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customXml/itemProps5.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drawings/drawing1.xml" ContentType="application/vnd.openxmlformats-officedocument.drawingml.chartshapes+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73.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1.xml" ContentType="application/vnd.openxmlformats-officedocument.themeOverr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theme/themeOverride2.xml" ContentType="application/vnd.openxmlformats-officedocument.themeOverr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theme/themeOverride3.xml" ContentType="application/vnd.openxmlformats-officedocument.themeOverr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theme/themeOverride4.xml" ContentType="application/vnd.openxmlformats-officedocument.themeOverr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654" r:id="rId6"/>
  </p:sldMasterIdLst>
  <p:notesMasterIdLst>
    <p:notesMasterId r:id="rId139"/>
  </p:notesMasterIdLst>
  <p:handoutMasterIdLst>
    <p:handoutMasterId r:id="rId140"/>
  </p:handoutMasterIdLst>
  <p:sldIdLst>
    <p:sldId id="321" r:id="rId7"/>
    <p:sldId id="308" r:id="rId8"/>
    <p:sldId id="2141412202" r:id="rId9"/>
    <p:sldId id="2147470255" r:id="rId10"/>
    <p:sldId id="2141412041" r:id="rId11"/>
    <p:sldId id="337" r:id="rId12"/>
    <p:sldId id="2141412063" r:id="rId13"/>
    <p:sldId id="2141412078" r:id="rId14"/>
    <p:sldId id="2141412112" r:id="rId15"/>
    <p:sldId id="2141412065" r:id="rId16"/>
    <p:sldId id="2141412113" r:id="rId17"/>
    <p:sldId id="2141412093" r:id="rId18"/>
    <p:sldId id="2141412069" r:id="rId19"/>
    <p:sldId id="2141412071" r:id="rId20"/>
    <p:sldId id="2141412039" r:id="rId21"/>
    <p:sldId id="2147470244" r:id="rId22"/>
    <p:sldId id="2141412085" r:id="rId23"/>
    <p:sldId id="2147470242" r:id="rId24"/>
    <p:sldId id="2141412265" r:id="rId25"/>
    <p:sldId id="2141412199" r:id="rId26"/>
    <p:sldId id="557" r:id="rId27"/>
    <p:sldId id="548" r:id="rId28"/>
    <p:sldId id="558" r:id="rId29"/>
    <p:sldId id="564" r:id="rId30"/>
    <p:sldId id="559" r:id="rId31"/>
    <p:sldId id="560" r:id="rId32"/>
    <p:sldId id="561" r:id="rId33"/>
    <p:sldId id="565" r:id="rId34"/>
    <p:sldId id="2141412053" r:id="rId35"/>
    <p:sldId id="2141412030" r:id="rId36"/>
    <p:sldId id="2141412059" r:id="rId37"/>
    <p:sldId id="2141412029" r:id="rId38"/>
    <p:sldId id="2141412028" r:id="rId39"/>
    <p:sldId id="2141412083" r:id="rId40"/>
    <p:sldId id="2141412114" r:id="rId41"/>
    <p:sldId id="2141412117" r:id="rId42"/>
    <p:sldId id="2141412122" r:id="rId43"/>
    <p:sldId id="2141411952" r:id="rId44"/>
    <p:sldId id="2141412025" r:id="rId45"/>
    <p:sldId id="2141412123" r:id="rId46"/>
    <p:sldId id="326" r:id="rId47"/>
    <p:sldId id="336" r:id="rId48"/>
    <p:sldId id="328" r:id="rId49"/>
    <p:sldId id="2141412044" r:id="rId50"/>
    <p:sldId id="330" r:id="rId51"/>
    <p:sldId id="2141412124" r:id="rId52"/>
    <p:sldId id="2147473764" r:id="rId53"/>
    <p:sldId id="2141412125" r:id="rId54"/>
    <p:sldId id="10608" r:id="rId55"/>
    <p:sldId id="2147470266" r:id="rId56"/>
    <p:sldId id="2147470267" r:id="rId57"/>
    <p:sldId id="2147470268" r:id="rId58"/>
    <p:sldId id="2147473761" r:id="rId59"/>
    <p:sldId id="2147473762" r:id="rId60"/>
    <p:sldId id="2141412061" r:id="rId61"/>
    <p:sldId id="2147470264" r:id="rId62"/>
    <p:sldId id="2147470334" r:id="rId63"/>
    <p:sldId id="2147470335" r:id="rId64"/>
    <p:sldId id="2147470336" r:id="rId65"/>
    <p:sldId id="2147470260" r:id="rId66"/>
    <p:sldId id="2147470265" r:id="rId67"/>
    <p:sldId id="2141412258" r:id="rId68"/>
    <p:sldId id="2147473773" r:id="rId69"/>
    <p:sldId id="2147473776" r:id="rId70"/>
    <p:sldId id="327" r:id="rId71"/>
    <p:sldId id="2141412040" r:id="rId72"/>
    <p:sldId id="2141412134" r:id="rId73"/>
    <p:sldId id="2141412169" r:id="rId74"/>
    <p:sldId id="2141412206" r:id="rId75"/>
    <p:sldId id="2141412171" r:id="rId76"/>
    <p:sldId id="2141412111" r:id="rId77"/>
    <p:sldId id="2141412079" r:id="rId78"/>
    <p:sldId id="2141412172" r:id="rId79"/>
    <p:sldId id="2141412174" r:id="rId80"/>
    <p:sldId id="2141412175" r:id="rId81"/>
    <p:sldId id="2141412178" r:id="rId82"/>
    <p:sldId id="2141412179" r:id="rId83"/>
    <p:sldId id="2141412180" r:id="rId84"/>
    <p:sldId id="2141412181" r:id="rId85"/>
    <p:sldId id="2141412182" r:id="rId86"/>
    <p:sldId id="2147473763" r:id="rId87"/>
    <p:sldId id="2141412183" r:id="rId88"/>
    <p:sldId id="2141412185" r:id="rId89"/>
    <p:sldId id="2141412186" r:id="rId90"/>
    <p:sldId id="2141412187" r:id="rId91"/>
    <p:sldId id="2141411957" r:id="rId92"/>
    <p:sldId id="2141412190" r:id="rId93"/>
    <p:sldId id="2141412191" r:id="rId94"/>
    <p:sldId id="256" r:id="rId95"/>
    <p:sldId id="2141412161" r:id="rId96"/>
    <p:sldId id="2147470354" r:id="rId97"/>
    <p:sldId id="2147470355" r:id="rId98"/>
    <p:sldId id="567" r:id="rId99"/>
    <p:sldId id="2147470356" r:id="rId100"/>
    <p:sldId id="563" r:id="rId101"/>
    <p:sldId id="2147470357" r:id="rId102"/>
    <p:sldId id="568" r:id="rId103"/>
    <p:sldId id="2147470328" r:id="rId104"/>
    <p:sldId id="2141412021" r:id="rId105"/>
    <p:sldId id="2141412014" r:id="rId106"/>
    <p:sldId id="2141412320" r:id="rId107"/>
    <p:sldId id="586" r:id="rId108"/>
    <p:sldId id="2141412207" r:id="rId109"/>
    <p:sldId id="2141412321" r:id="rId110"/>
    <p:sldId id="2141412322" r:id="rId111"/>
    <p:sldId id="2141412323" r:id="rId112"/>
    <p:sldId id="2141412325" r:id="rId113"/>
    <p:sldId id="2141412326" r:id="rId114"/>
    <p:sldId id="2141412116" r:id="rId115"/>
    <p:sldId id="2141412327" r:id="rId116"/>
    <p:sldId id="2141412328" r:id="rId117"/>
    <p:sldId id="2141412329" r:id="rId118"/>
    <p:sldId id="2141412330" r:id="rId119"/>
    <p:sldId id="2141412331" r:id="rId120"/>
    <p:sldId id="2141412215" r:id="rId121"/>
    <p:sldId id="2141412334" r:id="rId122"/>
    <p:sldId id="340" r:id="rId123"/>
    <p:sldId id="2141412335" r:id="rId124"/>
    <p:sldId id="2141412336" r:id="rId125"/>
    <p:sldId id="2141412337" r:id="rId126"/>
    <p:sldId id="2141412338" r:id="rId127"/>
    <p:sldId id="2141412339" r:id="rId128"/>
    <p:sldId id="2141412340" r:id="rId129"/>
    <p:sldId id="2141411961" r:id="rId130"/>
    <p:sldId id="2141412341" r:id="rId131"/>
    <p:sldId id="2141412344" r:id="rId132"/>
    <p:sldId id="2141412345" r:id="rId133"/>
    <p:sldId id="2141412346" r:id="rId134"/>
    <p:sldId id="2141412347" r:id="rId135"/>
    <p:sldId id="2141412348" r:id="rId136"/>
    <p:sldId id="2141412349" r:id="rId137"/>
    <p:sldId id="2141412213" r:id="rId138"/>
  </p:sldIdLst>
  <p:sldSz cx="12192000" cy="6858000"/>
  <p:notesSz cx="7315200" cy="9601200"/>
  <p:custDataLst>
    <p:tags r:id="rId141"/>
  </p:custDataLst>
  <p:defaultTex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p:defaultTextStyle>
  <p:extLst>
    <p:ext uri="{EFAFB233-063F-42B5-8137-9DF3F51BA10A}">
      <p15:sldGuideLst xmlns:p15="http://schemas.microsoft.com/office/powerpoint/2012/main">
        <p15:guide id="1" orient="horz" pos="4128" userDrawn="1">
          <p15:clr>
            <a:srgbClr val="A4A3A4"/>
          </p15:clr>
        </p15:guide>
        <p15:guide id="2" orient="horz" pos="1008" userDrawn="1">
          <p15:clr>
            <a:srgbClr val="A4A3A4"/>
          </p15:clr>
        </p15:guide>
        <p15:guide id="3" orient="horz" pos="4032" userDrawn="1">
          <p15:clr>
            <a:srgbClr val="A4A3A4"/>
          </p15:clr>
        </p15:guide>
        <p15:guide id="4" orient="horz" pos="151" userDrawn="1">
          <p15:clr>
            <a:srgbClr val="A4A3A4"/>
          </p15:clr>
        </p15:guide>
        <p15:guide id="5" orient="horz" pos="258" userDrawn="1">
          <p15:clr>
            <a:srgbClr val="A4A3A4"/>
          </p15:clr>
        </p15:guide>
        <p15:guide id="6" orient="horz" pos="3912" userDrawn="1">
          <p15:clr>
            <a:srgbClr val="A4A3A4"/>
          </p15:clr>
        </p15:guide>
        <p15:guide id="7" orient="horz" userDrawn="1">
          <p15:clr>
            <a:srgbClr val="A4A3A4"/>
          </p15:clr>
        </p15:guide>
        <p15:guide id="8" pos="312" userDrawn="1">
          <p15:clr>
            <a:srgbClr val="A4A3A4"/>
          </p15:clr>
        </p15:guide>
        <p15:guide id="9" pos="7407" userDrawn="1">
          <p15:clr>
            <a:srgbClr val="A4A3A4"/>
          </p15:clr>
        </p15:guide>
        <p15:guide id="10" pos="3843" userDrawn="1">
          <p15:clr>
            <a:srgbClr val="A4A3A4"/>
          </p15:clr>
        </p15:guide>
        <p15:guide id="11" pos="453" userDrawn="1">
          <p15:clr>
            <a:srgbClr val="A4A3A4"/>
          </p15:clr>
        </p15:guide>
        <p15:guide id="12" pos="5112" userDrawn="1">
          <p15:clr>
            <a:srgbClr val="A4A3A4"/>
          </p15:clr>
        </p15:guide>
        <p15:guide id="13" pos="7233" userDrawn="1">
          <p15:clr>
            <a:srgbClr val="A4A3A4"/>
          </p15:clr>
        </p15:guide>
      </p15:sldGuideLst>
    </p:ext>
    <p:ext uri="{2D200454-40CA-4A62-9FC3-DE9A4176ACB9}">
      <p15:notesGuideLst xmlns:p15="http://schemas.microsoft.com/office/powerpoint/2012/main">
        <p15:guide id="1" orient="horz" pos="3024">
          <p15:clr>
            <a:srgbClr val="A4A3A4"/>
          </p15:clr>
        </p15:guide>
        <p15:guide id="2" pos="2304">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Taryn Gross" initials="TG" lastIdx="2" clrIdx="6"/>
  <p:cmAuthor id="2" name="Melanie Couton" initials="MAC" lastIdx="6" clrIdx="3"/>
  <p:cmAuthor id="3" name="ralfieri" initials="ra" lastIdx="2" clrIdx="8"/>
  <p:cmAuthor id="4" name="Megan Capel" initials="MC" lastIdx="12" clrIdx="0"/>
  <p:cmAuthor id="5" name="Andrew Bowser" initials="AB" lastIdx="10" clrIdx="2"/>
  <p:cmAuthor id="6" name="mcalloway" initials="mc" lastIdx="1" clrIdx="4"/>
  <p:cmAuthor id="7" name="agoldman" initials="a" lastIdx="4" clrIdx="9"/>
  <p:cmAuthor id="8" name="Devin Overbey" initials="DO" lastIdx="6" clrIdx="7"/>
  <p:cmAuthor id="9" name="Erik Brady" initials="EB" lastIdx="2" clrIdx="5"/>
  <p:cmAuthor id="10" name=" " initials="MAC" lastIdx="23" clrIdx="1"/>
  <p:cmAuthor id="11" name="alison.heintz@gmail.com" initials="a" lastIdx="3" clrIdx="10">
    <p:extLst>
      <p:ext uri="{19B8F6BF-5375-455C-9EA6-DF929625EA0E}">
        <p15:presenceInfo xmlns:p15="http://schemas.microsoft.com/office/powerpoint/2012/main" userId="1e1cc34837a9f52c" providerId="Windows Live"/>
      </p:ext>
    </p:extLst>
  </p:cmAuthor>
  <p:cmAuthor id="12" name="Sophia Kelley" initials="SK" lastIdx="2" clrIdx="11">
    <p:extLst>
      <p:ext uri="{19B8F6BF-5375-455C-9EA6-DF929625EA0E}">
        <p15:presenceInfo xmlns:p15="http://schemas.microsoft.com/office/powerpoint/2012/main" userId="S::skelley@clinicaloptions.com::16bcb5eb-2eda-4b05-8f8e-003f962fc12c" providerId="AD"/>
      </p:ext>
    </p:extLst>
  </p:cmAuthor>
  <p:cmAuthor id="13" name="Jerfiz Constanzo" initials="JC" lastIdx="227" clrIdx="12">
    <p:extLst>
      <p:ext uri="{19B8F6BF-5375-455C-9EA6-DF929625EA0E}">
        <p15:presenceInfo xmlns:p15="http://schemas.microsoft.com/office/powerpoint/2012/main" userId="S::jconstanzo@clinicaloptions.com::7388c342-66f0-4154-bcdf-657d8197f1ae" providerId="AD"/>
      </p:ext>
    </p:extLst>
  </p:cmAuthor>
  <p:cmAuthor id="14" name="Kara Nyberg" initials="KN" lastIdx="14" clrIdx="13">
    <p:extLst>
      <p:ext uri="{19B8F6BF-5375-455C-9EA6-DF929625EA0E}">
        <p15:presenceInfo xmlns:p15="http://schemas.microsoft.com/office/powerpoint/2012/main" userId="Kara Nyberg" providerId="None"/>
      </p:ext>
    </p:extLst>
  </p:cmAuthor>
  <p:cmAuthor id="15" name="Kara Nyberg" initials="KN [2]" lastIdx="4" clrIdx="14">
    <p:extLst>
      <p:ext uri="{19B8F6BF-5375-455C-9EA6-DF929625EA0E}">
        <p15:presenceInfo xmlns:p15="http://schemas.microsoft.com/office/powerpoint/2012/main" userId="847826e6ed1ce72d" providerId="Windows Live"/>
      </p:ext>
    </p:extLst>
  </p:cmAuthor>
  <p:cmAuthor id="16" name="CLINICALOPTIONS\tquill" initials="C" lastIdx="45" clrIdx="15">
    <p:extLst>
      <p:ext uri="{19B8F6BF-5375-455C-9EA6-DF929625EA0E}">
        <p15:presenceInfo xmlns:p15="http://schemas.microsoft.com/office/powerpoint/2012/main" userId="CLINICALOPTIONS\tquill" providerId="None"/>
      </p:ext>
    </p:extLst>
  </p:cmAuthor>
  <p:cmAuthor id="17" name="Gordon Kelley" initials="GK" lastIdx="54" clrIdx="16">
    <p:extLst>
      <p:ext uri="{19B8F6BF-5375-455C-9EA6-DF929625EA0E}">
        <p15:presenceInfo xmlns:p15="http://schemas.microsoft.com/office/powerpoint/2012/main" userId="S::gkelley@clinicaloptions.com::7e3d11cf-7436-4611-80d7-51121a63678e" providerId="AD"/>
      </p:ext>
    </p:extLst>
  </p:cmAuthor>
  <p:cmAuthor id="18" name="jconstanzo@clinicaloptions.com" initials="j" lastIdx="10" clrIdx="17">
    <p:extLst>
      <p:ext uri="{19B8F6BF-5375-455C-9EA6-DF929625EA0E}">
        <p15:presenceInfo xmlns:p15="http://schemas.microsoft.com/office/powerpoint/2012/main" userId="jconstanzo@clinicaloptions.com" providerId="None"/>
      </p:ext>
    </p:extLst>
  </p:cmAuthor>
  <p:cmAuthor id="19" name="Halla, Kimberly" initials="HK" lastIdx="2" clrIdx="18">
    <p:extLst>
      <p:ext uri="{19B8F6BF-5375-455C-9EA6-DF929625EA0E}">
        <p15:presenceInfo xmlns:p15="http://schemas.microsoft.com/office/powerpoint/2012/main" userId="S::Kimberly.Halla@usoncology.com::df3c414f-c0a1-4daa-86ca-2b73943154c0" providerId="AD"/>
      </p:ext>
    </p:extLst>
  </p:cmAuthor>
  <p:cmAuthor id="20" name="Eloise Chapman" initials="EC" lastIdx="13" clrIdx="19">
    <p:extLst>
      <p:ext uri="{19B8F6BF-5375-455C-9EA6-DF929625EA0E}">
        <p15:presenceInfo xmlns:p15="http://schemas.microsoft.com/office/powerpoint/2012/main" userId="S::elc9120@med.cornell.edu::3284c10a-72b1-4ac7-a6cc-7c0b0cf13447" providerId="AD"/>
      </p:ext>
    </p:extLst>
  </p:cmAuthor>
  <p:cmAuthor id="21" name="Dussadee Royal" initials="DR" lastIdx="5" clrIdx="20">
    <p:extLst>
      <p:ext uri="{19B8F6BF-5375-455C-9EA6-DF929625EA0E}">
        <p15:presenceInfo xmlns:p15="http://schemas.microsoft.com/office/powerpoint/2012/main" userId="S::droyal@clinicaloptions.com::51beead8-6fa0-4b98-aeba-37044af35e17" providerId="AD"/>
      </p:ext>
    </p:extLst>
  </p:cmAuthor>
  <p:cmAuthor id="22" name="aboecler@clinicaloptions.com" initials="a" lastIdx="6" clrIdx="21">
    <p:extLst>
      <p:ext uri="{19B8F6BF-5375-455C-9EA6-DF929625EA0E}">
        <p15:presenceInfo xmlns:p15="http://schemas.microsoft.com/office/powerpoint/2012/main" userId="aboecler@clinicaloptions.com" providerId="None"/>
      </p:ext>
    </p:extLst>
  </p:cmAuthor>
  <p:cmAuthor id="23" name="Andrea Boecler" initials="AB" lastIdx="8" clrIdx="22">
    <p:extLst>
      <p:ext uri="{19B8F6BF-5375-455C-9EA6-DF929625EA0E}">
        <p15:presenceInfo xmlns:p15="http://schemas.microsoft.com/office/powerpoint/2012/main" userId="S::aboecler@clinicaloptions.com::28e82037-1239-4052-943b-ae184e0bc2af" providerId="AD"/>
      </p:ext>
    </p:extLst>
  </p:cmAuthor>
  <p:cmAuthor id="24" name="LT Fowler" initials="LF" lastIdx="2" clrIdx="23">
    <p:extLst>
      <p:ext uri="{19B8F6BF-5375-455C-9EA6-DF929625EA0E}">
        <p15:presenceInfo xmlns:p15="http://schemas.microsoft.com/office/powerpoint/2012/main" userId="S::lfowler@practicingclinicians.com::bdc4c4d6-9ded-467c-b80c-330a0ea8ffe4" providerId="AD"/>
      </p:ext>
    </p:extLst>
  </p:cmAuthor>
  <p:cmAuthor id="25" name="CLINICALOPTIONS\jconstanzo" initials="C" lastIdx="7" clrIdx="24">
    <p:extLst>
      <p:ext uri="{19B8F6BF-5375-455C-9EA6-DF929625EA0E}">
        <p15:presenceInfo xmlns:p15="http://schemas.microsoft.com/office/powerpoint/2012/main" userId="CLINICALOPTIONS\jconstanzo" providerId="None"/>
      </p:ext>
    </p:extLst>
  </p:cmAuthor>
  <p:cmAuthor id="26" name="Nicole Mitchell" initials="NM" lastIdx="6" clrIdx="25">
    <p:extLst>
      <p:ext uri="{19B8F6BF-5375-455C-9EA6-DF929625EA0E}">
        <p15:presenceInfo xmlns:p15="http://schemas.microsoft.com/office/powerpoint/2012/main" userId="S::nmitchell@practicingclinicians.com::e6112baa-5d07-499c-8da8-7bdc6749eb49" providerId="AD"/>
      </p:ext>
    </p:extLst>
  </p:cmAuthor>
  <p:cmAuthor id="27" name="Nicole Mitchell" initials="NM [2]" lastIdx="1" clrIdx="26">
    <p:extLst>
      <p:ext uri="{19B8F6BF-5375-455C-9EA6-DF929625EA0E}">
        <p15:presenceInfo xmlns:p15="http://schemas.microsoft.com/office/powerpoint/2012/main" userId="bae096399bdf0730"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5873"/>
    <a:srgbClr val="DBECF1"/>
    <a:srgbClr val="E1471D"/>
    <a:srgbClr val="F4AB33"/>
    <a:srgbClr val="CFC7E0"/>
    <a:srgbClr val="ED9077"/>
    <a:srgbClr val="00823B"/>
    <a:srgbClr val="046376"/>
    <a:srgbClr val="013763"/>
    <a:srgbClr val="03345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3296810-A885-4BE3-A3E7-6D5BEEA58F35}">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8EC20E35-A176-4012-BC5E-935CFFF8708E}" styleName="Medium Style 3">
    <a:wholeTbl>
      <a:tcTxStyle>
        <a:fontRef idx="minor"/>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dk1"/>
          </a:solidFill>
        </a:fill>
      </a:tcStyle>
    </a:lastCol>
    <a:firstCol>
      <a:tcTxStyle b="on">
        <a:fontRef idx="minor">
          <a:scrgbClr r="0" g="0" b="0"/>
        </a:fontRef>
        <a:schemeClr val="lt1"/>
      </a:tcTxStyle>
      <a:tcStyle>
        <a:tcBdr/>
        <a:fill>
          <a:solidFill>
            <a:schemeClr val="dk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dk1"/>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040" autoAdjust="0"/>
    <p:restoredTop sz="81242" autoAdjust="0"/>
  </p:normalViewPr>
  <p:slideViewPr>
    <p:cSldViewPr snapToGrid="0" showGuides="1">
      <p:cViewPr varScale="1">
        <p:scale>
          <a:sx n="54" d="100"/>
          <a:sy n="54" d="100"/>
        </p:scale>
        <p:origin x="1108" y="48"/>
      </p:cViewPr>
      <p:guideLst>
        <p:guide orient="horz" pos="4128"/>
        <p:guide orient="horz" pos="1008"/>
        <p:guide orient="horz" pos="4032"/>
        <p:guide orient="horz" pos="151"/>
        <p:guide orient="horz" pos="258"/>
        <p:guide orient="horz" pos="3912"/>
        <p:guide orient="horz"/>
        <p:guide pos="312"/>
        <p:guide pos="7407"/>
        <p:guide pos="3843"/>
        <p:guide pos="453"/>
        <p:guide pos="5112"/>
        <p:guide pos="7233"/>
      </p:guideLst>
    </p:cSldViewPr>
  </p:slideViewPr>
  <p:outlineViewPr>
    <p:cViewPr>
      <p:scale>
        <a:sx n="33" d="100"/>
        <a:sy n="33" d="100"/>
      </p:scale>
      <p:origin x="0" y="0"/>
    </p:cViewPr>
  </p:outlineViewPr>
  <p:notesTextViewPr>
    <p:cViewPr>
      <p:scale>
        <a:sx n="3" d="2"/>
        <a:sy n="3" d="2"/>
      </p:scale>
      <p:origin x="0" y="0"/>
    </p:cViewPr>
  </p:notesTextViewPr>
  <p:sorterViewPr>
    <p:cViewPr>
      <p:scale>
        <a:sx n="100" d="100"/>
        <a:sy n="100" d="100"/>
      </p:scale>
      <p:origin x="0" y="0"/>
    </p:cViewPr>
  </p:sorterViewPr>
  <p:notesViewPr>
    <p:cSldViewPr snapToGrid="0" showGuides="1">
      <p:cViewPr varScale="1">
        <p:scale>
          <a:sx n="88" d="100"/>
          <a:sy n="88" d="100"/>
        </p:scale>
        <p:origin x="-3750" y="-120"/>
      </p:cViewPr>
      <p:guideLst>
        <p:guide orient="horz" pos="3024"/>
        <p:guide pos="2304"/>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0.xml"/><Relationship Id="rId117" Type="http://schemas.openxmlformats.org/officeDocument/2006/relationships/slide" Target="slides/slide111.xml"/><Relationship Id="rId21" Type="http://schemas.openxmlformats.org/officeDocument/2006/relationships/slide" Target="slides/slide15.xml"/><Relationship Id="rId42" Type="http://schemas.openxmlformats.org/officeDocument/2006/relationships/slide" Target="slides/slide36.xml"/><Relationship Id="rId47" Type="http://schemas.openxmlformats.org/officeDocument/2006/relationships/slide" Target="slides/slide41.xml"/><Relationship Id="rId63" Type="http://schemas.openxmlformats.org/officeDocument/2006/relationships/slide" Target="slides/slide57.xml"/><Relationship Id="rId68" Type="http://schemas.openxmlformats.org/officeDocument/2006/relationships/slide" Target="slides/slide62.xml"/><Relationship Id="rId84" Type="http://schemas.openxmlformats.org/officeDocument/2006/relationships/slide" Target="slides/slide78.xml"/><Relationship Id="rId89" Type="http://schemas.openxmlformats.org/officeDocument/2006/relationships/slide" Target="slides/slide83.xml"/><Relationship Id="rId112" Type="http://schemas.openxmlformats.org/officeDocument/2006/relationships/slide" Target="slides/slide106.xml"/><Relationship Id="rId133" Type="http://schemas.openxmlformats.org/officeDocument/2006/relationships/slide" Target="slides/slide127.xml"/><Relationship Id="rId138" Type="http://schemas.openxmlformats.org/officeDocument/2006/relationships/slide" Target="slides/slide132.xml"/><Relationship Id="rId16" Type="http://schemas.openxmlformats.org/officeDocument/2006/relationships/slide" Target="slides/slide10.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37" Type="http://schemas.openxmlformats.org/officeDocument/2006/relationships/slide" Target="slides/slide31.xml"/><Relationship Id="rId53" Type="http://schemas.openxmlformats.org/officeDocument/2006/relationships/slide" Target="slides/slide47.xml"/><Relationship Id="rId58" Type="http://schemas.openxmlformats.org/officeDocument/2006/relationships/slide" Target="slides/slide52.xml"/><Relationship Id="rId74" Type="http://schemas.openxmlformats.org/officeDocument/2006/relationships/slide" Target="slides/slide68.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slide" Target="slides/slide117.xml"/><Relationship Id="rId128" Type="http://schemas.openxmlformats.org/officeDocument/2006/relationships/slide" Target="slides/slide122.xml"/><Relationship Id="rId144" Type="http://schemas.openxmlformats.org/officeDocument/2006/relationships/viewProps" Target="viewProps.xml"/><Relationship Id="rId5" Type="http://schemas.openxmlformats.org/officeDocument/2006/relationships/customXml" Target="../customXml/item5.xml"/><Relationship Id="rId90" Type="http://schemas.openxmlformats.org/officeDocument/2006/relationships/slide" Target="slides/slide84.xml"/><Relationship Id="rId95" Type="http://schemas.openxmlformats.org/officeDocument/2006/relationships/slide" Target="slides/slide89.xml"/><Relationship Id="rId22" Type="http://schemas.openxmlformats.org/officeDocument/2006/relationships/slide" Target="slides/slide16.xml"/><Relationship Id="rId27" Type="http://schemas.openxmlformats.org/officeDocument/2006/relationships/slide" Target="slides/slide21.xml"/><Relationship Id="rId43" Type="http://schemas.openxmlformats.org/officeDocument/2006/relationships/slide" Target="slides/slide37.xml"/><Relationship Id="rId48" Type="http://schemas.openxmlformats.org/officeDocument/2006/relationships/slide" Target="slides/slide42.xml"/><Relationship Id="rId64" Type="http://schemas.openxmlformats.org/officeDocument/2006/relationships/slide" Target="slides/slide58.xml"/><Relationship Id="rId69" Type="http://schemas.openxmlformats.org/officeDocument/2006/relationships/slide" Target="slides/slide63.xml"/><Relationship Id="rId113" Type="http://schemas.openxmlformats.org/officeDocument/2006/relationships/slide" Target="slides/slide107.xml"/><Relationship Id="rId118" Type="http://schemas.openxmlformats.org/officeDocument/2006/relationships/slide" Target="slides/slide112.xml"/><Relationship Id="rId134" Type="http://schemas.openxmlformats.org/officeDocument/2006/relationships/slide" Target="slides/slide128.xml"/><Relationship Id="rId139" Type="http://schemas.openxmlformats.org/officeDocument/2006/relationships/notesMaster" Target="notesMasters/notesMaster1.xml"/><Relationship Id="rId80" Type="http://schemas.openxmlformats.org/officeDocument/2006/relationships/slide" Target="slides/slide74.xml"/><Relationship Id="rId85" Type="http://schemas.openxmlformats.org/officeDocument/2006/relationships/slide" Target="slides/slide79.xml"/><Relationship Id="rId3" Type="http://schemas.openxmlformats.org/officeDocument/2006/relationships/customXml" Target="../customXml/item3.xml"/><Relationship Id="rId12" Type="http://schemas.openxmlformats.org/officeDocument/2006/relationships/slide" Target="slides/slide6.xml"/><Relationship Id="rId17" Type="http://schemas.openxmlformats.org/officeDocument/2006/relationships/slide" Target="slides/slide11.xml"/><Relationship Id="rId25" Type="http://schemas.openxmlformats.org/officeDocument/2006/relationships/slide" Target="slides/slide19.xml"/><Relationship Id="rId33" Type="http://schemas.openxmlformats.org/officeDocument/2006/relationships/slide" Target="slides/slide27.xml"/><Relationship Id="rId38" Type="http://schemas.openxmlformats.org/officeDocument/2006/relationships/slide" Target="slides/slide32.xml"/><Relationship Id="rId46" Type="http://schemas.openxmlformats.org/officeDocument/2006/relationships/slide" Target="slides/slide40.xml"/><Relationship Id="rId59" Type="http://schemas.openxmlformats.org/officeDocument/2006/relationships/slide" Target="slides/slide53.xml"/><Relationship Id="rId67" Type="http://schemas.openxmlformats.org/officeDocument/2006/relationships/slide" Target="slides/slide61.xml"/><Relationship Id="rId103" Type="http://schemas.openxmlformats.org/officeDocument/2006/relationships/slide" Target="slides/slide97.xml"/><Relationship Id="rId108" Type="http://schemas.openxmlformats.org/officeDocument/2006/relationships/slide" Target="slides/slide102.xml"/><Relationship Id="rId116" Type="http://schemas.openxmlformats.org/officeDocument/2006/relationships/slide" Target="slides/slide110.xml"/><Relationship Id="rId124" Type="http://schemas.openxmlformats.org/officeDocument/2006/relationships/slide" Target="slides/slide118.xml"/><Relationship Id="rId129" Type="http://schemas.openxmlformats.org/officeDocument/2006/relationships/slide" Target="slides/slide123.xml"/><Relationship Id="rId137" Type="http://schemas.openxmlformats.org/officeDocument/2006/relationships/slide" Target="slides/slide131.xml"/><Relationship Id="rId20" Type="http://schemas.openxmlformats.org/officeDocument/2006/relationships/slide" Target="slides/slide14.xml"/><Relationship Id="rId41" Type="http://schemas.openxmlformats.org/officeDocument/2006/relationships/slide" Target="slides/slide35.xml"/><Relationship Id="rId54" Type="http://schemas.openxmlformats.org/officeDocument/2006/relationships/slide" Target="slides/slide48.xml"/><Relationship Id="rId62" Type="http://schemas.openxmlformats.org/officeDocument/2006/relationships/slide" Target="slides/slide56.xml"/><Relationship Id="rId70" Type="http://schemas.openxmlformats.org/officeDocument/2006/relationships/slide" Target="slides/slide64.xml"/><Relationship Id="rId75" Type="http://schemas.openxmlformats.org/officeDocument/2006/relationships/slide" Target="slides/slide69.xml"/><Relationship Id="rId83" Type="http://schemas.openxmlformats.org/officeDocument/2006/relationships/slide" Target="slides/slide77.xml"/><Relationship Id="rId88" Type="http://schemas.openxmlformats.org/officeDocument/2006/relationships/slide" Target="slides/slide82.xml"/><Relationship Id="rId91" Type="http://schemas.openxmlformats.org/officeDocument/2006/relationships/slide" Target="slides/slide85.xml"/><Relationship Id="rId96" Type="http://schemas.openxmlformats.org/officeDocument/2006/relationships/slide" Target="slides/slide90.xml"/><Relationship Id="rId111" Type="http://schemas.openxmlformats.org/officeDocument/2006/relationships/slide" Target="slides/slide105.xml"/><Relationship Id="rId132" Type="http://schemas.openxmlformats.org/officeDocument/2006/relationships/slide" Target="slides/slide126.xml"/><Relationship Id="rId140" Type="http://schemas.openxmlformats.org/officeDocument/2006/relationships/handoutMaster" Target="handoutMasters/handoutMaster1.xml"/><Relationship Id="rId145"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Master" Target="slideMasters/slideMaster1.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slide" Target="slides/slide22.xml"/><Relationship Id="rId36" Type="http://schemas.openxmlformats.org/officeDocument/2006/relationships/slide" Target="slides/slide30.xml"/><Relationship Id="rId49" Type="http://schemas.openxmlformats.org/officeDocument/2006/relationships/slide" Target="slides/slide43.xml"/><Relationship Id="rId57" Type="http://schemas.openxmlformats.org/officeDocument/2006/relationships/slide" Target="slides/slide51.xml"/><Relationship Id="rId106" Type="http://schemas.openxmlformats.org/officeDocument/2006/relationships/slide" Target="slides/slide100.xml"/><Relationship Id="rId114" Type="http://schemas.openxmlformats.org/officeDocument/2006/relationships/slide" Target="slides/slide108.xml"/><Relationship Id="rId119" Type="http://schemas.openxmlformats.org/officeDocument/2006/relationships/slide" Target="slides/slide113.xml"/><Relationship Id="rId127" Type="http://schemas.openxmlformats.org/officeDocument/2006/relationships/slide" Target="slides/slide121.xml"/><Relationship Id="rId10" Type="http://schemas.openxmlformats.org/officeDocument/2006/relationships/slide" Target="slides/slide4.xml"/><Relationship Id="rId31" Type="http://schemas.openxmlformats.org/officeDocument/2006/relationships/slide" Target="slides/slide25.xml"/><Relationship Id="rId44" Type="http://schemas.openxmlformats.org/officeDocument/2006/relationships/slide" Target="slides/slide38.xml"/><Relationship Id="rId52" Type="http://schemas.openxmlformats.org/officeDocument/2006/relationships/slide" Target="slides/slide46.xml"/><Relationship Id="rId60" Type="http://schemas.openxmlformats.org/officeDocument/2006/relationships/slide" Target="slides/slide54.xml"/><Relationship Id="rId65" Type="http://schemas.openxmlformats.org/officeDocument/2006/relationships/slide" Target="slides/slide59.xml"/><Relationship Id="rId73" Type="http://schemas.openxmlformats.org/officeDocument/2006/relationships/slide" Target="slides/slide67.xml"/><Relationship Id="rId78" Type="http://schemas.openxmlformats.org/officeDocument/2006/relationships/slide" Target="slides/slide72.xml"/><Relationship Id="rId81" Type="http://schemas.openxmlformats.org/officeDocument/2006/relationships/slide" Target="slides/slide75.xml"/><Relationship Id="rId86" Type="http://schemas.openxmlformats.org/officeDocument/2006/relationships/slide" Target="slides/slide80.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slide" Target="slides/slide116.xml"/><Relationship Id="rId130" Type="http://schemas.openxmlformats.org/officeDocument/2006/relationships/slide" Target="slides/slide124.xml"/><Relationship Id="rId135" Type="http://schemas.openxmlformats.org/officeDocument/2006/relationships/slide" Target="slides/slide129.xml"/><Relationship Id="rId143" Type="http://schemas.openxmlformats.org/officeDocument/2006/relationships/presProps" Target="presProps.xml"/><Relationship Id="rId4" Type="http://schemas.openxmlformats.org/officeDocument/2006/relationships/customXml" Target="../customXml/item4.xml"/><Relationship Id="rId9" Type="http://schemas.openxmlformats.org/officeDocument/2006/relationships/slide" Target="slides/slide3.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slide" Target="slides/slide10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slide" Target="slides/slide98.xml"/><Relationship Id="rId120" Type="http://schemas.openxmlformats.org/officeDocument/2006/relationships/slide" Target="slides/slide114.xml"/><Relationship Id="rId125" Type="http://schemas.openxmlformats.org/officeDocument/2006/relationships/slide" Target="slides/slide119.xml"/><Relationship Id="rId141" Type="http://schemas.openxmlformats.org/officeDocument/2006/relationships/tags" Target="tags/tag1.xml"/><Relationship Id="rId146" Type="http://schemas.openxmlformats.org/officeDocument/2006/relationships/tableStyles" Target="tableStyles.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customXml" Target="../customXml/item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15" Type="http://schemas.openxmlformats.org/officeDocument/2006/relationships/slide" Target="slides/slide109.xml"/><Relationship Id="rId131" Type="http://schemas.openxmlformats.org/officeDocument/2006/relationships/slide" Target="slides/slide125.xml"/><Relationship Id="rId136" Type="http://schemas.openxmlformats.org/officeDocument/2006/relationships/slide" Target="slides/slide130.xml"/><Relationship Id="rId61" Type="http://schemas.openxmlformats.org/officeDocument/2006/relationships/slide" Target="slides/slide55.xml"/><Relationship Id="rId82" Type="http://schemas.openxmlformats.org/officeDocument/2006/relationships/slide" Target="slides/slide76.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slide" Target="slides/slide99.xml"/><Relationship Id="rId126" Type="http://schemas.openxmlformats.org/officeDocument/2006/relationships/slide" Target="slides/slide120.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slide" Target="slides/slide115.xml"/><Relationship Id="rId142" Type="http://schemas.openxmlformats.org/officeDocument/2006/relationships/commentAuthors" Target="commentAuthors.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chartUserShapes" Target="../drawings/drawing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package" Target="../embeddings/Microsoft_Excel_Worksheet6.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7041830708661414E-2"/>
          <c:y val="0.11640921069358502"/>
          <c:w val="0.93577066929133856"/>
          <c:h val="0.74087880901416581"/>
        </c:manualLayout>
      </c:layout>
      <c:barChart>
        <c:barDir val="col"/>
        <c:grouping val="clustered"/>
        <c:varyColors val="0"/>
        <c:ser>
          <c:idx val="0"/>
          <c:order val="0"/>
          <c:tx>
            <c:strRef>
              <c:f>Sheet1!$B$1</c:f>
              <c:strCache>
                <c:ptCount val="1"/>
                <c:pt idx="0">
                  <c:v>Non-Hispanic White</c:v>
                </c:pt>
              </c:strCache>
            </c:strRef>
          </c:tx>
          <c:spPr>
            <a:solidFill>
              <a:schemeClr val="accent1"/>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c:f>
              <c:numCache>
                <c:formatCode>General</c:formatCode>
                <c:ptCount val="1"/>
              </c:numCache>
            </c:numRef>
          </c:cat>
          <c:val>
            <c:numRef>
              <c:f>Sheet1!$B$2</c:f>
              <c:numCache>
                <c:formatCode>General</c:formatCode>
                <c:ptCount val="1"/>
                <c:pt idx="0">
                  <c:v>33.799999999999997</c:v>
                </c:pt>
              </c:numCache>
            </c:numRef>
          </c:val>
          <c:extLst>
            <c:ext xmlns:c16="http://schemas.microsoft.com/office/drawing/2014/chart" uri="{C3380CC4-5D6E-409C-BE32-E72D297353CC}">
              <c16:uniqueId val="{00000000-37FE-DE46-847A-F7A06BF21EC5}"/>
            </c:ext>
          </c:extLst>
        </c:ser>
        <c:ser>
          <c:idx val="1"/>
          <c:order val="1"/>
          <c:tx>
            <c:strRef>
              <c:f>Sheet1!$C$1</c:f>
              <c:strCache>
                <c:ptCount val="1"/>
                <c:pt idx="0">
                  <c:v>Black</c:v>
                </c:pt>
              </c:strCache>
            </c:strRef>
          </c:tx>
          <c:spPr>
            <a:solidFill>
              <a:schemeClr val="accent2"/>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c:f>
              <c:numCache>
                <c:formatCode>General</c:formatCode>
                <c:ptCount val="1"/>
              </c:numCache>
            </c:numRef>
          </c:cat>
          <c:val>
            <c:numRef>
              <c:f>Sheet1!$C$2</c:f>
              <c:numCache>
                <c:formatCode>General</c:formatCode>
                <c:ptCount val="1"/>
                <c:pt idx="0">
                  <c:v>21.6</c:v>
                </c:pt>
              </c:numCache>
            </c:numRef>
          </c:val>
          <c:extLst>
            <c:ext xmlns:c16="http://schemas.microsoft.com/office/drawing/2014/chart" uri="{C3380CC4-5D6E-409C-BE32-E72D297353CC}">
              <c16:uniqueId val="{00000001-37FE-DE46-847A-F7A06BF21EC5}"/>
            </c:ext>
          </c:extLst>
        </c:ser>
        <c:ser>
          <c:idx val="2"/>
          <c:order val="2"/>
          <c:tx>
            <c:strRef>
              <c:f>Sheet1!$D$1</c:f>
              <c:strCache>
                <c:ptCount val="1"/>
                <c:pt idx="0">
                  <c:v>Asian </c:v>
                </c:pt>
              </c:strCache>
            </c:strRef>
          </c:tx>
          <c:spPr>
            <a:solidFill>
              <a:schemeClr val="accent3"/>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c:f>
              <c:numCache>
                <c:formatCode>General</c:formatCode>
                <c:ptCount val="1"/>
              </c:numCache>
            </c:numRef>
          </c:cat>
          <c:val>
            <c:numRef>
              <c:f>Sheet1!$D$2</c:f>
              <c:numCache>
                <c:formatCode>General</c:formatCode>
                <c:ptCount val="1"/>
                <c:pt idx="0">
                  <c:v>31.5</c:v>
                </c:pt>
              </c:numCache>
            </c:numRef>
          </c:val>
          <c:extLst>
            <c:ext xmlns:c16="http://schemas.microsoft.com/office/drawing/2014/chart" uri="{C3380CC4-5D6E-409C-BE32-E72D297353CC}">
              <c16:uniqueId val="{00000002-37FE-DE46-847A-F7A06BF21EC5}"/>
            </c:ext>
          </c:extLst>
        </c:ser>
        <c:ser>
          <c:idx val="3"/>
          <c:order val="3"/>
          <c:tx>
            <c:strRef>
              <c:f>Sheet1!$E$1</c:f>
              <c:strCache>
                <c:ptCount val="1"/>
                <c:pt idx="0">
                  <c:v>Hispanic</c:v>
                </c:pt>
              </c:strCache>
            </c:strRef>
          </c:tx>
          <c:spPr>
            <a:solidFill>
              <a:schemeClr val="accent4"/>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c:f>
              <c:numCache>
                <c:formatCode>General</c:formatCode>
                <c:ptCount val="1"/>
              </c:numCache>
            </c:numRef>
          </c:cat>
          <c:val>
            <c:numRef>
              <c:f>Sheet1!$E$2</c:f>
              <c:numCache>
                <c:formatCode>General</c:formatCode>
                <c:ptCount val="1"/>
                <c:pt idx="0">
                  <c:v>24.9</c:v>
                </c:pt>
              </c:numCache>
            </c:numRef>
          </c:val>
          <c:extLst>
            <c:ext xmlns:c16="http://schemas.microsoft.com/office/drawing/2014/chart" uri="{C3380CC4-5D6E-409C-BE32-E72D297353CC}">
              <c16:uniqueId val="{00000003-37FE-DE46-847A-F7A06BF21EC5}"/>
            </c:ext>
          </c:extLst>
        </c:ser>
        <c:ser>
          <c:idx val="4"/>
          <c:order val="4"/>
          <c:tx>
            <c:strRef>
              <c:f>Sheet1!$F$1</c:f>
              <c:strCache>
                <c:ptCount val="1"/>
                <c:pt idx="0">
                  <c:v>American Indian</c:v>
                </c:pt>
              </c:strCache>
            </c:strRef>
          </c:tx>
          <c:spPr>
            <a:solidFill>
              <a:schemeClr val="accent5"/>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c:f>
              <c:numCache>
                <c:formatCode>General</c:formatCode>
                <c:ptCount val="1"/>
              </c:numCache>
            </c:numRef>
          </c:cat>
          <c:val>
            <c:numRef>
              <c:f>Sheet1!$F$2</c:f>
              <c:numCache>
                <c:formatCode>General</c:formatCode>
                <c:ptCount val="1"/>
                <c:pt idx="0">
                  <c:v>26.3</c:v>
                </c:pt>
              </c:numCache>
            </c:numRef>
          </c:val>
          <c:extLst>
            <c:ext xmlns:c16="http://schemas.microsoft.com/office/drawing/2014/chart" uri="{C3380CC4-5D6E-409C-BE32-E72D297353CC}">
              <c16:uniqueId val="{00000004-37FE-DE46-847A-F7A06BF21EC5}"/>
            </c:ext>
          </c:extLst>
        </c:ser>
        <c:dLbls>
          <c:dLblPos val="outEnd"/>
          <c:showLegendKey val="0"/>
          <c:showVal val="1"/>
          <c:showCatName val="0"/>
          <c:showSerName val="0"/>
          <c:showPercent val="0"/>
          <c:showBubbleSize val="0"/>
        </c:dLbls>
        <c:gapWidth val="64"/>
        <c:overlap val="-27"/>
        <c:axId val="2124153695"/>
        <c:axId val="2079125711"/>
      </c:barChart>
      <c:catAx>
        <c:axId val="2124153695"/>
        <c:scaling>
          <c:orientation val="minMax"/>
        </c:scaling>
        <c:delete val="1"/>
        <c:axPos val="b"/>
        <c:numFmt formatCode="General" sourceLinked="0"/>
        <c:majorTickMark val="out"/>
        <c:minorTickMark val="none"/>
        <c:tickLblPos val="nextTo"/>
        <c:crossAx val="2079125711"/>
        <c:crosses val="autoZero"/>
        <c:auto val="1"/>
        <c:lblAlgn val="ctr"/>
        <c:lblOffset val="100"/>
        <c:noMultiLvlLbl val="0"/>
      </c:catAx>
      <c:valAx>
        <c:axId val="2079125711"/>
        <c:scaling>
          <c:orientation val="minMax"/>
          <c:max val="100"/>
        </c:scaling>
        <c:delete val="1"/>
        <c:axPos val="l"/>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crossAx val="212415369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600">
          <a:solidFill>
            <a:schemeClr val="bg1"/>
          </a:solidFill>
          <a:latin typeface="Calibri" panose="020F0502020204030204" pitchFamily="34" charset="0"/>
          <a:cs typeface="Calibri" panose="020F0502020204030204" pitchFamily="34" charset="0"/>
        </a:defRPr>
      </a:pPr>
      <a:endParaRPr lang="en-US"/>
    </a:p>
  </c:txPr>
  <c:externalData r:id="rId3">
    <c:autoUpdate val="0"/>
  </c:externalData>
  <c:userShapes r:id="rId4"/>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White (n = 132)</c:v>
                </c:pt>
              </c:strCache>
            </c:strRef>
          </c:tx>
          <c:spPr>
            <a:solidFill>
              <a:schemeClr val="accent1"/>
            </a:solidFill>
            <a:ln>
              <a:solidFill>
                <a:schemeClr val="bg1"/>
              </a:solidFill>
            </a:ln>
            <a:effectLst/>
          </c:spPr>
          <c:invertIfNegative val="0"/>
          <c:dLbls>
            <c:dLbl>
              <c:idx val="0"/>
              <c:tx>
                <c:rich>
                  <a:bodyPr/>
                  <a:lstStyle/>
                  <a:p>
                    <a:fld id="{E823B50B-02DB-F046-98DD-9A9D38C61359}" type="VALUE">
                      <a:rPr lang="en-US" smtClean="0"/>
                      <a:pPr/>
                      <a:t>[VALUE]</a:t>
                    </a:fld>
                    <a:r>
                      <a:rPr lang="en-US" dirty="0"/>
                      <a:t>.0</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F958-0D48-91D7-ED7CF6640ACC}"/>
                </c:ext>
              </c:extLst>
            </c:dLbl>
            <c:dLbl>
              <c:idx val="3"/>
              <c:tx>
                <c:rich>
                  <a:bodyPr/>
                  <a:lstStyle/>
                  <a:p>
                    <a:fld id="{BE6611E4-A547-EB43-BE4F-856E2FBD234A}" type="VALUE">
                      <a:rPr lang="en-US" smtClean="0"/>
                      <a:pPr/>
                      <a:t>[VALUE]</a:t>
                    </a:fld>
                    <a:r>
                      <a:rPr lang="en-US" dirty="0"/>
                      <a:t>.0</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F958-0D48-91D7-ED7CF6640ACC}"/>
                </c:ext>
              </c:extLst>
            </c:dLbl>
            <c:spPr>
              <a:noFill/>
              <a:ln>
                <a:noFill/>
              </a:ln>
              <a:effectLst/>
            </c:spPr>
            <c:txPr>
              <a:bodyPr rot="0" spcFirstLastPara="1" vertOverflow="ellipsis" vert="horz" wrap="square" anchor="ctr" anchorCtr="1"/>
              <a:lstStyle/>
              <a:p>
                <a:pPr>
                  <a:defRPr sz="14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Cost</c:v>
                </c:pt>
                <c:pt idx="1">
                  <c:v>Fear of Finding Cancer</c:v>
                </c:pt>
                <c:pt idx="2">
                  <c:v>Anxiety About Procedure</c:v>
                </c:pt>
                <c:pt idx="3">
                  <c:v>Anticipation of Pain</c:v>
                </c:pt>
                <c:pt idx="4">
                  <c:v>Lack of Knowledge</c:v>
                </c:pt>
                <c:pt idx="5">
                  <c:v>Other Health Problems</c:v>
                </c:pt>
                <c:pt idx="6">
                  <c:v>Transportation</c:v>
                </c:pt>
              </c:strCache>
            </c:strRef>
          </c:cat>
          <c:val>
            <c:numRef>
              <c:f>Sheet1!$B$2:$B$8</c:f>
              <c:numCache>
                <c:formatCode>General</c:formatCode>
                <c:ptCount val="7"/>
                <c:pt idx="0">
                  <c:v>69</c:v>
                </c:pt>
                <c:pt idx="1">
                  <c:v>43.9</c:v>
                </c:pt>
                <c:pt idx="2">
                  <c:v>34.9</c:v>
                </c:pt>
                <c:pt idx="3">
                  <c:v>22</c:v>
                </c:pt>
                <c:pt idx="4">
                  <c:v>9.1</c:v>
                </c:pt>
                <c:pt idx="5">
                  <c:v>19.7</c:v>
                </c:pt>
                <c:pt idx="6">
                  <c:v>14.4</c:v>
                </c:pt>
              </c:numCache>
            </c:numRef>
          </c:val>
          <c:extLst>
            <c:ext xmlns:c16="http://schemas.microsoft.com/office/drawing/2014/chart" uri="{C3380CC4-5D6E-409C-BE32-E72D297353CC}">
              <c16:uniqueId val="{00000000-F958-0D48-91D7-ED7CF6640ACC}"/>
            </c:ext>
          </c:extLst>
        </c:ser>
        <c:ser>
          <c:idx val="1"/>
          <c:order val="1"/>
          <c:tx>
            <c:strRef>
              <c:f>Sheet1!$C$1</c:f>
              <c:strCache>
                <c:ptCount val="1"/>
                <c:pt idx="0">
                  <c:v>Black (n = 114)</c:v>
                </c:pt>
              </c:strCache>
            </c:strRef>
          </c:tx>
          <c:spPr>
            <a:solidFill>
              <a:schemeClr val="accent3"/>
            </a:solidFill>
            <a:ln>
              <a:solidFill>
                <a:schemeClr val="bg1"/>
              </a:solidFill>
            </a:ln>
            <a:effectLst/>
          </c:spPr>
          <c:invertIfNegative val="0"/>
          <c:dLbls>
            <c:dLbl>
              <c:idx val="2"/>
              <c:tx>
                <c:rich>
                  <a:bodyPr/>
                  <a:lstStyle/>
                  <a:p>
                    <a:fld id="{DEEAC9D3-8C60-9346-A7A3-092EAF9A7397}" type="VALUE">
                      <a:rPr lang="en-US" smtClean="0"/>
                      <a:pPr/>
                      <a:t>[VALUE]</a:t>
                    </a:fld>
                    <a:r>
                      <a:rPr lang="en-US" dirty="0"/>
                      <a:t>.0</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4-F958-0D48-91D7-ED7CF6640ACC}"/>
                </c:ext>
              </c:extLst>
            </c:dLbl>
            <c:dLbl>
              <c:idx val="3"/>
              <c:tx>
                <c:rich>
                  <a:bodyPr/>
                  <a:lstStyle/>
                  <a:p>
                    <a:fld id="{99D10B3B-8565-2640-9AA3-46A46F5F3829}" type="VALUE">
                      <a:rPr lang="en-US" smtClean="0"/>
                      <a:pPr/>
                      <a:t>[VALUE]</a:t>
                    </a:fld>
                    <a:r>
                      <a:rPr lang="en-US" dirty="0"/>
                      <a:t>.0</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6-F958-0D48-91D7-ED7CF6640ACC}"/>
                </c:ext>
              </c:extLst>
            </c:dLbl>
            <c:spPr>
              <a:noFill/>
              <a:ln>
                <a:noFill/>
              </a:ln>
              <a:effectLst/>
            </c:spPr>
            <c:txPr>
              <a:bodyPr rot="0" spcFirstLastPara="1" vertOverflow="ellipsis" vert="horz" wrap="square" anchor="ctr" anchorCtr="1"/>
              <a:lstStyle/>
              <a:p>
                <a:pPr>
                  <a:defRPr sz="14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Cost</c:v>
                </c:pt>
                <c:pt idx="1">
                  <c:v>Fear of Finding Cancer</c:v>
                </c:pt>
                <c:pt idx="2">
                  <c:v>Anxiety About Procedure</c:v>
                </c:pt>
                <c:pt idx="3">
                  <c:v>Anticipation of Pain</c:v>
                </c:pt>
                <c:pt idx="4">
                  <c:v>Lack of Knowledge</c:v>
                </c:pt>
                <c:pt idx="5">
                  <c:v>Other Health Problems</c:v>
                </c:pt>
                <c:pt idx="6">
                  <c:v>Transportation</c:v>
                </c:pt>
              </c:strCache>
            </c:strRef>
          </c:cat>
          <c:val>
            <c:numRef>
              <c:f>Sheet1!$C$2:$C$8</c:f>
              <c:numCache>
                <c:formatCode>General</c:formatCode>
                <c:ptCount val="7"/>
                <c:pt idx="0">
                  <c:v>59.7</c:v>
                </c:pt>
                <c:pt idx="1">
                  <c:v>58.8</c:v>
                </c:pt>
                <c:pt idx="2">
                  <c:v>43</c:v>
                </c:pt>
                <c:pt idx="3">
                  <c:v>29</c:v>
                </c:pt>
                <c:pt idx="4">
                  <c:v>27.2</c:v>
                </c:pt>
                <c:pt idx="5">
                  <c:v>21.1</c:v>
                </c:pt>
                <c:pt idx="6">
                  <c:v>19.3</c:v>
                </c:pt>
              </c:numCache>
            </c:numRef>
          </c:val>
          <c:extLst>
            <c:ext xmlns:c16="http://schemas.microsoft.com/office/drawing/2014/chart" uri="{C3380CC4-5D6E-409C-BE32-E72D297353CC}">
              <c16:uniqueId val="{00000001-F958-0D48-91D7-ED7CF6640ACC}"/>
            </c:ext>
          </c:extLst>
        </c:ser>
        <c:ser>
          <c:idx val="2"/>
          <c:order val="2"/>
          <c:tx>
            <c:strRef>
              <c:f>Sheet1!$D$1</c:f>
              <c:strCache>
                <c:ptCount val="1"/>
                <c:pt idx="0">
                  <c:v>Hispanic (n = 177)</c:v>
                </c:pt>
              </c:strCache>
            </c:strRef>
          </c:tx>
          <c:spPr>
            <a:solidFill>
              <a:schemeClr val="accent4"/>
            </a:solidFill>
            <a:ln>
              <a:solidFill>
                <a:schemeClr val="bg1"/>
              </a:solidFill>
            </a:ln>
            <a:effectLst/>
          </c:spPr>
          <c:invertIfNegative val="0"/>
          <c:dLbls>
            <c:dLbl>
              <c:idx val="3"/>
              <c:tx>
                <c:rich>
                  <a:bodyPr/>
                  <a:lstStyle/>
                  <a:p>
                    <a:fld id="{F2B545D5-B603-BC46-8EE0-ABA718BFAC44}" type="VALUE">
                      <a:rPr lang="en-US" smtClean="0"/>
                      <a:pPr/>
                      <a:t>[VALUE]</a:t>
                    </a:fld>
                    <a:r>
                      <a:rPr lang="en-US" dirty="0"/>
                      <a:t>.0</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7-F958-0D48-91D7-ED7CF6640ACC}"/>
                </c:ext>
              </c:extLst>
            </c:dLbl>
            <c:spPr>
              <a:noFill/>
              <a:ln>
                <a:noFill/>
              </a:ln>
              <a:effectLst/>
            </c:spPr>
            <c:txPr>
              <a:bodyPr rot="0" spcFirstLastPara="1" vertOverflow="ellipsis" vert="horz" wrap="square" anchor="ctr" anchorCtr="1"/>
              <a:lstStyle/>
              <a:p>
                <a:pPr>
                  <a:defRPr sz="14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Cost</c:v>
                </c:pt>
                <c:pt idx="1">
                  <c:v>Fear of Finding Cancer</c:v>
                </c:pt>
                <c:pt idx="2">
                  <c:v>Anxiety About Procedure</c:v>
                </c:pt>
                <c:pt idx="3">
                  <c:v>Anticipation of Pain</c:v>
                </c:pt>
                <c:pt idx="4">
                  <c:v>Lack of Knowledge</c:v>
                </c:pt>
                <c:pt idx="5">
                  <c:v>Other Health Problems</c:v>
                </c:pt>
                <c:pt idx="6">
                  <c:v>Transportation</c:v>
                </c:pt>
              </c:strCache>
            </c:strRef>
          </c:cat>
          <c:val>
            <c:numRef>
              <c:f>Sheet1!$D$2:$D$8</c:f>
              <c:numCache>
                <c:formatCode>General</c:formatCode>
                <c:ptCount val="7"/>
                <c:pt idx="0">
                  <c:v>57.6</c:v>
                </c:pt>
                <c:pt idx="1">
                  <c:v>57.1</c:v>
                </c:pt>
                <c:pt idx="2">
                  <c:v>40.700000000000003</c:v>
                </c:pt>
                <c:pt idx="3">
                  <c:v>22</c:v>
                </c:pt>
                <c:pt idx="4">
                  <c:v>19.8</c:v>
                </c:pt>
                <c:pt idx="5">
                  <c:v>11.9</c:v>
                </c:pt>
                <c:pt idx="6">
                  <c:v>14.7</c:v>
                </c:pt>
              </c:numCache>
            </c:numRef>
          </c:val>
          <c:extLst>
            <c:ext xmlns:c16="http://schemas.microsoft.com/office/drawing/2014/chart" uri="{C3380CC4-5D6E-409C-BE32-E72D297353CC}">
              <c16:uniqueId val="{00000002-F958-0D48-91D7-ED7CF6640ACC}"/>
            </c:ext>
          </c:extLst>
        </c:ser>
        <c:dLbls>
          <c:showLegendKey val="0"/>
          <c:showVal val="0"/>
          <c:showCatName val="0"/>
          <c:showSerName val="0"/>
          <c:showPercent val="0"/>
          <c:showBubbleSize val="0"/>
        </c:dLbls>
        <c:gapWidth val="219"/>
        <c:overlap val="-27"/>
        <c:axId val="641322895"/>
        <c:axId val="944099743"/>
      </c:barChart>
      <c:catAx>
        <c:axId val="641322895"/>
        <c:scaling>
          <c:orientation val="minMax"/>
        </c:scaling>
        <c:delete val="0"/>
        <c:axPos val="b"/>
        <c:numFmt formatCode="General" sourceLinked="1"/>
        <c:majorTickMark val="out"/>
        <c:minorTickMark val="none"/>
        <c:tickLblPos val="nextTo"/>
        <c:spPr>
          <a:noFill/>
          <a:ln w="28575" cap="flat" cmpd="sng" algn="ctr">
            <a:solidFill>
              <a:schemeClr val="bg1"/>
            </a:solidFill>
            <a:round/>
          </a:ln>
          <a:effectLst/>
        </c:spPr>
        <c:txPr>
          <a:bodyPr rot="-60000000" spcFirstLastPara="1" vertOverflow="ellipsis" vert="horz" wrap="square" anchor="ctr" anchorCtr="1"/>
          <a:lstStyle/>
          <a:p>
            <a:pPr>
              <a:defRPr sz="1400" b="1"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944099743"/>
        <c:crosses val="autoZero"/>
        <c:auto val="1"/>
        <c:lblAlgn val="ctr"/>
        <c:lblOffset val="100"/>
        <c:noMultiLvlLbl val="0"/>
      </c:catAx>
      <c:valAx>
        <c:axId val="944099743"/>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28575">
            <a:solidFill>
              <a:schemeClr val="bg1"/>
            </a:solidFill>
          </a:ln>
          <a:effectLst/>
        </c:spPr>
        <c:txPr>
          <a:bodyPr rot="-60000000" spcFirstLastPara="1" vertOverflow="ellipsis" vert="horz" wrap="square" anchor="ctr" anchorCtr="1"/>
          <a:lstStyle/>
          <a:p>
            <a:pPr>
              <a:defRPr sz="14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64132289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400">
          <a:solidFill>
            <a:schemeClr val="bg1"/>
          </a:solidFill>
          <a:latin typeface="Calibri" panose="020F0502020204030204" pitchFamily="34" charset="0"/>
          <a:cs typeface="Calibri" panose="020F0502020204030204" pitchFamily="34" charset="0"/>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Outreach by CHWs and patient brochure (n = 182)</c:v>
                </c:pt>
              </c:strCache>
            </c:strRef>
          </c:tx>
          <c:spPr>
            <a:solidFill>
              <a:schemeClr val="accent2">
                <a:lumMod val="60000"/>
                <a:lumOff val="40000"/>
              </a:schemeClr>
            </a:solidFill>
            <a:ln>
              <a:solidFill>
                <a:schemeClr val="bg1"/>
              </a:solidFill>
            </a:ln>
            <a:effectLst/>
          </c:spPr>
          <c:invertIfNegative val="0"/>
          <c:dLbls>
            <c:dLbl>
              <c:idx val="0"/>
              <c:tx>
                <c:rich>
                  <a:bodyPr/>
                  <a:lstStyle/>
                  <a:p>
                    <a:fld id="{66E43AB3-F2BB-F04A-81BF-D1471E6A470B}" type="VALUE">
                      <a:rPr lang="en-US" smtClean="0"/>
                      <a:pPr/>
                      <a:t>[VALUE]</a:t>
                    </a:fld>
                    <a:endParaRPr lang="en-IN"/>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16FF-B84B-A40D-3830553346DF}"/>
                </c:ext>
              </c:extLst>
            </c:dLbl>
            <c:spPr>
              <a:noFill/>
              <a:ln>
                <a:noFill/>
              </a:ln>
              <a:effectLst/>
            </c:spPr>
            <c:txPr>
              <a:bodyPr rot="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c:f>
              <c:numCache>
                <c:formatCode>General</c:formatCode>
                <c:ptCount val="1"/>
              </c:numCache>
            </c:numRef>
          </c:cat>
          <c:val>
            <c:numRef>
              <c:f>Sheet1!$B$2</c:f>
              <c:numCache>
                <c:formatCode>General</c:formatCode>
                <c:ptCount val="1"/>
                <c:pt idx="0">
                  <c:v>31.3</c:v>
                </c:pt>
              </c:numCache>
            </c:numRef>
          </c:val>
          <c:extLst>
            <c:ext xmlns:c16="http://schemas.microsoft.com/office/drawing/2014/chart" uri="{C3380CC4-5D6E-409C-BE32-E72D297353CC}">
              <c16:uniqueId val="{00000000-16FF-B84B-A40D-3830553346DF}"/>
            </c:ext>
          </c:extLst>
        </c:ser>
        <c:ser>
          <c:idx val="1"/>
          <c:order val="1"/>
          <c:tx>
            <c:strRef>
              <c:f>Sheet1!$C$1</c:f>
              <c:strCache>
                <c:ptCount val="1"/>
                <c:pt idx="0">
                  <c:v>Individualized CHW-led education and navigation to healthcare facilities (n = 212)</c:v>
                </c:pt>
              </c:strCache>
            </c:strRef>
          </c:tx>
          <c:spPr>
            <a:solidFill>
              <a:schemeClr val="accent2"/>
            </a:solidFill>
            <a:ln>
              <a:solidFill>
                <a:schemeClr val="bg1"/>
              </a:solidFill>
            </a:ln>
            <a:effectLst/>
          </c:spPr>
          <c:invertIfNegative val="0"/>
          <c:dLbls>
            <c:dLbl>
              <c:idx val="0"/>
              <c:tx>
                <c:rich>
                  <a:bodyPr/>
                  <a:lstStyle/>
                  <a:p>
                    <a:fld id="{6CB130FB-1A57-CF4D-9B90-B01E9D35919A}" type="VALUE">
                      <a:rPr lang="en-US" smtClean="0"/>
                      <a:pPr/>
                      <a:t>[VALUE]</a:t>
                    </a:fld>
                    <a:endParaRPr lang="en-IN"/>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4-16FF-B84B-A40D-3830553346DF}"/>
                </c:ext>
              </c:extLst>
            </c:dLbl>
            <c:spPr>
              <a:noFill/>
              <a:ln>
                <a:noFill/>
              </a:ln>
              <a:effectLst/>
            </c:spPr>
            <c:txPr>
              <a:bodyPr rot="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c:f>
              <c:numCache>
                <c:formatCode>General</c:formatCode>
                <c:ptCount val="1"/>
              </c:numCache>
            </c:numRef>
          </c:cat>
          <c:val>
            <c:numRef>
              <c:f>Sheet1!$C$2</c:f>
              <c:numCache>
                <c:formatCode>General</c:formatCode>
                <c:ptCount val="1"/>
                <c:pt idx="0">
                  <c:v>42.5</c:v>
                </c:pt>
              </c:numCache>
            </c:numRef>
          </c:val>
          <c:extLst>
            <c:ext xmlns:c16="http://schemas.microsoft.com/office/drawing/2014/chart" uri="{C3380CC4-5D6E-409C-BE32-E72D297353CC}">
              <c16:uniqueId val="{00000001-16FF-B84B-A40D-3830553346DF}"/>
            </c:ext>
          </c:extLst>
        </c:ser>
        <c:ser>
          <c:idx val="2"/>
          <c:order val="2"/>
          <c:tx>
            <c:strRef>
              <c:f>Sheet1!$D$1</c:f>
              <c:strCache>
                <c:ptCount val="1"/>
                <c:pt idx="0">
                  <c:v>Individualized CHW-led education and HPV self-sampling (n = 207)</c:v>
                </c:pt>
              </c:strCache>
            </c:strRef>
          </c:tx>
          <c:spPr>
            <a:solidFill>
              <a:schemeClr val="accent2">
                <a:lumMod val="75000"/>
              </a:schemeClr>
            </a:solidFill>
            <a:ln>
              <a:solidFill>
                <a:schemeClr val="bg1"/>
              </a:solidFill>
            </a:ln>
            <a:effectLst/>
          </c:spPr>
          <c:invertIfNegative val="0"/>
          <c:dLbls>
            <c:dLbl>
              <c:idx val="0"/>
              <c:tx>
                <c:rich>
                  <a:bodyPr/>
                  <a:lstStyle/>
                  <a:p>
                    <a:fld id="{5B211D5E-D240-8B4A-994F-98030E9AAD8E}" type="VALUE">
                      <a:rPr lang="en-US" smtClean="0"/>
                      <a:pPr/>
                      <a:t>[VALUE]</a:t>
                    </a:fld>
                    <a:endParaRPr lang="en-IN"/>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16FF-B84B-A40D-3830553346DF}"/>
                </c:ext>
              </c:extLst>
            </c:dLbl>
            <c:spPr>
              <a:noFill/>
              <a:ln>
                <a:noFill/>
              </a:ln>
              <a:effectLst/>
            </c:spPr>
            <c:txPr>
              <a:bodyPr rot="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c:f>
              <c:numCache>
                <c:formatCode>General</c:formatCode>
                <c:ptCount val="1"/>
              </c:numCache>
            </c:numRef>
          </c:cat>
          <c:val>
            <c:numRef>
              <c:f>Sheet1!$D$2</c:f>
              <c:numCache>
                <c:formatCode>General</c:formatCode>
                <c:ptCount val="1"/>
                <c:pt idx="0">
                  <c:v>77.3</c:v>
                </c:pt>
              </c:numCache>
            </c:numRef>
          </c:val>
          <c:extLst>
            <c:ext xmlns:c16="http://schemas.microsoft.com/office/drawing/2014/chart" uri="{C3380CC4-5D6E-409C-BE32-E72D297353CC}">
              <c16:uniqueId val="{00000002-16FF-B84B-A40D-3830553346DF}"/>
            </c:ext>
          </c:extLst>
        </c:ser>
        <c:dLbls>
          <c:showLegendKey val="0"/>
          <c:showVal val="0"/>
          <c:showCatName val="0"/>
          <c:showSerName val="0"/>
          <c:showPercent val="0"/>
          <c:showBubbleSize val="0"/>
        </c:dLbls>
        <c:gapWidth val="182"/>
        <c:axId val="931315663"/>
        <c:axId val="986107535"/>
      </c:barChart>
      <c:catAx>
        <c:axId val="931315663"/>
        <c:scaling>
          <c:orientation val="minMax"/>
        </c:scaling>
        <c:delete val="0"/>
        <c:axPos val="l"/>
        <c:numFmt formatCode="General" sourceLinked="1"/>
        <c:majorTickMark val="out"/>
        <c:minorTickMark val="none"/>
        <c:tickLblPos val="nextTo"/>
        <c:spPr>
          <a:noFill/>
          <a:ln w="28575" cap="flat" cmpd="sng" algn="ctr">
            <a:solidFill>
              <a:schemeClr val="bg1"/>
            </a:solidFill>
            <a:round/>
          </a:ln>
          <a:effectLst/>
        </c:spPr>
        <c:txPr>
          <a:bodyPr rot="-6000000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986107535"/>
        <c:crosses val="autoZero"/>
        <c:auto val="1"/>
        <c:lblAlgn val="ctr"/>
        <c:lblOffset val="100"/>
        <c:noMultiLvlLbl val="0"/>
      </c:catAx>
      <c:valAx>
        <c:axId val="98610753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w="28575">
            <a:solidFill>
              <a:schemeClr val="bg1"/>
            </a:solidFill>
          </a:ln>
          <a:effectLst/>
        </c:spPr>
        <c:txPr>
          <a:bodyPr rot="-6000000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931315663"/>
        <c:crosses val="autoZero"/>
        <c:crossBetween val="between"/>
      </c:valAx>
      <c:spPr>
        <a:noFill/>
        <a:ln w="28575">
          <a:noFill/>
        </a:ln>
        <a:effectLst/>
      </c:spPr>
    </c:plotArea>
    <c:legend>
      <c:legendPos val="b"/>
      <c:layout>
        <c:manualLayout>
          <c:xMode val="edge"/>
          <c:yMode val="edge"/>
          <c:x val="6.3467929512508806E-2"/>
          <c:y val="0.57721576918488327"/>
          <c:w val="0.91544405042010912"/>
          <c:h val="0.42278423081511673"/>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600">
          <a:solidFill>
            <a:schemeClr val="bg1"/>
          </a:solidFill>
          <a:latin typeface="Calibri" panose="020F0502020204030204" pitchFamily="34" charset="0"/>
          <a:cs typeface="Calibri" panose="020F0502020204030204" pitchFamily="34" charset="0"/>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5446110446132624E-2"/>
          <c:y val="4.7361727994510515E-2"/>
          <c:w val="0.8667361989857828"/>
          <c:h val="0.85054476157929837"/>
        </c:manualLayout>
      </c:layout>
      <c:barChart>
        <c:barDir val="bar"/>
        <c:grouping val="clustered"/>
        <c:varyColors val="0"/>
        <c:ser>
          <c:idx val="0"/>
          <c:order val="0"/>
          <c:tx>
            <c:strRef>
              <c:f>Sheet1!$B$1</c:f>
              <c:strCache>
                <c:ptCount val="1"/>
                <c:pt idx="0">
                  <c:v>Placebo</c:v>
                </c:pt>
              </c:strCache>
            </c:strRef>
          </c:tx>
          <c:spPr>
            <a:solidFill>
              <a:srgbClr val="E1471D">
                <a:lumMod val="60000"/>
                <a:lumOff val="40000"/>
              </a:srgbClr>
            </a:solidFill>
            <a:ln w="9525">
              <a:solidFill>
                <a:schemeClr val="bg1"/>
              </a:solidFill>
            </a:ln>
            <a:effectLst/>
          </c:spPr>
          <c:invertIfNegative val="0"/>
          <c:dLbls>
            <c:dLbl>
              <c:idx val="0"/>
              <c:tx>
                <c:rich>
                  <a:bodyPr/>
                  <a:lstStyle/>
                  <a:p>
                    <a:r>
                      <a:rPr lang="en-US" dirty="0"/>
                      <a:t>11.5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775F-4CF5-9168-3CFD3AC8C84C}"/>
                </c:ext>
              </c:extLst>
            </c:dLbl>
            <c:dLbl>
              <c:idx val="1"/>
              <c:tx>
                <c:rich>
                  <a:bodyPr/>
                  <a:lstStyle/>
                  <a:p>
                    <a:r>
                      <a:rPr lang="en-US" dirty="0"/>
                      <a:t>26.9</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775F-4CF5-9168-3CFD3AC8C84C}"/>
                </c:ext>
              </c:extLst>
            </c:dLbl>
            <c:dLbl>
              <c:idx val="2"/>
              <c:tx>
                <c:rich>
                  <a:bodyPr/>
                  <a:lstStyle/>
                  <a:p>
                    <a:r>
                      <a:rPr lang="en-US" dirty="0"/>
                      <a:t>3.8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775F-4CF5-9168-3CFD3AC8C84C}"/>
                </c:ext>
              </c:extLst>
            </c:dLbl>
            <c:dLbl>
              <c:idx val="3"/>
              <c:tx>
                <c:rich>
                  <a:bodyPr/>
                  <a:lstStyle/>
                  <a:p>
                    <a:r>
                      <a:rPr lang="en-US" dirty="0"/>
                      <a:t>19.2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775F-4CF5-9168-3CFD3AC8C84C}"/>
                </c:ext>
              </c:extLst>
            </c:dLbl>
            <c:dLbl>
              <c:idx val="4"/>
              <c:tx>
                <c:rich>
                  <a:bodyPr/>
                  <a:lstStyle/>
                  <a:p>
                    <a:r>
                      <a:rPr lang="en-US" dirty="0"/>
                      <a:t>24.6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775F-4CF5-9168-3CFD3AC8C84C}"/>
                </c:ext>
              </c:extLst>
            </c:dLbl>
            <c:dLbl>
              <c:idx val="6"/>
              <c:tx>
                <c:rich>
                  <a:bodyPr/>
                  <a:lstStyle/>
                  <a:p>
                    <a:r>
                      <a:rPr lang="en-US" dirty="0"/>
                      <a:t>14.6</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775F-4CF5-9168-3CFD3AC8C84C}"/>
                </c:ext>
              </c:extLst>
            </c:dLbl>
            <c:dLbl>
              <c:idx val="7"/>
              <c:tx>
                <c:rich>
                  <a:bodyPr/>
                  <a:lstStyle/>
                  <a:p>
                    <a:r>
                      <a:rPr lang="en-US" dirty="0"/>
                      <a:t>41.5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6-775F-4CF5-9168-3CFD3AC8C84C}"/>
                </c:ext>
              </c:extLst>
            </c:dLbl>
            <c:dLbl>
              <c:idx val="8"/>
              <c:tx>
                <c:rich>
                  <a:bodyPr/>
                  <a:lstStyle/>
                  <a:p>
                    <a:r>
                      <a:rPr lang="en-US" dirty="0"/>
                      <a:t>37.7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775F-4CF5-9168-3CFD3AC8C84C}"/>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9"/>
                <c:pt idx="0">
                  <c:v>Neutropenia</c:v>
                </c:pt>
                <c:pt idx="1">
                  <c:v>Arthralgia</c:v>
                </c:pt>
                <c:pt idx="2">
                  <c:v>Dysgeusia</c:v>
                </c:pt>
                <c:pt idx="3">
                  <c:v>Constipation</c:v>
                </c:pt>
                <c:pt idx="4">
                  <c:v>Diarrhoea</c:v>
                </c:pt>
                <c:pt idx="5">
                  <c:v>Anaemia</c:v>
                </c:pt>
                <c:pt idx="6">
                  <c:v>Vomiting</c:v>
                </c:pt>
                <c:pt idx="7">
                  <c:v>Fatigue</c:v>
                </c:pt>
                <c:pt idx="8">
                  <c:v>Nausea</c:v>
                </c:pt>
              </c:strCache>
            </c:strRef>
          </c:cat>
          <c:val>
            <c:numRef>
              <c:f>Sheet1!$B$2:$B$10</c:f>
              <c:numCache>
                <c:formatCode>General</c:formatCode>
                <c:ptCount val="9"/>
                <c:pt idx="0">
                  <c:v>11.5</c:v>
                </c:pt>
                <c:pt idx="1">
                  <c:v>26.9</c:v>
                </c:pt>
                <c:pt idx="2">
                  <c:v>3.8</c:v>
                </c:pt>
                <c:pt idx="3">
                  <c:v>19.2</c:v>
                </c:pt>
                <c:pt idx="4">
                  <c:v>24.6</c:v>
                </c:pt>
                <c:pt idx="5">
                  <c:v>10</c:v>
                </c:pt>
                <c:pt idx="6">
                  <c:v>14.6</c:v>
                </c:pt>
                <c:pt idx="7">
                  <c:v>41.5</c:v>
                </c:pt>
                <c:pt idx="8">
                  <c:v>37.700000000000003</c:v>
                </c:pt>
              </c:numCache>
            </c:numRef>
          </c:val>
          <c:extLst>
            <c:ext xmlns:c16="http://schemas.microsoft.com/office/drawing/2014/chart" uri="{C3380CC4-5D6E-409C-BE32-E72D297353CC}">
              <c16:uniqueId val="{00000008-775F-4CF5-9168-3CFD3AC8C84C}"/>
            </c:ext>
          </c:extLst>
        </c:ser>
        <c:dLbls>
          <c:showLegendKey val="0"/>
          <c:showVal val="0"/>
          <c:showCatName val="0"/>
          <c:showSerName val="0"/>
          <c:showPercent val="0"/>
          <c:showBubbleSize val="0"/>
        </c:dLbls>
        <c:gapWidth val="50"/>
        <c:axId val="245240576"/>
        <c:axId val="245242112"/>
      </c:barChart>
      <c:catAx>
        <c:axId val="245240576"/>
        <c:scaling>
          <c:orientation val="minMax"/>
        </c:scaling>
        <c:delete val="1"/>
        <c:axPos val="l"/>
        <c:numFmt formatCode="General" sourceLinked="1"/>
        <c:majorTickMark val="none"/>
        <c:minorTickMark val="none"/>
        <c:tickLblPos val="nextTo"/>
        <c:crossAx val="245242112"/>
        <c:crosses val="autoZero"/>
        <c:auto val="1"/>
        <c:lblAlgn val="ctr"/>
        <c:lblOffset val="100"/>
        <c:noMultiLvlLbl val="0"/>
      </c:catAx>
      <c:valAx>
        <c:axId val="245242112"/>
        <c:scaling>
          <c:orientation val="minMax"/>
          <c:max val="100"/>
        </c:scaling>
        <c:delete val="0"/>
        <c:axPos val="b"/>
        <c:numFmt formatCode="General" sourceLinked="1"/>
        <c:majorTickMark val="out"/>
        <c:minorTickMark val="none"/>
        <c:tickLblPos val="none"/>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crossAx val="245240576"/>
        <c:crosses val="autoZero"/>
        <c:crossBetween val="between"/>
        <c:majorUnit val="25"/>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nchor="t" anchorCtr="1"/>
    <a:lstStyle/>
    <a:p>
      <a:pPr>
        <a:defRPr>
          <a:solidFill>
            <a:schemeClr val="tx1"/>
          </a:solidFill>
        </a:defRPr>
      </a:pPr>
      <a:endParaRPr lang="en-US"/>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7676332276009064E-2"/>
          <c:y val="4.7576817659206946E-2"/>
          <c:w val="0.86697827688824092"/>
          <c:h val="0.84986602204676354"/>
        </c:manualLayout>
      </c:layout>
      <c:barChart>
        <c:barDir val="bar"/>
        <c:grouping val="clustered"/>
        <c:varyColors val="0"/>
        <c:ser>
          <c:idx val="0"/>
          <c:order val="0"/>
          <c:tx>
            <c:strRef>
              <c:f>Sheet1!$B$1</c:f>
              <c:strCache>
                <c:ptCount val="1"/>
                <c:pt idx="0">
                  <c:v>Olaparib</c:v>
                </c:pt>
              </c:strCache>
            </c:strRef>
          </c:tx>
          <c:spPr>
            <a:solidFill>
              <a:srgbClr val="4DA1BB"/>
            </a:solidFill>
            <a:ln w="9525">
              <a:solidFill>
                <a:schemeClr val="bg1"/>
              </a:solidFill>
            </a:ln>
            <a:effectLst/>
          </c:spPr>
          <c:invertIfNegative val="0"/>
          <c:dLbls>
            <c:dLbl>
              <c:idx val="0"/>
              <c:tx>
                <c:rich>
                  <a:bodyPr/>
                  <a:lstStyle/>
                  <a:p>
                    <a:r>
                      <a:rPr lang="en-US" dirty="0"/>
                      <a:t>23.1</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B53B-400C-9BA0-6A209252F189}"/>
                </c:ext>
              </c:extLst>
            </c:dLbl>
            <c:dLbl>
              <c:idx val="1"/>
              <c:tx>
                <c:rich>
                  <a:bodyPr/>
                  <a:lstStyle/>
                  <a:p>
                    <a:r>
                      <a:rPr lang="en-US" dirty="0"/>
                      <a:t>25.4</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B53B-400C-9BA0-6A209252F189}"/>
                </c:ext>
              </c:extLst>
            </c:dLbl>
            <c:dLbl>
              <c:idx val="2"/>
              <c:tx>
                <c:rich>
                  <a:bodyPr/>
                  <a:lstStyle/>
                  <a:p>
                    <a:r>
                      <a:rPr lang="en-US" dirty="0"/>
                      <a:t>26.2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2-B53B-400C-9BA0-6A209252F189}"/>
                </c:ext>
              </c:extLst>
            </c:dLbl>
            <c:dLbl>
              <c:idx val="3"/>
              <c:tx>
                <c:rich>
                  <a:bodyPr/>
                  <a:lstStyle/>
                  <a:p>
                    <a:r>
                      <a:rPr lang="en-US" dirty="0"/>
                      <a:t>27.7</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B53B-400C-9BA0-6A209252F189}"/>
                </c:ext>
              </c:extLst>
            </c:dLbl>
            <c:dLbl>
              <c:idx val="4"/>
              <c:tx>
                <c:rich>
                  <a:bodyPr/>
                  <a:lstStyle/>
                  <a:p>
                    <a:r>
                      <a:rPr lang="en-US" dirty="0"/>
                      <a:t>34.2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4-B53B-400C-9BA0-6A209252F189}"/>
                </c:ext>
              </c:extLst>
            </c:dLbl>
            <c:dLbl>
              <c:idx val="5"/>
              <c:tx>
                <c:rich>
                  <a:bodyPr/>
                  <a:lstStyle/>
                  <a:p>
                    <a:r>
                      <a:rPr lang="en-US" dirty="0"/>
                      <a:t>38.8</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B53B-400C-9BA0-6A209252F189}"/>
                </c:ext>
              </c:extLst>
            </c:dLbl>
            <c:dLbl>
              <c:idx val="6"/>
              <c:tx>
                <c:rich>
                  <a:bodyPr/>
                  <a:lstStyle/>
                  <a:p>
                    <a:fld id="{3CB1B20A-179E-48AB-B8B7-9BCB3E998859}" type="VALUE">
                      <a:rPr lang="en-US" smtClean="0"/>
                      <a:pPr/>
                      <a:t>[VALUE]</a:t>
                    </a:fld>
                    <a:r>
                      <a:rPr lang="en-US" dirty="0"/>
                      <a:t>.0</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6-B53B-400C-9BA0-6A209252F189}"/>
                </c:ext>
              </c:extLst>
            </c:dLbl>
            <c:dLbl>
              <c:idx val="7"/>
              <c:tx>
                <c:rich>
                  <a:bodyPr/>
                  <a:lstStyle/>
                  <a:p>
                    <a:r>
                      <a:rPr lang="en-US" dirty="0"/>
                      <a:t>63.5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B53B-400C-9BA0-6A209252F189}"/>
                </c:ext>
              </c:extLst>
            </c:dLbl>
            <c:dLbl>
              <c:idx val="8"/>
              <c:tx>
                <c:rich>
                  <a:bodyPr/>
                  <a:lstStyle/>
                  <a:p>
                    <a:r>
                      <a:rPr lang="en-US" dirty="0"/>
                      <a:t>77.3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B53B-400C-9BA0-6A209252F189}"/>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Sheet1!$A$2:$A$10</c:f>
              <c:strCache>
                <c:ptCount val="9"/>
                <c:pt idx="0">
                  <c:v>Neutropenia</c:v>
                </c:pt>
                <c:pt idx="1">
                  <c:v>Arthralgia</c:v>
                </c:pt>
                <c:pt idx="2">
                  <c:v>Dysgeusia</c:v>
                </c:pt>
                <c:pt idx="3">
                  <c:v>Constipation</c:v>
                </c:pt>
                <c:pt idx="4">
                  <c:v>Diarrhoea</c:v>
                </c:pt>
                <c:pt idx="5">
                  <c:v>Anaemia</c:v>
                </c:pt>
                <c:pt idx="6">
                  <c:v>Vomiting</c:v>
                </c:pt>
                <c:pt idx="7">
                  <c:v>Fatigue/asthenia</c:v>
                </c:pt>
                <c:pt idx="8">
                  <c:v>Nausea</c:v>
                </c:pt>
              </c:strCache>
            </c:strRef>
          </c:cat>
          <c:val>
            <c:numRef>
              <c:f>Sheet1!$B$2:$B$10</c:f>
              <c:numCache>
                <c:formatCode>General</c:formatCode>
                <c:ptCount val="9"/>
                <c:pt idx="0">
                  <c:v>23.1</c:v>
                </c:pt>
                <c:pt idx="1">
                  <c:v>25.4</c:v>
                </c:pt>
                <c:pt idx="2">
                  <c:v>26.2</c:v>
                </c:pt>
                <c:pt idx="3">
                  <c:v>27.7</c:v>
                </c:pt>
                <c:pt idx="4">
                  <c:v>34.200000000000003</c:v>
                </c:pt>
                <c:pt idx="5">
                  <c:v>38.799999999999997</c:v>
                </c:pt>
                <c:pt idx="6">
                  <c:v>40</c:v>
                </c:pt>
                <c:pt idx="7">
                  <c:v>63.5</c:v>
                </c:pt>
                <c:pt idx="8">
                  <c:v>77.3</c:v>
                </c:pt>
              </c:numCache>
            </c:numRef>
          </c:val>
          <c:extLst>
            <c:ext xmlns:c16="http://schemas.microsoft.com/office/drawing/2014/chart" uri="{C3380CC4-5D6E-409C-BE32-E72D297353CC}">
              <c16:uniqueId val="{00000009-B53B-400C-9BA0-6A209252F189}"/>
            </c:ext>
          </c:extLst>
        </c:ser>
        <c:dLbls>
          <c:showLegendKey val="0"/>
          <c:showVal val="0"/>
          <c:showCatName val="0"/>
          <c:showSerName val="0"/>
          <c:showPercent val="0"/>
          <c:showBubbleSize val="0"/>
        </c:dLbls>
        <c:gapWidth val="50"/>
        <c:axId val="214712704"/>
        <c:axId val="245277056"/>
      </c:barChart>
      <c:catAx>
        <c:axId val="214712704"/>
        <c:scaling>
          <c:orientation val="minMax"/>
        </c:scaling>
        <c:delete val="1"/>
        <c:axPos val="r"/>
        <c:numFmt formatCode="General" sourceLinked="1"/>
        <c:majorTickMark val="none"/>
        <c:minorTickMark val="none"/>
        <c:tickLblPos val="nextTo"/>
        <c:crossAx val="245277056"/>
        <c:crosses val="autoZero"/>
        <c:auto val="1"/>
        <c:lblAlgn val="ctr"/>
        <c:lblOffset val="100"/>
        <c:noMultiLvlLbl val="0"/>
      </c:catAx>
      <c:valAx>
        <c:axId val="245277056"/>
        <c:scaling>
          <c:orientation val="maxMin"/>
          <c:max val="100"/>
        </c:scaling>
        <c:delete val="0"/>
        <c:axPos val="b"/>
        <c:numFmt formatCode="General" sourceLinked="1"/>
        <c:majorTickMark val="none"/>
        <c:minorTickMark val="none"/>
        <c:tickLblPos val="none"/>
        <c:spPr>
          <a:noFill/>
          <a:ln w="11176">
            <a:noFill/>
          </a:ln>
          <a:effectLst/>
        </c:spPr>
        <c:txPr>
          <a:bodyPr rot="-60000000" spcFirstLastPara="1" vertOverflow="ellipsis" vert="horz" wrap="square" anchor="ctr" anchorCtr="1"/>
          <a:lstStyle/>
          <a:p>
            <a:pPr>
              <a:defRPr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crossAx val="214712704"/>
        <c:crosses val="autoZero"/>
        <c:crossBetween val="between"/>
        <c:majorUnit val="25"/>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defRPr>
      </a:pPr>
      <a:endParaRPr lang="en-US"/>
    </a:p>
  </c:txPr>
  <c:externalData r:id="rId4">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1.2136949445019828E-2"/>
          <c:y val="1.3738062755798113E-3"/>
          <c:w val="0.86697827688824092"/>
          <c:h val="0.84986602204676354"/>
        </c:manualLayout>
      </c:layout>
      <c:barChart>
        <c:barDir val="bar"/>
        <c:grouping val="clustered"/>
        <c:varyColors val="0"/>
        <c:ser>
          <c:idx val="0"/>
          <c:order val="0"/>
          <c:tx>
            <c:strRef>
              <c:f>Sheet1!$B$1</c:f>
              <c:strCache>
                <c:ptCount val="1"/>
                <c:pt idx="0">
                  <c:v>Olaparib</c:v>
                </c:pt>
              </c:strCache>
            </c:strRef>
          </c:tx>
          <c:spPr>
            <a:solidFill>
              <a:srgbClr val="015873"/>
            </a:solidFill>
            <a:ln w="9525">
              <a:solidFill>
                <a:schemeClr val="bg1"/>
              </a:solidFill>
            </a:ln>
            <a:effectLst/>
          </c:spPr>
          <c:invertIfNegative val="0"/>
          <c:cat>
            <c:strRef>
              <c:f>Sheet1!$A$2:$A$10</c:f>
              <c:strCache>
                <c:ptCount val="9"/>
                <c:pt idx="0">
                  <c:v>Neutropenia</c:v>
                </c:pt>
                <c:pt idx="1">
                  <c:v>Arthralgia</c:v>
                </c:pt>
                <c:pt idx="2">
                  <c:v>Dysgeusia</c:v>
                </c:pt>
                <c:pt idx="3">
                  <c:v>Constipation</c:v>
                </c:pt>
                <c:pt idx="4">
                  <c:v>Diarrhoea</c:v>
                </c:pt>
                <c:pt idx="5">
                  <c:v>Anaemia</c:v>
                </c:pt>
                <c:pt idx="6">
                  <c:v>Vomiting</c:v>
                </c:pt>
                <c:pt idx="7">
                  <c:v>Fatigue/asthenia</c:v>
                </c:pt>
                <c:pt idx="8">
                  <c:v>Nausea</c:v>
                </c:pt>
              </c:strCache>
            </c:strRef>
          </c:cat>
          <c:val>
            <c:numRef>
              <c:f>Sheet1!$B$2:$B$10</c:f>
              <c:numCache>
                <c:formatCode>General</c:formatCode>
                <c:ptCount val="9"/>
                <c:pt idx="0">
                  <c:v>8.5</c:v>
                </c:pt>
                <c:pt idx="1">
                  <c:v>0</c:v>
                </c:pt>
                <c:pt idx="2">
                  <c:v>0</c:v>
                </c:pt>
                <c:pt idx="3">
                  <c:v>0</c:v>
                </c:pt>
                <c:pt idx="4">
                  <c:v>3.1</c:v>
                </c:pt>
                <c:pt idx="5">
                  <c:v>21.5</c:v>
                </c:pt>
                <c:pt idx="6">
                  <c:v>0.4</c:v>
                </c:pt>
                <c:pt idx="7">
                  <c:v>3.8</c:v>
                </c:pt>
                <c:pt idx="8">
                  <c:v>0.8</c:v>
                </c:pt>
              </c:numCache>
            </c:numRef>
          </c:val>
          <c:extLst>
            <c:ext xmlns:c16="http://schemas.microsoft.com/office/drawing/2014/chart" uri="{C3380CC4-5D6E-409C-BE32-E72D297353CC}">
              <c16:uniqueId val="{00000000-145B-41F5-A946-877B75614513}"/>
            </c:ext>
          </c:extLst>
        </c:ser>
        <c:dLbls>
          <c:showLegendKey val="0"/>
          <c:showVal val="0"/>
          <c:showCatName val="0"/>
          <c:showSerName val="0"/>
          <c:showPercent val="0"/>
          <c:showBubbleSize val="0"/>
        </c:dLbls>
        <c:gapWidth val="50"/>
        <c:axId val="245345280"/>
        <c:axId val="245351168"/>
      </c:barChart>
      <c:catAx>
        <c:axId val="245345280"/>
        <c:scaling>
          <c:orientation val="minMax"/>
        </c:scaling>
        <c:delete val="1"/>
        <c:axPos val="r"/>
        <c:numFmt formatCode="General" sourceLinked="1"/>
        <c:majorTickMark val="none"/>
        <c:minorTickMark val="none"/>
        <c:tickLblPos val="nextTo"/>
        <c:crossAx val="245351168"/>
        <c:crosses val="autoZero"/>
        <c:auto val="1"/>
        <c:lblAlgn val="ctr"/>
        <c:lblOffset val="100"/>
        <c:noMultiLvlLbl val="0"/>
      </c:catAx>
      <c:valAx>
        <c:axId val="245351168"/>
        <c:scaling>
          <c:orientation val="maxMin"/>
          <c:max val="100"/>
        </c:scaling>
        <c:delete val="0"/>
        <c:axPos val="b"/>
        <c:numFmt formatCode="General" sourceLinked="1"/>
        <c:majorTickMark val="none"/>
        <c:minorTickMark val="none"/>
        <c:tickLblPos val="none"/>
        <c:spPr>
          <a:noFill/>
          <a:ln w="11176">
            <a:noFill/>
          </a:ln>
          <a:effectLst/>
        </c:spPr>
        <c:txPr>
          <a:bodyPr rot="-60000000" spcFirstLastPara="1" vertOverflow="ellipsis" vert="horz" wrap="square" anchor="ctr" anchorCtr="1"/>
          <a:lstStyle/>
          <a:p>
            <a:pPr>
              <a:defRPr kumimoji="0" lang="en-US" sz="1200" b="1" i="0" u="none" strike="noStrike" kern="1200" cap="none" normalizeH="0" baseline="0">
                <a:ln>
                  <a:noFill/>
                </a:ln>
                <a:solidFill>
                  <a:schemeClr val="tx1"/>
                </a:solidFill>
                <a:effectLst/>
                <a:latin typeface="+mn-lt"/>
                <a:ea typeface="Ebrima" panose="02000000000000000000" pitchFamily="2" charset="0"/>
                <a:cs typeface="Ebrima" panose="02000000000000000000" pitchFamily="2" charset="0"/>
              </a:defRPr>
            </a:pPr>
            <a:endParaRPr lang="en-US"/>
          </a:p>
        </c:txPr>
        <c:crossAx val="245345280"/>
        <c:crosses val="autoZero"/>
        <c:crossBetween val="between"/>
        <c:majorUnit val="25"/>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kumimoji="0" lang="en-US" sz="1200" b="1" i="0" u="none" strike="noStrike" kern="1200" cap="none" normalizeH="0" baseline="0">
          <a:ln>
            <a:noFill/>
          </a:ln>
          <a:solidFill>
            <a:schemeClr val="tx1"/>
          </a:solidFill>
          <a:effectLst/>
          <a:latin typeface="+mn-lt"/>
          <a:ea typeface="Ebrima" panose="02000000000000000000" pitchFamily="2" charset="0"/>
          <a:cs typeface="Ebrima" panose="02000000000000000000" pitchFamily="2" charset="0"/>
        </a:defRPr>
      </a:pPr>
      <a:endParaRPr lang="en-US"/>
    </a:p>
  </c:txPr>
  <c:externalData r:id="rId4">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3326361118133273"/>
          <c:y val="5.0713960891314233E-3"/>
          <c:w val="0.8667361989857828"/>
          <c:h val="0.85054476157929837"/>
        </c:manualLayout>
      </c:layout>
      <c:barChart>
        <c:barDir val="bar"/>
        <c:grouping val="clustered"/>
        <c:varyColors val="0"/>
        <c:ser>
          <c:idx val="0"/>
          <c:order val="0"/>
          <c:tx>
            <c:strRef>
              <c:f>Sheet1!$B$1</c:f>
              <c:strCache>
                <c:ptCount val="1"/>
                <c:pt idx="0">
                  <c:v>Placebo</c:v>
                </c:pt>
              </c:strCache>
            </c:strRef>
          </c:tx>
          <c:spPr>
            <a:solidFill>
              <a:srgbClr val="E1471D"/>
            </a:solidFill>
            <a:ln w="9525">
              <a:solidFill>
                <a:schemeClr val="bg1"/>
              </a:solidFill>
            </a:ln>
            <a:effectLst/>
          </c:spPr>
          <c:invertIfNegative val="0"/>
          <c:cat>
            <c:strRef>
              <c:f>Sheet1!$A$2:$A$10</c:f>
              <c:strCache>
                <c:ptCount val="9"/>
                <c:pt idx="0">
                  <c:v>Neutropenia</c:v>
                </c:pt>
                <c:pt idx="1">
                  <c:v>Arthralgia</c:v>
                </c:pt>
                <c:pt idx="2">
                  <c:v>Dysgeusia</c:v>
                </c:pt>
                <c:pt idx="3">
                  <c:v>Constipation</c:v>
                </c:pt>
                <c:pt idx="4">
                  <c:v>Diarrhoea</c:v>
                </c:pt>
                <c:pt idx="5">
                  <c:v>Anaemia</c:v>
                </c:pt>
                <c:pt idx="6">
                  <c:v>Vomiting</c:v>
                </c:pt>
                <c:pt idx="7">
                  <c:v>Fatigue</c:v>
                </c:pt>
                <c:pt idx="8">
                  <c:v>Nausea</c:v>
                </c:pt>
              </c:strCache>
            </c:strRef>
          </c:cat>
          <c:val>
            <c:numRef>
              <c:f>Sheet1!$B$2:$B$10</c:f>
              <c:numCache>
                <c:formatCode>General</c:formatCode>
                <c:ptCount val="9"/>
                <c:pt idx="0">
                  <c:v>4.5999999999999996</c:v>
                </c:pt>
                <c:pt idx="1">
                  <c:v>0</c:v>
                </c:pt>
                <c:pt idx="2">
                  <c:v>0</c:v>
                </c:pt>
                <c:pt idx="3">
                  <c:v>0</c:v>
                </c:pt>
                <c:pt idx="4">
                  <c:v>0</c:v>
                </c:pt>
                <c:pt idx="5">
                  <c:v>1.5</c:v>
                </c:pt>
                <c:pt idx="6">
                  <c:v>0.8</c:v>
                </c:pt>
                <c:pt idx="7">
                  <c:v>1.5</c:v>
                </c:pt>
                <c:pt idx="8">
                  <c:v>0</c:v>
                </c:pt>
              </c:numCache>
            </c:numRef>
          </c:val>
          <c:extLst>
            <c:ext xmlns:c16="http://schemas.microsoft.com/office/drawing/2014/chart" uri="{C3380CC4-5D6E-409C-BE32-E72D297353CC}">
              <c16:uniqueId val="{00000000-C2FB-41AF-812D-A61B9E9A8503}"/>
            </c:ext>
          </c:extLst>
        </c:ser>
        <c:dLbls>
          <c:showLegendKey val="0"/>
          <c:showVal val="0"/>
          <c:showCatName val="0"/>
          <c:showSerName val="0"/>
          <c:showPercent val="0"/>
          <c:showBubbleSize val="0"/>
        </c:dLbls>
        <c:gapWidth val="50"/>
        <c:axId val="257500288"/>
        <c:axId val="257501824"/>
      </c:barChart>
      <c:catAx>
        <c:axId val="257500288"/>
        <c:scaling>
          <c:orientation val="minMax"/>
        </c:scaling>
        <c:delete val="1"/>
        <c:axPos val="l"/>
        <c:numFmt formatCode="General" sourceLinked="1"/>
        <c:majorTickMark val="none"/>
        <c:minorTickMark val="none"/>
        <c:tickLblPos val="nextTo"/>
        <c:crossAx val="257501824"/>
        <c:crosses val="autoZero"/>
        <c:auto val="1"/>
        <c:lblAlgn val="ctr"/>
        <c:lblOffset val="100"/>
        <c:noMultiLvlLbl val="0"/>
      </c:catAx>
      <c:valAx>
        <c:axId val="257501824"/>
        <c:scaling>
          <c:orientation val="minMax"/>
          <c:max val="100"/>
        </c:scaling>
        <c:delete val="0"/>
        <c:axPos val="b"/>
        <c:numFmt formatCode="General" sourceLinked="1"/>
        <c:majorTickMark val="out"/>
        <c:minorTickMark val="none"/>
        <c:tickLblPos val="none"/>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crossAx val="257500288"/>
        <c:crosses val="autoZero"/>
        <c:crossBetween val="between"/>
        <c:majorUnit val="25"/>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nchor="t" anchorCtr="1"/>
    <a:lstStyle/>
    <a:p>
      <a:pPr>
        <a:defRPr>
          <a:solidFill>
            <a:schemeClr val="tx1"/>
          </a:solidFill>
        </a:defRPr>
      </a:pPr>
      <a:endParaRPr lang="en-US"/>
    </a:p>
  </c:txPr>
  <c:externalData r:id="rId4">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0.77858</cdr:x>
      <cdr:y>0.8642</cdr:y>
    </cdr:from>
    <cdr:to>
      <cdr:x>0.96798</cdr:x>
      <cdr:y>0.93029</cdr:y>
    </cdr:to>
    <cdr:sp macro="" textlink="">
      <cdr:nvSpPr>
        <cdr:cNvPr id="2" name="TextBox 12">
          <a:extLst xmlns:a="http://schemas.openxmlformats.org/drawingml/2006/main">
            <a:ext uri="{FF2B5EF4-FFF2-40B4-BE49-F238E27FC236}">
              <a16:creationId xmlns:a16="http://schemas.microsoft.com/office/drawing/2014/main" id="{EFBB4667-CA98-9948-BE0B-90A7F436B997}"/>
            </a:ext>
          </a:extLst>
        </cdr:cNvPr>
        <cdr:cNvSpPr txBox="1"/>
      </cdr:nvSpPr>
      <cdr:spPr bwMode="auto">
        <a:xfrm xmlns:a="http://schemas.openxmlformats.org/drawingml/2006/main">
          <a:off x="6328284" y="4024460"/>
          <a:ext cx="1539433" cy="307777"/>
        </a:xfrm>
        <a:prstGeom xmlns:a="http://schemas.openxmlformats.org/drawingml/2006/main" prst="rect">
          <a:avLst/>
        </a:prstGeom>
        <a:noFill xmlns:a="http://schemas.openxmlformats.org/drawingml/2006/main"/>
        <a:ln xmlns:a="http://schemas.openxmlformats.org/drawingml/2006/main">
          <a:noFill/>
        </a:ln>
        <a:extLst xmlns:a="http://schemas.openxmlformats.org/drawingml/2006/main">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cdr:spPr>
      <cdr:txBody>
        <a:bodyPr xmlns:a="http://schemas.openxmlformats.org/drawingml/2006/main" wrap="square" rtlCol="0">
          <a:spAutoFit/>
        </a:bodyPr>
        <a:lstStyle xmlns:a="http://schemas.openxmlformats.org/drawingml/2006/main">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xmlns:a="http://schemas.openxmlformats.org/drawingml/2006/main">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American Indian</a:t>
          </a: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277" name="Rectangle 5">
            <a:extLst>
              <a:ext uri="{FF2B5EF4-FFF2-40B4-BE49-F238E27FC236}">
                <a16:creationId xmlns:a16="http://schemas.microsoft.com/office/drawing/2014/main" id="{E716B656-43AE-41BF-A9E6-BDC9338EEE72}"/>
              </a:ext>
            </a:extLst>
          </p:cNvPr>
          <p:cNvSpPr>
            <a:spLocks noGrp="1" noChangeArrowheads="1"/>
          </p:cNvSpPr>
          <p:nvPr>
            <p:ph type="sldNum" sz="quarter" idx="3"/>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A101DA4B-1035-4FD7-BAE8-D36163A25DF6}" type="slidenum">
              <a:rPr lang="en-US" altLang="en-US"/>
              <a:pPr>
                <a:defRPr/>
              </a:pPr>
              <a:t>‹#›</a:t>
            </a:fld>
            <a:endParaRPr lang="en-US" altLang="en-US" dirty="0"/>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FCE45961-8EBC-4ABB-A06F-A2AB0FB72820}"/>
              </a:ext>
            </a:extLst>
          </p:cNvPr>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40963" name="Rectangle 3">
            <a:extLst>
              <a:ext uri="{FF2B5EF4-FFF2-40B4-BE49-F238E27FC236}">
                <a16:creationId xmlns:a16="http://schemas.microsoft.com/office/drawing/2014/main" id="{69A9B635-F3A6-4A6C-A2A7-3BE84F317E1C}"/>
              </a:ext>
            </a:extLst>
          </p:cNvPr>
          <p:cNvSpPr>
            <a:spLocks noGrp="1" noChangeArrowheads="1"/>
          </p:cNvSpPr>
          <p:nvPr>
            <p:ph type="dt" idx="1"/>
          </p:nvPr>
        </p:nvSpPr>
        <p:spPr bwMode="auto">
          <a:xfrm>
            <a:off x="4143375"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algn="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5124" name="Rectangle 4">
            <a:extLst>
              <a:ext uri="{FF2B5EF4-FFF2-40B4-BE49-F238E27FC236}">
                <a16:creationId xmlns:a16="http://schemas.microsoft.com/office/drawing/2014/main" id="{3F91814F-6E8B-4495-875C-BBC65746A25E}"/>
              </a:ext>
            </a:extLst>
          </p:cNvPr>
          <p:cNvSpPr>
            <a:spLocks noGrp="1" noRot="1" noChangeAspect="1" noChangeArrowheads="1" noTextEdit="1"/>
          </p:cNvSpPr>
          <p:nvPr>
            <p:ph type="sldImg" idx="2"/>
          </p:nvPr>
        </p:nvSpPr>
        <p:spPr bwMode="auto">
          <a:xfrm>
            <a:off x="457200" y="720725"/>
            <a:ext cx="6400800" cy="36004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5" name="Rectangle 5">
            <a:extLst>
              <a:ext uri="{FF2B5EF4-FFF2-40B4-BE49-F238E27FC236}">
                <a16:creationId xmlns:a16="http://schemas.microsoft.com/office/drawing/2014/main" id="{3575FA76-5996-41B2-807C-74C521B1881C}"/>
              </a:ext>
            </a:extLst>
          </p:cNvPr>
          <p:cNvSpPr>
            <a:spLocks noGrp="1" noChangeArrowheads="1"/>
          </p:cNvSpPr>
          <p:nvPr>
            <p:ph type="body" sz="quarter" idx="3"/>
          </p:nvPr>
        </p:nvSpPr>
        <p:spPr bwMode="auto">
          <a:xfrm>
            <a:off x="731838" y="4560888"/>
            <a:ext cx="5851525" cy="4319587"/>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0966" name="Rectangle 6">
            <a:extLst>
              <a:ext uri="{FF2B5EF4-FFF2-40B4-BE49-F238E27FC236}">
                <a16:creationId xmlns:a16="http://schemas.microsoft.com/office/drawing/2014/main" id="{EE30801C-5D2D-4989-97AF-1BB6980EDA53}"/>
              </a:ext>
            </a:extLst>
          </p:cNvPr>
          <p:cNvSpPr>
            <a:spLocks noGrp="1" noChangeArrowheads="1"/>
          </p:cNvSpPr>
          <p:nvPr>
            <p:ph type="ftr" sz="quarter" idx="4"/>
          </p:nvPr>
        </p:nvSpPr>
        <p:spPr bwMode="auto">
          <a:xfrm>
            <a:off x="0" y="9120188"/>
            <a:ext cx="3503613"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eaLnBrk="1" hangingPunct="1">
              <a:lnSpc>
                <a:spcPct val="100000"/>
              </a:lnSpc>
              <a:spcBef>
                <a:spcPct val="0"/>
              </a:spcBef>
              <a:spcAft>
                <a:spcPct val="0"/>
              </a:spcAft>
              <a:buClrTx/>
              <a:buFontTx/>
              <a:buNone/>
              <a:defRPr sz="1000" b="0">
                <a:latin typeface="Arial" charset="0"/>
                <a:cs typeface="+mn-cs"/>
              </a:defRPr>
            </a:lvl1pPr>
          </a:lstStyle>
          <a:p>
            <a:pPr>
              <a:defRPr/>
            </a:pPr>
            <a:r>
              <a:rPr lang="en-US" dirty="0"/>
              <a:t>©2012 Clinical Care Options, LLC. All rights reserved</a:t>
            </a:r>
          </a:p>
        </p:txBody>
      </p:sp>
      <p:sp>
        <p:nvSpPr>
          <p:cNvPr id="40967" name="Rectangle 7">
            <a:extLst>
              <a:ext uri="{FF2B5EF4-FFF2-40B4-BE49-F238E27FC236}">
                <a16:creationId xmlns:a16="http://schemas.microsoft.com/office/drawing/2014/main" id="{83D8BBC4-4244-4B4D-899A-EE5002DAC7CD}"/>
              </a:ext>
            </a:extLst>
          </p:cNvPr>
          <p:cNvSpPr>
            <a:spLocks noGrp="1" noChangeArrowheads="1"/>
          </p:cNvSpPr>
          <p:nvPr>
            <p:ph type="sldNum" sz="quarter" idx="5"/>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2FB72F01-6714-4A31-8C22-8E0F1B091B56}" type="slidenum">
              <a:rPr lang="en-US" altLang="en-US"/>
              <a:pPr>
                <a:defRPr/>
              </a:pPr>
              <a:t>‹#›</a:t>
            </a:fld>
            <a:endParaRPr lang="en-US" altLang="en-US" dirty="0"/>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a:t>
            </a:fld>
            <a:endParaRPr lang="en-US" altLang="en-US" dirty="0"/>
          </a:p>
        </p:txBody>
      </p:sp>
    </p:spTree>
    <p:extLst>
      <p:ext uri="{BB962C8B-B14F-4D97-AF65-F5344CB8AC3E}">
        <p14:creationId xmlns:p14="http://schemas.microsoft.com/office/powerpoint/2010/main" val="27800852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CE1430B1-CEB6-411F-8E94-BFC407C4EE5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55C8260-42BC-4921-8D33-58809AC7BE3C}"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7891" name="Rectangle 2">
            <a:extLst>
              <a:ext uri="{FF2B5EF4-FFF2-40B4-BE49-F238E27FC236}">
                <a16:creationId xmlns:a16="http://schemas.microsoft.com/office/drawing/2014/main" id="{63A693D7-D1F8-4EC5-A8E3-A7825DFC089B}"/>
              </a:ext>
            </a:extLst>
          </p:cNvPr>
          <p:cNvSpPr>
            <a:spLocks noGrp="1" noRot="1" noChangeAspect="1" noChangeArrowheads="1" noTextEdit="1"/>
          </p:cNvSpPr>
          <p:nvPr>
            <p:ph type="sldImg"/>
          </p:nvPr>
        </p:nvSpPr>
        <p:spPr>
          <a:xfrm>
            <a:off x="458788" y="720725"/>
            <a:ext cx="6400800" cy="3600450"/>
          </a:xfrm>
          <a:ln/>
        </p:spPr>
      </p:sp>
      <p:sp>
        <p:nvSpPr>
          <p:cNvPr id="37892" name="Rectangle 3">
            <a:extLst>
              <a:ext uri="{FF2B5EF4-FFF2-40B4-BE49-F238E27FC236}">
                <a16:creationId xmlns:a16="http://schemas.microsoft.com/office/drawing/2014/main" id="{ED738D61-216E-45D5-96FA-B18A5BC25295}"/>
              </a:ext>
            </a:extLst>
          </p:cNvPr>
          <p:cNvSpPr>
            <a:spLocks noGrp="1" noChangeArrowheads="1"/>
          </p:cNvSpPr>
          <p:nvPr>
            <p:ph type="body" idx="1"/>
          </p:nvPr>
        </p:nvSpPr>
        <p:spPr>
          <a:xfrm>
            <a:off x="976313" y="4560888"/>
            <a:ext cx="5362575" cy="431958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GB" altLang="en-US">
                <a:solidFill>
                  <a:srgbClr val="FEFDDE"/>
                </a:solidFill>
                <a:latin typeface="Arial" panose="020B0604020202020204" pitchFamily="34" charset="0"/>
              </a:rPr>
              <a:t>Disclaimer: The materials published on the Clinical Care Options Web site reflect the views of the authors of the CCO material, not those of Clinical Care Options, LLC, the CME providers, or the companies providing educational grants. The materials may discuss uses and dosages for therapeutic products that have not been approved by the United States Food and Drug Administration. A qualified healthcare professional should be consulted before using any therapeutic product discussed. Readers should verify all information and data before treating patients or using any therapies described in these materials.</a:t>
            </a:r>
            <a:endParaRPr lang="en-US" altLang="en-US">
              <a:solidFill>
                <a:srgbClr val="FEFDDE"/>
              </a:solidFill>
              <a:latin typeface="Arial" panose="020B0604020202020204" pitchFamily="34" charset="0"/>
            </a:endParaRPr>
          </a:p>
          <a:p>
            <a:endParaRPr lang="en-US" altLang="en-US">
              <a:latin typeface="Arial" panose="020B0604020202020204"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dirty="0">
                <a:latin typeface="Arial" panose="020B0604020202020204" pitchFamily="34" charset="0"/>
              </a:rPr>
              <a:t>This slide lists the faculty for those who were involved in the production of these slides.</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a:t>
            </a:fld>
            <a:endParaRPr lang="en-US" altLang="en-US" dirty="0"/>
          </a:p>
        </p:txBody>
      </p:sp>
    </p:spTree>
    <p:extLst>
      <p:ext uri="{BB962C8B-B14F-4D97-AF65-F5344CB8AC3E}">
        <p14:creationId xmlns:p14="http://schemas.microsoft.com/office/powerpoint/2010/main" val="11399701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dirty="0">
                <a:latin typeface="Arial" panose="020B0604020202020204" pitchFamily="34" charset="0"/>
              </a:rPr>
              <a:t>This slide lists the disclosures for those who were involved in the production of these slides.</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a:t>
            </a:fld>
            <a:endParaRPr lang="en-US" altLang="en-US" dirty="0"/>
          </a:p>
        </p:txBody>
      </p:sp>
    </p:spTree>
    <p:extLst>
      <p:ext uri="{BB962C8B-B14F-4D97-AF65-F5344CB8AC3E}">
        <p14:creationId xmlns:p14="http://schemas.microsoft.com/office/powerpoint/2010/main" val="208418137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a:t>
            </a:fld>
            <a:endParaRPr lang="en-US" altLang="en-US" dirty="0"/>
          </a:p>
        </p:txBody>
      </p:sp>
    </p:spTree>
    <p:extLst>
      <p:ext uri="{BB962C8B-B14F-4D97-AF65-F5344CB8AC3E}">
        <p14:creationId xmlns:p14="http://schemas.microsoft.com/office/powerpoint/2010/main" val="74602905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b="0" i="1" u="none" strike="noStrike" kern="1200" cap="none" spc="0" normalizeH="0" baseline="0" noProof="0" dirty="0">
                <a:ln>
                  <a:noFill/>
                </a:ln>
                <a:solidFill>
                  <a:srgbClr val="1D2E5A"/>
                </a:solidFill>
                <a:effectLst/>
                <a:uLnTx/>
                <a:uFillTx/>
                <a:latin typeface="+mn-lt"/>
                <a:ea typeface="+mn-ea"/>
                <a:cs typeface="Calibri" panose="020F0502020204030204" pitchFamily="34" charset="0"/>
              </a:rPr>
              <a:t>PFS, progression-free survival.</a:t>
            </a:r>
            <a:endParaRPr lang="en-US" i="1" dirty="0"/>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a:t>
            </a:fld>
            <a:endParaRPr lang="en-US" altLang="en-US" dirty="0"/>
          </a:p>
        </p:txBody>
      </p:sp>
    </p:spTree>
    <p:extLst>
      <p:ext uri="{BB962C8B-B14F-4D97-AF65-F5344CB8AC3E}">
        <p14:creationId xmlns:p14="http://schemas.microsoft.com/office/powerpoint/2010/main" val="38324941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NHB, non-Hispanic Black; NHW, non-Hispanic White; 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a:t>
            </a:fld>
            <a:endParaRPr lang="en-US" altLang="en-US" dirty="0"/>
          </a:p>
        </p:txBody>
      </p:sp>
    </p:spTree>
    <p:extLst>
      <p:ext uri="{BB962C8B-B14F-4D97-AF65-F5344CB8AC3E}">
        <p14:creationId xmlns:p14="http://schemas.microsoft.com/office/powerpoint/2010/main" val="10915505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HV, high-volume; LV, low volume; LVH low volume hospital; OR, odds ratio.</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a:t>
            </a:fld>
            <a:endParaRPr lang="en-US" altLang="en-US" dirty="0"/>
          </a:p>
        </p:txBody>
      </p:sp>
    </p:spTree>
    <p:extLst>
      <p:ext uri="{BB962C8B-B14F-4D97-AF65-F5344CB8AC3E}">
        <p14:creationId xmlns:p14="http://schemas.microsoft.com/office/powerpoint/2010/main" val="5333560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solidFill>
                  <a:schemeClr val="bg1"/>
                </a:solidFill>
                <a:latin typeface="Calibri" panose="020F0502020204030204" pitchFamily="34" charset="0"/>
                <a:cs typeface="Calibri" panose="020F0502020204030204" pitchFamily="34" charset="0"/>
              </a:rPr>
              <a:t>NCCN, national comprehensive cancer network; </a:t>
            </a:r>
            <a:r>
              <a:rPr lang="en-US" i="1" dirty="0"/>
              <a:t>OC, ovarian cancer; OS, overall survival.</a:t>
            </a:r>
          </a:p>
          <a:p>
            <a:endParaRPr lang="en-US" i="1" dirty="0"/>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a:t>
            </a:fld>
            <a:endParaRPr lang="en-US" altLang="en-US" dirty="0"/>
          </a:p>
        </p:txBody>
      </p:sp>
    </p:spTree>
    <p:extLst>
      <p:ext uri="{BB962C8B-B14F-4D97-AF65-F5344CB8AC3E}">
        <p14:creationId xmlns:p14="http://schemas.microsoft.com/office/powerpoint/2010/main" val="165602201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OS, overall survival.</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a:t>
            </a:fld>
            <a:endParaRPr lang="en-US" altLang="en-US" dirty="0"/>
          </a:p>
        </p:txBody>
      </p:sp>
    </p:spTree>
    <p:extLst>
      <p:ext uri="{BB962C8B-B14F-4D97-AF65-F5344CB8AC3E}">
        <p14:creationId xmlns:p14="http://schemas.microsoft.com/office/powerpoint/2010/main" val="2556210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dMMR, defective mismatch repair.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a:t>
            </a:fld>
            <a:endParaRPr lang="en-US" altLang="en-US" dirty="0"/>
          </a:p>
        </p:txBody>
      </p:sp>
    </p:spTree>
    <p:extLst>
      <p:ext uri="{BB962C8B-B14F-4D97-AF65-F5344CB8AC3E}">
        <p14:creationId xmlns:p14="http://schemas.microsoft.com/office/powerpoint/2010/main" val="424659796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solidFill>
                  <a:schemeClr val="tx2"/>
                </a:solidFill>
                <a:latin typeface="Arial" panose="020B0604020202020204" pitchFamily="34" charset="0"/>
                <a:cs typeface="Arial" panose="020B0604020202020204" pitchFamily="34" charset="0"/>
              </a:rPr>
              <a:t>FA, Fanconi anemia; HR, homologous recombination; miRNA, microRNA; MMR mismatch repair; NER, nucleotide excision repair. </a:t>
            </a:r>
          </a:p>
          <a:p>
            <a:endParaRPr lang="en-US" sz="1200" i="1" dirty="0">
              <a:solidFill>
                <a:schemeClr val="tx2"/>
              </a:solidFill>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14</a:t>
            </a:fld>
            <a:endParaRPr lang="en-US" altLang="en-US" dirty="0"/>
          </a:p>
        </p:txBody>
      </p:sp>
    </p:spTree>
    <p:extLst>
      <p:ext uri="{BB962C8B-B14F-4D97-AF65-F5344CB8AC3E}">
        <p14:creationId xmlns:p14="http://schemas.microsoft.com/office/powerpoint/2010/main" val="368067404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HRD, homologous recombination deficiency; OC, ovarian cancer.</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a:t>
            </a:fld>
            <a:endParaRPr lang="en-US" altLang="en-US" dirty="0"/>
          </a:p>
        </p:txBody>
      </p:sp>
    </p:spTree>
    <p:extLst>
      <p:ext uri="{BB962C8B-B14F-4D97-AF65-F5344CB8AC3E}">
        <p14:creationId xmlns:p14="http://schemas.microsoft.com/office/powerpoint/2010/main" val="179509648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dMMR, defective mismatch repair; MSI-H, high microsatellite instability; TMB-H, high tumor mutational burden.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16</a:t>
            </a:fld>
            <a:endParaRPr lang="en-US" altLang="en-US" dirty="0"/>
          </a:p>
        </p:txBody>
      </p:sp>
    </p:spTree>
    <p:extLst>
      <p:ext uri="{BB962C8B-B14F-4D97-AF65-F5344CB8AC3E}">
        <p14:creationId xmlns:p14="http://schemas.microsoft.com/office/powerpoint/2010/main" val="233021816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HRD, homologous recombination deficiency; PR, partial response.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a:t>
            </a:fld>
            <a:endParaRPr lang="en-US" altLang="en-US" dirty="0"/>
          </a:p>
        </p:txBody>
      </p:sp>
    </p:spTree>
    <p:extLst>
      <p:ext uri="{BB962C8B-B14F-4D97-AF65-F5344CB8AC3E}">
        <p14:creationId xmlns:p14="http://schemas.microsoft.com/office/powerpoint/2010/main" val="375706875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HCP, healthcare professional.</a:t>
            </a:r>
          </a:p>
        </p:txBody>
      </p:sp>
      <p:sp>
        <p:nvSpPr>
          <p:cNvPr id="4" name="Slide Number Placeholder 3"/>
          <p:cNvSpPr>
            <a:spLocks noGrp="1"/>
          </p:cNvSpPr>
          <p:nvPr>
            <p:ph type="sldNum" sz="quarter" idx="5"/>
          </p:nvPr>
        </p:nvSpPr>
        <p:spPr/>
        <p:txBody>
          <a:bodyPr/>
          <a:lstStyle/>
          <a:p>
            <a:fld id="{E2D07A36-6DF5-446B-99AF-0AFE692B760F}" type="slidenum">
              <a:rPr lang="en-US" smtClean="0"/>
              <a:t>18</a:t>
            </a:fld>
            <a:endParaRPr lang="en-US" dirty="0"/>
          </a:p>
        </p:txBody>
      </p:sp>
    </p:spTree>
    <p:extLst>
      <p:ext uri="{BB962C8B-B14F-4D97-AF65-F5344CB8AC3E}">
        <p14:creationId xmlns:p14="http://schemas.microsoft.com/office/powerpoint/2010/main" val="283811173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DoR, duration of response; FR</a:t>
            </a:r>
            <a:r>
              <a:rPr lang="el-GR" sz="1200" i="1" dirty="0"/>
              <a:t>α</a:t>
            </a:r>
            <a:r>
              <a:rPr lang="en-US" sz="1200" i="1" dirty="0"/>
              <a:t>,</a:t>
            </a:r>
            <a:r>
              <a:rPr lang="en-US" i="1" dirty="0"/>
              <a:t> </a:t>
            </a:r>
            <a:r>
              <a:rPr lang="en-US" sz="1200" i="1" dirty="0"/>
              <a:t>folate receptor </a:t>
            </a:r>
            <a:r>
              <a:rPr lang="el-GR" sz="1200" i="1" dirty="0"/>
              <a:t>α</a:t>
            </a:r>
            <a:r>
              <a:rPr lang="en-US" sz="1200" b="0" i="1" kern="0" dirty="0"/>
              <a:t>; </a:t>
            </a:r>
            <a:r>
              <a:rPr lang="en-US" i="1" dirty="0"/>
              <a:t>IHC, immunohistochemistry; OC, ovarian cancer; ORR, overall response rate; PD, progressive disease; PFS, progression-free survival; PROC, platinum-resistant ovarian cancer.</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824573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b="0" i="1" dirty="0"/>
              <a:t>AIBW, adjusted ideal body weight; BICR, blinded independent central review; DoR, duration of response; FR</a:t>
            </a:r>
            <a:r>
              <a:rPr lang="el-GR" altLang="en-US" b="0" i="1" dirty="0"/>
              <a:t>α</a:t>
            </a:r>
            <a:r>
              <a:rPr lang="en-US" altLang="en-US" b="0" i="1" dirty="0"/>
              <a:t>, folate receptor </a:t>
            </a:r>
            <a:r>
              <a:rPr lang="el-GR" altLang="en-US" b="0" i="1" dirty="0"/>
              <a:t>α</a:t>
            </a:r>
            <a:r>
              <a:rPr lang="en-US" altLang="en-US" b="0" i="1" dirty="0"/>
              <a:t>; IHC, immunohistochemistry;</a:t>
            </a:r>
            <a:r>
              <a:rPr lang="en-US" b="0" i="1" dirty="0"/>
              <a:t> ORR, objective response rate; OS, overall survival; PARPi, PARP inhibitor; </a:t>
            </a:r>
            <a:r>
              <a:rPr lang="en-US" altLang="en-US" b="0" i="1" dirty="0"/>
              <a:t>PFI, platinum-free interval; </a:t>
            </a:r>
            <a:r>
              <a:rPr lang="en-US" b="0" i="1" dirty="0"/>
              <a:t>PFS, progression-free survival; PFS2, time from randomization until second disease progression; PLD, pegylated liposomal doxorubicin; PRO, patient-reported outcome; PS2+, positive staining intensity ≥2.</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21</a:t>
            </a:fld>
            <a:endParaRPr lang="en-US" altLang="en-US" dirty="0"/>
          </a:p>
        </p:txBody>
      </p:sp>
    </p:spTree>
    <p:extLst>
      <p:ext uri="{BB962C8B-B14F-4D97-AF65-F5344CB8AC3E}">
        <p14:creationId xmlns:p14="http://schemas.microsoft.com/office/powerpoint/2010/main" val="84565303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PARPi, PARP inhibitor.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22</a:t>
            </a:fld>
            <a:endParaRPr lang="en-US" altLang="en-US" dirty="0"/>
          </a:p>
        </p:txBody>
      </p:sp>
    </p:spTree>
    <p:extLst>
      <p:ext uri="{BB962C8B-B14F-4D97-AF65-F5344CB8AC3E}">
        <p14:creationId xmlns:p14="http://schemas.microsoft.com/office/powerpoint/2010/main" val="138166751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u="none" dirty="0"/>
              <a:t>IC Chemo, investigator’s choice of chemotherapy; m, median; MIRV, mirvetuximab soravtansine; PFS, progression-free survival.</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23</a:t>
            </a:fld>
            <a:endParaRPr lang="en-US" altLang="en-US" dirty="0"/>
          </a:p>
        </p:txBody>
      </p:sp>
    </p:spTree>
    <p:extLst>
      <p:ext uri="{BB962C8B-B14F-4D97-AF65-F5344CB8AC3E}">
        <p14:creationId xmlns:p14="http://schemas.microsoft.com/office/powerpoint/2010/main" val="150086503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u="none" dirty="0"/>
              <a:t>CR, complete response; NE, not evaluable; ORR, objective response rate; PD, progressive disease; PR, partial response; SD, stable disease.</a:t>
            </a:r>
            <a:endParaRPr lang="en-US" b="0"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24</a:t>
            </a:fld>
            <a:endParaRPr lang="en-US" altLang="en-US" dirty="0"/>
          </a:p>
        </p:txBody>
      </p:sp>
    </p:spTree>
    <p:extLst>
      <p:ext uri="{BB962C8B-B14F-4D97-AF65-F5344CB8AC3E}">
        <p14:creationId xmlns:p14="http://schemas.microsoft.com/office/powerpoint/2010/main" val="120733973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u="none" dirty="0"/>
              <a:t>IC Chemo, investigator’s choice of chemotherapy; m, median; MIRV, mirvetuximab soravtansine; 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25</a:t>
            </a:fld>
            <a:endParaRPr lang="en-US" altLang="en-US" dirty="0"/>
          </a:p>
        </p:txBody>
      </p:sp>
    </p:spTree>
    <p:extLst>
      <p:ext uri="{BB962C8B-B14F-4D97-AF65-F5344CB8AC3E}">
        <p14:creationId xmlns:p14="http://schemas.microsoft.com/office/powerpoint/2010/main" val="83940379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u="none" dirty="0"/>
              <a:t>BEV, bevacizumab; CT, chemotherapy; m, median; MIRV, mirvetuximab soravtansine; OS, overall survival; PFS, progression-free survival.</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26</a:t>
            </a:fld>
            <a:endParaRPr lang="en-US" altLang="en-US" dirty="0"/>
          </a:p>
        </p:txBody>
      </p:sp>
    </p:spTree>
    <p:extLst>
      <p:ext uri="{BB962C8B-B14F-4D97-AF65-F5344CB8AC3E}">
        <p14:creationId xmlns:p14="http://schemas.microsoft.com/office/powerpoint/2010/main" val="112005142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u="none" dirty="0"/>
              <a:t>SAE, serious adverse event; TEAE, treatment-emergent adverse event.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27</a:t>
            </a:fld>
            <a:endParaRPr lang="en-US" altLang="en-US" dirty="0"/>
          </a:p>
        </p:txBody>
      </p:sp>
    </p:spTree>
    <p:extLst>
      <p:ext uri="{BB962C8B-B14F-4D97-AF65-F5344CB8AC3E}">
        <p14:creationId xmlns:p14="http://schemas.microsoft.com/office/powerpoint/2010/main" val="277037292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u="none" dirty="0"/>
              <a:t>IC Chemo, investigator’s choice of chemotherapy; MIRV, mirvetuximab soravtansine; Pac, paclitaxel; PLD, pegylated liposomal doxorubicin; TEAE, treatment-emergent adverse event; Topo, topotecan.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28</a:t>
            </a:fld>
            <a:endParaRPr lang="en-US" altLang="en-US" dirty="0"/>
          </a:p>
        </p:txBody>
      </p:sp>
    </p:spTree>
    <p:extLst>
      <p:ext uri="{BB962C8B-B14F-4D97-AF65-F5344CB8AC3E}">
        <p14:creationId xmlns:p14="http://schemas.microsoft.com/office/powerpoint/2010/main" val="347066072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GOG, Gynecologic Oncology Group.</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30</a:t>
            </a:fld>
            <a:endParaRPr lang="en-US" altLang="en-US" dirty="0"/>
          </a:p>
        </p:txBody>
      </p:sp>
    </p:spTree>
    <p:extLst>
      <p:ext uri="{BB962C8B-B14F-4D97-AF65-F5344CB8AC3E}">
        <p14:creationId xmlns:p14="http://schemas.microsoft.com/office/powerpoint/2010/main" val="284871387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GOG, </a:t>
            </a:r>
            <a:r>
              <a:rPr lang="en-US" b="0" i="1" dirty="0">
                <a:solidFill>
                  <a:srgbClr val="4D5156"/>
                </a:solidFill>
                <a:effectLst/>
                <a:latin typeface="Roboto" panose="02000000000000000000" pitchFamily="2" charset="0"/>
              </a:rPr>
              <a:t>Gynecologic Oncology Group. </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31</a:t>
            </a:fld>
            <a:endParaRPr lang="en-US" altLang="en-US" dirty="0"/>
          </a:p>
        </p:txBody>
      </p:sp>
    </p:spTree>
    <p:extLst>
      <p:ext uri="{BB962C8B-B14F-4D97-AF65-F5344CB8AC3E}">
        <p14:creationId xmlns:p14="http://schemas.microsoft.com/office/powerpoint/2010/main" val="97689386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32</a:t>
            </a:fld>
            <a:endParaRPr lang="en-US" altLang="en-US" dirty="0"/>
          </a:p>
        </p:txBody>
      </p:sp>
    </p:spTree>
    <p:extLst>
      <p:ext uri="{BB962C8B-B14F-4D97-AF65-F5344CB8AC3E}">
        <p14:creationId xmlns:p14="http://schemas.microsoft.com/office/powerpoint/2010/main" val="124824314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SoC, standard of care.</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33</a:t>
            </a:fld>
            <a:endParaRPr lang="en-US" altLang="en-US" dirty="0"/>
          </a:p>
        </p:txBody>
      </p:sp>
    </p:spTree>
    <p:extLst>
      <p:ext uri="{BB962C8B-B14F-4D97-AF65-F5344CB8AC3E}">
        <p14:creationId xmlns:p14="http://schemas.microsoft.com/office/powerpoint/2010/main" val="205858784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HCP, healthcare professional.</a:t>
            </a:r>
          </a:p>
          <a:p>
            <a:endParaRPr lang="en-US" i="1" dirty="0"/>
          </a:p>
          <a:p>
            <a:r>
              <a:rPr lang="en-US" i="1" dirty="0"/>
              <a:t>SPEAKER notes:</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dirty="0">
                <a:effectLst/>
                <a:latin typeface="Segoe UI" panose="020B0502040204020203" pitchFamily="34" charset="0"/>
              </a:rPr>
              <a:t>Remember to suggest to see the supplemental section for additional slides including selected trials for ovarian, endometrial, and cervical cancer.</a:t>
            </a:r>
            <a:endParaRPr lang="en-US" sz="1200" dirty="0">
              <a:effectLst/>
              <a:latin typeface="Arial" panose="020B0604020202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34</a:t>
            </a:fld>
            <a:endParaRPr lang="en-US" altLang="en-US" dirty="0"/>
          </a:p>
        </p:txBody>
      </p:sp>
    </p:spTree>
    <p:extLst>
      <p:ext uri="{BB962C8B-B14F-4D97-AF65-F5344CB8AC3E}">
        <p14:creationId xmlns:p14="http://schemas.microsoft.com/office/powerpoint/2010/main" val="254569173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35</a:t>
            </a:fld>
            <a:endParaRPr lang="en-US" altLang="en-US" dirty="0"/>
          </a:p>
        </p:txBody>
      </p:sp>
    </p:spTree>
    <p:extLst>
      <p:ext uri="{BB962C8B-B14F-4D97-AF65-F5344CB8AC3E}">
        <p14:creationId xmlns:p14="http://schemas.microsoft.com/office/powerpoint/2010/main" val="291998452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0" lang="en-US" b="0" i="1" u="none" strike="noStrike" kern="1200" cap="none" spc="0" normalizeH="0" baseline="0" noProof="0" dirty="0">
                <a:ln>
                  <a:noFill/>
                </a:ln>
                <a:solidFill>
                  <a:srgbClr val="1D2E5A"/>
                </a:solidFill>
                <a:effectLst/>
                <a:uLnTx/>
                <a:uFillTx/>
                <a:latin typeface="+mn-lt"/>
                <a:ea typeface="+mn-ea"/>
                <a:cs typeface="Arial" panose="020B0604020202020204" pitchFamily="34" charset="0"/>
              </a:rPr>
              <a:t>EC, endometrial cancer; FIGO, International Federation of Gynecology and Obstetrics</a:t>
            </a:r>
            <a:r>
              <a:rPr kumimoji="0" lang="en-US" b="0" i="1" u="none" strike="noStrike" kern="1200" cap="none" spc="0" normalizeH="0" baseline="0" noProof="0" dirty="0">
                <a:ln>
                  <a:noFill/>
                </a:ln>
                <a:solidFill>
                  <a:srgbClr val="1D2E5A"/>
                </a:solidFill>
                <a:effectLst/>
                <a:uLnTx/>
                <a:uFillTx/>
                <a:latin typeface="+mn-lt"/>
                <a:ea typeface="+mn-ea"/>
                <a:cs typeface="Calibri" panose="020F0502020204030204" pitchFamily="34" charset="0"/>
              </a:rPr>
              <a:t>; OS, overall survival.</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37</a:t>
            </a:fld>
            <a:endParaRPr lang="en-US" altLang="en-US" dirty="0"/>
          </a:p>
        </p:txBody>
      </p:sp>
    </p:spTree>
    <p:extLst>
      <p:ext uri="{BB962C8B-B14F-4D97-AF65-F5344CB8AC3E}">
        <p14:creationId xmlns:p14="http://schemas.microsoft.com/office/powerpoint/2010/main" val="38324941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EC, endometrial cancer; aOR, adjusted odds ratio; PMB, postmenopausal bleeding.</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38</a:t>
            </a:fld>
            <a:endParaRPr lang="en-US" altLang="en-US" dirty="0"/>
          </a:p>
        </p:txBody>
      </p:sp>
    </p:spTree>
    <p:extLst>
      <p:ext uri="{BB962C8B-B14F-4D97-AF65-F5344CB8AC3E}">
        <p14:creationId xmlns:p14="http://schemas.microsoft.com/office/powerpoint/2010/main" val="400816700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ACOG, American College of Obstetrics and Gynecology; AUC, area under the curve; EC, endometrial cancer; NPV, negative predictive value; PMB, postmenopausal bleeding; PPV, positive predicted value; TVUS, transvaginal ultrasound.</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39</a:t>
            </a:fld>
            <a:endParaRPr lang="en-US" altLang="en-US" dirty="0"/>
          </a:p>
        </p:txBody>
      </p:sp>
    </p:spTree>
    <p:extLst>
      <p:ext uri="{BB962C8B-B14F-4D97-AF65-F5344CB8AC3E}">
        <p14:creationId xmlns:p14="http://schemas.microsoft.com/office/powerpoint/2010/main" val="185224563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EC, endometrial cancer; ER, estrogen receptor; PgR, progesterone receptor.</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40</a:t>
            </a:fld>
            <a:endParaRPr lang="en-US" altLang="en-US" dirty="0"/>
          </a:p>
        </p:txBody>
      </p:sp>
    </p:spTree>
    <p:extLst>
      <p:ext uri="{BB962C8B-B14F-4D97-AF65-F5344CB8AC3E}">
        <p14:creationId xmlns:p14="http://schemas.microsoft.com/office/powerpoint/2010/main" val="127237763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tabLst/>
              <a:defRPr/>
            </a:pPr>
            <a:r>
              <a:rPr lang="en-US" i="1" dirty="0"/>
              <a:t>AAPC, average annual percent change; AI/AN, American Indian/Alaska Native; API, Asian Pacific Islander; NS, not significant.</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41</a:t>
            </a:fld>
            <a:endParaRPr lang="en-US" altLang="en-US" dirty="0"/>
          </a:p>
        </p:txBody>
      </p:sp>
    </p:spTree>
    <p:extLst>
      <p:ext uri="{BB962C8B-B14F-4D97-AF65-F5344CB8AC3E}">
        <p14:creationId xmlns:p14="http://schemas.microsoft.com/office/powerpoint/2010/main" val="159540581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EC, endometrial cancer; 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42</a:t>
            </a:fld>
            <a:endParaRPr lang="en-US" altLang="en-US" dirty="0"/>
          </a:p>
        </p:txBody>
      </p:sp>
    </p:spTree>
    <p:extLst>
      <p:ext uri="{BB962C8B-B14F-4D97-AF65-F5344CB8AC3E}">
        <p14:creationId xmlns:p14="http://schemas.microsoft.com/office/powerpoint/2010/main" val="255195421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EC, endometrial cancer.</a:t>
            </a:r>
          </a:p>
          <a:p>
            <a:endParaRPr lang="en-US" b="1"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43</a:t>
            </a:fld>
            <a:endParaRPr lang="en-US" altLang="en-US" dirty="0"/>
          </a:p>
        </p:txBody>
      </p:sp>
    </p:spTree>
    <p:extLst>
      <p:ext uri="{BB962C8B-B14F-4D97-AF65-F5344CB8AC3E}">
        <p14:creationId xmlns:p14="http://schemas.microsoft.com/office/powerpoint/2010/main" val="46993088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dMMR, deficient mismatch repair; MSI, microsatellite instability; NSMP, </a:t>
            </a:r>
            <a:r>
              <a:rPr lang="en-US" b="0" i="1" dirty="0">
                <a:solidFill>
                  <a:srgbClr val="4D5156"/>
                </a:solidFill>
                <a:effectLst/>
                <a:latin typeface="Roboto" panose="02000000000000000000" pitchFamily="2" charset="0"/>
              </a:rPr>
              <a:t>p53-mutant and non-specific molecular profile; </a:t>
            </a:r>
            <a:r>
              <a:rPr lang="en-US" i="1" dirty="0"/>
              <a:t>OS, overall survival; TCGA, The Cancer Genome Atlas.</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45</a:t>
            </a:fld>
            <a:endParaRPr lang="en-US" altLang="en-US" dirty="0"/>
          </a:p>
        </p:txBody>
      </p:sp>
    </p:spTree>
    <p:extLst>
      <p:ext uri="{BB962C8B-B14F-4D97-AF65-F5344CB8AC3E}">
        <p14:creationId xmlns:p14="http://schemas.microsoft.com/office/powerpoint/2010/main" val="301923305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EC, endometrial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46</a:t>
            </a:fld>
            <a:endParaRPr lang="en-US" altLang="en-US" dirty="0"/>
          </a:p>
        </p:txBody>
      </p:sp>
    </p:spTree>
    <p:extLst>
      <p:ext uri="{BB962C8B-B14F-4D97-AF65-F5344CB8AC3E}">
        <p14:creationId xmlns:p14="http://schemas.microsoft.com/office/powerpoint/2010/main" val="275031178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dirty="0"/>
              <a:t>CP, carboplatin and paclitaxel; dMMR, defective mismatch repair; EBRT, external beam radiation; EC, endometrial cancer; IO, immuno-oncology agent; LHRH, luteinizing hormone-releasing hormone; mAb, </a:t>
            </a:r>
            <a:r>
              <a:rPr lang="en-US" sz="1200" b="0" dirty="0">
                <a:solidFill>
                  <a:srgbClr val="FFFFFF"/>
                </a:solidFill>
                <a:latin typeface="Arial"/>
                <a:cs typeface="Calibri" panose="020F0502020204030204" pitchFamily="34" charset="0"/>
              </a:rPr>
              <a:t>monoclonal antibody; </a:t>
            </a:r>
            <a:r>
              <a:rPr lang="en-US" sz="1200" i="1" dirty="0"/>
              <a:t>MSI, microsatellite instability; pMMR, mismatch repair proficient; RT, radiation therapy; Tx, therapy.</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47</a:t>
            </a:fld>
            <a:endParaRPr lang="en-US" altLang="en-US" dirty="0"/>
          </a:p>
        </p:txBody>
      </p:sp>
    </p:spTree>
    <p:extLst>
      <p:ext uri="{BB962C8B-B14F-4D97-AF65-F5344CB8AC3E}">
        <p14:creationId xmlns:p14="http://schemas.microsoft.com/office/powerpoint/2010/main" val="402019880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EC, endometrial cancer; RR, relative risk.</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48</a:t>
            </a:fld>
            <a:endParaRPr lang="en-US" altLang="en-US" dirty="0"/>
          </a:p>
        </p:txBody>
      </p:sp>
    </p:spTree>
    <p:extLst>
      <p:ext uri="{BB962C8B-B14F-4D97-AF65-F5344CB8AC3E}">
        <p14:creationId xmlns:p14="http://schemas.microsoft.com/office/powerpoint/2010/main" val="179509648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 complete response; DoR, duration of response; EC, endometrial cancer; MMRd, defective mismatch repair; MSI-H, microsatellite instability-high; NR, not reached; OS, overall survival; PFS, progression-free survival; PR, partial response; SD, stable disease.</a:t>
            </a:r>
            <a:endParaRPr lang="en-US" sz="1100" i="1" u="none" dirty="0"/>
          </a:p>
          <a:p>
            <a:endParaRPr lang="en-US" sz="1100" i="1" u="none"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26B53C8-14E4-49A7-A1A5-3BF810B81EBE}"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9639301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7200" y="720725"/>
            <a:ext cx="6400800" cy="3600450"/>
          </a:xfrm>
        </p:spPr>
      </p:sp>
      <p:sp>
        <p:nvSpPr>
          <p:cNvPr id="3" name="Notes Placeholder 2"/>
          <p:cNvSpPr>
            <a:spLocks noGrp="1"/>
          </p:cNvSpPr>
          <p:nvPr>
            <p:ph type="body" idx="1"/>
          </p:nvPr>
        </p:nvSpPr>
        <p:spPr/>
        <p:txBody>
          <a:bodyPr/>
          <a:lstStyle/>
          <a:p>
            <a:r>
              <a:rPr lang="en-US" i="1" dirty="0"/>
              <a:t>BICR, blinded independent central review; CT, chemotherapy DoR, </a:t>
            </a:r>
            <a:r>
              <a:rPr lang="en-US" sz="1200" b="0" i="1" kern="0" dirty="0"/>
              <a:t>duration of response; </a:t>
            </a:r>
            <a:r>
              <a:rPr lang="en-US" i="1" dirty="0"/>
              <a:t>dMMR, mismatch repair deficient; EC, endometrial cancer; ECOG PS, </a:t>
            </a:r>
            <a:r>
              <a:rPr lang="en-US" b="0" i="1" dirty="0">
                <a:solidFill>
                  <a:srgbClr val="4D5156"/>
                </a:solidFill>
                <a:effectLst/>
                <a:latin typeface="Roboto"/>
              </a:rPr>
              <a:t>Eastern Cooperative Oncology Group performance status; </a:t>
            </a:r>
            <a:r>
              <a:rPr lang="en-US" i="1" dirty="0"/>
              <a:t>MMR, mismatch repair; ORR, overall response rate; OS, overall survival; PD, progressive disease; PFS, progression-free survival; pMMR, mismatch repair proficient.</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50</a:t>
            </a:fld>
            <a:endParaRPr lang="en-US" altLang="en-US" dirty="0"/>
          </a:p>
        </p:txBody>
      </p:sp>
    </p:spTree>
    <p:extLst>
      <p:ext uri="{BB962C8B-B14F-4D97-AF65-F5344CB8AC3E}">
        <p14:creationId xmlns:p14="http://schemas.microsoft.com/office/powerpoint/2010/main" val="400049448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dMMR, mismatch repair deficient; ECOG PS, </a:t>
            </a:r>
            <a:r>
              <a:rPr lang="en-US" b="0" i="1" dirty="0">
                <a:solidFill>
                  <a:srgbClr val="4D5156"/>
                </a:solidFill>
                <a:effectLst/>
                <a:latin typeface="Roboto"/>
              </a:rPr>
              <a:t>Eastern Cooperative Oncology Group performance status;</a:t>
            </a:r>
            <a:r>
              <a:rPr lang="en-US" i="1" dirty="0"/>
              <a:t> H, high; L, low; MMR, mismatch repair; NS, not specified; pMMR, mismatch repair proficient.</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51</a:t>
            </a:fld>
            <a:endParaRPr lang="en-US" altLang="en-US" dirty="0"/>
          </a:p>
        </p:txBody>
      </p:sp>
    </p:spTree>
    <p:extLst>
      <p:ext uri="{BB962C8B-B14F-4D97-AF65-F5344CB8AC3E}">
        <p14:creationId xmlns:p14="http://schemas.microsoft.com/office/powerpoint/2010/main" val="264362383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7200" y="720725"/>
            <a:ext cx="6400800" cy="3600450"/>
          </a:xfrm>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CR, complete response; DoR, duration of response; PD, progressive disease; pMMR, mismatch repair proficient; PR, partial response; SD, stable disease.</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52</a:t>
            </a:fld>
            <a:endParaRPr lang="en-US" altLang="en-US" dirty="0"/>
          </a:p>
        </p:txBody>
      </p:sp>
    </p:spTree>
    <p:extLst>
      <p:ext uri="{BB962C8B-B14F-4D97-AF65-F5344CB8AC3E}">
        <p14:creationId xmlns:p14="http://schemas.microsoft.com/office/powerpoint/2010/main" val="316851408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7200" y="720725"/>
            <a:ext cx="6400800" cy="3600450"/>
          </a:xfrm>
        </p:spPr>
      </p:sp>
      <p:sp>
        <p:nvSpPr>
          <p:cNvPr id="3" name="Notes Placeholder 2"/>
          <p:cNvSpPr>
            <a:spLocks noGrp="1"/>
          </p:cNvSpPr>
          <p:nvPr>
            <p:ph type="body" idx="1"/>
          </p:nvPr>
        </p:nvSpPr>
        <p:spPr/>
        <p:txBody>
          <a:bodyPr/>
          <a:lstStyle/>
          <a:p>
            <a:r>
              <a:rPr lang="en-US" i="1" dirty="0"/>
              <a:t>LEN, lenvatinib; MMR, mismatch repair; OS, overall survival; pembro, pembrolizumab; PFS, progression-free survival; pMMR, mismatch repair proficient; TPC, treatment of physician choice.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53</a:t>
            </a:fld>
            <a:endParaRPr lang="en-US" altLang="en-US" dirty="0"/>
          </a:p>
        </p:txBody>
      </p:sp>
    </p:spTree>
    <p:extLst>
      <p:ext uri="{BB962C8B-B14F-4D97-AF65-F5344CB8AC3E}">
        <p14:creationId xmlns:p14="http://schemas.microsoft.com/office/powerpoint/2010/main" val="4000762182"/>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7200" y="720725"/>
            <a:ext cx="6400800" cy="3600450"/>
          </a:xfrm>
        </p:spPr>
      </p:sp>
      <p:sp>
        <p:nvSpPr>
          <p:cNvPr id="3" name="Notes Placeholder 2"/>
          <p:cNvSpPr>
            <a:spLocks noGrp="1"/>
          </p:cNvSpPr>
          <p:nvPr>
            <p:ph type="body" idx="1"/>
          </p:nvPr>
        </p:nvSpPr>
        <p:spPr/>
        <p:txBody>
          <a:bodyPr/>
          <a:lstStyle/>
          <a:p>
            <a:r>
              <a:rPr lang="en-US" i="1" dirty="0"/>
              <a:t>AE, adverse event; TEAE, treatment-emergent adverse event; TPC, treatment of physician choice; UTI, urinary track infection.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54</a:t>
            </a:fld>
            <a:endParaRPr lang="en-US" altLang="en-US" dirty="0"/>
          </a:p>
        </p:txBody>
      </p:sp>
    </p:spTree>
    <p:extLst>
      <p:ext uri="{BB962C8B-B14F-4D97-AF65-F5344CB8AC3E}">
        <p14:creationId xmlns:p14="http://schemas.microsoft.com/office/powerpoint/2010/main" val="409158703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EC, endometrial carcinoma; irAE, immune-related adverse event.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55</a:t>
            </a:fld>
            <a:endParaRPr lang="en-US" altLang="en-US" dirty="0"/>
          </a:p>
        </p:txBody>
      </p:sp>
    </p:spTree>
    <p:extLst>
      <p:ext uri="{BB962C8B-B14F-4D97-AF65-F5344CB8AC3E}">
        <p14:creationId xmlns:p14="http://schemas.microsoft.com/office/powerpoint/2010/main" val="26536163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 chemotherapy; EC, endometrial cancer; ECOG PS, Eastern Cooperative Oncology Group Performance Status; HR, hazard ratio; ITT, intention-to-treat; MMR, mismatch repair; NR, not reached; pMMR, proficient mismatch repair;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56</a:t>
            </a:fld>
            <a:endParaRPr lang="en-US" altLang="en-US" dirty="0"/>
          </a:p>
        </p:txBody>
      </p:sp>
    </p:spTree>
    <p:extLst>
      <p:ext uri="{BB962C8B-B14F-4D97-AF65-F5344CB8AC3E}">
        <p14:creationId xmlns:p14="http://schemas.microsoft.com/office/powerpoint/2010/main" val="189751052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BICR, blinded independent central review; CT, chemotherapy; </a:t>
            </a:r>
            <a:r>
              <a:rPr lang="en-US" sz="1200" i="1" kern="100" dirty="0">
                <a:effectLst/>
                <a:latin typeface="Calibri" panose="020F0502020204030204" pitchFamily="34" charset="0"/>
                <a:ea typeface="Calibri" panose="020F0502020204030204" pitchFamily="34" charset="0"/>
                <a:cs typeface="Calibri" panose="020F0502020204030204" pitchFamily="34" charset="0"/>
              </a:rPr>
              <a:t>dMMR, mismatch repair deficient; INV, investigator; </a:t>
            </a:r>
            <a:r>
              <a:rPr lang="en-US" sz="1200" i="1" dirty="0">
                <a:latin typeface="Calibri" panose="020F0502020204030204" pitchFamily="34" charset="0"/>
                <a:cs typeface="Calibri" panose="020F0502020204030204" pitchFamily="34" charset="0"/>
              </a:rPr>
              <a:t>MSI-H, microsatellite instability‒high; NR, not reached;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57</a:t>
            </a:fld>
            <a:endParaRPr lang="en-US" altLang="en-US" dirty="0"/>
          </a:p>
        </p:txBody>
      </p:sp>
    </p:spTree>
    <p:extLst>
      <p:ext uri="{BB962C8B-B14F-4D97-AF65-F5344CB8AC3E}">
        <p14:creationId xmlns:p14="http://schemas.microsoft.com/office/powerpoint/2010/main" val="381652664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BICR, blinded independent central review; CT, chemotherapy; </a:t>
            </a:r>
            <a:r>
              <a:rPr lang="en-US" sz="1200" i="1" kern="100" dirty="0">
                <a:effectLst/>
                <a:latin typeface="Calibri" panose="020F0502020204030204" pitchFamily="34" charset="0"/>
                <a:ea typeface="Calibri" panose="020F0502020204030204" pitchFamily="34" charset="0"/>
                <a:cs typeface="Calibri" panose="020F0502020204030204" pitchFamily="34" charset="0"/>
              </a:rPr>
              <a:t>INV, investigator; </a:t>
            </a:r>
            <a:r>
              <a:rPr lang="en-US" sz="1200" i="1" dirty="0">
                <a:latin typeface="Calibri" panose="020F0502020204030204" pitchFamily="34" charset="0"/>
                <a:cs typeface="Calibri" panose="020F0502020204030204" pitchFamily="34" charset="0"/>
              </a:rPr>
              <a:t>NR, not reached;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58</a:t>
            </a:fld>
            <a:endParaRPr lang="en-US" altLang="en-US" dirty="0"/>
          </a:p>
        </p:txBody>
      </p:sp>
    </p:spTree>
    <p:extLst>
      <p:ext uri="{BB962C8B-B14F-4D97-AF65-F5344CB8AC3E}">
        <p14:creationId xmlns:p14="http://schemas.microsoft.com/office/powerpoint/2010/main" val="73295219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BICR, blinded independent central review; CR, complete response; CT, chemotherapy; DCR, disease control rate; DoR, duration of response; </a:t>
            </a:r>
            <a:r>
              <a:rPr lang="en-US" sz="1200" i="1" kern="100" dirty="0">
                <a:effectLst/>
                <a:latin typeface="Calibri" panose="020F0502020204030204" pitchFamily="34" charset="0"/>
                <a:ea typeface="Calibri" panose="020F0502020204030204" pitchFamily="34" charset="0"/>
                <a:cs typeface="Calibri" panose="020F0502020204030204" pitchFamily="34" charset="0"/>
              </a:rPr>
              <a:t>dMMR, mismatch repair deficient; INV, investigator; </a:t>
            </a:r>
            <a:r>
              <a:rPr lang="en-US" sz="1200" i="1" dirty="0">
                <a:latin typeface="Calibri" panose="020F0502020204030204" pitchFamily="34" charset="0"/>
                <a:cs typeface="Calibri" panose="020F0502020204030204" pitchFamily="34" charset="0"/>
              </a:rPr>
              <a:t>MSI-H, microsatellite instability‒high; NR, not reached; ORR, overall response rate; PR, partial response.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59</a:t>
            </a:fld>
            <a:endParaRPr lang="en-US" altLang="en-US" dirty="0"/>
          </a:p>
        </p:txBody>
      </p:sp>
    </p:spTree>
    <p:extLst>
      <p:ext uri="{BB962C8B-B14F-4D97-AF65-F5344CB8AC3E}">
        <p14:creationId xmlns:p14="http://schemas.microsoft.com/office/powerpoint/2010/main" val="118010800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dirty="0">
                <a:latin typeface="+mn-lt"/>
              </a:rPr>
              <a:t>CP, carboplatin/paclitaxel; CT, chemotherapy; dMMR, mismatch repair deficient; </a:t>
            </a:r>
            <a:r>
              <a:rPr lang="en-US" sz="1200" b="0" i="1" dirty="0">
                <a:solidFill>
                  <a:srgbClr val="202124"/>
                </a:solidFill>
                <a:effectLst/>
                <a:latin typeface="+mn-lt"/>
              </a:rPr>
              <a:t>EORTC QLQ-C30, European Organization for the Research and Treatment of Cancer Quality of Life Questionnaire; </a:t>
            </a:r>
            <a:r>
              <a:rPr lang="en-US" sz="1200" b="0" i="1" kern="100" dirty="0">
                <a:effectLst/>
                <a:latin typeface="+mn-lt"/>
                <a:ea typeface="Calibri" panose="020F0502020204030204" pitchFamily="34" charset="0"/>
                <a:cs typeface="Times New Roman" panose="02020603050405020304" pitchFamily="18" charset="0"/>
              </a:rPr>
              <a:t>MSI-H, microsatellite instability‒high; HRQoL, health-related quality of life</a:t>
            </a:r>
            <a:r>
              <a:rPr lang="en-US" sz="1200" b="0" i="1" dirty="0">
                <a:latin typeface="+mn-lt"/>
              </a:rPr>
              <a:t>; pMMR, mismatch repair proficient; PRO, patient-reported outcome.</a:t>
            </a:r>
          </a:p>
          <a:p>
            <a:pPr algn="l"/>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60</a:t>
            </a:fld>
            <a:endParaRPr lang="en-US" altLang="en-US" dirty="0"/>
          </a:p>
        </p:txBody>
      </p:sp>
    </p:spTree>
    <p:extLst>
      <p:ext uri="{BB962C8B-B14F-4D97-AF65-F5344CB8AC3E}">
        <p14:creationId xmlns:p14="http://schemas.microsoft.com/office/powerpoint/2010/main" val="58852993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EC, endometrial cancer; ECOG PS, Eastern Cooperative Oncology Group Performance Status; HR, hazard ratio; MMR, mismatch repair; NR, not reached; pMMR, proficient mismatch repair;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61</a:t>
            </a:fld>
            <a:endParaRPr lang="en-US" altLang="en-US" dirty="0"/>
          </a:p>
        </p:txBody>
      </p:sp>
    </p:spTree>
    <p:extLst>
      <p:ext uri="{BB962C8B-B14F-4D97-AF65-F5344CB8AC3E}">
        <p14:creationId xmlns:p14="http://schemas.microsoft.com/office/powerpoint/2010/main" val="2414936682"/>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Slide Image Placeholder 1"/>
          <p:cNvSpPr>
            <a:spLocks noGrp="1" noRot="1" noChangeAspect="1" noTextEdit="1"/>
          </p:cNvSpPr>
          <p:nvPr>
            <p:ph type="sldImg"/>
          </p:nvPr>
        </p:nvSpPr>
        <p:spPr>
          <a:ln/>
        </p:spPr>
      </p:sp>
      <p:sp>
        <p:nvSpPr>
          <p:cNvPr id="32771"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i="1" dirty="0">
                <a:latin typeface="Arial" panose="020B0604020202020204" pitchFamily="34" charset="0"/>
              </a:rPr>
              <a:t>irAE, immune-related adverse event.</a:t>
            </a:r>
          </a:p>
          <a:p>
            <a:endParaRPr lang="en-US" altLang="en-US" dirty="0">
              <a:latin typeface="Arial" panose="020B0604020202020204" pitchFamily="34" charset="0"/>
            </a:endParaRPr>
          </a:p>
        </p:txBody>
      </p:sp>
      <p:sp>
        <p:nvSpPr>
          <p:cNvPr id="3277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1"/>
                </a:solidFill>
                <a:latin typeface="Arial" panose="020B0604020202020204" pitchFamily="34" charset="0"/>
                <a:cs typeface="Arial" panose="020B0604020202020204" pitchFamily="34" charset="0"/>
              </a:defRPr>
            </a:lvl1pPr>
            <a:lvl2pPr marL="742950" indent="-285750">
              <a:defRPr b="1">
                <a:solidFill>
                  <a:schemeClr val="tx1"/>
                </a:solidFill>
                <a:latin typeface="Arial" panose="020B0604020202020204" pitchFamily="34" charset="0"/>
                <a:cs typeface="Arial" panose="020B0604020202020204" pitchFamily="34" charset="0"/>
              </a:defRPr>
            </a:lvl2pPr>
            <a:lvl3pPr marL="1143000" indent="-228600">
              <a:defRPr b="1">
                <a:solidFill>
                  <a:schemeClr val="tx1"/>
                </a:solidFill>
                <a:latin typeface="Arial" panose="020B0604020202020204" pitchFamily="34" charset="0"/>
                <a:cs typeface="Arial" panose="020B0604020202020204" pitchFamily="34" charset="0"/>
              </a:defRPr>
            </a:lvl3pPr>
            <a:lvl4pPr marL="1600200" indent="-228600">
              <a:defRPr b="1">
                <a:solidFill>
                  <a:schemeClr val="tx1"/>
                </a:solidFill>
                <a:latin typeface="Arial" panose="020B0604020202020204" pitchFamily="34" charset="0"/>
                <a:cs typeface="Arial" panose="020B0604020202020204" pitchFamily="34" charset="0"/>
              </a:defRPr>
            </a:lvl4pPr>
            <a:lvl5pPr marL="2057400" indent="-228600">
              <a:defRPr b="1">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ED3970-D378-4924-B9AD-6E0809535C20}"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34592586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AEs, </a:t>
            </a:r>
            <a:r>
              <a:rPr lang="en-US" i="1"/>
              <a:t>adverse events; EC</a:t>
            </a:r>
            <a:r>
              <a:rPr lang="en-US" i="1" dirty="0"/>
              <a:t>, endometrial cancer; FU, follow-up; MSS, microsatellite stable; MSI-H, microsatellite instability high; NR, not reached; Pbo, placebo; PFS, progression-free survival; pMMR, mismatch repair proficient; WT, wild type.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63</a:t>
            </a:fld>
            <a:endParaRPr lang="en-US" altLang="en-US" dirty="0"/>
          </a:p>
        </p:txBody>
      </p:sp>
    </p:spTree>
    <p:extLst>
      <p:ext uri="{BB962C8B-B14F-4D97-AF65-F5344CB8AC3E}">
        <p14:creationId xmlns:p14="http://schemas.microsoft.com/office/powerpoint/2010/main" val="114902368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FU, follow-up; MSS, microsatellite stable; MSI-H, microsatellite instability high; NR, not reached; pMMR, mismatch repair proficient; PFS, progression-free survival; WT, wild type.</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64</a:t>
            </a:fld>
            <a:endParaRPr lang="en-US" altLang="en-US" dirty="0"/>
          </a:p>
        </p:txBody>
      </p:sp>
    </p:spTree>
    <p:extLst>
      <p:ext uri="{BB962C8B-B14F-4D97-AF65-F5344CB8AC3E}">
        <p14:creationId xmlns:p14="http://schemas.microsoft.com/office/powerpoint/2010/main" val="47626685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EBRT, external beam radiation therapy.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65</a:t>
            </a:fld>
            <a:endParaRPr lang="en-US" altLang="en-US" dirty="0"/>
          </a:p>
        </p:txBody>
      </p:sp>
    </p:spTree>
    <p:extLst>
      <p:ext uri="{BB962C8B-B14F-4D97-AF65-F5344CB8AC3E}">
        <p14:creationId xmlns:p14="http://schemas.microsoft.com/office/powerpoint/2010/main" val="44294793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AI, artificial intelligence; EC, endometrial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66</a:t>
            </a:fld>
            <a:endParaRPr lang="en-US" altLang="en-US" dirty="0"/>
          </a:p>
        </p:txBody>
      </p:sp>
    </p:spTree>
    <p:extLst>
      <p:ext uri="{BB962C8B-B14F-4D97-AF65-F5344CB8AC3E}">
        <p14:creationId xmlns:p14="http://schemas.microsoft.com/office/powerpoint/2010/main" val="170701691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67</a:t>
            </a:fld>
            <a:endParaRPr lang="en-US" altLang="en-US" dirty="0"/>
          </a:p>
        </p:txBody>
      </p:sp>
    </p:spTree>
    <p:extLst>
      <p:ext uri="{BB962C8B-B14F-4D97-AF65-F5344CB8AC3E}">
        <p14:creationId xmlns:p14="http://schemas.microsoft.com/office/powerpoint/2010/main" val="334924187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u="none" dirty="0"/>
              <a:t>HPV, human papilloma virus.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68</a:t>
            </a:fld>
            <a:endParaRPr lang="en-US" altLang="en-US" dirty="0"/>
          </a:p>
        </p:txBody>
      </p:sp>
    </p:spTree>
    <p:extLst>
      <p:ext uri="{BB962C8B-B14F-4D97-AF65-F5344CB8AC3E}">
        <p14:creationId xmlns:p14="http://schemas.microsoft.com/office/powerpoint/2010/main" val="383249417"/>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69</a:t>
            </a:fld>
            <a:endParaRPr lang="en-US" altLang="en-US" dirty="0"/>
          </a:p>
        </p:txBody>
      </p:sp>
    </p:spTree>
    <p:extLst>
      <p:ext uri="{BB962C8B-B14F-4D97-AF65-F5344CB8AC3E}">
        <p14:creationId xmlns:p14="http://schemas.microsoft.com/office/powerpoint/2010/main" val="2012394052"/>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70</a:t>
            </a:fld>
            <a:endParaRPr lang="en-US" altLang="en-US" dirty="0"/>
          </a:p>
        </p:txBody>
      </p:sp>
    </p:spTree>
    <p:extLst>
      <p:ext uri="{BB962C8B-B14F-4D97-AF65-F5344CB8AC3E}">
        <p14:creationId xmlns:p14="http://schemas.microsoft.com/office/powerpoint/2010/main" val="10915505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N/A, not available.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71</a:t>
            </a:fld>
            <a:endParaRPr lang="en-US" altLang="en-US" dirty="0"/>
          </a:p>
        </p:txBody>
      </p:sp>
    </p:spTree>
    <p:extLst>
      <p:ext uri="{BB962C8B-B14F-4D97-AF65-F5344CB8AC3E}">
        <p14:creationId xmlns:p14="http://schemas.microsoft.com/office/powerpoint/2010/main" val="3262172588"/>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HPV, human papillomavirus.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72</a:t>
            </a:fld>
            <a:endParaRPr lang="en-US" altLang="en-US" dirty="0"/>
          </a:p>
        </p:txBody>
      </p:sp>
    </p:spTree>
    <p:extLst>
      <p:ext uri="{BB962C8B-B14F-4D97-AF65-F5344CB8AC3E}">
        <p14:creationId xmlns:p14="http://schemas.microsoft.com/office/powerpoint/2010/main" val="5333560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HCP, healthcare professional; HPV, human papillomavirus.</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73</a:t>
            </a:fld>
            <a:endParaRPr lang="en-US" altLang="en-US" dirty="0"/>
          </a:p>
        </p:txBody>
      </p:sp>
    </p:spTree>
    <p:extLst>
      <p:ext uri="{BB962C8B-B14F-4D97-AF65-F5344CB8AC3E}">
        <p14:creationId xmlns:p14="http://schemas.microsoft.com/office/powerpoint/2010/main" val="272096744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HPV, human papillomavirus; MCV, meningococcal conjugate vaccine; Tdap, tetanus, diphtheria, pertussis.</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74</a:t>
            </a:fld>
            <a:endParaRPr lang="en-US" altLang="en-US" dirty="0"/>
          </a:p>
        </p:txBody>
      </p:sp>
    </p:spTree>
    <p:extLst>
      <p:ext uri="{BB962C8B-B14F-4D97-AF65-F5344CB8AC3E}">
        <p14:creationId xmlns:p14="http://schemas.microsoft.com/office/powerpoint/2010/main" val="381535820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75</a:t>
            </a:fld>
            <a:endParaRPr lang="en-US" altLang="en-US" dirty="0"/>
          </a:p>
        </p:txBody>
      </p:sp>
    </p:spTree>
    <p:extLst>
      <p:ext uri="{BB962C8B-B14F-4D97-AF65-F5344CB8AC3E}">
        <p14:creationId xmlns:p14="http://schemas.microsoft.com/office/powerpoint/2010/main" val="34591756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ACOG, </a:t>
            </a:r>
            <a:r>
              <a:rPr lang="en-US" b="0" i="1" dirty="0">
                <a:solidFill>
                  <a:srgbClr val="515151"/>
                </a:solidFill>
                <a:effectLst/>
                <a:latin typeface="Roboto" panose="02000000000000000000" pitchFamily="2" charset="0"/>
              </a:rPr>
              <a:t>American College of Obstetricians and Gynecologists; </a:t>
            </a:r>
            <a:r>
              <a:rPr lang="en-US" i="1" dirty="0"/>
              <a:t>ASCCP, American Society for Colposcopy and Cervical Pathology; HPV, human papillomavirus; </a:t>
            </a:r>
            <a:r>
              <a:rPr lang="en-US" i="1" dirty="0" err="1"/>
              <a:t>hrHPV</a:t>
            </a:r>
            <a:r>
              <a:rPr lang="en-US" i="1" dirty="0"/>
              <a:t>, h</a:t>
            </a:r>
            <a:r>
              <a:rPr lang="en-US" b="0" i="1" dirty="0">
                <a:solidFill>
                  <a:srgbClr val="333333"/>
                </a:solidFill>
                <a:effectLst/>
                <a:latin typeface="Montserrat"/>
              </a:rPr>
              <a:t>igh-risk human papillomavirus</a:t>
            </a:r>
            <a:r>
              <a:rPr lang="en-US" b="0" i="1" dirty="0">
                <a:solidFill>
                  <a:schemeClr val="tx1"/>
                </a:solidFill>
                <a:effectLst/>
                <a:latin typeface="Arial" charset="0"/>
              </a:rPr>
              <a:t>; </a:t>
            </a:r>
            <a:r>
              <a:rPr lang="en-US" b="0" i="1" dirty="0">
                <a:solidFill>
                  <a:srgbClr val="515151"/>
                </a:solidFill>
                <a:effectLst/>
                <a:latin typeface="Roboto" panose="02000000000000000000" pitchFamily="2" charset="0"/>
              </a:rPr>
              <a:t>USPSTF, US Preventive Services Task Force. </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76</a:t>
            </a:fld>
            <a:endParaRPr lang="en-US" altLang="en-US" dirty="0"/>
          </a:p>
        </p:txBody>
      </p:sp>
    </p:spTree>
    <p:extLst>
      <p:ext uri="{BB962C8B-B14F-4D97-AF65-F5344CB8AC3E}">
        <p14:creationId xmlns:p14="http://schemas.microsoft.com/office/powerpoint/2010/main" val="424659796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HPV, human papilloma virus; OR, odds ratio; Pap, Papanicolaou.</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77</a:t>
            </a:fld>
            <a:endParaRPr lang="en-US" altLang="en-US" dirty="0"/>
          </a:p>
        </p:txBody>
      </p:sp>
    </p:spTree>
    <p:extLst>
      <p:ext uri="{BB962C8B-B14F-4D97-AF65-F5344CB8AC3E}">
        <p14:creationId xmlns:p14="http://schemas.microsoft.com/office/powerpoint/2010/main" val="319948729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78</a:t>
            </a:fld>
            <a:endParaRPr lang="en-US" altLang="en-US" dirty="0"/>
          </a:p>
        </p:txBody>
      </p:sp>
    </p:spTree>
    <p:extLst>
      <p:ext uri="{BB962C8B-B14F-4D97-AF65-F5344CB8AC3E}">
        <p14:creationId xmlns:p14="http://schemas.microsoft.com/office/powerpoint/2010/main" val="69594153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CHW, community health worker; HPV, human papilloma virus; Pap, Papanicolaou.</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79</a:t>
            </a:fld>
            <a:endParaRPr lang="en-US" altLang="en-US" dirty="0"/>
          </a:p>
        </p:txBody>
      </p:sp>
    </p:spTree>
    <p:extLst>
      <p:ext uri="{BB962C8B-B14F-4D97-AF65-F5344CB8AC3E}">
        <p14:creationId xmlns:p14="http://schemas.microsoft.com/office/powerpoint/2010/main" val="228380712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80</a:t>
            </a:fld>
            <a:endParaRPr lang="en-US" altLang="en-US" dirty="0"/>
          </a:p>
        </p:txBody>
      </p:sp>
    </p:spTree>
    <p:extLst>
      <p:ext uri="{BB962C8B-B14F-4D97-AF65-F5344CB8AC3E}">
        <p14:creationId xmlns:p14="http://schemas.microsoft.com/office/powerpoint/2010/main" val="2001514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1200" dirty="0">
                <a:solidFill>
                  <a:schemeClr val="bg1"/>
                </a:solidFill>
                <a:latin typeface="Calibri" panose="020F0502020204030204" pitchFamily="34" charset="0"/>
                <a:ea typeface="+mn-ea"/>
                <a:cs typeface="Calibri" panose="020F0502020204030204" pitchFamily="34" charset="0"/>
              </a:rPr>
              <a:t>1L, first line; 2L, second line; CIN, cervical intraepithelial neoplasia; CPS, combined positive score; CT, chemotherapy; </a:t>
            </a:r>
            <a:r>
              <a:rPr lang="en-US" i="1" dirty="0"/>
              <a:t>dMMR, mismatch repair deficient</a:t>
            </a:r>
            <a:r>
              <a:rPr lang="en-US" sz="1200" i="1" dirty="0">
                <a:solidFill>
                  <a:srgbClr val="414241"/>
                </a:solidFill>
                <a:latin typeface="Calibri" panose="020F0502020204030204"/>
              </a:rPr>
              <a:t>; FIGO, </a:t>
            </a:r>
            <a:r>
              <a:rPr lang="en-US" b="0" i="1" dirty="0">
                <a:solidFill>
                  <a:srgbClr val="4D5156"/>
                </a:solidFill>
                <a:effectLst/>
                <a:latin typeface="Roboto" panose="02000000000000000000" pitchFamily="2" charset="0"/>
              </a:rPr>
              <a:t>International Federation of Gynaecology and Obstetrics; </a:t>
            </a:r>
            <a:r>
              <a:rPr lang="en-US" sz="1200" i="1" dirty="0">
                <a:solidFill>
                  <a:srgbClr val="414241"/>
                </a:solidFill>
                <a:latin typeface="Calibri" panose="020F0502020204030204"/>
              </a:rPr>
              <a:t>LEEP, loop electrosurgical excision procedure; LVSI, lymphovascular space invasion; MSI-H: microsatellite instability high; TMB-H, tumor mutational burden high.</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81</a:t>
            </a:fld>
            <a:endParaRPr lang="en-US" altLang="en-US" dirty="0"/>
          </a:p>
        </p:txBody>
      </p:sp>
    </p:spTree>
    <p:extLst>
      <p:ext uri="{BB962C8B-B14F-4D97-AF65-F5344CB8AC3E}">
        <p14:creationId xmlns:p14="http://schemas.microsoft.com/office/powerpoint/2010/main" val="410071196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 chemotherapy; EBRT, external beam radiation therapy.</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82</a:t>
            </a:fld>
            <a:endParaRPr lang="en-US" altLang="en-US" dirty="0"/>
          </a:p>
        </p:txBody>
      </p:sp>
    </p:spTree>
    <p:extLst>
      <p:ext uri="{BB962C8B-B14F-4D97-AF65-F5344CB8AC3E}">
        <p14:creationId xmlns:p14="http://schemas.microsoft.com/office/powerpoint/2010/main" val="114243591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83</a:t>
            </a:fld>
            <a:endParaRPr lang="en-US" altLang="en-US" dirty="0"/>
          </a:p>
        </p:txBody>
      </p:sp>
    </p:spTree>
    <p:extLst>
      <p:ext uri="{BB962C8B-B14F-4D97-AF65-F5344CB8AC3E}">
        <p14:creationId xmlns:p14="http://schemas.microsoft.com/office/powerpoint/2010/main" val="155332289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NR, not reported; 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84</a:t>
            </a:fld>
            <a:endParaRPr lang="en-US" altLang="en-US" dirty="0"/>
          </a:p>
        </p:txBody>
      </p:sp>
    </p:spTree>
    <p:extLst>
      <p:ext uri="{BB962C8B-B14F-4D97-AF65-F5344CB8AC3E}">
        <p14:creationId xmlns:p14="http://schemas.microsoft.com/office/powerpoint/2010/main" val="29141781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CPS, combined positive score; </a:t>
            </a:r>
            <a:r>
              <a:rPr lang="en-US" sz="1200" i="1" dirty="0">
                <a:solidFill>
                  <a:srgbClr val="414241"/>
                </a:solidFill>
                <a:latin typeface="Calibri" panose="020F0502020204030204"/>
              </a:rPr>
              <a:t>dMMR, deficient mismatch repair; DCR, disease control rate; </a:t>
            </a:r>
            <a:r>
              <a:rPr lang="en-US" i="1" dirty="0"/>
              <a:t>DoR, duration of response; ECOG PS, Eastern Cooperative Oncology Group performance status; </a:t>
            </a:r>
            <a:r>
              <a:rPr lang="en-US" sz="1200" i="1" dirty="0">
                <a:solidFill>
                  <a:srgbClr val="414241"/>
                </a:solidFill>
                <a:latin typeface="Calibri" panose="020F0502020204030204"/>
              </a:rPr>
              <a:t>MSI-H: microsatellite instability–high</a:t>
            </a:r>
            <a:r>
              <a:rPr lang="en-US" i="1" dirty="0"/>
              <a:t>; ORR, objective response rate; OS, overall survival; PFS, progression-free survival; RECIST, Response Evaluation Criteria in Solid Tumors.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86</a:t>
            </a:fld>
            <a:endParaRPr lang="en-US" altLang="en-US" dirty="0"/>
          </a:p>
        </p:txBody>
      </p:sp>
    </p:spTree>
    <p:extLst>
      <p:ext uri="{BB962C8B-B14F-4D97-AF65-F5344CB8AC3E}">
        <p14:creationId xmlns:p14="http://schemas.microsoft.com/office/powerpoint/2010/main" val="195364052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AUC, area under the curve; CPS, combined positive score; CT, chemotherapy; DoR, duration of response; ECOG, Eastern Cooperative Oncology Group; EuroQol EQ-5D-5L VAS, European Quality of Life 5-dimension, 5-level visual analogue scale; ORR, overall response rate; OS, overall survival; PFS, progression-free survival; PRO, patient-reported outcome; PS, performance status; RECIST, Response Evaluation Criteria in Solid Tumors.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87</a:t>
            </a:fld>
            <a:endParaRPr lang="en-US" altLang="en-US" dirty="0"/>
          </a:p>
        </p:txBody>
      </p:sp>
    </p:spTree>
    <p:extLst>
      <p:ext uri="{BB962C8B-B14F-4D97-AF65-F5344CB8AC3E}">
        <p14:creationId xmlns:p14="http://schemas.microsoft.com/office/powerpoint/2010/main" val="418227358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 chemotherapy; CPS, combined positive score; CRT, chemoradiotherapy; ECOG PS, Eastern Cooperative Oncology Group performance status; Pembro, pembrolizumab; RT, radiotherapy.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88</a:t>
            </a:fld>
            <a:endParaRPr lang="en-US" altLang="en-US" dirty="0"/>
          </a:p>
        </p:txBody>
      </p:sp>
    </p:spTree>
    <p:extLst>
      <p:ext uri="{BB962C8B-B14F-4D97-AF65-F5344CB8AC3E}">
        <p14:creationId xmlns:p14="http://schemas.microsoft.com/office/powerpoint/2010/main" val="3559400476"/>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CPS, combined positive score; ITT, </a:t>
            </a:r>
            <a:r>
              <a:rPr lang="en-US" i="1" dirty="0">
                <a:solidFill>
                  <a:schemeClr val="bg1"/>
                </a:solidFill>
                <a:latin typeface="Calibri" panose="020F0502020204030204" pitchFamily="34" charset="0"/>
              </a:rPr>
              <a:t>intention-to-treat; OS, overall survival</a:t>
            </a:r>
            <a:r>
              <a:rPr lang="en-US" i="1" dirty="0"/>
              <a:t>; </a:t>
            </a:r>
            <a:r>
              <a:rPr lang="en-US" i="1" dirty="0">
                <a:solidFill>
                  <a:schemeClr val="bg1"/>
                </a:solidFill>
                <a:latin typeface="Calibri" panose="020F0502020204030204" pitchFamily="34" charset="0"/>
              </a:rPr>
              <a:t>PFS, progression-free survival</a:t>
            </a:r>
            <a:r>
              <a:rPr lang="en-US" i="1" dirty="0"/>
              <a:t>.</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89</a:t>
            </a:fld>
            <a:endParaRPr lang="en-US" altLang="en-US" dirty="0"/>
          </a:p>
        </p:txBody>
      </p:sp>
    </p:spTree>
    <p:extLst>
      <p:ext uri="{BB962C8B-B14F-4D97-AF65-F5344CB8AC3E}">
        <p14:creationId xmlns:p14="http://schemas.microsoft.com/office/powerpoint/2010/main" val="124806041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ECOG PS, Eastern Cooperative Oncology Group performance status; OS, overall survival;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90</a:t>
            </a:fld>
            <a:endParaRPr lang="en-US" altLang="en-US" dirty="0"/>
          </a:p>
        </p:txBody>
      </p:sp>
    </p:spTree>
    <p:extLst>
      <p:ext uri="{BB962C8B-B14F-4D97-AF65-F5344CB8AC3E}">
        <p14:creationId xmlns:p14="http://schemas.microsoft.com/office/powerpoint/2010/main" val="209363255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AUC, area under the curve; CPS, combined positive score; CT, chemotherapy; DoR, duration of response; ECOG, Eastern Cooperative Oncology Group; ORR, overall response rate; OS, overall survival; PFS, progression-free survival; PS, performance status; RECIST, Response Evaluation Criteria in Solid Tumors.</a:t>
            </a:r>
          </a:p>
          <a:p>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91</a:t>
            </a:fld>
            <a:endParaRPr lang="en-US" dirty="0"/>
          </a:p>
        </p:txBody>
      </p:sp>
    </p:spTree>
    <p:extLst>
      <p:ext uri="{BB962C8B-B14F-4D97-AF65-F5344CB8AC3E}">
        <p14:creationId xmlns:p14="http://schemas.microsoft.com/office/powerpoint/2010/main" val="255671681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CPS, combined positive score; ECOG, Eastern Cooperative Oncology Group; FIGO, International Federation of Gynecology and Obstetrics; NCCN, National Comprehensive Cancer Network; Pembro, pembrolizumab; PS, performance status.</a:t>
            </a:r>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92</a:t>
            </a:fld>
            <a:endParaRPr lang="en-US" dirty="0"/>
          </a:p>
        </p:txBody>
      </p:sp>
    </p:spTree>
    <p:extLst>
      <p:ext uri="{BB962C8B-B14F-4D97-AF65-F5344CB8AC3E}">
        <p14:creationId xmlns:p14="http://schemas.microsoft.com/office/powerpoint/2010/main" val="4181637116"/>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CPS, combined positive score; OS, overall survival; Pembro, pembrolizumab.</a:t>
            </a:r>
          </a:p>
        </p:txBody>
      </p:sp>
      <p:sp>
        <p:nvSpPr>
          <p:cNvPr id="4" name="Slide Number Placeholder 3"/>
          <p:cNvSpPr>
            <a:spLocks noGrp="1"/>
          </p:cNvSpPr>
          <p:nvPr>
            <p:ph type="sldNum" sz="quarter" idx="5"/>
          </p:nvPr>
        </p:nvSpPr>
        <p:spPr/>
        <p:txBody>
          <a:bodyPr/>
          <a:lstStyle/>
          <a:p>
            <a:fld id="{D60ABAA2-6C4E-466F-9BAE-1C454D0B2418}" type="slidenum">
              <a:rPr lang="en-US" smtClean="0"/>
              <a:t>93</a:t>
            </a:fld>
            <a:endParaRPr lang="en-US" dirty="0"/>
          </a:p>
        </p:txBody>
      </p:sp>
    </p:spTree>
    <p:extLst>
      <p:ext uri="{BB962C8B-B14F-4D97-AF65-F5344CB8AC3E}">
        <p14:creationId xmlns:p14="http://schemas.microsoft.com/office/powerpoint/2010/main" val="408689674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CPS, combined positive score; Pembro, pembrolizumab; PFS, progression-free survival.</a:t>
            </a:r>
          </a:p>
        </p:txBody>
      </p:sp>
      <p:sp>
        <p:nvSpPr>
          <p:cNvPr id="4" name="Slide Number Placeholder 3"/>
          <p:cNvSpPr>
            <a:spLocks noGrp="1"/>
          </p:cNvSpPr>
          <p:nvPr>
            <p:ph type="sldNum" sz="quarter" idx="5"/>
          </p:nvPr>
        </p:nvSpPr>
        <p:spPr/>
        <p:txBody>
          <a:bodyPr/>
          <a:lstStyle/>
          <a:p>
            <a:fld id="{D60ABAA2-6C4E-466F-9BAE-1C454D0B2418}" type="slidenum">
              <a:rPr lang="en-US" smtClean="0"/>
              <a:t>94</a:t>
            </a:fld>
            <a:endParaRPr lang="en-US" dirty="0"/>
          </a:p>
        </p:txBody>
      </p:sp>
    </p:spTree>
    <p:extLst>
      <p:ext uri="{BB962C8B-B14F-4D97-AF65-F5344CB8AC3E}">
        <p14:creationId xmlns:p14="http://schemas.microsoft.com/office/powerpoint/2010/main" val="295393393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DoR, duration of response; ORR, overall response rate; Pembro, pembrolizumab; PR, partial response.</a:t>
            </a:r>
          </a:p>
        </p:txBody>
      </p:sp>
      <p:sp>
        <p:nvSpPr>
          <p:cNvPr id="4" name="Slide Number Placeholder 3"/>
          <p:cNvSpPr>
            <a:spLocks noGrp="1"/>
          </p:cNvSpPr>
          <p:nvPr>
            <p:ph type="sldNum" sz="quarter" idx="5"/>
          </p:nvPr>
        </p:nvSpPr>
        <p:spPr/>
        <p:txBody>
          <a:bodyPr/>
          <a:lstStyle/>
          <a:p>
            <a:fld id="{D60ABAA2-6C4E-466F-9BAE-1C454D0B2418}" type="slidenum">
              <a:rPr lang="en-US" smtClean="0"/>
              <a:t>95</a:t>
            </a:fld>
            <a:endParaRPr lang="en-US" dirty="0"/>
          </a:p>
        </p:txBody>
      </p:sp>
    </p:spTree>
    <p:extLst>
      <p:ext uri="{BB962C8B-B14F-4D97-AF65-F5344CB8AC3E}">
        <p14:creationId xmlns:p14="http://schemas.microsoft.com/office/powerpoint/2010/main" val="423814323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d/c, discontinuation; irAE, immune-related adverse event; Pembro, pembrolizumab.</a:t>
            </a:r>
          </a:p>
        </p:txBody>
      </p:sp>
      <p:sp>
        <p:nvSpPr>
          <p:cNvPr id="4" name="Slide Number Placeholder 3"/>
          <p:cNvSpPr>
            <a:spLocks noGrp="1"/>
          </p:cNvSpPr>
          <p:nvPr>
            <p:ph type="sldNum" sz="quarter" idx="5"/>
          </p:nvPr>
        </p:nvSpPr>
        <p:spPr/>
        <p:txBody>
          <a:bodyPr/>
          <a:lstStyle/>
          <a:p>
            <a:fld id="{D60ABAA2-6C4E-466F-9BAE-1C454D0B2418}" type="slidenum">
              <a:rPr lang="en-US" smtClean="0"/>
              <a:t>96</a:t>
            </a:fld>
            <a:endParaRPr lang="en-US" dirty="0"/>
          </a:p>
        </p:txBody>
      </p:sp>
    </p:spTree>
    <p:extLst>
      <p:ext uri="{BB962C8B-B14F-4D97-AF65-F5344CB8AC3E}">
        <p14:creationId xmlns:p14="http://schemas.microsoft.com/office/powerpoint/2010/main" val="165911472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Pembro, pembrolizumab; UTI, urinary tract infection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97</a:t>
            </a:fld>
            <a:endParaRPr lang="en-US" altLang="en-US" dirty="0"/>
          </a:p>
        </p:txBody>
      </p:sp>
    </p:spTree>
    <p:extLst>
      <p:ext uri="{BB962C8B-B14F-4D97-AF65-F5344CB8AC3E}">
        <p14:creationId xmlns:p14="http://schemas.microsoft.com/office/powerpoint/2010/main" val="13070835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i="1" dirty="0"/>
              <a:t>CCTG, Canadian Cancer Trials Group; </a:t>
            </a:r>
            <a:r>
              <a:rPr lang="en-US" i="1" dirty="0"/>
              <a:t>CPS, combined positive score; </a:t>
            </a:r>
            <a:r>
              <a:rPr lang="en-US" sz="1200" b="0" i="1" dirty="0">
                <a:solidFill>
                  <a:srgbClr val="5F6368"/>
                </a:solidFill>
                <a:effectLst/>
                <a:latin typeface="+mj-lt"/>
              </a:rPr>
              <a:t>HPV, human papilloma virus; IHC, immunohistochemistry; </a:t>
            </a:r>
            <a:r>
              <a:rPr lang="en-US" i="1" dirty="0"/>
              <a:t>ITT, intention-to-treat</a:t>
            </a:r>
            <a:r>
              <a:rPr lang="en-US" altLang="en-US" i="1" dirty="0"/>
              <a:t>; </a:t>
            </a:r>
            <a:r>
              <a:rPr lang="en-US" i="1" dirty="0"/>
              <a:t>LACC, locally advanced cervical cancer; </a:t>
            </a:r>
            <a:r>
              <a:rPr lang="en-US" altLang="en-US" i="1" dirty="0"/>
              <a:t>LEEP, loop electrosurgical excision procedure; QoL, quality of life; </a:t>
            </a:r>
            <a:r>
              <a:rPr lang="en-US" i="1" dirty="0"/>
              <a:t>PFS, progression-free survival.</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dirty="0">
              <a:latin typeface="Arial" panose="020B0604020202020204" pitchFamily="34" charset="0"/>
              <a:cs typeface="Arial" panose="020B0604020202020204" pitchFamily="34" charset="0"/>
            </a:endParaRPr>
          </a:p>
          <a:p>
            <a:pPr marL="228389" lvl="2"/>
            <a:endParaRPr lang="en-US" b="1" dirty="0">
              <a:latin typeface="Arial" panose="020B0604020202020204" pitchFamily="34" charset="0"/>
              <a:cs typeface="Arial" panose="020B0604020202020204" pitchFamily="34" charset="0"/>
            </a:endParaRPr>
          </a:p>
          <a:p>
            <a:pPr marL="0" lvl="2" indent="0">
              <a:buNone/>
            </a:pPr>
            <a:endParaRPr lang="en-US" b="1" dirty="0">
              <a:latin typeface="Arial" panose="020B0604020202020204" pitchFamily="34" charset="0"/>
              <a:cs typeface="Arial" panose="020B0604020202020204" pitchFamily="34" charset="0"/>
            </a:endParaRPr>
          </a:p>
          <a:p>
            <a:pPr marL="228389" lvl="2"/>
            <a:endParaRPr lang="en-US" b="1" dirty="0">
              <a:latin typeface="Arial" panose="020B0604020202020204" pitchFamily="34" charset="0"/>
              <a:cs typeface="Arial" panose="020B0604020202020204" pitchFamily="34" charset="0"/>
            </a:endParaRPr>
          </a:p>
          <a:p>
            <a:pPr marL="228389" lvl="2"/>
            <a:endParaRPr lang="en-US" b="1" dirty="0">
              <a:latin typeface="Arial" panose="020B0604020202020204" pitchFamily="34" charset="0"/>
              <a:cs typeface="Arial" panose="020B0604020202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98</a:t>
            </a:fld>
            <a:endParaRPr lang="en-US" altLang="en-US" dirty="0"/>
          </a:p>
        </p:txBody>
      </p:sp>
    </p:spTree>
    <p:extLst>
      <p:ext uri="{BB962C8B-B14F-4D97-AF65-F5344CB8AC3E}">
        <p14:creationId xmlns:p14="http://schemas.microsoft.com/office/powerpoint/2010/main" val="94520918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solidFill>
                  <a:srgbClr val="000000"/>
                </a:solidFill>
              </a:rPr>
              <a:t>DoR, duration of response; ECOG PS, Eastern Cooperative Oncology Group performance status; IRC, </a:t>
            </a:r>
            <a:r>
              <a:rPr lang="en-US" sz="1200" i="1" spc="-9" dirty="0">
                <a:solidFill>
                  <a:prstClr val="black"/>
                </a:solidFill>
                <a:latin typeface="Arial"/>
                <a:cs typeface="Arial"/>
              </a:rPr>
              <a:t>independent review </a:t>
            </a:r>
            <a:r>
              <a:rPr lang="en-US" sz="1200" i="1" dirty="0">
                <a:solidFill>
                  <a:prstClr val="black"/>
                </a:solidFill>
                <a:latin typeface="Arial"/>
                <a:cs typeface="Arial"/>
              </a:rPr>
              <a:t>committee</a:t>
            </a:r>
            <a:r>
              <a:rPr lang="en-US" sz="1200" i="1" spc="-53" dirty="0">
                <a:solidFill>
                  <a:prstClr val="black"/>
                </a:solidFill>
                <a:latin typeface="Arial"/>
                <a:cs typeface="Arial"/>
              </a:rPr>
              <a:t>;</a:t>
            </a:r>
            <a:r>
              <a:rPr lang="en-US" sz="1200" i="1" dirty="0">
                <a:solidFill>
                  <a:srgbClr val="000000"/>
                </a:solidFill>
              </a:rPr>
              <a:t> ORR, overall response rate; OS, overall survival; PD, progressive disease; PFS, progression-free survival; RECIST, Response Evaluation Criteria in Solid Tumors; TTR; time to relapse.</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99</a:t>
            </a:fld>
            <a:endParaRPr lang="en-US" altLang="en-US" dirty="0"/>
          </a:p>
        </p:txBody>
      </p:sp>
    </p:spTree>
    <p:extLst>
      <p:ext uri="{BB962C8B-B14F-4D97-AF65-F5344CB8AC3E}">
        <p14:creationId xmlns:p14="http://schemas.microsoft.com/office/powerpoint/2010/main" val="63452736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dirty="0">
                <a:solidFill>
                  <a:schemeClr val="bg1"/>
                </a:solidFill>
                <a:latin typeface="Calibri" panose="020F0502020204030204" pitchFamily="34" charset="0"/>
                <a:cs typeface="Calibri" panose="020F0502020204030204" pitchFamily="34" charset="0"/>
              </a:rPr>
              <a:t>AE,</a:t>
            </a:r>
            <a:r>
              <a:rPr lang="en-US" sz="1200" b="0" i="1" spc="-9" dirty="0">
                <a:solidFill>
                  <a:schemeClr val="bg1"/>
                </a:solidFill>
                <a:latin typeface="Calibri" panose="020F0502020204030204" pitchFamily="34" charset="0"/>
                <a:cs typeface="Calibri" panose="020F0502020204030204" pitchFamily="34" charset="0"/>
              </a:rPr>
              <a:t> </a:t>
            </a:r>
            <a:r>
              <a:rPr lang="en-US" sz="1200" b="0" i="1" dirty="0">
                <a:solidFill>
                  <a:schemeClr val="bg1"/>
                </a:solidFill>
                <a:latin typeface="Calibri" panose="020F0502020204030204" pitchFamily="34" charset="0"/>
                <a:cs typeface="Calibri" panose="020F0502020204030204" pitchFamily="34" charset="0"/>
              </a:rPr>
              <a:t>adverse</a:t>
            </a:r>
            <a:r>
              <a:rPr lang="en-US" sz="1200" b="0" i="1" spc="-71" dirty="0">
                <a:solidFill>
                  <a:schemeClr val="bg1"/>
                </a:solidFill>
                <a:latin typeface="Calibri" panose="020F0502020204030204" pitchFamily="34" charset="0"/>
                <a:cs typeface="Calibri" panose="020F0502020204030204" pitchFamily="34" charset="0"/>
              </a:rPr>
              <a:t> </a:t>
            </a:r>
            <a:r>
              <a:rPr lang="en-US" sz="1200" b="0" i="1" dirty="0">
                <a:solidFill>
                  <a:schemeClr val="bg1"/>
                </a:solidFill>
                <a:latin typeface="Calibri" panose="020F0502020204030204" pitchFamily="34" charset="0"/>
                <a:cs typeface="Calibri" panose="020F0502020204030204" pitchFamily="34" charset="0"/>
              </a:rPr>
              <a:t>event;</a:t>
            </a:r>
            <a:r>
              <a:rPr lang="en-US" sz="1200" b="0" i="1" spc="-71" dirty="0">
                <a:solidFill>
                  <a:schemeClr val="bg1"/>
                </a:solidFill>
                <a:latin typeface="Calibri" panose="020F0502020204030204" pitchFamily="34" charset="0"/>
                <a:cs typeface="Calibri" panose="020F0502020204030204" pitchFamily="34" charset="0"/>
              </a:rPr>
              <a:t> </a:t>
            </a:r>
            <a:r>
              <a:rPr lang="en-US" sz="1200" b="0" i="1" dirty="0">
                <a:solidFill>
                  <a:schemeClr val="bg1"/>
                </a:solidFill>
                <a:latin typeface="Calibri" panose="020F0502020204030204" pitchFamily="34" charset="0"/>
                <a:cs typeface="Calibri" panose="020F0502020204030204" pitchFamily="34" charset="0"/>
              </a:rPr>
              <a:t>MMAE,</a:t>
            </a:r>
            <a:r>
              <a:rPr lang="en-US" sz="1200" b="0" i="1" spc="-35" dirty="0">
                <a:solidFill>
                  <a:schemeClr val="bg1"/>
                </a:solidFill>
                <a:latin typeface="Calibri" panose="020F0502020204030204" pitchFamily="34" charset="0"/>
                <a:cs typeface="Calibri" panose="020F0502020204030204" pitchFamily="34" charset="0"/>
              </a:rPr>
              <a:t> </a:t>
            </a:r>
            <a:r>
              <a:rPr lang="en-US" sz="1200" b="0" i="1" dirty="0">
                <a:solidFill>
                  <a:schemeClr val="bg1"/>
                </a:solidFill>
                <a:latin typeface="Calibri" panose="020F0502020204030204" pitchFamily="34" charset="0"/>
                <a:cs typeface="Calibri" panose="020F0502020204030204" pitchFamily="34" charset="0"/>
              </a:rPr>
              <a:t>monomethyl</a:t>
            </a:r>
            <a:r>
              <a:rPr lang="en-US" sz="1200" b="0" i="1" spc="-71" dirty="0">
                <a:solidFill>
                  <a:schemeClr val="bg1"/>
                </a:solidFill>
                <a:latin typeface="Calibri" panose="020F0502020204030204" pitchFamily="34" charset="0"/>
                <a:cs typeface="Calibri" panose="020F0502020204030204" pitchFamily="34" charset="0"/>
              </a:rPr>
              <a:t> </a:t>
            </a:r>
            <a:r>
              <a:rPr lang="en-US" sz="1200" b="0" i="1" spc="-9" dirty="0">
                <a:solidFill>
                  <a:schemeClr val="bg1"/>
                </a:solidFill>
                <a:latin typeface="Calibri" panose="020F0502020204030204" pitchFamily="34" charset="0"/>
                <a:cs typeface="Calibri" panose="020F0502020204030204" pitchFamily="34" charset="0"/>
              </a:rPr>
              <a:t>auristatin</a:t>
            </a:r>
            <a:r>
              <a:rPr lang="en-US" sz="1200" b="0" i="1" spc="-63" dirty="0">
                <a:solidFill>
                  <a:schemeClr val="bg1"/>
                </a:solidFill>
                <a:latin typeface="Calibri" panose="020F0502020204030204" pitchFamily="34" charset="0"/>
                <a:cs typeface="Calibri" panose="020F0502020204030204" pitchFamily="34" charset="0"/>
              </a:rPr>
              <a:t> </a:t>
            </a:r>
            <a:r>
              <a:rPr lang="en-US" sz="1200" b="0" i="1" dirty="0">
                <a:solidFill>
                  <a:schemeClr val="bg1"/>
                </a:solidFill>
                <a:latin typeface="Calibri" panose="020F0502020204030204" pitchFamily="34" charset="0"/>
                <a:cs typeface="Calibri" panose="020F0502020204030204" pitchFamily="34" charset="0"/>
              </a:rPr>
              <a:t>E;</a:t>
            </a:r>
            <a:r>
              <a:rPr lang="en-US" sz="1200" b="0" i="1" spc="-9" dirty="0">
                <a:solidFill>
                  <a:schemeClr val="bg1"/>
                </a:solidFill>
                <a:latin typeface="Calibri" panose="020F0502020204030204" pitchFamily="34" charset="0"/>
                <a:cs typeface="Calibri" panose="020F0502020204030204" pitchFamily="34" charset="0"/>
              </a:rPr>
              <a:t> </a:t>
            </a:r>
            <a:r>
              <a:rPr lang="en-US" sz="1200" b="0" i="1" dirty="0">
                <a:solidFill>
                  <a:schemeClr val="bg1"/>
                </a:solidFill>
                <a:latin typeface="Calibri" panose="020F0502020204030204" pitchFamily="34" charset="0"/>
                <a:cs typeface="Calibri" panose="020F0502020204030204" pitchFamily="34" charset="0"/>
              </a:rPr>
              <a:t>SMQ,</a:t>
            </a:r>
            <a:r>
              <a:rPr lang="en-US" sz="1200" b="0" i="1" spc="-35" dirty="0">
                <a:solidFill>
                  <a:schemeClr val="bg1"/>
                </a:solidFill>
                <a:latin typeface="Calibri" panose="020F0502020204030204" pitchFamily="34" charset="0"/>
                <a:cs typeface="Calibri" panose="020F0502020204030204" pitchFamily="34" charset="0"/>
              </a:rPr>
              <a:t> </a:t>
            </a:r>
            <a:r>
              <a:rPr lang="en-US" sz="1200" b="0" i="1" spc="-9" dirty="0">
                <a:solidFill>
                  <a:schemeClr val="bg1"/>
                </a:solidFill>
                <a:latin typeface="Calibri" panose="020F0502020204030204" pitchFamily="34" charset="0"/>
                <a:cs typeface="Calibri" panose="020F0502020204030204" pitchFamily="34" charset="0"/>
              </a:rPr>
              <a:t>standardized</a:t>
            </a:r>
            <a:r>
              <a:rPr lang="en-US" sz="1200" b="0" i="1" spc="-44" dirty="0">
                <a:solidFill>
                  <a:schemeClr val="bg1"/>
                </a:solidFill>
                <a:latin typeface="Calibri" panose="020F0502020204030204" pitchFamily="34" charset="0"/>
                <a:cs typeface="Calibri" panose="020F0502020204030204" pitchFamily="34" charset="0"/>
              </a:rPr>
              <a:t> </a:t>
            </a:r>
            <a:r>
              <a:rPr lang="en-US" sz="1200" b="0" i="1" spc="-9" dirty="0">
                <a:solidFill>
                  <a:schemeClr val="bg1"/>
                </a:solidFill>
                <a:latin typeface="Calibri" panose="020F0502020204030204" pitchFamily="34" charset="0"/>
                <a:cs typeface="Calibri" panose="020F0502020204030204" pitchFamily="34" charset="0"/>
              </a:rPr>
              <a:t>MedDRA</a:t>
            </a:r>
            <a:r>
              <a:rPr lang="en-US" sz="1200" b="0" i="1" spc="-19" dirty="0">
                <a:solidFill>
                  <a:schemeClr val="bg1"/>
                </a:solidFill>
                <a:latin typeface="Calibri" panose="020F0502020204030204" pitchFamily="34" charset="0"/>
                <a:cs typeface="Calibri" panose="020F0502020204030204" pitchFamily="34" charset="0"/>
              </a:rPr>
              <a:t> </a:t>
            </a:r>
            <a:r>
              <a:rPr lang="en-US" sz="1200" b="0" i="1" spc="-9" dirty="0">
                <a:solidFill>
                  <a:schemeClr val="bg1"/>
                </a:solidFill>
                <a:latin typeface="Calibri" panose="020F0502020204030204" pitchFamily="34" charset="0"/>
                <a:cs typeface="Calibri" panose="020F0502020204030204" pitchFamily="34" charset="0"/>
              </a:rPr>
              <a:t>queries;</a:t>
            </a:r>
            <a:r>
              <a:rPr lang="en-US" sz="1200" b="0" i="1" spc="-27" dirty="0">
                <a:solidFill>
                  <a:schemeClr val="bg1"/>
                </a:solidFill>
                <a:latin typeface="Calibri" panose="020F0502020204030204" pitchFamily="34" charset="0"/>
                <a:cs typeface="Calibri" panose="020F0502020204030204" pitchFamily="34" charset="0"/>
              </a:rPr>
              <a:t> </a:t>
            </a:r>
            <a:r>
              <a:rPr lang="en-US" sz="1200" b="0" i="1" dirty="0">
                <a:solidFill>
                  <a:schemeClr val="bg1"/>
                </a:solidFill>
                <a:latin typeface="Calibri" panose="020F0502020204030204" pitchFamily="34" charset="0"/>
                <a:cs typeface="Calibri" panose="020F0502020204030204" pitchFamily="34" charset="0"/>
              </a:rPr>
              <a:t>TRAE,</a:t>
            </a:r>
            <a:r>
              <a:rPr lang="en-US" sz="1200" b="0" i="1" spc="-9" dirty="0">
                <a:solidFill>
                  <a:schemeClr val="bg1"/>
                </a:solidFill>
                <a:latin typeface="Calibri" panose="020F0502020204030204" pitchFamily="34" charset="0"/>
                <a:cs typeface="Calibri" panose="020F0502020204030204" pitchFamily="34" charset="0"/>
              </a:rPr>
              <a:t> treatment-related</a:t>
            </a:r>
            <a:r>
              <a:rPr lang="en-US" sz="1200" b="0" i="1" spc="-71" dirty="0">
                <a:solidFill>
                  <a:schemeClr val="bg1"/>
                </a:solidFill>
                <a:latin typeface="Calibri" panose="020F0502020204030204" pitchFamily="34" charset="0"/>
                <a:cs typeface="Calibri" panose="020F0502020204030204" pitchFamily="34" charset="0"/>
              </a:rPr>
              <a:t> </a:t>
            </a:r>
            <a:r>
              <a:rPr lang="en-US" sz="1200" b="0" i="1" dirty="0">
                <a:solidFill>
                  <a:schemeClr val="bg1"/>
                </a:solidFill>
                <a:latin typeface="Calibri" panose="020F0502020204030204" pitchFamily="34" charset="0"/>
                <a:cs typeface="Calibri" panose="020F0502020204030204" pitchFamily="34" charset="0"/>
              </a:rPr>
              <a:t>adverse</a:t>
            </a:r>
            <a:r>
              <a:rPr lang="en-US" sz="1200" b="0" i="1" spc="-71" dirty="0">
                <a:solidFill>
                  <a:schemeClr val="bg1"/>
                </a:solidFill>
                <a:latin typeface="Calibri" panose="020F0502020204030204" pitchFamily="34" charset="0"/>
                <a:cs typeface="Calibri" panose="020F0502020204030204" pitchFamily="34" charset="0"/>
              </a:rPr>
              <a:t> </a:t>
            </a:r>
            <a:r>
              <a:rPr lang="en-US" sz="1200" b="0" i="1" dirty="0">
                <a:solidFill>
                  <a:schemeClr val="bg1"/>
                </a:solidFill>
                <a:latin typeface="Calibri" panose="020F0502020204030204" pitchFamily="34" charset="0"/>
                <a:cs typeface="Calibri" panose="020F0502020204030204" pitchFamily="34" charset="0"/>
              </a:rPr>
              <a:t>event.</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100</a:t>
            </a:fld>
            <a:endParaRPr lang="en-US" altLang="en-US" dirty="0"/>
          </a:p>
        </p:txBody>
      </p:sp>
    </p:spTree>
    <p:extLst>
      <p:ext uri="{BB962C8B-B14F-4D97-AF65-F5344CB8AC3E}">
        <p14:creationId xmlns:p14="http://schemas.microsoft.com/office/powerpoint/2010/main" val="21681079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F534A179-E39B-41F6-A134-70AD6437456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2293E11-97E1-4AFF-B992-260501D5E438}" type="slidenum">
              <a:rPr lang="en-US" altLang="en-US" smtClean="0"/>
              <a:pPr>
                <a:spcBef>
                  <a:spcPct val="0"/>
                </a:spcBef>
              </a:pPr>
              <a:t>102</a:t>
            </a:fld>
            <a:endParaRPr lang="en-US" altLang="en-US" dirty="0"/>
          </a:p>
        </p:txBody>
      </p:sp>
      <p:sp>
        <p:nvSpPr>
          <p:cNvPr id="63491" name="Rectangle 2">
            <a:extLst>
              <a:ext uri="{FF2B5EF4-FFF2-40B4-BE49-F238E27FC236}">
                <a16:creationId xmlns:a16="http://schemas.microsoft.com/office/drawing/2014/main" id="{3671BDAA-FAED-47D2-81E5-5DBE3E10D80F}"/>
              </a:ext>
            </a:extLst>
          </p:cNvPr>
          <p:cNvSpPr>
            <a:spLocks noGrp="1" noRot="1" noChangeAspect="1" noChangeArrowheads="1" noTextEdit="1"/>
          </p:cNvSpPr>
          <p:nvPr>
            <p:ph type="sldImg"/>
          </p:nvPr>
        </p:nvSpPr>
        <p:spPr>
          <a:xfrm>
            <a:off x="458788" y="720725"/>
            <a:ext cx="6400800" cy="3600450"/>
          </a:xfrm>
          <a:ln/>
        </p:spPr>
      </p:sp>
      <p:sp>
        <p:nvSpPr>
          <p:cNvPr id="63492" name="Rectangle 3">
            <a:extLst>
              <a:ext uri="{FF2B5EF4-FFF2-40B4-BE49-F238E27FC236}">
                <a16:creationId xmlns:a16="http://schemas.microsoft.com/office/drawing/2014/main" id="{6D7C1693-38A2-462F-B2C4-8F8BC62505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dirty="0">
              <a:latin typeface="Arial" panose="020B0604020202020204" pitchFamily="34" charset="0"/>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104</a:t>
            </a:fld>
            <a:endParaRPr lang="en-US" altLang="en-US" dirty="0"/>
          </a:p>
        </p:txBody>
      </p:sp>
    </p:spTree>
    <p:extLst>
      <p:ext uri="{BB962C8B-B14F-4D97-AF65-F5344CB8AC3E}">
        <p14:creationId xmlns:p14="http://schemas.microsoft.com/office/powerpoint/2010/main" val="746029056"/>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FIGO, </a:t>
            </a:r>
            <a:r>
              <a:rPr lang="en-US" b="0" i="1" dirty="0">
                <a:solidFill>
                  <a:srgbClr val="202124"/>
                </a:solidFill>
                <a:effectLst/>
                <a:latin typeface="Google Sans"/>
              </a:rPr>
              <a:t>International Federation of Gynaecology and Obstetrics; </a:t>
            </a:r>
            <a:r>
              <a:rPr lang="en-US" b="0" i="1" dirty="0"/>
              <a:t>tx, treatment.</a:t>
            </a:r>
            <a:endParaRPr lang="en-US" sz="1800" b="0" i="1" dirty="0">
              <a:effectLst/>
              <a:latin typeface="Calibri" panose="020F0502020204030204" pitchFamily="34" charset="0"/>
              <a:ea typeface="Times New Roman" panose="02020603050405020304" pitchFamily="18" charset="0"/>
              <a:cs typeface="Times New Roman" panose="02020603050405020304" pitchFamily="18" charset="0"/>
            </a:endParaRP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105</a:t>
            </a:fld>
            <a:endParaRPr lang="en-US" altLang="en-US" dirty="0"/>
          </a:p>
        </p:txBody>
      </p:sp>
    </p:spTree>
    <p:extLst>
      <p:ext uri="{BB962C8B-B14F-4D97-AF65-F5344CB8AC3E}">
        <p14:creationId xmlns:p14="http://schemas.microsoft.com/office/powerpoint/2010/main" val="1272377630"/>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dMMR, mismatch repair deficiency; ER, estrogen receptor; HG, high-grade; HRD, homologous recombination deficiency; ICI, immune checkpoint inhibitor; LG, low-grade; OC, ovarian cancer; PARPi, </a:t>
            </a:r>
            <a:r>
              <a:rPr lang="en-US" b="0" i="1" dirty="0">
                <a:solidFill>
                  <a:srgbClr val="202124"/>
                </a:solidFill>
                <a:effectLst/>
                <a:latin typeface="Roboto" panose="02000000000000000000" pitchFamily="2" charset="0"/>
              </a:rPr>
              <a:t>PARP inhibitor; </a:t>
            </a:r>
            <a:r>
              <a:rPr lang="en-US" i="1" dirty="0"/>
              <a:t>Progesterone receptor; TVU, </a:t>
            </a:r>
            <a:r>
              <a:rPr lang="en-US" sz="1200" i="1" dirty="0"/>
              <a:t>transvaginal ultrasound.</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sz="1200" i="1" dirty="0"/>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sz="120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106</a:t>
            </a:fld>
            <a:endParaRPr lang="en-US" altLang="en-US" dirty="0"/>
          </a:p>
        </p:txBody>
      </p:sp>
    </p:spTree>
    <p:extLst>
      <p:ext uri="{BB962C8B-B14F-4D97-AF65-F5344CB8AC3E}">
        <p14:creationId xmlns:p14="http://schemas.microsoft.com/office/powerpoint/2010/main" val="3791971682"/>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solidFill>
                  <a:schemeClr val="tx2"/>
                </a:solidFill>
                <a:latin typeface="Arial" panose="020B0604020202020204" pitchFamily="34" charset="0"/>
                <a:cs typeface="Arial" panose="020B0604020202020204" pitchFamily="34" charset="0"/>
              </a:rPr>
              <a:t>HR, homologous recombination; HRD, homologous recombination deficiency; </a:t>
            </a:r>
            <a:r>
              <a:rPr kumimoji="0" lang="en-US" sz="1200" b="0" i="1" u="none" strike="noStrike" kern="1200" cap="none" spc="0" normalizeH="0" baseline="0" noProof="0" dirty="0">
                <a:ln>
                  <a:noFill/>
                </a:ln>
                <a:solidFill>
                  <a:srgbClr val="1D2E58"/>
                </a:solidFill>
                <a:effectLst/>
                <a:uLnTx/>
                <a:uFillTx/>
                <a:latin typeface="Arial" panose="020B0604020202020204" pitchFamily="34" charset="0"/>
                <a:ea typeface="+mn-ea"/>
                <a:cs typeface="Arial" panose="020B0604020202020204" pitchFamily="34" charset="0"/>
              </a:rPr>
              <a:t>IC</a:t>
            </a:r>
            <a:r>
              <a:rPr kumimoji="0" lang="en-US" sz="1200" b="0" i="1" u="none" strike="noStrike" kern="1200" cap="none" spc="0" normalizeH="0" baseline="-25000" noProof="0" dirty="0">
                <a:ln>
                  <a:noFill/>
                </a:ln>
                <a:solidFill>
                  <a:srgbClr val="1D2E58"/>
                </a:solidFill>
                <a:effectLst/>
                <a:uLnTx/>
                <a:uFillTx/>
                <a:latin typeface="Arial" panose="020B0604020202020204" pitchFamily="34" charset="0"/>
                <a:ea typeface="+mn-ea"/>
                <a:cs typeface="Arial" panose="020B0604020202020204" pitchFamily="34" charset="0"/>
              </a:rPr>
              <a:t>50</a:t>
            </a:r>
            <a:r>
              <a:rPr kumimoji="0" lang="en-US" sz="1200" b="0" i="1" u="none" strike="noStrike" kern="1200" cap="none" spc="0" normalizeH="0" baseline="0" noProof="0" dirty="0">
                <a:ln>
                  <a:noFill/>
                </a:ln>
                <a:solidFill>
                  <a:srgbClr val="1D2E58"/>
                </a:solidFill>
                <a:effectLst/>
                <a:uLnTx/>
                <a:uFillTx/>
                <a:latin typeface="Arial" panose="020B0604020202020204" pitchFamily="34" charset="0"/>
                <a:ea typeface="+mn-ea"/>
                <a:cs typeface="Arial" panose="020B0604020202020204" pitchFamily="34" charset="0"/>
              </a:rPr>
              <a:t>, half maximal inhibitory concentration; NT4, neurotrophin 4.</a:t>
            </a:r>
            <a:br>
              <a:rPr kumimoji="0" lang="en-US" sz="1200" b="0" i="1" u="none" strike="noStrike" kern="1200" cap="none" spc="0" normalizeH="0" baseline="0" noProof="0" dirty="0">
                <a:ln>
                  <a:noFill/>
                </a:ln>
                <a:solidFill>
                  <a:srgbClr val="1D2E58"/>
                </a:solidFill>
                <a:effectLst/>
                <a:uLnTx/>
                <a:uFillTx/>
                <a:latin typeface="Arial" panose="020B0604020202020204" pitchFamily="34" charset="0"/>
                <a:ea typeface="+mn-ea"/>
                <a:cs typeface="Arial" panose="020B0604020202020204" pitchFamily="34" charset="0"/>
              </a:rPr>
            </a:b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107</a:t>
            </a:fld>
            <a:endParaRPr lang="en-US" altLang="en-US" dirty="0"/>
          </a:p>
        </p:txBody>
      </p:sp>
    </p:spTree>
    <p:extLst>
      <p:ext uri="{BB962C8B-B14F-4D97-AF65-F5344CB8AC3E}">
        <p14:creationId xmlns:p14="http://schemas.microsoft.com/office/powerpoint/2010/main" val="90230575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solidFill>
                  <a:schemeClr val="tx2"/>
                </a:solidFill>
                <a:latin typeface="Arial" panose="020B0604020202020204" pitchFamily="34" charset="0"/>
                <a:cs typeface="Arial" panose="020B0604020202020204" pitchFamily="34" charset="0"/>
              </a:rPr>
              <a:t>CDx, companion diagnostics; HRD, homologous recombination deficiency; GIS, genomic instability score; tBRCA, tumor mutation BRCA.</a:t>
            </a:r>
            <a:br>
              <a:rPr lang="en-US" sz="1200" dirty="0">
                <a:solidFill>
                  <a:schemeClr val="tx2"/>
                </a:solidFill>
                <a:latin typeface="Arial" panose="020B0604020202020204" pitchFamily="34" charset="0"/>
                <a:cs typeface="Arial" panose="020B0604020202020204" pitchFamily="34" charset="0"/>
              </a:rPr>
            </a:br>
            <a:endParaRPr lang="en-US" sz="1200" dirty="0">
              <a:solidFill>
                <a:schemeClr val="tx2"/>
              </a:solidFill>
              <a:latin typeface="Arial" panose="020B0604020202020204" pitchFamily="34" charset="0"/>
              <a:cs typeface="Arial" panose="020B0604020202020204" pitchFamily="34" charset="0"/>
            </a:endParaRPr>
          </a:p>
          <a:p>
            <a:br>
              <a:rPr lang="en-US" sz="1200" dirty="0">
                <a:solidFill>
                  <a:schemeClr val="tx2"/>
                </a:solidFill>
                <a:latin typeface="Arial" panose="020B0604020202020204" pitchFamily="34" charset="0"/>
                <a:cs typeface="Arial" panose="020B0604020202020204" pitchFamily="34" charset="0"/>
              </a:rPr>
            </a:b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108</a:t>
            </a:fld>
            <a:endParaRPr lang="en-US" altLang="en-US" dirty="0"/>
          </a:p>
        </p:txBody>
      </p:sp>
    </p:spTree>
    <p:extLst>
      <p:ext uri="{BB962C8B-B14F-4D97-AF65-F5344CB8AC3E}">
        <p14:creationId xmlns:p14="http://schemas.microsoft.com/office/powerpoint/2010/main" val="2700588247"/>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BICR, blinded independent central review; HR, hazard ratio; HRd, homologous recombination deficient; HRp, homologous recombination proficient; ITT, intention to treat; NR, not reached; OC, ovarian cancer; PARPis, Poly(ADP-ribose) polymerase inhibitors; PFS, progression-free survival.</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FDC4E-71E1-40A7-82EF-EDDA46AD817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3065254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GI, gastrointestinal.</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46918596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AML, acute myeloid leukemia; MDS, myelodysplastic syndrome.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111</a:t>
            </a:fld>
            <a:endParaRPr lang="en-US" altLang="en-US" dirty="0"/>
          </a:p>
        </p:txBody>
      </p:sp>
    </p:spTree>
    <p:extLst>
      <p:ext uri="{BB962C8B-B14F-4D97-AF65-F5344CB8AC3E}">
        <p14:creationId xmlns:p14="http://schemas.microsoft.com/office/powerpoint/2010/main" val="1126161483"/>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AML, acute myelogenous leukemia; MDS, myelodysplastic syndrome; PARPi, PARP inhibitor.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112</a:t>
            </a:fld>
            <a:endParaRPr lang="en-US" altLang="en-US" dirty="0"/>
          </a:p>
        </p:txBody>
      </p:sp>
    </p:spTree>
    <p:extLst>
      <p:ext uri="{BB962C8B-B14F-4D97-AF65-F5344CB8AC3E}">
        <p14:creationId xmlns:p14="http://schemas.microsoft.com/office/powerpoint/2010/main" val="3241048171"/>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Hb, hemoglobin.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113</a:t>
            </a:fld>
            <a:endParaRPr lang="en-US" altLang="en-US" dirty="0"/>
          </a:p>
        </p:txBody>
      </p:sp>
    </p:spTree>
    <p:extLst>
      <p:ext uri="{BB962C8B-B14F-4D97-AF65-F5344CB8AC3E}">
        <p14:creationId xmlns:p14="http://schemas.microsoft.com/office/powerpoint/2010/main" val="277314786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CBC, complete blood count; PLT, platelet.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114</a:t>
            </a:fld>
            <a:endParaRPr lang="en-US" altLang="en-US" dirty="0"/>
          </a:p>
        </p:txBody>
      </p:sp>
    </p:spTree>
    <p:extLst>
      <p:ext uri="{BB962C8B-B14F-4D97-AF65-F5344CB8AC3E}">
        <p14:creationId xmlns:p14="http://schemas.microsoft.com/office/powerpoint/2010/main" val="1564287399"/>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1L, first line; 2L, second line; BICR, blinded independent review committee; EC, endometrial cancer; inv, investigator; OS, overall survival; PFS, progression-free survival.</a:t>
            </a:r>
          </a:p>
          <a:p>
            <a:endParaRPr lang="en-US" dirty="0"/>
          </a:p>
          <a:p>
            <a:r>
              <a:rPr lang="en-US" dirty="0"/>
              <a:t> </a:t>
            </a:r>
            <a:endParaRPr lang="en-US" b="1" i="0"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115</a:t>
            </a:fld>
            <a:endParaRPr lang="en-US" altLang="en-US" dirty="0"/>
          </a:p>
        </p:txBody>
      </p:sp>
    </p:spTree>
    <p:extLst>
      <p:ext uri="{BB962C8B-B14F-4D97-AF65-F5344CB8AC3E}">
        <p14:creationId xmlns:p14="http://schemas.microsoft.com/office/powerpoint/2010/main" val="2055936259"/>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i="1" dirty="0">
                <a:solidFill>
                  <a:srgbClr val="1D2E5A"/>
                </a:solidFill>
                <a:cs typeface="Calibri" panose="020F0502020204030204" pitchFamily="34" charset="0"/>
              </a:rPr>
              <a:t>EC, endometrial cancer; ER, estrogen receptor; LVSI, lymph vascular space invasion; MMR, mismatch repair; PgR, progesterone receptor.</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GB" sz="1200" b="1" dirty="0">
              <a:solidFill>
                <a:srgbClr val="1D2E5A"/>
              </a:solidFill>
              <a:cs typeface="Calibri" panose="020F0502020204030204" pitchFamily="34" charset="0"/>
            </a:endParaRP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117</a:t>
            </a:fld>
            <a:endParaRPr lang="en-US" altLang="en-US" dirty="0"/>
          </a:p>
        </p:txBody>
      </p:sp>
    </p:spTree>
    <p:extLst>
      <p:ext uri="{BB962C8B-B14F-4D97-AF65-F5344CB8AC3E}">
        <p14:creationId xmlns:p14="http://schemas.microsoft.com/office/powerpoint/2010/main" val="259125652"/>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7200" y="720725"/>
            <a:ext cx="6400800" cy="3600450"/>
          </a:xfrm>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MMRd, deficient mismatch repair; </a:t>
            </a:r>
            <a:r>
              <a:rPr lang="en-US" b="0" i="1" dirty="0">
                <a:solidFill>
                  <a:srgbClr val="1D2E5A"/>
                </a:solidFill>
                <a:effectLst/>
                <a:latin typeface="+mn-lt"/>
              </a:rPr>
              <a:t>IHC, immunohistochemistry</a:t>
            </a:r>
            <a:r>
              <a:rPr lang="en-US" sz="1200" i="1" dirty="0">
                <a:solidFill>
                  <a:srgbClr val="1D2E5A"/>
                </a:solidFill>
                <a:latin typeface="+mn-lt"/>
              </a:rPr>
              <a:t>.</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118</a:t>
            </a:fld>
            <a:endParaRPr lang="en-US" altLang="en-US" dirty="0"/>
          </a:p>
        </p:txBody>
      </p:sp>
    </p:spTree>
    <p:extLst>
      <p:ext uri="{BB962C8B-B14F-4D97-AF65-F5344CB8AC3E}">
        <p14:creationId xmlns:p14="http://schemas.microsoft.com/office/powerpoint/2010/main" val="175175191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EC, endometrial carcinoma; FISH, fluorescence in situ hybridization; IHC, immunohistochemistry.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119</a:t>
            </a:fld>
            <a:endParaRPr lang="en-US" altLang="en-US" dirty="0"/>
          </a:p>
        </p:txBody>
      </p:sp>
    </p:spTree>
    <p:extLst>
      <p:ext uri="{BB962C8B-B14F-4D97-AF65-F5344CB8AC3E}">
        <p14:creationId xmlns:p14="http://schemas.microsoft.com/office/powerpoint/2010/main" val="3661688491"/>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EC, endometrial cancer; </a:t>
            </a:r>
            <a:r>
              <a:rPr lang="en-US" sz="1200" i="1" dirty="0"/>
              <a:t>ORR, overall response rate; PD, progressive disease; PFS, progression-free survival; RECIST, Response Evaluation Criteria in Solid Tumors.</a:t>
            </a:r>
            <a:endParaRPr lang="en-US" i="1" dirty="0"/>
          </a:p>
          <a:p>
            <a:endParaRPr lang="en-US"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120</a:t>
            </a:fld>
            <a:endParaRPr lang="en-US" altLang="en-US" dirty="0"/>
          </a:p>
        </p:txBody>
      </p:sp>
    </p:spTree>
    <p:extLst>
      <p:ext uri="{BB962C8B-B14F-4D97-AF65-F5344CB8AC3E}">
        <p14:creationId xmlns:p14="http://schemas.microsoft.com/office/powerpoint/2010/main" val="740016275"/>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CBR, clinical benefit rate; ITT, intent to treat; MPA, </a:t>
            </a:r>
            <a:r>
              <a:rPr kumimoji="0" lang="en-US" altLang="en-US" sz="1200" b="0" i="1" u="none" strike="noStrike" kern="1200" cap="none" spc="0" normalizeH="0" baseline="0" noProof="0" dirty="0">
                <a:ln>
                  <a:noFill/>
                </a:ln>
                <a:solidFill>
                  <a:srgbClr val="FFFFFF"/>
                </a:solidFill>
                <a:effectLst/>
                <a:uLnTx/>
                <a:uFillTx/>
                <a:latin typeface="Arial"/>
                <a:ea typeface="+mn-ea"/>
                <a:cs typeface="Arial" panose="020B0604020202020204" pitchFamily="34" charset="0"/>
              </a:rPr>
              <a:t>medroxyprogesterone acetate; </a:t>
            </a:r>
            <a:r>
              <a:rPr lang="en-US" i="1" dirty="0"/>
              <a:t>NPC, negative peritoneal cytology; NR, not reached; ORR, overall response rate; OS, overall survival; PFS, progression-free survival.</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b="1"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121</a:t>
            </a:fld>
            <a:endParaRPr lang="en-US" altLang="en-US" dirty="0"/>
          </a:p>
        </p:txBody>
      </p:sp>
    </p:spTree>
    <p:extLst>
      <p:ext uri="{BB962C8B-B14F-4D97-AF65-F5344CB8AC3E}">
        <p14:creationId xmlns:p14="http://schemas.microsoft.com/office/powerpoint/2010/main" val="2905884123"/>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7200" y="720725"/>
            <a:ext cx="6400800" cy="3600450"/>
          </a:xfrm>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CR, complete response; DoR, duration of response; PD, progressive disease; pMMR, mismatch repair proficient; PR, partial response; SD, stable disease.</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122</a:t>
            </a:fld>
            <a:endParaRPr lang="en-US" altLang="en-US" dirty="0"/>
          </a:p>
        </p:txBody>
      </p:sp>
    </p:spTree>
    <p:extLst>
      <p:ext uri="{BB962C8B-B14F-4D97-AF65-F5344CB8AC3E}">
        <p14:creationId xmlns:p14="http://schemas.microsoft.com/office/powerpoint/2010/main" val="3168514084"/>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57200" y="720725"/>
            <a:ext cx="6400800" cy="3600450"/>
          </a:xfrm>
        </p:spPr>
      </p:sp>
      <p:sp>
        <p:nvSpPr>
          <p:cNvPr id="3" name="Notes Placeholder 2"/>
          <p:cNvSpPr>
            <a:spLocks noGrp="1"/>
          </p:cNvSpPr>
          <p:nvPr>
            <p:ph type="body" idx="1"/>
          </p:nvPr>
        </p:nvSpPr>
        <p:spPr/>
        <p:txBody>
          <a:bodyPr/>
          <a:lstStyle/>
          <a:p>
            <a:r>
              <a:rPr lang="en-US" i="1" dirty="0"/>
              <a:t>AE, adverse event; TEAE, treatment-emergent adverse event; TPC, treatment of physician choice; UTI, urinary track infection.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123</a:t>
            </a:fld>
            <a:endParaRPr lang="en-US" altLang="en-US" dirty="0"/>
          </a:p>
        </p:txBody>
      </p:sp>
    </p:spTree>
    <p:extLst>
      <p:ext uri="{BB962C8B-B14F-4D97-AF65-F5344CB8AC3E}">
        <p14:creationId xmlns:p14="http://schemas.microsoft.com/office/powerpoint/2010/main" val="4091587030"/>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1L, first line; 2L, second line; EC, endometrial cancer; OS, overall survival; PFS, progression-free survival.</a:t>
            </a:r>
          </a:p>
          <a:p>
            <a:endParaRPr lang="en-US"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124</a:t>
            </a:fld>
            <a:endParaRPr lang="en-US" altLang="en-US" dirty="0"/>
          </a:p>
        </p:txBody>
      </p:sp>
    </p:spTree>
    <p:extLst>
      <p:ext uri="{BB962C8B-B14F-4D97-AF65-F5344CB8AC3E}">
        <p14:creationId xmlns:p14="http://schemas.microsoft.com/office/powerpoint/2010/main" val="3460032939"/>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125</a:t>
            </a:fld>
            <a:endParaRPr lang="en-US" altLang="en-US" dirty="0"/>
          </a:p>
        </p:txBody>
      </p:sp>
    </p:spTree>
    <p:extLst>
      <p:ext uri="{BB962C8B-B14F-4D97-AF65-F5344CB8AC3E}">
        <p14:creationId xmlns:p14="http://schemas.microsoft.com/office/powerpoint/2010/main" val="3349241873"/>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1200" dirty="0">
                <a:solidFill>
                  <a:schemeClr val="bg1"/>
                </a:solidFill>
                <a:latin typeface="Calibri" panose="020F0502020204030204" pitchFamily="34" charset="0"/>
                <a:ea typeface="+mn-ea"/>
                <a:cs typeface="Calibri" panose="020F0502020204030204" pitchFamily="34" charset="0"/>
              </a:rPr>
              <a:t>ASC-US, atypical squamous cells of undetermined significance; CIN, cervical intraepithelial neoplasia; HPV, human papilloma virus; HSIL, high-grade squamous intraepithelial lesion; LAST, lower anogenital squamous terminology; LSIL, low-grade squamous intraepithelial lesion; NILM, </a:t>
            </a:r>
            <a:r>
              <a:rPr lang="en-GB" altLang="en-US" sz="1200" b="0" i="1" kern="1200" dirty="0">
                <a:solidFill>
                  <a:schemeClr val="bg1"/>
                </a:solidFill>
                <a:latin typeface="Calibri" panose="020F0502020204030204" pitchFamily="34" charset="0"/>
                <a:ea typeface="+mn-ea"/>
                <a:cs typeface="Calibri" panose="020F0502020204030204" pitchFamily="34" charset="0"/>
              </a:rPr>
              <a:t>negative for intraepithelial lesion or malignancy; Pap, Papanicolaou</a:t>
            </a:r>
            <a:r>
              <a:rPr lang="en-US" sz="1200" b="0" i="1" kern="1200" dirty="0">
                <a:solidFill>
                  <a:schemeClr val="bg1"/>
                </a:solidFill>
                <a:latin typeface="Calibri" panose="020F0502020204030204" pitchFamily="34" charset="0"/>
                <a:ea typeface="+mn-ea"/>
                <a:cs typeface="Calibri" panose="020F0502020204030204" pitchFamily="34" charset="0"/>
              </a:rPr>
              <a:t>.</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sz="1200" b="0" i="0" kern="1200" dirty="0">
              <a:solidFill>
                <a:schemeClr val="bg1"/>
              </a:solidFill>
              <a:latin typeface="Calibri" panose="020F0502020204030204" pitchFamily="34" charset="0"/>
              <a:ea typeface="+mn-ea"/>
              <a:cs typeface="Calibri" panose="020F0502020204030204" pitchFamily="34" charset="0"/>
            </a:endParaRP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sz="120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126</a:t>
            </a:fld>
            <a:endParaRPr lang="en-US" altLang="en-US" dirty="0"/>
          </a:p>
        </p:txBody>
      </p:sp>
    </p:spTree>
    <p:extLst>
      <p:ext uri="{BB962C8B-B14F-4D97-AF65-F5344CB8AC3E}">
        <p14:creationId xmlns:p14="http://schemas.microsoft.com/office/powerpoint/2010/main" val="3791971682"/>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dirty="0">
                <a:solidFill>
                  <a:srgbClr val="333333"/>
                </a:solidFill>
                <a:effectLst/>
                <a:latin typeface="Montserrat"/>
              </a:rPr>
              <a:t>MMR, mismatch repair; MSI, microsatellite instability; </a:t>
            </a:r>
            <a:r>
              <a:rPr lang="en-US" b="0" i="1" dirty="0">
                <a:solidFill>
                  <a:srgbClr val="333333"/>
                </a:solidFill>
                <a:effectLst/>
                <a:latin typeface="Roboto" panose="02000000000000000000" pitchFamily="2" charset="0"/>
              </a:rPr>
              <a:t>NCCN, National Comprehensive Cancer Network; TCGA, The Cancer Genome Atlas; </a:t>
            </a:r>
            <a:br>
              <a:rPr lang="en-US" b="0" i="1" dirty="0">
                <a:solidFill>
                  <a:srgbClr val="333333"/>
                </a:solidFill>
                <a:effectLst/>
                <a:latin typeface="Roboto" panose="02000000000000000000" pitchFamily="2" charset="0"/>
              </a:rPr>
            </a:br>
            <a:r>
              <a:rPr lang="en-US" b="0" i="1" dirty="0">
                <a:solidFill>
                  <a:srgbClr val="333333"/>
                </a:solidFill>
                <a:effectLst/>
                <a:latin typeface="Roboto" panose="02000000000000000000" pitchFamily="2" charset="0"/>
              </a:rPr>
              <a:t>TMB, tumor mutational burden.</a:t>
            </a:r>
          </a:p>
          <a:p>
            <a:endParaRPr lang="en-US" b="0" i="0" dirty="0">
              <a:solidFill>
                <a:srgbClr val="333333"/>
              </a:solidFill>
              <a:effectLst/>
              <a:latin typeface="Roboto" panose="02000000000000000000" pitchFamily="2" charset="0"/>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127</a:t>
            </a:fld>
            <a:endParaRPr lang="en-US" altLang="en-US" dirty="0"/>
          </a:p>
        </p:txBody>
      </p:sp>
    </p:spTree>
    <p:extLst>
      <p:ext uri="{BB962C8B-B14F-4D97-AF65-F5344CB8AC3E}">
        <p14:creationId xmlns:p14="http://schemas.microsoft.com/office/powerpoint/2010/main" val="2505960889"/>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ITT, intention-to-treat; 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128</a:t>
            </a:fld>
            <a:endParaRPr lang="en-US" altLang="en-US" dirty="0"/>
          </a:p>
        </p:txBody>
      </p:sp>
    </p:spTree>
    <p:extLst>
      <p:ext uri="{BB962C8B-B14F-4D97-AF65-F5344CB8AC3E}">
        <p14:creationId xmlns:p14="http://schemas.microsoft.com/office/powerpoint/2010/main" val="1396790289"/>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CRT, chemoradiotherapy; NR, not reached; OS, overall survival; pembro, pembrolizumab; PFS, progression-free survival.</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60ABAA2-6C4E-466F-9BAE-1C454D0B241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16735824"/>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Bev, bevacizumab; </a:t>
            </a:r>
            <a:r>
              <a:rPr lang="en-US" i="1" dirty="0"/>
              <a:t>CPS, combined positive score; CR, complete response; CT, chemotherapy; DoR, duration of response; ORR, objective response rate; Pembro, pembrolizumab; PR, partial response.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130</a:t>
            </a:fld>
            <a:endParaRPr lang="en-US" altLang="en-US" dirty="0"/>
          </a:p>
        </p:txBody>
      </p:sp>
    </p:spTree>
    <p:extLst>
      <p:ext uri="{BB962C8B-B14F-4D97-AF65-F5344CB8AC3E}">
        <p14:creationId xmlns:p14="http://schemas.microsoft.com/office/powerpoint/2010/main" val="2773808426"/>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CT, chemotherapy; Pembro, pembrolizumab; tx, treatment.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131</a:t>
            </a:fld>
            <a:endParaRPr lang="en-US" altLang="en-US" dirty="0"/>
          </a:p>
        </p:txBody>
      </p:sp>
    </p:spTree>
    <p:extLst>
      <p:ext uri="{BB962C8B-B14F-4D97-AF65-F5344CB8AC3E}">
        <p14:creationId xmlns:p14="http://schemas.microsoft.com/office/powerpoint/2010/main" val="2289548059"/>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CRT, chemoradiotherapy; CT, chemotherapy; OS, overall survival. </a:t>
            </a:r>
          </a:p>
          <a:p>
            <a:endParaRPr lang="en-US" i="1" dirty="0"/>
          </a:p>
          <a:p>
            <a:endParaRPr lang="en-US" i="1"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en-US" b="1" i="0" dirty="0"/>
              <a:t> </a:t>
            </a:r>
            <a:r>
              <a:rPr lang="en-US" dirty="0"/>
              <a:t>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132</a:t>
            </a:fld>
            <a:endParaRPr lang="en-US" altLang="en-US" dirty="0"/>
          </a:p>
        </p:txBody>
      </p:sp>
    </p:spTree>
    <p:extLst>
      <p:ext uri="{BB962C8B-B14F-4D97-AF65-F5344CB8AC3E}">
        <p14:creationId xmlns:p14="http://schemas.microsoft.com/office/powerpoint/2010/main" val="2726749387"/>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sp>
        <p:nvSpPr>
          <p:cNvPr id="10" name="Rectangle 54"/>
          <p:cNvSpPr>
            <a:spLocks noGrp="1" noChangeArrowheads="1"/>
          </p:cNvSpPr>
          <p:nvPr>
            <p:ph type="subTitle" idx="1"/>
          </p:nvPr>
        </p:nvSpPr>
        <p:spPr>
          <a:xfrm>
            <a:off x="609600" y="4041650"/>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4" name="Rectangle 13">
            <a:extLst>
              <a:ext uri="{FF2B5EF4-FFF2-40B4-BE49-F238E27FC236}">
                <a16:creationId xmlns:a16="http://schemas.microsoft.com/office/drawing/2014/main" id="{C6C33664-ACD6-44A3-95A5-32325CBC9685}"/>
              </a:ext>
            </a:extLst>
          </p:cNvPr>
          <p:cNvSpPr/>
          <p:nvPr userDrawn="1"/>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0" y="1600200"/>
            <a:ext cx="11264901" cy="2057400"/>
          </a:xfrm>
          <a:prstGeom prst="rect">
            <a:avLst/>
          </a:prstGeom>
        </p:spPr>
        <p:txBody>
          <a:bodyPr/>
          <a:lstStyle>
            <a:lvl1pPr>
              <a:defRPr sz="3900">
                <a:solidFill>
                  <a:srgbClr val="455560"/>
                </a:solidFill>
              </a:defRPr>
            </a:lvl1pPr>
          </a:lstStyle>
          <a:p>
            <a:r>
              <a:rPr lang="en-US"/>
              <a:t>Click to edit Master title style</a:t>
            </a:r>
            <a:endParaRPr lang="en-US" dirty="0"/>
          </a:p>
        </p:txBody>
      </p:sp>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5" name="Picture 4" descr="Icon&#10;&#10;Description automatically generated">
            <a:extLst>
              <a:ext uri="{FF2B5EF4-FFF2-40B4-BE49-F238E27FC236}">
                <a16:creationId xmlns:a16="http://schemas.microsoft.com/office/drawing/2014/main" id="{E6E34B19-45FC-FE47-89E2-AE798731037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23345" y="239713"/>
            <a:ext cx="2020824" cy="699807"/>
          </a:xfrm>
          <a:prstGeom prst="rect">
            <a:avLst/>
          </a:prstGeom>
        </p:spPr>
      </p:pic>
    </p:spTree>
    <p:extLst>
      <p:ext uri="{BB962C8B-B14F-4D97-AF65-F5344CB8AC3E}">
        <p14:creationId xmlns:p14="http://schemas.microsoft.com/office/powerpoint/2010/main" val="257890141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09550992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4" name="Group 3">
            <a:extLst>
              <a:ext uri="{FF2B5EF4-FFF2-40B4-BE49-F238E27FC236}">
                <a16:creationId xmlns:a16="http://schemas.microsoft.com/office/drawing/2014/main" id="{7849711B-60FA-85F1-D49F-D9DAFB0907F6}"/>
              </a:ext>
            </a:extLst>
          </p:cNvPr>
          <p:cNvGrpSpPr/>
          <p:nvPr userDrawn="1"/>
        </p:nvGrpSpPr>
        <p:grpSpPr>
          <a:xfrm>
            <a:off x="9392911" y="6212702"/>
            <a:ext cx="2488502" cy="450134"/>
            <a:chOff x="9392911" y="6212702"/>
            <a:chExt cx="2488502" cy="450134"/>
          </a:xfrm>
        </p:grpSpPr>
        <p:pic>
          <p:nvPicPr>
            <p:cNvPr id="5" name="Picture 4" descr="Icon&#10;&#10;Description automatically generated">
              <a:extLst>
                <a:ext uri="{FF2B5EF4-FFF2-40B4-BE49-F238E27FC236}">
                  <a16:creationId xmlns:a16="http://schemas.microsoft.com/office/drawing/2014/main" id="{4C82CE74-2B52-A5C8-8546-A9B2B39C4D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6" name="Rectangle 8">
              <a:extLst>
                <a:ext uri="{FF2B5EF4-FFF2-40B4-BE49-F238E27FC236}">
                  <a16:creationId xmlns:a16="http://schemas.microsoft.com/office/drawing/2014/main" id="{4D318607-C2CC-675C-BB56-77F11176A18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98209729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pic>
        <p:nvPicPr>
          <p:cNvPr id="2" name="Picture 1" descr="Icon&#10;&#10;Description automatically generated">
            <a:extLst>
              <a:ext uri="{FF2B5EF4-FFF2-40B4-BE49-F238E27FC236}">
                <a16:creationId xmlns:a16="http://schemas.microsoft.com/office/drawing/2014/main" id="{E3F46DAF-2131-CD69-27ED-BEB2E2AF0C6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034666" y="5556666"/>
            <a:ext cx="3154680" cy="1092459"/>
          </a:xfrm>
          <a:prstGeom prst="rect">
            <a:avLst/>
          </a:prstGeom>
        </p:spPr>
      </p:pic>
      <p:sp>
        <p:nvSpPr>
          <p:cNvPr id="3" name="Rectangle 2">
            <a:extLst>
              <a:ext uri="{FF2B5EF4-FFF2-40B4-BE49-F238E27FC236}">
                <a16:creationId xmlns:a16="http://schemas.microsoft.com/office/drawing/2014/main" id="{E8863986-FCA3-CB5C-2518-08C8D7309CC7}"/>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6" name="Straight Connector 5">
            <a:extLst>
              <a:ext uri="{FF2B5EF4-FFF2-40B4-BE49-F238E27FC236}">
                <a16:creationId xmlns:a16="http://schemas.microsoft.com/office/drawing/2014/main" id="{17F9533A-0E36-CA93-9F55-6D35191D3D2A}"/>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170075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99092829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57967234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grpSp>
        <p:nvGrpSpPr>
          <p:cNvPr id="3" name="Group 2">
            <a:extLst>
              <a:ext uri="{FF2B5EF4-FFF2-40B4-BE49-F238E27FC236}">
                <a16:creationId xmlns:a16="http://schemas.microsoft.com/office/drawing/2014/main" id="{1A8D5E71-A635-4B23-5832-3A3905E1178C}"/>
              </a:ext>
            </a:extLst>
          </p:cNvPr>
          <p:cNvGrpSpPr/>
          <p:nvPr userDrawn="1"/>
        </p:nvGrpSpPr>
        <p:grpSpPr>
          <a:xfrm>
            <a:off x="9392911" y="6212702"/>
            <a:ext cx="2488502" cy="450134"/>
            <a:chOff x="9392911" y="6212702"/>
            <a:chExt cx="2488502" cy="450134"/>
          </a:xfrm>
        </p:grpSpPr>
        <p:pic>
          <p:nvPicPr>
            <p:cNvPr id="4" name="Picture 3" descr="Icon&#10;&#10;Description automatically generated">
              <a:extLst>
                <a:ext uri="{FF2B5EF4-FFF2-40B4-BE49-F238E27FC236}">
                  <a16:creationId xmlns:a16="http://schemas.microsoft.com/office/drawing/2014/main" id="{B07A4275-9601-E25B-4A32-BFF92368247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4513E14A-76D6-024B-A57A-4A5D2B57DE6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50055454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68563775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Promo Slide">
    <p:spTree>
      <p:nvGrpSpPr>
        <p:cNvPr id="1" name=""/>
        <p:cNvGrpSpPr/>
        <p:nvPr/>
      </p:nvGrpSpPr>
      <p:grpSpPr>
        <a:xfrm>
          <a:off x="0" y="0"/>
          <a:ext cx="0" cy="0"/>
          <a:chOff x="0" y="0"/>
          <a:chExt cx="0" cy="0"/>
        </a:xfrm>
      </p:grpSpPr>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pic>
        <p:nvPicPr>
          <p:cNvPr id="3" name="Picture 2" descr="Icon&#10;&#10;Description automatically generated">
            <a:extLst>
              <a:ext uri="{FF2B5EF4-FFF2-40B4-BE49-F238E27FC236}">
                <a16:creationId xmlns:a16="http://schemas.microsoft.com/office/drawing/2014/main" id="{D443303F-6ACC-06C1-54E6-157B4C6876CB}"/>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034666" y="5556666"/>
            <a:ext cx="3154680" cy="1092459"/>
          </a:xfrm>
          <a:prstGeom prst="rect">
            <a:avLst/>
          </a:prstGeom>
        </p:spPr>
      </p:pic>
      <p:cxnSp>
        <p:nvCxnSpPr>
          <p:cNvPr id="4" name="Straight Connector 3">
            <a:extLst>
              <a:ext uri="{FF2B5EF4-FFF2-40B4-BE49-F238E27FC236}">
                <a16:creationId xmlns:a16="http://schemas.microsoft.com/office/drawing/2014/main" id="{99BE7A29-37CA-C754-7F12-72F29DE295D9}"/>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5" name="Content Placeholder 9">
            <a:extLst>
              <a:ext uri="{FF2B5EF4-FFF2-40B4-BE49-F238E27FC236}">
                <a16:creationId xmlns:a16="http://schemas.microsoft.com/office/drawing/2014/main" id="{22C4E748-57BE-40ED-8B34-2DCBE1510AB5}"/>
              </a:ext>
            </a:extLst>
          </p:cNvPr>
          <p:cNvSpPr>
            <a:spLocks noGrp="1"/>
          </p:cNvSpPr>
          <p:nvPr>
            <p:ph sz="quarter" idx="11"/>
          </p:nvPr>
        </p:nvSpPr>
        <p:spPr>
          <a:xfrm>
            <a:off x="514351" y="4856674"/>
            <a:ext cx="11283950" cy="1155939"/>
          </a:xfrm>
          <a:prstGeom prst="rect">
            <a:avLst/>
          </a:prstGeom>
        </p:spPr>
        <p:txBody>
          <a:bodyPr/>
          <a:lstStyle>
            <a:lvl1pPr>
              <a:buFontTx/>
              <a:buNone/>
              <a:defRPr sz="2400" b="1">
                <a:solidFill>
                  <a:srgbClr val="E1471D"/>
                </a:solidFill>
              </a:defRPr>
            </a:lvl1pPr>
            <a:lvl2pPr>
              <a:buFontTx/>
              <a:buNone/>
              <a:defRPr sz="2400"/>
            </a:lvl2pPr>
            <a:lvl3pPr>
              <a:buFontTx/>
              <a:buNone/>
              <a:defRPr sz="2400"/>
            </a:lvl3pPr>
            <a:lvl4pPr>
              <a:buFontTx/>
              <a:buNone/>
              <a:defRPr sz="2400"/>
            </a:lvl4pPr>
            <a:lvl5pPr>
              <a:buFontTx/>
              <a:buNone/>
              <a:defRPr sz="2400"/>
            </a:lvl5pPr>
          </a:lstStyle>
          <a:p>
            <a:pPr lvl="0"/>
            <a:r>
              <a:rPr lang="en-US"/>
              <a:t>Edit Master text styles</a:t>
            </a:r>
          </a:p>
        </p:txBody>
      </p:sp>
      <p:sp>
        <p:nvSpPr>
          <p:cNvPr id="6" name="Rectangle 5">
            <a:extLst>
              <a:ext uri="{FF2B5EF4-FFF2-40B4-BE49-F238E27FC236}">
                <a16:creationId xmlns:a16="http://schemas.microsoft.com/office/drawing/2014/main" id="{07278736-7000-7794-AD9F-02EA428A8955}"/>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7" name="Straight Connector 6">
            <a:extLst>
              <a:ext uri="{FF2B5EF4-FFF2-40B4-BE49-F238E27FC236}">
                <a16:creationId xmlns:a16="http://schemas.microsoft.com/office/drawing/2014/main" id="{825061A6-8614-4D14-43B3-602062C26D07}"/>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
        <p:nvSpPr>
          <p:cNvPr id="13" name="Content Placeholder 7">
            <a:extLst>
              <a:ext uri="{FF2B5EF4-FFF2-40B4-BE49-F238E27FC236}">
                <a16:creationId xmlns:a16="http://schemas.microsoft.com/office/drawing/2014/main" id="{E7801DE8-C3CF-9144-CDD1-0AB1B6608189}"/>
              </a:ext>
            </a:extLst>
          </p:cNvPr>
          <p:cNvSpPr>
            <a:spLocks noGrp="1"/>
          </p:cNvSpPr>
          <p:nvPr>
            <p:ph sz="quarter" idx="10"/>
          </p:nvPr>
        </p:nvSpPr>
        <p:spPr>
          <a:xfrm>
            <a:off x="762159" y="20478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a:t>Edit Master text styles</a:t>
            </a:r>
          </a:p>
        </p:txBody>
      </p:sp>
      <p:cxnSp>
        <p:nvCxnSpPr>
          <p:cNvPr id="14" name="Straight Connector 13">
            <a:extLst>
              <a:ext uri="{FF2B5EF4-FFF2-40B4-BE49-F238E27FC236}">
                <a16:creationId xmlns:a16="http://schemas.microsoft.com/office/drawing/2014/main" id="{53E30868-54EE-50C0-E945-CC9386E1F354}"/>
              </a:ext>
            </a:extLst>
          </p:cNvPr>
          <p:cNvCxnSpPr/>
          <p:nvPr userDrawn="1"/>
        </p:nvCxnSpPr>
        <p:spPr bwMode="auto">
          <a:xfrm>
            <a:off x="130169" y="47580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Tree>
    <p:extLst>
      <p:ext uri="{BB962C8B-B14F-4D97-AF65-F5344CB8AC3E}">
        <p14:creationId xmlns:p14="http://schemas.microsoft.com/office/powerpoint/2010/main" val="233058027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3" name="Straight Connector 2">
            <a:extLst>
              <a:ext uri="{FF2B5EF4-FFF2-40B4-BE49-F238E27FC236}">
                <a16:creationId xmlns:a16="http://schemas.microsoft.com/office/drawing/2014/main" id="{1E8192EC-E360-6BC8-B157-1EF03376CF28}"/>
              </a:ext>
            </a:extLst>
          </p:cNvPr>
          <p:cNvCxnSpPr/>
          <p:nvPr userDrawn="1"/>
        </p:nvCxnSpPr>
        <p:spPr>
          <a:xfrm>
            <a:off x="1" y="67421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5712330"/>
      </p:ext>
    </p:extLst>
  </p:cSld>
  <p:clrMap bg1="dk2" tx1="lt1" bg2="dk1" tx2="lt2" accent1="accent1" accent2="accent2" accent3="accent3" accent4="accent4" accent5="accent5" accent6="accent6" hlink="hlink" folHlink="folHlink"/>
  <p:sldLayoutIdLst>
    <p:sldLayoutId id="2147484655" r:id="rId1"/>
    <p:sldLayoutId id="2147484656" r:id="rId2"/>
    <p:sldLayoutId id="2147484663" r:id="rId3"/>
    <p:sldLayoutId id="2147484657" r:id="rId4"/>
    <p:sldLayoutId id="2147484658" r:id="rId5"/>
    <p:sldLayoutId id="2147484659" r:id="rId6"/>
    <p:sldLayoutId id="2147484660" r:id="rId7"/>
    <p:sldLayoutId id="2147484661" r:id="rId8"/>
    <p:sldLayoutId id="2147484662" r:id="rId9"/>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mailto:permissions@clinicaloptions.com" TargetMode="External"/><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hyperlink" Target="http://www.clinicaloptions.com/" TargetMode="External"/><Relationship Id="rId4" Type="http://schemas.openxmlformats.org/officeDocument/2006/relationships/image" Target="../media/image1.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7.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15.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3.xml"/><Relationship Id="rId1" Type="http://schemas.openxmlformats.org/officeDocument/2006/relationships/slideLayout" Target="../slideLayouts/slideLayout2.xml"/><Relationship Id="rId5" Type="http://schemas.openxmlformats.org/officeDocument/2006/relationships/hyperlink" Target="http://www.clinicaloptions.com/" TargetMode="External"/><Relationship Id="rId4" Type="http://schemas.openxmlformats.org/officeDocument/2006/relationships/image" Target="../media/image1.png"/></Relationships>
</file>

<file path=ppt/slides/_rels/slide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hyperlink" Target="https://www.clinicaloptions.com/GYNCI2022tool" TargetMode="External"/><Relationship Id="rId7" Type="http://schemas.openxmlformats.org/officeDocument/2006/relationships/image" Target="../media/image6.png"/><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image" Target="../media/image5.jpg"/><Relationship Id="rId5" Type="http://schemas.openxmlformats.org/officeDocument/2006/relationships/image" Target="../media/image4.JPG"/><Relationship Id="rId4" Type="http://schemas.openxmlformats.org/officeDocument/2006/relationships/image" Target="../media/image3.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2.xml.rels><?xml version="1.0" encoding="UTF-8" standalone="yes"?>
<Relationships xmlns="http://schemas.openxmlformats.org/package/2006/relationships"><Relationship Id="rId3" Type="http://schemas.openxmlformats.org/officeDocument/2006/relationships/hyperlink" Target="http://dukecancerinstitute.org/news/homegrown-just-ask-program-rolls-out-nationally" TargetMode="External"/><Relationship Id="rId2" Type="http://schemas.openxmlformats.org/officeDocument/2006/relationships/notesSlide" Target="../notesSlides/notesSlide28.xml"/><Relationship Id="rId1" Type="http://schemas.openxmlformats.org/officeDocument/2006/relationships/slideLayout" Target="../slideLayouts/slideLayout6.xml"/><Relationship Id="rId5" Type="http://schemas.openxmlformats.org/officeDocument/2006/relationships/hyperlink" Target="http://www.clinicaloptions.com/" TargetMode="External"/><Relationship Id="rId4" Type="http://schemas.openxmlformats.org/officeDocument/2006/relationships/image" Target="../media/image1.png"/></Relationships>
</file>

<file path=ppt/slides/_rels/slide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4.xml.rels><?xml version="1.0" encoding="UTF-8" standalone="yes"?>
<Relationships xmlns="http://schemas.openxmlformats.org/package/2006/relationships"><Relationship Id="rId8" Type="http://schemas.openxmlformats.org/officeDocument/2006/relationships/image" Target="../media/image10.JPG"/><Relationship Id="rId3" Type="http://schemas.openxmlformats.org/officeDocument/2006/relationships/hyperlink" Target="clinicaltrials.gov" TargetMode="External"/><Relationship Id="rId7" Type="http://schemas.openxmlformats.org/officeDocument/2006/relationships/image" Target="../media/image9.JPG"/><Relationship Id="rId2" Type="http://schemas.openxmlformats.org/officeDocument/2006/relationships/notesSlide" Target="../notesSlides/notesSlide30.xml"/><Relationship Id="rId1" Type="http://schemas.openxmlformats.org/officeDocument/2006/relationships/slideLayout" Target="../slideLayouts/slideLayout6.xml"/><Relationship Id="rId6" Type="http://schemas.openxmlformats.org/officeDocument/2006/relationships/image" Target="../media/image8.JPG"/><Relationship Id="rId5" Type="http://schemas.openxmlformats.org/officeDocument/2006/relationships/hyperlink" Target="http://www.clinicaloptions.com/" TargetMode="External"/><Relationship Id="rId4" Type="http://schemas.openxmlformats.org/officeDocument/2006/relationships/image" Target="../media/image1.png"/></Relationships>
</file>

<file path=ppt/slides/_rels/slide35.xml.rels><?xml version="1.0" encoding="UTF-8" standalone="yes"?>
<Relationships xmlns="http://schemas.openxmlformats.org/package/2006/relationships"><Relationship Id="rId8" Type="http://schemas.openxmlformats.org/officeDocument/2006/relationships/image" Target="../media/image16.svg"/><Relationship Id="rId3" Type="http://schemas.openxmlformats.org/officeDocument/2006/relationships/image" Target="../media/image11.png"/><Relationship Id="rId7" Type="http://schemas.openxmlformats.org/officeDocument/2006/relationships/image" Target="../media/image15.png"/><Relationship Id="rId2" Type="http://schemas.openxmlformats.org/officeDocument/2006/relationships/notesSlide" Target="../notesSlides/notesSlide31.xml"/><Relationship Id="rId1" Type="http://schemas.openxmlformats.org/officeDocument/2006/relationships/slideLayout" Target="../slideLayouts/slideLayout2.xml"/><Relationship Id="rId6" Type="http://schemas.openxmlformats.org/officeDocument/2006/relationships/image" Target="../media/image14.svg"/><Relationship Id="rId5" Type="http://schemas.openxmlformats.org/officeDocument/2006/relationships/image" Target="../media/image13.png"/><Relationship Id="rId10" Type="http://schemas.openxmlformats.org/officeDocument/2006/relationships/hyperlink" Target="http://www.clinicaloptions.com/" TargetMode="External"/><Relationship Id="rId4" Type="http://schemas.openxmlformats.org/officeDocument/2006/relationships/image" Target="../media/image12.svg"/><Relationship Id="rId9" Type="http://schemas.openxmlformats.org/officeDocument/2006/relationships/image" Target="../media/image1.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4.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4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5.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4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1.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4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hyperlink" Target="http://www.clinicaloptions.com/immuneAEtool" TargetMode="External"/><Relationship Id="rId7" Type="http://schemas.openxmlformats.org/officeDocument/2006/relationships/image" Target="../media/image20.png"/><Relationship Id="rId2" Type="http://schemas.openxmlformats.org/officeDocument/2006/relationships/notesSlide" Target="../notesSlides/notesSlide56.xml"/><Relationship Id="rId1" Type="http://schemas.openxmlformats.org/officeDocument/2006/relationships/slideLayout" Target="../slideLayouts/slideLayout7.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17.png"/></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9.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6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2.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6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6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7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6.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7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7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8.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7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1.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78.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72.xml"/><Relationship Id="rId1" Type="http://schemas.openxmlformats.org/officeDocument/2006/relationships/slideLayout" Target="../slideLayouts/slideLayout2.xml"/><Relationship Id="rId5" Type="http://schemas.openxmlformats.org/officeDocument/2006/relationships/hyperlink" Target="http://www.clinicaloptions.com/" TargetMode="External"/><Relationship Id="rId4" Type="http://schemas.openxmlformats.org/officeDocument/2006/relationships/image" Target="../media/image1.png"/></Relationships>
</file>

<file path=ppt/slides/_rels/slide79.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73.xml"/><Relationship Id="rId1" Type="http://schemas.openxmlformats.org/officeDocument/2006/relationships/slideLayout" Target="../slideLayouts/slideLayout5.xml"/><Relationship Id="rId5" Type="http://schemas.openxmlformats.org/officeDocument/2006/relationships/hyperlink" Target="http://www.clinicaloptions.com/" TargetMode="External"/><Relationship Id="rId4" Type="http://schemas.openxmlformats.org/officeDocument/2006/relationships/image" Target="../media/image1.png"/></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75.xml"/><Relationship Id="rId1" Type="http://schemas.openxmlformats.org/officeDocument/2006/relationships/slideLayout" Target="../slideLayouts/slideLayout7.xml"/><Relationship Id="rId5" Type="http://schemas.openxmlformats.org/officeDocument/2006/relationships/hyperlink" Target="http://www.clinicaloptions.com/" TargetMode="External"/><Relationship Id="rId4" Type="http://schemas.openxmlformats.org/officeDocument/2006/relationships/image" Target="../media/image21.png"/></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8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8.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2.xml"/><Relationship Id="rId1" Type="http://schemas.openxmlformats.org/officeDocument/2006/relationships/slideLayout" Target="../slideLayouts/slideLayout8.xml"/><Relationship Id="rId4" Type="http://schemas.openxmlformats.org/officeDocument/2006/relationships/hyperlink" Target="http://www.clinicaloptions.com/" TargetMode="Externa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9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3" Type="http://schemas.openxmlformats.org/officeDocument/2006/relationships/hyperlink" Target="https://www.clinicaloptions.com/oncology/programs/2021/gynonc-expert-guidance" TargetMode="External"/><Relationship Id="rId2" Type="http://schemas.openxmlformats.org/officeDocument/2006/relationships/notesSlide" Target="../notesSlides/notesSlide94.xml"/><Relationship Id="rId1" Type="http://schemas.openxmlformats.org/officeDocument/2006/relationships/slideLayout" Target="../slideLayouts/slideLayout9.xml"/><Relationship Id="rId4" Type="http://schemas.openxmlformats.org/officeDocument/2006/relationships/hyperlink" Target="http://www.clinicaloptions.com/immuneAETool" TargetMode="Externa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6.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10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0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0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8" Type="http://schemas.openxmlformats.org/officeDocument/2006/relationships/chart" Target="../charts/chart7.xml"/><Relationship Id="rId3" Type="http://schemas.openxmlformats.org/officeDocument/2006/relationships/chart" Target="../charts/chart4.xml"/><Relationship Id="rId7" Type="http://schemas.openxmlformats.org/officeDocument/2006/relationships/chart" Target="../charts/chart6.xml"/><Relationship Id="rId2" Type="http://schemas.openxmlformats.org/officeDocument/2006/relationships/notesSlide" Target="../notesSlides/notesSlide101.xml"/><Relationship Id="rId1" Type="http://schemas.openxmlformats.org/officeDocument/2006/relationships/slideLayout" Target="../slideLayouts/slideLayout2.xml"/><Relationship Id="rId6" Type="http://schemas.openxmlformats.org/officeDocument/2006/relationships/hyperlink" Target="http://www.clinicaloptions.com/" TargetMode="External"/><Relationship Id="rId5" Type="http://schemas.openxmlformats.org/officeDocument/2006/relationships/image" Target="../media/image1.png"/><Relationship Id="rId4" Type="http://schemas.openxmlformats.org/officeDocument/2006/relationships/chart" Target="../charts/chart5.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7.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18.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108.xml"/><Relationship Id="rId1" Type="http://schemas.openxmlformats.org/officeDocument/2006/relationships/slideLayout" Target="../slideLayouts/slideLayout6.xml"/><Relationship Id="rId6" Type="http://schemas.openxmlformats.org/officeDocument/2006/relationships/hyperlink" Target="http://www.clinicaloptions.com/" TargetMode="External"/><Relationship Id="rId5" Type="http://schemas.openxmlformats.org/officeDocument/2006/relationships/image" Target="../media/image1.png"/><Relationship Id="rId4" Type="http://schemas.openxmlformats.org/officeDocument/2006/relationships/image" Target="../media/image23.JPG"/></Relationships>
</file>

<file path=ppt/slides/_rels/slide1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9.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1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7.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12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a:xfrm>
            <a:off x="598489" y="1600200"/>
            <a:ext cx="10883899" cy="2057400"/>
          </a:xfrm>
        </p:spPr>
        <p:txBody>
          <a:bodyPr>
            <a:normAutofit/>
          </a:bodyPr>
          <a:lstStyle/>
          <a:p>
            <a:r>
              <a:rPr lang="en-US" altLang="en-US" sz="4000" dirty="0"/>
              <a:t>Smarter. Stronger. Together. Optimizing Outcomes and an Equitable Healthcare Experience for All Patients With Gynecologic Cancers</a:t>
            </a:r>
          </a:p>
        </p:txBody>
      </p:sp>
      <p:pic>
        <p:nvPicPr>
          <p:cNvPr id="5" name="Picture 4" descr="Text, logo&#10;&#10;Description automatically generated">
            <a:extLst>
              <a:ext uri="{FF2B5EF4-FFF2-40B4-BE49-F238E27FC236}">
                <a16:creationId xmlns:a16="http://schemas.microsoft.com/office/drawing/2014/main" id="{2A544667-FFA9-3356-1531-8AD08D73798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091783" y="403057"/>
            <a:ext cx="3341338" cy="542455"/>
          </a:xfrm>
          <a:prstGeom prst="rect">
            <a:avLst/>
          </a:prstGeom>
        </p:spPr>
      </p:pic>
      <p:sp>
        <p:nvSpPr>
          <p:cNvPr id="7" name="Text Box 21">
            <a:extLst>
              <a:ext uri="{FF2B5EF4-FFF2-40B4-BE49-F238E27FC236}">
                <a16:creationId xmlns:a16="http://schemas.microsoft.com/office/drawing/2014/main" id="{666A4FEF-733D-75C3-175C-8DBFEED6B3E3}"/>
              </a:ext>
            </a:extLst>
          </p:cNvPr>
          <p:cNvSpPr txBox="1">
            <a:spLocks noChangeArrowheads="1"/>
          </p:cNvSpPr>
          <p:nvPr/>
        </p:nvSpPr>
        <p:spPr bwMode="auto">
          <a:xfrm>
            <a:off x="423864" y="6223602"/>
            <a:ext cx="546417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buNone/>
            </a:pPr>
            <a:r>
              <a:rPr lang="en-US" sz="1200" b="0" dirty="0">
                <a:solidFill>
                  <a:schemeClr val="bg1"/>
                </a:solidFill>
                <a:latin typeface="Calibri" panose="020F0502020204030204" pitchFamily="34" charset="0"/>
              </a:rPr>
              <a:t>Supported by educational grants from Eisai; GSK; Karyopharm Therapeutics Inc.; Merck Sharp &amp; Dohme, LLC; and Seagen and Genmab.</a:t>
            </a:r>
          </a:p>
        </p:txBody>
      </p:sp>
      <p:sp>
        <p:nvSpPr>
          <p:cNvPr id="2" name="Text Box 19">
            <a:extLst>
              <a:ext uri="{FF2B5EF4-FFF2-40B4-BE49-F238E27FC236}">
                <a16:creationId xmlns:a16="http://schemas.microsoft.com/office/drawing/2014/main" id="{A03B2D41-2ADB-32A1-6A46-D6D8DD9B3B13}"/>
              </a:ext>
            </a:extLst>
          </p:cNvPr>
          <p:cNvSpPr txBox="1">
            <a:spLocks noChangeArrowheads="1"/>
          </p:cNvSpPr>
          <p:nvPr/>
        </p:nvSpPr>
        <p:spPr bwMode="auto">
          <a:xfrm>
            <a:off x="6201646" y="1227880"/>
            <a:ext cx="58761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r">
              <a:lnSpc>
                <a:spcPct val="100000"/>
              </a:lnSpc>
              <a:spcBef>
                <a:spcPct val="0"/>
              </a:spcBef>
              <a:spcAft>
                <a:spcPct val="0"/>
              </a:spcAft>
              <a:buClrTx/>
              <a:buFont typeface="Arial" panose="020B0604020202020204" pitchFamily="34" charset="0"/>
              <a:buNone/>
            </a:pPr>
            <a:r>
              <a:rPr lang="en-US" altLang="en-US" sz="1200" b="0" dirty="0">
                <a:solidFill>
                  <a:schemeClr val="bg2"/>
                </a:solidFill>
                <a:latin typeface="Calibri" panose="020F0502020204030204" pitchFamily="34" charset="0"/>
              </a:rPr>
              <a:t>Provided by Clinical Care Options, LLC, in partnership with Smart Patients.</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a:extLst>
              <a:ext uri="{FF2B5EF4-FFF2-40B4-BE49-F238E27FC236}">
                <a16:creationId xmlns:a16="http://schemas.microsoft.com/office/drawing/2014/main" id="{FE1ADE93-F242-493E-A0A5-BCE8366B9801}"/>
              </a:ext>
            </a:extLst>
          </p:cNvPr>
          <p:cNvSpPr>
            <a:spLocks noGrp="1" noChangeArrowheads="1"/>
          </p:cNvSpPr>
          <p:nvPr>
            <p:ph type="title"/>
          </p:nvPr>
        </p:nvSpPr>
        <p:spPr/>
        <p:txBody>
          <a:bodyPr/>
          <a:lstStyle/>
          <a:p>
            <a:pPr eaLnBrk="1" hangingPunct="1"/>
            <a:r>
              <a:rPr lang="en-US" altLang="en-US"/>
              <a:t>About These Slides</a:t>
            </a:r>
          </a:p>
        </p:txBody>
      </p:sp>
      <p:sp>
        <p:nvSpPr>
          <p:cNvPr id="26627" name="Rectangle 4">
            <a:extLst>
              <a:ext uri="{FF2B5EF4-FFF2-40B4-BE49-F238E27FC236}">
                <a16:creationId xmlns:a16="http://schemas.microsoft.com/office/drawing/2014/main" id="{627830F4-E071-4AE8-8343-0B4C4AA4AAAE}"/>
              </a:ext>
            </a:extLst>
          </p:cNvPr>
          <p:cNvSpPr>
            <a:spLocks noGrp="1" noChangeArrowheads="1"/>
          </p:cNvSpPr>
          <p:nvPr>
            <p:ph idx="1"/>
          </p:nvPr>
        </p:nvSpPr>
        <p:spPr/>
        <p:txBody>
          <a:bodyPr/>
          <a:lstStyle/>
          <a:p>
            <a:pPr marL="346075" indent="-346075">
              <a:buSzPct val="100000"/>
              <a:defRPr/>
            </a:pPr>
            <a:r>
              <a:rPr lang="en-US" altLang="en-US" dirty="0"/>
              <a:t>Please feel free to use, update, and share some or all of these slides in your noncommercial presentations to colleagues or patients</a:t>
            </a:r>
          </a:p>
          <a:p>
            <a:pPr eaLnBrk="1" hangingPunct="1">
              <a:defRPr/>
            </a:pPr>
            <a:r>
              <a:rPr lang="en-US" altLang="en-US" dirty="0"/>
              <a:t>When using our slides, please retain the source attribution:</a:t>
            </a:r>
            <a:br>
              <a:rPr lang="en-US" altLang="en-US" dirty="0"/>
            </a:br>
            <a:br>
              <a:rPr lang="en-US" altLang="en-US" dirty="0"/>
            </a:br>
            <a:endParaRPr lang="en-US" altLang="en-US" dirty="0"/>
          </a:p>
          <a:p>
            <a:pPr eaLnBrk="1" hangingPunct="1">
              <a:defRPr/>
            </a:pPr>
            <a:endParaRPr lang="en-US" altLang="en-US" sz="2000" dirty="0"/>
          </a:p>
          <a:p>
            <a:pPr eaLnBrk="1" hangingPunct="1">
              <a:defRPr/>
            </a:pPr>
            <a:r>
              <a:rPr lang="en-GB" dirty="0"/>
              <a:t>These slides may not be published, posted online, or used in commercial presentations without permission. </a:t>
            </a:r>
            <a:r>
              <a:rPr lang="en-US" dirty="0"/>
              <a:t>Please contact </a:t>
            </a:r>
            <a:r>
              <a:rPr lang="en-US" dirty="0">
                <a:hlinkClick r:id="rId3"/>
              </a:rPr>
              <a:t>permissions@clinicaloptions.com</a:t>
            </a:r>
            <a:r>
              <a:rPr lang="en-US" dirty="0"/>
              <a:t> for details</a:t>
            </a:r>
          </a:p>
        </p:txBody>
      </p:sp>
      <p:grpSp>
        <p:nvGrpSpPr>
          <p:cNvPr id="2" name="Group 1">
            <a:extLst>
              <a:ext uri="{FF2B5EF4-FFF2-40B4-BE49-F238E27FC236}">
                <a16:creationId xmlns:a16="http://schemas.microsoft.com/office/drawing/2014/main" id="{82ED0532-42FD-0864-4A64-DA19A36644F2}"/>
              </a:ext>
            </a:extLst>
          </p:cNvPr>
          <p:cNvGrpSpPr/>
          <p:nvPr/>
        </p:nvGrpSpPr>
        <p:grpSpPr>
          <a:xfrm>
            <a:off x="4156075" y="3340735"/>
            <a:ext cx="3479671" cy="613720"/>
            <a:chOff x="4156075" y="3332497"/>
            <a:chExt cx="3479671" cy="613720"/>
          </a:xfrm>
        </p:grpSpPr>
        <p:pic>
          <p:nvPicPr>
            <p:cNvPr id="3" name="Picture 2" descr="Icon&#10;&#10;Description automatically generated">
              <a:extLst>
                <a:ext uri="{FF2B5EF4-FFF2-40B4-BE49-F238E27FC236}">
                  <a16:creationId xmlns:a16="http://schemas.microsoft.com/office/drawing/2014/main" id="{E0CA6254-7B4D-25C1-4CD1-DD29F7CE933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14132" y="3332497"/>
              <a:ext cx="795528" cy="275490"/>
            </a:xfrm>
            <a:prstGeom prst="rect">
              <a:avLst/>
            </a:prstGeom>
          </p:spPr>
        </p:pic>
        <p:sp>
          <p:nvSpPr>
            <p:cNvPr id="4" name="Rectangle 7">
              <a:extLst>
                <a:ext uri="{FF2B5EF4-FFF2-40B4-BE49-F238E27FC236}">
                  <a16:creationId xmlns:a16="http://schemas.microsoft.com/office/drawing/2014/main" id="{9DC573F6-1D3D-6FD6-3C68-DD97C39876AD}"/>
                </a:ext>
              </a:extLst>
            </p:cNvPr>
            <p:cNvSpPr>
              <a:spLocks noChangeArrowheads="1"/>
            </p:cNvSpPr>
            <p:nvPr/>
          </p:nvSpPr>
          <p:spPr bwMode="auto">
            <a:xfrm>
              <a:off x="4156075" y="3546107"/>
              <a:ext cx="347967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2000" b="0" dirty="0">
                  <a:solidFill>
                    <a:schemeClr val="bg2"/>
                  </a:solidFill>
                  <a:latin typeface="Calibri" panose="020F0502020204030204" pitchFamily="34" charset="0"/>
                </a:rPr>
                <a:t>Slide credit: </a:t>
              </a:r>
              <a:r>
                <a:rPr lang="en-US" altLang="en-US" sz="2000" b="0" dirty="0">
                  <a:solidFill>
                    <a:schemeClr val="bg2"/>
                  </a:solidFill>
                  <a:latin typeface="Calibri" panose="020F0502020204030204" pitchFamily="34" charset="0"/>
                  <a:hlinkClick r:id="rId5"/>
                </a:rPr>
                <a:t>clinicaloptions.com</a:t>
              </a:r>
              <a:endParaRPr lang="en-US" altLang="en-US" sz="2000" b="0" dirty="0">
                <a:solidFill>
                  <a:schemeClr val="bg2"/>
                </a:solidFill>
                <a:latin typeface="Calibri" panose="020F050202020403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Program Chairs</a:t>
            </a:r>
          </a:p>
        </p:txBody>
      </p:sp>
      <p:sp>
        <p:nvSpPr>
          <p:cNvPr id="9219" name="Rectangle 3">
            <a:extLst>
              <a:ext uri="{FF2B5EF4-FFF2-40B4-BE49-F238E27FC236}">
                <a16:creationId xmlns:a16="http://schemas.microsoft.com/office/drawing/2014/main" id="{D25C30B9-DB9B-4F0D-825F-3ADFC7E0F72C}"/>
              </a:ext>
            </a:extLst>
          </p:cNvPr>
          <p:cNvSpPr>
            <a:spLocks noGrp="1" noChangeArrowheads="1"/>
          </p:cNvSpPr>
          <p:nvPr>
            <p:ph sz="half" idx="1"/>
          </p:nvPr>
        </p:nvSpPr>
        <p:spPr/>
        <p:txBody>
          <a:bodyPr/>
          <a:lstStyle/>
          <a:p>
            <a:pPr marL="0" indent="0">
              <a:spcBef>
                <a:spcPts val="0"/>
              </a:spcBef>
              <a:spcAft>
                <a:spcPts val="0"/>
              </a:spcAft>
              <a:buNone/>
            </a:pPr>
            <a:r>
              <a:rPr lang="en-US" sz="2600" b="1" dirty="0">
                <a:solidFill>
                  <a:schemeClr val="accent3"/>
                </a:solidFill>
                <a:cs typeface="Calibri" panose="020F0502020204030204" pitchFamily="34" charset="0"/>
              </a:rPr>
              <a:t>Ritu Salani, MD, MBA </a:t>
            </a:r>
          </a:p>
          <a:p>
            <a:pPr marL="0" indent="0">
              <a:spcBef>
                <a:spcPts val="0"/>
              </a:spcBef>
              <a:spcAft>
                <a:spcPts val="0"/>
              </a:spcAft>
              <a:buNone/>
            </a:pPr>
            <a:r>
              <a:rPr lang="en-US" sz="2400" b="0" i="1" dirty="0">
                <a:solidFill>
                  <a:srgbClr val="333333"/>
                </a:solidFill>
                <a:effectLst/>
                <a:cs typeface="Calibri" panose="020F0502020204030204" pitchFamily="34" charset="0"/>
              </a:rPr>
              <a:t>Professor and Division Director</a:t>
            </a:r>
            <a:br>
              <a:rPr lang="en-US" sz="2400" dirty="0">
                <a:cs typeface="Calibri" panose="020F0502020204030204" pitchFamily="34" charset="0"/>
              </a:rPr>
            </a:br>
            <a:r>
              <a:rPr lang="en-US" sz="2400" b="0" i="0" dirty="0">
                <a:solidFill>
                  <a:srgbClr val="333333"/>
                </a:solidFill>
                <a:effectLst/>
                <a:cs typeface="Calibri" panose="020F0502020204030204" pitchFamily="34" charset="0"/>
              </a:rPr>
              <a:t>OB/GYN and Gynecologic Oncology</a:t>
            </a:r>
            <a:br>
              <a:rPr lang="en-US" sz="2400" dirty="0">
                <a:cs typeface="Calibri" panose="020F0502020204030204" pitchFamily="34" charset="0"/>
              </a:rPr>
            </a:br>
            <a:r>
              <a:rPr lang="en-US" sz="2400" b="0" i="0" dirty="0">
                <a:solidFill>
                  <a:srgbClr val="333333"/>
                </a:solidFill>
                <a:effectLst/>
                <a:cs typeface="Calibri" panose="020F0502020204030204" pitchFamily="34" charset="0"/>
              </a:rPr>
              <a:t>University of California, Los Angeles</a:t>
            </a:r>
            <a:br>
              <a:rPr lang="en-US" sz="2400" dirty="0">
                <a:cs typeface="Calibri" panose="020F0502020204030204" pitchFamily="34" charset="0"/>
              </a:rPr>
            </a:br>
            <a:r>
              <a:rPr lang="en-US" sz="2400" b="0" i="0" dirty="0">
                <a:solidFill>
                  <a:srgbClr val="333333"/>
                </a:solidFill>
                <a:effectLst/>
                <a:cs typeface="Calibri" panose="020F0502020204030204" pitchFamily="34" charset="0"/>
              </a:rPr>
              <a:t>Los Angeles, California</a:t>
            </a:r>
          </a:p>
          <a:p>
            <a:pPr marL="0" indent="0">
              <a:spcBef>
                <a:spcPts val="0"/>
              </a:spcBef>
              <a:spcAft>
                <a:spcPts val="0"/>
              </a:spcAft>
              <a:buNone/>
            </a:pPr>
            <a:endParaRPr lang="en-US" sz="2400" dirty="0">
              <a:solidFill>
                <a:srgbClr val="333333"/>
              </a:solidFill>
              <a:cs typeface="Calibri" panose="020F0502020204030204" pitchFamily="34" charset="0"/>
            </a:endParaRPr>
          </a:p>
          <a:p>
            <a:pPr marL="0" indent="0">
              <a:spcBef>
                <a:spcPts val="0"/>
              </a:spcBef>
              <a:spcAft>
                <a:spcPts val="0"/>
              </a:spcAft>
              <a:buNone/>
            </a:pPr>
            <a:endParaRPr lang="en-US" sz="2400" b="1" dirty="0">
              <a:solidFill>
                <a:srgbClr val="E1471D"/>
              </a:solidFill>
            </a:endParaRPr>
          </a:p>
          <a:p>
            <a:pPr marL="0" indent="0">
              <a:spcBef>
                <a:spcPts val="0"/>
              </a:spcBef>
              <a:spcAft>
                <a:spcPts val="0"/>
              </a:spcAft>
              <a:buNone/>
            </a:pPr>
            <a:endParaRPr lang="en-US" sz="2400" b="1" dirty="0">
              <a:solidFill>
                <a:srgbClr val="E1471D"/>
              </a:solidFill>
            </a:endParaRPr>
          </a:p>
          <a:p>
            <a:pPr marL="0" indent="0">
              <a:spcBef>
                <a:spcPts val="0"/>
              </a:spcBef>
              <a:spcAft>
                <a:spcPts val="0"/>
              </a:spcAft>
              <a:buNone/>
            </a:pPr>
            <a:endParaRPr lang="en-US" sz="2400" b="1" dirty="0">
              <a:solidFill>
                <a:srgbClr val="E1471D"/>
              </a:solidFill>
            </a:endParaRPr>
          </a:p>
          <a:p>
            <a:pPr marL="0" indent="0">
              <a:spcBef>
                <a:spcPts val="0"/>
              </a:spcBef>
              <a:spcAft>
                <a:spcPts val="0"/>
              </a:spcAft>
              <a:buNone/>
            </a:pPr>
            <a:r>
              <a:rPr lang="en-US" sz="2400" b="1" dirty="0">
                <a:solidFill>
                  <a:srgbClr val="E1471D"/>
                </a:solidFill>
              </a:rPr>
              <a:t> </a:t>
            </a:r>
            <a:endParaRPr lang="en-US" sz="2400" dirty="0">
              <a:cs typeface="Calibri" panose="020F0502020204030204" pitchFamily="34" charset="0"/>
            </a:endParaRPr>
          </a:p>
          <a:p>
            <a:pPr marL="0" indent="0">
              <a:spcBef>
                <a:spcPts val="0"/>
              </a:spcBef>
              <a:spcAft>
                <a:spcPts val="0"/>
              </a:spcAft>
              <a:buNone/>
            </a:pPr>
            <a:endParaRPr lang="en-US" altLang="en-US" sz="2600" dirty="0">
              <a:cs typeface="Calibri" panose="020F0502020204030204" pitchFamily="34" charset="0"/>
            </a:endParaRPr>
          </a:p>
        </p:txBody>
      </p:sp>
      <p:sp>
        <p:nvSpPr>
          <p:cNvPr id="2" name="Content Placeholder 1">
            <a:extLst>
              <a:ext uri="{FF2B5EF4-FFF2-40B4-BE49-F238E27FC236}">
                <a16:creationId xmlns:a16="http://schemas.microsoft.com/office/drawing/2014/main" id="{6F929253-CCEA-BD9A-413E-3D76CE20CF43}"/>
              </a:ext>
            </a:extLst>
          </p:cNvPr>
          <p:cNvSpPr>
            <a:spLocks noGrp="1"/>
          </p:cNvSpPr>
          <p:nvPr>
            <p:ph sz="half" idx="2"/>
          </p:nvPr>
        </p:nvSpPr>
        <p:spPr/>
        <p:txBody>
          <a:bodyPr/>
          <a:lstStyle/>
          <a:p>
            <a:pPr marL="0" indent="0">
              <a:spcBef>
                <a:spcPts val="0"/>
              </a:spcBef>
              <a:spcAft>
                <a:spcPts val="0"/>
              </a:spcAft>
              <a:buNone/>
            </a:pPr>
            <a:r>
              <a:rPr lang="en-US" altLang="en-US" sz="2600" b="1" dirty="0">
                <a:solidFill>
                  <a:srgbClr val="E1471D"/>
                </a:solidFill>
              </a:rPr>
              <a:t>Eloise Chapman-Davis, MD, FACOG</a:t>
            </a:r>
            <a:br>
              <a:rPr lang="en-US" altLang="en-US" b="1" dirty="0">
                <a:solidFill>
                  <a:schemeClr val="accent3"/>
                </a:solidFill>
              </a:rPr>
            </a:br>
            <a:r>
              <a:rPr lang="en-US" altLang="en-US" sz="2200" i="1" dirty="0"/>
              <a:t>Gynecologic Oncologist </a:t>
            </a:r>
          </a:p>
          <a:p>
            <a:pPr marL="0" indent="0">
              <a:spcBef>
                <a:spcPts val="0"/>
              </a:spcBef>
              <a:spcAft>
                <a:spcPts val="0"/>
              </a:spcAft>
              <a:buNone/>
            </a:pPr>
            <a:r>
              <a:rPr lang="en-US" altLang="en-US" sz="2200" i="1" dirty="0"/>
              <a:t>Associate Professor of OB/GYN</a:t>
            </a:r>
          </a:p>
          <a:p>
            <a:pPr marL="0" indent="0">
              <a:spcBef>
                <a:spcPts val="0"/>
              </a:spcBef>
              <a:spcAft>
                <a:spcPts val="0"/>
              </a:spcAft>
              <a:buNone/>
            </a:pPr>
            <a:r>
              <a:rPr lang="en-US" altLang="en-US" sz="2200" dirty="0"/>
              <a:t>Department of OB/GYN </a:t>
            </a:r>
          </a:p>
          <a:p>
            <a:pPr marL="0" indent="0">
              <a:spcBef>
                <a:spcPts val="0"/>
              </a:spcBef>
              <a:spcAft>
                <a:spcPts val="0"/>
              </a:spcAft>
              <a:buNone/>
            </a:pPr>
            <a:r>
              <a:rPr lang="en-US" altLang="en-US" sz="2200" dirty="0"/>
              <a:t>Division of Gynecologic Oncology</a:t>
            </a:r>
          </a:p>
          <a:p>
            <a:pPr marL="0" indent="0">
              <a:spcBef>
                <a:spcPts val="0"/>
              </a:spcBef>
              <a:spcAft>
                <a:spcPts val="0"/>
              </a:spcAft>
              <a:buNone/>
            </a:pPr>
            <a:r>
              <a:rPr lang="en-US" altLang="en-US" sz="2200" dirty="0"/>
              <a:t>Weill Cornell Medicine-</a:t>
            </a:r>
            <a:br>
              <a:rPr lang="en-US" altLang="en-US" sz="2200" dirty="0"/>
            </a:br>
            <a:r>
              <a:rPr lang="en-US" altLang="en-US" sz="2200" dirty="0"/>
              <a:t>New York Presbyterian Hospital</a:t>
            </a:r>
          </a:p>
          <a:p>
            <a:pPr marL="0" indent="0">
              <a:spcBef>
                <a:spcPts val="0"/>
              </a:spcBef>
              <a:spcAft>
                <a:spcPts val="0"/>
              </a:spcAft>
              <a:buNone/>
            </a:pPr>
            <a:r>
              <a:rPr lang="en-US" altLang="en-US" sz="2200" dirty="0"/>
              <a:t>New York, New York</a:t>
            </a:r>
          </a:p>
          <a:p>
            <a:pPr marL="0" indent="0">
              <a:spcBef>
                <a:spcPts val="0"/>
              </a:spcBef>
              <a:spcAft>
                <a:spcPts val="0"/>
              </a:spcAft>
              <a:buNone/>
            </a:pPr>
            <a:endParaRPr lang="en-US" altLang="en-US" sz="2200" dirty="0"/>
          </a:p>
          <a:p>
            <a:pPr marL="0" indent="0">
              <a:buClr>
                <a:schemeClr val="accent6"/>
              </a:buClr>
              <a:buNone/>
              <a:defRPr/>
            </a:pPr>
            <a:r>
              <a:rPr lang="en-US" altLang="en-US" sz="2200" b="1" dirty="0">
                <a:solidFill>
                  <a:srgbClr val="E1471D"/>
                </a:solidFill>
              </a:rPr>
              <a:t> </a:t>
            </a:r>
            <a:endParaRPr lang="en-US" altLang="en-US" sz="2200" dirty="0"/>
          </a:p>
          <a:p>
            <a:pPr marL="0" indent="0">
              <a:buNone/>
            </a:pPr>
            <a:endParaRPr lang="en-US" dirty="0"/>
          </a:p>
        </p:txBody>
      </p:sp>
    </p:spTree>
    <p:extLst>
      <p:ext uri="{BB962C8B-B14F-4D97-AF65-F5344CB8AC3E}">
        <p14:creationId xmlns:p14="http://schemas.microsoft.com/office/powerpoint/2010/main" val="39679547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Program Chairs</a:t>
            </a:r>
          </a:p>
        </p:txBody>
      </p:sp>
      <p:sp>
        <p:nvSpPr>
          <p:cNvPr id="9219" name="Rectangle 3">
            <a:extLst>
              <a:ext uri="{FF2B5EF4-FFF2-40B4-BE49-F238E27FC236}">
                <a16:creationId xmlns:a16="http://schemas.microsoft.com/office/drawing/2014/main" id="{D25C30B9-DB9B-4F0D-825F-3ADFC7E0F72C}"/>
              </a:ext>
            </a:extLst>
          </p:cNvPr>
          <p:cNvSpPr>
            <a:spLocks noGrp="1" noChangeArrowheads="1"/>
          </p:cNvSpPr>
          <p:nvPr>
            <p:ph idx="1"/>
          </p:nvPr>
        </p:nvSpPr>
        <p:spPr/>
        <p:txBody>
          <a:bodyPr/>
          <a:lstStyle/>
          <a:p>
            <a:pPr marL="0" indent="0">
              <a:spcBef>
                <a:spcPts val="0"/>
              </a:spcBef>
              <a:spcAft>
                <a:spcPts val="0"/>
              </a:spcAft>
              <a:buNone/>
            </a:pPr>
            <a:r>
              <a:rPr lang="en-US" sz="2400" dirty="0"/>
              <a:t>The </a:t>
            </a:r>
            <a:r>
              <a:rPr lang="en-US" sz="2400" b="1" i="1" dirty="0"/>
              <a:t>faculty</a:t>
            </a:r>
            <a:r>
              <a:rPr lang="en-US" sz="2400" dirty="0"/>
              <a:t> reported the following relevant financial relationships or relationships to products or devices they have with ineligible companies related to the content of this educational activity:</a:t>
            </a:r>
          </a:p>
          <a:p>
            <a:pPr marL="0" indent="0">
              <a:spcBef>
                <a:spcPts val="0"/>
              </a:spcBef>
              <a:spcAft>
                <a:spcPts val="0"/>
              </a:spcAft>
              <a:buNone/>
            </a:pPr>
            <a:endParaRPr lang="en-US" sz="2400" dirty="0"/>
          </a:p>
          <a:p>
            <a:pPr marL="0" indent="0">
              <a:spcBef>
                <a:spcPts val="0"/>
              </a:spcBef>
              <a:spcAft>
                <a:spcPts val="0"/>
              </a:spcAft>
              <a:buNone/>
            </a:pPr>
            <a:r>
              <a:rPr lang="en-US" sz="2400" b="1" dirty="0">
                <a:solidFill>
                  <a:srgbClr val="E1471D"/>
                </a:solidFill>
              </a:rPr>
              <a:t>Ritu Salani, MD, MBA: </a:t>
            </a:r>
            <a:r>
              <a:rPr lang="en-US" sz="2400" i="1" dirty="0"/>
              <a:t>consultant: </a:t>
            </a:r>
            <a:r>
              <a:rPr lang="en-US" altLang="en-US" sz="2400" dirty="0"/>
              <a:t>Arcus, Genentech, GlaxoSmithKline, Instil Bio, Merck, Regeneron, Seagen.</a:t>
            </a:r>
          </a:p>
          <a:p>
            <a:pPr marL="0" indent="0">
              <a:spcBef>
                <a:spcPts val="0"/>
              </a:spcBef>
              <a:spcAft>
                <a:spcPts val="0"/>
              </a:spcAft>
              <a:buNone/>
            </a:pPr>
            <a:endParaRPr lang="en-US" sz="2400" dirty="0"/>
          </a:p>
          <a:p>
            <a:pPr marL="0" indent="0">
              <a:buClr>
                <a:schemeClr val="accent6"/>
              </a:buClr>
              <a:buNone/>
              <a:defRPr/>
            </a:pPr>
            <a:r>
              <a:rPr lang="en-US" altLang="en-US" sz="2400" b="1" dirty="0">
                <a:solidFill>
                  <a:srgbClr val="E1471D"/>
                </a:solidFill>
              </a:rPr>
              <a:t>Eloise Chapman-Davis, MD, FACOG</a:t>
            </a:r>
            <a:r>
              <a:rPr lang="en-US" sz="2400" b="1" dirty="0">
                <a:solidFill>
                  <a:srgbClr val="E1471D"/>
                </a:solidFill>
              </a:rPr>
              <a:t>, </a:t>
            </a:r>
            <a:r>
              <a:rPr lang="en-US" sz="2400" dirty="0"/>
              <a:t>has no relevant financial relationships to disclose.</a:t>
            </a:r>
            <a:endParaRPr lang="en-US" altLang="en-US" sz="2400" dirty="0"/>
          </a:p>
          <a:p>
            <a:pPr marL="0" indent="0">
              <a:buClr>
                <a:schemeClr val="accent6"/>
              </a:buClr>
              <a:buNone/>
              <a:defRPr/>
            </a:pPr>
            <a:r>
              <a:rPr lang="en-US" altLang="en-US" sz="2400" b="1" dirty="0">
                <a:solidFill>
                  <a:srgbClr val="E1471D"/>
                </a:solidFill>
              </a:rPr>
              <a:t> </a:t>
            </a:r>
            <a:endParaRPr lang="en-US" altLang="en-US" sz="2400" dirty="0">
              <a:highlight>
                <a:srgbClr val="FFFF00"/>
              </a:highlight>
            </a:endParaRPr>
          </a:p>
          <a:p>
            <a:pPr marL="0" indent="0">
              <a:spcBef>
                <a:spcPts val="0"/>
              </a:spcBef>
              <a:spcAft>
                <a:spcPts val="0"/>
              </a:spcAft>
              <a:buNone/>
            </a:pPr>
            <a:endParaRPr lang="en-US" altLang="en-US" sz="2400" dirty="0"/>
          </a:p>
          <a:p>
            <a:pPr marL="0" indent="0">
              <a:spcBef>
                <a:spcPts val="0"/>
              </a:spcBef>
              <a:spcAft>
                <a:spcPts val="0"/>
              </a:spcAft>
              <a:buNone/>
            </a:pPr>
            <a:endParaRPr lang="en-US" sz="2400" dirty="0"/>
          </a:p>
          <a:p>
            <a:pPr marL="0" indent="0">
              <a:spcBef>
                <a:spcPts val="0"/>
              </a:spcBef>
              <a:spcAft>
                <a:spcPts val="0"/>
              </a:spcAft>
              <a:buNone/>
            </a:pPr>
            <a:endParaRPr lang="en-US" sz="2400" dirty="0">
              <a:cs typeface="Calibri" panose="020F0502020204030204" pitchFamily="34" charset="0"/>
            </a:endParaRPr>
          </a:p>
          <a:p>
            <a:pPr marL="0" indent="0">
              <a:spcBef>
                <a:spcPts val="0"/>
              </a:spcBef>
              <a:spcAft>
                <a:spcPts val="0"/>
              </a:spcAft>
              <a:buNone/>
            </a:pPr>
            <a:endParaRPr lang="en-US" altLang="en-US" sz="2600" dirty="0">
              <a:cs typeface="Calibri" panose="020F0502020204030204" pitchFamily="34" charset="0"/>
            </a:endParaRPr>
          </a:p>
        </p:txBody>
      </p:sp>
    </p:spTree>
    <p:extLst>
      <p:ext uri="{BB962C8B-B14F-4D97-AF65-F5344CB8AC3E}">
        <p14:creationId xmlns:p14="http://schemas.microsoft.com/office/powerpoint/2010/main" val="136856452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60DBC20-2F28-4735-AF7B-7F14F96B3C58}"/>
              </a:ext>
            </a:extLst>
          </p:cNvPr>
          <p:cNvSpPr>
            <a:spLocks noGrp="1"/>
          </p:cNvSpPr>
          <p:nvPr>
            <p:ph type="ctrTitle"/>
          </p:nvPr>
        </p:nvSpPr>
        <p:spPr/>
        <p:txBody>
          <a:bodyPr/>
          <a:lstStyle/>
          <a:p>
            <a:r>
              <a:rPr lang="en-US" sz="4000" dirty="0">
                <a:effectLst/>
                <a:latin typeface="Calibri" panose="020F0502020204030204" pitchFamily="34" charset="0"/>
                <a:ea typeface="Calibri" panose="020F0502020204030204" pitchFamily="34" charset="0"/>
                <a:cs typeface="Times New Roman" panose="02020603050405020304" pitchFamily="18" charset="0"/>
              </a:rPr>
              <a:t>Improving Provider Awareness About Ine</a:t>
            </a:r>
            <a:r>
              <a:rPr lang="en-US" sz="4000" dirty="0">
                <a:ea typeface="Calibri" panose="020F0502020204030204" pitchFamily="34" charset="0"/>
                <a:cs typeface="Times New Roman" panose="02020603050405020304" pitchFamily="18" charset="0"/>
              </a:rPr>
              <a:t>quities in Ovarian Cancer </a:t>
            </a:r>
            <a:endParaRPr lang="en-US" dirty="0"/>
          </a:p>
        </p:txBody>
      </p:sp>
    </p:spTree>
    <p:extLst>
      <p:ext uri="{BB962C8B-B14F-4D97-AF65-F5344CB8AC3E}">
        <p14:creationId xmlns:p14="http://schemas.microsoft.com/office/powerpoint/2010/main" val="9721968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DE6491F3-9944-4871-DB00-4D2ECAD02889}"/>
              </a:ext>
            </a:extLst>
          </p:cNvPr>
          <p:cNvSpPr>
            <a:spLocks noGrp="1"/>
          </p:cNvSpPr>
          <p:nvPr>
            <p:ph sz="half" idx="2"/>
          </p:nvPr>
        </p:nvSpPr>
        <p:spPr/>
        <p:txBody>
          <a:bodyPr/>
          <a:lstStyle/>
          <a:p>
            <a:r>
              <a:rPr lang="en-US" sz="2400" dirty="0"/>
              <a:t>High rate of disease recurrence</a:t>
            </a:r>
            <a:r>
              <a:rPr lang="en-US" sz="2400" baseline="30000" dirty="0"/>
              <a:t>2,3</a:t>
            </a:r>
          </a:p>
          <a:p>
            <a:pPr lvl="1"/>
            <a:r>
              <a:rPr lang="en-US" sz="2200" dirty="0"/>
              <a:t>Women diagnosed with stage III: 70% to 90%</a:t>
            </a:r>
          </a:p>
          <a:p>
            <a:pPr lvl="1"/>
            <a:r>
              <a:rPr lang="en-US" sz="2200" dirty="0"/>
              <a:t>Women diagnosed with stage IV: 90% to 95%</a:t>
            </a:r>
          </a:p>
          <a:p>
            <a:r>
              <a:rPr lang="en-US" sz="2400" dirty="0"/>
              <a:t>Black women may present </a:t>
            </a:r>
            <a:br>
              <a:rPr lang="en-US" sz="2400" dirty="0"/>
            </a:br>
            <a:r>
              <a:rPr lang="en-US" sz="2400" dirty="0"/>
              <a:t>with more advanced disease compared with White women</a:t>
            </a:r>
            <a:r>
              <a:rPr lang="en-US" sz="2400" baseline="30000" dirty="0"/>
              <a:t>4</a:t>
            </a:r>
          </a:p>
          <a:p>
            <a:endParaRPr lang="en-US" dirty="0"/>
          </a:p>
        </p:txBody>
      </p:sp>
      <p:sp>
        <p:nvSpPr>
          <p:cNvPr id="3" name="Title 2">
            <a:extLst>
              <a:ext uri="{FF2B5EF4-FFF2-40B4-BE49-F238E27FC236}">
                <a16:creationId xmlns:a16="http://schemas.microsoft.com/office/drawing/2014/main" id="{A460A8F6-426A-4E0D-9936-7843D4B69C12}"/>
              </a:ext>
            </a:extLst>
          </p:cNvPr>
          <p:cNvSpPr>
            <a:spLocks noGrp="1"/>
          </p:cNvSpPr>
          <p:nvPr>
            <p:ph type="title"/>
          </p:nvPr>
        </p:nvSpPr>
        <p:spPr/>
        <p:txBody>
          <a:bodyPr/>
          <a:lstStyle/>
          <a:p>
            <a:r>
              <a:rPr lang="en-US" dirty="0"/>
              <a:t>Ovarian Cancer: Overview</a:t>
            </a:r>
          </a:p>
        </p:txBody>
      </p:sp>
      <p:sp>
        <p:nvSpPr>
          <p:cNvPr id="4" name="Content Placeholder 3">
            <a:extLst>
              <a:ext uri="{FF2B5EF4-FFF2-40B4-BE49-F238E27FC236}">
                <a16:creationId xmlns:a16="http://schemas.microsoft.com/office/drawing/2014/main" id="{D6FF4CAE-F1C2-4176-9210-E54ADDBFC5E0}"/>
              </a:ext>
            </a:extLst>
          </p:cNvPr>
          <p:cNvSpPr>
            <a:spLocks noGrp="1"/>
          </p:cNvSpPr>
          <p:nvPr>
            <p:ph sz="half" idx="1"/>
          </p:nvPr>
        </p:nvSpPr>
        <p:spPr/>
        <p:txBody>
          <a:bodyPr/>
          <a:lstStyle/>
          <a:p>
            <a:r>
              <a:rPr lang="en-US" sz="2400" dirty="0">
                <a:effectLst/>
                <a:ea typeface="Times New Roman" panose="02020603050405020304" pitchFamily="18" charset="0"/>
              </a:rPr>
              <a:t>Fifth leading cause of cancer deaths in women despite only 1.1% of all new cancer cases</a:t>
            </a:r>
            <a:r>
              <a:rPr lang="en-US" sz="2400" baseline="30000" dirty="0">
                <a:effectLst/>
                <a:ea typeface="Times New Roman" panose="02020603050405020304" pitchFamily="18" charset="0"/>
              </a:rPr>
              <a:t>1</a:t>
            </a:r>
          </a:p>
          <a:p>
            <a:pPr lvl="1"/>
            <a:r>
              <a:rPr lang="en-US" sz="2200" dirty="0">
                <a:ea typeface="Times New Roman" panose="02020603050405020304" pitchFamily="18" charset="0"/>
              </a:rPr>
              <a:t>5-yr survival: 49% (overall), </a:t>
            </a:r>
            <a:br>
              <a:rPr lang="en-US" sz="2200" dirty="0">
                <a:ea typeface="Times New Roman" panose="02020603050405020304" pitchFamily="18" charset="0"/>
              </a:rPr>
            </a:br>
            <a:r>
              <a:rPr lang="en-US" sz="2200" dirty="0">
                <a:ea typeface="Times New Roman" panose="02020603050405020304" pitchFamily="18" charset="0"/>
              </a:rPr>
              <a:t>30% (distant metastasis)</a:t>
            </a:r>
          </a:p>
          <a:p>
            <a:pPr lvl="1"/>
            <a:r>
              <a:rPr lang="en-US" sz="2200" dirty="0">
                <a:ea typeface="Times New Roman" panose="02020603050405020304" pitchFamily="18" charset="0"/>
              </a:rPr>
              <a:t>57% of women diagnosed have distant</a:t>
            </a:r>
            <a:r>
              <a:rPr lang="en-US" sz="2200">
                <a:ea typeface="Times New Roman" panose="02020603050405020304" pitchFamily="18" charset="0"/>
              </a:rPr>
              <a:t>/metastatic </a:t>
            </a:r>
            <a:r>
              <a:rPr lang="en-US" sz="2200" dirty="0">
                <a:ea typeface="Times New Roman" panose="02020603050405020304" pitchFamily="18" charset="0"/>
              </a:rPr>
              <a:t>disease</a:t>
            </a:r>
          </a:p>
          <a:p>
            <a:r>
              <a:rPr lang="en-US" sz="2400" dirty="0">
                <a:ea typeface="Times New Roman" panose="02020603050405020304" pitchFamily="18" charset="0"/>
              </a:rPr>
              <a:t>Median age at diagnosis is 63 yr</a:t>
            </a:r>
            <a:r>
              <a:rPr lang="en-US" sz="2400" baseline="30000" dirty="0">
                <a:effectLst/>
                <a:ea typeface="Times New Roman" panose="02020603050405020304" pitchFamily="18" charset="0"/>
              </a:rPr>
              <a:t>1</a:t>
            </a:r>
            <a:endParaRPr lang="en-US" sz="2400" dirty="0">
              <a:ea typeface="Times New Roman" panose="02020603050405020304" pitchFamily="18" charset="0"/>
            </a:endParaRPr>
          </a:p>
          <a:p>
            <a:r>
              <a:rPr lang="en-US" sz="2400" dirty="0">
                <a:effectLst/>
                <a:ea typeface="Times New Roman" panose="02020603050405020304" pitchFamily="18" charset="0"/>
              </a:rPr>
              <a:t>19,880 estimated new cases in 2022</a:t>
            </a:r>
            <a:r>
              <a:rPr lang="en-US" sz="2400" baseline="30000" dirty="0">
                <a:effectLst/>
                <a:ea typeface="Times New Roman" panose="02020603050405020304" pitchFamily="18" charset="0"/>
              </a:rPr>
              <a:t>1</a:t>
            </a:r>
            <a:endParaRPr lang="en-US" sz="2400" dirty="0">
              <a:effectLst/>
              <a:ea typeface="Times New Roman" panose="02020603050405020304" pitchFamily="18" charset="0"/>
            </a:endParaRPr>
          </a:p>
          <a:p>
            <a:pPr marL="0" indent="0">
              <a:buNone/>
            </a:pPr>
            <a:endParaRPr lang="en-US" dirty="0"/>
          </a:p>
        </p:txBody>
      </p:sp>
      <p:sp>
        <p:nvSpPr>
          <p:cNvPr id="11" name="TextBox 10">
            <a:extLst>
              <a:ext uri="{FF2B5EF4-FFF2-40B4-BE49-F238E27FC236}">
                <a16:creationId xmlns:a16="http://schemas.microsoft.com/office/drawing/2014/main" id="{06F438CF-6565-4312-9382-C46EFD08B5AF}"/>
              </a:ext>
            </a:extLst>
          </p:cNvPr>
          <p:cNvSpPr txBox="1"/>
          <p:nvPr/>
        </p:nvSpPr>
        <p:spPr bwMode="auto">
          <a:xfrm>
            <a:off x="425402" y="5999757"/>
            <a:ext cx="9561652"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200" b="0" kern="1200" dirty="0">
                <a:solidFill>
                  <a:srgbClr val="455560"/>
                </a:solidFill>
                <a:latin typeface="Calibri" panose="020F0502020204030204" pitchFamily="34" charset="0"/>
                <a:cs typeface="Calibri" panose="020F0502020204030204" pitchFamily="34" charset="0"/>
              </a:rPr>
              <a:t>1. National Cancer Institute. Surveillance, Epidemiology, and End Results (SEER) Program. seer.cancer.gov/statfacts/html/ovary.html</a:t>
            </a:r>
            <a:r>
              <a:rPr lang="en-US" sz="1200" b="0" dirty="0">
                <a:solidFill>
                  <a:srgbClr val="455560"/>
                </a:solidFill>
                <a:latin typeface="Calibri" panose="020F0502020204030204" pitchFamily="34" charset="0"/>
                <a:cs typeface="Calibri" panose="020F0502020204030204" pitchFamily="34" charset="0"/>
              </a:rPr>
              <a:t>. </a:t>
            </a:r>
            <a:br>
              <a:rPr lang="en-US" sz="1200" b="0" dirty="0">
                <a:solidFill>
                  <a:srgbClr val="455560"/>
                </a:solidFill>
                <a:latin typeface="Calibri" panose="020F0502020204030204" pitchFamily="34" charset="0"/>
                <a:cs typeface="Calibri" panose="020F0502020204030204" pitchFamily="34" charset="0"/>
              </a:rPr>
            </a:br>
            <a:r>
              <a:rPr lang="en-US" sz="1200" b="0" kern="1200" dirty="0">
                <a:solidFill>
                  <a:srgbClr val="455560"/>
                </a:solidFill>
                <a:latin typeface="Calibri" panose="020F0502020204030204" pitchFamily="34" charset="0"/>
                <a:cs typeface="Calibri" panose="020F0502020204030204" pitchFamily="34" charset="0"/>
              </a:rPr>
              <a:t>2. Ovarian Cancer Research Alliance. ocrahope.org/patients/about-ovarian-cancer/recurrence. 3. Hanker. Ann Oncol. 2012;23:2605. </a:t>
            </a:r>
            <a:br>
              <a:rPr lang="en-US" sz="1200" b="0" kern="1200" dirty="0">
                <a:solidFill>
                  <a:srgbClr val="455560"/>
                </a:solidFill>
                <a:latin typeface="Calibri" panose="020F0502020204030204" pitchFamily="34" charset="0"/>
                <a:cs typeface="Calibri" panose="020F0502020204030204" pitchFamily="34" charset="0"/>
              </a:rPr>
            </a:br>
            <a:r>
              <a:rPr lang="en-US" sz="1200" b="0" kern="1200" dirty="0">
                <a:solidFill>
                  <a:srgbClr val="455560"/>
                </a:solidFill>
                <a:latin typeface="Calibri" panose="020F0502020204030204" pitchFamily="34" charset="0"/>
                <a:cs typeface="Calibri" panose="020F0502020204030204" pitchFamily="34" charset="0"/>
              </a:rPr>
              <a:t>4. Morris. Cancer Causes Control. 2010;21:1203. </a:t>
            </a:r>
          </a:p>
        </p:txBody>
      </p:sp>
      <p:grpSp>
        <p:nvGrpSpPr>
          <p:cNvPr id="2" name="Group 1">
            <a:extLst>
              <a:ext uri="{FF2B5EF4-FFF2-40B4-BE49-F238E27FC236}">
                <a16:creationId xmlns:a16="http://schemas.microsoft.com/office/drawing/2014/main" id="{9B38C034-7683-5156-9384-467B42167183}"/>
              </a:ext>
            </a:extLst>
          </p:cNvPr>
          <p:cNvGrpSpPr/>
          <p:nvPr/>
        </p:nvGrpSpPr>
        <p:grpSpPr>
          <a:xfrm>
            <a:off x="9392911" y="6212702"/>
            <a:ext cx="2488502" cy="450134"/>
            <a:chOff x="9392911" y="6212702"/>
            <a:chExt cx="2488502" cy="450134"/>
          </a:xfrm>
        </p:grpSpPr>
        <p:pic>
          <p:nvPicPr>
            <p:cNvPr id="5" name="Picture 4" descr="Icon&#10;&#10;Description automatically generated">
              <a:extLst>
                <a:ext uri="{FF2B5EF4-FFF2-40B4-BE49-F238E27FC236}">
                  <a16:creationId xmlns:a16="http://schemas.microsoft.com/office/drawing/2014/main" id="{1D2320C6-A1FD-A712-71CF-2F9D7077FE0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6" name="Rectangle 8">
              <a:extLst>
                <a:ext uri="{FF2B5EF4-FFF2-40B4-BE49-F238E27FC236}">
                  <a16:creationId xmlns:a16="http://schemas.microsoft.com/office/drawing/2014/main" id="{FC1C13E1-2D43-71E0-DD40-1D69E77A8772}"/>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44057815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C65338-CDAA-4A48-A936-913566E5ED4C}"/>
              </a:ext>
            </a:extLst>
          </p:cNvPr>
          <p:cNvSpPr>
            <a:spLocks noGrp="1"/>
          </p:cNvSpPr>
          <p:nvPr>
            <p:ph type="title"/>
          </p:nvPr>
        </p:nvSpPr>
        <p:spPr/>
        <p:txBody>
          <a:bodyPr/>
          <a:lstStyle/>
          <a:p>
            <a:r>
              <a:rPr lang="en-US" dirty="0"/>
              <a:t>Ovarian Cancer: Healthcare Disparities </a:t>
            </a:r>
          </a:p>
        </p:txBody>
      </p:sp>
      <p:sp>
        <p:nvSpPr>
          <p:cNvPr id="3" name="Content Placeholder 2">
            <a:extLst>
              <a:ext uri="{FF2B5EF4-FFF2-40B4-BE49-F238E27FC236}">
                <a16:creationId xmlns:a16="http://schemas.microsoft.com/office/drawing/2014/main" id="{16930EDA-4638-4184-B479-7EB0BD6BA8AD}"/>
              </a:ext>
            </a:extLst>
          </p:cNvPr>
          <p:cNvSpPr>
            <a:spLocks noGrp="1"/>
          </p:cNvSpPr>
          <p:nvPr>
            <p:ph idx="1"/>
          </p:nvPr>
        </p:nvSpPr>
        <p:spPr>
          <a:xfrm>
            <a:off x="609759" y="1524384"/>
            <a:ext cx="10872629" cy="4822293"/>
          </a:xfrm>
        </p:spPr>
        <p:txBody>
          <a:bodyPr/>
          <a:lstStyle/>
          <a:p>
            <a:pPr>
              <a:spcBef>
                <a:spcPts val="500"/>
              </a:spcBef>
            </a:pPr>
            <a:r>
              <a:rPr lang="en-US" sz="2200" dirty="0"/>
              <a:t>Suboptimal treatment and poorer survival rates have been reported in</a:t>
            </a:r>
            <a:r>
              <a:rPr lang="en-US" sz="2200" baseline="30000" dirty="0"/>
              <a:t>1,2</a:t>
            </a:r>
            <a:r>
              <a:rPr lang="en-US" sz="2200" dirty="0"/>
              <a:t>:</a:t>
            </a:r>
          </a:p>
          <a:p>
            <a:pPr lvl="1">
              <a:spcBef>
                <a:spcPts val="500"/>
              </a:spcBef>
            </a:pPr>
            <a:r>
              <a:rPr lang="en-US" sz="2000" dirty="0"/>
              <a:t>Older women</a:t>
            </a:r>
          </a:p>
          <a:p>
            <a:pPr lvl="1">
              <a:spcBef>
                <a:spcPts val="500"/>
              </a:spcBef>
            </a:pPr>
            <a:r>
              <a:rPr lang="en-US" sz="2000" dirty="0"/>
              <a:t>Black women</a:t>
            </a:r>
          </a:p>
          <a:p>
            <a:pPr lvl="1">
              <a:spcBef>
                <a:spcPts val="500"/>
              </a:spcBef>
            </a:pPr>
            <a:r>
              <a:rPr lang="en-US" sz="2000" dirty="0"/>
              <a:t>Low-income women</a:t>
            </a:r>
          </a:p>
          <a:p>
            <a:pPr lvl="1">
              <a:spcBef>
                <a:spcPts val="500"/>
              </a:spcBef>
            </a:pPr>
            <a:r>
              <a:rPr lang="en-US" sz="2000" dirty="0"/>
              <a:t>Women with public health insurance coverage or no insurance coverage</a:t>
            </a:r>
          </a:p>
          <a:p>
            <a:pPr lvl="1">
              <a:spcBef>
                <a:spcPts val="500"/>
              </a:spcBef>
            </a:pPr>
            <a:r>
              <a:rPr lang="en-US" sz="2000" dirty="0"/>
              <a:t>And women of Hispanic/Hispanic descent</a:t>
            </a:r>
          </a:p>
          <a:p>
            <a:pPr>
              <a:spcBef>
                <a:spcPts val="500"/>
              </a:spcBef>
            </a:pPr>
            <a:r>
              <a:rPr lang="en-US" sz="2200" dirty="0"/>
              <a:t>Psychosocial issues, eg, lack of support systems, inability to travel longer distances, language barriers, and living in rural areas can affect patient adherence and ability to receive optimal care</a:t>
            </a:r>
            <a:r>
              <a:rPr lang="en-US" sz="2200" baseline="30000" dirty="0"/>
              <a:t>3</a:t>
            </a:r>
          </a:p>
          <a:p>
            <a:pPr>
              <a:spcBef>
                <a:spcPts val="500"/>
              </a:spcBef>
            </a:pPr>
            <a:r>
              <a:rPr lang="en-US" sz="2200" dirty="0"/>
              <a:t>Women with Medicare or Medicaid may be less likely to receive germline and/or somatic testing than women with private insurance</a:t>
            </a:r>
            <a:r>
              <a:rPr lang="en-US" sz="2200" baseline="30000" dirty="0"/>
              <a:t>4</a:t>
            </a:r>
          </a:p>
          <a:p>
            <a:pPr>
              <a:spcBef>
                <a:spcPts val="500"/>
              </a:spcBef>
            </a:pPr>
            <a:endParaRPr lang="en-US" dirty="0"/>
          </a:p>
        </p:txBody>
      </p:sp>
      <p:sp>
        <p:nvSpPr>
          <p:cNvPr id="7" name="TextBox 6">
            <a:extLst>
              <a:ext uri="{FF2B5EF4-FFF2-40B4-BE49-F238E27FC236}">
                <a16:creationId xmlns:a16="http://schemas.microsoft.com/office/drawing/2014/main" id="{1AEF1697-B7F1-4A5C-95EB-ABC920A23A7A}"/>
              </a:ext>
            </a:extLst>
          </p:cNvPr>
          <p:cNvSpPr txBox="1"/>
          <p:nvPr/>
        </p:nvSpPr>
        <p:spPr bwMode="auto">
          <a:xfrm>
            <a:off x="420377" y="6195873"/>
            <a:ext cx="881244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1. Graham. Ann Cancer Epidemiol. 2019;3:10.21037. 2. </a:t>
            </a:r>
            <a:r>
              <a:rPr lang="en-US" sz="1200" b="0" dirty="0">
                <a:solidFill>
                  <a:srgbClr val="455560"/>
                </a:solidFill>
                <a:latin typeface="Calibri" panose="020F0502020204030204" pitchFamily="34" charset="0"/>
                <a:cs typeface="Calibri" panose="020F0502020204030204" pitchFamily="34" charset="0"/>
              </a:rPr>
              <a:t>Taylor. Gynecol Oncol. 2018;151:269. </a:t>
            </a:r>
            <a:br>
              <a:rPr lang="en-US" sz="1200" b="0" dirty="0">
                <a:solidFill>
                  <a:srgbClr val="455560"/>
                </a:solidFill>
                <a:latin typeface="Calibri" panose="020F0502020204030204" pitchFamily="34" charset="0"/>
                <a:cs typeface="Calibri" panose="020F0502020204030204" pitchFamily="34" charset="0"/>
              </a:rPr>
            </a:br>
            <a:r>
              <a:rPr lang="en-US" sz="1200" b="0" dirty="0">
                <a:solidFill>
                  <a:srgbClr val="455560"/>
                </a:solidFill>
                <a:latin typeface="Calibri" panose="020F0502020204030204" pitchFamily="34" charset="0"/>
                <a:cs typeface="Calibri" panose="020F0502020204030204" pitchFamily="34" charset="0"/>
              </a:rPr>
              <a:t>3. Kaufman. J Cancer Metastasis Treat. 2019;5:13. 4. Huang. Gynecol Oncol. 2019;153:297. </a:t>
            </a:r>
          </a:p>
        </p:txBody>
      </p:sp>
      <p:grpSp>
        <p:nvGrpSpPr>
          <p:cNvPr id="8" name="Group 7">
            <a:extLst>
              <a:ext uri="{FF2B5EF4-FFF2-40B4-BE49-F238E27FC236}">
                <a16:creationId xmlns:a16="http://schemas.microsoft.com/office/drawing/2014/main" id="{55DCCDDC-5CD4-E018-5115-993BE0DE2896}"/>
              </a:ext>
            </a:extLst>
          </p:cNvPr>
          <p:cNvGrpSpPr/>
          <p:nvPr/>
        </p:nvGrpSpPr>
        <p:grpSpPr>
          <a:xfrm>
            <a:off x="9392911" y="6212702"/>
            <a:ext cx="2488502" cy="450134"/>
            <a:chOff x="9392911" y="6212702"/>
            <a:chExt cx="2488502" cy="450134"/>
          </a:xfrm>
        </p:grpSpPr>
        <p:pic>
          <p:nvPicPr>
            <p:cNvPr id="9" name="Picture 8" descr="Icon&#10;&#10;Description automatically generated">
              <a:extLst>
                <a:ext uri="{FF2B5EF4-FFF2-40B4-BE49-F238E27FC236}">
                  <a16:creationId xmlns:a16="http://schemas.microsoft.com/office/drawing/2014/main" id="{5385487A-B772-8931-6EC5-18E1FD53C08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0" name="Rectangle 8">
              <a:extLst>
                <a:ext uri="{FF2B5EF4-FFF2-40B4-BE49-F238E27FC236}">
                  <a16:creationId xmlns:a16="http://schemas.microsoft.com/office/drawing/2014/main" id="{DDB356D9-F06A-5998-9B5D-D88761CA13F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47895183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8DD32B-9FB0-47B5-A4BB-DAA7780E9DA1}"/>
              </a:ext>
            </a:extLst>
          </p:cNvPr>
          <p:cNvSpPr>
            <a:spLocks noGrp="1"/>
          </p:cNvSpPr>
          <p:nvPr>
            <p:ph type="title"/>
          </p:nvPr>
        </p:nvSpPr>
        <p:spPr/>
        <p:txBody>
          <a:bodyPr/>
          <a:lstStyle/>
          <a:p>
            <a:r>
              <a:rPr lang="en-US" dirty="0">
                <a:ea typeface="Times New Roman" panose="02020603050405020304" pitchFamily="18" charset="0"/>
              </a:rPr>
              <a:t>Ovarian Cancer: Racial</a:t>
            </a:r>
            <a:r>
              <a:rPr lang="en-US" sz="3600" dirty="0">
                <a:effectLst/>
                <a:ea typeface="Times New Roman" panose="02020603050405020304" pitchFamily="18" charset="0"/>
              </a:rPr>
              <a:t>/Ethnic Differences Exist </a:t>
            </a:r>
            <a:r>
              <a:rPr lang="en-US" dirty="0">
                <a:ea typeface="Times New Roman" panose="02020603050405020304" pitchFamily="18" charset="0"/>
              </a:rPr>
              <a:t>Regarding </a:t>
            </a:r>
            <a:r>
              <a:rPr lang="en-US" sz="3600" dirty="0">
                <a:effectLst/>
                <a:ea typeface="Times New Roman" panose="02020603050405020304" pitchFamily="18" charset="0"/>
              </a:rPr>
              <a:t>Risk and Survival for </a:t>
            </a:r>
            <a:r>
              <a:rPr lang="en-US" dirty="0">
                <a:ea typeface="Times New Roman" panose="02020603050405020304" pitchFamily="18" charset="0"/>
              </a:rPr>
              <a:t>All Histologic Subtypes</a:t>
            </a:r>
            <a:endParaRPr lang="en-US" dirty="0"/>
          </a:p>
        </p:txBody>
      </p:sp>
      <p:sp>
        <p:nvSpPr>
          <p:cNvPr id="3" name="Content Placeholder 2">
            <a:extLst>
              <a:ext uri="{FF2B5EF4-FFF2-40B4-BE49-F238E27FC236}">
                <a16:creationId xmlns:a16="http://schemas.microsoft.com/office/drawing/2014/main" id="{4C395B68-9055-4E56-A16B-76C8F3046240}"/>
              </a:ext>
            </a:extLst>
          </p:cNvPr>
          <p:cNvSpPr>
            <a:spLocks noGrp="1"/>
          </p:cNvSpPr>
          <p:nvPr>
            <p:ph idx="1"/>
          </p:nvPr>
        </p:nvSpPr>
        <p:spPr>
          <a:xfrm>
            <a:off x="604675" y="5340709"/>
            <a:ext cx="10877529" cy="823023"/>
          </a:xfrm>
        </p:spPr>
        <p:txBody>
          <a:bodyPr/>
          <a:lstStyle/>
          <a:p>
            <a:r>
              <a:rPr lang="en-US" sz="2800" dirty="0">
                <a:effectLst/>
                <a:ea typeface="Times New Roman" panose="02020603050405020304" pitchFamily="18" charset="0"/>
              </a:rPr>
              <a:t>Black </a:t>
            </a:r>
            <a:r>
              <a:rPr lang="en-US" dirty="0">
                <a:ea typeface="Times New Roman" panose="02020603050405020304" pitchFamily="18" charset="0"/>
              </a:rPr>
              <a:t>women</a:t>
            </a:r>
            <a:r>
              <a:rPr lang="en-US" sz="2800" dirty="0">
                <a:effectLst/>
                <a:ea typeface="Times New Roman" panose="02020603050405020304" pitchFamily="18" charset="0"/>
              </a:rPr>
              <a:t> have a lower incidence of ovarian cancer</a:t>
            </a:r>
            <a:r>
              <a:rPr lang="en-US" dirty="0">
                <a:ea typeface="Times New Roman" panose="02020603050405020304" pitchFamily="18" charset="0"/>
              </a:rPr>
              <a:t>, </a:t>
            </a:r>
            <a:r>
              <a:rPr lang="en-US" sz="2800" dirty="0">
                <a:effectLst/>
                <a:ea typeface="Times New Roman" panose="02020603050405020304" pitchFamily="18" charset="0"/>
              </a:rPr>
              <a:t>yet experience worse 5-yr survival outcomes</a:t>
            </a:r>
            <a:endParaRPr lang="en-US" dirty="0"/>
          </a:p>
        </p:txBody>
      </p:sp>
      <p:sp>
        <p:nvSpPr>
          <p:cNvPr id="7" name="TextBox 6">
            <a:extLst>
              <a:ext uri="{FF2B5EF4-FFF2-40B4-BE49-F238E27FC236}">
                <a16:creationId xmlns:a16="http://schemas.microsoft.com/office/drawing/2014/main" id="{44AC9F43-DC9B-4BA6-BD6A-C0D2A288BD5C}"/>
              </a:ext>
            </a:extLst>
          </p:cNvPr>
          <p:cNvSpPr txBox="1"/>
          <p:nvPr/>
        </p:nvSpPr>
        <p:spPr bwMode="auto">
          <a:xfrm>
            <a:off x="417293" y="6377507"/>
            <a:ext cx="881244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Park. Cancer Epidemiol Biomarkers Prev. 2017;26:1511.</a:t>
            </a:r>
          </a:p>
        </p:txBody>
      </p:sp>
      <p:sp>
        <p:nvSpPr>
          <p:cNvPr id="14" name="TextBox 13">
            <a:extLst>
              <a:ext uri="{FF2B5EF4-FFF2-40B4-BE49-F238E27FC236}">
                <a16:creationId xmlns:a16="http://schemas.microsoft.com/office/drawing/2014/main" id="{AC9351BB-506A-41C7-8010-6DF1F9C63D02}"/>
              </a:ext>
            </a:extLst>
          </p:cNvPr>
          <p:cNvSpPr txBox="1"/>
          <p:nvPr/>
        </p:nvSpPr>
        <p:spPr bwMode="auto">
          <a:xfrm>
            <a:off x="1941079" y="1690581"/>
            <a:ext cx="10350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All Types</a:t>
            </a:r>
          </a:p>
        </p:txBody>
      </p:sp>
      <p:sp>
        <p:nvSpPr>
          <p:cNvPr id="15" name="TextBox 14">
            <a:extLst>
              <a:ext uri="{FF2B5EF4-FFF2-40B4-BE49-F238E27FC236}">
                <a16:creationId xmlns:a16="http://schemas.microsoft.com/office/drawing/2014/main" id="{1FCB8D13-74A0-40CE-B9FB-AA40E66630AD}"/>
              </a:ext>
            </a:extLst>
          </p:cNvPr>
          <p:cNvSpPr txBox="1"/>
          <p:nvPr/>
        </p:nvSpPr>
        <p:spPr bwMode="auto">
          <a:xfrm>
            <a:off x="5964465" y="1690581"/>
            <a:ext cx="82625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Serous</a:t>
            </a:r>
          </a:p>
        </p:txBody>
      </p:sp>
      <p:sp>
        <p:nvSpPr>
          <p:cNvPr id="16" name="TextBox 15">
            <a:extLst>
              <a:ext uri="{FF2B5EF4-FFF2-40B4-BE49-F238E27FC236}">
                <a16:creationId xmlns:a16="http://schemas.microsoft.com/office/drawing/2014/main" id="{81D6A2E7-DCD2-4CC5-A321-395ECA0C3102}"/>
              </a:ext>
            </a:extLst>
          </p:cNvPr>
          <p:cNvSpPr txBox="1"/>
          <p:nvPr/>
        </p:nvSpPr>
        <p:spPr bwMode="auto">
          <a:xfrm>
            <a:off x="9839082" y="1690581"/>
            <a:ext cx="10759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Clear Cell</a:t>
            </a:r>
          </a:p>
        </p:txBody>
      </p:sp>
      <p:sp>
        <p:nvSpPr>
          <p:cNvPr id="17" name="TextBox 16">
            <a:extLst>
              <a:ext uri="{FF2B5EF4-FFF2-40B4-BE49-F238E27FC236}">
                <a16:creationId xmlns:a16="http://schemas.microsoft.com/office/drawing/2014/main" id="{22E63D01-089B-4AE7-9635-8D45C01D7DA7}"/>
              </a:ext>
            </a:extLst>
          </p:cNvPr>
          <p:cNvSpPr txBox="1"/>
          <p:nvPr/>
        </p:nvSpPr>
        <p:spPr bwMode="auto">
          <a:xfrm rot="16200000">
            <a:off x="-122607" y="3366672"/>
            <a:ext cx="13674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5-Yr OS Rate</a:t>
            </a:r>
          </a:p>
        </p:txBody>
      </p:sp>
      <p:sp>
        <p:nvSpPr>
          <p:cNvPr id="21" name="TextBox 20">
            <a:extLst>
              <a:ext uri="{FF2B5EF4-FFF2-40B4-BE49-F238E27FC236}">
                <a16:creationId xmlns:a16="http://schemas.microsoft.com/office/drawing/2014/main" id="{C81556DD-0CA6-49D2-BADC-6BAD8F991EFE}"/>
              </a:ext>
            </a:extLst>
          </p:cNvPr>
          <p:cNvSpPr txBox="1"/>
          <p:nvPr/>
        </p:nvSpPr>
        <p:spPr bwMode="auto">
          <a:xfrm rot="16200000">
            <a:off x="3904880" y="3366672"/>
            <a:ext cx="13674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5-Yr OS Rate</a:t>
            </a:r>
          </a:p>
        </p:txBody>
      </p:sp>
      <p:sp>
        <p:nvSpPr>
          <p:cNvPr id="22" name="TextBox 21">
            <a:extLst>
              <a:ext uri="{FF2B5EF4-FFF2-40B4-BE49-F238E27FC236}">
                <a16:creationId xmlns:a16="http://schemas.microsoft.com/office/drawing/2014/main" id="{DC7BC871-F5EE-4574-814B-94EDABE4769A}"/>
              </a:ext>
            </a:extLst>
          </p:cNvPr>
          <p:cNvSpPr txBox="1"/>
          <p:nvPr/>
        </p:nvSpPr>
        <p:spPr bwMode="auto">
          <a:xfrm rot="16200000">
            <a:off x="7547735" y="3366672"/>
            <a:ext cx="13674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5-Yr OS Rate</a:t>
            </a:r>
          </a:p>
        </p:txBody>
      </p:sp>
      <p:grpSp>
        <p:nvGrpSpPr>
          <p:cNvPr id="65" name="Group 64">
            <a:extLst>
              <a:ext uri="{FF2B5EF4-FFF2-40B4-BE49-F238E27FC236}">
                <a16:creationId xmlns:a16="http://schemas.microsoft.com/office/drawing/2014/main" id="{7359BF1E-0748-4436-AC8C-3F49FB7B027F}"/>
              </a:ext>
            </a:extLst>
          </p:cNvPr>
          <p:cNvGrpSpPr/>
          <p:nvPr/>
        </p:nvGrpSpPr>
        <p:grpSpPr>
          <a:xfrm>
            <a:off x="639681" y="2157407"/>
            <a:ext cx="3405111" cy="3034249"/>
            <a:chOff x="1016085" y="2224487"/>
            <a:chExt cx="3405111" cy="3034249"/>
          </a:xfrm>
        </p:grpSpPr>
        <p:grpSp>
          <p:nvGrpSpPr>
            <p:cNvPr id="64" name="Group 63">
              <a:extLst>
                <a:ext uri="{FF2B5EF4-FFF2-40B4-BE49-F238E27FC236}">
                  <a16:creationId xmlns:a16="http://schemas.microsoft.com/office/drawing/2014/main" id="{35FE019B-B357-486A-9AFF-14D6BBF6EB90}"/>
                </a:ext>
              </a:extLst>
            </p:cNvPr>
            <p:cNvGrpSpPr/>
            <p:nvPr/>
          </p:nvGrpSpPr>
          <p:grpSpPr>
            <a:xfrm>
              <a:off x="3455596" y="2547444"/>
              <a:ext cx="965600" cy="954107"/>
              <a:chOff x="3480294" y="2547444"/>
              <a:chExt cx="965600" cy="954107"/>
            </a:xfrm>
          </p:grpSpPr>
          <p:sp>
            <p:nvSpPr>
              <p:cNvPr id="8" name="TextBox 7">
                <a:extLst>
                  <a:ext uri="{FF2B5EF4-FFF2-40B4-BE49-F238E27FC236}">
                    <a16:creationId xmlns:a16="http://schemas.microsoft.com/office/drawing/2014/main" id="{B81A7380-6881-475B-86D0-1792974AB492}"/>
                  </a:ext>
                </a:extLst>
              </p:cNvPr>
              <p:cNvSpPr txBox="1"/>
              <p:nvPr/>
            </p:nvSpPr>
            <p:spPr bwMode="auto">
              <a:xfrm>
                <a:off x="3644071" y="2547444"/>
                <a:ext cx="801823"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NHW</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NHB</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Hispanic</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Asian</a:t>
                </a:r>
              </a:p>
            </p:txBody>
          </p:sp>
          <p:sp>
            <p:nvSpPr>
              <p:cNvPr id="10" name="Rectangle 9">
                <a:extLst>
                  <a:ext uri="{FF2B5EF4-FFF2-40B4-BE49-F238E27FC236}">
                    <a16:creationId xmlns:a16="http://schemas.microsoft.com/office/drawing/2014/main" id="{3250673E-8A2F-46BE-8328-1C529DDA310B}"/>
                  </a:ext>
                </a:extLst>
              </p:cNvPr>
              <p:cNvSpPr/>
              <p:nvPr/>
            </p:nvSpPr>
            <p:spPr bwMode="auto">
              <a:xfrm>
                <a:off x="3480294" y="2601822"/>
                <a:ext cx="157885" cy="157885"/>
              </a:xfrm>
              <a:prstGeom prst="rect">
                <a:avLst/>
              </a:prstGeom>
              <a:solidFill>
                <a:schemeClr val="accent1"/>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 name="Rectangle 23">
                <a:extLst>
                  <a:ext uri="{FF2B5EF4-FFF2-40B4-BE49-F238E27FC236}">
                    <a16:creationId xmlns:a16="http://schemas.microsoft.com/office/drawing/2014/main" id="{234DFC9D-AF58-4248-8990-D67A7562EA91}"/>
                  </a:ext>
                </a:extLst>
              </p:cNvPr>
              <p:cNvSpPr/>
              <p:nvPr/>
            </p:nvSpPr>
            <p:spPr bwMode="auto">
              <a:xfrm>
                <a:off x="3480294" y="2821343"/>
                <a:ext cx="157885" cy="157885"/>
              </a:xfrm>
              <a:prstGeom prst="rect">
                <a:avLst/>
              </a:prstGeom>
              <a:solidFill>
                <a:schemeClr val="accent3"/>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 name="Rectangle 24">
                <a:extLst>
                  <a:ext uri="{FF2B5EF4-FFF2-40B4-BE49-F238E27FC236}">
                    <a16:creationId xmlns:a16="http://schemas.microsoft.com/office/drawing/2014/main" id="{7E9103C8-5640-4E69-9E6E-1BCD5155AE4A}"/>
                  </a:ext>
                </a:extLst>
              </p:cNvPr>
              <p:cNvSpPr/>
              <p:nvPr/>
            </p:nvSpPr>
            <p:spPr bwMode="auto">
              <a:xfrm>
                <a:off x="3480294" y="3040864"/>
                <a:ext cx="157885" cy="157885"/>
              </a:xfrm>
              <a:prstGeom prst="rect">
                <a:avLst/>
              </a:prstGeom>
              <a:solidFill>
                <a:schemeClr val="accent4"/>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 name="Rectangle 25">
                <a:extLst>
                  <a:ext uri="{FF2B5EF4-FFF2-40B4-BE49-F238E27FC236}">
                    <a16:creationId xmlns:a16="http://schemas.microsoft.com/office/drawing/2014/main" id="{7F622E37-AEEB-4E57-85C6-4E2624D7ADBA}"/>
                  </a:ext>
                </a:extLst>
              </p:cNvPr>
              <p:cNvSpPr/>
              <p:nvPr/>
            </p:nvSpPr>
            <p:spPr bwMode="auto">
              <a:xfrm>
                <a:off x="3480294" y="3260386"/>
                <a:ext cx="157885" cy="157885"/>
              </a:xfrm>
              <a:prstGeom prst="rect">
                <a:avLst/>
              </a:prstGeom>
              <a:solidFill>
                <a:schemeClr val="accent6"/>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2" name="TextBox 11">
              <a:extLst>
                <a:ext uri="{FF2B5EF4-FFF2-40B4-BE49-F238E27FC236}">
                  <a16:creationId xmlns:a16="http://schemas.microsoft.com/office/drawing/2014/main" id="{23258650-DCF1-4BD3-AB11-F79E2706862F}"/>
                </a:ext>
              </a:extLst>
            </p:cNvPr>
            <p:cNvSpPr txBox="1"/>
            <p:nvPr/>
          </p:nvSpPr>
          <p:spPr bwMode="auto">
            <a:xfrm>
              <a:off x="1643653" y="4950959"/>
              <a:ext cx="8631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Localized</a:t>
              </a:r>
            </a:p>
          </p:txBody>
        </p:sp>
        <p:sp>
          <p:nvSpPr>
            <p:cNvPr id="27" name="TextBox 26">
              <a:extLst>
                <a:ext uri="{FF2B5EF4-FFF2-40B4-BE49-F238E27FC236}">
                  <a16:creationId xmlns:a16="http://schemas.microsoft.com/office/drawing/2014/main" id="{719FD1C3-68AA-4D98-9911-5CE7434036BA}"/>
                </a:ext>
              </a:extLst>
            </p:cNvPr>
            <p:cNvSpPr txBox="1"/>
            <p:nvPr/>
          </p:nvSpPr>
          <p:spPr bwMode="auto">
            <a:xfrm>
              <a:off x="2539973" y="4950959"/>
              <a:ext cx="82804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Regional</a:t>
              </a:r>
            </a:p>
          </p:txBody>
        </p:sp>
        <p:sp>
          <p:nvSpPr>
            <p:cNvPr id="28" name="TextBox 27">
              <a:extLst>
                <a:ext uri="{FF2B5EF4-FFF2-40B4-BE49-F238E27FC236}">
                  <a16:creationId xmlns:a16="http://schemas.microsoft.com/office/drawing/2014/main" id="{773A6088-2527-4B71-AB10-C16FEDAD9DEE}"/>
                </a:ext>
              </a:extLst>
            </p:cNvPr>
            <p:cNvSpPr txBox="1"/>
            <p:nvPr/>
          </p:nvSpPr>
          <p:spPr bwMode="auto">
            <a:xfrm>
              <a:off x="3468064" y="4950959"/>
              <a:ext cx="7194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Distant</a:t>
              </a:r>
            </a:p>
          </p:txBody>
        </p:sp>
        <p:grpSp>
          <p:nvGrpSpPr>
            <p:cNvPr id="35" name="Group 34">
              <a:extLst>
                <a:ext uri="{FF2B5EF4-FFF2-40B4-BE49-F238E27FC236}">
                  <a16:creationId xmlns:a16="http://schemas.microsoft.com/office/drawing/2014/main" id="{5BB9C3AA-0495-4047-B852-D745C1084406}"/>
                </a:ext>
              </a:extLst>
            </p:cNvPr>
            <p:cNvGrpSpPr/>
            <p:nvPr/>
          </p:nvGrpSpPr>
          <p:grpSpPr>
            <a:xfrm>
              <a:off x="1016085" y="2224487"/>
              <a:ext cx="535724" cy="2865904"/>
              <a:chOff x="1016085" y="2224487"/>
              <a:chExt cx="535724" cy="2865904"/>
            </a:xfrm>
          </p:grpSpPr>
          <p:sp>
            <p:nvSpPr>
              <p:cNvPr id="29" name="TextBox 28">
                <a:extLst>
                  <a:ext uri="{FF2B5EF4-FFF2-40B4-BE49-F238E27FC236}">
                    <a16:creationId xmlns:a16="http://schemas.microsoft.com/office/drawing/2014/main" id="{24037725-8B7E-42EA-999C-7CBDA10E12B0}"/>
                  </a:ext>
                </a:extLst>
              </p:cNvPr>
              <p:cNvSpPr txBox="1"/>
              <p:nvPr/>
            </p:nvSpPr>
            <p:spPr bwMode="auto">
              <a:xfrm>
                <a:off x="1250123" y="472105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0" name="TextBox 29">
                <a:extLst>
                  <a:ext uri="{FF2B5EF4-FFF2-40B4-BE49-F238E27FC236}">
                    <a16:creationId xmlns:a16="http://schemas.microsoft.com/office/drawing/2014/main" id="{82C3B367-E7CE-4138-BCF1-D13D70AB5E03}"/>
                  </a:ext>
                </a:extLst>
              </p:cNvPr>
              <p:cNvSpPr txBox="1"/>
              <p:nvPr/>
            </p:nvSpPr>
            <p:spPr bwMode="auto">
              <a:xfrm>
                <a:off x="1133105" y="422174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31" name="TextBox 30">
                <a:extLst>
                  <a:ext uri="{FF2B5EF4-FFF2-40B4-BE49-F238E27FC236}">
                    <a16:creationId xmlns:a16="http://schemas.microsoft.com/office/drawing/2014/main" id="{C595254D-F11D-46E9-A931-5978EF8FAF91}"/>
                  </a:ext>
                </a:extLst>
              </p:cNvPr>
              <p:cNvSpPr txBox="1"/>
              <p:nvPr/>
            </p:nvSpPr>
            <p:spPr bwMode="auto">
              <a:xfrm>
                <a:off x="1133105" y="37224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32" name="TextBox 31">
                <a:extLst>
                  <a:ext uri="{FF2B5EF4-FFF2-40B4-BE49-F238E27FC236}">
                    <a16:creationId xmlns:a16="http://schemas.microsoft.com/office/drawing/2014/main" id="{57EC1F7F-1B7E-4E3A-810C-761533F2AD53}"/>
                  </a:ext>
                </a:extLst>
              </p:cNvPr>
              <p:cNvSpPr txBox="1"/>
              <p:nvPr/>
            </p:nvSpPr>
            <p:spPr bwMode="auto">
              <a:xfrm>
                <a:off x="1133105" y="32231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33" name="TextBox 32">
                <a:extLst>
                  <a:ext uri="{FF2B5EF4-FFF2-40B4-BE49-F238E27FC236}">
                    <a16:creationId xmlns:a16="http://schemas.microsoft.com/office/drawing/2014/main" id="{96F5F661-DD8A-4EC9-A39D-CD09E6431B14}"/>
                  </a:ext>
                </a:extLst>
              </p:cNvPr>
              <p:cNvSpPr txBox="1"/>
              <p:nvPr/>
            </p:nvSpPr>
            <p:spPr bwMode="auto">
              <a:xfrm>
                <a:off x="1133105" y="272380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34" name="TextBox 33">
                <a:extLst>
                  <a:ext uri="{FF2B5EF4-FFF2-40B4-BE49-F238E27FC236}">
                    <a16:creationId xmlns:a16="http://schemas.microsoft.com/office/drawing/2014/main" id="{1591BFFC-B86B-452C-B98B-DB4B4201AF95}"/>
                  </a:ext>
                </a:extLst>
              </p:cNvPr>
              <p:cNvSpPr txBox="1"/>
              <p:nvPr/>
            </p:nvSpPr>
            <p:spPr bwMode="auto">
              <a:xfrm>
                <a:off x="1016085" y="2224487"/>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grpSp>
        <p:grpSp>
          <p:nvGrpSpPr>
            <p:cNvPr id="43" name="Group 42">
              <a:extLst>
                <a:ext uri="{FF2B5EF4-FFF2-40B4-BE49-F238E27FC236}">
                  <a16:creationId xmlns:a16="http://schemas.microsoft.com/office/drawing/2014/main" id="{3139634B-E43B-4753-A992-D3D8C1C59CCF}"/>
                </a:ext>
              </a:extLst>
            </p:cNvPr>
            <p:cNvGrpSpPr/>
            <p:nvPr/>
          </p:nvGrpSpPr>
          <p:grpSpPr>
            <a:xfrm>
              <a:off x="1562402" y="2418111"/>
              <a:ext cx="106512" cy="2487614"/>
              <a:chOff x="1594589" y="2418111"/>
              <a:chExt cx="351051" cy="2487614"/>
            </a:xfrm>
          </p:grpSpPr>
          <p:cxnSp>
            <p:nvCxnSpPr>
              <p:cNvPr id="37" name="Straight Connector 36">
                <a:extLst>
                  <a:ext uri="{FF2B5EF4-FFF2-40B4-BE49-F238E27FC236}">
                    <a16:creationId xmlns:a16="http://schemas.microsoft.com/office/drawing/2014/main" id="{7C004A80-4137-4E41-9E7D-C27F8F7CB925}"/>
                  </a:ext>
                </a:extLst>
              </p:cNvPr>
              <p:cNvCxnSpPr>
                <a:cxnSpLocks/>
              </p:cNvCxnSpPr>
              <p:nvPr/>
            </p:nvCxnSpPr>
            <p:spPr bwMode="auto">
              <a:xfrm>
                <a:off x="1594589" y="241811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89CDE49B-96C6-494F-AFF6-FE19D5555119}"/>
                  </a:ext>
                </a:extLst>
              </p:cNvPr>
              <p:cNvCxnSpPr>
                <a:cxnSpLocks/>
              </p:cNvCxnSpPr>
              <p:nvPr/>
            </p:nvCxnSpPr>
            <p:spPr bwMode="auto">
              <a:xfrm>
                <a:off x="1594589" y="2908467"/>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5774096B-8131-44C0-9AF6-7A72E9660974}"/>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7762E37A-7427-4CB2-A864-584F91A8FCA5}"/>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DA4249D5-4EA6-4FFA-8BA1-06488AD427BC}"/>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8F154B7E-BCFB-434B-B5E0-3F84D2EC8668}"/>
                  </a:ext>
                </a:extLst>
              </p:cNvPr>
              <p:cNvCxnSpPr>
                <a:cxnSpLocks/>
              </p:cNvCxnSpPr>
              <p:nvPr/>
            </p:nvCxnSpPr>
            <p:spPr bwMode="auto">
              <a:xfrm>
                <a:off x="1594589" y="4905725"/>
                <a:ext cx="351051" cy="0"/>
              </a:xfrm>
              <a:prstGeom prst="line">
                <a:avLst/>
              </a:prstGeom>
              <a:noFill/>
              <a:ln w="28575" cap="flat" cmpd="sng" algn="ctr">
                <a:solidFill>
                  <a:schemeClr val="bg1"/>
                </a:solidFill>
                <a:prstDash val="solid"/>
                <a:round/>
                <a:headEnd type="none" w="med" len="med"/>
                <a:tailEnd type="none" w="med" len="med"/>
              </a:ln>
              <a:effectLst/>
            </p:spPr>
          </p:cxnSp>
        </p:grpSp>
        <p:sp>
          <p:nvSpPr>
            <p:cNvPr id="44" name="Freeform: Shape 43">
              <a:extLst>
                <a:ext uri="{FF2B5EF4-FFF2-40B4-BE49-F238E27FC236}">
                  <a16:creationId xmlns:a16="http://schemas.microsoft.com/office/drawing/2014/main" id="{EDEDEA03-CF1D-4CCB-AE01-0C490641973C}"/>
                </a:ext>
              </a:extLst>
            </p:cNvPr>
            <p:cNvSpPr/>
            <p:nvPr/>
          </p:nvSpPr>
          <p:spPr bwMode="auto">
            <a:xfrm>
              <a:off x="1661160" y="2413000"/>
              <a:ext cx="2585720" cy="2504440"/>
            </a:xfrm>
            <a:custGeom>
              <a:avLst/>
              <a:gdLst>
                <a:gd name="connsiteX0" fmla="*/ 0 w 2585720"/>
                <a:gd name="connsiteY0" fmla="*/ 0 h 2504440"/>
                <a:gd name="connsiteX1" fmla="*/ 0 w 2585720"/>
                <a:gd name="connsiteY1" fmla="*/ 2504440 h 2504440"/>
                <a:gd name="connsiteX2" fmla="*/ 2585720 w 2585720"/>
                <a:gd name="connsiteY2" fmla="*/ 2504440 h 2504440"/>
              </a:gdLst>
              <a:ahLst/>
              <a:cxnLst>
                <a:cxn ang="0">
                  <a:pos x="connsiteX0" y="connsiteY0"/>
                </a:cxn>
                <a:cxn ang="0">
                  <a:pos x="connsiteX1" y="connsiteY1"/>
                </a:cxn>
                <a:cxn ang="0">
                  <a:pos x="connsiteX2" y="connsiteY2"/>
                </a:cxn>
              </a:cxnLst>
              <a:rect l="l" t="t" r="r" b="b"/>
              <a:pathLst>
                <a:path w="2585720" h="2504440">
                  <a:moveTo>
                    <a:pt x="0" y="0"/>
                  </a:moveTo>
                  <a:lnTo>
                    <a:pt x="0" y="2504440"/>
                  </a:lnTo>
                  <a:lnTo>
                    <a:pt x="2585720" y="2504440"/>
                  </a:lnTo>
                </a:path>
              </a:pathLst>
            </a:custGeom>
            <a:noFill/>
            <a:ln w="28575">
              <a:solidFill>
                <a:schemeClr val="bg1"/>
              </a:solidFill>
              <a:miter lim="800000"/>
              <a:headEnd/>
              <a:tailEnd/>
            </a:ln>
          </p:spPr>
          <p:txBody>
            <a:bodyPr rtlCol="0" anchor="ctr"/>
            <a:lstStyle/>
            <a:p>
              <a:pPr algn="ctr"/>
              <a:endParaRPr lang="en-US" dirty="0"/>
            </a:p>
          </p:txBody>
        </p:sp>
        <p:grpSp>
          <p:nvGrpSpPr>
            <p:cNvPr id="45" name="Group 44">
              <a:extLst>
                <a:ext uri="{FF2B5EF4-FFF2-40B4-BE49-F238E27FC236}">
                  <a16:creationId xmlns:a16="http://schemas.microsoft.com/office/drawing/2014/main" id="{BD30F60C-270E-49D9-B28F-5862DD28A45C}"/>
                </a:ext>
              </a:extLst>
            </p:cNvPr>
            <p:cNvGrpSpPr/>
            <p:nvPr/>
          </p:nvGrpSpPr>
          <p:grpSpPr>
            <a:xfrm rot="5400000">
              <a:off x="2872960" y="3690516"/>
              <a:ext cx="157872" cy="2586285"/>
              <a:chOff x="1594589" y="3407781"/>
              <a:chExt cx="351051" cy="1497944"/>
            </a:xfrm>
          </p:grpSpPr>
          <p:cxnSp>
            <p:nvCxnSpPr>
              <p:cNvPr id="48" name="Straight Connector 47">
                <a:extLst>
                  <a:ext uri="{FF2B5EF4-FFF2-40B4-BE49-F238E27FC236}">
                    <a16:creationId xmlns:a16="http://schemas.microsoft.com/office/drawing/2014/main" id="{E7B304F7-D794-4CEB-A378-1059576E5069}"/>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486FBAA6-AFAE-4546-8758-FCD8821F3473}"/>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BE2BAC1C-8EB3-4864-BD43-CAE53BC87849}"/>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148E5DDB-B279-4E00-9188-B8769523B675}"/>
                  </a:ext>
                </a:extLst>
              </p:cNvPr>
              <p:cNvCxnSpPr>
                <a:cxnSpLocks/>
              </p:cNvCxnSpPr>
              <p:nvPr/>
            </p:nvCxnSpPr>
            <p:spPr bwMode="auto">
              <a:xfrm>
                <a:off x="1594589" y="4905725"/>
                <a:ext cx="351051" cy="0"/>
              </a:xfrm>
              <a:prstGeom prst="line">
                <a:avLst/>
              </a:prstGeom>
              <a:noFill/>
              <a:ln w="28575" cap="flat" cmpd="sng" algn="ctr">
                <a:solidFill>
                  <a:schemeClr val="bg1"/>
                </a:solidFill>
                <a:prstDash val="solid"/>
                <a:round/>
                <a:headEnd type="none" w="med" len="med"/>
                <a:tailEnd type="none" w="med" len="med"/>
              </a:ln>
              <a:effectLst/>
            </p:spPr>
          </p:cxnSp>
        </p:grpSp>
        <p:sp>
          <p:nvSpPr>
            <p:cNvPr id="52" name="Rectangle 51">
              <a:extLst>
                <a:ext uri="{FF2B5EF4-FFF2-40B4-BE49-F238E27FC236}">
                  <a16:creationId xmlns:a16="http://schemas.microsoft.com/office/drawing/2014/main" id="{B6609A26-85EC-4579-8445-026BD85E2C0F}"/>
                </a:ext>
              </a:extLst>
            </p:cNvPr>
            <p:cNvSpPr/>
            <p:nvPr/>
          </p:nvSpPr>
          <p:spPr bwMode="auto">
            <a:xfrm>
              <a:off x="1772163" y="2633316"/>
              <a:ext cx="157883" cy="2284120"/>
            </a:xfrm>
            <a:prstGeom prst="rect">
              <a:avLst/>
            </a:prstGeom>
            <a:solidFill>
              <a:schemeClr val="accent1"/>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 name="Rectangle 52">
              <a:extLst>
                <a:ext uri="{FF2B5EF4-FFF2-40B4-BE49-F238E27FC236}">
                  <a16:creationId xmlns:a16="http://schemas.microsoft.com/office/drawing/2014/main" id="{1A2B6940-35B0-4376-996E-E14338EC279F}"/>
                </a:ext>
              </a:extLst>
            </p:cNvPr>
            <p:cNvSpPr/>
            <p:nvPr/>
          </p:nvSpPr>
          <p:spPr bwMode="auto">
            <a:xfrm>
              <a:off x="1934105" y="2810934"/>
              <a:ext cx="157882" cy="2106502"/>
            </a:xfrm>
            <a:prstGeom prst="rect">
              <a:avLst/>
            </a:prstGeom>
            <a:solidFill>
              <a:schemeClr val="accent3"/>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4" name="Rectangle 53">
              <a:extLst>
                <a:ext uri="{FF2B5EF4-FFF2-40B4-BE49-F238E27FC236}">
                  <a16:creationId xmlns:a16="http://schemas.microsoft.com/office/drawing/2014/main" id="{D50238DA-32C6-4EF1-BB0E-50E2D648265F}"/>
                </a:ext>
              </a:extLst>
            </p:cNvPr>
            <p:cNvSpPr/>
            <p:nvPr/>
          </p:nvSpPr>
          <p:spPr bwMode="auto">
            <a:xfrm>
              <a:off x="2091987" y="2653201"/>
              <a:ext cx="157872" cy="2264235"/>
            </a:xfrm>
            <a:prstGeom prst="rect">
              <a:avLst/>
            </a:prstGeom>
            <a:solidFill>
              <a:schemeClr val="accent4"/>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D04E6949-7FD8-45ED-81E8-E3373C014746}"/>
                </a:ext>
              </a:extLst>
            </p:cNvPr>
            <p:cNvSpPr/>
            <p:nvPr/>
          </p:nvSpPr>
          <p:spPr bwMode="auto">
            <a:xfrm>
              <a:off x="2249296" y="2633316"/>
              <a:ext cx="157870" cy="2284120"/>
            </a:xfrm>
            <a:prstGeom prst="rect">
              <a:avLst/>
            </a:prstGeom>
            <a:solidFill>
              <a:schemeClr val="accent6"/>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Rectangle 55">
              <a:extLst>
                <a:ext uri="{FF2B5EF4-FFF2-40B4-BE49-F238E27FC236}">
                  <a16:creationId xmlns:a16="http://schemas.microsoft.com/office/drawing/2014/main" id="{5CBAADE4-5E75-4F54-BE8E-D7D500D92F0E}"/>
                </a:ext>
              </a:extLst>
            </p:cNvPr>
            <p:cNvSpPr/>
            <p:nvPr/>
          </p:nvSpPr>
          <p:spPr bwMode="auto">
            <a:xfrm>
              <a:off x="2627351" y="3137358"/>
              <a:ext cx="157883" cy="1780077"/>
            </a:xfrm>
            <a:prstGeom prst="rect">
              <a:avLst/>
            </a:prstGeom>
            <a:solidFill>
              <a:schemeClr val="accent1"/>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Rectangle 56">
              <a:extLst>
                <a:ext uri="{FF2B5EF4-FFF2-40B4-BE49-F238E27FC236}">
                  <a16:creationId xmlns:a16="http://schemas.microsoft.com/office/drawing/2014/main" id="{7B8080B4-5539-4B26-A2FC-505C5541061F}"/>
                </a:ext>
              </a:extLst>
            </p:cNvPr>
            <p:cNvSpPr/>
            <p:nvPr/>
          </p:nvSpPr>
          <p:spPr bwMode="auto">
            <a:xfrm>
              <a:off x="2789293" y="3640666"/>
              <a:ext cx="157882" cy="1276769"/>
            </a:xfrm>
            <a:prstGeom prst="rect">
              <a:avLst/>
            </a:prstGeom>
            <a:solidFill>
              <a:schemeClr val="accent3"/>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8" name="Rectangle 57">
              <a:extLst>
                <a:ext uri="{FF2B5EF4-FFF2-40B4-BE49-F238E27FC236}">
                  <a16:creationId xmlns:a16="http://schemas.microsoft.com/office/drawing/2014/main" id="{DA6D2864-88AF-4E8A-9BB5-34CC1C2A8264}"/>
                </a:ext>
              </a:extLst>
            </p:cNvPr>
            <p:cNvSpPr/>
            <p:nvPr/>
          </p:nvSpPr>
          <p:spPr bwMode="auto">
            <a:xfrm>
              <a:off x="2947175" y="3155950"/>
              <a:ext cx="157872" cy="1761486"/>
            </a:xfrm>
            <a:prstGeom prst="rect">
              <a:avLst/>
            </a:prstGeom>
            <a:solidFill>
              <a:schemeClr val="accent4"/>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1782DC76-2B80-432C-B5DA-2B67C260564B}"/>
                </a:ext>
              </a:extLst>
            </p:cNvPr>
            <p:cNvSpPr/>
            <p:nvPr/>
          </p:nvSpPr>
          <p:spPr bwMode="auto">
            <a:xfrm>
              <a:off x="3104484" y="2982382"/>
              <a:ext cx="157870" cy="1935053"/>
            </a:xfrm>
            <a:prstGeom prst="rect">
              <a:avLst/>
            </a:prstGeom>
            <a:solidFill>
              <a:schemeClr val="accent6"/>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EEB56878-603C-4DE5-9EE1-000BEE887844}"/>
                </a:ext>
              </a:extLst>
            </p:cNvPr>
            <p:cNvSpPr/>
            <p:nvPr/>
          </p:nvSpPr>
          <p:spPr bwMode="auto">
            <a:xfrm>
              <a:off x="3492297" y="4229100"/>
              <a:ext cx="157883" cy="688335"/>
            </a:xfrm>
            <a:prstGeom prst="rect">
              <a:avLst/>
            </a:prstGeom>
            <a:solidFill>
              <a:schemeClr val="accent1"/>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469112CF-E019-4352-8F99-704F28EAB8EB}"/>
                </a:ext>
              </a:extLst>
            </p:cNvPr>
            <p:cNvSpPr/>
            <p:nvPr/>
          </p:nvSpPr>
          <p:spPr bwMode="auto">
            <a:xfrm>
              <a:off x="3654239" y="4460875"/>
              <a:ext cx="157882" cy="456560"/>
            </a:xfrm>
            <a:prstGeom prst="rect">
              <a:avLst/>
            </a:prstGeom>
            <a:solidFill>
              <a:schemeClr val="accent3"/>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Rectangle 61">
              <a:extLst>
                <a:ext uri="{FF2B5EF4-FFF2-40B4-BE49-F238E27FC236}">
                  <a16:creationId xmlns:a16="http://schemas.microsoft.com/office/drawing/2014/main" id="{623C30E6-5168-4D94-9A9D-DE1BFCB7AA82}"/>
                </a:ext>
              </a:extLst>
            </p:cNvPr>
            <p:cNvSpPr/>
            <p:nvPr/>
          </p:nvSpPr>
          <p:spPr bwMode="auto">
            <a:xfrm>
              <a:off x="3812121" y="4175124"/>
              <a:ext cx="157872" cy="742311"/>
            </a:xfrm>
            <a:prstGeom prst="rect">
              <a:avLst/>
            </a:prstGeom>
            <a:solidFill>
              <a:schemeClr val="accent4"/>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DB47557F-7715-4B20-A978-ABABD475182F}"/>
                </a:ext>
              </a:extLst>
            </p:cNvPr>
            <p:cNvSpPr/>
            <p:nvPr/>
          </p:nvSpPr>
          <p:spPr bwMode="auto">
            <a:xfrm>
              <a:off x="3969430" y="4156075"/>
              <a:ext cx="157870" cy="761360"/>
            </a:xfrm>
            <a:prstGeom prst="rect">
              <a:avLst/>
            </a:prstGeom>
            <a:solidFill>
              <a:schemeClr val="accent6"/>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66" name="Group 65">
            <a:extLst>
              <a:ext uri="{FF2B5EF4-FFF2-40B4-BE49-F238E27FC236}">
                <a16:creationId xmlns:a16="http://schemas.microsoft.com/office/drawing/2014/main" id="{9460DD55-6343-4096-BB17-4AEE4839CC64}"/>
              </a:ext>
            </a:extLst>
          </p:cNvPr>
          <p:cNvGrpSpPr/>
          <p:nvPr/>
        </p:nvGrpSpPr>
        <p:grpSpPr>
          <a:xfrm>
            <a:off x="4523862" y="2157407"/>
            <a:ext cx="3405111" cy="3034249"/>
            <a:chOff x="1016085" y="2224487"/>
            <a:chExt cx="3405111" cy="3034249"/>
          </a:xfrm>
        </p:grpSpPr>
        <p:grpSp>
          <p:nvGrpSpPr>
            <p:cNvPr id="67" name="Group 66">
              <a:extLst>
                <a:ext uri="{FF2B5EF4-FFF2-40B4-BE49-F238E27FC236}">
                  <a16:creationId xmlns:a16="http://schemas.microsoft.com/office/drawing/2014/main" id="{043FBFE8-D2E0-4D0B-8133-9528BA8FAECB}"/>
                </a:ext>
              </a:extLst>
            </p:cNvPr>
            <p:cNvGrpSpPr/>
            <p:nvPr/>
          </p:nvGrpSpPr>
          <p:grpSpPr>
            <a:xfrm>
              <a:off x="3455596" y="2547444"/>
              <a:ext cx="965600" cy="954107"/>
              <a:chOff x="3480294" y="2547444"/>
              <a:chExt cx="965600" cy="954107"/>
            </a:xfrm>
          </p:grpSpPr>
          <p:sp>
            <p:nvSpPr>
              <p:cNvPr id="103" name="TextBox 102">
                <a:extLst>
                  <a:ext uri="{FF2B5EF4-FFF2-40B4-BE49-F238E27FC236}">
                    <a16:creationId xmlns:a16="http://schemas.microsoft.com/office/drawing/2014/main" id="{0687190A-1D69-41F5-8C3E-384A01FA397B}"/>
                  </a:ext>
                </a:extLst>
              </p:cNvPr>
              <p:cNvSpPr txBox="1"/>
              <p:nvPr/>
            </p:nvSpPr>
            <p:spPr bwMode="auto">
              <a:xfrm>
                <a:off x="3644071" y="2547444"/>
                <a:ext cx="801823"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NHW</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NHB</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Hispanic</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Asian</a:t>
                </a:r>
              </a:p>
            </p:txBody>
          </p:sp>
          <p:sp>
            <p:nvSpPr>
              <p:cNvPr id="104" name="Rectangle 103">
                <a:extLst>
                  <a:ext uri="{FF2B5EF4-FFF2-40B4-BE49-F238E27FC236}">
                    <a16:creationId xmlns:a16="http://schemas.microsoft.com/office/drawing/2014/main" id="{E4ACA341-CB76-47AB-AB88-D6ACF6544027}"/>
                  </a:ext>
                </a:extLst>
              </p:cNvPr>
              <p:cNvSpPr/>
              <p:nvPr/>
            </p:nvSpPr>
            <p:spPr bwMode="auto">
              <a:xfrm>
                <a:off x="3480294" y="2601822"/>
                <a:ext cx="157885" cy="157885"/>
              </a:xfrm>
              <a:prstGeom prst="rect">
                <a:avLst/>
              </a:prstGeom>
              <a:solidFill>
                <a:schemeClr val="accent1"/>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 name="Rectangle 104">
                <a:extLst>
                  <a:ext uri="{FF2B5EF4-FFF2-40B4-BE49-F238E27FC236}">
                    <a16:creationId xmlns:a16="http://schemas.microsoft.com/office/drawing/2014/main" id="{8B77EB04-2455-443D-997E-D8A9956148B2}"/>
                  </a:ext>
                </a:extLst>
              </p:cNvPr>
              <p:cNvSpPr/>
              <p:nvPr/>
            </p:nvSpPr>
            <p:spPr bwMode="auto">
              <a:xfrm>
                <a:off x="3480294" y="2821343"/>
                <a:ext cx="157885" cy="157885"/>
              </a:xfrm>
              <a:prstGeom prst="rect">
                <a:avLst/>
              </a:prstGeom>
              <a:solidFill>
                <a:schemeClr val="accent3"/>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 name="Rectangle 105">
                <a:extLst>
                  <a:ext uri="{FF2B5EF4-FFF2-40B4-BE49-F238E27FC236}">
                    <a16:creationId xmlns:a16="http://schemas.microsoft.com/office/drawing/2014/main" id="{E89C580D-79E4-4337-8B41-03C012DCAE96}"/>
                  </a:ext>
                </a:extLst>
              </p:cNvPr>
              <p:cNvSpPr/>
              <p:nvPr/>
            </p:nvSpPr>
            <p:spPr bwMode="auto">
              <a:xfrm>
                <a:off x="3480294" y="3040864"/>
                <a:ext cx="157885" cy="157885"/>
              </a:xfrm>
              <a:prstGeom prst="rect">
                <a:avLst/>
              </a:prstGeom>
              <a:solidFill>
                <a:schemeClr val="accent4"/>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 name="Rectangle 106">
                <a:extLst>
                  <a:ext uri="{FF2B5EF4-FFF2-40B4-BE49-F238E27FC236}">
                    <a16:creationId xmlns:a16="http://schemas.microsoft.com/office/drawing/2014/main" id="{D6572273-E833-4F6E-A928-836598D781DA}"/>
                  </a:ext>
                </a:extLst>
              </p:cNvPr>
              <p:cNvSpPr/>
              <p:nvPr/>
            </p:nvSpPr>
            <p:spPr bwMode="auto">
              <a:xfrm>
                <a:off x="3480294" y="3260386"/>
                <a:ext cx="157885" cy="157885"/>
              </a:xfrm>
              <a:prstGeom prst="rect">
                <a:avLst/>
              </a:prstGeom>
              <a:solidFill>
                <a:schemeClr val="accent6"/>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68" name="TextBox 67">
              <a:extLst>
                <a:ext uri="{FF2B5EF4-FFF2-40B4-BE49-F238E27FC236}">
                  <a16:creationId xmlns:a16="http://schemas.microsoft.com/office/drawing/2014/main" id="{ED02932F-FE2E-452D-8EB3-C81C737959D0}"/>
                </a:ext>
              </a:extLst>
            </p:cNvPr>
            <p:cNvSpPr txBox="1"/>
            <p:nvPr/>
          </p:nvSpPr>
          <p:spPr bwMode="auto">
            <a:xfrm>
              <a:off x="1643653" y="4950959"/>
              <a:ext cx="8631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Localized</a:t>
              </a:r>
            </a:p>
          </p:txBody>
        </p:sp>
        <p:sp>
          <p:nvSpPr>
            <p:cNvPr id="69" name="TextBox 68">
              <a:extLst>
                <a:ext uri="{FF2B5EF4-FFF2-40B4-BE49-F238E27FC236}">
                  <a16:creationId xmlns:a16="http://schemas.microsoft.com/office/drawing/2014/main" id="{DDBD89FD-4887-4B7B-8916-2CB37721D103}"/>
                </a:ext>
              </a:extLst>
            </p:cNvPr>
            <p:cNvSpPr txBox="1"/>
            <p:nvPr/>
          </p:nvSpPr>
          <p:spPr bwMode="auto">
            <a:xfrm>
              <a:off x="2539973" y="4950959"/>
              <a:ext cx="82804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Regional</a:t>
              </a:r>
            </a:p>
          </p:txBody>
        </p:sp>
        <p:sp>
          <p:nvSpPr>
            <p:cNvPr id="70" name="TextBox 69">
              <a:extLst>
                <a:ext uri="{FF2B5EF4-FFF2-40B4-BE49-F238E27FC236}">
                  <a16:creationId xmlns:a16="http://schemas.microsoft.com/office/drawing/2014/main" id="{838A1A4B-62E4-448E-A8E5-F41F1ABEB71D}"/>
                </a:ext>
              </a:extLst>
            </p:cNvPr>
            <p:cNvSpPr txBox="1"/>
            <p:nvPr/>
          </p:nvSpPr>
          <p:spPr bwMode="auto">
            <a:xfrm>
              <a:off x="3468064" y="4950959"/>
              <a:ext cx="7194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Distant</a:t>
              </a:r>
            </a:p>
          </p:txBody>
        </p:sp>
        <p:grpSp>
          <p:nvGrpSpPr>
            <p:cNvPr id="71" name="Group 70">
              <a:extLst>
                <a:ext uri="{FF2B5EF4-FFF2-40B4-BE49-F238E27FC236}">
                  <a16:creationId xmlns:a16="http://schemas.microsoft.com/office/drawing/2014/main" id="{499EAEDA-A32A-4E5F-8C46-C04A617FA6DA}"/>
                </a:ext>
              </a:extLst>
            </p:cNvPr>
            <p:cNvGrpSpPr/>
            <p:nvPr/>
          </p:nvGrpSpPr>
          <p:grpSpPr>
            <a:xfrm>
              <a:off x="1016085" y="2224487"/>
              <a:ext cx="535724" cy="2865904"/>
              <a:chOff x="1016085" y="2224487"/>
              <a:chExt cx="535724" cy="2865904"/>
            </a:xfrm>
          </p:grpSpPr>
          <p:sp>
            <p:nvSpPr>
              <p:cNvPr id="97" name="TextBox 96">
                <a:extLst>
                  <a:ext uri="{FF2B5EF4-FFF2-40B4-BE49-F238E27FC236}">
                    <a16:creationId xmlns:a16="http://schemas.microsoft.com/office/drawing/2014/main" id="{27FEDAFC-7BCF-463F-A27A-196AF438926C}"/>
                  </a:ext>
                </a:extLst>
              </p:cNvPr>
              <p:cNvSpPr txBox="1"/>
              <p:nvPr/>
            </p:nvSpPr>
            <p:spPr bwMode="auto">
              <a:xfrm>
                <a:off x="1250123" y="472105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98" name="TextBox 97">
                <a:extLst>
                  <a:ext uri="{FF2B5EF4-FFF2-40B4-BE49-F238E27FC236}">
                    <a16:creationId xmlns:a16="http://schemas.microsoft.com/office/drawing/2014/main" id="{993E5D04-452A-44A2-B092-5C7B054DCE90}"/>
                  </a:ext>
                </a:extLst>
              </p:cNvPr>
              <p:cNvSpPr txBox="1"/>
              <p:nvPr/>
            </p:nvSpPr>
            <p:spPr bwMode="auto">
              <a:xfrm>
                <a:off x="1133105" y="422174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99" name="TextBox 98">
                <a:extLst>
                  <a:ext uri="{FF2B5EF4-FFF2-40B4-BE49-F238E27FC236}">
                    <a16:creationId xmlns:a16="http://schemas.microsoft.com/office/drawing/2014/main" id="{F2D402BC-F2CB-4E21-9EB5-143CC7FD3F88}"/>
                  </a:ext>
                </a:extLst>
              </p:cNvPr>
              <p:cNvSpPr txBox="1"/>
              <p:nvPr/>
            </p:nvSpPr>
            <p:spPr bwMode="auto">
              <a:xfrm>
                <a:off x="1133105" y="37224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00" name="TextBox 99">
                <a:extLst>
                  <a:ext uri="{FF2B5EF4-FFF2-40B4-BE49-F238E27FC236}">
                    <a16:creationId xmlns:a16="http://schemas.microsoft.com/office/drawing/2014/main" id="{7FE7EB31-A6A4-467D-B6BC-5C0C160B57EC}"/>
                  </a:ext>
                </a:extLst>
              </p:cNvPr>
              <p:cNvSpPr txBox="1"/>
              <p:nvPr/>
            </p:nvSpPr>
            <p:spPr bwMode="auto">
              <a:xfrm>
                <a:off x="1133105" y="32231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01" name="TextBox 100">
                <a:extLst>
                  <a:ext uri="{FF2B5EF4-FFF2-40B4-BE49-F238E27FC236}">
                    <a16:creationId xmlns:a16="http://schemas.microsoft.com/office/drawing/2014/main" id="{6D9F4212-B5D2-4927-B2DF-89804C542F0C}"/>
                  </a:ext>
                </a:extLst>
              </p:cNvPr>
              <p:cNvSpPr txBox="1"/>
              <p:nvPr/>
            </p:nvSpPr>
            <p:spPr bwMode="auto">
              <a:xfrm>
                <a:off x="1133105" y="272380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102" name="TextBox 101">
                <a:extLst>
                  <a:ext uri="{FF2B5EF4-FFF2-40B4-BE49-F238E27FC236}">
                    <a16:creationId xmlns:a16="http://schemas.microsoft.com/office/drawing/2014/main" id="{F168D8F5-DEA6-488B-9CEC-3B81AC0B56E2}"/>
                  </a:ext>
                </a:extLst>
              </p:cNvPr>
              <p:cNvSpPr txBox="1"/>
              <p:nvPr/>
            </p:nvSpPr>
            <p:spPr bwMode="auto">
              <a:xfrm>
                <a:off x="1016085" y="2224487"/>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grpSp>
        <p:grpSp>
          <p:nvGrpSpPr>
            <p:cNvPr id="72" name="Group 71">
              <a:extLst>
                <a:ext uri="{FF2B5EF4-FFF2-40B4-BE49-F238E27FC236}">
                  <a16:creationId xmlns:a16="http://schemas.microsoft.com/office/drawing/2014/main" id="{A8CEB4DC-F114-481C-8FE8-795D999C84C5}"/>
                </a:ext>
              </a:extLst>
            </p:cNvPr>
            <p:cNvGrpSpPr/>
            <p:nvPr/>
          </p:nvGrpSpPr>
          <p:grpSpPr>
            <a:xfrm>
              <a:off x="1562402" y="2418111"/>
              <a:ext cx="106512" cy="2487614"/>
              <a:chOff x="1594589" y="2418111"/>
              <a:chExt cx="351051" cy="2487614"/>
            </a:xfrm>
          </p:grpSpPr>
          <p:cxnSp>
            <p:nvCxnSpPr>
              <p:cNvPr id="91" name="Straight Connector 90">
                <a:extLst>
                  <a:ext uri="{FF2B5EF4-FFF2-40B4-BE49-F238E27FC236}">
                    <a16:creationId xmlns:a16="http://schemas.microsoft.com/office/drawing/2014/main" id="{2EB784C0-3EB0-459A-9921-16E71A661BF7}"/>
                  </a:ext>
                </a:extLst>
              </p:cNvPr>
              <p:cNvCxnSpPr>
                <a:cxnSpLocks/>
              </p:cNvCxnSpPr>
              <p:nvPr/>
            </p:nvCxnSpPr>
            <p:spPr bwMode="auto">
              <a:xfrm>
                <a:off x="1594589" y="241811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97487B1F-4BC0-4768-9C6D-79CF66B563F7}"/>
                  </a:ext>
                </a:extLst>
              </p:cNvPr>
              <p:cNvCxnSpPr>
                <a:cxnSpLocks/>
              </p:cNvCxnSpPr>
              <p:nvPr/>
            </p:nvCxnSpPr>
            <p:spPr bwMode="auto">
              <a:xfrm>
                <a:off x="1594589" y="2908467"/>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9E1EC322-D29D-4478-93FD-E3FDA83EB9D4}"/>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3D319206-1403-4E31-AB4E-320B3DBC36CA}"/>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A175DE62-BA4B-4645-8599-2EB1E9566326}"/>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CB64DEB8-97E5-4C4E-A24F-AD405BA9627A}"/>
                  </a:ext>
                </a:extLst>
              </p:cNvPr>
              <p:cNvCxnSpPr>
                <a:cxnSpLocks/>
              </p:cNvCxnSpPr>
              <p:nvPr/>
            </p:nvCxnSpPr>
            <p:spPr bwMode="auto">
              <a:xfrm>
                <a:off x="1594589" y="4905725"/>
                <a:ext cx="351051" cy="0"/>
              </a:xfrm>
              <a:prstGeom prst="line">
                <a:avLst/>
              </a:prstGeom>
              <a:noFill/>
              <a:ln w="28575" cap="flat" cmpd="sng" algn="ctr">
                <a:solidFill>
                  <a:schemeClr val="bg1"/>
                </a:solidFill>
                <a:prstDash val="solid"/>
                <a:round/>
                <a:headEnd type="none" w="med" len="med"/>
                <a:tailEnd type="none" w="med" len="med"/>
              </a:ln>
              <a:effectLst/>
            </p:spPr>
          </p:cxnSp>
        </p:grpSp>
        <p:sp>
          <p:nvSpPr>
            <p:cNvPr id="73" name="Freeform: Shape 72">
              <a:extLst>
                <a:ext uri="{FF2B5EF4-FFF2-40B4-BE49-F238E27FC236}">
                  <a16:creationId xmlns:a16="http://schemas.microsoft.com/office/drawing/2014/main" id="{7B86E6AF-2BF7-46A8-9362-41AE81921EC9}"/>
                </a:ext>
              </a:extLst>
            </p:cNvPr>
            <p:cNvSpPr/>
            <p:nvPr/>
          </p:nvSpPr>
          <p:spPr bwMode="auto">
            <a:xfrm>
              <a:off x="1661160" y="2413000"/>
              <a:ext cx="2585720" cy="2504440"/>
            </a:xfrm>
            <a:custGeom>
              <a:avLst/>
              <a:gdLst>
                <a:gd name="connsiteX0" fmla="*/ 0 w 2585720"/>
                <a:gd name="connsiteY0" fmla="*/ 0 h 2504440"/>
                <a:gd name="connsiteX1" fmla="*/ 0 w 2585720"/>
                <a:gd name="connsiteY1" fmla="*/ 2504440 h 2504440"/>
                <a:gd name="connsiteX2" fmla="*/ 2585720 w 2585720"/>
                <a:gd name="connsiteY2" fmla="*/ 2504440 h 2504440"/>
              </a:gdLst>
              <a:ahLst/>
              <a:cxnLst>
                <a:cxn ang="0">
                  <a:pos x="connsiteX0" y="connsiteY0"/>
                </a:cxn>
                <a:cxn ang="0">
                  <a:pos x="connsiteX1" y="connsiteY1"/>
                </a:cxn>
                <a:cxn ang="0">
                  <a:pos x="connsiteX2" y="connsiteY2"/>
                </a:cxn>
              </a:cxnLst>
              <a:rect l="l" t="t" r="r" b="b"/>
              <a:pathLst>
                <a:path w="2585720" h="2504440">
                  <a:moveTo>
                    <a:pt x="0" y="0"/>
                  </a:moveTo>
                  <a:lnTo>
                    <a:pt x="0" y="2504440"/>
                  </a:lnTo>
                  <a:lnTo>
                    <a:pt x="2585720" y="2504440"/>
                  </a:lnTo>
                </a:path>
              </a:pathLst>
            </a:custGeom>
            <a:noFill/>
            <a:ln w="28575">
              <a:solidFill>
                <a:schemeClr val="bg1"/>
              </a:solidFill>
              <a:miter lim="800000"/>
              <a:headEnd/>
              <a:tailEnd/>
            </a:ln>
          </p:spPr>
          <p:txBody>
            <a:bodyPr rtlCol="0" anchor="ctr"/>
            <a:lstStyle/>
            <a:p>
              <a:pPr algn="ctr"/>
              <a:endParaRPr lang="en-US" dirty="0"/>
            </a:p>
          </p:txBody>
        </p:sp>
        <p:grpSp>
          <p:nvGrpSpPr>
            <p:cNvPr id="74" name="Group 73">
              <a:extLst>
                <a:ext uri="{FF2B5EF4-FFF2-40B4-BE49-F238E27FC236}">
                  <a16:creationId xmlns:a16="http://schemas.microsoft.com/office/drawing/2014/main" id="{A3D002CD-3DB6-4577-9952-68CF0E9D1B3A}"/>
                </a:ext>
              </a:extLst>
            </p:cNvPr>
            <p:cNvGrpSpPr/>
            <p:nvPr/>
          </p:nvGrpSpPr>
          <p:grpSpPr>
            <a:xfrm rot="5400000">
              <a:off x="2872960" y="3690516"/>
              <a:ext cx="157872" cy="2586285"/>
              <a:chOff x="1594589" y="3407781"/>
              <a:chExt cx="351051" cy="1497944"/>
            </a:xfrm>
          </p:grpSpPr>
          <p:cxnSp>
            <p:nvCxnSpPr>
              <p:cNvPr id="87" name="Straight Connector 86">
                <a:extLst>
                  <a:ext uri="{FF2B5EF4-FFF2-40B4-BE49-F238E27FC236}">
                    <a16:creationId xmlns:a16="http://schemas.microsoft.com/office/drawing/2014/main" id="{D13086AA-0064-422C-AEF1-915239EC9030}"/>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D92566FF-50AE-4674-AC24-3182BDC0D143}"/>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E6A330AC-05F5-4DC2-B74C-AF1472AF010D}"/>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7265276D-A4D7-4141-B336-D20E8443B819}"/>
                  </a:ext>
                </a:extLst>
              </p:cNvPr>
              <p:cNvCxnSpPr>
                <a:cxnSpLocks/>
              </p:cNvCxnSpPr>
              <p:nvPr/>
            </p:nvCxnSpPr>
            <p:spPr bwMode="auto">
              <a:xfrm>
                <a:off x="1594589" y="4905725"/>
                <a:ext cx="351051" cy="0"/>
              </a:xfrm>
              <a:prstGeom prst="line">
                <a:avLst/>
              </a:prstGeom>
              <a:noFill/>
              <a:ln w="28575" cap="flat" cmpd="sng" algn="ctr">
                <a:solidFill>
                  <a:schemeClr val="bg1"/>
                </a:solidFill>
                <a:prstDash val="solid"/>
                <a:round/>
                <a:headEnd type="none" w="med" len="med"/>
                <a:tailEnd type="none" w="med" len="med"/>
              </a:ln>
              <a:effectLst/>
            </p:spPr>
          </p:cxnSp>
        </p:grpSp>
        <p:sp>
          <p:nvSpPr>
            <p:cNvPr id="75" name="Rectangle 74">
              <a:extLst>
                <a:ext uri="{FF2B5EF4-FFF2-40B4-BE49-F238E27FC236}">
                  <a16:creationId xmlns:a16="http://schemas.microsoft.com/office/drawing/2014/main" id="{D134C9DD-C594-415B-90B0-E2659D9E5FDC}"/>
                </a:ext>
              </a:extLst>
            </p:cNvPr>
            <p:cNvSpPr/>
            <p:nvPr/>
          </p:nvSpPr>
          <p:spPr bwMode="auto">
            <a:xfrm>
              <a:off x="1772163" y="2633340"/>
              <a:ext cx="157883" cy="2284095"/>
            </a:xfrm>
            <a:prstGeom prst="rect">
              <a:avLst/>
            </a:prstGeom>
            <a:solidFill>
              <a:schemeClr val="accent1"/>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 name="Rectangle 75">
              <a:extLst>
                <a:ext uri="{FF2B5EF4-FFF2-40B4-BE49-F238E27FC236}">
                  <a16:creationId xmlns:a16="http://schemas.microsoft.com/office/drawing/2014/main" id="{57EB623E-B400-4CF6-9B75-E27FCBFA8ADA}"/>
                </a:ext>
              </a:extLst>
            </p:cNvPr>
            <p:cNvSpPr/>
            <p:nvPr/>
          </p:nvSpPr>
          <p:spPr bwMode="auto">
            <a:xfrm>
              <a:off x="1934105" y="2779391"/>
              <a:ext cx="157882" cy="2138045"/>
            </a:xfrm>
            <a:prstGeom prst="rect">
              <a:avLst/>
            </a:prstGeom>
            <a:solidFill>
              <a:schemeClr val="accent3"/>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 name="Rectangle 76">
              <a:extLst>
                <a:ext uri="{FF2B5EF4-FFF2-40B4-BE49-F238E27FC236}">
                  <a16:creationId xmlns:a16="http://schemas.microsoft.com/office/drawing/2014/main" id="{01B32872-E543-4AD3-BB97-81EAC3C67703}"/>
                </a:ext>
              </a:extLst>
            </p:cNvPr>
            <p:cNvSpPr/>
            <p:nvPr/>
          </p:nvSpPr>
          <p:spPr bwMode="auto">
            <a:xfrm>
              <a:off x="2091987" y="2671441"/>
              <a:ext cx="157872" cy="2245995"/>
            </a:xfrm>
            <a:prstGeom prst="rect">
              <a:avLst/>
            </a:prstGeom>
            <a:solidFill>
              <a:schemeClr val="accent4"/>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 name="Rectangle 77">
              <a:extLst>
                <a:ext uri="{FF2B5EF4-FFF2-40B4-BE49-F238E27FC236}">
                  <a16:creationId xmlns:a16="http://schemas.microsoft.com/office/drawing/2014/main" id="{25B666A5-600B-47DC-9CAC-E43590003E59}"/>
                </a:ext>
              </a:extLst>
            </p:cNvPr>
            <p:cNvSpPr/>
            <p:nvPr/>
          </p:nvSpPr>
          <p:spPr bwMode="auto">
            <a:xfrm>
              <a:off x="2249296" y="2509516"/>
              <a:ext cx="157870" cy="2407920"/>
            </a:xfrm>
            <a:prstGeom prst="rect">
              <a:avLst/>
            </a:prstGeom>
            <a:solidFill>
              <a:schemeClr val="accent6"/>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 name="Rectangle 78">
              <a:extLst>
                <a:ext uri="{FF2B5EF4-FFF2-40B4-BE49-F238E27FC236}">
                  <a16:creationId xmlns:a16="http://schemas.microsoft.com/office/drawing/2014/main" id="{E22DE0A6-A3C0-4856-ACFF-8596FCA5978B}"/>
                </a:ext>
              </a:extLst>
            </p:cNvPr>
            <p:cNvSpPr/>
            <p:nvPr/>
          </p:nvSpPr>
          <p:spPr bwMode="auto">
            <a:xfrm>
              <a:off x="2627351" y="3265166"/>
              <a:ext cx="157883" cy="1652269"/>
            </a:xfrm>
            <a:prstGeom prst="rect">
              <a:avLst/>
            </a:prstGeom>
            <a:solidFill>
              <a:schemeClr val="accent1"/>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 name="Rectangle 79">
              <a:extLst>
                <a:ext uri="{FF2B5EF4-FFF2-40B4-BE49-F238E27FC236}">
                  <a16:creationId xmlns:a16="http://schemas.microsoft.com/office/drawing/2014/main" id="{0881B2FC-F0BF-4AA6-A981-E79620B75717}"/>
                </a:ext>
              </a:extLst>
            </p:cNvPr>
            <p:cNvSpPr/>
            <p:nvPr/>
          </p:nvSpPr>
          <p:spPr bwMode="auto">
            <a:xfrm>
              <a:off x="2789293" y="3706491"/>
              <a:ext cx="157882" cy="1210944"/>
            </a:xfrm>
            <a:prstGeom prst="rect">
              <a:avLst/>
            </a:prstGeom>
            <a:solidFill>
              <a:schemeClr val="accent3"/>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 name="Rectangle 80">
              <a:extLst>
                <a:ext uri="{FF2B5EF4-FFF2-40B4-BE49-F238E27FC236}">
                  <a16:creationId xmlns:a16="http://schemas.microsoft.com/office/drawing/2014/main" id="{3356ADF6-7C62-41F1-8FE3-5D48B7E470F5}"/>
                </a:ext>
              </a:extLst>
            </p:cNvPr>
            <p:cNvSpPr/>
            <p:nvPr/>
          </p:nvSpPr>
          <p:spPr bwMode="auto">
            <a:xfrm>
              <a:off x="2947175" y="3335016"/>
              <a:ext cx="157872" cy="1582420"/>
            </a:xfrm>
            <a:prstGeom prst="rect">
              <a:avLst/>
            </a:prstGeom>
            <a:solidFill>
              <a:schemeClr val="accent4"/>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 name="Rectangle 81">
              <a:extLst>
                <a:ext uri="{FF2B5EF4-FFF2-40B4-BE49-F238E27FC236}">
                  <a16:creationId xmlns:a16="http://schemas.microsoft.com/office/drawing/2014/main" id="{82C7D6A7-A66D-4539-9BBC-8937DF42B10A}"/>
                </a:ext>
              </a:extLst>
            </p:cNvPr>
            <p:cNvSpPr/>
            <p:nvPr/>
          </p:nvSpPr>
          <p:spPr bwMode="auto">
            <a:xfrm>
              <a:off x="3104484" y="3141341"/>
              <a:ext cx="157870" cy="1776094"/>
            </a:xfrm>
            <a:prstGeom prst="rect">
              <a:avLst/>
            </a:prstGeom>
            <a:solidFill>
              <a:schemeClr val="accent6"/>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 name="Rectangle 82">
              <a:extLst>
                <a:ext uri="{FF2B5EF4-FFF2-40B4-BE49-F238E27FC236}">
                  <a16:creationId xmlns:a16="http://schemas.microsoft.com/office/drawing/2014/main" id="{9EDCA372-1F3D-415B-8D65-A5BC7C3A9AEF}"/>
                </a:ext>
              </a:extLst>
            </p:cNvPr>
            <p:cNvSpPr/>
            <p:nvPr/>
          </p:nvSpPr>
          <p:spPr bwMode="auto">
            <a:xfrm>
              <a:off x="3492297" y="4211316"/>
              <a:ext cx="157883" cy="706119"/>
            </a:xfrm>
            <a:prstGeom prst="rect">
              <a:avLst/>
            </a:prstGeom>
            <a:solidFill>
              <a:schemeClr val="accent1"/>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 name="Rectangle 83">
              <a:extLst>
                <a:ext uri="{FF2B5EF4-FFF2-40B4-BE49-F238E27FC236}">
                  <a16:creationId xmlns:a16="http://schemas.microsoft.com/office/drawing/2014/main" id="{BC9D6D88-95B9-4B37-A2BB-B3024FFB639B}"/>
                </a:ext>
              </a:extLst>
            </p:cNvPr>
            <p:cNvSpPr/>
            <p:nvPr/>
          </p:nvSpPr>
          <p:spPr bwMode="auto">
            <a:xfrm>
              <a:off x="3654239" y="4431449"/>
              <a:ext cx="157882" cy="485986"/>
            </a:xfrm>
            <a:prstGeom prst="rect">
              <a:avLst/>
            </a:prstGeom>
            <a:solidFill>
              <a:schemeClr val="accent3"/>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5" name="Rectangle 84">
              <a:extLst>
                <a:ext uri="{FF2B5EF4-FFF2-40B4-BE49-F238E27FC236}">
                  <a16:creationId xmlns:a16="http://schemas.microsoft.com/office/drawing/2014/main" id="{E4FD59BF-8155-424B-A806-23C1ECC3904C}"/>
                </a:ext>
              </a:extLst>
            </p:cNvPr>
            <p:cNvSpPr/>
            <p:nvPr/>
          </p:nvSpPr>
          <p:spPr bwMode="auto">
            <a:xfrm>
              <a:off x="3812121" y="4141466"/>
              <a:ext cx="157872" cy="775969"/>
            </a:xfrm>
            <a:prstGeom prst="rect">
              <a:avLst/>
            </a:prstGeom>
            <a:solidFill>
              <a:schemeClr val="accent4"/>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6" name="Rectangle 85">
              <a:extLst>
                <a:ext uri="{FF2B5EF4-FFF2-40B4-BE49-F238E27FC236}">
                  <a16:creationId xmlns:a16="http://schemas.microsoft.com/office/drawing/2014/main" id="{B6BEA118-77BF-4D22-87D4-68A6C9A85B5D}"/>
                </a:ext>
              </a:extLst>
            </p:cNvPr>
            <p:cNvSpPr/>
            <p:nvPr/>
          </p:nvSpPr>
          <p:spPr bwMode="auto">
            <a:xfrm>
              <a:off x="3969430" y="4152049"/>
              <a:ext cx="157870" cy="765386"/>
            </a:xfrm>
            <a:prstGeom prst="rect">
              <a:avLst/>
            </a:prstGeom>
            <a:solidFill>
              <a:schemeClr val="accent6"/>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08" name="Group 107">
            <a:extLst>
              <a:ext uri="{FF2B5EF4-FFF2-40B4-BE49-F238E27FC236}">
                <a16:creationId xmlns:a16="http://schemas.microsoft.com/office/drawing/2014/main" id="{612B0D2D-817C-4333-9BCF-2B5F6EB49A38}"/>
              </a:ext>
            </a:extLst>
          </p:cNvPr>
          <p:cNvGrpSpPr/>
          <p:nvPr/>
        </p:nvGrpSpPr>
        <p:grpSpPr>
          <a:xfrm>
            <a:off x="8229661" y="2157407"/>
            <a:ext cx="3405111" cy="3034249"/>
            <a:chOff x="1016085" y="2224487"/>
            <a:chExt cx="3405111" cy="3034249"/>
          </a:xfrm>
        </p:grpSpPr>
        <p:grpSp>
          <p:nvGrpSpPr>
            <p:cNvPr id="109" name="Group 108">
              <a:extLst>
                <a:ext uri="{FF2B5EF4-FFF2-40B4-BE49-F238E27FC236}">
                  <a16:creationId xmlns:a16="http://schemas.microsoft.com/office/drawing/2014/main" id="{D2A45F7B-A363-46A9-ACB7-8EB5638A7204}"/>
                </a:ext>
              </a:extLst>
            </p:cNvPr>
            <p:cNvGrpSpPr/>
            <p:nvPr/>
          </p:nvGrpSpPr>
          <p:grpSpPr>
            <a:xfrm>
              <a:off x="3455596" y="2547444"/>
              <a:ext cx="965600" cy="954107"/>
              <a:chOff x="3480294" y="2547444"/>
              <a:chExt cx="965600" cy="954107"/>
            </a:xfrm>
          </p:grpSpPr>
          <p:sp>
            <p:nvSpPr>
              <p:cNvPr id="145" name="TextBox 144">
                <a:extLst>
                  <a:ext uri="{FF2B5EF4-FFF2-40B4-BE49-F238E27FC236}">
                    <a16:creationId xmlns:a16="http://schemas.microsoft.com/office/drawing/2014/main" id="{EE21F375-955D-430F-9CC5-7154815BD66E}"/>
                  </a:ext>
                </a:extLst>
              </p:cNvPr>
              <p:cNvSpPr txBox="1"/>
              <p:nvPr/>
            </p:nvSpPr>
            <p:spPr bwMode="auto">
              <a:xfrm>
                <a:off x="3644071" y="2547444"/>
                <a:ext cx="801823"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NHW</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NHB</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Hispanic</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Asian</a:t>
                </a:r>
              </a:p>
            </p:txBody>
          </p:sp>
          <p:sp>
            <p:nvSpPr>
              <p:cNvPr id="146" name="Rectangle 145">
                <a:extLst>
                  <a:ext uri="{FF2B5EF4-FFF2-40B4-BE49-F238E27FC236}">
                    <a16:creationId xmlns:a16="http://schemas.microsoft.com/office/drawing/2014/main" id="{901F12A6-E7C7-4D84-AEA9-174C99BC02C3}"/>
                  </a:ext>
                </a:extLst>
              </p:cNvPr>
              <p:cNvSpPr/>
              <p:nvPr/>
            </p:nvSpPr>
            <p:spPr bwMode="auto">
              <a:xfrm>
                <a:off x="3480294" y="2601822"/>
                <a:ext cx="157885" cy="157885"/>
              </a:xfrm>
              <a:prstGeom prst="rect">
                <a:avLst/>
              </a:prstGeom>
              <a:solidFill>
                <a:schemeClr val="accent1"/>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Rectangle 146">
                <a:extLst>
                  <a:ext uri="{FF2B5EF4-FFF2-40B4-BE49-F238E27FC236}">
                    <a16:creationId xmlns:a16="http://schemas.microsoft.com/office/drawing/2014/main" id="{7DE1B893-7387-445B-A75F-002D81476DE0}"/>
                  </a:ext>
                </a:extLst>
              </p:cNvPr>
              <p:cNvSpPr/>
              <p:nvPr/>
            </p:nvSpPr>
            <p:spPr bwMode="auto">
              <a:xfrm>
                <a:off x="3480294" y="2821343"/>
                <a:ext cx="157885" cy="157885"/>
              </a:xfrm>
              <a:prstGeom prst="rect">
                <a:avLst/>
              </a:prstGeom>
              <a:solidFill>
                <a:schemeClr val="accent3"/>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Rectangle 147">
                <a:extLst>
                  <a:ext uri="{FF2B5EF4-FFF2-40B4-BE49-F238E27FC236}">
                    <a16:creationId xmlns:a16="http://schemas.microsoft.com/office/drawing/2014/main" id="{73D15726-1212-408F-A384-D2DFC5B73320}"/>
                  </a:ext>
                </a:extLst>
              </p:cNvPr>
              <p:cNvSpPr/>
              <p:nvPr/>
            </p:nvSpPr>
            <p:spPr bwMode="auto">
              <a:xfrm>
                <a:off x="3480294" y="3040864"/>
                <a:ext cx="157885" cy="157885"/>
              </a:xfrm>
              <a:prstGeom prst="rect">
                <a:avLst/>
              </a:prstGeom>
              <a:solidFill>
                <a:schemeClr val="accent4"/>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9" name="Rectangle 148">
                <a:extLst>
                  <a:ext uri="{FF2B5EF4-FFF2-40B4-BE49-F238E27FC236}">
                    <a16:creationId xmlns:a16="http://schemas.microsoft.com/office/drawing/2014/main" id="{02F0F546-CD38-4179-863E-78A2AAEC727F}"/>
                  </a:ext>
                </a:extLst>
              </p:cNvPr>
              <p:cNvSpPr/>
              <p:nvPr/>
            </p:nvSpPr>
            <p:spPr bwMode="auto">
              <a:xfrm>
                <a:off x="3480294" y="3260386"/>
                <a:ext cx="157885" cy="157885"/>
              </a:xfrm>
              <a:prstGeom prst="rect">
                <a:avLst/>
              </a:prstGeom>
              <a:solidFill>
                <a:schemeClr val="accent6"/>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10" name="TextBox 109">
              <a:extLst>
                <a:ext uri="{FF2B5EF4-FFF2-40B4-BE49-F238E27FC236}">
                  <a16:creationId xmlns:a16="http://schemas.microsoft.com/office/drawing/2014/main" id="{935E6342-56CB-46C1-B8A3-41F020F86C8D}"/>
                </a:ext>
              </a:extLst>
            </p:cNvPr>
            <p:cNvSpPr txBox="1"/>
            <p:nvPr/>
          </p:nvSpPr>
          <p:spPr bwMode="auto">
            <a:xfrm>
              <a:off x="1643653" y="4950959"/>
              <a:ext cx="8631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Localized</a:t>
              </a:r>
            </a:p>
          </p:txBody>
        </p:sp>
        <p:sp>
          <p:nvSpPr>
            <p:cNvPr id="111" name="TextBox 110">
              <a:extLst>
                <a:ext uri="{FF2B5EF4-FFF2-40B4-BE49-F238E27FC236}">
                  <a16:creationId xmlns:a16="http://schemas.microsoft.com/office/drawing/2014/main" id="{6A1C7158-9943-44D9-98A0-7C4D34ED303B}"/>
                </a:ext>
              </a:extLst>
            </p:cNvPr>
            <p:cNvSpPr txBox="1"/>
            <p:nvPr/>
          </p:nvSpPr>
          <p:spPr bwMode="auto">
            <a:xfrm>
              <a:off x="2539973" y="4950959"/>
              <a:ext cx="82804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Regional</a:t>
              </a:r>
            </a:p>
          </p:txBody>
        </p:sp>
        <p:sp>
          <p:nvSpPr>
            <p:cNvPr id="112" name="TextBox 111">
              <a:extLst>
                <a:ext uri="{FF2B5EF4-FFF2-40B4-BE49-F238E27FC236}">
                  <a16:creationId xmlns:a16="http://schemas.microsoft.com/office/drawing/2014/main" id="{DA42E894-CC20-42E7-A191-B568A283CEC7}"/>
                </a:ext>
              </a:extLst>
            </p:cNvPr>
            <p:cNvSpPr txBox="1"/>
            <p:nvPr/>
          </p:nvSpPr>
          <p:spPr bwMode="auto">
            <a:xfrm>
              <a:off x="3468064" y="4950959"/>
              <a:ext cx="7194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Distant</a:t>
              </a:r>
            </a:p>
          </p:txBody>
        </p:sp>
        <p:grpSp>
          <p:nvGrpSpPr>
            <p:cNvPr id="113" name="Group 112">
              <a:extLst>
                <a:ext uri="{FF2B5EF4-FFF2-40B4-BE49-F238E27FC236}">
                  <a16:creationId xmlns:a16="http://schemas.microsoft.com/office/drawing/2014/main" id="{BF2BD8D9-502C-4CB9-8F88-7848446F753A}"/>
                </a:ext>
              </a:extLst>
            </p:cNvPr>
            <p:cNvGrpSpPr/>
            <p:nvPr/>
          </p:nvGrpSpPr>
          <p:grpSpPr>
            <a:xfrm>
              <a:off x="1016085" y="2224487"/>
              <a:ext cx="535724" cy="2865904"/>
              <a:chOff x="1016085" y="2224487"/>
              <a:chExt cx="535724" cy="2865904"/>
            </a:xfrm>
          </p:grpSpPr>
          <p:sp>
            <p:nvSpPr>
              <p:cNvPr id="139" name="TextBox 138">
                <a:extLst>
                  <a:ext uri="{FF2B5EF4-FFF2-40B4-BE49-F238E27FC236}">
                    <a16:creationId xmlns:a16="http://schemas.microsoft.com/office/drawing/2014/main" id="{6EC31C31-2255-4000-862A-0634285FE6BD}"/>
                  </a:ext>
                </a:extLst>
              </p:cNvPr>
              <p:cNvSpPr txBox="1"/>
              <p:nvPr/>
            </p:nvSpPr>
            <p:spPr bwMode="auto">
              <a:xfrm>
                <a:off x="1250123" y="472105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40" name="TextBox 139">
                <a:extLst>
                  <a:ext uri="{FF2B5EF4-FFF2-40B4-BE49-F238E27FC236}">
                    <a16:creationId xmlns:a16="http://schemas.microsoft.com/office/drawing/2014/main" id="{F900CD0A-6EF7-4E8D-93D3-821D3CCC2343}"/>
                  </a:ext>
                </a:extLst>
              </p:cNvPr>
              <p:cNvSpPr txBox="1"/>
              <p:nvPr/>
            </p:nvSpPr>
            <p:spPr bwMode="auto">
              <a:xfrm>
                <a:off x="1133105" y="422174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41" name="TextBox 140">
                <a:extLst>
                  <a:ext uri="{FF2B5EF4-FFF2-40B4-BE49-F238E27FC236}">
                    <a16:creationId xmlns:a16="http://schemas.microsoft.com/office/drawing/2014/main" id="{57ECD255-A37B-4C5C-BDA6-19E02FCC6599}"/>
                  </a:ext>
                </a:extLst>
              </p:cNvPr>
              <p:cNvSpPr txBox="1"/>
              <p:nvPr/>
            </p:nvSpPr>
            <p:spPr bwMode="auto">
              <a:xfrm>
                <a:off x="1133105" y="37224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42" name="TextBox 141">
                <a:extLst>
                  <a:ext uri="{FF2B5EF4-FFF2-40B4-BE49-F238E27FC236}">
                    <a16:creationId xmlns:a16="http://schemas.microsoft.com/office/drawing/2014/main" id="{B5C80FB1-5DDD-46C7-A3F9-8696D4555EF9}"/>
                  </a:ext>
                </a:extLst>
              </p:cNvPr>
              <p:cNvSpPr txBox="1"/>
              <p:nvPr/>
            </p:nvSpPr>
            <p:spPr bwMode="auto">
              <a:xfrm>
                <a:off x="1133105" y="32231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43" name="TextBox 142">
                <a:extLst>
                  <a:ext uri="{FF2B5EF4-FFF2-40B4-BE49-F238E27FC236}">
                    <a16:creationId xmlns:a16="http://schemas.microsoft.com/office/drawing/2014/main" id="{3AA9D9E7-D1DC-4CF2-A725-D3985CD79346}"/>
                  </a:ext>
                </a:extLst>
              </p:cNvPr>
              <p:cNvSpPr txBox="1"/>
              <p:nvPr/>
            </p:nvSpPr>
            <p:spPr bwMode="auto">
              <a:xfrm>
                <a:off x="1133105" y="272380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144" name="TextBox 143">
                <a:extLst>
                  <a:ext uri="{FF2B5EF4-FFF2-40B4-BE49-F238E27FC236}">
                    <a16:creationId xmlns:a16="http://schemas.microsoft.com/office/drawing/2014/main" id="{D6437600-3EE8-4B04-963D-E6F20FF5667F}"/>
                  </a:ext>
                </a:extLst>
              </p:cNvPr>
              <p:cNvSpPr txBox="1"/>
              <p:nvPr/>
            </p:nvSpPr>
            <p:spPr bwMode="auto">
              <a:xfrm>
                <a:off x="1016085" y="2224487"/>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grpSp>
        <p:grpSp>
          <p:nvGrpSpPr>
            <p:cNvPr id="114" name="Group 113">
              <a:extLst>
                <a:ext uri="{FF2B5EF4-FFF2-40B4-BE49-F238E27FC236}">
                  <a16:creationId xmlns:a16="http://schemas.microsoft.com/office/drawing/2014/main" id="{D09A11E5-EFF3-47A4-810B-8C3176608C09}"/>
                </a:ext>
              </a:extLst>
            </p:cNvPr>
            <p:cNvGrpSpPr/>
            <p:nvPr/>
          </p:nvGrpSpPr>
          <p:grpSpPr>
            <a:xfrm>
              <a:off x="1562402" y="2418111"/>
              <a:ext cx="106512" cy="2487614"/>
              <a:chOff x="1594589" y="2418111"/>
              <a:chExt cx="351051" cy="2487614"/>
            </a:xfrm>
          </p:grpSpPr>
          <p:cxnSp>
            <p:nvCxnSpPr>
              <p:cNvPr id="133" name="Straight Connector 132">
                <a:extLst>
                  <a:ext uri="{FF2B5EF4-FFF2-40B4-BE49-F238E27FC236}">
                    <a16:creationId xmlns:a16="http://schemas.microsoft.com/office/drawing/2014/main" id="{376BA00A-5399-49E8-9E97-56E82828289E}"/>
                  </a:ext>
                </a:extLst>
              </p:cNvPr>
              <p:cNvCxnSpPr>
                <a:cxnSpLocks/>
              </p:cNvCxnSpPr>
              <p:nvPr/>
            </p:nvCxnSpPr>
            <p:spPr bwMode="auto">
              <a:xfrm>
                <a:off x="1594589" y="241811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E9EAFE05-72DC-4349-8356-E138A5E226EC}"/>
                  </a:ext>
                </a:extLst>
              </p:cNvPr>
              <p:cNvCxnSpPr>
                <a:cxnSpLocks/>
              </p:cNvCxnSpPr>
              <p:nvPr/>
            </p:nvCxnSpPr>
            <p:spPr bwMode="auto">
              <a:xfrm>
                <a:off x="1594589" y="2908467"/>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277B4563-C02C-432D-8FAD-8FE094D831A8}"/>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E1411221-12A7-4323-A16A-0FF443FCBCBF}"/>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61661FA1-AE60-440A-8C7F-437895356F3D}"/>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EA649556-F561-4FB2-A58B-7820793D5B6B}"/>
                  </a:ext>
                </a:extLst>
              </p:cNvPr>
              <p:cNvCxnSpPr>
                <a:cxnSpLocks/>
              </p:cNvCxnSpPr>
              <p:nvPr/>
            </p:nvCxnSpPr>
            <p:spPr bwMode="auto">
              <a:xfrm>
                <a:off x="1594589" y="4905725"/>
                <a:ext cx="351051" cy="0"/>
              </a:xfrm>
              <a:prstGeom prst="line">
                <a:avLst/>
              </a:prstGeom>
              <a:noFill/>
              <a:ln w="28575" cap="flat" cmpd="sng" algn="ctr">
                <a:solidFill>
                  <a:schemeClr val="bg1"/>
                </a:solidFill>
                <a:prstDash val="solid"/>
                <a:round/>
                <a:headEnd type="none" w="med" len="med"/>
                <a:tailEnd type="none" w="med" len="med"/>
              </a:ln>
              <a:effectLst/>
            </p:spPr>
          </p:cxnSp>
        </p:grpSp>
        <p:sp>
          <p:nvSpPr>
            <p:cNvPr id="115" name="Freeform: Shape 114">
              <a:extLst>
                <a:ext uri="{FF2B5EF4-FFF2-40B4-BE49-F238E27FC236}">
                  <a16:creationId xmlns:a16="http://schemas.microsoft.com/office/drawing/2014/main" id="{69FEDBB4-C002-4DCF-8BC8-B48B729035E4}"/>
                </a:ext>
              </a:extLst>
            </p:cNvPr>
            <p:cNvSpPr/>
            <p:nvPr/>
          </p:nvSpPr>
          <p:spPr bwMode="auto">
            <a:xfrm>
              <a:off x="1661160" y="2413000"/>
              <a:ext cx="2585720" cy="2504440"/>
            </a:xfrm>
            <a:custGeom>
              <a:avLst/>
              <a:gdLst>
                <a:gd name="connsiteX0" fmla="*/ 0 w 2585720"/>
                <a:gd name="connsiteY0" fmla="*/ 0 h 2504440"/>
                <a:gd name="connsiteX1" fmla="*/ 0 w 2585720"/>
                <a:gd name="connsiteY1" fmla="*/ 2504440 h 2504440"/>
                <a:gd name="connsiteX2" fmla="*/ 2585720 w 2585720"/>
                <a:gd name="connsiteY2" fmla="*/ 2504440 h 2504440"/>
              </a:gdLst>
              <a:ahLst/>
              <a:cxnLst>
                <a:cxn ang="0">
                  <a:pos x="connsiteX0" y="connsiteY0"/>
                </a:cxn>
                <a:cxn ang="0">
                  <a:pos x="connsiteX1" y="connsiteY1"/>
                </a:cxn>
                <a:cxn ang="0">
                  <a:pos x="connsiteX2" y="connsiteY2"/>
                </a:cxn>
              </a:cxnLst>
              <a:rect l="l" t="t" r="r" b="b"/>
              <a:pathLst>
                <a:path w="2585720" h="2504440">
                  <a:moveTo>
                    <a:pt x="0" y="0"/>
                  </a:moveTo>
                  <a:lnTo>
                    <a:pt x="0" y="2504440"/>
                  </a:lnTo>
                  <a:lnTo>
                    <a:pt x="2585720" y="2504440"/>
                  </a:lnTo>
                </a:path>
              </a:pathLst>
            </a:custGeom>
            <a:noFill/>
            <a:ln w="28575">
              <a:solidFill>
                <a:schemeClr val="bg1"/>
              </a:solidFill>
              <a:miter lim="800000"/>
              <a:headEnd/>
              <a:tailEnd/>
            </a:ln>
          </p:spPr>
          <p:txBody>
            <a:bodyPr rtlCol="0" anchor="ctr"/>
            <a:lstStyle/>
            <a:p>
              <a:pPr algn="ctr"/>
              <a:endParaRPr lang="en-US" dirty="0"/>
            </a:p>
          </p:txBody>
        </p:sp>
        <p:grpSp>
          <p:nvGrpSpPr>
            <p:cNvPr id="116" name="Group 115">
              <a:extLst>
                <a:ext uri="{FF2B5EF4-FFF2-40B4-BE49-F238E27FC236}">
                  <a16:creationId xmlns:a16="http://schemas.microsoft.com/office/drawing/2014/main" id="{19BD681D-E328-4A76-9575-126D3937FF36}"/>
                </a:ext>
              </a:extLst>
            </p:cNvPr>
            <p:cNvGrpSpPr/>
            <p:nvPr/>
          </p:nvGrpSpPr>
          <p:grpSpPr>
            <a:xfrm rot="5400000">
              <a:off x="2872960" y="3690516"/>
              <a:ext cx="157872" cy="2586285"/>
              <a:chOff x="1594589" y="3407781"/>
              <a:chExt cx="351051" cy="1497944"/>
            </a:xfrm>
          </p:grpSpPr>
          <p:cxnSp>
            <p:nvCxnSpPr>
              <p:cNvPr id="129" name="Straight Connector 128">
                <a:extLst>
                  <a:ext uri="{FF2B5EF4-FFF2-40B4-BE49-F238E27FC236}">
                    <a16:creationId xmlns:a16="http://schemas.microsoft.com/office/drawing/2014/main" id="{1703BC24-FC3F-46CB-BF3F-5DD4F6D64A6F}"/>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6343DBA5-DD1F-4887-8BDE-CBA0EA0BC0EA}"/>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5DFBBCEB-3C91-45B6-B977-C9F490F0EF37}"/>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FA7E1016-8AB3-4131-83E4-0B67AFD73DEB}"/>
                  </a:ext>
                </a:extLst>
              </p:cNvPr>
              <p:cNvCxnSpPr>
                <a:cxnSpLocks/>
              </p:cNvCxnSpPr>
              <p:nvPr/>
            </p:nvCxnSpPr>
            <p:spPr bwMode="auto">
              <a:xfrm>
                <a:off x="1594589" y="4905725"/>
                <a:ext cx="351051" cy="0"/>
              </a:xfrm>
              <a:prstGeom prst="line">
                <a:avLst/>
              </a:prstGeom>
              <a:noFill/>
              <a:ln w="28575" cap="flat" cmpd="sng" algn="ctr">
                <a:solidFill>
                  <a:schemeClr val="bg1"/>
                </a:solidFill>
                <a:prstDash val="solid"/>
                <a:round/>
                <a:headEnd type="none" w="med" len="med"/>
                <a:tailEnd type="none" w="med" len="med"/>
              </a:ln>
              <a:effectLst/>
            </p:spPr>
          </p:cxnSp>
        </p:grpSp>
        <p:sp>
          <p:nvSpPr>
            <p:cNvPr id="117" name="Rectangle 116">
              <a:extLst>
                <a:ext uri="{FF2B5EF4-FFF2-40B4-BE49-F238E27FC236}">
                  <a16:creationId xmlns:a16="http://schemas.microsoft.com/office/drawing/2014/main" id="{90F45B88-0D89-49BF-A985-4C7DF131662C}"/>
                </a:ext>
              </a:extLst>
            </p:cNvPr>
            <p:cNvSpPr/>
            <p:nvPr/>
          </p:nvSpPr>
          <p:spPr bwMode="auto">
            <a:xfrm>
              <a:off x="1772163" y="2569844"/>
              <a:ext cx="157883" cy="2347592"/>
            </a:xfrm>
            <a:prstGeom prst="rect">
              <a:avLst/>
            </a:prstGeom>
            <a:solidFill>
              <a:schemeClr val="accent1"/>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8" name="Rectangle 117">
              <a:extLst>
                <a:ext uri="{FF2B5EF4-FFF2-40B4-BE49-F238E27FC236}">
                  <a16:creationId xmlns:a16="http://schemas.microsoft.com/office/drawing/2014/main" id="{28DCE765-D130-444D-9A9F-A50E83D29936}"/>
                </a:ext>
              </a:extLst>
            </p:cNvPr>
            <p:cNvSpPr/>
            <p:nvPr/>
          </p:nvSpPr>
          <p:spPr bwMode="auto">
            <a:xfrm>
              <a:off x="1934105" y="2779391"/>
              <a:ext cx="157882" cy="2138045"/>
            </a:xfrm>
            <a:prstGeom prst="rect">
              <a:avLst/>
            </a:prstGeom>
            <a:solidFill>
              <a:schemeClr val="accent3"/>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Rectangle 118">
              <a:extLst>
                <a:ext uri="{FF2B5EF4-FFF2-40B4-BE49-F238E27FC236}">
                  <a16:creationId xmlns:a16="http://schemas.microsoft.com/office/drawing/2014/main" id="{6CDAEDBE-A6FE-40B6-B65F-8C6871BE4FD4}"/>
                </a:ext>
              </a:extLst>
            </p:cNvPr>
            <p:cNvSpPr/>
            <p:nvPr/>
          </p:nvSpPr>
          <p:spPr bwMode="auto">
            <a:xfrm>
              <a:off x="2091987" y="2653201"/>
              <a:ext cx="157872" cy="2264235"/>
            </a:xfrm>
            <a:prstGeom prst="rect">
              <a:avLst/>
            </a:prstGeom>
            <a:solidFill>
              <a:schemeClr val="accent4"/>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0" name="Rectangle 119">
              <a:extLst>
                <a:ext uri="{FF2B5EF4-FFF2-40B4-BE49-F238E27FC236}">
                  <a16:creationId xmlns:a16="http://schemas.microsoft.com/office/drawing/2014/main" id="{42C94541-50B6-425F-8DC6-CC57AC99B0E8}"/>
                </a:ext>
              </a:extLst>
            </p:cNvPr>
            <p:cNvSpPr/>
            <p:nvPr/>
          </p:nvSpPr>
          <p:spPr bwMode="auto">
            <a:xfrm>
              <a:off x="2249296" y="2639690"/>
              <a:ext cx="157870" cy="2277745"/>
            </a:xfrm>
            <a:prstGeom prst="rect">
              <a:avLst/>
            </a:prstGeom>
            <a:solidFill>
              <a:schemeClr val="accent6"/>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 name="Rectangle 120">
              <a:extLst>
                <a:ext uri="{FF2B5EF4-FFF2-40B4-BE49-F238E27FC236}">
                  <a16:creationId xmlns:a16="http://schemas.microsoft.com/office/drawing/2014/main" id="{522201C2-A9DD-437F-B772-7EB858111CF3}"/>
                </a:ext>
              </a:extLst>
            </p:cNvPr>
            <p:cNvSpPr/>
            <p:nvPr/>
          </p:nvSpPr>
          <p:spPr bwMode="auto">
            <a:xfrm>
              <a:off x="2627351" y="2858766"/>
              <a:ext cx="157883" cy="2058669"/>
            </a:xfrm>
            <a:prstGeom prst="rect">
              <a:avLst/>
            </a:prstGeom>
            <a:solidFill>
              <a:schemeClr val="accent1"/>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 name="Rectangle 121">
              <a:extLst>
                <a:ext uri="{FF2B5EF4-FFF2-40B4-BE49-F238E27FC236}">
                  <a16:creationId xmlns:a16="http://schemas.microsoft.com/office/drawing/2014/main" id="{50EF731B-2916-4060-95B5-CD15C8C4A6BE}"/>
                </a:ext>
              </a:extLst>
            </p:cNvPr>
            <p:cNvSpPr/>
            <p:nvPr/>
          </p:nvSpPr>
          <p:spPr bwMode="auto">
            <a:xfrm>
              <a:off x="2789293" y="3350891"/>
              <a:ext cx="157882" cy="1566544"/>
            </a:xfrm>
            <a:prstGeom prst="rect">
              <a:avLst/>
            </a:prstGeom>
            <a:solidFill>
              <a:schemeClr val="accent3"/>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Rectangle 122">
              <a:extLst>
                <a:ext uri="{FF2B5EF4-FFF2-40B4-BE49-F238E27FC236}">
                  <a16:creationId xmlns:a16="http://schemas.microsoft.com/office/drawing/2014/main" id="{400694AF-458B-428A-9C6F-518F5A97AFE6}"/>
                </a:ext>
              </a:extLst>
            </p:cNvPr>
            <p:cNvSpPr/>
            <p:nvPr/>
          </p:nvSpPr>
          <p:spPr bwMode="auto">
            <a:xfrm>
              <a:off x="2947175" y="2839716"/>
              <a:ext cx="157872" cy="2077720"/>
            </a:xfrm>
            <a:prstGeom prst="rect">
              <a:avLst/>
            </a:prstGeom>
            <a:solidFill>
              <a:schemeClr val="accent4"/>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Rectangle 123">
              <a:extLst>
                <a:ext uri="{FF2B5EF4-FFF2-40B4-BE49-F238E27FC236}">
                  <a16:creationId xmlns:a16="http://schemas.microsoft.com/office/drawing/2014/main" id="{DB4F6333-7328-4766-BB40-45A83FF84638}"/>
                </a:ext>
              </a:extLst>
            </p:cNvPr>
            <p:cNvSpPr/>
            <p:nvPr/>
          </p:nvSpPr>
          <p:spPr bwMode="auto">
            <a:xfrm>
              <a:off x="3104484" y="2811141"/>
              <a:ext cx="157870" cy="2106294"/>
            </a:xfrm>
            <a:prstGeom prst="rect">
              <a:avLst/>
            </a:prstGeom>
            <a:solidFill>
              <a:schemeClr val="accent6"/>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Rectangle 124">
              <a:extLst>
                <a:ext uri="{FF2B5EF4-FFF2-40B4-BE49-F238E27FC236}">
                  <a16:creationId xmlns:a16="http://schemas.microsoft.com/office/drawing/2014/main" id="{DC16E906-FB83-4EA6-A4BA-9E10295C7DC1}"/>
                </a:ext>
              </a:extLst>
            </p:cNvPr>
            <p:cNvSpPr/>
            <p:nvPr/>
          </p:nvSpPr>
          <p:spPr bwMode="auto">
            <a:xfrm>
              <a:off x="3492297" y="4132592"/>
              <a:ext cx="157883" cy="784843"/>
            </a:xfrm>
            <a:prstGeom prst="rect">
              <a:avLst/>
            </a:prstGeom>
            <a:solidFill>
              <a:schemeClr val="accent1"/>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Rectangle 125">
              <a:extLst>
                <a:ext uri="{FF2B5EF4-FFF2-40B4-BE49-F238E27FC236}">
                  <a16:creationId xmlns:a16="http://schemas.microsoft.com/office/drawing/2014/main" id="{8A99DABD-8E35-4B95-828D-3E1593B3CAF0}"/>
                </a:ext>
              </a:extLst>
            </p:cNvPr>
            <p:cNvSpPr/>
            <p:nvPr/>
          </p:nvSpPr>
          <p:spPr bwMode="auto">
            <a:xfrm>
              <a:off x="3654239" y="4413187"/>
              <a:ext cx="157882" cy="504248"/>
            </a:xfrm>
            <a:prstGeom prst="rect">
              <a:avLst/>
            </a:prstGeom>
            <a:solidFill>
              <a:schemeClr val="accent3"/>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Rectangle 126">
              <a:extLst>
                <a:ext uri="{FF2B5EF4-FFF2-40B4-BE49-F238E27FC236}">
                  <a16:creationId xmlns:a16="http://schemas.microsoft.com/office/drawing/2014/main" id="{57290D01-3FDF-496B-9C07-02832D3F3F42}"/>
                </a:ext>
              </a:extLst>
            </p:cNvPr>
            <p:cNvSpPr/>
            <p:nvPr/>
          </p:nvSpPr>
          <p:spPr bwMode="auto">
            <a:xfrm>
              <a:off x="3812121" y="4198523"/>
              <a:ext cx="157872" cy="718912"/>
            </a:xfrm>
            <a:prstGeom prst="rect">
              <a:avLst/>
            </a:prstGeom>
            <a:solidFill>
              <a:schemeClr val="accent4"/>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Rectangle 127">
              <a:extLst>
                <a:ext uri="{FF2B5EF4-FFF2-40B4-BE49-F238E27FC236}">
                  <a16:creationId xmlns:a16="http://schemas.microsoft.com/office/drawing/2014/main" id="{19902414-9FF7-4A6A-B7E8-F2C3A42A4123}"/>
                </a:ext>
              </a:extLst>
            </p:cNvPr>
            <p:cNvSpPr/>
            <p:nvPr/>
          </p:nvSpPr>
          <p:spPr bwMode="auto">
            <a:xfrm>
              <a:off x="3969430" y="4023504"/>
              <a:ext cx="157870" cy="893931"/>
            </a:xfrm>
            <a:prstGeom prst="rect">
              <a:avLst/>
            </a:prstGeom>
            <a:solidFill>
              <a:schemeClr val="accent6"/>
            </a:solidFill>
            <a:ln w="9525">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9" name="Group 8">
            <a:extLst>
              <a:ext uri="{FF2B5EF4-FFF2-40B4-BE49-F238E27FC236}">
                <a16:creationId xmlns:a16="http://schemas.microsoft.com/office/drawing/2014/main" id="{B1F67370-38D1-52DB-803D-AEEA085DD48A}"/>
              </a:ext>
            </a:extLst>
          </p:cNvPr>
          <p:cNvGrpSpPr/>
          <p:nvPr/>
        </p:nvGrpSpPr>
        <p:grpSpPr>
          <a:xfrm>
            <a:off x="9392911" y="6212702"/>
            <a:ext cx="2488502" cy="450134"/>
            <a:chOff x="9392911" y="6212702"/>
            <a:chExt cx="2488502" cy="450134"/>
          </a:xfrm>
        </p:grpSpPr>
        <p:pic>
          <p:nvPicPr>
            <p:cNvPr id="11" name="Picture 10" descr="Icon&#10;&#10;Description automatically generated">
              <a:extLst>
                <a:ext uri="{FF2B5EF4-FFF2-40B4-BE49-F238E27FC236}">
                  <a16:creationId xmlns:a16="http://schemas.microsoft.com/office/drawing/2014/main" id="{8414411C-CB94-3830-0B87-EB458AF8237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3" name="Rectangle 8">
              <a:extLst>
                <a:ext uri="{FF2B5EF4-FFF2-40B4-BE49-F238E27FC236}">
                  <a16:creationId xmlns:a16="http://schemas.microsoft.com/office/drawing/2014/main" id="{5E012286-7B14-3B46-09B8-53BC4DB2508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23668610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985F7EDC-9E21-4AC8-890E-680543B1EC3E}"/>
              </a:ext>
            </a:extLst>
          </p:cNvPr>
          <p:cNvSpPr>
            <a:spLocks noGrp="1"/>
          </p:cNvSpPr>
          <p:nvPr>
            <p:ph type="title"/>
          </p:nvPr>
        </p:nvSpPr>
        <p:spPr>
          <a:xfrm>
            <a:off x="609759" y="238127"/>
            <a:ext cx="11019664" cy="1103313"/>
          </a:xfrm>
        </p:spPr>
        <p:txBody>
          <a:bodyPr/>
          <a:lstStyle/>
          <a:p>
            <a:r>
              <a:rPr lang="en-US" sz="3600" dirty="0"/>
              <a:t>High-Volume Treatment Centers Are Associated With Better Outcomes for Black Patients With Ovarian Cancer</a:t>
            </a:r>
            <a:endParaRPr lang="en-US" dirty="0"/>
          </a:p>
        </p:txBody>
      </p:sp>
      <p:sp>
        <p:nvSpPr>
          <p:cNvPr id="18" name="Content Placeholder 2">
            <a:extLst>
              <a:ext uri="{FF2B5EF4-FFF2-40B4-BE49-F238E27FC236}">
                <a16:creationId xmlns:a16="http://schemas.microsoft.com/office/drawing/2014/main" id="{0E0D3A00-F4A4-4CC6-BCC0-7E3BF611BE20}"/>
              </a:ext>
            </a:extLst>
          </p:cNvPr>
          <p:cNvSpPr>
            <a:spLocks noGrp="1"/>
          </p:cNvSpPr>
          <p:nvPr>
            <p:ph sz="half" idx="1"/>
          </p:nvPr>
        </p:nvSpPr>
        <p:spPr>
          <a:xfrm>
            <a:off x="1278969" y="1505310"/>
            <a:ext cx="4976363" cy="4678738"/>
          </a:xfrm>
        </p:spPr>
        <p:txBody>
          <a:bodyPr/>
          <a:lstStyle/>
          <a:p>
            <a:pPr marL="0" marR="0" lvl="0" indent="0" algn="ctr"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Ovarian Cancer Survival by </a:t>
            </a:r>
            <a:b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Hospital and Physician Volume</a:t>
            </a:r>
          </a:p>
          <a:p>
            <a:endParaRPr lang="en-US" dirty="0"/>
          </a:p>
        </p:txBody>
      </p:sp>
      <p:sp>
        <p:nvSpPr>
          <p:cNvPr id="19" name="Content Placeholder 3">
            <a:extLst>
              <a:ext uri="{FF2B5EF4-FFF2-40B4-BE49-F238E27FC236}">
                <a16:creationId xmlns:a16="http://schemas.microsoft.com/office/drawing/2014/main" id="{96ABE6DF-E70F-4F9C-9602-0A4EB576D3D4}"/>
              </a:ext>
            </a:extLst>
          </p:cNvPr>
          <p:cNvSpPr>
            <a:spLocks noGrp="1"/>
          </p:cNvSpPr>
          <p:nvPr>
            <p:ph sz="half" idx="2"/>
          </p:nvPr>
        </p:nvSpPr>
        <p:spPr>
          <a:xfrm>
            <a:off x="6657673" y="1486545"/>
            <a:ext cx="4971750" cy="4679462"/>
          </a:xfrm>
        </p:spPr>
        <p:txBody>
          <a:bodyPr/>
          <a:lstStyle/>
          <a:p>
            <a:pPr marL="457200" indent="-457200" algn="l">
              <a:lnSpc>
                <a:spcPct val="100000"/>
              </a:lnSpc>
              <a:spcBef>
                <a:spcPct val="50000"/>
              </a:spcBef>
              <a:spcAft>
                <a:spcPct val="0"/>
              </a:spcAft>
              <a:buClrTx/>
              <a:buFont typeface="Wingdings" panose="05000000000000000000" pitchFamily="2" charset="2"/>
              <a:buChar char="§"/>
            </a:pPr>
            <a:r>
              <a:rPr lang="en-US" sz="2000" b="0" dirty="0">
                <a:solidFill>
                  <a:schemeClr val="bg1"/>
                </a:solidFill>
                <a:cs typeface="Calibri" panose="020F0502020204030204" pitchFamily="34" charset="0"/>
              </a:rPr>
              <a:t>53.1% of patients with ovarian cancer treated in LV hospital by LV physician</a:t>
            </a:r>
          </a:p>
          <a:p>
            <a:pPr marL="457200" indent="-457200" algn="l">
              <a:lnSpc>
                <a:spcPct val="100000"/>
              </a:lnSpc>
              <a:spcBef>
                <a:spcPct val="50000"/>
              </a:spcBef>
              <a:spcAft>
                <a:spcPct val="0"/>
              </a:spcAft>
              <a:buClrTx/>
              <a:buFont typeface="Wingdings" panose="05000000000000000000" pitchFamily="2" charset="2"/>
              <a:buChar char="§"/>
            </a:pPr>
            <a:r>
              <a:rPr lang="en-US" sz="2000" b="0" dirty="0">
                <a:solidFill>
                  <a:schemeClr val="bg1"/>
                </a:solidFill>
                <a:cs typeface="Calibri" panose="020F0502020204030204" pitchFamily="34" charset="0"/>
              </a:rPr>
              <a:t>Race and socio-demographic status independently associated with increased likelihood of receiving care in LV hospital by LV physician</a:t>
            </a:r>
          </a:p>
          <a:p>
            <a:pPr marL="914400" lvl="1" indent="-457200">
              <a:spcBef>
                <a:spcPct val="50000"/>
              </a:spcBef>
            </a:pPr>
            <a:r>
              <a:rPr lang="en-US" sz="1800" b="0" i="0" dirty="0">
                <a:solidFill>
                  <a:srgbClr val="212121"/>
                </a:solidFill>
                <a:effectLst/>
                <a:cs typeface="Calibri" panose="020F0502020204030204" pitchFamily="34" charset="0"/>
              </a:rPr>
              <a:t>Black OR: 0.99</a:t>
            </a:r>
          </a:p>
          <a:p>
            <a:pPr marL="914400" lvl="1" indent="-457200">
              <a:spcBef>
                <a:spcPct val="50000"/>
              </a:spcBef>
            </a:pPr>
            <a:r>
              <a:rPr lang="en-US" sz="1800" b="0" i="0" dirty="0">
                <a:solidFill>
                  <a:srgbClr val="212121"/>
                </a:solidFill>
                <a:effectLst/>
                <a:cs typeface="Calibri" panose="020F0502020204030204" pitchFamily="34" charset="0"/>
              </a:rPr>
              <a:t>Hispanic OR: 1.72</a:t>
            </a:r>
          </a:p>
          <a:p>
            <a:pPr marL="914400" lvl="1" indent="-457200">
              <a:spcBef>
                <a:spcPct val="50000"/>
              </a:spcBef>
            </a:pPr>
            <a:r>
              <a:rPr lang="en-US" sz="1800" b="0" i="0" dirty="0">
                <a:solidFill>
                  <a:srgbClr val="212121"/>
                </a:solidFill>
                <a:effectLst/>
                <a:cs typeface="Calibri" panose="020F0502020204030204" pitchFamily="34" charset="0"/>
              </a:rPr>
              <a:t>Asian/Pacific OR: 1.57</a:t>
            </a:r>
          </a:p>
          <a:p>
            <a:pPr marL="914400" lvl="1" indent="-457200">
              <a:spcBef>
                <a:spcPct val="50000"/>
              </a:spcBef>
            </a:pPr>
            <a:r>
              <a:rPr lang="en-US" sz="1800" b="0" i="0" dirty="0">
                <a:solidFill>
                  <a:srgbClr val="212121"/>
                </a:solidFill>
                <a:effectLst/>
                <a:cs typeface="Calibri" panose="020F0502020204030204" pitchFamily="34" charset="0"/>
              </a:rPr>
              <a:t>Medicaid insurance OR: 2.51</a:t>
            </a:r>
          </a:p>
          <a:p>
            <a:pPr marL="914400" lvl="1" indent="-457200">
              <a:spcBef>
                <a:spcPct val="50000"/>
              </a:spcBef>
            </a:pPr>
            <a:r>
              <a:rPr lang="en-US" sz="1800" b="0" i="0" dirty="0">
                <a:solidFill>
                  <a:srgbClr val="212121"/>
                </a:solidFill>
                <a:effectLst/>
                <a:cs typeface="Calibri" panose="020F0502020204030204" pitchFamily="34" charset="0"/>
              </a:rPr>
              <a:t>Low socioeconomic status OR: 2.84</a:t>
            </a:r>
            <a:endParaRPr lang="en-US" sz="1800" b="0" dirty="0">
              <a:solidFill>
                <a:schemeClr val="bg1"/>
              </a:solidFill>
              <a:cs typeface="Calibri" panose="020F0502020204030204" pitchFamily="34" charset="0"/>
            </a:endParaRPr>
          </a:p>
          <a:p>
            <a:endParaRPr lang="en-US" dirty="0"/>
          </a:p>
        </p:txBody>
      </p:sp>
      <p:sp>
        <p:nvSpPr>
          <p:cNvPr id="23" name="TextBox 22">
            <a:extLst>
              <a:ext uri="{FF2B5EF4-FFF2-40B4-BE49-F238E27FC236}">
                <a16:creationId xmlns:a16="http://schemas.microsoft.com/office/drawing/2014/main" id="{845B2864-077E-4EB7-9254-0AD12ECFBC24}"/>
              </a:ext>
            </a:extLst>
          </p:cNvPr>
          <p:cNvSpPr txBox="1"/>
          <p:nvPr/>
        </p:nvSpPr>
        <p:spPr bwMode="auto">
          <a:xfrm>
            <a:off x="439974" y="6375561"/>
            <a:ext cx="881244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dirty="0">
                <a:solidFill>
                  <a:srgbClr val="455560"/>
                </a:solidFill>
                <a:latin typeface="Calibri" panose="020F0502020204030204" pitchFamily="34" charset="0"/>
                <a:cs typeface="Calibri" panose="020F0502020204030204" pitchFamily="34" charset="0"/>
              </a:rPr>
              <a:t>Bristow. Gynecol Oncol. 2014;132:403. Long. Am J Obstet Gynecol. 2015;212:468.e1. </a:t>
            </a:r>
            <a:endParaRPr lang="en-US" sz="1200" b="0" kern="1200" dirty="0">
              <a:solidFill>
                <a:srgbClr val="455560"/>
              </a:solidFill>
              <a:latin typeface="Calibri" panose="020F0502020204030204" pitchFamily="34" charset="0"/>
              <a:cs typeface="Calibri" panose="020F0502020204030204" pitchFamily="34" charset="0"/>
            </a:endParaRPr>
          </a:p>
        </p:txBody>
      </p:sp>
      <p:sp>
        <p:nvSpPr>
          <p:cNvPr id="25" name="TextBox 24">
            <a:extLst>
              <a:ext uri="{FF2B5EF4-FFF2-40B4-BE49-F238E27FC236}">
                <a16:creationId xmlns:a16="http://schemas.microsoft.com/office/drawing/2014/main" id="{FA43BB26-E265-4DA1-AA71-6A5850996E89}"/>
              </a:ext>
            </a:extLst>
          </p:cNvPr>
          <p:cNvSpPr txBox="1"/>
          <p:nvPr/>
        </p:nvSpPr>
        <p:spPr bwMode="auto">
          <a:xfrm>
            <a:off x="2701948" y="5788649"/>
            <a:ext cx="2106592"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26" name="TextBox 25">
            <a:extLst>
              <a:ext uri="{FF2B5EF4-FFF2-40B4-BE49-F238E27FC236}">
                <a16:creationId xmlns:a16="http://schemas.microsoft.com/office/drawing/2014/main" id="{FD31F228-CD28-47CF-AB1B-A4DD6543DB4B}"/>
              </a:ext>
            </a:extLst>
          </p:cNvPr>
          <p:cNvSpPr txBox="1"/>
          <p:nvPr/>
        </p:nvSpPr>
        <p:spPr bwMode="auto">
          <a:xfrm rot="16200000">
            <a:off x="-227387" y="3654637"/>
            <a:ext cx="2106592"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OS Probability (%)</a:t>
            </a:r>
          </a:p>
        </p:txBody>
      </p:sp>
      <p:sp>
        <p:nvSpPr>
          <p:cNvPr id="27" name="TextBox 26">
            <a:extLst>
              <a:ext uri="{FF2B5EF4-FFF2-40B4-BE49-F238E27FC236}">
                <a16:creationId xmlns:a16="http://schemas.microsoft.com/office/drawing/2014/main" id="{5BA2442A-63AD-4F41-97A0-22B5C946228E}"/>
              </a:ext>
            </a:extLst>
          </p:cNvPr>
          <p:cNvSpPr txBox="1"/>
          <p:nvPr/>
        </p:nvSpPr>
        <p:spPr bwMode="auto">
          <a:xfrm>
            <a:off x="4551976" y="3418205"/>
            <a:ext cx="1458926"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0" i="1" dirty="0">
                <a:solidFill>
                  <a:schemeClr val="bg1"/>
                </a:solidFill>
                <a:latin typeface="Calibri" panose="020F0502020204030204" pitchFamily="34" charset="0"/>
              </a:rPr>
              <a:t>P </a:t>
            </a:r>
            <a:r>
              <a:rPr lang="en-US" b="0" dirty="0">
                <a:solidFill>
                  <a:schemeClr val="bg1"/>
                </a:solidFill>
                <a:latin typeface="Calibri" panose="020F0502020204030204" pitchFamily="34" charset="0"/>
              </a:rPr>
              <a:t>&lt;.0001</a:t>
            </a:r>
          </a:p>
        </p:txBody>
      </p:sp>
      <p:grpSp>
        <p:nvGrpSpPr>
          <p:cNvPr id="28" name="Group 27">
            <a:extLst>
              <a:ext uri="{FF2B5EF4-FFF2-40B4-BE49-F238E27FC236}">
                <a16:creationId xmlns:a16="http://schemas.microsoft.com/office/drawing/2014/main" id="{4957FC6E-C737-4456-9AF5-6DBCDF112C42}"/>
              </a:ext>
            </a:extLst>
          </p:cNvPr>
          <p:cNvGrpSpPr/>
          <p:nvPr/>
        </p:nvGrpSpPr>
        <p:grpSpPr>
          <a:xfrm>
            <a:off x="958526" y="2061996"/>
            <a:ext cx="535724" cy="3613149"/>
            <a:chOff x="1016085" y="2224487"/>
            <a:chExt cx="535724" cy="2865904"/>
          </a:xfrm>
        </p:grpSpPr>
        <p:sp>
          <p:nvSpPr>
            <p:cNvPr id="29" name="TextBox 28">
              <a:extLst>
                <a:ext uri="{FF2B5EF4-FFF2-40B4-BE49-F238E27FC236}">
                  <a16:creationId xmlns:a16="http://schemas.microsoft.com/office/drawing/2014/main" id="{B1B169B6-03C0-4236-9071-F9F7B7BCA38B}"/>
                </a:ext>
              </a:extLst>
            </p:cNvPr>
            <p:cNvSpPr txBox="1"/>
            <p:nvPr/>
          </p:nvSpPr>
          <p:spPr bwMode="auto">
            <a:xfrm>
              <a:off x="1250123" y="472105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0" name="TextBox 29">
              <a:extLst>
                <a:ext uri="{FF2B5EF4-FFF2-40B4-BE49-F238E27FC236}">
                  <a16:creationId xmlns:a16="http://schemas.microsoft.com/office/drawing/2014/main" id="{3E9FCBE4-49A0-4B82-B7FA-0FA4C9EB07F5}"/>
                </a:ext>
              </a:extLst>
            </p:cNvPr>
            <p:cNvSpPr txBox="1"/>
            <p:nvPr/>
          </p:nvSpPr>
          <p:spPr bwMode="auto">
            <a:xfrm>
              <a:off x="1133105" y="422174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31" name="TextBox 30">
              <a:extLst>
                <a:ext uri="{FF2B5EF4-FFF2-40B4-BE49-F238E27FC236}">
                  <a16:creationId xmlns:a16="http://schemas.microsoft.com/office/drawing/2014/main" id="{EAD9A238-14BB-45F6-B1FB-AC2A00C3D4D2}"/>
                </a:ext>
              </a:extLst>
            </p:cNvPr>
            <p:cNvSpPr txBox="1"/>
            <p:nvPr/>
          </p:nvSpPr>
          <p:spPr bwMode="auto">
            <a:xfrm>
              <a:off x="1133105" y="37224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32" name="TextBox 31">
              <a:extLst>
                <a:ext uri="{FF2B5EF4-FFF2-40B4-BE49-F238E27FC236}">
                  <a16:creationId xmlns:a16="http://schemas.microsoft.com/office/drawing/2014/main" id="{11CF27A6-4655-42CB-B7A6-07F23DDDCED7}"/>
                </a:ext>
              </a:extLst>
            </p:cNvPr>
            <p:cNvSpPr txBox="1"/>
            <p:nvPr/>
          </p:nvSpPr>
          <p:spPr bwMode="auto">
            <a:xfrm>
              <a:off x="1133105" y="32231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33" name="TextBox 32">
              <a:extLst>
                <a:ext uri="{FF2B5EF4-FFF2-40B4-BE49-F238E27FC236}">
                  <a16:creationId xmlns:a16="http://schemas.microsoft.com/office/drawing/2014/main" id="{6911E637-77E5-4A43-AC8D-F9505BECA487}"/>
                </a:ext>
              </a:extLst>
            </p:cNvPr>
            <p:cNvSpPr txBox="1"/>
            <p:nvPr/>
          </p:nvSpPr>
          <p:spPr bwMode="auto">
            <a:xfrm>
              <a:off x="1133105" y="272380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34" name="TextBox 33">
              <a:extLst>
                <a:ext uri="{FF2B5EF4-FFF2-40B4-BE49-F238E27FC236}">
                  <a16:creationId xmlns:a16="http://schemas.microsoft.com/office/drawing/2014/main" id="{04EB3D6A-CBE1-4422-A128-AFEDCF258D79}"/>
                </a:ext>
              </a:extLst>
            </p:cNvPr>
            <p:cNvSpPr txBox="1"/>
            <p:nvPr/>
          </p:nvSpPr>
          <p:spPr bwMode="auto">
            <a:xfrm>
              <a:off x="1016085" y="2224487"/>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grpSp>
      <p:grpSp>
        <p:nvGrpSpPr>
          <p:cNvPr id="35" name="Group 34">
            <a:extLst>
              <a:ext uri="{FF2B5EF4-FFF2-40B4-BE49-F238E27FC236}">
                <a16:creationId xmlns:a16="http://schemas.microsoft.com/office/drawing/2014/main" id="{4AA94CDA-BFB9-4C8A-A3F9-5473043BDD71}"/>
              </a:ext>
            </a:extLst>
          </p:cNvPr>
          <p:cNvGrpSpPr/>
          <p:nvPr/>
        </p:nvGrpSpPr>
        <p:grpSpPr>
          <a:xfrm>
            <a:off x="1504843" y="2263260"/>
            <a:ext cx="106512" cy="3136225"/>
            <a:chOff x="1594589" y="2418111"/>
            <a:chExt cx="351051" cy="2487614"/>
          </a:xfrm>
        </p:grpSpPr>
        <p:cxnSp>
          <p:nvCxnSpPr>
            <p:cNvPr id="36" name="Straight Connector 35">
              <a:extLst>
                <a:ext uri="{FF2B5EF4-FFF2-40B4-BE49-F238E27FC236}">
                  <a16:creationId xmlns:a16="http://schemas.microsoft.com/office/drawing/2014/main" id="{6B026941-804F-4F21-B732-4CE91E178D97}"/>
                </a:ext>
              </a:extLst>
            </p:cNvPr>
            <p:cNvCxnSpPr>
              <a:cxnSpLocks/>
            </p:cNvCxnSpPr>
            <p:nvPr/>
          </p:nvCxnSpPr>
          <p:spPr bwMode="auto">
            <a:xfrm>
              <a:off x="1594589" y="241811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FF93AE3F-D82F-4EFC-92B4-0DAD28B2C6A2}"/>
                </a:ext>
              </a:extLst>
            </p:cNvPr>
            <p:cNvCxnSpPr>
              <a:cxnSpLocks/>
            </p:cNvCxnSpPr>
            <p:nvPr/>
          </p:nvCxnSpPr>
          <p:spPr bwMode="auto">
            <a:xfrm>
              <a:off x="1594589" y="2908467"/>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CCFA9BCB-EED4-428E-B8BB-78E3C13A2236}"/>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523A3309-36DE-430C-A46D-FBB97D4A67E4}"/>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94ED74D1-BD22-43AD-BFE9-2BCFF97757ED}"/>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16937E29-3478-47CE-8EE6-33D904D5A9C2}"/>
                </a:ext>
              </a:extLst>
            </p:cNvPr>
            <p:cNvCxnSpPr>
              <a:cxnSpLocks/>
            </p:cNvCxnSpPr>
            <p:nvPr/>
          </p:nvCxnSpPr>
          <p:spPr bwMode="auto">
            <a:xfrm>
              <a:off x="1594589" y="4905725"/>
              <a:ext cx="351051" cy="0"/>
            </a:xfrm>
            <a:prstGeom prst="line">
              <a:avLst/>
            </a:prstGeom>
            <a:noFill/>
            <a:ln w="28575" cap="flat" cmpd="sng" algn="ctr">
              <a:solidFill>
                <a:schemeClr val="bg1"/>
              </a:solidFill>
              <a:prstDash val="solid"/>
              <a:round/>
              <a:headEnd type="none" w="med" len="med"/>
              <a:tailEnd type="none" w="med" len="med"/>
            </a:ln>
            <a:effectLst/>
          </p:spPr>
        </p:cxnSp>
      </p:grpSp>
      <p:sp>
        <p:nvSpPr>
          <p:cNvPr id="42" name="Freeform: Shape 41">
            <a:extLst>
              <a:ext uri="{FF2B5EF4-FFF2-40B4-BE49-F238E27FC236}">
                <a16:creationId xmlns:a16="http://schemas.microsoft.com/office/drawing/2014/main" id="{BA78403F-617E-4FCF-8A29-C97649470A13}"/>
              </a:ext>
            </a:extLst>
          </p:cNvPr>
          <p:cNvSpPr/>
          <p:nvPr/>
        </p:nvSpPr>
        <p:spPr bwMode="auto">
          <a:xfrm>
            <a:off x="1621948" y="2240643"/>
            <a:ext cx="4474052" cy="3163566"/>
          </a:xfrm>
          <a:custGeom>
            <a:avLst/>
            <a:gdLst>
              <a:gd name="connsiteX0" fmla="*/ 0 w 2585720"/>
              <a:gd name="connsiteY0" fmla="*/ 0 h 2504440"/>
              <a:gd name="connsiteX1" fmla="*/ 0 w 2585720"/>
              <a:gd name="connsiteY1" fmla="*/ 2504440 h 2504440"/>
              <a:gd name="connsiteX2" fmla="*/ 2585720 w 2585720"/>
              <a:gd name="connsiteY2" fmla="*/ 2504440 h 2504440"/>
            </a:gdLst>
            <a:ahLst/>
            <a:cxnLst>
              <a:cxn ang="0">
                <a:pos x="connsiteX0" y="connsiteY0"/>
              </a:cxn>
              <a:cxn ang="0">
                <a:pos x="connsiteX1" y="connsiteY1"/>
              </a:cxn>
              <a:cxn ang="0">
                <a:pos x="connsiteX2" y="connsiteY2"/>
              </a:cxn>
            </a:cxnLst>
            <a:rect l="l" t="t" r="r" b="b"/>
            <a:pathLst>
              <a:path w="2585720" h="2504440">
                <a:moveTo>
                  <a:pt x="0" y="0"/>
                </a:moveTo>
                <a:lnTo>
                  <a:pt x="0" y="2504440"/>
                </a:lnTo>
                <a:lnTo>
                  <a:pt x="2585720" y="2504440"/>
                </a:lnTo>
              </a:path>
            </a:pathLst>
          </a:custGeom>
          <a:noFill/>
          <a:ln w="28575">
            <a:solidFill>
              <a:schemeClr val="bg1"/>
            </a:solidFill>
            <a:miter lim="800000"/>
            <a:headEnd/>
            <a:tailEnd/>
          </a:ln>
        </p:spPr>
        <p:txBody>
          <a:bodyPr rtlCol="0" anchor="ctr"/>
          <a:lstStyle/>
          <a:p>
            <a:pPr algn="ctr"/>
            <a:endParaRPr lang="en-US" dirty="0"/>
          </a:p>
        </p:txBody>
      </p:sp>
      <p:grpSp>
        <p:nvGrpSpPr>
          <p:cNvPr id="43" name="Group 42">
            <a:extLst>
              <a:ext uri="{FF2B5EF4-FFF2-40B4-BE49-F238E27FC236}">
                <a16:creationId xmlns:a16="http://schemas.microsoft.com/office/drawing/2014/main" id="{F3DC18CB-B0D3-48BA-B375-4AD3FD454FB8}"/>
              </a:ext>
            </a:extLst>
          </p:cNvPr>
          <p:cNvGrpSpPr/>
          <p:nvPr/>
        </p:nvGrpSpPr>
        <p:grpSpPr>
          <a:xfrm>
            <a:off x="1466532" y="5488170"/>
            <a:ext cx="4788801" cy="465630"/>
            <a:chOff x="1466532" y="5583060"/>
            <a:chExt cx="4788801" cy="465630"/>
          </a:xfrm>
        </p:grpSpPr>
        <p:sp>
          <p:nvSpPr>
            <p:cNvPr id="44" name="TextBox 43">
              <a:extLst>
                <a:ext uri="{FF2B5EF4-FFF2-40B4-BE49-F238E27FC236}">
                  <a16:creationId xmlns:a16="http://schemas.microsoft.com/office/drawing/2014/main" id="{DEE88B3C-B114-4A36-B623-9FB721B66A0A}"/>
                </a:ext>
              </a:extLst>
            </p:cNvPr>
            <p:cNvSpPr txBox="1"/>
            <p:nvPr/>
          </p:nvSpPr>
          <p:spPr bwMode="auto">
            <a:xfrm>
              <a:off x="1466532" y="5583060"/>
              <a:ext cx="301686" cy="465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5" name="TextBox 44">
              <a:extLst>
                <a:ext uri="{FF2B5EF4-FFF2-40B4-BE49-F238E27FC236}">
                  <a16:creationId xmlns:a16="http://schemas.microsoft.com/office/drawing/2014/main" id="{3993B1BE-B246-463D-BD73-FE8EF8CCC24F}"/>
                </a:ext>
              </a:extLst>
            </p:cNvPr>
            <p:cNvSpPr txBox="1"/>
            <p:nvPr/>
          </p:nvSpPr>
          <p:spPr bwMode="auto">
            <a:xfrm>
              <a:off x="2899948" y="5583060"/>
              <a:ext cx="418704" cy="465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46" name="TextBox 45">
              <a:extLst>
                <a:ext uri="{FF2B5EF4-FFF2-40B4-BE49-F238E27FC236}">
                  <a16:creationId xmlns:a16="http://schemas.microsoft.com/office/drawing/2014/main" id="{3EB61DCA-A88E-46E6-9871-7E72F514DF11}"/>
                </a:ext>
              </a:extLst>
            </p:cNvPr>
            <p:cNvSpPr txBox="1"/>
            <p:nvPr/>
          </p:nvSpPr>
          <p:spPr bwMode="auto">
            <a:xfrm>
              <a:off x="4399536" y="5583060"/>
              <a:ext cx="418704" cy="465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47" name="TextBox 46">
              <a:extLst>
                <a:ext uri="{FF2B5EF4-FFF2-40B4-BE49-F238E27FC236}">
                  <a16:creationId xmlns:a16="http://schemas.microsoft.com/office/drawing/2014/main" id="{F7FCC463-27C2-41A3-88DB-37D0BFBFFE27}"/>
                </a:ext>
              </a:extLst>
            </p:cNvPr>
            <p:cNvSpPr txBox="1"/>
            <p:nvPr/>
          </p:nvSpPr>
          <p:spPr bwMode="auto">
            <a:xfrm>
              <a:off x="5836629" y="5583060"/>
              <a:ext cx="418704" cy="465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48" name="TextBox 47">
              <a:extLst>
                <a:ext uri="{FF2B5EF4-FFF2-40B4-BE49-F238E27FC236}">
                  <a16:creationId xmlns:a16="http://schemas.microsoft.com/office/drawing/2014/main" id="{858AA997-EFA0-476A-8653-01FE35C9FC73}"/>
                </a:ext>
              </a:extLst>
            </p:cNvPr>
            <p:cNvSpPr txBox="1"/>
            <p:nvPr/>
          </p:nvSpPr>
          <p:spPr bwMode="auto">
            <a:xfrm>
              <a:off x="2160306" y="55830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49" name="TextBox 48">
              <a:extLst>
                <a:ext uri="{FF2B5EF4-FFF2-40B4-BE49-F238E27FC236}">
                  <a16:creationId xmlns:a16="http://schemas.microsoft.com/office/drawing/2014/main" id="{462E37B3-A666-4672-8A40-13AB276728E5}"/>
                </a:ext>
              </a:extLst>
            </p:cNvPr>
            <p:cNvSpPr txBox="1"/>
            <p:nvPr/>
          </p:nvSpPr>
          <p:spPr bwMode="auto">
            <a:xfrm>
              <a:off x="5104572" y="55830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50" name="TextBox 49">
              <a:extLst>
                <a:ext uri="{FF2B5EF4-FFF2-40B4-BE49-F238E27FC236}">
                  <a16:creationId xmlns:a16="http://schemas.microsoft.com/office/drawing/2014/main" id="{7F7B8654-24C0-4AD5-811E-4E78E2C375BF}"/>
                </a:ext>
              </a:extLst>
            </p:cNvPr>
            <p:cNvSpPr txBox="1"/>
            <p:nvPr/>
          </p:nvSpPr>
          <p:spPr bwMode="auto">
            <a:xfrm>
              <a:off x="3644218" y="55830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grpSp>
      <p:grpSp>
        <p:nvGrpSpPr>
          <p:cNvPr id="51" name="Group 50">
            <a:extLst>
              <a:ext uri="{FF2B5EF4-FFF2-40B4-BE49-F238E27FC236}">
                <a16:creationId xmlns:a16="http://schemas.microsoft.com/office/drawing/2014/main" id="{8B24F317-A0BA-47C1-9B09-70CEA3973743}"/>
              </a:ext>
            </a:extLst>
          </p:cNvPr>
          <p:cNvGrpSpPr/>
          <p:nvPr/>
        </p:nvGrpSpPr>
        <p:grpSpPr>
          <a:xfrm rot="5400000">
            <a:off x="3791710" y="3223414"/>
            <a:ext cx="114044" cy="4453568"/>
            <a:chOff x="1594589" y="1907944"/>
            <a:chExt cx="351053" cy="2997781"/>
          </a:xfrm>
        </p:grpSpPr>
        <p:cxnSp>
          <p:nvCxnSpPr>
            <p:cNvPr id="52" name="Straight Connector 51">
              <a:extLst>
                <a:ext uri="{FF2B5EF4-FFF2-40B4-BE49-F238E27FC236}">
                  <a16:creationId xmlns:a16="http://schemas.microsoft.com/office/drawing/2014/main" id="{B45611CC-BC99-4C15-A5E4-7A287E01B1B5}"/>
                </a:ext>
              </a:extLst>
            </p:cNvPr>
            <p:cNvCxnSpPr>
              <a:cxnSpLocks/>
            </p:cNvCxnSpPr>
            <p:nvPr/>
          </p:nvCxnSpPr>
          <p:spPr bwMode="auto">
            <a:xfrm>
              <a:off x="1594589" y="241811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8F16DA89-28FD-4EB2-95AF-5C0A07AE818F}"/>
                </a:ext>
              </a:extLst>
            </p:cNvPr>
            <p:cNvCxnSpPr>
              <a:cxnSpLocks/>
            </p:cNvCxnSpPr>
            <p:nvPr/>
          </p:nvCxnSpPr>
          <p:spPr bwMode="auto">
            <a:xfrm>
              <a:off x="1594589" y="2908467"/>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51BE970C-68FC-440E-BE9B-A68BA68946EC}"/>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766F72A5-533A-4795-833A-4C8C53BCAC0B}"/>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0B18E4E1-48EB-4898-A891-AE7470038AF8}"/>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1133D40F-849F-4ADD-8507-C6849FCBA0A6}"/>
                </a:ext>
              </a:extLst>
            </p:cNvPr>
            <p:cNvCxnSpPr>
              <a:cxnSpLocks/>
            </p:cNvCxnSpPr>
            <p:nvPr/>
          </p:nvCxnSpPr>
          <p:spPr bwMode="auto">
            <a:xfrm>
              <a:off x="1594589" y="490572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5A7B54BF-1999-4012-A95F-BE5EF5696C30}"/>
                </a:ext>
              </a:extLst>
            </p:cNvPr>
            <p:cNvCxnSpPr>
              <a:cxnSpLocks/>
            </p:cNvCxnSpPr>
            <p:nvPr/>
          </p:nvCxnSpPr>
          <p:spPr bwMode="auto">
            <a:xfrm>
              <a:off x="1594591" y="1907944"/>
              <a:ext cx="351051" cy="0"/>
            </a:xfrm>
            <a:prstGeom prst="line">
              <a:avLst/>
            </a:prstGeom>
            <a:noFill/>
            <a:ln w="28575" cap="flat" cmpd="sng" algn="ctr">
              <a:solidFill>
                <a:schemeClr val="bg1"/>
              </a:solidFill>
              <a:prstDash val="solid"/>
              <a:round/>
              <a:headEnd type="none" w="med" len="med"/>
              <a:tailEnd type="none" w="med" len="med"/>
            </a:ln>
            <a:effectLst/>
          </p:spPr>
        </p:cxnSp>
      </p:grpSp>
      <p:sp>
        <p:nvSpPr>
          <p:cNvPr id="59" name="Freeform: Shape 58">
            <a:extLst>
              <a:ext uri="{FF2B5EF4-FFF2-40B4-BE49-F238E27FC236}">
                <a16:creationId xmlns:a16="http://schemas.microsoft.com/office/drawing/2014/main" id="{00135540-F050-4786-B5A6-04F387A5634A}"/>
              </a:ext>
            </a:extLst>
          </p:cNvPr>
          <p:cNvSpPr/>
          <p:nvPr/>
        </p:nvSpPr>
        <p:spPr bwMode="auto">
          <a:xfrm>
            <a:off x="1630680" y="2258846"/>
            <a:ext cx="4419600" cy="2052320"/>
          </a:xfrm>
          <a:custGeom>
            <a:avLst/>
            <a:gdLst>
              <a:gd name="connsiteX0" fmla="*/ 0 w 4419600"/>
              <a:gd name="connsiteY0" fmla="*/ 0 h 2052320"/>
              <a:gd name="connsiteX1" fmla="*/ 81280 w 4419600"/>
              <a:gd name="connsiteY1" fmla="*/ 30480 h 2052320"/>
              <a:gd name="connsiteX2" fmla="*/ 101600 w 4419600"/>
              <a:gd name="connsiteY2" fmla="*/ 45720 h 2052320"/>
              <a:gd name="connsiteX3" fmla="*/ 127000 w 4419600"/>
              <a:gd name="connsiteY3" fmla="*/ 45720 h 2052320"/>
              <a:gd name="connsiteX4" fmla="*/ 127000 w 4419600"/>
              <a:gd name="connsiteY4" fmla="*/ 45720 h 2052320"/>
              <a:gd name="connsiteX5" fmla="*/ 198120 w 4419600"/>
              <a:gd name="connsiteY5" fmla="*/ 121920 h 2052320"/>
              <a:gd name="connsiteX6" fmla="*/ 228600 w 4419600"/>
              <a:gd name="connsiteY6" fmla="*/ 132080 h 2052320"/>
              <a:gd name="connsiteX7" fmla="*/ 264160 w 4419600"/>
              <a:gd name="connsiteY7" fmla="*/ 137160 h 2052320"/>
              <a:gd name="connsiteX8" fmla="*/ 314960 w 4419600"/>
              <a:gd name="connsiteY8" fmla="*/ 137160 h 2052320"/>
              <a:gd name="connsiteX9" fmla="*/ 330200 w 4419600"/>
              <a:gd name="connsiteY9" fmla="*/ 152400 h 2052320"/>
              <a:gd name="connsiteX10" fmla="*/ 365760 w 4419600"/>
              <a:gd name="connsiteY10" fmla="*/ 152400 h 2052320"/>
              <a:gd name="connsiteX11" fmla="*/ 391160 w 4419600"/>
              <a:gd name="connsiteY11" fmla="*/ 167640 h 2052320"/>
              <a:gd name="connsiteX12" fmla="*/ 416560 w 4419600"/>
              <a:gd name="connsiteY12" fmla="*/ 203200 h 2052320"/>
              <a:gd name="connsiteX13" fmla="*/ 447040 w 4419600"/>
              <a:gd name="connsiteY13" fmla="*/ 208280 h 2052320"/>
              <a:gd name="connsiteX14" fmla="*/ 492760 w 4419600"/>
              <a:gd name="connsiteY14" fmla="*/ 213360 h 2052320"/>
              <a:gd name="connsiteX15" fmla="*/ 538480 w 4419600"/>
              <a:gd name="connsiteY15" fmla="*/ 238760 h 2052320"/>
              <a:gd name="connsiteX16" fmla="*/ 553720 w 4419600"/>
              <a:gd name="connsiteY16" fmla="*/ 254000 h 2052320"/>
              <a:gd name="connsiteX17" fmla="*/ 589280 w 4419600"/>
              <a:gd name="connsiteY17" fmla="*/ 269240 h 2052320"/>
              <a:gd name="connsiteX18" fmla="*/ 635000 w 4419600"/>
              <a:gd name="connsiteY18" fmla="*/ 294640 h 2052320"/>
              <a:gd name="connsiteX19" fmla="*/ 635000 w 4419600"/>
              <a:gd name="connsiteY19" fmla="*/ 309880 h 2052320"/>
              <a:gd name="connsiteX20" fmla="*/ 660400 w 4419600"/>
              <a:gd name="connsiteY20" fmla="*/ 314960 h 2052320"/>
              <a:gd name="connsiteX21" fmla="*/ 695960 w 4419600"/>
              <a:gd name="connsiteY21" fmla="*/ 345440 h 2052320"/>
              <a:gd name="connsiteX22" fmla="*/ 711200 w 4419600"/>
              <a:gd name="connsiteY22" fmla="*/ 360680 h 2052320"/>
              <a:gd name="connsiteX23" fmla="*/ 756920 w 4419600"/>
              <a:gd name="connsiteY23" fmla="*/ 365760 h 2052320"/>
              <a:gd name="connsiteX24" fmla="*/ 792480 w 4419600"/>
              <a:gd name="connsiteY24" fmla="*/ 375920 h 2052320"/>
              <a:gd name="connsiteX25" fmla="*/ 843280 w 4419600"/>
              <a:gd name="connsiteY25" fmla="*/ 401320 h 2052320"/>
              <a:gd name="connsiteX26" fmla="*/ 894080 w 4419600"/>
              <a:gd name="connsiteY26" fmla="*/ 411480 h 2052320"/>
              <a:gd name="connsiteX27" fmla="*/ 929640 w 4419600"/>
              <a:gd name="connsiteY27" fmla="*/ 452120 h 2052320"/>
              <a:gd name="connsiteX28" fmla="*/ 990600 w 4419600"/>
              <a:gd name="connsiteY28" fmla="*/ 457200 h 2052320"/>
              <a:gd name="connsiteX29" fmla="*/ 990600 w 4419600"/>
              <a:gd name="connsiteY29" fmla="*/ 457200 h 2052320"/>
              <a:gd name="connsiteX30" fmla="*/ 1026160 w 4419600"/>
              <a:gd name="connsiteY30" fmla="*/ 502920 h 2052320"/>
              <a:gd name="connsiteX31" fmla="*/ 1041400 w 4419600"/>
              <a:gd name="connsiteY31" fmla="*/ 513080 h 2052320"/>
              <a:gd name="connsiteX32" fmla="*/ 1066800 w 4419600"/>
              <a:gd name="connsiteY32" fmla="*/ 518160 h 2052320"/>
              <a:gd name="connsiteX33" fmla="*/ 1097280 w 4419600"/>
              <a:gd name="connsiteY33" fmla="*/ 543560 h 2052320"/>
              <a:gd name="connsiteX34" fmla="*/ 1097280 w 4419600"/>
              <a:gd name="connsiteY34" fmla="*/ 543560 h 2052320"/>
              <a:gd name="connsiteX35" fmla="*/ 1153160 w 4419600"/>
              <a:gd name="connsiteY35" fmla="*/ 568960 h 2052320"/>
              <a:gd name="connsiteX36" fmla="*/ 1168400 w 4419600"/>
              <a:gd name="connsiteY36" fmla="*/ 568960 h 2052320"/>
              <a:gd name="connsiteX37" fmla="*/ 1188720 w 4419600"/>
              <a:gd name="connsiteY37" fmla="*/ 589280 h 2052320"/>
              <a:gd name="connsiteX38" fmla="*/ 1203960 w 4419600"/>
              <a:gd name="connsiteY38" fmla="*/ 589280 h 2052320"/>
              <a:gd name="connsiteX39" fmla="*/ 1244600 w 4419600"/>
              <a:gd name="connsiteY39" fmla="*/ 624840 h 2052320"/>
              <a:gd name="connsiteX40" fmla="*/ 1270000 w 4419600"/>
              <a:gd name="connsiteY40" fmla="*/ 624840 h 2052320"/>
              <a:gd name="connsiteX41" fmla="*/ 1295400 w 4419600"/>
              <a:gd name="connsiteY41" fmla="*/ 640080 h 2052320"/>
              <a:gd name="connsiteX42" fmla="*/ 1330960 w 4419600"/>
              <a:gd name="connsiteY42" fmla="*/ 655320 h 2052320"/>
              <a:gd name="connsiteX43" fmla="*/ 1371600 w 4419600"/>
              <a:gd name="connsiteY43" fmla="*/ 685800 h 2052320"/>
              <a:gd name="connsiteX44" fmla="*/ 1361440 w 4419600"/>
              <a:gd name="connsiteY44" fmla="*/ 701040 h 2052320"/>
              <a:gd name="connsiteX45" fmla="*/ 1412240 w 4419600"/>
              <a:gd name="connsiteY45" fmla="*/ 741680 h 2052320"/>
              <a:gd name="connsiteX46" fmla="*/ 1447800 w 4419600"/>
              <a:gd name="connsiteY46" fmla="*/ 777240 h 2052320"/>
              <a:gd name="connsiteX47" fmla="*/ 1473200 w 4419600"/>
              <a:gd name="connsiteY47" fmla="*/ 787400 h 2052320"/>
              <a:gd name="connsiteX48" fmla="*/ 1524000 w 4419600"/>
              <a:gd name="connsiteY48" fmla="*/ 822960 h 2052320"/>
              <a:gd name="connsiteX49" fmla="*/ 1569720 w 4419600"/>
              <a:gd name="connsiteY49" fmla="*/ 848360 h 2052320"/>
              <a:gd name="connsiteX50" fmla="*/ 1701800 w 4419600"/>
              <a:gd name="connsiteY50" fmla="*/ 894080 h 2052320"/>
              <a:gd name="connsiteX51" fmla="*/ 1747520 w 4419600"/>
              <a:gd name="connsiteY51" fmla="*/ 904240 h 2052320"/>
              <a:gd name="connsiteX52" fmla="*/ 1767840 w 4419600"/>
              <a:gd name="connsiteY52" fmla="*/ 919480 h 2052320"/>
              <a:gd name="connsiteX53" fmla="*/ 1808480 w 4419600"/>
              <a:gd name="connsiteY53" fmla="*/ 960120 h 2052320"/>
              <a:gd name="connsiteX54" fmla="*/ 1889760 w 4419600"/>
              <a:gd name="connsiteY54" fmla="*/ 985520 h 2052320"/>
              <a:gd name="connsiteX55" fmla="*/ 1894840 w 4419600"/>
              <a:gd name="connsiteY55" fmla="*/ 1000760 h 2052320"/>
              <a:gd name="connsiteX56" fmla="*/ 1905000 w 4419600"/>
              <a:gd name="connsiteY56" fmla="*/ 1026160 h 2052320"/>
              <a:gd name="connsiteX57" fmla="*/ 1996440 w 4419600"/>
              <a:gd name="connsiteY57" fmla="*/ 1061720 h 2052320"/>
              <a:gd name="connsiteX58" fmla="*/ 2021840 w 4419600"/>
              <a:gd name="connsiteY58" fmla="*/ 1061720 h 2052320"/>
              <a:gd name="connsiteX59" fmla="*/ 2052320 w 4419600"/>
              <a:gd name="connsiteY59" fmla="*/ 1097280 h 2052320"/>
              <a:gd name="connsiteX60" fmla="*/ 2098040 w 4419600"/>
              <a:gd name="connsiteY60" fmla="*/ 1127760 h 2052320"/>
              <a:gd name="connsiteX61" fmla="*/ 2148840 w 4419600"/>
              <a:gd name="connsiteY61" fmla="*/ 1183640 h 2052320"/>
              <a:gd name="connsiteX62" fmla="*/ 2184400 w 4419600"/>
              <a:gd name="connsiteY62" fmla="*/ 1188720 h 2052320"/>
              <a:gd name="connsiteX63" fmla="*/ 2230120 w 4419600"/>
              <a:gd name="connsiteY63" fmla="*/ 1198880 h 2052320"/>
              <a:gd name="connsiteX64" fmla="*/ 2230120 w 4419600"/>
              <a:gd name="connsiteY64" fmla="*/ 1214120 h 2052320"/>
              <a:gd name="connsiteX65" fmla="*/ 2255520 w 4419600"/>
              <a:gd name="connsiteY65" fmla="*/ 1214120 h 2052320"/>
              <a:gd name="connsiteX66" fmla="*/ 2301240 w 4419600"/>
              <a:gd name="connsiteY66" fmla="*/ 1244600 h 2052320"/>
              <a:gd name="connsiteX67" fmla="*/ 2331720 w 4419600"/>
              <a:gd name="connsiteY67" fmla="*/ 1280160 h 2052320"/>
              <a:gd name="connsiteX68" fmla="*/ 2367280 w 4419600"/>
              <a:gd name="connsiteY68" fmla="*/ 1310640 h 2052320"/>
              <a:gd name="connsiteX69" fmla="*/ 2367280 w 4419600"/>
              <a:gd name="connsiteY69" fmla="*/ 1310640 h 2052320"/>
              <a:gd name="connsiteX70" fmla="*/ 2489200 w 4419600"/>
              <a:gd name="connsiteY70" fmla="*/ 1330960 h 2052320"/>
              <a:gd name="connsiteX71" fmla="*/ 2514600 w 4419600"/>
              <a:gd name="connsiteY71" fmla="*/ 1341120 h 2052320"/>
              <a:gd name="connsiteX72" fmla="*/ 2540000 w 4419600"/>
              <a:gd name="connsiteY72" fmla="*/ 1361440 h 2052320"/>
              <a:gd name="connsiteX73" fmla="*/ 2580640 w 4419600"/>
              <a:gd name="connsiteY73" fmla="*/ 1376680 h 2052320"/>
              <a:gd name="connsiteX74" fmla="*/ 2626360 w 4419600"/>
              <a:gd name="connsiteY74" fmla="*/ 1417320 h 2052320"/>
              <a:gd name="connsiteX75" fmla="*/ 2641600 w 4419600"/>
              <a:gd name="connsiteY75" fmla="*/ 1432560 h 2052320"/>
              <a:gd name="connsiteX76" fmla="*/ 2641600 w 4419600"/>
              <a:gd name="connsiteY76" fmla="*/ 1432560 h 2052320"/>
              <a:gd name="connsiteX77" fmla="*/ 2702560 w 4419600"/>
              <a:gd name="connsiteY77" fmla="*/ 1452880 h 2052320"/>
              <a:gd name="connsiteX78" fmla="*/ 2788920 w 4419600"/>
              <a:gd name="connsiteY78" fmla="*/ 1503680 h 2052320"/>
              <a:gd name="connsiteX79" fmla="*/ 2854960 w 4419600"/>
              <a:gd name="connsiteY79" fmla="*/ 1529080 h 2052320"/>
              <a:gd name="connsiteX80" fmla="*/ 2926080 w 4419600"/>
              <a:gd name="connsiteY80" fmla="*/ 1534160 h 2052320"/>
              <a:gd name="connsiteX81" fmla="*/ 2956560 w 4419600"/>
              <a:gd name="connsiteY81" fmla="*/ 1559560 h 2052320"/>
              <a:gd name="connsiteX82" fmla="*/ 2997200 w 4419600"/>
              <a:gd name="connsiteY82" fmla="*/ 1615440 h 2052320"/>
              <a:gd name="connsiteX83" fmla="*/ 3088640 w 4419600"/>
              <a:gd name="connsiteY83" fmla="*/ 1661160 h 2052320"/>
              <a:gd name="connsiteX84" fmla="*/ 3134360 w 4419600"/>
              <a:gd name="connsiteY84" fmla="*/ 1671320 h 2052320"/>
              <a:gd name="connsiteX85" fmla="*/ 3215640 w 4419600"/>
              <a:gd name="connsiteY85" fmla="*/ 1681480 h 2052320"/>
              <a:gd name="connsiteX86" fmla="*/ 3230880 w 4419600"/>
              <a:gd name="connsiteY86" fmla="*/ 1696720 h 2052320"/>
              <a:gd name="connsiteX87" fmla="*/ 3281680 w 4419600"/>
              <a:gd name="connsiteY87" fmla="*/ 1717040 h 2052320"/>
              <a:gd name="connsiteX88" fmla="*/ 3312160 w 4419600"/>
              <a:gd name="connsiteY88" fmla="*/ 1717040 h 2052320"/>
              <a:gd name="connsiteX89" fmla="*/ 3362960 w 4419600"/>
              <a:gd name="connsiteY89" fmla="*/ 1717040 h 2052320"/>
              <a:gd name="connsiteX90" fmla="*/ 3378200 w 4419600"/>
              <a:gd name="connsiteY90" fmla="*/ 1722120 h 2052320"/>
              <a:gd name="connsiteX91" fmla="*/ 3439160 w 4419600"/>
              <a:gd name="connsiteY91" fmla="*/ 1737360 h 2052320"/>
              <a:gd name="connsiteX92" fmla="*/ 3535680 w 4419600"/>
              <a:gd name="connsiteY92" fmla="*/ 1778000 h 2052320"/>
              <a:gd name="connsiteX93" fmla="*/ 3550920 w 4419600"/>
              <a:gd name="connsiteY93" fmla="*/ 1793240 h 2052320"/>
              <a:gd name="connsiteX94" fmla="*/ 3601720 w 4419600"/>
              <a:gd name="connsiteY94" fmla="*/ 1788160 h 2052320"/>
              <a:gd name="connsiteX95" fmla="*/ 3688080 w 4419600"/>
              <a:gd name="connsiteY95" fmla="*/ 1823720 h 2052320"/>
              <a:gd name="connsiteX96" fmla="*/ 3738880 w 4419600"/>
              <a:gd name="connsiteY96" fmla="*/ 1854200 h 2052320"/>
              <a:gd name="connsiteX97" fmla="*/ 3764280 w 4419600"/>
              <a:gd name="connsiteY97" fmla="*/ 1879600 h 2052320"/>
              <a:gd name="connsiteX98" fmla="*/ 3810000 w 4419600"/>
              <a:gd name="connsiteY98" fmla="*/ 1869440 h 2052320"/>
              <a:gd name="connsiteX99" fmla="*/ 3855720 w 4419600"/>
              <a:gd name="connsiteY99" fmla="*/ 1879600 h 2052320"/>
              <a:gd name="connsiteX100" fmla="*/ 3881120 w 4419600"/>
              <a:gd name="connsiteY100" fmla="*/ 1884680 h 2052320"/>
              <a:gd name="connsiteX101" fmla="*/ 3901440 w 4419600"/>
              <a:gd name="connsiteY101" fmla="*/ 1905000 h 2052320"/>
              <a:gd name="connsiteX102" fmla="*/ 4018280 w 4419600"/>
              <a:gd name="connsiteY102" fmla="*/ 1910080 h 2052320"/>
              <a:gd name="connsiteX103" fmla="*/ 4058920 w 4419600"/>
              <a:gd name="connsiteY103" fmla="*/ 1930400 h 2052320"/>
              <a:gd name="connsiteX104" fmla="*/ 4074160 w 4419600"/>
              <a:gd name="connsiteY104" fmla="*/ 1940560 h 2052320"/>
              <a:gd name="connsiteX105" fmla="*/ 4094480 w 4419600"/>
              <a:gd name="connsiteY105" fmla="*/ 1945640 h 2052320"/>
              <a:gd name="connsiteX106" fmla="*/ 4114800 w 4419600"/>
              <a:gd name="connsiteY106" fmla="*/ 1971040 h 2052320"/>
              <a:gd name="connsiteX107" fmla="*/ 4348480 w 4419600"/>
              <a:gd name="connsiteY107" fmla="*/ 1950720 h 2052320"/>
              <a:gd name="connsiteX108" fmla="*/ 4394200 w 4419600"/>
              <a:gd name="connsiteY108" fmla="*/ 2011680 h 2052320"/>
              <a:gd name="connsiteX109" fmla="*/ 4414520 w 4419600"/>
              <a:gd name="connsiteY109" fmla="*/ 2042160 h 2052320"/>
              <a:gd name="connsiteX110" fmla="*/ 4419600 w 4419600"/>
              <a:gd name="connsiteY110" fmla="*/ 2052320 h 2052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4419600" h="2052320">
                <a:moveTo>
                  <a:pt x="0" y="0"/>
                </a:moveTo>
                <a:lnTo>
                  <a:pt x="81280" y="30480"/>
                </a:lnTo>
                <a:lnTo>
                  <a:pt x="101600" y="45720"/>
                </a:lnTo>
                <a:lnTo>
                  <a:pt x="127000" y="45720"/>
                </a:lnTo>
                <a:lnTo>
                  <a:pt x="127000" y="45720"/>
                </a:lnTo>
                <a:lnTo>
                  <a:pt x="198120" y="121920"/>
                </a:lnTo>
                <a:lnTo>
                  <a:pt x="228600" y="132080"/>
                </a:lnTo>
                <a:lnTo>
                  <a:pt x="264160" y="137160"/>
                </a:lnTo>
                <a:lnTo>
                  <a:pt x="314960" y="137160"/>
                </a:lnTo>
                <a:lnTo>
                  <a:pt x="330200" y="152400"/>
                </a:lnTo>
                <a:lnTo>
                  <a:pt x="365760" y="152400"/>
                </a:lnTo>
                <a:lnTo>
                  <a:pt x="391160" y="167640"/>
                </a:lnTo>
                <a:lnTo>
                  <a:pt x="416560" y="203200"/>
                </a:lnTo>
                <a:lnTo>
                  <a:pt x="447040" y="208280"/>
                </a:lnTo>
                <a:lnTo>
                  <a:pt x="492760" y="213360"/>
                </a:lnTo>
                <a:lnTo>
                  <a:pt x="538480" y="238760"/>
                </a:lnTo>
                <a:lnTo>
                  <a:pt x="553720" y="254000"/>
                </a:lnTo>
                <a:lnTo>
                  <a:pt x="589280" y="269240"/>
                </a:lnTo>
                <a:lnTo>
                  <a:pt x="635000" y="294640"/>
                </a:lnTo>
                <a:lnTo>
                  <a:pt x="635000" y="309880"/>
                </a:lnTo>
                <a:lnTo>
                  <a:pt x="660400" y="314960"/>
                </a:lnTo>
                <a:lnTo>
                  <a:pt x="695960" y="345440"/>
                </a:lnTo>
                <a:lnTo>
                  <a:pt x="711200" y="360680"/>
                </a:lnTo>
                <a:lnTo>
                  <a:pt x="756920" y="365760"/>
                </a:lnTo>
                <a:lnTo>
                  <a:pt x="792480" y="375920"/>
                </a:lnTo>
                <a:lnTo>
                  <a:pt x="843280" y="401320"/>
                </a:lnTo>
                <a:lnTo>
                  <a:pt x="894080" y="411480"/>
                </a:lnTo>
                <a:lnTo>
                  <a:pt x="929640" y="452120"/>
                </a:lnTo>
                <a:lnTo>
                  <a:pt x="990600" y="457200"/>
                </a:lnTo>
                <a:lnTo>
                  <a:pt x="990600" y="457200"/>
                </a:lnTo>
                <a:lnTo>
                  <a:pt x="1026160" y="502920"/>
                </a:lnTo>
                <a:lnTo>
                  <a:pt x="1041400" y="513080"/>
                </a:lnTo>
                <a:lnTo>
                  <a:pt x="1066800" y="518160"/>
                </a:lnTo>
                <a:lnTo>
                  <a:pt x="1097280" y="543560"/>
                </a:lnTo>
                <a:lnTo>
                  <a:pt x="1097280" y="543560"/>
                </a:lnTo>
                <a:lnTo>
                  <a:pt x="1153160" y="568960"/>
                </a:lnTo>
                <a:lnTo>
                  <a:pt x="1168400" y="568960"/>
                </a:lnTo>
                <a:lnTo>
                  <a:pt x="1188720" y="589280"/>
                </a:lnTo>
                <a:lnTo>
                  <a:pt x="1203960" y="589280"/>
                </a:lnTo>
                <a:lnTo>
                  <a:pt x="1244600" y="624840"/>
                </a:lnTo>
                <a:lnTo>
                  <a:pt x="1270000" y="624840"/>
                </a:lnTo>
                <a:lnTo>
                  <a:pt x="1295400" y="640080"/>
                </a:lnTo>
                <a:lnTo>
                  <a:pt x="1330960" y="655320"/>
                </a:lnTo>
                <a:lnTo>
                  <a:pt x="1371600" y="685800"/>
                </a:lnTo>
                <a:lnTo>
                  <a:pt x="1361440" y="701040"/>
                </a:lnTo>
                <a:lnTo>
                  <a:pt x="1412240" y="741680"/>
                </a:lnTo>
                <a:lnTo>
                  <a:pt x="1447800" y="777240"/>
                </a:lnTo>
                <a:lnTo>
                  <a:pt x="1473200" y="787400"/>
                </a:lnTo>
                <a:lnTo>
                  <a:pt x="1524000" y="822960"/>
                </a:lnTo>
                <a:lnTo>
                  <a:pt x="1569720" y="848360"/>
                </a:lnTo>
                <a:lnTo>
                  <a:pt x="1701800" y="894080"/>
                </a:lnTo>
                <a:lnTo>
                  <a:pt x="1747520" y="904240"/>
                </a:lnTo>
                <a:lnTo>
                  <a:pt x="1767840" y="919480"/>
                </a:lnTo>
                <a:lnTo>
                  <a:pt x="1808480" y="960120"/>
                </a:lnTo>
                <a:lnTo>
                  <a:pt x="1889760" y="985520"/>
                </a:lnTo>
                <a:lnTo>
                  <a:pt x="1894840" y="1000760"/>
                </a:lnTo>
                <a:lnTo>
                  <a:pt x="1905000" y="1026160"/>
                </a:lnTo>
                <a:lnTo>
                  <a:pt x="1996440" y="1061720"/>
                </a:lnTo>
                <a:lnTo>
                  <a:pt x="2021840" y="1061720"/>
                </a:lnTo>
                <a:lnTo>
                  <a:pt x="2052320" y="1097280"/>
                </a:lnTo>
                <a:lnTo>
                  <a:pt x="2098040" y="1127760"/>
                </a:lnTo>
                <a:lnTo>
                  <a:pt x="2148840" y="1183640"/>
                </a:lnTo>
                <a:lnTo>
                  <a:pt x="2184400" y="1188720"/>
                </a:lnTo>
                <a:lnTo>
                  <a:pt x="2230120" y="1198880"/>
                </a:lnTo>
                <a:lnTo>
                  <a:pt x="2230120" y="1214120"/>
                </a:lnTo>
                <a:lnTo>
                  <a:pt x="2255520" y="1214120"/>
                </a:lnTo>
                <a:lnTo>
                  <a:pt x="2301240" y="1244600"/>
                </a:lnTo>
                <a:lnTo>
                  <a:pt x="2331720" y="1280160"/>
                </a:lnTo>
                <a:lnTo>
                  <a:pt x="2367280" y="1310640"/>
                </a:lnTo>
                <a:lnTo>
                  <a:pt x="2367280" y="1310640"/>
                </a:lnTo>
                <a:lnTo>
                  <a:pt x="2489200" y="1330960"/>
                </a:lnTo>
                <a:lnTo>
                  <a:pt x="2514600" y="1341120"/>
                </a:lnTo>
                <a:lnTo>
                  <a:pt x="2540000" y="1361440"/>
                </a:lnTo>
                <a:lnTo>
                  <a:pt x="2580640" y="1376680"/>
                </a:lnTo>
                <a:lnTo>
                  <a:pt x="2626360" y="1417320"/>
                </a:lnTo>
                <a:lnTo>
                  <a:pt x="2641600" y="1432560"/>
                </a:lnTo>
                <a:lnTo>
                  <a:pt x="2641600" y="1432560"/>
                </a:lnTo>
                <a:lnTo>
                  <a:pt x="2702560" y="1452880"/>
                </a:lnTo>
                <a:lnTo>
                  <a:pt x="2788920" y="1503680"/>
                </a:lnTo>
                <a:lnTo>
                  <a:pt x="2854960" y="1529080"/>
                </a:lnTo>
                <a:lnTo>
                  <a:pt x="2926080" y="1534160"/>
                </a:lnTo>
                <a:lnTo>
                  <a:pt x="2956560" y="1559560"/>
                </a:lnTo>
                <a:lnTo>
                  <a:pt x="2997200" y="1615440"/>
                </a:lnTo>
                <a:lnTo>
                  <a:pt x="3088640" y="1661160"/>
                </a:lnTo>
                <a:lnTo>
                  <a:pt x="3134360" y="1671320"/>
                </a:lnTo>
                <a:lnTo>
                  <a:pt x="3215640" y="1681480"/>
                </a:lnTo>
                <a:lnTo>
                  <a:pt x="3230880" y="1696720"/>
                </a:lnTo>
                <a:lnTo>
                  <a:pt x="3281680" y="1717040"/>
                </a:lnTo>
                <a:lnTo>
                  <a:pt x="3312160" y="1717040"/>
                </a:lnTo>
                <a:lnTo>
                  <a:pt x="3362960" y="1717040"/>
                </a:lnTo>
                <a:lnTo>
                  <a:pt x="3378200" y="1722120"/>
                </a:lnTo>
                <a:lnTo>
                  <a:pt x="3439160" y="1737360"/>
                </a:lnTo>
                <a:lnTo>
                  <a:pt x="3535680" y="1778000"/>
                </a:lnTo>
                <a:lnTo>
                  <a:pt x="3550920" y="1793240"/>
                </a:lnTo>
                <a:lnTo>
                  <a:pt x="3601720" y="1788160"/>
                </a:lnTo>
                <a:lnTo>
                  <a:pt x="3688080" y="1823720"/>
                </a:lnTo>
                <a:lnTo>
                  <a:pt x="3738880" y="1854200"/>
                </a:lnTo>
                <a:lnTo>
                  <a:pt x="3764280" y="1879600"/>
                </a:lnTo>
                <a:lnTo>
                  <a:pt x="3810000" y="1869440"/>
                </a:lnTo>
                <a:lnTo>
                  <a:pt x="3855720" y="1879600"/>
                </a:lnTo>
                <a:lnTo>
                  <a:pt x="3881120" y="1884680"/>
                </a:lnTo>
                <a:lnTo>
                  <a:pt x="3901440" y="1905000"/>
                </a:lnTo>
                <a:lnTo>
                  <a:pt x="4018280" y="1910080"/>
                </a:lnTo>
                <a:lnTo>
                  <a:pt x="4058920" y="1930400"/>
                </a:lnTo>
                <a:lnTo>
                  <a:pt x="4074160" y="1940560"/>
                </a:lnTo>
                <a:lnTo>
                  <a:pt x="4094480" y="1945640"/>
                </a:lnTo>
                <a:lnTo>
                  <a:pt x="4114800" y="1971040"/>
                </a:lnTo>
                <a:lnTo>
                  <a:pt x="4348480" y="1950720"/>
                </a:lnTo>
                <a:lnTo>
                  <a:pt x="4394200" y="2011680"/>
                </a:lnTo>
                <a:lnTo>
                  <a:pt x="4414520" y="2042160"/>
                </a:lnTo>
                <a:lnTo>
                  <a:pt x="4419600" y="2052320"/>
                </a:lnTo>
              </a:path>
            </a:pathLst>
          </a:custGeom>
          <a:noFill/>
          <a:ln w="28575">
            <a:solidFill>
              <a:schemeClr val="accent1"/>
            </a:solidFill>
            <a:miter lim="800000"/>
            <a:headEnd/>
            <a:tailEnd/>
          </a:ln>
        </p:spPr>
        <p:txBody>
          <a:bodyPr rtlCol="0" anchor="ctr"/>
          <a:lstStyle/>
          <a:p>
            <a:pPr algn="ctr"/>
            <a:endParaRPr lang="en-US" dirty="0"/>
          </a:p>
        </p:txBody>
      </p:sp>
      <p:sp>
        <p:nvSpPr>
          <p:cNvPr id="60" name="Freeform: Shape 59">
            <a:extLst>
              <a:ext uri="{FF2B5EF4-FFF2-40B4-BE49-F238E27FC236}">
                <a16:creationId xmlns:a16="http://schemas.microsoft.com/office/drawing/2014/main" id="{45A75793-FC7A-4EF3-B580-9505A28ACB98}"/>
              </a:ext>
            </a:extLst>
          </p:cNvPr>
          <p:cNvSpPr/>
          <p:nvPr/>
        </p:nvSpPr>
        <p:spPr bwMode="auto">
          <a:xfrm>
            <a:off x="1640840" y="2248686"/>
            <a:ext cx="4424680" cy="2082800"/>
          </a:xfrm>
          <a:custGeom>
            <a:avLst/>
            <a:gdLst>
              <a:gd name="connsiteX0" fmla="*/ 4424680 w 4424680"/>
              <a:gd name="connsiteY0" fmla="*/ 2082800 h 2082800"/>
              <a:gd name="connsiteX1" fmla="*/ 4307840 w 4424680"/>
              <a:gd name="connsiteY1" fmla="*/ 2052320 h 2082800"/>
              <a:gd name="connsiteX2" fmla="*/ 4262120 w 4424680"/>
              <a:gd name="connsiteY2" fmla="*/ 2026920 h 2082800"/>
              <a:gd name="connsiteX3" fmla="*/ 4196080 w 4424680"/>
              <a:gd name="connsiteY3" fmla="*/ 2011680 h 2082800"/>
              <a:gd name="connsiteX4" fmla="*/ 4094480 w 4424680"/>
              <a:gd name="connsiteY4" fmla="*/ 1991360 h 2082800"/>
              <a:gd name="connsiteX5" fmla="*/ 4043680 w 4424680"/>
              <a:gd name="connsiteY5" fmla="*/ 1986280 h 2082800"/>
              <a:gd name="connsiteX6" fmla="*/ 3952240 w 4424680"/>
              <a:gd name="connsiteY6" fmla="*/ 1965960 h 2082800"/>
              <a:gd name="connsiteX7" fmla="*/ 3865880 w 4424680"/>
              <a:gd name="connsiteY7" fmla="*/ 1965960 h 2082800"/>
              <a:gd name="connsiteX8" fmla="*/ 3799840 w 4424680"/>
              <a:gd name="connsiteY8" fmla="*/ 1960880 h 2082800"/>
              <a:gd name="connsiteX9" fmla="*/ 3723640 w 4424680"/>
              <a:gd name="connsiteY9" fmla="*/ 1925320 h 2082800"/>
              <a:gd name="connsiteX10" fmla="*/ 3683000 w 4424680"/>
              <a:gd name="connsiteY10" fmla="*/ 1884680 h 2082800"/>
              <a:gd name="connsiteX11" fmla="*/ 3515360 w 4424680"/>
              <a:gd name="connsiteY11" fmla="*/ 1859280 h 2082800"/>
              <a:gd name="connsiteX12" fmla="*/ 3383280 w 4424680"/>
              <a:gd name="connsiteY12" fmla="*/ 1808480 h 2082800"/>
              <a:gd name="connsiteX13" fmla="*/ 3215640 w 4424680"/>
              <a:gd name="connsiteY13" fmla="*/ 1767840 h 2082800"/>
              <a:gd name="connsiteX14" fmla="*/ 3139440 w 4424680"/>
              <a:gd name="connsiteY14" fmla="*/ 1706880 h 2082800"/>
              <a:gd name="connsiteX15" fmla="*/ 2976880 w 4424680"/>
              <a:gd name="connsiteY15" fmla="*/ 1661160 h 2082800"/>
              <a:gd name="connsiteX16" fmla="*/ 2844800 w 4424680"/>
              <a:gd name="connsiteY16" fmla="*/ 1625600 h 2082800"/>
              <a:gd name="connsiteX17" fmla="*/ 2717800 w 4424680"/>
              <a:gd name="connsiteY17" fmla="*/ 1549400 h 2082800"/>
              <a:gd name="connsiteX18" fmla="*/ 2585720 w 4424680"/>
              <a:gd name="connsiteY18" fmla="*/ 1493520 h 2082800"/>
              <a:gd name="connsiteX19" fmla="*/ 2504440 w 4424680"/>
              <a:gd name="connsiteY19" fmla="*/ 1473200 h 2082800"/>
              <a:gd name="connsiteX20" fmla="*/ 2458720 w 4424680"/>
              <a:gd name="connsiteY20" fmla="*/ 1407160 h 2082800"/>
              <a:gd name="connsiteX21" fmla="*/ 2407920 w 4424680"/>
              <a:gd name="connsiteY21" fmla="*/ 1381760 h 2082800"/>
              <a:gd name="connsiteX22" fmla="*/ 2321560 w 4424680"/>
              <a:gd name="connsiteY22" fmla="*/ 1351280 h 2082800"/>
              <a:gd name="connsiteX23" fmla="*/ 2209800 w 4424680"/>
              <a:gd name="connsiteY23" fmla="*/ 1290320 h 2082800"/>
              <a:gd name="connsiteX24" fmla="*/ 2103120 w 4424680"/>
              <a:gd name="connsiteY24" fmla="*/ 1290320 h 2082800"/>
              <a:gd name="connsiteX25" fmla="*/ 2001520 w 4424680"/>
              <a:gd name="connsiteY25" fmla="*/ 1203960 h 2082800"/>
              <a:gd name="connsiteX26" fmla="*/ 1798320 w 4424680"/>
              <a:gd name="connsiteY26" fmla="*/ 1071880 h 2082800"/>
              <a:gd name="connsiteX27" fmla="*/ 1696720 w 4424680"/>
              <a:gd name="connsiteY27" fmla="*/ 1010920 h 2082800"/>
              <a:gd name="connsiteX28" fmla="*/ 1620520 w 4424680"/>
              <a:gd name="connsiteY28" fmla="*/ 975360 h 2082800"/>
              <a:gd name="connsiteX29" fmla="*/ 1544320 w 4424680"/>
              <a:gd name="connsiteY29" fmla="*/ 955040 h 2082800"/>
              <a:gd name="connsiteX30" fmla="*/ 1391920 w 4424680"/>
              <a:gd name="connsiteY30" fmla="*/ 868680 h 2082800"/>
              <a:gd name="connsiteX31" fmla="*/ 1295400 w 4424680"/>
              <a:gd name="connsiteY31" fmla="*/ 782320 h 2082800"/>
              <a:gd name="connsiteX32" fmla="*/ 1168400 w 4424680"/>
              <a:gd name="connsiteY32" fmla="*/ 716280 h 2082800"/>
              <a:gd name="connsiteX33" fmla="*/ 980440 w 4424680"/>
              <a:gd name="connsiteY33" fmla="*/ 614680 h 2082800"/>
              <a:gd name="connsiteX34" fmla="*/ 772160 w 4424680"/>
              <a:gd name="connsiteY34" fmla="*/ 528320 h 2082800"/>
              <a:gd name="connsiteX35" fmla="*/ 665480 w 4424680"/>
              <a:gd name="connsiteY35" fmla="*/ 457200 h 2082800"/>
              <a:gd name="connsiteX36" fmla="*/ 513080 w 4424680"/>
              <a:gd name="connsiteY36" fmla="*/ 365760 h 2082800"/>
              <a:gd name="connsiteX37" fmla="*/ 386080 w 4424680"/>
              <a:gd name="connsiteY37" fmla="*/ 314960 h 2082800"/>
              <a:gd name="connsiteX38" fmla="*/ 299720 w 4424680"/>
              <a:gd name="connsiteY38" fmla="*/ 259080 h 2082800"/>
              <a:gd name="connsiteX39" fmla="*/ 162560 w 4424680"/>
              <a:gd name="connsiteY39" fmla="*/ 172720 h 2082800"/>
              <a:gd name="connsiteX40" fmla="*/ 50800 w 4424680"/>
              <a:gd name="connsiteY40" fmla="*/ 45720 h 2082800"/>
              <a:gd name="connsiteX41" fmla="*/ 0 w 4424680"/>
              <a:gd name="connsiteY41" fmla="*/ 0 h 208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424680" h="2082800">
                <a:moveTo>
                  <a:pt x="4424680" y="2082800"/>
                </a:moveTo>
                <a:lnTo>
                  <a:pt x="4307840" y="2052320"/>
                </a:lnTo>
                <a:lnTo>
                  <a:pt x="4262120" y="2026920"/>
                </a:lnTo>
                <a:lnTo>
                  <a:pt x="4196080" y="2011680"/>
                </a:lnTo>
                <a:lnTo>
                  <a:pt x="4094480" y="1991360"/>
                </a:lnTo>
                <a:lnTo>
                  <a:pt x="4043680" y="1986280"/>
                </a:lnTo>
                <a:lnTo>
                  <a:pt x="3952240" y="1965960"/>
                </a:lnTo>
                <a:lnTo>
                  <a:pt x="3865880" y="1965960"/>
                </a:lnTo>
                <a:lnTo>
                  <a:pt x="3799840" y="1960880"/>
                </a:lnTo>
                <a:lnTo>
                  <a:pt x="3723640" y="1925320"/>
                </a:lnTo>
                <a:lnTo>
                  <a:pt x="3683000" y="1884680"/>
                </a:lnTo>
                <a:lnTo>
                  <a:pt x="3515360" y="1859280"/>
                </a:lnTo>
                <a:lnTo>
                  <a:pt x="3383280" y="1808480"/>
                </a:lnTo>
                <a:lnTo>
                  <a:pt x="3215640" y="1767840"/>
                </a:lnTo>
                <a:lnTo>
                  <a:pt x="3139440" y="1706880"/>
                </a:lnTo>
                <a:lnTo>
                  <a:pt x="2976880" y="1661160"/>
                </a:lnTo>
                <a:lnTo>
                  <a:pt x="2844800" y="1625600"/>
                </a:lnTo>
                <a:lnTo>
                  <a:pt x="2717800" y="1549400"/>
                </a:lnTo>
                <a:lnTo>
                  <a:pt x="2585720" y="1493520"/>
                </a:lnTo>
                <a:lnTo>
                  <a:pt x="2504440" y="1473200"/>
                </a:lnTo>
                <a:lnTo>
                  <a:pt x="2458720" y="1407160"/>
                </a:lnTo>
                <a:lnTo>
                  <a:pt x="2407920" y="1381760"/>
                </a:lnTo>
                <a:lnTo>
                  <a:pt x="2321560" y="1351280"/>
                </a:lnTo>
                <a:lnTo>
                  <a:pt x="2209800" y="1290320"/>
                </a:lnTo>
                <a:lnTo>
                  <a:pt x="2103120" y="1290320"/>
                </a:lnTo>
                <a:lnTo>
                  <a:pt x="2001520" y="1203960"/>
                </a:lnTo>
                <a:lnTo>
                  <a:pt x="1798320" y="1071880"/>
                </a:lnTo>
                <a:lnTo>
                  <a:pt x="1696720" y="1010920"/>
                </a:lnTo>
                <a:lnTo>
                  <a:pt x="1620520" y="975360"/>
                </a:lnTo>
                <a:lnTo>
                  <a:pt x="1544320" y="955040"/>
                </a:lnTo>
                <a:lnTo>
                  <a:pt x="1391920" y="868680"/>
                </a:lnTo>
                <a:lnTo>
                  <a:pt x="1295400" y="782320"/>
                </a:lnTo>
                <a:lnTo>
                  <a:pt x="1168400" y="716280"/>
                </a:lnTo>
                <a:lnTo>
                  <a:pt x="980440" y="614680"/>
                </a:lnTo>
                <a:lnTo>
                  <a:pt x="772160" y="528320"/>
                </a:lnTo>
                <a:lnTo>
                  <a:pt x="665480" y="457200"/>
                </a:lnTo>
                <a:lnTo>
                  <a:pt x="513080" y="365760"/>
                </a:lnTo>
                <a:lnTo>
                  <a:pt x="386080" y="314960"/>
                </a:lnTo>
                <a:lnTo>
                  <a:pt x="299720" y="259080"/>
                </a:lnTo>
                <a:lnTo>
                  <a:pt x="162560" y="172720"/>
                </a:lnTo>
                <a:lnTo>
                  <a:pt x="50800" y="4572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61" name="Freeform: Shape 60">
            <a:extLst>
              <a:ext uri="{FF2B5EF4-FFF2-40B4-BE49-F238E27FC236}">
                <a16:creationId xmlns:a16="http://schemas.microsoft.com/office/drawing/2014/main" id="{548AE49C-6406-47E1-8553-2ECC0906D24D}"/>
              </a:ext>
            </a:extLst>
          </p:cNvPr>
          <p:cNvSpPr/>
          <p:nvPr/>
        </p:nvSpPr>
        <p:spPr bwMode="auto">
          <a:xfrm>
            <a:off x="1640840" y="2243606"/>
            <a:ext cx="4368800" cy="2133600"/>
          </a:xfrm>
          <a:custGeom>
            <a:avLst/>
            <a:gdLst>
              <a:gd name="connsiteX0" fmla="*/ 4368800 w 4368800"/>
              <a:gd name="connsiteY0" fmla="*/ 2133600 h 2133600"/>
              <a:gd name="connsiteX1" fmla="*/ 4267200 w 4368800"/>
              <a:gd name="connsiteY1" fmla="*/ 2098040 h 2133600"/>
              <a:gd name="connsiteX2" fmla="*/ 4216400 w 4368800"/>
              <a:gd name="connsiteY2" fmla="*/ 2082800 h 2133600"/>
              <a:gd name="connsiteX3" fmla="*/ 4155440 w 4368800"/>
              <a:gd name="connsiteY3" fmla="*/ 2087880 h 2133600"/>
              <a:gd name="connsiteX4" fmla="*/ 4119880 w 4368800"/>
              <a:gd name="connsiteY4" fmla="*/ 2092960 h 2133600"/>
              <a:gd name="connsiteX5" fmla="*/ 3992880 w 4368800"/>
              <a:gd name="connsiteY5" fmla="*/ 2032000 h 2133600"/>
              <a:gd name="connsiteX6" fmla="*/ 3855720 w 4368800"/>
              <a:gd name="connsiteY6" fmla="*/ 2026920 h 2133600"/>
              <a:gd name="connsiteX7" fmla="*/ 3652520 w 4368800"/>
              <a:gd name="connsiteY7" fmla="*/ 1996440 h 2133600"/>
              <a:gd name="connsiteX8" fmla="*/ 3403600 w 4368800"/>
              <a:gd name="connsiteY8" fmla="*/ 1935480 h 2133600"/>
              <a:gd name="connsiteX9" fmla="*/ 3342640 w 4368800"/>
              <a:gd name="connsiteY9" fmla="*/ 1915160 h 2133600"/>
              <a:gd name="connsiteX10" fmla="*/ 3307080 w 4368800"/>
              <a:gd name="connsiteY10" fmla="*/ 1884680 h 2133600"/>
              <a:gd name="connsiteX11" fmla="*/ 3230880 w 4368800"/>
              <a:gd name="connsiteY11" fmla="*/ 1854200 h 2133600"/>
              <a:gd name="connsiteX12" fmla="*/ 3129280 w 4368800"/>
              <a:gd name="connsiteY12" fmla="*/ 1838960 h 2133600"/>
              <a:gd name="connsiteX13" fmla="*/ 3058160 w 4368800"/>
              <a:gd name="connsiteY13" fmla="*/ 1798320 h 2133600"/>
              <a:gd name="connsiteX14" fmla="*/ 2997200 w 4368800"/>
              <a:gd name="connsiteY14" fmla="*/ 1788160 h 2133600"/>
              <a:gd name="connsiteX15" fmla="*/ 2849880 w 4368800"/>
              <a:gd name="connsiteY15" fmla="*/ 1737360 h 2133600"/>
              <a:gd name="connsiteX16" fmla="*/ 2748280 w 4368800"/>
              <a:gd name="connsiteY16" fmla="*/ 1686560 h 2133600"/>
              <a:gd name="connsiteX17" fmla="*/ 2565400 w 4368800"/>
              <a:gd name="connsiteY17" fmla="*/ 1605280 h 2133600"/>
              <a:gd name="connsiteX18" fmla="*/ 2463800 w 4368800"/>
              <a:gd name="connsiteY18" fmla="*/ 1529080 h 2133600"/>
              <a:gd name="connsiteX19" fmla="*/ 2311400 w 4368800"/>
              <a:gd name="connsiteY19" fmla="*/ 1493520 h 2133600"/>
              <a:gd name="connsiteX20" fmla="*/ 2219960 w 4368800"/>
              <a:gd name="connsiteY20" fmla="*/ 1442720 h 2133600"/>
              <a:gd name="connsiteX21" fmla="*/ 2042160 w 4368800"/>
              <a:gd name="connsiteY21" fmla="*/ 1397000 h 2133600"/>
              <a:gd name="connsiteX22" fmla="*/ 1976120 w 4368800"/>
              <a:gd name="connsiteY22" fmla="*/ 1325880 h 2133600"/>
              <a:gd name="connsiteX23" fmla="*/ 1813560 w 4368800"/>
              <a:gd name="connsiteY23" fmla="*/ 1264920 h 2133600"/>
              <a:gd name="connsiteX24" fmla="*/ 1696720 w 4368800"/>
              <a:gd name="connsiteY24" fmla="*/ 1173480 h 2133600"/>
              <a:gd name="connsiteX25" fmla="*/ 1595120 w 4368800"/>
              <a:gd name="connsiteY25" fmla="*/ 1137920 h 2133600"/>
              <a:gd name="connsiteX26" fmla="*/ 1422400 w 4368800"/>
              <a:gd name="connsiteY26" fmla="*/ 1046480 h 2133600"/>
              <a:gd name="connsiteX27" fmla="*/ 1336040 w 4368800"/>
              <a:gd name="connsiteY27" fmla="*/ 985520 h 2133600"/>
              <a:gd name="connsiteX28" fmla="*/ 1229360 w 4368800"/>
              <a:gd name="connsiteY28" fmla="*/ 894080 h 2133600"/>
              <a:gd name="connsiteX29" fmla="*/ 1137920 w 4368800"/>
              <a:gd name="connsiteY29" fmla="*/ 843280 h 2133600"/>
              <a:gd name="connsiteX30" fmla="*/ 889000 w 4368800"/>
              <a:gd name="connsiteY30" fmla="*/ 746760 h 2133600"/>
              <a:gd name="connsiteX31" fmla="*/ 767080 w 4368800"/>
              <a:gd name="connsiteY31" fmla="*/ 685800 h 2133600"/>
              <a:gd name="connsiteX32" fmla="*/ 655320 w 4368800"/>
              <a:gd name="connsiteY32" fmla="*/ 614680 h 2133600"/>
              <a:gd name="connsiteX33" fmla="*/ 477520 w 4368800"/>
              <a:gd name="connsiteY33" fmla="*/ 518160 h 2133600"/>
              <a:gd name="connsiteX34" fmla="*/ 396240 w 4368800"/>
              <a:gd name="connsiteY34" fmla="*/ 487680 h 2133600"/>
              <a:gd name="connsiteX35" fmla="*/ 299720 w 4368800"/>
              <a:gd name="connsiteY35" fmla="*/ 462280 h 2133600"/>
              <a:gd name="connsiteX36" fmla="*/ 228600 w 4368800"/>
              <a:gd name="connsiteY36" fmla="*/ 386080 h 2133600"/>
              <a:gd name="connsiteX37" fmla="*/ 116840 w 4368800"/>
              <a:gd name="connsiteY37" fmla="*/ 264160 h 2133600"/>
              <a:gd name="connsiteX38" fmla="*/ 45720 w 4368800"/>
              <a:gd name="connsiteY38" fmla="*/ 182880 h 2133600"/>
              <a:gd name="connsiteX39" fmla="*/ 0 w 4368800"/>
              <a:gd name="connsiteY39" fmla="*/ 0 h 213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368800" h="2133600">
                <a:moveTo>
                  <a:pt x="4368800" y="2133600"/>
                </a:moveTo>
                <a:lnTo>
                  <a:pt x="4267200" y="2098040"/>
                </a:lnTo>
                <a:lnTo>
                  <a:pt x="4216400" y="2082800"/>
                </a:lnTo>
                <a:lnTo>
                  <a:pt x="4155440" y="2087880"/>
                </a:lnTo>
                <a:lnTo>
                  <a:pt x="4119880" y="2092960"/>
                </a:lnTo>
                <a:lnTo>
                  <a:pt x="3992880" y="2032000"/>
                </a:lnTo>
                <a:lnTo>
                  <a:pt x="3855720" y="2026920"/>
                </a:lnTo>
                <a:lnTo>
                  <a:pt x="3652520" y="1996440"/>
                </a:lnTo>
                <a:lnTo>
                  <a:pt x="3403600" y="1935480"/>
                </a:lnTo>
                <a:lnTo>
                  <a:pt x="3342640" y="1915160"/>
                </a:lnTo>
                <a:lnTo>
                  <a:pt x="3307080" y="1884680"/>
                </a:lnTo>
                <a:lnTo>
                  <a:pt x="3230880" y="1854200"/>
                </a:lnTo>
                <a:lnTo>
                  <a:pt x="3129280" y="1838960"/>
                </a:lnTo>
                <a:lnTo>
                  <a:pt x="3058160" y="1798320"/>
                </a:lnTo>
                <a:lnTo>
                  <a:pt x="2997200" y="1788160"/>
                </a:lnTo>
                <a:lnTo>
                  <a:pt x="2849880" y="1737360"/>
                </a:lnTo>
                <a:lnTo>
                  <a:pt x="2748280" y="1686560"/>
                </a:lnTo>
                <a:lnTo>
                  <a:pt x="2565400" y="1605280"/>
                </a:lnTo>
                <a:lnTo>
                  <a:pt x="2463800" y="1529080"/>
                </a:lnTo>
                <a:lnTo>
                  <a:pt x="2311400" y="1493520"/>
                </a:lnTo>
                <a:lnTo>
                  <a:pt x="2219960" y="1442720"/>
                </a:lnTo>
                <a:lnTo>
                  <a:pt x="2042160" y="1397000"/>
                </a:lnTo>
                <a:lnTo>
                  <a:pt x="1976120" y="1325880"/>
                </a:lnTo>
                <a:lnTo>
                  <a:pt x="1813560" y="1264920"/>
                </a:lnTo>
                <a:lnTo>
                  <a:pt x="1696720" y="1173480"/>
                </a:lnTo>
                <a:lnTo>
                  <a:pt x="1595120" y="1137920"/>
                </a:lnTo>
                <a:lnTo>
                  <a:pt x="1422400" y="1046480"/>
                </a:lnTo>
                <a:lnTo>
                  <a:pt x="1336040" y="985520"/>
                </a:lnTo>
                <a:lnTo>
                  <a:pt x="1229360" y="894080"/>
                </a:lnTo>
                <a:lnTo>
                  <a:pt x="1137920" y="843280"/>
                </a:lnTo>
                <a:lnTo>
                  <a:pt x="889000" y="746760"/>
                </a:lnTo>
                <a:lnTo>
                  <a:pt x="767080" y="685800"/>
                </a:lnTo>
                <a:lnTo>
                  <a:pt x="655320" y="614680"/>
                </a:lnTo>
                <a:lnTo>
                  <a:pt x="477520" y="518160"/>
                </a:lnTo>
                <a:lnTo>
                  <a:pt x="396240" y="487680"/>
                </a:lnTo>
                <a:lnTo>
                  <a:pt x="299720" y="462280"/>
                </a:lnTo>
                <a:lnTo>
                  <a:pt x="228600" y="386080"/>
                </a:lnTo>
                <a:lnTo>
                  <a:pt x="116840" y="264160"/>
                </a:lnTo>
                <a:lnTo>
                  <a:pt x="45720" y="182880"/>
                </a:lnTo>
                <a:lnTo>
                  <a:pt x="0" y="0"/>
                </a:lnTo>
              </a:path>
            </a:pathLst>
          </a:custGeom>
          <a:noFill/>
          <a:ln w="28575">
            <a:solidFill>
              <a:schemeClr val="accent4"/>
            </a:solidFill>
            <a:miter lim="800000"/>
            <a:headEnd/>
            <a:tailEnd/>
          </a:ln>
        </p:spPr>
        <p:txBody>
          <a:bodyPr rtlCol="0" anchor="ctr"/>
          <a:lstStyle/>
          <a:p>
            <a:pPr algn="ctr"/>
            <a:endParaRPr lang="en-US" dirty="0"/>
          </a:p>
        </p:txBody>
      </p:sp>
      <p:sp>
        <p:nvSpPr>
          <p:cNvPr id="62" name="Freeform: Shape 61">
            <a:extLst>
              <a:ext uri="{FF2B5EF4-FFF2-40B4-BE49-F238E27FC236}">
                <a16:creationId xmlns:a16="http://schemas.microsoft.com/office/drawing/2014/main" id="{C1C4DCF0-32C2-40F0-A4A6-084A090085A2}"/>
              </a:ext>
            </a:extLst>
          </p:cNvPr>
          <p:cNvSpPr/>
          <p:nvPr/>
        </p:nvSpPr>
        <p:spPr bwMode="auto">
          <a:xfrm>
            <a:off x="1630680" y="2228366"/>
            <a:ext cx="4465320" cy="2392680"/>
          </a:xfrm>
          <a:custGeom>
            <a:avLst/>
            <a:gdLst>
              <a:gd name="connsiteX0" fmla="*/ 4465320 w 4465320"/>
              <a:gd name="connsiteY0" fmla="*/ 2392680 h 2392680"/>
              <a:gd name="connsiteX1" fmla="*/ 4251960 w 4465320"/>
              <a:gd name="connsiteY1" fmla="*/ 2362200 h 2392680"/>
              <a:gd name="connsiteX2" fmla="*/ 3881120 w 4465320"/>
              <a:gd name="connsiteY2" fmla="*/ 2291080 h 2392680"/>
              <a:gd name="connsiteX3" fmla="*/ 3413760 w 4465320"/>
              <a:gd name="connsiteY3" fmla="*/ 2164080 h 2392680"/>
              <a:gd name="connsiteX4" fmla="*/ 2824480 w 4465320"/>
              <a:gd name="connsiteY4" fmla="*/ 1991360 h 2392680"/>
              <a:gd name="connsiteX5" fmla="*/ 2321560 w 4465320"/>
              <a:gd name="connsiteY5" fmla="*/ 1818640 h 2392680"/>
              <a:gd name="connsiteX6" fmla="*/ 1762760 w 4465320"/>
              <a:gd name="connsiteY6" fmla="*/ 1569720 h 2392680"/>
              <a:gd name="connsiteX7" fmla="*/ 1605280 w 4465320"/>
              <a:gd name="connsiteY7" fmla="*/ 1488440 h 2392680"/>
              <a:gd name="connsiteX8" fmla="*/ 1198880 w 4465320"/>
              <a:gd name="connsiteY8" fmla="*/ 1295400 h 2392680"/>
              <a:gd name="connsiteX9" fmla="*/ 792480 w 4465320"/>
              <a:gd name="connsiteY9" fmla="*/ 1026160 h 2392680"/>
              <a:gd name="connsiteX10" fmla="*/ 472440 w 4465320"/>
              <a:gd name="connsiteY10" fmla="*/ 833120 h 2392680"/>
              <a:gd name="connsiteX11" fmla="*/ 289560 w 4465320"/>
              <a:gd name="connsiteY11" fmla="*/ 685800 h 2392680"/>
              <a:gd name="connsiteX12" fmla="*/ 213360 w 4465320"/>
              <a:gd name="connsiteY12" fmla="*/ 624840 h 2392680"/>
              <a:gd name="connsiteX13" fmla="*/ 137160 w 4465320"/>
              <a:gd name="connsiteY13" fmla="*/ 502920 h 2392680"/>
              <a:gd name="connsiteX14" fmla="*/ 66040 w 4465320"/>
              <a:gd name="connsiteY14" fmla="*/ 299720 h 2392680"/>
              <a:gd name="connsiteX15" fmla="*/ 0 w 4465320"/>
              <a:gd name="connsiteY15" fmla="*/ 0 h 239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5320" h="2392680">
                <a:moveTo>
                  <a:pt x="4465320" y="2392680"/>
                </a:moveTo>
                <a:lnTo>
                  <a:pt x="4251960" y="2362200"/>
                </a:lnTo>
                <a:lnTo>
                  <a:pt x="3881120" y="2291080"/>
                </a:lnTo>
                <a:lnTo>
                  <a:pt x="3413760" y="2164080"/>
                </a:lnTo>
                <a:lnTo>
                  <a:pt x="2824480" y="1991360"/>
                </a:lnTo>
                <a:lnTo>
                  <a:pt x="2321560" y="1818640"/>
                </a:lnTo>
                <a:lnTo>
                  <a:pt x="1762760" y="1569720"/>
                </a:lnTo>
                <a:lnTo>
                  <a:pt x="1605280" y="1488440"/>
                </a:lnTo>
                <a:lnTo>
                  <a:pt x="1198880" y="1295400"/>
                </a:lnTo>
                <a:lnTo>
                  <a:pt x="792480" y="1026160"/>
                </a:lnTo>
                <a:lnTo>
                  <a:pt x="472440" y="833120"/>
                </a:lnTo>
                <a:lnTo>
                  <a:pt x="289560" y="685800"/>
                </a:lnTo>
                <a:lnTo>
                  <a:pt x="213360" y="624840"/>
                </a:lnTo>
                <a:lnTo>
                  <a:pt x="137160" y="502920"/>
                </a:lnTo>
                <a:lnTo>
                  <a:pt x="66040" y="299720"/>
                </a:lnTo>
                <a:lnTo>
                  <a:pt x="0" y="0"/>
                </a:lnTo>
              </a:path>
            </a:pathLst>
          </a:custGeom>
          <a:noFill/>
          <a:ln w="28575">
            <a:solidFill>
              <a:schemeClr val="accent6"/>
            </a:solidFill>
            <a:miter lim="800000"/>
            <a:headEnd/>
            <a:tailEnd/>
          </a:ln>
        </p:spPr>
        <p:txBody>
          <a:bodyPr rtlCol="0" anchor="ctr"/>
          <a:lstStyle/>
          <a:p>
            <a:pPr algn="ctr"/>
            <a:endParaRPr lang="en-US" dirty="0"/>
          </a:p>
        </p:txBody>
      </p:sp>
      <p:grpSp>
        <p:nvGrpSpPr>
          <p:cNvPr id="63" name="Group 62">
            <a:extLst>
              <a:ext uri="{FF2B5EF4-FFF2-40B4-BE49-F238E27FC236}">
                <a16:creationId xmlns:a16="http://schemas.microsoft.com/office/drawing/2014/main" id="{394AF331-06AA-4F1C-AC6B-AB01197AB3A1}"/>
              </a:ext>
            </a:extLst>
          </p:cNvPr>
          <p:cNvGrpSpPr/>
          <p:nvPr/>
        </p:nvGrpSpPr>
        <p:grpSpPr>
          <a:xfrm>
            <a:off x="1768218" y="4271351"/>
            <a:ext cx="2982672" cy="1077218"/>
            <a:chOff x="1768218" y="4366241"/>
            <a:chExt cx="2982672" cy="1077218"/>
          </a:xfrm>
        </p:grpSpPr>
        <p:sp>
          <p:nvSpPr>
            <p:cNvPr id="64" name="TextBox 63">
              <a:extLst>
                <a:ext uri="{FF2B5EF4-FFF2-40B4-BE49-F238E27FC236}">
                  <a16:creationId xmlns:a16="http://schemas.microsoft.com/office/drawing/2014/main" id="{837B3925-74DA-44E6-B5E3-64CDED2C81D6}"/>
                </a:ext>
              </a:extLst>
            </p:cNvPr>
            <p:cNvSpPr txBox="1"/>
            <p:nvPr/>
          </p:nvSpPr>
          <p:spPr bwMode="auto">
            <a:xfrm>
              <a:off x="2149087" y="4366241"/>
              <a:ext cx="260180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sz="1600" b="0" dirty="0">
                  <a:solidFill>
                    <a:schemeClr val="bg1"/>
                  </a:solidFill>
                  <a:latin typeface="Calibri" panose="020F0502020204030204" pitchFamily="34" charset="0"/>
                </a:rPr>
                <a:t>HV hospital and HV physician</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LV hospital and HV physician</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HV hospital and LV physician</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LV hospital and LV physician</a:t>
              </a:r>
            </a:p>
          </p:txBody>
        </p:sp>
        <p:grpSp>
          <p:nvGrpSpPr>
            <p:cNvPr id="65" name="Group 64">
              <a:extLst>
                <a:ext uri="{FF2B5EF4-FFF2-40B4-BE49-F238E27FC236}">
                  <a16:creationId xmlns:a16="http://schemas.microsoft.com/office/drawing/2014/main" id="{E236673C-4153-4C10-9247-5405EB502F18}"/>
                </a:ext>
              </a:extLst>
            </p:cNvPr>
            <p:cNvGrpSpPr/>
            <p:nvPr/>
          </p:nvGrpSpPr>
          <p:grpSpPr>
            <a:xfrm>
              <a:off x="1768218" y="4530110"/>
              <a:ext cx="427376" cy="724679"/>
              <a:chOff x="1768218" y="4530110"/>
              <a:chExt cx="427376" cy="724679"/>
            </a:xfrm>
          </p:grpSpPr>
          <p:cxnSp>
            <p:nvCxnSpPr>
              <p:cNvPr id="66" name="Straight Connector 65">
                <a:extLst>
                  <a:ext uri="{FF2B5EF4-FFF2-40B4-BE49-F238E27FC236}">
                    <a16:creationId xmlns:a16="http://schemas.microsoft.com/office/drawing/2014/main" id="{06AF9F52-E896-40C7-9A72-B71ADF3AEC34}"/>
                  </a:ext>
                </a:extLst>
              </p:cNvPr>
              <p:cNvCxnSpPr>
                <a:cxnSpLocks/>
              </p:cNvCxnSpPr>
              <p:nvPr/>
            </p:nvCxnSpPr>
            <p:spPr bwMode="auto">
              <a:xfrm>
                <a:off x="1768218" y="4530110"/>
                <a:ext cx="427376" cy="0"/>
              </a:xfrm>
              <a:prstGeom prst="line">
                <a:avLst/>
              </a:prstGeom>
              <a:noFill/>
              <a:ln w="28575" cap="flat" cmpd="sng" algn="ctr">
                <a:solidFill>
                  <a:schemeClr val="accent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9C6E4CC9-4647-4D18-B2A0-0B70CF4ABEF0}"/>
                  </a:ext>
                </a:extLst>
              </p:cNvPr>
              <p:cNvCxnSpPr>
                <a:cxnSpLocks/>
              </p:cNvCxnSpPr>
              <p:nvPr/>
            </p:nvCxnSpPr>
            <p:spPr bwMode="auto">
              <a:xfrm>
                <a:off x="1768218" y="4771670"/>
                <a:ext cx="427376" cy="0"/>
              </a:xfrm>
              <a:prstGeom prst="line">
                <a:avLst/>
              </a:prstGeom>
              <a:noFill/>
              <a:ln w="28575" cap="flat" cmpd="sng" algn="ctr">
                <a:solidFill>
                  <a:schemeClr val="accent3"/>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83ACD71A-0B48-4216-A8B7-4686BC5C4EA6}"/>
                  </a:ext>
                </a:extLst>
              </p:cNvPr>
              <p:cNvCxnSpPr>
                <a:cxnSpLocks/>
              </p:cNvCxnSpPr>
              <p:nvPr/>
            </p:nvCxnSpPr>
            <p:spPr bwMode="auto">
              <a:xfrm>
                <a:off x="1768218" y="5013230"/>
                <a:ext cx="427376" cy="0"/>
              </a:xfrm>
              <a:prstGeom prst="line">
                <a:avLst/>
              </a:prstGeom>
              <a:noFill/>
              <a:ln w="28575" cap="flat" cmpd="sng" algn="ctr">
                <a:solidFill>
                  <a:schemeClr val="accent4"/>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0B76DEC4-0135-4B9B-8483-59851B18B2A8}"/>
                  </a:ext>
                </a:extLst>
              </p:cNvPr>
              <p:cNvCxnSpPr>
                <a:cxnSpLocks/>
              </p:cNvCxnSpPr>
              <p:nvPr/>
            </p:nvCxnSpPr>
            <p:spPr bwMode="auto">
              <a:xfrm>
                <a:off x="1768218" y="5254789"/>
                <a:ext cx="427376" cy="0"/>
              </a:xfrm>
              <a:prstGeom prst="line">
                <a:avLst/>
              </a:prstGeom>
              <a:noFill/>
              <a:ln w="28575" cap="flat" cmpd="sng" algn="ctr">
                <a:solidFill>
                  <a:schemeClr val="accent6"/>
                </a:solidFill>
                <a:prstDash val="solid"/>
                <a:round/>
                <a:headEnd type="none" w="med" len="med"/>
                <a:tailEnd type="none" w="med" len="med"/>
              </a:ln>
              <a:effectLst/>
            </p:spPr>
          </p:cxnSp>
        </p:grpSp>
      </p:grpSp>
      <p:grpSp>
        <p:nvGrpSpPr>
          <p:cNvPr id="2" name="Group 1">
            <a:extLst>
              <a:ext uri="{FF2B5EF4-FFF2-40B4-BE49-F238E27FC236}">
                <a16:creationId xmlns:a16="http://schemas.microsoft.com/office/drawing/2014/main" id="{CDCBE7C2-133C-7A55-4E35-99B136AB4D08}"/>
              </a:ext>
            </a:extLst>
          </p:cNvPr>
          <p:cNvGrpSpPr/>
          <p:nvPr/>
        </p:nvGrpSpPr>
        <p:grpSpPr>
          <a:xfrm>
            <a:off x="9392911" y="6212702"/>
            <a:ext cx="2488502" cy="450134"/>
            <a:chOff x="9392911" y="6212702"/>
            <a:chExt cx="2488502" cy="450134"/>
          </a:xfrm>
        </p:grpSpPr>
        <p:pic>
          <p:nvPicPr>
            <p:cNvPr id="3" name="Picture 2" descr="Icon&#10;&#10;Description automatically generated">
              <a:extLst>
                <a:ext uri="{FF2B5EF4-FFF2-40B4-BE49-F238E27FC236}">
                  <a16:creationId xmlns:a16="http://schemas.microsoft.com/office/drawing/2014/main" id="{62ECC68F-1B64-E008-87F7-04DC10E69FE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4" name="Rectangle 8">
              <a:extLst>
                <a:ext uri="{FF2B5EF4-FFF2-40B4-BE49-F238E27FC236}">
                  <a16:creationId xmlns:a16="http://schemas.microsoft.com/office/drawing/2014/main" id="{67CAE507-0461-9C4B-DE7F-6100249ECEF5}"/>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412789192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9156BF-4E50-4234-BD56-8054C83356F8}"/>
              </a:ext>
            </a:extLst>
          </p:cNvPr>
          <p:cNvSpPr>
            <a:spLocks noGrp="1"/>
          </p:cNvSpPr>
          <p:nvPr>
            <p:ph type="title"/>
          </p:nvPr>
        </p:nvSpPr>
        <p:spPr/>
        <p:txBody>
          <a:bodyPr/>
          <a:lstStyle/>
          <a:p>
            <a:r>
              <a:rPr lang="en-US" dirty="0"/>
              <a:t>Patients With Ovarian Cancer Who Do Not Receive Guideline-Recommended Care Have Poor Outcomes</a:t>
            </a:r>
          </a:p>
        </p:txBody>
      </p:sp>
      <p:sp>
        <p:nvSpPr>
          <p:cNvPr id="3" name="Content Placeholder 2">
            <a:extLst>
              <a:ext uri="{FF2B5EF4-FFF2-40B4-BE49-F238E27FC236}">
                <a16:creationId xmlns:a16="http://schemas.microsoft.com/office/drawing/2014/main" id="{39300F07-6BD0-48C5-A946-71590E8A9D31}"/>
              </a:ext>
            </a:extLst>
          </p:cNvPr>
          <p:cNvSpPr>
            <a:spLocks noGrp="1"/>
          </p:cNvSpPr>
          <p:nvPr>
            <p:ph sz="half" idx="1"/>
          </p:nvPr>
        </p:nvSpPr>
        <p:spPr/>
        <p:txBody>
          <a:bodyPr/>
          <a:lstStyle/>
          <a:p>
            <a:r>
              <a:rPr lang="en-US" sz="2400" dirty="0"/>
              <a:t>56% of patients with ovarian cancer do not receive guideline-based care</a:t>
            </a:r>
            <a:r>
              <a:rPr lang="en-US" sz="2400" baseline="30000" dirty="0"/>
              <a:t>1</a:t>
            </a:r>
          </a:p>
          <a:p>
            <a:pPr lvl="1"/>
            <a:r>
              <a:rPr lang="en-US" sz="2200" dirty="0"/>
              <a:t>25% of patients with OC received care at low-volume centers </a:t>
            </a:r>
          </a:p>
          <a:p>
            <a:pPr lvl="1"/>
            <a:r>
              <a:rPr lang="en-US" sz="2200" dirty="0"/>
              <a:t>Treatment at low volume centers was an independent predictor of worse disease-specific OS</a:t>
            </a:r>
          </a:p>
          <a:p>
            <a:r>
              <a:rPr lang="en-US" sz="2400" b="0" dirty="0">
                <a:solidFill>
                  <a:schemeClr val="bg1"/>
                </a:solidFill>
                <a:latin typeface="Calibri" panose="020F0502020204030204" pitchFamily="34" charset="0"/>
                <a:cs typeface="Calibri" panose="020F0502020204030204" pitchFamily="34" charset="0"/>
              </a:rPr>
              <a:t>Black </a:t>
            </a:r>
            <a:r>
              <a:rPr lang="en-US" sz="2400" dirty="0">
                <a:cs typeface="Calibri" panose="020F0502020204030204" pitchFamily="34" charset="0"/>
              </a:rPr>
              <a:t>patients</a:t>
            </a:r>
            <a:r>
              <a:rPr lang="en-US" sz="2400" b="0" dirty="0">
                <a:solidFill>
                  <a:schemeClr val="bg1"/>
                </a:solidFill>
                <a:latin typeface="Calibri" panose="020F0502020204030204" pitchFamily="34" charset="0"/>
                <a:cs typeface="Calibri" panose="020F0502020204030204" pitchFamily="34" charset="0"/>
              </a:rPr>
              <a:t> are likely to have a reduction in the dose of chemotherapy, delay in treatment, or early discontinuation of therapy</a:t>
            </a:r>
            <a:r>
              <a:rPr lang="en-US" sz="2400" b="0" baseline="30000" dirty="0">
                <a:solidFill>
                  <a:schemeClr val="bg1"/>
                </a:solidFill>
                <a:latin typeface="Calibri" panose="020F0502020204030204" pitchFamily="34" charset="0"/>
                <a:cs typeface="Calibri" panose="020F0502020204030204" pitchFamily="34" charset="0"/>
              </a:rPr>
              <a:t>2</a:t>
            </a:r>
          </a:p>
          <a:p>
            <a:pPr lvl="1"/>
            <a:endParaRPr lang="en-US" sz="2000" dirty="0"/>
          </a:p>
          <a:p>
            <a:endParaRPr lang="en-US" dirty="0"/>
          </a:p>
        </p:txBody>
      </p:sp>
      <p:sp>
        <p:nvSpPr>
          <p:cNvPr id="7" name="TextBox 6">
            <a:extLst>
              <a:ext uri="{FF2B5EF4-FFF2-40B4-BE49-F238E27FC236}">
                <a16:creationId xmlns:a16="http://schemas.microsoft.com/office/drawing/2014/main" id="{4823F5FD-150E-4A84-B709-FD95ECE8D986}"/>
              </a:ext>
            </a:extLst>
          </p:cNvPr>
          <p:cNvSpPr txBox="1"/>
          <p:nvPr/>
        </p:nvSpPr>
        <p:spPr bwMode="auto">
          <a:xfrm>
            <a:off x="439974" y="6363363"/>
            <a:ext cx="881244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dirty="0">
                <a:solidFill>
                  <a:srgbClr val="455560"/>
                </a:solidFill>
                <a:latin typeface="Calibri" panose="020F0502020204030204" pitchFamily="34" charset="0"/>
                <a:cs typeface="Calibri" panose="020F0502020204030204" pitchFamily="34" charset="0"/>
              </a:rPr>
              <a:t>1. Chatterjee. Front Oncol. 2016;6:36. 2. Bandera. Clin Cancer Res. 2016;22:5909.</a:t>
            </a:r>
            <a:endParaRPr lang="en-US" sz="1200" b="0" kern="1200" dirty="0">
              <a:solidFill>
                <a:srgbClr val="455560"/>
              </a:solidFill>
              <a:latin typeface="Calibri" panose="020F0502020204030204" pitchFamily="34" charset="0"/>
              <a:cs typeface="Calibri" panose="020F0502020204030204" pitchFamily="34" charset="0"/>
            </a:endParaRPr>
          </a:p>
        </p:txBody>
      </p:sp>
      <p:graphicFrame>
        <p:nvGraphicFramePr>
          <p:cNvPr id="9" name="Content Placeholder 5">
            <a:extLst>
              <a:ext uri="{FF2B5EF4-FFF2-40B4-BE49-F238E27FC236}">
                <a16:creationId xmlns:a16="http://schemas.microsoft.com/office/drawing/2014/main" id="{75160E93-61CD-494B-9E9E-D7172344A991}"/>
              </a:ext>
            </a:extLst>
          </p:cNvPr>
          <p:cNvGraphicFramePr>
            <a:graphicFrameLocks/>
          </p:cNvGraphicFramePr>
          <p:nvPr/>
        </p:nvGraphicFramePr>
        <p:xfrm>
          <a:off x="6096000" y="1600200"/>
          <a:ext cx="5386388" cy="2114508"/>
        </p:xfrm>
        <a:graphic>
          <a:graphicData uri="http://schemas.openxmlformats.org/drawingml/2006/table">
            <a:tbl>
              <a:tblPr firstRow="1" bandRow="1">
                <a:effectLst/>
                <a:tableStyleId>{5940675A-B579-460E-94D1-54222C63F5DA}</a:tableStyleId>
              </a:tblPr>
              <a:tblGrid>
                <a:gridCol w="3438293">
                  <a:extLst>
                    <a:ext uri="{9D8B030D-6E8A-4147-A177-3AD203B41FA5}">
                      <a16:colId xmlns:a16="http://schemas.microsoft.com/office/drawing/2014/main" val="20000"/>
                    </a:ext>
                  </a:extLst>
                </a:gridCol>
                <a:gridCol w="1948095">
                  <a:extLst>
                    <a:ext uri="{9D8B030D-6E8A-4147-A177-3AD203B41FA5}">
                      <a16:colId xmlns:a16="http://schemas.microsoft.com/office/drawing/2014/main" val="20001"/>
                    </a:ext>
                  </a:extLst>
                </a:gridCol>
              </a:tblGrid>
              <a:tr h="712428">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2000" b="1" i="0" u="none" strike="noStrike" kern="1200"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Parameter, HR (95% CI)</a:t>
                      </a:r>
                    </a:p>
                  </a:txBody>
                  <a:tcPr marL="125542" marR="125542" marT="45725" marB="45725" anchor="ctr"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HR for Disease-Specific OS</a:t>
                      </a:r>
                    </a:p>
                  </a:txBody>
                  <a:tcPr marL="125542" marR="125542" marT="45725" marB="45725" anchor="ctr"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431630">
                <a:tc>
                  <a:txBody>
                    <a:bodyPr/>
                    <a:lstStyle/>
                    <a:p>
                      <a:r>
                        <a:rPr lang="en-US" sz="2000" dirty="0">
                          <a:solidFill>
                            <a:schemeClr val="bg1"/>
                          </a:solidFill>
                          <a:latin typeface="Calibri" panose="020F0502020204030204" pitchFamily="34" charset="0"/>
                          <a:cs typeface="Calibri" panose="020F0502020204030204" pitchFamily="34" charset="0"/>
                        </a:rPr>
                        <a:t>Deviation from NCCN guideline-recommended care</a:t>
                      </a:r>
                    </a:p>
                  </a:txBody>
                  <a:tcP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cs typeface="Calibri" panose="020F0502020204030204" pitchFamily="34" charset="0"/>
                        </a:rPr>
                        <a:t>1.33 </a:t>
                      </a:r>
                    </a:p>
                    <a:p>
                      <a:pPr algn="ctr"/>
                      <a:r>
                        <a:rPr lang="en-US" sz="2000" dirty="0">
                          <a:solidFill>
                            <a:schemeClr val="bg1"/>
                          </a:solidFill>
                          <a:latin typeface="Calibri" panose="020F0502020204030204" pitchFamily="34" charset="0"/>
                          <a:cs typeface="Calibri" panose="020F0502020204030204" pitchFamily="34" charset="0"/>
                        </a:rPr>
                        <a:t>(1.26-1.41) </a:t>
                      </a:r>
                    </a:p>
                  </a:txBody>
                  <a:tcP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1"/>
                  </a:ext>
                </a:extLst>
              </a:tr>
              <a:tr h="320045">
                <a:tc>
                  <a:txBody>
                    <a:bodyPr/>
                    <a:lstStyle/>
                    <a:p>
                      <a:r>
                        <a:rPr lang="en-US" sz="2000" dirty="0">
                          <a:solidFill>
                            <a:schemeClr val="bg1"/>
                          </a:solidFill>
                          <a:latin typeface="Calibri" panose="020F0502020204030204" pitchFamily="34" charset="0"/>
                          <a:cs typeface="Calibri" panose="020F0502020204030204" pitchFamily="34" charset="0"/>
                        </a:rPr>
                        <a:t>Treatment at low-volume institution</a:t>
                      </a:r>
                    </a:p>
                  </a:txBody>
                  <a:tcP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cs typeface="Calibri" panose="020F0502020204030204" pitchFamily="34" charset="0"/>
                        </a:rPr>
                        <a:t>1.08</a:t>
                      </a:r>
                    </a:p>
                    <a:p>
                      <a:pPr algn="ctr"/>
                      <a:r>
                        <a:rPr lang="en-US" sz="2000" dirty="0">
                          <a:solidFill>
                            <a:schemeClr val="bg1"/>
                          </a:solidFill>
                          <a:latin typeface="Calibri" panose="020F0502020204030204" pitchFamily="34" charset="0"/>
                          <a:cs typeface="Calibri" panose="020F0502020204030204" pitchFamily="34" charset="0"/>
                        </a:rPr>
                        <a:t>(1.01-1.16)</a:t>
                      </a:r>
                    </a:p>
                  </a:txBody>
                  <a:tcP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814447084"/>
                  </a:ext>
                </a:extLst>
              </a:tr>
            </a:tbl>
          </a:graphicData>
        </a:graphic>
      </p:graphicFrame>
      <p:grpSp>
        <p:nvGrpSpPr>
          <p:cNvPr id="4" name="Group 3">
            <a:extLst>
              <a:ext uri="{FF2B5EF4-FFF2-40B4-BE49-F238E27FC236}">
                <a16:creationId xmlns:a16="http://schemas.microsoft.com/office/drawing/2014/main" id="{127C624C-A008-65F3-CEFC-34DA406FB233}"/>
              </a:ext>
            </a:extLst>
          </p:cNvPr>
          <p:cNvGrpSpPr/>
          <p:nvPr/>
        </p:nvGrpSpPr>
        <p:grpSpPr>
          <a:xfrm>
            <a:off x="9392911" y="6212702"/>
            <a:ext cx="2488502" cy="450134"/>
            <a:chOff x="9392911" y="6212702"/>
            <a:chExt cx="2488502" cy="450134"/>
          </a:xfrm>
        </p:grpSpPr>
        <p:pic>
          <p:nvPicPr>
            <p:cNvPr id="5" name="Picture 4" descr="Icon&#10;&#10;Description automatically generated">
              <a:extLst>
                <a:ext uri="{FF2B5EF4-FFF2-40B4-BE49-F238E27FC236}">
                  <a16:creationId xmlns:a16="http://schemas.microsoft.com/office/drawing/2014/main" id="{E4B7599A-50D6-6C82-D65B-7ACD2360E84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6" name="Rectangle 8">
              <a:extLst>
                <a:ext uri="{FF2B5EF4-FFF2-40B4-BE49-F238E27FC236}">
                  <a16:creationId xmlns:a16="http://schemas.microsoft.com/office/drawing/2014/main" id="{B25CC188-F1EA-AEE2-09D3-E7D47B7DDC15}"/>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72902385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itle 8">
            <a:extLst>
              <a:ext uri="{FF2B5EF4-FFF2-40B4-BE49-F238E27FC236}">
                <a16:creationId xmlns:a16="http://schemas.microsoft.com/office/drawing/2014/main" id="{8EDEE6D2-BD16-4CDD-B51D-9A8ACAE86004}"/>
              </a:ext>
            </a:extLst>
          </p:cNvPr>
          <p:cNvSpPr>
            <a:spLocks noGrp="1"/>
          </p:cNvSpPr>
          <p:nvPr>
            <p:ph type="title"/>
          </p:nvPr>
        </p:nvSpPr>
        <p:spPr>
          <a:xfrm>
            <a:off x="609759" y="238127"/>
            <a:ext cx="10872444" cy="1103313"/>
          </a:xfrm>
        </p:spPr>
        <p:txBody>
          <a:bodyPr/>
          <a:lstStyle/>
          <a:p>
            <a:r>
              <a:rPr lang="en-US" dirty="0"/>
              <a:t>Expanded Participation in Clinical Trials May Overcome Health Disparities in Ovarian Cancer</a:t>
            </a:r>
          </a:p>
        </p:txBody>
      </p:sp>
      <p:sp>
        <p:nvSpPr>
          <p:cNvPr id="22" name="Content Placeholder 9">
            <a:extLst>
              <a:ext uri="{FF2B5EF4-FFF2-40B4-BE49-F238E27FC236}">
                <a16:creationId xmlns:a16="http://schemas.microsoft.com/office/drawing/2014/main" id="{919D598D-E58F-4D1C-996D-F06A682D98A2}"/>
              </a:ext>
            </a:extLst>
          </p:cNvPr>
          <p:cNvSpPr>
            <a:spLocks noGrp="1"/>
          </p:cNvSpPr>
          <p:nvPr>
            <p:ph idx="1"/>
          </p:nvPr>
        </p:nvSpPr>
        <p:spPr>
          <a:xfrm>
            <a:off x="604675" y="1513047"/>
            <a:ext cx="10877529" cy="752689"/>
          </a:xfrm>
        </p:spPr>
        <p:txBody>
          <a:bodyPr/>
          <a:lstStyle/>
          <a:p>
            <a:r>
              <a:rPr lang="en-US" sz="2200" dirty="0"/>
              <a:t>A retrospective study showed that White race was associated with significantly better OS but that more underrepresented women of color participation in clinical trials could overcome this health disparity</a:t>
            </a:r>
          </a:p>
        </p:txBody>
      </p:sp>
      <p:sp>
        <p:nvSpPr>
          <p:cNvPr id="26" name="TextBox 25">
            <a:extLst>
              <a:ext uri="{FF2B5EF4-FFF2-40B4-BE49-F238E27FC236}">
                <a16:creationId xmlns:a16="http://schemas.microsoft.com/office/drawing/2014/main" id="{64A59228-C7AF-43C7-BA6F-3516A5436296}"/>
              </a:ext>
            </a:extLst>
          </p:cNvPr>
          <p:cNvSpPr txBox="1"/>
          <p:nvPr/>
        </p:nvSpPr>
        <p:spPr bwMode="auto">
          <a:xfrm>
            <a:off x="439974" y="6368091"/>
            <a:ext cx="804362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200" b="0" dirty="0">
                <a:solidFill>
                  <a:srgbClr val="455560"/>
                </a:solidFill>
                <a:latin typeface="Calibri" panose="020F0502020204030204" pitchFamily="34" charset="0"/>
                <a:cs typeface="Calibri" panose="020F0502020204030204" pitchFamily="34" charset="0"/>
              </a:rPr>
              <a:t>Patel. SGO 2018. Abstr 6.</a:t>
            </a:r>
            <a:endParaRPr lang="en-US" sz="1200" b="0" kern="1200" dirty="0">
              <a:solidFill>
                <a:srgbClr val="FF0000"/>
              </a:solidFill>
              <a:latin typeface="Calibri" panose="020F0502020204030204" pitchFamily="34" charset="0"/>
              <a:cs typeface="Calibri" panose="020F0502020204030204" pitchFamily="34" charset="0"/>
            </a:endParaRPr>
          </a:p>
        </p:txBody>
      </p:sp>
      <p:sp>
        <p:nvSpPr>
          <p:cNvPr id="27" name="TextBox 26">
            <a:extLst>
              <a:ext uri="{FF2B5EF4-FFF2-40B4-BE49-F238E27FC236}">
                <a16:creationId xmlns:a16="http://schemas.microsoft.com/office/drawing/2014/main" id="{A0AAC45B-6E3D-41F9-BBC5-BB9A25724FF0}"/>
              </a:ext>
            </a:extLst>
          </p:cNvPr>
          <p:cNvSpPr txBox="1"/>
          <p:nvPr/>
        </p:nvSpPr>
        <p:spPr bwMode="auto">
          <a:xfrm>
            <a:off x="2058663" y="2479354"/>
            <a:ext cx="244225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OS in Patients Never Enrolled on a Clinical Trial</a:t>
            </a:r>
          </a:p>
        </p:txBody>
      </p:sp>
      <p:sp>
        <p:nvSpPr>
          <p:cNvPr id="28" name="TextBox 27">
            <a:extLst>
              <a:ext uri="{FF2B5EF4-FFF2-40B4-BE49-F238E27FC236}">
                <a16:creationId xmlns:a16="http://schemas.microsoft.com/office/drawing/2014/main" id="{FC2486BF-F5E0-456F-9454-291E28B280A4}"/>
              </a:ext>
            </a:extLst>
          </p:cNvPr>
          <p:cNvSpPr txBox="1"/>
          <p:nvPr/>
        </p:nvSpPr>
        <p:spPr bwMode="auto">
          <a:xfrm>
            <a:off x="7152440" y="2426114"/>
            <a:ext cx="377846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OS in Patients </a:t>
            </a:r>
            <a:br>
              <a:rPr lang="en-US" sz="1600" dirty="0">
                <a:solidFill>
                  <a:schemeClr val="bg1"/>
                </a:solidFill>
                <a:latin typeface="Calibri" panose="020F0502020204030204" pitchFamily="34" charset="0"/>
              </a:rPr>
            </a:br>
            <a:r>
              <a:rPr lang="en-US" sz="1600" dirty="0">
                <a:solidFill>
                  <a:schemeClr val="bg1"/>
                </a:solidFill>
                <a:latin typeface="Calibri" panose="020F0502020204030204" pitchFamily="34" charset="0"/>
              </a:rPr>
              <a:t>Enrolled on ≥1 Clinical Trial</a:t>
            </a:r>
          </a:p>
        </p:txBody>
      </p:sp>
      <p:sp>
        <p:nvSpPr>
          <p:cNvPr id="30" name="TextBox 29">
            <a:extLst>
              <a:ext uri="{FF2B5EF4-FFF2-40B4-BE49-F238E27FC236}">
                <a16:creationId xmlns:a16="http://schemas.microsoft.com/office/drawing/2014/main" id="{85DECAE4-32F9-4A06-8807-BBB65DE5E122}"/>
              </a:ext>
            </a:extLst>
          </p:cNvPr>
          <p:cNvSpPr txBox="1"/>
          <p:nvPr/>
        </p:nvSpPr>
        <p:spPr bwMode="auto">
          <a:xfrm rot="16200000">
            <a:off x="-285793" y="3810672"/>
            <a:ext cx="2106592" cy="307777"/>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OS Probability (%)</a:t>
            </a:r>
          </a:p>
        </p:txBody>
      </p:sp>
      <p:sp>
        <p:nvSpPr>
          <p:cNvPr id="31" name="TextBox 30">
            <a:extLst>
              <a:ext uri="{FF2B5EF4-FFF2-40B4-BE49-F238E27FC236}">
                <a16:creationId xmlns:a16="http://schemas.microsoft.com/office/drawing/2014/main" id="{C79615DE-8024-4E48-A229-147CE0072B0D}"/>
              </a:ext>
            </a:extLst>
          </p:cNvPr>
          <p:cNvSpPr txBox="1"/>
          <p:nvPr/>
        </p:nvSpPr>
        <p:spPr bwMode="auto">
          <a:xfrm rot="16200000">
            <a:off x="5144032" y="3810672"/>
            <a:ext cx="2106592" cy="307777"/>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OS Probability (%)</a:t>
            </a:r>
          </a:p>
        </p:txBody>
      </p:sp>
      <p:sp>
        <p:nvSpPr>
          <p:cNvPr id="32" name="TextBox 31">
            <a:extLst>
              <a:ext uri="{FF2B5EF4-FFF2-40B4-BE49-F238E27FC236}">
                <a16:creationId xmlns:a16="http://schemas.microsoft.com/office/drawing/2014/main" id="{81E1753F-8452-4783-A8FC-A8B914DB70BF}"/>
              </a:ext>
            </a:extLst>
          </p:cNvPr>
          <p:cNvSpPr txBox="1"/>
          <p:nvPr/>
        </p:nvSpPr>
        <p:spPr bwMode="auto">
          <a:xfrm>
            <a:off x="2355195" y="5434746"/>
            <a:ext cx="2106592" cy="307777"/>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sp>
        <p:nvSpPr>
          <p:cNvPr id="33" name="TextBox 32">
            <a:extLst>
              <a:ext uri="{FF2B5EF4-FFF2-40B4-BE49-F238E27FC236}">
                <a16:creationId xmlns:a16="http://schemas.microsoft.com/office/drawing/2014/main" id="{FC1FCE21-C802-450C-BEF5-7276A551B130}"/>
              </a:ext>
            </a:extLst>
          </p:cNvPr>
          <p:cNvSpPr txBox="1"/>
          <p:nvPr/>
        </p:nvSpPr>
        <p:spPr bwMode="auto">
          <a:xfrm>
            <a:off x="1013254" y="5662818"/>
            <a:ext cx="508274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HR when controlling for age and commute distance for White patients vs minorities: </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0.398 (95% CI: 0.216-0.732)</a:t>
            </a:r>
          </a:p>
        </p:txBody>
      </p:sp>
      <p:sp>
        <p:nvSpPr>
          <p:cNvPr id="34" name="TextBox 33">
            <a:extLst>
              <a:ext uri="{FF2B5EF4-FFF2-40B4-BE49-F238E27FC236}">
                <a16:creationId xmlns:a16="http://schemas.microsoft.com/office/drawing/2014/main" id="{08BD51DF-8325-467C-854D-8E18E5E97075}"/>
              </a:ext>
            </a:extLst>
          </p:cNvPr>
          <p:cNvSpPr txBox="1"/>
          <p:nvPr/>
        </p:nvSpPr>
        <p:spPr bwMode="auto">
          <a:xfrm>
            <a:off x="7988461" y="5433883"/>
            <a:ext cx="2106592" cy="307777"/>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sp>
        <p:nvSpPr>
          <p:cNvPr id="35" name="TextBox 34">
            <a:extLst>
              <a:ext uri="{FF2B5EF4-FFF2-40B4-BE49-F238E27FC236}">
                <a16:creationId xmlns:a16="http://schemas.microsoft.com/office/drawing/2014/main" id="{CA23294B-6C19-4554-9236-4FCA7D3194A5}"/>
              </a:ext>
            </a:extLst>
          </p:cNvPr>
          <p:cNvSpPr txBox="1"/>
          <p:nvPr/>
        </p:nvSpPr>
        <p:spPr bwMode="auto">
          <a:xfrm>
            <a:off x="6517437" y="5605668"/>
            <a:ext cx="508274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HR when controlling for age and commute distance for White patients vs minorities: </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0.841 (95% CI: 0.505-1.401)</a:t>
            </a:r>
          </a:p>
        </p:txBody>
      </p:sp>
      <p:grpSp>
        <p:nvGrpSpPr>
          <p:cNvPr id="36" name="Group 35">
            <a:extLst>
              <a:ext uri="{FF2B5EF4-FFF2-40B4-BE49-F238E27FC236}">
                <a16:creationId xmlns:a16="http://schemas.microsoft.com/office/drawing/2014/main" id="{7E736353-45DE-4DE1-ACAC-217FC75F72FA}"/>
              </a:ext>
            </a:extLst>
          </p:cNvPr>
          <p:cNvGrpSpPr/>
          <p:nvPr/>
        </p:nvGrpSpPr>
        <p:grpSpPr>
          <a:xfrm>
            <a:off x="915671" y="2809804"/>
            <a:ext cx="497251" cy="2567817"/>
            <a:chOff x="1054558" y="2224487"/>
            <a:chExt cx="497251" cy="2818929"/>
          </a:xfrm>
        </p:grpSpPr>
        <p:sp>
          <p:nvSpPr>
            <p:cNvPr id="37" name="TextBox 36">
              <a:extLst>
                <a:ext uri="{FF2B5EF4-FFF2-40B4-BE49-F238E27FC236}">
                  <a16:creationId xmlns:a16="http://schemas.microsoft.com/office/drawing/2014/main" id="{48EE64DE-0EC5-4701-B85E-B4E4B50EE958}"/>
                </a:ext>
              </a:extLst>
            </p:cNvPr>
            <p:cNvSpPr txBox="1"/>
            <p:nvPr/>
          </p:nvSpPr>
          <p:spPr bwMode="auto">
            <a:xfrm>
              <a:off x="1262948" y="4721059"/>
              <a:ext cx="288861" cy="322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38" name="TextBox 37">
              <a:extLst>
                <a:ext uri="{FF2B5EF4-FFF2-40B4-BE49-F238E27FC236}">
                  <a16:creationId xmlns:a16="http://schemas.microsoft.com/office/drawing/2014/main" id="{D4E930BD-0A93-4E0B-9965-3788687C4F12}"/>
                </a:ext>
              </a:extLst>
            </p:cNvPr>
            <p:cNvSpPr txBox="1"/>
            <p:nvPr/>
          </p:nvSpPr>
          <p:spPr bwMode="auto">
            <a:xfrm>
              <a:off x="1158753" y="4221743"/>
              <a:ext cx="393056" cy="322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39" name="TextBox 38">
              <a:extLst>
                <a:ext uri="{FF2B5EF4-FFF2-40B4-BE49-F238E27FC236}">
                  <a16:creationId xmlns:a16="http://schemas.microsoft.com/office/drawing/2014/main" id="{C30547F3-0CA4-4A09-BC35-F726376E5472}"/>
                </a:ext>
              </a:extLst>
            </p:cNvPr>
            <p:cNvSpPr txBox="1"/>
            <p:nvPr/>
          </p:nvSpPr>
          <p:spPr bwMode="auto">
            <a:xfrm>
              <a:off x="1158753" y="3722429"/>
              <a:ext cx="393056" cy="322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40" name="TextBox 39">
              <a:extLst>
                <a:ext uri="{FF2B5EF4-FFF2-40B4-BE49-F238E27FC236}">
                  <a16:creationId xmlns:a16="http://schemas.microsoft.com/office/drawing/2014/main" id="{CA327C9F-1C9C-4B5B-84F2-1149B4607467}"/>
                </a:ext>
              </a:extLst>
            </p:cNvPr>
            <p:cNvSpPr txBox="1"/>
            <p:nvPr/>
          </p:nvSpPr>
          <p:spPr bwMode="auto">
            <a:xfrm>
              <a:off x="1158753" y="3223115"/>
              <a:ext cx="393056" cy="322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41" name="TextBox 40">
              <a:extLst>
                <a:ext uri="{FF2B5EF4-FFF2-40B4-BE49-F238E27FC236}">
                  <a16:creationId xmlns:a16="http://schemas.microsoft.com/office/drawing/2014/main" id="{48F04AE7-EBDE-4719-941B-A612642B32E8}"/>
                </a:ext>
              </a:extLst>
            </p:cNvPr>
            <p:cNvSpPr txBox="1"/>
            <p:nvPr/>
          </p:nvSpPr>
          <p:spPr bwMode="auto">
            <a:xfrm>
              <a:off x="1158753" y="2723801"/>
              <a:ext cx="393056" cy="322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42" name="TextBox 41">
              <a:extLst>
                <a:ext uri="{FF2B5EF4-FFF2-40B4-BE49-F238E27FC236}">
                  <a16:creationId xmlns:a16="http://schemas.microsoft.com/office/drawing/2014/main" id="{9AE2EC41-42BE-436E-851F-00F6321DED23}"/>
                </a:ext>
              </a:extLst>
            </p:cNvPr>
            <p:cNvSpPr txBox="1"/>
            <p:nvPr/>
          </p:nvSpPr>
          <p:spPr bwMode="auto">
            <a:xfrm>
              <a:off x="1054558" y="2224487"/>
              <a:ext cx="497251" cy="322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grpSp>
      <p:grpSp>
        <p:nvGrpSpPr>
          <p:cNvPr id="43" name="Group 42">
            <a:extLst>
              <a:ext uri="{FF2B5EF4-FFF2-40B4-BE49-F238E27FC236}">
                <a16:creationId xmlns:a16="http://schemas.microsoft.com/office/drawing/2014/main" id="{A744CC06-D8A6-4608-B902-319B2252A9AD}"/>
              </a:ext>
            </a:extLst>
          </p:cNvPr>
          <p:cNvGrpSpPr/>
          <p:nvPr/>
        </p:nvGrpSpPr>
        <p:grpSpPr>
          <a:xfrm>
            <a:off x="1373820" y="2975101"/>
            <a:ext cx="106512" cy="2266016"/>
            <a:chOff x="1594589" y="2418111"/>
            <a:chExt cx="351051" cy="2487614"/>
          </a:xfrm>
        </p:grpSpPr>
        <p:cxnSp>
          <p:nvCxnSpPr>
            <p:cNvPr id="44" name="Straight Connector 43">
              <a:extLst>
                <a:ext uri="{FF2B5EF4-FFF2-40B4-BE49-F238E27FC236}">
                  <a16:creationId xmlns:a16="http://schemas.microsoft.com/office/drawing/2014/main" id="{DF21CE3E-FC39-4E4E-A525-2211D84077D5}"/>
                </a:ext>
              </a:extLst>
            </p:cNvPr>
            <p:cNvCxnSpPr>
              <a:cxnSpLocks/>
            </p:cNvCxnSpPr>
            <p:nvPr/>
          </p:nvCxnSpPr>
          <p:spPr bwMode="auto">
            <a:xfrm>
              <a:off x="1594589" y="241811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661763D7-753B-4645-BF60-560650F2B04C}"/>
                </a:ext>
              </a:extLst>
            </p:cNvPr>
            <p:cNvCxnSpPr>
              <a:cxnSpLocks/>
            </p:cNvCxnSpPr>
            <p:nvPr/>
          </p:nvCxnSpPr>
          <p:spPr bwMode="auto">
            <a:xfrm>
              <a:off x="1594589" y="2908467"/>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51244679-97CD-4E2E-88A0-D9845F55C124}"/>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10CBC392-D263-42DE-8379-4CAA0CBC640B}"/>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80D88E9F-2561-4EEF-BAF6-0AB8F9B48DAD}"/>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BD006304-F1D2-4B19-B330-227AEB23D8A0}"/>
                </a:ext>
              </a:extLst>
            </p:cNvPr>
            <p:cNvCxnSpPr>
              <a:cxnSpLocks/>
            </p:cNvCxnSpPr>
            <p:nvPr/>
          </p:nvCxnSpPr>
          <p:spPr bwMode="auto">
            <a:xfrm>
              <a:off x="1594589" y="4905725"/>
              <a:ext cx="351051" cy="0"/>
            </a:xfrm>
            <a:prstGeom prst="line">
              <a:avLst/>
            </a:prstGeom>
            <a:noFill/>
            <a:ln w="28575" cap="flat" cmpd="sng" algn="ctr">
              <a:solidFill>
                <a:schemeClr val="bg1"/>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7F1F4DC1-F71C-47A7-A4CA-B7375A639399}"/>
              </a:ext>
            </a:extLst>
          </p:cNvPr>
          <p:cNvGrpSpPr/>
          <p:nvPr/>
        </p:nvGrpSpPr>
        <p:grpSpPr>
          <a:xfrm>
            <a:off x="1323105" y="5265322"/>
            <a:ext cx="4704172" cy="338554"/>
            <a:chOff x="1420901" y="5583060"/>
            <a:chExt cx="6491240" cy="338554"/>
          </a:xfrm>
        </p:grpSpPr>
        <p:sp>
          <p:nvSpPr>
            <p:cNvPr id="51" name="TextBox 50">
              <a:extLst>
                <a:ext uri="{FF2B5EF4-FFF2-40B4-BE49-F238E27FC236}">
                  <a16:creationId xmlns:a16="http://schemas.microsoft.com/office/drawing/2014/main" id="{FA453D7C-48E2-4A9A-9A3C-4FC3D56998B3}"/>
                </a:ext>
              </a:extLst>
            </p:cNvPr>
            <p:cNvSpPr txBox="1"/>
            <p:nvPr/>
          </p:nvSpPr>
          <p:spPr bwMode="auto">
            <a:xfrm>
              <a:off x="1420901" y="5583060"/>
              <a:ext cx="3929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52" name="TextBox 51">
              <a:extLst>
                <a:ext uri="{FF2B5EF4-FFF2-40B4-BE49-F238E27FC236}">
                  <a16:creationId xmlns:a16="http://schemas.microsoft.com/office/drawing/2014/main" id="{486A6525-6466-45B8-80DA-00C897401EB8}"/>
                </a:ext>
              </a:extLst>
            </p:cNvPr>
            <p:cNvSpPr txBox="1"/>
            <p:nvPr/>
          </p:nvSpPr>
          <p:spPr bwMode="auto">
            <a:xfrm>
              <a:off x="2841954" y="5583060"/>
              <a:ext cx="534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50</a:t>
              </a:r>
            </a:p>
          </p:txBody>
        </p:sp>
        <p:sp>
          <p:nvSpPr>
            <p:cNvPr id="53" name="TextBox 52">
              <a:extLst>
                <a:ext uri="{FF2B5EF4-FFF2-40B4-BE49-F238E27FC236}">
                  <a16:creationId xmlns:a16="http://schemas.microsoft.com/office/drawing/2014/main" id="{1BFB8057-F806-45A2-9BB5-FF4F12077EBB}"/>
                </a:ext>
              </a:extLst>
            </p:cNvPr>
            <p:cNvSpPr txBox="1"/>
            <p:nvPr/>
          </p:nvSpPr>
          <p:spPr bwMode="auto">
            <a:xfrm>
              <a:off x="4270672" y="5583060"/>
              <a:ext cx="6764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54" name="TextBox 53">
              <a:extLst>
                <a:ext uri="{FF2B5EF4-FFF2-40B4-BE49-F238E27FC236}">
                  <a16:creationId xmlns:a16="http://schemas.microsoft.com/office/drawing/2014/main" id="{1EED7C1B-49C9-4E6B-90B5-BF027070C791}"/>
                </a:ext>
              </a:extLst>
            </p:cNvPr>
            <p:cNvSpPr txBox="1"/>
            <p:nvPr/>
          </p:nvSpPr>
          <p:spPr bwMode="auto">
            <a:xfrm>
              <a:off x="5707765" y="5583060"/>
              <a:ext cx="6764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150</a:t>
              </a:r>
            </a:p>
          </p:txBody>
        </p:sp>
        <p:sp>
          <p:nvSpPr>
            <p:cNvPr id="55" name="TextBox 54">
              <a:extLst>
                <a:ext uri="{FF2B5EF4-FFF2-40B4-BE49-F238E27FC236}">
                  <a16:creationId xmlns:a16="http://schemas.microsoft.com/office/drawing/2014/main" id="{F6217347-6D2E-4D83-86A2-FE8C647CF25F}"/>
                </a:ext>
              </a:extLst>
            </p:cNvPr>
            <p:cNvSpPr txBox="1"/>
            <p:nvPr/>
          </p:nvSpPr>
          <p:spPr bwMode="auto">
            <a:xfrm>
              <a:off x="2102314" y="5583060"/>
              <a:ext cx="534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25</a:t>
              </a:r>
            </a:p>
          </p:txBody>
        </p:sp>
        <p:sp>
          <p:nvSpPr>
            <p:cNvPr id="56" name="TextBox 55">
              <a:extLst>
                <a:ext uri="{FF2B5EF4-FFF2-40B4-BE49-F238E27FC236}">
                  <a16:creationId xmlns:a16="http://schemas.microsoft.com/office/drawing/2014/main" id="{753CF425-1ACC-48E7-A0B8-051465262FE4}"/>
                </a:ext>
              </a:extLst>
            </p:cNvPr>
            <p:cNvSpPr txBox="1"/>
            <p:nvPr/>
          </p:nvSpPr>
          <p:spPr bwMode="auto">
            <a:xfrm>
              <a:off x="4975708" y="5583060"/>
              <a:ext cx="6764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125</a:t>
              </a:r>
            </a:p>
          </p:txBody>
        </p:sp>
        <p:sp>
          <p:nvSpPr>
            <p:cNvPr id="57" name="TextBox 56">
              <a:extLst>
                <a:ext uri="{FF2B5EF4-FFF2-40B4-BE49-F238E27FC236}">
                  <a16:creationId xmlns:a16="http://schemas.microsoft.com/office/drawing/2014/main" id="{89582E17-160D-4925-B633-754B45A09B08}"/>
                </a:ext>
              </a:extLst>
            </p:cNvPr>
            <p:cNvSpPr txBox="1"/>
            <p:nvPr/>
          </p:nvSpPr>
          <p:spPr bwMode="auto">
            <a:xfrm>
              <a:off x="3586226" y="5583060"/>
              <a:ext cx="534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75</a:t>
              </a:r>
            </a:p>
          </p:txBody>
        </p:sp>
        <p:sp>
          <p:nvSpPr>
            <p:cNvPr id="58" name="TextBox 57">
              <a:extLst>
                <a:ext uri="{FF2B5EF4-FFF2-40B4-BE49-F238E27FC236}">
                  <a16:creationId xmlns:a16="http://schemas.microsoft.com/office/drawing/2014/main" id="{E5794A18-F558-4494-BE69-33CCAB9130D8}"/>
                </a:ext>
              </a:extLst>
            </p:cNvPr>
            <p:cNvSpPr txBox="1"/>
            <p:nvPr/>
          </p:nvSpPr>
          <p:spPr bwMode="auto">
            <a:xfrm>
              <a:off x="6482173" y="5583060"/>
              <a:ext cx="6861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175</a:t>
              </a:r>
            </a:p>
          </p:txBody>
        </p:sp>
        <p:sp>
          <p:nvSpPr>
            <p:cNvPr id="59" name="TextBox 58">
              <a:extLst>
                <a:ext uri="{FF2B5EF4-FFF2-40B4-BE49-F238E27FC236}">
                  <a16:creationId xmlns:a16="http://schemas.microsoft.com/office/drawing/2014/main" id="{BB81758F-9697-4121-A9F4-61C7E32B64AD}"/>
                </a:ext>
              </a:extLst>
            </p:cNvPr>
            <p:cNvSpPr txBox="1"/>
            <p:nvPr/>
          </p:nvSpPr>
          <p:spPr bwMode="auto">
            <a:xfrm>
              <a:off x="7225988" y="5583060"/>
              <a:ext cx="6861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200</a:t>
              </a:r>
            </a:p>
          </p:txBody>
        </p:sp>
      </p:grpSp>
      <p:grpSp>
        <p:nvGrpSpPr>
          <p:cNvPr id="60" name="Group 59">
            <a:extLst>
              <a:ext uri="{FF2B5EF4-FFF2-40B4-BE49-F238E27FC236}">
                <a16:creationId xmlns:a16="http://schemas.microsoft.com/office/drawing/2014/main" id="{08456A25-6B6A-4832-B6C7-13B35DDF2C52}"/>
              </a:ext>
            </a:extLst>
          </p:cNvPr>
          <p:cNvGrpSpPr/>
          <p:nvPr/>
        </p:nvGrpSpPr>
        <p:grpSpPr>
          <a:xfrm rot="5400000">
            <a:off x="3579470" y="3132882"/>
            <a:ext cx="88514" cy="4309848"/>
            <a:chOff x="1594589" y="902608"/>
            <a:chExt cx="351057" cy="4003117"/>
          </a:xfrm>
        </p:grpSpPr>
        <p:cxnSp>
          <p:nvCxnSpPr>
            <p:cNvPr id="61" name="Straight Connector 60">
              <a:extLst>
                <a:ext uri="{FF2B5EF4-FFF2-40B4-BE49-F238E27FC236}">
                  <a16:creationId xmlns:a16="http://schemas.microsoft.com/office/drawing/2014/main" id="{39EDC376-26D3-4D73-9227-093A0CB1F579}"/>
                </a:ext>
              </a:extLst>
            </p:cNvPr>
            <p:cNvCxnSpPr>
              <a:cxnSpLocks/>
            </p:cNvCxnSpPr>
            <p:nvPr/>
          </p:nvCxnSpPr>
          <p:spPr bwMode="auto">
            <a:xfrm>
              <a:off x="1594589" y="241811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530BB8AE-7178-4CC5-AF50-3A575D96DB66}"/>
                </a:ext>
              </a:extLst>
            </p:cNvPr>
            <p:cNvCxnSpPr>
              <a:cxnSpLocks/>
            </p:cNvCxnSpPr>
            <p:nvPr/>
          </p:nvCxnSpPr>
          <p:spPr bwMode="auto">
            <a:xfrm>
              <a:off x="1594589" y="2908467"/>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D7FC6581-8CF0-41F5-B315-1777BF572436}"/>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0FC72B03-06EC-48AC-BB4B-9FA5E1D42CE7}"/>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9FC9C499-7615-4582-A67F-495C2A7880D8}"/>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CC0C5EF0-C8CD-43A4-9139-3C92F96FBBB1}"/>
                </a:ext>
              </a:extLst>
            </p:cNvPr>
            <p:cNvCxnSpPr>
              <a:cxnSpLocks/>
            </p:cNvCxnSpPr>
            <p:nvPr/>
          </p:nvCxnSpPr>
          <p:spPr bwMode="auto">
            <a:xfrm>
              <a:off x="1594589" y="490572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622F8731-992E-469B-A190-3450BF9D3267}"/>
                </a:ext>
              </a:extLst>
            </p:cNvPr>
            <p:cNvCxnSpPr>
              <a:cxnSpLocks/>
            </p:cNvCxnSpPr>
            <p:nvPr/>
          </p:nvCxnSpPr>
          <p:spPr bwMode="auto">
            <a:xfrm>
              <a:off x="1594591" y="19079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3174B36F-8B41-44E0-92D9-AD47677151DF}"/>
                </a:ext>
              </a:extLst>
            </p:cNvPr>
            <p:cNvCxnSpPr>
              <a:cxnSpLocks/>
            </p:cNvCxnSpPr>
            <p:nvPr/>
          </p:nvCxnSpPr>
          <p:spPr bwMode="auto">
            <a:xfrm>
              <a:off x="1594592" y="141251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4EDF47DF-E9AE-4C9E-A732-6709C3E66313}"/>
                </a:ext>
              </a:extLst>
            </p:cNvPr>
            <p:cNvCxnSpPr>
              <a:cxnSpLocks/>
            </p:cNvCxnSpPr>
            <p:nvPr/>
          </p:nvCxnSpPr>
          <p:spPr bwMode="auto">
            <a:xfrm>
              <a:off x="1594597" y="902608"/>
              <a:ext cx="351049" cy="0"/>
            </a:xfrm>
            <a:prstGeom prst="line">
              <a:avLst/>
            </a:prstGeom>
            <a:noFill/>
            <a:ln w="28575" cap="flat" cmpd="sng" algn="ctr">
              <a:solidFill>
                <a:schemeClr val="bg1"/>
              </a:solidFill>
              <a:prstDash val="solid"/>
              <a:round/>
              <a:headEnd type="none" w="med" len="med"/>
              <a:tailEnd type="none" w="med" len="med"/>
            </a:ln>
            <a:effectLst/>
          </p:spPr>
        </p:cxnSp>
      </p:grpSp>
      <p:sp>
        <p:nvSpPr>
          <p:cNvPr id="70" name="TextBox 69">
            <a:extLst>
              <a:ext uri="{FF2B5EF4-FFF2-40B4-BE49-F238E27FC236}">
                <a16:creationId xmlns:a16="http://schemas.microsoft.com/office/drawing/2014/main" id="{BA939202-131A-4F4F-983A-B4C8D2A2A345}"/>
              </a:ext>
            </a:extLst>
          </p:cNvPr>
          <p:cNvSpPr txBox="1"/>
          <p:nvPr/>
        </p:nvSpPr>
        <p:spPr bwMode="auto">
          <a:xfrm>
            <a:off x="1536609" y="4881218"/>
            <a:ext cx="95410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i="1" dirty="0">
                <a:solidFill>
                  <a:schemeClr val="bg1"/>
                </a:solidFill>
                <a:latin typeface="Calibri" panose="020F0502020204030204" pitchFamily="34" charset="0"/>
              </a:rPr>
              <a:t>P </a:t>
            </a:r>
            <a:r>
              <a:rPr lang="en-US" sz="1600" b="0" dirty="0">
                <a:solidFill>
                  <a:schemeClr val="bg1"/>
                </a:solidFill>
                <a:latin typeface="Calibri" panose="020F0502020204030204" pitchFamily="34" charset="0"/>
              </a:rPr>
              <a:t>= .0591</a:t>
            </a:r>
          </a:p>
        </p:txBody>
      </p:sp>
      <p:grpSp>
        <p:nvGrpSpPr>
          <p:cNvPr id="71" name="Group 70">
            <a:extLst>
              <a:ext uri="{FF2B5EF4-FFF2-40B4-BE49-F238E27FC236}">
                <a16:creationId xmlns:a16="http://schemas.microsoft.com/office/drawing/2014/main" id="{BE0CE874-2FBC-4CC9-B921-0B57FC3609E8}"/>
              </a:ext>
            </a:extLst>
          </p:cNvPr>
          <p:cNvGrpSpPr/>
          <p:nvPr/>
        </p:nvGrpSpPr>
        <p:grpSpPr>
          <a:xfrm>
            <a:off x="3537063" y="2968692"/>
            <a:ext cx="2247339" cy="851951"/>
            <a:chOff x="3537063" y="2968692"/>
            <a:chExt cx="2247339" cy="851951"/>
          </a:xfrm>
        </p:grpSpPr>
        <p:sp>
          <p:nvSpPr>
            <p:cNvPr id="72" name="TextBox 71">
              <a:extLst>
                <a:ext uri="{FF2B5EF4-FFF2-40B4-BE49-F238E27FC236}">
                  <a16:creationId xmlns:a16="http://schemas.microsoft.com/office/drawing/2014/main" id="{E1A082CA-7FDC-433D-8237-C2EF8503E976}"/>
                </a:ext>
              </a:extLst>
            </p:cNvPr>
            <p:cNvSpPr txBox="1"/>
            <p:nvPr/>
          </p:nvSpPr>
          <p:spPr bwMode="auto">
            <a:xfrm>
              <a:off x="3852783" y="3189701"/>
              <a:ext cx="1931619" cy="630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White	             71.4</a:t>
              </a:r>
            </a:p>
            <a:p>
              <a:pPr>
                <a:spcBef>
                  <a:spcPct val="50000"/>
                </a:spcBef>
              </a:pPr>
              <a:r>
                <a:rPr lang="en-US" sz="1400" b="0" dirty="0">
                  <a:solidFill>
                    <a:schemeClr val="bg1"/>
                  </a:solidFill>
                  <a:latin typeface="Calibri" panose="020F0502020204030204" pitchFamily="34" charset="0"/>
                </a:rPr>
                <a:t>Underrepresented  24.5</a:t>
              </a:r>
            </a:p>
          </p:txBody>
        </p:sp>
        <p:sp>
          <p:nvSpPr>
            <p:cNvPr id="73" name="TextBox 72">
              <a:extLst>
                <a:ext uri="{FF2B5EF4-FFF2-40B4-BE49-F238E27FC236}">
                  <a16:creationId xmlns:a16="http://schemas.microsoft.com/office/drawing/2014/main" id="{14AAC8C7-EA62-4D9B-9E9B-8BC95CB39651}"/>
                </a:ext>
              </a:extLst>
            </p:cNvPr>
            <p:cNvSpPr txBox="1"/>
            <p:nvPr/>
          </p:nvSpPr>
          <p:spPr bwMode="auto">
            <a:xfrm>
              <a:off x="4345118" y="2968692"/>
              <a:ext cx="13436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Median OS, Mo</a:t>
              </a:r>
            </a:p>
          </p:txBody>
        </p:sp>
        <p:grpSp>
          <p:nvGrpSpPr>
            <p:cNvPr id="74" name="Group 73">
              <a:extLst>
                <a:ext uri="{FF2B5EF4-FFF2-40B4-BE49-F238E27FC236}">
                  <a16:creationId xmlns:a16="http://schemas.microsoft.com/office/drawing/2014/main" id="{30307A92-B17D-4361-B14A-7B20F0DFBC8E}"/>
                </a:ext>
              </a:extLst>
            </p:cNvPr>
            <p:cNvGrpSpPr/>
            <p:nvPr/>
          </p:nvGrpSpPr>
          <p:grpSpPr>
            <a:xfrm>
              <a:off x="3537063" y="3356056"/>
              <a:ext cx="334962" cy="306596"/>
              <a:chOff x="3537063" y="3356056"/>
              <a:chExt cx="334962" cy="306596"/>
            </a:xfrm>
          </p:grpSpPr>
          <p:cxnSp>
            <p:nvCxnSpPr>
              <p:cNvPr id="75" name="Straight Connector 74">
                <a:extLst>
                  <a:ext uri="{FF2B5EF4-FFF2-40B4-BE49-F238E27FC236}">
                    <a16:creationId xmlns:a16="http://schemas.microsoft.com/office/drawing/2014/main" id="{C88D493F-E1A2-49A7-96A3-F97D48B0FAA5}"/>
                  </a:ext>
                </a:extLst>
              </p:cNvPr>
              <p:cNvCxnSpPr/>
              <p:nvPr/>
            </p:nvCxnSpPr>
            <p:spPr bwMode="auto">
              <a:xfrm>
                <a:off x="3537063" y="3356056"/>
                <a:ext cx="334962" cy="0"/>
              </a:xfrm>
              <a:prstGeom prst="line">
                <a:avLst/>
              </a:prstGeom>
              <a:noFill/>
              <a:ln w="28575"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96812E0A-9505-4CBA-BD30-A6BD71C20D1B}"/>
                  </a:ext>
                </a:extLst>
              </p:cNvPr>
              <p:cNvCxnSpPr/>
              <p:nvPr/>
            </p:nvCxnSpPr>
            <p:spPr bwMode="auto">
              <a:xfrm>
                <a:off x="3537063" y="3662652"/>
                <a:ext cx="334962" cy="0"/>
              </a:xfrm>
              <a:prstGeom prst="line">
                <a:avLst/>
              </a:prstGeom>
              <a:noFill/>
              <a:ln w="28575" cap="flat" cmpd="sng" algn="ctr">
                <a:solidFill>
                  <a:schemeClr val="accent3"/>
                </a:solidFill>
                <a:prstDash val="solid"/>
                <a:round/>
                <a:headEnd type="none" w="med" len="med"/>
                <a:tailEnd type="none" w="med" len="med"/>
              </a:ln>
              <a:effectLst/>
            </p:spPr>
          </p:cxnSp>
        </p:grpSp>
      </p:grpSp>
      <p:sp>
        <p:nvSpPr>
          <p:cNvPr id="77" name="Freeform: Shape 76">
            <a:extLst>
              <a:ext uri="{FF2B5EF4-FFF2-40B4-BE49-F238E27FC236}">
                <a16:creationId xmlns:a16="http://schemas.microsoft.com/office/drawing/2014/main" id="{C85FC23A-FD41-475D-B0D6-E1ED203D49EC}"/>
              </a:ext>
            </a:extLst>
          </p:cNvPr>
          <p:cNvSpPr/>
          <p:nvPr/>
        </p:nvSpPr>
        <p:spPr bwMode="auto">
          <a:xfrm>
            <a:off x="1468120" y="2971800"/>
            <a:ext cx="4310380" cy="2270760"/>
          </a:xfrm>
          <a:custGeom>
            <a:avLst/>
            <a:gdLst>
              <a:gd name="connsiteX0" fmla="*/ 0 w 4389120"/>
              <a:gd name="connsiteY0" fmla="*/ 0 h 2311400"/>
              <a:gd name="connsiteX1" fmla="*/ 0 w 4389120"/>
              <a:gd name="connsiteY1" fmla="*/ 2311400 h 2311400"/>
              <a:gd name="connsiteX2" fmla="*/ 4389120 w 4389120"/>
              <a:gd name="connsiteY2" fmla="*/ 2311400 h 2311400"/>
            </a:gdLst>
            <a:ahLst/>
            <a:cxnLst>
              <a:cxn ang="0">
                <a:pos x="connsiteX0" y="connsiteY0"/>
              </a:cxn>
              <a:cxn ang="0">
                <a:pos x="connsiteX1" y="connsiteY1"/>
              </a:cxn>
              <a:cxn ang="0">
                <a:pos x="connsiteX2" y="connsiteY2"/>
              </a:cxn>
            </a:cxnLst>
            <a:rect l="l" t="t" r="r" b="b"/>
            <a:pathLst>
              <a:path w="4389120" h="2311400">
                <a:moveTo>
                  <a:pt x="0" y="0"/>
                </a:moveTo>
                <a:lnTo>
                  <a:pt x="0" y="2311400"/>
                </a:lnTo>
                <a:lnTo>
                  <a:pt x="4389120" y="2311400"/>
                </a:lnTo>
              </a:path>
            </a:pathLst>
          </a:custGeom>
          <a:noFill/>
          <a:ln w="28575">
            <a:solidFill>
              <a:schemeClr val="bg1"/>
            </a:solidFill>
            <a:miter lim="800000"/>
            <a:headEnd/>
            <a:tailEnd/>
          </a:ln>
        </p:spPr>
        <p:txBody>
          <a:bodyPr rtlCol="0" anchor="ctr"/>
          <a:lstStyle/>
          <a:p>
            <a:pPr algn="ctr"/>
            <a:endParaRPr lang="en-US" dirty="0"/>
          </a:p>
        </p:txBody>
      </p:sp>
      <p:grpSp>
        <p:nvGrpSpPr>
          <p:cNvPr id="78" name="Group 77">
            <a:extLst>
              <a:ext uri="{FF2B5EF4-FFF2-40B4-BE49-F238E27FC236}">
                <a16:creationId xmlns:a16="http://schemas.microsoft.com/office/drawing/2014/main" id="{35ECF9FA-896E-4E2B-B4DC-187EF5F38905}"/>
              </a:ext>
            </a:extLst>
          </p:cNvPr>
          <p:cNvGrpSpPr/>
          <p:nvPr/>
        </p:nvGrpSpPr>
        <p:grpSpPr>
          <a:xfrm>
            <a:off x="6464089" y="2816154"/>
            <a:ext cx="497251" cy="2567817"/>
            <a:chOff x="1054558" y="2224487"/>
            <a:chExt cx="497251" cy="2818929"/>
          </a:xfrm>
        </p:grpSpPr>
        <p:sp>
          <p:nvSpPr>
            <p:cNvPr id="79" name="TextBox 78">
              <a:extLst>
                <a:ext uri="{FF2B5EF4-FFF2-40B4-BE49-F238E27FC236}">
                  <a16:creationId xmlns:a16="http://schemas.microsoft.com/office/drawing/2014/main" id="{A7CF8FC2-7EB7-40D3-A869-7B06D2B816E8}"/>
                </a:ext>
              </a:extLst>
            </p:cNvPr>
            <p:cNvSpPr txBox="1"/>
            <p:nvPr/>
          </p:nvSpPr>
          <p:spPr bwMode="auto">
            <a:xfrm>
              <a:off x="1262948" y="4721059"/>
              <a:ext cx="288861" cy="322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80" name="TextBox 79">
              <a:extLst>
                <a:ext uri="{FF2B5EF4-FFF2-40B4-BE49-F238E27FC236}">
                  <a16:creationId xmlns:a16="http://schemas.microsoft.com/office/drawing/2014/main" id="{81C53A48-0EE3-46FD-ABF3-E2F3320871E1}"/>
                </a:ext>
              </a:extLst>
            </p:cNvPr>
            <p:cNvSpPr txBox="1"/>
            <p:nvPr/>
          </p:nvSpPr>
          <p:spPr bwMode="auto">
            <a:xfrm>
              <a:off x="1158753" y="4221743"/>
              <a:ext cx="393056" cy="322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81" name="TextBox 80">
              <a:extLst>
                <a:ext uri="{FF2B5EF4-FFF2-40B4-BE49-F238E27FC236}">
                  <a16:creationId xmlns:a16="http://schemas.microsoft.com/office/drawing/2014/main" id="{B603AB72-543A-423B-A3D8-95FC80C93938}"/>
                </a:ext>
              </a:extLst>
            </p:cNvPr>
            <p:cNvSpPr txBox="1"/>
            <p:nvPr/>
          </p:nvSpPr>
          <p:spPr bwMode="auto">
            <a:xfrm>
              <a:off x="1158753" y="3722429"/>
              <a:ext cx="393056" cy="322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82" name="TextBox 81">
              <a:extLst>
                <a:ext uri="{FF2B5EF4-FFF2-40B4-BE49-F238E27FC236}">
                  <a16:creationId xmlns:a16="http://schemas.microsoft.com/office/drawing/2014/main" id="{F119D1A1-FB1E-4945-B4D7-B0278BCA49D4}"/>
                </a:ext>
              </a:extLst>
            </p:cNvPr>
            <p:cNvSpPr txBox="1"/>
            <p:nvPr/>
          </p:nvSpPr>
          <p:spPr bwMode="auto">
            <a:xfrm>
              <a:off x="1158753" y="3223115"/>
              <a:ext cx="393056" cy="322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83" name="TextBox 82">
              <a:extLst>
                <a:ext uri="{FF2B5EF4-FFF2-40B4-BE49-F238E27FC236}">
                  <a16:creationId xmlns:a16="http://schemas.microsoft.com/office/drawing/2014/main" id="{D000C7CB-D671-45B2-8220-795EFDFEEB1A}"/>
                </a:ext>
              </a:extLst>
            </p:cNvPr>
            <p:cNvSpPr txBox="1"/>
            <p:nvPr/>
          </p:nvSpPr>
          <p:spPr bwMode="auto">
            <a:xfrm>
              <a:off x="1158753" y="2723801"/>
              <a:ext cx="393056" cy="322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84" name="TextBox 83">
              <a:extLst>
                <a:ext uri="{FF2B5EF4-FFF2-40B4-BE49-F238E27FC236}">
                  <a16:creationId xmlns:a16="http://schemas.microsoft.com/office/drawing/2014/main" id="{F179E31B-31F0-497D-ADFB-B86FA4A9FA41}"/>
                </a:ext>
              </a:extLst>
            </p:cNvPr>
            <p:cNvSpPr txBox="1"/>
            <p:nvPr/>
          </p:nvSpPr>
          <p:spPr bwMode="auto">
            <a:xfrm>
              <a:off x="1054558" y="2224487"/>
              <a:ext cx="497251" cy="322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grpSp>
      <p:grpSp>
        <p:nvGrpSpPr>
          <p:cNvPr id="85" name="Group 84">
            <a:extLst>
              <a:ext uri="{FF2B5EF4-FFF2-40B4-BE49-F238E27FC236}">
                <a16:creationId xmlns:a16="http://schemas.microsoft.com/office/drawing/2014/main" id="{4EF4F12F-4F04-4393-B761-F2BB063B14DC}"/>
              </a:ext>
            </a:extLst>
          </p:cNvPr>
          <p:cNvGrpSpPr/>
          <p:nvPr/>
        </p:nvGrpSpPr>
        <p:grpSpPr>
          <a:xfrm>
            <a:off x="6922238" y="2981451"/>
            <a:ext cx="106512" cy="2266016"/>
            <a:chOff x="1594589" y="2418111"/>
            <a:chExt cx="351051" cy="2487614"/>
          </a:xfrm>
        </p:grpSpPr>
        <p:cxnSp>
          <p:nvCxnSpPr>
            <p:cNvPr id="86" name="Straight Connector 85">
              <a:extLst>
                <a:ext uri="{FF2B5EF4-FFF2-40B4-BE49-F238E27FC236}">
                  <a16:creationId xmlns:a16="http://schemas.microsoft.com/office/drawing/2014/main" id="{1086D28A-C578-456F-A232-BD96D21F7164}"/>
                </a:ext>
              </a:extLst>
            </p:cNvPr>
            <p:cNvCxnSpPr>
              <a:cxnSpLocks/>
            </p:cNvCxnSpPr>
            <p:nvPr/>
          </p:nvCxnSpPr>
          <p:spPr bwMode="auto">
            <a:xfrm>
              <a:off x="1594589" y="241811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757A4349-E1EA-46A6-A53E-0F8B79B7FAB3}"/>
                </a:ext>
              </a:extLst>
            </p:cNvPr>
            <p:cNvCxnSpPr>
              <a:cxnSpLocks/>
            </p:cNvCxnSpPr>
            <p:nvPr/>
          </p:nvCxnSpPr>
          <p:spPr bwMode="auto">
            <a:xfrm>
              <a:off x="1594589" y="2908467"/>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3112E255-07CA-4299-B214-D594166EB4D8}"/>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E7025936-41BD-43A4-8238-A885A14B6CB6}"/>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73874CB5-CCC3-47A8-9E71-E6810CE88960}"/>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2048E658-9B71-4088-9D34-967A3077959F}"/>
                </a:ext>
              </a:extLst>
            </p:cNvPr>
            <p:cNvCxnSpPr>
              <a:cxnSpLocks/>
            </p:cNvCxnSpPr>
            <p:nvPr/>
          </p:nvCxnSpPr>
          <p:spPr bwMode="auto">
            <a:xfrm>
              <a:off x="1594589" y="4905725"/>
              <a:ext cx="351051" cy="0"/>
            </a:xfrm>
            <a:prstGeom prst="line">
              <a:avLst/>
            </a:prstGeom>
            <a:noFill/>
            <a:ln w="28575" cap="flat" cmpd="sng" algn="ctr">
              <a:solidFill>
                <a:schemeClr val="bg1"/>
              </a:solidFill>
              <a:prstDash val="solid"/>
              <a:round/>
              <a:headEnd type="none" w="med" len="med"/>
              <a:tailEnd type="none" w="med" len="med"/>
            </a:ln>
            <a:effectLst/>
          </p:spPr>
        </p:cxnSp>
      </p:grpSp>
      <p:grpSp>
        <p:nvGrpSpPr>
          <p:cNvPr id="92" name="Group 91">
            <a:extLst>
              <a:ext uri="{FF2B5EF4-FFF2-40B4-BE49-F238E27FC236}">
                <a16:creationId xmlns:a16="http://schemas.microsoft.com/office/drawing/2014/main" id="{17855263-9CD4-4C79-8048-687A706940BB}"/>
              </a:ext>
            </a:extLst>
          </p:cNvPr>
          <p:cNvGrpSpPr/>
          <p:nvPr/>
        </p:nvGrpSpPr>
        <p:grpSpPr>
          <a:xfrm>
            <a:off x="6872793" y="5265322"/>
            <a:ext cx="4165133" cy="338554"/>
            <a:chOff x="1420901" y="5583060"/>
            <a:chExt cx="5747425" cy="338554"/>
          </a:xfrm>
        </p:grpSpPr>
        <p:sp>
          <p:nvSpPr>
            <p:cNvPr id="93" name="TextBox 92">
              <a:extLst>
                <a:ext uri="{FF2B5EF4-FFF2-40B4-BE49-F238E27FC236}">
                  <a16:creationId xmlns:a16="http://schemas.microsoft.com/office/drawing/2014/main" id="{286BFFA5-54FD-48D2-A6F6-5265B272AFD6}"/>
                </a:ext>
              </a:extLst>
            </p:cNvPr>
            <p:cNvSpPr txBox="1"/>
            <p:nvPr/>
          </p:nvSpPr>
          <p:spPr bwMode="auto">
            <a:xfrm>
              <a:off x="1420901" y="5583060"/>
              <a:ext cx="3929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94" name="TextBox 93">
              <a:extLst>
                <a:ext uri="{FF2B5EF4-FFF2-40B4-BE49-F238E27FC236}">
                  <a16:creationId xmlns:a16="http://schemas.microsoft.com/office/drawing/2014/main" id="{70EC4937-C0AD-4346-BC1C-58223F245AA2}"/>
                </a:ext>
              </a:extLst>
            </p:cNvPr>
            <p:cNvSpPr txBox="1"/>
            <p:nvPr/>
          </p:nvSpPr>
          <p:spPr bwMode="auto">
            <a:xfrm>
              <a:off x="2841954" y="5583060"/>
              <a:ext cx="534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50</a:t>
              </a:r>
            </a:p>
          </p:txBody>
        </p:sp>
        <p:sp>
          <p:nvSpPr>
            <p:cNvPr id="95" name="TextBox 94">
              <a:extLst>
                <a:ext uri="{FF2B5EF4-FFF2-40B4-BE49-F238E27FC236}">
                  <a16:creationId xmlns:a16="http://schemas.microsoft.com/office/drawing/2014/main" id="{EC23D65B-744E-4A5C-9C13-24577B1A5EA8}"/>
                </a:ext>
              </a:extLst>
            </p:cNvPr>
            <p:cNvSpPr txBox="1"/>
            <p:nvPr/>
          </p:nvSpPr>
          <p:spPr bwMode="auto">
            <a:xfrm>
              <a:off x="4270672" y="5583060"/>
              <a:ext cx="6764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96" name="TextBox 95">
              <a:extLst>
                <a:ext uri="{FF2B5EF4-FFF2-40B4-BE49-F238E27FC236}">
                  <a16:creationId xmlns:a16="http://schemas.microsoft.com/office/drawing/2014/main" id="{94F9DCAB-71F9-476B-B6AB-F4F6AFA381B1}"/>
                </a:ext>
              </a:extLst>
            </p:cNvPr>
            <p:cNvSpPr txBox="1"/>
            <p:nvPr/>
          </p:nvSpPr>
          <p:spPr bwMode="auto">
            <a:xfrm>
              <a:off x="5707765" y="5583060"/>
              <a:ext cx="6764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150</a:t>
              </a:r>
            </a:p>
          </p:txBody>
        </p:sp>
        <p:sp>
          <p:nvSpPr>
            <p:cNvPr id="97" name="TextBox 96">
              <a:extLst>
                <a:ext uri="{FF2B5EF4-FFF2-40B4-BE49-F238E27FC236}">
                  <a16:creationId xmlns:a16="http://schemas.microsoft.com/office/drawing/2014/main" id="{E9ED104A-E093-40BF-AC64-CA83AF460C69}"/>
                </a:ext>
              </a:extLst>
            </p:cNvPr>
            <p:cNvSpPr txBox="1"/>
            <p:nvPr/>
          </p:nvSpPr>
          <p:spPr bwMode="auto">
            <a:xfrm>
              <a:off x="2102314" y="5583060"/>
              <a:ext cx="534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25</a:t>
              </a:r>
            </a:p>
          </p:txBody>
        </p:sp>
        <p:sp>
          <p:nvSpPr>
            <p:cNvPr id="98" name="TextBox 97">
              <a:extLst>
                <a:ext uri="{FF2B5EF4-FFF2-40B4-BE49-F238E27FC236}">
                  <a16:creationId xmlns:a16="http://schemas.microsoft.com/office/drawing/2014/main" id="{7DA55605-8A4E-4E41-9FB8-B9D29691DED8}"/>
                </a:ext>
              </a:extLst>
            </p:cNvPr>
            <p:cNvSpPr txBox="1"/>
            <p:nvPr/>
          </p:nvSpPr>
          <p:spPr bwMode="auto">
            <a:xfrm>
              <a:off x="4975708" y="5583060"/>
              <a:ext cx="6764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125</a:t>
              </a:r>
            </a:p>
          </p:txBody>
        </p:sp>
        <p:sp>
          <p:nvSpPr>
            <p:cNvPr id="99" name="TextBox 98">
              <a:extLst>
                <a:ext uri="{FF2B5EF4-FFF2-40B4-BE49-F238E27FC236}">
                  <a16:creationId xmlns:a16="http://schemas.microsoft.com/office/drawing/2014/main" id="{A31BBF08-1F51-4AE4-A129-490096424FD0}"/>
                </a:ext>
              </a:extLst>
            </p:cNvPr>
            <p:cNvSpPr txBox="1"/>
            <p:nvPr/>
          </p:nvSpPr>
          <p:spPr bwMode="auto">
            <a:xfrm>
              <a:off x="3586226" y="5583060"/>
              <a:ext cx="53468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75</a:t>
              </a:r>
            </a:p>
          </p:txBody>
        </p:sp>
        <p:sp>
          <p:nvSpPr>
            <p:cNvPr id="100" name="TextBox 99">
              <a:extLst>
                <a:ext uri="{FF2B5EF4-FFF2-40B4-BE49-F238E27FC236}">
                  <a16:creationId xmlns:a16="http://schemas.microsoft.com/office/drawing/2014/main" id="{40877DC2-463A-4E88-9991-B7A0CA5E18B5}"/>
                </a:ext>
              </a:extLst>
            </p:cNvPr>
            <p:cNvSpPr txBox="1"/>
            <p:nvPr/>
          </p:nvSpPr>
          <p:spPr bwMode="auto">
            <a:xfrm>
              <a:off x="6482173" y="5583060"/>
              <a:ext cx="6861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175</a:t>
              </a:r>
            </a:p>
          </p:txBody>
        </p:sp>
      </p:grpSp>
      <p:grpSp>
        <p:nvGrpSpPr>
          <p:cNvPr id="101" name="Group 100">
            <a:extLst>
              <a:ext uri="{FF2B5EF4-FFF2-40B4-BE49-F238E27FC236}">
                <a16:creationId xmlns:a16="http://schemas.microsoft.com/office/drawing/2014/main" id="{A172DAA3-D0CD-4A84-B899-BD33D19934A6}"/>
              </a:ext>
            </a:extLst>
          </p:cNvPr>
          <p:cNvGrpSpPr/>
          <p:nvPr/>
        </p:nvGrpSpPr>
        <p:grpSpPr>
          <a:xfrm rot="5400000">
            <a:off x="8854672" y="3407367"/>
            <a:ext cx="88513" cy="3760875"/>
            <a:chOff x="1594589" y="1412511"/>
            <a:chExt cx="351054" cy="3493214"/>
          </a:xfrm>
        </p:grpSpPr>
        <p:cxnSp>
          <p:nvCxnSpPr>
            <p:cNvPr id="102" name="Straight Connector 101">
              <a:extLst>
                <a:ext uri="{FF2B5EF4-FFF2-40B4-BE49-F238E27FC236}">
                  <a16:creationId xmlns:a16="http://schemas.microsoft.com/office/drawing/2014/main" id="{84E6E860-98CC-41F7-83B4-55DE93CC2262}"/>
                </a:ext>
              </a:extLst>
            </p:cNvPr>
            <p:cNvCxnSpPr>
              <a:cxnSpLocks/>
            </p:cNvCxnSpPr>
            <p:nvPr/>
          </p:nvCxnSpPr>
          <p:spPr bwMode="auto">
            <a:xfrm>
              <a:off x="1594589" y="241811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73BE98D5-B3C2-489F-8477-577B198CEEF3}"/>
                </a:ext>
              </a:extLst>
            </p:cNvPr>
            <p:cNvCxnSpPr>
              <a:cxnSpLocks/>
            </p:cNvCxnSpPr>
            <p:nvPr/>
          </p:nvCxnSpPr>
          <p:spPr bwMode="auto">
            <a:xfrm>
              <a:off x="1594589" y="2908467"/>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9DBB59DA-00D0-4DF2-9904-061DF93E4FD2}"/>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F68A3BE0-00E7-4A92-A143-2FC6DCFA2FC4}"/>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9C007B6C-2F24-4E6F-B0E4-39502598C12B}"/>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6CEBBCA7-7FB9-4FB3-9627-ED5AD31DC1FB}"/>
                </a:ext>
              </a:extLst>
            </p:cNvPr>
            <p:cNvCxnSpPr>
              <a:cxnSpLocks/>
            </p:cNvCxnSpPr>
            <p:nvPr/>
          </p:nvCxnSpPr>
          <p:spPr bwMode="auto">
            <a:xfrm>
              <a:off x="1594589" y="490572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34AC09E1-44D2-43CE-96ED-40899A298F2D}"/>
                </a:ext>
              </a:extLst>
            </p:cNvPr>
            <p:cNvCxnSpPr>
              <a:cxnSpLocks/>
            </p:cNvCxnSpPr>
            <p:nvPr/>
          </p:nvCxnSpPr>
          <p:spPr bwMode="auto">
            <a:xfrm>
              <a:off x="1594591" y="19079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C711D50E-DD35-4D60-B12A-477C0DDE7C21}"/>
                </a:ext>
              </a:extLst>
            </p:cNvPr>
            <p:cNvCxnSpPr>
              <a:cxnSpLocks/>
            </p:cNvCxnSpPr>
            <p:nvPr/>
          </p:nvCxnSpPr>
          <p:spPr bwMode="auto">
            <a:xfrm>
              <a:off x="1594592" y="1412511"/>
              <a:ext cx="351051" cy="0"/>
            </a:xfrm>
            <a:prstGeom prst="line">
              <a:avLst/>
            </a:prstGeom>
            <a:noFill/>
            <a:ln w="28575" cap="flat" cmpd="sng" algn="ctr">
              <a:solidFill>
                <a:schemeClr val="bg1"/>
              </a:solidFill>
              <a:prstDash val="solid"/>
              <a:round/>
              <a:headEnd type="none" w="med" len="med"/>
              <a:tailEnd type="none" w="med" len="med"/>
            </a:ln>
            <a:effectLst/>
          </p:spPr>
        </p:cxnSp>
      </p:grpSp>
      <p:sp>
        <p:nvSpPr>
          <p:cNvPr id="110" name="TextBox 109">
            <a:extLst>
              <a:ext uri="{FF2B5EF4-FFF2-40B4-BE49-F238E27FC236}">
                <a16:creationId xmlns:a16="http://schemas.microsoft.com/office/drawing/2014/main" id="{96AA7B50-BE7F-467E-AFFC-44639E7521D1}"/>
              </a:ext>
            </a:extLst>
          </p:cNvPr>
          <p:cNvSpPr txBox="1"/>
          <p:nvPr/>
        </p:nvSpPr>
        <p:spPr bwMode="auto">
          <a:xfrm>
            <a:off x="7096979" y="4881218"/>
            <a:ext cx="95410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i="1" dirty="0">
                <a:solidFill>
                  <a:schemeClr val="bg1"/>
                </a:solidFill>
                <a:latin typeface="Calibri" panose="020F0502020204030204" pitchFamily="34" charset="0"/>
              </a:rPr>
              <a:t>P </a:t>
            </a:r>
            <a:r>
              <a:rPr lang="en-US" sz="1600" b="0" dirty="0">
                <a:solidFill>
                  <a:schemeClr val="bg1"/>
                </a:solidFill>
                <a:latin typeface="Calibri" panose="020F0502020204030204" pitchFamily="34" charset="0"/>
              </a:rPr>
              <a:t>= .6269</a:t>
            </a:r>
          </a:p>
        </p:txBody>
      </p:sp>
      <p:grpSp>
        <p:nvGrpSpPr>
          <p:cNvPr id="111" name="Group 110">
            <a:extLst>
              <a:ext uri="{FF2B5EF4-FFF2-40B4-BE49-F238E27FC236}">
                <a16:creationId xmlns:a16="http://schemas.microsoft.com/office/drawing/2014/main" id="{B654A7E0-43F0-4F7E-84D6-1E31A21A34E3}"/>
              </a:ext>
            </a:extLst>
          </p:cNvPr>
          <p:cNvGrpSpPr/>
          <p:nvPr/>
        </p:nvGrpSpPr>
        <p:grpSpPr>
          <a:xfrm>
            <a:off x="8932876" y="2968692"/>
            <a:ext cx="2407639" cy="851951"/>
            <a:chOff x="3537063" y="2968692"/>
            <a:chExt cx="2407639" cy="851951"/>
          </a:xfrm>
        </p:grpSpPr>
        <p:sp>
          <p:nvSpPr>
            <p:cNvPr id="112" name="TextBox 111">
              <a:extLst>
                <a:ext uri="{FF2B5EF4-FFF2-40B4-BE49-F238E27FC236}">
                  <a16:creationId xmlns:a16="http://schemas.microsoft.com/office/drawing/2014/main" id="{435FB0CA-448F-4F30-8F54-485173CC14C2}"/>
                </a:ext>
              </a:extLst>
            </p:cNvPr>
            <p:cNvSpPr txBox="1"/>
            <p:nvPr/>
          </p:nvSpPr>
          <p:spPr bwMode="auto">
            <a:xfrm>
              <a:off x="3852783" y="3189701"/>
              <a:ext cx="2091919" cy="630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White	                53.5</a:t>
              </a:r>
            </a:p>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Underrepresented      50.9</a:t>
              </a:r>
            </a:p>
          </p:txBody>
        </p:sp>
        <p:sp>
          <p:nvSpPr>
            <p:cNvPr id="113" name="TextBox 112">
              <a:extLst>
                <a:ext uri="{FF2B5EF4-FFF2-40B4-BE49-F238E27FC236}">
                  <a16:creationId xmlns:a16="http://schemas.microsoft.com/office/drawing/2014/main" id="{1AE00F3A-A764-462F-981D-B0CF2AE0B167}"/>
                </a:ext>
              </a:extLst>
            </p:cNvPr>
            <p:cNvSpPr txBox="1"/>
            <p:nvPr/>
          </p:nvSpPr>
          <p:spPr bwMode="auto">
            <a:xfrm>
              <a:off x="4368871" y="2968692"/>
              <a:ext cx="13436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Median OS, Mo</a:t>
              </a:r>
            </a:p>
          </p:txBody>
        </p:sp>
        <p:grpSp>
          <p:nvGrpSpPr>
            <p:cNvPr id="114" name="Group 113">
              <a:extLst>
                <a:ext uri="{FF2B5EF4-FFF2-40B4-BE49-F238E27FC236}">
                  <a16:creationId xmlns:a16="http://schemas.microsoft.com/office/drawing/2014/main" id="{D15E4DCB-73D4-4B4B-9F28-3411C17692CF}"/>
                </a:ext>
              </a:extLst>
            </p:cNvPr>
            <p:cNvGrpSpPr/>
            <p:nvPr/>
          </p:nvGrpSpPr>
          <p:grpSpPr>
            <a:xfrm>
              <a:off x="3537063" y="3356056"/>
              <a:ext cx="334962" cy="306596"/>
              <a:chOff x="3537063" y="3356056"/>
              <a:chExt cx="334962" cy="306596"/>
            </a:xfrm>
          </p:grpSpPr>
          <p:cxnSp>
            <p:nvCxnSpPr>
              <p:cNvPr id="115" name="Straight Connector 114">
                <a:extLst>
                  <a:ext uri="{FF2B5EF4-FFF2-40B4-BE49-F238E27FC236}">
                    <a16:creationId xmlns:a16="http://schemas.microsoft.com/office/drawing/2014/main" id="{7C1F28BC-A29A-4D74-8FFE-C9D22803E2B3}"/>
                  </a:ext>
                </a:extLst>
              </p:cNvPr>
              <p:cNvCxnSpPr/>
              <p:nvPr/>
            </p:nvCxnSpPr>
            <p:spPr bwMode="auto">
              <a:xfrm>
                <a:off x="3537063" y="3356056"/>
                <a:ext cx="334962" cy="0"/>
              </a:xfrm>
              <a:prstGeom prst="line">
                <a:avLst/>
              </a:prstGeom>
              <a:noFill/>
              <a:ln w="28575"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EABB69B4-6D01-48C6-A4DC-4D161C445595}"/>
                  </a:ext>
                </a:extLst>
              </p:cNvPr>
              <p:cNvCxnSpPr/>
              <p:nvPr/>
            </p:nvCxnSpPr>
            <p:spPr bwMode="auto">
              <a:xfrm>
                <a:off x="3537063" y="3662652"/>
                <a:ext cx="334962" cy="0"/>
              </a:xfrm>
              <a:prstGeom prst="line">
                <a:avLst/>
              </a:prstGeom>
              <a:noFill/>
              <a:ln w="28575" cap="flat" cmpd="sng" algn="ctr">
                <a:solidFill>
                  <a:schemeClr val="accent3"/>
                </a:solidFill>
                <a:prstDash val="solid"/>
                <a:round/>
                <a:headEnd type="none" w="med" len="med"/>
                <a:tailEnd type="none" w="med" len="med"/>
              </a:ln>
              <a:effectLst/>
            </p:spPr>
          </p:cxnSp>
        </p:grpSp>
      </p:grpSp>
      <p:grpSp>
        <p:nvGrpSpPr>
          <p:cNvPr id="117" name="Group 116">
            <a:extLst>
              <a:ext uri="{FF2B5EF4-FFF2-40B4-BE49-F238E27FC236}">
                <a16:creationId xmlns:a16="http://schemas.microsoft.com/office/drawing/2014/main" id="{4D7FC2F1-707E-49BD-B739-E58CC7E99B3D}"/>
              </a:ext>
            </a:extLst>
          </p:cNvPr>
          <p:cNvGrpSpPr/>
          <p:nvPr/>
        </p:nvGrpSpPr>
        <p:grpSpPr>
          <a:xfrm>
            <a:off x="1454944" y="2981325"/>
            <a:ext cx="4314042" cy="1822219"/>
            <a:chOff x="1526064" y="2955925"/>
            <a:chExt cx="4314042" cy="1822219"/>
          </a:xfrm>
        </p:grpSpPr>
        <p:sp>
          <p:nvSpPr>
            <p:cNvPr id="118" name="Oval 117">
              <a:extLst>
                <a:ext uri="{FF2B5EF4-FFF2-40B4-BE49-F238E27FC236}">
                  <a16:creationId xmlns:a16="http://schemas.microsoft.com/office/drawing/2014/main" id="{837297F8-C537-4C77-8E3E-105755291547}"/>
                </a:ext>
              </a:extLst>
            </p:cNvPr>
            <p:cNvSpPr/>
            <p:nvPr/>
          </p:nvSpPr>
          <p:spPr bwMode="auto">
            <a:xfrm>
              <a:off x="1878892" y="3465913"/>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Oval 118">
              <a:extLst>
                <a:ext uri="{FF2B5EF4-FFF2-40B4-BE49-F238E27FC236}">
                  <a16:creationId xmlns:a16="http://schemas.microsoft.com/office/drawing/2014/main" id="{CE847605-E20D-4F7D-BABB-F69E8157D7C2}"/>
                </a:ext>
              </a:extLst>
            </p:cNvPr>
            <p:cNvSpPr/>
            <p:nvPr/>
          </p:nvSpPr>
          <p:spPr bwMode="auto">
            <a:xfrm>
              <a:off x="1911850" y="3580102"/>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0" name="Oval 119">
              <a:extLst>
                <a:ext uri="{FF2B5EF4-FFF2-40B4-BE49-F238E27FC236}">
                  <a16:creationId xmlns:a16="http://schemas.microsoft.com/office/drawing/2014/main" id="{61EA4C32-7E37-462F-8EAD-8FEBDD089594}"/>
                </a:ext>
              </a:extLst>
            </p:cNvPr>
            <p:cNvSpPr/>
            <p:nvPr/>
          </p:nvSpPr>
          <p:spPr bwMode="auto">
            <a:xfrm>
              <a:off x="1836544" y="3529898"/>
              <a:ext cx="45719" cy="45719"/>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 name="Oval 120">
              <a:extLst>
                <a:ext uri="{FF2B5EF4-FFF2-40B4-BE49-F238E27FC236}">
                  <a16:creationId xmlns:a16="http://schemas.microsoft.com/office/drawing/2014/main" id="{C6058933-4A9D-4936-9A57-808D5932A62C}"/>
                </a:ext>
              </a:extLst>
            </p:cNvPr>
            <p:cNvSpPr/>
            <p:nvPr/>
          </p:nvSpPr>
          <p:spPr bwMode="auto">
            <a:xfrm>
              <a:off x="1973554" y="3839086"/>
              <a:ext cx="45719" cy="45719"/>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 name="Oval 121">
              <a:extLst>
                <a:ext uri="{FF2B5EF4-FFF2-40B4-BE49-F238E27FC236}">
                  <a16:creationId xmlns:a16="http://schemas.microsoft.com/office/drawing/2014/main" id="{59AADD6C-0B4A-44EB-9350-30D433642424}"/>
                </a:ext>
              </a:extLst>
            </p:cNvPr>
            <p:cNvSpPr/>
            <p:nvPr/>
          </p:nvSpPr>
          <p:spPr bwMode="auto">
            <a:xfrm>
              <a:off x="1996413" y="3837611"/>
              <a:ext cx="45719" cy="45719"/>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Oval 122">
              <a:extLst>
                <a:ext uri="{FF2B5EF4-FFF2-40B4-BE49-F238E27FC236}">
                  <a16:creationId xmlns:a16="http://schemas.microsoft.com/office/drawing/2014/main" id="{0A9C79A0-397B-4961-8000-52C50BD2D14D}"/>
                </a:ext>
              </a:extLst>
            </p:cNvPr>
            <p:cNvSpPr/>
            <p:nvPr/>
          </p:nvSpPr>
          <p:spPr bwMode="auto">
            <a:xfrm>
              <a:off x="1973553" y="3639792"/>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Oval 123">
              <a:extLst>
                <a:ext uri="{FF2B5EF4-FFF2-40B4-BE49-F238E27FC236}">
                  <a16:creationId xmlns:a16="http://schemas.microsoft.com/office/drawing/2014/main" id="{E3F890B2-3F6C-4277-A89E-5E4E24903DBF}"/>
                </a:ext>
              </a:extLst>
            </p:cNvPr>
            <p:cNvSpPr/>
            <p:nvPr/>
          </p:nvSpPr>
          <p:spPr bwMode="auto">
            <a:xfrm>
              <a:off x="1995007" y="3689804"/>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Oval 124">
              <a:extLst>
                <a:ext uri="{FF2B5EF4-FFF2-40B4-BE49-F238E27FC236}">
                  <a16:creationId xmlns:a16="http://schemas.microsoft.com/office/drawing/2014/main" id="{CE0C04E8-4F57-4555-AEE4-001E9B4000F3}"/>
                </a:ext>
              </a:extLst>
            </p:cNvPr>
            <p:cNvSpPr/>
            <p:nvPr/>
          </p:nvSpPr>
          <p:spPr bwMode="auto">
            <a:xfrm>
              <a:off x="2003639" y="3757111"/>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Oval 125">
              <a:extLst>
                <a:ext uri="{FF2B5EF4-FFF2-40B4-BE49-F238E27FC236}">
                  <a16:creationId xmlns:a16="http://schemas.microsoft.com/office/drawing/2014/main" id="{C646856A-D10E-42CE-BFA0-DA6B99DF3788}"/>
                </a:ext>
              </a:extLst>
            </p:cNvPr>
            <p:cNvSpPr/>
            <p:nvPr/>
          </p:nvSpPr>
          <p:spPr bwMode="auto">
            <a:xfrm>
              <a:off x="2167930" y="3790737"/>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Oval 126">
              <a:extLst>
                <a:ext uri="{FF2B5EF4-FFF2-40B4-BE49-F238E27FC236}">
                  <a16:creationId xmlns:a16="http://schemas.microsoft.com/office/drawing/2014/main" id="{BE743078-1939-4090-AFC5-046296EBC3A5}"/>
                </a:ext>
              </a:extLst>
            </p:cNvPr>
            <p:cNvSpPr/>
            <p:nvPr/>
          </p:nvSpPr>
          <p:spPr bwMode="auto">
            <a:xfrm>
              <a:off x="2198015" y="3793115"/>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Oval 127">
              <a:extLst>
                <a:ext uri="{FF2B5EF4-FFF2-40B4-BE49-F238E27FC236}">
                  <a16:creationId xmlns:a16="http://schemas.microsoft.com/office/drawing/2014/main" id="{AE25EBD2-CFFA-4A07-A664-1CDC1CD8033C}"/>
                </a:ext>
              </a:extLst>
            </p:cNvPr>
            <p:cNvSpPr/>
            <p:nvPr/>
          </p:nvSpPr>
          <p:spPr bwMode="auto">
            <a:xfrm>
              <a:off x="2242329" y="3834796"/>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9" name="Oval 128">
              <a:extLst>
                <a:ext uri="{FF2B5EF4-FFF2-40B4-BE49-F238E27FC236}">
                  <a16:creationId xmlns:a16="http://schemas.microsoft.com/office/drawing/2014/main" id="{B468C0ED-FD66-4E5F-A8F9-0A557D8F3A4B}"/>
                </a:ext>
              </a:extLst>
            </p:cNvPr>
            <p:cNvSpPr/>
            <p:nvPr/>
          </p:nvSpPr>
          <p:spPr bwMode="auto">
            <a:xfrm>
              <a:off x="2271009" y="3879243"/>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0" name="Oval 129">
              <a:extLst>
                <a:ext uri="{FF2B5EF4-FFF2-40B4-BE49-F238E27FC236}">
                  <a16:creationId xmlns:a16="http://schemas.microsoft.com/office/drawing/2014/main" id="{E105144C-3EBB-4AFF-8212-7AFA07C27822}"/>
                </a:ext>
              </a:extLst>
            </p:cNvPr>
            <p:cNvSpPr/>
            <p:nvPr/>
          </p:nvSpPr>
          <p:spPr bwMode="auto">
            <a:xfrm>
              <a:off x="2499886" y="3918841"/>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 name="Oval 130">
              <a:extLst>
                <a:ext uri="{FF2B5EF4-FFF2-40B4-BE49-F238E27FC236}">
                  <a16:creationId xmlns:a16="http://schemas.microsoft.com/office/drawing/2014/main" id="{E2203AC3-A543-4DC6-891C-36A49C9E97E4}"/>
                </a:ext>
              </a:extLst>
            </p:cNvPr>
            <p:cNvSpPr/>
            <p:nvPr/>
          </p:nvSpPr>
          <p:spPr bwMode="auto">
            <a:xfrm>
              <a:off x="1778220" y="3298405"/>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 name="Oval 131">
              <a:extLst>
                <a:ext uri="{FF2B5EF4-FFF2-40B4-BE49-F238E27FC236}">
                  <a16:creationId xmlns:a16="http://schemas.microsoft.com/office/drawing/2014/main" id="{C4928FD5-C2EE-4EE2-9A4A-C19E29053746}"/>
                </a:ext>
              </a:extLst>
            </p:cNvPr>
            <p:cNvSpPr/>
            <p:nvPr/>
          </p:nvSpPr>
          <p:spPr bwMode="auto">
            <a:xfrm>
              <a:off x="2521340" y="3968893"/>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 name="Oval 132">
              <a:extLst>
                <a:ext uri="{FF2B5EF4-FFF2-40B4-BE49-F238E27FC236}">
                  <a16:creationId xmlns:a16="http://schemas.microsoft.com/office/drawing/2014/main" id="{A02DC263-7871-483B-A88B-D92445FCED5C}"/>
                </a:ext>
              </a:extLst>
            </p:cNvPr>
            <p:cNvSpPr/>
            <p:nvPr/>
          </p:nvSpPr>
          <p:spPr bwMode="auto">
            <a:xfrm>
              <a:off x="2675327" y="4062214"/>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 name="Oval 133">
              <a:extLst>
                <a:ext uri="{FF2B5EF4-FFF2-40B4-BE49-F238E27FC236}">
                  <a16:creationId xmlns:a16="http://schemas.microsoft.com/office/drawing/2014/main" id="{1915625D-2F4A-4AB1-8277-3CA0F87EEC64}"/>
                </a:ext>
              </a:extLst>
            </p:cNvPr>
            <p:cNvSpPr/>
            <p:nvPr/>
          </p:nvSpPr>
          <p:spPr bwMode="auto">
            <a:xfrm>
              <a:off x="2733977" y="4062213"/>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5" name="Oval 134">
              <a:extLst>
                <a:ext uri="{FF2B5EF4-FFF2-40B4-BE49-F238E27FC236}">
                  <a16:creationId xmlns:a16="http://schemas.microsoft.com/office/drawing/2014/main" id="{B2138FFA-4524-44C4-AF29-6CE99D27C51E}"/>
                </a:ext>
              </a:extLst>
            </p:cNvPr>
            <p:cNvSpPr/>
            <p:nvPr/>
          </p:nvSpPr>
          <p:spPr bwMode="auto">
            <a:xfrm>
              <a:off x="2787865" y="4062213"/>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Oval 135">
              <a:extLst>
                <a:ext uri="{FF2B5EF4-FFF2-40B4-BE49-F238E27FC236}">
                  <a16:creationId xmlns:a16="http://schemas.microsoft.com/office/drawing/2014/main" id="{8B7F549B-FF99-41CD-AFA0-3C263C98DE40}"/>
                </a:ext>
              </a:extLst>
            </p:cNvPr>
            <p:cNvSpPr/>
            <p:nvPr/>
          </p:nvSpPr>
          <p:spPr bwMode="auto">
            <a:xfrm>
              <a:off x="2275528" y="4577902"/>
              <a:ext cx="45719" cy="45719"/>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Oval 136">
              <a:extLst>
                <a:ext uri="{FF2B5EF4-FFF2-40B4-BE49-F238E27FC236}">
                  <a16:creationId xmlns:a16="http://schemas.microsoft.com/office/drawing/2014/main" id="{30FEA7CD-5364-4E42-9F3D-C42718E5A60C}"/>
                </a:ext>
              </a:extLst>
            </p:cNvPr>
            <p:cNvSpPr/>
            <p:nvPr/>
          </p:nvSpPr>
          <p:spPr bwMode="auto">
            <a:xfrm>
              <a:off x="2316728" y="4732425"/>
              <a:ext cx="45719" cy="45719"/>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Oval 137">
              <a:extLst>
                <a:ext uri="{FF2B5EF4-FFF2-40B4-BE49-F238E27FC236}">
                  <a16:creationId xmlns:a16="http://schemas.microsoft.com/office/drawing/2014/main" id="{6F81DFC4-7D29-4FB5-BF5F-CFD45C24F3C4}"/>
                </a:ext>
              </a:extLst>
            </p:cNvPr>
            <p:cNvSpPr/>
            <p:nvPr/>
          </p:nvSpPr>
          <p:spPr bwMode="auto">
            <a:xfrm>
              <a:off x="2951728" y="4732425"/>
              <a:ext cx="45719" cy="45719"/>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Oval 138">
              <a:extLst>
                <a:ext uri="{FF2B5EF4-FFF2-40B4-BE49-F238E27FC236}">
                  <a16:creationId xmlns:a16="http://schemas.microsoft.com/office/drawing/2014/main" id="{6E673629-DD84-4614-871B-E480D7848763}"/>
                </a:ext>
              </a:extLst>
            </p:cNvPr>
            <p:cNvSpPr/>
            <p:nvPr/>
          </p:nvSpPr>
          <p:spPr bwMode="auto">
            <a:xfrm>
              <a:off x="2997447" y="4062213"/>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0" name="Oval 139">
              <a:extLst>
                <a:ext uri="{FF2B5EF4-FFF2-40B4-BE49-F238E27FC236}">
                  <a16:creationId xmlns:a16="http://schemas.microsoft.com/office/drawing/2014/main" id="{1DA096D1-B652-4F82-8C97-6C6977E11674}"/>
                </a:ext>
              </a:extLst>
            </p:cNvPr>
            <p:cNvSpPr/>
            <p:nvPr/>
          </p:nvSpPr>
          <p:spPr bwMode="auto">
            <a:xfrm>
              <a:off x="3060963" y="4123067"/>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Oval 140">
              <a:extLst>
                <a:ext uri="{FF2B5EF4-FFF2-40B4-BE49-F238E27FC236}">
                  <a16:creationId xmlns:a16="http://schemas.microsoft.com/office/drawing/2014/main" id="{1EA2BC9F-F95C-4411-B295-AB12332C529D}"/>
                </a:ext>
              </a:extLst>
            </p:cNvPr>
            <p:cNvSpPr/>
            <p:nvPr/>
          </p:nvSpPr>
          <p:spPr bwMode="auto">
            <a:xfrm>
              <a:off x="3367704" y="4268436"/>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Oval 141">
              <a:extLst>
                <a:ext uri="{FF2B5EF4-FFF2-40B4-BE49-F238E27FC236}">
                  <a16:creationId xmlns:a16="http://schemas.microsoft.com/office/drawing/2014/main" id="{79F2617A-F892-46D1-B45D-0F1272FD22F6}"/>
                </a:ext>
              </a:extLst>
            </p:cNvPr>
            <p:cNvSpPr/>
            <p:nvPr/>
          </p:nvSpPr>
          <p:spPr bwMode="auto">
            <a:xfrm>
              <a:off x="3453305" y="4268436"/>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3" name="Oval 142">
              <a:extLst>
                <a:ext uri="{FF2B5EF4-FFF2-40B4-BE49-F238E27FC236}">
                  <a16:creationId xmlns:a16="http://schemas.microsoft.com/office/drawing/2014/main" id="{18415663-9431-4745-92BB-CCF164ED536E}"/>
                </a:ext>
              </a:extLst>
            </p:cNvPr>
            <p:cNvSpPr/>
            <p:nvPr/>
          </p:nvSpPr>
          <p:spPr bwMode="auto">
            <a:xfrm>
              <a:off x="3690217" y="4459055"/>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4" name="Oval 143">
              <a:extLst>
                <a:ext uri="{FF2B5EF4-FFF2-40B4-BE49-F238E27FC236}">
                  <a16:creationId xmlns:a16="http://schemas.microsoft.com/office/drawing/2014/main" id="{7E4D544D-570E-4588-B8F8-140653AD7A4D}"/>
                </a:ext>
              </a:extLst>
            </p:cNvPr>
            <p:cNvSpPr/>
            <p:nvPr/>
          </p:nvSpPr>
          <p:spPr bwMode="auto">
            <a:xfrm>
              <a:off x="3779896" y="4459054"/>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Oval 144">
              <a:extLst>
                <a:ext uri="{FF2B5EF4-FFF2-40B4-BE49-F238E27FC236}">
                  <a16:creationId xmlns:a16="http://schemas.microsoft.com/office/drawing/2014/main" id="{05446866-EB73-4C5D-9DF4-81E6B64B6CB9}"/>
                </a:ext>
              </a:extLst>
            </p:cNvPr>
            <p:cNvSpPr/>
            <p:nvPr/>
          </p:nvSpPr>
          <p:spPr bwMode="auto">
            <a:xfrm>
              <a:off x="4599046" y="4584858"/>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Oval 145">
              <a:extLst>
                <a:ext uri="{FF2B5EF4-FFF2-40B4-BE49-F238E27FC236}">
                  <a16:creationId xmlns:a16="http://schemas.microsoft.com/office/drawing/2014/main" id="{3F7A40C8-D811-4791-B1DA-EEC2DB484C12}"/>
                </a:ext>
              </a:extLst>
            </p:cNvPr>
            <p:cNvSpPr/>
            <p:nvPr/>
          </p:nvSpPr>
          <p:spPr bwMode="auto">
            <a:xfrm>
              <a:off x="4968242" y="4584858"/>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Oval 146">
              <a:extLst>
                <a:ext uri="{FF2B5EF4-FFF2-40B4-BE49-F238E27FC236}">
                  <a16:creationId xmlns:a16="http://schemas.microsoft.com/office/drawing/2014/main" id="{50647C5E-B60C-494A-9AC8-B2517EF31487}"/>
                </a:ext>
              </a:extLst>
            </p:cNvPr>
            <p:cNvSpPr/>
            <p:nvPr/>
          </p:nvSpPr>
          <p:spPr bwMode="auto">
            <a:xfrm>
              <a:off x="5337438" y="4582668"/>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Oval 147">
              <a:extLst>
                <a:ext uri="{FF2B5EF4-FFF2-40B4-BE49-F238E27FC236}">
                  <a16:creationId xmlns:a16="http://schemas.microsoft.com/office/drawing/2014/main" id="{4DBFE2B9-10E0-4B23-A1F0-772CF2E6348F}"/>
                </a:ext>
              </a:extLst>
            </p:cNvPr>
            <p:cNvSpPr/>
            <p:nvPr/>
          </p:nvSpPr>
          <p:spPr bwMode="auto">
            <a:xfrm>
              <a:off x="5427117" y="4580817"/>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9" name="Oval 148">
              <a:extLst>
                <a:ext uri="{FF2B5EF4-FFF2-40B4-BE49-F238E27FC236}">
                  <a16:creationId xmlns:a16="http://schemas.microsoft.com/office/drawing/2014/main" id="{07A0B52C-B5F3-412F-9D8D-6F8A5D6BBEBF}"/>
                </a:ext>
              </a:extLst>
            </p:cNvPr>
            <p:cNvSpPr/>
            <p:nvPr/>
          </p:nvSpPr>
          <p:spPr bwMode="auto">
            <a:xfrm>
              <a:off x="5481565" y="4577902"/>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 name="Oval 149">
              <a:extLst>
                <a:ext uri="{FF2B5EF4-FFF2-40B4-BE49-F238E27FC236}">
                  <a16:creationId xmlns:a16="http://schemas.microsoft.com/office/drawing/2014/main" id="{47E2F33B-C72C-400F-91C6-087A35E57ADE}"/>
                </a:ext>
              </a:extLst>
            </p:cNvPr>
            <p:cNvSpPr/>
            <p:nvPr/>
          </p:nvSpPr>
          <p:spPr bwMode="auto">
            <a:xfrm>
              <a:off x="5794387" y="4732425"/>
              <a:ext cx="45719" cy="45719"/>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 name="Freeform: Shape 150">
              <a:extLst>
                <a:ext uri="{FF2B5EF4-FFF2-40B4-BE49-F238E27FC236}">
                  <a16:creationId xmlns:a16="http://schemas.microsoft.com/office/drawing/2014/main" id="{DBC3ADB1-EEB0-49F2-B343-1114778D0827}"/>
                </a:ext>
              </a:extLst>
            </p:cNvPr>
            <p:cNvSpPr/>
            <p:nvPr/>
          </p:nvSpPr>
          <p:spPr bwMode="auto">
            <a:xfrm>
              <a:off x="1526064" y="2956470"/>
              <a:ext cx="4264025" cy="1806575"/>
            </a:xfrm>
            <a:custGeom>
              <a:avLst/>
              <a:gdLst>
                <a:gd name="connsiteX0" fmla="*/ 0 w 4286250"/>
                <a:gd name="connsiteY0" fmla="*/ 0 h 1806575"/>
                <a:gd name="connsiteX1" fmla="*/ 76200 w 4286250"/>
                <a:gd name="connsiteY1" fmla="*/ 0 h 1806575"/>
                <a:gd name="connsiteX2" fmla="*/ 76200 w 4286250"/>
                <a:gd name="connsiteY2" fmla="*/ 200025 h 1806575"/>
                <a:gd name="connsiteX3" fmla="*/ 168275 w 4286250"/>
                <a:gd name="connsiteY3" fmla="*/ 200025 h 1806575"/>
                <a:gd name="connsiteX4" fmla="*/ 168275 w 4286250"/>
                <a:gd name="connsiteY4" fmla="*/ 295275 h 1806575"/>
                <a:gd name="connsiteX5" fmla="*/ 180975 w 4286250"/>
                <a:gd name="connsiteY5" fmla="*/ 295275 h 1806575"/>
                <a:gd name="connsiteX6" fmla="*/ 180975 w 4286250"/>
                <a:gd name="connsiteY6" fmla="*/ 400050 h 1806575"/>
                <a:gd name="connsiteX7" fmla="*/ 260350 w 4286250"/>
                <a:gd name="connsiteY7" fmla="*/ 400050 h 1806575"/>
                <a:gd name="connsiteX8" fmla="*/ 260350 w 4286250"/>
                <a:gd name="connsiteY8" fmla="*/ 485775 h 1806575"/>
                <a:gd name="connsiteX9" fmla="*/ 260350 w 4286250"/>
                <a:gd name="connsiteY9" fmla="*/ 485775 h 1806575"/>
                <a:gd name="connsiteX10" fmla="*/ 288925 w 4286250"/>
                <a:gd name="connsiteY10" fmla="*/ 485775 h 1806575"/>
                <a:gd name="connsiteX11" fmla="*/ 288925 w 4286250"/>
                <a:gd name="connsiteY11" fmla="*/ 596900 h 1806575"/>
                <a:gd name="connsiteX12" fmla="*/ 346075 w 4286250"/>
                <a:gd name="connsiteY12" fmla="*/ 596900 h 1806575"/>
                <a:gd name="connsiteX13" fmla="*/ 346075 w 4286250"/>
                <a:gd name="connsiteY13" fmla="*/ 685800 h 1806575"/>
                <a:gd name="connsiteX14" fmla="*/ 406400 w 4286250"/>
                <a:gd name="connsiteY14" fmla="*/ 685800 h 1806575"/>
                <a:gd name="connsiteX15" fmla="*/ 406400 w 4286250"/>
                <a:gd name="connsiteY15" fmla="*/ 793750 h 1806575"/>
                <a:gd name="connsiteX16" fmla="*/ 444500 w 4286250"/>
                <a:gd name="connsiteY16" fmla="*/ 793750 h 1806575"/>
                <a:gd name="connsiteX17" fmla="*/ 444500 w 4286250"/>
                <a:gd name="connsiteY17" fmla="*/ 904875 h 1806575"/>
                <a:gd name="connsiteX18" fmla="*/ 508000 w 4286250"/>
                <a:gd name="connsiteY18" fmla="*/ 904875 h 1806575"/>
                <a:gd name="connsiteX19" fmla="*/ 508000 w 4286250"/>
                <a:gd name="connsiteY19" fmla="*/ 1025525 h 1806575"/>
                <a:gd name="connsiteX20" fmla="*/ 508000 w 4286250"/>
                <a:gd name="connsiteY20" fmla="*/ 1025525 h 1806575"/>
                <a:gd name="connsiteX21" fmla="*/ 530225 w 4286250"/>
                <a:gd name="connsiteY21" fmla="*/ 1025525 h 1806575"/>
                <a:gd name="connsiteX22" fmla="*/ 530225 w 4286250"/>
                <a:gd name="connsiteY22" fmla="*/ 1273175 h 1806575"/>
                <a:gd name="connsiteX23" fmla="*/ 660400 w 4286250"/>
                <a:gd name="connsiteY23" fmla="*/ 1273175 h 1806575"/>
                <a:gd name="connsiteX24" fmla="*/ 660400 w 4286250"/>
                <a:gd name="connsiteY24" fmla="*/ 1393825 h 1806575"/>
                <a:gd name="connsiteX25" fmla="*/ 730250 w 4286250"/>
                <a:gd name="connsiteY25" fmla="*/ 1393825 h 1806575"/>
                <a:gd name="connsiteX26" fmla="*/ 730250 w 4286250"/>
                <a:gd name="connsiteY26" fmla="*/ 1530350 h 1806575"/>
                <a:gd name="connsiteX27" fmla="*/ 768350 w 4286250"/>
                <a:gd name="connsiteY27" fmla="*/ 1530350 h 1806575"/>
                <a:gd name="connsiteX28" fmla="*/ 768350 w 4286250"/>
                <a:gd name="connsiteY28" fmla="*/ 1644650 h 1806575"/>
                <a:gd name="connsiteX29" fmla="*/ 796925 w 4286250"/>
                <a:gd name="connsiteY29" fmla="*/ 1644650 h 1806575"/>
                <a:gd name="connsiteX30" fmla="*/ 796925 w 4286250"/>
                <a:gd name="connsiteY30" fmla="*/ 1806575 h 1806575"/>
                <a:gd name="connsiteX31" fmla="*/ 4264025 w 4286250"/>
                <a:gd name="connsiteY31" fmla="*/ 1806575 h 1806575"/>
                <a:gd name="connsiteX32" fmla="*/ 4286250 w 4286250"/>
                <a:gd name="connsiteY32" fmla="*/ 1784350 h 1806575"/>
                <a:gd name="connsiteX33" fmla="*/ 4286250 w 4286250"/>
                <a:gd name="connsiteY33" fmla="*/ 1784350 h 1806575"/>
                <a:gd name="connsiteX0" fmla="*/ 0 w 4286250"/>
                <a:gd name="connsiteY0" fmla="*/ 0 h 1806575"/>
                <a:gd name="connsiteX1" fmla="*/ 76200 w 4286250"/>
                <a:gd name="connsiteY1" fmla="*/ 0 h 1806575"/>
                <a:gd name="connsiteX2" fmla="*/ 76200 w 4286250"/>
                <a:gd name="connsiteY2" fmla="*/ 200025 h 1806575"/>
                <a:gd name="connsiteX3" fmla="*/ 168275 w 4286250"/>
                <a:gd name="connsiteY3" fmla="*/ 200025 h 1806575"/>
                <a:gd name="connsiteX4" fmla="*/ 168275 w 4286250"/>
                <a:gd name="connsiteY4" fmla="*/ 295275 h 1806575"/>
                <a:gd name="connsiteX5" fmla="*/ 180975 w 4286250"/>
                <a:gd name="connsiteY5" fmla="*/ 295275 h 1806575"/>
                <a:gd name="connsiteX6" fmla="*/ 180975 w 4286250"/>
                <a:gd name="connsiteY6" fmla="*/ 400050 h 1806575"/>
                <a:gd name="connsiteX7" fmla="*/ 260350 w 4286250"/>
                <a:gd name="connsiteY7" fmla="*/ 400050 h 1806575"/>
                <a:gd name="connsiteX8" fmla="*/ 260350 w 4286250"/>
                <a:gd name="connsiteY8" fmla="*/ 485775 h 1806575"/>
                <a:gd name="connsiteX9" fmla="*/ 260350 w 4286250"/>
                <a:gd name="connsiteY9" fmla="*/ 485775 h 1806575"/>
                <a:gd name="connsiteX10" fmla="*/ 288925 w 4286250"/>
                <a:gd name="connsiteY10" fmla="*/ 485775 h 1806575"/>
                <a:gd name="connsiteX11" fmla="*/ 288925 w 4286250"/>
                <a:gd name="connsiteY11" fmla="*/ 596900 h 1806575"/>
                <a:gd name="connsiteX12" fmla="*/ 346075 w 4286250"/>
                <a:gd name="connsiteY12" fmla="*/ 596900 h 1806575"/>
                <a:gd name="connsiteX13" fmla="*/ 346075 w 4286250"/>
                <a:gd name="connsiteY13" fmla="*/ 685800 h 1806575"/>
                <a:gd name="connsiteX14" fmla="*/ 406400 w 4286250"/>
                <a:gd name="connsiteY14" fmla="*/ 685800 h 1806575"/>
                <a:gd name="connsiteX15" fmla="*/ 406400 w 4286250"/>
                <a:gd name="connsiteY15" fmla="*/ 793750 h 1806575"/>
                <a:gd name="connsiteX16" fmla="*/ 444500 w 4286250"/>
                <a:gd name="connsiteY16" fmla="*/ 793750 h 1806575"/>
                <a:gd name="connsiteX17" fmla="*/ 444500 w 4286250"/>
                <a:gd name="connsiteY17" fmla="*/ 904875 h 1806575"/>
                <a:gd name="connsiteX18" fmla="*/ 508000 w 4286250"/>
                <a:gd name="connsiteY18" fmla="*/ 904875 h 1806575"/>
                <a:gd name="connsiteX19" fmla="*/ 508000 w 4286250"/>
                <a:gd name="connsiteY19" fmla="*/ 1025525 h 1806575"/>
                <a:gd name="connsiteX20" fmla="*/ 508000 w 4286250"/>
                <a:gd name="connsiteY20" fmla="*/ 1025525 h 1806575"/>
                <a:gd name="connsiteX21" fmla="*/ 530225 w 4286250"/>
                <a:gd name="connsiteY21" fmla="*/ 1025525 h 1806575"/>
                <a:gd name="connsiteX22" fmla="*/ 530225 w 4286250"/>
                <a:gd name="connsiteY22" fmla="*/ 1273175 h 1806575"/>
                <a:gd name="connsiteX23" fmla="*/ 660400 w 4286250"/>
                <a:gd name="connsiteY23" fmla="*/ 1273175 h 1806575"/>
                <a:gd name="connsiteX24" fmla="*/ 660400 w 4286250"/>
                <a:gd name="connsiteY24" fmla="*/ 1393825 h 1806575"/>
                <a:gd name="connsiteX25" fmla="*/ 730250 w 4286250"/>
                <a:gd name="connsiteY25" fmla="*/ 1393825 h 1806575"/>
                <a:gd name="connsiteX26" fmla="*/ 730250 w 4286250"/>
                <a:gd name="connsiteY26" fmla="*/ 1530350 h 1806575"/>
                <a:gd name="connsiteX27" fmla="*/ 768350 w 4286250"/>
                <a:gd name="connsiteY27" fmla="*/ 1530350 h 1806575"/>
                <a:gd name="connsiteX28" fmla="*/ 768350 w 4286250"/>
                <a:gd name="connsiteY28" fmla="*/ 1644650 h 1806575"/>
                <a:gd name="connsiteX29" fmla="*/ 796925 w 4286250"/>
                <a:gd name="connsiteY29" fmla="*/ 1644650 h 1806575"/>
                <a:gd name="connsiteX30" fmla="*/ 796925 w 4286250"/>
                <a:gd name="connsiteY30" fmla="*/ 1806575 h 1806575"/>
                <a:gd name="connsiteX31" fmla="*/ 4264025 w 4286250"/>
                <a:gd name="connsiteY31" fmla="*/ 1806575 h 1806575"/>
                <a:gd name="connsiteX32" fmla="*/ 4286250 w 4286250"/>
                <a:gd name="connsiteY32" fmla="*/ 1784350 h 1806575"/>
                <a:gd name="connsiteX0" fmla="*/ 0 w 4264025"/>
                <a:gd name="connsiteY0" fmla="*/ 0 h 1806575"/>
                <a:gd name="connsiteX1" fmla="*/ 76200 w 4264025"/>
                <a:gd name="connsiteY1" fmla="*/ 0 h 1806575"/>
                <a:gd name="connsiteX2" fmla="*/ 76200 w 4264025"/>
                <a:gd name="connsiteY2" fmla="*/ 200025 h 1806575"/>
                <a:gd name="connsiteX3" fmla="*/ 168275 w 4264025"/>
                <a:gd name="connsiteY3" fmla="*/ 200025 h 1806575"/>
                <a:gd name="connsiteX4" fmla="*/ 168275 w 4264025"/>
                <a:gd name="connsiteY4" fmla="*/ 295275 h 1806575"/>
                <a:gd name="connsiteX5" fmla="*/ 180975 w 4264025"/>
                <a:gd name="connsiteY5" fmla="*/ 295275 h 1806575"/>
                <a:gd name="connsiteX6" fmla="*/ 180975 w 4264025"/>
                <a:gd name="connsiteY6" fmla="*/ 400050 h 1806575"/>
                <a:gd name="connsiteX7" fmla="*/ 260350 w 4264025"/>
                <a:gd name="connsiteY7" fmla="*/ 400050 h 1806575"/>
                <a:gd name="connsiteX8" fmla="*/ 260350 w 4264025"/>
                <a:gd name="connsiteY8" fmla="*/ 485775 h 1806575"/>
                <a:gd name="connsiteX9" fmla="*/ 260350 w 4264025"/>
                <a:gd name="connsiteY9" fmla="*/ 485775 h 1806575"/>
                <a:gd name="connsiteX10" fmla="*/ 288925 w 4264025"/>
                <a:gd name="connsiteY10" fmla="*/ 485775 h 1806575"/>
                <a:gd name="connsiteX11" fmla="*/ 288925 w 4264025"/>
                <a:gd name="connsiteY11" fmla="*/ 596900 h 1806575"/>
                <a:gd name="connsiteX12" fmla="*/ 346075 w 4264025"/>
                <a:gd name="connsiteY12" fmla="*/ 596900 h 1806575"/>
                <a:gd name="connsiteX13" fmla="*/ 346075 w 4264025"/>
                <a:gd name="connsiteY13" fmla="*/ 685800 h 1806575"/>
                <a:gd name="connsiteX14" fmla="*/ 406400 w 4264025"/>
                <a:gd name="connsiteY14" fmla="*/ 685800 h 1806575"/>
                <a:gd name="connsiteX15" fmla="*/ 406400 w 4264025"/>
                <a:gd name="connsiteY15" fmla="*/ 793750 h 1806575"/>
                <a:gd name="connsiteX16" fmla="*/ 444500 w 4264025"/>
                <a:gd name="connsiteY16" fmla="*/ 793750 h 1806575"/>
                <a:gd name="connsiteX17" fmla="*/ 444500 w 4264025"/>
                <a:gd name="connsiteY17" fmla="*/ 904875 h 1806575"/>
                <a:gd name="connsiteX18" fmla="*/ 508000 w 4264025"/>
                <a:gd name="connsiteY18" fmla="*/ 904875 h 1806575"/>
                <a:gd name="connsiteX19" fmla="*/ 508000 w 4264025"/>
                <a:gd name="connsiteY19" fmla="*/ 1025525 h 1806575"/>
                <a:gd name="connsiteX20" fmla="*/ 508000 w 4264025"/>
                <a:gd name="connsiteY20" fmla="*/ 1025525 h 1806575"/>
                <a:gd name="connsiteX21" fmla="*/ 530225 w 4264025"/>
                <a:gd name="connsiteY21" fmla="*/ 1025525 h 1806575"/>
                <a:gd name="connsiteX22" fmla="*/ 530225 w 4264025"/>
                <a:gd name="connsiteY22" fmla="*/ 1273175 h 1806575"/>
                <a:gd name="connsiteX23" fmla="*/ 660400 w 4264025"/>
                <a:gd name="connsiteY23" fmla="*/ 1273175 h 1806575"/>
                <a:gd name="connsiteX24" fmla="*/ 660400 w 4264025"/>
                <a:gd name="connsiteY24" fmla="*/ 1393825 h 1806575"/>
                <a:gd name="connsiteX25" fmla="*/ 730250 w 4264025"/>
                <a:gd name="connsiteY25" fmla="*/ 1393825 h 1806575"/>
                <a:gd name="connsiteX26" fmla="*/ 730250 w 4264025"/>
                <a:gd name="connsiteY26" fmla="*/ 1530350 h 1806575"/>
                <a:gd name="connsiteX27" fmla="*/ 768350 w 4264025"/>
                <a:gd name="connsiteY27" fmla="*/ 1530350 h 1806575"/>
                <a:gd name="connsiteX28" fmla="*/ 768350 w 4264025"/>
                <a:gd name="connsiteY28" fmla="*/ 1644650 h 1806575"/>
                <a:gd name="connsiteX29" fmla="*/ 796925 w 4264025"/>
                <a:gd name="connsiteY29" fmla="*/ 1644650 h 1806575"/>
                <a:gd name="connsiteX30" fmla="*/ 796925 w 4264025"/>
                <a:gd name="connsiteY30" fmla="*/ 1806575 h 1806575"/>
                <a:gd name="connsiteX31" fmla="*/ 4264025 w 4264025"/>
                <a:gd name="connsiteY31" fmla="*/ 1806575 h 1806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264025" h="1806575">
                  <a:moveTo>
                    <a:pt x="0" y="0"/>
                  </a:moveTo>
                  <a:lnTo>
                    <a:pt x="76200" y="0"/>
                  </a:lnTo>
                  <a:lnTo>
                    <a:pt x="76200" y="200025"/>
                  </a:lnTo>
                  <a:lnTo>
                    <a:pt x="168275" y="200025"/>
                  </a:lnTo>
                  <a:lnTo>
                    <a:pt x="168275" y="295275"/>
                  </a:lnTo>
                  <a:lnTo>
                    <a:pt x="180975" y="295275"/>
                  </a:lnTo>
                  <a:lnTo>
                    <a:pt x="180975" y="400050"/>
                  </a:lnTo>
                  <a:lnTo>
                    <a:pt x="260350" y="400050"/>
                  </a:lnTo>
                  <a:lnTo>
                    <a:pt x="260350" y="485775"/>
                  </a:lnTo>
                  <a:lnTo>
                    <a:pt x="260350" y="485775"/>
                  </a:lnTo>
                  <a:lnTo>
                    <a:pt x="288925" y="485775"/>
                  </a:lnTo>
                  <a:lnTo>
                    <a:pt x="288925" y="596900"/>
                  </a:lnTo>
                  <a:lnTo>
                    <a:pt x="346075" y="596900"/>
                  </a:lnTo>
                  <a:lnTo>
                    <a:pt x="346075" y="685800"/>
                  </a:lnTo>
                  <a:lnTo>
                    <a:pt x="406400" y="685800"/>
                  </a:lnTo>
                  <a:lnTo>
                    <a:pt x="406400" y="793750"/>
                  </a:lnTo>
                  <a:lnTo>
                    <a:pt x="444500" y="793750"/>
                  </a:lnTo>
                  <a:lnTo>
                    <a:pt x="444500" y="904875"/>
                  </a:lnTo>
                  <a:lnTo>
                    <a:pt x="508000" y="904875"/>
                  </a:lnTo>
                  <a:lnTo>
                    <a:pt x="508000" y="1025525"/>
                  </a:lnTo>
                  <a:lnTo>
                    <a:pt x="508000" y="1025525"/>
                  </a:lnTo>
                  <a:lnTo>
                    <a:pt x="530225" y="1025525"/>
                  </a:lnTo>
                  <a:lnTo>
                    <a:pt x="530225" y="1273175"/>
                  </a:lnTo>
                  <a:lnTo>
                    <a:pt x="660400" y="1273175"/>
                  </a:lnTo>
                  <a:lnTo>
                    <a:pt x="660400" y="1393825"/>
                  </a:lnTo>
                  <a:lnTo>
                    <a:pt x="730250" y="1393825"/>
                  </a:lnTo>
                  <a:lnTo>
                    <a:pt x="730250" y="1530350"/>
                  </a:lnTo>
                  <a:lnTo>
                    <a:pt x="768350" y="1530350"/>
                  </a:lnTo>
                  <a:lnTo>
                    <a:pt x="768350" y="1644650"/>
                  </a:lnTo>
                  <a:lnTo>
                    <a:pt x="796925" y="1644650"/>
                  </a:lnTo>
                  <a:lnTo>
                    <a:pt x="796925" y="1806575"/>
                  </a:lnTo>
                  <a:lnTo>
                    <a:pt x="4264025" y="1806575"/>
                  </a:lnTo>
                </a:path>
              </a:pathLst>
            </a:custGeom>
            <a:noFill/>
            <a:ln w="28575">
              <a:solidFill>
                <a:schemeClr val="accent3"/>
              </a:solidFill>
              <a:miter lim="800000"/>
              <a:headEnd/>
              <a:tailEnd/>
            </a:ln>
          </p:spPr>
          <p:txBody>
            <a:bodyPr rtlCol="0" anchor="ctr"/>
            <a:lstStyle/>
            <a:p>
              <a:pPr algn="ctr"/>
              <a:endParaRPr lang="en-US" dirty="0"/>
            </a:p>
          </p:txBody>
        </p:sp>
        <p:sp>
          <p:nvSpPr>
            <p:cNvPr id="152" name="Freeform: Shape 151">
              <a:extLst>
                <a:ext uri="{FF2B5EF4-FFF2-40B4-BE49-F238E27FC236}">
                  <a16:creationId xmlns:a16="http://schemas.microsoft.com/office/drawing/2014/main" id="{691B86FB-B87B-4789-89D5-68B5B5A34EDE}"/>
                </a:ext>
              </a:extLst>
            </p:cNvPr>
            <p:cNvSpPr/>
            <p:nvPr/>
          </p:nvSpPr>
          <p:spPr bwMode="auto">
            <a:xfrm>
              <a:off x="1530350" y="2955925"/>
              <a:ext cx="3965575" cy="1641475"/>
            </a:xfrm>
            <a:custGeom>
              <a:avLst/>
              <a:gdLst>
                <a:gd name="connsiteX0" fmla="*/ 3965575 w 3965575"/>
                <a:gd name="connsiteY0" fmla="*/ 1641475 h 1641475"/>
                <a:gd name="connsiteX1" fmla="*/ 2476500 w 3965575"/>
                <a:gd name="connsiteY1" fmla="*/ 1641475 h 1641475"/>
                <a:gd name="connsiteX2" fmla="*/ 2476500 w 3965575"/>
                <a:gd name="connsiteY2" fmla="*/ 1524000 h 1641475"/>
                <a:gd name="connsiteX3" fmla="*/ 2022475 w 3965575"/>
                <a:gd name="connsiteY3" fmla="*/ 1524000 h 1641475"/>
                <a:gd name="connsiteX4" fmla="*/ 2022475 w 3965575"/>
                <a:gd name="connsiteY4" fmla="*/ 1438275 h 1641475"/>
                <a:gd name="connsiteX5" fmla="*/ 1955800 w 3965575"/>
                <a:gd name="connsiteY5" fmla="*/ 1438275 h 1641475"/>
                <a:gd name="connsiteX6" fmla="*/ 1955800 w 3965575"/>
                <a:gd name="connsiteY6" fmla="*/ 1333500 h 1641475"/>
                <a:gd name="connsiteX7" fmla="*/ 1854200 w 3965575"/>
                <a:gd name="connsiteY7" fmla="*/ 1333500 h 1641475"/>
                <a:gd name="connsiteX8" fmla="*/ 1822450 w 3965575"/>
                <a:gd name="connsiteY8" fmla="*/ 1333500 h 1641475"/>
                <a:gd name="connsiteX9" fmla="*/ 1822450 w 3965575"/>
                <a:gd name="connsiteY9" fmla="*/ 1263650 h 1641475"/>
                <a:gd name="connsiteX10" fmla="*/ 1657350 w 3965575"/>
                <a:gd name="connsiteY10" fmla="*/ 1263650 h 1641475"/>
                <a:gd name="connsiteX11" fmla="*/ 1657350 w 3965575"/>
                <a:gd name="connsiteY11" fmla="*/ 1203325 h 1641475"/>
                <a:gd name="connsiteX12" fmla="*/ 1552575 w 3965575"/>
                <a:gd name="connsiteY12" fmla="*/ 1203325 h 1641475"/>
                <a:gd name="connsiteX13" fmla="*/ 1552575 w 3965575"/>
                <a:gd name="connsiteY13" fmla="*/ 1123950 h 1641475"/>
                <a:gd name="connsiteX14" fmla="*/ 1101725 w 3965575"/>
                <a:gd name="connsiteY14" fmla="*/ 1123950 h 1641475"/>
                <a:gd name="connsiteX15" fmla="*/ 1101725 w 3965575"/>
                <a:gd name="connsiteY15" fmla="*/ 1085850 h 1641475"/>
                <a:gd name="connsiteX16" fmla="*/ 1022350 w 3965575"/>
                <a:gd name="connsiteY16" fmla="*/ 1085850 h 1641475"/>
                <a:gd name="connsiteX17" fmla="*/ 1022350 w 3965575"/>
                <a:gd name="connsiteY17" fmla="*/ 1012825 h 1641475"/>
                <a:gd name="connsiteX18" fmla="*/ 1003300 w 3965575"/>
                <a:gd name="connsiteY18" fmla="*/ 1012825 h 1641475"/>
                <a:gd name="connsiteX19" fmla="*/ 1003300 w 3965575"/>
                <a:gd name="connsiteY19" fmla="*/ 984250 h 1641475"/>
                <a:gd name="connsiteX20" fmla="*/ 758825 w 3965575"/>
                <a:gd name="connsiteY20" fmla="*/ 984250 h 1641475"/>
                <a:gd name="connsiteX21" fmla="*/ 758825 w 3965575"/>
                <a:gd name="connsiteY21" fmla="*/ 923925 h 1641475"/>
                <a:gd name="connsiteX22" fmla="*/ 730250 w 3965575"/>
                <a:gd name="connsiteY22" fmla="*/ 923925 h 1641475"/>
                <a:gd name="connsiteX23" fmla="*/ 730250 w 3965575"/>
                <a:gd name="connsiteY23" fmla="*/ 869950 h 1641475"/>
                <a:gd name="connsiteX24" fmla="*/ 688975 w 3965575"/>
                <a:gd name="connsiteY24" fmla="*/ 869950 h 1641475"/>
                <a:gd name="connsiteX25" fmla="*/ 688975 w 3965575"/>
                <a:gd name="connsiteY25" fmla="*/ 863600 h 1641475"/>
                <a:gd name="connsiteX26" fmla="*/ 520700 w 3965575"/>
                <a:gd name="connsiteY26" fmla="*/ 863600 h 1641475"/>
                <a:gd name="connsiteX27" fmla="*/ 520700 w 3965575"/>
                <a:gd name="connsiteY27" fmla="*/ 815975 h 1641475"/>
                <a:gd name="connsiteX28" fmla="*/ 495300 w 3965575"/>
                <a:gd name="connsiteY28" fmla="*/ 815975 h 1641475"/>
                <a:gd name="connsiteX29" fmla="*/ 495300 w 3965575"/>
                <a:gd name="connsiteY29" fmla="*/ 746125 h 1641475"/>
                <a:gd name="connsiteX30" fmla="*/ 473075 w 3965575"/>
                <a:gd name="connsiteY30" fmla="*/ 746125 h 1641475"/>
                <a:gd name="connsiteX31" fmla="*/ 473075 w 3965575"/>
                <a:gd name="connsiteY31" fmla="*/ 679450 h 1641475"/>
                <a:gd name="connsiteX32" fmla="*/ 425450 w 3965575"/>
                <a:gd name="connsiteY32" fmla="*/ 679450 h 1641475"/>
                <a:gd name="connsiteX33" fmla="*/ 425450 w 3965575"/>
                <a:gd name="connsiteY33" fmla="*/ 641350 h 1641475"/>
                <a:gd name="connsiteX34" fmla="*/ 387350 w 3965575"/>
                <a:gd name="connsiteY34" fmla="*/ 641350 h 1641475"/>
                <a:gd name="connsiteX35" fmla="*/ 387350 w 3965575"/>
                <a:gd name="connsiteY35" fmla="*/ 577850 h 1641475"/>
                <a:gd name="connsiteX36" fmla="*/ 358775 w 3965575"/>
                <a:gd name="connsiteY36" fmla="*/ 577850 h 1641475"/>
                <a:gd name="connsiteX37" fmla="*/ 358775 w 3965575"/>
                <a:gd name="connsiteY37" fmla="*/ 469900 h 1641475"/>
                <a:gd name="connsiteX38" fmla="*/ 301625 w 3965575"/>
                <a:gd name="connsiteY38" fmla="*/ 469900 h 1641475"/>
                <a:gd name="connsiteX39" fmla="*/ 301625 w 3965575"/>
                <a:gd name="connsiteY39" fmla="*/ 406400 h 1641475"/>
                <a:gd name="connsiteX40" fmla="*/ 269875 w 3965575"/>
                <a:gd name="connsiteY40" fmla="*/ 406400 h 1641475"/>
                <a:gd name="connsiteX41" fmla="*/ 269875 w 3965575"/>
                <a:gd name="connsiteY41" fmla="*/ 358775 h 1641475"/>
                <a:gd name="connsiteX42" fmla="*/ 257175 w 3965575"/>
                <a:gd name="connsiteY42" fmla="*/ 358775 h 1641475"/>
                <a:gd name="connsiteX43" fmla="*/ 257175 w 3965575"/>
                <a:gd name="connsiteY43" fmla="*/ 301625 h 1641475"/>
                <a:gd name="connsiteX44" fmla="*/ 209550 w 3965575"/>
                <a:gd name="connsiteY44" fmla="*/ 301625 h 1641475"/>
                <a:gd name="connsiteX45" fmla="*/ 209550 w 3965575"/>
                <a:gd name="connsiteY45" fmla="*/ 269875 h 1641475"/>
                <a:gd name="connsiteX46" fmla="*/ 209550 w 3965575"/>
                <a:gd name="connsiteY46" fmla="*/ 238125 h 1641475"/>
                <a:gd name="connsiteX47" fmla="*/ 209550 w 3965575"/>
                <a:gd name="connsiteY47" fmla="*/ 238125 h 1641475"/>
                <a:gd name="connsiteX48" fmla="*/ 187325 w 3965575"/>
                <a:gd name="connsiteY48" fmla="*/ 215900 h 1641475"/>
                <a:gd name="connsiteX49" fmla="*/ 187325 w 3965575"/>
                <a:gd name="connsiteY49" fmla="*/ 165100 h 1641475"/>
                <a:gd name="connsiteX50" fmla="*/ 165100 w 3965575"/>
                <a:gd name="connsiteY50" fmla="*/ 165100 h 1641475"/>
                <a:gd name="connsiteX51" fmla="*/ 165100 w 3965575"/>
                <a:gd name="connsiteY51" fmla="*/ 133350 h 1641475"/>
                <a:gd name="connsiteX52" fmla="*/ 130175 w 3965575"/>
                <a:gd name="connsiteY52" fmla="*/ 133350 h 1641475"/>
                <a:gd name="connsiteX53" fmla="*/ 130175 w 3965575"/>
                <a:gd name="connsiteY53" fmla="*/ 101600 h 1641475"/>
                <a:gd name="connsiteX54" fmla="*/ 73025 w 3965575"/>
                <a:gd name="connsiteY54" fmla="*/ 101600 h 1641475"/>
                <a:gd name="connsiteX55" fmla="*/ 73025 w 3965575"/>
                <a:gd name="connsiteY55" fmla="*/ 34925 h 1641475"/>
                <a:gd name="connsiteX56" fmla="*/ 25400 w 3965575"/>
                <a:gd name="connsiteY56" fmla="*/ 34925 h 1641475"/>
                <a:gd name="connsiteX57" fmla="*/ 25400 w 3965575"/>
                <a:gd name="connsiteY57" fmla="*/ 0 h 1641475"/>
                <a:gd name="connsiteX58" fmla="*/ 0 w 3965575"/>
                <a:gd name="connsiteY58" fmla="*/ 0 h 164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965575" h="1641475">
                  <a:moveTo>
                    <a:pt x="3965575" y="1641475"/>
                  </a:moveTo>
                  <a:lnTo>
                    <a:pt x="2476500" y="1641475"/>
                  </a:lnTo>
                  <a:lnTo>
                    <a:pt x="2476500" y="1524000"/>
                  </a:lnTo>
                  <a:lnTo>
                    <a:pt x="2022475" y="1524000"/>
                  </a:lnTo>
                  <a:lnTo>
                    <a:pt x="2022475" y="1438275"/>
                  </a:lnTo>
                  <a:lnTo>
                    <a:pt x="1955800" y="1438275"/>
                  </a:lnTo>
                  <a:lnTo>
                    <a:pt x="1955800" y="1333500"/>
                  </a:lnTo>
                  <a:lnTo>
                    <a:pt x="1854200" y="1333500"/>
                  </a:lnTo>
                  <a:lnTo>
                    <a:pt x="1822450" y="1333500"/>
                  </a:lnTo>
                  <a:lnTo>
                    <a:pt x="1822450" y="1263650"/>
                  </a:lnTo>
                  <a:lnTo>
                    <a:pt x="1657350" y="1263650"/>
                  </a:lnTo>
                  <a:lnTo>
                    <a:pt x="1657350" y="1203325"/>
                  </a:lnTo>
                  <a:lnTo>
                    <a:pt x="1552575" y="1203325"/>
                  </a:lnTo>
                  <a:lnTo>
                    <a:pt x="1552575" y="1123950"/>
                  </a:lnTo>
                  <a:lnTo>
                    <a:pt x="1101725" y="1123950"/>
                  </a:lnTo>
                  <a:lnTo>
                    <a:pt x="1101725" y="1085850"/>
                  </a:lnTo>
                  <a:lnTo>
                    <a:pt x="1022350" y="1085850"/>
                  </a:lnTo>
                  <a:lnTo>
                    <a:pt x="1022350" y="1012825"/>
                  </a:lnTo>
                  <a:lnTo>
                    <a:pt x="1003300" y="1012825"/>
                  </a:lnTo>
                  <a:lnTo>
                    <a:pt x="1003300" y="984250"/>
                  </a:lnTo>
                  <a:lnTo>
                    <a:pt x="758825" y="984250"/>
                  </a:lnTo>
                  <a:lnTo>
                    <a:pt x="758825" y="923925"/>
                  </a:lnTo>
                  <a:lnTo>
                    <a:pt x="730250" y="923925"/>
                  </a:lnTo>
                  <a:lnTo>
                    <a:pt x="730250" y="869950"/>
                  </a:lnTo>
                  <a:lnTo>
                    <a:pt x="688975" y="869950"/>
                  </a:lnTo>
                  <a:lnTo>
                    <a:pt x="688975" y="863600"/>
                  </a:lnTo>
                  <a:lnTo>
                    <a:pt x="520700" y="863600"/>
                  </a:lnTo>
                  <a:lnTo>
                    <a:pt x="520700" y="815975"/>
                  </a:lnTo>
                  <a:lnTo>
                    <a:pt x="495300" y="815975"/>
                  </a:lnTo>
                  <a:lnTo>
                    <a:pt x="495300" y="746125"/>
                  </a:lnTo>
                  <a:lnTo>
                    <a:pt x="473075" y="746125"/>
                  </a:lnTo>
                  <a:lnTo>
                    <a:pt x="473075" y="679450"/>
                  </a:lnTo>
                  <a:lnTo>
                    <a:pt x="425450" y="679450"/>
                  </a:lnTo>
                  <a:lnTo>
                    <a:pt x="425450" y="641350"/>
                  </a:lnTo>
                  <a:lnTo>
                    <a:pt x="387350" y="641350"/>
                  </a:lnTo>
                  <a:lnTo>
                    <a:pt x="387350" y="577850"/>
                  </a:lnTo>
                  <a:lnTo>
                    <a:pt x="358775" y="577850"/>
                  </a:lnTo>
                  <a:lnTo>
                    <a:pt x="358775" y="469900"/>
                  </a:lnTo>
                  <a:lnTo>
                    <a:pt x="301625" y="469900"/>
                  </a:lnTo>
                  <a:lnTo>
                    <a:pt x="301625" y="406400"/>
                  </a:lnTo>
                  <a:lnTo>
                    <a:pt x="269875" y="406400"/>
                  </a:lnTo>
                  <a:lnTo>
                    <a:pt x="269875" y="358775"/>
                  </a:lnTo>
                  <a:lnTo>
                    <a:pt x="257175" y="358775"/>
                  </a:lnTo>
                  <a:lnTo>
                    <a:pt x="257175" y="301625"/>
                  </a:lnTo>
                  <a:lnTo>
                    <a:pt x="209550" y="301625"/>
                  </a:lnTo>
                  <a:lnTo>
                    <a:pt x="209550" y="269875"/>
                  </a:lnTo>
                  <a:lnTo>
                    <a:pt x="209550" y="238125"/>
                  </a:lnTo>
                  <a:lnTo>
                    <a:pt x="209550" y="238125"/>
                  </a:lnTo>
                  <a:lnTo>
                    <a:pt x="187325" y="215900"/>
                  </a:lnTo>
                  <a:lnTo>
                    <a:pt x="187325" y="165100"/>
                  </a:lnTo>
                  <a:lnTo>
                    <a:pt x="165100" y="165100"/>
                  </a:lnTo>
                  <a:lnTo>
                    <a:pt x="165100" y="133350"/>
                  </a:lnTo>
                  <a:lnTo>
                    <a:pt x="130175" y="133350"/>
                  </a:lnTo>
                  <a:lnTo>
                    <a:pt x="130175" y="101600"/>
                  </a:lnTo>
                  <a:lnTo>
                    <a:pt x="73025" y="101600"/>
                  </a:lnTo>
                  <a:lnTo>
                    <a:pt x="73025" y="34925"/>
                  </a:lnTo>
                  <a:lnTo>
                    <a:pt x="25400" y="34925"/>
                  </a:lnTo>
                  <a:lnTo>
                    <a:pt x="25400" y="0"/>
                  </a:lnTo>
                  <a:lnTo>
                    <a:pt x="0" y="0"/>
                  </a:lnTo>
                </a:path>
              </a:pathLst>
            </a:custGeom>
            <a:noFill/>
            <a:ln w="28575">
              <a:solidFill>
                <a:schemeClr val="accent1"/>
              </a:solidFill>
              <a:miter lim="800000"/>
              <a:headEnd/>
              <a:tailEnd/>
            </a:ln>
          </p:spPr>
          <p:txBody>
            <a:bodyPr rtlCol="0" anchor="ctr"/>
            <a:lstStyle/>
            <a:p>
              <a:pPr algn="ctr"/>
              <a:endParaRPr lang="en-US" dirty="0"/>
            </a:p>
          </p:txBody>
        </p:sp>
      </p:grpSp>
      <p:sp>
        <p:nvSpPr>
          <p:cNvPr id="153" name="TextBox 152">
            <a:extLst>
              <a:ext uri="{FF2B5EF4-FFF2-40B4-BE49-F238E27FC236}">
                <a16:creationId xmlns:a16="http://schemas.microsoft.com/office/drawing/2014/main" id="{7CCD70D6-3BCD-4A7A-8A12-9EFF9C532419}"/>
              </a:ext>
            </a:extLst>
          </p:cNvPr>
          <p:cNvSpPr txBox="1"/>
          <p:nvPr/>
        </p:nvSpPr>
        <p:spPr bwMode="auto">
          <a:xfrm>
            <a:off x="2242875" y="4474333"/>
            <a:ext cx="18144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r>
              <a:rPr lang="en-US" sz="1400" b="0" dirty="0">
                <a:solidFill>
                  <a:schemeClr val="bg1"/>
                </a:solidFill>
                <a:latin typeface="Calibri" panose="020F0502020204030204" pitchFamily="34" charset="0"/>
              </a:rPr>
              <a:t>Underrepresented</a:t>
            </a:r>
            <a:endParaRPr lang="en-US" sz="1400" dirty="0"/>
          </a:p>
        </p:txBody>
      </p:sp>
      <p:sp>
        <p:nvSpPr>
          <p:cNvPr id="154" name="TextBox 153">
            <a:extLst>
              <a:ext uri="{FF2B5EF4-FFF2-40B4-BE49-F238E27FC236}">
                <a16:creationId xmlns:a16="http://schemas.microsoft.com/office/drawing/2014/main" id="{5A7000AF-69D0-4938-A241-AD83383DE346}"/>
              </a:ext>
            </a:extLst>
          </p:cNvPr>
          <p:cNvSpPr txBox="1"/>
          <p:nvPr/>
        </p:nvSpPr>
        <p:spPr bwMode="auto">
          <a:xfrm>
            <a:off x="3099521" y="3924203"/>
            <a:ext cx="9220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r>
              <a:rPr lang="en-US" sz="1400" b="0" dirty="0">
                <a:solidFill>
                  <a:schemeClr val="bg1"/>
                </a:solidFill>
                <a:latin typeface="Calibri" panose="020F0502020204030204" pitchFamily="34" charset="0"/>
              </a:rPr>
              <a:t>White</a:t>
            </a:r>
            <a:endParaRPr lang="en-US" sz="1400" dirty="0"/>
          </a:p>
        </p:txBody>
      </p:sp>
      <p:sp>
        <p:nvSpPr>
          <p:cNvPr id="155" name="Freeform: Shape 154">
            <a:extLst>
              <a:ext uri="{FF2B5EF4-FFF2-40B4-BE49-F238E27FC236}">
                <a16:creationId xmlns:a16="http://schemas.microsoft.com/office/drawing/2014/main" id="{264E5CE8-7722-4625-9C2C-014BB095CC39}"/>
              </a:ext>
            </a:extLst>
          </p:cNvPr>
          <p:cNvSpPr/>
          <p:nvPr/>
        </p:nvSpPr>
        <p:spPr bwMode="auto">
          <a:xfrm>
            <a:off x="7016538" y="2965450"/>
            <a:ext cx="3778462" cy="2277110"/>
          </a:xfrm>
          <a:custGeom>
            <a:avLst/>
            <a:gdLst>
              <a:gd name="connsiteX0" fmla="*/ 0 w 4389120"/>
              <a:gd name="connsiteY0" fmla="*/ 0 h 2311400"/>
              <a:gd name="connsiteX1" fmla="*/ 0 w 4389120"/>
              <a:gd name="connsiteY1" fmla="*/ 2311400 h 2311400"/>
              <a:gd name="connsiteX2" fmla="*/ 4389120 w 4389120"/>
              <a:gd name="connsiteY2" fmla="*/ 2311400 h 2311400"/>
            </a:gdLst>
            <a:ahLst/>
            <a:cxnLst>
              <a:cxn ang="0">
                <a:pos x="connsiteX0" y="connsiteY0"/>
              </a:cxn>
              <a:cxn ang="0">
                <a:pos x="connsiteX1" y="connsiteY1"/>
              </a:cxn>
              <a:cxn ang="0">
                <a:pos x="connsiteX2" y="connsiteY2"/>
              </a:cxn>
            </a:cxnLst>
            <a:rect l="l" t="t" r="r" b="b"/>
            <a:pathLst>
              <a:path w="4389120" h="2311400">
                <a:moveTo>
                  <a:pt x="0" y="0"/>
                </a:moveTo>
                <a:lnTo>
                  <a:pt x="0" y="2311400"/>
                </a:lnTo>
                <a:lnTo>
                  <a:pt x="4389120" y="2311400"/>
                </a:lnTo>
              </a:path>
            </a:pathLst>
          </a:custGeom>
          <a:noFill/>
          <a:ln w="28575">
            <a:solidFill>
              <a:schemeClr val="bg1"/>
            </a:solidFill>
            <a:miter lim="800000"/>
            <a:headEnd/>
            <a:tailEnd/>
          </a:ln>
        </p:spPr>
        <p:txBody>
          <a:bodyPr rtlCol="0" anchor="ctr"/>
          <a:lstStyle/>
          <a:p>
            <a:pPr algn="ctr"/>
            <a:endParaRPr lang="en-US" dirty="0"/>
          </a:p>
        </p:txBody>
      </p:sp>
      <p:grpSp>
        <p:nvGrpSpPr>
          <p:cNvPr id="156" name="Group 155">
            <a:extLst>
              <a:ext uri="{FF2B5EF4-FFF2-40B4-BE49-F238E27FC236}">
                <a16:creationId xmlns:a16="http://schemas.microsoft.com/office/drawing/2014/main" id="{3D0E9DE5-EEE8-4B2E-82B5-E01FA94613F7}"/>
              </a:ext>
            </a:extLst>
          </p:cNvPr>
          <p:cNvGrpSpPr/>
          <p:nvPr/>
        </p:nvGrpSpPr>
        <p:grpSpPr>
          <a:xfrm>
            <a:off x="7004050" y="2967901"/>
            <a:ext cx="3717925" cy="2270849"/>
            <a:chOff x="7073900" y="2936151"/>
            <a:chExt cx="3717925" cy="2270849"/>
          </a:xfrm>
        </p:grpSpPr>
        <p:sp>
          <p:nvSpPr>
            <p:cNvPr id="157" name="Oval 156">
              <a:extLst>
                <a:ext uri="{FF2B5EF4-FFF2-40B4-BE49-F238E27FC236}">
                  <a16:creationId xmlns:a16="http://schemas.microsoft.com/office/drawing/2014/main" id="{501476E8-1E0B-4B14-9A78-AD383909B0AA}"/>
                </a:ext>
              </a:extLst>
            </p:cNvPr>
            <p:cNvSpPr/>
            <p:nvPr/>
          </p:nvSpPr>
          <p:spPr bwMode="auto">
            <a:xfrm>
              <a:off x="7176571" y="2936151"/>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8" name="Oval 157">
              <a:extLst>
                <a:ext uri="{FF2B5EF4-FFF2-40B4-BE49-F238E27FC236}">
                  <a16:creationId xmlns:a16="http://schemas.microsoft.com/office/drawing/2014/main" id="{A590AADE-AF36-4A8B-8E15-A62DF87EB6EF}"/>
                </a:ext>
              </a:extLst>
            </p:cNvPr>
            <p:cNvSpPr/>
            <p:nvPr/>
          </p:nvSpPr>
          <p:spPr bwMode="auto">
            <a:xfrm>
              <a:off x="7212362" y="2936151"/>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9" name="Oval 158">
              <a:extLst>
                <a:ext uri="{FF2B5EF4-FFF2-40B4-BE49-F238E27FC236}">
                  <a16:creationId xmlns:a16="http://schemas.microsoft.com/office/drawing/2014/main" id="{51C6F209-8CAA-42C5-9600-A699968E7833}"/>
                </a:ext>
              </a:extLst>
            </p:cNvPr>
            <p:cNvSpPr/>
            <p:nvPr/>
          </p:nvSpPr>
          <p:spPr bwMode="auto">
            <a:xfrm>
              <a:off x="7260229" y="3025454"/>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0" name="Oval 159">
              <a:extLst>
                <a:ext uri="{FF2B5EF4-FFF2-40B4-BE49-F238E27FC236}">
                  <a16:creationId xmlns:a16="http://schemas.microsoft.com/office/drawing/2014/main" id="{45F8A0E1-2748-4D75-AC66-FD36D5BFD402}"/>
                </a:ext>
              </a:extLst>
            </p:cNvPr>
            <p:cNvSpPr/>
            <p:nvPr/>
          </p:nvSpPr>
          <p:spPr bwMode="auto">
            <a:xfrm>
              <a:off x="7296020" y="3066083"/>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1" name="Oval 160">
              <a:extLst>
                <a:ext uri="{FF2B5EF4-FFF2-40B4-BE49-F238E27FC236}">
                  <a16:creationId xmlns:a16="http://schemas.microsoft.com/office/drawing/2014/main" id="{7577967D-94F7-432E-9213-9315B0E52921}"/>
                </a:ext>
              </a:extLst>
            </p:cNvPr>
            <p:cNvSpPr/>
            <p:nvPr/>
          </p:nvSpPr>
          <p:spPr bwMode="auto">
            <a:xfrm>
              <a:off x="7339605" y="3109333"/>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2" name="Oval 161">
              <a:extLst>
                <a:ext uri="{FF2B5EF4-FFF2-40B4-BE49-F238E27FC236}">
                  <a16:creationId xmlns:a16="http://schemas.microsoft.com/office/drawing/2014/main" id="{99D67EE1-2620-488A-96D9-8AD60F52AB6B}"/>
                </a:ext>
              </a:extLst>
            </p:cNvPr>
            <p:cNvSpPr/>
            <p:nvPr/>
          </p:nvSpPr>
          <p:spPr bwMode="auto">
            <a:xfrm>
              <a:off x="7447053" y="3198844"/>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3" name="Oval 162">
              <a:extLst>
                <a:ext uri="{FF2B5EF4-FFF2-40B4-BE49-F238E27FC236}">
                  <a16:creationId xmlns:a16="http://schemas.microsoft.com/office/drawing/2014/main" id="{2A27C34D-B7F4-4E53-88E6-A925E2091154}"/>
                </a:ext>
              </a:extLst>
            </p:cNvPr>
            <p:cNvSpPr/>
            <p:nvPr/>
          </p:nvSpPr>
          <p:spPr bwMode="auto">
            <a:xfrm>
              <a:off x="7577881" y="3323804"/>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4" name="Oval 163">
              <a:extLst>
                <a:ext uri="{FF2B5EF4-FFF2-40B4-BE49-F238E27FC236}">
                  <a16:creationId xmlns:a16="http://schemas.microsoft.com/office/drawing/2014/main" id="{47E54B8D-7B20-4116-8CEB-3A8E731E4434}"/>
                </a:ext>
              </a:extLst>
            </p:cNvPr>
            <p:cNvSpPr/>
            <p:nvPr/>
          </p:nvSpPr>
          <p:spPr bwMode="auto">
            <a:xfrm>
              <a:off x="7657683" y="3409101"/>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5" name="Oval 164">
              <a:extLst>
                <a:ext uri="{FF2B5EF4-FFF2-40B4-BE49-F238E27FC236}">
                  <a16:creationId xmlns:a16="http://schemas.microsoft.com/office/drawing/2014/main" id="{409BC58B-4C05-4558-B99C-AC812332358A}"/>
                </a:ext>
              </a:extLst>
            </p:cNvPr>
            <p:cNvSpPr/>
            <p:nvPr/>
          </p:nvSpPr>
          <p:spPr bwMode="auto">
            <a:xfrm>
              <a:off x="7858540" y="3605502"/>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6" name="Oval 165">
              <a:extLst>
                <a:ext uri="{FF2B5EF4-FFF2-40B4-BE49-F238E27FC236}">
                  <a16:creationId xmlns:a16="http://schemas.microsoft.com/office/drawing/2014/main" id="{32AA1780-8454-4A9E-9D36-C130AC852BDA}"/>
                </a:ext>
              </a:extLst>
            </p:cNvPr>
            <p:cNvSpPr/>
            <p:nvPr/>
          </p:nvSpPr>
          <p:spPr bwMode="auto">
            <a:xfrm>
              <a:off x="7868761" y="3666490"/>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7" name="Oval 166">
              <a:extLst>
                <a:ext uri="{FF2B5EF4-FFF2-40B4-BE49-F238E27FC236}">
                  <a16:creationId xmlns:a16="http://schemas.microsoft.com/office/drawing/2014/main" id="{8D9C7BE6-3DCF-47B4-B0F0-3BD4199ABB35}"/>
                </a:ext>
              </a:extLst>
            </p:cNvPr>
            <p:cNvSpPr/>
            <p:nvPr/>
          </p:nvSpPr>
          <p:spPr bwMode="auto">
            <a:xfrm>
              <a:off x="7938815" y="3665192"/>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8" name="Oval 167">
              <a:extLst>
                <a:ext uri="{FF2B5EF4-FFF2-40B4-BE49-F238E27FC236}">
                  <a16:creationId xmlns:a16="http://schemas.microsoft.com/office/drawing/2014/main" id="{3EF97E54-664C-40AC-8BB2-14875A7607C6}"/>
                </a:ext>
              </a:extLst>
            </p:cNvPr>
            <p:cNvSpPr/>
            <p:nvPr/>
          </p:nvSpPr>
          <p:spPr bwMode="auto">
            <a:xfrm>
              <a:off x="7972474" y="3694482"/>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9" name="Oval 168">
              <a:extLst>
                <a:ext uri="{FF2B5EF4-FFF2-40B4-BE49-F238E27FC236}">
                  <a16:creationId xmlns:a16="http://schemas.microsoft.com/office/drawing/2014/main" id="{6B59E97A-2C56-45E1-95D5-A432474E5FDA}"/>
                </a:ext>
              </a:extLst>
            </p:cNvPr>
            <p:cNvSpPr/>
            <p:nvPr/>
          </p:nvSpPr>
          <p:spPr bwMode="auto">
            <a:xfrm>
              <a:off x="8021161" y="3770477"/>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0" name="Oval 169">
              <a:extLst>
                <a:ext uri="{FF2B5EF4-FFF2-40B4-BE49-F238E27FC236}">
                  <a16:creationId xmlns:a16="http://schemas.microsoft.com/office/drawing/2014/main" id="{58E3D5D0-E360-4FF6-A021-5226F9F397F7}"/>
                </a:ext>
              </a:extLst>
            </p:cNvPr>
            <p:cNvSpPr/>
            <p:nvPr/>
          </p:nvSpPr>
          <p:spPr bwMode="auto">
            <a:xfrm>
              <a:off x="8039448" y="3868250"/>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1" name="Oval 170">
              <a:extLst>
                <a:ext uri="{FF2B5EF4-FFF2-40B4-BE49-F238E27FC236}">
                  <a16:creationId xmlns:a16="http://schemas.microsoft.com/office/drawing/2014/main" id="{AEA03975-561E-41CD-BC3B-177D47C5AD30}"/>
                </a:ext>
              </a:extLst>
            </p:cNvPr>
            <p:cNvSpPr/>
            <p:nvPr/>
          </p:nvSpPr>
          <p:spPr bwMode="auto">
            <a:xfrm>
              <a:off x="8062307" y="3924814"/>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2" name="Oval 171">
              <a:extLst>
                <a:ext uri="{FF2B5EF4-FFF2-40B4-BE49-F238E27FC236}">
                  <a16:creationId xmlns:a16="http://schemas.microsoft.com/office/drawing/2014/main" id="{976E654B-37FB-4FDD-951E-BBD5C732BBF8}"/>
                </a:ext>
              </a:extLst>
            </p:cNvPr>
            <p:cNvSpPr/>
            <p:nvPr/>
          </p:nvSpPr>
          <p:spPr bwMode="auto">
            <a:xfrm>
              <a:off x="8115300" y="3951620"/>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3" name="Oval 172">
              <a:extLst>
                <a:ext uri="{FF2B5EF4-FFF2-40B4-BE49-F238E27FC236}">
                  <a16:creationId xmlns:a16="http://schemas.microsoft.com/office/drawing/2014/main" id="{35BBD69A-90D0-4A1D-97B0-675170B1C432}"/>
                </a:ext>
              </a:extLst>
            </p:cNvPr>
            <p:cNvSpPr/>
            <p:nvPr/>
          </p:nvSpPr>
          <p:spPr bwMode="auto">
            <a:xfrm>
              <a:off x="8163489" y="3951620"/>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4" name="Oval 173">
              <a:extLst>
                <a:ext uri="{FF2B5EF4-FFF2-40B4-BE49-F238E27FC236}">
                  <a16:creationId xmlns:a16="http://schemas.microsoft.com/office/drawing/2014/main" id="{D69621C1-9886-4AE3-BEBB-1025BE2F65C4}"/>
                </a:ext>
              </a:extLst>
            </p:cNvPr>
            <p:cNvSpPr/>
            <p:nvPr/>
          </p:nvSpPr>
          <p:spPr bwMode="auto">
            <a:xfrm>
              <a:off x="8260465" y="4124143"/>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5" name="Oval 174">
              <a:extLst>
                <a:ext uri="{FF2B5EF4-FFF2-40B4-BE49-F238E27FC236}">
                  <a16:creationId xmlns:a16="http://schemas.microsoft.com/office/drawing/2014/main" id="{BCE6834A-011E-451D-8B1F-57214023AA23}"/>
                </a:ext>
              </a:extLst>
            </p:cNvPr>
            <p:cNvSpPr/>
            <p:nvPr/>
          </p:nvSpPr>
          <p:spPr bwMode="auto">
            <a:xfrm>
              <a:off x="8343234" y="4123067"/>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6" name="Oval 175">
              <a:extLst>
                <a:ext uri="{FF2B5EF4-FFF2-40B4-BE49-F238E27FC236}">
                  <a16:creationId xmlns:a16="http://schemas.microsoft.com/office/drawing/2014/main" id="{A80585BB-9746-455E-BDD8-DFE83E9097EF}"/>
                </a:ext>
              </a:extLst>
            </p:cNvPr>
            <p:cNvSpPr/>
            <p:nvPr/>
          </p:nvSpPr>
          <p:spPr bwMode="auto">
            <a:xfrm>
              <a:off x="8509274" y="4310275"/>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7" name="Oval 176">
              <a:extLst>
                <a:ext uri="{FF2B5EF4-FFF2-40B4-BE49-F238E27FC236}">
                  <a16:creationId xmlns:a16="http://schemas.microsoft.com/office/drawing/2014/main" id="{5EA94053-6BFA-4075-BE6E-1D45C323E6B4}"/>
                </a:ext>
              </a:extLst>
            </p:cNvPr>
            <p:cNvSpPr/>
            <p:nvPr/>
          </p:nvSpPr>
          <p:spPr bwMode="auto">
            <a:xfrm>
              <a:off x="8554993" y="4382314"/>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8" name="Oval 177">
              <a:extLst>
                <a:ext uri="{FF2B5EF4-FFF2-40B4-BE49-F238E27FC236}">
                  <a16:creationId xmlns:a16="http://schemas.microsoft.com/office/drawing/2014/main" id="{ED0A8D7A-5238-4E24-8F73-201C850AE156}"/>
                </a:ext>
              </a:extLst>
            </p:cNvPr>
            <p:cNvSpPr/>
            <p:nvPr/>
          </p:nvSpPr>
          <p:spPr bwMode="auto">
            <a:xfrm>
              <a:off x="8683481" y="4382314"/>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9" name="Oval 178">
              <a:extLst>
                <a:ext uri="{FF2B5EF4-FFF2-40B4-BE49-F238E27FC236}">
                  <a16:creationId xmlns:a16="http://schemas.microsoft.com/office/drawing/2014/main" id="{96D3491C-B04A-474D-9C2A-95C2B440DB15}"/>
                </a:ext>
              </a:extLst>
            </p:cNvPr>
            <p:cNvSpPr/>
            <p:nvPr/>
          </p:nvSpPr>
          <p:spPr bwMode="auto">
            <a:xfrm>
              <a:off x="8719272" y="4382314"/>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0" name="Oval 179">
              <a:extLst>
                <a:ext uri="{FF2B5EF4-FFF2-40B4-BE49-F238E27FC236}">
                  <a16:creationId xmlns:a16="http://schemas.microsoft.com/office/drawing/2014/main" id="{E8035A40-8B10-41B6-9DD7-CD912A4BCD59}"/>
                </a:ext>
              </a:extLst>
            </p:cNvPr>
            <p:cNvSpPr/>
            <p:nvPr/>
          </p:nvSpPr>
          <p:spPr bwMode="auto">
            <a:xfrm>
              <a:off x="8996038" y="4484453"/>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1" name="Oval 180">
              <a:extLst>
                <a:ext uri="{FF2B5EF4-FFF2-40B4-BE49-F238E27FC236}">
                  <a16:creationId xmlns:a16="http://schemas.microsoft.com/office/drawing/2014/main" id="{4D944E5C-B2E3-4CCB-8489-4AAB96600EC6}"/>
                </a:ext>
              </a:extLst>
            </p:cNvPr>
            <p:cNvSpPr/>
            <p:nvPr/>
          </p:nvSpPr>
          <p:spPr bwMode="auto">
            <a:xfrm>
              <a:off x="9032995" y="4481997"/>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2" name="Oval 181">
              <a:extLst>
                <a:ext uri="{FF2B5EF4-FFF2-40B4-BE49-F238E27FC236}">
                  <a16:creationId xmlns:a16="http://schemas.microsoft.com/office/drawing/2014/main" id="{50716DDE-7ED4-4A13-AD77-F8C2EC9D9EDE}"/>
                </a:ext>
              </a:extLst>
            </p:cNvPr>
            <p:cNvSpPr/>
            <p:nvPr/>
          </p:nvSpPr>
          <p:spPr bwMode="auto">
            <a:xfrm>
              <a:off x="9194384" y="4591625"/>
              <a:ext cx="45719" cy="45719"/>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3" name="Oval 182">
              <a:extLst>
                <a:ext uri="{FF2B5EF4-FFF2-40B4-BE49-F238E27FC236}">
                  <a16:creationId xmlns:a16="http://schemas.microsoft.com/office/drawing/2014/main" id="{5E6947ED-5E6B-44AC-8F65-E4871496C276}"/>
                </a:ext>
              </a:extLst>
            </p:cNvPr>
            <p:cNvSpPr/>
            <p:nvPr/>
          </p:nvSpPr>
          <p:spPr bwMode="auto">
            <a:xfrm>
              <a:off x="9280630" y="4649422"/>
              <a:ext cx="45719" cy="48411"/>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4" name="Oval 183">
              <a:extLst>
                <a:ext uri="{FF2B5EF4-FFF2-40B4-BE49-F238E27FC236}">
                  <a16:creationId xmlns:a16="http://schemas.microsoft.com/office/drawing/2014/main" id="{C33160CD-2C6C-48F9-A975-5D371098E545}"/>
                </a:ext>
              </a:extLst>
            </p:cNvPr>
            <p:cNvSpPr/>
            <p:nvPr/>
          </p:nvSpPr>
          <p:spPr bwMode="auto">
            <a:xfrm>
              <a:off x="9316421" y="4649422"/>
              <a:ext cx="45719" cy="48411"/>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5" name="Oval 184">
              <a:extLst>
                <a:ext uri="{FF2B5EF4-FFF2-40B4-BE49-F238E27FC236}">
                  <a16:creationId xmlns:a16="http://schemas.microsoft.com/office/drawing/2014/main" id="{DF52F5CF-3AED-4754-AE70-4B676A94F0C6}"/>
                </a:ext>
              </a:extLst>
            </p:cNvPr>
            <p:cNvSpPr/>
            <p:nvPr/>
          </p:nvSpPr>
          <p:spPr bwMode="auto">
            <a:xfrm>
              <a:off x="9545021" y="4822614"/>
              <a:ext cx="45719" cy="48411"/>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6" name="Oval 185">
              <a:extLst>
                <a:ext uri="{FF2B5EF4-FFF2-40B4-BE49-F238E27FC236}">
                  <a16:creationId xmlns:a16="http://schemas.microsoft.com/office/drawing/2014/main" id="{84E66B8F-68B4-498D-8461-D6C762122203}"/>
                </a:ext>
              </a:extLst>
            </p:cNvPr>
            <p:cNvSpPr/>
            <p:nvPr/>
          </p:nvSpPr>
          <p:spPr bwMode="auto">
            <a:xfrm>
              <a:off x="9850970" y="4822613"/>
              <a:ext cx="45719" cy="48411"/>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7" name="Oval 186">
              <a:extLst>
                <a:ext uri="{FF2B5EF4-FFF2-40B4-BE49-F238E27FC236}">
                  <a16:creationId xmlns:a16="http://schemas.microsoft.com/office/drawing/2014/main" id="{DB9E28A2-9DEC-4F51-8263-434DF6D25B43}"/>
                </a:ext>
              </a:extLst>
            </p:cNvPr>
            <p:cNvSpPr/>
            <p:nvPr/>
          </p:nvSpPr>
          <p:spPr bwMode="auto">
            <a:xfrm>
              <a:off x="10623255" y="4822613"/>
              <a:ext cx="45719" cy="48411"/>
            </a:xfrm>
            <a:prstGeom prst="ellipse">
              <a:avLst/>
            </a:prstGeom>
            <a:noFill/>
            <a:ln w="28575">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8" name="Oval 187">
              <a:extLst>
                <a:ext uri="{FF2B5EF4-FFF2-40B4-BE49-F238E27FC236}">
                  <a16:creationId xmlns:a16="http://schemas.microsoft.com/office/drawing/2014/main" id="{B5D6291B-65E5-4B0D-BB9C-4E3DA30CD206}"/>
                </a:ext>
              </a:extLst>
            </p:cNvPr>
            <p:cNvSpPr/>
            <p:nvPr/>
          </p:nvSpPr>
          <p:spPr bwMode="auto">
            <a:xfrm>
              <a:off x="10627621" y="4786794"/>
              <a:ext cx="45719" cy="48411"/>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9" name="Oval 188">
              <a:extLst>
                <a:ext uri="{FF2B5EF4-FFF2-40B4-BE49-F238E27FC236}">
                  <a16:creationId xmlns:a16="http://schemas.microsoft.com/office/drawing/2014/main" id="{A3674F12-AFF3-4545-9482-1C84594C60A4}"/>
                </a:ext>
              </a:extLst>
            </p:cNvPr>
            <p:cNvSpPr/>
            <p:nvPr/>
          </p:nvSpPr>
          <p:spPr bwMode="auto">
            <a:xfrm>
              <a:off x="9700358" y="4786794"/>
              <a:ext cx="45719" cy="48411"/>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0" name="Oval 189">
              <a:extLst>
                <a:ext uri="{FF2B5EF4-FFF2-40B4-BE49-F238E27FC236}">
                  <a16:creationId xmlns:a16="http://schemas.microsoft.com/office/drawing/2014/main" id="{F884D7D7-0FB5-4C84-BB02-C6B91F010F6A}"/>
                </a:ext>
              </a:extLst>
            </p:cNvPr>
            <p:cNvSpPr/>
            <p:nvPr/>
          </p:nvSpPr>
          <p:spPr bwMode="auto">
            <a:xfrm>
              <a:off x="8893563" y="4601484"/>
              <a:ext cx="45719" cy="48411"/>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1" name="Oval 190">
              <a:extLst>
                <a:ext uri="{FF2B5EF4-FFF2-40B4-BE49-F238E27FC236}">
                  <a16:creationId xmlns:a16="http://schemas.microsoft.com/office/drawing/2014/main" id="{D83E120C-7123-4A0F-A88D-FEC9E1613ACA}"/>
                </a:ext>
              </a:extLst>
            </p:cNvPr>
            <p:cNvSpPr/>
            <p:nvPr/>
          </p:nvSpPr>
          <p:spPr bwMode="auto">
            <a:xfrm>
              <a:off x="8345153" y="4310275"/>
              <a:ext cx="45719" cy="48411"/>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2" name="Oval 191">
              <a:extLst>
                <a:ext uri="{FF2B5EF4-FFF2-40B4-BE49-F238E27FC236}">
                  <a16:creationId xmlns:a16="http://schemas.microsoft.com/office/drawing/2014/main" id="{67BDCA6D-35A5-4F51-97AC-C7DED597710C}"/>
                </a:ext>
              </a:extLst>
            </p:cNvPr>
            <p:cNvSpPr/>
            <p:nvPr/>
          </p:nvSpPr>
          <p:spPr bwMode="auto">
            <a:xfrm>
              <a:off x="8255692" y="4187041"/>
              <a:ext cx="45719" cy="48411"/>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3" name="Oval 192">
              <a:extLst>
                <a:ext uri="{FF2B5EF4-FFF2-40B4-BE49-F238E27FC236}">
                  <a16:creationId xmlns:a16="http://schemas.microsoft.com/office/drawing/2014/main" id="{B6BB24E7-05ED-4A98-A562-F7FA3C9C7EF8}"/>
                </a:ext>
              </a:extLst>
            </p:cNvPr>
            <p:cNvSpPr/>
            <p:nvPr/>
          </p:nvSpPr>
          <p:spPr bwMode="auto">
            <a:xfrm>
              <a:off x="8185159" y="4088125"/>
              <a:ext cx="45719" cy="48411"/>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4" name="Oval 193">
              <a:extLst>
                <a:ext uri="{FF2B5EF4-FFF2-40B4-BE49-F238E27FC236}">
                  <a16:creationId xmlns:a16="http://schemas.microsoft.com/office/drawing/2014/main" id="{7C940118-341F-42BC-9BD0-1431E174FC8A}"/>
                </a:ext>
              </a:extLst>
            </p:cNvPr>
            <p:cNvSpPr/>
            <p:nvPr/>
          </p:nvSpPr>
          <p:spPr bwMode="auto">
            <a:xfrm>
              <a:off x="8085351" y="3997339"/>
              <a:ext cx="45719" cy="48411"/>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5" name="Oval 194">
              <a:extLst>
                <a:ext uri="{FF2B5EF4-FFF2-40B4-BE49-F238E27FC236}">
                  <a16:creationId xmlns:a16="http://schemas.microsoft.com/office/drawing/2014/main" id="{D2C1ED81-EF3D-407D-A8C7-CE0C121BF2EA}"/>
                </a:ext>
              </a:extLst>
            </p:cNvPr>
            <p:cNvSpPr/>
            <p:nvPr/>
          </p:nvSpPr>
          <p:spPr bwMode="auto">
            <a:xfrm>
              <a:off x="7748577" y="3587435"/>
              <a:ext cx="45719" cy="48411"/>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6" name="Oval 195">
              <a:extLst>
                <a:ext uri="{FF2B5EF4-FFF2-40B4-BE49-F238E27FC236}">
                  <a16:creationId xmlns:a16="http://schemas.microsoft.com/office/drawing/2014/main" id="{1CF73E59-71B1-495B-AD4C-6A266EF246C0}"/>
                </a:ext>
              </a:extLst>
            </p:cNvPr>
            <p:cNvSpPr/>
            <p:nvPr/>
          </p:nvSpPr>
          <p:spPr bwMode="auto">
            <a:xfrm>
              <a:off x="7585814" y="3421520"/>
              <a:ext cx="45719" cy="48411"/>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7" name="Oval 196">
              <a:extLst>
                <a:ext uri="{FF2B5EF4-FFF2-40B4-BE49-F238E27FC236}">
                  <a16:creationId xmlns:a16="http://schemas.microsoft.com/office/drawing/2014/main" id="{A04DFA25-E5C8-47A9-BF84-F81E3487480F}"/>
                </a:ext>
              </a:extLst>
            </p:cNvPr>
            <p:cNvSpPr/>
            <p:nvPr/>
          </p:nvSpPr>
          <p:spPr bwMode="auto">
            <a:xfrm>
              <a:off x="7446632" y="3114362"/>
              <a:ext cx="45719" cy="48411"/>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8" name="Oval 197">
              <a:extLst>
                <a:ext uri="{FF2B5EF4-FFF2-40B4-BE49-F238E27FC236}">
                  <a16:creationId xmlns:a16="http://schemas.microsoft.com/office/drawing/2014/main" id="{AAF81F9D-FAAE-4DC3-9436-6E677AC30E95}"/>
                </a:ext>
              </a:extLst>
            </p:cNvPr>
            <p:cNvSpPr/>
            <p:nvPr/>
          </p:nvSpPr>
          <p:spPr bwMode="auto">
            <a:xfrm>
              <a:off x="7305371" y="3118233"/>
              <a:ext cx="45719" cy="48411"/>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9" name="Oval 198">
              <a:extLst>
                <a:ext uri="{FF2B5EF4-FFF2-40B4-BE49-F238E27FC236}">
                  <a16:creationId xmlns:a16="http://schemas.microsoft.com/office/drawing/2014/main" id="{38607A7F-1249-42E0-8C1E-4FBEDF049894}"/>
                </a:ext>
              </a:extLst>
            </p:cNvPr>
            <p:cNvSpPr/>
            <p:nvPr/>
          </p:nvSpPr>
          <p:spPr bwMode="auto">
            <a:xfrm>
              <a:off x="7227411" y="2971778"/>
              <a:ext cx="45719" cy="48411"/>
            </a:xfrm>
            <a:prstGeom prst="ellipse">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0" name="TextBox 199">
              <a:extLst>
                <a:ext uri="{FF2B5EF4-FFF2-40B4-BE49-F238E27FC236}">
                  <a16:creationId xmlns:a16="http://schemas.microsoft.com/office/drawing/2014/main" id="{877BA5F5-D804-449F-8D00-B71035D709B7}"/>
                </a:ext>
              </a:extLst>
            </p:cNvPr>
            <p:cNvSpPr txBox="1"/>
            <p:nvPr/>
          </p:nvSpPr>
          <p:spPr bwMode="auto">
            <a:xfrm>
              <a:off x="7306120" y="4594411"/>
              <a:ext cx="16578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r>
                <a:rPr lang="en-US" sz="1400" b="0" dirty="0">
                  <a:solidFill>
                    <a:schemeClr val="bg1"/>
                  </a:solidFill>
                  <a:latin typeface="Calibri" panose="020F0502020204030204" pitchFamily="34" charset="0"/>
                </a:rPr>
                <a:t>Underrepresented</a:t>
              </a:r>
              <a:endParaRPr lang="en-US" sz="1400" dirty="0"/>
            </a:p>
          </p:txBody>
        </p:sp>
        <p:sp>
          <p:nvSpPr>
            <p:cNvPr id="201" name="TextBox 200">
              <a:extLst>
                <a:ext uri="{FF2B5EF4-FFF2-40B4-BE49-F238E27FC236}">
                  <a16:creationId xmlns:a16="http://schemas.microsoft.com/office/drawing/2014/main" id="{8900211E-0B10-4427-8510-B658F1569DAF}"/>
                </a:ext>
              </a:extLst>
            </p:cNvPr>
            <p:cNvSpPr txBox="1"/>
            <p:nvPr/>
          </p:nvSpPr>
          <p:spPr bwMode="auto">
            <a:xfrm>
              <a:off x="8021911" y="3547871"/>
              <a:ext cx="9220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r>
                <a:rPr lang="en-US" sz="1400" b="0" dirty="0">
                  <a:solidFill>
                    <a:schemeClr val="bg1"/>
                  </a:solidFill>
                  <a:latin typeface="Calibri" panose="020F0502020204030204" pitchFamily="34" charset="0"/>
                </a:rPr>
                <a:t>White</a:t>
              </a:r>
              <a:endParaRPr lang="en-US" sz="1400" dirty="0"/>
            </a:p>
          </p:txBody>
        </p:sp>
        <p:sp>
          <p:nvSpPr>
            <p:cNvPr id="202" name="Freeform: Shape 201">
              <a:extLst>
                <a:ext uri="{FF2B5EF4-FFF2-40B4-BE49-F238E27FC236}">
                  <a16:creationId xmlns:a16="http://schemas.microsoft.com/office/drawing/2014/main" id="{024AD003-1399-4195-82AA-E09DD6717F94}"/>
                </a:ext>
              </a:extLst>
            </p:cNvPr>
            <p:cNvSpPr/>
            <p:nvPr/>
          </p:nvSpPr>
          <p:spPr bwMode="auto">
            <a:xfrm>
              <a:off x="7073900" y="2936875"/>
              <a:ext cx="3584575" cy="1879600"/>
            </a:xfrm>
            <a:custGeom>
              <a:avLst/>
              <a:gdLst>
                <a:gd name="connsiteX0" fmla="*/ 0 w 3584575"/>
                <a:gd name="connsiteY0" fmla="*/ 0 h 1879600"/>
                <a:gd name="connsiteX1" fmla="*/ 120650 w 3584575"/>
                <a:gd name="connsiteY1" fmla="*/ 0 h 1879600"/>
                <a:gd name="connsiteX2" fmla="*/ 120650 w 3584575"/>
                <a:gd name="connsiteY2" fmla="*/ 47625 h 1879600"/>
                <a:gd name="connsiteX3" fmla="*/ 161925 w 3584575"/>
                <a:gd name="connsiteY3" fmla="*/ 47625 h 1879600"/>
                <a:gd name="connsiteX4" fmla="*/ 174625 w 3584575"/>
                <a:gd name="connsiteY4" fmla="*/ 60325 h 1879600"/>
                <a:gd name="connsiteX5" fmla="*/ 196850 w 3584575"/>
                <a:gd name="connsiteY5" fmla="*/ 73025 h 1879600"/>
                <a:gd name="connsiteX6" fmla="*/ 196850 w 3584575"/>
                <a:gd name="connsiteY6" fmla="*/ 98425 h 1879600"/>
                <a:gd name="connsiteX7" fmla="*/ 225425 w 3584575"/>
                <a:gd name="connsiteY7" fmla="*/ 101600 h 1879600"/>
                <a:gd name="connsiteX8" fmla="*/ 225425 w 3584575"/>
                <a:gd name="connsiteY8" fmla="*/ 158750 h 1879600"/>
                <a:gd name="connsiteX9" fmla="*/ 254000 w 3584575"/>
                <a:gd name="connsiteY9" fmla="*/ 158750 h 1879600"/>
                <a:gd name="connsiteX10" fmla="*/ 254000 w 3584575"/>
                <a:gd name="connsiteY10" fmla="*/ 190500 h 1879600"/>
                <a:gd name="connsiteX11" fmla="*/ 304800 w 3584575"/>
                <a:gd name="connsiteY11" fmla="*/ 190500 h 1879600"/>
                <a:gd name="connsiteX12" fmla="*/ 393700 w 3584575"/>
                <a:gd name="connsiteY12" fmla="*/ 190500 h 1879600"/>
                <a:gd name="connsiteX13" fmla="*/ 393700 w 3584575"/>
                <a:gd name="connsiteY13" fmla="*/ 273050 h 1879600"/>
                <a:gd name="connsiteX14" fmla="*/ 441325 w 3584575"/>
                <a:gd name="connsiteY14" fmla="*/ 273050 h 1879600"/>
                <a:gd name="connsiteX15" fmla="*/ 441325 w 3584575"/>
                <a:gd name="connsiteY15" fmla="*/ 355600 h 1879600"/>
                <a:gd name="connsiteX16" fmla="*/ 511175 w 3584575"/>
                <a:gd name="connsiteY16" fmla="*/ 355600 h 1879600"/>
                <a:gd name="connsiteX17" fmla="*/ 511175 w 3584575"/>
                <a:gd name="connsiteY17" fmla="*/ 520700 h 1879600"/>
                <a:gd name="connsiteX18" fmla="*/ 609600 w 3584575"/>
                <a:gd name="connsiteY18" fmla="*/ 520700 h 1879600"/>
                <a:gd name="connsiteX19" fmla="*/ 609600 w 3584575"/>
                <a:gd name="connsiteY19" fmla="*/ 663575 h 1879600"/>
                <a:gd name="connsiteX20" fmla="*/ 714375 w 3584575"/>
                <a:gd name="connsiteY20" fmla="*/ 663575 h 1879600"/>
                <a:gd name="connsiteX21" fmla="*/ 714375 w 3584575"/>
                <a:gd name="connsiteY21" fmla="*/ 717550 h 1879600"/>
                <a:gd name="connsiteX22" fmla="*/ 733425 w 3584575"/>
                <a:gd name="connsiteY22" fmla="*/ 717550 h 1879600"/>
                <a:gd name="connsiteX23" fmla="*/ 733425 w 3584575"/>
                <a:gd name="connsiteY23" fmla="*/ 917575 h 1879600"/>
                <a:gd name="connsiteX24" fmla="*/ 787400 w 3584575"/>
                <a:gd name="connsiteY24" fmla="*/ 917575 h 1879600"/>
                <a:gd name="connsiteX25" fmla="*/ 787400 w 3584575"/>
                <a:gd name="connsiteY25" fmla="*/ 1003300 h 1879600"/>
                <a:gd name="connsiteX26" fmla="*/ 882650 w 3584575"/>
                <a:gd name="connsiteY26" fmla="*/ 1003300 h 1879600"/>
                <a:gd name="connsiteX27" fmla="*/ 882650 w 3584575"/>
                <a:gd name="connsiteY27" fmla="*/ 1092200 h 1879600"/>
                <a:gd name="connsiteX28" fmla="*/ 1130300 w 3584575"/>
                <a:gd name="connsiteY28" fmla="*/ 1092200 h 1879600"/>
                <a:gd name="connsiteX29" fmla="*/ 1130300 w 3584575"/>
                <a:gd name="connsiteY29" fmla="*/ 1181100 h 1879600"/>
                <a:gd name="connsiteX30" fmla="*/ 1174750 w 3584575"/>
                <a:gd name="connsiteY30" fmla="*/ 1181100 h 1879600"/>
                <a:gd name="connsiteX31" fmla="*/ 1174750 w 3584575"/>
                <a:gd name="connsiteY31" fmla="*/ 1266825 h 1879600"/>
                <a:gd name="connsiteX32" fmla="*/ 1270000 w 3584575"/>
                <a:gd name="connsiteY32" fmla="*/ 1266825 h 1879600"/>
                <a:gd name="connsiteX33" fmla="*/ 1270000 w 3584575"/>
                <a:gd name="connsiteY33" fmla="*/ 1400175 h 1879600"/>
                <a:gd name="connsiteX34" fmla="*/ 1320800 w 3584575"/>
                <a:gd name="connsiteY34" fmla="*/ 1400175 h 1879600"/>
                <a:gd name="connsiteX35" fmla="*/ 1320800 w 3584575"/>
                <a:gd name="connsiteY35" fmla="*/ 1552575 h 1879600"/>
                <a:gd name="connsiteX36" fmla="*/ 1403350 w 3584575"/>
                <a:gd name="connsiteY36" fmla="*/ 1552575 h 1879600"/>
                <a:gd name="connsiteX37" fmla="*/ 1403350 w 3584575"/>
                <a:gd name="connsiteY37" fmla="*/ 1685925 h 1879600"/>
                <a:gd name="connsiteX38" fmla="*/ 2460625 w 3584575"/>
                <a:gd name="connsiteY38" fmla="*/ 1685925 h 1879600"/>
                <a:gd name="connsiteX39" fmla="*/ 2460625 w 3584575"/>
                <a:gd name="connsiteY39" fmla="*/ 1879600 h 1879600"/>
                <a:gd name="connsiteX40" fmla="*/ 3584575 w 3584575"/>
                <a:gd name="connsiteY40" fmla="*/ 1879600 h 187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584575" h="1879600">
                  <a:moveTo>
                    <a:pt x="0" y="0"/>
                  </a:moveTo>
                  <a:lnTo>
                    <a:pt x="120650" y="0"/>
                  </a:lnTo>
                  <a:lnTo>
                    <a:pt x="120650" y="47625"/>
                  </a:lnTo>
                  <a:lnTo>
                    <a:pt x="161925" y="47625"/>
                  </a:lnTo>
                  <a:lnTo>
                    <a:pt x="174625" y="60325"/>
                  </a:lnTo>
                  <a:lnTo>
                    <a:pt x="196850" y="73025"/>
                  </a:lnTo>
                  <a:lnTo>
                    <a:pt x="196850" y="98425"/>
                  </a:lnTo>
                  <a:lnTo>
                    <a:pt x="225425" y="101600"/>
                  </a:lnTo>
                  <a:lnTo>
                    <a:pt x="225425" y="158750"/>
                  </a:lnTo>
                  <a:lnTo>
                    <a:pt x="254000" y="158750"/>
                  </a:lnTo>
                  <a:lnTo>
                    <a:pt x="254000" y="190500"/>
                  </a:lnTo>
                  <a:lnTo>
                    <a:pt x="304800" y="190500"/>
                  </a:lnTo>
                  <a:lnTo>
                    <a:pt x="393700" y="190500"/>
                  </a:lnTo>
                  <a:lnTo>
                    <a:pt x="393700" y="273050"/>
                  </a:lnTo>
                  <a:lnTo>
                    <a:pt x="441325" y="273050"/>
                  </a:lnTo>
                  <a:lnTo>
                    <a:pt x="441325" y="355600"/>
                  </a:lnTo>
                  <a:lnTo>
                    <a:pt x="511175" y="355600"/>
                  </a:lnTo>
                  <a:lnTo>
                    <a:pt x="511175" y="520700"/>
                  </a:lnTo>
                  <a:lnTo>
                    <a:pt x="609600" y="520700"/>
                  </a:lnTo>
                  <a:lnTo>
                    <a:pt x="609600" y="663575"/>
                  </a:lnTo>
                  <a:lnTo>
                    <a:pt x="714375" y="663575"/>
                  </a:lnTo>
                  <a:lnTo>
                    <a:pt x="714375" y="717550"/>
                  </a:lnTo>
                  <a:lnTo>
                    <a:pt x="733425" y="717550"/>
                  </a:lnTo>
                  <a:lnTo>
                    <a:pt x="733425" y="917575"/>
                  </a:lnTo>
                  <a:lnTo>
                    <a:pt x="787400" y="917575"/>
                  </a:lnTo>
                  <a:lnTo>
                    <a:pt x="787400" y="1003300"/>
                  </a:lnTo>
                  <a:lnTo>
                    <a:pt x="882650" y="1003300"/>
                  </a:lnTo>
                  <a:lnTo>
                    <a:pt x="882650" y="1092200"/>
                  </a:lnTo>
                  <a:lnTo>
                    <a:pt x="1130300" y="1092200"/>
                  </a:lnTo>
                  <a:lnTo>
                    <a:pt x="1130300" y="1181100"/>
                  </a:lnTo>
                  <a:lnTo>
                    <a:pt x="1174750" y="1181100"/>
                  </a:lnTo>
                  <a:lnTo>
                    <a:pt x="1174750" y="1266825"/>
                  </a:lnTo>
                  <a:lnTo>
                    <a:pt x="1270000" y="1266825"/>
                  </a:lnTo>
                  <a:lnTo>
                    <a:pt x="1270000" y="1400175"/>
                  </a:lnTo>
                  <a:lnTo>
                    <a:pt x="1320800" y="1400175"/>
                  </a:lnTo>
                  <a:lnTo>
                    <a:pt x="1320800" y="1552575"/>
                  </a:lnTo>
                  <a:lnTo>
                    <a:pt x="1403350" y="1552575"/>
                  </a:lnTo>
                  <a:lnTo>
                    <a:pt x="1403350" y="1685925"/>
                  </a:lnTo>
                  <a:lnTo>
                    <a:pt x="2460625" y="1685925"/>
                  </a:lnTo>
                  <a:lnTo>
                    <a:pt x="2460625" y="1879600"/>
                  </a:lnTo>
                  <a:lnTo>
                    <a:pt x="3584575" y="1879600"/>
                  </a:lnTo>
                </a:path>
              </a:pathLst>
            </a:custGeom>
            <a:noFill/>
            <a:ln w="28575">
              <a:solidFill>
                <a:schemeClr val="accent3"/>
              </a:solidFill>
              <a:miter lim="800000"/>
              <a:headEnd/>
              <a:tailEnd/>
            </a:ln>
          </p:spPr>
          <p:txBody>
            <a:bodyPr rtlCol="0" anchor="ctr"/>
            <a:lstStyle/>
            <a:p>
              <a:pPr algn="ctr"/>
              <a:endParaRPr lang="en-US" dirty="0"/>
            </a:p>
          </p:txBody>
        </p:sp>
        <p:sp>
          <p:nvSpPr>
            <p:cNvPr id="203" name="Freeform: Shape 202">
              <a:extLst>
                <a:ext uri="{FF2B5EF4-FFF2-40B4-BE49-F238E27FC236}">
                  <a16:creationId xmlns:a16="http://schemas.microsoft.com/office/drawing/2014/main" id="{483D2939-1535-4BEE-A110-6DC80377D79C}"/>
                </a:ext>
              </a:extLst>
            </p:cNvPr>
            <p:cNvSpPr/>
            <p:nvPr/>
          </p:nvSpPr>
          <p:spPr bwMode="auto">
            <a:xfrm>
              <a:off x="7073900" y="2936875"/>
              <a:ext cx="3717925" cy="2270125"/>
            </a:xfrm>
            <a:custGeom>
              <a:avLst/>
              <a:gdLst>
                <a:gd name="connsiteX0" fmla="*/ 0 w 3717925"/>
                <a:gd name="connsiteY0" fmla="*/ 0 h 2057400"/>
                <a:gd name="connsiteX1" fmla="*/ 133350 w 3717925"/>
                <a:gd name="connsiteY1" fmla="*/ 0 h 2057400"/>
                <a:gd name="connsiteX2" fmla="*/ 133350 w 3717925"/>
                <a:gd name="connsiteY2" fmla="*/ 44450 h 2057400"/>
                <a:gd name="connsiteX3" fmla="*/ 187325 w 3717925"/>
                <a:gd name="connsiteY3" fmla="*/ 44450 h 2057400"/>
                <a:gd name="connsiteX4" fmla="*/ 187325 w 3717925"/>
                <a:gd name="connsiteY4" fmla="*/ 107950 h 2057400"/>
                <a:gd name="connsiteX5" fmla="*/ 225425 w 3717925"/>
                <a:gd name="connsiteY5" fmla="*/ 107950 h 2057400"/>
                <a:gd name="connsiteX6" fmla="*/ 225425 w 3717925"/>
                <a:gd name="connsiteY6" fmla="*/ 190500 h 2057400"/>
                <a:gd name="connsiteX7" fmla="*/ 352425 w 3717925"/>
                <a:gd name="connsiteY7" fmla="*/ 190500 h 2057400"/>
                <a:gd name="connsiteX8" fmla="*/ 352425 w 3717925"/>
                <a:gd name="connsiteY8" fmla="*/ 225425 h 2057400"/>
                <a:gd name="connsiteX9" fmla="*/ 355600 w 3717925"/>
                <a:gd name="connsiteY9" fmla="*/ 225425 h 2057400"/>
                <a:gd name="connsiteX10" fmla="*/ 355600 w 3717925"/>
                <a:gd name="connsiteY10" fmla="*/ 273050 h 2057400"/>
                <a:gd name="connsiteX11" fmla="*/ 393700 w 3717925"/>
                <a:gd name="connsiteY11" fmla="*/ 273050 h 2057400"/>
                <a:gd name="connsiteX12" fmla="*/ 393700 w 3717925"/>
                <a:gd name="connsiteY12" fmla="*/ 307975 h 2057400"/>
                <a:gd name="connsiteX13" fmla="*/ 463550 w 3717925"/>
                <a:gd name="connsiteY13" fmla="*/ 307975 h 2057400"/>
                <a:gd name="connsiteX14" fmla="*/ 463550 w 3717925"/>
                <a:gd name="connsiteY14" fmla="*/ 387350 h 2057400"/>
                <a:gd name="connsiteX15" fmla="*/ 492125 w 3717925"/>
                <a:gd name="connsiteY15" fmla="*/ 387350 h 2057400"/>
                <a:gd name="connsiteX16" fmla="*/ 479425 w 3717925"/>
                <a:gd name="connsiteY16" fmla="*/ 400050 h 2057400"/>
                <a:gd name="connsiteX17" fmla="*/ 574675 w 3717925"/>
                <a:gd name="connsiteY17" fmla="*/ 400050 h 2057400"/>
                <a:gd name="connsiteX18" fmla="*/ 574675 w 3717925"/>
                <a:gd name="connsiteY18" fmla="*/ 425450 h 2057400"/>
                <a:gd name="connsiteX19" fmla="*/ 574675 w 3717925"/>
                <a:gd name="connsiteY19" fmla="*/ 463550 h 2057400"/>
                <a:gd name="connsiteX20" fmla="*/ 603250 w 3717925"/>
                <a:gd name="connsiteY20" fmla="*/ 463550 h 2057400"/>
                <a:gd name="connsiteX21" fmla="*/ 603250 w 3717925"/>
                <a:gd name="connsiteY21" fmla="*/ 508000 h 2057400"/>
                <a:gd name="connsiteX22" fmla="*/ 635000 w 3717925"/>
                <a:gd name="connsiteY22" fmla="*/ 508000 h 2057400"/>
                <a:gd name="connsiteX23" fmla="*/ 635000 w 3717925"/>
                <a:gd name="connsiteY23" fmla="*/ 549275 h 2057400"/>
                <a:gd name="connsiteX24" fmla="*/ 666750 w 3717925"/>
                <a:gd name="connsiteY24" fmla="*/ 549275 h 2057400"/>
                <a:gd name="connsiteX25" fmla="*/ 666750 w 3717925"/>
                <a:gd name="connsiteY25" fmla="*/ 571500 h 2057400"/>
                <a:gd name="connsiteX26" fmla="*/ 714375 w 3717925"/>
                <a:gd name="connsiteY26" fmla="*/ 571500 h 2057400"/>
                <a:gd name="connsiteX27" fmla="*/ 714375 w 3717925"/>
                <a:gd name="connsiteY27" fmla="*/ 590550 h 2057400"/>
                <a:gd name="connsiteX28" fmla="*/ 730250 w 3717925"/>
                <a:gd name="connsiteY28" fmla="*/ 590550 h 2057400"/>
                <a:gd name="connsiteX29" fmla="*/ 730250 w 3717925"/>
                <a:gd name="connsiteY29" fmla="*/ 644525 h 2057400"/>
                <a:gd name="connsiteX30" fmla="*/ 768350 w 3717925"/>
                <a:gd name="connsiteY30" fmla="*/ 644525 h 2057400"/>
                <a:gd name="connsiteX31" fmla="*/ 768350 w 3717925"/>
                <a:gd name="connsiteY31" fmla="*/ 673100 h 2057400"/>
                <a:gd name="connsiteX32" fmla="*/ 812800 w 3717925"/>
                <a:gd name="connsiteY32" fmla="*/ 673100 h 2057400"/>
                <a:gd name="connsiteX33" fmla="*/ 812800 w 3717925"/>
                <a:gd name="connsiteY33" fmla="*/ 749300 h 2057400"/>
                <a:gd name="connsiteX34" fmla="*/ 892175 w 3717925"/>
                <a:gd name="connsiteY34" fmla="*/ 749300 h 2057400"/>
                <a:gd name="connsiteX35" fmla="*/ 892175 w 3717925"/>
                <a:gd name="connsiteY35" fmla="*/ 774700 h 2057400"/>
                <a:gd name="connsiteX36" fmla="*/ 923925 w 3717925"/>
                <a:gd name="connsiteY36" fmla="*/ 774700 h 2057400"/>
                <a:gd name="connsiteX37" fmla="*/ 923925 w 3717925"/>
                <a:gd name="connsiteY37" fmla="*/ 796925 h 2057400"/>
                <a:gd name="connsiteX38" fmla="*/ 955675 w 3717925"/>
                <a:gd name="connsiteY38" fmla="*/ 796925 h 2057400"/>
                <a:gd name="connsiteX39" fmla="*/ 955675 w 3717925"/>
                <a:gd name="connsiteY39" fmla="*/ 854075 h 2057400"/>
                <a:gd name="connsiteX40" fmla="*/ 984250 w 3717925"/>
                <a:gd name="connsiteY40" fmla="*/ 854075 h 2057400"/>
                <a:gd name="connsiteX41" fmla="*/ 984250 w 3717925"/>
                <a:gd name="connsiteY41" fmla="*/ 965200 h 2057400"/>
                <a:gd name="connsiteX42" fmla="*/ 1009650 w 3717925"/>
                <a:gd name="connsiteY42" fmla="*/ 965200 h 2057400"/>
                <a:gd name="connsiteX43" fmla="*/ 1009650 w 3717925"/>
                <a:gd name="connsiteY43" fmla="*/ 1016000 h 2057400"/>
                <a:gd name="connsiteX44" fmla="*/ 1114425 w 3717925"/>
                <a:gd name="connsiteY44" fmla="*/ 1016000 h 2057400"/>
                <a:gd name="connsiteX45" fmla="*/ 1114425 w 3717925"/>
                <a:gd name="connsiteY45" fmla="*/ 1069975 h 2057400"/>
                <a:gd name="connsiteX46" fmla="*/ 1149350 w 3717925"/>
                <a:gd name="connsiteY46" fmla="*/ 1069975 h 2057400"/>
                <a:gd name="connsiteX47" fmla="*/ 1149350 w 3717925"/>
                <a:gd name="connsiteY47" fmla="*/ 1108075 h 2057400"/>
                <a:gd name="connsiteX48" fmla="*/ 1177925 w 3717925"/>
                <a:gd name="connsiteY48" fmla="*/ 1108075 h 2057400"/>
                <a:gd name="connsiteX49" fmla="*/ 1177925 w 3717925"/>
                <a:gd name="connsiteY49" fmla="*/ 1136650 h 2057400"/>
                <a:gd name="connsiteX50" fmla="*/ 1206500 w 3717925"/>
                <a:gd name="connsiteY50" fmla="*/ 1136650 h 2057400"/>
                <a:gd name="connsiteX51" fmla="*/ 1206500 w 3717925"/>
                <a:gd name="connsiteY51" fmla="*/ 1209675 h 2057400"/>
                <a:gd name="connsiteX52" fmla="*/ 1285875 w 3717925"/>
                <a:gd name="connsiteY52" fmla="*/ 1209675 h 2057400"/>
                <a:gd name="connsiteX53" fmla="*/ 1285875 w 3717925"/>
                <a:gd name="connsiteY53" fmla="*/ 1241425 h 2057400"/>
                <a:gd name="connsiteX54" fmla="*/ 1317625 w 3717925"/>
                <a:gd name="connsiteY54" fmla="*/ 1241425 h 2057400"/>
                <a:gd name="connsiteX55" fmla="*/ 1317625 w 3717925"/>
                <a:gd name="connsiteY55" fmla="*/ 1292225 h 2057400"/>
                <a:gd name="connsiteX56" fmla="*/ 1343025 w 3717925"/>
                <a:gd name="connsiteY56" fmla="*/ 1292225 h 2057400"/>
                <a:gd name="connsiteX57" fmla="*/ 1343025 w 3717925"/>
                <a:gd name="connsiteY57" fmla="*/ 1292225 h 2057400"/>
                <a:gd name="connsiteX58" fmla="*/ 1343025 w 3717925"/>
                <a:gd name="connsiteY58" fmla="*/ 1323975 h 2057400"/>
                <a:gd name="connsiteX59" fmla="*/ 1397000 w 3717925"/>
                <a:gd name="connsiteY59" fmla="*/ 1323975 h 2057400"/>
                <a:gd name="connsiteX60" fmla="*/ 1397000 w 3717925"/>
                <a:gd name="connsiteY60" fmla="*/ 1355725 h 2057400"/>
                <a:gd name="connsiteX61" fmla="*/ 1431925 w 3717925"/>
                <a:gd name="connsiteY61" fmla="*/ 1355725 h 2057400"/>
                <a:gd name="connsiteX62" fmla="*/ 1431925 w 3717925"/>
                <a:gd name="connsiteY62" fmla="*/ 1406525 h 2057400"/>
                <a:gd name="connsiteX63" fmla="*/ 1482725 w 3717925"/>
                <a:gd name="connsiteY63" fmla="*/ 1406525 h 2057400"/>
                <a:gd name="connsiteX64" fmla="*/ 1482725 w 3717925"/>
                <a:gd name="connsiteY64" fmla="*/ 1470025 h 2057400"/>
                <a:gd name="connsiteX65" fmla="*/ 1774825 w 3717925"/>
                <a:gd name="connsiteY65" fmla="*/ 1470025 h 2057400"/>
                <a:gd name="connsiteX66" fmla="*/ 1774825 w 3717925"/>
                <a:gd name="connsiteY66" fmla="*/ 1504950 h 2057400"/>
                <a:gd name="connsiteX67" fmla="*/ 1885950 w 3717925"/>
                <a:gd name="connsiteY67" fmla="*/ 1504950 h 2057400"/>
                <a:gd name="connsiteX68" fmla="*/ 1885950 w 3717925"/>
                <a:gd name="connsiteY68" fmla="*/ 1558925 h 2057400"/>
                <a:gd name="connsiteX69" fmla="*/ 2047875 w 3717925"/>
                <a:gd name="connsiteY69" fmla="*/ 1558925 h 2057400"/>
                <a:gd name="connsiteX70" fmla="*/ 2047875 w 3717925"/>
                <a:gd name="connsiteY70" fmla="*/ 1612900 h 2057400"/>
                <a:gd name="connsiteX71" fmla="*/ 2070100 w 3717925"/>
                <a:gd name="connsiteY71" fmla="*/ 1612900 h 2057400"/>
                <a:gd name="connsiteX72" fmla="*/ 2070100 w 3717925"/>
                <a:gd name="connsiteY72" fmla="*/ 1670050 h 2057400"/>
                <a:gd name="connsiteX73" fmla="*/ 2155825 w 3717925"/>
                <a:gd name="connsiteY73" fmla="*/ 1670050 h 2057400"/>
                <a:gd name="connsiteX74" fmla="*/ 2155825 w 3717925"/>
                <a:gd name="connsiteY74" fmla="*/ 1739900 h 2057400"/>
                <a:gd name="connsiteX75" fmla="*/ 2327275 w 3717925"/>
                <a:gd name="connsiteY75" fmla="*/ 1739900 h 2057400"/>
                <a:gd name="connsiteX76" fmla="*/ 2327275 w 3717925"/>
                <a:gd name="connsiteY76" fmla="*/ 1816100 h 2057400"/>
                <a:gd name="connsiteX77" fmla="*/ 2359025 w 3717925"/>
                <a:gd name="connsiteY77" fmla="*/ 1816100 h 2057400"/>
                <a:gd name="connsiteX78" fmla="*/ 2359025 w 3717925"/>
                <a:gd name="connsiteY78" fmla="*/ 1905000 h 2057400"/>
                <a:gd name="connsiteX79" fmla="*/ 3714750 w 3717925"/>
                <a:gd name="connsiteY79" fmla="*/ 1905000 h 2057400"/>
                <a:gd name="connsiteX80" fmla="*/ 3717925 w 3717925"/>
                <a:gd name="connsiteY80" fmla="*/ 1933575 h 2057400"/>
                <a:gd name="connsiteX81" fmla="*/ 3717925 w 3717925"/>
                <a:gd name="connsiteY81" fmla="*/ 2057400 h 2057400"/>
                <a:gd name="connsiteX0" fmla="*/ 0 w 3717925"/>
                <a:gd name="connsiteY0" fmla="*/ 0 h 2270125"/>
                <a:gd name="connsiteX1" fmla="*/ 133350 w 3717925"/>
                <a:gd name="connsiteY1" fmla="*/ 0 h 2270125"/>
                <a:gd name="connsiteX2" fmla="*/ 133350 w 3717925"/>
                <a:gd name="connsiteY2" fmla="*/ 44450 h 2270125"/>
                <a:gd name="connsiteX3" fmla="*/ 187325 w 3717925"/>
                <a:gd name="connsiteY3" fmla="*/ 44450 h 2270125"/>
                <a:gd name="connsiteX4" fmla="*/ 187325 w 3717925"/>
                <a:gd name="connsiteY4" fmla="*/ 107950 h 2270125"/>
                <a:gd name="connsiteX5" fmla="*/ 225425 w 3717925"/>
                <a:gd name="connsiteY5" fmla="*/ 107950 h 2270125"/>
                <a:gd name="connsiteX6" fmla="*/ 225425 w 3717925"/>
                <a:gd name="connsiteY6" fmla="*/ 190500 h 2270125"/>
                <a:gd name="connsiteX7" fmla="*/ 352425 w 3717925"/>
                <a:gd name="connsiteY7" fmla="*/ 190500 h 2270125"/>
                <a:gd name="connsiteX8" fmla="*/ 352425 w 3717925"/>
                <a:gd name="connsiteY8" fmla="*/ 225425 h 2270125"/>
                <a:gd name="connsiteX9" fmla="*/ 355600 w 3717925"/>
                <a:gd name="connsiteY9" fmla="*/ 225425 h 2270125"/>
                <a:gd name="connsiteX10" fmla="*/ 355600 w 3717925"/>
                <a:gd name="connsiteY10" fmla="*/ 273050 h 2270125"/>
                <a:gd name="connsiteX11" fmla="*/ 393700 w 3717925"/>
                <a:gd name="connsiteY11" fmla="*/ 273050 h 2270125"/>
                <a:gd name="connsiteX12" fmla="*/ 393700 w 3717925"/>
                <a:gd name="connsiteY12" fmla="*/ 307975 h 2270125"/>
                <a:gd name="connsiteX13" fmla="*/ 463550 w 3717925"/>
                <a:gd name="connsiteY13" fmla="*/ 307975 h 2270125"/>
                <a:gd name="connsiteX14" fmla="*/ 463550 w 3717925"/>
                <a:gd name="connsiteY14" fmla="*/ 387350 h 2270125"/>
                <a:gd name="connsiteX15" fmla="*/ 492125 w 3717925"/>
                <a:gd name="connsiteY15" fmla="*/ 387350 h 2270125"/>
                <a:gd name="connsiteX16" fmla="*/ 479425 w 3717925"/>
                <a:gd name="connsiteY16" fmla="*/ 400050 h 2270125"/>
                <a:gd name="connsiteX17" fmla="*/ 574675 w 3717925"/>
                <a:gd name="connsiteY17" fmla="*/ 400050 h 2270125"/>
                <a:gd name="connsiteX18" fmla="*/ 574675 w 3717925"/>
                <a:gd name="connsiteY18" fmla="*/ 425450 h 2270125"/>
                <a:gd name="connsiteX19" fmla="*/ 574675 w 3717925"/>
                <a:gd name="connsiteY19" fmla="*/ 463550 h 2270125"/>
                <a:gd name="connsiteX20" fmla="*/ 603250 w 3717925"/>
                <a:gd name="connsiteY20" fmla="*/ 463550 h 2270125"/>
                <a:gd name="connsiteX21" fmla="*/ 603250 w 3717925"/>
                <a:gd name="connsiteY21" fmla="*/ 508000 h 2270125"/>
                <a:gd name="connsiteX22" fmla="*/ 635000 w 3717925"/>
                <a:gd name="connsiteY22" fmla="*/ 508000 h 2270125"/>
                <a:gd name="connsiteX23" fmla="*/ 635000 w 3717925"/>
                <a:gd name="connsiteY23" fmla="*/ 549275 h 2270125"/>
                <a:gd name="connsiteX24" fmla="*/ 666750 w 3717925"/>
                <a:gd name="connsiteY24" fmla="*/ 549275 h 2270125"/>
                <a:gd name="connsiteX25" fmla="*/ 666750 w 3717925"/>
                <a:gd name="connsiteY25" fmla="*/ 571500 h 2270125"/>
                <a:gd name="connsiteX26" fmla="*/ 714375 w 3717925"/>
                <a:gd name="connsiteY26" fmla="*/ 571500 h 2270125"/>
                <a:gd name="connsiteX27" fmla="*/ 714375 w 3717925"/>
                <a:gd name="connsiteY27" fmla="*/ 590550 h 2270125"/>
                <a:gd name="connsiteX28" fmla="*/ 730250 w 3717925"/>
                <a:gd name="connsiteY28" fmla="*/ 590550 h 2270125"/>
                <a:gd name="connsiteX29" fmla="*/ 730250 w 3717925"/>
                <a:gd name="connsiteY29" fmla="*/ 644525 h 2270125"/>
                <a:gd name="connsiteX30" fmla="*/ 768350 w 3717925"/>
                <a:gd name="connsiteY30" fmla="*/ 644525 h 2270125"/>
                <a:gd name="connsiteX31" fmla="*/ 768350 w 3717925"/>
                <a:gd name="connsiteY31" fmla="*/ 673100 h 2270125"/>
                <a:gd name="connsiteX32" fmla="*/ 812800 w 3717925"/>
                <a:gd name="connsiteY32" fmla="*/ 673100 h 2270125"/>
                <a:gd name="connsiteX33" fmla="*/ 812800 w 3717925"/>
                <a:gd name="connsiteY33" fmla="*/ 749300 h 2270125"/>
                <a:gd name="connsiteX34" fmla="*/ 892175 w 3717925"/>
                <a:gd name="connsiteY34" fmla="*/ 749300 h 2270125"/>
                <a:gd name="connsiteX35" fmla="*/ 892175 w 3717925"/>
                <a:gd name="connsiteY35" fmla="*/ 774700 h 2270125"/>
                <a:gd name="connsiteX36" fmla="*/ 923925 w 3717925"/>
                <a:gd name="connsiteY36" fmla="*/ 774700 h 2270125"/>
                <a:gd name="connsiteX37" fmla="*/ 923925 w 3717925"/>
                <a:gd name="connsiteY37" fmla="*/ 796925 h 2270125"/>
                <a:gd name="connsiteX38" fmla="*/ 955675 w 3717925"/>
                <a:gd name="connsiteY38" fmla="*/ 796925 h 2270125"/>
                <a:gd name="connsiteX39" fmla="*/ 955675 w 3717925"/>
                <a:gd name="connsiteY39" fmla="*/ 854075 h 2270125"/>
                <a:gd name="connsiteX40" fmla="*/ 984250 w 3717925"/>
                <a:gd name="connsiteY40" fmla="*/ 854075 h 2270125"/>
                <a:gd name="connsiteX41" fmla="*/ 984250 w 3717925"/>
                <a:gd name="connsiteY41" fmla="*/ 965200 h 2270125"/>
                <a:gd name="connsiteX42" fmla="*/ 1009650 w 3717925"/>
                <a:gd name="connsiteY42" fmla="*/ 965200 h 2270125"/>
                <a:gd name="connsiteX43" fmla="*/ 1009650 w 3717925"/>
                <a:gd name="connsiteY43" fmla="*/ 1016000 h 2270125"/>
                <a:gd name="connsiteX44" fmla="*/ 1114425 w 3717925"/>
                <a:gd name="connsiteY44" fmla="*/ 1016000 h 2270125"/>
                <a:gd name="connsiteX45" fmla="*/ 1114425 w 3717925"/>
                <a:gd name="connsiteY45" fmla="*/ 1069975 h 2270125"/>
                <a:gd name="connsiteX46" fmla="*/ 1149350 w 3717925"/>
                <a:gd name="connsiteY46" fmla="*/ 1069975 h 2270125"/>
                <a:gd name="connsiteX47" fmla="*/ 1149350 w 3717925"/>
                <a:gd name="connsiteY47" fmla="*/ 1108075 h 2270125"/>
                <a:gd name="connsiteX48" fmla="*/ 1177925 w 3717925"/>
                <a:gd name="connsiteY48" fmla="*/ 1108075 h 2270125"/>
                <a:gd name="connsiteX49" fmla="*/ 1177925 w 3717925"/>
                <a:gd name="connsiteY49" fmla="*/ 1136650 h 2270125"/>
                <a:gd name="connsiteX50" fmla="*/ 1206500 w 3717925"/>
                <a:gd name="connsiteY50" fmla="*/ 1136650 h 2270125"/>
                <a:gd name="connsiteX51" fmla="*/ 1206500 w 3717925"/>
                <a:gd name="connsiteY51" fmla="*/ 1209675 h 2270125"/>
                <a:gd name="connsiteX52" fmla="*/ 1285875 w 3717925"/>
                <a:gd name="connsiteY52" fmla="*/ 1209675 h 2270125"/>
                <a:gd name="connsiteX53" fmla="*/ 1285875 w 3717925"/>
                <a:gd name="connsiteY53" fmla="*/ 1241425 h 2270125"/>
                <a:gd name="connsiteX54" fmla="*/ 1317625 w 3717925"/>
                <a:gd name="connsiteY54" fmla="*/ 1241425 h 2270125"/>
                <a:gd name="connsiteX55" fmla="*/ 1317625 w 3717925"/>
                <a:gd name="connsiteY55" fmla="*/ 1292225 h 2270125"/>
                <a:gd name="connsiteX56" fmla="*/ 1343025 w 3717925"/>
                <a:gd name="connsiteY56" fmla="*/ 1292225 h 2270125"/>
                <a:gd name="connsiteX57" fmla="*/ 1343025 w 3717925"/>
                <a:gd name="connsiteY57" fmla="*/ 1292225 h 2270125"/>
                <a:gd name="connsiteX58" fmla="*/ 1343025 w 3717925"/>
                <a:gd name="connsiteY58" fmla="*/ 1323975 h 2270125"/>
                <a:gd name="connsiteX59" fmla="*/ 1397000 w 3717925"/>
                <a:gd name="connsiteY59" fmla="*/ 1323975 h 2270125"/>
                <a:gd name="connsiteX60" fmla="*/ 1397000 w 3717925"/>
                <a:gd name="connsiteY60" fmla="*/ 1355725 h 2270125"/>
                <a:gd name="connsiteX61" fmla="*/ 1431925 w 3717925"/>
                <a:gd name="connsiteY61" fmla="*/ 1355725 h 2270125"/>
                <a:gd name="connsiteX62" fmla="*/ 1431925 w 3717925"/>
                <a:gd name="connsiteY62" fmla="*/ 1406525 h 2270125"/>
                <a:gd name="connsiteX63" fmla="*/ 1482725 w 3717925"/>
                <a:gd name="connsiteY63" fmla="*/ 1406525 h 2270125"/>
                <a:gd name="connsiteX64" fmla="*/ 1482725 w 3717925"/>
                <a:gd name="connsiteY64" fmla="*/ 1470025 h 2270125"/>
                <a:gd name="connsiteX65" fmla="*/ 1774825 w 3717925"/>
                <a:gd name="connsiteY65" fmla="*/ 1470025 h 2270125"/>
                <a:gd name="connsiteX66" fmla="*/ 1774825 w 3717925"/>
                <a:gd name="connsiteY66" fmla="*/ 1504950 h 2270125"/>
                <a:gd name="connsiteX67" fmla="*/ 1885950 w 3717925"/>
                <a:gd name="connsiteY67" fmla="*/ 1504950 h 2270125"/>
                <a:gd name="connsiteX68" fmla="*/ 1885950 w 3717925"/>
                <a:gd name="connsiteY68" fmla="*/ 1558925 h 2270125"/>
                <a:gd name="connsiteX69" fmla="*/ 2047875 w 3717925"/>
                <a:gd name="connsiteY69" fmla="*/ 1558925 h 2270125"/>
                <a:gd name="connsiteX70" fmla="*/ 2047875 w 3717925"/>
                <a:gd name="connsiteY70" fmla="*/ 1612900 h 2270125"/>
                <a:gd name="connsiteX71" fmla="*/ 2070100 w 3717925"/>
                <a:gd name="connsiteY71" fmla="*/ 1612900 h 2270125"/>
                <a:gd name="connsiteX72" fmla="*/ 2070100 w 3717925"/>
                <a:gd name="connsiteY72" fmla="*/ 1670050 h 2270125"/>
                <a:gd name="connsiteX73" fmla="*/ 2155825 w 3717925"/>
                <a:gd name="connsiteY73" fmla="*/ 1670050 h 2270125"/>
                <a:gd name="connsiteX74" fmla="*/ 2155825 w 3717925"/>
                <a:gd name="connsiteY74" fmla="*/ 1739900 h 2270125"/>
                <a:gd name="connsiteX75" fmla="*/ 2327275 w 3717925"/>
                <a:gd name="connsiteY75" fmla="*/ 1739900 h 2270125"/>
                <a:gd name="connsiteX76" fmla="*/ 2327275 w 3717925"/>
                <a:gd name="connsiteY76" fmla="*/ 1816100 h 2270125"/>
                <a:gd name="connsiteX77" fmla="*/ 2359025 w 3717925"/>
                <a:gd name="connsiteY77" fmla="*/ 1816100 h 2270125"/>
                <a:gd name="connsiteX78" fmla="*/ 2359025 w 3717925"/>
                <a:gd name="connsiteY78" fmla="*/ 1905000 h 2270125"/>
                <a:gd name="connsiteX79" fmla="*/ 3714750 w 3717925"/>
                <a:gd name="connsiteY79" fmla="*/ 1905000 h 2270125"/>
                <a:gd name="connsiteX80" fmla="*/ 3717925 w 3717925"/>
                <a:gd name="connsiteY80" fmla="*/ 1933575 h 2270125"/>
                <a:gd name="connsiteX81" fmla="*/ 3717925 w 3717925"/>
                <a:gd name="connsiteY81" fmla="*/ 2270125 h 227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717925" h="2270125">
                  <a:moveTo>
                    <a:pt x="0" y="0"/>
                  </a:moveTo>
                  <a:lnTo>
                    <a:pt x="133350" y="0"/>
                  </a:lnTo>
                  <a:lnTo>
                    <a:pt x="133350" y="44450"/>
                  </a:lnTo>
                  <a:lnTo>
                    <a:pt x="187325" y="44450"/>
                  </a:lnTo>
                  <a:lnTo>
                    <a:pt x="187325" y="107950"/>
                  </a:lnTo>
                  <a:lnTo>
                    <a:pt x="225425" y="107950"/>
                  </a:lnTo>
                  <a:lnTo>
                    <a:pt x="225425" y="190500"/>
                  </a:lnTo>
                  <a:lnTo>
                    <a:pt x="352425" y="190500"/>
                  </a:lnTo>
                  <a:lnTo>
                    <a:pt x="352425" y="225425"/>
                  </a:lnTo>
                  <a:lnTo>
                    <a:pt x="355600" y="225425"/>
                  </a:lnTo>
                  <a:lnTo>
                    <a:pt x="355600" y="273050"/>
                  </a:lnTo>
                  <a:lnTo>
                    <a:pt x="393700" y="273050"/>
                  </a:lnTo>
                  <a:lnTo>
                    <a:pt x="393700" y="307975"/>
                  </a:lnTo>
                  <a:lnTo>
                    <a:pt x="463550" y="307975"/>
                  </a:lnTo>
                  <a:lnTo>
                    <a:pt x="463550" y="387350"/>
                  </a:lnTo>
                  <a:lnTo>
                    <a:pt x="492125" y="387350"/>
                  </a:lnTo>
                  <a:lnTo>
                    <a:pt x="479425" y="400050"/>
                  </a:lnTo>
                  <a:lnTo>
                    <a:pt x="574675" y="400050"/>
                  </a:lnTo>
                  <a:lnTo>
                    <a:pt x="574675" y="425450"/>
                  </a:lnTo>
                  <a:lnTo>
                    <a:pt x="574675" y="463550"/>
                  </a:lnTo>
                  <a:lnTo>
                    <a:pt x="603250" y="463550"/>
                  </a:lnTo>
                  <a:lnTo>
                    <a:pt x="603250" y="508000"/>
                  </a:lnTo>
                  <a:lnTo>
                    <a:pt x="635000" y="508000"/>
                  </a:lnTo>
                  <a:lnTo>
                    <a:pt x="635000" y="549275"/>
                  </a:lnTo>
                  <a:lnTo>
                    <a:pt x="666750" y="549275"/>
                  </a:lnTo>
                  <a:lnTo>
                    <a:pt x="666750" y="571500"/>
                  </a:lnTo>
                  <a:lnTo>
                    <a:pt x="714375" y="571500"/>
                  </a:lnTo>
                  <a:lnTo>
                    <a:pt x="714375" y="590550"/>
                  </a:lnTo>
                  <a:lnTo>
                    <a:pt x="730250" y="590550"/>
                  </a:lnTo>
                  <a:lnTo>
                    <a:pt x="730250" y="644525"/>
                  </a:lnTo>
                  <a:lnTo>
                    <a:pt x="768350" y="644525"/>
                  </a:lnTo>
                  <a:lnTo>
                    <a:pt x="768350" y="673100"/>
                  </a:lnTo>
                  <a:lnTo>
                    <a:pt x="812800" y="673100"/>
                  </a:lnTo>
                  <a:lnTo>
                    <a:pt x="812800" y="749300"/>
                  </a:lnTo>
                  <a:lnTo>
                    <a:pt x="892175" y="749300"/>
                  </a:lnTo>
                  <a:lnTo>
                    <a:pt x="892175" y="774700"/>
                  </a:lnTo>
                  <a:lnTo>
                    <a:pt x="923925" y="774700"/>
                  </a:lnTo>
                  <a:lnTo>
                    <a:pt x="923925" y="796925"/>
                  </a:lnTo>
                  <a:lnTo>
                    <a:pt x="955675" y="796925"/>
                  </a:lnTo>
                  <a:lnTo>
                    <a:pt x="955675" y="854075"/>
                  </a:lnTo>
                  <a:lnTo>
                    <a:pt x="984250" y="854075"/>
                  </a:lnTo>
                  <a:lnTo>
                    <a:pt x="984250" y="965200"/>
                  </a:lnTo>
                  <a:lnTo>
                    <a:pt x="1009650" y="965200"/>
                  </a:lnTo>
                  <a:lnTo>
                    <a:pt x="1009650" y="1016000"/>
                  </a:lnTo>
                  <a:lnTo>
                    <a:pt x="1114425" y="1016000"/>
                  </a:lnTo>
                  <a:lnTo>
                    <a:pt x="1114425" y="1069975"/>
                  </a:lnTo>
                  <a:lnTo>
                    <a:pt x="1149350" y="1069975"/>
                  </a:lnTo>
                  <a:lnTo>
                    <a:pt x="1149350" y="1108075"/>
                  </a:lnTo>
                  <a:lnTo>
                    <a:pt x="1177925" y="1108075"/>
                  </a:lnTo>
                  <a:lnTo>
                    <a:pt x="1177925" y="1136650"/>
                  </a:lnTo>
                  <a:lnTo>
                    <a:pt x="1206500" y="1136650"/>
                  </a:lnTo>
                  <a:lnTo>
                    <a:pt x="1206500" y="1209675"/>
                  </a:lnTo>
                  <a:lnTo>
                    <a:pt x="1285875" y="1209675"/>
                  </a:lnTo>
                  <a:lnTo>
                    <a:pt x="1285875" y="1241425"/>
                  </a:lnTo>
                  <a:lnTo>
                    <a:pt x="1317625" y="1241425"/>
                  </a:lnTo>
                  <a:lnTo>
                    <a:pt x="1317625" y="1292225"/>
                  </a:lnTo>
                  <a:lnTo>
                    <a:pt x="1343025" y="1292225"/>
                  </a:lnTo>
                  <a:lnTo>
                    <a:pt x="1343025" y="1292225"/>
                  </a:lnTo>
                  <a:lnTo>
                    <a:pt x="1343025" y="1323975"/>
                  </a:lnTo>
                  <a:lnTo>
                    <a:pt x="1397000" y="1323975"/>
                  </a:lnTo>
                  <a:lnTo>
                    <a:pt x="1397000" y="1355725"/>
                  </a:lnTo>
                  <a:lnTo>
                    <a:pt x="1431925" y="1355725"/>
                  </a:lnTo>
                  <a:lnTo>
                    <a:pt x="1431925" y="1406525"/>
                  </a:lnTo>
                  <a:lnTo>
                    <a:pt x="1482725" y="1406525"/>
                  </a:lnTo>
                  <a:lnTo>
                    <a:pt x="1482725" y="1470025"/>
                  </a:lnTo>
                  <a:lnTo>
                    <a:pt x="1774825" y="1470025"/>
                  </a:lnTo>
                  <a:lnTo>
                    <a:pt x="1774825" y="1504950"/>
                  </a:lnTo>
                  <a:lnTo>
                    <a:pt x="1885950" y="1504950"/>
                  </a:lnTo>
                  <a:lnTo>
                    <a:pt x="1885950" y="1558925"/>
                  </a:lnTo>
                  <a:lnTo>
                    <a:pt x="2047875" y="1558925"/>
                  </a:lnTo>
                  <a:lnTo>
                    <a:pt x="2047875" y="1612900"/>
                  </a:lnTo>
                  <a:lnTo>
                    <a:pt x="2070100" y="1612900"/>
                  </a:lnTo>
                  <a:lnTo>
                    <a:pt x="2070100" y="1670050"/>
                  </a:lnTo>
                  <a:lnTo>
                    <a:pt x="2155825" y="1670050"/>
                  </a:lnTo>
                  <a:lnTo>
                    <a:pt x="2155825" y="1739900"/>
                  </a:lnTo>
                  <a:lnTo>
                    <a:pt x="2327275" y="1739900"/>
                  </a:lnTo>
                  <a:lnTo>
                    <a:pt x="2327275" y="1816100"/>
                  </a:lnTo>
                  <a:lnTo>
                    <a:pt x="2359025" y="1816100"/>
                  </a:lnTo>
                  <a:lnTo>
                    <a:pt x="2359025" y="1905000"/>
                  </a:lnTo>
                  <a:lnTo>
                    <a:pt x="3714750" y="1905000"/>
                  </a:lnTo>
                  <a:lnTo>
                    <a:pt x="3717925" y="1933575"/>
                  </a:lnTo>
                  <a:lnTo>
                    <a:pt x="3717925" y="2270125"/>
                  </a:lnTo>
                </a:path>
              </a:pathLst>
            </a:custGeom>
            <a:noFill/>
            <a:ln w="28575">
              <a:solidFill>
                <a:schemeClr val="accent1"/>
              </a:solidFill>
              <a:miter lim="800000"/>
              <a:headEnd/>
              <a:tailEnd/>
            </a:ln>
          </p:spPr>
          <p:txBody>
            <a:bodyPr rtlCol="0" anchor="ctr"/>
            <a:lstStyle/>
            <a:p>
              <a:pPr algn="ctr"/>
              <a:endParaRPr lang="en-US" dirty="0"/>
            </a:p>
          </p:txBody>
        </p:sp>
      </p:grpSp>
      <p:grpSp>
        <p:nvGrpSpPr>
          <p:cNvPr id="2" name="Group 1">
            <a:extLst>
              <a:ext uri="{FF2B5EF4-FFF2-40B4-BE49-F238E27FC236}">
                <a16:creationId xmlns:a16="http://schemas.microsoft.com/office/drawing/2014/main" id="{5EF73322-40BE-BD88-B047-7B195E26F23F}"/>
              </a:ext>
            </a:extLst>
          </p:cNvPr>
          <p:cNvGrpSpPr/>
          <p:nvPr/>
        </p:nvGrpSpPr>
        <p:grpSpPr>
          <a:xfrm>
            <a:off x="9392911" y="6212702"/>
            <a:ext cx="2488502" cy="450134"/>
            <a:chOff x="9392911" y="6212702"/>
            <a:chExt cx="2488502" cy="450134"/>
          </a:xfrm>
        </p:grpSpPr>
        <p:pic>
          <p:nvPicPr>
            <p:cNvPr id="3" name="Picture 2" descr="Icon&#10;&#10;Description automatically generated">
              <a:extLst>
                <a:ext uri="{FF2B5EF4-FFF2-40B4-BE49-F238E27FC236}">
                  <a16:creationId xmlns:a16="http://schemas.microsoft.com/office/drawing/2014/main" id="{9BD8EB76-84CD-25F6-AC40-95EFE77E234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4" name="Rectangle 8">
              <a:extLst>
                <a:ext uri="{FF2B5EF4-FFF2-40B4-BE49-F238E27FC236}">
                  <a16:creationId xmlns:a16="http://schemas.microsoft.com/office/drawing/2014/main" id="{2EB32892-EF8E-CC95-6667-6A8F735595A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01090043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40F2B278-C454-4346-ADFF-E6D0ABBC134C}"/>
              </a:ext>
            </a:extLst>
          </p:cNvPr>
          <p:cNvSpPr>
            <a:spLocks noGrp="1"/>
          </p:cNvSpPr>
          <p:nvPr>
            <p:ph type="title"/>
          </p:nvPr>
        </p:nvSpPr>
        <p:spPr/>
        <p:txBody>
          <a:bodyPr/>
          <a:lstStyle/>
          <a:p>
            <a:r>
              <a:rPr lang="en-US" sz="4000" dirty="0"/>
              <a:t>Risk Factors, Screening, and </a:t>
            </a:r>
            <a:br>
              <a:rPr lang="en-US" sz="4000" dirty="0"/>
            </a:br>
            <a:r>
              <a:rPr lang="en-US" sz="4000" dirty="0"/>
              <a:t>Molecular Testing in Ovarian Cancer</a:t>
            </a:r>
            <a:endParaRPr lang="en-US" dirty="0"/>
          </a:p>
        </p:txBody>
      </p:sp>
    </p:spTree>
    <p:extLst>
      <p:ext uri="{BB962C8B-B14F-4D97-AF65-F5344CB8AC3E}">
        <p14:creationId xmlns:p14="http://schemas.microsoft.com/office/powerpoint/2010/main" val="376285609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9156BF-4E50-4234-BD56-8054C83356F8}"/>
              </a:ext>
            </a:extLst>
          </p:cNvPr>
          <p:cNvSpPr>
            <a:spLocks noGrp="1"/>
          </p:cNvSpPr>
          <p:nvPr>
            <p:ph type="title"/>
          </p:nvPr>
        </p:nvSpPr>
        <p:spPr/>
        <p:txBody>
          <a:bodyPr/>
          <a:lstStyle/>
          <a:p>
            <a:r>
              <a:rPr lang="en-US" dirty="0"/>
              <a:t>Genetic Testing in Ovarian Cancer: Current Guidelines</a:t>
            </a:r>
          </a:p>
        </p:txBody>
      </p:sp>
      <p:sp>
        <p:nvSpPr>
          <p:cNvPr id="3" name="Content Placeholder 2">
            <a:extLst>
              <a:ext uri="{FF2B5EF4-FFF2-40B4-BE49-F238E27FC236}">
                <a16:creationId xmlns:a16="http://schemas.microsoft.com/office/drawing/2014/main" id="{39300F07-6BD0-48C5-A946-71590E8A9D31}"/>
              </a:ext>
            </a:extLst>
          </p:cNvPr>
          <p:cNvSpPr>
            <a:spLocks noGrp="1"/>
          </p:cNvSpPr>
          <p:nvPr>
            <p:ph idx="1"/>
          </p:nvPr>
        </p:nvSpPr>
        <p:spPr>
          <a:xfrm>
            <a:off x="604675" y="1523207"/>
            <a:ext cx="10877529" cy="4650686"/>
          </a:xfrm>
        </p:spPr>
        <p:txBody>
          <a:bodyPr/>
          <a:lstStyle/>
          <a:p>
            <a:r>
              <a:rPr lang="en-US" sz="2200" b="1" dirty="0"/>
              <a:t>Epithelial ovarian cancer</a:t>
            </a:r>
          </a:p>
          <a:p>
            <a:pPr lvl="1"/>
            <a:r>
              <a:rPr lang="en-US" sz="2000" dirty="0"/>
              <a:t>Germline testing for </a:t>
            </a:r>
            <a:r>
              <a:rPr lang="en-US" sz="2000" i="1" dirty="0"/>
              <a:t>BRCA1, BRCA2</a:t>
            </a:r>
            <a:r>
              <a:rPr lang="en-US" sz="2000" dirty="0"/>
              <a:t>, and other ovarian cancer susceptibility genes </a:t>
            </a:r>
          </a:p>
          <a:p>
            <a:pPr lvl="2"/>
            <a:r>
              <a:rPr lang="en-US" sz="1800" dirty="0"/>
              <a:t>Recommended for all patients at disease diagnosis regardless of family history of ovarian/</a:t>
            </a:r>
            <a:br>
              <a:rPr lang="en-US" sz="1800" dirty="0"/>
            </a:br>
            <a:r>
              <a:rPr lang="en-US" sz="1800" dirty="0"/>
              <a:t>breast cancer</a:t>
            </a:r>
          </a:p>
          <a:p>
            <a:pPr lvl="2"/>
            <a:r>
              <a:rPr lang="en-US" sz="1800" dirty="0"/>
              <a:t>If not performed at initial diagnosis, testing should be offered as soon as possible</a:t>
            </a:r>
          </a:p>
          <a:p>
            <a:pPr lvl="1"/>
            <a:r>
              <a:rPr lang="en-US" sz="2000" dirty="0"/>
              <a:t>Somatic tumor testing for </a:t>
            </a:r>
            <a:r>
              <a:rPr lang="en-US" sz="2000" i="1" dirty="0"/>
              <a:t>BRCA1, BRCA2</a:t>
            </a:r>
            <a:r>
              <a:rPr lang="en-US" sz="2000" dirty="0"/>
              <a:t>,</a:t>
            </a:r>
            <a:r>
              <a:rPr lang="en-US" sz="2000" i="1" dirty="0"/>
              <a:t> </a:t>
            </a:r>
            <a:r>
              <a:rPr lang="en-US" sz="2000" dirty="0"/>
              <a:t>and likely pathogenic variants</a:t>
            </a:r>
          </a:p>
          <a:p>
            <a:pPr lvl="2"/>
            <a:r>
              <a:rPr lang="en-US" sz="1800" dirty="0"/>
              <a:t>Recommended for patients without germline mutations </a:t>
            </a:r>
          </a:p>
          <a:p>
            <a:pPr lvl="2"/>
            <a:r>
              <a:rPr lang="en-US" sz="1800" dirty="0"/>
              <a:t>At disease recurrence, offer somatic tumor testing (</a:t>
            </a:r>
            <a:r>
              <a:rPr lang="en-US" sz="1800" i="1" dirty="0"/>
              <a:t>BRCA1, BRCA2</a:t>
            </a:r>
            <a:r>
              <a:rPr lang="en-US" sz="1800" dirty="0"/>
              <a:t>) and consider dMMR testing</a:t>
            </a:r>
          </a:p>
          <a:p>
            <a:r>
              <a:rPr lang="en-US" sz="2200" dirty="0"/>
              <a:t> </a:t>
            </a:r>
            <a:r>
              <a:rPr lang="en-US" sz="2200" b="1" dirty="0"/>
              <a:t>Clear cell, mucinous, or endometrioid ovarian cancer</a:t>
            </a:r>
          </a:p>
          <a:p>
            <a:pPr lvl="1"/>
            <a:r>
              <a:rPr lang="en-US" sz="2000" dirty="0"/>
              <a:t>Offer somatic tumor testing for dMMR, particularly with recurrent disease</a:t>
            </a:r>
          </a:p>
          <a:p>
            <a:endParaRPr lang="en-US" dirty="0"/>
          </a:p>
        </p:txBody>
      </p:sp>
      <p:sp>
        <p:nvSpPr>
          <p:cNvPr id="7" name="TextBox 6">
            <a:extLst>
              <a:ext uri="{FF2B5EF4-FFF2-40B4-BE49-F238E27FC236}">
                <a16:creationId xmlns:a16="http://schemas.microsoft.com/office/drawing/2014/main" id="{4823F5FD-150E-4A84-B709-FD95ECE8D986}"/>
              </a:ext>
            </a:extLst>
          </p:cNvPr>
          <p:cNvSpPr txBox="1"/>
          <p:nvPr/>
        </p:nvSpPr>
        <p:spPr bwMode="auto">
          <a:xfrm>
            <a:off x="439974" y="6185368"/>
            <a:ext cx="881244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br>
              <a:rPr lang="en-US" sz="1200" b="0" kern="1200" dirty="0">
                <a:solidFill>
                  <a:srgbClr val="455560"/>
                </a:solidFill>
                <a:latin typeface="Calibri" panose="020F0502020204030204" pitchFamily="34" charset="0"/>
                <a:cs typeface="Calibri" panose="020F0502020204030204" pitchFamily="34" charset="0"/>
              </a:rPr>
            </a:br>
            <a:r>
              <a:rPr lang="en-US" sz="1200" b="0" kern="1200" dirty="0">
                <a:solidFill>
                  <a:srgbClr val="455560"/>
                </a:solidFill>
                <a:latin typeface="Calibri" panose="020F0502020204030204" pitchFamily="34" charset="0"/>
                <a:cs typeface="Calibri" panose="020F0502020204030204" pitchFamily="34" charset="0"/>
              </a:rPr>
              <a:t>Konstantinopoulos. JCO. 2020;38:1222. </a:t>
            </a:r>
          </a:p>
        </p:txBody>
      </p:sp>
      <p:grpSp>
        <p:nvGrpSpPr>
          <p:cNvPr id="8" name="Group 7">
            <a:extLst>
              <a:ext uri="{FF2B5EF4-FFF2-40B4-BE49-F238E27FC236}">
                <a16:creationId xmlns:a16="http://schemas.microsoft.com/office/drawing/2014/main" id="{939EA52C-EFD7-B06C-789D-F5ACFE4636CB}"/>
              </a:ext>
            </a:extLst>
          </p:cNvPr>
          <p:cNvGrpSpPr/>
          <p:nvPr/>
        </p:nvGrpSpPr>
        <p:grpSpPr>
          <a:xfrm>
            <a:off x="9392911" y="6212702"/>
            <a:ext cx="2488502" cy="450134"/>
            <a:chOff x="9392911" y="6212702"/>
            <a:chExt cx="2488502" cy="450134"/>
          </a:xfrm>
        </p:grpSpPr>
        <p:pic>
          <p:nvPicPr>
            <p:cNvPr id="9" name="Picture 8" descr="Icon&#10;&#10;Description automatically generated">
              <a:extLst>
                <a:ext uri="{FF2B5EF4-FFF2-40B4-BE49-F238E27FC236}">
                  <a16:creationId xmlns:a16="http://schemas.microsoft.com/office/drawing/2014/main" id="{ED363D7B-681D-42CC-390D-B52352F5F28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0" name="Rectangle 8">
              <a:extLst>
                <a:ext uri="{FF2B5EF4-FFF2-40B4-BE49-F238E27FC236}">
                  <a16:creationId xmlns:a16="http://schemas.microsoft.com/office/drawing/2014/main" id="{38D5A502-5F9C-40A8-AFA3-0143071D1A5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88858176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9156BF-4E50-4234-BD56-8054C83356F8}"/>
              </a:ext>
            </a:extLst>
          </p:cNvPr>
          <p:cNvSpPr>
            <a:spLocks noGrp="1"/>
          </p:cNvSpPr>
          <p:nvPr>
            <p:ph type="title"/>
          </p:nvPr>
        </p:nvSpPr>
        <p:spPr>
          <a:xfrm>
            <a:off x="609759" y="238127"/>
            <a:ext cx="10872629" cy="1103313"/>
          </a:xfrm>
        </p:spPr>
        <p:txBody>
          <a:bodyPr/>
          <a:lstStyle/>
          <a:p>
            <a:r>
              <a:rPr lang="en-US" sz="3600" dirty="0"/>
              <a:t>Alterations in HR Repair Genes in </a:t>
            </a:r>
            <a:br>
              <a:rPr lang="en-US" sz="3600" dirty="0"/>
            </a:br>
            <a:r>
              <a:rPr lang="en-US" sz="3600" dirty="0"/>
              <a:t>High-Grade Serous Ovarian Cancers </a:t>
            </a:r>
            <a:endParaRPr lang="en-US" dirty="0"/>
          </a:p>
        </p:txBody>
      </p:sp>
      <p:sp>
        <p:nvSpPr>
          <p:cNvPr id="3" name="Content Placeholder 2">
            <a:extLst>
              <a:ext uri="{FF2B5EF4-FFF2-40B4-BE49-F238E27FC236}">
                <a16:creationId xmlns:a16="http://schemas.microsoft.com/office/drawing/2014/main" id="{B868E1F8-E11A-47B7-ADE6-134BD7C882F1}"/>
              </a:ext>
            </a:extLst>
          </p:cNvPr>
          <p:cNvSpPr>
            <a:spLocks noGrp="1"/>
          </p:cNvSpPr>
          <p:nvPr>
            <p:ph sz="half" idx="1"/>
          </p:nvPr>
        </p:nvSpPr>
        <p:spPr>
          <a:xfrm>
            <a:off x="601820" y="2543358"/>
            <a:ext cx="3358797" cy="3646110"/>
          </a:xfrm>
        </p:spPr>
        <p:txBody>
          <a:bodyPr/>
          <a:lstStyle/>
          <a:p>
            <a:r>
              <a:rPr lang="en-US" sz="2000" dirty="0"/>
              <a:t>50% of high-grade serous ovarian cancers harbor alterations in HR repair genes:</a:t>
            </a:r>
          </a:p>
          <a:p>
            <a:pPr lvl="1"/>
            <a:r>
              <a:rPr lang="en-US" sz="2000" dirty="0"/>
              <a:t>Mutations</a:t>
            </a:r>
          </a:p>
          <a:p>
            <a:pPr lvl="1"/>
            <a:r>
              <a:rPr lang="en-US" sz="2000" dirty="0"/>
              <a:t>Deletions</a:t>
            </a:r>
          </a:p>
          <a:p>
            <a:pPr lvl="1"/>
            <a:r>
              <a:rPr lang="en-US" sz="2000" dirty="0"/>
              <a:t>Amplifications, or </a:t>
            </a:r>
          </a:p>
          <a:p>
            <a:pPr lvl="1"/>
            <a:r>
              <a:rPr lang="en-US" sz="2000" dirty="0"/>
              <a:t>Promoter methylation</a:t>
            </a:r>
          </a:p>
          <a:p>
            <a:endParaRPr lang="en-US" sz="2000" dirty="0"/>
          </a:p>
        </p:txBody>
      </p:sp>
      <p:sp>
        <p:nvSpPr>
          <p:cNvPr id="7" name="TextBox 6">
            <a:extLst>
              <a:ext uri="{FF2B5EF4-FFF2-40B4-BE49-F238E27FC236}">
                <a16:creationId xmlns:a16="http://schemas.microsoft.com/office/drawing/2014/main" id="{4823F5FD-150E-4A84-B709-FD95ECE8D986}"/>
              </a:ext>
            </a:extLst>
          </p:cNvPr>
          <p:cNvSpPr txBox="1"/>
          <p:nvPr/>
        </p:nvSpPr>
        <p:spPr bwMode="auto">
          <a:xfrm>
            <a:off x="421709" y="6361472"/>
            <a:ext cx="881244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Konstantinopoulos. Cancer Discov. 2015;5:1137.</a:t>
            </a:r>
          </a:p>
        </p:txBody>
      </p:sp>
      <p:grpSp>
        <p:nvGrpSpPr>
          <p:cNvPr id="124" name="Group 123">
            <a:extLst>
              <a:ext uri="{FF2B5EF4-FFF2-40B4-BE49-F238E27FC236}">
                <a16:creationId xmlns:a16="http://schemas.microsoft.com/office/drawing/2014/main" id="{C10B5723-B76D-4B13-A4E0-F05798D5ECF2}"/>
              </a:ext>
            </a:extLst>
          </p:cNvPr>
          <p:cNvGrpSpPr/>
          <p:nvPr/>
        </p:nvGrpSpPr>
        <p:grpSpPr>
          <a:xfrm>
            <a:off x="2668342" y="1548213"/>
            <a:ext cx="9223680" cy="4641255"/>
            <a:chOff x="1456723" y="1891269"/>
            <a:chExt cx="9223680" cy="4641255"/>
          </a:xfrm>
        </p:grpSpPr>
        <p:sp>
          <p:nvSpPr>
            <p:cNvPr id="125" name="TextBox 124">
              <a:extLst>
                <a:ext uri="{FF2B5EF4-FFF2-40B4-BE49-F238E27FC236}">
                  <a16:creationId xmlns:a16="http://schemas.microsoft.com/office/drawing/2014/main" id="{DA73A0F1-FC80-463B-AEF4-78D37EA015EE}"/>
                </a:ext>
              </a:extLst>
            </p:cNvPr>
            <p:cNvSpPr txBox="1"/>
            <p:nvPr/>
          </p:nvSpPr>
          <p:spPr bwMode="auto">
            <a:xfrm>
              <a:off x="6143713" y="2015012"/>
              <a:ext cx="24711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i="1" dirty="0">
                  <a:solidFill>
                    <a:schemeClr val="accent1"/>
                  </a:solidFill>
                  <a:latin typeface="Calibri" panose="020F0502020204030204" pitchFamily="34" charset="0"/>
                </a:rPr>
                <a:t>BRCA1</a:t>
              </a:r>
              <a:r>
                <a:rPr lang="en-US" sz="1400" dirty="0">
                  <a:solidFill>
                    <a:schemeClr val="accent1"/>
                  </a:solidFill>
                  <a:latin typeface="Calibri" panose="020F0502020204030204" pitchFamily="34" charset="0"/>
                </a:rPr>
                <a:t> germline mutations 8%</a:t>
              </a:r>
            </a:p>
          </p:txBody>
        </p:sp>
        <p:sp>
          <p:nvSpPr>
            <p:cNvPr id="126" name="TextBox 125">
              <a:extLst>
                <a:ext uri="{FF2B5EF4-FFF2-40B4-BE49-F238E27FC236}">
                  <a16:creationId xmlns:a16="http://schemas.microsoft.com/office/drawing/2014/main" id="{61D4DDC9-68EC-4F19-8243-35BAC92BD6B2}"/>
                </a:ext>
              </a:extLst>
            </p:cNvPr>
            <p:cNvSpPr txBox="1"/>
            <p:nvPr/>
          </p:nvSpPr>
          <p:spPr bwMode="auto">
            <a:xfrm>
              <a:off x="6679793" y="2326175"/>
              <a:ext cx="248636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i="1" dirty="0">
                  <a:solidFill>
                    <a:schemeClr val="bg1"/>
                  </a:solidFill>
                  <a:latin typeface="Calibri" panose="020F0502020204030204" pitchFamily="34" charset="0"/>
                </a:rPr>
                <a:t>BRCA1</a:t>
              </a:r>
              <a:r>
                <a:rPr lang="en-US" sz="1400" dirty="0">
                  <a:solidFill>
                    <a:schemeClr val="bg1"/>
                  </a:solidFill>
                  <a:latin typeface="Calibri" panose="020F0502020204030204" pitchFamily="34" charset="0"/>
                </a:rPr>
                <a:t> somatic mutations 3%</a:t>
              </a:r>
            </a:p>
          </p:txBody>
        </p:sp>
        <p:sp>
          <p:nvSpPr>
            <p:cNvPr id="127" name="TextBox 126">
              <a:extLst>
                <a:ext uri="{FF2B5EF4-FFF2-40B4-BE49-F238E27FC236}">
                  <a16:creationId xmlns:a16="http://schemas.microsoft.com/office/drawing/2014/main" id="{2B684DCB-2452-4351-9B66-71E6211097E8}"/>
                </a:ext>
              </a:extLst>
            </p:cNvPr>
            <p:cNvSpPr txBox="1"/>
            <p:nvPr/>
          </p:nvSpPr>
          <p:spPr bwMode="auto">
            <a:xfrm>
              <a:off x="7280771" y="2634338"/>
              <a:ext cx="248636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i="1" dirty="0">
                  <a:solidFill>
                    <a:schemeClr val="accent1"/>
                  </a:solidFill>
                  <a:latin typeface="Calibri" panose="020F0502020204030204" pitchFamily="34" charset="0"/>
                </a:rPr>
                <a:t>BRCA2</a:t>
              </a:r>
              <a:r>
                <a:rPr lang="en-US" sz="1400" dirty="0">
                  <a:solidFill>
                    <a:schemeClr val="accent1"/>
                  </a:solidFill>
                  <a:latin typeface="Calibri" panose="020F0502020204030204" pitchFamily="34" charset="0"/>
                </a:rPr>
                <a:t> germline mutations 6%</a:t>
              </a:r>
            </a:p>
          </p:txBody>
        </p:sp>
        <p:sp>
          <p:nvSpPr>
            <p:cNvPr id="128" name="TextBox 127">
              <a:extLst>
                <a:ext uri="{FF2B5EF4-FFF2-40B4-BE49-F238E27FC236}">
                  <a16:creationId xmlns:a16="http://schemas.microsoft.com/office/drawing/2014/main" id="{94F905C9-4965-42BD-BB93-92E064700B6B}"/>
                </a:ext>
              </a:extLst>
            </p:cNvPr>
            <p:cNvSpPr txBox="1"/>
            <p:nvPr/>
          </p:nvSpPr>
          <p:spPr bwMode="auto">
            <a:xfrm>
              <a:off x="7473865" y="3086742"/>
              <a:ext cx="235593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i="1" dirty="0">
                  <a:solidFill>
                    <a:schemeClr val="bg1"/>
                  </a:solidFill>
                  <a:latin typeface="Calibri" panose="020F0502020204030204" pitchFamily="34" charset="0"/>
                </a:rPr>
                <a:t>BRCA2</a:t>
              </a:r>
              <a:r>
                <a:rPr lang="en-US" sz="1400" dirty="0">
                  <a:solidFill>
                    <a:schemeClr val="bg1"/>
                  </a:solidFill>
                  <a:latin typeface="Calibri" panose="020F0502020204030204" pitchFamily="34" charset="0"/>
                </a:rPr>
                <a:t> somatic mutations 3%</a:t>
              </a:r>
            </a:p>
          </p:txBody>
        </p:sp>
        <p:sp>
          <p:nvSpPr>
            <p:cNvPr id="129" name="TextBox 128">
              <a:extLst>
                <a:ext uri="{FF2B5EF4-FFF2-40B4-BE49-F238E27FC236}">
                  <a16:creationId xmlns:a16="http://schemas.microsoft.com/office/drawing/2014/main" id="{687DFDEB-A631-4BD8-8075-08AAA5D9A50E}"/>
                </a:ext>
              </a:extLst>
            </p:cNvPr>
            <p:cNvSpPr txBox="1"/>
            <p:nvPr/>
          </p:nvSpPr>
          <p:spPr bwMode="auto">
            <a:xfrm>
              <a:off x="7576295" y="3694459"/>
              <a:ext cx="28916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i="1" dirty="0">
                  <a:solidFill>
                    <a:schemeClr val="bg1"/>
                  </a:solidFill>
                  <a:latin typeface="Calibri" panose="020F0502020204030204" pitchFamily="34" charset="0"/>
                </a:rPr>
                <a:t>BRCA1</a:t>
              </a:r>
              <a:r>
                <a:rPr lang="en-US" sz="1400" dirty="0">
                  <a:solidFill>
                    <a:schemeClr val="bg1"/>
                  </a:solidFill>
                  <a:latin typeface="Calibri" panose="020F0502020204030204" pitchFamily="34" charset="0"/>
                </a:rPr>
                <a:t> promoter methylation 10%</a:t>
              </a:r>
            </a:p>
          </p:txBody>
        </p:sp>
        <p:sp>
          <p:nvSpPr>
            <p:cNvPr id="130" name="TextBox 129">
              <a:extLst>
                <a:ext uri="{FF2B5EF4-FFF2-40B4-BE49-F238E27FC236}">
                  <a16:creationId xmlns:a16="http://schemas.microsoft.com/office/drawing/2014/main" id="{9BB2C718-013A-4E29-847B-B245CBFF1AB9}"/>
                </a:ext>
              </a:extLst>
            </p:cNvPr>
            <p:cNvSpPr txBox="1"/>
            <p:nvPr/>
          </p:nvSpPr>
          <p:spPr bwMode="auto">
            <a:xfrm>
              <a:off x="7454052" y="4319810"/>
              <a:ext cx="23172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i="1" dirty="0">
                  <a:solidFill>
                    <a:schemeClr val="bg1"/>
                  </a:solidFill>
                  <a:latin typeface="Calibri" panose="020F0502020204030204" pitchFamily="34" charset="0"/>
                </a:rPr>
                <a:t>CDK12</a:t>
              </a:r>
              <a:r>
                <a:rPr lang="en-US" sz="1400" dirty="0">
                  <a:solidFill>
                    <a:schemeClr val="bg1"/>
                  </a:solidFill>
                  <a:latin typeface="Calibri" panose="020F0502020204030204" pitchFamily="34" charset="0"/>
                </a:rPr>
                <a:t> mutations 3%</a:t>
              </a:r>
            </a:p>
          </p:txBody>
        </p:sp>
        <p:sp>
          <p:nvSpPr>
            <p:cNvPr id="131" name="TextBox 130">
              <a:extLst>
                <a:ext uri="{FF2B5EF4-FFF2-40B4-BE49-F238E27FC236}">
                  <a16:creationId xmlns:a16="http://schemas.microsoft.com/office/drawing/2014/main" id="{834F8A86-4321-453B-A9CA-E4601DBF776A}"/>
                </a:ext>
              </a:extLst>
            </p:cNvPr>
            <p:cNvSpPr txBox="1"/>
            <p:nvPr/>
          </p:nvSpPr>
          <p:spPr bwMode="auto">
            <a:xfrm>
              <a:off x="7514679" y="4571878"/>
              <a:ext cx="31657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i="1" dirty="0">
                  <a:solidFill>
                    <a:schemeClr val="bg1"/>
                  </a:solidFill>
                  <a:latin typeface="Calibri" panose="020F0502020204030204" pitchFamily="34" charset="0"/>
                </a:rPr>
                <a:t>RAD51C</a:t>
              </a:r>
              <a:r>
                <a:rPr lang="en-US" sz="1400" dirty="0">
                  <a:solidFill>
                    <a:schemeClr val="bg1"/>
                  </a:solidFill>
                  <a:latin typeface="Calibri" panose="020F0502020204030204" pitchFamily="34" charset="0"/>
                </a:rPr>
                <a:t> promoter methylation 2%</a:t>
              </a:r>
            </a:p>
          </p:txBody>
        </p:sp>
        <p:sp>
          <p:nvSpPr>
            <p:cNvPr id="132" name="TextBox 131">
              <a:extLst>
                <a:ext uri="{FF2B5EF4-FFF2-40B4-BE49-F238E27FC236}">
                  <a16:creationId xmlns:a16="http://schemas.microsoft.com/office/drawing/2014/main" id="{08853B2F-17AB-48E1-A110-AA5A68F86DE6}"/>
                </a:ext>
              </a:extLst>
            </p:cNvPr>
            <p:cNvSpPr txBox="1"/>
            <p:nvPr/>
          </p:nvSpPr>
          <p:spPr bwMode="auto">
            <a:xfrm>
              <a:off x="7370567" y="4791310"/>
              <a:ext cx="23172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FA gene mutations 2%</a:t>
              </a:r>
            </a:p>
          </p:txBody>
        </p:sp>
        <p:sp>
          <p:nvSpPr>
            <p:cNvPr id="133" name="TextBox 132">
              <a:extLst>
                <a:ext uri="{FF2B5EF4-FFF2-40B4-BE49-F238E27FC236}">
                  <a16:creationId xmlns:a16="http://schemas.microsoft.com/office/drawing/2014/main" id="{7F5B46AE-1604-43F4-A0C1-0863C3091FE2}"/>
                </a:ext>
              </a:extLst>
            </p:cNvPr>
            <p:cNvSpPr txBox="1"/>
            <p:nvPr/>
          </p:nvSpPr>
          <p:spPr bwMode="auto">
            <a:xfrm>
              <a:off x="7361167" y="5054001"/>
              <a:ext cx="307835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Core RAD gene mutations 1.5%</a:t>
              </a:r>
            </a:p>
          </p:txBody>
        </p:sp>
        <p:sp>
          <p:nvSpPr>
            <p:cNvPr id="134" name="TextBox 133">
              <a:extLst>
                <a:ext uri="{FF2B5EF4-FFF2-40B4-BE49-F238E27FC236}">
                  <a16:creationId xmlns:a16="http://schemas.microsoft.com/office/drawing/2014/main" id="{31A3F19F-8EE7-42A0-BC71-F1F2A73C9619}"/>
                </a:ext>
              </a:extLst>
            </p:cNvPr>
            <p:cNvSpPr txBox="1"/>
            <p:nvPr/>
          </p:nvSpPr>
          <p:spPr bwMode="auto">
            <a:xfrm>
              <a:off x="7310331" y="5319508"/>
              <a:ext cx="32369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HR DNA-damage gene mutations 2%</a:t>
              </a:r>
            </a:p>
          </p:txBody>
        </p:sp>
        <p:sp>
          <p:nvSpPr>
            <p:cNvPr id="135" name="TextBox 134">
              <a:extLst>
                <a:ext uri="{FF2B5EF4-FFF2-40B4-BE49-F238E27FC236}">
                  <a16:creationId xmlns:a16="http://schemas.microsoft.com/office/drawing/2014/main" id="{3E649DDD-1286-42C1-A645-7DF23205AAE5}"/>
                </a:ext>
              </a:extLst>
            </p:cNvPr>
            <p:cNvSpPr txBox="1"/>
            <p:nvPr/>
          </p:nvSpPr>
          <p:spPr bwMode="auto">
            <a:xfrm>
              <a:off x="2953642" y="5098269"/>
              <a:ext cx="23984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Cyclin E1 amplification 15%</a:t>
              </a:r>
            </a:p>
          </p:txBody>
        </p:sp>
        <p:sp>
          <p:nvSpPr>
            <p:cNvPr id="136" name="TextBox 135">
              <a:extLst>
                <a:ext uri="{FF2B5EF4-FFF2-40B4-BE49-F238E27FC236}">
                  <a16:creationId xmlns:a16="http://schemas.microsoft.com/office/drawing/2014/main" id="{B20F621A-965D-413F-BE0B-66444BC95DE7}"/>
                </a:ext>
              </a:extLst>
            </p:cNvPr>
            <p:cNvSpPr txBox="1"/>
            <p:nvPr/>
          </p:nvSpPr>
          <p:spPr bwMode="auto">
            <a:xfrm>
              <a:off x="2883999" y="4271045"/>
              <a:ext cx="20640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MMR mutations 3%</a:t>
              </a:r>
            </a:p>
          </p:txBody>
        </p:sp>
        <p:sp>
          <p:nvSpPr>
            <p:cNvPr id="137" name="TextBox 136">
              <a:extLst>
                <a:ext uri="{FF2B5EF4-FFF2-40B4-BE49-F238E27FC236}">
                  <a16:creationId xmlns:a16="http://schemas.microsoft.com/office/drawing/2014/main" id="{F39098FC-63A6-4684-9375-D4B0A7F8A689}"/>
                </a:ext>
              </a:extLst>
            </p:cNvPr>
            <p:cNvSpPr txBox="1"/>
            <p:nvPr/>
          </p:nvSpPr>
          <p:spPr bwMode="auto">
            <a:xfrm>
              <a:off x="2363258" y="3713644"/>
              <a:ext cx="20640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NER mutations 4% to 8%</a:t>
              </a:r>
            </a:p>
          </p:txBody>
        </p:sp>
        <p:sp>
          <p:nvSpPr>
            <p:cNvPr id="138" name="TextBox 137">
              <a:extLst>
                <a:ext uri="{FF2B5EF4-FFF2-40B4-BE49-F238E27FC236}">
                  <a16:creationId xmlns:a16="http://schemas.microsoft.com/office/drawing/2014/main" id="{CA50D080-67E1-4B7B-BEF0-A9A5A1A3842D}"/>
                </a:ext>
              </a:extLst>
            </p:cNvPr>
            <p:cNvSpPr txBox="1"/>
            <p:nvPr/>
          </p:nvSpPr>
          <p:spPr bwMode="auto">
            <a:xfrm>
              <a:off x="3968244" y="2405050"/>
              <a:ext cx="20640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Other 21%</a:t>
              </a:r>
            </a:p>
          </p:txBody>
        </p:sp>
        <p:sp>
          <p:nvSpPr>
            <p:cNvPr id="139" name="TextBox 138">
              <a:extLst>
                <a:ext uri="{FF2B5EF4-FFF2-40B4-BE49-F238E27FC236}">
                  <a16:creationId xmlns:a16="http://schemas.microsoft.com/office/drawing/2014/main" id="{79B626DB-FA11-4FE4-A3EB-D6BE23E4F4DC}"/>
                </a:ext>
              </a:extLst>
            </p:cNvPr>
            <p:cNvSpPr txBox="1"/>
            <p:nvPr/>
          </p:nvSpPr>
          <p:spPr>
            <a:xfrm>
              <a:off x="2804862" y="5489419"/>
              <a:ext cx="1804418" cy="226457"/>
            </a:xfrm>
            <a:prstGeom prst="rect">
              <a:avLst/>
            </a:prstGeom>
            <a:noFill/>
          </p:spPr>
          <p:txBody>
            <a:bodyPr wrap="square" lIns="45720" rIns="45720" rtlCol="0">
              <a:noAutofit/>
            </a:bodyPr>
            <a:lstStyle/>
            <a:p>
              <a:pPr algn="ctr" defTabSz="457119" fontAlgn="auto">
                <a:lnSpc>
                  <a:spcPct val="90000"/>
                </a:lnSpc>
                <a:spcBef>
                  <a:spcPts val="0"/>
                </a:spcBef>
                <a:spcAft>
                  <a:spcPts val="0"/>
                </a:spcAft>
                <a:defRPr/>
              </a:pPr>
              <a:r>
                <a:rPr lang="en-US" sz="1600" b="1" dirty="0">
                  <a:solidFill>
                    <a:srgbClr val="FF8671">
                      <a:lumMod val="75000"/>
                    </a:srgbClr>
                  </a:solidFill>
                  <a:latin typeface="Calibri" panose="020F0502020204030204" pitchFamily="34" charset="0"/>
                  <a:cs typeface="Calibri" panose="020F0502020204030204" pitchFamily="34" charset="0"/>
                </a:rPr>
                <a:t>HR Proficient</a:t>
              </a:r>
            </a:p>
          </p:txBody>
        </p:sp>
        <p:sp>
          <p:nvSpPr>
            <p:cNvPr id="140" name="TextBox 139">
              <a:extLst>
                <a:ext uri="{FF2B5EF4-FFF2-40B4-BE49-F238E27FC236}">
                  <a16:creationId xmlns:a16="http://schemas.microsoft.com/office/drawing/2014/main" id="{B84C5DBC-643F-44AE-B675-7F19525B0242}"/>
                </a:ext>
              </a:extLst>
            </p:cNvPr>
            <p:cNvSpPr txBox="1"/>
            <p:nvPr/>
          </p:nvSpPr>
          <p:spPr>
            <a:xfrm>
              <a:off x="5567804" y="6260258"/>
              <a:ext cx="2431846" cy="272266"/>
            </a:xfrm>
            <a:prstGeom prst="rect">
              <a:avLst/>
            </a:prstGeom>
            <a:noFill/>
          </p:spPr>
          <p:txBody>
            <a:bodyPr wrap="square" lIns="45720" rIns="45720" rtlCol="0">
              <a:noAutofit/>
            </a:bodyPr>
            <a:lstStyle/>
            <a:p>
              <a:pPr algn="ctr" defTabSz="457119" fontAlgn="auto">
                <a:lnSpc>
                  <a:spcPct val="90000"/>
                </a:lnSpc>
                <a:spcBef>
                  <a:spcPts val="0"/>
                </a:spcBef>
                <a:spcAft>
                  <a:spcPts val="0"/>
                </a:spcAft>
                <a:defRPr/>
              </a:pPr>
              <a:r>
                <a:rPr lang="en-US" sz="1600" b="1" dirty="0">
                  <a:solidFill>
                    <a:srgbClr val="FF8671">
                      <a:lumMod val="75000"/>
                    </a:srgbClr>
                  </a:solidFill>
                  <a:latin typeface="Calibri" panose="020F0502020204030204" pitchFamily="34" charset="0"/>
                  <a:cs typeface="Calibri" panose="020F0502020204030204" pitchFamily="34" charset="0"/>
                </a:rPr>
                <a:t>Possibly HR Deficient</a:t>
              </a:r>
            </a:p>
          </p:txBody>
        </p:sp>
        <p:sp>
          <p:nvSpPr>
            <p:cNvPr id="141" name="TextBox 140">
              <a:extLst>
                <a:ext uri="{FF2B5EF4-FFF2-40B4-BE49-F238E27FC236}">
                  <a16:creationId xmlns:a16="http://schemas.microsoft.com/office/drawing/2014/main" id="{81484C8E-9463-40C5-A687-FF013927414C}"/>
                </a:ext>
              </a:extLst>
            </p:cNvPr>
            <p:cNvSpPr txBox="1"/>
            <p:nvPr/>
          </p:nvSpPr>
          <p:spPr>
            <a:xfrm>
              <a:off x="8748500" y="1992578"/>
              <a:ext cx="1885320" cy="291666"/>
            </a:xfrm>
            <a:prstGeom prst="rect">
              <a:avLst/>
            </a:prstGeom>
            <a:noFill/>
          </p:spPr>
          <p:txBody>
            <a:bodyPr wrap="square" lIns="45720" rIns="45720" rtlCol="0">
              <a:noAutofit/>
            </a:bodyPr>
            <a:lstStyle/>
            <a:p>
              <a:pPr algn="ctr" defTabSz="457119" fontAlgn="auto">
                <a:lnSpc>
                  <a:spcPct val="90000"/>
                </a:lnSpc>
                <a:spcBef>
                  <a:spcPts val="0"/>
                </a:spcBef>
                <a:spcAft>
                  <a:spcPts val="0"/>
                </a:spcAft>
                <a:defRPr/>
              </a:pPr>
              <a:r>
                <a:rPr lang="en-US" sz="1600" b="1" dirty="0">
                  <a:solidFill>
                    <a:srgbClr val="FF8671">
                      <a:lumMod val="75000"/>
                    </a:srgbClr>
                  </a:solidFill>
                  <a:latin typeface="Calibri" panose="020F0502020204030204" pitchFamily="34" charset="0"/>
                  <a:cs typeface="Calibri" panose="020F0502020204030204" pitchFamily="34" charset="0"/>
                </a:rPr>
                <a:t>HR Deficient</a:t>
              </a:r>
            </a:p>
          </p:txBody>
        </p:sp>
        <p:sp>
          <p:nvSpPr>
            <p:cNvPr id="142" name="TextBox 141">
              <a:extLst>
                <a:ext uri="{FF2B5EF4-FFF2-40B4-BE49-F238E27FC236}">
                  <a16:creationId xmlns:a16="http://schemas.microsoft.com/office/drawing/2014/main" id="{D462404A-E6A6-468D-A715-996B5CDB7A91}"/>
                </a:ext>
              </a:extLst>
            </p:cNvPr>
            <p:cNvSpPr txBox="1"/>
            <p:nvPr/>
          </p:nvSpPr>
          <p:spPr>
            <a:xfrm>
              <a:off x="1456723" y="1891269"/>
              <a:ext cx="4465150" cy="721167"/>
            </a:xfrm>
            <a:prstGeom prst="rect">
              <a:avLst/>
            </a:prstGeom>
            <a:noFill/>
          </p:spPr>
          <p:txBody>
            <a:bodyPr wrap="square" lIns="45720" rIns="45720" rtlCol="0">
              <a:noAutofit/>
            </a:bodyPr>
            <a:lstStyle/>
            <a:p>
              <a:pPr algn="ctr" defTabSz="457119" fontAlgn="auto">
                <a:lnSpc>
                  <a:spcPct val="90000"/>
                </a:lnSpc>
                <a:spcBef>
                  <a:spcPts val="0"/>
                </a:spcBef>
                <a:spcAft>
                  <a:spcPts val="0"/>
                </a:spcAft>
                <a:defRPr/>
              </a:pPr>
              <a:r>
                <a:rPr lang="en-US" sz="1600" dirty="0">
                  <a:solidFill>
                    <a:srgbClr val="FF8671">
                      <a:lumMod val="75000"/>
                    </a:srgbClr>
                  </a:solidFill>
                  <a:latin typeface="Calibri" panose="020F0502020204030204" pitchFamily="34" charset="0"/>
                  <a:cs typeface="Calibri" panose="020F0502020204030204" pitchFamily="34" charset="0"/>
                </a:rPr>
                <a:t>Other (some may be HR deficient via upregulation</a:t>
              </a:r>
            </a:p>
            <a:p>
              <a:pPr algn="ctr" defTabSz="457119" fontAlgn="auto">
                <a:lnSpc>
                  <a:spcPct val="90000"/>
                </a:lnSpc>
                <a:spcBef>
                  <a:spcPts val="0"/>
                </a:spcBef>
                <a:spcAft>
                  <a:spcPts val="0"/>
                </a:spcAft>
                <a:defRPr/>
              </a:pPr>
              <a:r>
                <a:rPr lang="en-US" sz="1600" dirty="0">
                  <a:solidFill>
                    <a:srgbClr val="FF8671">
                      <a:lumMod val="75000"/>
                    </a:srgbClr>
                  </a:solidFill>
                  <a:latin typeface="Calibri" panose="020F0502020204030204" pitchFamily="34" charset="0"/>
                  <a:cs typeface="Calibri" panose="020F0502020204030204" pitchFamily="34" charset="0"/>
                </a:rPr>
                <a:t>of miRNAs or other mechanisms)</a:t>
              </a:r>
            </a:p>
          </p:txBody>
        </p:sp>
        <p:cxnSp>
          <p:nvCxnSpPr>
            <p:cNvPr id="143" name="Straight Connector 142">
              <a:extLst>
                <a:ext uri="{FF2B5EF4-FFF2-40B4-BE49-F238E27FC236}">
                  <a16:creationId xmlns:a16="http://schemas.microsoft.com/office/drawing/2014/main" id="{95180B82-C444-4893-931C-271FA614923A}"/>
                </a:ext>
              </a:extLst>
            </p:cNvPr>
            <p:cNvCxnSpPr>
              <a:cxnSpLocks/>
            </p:cNvCxnSpPr>
            <p:nvPr/>
          </p:nvCxnSpPr>
          <p:spPr bwMode="auto">
            <a:xfrm flipH="1" flipV="1">
              <a:off x="5020731" y="2627820"/>
              <a:ext cx="185582" cy="233612"/>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074D28D4-F13C-4A6D-A14C-357E7989F683}"/>
                </a:ext>
              </a:extLst>
            </p:cNvPr>
            <p:cNvCxnSpPr>
              <a:cxnSpLocks/>
            </p:cNvCxnSpPr>
            <p:nvPr/>
          </p:nvCxnSpPr>
          <p:spPr bwMode="auto">
            <a:xfrm flipH="1">
              <a:off x="4444178" y="3845059"/>
              <a:ext cx="284664" cy="7085"/>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A85DB409-55C1-4E58-AAB1-4E9E5A844856}"/>
                </a:ext>
              </a:extLst>
            </p:cNvPr>
            <p:cNvCxnSpPr>
              <a:cxnSpLocks/>
            </p:cNvCxnSpPr>
            <p:nvPr/>
          </p:nvCxnSpPr>
          <p:spPr bwMode="auto">
            <a:xfrm flipV="1">
              <a:off x="6432690" y="2287574"/>
              <a:ext cx="77442" cy="253510"/>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2F5F1DC5-A8DD-4D75-A59B-82B744214A11}"/>
                </a:ext>
              </a:extLst>
            </p:cNvPr>
            <p:cNvCxnSpPr>
              <a:cxnSpLocks/>
            </p:cNvCxnSpPr>
            <p:nvPr/>
          </p:nvCxnSpPr>
          <p:spPr bwMode="auto">
            <a:xfrm flipV="1">
              <a:off x="6853932" y="2553940"/>
              <a:ext cx="131756" cy="214868"/>
            </a:xfrm>
            <a:prstGeom prst="line">
              <a:avLst/>
            </a:prstGeom>
            <a:noFill/>
            <a:ln w="28575" cap="flat" cmpd="sng" algn="ctr">
              <a:solidFill>
                <a:schemeClr val="bg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09B6C483-21EA-4F34-85DA-2B7250A955DA}"/>
                </a:ext>
              </a:extLst>
            </p:cNvPr>
            <p:cNvCxnSpPr>
              <a:cxnSpLocks/>
            </p:cNvCxnSpPr>
            <p:nvPr/>
          </p:nvCxnSpPr>
          <p:spPr bwMode="auto">
            <a:xfrm flipV="1">
              <a:off x="7117472" y="2847315"/>
              <a:ext cx="180277" cy="145006"/>
            </a:xfrm>
            <a:prstGeom prst="line">
              <a:avLst/>
            </a:prstGeom>
            <a:noFill/>
            <a:ln w="28575" cap="flat" cmpd="sng" algn="ctr">
              <a:solidFill>
                <a:schemeClr val="bg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485AB20A-DF0B-4D10-AACA-F9A396F5C7C5}"/>
                </a:ext>
              </a:extLst>
            </p:cNvPr>
            <p:cNvCxnSpPr>
              <a:cxnSpLocks/>
            </p:cNvCxnSpPr>
            <p:nvPr/>
          </p:nvCxnSpPr>
          <p:spPr bwMode="auto">
            <a:xfrm flipV="1">
              <a:off x="7303670" y="3256739"/>
              <a:ext cx="229912" cy="82912"/>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3D53BCB4-09E3-42A2-A720-A1B00E0F3064}"/>
                </a:ext>
              </a:extLst>
            </p:cNvPr>
            <p:cNvCxnSpPr>
              <a:cxnSpLocks/>
            </p:cNvCxnSpPr>
            <p:nvPr/>
          </p:nvCxnSpPr>
          <p:spPr bwMode="auto">
            <a:xfrm>
              <a:off x="7400989" y="3840754"/>
              <a:ext cx="233592" cy="0"/>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9ABF1CF2-BEC6-4EBE-91B0-B20E66BD68E5}"/>
                </a:ext>
              </a:extLst>
            </p:cNvPr>
            <p:cNvCxnSpPr>
              <a:cxnSpLocks/>
            </p:cNvCxnSpPr>
            <p:nvPr/>
          </p:nvCxnSpPr>
          <p:spPr bwMode="auto">
            <a:xfrm>
              <a:off x="7319797" y="4378003"/>
              <a:ext cx="197988" cy="68869"/>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6EBCC3CE-0BBE-485F-8545-AA5494742836}"/>
                </a:ext>
              </a:extLst>
            </p:cNvPr>
            <p:cNvCxnSpPr>
              <a:cxnSpLocks/>
            </p:cNvCxnSpPr>
            <p:nvPr/>
          </p:nvCxnSpPr>
          <p:spPr bwMode="auto">
            <a:xfrm>
              <a:off x="7219856" y="4537874"/>
              <a:ext cx="313726" cy="167663"/>
            </a:xfrm>
            <a:prstGeom prst="line">
              <a:avLst/>
            </a:prstGeom>
            <a:noFill/>
            <a:ln w="28575" cap="flat" cmpd="sng" algn="ctr">
              <a:solidFill>
                <a:schemeClr val="bg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E8CFF05A-6303-485B-A227-839D751191C4}"/>
                </a:ext>
              </a:extLst>
            </p:cNvPr>
            <p:cNvCxnSpPr>
              <a:cxnSpLocks/>
            </p:cNvCxnSpPr>
            <p:nvPr/>
          </p:nvCxnSpPr>
          <p:spPr bwMode="auto">
            <a:xfrm>
              <a:off x="7110443" y="4650396"/>
              <a:ext cx="301519" cy="201102"/>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67926FEF-DF33-46C1-A467-870B6D8FB23B}"/>
                </a:ext>
              </a:extLst>
            </p:cNvPr>
            <p:cNvCxnSpPr>
              <a:cxnSpLocks/>
            </p:cNvCxnSpPr>
            <p:nvPr/>
          </p:nvCxnSpPr>
          <p:spPr bwMode="auto">
            <a:xfrm>
              <a:off x="7027338" y="4780143"/>
              <a:ext cx="391288" cy="323256"/>
            </a:xfrm>
            <a:prstGeom prst="line">
              <a:avLst/>
            </a:prstGeom>
            <a:noFill/>
            <a:ln w="28575" cap="flat" cmpd="sng" algn="ctr">
              <a:solidFill>
                <a:schemeClr val="bg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D652228A-B4BB-4D59-816E-D2E86A3CDB8C}"/>
                </a:ext>
              </a:extLst>
            </p:cNvPr>
            <p:cNvCxnSpPr>
              <a:cxnSpLocks/>
            </p:cNvCxnSpPr>
            <p:nvPr/>
          </p:nvCxnSpPr>
          <p:spPr bwMode="auto">
            <a:xfrm>
              <a:off x="6926709" y="4871165"/>
              <a:ext cx="406307" cy="483487"/>
            </a:xfrm>
            <a:prstGeom prst="line">
              <a:avLst/>
            </a:prstGeom>
            <a:noFill/>
            <a:ln w="28575" cap="flat" cmpd="sng" algn="ctr">
              <a:solidFill>
                <a:schemeClr val="bg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308DBB0C-7439-4931-9BFF-B6269D43D06C}"/>
                </a:ext>
              </a:extLst>
            </p:cNvPr>
            <p:cNvCxnSpPr>
              <a:cxnSpLocks/>
            </p:cNvCxnSpPr>
            <p:nvPr/>
          </p:nvCxnSpPr>
          <p:spPr bwMode="auto">
            <a:xfrm>
              <a:off x="6609413" y="5012382"/>
              <a:ext cx="156863" cy="332995"/>
            </a:xfrm>
            <a:prstGeom prst="line">
              <a:avLst/>
            </a:prstGeom>
            <a:noFill/>
            <a:ln w="28575" cap="flat" cmpd="sng" algn="ctr">
              <a:solidFill>
                <a:schemeClr val="bg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DE7D534B-72FB-4DBF-8025-4FBE5589A87E}"/>
                </a:ext>
              </a:extLst>
            </p:cNvPr>
            <p:cNvCxnSpPr>
              <a:cxnSpLocks/>
            </p:cNvCxnSpPr>
            <p:nvPr/>
          </p:nvCxnSpPr>
          <p:spPr bwMode="auto">
            <a:xfrm>
              <a:off x="6143713" y="5144083"/>
              <a:ext cx="0" cy="480169"/>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A6FF8D87-A790-40EB-807F-294226B68488}"/>
                </a:ext>
              </a:extLst>
            </p:cNvPr>
            <p:cNvCxnSpPr>
              <a:cxnSpLocks/>
            </p:cNvCxnSpPr>
            <p:nvPr/>
          </p:nvCxnSpPr>
          <p:spPr bwMode="auto">
            <a:xfrm flipH="1">
              <a:off x="5049212" y="4841158"/>
              <a:ext cx="212428" cy="262241"/>
            </a:xfrm>
            <a:prstGeom prst="line">
              <a:avLst/>
            </a:prstGeom>
            <a:noFill/>
            <a:ln w="28575"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492EC260-0420-434C-8707-BA7982557537}"/>
                </a:ext>
              </a:extLst>
            </p:cNvPr>
            <p:cNvCxnSpPr>
              <a:cxnSpLocks/>
            </p:cNvCxnSpPr>
            <p:nvPr/>
          </p:nvCxnSpPr>
          <p:spPr bwMode="auto">
            <a:xfrm flipH="1">
              <a:off x="4695153" y="4319810"/>
              <a:ext cx="157008" cy="58193"/>
            </a:xfrm>
            <a:prstGeom prst="line">
              <a:avLst/>
            </a:prstGeom>
            <a:noFill/>
            <a:ln w="28575" cap="flat" cmpd="sng" algn="ctr">
              <a:solidFill>
                <a:schemeClr val="bg1"/>
              </a:solidFill>
              <a:prstDash val="solid"/>
              <a:round/>
              <a:headEnd type="none" w="med" len="med"/>
              <a:tailEnd type="none" w="med" len="med"/>
            </a:ln>
            <a:effectLst/>
          </p:spPr>
        </p:cxnSp>
        <p:grpSp>
          <p:nvGrpSpPr>
            <p:cNvPr id="159" name="Group 158">
              <a:extLst>
                <a:ext uri="{FF2B5EF4-FFF2-40B4-BE49-F238E27FC236}">
                  <a16:creationId xmlns:a16="http://schemas.microsoft.com/office/drawing/2014/main" id="{C19AA116-2C3A-4180-9DF7-18C323B42B54}"/>
                </a:ext>
              </a:extLst>
            </p:cNvPr>
            <p:cNvGrpSpPr/>
            <p:nvPr/>
          </p:nvGrpSpPr>
          <p:grpSpPr>
            <a:xfrm>
              <a:off x="4285162" y="1974687"/>
              <a:ext cx="3201262" cy="4090428"/>
              <a:chOff x="4285162" y="1974687"/>
              <a:chExt cx="3201262" cy="4090428"/>
            </a:xfrm>
          </p:grpSpPr>
          <p:sp>
            <p:nvSpPr>
              <p:cNvPr id="162" name="Partial Circle 161">
                <a:extLst>
                  <a:ext uri="{FF2B5EF4-FFF2-40B4-BE49-F238E27FC236}">
                    <a16:creationId xmlns:a16="http://schemas.microsoft.com/office/drawing/2014/main" id="{A2C13AC7-F6C8-49E1-B4E3-3651F4E84327}"/>
                  </a:ext>
                </a:extLst>
              </p:cNvPr>
              <p:cNvSpPr/>
              <p:nvPr/>
            </p:nvSpPr>
            <p:spPr bwMode="auto">
              <a:xfrm>
                <a:off x="4728842" y="2477841"/>
                <a:ext cx="2748606" cy="2748606"/>
              </a:xfrm>
              <a:prstGeom prst="pie">
                <a:avLst>
                  <a:gd name="adj1" fmla="val 11693935"/>
                  <a:gd name="adj2" fmla="val 16200000"/>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3" name="Partial Circle 162">
                <a:extLst>
                  <a:ext uri="{FF2B5EF4-FFF2-40B4-BE49-F238E27FC236}">
                    <a16:creationId xmlns:a16="http://schemas.microsoft.com/office/drawing/2014/main" id="{5A4DA620-75A1-4F19-8669-8F9712086CB1}"/>
                  </a:ext>
                </a:extLst>
              </p:cNvPr>
              <p:cNvSpPr/>
              <p:nvPr/>
            </p:nvSpPr>
            <p:spPr bwMode="auto">
              <a:xfrm>
                <a:off x="4728842" y="2477841"/>
                <a:ext cx="2748606" cy="2748606"/>
              </a:xfrm>
              <a:prstGeom prst="pie">
                <a:avLst>
                  <a:gd name="adj1" fmla="val 9932383"/>
                  <a:gd name="adj2" fmla="val 11685410"/>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4" name="Partial Circle 163">
                <a:extLst>
                  <a:ext uri="{FF2B5EF4-FFF2-40B4-BE49-F238E27FC236}">
                    <a16:creationId xmlns:a16="http://schemas.microsoft.com/office/drawing/2014/main" id="{DDD1B78A-5609-4AC8-BC6A-2C8A63CB9AAF}"/>
                  </a:ext>
                </a:extLst>
              </p:cNvPr>
              <p:cNvSpPr/>
              <p:nvPr/>
            </p:nvSpPr>
            <p:spPr bwMode="auto">
              <a:xfrm>
                <a:off x="4728842" y="2477841"/>
                <a:ext cx="2748606" cy="2748606"/>
              </a:xfrm>
              <a:prstGeom prst="pie">
                <a:avLst>
                  <a:gd name="adj1" fmla="val 9280895"/>
                  <a:gd name="adj2" fmla="val 9923867"/>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5" name="Partial Circle 164">
                <a:extLst>
                  <a:ext uri="{FF2B5EF4-FFF2-40B4-BE49-F238E27FC236}">
                    <a16:creationId xmlns:a16="http://schemas.microsoft.com/office/drawing/2014/main" id="{01DAF162-8E9A-41CF-98F1-EDEFC976A191}"/>
                  </a:ext>
                </a:extLst>
              </p:cNvPr>
              <p:cNvSpPr/>
              <p:nvPr/>
            </p:nvSpPr>
            <p:spPr bwMode="auto">
              <a:xfrm>
                <a:off x="4728842" y="2477841"/>
                <a:ext cx="2748606" cy="2748606"/>
              </a:xfrm>
              <a:prstGeom prst="pie">
                <a:avLst>
                  <a:gd name="adj1" fmla="val 6058132"/>
                  <a:gd name="adj2" fmla="val 9292781"/>
                </a:avLst>
              </a:prstGeom>
              <a:solidFill>
                <a:schemeClr val="accent4">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6" name="Partial Circle 165">
                <a:extLst>
                  <a:ext uri="{FF2B5EF4-FFF2-40B4-BE49-F238E27FC236}">
                    <a16:creationId xmlns:a16="http://schemas.microsoft.com/office/drawing/2014/main" id="{9C6CCDFE-AF2D-4E7A-AAE0-8BEF890FFEC9}"/>
                  </a:ext>
                </a:extLst>
              </p:cNvPr>
              <p:cNvSpPr/>
              <p:nvPr/>
            </p:nvSpPr>
            <p:spPr bwMode="auto">
              <a:xfrm>
                <a:off x="4728842" y="2477841"/>
                <a:ext cx="2748606" cy="2748606"/>
              </a:xfrm>
              <a:prstGeom prst="pie">
                <a:avLst>
                  <a:gd name="adj1" fmla="val 4573807"/>
                  <a:gd name="adj2" fmla="val 6052198"/>
                </a:avLst>
              </a:prstGeom>
              <a:solidFill>
                <a:schemeClr val="accent4">
                  <a:lumMod val="75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7" name="Partial Circle 166">
                <a:extLst>
                  <a:ext uri="{FF2B5EF4-FFF2-40B4-BE49-F238E27FC236}">
                    <a16:creationId xmlns:a16="http://schemas.microsoft.com/office/drawing/2014/main" id="{DD00F663-CF4F-4CB0-856C-1639ED324761}"/>
                  </a:ext>
                </a:extLst>
              </p:cNvPr>
              <p:cNvSpPr/>
              <p:nvPr/>
            </p:nvSpPr>
            <p:spPr bwMode="auto">
              <a:xfrm>
                <a:off x="4728842" y="2477841"/>
                <a:ext cx="2748606" cy="2748606"/>
              </a:xfrm>
              <a:prstGeom prst="pie">
                <a:avLst>
                  <a:gd name="adj1" fmla="val 3287152"/>
                  <a:gd name="adj2" fmla="val 4580451"/>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8" name="Partial Circle 167">
                <a:extLst>
                  <a:ext uri="{FF2B5EF4-FFF2-40B4-BE49-F238E27FC236}">
                    <a16:creationId xmlns:a16="http://schemas.microsoft.com/office/drawing/2014/main" id="{C682836C-8B6F-40D1-B712-1E9D775B396B}"/>
                  </a:ext>
                </a:extLst>
              </p:cNvPr>
              <p:cNvSpPr/>
              <p:nvPr/>
            </p:nvSpPr>
            <p:spPr bwMode="auto">
              <a:xfrm>
                <a:off x="4728842" y="2477841"/>
                <a:ext cx="2748606" cy="2748606"/>
              </a:xfrm>
              <a:prstGeom prst="pie">
                <a:avLst>
                  <a:gd name="adj1" fmla="val 2873852"/>
                  <a:gd name="adj2" fmla="val 3287588"/>
                </a:avLst>
              </a:prstGeom>
              <a:solidFill>
                <a:schemeClr val="bg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9" name="Partial Circle 168">
                <a:extLst>
                  <a:ext uri="{FF2B5EF4-FFF2-40B4-BE49-F238E27FC236}">
                    <a16:creationId xmlns:a16="http://schemas.microsoft.com/office/drawing/2014/main" id="{F134C836-2B76-4AE9-8DB3-1D232828ACB2}"/>
                  </a:ext>
                </a:extLst>
              </p:cNvPr>
              <p:cNvSpPr/>
              <p:nvPr/>
            </p:nvSpPr>
            <p:spPr bwMode="auto">
              <a:xfrm>
                <a:off x="4728842" y="2477841"/>
                <a:ext cx="2748606" cy="2748606"/>
              </a:xfrm>
              <a:prstGeom prst="pie">
                <a:avLst>
                  <a:gd name="adj1" fmla="val 2515417"/>
                  <a:gd name="adj2" fmla="val 2876424"/>
                </a:avLst>
              </a:prstGeom>
              <a:solidFill>
                <a:schemeClr val="accent2">
                  <a:lumMod val="75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0" name="Partial Circle 169">
                <a:extLst>
                  <a:ext uri="{FF2B5EF4-FFF2-40B4-BE49-F238E27FC236}">
                    <a16:creationId xmlns:a16="http://schemas.microsoft.com/office/drawing/2014/main" id="{77F0ABEE-A958-447E-A88F-3F56B7B7E23C}"/>
                  </a:ext>
                </a:extLst>
              </p:cNvPr>
              <p:cNvSpPr/>
              <p:nvPr/>
            </p:nvSpPr>
            <p:spPr bwMode="auto">
              <a:xfrm>
                <a:off x="4728842" y="2477841"/>
                <a:ext cx="2748606" cy="2748606"/>
              </a:xfrm>
              <a:prstGeom prst="pie">
                <a:avLst>
                  <a:gd name="adj1" fmla="val 2088430"/>
                  <a:gd name="adj2" fmla="val 2523414"/>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1" name="Partial Circle 170">
                <a:extLst>
                  <a:ext uri="{FF2B5EF4-FFF2-40B4-BE49-F238E27FC236}">
                    <a16:creationId xmlns:a16="http://schemas.microsoft.com/office/drawing/2014/main" id="{1EE76F2D-4963-4F64-87B2-74D9B23B66BA}"/>
                  </a:ext>
                </a:extLst>
              </p:cNvPr>
              <p:cNvSpPr/>
              <p:nvPr/>
            </p:nvSpPr>
            <p:spPr bwMode="auto">
              <a:xfrm>
                <a:off x="4728842" y="2477841"/>
                <a:ext cx="2748606" cy="2748606"/>
              </a:xfrm>
              <a:prstGeom prst="pie">
                <a:avLst>
                  <a:gd name="adj1" fmla="val 1699351"/>
                  <a:gd name="adj2" fmla="val 2091124"/>
                </a:avLst>
              </a:prstGeom>
              <a:solidFill>
                <a:schemeClr val="accent6">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2" name="Partial Circle 171">
                <a:extLst>
                  <a:ext uri="{FF2B5EF4-FFF2-40B4-BE49-F238E27FC236}">
                    <a16:creationId xmlns:a16="http://schemas.microsoft.com/office/drawing/2014/main" id="{6C07A0A3-0E5B-49BF-BFD5-F60FF1E6D446}"/>
                  </a:ext>
                </a:extLst>
              </p:cNvPr>
              <p:cNvSpPr/>
              <p:nvPr/>
            </p:nvSpPr>
            <p:spPr bwMode="auto">
              <a:xfrm>
                <a:off x="4728842" y="2477841"/>
                <a:ext cx="2748606" cy="2748606"/>
              </a:xfrm>
              <a:prstGeom prst="pie">
                <a:avLst>
                  <a:gd name="adj1" fmla="val 1071787"/>
                  <a:gd name="adj2" fmla="val 1713608"/>
                </a:avLst>
              </a:prstGeom>
              <a:solidFill>
                <a:schemeClr val="accent6">
                  <a:lumMod val="75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3" name="Partial Circle 172">
                <a:extLst>
                  <a:ext uri="{FF2B5EF4-FFF2-40B4-BE49-F238E27FC236}">
                    <a16:creationId xmlns:a16="http://schemas.microsoft.com/office/drawing/2014/main" id="{68C0D7DB-6373-48A1-AA89-C734EC221B57}"/>
                  </a:ext>
                </a:extLst>
              </p:cNvPr>
              <p:cNvSpPr/>
              <p:nvPr/>
            </p:nvSpPr>
            <p:spPr bwMode="auto">
              <a:xfrm>
                <a:off x="4728842" y="2477841"/>
                <a:ext cx="2748606" cy="2748606"/>
              </a:xfrm>
              <a:prstGeom prst="pie">
                <a:avLst>
                  <a:gd name="adj1" fmla="val 20492675"/>
                  <a:gd name="adj2" fmla="val 1077563"/>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4" name="Partial Circle 173">
                <a:extLst>
                  <a:ext uri="{FF2B5EF4-FFF2-40B4-BE49-F238E27FC236}">
                    <a16:creationId xmlns:a16="http://schemas.microsoft.com/office/drawing/2014/main" id="{FCEEDF7E-980D-4FD3-8115-328F99ED8866}"/>
                  </a:ext>
                </a:extLst>
              </p:cNvPr>
              <p:cNvSpPr/>
              <p:nvPr/>
            </p:nvSpPr>
            <p:spPr bwMode="auto">
              <a:xfrm>
                <a:off x="4728842" y="2477841"/>
                <a:ext cx="2748606" cy="2748606"/>
              </a:xfrm>
              <a:prstGeom prst="pie">
                <a:avLst>
                  <a:gd name="adj1" fmla="val 19847636"/>
                  <a:gd name="adj2" fmla="val 20494421"/>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5" name="Partial Circle 174">
                <a:extLst>
                  <a:ext uri="{FF2B5EF4-FFF2-40B4-BE49-F238E27FC236}">
                    <a16:creationId xmlns:a16="http://schemas.microsoft.com/office/drawing/2014/main" id="{44CB3925-BBB1-4910-B0BD-98A2AF5AA710}"/>
                  </a:ext>
                </a:extLst>
              </p:cNvPr>
              <p:cNvSpPr/>
              <p:nvPr/>
            </p:nvSpPr>
            <p:spPr bwMode="auto">
              <a:xfrm>
                <a:off x="4728842" y="2477841"/>
                <a:ext cx="2748606" cy="2748606"/>
              </a:xfrm>
              <a:prstGeom prst="pie">
                <a:avLst>
                  <a:gd name="adj1" fmla="val 18585910"/>
                  <a:gd name="adj2" fmla="val 19855500"/>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6" name="Partial Circle 175">
                <a:extLst>
                  <a:ext uri="{FF2B5EF4-FFF2-40B4-BE49-F238E27FC236}">
                    <a16:creationId xmlns:a16="http://schemas.microsoft.com/office/drawing/2014/main" id="{526A7733-A1E3-4E0E-8081-10AC10D46012}"/>
                  </a:ext>
                </a:extLst>
              </p:cNvPr>
              <p:cNvSpPr/>
              <p:nvPr/>
            </p:nvSpPr>
            <p:spPr bwMode="auto">
              <a:xfrm>
                <a:off x="4728842" y="2477841"/>
                <a:ext cx="2748606" cy="2748606"/>
              </a:xfrm>
              <a:prstGeom prst="pie">
                <a:avLst>
                  <a:gd name="adj1" fmla="val 17907061"/>
                  <a:gd name="adj2" fmla="val 18578996"/>
                </a:avLst>
              </a:prstGeom>
              <a:solidFill>
                <a:schemeClr val="accent6">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7" name="Partial Circle 176">
                <a:extLst>
                  <a:ext uri="{FF2B5EF4-FFF2-40B4-BE49-F238E27FC236}">
                    <a16:creationId xmlns:a16="http://schemas.microsoft.com/office/drawing/2014/main" id="{9BA2AEB3-9759-4269-8FD5-90E2537DDF7D}"/>
                  </a:ext>
                </a:extLst>
              </p:cNvPr>
              <p:cNvSpPr/>
              <p:nvPr/>
            </p:nvSpPr>
            <p:spPr bwMode="auto">
              <a:xfrm>
                <a:off x="4728842" y="2477841"/>
                <a:ext cx="2748606" cy="2748606"/>
              </a:xfrm>
              <a:prstGeom prst="pie">
                <a:avLst>
                  <a:gd name="adj1" fmla="val 16173526"/>
                  <a:gd name="adj2" fmla="val 17900815"/>
                </a:avLst>
              </a:prstGeom>
              <a:solidFill>
                <a:schemeClr val="accent2">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78" name="Straight Connector 177">
                <a:extLst>
                  <a:ext uri="{FF2B5EF4-FFF2-40B4-BE49-F238E27FC236}">
                    <a16:creationId xmlns:a16="http://schemas.microsoft.com/office/drawing/2014/main" id="{50FC52E8-6995-4AA1-A35A-C78DE2F8C470}"/>
                  </a:ext>
                </a:extLst>
              </p:cNvPr>
              <p:cNvCxnSpPr>
                <a:cxnSpLocks/>
              </p:cNvCxnSpPr>
              <p:nvPr/>
            </p:nvCxnSpPr>
            <p:spPr bwMode="auto">
              <a:xfrm>
                <a:off x="6096000" y="1974687"/>
                <a:ext cx="0" cy="1877457"/>
              </a:xfrm>
              <a:prstGeom prst="line">
                <a:avLst/>
              </a:prstGeom>
              <a:noFill/>
              <a:ln w="28575" cap="flat" cmpd="sng" algn="ctr">
                <a:solidFill>
                  <a:schemeClr val="accent5"/>
                </a:solidFill>
                <a:prstDash val="sysDash"/>
                <a:round/>
                <a:headEnd type="none" w="med" len="med"/>
                <a:tailEnd type="none" w="med" len="med"/>
              </a:ln>
              <a:effectLst/>
            </p:spPr>
          </p:cxnSp>
          <p:cxnSp>
            <p:nvCxnSpPr>
              <p:cNvPr id="179" name="Straight Connector 178">
                <a:extLst>
                  <a:ext uri="{FF2B5EF4-FFF2-40B4-BE49-F238E27FC236}">
                    <a16:creationId xmlns:a16="http://schemas.microsoft.com/office/drawing/2014/main" id="{13F0EFC6-D205-44A6-BEDD-F258E5FA39C6}"/>
                  </a:ext>
                </a:extLst>
              </p:cNvPr>
              <p:cNvCxnSpPr>
                <a:cxnSpLocks/>
              </p:cNvCxnSpPr>
              <p:nvPr/>
            </p:nvCxnSpPr>
            <p:spPr bwMode="auto">
              <a:xfrm flipH="1">
                <a:off x="5665984" y="3852144"/>
                <a:ext cx="430016" cy="2212971"/>
              </a:xfrm>
              <a:prstGeom prst="line">
                <a:avLst/>
              </a:prstGeom>
              <a:noFill/>
              <a:ln w="28575" cap="flat" cmpd="sng" algn="ctr">
                <a:solidFill>
                  <a:schemeClr val="accent5"/>
                </a:solidFill>
                <a:prstDash val="sysDash"/>
                <a:round/>
                <a:headEnd type="none" w="med" len="med"/>
                <a:tailEnd type="none" w="med" len="med"/>
              </a:ln>
              <a:effectLst/>
            </p:spPr>
          </p:cxnSp>
          <p:cxnSp>
            <p:nvCxnSpPr>
              <p:cNvPr id="180" name="Straight Connector 179">
                <a:extLst>
                  <a:ext uri="{FF2B5EF4-FFF2-40B4-BE49-F238E27FC236}">
                    <a16:creationId xmlns:a16="http://schemas.microsoft.com/office/drawing/2014/main" id="{5EA2D90B-263B-48EF-B486-771C652ACE5F}"/>
                  </a:ext>
                </a:extLst>
              </p:cNvPr>
              <p:cNvCxnSpPr>
                <a:cxnSpLocks/>
              </p:cNvCxnSpPr>
              <p:nvPr/>
            </p:nvCxnSpPr>
            <p:spPr bwMode="auto">
              <a:xfrm flipH="1">
                <a:off x="4285162" y="3852144"/>
                <a:ext cx="1810840" cy="853918"/>
              </a:xfrm>
              <a:prstGeom prst="line">
                <a:avLst/>
              </a:prstGeom>
              <a:noFill/>
              <a:ln w="28575" cap="flat" cmpd="sng" algn="ctr">
                <a:solidFill>
                  <a:schemeClr val="accent5"/>
                </a:solidFill>
                <a:prstDash val="sysDash"/>
                <a:round/>
                <a:headEnd type="none" w="med" len="med"/>
                <a:tailEnd type="none" w="med" len="med"/>
              </a:ln>
              <a:effectLst/>
            </p:spPr>
          </p:cxnSp>
          <p:cxnSp>
            <p:nvCxnSpPr>
              <p:cNvPr id="181" name="Straight Connector 180">
                <a:extLst>
                  <a:ext uri="{FF2B5EF4-FFF2-40B4-BE49-F238E27FC236}">
                    <a16:creationId xmlns:a16="http://schemas.microsoft.com/office/drawing/2014/main" id="{3DA75222-3595-4398-848D-B26F87A192BF}"/>
                  </a:ext>
                </a:extLst>
              </p:cNvPr>
              <p:cNvCxnSpPr>
                <a:cxnSpLocks/>
              </p:cNvCxnSpPr>
              <p:nvPr/>
            </p:nvCxnSpPr>
            <p:spPr bwMode="auto">
              <a:xfrm>
                <a:off x="6106873" y="3864844"/>
                <a:ext cx="1379551" cy="1955561"/>
              </a:xfrm>
              <a:prstGeom prst="line">
                <a:avLst/>
              </a:prstGeom>
              <a:noFill/>
              <a:ln w="28575" cap="flat" cmpd="sng" algn="ctr">
                <a:solidFill>
                  <a:schemeClr val="accent5"/>
                </a:solidFill>
                <a:prstDash val="sysDash"/>
                <a:round/>
                <a:headEnd type="none" w="med" len="med"/>
                <a:tailEnd type="none" w="med" len="med"/>
              </a:ln>
              <a:effectLst/>
            </p:spPr>
          </p:cxnSp>
        </p:grpSp>
        <p:sp>
          <p:nvSpPr>
            <p:cNvPr id="160" name="TextBox 159">
              <a:extLst>
                <a:ext uri="{FF2B5EF4-FFF2-40B4-BE49-F238E27FC236}">
                  <a16:creationId xmlns:a16="http://schemas.microsoft.com/office/drawing/2014/main" id="{C2B93511-5E12-4B63-AADD-173FCF3B5FEA}"/>
                </a:ext>
              </a:extLst>
            </p:cNvPr>
            <p:cNvSpPr txBox="1"/>
            <p:nvPr/>
          </p:nvSpPr>
          <p:spPr bwMode="auto">
            <a:xfrm>
              <a:off x="6340509" y="5298320"/>
              <a:ext cx="115860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i="1" dirty="0">
                  <a:solidFill>
                    <a:schemeClr val="bg1"/>
                  </a:solidFill>
                  <a:latin typeface="Calibri" panose="020F0502020204030204" pitchFamily="34" charset="0"/>
                </a:rPr>
                <a:t>EMSY</a:t>
              </a:r>
              <a:r>
                <a:rPr lang="en-US" sz="1400" dirty="0">
                  <a:solidFill>
                    <a:schemeClr val="bg1"/>
                  </a:solidFill>
                  <a:latin typeface="Calibri" panose="020F0502020204030204" pitchFamily="34" charset="0"/>
                </a:rPr>
                <a:t> amplification 6%</a:t>
              </a:r>
            </a:p>
          </p:txBody>
        </p:sp>
        <p:sp>
          <p:nvSpPr>
            <p:cNvPr id="161" name="TextBox 160">
              <a:extLst>
                <a:ext uri="{FF2B5EF4-FFF2-40B4-BE49-F238E27FC236}">
                  <a16:creationId xmlns:a16="http://schemas.microsoft.com/office/drawing/2014/main" id="{4FAE333A-6974-4BDF-958B-DE15E8742570}"/>
                </a:ext>
              </a:extLst>
            </p:cNvPr>
            <p:cNvSpPr txBox="1"/>
            <p:nvPr/>
          </p:nvSpPr>
          <p:spPr bwMode="auto">
            <a:xfrm>
              <a:off x="5585856" y="5595982"/>
              <a:ext cx="115860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i="1" dirty="0">
                  <a:solidFill>
                    <a:schemeClr val="bg1"/>
                  </a:solidFill>
                  <a:latin typeface="Calibri" panose="020F0502020204030204" pitchFamily="34" charset="0"/>
                </a:rPr>
                <a:t>PTEN</a:t>
              </a:r>
              <a:r>
                <a:rPr lang="en-US" sz="1400" dirty="0">
                  <a:solidFill>
                    <a:schemeClr val="bg1"/>
                  </a:solidFill>
                  <a:latin typeface="Calibri" panose="020F0502020204030204" pitchFamily="34" charset="0"/>
                </a:rPr>
                <a:t> homozygous loss 7%</a:t>
              </a:r>
            </a:p>
          </p:txBody>
        </p:sp>
      </p:grpSp>
      <p:grpSp>
        <p:nvGrpSpPr>
          <p:cNvPr id="8" name="Group 7">
            <a:extLst>
              <a:ext uri="{FF2B5EF4-FFF2-40B4-BE49-F238E27FC236}">
                <a16:creationId xmlns:a16="http://schemas.microsoft.com/office/drawing/2014/main" id="{42A5CB51-1515-3F3A-64E4-87ECC4BE1141}"/>
              </a:ext>
            </a:extLst>
          </p:cNvPr>
          <p:cNvGrpSpPr/>
          <p:nvPr/>
        </p:nvGrpSpPr>
        <p:grpSpPr>
          <a:xfrm>
            <a:off x="9392911" y="6212702"/>
            <a:ext cx="2488502" cy="450134"/>
            <a:chOff x="9392911" y="6212702"/>
            <a:chExt cx="2488502" cy="450134"/>
          </a:xfrm>
        </p:grpSpPr>
        <p:pic>
          <p:nvPicPr>
            <p:cNvPr id="9" name="Picture 8" descr="Icon&#10;&#10;Description automatically generated">
              <a:extLst>
                <a:ext uri="{FF2B5EF4-FFF2-40B4-BE49-F238E27FC236}">
                  <a16:creationId xmlns:a16="http://schemas.microsoft.com/office/drawing/2014/main" id="{7681571B-7950-118B-1420-B6C6F5E1B86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0" name="Rectangle 8">
              <a:extLst>
                <a:ext uri="{FF2B5EF4-FFF2-40B4-BE49-F238E27FC236}">
                  <a16:creationId xmlns:a16="http://schemas.microsoft.com/office/drawing/2014/main" id="{AABDDD2C-4878-A274-A3C0-B446AA4D992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32734767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2DC62349-06D3-FE47-874B-56EC8CE882AF}"/>
              </a:ext>
            </a:extLst>
          </p:cNvPr>
          <p:cNvGraphicFramePr/>
          <p:nvPr>
            <p:extLst>
              <p:ext uri="{D42A27DB-BD31-4B8C-83A1-F6EECF244321}">
                <p14:modId xmlns:p14="http://schemas.microsoft.com/office/powerpoint/2010/main" val="482123879"/>
              </p:ext>
            </p:extLst>
          </p:nvPr>
        </p:nvGraphicFramePr>
        <p:xfrm>
          <a:off x="2032000" y="1711324"/>
          <a:ext cx="8128000" cy="4656848"/>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2">
            <a:extLst>
              <a:ext uri="{FF2B5EF4-FFF2-40B4-BE49-F238E27FC236}">
                <a16:creationId xmlns:a16="http://schemas.microsoft.com/office/drawing/2014/main" id="{75A9AC60-D449-4A72-99C3-ACF0C436ED1E}"/>
              </a:ext>
            </a:extLst>
          </p:cNvPr>
          <p:cNvSpPr>
            <a:spLocks noGrp="1"/>
          </p:cNvSpPr>
          <p:nvPr>
            <p:ph type="title"/>
          </p:nvPr>
        </p:nvSpPr>
        <p:spPr/>
        <p:txBody>
          <a:bodyPr/>
          <a:lstStyle/>
          <a:p>
            <a:r>
              <a:rPr lang="en-US" dirty="0"/>
              <a:t>Suboptimal Adoption of Germline </a:t>
            </a:r>
            <a:r>
              <a:rPr lang="en-US" i="1" dirty="0"/>
              <a:t>BRCA1/2</a:t>
            </a:r>
            <a:r>
              <a:rPr lang="en-US" dirty="0"/>
              <a:t> or HRD Testing Among Black and White Patients With OC</a:t>
            </a:r>
          </a:p>
        </p:txBody>
      </p:sp>
      <p:sp>
        <p:nvSpPr>
          <p:cNvPr id="12" name="TextBox 11">
            <a:extLst>
              <a:ext uri="{FF2B5EF4-FFF2-40B4-BE49-F238E27FC236}">
                <a16:creationId xmlns:a16="http://schemas.microsoft.com/office/drawing/2014/main" id="{80943946-774A-4EA6-810A-C88500DB6D54}"/>
              </a:ext>
            </a:extLst>
          </p:cNvPr>
          <p:cNvSpPr txBox="1"/>
          <p:nvPr/>
        </p:nvSpPr>
        <p:spPr bwMode="auto">
          <a:xfrm>
            <a:off x="412457" y="6376463"/>
            <a:ext cx="865553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200" b="0" dirty="0">
                <a:solidFill>
                  <a:srgbClr val="455560"/>
                </a:solidFill>
                <a:latin typeface="Calibri" panose="020F0502020204030204" pitchFamily="34" charset="0"/>
                <a:cs typeface="Calibri" panose="020F0502020204030204" pitchFamily="34" charset="0"/>
              </a:rPr>
              <a:t>Kurian. JCO. 2019;37:1305. </a:t>
            </a:r>
            <a:endParaRPr lang="en-US" sz="1200" b="0" kern="1200" dirty="0">
              <a:solidFill>
                <a:srgbClr val="455560"/>
              </a:solidFill>
              <a:latin typeface="Calibri" panose="020F0502020204030204" pitchFamily="34" charset="0"/>
              <a:cs typeface="Calibri" panose="020F0502020204030204" pitchFamily="34" charset="0"/>
            </a:endParaRPr>
          </a:p>
        </p:txBody>
      </p:sp>
      <p:sp>
        <p:nvSpPr>
          <p:cNvPr id="2" name="TextBox 1">
            <a:extLst>
              <a:ext uri="{FF2B5EF4-FFF2-40B4-BE49-F238E27FC236}">
                <a16:creationId xmlns:a16="http://schemas.microsoft.com/office/drawing/2014/main" id="{B8062830-FD6E-554F-B284-D89E473A1D19}"/>
              </a:ext>
            </a:extLst>
          </p:cNvPr>
          <p:cNvSpPr txBox="1"/>
          <p:nvPr/>
        </p:nvSpPr>
        <p:spPr bwMode="auto">
          <a:xfrm>
            <a:off x="2202306" y="1652404"/>
            <a:ext cx="7763023"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Guideline-Recommended Genetic Testing in Women With OC According to Race</a:t>
            </a:r>
          </a:p>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(Between 2013 and 2014) </a:t>
            </a:r>
          </a:p>
        </p:txBody>
      </p:sp>
      <p:sp>
        <p:nvSpPr>
          <p:cNvPr id="5" name="TextBox 4">
            <a:extLst>
              <a:ext uri="{FF2B5EF4-FFF2-40B4-BE49-F238E27FC236}">
                <a16:creationId xmlns:a16="http://schemas.microsoft.com/office/drawing/2014/main" id="{84E00043-13B0-3248-9E95-146B96431098}"/>
              </a:ext>
            </a:extLst>
          </p:cNvPr>
          <p:cNvSpPr txBox="1"/>
          <p:nvPr/>
        </p:nvSpPr>
        <p:spPr bwMode="auto">
          <a:xfrm rot="16200000">
            <a:off x="719911" y="3777024"/>
            <a:ext cx="22548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Proportion Tested (%)</a:t>
            </a:r>
          </a:p>
        </p:txBody>
      </p:sp>
      <p:sp>
        <p:nvSpPr>
          <p:cNvPr id="6" name="TextBox 5">
            <a:extLst>
              <a:ext uri="{FF2B5EF4-FFF2-40B4-BE49-F238E27FC236}">
                <a16:creationId xmlns:a16="http://schemas.microsoft.com/office/drawing/2014/main" id="{DD0BB663-FA41-244B-8F28-F27F99893718}"/>
              </a:ext>
            </a:extLst>
          </p:cNvPr>
          <p:cNvSpPr txBox="1"/>
          <p:nvPr/>
        </p:nvSpPr>
        <p:spPr bwMode="auto">
          <a:xfrm>
            <a:off x="2592729" y="5731493"/>
            <a:ext cx="153943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Non-Hispanic White</a:t>
            </a:r>
          </a:p>
        </p:txBody>
      </p:sp>
      <p:sp>
        <p:nvSpPr>
          <p:cNvPr id="13" name="TextBox 12">
            <a:extLst>
              <a:ext uri="{FF2B5EF4-FFF2-40B4-BE49-F238E27FC236}">
                <a16:creationId xmlns:a16="http://schemas.microsoft.com/office/drawing/2014/main" id="{EFBB4667-CA98-9948-BE0B-90A7F436B997}"/>
              </a:ext>
            </a:extLst>
          </p:cNvPr>
          <p:cNvSpPr txBox="1"/>
          <p:nvPr/>
        </p:nvSpPr>
        <p:spPr bwMode="auto">
          <a:xfrm>
            <a:off x="3998026" y="5734636"/>
            <a:ext cx="15394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Black</a:t>
            </a:r>
          </a:p>
        </p:txBody>
      </p:sp>
      <p:sp>
        <p:nvSpPr>
          <p:cNvPr id="14" name="TextBox 13">
            <a:extLst>
              <a:ext uri="{FF2B5EF4-FFF2-40B4-BE49-F238E27FC236}">
                <a16:creationId xmlns:a16="http://schemas.microsoft.com/office/drawing/2014/main" id="{22F6571D-24CF-FF41-9E2E-7116A3A5021A}"/>
              </a:ext>
            </a:extLst>
          </p:cNvPr>
          <p:cNvSpPr txBox="1"/>
          <p:nvPr/>
        </p:nvSpPr>
        <p:spPr bwMode="auto">
          <a:xfrm>
            <a:off x="5461198" y="5728899"/>
            <a:ext cx="15394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Asian</a:t>
            </a:r>
          </a:p>
        </p:txBody>
      </p:sp>
      <p:sp>
        <p:nvSpPr>
          <p:cNvPr id="15" name="TextBox 14">
            <a:extLst>
              <a:ext uri="{FF2B5EF4-FFF2-40B4-BE49-F238E27FC236}">
                <a16:creationId xmlns:a16="http://schemas.microsoft.com/office/drawing/2014/main" id="{8B19B8D8-ADA8-5447-8BA0-DFCBA33930E6}"/>
              </a:ext>
            </a:extLst>
          </p:cNvPr>
          <p:cNvSpPr txBox="1"/>
          <p:nvPr/>
        </p:nvSpPr>
        <p:spPr bwMode="auto">
          <a:xfrm>
            <a:off x="6910741" y="5735784"/>
            <a:ext cx="15394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Hispanic</a:t>
            </a:r>
          </a:p>
        </p:txBody>
      </p:sp>
      <p:grpSp>
        <p:nvGrpSpPr>
          <p:cNvPr id="7" name="Group 6">
            <a:extLst>
              <a:ext uri="{FF2B5EF4-FFF2-40B4-BE49-F238E27FC236}">
                <a16:creationId xmlns:a16="http://schemas.microsoft.com/office/drawing/2014/main" id="{E3AD4442-47E5-49D4-8E41-4CF61A1B8782}"/>
              </a:ext>
            </a:extLst>
          </p:cNvPr>
          <p:cNvGrpSpPr/>
          <p:nvPr/>
        </p:nvGrpSpPr>
        <p:grpSpPr>
          <a:xfrm>
            <a:off x="1916137" y="2074333"/>
            <a:ext cx="652829" cy="3911599"/>
            <a:chOff x="958526" y="2156886"/>
            <a:chExt cx="652829" cy="3613149"/>
          </a:xfrm>
        </p:grpSpPr>
        <p:grpSp>
          <p:nvGrpSpPr>
            <p:cNvPr id="17" name="Group 16">
              <a:extLst>
                <a:ext uri="{FF2B5EF4-FFF2-40B4-BE49-F238E27FC236}">
                  <a16:creationId xmlns:a16="http://schemas.microsoft.com/office/drawing/2014/main" id="{F88CD8D0-71F6-4DC9-8930-FA63FF9B8C1D}"/>
                </a:ext>
              </a:extLst>
            </p:cNvPr>
            <p:cNvGrpSpPr/>
            <p:nvPr/>
          </p:nvGrpSpPr>
          <p:grpSpPr>
            <a:xfrm>
              <a:off x="958526" y="2156886"/>
              <a:ext cx="535724" cy="3613149"/>
              <a:chOff x="1016085" y="2224487"/>
              <a:chExt cx="535724" cy="2865904"/>
            </a:xfrm>
          </p:grpSpPr>
          <p:sp>
            <p:nvSpPr>
              <p:cNvPr id="18" name="TextBox 17">
                <a:extLst>
                  <a:ext uri="{FF2B5EF4-FFF2-40B4-BE49-F238E27FC236}">
                    <a16:creationId xmlns:a16="http://schemas.microsoft.com/office/drawing/2014/main" id="{C1782B5E-8A2B-4D85-AE15-3305BF5486B2}"/>
                  </a:ext>
                </a:extLst>
              </p:cNvPr>
              <p:cNvSpPr txBox="1"/>
              <p:nvPr/>
            </p:nvSpPr>
            <p:spPr bwMode="auto">
              <a:xfrm>
                <a:off x="1250123" y="472105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9" name="TextBox 18">
                <a:extLst>
                  <a:ext uri="{FF2B5EF4-FFF2-40B4-BE49-F238E27FC236}">
                    <a16:creationId xmlns:a16="http://schemas.microsoft.com/office/drawing/2014/main" id="{3C1B3488-32D6-45A0-961B-02A9F21D13EE}"/>
                  </a:ext>
                </a:extLst>
              </p:cNvPr>
              <p:cNvSpPr txBox="1"/>
              <p:nvPr/>
            </p:nvSpPr>
            <p:spPr bwMode="auto">
              <a:xfrm>
                <a:off x="1133105" y="422174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20" name="TextBox 19">
                <a:extLst>
                  <a:ext uri="{FF2B5EF4-FFF2-40B4-BE49-F238E27FC236}">
                    <a16:creationId xmlns:a16="http://schemas.microsoft.com/office/drawing/2014/main" id="{3F62AA34-6B68-4B94-A9C7-B8DEB8BE77D3}"/>
                  </a:ext>
                </a:extLst>
              </p:cNvPr>
              <p:cNvSpPr txBox="1"/>
              <p:nvPr/>
            </p:nvSpPr>
            <p:spPr bwMode="auto">
              <a:xfrm>
                <a:off x="1133105" y="37224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21" name="TextBox 20">
                <a:extLst>
                  <a:ext uri="{FF2B5EF4-FFF2-40B4-BE49-F238E27FC236}">
                    <a16:creationId xmlns:a16="http://schemas.microsoft.com/office/drawing/2014/main" id="{6EA2C909-7815-4925-B6BA-BA2CBB143E07}"/>
                  </a:ext>
                </a:extLst>
              </p:cNvPr>
              <p:cNvSpPr txBox="1"/>
              <p:nvPr/>
            </p:nvSpPr>
            <p:spPr bwMode="auto">
              <a:xfrm>
                <a:off x="1133105" y="32231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22" name="TextBox 21">
                <a:extLst>
                  <a:ext uri="{FF2B5EF4-FFF2-40B4-BE49-F238E27FC236}">
                    <a16:creationId xmlns:a16="http://schemas.microsoft.com/office/drawing/2014/main" id="{4F391A3D-35E9-4798-9CA2-B89D46A78C8E}"/>
                  </a:ext>
                </a:extLst>
              </p:cNvPr>
              <p:cNvSpPr txBox="1"/>
              <p:nvPr/>
            </p:nvSpPr>
            <p:spPr bwMode="auto">
              <a:xfrm>
                <a:off x="1133105" y="272380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23" name="TextBox 22">
                <a:extLst>
                  <a:ext uri="{FF2B5EF4-FFF2-40B4-BE49-F238E27FC236}">
                    <a16:creationId xmlns:a16="http://schemas.microsoft.com/office/drawing/2014/main" id="{1B924435-1A13-4C9C-92F2-CAE11CD81D21}"/>
                  </a:ext>
                </a:extLst>
              </p:cNvPr>
              <p:cNvSpPr txBox="1"/>
              <p:nvPr/>
            </p:nvSpPr>
            <p:spPr bwMode="auto">
              <a:xfrm>
                <a:off x="1016085" y="2224487"/>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grpSp>
        <p:grpSp>
          <p:nvGrpSpPr>
            <p:cNvPr id="24" name="Group 23">
              <a:extLst>
                <a:ext uri="{FF2B5EF4-FFF2-40B4-BE49-F238E27FC236}">
                  <a16:creationId xmlns:a16="http://schemas.microsoft.com/office/drawing/2014/main" id="{280189F6-1B37-469A-86B9-52FF446703D4}"/>
                </a:ext>
              </a:extLst>
            </p:cNvPr>
            <p:cNvGrpSpPr/>
            <p:nvPr/>
          </p:nvGrpSpPr>
          <p:grpSpPr>
            <a:xfrm>
              <a:off x="1504843" y="2358150"/>
              <a:ext cx="106512" cy="3136225"/>
              <a:chOff x="1594589" y="2418111"/>
              <a:chExt cx="351051" cy="2487614"/>
            </a:xfrm>
          </p:grpSpPr>
          <p:cxnSp>
            <p:nvCxnSpPr>
              <p:cNvPr id="25" name="Straight Connector 24">
                <a:extLst>
                  <a:ext uri="{FF2B5EF4-FFF2-40B4-BE49-F238E27FC236}">
                    <a16:creationId xmlns:a16="http://schemas.microsoft.com/office/drawing/2014/main" id="{5252C847-2F99-4981-9330-A788D2D064B0}"/>
                  </a:ext>
                </a:extLst>
              </p:cNvPr>
              <p:cNvCxnSpPr>
                <a:cxnSpLocks/>
              </p:cNvCxnSpPr>
              <p:nvPr/>
            </p:nvCxnSpPr>
            <p:spPr bwMode="auto">
              <a:xfrm>
                <a:off x="1594589" y="241811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7A427144-7C4D-4C95-AED3-4B81561165BC}"/>
                  </a:ext>
                </a:extLst>
              </p:cNvPr>
              <p:cNvCxnSpPr>
                <a:cxnSpLocks/>
              </p:cNvCxnSpPr>
              <p:nvPr/>
            </p:nvCxnSpPr>
            <p:spPr bwMode="auto">
              <a:xfrm>
                <a:off x="1594589" y="2908467"/>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A2D7A5AB-F7CE-4E57-99A8-22D18ACF5539}"/>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D069BAAA-F277-42E0-90E0-97E75C8615E0}"/>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634B1511-4A05-4B25-A482-DFF8C398F878}"/>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8FB7347A-7780-4377-9026-A3EE0FBBF527}"/>
                  </a:ext>
                </a:extLst>
              </p:cNvPr>
              <p:cNvCxnSpPr>
                <a:cxnSpLocks/>
              </p:cNvCxnSpPr>
              <p:nvPr/>
            </p:nvCxnSpPr>
            <p:spPr bwMode="auto">
              <a:xfrm>
                <a:off x="1594589" y="4905725"/>
                <a:ext cx="351051" cy="0"/>
              </a:xfrm>
              <a:prstGeom prst="line">
                <a:avLst/>
              </a:prstGeom>
              <a:noFill/>
              <a:ln w="28575" cap="flat" cmpd="sng" algn="ctr">
                <a:solidFill>
                  <a:schemeClr val="bg1"/>
                </a:solidFill>
                <a:prstDash val="solid"/>
                <a:round/>
                <a:headEnd type="none" w="med" len="med"/>
                <a:tailEnd type="none" w="med" len="med"/>
              </a:ln>
              <a:effectLst/>
            </p:spPr>
          </p:cxnSp>
        </p:grpSp>
      </p:grpSp>
      <p:sp>
        <p:nvSpPr>
          <p:cNvPr id="8" name="Freeform: Shape 7">
            <a:extLst>
              <a:ext uri="{FF2B5EF4-FFF2-40B4-BE49-F238E27FC236}">
                <a16:creationId xmlns:a16="http://schemas.microsoft.com/office/drawing/2014/main" id="{C1228E6E-C0AA-42A5-A88B-A89EC3627512}"/>
              </a:ext>
            </a:extLst>
          </p:cNvPr>
          <p:cNvSpPr/>
          <p:nvPr/>
        </p:nvSpPr>
        <p:spPr bwMode="auto">
          <a:xfrm>
            <a:off x="2569945" y="2280921"/>
            <a:ext cx="7234455" cy="3417570"/>
          </a:xfrm>
          <a:custGeom>
            <a:avLst/>
            <a:gdLst>
              <a:gd name="connsiteX0" fmla="*/ 0 w 7372952"/>
              <a:gd name="connsiteY0" fmla="*/ 0 h 3397718"/>
              <a:gd name="connsiteX1" fmla="*/ 0 w 7372952"/>
              <a:gd name="connsiteY1" fmla="*/ 3397718 h 3397718"/>
              <a:gd name="connsiteX2" fmla="*/ 7372952 w 7372952"/>
              <a:gd name="connsiteY2" fmla="*/ 3397718 h 3397718"/>
            </a:gdLst>
            <a:ahLst/>
            <a:cxnLst>
              <a:cxn ang="0">
                <a:pos x="connsiteX0" y="connsiteY0"/>
              </a:cxn>
              <a:cxn ang="0">
                <a:pos x="connsiteX1" y="connsiteY1"/>
              </a:cxn>
              <a:cxn ang="0">
                <a:pos x="connsiteX2" y="connsiteY2"/>
              </a:cxn>
            </a:cxnLst>
            <a:rect l="l" t="t" r="r" b="b"/>
            <a:pathLst>
              <a:path w="7372952" h="3397718">
                <a:moveTo>
                  <a:pt x="0" y="0"/>
                </a:moveTo>
                <a:lnTo>
                  <a:pt x="0" y="3397718"/>
                </a:lnTo>
                <a:lnTo>
                  <a:pt x="7372952" y="3397718"/>
                </a:lnTo>
              </a:path>
            </a:pathLst>
          </a:custGeom>
          <a:noFill/>
          <a:ln w="28575">
            <a:solidFill>
              <a:schemeClr val="bg1"/>
            </a:solidFill>
            <a:miter lim="800000"/>
            <a:headEnd/>
            <a:tailEnd/>
          </a:ln>
        </p:spPr>
        <p:txBody>
          <a:bodyPr rtlCol="0" anchor="ctr"/>
          <a:lstStyle/>
          <a:p>
            <a:pPr algn="ctr"/>
            <a:endParaRPr lang="en-US" dirty="0"/>
          </a:p>
        </p:txBody>
      </p:sp>
      <p:grpSp>
        <p:nvGrpSpPr>
          <p:cNvPr id="38" name="Group 37">
            <a:extLst>
              <a:ext uri="{FF2B5EF4-FFF2-40B4-BE49-F238E27FC236}">
                <a16:creationId xmlns:a16="http://schemas.microsoft.com/office/drawing/2014/main" id="{DC3BCE86-7D32-44F4-89AE-4FDF9A8EE5E0}"/>
              </a:ext>
            </a:extLst>
          </p:cNvPr>
          <p:cNvGrpSpPr/>
          <p:nvPr/>
        </p:nvGrpSpPr>
        <p:grpSpPr>
          <a:xfrm rot="16200000">
            <a:off x="6118803" y="2147702"/>
            <a:ext cx="121289" cy="7222864"/>
            <a:chOff x="1594588" y="1894973"/>
            <a:chExt cx="351052" cy="2522171"/>
          </a:xfrm>
        </p:grpSpPr>
        <p:cxnSp>
          <p:nvCxnSpPr>
            <p:cNvPr id="39" name="Straight Connector 38">
              <a:extLst>
                <a:ext uri="{FF2B5EF4-FFF2-40B4-BE49-F238E27FC236}">
                  <a16:creationId xmlns:a16="http://schemas.microsoft.com/office/drawing/2014/main" id="{87BB53BD-47BB-497D-9825-86C397957D1C}"/>
                </a:ext>
              </a:extLst>
            </p:cNvPr>
            <p:cNvCxnSpPr>
              <a:cxnSpLocks/>
            </p:cNvCxnSpPr>
            <p:nvPr/>
          </p:nvCxnSpPr>
          <p:spPr bwMode="auto">
            <a:xfrm>
              <a:off x="1594589" y="241811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C9FE7913-D86F-412A-A9E8-E016899041C4}"/>
                </a:ext>
              </a:extLst>
            </p:cNvPr>
            <p:cNvCxnSpPr>
              <a:cxnSpLocks/>
            </p:cNvCxnSpPr>
            <p:nvPr/>
          </p:nvCxnSpPr>
          <p:spPr bwMode="auto">
            <a:xfrm>
              <a:off x="1594589" y="2908467"/>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F77E0E31-A32F-4CF5-B32F-EBBCF336A257}"/>
                </a:ext>
              </a:extLst>
            </p:cNvPr>
            <p:cNvCxnSpPr>
              <a:cxnSpLocks/>
            </p:cNvCxnSpPr>
            <p:nvPr/>
          </p:nvCxnSpPr>
          <p:spPr bwMode="auto">
            <a:xfrm>
              <a:off x="1594589" y="3407781"/>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5021887E-9F51-4ECC-98DF-2CC72C36C6C3}"/>
                </a:ext>
              </a:extLst>
            </p:cNvPr>
            <p:cNvCxnSpPr>
              <a:cxnSpLocks/>
            </p:cNvCxnSpPr>
            <p:nvPr/>
          </p:nvCxnSpPr>
          <p:spPr bwMode="auto">
            <a:xfrm>
              <a:off x="1594589" y="3907095"/>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6339B748-2160-41D6-A582-B8B934E53AFD}"/>
                </a:ext>
              </a:extLst>
            </p:cNvPr>
            <p:cNvCxnSpPr>
              <a:cxnSpLocks/>
            </p:cNvCxnSpPr>
            <p:nvPr/>
          </p:nvCxnSpPr>
          <p:spPr bwMode="auto">
            <a:xfrm>
              <a:off x="1594589" y="4417144"/>
              <a:ext cx="351051"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0CDC1647-D96C-414F-BFC7-50B098612896}"/>
                </a:ext>
              </a:extLst>
            </p:cNvPr>
            <p:cNvCxnSpPr>
              <a:cxnSpLocks/>
            </p:cNvCxnSpPr>
            <p:nvPr/>
          </p:nvCxnSpPr>
          <p:spPr bwMode="auto">
            <a:xfrm>
              <a:off x="1594588" y="1894973"/>
              <a:ext cx="351052" cy="0"/>
            </a:xfrm>
            <a:prstGeom prst="line">
              <a:avLst/>
            </a:prstGeom>
            <a:noFill/>
            <a:ln w="28575" cap="flat" cmpd="sng" algn="ctr">
              <a:solidFill>
                <a:schemeClr val="bg1"/>
              </a:solidFill>
              <a:prstDash val="solid"/>
              <a:round/>
              <a:headEnd type="none" w="med" len="med"/>
              <a:tailEnd type="none" w="med" len="med"/>
            </a:ln>
            <a:effectLst/>
          </p:spPr>
        </p:cxnSp>
      </p:grpSp>
      <p:grpSp>
        <p:nvGrpSpPr>
          <p:cNvPr id="9" name="Group 8">
            <a:extLst>
              <a:ext uri="{FF2B5EF4-FFF2-40B4-BE49-F238E27FC236}">
                <a16:creationId xmlns:a16="http://schemas.microsoft.com/office/drawing/2014/main" id="{32759422-8D79-59DB-1ECD-A15586C1E04C}"/>
              </a:ext>
            </a:extLst>
          </p:cNvPr>
          <p:cNvGrpSpPr/>
          <p:nvPr/>
        </p:nvGrpSpPr>
        <p:grpSpPr>
          <a:xfrm>
            <a:off x="9392911" y="6212702"/>
            <a:ext cx="2488502" cy="450134"/>
            <a:chOff x="9392911" y="6212702"/>
            <a:chExt cx="2488502" cy="450134"/>
          </a:xfrm>
        </p:grpSpPr>
        <p:pic>
          <p:nvPicPr>
            <p:cNvPr id="10" name="Picture 9" descr="Icon&#10;&#10;Description automatically generated">
              <a:extLst>
                <a:ext uri="{FF2B5EF4-FFF2-40B4-BE49-F238E27FC236}">
                  <a16:creationId xmlns:a16="http://schemas.microsoft.com/office/drawing/2014/main" id="{21A8A83B-6BD4-2EA6-94C6-706C3926B50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1" name="Rectangle 8">
              <a:extLst>
                <a:ext uri="{FF2B5EF4-FFF2-40B4-BE49-F238E27FC236}">
                  <a16:creationId xmlns:a16="http://schemas.microsoft.com/office/drawing/2014/main" id="{4A03D0CB-3D42-3E40-FEB9-F4EF60CBB70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5"/>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47167611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2">
            <a:extLst>
              <a:ext uri="{FF2B5EF4-FFF2-40B4-BE49-F238E27FC236}">
                <a16:creationId xmlns:a16="http://schemas.microsoft.com/office/drawing/2014/main" id="{4FB66F8E-8B18-43A9-B46C-3E437FB9DE13}"/>
              </a:ext>
            </a:extLst>
          </p:cNvPr>
          <p:cNvSpPr>
            <a:spLocks noGrp="1"/>
          </p:cNvSpPr>
          <p:nvPr>
            <p:ph type="title"/>
          </p:nvPr>
        </p:nvSpPr>
        <p:spPr>
          <a:xfrm>
            <a:off x="609759" y="238127"/>
            <a:ext cx="10872445" cy="1103313"/>
          </a:xfrm>
        </p:spPr>
        <p:txBody>
          <a:bodyPr/>
          <a:lstStyle/>
          <a:p>
            <a:r>
              <a:rPr lang="en-US" sz="3600" dirty="0"/>
              <a:t>Guideline Recommendations for the Management </a:t>
            </a:r>
            <a:br>
              <a:rPr lang="en-US" sz="3600" dirty="0"/>
            </a:br>
            <a:r>
              <a:rPr lang="en-US" sz="3600" dirty="0"/>
              <a:t>of Advanced or Recurrent Ovarian Cancer</a:t>
            </a:r>
            <a:endParaRPr lang="en-US" dirty="0"/>
          </a:p>
        </p:txBody>
      </p:sp>
      <p:sp>
        <p:nvSpPr>
          <p:cNvPr id="24" name="TextBox 23">
            <a:extLst>
              <a:ext uri="{FF2B5EF4-FFF2-40B4-BE49-F238E27FC236}">
                <a16:creationId xmlns:a16="http://schemas.microsoft.com/office/drawing/2014/main" id="{A8B44A48-5FC0-4893-BF7C-D260DAD24858}"/>
              </a:ext>
            </a:extLst>
          </p:cNvPr>
          <p:cNvSpPr txBox="1"/>
          <p:nvPr/>
        </p:nvSpPr>
        <p:spPr bwMode="auto">
          <a:xfrm>
            <a:off x="419654" y="6373354"/>
            <a:ext cx="86555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pPr>
            <a:r>
              <a:rPr lang="en-US" sz="1200" b="0" kern="1200" dirty="0">
                <a:solidFill>
                  <a:srgbClr val="455560"/>
                </a:solidFill>
                <a:latin typeface="Calibri" panose="020F0502020204030204" pitchFamily="34" charset="0"/>
                <a:cs typeface="Calibri" panose="020F0502020204030204" pitchFamily="34" charset="0"/>
              </a:rPr>
              <a:t>1. National Comprehensive Cancer Network. Ovarian Cancer (v.1.2023</a:t>
            </a:r>
            <a:r>
              <a:rPr lang="en-US" sz="1200" b="0" dirty="0">
                <a:solidFill>
                  <a:srgbClr val="455560"/>
                </a:solidFill>
                <a:latin typeface="Calibri" panose="020F0502020204030204" pitchFamily="34" charset="0"/>
                <a:cs typeface="Calibri" panose="020F0502020204030204" pitchFamily="34" charset="0"/>
              </a:rPr>
              <a:t>). 2. Selpercatinib PI. 3. Dostarlimab PI. </a:t>
            </a:r>
            <a:endParaRPr lang="en-US" sz="1200" b="0" kern="1200" dirty="0">
              <a:solidFill>
                <a:srgbClr val="455560"/>
              </a:solidFill>
              <a:latin typeface="Calibri" panose="020F0502020204030204" pitchFamily="34" charset="0"/>
              <a:cs typeface="Calibri" panose="020F0502020204030204" pitchFamily="34" charset="0"/>
            </a:endParaRPr>
          </a:p>
        </p:txBody>
      </p:sp>
      <p:sp>
        <p:nvSpPr>
          <p:cNvPr id="25" name="Rectangle 24">
            <a:extLst>
              <a:ext uri="{FF2B5EF4-FFF2-40B4-BE49-F238E27FC236}">
                <a16:creationId xmlns:a16="http://schemas.microsoft.com/office/drawing/2014/main" id="{2BE9499E-5A1F-4461-81D2-E4DEF2874783}"/>
              </a:ext>
            </a:extLst>
          </p:cNvPr>
          <p:cNvSpPr/>
          <p:nvPr/>
        </p:nvSpPr>
        <p:spPr>
          <a:xfrm>
            <a:off x="603278" y="1601035"/>
            <a:ext cx="3422468" cy="77780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200" dirty="0">
                <a:solidFill>
                  <a:srgbClr val="FFFFFF"/>
                </a:solidFill>
                <a:latin typeface="Calibri" panose="020F0502020204030204" pitchFamily="34" charset="0"/>
                <a:cs typeface="Calibri" panose="020F0502020204030204" pitchFamily="34" charset="0"/>
              </a:rPr>
              <a:t>S</a:t>
            </a:r>
            <a:r>
              <a:rPr kumimoji="0" lang="en-US" sz="2200" b="1"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urgery and Adjuvant Chemotherapy</a:t>
            </a:r>
            <a:r>
              <a:rPr kumimoji="0" lang="en-US" sz="2200" b="1" i="0" u="none" strike="noStrike" kern="120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6" name="Rectangle 25">
            <a:extLst>
              <a:ext uri="{FF2B5EF4-FFF2-40B4-BE49-F238E27FC236}">
                <a16:creationId xmlns:a16="http://schemas.microsoft.com/office/drawing/2014/main" id="{240D5353-B488-4E85-9132-6B8A9779BB7C}"/>
              </a:ext>
            </a:extLst>
          </p:cNvPr>
          <p:cNvSpPr/>
          <p:nvPr/>
        </p:nvSpPr>
        <p:spPr>
          <a:xfrm>
            <a:off x="4307254" y="1601035"/>
            <a:ext cx="3626260" cy="77780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chemeClr val="tx1"/>
                </a:solidFill>
                <a:effectLst/>
                <a:uLnTx/>
                <a:uFillTx/>
                <a:latin typeface="Calibri" panose="020F0502020204030204" pitchFamily="34" charset="0"/>
                <a:cs typeface="Calibri" panose="020F0502020204030204" pitchFamily="34" charset="0"/>
              </a:rPr>
              <a:t>Targeted Therapy</a:t>
            </a:r>
            <a:r>
              <a:rPr kumimoji="0" lang="en-US" sz="2200" b="1" i="0" u="none" strike="noStrike" kern="120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1</a:t>
            </a:r>
            <a:endParaRPr kumimoji="0" lang="en-US" sz="2200" b="1" i="0" u="none" strike="noStrike" kern="1200" cap="none" spc="0" normalizeH="0" baseline="0" noProof="0" dirty="0">
              <a:ln>
                <a:noFill/>
              </a:ln>
              <a:solidFill>
                <a:schemeClr val="tx1"/>
              </a:solidFill>
              <a:effectLst/>
              <a:uLnTx/>
              <a:uFillTx/>
              <a:latin typeface="Calibri" panose="020F0502020204030204" pitchFamily="34" charset="0"/>
              <a:cs typeface="Calibri" panose="020F0502020204030204" pitchFamily="34" charset="0"/>
            </a:endParaRPr>
          </a:p>
        </p:txBody>
      </p:sp>
      <p:sp>
        <p:nvSpPr>
          <p:cNvPr id="27" name="Rectangle 26">
            <a:extLst>
              <a:ext uri="{FF2B5EF4-FFF2-40B4-BE49-F238E27FC236}">
                <a16:creationId xmlns:a16="http://schemas.microsoft.com/office/drawing/2014/main" id="{FCA056DE-B31C-4459-A510-D3D010865CE7}"/>
              </a:ext>
            </a:extLst>
          </p:cNvPr>
          <p:cNvSpPr/>
          <p:nvPr/>
        </p:nvSpPr>
        <p:spPr>
          <a:xfrm>
            <a:off x="8215022" y="1600200"/>
            <a:ext cx="3317966" cy="77780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Immunotherapy</a:t>
            </a:r>
            <a:r>
              <a:rPr kumimoji="0" lang="en-US" sz="2200" b="1" i="0" u="none" strike="noStrike" kern="1200" cap="none" spc="0" normalizeH="0" baseline="30000" noProof="0" dirty="0">
                <a:ln>
                  <a:noFill/>
                </a:ln>
                <a:solidFill>
                  <a:srgbClr val="FFFFFF"/>
                </a:solidFill>
                <a:effectLst/>
                <a:uLnTx/>
                <a:uFillTx/>
                <a:latin typeface="Calibri" panose="020F0502020204030204" pitchFamily="34" charset="0"/>
                <a:cs typeface="Calibri" panose="020F0502020204030204" pitchFamily="34" charset="0"/>
              </a:rPr>
              <a:t>1</a:t>
            </a:r>
            <a:endParaRPr kumimoji="0" lang="en-US" sz="2200" b="1" i="0" u="none" strike="noStrike" kern="120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sp>
        <p:nvSpPr>
          <p:cNvPr id="28" name="TextBox 27">
            <a:extLst>
              <a:ext uri="{FF2B5EF4-FFF2-40B4-BE49-F238E27FC236}">
                <a16:creationId xmlns:a16="http://schemas.microsoft.com/office/drawing/2014/main" id="{84174C7D-0287-4622-9243-6C92E04AF404}"/>
              </a:ext>
            </a:extLst>
          </p:cNvPr>
          <p:cNvSpPr txBox="1"/>
          <p:nvPr/>
        </p:nvSpPr>
        <p:spPr>
          <a:xfrm>
            <a:off x="583588" y="2402986"/>
            <a:ext cx="3499733" cy="2415599"/>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112014" tIns="112014" rIns="149352" bIns="168021" numCol="1" spcCol="1270" anchor="t" anchorCtr="0">
            <a:noAutofit/>
          </a:bodyPr>
          <a:lstStyle/>
          <a:p>
            <a:pPr marL="342900" marR="0" lvl="1" indent="-342900" algn="l" defTabSz="933450" rtl="0" eaLnBrk="1" fontAlgn="auto" latinLnBrk="0" hangingPunct="1">
              <a:lnSpc>
                <a:spcPct val="100000"/>
              </a:lnSpc>
              <a:spcBef>
                <a:spcPct val="0"/>
              </a:spcBef>
              <a:spcAft>
                <a:spcPts val="60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Platinum doublet</a:t>
            </a:r>
          </a:p>
          <a:p>
            <a:pPr marL="342900" marR="0" lvl="1" indent="-342900" algn="l" defTabSz="933450" rtl="0" eaLnBrk="1" fontAlgn="auto" latinLnBrk="0" hangingPunct="1">
              <a:lnSpc>
                <a:spcPct val="100000"/>
              </a:lnSpc>
              <a:spcBef>
                <a:spcPct val="0"/>
              </a:spcBef>
              <a:spcAft>
                <a:spcPts val="60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Other options (single agents or combinations)</a:t>
            </a:r>
          </a:p>
          <a:p>
            <a:pPr marL="349250" marR="0" lvl="2" algn="l" defTabSz="933450" rtl="0" eaLnBrk="1" fontAlgn="auto" latinLnBrk="0" hangingPunct="1">
              <a:lnSpc>
                <a:spcPct val="100000"/>
              </a:lnSpc>
              <a:spcBef>
                <a:spcPct val="0"/>
              </a:spcBef>
              <a:spcAft>
                <a:spcPts val="600"/>
              </a:spcAft>
              <a:buClrTx/>
              <a:buSzTx/>
              <a:tabLst>
                <a:tab pos="738188" algn="l"/>
              </a:tabLst>
              <a:defRPr/>
            </a:pPr>
            <a:r>
              <a:rPr kumimoji="0" lang="en-US" sz="2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a:t>
            </a:r>
            <a:r>
              <a:rPr kumimoji="0" lang="en-US" sz="20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Gemcitabine</a:t>
            </a:r>
          </a:p>
          <a:p>
            <a:pPr marL="349250" marR="0" lvl="2" algn="l" defTabSz="933450" rtl="0" eaLnBrk="1" fontAlgn="auto" latinLnBrk="0" hangingPunct="1">
              <a:lnSpc>
                <a:spcPct val="100000"/>
              </a:lnSpc>
              <a:spcBef>
                <a:spcPct val="0"/>
              </a:spcBef>
              <a:spcAft>
                <a:spcPts val="600"/>
              </a:spcAft>
              <a:buClrTx/>
              <a:buSzTx/>
              <a:tabLst>
                <a:tab pos="738188" algn="l"/>
              </a:tabLst>
              <a:defRPr/>
            </a:pPr>
            <a:r>
              <a:rPr kumimoji="0" lang="en-US" sz="20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Liposomal doxorubicin</a:t>
            </a:r>
          </a:p>
          <a:p>
            <a:pPr marL="349250" marR="0" lvl="2" algn="l" defTabSz="933450" rtl="0" eaLnBrk="1" fontAlgn="auto" latinLnBrk="0" hangingPunct="1">
              <a:lnSpc>
                <a:spcPct val="100000"/>
              </a:lnSpc>
              <a:spcBef>
                <a:spcPct val="0"/>
              </a:spcBef>
              <a:spcAft>
                <a:spcPts val="600"/>
              </a:spcAft>
              <a:buClrTx/>
              <a:buSzTx/>
              <a:tabLst>
                <a:tab pos="738188" algn="l"/>
              </a:tabLst>
              <a:defRPr/>
            </a:pPr>
            <a:r>
              <a:rPr kumimoji="0" lang="en-US" sz="20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Topotecan</a:t>
            </a:r>
          </a:p>
        </p:txBody>
      </p:sp>
      <p:sp>
        <p:nvSpPr>
          <p:cNvPr id="29" name="TextBox 28">
            <a:extLst>
              <a:ext uri="{FF2B5EF4-FFF2-40B4-BE49-F238E27FC236}">
                <a16:creationId xmlns:a16="http://schemas.microsoft.com/office/drawing/2014/main" id="{1E9D31B3-FACD-401F-9E4E-88781D7D4B35}"/>
              </a:ext>
            </a:extLst>
          </p:cNvPr>
          <p:cNvSpPr txBox="1"/>
          <p:nvPr/>
        </p:nvSpPr>
        <p:spPr>
          <a:xfrm>
            <a:off x="4307253" y="2402986"/>
            <a:ext cx="3626261" cy="2415599"/>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112014" tIns="112014" rIns="149352" bIns="168021" numCol="1" spcCol="1270" anchor="t" anchorCtr="0">
            <a:noAutofit/>
          </a:bodyPr>
          <a:lstStyle/>
          <a:p>
            <a:pPr marL="342900" marR="0" lvl="1" indent="-342900" algn="l" defTabSz="933450" rtl="0" eaLnBrk="1" fontAlgn="auto" latinLnBrk="0" hangingPunct="1">
              <a:lnSpc>
                <a:spcPct val="100000"/>
              </a:lnSpc>
              <a:spcBef>
                <a:spcPct val="0"/>
              </a:spcBef>
              <a:spcAft>
                <a:spcPts val="60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Bevacizumab</a:t>
            </a:r>
          </a:p>
          <a:p>
            <a:pPr marL="342900" marR="0" lvl="1" indent="-342900" algn="l" defTabSz="933450" rtl="0" eaLnBrk="1" fontAlgn="auto" latinLnBrk="0" hangingPunct="1">
              <a:lnSpc>
                <a:spcPct val="100000"/>
              </a:lnSpc>
              <a:spcBef>
                <a:spcPct val="0"/>
              </a:spcBef>
              <a:spcAft>
                <a:spcPts val="60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Niraparib</a:t>
            </a:r>
          </a:p>
          <a:p>
            <a:pPr marL="342900" marR="0" lvl="1" indent="-342900" algn="l" defTabSz="933450" rtl="0" eaLnBrk="1" fontAlgn="auto" latinLnBrk="0" hangingPunct="1">
              <a:lnSpc>
                <a:spcPct val="100000"/>
              </a:lnSpc>
              <a:spcBef>
                <a:spcPct val="0"/>
              </a:spcBef>
              <a:spcAft>
                <a:spcPts val="60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Olaparib</a:t>
            </a:r>
          </a:p>
          <a:p>
            <a:pPr marL="342900" marR="0" lvl="1" indent="-342900" algn="l" defTabSz="933450" rtl="0" eaLnBrk="1" fontAlgn="auto" latinLnBrk="0" hangingPunct="1">
              <a:lnSpc>
                <a:spcPct val="100000"/>
              </a:lnSpc>
              <a:spcBef>
                <a:spcPct val="0"/>
              </a:spcBef>
              <a:spcAft>
                <a:spcPts val="60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Rucaparib</a:t>
            </a:r>
            <a:endParaRPr lang="en-US" sz="2200" dirty="0">
              <a:solidFill>
                <a:schemeClr val="bg1"/>
              </a:solidFill>
              <a:latin typeface="Calibri" panose="020F0502020204030204" pitchFamily="34" charset="0"/>
              <a:cs typeface="Calibri" panose="020F0502020204030204" pitchFamily="34" charset="0"/>
            </a:endParaRPr>
          </a:p>
          <a:p>
            <a:pPr marL="342900" marR="0" lvl="1" indent="-342900" algn="l" defTabSz="933450" rtl="0" eaLnBrk="1" fontAlgn="auto" latinLnBrk="0" hangingPunct="1">
              <a:lnSpc>
                <a:spcPct val="100000"/>
              </a:lnSpc>
              <a:spcBef>
                <a:spcPct val="0"/>
              </a:spcBef>
              <a:spcAft>
                <a:spcPts val="60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Entrectinib or larotrectinib (for </a:t>
            </a:r>
            <a:r>
              <a:rPr kumimoji="0" lang="en-US" sz="2200" b="0" i="1"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NTRK</a:t>
            </a:r>
            <a:r>
              <a:rPr kumimoji="0" lang="en-US" sz="2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fusion–positive solid tumors)</a:t>
            </a:r>
          </a:p>
          <a:p>
            <a:pPr marL="342900" marR="0" lvl="1" indent="-342900" algn="l" defTabSz="933450" rtl="0" eaLnBrk="1" fontAlgn="auto" latinLnBrk="0" hangingPunct="1">
              <a:lnSpc>
                <a:spcPct val="100000"/>
              </a:lnSpc>
              <a:spcBef>
                <a:spcPct val="0"/>
              </a:spcBef>
              <a:spcAft>
                <a:spcPts val="600"/>
              </a:spcAft>
              <a:buClrTx/>
              <a:buSzTx/>
              <a:buFont typeface="Wingdings" panose="05000000000000000000" pitchFamily="2" charset="2"/>
              <a:buChar char="§"/>
              <a:tabLst/>
              <a:defRPr/>
            </a:pPr>
            <a:r>
              <a:rPr lang="en-US" sz="2200" b="0" dirty="0">
                <a:solidFill>
                  <a:schemeClr val="bg1"/>
                </a:solidFill>
                <a:latin typeface="Calibri" panose="020F0502020204030204" pitchFamily="34" charset="0"/>
                <a:cs typeface="Calibri" panose="020F0502020204030204" pitchFamily="34" charset="0"/>
              </a:rPr>
              <a:t>Selpercatinib in </a:t>
            </a:r>
            <a:r>
              <a:rPr lang="en-US" sz="2200" b="0" i="1" dirty="0">
                <a:solidFill>
                  <a:schemeClr val="bg1"/>
                </a:solidFill>
                <a:latin typeface="Calibri" panose="020F0502020204030204" pitchFamily="34" charset="0"/>
                <a:cs typeface="Calibri" panose="020F0502020204030204" pitchFamily="34" charset="0"/>
              </a:rPr>
              <a:t>RET</a:t>
            </a:r>
            <a:r>
              <a:rPr lang="en-US" sz="2200" b="0" dirty="0">
                <a:solidFill>
                  <a:schemeClr val="bg1"/>
                </a:solidFill>
                <a:latin typeface="Calibri" panose="020F0502020204030204" pitchFamily="34" charset="0"/>
                <a:cs typeface="Calibri" panose="020F0502020204030204" pitchFamily="34" charset="0"/>
              </a:rPr>
              <a:t> gene fusion</a:t>
            </a:r>
            <a:r>
              <a:rPr kumimoji="0" lang="en-US" sz="22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a:t>
            </a:r>
            <a:r>
              <a:rPr lang="en-US" sz="2200" b="0" dirty="0">
                <a:solidFill>
                  <a:schemeClr val="bg1"/>
                </a:solidFill>
                <a:latin typeface="Calibri" panose="020F0502020204030204" pitchFamily="34" charset="0"/>
                <a:cs typeface="Calibri" panose="020F0502020204030204" pitchFamily="34" charset="0"/>
              </a:rPr>
              <a:t>positive tumors</a:t>
            </a:r>
            <a:r>
              <a:rPr lang="en-US" sz="2200" b="0" baseline="30000" dirty="0">
                <a:solidFill>
                  <a:schemeClr val="bg1"/>
                </a:solidFill>
                <a:latin typeface="Calibri" panose="020F0502020204030204" pitchFamily="34" charset="0"/>
                <a:cs typeface="Calibri" panose="020F0502020204030204" pitchFamily="34" charset="0"/>
              </a:rPr>
              <a:t>2</a:t>
            </a:r>
            <a:endParaRPr kumimoji="0" lang="en-US" sz="2200" b="0" i="0" u="none" strike="noStrike" kern="1200" cap="none" spc="0" normalizeH="0" baseline="30000" noProof="0" dirty="0">
              <a:ln>
                <a:noFill/>
              </a:ln>
              <a:solidFill>
                <a:schemeClr val="bg1"/>
              </a:solidFill>
              <a:effectLst/>
              <a:uLnTx/>
              <a:uFillTx/>
              <a:latin typeface="Calibri" panose="020F0502020204030204" pitchFamily="34" charset="0"/>
              <a:cs typeface="Calibri" panose="020F0502020204030204" pitchFamily="34" charset="0"/>
            </a:endParaRPr>
          </a:p>
        </p:txBody>
      </p:sp>
      <p:sp>
        <p:nvSpPr>
          <p:cNvPr id="30" name="TextBox 29">
            <a:extLst>
              <a:ext uri="{FF2B5EF4-FFF2-40B4-BE49-F238E27FC236}">
                <a16:creationId xmlns:a16="http://schemas.microsoft.com/office/drawing/2014/main" id="{07BA21D1-D381-4140-95E8-B70E3815CD51}"/>
              </a:ext>
            </a:extLst>
          </p:cNvPr>
          <p:cNvSpPr txBox="1"/>
          <p:nvPr/>
        </p:nvSpPr>
        <p:spPr>
          <a:xfrm>
            <a:off x="8215022" y="2402986"/>
            <a:ext cx="3317966" cy="3813666"/>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112014" tIns="112014" rIns="149352" bIns="168021" numCol="1" spcCol="1270" anchor="t" anchorCtr="0">
            <a:noAutofit/>
          </a:bodyPr>
          <a:lstStyle>
            <a:defPPr>
              <a:defRPr lang="en-US"/>
            </a:defPPr>
            <a:lvl2pPr marL="342900" marR="0" lvl="1" indent="-342900" defTabSz="933450" eaLnBrk="1" fontAlgn="auto" latinLnBrk="0" hangingPunct="1">
              <a:lnSpc>
                <a:spcPct val="100000"/>
              </a:lnSpc>
              <a:spcAft>
                <a:spcPts val="600"/>
              </a:spcAft>
              <a:buClrTx/>
              <a:buSzTx/>
              <a:buFont typeface="Wingdings" panose="05000000000000000000" pitchFamily="2" charset="2"/>
              <a:buChar char="§"/>
              <a:tabLst/>
              <a:defRPr kumimoji="0" sz="2000" b="0" i="0" u="none" strike="noStrike" cap="none" spc="0" normalizeH="0" baseline="0">
                <a:ln>
                  <a:noFill/>
                </a:ln>
                <a:solidFill>
                  <a:schemeClr val="bg1"/>
                </a:solidFill>
                <a:effectLst/>
                <a:uLnTx/>
                <a:uFillTx/>
                <a:latin typeface="Calibri" panose="020F0502020204030204" pitchFamily="34" charset="0"/>
                <a:cs typeface="Calibri" panose="020F0502020204030204" pitchFamily="34" charset="0"/>
              </a:defRPr>
            </a:lvl2pPr>
          </a:lstStyle>
          <a:p>
            <a:pPr lvl="1"/>
            <a:r>
              <a:rPr lang="en-US" sz="2200" dirty="0"/>
              <a:t>Pembrolizumab </a:t>
            </a:r>
            <a:br>
              <a:rPr lang="en-US" sz="2200" dirty="0"/>
            </a:br>
            <a:r>
              <a:rPr lang="en-US" sz="2200" dirty="0"/>
              <a:t>(for MSI-H or dMMR solid tumors or TMB-H tumors ≥10 mutations/ megabase and no other treatment options)</a:t>
            </a:r>
          </a:p>
          <a:p>
            <a:pPr lvl="1"/>
            <a:r>
              <a:rPr lang="en-US" sz="2200" dirty="0"/>
              <a:t>Dostarlimab (for dMMR advanced solid tumors)</a:t>
            </a:r>
            <a:r>
              <a:rPr lang="en-US" sz="2200" baseline="30000" dirty="0"/>
              <a:t>3</a:t>
            </a:r>
          </a:p>
        </p:txBody>
      </p:sp>
      <p:grpSp>
        <p:nvGrpSpPr>
          <p:cNvPr id="2" name="Group 1">
            <a:extLst>
              <a:ext uri="{FF2B5EF4-FFF2-40B4-BE49-F238E27FC236}">
                <a16:creationId xmlns:a16="http://schemas.microsoft.com/office/drawing/2014/main" id="{D17FA00E-D737-EB0F-4A56-53427778AEE2}"/>
              </a:ext>
            </a:extLst>
          </p:cNvPr>
          <p:cNvGrpSpPr/>
          <p:nvPr/>
        </p:nvGrpSpPr>
        <p:grpSpPr>
          <a:xfrm>
            <a:off x="9392911" y="6212702"/>
            <a:ext cx="2488502" cy="450134"/>
            <a:chOff x="9392911" y="6212702"/>
            <a:chExt cx="2488502" cy="450134"/>
          </a:xfrm>
        </p:grpSpPr>
        <p:pic>
          <p:nvPicPr>
            <p:cNvPr id="3" name="Picture 2" descr="Icon&#10;&#10;Description automatically generated">
              <a:extLst>
                <a:ext uri="{FF2B5EF4-FFF2-40B4-BE49-F238E27FC236}">
                  <a16:creationId xmlns:a16="http://schemas.microsoft.com/office/drawing/2014/main" id="{4E3A5351-2492-BD9C-7C57-A2CE621F40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4" name="Rectangle 8">
              <a:extLst>
                <a:ext uri="{FF2B5EF4-FFF2-40B4-BE49-F238E27FC236}">
                  <a16:creationId xmlns:a16="http://schemas.microsoft.com/office/drawing/2014/main" id="{CFF2D774-89A2-5ADF-918B-4E66E9F662A7}"/>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40295661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96A84034-290B-4E51-82C6-8B2266F65230}"/>
              </a:ext>
            </a:extLst>
          </p:cNvPr>
          <p:cNvSpPr>
            <a:spLocks noGrp="1"/>
          </p:cNvSpPr>
          <p:nvPr>
            <p:ph type="title"/>
          </p:nvPr>
        </p:nvSpPr>
        <p:spPr/>
        <p:txBody>
          <a:bodyPr/>
          <a:lstStyle/>
          <a:p>
            <a:r>
              <a:rPr lang="en-US" dirty="0"/>
              <a:t>Current Updates and FDA Approvals for </a:t>
            </a:r>
            <a:br>
              <a:rPr lang="en-US" dirty="0"/>
            </a:br>
            <a:r>
              <a:rPr lang="en-US" dirty="0"/>
              <a:t>PARP Inhibitors in Advanced Ovarian Cancer</a:t>
            </a:r>
          </a:p>
        </p:txBody>
      </p:sp>
      <p:sp>
        <p:nvSpPr>
          <p:cNvPr id="6" name="TextBox 5">
            <a:extLst>
              <a:ext uri="{FF2B5EF4-FFF2-40B4-BE49-F238E27FC236}">
                <a16:creationId xmlns:a16="http://schemas.microsoft.com/office/drawing/2014/main" id="{72716ECA-E33E-4B46-96D3-85A4F4AC3FB0}"/>
              </a:ext>
            </a:extLst>
          </p:cNvPr>
          <p:cNvSpPr txBox="1"/>
          <p:nvPr/>
        </p:nvSpPr>
        <p:spPr bwMode="auto">
          <a:xfrm>
            <a:off x="419654" y="6373354"/>
            <a:ext cx="865553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Niraparib PI. Olaparib PI. Rucaparib PI. </a:t>
            </a:r>
          </a:p>
        </p:txBody>
      </p:sp>
      <p:graphicFrame>
        <p:nvGraphicFramePr>
          <p:cNvPr id="7" name="Table 6">
            <a:extLst>
              <a:ext uri="{FF2B5EF4-FFF2-40B4-BE49-F238E27FC236}">
                <a16:creationId xmlns:a16="http://schemas.microsoft.com/office/drawing/2014/main" id="{040AADD2-58CC-4F86-A477-5E9F01FB2DF6}"/>
              </a:ext>
            </a:extLst>
          </p:cNvPr>
          <p:cNvGraphicFramePr>
            <a:graphicFrameLocks noGrp="1"/>
          </p:cNvGraphicFramePr>
          <p:nvPr>
            <p:extLst>
              <p:ext uri="{D42A27DB-BD31-4B8C-83A1-F6EECF244321}">
                <p14:modId xmlns:p14="http://schemas.microsoft.com/office/powerpoint/2010/main" val="339472279"/>
              </p:ext>
            </p:extLst>
          </p:nvPr>
        </p:nvGraphicFramePr>
        <p:xfrm>
          <a:off x="719138" y="1600200"/>
          <a:ext cx="10763250" cy="3451860"/>
        </p:xfrm>
        <a:graphic>
          <a:graphicData uri="http://schemas.openxmlformats.org/drawingml/2006/table">
            <a:tbl>
              <a:tblPr bandRow="1">
                <a:effectLst/>
              </a:tblPr>
              <a:tblGrid>
                <a:gridCol w="1699591">
                  <a:extLst>
                    <a:ext uri="{9D8B030D-6E8A-4147-A177-3AD203B41FA5}">
                      <a16:colId xmlns:a16="http://schemas.microsoft.com/office/drawing/2014/main" val="616607807"/>
                    </a:ext>
                  </a:extLst>
                </a:gridCol>
                <a:gridCol w="9063659">
                  <a:extLst>
                    <a:ext uri="{9D8B030D-6E8A-4147-A177-3AD203B41FA5}">
                      <a16:colId xmlns:a16="http://schemas.microsoft.com/office/drawing/2014/main" val="2780387513"/>
                    </a:ext>
                  </a:extLst>
                </a:gridCol>
              </a:tblGrid>
              <a:tr h="774202">
                <a:tc>
                  <a:txBody>
                    <a:bodyPr/>
                    <a:lstStyle/>
                    <a:p>
                      <a:r>
                        <a:rPr lang="en-US" sz="2000" b="1" dirty="0">
                          <a:solidFill>
                            <a:schemeClr val="tx1"/>
                          </a:solidFill>
                          <a:latin typeface="Calibri" panose="020F0502020204030204" pitchFamily="34" charset="0"/>
                          <a:cs typeface="Calibri" panose="020F0502020204030204" pitchFamily="34" charset="0"/>
                        </a:rPr>
                        <a:t>Frontline</a:t>
                      </a:r>
                    </a:p>
                    <a:p>
                      <a:r>
                        <a:rPr lang="en-US" sz="2000" b="1" dirty="0">
                          <a:solidFill>
                            <a:schemeClr val="tx1"/>
                          </a:solidFill>
                          <a:latin typeface="Calibri" panose="020F0502020204030204" pitchFamily="34" charset="0"/>
                          <a:cs typeface="Calibri" panose="020F0502020204030204" pitchFamily="34" charset="0"/>
                        </a:rPr>
                        <a:t>Maintenance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spcAft>
                          <a:spcPts val="300"/>
                        </a:spcAft>
                      </a:pPr>
                      <a:r>
                        <a:rPr lang="en-US" sz="1600" b="0" dirty="0">
                          <a:solidFill>
                            <a:schemeClr val="bg1"/>
                          </a:solidFill>
                          <a:latin typeface="Calibri" panose="020F0502020204030204" pitchFamily="34" charset="0"/>
                          <a:cs typeface="Calibri" panose="020F0502020204030204" pitchFamily="34" charset="0"/>
                        </a:rPr>
                        <a:t>Any </a:t>
                      </a:r>
                      <a:r>
                        <a:rPr lang="en-US" sz="1600" b="0" i="1" dirty="0">
                          <a:solidFill>
                            <a:schemeClr val="bg1"/>
                          </a:solidFill>
                          <a:latin typeface="Calibri" panose="020F0502020204030204" pitchFamily="34" charset="0"/>
                          <a:cs typeface="Calibri" panose="020F0502020204030204" pitchFamily="34" charset="0"/>
                        </a:rPr>
                        <a:t>BRCA</a:t>
                      </a:r>
                      <a:r>
                        <a:rPr lang="en-US" sz="1600" b="0" dirty="0">
                          <a:solidFill>
                            <a:schemeClr val="bg1"/>
                          </a:solidFill>
                          <a:latin typeface="Calibri" panose="020F0502020204030204" pitchFamily="34" charset="0"/>
                          <a:cs typeface="Calibri" panose="020F0502020204030204" pitchFamily="34" charset="0"/>
                        </a:rPr>
                        <a:t> or HRD mutation status, CR or PR to frontline platinum-based chemotherapy:</a:t>
                      </a:r>
                    </a:p>
                    <a:p>
                      <a:pPr marL="285750" indent="-285750">
                        <a:spcAft>
                          <a:spcPts val="300"/>
                        </a:spcAft>
                        <a:buFont typeface="Wingdings" panose="05000000000000000000" pitchFamily="2" charset="2"/>
                        <a:buChar char="§"/>
                      </a:pPr>
                      <a:r>
                        <a:rPr lang="en-US" sz="1600" b="0" dirty="0">
                          <a:solidFill>
                            <a:schemeClr val="bg1"/>
                          </a:solidFill>
                          <a:latin typeface="Calibri" panose="020F0502020204030204" pitchFamily="34" charset="0"/>
                          <a:cs typeface="Calibri" panose="020F0502020204030204" pitchFamily="34" charset="0"/>
                        </a:rPr>
                        <a:t>Niraparib</a:t>
                      </a:r>
                    </a:p>
                    <a:p>
                      <a:pPr>
                        <a:spcAft>
                          <a:spcPts val="300"/>
                        </a:spcAft>
                      </a:pPr>
                      <a:r>
                        <a:rPr lang="en-US" sz="1600" b="0" dirty="0">
                          <a:solidFill>
                            <a:schemeClr val="bg1"/>
                          </a:solidFill>
                          <a:latin typeface="Calibri" panose="020F0502020204030204" pitchFamily="34" charset="0"/>
                          <a:cs typeface="Calibri" panose="020F0502020204030204" pitchFamily="34" charset="0"/>
                        </a:rPr>
                        <a:t>Germline or somatic </a:t>
                      </a:r>
                      <a:r>
                        <a:rPr lang="en-US" sz="1600" b="0" i="1" dirty="0">
                          <a:solidFill>
                            <a:schemeClr val="bg1"/>
                          </a:solidFill>
                          <a:latin typeface="Calibri" panose="020F0502020204030204" pitchFamily="34" charset="0"/>
                          <a:cs typeface="Calibri" panose="020F0502020204030204" pitchFamily="34" charset="0"/>
                        </a:rPr>
                        <a:t>BRCA</a:t>
                      </a:r>
                      <a:r>
                        <a:rPr lang="en-US" sz="1600" b="0" dirty="0">
                          <a:solidFill>
                            <a:schemeClr val="bg1"/>
                          </a:solidFill>
                          <a:latin typeface="Calibri" panose="020F0502020204030204" pitchFamily="34" charset="0"/>
                          <a:cs typeface="Calibri" panose="020F0502020204030204" pitchFamily="34" charset="0"/>
                        </a:rPr>
                        <a:t>-mutated, CR or PR to frontline platinum-based chemotherapy:</a:t>
                      </a:r>
                    </a:p>
                    <a:p>
                      <a:pPr marL="285750" indent="-285750">
                        <a:spcAft>
                          <a:spcPts val="300"/>
                        </a:spcAft>
                        <a:buFont typeface="Wingdings" panose="05000000000000000000" pitchFamily="2" charset="2"/>
                        <a:buChar char="§"/>
                      </a:pPr>
                      <a:r>
                        <a:rPr lang="en-US" sz="1600" b="0" dirty="0">
                          <a:solidFill>
                            <a:schemeClr val="bg1"/>
                          </a:solidFill>
                          <a:latin typeface="Calibri" panose="020F0502020204030204" pitchFamily="34" charset="0"/>
                          <a:cs typeface="Calibri" panose="020F0502020204030204" pitchFamily="34" charset="0"/>
                        </a:rPr>
                        <a:t>Olaparib </a:t>
                      </a:r>
                    </a:p>
                    <a:p>
                      <a:pPr>
                        <a:spcAft>
                          <a:spcPts val="300"/>
                        </a:spcAft>
                      </a:pPr>
                      <a:r>
                        <a:rPr lang="en-US" sz="1600" b="0" dirty="0">
                          <a:solidFill>
                            <a:schemeClr val="bg1"/>
                          </a:solidFill>
                          <a:latin typeface="Calibri" panose="020F0502020204030204" pitchFamily="34" charset="0"/>
                          <a:cs typeface="Calibri" panose="020F0502020204030204" pitchFamily="34" charset="0"/>
                        </a:rPr>
                        <a:t>HRD positive, CR or PR to frontline platinum-based chemotherapy:</a:t>
                      </a:r>
                    </a:p>
                    <a:p>
                      <a:pPr marL="285750" indent="-285750">
                        <a:spcAft>
                          <a:spcPts val="300"/>
                        </a:spcAft>
                        <a:buFont typeface="Wingdings" panose="05000000000000000000" pitchFamily="2" charset="2"/>
                        <a:buChar char="§"/>
                      </a:pPr>
                      <a:r>
                        <a:rPr lang="en-US" sz="1600" b="0" dirty="0">
                          <a:solidFill>
                            <a:schemeClr val="bg1"/>
                          </a:solidFill>
                          <a:latin typeface="Calibri" panose="020F0502020204030204" pitchFamily="34" charset="0"/>
                          <a:cs typeface="Calibri" panose="020F0502020204030204" pitchFamily="34" charset="0"/>
                        </a:rPr>
                        <a:t>Olaparib + bevacizumab</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43258110"/>
                  </a:ext>
                </a:extLst>
              </a:tr>
              <a:tr h="489954">
                <a:tc>
                  <a:txBody>
                    <a:bodyPr/>
                    <a:lstStyle/>
                    <a:p>
                      <a:r>
                        <a:rPr lang="en-US" sz="2000" b="1" dirty="0">
                          <a:solidFill>
                            <a:schemeClr val="tx1"/>
                          </a:solidFill>
                          <a:latin typeface="Calibri" panose="020F0502020204030204" pitchFamily="34" charset="0"/>
                          <a:cs typeface="Calibri" panose="020F0502020204030204" pitchFamily="34" charset="0"/>
                        </a:rPr>
                        <a:t>Recurrent</a:t>
                      </a:r>
                    </a:p>
                    <a:p>
                      <a:r>
                        <a:rPr lang="en-US" sz="2000" b="1" dirty="0">
                          <a:solidFill>
                            <a:schemeClr val="tx1"/>
                          </a:solidFill>
                          <a:latin typeface="Calibri" panose="020F0502020204030204" pitchFamily="34" charset="0"/>
                          <a:cs typeface="Calibri" panose="020F0502020204030204" pitchFamily="34" charset="0"/>
                        </a:rPr>
                        <a:t>Maintenance</a:t>
                      </a:r>
                    </a:p>
                    <a:p>
                      <a:r>
                        <a:rPr lang="en-US" sz="2000" b="1" dirty="0">
                          <a:solidFill>
                            <a:schemeClr val="tx1"/>
                          </a:solidFill>
                          <a:latin typeface="Calibri" panose="020F0502020204030204" pitchFamily="34" charset="0"/>
                          <a:cs typeface="Calibri" panose="020F0502020204030204" pitchFamily="34" charset="0"/>
                        </a:rPr>
                        <a:t>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spcAft>
                          <a:spcPts val="300"/>
                        </a:spcAft>
                      </a:pPr>
                      <a:r>
                        <a:rPr lang="en-US" sz="1600" b="1" dirty="0">
                          <a:solidFill>
                            <a:schemeClr val="bg1"/>
                          </a:solidFill>
                          <a:latin typeface="Calibri" panose="020F0502020204030204" pitchFamily="34" charset="0"/>
                          <a:cs typeface="Calibri" panose="020F0502020204030204" pitchFamily="34" charset="0"/>
                        </a:rPr>
                        <a:t>Deleterious </a:t>
                      </a:r>
                      <a:r>
                        <a:rPr lang="en-US" sz="1600" b="1" i="1" dirty="0">
                          <a:solidFill>
                            <a:schemeClr val="bg1"/>
                          </a:solidFill>
                          <a:latin typeface="Calibri" panose="020F0502020204030204" pitchFamily="34" charset="0"/>
                          <a:cs typeface="Calibri" panose="020F0502020204030204" pitchFamily="34" charset="0"/>
                        </a:rPr>
                        <a:t>BRCA</a:t>
                      </a:r>
                      <a:r>
                        <a:rPr lang="en-US" sz="1600" b="1" dirty="0">
                          <a:solidFill>
                            <a:schemeClr val="bg1"/>
                          </a:solidFill>
                          <a:latin typeface="Calibri" panose="020F0502020204030204" pitchFamily="34" charset="0"/>
                          <a:cs typeface="Calibri" panose="020F0502020204030204" pitchFamily="34" charset="0"/>
                        </a:rPr>
                        <a:t> mutation (germline and/or somatic) or HRD status, and platinum-sensitive (CR or PR) disease</a:t>
                      </a:r>
                    </a:p>
                    <a:p>
                      <a:pPr marL="285750" marR="0" lvl="0" indent="-285750" algn="l" defTabSz="914400" rtl="0" eaLnBrk="1" fontAlgn="auto" latinLnBrk="0" hangingPunct="1">
                        <a:lnSpc>
                          <a:spcPct val="100000"/>
                        </a:lnSpc>
                        <a:spcBef>
                          <a:spcPts val="0"/>
                        </a:spcBef>
                        <a:spcAft>
                          <a:spcPts val="300"/>
                        </a:spcAft>
                        <a:buClrTx/>
                        <a:buSzTx/>
                        <a:buFont typeface="Wingdings" panose="05000000000000000000" pitchFamily="2" charset="2"/>
                        <a:buChar char="§"/>
                        <a:tabLst/>
                        <a:defRPr/>
                      </a:pPr>
                      <a:r>
                        <a:rPr lang="en-US" sz="1600" dirty="0">
                          <a:solidFill>
                            <a:schemeClr val="bg1"/>
                          </a:solidFill>
                          <a:latin typeface="Calibri" panose="020F0502020204030204" pitchFamily="34" charset="0"/>
                          <a:cs typeface="Calibri" panose="020F0502020204030204" pitchFamily="34" charset="0"/>
                        </a:rPr>
                        <a:t>Olaparib (only if fewer than 3 previous chemotherapy regimens)</a:t>
                      </a:r>
                    </a:p>
                    <a:p>
                      <a:pPr marL="285750" indent="-285750">
                        <a:spcAft>
                          <a:spcPts val="300"/>
                        </a:spcAft>
                        <a:buFont typeface="Wingdings" panose="05000000000000000000" pitchFamily="2" charset="2"/>
                        <a:buChar char="§"/>
                      </a:pPr>
                      <a:r>
                        <a:rPr lang="en-US" sz="1600" dirty="0">
                          <a:solidFill>
                            <a:schemeClr val="bg1"/>
                          </a:solidFill>
                          <a:latin typeface="Calibri" panose="020F0502020204030204" pitchFamily="34" charset="0"/>
                          <a:cs typeface="Calibri" panose="020F0502020204030204" pitchFamily="34" charset="0"/>
                        </a:rPr>
                        <a:t>Rucaparib (only if fewer than 2 previous chemotherapy regimens)</a:t>
                      </a:r>
                    </a:p>
                    <a:p>
                      <a:pPr marL="0" marR="0" lvl="0" indent="0" algn="l" defTabSz="914400" rtl="0" eaLnBrk="1" fontAlgn="auto" latinLnBrk="0" hangingPunct="1">
                        <a:lnSpc>
                          <a:spcPct val="100000"/>
                        </a:lnSpc>
                        <a:spcBef>
                          <a:spcPts val="0"/>
                        </a:spcBef>
                        <a:spcAft>
                          <a:spcPts val="300"/>
                        </a:spcAft>
                        <a:buClrTx/>
                        <a:buSzTx/>
                        <a:buFont typeface="Wingdings" panose="05000000000000000000" pitchFamily="2" charset="2"/>
                        <a:buNone/>
                        <a:tabLst/>
                        <a:defRPr/>
                      </a:pPr>
                      <a:r>
                        <a:rPr lang="en-US" sz="1600" b="1" dirty="0">
                          <a:solidFill>
                            <a:schemeClr val="bg1"/>
                          </a:solidFill>
                          <a:latin typeface="Calibri" panose="020F0502020204030204" pitchFamily="34" charset="0"/>
                          <a:cs typeface="Calibri" panose="020F0502020204030204" pitchFamily="34" charset="0"/>
                        </a:rPr>
                        <a:t>Deleterious (or suspected) germline </a:t>
                      </a:r>
                      <a:r>
                        <a:rPr lang="en-US" sz="1600" b="1" i="1" dirty="0">
                          <a:solidFill>
                            <a:schemeClr val="bg1"/>
                          </a:solidFill>
                          <a:latin typeface="Calibri" panose="020F0502020204030204" pitchFamily="34" charset="0"/>
                          <a:cs typeface="Calibri" panose="020F0502020204030204" pitchFamily="34" charset="0"/>
                        </a:rPr>
                        <a:t>BRCA</a:t>
                      </a:r>
                      <a:r>
                        <a:rPr lang="en-US" sz="1600" b="1" dirty="0">
                          <a:solidFill>
                            <a:schemeClr val="bg1"/>
                          </a:solidFill>
                          <a:latin typeface="Calibri" panose="020F0502020204030204" pitchFamily="34" charset="0"/>
                          <a:cs typeface="Calibri" panose="020F0502020204030204" pitchFamily="34" charset="0"/>
                        </a:rPr>
                        <a:t> mutation and platinum-sensitive (CR or PR) disease</a:t>
                      </a:r>
                    </a:p>
                    <a:p>
                      <a:pPr marL="285750" indent="-285750">
                        <a:spcAft>
                          <a:spcPts val="300"/>
                        </a:spcAft>
                        <a:buFont typeface="Wingdings" panose="05000000000000000000" pitchFamily="2" charset="2"/>
                        <a:buChar char="§"/>
                      </a:pPr>
                      <a:r>
                        <a:rPr lang="en-US" sz="1600" dirty="0">
                          <a:solidFill>
                            <a:schemeClr val="bg1"/>
                          </a:solidFill>
                          <a:latin typeface="Calibri" panose="020F0502020204030204" pitchFamily="34" charset="0"/>
                          <a:cs typeface="Calibri" panose="020F0502020204030204" pitchFamily="34" charset="0"/>
                        </a:rPr>
                        <a:t>Niraparib (only if fewer than 3 previous chemotherapy regimens)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541662215"/>
                  </a:ext>
                </a:extLst>
              </a:tr>
            </a:tbl>
          </a:graphicData>
        </a:graphic>
      </p:graphicFrame>
    </p:spTree>
    <p:extLst>
      <p:ext uri="{BB962C8B-B14F-4D97-AF65-F5344CB8AC3E}">
        <p14:creationId xmlns:p14="http://schemas.microsoft.com/office/powerpoint/2010/main" val="123568026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063B31-BFA9-BE2E-43E3-9693E54CB588}"/>
              </a:ext>
            </a:extLst>
          </p:cNvPr>
          <p:cNvSpPr>
            <a:spLocks noGrp="1"/>
          </p:cNvSpPr>
          <p:nvPr>
            <p:ph type="title"/>
          </p:nvPr>
        </p:nvSpPr>
        <p:spPr/>
        <p:txBody>
          <a:bodyPr/>
          <a:lstStyle/>
          <a:p>
            <a:r>
              <a:rPr lang="en-US" dirty="0"/>
              <a:t>Interactive Decision Support Tools for </a:t>
            </a:r>
            <a:br>
              <a:rPr lang="en-US" dirty="0"/>
            </a:br>
            <a:r>
              <a:rPr lang="en-US" dirty="0"/>
              <a:t>Advanced Gynecologic Cancers</a:t>
            </a:r>
          </a:p>
        </p:txBody>
      </p:sp>
      <p:sp>
        <p:nvSpPr>
          <p:cNvPr id="12" name="TextBox 11">
            <a:extLst>
              <a:ext uri="{FF2B5EF4-FFF2-40B4-BE49-F238E27FC236}">
                <a16:creationId xmlns:a16="http://schemas.microsoft.com/office/drawing/2014/main" id="{0E360EE4-ADBB-F338-B7F0-3F4C9D6DED08}"/>
              </a:ext>
            </a:extLst>
          </p:cNvPr>
          <p:cNvSpPr txBox="1"/>
          <p:nvPr/>
        </p:nvSpPr>
        <p:spPr bwMode="auto">
          <a:xfrm>
            <a:off x="719138" y="6143183"/>
            <a:ext cx="95453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800" b="1" i="0" u="none" strike="noStrike" dirty="0">
                <a:solidFill>
                  <a:schemeClr val="bg1"/>
                </a:solidFill>
                <a:effectLst/>
                <a:latin typeface="Calibri" panose="020F0502020204030204" pitchFamily="34" charset="0"/>
                <a:cs typeface="Calibri" panose="020F0502020204030204" pitchFamily="34" charset="0"/>
              </a:rPr>
              <a:t>Tool available at: </a:t>
            </a:r>
            <a:r>
              <a:rPr lang="en-US" sz="1800" b="1" i="0" u="none" strike="noStrike" dirty="0">
                <a:solidFill>
                  <a:schemeClr val="accent3"/>
                </a:solidFill>
                <a:effectLst/>
                <a:latin typeface="Calibri" panose="020F0502020204030204" pitchFamily="34" charset="0"/>
                <a:cs typeface="Calibri" panose="020F0502020204030204" pitchFamily="34" charset="0"/>
                <a:hlinkClick r:id="rId3"/>
              </a:rPr>
              <a:t>https://www.clinicaloptions.com/GYNCI2022tool</a:t>
            </a:r>
            <a:r>
              <a:rPr lang="en-US" sz="1800" b="1" i="0" u="none" strike="noStrike" dirty="0">
                <a:solidFill>
                  <a:schemeClr val="accent3"/>
                </a:solidFill>
                <a:effectLst/>
                <a:latin typeface="Calibri" panose="020F0502020204030204" pitchFamily="34" charset="0"/>
                <a:cs typeface="Calibri" panose="020F0502020204030204" pitchFamily="34" charset="0"/>
              </a:rPr>
              <a:t> </a:t>
            </a:r>
            <a:r>
              <a:rPr kumimoji="0" lang="fr-FR" altLang="en-US" sz="1800" b="1"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or as an app in your app </a:t>
            </a:r>
            <a:r>
              <a:rPr lang="fr-FR" altLang="en-US" dirty="0">
                <a:solidFill>
                  <a:schemeClr val="bg1"/>
                </a:solidFill>
                <a:latin typeface="Calibri" panose="020F0502020204030204" pitchFamily="34" charset="0"/>
                <a:cs typeface="Calibri" panose="020F0502020204030204" pitchFamily="34" charset="0"/>
              </a:rPr>
              <a:t>s</a:t>
            </a:r>
            <a:r>
              <a:rPr kumimoji="0" lang="fr-FR" altLang="en-US" sz="1800" b="1"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tore</a:t>
            </a:r>
            <a:r>
              <a:rPr lang="en-US" b="1" dirty="0">
                <a:solidFill>
                  <a:schemeClr val="bg1"/>
                </a:solidFill>
                <a:latin typeface="Calibri" panose="020F0502020204030204" pitchFamily="34" charset="0"/>
                <a:cs typeface="Calibri" panose="020F0502020204030204" pitchFamily="34" charset="0"/>
              </a:rPr>
              <a:t> </a:t>
            </a:r>
          </a:p>
        </p:txBody>
      </p:sp>
      <p:pic>
        <p:nvPicPr>
          <p:cNvPr id="5" name="Picture 4" descr="Graphical user interface, text, application&#10;&#10;Description automatically generated">
            <a:extLst>
              <a:ext uri="{FF2B5EF4-FFF2-40B4-BE49-F238E27FC236}">
                <a16:creationId xmlns:a16="http://schemas.microsoft.com/office/drawing/2014/main" id="{992A50C1-FF8C-F014-1191-4617FF67437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09758" y="1449901"/>
            <a:ext cx="5126563" cy="3815117"/>
          </a:xfrm>
          <a:prstGeom prst="rect">
            <a:avLst/>
          </a:prstGeom>
        </p:spPr>
      </p:pic>
      <p:sp>
        <p:nvSpPr>
          <p:cNvPr id="6" name="TextBox 5">
            <a:extLst>
              <a:ext uri="{FF2B5EF4-FFF2-40B4-BE49-F238E27FC236}">
                <a16:creationId xmlns:a16="http://schemas.microsoft.com/office/drawing/2014/main" id="{9EFC8311-47F0-9243-79BA-8A2838F04A2F}"/>
              </a:ext>
            </a:extLst>
          </p:cNvPr>
          <p:cNvSpPr txBox="1"/>
          <p:nvPr/>
        </p:nvSpPr>
        <p:spPr bwMode="auto">
          <a:xfrm>
            <a:off x="4827254" y="1341440"/>
            <a:ext cx="2053630" cy="668898"/>
          </a:xfrm>
          <a:prstGeom prst="rect">
            <a:avLst/>
          </a:prstGeom>
          <a:solidFill>
            <a:schemeClr val="tx1"/>
          </a:solidFill>
          <a:ln w="28575" algn="ctr">
            <a:solidFill>
              <a:schemeClr val="accent3"/>
            </a:solidFill>
            <a:miter lim="800000"/>
            <a:headEnd/>
            <a:tailEnd/>
          </a:ln>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HCP enters patient characteristics</a:t>
            </a:r>
          </a:p>
        </p:txBody>
      </p:sp>
      <p:pic>
        <p:nvPicPr>
          <p:cNvPr id="13" name="Picture 12" descr="Graphical user interface&#10;&#10;Description automatically generated">
            <a:extLst>
              <a:ext uri="{FF2B5EF4-FFF2-40B4-BE49-F238E27FC236}">
                <a16:creationId xmlns:a16="http://schemas.microsoft.com/office/drawing/2014/main" id="{6FF592F5-7159-43D1-353F-3574022BB15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213240" y="3317133"/>
            <a:ext cx="5370905" cy="2893167"/>
          </a:xfrm>
          <a:prstGeom prst="rect">
            <a:avLst/>
          </a:prstGeom>
        </p:spPr>
      </p:pic>
      <p:sp>
        <p:nvSpPr>
          <p:cNvPr id="4" name="TextBox 3">
            <a:extLst>
              <a:ext uri="{FF2B5EF4-FFF2-40B4-BE49-F238E27FC236}">
                <a16:creationId xmlns:a16="http://schemas.microsoft.com/office/drawing/2014/main" id="{0F25AC95-D437-F5C1-3F5C-B10A9E6A99E5}"/>
              </a:ext>
            </a:extLst>
          </p:cNvPr>
          <p:cNvSpPr txBox="1"/>
          <p:nvPr/>
        </p:nvSpPr>
        <p:spPr bwMode="auto">
          <a:xfrm>
            <a:off x="9604035" y="2847888"/>
            <a:ext cx="2053630" cy="646331"/>
          </a:xfrm>
          <a:prstGeom prst="rect">
            <a:avLst/>
          </a:prstGeom>
          <a:solidFill>
            <a:schemeClr val="tx1"/>
          </a:solidFill>
          <a:ln w="28575" algn="ctr">
            <a:solidFill>
              <a:schemeClr val="accent3"/>
            </a:solidFill>
            <a:miter lim="800000"/>
            <a:headEnd/>
            <a:tailEnd/>
          </a:ln>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Recommendations from 5 experts</a:t>
            </a:r>
          </a:p>
        </p:txBody>
      </p:sp>
      <p:pic>
        <p:nvPicPr>
          <p:cNvPr id="8" name="Picture 7" descr="Qr code&#10;&#10;Description automatically generated">
            <a:extLst>
              <a:ext uri="{FF2B5EF4-FFF2-40B4-BE49-F238E27FC236}">
                <a16:creationId xmlns:a16="http://schemas.microsoft.com/office/drawing/2014/main" id="{F42BF25D-8378-D83D-23A7-1C370C58E44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467293" y="1341440"/>
            <a:ext cx="1296013" cy="1296013"/>
          </a:xfrm>
          <a:prstGeom prst="rect">
            <a:avLst/>
          </a:prstGeom>
        </p:spPr>
      </p:pic>
      <p:pic>
        <p:nvPicPr>
          <p:cNvPr id="3" name="Picture 2">
            <a:extLst>
              <a:ext uri="{FF2B5EF4-FFF2-40B4-BE49-F238E27FC236}">
                <a16:creationId xmlns:a16="http://schemas.microsoft.com/office/drawing/2014/main" id="{55ED3929-96C0-041F-D2C6-0F4E7C81CFEC}"/>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10073611" y="1423343"/>
            <a:ext cx="1173989" cy="1173989"/>
          </a:xfrm>
          <a:prstGeom prst="rect">
            <a:avLst/>
          </a:prstGeom>
        </p:spPr>
      </p:pic>
      <p:sp>
        <p:nvSpPr>
          <p:cNvPr id="7" name="TextBox 6">
            <a:extLst>
              <a:ext uri="{FF2B5EF4-FFF2-40B4-BE49-F238E27FC236}">
                <a16:creationId xmlns:a16="http://schemas.microsoft.com/office/drawing/2014/main" id="{2A1A966C-C183-D9DE-0712-5F811BFE4CD3}"/>
              </a:ext>
            </a:extLst>
          </p:cNvPr>
          <p:cNvSpPr txBox="1"/>
          <p:nvPr/>
        </p:nvSpPr>
        <p:spPr bwMode="auto">
          <a:xfrm>
            <a:off x="7083927" y="777012"/>
            <a:ext cx="206274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Endometrial/</a:t>
            </a:r>
          </a:p>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ovarian cancer Tool</a:t>
            </a:r>
          </a:p>
        </p:txBody>
      </p:sp>
      <p:sp>
        <p:nvSpPr>
          <p:cNvPr id="9" name="TextBox 8">
            <a:extLst>
              <a:ext uri="{FF2B5EF4-FFF2-40B4-BE49-F238E27FC236}">
                <a16:creationId xmlns:a16="http://schemas.microsoft.com/office/drawing/2014/main" id="{5A236B1F-B68F-A82F-37F1-79A66146DA5D}"/>
              </a:ext>
            </a:extLst>
          </p:cNvPr>
          <p:cNvSpPr txBox="1"/>
          <p:nvPr/>
        </p:nvSpPr>
        <p:spPr bwMode="auto">
          <a:xfrm>
            <a:off x="9571663" y="777011"/>
            <a:ext cx="205220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Cervical cancer </a:t>
            </a:r>
          </a:p>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Tool </a:t>
            </a:r>
          </a:p>
        </p:txBody>
      </p:sp>
    </p:spTree>
    <p:extLst>
      <p:ext uri="{BB962C8B-B14F-4D97-AF65-F5344CB8AC3E}">
        <p14:creationId xmlns:p14="http://schemas.microsoft.com/office/powerpoint/2010/main" val="244868400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AB87A2-E516-54CB-E3D1-41E692B1AAEB}"/>
              </a:ext>
            </a:extLst>
          </p:cNvPr>
          <p:cNvSpPr>
            <a:spLocks noGrp="1"/>
          </p:cNvSpPr>
          <p:nvPr>
            <p:ph type="title"/>
          </p:nvPr>
        </p:nvSpPr>
        <p:spPr/>
        <p:txBody>
          <a:bodyPr/>
          <a:lstStyle/>
          <a:p>
            <a:r>
              <a:rPr lang="en-US" dirty="0"/>
              <a:t>Therapy in Platinum-Refractory/Resistant</a:t>
            </a:r>
            <a:br>
              <a:rPr lang="en-US" dirty="0"/>
            </a:br>
            <a:r>
              <a:rPr lang="en-US" dirty="0"/>
              <a:t>Ovarian Cancer</a:t>
            </a:r>
          </a:p>
        </p:txBody>
      </p:sp>
    </p:spTree>
    <p:extLst>
      <p:ext uri="{BB962C8B-B14F-4D97-AF65-F5344CB8AC3E}">
        <p14:creationId xmlns:p14="http://schemas.microsoft.com/office/powerpoint/2010/main" val="24508156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B23264D-9915-488C-A53A-DE4F033805E1}"/>
              </a:ext>
            </a:extLst>
          </p:cNvPr>
          <p:cNvGrpSpPr/>
          <p:nvPr/>
        </p:nvGrpSpPr>
        <p:grpSpPr>
          <a:xfrm>
            <a:off x="9392911" y="6207927"/>
            <a:ext cx="2488502" cy="454909"/>
            <a:chOff x="9392911" y="6207927"/>
            <a:chExt cx="2488502" cy="454909"/>
          </a:xfrm>
        </p:grpSpPr>
        <p:pic>
          <p:nvPicPr>
            <p:cNvPr id="3" name="Picture 2" descr="A picture containing text, ax, wheel&#10;&#10;Description automatically generated">
              <a:extLst>
                <a:ext uri="{FF2B5EF4-FFF2-40B4-BE49-F238E27FC236}">
                  <a16:creationId xmlns:a16="http://schemas.microsoft.com/office/drawing/2014/main" id="{336C84BC-C4BE-4574-9AAE-43F01183128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4" name="Rectangle 3">
              <a:extLst>
                <a:ext uri="{FF2B5EF4-FFF2-40B4-BE49-F238E27FC236}">
                  <a16:creationId xmlns:a16="http://schemas.microsoft.com/office/drawing/2014/main" id="{B813C905-E4E3-4815-9AF9-03A99CAF66F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5" name="Text Box 15">
            <a:extLst>
              <a:ext uri="{FF2B5EF4-FFF2-40B4-BE49-F238E27FC236}">
                <a16:creationId xmlns:a16="http://schemas.microsoft.com/office/drawing/2014/main" id="{5BF12FD7-FEFF-42CF-9145-45A27E10B542}"/>
              </a:ext>
            </a:extLst>
          </p:cNvPr>
          <p:cNvSpPr txBox="1">
            <a:spLocks noChangeArrowheads="1"/>
          </p:cNvSpPr>
          <p:nvPr/>
        </p:nvSpPr>
        <p:spPr bwMode="auto">
          <a:xfrm>
            <a:off x="434017" y="637828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Moore. Ann Oncol.2021;32:757. Matulonis. J Clin Oncol.2023;[Epub].</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7" name="Title 6">
            <a:extLst>
              <a:ext uri="{FF2B5EF4-FFF2-40B4-BE49-F238E27FC236}">
                <a16:creationId xmlns:a16="http://schemas.microsoft.com/office/drawing/2014/main" id="{3F9FC4A2-1712-4EE6-A6BA-C0484E05B20D}"/>
              </a:ext>
            </a:extLst>
          </p:cNvPr>
          <p:cNvSpPr>
            <a:spLocks noGrp="1"/>
          </p:cNvSpPr>
          <p:nvPr>
            <p:ph type="title"/>
          </p:nvPr>
        </p:nvSpPr>
        <p:spPr/>
        <p:txBody>
          <a:bodyPr/>
          <a:lstStyle/>
          <a:p>
            <a:r>
              <a:rPr lang="en-US" dirty="0"/>
              <a:t>Mirvetuximab Soravtansine in Platinum-Resistant OC With High FR</a:t>
            </a:r>
            <a:r>
              <a:rPr lang="el-GR" dirty="0"/>
              <a:t>α</a:t>
            </a:r>
            <a:r>
              <a:rPr lang="en-US" dirty="0"/>
              <a:t> Expression (SORAYA): Study Design</a:t>
            </a:r>
          </a:p>
        </p:txBody>
      </p:sp>
      <p:sp>
        <p:nvSpPr>
          <p:cNvPr id="8" name="Content Placeholder 7">
            <a:extLst>
              <a:ext uri="{FF2B5EF4-FFF2-40B4-BE49-F238E27FC236}">
                <a16:creationId xmlns:a16="http://schemas.microsoft.com/office/drawing/2014/main" id="{451C6234-6E24-4224-AA69-C727909B91FE}"/>
              </a:ext>
            </a:extLst>
          </p:cNvPr>
          <p:cNvSpPr>
            <a:spLocks noGrp="1"/>
          </p:cNvSpPr>
          <p:nvPr>
            <p:ph idx="1"/>
          </p:nvPr>
        </p:nvSpPr>
        <p:spPr>
          <a:xfrm>
            <a:off x="604675" y="1513047"/>
            <a:ext cx="5831673" cy="4650686"/>
          </a:xfrm>
        </p:spPr>
        <p:txBody>
          <a:bodyPr/>
          <a:lstStyle/>
          <a:p>
            <a:pPr>
              <a:spcAft>
                <a:spcPts val="500"/>
              </a:spcAft>
            </a:pPr>
            <a:r>
              <a:rPr lang="en-US" sz="2000" dirty="0"/>
              <a:t>Global, single-arm phase III study  </a:t>
            </a:r>
            <a:endParaRPr lang="en-US" sz="2000" baseline="30000" dirty="0"/>
          </a:p>
          <a:p>
            <a:pPr marL="0" indent="0">
              <a:buNone/>
            </a:pPr>
            <a:endParaRPr lang="en-US" dirty="0"/>
          </a:p>
        </p:txBody>
      </p:sp>
      <p:sp>
        <p:nvSpPr>
          <p:cNvPr id="9" name="Rectangle 49">
            <a:extLst>
              <a:ext uri="{FF2B5EF4-FFF2-40B4-BE49-F238E27FC236}">
                <a16:creationId xmlns:a16="http://schemas.microsoft.com/office/drawing/2014/main" id="{22592564-36C3-44DF-8A36-7F666D01B465}"/>
              </a:ext>
            </a:extLst>
          </p:cNvPr>
          <p:cNvSpPr>
            <a:spLocks noChangeArrowheads="1"/>
          </p:cNvSpPr>
          <p:nvPr/>
        </p:nvSpPr>
        <p:spPr bwMode="auto">
          <a:xfrm>
            <a:off x="5002218" y="2732498"/>
            <a:ext cx="3799833" cy="695960"/>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Mirvetuximab Soravtansine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6 mg/kg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IV every 3 wk</a:t>
            </a:r>
          </a:p>
        </p:txBody>
      </p:sp>
      <p:sp>
        <p:nvSpPr>
          <p:cNvPr id="10" name="Line 54">
            <a:extLst>
              <a:ext uri="{FF2B5EF4-FFF2-40B4-BE49-F238E27FC236}">
                <a16:creationId xmlns:a16="http://schemas.microsoft.com/office/drawing/2014/main" id="{B5D5312C-0A3E-4EAD-9318-D89DCB8191F7}"/>
              </a:ext>
            </a:extLst>
          </p:cNvPr>
          <p:cNvSpPr>
            <a:spLocks noChangeShapeType="1"/>
          </p:cNvSpPr>
          <p:nvPr/>
        </p:nvSpPr>
        <p:spPr bwMode="auto">
          <a:xfrm flipV="1">
            <a:off x="4360698" y="3429000"/>
            <a:ext cx="587722"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1" name="Text Box 45">
            <a:extLst>
              <a:ext uri="{FF2B5EF4-FFF2-40B4-BE49-F238E27FC236}">
                <a16:creationId xmlns:a16="http://schemas.microsoft.com/office/drawing/2014/main" id="{FDA43C55-634F-46BD-8B0D-4879476A7007}"/>
              </a:ext>
            </a:extLst>
          </p:cNvPr>
          <p:cNvSpPr txBox="1">
            <a:spLocks noChangeArrowheads="1"/>
          </p:cNvSpPr>
          <p:nvPr/>
        </p:nvSpPr>
        <p:spPr bwMode="auto">
          <a:xfrm>
            <a:off x="909004" y="2387478"/>
            <a:ext cx="3503852"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p</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latinum-resistant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ovarian cancer (recurrence within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 mo after last platinum dose) with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 prior regimens; high-grade serous; prior bevacizumab; tumors with high FR</a:t>
            </a:r>
            <a:r>
              <a:rPr kumimoji="0" lang="el-GR"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α</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membrane staining by IHC*</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106)</a:t>
            </a:r>
            <a:r>
              <a:rPr kumimoji="0" lang="en-GB" altLang="en-US" sz="1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2</a:t>
            </a:r>
            <a:endParaRPr kumimoji="0" lang="en-US" altLang="en-US" sz="1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 name="Rectangle 13">
            <a:extLst>
              <a:ext uri="{FF2B5EF4-FFF2-40B4-BE49-F238E27FC236}">
                <a16:creationId xmlns:a16="http://schemas.microsoft.com/office/drawing/2014/main" id="{657F26EE-50EC-4A7D-A74A-BE68E4963698}"/>
              </a:ext>
            </a:extLst>
          </p:cNvPr>
          <p:cNvSpPr/>
          <p:nvPr/>
        </p:nvSpPr>
        <p:spPr bwMode="auto">
          <a:xfrm>
            <a:off x="5020145" y="3435826"/>
            <a:ext cx="3775418" cy="547562"/>
          </a:xfrm>
          <a:prstGeom prst="rect">
            <a:avLst/>
          </a:pr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Mirvetuximab dosing adjusted </a:t>
            </a:r>
            <a:b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per ideal body weight</a:t>
            </a:r>
          </a:p>
        </p:txBody>
      </p:sp>
      <p:sp>
        <p:nvSpPr>
          <p:cNvPr id="15" name="TextBox 14">
            <a:extLst>
              <a:ext uri="{FF2B5EF4-FFF2-40B4-BE49-F238E27FC236}">
                <a16:creationId xmlns:a16="http://schemas.microsoft.com/office/drawing/2014/main" id="{6CD7B973-0C24-41C3-A3E4-41F9E0A72829}"/>
              </a:ext>
            </a:extLst>
          </p:cNvPr>
          <p:cNvSpPr txBox="1"/>
          <p:nvPr/>
        </p:nvSpPr>
        <p:spPr bwMode="auto">
          <a:xfrm>
            <a:off x="9534340" y="2738027"/>
            <a:ext cx="1748656"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Until PD, unacceptable toxicity, physician/patient decision</a:t>
            </a: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6" name="Line 54">
            <a:extLst>
              <a:ext uri="{FF2B5EF4-FFF2-40B4-BE49-F238E27FC236}">
                <a16:creationId xmlns:a16="http://schemas.microsoft.com/office/drawing/2014/main" id="{7741F14D-1F90-4ADD-A210-C7E424DF140F}"/>
              </a:ext>
            </a:extLst>
          </p:cNvPr>
          <p:cNvSpPr>
            <a:spLocks noChangeShapeType="1"/>
          </p:cNvSpPr>
          <p:nvPr/>
        </p:nvSpPr>
        <p:spPr bwMode="auto">
          <a:xfrm flipV="1">
            <a:off x="8986767" y="3194205"/>
            <a:ext cx="406056"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 name="Content Placeholder 2">
            <a:extLst>
              <a:ext uri="{FF2B5EF4-FFF2-40B4-BE49-F238E27FC236}">
                <a16:creationId xmlns:a16="http://schemas.microsoft.com/office/drawing/2014/main" id="{E3D92E84-6D7F-4370-9D23-AE3B08042ED4}"/>
              </a:ext>
            </a:extLst>
          </p:cNvPr>
          <p:cNvSpPr txBox="1">
            <a:spLocks/>
          </p:cNvSpPr>
          <p:nvPr/>
        </p:nvSpPr>
        <p:spPr bwMode="auto">
          <a:xfrm>
            <a:off x="606280" y="5450144"/>
            <a:ext cx="5831673" cy="631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endpoints</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ORR by investigator</a:t>
            </a:r>
          </a:p>
        </p:txBody>
      </p:sp>
      <p:sp>
        <p:nvSpPr>
          <p:cNvPr id="26" name="TextBox 25">
            <a:extLst>
              <a:ext uri="{FF2B5EF4-FFF2-40B4-BE49-F238E27FC236}">
                <a16:creationId xmlns:a16="http://schemas.microsoft.com/office/drawing/2014/main" id="{9743B0FE-0171-4731-BAB4-A4804B556F11}"/>
              </a:ext>
            </a:extLst>
          </p:cNvPr>
          <p:cNvSpPr txBox="1"/>
          <p:nvPr/>
        </p:nvSpPr>
        <p:spPr bwMode="auto">
          <a:xfrm>
            <a:off x="1138381" y="4478652"/>
            <a:ext cx="350385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*High expression defined as ≥75% of cells staining positive with ≥2+ staining intensity.</a:t>
            </a:r>
          </a:p>
        </p:txBody>
      </p:sp>
      <p:sp>
        <p:nvSpPr>
          <p:cNvPr id="6" name="TextBox 5">
            <a:extLst>
              <a:ext uri="{FF2B5EF4-FFF2-40B4-BE49-F238E27FC236}">
                <a16:creationId xmlns:a16="http://schemas.microsoft.com/office/drawing/2014/main" id="{2B9C1DB1-3D6F-9E35-A35D-F432E1D53936}"/>
              </a:ext>
            </a:extLst>
          </p:cNvPr>
          <p:cNvSpPr txBox="1"/>
          <p:nvPr/>
        </p:nvSpPr>
        <p:spPr>
          <a:xfrm>
            <a:off x="6718018" y="1367016"/>
            <a:ext cx="4940735" cy="1055608"/>
          </a:xfrm>
          <a:prstGeom prst="roundRect">
            <a:avLst/>
          </a:prstGeom>
          <a:noFill/>
          <a:ln w="38100">
            <a:solidFill>
              <a:schemeClr val="accent3"/>
            </a:solidFill>
          </a:ln>
        </p:spPr>
        <p:txBody>
          <a:bodyPr wrap="square" rtlCol="0">
            <a:spAutoFit/>
          </a:bodyPr>
          <a:lstStyle/>
          <a:p>
            <a:pPr algn="ctr" eaLnBrk="1" fontAlgn="auto" hangingPunct="1">
              <a:spcBef>
                <a:spcPts val="0"/>
              </a:spcBef>
              <a:spcAft>
                <a:spcPts val="0"/>
              </a:spcAft>
            </a:pPr>
            <a:r>
              <a:rPr lang="en-US" sz="1400" dirty="0">
                <a:solidFill>
                  <a:prstClr val="black"/>
                </a:solidFill>
                <a:latin typeface="Calibri"/>
                <a:cs typeface="+mn-cs"/>
              </a:rPr>
              <a:t>FDA Accelerated Approval November 14, 2022</a:t>
            </a:r>
            <a:br>
              <a:rPr lang="en-US" sz="1400" b="0" dirty="0">
                <a:solidFill>
                  <a:prstClr val="black"/>
                </a:solidFill>
                <a:latin typeface="Calibri"/>
                <a:cs typeface="+mn-cs"/>
              </a:rPr>
            </a:br>
            <a:r>
              <a:rPr lang="en-US" sz="1400" b="0" dirty="0">
                <a:solidFill>
                  <a:prstClr val="black"/>
                </a:solidFill>
                <a:latin typeface="Calibri"/>
                <a:cs typeface="+mn-cs"/>
              </a:rPr>
              <a:t>For adult patients with FR</a:t>
            </a:r>
            <a:r>
              <a:rPr lang="el-GR" sz="1400" b="0" dirty="0">
                <a:solidFill>
                  <a:prstClr val="black"/>
                </a:solidFill>
                <a:latin typeface="Calibri"/>
                <a:cs typeface="+mn-cs"/>
              </a:rPr>
              <a:t>α</a:t>
            </a:r>
            <a:r>
              <a:rPr lang="en-US" sz="1400" b="0" dirty="0">
                <a:solidFill>
                  <a:prstClr val="black"/>
                </a:solidFill>
                <a:latin typeface="Calibri"/>
                <a:cs typeface="+mn-cs"/>
              </a:rPr>
              <a:t>-positive ovarian, fallopian tube, or primary peritoneal cancer </a:t>
            </a:r>
            <a:r>
              <a:rPr lang="en-US" sz="1400" i="1" dirty="0">
                <a:solidFill>
                  <a:schemeClr val="accent3"/>
                </a:solidFill>
                <a:latin typeface="Calibri"/>
                <a:cs typeface="+mn-cs"/>
              </a:rPr>
              <a:t>refractory or resistant to platinum-based chemotherapy </a:t>
            </a:r>
            <a:r>
              <a:rPr lang="en-US" sz="1400" dirty="0">
                <a:solidFill>
                  <a:schemeClr val="accent3"/>
                </a:solidFill>
                <a:latin typeface="Calibri"/>
                <a:cs typeface="+mn-cs"/>
              </a:rPr>
              <a:t>and 1-3 previous chemotherapies</a:t>
            </a:r>
          </a:p>
        </p:txBody>
      </p:sp>
      <p:sp>
        <p:nvSpPr>
          <p:cNvPr id="12" name="TextBox 11">
            <a:extLst>
              <a:ext uri="{FF2B5EF4-FFF2-40B4-BE49-F238E27FC236}">
                <a16:creationId xmlns:a16="http://schemas.microsoft.com/office/drawing/2014/main" id="{3F3D5872-4852-2451-5913-656D0ED8CE10}"/>
              </a:ext>
            </a:extLst>
          </p:cNvPr>
          <p:cNvSpPr txBox="1"/>
          <p:nvPr/>
        </p:nvSpPr>
        <p:spPr bwMode="auto">
          <a:xfrm>
            <a:off x="5514695" y="4113566"/>
            <a:ext cx="58316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r>
              <a:rPr lang="en-US" kern="0" dirty="0">
                <a:solidFill>
                  <a:srgbClr val="000000"/>
                </a:solidFill>
                <a:latin typeface="Calibri" panose="020F0502020204030204" pitchFamily="34" charset="0"/>
                <a:cs typeface="+mn-cs"/>
              </a:rPr>
              <a:t>Meaningful activity seen in patients with FRα-high PROC</a:t>
            </a:r>
          </a:p>
        </p:txBody>
      </p:sp>
      <p:graphicFrame>
        <p:nvGraphicFramePr>
          <p:cNvPr id="18" name="Group 3">
            <a:extLst>
              <a:ext uri="{FF2B5EF4-FFF2-40B4-BE49-F238E27FC236}">
                <a16:creationId xmlns:a16="http://schemas.microsoft.com/office/drawing/2014/main" id="{DA8AF423-8825-59C1-20FA-F54956F9357A}"/>
              </a:ext>
            </a:extLst>
          </p:cNvPr>
          <p:cNvGraphicFramePr>
            <a:graphicFrameLocks/>
          </p:cNvGraphicFramePr>
          <p:nvPr>
            <p:extLst>
              <p:ext uri="{D42A27DB-BD31-4B8C-83A1-F6EECF244321}">
                <p14:modId xmlns:p14="http://schemas.microsoft.com/office/powerpoint/2010/main" val="4201833561"/>
              </p:ext>
            </p:extLst>
          </p:nvPr>
        </p:nvGraphicFramePr>
        <p:xfrm>
          <a:off x="5514696" y="4431660"/>
          <a:ext cx="5674003" cy="1684209"/>
        </p:xfrm>
        <a:graphic>
          <a:graphicData uri="http://schemas.openxmlformats.org/drawingml/2006/table">
            <a:tbl>
              <a:tblPr/>
              <a:tblGrid>
                <a:gridCol w="2185516">
                  <a:extLst>
                    <a:ext uri="{9D8B030D-6E8A-4147-A177-3AD203B41FA5}">
                      <a16:colId xmlns:a16="http://schemas.microsoft.com/office/drawing/2014/main" val="20000"/>
                    </a:ext>
                  </a:extLst>
                </a:gridCol>
                <a:gridCol w="1718486">
                  <a:extLst>
                    <a:ext uri="{9D8B030D-6E8A-4147-A177-3AD203B41FA5}">
                      <a16:colId xmlns:a16="http://schemas.microsoft.com/office/drawing/2014/main" val="3366730059"/>
                    </a:ext>
                  </a:extLst>
                </a:gridCol>
                <a:gridCol w="1770001">
                  <a:extLst>
                    <a:ext uri="{9D8B030D-6E8A-4147-A177-3AD203B41FA5}">
                      <a16:colId xmlns:a16="http://schemas.microsoft.com/office/drawing/2014/main" val="3700613755"/>
                    </a:ext>
                  </a:extLst>
                </a:gridCol>
              </a:tblGrid>
              <a:tr h="5564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By Investigator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105)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BICR Assessed</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44867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ORR, n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34 (32.4)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[23.6-42.2]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30 (30.2)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[21.3-41.4]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873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Median DoR,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6.9 (5.6-9.7)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NR (5.0-NR)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1873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Calibri" panose="020F0502020204030204" pitchFamily="34" charset="0"/>
                        </a:rPr>
                        <a:t>Median PFS,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Calibri" panose="020F0502020204030204" pitchFamily="34" charset="0"/>
                        </a:rPr>
                        <a:t>4.3 (3.7-5.2)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Calibri" panose="020F0502020204030204" pitchFamily="34" charset="0"/>
                        </a:rPr>
                        <a:t>5.5 (3.8-6.9)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53186909"/>
                  </a:ext>
                </a:extLst>
              </a:tr>
            </a:tbl>
          </a:graphicData>
        </a:graphic>
      </p:graphicFrame>
    </p:spTree>
    <p:extLst>
      <p:ext uri="{BB962C8B-B14F-4D97-AF65-F5344CB8AC3E}">
        <p14:creationId xmlns:p14="http://schemas.microsoft.com/office/powerpoint/2010/main" val="422778028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a:xfrm>
            <a:off x="609759" y="238127"/>
            <a:ext cx="11381944" cy="1103313"/>
          </a:xfrm>
        </p:spPr>
        <p:txBody>
          <a:bodyPr/>
          <a:lstStyle/>
          <a:p>
            <a:r>
              <a:rPr lang="en-US" dirty="0"/>
              <a:t>Mirvetuximab Soravtansine vs Investigator’s Choice of Chemotherapy in FR𝝰-High PROC (MIRASOL): Study Design</a:t>
            </a:r>
            <a:endParaRPr lang="en-US" altLang="en-US" dirty="0"/>
          </a:p>
        </p:txBody>
      </p:sp>
      <p:sp>
        <p:nvSpPr>
          <p:cNvPr id="9219" name="Rectangle 3">
            <a:extLst>
              <a:ext uri="{FF2B5EF4-FFF2-40B4-BE49-F238E27FC236}">
                <a16:creationId xmlns:a16="http://schemas.microsoft.com/office/drawing/2014/main" id="{D25C30B9-DB9B-4F0D-825F-3ADFC7E0F72C}"/>
              </a:ext>
            </a:extLst>
          </p:cNvPr>
          <p:cNvSpPr>
            <a:spLocks noGrp="1" noChangeArrowheads="1"/>
          </p:cNvSpPr>
          <p:nvPr>
            <p:ph idx="1"/>
          </p:nvPr>
        </p:nvSpPr>
        <p:spPr>
          <a:xfrm>
            <a:off x="604675" y="1328221"/>
            <a:ext cx="10877529" cy="1103313"/>
          </a:xfrm>
        </p:spPr>
        <p:txBody>
          <a:bodyPr/>
          <a:lstStyle/>
          <a:p>
            <a:r>
              <a:rPr lang="en-US" altLang="en-US" sz="2400" dirty="0"/>
              <a:t>Global, open-label, randomized phase III trial</a:t>
            </a:r>
          </a:p>
        </p:txBody>
      </p:sp>
      <p:sp>
        <p:nvSpPr>
          <p:cNvPr id="9221" name="Text Box 11">
            <a:extLst>
              <a:ext uri="{FF2B5EF4-FFF2-40B4-BE49-F238E27FC236}">
                <a16:creationId xmlns:a16="http://schemas.microsoft.com/office/drawing/2014/main" id="{0B865CED-4EF9-403A-B72A-0302F40DC9B0}"/>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a:t>
            </a:r>
          </a:p>
        </p:txBody>
      </p:sp>
      <p:sp>
        <p:nvSpPr>
          <p:cNvPr id="2" name="Text Box 45">
            <a:extLst>
              <a:ext uri="{FF2B5EF4-FFF2-40B4-BE49-F238E27FC236}">
                <a16:creationId xmlns:a16="http://schemas.microsoft.com/office/drawing/2014/main" id="{7402451A-F161-86EE-F206-87FB425DCB7C}"/>
              </a:ext>
            </a:extLst>
          </p:cNvPr>
          <p:cNvSpPr txBox="1">
            <a:spLocks noChangeArrowheads="1"/>
          </p:cNvSpPr>
          <p:nvPr/>
        </p:nvSpPr>
        <p:spPr bwMode="auto">
          <a:xfrm>
            <a:off x="599935" y="2614493"/>
            <a:ext cx="4252587"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Patients with platinum-resistant epithelial ovarian, primary peritoneal, or fallopian tube cancer (PFI ≤6 mo); FR</a:t>
            </a:r>
            <a:r>
              <a:rPr lang="el-GR" altLang="en-US" sz="1600" b="0" dirty="0">
                <a:solidFill>
                  <a:schemeClr val="bg1"/>
                </a:solidFill>
                <a:latin typeface="Calibri" panose="020F0502020204030204" pitchFamily="34" charset="0"/>
              </a:rPr>
              <a:t>α</a:t>
            </a:r>
            <a:r>
              <a:rPr lang="en-GB" altLang="en-US" sz="1600" b="0" dirty="0">
                <a:solidFill>
                  <a:schemeClr val="bg1"/>
                </a:solidFill>
                <a:latin typeface="Calibri" panose="020F0502020204030204" pitchFamily="34" charset="0"/>
              </a:rPr>
              <a:t> high (IHC PS2+ in ≥75% of cells); 1-3 prior lines; prior bevacizumab, PARPi allowed; </a:t>
            </a:r>
            <a:r>
              <a:rPr lang="en-GB" altLang="en-US" sz="1600" b="0" i="1" dirty="0">
                <a:solidFill>
                  <a:schemeClr val="bg1"/>
                </a:solidFill>
                <a:latin typeface="Calibri" panose="020F0502020204030204" pitchFamily="34" charset="0"/>
              </a:rPr>
              <a:t>BRCA </a:t>
            </a:r>
            <a:r>
              <a:rPr lang="en-GB" altLang="en-US" sz="1600" b="0" dirty="0">
                <a:solidFill>
                  <a:schemeClr val="bg1"/>
                </a:solidFill>
                <a:latin typeface="Calibri" panose="020F0502020204030204" pitchFamily="34" charset="0"/>
              </a:rPr>
              <a:t>mutation allowed; </a:t>
            </a:r>
            <a:br>
              <a:rPr lang="en-GB" altLang="en-US" sz="1600" b="0" dirty="0">
                <a:solidFill>
                  <a:schemeClr val="bg1"/>
                </a:solidFill>
                <a:latin typeface="Calibri" panose="020F0502020204030204" pitchFamily="34" charset="0"/>
              </a:rPr>
            </a:br>
            <a:r>
              <a:rPr lang="en-GB" altLang="en-US" sz="1600" b="0" dirty="0">
                <a:solidFill>
                  <a:schemeClr val="bg1"/>
                </a:solidFill>
                <a:latin typeface="Calibri" panose="020F0502020204030204" pitchFamily="34" charset="0"/>
              </a:rPr>
              <a:t>primary platinum-refractory disease</a:t>
            </a:r>
            <a:br>
              <a:rPr lang="en-GB" altLang="en-US" sz="1600" b="0" dirty="0">
                <a:solidFill>
                  <a:schemeClr val="bg1"/>
                </a:solidFill>
                <a:latin typeface="Calibri" panose="020F0502020204030204" pitchFamily="34" charset="0"/>
              </a:rPr>
            </a:br>
            <a:r>
              <a:rPr lang="en-GB" altLang="en-US" sz="1600" b="0" dirty="0">
                <a:solidFill>
                  <a:schemeClr val="bg1"/>
                </a:solidFill>
                <a:latin typeface="Calibri" panose="020F0502020204030204" pitchFamily="34" charset="0"/>
              </a:rPr>
              <a:t>(primary PFI &lt;3 mo) excluded</a:t>
            </a:r>
          </a:p>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(N = 453)</a:t>
            </a:r>
            <a:endParaRPr lang="en-US" altLang="en-US" sz="1600" b="0" dirty="0">
              <a:solidFill>
                <a:schemeClr val="bg1"/>
              </a:solidFill>
              <a:latin typeface="Calibri" panose="020F0502020204030204" pitchFamily="34" charset="0"/>
            </a:endParaRPr>
          </a:p>
        </p:txBody>
      </p:sp>
      <p:sp>
        <p:nvSpPr>
          <p:cNvPr id="3" name="Rectangle 49">
            <a:extLst>
              <a:ext uri="{FF2B5EF4-FFF2-40B4-BE49-F238E27FC236}">
                <a16:creationId xmlns:a16="http://schemas.microsoft.com/office/drawing/2014/main" id="{AF90EA0A-6630-3B82-3E6B-D541ADB7C033}"/>
              </a:ext>
            </a:extLst>
          </p:cNvPr>
          <p:cNvSpPr>
            <a:spLocks noChangeArrowheads="1"/>
          </p:cNvSpPr>
          <p:nvPr/>
        </p:nvSpPr>
        <p:spPr bwMode="auto">
          <a:xfrm>
            <a:off x="5844050" y="2641328"/>
            <a:ext cx="5098563" cy="914509"/>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Mirvetuximab Soravtansine</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6 mg/kg AIBW Q3W</a:t>
            </a:r>
          </a:p>
        </p:txBody>
      </p:sp>
      <p:sp>
        <p:nvSpPr>
          <p:cNvPr id="4" name="Rectangle 50">
            <a:extLst>
              <a:ext uri="{FF2B5EF4-FFF2-40B4-BE49-F238E27FC236}">
                <a16:creationId xmlns:a16="http://schemas.microsoft.com/office/drawing/2014/main" id="{64D2C107-9196-5B65-029E-C595C9944EAD}"/>
              </a:ext>
            </a:extLst>
          </p:cNvPr>
          <p:cNvSpPr>
            <a:spLocks noChangeArrowheads="1"/>
          </p:cNvSpPr>
          <p:nvPr/>
        </p:nvSpPr>
        <p:spPr bwMode="auto">
          <a:xfrm>
            <a:off x="5844049" y="3865785"/>
            <a:ext cx="5098564" cy="91277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Investigator’s Choice of Chemotherapy</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Paclitaxel, PLD, or topotecan</a:t>
            </a:r>
          </a:p>
        </p:txBody>
      </p:sp>
      <p:sp>
        <p:nvSpPr>
          <p:cNvPr id="5" name="Line 53">
            <a:extLst>
              <a:ext uri="{FF2B5EF4-FFF2-40B4-BE49-F238E27FC236}">
                <a16:creationId xmlns:a16="http://schemas.microsoft.com/office/drawing/2014/main" id="{E5AFFE4B-DB69-09D1-029E-41E7F7B65FEE}"/>
              </a:ext>
            </a:extLst>
          </p:cNvPr>
          <p:cNvSpPr>
            <a:spLocks noChangeShapeType="1"/>
          </p:cNvSpPr>
          <p:nvPr/>
        </p:nvSpPr>
        <p:spPr bwMode="auto">
          <a:xfrm>
            <a:off x="4852522" y="3710860"/>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6" name="Line 54">
            <a:extLst>
              <a:ext uri="{FF2B5EF4-FFF2-40B4-BE49-F238E27FC236}">
                <a16:creationId xmlns:a16="http://schemas.microsoft.com/office/drawing/2014/main" id="{D5043530-CCC8-80F3-F345-C20A705AD54B}"/>
              </a:ext>
            </a:extLst>
          </p:cNvPr>
          <p:cNvSpPr>
            <a:spLocks noChangeShapeType="1"/>
          </p:cNvSpPr>
          <p:nvPr/>
        </p:nvSpPr>
        <p:spPr bwMode="auto">
          <a:xfrm flipV="1">
            <a:off x="4852522" y="3110784"/>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7" name="Text Box 45">
            <a:extLst>
              <a:ext uri="{FF2B5EF4-FFF2-40B4-BE49-F238E27FC236}">
                <a16:creationId xmlns:a16="http://schemas.microsoft.com/office/drawing/2014/main" id="{068BBA0D-19D5-63BC-C67F-310A728551DE}"/>
              </a:ext>
            </a:extLst>
          </p:cNvPr>
          <p:cNvSpPr txBox="1">
            <a:spLocks noChangeArrowheads="1"/>
          </p:cNvSpPr>
          <p:nvPr/>
        </p:nvSpPr>
        <p:spPr bwMode="auto">
          <a:xfrm>
            <a:off x="2726228" y="1863824"/>
            <a:ext cx="50292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i="1" dirty="0">
                <a:solidFill>
                  <a:schemeClr val="bg1"/>
                </a:solidFill>
                <a:latin typeface="Calibri" panose="020F0502020204030204" pitchFamily="34" charset="0"/>
              </a:rPr>
              <a:t>Stratified by chemotherapy (paclitaxel, PLD, or topotecan) and prior lines of therapy (1 vs 2 vs 3)</a:t>
            </a:r>
            <a:endParaRPr lang="en-US" altLang="en-US" sz="1600" b="0" i="1" dirty="0">
              <a:solidFill>
                <a:schemeClr val="bg1"/>
              </a:solidFill>
              <a:latin typeface="Calibri" panose="020F0502020204030204" pitchFamily="34" charset="0"/>
            </a:endParaRPr>
          </a:p>
        </p:txBody>
      </p:sp>
      <p:sp>
        <p:nvSpPr>
          <p:cNvPr id="8" name="Rectangle 3">
            <a:extLst>
              <a:ext uri="{FF2B5EF4-FFF2-40B4-BE49-F238E27FC236}">
                <a16:creationId xmlns:a16="http://schemas.microsoft.com/office/drawing/2014/main" id="{BE19B5A6-1314-6018-1334-28A6EAC7FA88}"/>
              </a:ext>
            </a:extLst>
          </p:cNvPr>
          <p:cNvSpPr txBox="1">
            <a:spLocks noChangeArrowheads="1"/>
          </p:cNvSpPr>
          <p:nvPr/>
        </p:nvSpPr>
        <p:spPr bwMode="auto">
          <a:xfrm>
            <a:off x="822311" y="4958623"/>
            <a:ext cx="10877529" cy="1103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altLang="en-US" sz="2400" kern="0" dirty="0"/>
              <a:t>Primary endpoint</a:t>
            </a:r>
            <a:r>
              <a:rPr lang="en-US" altLang="en-US" sz="2400" b="0" kern="0" dirty="0"/>
              <a:t>: PFS by investigator (BICR for sensitivity analysis)</a:t>
            </a:r>
          </a:p>
          <a:p>
            <a:r>
              <a:rPr lang="en-US" altLang="en-US" sz="2400" kern="0" dirty="0"/>
              <a:t>Secondary endpoints</a:t>
            </a:r>
            <a:r>
              <a:rPr lang="en-US" altLang="en-US" sz="2400" b="0" kern="0" dirty="0"/>
              <a:t>: ORR by investigator, OS, PROs, safety, DoR, </a:t>
            </a:r>
            <a:br>
              <a:rPr lang="en-US" altLang="en-US" sz="2400" b="0" kern="0" dirty="0"/>
            </a:br>
            <a:r>
              <a:rPr lang="en-US" altLang="en-US" sz="2400" b="0" kern="0" dirty="0"/>
              <a:t>CA-125 response, PFS2</a:t>
            </a:r>
          </a:p>
        </p:txBody>
      </p:sp>
      <p:sp>
        <p:nvSpPr>
          <p:cNvPr id="9" name="Line 54">
            <a:extLst>
              <a:ext uri="{FF2B5EF4-FFF2-40B4-BE49-F238E27FC236}">
                <a16:creationId xmlns:a16="http://schemas.microsoft.com/office/drawing/2014/main" id="{3D7B6055-FA04-F27F-88EF-6A2769C68D29}"/>
              </a:ext>
            </a:extLst>
          </p:cNvPr>
          <p:cNvSpPr>
            <a:spLocks noChangeShapeType="1"/>
          </p:cNvSpPr>
          <p:nvPr/>
        </p:nvSpPr>
        <p:spPr bwMode="auto">
          <a:xfrm>
            <a:off x="5116748" y="2448599"/>
            <a:ext cx="9729" cy="601432"/>
          </a:xfrm>
          <a:prstGeom prst="line">
            <a:avLst/>
          </a:prstGeom>
          <a:noFill/>
          <a:ln w="28575">
            <a:solidFill>
              <a:schemeClr val="bg1"/>
            </a:solidFill>
            <a:prstDash val="sysDash"/>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Tree>
    <p:extLst>
      <p:ext uri="{BB962C8B-B14F-4D97-AF65-F5344CB8AC3E}">
        <p14:creationId xmlns:p14="http://schemas.microsoft.com/office/powerpoint/2010/main" val="195121787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a:xfrm>
            <a:off x="609759" y="238128"/>
            <a:ext cx="10872444" cy="773298"/>
          </a:xfrm>
        </p:spPr>
        <p:txBody>
          <a:bodyPr/>
          <a:lstStyle/>
          <a:p>
            <a:r>
              <a:rPr lang="en-US" dirty="0"/>
              <a:t>MIRASOL: Baseline Characteristics</a:t>
            </a:r>
            <a:endParaRPr lang="en-US" altLang="en-US" dirty="0"/>
          </a:p>
        </p:txBody>
      </p:sp>
      <p:sp>
        <p:nvSpPr>
          <p:cNvPr id="2" name="Text Box 11">
            <a:extLst>
              <a:ext uri="{FF2B5EF4-FFF2-40B4-BE49-F238E27FC236}">
                <a16:creationId xmlns:a16="http://schemas.microsoft.com/office/drawing/2014/main" id="{42B01D2A-C1EA-D5F8-A670-23D72038C672}"/>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a:t>
            </a:r>
          </a:p>
        </p:txBody>
      </p:sp>
      <p:graphicFrame>
        <p:nvGraphicFramePr>
          <p:cNvPr id="3" name="Group 3">
            <a:extLst>
              <a:ext uri="{FF2B5EF4-FFF2-40B4-BE49-F238E27FC236}">
                <a16:creationId xmlns:a16="http://schemas.microsoft.com/office/drawing/2014/main" id="{F5FD3371-3744-82DB-E667-70CC367C0964}"/>
              </a:ext>
            </a:extLst>
          </p:cNvPr>
          <p:cNvGraphicFramePr>
            <a:graphicFrameLocks/>
          </p:cNvGraphicFramePr>
          <p:nvPr/>
        </p:nvGraphicFramePr>
        <p:xfrm>
          <a:off x="564204" y="1011425"/>
          <a:ext cx="10917999" cy="5364608"/>
        </p:xfrm>
        <a:graphic>
          <a:graphicData uri="http://schemas.openxmlformats.org/drawingml/2006/table">
            <a:tbl>
              <a:tblPr/>
              <a:tblGrid>
                <a:gridCol w="3986034">
                  <a:extLst>
                    <a:ext uri="{9D8B030D-6E8A-4147-A177-3AD203B41FA5}">
                      <a16:colId xmlns:a16="http://schemas.microsoft.com/office/drawing/2014/main" val="20000"/>
                    </a:ext>
                  </a:extLst>
                </a:gridCol>
                <a:gridCol w="3748498">
                  <a:extLst>
                    <a:ext uri="{9D8B030D-6E8A-4147-A177-3AD203B41FA5}">
                      <a16:colId xmlns:a16="http://schemas.microsoft.com/office/drawing/2014/main" val="20001"/>
                    </a:ext>
                  </a:extLst>
                </a:gridCol>
                <a:gridCol w="3183467">
                  <a:extLst>
                    <a:ext uri="{9D8B030D-6E8A-4147-A177-3AD203B41FA5}">
                      <a16:colId xmlns:a16="http://schemas.microsoft.com/office/drawing/2014/main" val="20002"/>
                    </a:ext>
                  </a:extLst>
                </a:gridCol>
              </a:tblGrid>
              <a:tr h="2220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Characteristics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Mirvetuximab Soravtansine (n = 227)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Chemotherapy (n = 226)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2220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63 (32-88)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62 (29-87)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70658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Stage at initial diagnosis,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IV</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 (4)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137 (60)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76 (33)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 (4)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147 (65)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65 (29)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220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1" u="none" strike="noStrike" cap="none" normalizeH="0" baseline="0" dirty="0">
                          <a:ln>
                            <a:noFill/>
                          </a:ln>
                          <a:solidFill>
                            <a:schemeClr val="bg2">
                              <a:lumMod val="10000"/>
                            </a:schemeClr>
                          </a:solidFill>
                          <a:effectLst/>
                          <a:latin typeface="Calibri" panose="020F0502020204030204" pitchFamily="34" charset="0"/>
                        </a:rPr>
                        <a:t>BRCA </a:t>
                      </a:r>
                      <a:r>
                        <a:rPr kumimoji="0" lang="en-US" sz="1600" b="0" i="0" u="none" strike="noStrike" cap="none" normalizeH="0" baseline="0" dirty="0">
                          <a:ln>
                            <a:noFill/>
                          </a:ln>
                          <a:solidFill>
                            <a:schemeClr val="bg2">
                              <a:lumMod val="10000"/>
                            </a:schemeClr>
                          </a:solidFill>
                          <a:effectLst/>
                          <a:latin typeface="Calibri" panose="020F0502020204030204" pitchFamily="34" charset="0"/>
                        </a:rPr>
                        <a:t>mutation, n (%)</a:t>
                      </a:r>
                      <a:endParaRPr kumimoji="0" lang="en-US" sz="1600" b="0" i="1"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29 (13)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70658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Prior systemic therapies,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a:t>
                      </a:r>
                      <a:endParaRPr kumimoji="0" lang="en-US" sz="1600" b="0" i="1"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29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90 (40)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108 (48)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 (15)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88 (39)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104 (46)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27110484"/>
                  </a:ext>
                </a:extLst>
              </a:tr>
              <a:tr h="706586">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Prior exposure,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Bevacizumab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PARP inhibitor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Taxanes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138 (61)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124 (55)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227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143 (63)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127 (56)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224 (99)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97272298"/>
                  </a:ext>
                </a:extLst>
              </a:tr>
              <a:tr h="54508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Primary platinum-free interval,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mo/&gt;12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146 (64)/80 (35)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142 (63)/84 (37)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944017292"/>
                  </a:ext>
                </a:extLst>
              </a:tr>
              <a:tr h="383580">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Platinum-free interval,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mo/&gt;3 to ≤6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88 (39)/138 (61)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99 (44)/124 (55)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917543949"/>
                  </a:ext>
                </a:extLst>
              </a:tr>
            </a:tbl>
          </a:graphicData>
        </a:graphic>
      </p:graphicFrame>
    </p:spTree>
    <p:extLst>
      <p:ext uri="{BB962C8B-B14F-4D97-AF65-F5344CB8AC3E}">
        <p14:creationId xmlns:p14="http://schemas.microsoft.com/office/powerpoint/2010/main" val="371724941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MIRASOL: PFS by Investigator (Primary Endpoint)</a:t>
            </a:r>
            <a:endParaRPr lang="en-US" altLang="en-US" dirty="0"/>
          </a:p>
        </p:txBody>
      </p:sp>
      <p:sp>
        <p:nvSpPr>
          <p:cNvPr id="2" name="Text Box 11">
            <a:extLst>
              <a:ext uri="{FF2B5EF4-FFF2-40B4-BE49-F238E27FC236}">
                <a16:creationId xmlns:a16="http://schemas.microsoft.com/office/drawing/2014/main" id="{CBE9243A-9FA7-B771-20B1-1EA023EEDE4E}"/>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a:t>
            </a:r>
          </a:p>
        </p:txBody>
      </p:sp>
      <p:sp>
        <p:nvSpPr>
          <p:cNvPr id="5" name="TextBox 4">
            <a:extLst>
              <a:ext uri="{FF2B5EF4-FFF2-40B4-BE49-F238E27FC236}">
                <a16:creationId xmlns:a16="http://schemas.microsoft.com/office/drawing/2014/main" id="{A9268754-D8F7-7893-74E5-371C14052E9A}"/>
              </a:ext>
            </a:extLst>
          </p:cNvPr>
          <p:cNvSpPr txBox="1"/>
          <p:nvPr/>
        </p:nvSpPr>
        <p:spPr bwMode="auto">
          <a:xfrm rot="16200000">
            <a:off x="124064" y="3150785"/>
            <a:ext cx="2454416"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Patients (%)</a:t>
            </a:r>
          </a:p>
        </p:txBody>
      </p:sp>
      <p:graphicFrame>
        <p:nvGraphicFramePr>
          <p:cNvPr id="7" name="Group 3">
            <a:extLst>
              <a:ext uri="{FF2B5EF4-FFF2-40B4-BE49-F238E27FC236}">
                <a16:creationId xmlns:a16="http://schemas.microsoft.com/office/drawing/2014/main" id="{351E8937-450D-AAFC-7ADF-0B2A8B2BCF7D}"/>
              </a:ext>
            </a:extLst>
          </p:cNvPr>
          <p:cNvGraphicFramePr>
            <a:graphicFrameLocks/>
          </p:cNvGraphicFramePr>
          <p:nvPr/>
        </p:nvGraphicFramePr>
        <p:xfrm>
          <a:off x="5247498" y="1429505"/>
          <a:ext cx="5669280" cy="1829322"/>
        </p:xfrm>
        <a:graphic>
          <a:graphicData uri="http://schemas.openxmlformats.org/drawingml/2006/table">
            <a:tbl>
              <a:tblPr/>
              <a:tblGrid>
                <a:gridCol w="1828800">
                  <a:extLst>
                    <a:ext uri="{9D8B030D-6E8A-4147-A177-3AD203B41FA5}">
                      <a16:colId xmlns:a16="http://schemas.microsoft.com/office/drawing/2014/main" val="20000"/>
                    </a:ext>
                  </a:extLst>
                </a:gridCol>
                <a:gridCol w="1920240">
                  <a:extLst>
                    <a:ext uri="{9D8B030D-6E8A-4147-A177-3AD203B41FA5}">
                      <a16:colId xmlns:a16="http://schemas.microsoft.com/office/drawing/2014/main" val="20001"/>
                    </a:ext>
                  </a:extLst>
                </a:gridCol>
                <a:gridCol w="1920240">
                  <a:extLst>
                    <a:ext uri="{9D8B030D-6E8A-4147-A177-3AD203B41FA5}">
                      <a16:colId xmlns:a16="http://schemas.microsoft.com/office/drawing/2014/main" val="20002"/>
                    </a:ext>
                  </a:extLst>
                </a:gridCol>
              </a:tblGrid>
              <a:tr h="170120">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Mirvetuximab Soravtansine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Chemotherapy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59325">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mPFS,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5.62 (4.34-5.95)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3.98 (2.86-4.47)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2"/>
                  </a:ext>
                </a:extLst>
              </a:tr>
              <a:tr h="335754">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0.65 (0.52-0.81)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3"/>
                  </a:ext>
                </a:extLst>
              </a:tr>
              <a:tr h="159325">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1" u="none" strike="noStrike" cap="none" normalizeH="0" baseline="0" dirty="0">
                          <a:ln>
                            <a:noFill/>
                          </a:ln>
                          <a:solidFill>
                            <a:schemeClr val="bg2">
                              <a:lumMod val="10000"/>
                            </a:schemeClr>
                          </a:solidFill>
                          <a:effectLst/>
                          <a:latin typeface="Calibri" panose="020F0502020204030204" pitchFamily="34" charset="0"/>
                        </a:rPr>
                        <a:t>P</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&lt;.0001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bl>
          </a:graphicData>
        </a:graphic>
      </p:graphicFrame>
      <p:grpSp>
        <p:nvGrpSpPr>
          <p:cNvPr id="15" name="Group 14">
            <a:extLst>
              <a:ext uri="{FF2B5EF4-FFF2-40B4-BE49-F238E27FC236}">
                <a16:creationId xmlns:a16="http://schemas.microsoft.com/office/drawing/2014/main" id="{F707A061-696F-CDC1-9D45-F21F7F6A0025}"/>
              </a:ext>
            </a:extLst>
          </p:cNvPr>
          <p:cNvGrpSpPr/>
          <p:nvPr/>
        </p:nvGrpSpPr>
        <p:grpSpPr>
          <a:xfrm>
            <a:off x="1465801" y="1703336"/>
            <a:ext cx="534120" cy="3241480"/>
            <a:chOff x="1332545" y="1703336"/>
            <a:chExt cx="534120" cy="3241480"/>
          </a:xfrm>
        </p:grpSpPr>
        <p:sp>
          <p:nvSpPr>
            <p:cNvPr id="3" name="TextBox 2">
              <a:extLst>
                <a:ext uri="{FF2B5EF4-FFF2-40B4-BE49-F238E27FC236}">
                  <a16:creationId xmlns:a16="http://schemas.microsoft.com/office/drawing/2014/main" id="{6157B0B2-D8BF-5414-36BF-7E8D9D7E8C72}"/>
                </a:ext>
              </a:extLst>
            </p:cNvPr>
            <p:cNvSpPr txBox="1"/>
            <p:nvPr/>
          </p:nvSpPr>
          <p:spPr bwMode="auto">
            <a:xfrm>
              <a:off x="1332545" y="1703336"/>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10" name="TextBox 9">
              <a:extLst>
                <a:ext uri="{FF2B5EF4-FFF2-40B4-BE49-F238E27FC236}">
                  <a16:creationId xmlns:a16="http://schemas.microsoft.com/office/drawing/2014/main" id="{1D6EA0EB-17C8-C2FF-FD3D-0EC0ED378DB0}"/>
                </a:ext>
              </a:extLst>
            </p:cNvPr>
            <p:cNvSpPr txBox="1"/>
            <p:nvPr/>
          </p:nvSpPr>
          <p:spPr bwMode="auto">
            <a:xfrm>
              <a:off x="1390253" y="2262534"/>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11" name="TextBox 10">
              <a:extLst>
                <a:ext uri="{FF2B5EF4-FFF2-40B4-BE49-F238E27FC236}">
                  <a16:creationId xmlns:a16="http://schemas.microsoft.com/office/drawing/2014/main" id="{1B40E1D5-E7B3-A903-6E88-5731886F4A0F}"/>
                </a:ext>
              </a:extLst>
            </p:cNvPr>
            <p:cNvSpPr txBox="1"/>
            <p:nvPr/>
          </p:nvSpPr>
          <p:spPr bwMode="auto">
            <a:xfrm>
              <a:off x="1390253" y="2853398"/>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12" name="TextBox 11">
              <a:extLst>
                <a:ext uri="{FF2B5EF4-FFF2-40B4-BE49-F238E27FC236}">
                  <a16:creationId xmlns:a16="http://schemas.microsoft.com/office/drawing/2014/main" id="{A6256276-FE74-A255-C408-465EA7622FEA}"/>
                </a:ext>
              </a:extLst>
            </p:cNvPr>
            <p:cNvSpPr txBox="1"/>
            <p:nvPr/>
          </p:nvSpPr>
          <p:spPr bwMode="auto">
            <a:xfrm>
              <a:off x="1390252" y="3418946"/>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13" name="TextBox 12">
              <a:extLst>
                <a:ext uri="{FF2B5EF4-FFF2-40B4-BE49-F238E27FC236}">
                  <a16:creationId xmlns:a16="http://schemas.microsoft.com/office/drawing/2014/main" id="{CF1F3ACC-B920-5A06-7249-AB11EF5F4BF3}"/>
                </a:ext>
              </a:extLst>
            </p:cNvPr>
            <p:cNvSpPr txBox="1"/>
            <p:nvPr/>
          </p:nvSpPr>
          <p:spPr bwMode="auto">
            <a:xfrm>
              <a:off x="1390253" y="4003586"/>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14" name="TextBox 13">
              <a:extLst>
                <a:ext uri="{FF2B5EF4-FFF2-40B4-BE49-F238E27FC236}">
                  <a16:creationId xmlns:a16="http://schemas.microsoft.com/office/drawing/2014/main" id="{5F299BD3-427D-19C5-F6CE-F5B37BB66187}"/>
                </a:ext>
              </a:extLst>
            </p:cNvPr>
            <p:cNvSpPr txBox="1"/>
            <p:nvPr/>
          </p:nvSpPr>
          <p:spPr bwMode="auto">
            <a:xfrm>
              <a:off x="1564980" y="4575484"/>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grpSp>
        <p:nvGrpSpPr>
          <p:cNvPr id="26" name="Group 25">
            <a:extLst>
              <a:ext uri="{FF2B5EF4-FFF2-40B4-BE49-F238E27FC236}">
                <a16:creationId xmlns:a16="http://schemas.microsoft.com/office/drawing/2014/main" id="{FDBC2159-9F7F-1915-B4C1-636D5994A0D6}"/>
              </a:ext>
            </a:extLst>
          </p:cNvPr>
          <p:cNvGrpSpPr/>
          <p:nvPr/>
        </p:nvGrpSpPr>
        <p:grpSpPr>
          <a:xfrm>
            <a:off x="1853965" y="4811901"/>
            <a:ext cx="8855983" cy="369332"/>
            <a:chOff x="1853965" y="4914315"/>
            <a:chExt cx="8855983" cy="369332"/>
          </a:xfrm>
        </p:grpSpPr>
        <p:sp>
          <p:nvSpPr>
            <p:cNvPr id="16" name="TextBox 15">
              <a:extLst>
                <a:ext uri="{FF2B5EF4-FFF2-40B4-BE49-F238E27FC236}">
                  <a16:creationId xmlns:a16="http://schemas.microsoft.com/office/drawing/2014/main" id="{A816F974-F8EE-C58B-4076-66DAA39557A0}"/>
                </a:ext>
              </a:extLst>
            </p:cNvPr>
            <p:cNvSpPr txBox="1"/>
            <p:nvPr/>
          </p:nvSpPr>
          <p:spPr bwMode="auto">
            <a:xfrm>
              <a:off x="1853965"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7" name="TextBox 16">
              <a:extLst>
                <a:ext uri="{FF2B5EF4-FFF2-40B4-BE49-F238E27FC236}">
                  <a16:creationId xmlns:a16="http://schemas.microsoft.com/office/drawing/2014/main" id="{F9EEEFE1-8DDE-9541-5F27-2576E2AE3323}"/>
                </a:ext>
              </a:extLst>
            </p:cNvPr>
            <p:cNvSpPr txBox="1"/>
            <p:nvPr/>
          </p:nvSpPr>
          <p:spPr bwMode="auto">
            <a:xfrm>
              <a:off x="2804997"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a:t>
              </a:r>
            </a:p>
          </p:txBody>
        </p:sp>
        <p:sp>
          <p:nvSpPr>
            <p:cNvPr id="18" name="TextBox 17">
              <a:extLst>
                <a:ext uri="{FF2B5EF4-FFF2-40B4-BE49-F238E27FC236}">
                  <a16:creationId xmlns:a16="http://schemas.microsoft.com/office/drawing/2014/main" id="{F78426AA-BF77-6D1F-350A-D7314F25BA40}"/>
                </a:ext>
              </a:extLst>
            </p:cNvPr>
            <p:cNvSpPr txBox="1"/>
            <p:nvPr/>
          </p:nvSpPr>
          <p:spPr bwMode="auto">
            <a:xfrm>
              <a:off x="3743329"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19" name="TextBox 18">
              <a:extLst>
                <a:ext uri="{FF2B5EF4-FFF2-40B4-BE49-F238E27FC236}">
                  <a16:creationId xmlns:a16="http://schemas.microsoft.com/office/drawing/2014/main" id="{E2B38491-7D03-1BE9-C5BE-F05532998224}"/>
                </a:ext>
              </a:extLst>
            </p:cNvPr>
            <p:cNvSpPr txBox="1"/>
            <p:nvPr/>
          </p:nvSpPr>
          <p:spPr bwMode="auto">
            <a:xfrm>
              <a:off x="4694361"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a:t>
              </a:r>
            </a:p>
          </p:txBody>
        </p:sp>
        <p:sp>
          <p:nvSpPr>
            <p:cNvPr id="20" name="TextBox 19">
              <a:extLst>
                <a:ext uri="{FF2B5EF4-FFF2-40B4-BE49-F238E27FC236}">
                  <a16:creationId xmlns:a16="http://schemas.microsoft.com/office/drawing/2014/main" id="{FE12BD47-27D2-78B3-BAC1-A6EF37AEFF94}"/>
                </a:ext>
              </a:extLst>
            </p:cNvPr>
            <p:cNvSpPr txBox="1"/>
            <p:nvPr/>
          </p:nvSpPr>
          <p:spPr bwMode="auto">
            <a:xfrm>
              <a:off x="5574184"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21" name="TextBox 20">
              <a:extLst>
                <a:ext uri="{FF2B5EF4-FFF2-40B4-BE49-F238E27FC236}">
                  <a16:creationId xmlns:a16="http://schemas.microsoft.com/office/drawing/2014/main" id="{BE26BCE5-8340-5EE8-2AFC-81EF5009F337}"/>
                </a:ext>
              </a:extLst>
            </p:cNvPr>
            <p:cNvSpPr txBox="1"/>
            <p:nvPr/>
          </p:nvSpPr>
          <p:spPr bwMode="auto">
            <a:xfrm>
              <a:off x="6525216"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22" name="TextBox 21">
              <a:extLst>
                <a:ext uri="{FF2B5EF4-FFF2-40B4-BE49-F238E27FC236}">
                  <a16:creationId xmlns:a16="http://schemas.microsoft.com/office/drawing/2014/main" id="{2D507F05-6173-4001-86CC-2356F917AA39}"/>
                </a:ext>
              </a:extLst>
            </p:cNvPr>
            <p:cNvSpPr txBox="1"/>
            <p:nvPr/>
          </p:nvSpPr>
          <p:spPr bwMode="auto">
            <a:xfrm>
              <a:off x="7463548"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23" name="TextBox 22">
              <a:extLst>
                <a:ext uri="{FF2B5EF4-FFF2-40B4-BE49-F238E27FC236}">
                  <a16:creationId xmlns:a16="http://schemas.microsoft.com/office/drawing/2014/main" id="{56A965FC-3A8E-7D45-9161-712C17D591BC}"/>
                </a:ext>
              </a:extLst>
            </p:cNvPr>
            <p:cNvSpPr txBox="1"/>
            <p:nvPr/>
          </p:nvSpPr>
          <p:spPr bwMode="auto">
            <a:xfrm>
              <a:off x="8414580"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21</a:t>
              </a:r>
            </a:p>
          </p:txBody>
        </p:sp>
        <p:sp>
          <p:nvSpPr>
            <p:cNvPr id="24" name="TextBox 23">
              <a:extLst>
                <a:ext uri="{FF2B5EF4-FFF2-40B4-BE49-F238E27FC236}">
                  <a16:creationId xmlns:a16="http://schemas.microsoft.com/office/drawing/2014/main" id="{A7831F80-A83A-7F0B-B58D-DB8AB701D040}"/>
                </a:ext>
              </a:extLst>
            </p:cNvPr>
            <p:cNvSpPr txBox="1"/>
            <p:nvPr/>
          </p:nvSpPr>
          <p:spPr bwMode="auto">
            <a:xfrm>
              <a:off x="9352912"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25" name="TextBox 24">
              <a:extLst>
                <a:ext uri="{FF2B5EF4-FFF2-40B4-BE49-F238E27FC236}">
                  <a16:creationId xmlns:a16="http://schemas.microsoft.com/office/drawing/2014/main" id="{328A7CC6-4910-8E06-5C3F-42F85A93B4D8}"/>
                </a:ext>
              </a:extLst>
            </p:cNvPr>
            <p:cNvSpPr txBox="1"/>
            <p:nvPr/>
          </p:nvSpPr>
          <p:spPr bwMode="auto">
            <a:xfrm>
              <a:off x="10291244"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27</a:t>
              </a:r>
            </a:p>
          </p:txBody>
        </p:sp>
      </p:grpSp>
      <p:sp>
        <p:nvSpPr>
          <p:cNvPr id="27" name="TextBox 26">
            <a:extLst>
              <a:ext uri="{FF2B5EF4-FFF2-40B4-BE49-F238E27FC236}">
                <a16:creationId xmlns:a16="http://schemas.microsoft.com/office/drawing/2014/main" id="{8AD92BC3-9B1D-1635-9B15-462DC8A9D7EB}"/>
              </a:ext>
            </a:extLst>
          </p:cNvPr>
          <p:cNvSpPr txBox="1"/>
          <p:nvPr/>
        </p:nvSpPr>
        <p:spPr bwMode="auto">
          <a:xfrm>
            <a:off x="5944076" y="5074834"/>
            <a:ext cx="5100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grpSp>
        <p:nvGrpSpPr>
          <p:cNvPr id="39" name="Group 38">
            <a:extLst>
              <a:ext uri="{FF2B5EF4-FFF2-40B4-BE49-F238E27FC236}">
                <a16:creationId xmlns:a16="http://schemas.microsoft.com/office/drawing/2014/main" id="{75E80DC0-FB90-082E-3EDD-C20B1E9410BE}"/>
              </a:ext>
            </a:extLst>
          </p:cNvPr>
          <p:cNvGrpSpPr/>
          <p:nvPr/>
        </p:nvGrpSpPr>
        <p:grpSpPr>
          <a:xfrm>
            <a:off x="2155651" y="3765356"/>
            <a:ext cx="1970340" cy="954107"/>
            <a:chOff x="2004808" y="3807328"/>
            <a:chExt cx="1970340" cy="954107"/>
          </a:xfrm>
        </p:grpSpPr>
        <p:sp>
          <p:nvSpPr>
            <p:cNvPr id="28" name="TextBox 27">
              <a:extLst>
                <a:ext uri="{FF2B5EF4-FFF2-40B4-BE49-F238E27FC236}">
                  <a16:creationId xmlns:a16="http://schemas.microsoft.com/office/drawing/2014/main" id="{62C1EB91-F3F0-528F-B7BC-BF9338655EFC}"/>
                </a:ext>
              </a:extLst>
            </p:cNvPr>
            <p:cNvSpPr txBox="1"/>
            <p:nvPr/>
          </p:nvSpPr>
          <p:spPr bwMode="auto">
            <a:xfrm>
              <a:off x="2288580" y="3807328"/>
              <a:ext cx="168656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ts val="0"/>
                </a:spcBef>
              </a:pPr>
              <a:r>
                <a:rPr lang="en-US" sz="1400" b="0" dirty="0" err="1">
                  <a:solidFill>
                    <a:schemeClr val="bg1"/>
                  </a:solidFill>
                  <a:latin typeface="Calibri" panose="020F0502020204030204" pitchFamily="34" charset="0"/>
                </a:rPr>
                <a:t>Mirvetuximab</a:t>
              </a:r>
              <a:r>
                <a:rPr lang="en-US" sz="1400" b="0" dirty="0">
                  <a:solidFill>
                    <a:schemeClr val="bg1"/>
                  </a:solidFill>
                  <a:latin typeface="Calibri" panose="020F0502020204030204" pitchFamily="34" charset="0"/>
                </a:rPr>
                <a:t> </a:t>
              </a:r>
              <a:r>
                <a:rPr lang="en-US" sz="1400" b="0" dirty="0" err="1">
                  <a:solidFill>
                    <a:schemeClr val="bg1"/>
                  </a:solidFill>
                  <a:latin typeface="Calibri" panose="020F0502020204030204" pitchFamily="34" charset="0"/>
                </a:rPr>
                <a:t>soravtansine</a:t>
              </a:r>
              <a:r>
                <a:rPr lang="en-US" sz="1400" b="0" dirty="0">
                  <a:solidFill>
                    <a:schemeClr val="bg1"/>
                  </a:solidFill>
                  <a:latin typeface="Calibri" panose="020F0502020204030204" pitchFamily="34" charset="0"/>
                </a:rPr>
                <a:t> </a:t>
              </a:r>
            </a:p>
            <a:p>
              <a:pPr>
                <a:spcBef>
                  <a:spcPts val="0"/>
                </a:spcBef>
              </a:pPr>
              <a:r>
                <a:rPr lang="en-US" sz="1400" b="0" dirty="0">
                  <a:solidFill>
                    <a:schemeClr val="bg1"/>
                  </a:solidFill>
                  <a:latin typeface="Calibri" panose="020F0502020204030204" pitchFamily="34" charset="0"/>
                </a:rPr>
                <a:t>Chemotherapy</a:t>
              </a:r>
            </a:p>
            <a:p>
              <a:pPr>
                <a:spcBef>
                  <a:spcPts val="0"/>
                </a:spcBef>
              </a:pPr>
              <a:r>
                <a:rPr lang="en-US" sz="1400" b="0" dirty="0">
                  <a:solidFill>
                    <a:schemeClr val="bg1"/>
                  </a:solidFill>
                  <a:latin typeface="Calibri" panose="020F0502020204030204" pitchFamily="34" charset="0"/>
                </a:rPr>
                <a:t>Censored</a:t>
              </a:r>
            </a:p>
          </p:txBody>
        </p:sp>
        <p:cxnSp>
          <p:nvCxnSpPr>
            <p:cNvPr id="30" name="Straight Connector 29">
              <a:extLst>
                <a:ext uri="{FF2B5EF4-FFF2-40B4-BE49-F238E27FC236}">
                  <a16:creationId xmlns:a16="http://schemas.microsoft.com/office/drawing/2014/main" id="{0CDF75FC-6912-1848-2013-812E3217A683}"/>
                </a:ext>
              </a:extLst>
            </p:cNvPr>
            <p:cNvCxnSpPr>
              <a:cxnSpLocks/>
            </p:cNvCxnSpPr>
            <p:nvPr/>
          </p:nvCxnSpPr>
          <p:spPr bwMode="auto">
            <a:xfrm>
              <a:off x="2004808" y="3959728"/>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9B8B7BB3-21B2-4143-4377-FF719BB1999E}"/>
                </a:ext>
              </a:extLst>
            </p:cNvPr>
            <p:cNvCxnSpPr>
              <a:cxnSpLocks/>
            </p:cNvCxnSpPr>
            <p:nvPr/>
          </p:nvCxnSpPr>
          <p:spPr bwMode="auto">
            <a:xfrm>
              <a:off x="2004808" y="4404228"/>
              <a:ext cx="283772" cy="0"/>
            </a:xfrm>
            <a:prstGeom prst="line">
              <a:avLst/>
            </a:prstGeom>
            <a:noFill/>
            <a:ln w="28575" cap="flat" cmpd="sng" algn="ctr">
              <a:solidFill>
                <a:schemeClr val="accent3"/>
              </a:solidFill>
              <a:prstDash val="solid"/>
              <a:round/>
              <a:headEnd type="none" w="med" len="med"/>
              <a:tailEnd type="none" w="med" len="med"/>
            </a:ln>
            <a:effectLst/>
          </p:spPr>
        </p:cxnSp>
        <p:grpSp>
          <p:nvGrpSpPr>
            <p:cNvPr id="35" name="Group 34">
              <a:extLst>
                <a:ext uri="{FF2B5EF4-FFF2-40B4-BE49-F238E27FC236}">
                  <a16:creationId xmlns:a16="http://schemas.microsoft.com/office/drawing/2014/main" id="{277D65B1-ABBD-E015-E1A2-C72A27DEA9FD}"/>
                </a:ext>
              </a:extLst>
            </p:cNvPr>
            <p:cNvGrpSpPr/>
            <p:nvPr/>
          </p:nvGrpSpPr>
          <p:grpSpPr>
            <a:xfrm>
              <a:off x="2118625" y="4556098"/>
              <a:ext cx="89485" cy="89485"/>
              <a:chOff x="2162465" y="4117385"/>
              <a:chExt cx="283772" cy="283772"/>
            </a:xfrm>
          </p:grpSpPr>
          <p:cxnSp>
            <p:nvCxnSpPr>
              <p:cNvPr id="33" name="Straight Connector 32">
                <a:extLst>
                  <a:ext uri="{FF2B5EF4-FFF2-40B4-BE49-F238E27FC236}">
                    <a16:creationId xmlns:a16="http://schemas.microsoft.com/office/drawing/2014/main" id="{98EB0F26-EA0B-3F9F-71A6-AB5F2CEFAD20}"/>
                  </a:ext>
                </a:extLst>
              </p:cNvPr>
              <p:cNvCxnSpPr>
                <a:cxnSpLocks/>
              </p:cNvCxnSpPr>
              <p:nvPr/>
            </p:nvCxnSpPr>
            <p:spPr bwMode="auto">
              <a:xfrm>
                <a:off x="2162465" y="4259271"/>
                <a:ext cx="283772"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DFE97E52-2456-F6F7-3FAB-1E42B3830489}"/>
                  </a:ext>
                </a:extLst>
              </p:cNvPr>
              <p:cNvCxnSpPr>
                <a:cxnSpLocks/>
              </p:cNvCxnSpPr>
              <p:nvPr/>
            </p:nvCxnSpPr>
            <p:spPr bwMode="auto">
              <a:xfrm rot="5400000">
                <a:off x="2162465" y="4259271"/>
                <a:ext cx="283772" cy="0"/>
              </a:xfrm>
              <a:prstGeom prst="line">
                <a:avLst/>
              </a:prstGeom>
              <a:noFill/>
              <a:ln w="28575" cap="flat" cmpd="sng" algn="ctr">
                <a:solidFill>
                  <a:schemeClr val="bg1"/>
                </a:solidFill>
                <a:prstDash val="solid"/>
                <a:round/>
                <a:headEnd type="none" w="med" len="med"/>
                <a:tailEnd type="none" w="med" len="med"/>
              </a:ln>
              <a:effectLst/>
            </p:spPr>
          </p:cxnSp>
        </p:grpSp>
      </p:grpSp>
      <p:sp>
        <p:nvSpPr>
          <p:cNvPr id="40" name="Freeform: Shape 39">
            <a:extLst>
              <a:ext uri="{FF2B5EF4-FFF2-40B4-BE49-F238E27FC236}">
                <a16:creationId xmlns:a16="http://schemas.microsoft.com/office/drawing/2014/main" id="{D633FDA6-6AEC-A127-3F8A-D8972D556CA4}"/>
              </a:ext>
            </a:extLst>
          </p:cNvPr>
          <p:cNvSpPr/>
          <p:nvPr/>
        </p:nvSpPr>
        <p:spPr bwMode="auto">
          <a:xfrm>
            <a:off x="2006600" y="1873250"/>
            <a:ext cx="8483600" cy="2888185"/>
          </a:xfrm>
          <a:custGeom>
            <a:avLst/>
            <a:gdLst>
              <a:gd name="connsiteX0" fmla="*/ 8483600 w 8483600"/>
              <a:gd name="connsiteY0" fmla="*/ 3003550 h 3003550"/>
              <a:gd name="connsiteX1" fmla="*/ 0 w 8483600"/>
              <a:gd name="connsiteY1" fmla="*/ 3003550 h 3003550"/>
              <a:gd name="connsiteX2" fmla="*/ 0 w 8483600"/>
              <a:gd name="connsiteY2" fmla="*/ 0 h 3003550"/>
            </a:gdLst>
            <a:ahLst/>
            <a:cxnLst>
              <a:cxn ang="0">
                <a:pos x="connsiteX0" y="connsiteY0"/>
              </a:cxn>
              <a:cxn ang="0">
                <a:pos x="connsiteX1" y="connsiteY1"/>
              </a:cxn>
              <a:cxn ang="0">
                <a:pos x="connsiteX2" y="connsiteY2"/>
              </a:cxn>
            </a:cxnLst>
            <a:rect l="l" t="t" r="r" b="b"/>
            <a:pathLst>
              <a:path w="8483600" h="3003550">
                <a:moveTo>
                  <a:pt x="8483600" y="3003550"/>
                </a:moveTo>
                <a:lnTo>
                  <a:pt x="0" y="3003550"/>
                </a:lnTo>
                <a:lnTo>
                  <a:pt x="0" y="0"/>
                </a:lnTo>
              </a:path>
            </a:pathLst>
          </a:custGeom>
          <a:noFill/>
          <a:ln w="28575">
            <a:solidFill>
              <a:schemeClr val="bg1"/>
            </a:solidFill>
            <a:miter lim="800000"/>
            <a:headEnd/>
            <a:tailEnd/>
          </a:ln>
        </p:spPr>
        <p:txBody>
          <a:bodyPr rtlCol="0" anchor="ctr"/>
          <a:lstStyle/>
          <a:p>
            <a:pPr algn="ctr"/>
            <a:endParaRPr lang="en-US"/>
          </a:p>
        </p:txBody>
      </p:sp>
      <p:grpSp>
        <p:nvGrpSpPr>
          <p:cNvPr id="48" name="Group 47">
            <a:extLst>
              <a:ext uri="{FF2B5EF4-FFF2-40B4-BE49-F238E27FC236}">
                <a16:creationId xmlns:a16="http://schemas.microsoft.com/office/drawing/2014/main" id="{60AC4710-778D-7341-482E-857BFF847E89}"/>
              </a:ext>
            </a:extLst>
          </p:cNvPr>
          <p:cNvGrpSpPr/>
          <p:nvPr/>
        </p:nvGrpSpPr>
        <p:grpSpPr>
          <a:xfrm>
            <a:off x="1917700" y="1873250"/>
            <a:ext cx="88899" cy="2888952"/>
            <a:chOff x="1866726" y="1873250"/>
            <a:chExt cx="577850" cy="2888952"/>
          </a:xfrm>
        </p:grpSpPr>
        <p:cxnSp>
          <p:nvCxnSpPr>
            <p:cNvPr id="42" name="Straight Connector 41">
              <a:extLst>
                <a:ext uri="{FF2B5EF4-FFF2-40B4-BE49-F238E27FC236}">
                  <a16:creationId xmlns:a16="http://schemas.microsoft.com/office/drawing/2014/main" id="{6A0C83C2-B5CD-71C0-84CB-AC4C864AD379}"/>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45E85520-D2DA-6E8D-32E3-B0C6E78ACA5E}"/>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229F94CB-9F6D-7EE7-7955-805A6F53ABFA}"/>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86090802-4C6F-33EC-035B-84D23C9F175E}"/>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C8501AD1-4864-72BA-754C-2B6F92C3DFD3}"/>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01EEBF70-7F30-8BBA-3FF7-651377279054}"/>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63" name="Group 62">
            <a:extLst>
              <a:ext uri="{FF2B5EF4-FFF2-40B4-BE49-F238E27FC236}">
                <a16:creationId xmlns:a16="http://schemas.microsoft.com/office/drawing/2014/main" id="{7B516C74-F8C8-0177-43CD-076B05242A21}"/>
              </a:ext>
            </a:extLst>
          </p:cNvPr>
          <p:cNvGrpSpPr/>
          <p:nvPr/>
        </p:nvGrpSpPr>
        <p:grpSpPr>
          <a:xfrm>
            <a:off x="2006598" y="4751963"/>
            <a:ext cx="8481396" cy="143887"/>
            <a:chOff x="2006598" y="4751963"/>
            <a:chExt cx="8481396" cy="701193"/>
          </a:xfrm>
        </p:grpSpPr>
        <p:grpSp>
          <p:nvGrpSpPr>
            <p:cNvPr id="49" name="Group 48">
              <a:extLst>
                <a:ext uri="{FF2B5EF4-FFF2-40B4-BE49-F238E27FC236}">
                  <a16:creationId xmlns:a16="http://schemas.microsoft.com/office/drawing/2014/main" id="{4CC5B953-0A52-EA11-DBA5-4CDA1E5FA4F6}"/>
                </a:ext>
              </a:extLst>
            </p:cNvPr>
            <p:cNvGrpSpPr/>
            <p:nvPr/>
          </p:nvGrpSpPr>
          <p:grpSpPr>
            <a:xfrm rot="5400000">
              <a:off x="4018202" y="2740359"/>
              <a:ext cx="701193" cy="4724401"/>
              <a:chOff x="1866726" y="1873250"/>
              <a:chExt cx="577850" cy="2888952"/>
            </a:xfrm>
          </p:grpSpPr>
          <p:cxnSp>
            <p:nvCxnSpPr>
              <p:cNvPr id="50" name="Straight Connector 49">
                <a:extLst>
                  <a:ext uri="{FF2B5EF4-FFF2-40B4-BE49-F238E27FC236}">
                    <a16:creationId xmlns:a16="http://schemas.microsoft.com/office/drawing/2014/main" id="{DD2B9DBF-DF6C-689F-009B-9B6B0CB2C6B1}"/>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3B94070D-863E-D771-0BE4-302506C5BCDE}"/>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D63B4BE3-9CB4-537C-31E3-F17EC000A142}"/>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9803750F-BA8D-CC50-2A50-A78821A98368}"/>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63088BE5-3BCE-D9B5-336E-19EED57D5F08}"/>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5B60887C-B256-8D6F-9A3A-57445AC9A36A}"/>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56" name="Group 55">
              <a:extLst>
                <a:ext uri="{FF2B5EF4-FFF2-40B4-BE49-F238E27FC236}">
                  <a16:creationId xmlns:a16="http://schemas.microsoft.com/office/drawing/2014/main" id="{644E5BC5-534A-B9CD-F454-716E93210A43}"/>
                </a:ext>
              </a:extLst>
            </p:cNvPr>
            <p:cNvGrpSpPr/>
            <p:nvPr/>
          </p:nvGrpSpPr>
          <p:grpSpPr>
            <a:xfrm rot="5400000">
              <a:off x="8727627" y="3692789"/>
              <a:ext cx="701193" cy="2819541"/>
              <a:chOff x="1866726" y="3038064"/>
              <a:chExt cx="577850" cy="1724138"/>
            </a:xfrm>
          </p:grpSpPr>
          <p:cxnSp>
            <p:nvCxnSpPr>
              <p:cNvPr id="59" name="Straight Connector 58">
                <a:extLst>
                  <a:ext uri="{FF2B5EF4-FFF2-40B4-BE49-F238E27FC236}">
                    <a16:creationId xmlns:a16="http://schemas.microsoft.com/office/drawing/2014/main" id="{96DBA354-43EB-0062-BF2F-1ED16B4D7965}"/>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9C536023-C918-6C97-DDD7-8BB3FBFA66F2}"/>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C7E1299B-AB7F-9104-034D-D3F39623C785}"/>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1A314DA1-385B-02F4-3C6F-AA4AE6651DF2}"/>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9217" name="Group 9216">
            <a:extLst>
              <a:ext uri="{FF2B5EF4-FFF2-40B4-BE49-F238E27FC236}">
                <a16:creationId xmlns:a16="http://schemas.microsoft.com/office/drawing/2014/main" id="{D048879F-F67B-7168-BA3A-BE7C85179FD3}"/>
              </a:ext>
            </a:extLst>
          </p:cNvPr>
          <p:cNvGrpSpPr/>
          <p:nvPr/>
        </p:nvGrpSpPr>
        <p:grpSpPr>
          <a:xfrm>
            <a:off x="1775418" y="5683411"/>
            <a:ext cx="8863196" cy="523220"/>
            <a:chOff x="1775418" y="4914315"/>
            <a:chExt cx="8863196" cy="523220"/>
          </a:xfrm>
        </p:grpSpPr>
        <p:sp>
          <p:nvSpPr>
            <p:cNvPr id="9219" name="TextBox 9218">
              <a:extLst>
                <a:ext uri="{FF2B5EF4-FFF2-40B4-BE49-F238E27FC236}">
                  <a16:creationId xmlns:a16="http://schemas.microsoft.com/office/drawing/2014/main" id="{B7F44F86-53CA-B68B-70FF-BB06E4649E33}"/>
                </a:ext>
              </a:extLst>
            </p:cNvPr>
            <p:cNvSpPr txBox="1"/>
            <p:nvPr/>
          </p:nvSpPr>
          <p:spPr bwMode="auto">
            <a:xfrm>
              <a:off x="1775418" y="4914315"/>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227</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226</a:t>
              </a:r>
            </a:p>
          </p:txBody>
        </p:sp>
        <p:sp>
          <p:nvSpPr>
            <p:cNvPr id="9220" name="TextBox 9219">
              <a:extLst>
                <a:ext uri="{FF2B5EF4-FFF2-40B4-BE49-F238E27FC236}">
                  <a16:creationId xmlns:a16="http://schemas.microsoft.com/office/drawing/2014/main" id="{DC607DEF-0B0C-20EF-E4FA-A686F4BE9ECA}"/>
                </a:ext>
              </a:extLst>
            </p:cNvPr>
            <p:cNvSpPr txBox="1"/>
            <p:nvPr/>
          </p:nvSpPr>
          <p:spPr bwMode="auto">
            <a:xfrm>
              <a:off x="2726450" y="4914315"/>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151</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98</a:t>
              </a:r>
            </a:p>
          </p:txBody>
        </p:sp>
        <p:sp>
          <p:nvSpPr>
            <p:cNvPr id="9221" name="TextBox 9220">
              <a:extLst>
                <a:ext uri="{FF2B5EF4-FFF2-40B4-BE49-F238E27FC236}">
                  <a16:creationId xmlns:a16="http://schemas.microsoft.com/office/drawing/2014/main" id="{986130DD-49C8-EECB-9DA2-3CA12EE3B9CE}"/>
                </a:ext>
              </a:extLst>
            </p:cNvPr>
            <p:cNvSpPr txBox="1"/>
            <p:nvPr/>
          </p:nvSpPr>
          <p:spPr bwMode="auto">
            <a:xfrm>
              <a:off x="3710468"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89</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48</a:t>
              </a:r>
            </a:p>
          </p:txBody>
        </p:sp>
        <p:sp>
          <p:nvSpPr>
            <p:cNvPr id="9222" name="TextBox 9221">
              <a:extLst>
                <a:ext uri="{FF2B5EF4-FFF2-40B4-BE49-F238E27FC236}">
                  <a16:creationId xmlns:a16="http://schemas.microsoft.com/office/drawing/2014/main" id="{5B1B3D0E-5FCB-A11D-ADE6-1811151DFC94}"/>
                </a:ext>
              </a:extLst>
            </p:cNvPr>
            <p:cNvSpPr txBox="1"/>
            <p:nvPr/>
          </p:nvSpPr>
          <p:spPr bwMode="auto">
            <a:xfrm>
              <a:off x="4661500"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38</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19</a:t>
              </a:r>
            </a:p>
          </p:txBody>
        </p:sp>
        <p:sp>
          <p:nvSpPr>
            <p:cNvPr id="9223" name="TextBox 9222">
              <a:extLst>
                <a:ext uri="{FF2B5EF4-FFF2-40B4-BE49-F238E27FC236}">
                  <a16:creationId xmlns:a16="http://schemas.microsoft.com/office/drawing/2014/main" id="{B1251134-8AB9-7763-5913-E8C3097B8D23}"/>
                </a:ext>
              </a:extLst>
            </p:cNvPr>
            <p:cNvSpPr txBox="1"/>
            <p:nvPr/>
          </p:nvSpPr>
          <p:spPr bwMode="auto">
            <a:xfrm>
              <a:off x="5599832"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18</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5</a:t>
              </a:r>
            </a:p>
          </p:txBody>
        </p:sp>
        <p:sp>
          <p:nvSpPr>
            <p:cNvPr id="9224" name="TextBox 9223">
              <a:extLst>
                <a:ext uri="{FF2B5EF4-FFF2-40B4-BE49-F238E27FC236}">
                  <a16:creationId xmlns:a16="http://schemas.microsoft.com/office/drawing/2014/main" id="{AE293903-24F1-17C6-6423-E39133BE0D0C}"/>
                </a:ext>
              </a:extLst>
            </p:cNvPr>
            <p:cNvSpPr txBox="1"/>
            <p:nvPr/>
          </p:nvSpPr>
          <p:spPr bwMode="auto">
            <a:xfrm>
              <a:off x="6550864"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10</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a:t>
              </a:r>
            </a:p>
          </p:txBody>
        </p:sp>
        <p:sp>
          <p:nvSpPr>
            <p:cNvPr id="9225" name="TextBox 9224">
              <a:extLst>
                <a:ext uri="{FF2B5EF4-FFF2-40B4-BE49-F238E27FC236}">
                  <a16:creationId xmlns:a16="http://schemas.microsoft.com/office/drawing/2014/main" id="{2C613BD7-000C-1EC6-0FBC-B19BEB670ADA}"/>
                </a:ext>
              </a:extLst>
            </p:cNvPr>
            <p:cNvSpPr txBox="1"/>
            <p:nvPr/>
          </p:nvSpPr>
          <p:spPr bwMode="auto">
            <a:xfrm>
              <a:off x="7534881" y="491431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a:t>
              </a:r>
            </a:p>
          </p:txBody>
        </p:sp>
        <p:sp>
          <p:nvSpPr>
            <p:cNvPr id="9226" name="TextBox 9225">
              <a:extLst>
                <a:ext uri="{FF2B5EF4-FFF2-40B4-BE49-F238E27FC236}">
                  <a16:creationId xmlns:a16="http://schemas.microsoft.com/office/drawing/2014/main" id="{4DB54427-54FD-2833-4D0B-A10FCDCAE3BF}"/>
                </a:ext>
              </a:extLst>
            </p:cNvPr>
            <p:cNvSpPr txBox="1"/>
            <p:nvPr/>
          </p:nvSpPr>
          <p:spPr bwMode="auto">
            <a:xfrm>
              <a:off x="8485913" y="491431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a:t>
              </a:r>
            </a:p>
          </p:txBody>
        </p:sp>
        <p:sp>
          <p:nvSpPr>
            <p:cNvPr id="9227" name="TextBox 9226">
              <a:extLst>
                <a:ext uri="{FF2B5EF4-FFF2-40B4-BE49-F238E27FC236}">
                  <a16:creationId xmlns:a16="http://schemas.microsoft.com/office/drawing/2014/main" id="{7C5B382E-96EF-793D-469D-26D01B556C33}"/>
                </a:ext>
              </a:extLst>
            </p:cNvPr>
            <p:cNvSpPr txBox="1"/>
            <p:nvPr/>
          </p:nvSpPr>
          <p:spPr bwMode="auto">
            <a:xfrm>
              <a:off x="9424245" y="491431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p:txBody>
        </p:sp>
        <p:sp>
          <p:nvSpPr>
            <p:cNvPr id="9228" name="TextBox 9227">
              <a:extLst>
                <a:ext uri="{FF2B5EF4-FFF2-40B4-BE49-F238E27FC236}">
                  <a16:creationId xmlns:a16="http://schemas.microsoft.com/office/drawing/2014/main" id="{18850884-3AE8-F187-5CF2-FBFB6D9C7D4C}"/>
                </a:ext>
              </a:extLst>
            </p:cNvPr>
            <p:cNvSpPr txBox="1"/>
            <p:nvPr/>
          </p:nvSpPr>
          <p:spPr bwMode="auto">
            <a:xfrm>
              <a:off x="10362577" y="4914315"/>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p:txBody>
        </p:sp>
      </p:grpSp>
      <p:sp>
        <p:nvSpPr>
          <p:cNvPr id="9229" name="TextBox 9228">
            <a:extLst>
              <a:ext uri="{FF2B5EF4-FFF2-40B4-BE49-F238E27FC236}">
                <a16:creationId xmlns:a16="http://schemas.microsoft.com/office/drawing/2014/main" id="{62D3DDED-9A0C-5063-E662-01F135E1D1C1}"/>
              </a:ext>
            </a:extLst>
          </p:cNvPr>
          <p:cNvSpPr txBox="1"/>
          <p:nvPr/>
        </p:nvSpPr>
        <p:spPr bwMode="auto">
          <a:xfrm>
            <a:off x="183774" y="5252524"/>
            <a:ext cx="168656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ts val="0"/>
              </a:spcBef>
            </a:pPr>
            <a:r>
              <a:rPr lang="en-US" sz="1400" dirty="0">
                <a:solidFill>
                  <a:schemeClr val="bg1"/>
                </a:solidFill>
                <a:latin typeface="Calibri" panose="020F0502020204030204" pitchFamily="34" charset="0"/>
              </a:rPr>
              <a:t>Patients at Risk, n</a:t>
            </a:r>
          </a:p>
          <a:p>
            <a:pPr algn="r">
              <a:spcBef>
                <a:spcPts val="0"/>
              </a:spcBef>
            </a:pPr>
            <a:r>
              <a:rPr lang="en-US" sz="1400" dirty="0" err="1">
                <a:solidFill>
                  <a:schemeClr val="accent1"/>
                </a:solidFill>
                <a:latin typeface="Calibri" panose="020F0502020204030204" pitchFamily="34" charset="0"/>
              </a:rPr>
              <a:t>Mirvetuximab</a:t>
            </a:r>
            <a:r>
              <a:rPr lang="en-US" sz="1400" dirty="0">
                <a:solidFill>
                  <a:schemeClr val="accent1"/>
                </a:solidFill>
                <a:latin typeface="Calibri" panose="020F0502020204030204" pitchFamily="34" charset="0"/>
              </a:rPr>
              <a:t> </a:t>
            </a:r>
            <a:r>
              <a:rPr lang="en-US" sz="1400" dirty="0" err="1">
                <a:solidFill>
                  <a:schemeClr val="accent1"/>
                </a:solidFill>
                <a:latin typeface="Calibri" panose="020F0502020204030204" pitchFamily="34" charset="0"/>
              </a:rPr>
              <a:t>soravtansine</a:t>
            </a:r>
            <a:r>
              <a:rPr lang="en-US" sz="1400" dirty="0">
                <a:solidFill>
                  <a:schemeClr val="accent1"/>
                </a:solidFill>
                <a:latin typeface="Calibri" panose="020F0502020204030204" pitchFamily="34" charset="0"/>
              </a:rPr>
              <a:t> </a:t>
            </a:r>
          </a:p>
          <a:p>
            <a:pPr algn="r">
              <a:spcBef>
                <a:spcPts val="0"/>
              </a:spcBef>
            </a:pPr>
            <a:r>
              <a:rPr lang="en-US" sz="1400" dirty="0">
                <a:solidFill>
                  <a:schemeClr val="accent3"/>
                </a:solidFill>
                <a:latin typeface="Calibri" panose="020F0502020204030204" pitchFamily="34" charset="0"/>
              </a:rPr>
              <a:t>Chemotherapy</a:t>
            </a:r>
          </a:p>
        </p:txBody>
      </p:sp>
      <p:grpSp>
        <p:nvGrpSpPr>
          <p:cNvPr id="9233" name="Group 9232">
            <a:extLst>
              <a:ext uri="{FF2B5EF4-FFF2-40B4-BE49-F238E27FC236}">
                <a16:creationId xmlns:a16="http://schemas.microsoft.com/office/drawing/2014/main" id="{1E87F119-2AD8-6A7D-85B6-4AFF3E9067E5}"/>
              </a:ext>
            </a:extLst>
          </p:cNvPr>
          <p:cNvGrpSpPr/>
          <p:nvPr/>
        </p:nvGrpSpPr>
        <p:grpSpPr>
          <a:xfrm>
            <a:off x="2031206" y="1881188"/>
            <a:ext cx="7755732" cy="2795588"/>
            <a:chOff x="2031206" y="1881188"/>
            <a:chExt cx="7755732" cy="2795588"/>
          </a:xfrm>
        </p:grpSpPr>
        <p:sp>
          <p:nvSpPr>
            <p:cNvPr id="9230" name="Freeform: Shape 9229">
              <a:extLst>
                <a:ext uri="{FF2B5EF4-FFF2-40B4-BE49-F238E27FC236}">
                  <a16:creationId xmlns:a16="http://schemas.microsoft.com/office/drawing/2014/main" id="{A7E96DF0-9CD6-AC3A-BDC1-708913A1FD98}"/>
                </a:ext>
              </a:extLst>
            </p:cNvPr>
            <p:cNvSpPr/>
            <p:nvPr/>
          </p:nvSpPr>
          <p:spPr bwMode="auto">
            <a:xfrm>
              <a:off x="3724275" y="3257551"/>
              <a:ext cx="6062663" cy="1419225"/>
            </a:xfrm>
            <a:custGeom>
              <a:avLst/>
              <a:gdLst>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52425 w 6415088"/>
                <a:gd name="connsiteY95" fmla="*/ 152400 h 1585912"/>
                <a:gd name="connsiteX96" fmla="*/ 357188 w 6415088"/>
                <a:gd name="connsiteY96" fmla="*/ 147637 h 1585912"/>
                <a:gd name="connsiteX97" fmla="*/ 333375 w 6415088"/>
                <a:gd name="connsiteY97" fmla="*/ 147637 h 1585912"/>
                <a:gd name="connsiteX98" fmla="*/ 338138 w 6415088"/>
                <a:gd name="connsiteY98" fmla="*/ 142874 h 1585912"/>
                <a:gd name="connsiteX99" fmla="*/ 185738 w 6415088"/>
                <a:gd name="connsiteY99" fmla="*/ 142874 h 1585912"/>
                <a:gd name="connsiteX100" fmla="*/ 185738 w 6415088"/>
                <a:gd name="connsiteY100" fmla="*/ 142874 h 1585912"/>
                <a:gd name="connsiteX101" fmla="*/ 185738 w 6415088"/>
                <a:gd name="connsiteY101" fmla="*/ 109537 h 1585912"/>
                <a:gd name="connsiteX102" fmla="*/ 0 w 6415088"/>
                <a:gd name="connsiteY102" fmla="*/ 109537 h 1585912"/>
                <a:gd name="connsiteX103" fmla="*/ 0 w 6415088"/>
                <a:gd name="connsiteY103"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52425 w 6415088"/>
                <a:gd name="connsiteY95" fmla="*/ 152400 h 1585912"/>
                <a:gd name="connsiteX96" fmla="*/ 357188 w 6415088"/>
                <a:gd name="connsiteY96" fmla="*/ 147637 h 1585912"/>
                <a:gd name="connsiteX97" fmla="*/ 333375 w 6415088"/>
                <a:gd name="connsiteY97" fmla="*/ 147637 h 1585912"/>
                <a:gd name="connsiteX98" fmla="*/ 185738 w 6415088"/>
                <a:gd name="connsiteY98" fmla="*/ 142874 h 1585912"/>
                <a:gd name="connsiteX99" fmla="*/ 185738 w 6415088"/>
                <a:gd name="connsiteY99" fmla="*/ 142874 h 1585912"/>
                <a:gd name="connsiteX100" fmla="*/ 185738 w 6415088"/>
                <a:gd name="connsiteY100" fmla="*/ 109537 h 1585912"/>
                <a:gd name="connsiteX101" fmla="*/ 0 w 6415088"/>
                <a:gd name="connsiteY101" fmla="*/ 109537 h 1585912"/>
                <a:gd name="connsiteX102" fmla="*/ 0 w 6415088"/>
                <a:gd name="connsiteY102"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52425 w 6415088"/>
                <a:gd name="connsiteY95" fmla="*/ 152400 h 1585912"/>
                <a:gd name="connsiteX96" fmla="*/ 357188 w 6415088"/>
                <a:gd name="connsiteY96" fmla="*/ 147637 h 1585912"/>
                <a:gd name="connsiteX97" fmla="*/ 321468 w 6415088"/>
                <a:gd name="connsiteY97" fmla="*/ 138112 h 1585912"/>
                <a:gd name="connsiteX98" fmla="*/ 185738 w 6415088"/>
                <a:gd name="connsiteY98" fmla="*/ 142874 h 1585912"/>
                <a:gd name="connsiteX99" fmla="*/ 185738 w 6415088"/>
                <a:gd name="connsiteY99" fmla="*/ 142874 h 1585912"/>
                <a:gd name="connsiteX100" fmla="*/ 185738 w 6415088"/>
                <a:gd name="connsiteY100" fmla="*/ 109537 h 1585912"/>
                <a:gd name="connsiteX101" fmla="*/ 0 w 6415088"/>
                <a:gd name="connsiteY101" fmla="*/ 109537 h 1585912"/>
                <a:gd name="connsiteX102" fmla="*/ 0 w 6415088"/>
                <a:gd name="connsiteY102"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52425 w 6415088"/>
                <a:gd name="connsiteY95" fmla="*/ 152400 h 1585912"/>
                <a:gd name="connsiteX96" fmla="*/ 357188 w 6415088"/>
                <a:gd name="connsiteY96" fmla="*/ 147637 h 1585912"/>
                <a:gd name="connsiteX97" fmla="*/ 323850 w 6415088"/>
                <a:gd name="connsiteY97" fmla="*/ 140493 h 1585912"/>
                <a:gd name="connsiteX98" fmla="*/ 185738 w 6415088"/>
                <a:gd name="connsiteY98" fmla="*/ 142874 h 1585912"/>
                <a:gd name="connsiteX99" fmla="*/ 185738 w 6415088"/>
                <a:gd name="connsiteY99" fmla="*/ 142874 h 1585912"/>
                <a:gd name="connsiteX100" fmla="*/ 185738 w 6415088"/>
                <a:gd name="connsiteY100" fmla="*/ 109537 h 1585912"/>
                <a:gd name="connsiteX101" fmla="*/ 0 w 6415088"/>
                <a:gd name="connsiteY101" fmla="*/ 109537 h 1585912"/>
                <a:gd name="connsiteX102" fmla="*/ 0 w 6415088"/>
                <a:gd name="connsiteY102"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52425 w 6415088"/>
                <a:gd name="connsiteY95" fmla="*/ 152400 h 1585912"/>
                <a:gd name="connsiteX96" fmla="*/ 323850 w 6415088"/>
                <a:gd name="connsiteY96" fmla="*/ 140493 h 1585912"/>
                <a:gd name="connsiteX97" fmla="*/ 185738 w 6415088"/>
                <a:gd name="connsiteY97" fmla="*/ 142874 h 1585912"/>
                <a:gd name="connsiteX98" fmla="*/ 185738 w 6415088"/>
                <a:gd name="connsiteY98" fmla="*/ 142874 h 1585912"/>
                <a:gd name="connsiteX99" fmla="*/ 185738 w 6415088"/>
                <a:gd name="connsiteY99" fmla="*/ 109537 h 1585912"/>
                <a:gd name="connsiteX100" fmla="*/ 0 w 6415088"/>
                <a:gd name="connsiteY100" fmla="*/ 109537 h 1585912"/>
                <a:gd name="connsiteX101" fmla="*/ 0 w 6415088"/>
                <a:gd name="connsiteY101"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26231 w 6415088"/>
                <a:gd name="connsiteY95" fmla="*/ 142875 h 1585912"/>
                <a:gd name="connsiteX96" fmla="*/ 323850 w 6415088"/>
                <a:gd name="connsiteY96" fmla="*/ 140493 h 1585912"/>
                <a:gd name="connsiteX97" fmla="*/ 185738 w 6415088"/>
                <a:gd name="connsiteY97" fmla="*/ 142874 h 1585912"/>
                <a:gd name="connsiteX98" fmla="*/ 185738 w 6415088"/>
                <a:gd name="connsiteY98" fmla="*/ 142874 h 1585912"/>
                <a:gd name="connsiteX99" fmla="*/ 185738 w 6415088"/>
                <a:gd name="connsiteY99" fmla="*/ 109537 h 1585912"/>
                <a:gd name="connsiteX100" fmla="*/ 0 w 6415088"/>
                <a:gd name="connsiteY100" fmla="*/ 109537 h 1585912"/>
                <a:gd name="connsiteX101" fmla="*/ 0 w 6415088"/>
                <a:gd name="connsiteY101"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26231 w 6415088"/>
                <a:gd name="connsiteY95" fmla="*/ 142875 h 1585912"/>
                <a:gd name="connsiteX96" fmla="*/ 185738 w 6415088"/>
                <a:gd name="connsiteY96" fmla="*/ 142874 h 1585912"/>
                <a:gd name="connsiteX97" fmla="*/ 185738 w 6415088"/>
                <a:gd name="connsiteY97" fmla="*/ 142874 h 1585912"/>
                <a:gd name="connsiteX98" fmla="*/ 185738 w 6415088"/>
                <a:gd name="connsiteY98" fmla="*/ 109537 h 1585912"/>
                <a:gd name="connsiteX99" fmla="*/ 0 w 6415088"/>
                <a:gd name="connsiteY99" fmla="*/ 109537 h 1585912"/>
                <a:gd name="connsiteX100" fmla="*/ 0 w 6415088"/>
                <a:gd name="connsiteY100"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21469 w 6415088"/>
                <a:gd name="connsiteY94" fmla="*/ 166687 h 1585912"/>
                <a:gd name="connsiteX95" fmla="*/ 326231 w 6415088"/>
                <a:gd name="connsiteY95" fmla="*/ 142875 h 1585912"/>
                <a:gd name="connsiteX96" fmla="*/ 185738 w 6415088"/>
                <a:gd name="connsiteY96" fmla="*/ 142874 h 1585912"/>
                <a:gd name="connsiteX97" fmla="*/ 185738 w 6415088"/>
                <a:gd name="connsiteY97" fmla="*/ 142874 h 1585912"/>
                <a:gd name="connsiteX98" fmla="*/ 185738 w 6415088"/>
                <a:gd name="connsiteY98" fmla="*/ 109537 h 1585912"/>
                <a:gd name="connsiteX99" fmla="*/ 0 w 6415088"/>
                <a:gd name="connsiteY99" fmla="*/ 109537 h 1585912"/>
                <a:gd name="connsiteX100" fmla="*/ 0 w 6415088"/>
                <a:gd name="connsiteY100"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35756 w 6415088"/>
                <a:gd name="connsiteY94" fmla="*/ 171450 h 1585912"/>
                <a:gd name="connsiteX95" fmla="*/ 326231 w 6415088"/>
                <a:gd name="connsiteY95" fmla="*/ 142875 h 1585912"/>
                <a:gd name="connsiteX96" fmla="*/ 185738 w 6415088"/>
                <a:gd name="connsiteY96" fmla="*/ 142874 h 1585912"/>
                <a:gd name="connsiteX97" fmla="*/ 185738 w 6415088"/>
                <a:gd name="connsiteY97" fmla="*/ 142874 h 1585912"/>
                <a:gd name="connsiteX98" fmla="*/ 185738 w 6415088"/>
                <a:gd name="connsiteY98" fmla="*/ 109537 h 1585912"/>
                <a:gd name="connsiteX99" fmla="*/ 0 w 6415088"/>
                <a:gd name="connsiteY99" fmla="*/ 109537 h 1585912"/>
                <a:gd name="connsiteX100" fmla="*/ 0 w 6415088"/>
                <a:gd name="connsiteY100"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33375 w 6415088"/>
                <a:gd name="connsiteY94" fmla="*/ 164306 h 1585912"/>
                <a:gd name="connsiteX95" fmla="*/ 326231 w 6415088"/>
                <a:gd name="connsiteY95" fmla="*/ 142875 h 1585912"/>
                <a:gd name="connsiteX96" fmla="*/ 185738 w 6415088"/>
                <a:gd name="connsiteY96" fmla="*/ 142874 h 1585912"/>
                <a:gd name="connsiteX97" fmla="*/ 185738 w 6415088"/>
                <a:gd name="connsiteY97" fmla="*/ 142874 h 1585912"/>
                <a:gd name="connsiteX98" fmla="*/ 185738 w 6415088"/>
                <a:gd name="connsiteY98" fmla="*/ 109537 h 1585912"/>
                <a:gd name="connsiteX99" fmla="*/ 0 w 6415088"/>
                <a:gd name="connsiteY99" fmla="*/ 109537 h 1585912"/>
                <a:gd name="connsiteX100" fmla="*/ 0 w 6415088"/>
                <a:gd name="connsiteY100"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26231 w 6415088"/>
                <a:gd name="connsiteY94" fmla="*/ 142875 h 1585912"/>
                <a:gd name="connsiteX95" fmla="*/ 185738 w 6415088"/>
                <a:gd name="connsiteY95" fmla="*/ 142874 h 1585912"/>
                <a:gd name="connsiteX96" fmla="*/ 185738 w 6415088"/>
                <a:gd name="connsiteY96" fmla="*/ 142874 h 1585912"/>
                <a:gd name="connsiteX97" fmla="*/ 185738 w 6415088"/>
                <a:gd name="connsiteY97" fmla="*/ 109537 h 1585912"/>
                <a:gd name="connsiteX98" fmla="*/ 0 w 6415088"/>
                <a:gd name="connsiteY98" fmla="*/ 109537 h 1585912"/>
                <a:gd name="connsiteX99" fmla="*/ 0 w 6415088"/>
                <a:gd name="connsiteY99"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185738 w 6415088"/>
                <a:gd name="connsiteY94" fmla="*/ 142874 h 1585912"/>
                <a:gd name="connsiteX95" fmla="*/ 185738 w 6415088"/>
                <a:gd name="connsiteY95" fmla="*/ 142874 h 1585912"/>
                <a:gd name="connsiteX96" fmla="*/ 185738 w 6415088"/>
                <a:gd name="connsiteY96" fmla="*/ 109537 h 1585912"/>
                <a:gd name="connsiteX97" fmla="*/ 0 w 6415088"/>
                <a:gd name="connsiteY97" fmla="*/ 109537 h 1585912"/>
                <a:gd name="connsiteX98" fmla="*/ 0 w 6415088"/>
                <a:gd name="connsiteY98" fmla="*/ 0 h 1585912"/>
                <a:gd name="connsiteX0" fmla="*/ 6415088 w 6415088"/>
                <a:gd name="connsiteY0" fmla="*/ 1476375 h 1476375"/>
                <a:gd name="connsiteX1" fmla="*/ 5567363 w 6415088"/>
                <a:gd name="connsiteY1" fmla="*/ 1476375 h 1476375"/>
                <a:gd name="connsiteX2" fmla="*/ 5567363 w 6415088"/>
                <a:gd name="connsiteY2" fmla="*/ 1381125 h 1476375"/>
                <a:gd name="connsiteX3" fmla="*/ 3814763 w 6415088"/>
                <a:gd name="connsiteY3" fmla="*/ 1381125 h 1476375"/>
                <a:gd name="connsiteX4" fmla="*/ 3814763 w 6415088"/>
                <a:gd name="connsiteY4" fmla="*/ 1338263 h 1476375"/>
                <a:gd name="connsiteX5" fmla="*/ 3690938 w 6415088"/>
                <a:gd name="connsiteY5" fmla="*/ 1338263 h 1476375"/>
                <a:gd name="connsiteX6" fmla="*/ 3690938 w 6415088"/>
                <a:gd name="connsiteY6" fmla="*/ 1304925 h 1476375"/>
                <a:gd name="connsiteX7" fmla="*/ 3662363 w 6415088"/>
                <a:gd name="connsiteY7" fmla="*/ 1304925 h 1476375"/>
                <a:gd name="connsiteX8" fmla="*/ 3662363 w 6415088"/>
                <a:gd name="connsiteY8" fmla="*/ 1271588 h 1476375"/>
                <a:gd name="connsiteX9" fmla="*/ 3367088 w 6415088"/>
                <a:gd name="connsiteY9" fmla="*/ 1271588 h 1476375"/>
                <a:gd name="connsiteX10" fmla="*/ 3367088 w 6415088"/>
                <a:gd name="connsiteY10" fmla="*/ 1228725 h 1476375"/>
                <a:gd name="connsiteX11" fmla="*/ 3138488 w 6415088"/>
                <a:gd name="connsiteY11" fmla="*/ 1228725 h 1476375"/>
                <a:gd name="connsiteX12" fmla="*/ 3138488 w 6415088"/>
                <a:gd name="connsiteY12" fmla="*/ 1195388 h 1476375"/>
                <a:gd name="connsiteX13" fmla="*/ 3057525 w 6415088"/>
                <a:gd name="connsiteY13" fmla="*/ 1195388 h 1476375"/>
                <a:gd name="connsiteX14" fmla="*/ 3057525 w 6415088"/>
                <a:gd name="connsiteY14" fmla="*/ 1162050 h 1476375"/>
                <a:gd name="connsiteX15" fmla="*/ 2919413 w 6415088"/>
                <a:gd name="connsiteY15" fmla="*/ 1162050 h 1476375"/>
                <a:gd name="connsiteX16" fmla="*/ 2919413 w 6415088"/>
                <a:gd name="connsiteY16" fmla="*/ 1133475 h 1476375"/>
                <a:gd name="connsiteX17" fmla="*/ 2805113 w 6415088"/>
                <a:gd name="connsiteY17" fmla="*/ 1133475 h 1476375"/>
                <a:gd name="connsiteX18" fmla="*/ 2805113 w 6415088"/>
                <a:gd name="connsiteY18" fmla="*/ 1114425 h 1476375"/>
                <a:gd name="connsiteX19" fmla="*/ 2752725 w 6415088"/>
                <a:gd name="connsiteY19" fmla="*/ 1114425 h 1476375"/>
                <a:gd name="connsiteX20" fmla="*/ 2752725 w 6415088"/>
                <a:gd name="connsiteY20" fmla="*/ 1114425 h 1476375"/>
                <a:gd name="connsiteX21" fmla="*/ 2752725 w 6415088"/>
                <a:gd name="connsiteY21" fmla="*/ 1081088 h 1476375"/>
                <a:gd name="connsiteX22" fmla="*/ 2286000 w 6415088"/>
                <a:gd name="connsiteY22" fmla="*/ 1081088 h 1476375"/>
                <a:gd name="connsiteX23" fmla="*/ 2286000 w 6415088"/>
                <a:gd name="connsiteY23" fmla="*/ 1052513 h 1476375"/>
                <a:gd name="connsiteX24" fmla="*/ 2171700 w 6415088"/>
                <a:gd name="connsiteY24" fmla="*/ 1052513 h 1476375"/>
                <a:gd name="connsiteX25" fmla="*/ 2171700 w 6415088"/>
                <a:gd name="connsiteY25" fmla="*/ 1023938 h 1476375"/>
                <a:gd name="connsiteX26" fmla="*/ 2114550 w 6415088"/>
                <a:gd name="connsiteY26" fmla="*/ 1023938 h 1476375"/>
                <a:gd name="connsiteX27" fmla="*/ 2114550 w 6415088"/>
                <a:gd name="connsiteY27" fmla="*/ 985838 h 1476375"/>
                <a:gd name="connsiteX28" fmla="*/ 2100263 w 6415088"/>
                <a:gd name="connsiteY28" fmla="*/ 985838 h 1476375"/>
                <a:gd name="connsiteX29" fmla="*/ 2100263 w 6415088"/>
                <a:gd name="connsiteY29" fmla="*/ 947738 h 1476375"/>
                <a:gd name="connsiteX30" fmla="*/ 2024063 w 6415088"/>
                <a:gd name="connsiteY30" fmla="*/ 947738 h 1476375"/>
                <a:gd name="connsiteX31" fmla="*/ 2024063 w 6415088"/>
                <a:gd name="connsiteY31" fmla="*/ 909638 h 1476375"/>
                <a:gd name="connsiteX32" fmla="*/ 1685925 w 6415088"/>
                <a:gd name="connsiteY32" fmla="*/ 909638 h 1476375"/>
                <a:gd name="connsiteX33" fmla="*/ 1685925 w 6415088"/>
                <a:gd name="connsiteY33" fmla="*/ 881063 h 1476375"/>
                <a:gd name="connsiteX34" fmla="*/ 1533525 w 6415088"/>
                <a:gd name="connsiteY34" fmla="*/ 881063 h 1476375"/>
                <a:gd name="connsiteX35" fmla="*/ 1533525 w 6415088"/>
                <a:gd name="connsiteY35" fmla="*/ 857250 h 1476375"/>
                <a:gd name="connsiteX36" fmla="*/ 1357313 w 6415088"/>
                <a:gd name="connsiteY36" fmla="*/ 857250 h 1476375"/>
                <a:gd name="connsiteX37" fmla="*/ 1357313 w 6415088"/>
                <a:gd name="connsiteY37" fmla="*/ 814388 h 1476375"/>
                <a:gd name="connsiteX38" fmla="*/ 1309688 w 6415088"/>
                <a:gd name="connsiteY38" fmla="*/ 814388 h 1476375"/>
                <a:gd name="connsiteX39" fmla="*/ 1309688 w 6415088"/>
                <a:gd name="connsiteY39" fmla="*/ 776288 h 1476375"/>
                <a:gd name="connsiteX40" fmla="*/ 1300163 w 6415088"/>
                <a:gd name="connsiteY40" fmla="*/ 785813 h 1476375"/>
                <a:gd name="connsiteX41" fmla="*/ 1300163 w 6415088"/>
                <a:gd name="connsiteY41" fmla="*/ 747713 h 1476375"/>
                <a:gd name="connsiteX42" fmla="*/ 1276350 w 6415088"/>
                <a:gd name="connsiteY42" fmla="*/ 747713 h 1476375"/>
                <a:gd name="connsiteX43" fmla="*/ 1276350 w 6415088"/>
                <a:gd name="connsiteY43" fmla="*/ 709613 h 1476375"/>
                <a:gd name="connsiteX44" fmla="*/ 1247775 w 6415088"/>
                <a:gd name="connsiteY44" fmla="*/ 709613 h 1476375"/>
                <a:gd name="connsiteX45" fmla="*/ 1247775 w 6415088"/>
                <a:gd name="connsiteY45" fmla="*/ 685800 h 1476375"/>
                <a:gd name="connsiteX46" fmla="*/ 1195388 w 6415088"/>
                <a:gd name="connsiteY46" fmla="*/ 685800 h 1476375"/>
                <a:gd name="connsiteX47" fmla="*/ 1195388 w 6415088"/>
                <a:gd name="connsiteY47" fmla="*/ 671513 h 1476375"/>
                <a:gd name="connsiteX48" fmla="*/ 1181100 w 6415088"/>
                <a:gd name="connsiteY48" fmla="*/ 671513 h 1476375"/>
                <a:gd name="connsiteX49" fmla="*/ 1181100 w 6415088"/>
                <a:gd name="connsiteY49" fmla="*/ 657225 h 1476375"/>
                <a:gd name="connsiteX50" fmla="*/ 1138238 w 6415088"/>
                <a:gd name="connsiteY50" fmla="*/ 657225 h 1476375"/>
                <a:gd name="connsiteX51" fmla="*/ 1138238 w 6415088"/>
                <a:gd name="connsiteY51" fmla="*/ 647700 h 1476375"/>
                <a:gd name="connsiteX52" fmla="*/ 933450 w 6415088"/>
                <a:gd name="connsiteY52" fmla="*/ 647700 h 1476375"/>
                <a:gd name="connsiteX53" fmla="*/ 933450 w 6415088"/>
                <a:gd name="connsiteY53" fmla="*/ 628650 h 1476375"/>
                <a:gd name="connsiteX54" fmla="*/ 909638 w 6415088"/>
                <a:gd name="connsiteY54" fmla="*/ 628650 h 1476375"/>
                <a:gd name="connsiteX55" fmla="*/ 909638 w 6415088"/>
                <a:gd name="connsiteY55" fmla="*/ 609600 h 1476375"/>
                <a:gd name="connsiteX56" fmla="*/ 885825 w 6415088"/>
                <a:gd name="connsiteY56" fmla="*/ 609600 h 1476375"/>
                <a:gd name="connsiteX57" fmla="*/ 885825 w 6415088"/>
                <a:gd name="connsiteY57" fmla="*/ 571500 h 1476375"/>
                <a:gd name="connsiteX58" fmla="*/ 885825 w 6415088"/>
                <a:gd name="connsiteY58" fmla="*/ 571500 h 1476375"/>
                <a:gd name="connsiteX59" fmla="*/ 866775 w 6415088"/>
                <a:gd name="connsiteY59" fmla="*/ 552450 h 1476375"/>
                <a:gd name="connsiteX60" fmla="*/ 847725 w 6415088"/>
                <a:gd name="connsiteY60" fmla="*/ 552450 h 1476375"/>
                <a:gd name="connsiteX61" fmla="*/ 847725 w 6415088"/>
                <a:gd name="connsiteY61" fmla="*/ 490538 h 1476375"/>
                <a:gd name="connsiteX62" fmla="*/ 828675 w 6415088"/>
                <a:gd name="connsiteY62" fmla="*/ 490538 h 1476375"/>
                <a:gd name="connsiteX63" fmla="*/ 828675 w 6415088"/>
                <a:gd name="connsiteY63" fmla="*/ 452438 h 1476375"/>
                <a:gd name="connsiteX64" fmla="*/ 814388 w 6415088"/>
                <a:gd name="connsiteY64" fmla="*/ 452438 h 1476375"/>
                <a:gd name="connsiteX65" fmla="*/ 814388 w 6415088"/>
                <a:gd name="connsiteY65" fmla="*/ 433388 h 1476375"/>
                <a:gd name="connsiteX66" fmla="*/ 804863 w 6415088"/>
                <a:gd name="connsiteY66" fmla="*/ 433388 h 1476375"/>
                <a:gd name="connsiteX67" fmla="*/ 804863 w 6415088"/>
                <a:gd name="connsiteY67" fmla="*/ 390525 h 1476375"/>
                <a:gd name="connsiteX68" fmla="*/ 709613 w 6415088"/>
                <a:gd name="connsiteY68" fmla="*/ 390525 h 1476375"/>
                <a:gd name="connsiteX69" fmla="*/ 709613 w 6415088"/>
                <a:gd name="connsiteY69" fmla="*/ 366713 h 1476375"/>
                <a:gd name="connsiteX70" fmla="*/ 652463 w 6415088"/>
                <a:gd name="connsiteY70" fmla="*/ 366713 h 1476375"/>
                <a:gd name="connsiteX71" fmla="*/ 652463 w 6415088"/>
                <a:gd name="connsiteY71" fmla="*/ 347663 h 1476375"/>
                <a:gd name="connsiteX72" fmla="*/ 552450 w 6415088"/>
                <a:gd name="connsiteY72" fmla="*/ 347663 h 1476375"/>
                <a:gd name="connsiteX73" fmla="*/ 552450 w 6415088"/>
                <a:gd name="connsiteY73" fmla="*/ 333375 h 1476375"/>
                <a:gd name="connsiteX74" fmla="*/ 509588 w 6415088"/>
                <a:gd name="connsiteY74" fmla="*/ 333375 h 1476375"/>
                <a:gd name="connsiteX75" fmla="*/ 509588 w 6415088"/>
                <a:gd name="connsiteY75" fmla="*/ 319088 h 1476375"/>
                <a:gd name="connsiteX76" fmla="*/ 476250 w 6415088"/>
                <a:gd name="connsiteY76" fmla="*/ 319088 h 1476375"/>
                <a:gd name="connsiteX77" fmla="*/ 476250 w 6415088"/>
                <a:gd name="connsiteY77" fmla="*/ 319088 h 1476375"/>
                <a:gd name="connsiteX78" fmla="*/ 476250 w 6415088"/>
                <a:gd name="connsiteY78" fmla="*/ 280988 h 1476375"/>
                <a:gd name="connsiteX79" fmla="*/ 457200 w 6415088"/>
                <a:gd name="connsiteY79" fmla="*/ 280988 h 1476375"/>
                <a:gd name="connsiteX80" fmla="*/ 457200 w 6415088"/>
                <a:gd name="connsiteY80" fmla="*/ 257175 h 1476375"/>
                <a:gd name="connsiteX81" fmla="*/ 438150 w 6415088"/>
                <a:gd name="connsiteY81" fmla="*/ 257175 h 1476375"/>
                <a:gd name="connsiteX82" fmla="*/ 438150 w 6415088"/>
                <a:gd name="connsiteY82" fmla="*/ 233363 h 1476375"/>
                <a:gd name="connsiteX83" fmla="*/ 428625 w 6415088"/>
                <a:gd name="connsiteY83" fmla="*/ 223838 h 1476375"/>
                <a:gd name="connsiteX84" fmla="*/ 428625 w 6415088"/>
                <a:gd name="connsiteY84" fmla="*/ 152400 h 1476375"/>
                <a:gd name="connsiteX85" fmla="*/ 404813 w 6415088"/>
                <a:gd name="connsiteY85" fmla="*/ 152400 h 1476375"/>
                <a:gd name="connsiteX86" fmla="*/ 404813 w 6415088"/>
                <a:gd name="connsiteY86" fmla="*/ 128588 h 1476375"/>
                <a:gd name="connsiteX87" fmla="*/ 395288 w 6415088"/>
                <a:gd name="connsiteY87" fmla="*/ 128588 h 1476375"/>
                <a:gd name="connsiteX88" fmla="*/ 395288 w 6415088"/>
                <a:gd name="connsiteY88" fmla="*/ 114300 h 1476375"/>
                <a:gd name="connsiteX89" fmla="*/ 376238 w 6415088"/>
                <a:gd name="connsiteY89" fmla="*/ 114300 h 1476375"/>
                <a:gd name="connsiteX90" fmla="*/ 376238 w 6415088"/>
                <a:gd name="connsiteY90" fmla="*/ 114300 h 1476375"/>
                <a:gd name="connsiteX91" fmla="*/ 376238 w 6415088"/>
                <a:gd name="connsiteY91" fmla="*/ 90488 h 1476375"/>
                <a:gd name="connsiteX92" fmla="*/ 376238 w 6415088"/>
                <a:gd name="connsiteY92" fmla="*/ 57150 h 1476375"/>
                <a:gd name="connsiteX93" fmla="*/ 352425 w 6415088"/>
                <a:gd name="connsiteY93" fmla="*/ 57150 h 1476375"/>
                <a:gd name="connsiteX94" fmla="*/ 185738 w 6415088"/>
                <a:gd name="connsiteY94" fmla="*/ 33337 h 1476375"/>
                <a:gd name="connsiteX95" fmla="*/ 185738 w 6415088"/>
                <a:gd name="connsiteY95" fmla="*/ 33337 h 1476375"/>
                <a:gd name="connsiteX96" fmla="*/ 185738 w 6415088"/>
                <a:gd name="connsiteY96" fmla="*/ 0 h 1476375"/>
                <a:gd name="connsiteX97" fmla="*/ 0 w 6415088"/>
                <a:gd name="connsiteY97" fmla="*/ 0 h 1476375"/>
                <a:gd name="connsiteX0" fmla="*/ 6229350 w 6229350"/>
                <a:gd name="connsiteY0" fmla="*/ 1476375 h 1476375"/>
                <a:gd name="connsiteX1" fmla="*/ 5381625 w 6229350"/>
                <a:gd name="connsiteY1" fmla="*/ 1476375 h 1476375"/>
                <a:gd name="connsiteX2" fmla="*/ 5381625 w 6229350"/>
                <a:gd name="connsiteY2" fmla="*/ 1381125 h 1476375"/>
                <a:gd name="connsiteX3" fmla="*/ 3629025 w 6229350"/>
                <a:gd name="connsiteY3" fmla="*/ 1381125 h 1476375"/>
                <a:gd name="connsiteX4" fmla="*/ 3629025 w 6229350"/>
                <a:gd name="connsiteY4" fmla="*/ 1338263 h 1476375"/>
                <a:gd name="connsiteX5" fmla="*/ 3505200 w 6229350"/>
                <a:gd name="connsiteY5" fmla="*/ 1338263 h 1476375"/>
                <a:gd name="connsiteX6" fmla="*/ 3505200 w 6229350"/>
                <a:gd name="connsiteY6" fmla="*/ 1304925 h 1476375"/>
                <a:gd name="connsiteX7" fmla="*/ 3476625 w 6229350"/>
                <a:gd name="connsiteY7" fmla="*/ 1304925 h 1476375"/>
                <a:gd name="connsiteX8" fmla="*/ 3476625 w 6229350"/>
                <a:gd name="connsiteY8" fmla="*/ 1271588 h 1476375"/>
                <a:gd name="connsiteX9" fmla="*/ 3181350 w 6229350"/>
                <a:gd name="connsiteY9" fmla="*/ 1271588 h 1476375"/>
                <a:gd name="connsiteX10" fmla="*/ 3181350 w 6229350"/>
                <a:gd name="connsiteY10" fmla="*/ 1228725 h 1476375"/>
                <a:gd name="connsiteX11" fmla="*/ 2952750 w 6229350"/>
                <a:gd name="connsiteY11" fmla="*/ 1228725 h 1476375"/>
                <a:gd name="connsiteX12" fmla="*/ 2952750 w 6229350"/>
                <a:gd name="connsiteY12" fmla="*/ 1195388 h 1476375"/>
                <a:gd name="connsiteX13" fmla="*/ 2871787 w 6229350"/>
                <a:gd name="connsiteY13" fmla="*/ 1195388 h 1476375"/>
                <a:gd name="connsiteX14" fmla="*/ 2871787 w 6229350"/>
                <a:gd name="connsiteY14" fmla="*/ 1162050 h 1476375"/>
                <a:gd name="connsiteX15" fmla="*/ 2733675 w 6229350"/>
                <a:gd name="connsiteY15" fmla="*/ 1162050 h 1476375"/>
                <a:gd name="connsiteX16" fmla="*/ 2733675 w 6229350"/>
                <a:gd name="connsiteY16" fmla="*/ 1133475 h 1476375"/>
                <a:gd name="connsiteX17" fmla="*/ 2619375 w 6229350"/>
                <a:gd name="connsiteY17" fmla="*/ 1133475 h 1476375"/>
                <a:gd name="connsiteX18" fmla="*/ 2619375 w 6229350"/>
                <a:gd name="connsiteY18" fmla="*/ 1114425 h 1476375"/>
                <a:gd name="connsiteX19" fmla="*/ 2566987 w 6229350"/>
                <a:gd name="connsiteY19" fmla="*/ 1114425 h 1476375"/>
                <a:gd name="connsiteX20" fmla="*/ 2566987 w 6229350"/>
                <a:gd name="connsiteY20" fmla="*/ 1114425 h 1476375"/>
                <a:gd name="connsiteX21" fmla="*/ 2566987 w 6229350"/>
                <a:gd name="connsiteY21" fmla="*/ 1081088 h 1476375"/>
                <a:gd name="connsiteX22" fmla="*/ 2100262 w 6229350"/>
                <a:gd name="connsiteY22" fmla="*/ 1081088 h 1476375"/>
                <a:gd name="connsiteX23" fmla="*/ 2100262 w 6229350"/>
                <a:gd name="connsiteY23" fmla="*/ 1052513 h 1476375"/>
                <a:gd name="connsiteX24" fmla="*/ 1985962 w 6229350"/>
                <a:gd name="connsiteY24" fmla="*/ 1052513 h 1476375"/>
                <a:gd name="connsiteX25" fmla="*/ 1985962 w 6229350"/>
                <a:gd name="connsiteY25" fmla="*/ 1023938 h 1476375"/>
                <a:gd name="connsiteX26" fmla="*/ 1928812 w 6229350"/>
                <a:gd name="connsiteY26" fmla="*/ 1023938 h 1476375"/>
                <a:gd name="connsiteX27" fmla="*/ 1928812 w 6229350"/>
                <a:gd name="connsiteY27" fmla="*/ 985838 h 1476375"/>
                <a:gd name="connsiteX28" fmla="*/ 1914525 w 6229350"/>
                <a:gd name="connsiteY28" fmla="*/ 985838 h 1476375"/>
                <a:gd name="connsiteX29" fmla="*/ 1914525 w 6229350"/>
                <a:gd name="connsiteY29" fmla="*/ 947738 h 1476375"/>
                <a:gd name="connsiteX30" fmla="*/ 1838325 w 6229350"/>
                <a:gd name="connsiteY30" fmla="*/ 947738 h 1476375"/>
                <a:gd name="connsiteX31" fmla="*/ 1838325 w 6229350"/>
                <a:gd name="connsiteY31" fmla="*/ 909638 h 1476375"/>
                <a:gd name="connsiteX32" fmla="*/ 1500187 w 6229350"/>
                <a:gd name="connsiteY32" fmla="*/ 909638 h 1476375"/>
                <a:gd name="connsiteX33" fmla="*/ 1500187 w 6229350"/>
                <a:gd name="connsiteY33" fmla="*/ 881063 h 1476375"/>
                <a:gd name="connsiteX34" fmla="*/ 1347787 w 6229350"/>
                <a:gd name="connsiteY34" fmla="*/ 881063 h 1476375"/>
                <a:gd name="connsiteX35" fmla="*/ 1347787 w 6229350"/>
                <a:gd name="connsiteY35" fmla="*/ 857250 h 1476375"/>
                <a:gd name="connsiteX36" fmla="*/ 1171575 w 6229350"/>
                <a:gd name="connsiteY36" fmla="*/ 857250 h 1476375"/>
                <a:gd name="connsiteX37" fmla="*/ 1171575 w 6229350"/>
                <a:gd name="connsiteY37" fmla="*/ 814388 h 1476375"/>
                <a:gd name="connsiteX38" fmla="*/ 1123950 w 6229350"/>
                <a:gd name="connsiteY38" fmla="*/ 814388 h 1476375"/>
                <a:gd name="connsiteX39" fmla="*/ 1123950 w 6229350"/>
                <a:gd name="connsiteY39" fmla="*/ 776288 h 1476375"/>
                <a:gd name="connsiteX40" fmla="*/ 1114425 w 6229350"/>
                <a:gd name="connsiteY40" fmla="*/ 785813 h 1476375"/>
                <a:gd name="connsiteX41" fmla="*/ 1114425 w 6229350"/>
                <a:gd name="connsiteY41" fmla="*/ 747713 h 1476375"/>
                <a:gd name="connsiteX42" fmla="*/ 1090612 w 6229350"/>
                <a:gd name="connsiteY42" fmla="*/ 747713 h 1476375"/>
                <a:gd name="connsiteX43" fmla="*/ 1090612 w 6229350"/>
                <a:gd name="connsiteY43" fmla="*/ 709613 h 1476375"/>
                <a:gd name="connsiteX44" fmla="*/ 1062037 w 6229350"/>
                <a:gd name="connsiteY44" fmla="*/ 709613 h 1476375"/>
                <a:gd name="connsiteX45" fmla="*/ 1062037 w 6229350"/>
                <a:gd name="connsiteY45" fmla="*/ 685800 h 1476375"/>
                <a:gd name="connsiteX46" fmla="*/ 1009650 w 6229350"/>
                <a:gd name="connsiteY46" fmla="*/ 685800 h 1476375"/>
                <a:gd name="connsiteX47" fmla="*/ 1009650 w 6229350"/>
                <a:gd name="connsiteY47" fmla="*/ 671513 h 1476375"/>
                <a:gd name="connsiteX48" fmla="*/ 995362 w 6229350"/>
                <a:gd name="connsiteY48" fmla="*/ 671513 h 1476375"/>
                <a:gd name="connsiteX49" fmla="*/ 995362 w 6229350"/>
                <a:gd name="connsiteY49" fmla="*/ 657225 h 1476375"/>
                <a:gd name="connsiteX50" fmla="*/ 952500 w 6229350"/>
                <a:gd name="connsiteY50" fmla="*/ 657225 h 1476375"/>
                <a:gd name="connsiteX51" fmla="*/ 952500 w 6229350"/>
                <a:gd name="connsiteY51" fmla="*/ 647700 h 1476375"/>
                <a:gd name="connsiteX52" fmla="*/ 747712 w 6229350"/>
                <a:gd name="connsiteY52" fmla="*/ 647700 h 1476375"/>
                <a:gd name="connsiteX53" fmla="*/ 747712 w 6229350"/>
                <a:gd name="connsiteY53" fmla="*/ 628650 h 1476375"/>
                <a:gd name="connsiteX54" fmla="*/ 723900 w 6229350"/>
                <a:gd name="connsiteY54" fmla="*/ 628650 h 1476375"/>
                <a:gd name="connsiteX55" fmla="*/ 723900 w 6229350"/>
                <a:gd name="connsiteY55" fmla="*/ 609600 h 1476375"/>
                <a:gd name="connsiteX56" fmla="*/ 700087 w 6229350"/>
                <a:gd name="connsiteY56" fmla="*/ 609600 h 1476375"/>
                <a:gd name="connsiteX57" fmla="*/ 700087 w 6229350"/>
                <a:gd name="connsiteY57" fmla="*/ 571500 h 1476375"/>
                <a:gd name="connsiteX58" fmla="*/ 700087 w 6229350"/>
                <a:gd name="connsiteY58" fmla="*/ 571500 h 1476375"/>
                <a:gd name="connsiteX59" fmla="*/ 681037 w 6229350"/>
                <a:gd name="connsiteY59" fmla="*/ 552450 h 1476375"/>
                <a:gd name="connsiteX60" fmla="*/ 661987 w 6229350"/>
                <a:gd name="connsiteY60" fmla="*/ 552450 h 1476375"/>
                <a:gd name="connsiteX61" fmla="*/ 661987 w 6229350"/>
                <a:gd name="connsiteY61" fmla="*/ 490538 h 1476375"/>
                <a:gd name="connsiteX62" fmla="*/ 642937 w 6229350"/>
                <a:gd name="connsiteY62" fmla="*/ 490538 h 1476375"/>
                <a:gd name="connsiteX63" fmla="*/ 642937 w 6229350"/>
                <a:gd name="connsiteY63" fmla="*/ 452438 h 1476375"/>
                <a:gd name="connsiteX64" fmla="*/ 628650 w 6229350"/>
                <a:gd name="connsiteY64" fmla="*/ 452438 h 1476375"/>
                <a:gd name="connsiteX65" fmla="*/ 628650 w 6229350"/>
                <a:gd name="connsiteY65" fmla="*/ 433388 h 1476375"/>
                <a:gd name="connsiteX66" fmla="*/ 619125 w 6229350"/>
                <a:gd name="connsiteY66" fmla="*/ 433388 h 1476375"/>
                <a:gd name="connsiteX67" fmla="*/ 619125 w 6229350"/>
                <a:gd name="connsiteY67" fmla="*/ 390525 h 1476375"/>
                <a:gd name="connsiteX68" fmla="*/ 523875 w 6229350"/>
                <a:gd name="connsiteY68" fmla="*/ 390525 h 1476375"/>
                <a:gd name="connsiteX69" fmla="*/ 523875 w 6229350"/>
                <a:gd name="connsiteY69" fmla="*/ 366713 h 1476375"/>
                <a:gd name="connsiteX70" fmla="*/ 466725 w 6229350"/>
                <a:gd name="connsiteY70" fmla="*/ 366713 h 1476375"/>
                <a:gd name="connsiteX71" fmla="*/ 466725 w 6229350"/>
                <a:gd name="connsiteY71" fmla="*/ 347663 h 1476375"/>
                <a:gd name="connsiteX72" fmla="*/ 366712 w 6229350"/>
                <a:gd name="connsiteY72" fmla="*/ 347663 h 1476375"/>
                <a:gd name="connsiteX73" fmla="*/ 366712 w 6229350"/>
                <a:gd name="connsiteY73" fmla="*/ 333375 h 1476375"/>
                <a:gd name="connsiteX74" fmla="*/ 323850 w 6229350"/>
                <a:gd name="connsiteY74" fmla="*/ 333375 h 1476375"/>
                <a:gd name="connsiteX75" fmla="*/ 323850 w 6229350"/>
                <a:gd name="connsiteY75" fmla="*/ 319088 h 1476375"/>
                <a:gd name="connsiteX76" fmla="*/ 290512 w 6229350"/>
                <a:gd name="connsiteY76" fmla="*/ 319088 h 1476375"/>
                <a:gd name="connsiteX77" fmla="*/ 290512 w 6229350"/>
                <a:gd name="connsiteY77" fmla="*/ 319088 h 1476375"/>
                <a:gd name="connsiteX78" fmla="*/ 290512 w 6229350"/>
                <a:gd name="connsiteY78" fmla="*/ 280988 h 1476375"/>
                <a:gd name="connsiteX79" fmla="*/ 271462 w 6229350"/>
                <a:gd name="connsiteY79" fmla="*/ 280988 h 1476375"/>
                <a:gd name="connsiteX80" fmla="*/ 271462 w 6229350"/>
                <a:gd name="connsiteY80" fmla="*/ 257175 h 1476375"/>
                <a:gd name="connsiteX81" fmla="*/ 252412 w 6229350"/>
                <a:gd name="connsiteY81" fmla="*/ 257175 h 1476375"/>
                <a:gd name="connsiteX82" fmla="*/ 252412 w 6229350"/>
                <a:gd name="connsiteY82" fmla="*/ 233363 h 1476375"/>
                <a:gd name="connsiteX83" fmla="*/ 242887 w 6229350"/>
                <a:gd name="connsiteY83" fmla="*/ 223838 h 1476375"/>
                <a:gd name="connsiteX84" fmla="*/ 242887 w 6229350"/>
                <a:gd name="connsiteY84" fmla="*/ 152400 h 1476375"/>
                <a:gd name="connsiteX85" fmla="*/ 219075 w 6229350"/>
                <a:gd name="connsiteY85" fmla="*/ 152400 h 1476375"/>
                <a:gd name="connsiteX86" fmla="*/ 219075 w 6229350"/>
                <a:gd name="connsiteY86" fmla="*/ 128588 h 1476375"/>
                <a:gd name="connsiteX87" fmla="*/ 209550 w 6229350"/>
                <a:gd name="connsiteY87" fmla="*/ 128588 h 1476375"/>
                <a:gd name="connsiteX88" fmla="*/ 209550 w 6229350"/>
                <a:gd name="connsiteY88" fmla="*/ 114300 h 1476375"/>
                <a:gd name="connsiteX89" fmla="*/ 190500 w 6229350"/>
                <a:gd name="connsiteY89" fmla="*/ 114300 h 1476375"/>
                <a:gd name="connsiteX90" fmla="*/ 190500 w 6229350"/>
                <a:gd name="connsiteY90" fmla="*/ 114300 h 1476375"/>
                <a:gd name="connsiteX91" fmla="*/ 190500 w 6229350"/>
                <a:gd name="connsiteY91" fmla="*/ 90488 h 1476375"/>
                <a:gd name="connsiteX92" fmla="*/ 190500 w 6229350"/>
                <a:gd name="connsiteY92" fmla="*/ 57150 h 1476375"/>
                <a:gd name="connsiteX93" fmla="*/ 166687 w 6229350"/>
                <a:gd name="connsiteY93" fmla="*/ 57150 h 1476375"/>
                <a:gd name="connsiteX94" fmla="*/ 0 w 6229350"/>
                <a:gd name="connsiteY94" fmla="*/ 33337 h 1476375"/>
                <a:gd name="connsiteX95" fmla="*/ 0 w 6229350"/>
                <a:gd name="connsiteY95" fmla="*/ 33337 h 1476375"/>
                <a:gd name="connsiteX96" fmla="*/ 0 w 6229350"/>
                <a:gd name="connsiteY96" fmla="*/ 0 h 1476375"/>
                <a:gd name="connsiteX0" fmla="*/ 6229350 w 6229350"/>
                <a:gd name="connsiteY0" fmla="*/ 1443038 h 1443038"/>
                <a:gd name="connsiteX1" fmla="*/ 5381625 w 6229350"/>
                <a:gd name="connsiteY1" fmla="*/ 1443038 h 1443038"/>
                <a:gd name="connsiteX2" fmla="*/ 5381625 w 6229350"/>
                <a:gd name="connsiteY2" fmla="*/ 1347788 h 1443038"/>
                <a:gd name="connsiteX3" fmla="*/ 3629025 w 6229350"/>
                <a:gd name="connsiteY3" fmla="*/ 1347788 h 1443038"/>
                <a:gd name="connsiteX4" fmla="*/ 3629025 w 6229350"/>
                <a:gd name="connsiteY4" fmla="*/ 1304926 h 1443038"/>
                <a:gd name="connsiteX5" fmla="*/ 3505200 w 6229350"/>
                <a:gd name="connsiteY5" fmla="*/ 1304926 h 1443038"/>
                <a:gd name="connsiteX6" fmla="*/ 3505200 w 6229350"/>
                <a:gd name="connsiteY6" fmla="*/ 1271588 h 1443038"/>
                <a:gd name="connsiteX7" fmla="*/ 3476625 w 6229350"/>
                <a:gd name="connsiteY7" fmla="*/ 1271588 h 1443038"/>
                <a:gd name="connsiteX8" fmla="*/ 3476625 w 6229350"/>
                <a:gd name="connsiteY8" fmla="*/ 1238251 h 1443038"/>
                <a:gd name="connsiteX9" fmla="*/ 3181350 w 6229350"/>
                <a:gd name="connsiteY9" fmla="*/ 1238251 h 1443038"/>
                <a:gd name="connsiteX10" fmla="*/ 3181350 w 6229350"/>
                <a:gd name="connsiteY10" fmla="*/ 1195388 h 1443038"/>
                <a:gd name="connsiteX11" fmla="*/ 2952750 w 6229350"/>
                <a:gd name="connsiteY11" fmla="*/ 1195388 h 1443038"/>
                <a:gd name="connsiteX12" fmla="*/ 2952750 w 6229350"/>
                <a:gd name="connsiteY12" fmla="*/ 1162051 h 1443038"/>
                <a:gd name="connsiteX13" fmla="*/ 2871787 w 6229350"/>
                <a:gd name="connsiteY13" fmla="*/ 1162051 h 1443038"/>
                <a:gd name="connsiteX14" fmla="*/ 2871787 w 6229350"/>
                <a:gd name="connsiteY14" fmla="*/ 1128713 h 1443038"/>
                <a:gd name="connsiteX15" fmla="*/ 2733675 w 6229350"/>
                <a:gd name="connsiteY15" fmla="*/ 1128713 h 1443038"/>
                <a:gd name="connsiteX16" fmla="*/ 2733675 w 6229350"/>
                <a:gd name="connsiteY16" fmla="*/ 1100138 h 1443038"/>
                <a:gd name="connsiteX17" fmla="*/ 2619375 w 6229350"/>
                <a:gd name="connsiteY17" fmla="*/ 1100138 h 1443038"/>
                <a:gd name="connsiteX18" fmla="*/ 2619375 w 6229350"/>
                <a:gd name="connsiteY18" fmla="*/ 1081088 h 1443038"/>
                <a:gd name="connsiteX19" fmla="*/ 2566987 w 6229350"/>
                <a:gd name="connsiteY19" fmla="*/ 1081088 h 1443038"/>
                <a:gd name="connsiteX20" fmla="*/ 2566987 w 6229350"/>
                <a:gd name="connsiteY20" fmla="*/ 1081088 h 1443038"/>
                <a:gd name="connsiteX21" fmla="*/ 2566987 w 6229350"/>
                <a:gd name="connsiteY21" fmla="*/ 1047751 h 1443038"/>
                <a:gd name="connsiteX22" fmla="*/ 2100262 w 6229350"/>
                <a:gd name="connsiteY22" fmla="*/ 1047751 h 1443038"/>
                <a:gd name="connsiteX23" fmla="*/ 2100262 w 6229350"/>
                <a:gd name="connsiteY23" fmla="*/ 1019176 h 1443038"/>
                <a:gd name="connsiteX24" fmla="*/ 1985962 w 6229350"/>
                <a:gd name="connsiteY24" fmla="*/ 1019176 h 1443038"/>
                <a:gd name="connsiteX25" fmla="*/ 1985962 w 6229350"/>
                <a:gd name="connsiteY25" fmla="*/ 990601 h 1443038"/>
                <a:gd name="connsiteX26" fmla="*/ 1928812 w 6229350"/>
                <a:gd name="connsiteY26" fmla="*/ 990601 h 1443038"/>
                <a:gd name="connsiteX27" fmla="*/ 1928812 w 6229350"/>
                <a:gd name="connsiteY27" fmla="*/ 952501 h 1443038"/>
                <a:gd name="connsiteX28" fmla="*/ 1914525 w 6229350"/>
                <a:gd name="connsiteY28" fmla="*/ 952501 h 1443038"/>
                <a:gd name="connsiteX29" fmla="*/ 1914525 w 6229350"/>
                <a:gd name="connsiteY29" fmla="*/ 914401 h 1443038"/>
                <a:gd name="connsiteX30" fmla="*/ 1838325 w 6229350"/>
                <a:gd name="connsiteY30" fmla="*/ 914401 h 1443038"/>
                <a:gd name="connsiteX31" fmla="*/ 1838325 w 6229350"/>
                <a:gd name="connsiteY31" fmla="*/ 876301 h 1443038"/>
                <a:gd name="connsiteX32" fmla="*/ 1500187 w 6229350"/>
                <a:gd name="connsiteY32" fmla="*/ 876301 h 1443038"/>
                <a:gd name="connsiteX33" fmla="*/ 1500187 w 6229350"/>
                <a:gd name="connsiteY33" fmla="*/ 847726 h 1443038"/>
                <a:gd name="connsiteX34" fmla="*/ 1347787 w 6229350"/>
                <a:gd name="connsiteY34" fmla="*/ 847726 h 1443038"/>
                <a:gd name="connsiteX35" fmla="*/ 1347787 w 6229350"/>
                <a:gd name="connsiteY35" fmla="*/ 823913 h 1443038"/>
                <a:gd name="connsiteX36" fmla="*/ 1171575 w 6229350"/>
                <a:gd name="connsiteY36" fmla="*/ 823913 h 1443038"/>
                <a:gd name="connsiteX37" fmla="*/ 1171575 w 6229350"/>
                <a:gd name="connsiteY37" fmla="*/ 781051 h 1443038"/>
                <a:gd name="connsiteX38" fmla="*/ 1123950 w 6229350"/>
                <a:gd name="connsiteY38" fmla="*/ 781051 h 1443038"/>
                <a:gd name="connsiteX39" fmla="*/ 1123950 w 6229350"/>
                <a:gd name="connsiteY39" fmla="*/ 742951 h 1443038"/>
                <a:gd name="connsiteX40" fmla="*/ 1114425 w 6229350"/>
                <a:gd name="connsiteY40" fmla="*/ 752476 h 1443038"/>
                <a:gd name="connsiteX41" fmla="*/ 1114425 w 6229350"/>
                <a:gd name="connsiteY41" fmla="*/ 714376 h 1443038"/>
                <a:gd name="connsiteX42" fmla="*/ 1090612 w 6229350"/>
                <a:gd name="connsiteY42" fmla="*/ 714376 h 1443038"/>
                <a:gd name="connsiteX43" fmla="*/ 1090612 w 6229350"/>
                <a:gd name="connsiteY43" fmla="*/ 676276 h 1443038"/>
                <a:gd name="connsiteX44" fmla="*/ 1062037 w 6229350"/>
                <a:gd name="connsiteY44" fmla="*/ 676276 h 1443038"/>
                <a:gd name="connsiteX45" fmla="*/ 1062037 w 6229350"/>
                <a:gd name="connsiteY45" fmla="*/ 652463 h 1443038"/>
                <a:gd name="connsiteX46" fmla="*/ 1009650 w 6229350"/>
                <a:gd name="connsiteY46" fmla="*/ 652463 h 1443038"/>
                <a:gd name="connsiteX47" fmla="*/ 1009650 w 6229350"/>
                <a:gd name="connsiteY47" fmla="*/ 638176 h 1443038"/>
                <a:gd name="connsiteX48" fmla="*/ 995362 w 6229350"/>
                <a:gd name="connsiteY48" fmla="*/ 638176 h 1443038"/>
                <a:gd name="connsiteX49" fmla="*/ 995362 w 6229350"/>
                <a:gd name="connsiteY49" fmla="*/ 623888 h 1443038"/>
                <a:gd name="connsiteX50" fmla="*/ 952500 w 6229350"/>
                <a:gd name="connsiteY50" fmla="*/ 623888 h 1443038"/>
                <a:gd name="connsiteX51" fmla="*/ 952500 w 6229350"/>
                <a:gd name="connsiteY51" fmla="*/ 614363 h 1443038"/>
                <a:gd name="connsiteX52" fmla="*/ 747712 w 6229350"/>
                <a:gd name="connsiteY52" fmla="*/ 614363 h 1443038"/>
                <a:gd name="connsiteX53" fmla="*/ 747712 w 6229350"/>
                <a:gd name="connsiteY53" fmla="*/ 595313 h 1443038"/>
                <a:gd name="connsiteX54" fmla="*/ 723900 w 6229350"/>
                <a:gd name="connsiteY54" fmla="*/ 595313 h 1443038"/>
                <a:gd name="connsiteX55" fmla="*/ 723900 w 6229350"/>
                <a:gd name="connsiteY55" fmla="*/ 576263 h 1443038"/>
                <a:gd name="connsiteX56" fmla="*/ 700087 w 6229350"/>
                <a:gd name="connsiteY56" fmla="*/ 576263 h 1443038"/>
                <a:gd name="connsiteX57" fmla="*/ 700087 w 6229350"/>
                <a:gd name="connsiteY57" fmla="*/ 538163 h 1443038"/>
                <a:gd name="connsiteX58" fmla="*/ 700087 w 6229350"/>
                <a:gd name="connsiteY58" fmla="*/ 538163 h 1443038"/>
                <a:gd name="connsiteX59" fmla="*/ 681037 w 6229350"/>
                <a:gd name="connsiteY59" fmla="*/ 519113 h 1443038"/>
                <a:gd name="connsiteX60" fmla="*/ 661987 w 6229350"/>
                <a:gd name="connsiteY60" fmla="*/ 519113 h 1443038"/>
                <a:gd name="connsiteX61" fmla="*/ 661987 w 6229350"/>
                <a:gd name="connsiteY61" fmla="*/ 457201 h 1443038"/>
                <a:gd name="connsiteX62" fmla="*/ 642937 w 6229350"/>
                <a:gd name="connsiteY62" fmla="*/ 457201 h 1443038"/>
                <a:gd name="connsiteX63" fmla="*/ 642937 w 6229350"/>
                <a:gd name="connsiteY63" fmla="*/ 419101 h 1443038"/>
                <a:gd name="connsiteX64" fmla="*/ 628650 w 6229350"/>
                <a:gd name="connsiteY64" fmla="*/ 419101 h 1443038"/>
                <a:gd name="connsiteX65" fmla="*/ 628650 w 6229350"/>
                <a:gd name="connsiteY65" fmla="*/ 400051 h 1443038"/>
                <a:gd name="connsiteX66" fmla="*/ 619125 w 6229350"/>
                <a:gd name="connsiteY66" fmla="*/ 400051 h 1443038"/>
                <a:gd name="connsiteX67" fmla="*/ 619125 w 6229350"/>
                <a:gd name="connsiteY67" fmla="*/ 357188 h 1443038"/>
                <a:gd name="connsiteX68" fmla="*/ 523875 w 6229350"/>
                <a:gd name="connsiteY68" fmla="*/ 357188 h 1443038"/>
                <a:gd name="connsiteX69" fmla="*/ 523875 w 6229350"/>
                <a:gd name="connsiteY69" fmla="*/ 333376 h 1443038"/>
                <a:gd name="connsiteX70" fmla="*/ 466725 w 6229350"/>
                <a:gd name="connsiteY70" fmla="*/ 333376 h 1443038"/>
                <a:gd name="connsiteX71" fmla="*/ 466725 w 6229350"/>
                <a:gd name="connsiteY71" fmla="*/ 314326 h 1443038"/>
                <a:gd name="connsiteX72" fmla="*/ 366712 w 6229350"/>
                <a:gd name="connsiteY72" fmla="*/ 314326 h 1443038"/>
                <a:gd name="connsiteX73" fmla="*/ 366712 w 6229350"/>
                <a:gd name="connsiteY73" fmla="*/ 300038 h 1443038"/>
                <a:gd name="connsiteX74" fmla="*/ 323850 w 6229350"/>
                <a:gd name="connsiteY74" fmla="*/ 300038 h 1443038"/>
                <a:gd name="connsiteX75" fmla="*/ 323850 w 6229350"/>
                <a:gd name="connsiteY75" fmla="*/ 285751 h 1443038"/>
                <a:gd name="connsiteX76" fmla="*/ 290512 w 6229350"/>
                <a:gd name="connsiteY76" fmla="*/ 285751 h 1443038"/>
                <a:gd name="connsiteX77" fmla="*/ 290512 w 6229350"/>
                <a:gd name="connsiteY77" fmla="*/ 285751 h 1443038"/>
                <a:gd name="connsiteX78" fmla="*/ 290512 w 6229350"/>
                <a:gd name="connsiteY78" fmla="*/ 247651 h 1443038"/>
                <a:gd name="connsiteX79" fmla="*/ 271462 w 6229350"/>
                <a:gd name="connsiteY79" fmla="*/ 247651 h 1443038"/>
                <a:gd name="connsiteX80" fmla="*/ 271462 w 6229350"/>
                <a:gd name="connsiteY80" fmla="*/ 223838 h 1443038"/>
                <a:gd name="connsiteX81" fmla="*/ 252412 w 6229350"/>
                <a:gd name="connsiteY81" fmla="*/ 223838 h 1443038"/>
                <a:gd name="connsiteX82" fmla="*/ 252412 w 6229350"/>
                <a:gd name="connsiteY82" fmla="*/ 200026 h 1443038"/>
                <a:gd name="connsiteX83" fmla="*/ 242887 w 6229350"/>
                <a:gd name="connsiteY83" fmla="*/ 190501 h 1443038"/>
                <a:gd name="connsiteX84" fmla="*/ 242887 w 6229350"/>
                <a:gd name="connsiteY84" fmla="*/ 119063 h 1443038"/>
                <a:gd name="connsiteX85" fmla="*/ 219075 w 6229350"/>
                <a:gd name="connsiteY85" fmla="*/ 119063 h 1443038"/>
                <a:gd name="connsiteX86" fmla="*/ 219075 w 6229350"/>
                <a:gd name="connsiteY86" fmla="*/ 95251 h 1443038"/>
                <a:gd name="connsiteX87" fmla="*/ 209550 w 6229350"/>
                <a:gd name="connsiteY87" fmla="*/ 95251 h 1443038"/>
                <a:gd name="connsiteX88" fmla="*/ 209550 w 6229350"/>
                <a:gd name="connsiteY88" fmla="*/ 80963 h 1443038"/>
                <a:gd name="connsiteX89" fmla="*/ 190500 w 6229350"/>
                <a:gd name="connsiteY89" fmla="*/ 80963 h 1443038"/>
                <a:gd name="connsiteX90" fmla="*/ 190500 w 6229350"/>
                <a:gd name="connsiteY90" fmla="*/ 80963 h 1443038"/>
                <a:gd name="connsiteX91" fmla="*/ 190500 w 6229350"/>
                <a:gd name="connsiteY91" fmla="*/ 57151 h 1443038"/>
                <a:gd name="connsiteX92" fmla="*/ 190500 w 6229350"/>
                <a:gd name="connsiteY92" fmla="*/ 23813 h 1443038"/>
                <a:gd name="connsiteX93" fmla="*/ 166687 w 6229350"/>
                <a:gd name="connsiteY93" fmla="*/ 23813 h 1443038"/>
                <a:gd name="connsiteX94" fmla="*/ 0 w 6229350"/>
                <a:gd name="connsiteY94" fmla="*/ 0 h 1443038"/>
                <a:gd name="connsiteX95" fmla="*/ 0 w 6229350"/>
                <a:gd name="connsiteY95" fmla="*/ 0 h 1443038"/>
                <a:gd name="connsiteX0" fmla="*/ 6229350 w 6229350"/>
                <a:gd name="connsiteY0" fmla="*/ 1443038 h 1443038"/>
                <a:gd name="connsiteX1" fmla="*/ 5381625 w 6229350"/>
                <a:gd name="connsiteY1" fmla="*/ 1443038 h 1443038"/>
                <a:gd name="connsiteX2" fmla="*/ 5381625 w 6229350"/>
                <a:gd name="connsiteY2" fmla="*/ 1347788 h 1443038"/>
                <a:gd name="connsiteX3" fmla="*/ 3629025 w 6229350"/>
                <a:gd name="connsiteY3" fmla="*/ 1347788 h 1443038"/>
                <a:gd name="connsiteX4" fmla="*/ 3629025 w 6229350"/>
                <a:gd name="connsiteY4" fmla="*/ 1304926 h 1443038"/>
                <a:gd name="connsiteX5" fmla="*/ 3505200 w 6229350"/>
                <a:gd name="connsiteY5" fmla="*/ 1304926 h 1443038"/>
                <a:gd name="connsiteX6" fmla="*/ 3505200 w 6229350"/>
                <a:gd name="connsiteY6" fmla="*/ 1271588 h 1443038"/>
                <a:gd name="connsiteX7" fmla="*/ 3476625 w 6229350"/>
                <a:gd name="connsiteY7" fmla="*/ 1271588 h 1443038"/>
                <a:gd name="connsiteX8" fmla="*/ 3476625 w 6229350"/>
                <a:gd name="connsiteY8" fmla="*/ 1238251 h 1443038"/>
                <a:gd name="connsiteX9" fmla="*/ 3181350 w 6229350"/>
                <a:gd name="connsiteY9" fmla="*/ 1238251 h 1443038"/>
                <a:gd name="connsiteX10" fmla="*/ 3181350 w 6229350"/>
                <a:gd name="connsiteY10" fmla="*/ 1195388 h 1443038"/>
                <a:gd name="connsiteX11" fmla="*/ 2952750 w 6229350"/>
                <a:gd name="connsiteY11" fmla="*/ 1195388 h 1443038"/>
                <a:gd name="connsiteX12" fmla="*/ 2952750 w 6229350"/>
                <a:gd name="connsiteY12" fmla="*/ 1162051 h 1443038"/>
                <a:gd name="connsiteX13" fmla="*/ 2871787 w 6229350"/>
                <a:gd name="connsiteY13" fmla="*/ 1162051 h 1443038"/>
                <a:gd name="connsiteX14" fmla="*/ 2871787 w 6229350"/>
                <a:gd name="connsiteY14" fmla="*/ 1128713 h 1443038"/>
                <a:gd name="connsiteX15" fmla="*/ 2733675 w 6229350"/>
                <a:gd name="connsiteY15" fmla="*/ 1128713 h 1443038"/>
                <a:gd name="connsiteX16" fmla="*/ 2733675 w 6229350"/>
                <a:gd name="connsiteY16" fmla="*/ 1100138 h 1443038"/>
                <a:gd name="connsiteX17" fmla="*/ 2619375 w 6229350"/>
                <a:gd name="connsiteY17" fmla="*/ 1100138 h 1443038"/>
                <a:gd name="connsiteX18" fmla="*/ 2619375 w 6229350"/>
                <a:gd name="connsiteY18" fmla="*/ 1081088 h 1443038"/>
                <a:gd name="connsiteX19" fmla="*/ 2566987 w 6229350"/>
                <a:gd name="connsiteY19" fmla="*/ 1081088 h 1443038"/>
                <a:gd name="connsiteX20" fmla="*/ 2566987 w 6229350"/>
                <a:gd name="connsiteY20" fmla="*/ 1081088 h 1443038"/>
                <a:gd name="connsiteX21" fmla="*/ 2566987 w 6229350"/>
                <a:gd name="connsiteY21" fmla="*/ 1047751 h 1443038"/>
                <a:gd name="connsiteX22" fmla="*/ 2100262 w 6229350"/>
                <a:gd name="connsiteY22" fmla="*/ 1047751 h 1443038"/>
                <a:gd name="connsiteX23" fmla="*/ 2100262 w 6229350"/>
                <a:gd name="connsiteY23" fmla="*/ 1019176 h 1443038"/>
                <a:gd name="connsiteX24" fmla="*/ 1985962 w 6229350"/>
                <a:gd name="connsiteY24" fmla="*/ 1019176 h 1443038"/>
                <a:gd name="connsiteX25" fmla="*/ 1985962 w 6229350"/>
                <a:gd name="connsiteY25" fmla="*/ 990601 h 1443038"/>
                <a:gd name="connsiteX26" fmla="*/ 1928812 w 6229350"/>
                <a:gd name="connsiteY26" fmla="*/ 990601 h 1443038"/>
                <a:gd name="connsiteX27" fmla="*/ 1928812 w 6229350"/>
                <a:gd name="connsiteY27" fmla="*/ 952501 h 1443038"/>
                <a:gd name="connsiteX28" fmla="*/ 1914525 w 6229350"/>
                <a:gd name="connsiteY28" fmla="*/ 952501 h 1443038"/>
                <a:gd name="connsiteX29" fmla="*/ 1914525 w 6229350"/>
                <a:gd name="connsiteY29" fmla="*/ 914401 h 1443038"/>
                <a:gd name="connsiteX30" fmla="*/ 1838325 w 6229350"/>
                <a:gd name="connsiteY30" fmla="*/ 914401 h 1443038"/>
                <a:gd name="connsiteX31" fmla="*/ 1838325 w 6229350"/>
                <a:gd name="connsiteY31" fmla="*/ 876301 h 1443038"/>
                <a:gd name="connsiteX32" fmla="*/ 1500187 w 6229350"/>
                <a:gd name="connsiteY32" fmla="*/ 876301 h 1443038"/>
                <a:gd name="connsiteX33" fmla="*/ 1500187 w 6229350"/>
                <a:gd name="connsiteY33" fmla="*/ 847726 h 1443038"/>
                <a:gd name="connsiteX34" fmla="*/ 1347787 w 6229350"/>
                <a:gd name="connsiteY34" fmla="*/ 847726 h 1443038"/>
                <a:gd name="connsiteX35" fmla="*/ 1347787 w 6229350"/>
                <a:gd name="connsiteY35" fmla="*/ 823913 h 1443038"/>
                <a:gd name="connsiteX36" fmla="*/ 1171575 w 6229350"/>
                <a:gd name="connsiteY36" fmla="*/ 823913 h 1443038"/>
                <a:gd name="connsiteX37" fmla="*/ 1171575 w 6229350"/>
                <a:gd name="connsiteY37" fmla="*/ 781051 h 1443038"/>
                <a:gd name="connsiteX38" fmla="*/ 1123950 w 6229350"/>
                <a:gd name="connsiteY38" fmla="*/ 781051 h 1443038"/>
                <a:gd name="connsiteX39" fmla="*/ 1123950 w 6229350"/>
                <a:gd name="connsiteY39" fmla="*/ 742951 h 1443038"/>
                <a:gd name="connsiteX40" fmla="*/ 1114425 w 6229350"/>
                <a:gd name="connsiteY40" fmla="*/ 752476 h 1443038"/>
                <a:gd name="connsiteX41" fmla="*/ 1114425 w 6229350"/>
                <a:gd name="connsiteY41" fmla="*/ 714376 h 1443038"/>
                <a:gd name="connsiteX42" fmla="*/ 1090612 w 6229350"/>
                <a:gd name="connsiteY42" fmla="*/ 714376 h 1443038"/>
                <a:gd name="connsiteX43" fmla="*/ 1090612 w 6229350"/>
                <a:gd name="connsiteY43" fmla="*/ 676276 h 1443038"/>
                <a:gd name="connsiteX44" fmla="*/ 1062037 w 6229350"/>
                <a:gd name="connsiteY44" fmla="*/ 676276 h 1443038"/>
                <a:gd name="connsiteX45" fmla="*/ 1062037 w 6229350"/>
                <a:gd name="connsiteY45" fmla="*/ 652463 h 1443038"/>
                <a:gd name="connsiteX46" fmla="*/ 1009650 w 6229350"/>
                <a:gd name="connsiteY46" fmla="*/ 652463 h 1443038"/>
                <a:gd name="connsiteX47" fmla="*/ 1009650 w 6229350"/>
                <a:gd name="connsiteY47" fmla="*/ 638176 h 1443038"/>
                <a:gd name="connsiteX48" fmla="*/ 995362 w 6229350"/>
                <a:gd name="connsiteY48" fmla="*/ 638176 h 1443038"/>
                <a:gd name="connsiteX49" fmla="*/ 995362 w 6229350"/>
                <a:gd name="connsiteY49" fmla="*/ 623888 h 1443038"/>
                <a:gd name="connsiteX50" fmla="*/ 952500 w 6229350"/>
                <a:gd name="connsiteY50" fmla="*/ 623888 h 1443038"/>
                <a:gd name="connsiteX51" fmla="*/ 952500 w 6229350"/>
                <a:gd name="connsiteY51" fmla="*/ 614363 h 1443038"/>
                <a:gd name="connsiteX52" fmla="*/ 747712 w 6229350"/>
                <a:gd name="connsiteY52" fmla="*/ 614363 h 1443038"/>
                <a:gd name="connsiteX53" fmla="*/ 747712 w 6229350"/>
                <a:gd name="connsiteY53" fmla="*/ 595313 h 1443038"/>
                <a:gd name="connsiteX54" fmla="*/ 723900 w 6229350"/>
                <a:gd name="connsiteY54" fmla="*/ 595313 h 1443038"/>
                <a:gd name="connsiteX55" fmla="*/ 723900 w 6229350"/>
                <a:gd name="connsiteY55" fmla="*/ 576263 h 1443038"/>
                <a:gd name="connsiteX56" fmla="*/ 700087 w 6229350"/>
                <a:gd name="connsiteY56" fmla="*/ 576263 h 1443038"/>
                <a:gd name="connsiteX57" fmla="*/ 700087 w 6229350"/>
                <a:gd name="connsiteY57" fmla="*/ 538163 h 1443038"/>
                <a:gd name="connsiteX58" fmla="*/ 700087 w 6229350"/>
                <a:gd name="connsiteY58" fmla="*/ 538163 h 1443038"/>
                <a:gd name="connsiteX59" fmla="*/ 681037 w 6229350"/>
                <a:gd name="connsiteY59" fmla="*/ 519113 h 1443038"/>
                <a:gd name="connsiteX60" fmla="*/ 661987 w 6229350"/>
                <a:gd name="connsiteY60" fmla="*/ 519113 h 1443038"/>
                <a:gd name="connsiteX61" fmla="*/ 661987 w 6229350"/>
                <a:gd name="connsiteY61" fmla="*/ 457201 h 1443038"/>
                <a:gd name="connsiteX62" fmla="*/ 642937 w 6229350"/>
                <a:gd name="connsiteY62" fmla="*/ 457201 h 1443038"/>
                <a:gd name="connsiteX63" fmla="*/ 642937 w 6229350"/>
                <a:gd name="connsiteY63" fmla="*/ 419101 h 1443038"/>
                <a:gd name="connsiteX64" fmla="*/ 628650 w 6229350"/>
                <a:gd name="connsiteY64" fmla="*/ 419101 h 1443038"/>
                <a:gd name="connsiteX65" fmla="*/ 628650 w 6229350"/>
                <a:gd name="connsiteY65" fmla="*/ 400051 h 1443038"/>
                <a:gd name="connsiteX66" fmla="*/ 619125 w 6229350"/>
                <a:gd name="connsiteY66" fmla="*/ 400051 h 1443038"/>
                <a:gd name="connsiteX67" fmla="*/ 619125 w 6229350"/>
                <a:gd name="connsiteY67" fmla="*/ 357188 h 1443038"/>
                <a:gd name="connsiteX68" fmla="*/ 523875 w 6229350"/>
                <a:gd name="connsiteY68" fmla="*/ 357188 h 1443038"/>
                <a:gd name="connsiteX69" fmla="*/ 523875 w 6229350"/>
                <a:gd name="connsiteY69" fmla="*/ 333376 h 1443038"/>
                <a:gd name="connsiteX70" fmla="*/ 466725 w 6229350"/>
                <a:gd name="connsiteY70" fmla="*/ 333376 h 1443038"/>
                <a:gd name="connsiteX71" fmla="*/ 466725 w 6229350"/>
                <a:gd name="connsiteY71" fmla="*/ 314326 h 1443038"/>
                <a:gd name="connsiteX72" fmla="*/ 366712 w 6229350"/>
                <a:gd name="connsiteY72" fmla="*/ 314326 h 1443038"/>
                <a:gd name="connsiteX73" fmla="*/ 366712 w 6229350"/>
                <a:gd name="connsiteY73" fmla="*/ 300038 h 1443038"/>
                <a:gd name="connsiteX74" fmla="*/ 323850 w 6229350"/>
                <a:gd name="connsiteY74" fmla="*/ 300038 h 1443038"/>
                <a:gd name="connsiteX75" fmla="*/ 323850 w 6229350"/>
                <a:gd name="connsiteY75" fmla="*/ 285751 h 1443038"/>
                <a:gd name="connsiteX76" fmla="*/ 290512 w 6229350"/>
                <a:gd name="connsiteY76" fmla="*/ 285751 h 1443038"/>
                <a:gd name="connsiteX77" fmla="*/ 290512 w 6229350"/>
                <a:gd name="connsiteY77" fmla="*/ 285751 h 1443038"/>
                <a:gd name="connsiteX78" fmla="*/ 290512 w 6229350"/>
                <a:gd name="connsiteY78" fmla="*/ 247651 h 1443038"/>
                <a:gd name="connsiteX79" fmla="*/ 271462 w 6229350"/>
                <a:gd name="connsiteY79" fmla="*/ 247651 h 1443038"/>
                <a:gd name="connsiteX80" fmla="*/ 271462 w 6229350"/>
                <a:gd name="connsiteY80" fmla="*/ 223838 h 1443038"/>
                <a:gd name="connsiteX81" fmla="*/ 252412 w 6229350"/>
                <a:gd name="connsiteY81" fmla="*/ 223838 h 1443038"/>
                <a:gd name="connsiteX82" fmla="*/ 252412 w 6229350"/>
                <a:gd name="connsiteY82" fmla="*/ 200026 h 1443038"/>
                <a:gd name="connsiteX83" fmla="*/ 242887 w 6229350"/>
                <a:gd name="connsiteY83" fmla="*/ 190501 h 1443038"/>
                <a:gd name="connsiteX84" fmla="*/ 242887 w 6229350"/>
                <a:gd name="connsiteY84" fmla="*/ 119063 h 1443038"/>
                <a:gd name="connsiteX85" fmla="*/ 219075 w 6229350"/>
                <a:gd name="connsiteY85" fmla="*/ 119063 h 1443038"/>
                <a:gd name="connsiteX86" fmla="*/ 219075 w 6229350"/>
                <a:gd name="connsiteY86" fmla="*/ 95251 h 1443038"/>
                <a:gd name="connsiteX87" fmla="*/ 209550 w 6229350"/>
                <a:gd name="connsiteY87" fmla="*/ 95251 h 1443038"/>
                <a:gd name="connsiteX88" fmla="*/ 209550 w 6229350"/>
                <a:gd name="connsiteY88" fmla="*/ 80963 h 1443038"/>
                <a:gd name="connsiteX89" fmla="*/ 190500 w 6229350"/>
                <a:gd name="connsiteY89" fmla="*/ 80963 h 1443038"/>
                <a:gd name="connsiteX90" fmla="*/ 190500 w 6229350"/>
                <a:gd name="connsiteY90" fmla="*/ 80963 h 1443038"/>
                <a:gd name="connsiteX91" fmla="*/ 190500 w 6229350"/>
                <a:gd name="connsiteY91" fmla="*/ 57151 h 1443038"/>
                <a:gd name="connsiteX92" fmla="*/ 190500 w 6229350"/>
                <a:gd name="connsiteY92" fmla="*/ 23813 h 1443038"/>
                <a:gd name="connsiteX93" fmla="*/ 166687 w 6229350"/>
                <a:gd name="connsiteY93" fmla="*/ 23813 h 1443038"/>
                <a:gd name="connsiteX94" fmla="*/ 0 w 6229350"/>
                <a:gd name="connsiteY94" fmla="*/ 0 h 1443038"/>
                <a:gd name="connsiteX0" fmla="*/ 6062663 w 6062663"/>
                <a:gd name="connsiteY0" fmla="*/ 1419225 h 1419225"/>
                <a:gd name="connsiteX1" fmla="*/ 5214938 w 6062663"/>
                <a:gd name="connsiteY1" fmla="*/ 1419225 h 1419225"/>
                <a:gd name="connsiteX2" fmla="*/ 5214938 w 6062663"/>
                <a:gd name="connsiteY2" fmla="*/ 1323975 h 1419225"/>
                <a:gd name="connsiteX3" fmla="*/ 3462338 w 6062663"/>
                <a:gd name="connsiteY3" fmla="*/ 1323975 h 1419225"/>
                <a:gd name="connsiteX4" fmla="*/ 3462338 w 6062663"/>
                <a:gd name="connsiteY4" fmla="*/ 1281113 h 1419225"/>
                <a:gd name="connsiteX5" fmla="*/ 3338513 w 6062663"/>
                <a:gd name="connsiteY5" fmla="*/ 1281113 h 1419225"/>
                <a:gd name="connsiteX6" fmla="*/ 3338513 w 6062663"/>
                <a:gd name="connsiteY6" fmla="*/ 1247775 h 1419225"/>
                <a:gd name="connsiteX7" fmla="*/ 3309938 w 6062663"/>
                <a:gd name="connsiteY7" fmla="*/ 1247775 h 1419225"/>
                <a:gd name="connsiteX8" fmla="*/ 3309938 w 6062663"/>
                <a:gd name="connsiteY8" fmla="*/ 1214438 h 1419225"/>
                <a:gd name="connsiteX9" fmla="*/ 3014663 w 6062663"/>
                <a:gd name="connsiteY9" fmla="*/ 1214438 h 1419225"/>
                <a:gd name="connsiteX10" fmla="*/ 3014663 w 6062663"/>
                <a:gd name="connsiteY10" fmla="*/ 1171575 h 1419225"/>
                <a:gd name="connsiteX11" fmla="*/ 2786063 w 6062663"/>
                <a:gd name="connsiteY11" fmla="*/ 1171575 h 1419225"/>
                <a:gd name="connsiteX12" fmla="*/ 2786063 w 6062663"/>
                <a:gd name="connsiteY12" fmla="*/ 1138238 h 1419225"/>
                <a:gd name="connsiteX13" fmla="*/ 2705100 w 6062663"/>
                <a:gd name="connsiteY13" fmla="*/ 1138238 h 1419225"/>
                <a:gd name="connsiteX14" fmla="*/ 2705100 w 6062663"/>
                <a:gd name="connsiteY14" fmla="*/ 1104900 h 1419225"/>
                <a:gd name="connsiteX15" fmla="*/ 2566988 w 6062663"/>
                <a:gd name="connsiteY15" fmla="*/ 1104900 h 1419225"/>
                <a:gd name="connsiteX16" fmla="*/ 2566988 w 6062663"/>
                <a:gd name="connsiteY16" fmla="*/ 1076325 h 1419225"/>
                <a:gd name="connsiteX17" fmla="*/ 2452688 w 6062663"/>
                <a:gd name="connsiteY17" fmla="*/ 1076325 h 1419225"/>
                <a:gd name="connsiteX18" fmla="*/ 2452688 w 6062663"/>
                <a:gd name="connsiteY18" fmla="*/ 1057275 h 1419225"/>
                <a:gd name="connsiteX19" fmla="*/ 2400300 w 6062663"/>
                <a:gd name="connsiteY19" fmla="*/ 1057275 h 1419225"/>
                <a:gd name="connsiteX20" fmla="*/ 2400300 w 6062663"/>
                <a:gd name="connsiteY20" fmla="*/ 1057275 h 1419225"/>
                <a:gd name="connsiteX21" fmla="*/ 2400300 w 6062663"/>
                <a:gd name="connsiteY21" fmla="*/ 1023938 h 1419225"/>
                <a:gd name="connsiteX22" fmla="*/ 1933575 w 6062663"/>
                <a:gd name="connsiteY22" fmla="*/ 1023938 h 1419225"/>
                <a:gd name="connsiteX23" fmla="*/ 1933575 w 6062663"/>
                <a:gd name="connsiteY23" fmla="*/ 995363 h 1419225"/>
                <a:gd name="connsiteX24" fmla="*/ 1819275 w 6062663"/>
                <a:gd name="connsiteY24" fmla="*/ 995363 h 1419225"/>
                <a:gd name="connsiteX25" fmla="*/ 1819275 w 6062663"/>
                <a:gd name="connsiteY25" fmla="*/ 966788 h 1419225"/>
                <a:gd name="connsiteX26" fmla="*/ 1762125 w 6062663"/>
                <a:gd name="connsiteY26" fmla="*/ 966788 h 1419225"/>
                <a:gd name="connsiteX27" fmla="*/ 1762125 w 6062663"/>
                <a:gd name="connsiteY27" fmla="*/ 928688 h 1419225"/>
                <a:gd name="connsiteX28" fmla="*/ 1747838 w 6062663"/>
                <a:gd name="connsiteY28" fmla="*/ 928688 h 1419225"/>
                <a:gd name="connsiteX29" fmla="*/ 1747838 w 6062663"/>
                <a:gd name="connsiteY29" fmla="*/ 890588 h 1419225"/>
                <a:gd name="connsiteX30" fmla="*/ 1671638 w 6062663"/>
                <a:gd name="connsiteY30" fmla="*/ 890588 h 1419225"/>
                <a:gd name="connsiteX31" fmla="*/ 1671638 w 6062663"/>
                <a:gd name="connsiteY31" fmla="*/ 852488 h 1419225"/>
                <a:gd name="connsiteX32" fmla="*/ 1333500 w 6062663"/>
                <a:gd name="connsiteY32" fmla="*/ 852488 h 1419225"/>
                <a:gd name="connsiteX33" fmla="*/ 1333500 w 6062663"/>
                <a:gd name="connsiteY33" fmla="*/ 823913 h 1419225"/>
                <a:gd name="connsiteX34" fmla="*/ 1181100 w 6062663"/>
                <a:gd name="connsiteY34" fmla="*/ 823913 h 1419225"/>
                <a:gd name="connsiteX35" fmla="*/ 1181100 w 6062663"/>
                <a:gd name="connsiteY35" fmla="*/ 800100 h 1419225"/>
                <a:gd name="connsiteX36" fmla="*/ 1004888 w 6062663"/>
                <a:gd name="connsiteY36" fmla="*/ 800100 h 1419225"/>
                <a:gd name="connsiteX37" fmla="*/ 1004888 w 6062663"/>
                <a:gd name="connsiteY37" fmla="*/ 757238 h 1419225"/>
                <a:gd name="connsiteX38" fmla="*/ 957263 w 6062663"/>
                <a:gd name="connsiteY38" fmla="*/ 757238 h 1419225"/>
                <a:gd name="connsiteX39" fmla="*/ 957263 w 6062663"/>
                <a:gd name="connsiteY39" fmla="*/ 719138 h 1419225"/>
                <a:gd name="connsiteX40" fmla="*/ 947738 w 6062663"/>
                <a:gd name="connsiteY40" fmla="*/ 728663 h 1419225"/>
                <a:gd name="connsiteX41" fmla="*/ 947738 w 6062663"/>
                <a:gd name="connsiteY41" fmla="*/ 690563 h 1419225"/>
                <a:gd name="connsiteX42" fmla="*/ 923925 w 6062663"/>
                <a:gd name="connsiteY42" fmla="*/ 690563 h 1419225"/>
                <a:gd name="connsiteX43" fmla="*/ 923925 w 6062663"/>
                <a:gd name="connsiteY43" fmla="*/ 652463 h 1419225"/>
                <a:gd name="connsiteX44" fmla="*/ 895350 w 6062663"/>
                <a:gd name="connsiteY44" fmla="*/ 652463 h 1419225"/>
                <a:gd name="connsiteX45" fmla="*/ 895350 w 6062663"/>
                <a:gd name="connsiteY45" fmla="*/ 628650 h 1419225"/>
                <a:gd name="connsiteX46" fmla="*/ 842963 w 6062663"/>
                <a:gd name="connsiteY46" fmla="*/ 628650 h 1419225"/>
                <a:gd name="connsiteX47" fmla="*/ 842963 w 6062663"/>
                <a:gd name="connsiteY47" fmla="*/ 614363 h 1419225"/>
                <a:gd name="connsiteX48" fmla="*/ 828675 w 6062663"/>
                <a:gd name="connsiteY48" fmla="*/ 614363 h 1419225"/>
                <a:gd name="connsiteX49" fmla="*/ 828675 w 6062663"/>
                <a:gd name="connsiteY49" fmla="*/ 600075 h 1419225"/>
                <a:gd name="connsiteX50" fmla="*/ 785813 w 6062663"/>
                <a:gd name="connsiteY50" fmla="*/ 600075 h 1419225"/>
                <a:gd name="connsiteX51" fmla="*/ 785813 w 6062663"/>
                <a:gd name="connsiteY51" fmla="*/ 590550 h 1419225"/>
                <a:gd name="connsiteX52" fmla="*/ 581025 w 6062663"/>
                <a:gd name="connsiteY52" fmla="*/ 590550 h 1419225"/>
                <a:gd name="connsiteX53" fmla="*/ 581025 w 6062663"/>
                <a:gd name="connsiteY53" fmla="*/ 571500 h 1419225"/>
                <a:gd name="connsiteX54" fmla="*/ 557213 w 6062663"/>
                <a:gd name="connsiteY54" fmla="*/ 571500 h 1419225"/>
                <a:gd name="connsiteX55" fmla="*/ 557213 w 6062663"/>
                <a:gd name="connsiteY55" fmla="*/ 552450 h 1419225"/>
                <a:gd name="connsiteX56" fmla="*/ 533400 w 6062663"/>
                <a:gd name="connsiteY56" fmla="*/ 552450 h 1419225"/>
                <a:gd name="connsiteX57" fmla="*/ 533400 w 6062663"/>
                <a:gd name="connsiteY57" fmla="*/ 514350 h 1419225"/>
                <a:gd name="connsiteX58" fmla="*/ 533400 w 6062663"/>
                <a:gd name="connsiteY58" fmla="*/ 514350 h 1419225"/>
                <a:gd name="connsiteX59" fmla="*/ 514350 w 6062663"/>
                <a:gd name="connsiteY59" fmla="*/ 495300 h 1419225"/>
                <a:gd name="connsiteX60" fmla="*/ 495300 w 6062663"/>
                <a:gd name="connsiteY60" fmla="*/ 495300 h 1419225"/>
                <a:gd name="connsiteX61" fmla="*/ 495300 w 6062663"/>
                <a:gd name="connsiteY61" fmla="*/ 433388 h 1419225"/>
                <a:gd name="connsiteX62" fmla="*/ 476250 w 6062663"/>
                <a:gd name="connsiteY62" fmla="*/ 433388 h 1419225"/>
                <a:gd name="connsiteX63" fmla="*/ 476250 w 6062663"/>
                <a:gd name="connsiteY63" fmla="*/ 395288 h 1419225"/>
                <a:gd name="connsiteX64" fmla="*/ 461963 w 6062663"/>
                <a:gd name="connsiteY64" fmla="*/ 395288 h 1419225"/>
                <a:gd name="connsiteX65" fmla="*/ 461963 w 6062663"/>
                <a:gd name="connsiteY65" fmla="*/ 376238 h 1419225"/>
                <a:gd name="connsiteX66" fmla="*/ 452438 w 6062663"/>
                <a:gd name="connsiteY66" fmla="*/ 376238 h 1419225"/>
                <a:gd name="connsiteX67" fmla="*/ 452438 w 6062663"/>
                <a:gd name="connsiteY67" fmla="*/ 333375 h 1419225"/>
                <a:gd name="connsiteX68" fmla="*/ 357188 w 6062663"/>
                <a:gd name="connsiteY68" fmla="*/ 333375 h 1419225"/>
                <a:gd name="connsiteX69" fmla="*/ 357188 w 6062663"/>
                <a:gd name="connsiteY69" fmla="*/ 309563 h 1419225"/>
                <a:gd name="connsiteX70" fmla="*/ 300038 w 6062663"/>
                <a:gd name="connsiteY70" fmla="*/ 309563 h 1419225"/>
                <a:gd name="connsiteX71" fmla="*/ 300038 w 6062663"/>
                <a:gd name="connsiteY71" fmla="*/ 290513 h 1419225"/>
                <a:gd name="connsiteX72" fmla="*/ 200025 w 6062663"/>
                <a:gd name="connsiteY72" fmla="*/ 290513 h 1419225"/>
                <a:gd name="connsiteX73" fmla="*/ 200025 w 6062663"/>
                <a:gd name="connsiteY73" fmla="*/ 276225 h 1419225"/>
                <a:gd name="connsiteX74" fmla="*/ 157163 w 6062663"/>
                <a:gd name="connsiteY74" fmla="*/ 276225 h 1419225"/>
                <a:gd name="connsiteX75" fmla="*/ 157163 w 6062663"/>
                <a:gd name="connsiteY75" fmla="*/ 261938 h 1419225"/>
                <a:gd name="connsiteX76" fmla="*/ 123825 w 6062663"/>
                <a:gd name="connsiteY76" fmla="*/ 261938 h 1419225"/>
                <a:gd name="connsiteX77" fmla="*/ 123825 w 6062663"/>
                <a:gd name="connsiteY77" fmla="*/ 261938 h 1419225"/>
                <a:gd name="connsiteX78" fmla="*/ 123825 w 6062663"/>
                <a:gd name="connsiteY78" fmla="*/ 223838 h 1419225"/>
                <a:gd name="connsiteX79" fmla="*/ 104775 w 6062663"/>
                <a:gd name="connsiteY79" fmla="*/ 223838 h 1419225"/>
                <a:gd name="connsiteX80" fmla="*/ 104775 w 6062663"/>
                <a:gd name="connsiteY80" fmla="*/ 200025 h 1419225"/>
                <a:gd name="connsiteX81" fmla="*/ 85725 w 6062663"/>
                <a:gd name="connsiteY81" fmla="*/ 200025 h 1419225"/>
                <a:gd name="connsiteX82" fmla="*/ 85725 w 6062663"/>
                <a:gd name="connsiteY82" fmla="*/ 176213 h 1419225"/>
                <a:gd name="connsiteX83" fmla="*/ 76200 w 6062663"/>
                <a:gd name="connsiteY83" fmla="*/ 166688 h 1419225"/>
                <a:gd name="connsiteX84" fmla="*/ 76200 w 6062663"/>
                <a:gd name="connsiteY84" fmla="*/ 95250 h 1419225"/>
                <a:gd name="connsiteX85" fmla="*/ 52388 w 6062663"/>
                <a:gd name="connsiteY85" fmla="*/ 95250 h 1419225"/>
                <a:gd name="connsiteX86" fmla="*/ 52388 w 6062663"/>
                <a:gd name="connsiteY86" fmla="*/ 71438 h 1419225"/>
                <a:gd name="connsiteX87" fmla="*/ 42863 w 6062663"/>
                <a:gd name="connsiteY87" fmla="*/ 71438 h 1419225"/>
                <a:gd name="connsiteX88" fmla="*/ 42863 w 6062663"/>
                <a:gd name="connsiteY88" fmla="*/ 57150 h 1419225"/>
                <a:gd name="connsiteX89" fmla="*/ 23813 w 6062663"/>
                <a:gd name="connsiteY89" fmla="*/ 57150 h 1419225"/>
                <a:gd name="connsiteX90" fmla="*/ 23813 w 6062663"/>
                <a:gd name="connsiteY90" fmla="*/ 57150 h 1419225"/>
                <a:gd name="connsiteX91" fmla="*/ 23813 w 6062663"/>
                <a:gd name="connsiteY91" fmla="*/ 33338 h 1419225"/>
                <a:gd name="connsiteX92" fmla="*/ 23813 w 6062663"/>
                <a:gd name="connsiteY92" fmla="*/ 0 h 1419225"/>
                <a:gd name="connsiteX93" fmla="*/ 0 w 6062663"/>
                <a:gd name="connsiteY93" fmla="*/ 0 h 1419225"/>
                <a:gd name="connsiteX0" fmla="*/ 6062663 w 6062663"/>
                <a:gd name="connsiteY0" fmla="*/ 1419225 h 1419225"/>
                <a:gd name="connsiteX1" fmla="*/ 5214938 w 6062663"/>
                <a:gd name="connsiteY1" fmla="*/ 1419225 h 1419225"/>
                <a:gd name="connsiteX2" fmla="*/ 5214938 w 6062663"/>
                <a:gd name="connsiteY2" fmla="*/ 1323975 h 1419225"/>
                <a:gd name="connsiteX3" fmla="*/ 3462338 w 6062663"/>
                <a:gd name="connsiteY3" fmla="*/ 1323975 h 1419225"/>
                <a:gd name="connsiteX4" fmla="*/ 3462338 w 6062663"/>
                <a:gd name="connsiteY4" fmla="*/ 1281113 h 1419225"/>
                <a:gd name="connsiteX5" fmla="*/ 3338513 w 6062663"/>
                <a:gd name="connsiteY5" fmla="*/ 1281113 h 1419225"/>
                <a:gd name="connsiteX6" fmla="*/ 3338513 w 6062663"/>
                <a:gd name="connsiteY6" fmla="*/ 1247775 h 1419225"/>
                <a:gd name="connsiteX7" fmla="*/ 3309938 w 6062663"/>
                <a:gd name="connsiteY7" fmla="*/ 1247775 h 1419225"/>
                <a:gd name="connsiteX8" fmla="*/ 3309938 w 6062663"/>
                <a:gd name="connsiteY8" fmla="*/ 1214438 h 1419225"/>
                <a:gd name="connsiteX9" fmla="*/ 3014663 w 6062663"/>
                <a:gd name="connsiteY9" fmla="*/ 1214438 h 1419225"/>
                <a:gd name="connsiteX10" fmla="*/ 3014663 w 6062663"/>
                <a:gd name="connsiteY10" fmla="*/ 1171575 h 1419225"/>
                <a:gd name="connsiteX11" fmla="*/ 2786063 w 6062663"/>
                <a:gd name="connsiteY11" fmla="*/ 1171575 h 1419225"/>
                <a:gd name="connsiteX12" fmla="*/ 2786063 w 6062663"/>
                <a:gd name="connsiteY12" fmla="*/ 1138238 h 1419225"/>
                <a:gd name="connsiteX13" fmla="*/ 2705100 w 6062663"/>
                <a:gd name="connsiteY13" fmla="*/ 1138238 h 1419225"/>
                <a:gd name="connsiteX14" fmla="*/ 2705100 w 6062663"/>
                <a:gd name="connsiteY14" fmla="*/ 1104900 h 1419225"/>
                <a:gd name="connsiteX15" fmla="*/ 2566988 w 6062663"/>
                <a:gd name="connsiteY15" fmla="*/ 1104900 h 1419225"/>
                <a:gd name="connsiteX16" fmla="*/ 2566988 w 6062663"/>
                <a:gd name="connsiteY16" fmla="*/ 1076325 h 1419225"/>
                <a:gd name="connsiteX17" fmla="*/ 2452688 w 6062663"/>
                <a:gd name="connsiteY17" fmla="*/ 1076325 h 1419225"/>
                <a:gd name="connsiteX18" fmla="*/ 2452688 w 6062663"/>
                <a:gd name="connsiteY18" fmla="*/ 1057275 h 1419225"/>
                <a:gd name="connsiteX19" fmla="*/ 2400300 w 6062663"/>
                <a:gd name="connsiteY19" fmla="*/ 1057275 h 1419225"/>
                <a:gd name="connsiteX20" fmla="*/ 2400300 w 6062663"/>
                <a:gd name="connsiteY20" fmla="*/ 1057275 h 1419225"/>
                <a:gd name="connsiteX21" fmla="*/ 2400300 w 6062663"/>
                <a:gd name="connsiteY21" fmla="*/ 1023938 h 1419225"/>
                <a:gd name="connsiteX22" fmla="*/ 1933575 w 6062663"/>
                <a:gd name="connsiteY22" fmla="*/ 1023938 h 1419225"/>
                <a:gd name="connsiteX23" fmla="*/ 1933575 w 6062663"/>
                <a:gd name="connsiteY23" fmla="*/ 995363 h 1419225"/>
                <a:gd name="connsiteX24" fmla="*/ 1819275 w 6062663"/>
                <a:gd name="connsiteY24" fmla="*/ 995363 h 1419225"/>
                <a:gd name="connsiteX25" fmla="*/ 1819275 w 6062663"/>
                <a:gd name="connsiteY25" fmla="*/ 966788 h 1419225"/>
                <a:gd name="connsiteX26" fmla="*/ 1762125 w 6062663"/>
                <a:gd name="connsiteY26" fmla="*/ 966788 h 1419225"/>
                <a:gd name="connsiteX27" fmla="*/ 1762125 w 6062663"/>
                <a:gd name="connsiteY27" fmla="*/ 928688 h 1419225"/>
                <a:gd name="connsiteX28" fmla="*/ 1747838 w 6062663"/>
                <a:gd name="connsiteY28" fmla="*/ 928688 h 1419225"/>
                <a:gd name="connsiteX29" fmla="*/ 1747838 w 6062663"/>
                <a:gd name="connsiteY29" fmla="*/ 890588 h 1419225"/>
                <a:gd name="connsiteX30" fmla="*/ 1671638 w 6062663"/>
                <a:gd name="connsiteY30" fmla="*/ 890588 h 1419225"/>
                <a:gd name="connsiteX31" fmla="*/ 1671638 w 6062663"/>
                <a:gd name="connsiteY31" fmla="*/ 852488 h 1419225"/>
                <a:gd name="connsiteX32" fmla="*/ 1333500 w 6062663"/>
                <a:gd name="connsiteY32" fmla="*/ 852488 h 1419225"/>
                <a:gd name="connsiteX33" fmla="*/ 1333500 w 6062663"/>
                <a:gd name="connsiteY33" fmla="*/ 823913 h 1419225"/>
                <a:gd name="connsiteX34" fmla="*/ 1181100 w 6062663"/>
                <a:gd name="connsiteY34" fmla="*/ 823913 h 1419225"/>
                <a:gd name="connsiteX35" fmla="*/ 1181100 w 6062663"/>
                <a:gd name="connsiteY35" fmla="*/ 800100 h 1419225"/>
                <a:gd name="connsiteX36" fmla="*/ 1004888 w 6062663"/>
                <a:gd name="connsiteY36" fmla="*/ 800100 h 1419225"/>
                <a:gd name="connsiteX37" fmla="*/ 1004888 w 6062663"/>
                <a:gd name="connsiteY37" fmla="*/ 757238 h 1419225"/>
                <a:gd name="connsiteX38" fmla="*/ 957263 w 6062663"/>
                <a:gd name="connsiteY38" fmla="*/ 757238 h 1419225"/>
                <a:gd name="connsiteX39" fmla="*/ 957263 w 6062663"/>
                <a:gd name="connsiteY39" fmla="*/ 719138 h 1419225"/>
                <a:gd name="connsiteX40" fmla="*/ 947738 w 6062663"/>
                <a:gd name="connsiteY40" fmla="*/ 728663 h 1419225"/>
                <a:gd name="connsiteX41" fmla="*/ 947738 w 6062663"/>
                <a:gd name="connsiteY41" fmla="*/ 690563 h 1419225"/>
                <a:gd name="connsiteX42" fmla="*/ 923925 w 6062663"/>
                <a:gd name="connsiteY42" fmla="*/ 690563 h 1419225"/>
                <a:gd name="connsiteX43" fmla="*/ 923925 w 6062663"/>
                <a:gd name="connsiteY43" fmla="*/ 652463 h 1419225"/>
                <a:gd name="connsiteX44" fmla="*/ 895350 w 6062663"/>
                <a:gd name="connsiteY44" fmla="*/ 652463 h 1419225"/>
                <a:gd name="connsiteX45" fmla="*/ 895350 w 6062663"/>
                <a:gd name="connsiteY45" fmla="*/ 628650 h 1419225"/>
                <a:gd name="connsiteX46" fmla="*/ 842963 w 6062663"/>
                <a:gd name="connsiteY46" fmla="*/ 628650 h 1419225"/>
                <a:gd name="connsiteX47" fmla="*/ 842963 w 6062663"/>
                <a:gd name="connsiteY47" fmla="*/ 614363 h 1419225"/>
                <a:gd name="connsiteX48" fmla="*/ 828675 w 6062663"/>
                <a:gd name="connsiteY48" fmla="*/ 614363 h 1419225"/>
                <a:gd name="connsiteX49" fmla="*/ 828675 w 6062663"/>
                <a:gd name="connsiteY49" fmla="*/ 600075 h 1419225"/>
                <a:gd name="connsiteX50" fmla="*/ 785813 w 6062663"/>
                <a:gd name="connsiteY50" fmla="*/ 600075 h 1419225"/>
                <a:gd name="connsiteX51" fmla="*/ 785813 w 6062663"/>
                <a:gd name="connsiteY51" fmla="*/ 590550 h 1419225"/>
                <a:gd name="connsiteX52" fmla="*/ 581025 w 6062663"/>
                <a:gd name="connsiteY52" fmla="*/ 590550 h 1419225"/>
                <a:gd name="connsiteX53" fmla="*/ 581025 w 6062663"/>
                <a:gd name="connsiteY53" fmla="*/ 571500 h 1419225"/>
                <a:gd name="connsiteX54" fmla="*/ 557213 w 6062663"/>
                <a:gd name="connsiteY54" fmla="*/ 571500 h 1419225"/>
                <a:gd name="connsiteX55" fmla="*/ 557213 w 6062663"/>
                <a:gd name="connsiteY55" fmla="*/ 552450 h 1419225"/>
                <a:gd name="connsiteX56" fmla="*/ 533400 w 6062663"/>
                <a:gd name="connsiteY56" fmla="*/ 552450 h 1419225"/>
                <a:gd name="connsiteX57" fmla="*/ 533400 w 6062663"/>
                <a:gd name="connsiteY57" fmla="*/ 514350 h 1419225"/>
                <a:gd name="connsiteX58" fmla="*/ 533400 w 6062663"/>
                <a:gd name="connsiteY58" fmla="*/ 514350 h 1419225"/>
                <a:gd name="connsiteX59" fmla="*/ 526257 w 6062663"/>
                <a:gd name="connsiteY59" fmla="*/ 495300 h 1419225"/>
                <a:gd name="connsiteX60" fmla="*/ 495300 w 6062663"/>
                <a:gd name="connsiteY60" fmla="*/ 495300 h 1419225"/>
                <a:gd name="connsiteX61" fmla="*/ 495300 w 6062663"/>
                <a:gd name="connsiteY61" fmla="*/ 433388 h 1419225"/>
                <a:gd name="connsiteX62" fmla="*/ 476250 w 6062663"/>
                <a:gd name="connsiteY62" fmla="*/ 433388 h 1419225"/>
                <a:gd name="connsiteX63" fmla="*/ 476250 w 6062663"/>
                <a:gd name="connsiteY63" fmla="*/ 395288 h 1419225"/>
                <a:gd name="connsiteX64" fmla="*/ 461963 w 6062663"/>
                <a:gd name="connsiteY64" fmla="*/ 395288 h 1419225"/>
                <a:gd name="connsiteX65" fmla="*/ 461963 w 6062663"/>
                <a:gd name="connsiteY65" fmla="*/ 376238 h 1419225"/>
                <a:gd name="connsiteX66" fmla="*/ 452438 w 6062663"/>
                <a:gd name="connsiteY66" fmla="*/ 376238 h 1419225"/>
                <a:gd name="connsiteX67" fmla="*/ 452438 w 6062663"/>
                <a:gd name="connsiteY67" fmla="*/ 333375 h 1419225"/>
                <a:gd name="connsiteX68" fmla="*/ 357188 w 6062663"/>
                <a:gd name="connsiteY68" fmla="*/ 333375 h 1419225"/>
                <a:gd name="connsiteX69" fmla="*/ 357188 w 6062663"/>
                <a:gd name="connsiteY69" fmla="*/ 309563 h 1419225"/>
                <a:gd name="connsiteX70" fmla="*/ 300038 w 6062663"/>
                <a:gd name="connsiteY70" fmla="*/ 309563 h 1419225"/>
                <a:gd name="connsiteX71" fmla="*/ 300038 w 6062663"/>
                <a:gd name="connsiteY71" fmla="*/ 290513 h 1419225"/>
                <a:gd name="connsiteX72" fmla="*/ 200025 w 6062663"/>
                <a:gd name="connsiteY72" fmla="*/ 290513 h 1419225"/>
                <a:gd name="connsiteX73" fmla="*/ 200025 w 6062663"/>
                <a:gd name="connsiteY73" fmla="*/ 276225 h 1419225"/>
                <a:gd name="connsiteX74" fmla="*/ 157163 w 6062663"/>
                <a:gd name="connsiteY74" fmla="*/ 276225 h 1419225"/>
                <a:gd name="connsiteX75" fmla="*/ 157163 w 6062663"/>
                <a:gd name="connsiteY75" fmla="*/ 261938 h 1419225"/>
                <a:gd name="connsiteX76" fmla="*/ 123825 w 6062663"/>
                <a:gd name="connsiteY76" fmla="*/ 261938 h 1419225"/>
                <a:gd name="connsiteX77" fmla="*/ 123825 w 6062663"/>
                <a:gd name="connsiteY77" fmla="*/ 261938 h 1419225"/>
                <a:gd name="connsiteX78" fmla="*/ 123825 w 6062663"/>
                <a:gd name="connsiteY78" fmla="*/ 223838 h 1419225"/>
                <a:gd name="connsiteX79" fmla="*/ 104775 w 6062663"/>
                <a:gd name="connsiteY79" fmla="*/ 223838 h 1419225"/>
                <a:gd name="connsiteX80" fmla="*/ 104775 w 6062663"/>
                <a:gd name="connsiteY80" fmla="*/ 200025 h 1419225"/>
                <a:gd name="connsiteX81" fmla="*/ 85725 w 6062663"/>
                <a:gd name="connsiteY81" fmla="*/ 200025 h 1419225"/>
                <a:gd name="connsiteX82" fmla="*/ 85725 w 6062663"/>
                <a:gd name="connsiteY82" fmla="*/ 176213 h 1419225"/>
                <a:gd name="connsiteX83" fmla="*/ 76200 w 6062663"/>
                <a:gd name="connsiteY83" fmla="*/ 166688 h 1419225"/>
                <a:gd name="connsiteX84" fmla="*/ 76200 w 6062663"/>
                <a:gd name="connsiteY84" fmla="*/ 95250 h 1419225"/>
                <a:gd name="connsiteX85" fmla="*/ 52388 w 6062663"/>
                <a:gd name="connsiteY85" fmla="*/ 95250 h 1419225"/>
                <a:gd name="connsiteX86" fmla="*/ 52388 w 6062663"/>
                <a:gd name="connsiteY86" fmla="*/ 71438 h 1419225"/>
                <a:gd name="connsiteX87" fmla="*/ 42863 w 6062663"/>
                <a:gd name="connsiteY87" fmla="*/ 71438 h 1419225"/>
                <a:gd name="connsiteX88" fmla="*/ 42863 w 6062663"/>
                <a:gd name="connsiteY88" fmla="*/ 57150 h 1419225"/>
                <a:gd name="connsiteX89" fmla="*/ 23813 w 6062663"/>
                <a:gd name="connsiteY89" fmla="*/ 57150 h 1419225"/>
                <a:gd name="connsiteX90" fmla="*/ 23813 w 6062663"/>
                <a:gd name="connsiteY90" fmla="*/ 57150 h 1419225"/>
                <a:gd name="connsiteX91" fmla="*/ 23813 w 6062663"/>
                <a:gd name="connsiteY91" fmla="*/ 33338 h 1419225"/>
                <a:gd name="connsiteX92" fmla="*/ 23813 w 6062663"/>
                <a:gd name="connsiteY92" fmla="*/ 0 h 1419225"/>
                <a:gd name="connsiteX93" fmla="*/ 0 w 6062663"/>
                <a:gd name="connsiteY93" fmla="*/ 0 h 1419225"/>
                <a:gd name="connsiteX0" fmla="*/ 6062663 w 6062663"/>
                <a:gd name="connsiteY0" fmla="*/ 1419225 h 1419225"/>
                <a:gd name="connsiteX1" fmla="*/ 5214938 w 6062663"/>
                <a:gd name="connsiteY1" fmla="*/ 1419225 h 1419225"/>
                <a:gd name="connsiteX2" fmla="*/ 5214938 w 6062663"/>
                <a:gd name="connsiteY2" fmla="*/ 1323975 h 1419225"/>
                <a:gd name="connsiteX3" fmla="*/ 3462338 w 6062663"/>
                <a:gd name="connsiteY3" fmla="*/ 1323975 h 1419225"/>
                <a:gd name="connsiteX4" fmla="*/ 3462338 w 6062663"/>
                <a:gd name="connsiteY4" fmla="*/ 1281113 h 1419225"/>
                <a:gd name="connsiteX5" fmla="*/ 3338513 w 6062663"/>
                <a:gd name="connsiteY5" fmla="*/ 1281113 h 1419225"/>
                <a:gd name="connsiteX6" fmla="*/ 3338513 w 6062663"/>
                <a:gd name="connsiteY6" fmla="*/ 1247775 h 1419225"/>
                <a:gd name="connsiteX7" fmla="*/ 3309938 w 6062663"/>
                <a:gd name="connsiteY7" fmla="*/ 1247775 h 1419225"/>
                <a:gd name="connsiteX8" fmla="*/ 3309938 w 6062663"/>
                <a:gd name="connsiteY8" fmla="*/ 1214438 h 1419225"/>
                <a:gd name="connsiteX9" fmla="*/ 3014663 w 6062663"/>
                <a:gd name="connsiteY9" fmla="*/ 1214438 h 1419225"/>
                <a:gd name="connsiteX10" fmla="*/ 3014663 w 6062663"/>
                <a:gd name="connsiteY10" fmla="*/ 1171575 h 1419225"/>
                <a:gd name="connsiteX11" fmla="*/ 2786063 w 6062663"/>
                <a:gd name="connsiteY11" fmla="*/ 1171575 h 1419225"/>
                <a:gd name="connsiteX12" fmla="*/ 2786063 w 6062663"/>
                <a:gd name="connsiteY12" fmla="*/ 1138238 h 1419225"/>
                <a:gd name="connsiteX13" fmla="*/ 2705100 w 6062663"/>
                <a:gd name="connsiteY13" fmla="*/ 1138238 h 1419225"/>
                <a:gd name="connsiteX14" fmla="*/ 2705100 w 6062663"/>
                <a:gd name="connsiteY14" fmla="*/ 1104900 h 1419225"/>
                <a:gd name="connsiteX15" fmla="*/ 2566988 w 6062663"/>
                <a:gd name="connsiteY15" fmla="*/ 1104900 h 1419225"/>
                <a:gd name="connsiteX16" fmla="*/ 2566988 w 6062663"/>
                <a:gd name="connsiteY16" fmla="*/ 1076325 h 1419225"/>
                <a:gd name="connsiteX17" fmla="*/ 2452688 w 6062663"/>
                <a:gd name="connsiteY17" fmla="*/ 1076325 h 1419225"/>
                <a:gd name="connsiteX18" fmla="*/ 2452688 w 6062663"/>
                <a:gd name="connsiteY18" fmla="*/ 1057275 h 1419225"/>
                <a:gd name="connsiteX19" fmla="*/ 2400300 w 6062663"/>
                <a:gd name="connsiteY19" fmla="*/ 1057275 h 1419225"/>
                <a:gd name="connsiteX20" fmla="*/ 2400300 w 6062663"/>
                <a:gd name="connsiteY20" fmla="*/ 1057275 h 1419225"/>
                <a:gd name="connsiteX21" fmla="*/ 2400300 w 6062663"/>
                <a:gd name="connsiteY21" fmla="*/ 1023938 h 1419225"/>
                <a:gd name="connsiteX22" fmla="*/ 1933575 w 6062663"/>
                <a:gd name="connsiteY22" fmla="*/ 1023938 h 1419225"/>
                <a:gd name="connsiteX23" fmla="*/ 1933575 w 6062663"/>
                <a:gd name="connsiteY23" fmla="*/ 995363 h 1419225"/>
                <a:gd name="connsiteX24" fmla="*/ 1819275 w 6062663"/>
                <a:gd name="connsiteY24" fmla="*/ 995363 h 1419225"/>
                <a:gd name="connsiteX25" fmla="*/ 1819275 w 6062663"/>
                <a:gd name="connsiteY25" fmla="*/ 966788 h 1419225"/>
                <a:gd name="connsiteX26" fmla="*/ 1762125 w 6062663"/>
                <a:gd name="connsiteY26" fmla="*/ 966788 h 1419225"/>
                <a:gd name="connsiteX27" fmla="*/ 1762125 w 6062663"/>
                <a:gd name="connsiteY27" fmla="*/ 928688 h 1419225"/>
                <a:gd name="connsiteX28" fmla="*/ 1747838 w 6062663"/>
                <a:gd name="connsiteY28" fmla="*/ 928688 h 1419225"/>
                <a:gd name="connsiteX29" fmla="*/ 1747838 w 6062663"/>
                <a:gd name="connsiteY29" fmla="*/ 890588 h 1419225"/>
                <a:gd name="connsiteX30" fmla="*/ 1671638 w 6062663"/>
                <a:gd name="connsiteY30" fmla="*/ 890588 h 1419225"/>
                <a:gd name="connsiteX31" fmla="*/ 1671638 w 6062663"/>
                <a:gd name="connsiteY31" fmla="*/ 852488 h 1419225"/>
                <a:gd name="connsiteX32" fmla="*/ 1333500 w 6062663"/>
                <a:gd name="connsiteY32" fmla="*/ 852488 h 1419225"/>
                <a:gd name="connsiteX33" fmla="*/ 1333500 w 6062663"/>
                <a:gd name="connsiteY33" fmla="*/ 823913 h 1419225"/>
                <a:gd name="connsiteX34" fmla="*/ 1181100 w 6062663"/>
                <a:gd name="connsiteY34" fmla="*/ 823913 h 1419225"/>
                <a:gd name="connsiteX35" fmla="*/ 1181100 w 6062663"/>
                <a:gd name="connsiteY35" fmla="*/ 800100 h 1419225"/>
                <a:gd name="connsiteX36" fmla="*/ 1004888 w 6062663"/>
                <a:gd name="connsiteY36" fmla="*/ 800100 h 1419225"/>
                <a:gd name="connsiteX37" fmla="*/ 1004888 w 6062663"/>
                <a:gd name="connsiteY37" fmla="*/ 757238 h 1419225"/>
                <a:gd name="connsiteX38" fmla="*/ 957263 w 6062663"/>
                <a:gd name="connsiteY38" fmla="*/ 757238 h 1419225"/>
                <a:gd name="connsiteX39" fmla="*/ 957263 w 6062663"/>
                <a:gd name="connsiteY39" fmla="*/ 719138 h 1419225"/>
                <a:gd name="connsiteX40" fmla="*/ 947738 w 6062663"/>
                <a:gd name="connsiteY40" fmla="*/ 728663 h 1419225"/>
                <a:gd name="connsiteX41" fmla="*/ 947738 w 6062663"/>
                <a:gd name="connsiteY41" fmla="*/ 690563 h 1419225"/>
                <a:gd name="connsiteX42" fmla="*/ 923925 w 6062663"/>
                <a:gd name="connsiteY42" fmla="*/ 690563 h 1419225"/>
                <a:gd name="connsiteX43" fmla="*/ 923925 w 6062663"/>
                <a:gd name="connsiteY43" fmla="*/ 652463 h 1419225"/>
                <a:gd name="connsiteX44" fmla="*/ 895350 w 6062663"/>
                <a:gd name="connsiteY44" fmla="*/ 652463 h 1419225"/>
                <a:gd name="connsiteX45" fmla="*/ 895350 w 6062663"/>
                <a:gd name="connsiteY45" fmla="*/ 628650 h 1419225"/>
                <a:gd name="connsiteX46" fmla="*/ 842963 w 6062663"/>
                <a:gd name="connsiteY46" fmla="*/ 628650 h 1419225"/>
                <a:gd name="connsiteX47" fmla="*/ 842963 w 6062663"/>
                <a:gd name="connsiteY47" fmla="*/ 614363 h 1419225"/>
                <a:gd name="connsiteX48" fmla="*/ 828675 w 6062663"/>
                <a:gd name="connsiteY48" fmla="*/ 614363 h 1419225"/>
                <a:gd name="connsiteX49" fmla="*/ 828675 w 6062663"/>
                <a:gd name="connsiteY49" fmla="*/ 600075 h 1419225"/>
                <a:gd name="connsiteX50" fmla="*/ 785813 w 6062663"/>
                <a:gd name="connsiteY50" fmla="*/ 600075 h 1419225"/>
                <a:gd name="connsiteX51" fmla="*/ 785813 w 6062663"/>
                <a:gd name="connsiteY51" fmla="*/ 590550 h 1419225"/>
                <a:gd name="connsiteX52" fmla="*/ 581025 w 6062663"/>
                <a:gd name="connsiteY52" fmla="*/ 590550 h 1419225"/>
                <a:gd name="connsiteX53" fmla="*/ 581025 w 6062663"/>
                <a:gd name="connsiteY53" fmla="*/ 571500 h 1419225"/>
                <a:gd name="connsiteX54" fmla="*/ 557213 w 6062663"/>
                <a:gd name="connsiteY54" fmla="*/ 571500 h 1419225"/>
                <a:gd name="connsiteX55" fmla="*/ 557213 w 6062663"/>
                <a:gd name="connsiteY55" fmla="*/ 552450 h 1419225"/>
                <a:gd name="connsiteX56" fmla="*/ 533400 w 6062663"/>
                <a:gd name="connsiteY56" fmla="*/ 552450 h 1419225"/>
                <a:gd name="connsiteX57" fmla="*/ 533400 w 6062663"/>
                <a:gd name="connsiteY57" fmla="*/ 514350 h 1419225"/>
                <a:gd name="connsiteX58" fmla="*/ 533400 w 6062663"/>
                <a:gd name="connsiteY58" fmla="*/ 514350 h 1419225"/>
                <a:gd name="connsiteX59" fmla="*/ 523875 w 6062663"/>
                <a:gd name="connsiteY59" fmla="*/ 497682 h 1419225"/>
                <a:gd name="connsiteX60" fmla="*/ 495300 w 6062663"/>
                <a:gd name="connsiteY60" fmla="*/ 495300 h 1419225"/>
                <a:gd name="connsiteX61" fmla="*/ 495300 w 6062663"/>
                <a:gd name="connsiteY61" fmla="*/ 433388 h 1419225"/>
                <a:gd name="connsiteX62" fmla="*/ 476250 w 6062663"/>
                <a:gd name="connsiteY62" fmla="*/ 433388 h 1419225"/>
                <a:gd name="connsiteX63" fmla="*/ 476250 w 6062663"/>
                <a:gd name="connsiteY63" fmla="*/ 395288 h 1419225"/>
                <a:gd name="connsiteX64" fmla="*/ 461963 w 6062663"/>
                <a:gd name="connsiteY64" fmla="*/ 395288 h 1419225"/>
                <a:gd name="connsiteX65" fmla="*/ 461963 w 6062663"/>
                <a:gd name="connsiteY65" fmla="*/ 376238 h 1419225"/>
                <a:gd name="connsiteX66" fmla="*/ 452438 w 6062663"/>
                <a:gd name="connsiteY66" fmla="*/ 376238 h 1419225"/>
                <a:gd name="connsiteX67" fmla="*/ 452438 w 6062663"/>
                <a:gd name="connsiteY67" fmla="*/ 333375 h 1419225"/>
                <a:gd name="connsiteX68" fmla="*/ 357188 w 6062663"/>
                <a:gd name="connsiteY68" fmla="*/ 333375 h 1419225"/>
                <a:gd name="connsiteX69" fmla="*/ 357188 w 6062663"/>
                <a:gd name="connsiteY69" fmla="*/ 309563 h 1419225"/>
                <a:gd name="connsiteX70" fmla="*/ 300038 w 6062663"/>
                <a:gd name="connsiteY70" fmla="*/ 309563 h 1419225"/>
                <a:gd name="connsiteX71" fmla="*/ 300038 w 6062663"/>
                <a:gd name="connsiteY71" fmla="*/ 290513 h 1419225"/>
                <a:gd name="connsiteX72" fmla="*/ 200025 w 6062663"/>
                <a:gd name="connsiteY72" fmla="*/ 290513 h 1419225"/>
                <a:gd name="connsiteX73" fmla="*/ 200025 w 6062663"/>
                <a:gd name="connsiteY73" fmla="*/ 276225 h 1419225"/>
                <a:gd name="connsiteX74" fmla="*/ 157163 w 6062663"/>
                <a:gd name="connsiteY74" fmla="*/ 276225 h 1419225"/>
                <a:gd name="connsiteX75" fmla="*/ 157163 w 6062663"/>
                <a:gd name="connsiteY75" fmla="*/ 261938 h 1419225"/>
                <a:gd name="connsiteX76" fmla="*/ 123825 w 6062663"/>
                <a:gd name="connsiteY76" fmla="*/ 261938 h 1419225"/>
                <a:gd name="connsiteX77" fmla="*/ 123825 w 6062663"/>
                <a:gd name="connsiteY77" fmla="*/ 261938 h 1419225"/>
                <a:gd name="connsiteX78" fmla="*/ 123825 w 6062663"/>
                <a:gd name="connsiteY78" fmla="*/ 223838 h 1419225"/>
                <a:gd name="connsiteX79" fmla="*/ 104775 w 6062663"/>
                <a:gd name="connsiteY79" fmla="*/ 223838 h 1419225"/>
                <a:gd name="connsiteX80" fmla="*/ 104775 w 6062663"/>
                <a:gd name="connsiteY80" fmla="*/ 200025 h 1419225"/>
                <a:gd name="connsiteX81" fmla="*/ 85725 w 6062663"/>
                <a:gd name="connsiteY81" fmla="*/ 200025 h 1419225"/>
                <a:gd name="connsiteX82" fmla="*/ 85725 w 6062663"/>
                <a:gd name="connsiteY82" fmla="*/ 176213 h 1419225"/>
                <a:gd name="connsiteX83" fmla="*/ 76200 w 6062663"/>
                <a:gd name="connsiteY83" fmla="*/ 166688 h 1419225"/>
                <a:gd name="connsiteX84" fmla="*/ 76200 w 6062663"/>
                <a:gd name="connsiteY84" fmla="*/ 95250 h 1419225"/>
                <a:gd name="connsiteX85" fmla="*/ 52388 w 6062663"/>
                <a:gd name="connsiteY85" fmla="*/ 95250 h 1419225"/>
                <a:gd name="connsiteX86" fmla="*/ 52388 w 6062663"/>
                <a:gd name="connsiteY86" fmla="*/ 71438 h 1419225"/>
                <a:gd name="connsiteX87" fmla="*/ 42863 w 6062663"/>
                <a:gd name="connsiteY87" fmla="*/ 71438 h 1419225"/>
                <a:gd name="connsiteX88" fmla="*/ 42863 w 6062663"/>
                <a:gd name="connsiteY88" fmla="*/ 57150 h 1419225"/>
                <a:gd name="connsiteX89" fmla="*/ 23813 w 6062663"/>
                <a:gd name="connsiteY89" fmla="*/ 57150 h 1419225"/>
                <a:gd name="connsiteX90" fmla="*/ 23813 w 6062663"/>
                <a:gd name="connsiteY90" fmla="*/ 57150 h 1419225"/>
                <a:gd name="connsiteX91" fmla="*/ 23813 w 6062663"/>
                <a:gd name="connsiteY91" fmla="*/ 33338 h 1419225"/>
                <a:gd name="connsiteX92" fmla="*/ 23813 w 6062663"/>
                <a:gd name="connsiteY92" fmla="*/ 0 h 1419225"/>
                <a:gd name="connsiteX93" fmla="*/ 0 w 6062663"/>
                <a:gd name="connsiteY93" fmla="*/ 0 h 1419225"/>
                <a:gd name="connsiteX0" fmla="*/ 6062663 w 6062663"/>
                <a:gd name="connsiteY0" fmla="*/ 1419225 h 1419225"/>
                <a:gd name="connsiteX1" fmla="*/ 5214938 w 6062663"/>
                <a:gd name="connsiteY1" fmla="*/ 1419225 h 1419225"/>
                <a:gd name="connsiteX2" fmla="*/ 5214938 w 6062663"/>
                <a:gd name="connsiteY2" fmla="*/ 1323975 h 1419225"/>
                <a:gd name="connsiteX3" fmla="*/ 3462338 w 6062663"/>
                <a:gd name="connsiteY3" fmla="*/ 1323975 h 1419225"/>
                <a:gd name="connsiteX4" fmla="*/ 3462338 w 6062663"/>
                <a:gd name="connsiteY4" fmla="*/ 1281113 h 1419225"/>
                <a:gd name="connsiteX5" fmla="*/ 3338513 w 6062663"/>
                <a:gd name="connsiteY5" fmla="*/ 1281113 h 1419225"/>
                <a:gd name="connsiteX6" fmla="*/ 3338513 w 6062663"/>
                <a:gd name="connsiteY6" fmla="*/ 1247775 h 1419225"/>
                <a:gd name="connsiteX7" fmla="*/ 3309938 w 6062663"/>
                <a:gd name="connsiteY7" fmla="*/ 1247775 h 1419225"/>
                <a:gd name="connsiteX8" fmla="*/ 3309938 w 6062663"/>
                <a:gd name="connsiteY8" fmla="*/ 1214438 h 1419225"/>
                <a:gd name="connsiteX9" fmla="*/ 3014663 w 6062663"/>
                <a:gd name="connsiteY9" fmla="*/ 1214438 h 1419225"/>
                <a:gd name="connsiteX10" fmla="*/ 3014663 w 6062663"/>
                <a:gd name="connsiteY10" fmla="*/ 1171575 h 1419225"/>
                <a:gd name="connsiteX11" fmla="*/ 2786063 w 6062663"/>
                <a:gd name="connsiteY11" fmla="*/ 1171575 h 1419225"/>
                <a:gd name="connsiteX12" fmla="*/ 2786063 w 6062663"/>
                <a:gd name="connsiteY12" fmla="*/ 1138238 h 1419225"/>
                <a:gd name="connsiteX13" fmla="*/ 2705100 w 6062663"/>
                <a:gd name="connsiteY13" fmla="*/ 1138238 h 1419225"/>
                <a:gd name="connsiteX14" fmla="*/ 2705100 w 6062663"/>
                <a:gd name="connsiteY14" fmla="*/ 1104900 h 1419225"/>
                <a:gd name="connsiteX15" fmla="*/ 2566988 w 6062663"/>
                <a:gd name="connsiteY15" fmla="*/ 1104900 h 1419225"/>
                <a:gd name="connsiteX16" fmla="*/ 2566988 w 6062663"/>
                <a:gd name="connsiteY16" fmla="*/ 1076325 h 1419225"/>
                <a:gd name="connsiteX17" fmla="*/ 2452688 w 6062663"/>
                <a:gd name="connsiteY17" fmla="*/ 1076325 h 1419225"/>
                <a:gd name="connsiteX18" fmla="*/ 2452688 w 6062663"/>
                <a:gd name="connsiteY18" fmla="*/ 1057275 h 1419225"/>
                <a:gd name="connsiteX19" fmla="*/ 2400300 w 6062663"/>
                <a:gd name="connsiteY19" fmla="*/ 1057275 h 1419225"/>
                <a:gd name="connsiteX20" fmla="*/ 2400300 w 6062663"/>
                <a:gd name="connsiteY20" fmla="*/ 1057275 h 1419225"/>
                <a:gd name="connsiteX21" fmla="*/ 2400300 w 6062663"/>
                <a:gd name="connsiteY21" fmla="*/ 1023938 h 1419225"/>
                <a:gd name="connsiteX22" fmla="*/ 1933575 w 6062663"/>
                <a:gd name="connsiteY22" fmla="*/ 1023938 h 1419225"/>
                <a:gd name="connsiteX23" fmla="*/ 1933575 w 6062663"/>
                <a:gd name="connsiteY23" fmla="*/ 995363 h 1419225"/>
                <a:gd name="connsiteX24" fmla="*/ 1819275 w 6062663"/>
                <a:gd name="connsiteY24" fmla="*/ 995363 h 1419225"/>
                <a:gd name="connsiteX25" fmla="*/ 1819275 w 6062663"/>
                <a:gd name="connsiteY25" fmla="*/ 966788 h 1419225"/>
                <a:gd name="connsiteX26" fmla="*/ 1762125 w 6062663"/>
                <a:gd name="connsiteY26" fmla="*/ 966788 h 1419225"/>
                <a:gd name="connsiteX27" fmla="*/ 1762125 w 6062663"/>
                <a:gd name="connsiteY27" fmla="*/ 928688 h 1419225"/>
                <a:gd name="connsiteX28" fmla="*/ 1747838 w 6062663"/>
                <a:gd name="connsiteY28" fmla="*/ 928688 h 1419225"/>
                <a:gd name="connsiteX29" fmla="*/ 1747838 w 6062663"/>
                <a:gd name="connsiteY29" fmla="*/ 890588 h 1419225"/>
                <a:gd name="connsiteX30" fmla="*/ 1671638 w 6062663"/>
                <a:gd name="connsiteY30" fmla="*/ 890588 h 1419225"/>
                <a:gd name="connsiteX31" fmla="*/ 1671638 w 6062663"/>
                <a:gd name="connsiteY31" fmla="*/ 852488 h 1419225"/>
                <a:gd name="connsiteX32" fmla="*/ 1333500 w 6062663"/>
                <a:gd name="connsiteY32" fmla="*/ 852488 h 1419225"/>
                <a:gd name="connsiteX33" fmla="*/ 1333500 w 6062663"/>
                <a:gd name="connsiteY33" fmla="*/ 823913 h 1419225"/>
                <a:gd name="connsiteX34" fmla="*/ 1181100 w 6062663"/>
                <a:gd name="connsiteY34" fmla="*/ 823913 h 1419225"/>
                <a:gd name="connsiteX35" fmla="*/ 1181100 w 6062663"/>
                <a:gd name="connsiteY35" fmla="*/ 800100 h 1419225"/>
                <a:gd name="connsiteX36" fmla="*/ 1004888 w 6062663"/>
                <a:gd name="connsiteY36" fmla="*/ 800100 h 1419225"/>
                <a:gd name="connsiteX37" fmla="*/ 1004888 w 6062663"/>
                <a:gd name="connsiteY37" fmla="*/ 757238 h 1419225"/>
                <a:gd name="connsiteX38" fmla="*/ 957263 w 6062663"/>
                <a:gd name="connsiteY38" fmla="*/ 757238 h 1419225"/>
                <a:gd name="connsiteX39" fmla="*/ 957263 w 6062663"/>
                <a:gd name="connsiteY39" fmla="*/ 719138 h 1419225"/>
                <a:gd name="connsiteX40" fmla="*/ 947738 w 6062663"/>
                <a:gd name="connsiteY40" fmla="*/ 728663 h 1419225"/>
                <a:gd name="connsiteX41" fmla="*/ 947738 w 6062663"/>
                <a:gd name="connsiteY41" fmla="*/ 690563 h 1419225"/>
                <a:gd name="connsiteX42" fmla="*/ 923925 w 6062663"/>
                <a:gd name="connsiteY42" fmla="*/ 690563 h 1419225"/>
                <a:gd name="connsiteX43" fmla="*/ 923925 w 6062663"/>
                <a:gd name="connsiteY43" fmla="*/ 652463 h 1419225"/>
                <a:gd name="connsiteX44" fmla="*/ 895350 w 6062663"/>
                <a:gd name="connsiteY44" fmla="*/ 652463 h 1419225"/>
                <a:gd name="connsiteX45" fmla="*/ 895350 w 6062663"/>
                <a:gd name="connsiteY45" fmla="*/ 628650 h 1419225"/>
                <a:gd name="connsiteX46" fmla="*/ 842963 w 6062663"/>
                <a:gd name="connsiteY46" fmla="*/ 628650 h 1419225"/>
                <a:gd name="connsiteX47" fmla="*/ 842963 w 6062663"/>
                <a:gd name="connsiteY47" fmla="*/ 614363 h 1419225"/>
                <a:gd name="connsiteX48" fmla="*/ 828675 w 6062663"/>
                <a:gd name="connsiteY48" fmla="*/ 614363 h 1419225"/>
                <a:gd name="connsiteX49" fmla="*/ 828675 w 6062663"/>
                <a:gd name="connsiteY49" fmla="*/ 600075 h 1419225"/>
                <a:gd name="connsiteX50" fmla="*/ 785813 w 6062663"/>
                <a:gd name="connsiteY50" fmla="*/ 600075 h 1419225"/>
                <a:gd name="connsiteX51" fmla="*/ 785813 w 6062663"/>
                <a:gd name="connsiteY51" fmla="*/ 590550 h 1419225"/>
                <a:gd name="connsiteX52" fmla="*/ 581025 w 6062663"/>
                <a:gd name="connsiteY52" fmla="*/ 590550 h 1419225"/>
                <a:gd name="connsiteX53" fmla="*/ 581025 w 6062663"/>
                <a:gd name="connsiteY53" fmla="*/ 571500 h 1419225"/>
                <a:gd name="connsiteX54" fmla="*/ 557213 w 6062663"/>
                <a:gd name="connsiteY54" fmla="*/ 571500 h 1419225"/>
                <a:gd name="connsiteX55" fmla="*/ 557213 w 6062663"/>
                <a:gd name="connsiteY55" fmla="*/ 552450 h 1419225"/>
                <a:gd name="connsiteX56" fmla="*/ 533400 w 6062663"/>
                <a:gd name="connsiteY56" fmla="*/ 552450 h 1419225"/>
                <a:gd name="connsiteX57" fmla="*/ 533400 w 6062663"/>
                <a:gd name="connsiteY57" fmla="*/ 514350 h 1419225"/>
                <a:gd name="connsiteX58" fmla="*/ 509588 w 6062663"/>
                <a:gd name="connsiteY58" fmla="*/ 511969 h 1419225"/>
                <a:gd name="connsiteX59" fmla="*/ 523875 w 6062663"/>
                <a:gd name="connsiteY59" fmla="*/ 497682 h 1419225"/>
                <a:gd name="connsiteX60" fmla="*/ 495300 w 6062663"/>
                <a:gd name="connsiteY60" fmla="*/ 495300 h 1419225"/>
                <a:gd name="connsiteX61" fmla="*/ 495300 w 6062663"/>
                <a:gd name="connsiteY61" fmla="*/ 433388 h 1419225"/>
                <a:gd name="connsiteX62" fmla="*/ 476250 w 6062663"/>
                <a:gd name="connsiteY62" fmla="*/ 433388 h 1419225"/>
                <a:gd name="connsiteX63" fmla="*/ 476250 w 6062663"/>
                <a:gd name="connsiteY63" fmla="*/ 395288 h 1419225"/>
                <a:gd name="connsiteX64" fmla="*/ 461963 w 6062663"/>
                <a:gd name="connsiteY64" fmla="*/ 395288 h 1419225"/>
                <a:gd name="connsiteX65" fmla="*/ 461963 w 6062663"/>
                <a:gd name="connsiteY65" fmla="*/ 376238 h 1419225"/>
                <a:gd name="connsiteX66" fmla="*/ 452438 w 6062663"/>
                <a:gd name="connsiteY66" fmla="*/ 376238 h 1419225"/>
                <a:gd name="connsiteX67" fmla="*/ 452438 w 6062663"/>
                <a:gd name="connsiteY67" fmla="*/ 333375 h 1419225"/>
                <a:gd name="connsiteX68" fmla="*/ 357188 w 6062663"/>
                <a:gd name="connsiteY68" fmla="*/ 333375 h 1419225"/>
                <a:gd name="connsiteX69" fmla="*/ 357188 w 6062663"/>
                <a:gd name="connsiteY69" fmla="*/ 309563 h 1419225"/>
                <a:gd name="connsiteX70" fmla="*/ 300038 w 6062663"/>
                <a:gd name="connsiteY70" fmla="*/ 309563 h 1419225"/>
                <a:gd name="connsiteX71" fmla="*/ 300038 w 6062663"/>
                <a:gd name="connsiteY71" fmla="*/ 290513 h 1419225"/>
                <a:gd name="connsiteX72" fmla="*/ 200025 w 6062663"/>
                <a:gd name="connsiteY72" fmla="*/ 290513 h 1419225"/>
                <a:gd name="connsiteX73" fmla="*/ 200025 w 6062663"/>
                <a:gd name="connsiteY73" fmla="*/ 276225 h 1419225"/>
                <a:gd name="connsiteX74" fmla="*/ 157163 w 6062663"/>
                <a:gd name="connsiteY74" fmla="*/ 276225 h 1419225"/>
                <a:gd name="connsiteX75" fmla="*/ 157163 w 6062663"/>
                <a:gd name="connsiteY75" fmla="*/ 261938 h 1419225"/>
                <a:gd name="connsiteX76" fmla="*/ 123825 w 6062663"/>
                <a:gd name="connsiteY76" fmla="*/ 261938 h 1419225"/>
                <a:gd name="connsiteX77" fmla="*/ 123825 w 6062663"/>
                <a:gd name="connsiteY77" fmla="*/ 261938 h 1419225"/>
                <a:gd name="connsiteX78" fmla="*/ 123825 w 6062663"/>
                <a:gd name="connsiteY78" fmla="*/ 223838 h 1419225"/>
                <a:gd name="connsiteX79" fmla="*/ 104775 w 6062663"/>
                <a:gd name="connsiteY79" fmla="*/ 223838 h 1419225"/>
                <a:gd name="connsiteX80" fmla="*/ 104775 w 6062663"/>
                <a:gd name="connsiteY80" fmla="*/ 200025 h 1419225"/>
                <a:gd name="connsiteX81" fmla="*/ 85725 w 6062663"/>
                <a:gd name="connsiteY81" fmla="*/ 200025 h 1419225"/>
                <a:gd name="connsiteX82" fmla="*/ 85725 w 6062663"/>
                <a:gd name="connsiteY82" fmla="*/ 176213 h 1419225"/>
                <a:gd name="connsiteX83" fmla="*/ 76200 w 6062663"/>
                <a:gd name="connsiteY83" fmla="*/ 166688 h 1419225"/>
                <a:gd name="connsiteX84" fmla="*/ 76200 w 6062663"/>
                <a:gd name="connsiteY84" fmla="*/ 95250 h 1419225"/>
                <a:gd name="connsiteX85" fmla="*/ 52388 w 6062663"/>
                <a:gd name="connsiteY85" fmla="*/ 95250 h 1419225"/>
                <a:gd name="connsiteX86" fmla="*/ 52388 w 6062663"/>
                <a:gd name="connsiteY86" fmla="*/ 71438 h 1419225"/>
                <a:gd name="connsiteX87" fmla="*/ 42863 w 6062663"/>
                <a:gd name="connsiteY87" fmla="*/ 71438 h 1419225"/>
                <a:gd name="connsiteX88" fmla="*/ 42863 w 6062663"/>
                <a:gd name="connsiteY88" fmla="*/ 57150 h 1419225"/>
                <a:gd name="connsiteX89" fmla="*/ 23813 w 6062663"/>
                <a:gd name="connsiteY89" fmla="*/ 57150 h 1419225"/>
                <a:gd name="connsiteX90" fmla="*/ 23813 w 6062663"/>
                <a:gd name="connsiteY90" fmla="*/ 57150 h 1419225"/>
                <a:gd name="connsiteX91" fmla="*/ 23813 w 6062663"/>
                <a:gd name="connsiteY91" fmla="*/ 33338 h 1419225"/>
                <a:gd name="connsiteX92" fmla="*/ 23813 w 6062663"/>
                <a:gd name="connsiteY92" fmla="*/ 0 h 1419225"/>
                <a:gd name="connsiteX93" fmla="*/ 0 w 6062663"/>
                <a:gd name="connsiteY93" fmla="*/ 0 h 1419225"/>
                <a:gd name="connsiteX0" fmla="*/ 6062663 w 6062663"/>
                <a:gd name="connsiteY0" fmla="*/ 1419225 h 1419225"/>
                <a:gd name="connsiteX1" fmla="*/ 5214938 w 6062663"/>
                <a:gd name="connsiteY1" fmla="*/ 1419225 h 1419225"/>
                <a:gd name="connsiteX2" fmla="*/ 5214938 w 6062663"/>
                <a:gd name="connsiteY2" fmla="*/ 1323975 h 1419225"/>
                <a:gd name="connsiteX3" fmla="*/ 3462338 w 6062663"/>
                <a:gd name="connsiteY3" fmla="*/ 1323975 h 1419225"/>
                <a:gd name="connsiteX4" fmla="*/ 3462338 w 6062663"/>
                <a:gd name="connsiteY4" fmla="*/ 1281113 h 1419225"/>
                <a:gd name="connsiteX5" fmla="*/ 3338513 w 6062663"/>
                <a:gd name="connsiteY5" fmla="*/ 1281113 h 1419225"/>
                <a:gd name="connsiteX6" fmla="*/ 3338513 w 6062663"/>
                <a:gd name="connsiteY6" fmla="*/ 1247775 h 1419225"/>
                <a:gd name="connsiteX7" fmla="*/ 3309938 w 6062663"/>
                <a:gd name="connsiteY7" fmla="*/ 1247775 h 1419225"/>
                <a:gd name="connsiteX8" fmla="*/ 3309938 w 6062663"/>
                <a:gd name="connsiteY8" fmla="*/ 1214438 h 1419225"/>
                <a:gd name="connsiteX9" fmla="*/ 3014663 w 6062663"/>
                <a:gd name="connsiteY9" fmla="*/ 1214438 h 1419225"/>
                <a:gd name="connsiteX10" fmla="*/ 3014663 w 6062663"/>
                <a:gd name="connsiteY10" fmla="*/ 1171575 h 1419225"/>
                <a:gd name="connsiteX11" fmla="*/ 2786063 w 6062663"/>
                <a:gd name="connsiteY11" fmla="*/ 1171575 h 1419225"/>
                <a:gd name="connsiteX12" fmla="*/ 2786063 w 6062663"/>
                <a:gd name="connsiteY12" fmla="*/ 1138238 h 1419225"/>
                <a:gd name="connsiteX13" fmla="*/ 2705100 w 6062663"/>
                <a:gd name="connsiteY13" fmla="*/ 1138238 h 1419225"/>
                <a:gd name="connsiteX14" fmla="*/ 2705100 w 6062663"/>
                <a:gd name="connsiteY14" fmla="*/ 1104900 h 1419225"/>
                <a:gd name="connsiteX15" fmla="*/ 2566988 w 6062663"/>
                <a:gd name="connsiteY15" fmla="*/ 1104900 h 1419225"/>
                <a:gd name="connsiteX16" fmla="*/ 2566988 w 6062663"/>
                <a:gd name="connsiteY16" fmla="*/ 1076325 h 1419225"/>
                <a:gd name="connsiteX17" fmla="*/ 2452688 w 6062663"/>
                <a:gd name="connsiteY17" fmla="*/ 1076325 h 1419225"/>
                <a:gd name="connsiteX18" fmla="*/ 2452688 w 6062663"/>
                <a:gd name="connsiteY18" fmla="*/ 1057275 h 1419225"/>
                <a:gd name="connsiteX19" fmla="*/ 2400300 w 6062663"/>
                <a:gd name="connsiteY19" fmla="*/ 1057275 h 1419225"/>
                <a:gd name="connsiteX20" fmla="*/ 2400300 w 6062663"/>
                <a:gd name="connsiteY20" fmla="*/ 1057275 h 1419225"/>
                <a:gd name="connsiteX21" fmla="*/ 2400300 w 6062663"/>
                <a:gd name="connsiteY21" fmla="*/ 1023938 h 1419225"/>
                <a:gd name="connsiteX22" fmla="*/ 1933575 w 6062663"/>
                <a:gd name="connsiteY22" fmla="*/ 1023938 h 1419225"/>
                <a:gd name="connsiteX23" fmla="*/ 1933575 w 6062663"/>
                <a:gd name="connsiteY23" fmla="*/ 995363 h 1419225"/>
                <a:gd name="connsiteX24" fmla="*/ 1819275 w 6062663"/>
                <a:gd name="connsiteY24" fmla="*/ 995363 h 1419225"/>
                <a:gd name="connsiteX25" fmla="*/ 1819275 w 6062663"/>
                <a:gd name="connsiteY25" fmla="*/ 966788 h 1419225"/>
                <a:gd name="connsiteX26" fmla="*/ 1762125 w 6062663"/>
                <a:gd name="connsiteY26" fmla="*/ 966788 h 1419225"/>
                <a:gd name="connsiteX27" fmla="*/ 1762125 w 6062663"/>
                <a:gd name="connsiteY27" fmla="*/ 928688 h 1419225"/>
                <a:gd name="connsiteX28" fmla="*/ 1747838 w 6062663"/>
                <a:gd name="connsiteY28" fmla="*/ 928688 h 1419225"/>
                <a:gd name="connsiteX29" fmla="*/ 1747838 w 6062663"/>
                <a:gd name="connsiteY29" fmla="*/ 890588 h 1419225"/>
                <a:gd name="connsiteX30" fmla="*/ 1671638 w 6062663"/>
                <a:gd name="connsiteY30" fmla="*/ 890588 h 1419225"/>
                <a:gd name="connsiteX31" fmla="*/ 1671638 w 6062663"/>
                <a:gd name="connsiteY31" fmla="*/ 852488 h 1419225"/>
                <a:gd name="connsiteX32" fmla="*/ 1333500 w 6062663"/>
                <a:gd name="connsiteY32" fmla="*/ 852488 h 1419225"/>
                <a:gd name="connsiteX33" fmla="*/ 1333500 w 6062663"/>
                <a:gd name="connsiteY33" fmla="*/ 823913 h 1419225"/>
                <a:gd name="connsiteX34" fmla="*/ 1181100 w 6062663"/>
                <a:gd name="connsiteY34" fmla="*/ 823913 h 1419225"/>
                <a:gd name="connsiteX35" fmla="*/ 1181100 w 6062663"/>
                <a:gd name="connsiteY35" fmla="*/ 800100 h 1419225"/>
                <a:gd name="connsiteX36" fmla="*/ 1004888 w 6062663"/>
                <a:gd name="connsiteY36" fmla="*/ 800100 h 1419225"/>
                <a:gd name="connsiteX37" fmla="*/ 1004888 w 6062663"/>
                <a:gd name="connsiteY37" fmla="*/ 757238 h 1419225"/>
                <a:gd name="connsiteX38" fmla="*/ 957263 w 6062663"/>
                <a:gd name="connsiteY38" fmla="*/ 757238 h 1419225"/>
                <a:gd name="connsiteX39" fmla="*/ 957263 w 6062663"/>
                <a:gd name="connsiteY39" fmla="*/ 719138 h 1419225"/>
                <a:gd name="connsiteX40" fmla="*/ 947738 w 6062663"/>
                <a:gd name="connsiteY40" fmla="*/ 728663 h 1419225"/>
                <a:gd name="connsiteX41" fmla="*/ 947738 w 6062663"/>
                <a:gd name="connsiteY41" fmla="*/ 690563 h 1419225"/>
                <a:gd name="connsiteX42" fmla="*/ 923925 w 6062663"/>
                <a:gd name="connsiteY42" fmla="*/ 690563 h 1419225"/>
                <a:gd name="connsiteX43" fmla="*/ 923925 w 6062663"/>
                <a:gd name="connsiteY43" fmla="*/ 652463 h 1419225"/>
                <a:gd name="connsiteX44" fmla="*/ 895350 w 6062663"/>
                <a:gd name="connsiteY44" fmla="*/ 652463 h 1419225"/>
                <a:gd name="connsiteX45" fmla="*/ 895350 w 6062663"/>
                <a:gd name="connsiteY45" fmla="*/ 628650 h 1419225"/>
                <a:gd name="connsiteX46" fmla="*/ 842963 w 6062663"/>
                <a:gd name="connsiteY46" fmla="*/ 628650 h 1419225"/>
                <a:gd name="connsiteX47" fmla="*/ 842963 w 6062663"/>
                <a:gd name="connsiteY47" fmla="*/ 614363 h 1419225"/>
                <a:gd name="connsiteX48" fmla="*/ 828675 w 6062663"/>
                <a:gd name="connsiteY48" fmla="*/ 614363 h 1419225"/>
                <a:gd name="connsiteX49" fmla="*/ 828675 w 6062663"/>
                <a:gd name="connsiteY49" fmla="*/ 600075 h 1419225"/>
                <a:gd name="connsiteX50" fmla="*/ 785813 w 6062663"/>
                <a:gd name="connsiteY50" fmla="*/ 600075 h 1419225"/>
                <a:gd name="connsiteX51" fmla="*/ 785813 w 6062663"/>
                <a:gd name="connsiteY51" fmla="*/ 590550 h 1419225"/>
                <a:gd name="connsiteX52" fmla="*/ 581025 w 6062663"/>
                <a:gd name="connsiteY52" fmla="*/ 590550 h 1419225"/>
                <a:gd name="connsiteX53" fmla="*/ 581025 w 6062663"/>
                <a:gd name="connsiteY53" fmla="*/ 571500 h 1419225"/>
                <a:gd name="connsiteX54" fmla="*/ 557213 w 6062663"/>
                <a:gd name="connsiteY54" fmla="*/ 571500 h 1419225"/>
                <a:gd name="connsiteX55" fmla="*/ 557213 w 6062663"/>
                <a:gd name="connsiteY55" fmla="*/ 552450 h 1419225"/>
                <a:gd name="connsiteX56" fmla="*/ 533400 w 6062663"/>
                <a:gd name="connsiteY56" fmla="*/ 552450 h 1419225"/>
                <a:gd name="connsiteX57" fmla="*/ 533400 w 6062663"/>
                <a:gd name="connsiteY57" fmla="*/ 514350 h 1419225"/>
                <a:gd name="connsiteX58" fmla="*/ 521494 w 6062663"/>
                <a:gd name="connsiteY58" fmla="*/ 514350 h 1419225"/>
                <a:gd name="connsiteX59" fmla="*/ 523875 w 6062663"/>
                <a:gd name="connsiteY59" fmla="*/ 497682 h 1419225"/>
                <a:gd name="connsiteX60" fmla="*/ 495300 w 6062663"/>
                <a:gd name="connsiteY60" fmla="*/ 495300 h 1419225"/>
                <a:gd name="connsiteX61" fmla="*/ 495300 w 6062663"/>
                <a:gd name="connsiteY61" fmla="*/ 433388 h 1419225"/>
                <a:gd name="connsiteX62" fmla="*/ 476250 w 6062663"/>
                <a:gd name="connsiteY62" fmla="*/ 433388 h 1419225"/>
                <a:gd name="connsiteX63" fmla="*/ 476250 w 6062663"/>
                <a:gd name="connsiteY63" fmla="*/ 395288 h 1419225"/>
                <a:gd name="connsiteX64" fmla="*/ 461963 w 6062663"/>
                <a:gd name="connsiteY64" fmla="*/ 395288 h 1419225"/>
                <a:gd name="connsiteX65" fmla="*/ 461963 w 6062663"/>
                <a:gd name="connsiteY65" fmla="*/ 376238 h 1419225"/>
                <a:gd name="connsiteX66" fmla="*/ 452438 w 6062663"/>
                <a:gd name="connsiteY66" fmla="*/ 376238 h 1419225"/>
                <a:gd name="connsiteX67" fmla="*/ 452438 w 6062663"/>
                <a:gd name="connsiteY67" fmla="*/ 333375 h 1419225"/>
                <a:gd name="connsiteX68" fmla="*/ 357188 w 6062663"/>
                <a:gd name="connsiteY68" fmla="*/ 333375 h 1419225"/>
                <a:gd name="connsiteX69" fmla="*/ 357188 w 6062663"/>
                <a:gd name="connsiteY69" fmla="*/ 309563 h 1419225"/>
                <a:gd name="connsiteX70" fmla="*/ 300038 w 6062663"/>
                <a:gd name="connsiteY70" fmla="*/ 309563 h 1419225"/>
                <a:gd name="connsiteX71" fmla="*/ 300038 w 6062663"/>
                <a:gd name="connsiteY71" fmla="*/ 290513 h 1419225"/>
                <a:gd name="connsiteX72" fmla="*/ 200025 w 6062663"/>
                <a:gd name="connsiteY72" fmla="*/ 290513 h 1419225"/>
                <a:gd name="connsiteX73" fmla="*/ 200025 w 6062663"/>
                <a:gd name="connsiteY73" fmla="*/ 276225 h 1419225"/>
                <a:gd name="connsiteX74" fmla="*/ 157163 w 6062663"/>
                <a:gd name="connsiteY74" fmla="*/ 276225 h 1419225"/>
                <a:gd name="connsiteX75" fmla="*/ 157163 w 6062663"/>
                <a:gd name="connsiteY75" fmla="*/ 261938 h 1419225"/>
                <a:gd name="connsiteX76" fmla="*/ 123825 w 6062663"/>
                <a:gd name="connsiteY76" fmla="*/ 261938 h 1419225"/>
                <a:gd name="connsiteX77" fmla="*/ 123825 w 6062663"/>
                <a:gd name="connsiteY77" fmla="*/ 261938 h 1419225"/>
                <a:gd name="connsiteX78" fmla="*/ 123825 w 6062663"/>
                <a:gd name="connsiteY78" fmla="*/ 223838 h 1419225"/>
                <a:gd name="connsiteX79" fmla="*/ 104775 w 6062663"/>
                <a:gd name="connsiteY79" fmla="*/ 223838 h 1419225"/>
                <a:gd name="connsiteX80" fmla="*/ 104775 w 6062663"/>
                <a:gd name="connsiteY80" fmla="*/ 200025 h 1419225"/>
                <a:gd name="connsiteX81" fmla="*/ 85725 w 6062663"/>
                <a:gd name="connsiteY81" fmla="*/ 200025 h 1419225"/>
                <a:gd name="connsiteX82" fmla="*/ 85725 w 6062663"/>
                <a:gd name="connsiteY82" fmla="*/ 176213 h 1419225"/>
                <a:gd name="connsiteX83" fmla="*/ 76200 w 6062663"/>
                <a:gd name="connsiteY83" fmla="*/ 166688 h 1419225"/>
                <a:gd name="connsiteX84" fmla="*/ 76200 w 6062663"/>
                <a:gd name="connsiteY84" fmla="*/ 95250 h 1419225"/>
                <a:gd name="connsiteX85" fmla="*/ 52388 w 6062663"/>
                <a:gd name="connsiteY85" fmla="*/ 95250 h 1419225"/>
                <a:gd name="connsiteX86" fmla="*/ 52388 w 6062663"/>
                <a:gd name="connsiteY86" fmla="*/ 71438 h 1419225"/>
                <a:gd name="connsiteX87" fmla="*/ 42863 w 6062663"/>
                <a:gd name="connsiteY87" fmla="*/ 71438 h 1419225"/>
                <a:gd name="connsiteX88" fmla="*/ 42863 w 6062663"/>
                <a:gd name="connsiteY88" fmla="*/ 57150 h 1419225"/>
                <a:gd name="connsiteX89" fmla="*/ 23813 w 6062663"/>
                <a:gd name="connsiteY89" fmla="*/ 57150 h 1419225"/>
                <a:gd name="connsiteX90" fmla="*/ 23813 w 6062663"/>
                <a:gd name="connsiteY90" fmla="*/ 57150 h 1419225"/>
                <a:gd name="connsiteX91" fmla="*/ 23813 w 6062663"/>
                <a:gd name="connsiteY91" fmla="*/ 33338 h 1419225"/>
                <a:gd name="connsiteX92" fmla="*/ 23813 w 6062663"/>
                <a:gd name="connsiteY92" fmla="*/ 0 h 1419225"/>
                <a:gd name="connsiteX93" fmla="*/ 0 w 6062663"/>
                <a:gd name="connsiteY93" fmla="*/ 0 h 1419225"/>
                <a:gd name="connsiteX0" fmla="*/ 6062663 w 6062663"/>
                <a:gd name="connsiteY0" fmla="*/ 1419225 h 1419225"/>
                <a:gd name="connsiteX1" fmla="*/ 5214938 w 6062663"/>
                <a:gd name="connsiteY1" fmla="*/ 1419225 h 1419225"/>
                <a:gd name="connsiteX2" fmla="*/ 5214938 w 6062663"/>
                <a:gd name="connsiteY2" fmla="*/ 1323975 h 1419225"/>
                <a:gd name="connsiteX3" fmla="*/ 3462338 w 6062663"/>
                <a:gd name="connsiteY3" fmla="*/ 1323975 h 1419225"/>
                <a:gd name="connsiteX4" fmla="*/ 3462338 w 6062663"/>
                <a:gd name="connsiteY4" fmla="*/ 1281113 h 1419225"/>
                <a:gd name="connsiteX5" fmla="*/ 3338513 w 6062663"/>
                <a:gd name="connsiteY5" fmla="*/ 1281113 h 1419225"/>
                <a:gd name="connsiteX6" fmla="*/ 3338513 w 6062663"/>
                <a:gd name="connsiteY6" fmla="*/ 1247775 h 1419225"/>
                <a:gd name="connsiteX7" fmla="*/ 3309938 w 6062663"/>
                <a:gd name="connsiteY7" fmla="*/ 1247775 h 1419225"/>
                <a:gd name="connsiteX8" fmla="*/ 3309938 w 6062663"/>
                <a:gd name="connsiteY8" fmla="*/ 1214438 h 1419225"/>
                <a:gd name="connsiteX9" fmla="*/ 3014663 w 6062663"/>
                <a:gd name="connsiteY9" fmla="*/ 1214438 h 1419225"/>
                <a:gd name="connsiteX10" fmla="*/ 3014663 w 6062663"/>
                <a:gd name="connsiteY10" fmla="*/ 1171575 h 1419225"/>
                <a:gd name="connsiteX11" fmla="*/ 2786063 w 6062663"/>
                <a:gd name="connsiteY11" fmla="*/ 1171575 h 1419225"/>
                <a:gd name="connsiteX12" fmla="*/ 2786063 w 6062663"/>
                <a:gd name="connsiteY12" fmla="*/ 1138238 h 1419225"/>
                <a:gd name="connsiteX13" fmla="*/ 2705100 w 6062663"/>
                <a:gd name="connsiteY13" fmla="*/ 1138238 h 1419225"/>
                <a:gd name="connsiteX14" fmla="*/ 2705100 w 6062663"/>
                <a:gd name="connsiteY14" fmla="*/ 1104900 h 1419225"/>
                <a:gd name="connsiteX15" fmla="*/ 2566988 w 6062663"/>
                <a:gd name="connsiteY15" fmla="*/ 1104900 h 1419225"/>
                <a:gd name="connsiteX16" fmla="*/ 2566988 w 6062663"/>
                <a:gd name="connsiteY16" fmla="*/ 1076325 h 1419225"/>
                <a:gd name="connsiteX17" fmla="*/ 2452688 w 6062663"/>
                <a:gd name="connsiteY17" fmla="*/ 1076325 h 1419225"/>
                <a:gd name="connsiteX18" fmla="*/ 2452688 w 6062663"/>
                <a:gd name="connsiteY18" fmla="*/ 1057275 h 1419225"/>
                <a:gd name="connsiteX19" fmla="*/ 2400300 w 6062663"/>
                <a:gd name="connsiteY19" fmla="*/ 1057275 h 1419225"/>
                <a:gd name="connsiteX20" fmla="*/ 2400300 w 6062663"/>
                <a:gd name="connsiteY20" fmla="*/ 1057275 h 1419225"/>
                <a:gd name="connsiteX21" fmla="*/ 2400300 w 6062663"/>
                <a:gd name="connsiteY21" fmla="*/ 1023938 h 1419225"/>
                <a:gd name="connsiteX22" fmla="*/ 1933575 w 6062663"/>
                <a:gd name="connsiteY22" fmla="*/ 1023938 h 1419225"/>
                <a:gd name="connsiteX23" fmla="*/ 1933575 w 6062663"/>
                <a:gd name="connsiteY23" fmla="*/ 995363 h 1419225"/>
                <a:gd name="connsiteX24" fmla="*/ 1819275 w 6062663"/>
                <a:gd name="connsiteY24" fmla="*/ 995363 h 1419225"/>
                <a:gd name="connsiteX25" fmla="*/ 1819275 w 6062663"/>
                <a:gd name="connsiteY25" fmla="*/ 966788 h 1419225"/>
                <a:gd name="connsiteX26" fmla="*/ 1762125 w 6062663"/>
                <a:gd name="connsiteY26" fmla="*/ 966788 h 1419225"/>
                <a:gd name="connsiteX27" fmla="*/ 1762125 w 6062663"/>
                <a:gd name="connsiteY27" fmla="*/ 928688 h 1419225"/>
                <a:gd name="connsiteX28" fmla="*/ 1747838 w 6062663"/>
                <a:gd name="connsiteY28" fmla="*/ 928688 h 1419225"/>
                <a:gd name="connsiteX29" fmla="*/ 1747838 w 6062663"/>
                <a:gd name="connsiteY29" fmla="*/ 890588 h 1419225"/>
                <a:gd name="connsiteX30" fmla="*/ 1671638 w 6062663"/>
                <a:gd name="connsiteY30" fmla="*/ 890588 h 1419225"/>
                <a:gd name="connsiteX31" fmla="*/ 1671638 w 6062663"/>
                <a:gd name="connsiteY31" fmla="*/ 852488 h 1419225"/>
                <a:gd name="connsiteX32" fmla="*/ 1333500 w 6062663"/>
                <a:gd name="connsiteY32" fmla="*/ 852488 h 1419225"/>
                <a:gd name="connsiteX33" fmla="*/ 1333500 w 6062663"/>
                <a:gd name="connsiteY33" fmla="*/ 823913 h 1419225"/>
                <a:gd name="connsiteX34" fmla="*/ 1181100 w 6062663"/>
                <a:gd name="connsiteY34" fmla="*/ 823913 h 1419225"/>
                <a:gd name="connsiteX35" fmla="*/ 1181100 w 6062663"/>
                <a:gd name="connsiteY35" fmla="*/ 800100 h 1419225"/>
                <a:gd name="connsiteX36" fmla="*/ 1004888 w 6062663"/>
                <a:gd name="connsiteY36" fmla="*/ 800100 h 1419225"/>
                <a:gd name="connsiteX37" fmla="*/ 1004888 w 6062663"/>
                <a:gd name="connsiteY37" fmla="*/ 757238 h 1419225"/>
                <a:gd name="connsiteX38" fmla="*/ 957263 w 6062663"/>
                <a:gd name="connsiteY38" fmla="*/ 757238 h 1419225"/>
                <a:gd name="connsiteX39" fmla="*/ 957263 w 6062663"/>
                <a:gd name="connsiteY39" fmla="*/ 719138 h 1419225"/>
                <a:gd name="connsiteX40" fmla="*/ 947738 w 6062663"/>
                <a:gd name="connsiteY40" fmla="*/ 728663 h 1419225"/>
                <a:gd name="connsiteX41" fmla="*/ 947738 w 6062663"/>
                <a:gd name="connsiteY41" fmla="*/ 690563 h 1419225"/>
                <a:gd name="connsiteX42" fmla="*/ 923925 w 6062663"/>
                <a:gd name="connsiteY42" fmla="*/ 690563 h 1419225"/>
                <a:gd name="connsiteX43" fmla="*/ 923925 w 6062663"/>
                <a:gd name="connsiteY43" fmla="*/ 652463 h 1419225"/>
                <a:gd name="connsiteX44" fmla="*/ 895350 w 6062663"/>
                <a:gd name="connsiteY44" fmla="*/ 652463 h 1419225"/>
                <a:gd name="connsiteX45" fmla="*/ 895350 w 6062663"/>
                <a:gd name="connsiteY45" fmla="*/ 628650 h 1419225"/>
                <a:gd name="connsiteX46" fmla="*/ 842963 w 6062663"/>
                <a:gd name="connsiteY46" fmla="*/ 628650 h 1419225"/>
                <a:gd name="connsiteX47" fmla="*/ 842963 w 6062663"/>
                <a:gd name="connsiteY47" fmla="*/ 614363 h 1419225"/>
                <a:gd name="connsiteX48" fmla="*/ 828675 w 6062663"/>
                <a:gd name="connsiteY48" fmla="*/ 614363 h 1419225"/>
                <a:gd name="connsiteX49" fmla="*/ 828675 w 6062663"/>
                <a:gd name="connsiteY49" fmla="*/ 600075 h 1419225"/>
                <a:gd name="connsiteX50" fmla="*/ 785813 w 6062663"/>
                <a:gd name="connsiteY50" fmla="*/ 600075 h 1419225"/>
                <a:gd name="connsiteX51" fmla="*/ 785813 w 6062663"/>
                <a:gd name="connsiteY51" fmla="*/ 590550 h 1419225"/>
                <a:gd name="connsiteX52" fmla="*/ 581025 w 6062663"/>
                <a:gd name="connsiteY52" fmla="*/ 590550 h 1419225"/>
                <a:gd name="connsiteX53" fmla="*/ 581025 w 6062663"/>
                <a:gd name="connsiteY53" fmla="*/ 571500 h 1419225"/>
                <a:gd name="connsiteX54" fmla="*/ 557213 w 6062663"/>
                <a:gd name="connsiteY54" fmla="*/ 571500 h 1419225"/>
                <a:gd name="connsiteX55" fmla="*/ 557213 w 6062663"/>
                <a:gd name="connsiteY55" fmla="*/ 552450 h 1419225"/>
                <a:gd name="connsiteX56" fmla="*/ 533400 w 6062663"/>
                <a:gd name="connsiteY56" fmla="*/ 552450 h 1419225"/>
                <a:gd name="connsiteX57" fmla="*/ 533400 w 6062663"/>
                <a:gd name="connsiteY57" fmla="*/ 514350 h 1419225"/>
                <a:gd name="connsiteX58" fmla="*/ 528637 w 6062663"/>
                <a:gd name="connsiteY58" fmla="*/ 514350 h 1419225"/>
                <a:gd name="connsiteX59" fmla="*/ 523875 w 6062663"/>
                <a:gd name="connsiteY59" fmla="*/ 497682 h 1419225"/>
                <a:gd name="connsiteX60" fmla="*/ 495300 w 6062663"/>
                <a:gd name="connsiteY60" fmla="*/ 495300 h 1419225"/>
                <a:gd name="connsiteX61" fmla="*/ 495300 w 6062663"/>
                <a:gd name="connsiteY61" fmla="*/ 433388 h 1419225"/>
                <a:gd name="connsiteX62" fmla="*/ 476250 w 6062663"/>
                <a:gd name="connsiteY62" fmla="*/ 433388 h 1419225"/>
                <a:gd name="connsiteX63" fmla="*/ 476250 w 6062663"/>
                <a:gd name="connsiteY63" fmla="*/ 395288 h 1419225"/>
                <a:gd name="connsiteX64" fmla="*/ 461963 w 6062663"/>
                <a:gd name="connsiteY64" fmla="*/ 395288 h 1419225"/>
                <a:gd name="connsiteX65" fmla="*/ 461963 w 6062663"/>
                <a:gd name="connsiteY65" fmla="*/ 376238 h 1419225"/>
                <a:gd name="connsiteX66" fmla="*/ 452438 w 6062663"/>
                <a:gd name="connsiteY66" fmla="*/ 376238 h 1419225"/>
                <a:gd name="connsiteX67" fmla="*/ 452438 w 6062663"/>
                <a:gd name="connsiteY67" fmla="*/ 333375 h 1419225"/>
                <a:gd name="connsiteX68" fmla="*/ 357188 w 6062663"/>
                <a:gd name="connsiteY68" fmla="*/ 333375 h 1419225"/>
                <a:gd name="connsiteX69" fmla="*/ 357188 w 6062663"/>
                <a:gd name="connsiteY69" fmla="*/ 309563 h 1419225"/>
                <a:gd name="connsiteX70" fmla="*/ 300038 w 6062663"/>
                <a:gd name="connsiteY70" fmla="*/ 309563 h 1419225"/>
                <a:gd name="connsiteX71" fmla="*/ 300038 w 6062663"/>
                <a:gd name="connsiteY71" fmla="*/ 290513 h 1419225"/>
                <a:gd name="connsiteX72" fmla="*/ 200025 w 6062663"/>
                <a:gd name="connsiteY72" fmla="*/ 290513 h 1419225"/>
                <a:gd name="connsiteX73" fmla="*/ 200025 w 6062663"/>
                <a:gd name="connsiteY73" fmla="*/ 276225 h 1419225"/>
                <a:gd name="connsiteX74" fmla="*/ 157163 w 6062663"/>
                <a:gd name="connsiteY74" fmla="*/ 276225 h 1419225"/>
                <a:gd name="connsiteX75" fmla="*/ 157163 w 6062663"/>
                <a:gd name="connsiteY75" fmla="*/ 261938 h 1419225"/>
                <a:gd name="connsiteX76" fmla="*/ 123825 w 6062663"/>
                <a:gd name="connsiteY76" fmla="*/ 261938 h 1419225"/>
                <a:gd name="connsiteX77" fmla="*/ 123825 w 6062663"/>
                <a:gd name="connsiteY77" fmla="*/ 261938 h 1419225"/>
                <a:gd name="connsiteX78" fmla="*/ 123825 w 6062663"/>
                <a:gd name="connsiteY78" fmla="*/ 223838 h 1419225"/>
                <a:gd name="connsiteX79" fmla="*/ 104775 w 6062663"/>
                <a:gd name="connsiteY79" fmla="*/ 223838 h 1419225"/>
                <a:gd name="connsiteX80" fmla="*/ 104775 w 6062663"/>
                <a:gd name="connsiteY80" fmla="*/ 200025 h 1419225"/>
                <a:gd name="connsiteX81" fmla="*/ 85725 w 6062663"/>
                <a:gd name="connsiteY81" fmla="*/ 200025 h 1419225"/>
                <a:gd name="connsiteX82" fmla="*/ 85725 w 6062663"/>
                <a:gd name="connsiteY82" fmla="*/ 176213 h 1419225"/>
                <a:gd name="connsiteX83" fmla="*/ 76200 w 6062663"/>
                <a:gd name="connsiteY83" fmla="*/ 166688 h 1419225"/>
                <a:gd name="connsiteX84" fmla="*/ 76200 w 6062663"/>
                <a:gd name="connsiteY84" fmla="*/ 95250 h 1419225"/>
                <a:gd name="connsiteX85" fmla="*/ 52388 w 6062663"/>
                <a:gd name="connsiteY85" fmla="*/ 95250 h 1419225"/>
                <a:gd name="connsiteX86" fmla="*/ 52388 w 6062663"/>
                <a:gd name="connsiteY86" fmla="*/ 71438 h 1419225"/>
                <a:gd name="connsiteX87" fmla="*/ 42863 w 6062663"/>
                <a:gd name="connsiteY87" fmla="*/ 71438 h 1419225"/>
                <a:gd name="connsiteX88" fmla="*/ 42863 w 6062663"/>
                <a:gd name="connsiteY88" fmla="*/ 57150 h 1419225"/>
                <a:gd name="connsiteX89" fmla="*/ 23813 w 6062663"/>
                <a:gd name="connsiteY89" fmla="*/ 57150 h 1419225"/>
                <a:gd name="connsiteX90" fmla="*/ 23813 w 6062663"/>
                <a:gd name="connsiteY90" fmla="*/ 57150 h 1419225"/>
                <a:gd name="connsiteX91" fmla="*/ 23813 w 6062663"/>
                <a:gd name="connsiteY91" fmla="*/ 33338 h 1419225"/>
                <a:gd name="connsiteX92" fmla="*/ 23813 w 6062663"/>
                <a:gd name="connsiteY92" fmla="*/ 0 h 1419225"/>
                <a:gd name="connsiteX93" fmla="*/ 0 w 6062663"/>
                <a:gd name="connsiteY93" fmla="*/ 0 h 141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6062663" h="1419225">
                  <a:moveTo>
                    <a:pt x="6062663" y="1419225"/>
                  </a:moveTo>
                  <a:lnTo>
                    <a:pt x="5214938" y="1419225"/>
                  </a:lnTo>
                  <a:lnTo>
                    <a:pt x="5214938" y="1323975"/>
                  </a:lnTo>
                  <a:lnTo>
                    <a:pt x="3462338" y="1323975"/>
                  </a:lnTo>
                  <a:lnTo>
                    <a:pt x="3462338" y="1281113"/>
                  </a:lnTo>
                  <a:lnTo>
                    <a:pt x="3338513" y="1281113"/>
                  </a:lnTo>
                  <a:lnTo>
                    <a:pt x="3338513" y="1247775"/>
                  </a:lnTo>
                  <a:lnTo>
                    <a:pt x="3309938" y="1247775"/>
                  </a:lnTo>
                  <a:lnTo>
                    <a:pt x="3309938" y="1214438"/>
                  </a:lnTo>
                  <a:lnTo>
                    <a:pt x="3014663" y="1214438"/>
                  </a:lnTo>
                  <a:lnTo>
                    <a:pt x="3014663" y="1171575"/>
                  </a:lnTo>
                  <a:lnTo>
                    <a:pt x="2786063" y="1171575"/>
                  </a:lnTo>
                  <a:lnTo>
                    <a:pt x="2786063" y="1138238"/>
                  </a:lnTo>
                  <a:lnTo>
                    <a:pt x="2705100" y="1138238"/>
                  </a:lnTo>
                  <a:lnTo>
                    <a:pt x="2705100" y="1104900"/>
                  </a:lnTo>
                  <a:lnTo>
                    <a:pt x="2566988" y="1104900"/>
                  </a:lnTo>
                  <a:lnTo>
                    <a:pt x="2566988" y="1076325"/>
                  </a:lnTo>
                  <a:lnTo>
                    <a:pt x="2452688" y="1076325"/>
                  </a:lnTo>
                  <a:lnTo>
                    <a:pt x="2452688" y="1057275"/>
                  </a:lnTo>
                  <a:lnTo>
                    <a:pt x="2400300" y="1057275"/>
                  </a:lnTo>
                  <a:lnTo>
                    <a:pt x="2400300" y="1057275"/>
                  </a:lnTo>
                  <a:lnTo>
                    <a:pt x="2400300" y="1023938"/>
                  </a:lnTo>
                  <a:lnTo>
                    <a:pt x="1933575" y="1023938"/>
                  </a:lnTo>
                  <a:lnTo>
                    <a:pt x="1933575" y="995363"/>
                  </a:lnTo>
                  <a:lnTo>
                    <a:pt x="1819275" y="995363"/>
                  </a:lnTo>
                  <a:lnTo>
                    <a:pt x="1819275" y="966788"/>
                  </a:lnTo>
                  <a:lnTo>
                    <a:pt x="1762125" y="966788"/>
                  </a:lnTo>
                  <a:lnTo>
                    <a:pt x="1762125" y="928688"/>
                  </a:lnTo>
                  <a:lnTo>
                    <a:pt x="1747838" y="928688"/>
                  </a:lnTo>
                  <a:lnTo>
                    <a:pt x="1747838" y="890588"/>
                  </a:lnTo>
                  <a:lnTo>
                    <a:pt x="1671638" y="890588"/>
                  </a:lnTo>
                  <a:lnTo>
                    <a:pt x="1671638" y="852488"/>
                  </a:lnTo>
                  <a:lnTo>
                    <a:pt x="1333500" y="852488"/>
                  </a:lnTo>
                  <a:lnTo>
                    <a:pt x="1333500" y="823913"/>
                  </a:lnTo>
                  <a:lnTo>
                    <a:pt x="1181100" y="823913"/>
                  </a:lnTo>
                  <a:lnTo>
                    <a:pt x="1181100" y="800100"/>
                  </a:lnTo>
                  <a:lnTo>
                    <a:pt x="1004888" y="800100"/>
                  </a:lnTo>
                  <a:lnTo>
                    <a:pt x="1004888" y="757238"/>
                  </a:lnTo>
                  <a:lnTo>
                    <a:pt x="957263" y="757238"/>
                  </a:lnTo>
                  <a:lnTo>
                    <a:pt x="957263" y="719138"/>
                  </a:lnTo>
                  <a:lnTo>
                    <a:pt x="947738" y="728663"/>
                  </a:lnTo>
                  <a:lnTo>
                    <a:pt x="947738" y="690563"/>
                  </a:lnTo>
                  <a:lnTo>
                    <a:pt x="923925" y="690563"/>
                  </a:lnTo>
                  <a:lnTo>
                    <a:pt x="923925" y="652463"/>
                  </a:lnTo>
                  <a:lnTo>
                    <a:pt x="895350" y="652463"/>
                  </a:lnTo>
                  <a:lnTo>
                    <a:pt x="895350" y="628650"/>
                  </a:lnTo>
                  <a:lnTo>
                    <a:pt x="842963" y="628650"/>
                  </a:lnTo>
                  <a:lnTo>
                    <a:pt x="842963" y="614363"/>
                  </a:lnTo>
                  <a:lnTo>
                    <a:pt x="828675" y="614363"/>
                  </a:lnTo>
                  <a:lnTo>
                    <a:pt x="828675" y="600075"/>
                  </a:lnTo>
                  <a:lnTo>
                    <a:pt x="785813" y="600075"/>
                  </a:lnTo>
                  <a:lnTo>
                    <a:pt x="785813" y="590550"/>
                  </a:lnTo>
                  <a:lnTo>
                    <a:pt x="581025" y="590550"/>
                  </a:lnTo>
                  <a:lnTo>
                    <a:pt x="581025" y="571500"/>
                  </a:lnTo>
                  <a:lnTo>
                    <a:pt x="557213" y="571500"/>
                  </a:lnTo>
                  <a:lnTo>
                    <a:pt x="557213" y="552450"/>
                  </a:lnTo>
                  <a:lnTo>
                    <a:pt x="533400" y="552450"/>
                  </a:lnTo>
                  <a:lnTo>
                    <a:pt x="533400" y="514350"/>
                  </a:lnTo>
                  <a:lnTo>
                    <a:pt x="528637" y="514350"/>
                  </a:lnTo>
                  <a:lnTo>
                    <a:pt x="523875" y="497682"/>
                  </a:lnTo>
                  <a:lnTo>
                    <a:pt x="495300" y="495300"/>
                  </a:lnTo>
                  <a:lnTo>
                    <a:pt x="495300" y="433388"/>
                  </a:lnTo>
                  <a:lnTo>
                    <a:pt x="476250" y="433388"/>
                  </a:lnTo>
                  <a:lnTo>
                    <a:pt x="476250" y="395288"/>
                  </a:lnTo>
                  <a:lnTo>
                    <a:pt x="461963" y="395288"/>
                  </a:lnTo>
                  <a:lnTo>
                    <a:pt x="461963" y="376238"/>
                  </a:lnTo>
                  <a:lnTo>
                    <a:pt x="452438" y="376238"/>
                  </a:lnTo>
                  <a:lnTo>
                    <a:pt x="452438" y="333375"/>
                  </a:lnTo>
                  <a:lnTo>
                    <a:pt x="357188" y="333375"/>
                  </a:lnTo>
                  <a:lnTo>
                    <a:pt x="357188" y="309563"/>
                  </a:lnTo>
                  <a:lnTo>
                    <a:pt x="300038" y="309563"/>
                  </a:lnTo>
                  <a:lnTo>
                    <a:pt x="300038" y="290513"/>
                  </a:lnTo>
                  <a:lnTo>
                    <a:pt x="200025" y="290513"/>
                  </a:lnTo>
                  <a:lnTo>
                    <a:pt x="200025" y="276225"/>
                  </a:lnTo>
                  <a:lnTo>
                    <a:pt x="157163" y="276225"/>
                  </a:lnTo>
                  <a:lnTo>
                    <a:pt x="157163" y="261938"/>
                  </a:lnTo>
                  <a:lnTo>
                    <a:pt x="123825" y="261938"/>
                  </a:lnTo>
                  <a:lnTo>
                    <a:pt x="123825" y="261938"/>
                  </a:lnTo>
                  <a:lnTo>
                    <a:pt x="123825" y="223838"/>
                  </a:lnTo>
                  <a:lnTo>
                    <a:pt x="104775" y="223838"/>
                  </a:lnTo>
                  <a:lnTo>
                    <a:pt x="104775" y="200025"/>
                  </a:lnTo>
                  <a:lnTo>
                    <a:pt x="85725" y="200025"/>
                  </a:lnTo>
                  <a:lnTo>
                    <a:pt x="85725" y="176213"/>
                  </a:lnTo>
                  <a:lnTo>
                    <a:pt x="76200" y="166688"/>
                  </a:lnTo>
                  <a:lnTo>
                    <a:pt x="76200" y="95250"/>
                  </a:lnTo>
                  <a:lnTo>
                    <a:pt x="52388" y="95250"/>
                  </a:lnTo>
                  <a:lnTo>
                    <a:pt x="52388" y="71438"/>
                  </a:lnTo>
                  <a:lnTo>
                    <a:pt x="42863" y="71438"/>
                  </a:lnTo>
                  <a:lnTo>
                    <a:pt x="42863" y="57150"/>
                  </a:lnTo>
                  <a:lnTo>
                    <a:pt x="23813" y="57150"/>
                  </a:lnTo>
                  <a:lnTo>
                    <a:pt x="23813" y="57150"/>
                  </a:lnTo>
                  <a:lnTo>
                    <a:pt x="23813" y="33338"/>
                  </a:lnTo>
                  <a:lnTo>
                    <a:pt x="23813" y="0"/>
                  </a:lnTo>
                  <a:lnTo>
                    <a:pt x="0" y="0"/>
                  </a:lnTo>
                </a:path>
              </a:pathLst>
            </a:custGeom>
            <a:noFill/>
            <a:ln w="28575">
              <a:solidFill>
                <a:schemeClr val="accent1"/>
              </a:solidFill>
              <a:miter lim="800000"/>
              <a:headEnd/>
              <a:tailEnd/>
            </a:ln>
          </p:spPr>
          <p:txBody>
            <a:bodyPr rtlCol="0" anchor="ctr"/>
            <a:lstStyle/>
            <a:p>
              <a:pPr algn="ctr"/>
              <a:endParaRPr lang="en-US"/>
            </a:p>
          </p:txBody>
        </p:sp>
        <p:sp>
          <p:nvSpPr>
            <p:cNvPr id="9231" name="Freeform: Shape 9230">
              <a:extLst>
                <a:ext uri="{FF2B5EF4-FFF2-40B4-BE49-F238E27FC236}">
                  <a16:creationId xmlns:a16="http://schemas.microsoft.com/office/drawing/2014/main" id="{240F58B8-E276-C68E-3448-A08E0805FEFE}"/>
                </a:ext>
              </a:extLst>
            </p:cNvPr>
            <p:cNvSpPr/>
            <p:nvPr/>
          </p:nvSpPr>
          <p:spPr bwMode="auto">
            <a:xfrm>
              <a:off x="2031206" y="1881188"/>
              <a:ext cx="535782" cy="419100"/>
            </a:xfrm>
            <a:custGeom>
              <a:avLst/>
              <a:gdLst>
                <a:gd name="connsiteX0" fmla="*/ 0 w 535782"/>
                <a:gd name="connsiteY0" fmla="*/ 0 h 419100"/>
                <a:gd name="connsiteX1" fmla="*/ 71438 w 535782"/>
                <a:gd name="connsiteY1" fmla="*/ 0 h 419100"/>
                <a:gd name="connsiteX2" fmla="*/ 71438 w 535782"/>
                <a:gd name="connsiteY2" fmla="*/ 11906 h 419100"/>
                <a:gd name="connsiteX3" fmla="*/ 104775 w 535782"/>
                <a:gd name="connsiteY3" fmla="*/ 11906 h 419100"/>
                <a:gd name="connsiteX4" fmla="*/ 104775 w 535782"/>
                <a:gd name="connsiteY4" fmla="*/ 23812 h 419100"/>
                <a:gd name="connsiteX5" fmla="*/ 171450 w 535782"/>
                <a:gd name="connsiteY5" fmla="*/ 23812 h 419100"/>
                <a:gd name="connsiteX6" fmla="*/ 171450 w 535782"/>
                <a:gd name="connsiteY6" fmla="*/ 45243 h 419100"/>
                <a:gd name="connsiteX7" fmla="*/ 219075 w 535782"/>
                <a:gd name="connsiteY7" fmla="*/ 45243 h 419100"/>
                <a:gd name="connsiteX8" fmla="*/ 219075 w 535782"/>
                <a:gd name="connsiteY8" fmla="*/ 61912 h 419100"/>
                <a:gd name="connsiteX9" fmla="*/ 247650 w 535782"/>
                <a:gd name="connsiteY9" fmla="*/ 61912 h 419100"/>
                <a:gd name="connsiteX10" fmla="*/ 247650 w 535782"/>
                <a:gd name="connsiteY10" fmla="*/ 76200 h 419100"/>
                <a:gd name="connsiteX11" fmla="*/ 371475 w 535782"/>
                <a:gd name="connsiteY11" fmla="*/ 76200 h 419100"/>
                <a:gd name="connsiteX12" fmla="*/ 371475 w 535782"/>
                <a:gd name="connsiteY12" fmla="*/ 97631 h 419100"/>
                <a:gd name="connsiteX13" fmla="*/ 390525 w 535782"/>
                <a:gd name="connsiteY13" fmla="*/ 97631 h 419100"/>
                <a:gd name="connsiteX14" fmla="*/ 390525 w 535782"/>
                <a:gd name="connsiteY14" fmla="*/ 161925 h 419100"/>
                <a:gd name="connsiteX15" fmla="*/ 409575 w 535782"/>
                <a:gd name="connsiteY15" fmla="*/ 161925 h 419100"/>
                <a:gd name="connsiteX16" fmla="*/ 409575 w 535782"/>
                <a:gd name="connsiteY16" fmla="*/ 202406 h 419100"/>
                <a:gd name="connsiteX17" fmla="*/ 423863 w 535782"/>
                <a:gd name="connsiteY17" fmla="*/ 202406 h 419100"/>
                <a:gd name="connsiteX18" fmla="*/ 423863 w 535782"/>
                <a:gd name="connsiteY18" fmla="*/ 259556 h 419100"/>
                <a:gd name="connsiteX19" fmla="*/ 447675 w 535782"/>
                <a:gd name="connsiteY19" fmla="*/ 259556 h 419100"/>
                <a:gd name="connsiteX20" fmla="*/ 447675 w 535782"/>
                <a:gd name="connsiteY20" fmla="*/ 283368 h 419100"/>
                <a:gd name="connsiteX21" fmla="*/ 459582 w 535782"/>
                <a:gd name="connsiteY21" fmla="*/ 283368 h 419100"/>
                <a:gd name="connsiteX22" fmla="*/ 459582 w 535782"/>
                <a:gd name="connsiteY22" fmla="*/ 304800 h 419100"/>
                <a:gd name="connsiteX23" fmla="*/ 473869 w 535782"/>
                <a:gd name="connsiteY23" fmla="*/ 304800 h 419100"/>
                <a:gd name="connsiteX24" fmla="*/ 473869 w 535782"/>
                <a:gd name="connsiteY24" fmla="*/ 361950 h 419100"/>
                <a:gd name="connsiteX25" fmla="*/ 485775 w 535782"/>
                <a:gd name="connsiteY25" fmla="*/ 361950 h 419100"/>
                <a:gd name="connsiteX26" fmla="*/ 485775 w 535782"/>
                <a:gd name="connsiteY26" fmla="*/ 371475 h 419100"/>
                <a:gd name="connsiteX27" fmla="*/ 495300 w 535782"/>
                <a:gd name="connsiteY27" fmla="*/ 371475 h 419100"/>
                <a:gd name="connsiteX28" fmla="*/ 495300 w 535782"/>
                <a:gd name="connsiteY28" fmla="*/ 395287 h 419100"/>
                <a:gd name="connsiteX29" fmla="*/ 509588 w 535782"/>
                <a:gd name="connsiteY29" fmla="*/ 395287 h 419100"/>
                <a:gd name="connsiteX30" fmla="*/ 509588 w 535782"/>
                <a:gd name="connsiteY30" fmla="*/ 419100 h 419100"/>
                <a:gd name="connsiteX31" fmla="*/ 535782 w 535782"/>
                <a:gd name="connsiteY31" fmla="*/ 41910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35782" h="419100">
                  <a:moveTo>
                    <a:pt x="0" y="0"/>
                  </a:moveTo>
                  <a:lnTo>
                    <a:pt x="71438" y="0"/>
                  </a:lnTo>
                  <a:lnTo>
                    <a:pt x="71438" y="11906"/>
                  </a:lnTo>
                  <a:lnTo>
                    <a:pt x="104775" y="11906"/>
                  </a:lnTo>
                  <a:lnTo>
                    <a:pt x="104775" y="23812"/>
                  </a:lnTo>
                  <a:lnTo>
                    <a:pt x="171450" y="23812"/>
                  </a:lnTo>
                  <a:lnTo>
                    <a:pt x="171450" y="45243"/>
                  </a:lnTo>
                  <a:lnTo>
                    <a:pt x="219075" y="45243"/>
                  </a:lnTo>
                  <a:lnTo>
                    <a:pt x="219075" y="61912"/>
                  </a:lnTo>
                  <a:lnTo>
                    <a:pt x="247650" y="61912"/>
                  </a:lnTo>
                  <a:lnTo>
                    <a:pt x="247650" y="76200"/>
                  </a:lnTo>
                  <a:lnTo>
                    <a:pt x="371475" y="76200"/>
                  </a:lnTo>
                  <a:lnTo>
                    <a:pt x="371475" y="97631"/>
                  </a:lnTo>
                  <a:lnTo>
                    <a:pt x="390525" y="97631"/>
                  </a:lnTo>
                  <a:lnTo>
                    <a:pt x="390525" y="161925"/>
                  </a:lnTo>
                  <a:lnTo>
                    <a:pt x="409575" y="161925"/>
                  </a:lnTo>
                  <a:lnTo>
                    <a:pt x="409575" y="202406"/>
                  </a:lnTo>
                  <a:lnTo>
                    <a:pt x="423863" y="202406"/>
                  </a:lnTo>
                  <a:lnTo>
                    <a:pt x="423863" y="259556"/>
                  </a:lnTo>
                  <a:lnTo>
                    <a:pt x="447675" y="259556"/>
                  </a:lnTo>
                  <a:lnTo>
                    <a:pt x="447675" y="283368"/>
                  </a:lnTo>
                  <a:lnTo>
                    <a:pt x="459582" y="283368"/>
                  </a:lnTo>
                  <a:lnTo>
                    <a:pt x="459582" y="304800"/>
                  </a:lnTo>
                  <a:lnTo>
                    <a:pt x="473869" y="304800"/>
                  </a:lnTo>
                  <a:lnTo>
                    <a:pt x="473869" y="361950"/>
                  </a:lnTo>
                  <a:lnTo>
                    <a:pt x="485775" y="361950"/>
                  </a:lnTo>
                  <a:lnTo>
                    <a:pt x="485775" y="371475"/>
                  </a:lnTo>
                  <a:lnTo>
                    <a:pt x="495300" y="371475"/>
                  </a:lnTo>
                  <a:lnTo>
                    <a:pt x="495300" y="395287"/>
                  </a:lnTo>
                  <a:lnTo>
                    <a:pt x="509588" y="395287"/>
                  </a:lnTo>
                  <a:lnTo>
                    <a:pt x="509588" y="419100"/>
                  </a:lnTo>
                  <a:lnTo>
                    <a:pt x="535782" y="419100"/>
                  </a:lnTo>
                </a:path>
              </a:pathLst>
            </a:custGeom>
            <a:noFill/>
            <a:ln w="28575">
              <a:solidFill>
                <a:schemeClr val="accent1"/>
              </a:solidFill>
              <a:miter lim="800000"/>
              <a:headEnd/>
              <a:tailEnd/>
            </a:ln>
          </p:spPr>
          <p:txBody>
            <a:bodyPr rtlCol="0" anchor="ctr"/>
            <a:lstStyle/>
            <a:p>
              <a:pPr algn="ctr"/>
              <a:endParaRPr lang="en-US"/>
            </a:p>
          </p:txBody>
        </p:sp>
        <p:sp>
          <p:nvSpPr>
            <p:cNvPr id="9232" name="Freeform: Shape 9231">
              <a:extLst>
                <a:ext uri="{FF2B5EF4-FFF2-40B4-BE49-F238E27FC236}">
                  <a16:creationId xmlns:a16="http://schemas.microsoft.com/office/drawing/2014/main" id="{18610445-B083-7CAF-6E70-B74E01F58902}"/>
                </a:ext>
              </a:extLst>
            </p:cNvPr>
            <p:cNvSpPr/>
            <p:nvPr/>
          </p:nvSpPr>
          <p:spPr bwMode="auto">
            <a:xfrm>
              <a:off x="2552700" y="2314575"/>
              <a:ext cx="1173956" cy="933450"/>
            </a:xfrm>
            <a:custGeom>
              <a:avLst/>
              <a:gdLst>
                <a:gd name="connsiteX0" fmla="*/ 0 w 1173956"/>
                <a:gd name="connsiteY0" fmla="*/ 0 h 933450"/>
                <a:gd name="connsiteX1" fmla="*/ 85725 w 1173956"/>
                <a:gd name="connsiteY1" fmla="*/ 0 h 933450"/>
                <a:gd name="connsiteX2" fmla="*/ 85725 w 1173956"/>
                <a:gd name="connsiteY2" fmla="*/ 14288 h 933450"/>
                <a:gd name="connsiteX3" fmla="*/ 102394 w 1173956"/>
                <a:gd name="connsiteY3" fmla="*/ 14288 h 933450"/>
                <a:gd name="connsiteX4" fmla="*/ 102394 w 1173956"/>
                <a:gd name="connsiteY4" fmla="*/ 33338 h 933450"/>
                <a:gd name="connsiteX5" fmla="*/ 171450 w 1173956"/>
                <a:gd name="connsiteY5" fmla="*/ 33338 h 933450"/>
                <a:gd name="connsiteX6" fmla="*/ 171450 w 1173956"/>
                <a:gd name="connsiteY6" fmla="*/ 57150 h 933450"/>
                <a:gd name="connsiteX7" fmla="*/ 195263 w 1173956"/>
                <a:gd name="connsiteY7" fmla="*/ 57150 h 933450"/>
                <a:gd name="connsiteX8" fmla="*/ 195263 w 1173956"/>
                <a:gd name="connsiteY8" fmla="*/ 73819 h 933450"/>
                <a:gd name="connsiteX9" fmla="*/ 219075 w 1173956"/>
                <a:gd name="connsiteY9" fmla="*/ 73819 h 933450"/>
                <a:gd name="connsiteX10" fmla="*/ 219075 w 1173956"/>
                <a:gd name="connsiteY10" fmla="*/ 83344 h 933450"/>
                <a:gd name="connsiteX11" fmla="*/ 273844 w 1173956"/>
                <a:gd name="connsiteY11" fmla="*/ 83344 h 933450"/>
                <a:gd name="connsiteX12" fmla="*/ 273844 w 1173956"/>
                <a:gd name="connsiteY12" fmla="*/ 95250 h 933450"/>
                <a:gd name="connsiteX13" fmla="*/ 292894 w 1173956"/>
                <a:gd name="connsiteY13" fmla="*/ 95250 h 933450"/>
                <a:gd name="connsiteX14" fmla="*/ 292894 w 1173956"/>
                <a:gd name="connsiteY14" fmla="*/ 154781 h 933450"/>
                <a:gd name="connsiteX15" fmla="*/ 304800 w 1173956"/>
                <a:gd name="connsiteY15" fmla="*/ 154781 h 933450"/>
                <a:gd name="connsiteX16" fmla="*/ 304800 w 1173956"/>
                <a:gd name="connsiteY16" fmla="*/ 173831 h 933450"/>
                <a:gd name="connsiteX17" fmla="*/ 314325 w 1173956"/>
                <a:gd name="connsiteY17" fmla="*/ 173831 h 933450"/>
                <a:gd name="connsiteX18" fmla="*/ 314325 w 1173956"/>
                <a:gd name="connsiteY18" fmla="*/ 209550 h 933450"/>
                <a:gd name="connsiteX19" fmla="*/ 333375 w 1173956"/>
                <a:gd name="connsiteY19" fmla="*/ 209550 h 933450"/>
                <a:gd name="connsiteX20" fmla="*/ 333375 w 1173956"/>
                <a:gd name="connsiteY20" fmla="*/ 269081 h 933450"/>
                <a:gd name="connsiteX21" fmla="*/ 352425 w 1173956"/>
                <a:gd name="connsiteY21" fmla="*/ 269081 h 933450"/>
                <a:gd name="connsiteX22" fmla="*/ 352425 w 1173956"/>
                <a:gd name="connsiteY22" fmla="*/ 321469 h 933450"/>
                <a:gd name="connsiteX23" fmla="*/ 361950 w 1173956"/>
                <a:gd name="connsiteY23" fmla="*/ 321469 h 933450"/>
                <a:gd name="connsiteX24" fmla="*/ 361950 w 1173956"/>
                <a:gd name="connsiteY24" fmla="*/ 364331 h 933450"/>
                <a:gd name="connsiteX25" fmla="*/ 378619 w 1173956"/>
                <a:gd name="connsiteY25" fmla="*/ 364331 h 933450"/>
                <a:gd name="connsiteX26" fmla="*/ 378619 w 1173956"/>
                <a:gd name="connsiteY26" fmla="*/ 421481 h 933450"/>
                <a:gd name="connsiteX27" fmla="*/ 385763 w 1173956"/>
                <a:gd name="connsiteY27" fmla="*/ 421481 h 933450"/>
                <a:gd name="connsiteX28" fmla="*/ 385763 w 1173956"/>
                <a:gd name="connsiteY28" fmla="*/ 440531 h 933450"/>
                <a:gd name="connsiteX29" fmla="*/ 409575 w 1173956"/>
                <a:gd name="connsiteY29" fmla="*/ 440531 h 933450"/>
                <a:gd name="connsiteX30" fmla="*/ 409575 w 1173956"/>
                <a:gd name="connsiteY30" fmla="*/ 476250 h 933450"/>
                <a:gd name="connsiteX31" fmla="*/ 421481 w 1173956"/>
                <a:gd name="connsiteY31" fmla="*/ 476250 h 933450"/>
                <a:gd name="connsiteX32" fmla="*/ 421481 w 1173956"/>
                <a:gd name="connsiteY32" fmla="*/ 483394 h 933450"/>
                <a:gd name="connsiteX33" fmla="*/ 433388 w 1173956"/>
                <a:gd name="connsiteY33" fmla="*/ 483394 h 933450"/>
                <a:gd name="connsiteX34" fmla="*/ 433388 w 1173956"/>
                <a:gd name="connsiteY34" fmla="*/ 502444 h 933450"/>
                <a:gd name="connsiteX35" fmla="*/ 497681 w 1173956"/>
                <a:gd name="connsiteY35" fmla="*/ 502444 h 933450"/>
                <a:gd name="connsiteX36" fmla="*/ 490538 w 1173956"/>
                <a:gd name="connsiteY36" fmla="*/ 509587 h 933450"/>
                <a:gd name="connsiteX37" fmla="*/ 561975 w 1173956"/>
                <a:gd name="connsiteY37" fmla="*/ 509587 h 933450"/>
                <a:gd name="connsiteX38" fmla="*/ 561975 w 1173956"/>
                <a:gd name="connsiteY38" fmla="*/ 521494 h 933450"/>
                <a:gd name="connsiteX39" fmla="*/ 604838 w 1173956"/>
                <a:gd name="connsiteY39" fmla="*/ 521494 h 933450"/>
                <a:gd name="connsiteX40" fmla="*/ 604838 w 1173956"/>
                <a:gd name="connsiteY40" fmla="*/ 538163 h 933450"/>
                <a:gd name="connsiteX41" fmla="*/ 669131 w 1173956"/>
                <a:gd name="connsiteY41" fmla="*/ 538163 h 933450"/>
                <a:gd name="connsiteX42" fmla="*/ 669131 w 1173956"/>
                <a:gd name="connsiteY42" fmla="*/ 552450 h 933450"/>
                <a:gd name="connsiteX43" fmla="*/ 681038 w 1173956"/>
                <a:gd name="connsiteY43" fmla="*/ 552450 h 933450"/>
                <a:gd name="connsiteX44" fmla="*/ 681038 w 1173956"/>
                <a:gd name="connsiteY44" fmla="*/ 573881 h 933450"/>
                <a:gd name="connsiteX45" fmla="*/ 711994 w 1173956"/>
                <a:gd name="connsiteY45" fmla="*/ 573881 h 933450"/>
                <a:gd name="connsiteX46" fmla="*/ 711994 w 1173956"/>
                <a:gd name="connsiteY46" fmla="*/ 616744 h 933450"/>
                <a:gd name="connsiteX47" fmla="*/ 728663 w 1173956"/>
                <a:gd name="connsiteY47" fmla="*/ 616744 h 933450"/>
                <a:gd name="connsiteX48" fmla="*/ 728663 w 1173956"/>
                <a:gd name="connsiteY48" fmla="*/ 654844 h 933450"/>
                <a:gd name="connsiteX49" fmla="*/ 735806 w 1173956"/>
                <a:gd name="connsiteY49" fmla="*/ 654844 h 933450"/>
                <a:gd name="connsiteX50" fmla="*/ 735806 w 1173956"/>
                <a:gd name="connsiteY50" fmla="*/ 671513 h 933450"/>
                <a:gd name="connsiteX51" fmla="*/ 752475 w 1173956"/>
                <a:gd name="connsiteY51" fmla="*/ 671513 h 933450"/>
                <a:gd name="connsiteX52" fmla="*/ 752475 w 1173956"/>
                <a:gd name="connsiteY52" fmla="*/ 728663 h 933450"/>
                <a:gd name="connsiteX53" fmla="*/ 757237 w 1173956"/>
                <a:gd name="connsiteY53" fmla="*/ 733425 h 933450"/>
                <a:gd name="connsiteX54" fmla="*/ 757237 w 1173956"/>
                <a:gd name="connsiteY54" fmla="*/ 745331 h 933450"/>
                <a:gd name="connsiteX55" fmla="*/ 778669 w 1173956"/>
                <a:gd name="connsiteY55" fmla="*/ 745331 h 933450"/>
                <a:gd name="connsiteX56" fmla="*/ 778669 w 1173956"/>
                <a:gd name="connsiteY56" fmla="*/ 764381 h 933450"/>
                <a:gd name="connsiteX57" fmla="*/ 792956 w 1173956"/>
                <a:gd name="connsiteY57" fmla="*/ 764381 h 933450"/>
                <a:gd name="connsiteX58" fmla="*/ 792956 w 1173956"/>
                <a:gd name="connsiteY58" fmla="*/ 776288 h 933450"/>
                <a:gd name="connsiteX59" fmla="*/ 812006 w 1173956"/>
                <a:gd name="connsiteY59" fmla="*/ 776288 h 933450"/>
                <a:gd name="connsiteX60" fmla="*/ 812006 w 1173956"/>
                <a:gd name="connsiteY60" fmla="*/ 807244 h 933450"/>
                <a:gd name="connsiteX61" fmla="*/ 819150 w 1173956"/>
                <a:gd name="connsiteY61" fmla="*/ 807244 h 933450"/>
                <a:gd name="connsiteX62" fmla="*/ 819150 w 1173956"/>
                <a:gd name="connsiteY62" fmla="*/ 873919 h 933450"/>
                <a:gd name="connsiteX63" fmla="*/ 916781 w 1173956"/>
                <a:gd name="connsiteY63" fmla="*/ 873919 h 933450"/>
                <a:gd name="connsiteX64" fmla="*/ 916781 w 1173956"/>
                <a:gd name="connsiteY64" fmla="*/ 888206 h 933450"/>
                <a:gd name="connsiteX65" fmla="*/ 1014413 w 1173956"/>
                <a:gd name="connsiteY65" fmla="*/ 888206 h 933450"/>
                <a:gd name="connsiteX66" fmla="*/ 1002506 w 1173956"/>
                <a:gd name="connsiteY66" fmla="*/ 900113 h 933450"/>
                <a:gd name="connsiteX67" fmla="*/ 1154906 w 1173956"/>
                <a:gd name="connsiteY67" fmla="*/ 900113 h 933450"/>
                <a:gd name="connsiteX68" fmla="*/ 1154906 w 1173956"/>
                <a:gd name="connsiteY68" fmla="*/ 926306 h 933450"/>
                <a:gd name="connsiteX69" fmla="*/ 1173956 w 1173956"/>
                <a:gd name="connsiteY69" fmla="*/ 926306 h 933450"/>
                <a:gd name="connsiteX70" fmla="*/ 1173956 w 1173956"/>
                <a:gd name="connsiteY70" fmla="*/ 933450 h 933450"/>
                <a:gd name="connsiteX0" fmla="*/ 0 w 1173956"/>
                <a:gd name="connsiteY0" fmla="*/ 0 h 933450"/>
                <a:gd name="connsiteX1" fmla="*/ 85725 w 1173956"/>
                <a:gd name="connsiteY1" fmla="*/ 0 h 933450"/>
                <a:gd name="connsiteX2" fmla="*/ 85725 w 1173956"/>
                <a:gd name="connsiteY2" fmla="*/ 14288 h 933450"/>
                <a:gd name="connsiteX3" fmla="*/ 102394 w 1173956"/>
                <a:gd name="connsiteY3" fmla="*/ 14288 h 933450"/>
                <a:gd name="connsiteX4" fmla="*/ 102394 w 1173956"/>
                <a:gd name="connsiteY4" fmla="*/ 33338 h 933450"/>
                <a:gd name="connsiteX5" fmla="*/ 171450 w 1173956"/>
                <a:gd name="connsiteY5" fmla="*/ 33338 h 933450"/>
                <a:gd name="connsiteX6" fmla="*/ 171450 w 1173956"/>
                <a:gd name="connsiteY6" fmla="*/ 57150 h 933450"/>
                <a:gd name="connsiteX7" fmla="*/ 195263 w 1173956"/>
                <a:gd name="connsiteY7" fmla="*/ 57150 h 933450"/>
                <a:gd name="connsiteX8" fmla="*/ 195263 w 1173956"/>
                <a:gd name="connsiteY8" fmla="*/ 73819 h 933450"/>
                <a:gd name="connsiteX9" fmla="*/ 219075 w 1173956"/>
                <a:gd name="connsiteY9" fmla="*/ 73819 h 933450"/>
                <a:gd name="connsiteX10" fmla="*/ 219075 w 1173956"/>
                <a:gd name="connsiteY10" fmla="*/ 83344 h 933450"/>
                <a:gd name="connsiteX11" fmla="*/ 273844 w 1173956"/>
                <a:gd name="connsiteY11" fmla="*/ 83344 h 933450"/>
                <a:gd name="connsiteX12" fmla="*/ 273844 w 1173956"/>
                <a:gd name="connsiteY12" fmla="*/ 95250 h 933450"/>
                <a:gd name="connsiteX13" fmla="*/ 292894 w 1173956"/>
                <a:gd name="connsiteY13" fmla="*/ 95250 h 933450"/>
                <a:gd name="connsiteX14" fmla="*/ 292894 w 1173956"/>
                <a:gd name="connsiteY14" fmla="*/ 154781 h 933450"/>
                <a:gd name="connsiteX15" fmla="*/ 304800 w 1173956"/>
                <a:gd name="connsiteY15" fmla="*/ 154781 h 933450"/>
                <a:gd name="connsiteX16" fmla="*/ 304800 w 1173956"/>
                <a:gd name="connsiteY16" fmla="*/ 173831 h 933450"/>
                <a:gd name="connsiteX17" fmla="*/ 314325 w 1173956"/>
                <a:gd name="connsiteY17" fmla="*/ 173831 h 933450"/>
                <a:gd name="connsiteX18" fmla="*/ 314325 w 1173956"/>
                <a:gd name="connsiteY18" fmla="*/ 209550 h 933450"/>
                <a:gd name="connsiteX19" fmla="*/ 333375 w 1173956"/>
                <a:gd name="connsiteY19" fmla="*/ 209550 h 933450"/>
                <a:gd name="connsiteX20" fmla="*/ 333375 w 1173956"/>
                <a:gd name="connsiteY20" fmla="*/ 269081 h 933450"/>
                <a:gd name="connsiteX21" fmla="*/ 352425 w 1173956"/>
                <a:gd name="connsiteY21" fmla="*/ 269081 h 933450"/>
                <a:gd name="connsiteX22" fmla="*/ 352425 w 1173956"/>
                <a:gd name="connsiteY22" fmla="*/ 321469 h 933450"/>
                <a:gd name="connsiteX23" fmla="*/ 361950 w 1173956"/>
                <a:gd name="connsiteY23" fmla="*/ 321469 h 933450"/>
                <a:gd name="connsiteX24" fmla="*/ 361950 w 1173956"/>
                <a:gd name="connsiteY24" fmla="*/ 364331 h 933450"/>
                <a:gd name="connsiteX25" fmla="*/ 378619 w 1173956"/>
                <a:gd name="connsiteY25" fmla="*/ 364331 h 933450"/>
                <a:gd name="connsiteX26" fmla="*/ 378619 w 1173956"/>
                <a:gd name="connsiteY26" fmla="*/ 421481 h 933450"/>
                <a:gd name="connsiteX27" fmla="*/ 385763 w 1173956"/>
                <a:gd name="connsiteY27" fmla="*/ 421481 h 933450"/>
                <a:gd name="connsiteX28" fmla="*/ 385763 w 1173956"/>
                <a:gd name="connsiteY28" fmla="*/ 440531 h 933450"/>
                <a:gd name="connsiteX29" fmla="*/ 409575 w 1173956"/>
                <a:gd name="connsiteY29" fmla="*/ 440531 h 933450"/>
                <a:gd name="connsiteX30" fmla="*/ 409575 w 1173956"/>
                <a:gd name="connsiteY30" fmla="*/ 476250 h 933450"/>
                <a:gd name="connsiteX31" fmla="*/ 421481 w 1173956"/>
                <a:gd name="connsiteY31" fmla="*/ 476250 h 933450"/>
                <a:gd name="connsiteX32" fmla="*/ 421481 w 1173956"/>
                <a:gd name="connsiteY32" fmla="*/ 483394 h 933450"/>
                <a:gd name="connsiteX33" fmla="*/ 433388 w 1173956"/>
                <a:gd name="connsiteY33" fmla="*/ 483394 h 933450"/>
                <a:gd name="connsiteX34" fmla="*/ 433388 w 1173956"/>
                <a:gd name="connsiteY34" fmla="*/ 502444 h 933450"/>
                <a:gd name="connsiteX35" fmla="*/ 497681 w 1173956"/>
                <a:gd name="connsiteY35" fmla="*/ 502444 h 933450"/>
                <a:gd name="connsiteX36" fmla="*/ 490538 w 1173956"/>
                <a:gd name="connsiteY36" fmla="*/ 509587 h 933450"/>
                <a:gd name="connsiteX37" fmla="*/ 561975 w 1173956"/>
                <a:gd name="connsiteY37" fmla="*/ 509587 h 933450"/>
                <a:gd name="connsiteX38" fmla="*/ 561975 w 1173956"/>
                <a:gd name="connsiteY38" fmla="*/ 521494 h 933450"/>
                <a:gd name="connsiteX39" fmla="*/ 604838 w 1173956"/>
                <a:gd name="connsiteY39" fmla="*/ 521494 h 933450"/>
                <a:gd name="connsiteX40" fmla="*/ 604838 w 1173956"/>
                <a:gd name="connsiteY40" fmla="*/ 538163 h 933450"/>
                <a:gd name="connsiteX41" fmla="*/ 669131 w 1173956"/>
                <a:gd name="connsiteY41" fmla="*/ 538163 h 933450"/>
                <a:gd name="connsiteX42" fmla="*/ 669131 w 1173956"/>
                <a:gd name="connsiteY42" fmla="*/ 552450 h 933450"/>
                <a:gd name="connsiteX43" fmla="*/ 681038 w 1173956"/>
                <a:gd name="connsiteY43" fmla="*/ 552450 h 933450"/>
                <a:gd name="connsiteX44" fmla="*/ 681038 w 1173956"/>
                <a:gd name="connsiteY44" fmla="*/ 573881 h 933450"/>
                <a:gd name="connsiteX45" fmla="*/ 711994 w 1173956"/>
                <a:gd name="connsiteY45" fmla="*/ 573881 h 933450"/>
                <a:gd name="connsiteX46" fmla="*/ 711994 w 1173956"/>
                <a:gd name="connsiteY46" fmla="*/ 616744 h 933450"/>
                <a:gd name="connsiteX47" fmla="*/ 728663 w 1173956"/>
                <a:gd name="connsiteY47" fmla="*/ 616744 h 933450"/>
                <a:gd name="connsiteX48" fmla="*/ 728663 w 1173956"/>
                <a:gd name="connsiteY48" fmla="*/ 654844 h 933450"/>
                <a:gd name="connsiteX49" fmla="*/ 735806 w 1173956"/>
                <a:gd name="connsiteY49" fmla="*/ 654844 h 933450"/>
                <a:gd name="connsiteX50" fmla="*/ 735806 w 1173956"/>
                <a:gd name="connsiteY50" fmla="*/ 671513 h 933450"/>
                <a:gd name="connsiteX51" fmla="*/ 752475 w 1173956"/>
                <a:gd name="connsiteY51" fmla="*/ 671513 h 933450"/>
                <a:gd name="connsiteX52" fmla="*/ 752475 w 1173956"/>
                <a:gd name="connsiteY52" fmla="*/ 728663 h 933450"/>
                <a:gd name="connsiteX53" fmla="*/ 757237 w 1173956"/>
                <a:gd name="connsiteY53" fmla="*/ 733425 h 933450"/>
                <a:gd name="connsiteX54" fmla="*/ 757237 w 1173956"/>
                <a:gd name="connsiteY54" fmla="*/ 745331 h 933450"/>
                <a:gd name="connsiteX55" fmla="*/ 778669 w 1173956"/>
                <a:gd name="connsiteY55" fmla="*/ 745331 h 933450"/>
                <a:gd name="connsiteX56" fmla="*/ 778669 w 1173956"/>
                <a:gd name="connsiteY56" fmla="*/ 764381 h 933450"/>
                <a:gd name="connsiteX57" fmla="*/ 792956 w 1173956"/>
                <a:gd name="connsiteY57" fmla="*/ 764381 h 933450"/>
                <a:gd name="connsiteX58" fmla="*/ 792956 w 1173956"/>
                <a:gd name="connsiteY58" fmla="*/ 776288 h 933450"/>
                <a:gd name="connsiteX59" fmla="*/ 812006 w 1173956"/>
                <a:gd name="connsiteY59" fmla="*/ 776288 h 933450"/>
                <a:gd name="connsiteX60" fmla="*/ 812006 w 1173956"/>
                <a:gd name="connsiteY60" fmla="*/ 807244 h 933450"/>
                <a:gd name="connsiteX61" fmla="*/ 819150 w 1173956"/>
                <a:gd name="connsiteY61" fmla="*/ 807244 h 933450"/>
                <a:gd name="connsiteX62" fmla="*/ 819150 w 1173956"/>
                <a:gd name="connsiteY62" fmla="*/ 873919 h 933450"/>
                <a:gd name="connsiteX63" fmla="*/ 916781 w 1173956"/>
                <a:gd name="connsiteY63" fmla="*/ 873919 h 933450"/>
                <a:gd name="connsiteX64" fmla="*/ 916781 w 1173956"/>
                <a:gd name="connsiteY64" fmla="*/ 888206 h 933450"/>
                <a:gd name="connsiteX65" fmla="*/ 1014413 w 1173956"/>
                <a:gd name="connsiteY65" fmla="*/ 888206 h 933450"/>
                <a:gd name="connsiteX66" fmla="*/ 1016794 w 1173956"/>
                <a:gd name="connsiteY66" fmla="*/ 902494 h 933450"/>
                <a:gd name="connsiteX67" fmla="*/ 1154906 w 1173956"/>
                <a:gd name="connsiteY67" fmla="*/ 900113 h 933450"/>
                <a:gd name="connsiteX68" fmla="*/ 1154906 w 1173956"/>
                <a:gd name="connsiteY68" fmla="*/ 926306 h 933450"/>
                <a:gd name="connsiteX69" fmla="*/ 1173956 w 1173956"/>
                <a:gd name="connsiteY69" fmla="*/ 926306 h 933450"/>
                <a:gd name="connsiteX70" fmla="*/ 1173956 w 1173956"/>
                <a:gd name="connsiteY70" fmla="*/ 933450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73956" h="933450">
                  <a:moveTo>
                    <a:pt x="0" y="0"/>
                  </a:moveTo>
                  <a:lnTo>
                    <a:pt x="85725" y="0"/>
                  </a:lnTo>
                  <a:lnTo>
                    <a:pt x="85725" y="14288"/>
                  </a:lnTo>
                  <a:lnTo>
                    <a:pt x="102394" y="14288"/>
                  </a:lnTo>
                  <a:lnTo>
                    <a:pt x="102394" y="33338"/>
                  </a:lnTo>
                  <a:lnTo>
                    <a:pt x="171450" y="33338"/>
                  </a:lnTo>
                  <a:lnTo>
                    <a:pt x="171450" y="57150"/>
                  </a:lnTo>
                  <a:lnTo>
                    <a:pt x="195263" y="57150"/>
                  </a:lnTo>
                  <a:lnTo>
                    <a:pt x="195263" y="73819"/>
                  </a:lnTo>
                  <a:lnTo>
                    <a:pt x="219075" y="73819"/>
                  </a:lnTo>
                  <a:lnTo>
                    <a:pt x="219075" y="83344"/>
                  </a:lnTo>
                  <a:lnTo>
                    <a:pt x="273844" y="83344"/>
                  </a:lnTo>
                  <a:lnTo>
                    <a:pt x="273844" y="95250"/>
                  </a:lnTo>
                  <a:lnTo>
                    <a:pt x="292894" y="95250"/>
                  </a:lnTo>
                  <a:lnTo>
                    <a:pt x="292894" y="154781"/>
                  </a:lnTo>
                  <a:lnTo>
                    <a:pt x="304800" y="154781"/>
                  </a:lnTo>
                  <a:lnTo>
                    <a:pt x="304800" y="173831"/>
                  </a:lnTo>
                  <a:lnTo>
                    <a:pt x="314325" y="173831"/>
                  </a:lnTo>
                  <a:lnTo>
                    <a:pt x="314325" y="209550"/>
                  </a:lnTo>
                  <a:lnTo>
                    <a:pt x="333375" y="209550"/>
                  </a:lnTo>
                  <a:lnTo>
                    <a:pt x="333375" y="269081"/>
                  </a:lnTo>
                  <a:lnTo>
                    <a:pt x="352425" y="269081"/>
                  </a:lnTo>
                  <a:lnTo>
                    <a:pt x="352425" y="321469"/>
                  </a:lnTo>
                  <a:lnTo>
                    <a:pt x="361950" y="321469"/>
                  </a:lnTo>
                  <a:lnTo>
                    <a:pt x="361950" y="364331"/>
                  </a:lnTo>
                  <a:lnTo>
                    <a:pt x="378619" y="364331"/>
                  </a:lnTo>
                  <a:lnTo>
                    <a:pt x="378619" y="421481"/>
                  </a:lnTo>
                  <a:lnTo>
                    <a:pt x="385763" y="421481"/>
                  </a:lnTo>
                  <a:lnTo>
                    <a:pt x="385763" y="440531"/>
                  </a:lnTo>
                  <a:lnTo>
                    <a:pt x="409575" y="440531"/>
                  </a:lnTo>
                  <a:lnTo>
                    <a:pt x="409575" y="476250"/>
                  </a:lnTo>
                  <a:lnTo>
                    <a:pt x="421481" y="476250"/>
                  </a:lnTo>
                  <a:lnTo>
                    <a:pt x="421481" y="483394"/>
                  </a:lnTo>
                  <a:lnTo>
                    <a:pt x="433388" y="483394"/>
                  </a:lnTo>
                  <a:lnTo>
                    <a:pt x="433388" y="502444"/>
                  </a:lnTo>
                  <a:lnTo>
                    <a:pt x="497681" y="502444"/>
                  </a:lnTo>
                  <a:lnTo>
                    <a:pt x="490538" y="509587"/>
                  </a:lnTo>
                  <a:lnTo>
                    <a:pt x="561975" y="509587"/>
                  </a:lnTo>
                  <a:lnTo>
                    <a:pt x="561975" y="521494"/>
                  </a:lnTo>
                  <a:lnTo>
                    <a:pt x="604838" y="521494"/>
                  </a:lnTo>
                  <a:lnTo>
                    <a:pt x="604838" y="538163"/>
                  </a:lnTo>
                  <a:lnTo>
                    <a:pt x="669131" y="538163"/>
                  </a:lnTo>
                  <a:lnTo>
                    <a:pt x="669131" y="552450"/>
                  </a:lnTo>
                  <a:lnTo>
                    <a:pt x="681038" y="552450"/>
                  </a:lnTo>
                  <a:lnTo>
                    <a:pt x="681038" y="573881"/>
                  </a:lnTo>
                  <a:lnTo>
                    <a:pt x="711994" y="573881"/>
                  </a:lnTo>
                  <a:lnTo>
                    <a:pt x="711994" y="616744"/>
                  </a:lnTo>
                  <a:lnTo>
                    <a:pt x="728663" y="616744"/>
                  </a:lnTo>
                  <a:lnTo>
                    <a:pt x="728663" y="654844"/>
                  </a:lnTo>
                  <a:lnTo>
                    <a:pt x="735806" y="654844"/>
                  </a:lnTo>
                  <a:lnTo>
                    <a:pt x="735806" y="671513"/>
                  </a:lnTo>
                  <a:lnTo>
                    <a:pt x="752475" y="671513"/>
                  </a:lnTo>
                  <a:lnTo>
                    <a:pt x="752475" y="728663"/>
                  </a:lnTo>
                  <a:lnTo>
                    <a:pt x="757237" y="733425"/>
                  </a:lnTo>
                  <a:lnTo>
                    <a:pt x="757237" y="745331"/>
                  </a:lnTo>
                  <a:lnTo>
                    <a:pt x="778669" y="745331"/>
                  </a:lnTo>
                  <a:lnTo>
                    <a:pt x="778669" y="764381"/>
                  </a:lnTo>
                  <a:lnTo>
                    <a:pt x="792956" y="764381"/>
                  </a:lnTo>
                  <a:lnTo>
                    <a:pt x="792956" y="776288"/>
                  </a:lnTo>
                  <a:lnTo>
                    <a:pt x="812006" y="776288"/>
                  </a:lnTo>
                  <a:lnTo>
                    <a:pt x="812006" y="807244"/>
                  </a:lnTo>
                  <a:lnTo>
                    <a:pt x="819150" y="807244"/>
                  </a:lnTo>
                  <a:lnTo>
                    <a:pt x="819150" y="873919"/>
                  </a:lnTo>
                  <a:lnTo>
                    <a:pt x="916781" y="873919"/>
                  </a:lnTo>
                  <a:lnTo>
                    <a:pt x="916781" y="888206"/>
                  </a:lnTo>
                  <a:lnTo>
                    <a:pt x="1014413" y="888206"/>
                  </a:lnTo>
                  <a:lnTo>
                    <a:pt x="1016794" y="902494"/>
                  </a:lnTo>
                  <a:lnTo>
                    <a:pt x="1154906" y="900113"/>
                  </a:lnTo>
                  <a:lnTo>
                    <a:pt x="1154906" y="926306"/>
                  </a:lnTo>
                  <a:lnTo>
                    <a:pt x="1173956" y="926306"/>
                  </a:lnTo>
                  <a:lnTo>
                    <a:pt x="1173956" y="933450"/>
                  </a:lnTo>
                </a:path>
              </a:pathLst>
            </a:custGeom>
            <a:noFill/>
            <a:ln w="28575">
              <a:solidFill>
                <a:schemeClr val="accent1"/>
              </a:solidFill>
              <a:miter lim="800000"/>
              <a:headEnd/>
              <a:tailEnd/>
            </a:ln>
          </p:spPr>
          <p:txBody>
            <a:bodyPr rtlCol="0" anchor="ctr"/>
            <a:lstStyle/>
            <a:p>
              <a:pPr algn="ctr"/>
              <a:endParaRPr lang="en-US"/>
            </a:p>
          </p:txBody>
        </p:sp>
      </p:grpSp>
      <p:grpSp>
        <p:nvGrpSpPr>
          <p:cNvPr id="9342" name="Group 9341">
            <a:extLst>
              <a:ext uri="{FF2B5EF4-FFF2-40B4-BE49-F238E27FC236}">
                <a16:creationId xmlns:a16="http://schemas.microsoft.com/office/drawing/2014/main" id="{3AC358A8-DFD6-A7C8-F516-1F07C7932CB1}"/>
              </a:ext>
            </a:extLst>
          </p:cNvPr>
          <p:cNvGrpSpPr/>
          <p:nvPr/>
        </p:nvGrpSpPr>
        <p:grpSpPr>
          <a:xfrm>
            <a:off x="2370528" y="1983183"/>
            <a:ext cx="7462049" cy="2738661"/>
            <a:chOff x="2370528" y="1983183"/>
            <a:chExt cx="7462049" cy="2738661"/>
          </a:xfrm>
        </p:grpSpPr>
        <p:grpSp>
          <p:nvGrpSpPr>
            <p:cNvPr id="9234" name="Group 9233">
              <a:extLst>
                <a:ext uri="{FF2B5EF4-FFF2-40B4-BE49-F238E27FC236}">
                  <a16:creationId xmlns:a16="http://schemas.microsoft.com/office/drawing/2014/main" id="{68FBDA71-977C-3335-4F80-98252C3A451C}"/>
                </a:ext>
              </a:extLst>
            </p:cNvPr>
            <p:cNvGrpSpPr/>
            <p:nvPr/>
          </p:nvGrpSpPr>
          <p:grpSpPr>
            <a:xfrm>
              <a:off x="2370528" y="1983183"/>
              <a:ext cx="89485" cy="89485"/>
              <a:chOff x="2162465" y="4117385"/>
              <a:chExt cx="283772" cy="283772"/>
            </a:xfrm>
          </p:grpSpPr>
          <p:cxnSp>
            <p:nvCxnSpPr>
              <p:cNvPr id="9235" name="Straight Connector 9234">
                <a:extLst>
                  <a:ext uri="{FF2B5EF4-FFF2-40B4-BE49-F238E27FC236}">
                    <a16:creationId xmlns:a16="http://schemas.microsoft.com/office/drawing/2014/main" id="{1914AACA-148D-68D8-234A-4F006425092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36" name="Straight Connector 9235">
                <a:extLst>
                  <a:ext uri="{FF2B5EF4-FFF2-40B4-BE49-F238E27FC236}">
                    <a16:creationId xmlns:a16="http://schemas.microsoft.com/office/drawing/2014/main" id="{FD0AC37F-179B-BF83-7748-69E857CD518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37" name="Group 9236">
              <a:extLst>
                <a:ext uri="{FF2B5EF4-FFF2-40B4-BE49-F238E27FC236}">
                  <a16:creationId xmlns:a16="http://schemas.microsoft.com/office/drawing/2014/main" id="{FC2DC545-35E4-A363-0962-1354B3C5E806}"/>
                </a:ext>
              </a:extLst>
            </p:cNvPr>
            <p:cNvGrpSpPr/>
            <p:nvPr/>
          </p:nvGrpSpPr>
          <p:grpSpPr>
            <a:xfrm>
              <a:off x="2845334" y="2538024"/>
              <a:ext cx="89485" cy="89485"/>
              <a:chOff x="2162465" y="4117385"/>
              <a:chExt cx="283772" cy="283772"/>
            </a:xfrm>
          </p:grpSpPr>
          <p:cxnSp>
            <p:nvCxnSpPr>
              <p:cNvPr id="9238" name="Straight Connector 9237">
                <a:extLst>
                  <a:ext uri="{FF2B5EF4-FFF2-40B4-BE49-F238E27FC236}">
                    <a16:creationId xmlns:a16="http://schemas.microsoft.com/office/drawing/2014/main" id="{04C577FC-8414-D59D-D97A-5C9686AB8A7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39" name="Straight Connector 9238">
                <a:extLst>
                  <a:ext uri="{FF2B5EF4-FFF2-40B4-BE49-F238E27FC236}">
                    <a16:creationId xmlns:a16="http://schemas.microsoft.com/office/drawing/2014/main" id="{3D212560-D1E3-7FF2-5C24-B5A4A0611BA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0" name="Group 9239">
              <a:extLst>
                <a:ext uri="{FF2B5EF4-FFF2-40B4-BE49-F238E27FC236}">
                  <a16:creationId xmlns:a16="http://schemas.microsoft.com/office/drawing/2014/main" id="{CD5B8366-2944-A565-6DD9-8471C2324D68}"/>
                </a:ext>
              </a:extLst>
            </p:cNvPr>
            <p:cNvGrpSpPr/>
            <p:nvPr/>
          </p:nvGrpSpPr>
          <p:grpSpPr>
            <a:xfrm>
              <a:off x="3254909" y="2978556"/>
              <a:ext cx="89485" cy="89485"/>
              <a:chOff x="2162465" y="4117385"/>
              <a:chExt cx="283772" cy="283772"/>
            </a:xfrm>
          </p:grpSpPr>
          <p:cxnSp>
            <p:nvCxnSpPr>
              <p:cNvPr id="9241" name="Straight Connector 9240">
                <a:extLst>
                  <a:ext uri="{FF2B5EF4-FFF2-40B4-BE49-F238E27FC236}">
                    <a16:creationId xmlns:a16="http://schemas.microsoft.com/office/drawing/2014/main" id="{97163A92-C19B-8BF7-3305-598392E29D9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42" name="Straight Connector 9241">
                <a:extLst>
                  <a:ext uri="{FF2B5EF4-FFF2-40B4-BE49-F238E27FC236}">
                    <a16:creationId xmlns:a16="http://schemas.microsoft.com/office/drawing/2014/main" id="{5CE0E0AC-7BA6-58B7-CB6E-238E52383E3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3" name="Group 9242">
              <a:extLst>
                <a:ext uri="{FF2B5EF4-FFF2-40B4-BE49-F238E27FC236}">
                  <a16:creationId xmlns:a16="http://schemas.microsoft.com/office/drawing/2014/main" id="{109EE82D-EF5B-EA67-1D36-1DD42783FD63}"/>
                </a:ext>
              </a:extLst>
            </p:cNvPr>
            <p:cNvGrpSpPr/>
            <p:nvPr/>
          </p:nvGrpSpPr>
          <p:grpSpPr>
            <a:xfrm>
              <a:off x="3321584" y="3107409"/>
              <a:ext cx="89485" cy="89485"/>
              <a:chOff x="2162465" y="4117385"/>
              <a:chExt cx="283772" cy="283772"/>
            </a:xfrm>
          </p:grpSpPr>
          <p:cxnSp>
            <p:nvCxnSpPr>
              <p:cNvPr id="9244" name="Straight Connector 9243">
                <a:extLst>
                  <a:ext uri="{FF2B5EF4-FFF2-40B4-BE49-F238E27FC236}">
                    <a16:creationId xmlns:a16="http://schemas.microsoft.com/office/drawing/2014/main" id="{CB6D25D1-39C3-967F-A376-3976CED8CCD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45" name="Straight Connector 9244">
                <a:extLst>
                  <a:ext uri="{FF2B5EF4-FFF2-40B4-BE49-F238E27FC236}">
                    <a16:creationId xmlns:a16="http://schemas.microsoft.com/office/drawing/2014/main" id="{68740F0C-B19F-9F49-8493-D7CF64713F7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6" name="Group 9245">
              <a:extLst>
                <a:ext uri="{FF2B5EF4-FFF2-40B4-BE49-F238E27FC236}">
                  <a16:creationId xmlns:a16="http://schemas.microsoft.com/office/drawing/2014/main" id="{9A774D55-327C-581F-5209-7621DA08BAEB}"/>
                </a:ext>
              </a:extLst>
            </p:cNvPr>
            <p:cNvGrpSpPr/>
            <p:nvPr/>
          </p:nvGrpSpPr>
          <p:grpSpPr>
            <a:xfrm>
              <a:off x="3385971" y="3152152"/>
              <a:ext cx="89485" cy="89485"/>
              <a:chOff x="2162465" y="4117385"/>
              <a:chExt cx="283772" cy="283772"/>
            </a:xfrm>
          </p:grpSpPr>
          <p:cxnSp>
            <p:nvCxnSpPr>
              <p:cNvPr id="9247" name="Straight Connector 9246">
                <a:extLst>
                  <a:ext uri="{FF2B5EF4-FFF2-40B4-BE49-F238E27FC236}">
                    <a16:creationId xmlns:a16="http://schemas.microsoft.com/office/drawing/2014/main" id="{C31A1FB6-DD7A-F9F4-4D99-4B1A19E5B6E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48" name="Straight Connector 9247">
                <a:extLst>
                  <a:ext uri="{FF2B5EF4-FFF2-40B4-BE49-F238E27FC236}">
                    <a16:creationId xmlns:a16="http://schemas.microsoft.com/office/drawing/2014/main" id="{8579FF5F-2EC2-9AE9-709C-BB3AA837BDB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9" name="Group 9248">
              <a:extLst>
                <a:ext uri="{FF2B5EF4-FFF2-40B4-BE49-F238E27FC236}">
                  <a16:creationId xmlns:a16="http://schemas.microsoft.com/office/drawing/2014/main" id="{68D75E0E-B00F-AE3A-C09E-1DDE21382580}"/>
                </a:ext>
              </a:extLst>
            </p:cNvPr>
            <p:cNvGrpSpPr/>
            <p:nvPr/>
          </p:nvGrpSpPr>
          <p:grpSpPr>
            <a:xfrm>
              <a:off x="3430713" y="3162622"/>
              <a:ext cx="89485" cy="89485"/>
              <a:chOff x="2162465" y="4117385"/>
              <a:chExt cx="283772" cy="283772"/>
            </a:xfrm>
          </p:grpSpPr>
          <p:cxnSp>
            <p:nvCxnSpPr>
              <p:cNvPr id="9250" name="Straight Connector 9249">
                <a:extLst>
                  <a:ext uri="{FF2B5EF4-FFF2-40B4-BE49-F238E27FC236}">
                    <a16:creationId xmlns:a16="http://schemas.microsoft.com/office/drawing/2014/main" id="{A5442079-2004-3983-363F-C0C245AB6D9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1" name="Straight Connector 9250">
                <a:extLst>
                  <a:ext uri="{FF2B5EF4-FFF2-40B4-BE49-F238E27FC236}">
                    <a16:creationId xmlns:a16="http://schemas.microsoft.com/office/drawing/2014/main" id="{7960EAA0-DBB7-492B-88CD-9565A96DEFC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52" name="Group 9251">
              <a:extLst>
                <a:ext uri="{FF2B5EF4-FFF2-40B4-BE49-F238E27FC236}">
                  <a16:creationId xmlns:a16="http://schemas.microsoft.com/office/drawing/2014/main" id="{3A1001AD-44A2-6F76-1E48-9E93B1DEAE24}"/>
                </a:ext>
              </a:extLst>
            </p:cNvPr>
            <p:cNvGrpSpPr/>
            <p:nvPr/>
          </p:nvGrpSpPr>
          <p:grpSpPr>
            <a:xfrm>
              <a:off x="3917843" y="3496762"/>
              <a:ext cx="89485" cy="89485"/>
              <a:chOff x="2162465" y="4117385"/>
              <a:chExt cx="283772" cy="283772"/>
            </a:xfrm>
          </p:grpSpPr>
          <p:cxnSp>
            <p:nvCxnSpPr>
              <p:cNvPr id="9253" name="Straight Connector 9252">
                <a:extLst>
                  <a:ext uri="{FF2B5EF4-FFF2-40B4-BE49-F238E27FC236}">
                    <a16:creationId xmlns:a16="http://schemas.microsoft.com/office/drawing/2014/main" id="{6C53B127-0F96-2D1E-A0A6-DC1AC6F470A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4" name="Straight Connector 9253">
                <a:extLst>
                  <a:ext uri="{FF2B5EF4-FFF2-40B4-BE49-F238E27FC236}">
                    <a16:creationId xmlns:a16="http://schemas.microsoft.com/office/drawing/2014/main" id="{334C6B5D-EE40-A7A3-8FE4-6804D8D223E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55" name="Group 9254">
              <a:extLst>
                <a:ext uri="{FF2B5EF4-FFF2-40B4-BE49-F238E27FC236}">
                  <a16:creationId xmlns:a16="http://schemas.microsoft.com/office/drawing/2014/main" id="{9C363546-28C1-7237-B352-2AC79624592A}"/>
                </a:ext>
              </a:extLst>
            </p:cNvPr>
            <p:cNvGrpSpPr/>
            <p:nvPr/>
          </p:nvGrpSpPr>
          <p:grpSpPr>
            <a:xfrm>
              <a:off x="4108343" y="3551616"/>
              <a:ext cx="89485" cy="89485"/>
              <a:chOff x="2162465" y="4117385"/>
              <a:chExt cx="283772" cy="283772"/>
            </a:xfrm>
          </p:grpSpPr>
          <p:cxnSp>
            <p:nvCxnSpPr>
              <p:cNvPr id="9256" name="Straight Connector 9255">
                <a:extLst>
                  <a:ext uri="{FF2B5EF4-FFF2-40B4-BE49-F238E27FC236}">
                    <a16:creationId xmlns:a16="http://schemas.microsoft.com/office/drawing/2014/main" id="{9891A2FA-D09D-15DB-CA57-783BC7CBDE2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7" name="Straight Connector 9256">
                <a:extLst>
                  <a:ext uri="{FF2B5EF4-FFF2-40B4-BE49-F238E27FC236}">
                    <a16:creationId xmlns:a16="http://schemas.microsoft.com/office/drawing/2014/main" id="{3CE4E20C-429F-C234-D6D6-E101E6305ED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58" name="Group 9257">
              <a:extLst>
                <a:ext uri="{FF2B5EF4-FFF2-40B4-BE49-F238E27FC236}">
                  <a16:creationId xmlns:a16="http://schemas.microsoft.com/office/drawing/2014/main" id="{078D4A86-582E-79B2-8B85-270B046D9B64}"/>
                </a:ext>
              </a:extLst>
            </p:cNvPr>
            <p:cNvGrpSpPr/>
            <p:nvPr/>
          </p:nvGrpSpPr>
          <p:grpSpPr>
            <a:xfrm>
              <a:off x="4125991" y="3591096"/>
              <a:ext cx="89485" cy="89485"/>
              <a:chOff x="2162465" y="4117385"/>
              <a:chExt cx="283772" cy="283772"/>
            </a:xfrm>
          </p:grpSpPr>
          <p:cxnSp>
            <p:nvCxnSpPr>
              <p:cNvPr id="9259" name="Straight Connector 9258">
                <a:extLst>
                  <a:ext uri="{FF2B5EF4-FFF2-40B4-BE49-F238E27FC236}">
                    <a16:creationId xmlns:a16="http://schemas.microsoft.com/office/drawing/2014/main" id="{FB116A30-902D-7BFF-9267-4A1CD27A477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0" name="Straight Connector 9259">
                <a:extLst>
                  <a:ext uri="{FF2B5EF4-FFF2-40B4-BE49-F238E27FC236}">
                    <a16:creationId xmlns:a16="http://schemas.microsoft.com/office/drawing/2014/main" id="{1A66FCFE-44DC-7919-4B8B-6EA65B62BF4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1" name="Group 9260">
              <a:extLst>
                <a:ext uri="{FF2B5EF4-FFF2-40B4-BE49-F238E27FC236}">
                  <a16:creationId xmlns:a16="http://schemas.microsoft.com/office/drawing/2014/main" id="{1040AFCE-F5FB-82EB-D5B0-B86A3A413C20}"/>
                </a:ext>
              </a:extLst>
            </p:cNvPr>
            <p:cNvGrpSpPr/>
            <p:nvPr/>
          </p:nvGrpSpPr>
          <p:grpSpPr>
            <a:xfrm>
              <a:off x="4151828" y="3616907"/>
              <a:ext cx="89485" cy="89485"/>
              <a:chOff x="2162465" y="4117385"/>
              <a:chExt cx="283772" cy="283772"/>
            </a:xfrm>
          </p:grpSpPr>
          <p:cxnSp>
            <p:nvCxnSpPr>
              <p:cNvPr id="9262" name="Straight Connector 9261">
                <a:extLst>
                  <a:ext uri="{FF2B5EF4-FFF2-40B4-BE49-F238E27FC236}">
                    <a16:creationId xmlns:a16="http://schemas.microsoft.com/office/drawing/2014/main" id="{4A25F198-57B6-A660-CE0E-76EE8EAD87E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3" name="Straight Connector 9262">
                <a:extLst>
                  <a:ext uri="{FF2B5EF4-FFF2-40B4-BE49-F238E27FC236}">
                    <a16:creationId xmlns:a16="http://schemas.microsoft.com/office/drawing/2014/main" id="{2B3BBEC8-A139-F88A-EE73-21292E014CA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4" name="Group 9263">
              <a:extLst>
                <a:ext uri="{FF2B5EF4-FFF2-40B4-BE49-F238E27FC236}">
                  <a16:creationId xmlns:a16="http://schemas.microsoft.com/office/drawing/2014/main" id="{501F5F9F-908D-1DD3-D958-A9F9C9ECA2D4}"/>
                </a:ext>
              </a:extLst>
            </p:cNvPr>
            <p:cNvGrpSpPr/>
            <p:nvPr/>
          </p:nvGrpSpPr>
          <p:grpSpPr>
            <a:xfrm>
              <a:off x="4170733" y="3675871"/>
              <a:ext cx="89485" cy="89485"/>
              <a:chOff x="2162465" y="4117385"/>
              <a:chExt cx="283772" cy="283772"/>
            </a:xfrm>
          </p:grpSpPr>
          <p:cxnSp>
            <p:nvCxnSpPr>
              <p:cNvPr id="9265" name="Straight Connector 9264">
                <a:extLst>
                  <a:ext uri="{FF2B5EF4-FFF2-40B4-BE49-F238E27FC236}">
                    <a16:creationId xmlns:a16="http://schemas.microsoft.com/office/drawing/2014/main" id="{36A2DB58-9932-091C-7C7C-5E82181AAF3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6" name="Straight Connector 9265">
                <a:extLst>
                  <a:ext uri="{FF2B5EF4-FFF2-40B4-BE49-F238E27FC236}">
                    <a16:creationId xmlns:a16="http://schemas.microsoft.com/office/drawing/2014/main" id="{C29D2149-8791-4F6C-FD16-0D43EF90D66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7" name="Group 9266">
              <a:extLst>
                <a:ext uri="{FF2B5EF4-FFF2-40B4-BE49-F238E27FC236}">
                  <a16:creationId xmlns:a16="http://schemas.microsoft.com/office/drawing/2014/main" id="{080FAAA0-ED0B-D020-5878-92F23FA73C5F}"/>
                </a:ext>
              </a:extLst>
            </p:cNvPr>
            <p:cNvGrpSpPr/>
            <p:nvPr/>
          </p:nvGrpSpPr>
          <p:grpSpPr>
            <a:xfrm>
              <a:off x="4266152" y="3797413"/>
              <a:ext cx="89485" cy="89485"/>
              <a:chOff x="2162465" y="4117385"/>
              <a:chExt cx="283772" cy="283772"/>
            </a:xfrm>
          </p:grpSpPr>
          <p:cxnSp>
            <p:nvCxnSpPr>
              <p:cNvPr id="9268" name="Straight Connector 9267">
                <a:extLst>
                  <a:ext uri="{FF2B5EF4-FFF2-40B4-BE49-F238E27FC236}">
                    <a16:creationId xmlns:a16="http://schemas.microsoft.com/office/drawing/2014/main" id="{6DC1C47E-D273-1F37-C677-1E3D9141DC9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9" name="Straight Connector 9268">
                <a:extLst>
                  <a:ext uri="{FF2B5EF4-FFF2-40B4-BE49-F238E27FC236}">
                    <a16:creationId xmlns:a16="http://schemas.microsoft.com/office/drawing/2014/main" id="{50F3309E-4335-7922-EBCE-C215DC512AD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0" name="Group 9269">
              <a:extLst>
                <a:ext uri="{FF2B5EF4-FFF2-40B4-BE49-F238E27FC236}">
                  <a16:creationId xmlns:a16="http://schemas.microsoft.com/office/drawing/2014/main" id="{B21961FE-6525-F9C6-99BC-CB72CFE16F54}"/>
                </a:ext>
              </a:extLst>
            </p:cNvPr>
            <p:cNvGrpSpPr/>
            <p:nvPr/>
          </p:nvGrpSpPr>
          <p:grpSpPr>
            <a:xfrm>
              <a:off x="4482105" y="3818846"/>
              <a:ext cx="89485" cy="89485"/>
              <a:chOff x="2162465" y="4117385"/>
              <a:chExt cx="283772" cy="283772"/>
            </a:xfrm>
          </p:grpSpPr>
          <p:cxnSp>
            <p:nvCxnSpPr>
              <p:cNvPr id="9271" name="Straight Connector 9270">
                <a:extLst>
                  <a:ext uri="{FF2B5EF4-FFF2-40B4-BE49-F238E27FC236}">
                    <a16:creationId xmlns:a16="http://schemas.microsoft.com/office/drawing/2014/main" id="{04FFEF54-A3A3-1359-2841-FFC5765AB05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72" name="Straight Connector 9271">
                <a:extLst>
                  <a:ext uri="{FF2B5EF4-FFF2-40B4-BE49-F238E27FC236}">
                    <a16:creationId xmlns:a16="http://schemas.microsoft.com/office/drawing/2014/main" id="{87CBF887-61E9-6290-6520-A1664DA93B1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3" name="Group 9272">
              <a:extLst>
                <a:ext uri="{FF2B5EF4-FFF2-40B4-BE49-F238E27FC236}">
                  <a16:creationId xmlns:a16="http://schemas.microsoft.com/office/drawing/2014/main" id="{0DDFA768-CFCD-4226-50B5-17E70CAAA57A}"/>
                </a:ext>
              </a:extLst>
            </p:cNvPr>
            <p:cNvGrpSpPr/>
            <p:nvPr/>
          </p:nvGrpSpPr>
          <p:grpSpPr>
            <a:xfrm>
              <a:off x="4571589" y="3842156"/>
              <a:ext cx="89485" cy="89485"/>
              <a:chOff x="2162465" y="4117385"/>
              <a:chExt cx="283772" cy="283772"/>
            </a:xfrm>
          </p:grpSpPr>
          <p:cxnSp>
            <p:nvCxnSpPr>
              <p:cNvPr id="9274" name="Straight Connector 9273">
                <a:extLst>
                  <a:ext uri="{FF2B5EF4-FFF2-40B4-BE49-F238E27FC236}">
                    <a16:creationId xmlns:a16="http://schemas.microsoft.com/office/drawing/2014/main" id="{1801BBF4-D44E-48AE-ED77-63C5FFEBBA2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75" name="Straight Connector 9274">
                <a:extLst>
                  <a:ext uri="{FF2B5EF4-FFF2-40B4-BE49-F238E27FC236}">
                    <a16:creationId xmlns:a16="http://schemas.microsoft.com/office/drawing/2014/main" id="{D038CE27-69CD-E7AC-4B0F-3E4A0C83278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6" name="Group 9275">
              <a:extLst>
                <a:ext uri="{FF2B5EF4-FFF2-40B4-BE49-F238E27FC236}">
                  <a16:creationId xmlns:a16="http://schemas.microsoft.com/office/drawing/2014/main" id="{984246B6-73F1-62C8-2F09-E448A8D1D6F0}"/>
                </a:ext>
              </a:extLst>
            </p:cNvPr>
            <p:cNvGrpSpPr/>
            <p:nvPr/>
          </p:nvGrpSpPr>
          <p:grpSpPr>
            <a:xfrm>
              <a:off x="4591235" y="3873013"/>
              <a:ext cx="89485" cy="89485"/>
              <a:chOff x="2162465" y="4117385"/>
              <a:chExt cx="283772" cy="283772"/>
            </a:xfrm>
          </p:grpSpPr>
          <p:cxnSp>
            <p:nvCxnSpPr>
              <p:cNvPr id="9277" name="Straight Connector 9276">
                <a:extLst>
                  <a:ext uri="{FF2B5EF4-FFF2-40B4-BE49-F238E27FC236}">
                    <a16:creationId xmlns:a16="http://schemas.microsoft.com/office/drawing/2014/main" id="{88DCDB75-2D47-EA37-7EB8-EAD55DA5A89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78" name="Straight Connector 9277">
                <a:extLst>
                  <a:ext uri="{FF2B5EF4-FFF2-40B4-BE49-F238E27FC236}">
                    <a16:creationId xmlns:a16="http://schemas.microsoft.com/office/drawing/2014/main" id="{1416EE14-5844-CA3C-CFF4-6F7BF97CACE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9" name="Group 9278">
              <a:extLst>
                <a:ext uri="{FF2B5EF4-FFF2-40B4-BE49-F238E27FC236}">
                  <a16:creationId xmlns:a16="http://schemas.microsoft.com/office/drawing/2014/main" id="{FC1A28A2-7C82-D3B6-637A-E17321C29009}"/>
                </a:ext>
              </a:extLst>
            </p:cNvPr>
            <p:cNvGrpSpPr/>
            <p:nvPr/>
          </p:nvGrpSpPr>
          <p:grpSpPr>
            <a:xfrm>
              <a:off x="4628558" y="3942665"/>
              <a:ext cx="89485" cy="89485"/>
              <a:chOff x="2162465" y="4117385"/>
              <a:chExt cx="283772" cy="283772"/>
            </a:xfrm>
          </p:grpSpPr>
          <p:cxnSp>
            <p:nvCxnSpPr>
              <p:cNvPr id="9280" name="Straight Connector 9279">
                <a:extLst>
                  <a:ext uri="{FF2B5EF4-FFF2-40B4-BE49-F238E27FC236}">
                    <a16:creationId xmlns:a16="http://schemas.microsoft.com/office/drawing/2014/main" id="{61484E1F-600D-E1FA-4AAE-4DE1EC3D3B5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1" name="Straight Connector 9280">
                <a:extLst>
                  <a:ext uri="{FF2B5EF4-FFF2-40B4-BE49-F238E27FC236}">
                    <a16:creationId xmlns:a16="http://schemas.microsoft.com/office/drawing/2014/main" id="{828C5FB9-559F-9EF1-18A7-EA9231F44D1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82" name="Group 9281">
              <a:extLst>
                <a:ext uri="{FF2B5EF4-FFF2-40B4-BE49-F238E27FC236}">
                  <a16:creationId xmlns:a16="http://schemas.microsoft.com/office/drawing/2014/main" id="{B34DC272-4A13-5FE9-370E-9497727735AF}"/>
                </a:ext>
              </a:extLst>
            </p:cNvPr>
            <p:cNvGrpSpPr/>
            <p:nvPr/>
          </p:nvGrpSpPr>
          <p:grpSpPr>
            <a:xfrm>
              <a:off x="4681894" y="3980259"/>
              <a:ext cx="89485" cy="89485"/>
              <a:chOff x="2162465" y="4117385"/>
              <a:chExt cx="283772" cy="283772"/>
            </a:xfrm>
          </p:grpSpPr>
          <p:cxnSp>
            <p:nvCxnSpPr>
              <p:cNvPr id="9283" name="Straight Connector 9282">
                <a:extLst>
                  <a:ext uri="{FF2B5EF4-FFF2-40B4-BE49-F238E27FC236}">
                    <a16:creationId xmlns:a16="http://schemas.microsoft.com/office/drawing/2014/main" id="{A9BC9C98-4F99-A732-9FBA-A75F28995F8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4" name="Straight Connector 9283">
                <a:extLst>
                  <a:ext uri="{FF2B5EF4-FFF2-40B4-BE49-F238E27FC236}">
                    <a16:creationId xmlns:a16="http://schemas.microsoft.com/office/drawing/2014/main" id="{3E149027-81C7-2B48-7062-BED5D1AB14F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85" name="Group 9284">
              <a:extLst>
                <a:ext uri="{FF2B5EF4-FFF2-40B4-BE49-F238E27FC236}">
                  <a16:creationId xmlns:a16="http://schemas.microsoft.com/office/drawing/2014/main" id="{9990FD19-AA0C-5EFE-B094-0F0130962DDC}"/>
                </a:ext>
              </a:extLst>
            </p:cNvPr>
            <p:cNvGrpSpPr/>
            <p:nvPr/>
          </p:nvGrpSpPr>
          <p:grpSpPr>
            <a:xfrm>
              <a:off x="5072418" y="4061223"/>
              <a:ext cx="89485" cy="89485"/>
              <a:chOff x="2162465" y="4117385"/>
              <a:chExt cx="283772" cy="283772"/>
            </a:xfrm>
          </p:grpSpPr>
          <p:cxnSp>
            <p:nvCxnSpPr>
              <p:cNvPr id="9286" name="Straight Connector 9285">
                <a:extLst>
                  <a:ext uri="{FF2B5EF4-FFF2-40B4-BE49-F238E27FC236}">
                    <a16:creationId xmlns:a16="http://schemas.microsoft.com/office/drawing/2014/main" id="{157B1BBB-F2D4-2359-68B4-EA7605D159D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7" name="Straight Connector 9286">
                <a:extLst>
                  <a:ext uri="{FF2B5EF4-FFF2-40B4-BE49-F238E27FC236}">
                    <a16:creationId xmlns:a16="http://schemas.microsoft.com/office/drawing/2014/main" id="{FE4D06C8-9A09-8777-722B-76C54665109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88" name="Group 9287">
              <a:extLst>
                <a:ext uri="{FF2B5EF4-FFF2-40B4-BE49-F238E27FC236}">
                  <a16:creationId xmlns:a16="http://schemas.microsoft.com/office/drawing/2014/main" id="{A2DB6CD4-7BDF-0B4D-11A1-B99283251AF5}"/>
                </a:ext>
              </a:extLst>
            </p:cNvPr>
            <p:cNvGrpSpPr/>
            <p:nvPr/>
          </p:nvGrpSpPr>
          <p:grpSpPr>
            <a:xfrm>
              <a:off x="5107813" y="4061223"/>
              <a:ext cx="89485" cy="89485"/>
              <a:chOff x="2162465" y="4117385"/>
              <a:chExt cx="283772" cy="283772"/>
            </a:xfrm>
          </p:grpSpPr>
          <p:cxnSp>
            <p:nvCxnSpPr>
              <p:cNvPr id="9289" name="Straight Connector 9288">
                <a:extLst>
                  <a:ext uri="{FF2B5EF4-FFF2-40B4-BE49-F238E27FC236}">
                    <a16:creationId xmlns:a16="http://schemas.microsoft.com/office/drawing/2014/main" id="{A53AD6CD-52D2-9D1C-34C8-55993DAB7F9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0" name="Straight Connector 9289">
                <a:extLst>
                  <a:ext uri="{FF2B5EF4-FFF2-40B4-BE49-F238E27FC236}">
                    <a16:creationId xmlns:a16="http://schemas.microsoft.com/office/drawing/2014/main" id="{241D2D61-6A17-06B9-05F5-254498F7C79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1" name="Group 9290">
              <a:extLst>
                <a:ext uri="{FF2B5EF4-FFF2-40B4-BE49-F238E27FC236}">
                  <a16:creationId xmlns:a16="http://schemas.microsoft.com/office/drawing/2014/main" id="{46B8CCF6-CDE7-E70E-4505-12BC3F2E66AD}"/>
                </a:ext>
              </a:extLst>
            </p:cNvPr>
            <p:cNvGrpSpPr/>
            <p:nvPr/>
          </p:nvGrpSpPr>
          <p:grpSpPr>
            <a:xfrm>
              <a:off x="5320590" y="4070436"/>
              <a:ext cx="89485" cy="89485"/>
              <a:chOff x="2162465" y="4117385"/>
              <a:chExt cx="283772" cy="283772"/>
            </a:xfrm>
          </p:grpSpPr>
          <p:cxnSp>
            <p:nvCxnSpPr>
              <p:cNvPr id="9292" name="Straight Connector 9291">
                <a:extLst>
                  <a:ext uri="{FF2B5EF4-FFF2-40B4-BE49-F238E27FC236}">
                    <a16:creationId xmlns:a16="http://schemas.microsoft.com/office/drawing/2014/main" id="{76ED04FD-2819-EFC6-6521-C8C97409715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3" name="Straight Connector 9292">
                <a:extLst>
                  <a:ext uri="{FF2B5EF4-FFF2-40B4-BE49-F238E27FC236}">
                    <a16:creationId xmlns:a16="http://schemas.microsoft.com/office/drawing/2014/main" id="{92376AC1-0A10-CCCB-EDC9-74B7811FB01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4" name="Group 9293">
              <a:extLst>
                <a:ext uri="{FF2B5EF4-FFF2-40B4-BE49-F238E27FC236}">
                  <a16:creationId xmlns:a16="http://schemas.microsoft.com/office/drawing/2014/main" id="{55AAF5AF-C607-C901-5BDA-B0CB18A35854}"/>
                </a:ext>
              </a:extLst>
            </p:cNvPr>
            <p:cNvGrpSpPr/>
            <p:nvPr/>
          </p:nvGrpSpPr>
          <p:grpSpPr>
            <a:xfrm>
              <a:off x="5428685" y="4117871"/>
              <a:ext cx="89485" cy="89485"/>
              <a:chOff x="2162465" y="4117385"/>
              <a:chExt cx="283772" cy="283772"/>
            </a:xfrm>
          </p:grpSpPr>
          <p:cxnSp>
            <p:nvCxnSpPr>
              <p:cNvPr id="9295" name="Straight Connector 9294">
                <a:extLst>
                  <a:ext uri="{FF2B5EF4-FFF2-40B4-BE49-F238E27FC236}">
                    <a16:creationId xmlns:a16="http://schemas.microsoft.com/office/drawing/2014/main" id="{35DA71E1-7BFC-EA00-49A6-F385DAD947D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6" name="Straight Connector 9295">
                <a:extLst>
                  <a:ext uri="{FF2B5EF4-FFF2-40B4-BE49-F238E27FC236}">
                    <a16:creationId xmlns:a16="http://schemas.microsoft.com/office/drawing/2014/main" id="{876706BB-8FBA-BB3B-8FED-C8BA4E0FDAE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7" name="Group 9296">
              <a:extLst>
                <a:ext uri="{FF2B5EF4-FFF2-40B4-BE49-F238E27FC236}">
                  <a16:creationId xmlns:a16="http://schemas.microsoft.com/office/drawing/2014/main" id="{B3FC5EBF-D562-7BA0-DF2C-5216A5059F6E}"/>
                </a:ext>
              </a:extLst>
            </p:cNvPr>
            <p:cNvGrpSpPr/>
            <p:nvPr/>
          </p:nvGrpSpPr>
          <p:grpSpPr>
            <a:xfrm>
              <a:off x="5450116" y="4172141"/>
              <a:ext cx="89485" cy="89485"/>
              <a:chOff x="2162465" y="4117385"/>
              <a:chExt cx="283772" cy="283772"/>
            </a:xfrm>
          </p:grpSpPr>
          <p:cxnSp>
            <p:nvCxnSpPr>
              <p:cNvPr id="9298" name="Straight Connector 9297">
                <a:extLst>
                  <a:ext uri="{FF2B5EF4-FFF2-40B4-BE49-F238E27FC236}">
                    <a16:creationId xmlns:a16="http://schemas.microsoft.com/office/drawing/2014/main" id="{90D058A3-CE92-C29E-CE3E-E2E269BA602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9" name="Straight Connector 9298">
                <a:extLst>
                  <a:ext uri="{FF2B5EF4-FFF2-40B4-BE49-F238E27FC236}">
                    <a16:creationId xmlns:a16="http://schemas.microsoft.com/office/drawing/2014/main" id="{35F2AFA9-8E8D-0ACA-5EA0-484BA1238C1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0" name="Group 9299">
              <a:extLst>
                <a:ext uri="{FF2B5EF4-FFF2-40B4-BE49-F238E27FC236}">
                  <a16:creationId xmlns:a16="http://schemas.microsoft.com/office/drawing/2014/main" id="{E9AC8D1A-D7BE-5B8D-7C34-5A5761653587}"/>
                </a:ext>
              </a:extLst>
            </p:cNvPr>
            <p:cNvGrpSpPr/>
            <p:nvPr/>
          </p:nvGrpSpPr>
          <p:grpSpPr>
            <a:xfrm>
              <a:off x="5480107" y="4172141"/>
              <a:ext cx="89485" cy="89485"/>
              <a:chOff x="2162465" y="4117385"/>
              <a:chExt cx="283772" cy="283772"/>
            </a:xfrm>
          </p:grpSpPr>
          <p:cxnSp>
            <p:nvCxnSpPr>
              <p:cNvPr id="9301" name="Straight Connector 9300">
                <a:extLst>
                  <a:ext uri="{FF2B5EF4-FFF2-40B4-BE49-F238E27FC236}">
                    <a16:creationId xmlns:a16="http://schemas.microsoft.com/office/drawing/2014/main" id="{93FB7BBD-57D5-E7B4-C7AE-61D9D598AC0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02" name="Straight Connector 9301">
                <a:extLst>
                  <a:ext uri="{FF2B5EF4-FFF2-40B4-BE49-F238E27FC236}">
                    <a16:creationId xmlns:a16="http://schemas.microsoft.com/office/drawing/2014/main" id="{9E7A3887-B4BA-F776-4A9D-082095772BA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3" name="Group 9302">
              <a:extLst>
                <a:ext uri="{FF2B5EF4-FFF2-40B4-BE49-F238E27FC236}">
                  <a16:creationId xmlns:a16="http://schemas.microsoft.com/office/drawing/2014/main" id="{1365B8AE-0CDA-CBCB-A304-BECD8E2156B4}"/>
                </a:ext>
              </a:extLst>
            </p:cNvPr>
            <p:cNvGrpSpPr/>
            <p:nvPr/>
          </p:nvGrpSpPr>
          <p:grpSpPr>
            <a:xfrm>
              <a:off x="5501538" y="4204596"/>
              <a:ext cx="89485" cy="89485"/>
              <a:chOff x="2162465" y="4117385"/>
              <a:chExt cx="283772" cy="283772"/>
            </a:xfrm>
          </p:grpSpPr>
          <p:cxnSp>
            <p:nvCxnSpPr>
              <p:cNvPr id="9304" name="Straight Connector 9303">
                <a:extLst>
                  <a:ext uri="{FF2B5EF4-FFF2-40B4-BE49-F238E27FC236}">
                    <a16:creationId xmlns:a16="http://schemas.microsoft.com/office/drawing/2014/main" id="{A7C18156-F59B-6956-49D9-50E233B1DDD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05" name="Straight Connector 9304">
                <a:extLst>
                  <a:ext uri="{FF2B5EF4-FFF2-40B4-BE49-F238E27FC236}">
                    <a16:creationId xmlns:a16="http://schemas.microsoft.com/office/drawing/2014/main" id="{78F5DEC3-47AD-CC50-7FB3-1C2F7720231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6" name="Group 9305">
              <a:extLst>
                <a:ext uri="{FF2B5EF4-FFF2-40B4-BE49-F238E27FC236}">
                  <a16:creationId xmlns:a16="http://schemas.microsoft.com/office/drawing/2014/main" id="{177DAE30-A724-2C1A-BFCC-44A568EDD552}"/>
                </a:ext>
              </a:extLst>
            </p:cNvPr>
            <p:cNvGrpSpPr/>
            <p:nvPr/>
          </p:nvGrpSpPr>
          <p:grpSpPr>
            <a:xfrm>
              <a:off x="5528507" y="4204596"/>
              <a:ext cx="89485" cy="89485"/>
              <a:chOff x="2162465" y="4117385"/>
              <a:chExt cx="283772" cy="283772"/>
            </a:xfrm>
          </p:grpSpPr>
          <p:cxnSp>
            <p:nvCxnSpPr>
              <p:cNvPr id="9307" name="Straight Connector 9306">
                <a:extLst>
                  <a:ext uri="{FF2B5EF4-FFF2-40B4-BE49-F238E27FC236}">
                    <a16:creationId xmlns:a16="http://schemas.microsoft.com/office/drawing/2014/main" id="{10B78D25-E179-8F3C-8693-B3A0236E1FE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08" name="Straight Connector 9307">
                <a:extLst>
                  <a:ext uri="{FF2B5EF4-FFF2-40B4-BE49-F238E27FC236}">
                    <a16:creationId xmlns:a16="http://schemas.microsoft.com/office/drawing/2014/main" id="{29296CD0-DAB8-146D-8F34-079C2D7BD2F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9" name="Group 9308">
              <a:extLst>
                <a:ext uri="{FF2B5EF4-FFF2-40B4-BE49-F238E27FC236}">
                  <a16:creationId xmlns:a16="http://schemas.microsoft.com/office/drawing/2014/main" id="{F2F51A16-E113-E65E-5E79-9A6F81D72E17}"/>
                </a:ext>
              </a:extLst>
            </p:cNvPr>
            <p:cNvGrpSpPr/>
            <p:nvPr/>
          </p:nvGrpSpPr>
          <p:grpSpPr>
            <a:xfrm>
              <a:off x="5700550" y="4236454"/>
              <a:ext cx="89485" cy="89485"/>
              <a:chOff x="2162465" y="4117385"/>
              <a:chExt cx="283772" cy="283772"/>
            </a:xfrm>
          </p:grpSpPr>
          <p:cxnSp>
            <p:nvCxnSpPr>
              <p:cNvPr id="9310" name="Straight Connector 9309">
                <a:extLst>
                  <a:ext uri="{FF2B5EF4-FFF2-40B4-BE49-F238E27FC236}">
                    <a16:creationId xmlns:a16="http://schemas.microsoft.com/office/drawing/2014/main" id="{2CA2412D-0252-102E-CA91-7240433B351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1" name="Straight Connector 9310">
                <a:extLst>
                  <a:ext uri="{FF2B5EF4-FFF2-40B4-BE49-F238E27FC236}">
                    <a16:creationId xmlns:a16="http://schemas.microsoft.com/office/drawing/2014/main" id="{E9FFE277-D56D-E967-225B-46BCFE14D31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12" name="Group 9311">
              <a:extLst>
                <a:ext uri="{FF2B5EF4-FFF2-40B4-BE49-F238E27FC236}">
                  <a16:creationId xmlns:a16="http://schemas.microsoft.com/office/drawing/2014/main" id="{705E91B3-AA01-5ABC-8269-8BCB8CC59792}"/>
                </a:ext>
              </a:extLst>
            </p:cNvPr>
            <p:cNvGrpSpPr/>
            <p:nvPr/>
          </p:nvGrpSpPr>
          <p:grpSpPr>
            <a:xfrm>
              <a:off x="6269670" y="4317513"/>
              <a:ext cx="89485" cy="89485"/>
              <a:chOff x="2162465" y="4117385"/>
              <a:chExt cx="283772" cy="283772"/>
            </a:xfrm>
          </p:grpSpPr>
          <p:cxnSp>
            <p:nvCxnSpPr>
              <p:cNvPr id="9313" name="Straight Connector 9312">
                <a:extLst>
                  <a:ext uri="{FF2B5EF4-FFF2-40B4-BE49-F238E27FC236}">
                    <a16:creationId xmlns:a16="http://schemas.microsoft.com/office/drawing/2014/main" id="{F3F13752-9246-EA31-702B-EA6B32BE7A3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4" name="Straight Connector 9313">
                <a:extLst>
                  <a:ext uri="{FF2B5EF4-FFF2-40B4-BE49-F238E27FC236}">
                    <a16:creationId xmlns:a16="http://schemas.microsoft.com/office/drawing/2014/main" id="{688CDF51-0C0C-8DF6-97B2-8E19863AD02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15" name="Group 9314">
              <a:extLst>
                <a:ext uri="{FF2B5EF4-FFF2-40B4-BE49-F238E27FC236}">
                  <a16:creationId xmlns:a16="http://schemas.microsoft.com/office/drawing/2014/main" id="{7897DA7A-72C6-4EF9-E34D-A2F252811841}"/>
                </a:ext>
              </a:extLst>
            </p:cNvPr>
            <p:cNvGrpSpPr/>
            <p:nvPr/>
          </p:nvGrpSpPr>
          <p:grpSpPr>
            <a:xfrm>
              <a:off x="6308288" y="4317513"/>
              <a:ext cx="89485" cy="89485"/>
              <a:chOff x="2162465" y="4117385"/>
              <a:chExt cx="283772" cy="283772"/>
            </a:xfrm>
          </p:grpSpPr>
          <p:cxnSp>
            <p:nvCxnSpPr>
              <p:cNvPr id="9316" name="Straight Connector 9315">
                <a:extLst>
                  <a:ext uri="{FF2B5EF4-FFF2-40B4-BE49-F238E27FC236}">
                    <a16:creationId xmlns:a16="http://schemas.microsoft.com/office/drawing/2014/main" id="{B87AE77C-1866-8E6D-AA14-56D9E569A66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7" name="Straight Connector 9316">
                <a:extLst>
                  <a:ext uri="{FF2B5EF4-FFF2-40B4-BE49-F238E27FC236}">
                    <a16:creationId xmlns:a16="http://schemas.microsoft.com/office/drawing/2014/main" id="{3C2FF77F-93BD-FFB7-8261-0974C2EDEB3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18" name="Group 9317">
              <a:extLst>
                <a:ext uri="{FF2B5EF4-FFF2-40B4-BE49-F238E27FC236}">
                  <a16:creationId xmlns:a16="http://schemas.microsoft.com/office/drawing/2014/main" id="{C8324616-A3F5-B66C-383E-7E22C2CD3EE0}"/>
                </a:ext>
              </a:extLst>
            </p:cNvPr>
            <p:cNvGrpSpPr/>
            <p:nvPr/>
          </p:nvGrpSpPr>
          <p:grpSpPr>
            <a:xfrm>
              <a:off x="6403897" y="4352732"/>
              <a:ext cx="89485" cy="89485"/>
              <a:chOff x="2162465" y="4117385"/>
              <a:chExt cx="283772" cy="283772"/>
            </a:xfrm>
          </p:grpSpPr>
          <p:cxnSp>
            <p:nvCxnSpPr>
              <p:cNvPr id="9319" name="Straight Connector 9318">
                <a:extLst>
                  <a:ext uri="{FF2B5EF4-FFF2-40B4-BE49-F238E27FC236}">
                    <a16:creationId xmlns:a16="http://schemas.microsoft.com/office/drawing/2014/main" id="{97FAFBF1-AF96-C3AB-A01B-E690A93B020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0" name="Straight Connector 9319">
                <a:extLst>
                  <a:ext uri="{FF2B5EF4-FFF2-40B4-BE49-F238E27FC236}">
                    <a16:creationId xmlns:a16="http://schemas.microsoft.com/office/drawing/2014/main" id="{A56B0D47-5614-B89A-E090-306F510E971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1" name="Group 9320">
              <a:extLst>
                <a:ext uri="{FF2B5EF4-FFF2-40B4-BE49-F238E27FC236}">
                  <a16:creationId xmlns:a16="http://schemas.microsoft.com/office/drawing/2014/main" id="{FFD76D0D-E45A-7871-134D-69131A05EF62}"/>
                </a:ext>
              </a:extLst>
            </p:cNvPr>
            <p:cNvGrpSpPr/>
            <p:nvPr/>
          </p:nvGrpSpPr>
          <p:grpSpPr>
            <a:xfrm>
              <a:off x="7065884" y="4489536"/>
              <a:ext cx="89485" cy="89485"/>
              <a:chOff x="2162465" y="4117385"/>
              <a:chExt cx="283772" cy="283772"/>
            </a:xfrm>
          </p:grpSpPr>
          <p:cxnSp>
            <p:nvCxnSpPr>
              <p:cNvPr id="9322" name="Straight Connector 9321">
                <a:extLst>
                  <a:ext uri="{FF2B5EF4-FFF2-40B4-BE49-F238E27FC236}">
                    <a16:creationId xmlns:a16="http://schemas.microsoft.com/office/drawing/2014/main" id="{C2F29DA7-569D-6FAC-C3E9-A2DEC73954B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3" name="Straight Connector 9322">
                <a:extLst>
                  <a:ext uri="{FF2B5EF4-FFF2-40B4-BE49-F238E27FC236}">
                    <a16:creationId xmlns:a16="http://schemas.microsoft.com/office/drawing/2014/main" id="{73894927-5B5E-4F4A-3C2F-44582C997AE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4" name="Group 9323">
              <a:extLst>
                <a:ext uri="{FF2B5EF4-FFF2-40B4-BE49-F238E27FC236}">
                  <a16:creationId xmlns:a16="http://schemas.microsoft.com/office/drawing/2014/main" id="{B06B1F4B-7FF9-C3A7-5FCD-C13D8FF05682}"/>
                </a:ext>
              </a:extLst>
            </p:cNvPr>
            <p:cNvGrpSpPr/>
            <p:nvPr/>
          </p:nvGrpSpPr>
          <p:grpSpPr>
            <a:xfrm>
              <a:off x="7141082" y="4534279"/>
              <a:ext cx="89485" cy="89485"/>
              <a:chOff x="2162465" y="4117385"/>
              <a:chExt cx="283772" cy="283772"/>
            </a:xfrm>
          </p:grpSpPr>
          <p:cxnSp>
            <p:nvCxnSpPr>
              <p:cNvPr id="9325" name="Straight Connector 9324">
                <a:extLst>
                  <a:ext uri="{FF2B5EF4-FFF2-40B4-BE49-F238E27FC236}">
                    <a16:creationId xmlns:a16="http://schemas.microsoft.com/office/drawing/2014/main" id="{FCC7AACA-0439-97F4-3A15-D2A1F9AE692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6" name="Straight Connector 9325">
                <a:extLst>
                  <a:ext uri="{FF2B5EF4-FFF2-40B4-BE49-F238E27FC236}">
                    <a16:creationId xmlns:a16="http://schemas.microsoft.com/office/drawing/2014/main" id="{D3E73D53-EFD7-4FFB-3CF0-18C28FF88CB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7" name="Group 9326">
              <a:extLst>
                <a:ext uri="{FF2B5EF4-FFF2-40B4-BE49-F238E27FC236}">
                  <a16:creationId xmlns:a16="http://schemas.microsoft.com/office/drawing/2014/main" id="{D13AAAB8-A79E-BA3C-2273-ACF91A2DD3B4}"/>
                </a:ext>
              </a:extLst>
            </p:cNvPr>
            <p:cNvGrpSpPr/>
            <p:nvPr/>
          </p:nvGrpSpPr>
          <p:grpSpPr>
            <a:xfrm>
              <a:off x="7219480" y="4534280"/>
              <a:ext cx="89485" cy="89485"/>
              <a:chOff x="2162465" y="4117385"/>
              <a:chExt cx="283772" cy="283772"/>
            </a:xfrm>
          </p:grpSpPr>
          <p:cxnSp>
            <p:nvCxnSpPr>
              <p:cNvPr id="9328" name="Straight Connector 9327">
                <a:extLst>
                  <a:ext uri="{FF2B5EF4-FFF2-40B4-BE49-F238E27FC236}">
                    <a16:creationId xmlns:a16="http://schemas.microsoft.com/office/drawing/2014/main" id="{196A561C-DC1A-0480-DA1F-963F7D19A56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9" name="Straight Connector 9328">
                <a:extLst>
                  <a:ext uri="{FF2B5EF4-FFF2-40B4-BE49-F238E27FC236}">
                    <a16:creationId xmlns:a16="http://schemas.microsoft.com/office/drawing/2014/main" id="{B9F6E9B0-AC64-E25A-BAA2-189042EA46C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30" name="Group 9329">
              <a:extLst>
                <a:ext uri="{FF2B5EF4-FFF2-40B4-BE49-F238E27FC236}">
                  <a16:creationId xmlns:a16="http://schemas.microsoft.com/office/drawing/2014/main" id="{DD5095CE-A641-25AD-BB7C-EB86927EA7C3}"/>
                </a:ext>
              </a:extLst>
            </p:cNvPr>
            <p:cNvGrpSpPr/>
            <p:nvPr/>
          </p:nvGrpSpPr>
          <p:grpSpPr>
            <a:xfrm>
              <a:off x="8873044" y="4534280"/>
              <a:ext cx="89485" cy="89485"/>
              <a:chOff x="2162465" y="4117385"/>
              <a:chExt cx="283772" cy="283772"/>
            </a:xfrm>
          </p:grpSpPr>
          <p:cxnSp>
            <p:nvCxnSpPr>
              <p:cNvPr id="9331" name="Straight Connector 9330">
                <a:extLst>
                  <a:ext uri="{FF2B5EF4-FFF2-40B4-BE49-F238E27FC236}">
                    <a16:creationId xmlns:a16="http://schemas.microsoft.com/office/drawing/2014/main" id="{C91CE59A-6215-65EE-C544-D789F10BA6F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32" name="Straight Connector 9331">
                <a:extLst>
                  <a:ext uri="{FF2B5EF4-FFF2-40B4-BE49-F238E27FC236}">
                    <a16:creationId xmlns:a16="http://schemas.microsoft.com/office/drawing/2014/main" id="{F4520694-D627-2850-ECA8-3728DDDC4E9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33" name="Group 9332">
              <a:extLst>
                <a:ext uri="{FF2B5EF4-FFF2-40B4-BE49-F238E27FC236}">
                  <a16:creationId xmlns:a16="http://schemas.microsoft.com/office/drawing/2014/main" id="{83A9E379-DD78-D379-423C-3F7D7492A790}"/>
                </a:ext>
              </a:extLst>
            </p:cNvPr>
            <p:cNvGrpSpPr/>
            <p:nvPr/>
          </p:nvGrpSpPr>
          <p:grpSpPr>
            <a:xfrm>
              <a:off x="9743092" y="4632359"/>
              <a:ext cx="89485" cy="89485"/>
              <a:chOff x="2162465" y="4117385"/>
              <a:chExt cx="283772" cy="283772"/>
            </a:xfrm>
          </p:grpSpPr>
          <p:cxnSp>
            <p:nvCxnSpPr>
              <p:cNvPr id="9334" name="Straight Connector 9333">
                <a:extLst>
                  <a:ext uri="{FF2B5EF4-FFF2-40B4-BE49-F238E27FC236}">
                    <a16:creationId xmlns:a16="http://schemas.microsoft.com/office/drawing/2014/main" id="{E90DA4F7-DC0A-38AB-7E14-2AB9B2F611C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35" name="Straight Connector 9334">
                <a:extLst>
                  <a:ext uri="{FF2B5EF4-FFF2-40B4-BE49-F238E27FC236}">
                    <a16:creationId xmlns:a16="http://schemas.microsoft.com/office/drawing/2014/main" id="{01CBA27B-E26C-9D42-68E2-4699A51E071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grpSp>
        <p:nvGrpSpPr>
          <p:cNvPr id="9341" name="Group 9340">
            <a:extLst>
              <a:ext uri="{FF2B5EF4-FFF2-40B4-BE49-F238E27FC236}">
                <a16:creationId xmlns:a16="http://schemas.microsoft.com/office/drawing/2014/main" id="{C3C10406-6218-ED45-52E0-C8A8F2E1BB58}"/>
              </a:ext>
            </a:extLst>
          </p:cNvPr>
          <p:cNvGrpSpPr/>
          <p:nvPr/>
        </p:nvGrpSpPr>
        <p:grpSpPr>
          <a:xfrm>
            <a:off x="2025650" y="1876424"/>
            <a:ext cx="6851650" cy="2881314"/>
            <a:chOff x="2025650" y="1876424"/>
            <a:chExt cx="6851650" cy="2881314"/>
          </a:xfrm>
        </p:grpSpPr>
        <p:sp>
          <p:nvSpPr>
            <p:cNvPr id="9337" name="Freeform: Shape 9336">
              <a:extLst>
                <a:ext uri="{FF2B5EF4-FFF2-40B4-BE49-F238E27FC236}">
                  <a16:creationId xmlns:a16="http://schemas.microsoft.com/office/drawing/2014/main" id="{0DC6EC23-2C2D-C043-B2D9-921BA5596BDD}"/>
                </a:ext>
              </a:extLst>
            </p:cNvPr>
            <p:cNvSpPr/>
            <p:nvPr/>
          </p:nvSpPr>
          <p:spPr bwMode="auto">
            <a:xfrm>
              <a:off x="2025650" y="1876424"/>
              <a:ext cx="1250950" cy="1489075"/>
            </a:xfrm>
            <a:custGeom>
              <a:avLst/>
              <a:gdLst>
                <a:gd name="connsiteX0" fmla="*/ 0 w 1298575"/>
                <a:gd name="connsiteY0" fmla="*/ 0 h 1511300"/>
                <a:gd name="connsiteX1" fmla="*/ 136525 w 1298575"/>
                <a:gd name="connsiteY1" fmla="*/ 0 h 1511300"/>
                <a:gd name="connsiteX2" fmla="*/ 136525 w 1298575"/>
                <a:gd name="connsiteY2" fmla="*/ 31750 h 1511300"/>
                <a:gd name="connsiteX3" fmla="*/ 165100 w 1298575"/>
                <a:gd name="connsiteY3" fmla="*/ 31750 h 1511300"/>
                <a:gd name="connsiteX4" fmla="*/ 165100 w 1298575"/>
                <a:gd name="connsiteY4" fmla="*/ 50800 h 1511300"/>
                <a:gd name="connsiteX5" fmla="*/ 174625 w 1298575"/>
                <a:gd name="connsiteY5" fmla="*/ 50800 h 1511300"/>
                <a:gd name="connsiteX6" fmla="*/ 174625 w 1298575"/>
                <a:gd name="connsiteY6" fmla="*/ 82550 h 1511300"/>
                <a:gd name="connsiteX7" fmla="*/ 203200 w 1298575"/>
                <a:gd name="connsiteY7" fmla="*/ 82550 h 1511300"/>
                <a:gd name="connsiteX8" fmla="*/ 203200 w 1298575"/>
                <a:gd name="connsiteY8" fmla="*/ 98425 h 1511300"/>
                <a:gd name="connsiteX9" fmla="*/ 219075 w 1298575"/>
                <a:gd name="connsiteY9" fmla="*/ 98425 h 1511300"/>
                <a:gd name="connsiteX10" fmla="*/ 219075 w 1298575"/>
                <a:gd name="connsiteY10" fmla="*/ 133350 h 1511300"/>
                <a:gd name="connsiteX11" fmla="*/ 279400 w 1298575"/>
                <a:gd name="connsiteY11" fmla="*/ 133350 h 1511300"/>
                <a:gd name="connsiteX12" fmla="*/ 279400 w 1298575"/>
                <a:gd name="connsiteY12" fmla="*/ 168275 h 1511300"/>
                <a:gd name="connsiteX13" fmla="*/ 288925 w 1298575"/>
                <a:gd name="connsiteY13" fmla="*/ 168275 h 1511300"/>
                <a:gd name="connsiteX14" fmla="*/ 288925 w 1298575"/>
                <a:gd name="connsiteY14" fmla="*/ 184150 h 1511300"/>
                <a:gd name="connsiteX15" fmla="*/ 323850 w 1298575"/>
                <a:gd name="connsiteY15" fmla="*/ 184150 h 1511300"/>
                <a:gd name="connsiteX16" fmla="*/ 323850 w 1298575"/>
                <a:gd name="connsiteY16" fmla="*/ 200025 h 1511300"/>
                <a:gd name="connsiteX17" fmla="*/ 365125 w 1298575"/>
                <a:gd name="connsiteY17" fmla="*/ 200025 h 1511300"/>
                <a:gd name="connsiteX18" fmla="*/ 365125 w 1298575"/>
                <a:gd name="connsiteY18" fmla="*/ 212725 h 1511300"/>
                <a:gd name="connsiteX19" fmla="*/ 384175 w 1298575"/>
                <a:gd name="connsiteY19" fmla="*/ 212725 h 1511300"/>
                <a:gd name="connsiteX20" fmla="*/ 384175 w 1298575"/>
                <a:gd name="connsiteY20" fmla="*/ 225425 h 1511300"/>
                <a:gd name="connsiteX21" fmla="*/ 400050 w 1298575"/>
                <a:gd name="connsiteY21" fmla="*/ 225425 h 1511300"/>
                <a:gd name="connsiteX22" fmla="*/ 400050 w 1298575"/>
                <a:gd name="connsiteY22" fmla="*/ 250825 h 1511300"/>
                <a:gd name="connsiteX23" fmla="*/ 409575 w 1298575"/>
                <a:gd name="connsiteY23" fmla="*/ 250825 h 1511300"/>
                <a:gd name="connsiteX24" fmla="*/ 409575 w 1298575"/>
                <a:gd name="connsiteY24" fmla="*/ 368300 h 1511300"/>
                <a:gd name="connsiteX25" fmla="*/ 425450 w 1298575"/>
                <a:gd name="connsiteY25" fmla="*/ 368300 h 1511300"/>
                <a:gd name="connsiteX26" fmla="*/ 425450 w 1298575"/>
                <a:gd name="connsiteY26" fmla="*/ 549275 h 1511300"/>
                <a:gd name="connsiteX27" fmla="*/ 441325 w 1298575"/>
                <a:gd name="connsiteY27" fmla="*/ 549275 h 1511300"/>
                <a:gd name="connsiteX28" fmla="*/ 441325 w 1298575"/>
                <a:gd name="connsiteY28" fmla="*/ 590550 h 1511300"/>
                <a:gd name="connsiteX29" fmla="*/ 454025 w 1298575"/>
                <a:gd name="connsiteY29" fmla="*/ 590550 h 1511300"/>
                <a:gd name="connsiteX30" fmla="*/ 454025 w 1298575"/>
                <a:gd name="connsiteY30" fmla="*/ 657225 h 1511300"/>
                <a:gd name="connsiteX31" fmla="*/ 460375 w 1298575"/>
                <a:gd name="connsiteY31" fmla="*/ 657225 h 1511300"/>
                <a:gd name="connsiteX32" fmla="*/ 460375 w 1298575"/>
                <a:gd name="connsiteY32" fmla="*/ 723900 h 1511300"/>
                <a:gd name="connsiteX33" fmla="*/ 492125 w 1298575"/>
                <a:gd name="connsiteY33" fmla="*/ 723900 h 1511300"/>
                <a:gd name="connsiteX34" fmla="*/ 492125 w 1298575"/>
                <a:gd name="connsiteY34" fmla="*/ 904875 h 1511300"/>
                <a:gd name="connsiteX35" fmla="*/ 508000 w 1298575"/>
                <a:gd name="connsiteY35" fmla="*/ 904875 h 1511300"/>
                <a:gd name="connsiteX36" fmla="*/ 508000 w 1298575"/>
                <a:gd name="connsiteY36" fmla="*/ 927100 h 1511300"/>
                <a:gd name="connsiteX37" fmla="*/ 508000 w 1298575"/>
                <a:gd name="connsiteY37" fmla="*/ 927100 h 1511300"/>
                <a:gd name="connsiteX38" fmla="*/ 527050 w 1298575"/>
                <a:gd name="connsiteY38" fmla="*/ 927100 h 1511300"/>
                <a:gd name="connsiteX39" fmla="*/ 527050 w 1298575"/>
                <a:gd name="connsiteY39" fmla="*/ 949325 h 1511300"/>
                <a:gd name="connsiteX40" fmla="*/ 568325 w 1298575"/>
                <a:gd name="connsiteY40" fmla="*/ 949325 h 1511300"/>
                <a:gd name="connsiteX41" fmla="*/ 568325 w 1298575"/>
                <a:gd name="connsiteY41" fmla="*/ 962025 h 1511300"/>
                <a:gd name="connsiteX42" fmla="*/ 622300 w 1298575"/>
                <a:gd name="connsiteY42" fmla="*/ 962025 h 1511300"/>
                <a:gd name="connsiteX43" fmla="*/ 622300 w 1298575"/>
                <a:gd name="connsiteY43" fmla="*/ 977900 h 1511300"/>
                <a:gd name="connsiteX44" fmla="*/ 647700 w 1298575"/>
                <a:gd name="connsiteY44" fmla="*/ 977900 h 1511300"/>
                <a:gd name="connsiteX45" fmla="*/ 647700 w 1298575"/>
                <a:gd name="connsiteY45" fmla="*/ 993775 h 1511300"/>
                <a:gd name="connsiteX46" fmla="*/ 679450 w 1298575"/>
                <a:gd name="connsiteY46" fmla="*/ 993775 h 1511300"/>
                <a:gd name="connsiteX47" fmla="*/ 679450 w 1298575"/>
                <a:gd name="connsiteY47" fmla="*/ 1009650 h 1511300"/>
                <a:gd name="connsiteX48" fmla="*/ 698500 w 1298575"/>
                <a:gd name="connsiteY48" fmla="*/ 1009650 h 1511300"/>
                <a:gd name="connsiteX49" fmla="*/ 698500 w 1298575"/>
                <a:gd name="connsiteY49" fmla="*/ 1022350 h 1511300"/>
                <a:gd name="connsiteX50" fmla="*/ 727075 w 1298575"/>
                <a:gd name="connsiteY50" fmla="*/ 1022350 h 1511300"/>
                <a:gd name="connsiteX51" fmla="*/ 727075 w 1298575"/>
                <a:gd name="connsiteY51" fmla="*/ 1041400 h 1511300"/>
                <a:gd name="connsiteX52" fmla="*/ 762000 w 1298575"/>
                <a:gd name="connsiteY52" fmla="*/ 1041400 h 1511300"/>
                <a:gd name="connsiteX53" fmla="*/ 762000 w 1298575"/>
                <a:gd name="connsiteY53" fmla="*/ 1057275 h 1511300"/>
                <a:gd name="connsiteX54" fmla="*/ 781050 w 1298575"/>
                <a:gd name="connsiteY54" fmla="*/ 1057275 h 1511300"/>
                <a:gd name="connsiteX55" fmla="*/ 781050 w 1298575"/>
                <a:gd name="connsiteY55" fmla="*/ 1073150 h 1511300"/>
                <a:gd name="connsiteX56" fmla="*/ 781050 w 1298575"/>
                <a:gd name="connsiteY56" fmla="*/ 1108075 h 1511300"/>
                <a:gd name="connsiteX57" fmla="*/ 809625 w 1298575"/>
                <a:gd name="connsiteY57" fmla="*/ 1108075 h 1511300"/>
                <a:gd name="connsiteX58" fmla="*/ 809625 w 1298575"/>
                <a:gd name="connsiteY58" fmla="*/ 1130300 h 1511300"/>
                <a:gd name="connsiteX59" fmla="*/ 831850 w 1298575"/>
                <a:gd name="connsiteY59" fmla="*/ 1130300 h 1511300"/>
                <a:gd name="connsiteX60" fmla="*/ 831850 w 1298575"/>
                <a:gd name="connsiteY60" fmla="*/ 1158875 h 1511300"/>
                <a:gd name="connsiteX61" fmla="*/ 863600 w 1298575"/>
                <a:gd name="connsiteY61" fmla="*/ 1158875 h 1511300"/>
                <a:gd name="connsiteX62" fmla="*/ 863600 w 1298575"/>
                <a:gd name="connsiteY62" fmla="*/ 1225550 h 1511300"/>
                <a:gd name="connsiteX63" fmla="*/ 882650 w 1298575"/>
                <a:gd name="connsiteY63" fmla="*/ 1225550 h 1511300"/>
                <a:gd name="connsiteX64" fmla="*/ 882650 w 1298575"/>
                <a:gd name="connsiteY64" fmla="*/ 1244600 h 1511300"/>
                <a:gd name="connsiteX65" fmla="*/ 882650 w 1298575"/>
                <a:gd name="connsiteY65" fmla="*/ 1244600 h 1511300"/>
                <a:gd name="connsiteX66" fmla="*/ 882650 w 1298575"/>
                <a:gd name="connsiteY66" fmla="*/ 1260475 h 1511300"/>
                <a:gd name="connsiteX67" fmla="*/ 898525 w 1298575"/>
                <a:gd name="connsiteY67" fmla="*/ 1260475 h 1511300"/>
                <a:gd name="connsiteX68" fmla="*/ 898525 w 1298575"/>
                <a:gd name="connsiteY68" fmla="*/ 1289050 h 1511300"/>
                <a:gd name="connsiteX69" fmla="*/ 930275 w 1298575"/>
                <a:gd name="connsiteY69" fmla="*/ 1289050 h 1511300"/>
                <a:gd name="connsiteX70" fmla="*/ 930275 w 1298575"/>
                <a:gd name="connsiteY70" fmla="*/ 1349375 h 1511300"/>
                <a:gd name="connsiteX71" fmla="*/ 939800 w 1298575"/>
                <a:gd name="connsiteY71" fmla="*/ 1349375 h 1511300"/>
                <a:gd name="connsiteX72" fmla="*/ 939800 w 1298575"/>
                <a:gd name="connsiteY72" fmla="*/ 1368425 h 1511300"/>
                <a:gd name="connsiteX73" fmla="*/ 955675 w 1298575"/>
                <a:gd name="connsiteY73" fmla="*/ 1368425 h 1511300"/>
                <a:gd name="connsiteX74" fmla="*/ 955675 w 1298575"/>
                <a:gd name="connsiteY74" fmla="*/ 1384300 h 1511300"/>
                <a:gd name="connsiteX75" fmla="*/ 1190625 w 1298575"/>
                <a:gd name="connsiteY75" fmla="*/ 1384300 h 1511300"/>
                <a:gd name="connsiteX76" fmla="*/ 1190625 w 1298575"/>
                <a:gd name="connsiteY76" fmla="*/ 1406525 h 1511300"/>
                <a:gd name="connsiteX77" fmla="*/ 1203325 w 1298575"/>
                <a:gd name="connsiteY77" fmla="*/ 1406525 h 1511300"/>
                <a:gd name="connsiteX78" fmla="*/ 1203325 w 1298575"/>
                <a:gd name="connsiteY78" fmla="*/ 1425575 h 1511300"/>
                <a:gd name="connsiteX79" fmla="*/ 1216025 w 1298575"/>
                <a:gd name="connsiteY79" fmla="*/ 1425575 h 1511300"/>
                <a:gd name="connsiteX80" fmla="*/ 1216025 w 1298575"/>
                <a:gd name="connsiteY80" fmla="*/ 1447800 h 1511300"/>
                <a:gd name="connsiteX81" fmla="*/ 1235075 w 1298575"/>
                <a:gd name="connsiteY81" fmla="*/ 1447800 h 1511300"/>
                <a:gd name="connsiteX82" fmla="*/ 1235075 w 1298575"/>
                <a:gd name="connsiteY82" fmla="*/ 1457325 h 1511300"/>
                <a:gd name="connsiteX83" fmla="*/ 1250950 w 1298575"/>
                <a:gd name="connsiteY83" fmla="*/ 1457325 h 1511300"/>
                <a:gd name="connsiteX84" fmla="*/ 1250950 w 1298575"/>
                <a:gd name="connsiteY84" fmla="*/ 1489075 h 1511300"/>
                <a:gd name="connsiteX85" fmla="*/ 1250950 w 1298575"/>
                <a:gd name="connsiteY85" fmla="*/ 1489075 h 1511300"/>
                <a:gd name="connsiteX86" fmla="*/ 1273175 w 1298575"/>
                <a:gd name="connsiteY86" fmla="*/ 1511300 h 1511300"/>
                <a:gd name="connsiteX87" fmla="*/ 1298575 w 1298575"/>
                <a:gd name="connsiteY87" fmla="*/ 1511300 h 1511300"/>
                <a:gd name="connsiteX0" fmla="*/ 0 w 1298575"/>
                <a:gd name="connsiteY0" fmla="*/ 0 h 1511300"/>
                <a:gd name="connsiteX1" fmla="*/ 136525 w 1298575"/>
                <a:gd name="connsiteY1" fmla="*/ 0 h 1511300"/>
                <a:gd name="connsiteX2" fmla="*/ 136525 w 1298575"/>
                <a:gd name="connsiteY2" fmla="*/ 31750 h 1511300"/>
                <a:gd name="connsiteX3" fmla="*/ 165100 w 1298575"/>
                <a:gd name="connsiteY3" fmla="*/ 31750 h 1511300"/>
                <a:gd name="connsiteX4" fmla="*/ 165100 w 1298575"/>
                <a:gd name="connsiteY4" fmla="*/ 50800 h 1511300"/>
                <a:gd name="connsiteX5" fmla="*/ 174625 w 1298575"/>
                <a:gd name="connsiteY5" fmla="*/ 50800 h 1511300"/>
                <a:gd name="connsiteX6" fmla="*/ 174625 w 1298575"/>
                <a:gd name="connsiteY6" fmla="*/ 82550 h 1511300"/>
                <a:gd name="connsiteX7" fmla="*/ 203200 w 1298575"/>
                <a:gd name="connsiteY7" fmla="*/ 82550 h 1511300"/>
                <a:gd name="connsiteX8" fmla="*/ 203200 w 1298575"/>
                <a:gd name="connsiteY8" fmla="*/ 98425 h 1511300"/>
                <a:gd name="connsiteX9" fmla="*/ 219075 w 1298575"/>
                <a:gd name="connsiteY9" fmla="*/ 98425 h 1511300"/>
                <a:gd name="connsiteX10" fmla="*/ 219075 w 1298575"/>
                <a:gd name="connsiteY10" fmla="*/ 133350 h 1511300"/>
                <a:gd name="connsiteX11" fmla="*/ 279400 w 1298575"/>
                <a:gd name="connsiteY11" fmla="*/ 133350 h 1511300"/>
                <a:gd name="connsiteX12" fmla="*/ 279400 w 1298575"/>
                <a:gd name="connsiteY12" fmla="*/ 168275 h 1511300"/>
                <a:gd name="connsiteX13" fmla="*/ 288925 w 1298575"/>
                <a:gd name="connsiteY13" fmla="*/ 168275 h 1511300"/>
                <a:gd name="connsiteX14" fmla="*/ 288925 w 1298575"/>
                <a:gd name="connsiteY14" fmla="*/ 184150 h 1511300"/>
                <a:gd name="connsiteX15" fmla="*/ 323850 w 1298575"/>
                <a:gd name="connsiteY15" fmla="*/ 184150 h 1511300"/>
                <a:gd name="connsiteX16" fmla="*/ 323850 w 1298575"/>
                <a:gd name="connsiteY16" fmla="*/ 200025 h 1511300"/>
                <a:gd name="connsiteX17" fmla="*/ 365125 w 1298575"/>
                <a:gd name="connsiteY17" fmla="*/ 200025 h 1511300"/>
                <a:gd name="connsiteX18" fmla="*/ 365125 w 1298575"/>
                <a:gd name="connsiteY18" fmla="*/ 212725 h 1511300"/>
                <a:gd name="connsiteX19" fmla="*/ 384175 w 1298575"/>
                <a:gd name="connsiteY19" fmla="*/ 212725 h 1511300"/>
                <a:gd name="connsiteX20" fmla="*/ 384175 w 1298575"/>
                <a:gd name="connsiteY20" fmla="*/ 225425 h 1511300"/>
                <a:gd name="connsiteX21" fmla="*/ 400050 w 1298575"/>
                <a:gd name="connsiteY21" fmla="*/ 225425 h 1511300"/>
                <a:gd name="connsiteX22" fmla="*/ 400050 w 1298575"/>
                <a:gd name="connsiteY22" fmla="*/ 250825 h 1511300"/>
                <a:gd name="connsiteX23" fmla="*/ 409575 w 1298575"/>
                <a:gd name="connsiteY23" fmla="*/ 250825 h 1511300"/>
                <a:gd name="connsiteX24" fmla="*/ 409575 w 1298575"/>
                <a:gd name="connsiteY24" fmla="*/ 368300 h 1511300"/>
                <a:gd name="connsiteX25" fmla="*/ 425450 w 1298575"/>
                <a:gd name="connsiteY25" fmla="*/ 368300 h 1511300"/>
                <a:gd name="connsiteX26" fmla="*/ 425450 w 1298575"/>
                <a:gd name="connsiteY26" fmla="*/ 549275 h 1511300"/>
                <a:gd name="connsiteX27" fmla="*/ 441325 w 1298575"/>
                <a:gd name="connsiteY27" fmla="*/ 549275 h 1511300"/>
                <a:gd name="connsiteX28" fmla="*/ 441325 w 1298575"/>
                <a:gd name="connsiteY28" fmla="*/ 590550 h 1511300"/>
                <a:gd name="connsiteX29" fmla="*/ 454025 w 1298575"/>
                <a:gd name="connsiteY29" fmla="*/ 590550 h 1511300"/>
                <a:gd name="connsiteX30" fmla="*/ 454025 w 1298575"/>
                <a:gd name="connsiteY30" fmla="*/ 657225 h 1511300"/>
                <a:gd name="connsiteX31" fmla="*/ 460375 w 1298575"/>
                <a:gd name="connsiteY31" fmla="*/ 657225 h 1511300"/>
                <a:gd name="connsiteX32" fmla="*/ 460375 w 1298575"/>
                <a:gd name="connsiteY32" fmla="*/ 723900 h 1511300"/>
                <a:gd name="connsiteX33" fmla="*/ 492125 w 1298575"/>
                <a:gd name="connsiteY33" fmla="*/ 723900 h 1511300"/>
                <a:gd name="connsiteX34" fmla="*/ 492125 w 1298575"/>
                <a:gd name="connsiteY34" fmla="*/ 904875 h 1511300"/>
                <a:gd name="connsiteX35" fmla="*/ 508000 w 1298575"/>
                <a:gd name="connsiteY35" fmla="*/ 904875 h 1511300"/>
                <a:gd name="connsiteX36" fmla="*/ 508000 w 1298575"/>
                <a:gd name="connsiteY36" fmla="*/ 927100 h 1511300"/>
                <a:gd name="connsiteX37" fmla="*/ 508000 w 1298575"/>
                <a:gd name="connsiteY37" fmla="*/ 927100 h 1511300"/>
                <a:gd name="connsiteX38" fmla="*/ 527050 w 1298575"/>
                <a:gd name="connsiteY38" fmla="*/ 927100 h 1511300"/>
                <a:gd name="connsiteX39" fmla="*/ 527050 w 1298575"/>
                <a:gd name="connsiteY39" fmla="*/ 949325 h 1511300"/>
                <a:gd name="connsiteX40" fmla="*/ 568325 w 1298575"/>
                <a:gd name="connsiteY40" fmla="*/ 949325 h 1511300"/>
                <a:gd name="connsiteX41" fmla="*/ 568325 w 1298575"/>
                <a:gd name="connsiteY41" fmla="*/ 962025 h 1511300"/>
                <a:gd name="connsiteX42" fmla="*/ 622300 w 1298575"/>
                <a:gd name="connsiteY42" fmla="*/ 962025 h 1511300"/>
                <a:gd name="connsiteX43" fmla="*/ 622300 w 1298575"/>
                <a:gd name="connsiteY43" fmla="*/ 977900 h 1511300"/>
                <a:gd name="connsiteX44" fmla="*/ 647700 w 1298575"/>
                <a:gd name="connsiteY44" fmla="*/ 977900 h 1511300"/>
                <a:gd name="connsiteX45" fmla="*/ 647700 w 1298575"/>
                <a:gd name="connsiteY45" fmla="*/ 993775 h 1511300"/>
                <a:gd name="connsiteX46" fmla="*/ 679450 w 1298575"/>
                <a:gd name="connsiteY46" fmla="*/ 993775 h 1511300"/>
                <a:gd name="connsiteX47" fmla="*/ 679450 w 1298575"/>
                <a:gd name="connsiteY47" fmla="*/ 1009650 h 1511300"/>
                <a:gd name="connsiteX48" fmla="*/ 698500 w 1298575"/>
                <a:gd name="connsiteY48" fmla="*/ 1009650 h 1511300"/>
                <a:gd name="connsiteX49" fmla="*/ 698500 w 1298575"/>
                <a:gd name="connsiteY49" fmla="*/ 1022350 h 1511300"/>
                <a:gd name="connsiteX50" fmla="*/ 727075 w 1298575"/>
                <a:gd name="connsiteY50" fmla="*/ 1022350 h 1511300"/>
                <a:gd name="connsiteX51" fmla="*/ 727075 w 1298575"/>
                <a:gd name="connsiteY51" fmla="*/ 1041400 h 1511300"/>
                <a:gd name="connsiteX52" fmla="*/ 762000 w 1298575"/>
                <a:gd name="connsiteY52" fmla="*/ 1041400 h 1511300"/>
                <a:gd name="connsiteX53" fmla="*/ 762000 w 1298575"/>
                <a:gd name="connsiteY53" fmla="*/ 1057275 h 1511300"/>
                <a:gd name="connsiteX54" fmla="*/ 781050 w 1298575"/>
                <a:gd name="connsiteY54" fmla="*/ 1057275 h 1511300"/>
                <a:gd name="connsiteX55" fmla="*/ 781050 w 1298575"/>
                <a:gd name="connsiteY55" fmla="*/ 1073150 h 1511300"/>
                <a:gd name="connsiteX56" fmla="*/ 781050 w 1298575"/>
                <a:gd name="connsiteY56" fmla="*/ 1108075 h 1511300"/>
                <a:gd name="connsiteX57" fmla="*/ 809625 w 1298575"/>
                <a:gd name="connsiteY57" fmla="*/ 1108075 h 1511300"/>
                <a:gd name="connsiteX58" fmla="*/ 809625 w 1298575"/>
                <a:gd name="connsiteY58" fmla="*/ 1130300 h 1511300"/>
                <a:gd name="connsiteX59" fmla="*/ 831850 w 1298575"/>
                <a:gd name="connsiteY59" fmla="*/ 1130300 h 1511300"/>
                <a:gd name="connsiteX60" fmla="*/ 831850 w 1298575"/>
                <a:gd name="connsiteY60" fmla="*/ 1158875 h 1511300"/>
                <a:gd name="connsiteX61" fmla="*/ 863600 w 1298575"/>
                <a:gd name="connsiteY61" fmla="*/ 1158875 h 1511300"/>
                <a:gd name="connsiteX62" fmla="*/ 863600 w 1298575"/>
                <a:gd name="connsiteY62" fmla="*/ 1225550 h 1511300"/>
                <a:gd name="connsiteX63" fmla="*/ 882650 w 1298575"/>
                <a:gd name="connsiteY63" fmla="*/ 1225550 h 1511300"/>
                <a:gd name="connsiteX64" fmla="*/ 882650 w 1298575"/>
                <a:gd name="connsiteY64" fmla="*/ 1244600 h 1511300"/>
                <a:gd name="connsiteX65" fmla="*/ 882650 w 1298575"/>
                <a:gd name="connsiteY65" fmla="*/ 1244600 h 1511300"/>
                <a:gd name="connsiteX66" fmla="*/ 882650 w 1298575"/>
                <a:gd name="connsiteY66" fmla="*/ 1260475 h 1511300"/>
                <a:gd name="connsiteX67" fmla="*/ 898525 w 1298575"/>
                <a:gd name="connsiteY67" fmla="*/ 1260475 h 1511300"/>
                <a:gd name="connsiteX68" fmla="*/ 898525 w 1298575"/>
                <a:gd name="connsiteY68" fmla="*/ 1289050 h 1511300"/>
                <a:gd name="connsiteX69" fmla="*/ 930275 w 1298575"/>
                <a:gd name="connsiteY69" fmla="*/ 1289050 h 1511300"/>
                <a:gd name="connsiteX70" fmla="*/ 930275 w 1298575"/>
                <a:gd name="connsiteY70" fmla="*/ 1349375 h 1511300"/>
                <a:gd name="connsiteX71" fmla="*/ 939800 w 1298575"/>
                <a:gd name="connsiteY71" fmla="*/ 1349375 h 1511300"/>
                <a:gd name="connsiteX72" fmla="*/ 939800 w 1298575"/>
                <a:gd name="connsiteY72" fmla="*/ 1368425 h 1511300"/>
                <a:gd name="connsiteX73" fmla="*/ 955675 w 1298575"/>
                <a:gd name="connsiteY73" fmla="*/ 1368425 h 1511300"/>
                <a:gd name="connsiteX74" fmla="*/ 955675 w 1298575"/>
                <a:gd name="connsiteY74" fmla="*/ 1384300 h 1511300"/>
                <a:gd name="connsiteX75" fmla="*/ 1190625 w 1298575"/>
                <a:gd name="connsiteY75" fmla="*/ 1384300 h 1511300"/>
                <a:gd name="connsiteX76" fmla="*/ 1190625 w 1298575"/>
                <a:gd name="connsiteY76" fmla="*/ 1406525 h 1511300"/>
                <a:gd name="connsiteX77" fmla="*/ 1203325 w 1298575"/>
                <a:gd name="connsiteY77" fmla="*/ 1406525 h 1511300"/>
                <a:gd name="connsiteX78" fmla="*/ 1203325 w 1298575"/>
                <a:gd name="connsiteY78" fmla="*/ 1425575 h 1511300"/>
                <a:gd name="connsiteX79" fmla="*/ 1216025 w 1298575"/>
                <a:gd name="connsiteY79" fmla="*/ 1425575 h 1511300"/>
                <a:gd name="connsiteX80" fmla="*/ 1216025 w 1298575"/>
                <a:gd name="connsiteY80" fmla="*/ 1447800 h 1511300"/>
                <a:gd name="connsiteX81" fmla="*/ 1235075 w 1298575"/>
                <a:gd name="connsiteY81" fmla="*/ 1447800 h 1511300"/>
                <a:gd name="connsiteX82" fmla="*/ 1235075 w 1298575"/>
                <a:gd name="connsiteY82" fmla="*/ 1457325 h 1511300"/>
                <a:gd name="connsiteX83" fmla="*/ 1250950 w 1298575"/>
                <a:gd name="connsiteY83" fmla="*/ 1457325 h 1511300"/>
                <a:gd name="connsiteX84" fmla="*/ 1250950 w 1298575"/>
                <a:gd name="connsiteY84" fmla="*/ 1489075 h 1511300"/>
                <a:gd name="connsiteX85" fmla="*/ 1250950 w 1298575"/>
                <a:gd name="connsiteY85" fmla="*/ 1489075 h 1511300"/>
                <a:gd name="connsiteX86" fmla="*/ 1270793 w 1298575"/>
                <a:gd name="connsiteY86" fmla="*/ 1487487 h 1511300"/>
                <a:gd name="connsiteX87" fmla="*/ 1298575 w 1298575"/>
                <a:gd name="connsiteY87" fmla="*/ 1511300 h 1511300"/>
                <a:gd name="connsiteX0" fmla="*/ 0 w 1298575"/>
                <a:gd name="connsiteY0" fmla="*/ 0 h 1511300"/>
                <a:gd name="connsiteX1" fmla="*/ 136525 w 1298575"/>
                <a:gd name="connsiteY1" fmla="*/ 0 h 1511300"/>
                <a:gd name="connsiteX2" fmla="*/ 136525 w 1298575"/>
                <a:gd name="connsiteY2" fmla="*/ 31750 h 1511300"/>
                <a:gd name="connsiteX3" fmla="*/ 165100 w 1298575"/>
                <a:gd name="connsiteY3" fmla="*/ 31750 h 1511300"/>
                <a:gd name="connsiteX4" fmla="*/ 165100 w 1298575"/>
                <a:gd name="connsiteY4" fmla="*/ 50800 h 1511300"/>
                <a:gd name="connsiteX5" fmla="*/ 174625 w 1298575"/>
                <a:gd name="connsiteY5" fmla="*/ 50800 h 1511300"/>
                <a:gd name="connsiteX6" fmla="*/ 174625 w 1298575"/>
                <a:gd name="connsiteY6" fmla="*/ 82550 h 1511300"/>
                <a:gd name="connsiteX7" fmla="*/ 203200 w 1298575"/>
                <a:gd name="connsiteY7" fmla="*/ 82550 h 1511300"/>
                <a:gd name="connsiteX8" fmla="*/ 203200 w 1298575"/>
                <a:gd name="connsiteY8" fmla="*/ 98425 h 1511300"/>
                <a:gd name="connsiteX9" fmla="*/ 219075 w 1298575"/>
                <a:gd name="connsiteY9" fmla="*/ 98425 h 1511300"/>
                <a:gd name="connsiteX10" fmla="*/ 219075 w 1298575"/>
                <a:gd name="connsiteY10" fmla="*/ 133350 h 1511300"/>
                <a:gd name="connsiteX11" fmla="*/ 279400 w 1298575"/>
                <a:gd name="connsiteY11" fmla="*/ 133350 h 1511300"/>
                <a:gd name="connsiteX12" fmla="*/ 279400 w 1298575"/>
                <a:gd name="connsiteY12" fmla="*/ 168275 h 1511300"/>
                <a:gd name="connsiteX13" fmla="*/ 288925 w 1298575"/>
                <a:gd name="connsiteY13" fmla="*/ 168275 h 1511300"/>
                <a:gd name="connsiteX14" fmla="*/ 288925 w 1298575"/>
                <a:gd name="connsiteY14" fmla="*/ 184150 h 1511300"/>
                <a:gd name="connsiteX15" fmla="*/ 323850 w 1298575"/>
                <a:gd name="connsiteY15" fmla="*/ 184150 h 1511300"/>
                <a:gd name="connsiteX16" fmla="*/ 323850 w 1298575"/>
                <a:gd name="connsiteY16" fmla="*/ 200025 h 1511300"/>
                <a:gd name="connsiteX17" fmla="*/ 365125 w 1298575"/>
                <a:gd name="connsiteY17" fmla="*/ 200025 h 1511300"/>
                <a:gd name="connsiteX18" fmla="*/ 365125 w 1298575"/>
                <a:gd name="connsiteY18" fmla="*/ 212725 h 1511300"/>
                <a:gd name="connsiteX19" fmla="*/ 384175 w 1298575"/>
                <a:gd name="connsiteY19" fmla="*/ 212725 h 1511300"/>
                <a:gd name="connsiteX20" fmla="*/ 384175 w 1298575"/>
                <a:gd name="connsiteY20" fmla="*/ 225425 h 1511300"/>
                <a:gd name="connsiteX21" fmla="*/ 400050 w 1298575"/>
                <a:gd name="connsiteY21" fmla="*/ 225425 h 1511300"/>
                <a:gd name="connsiteX22" fmla="*/ 400050 w 1298575"/>
                <a:gd name="connsiteY22" fmla="*/ 250825 h 1511300"/>
                <a:gd name="connsiteX23" fmla="*/ 409575 w 1298575"/>
                <a:gd name="connsiteY23" fmla="*/ 250825 h 1511300"/>
                <a:gd name="connsiteX24" fmla="*/ 409575 w 1298575"/>
                <a:gd name="connsiteY24" fmla="*/ 368300 h 1511300"/>
                <a:gd name="connsiteX25" fmla="*/ 425450 w 1298575"/>
                <a:gd name="connsiteY25" fmla="*/ 368300 h 1511300"/>
                <a:gd name="connsiteX26" fmla="*/ 425450 w 1298575"/>
                <a:gd name="connsiteY26" fmla="*/ 549275 h 1511300"/>
                <a:gd name="connsiteX27" fmla="*/ 441325 w 1298575"/>
                <a:gd name="connsiteY27" fmla="*/ 549275 h 1511300"/>
                <a:gd name="connsiteX28" fmla="*/ 441325 w 1298575"/>
                <a:gd name="connsiteY28" fmla="*/ 590550 h 1511300"/>
                <a:gd name="connsiteX29" fmla="*/ 454025 w 1298575"/>
                <a:gd name="connsiteY29" fmla="*/ 590550 h 1511300"/>
                <a:gd name="connsiteX30" fmla="*/ 454025 w 1298575"/>
                <a:gd name="connsiteY30" fmla="*/ 657225 h 1511300"/>
                <a:gd name="connsiteX31" fmla="*/ 460375 w 1298575"/>
                <a:gd name="connsiteY31" fmla="*/ 657225 h 1511300"/>
                <a:gd name="connsiteX32" fmla="*/ 460375 w 1298575"/>
                <a:gd name="connsiteY32" fmla="*/ 723900 h 1511300"/>
                <a:gd name="connsiteX33" fmla="*/ 492125 w 1298575"/>
                <a:gd name="connsiteY33" fmla="*/ 723900 h 1511300"/>
                <a:gd name="connsiteX34" fmla="*/ 492125 w 1298575"/>
                <a:gd name="connsiteY34" fmla="*/ 904875 h 1511300"/>
                <a:gd name="connsiteX35" fmla="*/ 508000 w 1298575"/>
                <a:gd name="connsiteY35" fmla="*/ 904875 h 1511300"/>
                <a:gd name="connsiteX36" fmla="*/ 508000 w 1298575"/>
                <a:gd name="connsiteY36" fmla="*/ 927100 h 1511300"/>
                <a:gd name="connsiteX37" fmla="*/ 508000 w 1298575"/>
                <a:gd name="connsiteY37" fmla="*/ 927100 h 1511300"/>
                <a:gd name="connsiteX38" fmla="*/ 527050 w 1298575"/>
                <a:gd name="connsiteY38" fmla="*/ 927100 h 1511300"/>
                <a:gd name="connsiteX39" fmla="*/ 527050 w 1298575"/>
                <a:gd name="connsiteY39" fmla="*/ 949325 h 1511300"/>
                <a:gd name="connsiteX40" fmla="*/ 568325 w 1298575"/>
                <a:gd name="connsiteY40" fmla="*/ 949325 h 1511300"/>
                <a:gd name="connsiteX41" fmla="*/ 568325 w 1298575"/>
                <a:gd name="connsiteY41" fmla="*/ 962025 h 1511300"/>
                <a:gd name="connsiteX42" fmla="*/ 622300 w 1298575"/>
                <a:gd name="connsiteY42" fmla="*/ 962025 h 1511300"/>
                <a:gd name="connsiteX43" fmla="*/ 622300 w 1298575"/>
                <a:gd name="connsiteY43" fmla="*/ 977900 h 1511300"/>
                <a:gd name="connsiteX44" fmla="*/ 647700 w 1298575"/>
                <a:gd name="connsiteY44" fmla="*/ 977900 h 1511300"/>
                <a:gd name="connsiteX45" fmla="*/ 647700 w 1298575"/>
                <a:gd name="connsiteY45" fmla="*/ 993775 h 1511300"/>
                <a:gd name="connsiteX46" fmla="*/ 679450 w 1298575"/>
                <a:gd name="connsiteY46" fmla="*/ 993775 h 1511300"/>
                <a:gd name="connsiteX47" fmla="*/ 679450 w 1298575"/>
                <a:gd name="connsiteY47" fmla="*/ 1009650 h 1511300"/>
                <a:gd name="connsiteX48" fmla="*/ 698500 w 1298575"/>
                <a:gd name="connsiteY48" fmla="*/ 1009650 h 1511300"/>
                <a:gd name="connsiteX49" fmla="*/ 698500 w 1298575"/>
                <a:gd name="connsiteY49" fmla="*/ 1022350 h 1511300"/>
                <a:gd name="connsiteX50" fmla="*/ 727075 w 1298575"/>
                <a:gd name="connsiteY50" fmla="*/ 1022350 h 1511300"/>
                <a:gd name="connsiteX51" fmla="*/ 727075 w 1298575"/>
                <a:gd name="connsiteY51" fmla="*/ 1041400 h 1511300"/>
                <a:gd name="connsiteX52" fmla="*/ 762000 w 1298575"/>
                <a:gd name="connsiteY52" fmla="*/ 1041400 h 1511300"/>
                <a:gd name="connsiteX53" fmla="*/ 762000 w 1298575"/>
                <a:gd name="connsiteY53" fmla="*/ 1057275 h 1511300"/>
                <a:gd name="connsiteX54" fmla="*/ 781050 w 1298575"/>
                <a:gd name="connsiteY54" fmla="*/ 1057275 h 1511300"/>
                <a:gd name="connsiteX55" fmla="*/ 781050 w 1298575"/>
                <a:gd name="connsiteY55" fmla="*/ 1073150 h 1511300"/>
                <a:gd name="connsiteX56" fmla="*/ 781050 w 1298575"/>
                <a:gd name="connsiteY56" fmla="*/ 1108075 h 1511300"/>
                <a:gd name="connsiteX57" fmla="*/ 809625 w 1298575"/>
                <a:gd name="connsiteY57" fmla="*/ 1108075 h 1511300"/>
                <a:gd name="connsiteX58" fmla="*/ 809625 w 1298575"/>
                <a:gd name="connsiteY58" fmla="*/ 1130300 h 1511300"/>
                <a:gd name="connsiteX59" fmla="*/ 831850 w 1298575"/>
                <a:gd name="connsiteY59" fmla="*/ 1130300 h 1511300"/>
                <a:gd name="connsiteX60" fmla="*/ 831850 w 1298575"/>
                <a:gd name="connsiteY60" fmla="*/ 1158875 h 1511300"/>
                <a:gd name="connsiteX61" fmla="*/ 863600 w 1298575"/>
                <a:gd name="connsiteY61" fmla="*/ 1158875 h 1511300"/>
                <a:gd name="connsiteX62" fmla="*/ 863600 w 1298575"/>
                <a:gd name="connsiteY62" fmla="*/ 1225550 h 1511300"/>
                <a:gd name="connsiteX63" fmla="*/ 882650 w 1298575"/>
                <a:gd name="connsiteY63" fmla="*/ 1225550 h 1511300"/>
                <a:gd name="connsiteX64" fmla="*/ 882650 w 1298575"/>
                <a:gd name="connsiteY64" fmla="*/ 1244600 h 1511300"/>
                <a:gd name="connsiteX65" fmla="*/ 882650 w 1298575"/>
                <a:gd name="connsiteY65" fmla="*/ 1244600 h 1511300"/>
                <a:gd name="connsiteX66" fmla="*/ 882650 w 1298575"/>
                <a:gd name="connsiteY66" fmla="*/ 1260475 h 1511300"/>
                <a:gd name="connsiteX67" fmla="*/ 898525 w 1298575"/>
                <a:gd name="connsiteY67" fmla="*/ 1260475 h 1511300"/>
                <a:gd name="connsiteX68" fmla="*/ 898525 w 1298575"/>
                <a:gd name="connsiteY68" fmla="*/ 1289050 h 1511300"/>
                <a:gd name="connsiteX69" fmla="*/ 930275 w 1298575"/>
                <a:gd name="connsiteY69" fmla="*/ 1289050 h 1511300"/>
                <a:gd name="connsiteX70" fmla="*/ 930275 w 1298575"/>
                <a:gd name="connsiteY70" fmla="*/ 1349375 h 1511300"/>
                <a:gd name="connsiteX71" fmla="*/ 939800 w 1298575"/>
                <a:gd name="connsiteY71" fmla="*/ 1349375 h 1511300"/>
                <a:gd name="connsiteX72" fmla="*/ 939800 w 1298575"/>
                <a:gd name="connsiteY72" fmla="*/ 1368425 h 1511300"/>
                <a:gd name="connsiteX73" fmla="*/ 955675 w 1298575"/>
                <a:gd name="connsiteY73" fmla="*/ 1368425 h 1511300"/>
                <a:gd name="connsiteX74" fmla="*/ 955675 w 1298575"/>
                <a:gd name="connsiteY74" fmla="*/ 1384300 h 1511300"/>
                <a:gd name="connsiteX75" fmla="*/ 1190625 w 1298575"/>
                <a:gd name="connsiteY75" fmla="*/ 1384300 h 1511300"/>
                <a:gd name="connsiteX76" fmla="*/ 1190625 w 1298575"/>
                <a:gd name="connsiteY76" fmla="*/ 1406525 h 1511300"/>
                <a:gd name="connsiteX77" fmla="*/ 1203325 w 1298575"/>
                <a:gd name="connsiteY77" fmla="*/ 1406525 h 1511300"/>
                <a:gd name="connsiteX78" fmla="*/ 1203325 w 1298575"/>
                <a:gd name="connsiteY78" fmla="*/ 1425575 h 1511300"/>
                <a:gd name="connsiteX79" fmla="*/ 1216025 w 1298575"/>
                <a:gd name="connsiteY79" fmla="*/ 1425575 h 1511300"/>
                <a:gd name="connsiteX80" fmla="*/ 1216025 w 1298575"/>
                <a:gd name="connsiteY80" fmla="*/ 1447800 h 1511300"/>
                <a:gd name="connsiteX81" fmla="*/ 1235075 w 1298575"/>
                <a:gd name="connsiteY81" fmla="*/ 1447800 h 1511300"/>
                <a:gd name="connsiteX82" fmla="*/ 1235075 w 1298575"/>
                <a:gd name="connsiteY82" fmla="*/ 1457325 h 1511300"/>
                <a:gd name="connsiteX83" fmla="*/ 1250950 w 1298575"/>
                <a:gd name="connsiteY83" fmla="*/ 1457325 h 1511300"/>
                <a:gd name="connsiteX84" fmla="*/ 1250950 w 1298575"/>
                <a:gd name="connsiteY84" fmla="*/ 1489075 h 1511300"/>
                <a:gd name="connsiteX85" fmla="*/ 1250950 w 1298575"/>
                <a:gd name="connsiteY85" fmla="*/ 1489075 h 1511300"/>
                <a:gd name="connsiteX86" fmla="*/ 1273174 w 1298575"/>
                <a:gd name="connsiteY86" fmla="*/ 1492250 h 1511300"/>
                <a:gd name="connsiteX87" fmla="*/ 1298575 w 1298575"/>
                <a:gd name="connsiteY87" fmla="*/ 1511300 h 1511300"/>
                <a:gd name="connsiteX0" fmla="*/ 0 w 1275530"/>
                <a:gd name="connsiteY0" fmla="*/ 0 h 1513681"/>
                <a:gd name="connsiteX1" fmla="*/ 136525 w 1275530"/>
                <a:gd name="connsiteY1" fmla="*/ 0 h 1513681"/>
                <a:gd name="connsiteX2" fmla="*/ 136525 w 1275530"/>
                <a:gd name="connsiteY2" fmla="*/ 31750 h 1513681"/>
                <a:gd name="connsiteX3" fmla="*/ 165100 w 1275530"/>
                <a:gd name="connsiteY3" fmla="*/ 31750 h 1513681"/>
                <a:gd name="connsiteX4" fmla="*/ 165100 w 1275530"/>
                <a:gd name="connsiteY4" fmla="*/ 50800 h 1513681"/>
                <a:gd name="connsiteX5" fmla="*/ 174625 w 1275530"/>
                <a:gd name="connsiteY5" fmla="*/ 50800 h 1513681"/>
                <a:gd name="connsiteX6" fmla="*/ 174625 w 1275530"/>
                <a:gd name="connsiteY6" fmla="*/ 82550 h 1513681"/>
                <a:gd name="connsiteX7" fmla="*/ 203200 w 1275530"/>
                <a:gd name="connsiteY7" fmla="*/ 82550 h 1513681"/>
                <a:gd name="connsiteX8" fmla="*/ 203200 w 1275530"/>
                <a:gd name="connsiteY8" fmla="*/ 98425 h 1513681"/>
                <a:gd name="connsiteX9" fmla="*/ 219075 w 1275530"/>
                <a:gd name="connsiteY9" fmla="*/ 98425 h 1513681"/>
                <a:gd name="connsiteX10" fmla="*/ 219075 w 1275530"/>
                <a:gd name="connsiteY10" fmla="*/ 133350 h 1513681"/>
                <a:gd name="connsiteX11" fmla="*/ 279400 w 1275530"/>
                <a:gd name="connsiteY11" fmla="*/ 133350 h 1513681"/>
                <a:gd name="connsiteX12" fmla="*/ 279400 w 1275530"/>
                <a:gd name="connsiteY12" fmla="*/ 168275 h 1513681"/>
                <a:gd name="connsiteX13" fmla="*/ 288925 w 1275530"/>
                <a:gd name="connsiteY13" fmla="*/ 168275 h 1513681"/>
                <a:gd name="connsiteX14" fmla="*/ 288925 w 1275530"/>
                <a:gd name="connsiteY14" fmla="*/ 184150 h 1513681"/>
                <a:gd name="connsiteX15" fmla="*/ 323850 w 1275530"/>
                <a:gd name="connsiteY15" fmla="*/ 184150 h 1513681"/>
                <a:gd name="connsiteX16" fmla="*/ 323850 w 1275530"/>
                <a:gd name="connsiteY16" fmla="*/ 200025 h 1513681"/>
                <a:gd name="connsiteX17" fmla="*/ 365125 w 1275530"/>
                <a:gd name="connsiteY17" fmla="*/ 200025 h 1513681"/>
                <a:gd name="connsiteX18" fmla="*/ 365125 w 1275530"/>
                <a:gd name="connsiteY18" fmla="*/ 212725 h 1513681"/>
                <a:gd name="connsiteX19" fmla="*/ 384175 w 1275530"/>
                <a:gd name="connsiteY19" fmla="*/ 212725 h 1513681"/>
                <a:gd name="connsiteX20" fmla="*/ 384175 w 1275530"/>
                <a:gd name="connsiteY20" fmla="*/ 225425 h 1513681"/>
                <a:gd name="connsiteX21" fmla="*/ 400050 w 1275530"/>
                <a:gd name="connsiteY21" fmla="*/ 225425 h 1513681"/>
                <a:gd name="connsiteX22" fmla="*/ 400050 w 1275530"/>
                <a:gd name="connsiteY22" fmla="*/ 250825 h 1513681"/>
                <a:gd name="connsiteX23" fmla="*/ 409575 w 1275530"/>
                <a:gd name="connsiteY23" fmla="*/ 250825 h 1513681"/>
                <a:gd name="connsiteX24" fmla="*/ 409575 w 1275530"/>
                <a:gd name="connsiteY24" fmla="*/ 368300 h 1513681"/>
                <a:gd name="connsiteX25" fmla="*/ 425450 w 1275530"/>
                <a:gd name="connsiteY25" fmla="*/ 368300 h 1513681"/>
                <a:gd name="connsiteX26" fmla="*/ 425450 w 1275530"/>
                <a:gd name="connsiteY26" fmla="*/ 549275 h 1513681"/>
                <a:gd name="connsiteX27" fmla="*/ 441325 w 1275530"/>
                <a:gd name="connsiteY27" fmla="*/ 549275 h 1513681"/>
                <a:gd name="connsiteX28" fmla="*/ 441325 w 1275530"/>
                <a:gd name="connsiteY28" fmla="*/ 590550 h 1513681"/>
                <a:gd name="connsiteX29" fmla="*/ 454025 w 1275530"/>
                <a:gd name="connsiteY29" fmla="*/ 590550 h 1513681"/>
                <a:gd name="connsiteX30" fmla="*/ 454025 w 1275530"/>
                <a:gd name="connsiteY30" fmla="*/ 657225 h 1513681"/>
                <a:gd name="connsiteX31" fmla="*/ 460375 w 1275530"/>
                <a:gd name="connsiteY31" fmla="*/ 657225 h 1513681"/>
                <a:gd name="connsiteX32" fmla="*/ 460375 w 1275530"/>
                <a:gd name="connsiteY32" fmla="*/ 723900 h 1513681"/>
                <a:gd name="connsiteX33" fmla="*/ 492125 w 1275530"/>
                <a:gd name="connsiteY33" fmla="*/ 723900 h 1513681"/>
                <a:gd name="connsiteX34" fmla="*/ 492125 w 1275530"/>
                <a:gd name="connsiteY34" fmla="*/ 904875 h 1513681"/>
                <a:gd name="connsiteX35" fmla="*/ 508000 w 1275530"/>
                <a:gd name="connsiteY35" fmla="*/ 904875 h 1513681"/>
                <a:gd name="connsiteX36" fmla="*/ 508000 w 1275530"/>
                <a:gd name="connsiteY36" fmla="*/ 927100 h 1513681"/>
                <a:gd name="connsiteX37" fmla="*/ 508000 w 1275530"/>
                <a:gd name="connsiteY37" fmla="*/ 927100 h 1513681"/>
                <a:gd name="connsiteX38" fmla="*/ 527050 w 1275530"/>
                <a:gd name="connsiteY38" fmla="*/ 927100 h 1513681"/>
                <a:gd name="connsiteX39" fmla="*/ 527050 w 1275530"/>
                <a:gd name="connsiteY39" fmla="*/ 949325 h 1513681"/>
                <a:gd name="connsiteX40" fmla="*/ 568325 w 1275530"/>
                <a:gd name="connsiteY40" fmla="*/ 949325 h 1513681"/>
                <a:gd name="connsiteX41" fmla="*/ 568325 w 1275530"/>
                <a:gd name="connsiteY41" fmla="*/ 962025 h 1513681"/>
                <a:gd name="connsiteX42" fmla="*/ 622300 w 1275530"/>
                <a:gd name="connsiteY42" fmla="*/ 962025 h 1513681"/>
                <a:gd name="connsiteX43" fmla="*/ 622300 w 1275530"/>
                <a:gd name="connsiteY43" fmla="*/ 977900 h 1513681"/>
                <a:gd name="connsiteX44" fmla="*/ 647700 w 1275530"/>
                <a:gd name="connsiteY44" fmla="*/ 977900 h 1513681"/>
                <a:gd name="connsiteX45" fmla="*/ 647700 w 1275530"/>
                <a:gd name="connsiteY45" fmla="*/ 993775 h 1513681"/>
                <a:gd name="connsiteX46" fmla="*/ 679450 w 1275530"/>
                <a:gd name="connsiteY46" fmla="*/ 993775 h 1513681"/>
                <a:gd name="connsiteX47" fmla="*/ 679450 w 1275530"/>
                <a:gd name="connsiteY47" fmla="*/ 1009650 h 1513681"/>
                <a:gd name="connsiteX48" fmla="*/ 698500 w 1275530"/>
                <a:gd name="connsiteY48" fmla="*/ 1009650 h 1513681"/>
                <a:gd name="connsiteX49" fmla="*/ 698500 w 1275530"/>
                <a:gd name="connsiteY49" fmla="*/ 1022350 h 1513681"/>
                <a:gd name="connsiteX50" fmla="*/ 727075 w 1275530"/>
                <a:gd name="connsiteY50" fmla="*/ 1022350 h 1513681"/>
                <a:gd name="connsiteX51" fmla="*/ 727075 w 1275530"/>
                <a:gd name="connsiteY51" fmla="*/ 1041400 h 1513681"/>
                <a:gd name="connsiteX52" fmla="*/ 762000 w 1275530"/>
                <a:gd name="connsiteY52" fmla="*/ 1041400 h 1513681"/>
                <a:gd name="connsiteX53" fmla="*/ 762000 w 1275530"/>
                <a:gd name="connsiteY53" fmla="*/ 1057275 h 1513681"/>
                <a:gd name="connsiteX54" fmla="*/ 781050 w 1275530"/>
                <a:gd name="connsiteY54" fmla="*/ 1057275 h 1513681"/>
                <a:gd name="connsiteX55" fmla="*/ 781050 w 1275530"/>
                <a:gd name="connsiteY55" fmla="*/ 1073150 h 1513681"/>
                <a:gd name="connsiteX56" fmla="*/ 781050 w 1275530"/>
                <a:gd name="connsiteY56" fmla="*/ 1108075 h 1513681"/>
                <a:gd name="connsiteX57" fmla="*/ 809625 w 1275530"/>
                <a:gd name="connsiteY57" fmla="*/ 1108075 h 1513681"/>
                <a:gd name="connsiteX58" fmla="*/ 809625 w 1275530"/>
                <a:gd name="connsiteY58" fmla="*/ 1130300 h 1513681"/>
                <a:gd name="connsiteX59" fmla="*/ 831850 w 1275530"/>
                <a:gd name="connsiteY59" fmla="*/ 1130300 h 1513681"/>
                <a:gd name="connsiteX60" fmla="*/ 831850 w 1275530"/>
                <a:gd name="connsiteY60" fmla="*/ 1158875 h 1513681"/>
                <a:gd name="connsiteX61" fmla="*/ 863600 w 1275530"/>
                <a:gd name="connsiteY61" fmla="*/ 1158875 h 1513681"/>
                <a:gd name="connsiteX62" fmla="*/ 863600 w 1275530"/>
                <a:gd name="connsiteY62" fmla="*/ 1225550 h 1513681"/>
                <a:gd name="connsiteX63" fmla="*/ 882650 w 1275530"/>
                <a:gd name="connsiteY63" fmla="*/ 1225550 h 1513681"/>
                <a:gd name="connsiteX64" fmla="*/ 882650 w 1275530"/>
                <a:gd name="connsiteY64" fmla="*/ 1244600 h 1513681"/>
                <a:gd name="connsiteX65" fmla="*/ 882650 w 1275530"/>
                <a:gd name="connsiteY65" fmla="*/ 1244600 h 1513681"/>
                <a:gd name="connsiteX66" fmla="*/ 882650 w 1275530"/>
                <a:gd name="connsiteY66" fmla="*/ 1260475 h 1513681"/>
                <a:gd name="connsiteX67" fmla="*/ 898525 w 1275530"/>
                <a:gd name="connsiteY67" fmla="*/ 1260475 h 1513681"/>
                <a:gd name="connsiteX68" fmla="*/ 898525 w 1275530"/>
                <a:gd name="connsiteY68" fmla="*/ 1289050 h 1513681"/>
                <a:gd name="connsiteX69" fmla="*/ 930275 w 1275530"/>
                <a:gd name="connsiteY69" fmla="*/ 1289050 h 1513681"/>
                <a:gd name="connsiteX70" fmla="*/ 930275 w 1275530"/>
                <a:gd name="connsiteY70" fmla="*/ 1349375 h 1513681"/>
                <a:gd name="connsiteX71" fmla="*/ 939800 w 1275530"/>
                <a:gd name="connsiteY71" fmla="*/ 1349375 h 1513681"/>
                <a:gd name="connsiteX72" fmla="*/ 939800 w 1275530"/>
                <a:gd name="connsiteY72" fmla="*/ 1368425 h 1513681"/>
                <a:gd name="connsiteX73" fmla="*/ 955675 w 1275530"/>
                <a:gd name="connsiteY73" fmla="*/ 1368425 h 1513681"/>
                <a:gd name="connsiteX74" fmla="*/ 955675 w 1275530"/>
                <a:gd name="connsiteY74" fmla="*/ 1384300 h 1513681"/>
                <a:gd name="connsiteX75" fmla="*/ 1190625 w 1275530"/>
                <a:gd name="connsiteY75" fmla="*/ 1384300 h 1513681"/>
                <a:gd name="connsiteX76" fmla="*/ 1190625 w 1275530"/>
                <a:gd name="connsiteY76" fmla="*/ 1406525 h 1513681"/>
                <a:gd name="connsiteX77" fmla="*/ 1203325 w 1275530"/>
                <a:gd name="connsiteY77" fmla="*/ 1406525 h 1513681"/>
                <a:gd name="connsiteX78" fmla="*/ 1203325 w 1275530"/>
                <a:gd name="connsiteY78" fmla="*/ 1425575 h 1513681"/>
                <a:gd name="connsiteX79" fmla="*/ 1216025 w 1275530"/>
                <a:gd name="connsiteY79" fmla="*/ 1425575 h 1513681"/>
                <a:gd name="connsiteX80" fmla="*/ 1216025 w 1275530"/>
                <a:gd name="connsiteY80" fmla="*/ 1447800 h 1513681"/>
                <a:gd name="connsiteX81" fmla="*/ 1235075 w 1275530"/>
                <a:gd name="connsiteY81" fmla="*/ 1447800 h 1513681"/>
                <a:gd name="connsiteX82" fmla="*/ 1235075 w 1275530"/>
                <a:gd name="connsiteY82" fmla="*/ 1457325 h 1513681"/>
                <a:gd name="connsiteX83" fmla="*/ 1250950 w 1275530"/>
                <a:gd name="connsiteY83" fmla="*/ 1457325 h 1513681"/>
                <a:gd name="connsiteX84" fmla="*/ 1250950 w 1275530"/>
                <a:gd name="connsiteY84" fmla="*/ 1489075 h 1513681"/>
                <a:gd name="connsiteX85" fmla="*/ 1250950 w 1275530"/>
                <a:gd name="connsiteY85" fmla="*/ 1489075 h 1513681"/>
                <a:gd name="connsiteX86" fmla="*/ 1273174 w 1275530"/>
                <a:gd name="connsiteY86" fmla="*/ 1492250 h 1513681"/>
                <a:gd name="connsiteX87" fmla="*/ 1272381 w 1275530"/>
                <a:gd name="connsiteY87" fmla="*/ 1513681 h 1513681"/>
                <a:gd name="connsiteX0" fmla="*/ 0 w 1279525"/>
                <a:gd name="connsiteY0" fmla="*/ 0 h 1513681"/>
                <a:gd name="connsiteX1" fmla="*/ 136525 w 1279525"/>
                <a:gd name="connsiteY1" fmla="*/ 0 h 1513681"/>
                <a:gd name="connsiteX2" fmla="*/ 136525 w 1279525"/>
                <a:gd name="connsiteY2" fmla="*/ 31750 h 1513681"/>
                <a:gd name="connsiteX3" fmla="*/ 165100 w 1279525"/>
                <a:gd name="connsiteY3" fmla="*/ 31750 h 1513681"/>
                <a:gd name="connsiteX4" fmla="*/ 165100 w 1279525"/>
                <a:gd name="connsiteY4" fmla="*/ 50800 h 1513681"/>
                <a:gd name="connsiteX5" fmla="*/ 174625 w 1279525"/>
                <a:gd name="connsiteY5" fmla="*/ 50800 h 1513681"/>
                <a:gd name="connsiteX6" fmla="*/ 174625 w 1279525"/>
                <a:gd name="connsiteY6" fmla="*/ 82550 h 1513681"/>
                <a:gd name="connsiteX7" fmla="*/ 203200 w 1279525"/>
                <a:gd name="connsiteY7" fmla="*/ 82550 h 1513681"/>
                <a:gd name="connsiteX8" fmla="*/ 203200 w 1279525"/>
                <a:gd name="connsiteY8" fmla="*/ 98425 h 1513681"/>
                <a:gd name="connsiteX9" fmla="*/ 219075 w 1279525"/>
                <a:gd name="connsiteY9" fmla="*/ 98425 h 1513681"/>
                <a:gd name="connsiteX10" fmla="*/ 219075 w 1279525"/>
                <a:gd name="connsiteY10" fmla="*/ 133350 h 1513681"/>
                <a:gd name="connsiteX11" fmla="*/ 279400 w 1279525"/>
                <a:gd name="connsiteY11" fmla="*/ 133350 h 1513681"/>
                <a:gd name="connsiteX12" fmla="*/ 279400 w 1279525"/>
                <a:gd name="connsiteY12" fmla="*/ 168275 h 1513681"/>
                <a:gd name="connsiteX13" fmla="*/ 288925 w 1279525"/>
                <a:gd name="connsiteY13" fmla="*/ 168275 h 1513681"/>
                <a:gd name="connsiteX14" fmla="*/ 288925 w 1279525"/>
                <a:gd name="connsiteY14" fmla="*/ 184150 h 1513681"/>
                <a:gd name="connsiteX15" fmla="*/ 323850 w 1279525"/>
                <a:gd name="connsiteY15" fmla="*/ 184150 h 1513681"/>
                <a:gd name="connsiteX16" fmla="*/ 323850 w 1279525"/>
                <a:gd name="connsiteY16" fmla="*/ 200025 h 1513681"/>
                <a:gd name="connsiteX17" fmla="*/ 365125 w 1279525"/>
                <a:gd name="connsiteY17" fmla="*/ 200025 h 1513681"/>
                <a:gd name="connsiteX18" fmla="*/ 365125 w 1279525"/>
                <a:gd name="connsiteY18" fmla="*/ 212725 h 1513681"/>
                <a:gd name="connsiteX19" fmla="*/ 384175 w 1279525"/>
                <a:gd name="connsiteY19" fmla="*/ 212725 h 1513681"/>
                <a:gd name="connsiteX20" fmla="*/ 384175 w 1279525"/>
                <a:gd name="connsiteY20" fmla="*/ 225425 h 1513681"/>
                <a:gd name="connsiteX21" fmla="*/ 400050 w 1279525"/>
                <a:gd name="connsiteY21" fmla="*/ 225425 h 1513681"/>
                <a:gd name="connsiteX22" fmla="*/ 400050 w 1279525"/>
                <a:gd name="connsiteY22" fmla="*/ 250825 h 1513681"/>
                <a:gd name="connsiteX23" fmla="*/ 409575 w 1279525"/>
                <a:gd name="connsiteY23" fmla="*/ 250825 h 1513681"/>
                <a:gd name="connsiteX24" fmla="*/ 409575 w 1279525"/>
                <a:gd name="connsiteY24" fmla="*/ 368300 h 1513681"/>
                <a:gd name="connsiteX25" fmla="*/ 425450 w 1279525"/>
                <a:gd name="connsiteY25" fmla="*/ 368300 h 1513681"/>
                <a:gd name="connsiteX26" fmla="*/ 425450 w 1279525"/>
                <a:gd name="connsiteY26" fmla="*/ 549275 h 1513681"/>
                <a:gd name="connsiteX27" fmla="*/ 441325 w 1279525"/>
                <a:gd name="connsiteY27" fmla="*/ 549275 h 1513681"/>
                <a:gd name="connsiteX28" fmla="*/ 441325 w 1279525"/>
                <a:gd name="connsiteY28" fmla="*/ 590550 h 1513681"/>
                <a:gd name="connsiteX29" fmla="*/ 454025 w 1279525"/>
                <a:gd name="connsiteY29" fmla="*/ 590550 h 1513681"/>
                <a:gd name="connsiteX30" fmla="*/ 454025 w 1279525"/>
                <a:gd name="connsiteY30" fmla="*/ 657225 h 1513681"/>
                <a:gd name="connsiteX31" fmla="*/ 460375 w 1279525"/>
                <a:gd name="connsiteY31" fmla="*/ 657225 h 1513681"/>
                <a:gd name="connsiteX32" fmla="*/ 460375 w 1279525"/>
                <a:gd name="connsiteY32" fmla="*/ 723900 h 1513681"/>
                <a:gd name="connsiteX33" fmla="*/ 492125 w 1279525"/>
                <a:gd name="connsiteY33" fmla="*/ 723900 h 1513681"/>
                <a:gd name="connsiteX34" fmla="*/ 492125 w 1279525"/>
                <a:gd name="connsiteY34" fmla="*/ 904875 h 1513681"/>
                <a:gd name="connsiteX35" fmla="*/ 508000 w 1279525"/>
                <a:gd name="connsiteY35" fmla="*/ 904875 h 1513681"/>
                <a:gd name="connsiteX36" fmla="*/ 508000 w 1279525"/>
                <a:gd name="connsiteY36" fmla="*/ 927100 h 1513681"/>
                <a:gd name="connsiteX37" fmla="*/ 508000 w 1279525"/>
                <a:gd name="connsiteY37" fmla="*/ 927100 h 1513681"/>
                <a:gd name="connsiteX38" fmla="*/ 527050 w 1279525"/>
                <a:gd name="connsiteY38" fmla="*/ 927100 h 1513681"/>
                <a:gd name="connsiteX39" fmla="*/ 527050 w 1279525"/>
                <a:gd name="connsiteY39" fmla="*/ 949325 h 1513681"/>
                <a:gd name="connsiteX40" fmla="*/ 568325 w 1279525"/>
                <a:gd name="connsiteY40" fmla="*/ 949325 h 1513681"/>
                <a:gd name="connsiteX41" fmla="*/ 568325 w 1279525"/>
                <a:gd name="connsiteY41" fmla="*/ 962025 h 1513681"/>
                <a:gd name="connsiteX42" fmla="*/ 622300 w 1279525"/>
                <a:gd name="connsiteY42" fmla="*/ 962025 h 1513681"/>
                <a:gd name="connsiteX43" fmla="*/ 622300 w 1279525"/>
                <a:gd name="connsiteY43" fmla="*/ 977900 h 1513681"/>
                <a:gd name="connsiteX44" fmla="*/ 647700 w 1279525"/>
                <a:gd name="connsiteY44" fmla="*/ 977900 h 1513681"/>
                <a:gd name="connsiteX45" fmla="*/ 647700 w 1279525"/>
                <a:gd name="connsiteY45" fmla="*/ 993775 h 1513681"/>
                <a:gd name="connsiteX46" fmla="*/ 679450 w 1279525"/>
                <a:gd name="connsiteY46" fmla="*/ 993775 h 1513681"/>
                <a:gd name="connsiteX47" fmla="*/ 679450 w 1279525"/>
                <a:gd name="connsiteY47" fmla="*/ 1009650 h 1513681"/>
                <a:gd name="connsiteX48" fmla="*/ 698500 w 1279525"/>
                <a:gd name="connsiteY48" fmla="*/ 1009650 h 1513681"/>
                <a:gd name="connsiteX49" fmla="*/ 698500 w 1279525"/>
                <a:gd name="connsiteY49" fmla="*/ 1022350 h 1513681"/>
                <a:gd name="connsiteX50" fmla="*/ 727075 w 1279525"/>
                <a:gd name="connsiteY50" fmla="*/ 1022350 h 1513681"/>
                <a:gd name="connsiteX51" fmla="*/ 727075 w 1279525"/>
                <a:gd name="connsiteY51" fmla="*/ 1041400 h 1513681"/>
                <a:gd name="connsiteX52" fmla="*/ 762000 w 1279525"/>
                <a:gd name="connsiteY52" fmla="*/ 1041400 h 1513681"/>
                <a:gd name="connsiteX53" fmla="*/ 762000 w 1279525"/>
                <a:gd name="connsiteY53" fmla="*/ 1057275 h 1513681"/>
                <a:gd name="connsiteX54" fmla="*/ 781050 w 1279525"/>
                <a:gd name="connsiteY54" fmla="*/ 1057275 h 1513681"/>
                <a:gd name="connsiteX55" fmla="*/ 781050 w 1279525"/>
                <a:gd name="connsiteY55" fmla="*/ 1073150 h 1513681"/>
                <a:gd name="connsiteX56" fmla="*/ 781050 w 1279525"/>
                <a:gd name="connsiteY56" fmla="*/ 1108075 h 1513681"/>
                <a:gd name="connsiteX57" fmla="*/ 809625 w 1279525"/>
                <a:gd name="connsiteY57" fmla="*/ 1108075 h 1513681"/>
                <a:gd name="connsiteX58" fmla="*/ 809625 w 1279525"/>
                <a:gd name="connsiteY58" fmla="*/ 1130300 h 1513681"/>
                <a:gd name="connsiteX59" fmla="*/ 831850 w 1279525"/>
                <a:gd name="connsiteY59" fmla="*/ 1130300 h 1513681"/>
                <a:gd name="connsiteX60" fmla="*/ 831850 w 1279525"/>
                <a:gd name="connsiteY60" fmla="*/ 1158875 h 1513681"/>
                <a:gd name="connsiteX61" fmla="*/ 863600 w 1279525"/>
                <a:gd name="connsiteY61" fmla="*/ 1158875 h 1513681"/>
                <a:gd name="connsiteX62" fmla="*/ 863600 w 1279525"/>
                <a:gd name="connsiteY62" fmla="*/ 1225550 h 1513681"/>
                <a:gd name="connsiteX63" fmla="*/ 882650 w 1279525"/>
                <a:gd name="connsiteY63" fmla="*/ 1225550 h 1513681"/>
                <a:gd name="connsiteX64" fmla="*/ 882650 w 1279525"/>
                <a:gd name="connsiteY64" fmla="*/ 1244600 h 1513681"/>
                <a:gd name="connsiteX65" fmla="*/ 882650 w 1279525"/>
                <a:gd name="connsiteY65" fmla="*/ 1244600 h 1513681"/>
                <a:gd name="connsiteX66" fmla="*/ 882650 w 1279525"/>
                <a:gd name="connsiteY66" fmla="*/ 1260475 h 1513681"/>
                <a:gd name="connsiteX67" fmla="*/ 898525 w 1279525"/>
                <a:gd name="connsiteY67" fmla="*/ 1260475 h 1513681"/>
                <a:gd name="connsiteX68" fmla="*/ 898525 w 1279525"/>
                <a:gd name="connsiteY68" fmla="*/ 1289050 h 1513681"/>
                <a:gd name="connsiteX69" fmla="*/ 930275 w 1279525"/>
                <a:gd name="connsiteY69" fmla="*/ 1289050 h 1513681"/>
                <a:gd name="connsiteX70" fmla="*/ 930275 w 1279525"/>
                <a:gd name="connsiteY70" fmla="*/ 1349375 h 1513681"/>
                <a:gd name="connsiteX71" fmla="*/ 939800 w 1279525"/>
                <a:gd name="connsiteY71" fmla="*/ 1349375 h 1513681"/>
                <a:gd name="connsiteX72" fmla="*/ 939800 w 1279525"/>
                <a:gd name="connsiteY72" fmla="*/ 1368425 h 1513681"/>
                <a:gd name="connsiteX73" fmla="*/ 955675 w 1279525"/>
                <a:gd name="connsiteY73" fmla="*/ 1368425 h 1513681"/>
                <a:gd name="connsiteX74" fmla="*/ 955675 w 1279525"/>
                <a:gd name="connsiteY74" fmla="*/ 1384300 h 1513681"/>
                <a:gd name="connsiteX75" fmla="*/ 1190625 w 1279525"/>
                <a:gd name="connsiteY75" fmla="*/ 1384300 h 1513681"/>
                <a:gd name="connsiteX76" fmla="*/ 1190625 w 1279525"/>
                <a:gd name="connsiteY76" fmla="*/ 1406525 h 1513681"/>
                <a:gd name="connsiteX77" fmla="*/ 1203325 w 1279525"/>
                <a:gd name="connsiteY77" fmla="*/ 1406525 h 1513681"/>
                <a:gd name="connsiteX78" fmla="*/ 1203325 w 1279525"/>
                <a:gd name="connsiteY78" fmla="*/ 1425575 h 1513681"/>
                <a:gd name="connsiteX79" fmla="*/ 1216025 w 1279525"/>
                <a:gd name="connsiteY79" fmla="*/ 1425575 h 1513681"/>
                <a:gd name="connsiteX80" fmla="*/ 1216025 w 1279525"/>
                <a:gd name="connsiteY80" fmla="*/ 1447800 h 1513681"/>
                <a:gd name="connsiteX81" fmla="*/ 1235075 w 1279525"/>
                <a:gd name="connsiteY81" fmla="*/ 1447800 h 1513681"/>
                <a:gd name="connsiteX82" fmla="*/ 1235075 w 1279525"/>
                <a:gd name="connsiteY82" fmla="*/ 1457325 h 1513681"/>
                <a:gd name="connsiteX83" fmla="*/ 1250950 w 1279525"/>
                <a:gd name="connsiteY83" fmla="*/ 1457325 h 1513681"/>
                <a:gd name="connsiteX84" fmla="*/ 1250950 w 1279525"/>
                <a:gd name="connsiteY84" fmla="*/ 1489075 h 1513681"/>
                <a:gd name="connsiteX85" fmla="*/ 1250950 w 1279525"/>
                <a:gd name="connsiteY85" fmla="*/ 1489075 h 1513681"/>
                <a:gd name="connsiteX86" fmla="*/ 1273174 w 1279525"/>
                <a:gd name="connsiteY86" fmla="*/ 1492250 h 1513681"/>
                <a:gd name="connsiteX87" fmla="*/ 1279525 w 1279525"/>
                <a:gd name="connsiteY87" fmla="*/ 1513681 h 1513681"/>
                <a:gd name="connsiteX0" fmla="*/ 0 w 1273174"/>
                <a:gd name="connsiteY0" fmla="*/ 0 h 1492250"/>
                <a:gd name="connsiteX1" fmla="*/ 136525 w 1273174"/>
                <a:gd name="connsiteY1" fmla="*/ 0 h 1492250"/>
                <a:gd name="connsiteX2" fmla="*/ 136525 w 1273174"/>
                <a:gd name="connsiteY2" fmla="*/ 31750 h 1492250"/>
                <a:gd name="connsiteX3" fmla="*/ 165100 w 1273174"/>
                <a:gd name="connsiteY3" fmla="*/ 31750 h 1492250"/>
                <a:gd name="connsiteX4" fmla="*/ 165100 w 1273174"/>
                <a:gd name="connsiteY4" fmla="*/ 50800 h 1492250"/>
                <a:gd name="connsiteX5" fmla="*/ 174625 w 1273174"/>
                <a:gd name="connsiteY5" fmla="*/ 50800 h 1492250"/>
                <a:gd name="connsiteX6" fmla="*/ 174625 w 1273174"/>
                <a:gd name="connsiteY6" fmla="*/ 82550 h 1492250"/>
                <a:gd name="connsiteX7" fmla="*/ 203200 w 1273174"/>
                <a:gd name="connsiteY7" fmla="*/ 82550 h 1492250"/>
                <a:gd name="connsiteX8" fmla="*/ 203200 w 1273174"/>
                <a:gd name="connsiteY8" fmla="*/ 98425 h 1492250"/>
                <a:gd name="connsiteX9" fmla="*/ 219075 w 1273174"/>
                <a:gd name="connsiteY9" fmla="*/ 98425 h 1492250"/>
                <a:gd name="connsiteX10" fmla="*/ 219075 w 1273174"/>
                <a:gd name="connsiteY10" fmla="*/ 133350 h 1492250"/>
                <a:gd name="connsiteX11" fmla="*/ 279400 w 1273174"/>
                <a:gd name="connsiteY11" fmla="*/ 133350 h 1492250"/>
                <a:gd name="connsiteX12" fmla="*/ 279400 w 1273174"/>
                <a:gd name="connsiteY12" fmla="*/ 168275 h 1492250"/>
                <a:gd name="connsiteX13" fmla="*/ 288925 w 1273174"/>
                <a:gd name="connsiteY13" fmla="*/ 168275 h 1492250"/>
                <a:gd name="connsiteX14" fmla="*/ 288925 w 1273174"/>
                <a:gd name="connsiteY14" fmla="*/ 184150 h 1492250"/>
                <a:gd name="connsiteX15" fmla="*/ 323850 w 1273174"/>
                <a:gd name="connsiteY15" fmla="*/ 184150 h 1492250"/>
                <a:gd name="connsiteX16" fmla="*/ 323850 w 1273174"/>
                <a:gd name="connsiteY16" fmla="*/ 200025 h 1492250"/>
                <a:gd name="connsiteX17" fmla="*/ 365125 w 1273174"/>
                <a:gd name="connsiteY17" fmla="*/ 200025 h 1492250"/>
                <a:gd name="connsiteX18" fmla="*/ 365125 w 1273174"/>
                <a:gd name="connsiteY18" fmla="*/ 212725 h 1492250"/>
                <a:gd name="connsiteX19" fmla="*/ 384175 w 1273174"/>
                <a:gd name="connsiteY19" fmla="*/ 212725 h 1492250"/>
                <a:gd name="connsiteX20" fmla="*/ 384175 w 1273174"/>
                <a:gd name="connsiteY20" fmla="*/ 225425 h 1492250"/>
                <a:gd name="connsiteX21" fmla="*/ 400050 w 1273174"/>
                <a:gd name="connsiteY21" fmla="*/ 225425 h 1492250"/>
                <a:gd name="connsiteX22" fmla="*/ 400050 w 1273174"/>
                <a:gd name="connsiteY22" fmla="*/ 250825 h 1492250"/>
                <a:gd name="connsiteX23" fmla="*/ 409575 w 1273174"/>
                <a:gd name="connsiteY23" fmla="*/ 250825 h 1492250"/>
                <a:gd name="connsiteX24" fmla="*/ 409575 w 1273174"/>
                <a:gd name="connsiteY24" fmla="*/ 368300 h 1492250"/>
                <a:gd name="connsiteX25" fmla="*/ 425450 w 1273174"/>
                <a:gd name="connsiteY25" fmla="*/ 368300 h 1492250"/>
                <a:gd name="connsiteX26" fmla="*/ 425450 w 1273174"/>
                <a:gd name="connsiteY26" fmla="*/ 549275 h 1492250"/>
                <a:gd name="connsiteX27" fmla="*/ 441325 w 1273174"/>
                <a:gd name="connsiteY27" fmla="*/ 549275 h 1492250"/>
                <a:gd name="connsiteX28" fmla="*/ 441325 w 1273174"/>
                <a:gd name="connsiteY28" fmla="*/ 590550 h 1492250"/>
                <a:gd name="connsiteX29" fmla="*/ 454025 w 1273174"/>
                <a:gd name="connsiteY29" fmla="*/ 590550 h 1492250"/>
                <a:gd name="connsiteX30" fmla="*/ 454025 w 1273174"/>
                <a:gd name="connsiteY30" fmla="*/ 657225 h 1492250"/>
                <a:gd name="connsiteX31" fmla="*/ 460375 w 1273174"/>
                <a:gd name="connsiteY31" fmla="*/ 657225 h 1492250"/>
                <a:gd name="connsiteX32" fmla="*/ 460375 w 1273174"/>
                <a:gd name="connsiteY32" fmla="*/ 723900 h 1492250"/>
                <a:gd name="connsiteX33" fmla="*/ 492125 w 1273174"/>
                <a:gd name="connsiteY33" fmla="*/ 723900 h 1492250"/>
                <a:gd name="connsiteX34" fmla="*/ 492125 w 1273174"/>
                <a:gd name="connsiteY34" fmla="*/ 904875 h 1492250"/>
                <a:gd name="connsiteX35" fmla="*/ 508000 w 1273174"/>
                <a:gd name="connsiteY35" fmla="*/ 904875 h 1492250"/>
                <a:gd name="connsiteX36" fmla="*/ 508000 w 1273174"/>
                <a:gd name="connsiteY36" fmla="*/ 927100 h 1492250"/>
                <a:gd name="connsiteX37" fmla="*/ 508000 w 1273174"/>
                <a:gd name="connsiteY37" fmla="*/ 927100 h 1492250"/>
                <a:gd name="connsiteX38" fmla="*/ 527050 w 1273174"/>
                <a:gd name="connsiteY38" fmla="*/ 927100 h 1492250"/>
                <a:gd name="connsiteX39" fmla="*/ 527050 w 1273174"/>
                <a:gd name="connsiteY39" fmla="*/ 949325 h 1492250"/>
                <a:gd name="connsiteX40" fmla="*/ 568325 w 1273174"/>
                <a:gd name="connsiteY40" fmla="*/ 949325 h 1492250"/>
                <a:gd name="connsiteX41" fmla="*/ 568325 w 1273174"/>
                <a:gd name="connsiteY41" fmla="*/ 962025 h 1492250"/>
                <a:gd name="connsiteX42" fmla="*/ 622300 w 1273174"/>
                <a:gd name="connsiteY42" fmla="*/ 962025 h 1492250"/>
                <a:gd name="connsiteX43" fmla="*/ 622300 w 1273174"/>
                <a:gd name="connsiteY43" fmla="*/ 977900 h 1492250"/>
                <a:gd name="connsiteX44" fmla="*/ 647700 w 1273174"/>
                <a:gd name="connsiteY44" fmla="*/ 977900 h 1492250"/>
                <a:gd name="connsiteX45" fmla="*/ 647700 w 1273174"/>
                <a:gd name="connsiteY45" fmla="*/ 993775 h 1492250"/>
                <a:gd name="connsiteX46" fmla="*/ 679450 w 1273174"/>
                <a:gd name="connsiteY46" fmla="*/ 993775 h 1492250"/>
                <a:gd name="connsiteX47" fmla="*/ 679450 w 1273174"/>
                <a:gd name="connsiteY47" fmla="*/ 1009650 h 1492250"/>
                <a:gd name="connsiteX48" fmla="*/ 698500 w 1273174"/>
                <a:gd name="connsiteY48" fmla="*/ 1009650 h 1492250"/>
                <a:gd name="connsiteX49" fmla="*/ 698500 w 1273174"/>
                <a:gd name="connsiteY49" fmla="*/ 1022350 h 1492250"/>
                <a:gd name="connsiteX50" fmla="*/ 727075 w 1273174"/>
                <a:gd name="connsiteY50" fmla="*/ 1022350 h 1492250"/>
                <a:gd name="connsiteX51" fmla="*/ 727075 w 1273174"/>
                <a:gd name="connsiteY51" fmla="*/ 1041400 h 1492250"/>
                <a:gd name="connsiteX52" fmla="*/ 762000 w 1273174"/>
                <a:gd name="connsiteY52" fmla="*/ 1041400 h 1492250"/>
                <a:gd name="connsiteX53" fmla="*/ 762000 w 1273174"/>
                <a:gd name="connsiteY53" fmla="*/ 1057275 h 1492250"/>
                <a:gd name="connsiteX54" fmla="*/ 781050 w 1273174"/>
                <a:gd name="connsiteY54" fmla="*/ 1057275 h 1492250"/>
                <a:gd name="connsiteX55" fmla="*/ 781050 w 1273174"/>
                <a:gd name="connsiteY55" fmla="*/ 1073150 h 1492250"/>
                <a:gd name="connsiteX56" fmla="*/ 781050 w 1273174"/>
                <a:gd name="connsiteY56" fmla="*/ 1108075 h 1492250"/>
                <a:gd name="connsiteX57" fmla="*/ 809625 w 1273174"/>
                <a:gd name="connsiteY57" fmla="*/ 1108075 h 1492250"/>
                <a:gd name="connsiteX58" fmla="*/ 809625 w 1273174"/>
                <a:gd name="connsiteY58" fmla="*/ 1130300 h 1492250"/>
                <a:gd name="connsiteX59" fmla="*/ 831850 w 1273174"/>
                <a:gd name="connsiteY59" fmla="*/ 1130300 h 1492250"/>
                <a:gd name="connsiteX60" fmla="*/ 831850 w 1273174"/>
                <a:gd name="connsiteY60" fmla="*/ 1158875 h 1492250"/>
                <a:gd name="connsiteX61" fmla="*/ 863600 w 1273174"/>
                <a:gd name="connsiteY61" fmla="*/ 1158875 h 1492250"/>
                <a:gd name="connsiteX62" fmla="*/ 863600 w 1273174"/>
                <a:gd name="connsiteY62" fmla="*/ 1225550 h 1492250"/>
                <a:gd name="connsiteX63" fmla="*/ 882650 w 1273174"/>
                <a:gd name="connsiteY63" fmla="*/ 1225550 h 1492250"/>
                <a:gd name="connsiteX64" fmla="*/ 882650 w 1273174"/>
                <a:gd name="connsiteY64" fmla="*/ 1244600 h 1492250"/>
                <a:gd name="connsiteX65" fmla="*/ 882650 w 1273174"/>
                <a:gd name="connsiteY65" fmla="*/ 1244600 h 1492250"/>
                <a:gd name="connsiteX66" fmla="*/ 882650 w 1273174"/>
                <a:gd name="connsiteY66" fmla="*/ 1260475 h 1492250"/>
                <a:gd name="connsiteX67" fmla="*/ 898525 w 1273174"/>
                <a:gd name="connsiteY67" fmla="*/ 1260475 h 1492250"/>
                <a:gd name="connsiteX68" fmla="*/ 898525 w 1273174"/>
                <a:gd name="connsiteY68" fmla="*/ 1289050 h 1492250"/>
                <a:gd name="connsiteX69" fmla="*/ 930275 w 1273174"/>
                <a:gd name="connsiteY69" fmla="*/ 1289050 h 1492250"/>
                <a:gd name="connsiteX70" fmla="*/ 930275 w 1273174"/>
                <a:gd name="connsiteY70" fmla="*/ 1349375 h 1492250"/>
                <a:gd name="connsiteX71" fmla="*/ 939800 w 1273174"/>
                <a:gd name="connsiteY71" fmla="*/ 1349375 h 1492250"/>
                <a:gd name="connsiteX72" fmla="*/ 939800 w 1273174"/>
                <a:gd name="connsiteY72" fmla="*/ 1368425 h 1492250"/>
                <a:gd name="connsiteX73" fmla="*/ 955675 w 1273174"/>
                <a:gd name="connsiteY73" fmla="*/ 1368425 h 1492250"/>
                <a:gd name="connsiteX74" fmla="*/ 955675 w 1273174"/>
                <a:gd name="connsiteY74" fmla="*/ 1384300 h 1492250"/>
                <a:gd name="connsiteX75" fmla="*/ 1190625 w 1273174"/>
                <a:gd name="connsiteY75" fmla="*/ 1384300 h 1492250"/>
                <a:gd name="connsiteX76" fmla="*/ 1190625 w 1273174"/>
                <a:gd name="connsiteY76" fmla="*/ 1406525 h 1492250"/>
                <a:gd name="connsiteX77" fmla="*/ 1203325 w 1273174"/>
                <a:gd name="connsiteY77" fmla="*/ 1406525 h 1492250"/>
                <a:gd name="connsiteX78" fmla="*/ 1203325 w 1273174"/>
                <a:gd name="connsiteY78" fmla="*/ 1425575 h 1492250"/>
                <a:gd name="connsiteX79" fmla="*/ 1216025 w 1273174"/>
                <a:gd name="connsiteY79" fmla="*/ 1425575 h 1492250"/>
                <a:gd name="connsiteX80" fmla="*/ 1216025 w 1273174"/>
                <a:gd name="connsiteY80" fmla="*/ 1447800 h 1492250"/>
                <a:gd name="connsiteX81" fmla="*/ 1235075 w 1273174"/>
                <a:gd name="connsiteY81" fmla="*/ 1447800 h 1492250"/>
                <a:gd name="connsiteX82" fmla="*/ 1235075 w 1273174"/>
                <a:gd name="connsiteY82" fmla="*/ 1457325 h 1492250"/>
                <a:gd name="connsiteX83" fmla="*/ 1250950 w 1273174"/>
                <a:gd name="connsiteY83" fmla="*/ 1457325 h 1492250"/>
                <a:gd name="connsiteX84" fmla="*/ 1250950 w 1273174"/>
                <a:gd name="connsiteY84" fmla="*/ 1489075 h 1492250"/>
                <a:gd name="connsiteX85" fmla="*/ 1250950 w 1273174"/>
                <a:gd name="connsiteY85" fmla="*/ 1489075 h 1492250"/>
                <a:gd name="connsiteX86" fmla="*/ 1273174 w 1273174"/>
                <a:gd name="connsiteY86" fmla="*/ 1492250 h 1492250"/>
                <a:gd name="connsiteX0" fmla="*/ 0 w 1250950"/>
                <a:gd name="connsiteY0" fmla="*/ 0 h 1489075"/>
                <a:gd name="connsiteX1" fmla="*/ 136525 w 1250950"/>
                <a:gd name="connsiteY1" fmla="*/ 0 h 1489075"/>
                <a:gd name="connsiteX2" fmla="*/ 136525 w 1250950"/>
                <a:gd name="connsiteY2" fmla="*/ 31750 h 1489075"/>
                <a:gd name="connsiteX3" fmla="*/ 165100 w 1250950"/>
                <a:gd name="connsiteY3" fmla="*/ 31750 h 1489075"/>
                <a:gd name="connsiteX4" fmla="*/ 165100 w 1250950"/>
                <a:gd name="connsiteY4" fmla="*/ 50800 h 1489075"/>
                <a:gd name="connsiteX5" fmla="*/ 174625 w 1250950"/>
                <a:gd name="connsiteY5" fmla="*/ 50800 h 1489075"/>
                <a:gd name="connsiteX6" fmla="*/ 174625 w 1250950"/>
                <a:gd name="connsiteY6" fmla="*/ 82550 h 1489075"/>
                <a:gd name="connsiteX7" fmla="*/ 203200 w 1250950"/>
                <a:gd name="connsiteY7" fmla="*/ 82550 h 1489075"/>
                <a:gd name="connsiteX8" fmla="*/ 203200 w 1250950"/>
                <a:gd name="connsiteY8" fmla="*/ 98425 h 1489075"/>
                <a:gd name="connsiteX9" fmla="*/ 219075 w 1250950"/>
                <a:gd name="connsiteY9" fmla="*/ 98425 h 1489075"/>
                <a:gd name="connsiteX10" fmla="*/ 219075 w 1250950"/>
                <a:gd name="connsiteY10" fmla="*/ 133350 h 1489075"/>
                <a:gd name="connsiteX11" fmla="*/ 279400 w 1250950"/>
                <a:gd name="connsiteY11" fmla="*/ 133350 h 1489075"/>
                <a:gd name="connsiteX12" fmla="*/ 279400 w 1250950"/>
                <a:gd name="connsiteY12" fmla="*/ 168275 h 1489075"/>
                <a:gd name="connsiteX13" fmla="*/ 288925 w 1250950"/>
                <a:gd name="connsiteY13" fmla="*/ 168275 h 1489075"/>
                <a:gd name="connsiteX14" fmla="*/ 288925 w 1250950"/>
                <a:gd name="connsiteY14" fmla="*/ 184150 h 1489075"/>
                <a:gd name="connsiteX15" fmla="*/ 323850 w 1250950"/>
                <a:gd name="connsiteY15" fmla="*/ 184150 h 1489075"/>
                <a:gd name="connsiteX16" fmla="*/ 323850 w 1250950"/>
                <a:gd name="connsiteY16" fmla="*/ 200025 h 1489075"/>
                <a:gd name="connsiteX17" fmla="*/ 365125 w 1250950"/>
                <a:gd name="connsiteY17" fmla="*/ 200025 h 1489075"/>
                <a:gd name="connsiteX18" fmla="*/ 365125 w 1250950"/>
                <a:gd name="connsiteY18" fmla="*/ 212725 h 1489075"/>
                <a:gd name="connsiteX19" fmla="*/ 384175 w 1250950"/>
                <a:gd name="connsiteY19" fmla="*/ 212725 h 1489075"/>
                <a:gd name="connsiteX20" fmla="*/ 384175 w 1250950"/>
                <a:gd name="connsiteY20" fmla="*/ 225425 h 1489075"/>
                <a:gd name="connsiteX21" fmla="*/ 400050 w 1250950"/>
                <a:gd name="connsiteY21" fmla="*/ 225425 h 1489075"/>
                <a:gd name="connsiteX22" fmla="*/ 400050 w 1250950"/>
                <a:gd name="connsiteY22" fmla="*/ 250825 h 1489075"/>
                <a:gd name="connsiteX23" fmla="*/ 409575 w 1250950"/>
                <a:gd name="connsiteY23" fmla="*/ 250825 h 1489075"/>
                <a:gd name="connsiteX24" fmla="*/ 409575 w 1250950"/>
                <a:gd name="connsiteY24" fmla="*/ 368300 h 1489075"/>
                <a:gd name="connsiteX25" fmla="*/ 425450 w 1250950"/>
                <a:gd name="connsiteY25" fmla="*/ 368300 h 1489075"/>
                <a:gd name="connsiteX26" fmla="*/ 425450 w 1250950"/>
                <a:gd name="connsiteY26" fmla="*/ 549275 h 1489075"/>
                <a:gd name="connsiteX27" fmla="*/ 441325 w 1250950"/>
                <a:gd name="connsiteY27" fmla="*/ 549275 h 1489075"/>
                <a:gd name="connsiteX28" fmla="*/ 441325 w 1250950"/>
                <a:gd name="connsiteY28" fmla="*/ 590550 h 1489075"/>
                <a:gd name="connsiteX29" fmla="*/ 454025 w 1250950"/>
                <a:gd name="connsiteY29" fmla="*/ 590550 h 1489075"/>
                <a:gd name="connsiteX30" fmla="*/ 454025 w 1250950"/>
                <a:gd name="connsiteY30" fmla="*/ 657225 h 1489075"/>
                <a:gd name="connsiteX31" fmla="*/ 460375 w 1250950"/>
                <a:gd name="connsiteY31" fmla="*/ 657225 h 1489075"/>
                <a:gd name="connsiteX32" fmla="*/ 460375 w 1250950"/>
                <a:gd name="connsiteY32" fmla="*/ 723900 h 1489075"/>
                <a:gd name="connsiteX33" fmla="*/ 492125 w 1250950"/>
                <a:gd name="connsiteY33" fmla="*/ 723900 h 1489075"/>
                <a:gd name="connsiteX34" fmla="*/ 492125 w 1250950"/>
                <a:gd name="connsiteY34" fmla="*/ 904875 h 1489075"/>
                <a:gd name="connsiteX35" fmla="*/ 508000 w 1250950"/>
                <a:gd name="connsiteY35" fmla="*/ 904875 h 1489075"/>
                <a:gd name="connsiteX36" fmla="*/ 508000 w 1250950"/>
                <a:gd name="connsiteY36" fmla="*/ 927100 h 1489075"/>
                <a:gd name="connsiteX37" fmla="*/ 508000 w 1250950"/>
                <a:gd name="connsiteY37" fmla="*/ 927100 h 1489075"/>
                <a:gd name="connsiteX38" fmla="*/ 527050 w 1250950"/>
                <a:gd name="connsiteY38" fmla="*/ 927100 h 1489075"/>
                <a:gd name="connsiteX39" fmla="*/ 527050 w 1250950"/>
                <a:gd name="connsiteY39" fmla="*/ 949325 h 1489075"/>
                <a:gd name="connsiteX40" fmla="*/ 568325 w 1250950"/>
                <a:gd name="connsiteY40" fmla="*/ 949325 h 1489075"/>
                <a:gd name="connsiteX41" fmla="*/ 568325 w 1250950"/>
                <a:gd name="connsiteY41" fmla="*/ 962025 h 1489075"/>
                <a:gd name="connsiteX42" fmla="*/ 622300 w 1250950"/>
                <a:gd name="connsiteY42" fmla="*/ 962025 h 1489075"/>
                <a:gd name="connsiteX43" fmla="*/ 622300 w 1250950"/>
                <a:gd name="connsiteY43" fmla="*/ 977900 h 1489075"/>
                <a:gd name="connsiteX44" fmla="*/ 647700 w 1250950"/>
                <a:gd name="connsiteY44" fmla="*/ 977900 h 1489075"/>
                <a:gd name="connsiteX45" fmla="*/ 647700 w 1250950"/>
                <a:gd name="connsiteY45" fmla="*/ 993775 h 1489075"/>
                <a:gd name="connsiteX46" fmla="*/ 679450 w 1250950"/>
                <a:gd name="connsiteY46" fmla="*/ 993775 h 1489075"/>
                <a:gd name="connsiteX47" fmla="*/ 679450 w 1250950"/>
                <a:gd name="connsiteY47" fmla="*/ 1009650 h 1489075"/>
                <a:gd name="connsiteX48" fmla="*/ 698500 w 1250950"/>
                <a:gd name="connsiteY48" fmla="*/ 1009650 h 1489075"/>
                <a:gd name="connsiteX49" fmla="*/ 698500 w 1250950"/>
                <a:gd name="connsiteY49" fmla="*/ 1022350 h 1489075"/>
                <a:gd name="connsiteX50" fmla="*/ 727075 w 1250950"/>
                <a:gd name="connsiteY50" fmla="*/ 1022350 h 1489075"/>
                <a:gd name="connsiteX51" fmla="*/ 727075 w 1250950"/>
                <a:gd name="connsiteY51" fmla="*/ 1041400 h 1489075"/>
                <a:gd name="connsiteX52" fmla="*/ 762000 w 1250950"/>
                <a:gd name="connsiteY52" fmla="*/ 1041400 h 1489075"/>
                <a:gd name="connsiteX53" fmla="*/ 762000 w 1250950"/>
                <a:gd name="connsiteY53" fmla="*/ 1057275 h 1489075"/>
                <a:gd name="connsiteX54" fmla="*/ 781050 w 1250950"/>
                <a:gd name="connsiteY54" fmla="*/ 1057275 h 1489075"/>
                <a:gd name="connsiteX55" fmla="*/ 781050 w 1250950"/>
                <a:gd name="connsiteY55" fmla="*/ 1073150 h 1489075"/>
                <a:gd name="connsiteX56" fmla="*/ 781050 w 1250950"/>
                <a:gd name="connsiteY56" fmla="*/ 1108075 h 1489075"/>
                <a:gd name="connsiteX57" fmla="*/ 809625 w 1250950"/>
                <a:gd name="connsiteY57" fmla="*/ 1108075 h 1489075"/>
                <a:gd name="connsiteX58" fmla="*/ 809625 w 1250950"/>
                <a:gd name="connsiteY58" fmla="*/ 1130300 h 1489075"/>
                <a:gd name="connsiteX59" fmla="*/ 831850 w 1250950"/>
                <a:gd name="connsiteY59" fmla="*/ 1130300 h 1489075"/>
                <a:gd name="connsiteX60" fmla="*/ 831850 w 1250950"/>
                <a:gd name="connsiteY60" fmla="*/ 1158875 h 1489075"/>
                <a:gd name="connsiteX61" fmla="*/ 863600 w 1250950"/>
                <a:gd name="connsiteY61" fmla="*/ 1158875 h 1489075"/>
                <a:gd name="connsiteX62" fmla="*/ 863600 w 1250950"/>
                <a:gd name="connsiteY62" fmla="*/ 1225550 h 1489075"/>
                <a:gd name="connsiteX63" fmla="*/ 882650 w 1250950"/>
                <a:gd name="connsiteY63" fmla="*/ 1225550 h 1489075"/>
                <a:gd name="connsiteX64" fmla="*/ 882650 w 1250950"/>
                <a:gd name="connsiteY64" fmla="*/ 1244600 h 1489075"/>
                <a:gd name="connsiteX65" fmla="*/ 882650 w 1250950"/>
                <a:gd name="connsiteY65" fmla="*/ 1244600 h 1489075"/>
                <a:gd name="connsiteX66" fmla="*/ 882650 w 1250950"/>
                <a:gd name="connsiteY66" fmla="*/ 1260475 h 1489075"/>
                <a:gd name="connsiteX67" fmla="*/ 898525 w 1250950"/>
                <a:gd name="connsiteY67" fmla="*/ 1260475 h 1489075"/>
                <a:gd name="connsiteX68" fmla="*/ 898525 w 1250950"/>
                <a:gd name="connsiteY68" fmla="*/ 1289050 h 1489075"/>
                <a:gd name="connsiteX69" fmla="*/ 930275 w 1250950"/>
                <a:gd name="connsiteY69" fmla="*/ 1289050 h 1489075"/>
                <a:gd name="connsiteX70" fmla="*/ 930275 w 1250950"/>
                <a:gd name="connsiteY70" fmla="*/ 1349375 h 1489075"/>
                <a:gd name="connsiteX71" fmla="*/ 939800 w 1250950"/>
                <a:gd name="connsiteY71" fmla="*/ 1349375 h 1489075"/>
                <a:gd name="connsiteX72" fmla="*/ 939800 w 1250950"/>
                <a:gd name="connsiteY72" fmla="*/ 1368425 h 1489075"/>
                <a:gd name="connsiteX73" fmla="*/ 955675 w 1250950"/>
                <a:gd name="connsiteY73" fmla="*/ 1368425 h 1489075"/>
                <a:gd name="connsiteX74" fmla="*/ 955675 w 1250950"/>
                <a:gd name="connsiteY74" fmla="*/ 1384300 h 1489075"/>
                <a:gd name="connsiteX75" fmla="*/ 1190625 w 1250950"/>
                <a:gd name="connsiteY75" fmla="*/ 1384300 h 1489075"/>
                <a:gd name="connsiteX76" fmla="*/ 1190625 w 1250950"/>
                <a:gd name="connsiteY76" fmla="*/ 1406525 h 1489075"/>
                <a:gd name="connsiteX77" fmla="*/ 1203325 w 1250950"/>
                <a:gd name="connsiteY77" fmla="*/ 1406525 h 1489075"/>
                <a:gd name="connsiteX78" fmla="*/ 1203325 w 1250950"/>
                <a:gd name="connsiteY78" fmla="*/ 1425575 h 1489075"/>
                <a:gd name="connsiteX79" fmla="*/ 1216025 w 1250950"/>
                <a:gd name="connsiteY79" fmla="*/ 1425575 h 1489075"/>
                <a:gd name="connsiteX80" fmla="*/ 1216025 w 1250950"/>
                <a:gd name="connsiteY80" fmla="*/ 1447800 h 1489075"/>
                <a:gd name="connsiteX81" fmla="*/ 1235075 w 1250950"/>
                <a:gd name="connsiteY81" fmla="*/ 1447800 h 1489075"/>
                <a:gd name="connsiteX82" fmla="*/ 1235075 w 1250950"/>
                <a:gd name="connsiteY82" fmla="*/ 1457325 h 1489075"/>
                <a:gd name="connsiteX83" fmla="*/ 1250950 w 1250950"/>
                <a:gd name="connsiteY83" fmla="*/ 1457325 h 1489075"/>
                <a:gd name="connsiteX84" fmla="*/ 1250950 w 1250950"/>
                <a:gd name="connsiteY84" fmla="*/ 1489075 h 1489075"/>
                <a:gd name="connsiteX85" fmla="*/ 1250950 w 1250950"/>
                <a:gd name="connsiteY85" fmla="*/ 1489075 h 14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250950" h="1489075">
                  <a:moveTo>
                    <a:pt x="0" y="0"/>
                  </a:moveTo>
                  <a:lnTo>
                    <a:pt x="136525" y="0"/>
                  </a:lnTo>
                  <a:lnTo>
                    <a:pt x="136525" y="31750"/>
                  </a:lnTo>
                  <a:lnTo>
                    <a:pt x="165100" y="31750"/>
                  </a:lnTo>
                  <a:lnTo>
                    <a:pt x="165100" y="50800"/>
                  </a:lnTo>
                  <a:lnTo>
                    <a:pt x="174625" y="50800"/>
                  </a:lnTo>
                  <a:lnTo>
                    <a:pt x="174625" y="82550"/>
                  </a:lnTo>
                  <a:lnTo>
                    <a:pt x="203200" y="82550"/>
                  </a:lnTo>
                  <a:lnTo>
                    <a:pt x="203200" y="98425"/>
                  </a:lnTo>
                  <a:lnTo>
                    <a:pt x="219075" y="98425"/>
                  </a:lnTo>
                  <a:lnTo>
                    <a:pt x="219075" y="133350"/>
                  </a:lnTo>
                  <a:lnTo>
                    <a:pt x="279400" y="133350"/>
                  </a:lnTo>
                  <a:lnTo>
                    <a:pt x="279400" y="168275"/>
                  </a:lnTo>
                  <a:lnTo>
                    <a:pt x="288925" y="168275"/>
                  </a:lnTo>
                  <a:lnTo>
                    <a:pt x="288925" y="184150"/>
                  </a:lnTo>
                  <a:lnTo>
                    <a:pt x="323850" y="184150"/>
                  </a:lnTo>
                  <a:lnTo>
                    <a:pt x="323850" y="200025"/>
                  </a:lnTo>
                  <a:lnTo>
                    <a:pt x="365125" y="200025"/>
                  </a:lnTo>
                  <a:lnTo>
                    <a:pt x="365125" y="212725"/>
                  </a:lnTo>
                  <a:lnTo>
                    <a:pt x="384175" y="212725"/>
                  </a:lnTo>
                  <a:lnTo>
                    <a:pt x="384175" y="225425"/>
                  </a:lnTo>
                  <a:lnTo>
                    <a:pt x="400050" y="225425"/>
                  </a:lnTo>
                  <a:lnTo>
                    <a:pt x="400050" y="250825"/>
                  </a:lnTo>
                  <a:lnTo>
                    <a:pt x="409575" y="250825"/>
                  </a:lnTo>
                  <a:lnTo>
                    <a:pt x="409575" y="368300"/>
                  </a:lnTo>
                  <a:lnTo>
                    <a:pt x="425450" y="368300"/>
                  </a:lnTo>
                  <a:lnTo>
                    <a:pt x="425450" y="549275"/>
                  </a:lnTo>
                  <a:lnTo>
                    <a:pt x="441325" y="549275"/>
                  </a:lnTo>
                  <a:lnTo>
                    <a:pt x="441325" y="590550"/>
                  </a:lnTo>
                  <a:lnTo>
                    <a:pt x="454025" y="590550"/>
                  </a:lnTo>
                  <a:lnTo>
                    <a:pt x="454025" y="657225"/>
                  </a:lnTo>
                  <a:lnTo>
                    <a:pt x="460375" y="657225"/>
                  </a:lnTo>
                  <a:lnTo>
                    <a:pt x="460375" y="723900"/>
                  </a:lnTo>
                  <a:lnTo>
                    <a:pt x="492125" y="723900"/>
                  </a:lnTo>
                  <a:lnTo>
                    <a:pt x="492125" y="904875"/>
                  </a:lnTo>
                  <a:lnTo>
                    <a:pt x="508000" y="904875"/>
                  </a:lnTo>
                  <a:lnTo>
                    <a:pt x="508000" y="927100"/>
                  </a:lnTo>
                  <a:lnTo>
                    <a:pt x="508000" y="927100"/>
                  </a:lnTo>
                  <a:lnTo>
                    <a:pt x="527050" y="927100"/>
                  </a:lnTo>
                  <a:lnTo>
                    <a:pt x="527050" y="949325"/>
                  </a:lnTo>
                  <a:lnTo>
                    <a:pt x="568325" y="949325"/>
                  </a:lnTo>
                  <a:lnTo>
                    <a:pt x="568325" y="962025"/>
                  </a:lnTo>
                  <a:lnTo>
                    <a:pt x="622300" y="962025"/>
                  </a:lnTo>
                  <a:lnTo>
                    <a:pt x="622300" y="977900"/>
                  </a:lnTo>
                  <a:lnTo>
                    <a:pt x="647700" y="977900"/>
                  </a:lnTo>
                  <a:lnTo>
                    <a:pt x="647700" y="993775"/>
                  </a:lnTo>
                  <a:lnTo>
                    <a:pt x="679450" y="993775"/>
                  </a:lnTo>
                  <a:lnTo>
                    <a:pt x="679450" y="1009650"/>
                  </a:lnTo>
                  <a:lnTo>
                    <a:pt x="698500" y="1009650"/>
                  </a:lnTo>
                  <a:lnTo>
                    <a:pt x="698500" y="1022350"/>
                  </a:lnTo>
                  <a:lnTo>
                    <a:pt x="727075" y="1022350"/>
                  </a:lnTo>
                  <a:lnTo>
                    <a:pt x="727075" y="1041400"/>
                  </a:lnTo>
                  <a:lnTo>
                    <a:pt x="762000" y="1041400"/>
                  </a:lnTo>
                  <a:lnTo>
                    <a:pt x="762000" y="1057275"/>
                  </a:lnTo>
                  <a:lnTo>
                    <a:pt x="781050" y="1057275"/>
                  </a:lnTo>
                  <a:lnTo>
                    <a:pt x="781050" y="1073150"/>
                  </a:lnTo>
                  <a:lnTo>
                    <a:pt x="781050" y="1108075"/>
                  </a:lnTo>
                  <a:lnTo>
                    <a:pt x="809625" y="1108075"/>
                  </a:lnTo>
                  <a:lnTo>
                    <a:pt x="809625" y="1130300"/>
                  </a:lnTo>
                  <a:lnTo>
                    <a:pt x="831850" y="1130300"/>
                  </a:lnTo>
                  <a:lnTo>
                    <a:pt x="831850" y="1158875"/>
                  </a:lnTo>
                  <a:lnTo>
                    <a:pt x="863600" y="1158875"/>
                  </a:lnTo>
                  <a:lnTo>
                    <a:pt x="863600" y="1225550"/>
                  </a:lnTo>
                  <a:lnTo>
                    <a:pt x="882650" y="1225550"/>
                  </a:lnTo>
                  <a:lnTo>
                    <a:pt x="882650" y="1244600"/>
                  </a:lnTo>
                  <a:lnTo>
                    <a:pt x="882650" y="1244600"/>
                  </a:lnTo>
                  <a:lnTo>
                    <a:pt x="882650" y="1260475"/>
                  </a:lnTo>
                  <a:lnTo>
                    <a:pt x="898525" y="1260475"/>
                  </a:lnTo>
                  <a:lnTo>
                    <a:pt x="898525" y="1289050"/>
                  </a:lnTo>
                  <a:lnTo>
                    <a:pt x="930275" y="1289050"/>
                  </a:lnTo>
                  <a:lnTo>
                    <a:pt x="930275" y="1349375"/>
                  </a:lnTo>
                  <a:lnTo>
                    <a:pt x="939800" y="1349375"/>
                  </a:lnTo>
                  <a:lnTo>
                    <a:pt x="939800" y="1368425"/>
                  </a:lnTo>
                  <a:lnTo>
                    <a:pt x="955675" y="1368425"/>
                  </a:lnTo>
                  <a:lnTo>
                    <a:pt x="955675" y="1384300"/>
                  </a:lnTo>
                  <a:lnTo>
                    <a:pt x="1190625" y="1384300"/>
                  </a:lnTo>
                  <a:lnTo>
                    <a:pt x="1190625" y="1406525"/>
                  </a:lnTo>
                  <a:lnTo>
                    <a:pt x="1203325" y="1406525"/>
                  </a:lnTo>
                  <a:lnTo>
                    <a:pt x="1203325" y="1425575"/>
                  </a:lnTo>
                  <a:lnTo>
                    <a:pt x="1216025" y="1425575"/>
                  </a:lnTo>
                  <a:lnTo>
                    <a:pt x="1216025" y="1447800"/>
                  </a:lnTo>
                  <a:lnTo>
                    <a:pt x="1235075" y="1447800"/>
                  </a:lnTo>
                  <a:lnTo>
                    <a:pt x="1235075" y="1457325"/>
                  </a:lnTo>
                  <a:lnTo>
                    <a:pt x="1250950" y="1457325"/>
                  </a:lnTo>
                  <a:lnTo>
                    <a:pt x="1250950" y="1489075"/>
                  </a:lnTo>
                  <a:lnTo>
                    <a:pt x="1250950" y="1489075"/>
                  </a:lnTo>
                </a:path>
              </a:pathLst>
            </a:custGeom>
            <a:noFill/>
            <a:ln w="28575">
              <a:solidFill>
                <a:schemeClr val="accent3"/>
              </a:solidFill>
              <a:miter lim="800000"/>
              <a:headEnd/>
              <a:tailEnd/>
            </a:ln>
          </p:spPr>
          <p:txBody>
            <a:bodyPr rtlCol="0" anchor="ctr"/>
            <a:lstStyle/>
            <a:p>
              <a:pPr algn="ctr"/>
              <a:endParaRPr lang="en-US"/>
            </a:p>
          </p:txBody>
        </p:sp>
        <p:sp>
          <p:nvSpPr>
            <p:cNvPr id="9338" name="Freeform: Shape 9337">
              <a:extLst>
                <a:ext uri="{FF2B5EF4-FFF2-40B4-BE49-F238E27FC236}">
                  <a16:creationId xmlns:a16="http://schemas.microsoft.com/office/drawing/2014/main" id="{7BC96FDA-F1BC-42C8-705C-006B7FD79524}"/>
                </a:ext>
              </a:extLst>
            </p:cNvPr>
            <p:cNvSpPr/>
            <p:nvPr/>
          </p:nvSpPr>
          <p:spPr bwMode="auto">
            <a:xfrm>
              <a:off x="4367213" y="4248150"/>
              <a:ext cx="4510087" cy="509588"/>
            </a:xfrm>
            <a:custGeom>
              <a:avLst/>
              <a:gdLst>
                <a:gd name="connsiteX0" fmla="*/ 4510087 w 4510087"/>
                <a:gd name="connsiteY0" fmla="*/ 509588 h 509588"/>
                <a:gd name="connsiteX1" fmla="*/ 3795712 w 4510087"/>
                <a:gd name="connsiteY1" fmla="*/ 509588 h 509588"/>
                <a:gd name="connsiteX2" fmla="*/ 3795712 w 4510087"/>
                <a:gd name="connsiteY2" fmla="*/ 471488 h 509588"/>
                <a:gd name="connsiteX3" fmla="*/ 2571750 w 4510087"/>
                <a:gd name="connsiteY3" fmla="*/ 471488 h 509588"/>
                <a:gd name="connsiteX4" fmla="*/ 2571750 w 4510087"/>
                <a:gd name="connsiteY4" fmla="*/ 428625 h 509588"/>
                <a:gd name="connsiteX5" fmla="*/ 2052637 w 4510087"/>
                <a:gd name="connsiteY5" fmla="*/ 428625 h 509588"/>
                <a:gd name="connsiteX6" fmla="*/ 2052637 w 4510087"/>
                <a:gd name="connsiteY6" fmla="*/ 390525 h 509588"/>
                <a:gd name="connsiteX7" fmla="*/ 1347787 w 4510087"/>
                <a:gd name="connsiteY7" fmla="*/ 390525 h 509588"/>
                <a:gd name="connsiteX8" fmla="*/ 1347787 w 4510087"/>
                <a:gd name="connsiteY8" fmla="*/ 352425 h 509588"/>
                <a:gd name="connsiteX9" fmla="*/ 1228725 w 4510087"/>
                <a:gd name="connsiteY9" fmla="*/ 352425 h 509588"/>
                <a:gd name="connsiteX10" fmla="*/ 1228725 w 4510087"/>
                <a:gd name="connsiteY10" fmla="*/ 333375 h 509588"/>
                <a:gd name="connsiteX11" fmla="*/ 1162050 w 4510087"/>
                <a:gd name="connsiteY11" fmla="*/ 333375 h 509588"/>
                <a:gd name="connsiteX12" fmla="*/ 1162050 w 4510087"/>
                <a:gd name="connsiteY12" fmla="*/ 304800 h 509588"/>
                <a:gd name="connsiteX13" fmla="*/ 1143000 w 4510087"/>
                <a:gd name="connsiteY13" fmla="*/ 304800 h 509588"/>
                <a:gd name="connsiteX14" fmla="*/ 1143000 w 4510087"/>
                <a:gd name="connsiteY14" fmla="*/ 261938 h 509588"/>
                <a:gd name="connsiteX15" fmla="*/ 1114425 w 4510087"/>
                <a:gd name="connsiteY15" fmla="*/ 261938 h 509588"/>
                <a:gd name="connsiteX16" fmla="*/ 1123950 w 4510087"/>
                <a:gd name="connsiteY16" fmla="*/ 252413 h 509588"/>
                <a:gd name="connsiteX17" fmla="*/ 1047750 w 4510087"/>
                <a:gd name="connsiteY17" fmla="*/ 252413 h 509588"/>
                <a:gd name="connsiteX18" fmla="*/ 1047750 w 4510087"/>
                <a:gd name="connsiteY18" fmla="*/ 214313 h 509588"/>
                <a:gd name="connsiteX19" fmla="*/ 1047750 w 4510087"/>
                <a:gd name="connsiteY19" fmla="*/ 214313 h 509588"/>
                <a:gd name="connsiteX20" fmla="*/ 1019175 w 4510087"/>
                <a:gd name="connsiteY20" fmla="*/ 185738 h 509588"/>
                <a:gd name="connsiteX21" fmla="*/ 838200 w 4510087"/>
                <a:gd name="connsiteY21" fmla="*/ 185738 h 509588"/>
                <a:gd name="connsiteX22" fmla="*/ 838200 w 4510087"/>
                <a:gd name="connsiteY22" fmla="*/ 166688 h 509588"/>
                <a:gd name="connsiteX23" fmla="*/ 757237 w 4510087"/>
                <a:gd name="connsiteY23" fmla="*/ 166688 h 509588"/>
                <a:gd name="connsiteX24" fmla="*/ 757237 w 4510087"/>
                <a:gd name="connsiteY24" fmla="*/ 147638 h 509588"/>
                <a:gd name="connsiteX25" fmla="*/ 700087 w 4510087"/>
                <a:gd name="connsiteY25" fmla="*/ 147638 h 509588"/>
                <a:gd name="connsiteX26" fmla="*/ 700087 w 4510087"/>
                <a:gd name="connsiteY26" fmla="*/ 123825 h 509588"/>
                <a:gd name="connsiteX27" fmla="*/ 657225 w 4510087"/>
                <a:gd name="connsiteY27" fmla="*/ 123825 h 509588"/>
                <a:gd name="connsiteX28" fmla="*/ 657225 w 4510087"/>
                <a:gd name="connsiteY28" fmla="*/ 123825 h 509588"/>
                <a:gd name="connsiteX29" fmla="*/ 657225 w 4510087"/>
                <a:gd name="connsiteY29" fmla="*/ 95250 h 509588"/>
                <a:gd name="connsiteX30" fmla="*/ 414337 w 4510087"/>
                <a:gd name="connsiteY30" fmla="*/ 95250 h 509588"/>
                <a:gd name="connsiteX31" fmla="*/ 414337 w 4510087"/>
                <a:gd name="connsiteY31" fmla="*/ 95250 h 509588"/>
                <a:gd name="connsiteX32" fmla="*/ 414337 w 4510087"/>
                <a:gd name="connsiteY32" fmla="*/ 66675 h 509588"/>
                <a:gd name="connsiteX33" fmla="*/ 414337 w 4510087"/>
                <a:gd name="connsiteY33" fmla="*/ 47625 h 509588"/>
                <a:gd name="connsiteX34" fmla="*/ 319087 w 4510087"/>
                <a:gd name="connsiteY34" fmla="*/ 47625 h 509588"/>
                <a:gd name="connsiteX35" fmla="*/ 319087 w 4510087"/>
                <a:gd name="connsiteY35" fmla="*/ 23813 h 509588"/>
                <a:gd name="connsiteX36" fmla="*/ 238125 w 4510087"/>
                <a:gd name="connsiteY36" fmla="*/ 23813 h 509588"/>
                <a:gd name="connsiteX37" fmla="*/ 238125 w 4510087"/>
                <a:gd name="connsiteY37" fmla="*/ 23813 h 509588"/>
                <a:gd name="connsiteX38" fmla="*/ 238125 w 4510087"/>
                <a:gd name="connsiteY38" fmla="*/ 0 h 509588"/>
                <a:gd name="connsiteX39" fmla="*/ 0 w 4510087"/>
                <a:gd name="connsiteY39" fmla="*/ 0 h 509588"/>
                <a:gd name="connsiteX0" fmla="*/ 4510087 w 4510087"/>
                <a:gd name="connsiteY0" fmla="*/ 509588 h 509588"/>
                <a:gd name="connsiteX1" fmla="*/ 3795712 w 4510087"/>
                <a:gd name="connsiteY1" fmla="*/ 509588 h 509588"/>
                <a:gd name="connsiteX2" fmla="*/ 3795712 w 4510087"/>
                <a:gd name="connsiteY2" fmla="*/ 471488 h 509588"/>
                <a:gd name="connsiteX3" fmla="*/ 2571750 w 4510087"/>
                <a:gd name="connsiteY3" fmla="*/ 471488 h 509588"/>
                <a:gd name="connsiteX4" fmla="*/ 2571750 w 4510087"/>
                <a:gd name="connsiteY4" fmla="*/ 428625 h 509588"/>
                <a:gd name="connsiteX5" fmla="*/ 2052637 w 4510087"/>
                <a:gd name="connsiteY5" fmla="*/ 428625 h 509588"/>
                <a:gd name="connsiteX6" fmla="*/ 2052637 w 4510087"/>
                <a:gd name="connsiteY6" fmla="*/ 390525 h 509588"/>
                <a:gd name="connsiteX7" fmla="*/ 1347787 w 4510087"/>
                <a:gd name="connsiteY7" fmla="*/ 390525 h 509588"/>
                <a:gd name="connsiteX8" fmla="*/ 1347787 w 4510087"/>
                <a:gd name="connsiteY8" fmla="*/ 352425 h 509588"/>
                <a:gd name="connsiteX9" fmla="*/ 1228725 w 4510087"/>
                <a:gd name="connsiteY9" fmla="*/ 352425 h 509588"/>
                <a:gd name="connsiteX10" fmla="*/ 1228725 w 4510087"/>
                <a:gd name="connsiteY10" fmla="*/ 333375 h 509588"/>
                <a:gd name="connsiteX11" fmla="*/ 1162050 w 4510087"/>
                <a:gd name="connsiteY11" fmla="*/ 333375 h 509588"/>
                <a:gd name="connsiteX12" fmla="*/ 1162050 w 4510087"/>
                <a:gd name="connsiteY12" fmla="*/ 304800 h 509588"/>
                <a:gd name="connsiteX13" fmla="*/ 1143000 w 4510087"/>
                <a:gd name="connsiteY13" fmla="*/ 304800 h 509588"/>
                <a:gd name="connsiteX14" fmla="*/ 1143000 w 4510087"/>
                <a:gd name="connsiteY14" fmla="*/ 261938 h 509588"/>
                <a:gd name="connsiteX15" fmla="*/ 1114425 w 4510087"/>
                <a:gd name="connsiteY15" fmla="*/ 261938 h 509588"/>
                <a:gd name="connsiteX16" fmla="*/ 1123950 w 4510087"/>
                <a:gd name="connsiteY16" fmla="*/ 252413 h 509588"/>
                <a:gd name="connsiteX17" fmla="*/ 1047750 w 4510087"/>
                <a:gd name="connsiteY17" fmla="*/ 252413 h 509588"/>
                <a:gd name="connsiteX18" fmla="*/ 1047750 w 4510087"/>
                <a:gd name="connsiteY18" fmla="*/ 214313 h 509588"/>
                <a:gd name="connsiteX19" fmla="*/ 1009650 w 4510087"/>
                <a:gd name="connsiteY19" fmla="*/ 214313 h 509588"/>
                <a:gd name="connsiteX20" fmla="*/ 1019175 w 4510087"/>
                <a:gd name="connsiteY20" fmla="*/ 185738 h 509588"/>
                <a:gd name="connsiteX21" fmla="*/ 838200 w 4510087"/>
                <a:gd name="connsiteY21" fmla="*/ 185738 h 509588"/>
                <a:gd name="connsiteX22" fmla="*/ 838200 w 4510087"/>
                <a:gd name="connsiteY22" fmla="*/ 166688 h 509588"/>
                <a:gd name="connsiteX23" fmla="*/ 757237 w 4510087"/>
                <a:gd name="connsiteY23" fmla="*/ 166688 h 509588"/>
                <a:gd name="connsiteX24" fmla="*/ 757237 w 4510087"/>
                <a:gd name="connsiteY24" fmla="*/ 147638 h 509588"/>
                <a:gd name="connsiteX25" fmla="*/ 700087 w 4510087"/>
                <a:gd name="connsiteY25" fmla="*/ 147638 h 509588"/>
                <a:gd name="connsiteX26" fmla="*/ 700087 w 4510087"/>
                <a:gd name="connsiteY26" fmla="*/ 123825 h 509588"/>
                <a:gd name="connsiteX27" fmla="*/ 657225 w 4510087"/>
                <a:gd name="connsiteY27" fmla="*/ 123825 h 509588"/>
                <a:gd name="connsiteX28" fmla="*/ 657225 w 4510087"/>
                <a:gd name="connsiteY28" fmla="*/ 123825 h 509588"/>
                <a:gd name="connsiteX29" fmla="*/ 657225 w 4510087"/>
                <a:gd name="connsiteY29" fmla="*/ 95250 h 509588"/>
                <a:gd name="connsiteX30" fmla="*/ 414337 w 4510087"/>
                <a:gd name="connsiteY30" fmla="*/ 95250 h 509588"/>
                <a:gd name="connsiteX31" fmla="*/ 414337 w 4510087"/>
                <a:gd name="connsiteY31" fmla="*/ 95250 h 509588"/>
                <a:gd name="connsiteX32" fmla="*/ 414337 w 4510087"/>
                <a:gd name="connsiteY32" fmla="*/ 66675 h 509588"/>
                <a:gd name="connsiteX33" fmla="*/ 414337 w 4510087"/>
                <a:gd name="connsiteY33" fmla="*/ 47625 h 509588"/>
                <a:gd name="connsiteX34" fmla="*/ 319087 w 4510087"/>
                <a:gd name="connsiteY34" fmla="*/ 47625 h 509588"/>
                <a:gd name="connsiteX35" fmla="*/ 319087 w 4510087"/>
                <a:gd name="connsiteY35" fmla="*/ 23813 h 509588"/>
                <a:gd name="connsiteX36" fmla="*/ 238125 w 4510087"/>
                <a:gd name="connsiteY36" fmla="*/ 23813 h 509588"/>
                <a:gd name="connsiteX37" fmla="*/ 238125 w 4510087"/>
                <a:gd name="connsiteY37" fmla="*/ 23813 h 509588"/>
                <a:gd name="connsiteX38" fmla="*/ 238125 w 4510087"/>
                <a:gd name="connsiteY38" fmla="*/ 0 h 509588"/>
                <a:gd name="connsiteX39" fmla="*/ 0 w 4510087"/>
                <a:gd name="connsiteY39" fmla="*/ 0 h 509588"/>
                <a:gd name="connsiteX0" fmla="*/ 4510087 w 4510087"/>
                <a:gd name="connsiteY0" fmla="*/ 509588 h 509588"/>
                <a:gd name="connsiteX1" fmla="*/ 3795712 w 4510087"/>
                <a:gd name="connsiteY1" fmla="*/ 509588 h 509588"/>
                <a:gd name="connsiteX2" fmla="*/ 3795712 w 4510087"/>
                <a:gd name="connsiteY2" fmla="*/ 471488 h 509588"/>
                <a:gd name="connsiteX3" fmla="*/ 2571750 w 4510087"/>
                <a:gd name="connsiteY3" fmla="*/ 471488 h 509588"/>
                <a:gd name="connsiteX4" fmla="*/ 2571750 w 4510087"/>
                <a:gd name="connsiteY4" fmla="*/ 428625 h 509588"/>
                <a:gd name="connsiteX5" fmla="*/ 2052637 w 4510087"/>
                <a:gd name="connsiteY5" fmla="*/ 428625 h 509588"/>
                <a:gd name="connsiteX6" fmla="*/ 2052637 w 4510087"/>
                <a:gd name="connsiteY6" fmla="*/ 390525 h 509588"/>
                <a:gd name="connsiteX7" fmla="*/ 1347787 w 4510087"/>
                <a:gd name="connsiteY7" fmla="*/ 390525 h 509588"/>
                <a:gd name="connsiteX8" fmla="*/ 1347787 w 4510087"/>
                <a:gd name="connsiteY8" fmla="*/ 352425 h 509588"/>
                <a:gd name="connsiteX9" fmla="*/ 1228725 w 4510087"/>
                <a:gd name="connsiteY9" fmla="*/ 352425 h 509588"/>
                <a:gd name="connsiteX10" fmla="*/ 1228725 w 4510087"/>
                <a:gd name="connsiteY10" fmla="*/ 333375 h 509588"/>
                <a:gd name="connsiteX11" fmla="*/ 1162050 w 4510087"/>
                <a:gd name="connsiteY11" fmla="*/ 333375 h 509588"/>
                <a:gd name="connsiteX12" fmla="*/ 1162050 w 4510087"/>
                <a:gd name="connsiteY12" fmla="*/ 304800 h 509588"/>
                <a:gd name="connsiteX13" fmla="*/ 1143000 w 4510087"/>
                <a:gd name="connsiteY13" fmla="*/ 304800 h 509588"/>
                <a:gd name="connsiteX14" fmla="*/ 1143000 w 4510087"/>
                <a:gd name="connsiteY14" fmla="*/ 261938 h 509588"/>
                <a:gd name="connsiteX15" fmla="*/ 1114425 w 4510087"/>
                <a:gd name="connsiteY15" fmla="*/ 261938 h 509588"/>
                <a:gd name="connsiteX16" fmla="*/ 1123950 w 4510087"/>
                <a:gd name="connsiteY16" fmla="*/ 252413 h 509588"/>
                <a:gd name="connsiteX17" fmla="*/ 1047750 w 4510087"/>
                <a:gd name="connsiteY17" fmla="*/ 252413 h 509588"/>
                <a:gd name="connsiteX18" fmla="*/ 1047750 w 4510087"/>
                <a:gd name="connsiteY18" fmla="*/ 214313 h 509588"/>
                <a:gd name="connsiteX19" fmla="*/ 1016794 w 4510087"/>
                <a:gd name="connsiteY19" fmla="*/ 214313 h 509588"/>
                <a:gd name="connsiteX20" fmla="*/ 1019175 w 4510087"/>
                <a:gd name="connsiteY20" fmla="*/ 185738 h 509588"/>
                <a:gd name="connsiteX21" fmla="*/ 838200 w 4510087"/>
                <a:gd name="connsiteY21" fmla="*/ 185738 h 509588"/>
                <a:gd name="connsiteX22" fmla="*/ 838200 w 4510087"/>
                <a:gd name="connsiteY22" fmla="*/ 166688 h 509588"/>
                <a:gd name="connsiteX23" fmla="*/ 757237 w 4510087"/>
                <a:gd name="connsiteY23" fmla="*/ 166688 h 509588"/>
                <a:gd name="connsiteX24" fmla="*/ 757237 w 4510087"/>
                <a:gd name="connsiteY24" fmla="*/ 147638 h 509588"/>
                <a:gd name="connsiteX25" fmla="*/ 700087 w 4510087"/>
                <a:gd name="connsiteY25" fmla="*/ 147638 h 509588"/>
                <a:gd name="connsiteX26" fmla="*/ 700087 w 4510087"/>
                <a:gd name="connsiteY26" fmla="*/ 123825 h 509588"/>
                <a:gd name="connsiteX27" fmla="*/ 657225 w 4510087"/>
                <a:gd name="connsiteY27" fmla="*/ 123825 h 509588"/>
                <a:gd name="connsiteX28" fmla="*/ 657225 w 4510087"/>
                <a:gd name="connsiteY28" fmla="*/ 123825 h 509588"/>
                <a:gd name="connsiteX29" fmla="*/ 657225 w 4510087"/>
                <a:gd name="connsiteY29" fmla="*/ 95250 h 509588"/>
                <a:gd name="connsiteX30" fmla="*/ 414337 w 4510087"/>
                <a:gd name="connsiteY30" fmla="*/ 95250 h 509588"/>
                <a:gd name="connsiteX31" fmla="*/ 414337 w 4510087"/>
                <a:gd name="connsiteY31" fmla="*/ 95250 h 509588"/>
                <a:gd name="connsiteX32" fmla="*/ 414337 w 4510087"/>
                <a:gd name="connsiteY32" fmla="*/ 66675 h 509588"/>
                <a:gd name="connsiteX33" fmla="*/ 414337 w 4510087"/>
                <a:gd name="connsiteY33" fmla="*/ 47625 h 509588"/>
                <a:gd name="connsiteX34" fmla="*/ 319087 w 4510087"/>
                <a:gd name="connsiteY34" fmla="*/ 47625 h 509588"/>
                <a:gd name="connsiteX35" fmla="*/ 319087 w 4510087"/>
                <a:gd name="connsiteY35" fmla="*/ 23813 h 509588"/>
                <a:gd name="connsiteX36" fmla="*/ 238125 w 4510087"/>
                <a:gd name="connsiteY36" fmla="*/ 23813 h 509588"/>
                <a:gd name="connsiteX37" fmla="*/ 238125 w 4510087"/>
                <a:gd name="connsiteY37" fmla="*/ 23813 h 509588"/>
                <a:gd name="connsiteX38" fmla="*/ 238125 w 4510087"/>
                <a:gd name="connsiteY38" fmla="*/ 0 h 509588"/>
                <a:gd name="connsiteX39" fmla="*/ 0 w 4510087"/>
                <a:gd name="connsiteY39" fmla="*/ 0 h 509588"/>
                <a:gd name="connsiteX0" fmla="*/ 4510087 w 4510087"/>
                <a:gd name="connsiteY0" fmla="*/ 509588 h 509588"/>
                <a:gd name="connsiteX1" fmla="*/ 3795712 w 4510087"/>
                <a:gd name="connsiteY1" fmla="*/ 509588 h 509588"/>
                <a:gd name="connsiteX2" fmla="*/ 3795712 w 4510087"/>
                <a:gd name="connsiteY2" fmla="*/ 471488 h 509588"/>
                <a:gd name="connsiteX3" fmla="*/ 2571750 w 4510087"/>
                <a:gd name="connsiteY3" fmla="*/ 471488 h 509588"/>
                <a:gd name="connsiteX4" fmla="*/ 2571750 w 4510087"/>
                <a:gd name="connsiteY4" fmla="*/ 428625 h 509588"/>
                <a:gd name="connsiteX5" fmla="*/ 2052637 w 4510087"/>
                <a:gd name="connsiteY5" fmla="*/ 428625 h 509588"/>
                <a:gd name="connsiteX6" fmla="*/ 2052637 w 4510087"/>
                <a:gd name="connsiteY6" fmla="*/ 390525 h 509588"/>
                <a:gd name="connsiteX7" fmla="*/ 1347787 w 4510087"/>
                <a:gd name="connsiteY7" fmla="*/ 390525 h 509588"/>
                <a:gd name="connsiteX8" fmla="*/ 1347787 w 4510087"/>
                <a:gd name="connsiteY8" fmla="*/ 352425 h 509588"/>
                <a:gd name="connsiteX9" fmla="*/ 1228725 w 4510087"/>
                <a:gd name="connsiteY9" fmla="*/ 352425 h 509588"/>
                <a:gd name="connsiteX10" fmla="*/ 1228725 w 4510087"/>
                <a:gd name="connsiteY10" fmla="*/ 333375 h 509588"/>
                <a:gd name="connsiteX11" fmla="*/ 1162050 w 4510087"/>
                <a:gd name="connsiteY11" fmla="*/ 333375 h 509588"/>
                <a:gd name="connsiteX12" fmla="*/ 1162050 w 4510087"/>
                <a:gd name="connsiteY12" fmla="*/ 304800 h 509588"/>
                <a:gd name="connsiteX13" fmla="*/ 1143000 w 4510087"/>
                <a:gd name="connsiteY13" fmla="*/ 304800 h 509588"/>
                <a:gd name="connsiteX14" fmla="*/ 1143000 w 4510087"/>
                <a:gd name="connsiteY14" fmla="*/ 261938 h 509588"/>
                <a:gd name="connsiteX15" fmla="*/ 1123950 w 4510087"/>
                <a:gd name="connsiteY15" fmla="*/ 261938 h 509588"/>
                <a:gd name="connsiteX16" fmla="*/ 1123950 w 4510087"/>
                <a:gd name="connsiteY16" fmla="*/ 252413 h 509588"/>
                <a:gd name="connsiteX17" fmla="*/ 1047750 w 4510087"/>
                <a:gd name="connsiteY17" fmla="*/ 252413 h 509588"/>
                <a:gd name="connsiteX18" fmla="*/ 1047750 w 4510087"/>
                <a:gd name="connsiteY18" fmla="*/ 214313 h 509588"/>
                <a:gd name="connsiteX19" fmla="*/ 1016794 w 4510087"/>
                <a:gd name="connsiteY19" fmla="*/ 214313 h 509588"/>
                <a:gd name="connsiteX20" fmla="*/ 1019175 w 4510087"/>
                <a:gd name="connsiteY20" fmla="*/ 185738 h 509588"/>
                <a:gd name="connsiteX21" fmla="*/ 838200 w 4510087"/>
                <a:gd name="connsiteY21" fmla="*/ 185738 h 509588"/>
                <a:gd name="connsiteX22" fmla="*/ 838200 w 4510087"/>
                <a:gd name="connsiteY22" fmla="*/ 166688 h 509588"/>
                <a:gd name="connsiteX23" fmla="*/ 757237 w 4510087"/>
                <a:gd name="connsiteY23" fmla="*/ 166688 h 509588"/>
                <a:gd name="connsiteX24" fmla="*/ 757237 w 4510087"/>
                <a:gd name="connsiteY24" fmla="*/ 147638 h 509588"/>
                <a:gd name="connsiteX25" fmla="*/ 700087 w 4510087"/>
                <a:gd name="connsiteY25" fmla="*/ 147638 h 509588"/>
                <a:gd name="connsiteX26" fmla="*/ 700087 w 4510087"/>
                <a:gd name="connsiteY26" fmla="*/ 123825 h 509588"/>
                <a:gd name="connsiteX27" fmla="*/ 657225 w 4510087"/>
                <a:gd name="connsiteY27" fmla="*/ 123825 h 509588"/>
                <a:gd name="connsiteX28" fmla="*/ 657225 w 4510087"/>
                <a:gd name="connsiteY28" fmla="*/ 123825 h 509588"/>
                <a:gd name="connsiteX29" fmla="*/ 657225 w 4510087"/>
                <a:gd name="connsiteY29" fmla="*/ 95250 h 509588"/>
                <a:gd name="connsiteX30" fmla="*/ 414337 w 4510087"/>
                <a:gd name="connsiteY30" fmla="*/ 95250 h 509588"/>
                <a:gd name="connsiteX31" fmla="*/ 414337 w 4510087"/>
                <a:gd name="connsiteY31" fmla="*/ 95250 h 509588"/>
                <a:gd name="connsiteX32" fmla="*/ 414337 w 4510087"/>
                <a:gd name="connsiteY32" fmla="*/ 66675 h 509588"/>
                <a:gd name="connsiteX33" fmla="*/ 414337 w 4510087"/>
                <a:gd name="connsiteY33" fmla="*/ 47625 h 509588"/>
                <a:gd name="connsiteX34" fmla="*/ 319087 w 4510087"/>
                <a:gd name="connsiteY34" fmla="*/ 47625 h 509588"/>
                <a:gd name="connsiteX35" fmla="*/ 319087 w 4510087"/>
                <a:gd name="connsiteY35" fmla="*/ 23813 h 509588"/>
                <a:gd name="connsiteX36" fmla="*/ 238125 w 4510087"/>
                <a:gd name="connsiteY36" fmla="*/ 23813 h 509588"/>
                <a:gd name="connsiteX37" fmla="*/ 238125 w 4510087"/>
                <a:gd name="connsiteY37" fmla="*/ 23813 h 509588"/>
                <a:gd name="connsiteX38" fmla="*/ 238125 w 4510087"/>
                <a:gd name="connsiteY38" fmla="*/ 0 h 509588"/>
                <a:gd name="connsiteX39" fmla="*/ 0 w 4510087"/>
                <a:gd name="connsiteY39" fmla="*/ 0 h 509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510087" h="509588">
                  <a:moveTo>
                    <a:pt x="4510087" y="509588"/>
                  </a:moveTo>
                  <a:lnTo>
                    <a:pt x="3795712" y="509588"/>
                  </a:lnTo>
                  <a:lnTo>
                    <a:pt x="3795712" y="471488"/>
                  </a:lnTo>
                  <a:lnTo>
                    <a:pt x="2571750" y="471488"/>
                  </a:lnTo>
                  <a:lnTo>
                    <a:pt x="2571750" y="428625"/>
                  </a:lnTo>
                  <a:lnTo>
                    <a:pt x="2052637" y="428625"/>
                  </a:lnTo>
                  <a:lnTo>
                    <a:pt x="2052637" y="390525"/>
                  </a:lnTo>
                  <a:lnTo>
                    <a:pt x="1347787" y="390525"/>
                  </a:lnTo>
                  <a:lnTo>
                    <a:pt x="1347787" y="352425"/>
                  </a:lnTo>
                  <a:lnTo>
                    <a:pt x="1228725" y="352425"/>
                  </a:lnTo>
                  <a:lnTo>
                    <a:pt x="1228725" y="333375"/>
                  </a:lnTo>
                  <a:lnTo>
                    <a:pt x="1162050" y="333375"/>
                  </a:lnTo>
                  <a:lnTo>
                    <a:pt x="1162050" y="304800"/>
                  </a:lnTo>
                  <a:lnTo>
                    <a:pt x="1143000" y="304800"/>
                  </a:lnTo>
                  <a:lnTo>
                    <a:pt x="1143000" y="261938"/>
                  </a:lnTo>
                  <a:lnTo>
                    <a:pt x="1123950" y="261938"/>
                  </a:lnTo>
                  <a:lnTo>
                    <a:pt x="1123950" y="252413"/>
                  </a:lnTo>
                  <a:lnTo>
                    <a:pt x="1047750" y="252413"/>
                  </a:lnTo>
                  <a:lnTo>
                    <a:pt x="1047750" y="214313"/>
                  </a:lnTo>
                  <a:lnTo>
                    <a:pt x="1016794" y="214313"/>
                  </a:lnTo>
                  <a:lnTo>
                    <a:pt x="1019175" y="185738"/>
                  </a:lnTo>
                  <a:lnTo>
                    <a:pt x="838200" y="185738"/>
                  </a:lnTo>
                  <a:lnTo>
                    <a:pt x="838200" y="166688"/>
                  </a:lnTo>
                  <a:lnTo>
                    <a:pt x="757237" y="166688"/>
                  </a:lnTo>
                  <a:lnTo>
                    <a:pt x="757237" y="147638"/>
                  </a:lnTo>
                  <a:lnTo>
                    <a:pt x="700087" y="147638"/>
                  </a:lnTo>
                  <a:lnTo>
                    <a:pt x="700087" y="123825"/>
                  </a:lnTo>
                  <a:lnTo>
                    <a:pt x="657225" y="123825"/>
                  </a:lnTo>
                  <a:lnTo>
                    <a:pt x="657225" y="123825"/>
                  </a:lnTo>
                  <a:lnTo>
                    <a:pt x="657225" y="95250"/>
                  </a:lnTo>
                  <a:lnTo>
                    <a:pt x="414337" y="95250"/>
                  </a:lnTo>
                  <a:lnTo>
                    <a:pt x="414337" y="95250"/>
                  </a:lnTo>
                  <a:lnTo>
                    <a:pt x="414337" y="66675"/>
                  </a:lnTo>
                  <a:lnTo>
                    <a:pt x="414337" y="47625"/>
                  </a:lnTo>
                  <a:lnTo>
                    <a:pt x="319087" y="47625"/>
                  </a:lnTo>
                  <a:lnTo>
                    <a:pt x="319087" y="23813"/>
                  </a:lnTo>
                  <a:lnTo>
                    <a:pt x="238125" y="23813"/>
                  </a:lnTo>
                  <a:lnTo>
                    <a:pt x="238125" y="23813"/>
                  </a:lnTo>
                  <a:lnTo>
                    <a:pt x="238125" y="0"/>
                  </a:lnTo>
                  <a:lnTo>
                    <a:pt x="0" y="0"/>
                  </a:lnTo>
                </a:path>
              </a:pathLst>
            </a:custGeom>
            <a:noFill/>
            <a:ln w="28575">
              <a:solidFill>
                <a:schemeClr val="accent3"/>
              </a:solidFill>
              <a:miter lim="800000"/>
              <a:headEnd/>
              <a:tailEnd/>
            </a:ln>
          </p:spPr>
          <p:txBody>
            <a:bodyPr rtlCol="0" anchor="ctr"/>
            <a:lstStyle/>
            <a:p>
              <a:pPr algn="ctr"/>
              <a:endParaRPr lang="en-US"/>
            </a:p>
          </p:txBody>
        </p:sp>
        <p:sp>
          <p:nvSpPr>
            <p:cNvPr id="9340" name="Freeform: Shape 9339">
              <a:extLst>
                <a:ext uri="{FF2B5EF4-FFF2-40B4-BE49-F238E27FC236}">
                  <a16:creationId xmlns:a16="http://schemas.microsoft.com/office/drawing/2014/main" id="{F957816B-3921-1BC4-C065-821BF81CE114}"/>
                </a:ext>
              </a:extLst>
            </p:cNvPr>
            <p:cNvSpPr/>
            <p:nvPr/>
          </p:nvSpPr>
          <p:spPr bwMode="auto">
            <a:xfrm>
              <a:off x="3267075" y="3355181"/>
              <a:ext cx="1097756" cy="881063"/>
            </a:xfrm>
            <a:custGeom>
              <a:avLst/>
              <a:gdLst>
                <a:gd name="connsiteX0" fmla="*/ 1097756 w 1097756"/>
                <a:gd name="connsiteY0" fmla="*/ 881063 h 881063"/>
                <a:gd name="connsiteX1" fmla="*/ 1016794 w 1097756"/>
                <a:gd name="connsiteY1" fmla="*/ 881063 h 881063"/>
                <a:gd name="connsiteX2" fmla="*/ 1016794 w 1097756"/>
                <a:gd name="connsiteY2" fmla="*/ 857250 h 881063"/>
                <a:gd name="connsiteX3" fmla="*/ 1000125 w 1097756"/>
                <a:gd name="connsiteY3" fmla="*/ 857250 h 881063"/>
                <a:gd name="connsiteX4" fmla="*/ 1000125 w 1097756"/>
                <a:gd name="connsiteY4" fmla="*/ 812007 h 881063"/>
                <a:gd name="connsiteX5" fmla="*/ 985838 w 1097756"/>
                <a:gd name="connsiteY5" fmla="*/ 812007 h 881063"/>
                <a:gd name="connsiteX6" fmla="*/ 985838 w 1097756"/>
                <a:gd name="connsiteY6" fmla="*/ 731044 h 881063"/>
                <a:gd name="connsiteX7" fmla="*/ 954881 w 1097756"/>
                <a:gd name="connsiteY7" fmla="*/ 731044 h 881063"/>
                <a:gd name="connsiteX8" fmla="*/ 954881 w 1097756"/>
                <a:gd name="connsiteY8" fmla="*/ 714375 h 881063"/>
                <a:gd name="connsiteX9" fmla="*/ 942975 w 1097756"/>
                <a:gd name="connsiteY9" fmla="*/ 714375 h 881063"/>
                <a:gd name="connsiteX10" fmla="*/ 942975 w 1097756"/>
                <a:gd name="connsiteY10" fmla="*/ 685800 h 881063"/>
                <a:gd name="connsiteX11" fmla="*/ 931069 w 1097756"/>
                <a:gd name="connsiteY11" fmla="*/ 685800 h 881063"/>
                <a:gd name="connsiteX12" fmla="*/ 931069 w 1097756"/>
                <a:gd name="connsiteY12" fmla="*/ 645319 h 881063"/>
                <a:gd name="connsiteX13" fmla="*/ 916781 w 1097756"/>
                <a:gd name="connsiteY13" fmla="*/ 645319 h 881063"/>
                <a:gd name="connsiteX14" fmla="*/ 916781 w 1097756"/>
                <a:gd name="connsiteY14" fmla="*/ 588169 h 881063"/>
                <a:gd name="connsiteX15" fmla="*/ 776288 w 1097756"/>
                <a:gd name="connsiteY15" fmla="*/ 588169 h 881063"/>
                <a:gd name="connsiteX16" fmla="*/ 776288 w 1097756"/>
                <a:gd name="connsiteY16" fmla="*/ 561975 h 881063"/>
                <a:gd name="connsiteX17" fmla="*/ 692944 w 1097756"/>
                <a:gd name="connsiteY17" fmla="*/ 561975 h 881063"/>
                <a:gd name="connsiteX18" fmla="*/ 692944 w 1097756"/>
                <a:gd name="connsiteY18" fmla="*/ 550069 h 881063"/>
                <a:gd name="connsiteX19" fmla="*/ 571500 w 1097756"/>
                <a:gd name="connsiteY19" fmla="*/ 550069 h 881063"/>
                <a:gd name="connsiteX20" fmla="*/ 571500 w 1097756"/>
                <a:gd name="connsiteY20" fmla="*/ 521494 h 881063"/>
                <a:gd name="connsiteX21" fmla="*/ 540544 w 1097756"/>
                <a:gd name="connsiteY21" fmla="*/ 521494 h 881063"/>
                <a:gd name="connsiteX22" fmla="*/ 540544 w 1097756"/>
                <a:gd name="connsiteY22" fmla="*/ 490538 h 881063"/>
                <a:gd name="connsiteX23" fmla="*/ 523875 w 1097756"/>
                <a:gd name="connsiteY23" fmla="*/ 490538 h 881063"/>
                <a:gd name="connsiteX24" fmla="*/ 523875 w 1097756"/>
                <a:gd name="connsiteY24" fmla="*/ 473869 h 881063"/>
                <a:gd name="connsiteX25" fmla="*/ 507206 w 1097756"/>
                <a:gd name="connsiteY25" fmla="*/ 473869 h 881063"/>
                <a:gd name="connsiteX26" fmla="*/ 507206 w 1097756"/>
                <a:gd name="connsiteY26" fmla="*/ 400050 h 881063"/>
                <a:gd name="connsiteX27" fmla="*/ 481013 w 1097756"/>
                <a:gd name="connsiteY27" fmla="*/ 400050 h 881063"/>
                <a:gd name="connsiteX28" fmla="*/ 481013 w 1097756"/>
                <a:gd name="connsiteY28" fmla="*/ 361950 h 881063"/>
                <a:gd name="connsiteX29" fmla="*/ 469106 w 1097756"/>
                <a:gd name="connsiteY29" fmla="*/ 361950 h 881063"/>
                <a:gd name="connsiteX30" fmla="*/ 469106 w 1097756"/>
                <a:gd name="connsiteY30" fmla="*/ 335757 h 881063"/>
                <a:gd name="connsiteX31" fmla="*/ 442913 w 1097756"/>
                <a:gd name="connsiteY31" fmla="*/ 335757 h 881063"/>
                <a:gd name="connsiteX32" fmla="*/ 442913 w 1097756"/>
                <a:gd name="connsiteY32" fmla="*/ 319088 h 881063"/>
                <a:gd name="connsiteX33" fmla="*/ 426244 w 1097756"/>
                <a:gd name="connsiteY33" fmla="*/ 319088 h 881063"/>
                <a:gd name="connsiteX34" fmla="*/ 426244 w 1097756"/>
                <a:gd name="connsiteY34" fmla="*/ 300038 h 881063"/>
                <a:gd name="connsiteX35" fmla="*/ 392906 w 1097756"/>
                <a:gd name="connsiteY35" fmla="*/ 300038 h 881063"/>
                <a:gd name="connsiteX36" fmla="*/ 392906 w 1097756"/>
                <a:gd name="connsiteY36" fmla="*/ 280988 h 881063"/>
                <a:gd name="connsiteX37" fmla="*/ 295275 w 1097756"/>
                <a:gd name="connsiteY37" fmla="*/ 280988 h 881063"/>
                <a:gd name="connsiteX38" fmla="*/ 295275 w 1097756"/>
                <a:gd name="connsiteY38" fmla="*/ 264319 h 881063"/>
                <a:gd name="connsiteX39" fmla="*/ 240506 w 1097756"/>
                <a:gd name="connsiteY39" fmla="*/ 264319 h 881063"/>
                <a:gd name="connsiteX40" fmla="*/ 240506 w 1097756"/>
                <a:gd name="connsiteY40" fmla="*/ 252413 h 881063"/>
                <a:gd name="connsiteX41" fmla="*/ 200025 w 1097756"/>
                <a:gd name="connsiteY41" fmla="*/ 252413 h 881063"/>
                <a:gd name="connsiteX42" fmla="*/ 200025 w 1097756"/>
                <a:gd name="connsiteY42" fmla="*/ 221457 h 881063"/>
                <a:gd name="connsiteX43" fmla="*/ 166688 w 1097756"/>
                <a:gd name="connsiteY43" fmla="*/ 221457 h 881063"/>
                <a:gd name="connsiteX44" fmla="*/ 166688 w 1097756"/>
                <a:gd name="connsiteY44" fmla="*/ 200025 h 881063"/>
                <a:gd name="connsiteX45" fmla="*/ 135731 w 1097756"/>
                <a:gd name="connsiteY45" fmla="*/ 200025 h 881063"/>
                <a:gd name="connsiteX46" fmla="*/ 135731 w 1097756"/>
                <a:gd name="connsiteY46" fmla="*/ 154782 h 881063"/>
                <a:gd name="connsiteX47" fmla="*/ 102394 w 1097756"/>
                <a:gd name="connsiteY47" fmla="*/ 154782 h 881063"/>
                <a:gd name="connsiteX48" fmla="*/ 102394 w 1097756"/>
                <a:gd name="connsiteY48" fmla="*/ 126207 h 881063"/>
                <a:gd name="connsiteX49" fmla="*/ 83344 w 1097756"/>
                <a:gd name="connsiteY49" fmla="*/ 126207 h 881063"/>
                <a:gd name="connsiteX50" fmla="*/ 83344 w 1097756"/>
                <a:gd name="connsiteY50" fmla="*/ 90488 h 881063"/>
                <a:gd name="connsiteX51" fmla="*/ 64294 w 1097756"/>
                <a:gd name="connsiteY51" fmla="*/ 90488 h 881063"/>
                <a:gd name="connsiteX52" fmla="*/ 64294 w 1097756"/>
                <a:gd name="connsiteY52" fmla="*/ 45244 h 881063"/>
                <a:gd name="connsiteX53" fmla="*/ 28575 w 1097756"/>
                <a:gd name="connsiteY53" fmla="*/ 45244 h 881063"/>
                <a:gd name="connsiteX54" fmla="*/ 28575 w 1097756"/>
                <a:gd name="connsiteY54" fmla="*/ 0 h 881063"/>
                <a:gd name="connsiteX55" fmla="*/ 0 w 1097756"/>
                <a:gd name="connsiteY55" fmla="*/ 0 h 88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097756" h="881063">
                  <a:moveTo>
                    <a:pt x="1097756" y="881063"/>
                  </a:moveTo>
                  <a:lnTo>
                    <a:pt x="1016794" y="881063"/>
                  </a:lnTo>
                  <a:lnTo>
                    <a:pt x="1016794" y="857250"/>
                  </a:lnTo>
                  <a:lnTo>
                    <a:pt x="1000125" y="857250"/>
                  </a:lnTo>
                  <a:lnTo>
                    <a:pt x="1000125" y="812007"/>
                  </a:lnTo>
                  <a:lnTo>
                    <a:pt x="985838" y="812007"/>
                  </a:lnTo>
                  <a:lnTo>
                    <a:pt x="985838" y="731044"/>
                  </a:lnTo>
                  <a:lnTo>
                    <a:pt x="954881" y="731044"/>
                  </a:lnTo>
                  <a:lnTo>
                    <a:pt x="954881" y="714375"/>
                  </a:lnTo>
                  <a:lnTo>
                    <a:pt x="942975" y="714375"/>
                  </a:lnTo>
                  <a:lnTo>
                    <a:pt x="942975" y="685800"/>
                  </a:lnTo>
                  <a:lnTo>
                    <a:pt x="931069" y="685800"/>
                  </a:lnTo>
                  <a:lnTo>
                    <a:pt x="931069" y="645319"/>
                  </a:lnTo>
                  <a:lnTo>
                    <a:pt x="916781" y="645319"/>
                  </a:lnTo>
                  <a:lnTo>
                    <a:pt x="916781" y="588169"/>
                  </a:lnTo>
                  <a:lnTo>
                    <a:pt x="776288" y="588169"/>
                  </a:lnTo>
                  <a:lnTo>
                    <a:pt x="776288" y="561975"/>
                  </a:lnTo>
                  <a:lnTo>
                    <a:pt x="692944" y="561975"/>
                  </a:lnTo>
                  <a:lnTo>
                    <a:pt x="692944" y="550069"/>
                  </a:lnTo>
                  <a:lnTo>
                    <a:pt x="571500" y="550069"/>
                  </a:lnTo>
                  <a:lnTo>
                    <a:pt x="571500" y="521494"/>
                  </a:lnTo>
                  <a:lnTo>
                    <a:pt x="540544" y="521494"/>
                  </a:lnTo>
                  <a:lnTo>
                    <a:pt x="540544" y="490538"/>
                  </a:lnTo>
                  <a:lnTo>
                    <a:pt x="523875" y="490538"/>
                  </a:lnTo>
                  <a:lnTo>
                    <a:pt x="523875" y="473869"/>
                  </a:lnTo>
                  <a:lnTo>
                    <a:pt x="507206" y="473869"/>
                  </a:lnTo>
                  <a:lnTo>
                    <a:pt x="507206" y="400050"/>
                  </a:lnTo>
                  <a:lnTo>
                    <a:pt x="481013" y="400050"/>
                  </a:lnTo>
                  <a:lnTo>
                    <a:pt x="481013" y="361950"/>
                  </a:lnTo>
                  <a:lnTo>
                    <a:pt x="469106" y="361950"/>
                  </a:lnTo>
                  <a:lnTo>
                    <a:pt x="469106" y="335757"/>
                  </a:lnTo>
                  <a:lnTo>
                    <a:pt x="442913" y="335757"/>
                  </a:lnTo>
                  <a:lnTo>
                    <a:pt x="442913" y="319088"/>
                  </a:lnTo>
                  <a:lnTo>
                    <a:pt x="426244" y="319088"/>
                  </a:lnTo>
                  <a:lnTo>
                    <a:pt x="426244" y="300038"/>
                  </a:lnTo>
                  <a:lnTo>
                    <a:pt x="392906" y="300038"/>
                  </a:lnTo>
                  <a:lnTo>
                    <a:pt x="392906" y="280988"/>
                  </a:lnTo>
                  <a:lnTo>
                    <a:pt x="295275" y="280988"/>
                  </a:lnTo>
                  <a:lnTo>
                    <a:pt x="295275" y="264319"/>
                  </a:lnTo>
                  <a:lnTo>
                    <a:pt x="240506" y="264319"/>
                  </a:lnTo>
                  <a:lnTo>
                    <a:pt x="240506" y="252413"/>
                  </a:lnTo>
                  <a:lnTo>
                    <a:pt x="200025" y="252413"/>
                  </a:lnTo>
                  <a:lnTo>
                    <a:pt x="200025" y="221457"/>
                  </a:lnTo>
                  <a:lnTo>
                    <a:pt x="166688" y="221457"/>
                  </a:lnTo>
                  <a:lnTo>
                    <a:pt x="166688" y="200025"/>
                  </a:lnTo>
                  <a:lnTo>
                    <a:pt x="135731" y="200025"/>
                  </a:lnTo>
                  <a:lnTo>
                    <a:pt x="135731" y="154782"/>
                  </a:lnTo>
                  <a:lnTo>
                    <a:pt x="102394" y="154782"/>
                  </a:lnTo>
                  <a:lnTo>
                    <a:pt x="102394" y="126207"/>
                  </a:lnTo>
                  <a:lnTo>
                    <a:pt x="83344" y="126207"/>
                  </a:lnTo>
                  <a:lnTo>
                    <a:pt x="83344" y="90488"/>
                  </a:lnTo>
                  <a:lnTo>
                    <a:pt x="64294" y="90488"/>
                  </a:lnTo>
                  <a:lnTo>
                    <a:pt x="64294" y="45244"/>
                  </a:lnTo>
                  <a:lnTo>
                    <a:pt x="28575" y="45244"/>
                  </a:lnTo>
                  <a:lnTo>
                    <a:pt x="28575" y="0"/>
                  </a:lnTo>
                  <a:lnTo>
                    <a:pt x="0" y="0"/>
                  </a:lnTo>
                </a:path>
              </a:pathLst>
            </a:custGeom>
            <a:noFill/>
            <a:ln w="28575">
              <a:solidFill>
                <a:schemeClr val="accent3"/>
              </a:solidFill>
              <a:miter lim="800000"/>
              <a:headEnd/>
              <a:tailEnd/>
            </a:ln>
          </p:spPr>
          <p:txBody>
            <a:bodyPr rtlCol="0" anchor="ctr"/>
            <a:lstStyle/>
            <a:p>
              <a:pPr algn="ctr"/>
              <a:endParaRPr lang="en-US"/>
            </a:p>
          </p:txBody>
        </p:sp>
      </p:grpSp>
      <p:grpSp>
        <p:nvGrpSpPr>
          <p:cNvPr id="9427" name="Group 9426">
            <a:extLst>
              <a:ext uri="{FF2B5EF4-FFF2-40B4-BE49-F238E27FC236}">
                <a16:creationId xmlns:a16="http://schemas.microsoft.com/office/drawing/2014/main" id="{90743FCE-95A8-3EE9-69CD-3DD048CA101C}"/>
              </a:ext>
            </a:extLst>
          </p:cNvPr>
          <p:cNvGrpSpPr/>
          <p:nvPr/>
        </p:nvGrpSpPr>
        <p:grpSpPr>
          <a:xfrm>
            <a:off x="1967412" y="1828508"/>
            <a:ext cx="6949802" cy="2979518"/>
            <a:chOff x="1967412" y="1828508"/>
            <a:chExt cx="6949802" cy="2979518"/>
          </a:xfrm>
        </p:grpSpPr>
        <p:grpSp>
          <p:nvGrpSpPr>
            <p:cNvPr id="9343" name="Group 9342">
              <a:extLst>
                <a:ext uri="{FF2B5EF4-FFF2-40B4-BE49-F238E27FC236}">
                  <a16:creationId xmlns:a16="http://schemas.microsoft.com/office/drawing/2014/main" id="{1FAAB0A9-F36E-2C15-1C97-0238863361B1}"/>
                </a:ext>
              </a:extLst>
            </p:cNvPr>
            <p:cNvGrpSpPr/>
            <p:nvPr/>
          </p:nvGrpSpPr>
          <p:grpSpPr>
            <a:xfrm>
              <a:off x="2470582" y="2609186"/>
              <a:ext cx="89485" cy="89485"/>
              <a:chOff x="2162465" y="4117385"/>
              <a:chExt cx="283772" cy="283772"/>
            </a:xfrm>
          </p:grpSpPr>
          <p:cxnSp>
            <p:nvCxnSpPr>
              <p:cNvPr id="9344" name="Straight Connector 9343">
                <a:extLst>
                  <a:ext uri="{FF2B5EF4-FFF2-40B4-BE49-F238E27FC236}">
                    <a16:creationId xmlns:a16="http://schemas.microsoft.com/office/drawing/2014/main" id="{2D490A50-42B5-530A-3B51-3969C5D4943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45" name="Straight Connector 9344">
                <a:extLst>
                  <a:ext uri="{FF2B5EF4-FFF2-40B4-BE49-F238E27FC236}">
                    <a16:creationId xmlns:a16="http://schemas.microsoft.com/office/drawing/2014/main" id="{C264F379-2D48-EFFB-9541-CCCD623066C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46" name="Group 9345">
              <a:extLst>
                <a:ext uri="{FF2B5EF4-FFF2-40B4-BE49-F238E27FC236}">
                  <a16:creationId xmlns:a16="http://schemas.microsoft.com/office/drawing/2014/main" id="{B8FE429C-2503-59D9-84C1-C95CCC6C9E8F}"/>
                </a:ext>
              </a:extLst>
            </p:cNvPr>
            <p:cNvGrpSpPr/>
            <p:nvPr/>
          </p:nvGrpSpPr>
          <p:grpSpPr>
            <a:xfrm>
              <a:off x="1967412" y="1828508"/>
              <a:ext cx="89485" cy="89485"/>
              <a:chOff x="2162465" y="4117385"/>
              <a:chExt cx="283772" cy="283772"/>
            </a:xfrm>
          </p:grpSpPr>
          <p:cxnSp>
            <p:nvCxnSpPr>
              <p:cNvPr id="9347" name="Straight Connector 9346">
                <a:extLst>
                  <a:ext uri="{FF2B5EF4-FFF2-40B4-BE49-F238E27FC236}">
                    <a16:creationId xmlns:a16="http://schemas.microsoft.com/office/drawing/2014/main" id="{CCD728AE-F6D8-45D3-835A-4DFA6E51E31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48" name="Straight Connector 9347">
                <a:extLst>
                  <a:ext uri="{FF2B5EF4-FFF2-40B4-BE49-F238E27FC236}">
                    <a16:creationId xmlns:a16="http://schemas.microsoft.com/office/drawing/2014/main" id="{74928348-D587-FF4A-215F-85DD39C7E41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49" name="Group 9348">
              <a:extLst>
                <a:ext uri="{FF2B5EF4-FFF2-40B4-BE49-F238E27FC236}">
                  <a16:creationId xmlns:a16="http://schemas.microsoft.com/office/drawing/2014/main" id="{5E77D033-AFC9-5CA5-B452-D54A057F09C4}"/>
                </a:ext>
              </a:extLst>
            </p:cNvPr>
            <p:cNvGrpSpPr/>
            <p:nvPr/>
          </p:nvGrpSpPr>
          <p:grpSpPr>
            <a:xfrm>
              <a:off x="2408948" y="2317217"/>
              <a:ext cx="89485" cy="89485"/>
              <a:chOff x="2162465" y="4117385"/>
              <a:chExt cx="283772" cy="283772"/>
            </a:xfrm>
          </p:grpSpPr>
          <p:cxnSp>
            <p:nvCxnSpPr>
              <p:cNvPr id="9350" name="Straight Connector 9349">
                <a:extLst>
                  <a:ext uri="{FF2B5EF4-FFF2-40B4-BE49-F238E27FC236}">
                    <a16:creationId xmlns:a16="http://schemas.microsoft.com/office/drawing/2014/main" id="{7C46021D-A424-44F0-A40B-2A1BAA9337A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51" name="Straight Connector 9350">
                <a:extLst>
                  <a:ext uri="{FF2B5EF4-FFF2-40B4-BE49-F238E27FC236}">
                    <a16:creationId xmlns:a16="http://schemas.microsoft.com/office/drawing/2014/main" id="{592AE90B-0E98-492B-A41D-3948756EC9D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52" name="Group 9351">
              <a:extLst>
                <a:ext uri="{FF2B5EF4-FFF2-40B4-BE49-F238E27FC236}">
                  <a16:creationId xmlns:a16="http://schemas.microsoft.com/office/drawing/2014/main" id="{61B78F2C-09E6-BE58-0270-0214CB9FCCDF}"/>
                </a:ext>
              </a:extLst>
            </p:cNvPr>
            <p:cNvGrpSpPr/>
            <p:nvPr/>
          </p:nvGrpSpPr>
          <p:grpSpPr>
            <a:xfrm>
              <a:off x="2779928" y="2933813"/>
              <a:ext cx="89485" cy="89485"/>
              <a:chOff x="2162465" y="4117385"/>
              <a:chExt cx="283772" cy="283772"/>
            </a:xfrm>
          </p:grpSpPr>
          <p:cxnSp>
            <p:nvCxnSpPr>
              <p:cNvPr id="9353" name="Straight Connector 9352">
                <a:extLst>
                  <a:ext uri="{FF2B5EF4-FFF2-40B4-BE49-F238E27FC236}">
                    <a16:creationId xmlns:a16="http://schemas.microsoft.com/office/drawing/2014/main" id="{7057521F-0585-DA73-072C-F9DBED813A3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54" name="Straight Connector 9353">
                <a:extLst>
                  <a:ext uri="{FF2B5EF4-FFF2-40B4-BE49-F238E27FC236}">
                    <a16:creationId xmlns:a16="http://schemas.microsoft.com/office/drawing/2014/main" id="{06FBE25A-2518-0983-4FEE-565EC9E32B8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55" name="Group 9354">
              <a:extLst>
                <a:ext uri="{FF2B5EF4-FFF2-40B4-BE49-F238E27FC236}">
                  <a16:creationId xmlns:a16="http://schemas.microsoft.com/office/drawing/2014/main" id="{1ECA5E5B-8793-07E3-FB6B-D99927969AF4}"/>
                </a:ext>
              </a:extLst>
            </p:cNvPr>
            <p:cNvGrpSpPr/>
            <p:nvPr/>
          </p:nvGrpSpPr>
          <p:grpSpPr>
            <a:xfrm>
              <a:off x="2845333" y="3050192"/>
              <a:ext cx="89485" cy="89485"/>
              <a:chOff x="2162465" y="4117385"/>
              <a:chExt cx="283772" cy="283772"/>
            </a:xfrm>
          </p:grpSpPr>
          <p:cxnSp>
            <p:nvCxnSpPr>
              <p:cNvPr id="9356" name="Straight Connector 9355">
                <a:extLst>
                  <a:ext uri="{FF2B5EF4-FFF2-40B4-BE49-F238E27FC236}">
                    <a16:creationId xmlns:a16="http://schemas.microsoft.com/office/drawing/2014/main" id="{93DD9B50-D1F3-EE1A-1FEA-EE2A5FBAFE0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57" name="Straight Connector 9356">
                <a:extLst>
                  <a:ext uri="{FF2B5EF4-FFF2-40B4-BE49-F238E27FC236}">
                    <a16:creationId xmlns:a16="http://schemas.microsoft.com/office/drawing/2014/main" id="{72B46C51-117A-E4C5-BC1C-E861BBE4DAD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58" name="Group 9357">
              <a:extLst>
                <a:ext uri="{FF2B5EF4-FFF2-40B4-BE49-F238E27FC236}">
                  <a16:creationId xmlns:a16="http://schemas.microsoft.com/office/drawing/2014/main" id="{7958DF5D-AE9E-0F8F-824A-03C593C2B7DA}"/>
                </a:ext>
              </a:extLst>
            </p:cNvPr>
            <p:cNvGrpSpPr/>
            <p:nvPr/>
          </p:nvGrpSpPr>
          <p:grpSpPr>
            <a:xfrm>
              <a:off x="2890076" y="3117879"/>
              <a:ext cx="89485" cy="89485"/>
              <a:chOff x="2162465" y="4117385"/>
              <a:chExt cx="283772" cy="283772"/>
            </a:xfrm>
          </p:grpSpPr>
          <p:cxnSp>
            <p:nvCxnSpPr>
              <p:cNvPr id="9359" name="Straight Connector 9358">
                <a:extLst>
                  <a:ext uri="{FF2B5EF4-FFF2-40B4-BE49-F238E27FC236}">
                    <a16:creationId xmlns:a16="http://schemas.microsoft.com/office/drawing/2014/main" id="{3D750E41-4D5B-71FB-370B-1463C0C190D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0" name="Straight Connector 9359">
                <a:extLst>
                  <a:ext uri="{FF2B5EF4-FFF2-40B4-BE49-F238E27FC236}">
                    <a16:creationId xmlns:a16="http://schemas.microsoft.com/office/drawing/2014/main" id="{9DF1B6E0-F835-5F45-E6F3-1071ED23E26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61" name="Group 9360">
              <a:extLst>
                <a:ext uri="{FF2B5EF4-FFF2-40B4-BE49-F238E27FC236}">
                  <a16:creationId xmlns:a16="http://schemas.microsoft.com/office/drawing/2014/main" id="{9DAABB12-E19C-171E-E239-A996E0E18066}"/>
                </a:ext>
              </a:extLst>
            </p:cNvPr>
            <p:cNvGrpSpPr/>
            <p:nvPr/>
          </p:nvGrpSpPr>
          <p:grpSpPr>
            <a:xfrm>
              <a:off x="2958746" y="3212117"/>
              <a:ext cx="89485" cy="89485"/>
              <a:chOff x="2162465" y="4117385"/>
              <a:chExt cx="283772" cy="283772"/>
            </a:xfrm>
          </p:grpSpPr>
          <p:cxnSp>
            <p:nvCxnSpPr>
              <p:cNvPr id="9362" name="Straight Connector 9361">
                <a:extLst>
                  <a:ext uri="{FF2B5EF4-FFF2-40B4-BE49-F238E27FC236}">
                    <a16:creationId xmlns:a16="http://schemas.microsoft.com/office/drawing/2014/main" id="{3C6CD557-BCC5-EA8D-6EC7-D6554EE89CD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3" name="Straight Connector 9362">
                <a:extLst>
                  <a:ext uri="{FF2B5EF4-FFF2-40B4-BE49-F238E27FC236}">
                    <a16:creationId xmlns:a16="http://schemas.microsoft.com/office/drawing/2014/main" id="{DB64DA59-EE51-40BB-4353-8B18340367B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64" name="Group 9363">
              <a:extLst>
                <a:ext uri="{FF2B5EF4-FFF2-40B4-BE49-F238E27FC236}">
                  <a16:creationId xmlns:a16="http://schemas.microsoft.com/office/drawing/2014/main" id="{0B74090F-37F8-2D18-F6A7-5BD658ADD47E}"/>
                </a:ext>
              </a:extLst>
            </p:cNvPr>
            <p:cNvGrpSpPr/>
            <p:nvPr/>
          </p:nvGrpSpPr>
          <p:grpSpPr>
            <a:xfrm>
              <a:off x="3283279" y="3358057"/>
              <a:ext cx="89485" cy="89485"/>
              <a:chOff x="2162465" y="4117385"/>
              <a:chExt cx="283772" cy="283772"/>
            </a:xfrm>
          </p:grpSpPr>
          <p:cxnSp>
            <p:nvCxnSpPr>
              <p:cNvPr id="9365" name="Straight Connector 9364">
                <a:extLst>
                  <a:ext uri="{FF2B5EF4-FFF2-40B4-BE49-F238E27FC236}">
                    <a16:creationId xmlns:a16="http://schemas.microsoft.com/office/drawing/2014/main" id="{ED7C9DF7-9D8A-469F-551C-0BEEE3112F9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6" name="Straight Connector 9365">
                <a:extLst>
                  <a:ext uri="{FF2B5EF4-FFF2-40B4-BE49-F238E27FC236}">
                    <a16:creationId xmlns:a16="http://schemas.microsoft.com/office/drawing/2014/main" id="{D76A0648-6432-8C8B-0C82-D2AA0408A70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67" name="Group 9366">
              <a:extLst>
                <a:ext uri="{FF2B5EF4-FFF2-40B4-BE49-F238E27FC236}">
                  <a16:creationId xmlns:a16="http://schemas.microsoft.com/office/drawing/2014/main" id="{112EE983-9164-448A-4C5A-9E040F639FF8}"/>
                </a:ext>
              </a:extLst>
            </p:cNvPr>
            <p:cNvGrpSpPr/>
            <p:nvPr/>
          </p:nvGrpSpPr>
          <p:grpSpPr>
            <a:xfrm>
              <a:off x="3296486" y="3402801"/>
              <a:ext cx="89485" cy="89485"/>
              <a:chOff x="2162465" y="4117385"/>
              <a:chExt cx="283772" cy="283772"/>
            </a:xfrm>
          </p:grpSpPr>
          <p:cxnSp>
            <p:nvCxnSpPr>
              <p:cNvPr id="9368" name="Straight Connector 9367">
                <a:extLst>
                  <a:ext uri="{FF2B5EF4-FFF2-40B4-BE49-F238E27FC236}">
                    <a16:creationId xmlns:a16="http://schemas.microsoft.com/office/drawing/2014/main" id="{E62B8A21-3BB7-5AFF-44DF-4580567DAAA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9" name="Straight Connector 9368">
                <a:extLst>
                  <a:ext uri="{FF2B5EF4-FFF2-40B4-BE49-F238E27FC236}">
                    <a16:creationId xmlns:a16="http://schemas.microsoft.com/office/drawing/2014/main" id="{76B90663-704A-EC3C-BB86-05F6A10DB09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0" name="Group 9369">
              <a:extLst>
                <a:ext uri="{FF2B5EF4-FFF2-40B4-BE49-F238E27FC236}">
                  <a16:creationId xmlns:a16="http://schemas.microsoft.com/office/drawing/2014/main" id="{F613FBED-280A-B812-3064-864A2B6CBCF5}"/>
                </a:ext>
              </a:extLst>
            </p:cNvPr>
            <p:cNvGrpSpPr/>
            <p:nvPr/>
          </p:nvGrpSpPr>
          <p:grpSpPr>
            <a:xfrm>
              <a:off x="3381606" y="3520685"/>
              <a:ext cx="89485" cy="89485"/>
              <a:chOff x="2162465" y="4117385"/>
              <a:chExt cx="283772" cy="283772"/>
            </a:xfrm>
          </p:grpSpPr>
          <p:cxnSp>
            <p:nvCxnSpPr>
              <p:cNvPr id="9371" name="Straight Connector 9370">
                <a:extLst>
                  <a:ext uri="{FF2B5EF4-FFF2-40B4-BE49-F238E27FC236}">
                    <a16:creationId xmlns:a16="http://schemas.microsoft.com/office/drawing/2014/main" id="{E346FA58-C5A4-C061-7AB3-821D771808B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72" name="Straight Connector 9371">
                <a:extLst>
                  <a:ext uri="{FF2B5EF4-FFF2-40B4-BE49-F238E27FC236}">
                    <a16:creationId xmlns:a16="http://schemas.microsoft.com/office/drawing/2014/main" id="{83C0A741-6545-4086-4B1C-B8DE4CD33DA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3" name="Group 9372">
              <a:extLst>
                <a:ext uri="{FF2B5EF4-FFF2-40B4-BE49-F238E27FC236}">
                  <a16:creationId xmlns:a16="http://schemas.microsoft.com/office/drawing/2014/main" id="{90E10A9B-1EB9-6721-BE44-9B5DE6B2CCE1}"/>
                </a:ext>
              </a:extLst>
            </p:cNvPr>
            <p:cNvGrpSpPr/>
            <p:nvPr/>
          </p:nvGrpSpPr>
          <p:grpSpPr>
            <a:xfrm>
              <a:off x="3400756" y="3539336"/>
              <a:ext cx="89485" cy="89485"/>
              <a:chOff x="2162465" y="4117385"/>
              <a:chExt cx="283772" cy="283772"/>
            </a:xfrm>
          </p:grpSpPr>
          <p:cxnSp>
            <p:nvCxnSpPr>
              <p:cNvPr id="9374" name="Straight Connector 9373">
                <a:extLst>
                  <a:ext uri="{FF2B5EF4-FFF2-40B4-BE49-F238E27FC236}">
                    <a16:creationId xmlns:a16="http://schemas.microsoft.com/office/drawing/2014/main" id="{D6D680BE-1497-FBE8-D8A9-429CC3E91BD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75" name="Straight Connector 9374">
                <a:extLst>
                  <a:ext uri="{FF2B5EF4-FFF2-40B4-BE49-F238E27FC236}">
                    <a16:creationId xmlns:a16="http://schemas.microsoft.com/office/drawing/2014/main" id="{43BEB5E3-FFBA-FAD7-8FA5-75BF2027B84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6" name="Group 9375">
              <a:extLst>
                <a:ext uri="{FF2B5EF4-FFF2-40B4-BE49-F238E27FC236}">
                  <a16:creationId xmlns:a16="http://schemas.microsoft.com/office/drawing/2014/main" id="{BBCE9AB7-A323-B82C-1229-D054FEC84F0A}"/>
                </a:ext>
              </a:extLst>
            </p:cNvPr>
            <p:cNvGrpSpPr/>
            <p:nvPr/>
          </p:nvGrpSpPr>
          <p:grpSpPr>
            <a:xfrm>
              <a:off x="3493244" y="3574785"/>
              <a:ext cx="89485" cy="89485"/>
              <a:chOff x="2162465" y="4117385"/>
              <a:chExt cx="283772" cy="283772"/>
            </a:xfrm>
          </p:grpSpPr>
          <p:cxnSp>
            <p:nvCxnSpPr>
              <p:cNvPr id="9377" name="Straight Connector 9376">
                <a:extLst>
                  <a:ext uri="{FF2B5EF4-FFF2-40B4-BE49-F238E27FC236}">
                    <a16:creationId xmlns:a16="http://schemas.microsoft.com/office/drawing/2014/main" id="{0397250E-DF4F-CC1B-B85B-978D2212F85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78" name="Straight Connector 9377">
                <a:extLst>
                  <a:ext uri="{FF2B5EF4-FFF2-40B4-BE49-F238E27FC236}">
                    <a16:creationId xmlns:a16="http://schemas.microsoft.com/office/drawing/2014/main" id="{92CD09E2-5E4F-2466-A8D6-4E8A3261A7F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9" name="Group 9378">
              <a:extLst>
                <a:ext uri="{FF2B5EF4-FFF2-40B4-BE49-F238E27FC236}">
                  <a16:creationId xmlns:a16="http://schemas.microsoft.com/office/drawing/2014/main" id="{90B92C01-B020-A6DD-F4F9-5E9B938D3CDD}"/>
                </a:ext>
              </a:extLst>
            </p:cNvPr>
            <p:cNvGrpSpPr/>
            <p:nvPr/>
          </p:nvGrpSpPr>
          <p:grpSpPr>
            <a:xfrm>
              <a:off x="3512529" y="3582314"/>
              <a:ext cx="89485" cy="89485"/>
              <a:chOff x="2162465" y="4117385"/>
              <a:chExt cx="283772" cy="283772"/>
            </a:xfrm>
          </p:grpSpPr>
          <p:cxnSp>
            <p:nvCxnSpPr>
              <p:cNvPr id="9380" name="Straight Connector 9379">
                <a:extLst>
                  <a:ext uri="{FF2B5EF4-FFF2-40B4-BE49-F238E27FC236}">
                    <a16:creationId xmlns:a16="http://schemas.microsoft.com/office/drawing/2014/main" id="{319C8718-1F67-B86C-2C9A-AD909958C33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81" name="Straight Connector 9380">
                <a:extLst>
                  <a:ext uri="{FF2B5EF4-FFF2-40B4-BE49-F238E27FC236}">
                    <a16:creationId xmlns:a16="http://schemas.microsoft.com/office/drawing/2014/main" id="{905123CC-BADC-A62E-F718-05638216F7C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82" name="Group 9381">
              <a:extLst>
                <a:ext uri="{FF2B5EF4-FFF2-40B4-BE49-F238E27FC236}">
                  <a16:creationId xmlns:a16="http://schemas.microsoft.com/office/drawing/2014/main" id="{834913CC-35F2-7CF3-EC19-FA4EDC5E40E8}"/>
                </a:ext>
              </a:extLst>
            </p:cNvPr>
            <p:cNvGrpSpPr/>
            <p:nvPr/>
          </p:nvGrpSpPr>
          <p:grpSpPr>
            <a:xfrm>
              <a:off x="3719443" y="3719449"/>
              <a:ext cx="89485" cy="89485"/>
              <a:chOff x="2162465" y="4117385"/>
              <a:chExt cx="283772" cy="283772"/>
            </a:xfrm>
          </p:grpSpPr>
          <p:cxnSp>
            <p:nvCxnSpPr>
              <p:cNvPr id="9383" name="Straight Connector 9382">
                <a:extLst>
                  <a:ext uri="{FF2B5EF4-FFF2-40B4-BE49-F238E27FC236}">
                    <a16:creationId xmlns:a16="http://schemas.microsoft.com/office/drawing/2014/main" id="{CE8FEDAE-DD42-1A2B-CE36-33D4A1E6D0B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84" name="Straight Connector 9383">
                <a:extLst>
                  <a:ext uri="{FF2B5EF4-FFF2-40B4-BE49-F238E27FC236}">
                    <a16:creationId xmlns:a16="http://schemas.microsoft.com/office/drawing/2014/main" id="{1C92C0C3-5D04-C374-37CB-47A10D1BA94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85" name="Group 9384">
              <a:extLst>
                <a:ext uri="{FF2B5EF4-FFF2-40B4-BE49-F238E27FC236}">
                  <a16:creationId xmlns:a16="http://schemas.microsoft.com/office/drawing/2014/main" id="{B094F8DF-FC91-2C01-0EA2-D19A8277DCD8}"/>
                </a:ext>
              </a:extLst>
            </p:cNvPr>
            <p:cNvGrpSpPr/>
            <p:nvPr/>
          </p:nvGrpSpPr>
          <p:grpSpPr>
            <a:xfrm>
              <a:off x="3800090" y="3853180"/>
              <a:ext cx="89485" cy="89485"/>
              <a:chOff x="2162465" y="4117385"/>
              <a:chExt cx="283772" cy="283772"/>
            </a:xfrm>
          </p:grpSpPr>
          <p:cxnSp>
            <p:nvCxnSpPr>
              <p:cNvPr id="9386" name="Straight Connector 9385">
                <a:extLst>
                  <a:ext uri="{FF2B5EF4-FFF2-40B4-BE49-F238E27FC236}">
                    <a16:creationId xmlns:a16="http://schemas.microsoft.com/office/drawing/2014/main" id="{89FBA2A2-FEAC-E44E-2EE0-256FD712645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87" name="Straight Connector 9386">
                <a:extLst>
                  <a:ext uri="{FF2B5EF4-FFF2-40B4-BE49-F238E27FC236}">
                    <a16:creationId xmlns:a16="http://schemas.microsoft.com/office/drawing/2014/main" id="{5D9AE378-403D-A65E-2BA1-0DD236E7635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88" name="Group 9387">
              <a:extLst>
                <a:ext uri="{FF2B5EF4-FFF2-40B4-BE49-F238E27FC236}">
                  <a16:creationId xmlns:a16="http://schemas.microsoft.com/office/drawing/2014/main" id="{81596334-ABCD-1403-BEFA-9F4D827E4AA9}"/>
                </a:ext>
              </a:extLst>
            </p:cNvPr>
            <p:cNvGrpSpPr/>
            <p:nvPr/>
          </p:nvGrpSpPr>
          <p:grpSpPr>
            <a:xfrm>
              <a:off x="3932438" y="3880758"/>
              <a:ext cx="89485" cy="89485"/>
              <a:chOff x="2162465" y="4117385"/>
              <a:chExt cx="283772" cy="283772"/>
            </a:xfrm>
          </p:grpSpPr>
          <p:cxnSp>
            <p:nvCxnSpPr>
              <p:cNvPr id="9389" name="Straight Connector 9388">
                <a:extLst>
                  <a:ext uri="{FF2B5EF4-FFF2-40B4-BE49-F238E27FC236}">
                    <a16:creationId xmlns:a16="http://schemas.microsoft.com/office/drawing/2014/main" id="{A01D7A67-4689-1CC9-A1FD-F7EF40C838F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90" name="Straight Connector 9389">
                <a:extLst>
                  <a:ext uri="{FF2B5EF4-FFF2-40B4-BE49-F238E27FC236}">
                    <a16:creationId xmlns:a16="http://schemas.microsoft.com/office/drawing/2014/main" id="{EB69E54F-9114-B955-0D3A-02140DADC69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91" name="Group 9390">
              <a:extLst>
                <a:ext uri="{FF2B5EF4-FFF2-40B4-BE49-F238E27FC236}">
                  <a16:creationId xmlns:a16="http://schemas.microsoft.com/office/drawing/2014/main" id="{67437C63-CD56-6EFA-3234-163EC358665D}"/>
                </a:ext>
              </a:extLst>
            </p:cNvPr>
            <p:cNvGrpSpPr/>
            <p:nvPr/>
          </p:nvGrpSpPr>
          <p:grpSpPr>
            <a:xfrm>
              <a:off x="4196570" y="4036880"/>
              <a:ext cx="89485" cy="89485"/>
              <a:chOff x="2162465" y="4117385"/>
              <a:chExt cx="283772" cy="283772"/>
            </a:xfrm>
          </p:grpSpPr>
          <p:cxnSp>
            <p:nvCxnSpPr>
              <p:cNvPr id="9392" name="Straight Connector 9391">
                <a:extLst>
                  <a:ext uri="{FF2B5EF4-FFF2-40B4-BE49-F238E27FC236}">
                    <a16:creationId xmlns:a16="http://schemas.microsoft.com/office/drawing/2014/main" id="{971A1873-2E14-732C-97F1-8EEC6EAD152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93" name="Straight Connector 9392">
                <a:extLst>
                  <a:ext uri="{FF2B5EF4-FFF2-40B4-BE49-F238E27FC236}">
                    <a16:creationId xmlns:a16="http://schemas.microsoft.com/office/drawing/2014/main" id="{1089D78F-FC41-C6AB-D658-0A2E6A387F9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94" name="Group 9393">
              <a:extLst>
                <a:ext uri="{FF2B5EF4-FFF2-40B4-BE49-F238E27FC236}">
                  <a16:creationId xmlns:a16="http://schemas.microsoft.com/office/drawing/2014/main" id="{AF01256B-7B01-EAAB-5D32-024BB19C0E90}"/>
                </a:ext>
              </a:extLst>
            </p:cNvPr>
            <p:cNvGrpSpPr/>
            <p:nvPr/>
          </p:nvGrpSpPr>
          <p:grpSpPr>
            <a:xfrm>
              <a:off x="4263452" y="4191501"/>
              <a:ext cx="89485" cy="89485"/>
              <a:chOff x="2162465" y="4117385"/>
              <a:chExt cx="283772" cy="283772"/>
            </a:xfrm>
          </p:grpSpPr>
          <p:cxnSp>
            <p:nvCxnSpPr>
              <p:cNvPr id="9395" name="Straight Connector 9394">
                <a:extLst>
                  <a:ext uri="{FF2B5EF4-FFF2-40B4-BE49-F238E27FC236}">
                    <a16:creationId xmlns:a16="http://schemas.microsoft.com/office/drawing/2014/main" id="{59D667FA-9A17-99E3-0445-402A3E713DC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96" name="Straight Connector 9395">
                <a:extLst>
                  <a:ext uri="{FF2B5EF4-FFF2-40B4-BE49-F238E27FC236}">
                    <a16:creationId xmlns:a16="http://schemas.microsoft.com/office/drawing/2014/main" id="{1B4A45FB-BD96-EA12-BBFF-F7BAD9EADB2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97" name="Group 9396">
              <a:extLst>
                <a:ext uri="{FF2B5EF4-FFF2-40B4-BE49-F238E27FC236}">
                  <a16:creationId xmlns:a16="http://schemas.microsoft.com/office/drawing/2014/main" id="{27AA4E8F-FC31-C623-284D-444907F04E76}"/>
                </a:ext>
              </a:extLst>
            </p:cNvPr>
            <p:cNvGrpSpPr/>
            <p:nvPr/>
          </p:nvGrpSpPr>
          <p:grpSpPr>
            <a:xfrm>
              <a:off x="4557013" y="4221765"/>
              <a:ext cx="89485" cy="89485"/>
              <a:chOff x="2162465" y="4117385"/>
              <a:chExt cx="283772" cy="283772"/>
            </a:xfrm>
          </p:grpSpPr>
          <p:cxnSp>
            <p:nvCxnSpPr>
              <p:cNvPr id="9398" name="Straight Connector 9397">
                <a:extLst>
                  <a:ext uri="{FF2B5EF4-FFF2-40B4-BE49-F238E27FC236}">
                    <a16:creationId xmlns:a16="http://schemas.microsoft.com/office/drawing/2014/main" id="{74C0F0BB-13DB-86C3-7094-264A4039D9A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99" name="Straight Connector 9398">
                <a:extLst>
                  <a:ext uri="{FF2B5EF4-FFF2-40B4-BE49-F238E27FC236}">
                    <a16:creationId xmlns:a16="http://schemas.microsoft.com/office/drawing/2014/main" id="{5E8BF742-F94E-2324-739D-F94983DEA3C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00" name="Group 9399">
              <a:extLst>
                <a:ext uri="{FF2B5EF4-FFF2-40B4-BE49-F238E27FC236}">
                  <a16:creationId xmlns:a16="http://schemas.microsoft.com/office/drawing/2014/main" id="{8CA1170A-1CBA-177E-9AB7-C3B241585BD1}"/>
                </a:ext>
              </a:extLst>
            </p:cNvPr>
            <p:cNvGrpSpPr/>
            <p:nvPr/>
          </p:nvGrpSpPr>
          <p:grpSpPr>
            <a:xfrm>
              <a:off x="4590803" y="4221765"/>
              <a:ext cx="89485" cy="89485"/>
              <a:chOff x="2162465" y="4117385"/>
              <a:chExt cx="283772" cy="283772"/>
            </a:xfrm>
          </p:grpSpPr>
          <p:cxnSp>
            <p:nvCxnSpPr>
              <p:cNvPr id="9401" name="Straight Connector 9400">
                <a:extLst>
                  <a:ext uri="{FF2B5EF4-FFF2-40B4-BE49-F238E27FC236}">
                    <a16:creationId xmlns:a16="http://schemas.microsoft.com/office/drawing/2014/main" id="{339FCA7D-CF36-7302-CDE8-648DA0E101B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02" name="Straight Connector 9401">
                <a:extLst>
                  <a:ext uri="{FF2B5EF4-FFF2-40B4-BE49-F238E27FC236}">
                    <a16:creationId xmlns:a16="http://schemas.microsoft.com/office/drawing/2014/main" id="{30DED12B-F7D9-9F24-E139-C548D4861B8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03" name="Group 9402">
              <a:extLst>
                <a:ext uri="{FF2B5EF4-FFF2-40B4-BE49-F238E27FC236}">
                  <a16:creationId xmlns:a16="http://schemas.microsoft.com/office/drawing/2014/main" id="{A177EA28-DC8D-E3CD-5CF0-273E244C650F}"/>
                </a:ext>
              </a:extLst>
            </p:cNvPr>
            <p:cNvGrpSpPr/>
            <p:nvPr/>
          </p:nvGrpSpPr>
          <p:grpSpPr>
            <a:xfrm>
              <a:off x="4628558" y="4221765"/>
              <a:ext cx="89485" cy="89485"/>
              <a:chOff x="2162465" y="4117385"/>
              <a:chExt cx="283772" cy="283772"/>
            </a:xfrm>
          </p:grpSpPr>
          <p:cxnSp>
            <p:nvCxnSpPr>
              <p:cNvPr id="9404" name="Straight Connector 9403">
                <a:extLst>
                  <a:ext uri="{FF2B5EF4-FFF2-40B4-BE49-F238E27FC236}">
                    <a16:creationId xmlns:a16="http://schemas.microsoft.com/office/drawing/2014/main" id="{6CBD1430-9A4A-96C2-C988-38E52DCDBC7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05" name="Straight Connector 9404">
                <a:extLst>
                  <a:ext uri="{FF2B5EF4-FFF2-40B4-BE49-F238E27FC236}">
                    <a16:creationId xmlns:a16="http://schemas.microsoft.com/office/drawing/2014/main" id="{3F51F733-AA97-93C0-466E-8BA47BF2483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06" name="Group 9405">
              <a:extLst>
                <a:ext uri="{FF2B5EF4-FFF2-40B4-BE49-F238E27FC236}">
                  <a16:creationId xmlns:a16="http://schemas.microsoft.com/office/drawing/2014/main" id="{5D13E0C1-05B6-593A-C5B3-9AC433754C9E}"/>
                </a:ext>
              </a:extLst>
            </p:cNvPr>
            <p:cNvGrpSpPr/>
            <p:nvPr/>
          </p:nvGrpSpPr>
          <p:grpSpPr>
            <a:xfrm>
              <a:off x="4652564" y="4241001"/>
              <a:ext cx="89485" cy="89485"/>
              <a:chOff x="2162465" y="4117385"/>
              <a:chExt cx="283772" cy="283772"/>
            </a:xfrm>
          </p:grpSpPr>
          <p:cxnSp>
            <p:nvCxnSpPr>
              <p:cNvPr id="9407" name="Straight Connector 9406">
                <a:extLst>
                  <a:ext uri="{FF2B5EF4-FFF2-40B4-BE49-F238E27FC236}">
                    <a16:creationId xmlns:a16="http://schemas.microsoft.com/office/drawing/2014/main" id="{21B66955-EB22-5F8C-277E-AB68D1C3F83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08" name="Straight Connector 9407">
                <a:extLst>
                  <a:ext uri="{FF2B5EF4-FFF2-40B4-BE49-F238E27FC236}">
                    <a16:creationId xmlns:a16="http://schemas.microsoft.com/office/drawing/2014/main" id="{420A3E93-E172-A3EC-8528-FFDF18BDE22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09" name="Group 9408">
              <a:extLst>
                <a:ext uri="{FF2B5EF4-FFF2-40B4-BE49-F238E27FC236}">
                  <a16:creationId xmlns:a16="http://schemas.microsoft.com/office/drawing/2014/main" id="{C2C783B4-66C4-F974-449F-EC809C62CA07}"/>
                </a:ext>
              </a:extLst>
            </p:cNvPr>
            <p:cNvGrpSpPr/>
            <p:nvPr/>
          </p:nvGrpSpPr>
          <p:grpSpPr>
            <a:xfrm>
              <a:off x="4734392" y="4272770"/>
              <a:ext cx="89485" cy="89485"/>
              <a:chOff x="2162465" y="4117385"/>
              <a:chExt cx="283772" cy="283772"/>
            </a:xfrm>
          </p:grpSpPr>
          <p:cxnSp>
            <p:nvCxnSpPr>
              <p:cNvPr id="9410" name="Straight Connector 9409">
                <a:extLst>
                  <a:ext uri="{FF2B5EF4-FFF2-40B4-BE49-F238E27FC236}">
                    <a16:creationId xmlns:a16="http://schemas.microsoft.com/office/drawing/2014/main" id="{00027312-BC75-1455-38E0-699B2DC3EB9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11" name="Straight Connector 9410">
                <a:extLst>
                  <a:ext uri="{FF2B5EF4-FFF2-40B4-BE49-F238E27FC236}">
                    <a16:creationId xmlns:a16="http://schemas.microsoft.com/office/drawing/2014/main" id="{EEBD5918-4F75-8E7F-5E6F-1D2D85280A0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12" name="Group 9411">
              <a:extLst>
                <a:ext uri="{FF2B5EF4-FFF2-40B4-BE49-F238E27FC236}">
                  <a16:creationId xmlns:a16="http://schemas.microsoft.com/office/drawing/2014/main" id="{4095810C-44D2-8813-B34C-7828346ADC87}"/>
                </a:ext>
              </a:extLst>
            </p:cNvPr>
            <p:cNvGrpSpPr/>
            <p:nvPr/>
          </p:nvGrpSpPr>
          <p:grpSpPr>
            <a:xfrm>
              <a:off x="4815625" y="4304261"/>
              <a:ext cx="89485" cy="89485"/>
              <a:chOff x="2162465" y="4117385"/>
              <a:chExt cx="283772" cy="283772"/>
            </a:xfrm>
          </p:grpSpPr>
          <p:cxnSp>
            <p:nvCxnSpPr>
              <p:cNvPr id="9413" name="Straight Connector 9412">
                <a:extLst>
                  <a:ext uri="{FF2B5EF4-FFF2-40B4-BE49-F238E27FC236}">
                    <a16:creationId xmlns:a16="http://schemas.microsoft.com/office/drawing/2014/main" id="{4E309008-6754-D98F-6440-51822AE35CE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14" name="Straight Connector 9413">
                <a:extLst>
                  <a:ext uri="{FF2B5EF4-FFF2-40B4-BE49-F238E27FC236}">
                    <a16:creationId xmlns:a16="http://schemas.microsoft.com/office/drawing/2014/main" id="{C1EB1D11-4399-AA5D-496E-10ABCA45322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15" name="Group 9414">
              <a:extLst>
                <a:ext uri="{FF2B5EF4-FFF2-40B4-BE49-F238E27FC236}">
                  <a16:creationId xmlns:a16="http://schemas.microsoft.com/office/drawing/2014/main" id="{46BC0321-662F-6D38-1F9A-13622073D51D}"/>
                </a:ext>
              </a:extLst>
            </p:cNvPr>
            <p:cNvGrpSpPr/>
            <p:nvPr/>
          </p:nvGrpSpPr>
          <p:grpSpPr>
            <a:xfrm>
              <a:off x="5333263" y="4386945"/>
              <a:ext cx="89485" cy="89485"/>
              <a:chOff x="2162465" y="4117385"/>
              <a:chExt cx="283772" cy="283772"/>
            </a:xfrm>
          </p:grpSpPr>
          <p:cxnSp>
            <p:nvCxnSpPr>
              <p:cNvPr id="9416" name="Straight Connector 9415">
                <a:extLst>
                  <a:ext uri="{FF2B5EF4-FFF2-40B4-BE49-F238E27FC236}">
                    <a16:creationId xmlns:a16="http://schemas.microsoft.com/office/drawing/2014/main" id="{100E3A02-4C6B-FEB1-B466-C8CC1F43B1B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17" name="Straight Connector 9416">
                <a:extLst>
                  <a:ext uri="{FF2B5EF4-FFF2-40B4-BE49-F238E27FC236}">
                    <a16:creationId xmlns:a16="http://schemas.microsoft.com/office/drawing/2014/main" id="{6232BFDD-8F59-E179-7058-5B85F96EDFF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18" name="Group 9417">
              <a:extLst>
                <a:ext uri="{FF2B5EF4-FFF2-40B4-BE49-F238E27FC236}">
                  <a16:creationId xmlns:a16="http://schemas.microsoft.com/office/drawing/2014/main" id="{99CB12C6-65FC-6A29-5B86-4962B774404A}"/>
                </a:ext>
              </a:extLst>
            </p:cNvPr>
            <p:cNvGrpSpPr/>
            <p:nvPr/>
          </p:nvGrpSpPr>
          <p:grpSpPr>
            <a:xfrm>
              <a:off x="5510347" y="4528466"/>
              <a:ext cx="89485" cy="89485"/>
              <a:chOff x="2162465" y="4117385"/>
              <a:chExt cx="283772" cy="283772"/>
            </a:xfrm>
          </p:grpSpPr>
          <p:cxnSp>
            <p:nvCxnSpPr>
              <p:cNvPr id="9419" name="Straight Connector 9418">
                <a:extLst>
                  <a:ext uri="{FF2B5EF4-FFF2-40B4-BE49-F238E27FC236}">
                    <a16:creationId xmlns:a16="http://schemas.microsoft.com/office/drawing/2014/main" id="{766E9CA2-F6DA-4421-6FCF-0F2D4B0AD78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20" name="Straight Connector 9419">
                <a:extLst>
                  <a:ext uri="{FF2B5EF4-FFF2-40B4-BE49-F238E27FC236}">
                    <a16:creationId xmlns:a16="http://schemas.microsoft.com/office/drawing/2014/main" id="{085EA2B4-837C-B2D3-BCB7-25381B36FFF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21" name="Group 9420">
              <a:extLst>
                <a:ext uri="{FF2B5EF4-FFF2-40B4-BE49-F238E27FC236}">
                  <a16:creationId xmlns:a16="http://schemas.microsoft.com/office/drawing/2014/main" id="{5EFA316C-294D-86DC-FE66-1CCBE0677D83}"/>
                </a:ext>
              </a:extLst>
            </p:cNvPr>
            <p:cNvGrpSpPr/>
            <p:nvPr/>
          </p:nvGrpSpPr>
          <p:grpSpPr>
            <a:xfrm>
              <a:off x="6025751" y="4591113"/>
              <a:ext cx="89485" cy="89485"/>
              <a:chOff x="2162465" y="4117385"/>
              <a:chExt cx="283772" cy="283772"/>
            </a:xfrm>
          </p:grpSpPr>
          <p:cxnSp>
            <p:nvCxnSpPr>
              <p:cNvPr id="9422" name="Straight Connector 9421">
                <a:extLst>
                  <a:ext uri="{FF2B5EF4-FFF2-40B4-BE49-F238E27FC236}">
                    <a16:creationId xmlns:a16="http://schemas.microsoft.com/office/drawing/2014/main" id="{6E999D02-194F-2964-6A79-526CD171F54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23" name="Straight Connector 9422">
                <a:extLst>
                  <a:ext uri="{FF2B5EF4-FFF2-40B4-BE49-F238E27FC236}">
                    <a16:creationId xmlns:a16="http://schemas.microsoft.com/office/drawing/2014/main" id="{C2079251-63A6-84F2-28C0-3F7267D70DB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24" name="Group 9423">
              <a:extLst>
                <a:ext uri="{FF2B5EF4-FFF2-40B4-BE49-F238E27FC236}">
                  <a16:creationId xmlns:a16="http://schemas.microsoft.com/office/drawing/2014/main" id="{7CEEA660-E579-CBFA-8092-DBCE2C6C9DFC}"/>
                </a:ext>
              </a:extLst>
            </p:cNvPr>
            <p:cNvGrpSpPr/>
            <p:nvPr/>
          </p:nvGrpSpPr>
          <p:grpSpPr>
            <a:xfrm>
              <a:off x="8827729" y="4718541"/>
              <a:ext cx="89485" cy="89485"/>
              <a:chOff x="2162465" y="4117385"/>
              <a:chExt cx="283772" cy="283772"/>
            </a:xfrm>
          </p:grpSpPr>
          <p:cxnSp>
            <p:nvCxnSpPr>
              <p:cNvPr id="9425" name="Straight Connector 9424">
                <a:extLst>
                  <a:ext uri="{FF2B5EF4-FFF2-40B4-BE49-F238E27FC236}">
                    <a16:creationId xmlns:a16="http://schemas.microsoft.com/office/drawing/2014/main" id="{0F753764-087D-E8CF-961A-FED9AB2B5A2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26" name="Straight Connector 9425">
                <a:extLst>
                  <a:ext uri="{FF2B5EF4-FFF2-40B4-BE49-F238E27FC236}">
                    <a16:creationId xmlns:a16="http://schemas.microsoft.com/office/drawing/2014/main" id="{B30D3B66-CA06-1584-900C-848ABE34C98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spTree>
    <p:extLst>
      <p:ext uri="{BB962C8B-B14F-4D97-AF65-F5344CB8AC3E}">
        <p14:creationId xmlns:p14="http://schemas.microsoft.com/office/powerpoint/2010/main" val="294185884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97" name="Graphic 9595">
            <a:extLst>
              <a:ext uri="{FF2B5EF4-FFF2-40B4-BE49-F238E27FC236}">
                <a16:creationId xmlns:a16="http://schemas.microsoft.com/office/drawing/2014/main" id="{79F0241F-D6DF-D07B-772E-D33D1DEF0099}"/>
              </a:ext>
            </a:extLst>
          </p:cNvPr>
          <p:cNvGrpSpPr/>
          <p:nvPr/>
        </p:nvGrpSpPr>
        <p:grpSpPr>
          <a:xfrm>
            <a:off x="1238938" y="4098164"/>
            <a:ext cx="4621002" cy="2134673"/>
            <a:chOff x="1238938" y="4098164"/>
            <a:chExt cx="4621002" cy="2134673"/>
          </a:xfrm>
        </p:grpSpPr>
        <p:grpSp>
          <p:nvGrpSpPr>
            <p:cNvPr id="9598" name="Graphic 9595">
              <a:extLst>
                <a:ext uri="{FF2B5EF4-FFF2-40B4-BE49-F238E27FC236}">
                  <a16:creationId xmlns:a16="http://schemas.microsoft.com/office/drawing/2014/main" id="{C65AF484-17D3-3033-94B3-B29911E845F6}"/>
                </a:ext>
              </a:extLst>
            </p:cNvPr>
            <p:cNvGrpSpPr/>
            <p:nvPr/>
          </p:nvGrpSpPr>
          <p:grpSpPr>
            <a:xfrm>
              <a:off x="1238938" y="4098164"/>
              <a:ext cx="595281" cy="1012894"/>
              <a:chOff x="1238938" y="4098164"/>
              <a:chExt cx="595281" cy="1012894"/>
            </a:xfrm>
          </p:grpSpPr>
          <p:sp>
            <p:nvSpPr>
              <p:cNvPr id="9599" name="Freeform: Shape 9598">
                <a:extLst>
                  <a:ext uri="{FF2B5EF4-FFF2-40B4-BE49-F238E27FC236}">
                    <a16:creationId xmlns:a16="http://schemas.microsoft.com/office/drawing/2014/main" id="{A7E48939-80C9-C659-5BDB-6152984CA98C}"/>
                  </a:ext>
                </a:extLst>
              </p:cNvPr>
              <p:cNvSpPr/>
              <p:nvPr/>
            </p:nvSpPr>
            <p:spPr>
              <a:xfrm>
                <a:off x="1238938" y="4098164"/>
                <a:ext cx="12725" cy="1012894"/>
              </a:xfrm>
              <a:custGeom>
                <a:avLst/>
                <a:gdLst>
                  <a:gd name="connsiteX0" fmla="*/ 0 w 12725"/>
                  <a:gd name="connsiteY0" fmla="*/ 0 h 1012894"/>
                  <a:gd name="connsiteX1" fmla="*/ 0 w 12725"/>
                  <a:gd name="connsiteY1" fmla="*/ 1012895 h 1012894"/>
                </a:gdLst>
                <a:ahLst/>
                <a:cxnLst>
                  <a:cxn ang="0">
                    <a:pos x="connsiteX0" y="connsiteY0"/>
                  </a:cxn>
                  <a:cxn ang="0">
                    <a:pos x="connsiteX1" y="connsiteY1"/>
                  </a:cxn>
                </a:cxnLst>
                <a:rect l="l" t="t" r="r" b="b"/>
                <a:pathLst>
                  <a:path w="12725" h="1012894">
                    <a:moveTo>
                      <a:pt x="0" y="0"/>
                    </a:moveTo>
                    <a:lnTo>
                      <a:pt x="0" y="1012895"/>
                    </a:lnTo>
                  </a:path>
                </a:pathLst>
              </a:custGeom>
              <a:ln w="19050" cap="flat">
                <a:solidFill>
                  <a:srgbClr val="025973"/>
                </a:solidFill>
                <a:prstDash val="solid"/>
                <a:miter/>
              </a:ln>
            </p:spPr>
            <p:txBody>
              <a:bodyPr rtlCol="0" anchor="ctr"/>
              <a:lstStyle/>
              <a:p>
                <a:endParaRPr lang="en-US"/>
              </a:p>
            </p:txBody>
          </p:sp>
          <p:sp>
            <p:nvSpPr>
              <p:cNvPr id="9234" name="Freeform: Shape 9233">
                <a:extLst>
                  <a:ext uri="{FF2B5EF4-FFF2-40B4-BE49-F238E27FC236}">
                    <a16:creationId xmlns:a16="http://schemas.microsoft.com/office/drawing/2014/main" id="{22975744-B668-E1C5-665E-144D3509C04B}"/>
                  </a:ext>
                </a:extLst>
              </p:cNvPr>
              <p:cNvSpPr/>
              <p:nvPr/>
            </p:nvSpPr>
            <p:spPr>
              <a:xfrm>
                <a:off x="1261080" y="4450132"/>
                <a:ext cx="12725" cy="653047"/>
              </a:xfrm>
              <a:custGeom>
                <a:avLst/>
                <a:gdLst>
                  <a:gd name="connsiteX0" fmla="*/ 0 w 12725"/>
                  <a:gd name="connsiteY0" fmla="*/ 653047 h 653047"/>
                  <a:gd name="connsiteX1" fmla="*/ 0 w 12725"/>
                  <a:gd name="connsiteY1" fmla="*/ 0 h 653047"/>
                </a:gdLst>
                <a:ahLst/>
                <a:cxnLst>
                  <a:cxn ang="0">
                    <a:pos x="connsiteX0" y="connsiteY0"/>
                  </a:cxn>
                  <a:cxn ang="0">
                    <a:pos x="connsiteX1" y="connsiteY1"/>
                  </a:cxn>
                </a:cxnLst>
                <a:rect l="l" t="t" r="r" b="b"/>
                <a:pathLst>
                  <a:path w="12725" h="653047">
                    <a:moveTo>
                      <a:pt x="0" y="653047"/>
                    </a:moveTo>
                    <a:lnTo>
                      <a:pt x="0" y="0"/>
                    </a:lnTo>
                  </a:path>
                </a:pathLst>
              </a:custGeom>
              <a:ln w="19050" cap="flat">
                <a:solidFill>
                  <a:srgbClr val="025973"/>
                </a:solidFill>
                <a:prstDash val="solid"/>
                <a:miter/>
              </a:ln>
            </p:spPr>
            <p:txBody>
              <a:bodyPr rtlCol="0" anchor="ctr"/>
              <a:lstStyle/>
              <a:p>
                <a:endParaRPr lang="en-US"/>
              </a:p>
            </p:txBody>
          </p:sp>
          <p:sp>
            <p:nvSpPr>
              <p:cNvPr id="9237" name="Freeform: Shape 9236">
                <a:extLst>
                  <a:ext uri="{FF2B5EF4-FFF2-40B4-BE49-F238E27FC236}">
                    <a16:creationId xmlns:a16="http://schemas.microsoft.com/office/drawing/2014/main" id="{95EE6645-1004-9049-83E7-F56390361CF5}"/>
                  </a:ext>
                </a:extLst>
              </p:cNvPr>
              <p:cNvSpPr/>
              <p:nvPr/>
            </p:nvSpPr>
            <p:spPr>
              <a:xfrm>
                <a:off x="1283094" y="4583299"/>
                <a:ext cx="12725" cy="519880"/>
              </a:xfrm>
              <a:custGeom>
                <a:avLst/>
                <a:gdLst>
                  <a:gd name="connsiteX0" fmla="*/ 0 w 12725"/>
                  <a:gd name="connsiteY0" fmla="*/ 519880 h 519880"/>
                  <a:gd name="connsiteX1" fmla="*/ 0 w 12725"/>
                  <a:gd name="connsiteY1" fmla="*/ 0 h 519880"/>
                </a:gdLst>
                <a:ahLst/>
                <a:cxnLst>
                  <a:cxn ang="0">
                    <a:pos x="connsiteX0" y="connsiteY0"/>
                  </a:cxn>
                  <a:cxn ang="0">
                    <a:pos x="connsiteX1" y="connsiteY1"/>
                  </a:cxn>
                </a:cxnLst>
                <a:rect l="l" t="t" r="r" b="b"/>
                <a:pathLst>
                  <a:path w="12725" h="519880">
                    <a:moveTo>
                      <a:pt x="0" y="519880"/>
                    </a:moveTo>
                    <a:lnTo>
                      <a:pt x="0" y="0"/>
                    </a:lnTo>
                  </a:path>
                </a:pathLst>
              </a:custGeom>
              <a:ln w="19050" cap="flat">
                <a:solidFill>
                  <a:srgbClr val="025973"/>
                </a:solidFill>
                <a:prstDash val="solid"/>
                <a:miter/>
              </a:ln>
            </p:spPr>
            <p:txBody>
              <a:bodyPr rtlCol="0" anchor="ctr"/>
              <a:lstStyle/>
              <a:p>
                <a:endParaRPr lang="en-US"/>
              </a:p>
            </p:txBody>
          </p:sp>
          <p:sp>
            <p:nvSpPr>
              <p:cNvPr id="9600" name="Freeform: Shape 9599">
                <a:extLst>
                  <a:ext uri="{FF2B5EF4-FFF2-40B4-BE49-F238E27FC236}">
                    <a16:creationId xmlns:a16="http://schemas.microsoft.com/office/drawing/2014/main" id="{AC408C0D-D08C-6DB4-B3F7-6A98F9F3786A}"/>
                  </a:ext>
                </a:extLst>
              </p:cNvPr>
              <p:cNvSpPr/>
              <p:nvPr/>
            </p:nvSpPr>
            <p:spPr>
              <a:xfrm>
                <a:off x="1305109" y="4623339"/>
                <a:ext cx="12725" cy="479839"/>
              </a:xfrm>
              <a:custGeom>
                <a:avLst/>
                <a:gdLst>
                  <a:gd name="connsiteX0" fmla="*/ 0 w 12725"/>
                  <a:gd name="connsiteY0" fmla="*/ 479840 h 479839"/>
                  <a:gd name="connsiteX1" fmla="*/ 0 w 12725"/>
                  <a:gd name="connsiteY1" fmla="*/ 0 h 479839"/>
                </a:gdLst>
                <a:ahLst/>
                <a:cxnLst>
                  <a:cxn ang="0">
                    <a:pos x="connsiteX0" y="connsiteY0"/>
                  </a:cxn>
                  <a:cxn ang="0">
                    <a:pos x="connsiteX1" y="connsiteY1"/>
                  </a:cxn>
                </a:cxnLst>
                <a:rect l="l" t="t" r="r" b="b"/>
                <a:pathLst>
                  <a:path w="12725" h="479839">
                    <a:moveTo>
                      <a:pt x="0" y="479840"/>
                    </a:moveTo>
                    <a:lnTo>
                      <a:pt x="0" y="0"/>
                    </a:lnTo>
                  </a:path>
                </a:pathLst>
              </a:custGeom>
              <a:ln w="19050" cap="flat">
                <a:solidFill>
                  <a:srgbClr val="025973"/>
                </a:solidFill>
                <a:prstDash val="solid"/>
                <a:miter/>
              </a:ln>
            </p:spPr>
            <p:txBody>
              <a:bodyPr rtlCol="0" anchor="ctr"/>
              <a:lstStyle/>
              <a:p>
                <a:endParaRPr lang="en-US"/>
              </a:p>
            </p:txBody>
          </p:sp>
          <p:sp>
            <p:nvSpPr>
              <p:cNvPr id="9601" name="Freeform: Shape 9600">
                <a:extLst>
                  <a:ext uri="{FF2B5EF4-FFF2-40B4-BE49-F238E27FC236}">
                    <a16:creationId xmlns:a16="http://schemas.microsoft.com/office/drawing/2014/main" id="{85FE76CD-78BF-BD4D-5627-28FEE34F14B0}"/>
                  </a:ext>
                </a:extLst>
              </p:cNvPr>
              <p:cNvSpPr/>
              <p:nvPr/>
            </p:nvSpPr>
            <p:spPr>
              <a:xfrm>
                <a:off x="1327123" y="4691537"/>
                <a:ext cx="12725" cy="411641"/>
              </a:xfrm>
              <a:custGeom>
                <a:avLst/>
                <a:gdLst>
                  <a:gd name="connsiteX0" fmla="*/ 0 w 12725"/>
                  <a:gd name="connsiteY0" fmla="*/ 411642 h 411641"/>
                  <a:gd name="connsiteX1" fmla="*/ 0 w 12725"/>
                  <a:gd name="connsiteY1" fmla="*/ 0 h 411641"/>
                </a:gdLst>
                <a:ahLst/>
                <a:cxnLst>
                  <a:cxn ang="0">
                    <a:pos x="connsiteX0" y="connsiteY0"/>
                  </a:cxn>
                  <a:cxn ang="0">
                    <a:pos x="connsiteX1" y="connsiteY1"/>
                  </a:cxn>
                </a:cxnLst>
                <a:rect l="l" t="t" r="r" b="b"/>
                <a:pathLst>
                  <a:path w="12725" h="411641">
                    <a:moveTo>
                      <a:pt x="0" y="411642"/>
                    </a:moveTo>
                    <a:lnTo>
                      <a:pt x="0" y="0"/>
                    </a:lnTo>
                  </a:path>
                </a:pathLst>
              </a:custGeom>
              <a:ln w="19050" cap="flat">
                <a:solidFill>
                  <a:srgbClr val="025973"/>
                </a:solidFill>
                <a:prstDash val="solid"/>
                <a:miter/>
              </a:ln>
            </p:spPr>
            <p:txBody>
              <a:bodyPr rtlCol="0" anchor="ctr"/>
              <a:lstStyle/>
              <a:p>
                <a:endParaRPr lang="en-US"/>
              </a:p>
            </p:txBody>
          </p:sp>
          <p:sp>
            <p:nvSpPr>
              <p:cNvPr id="9602" name="Freeform: Shape 9601">
                <a:extLst>
                  <a:ext uri="{FF2B5EF4-FFF2-40B4-BE49-F238E27FC236}">
                    <a16:creationId xmlns:a16="http://schemas.microsoft.com/office/drawing/2014/main" id="{5BA0DC6F-D463-5EE1-F7C1-38BF07A638C6}"/>
                  </a:ext>
                </a:extLst>
              </p:cNvPr>
              <p:cNvSpPr/>
              <p:nvPr/>
            </p:nvSpPr>
            <p:spPr>
              <a:xfrm>
                <a:off x="1349265" y="4741782"/>
                <a:ext cx="12725" cy="361397"/>
              </a:xfrm>
              <a:custGeom>
                <a:avLst/>
                <a:gdLst>
                  <a:gd name="connsiteX0" fmla="*/ 0 w 12725"/>
                  <a:gd name="connsiteY0" fmla="*/ 361397 h 361397"/>
                  <a:gd name="connsiteX1" fmla="*/ 0 w 12725"/>
                  <a:gd name="connsiteY1" fmla="*/ 0 h 361397"/>
                </a:gdLst>
                <a:ahLst/>
                <a:cxnLst>
                  <a:cxn ang="0">
                    <a:pos x="connsiteX0" y="connsiteY0"/>
                  </a:cxn>
                  <a:cxn ang="0">
                    <a:pos x="connsiteX1" y="connsiteY1"/>
                  </a:cxn>
                </a:cxnLst>
                <a:rect l="l" t="t" r="r" b="b"/>
                <a:pathLst>
                  <a:path w="12725" h="361397">
                    <a:moveTo>
                      <a:pt x="0" y="361397"/>
                    </a:moveTo>
                    <a:lnTo>
                      <a:pt x="0" y="0"/>
                    </a:lnTo>
                  </a:path>
                </a:pathLst>
              </a:custGeom>
              <a:ln w="19050" cap="flat">
                <a:solidFill>
                  <a:srgbClr val="025973"/>
                </a:solidFill>
                <a:prstDash val="solid"/>
                <a:miter/>
              </a:ln>
            </p:spPr>
            <p:txBody>
              <a:bodyPr rtlCol="0" anchor="ctr"/>
              <a:lstStyle/>
              <a:p>
                <a:endParaRPr lang="en-US"/>
              </a:p>
            </p:txBody>
          </p:sp>
          <p:sp>
            <p:nvSpPr>
              <p:cNvPr id="9603" name="Freeform: Shape 9602">
                <a:extLst>
                  <a:ext uri="{FF2B5EF4-FFF2-40B4-BE49-F238E27FC236}">
                    <a16:creationId xmlns:a16="http://schemas.microsoft.com/office/drawing/2014/main" id="{C375CF94-67E4-AE59-9CB5-B05637DAC6F2}"/>
                  </a:ext>
                </a:extLst>
              </p:cNvPr>
              <p:cNvSpPr/>
              <p:nvPr/>
            </p:nvSpPr>
            <p:spPr>
              <a:xfrm>
                <a:off x="1371279" y="4776656"/>
                <a:ext cx="12725" cy="326523"/>
              </a:xfrm>
              <a:custGeom>
                <a:avLst/>
                <a:gdLst>
                  <a:gd name="connsiteX0" fmla="*/ 0 w 12725"/>
                  <a:gd name="connsiteY0" fmla="*/ 326524 h 326523"/>
                  <a:gd name="connsiteX1" fmla="*/ 0 w 12725"/>
                  <a:gd name="connsiteY1" fmla="*/ 0 h 326523"/>
                </a:gdLst>
                <a:ahLst/>
                <a:cxnLst>
                  <a:cxn ang="0">
                    <a:pos x="connsiteX0" y="connsiteY0"/>
                  </a:cxn>
                  <a:cxn ang="0">
                    <a:pos x="connsiteX1" y="connsiteY1"/>
                  </a:cxn>
                </a:cxnLst>
                <a:rect l="l" t="t" r="r" b="b"/>
                <a:pathLst>
                  <a:path w="12725" h="326523">
                    <a:moveTo>
                      <a:pt x="0" y="326524"/>
                    </a:moveTo>
                    <a:lnTo>
                      <a:pt x="0" y="0"/>
                    </a:lnTo>
                  </a:path>
                </a:pathLst>
              </a:custGeom>
              <a:ln w="19050" cap="flat">
                <a:solidFill>
                  <a:srgbClr val="025973"/>
                </a:solidFill>
                <a:prstDash val="solid"/>
                <a:miter/>
              </a:ln>
            </p:spPr>
            <p:txBody>
              <a:bodyPr rtlCol="0" anchor="ctr"/>
              <a:lstStyle/>
              <a:p>
                <a:endParaRPr lang="en-US"/>
              </a:p>
            </p:txBody>
          </p:sp>
          <p:sp>
            <p:nvSpPr>
              <p:cNvPr id="9604" name="Freeform: Shape 9603">
                <a:extLst>
                  <a:ext uri="{FF2B5EF4-FFF2-40B4-BE49-F238E27FC236}">
                    <a16:creationId xmlns:a16="http://schemas.microsoft.com/office/drawing/2014/main" id="{ECB9C617-79BA-F8AE-DF2E-D37313C3DC61}"/>
                  </a:ext>
                </a:extLst>
              </p:cNvPr>
              <p:cNvSpPr/>
              <p:nvPr/>
            </p:nvSpPr>
            <p:spPr>
              <a:xfrm>
                <a:off x="1393294" y="4776656"/>
                <a:ext cx="12725" cy="326523"/>
              </a:xfrm>
              <a:custGeom>
                <a:avLst/>
                <a:gdLst>
                  <a:gd name="connsiteX0" fmla="*/ 0 w 12725"/>
                  <a:gd name="connsiteY0" fmla="*/ 326524 h 326523"/>
                  <a:gd name="connsiteX1" fmla="*/ 0 w 12725"/>
                  <a:gd name="connsiteY1" fmla="*/ 0 h 326523"/>
                </a:gdLst>
                <a:ahLst/>
                <a:cxnLst>
                  <a:cxn ang="0">
                    <a:pos x="connsiteX0" y="connsiteY0"/>
                  </a:cxn>
                  <a:cxn ang="0">
                    <a:pos x="connsiteX1" y="connsiteY1"/>
                  </a:cxn>
                </a:cxnLst>
                <a:rect l="l" t="t" r="r" b="b"/>
                <a:pathLst>
                  <a:path w="12725" h="326523">
                    <a:moveTo>
                      <a:pt x="0" y="326524"/>
                    </a:moveTo>
                    <a:lnTo>
                      <a:pt x="0" y="0"/>
                    </a:lnTo>
                  </a:path>
                </a:pathLst>
              </a:custGeom>
              <a:ln w="19050" cap="flat">
                <a:solidFill>
                  <a:srgbClr val="025973"/>
                </a:solidFill>
                <a:prstDash val="solid"/>
                <a:miter/>
              </a:ln>
            </p:spPr>
            <p:txBody>
              <a:bodyPr rtlCol="0" anchor="ctr"/>
              <a:lstStyle/>
              <a:p>
                <a:endParaRPr lang="en-US"/>
              </a:p>
            </p:txBody>
          </p:sp>
          <p:sp>
            <p:nvSpPr>
              <p:cNvPr id="9605" name="Freeform: Shape 9604">
                <a:extLst>
                  <a:ext uri="{FF2B5EF4-FFF2-40B4-BE49-F238E27FC236}">
                    <a16:creationId xmlns:a16="http://schemas.microsoft.com/office/drawing/2014/main" id="{BC611C84-962E-A29D-FE3D-EEB5FBE8B845}"/>
                  </a:ext>
                </a:extLst>
              </p:cNvPr>
              <p:cNvSpPr/>
              <p:nvPr/>
            </p:nvSpPr>
            <p:spPr>
              <a:xfrm>
                <a:off x="1415308" y="4798097"/>
                <a:ext cx="12725" cy="305082"/>
              </a:xfrm>
              <a:custGeom>
                <a:avLst/>
                <a:gdLst>
                  <a:gd name="connsiteX0" fmla="*/ 0 w 12725"/>
                  <a:gd name="connsiteY0" fmla="*/ 305082 h 305082"/>
                  <a:gd name="connsiteX1" fmla="*/ 0 w 12725"/>
                  <a:gd name="connsiteY1" fmla="*/ 0 h 305082"/>
                </a:gdLst>
                <a:ahLst/>
                <a:cxnLst>
                  <a:cxn ang="0">
                    <a:pos x="connsiteX0" y="connsiteY0"/>
                  </a:cxn>
                  <a:cxn ang="0">
                    <a:pos x="connsiteX1" y="connsiteY1"/>
                  </a:cxn>
                </a:cxnLst>
                <a:rect l="l" t="t" r="r" b="b"/>
                <a:pathLst>
                  <a:path w="12725" h="305082">
                    <a:moveTo>
                      <a:pt x="0" y="305082"/>
                    </a:moveTo>
                    <a:lnTo>
                      <a:pt x="0" y="0"/>
                    </a:lnTo>
                  </a:path>
                </a:pathLst>
              </a:custGeom>
              <a:ln w="19050" cap="flat">
                <a:solidFill>
                  <a:srgbClr val="025973"/>
                </a:solidFill>
                <a:prstDash val="solid"/>
                <a:miter/>
              </a:ln>
            </p:spPr>
            <p:txBody>
              <a:bodyPr rtlCol="0" anchor="ctr"/>
              <a:lstStyle/>
              <a:p>
                <a:endParaRPr lang="en-US"/>
              </a:p>
            </p:txBody>
          </p:sp>
          <p:sp>
            <p:nvSpPr>
              <p:cNvPr id="9606" name="Freeform: Shape 9605">
                <a:extLst>
                  <a:ext uri="{FF2B5EF4-FFF2-40B4-BE49-F238E27FC236}">
                    <a16:creationId xmlns:a16="http://schemas.microsoft.com/office/drawing/2014/main" id="{DC5C3EAE-4D6C-F247-86F2-E4838C81E0EB}"/>
                  </a:ext>
                </a:extLst>
              </p:cNvPr>
              <p:cNvSpPr/>
              <p:nvPr/>
            </p:nvSpPr>
            <p:spPr>
              <a:xfrm>
                <a:off x="1437450" y="4897294"/>
                <a:ext cx="12725" cy="205885"/>
              </a:xfrm>
              <a:custGeom>
                <a:avLst/>
                <a:gdLst>
                  <a:gd name="connsiteX0" fmla="*/ 0 w 12725"/>
                  <a:gd name="connsiteY0" fmla="*/ 205885 h 205885"/>
                  <a:gd name="connsiteX1" fmla="*/ 0 w 12725"/>
                  <a:gd name="connsiteY1" fmla="*/ 0 h 205885"/>
                </a:gdLst>
                <a:ahLst/>
                <a:cxnLst>
                  <a:cxn ang="0">
                    <a:pos x="connsiteX0" y="connsiteY0"/>
                  </a:cxn>
                  <a:cxn ang="0">
                    <a:pos x="connsiteX1" y="connsiteY1"/>
                  </a:cxn>
                </a:cxnLst>
                <a:rect l="l" t="t" r="r" b="b"/>
                <a:pathLst>
                  <a:path w="12725" h="205885">
                    <a:moveTo>
                      <a:pt x="0" y="205885"/>
                    </a:moveTo>
                    <a:lnTo>
                      <a:pt x="0" y="0"/>
                    </a:lnTo>
                  </a:path>
                </a:pathLst>
              </a:custGeom>
              <a:ln w="19050" cap="flat">
                <a:solidFill>
                  <a:srgbClr val="025973"/>
                </a:solidFill>
                <a:prstDash val="solid"/>
                <a:miter/>
              </a:ln>
            </p:spPr>
            <p:txBody>
              <a:bodyPr rtlCol="0" anchor="ctr"/>
              <a:lstStyle/>
              <a:p>
                <a:endParaRPr lang="en-US"/>
              </a:p>
            </p:txBody>
          </p:sp>
          <p:sp>
            <p:nvSpPr>
              <p:cNvPr id="9607" name="Freeform: Shape 9606">
                <a:extLst>
                  <a:ext uri="{FF2B5EF4-FFF2-40B4-BE49-F238E27FC236}">
                    <a16:creationId xmlns:a16="http://schemas.microsoft.com/office/drawing/2014/main" id="{EDE87679-D0EA-926C-D523-243EC12D56E3}"/>
                  </a:ext>
                </a:extLst>
              </p:cNvPr>
              <p:cNvSpPr/>
              <p:nvPr/>
            </p:nvSpPr>
            <p:spPr>
              <a:xfrm>
                <a:off x="1459465" y="4897294"/>
                <a:ext cx="12725" cy="205885"/>
              </a:xfrm>
              <a:custGeom>
                <a:avLst/>
                <a:gdLst>
                  <a:gd name="connsiteX0" fmla="*/ 0 w 12725"/>
                  <a:gd name="connsiteY0" fmla="*/ 205885 h 205885"/>
                  <a:gd name="connsiteX1" fmla="*/ 0 w 12725"/>
                  <a:gd name="connsiteY1" fmla="*/ 0 h 205885"/>
                </a:gdLst>
                <a:ahLst/>
                <a:cxnLst>
                  <a:cxn ang="0">
                    <a:pos x="connsiteX0" y="connsiteY0"/>
                  </a:cxn>
                  <a:cxn ang="0">
                    <a:pos x="connsiteX1" y="connsiteY1"/>
                  </a:cxn>
                </a:cxnLst>
                <a:rect l="l" t="t" r="r" b="b"/>
                <a:pathLst>
                  <a:path w="12725" h="205885">
                    <a:moveTo>
                      <a:pt x="0" y="205885"/>
                    </a:moveTo>
                    <a:lnTo>
                      <a:pt x="0" y="0"/>
                    </a:lnTo>
                  </a:path>
                </a:pathLst>
              </a:custGeom>
              <a:ln w="19050" cap="flat">
                <a:solidFill>
                  <a:srgbClr val="025973"/>
                </a:solidFill>
                <a:prstDash val="solid"/>
                <a:miter/>
              </a:ln>
            </p:spPr>
            <p:txBody>
              <a:bodyPr rtlCol="0" anchor="ctr"/>
              <a:lstStyle/>
              <a:p>
                <a:endParaRPr lang="en-US"/>
              </a:p>
            </p:txBody>
          </p:sp>
          <p:sp>
            <p:nvSpPr>
              <p:cNvPr id="9608" name="Freeform: Shape 9607">
                <a:extLst>
                  <a:ext uri="{FF2B5EF4-FFF2-40B4-BE49-F238E27FC236}">
                    <a16:creationId xmlns:a16="http://schemas.microsoft.com/office/drawing/2014/main" id="{E5374560-40E7-B56A-A84B-EB9C3A063C2B}"/>
                  </a:ext>
                </a:extLst>
              </p:cNvPr>
              <p:cNvSpPr/>
              <p:nvPr/>
            </p:nvSpPr>
            <p:spPr>
              <a:xfrm>
                <a:off x="1481479" y="4920801"/>
                <a:ext cx="12725" cy="182377"/>
              </a:xfrm>
              <a:custGeom>
                <a:avLst/>
                <a:gdLst>
                  <a:gd name="connsiteX0" fmla="*/ 0 w 12725"/>
                  <a:gd name="connsiteY0" fmla="*/ 182378 h 182377"/>
                  <a:gd name="connsiteX1" fmla="*/ 0 w 12725"/>
                  <a:gd name="connsiteY1" fmla="*/ 0 h 182377"/>
                </a:gdLst>
                <a:ahLst/>
                <a:cxnLst>
                  <a:cxn ang="0">
                    <a:pos x="connsiteX0" y="connsiteY0"/>
                  </a:cxn>
                  <a:cxn ang="0">
                    <a:pos x="connsiteX1" y="connsiteY1"/>
                  </a:cxn>
                </a:cxnLst>
                <a:rect l="l" t="t" r="r" b="b"/>
                <a:pathLst>
                  <a:path w="12725" h="182377">
                    <a:moveTo>
                      <a:pt x="0" y="182378"/>
                    </a:moveTo>
                    <a:lnTo>
                      <a:pt x="0" y="0"/>
                    </a:lnTo>
                  </a:path>
                </a:pathLst>
              </a:custGeom>
              <a:ln w="19050" cap="flat">
                <a:solidFill>
                  <a:srgbClr val="025973"/>
                </a:solidFill>
                <a:prstDash val="solid"/>
                <a:miter/>
              </a:ln>
            </p:spPr>
            <p:txBody>
              <a:bodyPr rtlCol="0" anchor="ctr"/>
              <a:lstStyle/>
              <a:p>
                <a:endParaRPr lang="en-US"/>
              </a:p>
            </p:txBody>
          </p:sp>
          <p:sp>
            <p:nvSpPr>
              <p:cNvPr id="9609" name="Freeform: Shape 9608">
                <a:extLst>
                  <a:ext uri="{FF2B5EF4-FFF2-40B4-BE49-F238E27FC236}">
                    <a16:creationId xmlns:a16="http://schemas.microsoft.com/office/drawing/2014/main" id="{74C57259-E96A-6FB4-3840-B4B49349E142}"/>
                  </a:ext>
                </a:extLst>
              </p:cNvPr>
              <p:cNvSpPr/>
              <p:nvPr/>
            </p:nvSpPr>
            <p:spPr>
              <a:xfrm>
                <a:off x="1503493" y="4950638"/>
                <a:ext cx="12725" cy="152541"/>
              </a:xfrm>
              <a:custGeom>
                <a:avLst/>
                <a:gdLst>
                  <a:gd name="connsiteX0" fmla="*/ 0 w 12725"/>
                  <a:gd name="connsiteY0" fmla="*/ 152541 h 152541"/>
                  <a:gd name="connsiteX1" fmla="*/ 0 w 12725"/>
                  <a:gd name="connsiteY1" fmla="*/ 0 h 152541"/>
                </a:gdLst>
                <a:ahLst/>
                <a:cxnLst>
                  <a:cxn ang="0">
                    <a:pos x="connsiteX0" y="connsiteY0"/>
                  </a:cxn>
                  <a:cxn ang="0">
                    <a:pos x="connsiteX1" y="connsiteY1"/>
                  </a:cxn>
                </a:cxnLst>
                <a:rect l="l" t="t" r="r" b="b"/>
                <a:pathLst>
                  <a:path w="12725" h="152541">
                    <a:moveTo>
                      <a:pt x="0" y="152541"/>
                    </a:moveTo>
                    <a:lnTo>
                      <a:pt x="0" y="0"/>
                    </a:lnTo>
                  </a:path>
                </a:pathLst>
              </a:custGeom>
              <a:ln w="19050" cap="flat">
                <a:solidFill>
                  <a:srgbClr val="025973"/>
                </a:solidFill>
                <a:prstDash val="solid"/>
                <a:miter/>
              </a:ln>
            </p:spPr>
            <p:txBody>
              <a:bodyPr rtlCol="0" anchor="ctr"/>
              <a:lstStyle/>
              <a:p>
                <a:endParaRPr lang="en-US"/>
              </a:p>
            </p:txBody>
          </p:sp>
          <p:sp>
            <p:nvSpPr>
              <p:cNvPr id="9610" name="Freeform: Shape 9609">
                <a:extLst>
                  <a:ext uri="{FF2B5EF4-FFF2-40B4-BE49-F238E27FC236}">
                    <a16:creationId xmlns:a16="http://schemas.microsoft.com/office/drawing/2014/main" id="{11EC3F8F-8EAE-326F-D144-F8C95A186CAF}"/>
                  </a:ext>
                </a:extLst>
              </p:cNvPr>
              <p:cNvSpPr/>
              <p:nvPr/>
            </p:nvSpPr>
            <p:spPr>
              <a:xfrm>
                <a:off x="1525635" y="4962004"/>
                <a:ext cx="12725" cy="141174"/>
              </a:xfrm>
              <a:custGeom>
                <a:avLst/>
                <a:gdLst>
                  <a:gd name="connsiteX0" fmla="*/ 0 w 12725"/>
                  <a:gd name="connsiteY0" fmla="*/ 141175 h 141174"/>
                  <a:gd name="connsiteX1" fmla="*/ 0 w 12725"/>
                  <a:gd name="connsiteY1" fmla="*/ 0 h 141174"/>
                </a:gdLst>
                <a:ahLst/>
                <a:cxnLst>
                  <a:cxn ang="0">
                    <a:pos x="connsiteX0" y="connsiteY0"/>
                  </a:cxn>
                  <a:cxn ang="0">
                    <a:pos x="connsiteX1" y="connsiteY1"/>
                  </a:cxn>
                </a:cxnLst>
                <a:rect l="l" t="t" r="r" b="b"/>
                <a:pathLst>
                  <a:path w="12725" h="141174">
                    <a:moveTo>
                      <a:pt x="0" y="141175"/>
                    </a:moveTo>
                    <a:lnTo>
                      <a:pt x="0" y="0"/>
                    </a:lnTo>
                  </a:path>
                </a:pathLst>
              </a:custGeom>
              <a:ln w="19050" cap="flat">
                <a:solidFill>
                  <a:srgbClr val="025973"/>
                </a:solidFill>
                <a:prstDash val="solid"/>
                <a:miter/>
              </a:ln>
            </p:spPr>
            <p:txBody>
              <a:bodyPr rtlCol="0" anchor="ctr"/>
              <a:lstStyle/>
              <a:p>
                <a:endParaRPr lang="en-US"/>
              </a:p>
            </p:txBody>
          </p:sp>
          <p:sp>
            <p:nvSpPr>
              <p:cNvPr id="9611" name="Freeform: Shape 9610">
                <a:extLst>
                  <a:ext uri="{FF2B5EF4-FFF2-40B4-BE49-F238E27FC236}">
                    <a16:creationId xmlns:a16="http://schemas.microsoft.com/office/drawing/2014/main" id="{F9A66785-C87A-86C3-B472-7E949677B104}"/>
                  </a:ext>
                </a:extLst>
              </p:cNvPr>
              <p:cNvSpPr/>
              <p:nvPr/>
            </p:nvSpPr>
            <p:spPr>
              <a:xfrm>
                <a:off x="1547650" y="4967817"/>
                <a:ext cx="12725" cy="135362"/>
              </a:xfrm>
              <a:custGeom>
                <a:avLst/>
                <a:gdLst>
                  <a:gd name="connsiteX0" fmla="*/ 0 w 12725"/>
                  <a:gd name="connsiteY0" fmla="*/ 135363 h 135362"/>
                  <a:gd name="connsiteX1" fmla="*/ 0 w 12725"/>
                  <a:gd name="connsiteY1" fmla="*/ 0 h 135362"/>
                </a:gdLst>
                <a:ahLst/>
                <a:cxnLst>
                  <a:cxn ang="0">
                    <a:pos x="connsiteX0" y="connsiteY0"/>
                  </a:cxn>
                  <a:cxn ang="0">
                    <a:pos x="connsiteX1" y="connsiteY1"/>
                  </a:cxn>
                </a:cxnLst>
                <a:rect l="l" t="t" r="r" b="b"/>
                <a:pathLst>
                  <a:path w="12725" h="135362">
                    <a:moveTo>
                      <a:pt x="0" y="135363"/>
                    </a:moveTo>
                    <a:lnTo>
                      <a:pt x="0" y="0"/>
                    </a:lnTo>
                  </a:path>
                </a:pathLst>
              </a:custGeom>
              <a:ln w="19050" cap="flat">
                <a:solidFill>
                  <a:srgbClr val="025973"/>
                </a:solidFill>
                <a:prstDash val="solid"/>
                <a:miter/>
              </a:ln>
            </p:spPr>
            <p:txBody>
              <a:bodyPr rtlCol="0" anchor="ctr"/>
              <a:lstStyle/>
              <a:p>
                <a:endParaRPr lang="en-US"/>
              </a:p>
            </p:txBody>
          </p:sp>
          <p:sp>
            <p:nvSpPr>
              <p:cNvPr id="9612" name="Freeform: Shape 9611">
                <a:extLst>
                  <a:ext uri="{FF2B5EF4-FFF2-40B4-BE49-F238E27FC236}">
                    <a16:creationId xmlns:a16="http://schemas.microsoft.com/office/drawing/2014/main" id="{A3298482-DC2F-3704-5D5E-50B9BD375C26}"/>
                  </a:ext>
                </a:extLst>
              </p:cNvPr>
              <p:cNvSpPr/>
              <p:nvPr/>
            </p:nvSpPr>
            <p:spPr>
              <a:xfrm>
                <a:off x="1569664" y="4967817"/>
                <a:ext cx="12725" cy="135362"/>
              </a:xfrm>
              <a:custGeom>
                <a:avLst/>
                <a:gdLst>
                  <a:gd name="connsiteX0" fmla="*/ 0 w 12725"/>
                  <a:gd name="connsiteY0" fmla="*/ 135363 h 135362"/>
                  <a:gd name="connsiteX1" fmla="*/ 0 w 12725"/>
                  <a:gd name="connsiteY1" fmla="*/ 0 h 135362"/>
                </a:gdLst>
                <a:ahLst/>
                <a:cxnLst>
                  <a:cxn ang="0">
                    <a:pos x="connsiteX0" y="connsiteY0"/>
                  </a:cxn>
                  <a:cxn ang="0">
                    <a:pos x="connsiteX1" y="connsiteY1"/>
                  </a:cxn>
                </a:cxnLst>
                <a:rect l="l" t="t" r="r" b="b"/>
                <a:pathLst>
                  <a:path w="12725" h="135362">
                    <a:moveTo>
                      <a:pt x="0" y="135363"/>
                    </a:moveTo>
                    <a:lnTo>
                      <a:pt x="0" y="0"/>
                    </a:lnTo>
                  </a:path>
                </a:pathLst>
              </a:custGeom>
              <a:ln w="19050" cap="flat">
                <a:solidFill>
                  <a:srgbClr val="025973"/>
                </a:solidFill>
                <a:prstDash val="solid"/>
                <a:miter/>
              </a:ln>
            </p:spPr>
            <p:txBody>
              <a:bodyPr rtlCol="0" anchor="ctr"/>
              <a:lstStyle/>
              <a:p>
                <a:endParaRPr lang="en-US"/>
              </a:p>
            </p:txBody>
          </p:sp>
          <p:sp>
            <p:nvSpPr>
              <p:cNvPr id="9613" name="Freeform: Shape 9612">
                <a:extLst>
                  <a:ext uri="{FF2B5EF4-FFF2-40B4-BE49-F238E27FC236}">
                    <a16:creationId xmlns:a16="http://schemas.microsoft.com/office/drawing/2014/main" id="{7CEB8D5B-CE31-A354-B839-EAEB08E1D567}"/>
                  </a:ext>
                </a:extLst>
              </p:cNvPr>
              <p:cNvSpPr/>
              <p:nvPr/>
            </p:nvSpPr>
            <p:spPr>
              <a:xfrm>
                <a:off x="1591679" y="4967817"/>
                <a:ext cx="12725" cy="135362"/>
              </a:xfrm>
              <a:custGeom>
                <a:avLst/>
                <a:gdLst>
                  <a:gd name="connsiteX0" fmla="*/ 0 w 12725"/>
                  <a:gd name="connsiteY0" fmla="*/ 135363 h 135362"/>
                  <a:gd name="connsiteX1" fmla="*/ 0 w 12725"/>
                  <a:gd name="connsiteY1" fmla="*/ 0 h 135362"/>
                </a:gdLst>
                <a:ahLst/>
                <a:cxnLst>
                  <a:cxn ang="0">
                    <a:pos x="connsiteX0" y="connsiteY0"/>
                  </a:cxn>
                  <a:cxn ang="0">
                    <a:pos x="connsiteX1" y="connsiteY1"/>
                  </a:cxn>
                </a:cxnLst>
                <a:rect l="l" t="t" r="r" b="b"/>
                <a:pathLst>
                  <a:path w="12725" h="135362">
                    <a:moveTo>
                      <a:pt x="0" y="135363"/>
                    </a:moveTo>
                    <a:lnTo>
                      <a:pt x="0" y="0"/>
                    </a:lnTo>
                  </a:path>
                </a:pathLst>
              </a:custGeom>
              <a:ln w="19050" cap="flat">
                <a:solidFill>
                  <a:srgbClr val="025973"/>
                </a:solidFill>
                <a:prstDash val="solid"/>
                <a:miter/>
              </a:ln>
            </p:spPr>
            <p:txBody>
              <a:bodyPr rtlCol="0" anchor="ctr"/>
              <a:lstStyle/>
              <a:p>
                <a:endParaRPr lang="en-US"/>
              </a:p>
            </p:txBody>
          </p:sp>
          <p:sp>
            <p:nvSpPr>
              <p:cNvPr id="9614" name="Freeform: Shape 9613">
                <a:extLst>
                  <a:ext uri="{FF2B5EF4-FFF2-40B4-BE49-F238E27FC236}">
                    <a16:creationId xmlns:a16="http://schemas.microsoft.com/office/drawing/2014/main" id="{320542BB-FE76-0488-C8AC-90E757D4E2BF}"/>
                  </a:ext>
                </a:extLst>
              </p:cNvPr>
              <p:cNvSpPr/>
              <p:nvPr/>
            </p:nvSpPr>
            <p:spPr>
              <a:xfrm>
                <a:off x="1613820" y="4967817"/>
                <a:ext cx="12725" cy="135362"/>
              </a:xfrm>
              <a:custGeom>
                <a:avLst/>
                <a:gdLst>
                  <a:gd name="connsiteX0" fmla="*/ 0 w 12725"/>
                  <a:gd name="connsiteY0" fmla="*/ 135363 h 135362"/>
                  <a:gd name="connsiteX1" fmla="*/ 0 w 12725"/>
                  <a:gd name="connsiteY1" fmla="*/ 0 h 135362"/>
                </a:gdLst>
                <a:ahLst/>
                <a:cxnLst>
                  <a:cxn ang="0">
                    <a:pos x="connsiteX0" y="connsiteY0"/>
                  </a:cxn>
                  <a:cxn ang="0">
                    <a:pos x="connsiteX1" y="connsiteY1"/>
                  </a:cxn>
                </a:cxnLst>
                <a:rect l="l" t="t" r="r" b="b"/>
                <a:pathLst>
                  <a:path w="12725" h="135362">
                    <a:moveTo>
                      <a:pt x="0" y="135363"/>
                    </a:moveTo>
                    <a:lnTo>
                      <a:pt x="0" y="0"/>
                    </a:lnTo>
                  </a:path>
                </a:pathLst>
              </a:custGeom>
              <a:ln w="19050" cap="flat">
                <a:solidFill>
                  <a:srgbClr val="025973"/>
                </a:solidFill>
                <a:prstDash val="solid"/>
                <a:miter/>
              </a:ln>
            </p:spPr>
            <p:txBody>
              <a:bodyPr rtlCol="0" anchor="ctr"/>
              <a:lstStyle/>
              <a:p>
                <a:endParaRPr lang="en-US"/>
              </a:p>
            </p:txBody>
          </p:sp>
          <p:sp>
            <p:nvSpPr>
              <p:cNvPr id="9615" name="Freeform: Shape 9614">
                <a:extLst>
                  <a:ext uri="{FF2B5EF4-FFF2-40B4-BE49-F238E27FC236}">
                    <a16:creationId xmlns:a16="http://schemas.microsoft.com/office/drawing/2014/main" id="{22295B5E-32CC-910A-8A03-9455AC635C9C}"/>
                  </a:ext>
                </a:extLst>
              </p:cNvPr>
              <p:cNvSpPr/>
              <p:nvPr/>
            </p:nvSpPr>
            <p:spPr>
              <a:xfrm>
                <a:off x="1635835" y="5007340"/>
                <a:ext cx="12725" cy="95838"/>
              </a:xfrm>
              <a:custGeom>
                <a:avLst/>
                <a:gdLst>
                  <a:gd name="connsiteX0" fmla="*/ 0 w 12725"/>
                  <a:gd name="connsiteY0" fmla="*/ 95839 h 95838"/>
                  <a:gd name="connsiteX1" fmla="*/ 0 w 12725"/>
                  <a:gd name="connsiteY1" fmla="*/ 0 h 95838"/>
                </a:gdLst>
                <a:ahLst/>
                <a:cxnLst>
                  <a:cxn ang="0">
                    <a:pos x="connsiteX0" y="connsiteY0"/>
                  </a:cxn>
                  <a:cxn ang="0">
                    <a:pos x="connsiteX1" y="connsiteY1"/>
                  </a:cxn>
                </a:cxnLst>
                <a:rect l="l" t="t" r="r" b="b"/>
                <a:pathLst>
                  <a:path w="12725" h="95838">
                    <a:moveTo>
                      <a:pt x="0" y="95839"/>
                    </a:moveTo>
                    <a:lnTo>
                      <a:pt x="0" y="0"/>
                    </a:lnTo>
                  </a:path>
                </a:pathLst>
              </a:custGeom>
              <a:ln w="19050" cap="flat">
                <a:solidFill>
                  <a:srgbClr val="025973"/>
                </a:solidFill>
                <a:prstDash val="solid"/>
                <a:miter/>
              </a:ln>
            </p:spPr>
            <p:txBody>
              <a:bodyPr rtlCol="0" anchor="ctr"/>
              <a:lstStyle/>
              <a:p>
                <a:endParaRPr lang="en-US"/>
              </a:p>
            </p:txBody>
          </p:sp>
          <p:sp>
            <p:nvSpPr>
              <p:cNvPr id="9616" name="Freeform: Shape 9615">
                <a:extLst>
                  <a:ext uri="{FF2B5EF4-FFF2-40B4-BE49-F238E27FC236}">
                    <a16:creationId xmlns:a16="http://schemas.microsoft.com/office/drawing/2014/main" id="{ED8EC706-C626-5F9B-4AED-10693E9A20E6}"/>
                  </a:ext>
                </a:extLst>
              </p:cNvPr>
              <p:cNvSpPr/>
              <p:nvPr/>
            </p:nvSpPr>
            <p:spPr>
              <a:xfrm>
                <a:off x="1657849" y="5007340"/>
                <a:ext cx="12725" cy="95838"/>
              </a:xfrm>
              <a:custGeom>
                <a:avLst/>
                <a:gdLst>
                  <a:gd name="connsiteX0" fmla="*/ 0 w 12725"/>
                  <a:gd name="connsiteY0" fmla="*/ 95839 h 95838"/>
                  <a:gd name="connsiteX1" fmla="*/ 0 w 12725"/>
                  <a:gd name="connsiteY1" fmla="*/ 0 h 95838"/>
                </a:gdLst>
                <a:ahLst/>
                <a:cxnLst>
                  <a:cxn ang="0">
                    <a:pos x="connsiteX0" y="connsiteY0"/>
                  </a:cxn>
                  <a:cxn ang="0">
                    <a:pos x="connsiteX1" y="connsiteY1"/>
                  </a:cxn>
                </a:cxnLst>
                <a:rect l="l" t="t" r="r" b="b"/>
                <a:pathLst>
                  <a:path w="12725" h="95838">
                    <a:moveTo>
                      <a:pt x="0" y="95839"/>
                    </a:moveTo>
                    <a:lnTo>
                      <a:pt x="0" y="0"/>
                    </a:lnTo>
                  </a:path>
                </a:pathLst>
              </a:custGeom>
              <a:ln w="19050" cap="flat">
                <a:solidFill>
                  <a:srgbClr val="025973"/>
                </a:solidFill>
                <a:prstDash val="solid"/>
                <a:miter/>
              </a:ln>
            </p:spPr>
            <p:txBody>
              <a:bodyPr rtlCol="0" anchor="ctr"/>
              <a:lstStyle/>
              <a:p>
                <a:endParaRPr lang="en-US"/>
              </a:p>
            </p:txBody>
          </p:sp>
          <p:sp>
            <p:nvSpPr>
              <p:cNvPr id="9617" name="Freeform: Shape 9616">
                <a:extLst>
                  <a:ext uri="{FF2B5EF4-FFF2-40B4-BE49-F238E27FC236}">
                    <a16:creationId xmlns:a16="http://schemas.microsoft.com/office/drawing/2014/main" id="{C5A9E307-138A-CD06-8239-F80AA4E6BF57}"/>
                  </a:ext>
                </a:extLst>
              </p:cNvPr>
              <p:cNvSpPr/>
              <p:nvPr/>
            </p:nvSpPr>
            <p:spPr>
              <a:xfrm>
                <a:off x="1679864" y="5022194"/>
                <a:ext cx="12725" cy="80985"/>
              </a:xfrm>
              <a:custGeom>
                <a:avLst/>
                <a:gdLst>
                  <a:gd name="connsiteX0" fmla="*/ 0 w 12725"/>
                  <a:gd name="connsiteY0" fmla="*/ 80985 h 80985"/>
                  <a:gd name="connsiteX1" fmla="*/ 0 w 12725"/>
                  <a:gd name="connsiteY1" fmla="*/ 0 h 80985"/>
                </a:gdLst>
                <a:ahLst/>
                <a:cxnLst>
                  <a:cxn ang="0">
                    <a:pos x="connsiteX0" y="connsiteY0"/>
                  </a:cxn>
                  <a:cxn ang="0">
                    <a:pos x="connsiteX1" y="connsiteY1"/>
                  </a:cxn>
                </a:cxnLst>
                <a:rect l="l" t="t" r="r" b="b"/>
                <a:pathLst>
                  <a:path w="12725" h="80985">
                    <a:moveTo>
                      <a:pt x="0" y="80985"/>
                    </a:moveTo>
                    <a:lnTo>
                      <a:pt x="0" y="0"/>
                    </a:lnTo>
                  </a:path>
                </a:pathLst>
              </a:custGeom>
              <a:ln w="19050" cap="flat">
                <a:solidFill>
                  <a:srgbClr val="025973"/>
                </a:solidFill>
                <a:prstDash val="solid"/>
                <a:miter/>
              </a:ln>
            </p:spPr>
            <p:txBody>
              <a:bodyPr rtlCol="0" anchor="ctr"/>
              <a:lstStyle/>
              <a:p>
                <a:endParaRPr lang="en-US"/>
              </a:p>
            </p:txBody>
          </p:sp>
          <p:sp>
            <p:nvSpPr>
              <p:cNvPr id="9618" name="Freeform: Shape 9617">
                <a:extLst>
                  <a:ext uri="{FF2B5EF4-FFF2-40B4-BE49-F238E27FC236}">
                    <a16:creationId xmlns:a16="http://schemas.microsoft.com/office/drawing/2014/main" id="{7291BEF1-1F9F-94F8-E0AB-4D8F90EF5E8B}"/>
                  </a:ext>
                </a:extLst>
              </p:cNvPr>
              <p:cNvSpPr/>
              <p:nvPr/>
            </p:nvSpPr>
            <p:spPr>
              <a:xfrm>
                <a:off x="1702005" y="5022194"/>
                <a:ext cx="12725" cy="80985"/>
              </a:xfrm>
              <a:custGeom>
                <a:avLst/>
                <a:gdLst>
                  <a:gd name="connsiteX0" fmla="*/ 0 w 12725"/>
                  <a:gd name="connsiteY0" fmla="*/ 80985 h 80985"/>
                  <a:gd name="connsiteX1" fmla="*/ 0 w 12725"/>
                  <a:gd name="connsiteY1" fmla="*/ 0 h 80985"/>
                </a:gdLst>
                <a:ahLst/>
                <a:cxnLst>
                  <a:cxn ang="0">
                    <a:pos x="connsiteX0" y="connsiteY0"/>
                  </a:cxn>
                  <a:cxn ang="0">
                    <a:pos x="connsiteX1" y="connsiteY1"/>
                  </a:cxn>
                </a:cxnLst>
                <a:rect l="l" t="t" r="r" b="b"/>
                <a:pathLst>
                  <a:path w="12725" h="80985">
                    <a:moveTo>
                      <a:pt x="0" y="80985"/>
                    </a:moveTo>
                    <a:lnTo>
                      <a:pt x="0" y="0"/>
                    </a:lnTo>
                  </a:path>
                </a:pathLst>
              </a:custGeom>
              <a:ln w="19050" cap="flat">
                <a:solidFill>
                  <a:srgbClr val="025973"/>
                </a:solidFill>
                <a:prstDash val="solid"/>
                <a:miter/>
              </a:ln>
            </p:spPr>
            <p:txBody>
              <a:bodyPr rtlCol="0" anchor="ctr"/>
              <a:lstStyle/>
              <a:p>
                <a:endParaRPr lang="en-US"/>
              </a:p>
            </p:txBody>
          </p:sp>
          <p:sp>
            <p:nvSpPr>
              <p:cNvPr id="9619" name="Freeform: Shape 9618">
                <a:extLst>
                  <a:ext uri="{FF2B5EF4-FFF2-40B4-BE49-F238E27FC236}">
                    <a16:creationId xmlns:a16="http://schemas.microsoft.com/office/drawing/2014/main" id="{9E1365E6-3DBC-EE15-C8F4-842A6710AA7E}"/>
                  </a:ext>
                </a:extLst>
              </p:cNvPr>
              <p:cNvSpPr/>
              <p:nvPr/>
            </p:nvSpPr>
            <p:spPr>
              <a:xfrm>
                <a:off x="1724020" y="5044927"/>
                <a:ext cx="12725" cy="58252"/>
              </a:xfrm>
              <a:custGeom>
                <a:avLst/>
                <a:gdLst>
                  <a:gd name="connsiteX0" fmla="*/ 0 w 12725"/>
                  <a:gd name="connsiteY0" fmla="*/ 58252 h 58252"/>
                  <a:gd name="connsiteX1" fmla="*/ 0 w 12725"/>
                  <a:gd name="connsiteY1" fmla="*/ 0 h 58252"/>
                </a:gdLst>
                <a:ahLst/>
                <a:cxnLst>
                  <a:cxn ang="0">
                    <a:pos x="connsiteX0" y="connsiteY0"/>
                  </a:cxn>
                  <a:cxn ang="0">
                    <a:pos x="connsiteX1" y="connsiteY1"/>
                  </a:cxn>
                </a:cxnLst>
                <a:rect l="l" t="t" r="r" b="b"/>
                <a:pathLst>
                  <a:path w="12725" h="58252">
                    <a:moveTo>
                      <a:pt x="0" y="58252"/>
                    </a:moveTo>
                    <a:lnTo>
                      <a:pt x="0" y="0"/>
                    </a:lnTo>
                  </a:path>
                </a:pathLst>
              </a:custGeom>
              <a:ln w="19050" cap="flat">
                <a:solidFill>
                  <a:srgbClr val="025973"/>
                </a:solidFill>
                <a:prstDash val="solid"/>
                <a:miter/>
              </a:ln>
            </p:spPr>
            <p:txBody>
              <a:bodyPr rtlCol="0" anchor="ctr"/>
              <a:lstStyle/>
              <a:p>
                <a:endParaRPr lang="en-US"/>
              </a:p>
            </p:txBody>
          </p:sp>
          <p:sp>
            <p:nvSpPr>
              <p:cNvPr id="9620" name="Freeform: Shape 9619">
                <a:extLst>
                  <a:ext uri="{FF2B5EF4-FFF2-40B4-BE49-F238E27FC236}">
                    <a16:creationId xmlns:a16="http://schemas.microsoft.com/office/drawing/2014/main" id="{29F1E12A-47F8-74D8-3471-77CE96E4A4C1}"/>
                  </a:ext>
                </a:extLst>
              </p:cNvPr>
              <p:cNvSpPr/>
              <p:nvPr/>
            </p:nvSpPr>
            <p:spPr>
              <a:xfrm>
                <a:off x="1746034" y="5067530"/>
                <a:ext cx="12725" cy="35648"/>
              </a:xfrm>
              <a:custGeom>
                <a:avLst/>
                <a:gdLst>
                  <a:gd name="connsiteX0" fmla="*/ 0 w 12725"/>
                  <a:gd name="connsiteY0" fmla="*/ 35649 h 35648"/>
                  <a:gd name="connsiteX1" fmla="*/ 0 w 12725"/>
                  <a:gd name="connsiteY1" fmla="*/ 0 h 35648"/>
                </a:gdLst>
                <a:ahLst/>
                <a:cxnLst>
                  <a:cxn ang="0">
                    <a:pos x="connsiteX0" y="connsiteY0"/>
                  </a:cxn>
                  <a:cxn ang="0">
                    <a:pos x="connsiteX1" y="connsiteY1"/>
                  </a:cxn>
                </a:cxnLst>
                <a:rect l="l" t="t" r="r" b="b"/>
                <a:pathLst>
                  <a:path w="12725" h="35648">
                    <a:moveTo>
                      <a:pt x="0" y="35649"/>
                    </a:moveTo>
                    <a:lnTo>
                      <a:pt x="0" y="0"/>
                    </a:lnTo>
                  </a:path>
                </a:pathLst>
              </a:custGeom>
              <a:ln w="19050" cap="flat">
                <a:solidFill>
                  <a:srgbClr val="025973"/>
                </a:solidFill>
                <a:prstDash val="solid"/>
                <a:miter/>
              </a:ln>
            </p:spPr>
            <p:txBody>
              <a:bodyPr rtlCol="0" anchor="ctr"/>
              <a:lstStyle/>
              <a:p>
                <a:endParaRPr lang="en-US"/>
              </a:p>
            </p:txBody>
          </p:sp>
          <p:sp>
            <p:nvSpPr>
              <p:cNvPr id="9621" name="Freeform: Shape 9620">
                <a:extLst>
                  <a:ext uri="{FF2B5EF4-FFF2-40B4-BE49-F238E27FC236}">
                    <a16:creationId xmlns:a16="http://schemas.microsoft.com/office/drawing/2014/main" id="{7E5075BA-549A-0765-3C9B-4F14220CAB83}"/>
                  </a:ext>
                </a:extLst>
              </p:cNvPr>
              <p:cNvSpPr/>
              <p:nvPr/>
            </p:nvSpPr>
            <p:spPr>
              <a:xfrm>
                <a:off x="1768049" y="5081351"/>
                <a:ext cx="12725" cy="21828"/>
              </a:xfrm>
              <a:custGeom>
                <a:avLst/>
                <a:gdLst>
                  <a:gd name="connsiteX0" fmla="*/ 0 w 12725"/>
                  <a:gd name="connsiteY0" fmla="*/ 21828 h 21828"/>
                  <a:gd name="connsiteX1" fmla="*/ 0 w 12725"/>
                  <a:gd name="connsiteY1" fmla="*/ 0 h 21828"/>
                </a:gdLst>
                <a:ahLst/>
                <a:cxnLst>
                  <a:cxn ang="0">
                    <a:pos x="connsiteX0" y="connsiteY0"/>
                  </a:cxn>
                  <a:cxn ang="0">
                    <a:pos x="connsiteX1" y="connsiteY1"/>
                  </a:cxn>
                </a:cxnLst>
                <a:rect l="l" t="t" r="r" b="b"/>
                <a:pathLst>
                  <a:path w="12725" h="21828">
                    <a:moveTo>
                      <a:pt x="0" y="21828"/>
                    </a:moveTo>
                    <a:lnTo>
                      <a:pt x="0" y="0"/>
                    </a:lnTo>
                  </a:path>
                </a:pathLst>
              </a:custGeom>
              <a:ln w="19050" cap="flat">
                <a:solidFill>
                  <a:srgbClr val="025973"/>
                </a:solidFill>
                <a:prstDash val="solid"/>
                <a:miter/>
              </a:ln>
            </p:spPr>
            <p:txBody>
              <a:bodyPr rtlCol="0" anchor="ctr"/>
              <a:lstStyle/>
              <a:p>
                <a:endParaRPr lang="en-US"/>
              </a:p>
            </p:txBody>
          </p:sp>
          <p:sp>
            <p:nvSpPr>
              <p:cNvPr id="9622" name="Freeform: Shape 9621">
                <a:extLst>
                  <a:ext uri="{FF2B5EF4-FFF2-40B4-BE49-F238E27FC236}">
                    <a16:creationId xmlns:a16="http://schemas.microsoft.com/office/drawing/2014/main" id="{C6698FB6-C51E-0C35-AF74-17D9EFB2398E}"/>
                  </a:ext>
                </a:extLst>
              </p:cNvPr>
              <p:cNvSpPr/>
              <p:nvPr/>
            </p:nvSpPr>
            <p:spPr>
              <a:xfrm>
                <a:off x="1790191" y="5081351"/>
                <a:ext cx="12725" cy="21828"/>
              </a:xfrm>
              <a:custGeom>
                <a:avLst/>
                <a:gdLst>
                  <a:gd name="connsiteX0" fmla="*/ 0 w 12725"/>
                  <a:gd name="connsiteY0" fmla="*/ 21828 h 21828"/>
                  <a:gd name="connsiteX1" fmla="*/ 0 w 12725"/>
                  <a:gd name="connsiteY1" fmla="*/ 0 h 21828"/>
                </a:gdLst>
                <a:ahLst/>
                <a:cxnLst>
                  <a:cxn ang="0">
                    <a:pos x="connsiteX0" y="connsiteY0"/>
                  </a:cxn>
                  <a:cxn ang="0">
                    <a:pos x="connsiteX1" y="connsiteY1"/>
                  </a:cxn>
                </a:cxnLst>
                <a:rect l="l" t="t" r="r" b="b"/>
                <a:pathLst>
                  <a:path w="12725" h="21828">
                    <a:moveTo>
                      <a:pt x="0" y="21828"/>
                    </a:moveTo>
                    <a:lnTo>
                      <a:pt x="0" y="0"/>
                    </a:lnTo>
                  </a:path>
                </a:pathLst>
              </a:custGeom>
              <a:ln w="19050" cap="flat">
                <a:solidFill>
                  <a:srgbClr val="025973"/>
                </a:solidFill>
                <a:prstDash val="solid"/>
                <a:miter/>
              </a:ln>
            </p:spPr>
            <p:txBody>
              <a:bodyPr rtlCol="0" anchor="ctr"/>
              <a:lstStyle/>
              <a:p>
                <a:endParaRPr lang="en-US"/>
              </a:p>
            </p:txBody>
          </p:sp>
          <p:sp>
            <p:nvSpPr>
              <p:cNvPr id="9623" name="Freeform: Shape 9622">
                <a:extLst>
                  <a:ext uri="{FF2B5EF4-FFF2-40B4-BE49-F238E27FC236}">
                    <a16:creationId xmlns:a16="http://schemas.microsoft.com/office/drawing/2014/main" id="{E44575EA-0B39-0FD4-5147-077DCCA6C4D1}"/>
                  </a:ext>
                </a:extLst>
              </p:cNvPr>
              <p:cNvSpPr/>
              <p:nvPr/>
            </p:nvSpPr>
            <p:spPr>
              <a:xfrm>
                <a:off x="1812205" y="5081351"/>
                <a:ext cx="12725" cy="21828"/>
              </a:xfrm>
              <a:custGeom>
                <a:avLst/>
                <a:gdLst>
                  <a:gd name="connsiteX0" fmla="*/ 0 w 12725"/>
                  <a:gd name="connsiteY0" fmla="*/ 21828 h 21828"/>
                  <a:gd name="connsiteX1" fmla="*/ 0 w 12725"/>
                  <a:gd name="connsiteY1" fmla="*/ 0 h 21828"/>
                </a:gdLst>
                <a:ahLst/>
                <a:cxnLst>
                  <a:cxn ang="0">
                    <a:pos x="connsiteX0" y="connsiteY0"/>
                  </a:cxn>
                  <a:cxn ang="0">
                    <a:pos x="connsiteX1" y="connsiteY1"/>
                  </a:cxn>
                </a:cxnLst>
                <a:rect l="l" t="t" r="r" b="b"/>
                <a:pathLst>
                  <a:path w="12725" h="21828">
                    <a:moveTo>
                      <a:pt x="0" y="21828"/>
                    </a:moveTo>
                    <a:lnTo>
                      <a:pt x="0" y="0"/>
                    </a:lnTo>
                  </a:path>
                </a:pathLst>
              </a:custGeom>
              <a:ln w="19050" cap="flat">
                <a:solidFill>
                  <a:srgbClr val="025973"/>
                </a:solidFill>
                <a:prstDash val="solid"/>
                <a:miter/>
              </a:ln>
            </p:spPr>
            <p:txBody>
              <a:bodyPr rtlCol="0" anchor="ctr"/>
              <a:lstStyle/>
              <a:p>
                <a:endParaRPr lang="en-US"/>
              </a:p>
            </p:txBody>
          </p:sp>
          <p:sp>
            <p:nvSpPr>
              <p:cNvPr id="9624" name="Freeform: Shape 9623">
                <a:extLst>
                  <a:ext uri="{FF2B5EF4-FFF2-40B4-BE49-F238E27FC236}">
                    <a16:creationId xmlns:a16="http://schemas.microsoft.com/office/drawing/2014/main" id="{00C8ACE1-17E8-14EC-2300-550226BD27C8}"/>
                  </a:ext>
                </a:extLst>
              </p:cNvPr>
              <p:cNvSpPr/>
              <p:nvPr/>
            </p:nvSpPr>
            <p:spPr>
              <a:xfrm>
                <a:off x="1834219" y="5088325"/>
                <a:ext cx="12725" cy="14853"/>
              </a:xfrm>
              <a:custGeom>
                <a:avLst/>
                <a:gdLst>
                  <a:gd name="connsiteX0" fmla="*/ 0 w 12725"/>
                  <a:gd name="connsiteY0" fmla="*/ 14854 h 14853"/>
                  <a:gd name="connsiteX1" fmla="*/ 0 w 12725"/>
                  <a:gd name="connsiteY1" fmla="*/ 0 h 14853"/>
                </a:gdLst>
                <a:ahLst/>
                <a:cxnLst>
                  <a:cxn ang="0">
                    <a:pos x="connsiteX0" y="connsiteY0"/>
                  </a:cxn>
                  <a:cxn ang="0">
                    <a:pos x="connsiteX1" y="connsiteY1"/>
                  </a:cxn>
                </a:cxnLst>
                <a:rect l="l" t="t" r="r" b="b"/>
                <a:pathLst>
                  <a:path w="12725" h="14853">
                    <a:moveTo>
                      <a:pt x="0" y="14854"/>
                    </a:moveTo>
                    <a:lnTo>
                      <a:pt x="0" y="0"/>
                    </a:lnTo>
                  </a:path>
                </a:pathLst>
              </a:custGeom>
              <a:ln w="19050" cap="flat">
                <a:solidFill>
                  <a:srgbClr val="025973"/>
                </a:solidFill>
                <a:prstDash val="solid"/>
                <a:miter/>
              </a:ln>
            </p:spPr>
            <p:txBody>
              <a:bodyPr rtlCol="0" anchor="ctr"/>
              <a:lstStyle/>
              <a:p>
                <a:endParaRPr lang="en-US"/>
              </a:p>
            </p:txBody>
          </p:sp>
        </p:grpSp>
        <p:grpSp>
          <p:nvGrpSpPr>
            <p:cNvPr id="9625" name="Graphic 9595">
              <a:extLst>
                <a:ext uri="{FF2B5EF4-FFF2-40B4-BE49-F238E27FC236}">
                  <a16:creationId xmlns:a16="http://schemas.microsoft.com/office/drawing/2014/main" id="{4728029D-1442-F9C0-AEEC-3E464FE9095E}"/>
                </a:ext>
              </a:extLst>
            </p:cNvPr>
            <p:cNvGrpSpPr/>
            <p:nvPr/>
          </p:nvGrpSpPr>
          <p:grpSpPr>
            <a:xfrm>
              <a:off x="2143058" y="5108346"/>
              <a:ext cx="3716882" cy="1124491"/>
              <a:chOff x="2143058" y="5108346"/>
              <a:chExt cx="3716882" cy="1124491"/>
            </a:xfrm>
          </p:grpSpPr>
          <p:sp>
            <p:nvSpPr>
              <p:cNvPr id="9626" name="Freeform: Shape 9625">
                <a:extLst>
                  <a:ext uri="{FF2B5EF4-FFF2-40B4-BE49-F238E27FC236}">
                    <a16:creationId xmlns:a16="http://schemas.microsoft.com/office/drawing/2014/main" id="{D3F46893-6B48-DBEF-F3CC-3452088CEF08}"/>
                  </a:ext>
                </a:extLst>
              </p:cNvPr>
              <p:cNvSpPr/>
              <p:nvPr/>
            </p:nvSpPr>
            <p:spPr>
              <a:xfrm>
                <a:off x="2651936" y="5108346"/>
                <a:ext cx="12725" cy="142983"/>
              </a:xfrm>
              <a:custGeom>
                <a:avLst/>
                <a:gdLst>
                  <a:gd name="connsiteX0" fmla="*/ 0 w 12725"/>
                  <a:gd name="connsiteY0" fmla="*/ 142983 h 142983"/>
                  <a:gd name="connsiteX1" fmla="*/ 0 w 12725"/>
                  <a:gd name="connsiteY1" fmla="*/ 0 h 142983"/>
                </a:gdLst>
                <a:ahLst/>
                <a:cxnLst>
                  <a:cxn ang="0">
                    <a:pos x="connsiteX0" y="connsiteY0"/>
                  </a:cxn>
                  <a:cxn ang="0">
                    <a:pos x="connsiteX1" y="connsiteY1"/>
                  </a:cxn>
                </a:cxnLst>
                <a:rect l="l" t="t" r="r" b="b"/>
                <a:pathLst>
                  <a:path w="12725" h="142983">
                    <a:moveTo>
                      <a:pt x="0" y="142983"/>
                    </a:moveTo>
                    <a:lnTo>
                      <a:pt x="0" y="0"/>
                    </a:lnTo>
                  </a:path>
                </a:pathLst>
              </a:custGeom>
              <a:ln w="19050" cap="flat">
                <a:solidFill>
                  <a:srgbClr val="025973"/>
                </a:solidFill>
                <a:prstDash val="solid"/>
                <a:miter/>
              </a:ln>
            </p:spPr>
            <p:txBody>
              <a:bodyPr rtlCol="0" anchor="ctr"/>
              <a:lstStyle/>
              <a:p>
                <a:endParaRPr lang="en-US"/>
              </a:p>
            </p:txBody>
          </p:sp>
          <p:sp>
            <p:nvSpPr>
              <p:cNvPr id="9627" name="Freeform: Shape 9626">
                <a:extLst>
                  <a:ext uri="{FF2B5EF4-FFF2-40B4-BE49-F238E27FC236}">
                    <a16:creationId xmlns:a16="http://schemas.microsoft.com/office/drawing/2014/main" id="{87B8DDE0-F077-57F8-8C80-C3EDBDDB2AC4}"/>
                  </a:ext>
                </a:extLst>
              </p:cNvPr>
              <p:cNvSpPr/>
              <p:nvPr/>
            </p:nvSpPr>
            <p:spPr>
              <a:xfrm>
                <a:off x="2674078" y="5108346"/>
                <a:ext cx="12725" cy="152541"/>
              </a:xfrm>
              <a:custGeom>
                <a:avLst/>
                <a:gdLst>
                  <a:gd name="connsiteX0" fmla="*/ 0 w 12725"/>
                  <a:gd name="connsiteY0" fmla="*/ 152541 h 152541"/>
                  <a:gd name="connsiteX1" fmla="*/ 0 w 12725"/>
                  <a:gd name="connsiteY1" fmla="*/ 0 h 152541"/>
                </a:gdLst>
                <a:ahLst/>
                <a:cxnLst>
                  <a:cxn ang="0">
                    <a:pos x="connsiteX0" y="connsiteY0"/>
                  </a:cxn>
                  <a:cxn ang="0">
                    <a:pos x="connsiteX1" y="connsiteY1"/>
                  </a:cxn>
                </a:cxnLst>
                <a:rect l="l" t="t" r="r" b="b"/>
                <a:pathLst>
                  <a:path w="12725" h="152541">
                    <a:moveTo>
                      <a:pt x="0" y="152541"/>
                    </a:moveTo>
                    <a:lnTo>
                      <a:pt x="0" y="0"/>
                    </a:lnTo>
                  </a:path>
                </a:pathLst>
              </a:custGeom>
              <a:ln w="19050" cap="flat">
                <a:solidFill>
                  <a:srgbClr val="025973"/>
                </a:solidFill>
                <a:prstDash val="solid"/>
                <a:miter/>
              </a:ln>
            </p:spPr>
            <p:txBody>
              <a:bodyPr rtlCol="0" anchor="ctr"/>
              <a:lstStyle/>
              <a:p>
                <a:endParaRPr lang="en-US"/>
              </a:p>
            </p:txBody>
          </p:sp>
          <p:sp>
            <p:nvSpPr>
              <p:cNvPr id="9628" name="Freeform: Shape 9627">
                <a:extLst>
                  <a:ext uri="{FF2B5EF4-FFF2-40B4-BE49-F238E27FC236}">
                    <a16:creationId xmlns:a16="http://schemas.microsoft.com/office/drawing/2014/main" id="{BEB1DF98-B9A9-E2F2-0A94-985AE5A09A99}"/>
                  </a:ext>
                </a:extLst>
              </p:cNvPr>
              <p:cNvSpPr/>
              <p:nvPr/>
            </p:nvSpPr>
            <p:spPr>
              <a:xfrm>
                <a:off x="2696220" y="5108346"/>
                <a:ext cx="12725" cy="172561"/>
              </a:xfrm>
              <a:custGeom>
                <a:avLst/>
                <a:gdLst>
                  <a:gd name="connsiteX0" fmla="*/ 0 w 12725"/>
                  <a:gd name="connsiteY0" fmla="*/ 172561 h 172561"/>
                  <a:gd name="connsiteX1" fmla="*/ 0 w 12725"/>
                  <a:gd name="connsiteY1" fmla="*/ 0 h 172561"/>
                </a:gdLst>
                <a:ahLst/>
                <a:cxnLst>
                  <a:cxn ang="0">
                    <a:pos x="connsiteX0" y="connsiteY0"/>
                  </a:cxn>
                  <a:cxn ang="0">
                    <a:pos x="connsiteX1" y="connsiteY1"/>
                  </a:cxn>
                </a:cxnLst>
                <a:rect l="l" t="t" r="r" b="b"/>
                <a:pathLst>
                  <a:path w="12725" h="172561">
                    <a:moveTo>
                      <a:pt x="0" y="172561"/>
                    </a:moveTo>
                    <a:lnTo>
                      <a:pt x="0" y="0"/>
                    </a:lnTo>
                  </a:path>
                </a:pathLst>
              </a:custGeom>
              <a:ln w="19050" cap="flat">
                <a:solidFill>
                  <a:srgbClr val="025973"/>
                </a:solidFill>
                <a:prstDash val="solid"/>
                <a:miter/>
              </a:ln>
            </p:spPr>
            <p:txBody>
              <a:bodyPr rtlCol="0" anchor="ctr"/>
              <a:lstStyle/>
              <a:p>
                <a:endParaRPr lang="en-US"/>
              </a:p>
            </p:txBody>
          </p:sp>
          <p:sp>
            <p:nvSpPr>
              <p:cNvPr id="9629" name="Freeform: Shape 9628">
                <a:extLst>
                  <a:ext uri="{FF2B5EF4-FFF2-40B4-BE49-F238E27FC236}">
                    <a16:creationId xmlns:a16="http://schemas.microsoft.com/office/drawing/2014/main" id="{6EF7F643-B1C8-0ACB-F526-C1D42DF7D8C6}"/>
                  </a:ext>
                </a:extLst>
              </p:cNvPr>
              <p:cNvSpPr/>
              <p:nvPr/>
            </p:nvSpPr>
            <p:spPr>
              <a:xfrm>
                <a:off x="2718234" y="5108346"/>
                <a:ext cx="12725" cy="179277"/>
              </a:xfrm>
              <a:custGeom>
                <a:avLst/>
                <a:gdLst>
                  <a:gd name="connsiteX0" fmla="*/ 0 w 12725"/>
                  <a:gd name="connsiteY0" fmla="*/ 179278 h 179277"/>
                  <a:gd name="connsiteX1" fmla="*/ 0 w 12725"/>
                  <a:gd name="connsiteY1" fmla="*/ 0 h 179277"/>
                </a:gdLst>
                <a:ahLst/>
                <a:cxnLst>
                  <a:cxn ang="0">
                    <a:pos x="connsiteX0" y="connsiteY0"/>
                  </a:cxn>
                  <a:cxn ang="0">
                    <a:pos x="connsiteX1" y="connsiteY1"/>
                  </a:cxn>
                </a:cxnLst>
                <a:rect l="l" t="t" r="r" b="b"/>
                <a:pathLst>
                  <a:path w="12725" h="179277">
                    <a:moveTo>
                      <a:pt x="0" y="179278"/>
                    </a:moveTo>
                    <a:lnTo>
                      <a:pt x="0" y="0"/>
                    </a:lnTo>
                  </a:path>
                </a:pathLst>
              </a:custGeom>
              <a:ln w="19050" cap="flat">
                <a:solidFill>
                  <a:srgbClr val="025973"/>
                </a:solidFill>
                <a:prstDash val="solid"/>
                <a:miter/>
              </a:ln>
            </p:spPr>
            <p:txBody>
              <a:bodyPr rtlCol="0" anchor="ctr"/>
              <a:lstStyle/>
              <a:p>
                <a:endParaRPr lang="en-US"/>
              </a:p>
            </p:txBody>
          </p:sp>
          <p:sp>
            <p:nvSpPr>
              <p:cNvPr id="9630" name="Freeform: Shape 9629">
                <a:extLst>
                  <a:ext uri="{FF2B5EF4-FFF2-40B4-BE49-F238E27FC236}">
                    <a16:creationId xmlns:a16="http://schemas.microsoft.com/office/drawing/2014/main" id="{06730E6D-289D-120E-402A-49808D917C3A}"/>
                  </a:ext>
                </a:extLst>
              </p:cNvPr>
              <p:cNvSpPr/>
              <p:nvPr/>
            </p:nvSpPr>
            <p:spPr>
              <a:xfrm>
                <a:off x="2740376" y="5108346"/>
                <a:ext cx="12725" cy="185865"/>
              </a:xfrm>
              <a:custGeom>
                <a:avLst/>
                <a:gdLst>
                  <a:gd name="connsiteX0" fmla="*/ 0 w 12725"/>
                  <a:gd name="connsiteY0" fmla="*/ 185865 h 185865"/>
                  <a:gd name="connsiteX1" fmla="*/ 0 w 12725"/>
                  <a:gd name="connsiteY1" fmla="*/ 0 h 185865"/>
                </a:gdLst>
                <a:ahLst/>
                <a:cxnLst>
                  <a:cxn ang="0">
                    <a:pos x="connsiteX0" y="connsiteY0"/>
                  </a:cxn>
                  <a:cxn ang="0">
                    <a:pos x="connsiteX1" y="connsiteY1"/>
                  </a:cxn>
                </a:cxnLst>
                <a:rect l="l" t="t" r="r" b="b"/>
                <a:pathLst>
                  <a:path w="12725" h="185865">
                    <a:moveTo>
                      <a:pt x="0" y="185865"/>
                    </a:moveTo>
                    <a:lnTo>
                      <a:pt x="0" y="0"/>
                    </a:lnTo>
                  </a:path>
                </a:pathLst>
              </a:custGeom>
              <a:ln w="19050" cap="flat">
                <a:solidFill>
                  <a:srgbClr val="025973"/>
                </a:solidFill>
                <a:prstDash val="solid"/>
                <a:miter/>
              </a:ln>
            </p:spPr>
            <p:txBody>
              <a:bodyPr rtlCol="0" anchor="ctr"/>
              <a:lstStyle/>
              <a:p>
                <a:endParaRPr lang="en-US"/>
              </a:p>
            </p:txBody>
          </p:sp>
          <p:sp>
            <p:nvSpPr>
              <p:cNvPr id="9631" name="Freeform: Shape 9630">
                <a:extLst>
                  <a:ext uri="{FF2B5EF4-FFF2-40B4-BE49-F238E27FC236}">
                    <a16:creationId xmlns:a16="http://schemas.microsoft.com/office/drawing/2014/main" id="{77B4DD2B-A98D-D416-AF54-61FE93816819}"/>
                  </a:ext>
                </a:extLst>
              </p:cNvPr>
              <p:cNvSpPr/>
              <p:nvPr/>
            </p:nvSpPr>
            <p:spPr>
              <a:xfrm>
                <a:off x="2762517" y="5108346"/>
                <a:ext cx="12725" cy="191031"/>
              </a:xfrm>
              <a:custGeom>
                <a:avLst/>
                <a:gdLst>
                  <a:gd name="connsiteX0" fmla="*/ 0 w 12725"/>
                  <a:gd name="connsiteY0" fmla="*/ 191032 h 191031"/>
                  <a:gd name="connsiteX1" fmla="*/ 0 w 12725"/>
                  <a:gd name="connsiteY1" fmla="*/ 0 h 191031"/>
                </a:gdLst>
                <a:ahLst/>
                <a:cxnLst>
                  <a:cxn ang="0">
                    <a:pos x="connsiteX0" y="connsiteY0"/>
                  </a:cxn>
                  <a:cxn ang="0">
                    <a:pos x="connsiteX1" y="connsiteY1"/>
                  </a:cxn>
                </a:cxnLst>
                <a:rect l="l" t="t" r="r" b="b"/>
                <a:pathLst>
                  <a:path w="12725" h="191031">
                    <a:moveTo>
                      <a:pt x="0" y="191032"/>
                    </a:moveTo>
                    <a:lnTo>
                      <a:pt x="0" y="0"/>
                    </a:lnTo>
                  </a:path>
                </a:pathLst>
              </a:custGeom>
              <a:ln w="19050" cap="flat">
                <a:solidFill>
                  <a:srgbClr val="025973"/>
                </a:solidFill>
                <a:prstDash val="solid"/>
                <a:miter/>
              </a:ln>
            </p:spPr>
            <p:txBody>
              <a:bodyPr rtlCol="0" anchor="ctr"/>
              <a:lstStyle/>
              <a:p>
                <a:endParaRPr lang="en-US"/>
              </a:p>
            </p:txBody>
          </p:sp>
          <p:sp>
            <p:nvSpPr>
              <p:cNvPr id="9632" name="Freeform: Shape 9631">
                <a:extLst>
                  <a:ext uri="{FF2B5EF4-FFF2-40B4-BE49-F238E27FC236}">
                    <a16:creationId xmlns:a16="http://schemas.microsoft.com/office/drawing/2014/main" id="{A6DFD571-D318-A9AD-386F-3AA6E4F35DD1}"/>
                  </a:ext>
                </a:extLst>
              </p:cNvPr>
              <p:cNvSpPr/>
              <p:nvPr/>
            </p:nvSpPr>
            <p:spPr>
              <a:xfrm>
                <a:off x="2784659" y="5108346"/>
                <a:ext cx="12725" cy="200718"/>
              </a:xfrm>
              <a:custGeom>
                <a:avLst/>
                <a:gdLst>
                  <a:gd name="connsiteX0" fmla="*/ 0 w 12725"/>
                  <a:gd name="connsiteY0" fmla="*/ 200719 h 200718"/>
                  <a:gd name="connsiteX1" fmla="*/ 0 w 12725"/>
                  <a:gd name="connsiteY1" fmla="*/ 0 h 200718"/>
                </a:gdLst>
                <a:ahLst/>
                <a:cxnLst>
                  <a:cxn ang="0">
                    <a:pos x="connsiteX0" y="connsiteY0"/>
                  </a:cxn>
                  <a:cxn ang="0">
                    <a:pos x="connsiteX1" y="connsiteY1"/>
                  </a:cxn>
                </a:cxnLst>
                <a:rect l="l" t="t" r="r" b="b"/>
                <a:pathLst>
                  <a:path w="12725" h="200718">
                    <a:moveTo>
                      <a:pt x="0" y="200719"/>
                    </a:moveTo>
                    <a:lnTo>
                      <a:pt x="0" y="0"/>
                    </a:lnTo>
                  </a:path>
                </a:pathLst>
              </a:custGeom>
              <a:ln w="19050" cap="flat">
                <a:solidFill>
                  <a:srgbClr val="025973"/>
                </a:solidFill>
                <a:prstDash val="solid"/>
                <a:miter/>
              </a:ln>
            </p:spPr>
            <p:txBody>
              <a:bodyPr rtlCol="0" anchor="ctr"/>
              <a:lstStyle/>
              <a:p>
                <a:endParaRPr lang="en-US"/>
              </a:p>
            </p:txBody>
          </p:sp>
          <p:sp>
            <p:nvSpPr>
              <p:cNvPr id="9633" name="Freeform: Shape 9632">
                <a:extLst>
                  <a:ext uri="{FF2B5EF4-FFF2-40B4-BE49-F238E27FC236}">
                    <a16:creationId xmlns:a16="http://schemas.microsoft.com/office/drawing/2014/main" id="{D2BFB78F-4966-0858-CF0E-A3573FC700D3}"/>
                  </a:ext>
                </a:extLst>
              </p:cNvPr>
              <p:cNvSpPr/>
              <p:nvPr/>
            </p:nvSpPr>
            <p:spPr>
              <a:xfrm>
                <a:off x="2806801" y="5108346"/>
                <a:ext cx="12725" cy="217768"/>
              </a:xfrm>
              <a:custGeom>
                <a:avLst/>
                <a:gdLst>
                  <a:gd name="connsiteX0" fmla="*/ 0 w 12725"/>
                  <a:gd name="connsiteY0" fmla="*/ 217768 h 217768"/>
                  <a:gd name="connsiteX1" fmla="*/ 0 w 12725"/>
                  <a:gd name="connsiteY1" fmla="*/ 0 h 217768"/>
                </a:gdLst>
                <a:ahLst/>
                <a:cxnLst>
                  <a:cxn ang="0">
                    <a:pos x="connsiteX0" y="connsiteY0"/>
                  </a:cxn>
                  <a:cxn ang="0">
                    <a:pos x="connsiteX1" y="connsiteY1"/>
                  </a:cxn>
                </a:cxnLst>
                <a:rect l="l" t="t" r="r" b="b"/>
                <a:pathLst>
                  <a:path w="12725" h="217768">
                    <a:moveTo>
                      <a:pt x="0" y="217768"/>
                    </a:moveTo>
                    <a:lnTo>
                      <a:pt x="0" y="0"/>
                    </a:lnTo>
                  </a:path>
                </a:pathLst>
              </a:custGeom>
              <a:ln w="19050" cap="flat">
                <a:solidFill>
                  <a:srgbClr val="025973"/>
                </a:solidFill>
                <a:prstDash val="solid"/>
                <a:miter/>
              </a:ln>
            </p:spPr>
            <p:txBody>
              <a:bodyPr rtlCol="0" anchor="ctr"/>
              <a:lstStyle/>
              <a:p>
                <a:endParaRPr lang="en-US"/>
              </a:p>
            </p:txBody>
          </p:sp>
          <p:sp>
            <p:nvSpPr>
              <p:cNvPr id="9634" name="Freeform: Shape 9633">
                <a:extLst>
                  <a:ext uri="{FF2B5EF4-FFF2-40B4-BE49-F238E27FC236}">
                    <a16:creationId xmlns:a16="http://schemas.microsoft.com/office/drawing/2014/main" id="{684515FC-2DEB-4E7B-ABBF-FA8B7A543CDC}"/>
                  </a:ext>
                </a:extLst>
              </p:cNvPr>
              <p:cNvSpPr/>
              <p:nvPr/>
            </p:nvSpPr>
            <p:spPr>
              <a:xfrm>
                <a:off x="2828943" y="5108346"/>
                <a:ext cx="12725" cy="239984"/>
              </a:xfrm>
              <a:custGeom>
                <a:avLst/>
                <a:gdLst>
                  <a:gd name="connsiteX0" fmla="*/ 0 w 12725"/>
                  <a:gd name="connsiteY0" fmla="*/ 239984 h 239984"/>
                  <a:gd name="connsiteX1" fmla="*/ 0 w 12725"/>
                  <a:gd name="connsiteY1" fmla="*/ 0 h 239984"/>
                </a:gdLst>
                <a:ahLst/>
                <a:cxnLst>
                  <a:cxn ang="0">
                    <a:pos x="connsiteX0" y="connsiteY0"/>
                  </a:cxn>
                  <a:cxn ang="0">
                    <a:pos x="connsiteX1" y="connsiteY1"/>
                  </a:cxn>
                </a:cxnLst>
                <a:rect l="l" t="t" r="r" b="b"/>
                <a:pathLst>
                  <a:path w="12725" h="239984">
                    <a:moveTo>
                      <a:pt x="0" y="239984"/>
                    </a:moveTo>
                    <a:lnTo>
                      <a:pt x="0" y="0"/>
                    </a:lnTo>
                  </a:path>
                </a:pathLst>
              </a:custGeom>
              <a:ln w="19050" cap="flat">
                <a:solidFill>
                  <a:srgbClr val="025973"/>
                </a:solidFill>
                <a:prstDash val="solid"/>
                <a:miter/>
              </a:ln>
            </p:spPr>
            <p:txBody>
              <a:bodyPr rtlCol="0" anchor="ctr"/>
              <a:lstStyle/>
              <a:p>
                <a:endParaRPr lang="en-US"/>
              </a:p>
            </p:txBody>
          </p:sp>
          <p:sp>
            <p:nvSpPr>
              <p:cNvPr id="9635" name="Freeform: Shape 9634">
                <a:extLst>
                  <a:ext uri="{FF2B5EF4-FFF2-40B4-BE49-F238E27FC236}">
                    <a16:creationId xmlns:a16="http://schemas.microsoft.com/office/drawing/2014/main" id="{F823779E-7715-B5BE-A215-D7A52E7109CB}"/>
                  </a:ext>
                </a:extLst>
              </p:cNvPr>
              <p:cNvSpPr/>
              <p:nvPr/>
            </p:nvSpPr>
            <p:spPr>
              <a:xfrm>
                <a:off x="2851084" y="5108346"/>
                <a:ext cx="12725" cy="244375"/>
              </a:xfrm>
              <a:custGeom>
                <a:avLst/>
                <a:gdLst>
                  <a:gd name="connsiteX0" fmla="*/ 0 w 12725"/>
                  <a:gd name="connsiteY0" fmla="*/ 244376 h 244375"/>
                  <a:gd name="connsiteX1" fmla="*/ 0 w 12725"/>
                  <a:gd name="connsiteY1" fmla="*/ 0 h 244375"/>
                </a:gdLst>
                <a:ahLst/>
                <a:cxnLst>
                  <a:cxn ang="0">
                    <a:pos x="connsiteX0" y="connsiteY0"/>
                  </a:cxn>
                  <a:cxn ang="0">
                    <a:pos x="connsiteX1" y="connsiteY1"/>
                  </a:cxn>
                </a:cxnLst>
                <a:rect l="l" t="t" r="r" b="b"/>
                <a:pathLst>
                  <a:path w="12725" h="244375">
                    <a:moveTo>
                      <a:pt x="0" y="244376"/>
                    </a:moveTo>
                    <a:lnTo>
                      <a:pt x="0" y="0"/>
                    </a:lnTo>
                  </a:path>
                </a:pathLst>
              </a:custGeom>
              <a:ln w="19050" cap="flat">
                <a:solidFill>
                  <a:srgbClr val="025973"/>
                </a:solidFill>
                <a:prstDash val="solid"/>
                <a:miter/>
              </a:ln>
            </p:spPr>
            <p:txBody>
              <a:bodyPr rtlCol="0" anchor="ctr"/>
              <a:lstStyle/>
              <a:p>
                <a:endParaRPr lang="en-US"/>
              </a:p>
            </p:txBody>
          </p:sp>
          <p:sp>
            <p:nvSpPr>
              <p:cNvPr id="9636" name="Freeform: Shape 9635">
                <a:extLst>
                  <a:ext uri="{FF2B5EF4-FFF2-40B4-BE49-F238E27FC236}">
                    <a16:creationId xmlns:a16="http://schemas.microsoft.com/office/drawing/2014/main" id="{2179F783-C9D0-ADE3-0064-CF3094702B43}"/>
                  </a:ext>
                </a:extLst>
              </p:cNvPr>
              <p:cNvSpPr/>
              <p:nvPr/>
            </p:nvSpPr>
            <p:spPr>
              <a:xfrm>
                <a:off x="2873099" y="5108346"/>
                <a:ext cx="12725" cy="244375"/>
              </a:xfrm>
              <a:custGeom>
                <a:avLst/>
                <a:gdLst>
                  <a:gd name="connsiteX0" fmla="*/ 0 w 12725"/>
                  <a:gd name="connsiteY0" fmla="*/ 244376 h 244375"/>
                  <a:gd name="connsiteX1" fmla="*/ 0 w 12725"/>
                  <a:gd name="connsiteY1" fmla="*/ 0 h 244375"/>
                </a:gdLst>
                <a:ahLst/>
                <a:cxnLst>
                  <a:cxn ang="0">
                    <a:pos x="connsiteX0" y="connsiteY0"/>
                  </a:cxn>
                  <a:cxn ang="0">
                    <a:pos x="connsiteX1" y="connsiteY1"/>
                  </a:cxn>
                </a:cxnLst>
                <a:rect l="l" t="t" r="r" b="b"/>
                <a:pathLst>
                  <a:path w="12725" h="244375">
                    <a:moveTo>
                      <a:pt x="0" y="244376"/>
                    </a:moveTo>
                    <a:lnTo>
                      <a:pt x="0" y="0"/>
                    </a:lnTo>
                  </a:path>
                </a:pathLst>
              </a:custGeom>
              <a:ln w="19050" cap="flat">
                <a:solidFill>
                  <a:srgbClr val="025973"/>
                </a:solidFill>
                <a:prstDash val="solid"/>
                <a:miter/>
              </a:ln>
            </p:spPr>
            <p:txBody>
              <a:bodyPr rtlCol="0" anchor="ctr"/>
              <a:lstStyle/>
              <a:p>
                <a:endParaRPr lang="en-US"/>
              </a:p>
            </p:txBody>
          </p:sp>
          <p:sp>
            <p:nvSpPr>
              <p:cNvPr id="9637" name="Freeform: Shape 9636">
                <a:extLst>
                  <a:ext uri="{FF2B5EF4-FFF2-40B4-BE49-F238E27FC236}">
                    <a16:creationId xmlns:a16="http://schemas.microsoft.com/office/drawing/2014/main" id="{0617E80F-1E83-722F-6FFC-B35C438DD98D}"/>
                  </a:ext>
                </a:extLst>
              </p:cNvPr>
              <p:cNvSpPr/>
              <p:nvPr/>
            </p:nvSpPr>
            <p:spPr>
              <a:xfrm>
                <a:off x="2895241" y="5108346"/>
                <a:ext cx="12725" cy="244375"/>
              </a:xfrm>
              <a:custGeom>
                <a:avLst/>
                <a:gdLst>
                  <a:gd name="connsiteX0" fmla="*/ 0 w 12725"/>
                  <a:gd name="connsiteY0" fmla="*/ 244376 h 244375"/>
                  <a:gd name="connsiteX1" fmla="*/ 0 w 12725"/>
                  <a:gd name="connsiteY1" fmla="*/ 0 h 244375"/>
                </a:gdLst>
                <a:ahLst/>
                <a:cxnLst>
                  <a:cxn ang="0">
                    <a:pos x="connsiteX0" y="connsiteY0"/>
                  </a:cxn>
                  <a:cxn ang="0">
                    <a:pos x="connsiteX1" y="connsiteY1"/>
                  </a:cxn>
                </a:cxnLst>
                <a:rect l="l" t="t" r="r" b="b"/>
                <a:pathLst>
                  <a:path w="12725" h="244375">
                    <a:moveTo>
                      <a:pt x="0" y="244376"/>
                    </a:moveTo>
                    <a:lnTo>
                      <a:pt x="0" y="0"/>
                    </a:lnTo>
                  </a:path>
                </a:pathLst>
              </a:custGeom>
              <a:ln w="19050" cap="flat">
                <a:solidFill>
                  <a:srgbClr val="025973"/>
                </a:solidFill>
                <a:prstDash val="solid"/>
                <a:miter/>
              </a:ln>
            </p:spPr>
            <p:txBody>
              <a:bodyPr rtlCol="0" anchor="ctr"/>
              <a:lstStyle/>
              <a:p>
                <a:endParaRPr lang="en-US"/>
              </a:p>
            </p:txBody>
          </p:sp>
          <p:sp>
            <p:nvSpPr>
              <p:cNvPr id="9638" name="Freeform: Shape 9637">
                <a:extLst>
                  <a:ext uri="{FF2B5EF4-FFF2-40B4-BE49-F238E27FC236}">
                    <a16:creationId xmlns:a16="http://schemas.microsoft.com/office/drawing/2014/main" id="{303347B2-99DB-8161-59D3-9A9875FF1187}"/>
                  </a:ext>
                </a:extLst>
              </p:cNvPr>
              <p:cNvSpPr/>
              <p:nvPr/>
            </p:nvSpPr>
            <p:spPr>
              <a:xfrm>
                <a:off x="2917382" y="5108346"/>
                <a:ext cx="12725" cy="244375"/>
              </a:xfrm>
              <a:custGeom>
                <a:avLst/>
                <a:gdLst>
                  <a:gd name="connsiteX0" fmla="*/ 0 w 12725"/>
                  <a:gd name="connsiteY0" fmla="*/ 244376 h 244375"/>
                  <a:gd name="connsiteX1" fmla="*/ 0 w 12725"/>
                  <a:gd name="connsiteY1" fmla="*/ 0 h 244375"/>
                </a:gdLst>
                <a:ahLst/>
                <a:cxnLst>
                  <a:cxn ang="0">
                    <a:pos x="connsiteX0" y="connsiteY0"/>
                  </a:cxn>
                  <a:cxn ang="0">
                    <a:pos x="connsiteX1" y="connsiteY1"/>
                  </a:cxn>
                </a:cxnLst>
                <a:rect l="l" t="t" r="r" b="b"/>
                <a:pathLst>
                  <a:path w="12725" h="244375">
                    <a:moveTo>
                      <a:pt x="0" y="244376"/>
                    </a:moveTo>
                    <a:lnTo>
                      <a:pt x="0" y="0"/>
                    </a:lnTo>
                  </a:path>
                </a:pathLst>
              </a:custGeom>
              <a:ln w="19050" cap="flat">
                <a:solidFill>
                  <a:srgbClr val="025973"/>
                </a:solidFill>
                <a:prstDash val="solid"/>
                <a:miter/>
              </a:ln>
            </p:spPr>
            <p:txBody>
              <a:bodyPr rtlCol="0" anchor="ctr"/>
              <a:lstStyle/>
              <a:p>
                <a:endParaRPr lang="en-US"/>
              </a:p>
            </p:txBody>
          </p:sp>
          <p:sp>
            <p:nvSpPr>
              <p:cNvPr id="9639" name="Freeform: Shape 9638">
                <a:extLst>
                  <a:ext uri="{FF2B5EF4-FFF2-40B4-BE49-F238E27FC236}">
                    <a16:creationId xmlns:a16="http://schemas.microsoft.com/office/drawing/2014/main" id="{0CD0DBC8-5353-204A-554C-DC35BEFA1F89}"/>
                  </a:ext>
                </a:extLst>
              </p:cNvPr>
              <p:cNvSpPr/>
              <p:nvPr/>
            </p:nvSpPr>
            <p:spPr>
              <a:xfrm>
                <a:off x="2939142" y="5108346"/>
                <a:ext cx="763" cy="257033"/>
              </a:xfrm>
              <a:custGeom>
                <a:avLst/>
                <a:gdLst>
                  <a:gd name="connsiteX0" fmla="*/ 763 w 763"/>
                  <a:gd name="connsiteY0" fmla="*/ 257034 h 257033"/>
                  <a:gd name="connsiteX1" fmla="*/ 0 w 763"/>
                  <a:gd name="connsiteY1" fmla="*/ 0 h 257033"/>
                </a:gdLst>
                <a:ahLst/>
                <a:cxnLst>
                  <a:cxn ang="0">
                    <a:pos x="connsiteX0" y="connsiteY0"/>
                  </a:cxn>
                  <a:cxn ang="0">
                    <a:pos x="connsiteX1" y="connsiteY1"/>
                  </a:cxn>
                </a:cxnLst>
                <a:rect l="l" t="t" r="r" b="b"/>
                <a:pathLst>
                  <a:path w="763" h="257033">
                    <a:moveTo>
                      <a:pt x="763" y="257034"/>
                    </a:moveTo>
                    <a:lnTo>
                      <a:pt x="0" y="0"/>
                    </a:lnTo>
                  </a:path>
                </a:pathLst>
              </a:custGeom>
              <a:ln w="19050" cap="flat">
                <a:solidFill>
                  <a:srgbClr val="025973"/>
                </a:solidFill>
                <a:prstDash val="solid"/>
                <a:miter/>
              </a:ln>
            </p:spPr>
            <p:txBody>
              <a:bodyPr rtlCol="0" anchor="ctr"/>
              <a:lstStyle/>
              <a:p>
                <a:endParaRPr lang="en-US"/>
              </a:p>
            </p:txBody>
          </p:sp>
          <p:sp>
            <p:nvSpPr>
              <p:cNvPr id="9640" name="Freeform: Shape 9639">
                <a:extLst>
                  <a:ext uri="{FF2B5EF4-FFF2-40B4-BE49-F238E27FC236}">
                    <a16:creationId xmlns:a16="http://schemas.microsoft.com/office/drawing/2014/main" id="{61CE8934-F266-DC2E-0023-DFB74780F487}"/>
                  </a:ext>
                </a:extLst>
              </p:cNvPr>
              <p:cNvSpPr/>
              <p:nvPr/>
            </p:nvSpPr>
            <p:spPr>
              <a:xfrm>
                <a:off x="2961284" y="5108346"/>
                <a:ext cx="763" cy="268141"/>
              </a:xfrm>
              <a:custGeom>
                <a:avLst/>
                <a:gdLst>
                  <a:gd name="connsiteX0" fmla="*/ 763 w 763"/>
                  <a:gd name="connsiteY0" fmla="*/ 268142 h 268141"/>
                  <a:gd name="connsiteX1" fmla="*/ 0 w 763"/>
                  <a:gd name="connsiteY1" fmla="*/ 0 h 268141"/>
                </a:gdLst>
                <a:ahLst/>
                <a:cxnLst>
                  <a:cxn ang="0">
                    <a:pos x="connsiteX0" y="connsiteY0"/>
                  </a:cxn>
                  <a:cxn ang="0">
                    <a:pos x="connsiteX1" y="connsiteY1"/>
                  </a:cxn>
                </a:cxnLst>
                <a:rect l="l" t="t" r="r" b="b"/>
                <a:pathLst>
                  <a:path w="763" h="268141">
                    <a:moveTo>
                      <a:pt x="763" y="268142"/>
                    </a:moveTo>
                    <a:lnTo>
                      <a:pt x="0" y="0"/>
                    </a:lnTo>
                  </a:path>
                </a:pathLst>
              </a:custGeom>
              <a:ln w="19050" cap="flat">
                <a:solidFill>
                  <a:srgbClr val="025973"/>
                </a:solidFill>
                <a:prstDash val="solid"/>
                <a:miter/>
              </a:ln>
            </p:spPr>
            <p:txBody>
              <a:bodyPr rtlCol="0" anchor="ctr"/>
              <a:lstStyle/>
              <a:p>
                <a:endParaRPr lang="en-US"/>
              </a:p>
            </p:txBody>
          </p:sp>
          <p:sp>
            <p:nvSpPr>
              <p:cNvPr id="9641" name="Freeform: Shape 9640">
                <a:extLst>
                  <a:ext uri="{FF2B5EF4-FFF2-40B4-BE49-F238E27FC236}">
                    <a16:creationId xmlns:a16="http://schemas.microsoft.com/office/drawing/2014/main" id="{79549811-EF32-358D-9464-5D942CE9178E}"/>
                  </a:ext>
                </a:extLst>
              </p:cNvPr>
              <p:cNvSpPr/>
              <p:nvPr/>
            </p:nvSpPr>
            <p:spPr>
              <a:xfrm>
                <a:off x="2983426" y="5108346"/>
                <a:ext cx="763" cy="273308"/>
              </a:xfrm>
              <a:custGeom>
                <a:avLst/>
                <a:gdLst>
                  <a:gd name="connsiteX0" fmla="*/ 764 w 763"/>
                  <a:gd name="connsiteY0" fmla="*/ 273309 h 273308"/>
                  <a:gd name="connsiteX1" fmla="*/ 0 w 763"/>
                  <a:gd name="connsiteY1" fmla="*/ 0 h 273308"/>
                </a:gdLst>
                <a:ahLst/>
                <a:cxnLst>
                  <a:cxn ang="0">
                    <a:pos x="connsiteX0" y="connsiteY0"/>
                  </a:cxn>
                  <a:cxn ang="0">
                    <a:pos x="connsiteX1" y="connsiteY1"/>
                  </a:cxn>
                </a:cxnLst>
                <a:rect l="l" t="t" r="r" b="b"/>
                <a:pathLst>
                  <a:path w="763" h="273308">
                    <a:moveTo>
                      <a:pt x="764" y="273309"/>
                    </a:moveTo>
                    <a:lnTo>
                      <a:pt x="0" y="0"/>
                    </a:lnTo>
                  </a:path>
                </a:pathLst>
              </a:custGeom>
              <a:ln w="19050" cap="flat">
                <a:solidFill>
                  <a:srgbClr val="025973"/>
                </a:solidFill>
                <a:prstDash val="solid"/>
                <a:miter/>
              </a:ln>
            </p:spPr>
            <p:txBody>
              <a:bodyPr rtlCol="0" anchor="ctr"/>
              <a:lstStyle/>
              <a:p>
                <a:endParaRPr lang="en-US"/>
              </a:p>
            </p:txBody>
          </p:sp>
          <p:sp>
            <p:nvSpPr>
              <p:cNvPr id="9642" name="Freeform: Shape 9641">
                <a:extLst>
                  <a:ext uri="{FF2B5EF4-FFF2-40B4-BE49-F238E27FC236}">
                    <a16:creationId xmlns:a16="http://schemas.microsoft.com/office/drawing/2014/main" id="{B5FE0FE5-0035-11ED-0486-2D36879ED8D3}"/>
                  </a:ext>
                </a:extLst>
              </p:cNvPr>
              <p:cNvSpPr/>
              <p:nvPr/>
            </p:nvSpPr>
            <p:spPr>
              <a:xfrm>
                <a:off x="3005567" y="5108346"/>
                <a:ext cx="763" cy="279895"/>
              </a:xfrm>
              <a:custGeom>
                <a:avLst/>
                <a:gdLst>
                  <a:gd name="connsiteX0" fmla="*/ 763 w 763"/>
                  <a:gd name="connsiteY0" fmla="*/ 279896 h 279895"/>
                  <a:gd name="connsiteX1" fmla="*/ 0 w 763"/>
                  <a:gd name="connsiteY1" fmla="*/ 0 h 279895"/>
                </a:gdLst>
                <a:ahLst/>
                <a:cxnLst>
                  <a:cxn ang="0">
                    <a:pos x="connsiteX0" y="connsiteY0"/>
                  </a:cxn>
                  <a:cxn ang="0">
                    <a:pos x="connsiteX1" y="connsiteY1"/>
                  </a:cxn>
                </a:cxnLst>
                <a:rect l="l" t="t" r="r" b="b"/>
                <a:pathLst>
                  <a:path w="763" h="279895">
                    <a:moveTo>
                      <a:pt x="763" y="279896"/>
                    </a:moveTo>
                    <a:lnTo>
                      <a:pt x="0" y="0"/>
                    </a:lnTo>
                  </a:path>
                </a:pathLst>
              </a:custGeom>
              <a:ln w="19050" cap="flat">
                <a:solidFill>
                  <a:srgbClr val="025973"/>
                </a:solidFill>
                <a:prstDash val="solid"/>
                <a:miter/>
              </a:ln>
            </p:spPr>
            <p:txBody>
              <a:bodyPr rtlCol="0" anchor="ctr"/>
              <a:lstStyle/>
              <a:p>
                <a:endParaRPr lang="en-US"/>
              </a:p>
            </p:txBody>
          </p:sp>
          <p:sp>
            <p:nvSpPr>
              <p:cNvPr id="9643" name="Freeform: Shape 9642">
                <a:extLst>
                  <a:ext uri="{FF2B5EF4-FFF2-40B4-BE49-F238E27FC236}">
                    <a16:creationId xmlns:a16="http://schemas.microsoft.com/office/drawing/2014/main" id="{EFE0FB0B-6721-1019-6E7D-3F5A4362A7A6}"/>
                  </a:ext>
                </a:extLst>
              </p:cNvPr>
              <p:cNvSpPr/>
              <p:nvPr/>
            </p:nvSpPr>
            <p:spPr>
              <a:xfrm>
                <a:off x="3027582" y="5108346"/>
                <a:ext cx="890" cy="286612"/>
              </a:xfrm>
              <a:custGeom>
                <a:avLst/>
                <a:gdLst>
                  <a:gd name="connsiteX0" fmla="*/ 891 w 890"/>
                  <a:gd name="connsiteY0" fmla="*/ 286612 h 286612"/>
                  <a:gd name="connsiteX1" fmla="*/ 0 w 890"/>
                  <a:gd name="connsiteY1" fmla="*/ 0 h 286612"/>
                </a:gdLst>
                <a:ahLst/>
                <a:cxnLst>
                  <a:cxn ang="0">
                    <a:pos x="connsiteX0" y="connsiteY0"/>
                  </a:cxn>
                  <a:cxn ang="0">
                    <a:pos x="connsiteX1" y="connsiteY1"/>
                  </a:cxn>
                </a:cxnLst>
                <a:rect l="l" t="t" r="r" b="b"/>
                <a:pathLst>
                  <a:path w="890" h="286612">
                    <a:moveTo>
                      <a:pt x="891" y="286612"/>
                    </a:moveTo>
                    <a:lnTo>
                      <a:pt x="0" y="0"/>
                    </a:lnTo>
                  </a:path>
                </a:pathLst>
              </a:custGeom>
              <a:ln w="19050" cap="flat">
                <a:solidFill>
                  <a:srgbClr val="025973"/>
                </a:solidFill>
                <a:prstDash val="solid"/>
                <a:miter/>
              </a:ln>
            </p:spPr>
            <p:txBody>
              <a:bodyPr rtlCol="0" anchor="ctr"/>
              <a:lstStyle/>
              <a:p>
                <a:endParaRPr lang="en-US"/>
              </a:p>
            </p:txBody>
          </p:sp>
          <p:sp>
            <p:nvSpPr>
              <p:cNvPr id="9644" name="Freeform: Shape 9643">
                <a:extLst>
                  <a:ext uri="{FF2B5EF4-FFF2-40B4-BE49-F238E27FC236}">
                    <a16:creationId xmlns:a16="http://schemas.microsoft.com/office/drawing/2014/main" id="{AF243C27-1EAA-C129-A9DB-27F629FE575D}"/>
                  </a:ext>
                </a:extLst>
              </p:cNvPr>
              <p:cNvSpPr/>
              <p:nvPr/>
            </p:nvSpPr>
            <p:spPr>
              <a:xfrm>
                <a:off x="3049724" y="5108346"/>
                <a:ext cx="890" cy="290357"/>
              </a:xfrm>
              <a:custGeom>
                <a:avLst/>
                <a:gdLst>
                  <a:gd name="connsiteX0" fmla="*/ 891 w 890"/>
                  <a:gd name="connsiteY0" fmla="*/ 290358 h 290357"/>
                  <a:gd name="connsiteX1" fmla="*/ 0 w 890"/>
                  <a:gd name="connsiteY1" fmla="*/ 0 h 290357"/>
                </a:gdLst>
                <a:ahLst/>
                <a:cxnLst>
                  <a:cxn ang="0">
                    <a:pos x="connsiteX0" y="connsiteY0"/>
                  </a:cxn>
                  <a:cxn ang="0">
                    <a:pos x="connsiteX1" y="connsiteY1"/>
                  </a:cxn>
                </a:cxnLst>
                <a:rect l="l" t="t" r="r" b="b"/>
                <a:pathLst>
                  <a:path w="890" h="290357">
                    <a:moveTo>
                      <a:pt x="891" y="290358"/>
                    </a:moveTo>
                    <a:lnTo>
                      <a:pt x="0" y="0"/>
                    </a:lnTo>
                  </a:path>
                </a:pathLst>
              </a:custGeom>
              <a:ln w="19050" cap="flat">
                <a:solidFill>
                  <a:srgbClr val="025973"/>
                </a:solidFill>
                <a:prstDash val="solid"/>
                <a:miter/>
              </a:ln>
            </p:spPr>
            <p:txBody>
              <a:bodyPr rtlCol="0" anchor="ctr"/>
              <a:lstStyle/>
              <a:p>
                <a:endParaRPr lang="en-US"/>
              </a:p>
            </p:txBody>
          </p:sp>
          <p:sp>
            <p:nvSpPr>
              <p:cNvPr id="9645" name="Freeform: Shape 9644">
                <a:extLst>
                  <a:ext uri="{FF2B5EF4-FFF2-40B4-BE49-F238E27FC236}">
                    <a16:creationId xmlns:a16="http://schemas.microsoft.com/office/drawing/2014/main" id="{353A96BE-9FDD-BF1D-1D02-E0899170EDC8}"/>
                  </a:ext>
                </a:extLst>
              </p:cNvPr>
              <p:cNvSpPr/>
              <p:nvPr/>
            </p:nvSpPr>
            <p:spPr>
              <a:xfrm>
                <a:off x="3071865" y="5108346"/>
                <a:ext cx="890" cy="295524"/>
              </a:xfrm>
              <a:custGeom>
                <a:avLst/>
                <a:gdLst>
                  <a:gd name="connsiteX0" fmla="*/ 891 w 890"/>
                  <a:gd name="connsiteY0" fmla="*/ 295524 h 295524"/>
                  <a:gd name="connsiteX1" fmla="*/ 0 w 890"/>
                  <a:gd name="connsiteY1" fmla="*/ 0 h 295524"/>
                </a:gdLst>
                <a:ahLst/>
                <a:cxnLst>
                  <a:cxn ang="0">
                    <a:pos x="connsiteX0" y="connsiteY0"/>
                  </a:cxn>
                  <a:cxn ang="0">
                    <a:pos x="connsiteX1" y="connsiteY1"/>
                  </a:cxn>
                </a:cxnLst>
                <a:rect l="l" t="t" r="r" b="b"/>
                <a:pathLst>
                  <a:path w="890" h="295524">
                    <a:moveTo>
                      <a:pt x="891" y="295524"/>
                    </a:moveTo>
                    <a:lnTo>
                      <a:pt x="0" y="0"/>
                    </a:lnTo>
                  </a:path>
                </a:pathLst>
              </a:custGeom>
              <a:ln w="19050" cap="flat">
                <a:solidFill>
                  <a:srgbClr val="025973"/>
                </a:solidFill>
                <a:prstDash val="solid"/>
                <a:miter/>
              </a:ln>
            </p:spPr>
            <p:txBody>
              <a:bodyPr rtlCol="0" anchor="ctr"/>
              <a:lstStyle/>
              <a:p>
                <a:endParaRPr lang="en-US"/>
              </a:p>
            </p:txBody>
          </p:sp>
          <p:sp>
            <p:nvSpPr>
              <p:cNvPr id="9646" name="Freeform: Shape 9645">
                <a:extLst>
                  <a:ext uri="{FF2B5EF4-FFF2-40B4-BE49-F238E27FC236}">
                    <a16:creationId xmlns:a16="http://schemas.microsoft.com/office/drawing/2014/main" id="{944E01D9-D329-5B44-35F3-0E53D199F1BB}"/>
                  </a:ext>
                </a:extLst>
              </p:cNvPr>
              <p:cNvSpPr/>
              <p:nvPr/>
            </p:nvSpPr>
            <p:spPr>
              <a:xfrm>
                <a:off x="3094007" y="5108346"/>
                <a:ext cx="890" cy="306632"/>
              </a:xfrm>
              <a:custGeom>
                <a:avLst/>
                <a:gdLst>
                  <a:gd name="connsiteX0" fmla="*/ 891 w 890"/>
                  <a:gd name="connsiteY0" fmla="*/ 306632 h 306632"/>
                  <a:gd name="connsiteX1" fmla="*/ 0 w 890"/>
                  <a:gd name="connsiteY1" fmla="*/ 0 h 306632"/>
                </a:gdLst>
                <a:ahLst/>
                <a:cxnLst>
                  <a:cxn ang="0">
                    <a:pos x="connsiteX0" y="connsiteY0"/>
                  </a:cxn>
                  <a:cxn ang="0">
                    <a:pos x="connsiteX1" y="connsiteY1"/>
                  </a:cxn>
                </a:cxnLst>
                <a:rect l="l" t="t" r="r" b="b"/>
                <a:pathLst>
                  <a:path w="890" h="306632">
                    <a:moveTo>
                      <a:pt x="891" y="306632"/>
                    </a:moveTo>
                    <a:lnTo>
                      <a:pt x="0" y="0"/>
                    </a:lnTo>
                  </a:path>
                </a:pathLst>
              </a:custGeom>
              <a:ln w="19050" cap="flat">
                <a:solidFill>
                  <a:srgbClr val="025973"/>
                </a:solidFill>
                <a:prstDash val="solid"/>
                <a:miter/>
              </a:ln>
            </p:spPr>
            <p:txBody>
              <a:bodyPr rtlCol="0" anchor="ctr"/>
              <a:lstStyle/>
              <a:p>
                <a:endParaRPr lang="en-US"/>
              </a:p>
            </p:txBody>
          </p:sp>
          <p:sp>
            <p:nvSpPr>
              <p:cNvPr id="9647" name="Freeform: Shape 9646">
                <a:extLst>
                  <a:ext uri="{FF2B5EF4-FFF2-40B4-BE49-F238E27FC236}">
                    <a16:creationId xmlns:a16="http://schemas.microsoft.com/office/drawing/2014/main" id="{A8BE0067-E0D8-DB23-E5A3-3997472BE793}"/>
                  </a:ext>
                </a:extLst>
              </p:cNvPr>
              <p:cNvSpPr/>
              <p:nvPr/>
            </p:nvSpPr>
            <p:spPr>
              <a:xfrm>
                <a:off x="3116021" y="5108346"/>
                <a:ext cx="890" cy="318515"/>
              </a:xfrm>
              <a:custGeom>
                <a:avLst/>
                <a:gdLst>
                  <a:gd name="connsiteX0" fmla="*/ 891 w 890"/>
                  <a:gd name="connsiteY0" fmla="*/ 318515 h 318515"/>
                  <a:gd name="connsiteX1" fmla="*/ 0 w 890"/>
                  <a:gd name="connsiteY1" fmla="*/ 0 h 318515"/>
                </a:gdLst>
                <a:ahLst/>
                <a:cxnLst>
                  <a:cxn ang="0">
                    <a:pos x="connsiteX0" y="connsiteY0"/>
                  </a:cxn>
                  <a:cxn ang="0">
                    <a:pos x="connsiteX1" y="connsiteY1"/>
                  </a:cxn>
                </a:cxnLst>
                <a:rect l="l" t="t" r="r" b="b"/>
                <a:pathLst>
                  <a:path w="890" h="318515">
                    <a:moveTo>
                      <a:pt x="891" y="318515"/>
                    </a:moveTo>
                    <a:lnTo>
                      <a:pt x="0" y="0"/>
                    </a:lnTo>
                  </a:path>
                </a:pathLst>
              </a:custGeom>
              <a:ln w="19050" cap="flat">
                <a:solidFill>
                  <a:srgbClr val="025973"/>
                </a:solidFill>
                <a:prstDash val="solid"/>
                <a:miter/>
              </a:ln>
            </p:spPr>
            <p:txBody>
              <a:bodyPr rtlCol="0" anchor="ctr"/>
              <a:lstStyle/>
              <a:p>
                <a:endParaRPr lang="en-US"/>
              </a:p>
            </p:txBody>
          </p:sp>
          <p:sp>
            <p:nvSpPr>
              <p:cNvPr id="9648" name="Freeform: Shape 9647">
                <a:extLst>
                  <a:ext uri="{FF2B5EF4-FFF2-40B4-BE49-F238E27FC236}">
                    <a16:creationId xmlns:a16="http://schemas.microsoft.com/office/drawing/2014/main" id="{12BB1B73-7722-9263-E5F1-CCE3AA5FBE98}"/>
                  </a:ext>
                </a:extLst>
              </p:cNvPr>
              <p:cNvSpPr/>
              <p:nvPr/>
            </p:nvSpPr>
            <p:spPr>
              <a:xfrm>
                <a:off x="3138163" y="5108346"/>
                <a:ext cx="890" cy="326652"/>
              </a:xfrm>
              <a:custGeom>
                <a:avLst/>
                <a:gdLst>
                  <a:gd name="connsiteX0" fmla="*/ 891 w 890"/>
                  <a:gd name="connsiteY0" fmla="*/ 326653 h 326652"/>
                  <a:gd name="connsiteX1" fmla="*/ 0 w 890"/>
                  <a:gd name="connsiteY1" fmla="*/ 0 h 326652"/>
                </a:gdLst>
                <a:ahLst/>
                <a:cxnLst>
                  <a:cxn ang="0">
                    <a:pos x="connsiteX0" y="connsiteY0"/>
                  </a:cxn>
                  <a:cxn ang="0">
                    <a:pos x="connsiteX1" y="connsiteY1"/>
                  </a:cxn>
                </a:cxnLst>
                <a:rect l="l" t="t" r="r" b="b"/>
                <a:pathLst>
                  <a:path w="890" h="326652">
                    <a:moveTo>
                      <a:pt x="891" y="326653"/>
                    </a:moveTo>
                    <a:lnTo>
                      <a:pt x="0" y="0"/>
                    </a:lnTo>
                  </a:path>
                </a:pathLst>
              </a:custGeom>
              <a:ln w="19050" cap="flat">
                <a:solidFill>
                  <a:srgbClr val="025973"/>
                </a:solidFill>
                <a:prstDash val="solid"/>
                <a:miter/>
              </a:ln>
            </p:spPr>
            <p:txBody>
              <a:bodyPr rtlCol="0" anchor="ctr"/>
              <a:lstStyle/>
              <a:p>
                <a:endParaRPr lang="en-US"/>
              </a:p>
            </p:txBody>
          </p:sp>
          <p:sp>
            <p:nvSpPr>
              <p:cNvPr id="9649" name="Freeform: Shape 9648">
                <a:extLst>
                  <a:ext uri="{FF2B5EF4-FFF2-40B4-BE49-F238E27FC236}">
                    <a16:creationId xmlns:a16="http://schemas.microsoft.com/office/drawing/2014/main" id="{55C904E1-6D43-CE84-129C-B52F820AE452}"/>
                  </a:ext>
                </a:extLst>
              </p:cNvPr>
              <p:cNvSpPr/>
              <p:nvPr/>
            </p:nvSpPr>
            <p:spPr>
              <a:xfrm>
                <a:off x="3160305" y="5108346"/>
                <a:ext cx="890" cy="326652"/>
              </a:xfrm>
              <a:custGeom>
                <a:avLst/>
                <a:gdLst>
                  <a:gd name="connsiteX0" fmla="*/ 891 w 890"/>
                  <a:gd name="connsiteY0" fmla="*/ 326653 h 326652"/>
                  <a:gd name="connsiteX1" fmla="*/ 0 w 890"/>
                  <a:gd name="connsiteY1" fmla="*/ 0 h 326652"/>
                </a:gdLst>
                <a:ahLst/>
                <a:cxnLst>
                  <a:cxn ang="0">
                    <a:pos x="connsiteX0" y="connsiteY0"/>
                  </a:cxn>
                  <a:cxn ang="0">
                    <a:pos x="connsiteX1" y="connsiteY1"/>
                  </a:cxn>
                </a:cxnLst>
                <a:rect l="l" t="t" r="r" b="b"/>
                <a:pathLst>
                  <a:path w="890" h="326652">
                    <a:moveTo>
                      <a:pt x="891" y="326653"/>
                    </a:moveTo>
                    <a:lnTo>
                      <a:pt x="0" y="0"/>
                    </a:lnTo>
                  </a:path>
                </a:pathLst>
              </a:custGeom>
              <a:ln w="19050" cap="flat">
                <a:solidFill>
                  <a:srgbClr val="025973"/>
                </a:solidFill>
                <a:prstDash val="solid"/>
                <a:miter/>
              </a:ln>
            </p:spPr>
            <p:txBody>
              <a:bodyPr rtlCol="0" anchor="ctr"/>
              <a:lstStyle/>
              <a:p>
                <a:endParaRPr lang="en-US"/>
              </a:p>
            </p:txBody>
          </p:sp>
          <p:sp>
            <p:nvSpPr>
              <p:cNvPr id="9650" name="Freeform: Shape 9649">
                <a:extLst>
                  <a:ext uri="{FF2B5EF4-FFF2-40B4-BE49-F238E27FC236}">
                    <a16:creationId xmlns:a16="http://schemas.microsoft.com/office/drawing/2014/main" id="{32A2595D-BEB1-3196-482D-0F9E4E36FF31}"/>
                  </a:ext>
                </a:extLst>
              </p:cNvPr>
              <p:cNvSpPr/>
              <p:nvPr/>
            </p:nvSpPr>
            <p:spPr>
              <a:xfrm>
                <a:off x="3182447" y="5108346"/>
                <a:ext cx="890" cy="326652"/>
              </a:xfrm>
              <a:custGeom>
                <a:avLst/>
                <a:gdLst>
                  <a:gd name="connsiteX0" fmla="*/ 891 w 890"/>
                  <a:gd name="connsiteY0" fmla="*/ 326653 h 326652"/>
                  <a:gd name="connsiteX1" fmla="*/ 0 w 890"/>
                  <a:gd name="connsiteY1" fmla="*/ 0 h 326652"/>
                </a:gdLst>
                <a:ahLst/>
                <a:cxnLst>
                  <a:cxn ang="0">
                    <a:pos x="connsiteX0" y="connsiteY0"/>
                  </a:cxn>
                  <a:cxn ang="0">
                    <a:pos x="connsiteX1" y="connsiteY1"/>
                  </a:cxn>
                </a:cxnLst>
                <a:rect l="l" t="t" r="r" b="b"/>
                <a:pathLst>
                  <a:path w="890" h="326652">
                    <a:moveTo>
                      <a:pt x="891" y="326653"/>
                    </a:moveTo>
                    <a:lnTo>
                      <a:pt x="0" y="0"/>
                    </a:lnTo>
                  </a:path>
                </a:pathLst>
              </a:custGeom>
              <a:ln w="19050" cap="flat">
                <a:solidFill>
                  <a:srgbClr val="025973"/>
                </a:solidFill>
                <a:prstDash val="solid"/>
                <a:miter/>
              </a:ln>
            </p:spPr>
            <p:txBody>
              <a:bodyPr rtlCol="0" anchor="ctr"/>
              <a:lstStyle/>
              <a:p>
                <a:endParaRPr lang="en-US"/>
              </a:p>
            </p:txBody>
          </p:sp>
          <p:sp>
            <p:nvSpPr>
              <p:cNvPr id="9651" name="Freeform: Shape 9650">
                <a:extLst>
                  <a:ext uri="{FF2B5EF4-FFF2-40B4-BE49-F238E27FC236}">
                    <a16:creationId xmlns:a16="http://schemas.microsoft.com/office/drawing/2014/main" id="{E5EB7191-2CAA-228A-F669-129791613EA7}"/>
                  </a:ext>
                </a:extLst>
              </p:cNvPr>
              <p:cNvSpPr/>
              <p:nvPr/>
            </p:nvSpPr>
            <p:spPr>
              <a:xfrm>
                <a:off x="3204588" y="5108346"/>
                <a:ext cx="890" cy="341377"/>
              </a:xfrm>
              <a:custGeom>
                <a:avLst/>
                <a:gdLst>
                  <a:gd name="connsiteX0" fmla="*/ 891 w 890"/>
                  <a:gd name="connsiteY0" fmla="*/ 341377 h 341377"/>
                  <a:gd name="connsiteX1" fmla="*/ 0 w 890"/>
                  <a:gd name="connsiteY1" fmla="*/ 0 h 341377"/>
                </a:gdLst>
                <a:ahLst/>
                <a:cxnLst>
                  <a:cxn ang="0">
                    <a:pos x="connsiteX0" y="connsiteY0"/>
                  </a:cxn>
                  <a:cxn ang="0">
                    <a:pos x="connsiteX1" y="connsiteY1"/>
                  </a:cxn>
                </a:cxnLst>
                <a:rect l="l" t="t" r="r" b="b"/>
                <a:pathLst>
                  <a:path w="890" h="341377">
                    <a:moveTo>
                      <a:pt x="891" y="341377"/>
                    </a:moveTo>
                    <a:lnTo>
                      <a:pt x="0" y="0"/>
                    </a:lnTo>
                  </a:path>
                </a:pathLst>
              </a:custGeom>
              <a:ln w="19050" cap="flat">
                <a:solidFill>
                  <a:srgbClr val="025973"/>
                </a:solidFill>
                <a:prstDash val="solid"/>
                <a:miter/>
              </a:ln>
            </p:spPr>
            <p:txBody>
              <a:bodyPr rtlCol="0" anchor="ctr"/>
              <a:lstStyle/>
              <a:p>
                <a:endParaRPr lang="en-US"/>
              </a:p>
            </p:txBody>
          </p:sp>
          <p:sp>
            <p:nvSpPr>
              <p:cNvPr id="9652" name="Freeform: Shape 9651">
                <a:extLst>
                  <a:ext uri="{FF2B5EF4-FFF2-40B4-BE49-F238E27FC236}">
                    <a16:creationId xmlns:a16="http://schemas.microsoft.com/office/drawing/2014/main" id="{FF02A736-B432-9C7E-FF5D-F61D4B97587C}"/>
                  </a:ext>
                </a:extLst>
              </p:cNvPr>
              <p:cNvSpPr/>
              <p:nvPr/>
            </p:nvSpPr>
            <p:spPr>
              <a:xfrm>
                <a:off x="3226603" y="5108346"/>
                <a:ext cx="1018" cy="341377"/>
              </a:xfrm>
              <a:custGeom>
                <a:avLst/>
                <a:gdLst>
                  <a:gd name="connsiteX0" fmla="*/ 1018 w 1018"/>
                  <a:gd name="connsiteY0" fmla="*/ 341377 h 341377"/>
                  <a:gd name="connsiteX1" fmla="*/ 0 w 1018"/>
                  <a:gd name="connsiteY1" fmla="*/ 0 h 341377"/>
                </a:gdLst>
                <a:ahLst/>
                <a:cxnLst>
                  <a:cxn ang="0">
                    <a:pos x="connsiteX0" y="connsiteY0"/>
                  </a:cxn>
                  <a:cxn ang="0">
                    <a:pos x="connsiteX1" y="connsiteY1"/>
                  </a:cxn>
                </a:cxnLst>
                <a:rect l="l" t="t" r="r" b="b"/>
                <a:pathLst>
                  <a:path w="1018" h="341377">
                    <a:moveTo>
                      <a:pt x="1018" y="341377"/>
                    </a:moveTo>
                    <a:lnTo>
                      <a:pt x="0" y="0"/>
                    </a:lnTo>
                  </a:path>
                </a:pathLst>
              </a:custGeom>
              <a:ln w="19050" cap="flat">
                <a:solidFill>
                  <a:srgbClr val="025973"/>
                </a:solidFill>
                <a:prstDash val="solid"/>
                <a:miter/>
              </a:ln>
            </p:spPr>
            <p:txBody>
              <a:bodyPr rtlCol="0" anchor="ctr"/>
              <a:lstStyle/>
              <a:p>
                <a:endParaRPr lang="en-US"/>
              </a:p>
            </p:txBody>
          </p:sp>
          <p:sp>
            <p:nvSpPr>
              <p:cNvPr id="9653" name="Freeform: Shape 9652">
                <a:extLst>
                  <a:ext uri="{FF2B5EF4-FFF2-40B4-BE49-F238E27FC236}">
                    <a16:creationId xmlns:a16="http://schemas.microsoft.com/office/drawing/2014/main" id="{9713805A-EEB8-C731-585C-A46796287FAB}"/>
                  </a:ext>
                </a:extLst>
              </p:cNvPr>
              <p:cNvSpPr/>
              <p:nvPr/>
            </p:nvSpPr>
            <p:spPr>
              <a:xfrm>
                <a:off x="3248745" y="5108346"/>
                <a:ext cx="1018" cy="341377"/>
              </a:xfrm>
              <a:custGeom>
                <a:avLst/>
                <a:gdLst>
                  <a:gd name="connsiteX0" fmla="*/ 1018 w 1018"/>
                  <a:gd name="connsiteY0" fmla="*/ 341377 h 341377"/>
                  <a:gd name="connsiteX1" fmla="*/ 0 w 1018"/>
                  <a:gd name="connsiteY1" fmla="*/ 0 h 341377"/>
                </a:gdLst>
                <a:ahLst/>
                <a:cxnLst>
                  <a:cxn ang="0">
                    <a:pos x="connsiteX0" y="connsiteY0"/>
                  </a:cxn>
                  <a:cxn ang="0">
                    <a:pos x="connsiteX1" y="connsiteY1"/>
                  </a:cxn>
                </a:cxnLst>
                <a:rect l="l" t="t" r="r" b="b"/>
                <a:pathLst>
                  <a:path w="1018" h="341377">
                    <a:moveTo>
                      <a:pt x="1018" y="341377"/>
                    </a:moveTo>
                    <a:lnTo>
                      <a:pt x="0" y="0"/>
                    </a:lnTo>
                  </a:path>
                </a:pathLst>
              </a:custGeom>
              <a:ln w="19050" cap="flat">
                <a:solidFill>
                  <a:srgbClr val="025973"/>
                </a:solidFill>
                <a:prstDash val="solid"/>
                <a:miter/>
              </a:ln>
            </p:spPr>
            <p:txBody>
              <a:bodyPr rtlCol="0" anchor="ctr"/>
              <a:lstStyle/>
              <a:p>
                <a:endParaRPr lang="en-US"/>
              </a:p>
            </p:txBody>
          </p:sp>
          <p:sp>
            <p:nvSpPr>
              <p:cNvPr id="9654" name="Freeform: Shape 9653">
                <a:extLst>
                  <a:ext uri="{FF2B5EF4-FFF2-40B4-BE49-F238E27FC236}">
                    <a16:creationId xmlns:a16="http://schemas.microsoft.com/office/drawing/2014/main" id="{C167FF62-7FA2-85F7-BF7A-DC20AB8A5EDC}"/>
                  </a:ext>
                </a:extLst>
              </p:cNvPr>
              <p:cNvSpPr/>
              <p:nvPr/>
            </p:nvSpPr>
            <p:spPr>
              <a:xfrm>
                <a:off x="3270886" y="5108346"/>
                <a:ext cx="1018" cy="355455"/>
              </a:xfrm>
              <a:custGeom>
                <a:avLst/>
                <a:gdLst>
                  <a:gd name="connsiteX0" fmla="*/ 1018 w 1018"/>
                  <a:gd name="connsiteY0" fmla="*/ 355456 h 355455"/>
                  <a:gd name="connsiteX1" fmla="*/ 0 w 1018"/>
                  <a:gd name="connsiteY1" fmla="*/ 0 h 355455"/>
                </a:gdLst>
                <a:ahLst/>
                <a:cxnLst>
                  <a:cxn ang="0">
                    <a:pos x="connsiteX0" y="connsiteY0"/>
                  </a:cxn>
                  <a:cxn ang="0">
                    <a:pos x="connsiteX1" y="connsiteY1"/>
                  </a:cxn>
                </a:cxnLst>
                <a:rect l="l" t="t" r="r" b="b"/>
                <a:pathLst>
                  <a:path w="1018" h="355455">
                    <a:moveTo>
                      <a:pt x="1018" y="355456"/>
                    </a:moveTo>
                    <a:lnTo>
                      <a:pt x="0" y="0"/>
                    </a:lnTo>
                  </a:path>
                </a:pathLst>
              </a:custGeom>
              <a:ln w="19050" cap="flat">
                <a:solidFill>
                  <a:srgbClr val="025973"/>
                </a:solidFill>
                <a:prstDash val="solid"/>
                <a:miter/>
              </a:ln>
            </p:spPr>
            <p:txBody>
              <a:bodyPr rtlCol="0" anchor="ctr"/>
              <a:lstStyle/>
              <a:p>
                <a:endParaRPr lang="en-US"/>
              </a:p>
            </p:txBody>
          </p:sp>
          <p:sp>
            <p:nvSpPr>
              <p:cNvPr id="9655" name="Freeform: Shape 9654">
                <a:extLst>
                  <a:ext uri="{FF2B5EF4-FFF2-40B4-BE49-F238E27FC236}">
                    <a16:creationId xmlns:a16="http://schemas.microsoft.com/office/drawing/2014/main" id="{E7D9CAB0-A5F4-8737-6762-607392E651C1}"/>
                  </a:ext>
                </a:extLst>
              </p:cNvPr>
              <p:cNvSpPr/>
              <p:nvPr/>
            </p:nvSpPr>
            <p:spPr>
              <a:xfrm>
                <a:off x="3293028" y="5108346"/>
                <a:ext cx="1018" cy="366563"/>
              </a:xfrm>
              <a:custGeom>
                <a:avLst/>
                <a:gdLst>
                  <a:gd name="connsiteX0" fmla="*/ 1018 w 1018"/>
                  <a:gd name="connsiteY0" fmla="*/ 366564 h 366563"/>
                  <a:gd name="connsiteX1" fmla="*/ 0 w 1018"/>
                  <a:gd name="connsiteY1" fmla="*/ 0 h 366563"/>
                </a:gdLst>
                <a:ahLst/>
                <a:cxnLst>
                  <a:cxn ang="0">
                    <a:pos x="connsiteX0" y="connsiteY0"/>
                  </a:cxn>
                  <a:cxn ang="0">
                    <a:pos x="connsiteX1" y="connsiteY1"/>
                  </a:cxn>
                </a:cxnLst>
                <a:rect l="l" t="t" r="r" b="b"/>
                <a:pathLst>
                  <a:path w="1018" h="366563">
                    <a:moveTo>
                      <a:pt x="1018" y="366564"/>
                    </a:moveTo>
                    <a:lnTo>
                      <a:pt x="0" y="0"/>
                    </a:lnTo>
                  </a:path>
                </a:pathLst>
              </a:custGeom>
              <a:ln w="19050" cap="flat">
                <a:solidFill>
                  <a:srgbClr val="025973"/>
                </a:solidFill>
                <a:prstDash val="solid"/>
                <a:miter/>
              </a:ln>
            </p:spPr>
            <p:txBody>
              <a:bodyPr rtlCol="0" anchor="ctr"/>
              <a:lstStyle/>
              <a:p>
                <a:endParaRPr lang="en-US"/>
              </a:p>
            </p:txBody>
          </p:sp>
          <p:sp>
            <p:nvSpPr>
              <p:cNvPr id="9656" name="Freeform: Shape 9655">
                <a:extLst>
                  <a:ext uri="{FF2B5EF4-FFF2-40B4-BE49-F238E27FC236}">
                    <a16:creationId xmlns:a16="http://schemas.microsoft.com/office/drawing/2014/main" id="{53A8E2EF-A7F5-C19C-EFF1-BCDCD5BF19D4}"/>
                  </a:ext>
                </a:extLst>
              </p:cNvPr>
              <p:cNvSpPr/>
              <p:nvPr/>
            </p:nvSpPr>
            <p:spPr>
              <a:xfrm>
                <a:off x="3315170" y="5108346"/>
                <a:ext cx="1018" cy="366563"/>
              </a:xfrm>
              <a:custGeom>
                <a:avLst/>
                <a:gdLst>
                  <a:gd name="connsiteX0" fmla="*/ 1018 w 1018"/>
                  <a:gd name="connsiteY0" fmla="*/ 366564 h 366563"/>
                  <a:gd name="connsiteX1" fmla="*/ 0 w 1018"/>
                  <a:gd name="connsiteY1" fmla="*/ 0 h 366563"/>
                </a:gdLst>
                <a:ahLst/>
                <a:cxnLst>
                  <a:cxn ang="0">
                    <a:pos x="connsiteX0" y="connsiteY0"/>
                  </a:cxn>
                  <a:cxn ang="0">
                    <a:pos x="connsiteX1" y="connsiteY1"/>
                  </a:cxn>
                </a:cxnLst>
                <a:rect l="l" t="t" r="r" b="b"/>
                <a:pathLst>
                  <a:path w="1018" h="366563">
                    <a:moveTo>
                      <a:pt x="1018" y="366564"/>
                    </a:moveTo>
                    <a:lnTo>
                      <a:pt x="0" y="0"/>
                    </a:lnTo>
                  </a:path>
                </a:pathLst>
              </a:custGeom>
              <a:ln w="19050" cap="flat">
                <a:solidFill>
                  <a:srgbClr val="025973"/>
                </a:solidFill>
                <a:prstDash val="solid"/>
                <a:miter/>
              </a:ln>
            </p:spPr>
            <p:txBody>
              <a:bodyPr rtlCol="0" anchor="ctr"/>
              <a:lstStyle/>
              <a:p>
                <a:endParaRPr lang="en-US"/>
              </a:p>
            </p:txBody>
          </p:sp>
          <p:sp>
            <p:nvSpPr>
              <p:cNvPr id="9657" name="Freeform: Shape 9656">
                <a:extLst>
                  <a:ext uri="{FF2B5EF4-FFF2-40B4-BE49-F238E27FC236}">
                    <a16:creationId xmlns:a16="http://schemas.microsoft.com/office/drawing/2014/main" id="{62250B1E-F013-B660-F75A-D5C89555CFB9}"/>
                  </a:ext>
                </a:extLst>
              </p:cNvPr>
              <p:cNvSpPr/>
              <p:nvPr/>
            </p:nvSpPr>
            <p:spPr>
              <a:xfrm>
                <a:off x="3337184" y="5108346"/>
                <a:ext cx="1145" cy="378446"/>
              </a:xfrm>
              <a:custGeom>
                <a:avLst/>
                <a:gdLst>
                  <a:gd name="connsiteX0" fmla="*/ 1145 w 1145"/>
                  <a:gd name="connsiteY0" fmla="*/ 378447 h 378446"/>
                  <a:gd name="connsiteX1" fmla="*/ 0 w 1145"/>
                  <a:gd name="connsiteY1" fmla="*/ 0 h 378446"/>
                </a:gdLst>
                <a:ahLst/>
                <a:cxnLst>
                  <a:cxn ang="0">
                    <a:pos x="connsiteX0" y="connsiteY0"/>
                  </a:cxn>
                  <a:cxn ang="0">
                    <a:pos x="connsiteX1" y="connsiteY1"/>
                  </a:cxn>
                </a:cxnLst>
                <a:rect l="l" t="t" r="r" b="b"/>
                <a:pathLst>
                  <a:path w="1145" h="378446">
                    <a:moveTo>
                      <a:pt x="1145" y="378447"/>
                    </a:moveTo>
                    <a:lnTo>
                      <a:pt x="0" y="0"/>
                    </a:lnTo>
                  </a:path>
                </a:pathLst>
              </a:custGeom>
              <a:ln w="19050" cap="flat">
                <a:solidFill>
                  <a:srgbClr val="025973"/>
                </a:solidFill>
                <a:prstDash val="solid"/>
                <a:miter/>
              </a:ln>
            </p:spPr>
            <p:txBody>
              <a:bodyPr rtlCol="0" anchor="ctr"/>
              <a:lstStyle/>
              <a:p>
                <a:endParaRPr lang="en-US"/>
              </a:p>
            </p:txBody>
          </p:sp>
          <p:sp>
            <p:nvSpPr>
              <p:cNvPr id="9658" name="Freeform: Shape 9657">
                <a:extLst>
                  <a:ext uri="{FF2B5EF4-FFF2-40B4-BE49-F238E27FC236}">
                    <a16:creationId xmlns:a16="http://schemas.microsoft.com/office/drawing/2014/main" id="{1D1742C5-28F2-CE2E-2E0F-DCCAF653E983}"/>
                  </a:ext>
                </a:extLst>
              </p:cNvPr>
              <p:cNvSpPr/>
              <p:nvPr/>
            </p:nvSpPr>
            <p:spPr>
              <a:xfrm>
                <a:off x="3359326" y="5108346"/>
                <a:ext cx="1145" cy="378446"/>
              </a:xfrm>
              <a:custGeom>
                <a:avLst/>
                <a:gdLst>
                  <a:gd name="connsiteX0" fmla="*/ 1145 w 1145"/>
                  <a:gd name="connsiteY0" fmla="*/ 378447 h 378446"/>
                  <a:gd name="connsiteX1" fmla="*/ 0 w 1145"/>
                  <a:gd name="connsiteY1" fmla="*/ 0 h 378446"/>
                </a:gdLst>
                <a:ahLst/>
                <a:cxnLst>
                  <a:cxn ang="0">
                    <a:pos x="connsiteX0" y="connsiteY0"/>
                  </a:cxn>
                  <a:cxn ang="0">
                    <a:pos x="connsiteX1" y="connsiteY1"/>
                  </a:cxn>
                </a:cxnLst>
                <a:rect l="l" t="t" r="r" b="b"/>
                <a:pathLst>
                  <a:path w="1145" h="378446">
                    <a:moveTo>
                      <a:pt x="1145" y="378447"/>
                    </a:moveTo>
                    <a:lnTo>
                      <a:pt x="0" y="0"/>
                    </a:lnTo>
                  </a:path>
                </a:pathLst>
              </a:custGeom>
              <a:ln w="19050" cap="flat">
                <a:solidFill>
                  <a:srgbClr val="025973"/>
                </a:solidFill>
                <a:prstDash val="solid"/>
                <a:miter/>
              </a:ln>
            </p:spPr>
            <p:txBody>
              <a:bodyPr rtlCol="0" anchor="ctr"/>
              <a:lstStyle/>
              <a:p>
                <a:endParaRPr lang="en-US"/>
              </a:p>
            </p:txBody>
          </p:sp>
          <p:sp>
            <p:nvSpPr>
              <p:cNvPr id="9659" name="Freeform: Shape 9658">
                <a:extLst>
                  <a:ext uri="{FF2B5EF4-FFF2-40B4-BE49-F238E27FC236}">
                    <a16:creationId xmlns:a16="http://schemas.microsoft.com/office/drawing/2014/main" id="{592ED9DE-9880-7227-383E-41B529703329}"/>
                  </a:ext>
                </a:extLst>
              </p:cNvPr>
              <p:cNvSpPr/>
              <p:nvPr/>
            </p:nvSpPr>
            <p:spPr>
              <a:xfrm>
                <a:off x="3381468" y="5108346"/>
                <a:ext cx="1145" cy="383613"/>
              </a:xfrm>
              <a:custGeom>
                <a:avLst/>
                <a:gdLst>
                  <a:gd name="connsiteX0" fmla="*/ 1145 w 1145"/>
                  <a:gd name="connsiteY0" fmla="*/ 383614 h 383613"/>
                  <a:gd name="connsiteX1" fmla="*/ 0 w 1145"/>
                  <a:gd name="connsiteY1" fmla="*/ 0 h 383613"/>
                </a:gdLst>
                <a:ahLst/>
                <a:cxnLst>
                  <a:cxn ang="0">
                    <a:pos x="connsiteX0" y="connsiteY0"/>
                  </a:cxn>
                  <a:cxn ang="0">
                    <a:pos x="connsiteX1" y="connsiteY1"/>
                  </a:cxn>
                </a:cxnLst>
                <a:rect l="l" t="t" r="r" b="b"/>
                <a:pathLst>
                  <a:path w="1145" h="383613">
                    <a:moveTo>
                      <a:pt x="1145" y="383614"/>
                    </a:moveTo>
                    <a:lnTo>
                      <a:pt x="0" y="0"/>
                    </a:lnTo>
                  </a:path>
                </a:pathLst>
              </a:custGeom>
              <a:ln w="19050" cap="flat">
                <a:solidFill>
                  <a:srgbClr val="025973"/>
                </a:solidFill>
                <a:prstDash val="solid"/>
                <a:miter/>
              </a:ln>
            </p:spPr>
            <p:txBody>
              <a:bodyPr rtlCol="0" anchor="ctr"/>
              <a:lstStyle/>
              <a:p>
                <a:endParaRPr lang="en-US"/>
              </a:p>
            </p:txBody>
          </p:sp>
          <p:sp>
            <p:nvSpPr>
              <p:cNvPr id="9660" name="Freeform: Shape 9659">
                <a:extLst>
                  <a:ext uri="{FF2B5EF4-FFF2-40B4-BE49-F238E27FC236}">
                    <a16:creationId xmlns:a16="http://schemas.microsoft.com/office/drawing/2014/main" id="{601DD749-0CD9-B72D-4F55-9792293C5B38}"/>
                  </a:ext>
                </a:extLst>
              </p:cNvPr>
              <p:cNvSpPr/>
              <p:nvPr/>
            </p:nvSpPr>
            <p:spPr>
              <a:xfrm>
                <a:off x="3403609" y="5108346"/>
                <a:ext cx="1018" cy="383613"/>
              </a:xfrm>
              <a:custGeom>
                <a:avLst/>
                <a:gdLst>
                  <a:gd name="connsiteX0" fmla="*/ 1018 w 1018"/>
                  <a:gd name="connsiteY0" fmla="*/ 383614 h 383613"/>
                  <a:gd name="connsiteX1" fmla="*/ 0 w 1018"/>
                  <a:gd name="connsiteY1" fmla="*/ 0 h 383613"/>
                </a:gdLst>
                <a:ahLst/>
                <a:cxnLst>
                  <a:cxn ang="0">
                    <a:pos x="connsiteX0" y="connsiteY0"/>
                  </a:cxn>
                  <a:cxn ang="0">
                    <a:pos x="connsiteX1" y="connsiteY1"/>
                  </a:cxn>
                </a:cxnLst>
                <a:rect l="l" t="t" r="r" b="b"/>
                <a:pathLst>
                  <a:path w="1018" h="383613">
                    <a:moveTo>
                      <a:pt x="1018" y="383614"/>
                    </a:moveTo>
                    <a:lnTo>
                      <a:pt x="0" y="0"/>
                    </a:lnTo>
                  </a:path>
                </a:pathLst>
              </a:custGeom>
              <a:ln w="19050" cap="flat">
                <a:solidFill>
                  <a:srgbClr val="025973"/>
                </a:solidFill>
                <a:prstDash val="solid"/>
                <a:miter/>
              </a:ln>
            </p:spPr>
            <p:txBody>
              <a:bodyPr rtlCol="0" anchor="ctr"/>
              <a:lstStyle/>
              <a:p>
                <a:endParaRPr lang="en-US"/>
              </a:p>
            </p:txBody>
          </p:sp>
          <p:sp>
            <p:nvSpPr>
              <p:cNvPr id="9661" name="Freeform: Shape 9660">
                <a:extLst>
                  <a:ext uri="{FF2B5EF4-FFF2-40B4-BE49-F238E27FC236}">
                    <a16:creationId xmlns:a16="http://schemas.microsoft.com/office/drawing/2014/main" id="{EF009D21-4881-5312-BA88-75D2C0C1942C}"/>
                  </a:ext>
                </a:extLst>
              </p:cNvPr>
              <p:cNvSpPr/>
              <p:nvPr/>
            </p:nvSpPr>
            <p:spPr>
              <a:xfrm>
                <a:off x="3425751" y="5108346"/>
                <a:ext cx="1018" cy="387359"/>
              </a:xfrm>
              <a:custGeom>
                <a:avLst/>
                <a:gdLst>
                  <a:gd name="connsiteX0" fmla="*/ 1018 w 1018"/>
                  <a:gd name="connsiteY0" fmla="*/ 387359 h 387359"/>
                  <a:gd name="connsiteX1" fmla="*/ 0 w 1018"/>
                  <a:gd name="connsiteY1" fmla="*/ 0 h 387359"/>
                </a:gdLst>
                <a:ahLst/>
                <a:cxnLst>
                  <a:cxn ang="0">
                    <a:pos x="connsiteX0" y="connsiteY0"/>
                  </a:cxn>
                  <a:cxn ang="0">
                    <a:pos x="connsiteX1" y="connsiteY1"/>
                  </a:cxn>
                </a:cxnLst>
                <a:rect l="l" t="t" r="r" b="b"/>
                <a:pathLst>
                  <a:path w="1018" h="387359">
                    <a:moveTo>
                      <a:pt x="1018" y="387359"/>
                    </a:moveTo>
                    <a:lnTo>
                      <a:pt x="0" y="0"/>
                    </a:lnTo>
                  </a:path>
                </a:pathLst>
              </a:custGeom>
              <a:ln w="19050" cap="flat">
                <a:solidFill>
                  <a:srgbClr val="025973"/>
                </a:solidFill>
                <a:prstDash val="solid"/>
                <a:miter/>
              </a:ln>
            </p:spPr>
            <p:txBody>
              <a:bodyPr rtlCol="0" anchor="ctr"/>
              <a:lstStyle/>
              <a:p>
                <a:endParaRPr lang="en-US"/>
              </a:p>
            </p:txBody>
          </p:sp>
          <p:sp>
            <p:nvSpPr>
              <p:cNvPr id="9662" name="Freeform: Shape 9661">
                <a:extLst>
                  <a:ext uri="{FF2B5EF4-FFF2-40B4-BE49-F238E27FC236}">
                    <a16:creationId xmlns:a16="http://schemas.microsoft.com/office/drawing/2014/main" id="{077D1027-05B2-C494-4178-916F827B57CF}"/>
                  </a:ext>
                </a:extLst>
              </p:cNvPr>
              <p:cNvSpPr/>
              <p:nvPr/>
            </p:nvSpPr>
            <p:spPr>
              <a:xfrm>
                <a:off x="3447893" y="5108346"/>
                <a:ext cx="1018" cy="393300"/>
              </a:xfrm>
              <a:custGeom>
                <a:avLst/>
                <a:gdLst>
                  <a:gd name="connsiteX0" fmla="*/ 1018 w 1018"/>
                  <a:gd name="connsiteY0" fmla="*/ 393301 h 393300"/>
                  <a:gd name="connsiteX1" fmla="*/ 0 w 1018"/>
                  <a:gd name="connsiteY1" fmla="*/ 0 h 393300"/>
                </a:gdLst>
                <a:ahLst/>
                <a:cxnLst>
                  <a:cxn ang="0">
                    <a:pos x="connsiteX0" y="connsiteY0"/>
                  </a:cxn>
                  <a:cxn ang="0">
                    <a:pos x="connsiteX1" y="connsiteY1"/>
                  </a:cxn>
                </a:cxnLst>
                <a:rect l="l" t="t" r="r" b="b"/>
                <a:pathLst>
                  <a:path w="1018" h="393300">
                    <a:moveTo>
                      <a:pt x="1018" y="393301"/>
                    </a:moveTo>
                    <a:lnTo>
                      <a:pt x="0" y="0"/>
                    </a:lnTo>
                  </a:path>
                </a:pathLst>
              </a:custGeom>
              <a:ln w="19050" cap="flat">
                <a:solidFill>
                  <a:srgbClr val="025973"/>
                </a:solidFill>
                <a:prstDash val="solid"/>
                <a:miter/>
              </a:ln>
            </p:spPr>
            <p:txBody>
              <a:bodyPr rtlCol="0" anchor="ctr"/>
              <a:lstStyle/>
              <a:p>
                <a:endParaRPr lang="en-US"/>
              </a:p>
            </p:txBody>
          </p:sp>
          <p:sp>
            <p:nvSpPr>
              <p:cNvPr id="9663" name="Freeform: Shape 9662">
                <a:extLst>
                  <a:ext uri="{FF2B5EF4-FFF2-40B4-BE49-F238E27FC236}">
                    <a16:creationId xmlns:a16="http://schemas.microsoft.com/office/drawing/2014/main" id="{25F3BF13-8EFC-01C6-C963-F37AAD2FE096}"/>
                  </a:ext>
                </a:extLst>
              </p:cNvPr>
              <p:cNvSpPr/>
              <p:nvPr/>
            </p:nvSpPr>
            <p:spPr>
              <a:xfrm>
                <a:off x="3469907" y="5108346"/>
                <a:ext cx="1145" cy="404408"/>
              </a:xfrm>
              <a:custGeom>
                <a:avLst/>
                <a:gdLst>
                  <a:gd name="connsiteX0" fmla="*/ 1145 w 1145"/>
                  <a:gd name="connsiteY0" fmla="*/ 404409 h 404408"/>
                  <a:gd name="connsiteX1" fmla="*/ 0 w 1145"/>
                  <a:gd name="connsiteY1" fmla="*/ 0 h 404408"/>
                </a:gdLst>
                <a:ahLst/>
                <a:cxnLst>
                  <a:cxn ang="0">
                    <a:pos x="connsiteX0" y="connsiteY0"/>
                  </a:cxn>
                  <a:cxn ang="0">
                    <a:pos x="connsiteX1" y="connsiteY1"/>
                  </a:cxn>
                </a:cxnLst>
                <a:rect l="l" t="t" r="r" b="b"/>
                <a:pathLst>
                  <a:path w="1145" h="404408">
                    <a:moveTo>
                      <a:pt x="1145" y="404409"/>
                    </a:moveTo>
                    <a:lnTo>
                      <a:pt x="0" y="0"/>
                    </a:lnTo>
                  </a:path>
                </a:pathLst>
              </a:custGeom>
              <a:ln w="19050" cap="flat">
                <a:solidFill>
                  <a:srgbClr val="025973"/>
                </a:solidFill>
                <a:prstDash val="solid"/>
                <a:miter/>
              </a:ln>
            </p:spPr>
            <p:txBody>
              <a:bodyPr rtlCol="0" anchor="ctr"/>
              <a:lstStyle/>
              <a:p>
                <a:endParaRPr lang="en-US"/>
              </a:p>
            </p:txBody>
          </p:sp>
          <p:sp>
            <p:nvSpPr>
              <p:cNvPr id="9664" name="Freeform: Shape 9663">
                <a:extLst>
                  <a:ext uri="{FF2B5EF4-FFF2-40B4-BE49-F238E27FC236}">
                    <a16:creationId xmlns:a16="http://schemas.microsoft.com/office/drawing/2014/main" id="{EF555726-7BC7-8191-0C24-701B65865912}"/>
                  </a:ext>
                </a:extLst>
              </p:cNvPr>
              <p:cNvSpPr/>
              <p:nvPr/>
            </p:nvSpPr>
            <p:spPr>
              <a:xfrm>
                <a:off x="3492049" y="5108346"/>
                <a:ext cx="1145" cy="410995"/>
              </a:xfrm>
              <a:custGeom>
                <a:avLst/>
                <a:gdLst>
                  <a:gd name="connsiteX0" fmla="*/ 1145 w 1145"/>
                  <a:gd name="connsiteY0" fmla="*/ 410996 h 410995"/>
                  <a:gd name="connsiteX1" fmla="*/ 0 w 1145"/>
                  <a:gd name="connsiteY1" fmla="*/ 0 h 410995"/>
                </a:gdLst>
                <a:ahLst/>
                <a:cxnLst>
                  <a:cxn ang="0">
                    <a:pos x="connsiteX0" y="connsiteY0"/>
                  </a:cxn>
                  <a:cxn ang="0">
                    <a:pos x="connsiteX1" y="connsiteY1"/>
                  </a:cxn>
                </a:cxnLst>
                <a:rect l="l" t="t" r="r" b="b"/>
                <a:pathLst>
                  <a:path w="1145" h="410995">
                    <a:moveTo>
                      <a:pt x="1145" y="410996"/>
                    </a:moveTo>
                    <a:lnTo>
                      <a:pt x="0" y="0"/>
                    </a:lnTo>
                  </a:path>
                </a:pathLst>
              </a:custGeom>
              <a:ln w="19050" cap="flat">
                <a:solidFill>
                  <a:srgbClr val="025973"/>
                </a:solidFill>
                <a:prstDash val="solid"/>
                <a:miter/>
              </a:ln>
            </p:spPr>
            <p:txBody>
              <a:bodyPr rtlCol="0" anchor="ctr"/>
              <a:lstStyle/>
              <a:p>
                <a:endParaRPr lang="en-US"/>
              </a:p>
            </p:txBody>
          </p:sp>
          <p:sp>
            <p:nvSpPr>
              <p:cNvPr id="9665" name="Freeform: Shape 9664">
                <a:extLst>
                  <a:ext uri="{FF2B5EF4-FFF2-40B4-BE49-F238E27FC236}">
                    <a16:creationId xmlns:a16="http://schemas.microsoft.com/office/drawing/2014/main" id="{8708A0E3-2F1F-543B-D5D5-343AFED01DA6}"/>
                  </a:ext>
                </a:extLst>
              </p:cNvPr>
              <p:cNvSpPr/>
              <p:nvPr/>
            </p:nvSpPr>
            <p:spPr>
              <a:xfrm>
                <a:off x="3514191" y="5108346"/>
                <a:ext cx="1145" cy="418358"/>
              </a:xfrm>
              <a:custGeom>
                <a:avLst/>
                <a:gdLst>
                  <a:gd name="connsiteX0" fmla="*/ 1145 w 1145"/>
                  <a:gd name="connsiteY0" fmla="*/ 418358 h 418358"/>
                  <a:gd name="connsiteX1" fmla="*/ 0 w 1145"/>
                  <a:gd name="connsiteY1" fmla="*/ 0 h 418358"/>
                </a:gdLst>
                <a:ahLst/>
                <a:cxnLst>
                  <a:cxn ang="0">
                    <a:pos x="connsiteX0" y="connsiteY0"/>
                  </a:cxn>
                  <a:cxn ang="0">
                    <a:pos x="connsiteX1" y="connsiteY1"/>
                  </a:cxn>
                </a:cxnLst>
                <a:rect l="l" t="t" r="r" b="b"/>
                <a:pathLst>
                  <a:path w="1145" h="418358">
                    <a:moveTo>
                      <a:pt x="1145" y="418358"/>
                    </a:moveTo>
                    <a:lnTo>
                      <a:pt x="0" y="0"/>
                    </a:lnTo>
                  </a:path>
                </a:pathLst>
              </a:custGeom>
              <a:ln w="19050" cap="flat">
                <a:solidFill>
                  <a:srgbClr val="025973"/>
                </a:solidFill>
                <a:prstDash val="solid"/>
                <a:miter/>
              </a:ln>
            </p:spPr>
            <p:txBody>
              <a:bodyPr rtlCol="0" anchor="ctr"/>
              <a:lstStyle/>
              <a:p>
                <a:endParaRPr lang="en-US"/>
              </a:p>
            </p:txBody>
          </p:sp>
          <p:sp>
            <p:nvSpPr>
              <p:cNvPr id="9666" name="Freeform: Shape 9665">
                <a:extLst>
                  <a:ext uri="{FF2B5EF4-FFF2-40B4-BE49-F238E27FC236}">
                    <a16:creationId xmlns:a16="http://schemas.microsoft.com/office/drawing/2014/main" id="{340BCDAB-0127-4A17-DFE0-6A8C63B725D0}"/>
                  </a:ext>
                </a:extLst>
              </p:cNvPr>
              <p:cNvSpPr/>
              <p:nvPr/>
            </p:nvSpPr>
            <p:spPr>
              <a:xfrm>
                <a:off x="3536332" y="5108346"/>
                <a:ext cx="1145" cy="418358"/>
              </a:xfrm>
              <a:custGeom>
                <a:avLst/>
                <a:gdLst>
                  <a:gd name="connsiteX0" fmla="*/ 1145 w 1145"/>
                  <a:gd name="connsiteY0" fmla="*/ 418358 h 418358"/>
                  <a:gd name="connsiteX1" fmla="*/ 0 w 1145"/>
                  <a:gd name="connsiteY1" fmla="*/ 0 h 418358"/>
                </a:gdLst>
                <a:ahLst/>
                <a:cxnLst>
                  <a:cxn ang="0">
                    <a:pos x="connsiteX0" y="connsiteY0"/>
                  </a:cxn>
                  <a:cxn ang="0">
                    <a:pos x="connsiteX1" y="connsiteY1"/>
                  </a:cxn>
                </a:cxnLst>
                <a:rect l="l" t="t" r="r" b="b"/>
                <a:pathLst>
                  <a:path w="1145" h="418358">
                    <a:moveTo>
                      <a:pt x="1145" y="418358"/>
                    </a:moveTo>
                    <a:lnTo>
                      <a:pt x="0" y="0"/>
                    </a:lnTo>
                  </a:path>
                </a:pathLst>
              </a:custGeom>
              <a:ln w="19050" cap="flat">
                <a:solidFill>
                  <a:srgbClr val="025973"/>
                </a:solidFill>
                <a:prstDash val="solid"/>
                <a:miter/>
              </a:ln>
            </p:spPr>
            <p:txBody>
              <a:bodyPr rtlCol="0" anchor="ctr"/>
              <a:lstStyle/>
              <a:p>
                <a:endParaRPr lang="en-US"/>
              </a:p>
            </p:txBody>
          </p:sp>
          <p:sp>
            <p:nvSpPr>
              <p:cNvPr id="9667" name="Freeform: Shape 9666">
                <a:extLst>
                  <a:ext uri="{FF2B5EF4-FFF2-40B4-BE49-F238E27FC236}">
                    <a16:creationId xmlns:a16="http://schemas.microsoft.com/office/drawing/2014/main" id="{626DF6F0-318A-0754-FB10-4BA766EA6181}"/>
                  </a:ext>
                </a:extLst>
              </p:cNvPr>
              <p:cNvSpPr/>
              <p:nvPr/>
            </p:nvSpPr>
            <p:spPr>
              <a:xfrm>
                <a:off x="3558474" y="5108346"/>
                <a:ext cx="1145" cy="418358"/>
              </a:xfrm>
              <a:custGeom>
                <a:avLst/>
                <a:gdLst>
                  <a:gd name="connsiteX0" fmla="*/ 1145 w 1145"/>
                  <a:gd name="connsiteY0" fmla="*/ 418358 h 418358"/>
                  <a:gd name="connsiteX1" fmla="*/ 0 w 1145"/>
                  <a:gd name="connsiteY1" fmla="*/ 0 h 418358"/>
                </a:gdLst>
                <a:ahLst/>
                <a:cxnLst>
                  <a:cxn ang="0">
                    <a:pos x="connsiteX0" y="connsiteY0"/>
                  </a:cxn>
                  <a:cxn ang="0">
                    <a:pos x="connsiteX1" y="connsiteY1"/>
                  </a:cxn>
                </a:cxnLst>
                <a:rect l="l" t="t" r="r" b="b"/>
                <a:pathLst>
                  <a:path w="1145" h="418358">
                    <a:moveTo>
                      <a:pt x="1145" y="418358"/>
                    </a:moveTo>
                    <a:lnTo>
                      <a:pt x="0" y="0"/>
                    </a:lnTo>
                  </a:path>
                </a:pathLst>
              </a:custGeom>
              <a:ln w="19050" cap="flat">
                <a:solidFill>
                  <a:srgbClr val="025973"/>
                </a:solidFill>
                <a:prstDash val="solid"/>
                <a:miter/>
              </a:ln>
            </p:spPr>
            <p:txBody>
              <a:bodyPr rtlCol="0" anchor="ctr"/>
              <a:lstStyle/>
              <a:p>
                <a:endParaRPr lang="en-US"/>
              </a:p>
            </p:txBody>
          </p:sp>
          <p:sp>
            <p:nvSpPr>
              <p:cNvPr id="9668" name="Freeform: Shape 9667">
                <a:extLst>
                  <a:ext uri="{FF2B5EF4-FFF2-40B4-BE49-F238E27FC236}">
                    <a16:creationId xmlns:a16="http://schemas.microsoft.com/office/drawing/2014/main" id="{B30D176D-5EB1-B500-2A4A-6076D19F5C74}"/>
                  </a:ext>
                </a:extLst>
              </p:cNvPr>
              <p:cNvSpPr/>
              <p:nvPr/>
            </p:nvSpPr>
            <p:spPr>
              <a:xfrm>
                <a:off x="3580870" y="5108346"/>
                <a:ext cx="509" cy="430241"/>
              </a:xfrm>
              <a:custGeom>
                <a:avLst/>
                <a:gdLst>
                  <a:gd name="connsiteX0" fmla="*/ 509 w 509"/>
                  <a:gd name="connsiteY0" fmla="*/ 430241 h 430241"/>
                  <a:gd name="connsiteX1" fmla="*/ 0 w 509"/>
                  <a:gd name="connsiteY1" fmla="*/ 0 h 430241"/>
                </a:gdLst>
                <a:ahLst/>
                <a:cxnLst>
                  <a:cxn ang="0">
                    <a:pos x="connsiteX0" y="connsiteY0"/>
                  </a:cxn>
                  <a:cxn ang="0">
                    <a:pos x="connsiteX1" y="connsiteY1"/>
                  </a:cxn>
                </a:cxnLst>
                <a:rect l="l" t="t" r="r" b="b"/>
                <a:pathLst>
                  <a:path w="509" h="430241">
                    <a:moveTo>
                      <a:pt x="509" y="430241"/>
                    </a:moveTo>
                    <a:lnTo>
                      <a:pt x="0" y="0"/>
                    </a:lnTo>
                  </a:path>
                </a:pathLst>
              </a:custGeom>
              <a:ln w="19050" cap="flat">
                <a:solidFill>
                  <a:srgbClr val="025973"/>
                </a:solidFill>
                <a:prstDash val="solid"/>
                <a:miter/>
              </a:ln>
            </p:spPr>
            <p:txBody>
              <a:bodyPr rtlCol="0" anchor="ctr"/>
              <a:lstStyle/>
              <a:p>
                <a:endParaRPr lang="en-US"/>
              </a:p>
            </p:txBody>
          </p:sp>
          <p:sp>
            <p:nvSpPr>
              <p:cNvPr id="9669" name="Freeform: Shape 9668">
                <a:extLst>
                  <a:ext uri="{FF2B5EF4-FFF2-40B4-BE49-F238E27FC236}">
                    <a16:creationId xmlns:a16="http://schemas.microsoft.com/office/drawing/2014/main" id="{EB21B41B-7448-6068-4822-AAB5F1BB133F}"/>
                  </a:ext>
                </a:extLst>
              </p:cNvPr>
              <p:cNvSpPr/>
              <p:nvPr/>
            </p:nvSpPr>
            <p:spPr>
              <a:xfrm>
                <a:off x="3603012" y="5108346"/>
                <a:ext cx="509" cy="430241"/>
              </a:xfrm>
              <a:custGeom>
                <a:avLst/>
                <a:gdLst>
                  <a:gd name="connsiteX0" fmla="*/ 509 w 509"/>
                  <a:gd name="connsiteY0" fmla="*/ 430241 h 430241"/>
                  <a:gd name="connsiteX1" fmla="*/ 0 w 509"/>
                  <a:gd name="connsiteY1" fmla="*/ 0 h 430241"/>
                </a:gdLst>
                <a:ahLst/>
                <a:cxnLst>
                  <a:cxn ang="0">
                    <a:pos x="connsiteX0" y="connsiteY0"/>
                  </a:cxn>
                  <a:cxn ang="0">
                    <a:pos x="connsiteX1" y="connsiteY1"/>
                  </a:cxn>
                </a:cxnLst>
                <a:rect l="l" t="t" r="r" b="b"/>
                <a:pathLst>
                  <a:path w="509" h="430241">
                    <a:moveTo>
                      <a:pt x="509" y="430241"/>
                    </a:moveTo>
                    <a:lnTo>
                      <a:pt x="0" y="0"/>
                    </a:lnTo>
                  </a:path>
                </a:pathLst>
              </a:custGeom>
              <a:ln w="19050" cap="flat">
                <a:solidFill>
                  <a:srgbClr val="025973"/>
                </a:solidFill>
                <a:prstDash val="solid"/>
                <a:miter/>
              </a:ln>
            </p:spPr>
            <p:txBody>
              <a:bodyPr rtlCol="0" anchor="ctr"/>
              <a:lstStyle/>
              <a:p>
                <a:endParaRPr lang="en-US"/>
              </a:p>
            </p:txBody>
          </p:sp>
          <p:sp>
            <p:nvSpPr>
              <p:cNvPr id="9670" name="Freeform: Shape 9669">
                <a:extLst>
                  <a:ext uri="{FF2B5EF4-FFF2-40B4-BE49-F238E27FC236}">
                    <a16:creationId xmlns:a16="http://schemas.microsoft.com/office/drawing/2014/main" id="{1C20D59D-06BA-749C-71A8-52932C2A22D9}"/>
                  </a:ext>
                </a:extLst>
              </p:cNvPr>
              <p:cNvSpPr/>
              <p:nvPr/>
            </p:nvSpPr>
            <p:spPr>
              <a:xfrm>
                <a:off x="3625027" y="5108346"/>
                <a:ext cx="636" cy="445094"/>
              </a:xfrm>
              <a:custGeom>
                <a:avLst/>
                <a:gdLst>
                  <a:gd name="connsiteX0" fmla="*/ 636 w 636"/>
                  <a:gd name="connsiteY0" fmla="*/ 445095 h 445094"/>
                  <a:gd name="connsiteX1" fmla="*/ 0 w 636"/>
                  <a:gd name="connsiteY1" fmla="*/ 0 h 445094"/>
                </a:gdLst>
                <a:ahLst/>
                <a:cxnLst>
                  <a:cxn ang="0">
                    <a:pos x="connsiteX0" y="connsiteY0"/>
                  </a:cxn>
                  <a:cxn ang="0">
                    <a:pos x="connsiteX1" y="connsiteY1"/>
                  </a:cxn>
                </a:cxnLst>
                <a:rect l="l" t="t" r="r" b="b"/>
                <a:pathLst>
                  <a:path w="636" h="445094">
                    <a:moveTo>
                      <a:pt x="636" y="445095"/>
                    </a:moveTo>
                    <a:lnTo>
                      <a:pt x="0" y="0"/>
                    </a:lnTo>
                  </a:path>
                </a:pathLst>
              </a:custGeom>
              <a:ln w="19050" cap="flat">
                <a:solidFill>
                  <a:srgbClr val="025973"/>
                </a:solidFill>
                <a:prstDash val="solid"/>
                <a:miter/>
              </a:ln>
            </p:spPr>
            <p:txBody>
              <a:bodyPr rtlCol="0" anchor="ctr"/>
              <a:lstStyle/>
              <a:p>
                <a:endParaRPr lang="en-US"/>
              </a:p>
            </p:txBody>
          </p:sp>
          <p:sp>
            <p:nvSpPr>
              <p:cNvPr id="9671" name="Freeform: Shape 9670">
                <a:extLst>
                  <a:ext uri="{FF2B5EF4-FFF2-40B4-BE49-F238E27FC236}">
                    <a16:creationId xmlns:a16="http://schemas.microsoft.com/office/drawing/2014/main" id="{3F0BF7A7-E136-1E67-9196-42AE3EA7DD4F}"/>
                  </a:ext>
                </a:extLst>
              </p:cNvPr>
              <p:cNvSpPr/>
              <p:nvPr/>
            </p:nvSpPr>
            <p:spPr>
              <a:xfrm>
                <a:off x="3647168" y="5108346"/>
                <a:ext cx="636" cy="451036"/>
              </a:xfrm>
              <a:custGeom>
                <a:avLst/>
                <a:gdLst>
                  <a:gd name="connsiteX0" fmla="*/ 636 w 636"/>
                  <a:gd name="connsiteY0" fmla="*/ 451036 h 451036"/>
                  <a:gd name="connsiteX1" fmla="*/ 0 w 636"/>
                  <a:gd name="connsiteY1" fmla="*/ 0 h 451036"/>
                </a:gdLst>
                <a:ahLst/>
                <a:cxnLst>
                  <a:cxn ang="0">
                    <a:pos x="connsiteX0" y="connsiteY0"/>
                  </a:cxn>
                  <a:cxn ang="0">
                    <a:pos x="connsiteX1" y="connsiteY1"/>
                  </a:cxn>
                </a:cxnLst>
                <a:rect l="l" t="t" r="r" b="b"/>
                <a:pathLst>
                  <a:path w="636" h="451036">
                    <a:moveTo>
                      <a:pt x="636" y="451036"/>
                    </a:moveTo>
                    <a:lnTo>
                      <a:pt x="0" y="0"/>
                    </a:lnTo>
                  </a:path>
                </a:pathLst>
              </a:custGeom>
              <a:ln w="19050" cap="flat">
                <a:solidFill>
                  <a:srgbClr val="025973"/>
                </a:solidFill>
                <a:prstDash val="solid"/>
                <a:miter/>
              </a:ln>
            </p:spPr>
            <p:txBody>
              <a:bodyPr rtlCol="0" anchor="ctr"/>
              <a:lstStyle/>
              <a:p>
                <a:endParaRPr lang="en-US"/>
              </a:p>
            </p:txBody>
          </p:sp>
          <p:sp>
            <p:nvSpPr>
              <p:cNvPr id="9672" name="Freeform: Shape 9671">
                <a:extLst>
                  <a:ext uri="{FF2B5EF4-FFF2-40B4-BE49-F238E27FC236}">
                    <a16:creationId xmlns:a16="http://schemas.microsoft.com/office/drawing/2014/main" id="{BA99DBFA-8946-48DA-6EC0-33869ED786DA}"/>
                  </a:ext>
                </a:extLst>
              </p:cNvPr>
              <p:cNvSpPr/>
              <p:nvPr/>
            </p:nvSpPr>
            <p:spPr>
              <a:xfrm>
                <a:off x="3669310" y="5108346"/>
                <a:ext cx="636" cy="451036"/>
              </a:xfrm>
              <a:custGeom>
                <a:avLst/>
                <a:gdLst>
                  <a:gd name="connsiteX0" fmla="*/ 636 w 636"/>
                  <a:gd name="connsiteY0" fmla="*/ 451036 h 451036"/>
                  <a:gd name="connsiteX1" fmla="*/ 0 w 636"/>
                  <a:gd name="connsiteY1" fmla="*/ 0 h 451036"/>
                </a:gdLst>
                <a:ahLst/>
                <a:cxnLst>
                  <a:cxn ang="0">
                    <a:pos x="connsiteX0" y="connsiteY0"/>
                  </a:cxn>
                  <a:cxn ang="0">
                    <a:pos x="connsiteX1" y="connsiteY1"/>
                  </a:cxn>
                </a:cxnLst>
                <a:rect l="l" t="t" r="r" b="b"/>
                <a:pathLst>
                  <a:path w="636" h="451036">
                    <a:moveTo>
                      <a:pt x="636" y="451036"/>
                    </a:moveTo>
                    <a:lnTo>
                      <a:pt x="0" y="0"/>
                    </a:lnTo>
                  </a:path>
                </a:pathLst>
              </a:custGeom>
              <a:ln w="19050" cap="flat">
                <a:solidFill>
                  <a:srgbClr val="025973"/>
                </a:solidFill>
                <a:prstDash val="solid"/>
                <a:miter/>
              </a:ln>
            </p:spPr>
            <p:txBody>
              <a:bodyPr rtlCol="0" anchor="ctr"/>
              <a:lstStyle/>
              <a:p>
                <a:endParaRPr lang="en-US"/>
              </a:p>
            </p:txBody>
          </p:sp>
          <p:sp>
            <p:nvSpPr>
              <p:cNvPr id="9673" name="Freeform: Shape 9672">
                <a:extLst>
                  <a:ext uri="{FF2B5EF4-FFF2-40B4-BE49-F238E27FC236}">
                    <a16:creationId xmlns:a16="http://schemas.microsoft.com/office/drawing/2014/main" id="{62A923B5-A862-948A-258A-0E88EF546651}"/>
                  </a:ext>
                </a:extLst>
              </p:cNvPr>
              <p:cNvSpPr/>
              <p:nvPr/>
            </p:nvSpPr>
            <p:spPr>
              <a:xfrm>
                <a:off x="3691452" y="5108346"/>
                <a:ext cx="636" cy="451036"/>
              </a:xfrm>
              <a:custGeom>
                <a:avLst/>
                <a:gdLst>
                  <a:gd name="connsiteX0" fmla="*/ 636 w 636"/>
                  <a:gd name="connsiteY0" fmla="*/ 451036 h 451036"/>
                  <a:gd name="connsiteX1" fmla="*/ 0 w 636"/>
                  <a:gd name="connsiteY1" fmla="*/ 0 h 451036"/>
                </a:gdLst>
                <a:ahLst/>
                <a:cxnLst>
                  <a:cxn ang="0">
                    <a:pos x="connsiteX0" y="connsiteY0"/>
                  </a:cxn>
                  <a:cxn ang="0">
                    <a:pos x="connsiteX1" y="connsiteY1"/>
                  </a:cxn>
                </a:cxnLst>
                <a:rect l="l" t="t" r="r" b="b"/>
                <a:pathLst>
                  <a:path w="636" h="451036">
                    <a:moveTo>
                      <a:pt x="636" y="451036"/>
                    </a:moveTo>
                    <a:lnTo>
                      <a:pt x="0" y="0"/>
                    </a:lnTo>
                  </a:path>
                </a:pathLst>
              </a:custGeom>
              <a:ln w="19050" cap="flat">
                <a:solidFill>
                  <a:srgbClr val="025973"/>
                </a:solidFill>
                <a:prstDash val="solid"/>
                <a:miter/>
              </a:ln>
            </p:spPr>
            <p:txBody>
              <a:bodyPr rtlCol="0" anchor="ctr"/>
              <a:lstStyle/>
              <a:p>
                <a:endParaRPr lang="en-US"/>
              </a:p>
            </p:txBody>
          </p:sp>
          <p:sp>
            <p:nvSpPr>
              <p:cNvPr id="9674" name="Freeform: Shape 9673">
                <a:extLst>
                  <a:ext uri="{FF2B5EF4-FFF2-40B4-BE49-F238E27FC236}">
                    <a16:creationId xmlns:a16="http://schemas.microsoft.com/office/drawing/2014/main" id="{76A4CD3B-0FF5-E38C-CBF4-507A9A3CA612}"/>
                  </a:ext>
                </a:extLst>
              </p:cNvPr>
              <p:cNvSpPr/>
              <p:nvPr/>
            </p:nvSpPr>
            <p:spPr>
              <a:xfrm>
                <a:off x="3713593" y="5108346"/>
                <a:ext cx="636" cy="451036"/>
              </a:xfrm>
              <a:custGeom>
                <a:avLst/>
                <a:gdLst>
                  <a:gd name="connsiteX0" fmla="*/ 636 w 636"/>
                  <a:gd name="connsiteY0" fmla="*/ 451036 h 451036"/>
                  <a:gd name="connsiteX1" fmla="*/ 0 w 636"/>
                  <a:gd name="connsiteY1" fmla="*/ 0 h 451036"/>
                </a:gdLst>
                <a:ahLst/>
                <a:cxnLst>
                  <a:cxn ang="0">
                    <a:pos x="connsiteX0" y="connsiteY0"/>
                  </a:cxn>
                  <a:cxn ang="0">
                    <a:pos x="connsiteX1" y="connsiteY1"/>
                  </a:cxn>
                </a:cxnLst>
                <a:rect l="l" t="t" r="r" b="b"/>
                <a:pathLst>
                  <a:path w="636" h="451036">
                    <a:moveTo>
                      <a:pt x="636" y="451036"/>
                    </a:moveTo>
                    <a:lnTo>
                      <a:pt x="0" y="0"/>
                    </a:lnTo>
                  </a:path>
                </a:pathLst>
              </a:custGeom>
              <a:ln w="19050" cap="flat">
                <a:solidFill>
                  <a:srgbClr val="025973"/>
                </a:solidFill>
                <a:prstDash val="solid"/>
                <a:miter/>
              </a:ln>
            </p:spPr>
            <p:txBody>
              <a:bodyPr rtlCol="0" anchor="ctr"/>
              <a:lstStyle/>
              <a:p>
                <a:endParaRPr lang="en-US"/>
              </a:p>
            </p:txBody>
          </p:sp>
          <p:sp>
            <p:nvSpPr>
              <p:cNvPr id="9675" name="Freeform: Shape 9674">
                <a:extLst>
                  <a:ext uri="{FF2B5EF4-FFF2-40B4-BE49-F238E27FC236}">
                    <a16:creationId xmlns:a16="http://schemas.microsoft.com/office/drawing/2014/main" id="{1C9E9D68-A40B-A2C7-80EC-01A3369011C0}"/>
                  </a:ext>
                </a:extLst>
              </p:cNvPr>
              <p:cNvSpPr/>
              <p:nvPr/>
            </p:nvSpPr>
            <p:spPr>
              <a:xfrm>
                <a:off x="3735735" y="5108346"/>
                <a:ext cx="636" cy="455427"/>
              </a:xfrm>
              <a:custGeom>
                <a:avLst/>
                <a:gdLst>
                  <a:gd name="connsiteX0" fmla="*/ 636 w 636"/>
                  <a:gd name="connsiteY0" fmla="*/ 455428 h 455427"/>
                  <a:gd name="connsiteX1" fmla="*/ 0 w 636"/>
                  <a:gd name="connsiteY1" fmla="*/ 0 h 455427"/>
                </a:gdLst>
                <a:ahLst/>
                <a:cxnLst>
                  <a:cxn ang="0">
                    <a:pos x="connsiteX0" y="connsiteY0"/>
                  </a:cxn>
                  <a:cxn ang="0">
                    <a:pos x="connsiteX1" y="connsiteY1"/>
                  </a:cxn>
                </a:cxnLst>
                <a:rect l="l" t="t" r="r" b="b"/>
                <a:pathLst>
                  <a:path w="636" h="455427">
                    <a:moveTo>
                      <a:pt x="636" y="455428"/>
                    </a:moveTo>
                    <a:lnTo>
                      <a:pt x="0" y="0"/>
                    </a:lnTo>
                  </a:path>
                </a:pathLst>
              </a:custGeom>
              <a:ln w="19050" cap="flat">
                <a:solidFill>
                  <a:srgbClr val="025973"/>
                </a:solidFill>
                <a:prstDash val="solid"/>
                <a:miter/>
              </a:ln>
            </p:spPr>
            <p:txBody>
              <a:bodyPr rtlCol="0" anchor="ctr"/>
              <a:lstStyle/>
              <a:p>
                <a:endParaRPr lang="en-US"/>
              </a:p>
            </p:txBody>
          </p:sp>
          <p:sp>
            <p:nvSpPr>
              <p:cNvPr id="9676" name="Freeform: Shape 9675">
                <a:extLst>
                  <a:ext uri="{FF2B5EF4-FFF2-40B4-BE49-F238E27FC236}">
                    <a16:creationId xmlns:a16="http://schemas.microsoft.com/office/drawing/2014/main" id="{28EC69D4-EAA1-32A8-9DF5-389BB84883BA}"/>
                  </a:ext>
                </a:extLst>
              </p:cNvPr>
              <p:cNvSpPr/>
              <p:nvPr/>
            </p:nvSpPr>
            <p:spPr>
              <a:xfrm>
                <a:off x="3757877" y="5108346"/>
                <a:ext cx="509" cy="456977"/>
              </a:xfrm>
              <a:custGeom>
                <a:avLst/>
                <a:gdLst>
                  <a:gd name="connsiteX0" fmla="*/ 509 w 509"/>
                  <a:gd name="connsiteY0" fmla="*/ 456978 h 456977"/>
                  <a:gd name="connsiteX1" fmla="*/ 0 w 509"/>
                  <a:gd name="connsiteY1" fmla="*/ 0 h 456977"/>
                </a:gdLst>
                <a:ahLst/>
                <a:cxnLst>
                  <a:cxn ang="0">
                    <a:pos x="connsiteX0" y="connsiteY0"/>
                  </a:cxn>
                  <a:cxn ang="0">
                    <a:pos x="connsiteX1" y="connsiteY1"/>
                  </a:cxn>
                </a:cxnLst>
                <a:rect l="l" t="t" r="r" b="b"/>
                <a:pathLst>
                  <a:path w="509" h="456977">
                    <a:moveTo>
                      <a:pt x="509" y="456978"/>
                    </a:moveTo>
                    <a:lnTo>
                      <a:pt x="0" y="0"/>
                    </a:lnTo>
                  </a:path>
                </a:pathLst>
              </a:custGeom>
              <a:ln w="19050" cap="flat">
                <a:solidFill>
                  <a:srgbClr val="025973"/>
                </a:solidFill>
                <a:prstDash val="solid"/>
                <a:miter/>
              </a:ln>
            </p:spPr>
            <p:txBody>
              <a:bodyPr rtlCol="0" anchor="ctr"/>
              <a:lstStyle/>
              <a:p>
                <a:endParaRPr lang="en-US"/>
              </a:p>
            </p:txBody>
          </p:sp>
          <p:sp>
            <p:nvSpPr>
              <p:cNvPr id="9677" name="Freeform: Shape 9676">
                <a:extLst>
                  <a:ext uri="{FF2B5EF4-FFF2-40B4-BE49-F238E27FC236}">
                    <a16:creationId xmlns:a16="http://schemas.microsoft.com/office/drawing/2014/main" id="{30E8A97F-62B6-995E-9CDE-8B532B70D474}"/>
                  </a:ext>
                </a:extLst>
              </p:cNvPr>
              <p:cNvSpPr/>
              <p:nvPr/>
            </p:nvSpPr>
            <p:spPr>
              <a:xfrm>
                <a:off x="3779891" y="5108346"/>
                <a:ext cx="636" cy="464340"/>
              </a:xfrm>
              <a:custGeom>
                <a:avLst/>
                <a:gdLst>
                  <a:gd name="connsiteX0" fmla="*/ 636 w 636"/>
                  <a:gd name="connsiteY0" fmla="*/ 464340 h 464340"/>
                  <a:gd name="connsiteX1" fmla="*/ 0 w 636"/>
                  <a:gd name="connsiteY1" fmla="*/ 0 h 464340"/>
                </a:gdLst>
                <a:ahLst/>
                <a:cxnLst>
                  <a:cxn ang="0">
                    <a:pos x="connsiteX0" y="connsiteY0"/>
                  </a:cxn>
                  <a:cxn ang="0">
                    <a:pos x="connsiteX1" y="connsiteY1"/>
                  </a:cxn>
                </a:cxnLst>
                <a:rect l="l" t="t" r="r" b="b"/>
                <a:pathLst>
                  <a:path w="636" h="464340">
                    <a:moveTo>
                      <a:pt x="636" y="464340"/>
                    </a:moveTo>
                    <a:lnTo>
                      <a:pt x="0" y="0"/>
                    </a:lnTo>
                  </a:path>
                </a:pathLst>
              </a:custGeom>
              <a:ln w="19050" cap="flat">
                <a:solidFill>
                  <a:srgbClr val="025973"/>
                </a:solidFill>
                <a:prstDash val="solid"/>
                <a:miter/>
              </a:ln>
            </p:spPr>
            <p:txBody>
              <a:bodyPr rtlCol="0" anchor="ctr"/>
              <a:lstStyle/>
              <a:p>
                <a:endParaRPr lang="en-US"/>
              </a:p>
            </p:txBody>
          </p:sp>
          <p:sp>
            <p:nvSpPr>
              <p:cNvPr id="9678" name="Freeform: Shape 9677">
                <a:extLst>
                  <a:ext uri="{FF2B5EF4-FFF2-40B4-BE49-F238E27FC236}">
                    <a16:creationId xmlns:a16="http://schemas.microsoft.com/office/drawing/2014/main" id="{1464FFDA-47DC-87BA-E73E-D80B0A6C8263}"/>
                  </a:ext>
                </a:extLst>
              </p:cNvPr>
              <p:cNvSpPr/>
              <p:nvPr/>
            </p:nvSpPr>
            <p:spPr>
              <a:xfrm>
                <a:off x="3802033" y="5108346"/>
                <a:ext cx="636" cy="469506"/>
              </a:xfrm>
              <a:custGeom>
                <a:avLst/>
                <a:gdLst>
                  <a:gd name="connsiteX0" fmla="*/ 636 w 636"/>
                  <a:gd name="connsiteY0" fmla="*/ 469507 h 469506"/>
                  <a:gd name="connsiteX1" fmla="*/ 0 w 636"/>
                  <a:gd name="connsiteY1" fmla="*/ 0 h 469506"/>
                </a:gdLst>
                <a:ahLst/>
                <a:cxnLst>
                  <a:cxn ang="0">
                    <a:pos x="connsiteX0" y="connsiteY0"/>
                  </a:cxn>
                  <a:cxn ang="0">
                    <a:pos x="connsiteX1" y="connsiteY1"/>
                  </a:cxn>
                </a:cxnLst>
                <a:rect l="l" t="t" r="r" b="b"/>
                <a:pathLst>
                  <a:path w="636" h="469506">
                    <a:moveTo>
                      <a:pt x="636" y="469507"/>
                    </a:moveTo>
                    <a:lnTo>
                      <a:pt x="0" y="0"/>
                    </a:lnTo>
                  </a:path>
                </a:pathLst>
              </a:custGeom>
              <a:ln w="19050" cap="flat">
                <a:solidFill>
                  <a:srgbClr val="025973"/>
                </a:solidFill>
                <a:prstDash val="solid"/>
                <a:miter/>
              </a:ln>
            </p:spPr>
            <p:txBody>
              <a:bodyPr rtlCol="0" anchor="ctr"/>
              <a:lstStyle/>
              <a:p>
                <a:endParaRPr lang="en-US"/>
              </a:p>
            </p:txBody>
          </p:sp>
          <p:sp>
            <p:nvSpPr>
              <p:cNvPr id="9679" name="Freeform: Shape 9678">
                <a:extLst>
                  <a:ext uri="{FF2B5EF4-FFF2-40B4-BE49-F238E27FC236}">
                    <a16:creationId xmlns:a16="http://schemas.microsoft.com/office/drawing/2014/main" id="{C26FA042-C0D4-A672-2AA5-AED498DD5279}"/>
                  </a:ext>
                </a:extLst>
              </p:cNvPr>
              <p:cNvSpPr/>
              <p:nvPr/>
            </p:nvSpPr>
            <p:spPr>
              <a:xfrm>
                <a:off x="3824175" y="5108346"/>
                <a:ext cx="636" cy="475448"/>
              </a:xfrm>
              <a:custGeom>
                <a:avLst/>
                <a:gdLst>
                  <a:gd name="connsiteX0" fmla="*/ 636 w 636"/>
                  <a:gd name="connsiteY0" fmla="*/ 475448 h 475448"/>
                  <a:gd name="connsiteX1" fmla="*/ 0 w 636"/>
                  <a:gd name="connsiteY1" fmla="*/ 0 h 475448"/>
                </a:gdLst>
                <a:ahLst/>
                <a:cxnLst>
                  <a:cxn ang="0">
                    <a:pos x="connsiteX0" y="connsiteY0"/>
                  </a:cxn>
                  <a:cxn ang="0">
                    <a:pos x="connsiteX1" y="connsiteY1"/>
                  </a:cxn>
                </a:cxnLst>
                <a:rect l="l" t="t" r="r" b="b"/>
                <a:pathLst>
                  <a:path w="636" h="475448">
                    <a:moveTo>
                      <a:pt x="636" y="475448"/>
                    </a:moveTo>
                    <a:lnTo>
                      <a:pt x="0" y="0"/>
                    </a:lnTo>
                  </a:path>
                </a:pathLst>
              </a:custGeom>
              <a:ln w="19050" cap="flat">
                <a:solidFill>
                  <a:srgbClr val="025973"/>
                </a:solidFill>
                <a:prstDash val="solid"/>
                <a:miter/>
              </a:ln>
            </p:spPr>
            <p:txBody>
              <a:bodyPr rtlCol="0" anchor="ctr"/>
              <a:lstStyle/>
              <a:p>
                <a:endParaRPr lang="en-US"/>
              </a:p>
            </p:txBody>
          </p:sp>
          <p:sp>
            <p:nvSpPr>
              <p:cNvPr id="9680" name="Freeform: Shape 9679">
                <a:extLst>
                  <a:ext uri="{FF2B5EF4-FFF2-40B4-BE49-F238E27FC236}">
                    <a16:creationId xmlns:a16="http://schemas.microsoft.com/office/drawing/2014/main" id="{0C62EFF5-AC65-FE2A-94F8-B8F93EB9B61A}"/>
                  </a:ext>
                </a:extLst>
              </p:cNvPr>
              <p:cNvSpPr/>
              <p:nvPr/>
            </p:nvSpPr>
            <p:spPr>
              <a:xfrm>
                <a:off x="3846316" y="5108346"/>
                <a:ext cx="636" cy="483585"/>
              </a:xfrm>
              <a:custGeom>
                <a:avLst/>
                <a:gdLst>
                  <a:gd name="connsiteX0" fmla="*/ 636 w 636"/>
                  <a:gd name="connsiteY0" fmla="*/ 483586 h 483585"/>
                  <a:gd name="connsiteX1" fmla="*/ 0 w 636"/>
                  <a:gd name="connsiteY1" fmla="*/ 0 h 483585"/>
                </a:gdLst>
                <a:ahLst/>
                <a:cxnLst>
                  <a:cxn ang="0">
                    <a:pos x="connsiteX0" y="connsiteY0"/>
                  </a:cxn>
                  <a:cxn ang="0">
                    <a:pos x="connsiteX1" y="connsiteY1"/>
                  </a:cxn>
                </a:cxnLst>
                <a:rect l="l" t="t" r="r" b="b"/>
                <a:pathLst>
                  <a:path w="636" h="483585">
                    <a:moveTo>
                      <a:pt x="636" y="483586"/>
                    </a:moveTo>
                    <a:lnTo>
                      <a:pt x="0" y="0"/>
                    </a:lnTo>
                  </a:path>
                </a:pathLst>
              </a:custGeom>
              <a:ln w="19050" cap="flat">
                <a:solidFill>
                  <a:srgbClr val="025973"/>
                </a:solidFill>
                <a:prstDash val="solid"/>
                <a:miter/>
              </a:ln>
            </p:spPr>
            <p:txBody>
              <a:bodyPr rtlCol="0" anchor="ctr"/>
              <a:lstStyle/>
              <a:p>
                <a:endParaRPr lang="en-US"/>
              </a:p>
            </p:txBody>
          </p:sp>
          <p:sp>
            <p:nvSpPr>
              <p:cNvPr id="9681" name="Freeform: Shape 9680">
                <a:extLst>
                  <a:ext uri="{FF2B5EF4-FFF2-40B4-BE49-F238E27FC236}">
                    <a16:creationId xmlns:a16="http://schemas.microsoft.com/office/drawing/2014/main" id="{0CE1E68B-FE39-0EB1-2BCB-906895B69A24}"/>
                  </a:ext>
                </a:extLst>
              </p:cNvPr>
              <p:cNvSpPr/>
              <p:nvPr/>
            </p:nvSpPr>
            <p:spPr>
              <a:xfrm>
                <a:off x="3868585" y="5108346"/>
                <a:ext cx="381" cy="493918"/>
              </a:xfrm>
              <a:custGeom>
                <a:avLst/>
                <a:gdLst>
                  <a:gd name="connsiteX0" fmla="*/ 382 w 381"/>
                  <a:gd name="connsiteY0" fmla="*/ 493918 h 493918"/>
                  <a:gd name="connsiteX1" fmla="*/ 0 w 381"/>
                  <a:gd name="connsiteY1" fmla="*/ 0 h 493918"/>
                </a:gdLst>
                <a:ahLst/>
                <a:cxnLst>
                  <a:cxn ang="0">
                    <a:pos x="connsiteX0" y="connsiteY0"/>
                  </a:cxn>
                  <a:cxn ang="0">
                    <a:pos x="connsiteX1" y="connsiteY1"/>
                  </a:cxn>
                </a:cxnLst>
                <a:rect l="l" t="t" r="r" b="b"/>
                <a:pathLst>
                  <a:path w="381" h="493918">
                    <a:moveTo>
                      <a:pt x="382" y="493918"/>
                    </a:moveTo>
                    <a:lnTo>
                      <a:pt x="0" y="0"/>
                    </a:lnTo>
                  </a:path>
                </a:pathLst>
              </a:custGeom>
              <a:ln w="19050" cap="flat">
                <a:solidFill>
                  <a:srgbClr val="025973"/>
                </a:solidFill>
                <a:prstDash val="solid"/>
                <a:miter/>
              </a:ln>
            </p:spPr>
            <p:txBody>
              <a:bodyPr rtlCol="0" anchor="ctr"/>
              <a:lstStyle/>
              <a:p>
                <a:endParaRPr lang="en-US"/>
              </a:p>
            </p:txBody>
          </p:sp>
          <p:sp>
            <p:nvSpPr>
              <p:cNvPr id="9682" name="Freeform: Shape 9681">
                <a:extLst>
                  <a:ext uri="{FF2B5EF4-FFF2-40B4-BE49-F238E27FC236}">
                    <a16:creationId xmlns:a16="http://schemas.microsoft.com/office/drawing/2014/main" id="{7F00B58B-3B0D-48F3-965D-67AF644F077C}"/>
                  </a:ext>
                </a:extLst>
              </p:cNvPr>
              <p:cNvSpPr/>
              <p:nvPr/>
            </p:nvSpPr>
            <p:spPr>
              <a:xfrm>
                <a:off x="3890727" y="5108346"/>
                <a:ext cx="254" cy="502055"/>
              </a:xfrm>
              <a:custGeom>
                <a:avLst/>
                <a:gdLst>
                  <a:gd name="connsiteX0" fmla="*/ 254 w 254"/>
                  <a:gd name="connsiteY0" fmla="*/ 502056 h 502055"/>
                  <a:gd name="connsiteX1" fmla="*/ 0 w 254"/>
                  <a:gd name="connsiteY1" fmla="*/ 0 h 502055"/>
                </a:gdLst>
                <a:ahLst/>
                <a:cxnLst>
                  <a:cxn ang="0">
                    <a:pos x="connsiteX0" y="connsiteY0"/>
                  </a:cxn>
                  <a:cxn ang="0">
                    <a:pos x="connsiteX1" y="connsiteY1"/>
                  </a:cxn>
                </a:cxnLst>
                <a:rect l="l" t="t" r="r" b="b"/>
                <a:pathLst>
                  <a:path w="254" h="502055">
                    <a:moveTo>
                      <a:pt x="254" y="502056"/>
                    </a:moveTo>
                    <a:lnTo>
                      <a:pt x="0" y="0"/>
                    </a:lnTo>
                  </a:path>
                </a:pathLst>
              </a:custGeom>
              <a:ln w="19050" cap="flat">
                <a:solidFill>
                  <a:srgbClr val="025973"/>
                </a:solidFill>
                <a:prstDash val="solid"/>
                <a:miter/>
              </a:ln>
            </p:spPr>
            <p:txBody>
              <a:bodyPr rtlCol="0" anchor="ctr"/>
              <a:lstStyle/>
              <a:p>
                <a:endParaRPr lang="en-US"/>
              </a:p>
            </p:txBody>
          </p:sp>
          <p:sp>
            <p:nvSpPr>
              <p:cNvPr id="9683" name="Freeform: Shape 9682">
                <a:extLst>
                  <a:ext uri="{FF2B5EF4-FFF2-40B4-BE49-F238E27FC236}">
                    <a16:creationId xmlns:a16="http://schemas.microsoft.com/office/drawing/2014/main" id="{3EA799F3-DA46-4616-8170-9A34E14FEEA3}"/>
                  </a:ext>
                </a:extLst>
              </p:cNvPr>
              <p:cNvSpPr/>
              <p:nvPr/>
            </p:nvSpPr>
            <p:spPr>
              <a:xfrm>
                <a:off x="3912869" y="5108346"/>
                <a:ext cx="254" cy="516134"/>
              </a:xfrm>
              <a:custGeom>
                <a:avLst/>
                <a:gdLst>
                  <a:gd name="connsiteX0" fmla="*/ 255 w 254"/>
                  <a:gd name="connsiteY0" fmla="*/ 516134 h 516134"/>
                  <a:gd name="connsiteX1" fmla="*/ 0 w 254"/>
                  <a:gd name="connsiteY1" fmla="*/ 0 h 516134"/>
                </a:gdLst>
                <a:ahLst/>
                <a:cxnLst>
                  <a:cxn ang="0">
                    <a:pos x="connsiteX0" y="connsiteY0"/>
                  </a:cxn>
                  <a:cxn ang="0">
                    <a:pos x="connsiteX1" y="connsiteY1"/>
                  </a:cxn>
                </a:cxnLst>
                <a:rect l="l" t="t" r="r" b="b"/>
                <a:pathLst>
                  <a:path w="254" h="516134">
                    <a:moveTo>
                      <a:pt x="255" y="516134"/>
                    </a:moveTo>
                    <a:lnTo>
                      <a:pt x="0" y="0"/>
                    </a:lnTo>
                  </a:path>
                </a:pathLst>
              </a:custGeom>
              <a:ln w="19050" cap="flat">
                <a:solidFill>
                  <a:srgbClr val="025973"/>
                </a:solidFill>
                <a:prstDash val="solid"/>
                <a:miter/>
              </a:ln>
            </p:spPr>
            <p:txBody>
              <a:bodyPr rtlCol="0" anchor="ctr"/>
              <a:lstStyle/>
              <a:p>
                <a:endParaRPr lang="en-US"/>
              </a:p>
            </p:txBody>
          </p:sp>
          <p:sp>
            <p:nvSpPr>
              <p:cNvPr id="9684" name="Freeform: Shape 9683">
                <a:extLst>
                  <a:ext uri="{FF2B5EF4-FFF2-40B4-BE49-F238E27FC236}">
                    <a16:creationId xmlns:a16="http://schemas.microsoft.com/office/drawing/2014/main" id="{3B20705E-0803-A862-25DF-C58F7E092E55}"/>
                  </a:ext>
                </a:extLst>
              </p:cNvPr>
              <p:cNvSpPr/>
              <p:nvPr/>
            </p:nvSpPr>
            <p:spPr>
              <a:xfrm>
                <a:off x="3935011" y="5108346"/>
                <a:ext cx="254" cy="516134"/>
              </a:xfrm>
              <a:custGeom>
                <a:avLst/>
                <a:gdLst>
                  <a:gd name="connsiteX0" fmla="*/ 254 w 254"/>
                  <a:gd name="connsiteY0" fmla="*/ 516134 h 516134"/>
                  <a:gd name="connsiteX1" fmla="*/ 0 w 254"/>
                  <a:gd name="connsiteY1" fmla="*/ 0 h 516134"/>
                </a:gdLst>
                <a:ahLst/>
                <a:cxnLst>
                  <a:cxn ang="0">
                    <a:pos x="connsiteX0" y="connsiteY0"/>
                  </a:cxn>
                  <a:cxn ang="0">
                    <a:pos x="connsiteX1" y="connsiteY1"/>
                  </a:cxn>
                </a:cxnLst>
                <a:rect l="l" t="t" r="r" b="b"/>
                <a:pathLst>
                  <a:path w="254" h="516134">
                    <a:moveTo>
                      <a:pt x="254" y="516134"/>
                    </a:moveTo>
                    <a:lnTo>
                      <a:pt x="0" y="0"/>
                    </a:lnTo>
                  </a:path>
                </a:pathLst>
              </a:custGeom>
              <a:ln w="19050" cap="flat">
                <a:solidFill>
                  <a:srgbClr val="025973"/>
                </a:solidFill>
                <a:prstDash val="solid"/>
                <a:miter/>
              </a:ln>
            </p:spPr>
            <p:txBody>
              <a:bodyPr rtlCol="0" anchor="ctr"/>
              <a:lstStyle/>
              <a:p>
                <a:endParaRPr lang="en-US"/>
              </a:p>
            </p:txBody>
          </p:sp>
          <p:sp>
            <p:nvSpPr>
              <p:cNvPr id="9685" name="Freeform: Shape 9684">
                <a:extLst>
                  <a:ext uri="{FF2B5EF4-FFF2-40B4-BE49-F238E27FC236}">
                    <a16:creationId xmlns:a16="http://schemas.microsoft.com/office/drawing/2014/main" id="{398493A7-8B36-FAB7-7724-2EBDF6AABE8F}"/>
                  </a:ext>
                </a:extLst>
              </p:cNvPr>
              <p:cNvSpPr/>
              <p:nvPr/>
            </p:nvSpPr>
            <p:spPr>
              <a:xfrm>
                <a:off x="3957025" y="5108346"/>
                <a:ext cx="381" cy="521301"/>
              </a:xfrm>
              <a:custGeom>
                <a:avLst/>
                <a:gdLst>
                  <a:gd name="connsiteX0" fmla="*/ 382 w 381"/>
                  <a:gd name="connsiteY0" fmla="*/ 521301 h 521301"/>
                  <a:gd name="connsiteX1" fmla="*/ 0 w 381"/>
                  <a:gd name="connsiteY1" fmla="*/ 0 h 521301"/>
                </a:gdLst>
                <a:ahLst/>
                <a:cxnLst>
                  <a:cxn ang="0">
                    <a:pos x="connsiteX0" y="connsiteY0"/>
                  </a:cxn>
                  <a:cxn ang="0">
                    <a:pos x="connsiteX1" y="connsiteY1"/>
                  </a:cxn>
                </a:cxnLst>
                <a:rect l="l" t="t" r="r" b="b"/>
                <a:pathLst>
                  <a:path w="381" h="521301">
                    <a:moveTo>
                      <a:pt x="382" y="521301"/>
                    </a:moveTo>
                    <a:lnTo>
                      <a:pt x="0" y="0"/>
                    </a:lnTo>
                  </a:path>
                </a:pathLst>
              </a:custGeom>
              <a:ln w="19050" cap="flat">
                <a:solidFill>
                  <a:srgbClr val="025973"/>
                </a:solidFill>
                <a:prstDash val="solid"/>
                <a:miter/>
              </a:ln>
            </p:spPr>
            <p:txBody>
              <a:bodyPr rtlCol="0" anchor="ctr"/>
              <a:lstStyle/>
              <a:p>
                <a:endParaRPr lang="en-US"/>
              </a:p>
            </p:txBody>
          </p:sp>
          <p:sp>
            <p:nvSpPr>
              <p:cNvPr id="9686" name="Freeform: Shape 9685">
                <a:extLst>
                  <a:ext uri="{FF2B5EF4-FFF2-40B4-BE49-F238E27FC236}">
                    <a16:creationId xmlns:a16="http://schemas.microsoft.com/office/drawing/2014/main" id="{10E85DC0-7F49-E623-BC2B-33CA0EF0CA1D}"/>
                  </a:ext>
                </a:extLst>
              </p:cNvPr>
              <p:cNvSpPr/>
              <p:nvPr/>
            </p:nvSpPr>
            <p:spPr>
              <a:xfrm>
                <a:off x="3979294" y="5108346"/>
                <a:ext cx="127" cy="528017"/>
              </a:xfrm>
              <a:custGeom>
                <a:avLst/>
                <a:gdLst>
                  <a:gd name="connsiteX0" fmla="*/ 127 w 127"/>
                  <a:gd name="connsiteY0" fmla="*/ 528017 h 528017"/>
                  <a:gd name="connsiteX1" fmla="*/ 0 w 127"/>
                  <a:gd name="connsiteY1" fmla="*/ 0 h 528017"/>
                </a:gdLst>
                <a:ahLst/>
                <a:cxnLst>
                  <a:cxn ang="0">
                    <a:pos x="connsiteX0" y="connsiteY0"/>
                  </a:cxn>
                  <a:cxn ang="0">
                    <a:pos x="connsiteX1" y="connsiteY1"/>
                  </a:cxn>
                </a:cxnLst>
                <a:rect l="l" t="t" r="r" b="b"/>
                <a:pathLst>
                  <a:path w="127" h="528017">
                    <a:moveTo>
                      <a:pt x="127" y="528017"/>
                    </a:moveTo>
                    <a:lnTo>
                      <a:pt x="0" y="0"/>
                    </a:lnTo>
                  </a:path>
                </a:pathLst>
              </a:custGeom>
              <a:ln w="19050" cap="flat">
                <a:solidFill>
                  <a:srgbClr val="025973"/>
                </a:solidFill>
                <a:prstDash val="solid"/>
                <a:miter/>
              </a:ln>
            </p:spPr>
            <p:txBody>
              <a:bodyPr rtlCol="0" anchor="ctr"/>
              <a:lstStyle/>
              <a:p>
                <a:endParaRPr lang="en-US"/>
              </a:p>
            </p:txBody>
          </p:sp>
          <p:sp>
            <p:nvSpPr>
              <p:cNvPr id="9687" name="Freeform: Shape 9686">
                <a:extLst>
                  <a:ext uri="{FF2B5EF4-FFF2-40B4-BE49-F238E27FC236}">
                    <a16:creationId xmlns:a16="http://schemas.microsoft.com/office/drawing/2014/main" id="{9F475534-743A-C424-B571-4FB17043AE6B}"/>
                  </a:ext>
                </a:extLst>
              </p:cNvPr>
              <p:cNvSpPr/>
              <p:nvPr/>
            </p:nvSpPr>
            <p:spPr>
              <a:xfrm>
                <a:off x="4001436" y="5108346"/>
                <a:ext cx="127" cy="533958"/>
              </a:xfrm>
              <a:custGeom>
                <a:avLst/>
                <a:gdLst>
                  <a:gd name="connsiteX0" fmla="*/ 127 w 127"/>
                  <a:gd name="connsiteY0" fmla="*/ 533959 h 533958"/>
                  <a:gd name="connsiteX1" fmla="*/ 0 w 127"/>
                  <a:gd name="connsiteY1" fmla="*/ 0 h 533958"/>
                </a:gdLst>
                <a:ahLst/>
                <a:cxnLst>
                  <a:cxn ang="0">
                    <a:pos x="connsiteX0" y="connsiteY0"/>
                  </a:cxn>
                  <a:cxn ang="0">
                    <a:pos x="connsiteX1" y="connsiteY1"/>
                  </a:cxn>
                </a:cxnLst>
                <a:rect l="l" t="t" r="r" b="b"/>
                <a:pathLst>
                  <a:path w="127" h="533958">
                    <a:moveTo>
                      <a:pt x="127" y="533959"/>
                    </a:moveTo>
                    <a:lnTo>
                      <a:pt x="0" y="0"/>
                    </a:lnTo>
                  </a:path>
                </a:pathLst>
              </a:custGeom>
              <a:ln w="19050" cap="flat">
                <a:solidFill>
                  <a:srgbClr val="025973"/>
                </a:solidFill>
                <a:prstDash val="solid"/>
                <a:miter/>
              </a:ln>
            </p:spPr>
            <p:txBody>
              <a:bodyPr rtlCol="0" anchor="ctr"/>
              <a:lstStyle/>
              <a:p>
                <a:endParaRPr lang="en-US"/>
              </a:p>
            </p:txBody>
          </p:sp>
          <p:sp>
            <p:nvSpPr>
              <p:cNvPr id="9688" name="Freeform: Shape 9687">
                <a:extLst>
                  <a:ext uri="{FF2B5EF4-FFF2-40B4-BE49-F238E27FC236}">
                    <a16:creationId xmlns:a16="http://schemas.microsoft.com/office/drawing/2014/main" id="{CEF5922D-413A-4BD1-C0DB-C000EC94805D}"/>
                  </a:ext>
                </a:extLst>
              </p:cNvPr>
              <p:cNvSpPr/>
              <p:nvPr/>
            </p:nvSpPr>
            <p:spPr>
              <a:xfrm>
                <a:off x="4023577" y="5108346"/>
                <a:ext cx="127" cy="533958"/>
              </a:xfrm>
              <a:custGeom>
                <a:avLst/>
                <a:gdLst>
                  <a:gd name="connsiteX0" fmla="*/ 127 w 127"/>
                  <a:gd name="connsiteY0" fmla="*/ 533959 h 533958"/>
                  <a:gd name="connsiteX1" fmla="*/ 0 w 127"/>
                  <a:gd name="connsiteY1" fmla="*/ 0 h 533958"/>
                </a:gdLst>
                <a:ahLst/>
                <a:cxnLst>
                  <a:cxn ang="0">
                    <a:pos x="connsiteX0" y="connsiteY0"/>
                  </a:cxn>
                  <a:cxn ang="0">
                    <a:pos x="connsiteX1" y="connsiteY1"/>
                  </a:cxn>
                </a:cxnLst>
                <a:rect l="l" t="t" r="r" b="b"/>
                <a:pathLst>
                  <a:path w="127" h="533958">
                    <a:moveTo>
                      <a:pt x="127" y="533959"/>
                    </a:moveTo>
                    <a:lnTo>
                      <a:pt x="0" y="0"/>
                    </a:lnTo>
                  </a:path>
                </a:pathLst>
              </a:custGeom>
              <a:ln w="19050" cap="flat">
                <a:solidFill>
                  <a:srgbClr val="025973"/>
                </a:solidFill>
                <a:prstDash val="solid"/>
                <a:miter/>
              </a:ln>
            </p:spPr>
            <p:txBody>
              <a:bodyPr rtlCol="0" anchor="ctr"/>
              <a:lstStyle/>
              <a:p>
                <a:endParaRPr lang="en-US"/>
              </a:p>
            </p:txBody>
          </p:sp>
          <p:sp>
            <p:nvSpPr>
              <p:cNvPr id="9689" name="Freeform: Shape 9688">
                <a:extLst>
                  <a:ext uri="{FF2B5EF4-FFF2-40B4-BE49-F238E27FC236}">
                    <a16:creationId xmlns:a16="http://schemas.microsoft.com/office/drawing/2014/main" id="{88662867-61A3-010A-71C3-B8AA25405C9B}"/>
                  </a:ext>
                </a:extLst>
              </p:cNvPr>
              <p:cNvSpPr/>
              <p:nvPr/>
            </p:nvSpPr>
            <p:spPr>
              <a:xfrm>
                <a:off x="4045719" y="5108346"/>
                <a:ext cx="127" cy="539125"/>
              </a:xfrm>
              <a:custGeom>
                <a:avLst/>
                <a:gdLst>
                  <a:gd name="connsiteX0" fmla="*/ 127 w 127"/>
                  <a:gd name="connsiteY0" fmla="*/ 539125 h 539125"/>
                  <a:gd name="connsiteX1" fmla="*/ 0 w 127"/>
                  <a:gd name="connsiteY1" fmla="*/ 0 h 539125"/>
                </a:gdLst>
                <a:ahLst/>
                <a:cxnLst>
                  <a:cxn ang="0">
                    <a:pos x="connsiteX0" y="connsiteY0"/>
                  </a:cxn>
                  <a:cxn ang="0">
                    <a:pos x="connsiteX1" y="connsiteY1"/>
                  </a:cxn>
                </a:cxnLst>
                <a:rect l="l" t="t" r="r" b="b"/>
                <a:pathLst>
                  <a:path w="127" h="539125">
                    <a:moveTo>
                      <a:pt x="127" y="539125"/>
                    </a:moveTo>
                    <a:lnTo>
                      <a:pt x="0" y="0"/>
                    </a:lnTo>
                  </a:path>
                </a:pathLst>
              </a:custGeom>
              <a:ln w="19050" cap="flat">
                <a:solidFill>
                  <a:srgbClr val="025973"/>
                </a:solidFill>
                <a:prstDash val="solid"/>
                <a:miter/>
              </a:ln>
            </p:spPr>
            <p:txBody>
              <a:bodyPr rtlCol="0" anchor="ctr"/>
              <a:lstStyle/>
              <a:p>
                <a:endParaRPr lang="en-US"/>
              </a:p>
            </p:txBody>
          </p:sp>
          <p:sp>
            <p:nvSpPr>
              <p:cNvPr id="9690" name="Freeform: Shape 9689">
                <a:extLst>
                  <a:ext uri="{FF2B5EF4-FFF2-40B4-BE49-F238E27FC236}">
                    <a16:creationId xmlns:a16="http://schemas.microsoft.com/office/drawing/2014/main" id="{11596843-BB47-94C4-A35A-78FDAF90D637}"/>
                  </a:ext>
                </a:extLst>
              </p:cNvPr>
              <p:cNvSpPr/>
              <p:nvPr/>
            </p:nvSpPr>
            <p:spPr>
              <a:xfrm>
                <a:off x="4067734" y="5108346"/>
                <a:ext cx="254" cy="539125"/>
              </a:xfrm>
              <a:custGeom>
                <a:avLst/>
                <a:gdLst>
                  <a:gd name="connsiteX0" fmla="*/ 255 w 254"/>
                  <a:gd name="connsiteY0" fmla="*/ 539125 h 539125"/>
                  <a:gd name="connsiteX1" fmla="*/ 0 w 254"/>
                  <a:gd name="connsiteY1" fmla="*/ 0 h 539125"/>
                </a:gdLst>
                <a:ahLst/>
                <a:cxnLst>
                  <a:cxn ang="0">
                    <a:pos x="connsiteX0" y="connsiteY0"/>
                  </a:cxn>
                  <a:cxn ang="0">
                    <a:pos x="connsiteX1" y="connsiteY1"/>
                  </a:cxn>
                </a:cxnLst>
                <a:rect l="l" t="t" r="r" b="b"/>
                <a:pathLst>
                  <a:path w="254" h="539125">
                    <a:moveTo>
                      <a:pt x="255" y="539125"/>
                    </a:moveTo>
                    <a:lnTo>
                      <a:pt x="0" y="0"/>
                    </a:lnTo>
                  </a:path>
                </a:pathLst>
              </a:custGeom>
              <a:ln w="19050" cap="flat">
                <a:solidFill>
                  <a:srgbClr val="025973"/>
                </a:solidFill>
                <a:prstDash val="solid"/>
                <a:miter/>
              </a:ln>
            </p:spPr>
            <p:txBody>
              <a:bodyPr rtlCol="0" anchor="ctr"/>
              <a:lstStyle/>
              <a:p>
                <a:endParaRPr lang="en-US"/>
              </a:p>
            </p:txBody>
          </p:sp>
          <p:sp>
            <p:nvSpPr>
              <p:cNvPr id="9691" name="Freeform: Shape 9690">
                <a:extLst>
                  <a:ext uri="{FF2B5EF4-FFF2-40B4-BE49-F238E27FC236}">
                    <a16:creationId xmlns:a16="http://schemas.microsoft.com/office/drawing/2014/main" id="{A3870FD0-169B-11CD-9B28-81AEB4234C77}"/>
                  </a:ext>
                </a:extLst>
              </p:cNvPr>
              <p:cNvSpPr/>
              <p:nvPr/>
            </p:nvSpPr>
            <p:spPr>
              <a:xfrm>
                <a:off x="4089875" y="5108346"/>
                <a:ext cx="254" cy="539125"/>
              </a:xfrm>
              <a:custGeom>
                <a:avLst/>
                <a:gdLst>
                  <a:gd name="connsiteX0" fmla="*/ 254 w 254"/>
                  <a:gd name="connsiteY0" fmla="*/ 539125 h 539125"/>
                  <a:gd name="connsiteX1" fmla="*/ 0 w 254"/>
                  <a:gd name="connsiteY1" fmla="*/ 0 h 539125"/>
                </a:gdLst>
                <a:ahLst/>
                <a:cxnLst>
                  <a:cxn ang="0">
                    <a:pos x="connsiteX0" y="connsiteY0"/>
                  </a:cxn>
                  <a:cxn ang="0">
                    <a:pos x="connsiteX1" y="connsiteY1"/>
                  </a:cxn>
                </a:cxnLst>
                <a:rect l="l" t="t" r="r" b="b"/>
                <a:pathLst>
                  <a:path w="254" h="539125">
                    <a:moveTo>
                      <a:pt x="254" y="539125"/>
                    </a:moveTo>
                    <a:lnTo>
                      <a:pt x="0" y="0"/>
                    </a:lnTo>
                  </a:path>
                </a:pathLst>
              </a:custGeom>
              <a:ln w="19050" cap="flat">
                <a:solidFill>
                  <a:srgbClr val="025973"/>
                </a:solidFill>
                <a:prstDash val="solid"/>
                <a:miter/>
              </a:ln>
            </p:spPr>
            <p:txBody>
              <a:bodyPr rtlCol="0" anchor="ctr"/>
              <a:lstStyle/>
              <a:p>
                <a:endParaRPr lang="en-US"/>
              </a:p>
            </p:txBody>
          </p:sp>
          <p:sp>
            <p:nvSpPr>
              <p:cNvPr id="9692" name="Freeform: Shape 9691">
                <a:extLst>
                  <a:ext uri="{FF2B5EF4-FFF2-40B4-BE49-F238E27FC236}">
                    <a16:creationId xmlns:a16="http://schemas.microsoft.com/office/drawing/2014/main" id="{D4AB88FD-5FB7-151C-207B-FB5DC8595A0E}"/>
                  </a:ext>
                </a:extLst>
              </p:cNvPr>
              <p:cNvSpPr/>
              <p:nvPr/>
            </p:nvSpPr>
            <p:spPr>
              <a:xfrm>
                <a:off x="4112017" y="5108346"/>
                <a:ext cx="127" cy="539125"/>
              </a:xfrm>
              <a:custGeom>
                <a:avLst/>
                <a:gdLst>
                  <a:gd name="connsiteX0" fmla="*/ 127 w 127"/>
                  <a:gd name="connsiteY0" fmla="*/ 539125 h 539125"/>
                  <a:gd name="connsiteX1" fmla="*/ 0 w 127"/>
                  <a:gd name="connsiteY1" fmla="*/ 0 h 539125"/>
                </a:gdLst>
                <a:ahLst/>
                <a:cxnLst>
                  <a:cxn ang="0">
                    <a:pos x="connsiteX0" y="connsiteY0"/>
                  </a:cxn>
                  <a:cxn ang="0">
                    <a:pos x="connsiteX1" y="connsiteY1"/>
                  </a:cxn>
                </a:cxnLst>
                <a:rect l="l" t="t" r="r" b="b"/>
                <a:pathLst>
                  <a:path w="127" h="539125">
                    <a:moveTo>
                      <a:pt x="127" y="539125"/>
                    </a:moveTo>
                    <a:lnTo>
                      <a:pt x="0" y="0"/>
                    </a:lnTo>
                  </a:path>
                </a:pathLst>
              </a:custGeom>
              <a:ln w="19050" cap="flat">
                <a:solidFill>
                  <a:srgbClr val="025973"/>
                </a:solidFill>
                <a:prstDash val="solid"/>
                <a:miter/>
              </a:ln>
            </p:spPr>
            <p:txBody>
              <a:bodyPr rtlCol="0" anchor="ctr"/>
              <a:lstStyle/>
              <a:p>
                <a:endParaRPr lang="en-US"/>
              </a:p>
            </p:txBody>
          </p:sp>
          <p:sp>
            <p:nvSpPr>
              <p:cNvPr id="9693" name="Freeform: Shape 9692">
                <a:extLst>
                  <a:ext uri="{FF2B5EF4-FFF2-40B4-BE49-F238E27FC236}">
                    <a16:creationId xmlns:a16="http://schemas.microsoft.com/office/drawing/2014/main" id="{20E52D91-1EA8-B210-4E2B-FEB1AD32054C}"/>
                  </a:ext>
                </a:extLst>
              </p:cNvPr>
              <p:cNvSpPr/>
              <p:nvPr/>
            </p:nvSpPr>
            <p:spPr>
              <a:xfrm>
                <a:off x="4134159" y="5108346"/>
                <a:ext cx="127" cy="545196"/>
              </a:xfrm>
              <a:custGeom>
                <a:avLst/>
                <a:gdLst>
                  <a:gd name="connsiteX0" fmla="*/ 127 w 127"/>
                  <a:gd name="connsiteY0" fmla="*/ 545196 h 545196"/>
                  <a:gd name="connsiteX1" fmla="*/ 0 w 127"/>
                  <a:gd name="connsiteY1" fmla="*/ 0 h 545196"/>
                </a:gdLst>
                <a:ahLst/>
                <a:cxnLst>
                  <a:cxn ang="0">
                    <a:pos x="connsiteX0" y="connsiteY0"/>
                  </a:cxn>
                  <a:cxn ang="0">
                    <a:pos x="connsiteX1" y="connsiteY1"/>
                  </a:cxn>
                </a:cxnLst>
                <a:rect l="l" t="t" r="r" b="b"/>
                <a:pathLst>
                  <a:path w="127" h="545196">
                    <a:moveTo>
                      <a:pt x="127" y="545196"/>
                    </a:moveTo>
                    <a:lnTo>
                      <a:pt x="0" y="0"/>
                    </a:lnTo>
                  </a:path>
                </a:pathLst>
              </a:custGeom>
              <a:ln w="19050" cap="flat">
                <a:solidFill>
                  <a:srgbClr val="025973"/>
                </a:solidFill>
                <a:prstDash val="solid"/>
                <a:miter/>
              </a:ln>
            </p:spPr>
            <p:txBody>
              <a:bodyPr rtlCol="0" anchor="ctr"/>
              <a:lstStyle/>
              <a:p>
                <a:endParaRPr lang="en-US"/>
              </a:p>
            </p:txBody>
          </p:sp>
          <p:sp>
            <p:nvSpPr>
              <p:cNvPr id="9694" name="Freeform: Shape 9693">
                <a:extLst>
                  <a:ext uri="{FF2B5EF4-FFF2-40B4-BE49-F238E27FC236}">
                    <a16:creationId xmlns:a16="http://schemas.microsoft.com/office/drawing/2014/main" id="{9EC73F4D-FCE3-FA9E-5EA0-29B7B05CC412}"/>
                  </a:ext>
                </a:extLst>
              </p:cNvPr>
              <p:cNvSpPr/>
              <p:nvPr/>
            </p:nvSpPr>
            <p:spPr>
              <a:xfrm>
                <a:off x="4156301" y="5108346"/>
                <a:ext cx="127" cy="557854"/>
              </a:xfrm>
              <a:custGeom>
                <a:avLst/>
                <a:gdLst>
                  <a:gd name="connsiteX0" fmla="*/ 127 w 127"/>
                  <a:gd name="connsiteY0" fmla="*/ 557854 h 557854"/>
                  <a:gd name="connsiteX1" fmla="*/ 0 w 127"/>
                  <a:gd name="connsiteY1" fmla="*/ 0 h 557854"/>
                </a:gdLst>
                <a:ahLst/>
                <a:cxnLst>
                  <a:cxn ang="0">
                    <a:pos x="connsiteX0" y="connsiteY0"/>
                  </a:cxn>
                  <a:cxn ang="0">
                    <a:pos x="connsiteX1" y="connsiteY1"/>
                  </a:cxn>
                </a:cxnLst>
                <a:rect l="l" t="t" r="r" b="b"/>
                <a:pathLst>
                  <a:path w="127" h="557854">
                    <a:moveTo>
                      <a:pt x="127" y="557854"/>
                    </a:moveTo>
                    <a:lnTo>
                      <a:pt x="0" y="0"/>
                    </a:lnTo>
                  </a:path>
                </a:pathLst>
              </a:custGeom>
              <a:ln w="19050" cap="flat">
                <a:solidFill>
                  <a:srgbClr val="025973"/>
                </a:solidFill>
                <a:prstDash val="solid"/>
                <a:miter/>
              </a:ln>
            </p:spPr>
            <p:txBody>
              <a:bodyPr rtlCol="0" anchor="ctr"/>
              <a:lstStyle/>
              <a:p>
                <a:endParaRPr lang="en-US"/>
              </a:p>
            </p:txBody>
          </p:sp>
          <p:sp>
            <p:nvSpPr>
              <p:cNvPr id="9695" name="Freeform: Shape 9694">
                <a:extLst>
                  <a:ext uri="{FF2B5EF4-FFF2-40B4-BE49-F238E27FC236}">
                    <a16:creationId xmlns:a16="http://schemas.microsoft.com/office/drawing/2014/main" id="{CD7B7552-4FD9-1232-73A4-7F47CED253FD}"/>
                  </a:ext>
                </a:extLst>
              </p:cNvPr>
              <p:cNvSpPr/>
              <p:nvPr/>
            </p:nvSpPr>
            <p:spPr>
              <a:xfrm>
                <a:off x="4178442" y="5108346"/>
                <a:ext cx="127" cy="563020"/>
              </a:xfrm>
              <a:custGeom>
                <a:avLst/>
                <a:gdLst>
                  <a:gd name="connsiteX0" fmla="*/ 127 w 127"/>
                  <a:gd name="connsiteY0" fmla="*/ 563021 h 563020"/>
                  <a:gd name="connsiteX1" fmla="*/ 0 w 127"/>
                  <a:gd name="connsiteY1" fmla="*/ 0 h 563020"/>
                </a:gdLst>
                <a:ahLst/>
                <a:cxnLst>
                  <a:cxn ang="0">
                    <a:pos x="connsiteX0" y="connsiteY0"/>
                  </a:cxn>
                  <a:cxn ang="0">
                    <a:pos x="connsiteX1" y="connsiteY1"/>
                  </a:cxn>
                </a:cxnLst>
                <a:rect l="l" t="t" r="r" b="b"/>
                <a:pathLst>
                  <a:path w="127" h="563020">
                    <a:moveTo>
                      <a:pt x="127" y="563021"/>
                    </a:moveTo>
                    <a:lnTo>
                      <a:pt x="0" y="0"/>
                    </a:lnTo>
                  </a:path>
                </a:pathLst>
              </a:custGeom>
              <a:ln w="19050" cap="flat">
                <a:solidFill>
                  <a:srgbClr val="025973"/>
                </a:solidFill>
                <a:prstDash val="solid"/>
                <a:miter/>
              </a:ln>
            </p:spPr>
            <p:txBody>
              <a:bodyPr rtlCol="0" anchor="ctr"/>
              <a:lstStyle/>
              <a:p>
                <a:endParaRPr lang="en-US"/>
              </a:p>
            </p:txBody>
          </p:sp>
          <p:sp>
            <p:nvSpPr>
              <p:cNvPr id="9696" name="Freeform: Shape 9695">
                <a:extLst>
                  <a:ext uri="{FF2B5EF4-FFF2-40B4-BE49-F238E27FC236}">
                    <a16:creationId xmlns:a16="http://schemas.microsoft.com/office/drawing/2014/main" id="{E76F00AF-084A-BD8D-1D55-C4A3900A33F1}"/>
                  </a:ext>
                </a:extLst>
              </p:cNvPr>
              <p:cNvSpPr/>
              <p:nvPr/>
            </p:nvSpPr>
            <p:spPr>
              <a:xfrm>
                <a:off x="4200584" y="5108346"/>
                <a:ext cx="127" cy="568187"/>
              </a:xfrm>
              <a:custGeom>
                <a:avLst/>
                <a:gdLst>
                  <a:gd name="connsiteX0" fmla="*/ 127 w 127"/>
                  <a:gd name="connsiteY0" fmla="*/ 568187 h 568187"/>
                  <a:gd name="connsiteX1" fmla="*/ 0 w 127"/>
                  <a:gd name="connsiteY1" fmla="*/ 0 h 568187"/>
                </a:gdLst>
                <a:ahLst/>
                <a:cxnLst>
                  <a:cxn ang="0">
                    <a:pos x="connsiteX0" y="connsiteY0"/>
                  </a:cxn>
                  <a:cxn ang="0">
                    <a:pos x="connsiteX1" y="connsiteY1"/>
                  </a:cxn>
                </a:cxnLst>
                <a:rect l="l" t="t" r="r" b="b"/>
                <a:pathLst>
                  <a:path w="127" h="568187">
                    <a:moveTo>
                      <a:pt x="127" y="568187"/>
                    </a:moveTo>
                    <a:lnTo>
                      <a:pt x="0" y="0"/>
                    </a:lnTo>
                  </a:path>
                </a:pathLst>
              </a:custGeom>
              <a:ln w="19050" cap="flat">
                <a:solidFill>
                  <a:srgbClr val="025973"/>
                </a:solidFill>
                <a:prstDash val="solid"/>
                <a:miter/>
              </a:ln>
            </p:spPr>
            <p:txBody>
              <a:bodyPr rtlCol="0" anchor="ctr"/>
              <a:lstStyle/>
              <a:p>
                <a:endParaRPr lang="en-US"/>
              </a:p>
            </p:txBody>
          </p:sp>
          <p:sp>
            <p:nvSpPr>
              <p:cNvPr id="9697" name="Freeform: Shape 9696">
                <a:extLst>
                  <a:ext uri="{FF2B5EF4-FFF2-40B4-BE49-F238E27FC236}">
                    <a16:creationId xmlns:a16="http://schemas.microsoft.com/office/drawing/2014/main" id="{A27CD0AE-B1A9-DEF0-0D3E-95D45F07E511}"/>
                  </a:ext>
                </a:extLst>
              </p:cNvPr>
              <p:cNvSpPr/>
              <p:nvPr/>
            </p:nvSpPr>
            <p:spPr>
              <a:xfrm>
                <a:off x="4222598" y="5108346"/>
                <a:ext cx="254" cy="575678"/>
              </a:xfrm>
              <a:custGeom>
                <a:avLst/>
                <a:gdLst>
                  <a:gd name="connsiteX0" fmla="*/ 255 w 254"/>
                  <a:gd name="connsiteY0" fmla="*/ 575679 h 575678"/>
                  <a:gd name="connsiteX1" fmla="*/ 0 w 254"/>
                  <a:gd name="connsiteY1" fmla="*/ 0 h 575678"/>
                </a:gdLst>
                <a:ahLst/>
                <a:cxnLst>
                  <a:cxn ang="0">
                    <a:pos x="connsiteX0" y="connsiteY0"/>
                  </a:cxn>
                  <a:cxn ang="0">
                    <a:pos x="connsiteX1" y="connsiteY1"/>
                  </a:cxn>
                </a:cxnLst>
                <a:rect l="l" t="t" r="r" b="b"/>
                <a:pathLst>
                  <a:path w="254" h="575678">
                    <a:moveTo>
                      <a:pt x="255" y="575679"/>
                    </a:moveTo>
                    <a:lnTo>
                      <a:pt x="0" y="0"/>
                    </a:lnTo>
                  </a:path>
                </a:pathLst>
              </a:custGeom>
              <a:ln w="19050" cap="flat">
                <a:solidFill>
                  <a:srgbClr val="025973"/>
                </a:solidFill>
                <a:prstDash val="solid"/>
                <a:miter/>
              </a:ln>
            </p:spPr>
            <p:txBody>
              <a:bodyPr rtlCol="0" anchor="ctr"/>
              <a:lstStyle/>
              <a:p>
                <a:endParaRPr lang="en-US"/>
              </a:p>
            </p:txBody>
          </p:sp>
          <p:sp>
            <p:nvSpPr>
              <p:cNvPr id="9698" name="Freeform: Shape 9697">
                <a:extLst>
                  <a:ext uri="{FF2B5EF4-FFF2-40B4-BE49-F238E27FC236}">
                    <a16:creationId xmlns:a16="http://schemas.microsoft.com/office/drawing/2014/main" id="{3BCD84A6-0CE2-F4C7-C14E-4184ABE571EE}"/>
                  </a:ext>
                </a:extLst>
              </p:cNvPr>
              <p:cNvSpPr/>
              <p:nvPr/>
            </p:nvSpPr>
            <p:spPr>
              <a:xfrm>
                <a:off x="4244740" y="5108346"/>
                <a:ext cx="254" cy="581749"/>
              </a:xfrm>
              <a:custGeom>
                <a:avLst/>
                <a:gdLst>
                  <a:gd name="connsiteX0" fmla="*/ 255 w 254"/>
                  <a:gd name="connsiteY0" fmla="*/ 581749 h 581749"/>
                  <a:gd name="connsiteX1" fmla="*/ 0 w 254"/>
                  <a:gd name="connsiteY1" fmla="*/ 0 h 581749"/>
                </a:gdLst>
                <a:ahLst/>
                <a:cxnLst>
                  <a:cxn ang="0">
                    <a:pos x="connsiteX0" y="connsiteY0"/>
                  </a:cxn>
                  <a:cxn ang="0">
                    <a:pos x="connsiteX1" y="connsiteY1"/>
                  </a:cxn>
                </a:cxnLst>
                <a:rect l="l" t="t" r="r" b="b"/>
                <a:pathLst>
                  <a:path w="254" h="581749">
                    <a:moveTo>
                      <a:pt x="255" y="581749"/>
                    </a:moveTo>
                    <a:lnTo>
                      <a:pt x="0" y="0"/>
                    </a:lnTo>
                  </a:path>
                </a:pathLst>
              </a:custGeom>
              <a:ln w="19050" cap="flat">
                <a:solidFill>
                  <a:srgbClr val="025973"/>
                </a:solidFill>
                <a:prstDash val="solid"/>
                <a:miter/>
              </a:ln>
            </p:spPr>
            <p:txBody>
              <a:bodyPr rtlCol="0" anchor="ctr"/>
              <a:lstStyle/>
              <a:p>
                <a:endParaRPr lang="en-US"/>
              </a:p>
            </p:txBody>
          </p:sp>
          <p:sp>
            <p:nvSpPr>
              <p:cNvPr id="9699" name="Freeform: Shape 9698">
                <a:extLst>
                  <a:ext uri="{FF2B5EF4-FFF2-40B4-BE49-F238E27FC236}">
                    <a16:creationId xmlns:a16="http://schemas.microsoft.com/office/drawing/2014/main" id="{4C103838-48F9-3AB7-47C4-9BF3E08C61BC}"/>
                  </a:ext>
                </a:extLst>
              </p:cNvPr>
              <p:cNvSpPr/>
              <p:nvPr/>
            </p:nvSpPr>
            <p:spPr>
              <a:xfrm>
                <a:off x="4266882" y="5108346"/>
                <a:ext cx="254" cy="589240"/>
              </a:xfrm>
              <a:custGeom>
                <a:avLst/>
                <a:gdLst>
                  <a:gd name="connsiteX0" fmla="*/ 254 w 254"/>
                  <a:gd name="connsiteY0" fmla="*/ 589241 h 589240"/>
                  <a:gd name="connsiteX1" fmla="*/ 0 w 254"/>
                  <a:gd name="connsiteY1" fmla="*/ 0 h 589240"/>
                </a:gdLst>
                <a:ahLst/>
                <a:cxnLst>
                  <a:cxn ang="0">
                    <a:pos x="connsiteX0" y="connsiteY0"/>
                  </a:cxn>
                  <a:cxn ang="0">
                    <a:pos x="connsiteX1" y="connsiteY1"/>
                  </a:cxn>
                </a:cxnLst>
                <a:rect l="l" t="t" r="r" b="b"/>
                <a:pathLst>
                  <a:path w="254" h="589240">
                    <a:moveTo>
                      <a:pt x="254" y="589241"/>
                    </a:moveTo>
                    <a:lnTo>
                      <a:pt x="0" y="0"/>
                    </a:lnTo>
                  </a:path>
                </a:pathLst>
              </a:custGeom>
              <a:ln w="19050" cap="flat">
                <a:solidFill>
                  <a:srgbClr val="025973"/>
                </a:solidFill>
                <a:prstDash val="solid"/>
                <a:miter/>
              </a:ln>
            </p:spPr>
            <p:txBody>
              <a:bodyPr rtlCol="0" anchor="ctr"/>
              <a:lstStyle/>
              <a:p>
                <a:endParaRPr lang="en-US"/>
              </a:p>
            </p:txBody>
          </p:sp>
          <p:sp>
            <p:nvSpPr>
              <p:cNvPr id="9700" name="Freeform: Shape 9699">
                <a:extLst>
                  <a:ext uri="{FF2B5EF4-FFF2-40B4-BE49-F238E27FC236}">
                    <a16:creationId xmlns:a16="http://schemas.microsoft.com/office/drawing/2014/main" id="{32838A5E-98D5-586C-0BB7-2CCD836FC2E5}"/>
                  </a:ext>
                </a:extLst>
              </p:cNvPr>
              <p:cNvSpPr/>
              <p:nvPr/>
            </p:nvSpPr>
            <p:spPr>
              <a:xfrm>
                <a:off x="4289024" y="5108346"/>
                <a:ext cx="127" cy="592986"/>
              </a:xfrm>
              <a:custGeom>
                <a:avLst/>
                <a:gdLst>
                  <a:gd name="connsiteX0" fmla="*/ 127 w 127"/>
                  <a:gd name="connsiteY0" fmla="*/ 592986 h 592986"/>
                  <a:gd name="connsiteX1" fmla="*/ 0 w 127"/>
                  <a:gd name="connsiteY1" fmla="*/ 0 h 592986"/>
                </a:gdLst>
                <a:ahLst/>
                <a:cxnLst>
                  <a:cxn ang="0">
                    <a:pos x="connsiteX0" y="connsiteY0"/>
                  </a:cxn>
                  <a:cxn ang="0">
                    <a:pos x="connsiteX1" y="connsiteY1"/>
                  </a:cxn>
                </a:cxnLst>
                <a:rect l="l" t="t" r="r" b="b"/>
                <a:pathLst>
                  <a:path w="127" h="592986">
                    <a:moveTo>
                      <a:pt x="127" y="592986"/>
                    </a:moveTo>
                    <a:lnTo>
                      <a:pt x="0" y="0"/>
                    </a:lnTo>
                  </a:path>
                </a:pathLst>
              </a:custGeom>
              <a:ln w="19050" cap="flat">
                <a:solidFill>
                  <a:srgbClr val="025973"/>
                </a:solidFill>
                <a:prstDash val="solid"/>
                <a:miter/>
              </a:ln>
            </p:spPr>
            <p:txBody>
              <a:bodyPr rtlCol="0" anchor="ctr"/>
              <a:lstStyle/>
              <a:p>
                <a:endParaRPr lang="en-US"/>
              </a:p>
            </p:txBody>
          </p:sp>
          <p:sp>
            <p:nvSpPr>
              <p:cNvPr id="9701" name="Freeform: Shape 9700">
                <a:extLst>
                  <a:ext uri="{FF2B5EF4-FFF2-40B4-BE49-F238E27FC236}">
                    <a16:creationId xmlns:a16="http://schemas.microsoft.com/office/drawing/2014/main" id="{2E9DC9A1-044A-7DD4-0711-F2FDB4BD51F9}"/>
                  </a:ext>
                </a:extLst>
              </p:cNvPr>
              <p:cNvSpPr/>
              <p:nvPr/>
            </p:nvSpPr>
            <p:spPr>
              <a:xfrm>
                <a:off x="4311165" y="5108346"/>
                <a:ext cx="127" cy="592986"/>
              </a:xfrm>
              <a:custGeom>
                <a:avLst/>
                <a:gdLst>
                  <a:gd name="connsiteX0" fmla="*/ 127 w 127"/>
                  <a:gd name="connsiteY0" fmla="*/ 592986 h 592986"/>
                  <a:gd name="connsiteX1" fmla="*/ 0 w 127"/>
                  <a:gd name="connsiteY1" fmla="*/ 0 h 592986"/>
                </a:gdLst>
                <a:ahLst/>
                <a:cxnLst>
                  <a:cxn ang="0">
                    <a:pos x="connsiteX0" y="connsiteY0"/>
                  </a:cxn>
                  <a:cxn ang="0">
                    <a:pos x="connsiteX1" y="connsiteY1"/>
                  </a:cxn>
                </a:cxnLst>
                <a:rect l="l" t="t" r="r" b="b"/>
                <a:pathLst>
                  <a:path w="127" h="592986">
                    <a:moveTo>
                      <a:pt x="127" y="592986"/>
                    </a:moveTo>
                    <a:lnTo>
                      <a:pt x="0" y="0"/>
                    </a:lnTo>
                  </a:path>
                </a:pathLst>
              </a:custGeom>
              <a:ln w="19050" cap="flat">
                <a:solidFill>
                  <a:srgbClr val="025973"/>
                </a:solidFill>
                <a:prstDash val="solid"/>
                <a:miter/>
              </a:ln>
            </p:spPr>
            <p:txBody>
              <a:bodyPr rtlCol="0" anchor="ctr"/>
              <a:lstStyle/>
              <a:p>
                <a:endParaRPr lang="en-US"/>
              </a:p>
            </p:txBody>
          </p:sp>
          <p:sp>
            <p:nvSpPr>
              <p:cNvPr id="9702" name="Freeform: Shape 9701">
                <a:extLst>
                  <a:ext uri="{FF2B5EF4-FFF2-40B4-BE49-F238E27FC236}">
                    <a16:creationId xmlns:a16="http://schemas.microsoft.com/office/drawing/2014/main" id="{AFE65621-B5DC-600E-77B6-406F69DA6480}"/>
                  </a:ext>
                </a:extLst>
              </p:cNvPr>
              <p:cNvSpPr/>
              <p:nvPr/>
            </p:nvSpPr>
            <p:spPr>
              <a:xfrm>
                <a:off x="4333307" y="5108346"/>
                <a:ext cx="127" cy="592986"/>
              </a:xfrm>
              <a:custGeom>
                <a:avLst/>
                <a:gdLst>
                  <a:gd name="connsiteX0" fmla="*/ 127 w 127"/>
                  <a:gd name="connsiteY0" fmla="*/ 592986 h 592986"/>
                  <a:gd name="connsiteX1" fmla="*/ 0 w 127"/>
                  <a:gd name="connsiteY1" fmla="*/ 0 h 592986"/>
                </a:gdLst>
                <a:ahLst/>
                <a:cxnLst>
                  <a:cxn ang="0">
                    <a:pos x="connsiteX0" y="connsiteY0"/>
                  </a:cxn>
                  <a:cxn ang="0">
                    <a:pos x="connsiteX1" y="connsiteY1"/>
                  </a:cxn>
                </a:cxnLst>
                <a:rect l="l" t="t" r="r" b="b"/>
                <a:pathLst>
                  <a:path w="127" h="592986">
                    <a:moveTo>
                      <a:pt x="127" y="592986"/>
                    </a:moveTo>
                    <a:lnTo>
                      <a:pt x="0" y="0"/>
                    </a:lnTo>
                  </a:path>
                </a:pathLst>
              </a:custGeom>
              <a:ln w="19050" cap="flat">
                <a:solidFill>
                  <a:srgbClr val="025973"/>
                </a:solidFill>
                <a:prstDash val="solid"/>
                <a:miter/>
              </a:ln>
            </p:spPr>
            <p:txBody>
              <a:bodyPr rtlCol="0" anchor="ctr"/>
              <a:lstStyle/>
              <a:p>
                <a:endParaRPr lang="en-US"/>
              </a:p>
            </p:txBody>
          </p:sp>
          <p:sp>
            <p:nvSpPr>
              <p:cNvPr id="9703" name="Freeform: Shape 9702">
                <a:extLst>
                  <a:ext uri="{FF2B5EF4-FFF2-40B4-BE49-F238E27FC236}">
                    <a16:creationId xmlns:a16="http://schemas.microsoft.com/office/drawing/2014/main" id="{25D6E02A-B57C-3EBF-8BCE-858739FC5A28}"/>
                  </a:ext>
                </a:extLst>
              </p:cNvPr>
              <p:cNvSpPr/>
              <p:nvPr/>
            </p:nvSpPr>
            <p:spPr>
              <a:xfrm>
                <a:off x="4355449" y="5108346"/>
                <a:ext cx="127" cy="592986"/>
              </a:xfrm>
              <a:custGeom>
                <a:avLst/>
                <a:gdLst>
                  <a:gd name="connsiteX0" fmla="*/ 127 w 127"/>
                  <a:gd name="connsiteY0" fmla="*/ 592986 h 592986"/>
                  <a:gd name="connsiteX1" fmla="*/ 0 w 127"/>
                  <a:gd name="connsiteY1" fmla="*/ 0 h 592986"/>
                </a:gdLst>
                <a:ahLst/>
                <a:cxnLst>
                  <a:cxn ang="0">
                    <a:pos x="connsiteX0" y="connsiteY0"/>
                  </a:cxn>
                  <a:cxn ang="0">
                    <a:pos x="connsiteX1" y="connsiteY1"/>
                  </a:cxn>
                </a:cxnLst>
                <a:rect l="l" t="t" r="r" b="b"/>
                <a:pathLst>
                  <a:path w="127" h="592986">
                    <a:moveTo>
                      <a:pt x="127" y="592986"/>
                    </a:moveTo>
                    <a:lnTo>
                      <a:pt x="0" y="0"/>
                    </a:lnTo>
                  </a:path>
                </a:pathLst>
              </a:custGeom>
              <a:ln w="19050" cap="flat">
                <a:solidFill>
                  <a:srgbClr val="025973"/>
                </a:solidFill>
                <a:prstDash val="solid"/>
                <a:miter/>
              </a:ln>
            </p:spPr>
            <p:txBody>
              <a:bodyPr rtlCol="0" anchor="ctr"/>
              <a:lstStyle/>
              <a:p>
                <a:endParaRPr lang="en-US"/>
              </a:p>
            </p:txBody>
          </p:sp>
          <p:sp>
            <p:nvSpPr>
              <p:cNvPr id="9704" name="Freeform: Shape 9703">
                <a:extLst>
                  <a:ext uri="{FF2B5EF4-FFF2-40B4-BE49-F238E27FC236}">
                    <a16:creationId xmlns:a16="http://schemas.microsoft.com/office/drawing/2014/main" id="{FC377F56-F715-B2B8-49EA-93BABCD2350F}"/>
                  </a:ext>
                </a:extLst>
              </p:cNvPr>
              <p:cNvSpPr/>
              <p:nvPr/>
            </p:nvSpPr>
            <p:spPr>
              <a:xfrm>
                <a:off x="4377590" y="5108346"/>
                <a:ext cx="127" cy="597377"/>
              </a:xfrm>
              <a:custGeom>
                <a:avLst/>
                <a:gdLst>
                  <a:gd name="connsiteX0" fmla="*/ 127 w 127"/>
                  <a:gd name="connsiteY0" fmla="*/ 597378 h 597377"/>
                  <a:gd name="connsiteX1" fmla="*/ 0 w 127"/>
                  <a:gd name="connsiteY1" fmla="*/ 0 h 597377"/>
                </a:gdLst>
                <a:ahLst/>
                <a:cxnLst>
                  <a:cxn ang="0">
                    <a:pos x="connsiteX0" y="connsiteY0"/>
                  </a:cxn>
                  <a:cxn ang="0">
                    <a:pos x="connsiteX1" y="connsiteY1"/>
                  </a:cxn>
                </a:cxnLst>
                <a:rect l="l" t="t" r="r" b="b"/>
                <a:pathLst>
                  <a:path w="127" h="597377">
                    <a:moveTo>
                      <a:pt x="127" y="597378"/>
                    </a:moveTo>
                    <a:lnTo>
                      <a:pt x="0" y="0"/>
                    </a:lnTo>
                  </a:path>
                </a:pathLst>
              </a:custGeom>
              <a:ln w="19050" cap="flat">
                <a:solidFill>
                  <a:srgbClr val="025973"/>
                </a:solidFill>
                <a:prstDash val="solid"/>
                <a:miter/>
              </a:ln>
            </p:spPr>
            <p:txBody>
              <a:bodyPr rtlCol="0" anchor="ctr"/>
              <a:lstStyle/>
              <a:p>
                <a:endParaRPr lang="en-US"/>
              </a:p>
            </p:txBody>
          </p:sp>
          <p:sp>
            <p:nvSpPr>
              <p:cNvPr id="9705" name="Freeform: Shape 9704">
                <a:extLst>
                  <a:ext uri="{FF2B5EF4-FFF2-40B4-BE49-F238E27FC236}">
                    <a16:creationId xmlns:a16="http://schemas.microsoft.com/office/drawing/2014/main" id="{C58CA79C-1E2D-D956-FE92-7D17F5267F78}"/>
                  </a:ext>
                </a:extLst>
              </p:cNvPr>
              <p:cNvSpPr/>
              <p:nvPr/>
            </p:nvSpPr>
            <p:spPr>
              <a:xfrm>
                <a:off x="4399732" y="5108346"/>
                <a:ext cx="12725" cy="604094"/>
              </a:xfrm>
              <a:custGeom>
                <a:avLst/>
                <a:gdLst>
                  <a:gd name="connsiteX0" fmla="*/ 0 w 12725"/>
                  <a:gd name="connsiteY0" fmla="*/ 604094 h 604094"/>
                  <a:gd name="connsiteX1" fmla="*/ 0 w 12725"/>
                  <a:gd name="connsiteY1" fmla="*/ 0 h 604094"/>
                </a:gdLst>
                <a:ahLst/>
                <a:cxnLst>
                  <a:cxn ang="0">
                    <a:pos x="connsiteX0" y="connsiteY0"/>
                  </a:cxn>
                  <a:cxn ang="0">
                    <a:pos x="connsiteX1" y="connsiteY1"/>
                  </a:cxn>
                </a:cxnLst>
                <a:rect l="l" t="t" r="r" b="b"/>
                <a:pathLst>
                  <a:path w="12725" h="604094">
                    <a:moveTo>
                      <a:pt x="0" y="604094"/>
                    </a:moveTo>
                    <a:lnTo>
                      <a:pt x="0" y="0"/>
                    </a:lnTo>
                  </a:path>
                </a:pathLst>
              </a:custGeom>
              <a:ln w="19050" cap="flat">
                <a:solidFill>
                  <a:srgbClr val="025973"/>
                </a:solidFill>
                <a:prstDash val="solid"/>
                <a:miter/>
              </a:ln>
            </p:spPr>
            <p:txBody>
              <a:bodyPr rtlCol="0" anchor="ctr"/>
              <a:lstStyle/>
              <a:p>
                <a:endParaRPr lang="en-US"/>
              </a:p>
            </p:txBody>
          </p:sp>
          <p:sp>
            <p:nvSpPr>
              <p:cNvPr id="9706" name="Freeform: Shape 9705">
                <a:extLst>
                  <a:ext uri="{FF2B5EF4-FFF2-40B4-BE49-F238E27FC236}">
                    <a16:creationId xmlns:a16="http://schemas.microsoft.com/office/drawing/2014/main" id="{18F0152A-417F-6701-88E5-0736D5A50DD3}"/>
                  </a:ext>
                </a:extLst>
              </p:cNvPr>
              <p:cNvSpPr/>
              <p:nvPr/>
            </p:nvSpPr>
            <p:spPr>
              <a:xfrm>
                <a:off x="4421874" y="5108346"/>
                <a:ext cx="12725" cy="611585"/>
              </a:xfrm>
              <a:custGeom>
                <a:avLst/>
                <a:gdLst>
                  <a:gd name="connsiteX0" fmla="*/ 0 w 12725"/>
                  <a:gd name="connsiteY0" fmla="*/ 611586 h 611585"/>
                  <a:gd name="connsiteX1" fmla="*/ 0 w 12725"/>
                  <a:gd name="connsiteY1" fmla="*/ 0 h 611585"/>
                </a:gdLst>
                <a:ahLst/>
                <a:cxnLst>
                  <a:cxn ang="0">
                    <a:pos x="connsiteX0" y="connsiteY0"/>
                  </a:cxn>
                  <a:cxn ang="0">
                    <a:pos x="connsiteX1" y="connsiteY1"/>
                  </a:cxn>
                </a:cxnLst>
                <a:rect l="l" t="t" r="r" b="b"/>
                <a:pathLst>
                  <a:path w="12725" h="611585">
                    <a:moveTo>
                      <a:pt x="0" y="611586"/>
                    </a:moveTo>
                    <a:lnTo>
                      <a:pt x="0" y="0"/>
                    </a:lnTo>
                  </a:path>
                </a:pathLst>
              </a:custGeom>
              <a:ln w="19050" cap="flat">
                <a:solidFill>
                  <a:srgbClr val="025973"/>
                </a:solidFill>
                <a:prstDash val="solid"/>
                <a:miter/>
              </a:ln>
            </p:spPr>
            <p:txBody>
              <a:bodyPr rtlCol="0" anchor="ctr"/>
              <a:lstStyle/>
              <a:p>
                <a:endParaRPr lang="en-US"/>
              </a:p>
            </p:txBody>
          </p:sp>
          <p:sp>
            <p:nvSpPr>
              <p:cNvPr id="9707" name="Freeform: Shape 9706">
                <a:extLst>
                  <a:ext uri="{FF2B5EF4-FFF2-40B4-BE49-F238E27FC236}">
                    <a16:creationId xmlns:a16="http://schemas.microsoft.com/office/drawing/2014/main" id="{608496A1-BD1D-F991-354E-907CAA04BD70}"/>
                  </a:ext>
                </a:extLst>
              </p:cNvPr>
              <p:cNvSpPr/>
              <p:nvPr/>
            </p:nvSpPr>
            <p:spPr>
              <a:xfrm>
                <a:off x="4443888" y="5108346"/>
                <a:ext cx="127" cy="614556"/>
              </a:xfrm>
              <a:custGeom>
                <a:avLst/>
                <a:gdLst>
                  <a:gd name="connsiteX0" fmla="*/ 127 w 127"/>
                  <a:gd name="connsiteY0" fmla="*/ 614557 h 614556"/>
                  <a:gd name="connsiteX1" fmla="*/ 0 w 127"/>
                  <a:gd name="connsiteY1" fmla="*/ 0 h 614556"/>
                </a:gdLst>
                <a:ahLst/>
                <a:cxnLst>
                  <a:cxn ang="0">
                    <a:pos x="connsiteX0" y="connsiteY0"/>
                  </a:cxn>
                  <a:cxn ang="0">
                    <a:pos x="connsiteX1" y="connsiteY1"/>
                  </a:cxn>
                </a:cxnLst>
                <a:rect l="l" t="t" r="r" b="b"/>
                <a:pathLst>
                  <a:path w="127" h="614556">
                    <a:moveTo>
                      <a:pt x="127" y="614557"/>
                    </a:moveTo>
                    <a:lnTo>
                      <a:pt x="0" y="0"/>
                    </a:lnTo>
                  </a:path>
                </a:pathLst>
              </a:custGeom>
              <a:ln w="19050" cap="flat">
                <a:solidFill>
                  <a:srgbClr val="025973"/>
                </a:solidFill>
                <a:prstDash val="solid"/>
                <a:miter/>
              </a:ln>
            </p:spPr>
            <p:txBody>
              <a:bodyPr rtlCol="0" anchor="ctr"/>
              <a:lstStyle/>
              <a:p>
                <a:endParaRPr lang="en-US"/>
              </a:p>
            </p:txBody>
          </p:sp>
          <p:sp>
            <p:nvSpPr>
              <p:cNvPr id="9708" name="Freeform: Shape 9707">
                <a:extLst>
                  <a:ext uri="{FF2B5EF4-FFF2-40B4-BE49-F238E27FC236}">
                    <a16:creationId xmlns:a16="http://schemas.microsoft.com/office/drawing/2014/main" id="{1B367FCD-8D03-4AE3-13BF-D16A92B68C31}"/>
                  </a:ext>
                </a:extLst>
              </p:cNvPr>
              <p:cNvSpPr/>
              <p:nvPr/>
            </p:nvSpPr>
            <p:spPr>
              <a:xfrm>
                <a:off x="4466030" y="5108346"/>
                <a:ext cx="127" cy="626439"/>
              </a:xfrm>
              <a:custGeom>
                <a:avLst/>
                <a:gdLst>
                  <a:gd name="connsiteX0" fmla="*/ 127 w 127"/>
                  <a:gd name="connsiteY0" fmla="*/ 626440 h 626439"/>
                  <a:gd name="connsiteX1" fmla="*/ 0 w 127"/>
                  <a:gd name="connsiteY1" fmla="*/ 0 h 626439"/>
                </a:gdLst>
                <a:ahLst/>
                <a:cxnLst>
                  <a:cxn ang="0">
                    <a:pos x="connsiteX0" y="connsiteY0"/>
                  </a:cxn>
                  <a:cxn ang="0">
                    <a:pos x="connsiteX1" y="connsiteY1"/>
                  </a:cxn>
                </a:cxnLst>
                <a:rect l="l" t="t" r="r" b="b"/>
                <a:pathLst>
                  <a:path w="127" h="626439">
                    <a:moveTo>
                      <a:pt x="127" y="626440"/>
                    </a:moveTo>
                    <a:lnTo>
                      <a:pt x="0" y="0"/>
                    </a:lnTo>
                  </a:path>
                </a:pathLst>
              </a:custGeom>
              <a:ln w="19050" cap="flat">
                <a:solidFill>
                  <a:srgbClr val="025973"/>
                </a:solidFill>
                <a:prstDash val="solid"/>
                <a:miter/>
              </a:ln>
            </p:spPr>
            <p:txBody>
              <a:bodyPr rtlCol="0" anchor="ctr"/>
              <a:lstStyle/>
              <a:p>
                <a:endParaRPr lang="en-US"/>
              </a:p>
            </p:txBody>
          </p:sp>
          <p:sp>
            <p:nvSpPr>
              <p:cNvPr id="9709" name="Freeform: Shape 9708">
                <a:extLst>
                  <a:ext uri="{FF2B5EF4-FFF2-40B4-BE49-F238E27FC236}">
                    <a16:creationId xmlns:a16="http://schemas.microsoft.com/office/drawing/2014/main" id="{6A763DF1-E3F6-4095-89EE-436DB1AD42B7}"/>
                  </a:ext>
                </a:extLst>
              </p:cNvPr>
              <p:cNvSpPr/>
              <p:nvPr/>
            </p:nvSpPr>
            <p:spPr>
              <a:xfrm>
                <a:off x="4488172" y="5108346"/>
                <a:ext cx="127" cy="634576"/>
              </a:xfrm>
              <a:custGeom>
                <a:avLst/>
                <a:gdLst>
                  <a:gd name="connsiteX0" fmla="*/ 127 w 127"/>
                  <a:gd name="connsiteY0" fmla="*/ 634577 h 634576"/>
                  <a:gd name="connsiteX1" fmla="*/ 0 w 127"/>
                  <a:gd name="connsiteY1" fmla="*/ 0 h 634576"/>
                </a:gdLst>
                <a:ahLst/>
                <a:cxnLst>
                  <a:cxn ang="0">
                    <a:pos x="connsiteX0" y="connsiteY0"/>
                  </a:cxn>
                  <a:cxn ang="0">
                    <a:pos x="connsiteX1" y="connsiteY1"/>
                  </a:cxn>
                </a:cxnLst>
                <a:rect l="l" t="t" r="r" b="b"/>
                <a:pathLst>
                  <a:path w="127" h="634576">
                    <a:moveTo>
                      <a:pt x="127" y="634577"/>
                    </a:moveTo>
                    <a:lnTo>
                      <a:pt x="0" y="0"/>
                    </a:lnTo>
                  </a:path>
                </a:pathLst>
              </a:custGeom>
              <a:ln w="19050" cap="flat">
                <a:solidFill>
                  <a:srgbClr val="025973"/>
                </a:solidFill>
                <a:prstDash val="solid"/>
                <a:miter/>
              </a:ln>
            </p:spPr>
            <p:txBody>
              <a:bodyPr rtlCol="0" anchor="ctr"/>
              <a:lstStyle/>
              <a:p>
                <a:endParaRPr lang="en-US"/>
              </a:p>
            </p:txBody>
          </p:sp>
          <p:sp>
            <p:nvSpPr>
              <p:cNvPr id="9710" name="Freeform: Shape 9709">
                <a:extLst>
                  <a:ext uri="{FF2B5EF4-FFF2-40B4-BE49-F238E27FC236}">
                    <a16:creationId xmlns:a16="http://schemas.microsoft.com/office/drawing/2014/main" id="{81CFA44B-7A31-7FAF-4D17-837C027A54F3}"/>
                  </a:ext>
                </a:extLst>
              </p:cNvPr>
              <p:cNvSpPr/>
              <p:nvPr/>
            </p:nvSpPr>
            <p:spPr>
              <a:xfrm>
                <a:off x="4510314" y="5108346"/>
                <a:ext cx="127" cy="634576"/>
              </a:xfrm>
              <a:custGeom>
                <a:avLst/>
                <a:gdLst>
                  <a:gd name="connsiteX0" fmla="*/ 127 w 127"/>
                  <a:gd name="connsiteY0" fmla="*/ 634577 h 634576"/>
                  <a:gd name="connsiteX1" fmla="*/ 0 w 127"/>
                  <a:gd name="connsiteY1" fmla="*/ 0 h 634576"/>
                </a:gdLst>
                <a:ahLst/>
                <a:cxnLst>
                  <a:cxn ang="0">
                    <a:pos x="connsiteX0" y="connsiteY0"/>
                  </a:cxn>
                  <a:cxn ang="0">
                    <a:pos x="connsiteX1" y="connsiteY1"/>
                  </a:cxn>
                </a:cxnLst>
                <a:rect l="l" t="t" r="r" b="b"/>
                <a:pathLst>
                  <a:path w="127" h="634576">
                    <a:moveTo>
                      <a:pt x="127" y="634577"/>
                    </a:moveTo>
                    <a:lnTo>
                      <a:pt x="0" y="0"/>
                    </a:lnTo>
                  </a:path>
                </a:pathLst>
              </a:custGeom>
              <a:ln w="19050" cap="flat">
                <a:solidFill>
                  <a:srgbClr val="025973"/>
                </a:solidFill>
                <a:prstDash val="solid"/>
                <a:miter/>
              </a:ln>
            </p:spPr>
            <p:txBody>
              <a:bodyPr rtlCol="0" anchor="ctr"/>
              <a:lstStyle/>
              <a:p>
                <a:endParaRPr lang="en-US"/>
              </a:p>
            </p:txBody>
          </p:sp>
          <p:sp>
            <p:nvSpPr>
              <p:cNvPr id="9711" name="Freeform: Shape 9710">
                <a:extLst>
                  <a:ext uri="{FF2B5EF4-FFF2-40B4-BE49-F238E27FC236}">
                    <a16:creationId xmlns:a16="http://schemas.microsoft.com/office/drawing/2014/main" id="{CF37D5FA-44B2-0B55-8B68-55F79FA535D6}"/>
                  </a:ext>
                </a:extLst>
              </p:cNvPr>
              <p:cNvSpPr/>
              <p:nvPr/>
            </p:nvSpPr>
            <p:spPr>
              <a:xfrm>
                <a:off x="4532455" y="5108346"/>
                <a:ext cx="127" cy="643489"/>
              </a:xfrm>
              <a:custGeom>
                <a:avLst/>
                <a:gdLst>
                  <a:gd name="connsiteX0" fmla="*/ 127 w 127"/>
                  <a:gd name="connsiteY0" fmla="*/ 643489 h 643489"/>
                  <a:gd name="connsiteX1" fmla="*/ 0 w 127"/>
                  <a:gd name="connsiteY1" fmla="*/ 0 h 643489"/>
                </a:gdLst>
                <a:ahLst/>
                <a:cxnLst>
                  <a:cxn ang="0">
                    <a:pos x="connsiteX0" y="connsiteY0"/>
                  </a:cxn>
                  <a:cxn ang="0">
                    <a:pos x="connsiteX1" y="connsiteY1"/>
                  </a:cxn>
                </a:cxnLst>
                <a:rect l="l" t="t" r="r" b="b"/>
                <a:pathLst>
                  <a:path w="127" h="643489">
                    <a:moveTo>
                      <a:pt x="127" y="643489"/>
                    </a:moveTo>
                    <a:lnTo>
                      <a:pt x="0" y="0"/>
                    </a:lnTo>
                  </a:path>
                </a:pathLst>
              </a:custGeom>
              <a:ln w="19050" cap="flat">
                <a:solidFill>
                  <a:srgbClr val="025973"/>
                </a:solidFill>
                <a:prstDash val="solid"/>
                <a:miter/>
              </a:ln>
            </p:spPr>
            <p:txBody>
              <a:bodyPr rtlCol="0" anchor="ctr"/>
              <a:lstStyle/>
              <a:p>
                <a:endParaRPr lang="en-US"/>
              </a:p>
            </p:txBody>
          </p:sp>
          <p:sp>
            <p:nvSpPr>
              <p:cNvPr id="9712" name="Freeform: Shape 9711">
                <a:extLst>
                  <a:ext uri="{FF2B5EF4-FFF2-40B4-BE49-F238E27FC236}">
                    <a16:creationId xmlns:a16="http://schemas.microsoft.com/office/drawing/2014/main" id="{D889E489-E2D9-8D5D-CFC9-1A2F1B407AFE}"/>
                  </a:ext>
                </a:extLst>
              </p:cNvPr>
              <p:cNvSpPr/>
              <p:nvPr/>
            </p:nvSpPr>
            <p:spPr>
              <a:xfrm>
                <a:off x="4554597" y="5108346"/>
                <a:ext cx="12725" cy="652401"/>
              </a:xfrm>
              <a:custGeom>
                <a:avLst/>
                <a:gdLst>
                  <a:gd name="connsiteX0" fmla="*/ 0 w 12725"/>
                  <a:gd name="connsiteY0" fmla="*/ 652401 h 652401"/>
                  <a:gd name="connsiteX1" fmla="*/ 0 w 12725"/>
                  <a:gd name="connsiteY1" fmla="*/ 0 h 652401"/>
                </a:gdLst>
                <a:ahLst/>
                <a:cxnLst>
                  <a:cxn ang="0">
                    <a:pos x="connsiteX0" y="connsiteY0"/>
                  </a:cxn>
                  <a:cxn ang="0">
                    <a:pos x="connsiteX1" y="connsiteY1"/>
                  </a:cxn>
                </a:cxnLst>
                <a:rect l="l" t="t" r="r" b="b"/>
                <a:pathLst>
                  <a:path w="12725" h="652401">
                    <a:moveTo>
                      <a:pt x="0" y="652401"/>
                    </a:moveTo>
                    <a:lnTo>
                      <a:pt x="0" y="0"/>
                    </a:lnTo>
                  </a:path>
                </a:pathLst>
              </a:custGeom>
              <a:ln w="19050" cap="flat">
                <a:solidFill>
                  <a:srgbClr val="025973"/>
                </a:solidFill>
                <a:prstDash val="solid"/>
                <a:miter/>
              </a:ln>
            </p:spPr>
            <p:txBody>
              <a:bodyPr rtlCol="0" anchor="ctr"/>
              <a:lstStyle/>
              <a:p>
                <a:endParaRPr lang="en-US"/>
              </a:p>
            </p:txBody>
          </p:sp>
          <p:sp>
            <p:nvSpPr>
              <p:cNvPr id="9713" name="Freeform: Shape 9712">
                <a:extLst>
                  <a:ext uri="{FF2B5EF4-FFF2-40B4-BE49-F238E27FC236}">
                    <a16:creationId xmlns:a16="http://schemas.microsoft.com/office/drawing/2014/main" id="{42ED5E56-A323-715A-F974-CA0CFC1FCE96}"/>
                  </a:ext>
                </a:extLst>
              </p:cNvPr>
              <p:cNvSpPr/>
              <p:nvPr/>
            </p:nvSpPr>
            <p:spPr>
              <a:xfrm>
                <a:off x="4576739" y="5108346"/>
                <a:ext cx="12725" cy="655371"/>
              </a:xfrm>
              <a:custGeom>
                <a:avLst/>
                <a:gdLst>
                  <a:gd name="connsiteX0" fmla="*/ 0 w 12725"/>
                  <a:gd name="connsiteY0" fmla="*/ 655372 h 655371"/>
                  <a:gd name="connsiteX1" fmla="*/ 0 w 12725"/>
                  <a:gd name="connsiteY1" fmla="*/ 0 h 655371"/>
                </a:gdLst>
                <a:ahLst/>
                <a:cxnLst>
                  <a:cxn ang="0">
                    <a:pos x="connsiteX0" y="connsiteY0"/>
                  </a:cxn>
                  <a:cxn ang="0">
                    <a:pos x="connsiteX1" y="connsiteY1"/>
                  </a:cxn>
                </a:cxnLst>
                <a:rect l="l" t="t" r="r" b="b"/>
                <a:pathLst>
                  <a:path w="12725" h="655371">
                    <a:moveTo>
                      <a:pt x="0" y="655372"/>
                    </a:moveTo>
                    <a:lnTo>
                      <a:pt x="0" y="0"/>
                    </a:lnTo>
                  </a:path>
                </a:pathLst>
              </a:custGeom>
              <a:ln w="19050" cap="flat">
                <a:solidFill>
                  <a:srgbClr val="025973"/>
                </a:solidFill>
                <a:prstDash val="solid"/>
                <a:miter/>
              </a:ln>
            </p:spPr>
            <p:txBody>
              <a:bodyPr rtlCol="0" anchor="ctr"/>
              <a:lstStyle/>
              <a:p>
                <a:endParaRPr lang="en-US"/>
              </a:p>
            </p:txBody>
          </p:sp>
          <p:sp>
            <p:nvSpPr>
              <p:cNvPr id="9714" name="Freeform: Shape 9713">
                <a:extLst>
                  <a:ext uri="{FF2B5EF4-FFF2-40B4-BE49-F238E27FC236}">
                    <a16:creationId xmlns:a16="http://schemas.microsoft.com/office/drawing/2014/main" id="{F943B06B-9AFB-F873-3C33-3076F591706E}"/>
                  </a:ext>
                </a:extLst>
              </p:cNvPr>
              <p:cNvSpPr/>
              <p:nvPr/>
            </p:nvSpPr>
            <p:spPr>
              <a:xfrm>
                <a:off x="4598753" y="5108346"/>
                <a:ext cx="127" cy="655371"/>
              </a:xfrm>
              <a:custGeom>
                <a:avLst/>
                <a:gdLst>
                  <a:gd name="connsiteX0" fmla="*/ 127 w 127"/>
                  <a:gd name="connsiteY0" fmla="*/ 655372 h 655371"/>
                  <a:gd name="connsiteX1" fmla="*/ 0 w 127"/>
                  <a:gd name="connsiteY1" fmla="*/ 0 h 655371"/>
                </a:gdLst>
                <a:ahLst/>
                <a:cxnLst>
                  <a:cxn ang="0">
                    <a:pos x="connsiteX0" y="connsiteY0"/>
                  </a:cxn>
                  <a:cxn ang="0">
                    <a:pos x="connsiteX1" y="connsiteY1"/>
                  </a:cxn>
                </a:cxnLst>
                <a:rect l="l" t="t" r="r" b="b"/>
                <a:pathLst>
                  <a:path w="127" h="655371">
                    <a:moveTo>
                      <a:pt x="127" y="655372"/>
                    </a:moveTo>
                    <a:lnTo>
                      <a:pt x="0" y="0"/>
                    </a:lnTo>
                  </a:path>
                </a:pathLst>
              </a:custGeom>
              <a:ln w="19050" cap="flat">
                <a:solidFill>
                  <a:srgbClr val="025973"/>
                </a:solidFill>
                <a:prstDash val="solid"/>
                <a:miter/>
              </a:ln>
            </p:spPr>
            <p:txBody>
              <a:bodyPr rtlCol="0" anchor="ctr"/>
              <a:lstStyle/>
              <a:p>
                <a:endParaRPr lang="en-US"/>
              </a:p>
            </p:txBody>
          </p:sp>
          <p:sp>
            <p:nvSpPr>
              <p:cNvPr id="9715" name="Freeform: Shape 9714">
                <a:extLst>
                  <a:ext uri="{FF2B5EF4-FFF2-40B4-BE49-F238E27FC236}">
                    <a16:creationId xmlns:a16="http://schemas.microsoft.com/office/drawing/2014/main" id="{E79541B2-8681-247C-4240-982137CB6AA9}"/>
                  </a:ext>
                </a:extLst>
              </p:cNvPr>
              <p:cNvSpPr/>
              <p:nvPr/>
            </p:nvSpPr>
            <p:spPr>
              <a:xfrm>
                <a:off x="4620895" y="5108346"/>
                <a:ext cx="127" cy="696962"/>
              </a:xfrm>
              <a:custGeom>
                <a:avLst/>
                <a:gdLst>
                  <a:gd name="connsiteX0" fmla="*/ 127 w 127"/>
                  <a:gd name="connsiteY0" fmla="*/ 696962 h 696962"/>
                  <a:gd name="connsiteX1" fmla="*/ 0 w 127"/>
                  <a:gd name="connsiteY1" fmla="*/ 0 h 696962"/>
                </a:gdLst>
                <a:ahLst/>
                <a:cxnLst>
                  <a:cxn ang="0">
                    <a:pos x="connsiteX0" y="connsiteY0"/>
                  </a:cxn>
                  <a:cxn ang="0">
                    <a:pos x="connsiteX1" y="connsiteY1"/>
                  </a:cxn>
                </a:cxnLst>
                <a:rect l="l" t="t" r="r" b="b"/>
                <a:pathLst>
                  <a:path w="127" h="696962">
                    <a:moveTo>
                      <a:pt x="127" y="696962"/>
                    </a:moveTo>
                    <a:lnTo>
                      <a:pt x="0" y="0"/>
                    </a:lnTo>
                  </a:path>
                </a:pathLst>
              </a:custGeom>
              <a:ln w="19050" cap="flat">
                <a:solidFill>
                  <a:srgbClr val="025973"/>
                </a:solidFill>
                <a:prstDash val="solid"/>
                <a:miter/>
              </a:ln>
            </p:spPr>
            <p:txBody>
              <a:bodyPr rtlCol="0" anchor="ctr"/>
              <a:lstStyle/>
              <a:p>
                <a:endParaRPr lang="en-US"/>
              </a:p>
            </p:txBody>
          </p:sp>
          <p:sp>
            <p:nvSpPr>
              <p:cNvPr id="9716" name="Freeform: Shape 9715">
                <a:extLst>
                  <a:ext uri="{FF2B5EF4-FFF2-40B4-BE49-F238E27FC236}">
                    <a16:creationId xmlns:a16="http://schemas.microsoft.com/office/drawing/2014/main" id="{D7EEB0C8-CC2F-E2DD-8673-B5FD6CE32396}"/>
                  </a:ext>
                </a:extLst>
              </p:cNvPr>
              <p:cNvSpPr/>
              <p:nvPr/>
            </p:nvSpPr>
            <p:spPr>
              <a:xfrm>
                <a:off x="4643037" y="5108346"/>
                <a:ext cx="127" cy="703549"/>
              </a:xfrm>
              <a:custGeom>
                <a:avLst/>
                <a:gdLst>
                  <a:gd name="connsiteX0" fmla="*/ 127 w 127"/>
                  <a:gd name="connsiteY0" fmla="*/ 703550 h 703549"/>
                  <a:gd name="connsiteX1" fmla="*/ 0 w 127"/>
                  <a:gd name="connsiteY1" fmla="*/ 0 h 703549"/>
                </a:gdLst>
                <a:ahLst/>
                <a:cxnLst>
                  <a:cxn ang="0">
                    <a:pos x="connsiteX0" y="connsiteY0"/>
                  </a:cxn>
                  <a:cxn ang="0">
                    <a:pos x="connsiteX1" y="connsiteY1"/>
                  </a:cxn>
                </a:cxnLst>
                <a:rect l="l" t="t" r="r" b="b"/>
                <a:pathLst>
                  <a:path w="127" h="703549">
                    <a:moveTo>
                      <a:pt x="127" y="703550"/>
                    </a:moveTo>
                    <a:lnTo>
                      <a:pt x="0" y="0"/>
                    </a:lnTo>
                  </a:path>
                </a:pathLst>
              </a:custGeom>
              <a:ln w="19050" cap="flat">
                <a:solidFill>
                  <a:srgbClr val="025973"/>
                </a:solidFill>
                <a:prstDash val="solid"/>
                <a:miter/>
              </a:ln>
            </p:spPr>
            <p:txBody>
              <a:bodyPr rtlCol="0" anchor="ctr"/>
              <a:lstStyle/>
              <a:p>
                <a:endParaRPr lang="en-US"/>
              </a:p>
            </p:txBody>
          </p:sp>
          <p:sp>
            <p:nvSpPr>
              <p:cNvPr id="9717" name="Freeform: Shape 9716">
                <a:extLst>
                  <a:ext uri="{FF2B5EF4-FFF2-40B4-BE49-F238E27FC236}">
                    <a16:creationId xmlns:a16="http://schemas.microsoft.com/office/drawing/2014/main" id="{85888412-426C-92E8-40A3-FD4AB2944650}"/>
                  </a:ext>
                </a:extLst>
              </p:cNvPr>
              <p:cNvSpPr/>
              <p:nvPr/>
            </p:nvSpPr>
            <p:spPr>
              <a:xfrm>
                <a:off x="4665178" y="5108346"/>
                <a:ext cx="127" cy="703549"/>
              </a:xfrm>
              <a:custGeom>
                <a:avLst/>
                <a:gdLst>
                  <a:gd name="connsiteX0" fmla="*/ 127 w 127"/>
                  <a:gd name="connsiteY0" fmla="*/ 703550 h 703549"/>
                  <a:gd name="connsiteX1" fmla="*/ 0 w 127"/>
                  <a:gd name="connsiteY1" fmla="*/ 0 h 703549"/>
                </a:gdLst>
                <a:ahLst/>
                <a:cxnLst>
                  <a:cxn ang="0">
                    <a:pos x="connsiteX0" y="connsiteY0"/>
                  </a:cxn>
                  <a:cxn ang="0">
                    <a:pos x="connsiteX1" y="connsiteY1"/>
                  </a:cxn>
                </a:cxnLst>
                <a:rect l="l" t="t" r="r" b="b"/>
                <a:pathLst>
                  <a:path w="127" h="703549">
                    <a:moveTo>
                      <a:pt x="127" y="703550"/>
                    </a:moveTo>
                    <a:lnTo>
                      <a:pt x="0" y="0"/>
                    </a:lnTo>
                  </a:path>
                </a:pathLst>
              </a:custGeom>
              <a:ln w="19050" cap="flat">
                <a:solidFill>
                  <a:srgbClr val="025973"/>
                </a:solidFill>
                <a:prstDash val="solid"/>
                <a:miter/>
              </a:ln>
            </p:spPr>
            <p:txBody>
              <a:bodyPr rtlCol="0" anchor="ctr"/>
              <a:lstStyle/>
              <a:p>
                <a:endParaRPr lang="en-US"/>
              </a:p>
            </p:txBody>
          </p:sp>
          <p:sp>
            <p:nvSpPr>
              <p:cNvPr id="9718" name="Freeform: Shape 9717">
                <a:extLst>
                  <a:ext uri="{FF2B5EF4-FFF2-40B4-BE49-F238E27FC236}">
                    <a16:creationId xmlns:a16="http://schemas.microsoft.com/office/drawing/2014/main" id="{768981F2-E76D-B350-9CC7-D51AC9D61283}"/>
                  </a:ext>
                </a:extLst>
              </p:cNvPr>
              <p:cNvSpPr/>
              <p:nvPr/>
            </p:nvSpPr>
            <p:spPr>
              <a:xfrm>
                <a:off x="4687320" y="5108346"/>
                <a:ext cx="127" cy="703549"/>
              </a:xfrm>
              <a:custGeom>
                <a:avLst/>
                <a:gdLst>
                  <a:gd name="connsiteX0" fmla="*/ 127 w 127"/>
                  <a:gd name="connsiteY0" fmla="*/ 703550 h 703549"/>
                  <a:gd name="connsiteX1" fmla="*/ 0 w 127"/>
                  <a:gd name="connsiteY1" fmla="*/ 0 h 703549"/>
                </a:gdLst>
                <a:ahLst/>
                <a:cxnLst>
                  <a:cxn ang="0">
                    <a:pos x="connsiteX0" y="connsiteY0"/>
                  </a:cxn>
                  <a:cxn ang="0">
                    <a:pos x="connsiteX1" y="connsiteY1"/>
                  </a:cxn>
                </a:cxnLst>
                <a:rect l="l" t="t" r="r" b="b"/>
                <a:pathLst>
                  <a:path w="127" h="703549">
                    <a:moveTo>
                      <a:pt x="127" y="703550"/>
                    </a:moveTo>
                    <a:lnTo>
                      <a:pt x="0" y="0"/>
                    </a:lnTo>
                  </a:path>
                </a:pathLst>
              </a:custGeom>
              <a:ln w="19050" cap="flat">
                <a:solidFill>
                  <a:srgbClr val="025973"/>
                </a:solidFill>
                <a:prstDash val="solid"/>
                <a:miter/>
              </a:ln>
            </p:spPr>
            <p:txBody>
              <a:bodyPr rtlCol="0" anchor="ctr"/>
              <a:lstStyle/>
              <a:p>
                <a:endParaRPr lang="en-US"/>
              </a:p>
            </p:txBody>
          </p:sp>
          <p:sp>
            <p:nvSpPr>
              <p:cNvPr id="9719" name="Freeform: Shape 9718">
                <a:extLst>
                  <a:ext uri="{FF2B5EF4-FFF2-40B4-BE49-F238E27FC236}">
                    <a16:creationId xmlns:a16="http://schemas.microsoft.com/office/drawing/2014/main" id="{748A0EDF-9959-1DEA-4FAE-FB841F3F70A1}"/>
                  </a:ext>
                </a:extLst>
              </p:cNvPr>
              <p:cNvSpPr/>
              <p:nvPr/>
            </p:nvSpPr>
            <p:spPr>
              <a:xfrm>
                <a:off x="4709462" y="5108346"/>
                <a:ext cx="12725" cy="703549"/>
              </a:xfrm>
              <a:custGeom>
                <a:avLst/>
                <a:gdLst>
                  <a:gd name="connsiteX0" fmla="*/ 0 w 12725"/>
                  <a:gd name="connsiteY0" fmla="*/ 703550 h 703549"/>
                  <a:gd name="connsiteX1" fmla="*/ 0 w 12725"/>
                  <a:gd name="connsiteY1" fmla="*/ 0 h 703549"/>
                </a:gdLst>
                <a:ahLst/>
                <a:cxnLst>
                  <a:cxn ang="0">
                    <a:pos x="connsiteX0" y="connsiteY0"/>
                  </a:cxn>
                  <a:cxn ang="0">
                    <a:pos x="connsiteX1" y="connsiteY1"/>
                  </a:cxn>
                </a:cxnLst>
                <a:rect l="l" t="t" r="r" b="b"/>
                <a:pathLst>
                  <a:path w="12725" h="703549">
                    <a:moveTo>
                      <a:pt x="0" y="703550"/>
                    </a:moveTo>
                    <a:lnTo>
                      <a:pt x="0" y="0"/>
                    </a:lnTo>
                  </a:path>
                </a:pathLst>
              </a:custGeom>
              <a:ln w="19050" cap="flat">
                <a:solidFill>
                  <a:srgbClr val="025973"/>
                </a:solidFill>
                <a:prstDash val="solid"/>
                <a:miter/>
              </a:ln>
            </p:spPr>
            <p:txBody>
              <a:bodyPr rtlCol="0" anchor="ctr"/>
              <a:lstStyle/>
              <a:p>
                <a:endParaRPr lang="en-US"/>
              </a:p>
            </p:txBody>
          </p:sp>
          <p:sp>
            <p:nvSpPr>
              <p:cNvPr id="9720" name="Freeform: Shape 9719">
                <a:extLst>
                  <a:ext uri="{FF2B5EF4-FFF2-40B4-BE49-F238E27FC236}">
                    <a16:creationId xmlns:a16="http://schemas.microsoft.com/office/drawing/2014/main" id="{9C98E033-180A-062C-ADD4-AFD8500559F9}"/>
                  </a:ext>
                </a:extLst>
              </p:cNvPr>
              <p:cNvSpPr/>
              <p:nvPr/>
            </p:nvSpPr>
            <p:spPr>
              <a:xfrm>
                <a:off x="4731604" y="5108346"/>
                <a:ext cx="12725" cy="724344"/>
              </a:xfrm>
              <a:custGeom>
                <a:avLst/>
                <a:gdLst>
                  <a:gd name="connsiteX0" fmla="*/ 0 w 12725"/>
                  <a:gd name="connsiteY0" fmla="*/ 724345 h 724344"/>
                  <a:gd name="connsiteX1" fmla="*/ 0 w 12725"/>
                  <a:gd name="connsiteY1" fmla="*/ 0 h 724344"/>
                </a:gdLst>
                <a:ahLst/>
                <a:cxnLst>
                  <a:cxn ang="0">
                    <a:pos x="connsiteX0" y="connsiteY0"/>
                  </a:cxn>
                  <a:cxn ang="0">
                    <a:pos x="connsiteX1" y="connsiteY1"/>
                  </a:cxn>
                </a:cxnLst>
                <a:rect l="l" t="t" r="r" b="b"/>
                <a:pathLst>
                  <a:path w="12725" h="724344">
                    <a:moveTo>
                      <a:pt x="0" y="724345"/>
                    </a:moveTo>
                    <a:lnTo>
                      <a:pt x="0" y="0"/>
                    </a:lnTo>
                  </a:path>
                </a:pathLst>
              </a:custGeom>
              <a:ln w="19050" cap="flat">
                <a:solidFill>
                  <a:srgbClr val="025973"/>
                </a:solidFill>
                <a:prstDash val="solid"/>
                <a:miter/>
              </a:ln>
            </p:spPr>
            <p:txBody>
              <a:bodyPr rtlCol="0" anchor="ctr"/>
              <a:lstStyle/>
              <a:p>
                <a:endParaRPr lang="en-US"/>
              </a:p>
            </p:txBody>
          </p:sp>
          <p:sp>
            <p:nvSpPr>
              <p:cNvPr id="9721" name="Freeform: Shape 9720">
                <a:extLst>
                  <a:ext uri="{FF2B5EF4-FFF2-40B4-BE49-F238E27FC236}">
                    <a16:creationId xmlns:a16="http://schemas.microsoft.com/office/drawing/2014/main" id="{1D3D2DA5-5780-8BF0-3970-4A6FCAC3A89D}"/>
                  </a:ext>
                </a:extLst>
              </p:cNvPr>
              <p:cNvSpPr/>
              <p:nvPr/>
            </p:nvSpPr>
            <p:spPr>
              <a:xfrm>
                <a:off x="4753618" y="5108346"/>
                <a:ext cx="127" cy="748110"/>
              </a:xfrm>
              <a:custGeom>
                <a:avLst/>
                <a:gdLst>
                  <a:gd name="connsiteX0" fmla="*/ 127 w 127"/>
                  <a:gd name="connsiteY0" fmla="*/ 748111 h 748110"/>
                  <a:gd name="connsiteX1" fmla="*/ 0 w 127"/>
                  <a:gd name="connsiteY1" fmla="*/ 0 h 748110"/>
                </a:gdLst>
                <a:ahLst/>
                <a:cxnLst>
                  <a:cxn ang="0">
                    <a:pos x="connsiteX0" y="connsiteY0"/>
                  </a:cxn>
                  <a:cxn ang="0">
                    <a:pos x="connsiteX1" y="connsiteY1"/>
                  </a:cxn>
                </a:cxnLst>
                <a:rect l="l" t="t" r="r" b="b"/>
                <a:pathLst>
                  <a:path w="127" h="748110">
                    <a:moveTo>
                      <a:pt x="127" y="748111"/>
                    </a:moveTo>
                    <a:lnTo>
                      <a:pt x="0" y="0"/>
                    </a:lnTo>
                  </a:path>
                </a:pathLst>
              </a:custGeom>
              <a:ln w="19050" cap="flat">
                <a:solidFill>
                  <a:srgbClr val="025973"/>
                </a:solidFill>
                <a:prstDash val="solid"/>
                <a:miter/>
              </a:ln>
            </p:spPr>
            <p:txBody>
              <a:bodyPr rtlCol="0" anchor="ctr"/>
              <a:lstStyle/>
              <a:p>
                <a:endParaRPr lang="en-US"/>
              </a:p>
            </p:txBody>
          </p:sp>
          <p:sp>
            <p:nvSpPr>
              <p:cNvPr id="9722" name="Freeform: Shape 9721">
                <a:extLst>
                  <a:ext uri="{FF2B5EF4-FFF2-40B4-BE49-F238E27FC236}">
                    <a16:creationId xmlns:a16="http://schemas.microsoft.com/office/drawing/2014/main" id="{8853CD0F-0C78-CFA9-129E-7C68CE0BF3BA}"/>
                  </a:ext>
                </a:extLst>
              </p:cNvPr>
              <p:cNvSpPr/>
              <p:nvPr/>
            </p:nvSpPr>
            <p:spPr>
              <a:xfrm>
                <a:off x="4775887" y="5108346"/>
                <a:ext cx="12725" cy="756377"/>
              </a:xfrm>
              <a:custGeom>
                <a:avLst/>
                <a:gdLst>
                  <a:gd name="connsiteX0" fmla="*/ 0 w 12725"/>
                  <a:gd name="connsiteY0" fmla="*/ 756377 h 756377"/>
                  <a:gd name="connsiteX1" fmla="*/ 0 w 12725"/>
                  <a:gd name="connsiteY1" fmla="*/ 0 h 756377"/>
                </a:gdLst>
                <a:ahLst/>
                <a:cxnLst>
                  <a:cxn ang="0">
                    <a:pos x="connsiteX0" y="connsiteY0"/>
                  </a:cxn>
                  <a:cxn ang="0">
                    <a:pos x="connsiteX1" y="connsiteY1"/>
                  </a:cxn>
                </a:cxnLst>
                <a:rect l="l" t="t" r="r" b="b"/>
                <a:pathLst>
                  <a:path w="12725" h="756377">
                    <a:moveTo>
                      <a:pt x="0" y="756377"/>
                    </a:moveTo>
                    <a:lnTo>
                      <a:pt x="0" y="0"/>
                    </a:lnTo>
                  </a:path>
                </a:pathLst>
              </a:custGeom>
              <a:ln w="19050" cap="flat">
                <a:solidFill>
                  <a:srgbClr val="025973"/>
                </a:solidFill>
                <a:prstDash val="solid"/>
                <a:miter/>
              </a:ln>
            </p:spPr>
            <p:txBody>
              <a:bodyPr rtlCol="0" anchor="ctr"/>
              <a:lstStyle/>
              <a:p>
                <a:endParaRPr lang="en-US"/>
              </a:p>
            </p:txBody>
          </p:sp>
          <p:sp>
            <p:nvSpPr>
              <p:cNvPr id="9723" name="Freeform: Shape 9722">
                <a:extLst>
                  <a:ext uri="{FF2B5EF4-FFF2-40B4-BE49-F238E27FC236}">
                    <a16:creationId xmlns:a16="http://schemas.microsoft.com/office/drawing/2014/main" id="{2AE7DB00-09E6-65F3-F1D4-598A35577A78}"/>
                  </a:ext>
                </a:extLst>
              </p:cNvPr>
              <p:cNvSpPr/>
              <p:nvPr/>
            </p:nvSpPr>
            <p:spPr>
              <a:xfrm>
                <a:off x="4797901" y="5108346"/>
                <a:ext cx="127" cy="768131"/>
              </a:xfrm>
              <a:custGeom>
                <a:avLst/>
                <a:gdLst>
                  <a:gd name="connsiteX0" fmla="*/ 127 w 127"/>
                  <a:gd name="connsiteY0" fmla="*/ 768131 h 768131"/>
                  <a:gd name="connsiteX1" fmla="*/ 0 w 127"/>
                  <a:gd name="connsiteY1" fmla="*/ 0 h 768131"/>
                </a:gdLst>
                <a:ahLst/>
                <a:cxnLst>
                  <a:cxn ang="0">
                    <a:pos x="connsiteX0" y="connsiteY0"/>
                  </a:cxn>
                  <a:cxn ang="0">
                    <a:pos x="connsiteX1" y="connsiteY1"/>
                  </a:cxn>
                </a:cxnLst>
                <a:rect l="l" t="t" r="r" b="b"/>
                <a:pathLst>
                  <a:path w="127" h="768131">
                    <a:moveTo>
                      <a:pt x="127" y="768131"/>
                    </a:moveTo>
                    <a:lnTo>
                      <a:pt x="0" y="0"/>
                    </a:lnTo>
                  </a:path>
                </a:pathLst>
              </a:custGeom>
              <a:ln w="19050" cap="flat">
                <a:solidFill>
                  <a:srgbClr val="025973"/>
                </a:solidFill>
                <a:prstDash val="solid"/>
                <a:miter/>
              </a:ln>
            </p:spPr>
            <p:txBody>
              <a:bodyPr rtlCol="0" anchor="ctr"/>
              <a:lstStyle/>
              <a:p>
                <a:endParaRPr lang="en-US"/>
              </a:p>
            </p:txBody>
          </p:sp>
          <p:sp>
            <p:nvSpPr>
              <p:cNvPr id="9724" name="Freeform: Shape 9723">
                <a:extLst>
                  <a:ext uri="{FF2B5EF4-FFF2-40B4-BE49-F238E27FC236}">
                    <a16:creationId xmlns:a16="http://schemas.microsoft.com/office/drawing/2014/main" id="{8A9124E0-2D07-FAEE-85C4-EA3CF1EDB442}"/>
                  </a:ext>
                </a:extLst>
              </p:cNvPr>
              <p:cNvSpPr/>
              <p:nvPr/>
            </p:nvSpPr>
            <p:spPr>
              <a:xfrm>
                <a:off x="4820043" y="5108346"/>
                <a:ext cx="127" cy="768131"/>
              </a:xfrm>
              <a:custGeom>
                <a:avLst/>
                <a:gdLst>
                  <a:gd name="connsiteX0" fmla="*/ 127 w 127"/>
                  <a:gd name="connsiteY0" fmla="*/ 768131 h 768131"/>
                  <a:gd name="connsiteX1" fmla="*/ 0 w 127"/>
                  <a:gd name="connsiteY1" fmla="*/ 0 h 768131"/>
                </a:gdLst>
                <a:ahLst/>
                <a:cxnLst>
                  <a:cxn ang="0">
                    <a:pos x="connsiteX0" y="connsiteY0"/>
                  </a:cxn>
                  <a:cxn ang="0">
                    <a:pos x="connsiteX1" y="connsiteY1"/>
                  </a:cxn>
                </a:cxnLst>
                <a:rect l="l" t="t" r="r" b="b"/>
                <a:pathLst>
                  <a:path w="127" h="768131">
                    <a:moveTo>
                      <a:pt x="127" y="768131"/>
                    </a:moveTo>
                    <a:lnTo>
                      <a:pt x="0" y="0"/>
                    </a:lnTo>
                  </a:path>
                </a:pathLst>
              </a:custGeom>
              <a:ln w="19050" cap="flat">
                <a:solidFill>
                  <a:srgbClr val="025973"/>
                </a:solidFill>
                <a:prstDash val="solid"/>
                <a:miter/>
              </a:ln>
            </p:spPr>
            <p:txBody>
              <a:bodyPr rtlCol="0" anchor="ctr"/>
              <a:lstStyle/>
              <a:p>
                <a:endParaRPr lang="en-US"/>
              </a:p>
            </p:txBody>
          </p:sp>
          <p:sp>
            <p:nvSpPr>
              <p:cNvPr id="9725" name="Freeform: Shape 9724">
                <a:extLst>
                  <a:ext uri="{FF2B5EF4-FFF2-40B4-BE49-F238E27FC236}">
                    <a16:creationId xmlns:a16="http://schemas.microsoft.com/office/drawing/2014/main" id="{BD3E4971-455C-A9A9-101C-97E581788351}"/>
                  </a:ext>
                </a:extLst>
              </p:cNvPr>
              <p:cNvSpPr/>
              <p:nvPr/>
            </p:nvSpPr>
            <p:spPr>
              <a:xfrm>
                <a:off x="4842185" y="5108346"/>
                <a:ext cx="12725" cy="768131"/>
              </a:xfrm>
              <a:custGeom>
                <a:avLst/>
                <a:gdLst>
                  <a:gd name="connsiteX0" fmla="*/ 0 w 12725"/>
                  <a:gd name="connsiteY0" fmla="*/ 768131 h 768131"/>
                  <a:gd name="connsiteX1" fmla="*/ 0 w 12725"/>
                  <a:gd name="connsiteY1" fmla="*/ 0 h 768131"/>
                </a:gdLst>
                <a:ahLst/>
                <a:cxnLst>
                  <a:cxn ang="0">
                    <a:pos x="connsiteX0" y="connsiteY0"/>
                  </a:cxn>
                  <a:cxn ang="0">
                    <a:pos x="connsiteX1" y="connsiteY1"/>
                  </a:cxn>
                </a:cxnLst>
                <a:rect l="l" t="t" r="r" b="b"/>
                <a:pathLst>
                  <a:path w="12725" h="768131">
                    <a:moveTo>
                      <a:pt x="0" y="768131"/>
                    </a:moveTo>
                    <a:lnTo>
                      <a:pt x="0" y="0"/>
                    </a:lnTo>
                  </a:path>
                </a:pathLst>
              </a:custGeom>
              <a:ln w="19050" cap="flat">
                <a:solidFill>
                  <a:srgbClr val="025973"/>
                </a:solidFill>
                <a:prstDash val="solid"/>
                <a:miter/>
              </a:ln>
            </p:spPr>
            <p:txBody>
              <a:bodyPr rtlCol="0" anchor="ctr"/>
              <a:lstStyle/>
              <a:p>
                <a:endParaRPr lang="en-US"/>
              </a:p>
            </p:txBody>
          </p:sp>
          <p:sp>
            <p:nvSpPr>
              <p:cNvPr id="9726" name="Freeform: Shape 9725">
                <a:extLst>
                  <a:ext uri="{FF2B5EF4-FFF2-40B4-BE49-F238E27FC236}">
                    <a16:creationId xmlns:a16="http://schemas.microsoft.com/office/drawing/2014/main" id="{B5AF2874-AD46-EEDD-836C-87D999A6A515}"/>
                  </a:ext>
                </a:extLst>
              </p:cNvPr>
              <p:cNvSpPr/>
              <p:nvPr/>
            </p:nvSpPr>
            <p:spPr>
              <a:xfrm>
                <a:off x="4864327" y="5108346"/>
                <a:ext cx="12725" cy="774072"/>
              </a:xfrm>
              <a:custGeom>
                <a:avLst/>
                <a:gdLst>
                  <a:gd name="connsiteX0" fmla="*/ 0 w 12725"/>
                  <a:gd name="connsiteY0" fmla="*/ 774073 h 774072"/>
                  <a:gd name="connsiteX1" fmla="*/ 0 w 12725"/>
                  <a:gd name="connsiteY1" fmla="*/ 0 h 774072"/>
                </a:gdLst>
                <a:ahLst/>
                <a:cxnLst>
                  <a:cxn ang="0">
                    <a:pos x="connsiteX0" y="connsiteY0"/>
                  </a:cxn>
                  <a:cxn ang="0">
                    <a:pos x="connsiteX1" y="connsiteY1"/>
                  </a:cxn>
                </a:cxnLst>
                <a:rect l="l" t="t" r="r" b="b"/>
                <a:pathLst>
                  <a:path w="12725" h="774072">
                    <a:moveTo>
                      <a:pt x="0" y="774073"/>
                    </a:moveTo>
                    <a:lnTo>
                      <a:pt x="0" y="0"/>
                    </a:lnTo>
                  </a:path>
                </a:pathLst>
              </a:custGeom>
              <a:ln w="19050" cap="flat">
                <a:solidFill>
                  <a:srgbClr val="025973"/>
                </a:solidFill>
                <a:prstDash val="solid"/>
                <a:miter/>
              </a:ln>
            </p:spPr>
            <p:txBody>
              <a:bodyPr rtlCol="0" anchor="ctr"/>
              <a:lstStyle/>
              <a:p>
                <a:endParaRPr lang="en-US"/>
              </a:p>
            </p:txBody>
          </p:sp>
          <p:sp>
            <p:nvSpPr>
              <p:cNvPr id="9727" name="Freeform: Shape 9726">
                <a:extLst>
                  <a:ext uri="{FF2B5EF4-FFF2-40B4-BE49-F238E27FC236}">
                    <a16:creationId xmlns:a16="http://schemas.microsoft.com/office/drawing/2014/main" id="{A4A90B46-7BA1-E165-C3B7-0D6B57836FE2}"/>
                  </a:ext>
                </a:extLst>
              </p:cNvPr>
              <p:cNvSpPr/>
              <p:nvPr/>
            </p:nvSpPr>
            <p:spPr>
              <a:xfrm>
                <a:off x="4886468" y="5108346"/>
                <a:ext cx="12725" cy="780014"/>
              </a:xfrm>
              <a:custGeom>
                <a:avLst/>
                <a:gdLst>
                  <a:gd name="connsiteX0" fmla="*/ 0 w 12725"/>
                  <a:gd name="connsiteY0" fmla="*/ 780014 h 780014"/>
                  <a:gd name="connsiteX1" fmla="*/ 0 w 12725"/>
                  <a:gd name="connsiteY1" fmla="*/ 0 h 780014"/>
                </a:gdLst>
                <a:ahLst/>
                <a:cxnLst>
                  <a:cxn ang="0">
                    <a:pos x="connsiteX0" y="connsiteY0"/>
                  </a:cxn>
                  <a:cxn ang="0">
                    <a:pos x="connsiteX1" y="connsiteY1"/>
                  </a:cxn>
                </a:cxnLst>
                <a:rect l="l" t="t" r="r" b="b"/>
                <a:pathLst>
                  <a:path w="12725" h="780014">
                    <a:moveTo>
                      <a:pt x="0" y="780014"/>
                    </a:moveTo>
                    <a:lnTo>
                      <a:pt x="0" y="0"/>
                    </a:lnTo>
                  </a:path>
                </a:pathLst>
              </a:custGeom>
              <a:ln w="19050" cap="flat">
                <a:solidFill>
                  <a:srgbClr val="025973"/>
                </a:solidFill>
                <a:prstDash val="solid"/>
                <a:miter/>
              </a:ln>
            </p:spPr>
            <p:txBody>
              <a:bodyPr rtlCol="0" anchor="ctr"/>
              <a:lstStyle/>
              <a:p>
                <a:endParaRPr lang="en-US"/>
              </a:p>
            </p:txBody>
          </p:sp>
          <p:sp>
            <p:nvSpPr>
              <p:cNvPr id="9728" name="Freeform: Shape 9727">
                <a:extLst>
                  <a:ext uri="{FF2B5EF4-FFF2-40B4-BE49-F238E27FC236}">
                    <a16:creationId xmlns:a16="http://schemas.microsoft.com/office/drawing/2014/main" id="{5867A59F-1EAB-CFA9-3E8C-9611DD9AD467}"/>
                  </a:ext>
                </a:extLst>
              </p:cNvPr>
              <p:cNvSpPr/>
              <p:nvPr/>
            </p:nvSpPr>
            <p:spPr>
              <a:xfrm>
                <a:off x="4908610" y="5108346"/>
                <a:ext cx="12725" cy="788280"/>
              </a:xfrm>
              <a:custGeom>
                <a:avLst/>
                <a:gdLst>
                  <a:gd name="connsiteX0" fmla="*/ 0 w 12725"/>
                  <a:gd name="connsiteY0" fmla="*/ 788281 h 788280"/>
                  <a:gd name="connsiteX1" fmla="*/ 0 w 12725"/>
                  <a:gd name="connsiteY1" fmla="*/ 0 h 788280"/>
                </a:gdLst>
                <a:ahLst/>
                <a:cxnLst>
                  <a:cxn ang="0">
                    <a:pos x="connsiteX0" y="connsiteY0"/>
                  </a:cxn>
                  <a:cxn ang="0">
                    <a:pos x="connsiteX1" y="connsiteY1"/>
                  </a:cxn>
                </a:cxnLst>
                <a:rect l="l" t="t" r="r" b="b"/>
                <a:pathLst>
                  <a:path w="12725" h="788280">
                    <a:moveTo>
                      <a:pt x="0" y="788281"/>
                    </a:moveTo>
                    <a:lnTo>
                      <a:pt x="0" y="0"/>
                    </a:lnTo>
                  </a:path>
                </a:pathLst>
              </a:custGeom>
              <a:ln w="19050" cap="flat">
                <a:solidFill>
                  <a:srgbClr val="025973"/>
                </a:solidFill>
                <a:prstDash val="solid"/>
                <a:miter/>
              </a:ln>
            </p:spPr>
            <p:txBody>
              <a:bodyPr rtlCol="0" anchor="ctr"/>
              <a:lstStyle/>
              <a:p>
                <a:endParaRPr lang="en-US"/>
              </a:p>
            </p:txBody>
          </p:sp>
          <p:sp>
            <p:nvSpPr>
              <p:cNvPr id="9729" name="Freeform: Shape 9728">
                <a:extLst>
                  <a:ext uri="{FF2B5EF4-FFF2-40B4-BE49-F238E27FC236}">
                    <a16:creationId xmlns:a16="http://schemas.microsoft.com/office/drawing/2014/main" id="{0CE15466-148D-C161-1270-CDE3036951BD}"/>
                  </a:ext>
                </a:extLst>
              </p:cNvPr>
              <p:cNvSpPr/>
              <p:nvPr/>
            </p:nvSpPr>
            <p:spPr>
              <a:xfrm>
                <a:off x="4930752" y="5108346"/>
                <a:ext cx="12725" cy="788280"/>
              </a:xfrm>
              <a:custGeom>
                <a:avLst/>
                <a:gdLst>
                  <a:gd name="connsiteX0" fmla="*/ 0 w 12725"/>
                  <a:gd name="connsiteY0" fmla="*/ 788281 h 788280"/>
                  <a:gd name="connsiteX1" fmla="*/ 0 w 12725"/>
                  <a:gd name="connsiteY1" fmla="*/ 0 h 788280"/>
                </a:gdLst>
                <a:ahLst/>
                <a:cxnLst>
                  <a:cxn ang="0">
                    <a:pos x="connsiteX0" y="connsiteY0"/>
                  </a:cxn>
                  <a:cxn ang="0">
                    <a:pos x="connsiteX1" y="connsiteY1"/>
                  </a:cxn>
                </a:cxnLst>
                <a:rect l="l" t="t" r="r" b="b"/>
                <a:pathLst>
                  <a:path w="12725" h="788280">
                    <a:moveTo>
                      <a:pt x="0" y="788281"/>
                    </a:moveTo>
                    <a:lnTo>
                      <a:pt x="0" y="0"/>
                    </a:lnTo>
                  </a:path>
                </a:pathLst>
              </a:custGeom>
              <a:ln w="19050" cap="flat">
                <a:solidFill>
                  <a:srgbClr val="025973"/>
                </a:solidFill>
                <a:prstDash val="solid"/>
                <a:miter/>
              </a:ln>
            </p:spPr>
            <p:txBody>
              <a:bodyPr rtlCol="0" anchor="ctr"/>
              <a:lstStyle/>
              <a:p>
                <a:endParaRPr lang="en-US"/>
              </a:p>
            </p:txBody>
          </p:sp>
          <p:sp>
            <p:nvSpPr>
              <p:cNvPr id="9730" name="Freeform: Shape 9729">
                <a:extLst>
                  <a:ext uri="{FF2B5EF4-FFF2-40B4-BE49-F238E27FC236}">
                    <a16:creationId xmlns:a16="http://schemas.microsoft.com/office/drawing/2014/main" id="{94C525D4-58AF-2933-24AD-05795549DA4E}"/>
                  </a:ext>
                </a:extLst>
              </p:cNvPr>
              <p:cNvSpPr/>
              <p:nvPr/>
            </p:nvSpPr>
            <p:spPr>
              <a:xfrm>
                <a:off x="4952766" y="5108346"/>
                <a:ext cx="127" cy="794221"/>
              </a:xfrm>
              <a:custGeom>
                <a:avLst/>
                <a:gdLst>
                  <a:gd name="connsiteX0" fmla="*/ 127 w 127"/>
                  <a:gd name="connsiteY0" fmla="*/ 794222 h 794221"/>
                  <a:gd name="connsiteX1" fmla="*/ 0 w 127"/>
                  <a:gd name="connsiteY1" fmla="*/ 0 h 794221"/>
                </a:gdLst>
                <a:ahLst/>
                <a:cxnLst>
                  <a:cxn ang="0">
                    <a:pos x="connsiteX0" y="connsiteY0"/>
                  </a:cxn>
                  <a:cxn ang="0">
                    <a:pos x="connsiteX1" y="connsiteY1"/>
                  </a:cxn>
                </a:cxnLst>
                <a:rect l="l" t="t" r="r" b="b"/>
                <a:pathLst>
                  <a:path w="127" h="794221">
                    <a:moveTo>
                      <a:pt x="127" y="794222"/>
                    </a:moveTo>
                    <a:lnTo>
                      <a:pt x="0" y="0"/>
                    </a:lnTo>
                  </a:path>
                </a:pathLst>
              </a:custGeom>
              <a:ln w="19050" cap="flat">
                <a:solidFill>
                  <a:srgbClr val="025973"/>
                </a:solidFill>
                <a:prstDash val="solid"/>
                <a:miter/>
              </a:ln>
            </p:spPr>
            <p:txBody>
              <a:bodyPr rtlCol="0" anchor="ctr"/>
              <a:lstStyle/>
              <a:p>
                <a:endParaRPr lang="en-US"/>
              </a:p>
            </p:txBody>
          </p:sp>
          <p:sp>
            <p:nvSpPr>
              <p:cNvPr id="9731" name="Freeform: Shape 9730">
                <a:extLst>
                  <a:ext uri="{FF2B5EF4-FFF2-40B4-BE49-F238E27FC236}">
                    <a16:creationId xmlns:a16="http://schemas.microsoft.com/office/drawing/2014/main" id="{C3D69DEF-EDD2-51FB-184F-B23EACFAEB83}"/>
                  </a:ext>
                </a:extLst>
              </p:cNvPr>
              <p:cNvSpPr/>
              <p:nvPr/>
            </p:nvSpPr>
            <p:spPr>
              <a:xfrm>
                <a:off x="4974908" y="5108346"/>
                <a:ext cx="127" cy="800034"/>
              </a:xfrm>
              <a:custGeom>
                <a:avLst/>
                <a:gdLst>
                  <a:gd name="connsiteX0" fmla="*/ 127 w 127"/>
                  <a:gd name="connsiteY0" fmla="*/ 800034 h 800034"/>
                  <a:gd name="connsiteX1" fmla="*/ 0 w 127"/>
                  <a:gd name="connsiteY1" fmla="*/ 0 h 800034"/>
                </a:gdLst>
                <a:ahLst/>
                <a:cxnLst>
                  <a:cxn ang="0">
                    <a:pos x="connsiteX0" y="connsiteY0"/>
                  </a:cxn>
                  <a:cxn ang="0">
                    <a:pos x="connsiteX1" y="connsiteY1"/>
                  </a:cxn>
                </a:cxnLst>
                <a:rect l="l" t="t" r="r" b="b"/>
                <a:pathLst>
                  <a:path w="127" h="800034">
                    <a:moveTo>
                      <a:pt x="127" y="800034"/>
                    </a:moveTo>
                    <a:lnTo>
                      <a:pt x="0" y="0"/>
                    </a:lnTo>
                  </a:path>
                </a:pathLst>
              </a:custGeom>
              <a:ln w="19050" cap="flat">
                <a:solidFill>
                  <a:srgbClr val="025973"/>
                </a:solidFill>
                <a:prstDash val="solid"/>
                <a:miter/>
              </a:ln>
            </p:spPr>
            <p:txBody>
              <a:bodyPr rtlCol="0" anchor="ctr"/>
              <a:lstStyle/>
              <a:p>
                <a:endParaRPr lang="en-US"/>
              </a:p>
            </p:txBody>
          </p:sp>
          <p:sp>
            <p:nvSpPr>
              <p:cNvPr id="9732" name="Freeform: Shape 9731">
                <a:extLst>
                  <a:ext uri="{FF2B5EF4-FFF2-40B4-BE49-F238E27FC236}">
                    <a16:creationId xmlns:a16="http://schemas.microsoft.com/office/drawing/2014/main" id="{9E777747-8EED-DA8C-0705-2A01EB161123}"/>
                  </a:ext>
                </a:extLst>
              </p:cNvPr>
              <p:cNvSpPr/>
              <p:nvPr/>
            </p:nvSpPr>
            <p:spPr>
              <a:xfrm>
                <a:off x="4997050" y="5108346"/>
                <a:ext cx="12725" cy="805329"/>
              </a:xfrm>
              <a:custGeom>
                <a:avLst/>
                <a:gdLst>
                  <a:gd name="connsiteX0" fmla="*/ 0 w 12725"/>
                  <a:gd name="connsiteY0" fmla="*/ 805330 h 805329"/>
                  <a:gd name="connsiteX1" fmla="*/ 0 w 12725"/>
                  <a:gd name="connsiteY1" fmla="*/ 0 h 805329"/>
                </a:gdLst>
                <a:ahLst/>
                <a:cxnLst>
                  <a:cxn ang="0">
                    <a:pos x="connsiteX0" y="connsiteY0"/>
                  </a:cxn>
                  <a:cxn ang="0">
                    <a:pos x="connsiteX1" y="connsiteY1"/>
                  </a:cxn>
                </a:cxnLst>
                <a:rect l="l" t="t" r="r" b="b"/>
                <a:pathLst>
                  <a:path w="12725" h="805329">
                    <a:moveTo>
                      <a:pt x="0" y="805330"/>
                    </a:moveTo>
                    <a:lnTo>
                      <a:pt x="0" y="0"/>
                    </a:lnTo>
                  </a:path>
                </a:pathLst>
              </a:custGeom>
              <a:ln w="19050" cap="flat">
                <a:solidFill>
                  <a:srgbClr val="025973"/>
                </a:solidFill>
                <a:prstDash val="solid"/>
                <a:miter/>
              </a:ln>
            </p:spPr>
            <p:txBody>
              <a:bodyPr rtlCol="0" anchor="ctr"/>
              <a:lstStyle/>
              <a:p>
                <a:endParaRPr lang="en-US"/>
              </a:p>
            </p:txBody>
          </p:sp>
          <p:sp>
            <p:nvSpPr>
              <p:cNvPr id="9733" name="Freeform: Shape 9732">
                <a:extLst>
                  <a:ext uri="{FF2B5EF4-FFF2-40B4-BE49-F238E27FC236}">
                    <a16:creationId xmlns:a16="http://schemas.microsoft.com/office/drawing/2014/main" id="{E4816490-1137-9751-FDCF-6436C0D23197}"/>
                  </a:ext>
                </a:extLst>
              </p:cNvPr>
              <p:cNvSpPr/>
              <p:nvPr/>
            </p:nvSpPr>
            <p:spPr>
              <a:xfrm>
                <a:off x="5019191" y="5108346"/>
                <a:ext cx="12725" cy="817083"/>
              </a:xfrm>
              <a:custGeom>
                <a:avLst/>
                <a:gdLst>
                  <a:gd name="connsiteX0" fmla="*/ 0 w 12725"/>
                  <a:gd name="connsiteY0" fmla="*/ 817084 h 817083"/>
                  <a:gd name="connsiteX1" fmla="*/ 0 w 12725"/>
                  <a:gd name="connsiteY1" fmla="*/ 0 h 817083"/>
                </a:gdLst>
                <a:ahLst/>
                <a:cxnLst>
                  <a:cxn ang="0">
                    <a:pos x="connsiteX0" y="connsiteY0"/>
                  </a:cxn>
                  <a:cxn ang="0">
                    <a:pos x="connsiteX1" y="connsiteY1"/>
                  </a:cxn>
                </a:cxnLst>
                <a:rect l="l" t="t" r="r" b="b"/>
                <a:pathLst>
                  <a:path w="12725" h="817083">
                    <a:moveTo>
                      <a:pt x="0" y="817084"/>
                    </a:moveTo>
                    <a:lnTo>
                      <a:pt x="0" y="0"/>
                    </a:lnTo>
                  </a:path>
                </a:pathLst>
              </a:custGeom>
              <a:ln w="19050" cap="flat">
                <a:solidFill>
                  <a:srgbClr val="025973"/>
                </a:solidFill>
                <a:prstDash val="solid"/>
                <a:miter/>
              </a:ln>
            </p:spPr>
            <p:txBody>
              <a:bodyPr rtlCol="0" anchor="ctr"/>
              <a:lstStyle/>
              <a:p>
                <a:endParaRPr lang="en-US"/>
              </a:p>
            </p:txBody>
          </p:sp>
          <p:sp>
            <p:nvSpPr>
              <p:cNvPr id="9734" name="Freeform: Shape 9733">
                <a:extLst>
                  <a:ext uri="{FF2B5EF4-FFF2-40B4-BE49-F238E27FC236}">
                    <a16:creationId xmlns:a16="http://schemas.microsoft.com/office/drawing/2014/main" id="{E7F8C529-B47E-B348-2C81-BDB53A4E9459}"/>
                  </a:ext>
                </a:extLst>
              </p:cNvPr>
              <p:cNvSpPr/>
              <p:nvPr/>
            </p:nvSpPr>
            <p:spPr>
              <a:xfrm>
                <a:off x="5041333" y="5108346"/>
                <a:ext cx="12725" cy="842270"/>
              </a:xfrm>
              <a:custGeom>
                <a:avLst/>
                <a:gdLst>
                  <a:gd name="connsiteX0" fmla="*/ 0 w 12725"/>
                  <a:gd name="connsiteY0" fmla="*/ 842271 h 842270"/>
                  <a:gd name="connsiteX1" fmla="*/ 0 w 12725"/>
                  <a:gd name="connsiteY1" fmla="*/ 0 h 842270"/>
                </a:gdLst>
                <a:ahLst/>
                <a:cxnLst>
                  <a:cxn ang="0">
                    <a:pos x="connsiteX0" y="connsiteY0"/>
                  </a:cxn>
                  <a:cxn ang="0">
                    <a:pos x="connsiteX1" y="connsiteY1"/>
                  </a:cxn>
                </a:cxnLst>
                <a:rect l="l" t="t" r="r" b="b"/>
                <a:pathLst>
                  <a:path w="12725" h="842270">
                    <a:moveTo>
                      <a:pt x="0" y="842271"/>
                    </a:moveTo>
                    <a:lnTo>
                      <a:pt x="0" y="0"/>
                    </a:lnTo>
                  </a:path>
                </a:pathLst>
              </a:custGeom>
              <a:ln w="19050" cap="flat">
                <a:solidFill>
                  <a:srgbClr val="025973"/>
                </a:solidFill>
                <a:prstDash val="solid"/>
                <a:miter/>
              </a:ln>
            </p:spPr>
            <p:txBody>
              <a:bodyPr rtlCol="0" anchor="ctr"/>
              <a:lstStyle/>
              <a:p>
                <a:endParaRPr lang="en-US"/>
              </a:p>
            </p:txBody>
          </p:sp>
          <p:sp>
            <p:nvSpPr>
              <p:cNvPr id="9735" name="Freeform: Shape 9734">
                <a:extLst>
                  <a:ext uri="{FF2B5EF4-FFF2-40B4-BE49-F238E27FC236}">
                    <a16:creationId xmlns:a16="http://schemas.microsoft.com/office/drawing/2014/main" id="{962243B1-B560-F4BD-C442-E75F0736D105}"/>
                  </a:ext>
                </a:extLst>
              </p:cNvPr>
              <p:cNvSpPr/>
              <p:nvPr/>
            </p:nvSpPr>
            <p:spPr>
              <a:xfrm>
                <a:off x="5063475" y="5108346"/>
                <a:ext cx="12725" cy="843820"/>
              </a:xfrm>
              <a:custGeom>
                <a:avLst/>
                <a:gdLst>
                  <a:gd name="connsiteX0" fmla="*/ 0 w 12725"/>
                  <a:gd name="connsiteY0" fmla="*/ 843820 h 843820"/>
                  <a:gd name="connsiteX1" fmla="*/ 0 w 12725"/>
                  <a:gd name="connsiteY1" fmla="*/ 0 h 843820"/>
                </a:gdLst>
                <a:ahLst/>
                <a:cxnLst>
                  <a:cxn ang="0">
                    <a:pos x="connsiteX0" y="connsiteY0"/>
                  </a:cxn>
                  <a:cxn ang="0">
                    <a:pos x="connsiteX1" y="connsiteY1"/>
                  </a:cxn>
                </a:cxnLst>
                <a:rect l="l" t="t" r="r" b="b"/>
                <a:pathLst>
                  <a:path w="12725" h="843820">
                    <a:moveTo>
                      <a:pt x="0" y="843820"/>
                    </a:moveTo>
                    <a:lnTo>
                      <a:pt x="0" y="0"/>
                    </a:lnTo>
                  </a:path>
                </a:pathLst>
              </a:custGeom>
              <a:ln w="19050" cap="flat">
                <a:solidFill>
                  <a:srgbClr val="025973"/>
                </a:solidFill>
                <a:prstDash val="solid"/>
                <a:miter/>
              </a:ln>
            </p:spPr>
            <p:txBody>
              <a:bodyPr rtlCol="0" anchor="ctr"/>
              <a:lstStyle/>
              <a:p>
                <a:endParaRPr lang="en-US"/>
              </a:p>
            </p:txBody>
          </p:sp>
          <p:sp>
            <p:nvSpPr>
              <p:cNvPr id="9736" name="Freeform: Shape 9735">
                <a:extLst>
                  <a:ext uri="{FF2B5EF4-FFF2-40B4-BE49-F238E27FC236}">
                    <a16:creationId xmlns:a16="http://schemas.microsoft.com/office/drawing/2014/main" id="{9080B537-DD11-1BE3-E042-428DF964EE58}"/>
                  </a:ext>
                </a:extLst>
              </p:cNvPr>
              <p:cNvSpPr/>
              <p:nvPr/>
            </p:nvSpPr>
            <p:spPr>
              <a:xfrm>
                <a:off x="5085617" y="5108346"/>
                <a:ext cx="12725" cy="851957"/>
              </a:xfrm>
              <a:custGeom>
                <a:avLst/>
                <a:gdLst>
                  <a:gd name="connsiteX0" fmla="*/ 0 w 12725"/>
                  <a:gd name="connsiteY0" fmla="*/ 851958 h 851957"/>
                  <a:gd name="connsiteX1" fmla="*/ 0 w 12725"/>
                  <a:gd name="connsiteY1" fmla="*/ 0 h 851957"/>
                </a:gdLst>
                <a:ahLst/>
                <a:cxnLst>
                  <a:cxn ang="0">
                    <a:pos x="connsiteX0" y="connsiteY0"/>
                  </a:cxn>
                  <a:cxn ang="0">
                    <a:pos x="connsiteX1" y="connsiteY1"/>
                  </a:cxn>
                </a:cxnLst>
                <a:rect l="l" t="t" r="r" b="b"/>
                <a:pathLst>
                  <a:path w="12725" h="851957">
                    <a:moveTo>
                      <a:pt x="0" y="851958"/>
                    </a:moveTo>
                    <a:lnTo>
                      <a:pt x="0" y="0"/>
                    </a:lnTo>
                  </a:path>
                </a:pathLst>
              </a:custGeom>
              <a:ln w="19050" cap="flat">
                <a:solidFill>
                  <a:srgbClr val="025973"/>
                </a:solidFill>
                <a:prstDash val="solid"/>
                <a:miter/>
              </a:ln>
            </p:spPr>
            <p:txBody>
              <a:bodyPr rtlCol="0" anchor="ctr"/>
              <a:lstStyle/>
              <a:p>
                <a:endParaRPr lang="en-US"/>
              </a:p>
            </p:txBody>
          </p:sp>
          <p:sp>
            <p:nvSpPr>
              <p:cNvPr id="9737" name="Freeform: Shape 9736">
                <a:extLst>
                  <a:ext uri="{FF2B5EF4-FFF2-40B4-BE49-F238E27FC236}">
                    <a16:creationId xmlns:a16="http://schemas.microsoft.com/office/drawing/2014/main" id="{4925BEC8-D86C-CCCC-ED6B-DC9713F7FBD3}"/>
                  </a:ext>
                </a:extLst>
              </p:cNvPr>
              <p:cNvSpPr/>
              <p:nvPr/>
            </p:nvSpPr>
            <p:spPr>
              <a:xfrm>
                <a:off x="5107758" y="5108346"/>
                <a:ext cx="12725" cy="876369"/>
              </a:xfrm>
              <a:custGeom>
                <a:avLst/>
                <a:gdLst>
                  <a:gd name="connsiteX0" fmla="*/ 0 w 12725"/>
                  <a:gd name="connsiteY0" fmla="*/ 876370 h 876369"/>
                  <a:gd name="connsiteX1" fmla="*/ 0 w 12725"/>
                  <a:gd name="connsiteY1" fmla="*/ 0 h 876369"/>
                </a:gdLst>
                <a:ahLst/>
                <a:cxnLst>
                  <a:cxn ang="0">
                    <a:pos x="connsiteX0" y="connsiteY0"/>
                  </a:cxn>
                  <a:cxn ang="0">
                    <a:pos x="connsiteX1" y="connsiteY1"/>
                  </a:cxn>
                </a:cxnLst>
                <a:rect l="l" t="t" r="r" b="b"/>
                <a:pathLst>
                  <a:path w="12725" h="876369">
                    <a:moveTo>
                      <a:pt x="0" y="876370"/>
                    </a:moveTo>
                    <a:lnTo>
                      <a:pt x="0" y="0"/>
                    </a:lnTo>
                  </a:path>
                </a:pathLst>
              </a:custGeom>
              <a:ln w="19050" cap="flat">
                <a:solidFill>
                  <a:srgbClr val="025973"/>
                </a:solidFill>
                <a:prstDash val="solid"/>
                <a:miter/>
              </a:ln>
            </p:spPr>
            <p:txBody>
              <a:bodyPr rtlCol="0" anchor="ctr"/>
              <a:lstStyle/>
              <a:p>
                <a:endParaRPr lang="en-US"/>
              </a:p>
            </p:txBody>
          </p:sp>
          <p:sp>
            <p:nvSpPr>
              <p:cNvPr id="9738" name="Freeform: Shape 9737">
                <a:extLst>
                  <a:ext uri="{FF2B5EF4-FFF2-40B4-BE49-F238E27FC236}">
                    <a16:creationId xmlns:a16="http://schemas.microsoft.com/office/drawing/2014/main" id="{2CE20DC2-6121-FDF4-6397-83495548226A}"/>
                  </a:ext>
                </a:extLst>
              </p:cNvPr>
              <p:cNvSpPr/>
              <p:nvPr/>
            </p:nvSpPr>
            <p:spPr>
              <a:xfrm>
                <a:off x="5129773" y="5108346"/>
                <a:ext cx="127" cy="886056"/>
              </a:xfrm>
              <a:custGeom>
                <a:avLst/>
                <a:gdLst>
                  <a:gd name="connsiteX0" fmla="*/ 127 w 127"/>
                  <a:gd name="connsiteY0" fmla="*/ 886057 h 886056"/>
                  <a:gd name="connsiteX1" fmla="*/ 0 w 127"/>
                  <a:gd name="connsiteY1" fmla="*/ 0 h 886056"/>
                </a:gdLst>
                <a:ahLst/>
                <a:cxnLst>
                  <a:cxn ang="0">
                    <a:pos x="connsiteX0" y="connsiteY0"/>
                  </a:cxn>
                  <a:cxn ang="0">
                    <a:pos x="connsiteX1" y="connsiteY1"/>
                  </a:cxn>
                </a:cxnLst>
                <a:rect l="l" t="t" r="r" b="b"/>
                <a:pathLst>
                  <a:path w="127" h="886056">
                    <a:moveTo>
                      <a:pt x="127" y="886057"/>
                    </a:moveTo>
                    <a:lnTo>
                      <a:pt x="0" y="0"/>
                    </a:lnTo>
                  </a:path>
                </a:pathLst>
              </a:custGeom>
              <a:ln w="19050" cap="flat">
                <a:solidFill>
                  <a:srgbClr val="025973"/>
                </a:solidFill>
                <a:prstDash val="solid"/>
                <a:miter/>
              </a:ln>
            </p:spPr>
            <p:txBody>
              <a:bodyPr rtlCol="0" anchor="ctr"/>
              <a:lstStyle/>
              <a:p>
                <a:endParaRPr lang="en-US"/>
              </a:p>
            </p:txBody>
          </p:sp>
          <p:sp>
            <p:nvSpPr>
              <p:cNvPr id="9739" name="Freeform: Shape 9738">
                <a:extLst>
                  <a:ext uri="{FF2B5EF4-FFF2-40B4-BE49-F238E27FC236}">
                    <a16:creationId xmlns:a16="http://schemas.microsoft.com/office/drawing/2014/main" id="{0D4588DF-59FB-B2EF-4A0A-F495D9345E10}"/>
                  </a:ext>
                </a:extLst>
              </p:cNvPr>
              <p:cNvSpPr/>
              <p:nvPr/>
            </p:nvSpPr>
            <p:spPr>
              <a:xfrm>
                <a:off x="5151914" y="5108346"/>
                <a:ext cx="12725" cy="886056"/>
              </a:xfrm>
              <a:custGeom>
                <a:avLst/>
                <a:gdLst>
                  <a:gd name="connsiteX0" fmla="*/ 0 w 12725"/>
                  <a:gd name="connsiteY0" fmla="*/ 886057 h 886056"/>
                  <a:gd name="connsiteX1" fmla="*/ 0 w 12725"/>
                  <a:gd name="connsiteY1" fmla="*/ 0 h 886056"/>
                </a:gdLst>
                <a:ahLst/>
                <a:cxnLst>
                  <a:cxn ang="0">
                    <a:pos x="connsiteX0" y="connsiteY0"/>
                  </a:cxn>
                  <a:cxn ang="0">
                    <a:pos x="connsiteX1" y="connsiteY1"/>
                  </a:cxn>
                </a:cxnLst>
                <a:rect l="l" t="t" r="r" b="b"/>
                <a:pathLst>
                  <a:path w="12725" h="886056">
                    <a:moveTo>
                      <a:pt x="0" y="886057"/>
                    </a:moveTo>
                    <a:lnTo>
                      <a:pt x="0" y="0"/>
                    </a:lnTo>
                  </a:path>
                </a:pathLst>
              </a:custGeom>
              <a:ln w="19050" cap="flat">
                <a:solidFill>
                  <a:srgbClr val="025973"/>
                </a:solidFill>
                <a:prstDash val="solid"/>
                <a:miter/>
              </a:ln>
            </p:spPr>
            <p:txBody>
              <a:bodyPr rtlCol="0" anchor="ctr"/>
              <a:lstStyle/>
              <a:p>
                <a:endParaRPr lang="en-US"/>
              </a:p>
            </p:txBody>
          </p:sp>
          <p:sp>
            <p:nvSpPr>
              <p:cNvPr id="9740" name="Freeform: Shape 9739">
                <a:extLst>
                  <a:ext uri="{FF2B5EF4-FFF2-40B4-BE49-F238E27FC236}">
                    <a16:creationId xmlns:a16="http://schemas.microsoft.com/office/drawing/2014/main" id="{F7BC48CA-FAFB-1875-284D-27582048CCC6}"/>
                  </a:ext>
                </a:extLst>
              </p:cNvPr>
              <p:cNvSpPr/>
              <p:nvPr/>
            </p:nvSpPr>
            <p:spPr>
              <a:xfrm>
                <a:off x="5174056" y="5108346"/>
                <a:ext cx="12725" cy="886056"/>
              </a:xfrm>
              <a:custGeom>
                <a:avLst/>
                <a:gdLst>
                  <a:gd name="connsiteX0" fmla="*/ 0 w 12725"/>
                  <a:gd name="connsiteY0" fmla="*/ 886057 h 886056"/>
                  <a:gd name="connsiteX1" fmla="*/ 0 w 12725"/>
                  <a:gd name="connsiteY1" fmla="*/ 0 h 886056"/>
                </a:gdLst>
                <a:ahLst/>
                <a:cxnLst>
                  <a:cxn ang="0">
                    <a:pos x="connsiteX0" y="connsiteY0"/>
                  </a:cxn>
                  <a:cxn ang="0">
                    <a:pos x="connsiteX1" y="connsiteY1"/>
                  </a:cxn>
                </a:cxnLst>
                <a:rect l="l" t="t" r="r" b="b"/>
                <a:pathLst>
                  <a:path w="12725" h="886056">
                    <a:moveTo>
                      <a:pt x="0" y="886057"/>
                    </a:moveTo>
                    <a:lnTo>
                      <a:pt x="0" y="0"/>
                    </a:lnTo>
                  </a:path>
                </a:pathLst>
              </a:custGeom>
              <a:ln w="19050" cap="flat">
                <a:solidFill>
                  <a:srgbClr val="025973"/>
                </a:solidFill>
                <a:prstDash val="solid"/>
                <a:miter/>
              </a:ln>
            </p:spPr>
            <p:txBody>
              <a:bodyPr rtlCol="0" anchor="ctr"/>
              <a:lstStyle/>
              <a:p>
                <a:endParaRPr lang="en-US"/>
              </a:p>
            </p:txBody>
          </p:sp>
          <p:sp>
            <p:nvSpPr>
              <p:cNvPr id="9741" name="Freeform: Shape 9740">
                <a:extLst>
                  <a:ext uri="{FF2B5EF4-FFF2-40B4-BE49-F238E27FC236}">
                    <a16:creationId xmlns:a16="http://schemas.microsoft.com/office/drawing/2014/main" id="{89AC749B-EEED-86D0-D0D1-C5AE1E65BAB2}"/>
                  </a:ext>
                </a:extLst>
              </p:cNvPr>
              <p:cNvSpPr/>
              <p:nvPr/>
            </p:nvSpPr>
            <p:spPr>
              <a:xfrm>
                <a:off x="5196198" y="5108346"/>
                <a:ext cx="127" cy="887219"/>
              </a:xfrm>
              <a:custGeom>
                <a:avLst/>
                <a:gdLst>
                  <a:gd name="connsiteX0" fmla="*/ 127 w 127"/>
                  <a:gd name="connsiteY0" fmla="*/ 887219 h 887219"/>
                  <a:gd name="connsiteX1" fmla="*/ 0 w 127"/>
                  <a:gd name="connsiteY1" fmla="*/ 0 h 887219"/>
                </a:gdLst>
                <a:ahLst/>
                <a:cxnLst>
                  <a:cxn ang="0">
                    <a:pos x="connsiteX0" y="connsiteY0"/>
                  </a:cxn>
                  <a:cxn ang="0">
                    <a:pos x="connsiteX1" y="connsiteY1"/>
                  </a:cxn>
                </a:cxnLst>
                <a:rect l="l" t="t" r="r" b="b"/>
                <a:pathLst>
                  <a:path w="127" h="887219">
                    <a:moveTo>
                      <a:pt x="127" y="887219"/>
                    </a:moveTo>
                    <a:lnTo>
                      <a:pt x="0" y="0"/>
                    </a:lnTo>
                  </a:path>
                </a:pathLst>
              </a:custGeom>
              <a:ln w="19050" cap="flat">
                <a:solidFill>
                  <a:srgbClr val="025973"/>
                </a:solidFill>
                <a:prstDash val="solid"/>
                <a:miter/>
              </a:ln>
            </p:spPr>
            <p:txBody>
              <a:bodyPr rtlCol="0" anchor="ctr"/>
              <a:lstStyle/>
              <a:p>
                <a:endParaRPr lang="en-US"/>
              </a:p>
            </p:txBody>
          </p:sp>
          <p:sp>
            <p:nvSpPr>
              <p:cNvPr id="9742" name="Freeform: Shape 9741">
                <a:extLst>
                  <a:ext uri="{FF2B5EF4-FFF2-40B4-BE49-F238E27FC236}">
                    <a16:creationId xmlns:a16="http://schemas.microsoft.com/office/drawing/2014/main" id="{9B0B9D98-F288-1E12-5AC3-1E24D2DBCCB9}"/>
                  </a:ext>
                </a:extLst>
              </p:cNvPr>
              <p:cNvSpPr/>
              <p:nvPr/>
            </p:nvSpPr>
            <p:spPr>
              <a:xfrm>
                <a:off x="5218212" y="5108346"/>
                <a:ext cx="127" cy="890189"/>
              </a:xfrm>
              <a:custGeom>
                <a:avLst/>
                <a:gdLst>
                  <a:gd name="connsiteX0" fmla="*/ 127 w 127"/>
                  <a:gd name="connsiteY0" fmla="*/ 890190 h 890189"/>
                  <a:gd name="connsiteX1" fmla="*/ 0 w 127"/>
                  <a:gd name="connsiteY1" fmla="*/ 0 h 890189"/>
                </a:gdLst>
                <a:ahLst/>
                <a:cxnLst>
                  <a:cxn ang="0">
                    <a:pos x="connsiteX0" y="connsiteY0"/>
                  </a:cxn>
                  <a:cxn ang="0">
                    <a:pos x="connsiteX1" y="connsiteY1"/>
                  </a:cxn>
                </a:cxnLst>
                <a:rect l="l" t="t" r="r" b="b"/>
                <a:pathLst>
                  <a:path w="127" h="890189">
                    <a:moveTo>
                      <a:pt x="127" y="890190"/>
                    </a:moveTo>
                    <a:lnTo>
                      <a:pt x="0" y="0"/>
                    </a:lnTo>
                  </a:path>
                </a:pathLst>
              </a:custGeom>
              <a:ln w="19050" cap="flat">
                <a:solidFill>
                  <a:srgbClr val="025973"/>
                </a:solidFill>
                <a:prstDash val="solid"/>
                <a:miter/>
              </a:ln>
            </p:spPr>
            <p:txBody>
              <a:bodyPr rtlCol="0" anchor="ctr"/>
              <a:lstStyle/>
              <a:p>
                <a:endParaRPr lang="en-US"/>
              </a:p>
            </p:txBody>
          </p:sp>
          <p:sp>
            <p:nvSpPr>
              <p:cNvPr id="9743" name="Freeform: Shape 9742">
                <a:extLst>
                  <a:ext uri="{FF2B5EF4-FFF2-40B4-BE49-F238E27FC236}">
                    <a16:creationId xmlns:a16="http://schemas.microsoft.com/office/drawing/2014/main" id="{1CA37DE3-7259-035B-304E-03781AFE7A9F}"/>
                  </a:ext>
                </a:extLst>
              </p:cNvPr>
              <p:cNvSpPr/>
              <p:nvPr/>
            </p:nvSpPr>
            <p:spPr>
              <a:xfrm>
                <a:off x="5240354" y="5108346"/>
                <a:ext cx="127" cy="888252"/>
              </a:xfrm>
              <a:custGeom>
                <a:avLst/>
                <a:gdLst>
                  <a:gd name="connsiteX0" fmla="*/ 127 w 127"/>
                  <a:gd name="connsiteY0" fmla="*/ 888252 h 888252"/>
                  <a:gd name="connsiteX1" fmla="*/ 0 w 127"/>
                  <a:gd name="connsiteY1" fmla="*/ 0 h 888252"/>
                </a:gdLst>
                <a:ahLst/>
                <a:cxnLst>
                  <a:cxn ang="0">
                    <a:pos x="connsiteX0" y="connsiteY0"/>
                  </a:cxn>
                  <a:cxn ang="0">
                    <a:pos x="connsiteX1" y="connsiteY1"/>
                  </a:cxn>
                </a:cxnLst>
                <a:rect l="l" t="t" r="r" b="b"/>
                <a:pathLst>
                  <a:path w="127" h="888252">
                    <a:moveTo>
                      <a:pt x="127" y="888252"/>
                    </a:moveTo>
                    <a:lnTo>
                      <a:pt x="0" y="0"/>
                    </a:lnTo>
                  </a:path>
                </a:pathLst>
              </a:custGeom>
              <a:ln w="19050" cap="flat">
                <a:solidFill>
                  <a:srgbClr val="025973"/>
                </a:solidFill>
                <a:prstDash val="solid"/>
                <a:miter/>
              </a:ln>
            </p:spPr>
            <p:txBody>
              <a:bodyPr rtlCol="0" anchor="ctr"/>
              <a:lstStyle/>
              <a:p>
                <a:endParaRPr lang="en-US"/>
              </a:p>
            </p:txBody>
          </p:sp>
          <p:sp>
            <p:nvSpPr>
              <p:cNvPr id="9744" name="Freeform: Shape 9743">
                <a:extLst>
                  <a:ext uri="{FF2B5EF4-FFF2-40B4-BE49-F238E27FC236}">
                    <a16:creationId xmlns:a16="http://schemas.microsoft.com/office/drawing/2014/main" id="{B9A5E66A-E238-1703-0C1A-64F11C3055C6}"/>
                  </a:ext>
                </a:extLst>
              </p:cNvPr>
              <p:cNvSpPr/>
              <p:nvPr/>
            </p:nvSpPr>
            <p:spPr>
              <a:xfrm>
                <a:off x="5262496" y="5108346"/>
                <a:ext cx="127" cy="888252"/>
              </a:xfrm>
              <a:custGeom>
                <a:avLst/>
                <a:gdLst>
                  <a:gd name="connsiteX0" fmla="*/ 127 w 127"/>
                  <a:gd name="connsiteY0" fmla="*/ 888252 h 888252"/>
                  <a:gd name="connsiteX1" fmla="*/ 0 w 127"/>
                  <a:gd name="connsiteY1" fmla="*/ 0 h 888252"/>
                </a:gdLst>
                <a:ahLst/>
                <a:cxnLst>
                  <a:cxn ang="0">
                    <a:pos x="connsiteX0" y="connsiteY0"/>
                  </a:cxn>
                  <a:cxn ang="0">
                    <a:pos x="connsiteX1" y="connsiteY1"/>
                  </a:cxn>
                </a:cxnLst>
                <a:rect l="l" t="t" r="r" b="b"/>
                <a:pathLst>
                  <a:path w="127" h="888252">
                    <a:moveTo>
                      <a:pt x="127" y="888252"/>
                    </a:moveTo>
                    <a:lnTo>
                      <a:pt x="0" y="0"/>
                    </a:lnTo>
                  </a:path>
                </a:pathLst>
              </a:custGeom>
              <a:ln w="19050" cap="flat">
                <a:solidFill>
                  <a:srgbClr val="025973"/>
                </a:solidFill>
                <a:prstDash val="solid"/>
                <a:miter/>
              </a:ln>
            </p:spPr>
            <p:txBody>
              <a:bodyPr rtlCol="0" anchor="ctr"/>
              <a:lstStyle/>
              <a:p>
                <a:endParaRPr lang="en-US"/>
              </a:p>
            </p:txBody>
          </p:sp>
          <p:sp>
            <p:nvSpPr>
              <p:cNvPr id="9745" name="Freeform: Shape 9744">
                <a:extLst>
                  <a:ext uri="{FF2B5EF4-FFF2-40B4-BE49-F238E27FC236}">
                    <a16:creationId xmlns:a16="http://schemas.microsoft.com/office/drawing/2014/main" id="{AFA857A0-EA82-C895-C9F0-2C0E08A7BB05}"/>
                  </a:ext>
                </a:extLst>
              </p:cNvPr>
              <p:cNvSpPr/>
              <p:nvPr/>
            </p:nvSpPr>
            <p:spPr>
              <a:xfrm>
                <a:off x="5284638" y="5108346"/>
                <a:ext cx="127" cy="897164"/>
              </a:xfrm>
              <a:custGeom>
                <a:avLst/>
                <a:gdLst>
                  <a:gd name="connsiteX0" fmla="*/ 127 w 127"/>
                  <a:gd name="connsiteY0" fmla="*/ 897165 h 897164"/>
                  <a:gd name="connsiteX1" fmla="*/ 0 w 127"/>
                  <a:gd name="connsiteY1" fmla="*/ 0 h 897164"/>
                </a:gdLst>
                <a:ahLst/>
                <a:cxnLst>
                  <a:cxn ang="0">
                    <a:pos x="connsiteX0" y="connsiteY0"/>
                  </a:cxn>
                  <a:cxn ang="0">
                    <a:pos x="connsiteX1" y="connsiteY1"/>
                  </a:cxn>
                </a:cxnLst>
                <a:rect l="l" t="t" r="r" b="b"/>
                <a:pathLst>
                  <a:path w="127" h="897164">
                    <a:moveTo>
                      <a:pt x="127" y="897165"/>
                    </a:moveTo>
                    <a:lnTo>
                      <a:pt x="0" y="0"/>
                    </a:lnTo>
                  </a:path>
                </a:pathLst>
              </a:custGeom>
              <a:ln w="19050" cap="flat">
                <a:solidFill>
                  <a:srgbClr val="025973"/>
                </a:solidFill>
                <a:prstDash val="solid"/>
                <a:miter/>
              </a:ln>
            </p:spPr>
            <p:txBody>
              <a:bodyPr rtlCol="0" anchor="ctr"/>
              <a:lstStyle/>
              <a:p>
                <a:endParaRPr lang="en-US"/>
              </a:p>
            </p:txBody>
          </p:sp>
          <p:sp>
            <p:nvSpPr>
              <p:cNvPr id="9746" name="Freeform: Shape 9745">
                <a:extLst>
                  <a:ext uri="{FF2B5EF4-FFF2-40B4-BE49-F238E27FC236}">
                    <a16:creationId xmlns:a16="http://schemas.microsoft.com/office/drawing/2014/main" id="{605F4580-8EF2-7502-1910-212657F5CE8D}"/>
                  </a:ext>
                </a:extLst>
              </p:cNvPr>
              <p:cNvSpPr/>
              <p:nvPr/>
            </p:nvSpPr>
            <p:spPr>
              <a:xfrm>
                <a:off x="5306779" y="5108346"/>
                <a:ext cx="127" cy="902072"/>
              </a:xfrm>
              <a:custGeom>
                <a:avLst/>
                <a:gdLst>
                  <a:gd name="connsiteX0" fmla="*/ 127 w 127"/>
                  <a:gd name="connsiteY0" fmla="*/ 902073 h 902072"/>
                  <a:gd name="connsiteX1" fmla="*/ 0 w 127"/>
                  <a:gd name="connsiteY1" fmla="*/ 0 h 902072"/>
                </a:gdLst>
                <a:ahLst/>
                <a:cxnLst>
                  <a:cxn ang="0">
                    <a:pos x="connsiteX0" y="connsiteY0"/>
                  </a:cxn>
                  <a:cxn ang="0">
                    <a:pos x="connsiteX1" y="connsiteY1"/>
                  </a:cxn>
                </a:cxnLst>
                <a:rect l="l" t="t" r="r" b="b"/>
                <a:pathLst>
                  <a:path w="127" h="902072">
                    <a:moveTo>
                      <a:pt x="127" y="902073"/>
                    </a:moveTo>
                    <a:lnTo>
                      <a:pt x="0" y="0"/>
                    </a:lnTo>
                  </a:path>
                </a:pathLst>
              </a:custGeom>
              <a:ln w="19050" cap="flat">
                <a:solidFill>
                  <a:srgbClr val="025973"/>
                </a:solidFill>
                <a:prstDash val="solid"/>
                <a:miter/>
              </a:ln>
            </p:spPr>
            <p:txBody>
              <a:bodyPr rtlCol="0" anchor="ctr"/>
              <a:lstStyle/>
              <a:p>
                <a:endParaRPr lang="en-US"/>
              </a:p>
            </p:txBody>
          </p:sp>
          <p:sp>
            <p:nvSpPr>
              <p:cNvPr id="9747" name="Freeform: Shape 9746">
                <a:extLst>
                  <a:ext uri="{FF2B5EF4-FFF2-40B4-BE49-F238E27FC236}">
                    <a16:creationId xmlns:a16="http://schemas.microsoft.com/office/drawing/2014/main" id="{EC15A1F3-1AC0-3665-862C-25CA68712E10}"/>
                  </a:ext>
                </a:extLst>
              </p:cNvPr>
              <p:cNvSpPr/>
              <p:nvPr/>
            </p:nvSpPr>
            <p:spPr>
              <a:xfrm>
                <a:off x="5328921" y="5108346"/>
                <a:ext cx="127" cy="907110"/>
              </a:xfrm>
              <a:custGeom>
                <a:avLst/>
                <a:gdLst>
                  <a:gd name="connsiteX0" fmla="*/ 127 w 127"/>
                  <a:gd name="connsiteY0" fmla="*/ 907110 h 907110"/>
                  <a:gd name="connsiteX1" fmla="*/ 0 w 127"/>
                  <a:gd name="connsiteY1" fmla="*/ 0 h 907110"/>
                </a:gdLst>
                <a:ahLst/>
                <a:cxnLst>
                  <a:cxn ang="0">
                    <a:pos x="connsiteX0" y="connsiteY0"/>
                  </a:cxn>
                  <a:cxn ang="0">
                    <a:pos x="connsiteX1" y="connsiteY1"/>
                  </a:cxn>
                </a:cxnLst>
                <a:rect l="l" t="t" r="r" b="b"/>
                <a:pathLst>
                  <a:path w="127" h="907110">
                    <a:moveTo>
                      <a:pt x="127" y="907110"/>
                    </a:moveTo>
                    <a:lnTo>
                      <a:pt x="0" y="0"/>
                    </a:lnTo>
                  </a:path>
                </a:pathLst>
              </a:custGeom>
              <a:ln w="19050" cap="flat">
                <a:solidFill>
                  <a:srgbClr val="025973"/>
                </a:solidFill>
                <a:prstDash val="solid"/>
                <a:miter/>
              </a:ln>
            </p:spPr>
            <p:txBody>
              <a:bodyPr rtlCol="0" anchor="ctr"/>
              <a:lstStyle/>
              <a:p>
                <a:endParaRPr lang="en-US"/>
              </a:p>
            </p:txBody>
          </p:sp>
          <p:sp>
            <p:nvSpPr>
              <p:cNvPr id="9748" name="Freeform: Shape 9747">
                <a:extLst>
                  <a:ext uri="{FF2B5EF4-FFF2-40B4-BE49-F238E27FC236}">
                    <a16:creationId xmlns:a16="http://schemas.microsoft.com/office/drawing/2014/main" id="{23414FD3-45E8-F2E0-55B6-981B8AB455FB}"/>
                  </a:ext>
                </a:extLst>
              </p:cNvPr>
              <p:cNvSpPr/>
              <p:nvPr/>
            </p:nvSpPr>
            <p:spPr>
              <a:xfrm>
                <a:off x="5351063" y="5108346"/>
                <a:ext cx="12725" cy="926872"/>
              </a:xfrm>
              <a:custGeom>
                <a:avLst/>
                <a:gdLst>
                  <a:gd name="connsiteX0" fmla="*/ 0 w 12725"/>
                  <a:gd name="connsiteY0" fmla="*/ 926872 h 926872"/>
                  <a:gd name="connsiteX1" fmla="*/ 0 w 12725"/>
                  <a:gd name="connsiteY1" fmla="*/ 0 h 926872"/>
                </a:gdLst>
                <a:ahLst/>
                <a:cxnLst>
                  <a:cxn ang="0">
                    <a:pos x="connsiteX0" y="connsiteY0"/>
                  </a:cxn>
                  <a:cxn ang="0">
                    <a:pos x="connsiteX1" y="connsiteY1"/>
                  </a:cxn>
                </a:cxnLst>
                <a:rect l="l" t="t" r="r" b="b"/>
                <a:pathLst>
                  <a:path w="12725" h="926872">
                    <a:moveTo>
                      <a:pt x="0" y="926872"/>
                    </a:moveTo>
                    <a:lnTo>
                      <a:pt x="0" y="0"/>
                    </a:lnTo>
                  </a:path>
                </a:pathLst>
              </a:custGeom>
              <a:ln w="19050" cap="flat">
                <a:solidFill>
                  <a:srgbClr val="025973"/>
                </a:solidFill>
                <a:prstDash val="solid"/>
                <a:miter/>
              </a:ln>
            </p:spPr>
            <p:txBody>
              <a:bodyPr rtlCol="0" anchor="ctr"/>
              <a:lstStyle/>
              <a:p>
                <a:endParaRPr lang="en-US"/>
              </a:p>
            </p:txBody>
          </p:sp>
          <p:sp>
            <p:nvSpPr>
              <p:cNvPr id="9749" name="Freeform: Shape 9748">
                <a:extLst>
                  <a:ext uri="{FF2B5EF4-FFF2-40B4-BE49-F238E27FC236}">
                    <a16:creationId xmlns:a16="http://schemas.microsoft.com/office/drawing/2014/main" id="{403B3F1C-CB51-D793-11EC-D9D94675BF8C}"/>
                  </a:ext>
                </a:extLst>
              </p:cNvPr>
              <p:cNvSpPr/>
              <p:nvPr/>
            </p:nvSpPr>
            <p:spPr>
              <a:xfrm>
                <a:off x="5373204" y="5108346"/>
                <a:ext cx="12725" cy="931909"/>
              </a:xfrm>
              <a:custGeom>
                <a:avLst/>
                <a:gdLst>
                  <a:gd name="connsiteX0" fmla="*/ 0 w 12725"/>
                  <a:gd name="connsiteY0" fmla="*/ 931910 h 931909"/>
                  <a:gd name="connsiteX1" fmla="*/ 0 w 12725"/>
                  <a:gd name="connsiteY1" fmla="*/ 0 h 931909"/>
                </a:gdLst>
                <a:ahLst/>
                <a:cxnLst>
                  <a:cxn ang="0">
                    <a:pos x="connsiteX0" y="connsiteY0"/>
                  </a:cxn>
                  <a:cxn ang="0">
                    <a:pos x="connsiteX1" y="connsiteY1"/>
                  </a:cxn>
                </a:cxnLst>
                <a:rect l="l" t="t" r="r" b="b"/>
                <a:pathLst>
                  <a:path w="12725" h="931909">
                    <a:moveTo>
                      <a:pt x="0" y="931910"/>
                    </a:moveTo>
                    <a:lnTo>
                      <a:pt x="0" y="0"/>
                    </a:lnTo>
                  </a:path>
                </a:pathLst>
              </a:custGeom>
              <a:ln w="19050" cap="flat">
                <a:solidFill>
                  <a:srgbClr val="025973"/>
                </a:solidFill>
                <a:prstDash val="solid"/>
                <a:miter/>
              </a:ln>
            </p:spPr>
            <p:txBody>
              <a:bodyPr rtlCol="0" anchor="ctr"/>
              <a:lstStyle/>
              <a:p>
                <a:endParaRPr lang="en-US"/>
              </a:p>
            </p:txBody>
          </p:sp>
          <p:sp>
            <p:nvSpPr>
              <p:cNvPr id="9750" name="Freeform: Shape 9749">
                <a:extLst>
                  <a:ext uri="{FF2B5EF4-FFF2-40B4-BE49-F238E27FC236}">
                    <a16:creationId xmlns:a16="http://schemas.microsoft.com/office/drawing/2014/main" id="{9DC5D6A5-B55D-B0A9-0997-A576E2AED36E}"/>
                  </a:ext>
                </a:extLst>
              </p:cNvPr>
              <p:cNvSpPr/>
              <p:nvPr/>
            </p:nvSpPr>
            <p:spPr>
              <a:xfrm>
                <a:off x="5395346" y="5108346"/>
                <a:ext cx="12725" cy="957483"/>
              </a:xfrm>
              <a:custGeom>
                <a:avLst/>
                <a:gdLst>
                  <a:gd name="connsiteX0" fmla="*/ 0 w 12725"/>
                  <a:gd name="connsiteY0" fmla="*/ 957484 h 957483"/>
                  <a:gd name="connsiteX1" fmla="*/ 0 w 12725"/>
                  <a:gd name="connsiteY1" fmla="*/ 0 h 957483"/>
                </a:gdLst>
                <a:ahLst/>
                <a:cxnLst>
                  <a:cxn ang="0">
                    <a:pos x="connsiteX0" y="connsiteY0"/>
                  </a:cxn>
                  <a:cxn ang="0">
                    <a:pos x="connsiteX1" y="connsiteY1"/>
                  </a:cxn>
                </a:cxnLst>
                <a:rect l="l" t="t" r="r" b="b"/>
                <a:pathLst>
                  <a:path w="12725" h="957483">
                    <a:moveTo>
                      <a:pt x="0" y="957484"/>
                    </a:moveTo>
                    <a:lnTo>
                      <a:pt x="0" y="0"/>
                    </a:lnTo>
                  </a:path>
                </a:pathLst>
              </a:custGeom>
              <a:ln w="19050" cap="flat">
                <a:solidFill>
                  <a:srgbClr val="025973"/>
                </a:solidFill>
                <a:prstDash val="solid"/>
                <a:miter/>
              </a:ln>
            </p:spPr>
            <p:txBody>
              <a:bodyPr rtlCol="0" anchor="ctr"/>
              <a:lstStyle/>
              <a:p>
                <a:endParaRPr lang="en-US"/>
              </a:p>
            </p:txBody>
          </p:sp>
          <p:sp>
            <p:nvSpPr>
              <p:cNvPr id="9751" name="Freeform: Shape 9750">
                <a:extLst>
                  <a:ext uri="{FF2B5EF4-FFF2-40B4-BE49-F238E27FC236}">
                    <a16:creationId xmlns:a16="http://schemas.microsoft.com/office/drawing/2014/main" id="{AB1044A5-D655-1569-4579-F765FC0FC2A4}"/>
                  </a:ext>
                </a:extLst>
              </p:cNvPr>
              <p:cNvSpPr/>
              <p:nvPr/>
            </p:nvSpPr>
            <p:spPr>
              <a:xfrm>
                <a:off x="5417361" y="5108346"/>
                <a:ext cx="127" cy="1003853"/>
              </a:xfrm>
              <a:custGeom>
                <a:avLst/>
                <a:gdLst>
                  <a:gd name="connsiteX0" fmla="*/ 127 w 127"/>
                  <a:gd name="connsiteY0" fmla="*/ 1003853 h 1003853"/>
                  <a:gd name="connsiteX1" fmla="*/ 0 w 127"/>
                  <a:gd name="connsiteY1" fmla="*/ 0 h 1003853"/>
                </a:gdLst>
                <a:ahLst/>
                <a:cxnLst>
                  <a:cxn ang="0">
                    <a:pos x="connsiteX0" y="connsiteY0"/>
                  </a:cxn>
                  <a:cxn ang="0">
                    <a:pos x="connsiteX1" y="connsiteY1"/>
                  </a:cxn>
                </a:cxnLst>
                <a:rect l="l" t="t" r="r" b="b"/>
                <a:pathLst>
                  <a:path w="127" h="1003853">
                    <a:moveTo>
                      <a:pt x="127" y="1003853"/>
                    </a:moveTo>
                    <a:lnTo>
                      <a:pt x="0" y="0"/>
                    </a:lnTo>
                  </a:path>
                </a:pathLst>
              </a:custGeom>
              <a:ln w="19050" cap="flat">
                <a:solidFill>
                  <a:srgbClr val="025973"/>
                </a:solidFill>
                <a:prstDash val="solid"/>
                <a:miter/>
              </a:ln>
            </p:spPr>
            <p:txBody>
              <a:bodyPr rtlCol="0" anchor="ctr"/>
              <a:lstStyle/>
              <a:p>
                <a:endParaRPr lang="en-US"/>
              </a:p>
            </p:txBody>
          </p:sp>
          <p:sp>
            <p:nvSpPr>
              <p:cNvPr id="9752" name="Freeform: Shape 9751">
                <a:extLst>
                  <a:ext uri="{FF2B5EF4-FFF2-40B4-BE49-F238E27FC236}">
                    <a16:creationId xmlns:a16="http://schemas.microsoft.com/office/drawing/2014/main" id="{7B580D06-CF18-FE2D-4875-5ED35D7B29FC}"/>
                  </a:ext>
                </a:extLst>
              </p:cNvPr>
              <p:cNvSpPr/>
              <p:nvPr/>
            </p:nvSpPr>
            <p:spPr>
              <a:xfrm>
                <a:off x="5439502" y="5108346"/>
                <a:ext cx="127" cy="1015736"/>
              </a:xfrm>
              <a:custGeom>
                <a:avLst/>
                <a:gdLst>
                  <a:gd name="connsiteX0" fmla="*/ 127 w 127"/>
                  <a:gd name="connsiteY0" fmla="*/ 1015736 h 1015736"/>
                  <a:gd name="connsiteX1" fmla="*/ 0 w 127"/>
                  <a:gd name="connsiteY1" fmla="*/ 0 h 1015736"/>
                </a:gdLst>
                <a:ahLst/>
                <a:cxnLst>
                  <a:cxn ang="0">
                    <a:pos x="connsiteX0" y="connsiteY0"/>
                  </a:cxn>
                  <a:cxn ang="0">
                    <a:pos x="connsiteX1" y="connsiteY1"/>
                  </a:cxn>
                </a:cxnLst>
                <a:rect l="l" t="t" r="r" b="b"/>
                <a:pathLst>
                  <a:path w="127" h="1015736">
                    <a:moveTo>
                      <a:pt x="127" y="1015736"/>
                    </a:moveTo>
                    <a:lnTo>
                      <a:pt x="0" y="0"/>
                    </a:lnTo>
                  </a:path>
                </a:pathLst>
              </a:custGeom>
              <a:ln w="19050" cap="flat">
                <a:solidFill>
                  <a:srgbClr val="025973"/>
                </a:solidFill>
                <a:prstDash val="solid"/>
                <a:miter/>
              </a:ln>
            </p:spPr>
            <p:txBody>
              <a:bodyPr rtlCol="0" anchor="ctr"/>
              <a:lstStyle/>
              <a:p>
                <a:endParaRPr lang="en-US"/>
              </a:p>
            </p:txBody>
          </p:sp>
          <p:sp>
            <p:nvSpPr>
              <p:cNvPr id="9753" name="Freeform: Shape 9752">
                <a:extLst>
                  <a:ext uri="{FF2B5EF4-FFF2-40B4-BE49-F238E27FC236}">
                    <a16:creationId xmlns:a16="http://schemas.microsoft.com/office/drawing/2014/main" id="{3789FCB5-AA00-A0C0-4116-9C6A58EE00B7}"/>
                  </a:ext>
                </a:extLst>
              </p:cNvPr>
              <p:cNvSpPr/>
              <p:nvPr/>
            </p:nvSpPr>
            <p:spPr>
              <a:xfrm>
                <a:off x="5461644" y="5108346"/>
                <a:ext cx="127" cy="1022710"/>
              </a:xfrm>
              <a:custGeom>
                <a:avLst/>
                <a:gdLst>
                  <a:gd name="connsiteX0" fmla="*/ 127 w 127"/>
                  <a:gd name="connsiteY0" fmla="*/ 1022711 h 1022710"/>
                  <a:gd name="connsiteX1" fmla="*/ 0 w 127"/>
                  <a:gd name="connsiteY1" fmla="*/ 0 h 1022710"/>
                </a:gdLst>
                <a:ahLst/>
                <a:cxnLst>
                  <a:cxn ang="0">
                    <a:pos x="connsiteX0" y="connsiteY0"/>
                  </a:cxn>
                  <a:cxn ang="0">
                    <a:pos x="connsiteX1" y="connsiteY1"/>
                  </a:cxn>
                </a:cxnLst>
                <a:rect l="l" t="t" r="r" b="b"/>
                <a:pathLst>
                  <a:path w="127" h="1022710">
                    <a:moveTo>
                      <a:pt x="127" y="1022711"/>
                    </a:moveTo>
                    <a:lnTo>
                      <a:pt x="0" y="0"/>
                    </a:lnTo>
                  </a:path>
                </a:pathLst>
              </a:custGeom>
              <a:ln w="19050" cap="flat">
                <a:solidFill>
                  <a:srgbClr val="025973"/>
                </a:solidFill>
                <a:prstDash val="solid"/>
                <a:miter/>
              </a:ln>
            </p:spPr>
            <p:txBody>
              <a:bodyPr rtlCol="0" anchor="ctr"/>
              <a:lstStyle/>
              <a:p>
                <a:endParaRPr lang="en-US"/>
              </a:p>
            </p:txBody>
          </p:sp>
          <p:sp>
            <p:nvSpPr>
              <p:cNvPr id="9754" name="Freeform: Shape 9753">
                <a:extLst>
                  <a:ext uri="{FF2B5EF4-FFF2-40B4-BE49-F238E27FC236}">
                    <a16:creationId xmlns:a16="http://schemas.microsoft.com/office/drawing/2014/main" id="{7BD4B0B2-1C2C-CE12-7EE5-FC23670B52A2}"/>
                  </a:ext>
                </a:extLst>
              </p:cNvPr>
              <p:cNvSpPr/>
              <p:nvPr/>
            </p:nvSpPr>
            <p:spPr>
              <a:xfrm>
                <a:off x="5483786" y="5108346"/>
                <a:ext cx="127" cy="1039502"/>
              </a:xfrm>
              <a:custGeom>
                <a:avLst/>
                <a:gdLst>
                  <a:gd name="connsiteX0" fmla="*/ 127 w 127"/>
                  <a:gd name="connsiteY0" fmla="*/ 1039502 h 1039502"/>
                  <a:gd name="connsiteX1" fmla="*/ 0 w 127"/>
                  <a:gd name="connsiteY1" fmla="*/ 0 h 1039502"/>
                </a:gdLst>
                <a:ahLst/>
                <a:cxnLst>
                  <a:cxn ang="0">
                    <a:pos x="connsiteX0" y="connsiteY0"/>
                  </a:cxn>
                  <a:cxn ang="0">
                    <a:pos x="connsiteX1" y="connsiteY1"/>
                  </a:cxn>
                </a:cxnLst>
                <a:rect l="l" t="t" r="r" b="b"/>
                <a:pathLst>
                  <a:path w="127" h="1039502">
                    <a:moveTo>
                      <a:pt x="127" y="1039502"/>
                    </a:moveTo>
                    <a:lnTo>
                      <a:pt x="0" y="0"/>
                    </a:lnTo>
                  </a:path>
                </a:pathLst>
              </a:custGeom>
              <a:ln w="19050" cap="flat">
                <a:solidFill>
                  <a:srgbClr val="025973"/>
                </a:solidFill>
                <a:prstDash val="solid"/>
                <a:miter/>
              </a:ln>
            </p:spPr>
            <p:txBody>
              <a:bodyPr rtlCol="0" anchor="ctr"/>
              <a:lstStyle/>
              <a:p>
                <a:endParaRPr lang="en-US"/>
              </a:p>
            </p:txBody>
          </p:sp>
          <p:sp>
            <p:nvSpPr>
              <p:cNvPr id="9755" name="Freeform: Shape 9754">
                <a:extLst>
                  <a:ext uri="{FF2B5EF4-FFF2-40B4-BE49-F238E27FC236}">
                    <a16:creationId xmlns:a16="http://schemas.microsoft.com/office/drawing/2014/main" id="{9CE89645-346B-D42A-04A7-2FA7A9DFFA93}"/>
                  </a:ext>
                </a:extLst>
              </p:cNvPr>
              <p:cNvSpPr/>
              <p:nvPr/>
            </p:nvSpPr>
            <p:spPr>
              <a:xfrm>
                <a:off x="5505927" y="5108346"/>
                <a:ext cx="12725" cy="1044410"/>
              </a:xfrm>
              <a:custGeom>
                <a:avLst/>
                <a:gdLst>
                  <a:gd name="connsiteX0" fmla="*/ 0 w 12725"/>
                  <a:gd name="connsiteY0" fmla="*/ 1044410 h 1044410"/>
                  <a:gd name="connsiteX1" fmla="*/ 0 w 12725"/>
                  <a:gd name="connsiteY1" fmla="*/ 0 h 1044410"/>
                </a:gdLst>
                <a:ahLst/>
                <a:cxnLst>
                  <a:cxn ang="0">
                    <a:pos x="connsiteX0" y="connsiteY0"/>
                  </a:cxn>
                  <a:cxn ang="0">
                    <a:pos x="connsiteX1" y="connsiteY1"/>
                  </a:cxn>
                </a:cxnLst>
                <a:rect l="l" t="t" r="r" b="b"/>
                <a:pathLst>
                  <a:path w="12725" h="1044410">
                    <a:moveTo>
                      <a:pt x="0" y="1044410"/>
                    </a:moveTo>
                    <a:lnTo>
                      <a:pt x="0" y="0"/>
                    </a:lnTo>
                  </a:path>
                </a:pathLst>
              </a:custGeom>
              <a:ln w="19050" cap="flat">
                <a:solidFill>
                  <a:srgbClr val="025973"/>
                </a:solidFill>
                <a:prstDash val="solid"/>
                <a:miter/>
              </a:ln>
            </p:spPr>
            <p:txBody>
              <a:bodyPr rtlCol="0" anchor="ctr"/>
              <a:lstStyle/>
              <a:p>
                <a:endParaRPr lang="en-US"/>
              </a:p>
            </p:txBody>
          </p:sp>
          <p:sp>
            <p:nvSpPr>
              <p:cNvPr id="9756" name="Freeform: Shape 9755">
                <a:extLst>
                  <a:ext uri="{FF2B5EF4-FFF2-40B4-BE49-F238E27FC236}">
                    <a16:creationId xmlns:a16="http://schemas.microsoft.com/office/drawing/2014/main" id="{903A91EF-DDA1-763B-022C-CF0BA6E50523}"/>
                  </a:ext>
                </a:extLst>
              </p:cNvPr>
              <p:cNvSpPr/>
              <p:nvPr/>
            </p:nvSpPr>
            <p:spPr>
              <a:xfrm>
                <a:off x="5528069" y="5108346"/>
                <a:ext cx="12725" cy="1053322"/>
              </a:xfrm>
              <a:custGeom>
                <a:avLst/>
                <a:gdLst>
                  <a:gd name="connsiteX0" fmla="*/ 0 w 12725"/>
                  <a:gd name="connsiteY0" fmla="*/ 1053323 h 1053322"/>
                  <a:gd name="connsiteX1" fmla="*/ 0 w 12725"/>
                  <a:gd name="connsiteY1" fmla="*/ 0 h 1053322"/>
                </a:gdLst>
                <a:ahLst/>
                <a:cxnLst>
                  <a:cxn ang="0">
                    <a:pos x="connsiteX0" y="connsiteY0"/>
                  </a:cxn>
                  <a:cxn ang="0">
                    <a:pos x="connsiteX1" y="connsiteY1"/>
                  </a:cxn>
                </a:cxnLst>
                <a:rect l="l" t="t" r="r" b="b"/>
                <a:pathLst>
                  <a:path w="12725" h="1053322">
                    <a:moveTo>
                      <a:pt x="0" y="1053323"/>
                    </a:moveTo>
                    <a:lnTo>
                      <a:pt x="0" y="0"/>
                    </a:lnTo>
                  </a:path>
                </a:pathLst>
              </a:custGeom>
              <a:ln w="19050" cap="flat">
                <a:solidFill>
                  <a:srgbClr val="025973"/>
                </a:solidFill>
                <a:prstDash val="solid"/>
                <a:miter/>
              </a:ln>
            </p:spPr>
            <p:txBody>
              <a:bodyPr rtlCol="0" anchor="ctr"/>
              <a:lstStyle/>
              <a:p>
                <a:endParaRPr lang="en-US"/>
              </a:p>
            </p:txBody>
          </p:sp>
          <p:sp>
            <p:nvSpPr>
              <p:cNvPr id="9757" name="Freeform: Shape 9756">
                <a:extLst>
                  <a:ext uri="{FF2B5EF4-FFF2-40B4-BE49-F238E27FC236}">
                    <a16:creationId xmlns:a16="http://schemas.microsoft.com/office/drawing/2014/main" id="{426F16F9-DA90-E18C-5D97-47C0C27F45F0}"/>
                  </a:ext>
                </a:extLst>
              </p:cNvPr>
              <p:cNvSpPr/>
              <p:nvPr/>
            </p:nvSpPr>
            <p:spPr>
              <a:xfrm>
                <a:off x="5550211" y="5108346"/>
                <a:ext cx="12725" cy="1073084"/>
              </a:xfrm>
              <a:custGeom>
                <a:avLst/>
                <a:gdLst>
                  <a:gd name="connsiteX0" fmla="*/ 0 w 12725"/>
                  <a:gd name="connsiteY0" fmla="*/ 1073084 h 1073084"/>
                  <a:gd name="connsiteX1" fmla="*/ 0 w 12725"/>
                  <a:gd name="connsiteY1" fmla="*/ 0 h 1073084"/>
                </a:gdLst>
                <a:ahLst/>
                <a:cxnLst>
                  <a:cxn ang="0">
                    <a:pos x="connsiteX0" y="connsiteY0"/>
                  </a:cxn>
                  <a:cxn ang="0">
                    <a:pos x="connsiteX1" y="connsiteY1"/>
                  </a:cxn>
                </a:cxnLst>
                <a:rect l="l" t="t" r="r" b="b"/>
                <a:pathLst>
                  <a:path w="12725" h="1073084">
                    <a:moveTo>
                      <a:pt x="0" y="1073084"/>
                    </a:moveTo>
                    <a:lnTo>
                      <a:pt x="0" y="0"/>
                    </a:lnTo>
                  </a:path>
                </a:pathLst>
              </a:custGeom>
              <a:ln w="19050" cap="flat">
                <a:solidFill>
                  <a:srgbClr val="025973"/>
                </a:solidFill>
                <a:prstDash val="solid"/>
                <a:miter/>
              </a:ln>
            </p:spPr>
            <p:txBody>
              <a:bodyPr rtlCol="0" anchor="ctr"/>
              <a:lstStyle/>
              <a:p>
                <a:endParaRPr lang="en-US"/>
              </a:p>
            </p:txBody>
          </p:sp>
          <p:sp>
            <p:nvSpPr>
              <p:cNvPr id="9758" name="Freeform: Shape 9757">
                <a:extLst>
                  <a:ext uri="{FF2B5EF4-FFF2-40B4-BE49-F238E27FC236}">
                    <a16:creationId xmlns:a16="http://schemas.microsoft.com/office/drawing/2014/main" id="{3B8F5D04-2DA0-7749-11EC-054C85A75778}"/>
                  </a:ext>
                </a:extLst>
              </p:cNvPr>
              <p:cNvSpPr/>
              <p:nvPr/>
            </p:nvSpPr>
            <p:spPr>
              <a:xfrm>
                <a:off x="5572353" y="5108346"/>
                <a:ext cx="12725" cy="1120487"/>
              </a:xfrm>
              <a:custGeom>
                <a:avLst/>
                <a:gdLst>
                  <a:gd name="connsiteX0" fmla="*/ 0 w 12725"/>
                  <a:gd name="connsiteY0" fmla="*/ 1120487 h 1120487"/>
                  <a:gd name="connsiteX1" fmla="*/ 0 w 12725"/>
                  <a:gd name="connsiteY1" fmla="*/ 0 h 1120487"/>
                </a:gdLst>
                <a:ahLst/>
                <a:cxnLst>
                  <a:cxn ang="0">
                    <a:pos x="connsiteX0" y="connsiteY0"/>
                  </a:cxn>
                  <a:cxn ang="0">
                    <a:pos x="connsiteX1" y="connsiteY1"/>
                  </a:cxn>
                </a:cxnLst>
                <a:rect l="l" t="t" r="r" b="b"/>
                <a:pathLst>
                  <a:path w="12725" h="1120487">
                    <a:moveTo>
                      <a:pt x="0" y="1120487"/>
                    </a:moveTo>
                    <a:lnTo>
                      <a:pt x="0" y="0"/>
                    </a:lnTo>
                  </a:path>
                </a:pathLst>
              </a:custGeom>
              <a:ln w="19050" cap="flat">
                <a:solidFill>
                  <a:srgbClr val="025973"/>
                </a:solidFill>
                <a:prstDash val="solid"/>
                <a:miter/>
              </a:ln>
            </p:spPr>
            <p:txBody>
              <a:bodyPr rtlCol="0" anchor="ctr"/>
              <a:lstStyle/>
              <a:p>
                <a:endParaRPr lang="en-US"/>
              </a:p>
            </p:txBody>
          </p:sp>
          <p:sp>
            <p:nvSpPr>
              <p:cNvPr id="9759" name="Freeform: Shape 9758">
                <a:extLst>
                  <a:ext uri="{FF2B5EF4-FFF2-40B4-BE49-F238E27FC236}">
                    <a16:creationId xmlns:a16="http://schemas.microsoft.com/office/drawing/2014/main" id="{3C18979A-7CAE-0987-C146-1E97251274D6}"/>
                  </a:ext>
                </a:extLst>
              </p:cNvPr>
              <p:cNvSpPr/>
              <p:nvPr/>
            </p:nvSpPr>
            <p:spPr>
              <a:xfrm>
                <a:off x="5594494" y="5108346"/>
                <a:ext cx="12725" cy="1120487"/>
              </a:xfrm>
              <a:custGeom>
                <a:avLst/>
                <a:gdLst>
                  <a:gd name="connsiteX0" fmla="*/ 0 w 12725"/>
                  <a:gd name="connsiteY0" fmla="*/ 1120487 h 1120487"/>
                  <a:gd name="connsiteX1" fmla="*/ 0 w 12725"/>
                  <a:gd name="connsiteY1" fmla="*/ 0 h 1120487"/>
                </a:gdLst>
                <a:ahLst/>
                <a:cxnLst>
                  <a:cxn ang="0">
                    <a:pos x="connsiteX0" y="connsiteY0"/>
                  </a:cxn>
                  <a:cxn ang="0">
                    <a:pos x="connsiteX1" y="connsiteY1"/>
                  </a:cxn>
                </a:cxnLst>
                <a:rect l="l" t="t" r="r" b="b"/>
                <a:pathLst>
                  <a:path w="12725" h="1120487">
                    <a:moveTo>
                      <a:pt x="0" y="1120487"/>
                    </a:moveTo>
                    <a:lnTo>
                      <a:pt x="0" y="0"/>
                    </a:lnTo>
                  </a:path>
                </a:pathLst>
              </a:custGeom>
              <a:ln w="19050" cap="flat">
                <a:solidFill>
                  <a:srgbClr val="025973"/>
                </a:solidFill>
                <a:prstDash val="solid"/>
                <a:miter/>
              </a:ln>
            </p:spPr>
            <p:txBody>
              <a:bodyPr rtlCol="0" anchor="ctr"/>
              <a:lstStyle/>
              <a:p>
                <a:endParaRPr lang="en-US"/>
              </a:p>
            </p:txBody>
          </p:sp>
          <p:sp>
            <p:nvSpPr>
              <p:cNvPr id="9760" name="Freeform: Shape 9759">
                <a:extLst>
                  <a:ext uri="{FF2B5EF4-FFF2-40B4-BE49-F238E27FC236}">
                    <a16:creationId xmlns:a16="http://schemas.microsoft.com/office/drawing/2014/main" id="{921D1537-66E7-B2CA-C38D-C31F7BDEDF26}"/>
                  </a:ext>
                </a:extLst>
              </p:cNvPr>
              <p:cNvSpPr/>
              <p:nvPr/>
            </p:nvSpPr>
            <p:spPr>
              <a:xfrm>
                <a:off x="5616509" y="5108346"/>
                <a:ext cx="127" cy="1119453"/>
              </a:xfrm>
              <a:custGeom>
                <a:avLst/>
                <a:gdLst>
                  <a:gd name="connsiteX0" fmla="*/ 127 w 127"/>
                  <a:gd name="connsiteY0" fmla="*/ 1119454 h 1119453"/>
                  <a:gd name="connsiteX1" fmla="*/ 0 w 127"/>
                  <a:gd name="connsiteY1" fmla="*/ 0 h 1119453"/>
                </a:gdLst>
                <a:ahLst/>
                <a:cxnLst>
                  <a:cxn ang="0">
                    <a:pos x="connsiteX0" y="connsiteY0"/>
                  </a:cxn>
                  <a:cxn ang="0">
                    <a:pos x="connsiteX1" y="connsiteY1"/>
                  </a:cxn>
                </a:cxnLst>
                <a:rect l="l" t="t" r="r" b="b"/>
                <a:pathLst>
                  <a:path w="127" h="1119453">
                    <a:moveTo>
                      <a:pt x="127" y="1119454"/>
                    </a:moveTo>
                    <a:lnTo>
                      <a:pt x="0" y="0"/>
                    </a:lnTo>
                  </a:path>
                </a:pathLst>
              </a:custGeom>
              <a:ln w="19050" cap="flat">
                <a:solidFill>
                  <a:srgbClr val="025973"/>
                </a:solidFill>
                <a:prstDash val="solid"/>
                <a:miter/>
              </a:ln>
            </p:spPr>
            <p:txBody>
              <a:bodyPr rtlCol="0" anchor="ctr"/>
              <a:lstStyle/>
              <a:p>
                <a:endParaRPr lang="en-US"/>
              </a:p>
            </p:txBody>
          </p:sp>
          <p:sp>
            <p:nvSpPr>
              <p:cNvPr id="9761" name="Freeform: Shape 9760">
                <a:extLst>
                  <a:ext uri="{FF2B5EF4-FFF2-40B4-BE49-F238E27FC236}">
                    <a16:creationId xmlns:a16="http://schemas.microsoft.com/office/drawing/2014/main" id="{9BABDA6B-17CF-D417-AAD1-708D09CC8E17}"/>
                  </a:ext>
                </a:extLst>
              </p:cNvPr>
              <p:cNvSpPr/>
              <p:nvPr/>
            </p:nvSpPr>
            <p:spPr>
              <a:xfrm>
                <a:off x="5638651" y="5108346"/>
                <a:ext cx="12725" cy="1121520"/>
              </a:xfrm>
              <a:custGeom>
                <a:avLst/>
                <a:gdLst>
                  <a:gd name="connsiteX0" fmla="*/ 0 w 12725"/>
                  <a:gd name="connsiteY0" fmla="*/ 1121520 h 1121520"/>
                  <a:gd name="connsiteX1" fmla="*/ 0 w 12725"/>
                  <a:gd name="connsiteY1" fmla="*/ 0 h 1121520"/>
                </a:gdLst>
                <a:ahLst/>
                <a:cxnLst>
                  <a:cxn ang="0">
                    <a:pos x="connsiteX0" y="connsiteY0"/>
                  </a:cxn>
                  <a:cxn ang="0">
                    <a:pos x="connsiteX1" y="connsiteY1"/>
                  </a:cxn>
                </a:cxnLst>
                <a:rect l="l" t="t" r="r" b="b"/>
                <a:pathLst>
                  <a:path w="12725" h="1121520">
                    <a:moveTo>
                      <a:pt x="0" y="1121520"/>
                    </a:moveTo>
                    <a:lnTo>
                      <a:pt x="0" y="0"/>
                    </a:lnTo>
                  </a:path>
                </a:pathLst>
              </a:custGeom>
              <a:ln w="19050" cap="flat">
                <a:solidFill>
                  <a:srgbClr val="025973"/>
                </a:solidFill>
                <a:prstDash val="solid"/>
                <a:miter/>
              </a:ln>
            </p:spPr>
            <p:txBody>
              <a:bodyPr rtlCol="0" anchor="ctr"/>
              <a:lstStyle/>
              <a:p>
                <a:endParaRPr lang="en-US"/>
              </a:p>
            </p:txBody>
          </p:sp>
          <p:sp>
            <p:nvSpPr>
              <p:cNvPr id="9762" name="Freeform: Shape 9761">
                <a:extLst>
                  <a:ext uri="{FF2B5EF4-FFF2-40B4-BE49-F238E27FC236}">
                    <a16:creationId xmlns:a16="http://schemas.microsoft.com/office/drawing/2014/main" id="{82D7009A-67D4-A7C9-DD51-D55E6345A9C9}"/>
                  </a:ext>
                </a:extLst>
              </p:cNvPr>
              <p:cNvSpPr/>
              <p:nvPr/>
            </p:nvSpPr>
            <p:spPr>
              <a:xfrm>
                <a:off x="5660792" y="5108346"/>
                <a:ext cx="12725" cy="1121520"/>
              </a:xfrm>
              <a:custGeom>
                <a:avLst/>
                <a:gdLst>
                  <a:gd name="connsiteX0" fmla="*/ 0 w 12725"/>
                  <a:gd name="connsiteY0" fmla="*/ 1121520 h 1121520"/>
                  <a:gd name="connsiteX1" fmla="*/ 0 w 12725"/>
                  <a:gd name="connsiteY1" fmla="*/ 0 h 1121520"/>
                </a:gdLst>
                <a:ahLst/>
                <a:cxnLst>
                  <a:cxn ang="0">
                    <a:pos x="connsiteX0" y="connsiteY0"/>
                  </a:cxn>
                  <a:cxn ang="0">
                    <a:pos x="connsiteX1" y="connsiteY1"/>
                  </a:cxn>
                </a:cxnLst>
                <a:rect l="l" t="t" r="r" b="b"/>
                <a:pathLst>
                  <a:path w="12725" h="1121520">
                    <a:moveTo>
                      <a:pt x="0" y="1121520"/>
                    </a:moveTo>
                    <a:lnTo>
                      <a:pt x="0" y="0"/>
                    </a:lnTo>
                  </a:path>
                </a:pathLst>
              </a:custGeom>
              <a:ln w="19050" cap="flat">
                <a:solidFill>
                  <a:srgbClr val="025973"/>
                </a:solidFill>
                <a:prstDash val="solid"/>
                <a:miter/>
              </a:ln>
            </p:spPr>
            <p:txBody>
              <a:bodyPr rtlCol="0" anchor="ctr"/>
              <a:lstStyle/>
              <a:p>
                <a:endParaRPr lang="en-US"/>
              </a:p>
            </p:txBody>
          </p:sp>
          <p:sp>
            <p:nvSpPr>
              <p:cNvPr id="9763" name="Freeform: Shape 9762">
                <a:extLst>
                  <a:ext uri="{FF2B5EF4-FFF2-40B4-BE49-F238E27FC236}">
                    <a16:creationId xmlns:a16="http://schemas.microsoft.com/office/drawing/2014/main" id="{E98A8F45-F810-09FE-DC44-66C435299F3E}"/>
                  </a:ext>
                </a:extLst>
              </p:cNvPr>
              <p:cNvSpPr/>
              <p:nvPr/>
            </p:nvSpPr>
            <p:spPr>
              <a:xfrm>
                <a:off x="5682934" y="5108346"/>
                <a:ext cx="12725" cy="1124491"/>
              </a:xfrm>
              <a:custGeom>
                <a:avLst/>
                <a:gdLst>
                  <a:gd name="connsiteX0" fmla="*/ 0 w 12725"/>
                  <a:gd name="connsiteY0" fmla="*/ 1124491 h 1124491"/>
                  <a:gd name="connsiteX1" fmla="*/ 0 w 12725"/>
                  <a:gd name="connsiteY1" fmla="*/ 0 h 1124491"/>
                </a:gdLst>
                <a:ahLst/>
                <a:cxnLst>
                  <a:cxn ang="0">
                    <a:pos x="connsiteX0" y="connsiteY0"/>
                  </a:cxn>
                  <a:cxn ang="0">
                    <a:pos x="connsiteX1" y="connsiteY1"/>
                  </a:cxn>
                </a:cxnLst>
                <a:rect l="l" t="t" r="r" b="b"/>
                <a:pathLst>
                  <a:path w="12725" h="1124491">
                    <a:moveTo>
                      <a:pt x="0" y="1124491"/>
                    </a:moveTo>
                    <a:lnTo>
                      <a:pt x="0" y="0"/>
                    </a:lnTo>
                  </a:path>
                </a:pathLst>
              </a:custGeom>
              <a:ln w="19050" cap="flat">
                <a:solidFill>
                  <a:srgbClr val="025973"/>
                </a:solidFill>
                <a:prstDash val="solid"/>
                <a:miter/>
              </a:ln>
            </p:spPr>
            <p:txBody>
              <a:bodyPr rtlCol="0" anchor="ctr"/>
              <a:lstStyle/>
              <a:p>
                <a:endParaRPr lang="en-US"/>
              </a:p>
            </p:txBody>
          </p:sp>
          <p:sp>
            <p:nvSpPr>
              <p:cNvPr id="9764" name="Freeform: Shape 9763">
                <a:extLst>
                  <a:ext uri="{FF2B5EF4-FFF2-40B4-BE49-F238E27FC236}">
                    <a16:creationId xmlns:a16="http://schemas.microsoft.com/office/drawing/2014/main" id="{8523231E-77FE-0257-EB27-0BF38FBE3202}"/>
                  </a:ext>
                </a:extLst>
              </p:cNvPr>
              <p:cNvSpPr/>
              <p:nvPr/>
            </p:nvSpPr>
            <p:spPr>
              <a:xfrm>
                <a:off x="5705076" y="5108346"/>
                <a:ext cx="12725" cy="1121520"/>
              </a:xfrm>
              <a:custGeom>
                <a:avLst/>
                <a:gdLst>
                  <a:gd name="connsiteX0" fmla="*/ 0 w 12725"/>
                  <a:gd name="connsiteY0" fmla="*/ 1121520 h 1121520"/>
                  <a:gd name="connsiteX1" fmla="*/ 0 w 12725"/>
                  <a:gd name="connsiteY1" fmla="*/ 0 h 1121520"/>
                </a:gdLst>
                <a:ahLst/>
                <a:cxnLst>
                  <a:cxn ang="0">
                    <a:pos x="connsiteX0" y="connsiteY0"/>
                  </a:cxn>
                  <a:cxn ang="0">
                    <a:pos x="connsiteX1" y="connsiteY1"/>
                  </a:cxn>
                </a:cxnLst>
                <a:rect l="l" t="t" r="r" b="b"/>
                <a:pathLst>
                  <a:path w="12725" h="1121520">
                    <a:moveTo>
                      <a:pt x="0" y="1121520"/>
                    </a:moveTo>
                    <a:lnTo>
                      <a:pt x="0" y="0"/>
                    </a:lnTo>
                  </a:path>
                </a:pathLst>
              </a:custGeom>
              <a:ln w="19050" cap="flat">
                <a:solidFill>
                  <a:srgbClr val="025973"/>
                </a:solidFill>
                <a:prstDash val="solid"/>
                <a:miter/>
              </a:ln>
            </p:spPr>
            <p:txBody>
              <a:bodyPr rtlCol="0" anchor="ctr"/>
              <a:lstStyle/>
              <a:p>
                <a:endParaRPr lang="en-US"/>
              </a:p>
            </p:txBody>
          </p:sp>
          <p:sp>
            <p:nvSpPr>
              <p:cNvPr id="9765" name="Freeform: Shape 9764">
                <a:extLst>
                  <a:ext uri="{FF2B5EF4-FFF2-40B4-BE49-F238E27FC236}">
                    <a16:creationId xmlns:a16="http://schemas.microsoft.com/office/drawing/2014/main" id="{D8CCA317-738C-C796-7234-23DED05AC441}"/>
                  </a:ext>
                </a:extLst>
              </p:cNvPr>
              <p:cNvSpPr/>
              <p:nvPr/>
            </p:nvSpPr>
            <p:spPr>
              <a:xfrm>
                <a:off x="5727217" y="5108346"/>
                <a:ext cx="12725" cy="1120487"/>
              </a:xfrm>
              <a:custGeom>
                <a:avLst/>
                <a:gdLst>
                  <a:gd name="connsiteX0" fmla="*/ 0 w 12725"/>
                  <a:gd name="connsiteY0" fmla="*/ 1120487 h 1120487"/>
                  <a:gd name="connsiteX1" fmla="*/ 0 w 12725"/>
                  <a:gd name="connsiteY1" fmla="*/ 0 h 1120487"/>
                </a:gdLst>
                <a:ahLst/>
                <a:cxnLst>
                  <a:cxn ang="0">
                    <a:pos x="connsiteX0" y="connsiteY0"/>
                  </a:cxn>
                  <a:cxn ang="0">
                    <a:pos x="connsiteX1" y="connsiteY1"/>
                  </a:cxn>
                </a:cxnLst>
                <a:rect l="l" t="t" r="r" b="b"/>
                <a:pathLst>
                  <a:path w="12725" h="1120487">
                    <a:moveTo>
                      <a:pt x="0" y="1120487"/>
                    </a:moveTo>
                    <a:lnTo>
                      <a:pt x="0" y="0"/>
                    </a:lnTo>
                  </a:path>
                </a:pathLst>
              </a:custGeom>
              <a:ln w="19050" cap="flat">
                <a:solidFill>
                  <a:srgbClr val="025973"/>
                </a:solidFill>
                <a:prstDash val="solid"/>
                <a:miter/>
              </a:ln>
            </p:spPr>
            <p:txBody>
              <a:bodyPr rtlCol="0" anchor="ctr"/>
              <a:lstStyle/>
              <a:p>
                <a:endParaRPr lang="en-US"/>
              </a:p>
            </p:txBody>
          </p:sp>
          <p:sp>
            <p:nvSpPr>
              <p:cNvPr id="9766" name="Freeform: Shape 9765">
                <a:extLst>
                  <a:ext uri="{FF2B5EF4-FFF2-40B4-BE49-F238E27FC236}">
                    <a16:creationId xmlns:a16="http://schemas.microsoft.com/office/drawing/2014/main" id="{2C49B2DE-0552-82F2-6028-55F4819FC1D7}"/>
                  </a:ext>
                </a:extLst>
              </p:cNvPr>
              <p:cNvSpPr/>
              <p:nvPr/>
            </p:nvSpPr>
            <p:spPr>
              <a:xfrm>
                <a:off x="5749359" y="5108346"/>
                <a:ext cx="12725" cy="1120487"/>
              </a:xfrm>
              <a:custGeom>
                <a:avLst/>
                <a:gdLst>
                  <a:gd name="connsiteX0" fmla="*/ 0 w 12725"/>
                  <a:gd name="connsiteY0" fmla="*/ 1120487 h 1120487"/>
                  <a:gd name="connsiteX1" fmla="*/ 0 w 12725"/>
                  <a:gd name="connsiteY1" fmla="*/ 0 h 1120487"/>
                </a:gdLst>
                <a:ahLst/>
                <a:cxnLst>
                  <a:cxn ang="0">
                    <a:pos x="connsiteX0" y="connsiteY0"/>
                  </a:cxn>
                  <a:cxn ang="0">
                    <a:pos x="connsiteX1" y="connsiteY1"/>
                  </a:cxn>
                </a:cxnLst>
                <a:rect l="l" t="t" r="r" b="b"/>
                <a:pathLst>
                  <a:path w="12725" h="1120487">
                    <a:moveTo>
                      <a:pt x="0" y="1120487"/>
                    </a:moveTo>
                    <a:lnTo>
                      <a:pt x="0" y="0"/>
                    </a:lnTo>
                  </a:path>
                </a:pathLst>
              </a:custGeom>
              <a:ln w="19050" cap="flat">
                <a:solidFill>
                  <a:srgbClr val="025973"/>
                </a:solidFill>
                <a:prstDash val="solid"/>
                <a:miter/>
              </a:ln>
            </p:spPr>
            <p:txBody>
              <a:bodyPr rtlCol="0" anchor="ctr"/>
              <a:lstStyle/>
              <a:p>
                <a:endParaRPr lang="en-US"/>
              </a:p>
            </p:txBody>
          </p:sp>
          <p:sp>
            <p:nvSpPr>
              <p:cNvPr id="9767" name="Freeform: Shape 9766">
                <a:extLst>
                  <a:ext uri="{FF2B5EF4-FFF2-40B4-BE49-F238E27FC236}">
                    <a16:creationId xmlns:a16="http://schemas.microsoft.com/office/drawing/2014/main" id="{65F273F3-E337-930C-38EB-ECB3F8701510}"/>
                  </a:ext>
                </a:extLst>
              </p:cNvPr>
              <p:cNvSpPr/>
              <p:nvPr/>
            </p:nvSpPr>
            <p:spPr>
              <a:xfrm>
                <a:off x="5771374" y="5108346"/>
                <a:ext cx="127" cy="1119453"/>
              </a:xfrm>
              <a:custGeom>
                <a:avLst/>
                <a:gdLst>
                  <a:gd name="connsiteX0" fmla="*/ 127 w 127"/>
                  <a:gd name="connsiteY0" fmla="*/ 1119454 h 1119453"/>
                  <a:gd name="connsiteX1" fmla="*/ 0 w 127"/>
                  <a:gd name="connsiteY1" fmla="*/ 0 h 1119453"/>
                </a:gdLst>
                <a:ahLst/>
                <a:cxnLst>
                  <a:cxn ang="0">
                    <a:pos x="connsiteX0" y="connsiteY0"/>
                  </a:cxn>
                  <a:cxn ang="0">
                    <a:pos x="connsiteX1" y="connsiteY1"/>
                  </a:cxn>
                </a:cxnLst>
                <a:rect l="l" t="t" r="r" b="b"/>
                <a:pathLst>
                  <a:path w="127" h="1119453">
                    <a:moveTo>
                      <a:pt x="127" y="1119454"/>
                    </a:moveTo>
                    <a:lnTo>
                      <a:pt x="0" y="0"/>
                    </a:lnTo>
                  </a:path>
                </a:pathLst>
              </a:custGeom>
              <a:ln w="19050" cap="flat">
                <a:solidFill>
                  <a:srgbClr val="025973"/>
                </a:solidFill>
                <a:prstDash val="solid"/>
                <a:miter/>
              </a:ln>
            </p:spPr>
            <p:txBody>
              <a:bodyPr rtlCol="0" anchor="ctr"/>
              <a:lstStyle/>
              <a:p>
                <a:endParaRPr lang="en-US"/>
              </a:p>
            </p:txBody>
          </p:sp>
          <p:sp>
            <p:nvSpPr>
              <p:cNvPr id="9768" name="Freeform: Shape 9767">
                <a:extLst>
                  <a:ext uri="{FF2B5EF4-FFF2-40B4-BE49-F238E27FC236}">
                    <a16:creationId xmlns:a16="http://schemas.microsoft.com/office/drawing/2014/main" id="{F7634030-84C3-21C8-6FA5-13B99B439E8C}"/>
                  </a:ext>
                </a:extLst>
              </p:cNvPr>
              <p:cNvSpPr/>
              <p:nvPr/>
            </p:nvSpPr>
            <p:spPr>
              <a:xfrm>
                <a:off x="5793515" y="5108346"/>
                <a:ext cx="127" cy="1121520"/>
              </a:xfrm>
              <a:custGeom>
                <a:avLst/>
                <a:gdLst>
                  <a:gd name="connsiteX0" fmla="*/ 127 w 127"/>
                  <a:gd name="connsiteY0" fmla="*/ 1121520 h 1121520"/>
                  <a:gd name="connsiteX1" fmla="*/ 0 w 127"/>
                  <a:gd name="connsiteY1" fmla="*/ 0 h 1121520"/>
                </a:gdLst>
                <a:ahLst/>
                <a:cxnLst>
                  <a:cxn ang="0">
                    <a:pos x="connsiteX0" y="connsiteY0"/>
                  </a:cxn>
                  <a:cxn ang="0">
                    <a:pos x="connsiteX1" y="connsiteY1"/>
                  </a:cxn>
                </a:cxnLst>
                <a:rect l="l" t="t" r="r" b="b"/>
                <a:pathLst>
                  <a:path w="127" h="1121520">
                    <a:moveTo>
                      <a:pt x="127" y="1121520"/>
                    </a:moveTo>
                    <a:lnTo>
                      <a:pt x="0" y="0"/>
                    </a:lnTo>
                  </a:path>
                </a:pathLst>
              </a:custGeom>
              <a:ln w="19050" cap="flat">
                <a:solidFill>
                  <a:srgbClr val="025973"/>
                </a:solidFill>
                <a:prstDash val="solid"/>
                <a:miter/>
              </a:ln>
            </p:spPr>
            <p:txBody>
              <a:bodyPr rtlCol="0" anchor="ctr"/>
              <a:lstStyle/>
              <a:p>
                <a:endParaRPr lang="en-US"/>
              </a:p>
            </p:txBody>
          </p:sp>
          <p:sp>
            <p:nvSpPr>
              <p:cNvPr id="9769" name="Freeform: Shape 9768">
                <a:extLst>
                  <a:ext uri="{FF2B5EF4-FFF2-40B4-BE49-F238E27FC236}">
                    <a16:creationId xmlns:a16="http://schemas.microsoft.com/office/drawing/2014/main" id="{732DD0D4-AB36-4B2F-4F63-AA5473DEFDB0}"/>
                  </a:ext>
                </a:extLst>
              </p:cNvPr>
              <p:cNvSpPr/>
              <p:nvPr/>
            </p:nvSpPr>
            <p:spPr>
              <a:xfrm>
                <a:off x="5815657" y="5108346"/>
                <a:ext cx="12725" cy="1121520"/>
              </a:xfrm>
              <a:custGeom>
                <a:avLst/>
                <a:gdLst>
                  <a:gd name="connsiteX0" fmla="*/ 0 w 12725"/>
                  <a:gd name="connsiteY0" fmla="*/ 1121520 h 1121520"/>
                  <a:gd name="connsiteX1" fmla="*/ 0 w 12725"/>
                  <a:gd name="connsiteY1" fmla="*/ 0 h 1121520"/>
                </a:gdLst>
                <a:ahLst/>
                <a:cxnLst>
                  <a:cxn ang="0">
                    <a:pos x="connsiteX0" y="connsiteY0"/>
                  </a:cxn>
                  <a:cxn ang="0">
                    <a:pos x="connsiteX1" y="connsiteY1"/>
                  </a:cxn>
                </a:cxnLst>
                <a:rect l="l" t="t" r="r" b="b"/>
                <a:pathLst>
                  <a:path w="12725" h="1121520">
                    <a:moveTo>
                      <a:pt x="0" y="1121520"/>
                    </a:moveTo>
                    <a:lnTo>
                      <a:pt x="0" y="0"/>
                    </a:lnTo>
                  </a:path>
                </a:pathLst>
              </a:custGeom>
              <a:ln w="19050" cap="flat">
                <a:solidFill>
                  <a:srgbClr val="025973"/>
                </a:solidFill>
                <a:prstDash val="solid"/>
                <a:miter/>
              </a:ln>
            </p:spPr>
            <p:txBody>
              <a:bodyPr rtlCol="0" anchor="ctr"/>
              <a:lstStyle/>
              <a:p>
                <a:endParaRPr lang="en-US"/>
              </a:p>
            </p:txBody>
          </p:sp>
          <p:sp>
            <p:nvSpPr>
              <p:cNvPr id="9770" name="Freeform: Shape 9769">
                <a:extLst>
                  <a:ext uri="{FF2B5EF4-FFF2-40B4-BE49-F238E27FC236}">
                    <a16:creationId xmlns:a16="http://schemas.microsoft.com/office/drawing/2014/main" id="{912D388A-E470-F2AD-93C9-BD64DFA6E0CE}"/>
                  </a:ext>
                </a:extLst>
              </p:cNvPr>
              <p:cNvSpPr/>
              <p:nvPr/>
            </p:nvSpPr>
            <p:spPr>
              <a:xfrm>
                <a:off x="5837799" y="5108346"/>
                <a:ext cx="12725" cy="1124491"/>
              </a:xfrm>
              <a:custGeom>
                <a:avLst/>
                <a:gdLst>
                  <a:gd name="connsiteX0" fmla="*/ 0 w 12725"/>
                  <a:gd name="connsiteY0" fmla="*/ 1124491 h 1124491"/>
                  <a:gd name="connsiteX1" fmla="*/ 0 w 12725"/>
                  <a:gd name="connsiteY1" fmla="*/ 0 h 1124491"/>
                </a:gdLst>
                <a:ahLst/>
                <a:cxnLst>
                  <a:cxn ang="0">
                    <a:pos x="connsiteX0" y="connsiteY0"/>
                  </a:cxn>
                  <a:cxn ang="0">
                    <a:pos x="connsiteX1" y="connsiteY1"/>
                  </a:cxn>
                </a:cxnLst>
                <a:rect l="l" t="t" r="r" b="b"/>
                <a:pathLst>
                  <a:path w="12725" h="1124491">
                    <a:moveTo>
                      <a:pt x="0" y="1124491"/>
                    </a:moveTo>
                    <a:lnTo>
                      <a:pt x="0" y="0"/>
                    </a:lnTo>
                  </a:path>
                </a:pathLst>
              </a:custGeom>
              <a:ln w="19050" cap="flat">
                <a:solidFill>
                  <a:srgbClr val="025973"/>
                </a:solidFill>
                <a:prstDash val="solid"/>
                <a:miter/>
              </a:ln>
            </p:spPr>
            <p:txBody>
              <a:bodyPr rtlCol="0" anchor="ctr"/>
              <a:lstStyle/>
              <a:p>
                <a:endParaRPr lang="en-US"/>
              </a:p>
            </p:txBody>
          </p:sp>
          <p:sp>
            <p:nvSpPr>
              <p:cNvPr id="9771" name="Freeform: Shape 9770">
                <a:extLst>
                  <a:ext uri="{FF2B5EF4-FFF2-40B4-BE49-F238E27FC236}">
                    <a16:creationId xmlns:a16="http://schemas.microsoft.com/office/drawing/2014/main" id="{F88EA8A3-4502-16F8-00E2-648E3D7891AA}"/>
                  </a:ext>
                </a:extLst>
              </p:cNvPr>
              <p:cNvSpPr/>
              <p:nvPr/>
            </p:nvSpPr>
            <p:spPr>
              <a:xfrm>
                <a:off x="5859940" y="5108346"/>
                <a:ext cx="12725" cy="1121520"/>
              </a:xfrm>
              <a:custGeom>
                <a:avLst/>
                <a:gdLst>
                  <a:gd name="connsiteX0" fmla="*/ 0 w 12725"/>
                  <a:gd name="connsiteY0" fmla="*/ 1121520 h 1121520"/>
                  <a:gd name="connsiteX1" fmla="*/ 0 w 12725"/>
                  <a:gd name="connsiteY1" fmla="*/ 0 h 1121520"/>
                </a:gdLst>
                <a:ahLst/>
                <a:cxnLst>
                  <a:cxn ang="0">
                    <a:pos x="connsiteX0" y="connsiteY0"/>
                  </a:cxn>
                  <a:cxn ang="0">
                    <a:pos x="connsiteX1" y="connsiteY1"/>
                  </a:cxn>
                </a:cxnLst>
                <a:rect l="l" t="t" r="r" b="b"/>
                <a:pathLst>
                  <a:path w="12725" h="1121520">
                    <a:moveTo>
                      <a:pt x="0" y="1121520"/>
                    </a:moveTo>
                    <a:lnTo>
                      <a:pt x="0" y="0"/>
                    </a:lnTo>
                  </a:path>
                </a:pathLst>
              </a:custGeom>
              <a:ln w="19050" cap="flat">
                <a:solidFill>
                  <a:srgbClr val="025973"/>
                </a:solidFill>
                <a:prstDash val="solid"/>
                <a:miter/>
              </a:ln>
            </p:spPr>
            <p:txBody>
              <a:bodyPr rtlCol="0" anchor="ctr"/>
              <a:lstStyle/>
              <a:p>
                <a:endParaRPr lang="en-US"/>
              </a:p>
            </p:txBody>
          </p:sp>
          <p:sp>
            <p:nvSpPr>
              <p:cNvPr id="9772" name="Freeform: Shape 9771">
                <a:extLst>
                  <a:ext uri="{FF2B5EF4-FFF2-40B4-BE49-F238E27FC236}">
                    <a16:creationId xmlns:a16="http://schemas.microsoft.com/office/drawing/2014/main" id="{CA84F0E1-E4B7-56AF-8743-8C95D631ABD8}"/>
                  </a:ext>
                </a:extLst>
              </p:cNvPr>
              <p:cNvSpPr/>
              <p:nvPr/>
            </p:nvSpPr>
            <p:spPr>
              <a:xfrm>
                <a:off x="2629794" y="5108346"/>
                <a:ext cx="12725" cy="117021"/>
              </a:xfrm>
              <a:custGeom>
                <a:avLst/>
                <a:gdLst>
                  <a:gd name="connsiteX0" fmla="*/ 0 w 12725"/>
                  <a:gd name="connsiteY0" fmla="*/ 117021 h 117021"/>
                  <a:gd name="connsiteX1" fmla="*/ 0 w 12725"/>
                  <a:gd name="connsiteY1" fmla="*/ 0 h 117021"/>
                </a:gdLst>
                <a:ahLst/>
                <a:cxnLst>
                  <a:cxn ang="0">
                    <a:pos x="connsiteX0" y="connsiteY0"/>
                  </a:cxn>
                  <a:cxn ang="0">
                    <a:pos x="connsiteX1" y="connsiteY1"/>
                  </a:cxn>
                </a:cxnLst>
                <a:rect l="l" t="t" r="r" b="b"/>
                <a:pathLst>
                  <a:path w="12725" h="117021">
                    <a:moveTo>
                      <a:pt x="0" y="117021"/>
                    </a:moveTo>
                    <a:lnTo>
                      <a:pt x="0" y="0"/>
                    </a:lnTo>
                  </a:path>
                </a:pathLst>
              </a:custGeom>
              <a:ln w="19050" cap="flat">
                <a:solidFill>
                  <a:srgbClr val="025973"/>
                </a:solidFill>
                <a:prstDash val="solid"/>
                <a:miter/>
              </a:ln>
            </p:spPr>
            <p:txBody>
              <a:bodyPr rtlCol="0" anchor="ctr"/>
              <a:lstStyle/>
              <a:p>
                <a:endParaRPr lang="en-US"/>
              </a:p>
            </p:txBody>
          </p:sp>
          <p:sp>
            <p:nvSpPr>
              <p:cNvPr id="9773" name="Freeform: Shape 9772">
                <a:extLst>
                  <a:ext uri="{FF2B5EF4-FFF2-40B4-BE49-F238E27FC236}">
                    <a16:creationId xmlns:a16="http://schemas.microsoft.com/office/drawing/2014/main" id="{1839AF4A-E00F-E7A3-2DB7-864208CC1DFD}"/>
                  </a:ext>
                </a:extLst>
              </p:cNvPr>
              <p:cNvSpPr/>
              <p:nvPr/>
            </p:nvSpPr>
            <p:spPr>
              <a:xfrm>
                <a:off x="2607653" y="5108346"/>
                <a:ext cx="12725" cy="108109"/>
              </a:xfrm>
              <a:custGeom>
                <a:avLst/>
                <a:gdLst>
                  <a:gd name="connsiteX0" fmla="*/ 0 w 12725"/>
                  <a:gd name="connsiteY0" fmla="*/ 108109 h 108109"/>
                  <a:gd name="connsiteX1" fmla="*/ 0 w 12725"/>
                  <a:gd name="connsiteY1" fmla="*/ 0 h 108109"/>
                </a:gdLst>
                <a:ahLst/>
                <a:cxnLst>
                  <a:cxn ang="0">
                    <a:pos x="connsiteX0" y="connsiteY0"/>
                  </a:cxn>
                  <a:cxn ang="0">
                    <a:pos x="connsiteX1" y="connsiteY1"/>
                  </a:cxn>
                </a:cxnLst>
                <a:rect l="l" t="t" r="r" b="b"/>
                <a:pathLst>
                  <a:path w="12725" h="108109">
                    <a:moveTo>
                      <a:pt x="0" y="108109"/>
                    </a:moveTo>
                    <a:lnTo>
                      <a:pt x="0" y="0"/>
                    </a:lnTo>
                  </a:path>
                </a:pathLst>
              </a:custGeom>
              <a:ln w="19050" cap="flat">
                <a:solidFill>
                  <a:srgbClr val="025973"/>
                </a:solidFill>
                <a:prstDash val="solid"/>
                <a:miter/>
              </a:ln>
            </p:spPr>
            <p:txBody>
              <a:bodyPr rtlCol="0" anchor="ctr"/>
              <a:lstStyle/>
              <a:p>
                <a:endParaRPr lang="en-US"/>
              </a:p>
            </p:txBody>
          </p:sp>
          <p:sp>
            <p:nvSpPr>
              <p:cNvPr id="9774" name="Freeform: Shape 9773">
                <a:extLst>
                  <a:ext uri="{FF2B5EF4-FFF2-40B4-BE49-F238E27FC236}">
                    <a16:creationId xmlns:a16="http://schemas.microsoft.com/office/drawing/2014/main" id="{65EDECAE-0586-3EDA-71F2-E9F45440D072}"/>
                  </a:ext>
                </a:extLst>
              </p:cNvPr>
              <p:cNvSpPr/>
              <p:nvPr/>
            </p:nvSpPr>
            <p:spPr>
              <a:xfrm>
                <a:off x="2585511" y="5108346"/>
                <a:ext cx="12725" cy="100746"/>
              </a:xfrm>
              <a:custGeom>
                <a:avLst/>
                <a:gdLst>
                  <a:gd name="connsiteX0" fmla="*/ 0 w 12725"/>
                  <a:gd name="connsiteY0" fmla="*/ 100747 h 100746"/>
                  <a:gd name="connsiteX1" fmla="*/ 0 w 12725"/>
                  <a:gd name="connsiteY1" fmla="*/ 0 h 100746"/>
                </a:gdLst>
                <a:ahLst/>
                <a:cxnLst>
                  <a:cxn ang="0">
                    <a:pos x="connsiteX0" y="connsiteY0"/>
                  </a:cxn>
                  <a:cxn ang="0">
                    <a:pos x="connsiteX1" y="connsiteY1"/>
                  </a:cxn>
                </a:cxnLst>
                <a:rect l="l" t="t" r="r" b="b"/>
                <a:pathLst>
                  <a:path w="12725" h="100746">
                    <a:moveTo>
                      <a:pt x="0" y="100747"/>
                    </a:moveTo>
                    <a:lnTo>
                      <a:pt x="0" y="0"/>
                    </a:lnTo>
                  </a:path>
                </a:pathLst>
              </a:custGeom>
              <a:ln w="19050" cap="flat">
                <a:solidFill>
                  <a:srgbClr val="025973"/>
                </a:solidFill>
                <a:prstDash val="solid"/>
                <a:miter/>
              </a:ln>
            </p:spPr>
            <p:txBody>
              <a:bodyPr rtlCol="0" anchor="ctr"/>
              <a:lstStyle/>
              <a:p>
                <a:endParaRPr lang="en-US"/>
              </a:p>
            </p:txBody>
          </p:sp>
          <p:sp>
            <p:nvSpPr>
              <p:cNvPr id="9775" name="Freeform: Shape 9774">
                <a:extLst>
                  <a:ext uri="{FF2B5EF4-FFF2-40B4-BE49-F238E27FC236}">
                    <a16:creationId xmlns:a16="http://schemas.microsoft.com/office/drawing/2014/main" id="{456DF480-AFA4-156F-C265-2788E23BB78A}"/>
                  </a:ext>
                </a:extLst>
              </p:cNvPr>
              <p:cNvSpPr/>
              <p:nvPr/>
            </p:nvSpPr>
            <p:spPr>
              <a:xfrm>
                <a:off x="2563369" y="5108346"/>
                <a:ext cx="12725" cy="88218"/>
              </a:xfrm>
              <a:custGeom>
                <a:avLst/>
                <a:gdLst>
                  <a:gd name="connsiteX0" fmla="*/ 0 w 12725"/>
                  <a:gd name="connsiteY0" fmla="*/ 88218 h 88218"/>
                  <a:gd name="connsiteX1" fmla="*/ 0 w 12725"/>
                  <a:gd name="connsiteY1" fmla="*/ 0 h 88218"/>
                </a:gdLst>
                <a:ahLst/>
                <a:cxnLst>
                  <a:cxn ang="0">
                    <a:pos x="connsiteX0" y="connsiteY0"/>
                  </a:cxn>
                  <a:cxn ang="0">
                    <a:pos x="connsiteX1" y="connsiteY1"/>
                  </a:cxn>
                </a:cxnLst>
                <a:rect l="l" t="t" r="r" b="b"/>
                <a:pathLst>
                  <a:path w="12725" h="88218">
                    <a:moveTo>
                      <a:pt x="0" y="88218"/>
                    </a:moveTo>
                    <a:lnTo>
                      <a:pt x="0" y="0"/>
                    </a:lnTo>
                  </a:path>
                </a:pathLst>
              </a:custGeom>
              <a:ln w="19050" cap="flat">
                <a:solidFill>
                  <a:srgbClr val="025973"/>
                </a:solidFill>
                <a:prstDash val="solid"/>
                <a:miter/>
              </a:ln>
            </p:spPr>
            <p:txBody>
              <a:bodyPr rtlCol="0" anchor="ctr"/>
              <a:lstStyle/>
              <a:p>
                <a:endParaRPr lang="en-US"/>
              </a:p>
            </p:txBody>
          </p:sp>
          <p:sp>
            <p:nvSpPr>
              <p:cNvPr id="9776" name="Freeform: Shape 9775">
                <a:extLst>
                  <a:ext uri="{FF2B5EF4-FFF2-40B4-BE49-F238E27FC236}">
                    <a16:creationId xmlns:a16="http://schemas.microsoft.com/office/drawing/2014/main" id="{8ABDA580-A9CF-30B2-CBF1-355DB15A9F1B}"/>
                  </a:ext>
                </a:extLst>
              </p:cNvPr>
              <p:cNvSpPr/>
              <p:nvPr/>
            </p:nvSpPr>
            <p:spPr>
              <a:xfrm>
                <a:off x="2541228" y="5108346"/>
                <a:ext cx="12725" cy="88218"/>
              </a:xfrm>
              <a:custGeom>
                <a:avLst/>
                <a:gdLst>
                  <a:gd name="connsiteX0" fmla="*/ 0 w 12725"/>
                  <a:gd name="connsiteY0" fmla="*/ 88218 h 88218"/>
                  <a:gd name="connsiteX1" fmla="*/ 0 w 12725"/>
                  <a:gd name="connsiteY1" fmla="*/ 0 h 88218"/>
                </a:gdLst>
                <a:ahLst/>
                <a:cxnLst>
                  <a:cxn ang="0">
                    <a:pos x="connsiteX0" y="connsiteY0"/>
                  </a:cxn>
                  <a:cxn ang="0">
                    <a:pos x="connsiteX1" y="connsiteY1"/>
                  </a:cxn>
                </a:cxnLst>
                <a:rect l="l" t="t" r="r" b="b"/>
                <a:pathLst>
                  <a:path w="12725" h="88218">
                    <a:moveTo>
                      <a:pt x="0" y="88218"/>
                    </a:moveTo>
                    <a:lnTo>
                      <a:pt x="0" y="0"/>
                    </a:lnTo>
                  </a:path>
                </a:pathLst>
              </a:custGeom>
              <a:ln w="19050" cap="flat">
                <a:solidFill>
                  <a:srgbClr val="025973"/>
                </a:solidFill>
                <a:prstDash val="solid"/>
                <a:miter/>
              </a:ln>
            </p:spPr>
            <p:txBody>
              <a:bodyPr rtlCol="0" anchor="ctr"/>
              <a:lstStyle/>
              <a:p>
                <a:endParaRPr lang="en-US"/>
              </a:p>
            </p:txBody>
          </p:sp>
          <p:sp>
            <p:nvSpPr>
              <p:cNvPr id="9777" name="Freeform: Shape 9776">
                <a:extLst>
                  <a:ext uri="{FF2B5EF4-FFF2-40B4-BE49-F238E27FC236}">
                    <a16:creationId xmlns:a16="http://schemas.microsoft.com/office/drawing/2014/main" id="{F61E2B6C-7C53-EE00-8DB2-D765485FBF6A}"/>
                  </a:ext>
                </a:extLst>
              </p:cNvPr>
              <p:cNvSpPr/>
              <p:nvPr/>
            </p:nvSpPr>
            <p:spPr>
              <a:xfrm>
                <a:off x="2519213" y="5108346"/>
                <a:ext cx="12725" cy="75560"/>
              </a:xfrm>
              <a:custGeom>
                <a:avLst/>
                <a:gdLst>
                  <a:gd name="connsiteX0" fmla="*/ 0 w 12725"/>
                  <a:gd name="connsiteY0" fmla="*/ 75560 h 75560"/>
                  <a:gd name="connsiteX1" fmla="*/ 0 w 12725"/>
                  <a:gd name="connsiteY1" fmla="*/ 0 h 75560"/>
                </a:gdLst>
                <a:ahLst/>
                <a:cxnLst>
                  <a:cxn ang="0">
                    <a:pos x="connsiteX0" y="connsiteY0"/>
                  </a:cxn>
                  <a:cxn ang="0">
                    <a:pos x="connsiteX1" y="connsiteY1"/>
                  </a:cxn>
                </a:cxnLst>
                <a:rect l="l" t="t" r="r" b="b"/>
                <a:pathLst>
                  <a:path w="12725" h="75560">
                    <a:moveTo>
                      <a:pt x="0" y="75560"/>
                    </a:moveTo>
                    <a:lnTo>
                      <a:pt x="0" y="0"/>
                    </a:lnTo>
                  </a:path>
                </a:pathLst>
              </a:custGeom>
              <a:ln w="19050" cap="flat">
                <a:solidFill>
                  <a:srgbClr val="025973"/>
                </a:solidFill>
                <a:prstDash val="solid"/>
                <a:miter/>
              </a:ln>
            </p:spPr>
            <p:txBody>
              <a:bodyPr rtlCol="0" anchor="ctr"/>
              <a:lstStyle/>
              <a:p>
                <a:endParaRPr lang="en-US"/>
              </a:p>
            </p:txBody>
          </p:sp>
          <p:sp>
            <p:nvSpPr>
              <p:cNvPr id="9778" name="Freeform: Shape 9777">
                <a:extLst>
                  <a:ext uri="{FF2B5EF4-FFF2-40B4-BE49-F238E27FC236}">
                    <a16:creationId xmlns:a16="http://schemas.microsoft.com/office/drawing/2014/main" id="{61885C89-EA4C-604A-D069-6D666E21E22E}"/>
                  </a:ext>
                </a:extLst>
              </p:cNvPr>
              <p:cNvSpPr/>
              <p:nvPr/>
            </p:nvSpPr>
            <p:spPr>
              <a:xfrm>
                <a:off x="2497071" y="5108346"/>
                <a:ext cx="12725" cy="75560"/>
              </a:xfrm>
              <a:custGeom>
                <a:avLst/>
                <a:gdLst>
                  <a:gd name="connsiteX0" fmla="*/ 0 w 12725"/>
                  <a:gd name="connsiteY0" fmla="*/ 75560 h 75560"/>
                  <a:gd name="connsiteX1" fmla="*/ 0 w 12725"/>
                  <a:gd name="connsiteY1" fmla="*/ 0 h 75560"/>
                </a:gdLst>
                <a:ahLst/>
                <a:cxnLst>
                  <a:cxn ang="0">
                    <a:pos x="connsiteX0" y="connsiteY0"/>
                  </a:cxn>
                  <a:cxn ang="0">
                    <a:pos x="connsiteX1" y="connsiteY1"/>
                  </a:cxn>
                </a:cxnLst>
                <a:rect l="l" t="t" r="r" b="b"/>
                <a:pathLst>
                  <a:path w="12725" h="75560">
                    <a:moveTo>
                      <a:pt x="0" y="75560"/>
                    </a:moveTo>
                    <a:lnTo>
                      <a:pt x="0" y="0"/>
                    </a:lnTo>
                  </a:path>
                </a:pathLst>
              </a:custGeom>
              <a:ln w="19050" cap="flat">
                <a:solidFill>
                  <a:srgbClr val="025973"/>
                </a:solidFill>
                <a:prstDash val="solid"/>
                <a:miter/>
              </a:ln>
            </p:spPr>
            <p:txBody>
              <a:bodyPr rtlCol="0" anchor="ctr"/>
              <a:lstStyle/>
              <a:p>
                <a:endParaRPr lang="en-US"/>
              </a:p>
            </p:txBody>
          </p:sp>
          <p:sp>
            <p:nvSpPr>
              <p:cNvPr id="9779" name="Freeform: Shape 9778">
                <a:extLst>
                  <a:ext uri="{FF2B5EF4-FFF2-40B4-BE49-F238E27FC236}">
                    <a16:creationId xmlns:a16="http://schemas.microsoft.com/office/drawing/2014/main" id="{8C2616F7-790B-7201-8BE4-E73587CFE3AD}"/>
                  </a:ext>
                </a:extLst>
              </p:cNvPr>
              <p:cNvSpPr/>
              <p:nvPr/>
            </p:nvSpPr>
            <p:spPr>
              <a:xfrm>
                <a:off x="2474930" y="5108346"/>
                <a:ext cx="12725" cy="75560"/>
              </a:xfrm>
              <a:custGeom>
                <a:avLst/>
                <a:gdLst>
                  <a:gd name="connsiteX0" fmla="*/ 0 w 12725"/>
                  <a:gd name="connsiteY0" fmla="*/ 75560 h 75560"/>
                  <a:gd name="connsiteX1" fmla="*/ 0 w 12725"/>
                  <a:gd name="connsiteY1" fmla="*/ 0 h 75560"/>
                </a:gdLst>
                <a:ahLst/>
                <a:cxnLst>
                  <a:cxn ang="0">
                    <a:pos x="connsiteX0" y="connsiteY0"/>
                  </a:cxn>
                  <a:cxn ang="0">
                    <a:pos x="connsiteX1" y="connsiteY1"/>
                  </a:cxn>
                </a:cxnLst>
                <a:rect l="l" t="t" r="r" b="b"/>
                <a:pathLst>
                  <a:path w="12725" h="75560">
                    <a:moveTo>
                      <a:pt x="0" y="75560"/>
                    </a:moveTo>
                    <a:lnTo>
                      <a:pt x="0" y="0"/>
                    </a:lnTo>
                  </a:path>
                </a:pathLst>
              </a:custGeom>
              <a:ln w="19050" cap="flat">
                <a:solidFill>
                  <a:srgbClr val="025973"/>
                </a:solidFill>
                <a:prstDash val="solid"/>
                <a:miter/>
              </a:ln>
            </p:spPr>
            <p:txBody>
              <a:bodyPr rtlCol="0" anchor="ctr"/>
              <a:lstStyle/>
              <a:p>
                <a:endParaRPr lang="en-US"/>
              </a:p>
            </p:txBody>
          </p:sp>
          <p:sp>
            <p:nvSpPr>
              <p:cNvPr id="9780" name="Freeform: Shape 9779">
                <a:extLst>
                  <a:ext uri="{FF2B5EF4-FFF2-40B4-BE49-F238E27FC236}">
                    <a16:creationId xmlns:a16="http://schemas.microsoft.com/office/drawing/2014/main" id="{D3AB8215-C6C1-392E-D53E-07FF5C4FE311}"/>
                  </a:ext>
                </a:extLst>
              </p:cNvPr>
              <p:cNvSpPr/>
              <p:nvPr/>
            </p:nvSpPr>
            <p:spPr>
              <a:xfrm>
                <a:off x="2452788" y="5108346"/>
                <a:ext cx="12725" cy="75560"/>
              </a:xfrm>
              <a:custGeom>
                <a:avLst/>
                <a:gdLst>
                  <a:gd name="connsiteX0" fmla="*/ 0 w 12725"/>
                  <a:gd name="connsiteY0" fmla="*/ 75560 h 75560"/>
                  <a:gd name="connsiteX1" fmla="*/ 0 w 12725"/>
                  <a:gd name="connsiteY1" fmla="*/ 0 h 75560"/>
                </a:gdLst>
                <a:ahLst/>
                <a:cxnLst>
                  <a:cxn ang="0">
                    <a:pos x="connsiteX0" y="connsiteY0"/>
                  </a:cxn>
                  <a:cxn ang="0">
                    <a:pos x="connsiteX1" y="connsiteY1"/>
                  </a:cxn>
                </a:cxnLst>
                <a:rect l="l" t="t" r="r" b="b"/>
                <a:pathLst>
                  <a:path w="12725" h="75560">
                    <a:moveTo>
                      <a:pt x="0" y="75560"/>
                    </a:moveTo>
                    <a:lnTo>
                      <a:pt x="0" y="0"/>
                    </a:lnTo>
                  </a:path>
                </a:pathLst>
              </a:custGeom>
              <a:ln w="19050" cap="flat">
                <a:solidFill>
                  <a:srgbClr val="025973"/>
                </a:solidFill>
                <a:prstDash val="solid"/>
                <a:miter/>
              </a:ln>
            </p:spPr>
            <p:txBody>
              <a:bodyPr rtlCol="0" anchor="ctr"/>
              <a:lstStyle/>
              <a:p>
                <a:endParaRPr lang="en-US"/>
              </a:p>
            </p:txBody>
          </p:sp>
          <p:sp>
            <p:nvSpPr>
              <p:cNvPr id="9781" name="Freeform: Shape 9780">
                <a:extLst>
                  <a:ext uri="{FF2B5EF4-FFF2-40B4-BE49-F238E27FC236}">
                    <a16:creationId xmlns:a16="http://schemas.microsoft.com/office/drawing/2014/main" id="{ACDE781E-873D-8686-35E4-DFF667F414A2}"/>
                  </a:ext>
                </a:extLst>
              </p:cNvPr>
              <p:cNvSpPr/>
              <p:nvPr/>
            </p:nvSpPr>
            <p:spPr>
              <a:xfrm>
                <a:off x="2430646" y="5108346"/>
                <a:ext cx="12725" cy="71556"/>
              </a:xfrm>
              <a:custGeom>
                <a:avLst/>
                <a:gdLst>
                  <a:gd name="connsiteX0" fmla="*/ 0 w 12725"/>
                  <a:gd name="connsiteY0" fmla="*/ 71556 h 71556"/>
                  <a:gd name="connsiteX1" fmla="*/ 0 w 12725"/>
                  <a:gd name="connsiteY1" fmla="*/ 0 h 71556"/>
                </a:gdLst>
                <a:ahLst/>
                <a:cxnLst>
                  <a:cxn ang="0">
                    <a:pos x="connsiteX0" y="connsiteY0"/>
                  </a:cxn>
                  <a:cxn ang="0">
                    <a:pos x="connsiteX1" y="connsiteY1"/>
                  </a:cxn>
                </a:cxnLst>
                <a:rect l="l" t="t" r="r" b="b"/>
                <a:pathLst>
                  <a:path w="12725" h="71556">
                    <a:moveTo>
                      <a:pt x="0" y="71556"/>
                    </a:moveTo>
                    <a:lnTo>
                      <a:pt x="0" y="0"/>
                    </a:lnTo>
                  </a:path>
                </a:pathLst>
              </a:custGeom>
              <a:ln w="19050" cap="flat">
                <a:solidFill>
                  <a:srgbClr val="025973"/>
                </a:solidFill>
                <a:prstDash val="solid"/>
                <a:miter/>
              </a:ln>
            </p:spPr>
            <p:txBody>
              <a:bodyPr rtlCol="0" anchor="ctr"/>
              <a:lstStyle/>
              <a:p>
                <a:endParaRPr lang="en-US"/>
              </a:p>
            </p:txBody>
          </p:sp>
          <p:sp>
            <p:nvSpPr>
              <p:cNvPr id="9782" name="Freeform: Shape 9781">
                <a:extLst>
                  <a:ext uri="{FF2B5EF4-FFF2-40B4-BE49-F238E27FC236}">
                    <a16:creationId xmlns:a16="http://schemas.microsoft.com/office/drawing/2014/main" id="{8A6E6E48-0582-C395-4359-5DFA19A6BE72}"/>
                  </a:ext>
                </a:extLst>
              </p:cNvPr>
              <p:cNvSpPr/>
              <p:nvPr/>
            </p:nvSpPr>
            <p:spPr>
              <a:xfrm>
                <a:off x="2408504" y="5108346"/>
                <a:ext cx="12725" cy="64452"/>
              </a:xfrm>
              <a:custGeom>
                <a:avLst/>
                <a:gdLst>
                  <a:gd name="connsiteX0" fmla="*/ 0 w 12725"/>
                  <a:gd name="connsiteY0" fmla="*/ 64452 h 64452"/>
                  <a:gd name="connsiteX1" fmla="*/ 0 w 12725"/>
                  <a:gd name="connsiteY1" fmla="*/ 0 h 64452"/>
                </a:gdLst>
                <a:ahLst/>
                <a:cxnLst>
                  <a:cxn ang="0">
                    <a:pos x="connsiteX0" y="connsiteY0"/>
                  </a:cxn>
                  <a:cxn ang="0">
                    <a:pos x="connsiteX1" y="connsiteY1"/>
                  </a:cxn>
                </a:cxnLst>
                <a:rect l="l" t="t" r="r" b="b"/>
                <a:pathLst>
                  <a:path w="12725" h="64452">
                    <a:moveTo>
                      <a:pt x="0" y="64452"/>
                    </a:moveTo>
                    <a:lnTo>
                      <a:pt x="0" y="0"/>
                    </a:lnTo>
                  </a:path>
                </a:pathLst>
              </a:custGeom>
              <a:ln w="19050" cap="flat">
                <a:solidFill>
                  <a:srgbClr val="025973"/>
                </a:solidFill>
                <a:prstDash val="solid"/>
                <a:miter/>
              </a:ln>
            </p:spPr>
            <p:txBody>
              <a:bodyPr rtlCol="0" anchor="ctr"/>
              <a:lstStyle/>
              <a:p>
                <a:endParaRPr lang="en-US"/>
              </a:p>
            </p:txBody>
          </p:sp>
          <p:sp>
            <p:nvSpPr>
              <p:cNvPr id="9783" name="Freeform: Shape 9782">
                <a:extLst>
                  <a:ext uri="{FF2B5EF4-FFF2-40B4-BE49-F238E27FC236}">
                    <a16:creationId xmlns:a16="http://schemas.microsoft.com/office/drawing/2014/main" id="{41C94C8F-5944-AB03-E5F7-0730A7F66CE1}"/>
                  </a:ext>
                </a:extLst>
              </p:cNvPr>
              <p:cNvSpPr/>
              <p:nvPr/>
            </p:nvSpPr>
            <p:spPr>
              <a:xfrm>
                <a:off x="2386363" y="5108346"/>
                <a:ext cx="12725" cy="64452"/>
              </a:xfrm>
              <a:custGeom>
                <a:avLst/>
                <a:gdLst>
                  <a:gd name="connsiteX0" fmla="*/ 0 w 12725"/>
                  <a:gd name="connsiteY0" fmla="*/ 64452 h 64452"/>
                  <a:gd name="connsiteX1" fmla="*/ 0 w 12725"/>
                  <a:gd name="connsiteY1" fmla="*/ 0 h 64452"/>
                </a:gdLst>
                <a:ahLst/>
                <a:cxnLst>
                  <a:cxn ang="0">
                    <a:pos x="connsiteX0" y="connsiteY0"/>
                  </a:cxn>
                  <a:cxn ang="0">
                    <a:pos x="connsiteX1" y="connsiteY1"/>
                  </a:cxn>
                </a:cxnLst>
                <a:rect l="l" t="t" r="r" b="b"/>
                <a:pathLst>
                  <a:path w="12725" h="64452">
                    <a:moveTo>
                      <a:pt x="0" y="64452"/>
                    </a:moveTo>
                    <a:lnTo>
                      <a:pt x="0" y="0"/>
                    </a:lnTo>
                  </a:path>
                </a:pathLst>
              </a:custGeom>
              <a:ln w="19050" cap="flat">
                <a:solidFill>
                  <a:srgbClr val="025973"/>
                </a:solidFill>
                <a:prstDash val="solid"/>
                <a:miter/>
              </a:ln>
            </p:spPr>
            <p:txBody>
              <a:bodyPr rtlCol="0" anchor="ctr"/>
              <a:lstStyle/>
              <a:p>
                <a:endParaRPr lang="en-US"/>
              </a:p>
            </p:txBody>
          </p:sp>
          <p:sp>
            <p:nvSpPr>
              <p:cNvPr id="9784" name="Freeform: Shape 9783">
                <a:extLst>
                  <a:ext uri="{FF2B5EF4-FFF2-40B4-BE49-F238E27FC236}">
                    <a16:creationId xmlns:a16="http://schemas.microsoft.com/office/drawing/2014/main" id="{032145FF-D16E-3776-5923-14380786F75C}"/>
                  </a:ext>
                </a:extLst>
              </p:cNvPr>
              <p:cNvSpPr/>
              <p:nvPr/>
            </p:nvSpPr>
            <p:spPr>
              <a:xfrm>
                <a:off x="2364348" y="5108346"/>
                <a:ext cx="12725" cy="58510"/>
              </a:xfrm>
              <a:custGeom>
                <a:avLst/>
                <a:gdLst>
                  <a:gd name="connsiteX0" fmla="*/ 0 w 12725"/>
                  <a:gd name="connsiteY0" fmla="*/ 58511 h 58510"/>
                  <a:gd name="connsiteX1" fmla="*/ 0 w 12725"/>
                  <a:gd name="connsiteY1" fmla="*/ 0 h 58510"/>
                </a:gdLst>
                <a:ahLst/>
                <a:cxnLst>
                  <a:cxn ang="0">
                    <a:pos x="connsiteX0" y="connsiteY0"/>
                  </a:cxn>
                  <a:cxn ang="0">
                    <a:pos x="connsiteX1" y="connsiteY1"/>
                  </a:cxn>
                </a:cxnLst>
                <a:rect l="l" t="t" r="r" b="b"/>
                <a:pathLst>
                  <a:path w="12725" h="58510">
                    <a:moveTo>
                      <a:pt x="0" y="58511"/>
                    </a:moveTo>
                    <a:lnTo>
                      <a:pt x="0" y="0"/>
                    </a:lnTo>
                  </a:path>
                </a:pathLst>
              </a:custGeom>
              <a:ln w="19050" cap="flat">
                <a:solidFill>
                  <a:srgbClr val="025973"/>
                </a:solidFill>
                <a:prstDash val="solid"/>
                <a:miter/>
              </a:ln>
            </p:spPr>
            <p:txBody>
              <a:bodyPr rtlCol="0" anchor="ctr"/>
              <a:lstStyle/>
              <a:p>
                <a:endParaRPr lang="en-US"/>
              </a:p>
            </p:txBody>
          </p:sp>
          <p:sp>
            <p:nvSpPr>
              <p:cNvPr id="9785" name="Freeform: Shape 9784">
                <a:extLst>
                  <a:ext uri="{FF2B5EF4-FFF2-40B4-BE49-F238E27FC236}">
                    <a16:creationId xmlns:a16="http://schemas.microsoft.com/office/drawing/2014/main" id="{A15A8BEE-56A8-572C-5EB9-87BA41BBF511}"/>
                  </a:ext>
                </a:extLst>
              </p:cNvPr>
              <p:cNvSpPr/>
              <p:nvPr/>
            </p:nvSpPr>
            <p:spPr>
              <a:xfrm>
                <a:off x="2342207" y="5108346"/>
                <a:ext cx="12725" cy="58510"/>
              </a:xfrm>
              <a:custGeom>
                <a:avLst/>
                <a:gdLst>
                  <a:gd name="connsiteX0" fmla="*/ 0 w 12725"/>
                  <a:gd name="connsiteY0" fmla="*/ 58511 h 58510"/>
                  <a:gd name="connsiteX1" fmla="*/ 0 w 12725"/>
                  <a:gd name="connsiteY1" fmla="*/ 0 h 58510"/>
                </a:gdLst>
                <a:ahLst/>
                <a:cxnLst>
                  <a:cxn ang="0">
                    <a:pos x="connsiteX0" y="connsiteY0"/>
                  </a:cxn>
                  <a:cxn ang="0">
                    <a:pos x="connsiteX1" y="connsiteY1"/>
                  </a:cxn>
                </a:cxnLst>
                <a:rect l="l" t="t" r="r" b="b"/>
                <a:pathLst>
                  <a:path w="12725" h="58510">
                    <a:moveTo>
                      <a:pt x="0" y="58511"/>
                    </a:moveTo>
                    <a:lnTo>
                      <a:pt x="0" y="0"/>
                    </a:lnTo>
                  </a:path>
                </a:pathLst>
              </a:custGeom>
              <a:ln w="19050" cap="flat">
                <a:solidFill>
                  <a:srgbClr val="025973"/>
                </a:solidFill>
                <a:prstDash val="solid"/>
                <a:miter/>
              </a:ln>
            </p:spPr>
            <p:txBody>
              <a:bodyPr rtlCol="0" anchor="ctr"/>
              <a:lstStyle/>
              <a:p>
                <a:endParaRPr lang="en-US"/>
              </a:p>
            </p:txBody>
          </p:sp>
          <p:sp>
            <p:nvSpPr>
              <p:cNvPr id="9786" name="Freeform: Shape 9785">
                <a:extLst>
                  <a:ext uri="{FF2B5EF4-FFF2-40B4-BE49-F238E27FC236}">
                    <a16:creationId xmlns:a16="http://schemas.microsoft.com/office/drawing/2014/main" id="{FED48C12-ED49-39DE-D15C-8EEE678AAD2A}"/>
                  </a:ext>
                </a:extLst>
              </p:cNvPr>
              <p:cNvSpPr/>
              <p:nvPr/>
            </p:nvSpPr>
            <p:spPr>
              <a:xfrm>
                <a:off x="2320065" y="5108346"/>
                <a:ext cx="12725" cy="58510"/>
              </a:xfrm>
              <a:custGeom>
                <a:avLst/>
                <a:gdLst>
                  <a:gd name="connsiteX0" fmla="*/ 0 w 12725"/>
                  <a:gd name="connsiteY0" fmla="*/ 58511 h 58510"/>
                  <a:gd name="connsiteX1" fmla="*/ 0 w 12725"/>
                  <a:gd name="connsiteY1" fmla="*/ 0 h 58510"/>
                </a:gdLst>
                <a:ahLst/>
                <a:cxnLst>
                  <a:cxn ang="0">
                    <a:pos x="connsiteX0" y="connsiteY0"/>
                  </a:cxn>
                  <a:cxn ang="0">
                    <a:pos x="connsiteX1" y="connsiteY1"/>
                  </a:cxn>
                </a:cxnLst>
                <a:rect l="l" t="t" r="r" b="b"/>
                <a:pathLst>
                  <a:path w="12725" h="58510">
                    <a:moveTo>
                      <a:pt x="0" y="58511"/>
                    </a:moveTo>
                    <a:lnTo>
                      <a:pt x="0" y="0"/>
                    </a:lnTo>
                  </a:path>
                </a:pathLst>
              </a:custGeom>
              <a:ln w="19050" cap="flat">
                <a:solidFill>
                  <a:srgbClr val="025973"/>
                </a:solidFill>
                <a:prstDash val="solid"/>
                <a:miter/>
              </a:ln>
            </p:spPr>
            <p:txBody>
              <a:bodyPr rtlCol="0" anchor="ctr"/>
              <a:lstStyle/>
              <a:p>
                <a:endParaRPr lang="en-US"/>
              </a:p>
            </p:txBody>
          </p:sp>
          <p:sp>
            <p:nvSpPr>
              <p:cNvPr id="9787" name="Freeform: Shape 9786">
                <a:extLst>
                  <a:ext uri="{FF2B5EF4-FFF2-40B4-BE49-F238E27FC236}">
                    <a16:creationId xmlns:a16="http://schemas.microsoft.com/office/drawing/2014/main" id="{8637A9ED-A3F8-6168-6C3D-17652F0D7DAE}"/>
                  </a:ext>
                </a:extLst>
              </p:cNvPr>
              <p:cNvSpPr/>
              <p:nvPr/>
            </p:nvSpPr>
            <p:spPr>
              <a:xfrm>
                <a:off x="2297923" y="5108346"/>
                <a:ext cx="12725" cy="44173"/>
              </a:xfrm>
              <a:custGeom>
                <a:avLst/>
                <a:gdLst>
                  <a:gd name="connsiteX0" fmla="*/ 0 w 12725"/>
                  <a:gd name="connsiteY0" fmla="*/ 44174 h 44173"/>
                  <a:gd name="connsiteX1" fmla="*/ 0 w 12725"/>
                  <a:gd name="connsiteY1" fmla="*/ 0 h 44173"/>
                </a:gdLst>
                <a:ahLst/>
                <a:cxnLst>
                  <a:cxn ang="0">
                    <a:pos x="connsiteX0" y="connsiteY0"/>
                  </a:cxn>
                  <a:cxn ang="0">
                    <a:pos x="connsiteX1" y="connsiteY1"/>
                  </a:cxn>
                </a:cxnLst>
                <a:rect l="l" t="t" r="r" b="b"/>
                <a:pathLst>
                  <a:path w="12725" h="44173">
                    <a:moveTo>
                      <a:pt x="0" y="44174"/>
                    </a:moveTo>
                    <a:lnTo>
                      <a:pt x="0" y="0"/>
                    </a:lnTo>
                  </a:path>
                </a:pathLst>
              </a:custGeom>
              <a:ln w="19050" cap="flat">
                <a:solidFill>
                  <a:srgbClr val="025973"/>
                </a:solidFill>
                <a:prstDash val="solid"/>
                <a:miter/>
              </a:ln>
            </p:spPr>
            <p:txBody>
              <a:bodyPr rtlCol="0" anchor="ctr"/>
              <a:lstStyle/>
              <a:p>
                <a:endParaRPr lang="en-US"/>
              </a:p>
            </p:txBody>
          </p:sp>
          <p:sp>
            <p:nvSpPr>
              <p:cNvPr id="9788" name="Freeform: Shape 9787">
                <a:extLst>
                  <a:ext uri="{FF2B5EF4-FFF2-40B4-BE49-F238E27FC236}">
                    <a16:creationId xmlns:a16="http://schemas.microsoft.com/office/drawing/2014/main" id="{900DF63B-0E65-AEE2-995D-1692B4DCAA44}"/>
                  </a:ext>
                </a:extLst>
              </p:cNvPr>
              <p:cNvSpPr/>
              <p:nvPr/>
            </p:nvSpPr>
            <p:spPr>
              <a:xfrm>
                <a:off x="2275781" y="5108346"/>
                <a:ext cx="12725" cy="35778"/>
              </a:xfrm>
              <a:custGeom>
                <a:avLst/>
                <a:gdLst>
                  <a:gd name="connsiteX0" fmla="*/ 0 w 12725"/>
                  <a:gd name="connsiteY0" fmla="*/ 35778 h 35778"/>
                  <a:gd name="connsiteX1" fmla="*/ 0 w 12725"/>
                  <a:gd name="connsiteY1" fmla="*/ 0 h 35778"/>
                </a:gdLst>
                <a:ahLst/>
                <a:cxnLst>
                  <a:cxn ang="0">
                    <a:pos x="connsiteX0" y="connsiteY0"/>
                  </a:cxn>
                  <a:cxn ang="0">
                    <a:pos x="connsiteX1" y="connsiteY1"/>
                  </a:cxn>
                </a:cxnLst>
                <a:rect l="l" t="t" r="r" b="b"/>
                <a:pathLst>
                  <a:path w="12725" h="35778">
                    <a:moveTo>
                      <a:pt x="0" y="35778"/>
                    </a:moveTo>
                    <a:lnTo>
                      <a:pt x="0" y="0"/>
                    </a:lnTo>
                  </a:path>
                </a:pathLst>
              </a:custGeom>
              <a:ln w="19050" cap="flat">
                <a:solidFill>
                  <a:srgbClr val="025973"/>
                </a:solidFill>
                <a:prstDash val="solid"/>
                <a:miter/>
              </a:ln>
            </p:spPr>
            <p:txBody>
              <a:bodyPr rtlCol="0" anchor="ctr"/>
              <a:lstStyle/>
              <a:p>
                <a:endParaRPr lang="en-US"/>
              </a:p>
            </p:txBody>
          </p:sp>
          <p:sp>
            <p:nvSpPr>
              <p:cNvPr id="9789" name="Freeform: Shape 9788">
                <a:extLst>
                  <a:ext uri="{FF2B5EF4-FFF2-40B4-BE49-F238E27FC236}">
                    <a16:creationId xmlns:a16="http://schemas.microsoft.com/office/drawing/2014/main" id="{78E450BA-BBD8-F680-E173-2A6668B3A9E8}"/>
                  </a:ext>
                </a:extLst>
              </p:cNvPr>
              <p:cNvSpPr/>
              <p:nvPr/>
            </p:nvSpPr>
            <p:spPr>
              <a:xfrm>
                <a:off x="2253640" y="5108346"/>
                <a:ext cx="12725" cy="22086"/>
              </a:xfrm>
              <a:custGeom>
                <a:avLst/>
                <a:gdLst>
                  <a:gd name="connsiteX0" fmla="*/ 0 w 12725"/>
                  <a:gd name="connsiteY0" fmla="*/ 22087 h 22086"/>
                  <a:gd name="connsiteX1" fmla="*/ 0 w 12725"/>
                  <a:gd name="connsiteY1" fmla="*/ 0 h 22086"/>
                </a:gdLst>
                <a:ahLst/>
                <a:cxnLst>
                  <a:cxn ang="0">
                    <a:pos x="connsiteX0" y="connsiteY0"/>
                  </a:cxn>
                  <a:cxn ang="0">
                    <a:pos x="connsiteX1" y="connsiteY1"/>
                  </a:cxn>
                </a:cxnLst>
                <a:rect l="l" t="t" r="r" b="b"/>
                <a:pathLst>
                  <a:path w="12725" h="22086">
                    <a:moveTo>
                      <a:pt x="0" y="22087"/>
                    </a:moveTo>
                    <a:lnTo>
                      <a:pt x="0" y="0"/>
                    </a:lnTo>
                  </a:path>
                </a:pathLst>
              </a:custGeom>
              <a:ln w="19050" cap="flat">
                <a:solidFill>
                  <a:srgbClr val="025973"/>
                </a:solidFill>
                <a:prstDash val="solid"/>
                <a:miter/>
              </a:ln>
            </p:spPr>
            <p:txBody>
              <a:bodyPr rtlCol="0" anchor="ctr"/>
              <a:lstStyle/>
              <a:p>
                <a:endParaRPr lang="en-US"/>
              </a:p>
            </p:txBody>
          </p:sp>
          <p:sp>
            <p:nvSpPr>
              <p:cNvPr id="9790" name="Freeform: Shape 9789">
                <a:extLst>
                  <a:ext uri="{FF2B5EF4-FFF2-40B4-BE49-F238E27FC236}">
                    <a16:creationId xmlns:a16="http://schemas.microsoft.com/office/drawing/2014/main" id="{06254A31-9CB9-CBF2-17EF-52E7C8A7341B}"/>
                  </a:ext>
                </a:extLst>
              </p:cNvPr>
              <p:cNvSpPr/>
              <p:nvPr/>
            </p:nvSpPr>
            <p:spPr>
              <a:xfrm>
                <a:off x="2231498" y="5108346"/>
                <a:ext cx="12725" cy="13949"/>
              </a:xfrm>
              <a:custGeom>
                <a:avLst/>
                <a:gdLst>
                  <a:gd name="connsiteX0" fmla="*/ 0 w 12725"/>
                  <a:gd name="connsiteY0" fmla="*/ 13950 h 13949"/>
                  <a:gd name="connsiteX1" fmla="*/ 0 w 12725"/>
                  <a:gd name="connsiteY1" fmla="*/ 0 h 13949"/>
                </a:gdLst>
                <a:ahLst/>
                <a:cxnLst>
                  <a:cxn ang="0">
                    <a:pos x="connsiteX0" y="connsiteY0"/>
                  </a:cxn>
                  <a:cxn ang="0">
                    <a:pos x="connsiteX1" y="connsiteY1"/>
                  </a:cxn>
                </a:cxnLst>
                <a:rect l="l" t="t" r="r" b="b"/>
                <a:pathLst>
                  <a:path w="12725" h="13949">
                    <a:moveTo>
                      <a:pt x="0" y="13950"/>
                    </a:moveTo>
                    <a:lnTo>
                      <a:pt x="0" y="0"/>
                    </a:lnTo>
                  </a:path>
                </a:pathLst>
              </a:custGeom>
              <a:ln w="19050" cap="flat">
                <a:solidFill>
                  <a:srgbClr val="025973"/>
                </a:solidFill>
                <a:prstDash val="solid"/>
                <a:miter/>
              </a:ln>
            </p:spPr>
            <p:txBody>
              <a:bodyPr rtlCol="0" anchor="ctr"/>
              <a:lstStyle/>
              <a:p>
                <a:endParaRPr lang="en-US"/>
              </a:p>
            </p:txBody>
          </p:sp>
          <p:sp>
            <p:nvSpPr>
              <p:cNvPr id="9791" name="Freeform: Shape 9790">
                <a:extLst>
                  <a:ext uri="{FF2B5EF4-FFF2-40B4-BE49-F238E27FC236}">
                    <a16:creationId xmlns:a16="http://schemas.microsoft.com/office/drawing/2014/main" id="{CE72B504-3856-8DFA-7A18-8165D8D64FE2}"/>
                  </a:ext>
                </a:extLst>
              </p:cNvPr>
              <p:cNvSpPr/>
              <p:nvPr/>
            </p:nvSpPr>
            <p:spPr>
              <a:xfrm>
                <a:off x="2209483" y="5108346"/>
                <a:ext cx="12725" cy="13949"/>
              </a:xfrm>
              <a:custGeom>
                <a:avLst/>
                <a:gdLst>
                  <a:gd name="connsiteX0" fmla="*/ 0 w 12725"/>
                  <a:gd name="connsiteY0" fmla="*/ 13950 h 13949"/>
                  <a:gd name="connsiteX1" fmla="*/ 0 w 12725"/>
                  <a:gd name="connsiteY1" fmla="*/ 0 h 13949"/>
                </a:gdLst>
                <a:ahLst/>
                <a:cxnLst>
                  <a:cxn ang="0">
                    <a:pos x="connsiteX0" y="connsiteY0"/>
                  </a:cxn>
                  <a:cxn ang="0">
                    <a:pos x="connsiteX1" y="connsiteY1"/>
                  </a:cxn>
                </a:cxnLst>
                <a:rect l="l" t="t" r="r" b="b"/>
                <a:pathLst>
                  <a:path w="12725" h="13949">
                    <a:moveTo>
                      <a:pt x="0" y="13950"/>
                    </a:moveTo>
                    <a:lnTo>
                      <a:pt x="0" y="0"/>
                    </a:lnTo>
                  </a:path>
                </a:pathLst>
              </a:custGeom>
              <a:ln w="19050" cap="flat">
                <a:solidFill>
                  <a:srgbClr val="025973"/>
                </a:solidFill>
                <a:prstDash val="solid"/>
                <a:miter/>
              </a:ln>
            </p:spPr>
            <p:txBody>
              <a:bodyPr rtlCol="0" anchor="ctr"/>
              <a:lstStyle/>
              <a:p>
                <a:endParaRPr lang="en-US"/>
              </a:p>
            </p:txBody>
          </p:sp>
          <p:sp>
            <p:nvSpPr>
              <p:cNvPr id="9792" name="Freeform: Shape 9791">
                <a:extLst>
                  <a:ext uri="{FF2B5EF4-FFF2-40B4-BE49-F238E27FC236}">
                    <a16:creationId xmlns:a16="http://schemas.microsoft.com/office/drawing/2014/main" id="{3FB0724E-B75A-E0DA-0ECF-DF2598D54EB0}"/>
                  </a:ext>
                </a:extLst>
              </p:cNvPr>
              <p:cNvSpPr/>
              <p:nvPr/>
            </p:nvSpPr>
            <p:spPr>
              <a:xfrm>
                <a:off x="2187342" y="5108346"/>
                <a:ext cx="12725" cy="13949"/>
              </a:xfrm>
              <a:custGeom>
                <a:avLst/>
                <a:gdLst>
                  <a:gd name="connsiteX0" fmla="*/ 0 w 12725"/>
                  <a:gd name="connsiteY0" fmla="*/ 13950 h 13949"/>
                  <a:gd name="connsiteX1" fmla="*/ 0 w 12725"/>
                  <a:gd name="connsiteY1" fmla="*/ 0 h 13949"/>
                </a:gdLst>
                <a:ahLst/>
                <a:cxnLst>
                  <a:cxn ang="0">
                    <a:pos x="connsiteX0" y="connsiteY0"/>
                  </a:cxn>
                  <a:cxn ang="0">
                    <a:pos x="connsiteX1" y="connsiteY1"/>
                  </a:cxn>
                </a:cxnLst>
                <a:rect l="l" t="t" r="r" b="b"/>
                <a:pathLst>
                  <a:path w="12725" h="13949">
                    <a:moveTo>
                      <a:pt x="0" y="13950"/>
                    </a:moveTo>
                    <a:lnTo>
                      <a:pt x="0" y="0"/>
                    </a:lnTo>
                  </a:path>
                </a:pathLst>
              </a:custGeom>
              <a:ln w="19050" cap="flat">
                <a:solidFill>
                  <a:srgbClr val="025973"/>
                </a:solidFill>
                <a:prstDash val="solid"/>
                <a:miter/>
              </a:ln>
            </p:spPr>
            <p:txBody>
              <a:bodyPr rtlCol="0" anchor="ctr"/>
              <a:lstStyle/>
              <a:p>
                <a:endParaRPr lang="en-US"/>
              </a:p>
            </p:txBody>
          </p:sp>
          <p:sp>
            <p:nvSpPr>
              <p:cNvPr id="9793" name="Freeform: Shape 9792">
                <a:extLst>
                  <a:ext uri="{FF2B5EF4-FFF2-40B4-BE49-F238E27FC236}">
                    <a16:creationId xmlns:a16="http://schemas.microsoft.com/office/drawing/2014/main" id="{41478F24-D823-1D19-9D0C-515005F5C101}"/>
                  </a:ext>
                </a:extLst>
              </p:cNvPr>
              <p:cNvSpPr/>
              <p:nvPr/>
            </p:nvSpPr>
            <p:spPr>
              <a:xfrm>
                <a:off x="2165200" y="5108346"/>
                <a:ext cx="12725" cy="13949"/>
              </a:xfrm>
              <a:custGeom>
                <a:avLst/>
                <a:gdLst>
                  <a:gd name="connsiteX0" fmla="*/ 0 w 12725"/>
                  <a:gd name="connsiteY0" fmla="*/ 13950 h 13949"/>
                  <a:gd name="connsiteX1" fmla="*/ 0 w 12725"/>
                  <a:gd name="connsiteY1" fmla="*/ 0 h 13949"/>
                </a:gdLst>
                <a:ahLst/>
                <a:cxnLst>
                  <a:cxn ang="0">
                    <a:pos x="connsiteX0" y="connsiteY0"/>
                  </a:cxn>
                  <a:cxn ang="0">
                    <a:pos x="connsiteX1" y="connsiteY1"/>
                  </a:cxn>
                </a:cxnLst>
                <a:rect l="l" t="t" r="r" b="b"/>
                <a:pathLst>
                  <a:path w="12725" h="13949">
                    <a:moveTo>
                      <a:pt x="0" y="13950"/>
                    </a:moveTo>
                    <a:lnTo>
                      <a:pt x="0" y="0"/>
                    </a:lnTo>
                  </a:path>
                </a:pathLst>
              </a:custGeom>
              <a:ln w="19050" cap="flat">
                <a:solidFill>
                  <a:srgbClr val="025973"/>
                </a:solidFill>
                <a:prstDash val="solid"/>
                <a:miter/>
              </a:ln>
            </p:spPr>
            <p:txBody>
              <a:bodyPr rtlCol="0" anchor="ctr"/>
              <a:lstStyle/>
              <a:p>
                <a:endParaRPr lang="en-US"/>
              </a:p>
            </p:txBody>
          </p:sp>
          <p:sp>
            <p:nvSpPr>
              <p:cNvPr id="9794" name="Freeform: Shape 9793">
                <a:extLst>
                  <a:ext uri="{FF2B5EF4-FFF2-40B4-BE49-F238E27FC236}">
                    <a16:creationId xmlns:a16="http://schemas.microsoft.com/office/drawing/2014/main" id="{9870F75C-2ADC-E335-F837-6B3B55FBDC2C}"/>
                  </a:ext>
                </a:extLst>
              </p:cNvPr>
              <p:cNvSpPr/>
              <p:nvPr/>
            </p:nvSpPr>
            <p:spPr>
              <a:xfrm>
                <a:off x="2143058" y="5108346"/>
                <a:ext cx="12725" cy="13949"/>
              </a:xfrm>
              <a:custGeom>
                <a:avLst/>
                <a:gdLst>
                  <a:gd name="connsiteX0" fmla="*/ 0 w 12725"/>
                  <a:gd name="connsiteY0" fmla="*/ 13950 h 13949"/>
                  <a:gd name="connsiteX1" fmla="*/ 0 w 12725"/>
                  <a:gd name="connsiteY1" fmla="*/ 0 h 13949"/>
                </a:gdLst>
                <a:ahLst/>
                <a:cxnLst>
                  <a:cxn ang="0">
                    <a:pos x="connsiteX0" y="connsiteY0"/>
                  </a:cxn>
                  <a:cxn ang="0">
                    <a:pos x="connsiteX1" y="connsiteY1"/>
                  </a:cxn>
                </a:cxnLst>
                <a:rect l="l" t="t" r="r" b="b"/>
                <a:pathLst>
                  <a:path w="12725" h="13949">
                    <a:moveTo>
                      <a:pt x="0" y="13950"/>
                    </a:moveTo>
                    <a:lnTo>
                      <a:pt x="0" y="0"/>
                    </a:lnTo>
                  </a:path>
                </a:pathLst>
              </a:custGeom>
              <a:ln w="19050" cap="flat">
                <a:solidFill>
                  <a:srgbClr val="025973"/>
                </a:solidFill>
                <a:prstDash val="solid"/>
                <a:miter/>
              </a:ln>
            </p:spPr>
            <p:txBody>
              <a:bodyPr rtlCol="0" anchor="ctr"/>
              <a:lstStyle/>
              <a:p>
                <a:endParaRPr lang="en-US"/>
              </a:p>
            </p:txBody>
          </p:sp>
        </p:grpSp>
      </p:grpSp>
      <p:grpSp>
        <p:nvGrpSpPr>
          <p:cNvPr id="9798" name="Graphic 9795">
            <a:extLst>
              <a:ext uri="{FF2B5EF4-FFF2-40B4-BE49-F238E27FC236}">
                <a16:creationId xmlns:a16="http://schemas.microsoft.com/office/drawing/2014/main" id="{EE049AC5-70CE-9426-AC3A-9863C4DB6222}"/>
              </a:ext>
            </a:extLst>
          </p:cNvPr>
          <p:cNvGrpSpPr/>
          <p:nvPr/>
        </p:nvGrpSpPr>
        <p:grpSpPr>
          <a:xfrm>
            <a:off x="6588116" y="4006849"/>
            <a:ext cx="1666154" cy="1093054"/>
            <a:chOff x="6588116" y="4006849"/>
            <a:chExt cx="1666154" cy="1093054"/>
          </a:xfrm>
        </p:grpSpPr>
        <p:sp>
          <p:nvSpPr>
            <p:cNvPr id="9799" name="Freeform: Shape 9798">
              <a:extLst>
                <a:ext uri="{FF2B5EF4-FFF2-40B4-BE49-F238E27FC236}">
                  <a16:creationId xmlns:a16="http://schemas.microsoft.com/office/drawing/2014/main" id="{FA027751-2B70-6022-06BF-A408A91FB6F3}"/>
                </a:ext>
              </a:extLst>
            </p:cNvPr>
            <p:cNvSpPr/>
            <p:nvPr/>
          </p:nvSpPr>
          <p:spPr>
            <a:xfrm>
              <a:off x="6588116" y="4006849"/>
              <a:ext cx="126" cy="1093054"/>
            </a:xfrm>
            <a:custGeom>
              <a:avLst/>
              <a:gdLst>
                <a:gd name="connsiteX0" fmla="*/ 127 w 126"/>
                <a:gd name="connsiteY0" fmla="*/ 1093054 h 1093054"/>
                <a:gd name="connsiteX1" fmla="*/ 0 w 126"/>
                <a:gd name="connsiteY1" fmla="*/ 0 h 1093054"/>
              </a:gdLst>
              <a:ahLst/>
              <a:cxnLst>
                <a:cxn ang="0">
                  <a:pos x="connsiteX0" y="connsiteY0"/>
                </a:cxn>
                <a:cxn ang="0">
                  <a:pos x="connsiteX1" y="connsiteY1"/>
                </a:cxn>
              </a:cxnLst>
              <a:rect l="l" t="t" r="r" b="b"/>
              <a:pathLst>
                <a:path w="126" h="1093054">
                  <a:moveTo>
                    <a:pt x="127" y="1093054"/>
                  </a:moveTo>
                  <a:lnTo>
                    <a:pt x="0" y="0"/>
                  </a:lnTo>
                </a:path>
              </a:pathLst>
            </a:custGeom>
            <a:ln w="19050" cap="flat">
              <a:solidFill>
                <a:srgbClr val="E1471D"/>
              </a:solidFill>
              <a:prstDash val="solid"/>
              <a:miter/>
            </a:ln>
          </p:spPr>
          <p:txBody>
            <a:bodyPr rtlCol="0" anchor="ctr"/>
            <a:lstStyle/>
            <a:p>
              <a:endParaRPr lang="en-US"/>
            </a:p>
          </p:txBody>
        </p:sp>
        <p:sp>
          <p:nvSpPr>
            <p:cNvPr id="9800" name="Freeform: Shape 9799">
              <a:extLst>
                <a:ext uri="{FF2B5EF4-FFF2-40B4-BE49-F238E27FC236}">
                  <a16:creationId xmlns:a16="http://schemas.microsoft.com/office/drawing/2014/main" id="{5F4827CF-300D-8766-6496-B19FAB9775A6}"/>
                </a:ext>
              </a:extLst>
            </p:cNvPr>
            <p:cNvSpPr/>
            <p:nvPr/>
          </p:nvSpPr>
          <p:spPr>
            <a:xfrm>
              <a:off x="6613380" y="4006849"/>
              <a:ext cx="126" cy="1093054"/>
            </a:xfrm>
            <a:custGeom>
              <a:avLst/>
              <a:gdLst>
                <a:gd name="connsiteX0" fmla="*/ 127 w 126"/>
                <a:gd name="connsiteY0" fmla="*/ 1093054 h 1093054"/>
                <a:gd name="connsiteX1" fmla="*/ 0 w 126"/>
                <a:gd name="connsiteY1" fmla="*/ 0 h 1093054"/>
              </a:gdLst>
              <a:ahLst/>
              <a:cxnLst>
                <a:cxn ang="0">
                  <a:pos x="connsiteX0" y="connsiteY0"/>
                </a:cxn>
                <a:cxn ang="0">
                  <a:pos x="connsiteX1" y="connsiteY1"/>
                </a:cxn>
              </a:cxnLst>
              <a:rect l="l" t="t" r="r" b="b"/>
              <a:pathLst>
                <a:path w="126" h="1093054">
                  <a:moveTo>
                    <a:pt x="127" y="1093054"/>
                  </a:moveTo>
                  <a:lnTo>
                    <a:pt x="0" y="0"/>
                  </a:lnTo>
                </a:path>
              </a:pathLst>
            </a:custGeom>
            <a:ln w="19050" cap="flat">
              <a:solidFill>
                <a:srgbClr val="E1471D"/>
              </a:solidFill>
              <a:prstDash val="solid"/>
              <a:miter/>
            </a:ln>
          </p:spPr>
          <p:txBody>
            <a:bodyPr rtlCol="0" anchor="ctr"/>
            <a:lstStyle/>
            <a:p>
              <a:endParaRPr lang="en-US"/>
            </a:p>
          </p:txBody>
        </p:sp>
        <p:sp>
          <p:nvSpPr>
            <p:cNvPr id="9801" name="Freeform: Shape 9800">
              <a:extLst>
                <a:ext uri="{FF2B5EF4-FFF2-40B4-BE49-F238E27FC236}">
                  <a16:creationId xmlns:a16="http://schemas.microsoft.com/office/drawing/2014/main" id="{A0B5241F-3F2D-71B4-280F-9B04BBA3B64E}"/>
                </a:ext>
              </a:extLst>
            </p:cNvPr>
            <p:cNvSpPr/>
            <p:nvPr/>
          </p:nvSpPr>
          <p:spPr>
            <a:xfrm>
              <a:off x="6638644" y="4315679"/>
              <a:ext cx="12695" cy="784224"/>
            </a:xfrm>
            <a:custGeom>
              <a:avLst/>
              <a:gdLst>
                <a:gd name="connsiteX0" fmla="*/ 0 w 12695"/>
                <a:gd name="connsiteY0" fmla="*/ 784224 h 784224"/>
                <a:gd name="connsiteX1" fmla="*/ 0 w 12695"/>
                <a:gd name="connsiteY1" fmla="*/ 0 h 784224"/>
              </a:gdLst>
              <a:ahLst/>
              <a:cxnLst>
                <a:cxn ang="0">
                  <a:pos x="connsiteX0" y="connsiteY0"/>
                </a:cxn>
                <a:cxn ang="0">
                  <a:pos x="connsiteX1" y="connsiteY1"/>
                </a:cxn>
              </a:cxnLst>
              <a:rect l="l" t="t" r="r" b="b"/>
              <a:pathLst>
                <a:path w="12695" h="784224">
                  <a:moveTo>
                    <a:pt x="0" y="784224"/>
                  </a:moveTo>
                  <a:lnTo>
                    <a:pt x="0" y="0"/>
                  </a:lnTo>
                </a:path>
              </a:pathLst>
            </a:custGeom>
            <a:ln w="19050" cap="flat">
              <a:solidFill>
                <a:srgbClr val="E1471D"/>
              </a:solidFill>
              <a:prstDash val="solid"/>
              <a:miter/>
            </a:ln>
          </p:spPr>
          <p:txBody>
            <a:bodyPr rtlCol="0" anchor="ctr"/>
            <a:lstStyle/>
            <a:p>
              <a:endParaRPr lang="en-US"/>
            </a:p>
          </p:txBody>
        </p:sp>
        <p:sp>
          <p:nvSpPr>
            <p:cNvPr id="9802" name="Freeform: Shape 9801">
              <a:extLst>
                <a:ext uri="{FF2B5EF4-FFF2-40B4-BE49-F238E27FC236}">
                  <a16:creationId xmlns:a16="http://schemas.microsoft.com/office/drawing/2014/main" id="{DCBC813A-EBC0-467A-0CFC-49AD3BD06B64}"/>
                </a:ext>
              </a:extLst>
            </p:cNvPr>
            <p:cNvSpPr/>
            <p:nvPr/>
          </p:nvSpPr>
          <p:spPr>
            <a:xfrm>
              <a:off x="6663908" y="4446613"/>
              <a:ext cx="12695" cy="653289"/>
            </a:xfrm>
            <a:custGeom>
              <a:avLst/>
              <a:gdLst>
                <a:gd name="connsiteX0" fmla="*/ 0 w 12695"/>
                <a:gd name="connsiteY0" fmla="*/ 653289 h 653289"/>
                <a:gd name="connsiteX1" fmla="*/ 0 w 12695"/>
                <a:gd name="connsiteY1" fmla="*/ 0 h 653289"/>
              </a:gdLst>
              <a:ahLst/>
              <a:cxnLst>
                <a:cxn ang="0">
                  <a:pos x="connsiteX0" y="connsiteY0"/>
                </a:cxn>
                <a:cxn ang="0">
                  <a:pos x="connsiteX1" y="connsiteY1"/>
                </a:cxn>
              </a:cxnLst>
              <a:rect l="l" t="t" r="r" b="b"/>
              <a:pathLst>
                <a:path w="12695" h="653289">
                  <a:moveTo>
                    <a:pt x="0" y="653289"/>
                  </a:moveTo>
                  <a:lnTo>
                    <a:pt x="0" y="0"/>
                  </a:lnTo>
                </a:path>
              </a:pathLst>
            </a:custGeom>
            <a:ln w="19050" cap="flat">
              <a:solidFill>
                <a:srgbClr val="E1471D"/>
              </a:solidFill>
              <a:prstDash val="solid"/>
              <a:miter/>
            </a:ln>
          </p:spPr>
          <p:txBody>
            <a:bodyPr rtlCol="0" anchor="ctr"/>
            <a:lstStyle/>
            <a:p>
              <a:endParaRPr lang="en-US"/>
            </a:p>
          </p:txBody>
        </p:sp>
        <p:sp>
          <p:nvSpPr>
            <p:cNvPr id="9803" name="Freeform: Shape 9802">
              <a:extLst>
                <a:ext uri="{FF2B5EF4-FFF2-40B4-BE49-F238E27FC236}">
                  <a16:creationId xmlns:a16="http://schemas.microsoft.com/office/drawing/2014/main" id="{7E7569AC-FAAF-7750-3AEF-B445BABD80AD}"/>
                </a:ext>
              </a:extLst>
            </p:cNvPr>
            <p:cNvSpPr/>
            <p:nvPr/>
          </p:nvSpPr>
          <p:spPr>
            <a:xfrm>
              <a:off x="6689172" y="4467764"/>
              <a:ext cx="12695" cy="632138"/>
            </a:xfrm>
            <a:custGeom>
              <a:avLst/>
              <a:gdLst>
                <a:gd name="connsiteX0" fmla="*/ 0 w 12695"/>
                <a:gd name="connsiteY0" fmla="*/ 632138 h 632138"/>
                <a:gd name="connsiteX1" fmla="*/ 0 w 12695"/>
                <a:gd name="connsiteY1" fmla="*/ 0 h 632138"/>
              </a:gdLst>
              <a:ahLst/>
              <a:cxnLst>
                <a:cxn ang="0">
                  <a:pos x="connsiteX0" y="connsiteY0"/>
                </a:cxn>
                <a:cxn ang="0">
                  <a:pos x="connsiteX1" y="connsiteY1"/>
                </a:cxn>
              </a:cxnLst>
              <a:rect l="l" t="t" r="r" b="b"/>
              <a:pathLst>
                <a:path w="12695" h="632138">
                  <a:moveTo>
                    <a:pt x="0" y="632138"/>
                  </a:moveTo>
                  <a:lnTo>
                    <a:pt x="0" y="0"/>
                  </a:lnTo>
                </a:path>
              </a:pathLst>
            </a:custGeom>
            <a:ln w="19050" cap="flat">
              <a:solidFill>
                <a:srgbClr val="E1471D"/>
              </a:solidFill>
              <a:prstDash val="solid"/>
              <a:miter/>
            </a:ln>
          </p:spPr>
          <p:txBody>
            <a:bodyPr rtlCol="0" anchor="ctr"/>
            <a:lstStyle/>
            <a:p>
              <a:endParaRPr lang="en-US"/>
            </a:p>
          </p:txBody>
        </p:sp>
        <p:sp>
          <p:nvSpPr>
            <p:cNvPr id="9804" name="Freeform: Shape 9803">
              <a:extLst>
                <a:ext uri="{FF2B5EF4-FFF2-40B4-BE49-F238E27FC236}">
                  <a16:creationId xmlns:a16="http://schemas.microsoft.com/office/drawing/2014/main" id="{662D2C54-1D45-A093-9506-3310E4DCDDC8}"/>
                </a:ext>
              </a:extLst>
            </p:cNvPr>
            <p:cNvSpPr/>
            <p:nvPr/>
          </p:nvSpPr>
          <p:spPr>
            <a:xfrm>
              <a:off x="6714436" y="4482117"/>
              <a:ext cx="12695" cy="617785"/>
            </a:xfrm>
            <a:custGeom>
              <a:avLst/>
              <a:gdLst>
                <a:gd name="connsiteX0" fmla="*/ 0 w 12695"/>
                <a:gd name="connsiteY0" fmla="*/ 617786 h 617785"/>
                <a:gd name="connsiteX1" fmla="*/ 0 w 12695"/>
                <a:gd name="connsiteY1" fmla="*/ 0 h 617785"/>
              </a:gdLst>
              <a:ahLst/>
              <a:cxnLst>
                <a:cxn ang="0">
                  <a:pos x="connsiteX0" y="connsiteY0"/>
                </a:cxn>
                <a:cxn ang="0">
                  <a:pos x="connsiteX1" y="connsiteY1"/>
                </a:cxn>
              </a:cxnLst>
              <a:rect l="l" t="t" r="r" b="b"/>
              <a:pathLst>
                <a:path w="12695" h="617785">
                  <a:moveTo>
                    <a:pt x="0" y="617786"/>
                  </a:moveTo>
                  <a:lnTo>
                    <a:pt x="0" y="0"/>
                  </a:lnTo>
                </a:path>
              </a:pathLst>
            </a:custGeom>
            <a:ln w="19050" cap="flat">
              <a:solidFill>
                <a:srgbClr val="E1471D"/>
              </a:solidFill>
              <a:prstDash val="solid"/>
              <a:miter/>
            </a:ln>
          </p:spPr>
          <p:txBody>
            <a:bodyPr rtlCol="0" anchor="ctr"/>
            <a:lstStyle/>
            <a:p>
              <a:endParaRPr lang="en-US"/>
            </a:p>
          </p:txBody>
        </p:sp>
        <p:sp>
          <p:nvSpPr>
            <p:cNvPr id="9805" name="Freeform: Shape 9804">
              <a:extLst>
                <a:ext uri="{FF2B5EF4-FFF2-40B4-BE49-F238E27FC236}">
                  <a16:creationId xmlns:a16="http://schemas.microsoft.com/office/drawing/2014/main" id="{1CFAC6F8-85D1-E1E2-0F23-D94A97EACF8E}"/>
                </a:ext>
              </a:extLst>
            </p:cNvPr>
            <p:cNvSpPr/>
            <p:nvPr/>
          </p:nvSpPr>
          <p:spPr>
            <a:xfrm>
              <a:off x="6739700" y="4526433"/>
              <a:ext cx="12695" cy="573469"/>
            </a:xfrm>
            <a:custGeom>
              <a:avLst/>
              <a:gdLst>
                <a:gd name="connsiteX0" fmla="*/ 0 w 12695"/>
                <a:gd name="connsiteY0" fmla="*/ 573470 h 573469"/>
                <a:gd name="connsiteX1" fmla="*/ 0 w 12695"/>
                <a:gd name="connsiteY1" fmla="*/ 0 h 573469"/>
              </a:gdLst>
              <a:ahLst/>
              <a:cxnLst>
                <a:cxn ang="0">
                  <a:pos x="connsiteX0" y="connsiteY0"/>
                </a:cxn>
                <a:cxn ang="0">
                  <a:pos x="connsiteX1" y="connsiteY1"/>
                </a:cxn>
              </a:cxnLst>
              <a:rect l="l" t="t" r="r" b="b"/>
              <a:pathLst>
                <a:path w="12695" h="573469">
                  <a:moveTo>
                    <a:pt x="0" y="573470"/>
                  </a:moveTo>
                  <a:lnTo>
                    <a:pt x="0" y="0"/>
                  </a:lnTo>
                </a:path>
              </a:pathLst>
            </a:custGeom>
            <a:ln w="19050" cap="flat">
              <a:solidFill>
                <a:srgbClr val="E1471D"/>
              </a:solidFill>
              <a:prstDash val="solid"/>
              <a:miter/>
            </a:ln>
          </p:spPr>
          <p:txBody>
            <a:bodyPr rtlCol="0" anchor="ctr"/>
            <a:lstStyle/>
            <a:p>
              <a:endParaRPr lang="en-US"/>
            </a:p>
          </p:txBody>
        </p:sp>
        <p:sp>
          <p:nvSpPr>
            <p:cNvPr id="9806" name="Freeform: Shape 9805">
              <a:extLst>
                <a:ext uri="{FF2B5EF4-FFF2-40B4-BE49-F238E27FC236}">
                  <a16:creationId xmlns:a16="http://schemas.microsoft.com/office/drawing/2014/main" id="{2C0D23CB-FB18-C4BA-0115-FFF73940E56B}"/>
                </a:ext>
              </a:extLst>
            </p:cNvPr>
            <p:cNvSpPr/>
            <p:nvPr/>
          </p:nvSpPr>
          <p:spPr>
            <a:xfrm>
              <a:off x="6764964" y="4562063"/>
              <a:ext cx="12695" cy="537840"/>
            </a:xfrm>
            <a:custGeom>
              <a:avLst/>
              <a:gdLst>
                <a:gd name="connsiteX0" fmla="*/ 0 w 12695"/>
                <a:gd name="connsiteY0" fmla="*/ 537840 h 537840"/>
                <a:gd name="connsiteX1" fmla="*/ 0 w 12695"/>
                <a:gd name="connsiteY1" fmla="*/ 0 h 537840"/>
              </a:gdLst>
              <a:ahLst/>
              <a:cxnLst>
                <a:cxn ang="0">
                  <a:pos x="connsiteX0" y="connsiteY0"/>
                </a:cxn>
                <a:cxn ang="0">
                  <a:pos x="connsiteX1" y="connsiteY1"/>
                </a:cxn>
              </a:cxnLst>
              <a:rect l="l" t="t" r="r" b="b"/>
              <a:pathLst>
                <a:path w="12695" h="537840">
                  <a:moveTo>
                    <a:pt x="0" y="537840"/>
                  </a:moveTo>
                  <a:lnTo>
                    <a:pt x="0" y="0"/>
                  </a:lnTo>
                </a:path>
              </a:pathLst>
            </a:custGeom>
            <a:ln w="19050" cap="flat">
              <a:solidFill>
                <a:srgbClr val="E1471D"/>
              </a:solidFill>
              <a:prstDash val="solid"/>
              <a:miter/>
            </a:ln>
          </p:spPr>
          <p:txBody>
            <a:bodyPr rtlCol="0" anchor="ctr"/>
            <a:lstStyle/>
            <a:p>
              <a:endParaRPr lang="en-US"/>
            </a:p>
          </p:txBody>
        </p:sp>
        <p:sp>
          <p:nvSpPr>
            <p:cNvPr id="9807" name="Freeform: Shape 9806">
              <a:extLst>
                <a:ext uri="{FF2B5EF4-FFF2-40B4-BE49-F238E27FC236}">
                  <a16:creationId xmlns:a16="http://schemas.microsoft.com/office/drawing/2014/main" id="{040388E8-D70D-8EC3-5993-2A74DF0A925A}"/>
                </a:ext>
              </a:extLst>
            </p:cNvPr>
            <p:cNvSpPr/>
            <p:nvPr/>
          </p:nvSpPr>
          <p:spPr>
            <a:xfrm>
              <a:off x="6790101" y="4562063"/>
              <a:ext cx="12695" cy="537840"/>
            </a:xfrm>
            <a:custGeom>
              <a:avLst/>
              <a:gdLst>
                <a:gd name="connsiteX0" fmla="*/ 0 w 12695"/>
                <a:gd name="connsiteY0" fmla="*/ 537840 h 537840"/>
                <a:gd name="connsiteX1" fmla="*/ 0 w 12695"/>
                <a:gd name="connsiteY1" fmla="*/ 0 h 537840"/>
              </a:gdLst>
              <a:ahLst/>
              <a:cxnLst>
                <a:cxn ang="0">
                  <a:pos x="connsiteX0" y="connsiteY0"/>
                </a:cxn>
                <a:cxn ang="0">
                  <a:pos x="connsiteX1" y="connsiteY1"/>
                </a:cxn>
              </a:cxnLst>
              <a:rect l="l" t="t" r="r" b="b"/>
              <a:pathLst>
                <a:path w="12695" h="537840">
                  <a:moveTo>
                    <a:pt x="0" y="537840"/>
                  </a:moveTo>
                  <a:lnTo>
                    <a:pt x="0" y="0"/>
                  </a:lnTo>
                </a:path>
              </a:pathLst>
            </a:custGeom>
            <a:ln w="19050" cap="flat">
              <a:solidFill>
                <a:srgbClr val="E1471D"/>
              </a:solidFill>
              <a:prstDash val="solid"/>
              <a:miter/>
            </a:ln>
          </p:spPr>
          <p:txBody>
            <a:bodyPr rtlCol="0" anchor="ctr"/>
            <a:lstStyle/>
            <a:p>
              <a:endParaRPr lang="en-US"/>
            </a:p>
          </p:txBody>
        </p:sp>
        <p:sp>
          <p:nvSpPr>
            <p:cNvPr id="9808" name="Freeform: Shape 9807">
              <a:extLst>
                <a:ext uri="{FF2B5EF4-FFF2-40B4-BE49-F238E27FC236}">
                  <a16:creationId xmlns:a16="http://schemas.microsoft.com/office/drawing/2014/main" id="{DC4A65EC-7F28-F0FD-3EFA-29D387AB3FB8}"/>
                </a:ext>
              </a:extLst>
            </p:cNvPr>
            <p:cNvSpPr/>
            <p:nvPr/>
          </p:nvSpPr>
          <p:spPr>
            <a:xfrm>
              <a:off x="6815365" y="4614059"/>
              <a:ext cx="12695" cy="485843"/>
            </a:xfrm>
            <a:custGeom>
              <a:avLst/>
              <a:gdLst>
                <a:gd name="connsiteX0" fmla="*/ 0 w 12695"/>
                <a:gd name="connsiteY0" fmla="*/ 485844 h 485843"/>
                <a:gd name="connsiteX1" fmla="*/ 0 w 12695"/>
                <a:gd name="connsiteY1" fmla="*/ 0 h 485843"/>
              </a:gdLst>
              <a:ahLst/>
              <a:cxnLst>
                <a:cxn ang="0">
                  <a:pos x="connsiteX0" y="connsiteY0"/>
                </a:cxn>
                <a:cxn ang="0">
                  <a:pos x="connsiteX1" y="connsiteY1"/>
                </a:cxn>
              </a:cxnLst>
              <a:rect l="l" t="t" r="r" b="b"/>
              <a:pathLst>
                <a:path w="12695" h="485843">
                  <a:moveTo>
                    <a:pt x="0" y="485844"/>
                  </a:moveTo>
                  <a:lnTo>
                    <a:pt x="0" y="0"/>
                  </a:lnTo>
                </a:path>
              </a:pathLst>
            </a:custGeom>
            <a:ln w="19050" cap="flat">
              <a:solidFill>
                <a:srgbClr val="E1471D"/>
              </a:solidFill>
              <a:prstDash val="solid"/>
              <a:miter/>
            </a:ln>
          </p:spPr>
          <p:txBody>
            <a:bodyPr rtlCol="0" anchor="ctr"/>
            <a:lstStyle/>
            <a:p>
              <a:endParaRPr lang="en-US"/>
            </a:p>
          </p:txBody>
        </p:sp>
        <p:sp>
          <p:nvSpPr>
            <p:cNvPr id="9809" name="Freeform: Shape 9808">
              <a:extLst>
                <a:ext uri="{FF2B5EF4-FFF2-40B4-BE49-F238E27FC236}">
                  <a16:creationId xmlns:a16="http://schemas.microsoft.com/office/drawing/2014/main" id="{81B2EB51-6DE9-1C5C-BA56-820145B62A9D}"/>
                </a:ext>
              </a:extLst>
            </p:cNvPr>
            <p:cNvSpPr/>
            <p:nvPr/>
          </p:nvSpPr>
          <p:spPr>
            <a:xfrm>
              <a:off x="6840629" y="4644778"/>
              <a:ext cx="12695" cy="455124"/>
            </a:xfrm>
            <a:custGeom>
              <a:avLst/>
              <a:gdLst>
                <a:gd name="connsiteX0" fmla="*/ 0 w 12695"/>
                <a:gd name="connsiteY0" fmla="*/ 455125 h 455124"/>
                <a:gd name="connsiteX1" fmla="*/ 0 w 12695"/>
                <a:gd name="connsiteY1" fmla="*/ 0 h 455124"/>
              </a:gdLst>
              <a:ahLst/>
              <a:cxnLst>
                <a:cxn ang="0">
                  <a:pos x="connsiteX0" y="connsiteY0"/>
                </a:cxn>
                <a:cxn ang="0">
                  <a:pos x="connsiteX1" y="connsiteY1"/>
                </a:cxn>
              </a:cxnLst>
              <a:rect l="l" t="t" r="r" b="b"/>
              <a:pathLst>
                <a:path w="12695" h="455124">
                  <a:moveTo>
                    <a:pt x="0" y="455125"/>
                  </a:moveTo>
                  <a:lnTo>
                    <a:pt x="0" y="0"/>
                  </a:lnTo>
                </a:path>
              </a:pathLst>
            </a:custGeom>
            <a:ln w="19050" cap="flat">
              <a:solidFill>
                <a:srgbClr val="E1471D"/>
              </a:solidFill>
              <a:prstDash val="solid"/>
              <a:miter/>
            </a:ln>
          </p:spPr>
          <p:txBody>
            <a:bodyPr rtlCol="0" anchor="ctr"/>
            <a:lstStyle/>
            <a:p>
              <a:endParaRPr lang="en-US"/>
            </a:p>
          </p:txBody>
        </p:sp>
        <p:sp>
          <p:nvSpPr>
            <p:cNvPr id="9810" name="Freeform: Shape 9809">
              <a:extLst>
                <a:ext uri="{FF2B5EF4-FFF2-40B4-BE49-F238E27FC236}">
                  <a16:creationId xmlns:a16="http://schemas.microsoft.com/office/drawing/2014/main" id="{66E9BDE3-D403-EB55-F09A-2C526E779E7A}"/>
                </a:ext>
              </a:extLst>
            </p:cNvPr>
            <p:cNvSpPr/>
            <p:nvPr/>
          </p:nvSpPr>
          <p:spPr>
            <a:xfrm>
              <a:off x="6865893" y="4652458"/>
              <a:ext cx="12695" cy="447444"/>
            </a:xfrm>
            <a:custGeom>
              <a:avLst/>
              <a:gdLst>
                <a:gd name="connsiteX0" fmla="*/ 0 w 12695"/>
                <a:gd name="connsiteY0" fmla="*/ 447445 h 447444"/>
                <a:gd name="connsiteX1" fmla="*/ 0 w 12695"/>
                <a:gd name="connsiteY1" fmla="*/ 0 h 447444"/>
              </a:gdLst>
              <a:ahLst/>
              <a:cxnLst>
                <a:cxn ang="0">
                  <a:pos x="connsiteX0" y="connsiteY0"/>
                </a:cxn>
                <a:cxn ang="0">
                  <a:pos x="connsiteX1" y="connsiteY1"/>
                </a:cxn>
              </a:cxnLst>
              <a:rect l="l" t="t" r="r" b="b"/>
              <a:pathLst>
                <a:path w="12695" h="447444">
                  <a:moveTo>
                    <a:pt x="0" y="447445"/>
                  </a:moveTo>
                  <a:lnTo>
                    <a:pt x="0" y="0"/>
                  </a:lnTo>
                </a:path>
              </a:pathLst>
            </a:custGeom>
            <a:ln w="19050" cap="flat">
              <a:solidFill>
                <a:srgbClr val="E1471D"/>
              </a:solidFill>
              <a:prstDash val="solid"/>
              <a:miter/>
            </a:ln>
          </p:spPr>
          <p:txBody>
            <a:bodyPr rtlCol="0" anchor="ctr"/>
            <a:lstStyle/>
            <a:p>
              <a:endParaRPr lang="en-US"/>
            </a:p>
          </p:txBody>
        </p:sp>
        <p:sp>
          <p:nvSpPr>
            <p:cNvPr id="9811" name="Freeform: Shape 9810">
              <a:extLst>
                <a:ext uri="{FF2B5EF4-FFF2-40B4-BE49-F238E27FC236}">
                  <a16:creationId xmlns:a16="http://schemas.microsoft.com/office/drawing/2014/main" id="{80B28511-A9DD-755C-9796-5E52F8F6E1A0}"/>
                </a:ext>
              </a:extLst>
            </p:cNvPr>
            <p:cNvSpPr/>
            <p:nvPr/>
          </p:nvSpPr>
          <p:spPr>
            <a:xfrm>
              <a:off x="6891157" y="4661145"/>
              <a:ext cx="12695" cy="438757"/>
            </a:xfrm>
            <a:custGeom>
              <a:avLst/>
              <a:gdLst>
                <a:gd name="connsiteX0" fmla="*/ 0 w 12695"/>
                <a:gd name="connsiteY0" fmla="*/ 438758 h 438757"/>
                <a:gd name="connsiteX1" fmla="*/ 0 w 12695"/>
                <a:gd name="connsiteY1" fmla="*/ 0 h 438757"/>
              </a:gdLst>
              <a:ahLst/>
              <a:cxnLst>
                <a:cxn ang="0">
                  <a:pos x="connsiteX0" y="connsiteY0"/>
                </a:cxn>
                <a:cxn ang="0">
                  <a:pos x="connsiteX1" y="connsiteY1"/>
                </a:cxn>
              </a:cxnLst>
              <a:rect l="l" t="t" r="r" b="b"/>
              <a:pathLst>
                <a:path w="12695" h="438757">
                  <a:moveTo>
                    <a:pt x="0" y="438758"/>
                  </a:moveTo>
                  <a:lnTo>
                    <a:pt x="0" y="0"/>
                  </a:lnTo>
                </a:path>
              </a:pathLst>
            </a:custGeom>
            <a:ln w="19050" cap="flat">
              <a:solidFill>
                <a:srgbClr val="E1471D"/>
              </a:solidFill>
              <a:prstDash val="solid"/>
              <a:miter/>
            </a:ln>
          </p:spPr>
          <p:txBody>
            <a:bodyPr rtlCol="0" anchor="ctr"/>
            <a:lstStyle/>
            <a:p>
              <a:endParaRPr lang="en-US"/>
            </a:p>
          </p:txBody>
        </p:sp>
        <p:sp>
          <p:nvSpPr>
            <p:cNvPr id="9812" name="Freeform: Shape 9811">
              <a:extLst>
                <a:ext uri="{FF2B5EF4-FFF2-40B4-BE49-F238E27FC236}">
                  <a16:creationId xmlns:a16="http://schemas.microsoft.com/office/drawing/2014/main" id="{311857D3-280B-7767-9448-C41F82370021}"/>
                </a:ext>
              </a:extLst>
            </p:cNvPr>
            <p:cNvSpPr/>
            <p:nvPr/>
          </p:nvSpPr>
          <p:spPr>
            <a:xfrm>
              <a:off x="6916421" y="4679400"/>
              <a:ext cx="12695" cy="420502"/>
            </a:xfrm>
            <a:custGeom>
              <a:avLst/>
              <a:gdLst>
                <a:gd name="connsiteX0" fmla="*/ 0 w 12695"/>
                <a:gd name="connsiteY0" fmla="*/ 420502 h 420502"/>
                <a:gd name="connsiteX1" fmla="*/ 0 w 12695"/>
                <a:gd name="connsiteY1" fmla="*/ 0 h 420502"/>
              </a:gdLst>
              <a:ahLst/>
              <a:cxnLst>
                <a:cxn ang="0">
                  <a:pos x="connsiteX0" y="connsiteY0"/>
                </a:cxn>
                <a:cxn ang="0">
                  <a:pos x="connsiteX1" y="connsiteY1"/>
                </a:cxn>
              </a:cxnLst>
              <a:rect l="l" t="t" r="r" b="b"/>
              <a:pathLst>
                <a:path w="12695" h="420502">
                  <a:moveTo>
                    <a:pt x="0" y="420502"/>
                  </a:moveTo>
                  <a:lnTo>
                    <a:pt x="0" y="0"/>
                  </a:lnTo>
                </a:path>
              </a:pathLst>
            </a:custGeom>
            <a:ln w="19050" cap="flat">
              <a:solidFill>
                <a:srgbClr val="E1471D"/>
              </a:solidFill>
              <a:prstDash val="solid"/>
              <a:miter/>
            </a:ln>
          </p:spPr>
          <p:txBody>
            <a:bodyPr rtlCol="0" anchor="ctr"/>
            <a:lstStyle/>
            <a:p>
              <a:endParaRPr lang="en-US"/>
            </a:p>
          </p:txBody>
        </p:sp>
        <p:sp>
          <p:nvSpPr>
            <p:cNvPr id="9813" name="Freeform: Shape 9812">
              <a:extLst>
                <a:ext uri="{FF2B5EF4-FFF2-40B4-BE49-F238E27FC236}">
                  <a16:creationId xmlns:a16="http://schemas.microsoft.com/office/drawing/2014/main" id="{27CBFB9E-3CFA-3E6B-821F-4C129F64496B}"/>
                </a:ext>
              </a:extLst>
            </p:cNvPr>
            <p:cNvSpPr/>
            <p:nvPr/>
          </p:nvSpPr>
          <p:spPr>
            <a:xfrm>
              <a:off x="6941558" y="4707854"/>
              <a:ext cx="12695" cy="392049"/>
            </a:xfrm>
            <a:custGeom>
              <a:avLst/>
              <a:gdLst>
                <a:gd name="connsiteX0" fmla="*/ 0 w 12695"/>
                <a:gd name="connsiteY0" fmla="*/ 392049 h 392049"/>
                <a:gd name="connsiteX1" fmla="*/ 0 w 12695"/>
                <a:gd name="connsiteY1" fmla="*/ 0 h 392049"/>
              </a:gdLst>
              <a:ahLst/>
              <a:cxnLst>
                <a:cxn ang="0">
                  <a:pos x="connsiteX0" y="connsiteY0"/>
                </a:cxn>
                <a:cxn ang="0">
                  <a:pos x="connsiteX1" y="connsiteY1"/>
                </a:cxn>
              </a:cxnLst>
              <a:rect l="l" t="t" r="r" b="b"/>
              <a:pathLst>
                <a:path w="12695" h="392049">
                  <a:moveTo>
                    <a:pt x="0" y="392049"/>
                  </a:moveTo>
                  <a:lnTo>
                    <a:pt x="0" y="0"/>
                  </a:lnTo>
                </a:path>
              </a:pathLst>
            </a:custGeom>
            <a:ln w="19050" cap="flat">
              <a:solidFill>
                <a:srgbClr val="E1471D"/>
              </a:solidFill>
              <a:prstDash val="solid"/>
              <a:miter/>
            </a:ln>
          </p:spPr>
          <p:txBody>
            <a:bodyPr rtlCol="0" anchor="ctr"/>
            <a:lstStyle/>
            <a:p>
              <a:endParaRPr lang="en-US"/>
            </a:p>
          </p:txBody>
        </p:sp>
        <p:sp>
          <p:nvSpPr>
            <p:cNvPr id="9814" name="Freeform: Shape 9813">
              <a:extLst>
                <a:ext uri="{FF2B5EF4-FFF2-40B4-BE49-F238E27FC236}">
                  <a16:creationId xmlns:a16="http://schemas.microsoft.com/office/drawing/2014/main" id="{45771B9D-69D1-ECCE-EF37-4F71146AB55F}"/>
                </a:ext>
              </a:extLst>
            </p:cNvPr>
            <p:cNvSpPr/>
            <p:nvPr/>
          </p:nvSpPr>
          <p:spPr>
            <a:xfrm>
              <a:off x="6966822" y="4715030"/>
              <a:ext cx="12695" cy="384872"/>
            </a:xfrm>
            <a:custGeom>
              <a:avLst/>
              <a:gdLst>
                <a:gd name="connsiteX0" fmla="*/ 0 w 12695"/>
                <a:gd name="connsiteY0" fmla="*/ 384873 h 384872"/>
                <a:gd name="connsiteX1" fmla="*/ 0 w 12695"/>
                <a:gd name="connsiteY1" fmla="*/ 0 h 384872"/>
              </a:gdLst>
              <a:ahLst/>
              <a:cxnLst>
                <a:cxn ang="0">
                  <a:pos x="connsiteX0" y="connsiteY0"/>
                </a:cxn>
                <a:cxn ang="0">
                  <a:pos x="connsiteX1" y="connsiteY1"/>
                </a:cxn>
              </a:cxnLst>
              <a:rect l="l" t="t" r="r" b="b"/>
              <a:pathLst>
                <a:path w="12695" h="384872">
                  <a:moveTo>
                    <a:pt x="0" y="384873"/>
                  </a:moveTo>
                  <a:lnTo>
                    <a:pt x="0" y="0"/>
                  </a:lnTo>
                </a:path>
              </a:pathLst>
            </a:custGeom>
            <a:ln w="19050" cap="flat">
              <a:solidFill>
                <a:srgbClr val="E1471D"/>
              </a:solidFill>
              <a:prstDash val="solid"/>
              <a:miter/>
            </a:ln>
          </p:spPr>
          <p:txBody>
            <a:bodyPr rtlCol="0" anchor="ctr"/>
            <a:lstStyle/>
            <a:p>
              <a:endParaRPr lang="en-US"/>
            </a:p>
          </p:txBody>
        </p:sp>
        <p:sp>
          <p:nvSpPr>
            <p:cNvPr id="9815" name="Freeform: Shape 9814">
              <a:extLst>
                <a:ext uri="{FF2B5EF4-FFF2-40B4-BE49-F238E27FC236}">
                  <a16:creationId xmlns:a16="http://schemas.microsoft.com/office/drawing/2014/main" id="{2DD1165E-78D4-31F9-EC70-AE9625DE061E}"/>
                </a:ext>
              </a:extLst>
            </p:cNvPr>
            <p:cNvSpPr/>
            <p:nvPr/>
          </p:nvSpPr>
          <p:spPr>
            <a:xfrm>
              <a:off x="6992086" y="4729508"/>
              <a:ext cx="12695" cy="370394"/>
            </a:xfrm>
            <a:custGeom>
              <a:avLst/>
              <a:gdLst>
                <a:gd name="connsiteX0" fmla="*/ 0 w 12695"/>
                <a:gd name="connsiteY0" fmla="*/ 370395 h 370394"/>
                <a:gd name="connsiteX1" fmla="*/ 0 w 12695"/>
                <a:gd name="connsiteY1" fmla="*/ 0 h 370394"/>
              </a:gdLst>
              <a:ahLst/>
              <a:cxnLst>
                <a:cxn ang="0">
                  <a:pos x="connsiteX0" y="connsiteY0"/>
                </a:cxn>
                <a:cxn ang="0">
                  <a:pos x="connsiteX1" y="connsiteY1"/>
                </a:cxn>
              </a:cxnLst>
              <a:rect l="l" t="t" r="r" b="b"/>
              <a:pathLst>
                <a:path w="12695" h="370394">
                  <a:moveTo>
                    <a:pt x="0" y="370395"/>
                  </a:moveTo>
                  <a:lnTo>
                    <a:pt x="0" y="0"/>
                  </a:lnTo>
                </a:path>
              </a:pathLst>
            </a:custGeom>
            <a:ln w="19050" cap="flat">
              <a:solidFill>
                <a:srgbClr val="E1471D"/>
              </a:solidFill>
              <a:prstDash val="solid"/>
              <a:miter/>
            </a:ln>
          </p:spPr>
          <p:txBody>
            <a:bodyPr rtlCol="0" anchor="ctr"/>
            <a:lstStyle/>
            <a:p>
              <a:endParaRPr lang="en-US"/>
            </a:p>
          </p:txBody>
        </p:sp>
        <p:sp>
          <p:nvSpPr>
            <p:cNvPr id="9816" name="Freeform: Shape 9815">
              <a:extLst>
                <a:ext uri="{FF2B5EF4-FFF2-40B4-BE49-F238E27FC236}">
                  <a16:creationId xmlns:a16="http://schemas.microsoft.com/office/drawing/2014/main" id="{727B286E-ABD1-63F5-FFE5-786F969EA150}"/>
                </a:ext>
              </a:extLst>
            </p:cNvPr>
            <p:cNvSpPr/>
            <p:nvPr/>
          </p:nvSpPr>
          <p:spPr>
            <a:xfrm>
              <a:off x="7017350" y="4780497"/>
              <a:ext cx="12695" cy="319405"/>
            </a:xfrm>
            <a:custGeom>
              <a:avLst/>
              <a:gdLst>
                <a:gd name="connsiteX0" fmla="*/ 0 w 12695"/>
                <a:gd name="connsiteY0" fmla="*/ 319406 h 319405"/>
                <a:gd name="connsiteX1" fmla="*/ 0 w 12695"/>
                <a:gd name="connsiteY1" fmla="*/ 0 h 319405"/>
              </a:gdLst>
              <a:ahLst/>
              <a:cxnLst>
                <a:cxn ang="0">
                  <a:pos x="connsiteX0" y="connsiteY0"/>
                </a:cxn>
                <a:cxn ang="0">
                  <a:pos x="connsiteX1" y="connsiteY1"/>
                </a:cxn>
              </a:cxnLst>
              <a:rect l="l" t="t" r="r" b="b"/>
              <a:pathLst>
                <a:path w="12695" h="319405">
                  <a:moveTo>
                    <a:pt x="0" y="319406"/>
                  </a:moveTo>
                  <a:lnTo>
                    <a:pt x="0" y="0"/>
                  </a:lnTo>
                </a:path>
              </a:pathLst>
            </a:custGeom>
            <a:ln w="19050" cap="flat">
              <a:solidFill>
                <a:srgbClr val="E1471D"/>
              </a:solidFill>
              <a:prstDash val="solid"/>
              <a:miter/>
            </a:ln>
          </p:spPr>
          <p:txBody>
            <a:bodyPr rtlCol="0" anchor="ctr"/>
            <a:lstStyle/>
            <a:p>
              <a:endParaRPr lang="en-US"/>
            </a:p>
          </p:txBody>
        </p:sp>
        <p:sp>
          <p:nvSpPr>
            <p:cNvPr id="9817" name="Freeform: Shape 9816">
              <a:extLst>
                <a:ext uri="{FF2B5EF4-FFF2-40B4-BE49-F238E27FC236}">
                  <a16:creationId xmlns:a16="http://schemas.microsoft.com/office/drawing/2014/main" id="{C7877A75-5C06-4861-9001-C1BEF5D7C16F}"/>
                </a:ext>
              </a:extLst>
            </p:cNvPr>
            <p:cNvSpPr/>
            <p:nvPr/>
          </p:nvSpPr>
          <p:spPr>
            <a:xfrm>
              <a:off x="7042614" y="4813231"/>
              <a:ext cx="12695" cy="286671"/>
            </a:xfrm>
            <a:custGeom>
              <a:avLst/>
              <a:gdLst>
                <a:gd name="connsiteX0" fmla="*/ 0 w 12695"/>
                <a:gd name="connsiteY0" fmla="*/ 286672 h 286671"/>
                <a:gd name="connsiteX1" fmla="*/ 0 w 12695"/>
                <a:gd name="connsiteY1" fmla="*/ 0 h 286671"/>
              </a:gdLst>
              <a:ahLst/>
              <a:cxnLst>
                <a:cxn ang="0">
                  <a:pos x="connsiteX0" y="connsiteY0"/>
                </a:cxn>
                <a:cxn ang="0">
                  <a:pos x="connsiteX1" y="connsiteY1"/>
                </a:cxn>
              </a:cxnLst>
              <a:rect l="l" t="t" r="r" b="b"/>
              <a:pathLst>
                <a:path w="12695" h="286671">
                  <a:moveTo>
                    <a:pt x="0" y="286672"/>
                  </a:moveTo>
                  <a:lnTo>
                    <a:pt x="0" y="0"/>
                  </a:lnTo>
                </a:path>
              </a:pathLst>
            </a:custGeom>
            <a:ln w="19050" cap="flat">
              <a:solidFill>
                <a:srgbClr val="E1471D"/>
              </a:solidFill>
              <a:prstDash val="solid"/>
              <a:miter/>
            </a:ln>
          </p:spPr>
          <p:txBody>
            <a:bodyPr rtlCol="0" anchor="ctr"/>
            <a:lstStyle/>
            <a:p>
              <a:endParaRPr lang="en-US"/>
            </a:p>
          </p:txBody>
        </p:sp>
        <p:sp>
          <p:nvSpPr>
            <p:cNvPr id="9818" name="Freeform: Shape 9817">
              <a:extLst>
                <a:ext uri="{FF2B5EF4-FFF2-40B4-BE49-F238E27FC236}">
                  <a16:creationId xmlns:a16="http://schemas.microsoft.com/office/drawing/2014/main" id="{8D731192-71E5-D029-0815-0C6137079996}"/>
                </a:ext>
              </a:extLst>
            </p:cNvPr>
            <p:cNvSpPr/>
            <p:nvPr/>
          </p:nvSpPr>
          <p:spPr>
            <a:xfrm>
              <a:off x="7067878" y="4823806"/>
              <a:ext cx="12695" cy="276096"/>
            </a:xfrm>
            <a:custGeom>
              <a:avLst/>
              <a:gdLst>
                <a:gd name="connsiteX0" fmla="*/ 0 w 12695"/>
                <a:gd name="connsiteY0" fmla="*/ 276096 h 276096"/>
                <a:gd name="connsiteX1" fmla="*/ 0 w 12695"/>
                <a:gd name="connsiteY1" fmla="*/ 0 h 276096"/>
              </a:gdLst>
              <a:ahLst/>
              <a:cxnLst>
                <a:cxn ang="0">
                  <a:pos x="connsiteX0" y="connsiteY0"/>
                </a:cxn>
                <a:cxn ang="0">
                  <a:pos x="connsiteX1" y="connsiteY1"/>
                </a:cxn>
              </a:cxnLst>
              <a:rect l="l" t="t" r="r" b="b"/>
              <a:pathLst>
                <a:path w="12695" h="276096">
                  <a:moveTo>
                    <a:pt x="0" y="276096"/>
                  </a:moveTo>
                  <a:lnTo>
                    <a:pt x="0" y="0"/>
                  </a:lnTo>
                </a:path>
              </a:pathLst>
            </a:custGeom>
            <a:ln w="19050" cap="flat">
              <a:solidFill>
                <a:srgbClr val="E1471D"/>
              </a:solidFill>
              <a:prstDash val="solid"/>
              <a:miter/>
            </a:ln>
          </p:spPr>
          <p:txBody>
            <a:bodyPr rtlCol="0" anchor="ctr"/>
            <a:lstStyle/>
            <a:p>
              <a:endParaRPr lang="en-US"/>
            </a:p>
          </p:txBody>
        </p:sp>
        <p:sp>
          <p:nvSpPr>
            <p:cNvPr id="9819" name="Freeform: Shape 9818">
              <a:extLst>
                <a:ext uri="{FF2B5EF4-FFF2-40B4-BE49-F238E27FC236}">
                  <a16:creationId xmlns:a16="http://schemas.microsoft.com/office/drawing/2014/main" id="{03DFC1A7-1A71-4B0D-B9BF-8F029A563F60}"/>
                </a:ext>
              </a:extLst>
            </p:cNvPr>
            <p:cNvSpPr/>
            <p:nvPr/>
          </p:nvSpPr>
          <p:spPr>
            <a:xfrm>
              <a:off x="7093015" y="4846846"/>
              <a:ext cx="12695" cy="253056"/>
            </a:xfrm>
            <a:custGeom>
              <a:avLst/>
              <a:gdLst>
                <a:gd name="connsiteX0" fmla="*/ 0 w 12695"/>
                <a:gd name="connsiteY0" fmla="*/ 253057 h 253056"/>
                <a:gd name="connsiteX1" fmla="*/ 0 w 12695"/>
                <a:gd name="connsiteY1" fmla="*/ 0 h 253056"/>
              </a:gdLst>
              <a:ahLst/>
              <a:cxnLst>
                <a:cxn ang="0">
                  <a:pos x="connsiteX0" y="connsiteY0"/>
                </a:cxn>
                <a:cxn ang="0">
                  <a:pos x="connsiteX1" y="connsiteY1"/>
                </a:cxn>
              </a:cxnLst>
              <a:rect l="l" t="t" r="r" b="b"/>
              <a:pathLst>
                <a:path w="12695" h="253056">
                  <a:moveTo>
                    <a:pt x="0" y="253057"/>
                  </a:moveTo>
                  <a:lnTo>
                    <a:pt x="0" y="0"/>
                  </a:lnTo>
                </a:path>
              </a:pathLst>
            </a:custGeom>
            <a:ln w="19050" cap="flat">
              <a:solidFill>
                <a:srgbClr val="E1471D"/>
              </a:solidFill>
              <a:prstDash val="solid"/>
              <a:miter/>
            </a:ln>
          </p:spPr>
          <p:txBody>
            <a:bodyPr rtlCol="0" anchor="ctr"/>
            <a:lstStyle/>
            <a:p>
              <a:endParaRPr lang="en-US"/>
            </a:p>
          </p:txBody>
        </p:sp>
        <p:sp>
          <p:nvSpPr>
            <p:cNvPr id="9820" name="Freeform: Shape 9819">
              <a:extLst>
                <a:ext uri="{FF2B5EF4-FFF2-40B4-BE49-F238E27FC236}">
                  <a16:creationId xmlns:a16="http://schemas.microsoft.com/office/drawing/2014/main" id="{E3B5F209-48E7-F9E7-0C6A-3F9FA72C972A}"/>
                </a:ext>
              </a:extLst>
            </p:cNvPr>
            <p:cNvSpPr/>
            <p:nvPr/>
          </p:nvSpPr>
          <p:spPr>
            <a:xfrm>
              <a:off x="7118279" y="4846846"/>
              <a:ext cx="12695" cy="253056"/>
            </a:xfrm>
            <a:custGeom>
              <a:avLst/>
              <a:gdLst>
                <a:gd name="connsiteX0" fmla="*/ 0 w 12695"/>
                <a:gd name="connsiteY0" fmla="*/ 253057 h 253056"/>
                <a:gd name="connsiteX1" fmla="*/ 0 w 12695"/>
                <a:gd name="connsiteY1" fmla="*/ 0 h 253056"/>
              </a:gdLst>
              <a:ahLst/>
              <a:cxnLst>
                <a:cxn ang="0">
                  <a:pos x="connsiteX0" y="connsiteY0"/>
                </a:cxn>
                <a:cxn ang="0">
                  <a:pos x="connsiteX1" y="connsiteY1"/>
                </a:cxn>
              </a:cxnLst>
              <a:rect l="l" t="t" r="r" b="b"/>
              <a:pathLst>
                <a:path w="12695" h="253056">
                  <a:moveTo>
                    <a:pt x="0" y="253057"/>
                  </a:moveTo>
                  <a:lnTo>
                    <a:pt x="0" y="0"/>
                  </a:lnTo>
                </a:path>
              </a:pathLst>
            </a:custGeom>
            <a:ln w="19050" cap="flat">
              <a:solidFill>
                <a:srgbClr val="E1471D"/>
              </a:solidFill>
              <a:prstDash val="solid"/>
              <a:miter/>
            </a:ln>
          </p:spPr>
          <p:txBody>
            <a:bodyPr rtlCol="0" anchor="ctr"/>
            <a:lstStyle/>
            <a:p>
              <a:endParaRPr lang="en-US"/>
            </a:p>
          </p:txBody>
        </p:sp>
        <p:sp>
          <p:nvSpPr>
            <p:cNvPr id="9821" name="Freeform: Shape 9820">
              <a:extLst>
                <a:ext uri="{FF2B5EF4-FFF2-40B4-BE49-F238E27FC236}">
                  <a16:creationId xmlns:a16="http://schemas.microsoft.com/office/drawing/2014/main" id="{62BC0D7D-8883-0F57-A06D-559C3208E20F}"/>
                </a:ext>
              </a:extLst>
            </p:cNvPr>
            <p:cNvSpPr/>
            <p:nvPr/>
          </p:nvSpPr>
          <p:spPr>
            <a:xfrm>
              <a:off x="7143543" y="4866109"/>
              <a:ext cx="12695" cy="233794"/>
            </a:xfrm>
            <a:custGeom>
              <a:avLst/>
              <a:gdLst>
                <a:gd name="connsiteX0" fmla="*/ 0 w 12695"/>
                <a:gd name="connsiteY0" fmla="*/ 233794 h 233794"/>
                <a:gd name="connsiteX1" fmla="*/ 0 w 12695"/>
                <a:gd name="connsiteY1" fmla="*/ 0 h 233794"/>
              </a:gdLst>
              <a:ahLst/>
              <a:cxnLst>
                <a:cxn ang="0">
                  <a:pos x="connsiteX0" y="connsiteY0"/>
                </a:cxn>
                <a:cxn ang="0">
                  <a:pos x="connsiteX1" y="connsiteY1"/>
                </a:cxn>
              </a:cxnLst>
              <a:rect l="l" t="t" r="r" b="b"/>
              <a:pathLst>
                <a:path w="12695" h="233794">
                  <a:moveTo>
                    <a:pt x="0" y="233794"/>
                  </a:moveTo>
                  <a:lnTo>
                    <a:pt x="0" y="0"/>
                  </a:lnTo>
                </a:path>
              </a:pathLst>
            </a:custGeom>
            <a:ln w="19050" cap="flat">
              <a:solidFill>
                <a:srgbClr val="E1471D"/>
              </a:solidFill>
              <a:prstDash val="solid"/>
              <a:miter/>
            </a:ln>
          </p:spPr>
          <p:txBody>
            <a:bodyPr rtlCol="0" anchor="ctr"/>
            <a:lstStyle/>
            <a:p>
              <a:endParaRPr lang="en-US"/>
            </a:p>
          </p:txBody>
        </p:sp>
        <p:sp>
          <p:nvSpPr>
            <p:cNvPr id="9822" name="Freeform: Shape 9821">
              <a:extLst>
                <a:ext uri="{FF2B5EF4-FFF2-40B4-BE49-F238E27FC236}">
                  <a16:creationId xmlns:a16="http://schemas.microsoft.com/office/drawing/2014/main" id="{039D1E9E-AAFA-2A2B-C154-75C19C9319C9}"/>
                </a:ext>
              </a:extLst>
            </p:cNvPr>
            <p:cNvSpPr/>
            <p:nvPr/>
          </p:nvSpPr>
          <p:spPr>
            <a:xfrm>
              <a:off x="7168807" y="4866109"/>
              <a:ext cx="12695" cy="233794"/>
            </a:xfrm>
            <a:custGeom>
              <a:avLst/>
              <a:gdLst>
                <a:gd name="connsiteX0" fmla="*/ 0 w 12695"/>
                <a:gd name="connsiteY0" fmla="*/ 233794 h 233794"/>
                <a:gd name="connsiteX1" fmla="*/ 0 w 12695"/>
                <a:gd name="connsiteY1" fmla="*/ 0 h 233794"/>
              </a:gdLst>
              <a:ahLst/>
              <a:cxnLst>
                <a:cxn ang="0">
                  <a:pos x="connsiteX0" y="connsiteY0"/>
                </a:cxn>
                <a:cxn ang="0">
                  <a:pos x="connsiteX1" y="connsiteY1"/>
                </a:cxn>
              </a:cxnLst>
              <a:rect l="l" t="t" r="r" b="b"/>
              <a:pathLst>
                <a:path w="12695" h="233794">
                  <a:moveTo>
                    <a:pt x="0" y="233794"/>
                  </a:moveTo>
                  <a:lnTo>
                    <a:pt x="0" y="0"/>
                  </a:lnTo>
                </a:path>
              </a:pathLst>
            </a:custGeom>
            <a:ln w="19050" cap="flat">
              <a:solidFill>
                <a:srgbClr val="E1471D"/>
              </a:solidFill>
              <a:prstDash val="solid"/>
              <a:miter/>
            </a:ln>
          </p:spPr>
          <p:txBody>
            <a:bodyPr rtlCol="0" anchor="ctr"/>
            <a:lstStyle/>
            <a:p>
              <a:endParaRPr lang="en-US"/>
            </a:p>
          </p:txBody>
        </p:sp>
        <p:sp>
          <p:nvSpPr>
            <p:cNvPr id="9823" name="Freeform: Shape 9822">
              <a:extLst>
                <a:ext uri="{FF2B5EF4-FFF2-40B4-BE49-F238E27FC236}">
                  <a16:creationId xmlns:a16="http://schemas.microsoft.com/office/drawing/2014/main" id="{75D1F93C-0C90-5F1C-C772-DA7FA85E90CD}"/>
                </a:ext>
              </a:extLst>
            </p:cNvPr>
            <p:cNvSpPr/>
            <p:nvPr/>
          </p:nvSpPr>
          <p:spPr>
            <a:xfrm>
              <a:off x="7194071" y="4872403"/>
              <a:ext cx="12695" cy="227499"/>
            </a:xfrm>
            <a:custGeom>
              <a:avLst/>
              <a:gdLst>
                <a:gd name="connsiteX0" fmla="*/ 0 w 12695"/>
                <a:gd name="connsiteY0" fmla="*/ 227499 h 227499"/>
                <a:gd name="connsiteX1" fmla="*/ 0 w 12695"/>
                <a:gd name="connsiteY1" fmla="*/ 0 h 227499"/>
              </a:gdLst>
              <a:ahLst/>
              <a:cxnLst>
                <a:cxn ang="0">
                  <a:pos x="connsiteX0" y="connsiteY0"/>
                </a:cxn>
                <a:cxn ang="0">
                  <a:pos x="connsiteX1" y="connsiteY1"/>
                </a:cxn>
              </a:cxnLst>
              <a:rect l="l" t="t" r="r" b="b"/>
              <a:pathLst>
                <a:path w="12695" h="227499">
                  <a:moveTo>
                    <a:pt x="0" y="227499"/>
                  </a:moveTo>
                  <a:lnTo>
                    <a:pt x="0" y="0"/>
                  </a:lnTo>
                </a:path>
              </a:pathLst>
            </a:custGeom>
            <a:ln w="19050" cap="flat">
              <a:solidFill>
                <a:srgbClr val="E1471D"/>
              </a:solidFill>
              <a:prstDash val="solid"/>
              <a:miter/>
            </a:ln>
          </p:spPr>
          <p:txBody>
            <a:bodyPr rtlCol="0" anchor="ctr"/>
            <a:lstStyle/>
            <a:p>
              <a:endParaRPr lang="en-US"/>
            </a:p>
          </p:txBody>
        </p:sp>
        <p:sp>
          <p:nvSpPr>
            <p:cNvPr id="9824" name="Freeform: Shape 9823">
              <a:extLst>
                <a:ext uri="{FF2B5EF4-FFF2-40B4-BE49-F238E27FC236}">
                  <a16:creationId xmlns:a16="http://schemas.microsoft.com/office/drawing/2014/main" id="{A40C066F-2DDE-FA77-5660-D64B34DBAE8C}"/>
                </a:ext>
              </a:extLst>
            </p:cNvPr>
            <p:cNvSpPr/>
            <p:nvPr/>
          </p:nvSpPr>
          <p:spPr>
            <a:xfrm>
              <a:off x="7219335" y="4880587"/>
              <a:ext cx="12695" cy="219315"/>
            </a:xfrm>
            <a:custGeom>
              <a:avLst/>
              <a:gdLst>
                <a:gd name="connsiteX0" fmla="*/ 0 w 12695"/>
                <a:gd name="connsiteY0" fmla="*/ 219316 h 219315"/>
                <a:gd name="connsiteX1" fmla="*/ 0 w 12695"/>
                <a:gd name="connsiteY1" fmla="*/ 0 h 219315"/>
              </a:gdLst>
              <a:ahLst/>
              <a:cxnLst>
                <a:cxn ang="0">
                  <a:pos x="connsiteX0" y="connsiteY0"/>
                </a:cxn>
                <a:cxn ang="0">
                  <a:pos x="connsiteX1" y="connsiteY1"/>
                </a:cxn>
              </a:cxnLst>
              <a:rect l="l" t="t" r="r" b="b"/>
              <a:pathLst>
                <a:path w="12695" h="219315">
                  <a:moveTo>
                    <a:pt x="0" y="219316"/>
                  </a:moveTo>
                  <a:lnTo>
                    <a:pt x="0" y="0"/>
                  </a:lnTo>
                </a:path>
              </a:pathLst>
            </a:custGeom>
            <a:ln w="19050" cap="flat">
              <a:solidFill>
                <a:srgbClr val="E1471D"/>
              </a:solidFill>
              <a:prstDash val="solid"/>
              <a:miter/>
            </a:ln>
          </p:spPr>
          <p:txBody>
            <a:bodyPr rtlCol="0" anchor="ctr"/>
            <a:lstStyle/>
            <a:p>
              <a:endParaRPr lang="en-US"/>
            </a:p>
          </p:txBody>
        </p:sp>
        <p:sp>
          <p:nvSpPr>
            <p:cNvPr id="9825" name="Freeform: Shape 9824">
              <a:extLst>
                <a:ext uri="{FF2B5EF4-FFF2-40B4-BE49-F238E27FC236}">
                  <a16:creationId xmlns:a16="http://schemas.microsoft.com/office/drawing/2014/main" id="{E930262C-7E3C-7D85-23AE-44E279322246}"/>
                </a:ext>
              </a:extLst>
            </p:cNvPr>
            <p:cNvSpPr/>
            <p:nvPr/>
          </p:nvSpPr>
          <p:spPr>
            <a:xfrm>
              <a:off x="7244472" y="4884364"/>
              <a:ext cx="12695" cy="215538"/>
            </a:xfrm>
            <a:custGeom>
              <a:avLst/>
              <a:gdLst>
                <a:gd name="connsiteX0" fmla="*/ 0 w 12695"/>
                <a:gd name="connsiteY0" fmla="*/ 215539 h 215538"/>
                <a:gd name="connsiteX1" fmla="*/ 0 w 12695"/>
                <a:gd name="connsiteY1" fmla="*/ 0 h 215538"/>
              </a:gdLst>
              <a:ahLst/>
              <a:cxnLst>
                <a:cxn ang="0">
                  <a:pos x="connsiteX0" y="connsiteY0"/>
                </a:cxn>
                <a:cxn ang="0">
                  <a:pos x="connsiteX1" y="connsiteY1"/>
                </a:cxn>
              </a:cxnLst>
              <a:rect l="l" t="t" r="r" b="b"/>
              <a:pathLst>
                <a:path w="12695" h="215538">
                  <a:moveTo>
                    <a:pt x="0" y="215539"/>
                  </a:moveTo>
                  <a:lnTo>
                    <a:pt x="0" y="0"/>
                  </a:lnTo>
                </a:path>
              </a:pathLst>
            </a:custGeom>
            <a:ln w="19050" cap="flat">
              <a:solidFill>
                <a:srgbClr val="E1471D"/>
              </a:solidFill>
              <a:prstDash val="solid"/>
              <a:miter/>
            </a:ln>
          </p:spPr>
          <p:txBody>
            <a:bodyPr rtlCol="0" anchor="ctr"/>
            <a:lstStyle/>
            <a:p>
              <a:endParaRPr lang="en-US"/>
            </a:p>
          </p:txBody>
        </p:sp>
        <p:sp>
          <p:nvSpPr>
            <p:cNvPr id="9826" name="Freeform: Shape 9825">
              <a:extLst>
                <a:ext uri="{FF2B5EF4-FFF2-40B4-BE49-F238E27FC236}">
                  <a16:creationId xmlns:a16="http://schemas.microsoft.com/office/drawing/2014/main" id="{857909C0-648E-4911-AC7B-BA4564E0DA82}"/>
                </a:ext>
              </a:extLst>
            </p:cNvPr>
            <p:cNvSpPr/>
            <p:nvPr/>
          </p:nvSpPr>
          <p:spPr>
            <a:xfrm>
              <a:off x="7269736" y="4896954"/>
              <a:ext cx="12695" cy="202949"/>
            </a:xfrm>
            <a:custGeom>
              <a:avLst/>
              <a:gdLst>
                <a:gd name="connsiteX0" fmla="*/ 0 w 12695"/>
                <a:gd name="connsiteY0" fmla="*/ 202949 h 202949"/>
                <a:gd name="connsiteX1" fmla="*/ 0 w 12695"/>
                <a:gd name="connsiteY1" fmla="*/ 0 h 202949"/>
              </a:gdLst>
              <a:ahLst/>
              <a:cxnLst>
                <a:cxn ang="0">
                  <a:pos x="connsiteX0" y="connsiteY0"/>
                </a:cxn>
                <a:cxn ang="0">
                  <a:pos x="connsiteX1" y="connsiteY1"/>
                </a:cxn>
              </a:cxnLst>
              <a:rect l="l" t="t" r="r" b="b"/>
              <a:pathLst>
                <a:path w="12695" h="202949">
                  <a:moveTo>
                    <a:pt x="0" y="202949"/>
                  </a:moveTo>
                  <a:lnTo>
                    <a:pt x="0" y="0"/>
                  </a:lnTo>
                </a:path>
              </a:pathLst>
            </a:custGeom>
            <a:ln w="19050" cap="flat">
              <a:solidFill>
                <a:srgbClr val="E1471D"/>
              </a:solidFill>
              <a:prstDash val="solid"/>
              <a:miter/>
            </a:ln>
          </p:spPr>
          <p:txBody>
            <a:bodyPr rtlCol="0" anchor="ctr"/>
            <a:lstStyle/>
            <a:p>
              <a:endParaRPr lang="en-US"/>
            </a:p>
          </p:txBody>
        </p:sp>
        <p:sp>
          <p:nvSpPr>
            <p:cNvPr id="9827" name="Freeform: Shape 9826">
              <a:extLst>
                <a:ext uri="{FF2B5EF4-FFF2-40B4-BE49-F238E27FC236}">
                  <a16:creationId xmlns:a16="http://schemas.microsoft.com/office/drawing/2014/main" id="{FEF7DF90-A3D0-840A-354E-8995124258CA}"/>
                </a:ext>
              </a:extLst>
            </p:cNvPr>
            <p:cNvSpPr/>
            <p:nvPr/>
          </p:nvSpPr>
          <p:spPr>
            <a:xfrm>
              <a:off x="7295000" y="4896954"/>
              <a:ext cx="12695" cy="202949"/>
            </a:xfrm>
            <a:custGeom>
              <a:avLst/>
              <a:gdLst>
                <a:gd name="connsiteX0" fmla="*/ 0 w 12695"/>
                <a:gd name="connsiteY0" fmla="*/ 202949 h 202949"/>
                <a:gd name="connsiteX1" fmla="*/ 0 w 12695"/>
                <a:gd name="connsiteY1" fmla="*/ 0 h 202949"/>
              </a:gdLst>
              <a:ahLst/>
              <a:cxnLst>
                <a:cxn ang="0">
                  <a:pos x="connsiteX0" y="connsiteY0"/>
                </a:cxn>
                <a:cxn ang="0">
                  <a:pos x="connsiteX1" y="connsiteY1"/>
                </a:cxn>
              </a:cxnLst>
              <a:rect l="l" t="t" r="r" b="b"/>
              <a:pathLst>
                <a:path w="12695" h="202949">
                  <a:moveTo>
                    <a:pt x="0" y="202949"/>
                  </a:moveTo>
                  <a:lnTo>
                    <a:pt x="0" y="0"/>
                  </a:lnTo>
                </a:path>
              </a:pathLst>
            </a:custGeom>
            <a:ln w="19050" cap="flat">
              <a:solidFill>
                <a:srgbClr val="E1471D"/>
              </a:solidFill>
              <a:prstDash val="solid"/>
              <a:miter/>
            </a:ln>
          </p:spPr>
          <p:txBody>
            <a:bodyPr rtlCol="0" anchor="ctr"/>
            <a:lstStyle/>
            <a:p>
              <a:endParaRPr lang="en-US"/>
            </a:p>
          </p:txBody>
        </p:sp>
        <p:sp>
          <p:nvSpPr>
            <p:cNvPr id="9828" name="Freeform: Shape 9827">
              <a:extLst>
                <a:ext uri="{FF2B5EF4-FFF2-40B4-BE49-F238E27FC236}">
                  <a16:creationId xmlns:a16="http://schemas.microsoft.com/office/drawing/2014/main" id="{317D34D3-5635-9F89-EAC9-150AAAB904AF}"/>
                </a:ext>
              </a:extLst>
            </p:cNvPr>
            <p:cNvSpPr/>
            <p:nvPr/>
          </p:nvSpPr>
          <p:spPr>
            <a:xfrm>
              <a:off x="7320264" y="4896954"/>
              <a:ext cx="12695" cy="202949"/>
            </a:xfrm>
            <a:custGeom>
              <a:avLst/>
              <a:gdLst>
                <a:gd name="connsiteX0" fmla="*/ 0 w 12695"/>
                <a:gd name="connsiteY0" fmla="*/ 202949 h 202949"/>
                <a:gd name="connsiteX1" fmla="*/ 0 w 12695"/>
                <a:gd name="connsiteY1" fmla="*/ 0 h 202949"/>
              </a:gdLst>
              <a:ahLst/>
              <a:cxnLst>
                <a:cxn ang="0">
                  <a:pos x="connsiteX0" y="connsiteY0"/>
                </a:cxn>
                <a:cxn ang="0">
                  <a:pos x="connsiteX1" y="connsiteY1"/>
                </a:cxn>
              </a:cxnLst>
              <a:rect l="l" t="t" r="r" b="b"/>
              <a:pathLst>
                <a:path w="12695" h="202949">
                  <a:moveTo>
                    <a:pt x="0" y="202949"/>
                  </a:moveTo>
                  <a:lnTo>
                    <a:pt x="0" y="0"/>
                  </a:lnTo>
                </a:path>
              </a:pathLst>
            </a:custGeom>
            <a:ln w="19050" cap="flat">
              <a:solidFill>
                <a:srgbClr val="E1471D"/>
              </a:solidFill>
              <a:prstDash val="solid"/>
              <a:miter/>
            </a:ln>
          </p:spPr>
          <p:txBody>
            <a:bodyPr rtlCol="0" anchor="ctr"/>
            <a:lstStyle/>
            <a:p>
              <a:endParaRPr lang="en-US"/>
            </a:p>
          </p:txBody>
        </p:sp>
        <p:sp>
          <p:nvSpPr>
            <p:cNvPr id="9829" name="Freeform: Shape 9828">
              <a:extLst>
                <a:ext uri="{FF2B5EF4-FFF2-40B4-BE49-F238E27FC236}">
                  <a16:creationId xmlns:a16="http://schemas.microsoft.com/office/drawing/2014/main" id="{CE7FC053-0076-FF54-50C0-7ABDAE0D90DD}"/>
                </a:ext>
              </a:extLst>
            </p:cNvPr>
            <p:cNvSpPr/>
            <p:nvPr/>
          </p:nvSpPr>
          <p:spPr>
            <a:xfrm>
              <a:off x="7345528" y="4896954"/>
              <a:ext cx="12695" cy="202949"/>
            </a:xfrm>
            <a:custGeom>
              <a:avLst/>
              <a:gdLst>
                <a:gd name="connsiteX0" fmla="*/ 0 w 12695"/>
                <a:gd name="connsiteY0" fmla="*/ 202949 h 202949"/>
                <a:gd name="connsiteX1" fmla="*/ 0 w 12695"/>
                <a:gd name="connsiteY1" fmla="*/ 0 h 202949"/>
              </a:gdLst>
              <a:ahLst/>
              <a:cxnLst>
                <a:cxn ang="0">
                  <a:pos x="connsiteX0" y="connsiteY0"/>
                </a:cxn>
                <a:cxn ang="0">
                  <a:pos x="connsiteX1" y="connsiteY1"/>
                </a:cxn>
              </a:cxnLst>
              <a:rect l="l" t="t" r="r" b="b"/>
              <a:pathLst>
                <a:path w="12695" h="202949">
                  <a:moveTo>
                    <a:pt x="0" y="202949"/>
                  </a:moveTo>
                  <a:lnTo>
                    <a:pt x="0" y="0"/>
                  </a:lnTo>
                </a:path>
              </a:pathLst>
            </a:custGeom>
            <a:ln w="19050" cap="flat">
              <a:solidFill>
                <a:srgbClr val="E1471D"/>
              </a:solidFill>
              <a:prstDash val="solid"/>
              <a:miter/>
            </a:ln>
          </p:spPr>
          <p:txBody>
            <a:bodyPr rtlCol="0" anchor="ctr"/>
            <a:lstStyle/>
            <a:p>
              <a:endParaRPr lang="en-US"/>
            </a:p>
          </p:txBody>
        </p:sp>
        <p:sp>
          <p:nvSpPr>
            <p:cNvPr id="9830" name="Freeform: Shape 9829">
              <a:extLst>
                <a:ext uri="{FF2B5EF4-FFF2-40B4-BE49-F238E27FC236}">
                  <a16:creationId xmlns:a16="http://schemas.microsoft.com/office/drawing/2014/main" id="{265AC164-8D91-619D-48CD-3301CC674D14}"/>
                </a:ext>
              </a:extLst>
            </p:cNvPr>
            <p:cNvSpPr/>
            <p:nvPr/>
          </p:nvSpPr>
          <p:spPr>
            <a:xfrm>
              <a:off x="7370792" y="4907529"/>
              <a:ext cx="12695" cy="192373"/>
            </a:xfrm>
            <a:custGeom>
              <a:avLst/>
              <a:gdLst>
                <a:gd name="connsiteX0" fmla="*/ 0 w 12695"/>
                <a:gd name="connsiteY0" fmla="*/ 192374 h 192373"/>
                <a:gd name="connsiteX1" fmla="*/ 0 w 12695"/>
                <a:gd name="connsiteY1" fmla="*/ 0 h 192373"/>
              </a:gdLst>
              <a:ahLst/>
              <a:cxnLst>
                <a:cxn ang="0">
                  <a:pos x="connsiteX0" y="connsiteY0"/>
                </a:cxn>
                <a:cxn ang="0">
                  <a:pos x="connsiteX1" y="connsiteY1"/>
                </a:cxn>
              </a:cxnLst>
              <a:rect l="l" t="t" r="r" b="b"/>
              <a:pathLst>
                <a:path w="12695" h="192373">
                  <a:moveTo>
                    <a:pt x="0" y="192374"/>
                  </a:moveTo>
                  <a:lnTo>
                    <a:pt x="0" y="0"/>
                  </a:lnTo>
                </a:path>
              </a:pathLst>
            </a:custGeom>
            <a:ln w="19050" cap="flat">
              <a:solidFill>
                <a:srgbClr val="E1471D"/>
              </a:solidFill>
              <a:prstDash val="solid"/>
              <a:miter/>
            </a:ln>
          </p:spPr>
          <p:txBody>
            <a:bodyPr rtlCol="0" anchor="ctr"/>
            <a:lstStyle/>
            <a:p>
              <a:endParaRPr lang="en-US"/>
            </a:p>
          </p:txBody>
        </p:sp>
        <p:sp>
          <p:nvSpPr>
            <p:cNvPr id="9831" name="Freeform: Shape 9830">
              <a:extLst>
                <a:ext uri="{FF2B5EF4-FFF2-40B4-BE49-F238E27FC236}">
                  <a16:creationId xmlns:a16="http://schemas.microsoft.com/office/drawing/2014/main" id="{25BE7D76-ADBC-3C37-43EA-8E147CC53DFE}"/>
                </a:ext>
              </a:extLst>
            </p:cNvPr>
            <p:cNvSpPr/>
            <p:nvPr/>
          </p:nvSpPr>
          <p:spPr>
            <a:xfrm>
              <a:off x="7396056" y="4907529"/>
              <a:ext cx="12695" cy="192373"/>
            </a:xfrm>
            <a:custGeom>
              <a:avLst/>
              <a:gdLst>
                <a:gd name="connsiteX0" fmla="*/ 0 w 12695"/>
                <a:gd name="connsiteY0" fmla="*/ 192374 h 192373"/>
                <a:gd name="connsiteX1" fmla="*/ 0 w 12695"/>
                <a:gd name="connsiteY1" fmla="*/ 0 h 192373"/>
              </a:gdLst>
              <a:ahLst/>
              <a:cxnLst>
                <a:cxn ang="0">
                  <a:pos x="connsiteX0" y="connsiteY0"/>
                </a:cxn>
                <a:cxn ang="0">
                  <a:pos x="connsiteX1" y="connsiteY1"/>
                </a:cxn>
              </a:cxnLst>
              <a:rect l="l" t="t" r="r" b="b"/>
              <a:pathLst>
                <a:path w="12695" h="192373">
                  <a:moveTo>
                    <a:pt x="0" y="192374"/>
                  </a:moveTo>
                  <a:lnTo>
                    <a:pt x="0" y="0"/>
                  </a:lnTo>
                </a:path>
              </a:pathLst>
            </a:custGeom>
            <a:ln w="19050" cap="flat">
              <a:solidFill>
                <a:srgbClr val="E1471D"/>
              </a:solidFill>
              <a:prstDash val="solid"/>
              <a:miter/>
            </a:ln>
          </p:spPr>
          <p:txBody>
            <a:bodyPr rtlCol="0" anchor="ctr"/>
            <a:lstStyle/>
            <a:p>
              <a:endParaRPr lang="en-US"/>
            </a:p>
          </p:txBody>
        </p:sp>
        <p:sp>
          <p:nvSpPr>
            <p:cNvPr id="9832" name="Freeform: Shape 9831">
              <a:extLst>
                <a:ext uri="{FF2B5EF4-FFF2-40B4-BE49-F238E27FC236}">
                  <a16:creationId xmlns:a16="http://schemas.microsoft.com/office/drawing/2014/main" id="{A2427130-B3FD-FAA8-F475-22AF68F4F08A}"/>
                </a:ext>
              </a:extLst>
            </p:cNvPr>
            <p:cNvSpPr/>
            <p:nvPr/>
          </p:nvSpPr>
          <p:spPr>
            <a:xfrm>
              <a:off x="7421193" y="4907529"/>
              <a:ext cx="12695" cy="192373"/>
            </a:xfrm>
            <a:custGeom>
              <a:avLst/>
              <a:gdLst>
                <a:gd name="connsiteX0" fmla="*/ 0 w 12695"/>
                <a:gd name="connsiteY0" fmla="*/ 192374 h 192373"/>
                <a:gd name="connsiteX1" fmla="*/ 0 w 12695"/>
                <a:gd name="connsiteY1" fmla="*/ 0 h 192373"/>
              </a:gdLst>
              <a:ahLst/>
              <a:cxnLst>
                <a:cxn ang="0">
                  <a:pos x="connsiteX0" y="connsiteY0"/>
                </a:cxn>
                <a:cxn ang="0">
                  <a:pos x="connsiteX1" y="connsiteY1"/>
                </a:cxn>
              </a:cxnLst>
              <a:rect l="l" t="t" r="r" b="b"/>
              <a:pathLst>
                <a:path w="12695" h="192373">
                  <a:moveTo>
                    <a:pt x="0" y="192374"/>
                  </a:moveTo>
                  <a:lnTo>
                    <a:pt x="0" y="0"/>
                  </a:lnTo>
                </a:path>
              </a:pathLst>
            </a:custGeom>
            <a:ln w="19050" cap="flat">
              <a:solidFill>
                <a:srgbClr val="E1471D"/>
              </a:solidFill>
              <a:prstDash val="solid"/>
              <a:miter/>
            </a:ln>
          </p:spPr>
          <p:txBody>
            <a:bodyPr rtlCol="0" anchor="ctr"/>
            <a:lstStyle/>
            <a:p>
              <a:endParaRPr lang="en-US"/>
            </a:p>
          </p:txBody>
        </p:sp>
        <p:sp>
          <p:nvSpPr>
            <p:cNvPr id="9833" name="Freeform: Shape 9832">
              <a:extLst>
                <a:ext uri="{FF2B5EF4-FFF2-40B4-BE49-F238E27FC236}">
                  <a16:creationId xmlns:a16="http://schemas.microsoft.com/office/drawing/2014/main" id="{F4B680BD-C4CE-A840-E89D-9682CECC586F}"/>
                </a:ext>
              </a:extLst>
            </p:cNvPr>
            <p:cNvSpPr/>
            <p:nvPr/>
          </p:nvSpPr>
          <p:spPr>
            <a:xfrm>
              <a:off x="7446457" y="4907529"/>
              <a:ext cx="12695" cy="192373"/>
            </a:xfrm>
            <a:custGeom>
              <a:avLst/>
              <a:gdLst>
                <a:gd name="connsiteX0" fmla="*/ 0 w 12695"/>
                <a:gd name="connsiteY0" fmla="*/ 192374 h 192373"/>
                <a:gd name="connsiteX1" fmla="*/ 0 w 12695"/>
                <a:gd name="connsiteY1" fmla="*/ 0 h 192373"/>
              </a:gdLst>
              <a:ahLst/>
              <a:cxnLst>
                <a:cxn ang="0">
                  <a:pos x="connsiteX0" y="connsiteY0"/>
                </a:cxn>
                <a:cxn ang="0">
                  <a:pos x="connsiteX1" y="connsiteY1"/>
                </a:cxn>
              </a:cxnLst>
              <a:rect l="l" t="t" r="r" b="b"/>
              <a:pathLst>
                <a:path w="12695" h="192373">
                  <a:moveTo>
                    <a:pt x="0" y="192374"/>
                  </a:moveTo>
                  <a:lnTo>
                    <a:pt x="0" y="0"/>
                  </a:lnTo>
                </a:path>
              </a:pathLst>
            </a:custGeom>
            <a:ln w="19050" cap="flat">
              <a:solidFill>
                <a:srgbClr val="E1471D"/>
              </a:solidFill>
              <a:prstDash val="solid"/>
              <a:miter/>
            </a:ln>
          </p:spPr>
          <p:txBody>
            <a:bodyPr rtlCol="0" anchor="ctr"/>
            <a:lstStyle/>
            <a:p>
              <a:endParaRPr lang="en-US"/>
            </a:p>
          </p:txBody>
        </p:sp>
        <p:sp>
          <p:nvSpPr>
            <p:cNvPr id="9834" name="Freeform: Shape 9833">
              <a:extLst>
                <a:ext uri="{FF2B5EF4-FFF2-40B4-BE49-F238E27FC236}">
                  <a16:creationId xmlns:a16="http://schemas.microsoft.com/office/drawing/2014/main" id="{6E276526-F7CD-FF9B-2539-459D5C434EFF}"/>
                </a:ext>
              </a:extLst>
            </p:cNvPr>
            <p:cNvSpPr/>
            <p:nvPr/>
          </p:nvSpPr>
          <p:spPr>
            <a:xfrm>
              <a:off x="7471721" y="4907529"/>
              <a:ext cx="12695" cy="192373"/>
            </a:xfrm>
            <a:custGeom>
              <a:avLst/>
              <a:gdLst>
                <a:gd name="connsiteX0" fmla="*/ 0 w 12695"/>
                <a:gd name="connsiteY0" fmla="*/ 192374 h 192373"/>
                <a:gd name="connsiteX1" fmla="*/ 0 w 12695"/>
                <a:gd name="connsiteY1" fmla="*/ 0 h 192373"/>
              </a:gdLst>
              <a:ahLst/>
              <a:cxnLst>
                <a:cxn ang="0">
                  <a:pos x="connsiteX0" y="connsiteY0"/>
                </a:cxn>
                <a:cxn ang="0">
                  <a:pos x="connsiteX1" y="connsiteY1"/>
                </a:cxn>
              </a:cxnLst>
              <a:rect l="l" t="t" r="r" b="b"/>
              <a:pathLst>
                <a:path w="12695" h="192373">
                  <a:moveTo>
                    <a:pt x="0" y="192374"/>
                  </a:moveTo>
                  <a:lnTo>
                    <a:pt x="0" y="0"/>
                  </a:lnTo>
                </a:path>
              </a:pathLst>
            </a:custGeom>
            <a:ln w="19050" cap="flat">
              <a:solidFill>
                <a:srgbClr val="E1471D"/>
              </a:solidFill>
              <a:prstDash val="solid"/>
              <a:miter/>
            </a:ln>
          </p:spPr>
          <p:txBody>
            <a:bodyPr rtlCol="0" anchor="ctr"/>
            <a:lstStyle/>
            <a:p>
              <a:endParaRPr lang="en-US"/>
            </a:p>
          </p:txBody>
        </p:sp>
        <p:sp>
          <p:nvSpPr>
            <p:cNvPr id="9835" name="Freeform: Shape 9834">
              <a:extLst>
                <a:ext uri="{FF2B5EF4-FFF2-40B4-BE49-F238E27FC236}">
                  <a16:creationId xmlns:a16="http://schemas.microsoft.com/office/drawing/2014/main" id="{4F2BFF6A-63F9-DA1F-2D98-DA346797844E}"/>
                </a:ext>
              </a:extLst>
            </p:cNvPr>
            <p:cNvSpPr/>
            <p:nvPr/>
          </p:nvSpPr>
          <p:spPr>
            <a:xfrm>
              <a:off x="7496985" y="4950838"/>
              <a:ext cx="12695" cy="149064"/>
            </a:xfrm>
            <a:custGeom>
              <a:avLst/>
              <a:gdLst>
                <a:gd name="connsiteX0" fmla="*/ 0 w 12695"/>
                <a:gd name="connsiteY0" fmla="*/ 149064 h 149064"/>
                <a:gd name="connsiteX1" fmla="*/ 0 w 12695"/>
                <a:gd name="connsiteY1" fmla="*/ 0 h 149064"/>
              </a:gdLst>
              <a:ahLst/>
              <a:cxnLst>
                <a:cxn ang="0">
                  <a:pos x="connsiteX0" y="connsiteY0"/>
                </a:cxn>
                <a:cxn ang="0">
                  <a:pos x="connsiteX1" y="connsiteY1"/>
                </a:cxn>
              </a:cxnLst>
              <a:rect l="l" t="t" r="r" b="b"/>
              <a:pathLst>
                <a:path w="12695" h="149064">
                  <a:moveTo>
                    <a:pt x="0" y="149064"/>
                  </a:moveTo>
                  <a:lnTo>
                    <a:pt x="0" y="0"/>
                  </a:lnTo>
                </a:path>
              </a:pathLst>
            </a:custGeom>
            <a:ln w="19050" cap="flat">
              <a:solidFill>
                <a:srgbClr val="E1471D"/>
              </a:solidFill>
              <a:prstDash val="solid"/>
              <a:miter/>
            </a:ln>
          </p:spPr>
          <p:txBody>
            <a:bodyPr rtlCol="0" anchor="ctr"/>
            <a:lstStyle/>
            <a:p>
              <a:endParaRPr lang="en-US"/>
            </a:p>
          </p:txBody>
        </p:sp>
        <p:sp>
          <p:nvSpPr>
            <p:cNvPr id="9836" name="Freeform: Shape 9835">
              <a:extLst>
                <a:ext uri="{FF2B5EF4-FFF2-40B4-BE49-F238E27FC236}">
                  <a16:creationId xmlns:a16="http://schemas.microsoft.com/office/drawing/2014/main" id="{5F12D255-D783-674E-3D7F-7E023433533B}"/>
                </a:ext>
              </a:extLst>
            </p:cNvPr>
            <p:cNvSpPr/>
            <p:nvPr/>
          </p:nvSpPr>
          <p:spPr>
            <a:xfrm>
              <a:off x="7522249" y="4950838"/>
              <a:ext cx="12695" cy="149064"/>
            </a:xfrm>
            <a:custGeom>
              <a:avLst/>
              <a:gdLst>
                <a:gd name="connsiteX0" fmla="*/ 0 w 12695"/>
                <a:gd name="connsiteY0" fmla="*/ 149064 h 149064"/>
                <a:gd name="connsiteX1" fmla="*/ 0 w 12695"/>
                <a:gd name="connsiteY1" fmla="*/ 0 h 149064"/>
              </a:gdLst>
              <a:ahLst/>
              <a:cxnLst>
                <a:cxn ang="0">
                  <a:pos x="connsiteX0" y="connsiteY0"/>
                </a:cxn>
                <a:cxn ang="0">
                  <a:pos x="connsiteX1" y="connsiteY1"/>
                </a:cxn>
              </a:cxnLst>
              <a:rect l="l" t="t" r="r" b="b"/>
              <a:pathLst>
                <a:path w="12695" h="149064">
                  <a:moveTo>
                    <a:pt x="0" y="149064"/>
                  </a:moveTo>
                  <a:lnTo>
                    <a:pt x="0" y="0"/>
                  </a:lnTo>
                </a:path>
              </a:pathLst>
            </a:custGeom>
            <a:ln w="19050" cap="flat">
              <a:solidFill>
                <a:srgbClr val="E1471D"/>
              </a:solidFill>
              <a:prstDash val="solid"/>
              <a:miter/>
            </a:ln>
          </p:spPr>
          <p:txBody>
            <a:bodyPr rtlCol="0" anchor="ctr"/>
            <a:lstStyle/>
            <a:p>
              <a:endParaRPr lang="en-US"/>
            </a:p>
          </p:txBody>
        </p:sp>
        <p:sp>
          <p:nvSpPr>
            <p:cNvPr id="9837" name="Freeform: Shape 9836">
              <a:extLst>
                <a:ext uri="{FF2B5EF4-FFF2-40B4-BE49-F238E27FC236}">
                  <a16:creationId xmlns:a16="http://schemas.microsoft.com/office/drawing/2014/main" id="{2956DFFE-6561-7EAC-3608-0EC47367519E}"/>
                </a:ext>
              </a:extLst>
            </p:cNvPr>
            <p:cNvSpPr/>
            <p:nvPr/>
          </p:nvSpPr>
          <p:spPr>
            <a:xfrm>
              <a:off x="7547513" y="4973374"/>
              <a:ext cx="12695" cy="126528"/>
            </a:xfrm>
            <a:custGeom>
              <a:avLst/>
              <a:gdLst>
                <a:gd name="connsiteX0" fmla="*/ 0 w 12695"/>
                <a:gd name="connsiteY0" fmla="*/ 126528 h 126528"/>
                <a:gd name="connsiteX1" fmla="*/ 0 w 12695"/>
                <a:gd name="connsiteY1" fmla="*/ 0 h 126528"/>
              </a:gdLst>
              <a:ahLst/>
              <a:cxnLst>
                <a:cxn ang="0">
                  <a:pos x="connsiteX0" y="connsiteY0"/>
                </a:cxn>
                <a:cxn ang="0">
                  <a:pos x="connsiteX1" y="connsiteY1"/>
                </a:cxn>
              </a:cxnLst>
              <a:rect l="l" t="t" r="r" b="b"/>
              <a:pathLst>
                <a:path w="12695" h="126528">
                  <a:moveTo>
                    <a:pt x="0" y="126528"/>
                  </a:moveTo>
                  <a:lnTo>
                    <a:pt x="0" y="0"/>
                  </a:lnTo>
                </a:path>
              </a:pathLst>
            </a:custGeom>
            <a:ln w="19050" cap="flat">
              <a:solidFill>
                <a:srgbClr val="E1471D"/>
              </a:solidFill>
              <a:prstDash val="solid"/>
              <a:miter/>
            </a:ln>
          </p:spPr>
          <p:txBody>
            <a:bodyPr rtlCol="0" anchor="ctr"/>
            <a:lstStyle/>
            <a:p>
              <a:endParaRPr lang="en-US"/>
            </a:p>
          </p:txBody>
        </p:sp>
        <p:sp>
          <p:nvSpPr>
            <p:cNvPr id="9838" name="Freeform: Shape 9837">
              <a:extLst>
                <a:ext uri="{FF2B5EF4-FFF2-40B4-BE49-F238E27FC236}">
                  <a16:creationId xmlns:a16="http://schemas.microsoft.com/office/drawing/2014/main" id="{CA5B6EB5-19AE-8C00-AF35-AB86D67BE8C4}"/>
                </a:ext>
              </a:extLst>
            </p:cNvPr>
            <p:cNvSpPr/>
            <p:nvPr/>
          </p:nvSpPr>
          <p:spPr>
            <a:xfrm>
              <a:off x="7572650" y="4983069"/>
              <a:ext cx="12695" cy="116834"/>
            </a:xfrm>
            <a:custGeom>
              <a:avLst/>
              <a:gdLst>
                <a:gd name="connsiteX0" fmla="*/ 0 w 12695"/>
                <a:gd name="connsiteY0" fmla="*/ 116834 h 116834"/>
                <a:gd name="connsiteX1" fmla="*/ 0 w 12695"/>
                <a:gd name="connsiteY1" fmla="*/ 0 h 116834"/>
              </a:gdLst>
              <a:ahLst/>
              <a:cxnLst>
                <a:cxn ang="0">
                  <a:pos x="connsiteX0" y="connsiteY0"/>
                </a:cxn>
                <a:cxn ang="0">
                  <a:pos x="connsiteX1" y="connsiteY1"/>
                </a:cxn>
              </a:cxnLst>
              <a:rect l="l" t="t" r="r" b="b"/>
              <a:pathLst>
                <a:path w="12695" h="116834">
                  <a:moveTo>
                    <a:pt x="0" y="116834"/>
                  </a:moveTo>
                  <a:lnTo>
                    <a:pt x="0" y="0"/>
                  </a:lnTo>
                </a:path>
              </a:pathLst>
            </a:custGeom>
            <a:ln w="19050" cap="flat">
              <a:solidFill>
                <a:srgbClr val="E1471D"/>
              </a:solidFill>
              <a:prstDash val="solid"/>
              <a:miter/>
            </a:ln>
          </p:spPr>
          <p:txBody>
            <a:bodyPr rtlCol="0" anchor="ctr"/>
            <a:lstStyle/>
            <a:p>
              <a:endParaRPr lang="en-US"/>
            </a:p>
          </p:txBody>
        </p:sp>
        <p:sp>
          <p:nvSpPr>
            <p:cNvPr id="9839" name="Freeform: Shape 9838">
              <a:extLst>
                <a:ext uri="{FF2B5EF4-FFF2-40B4-BE49-F238E27FC236}">
                  <a16:creationId xmlns:a16="http://schemas.microsoft.com/office/drawing/2014/main" id="{A49E8126-8818-0A55-F377-5DBB5C2629DD}"/>
                </a:ext>
              </a:extLst>
            </p:cNvPr>
            <p:cNvSpPr/>
            <p:nvPr/>
          </p:nvSpPr>
          <p:spPr>
            <a:xfrm>
              <a:off x="7597914" y="4983069"/>
              <a:ext cx="12695" cy="116834"/>
            </a:xfrm>
            <a:custGeom>
              <a:avLst/>
              <a:gdLst>
                <a:gd name="connsiteX0" fmla="*/ 0 w 12695"/>
                <a:gd name="connsiteY0" fmla="*/ 116834 h 116834"/>
                <a:gd name="connsiteX1" fmla="*/ 0 w 12695"/>
                <a:gd name="connsiteY1" fmla="*/ 0 h 116834"/>
              </a:gdLst>
              <a:ahLst/>
              <a:cxnLst>
                <a:cxn ang="0">
                  <a:pos x="connsiteX0" y="connsiteY0"/>
                </a:cxn>
                <a:cxn ang="0">
                  <a:pos x="connsiteX1" y="connsiteY1"/>
                </a:cxn>
              </a:cxnLst>
              <a:rect l="l" t="t" r="r" b="b"/>
              <a:pathLst>
                <a:path w="12695" h="116834">
                  <a:moveTo>
                    <a:pt x="0" y="116834"/>
                  </a:moveTo>
                  <a:lnTo>
                    <a:pt x="0" y="0"/>
                  </a:lnTo>
                </a:path>
              </a:pathLst>
            </a:custGeom>
            <a:ln w="19050" cap="flat">
              <a:solidFill>
                <a:srgbClr val="E1471D"/>
              </a:solidFill>
              <a:prstDash val="solid"/>
              <a:miter/>
            </a:ln>
          </p:spPr>
          <p:txBody>
            <a:bodyPr rtlCol="0" anchor="ctr"/>
            <a:lstStyle/>
            <a:p>
              <a:endParaRPr lang="en-US"/>
            </a:p>
          </p:txBody>
        </p:sp>
        <p:sp>
          <p:nvSpPr>
            <p:cNvPr id="9840" name="Freeform: Shape 9839">
              <a:extLst>
                <a:ext uri="{FF2B5EF4-FFF2-40B4-BE49-F238E27FC236}">
                  <a16:creationId xmlns:a16="http://schemas.microsoft.com/office/drawing/2014/main" id="{258375D4-C416-988E-DC46-4C60761522B3}"/>
                </a:ext>
              </a:extLst>
            </p:cNvPr>
            <p:cNvSpPr/>
            <p:nvPr/>
          </p:nvSpPr>
          <p:spPr>
            <a:xfrm>
              <a:off x="7623178" y="4983069"/>
              <a:ext cx="12695" cy="116834"/>
            </a:xfrm>
            <a:custGeom>
              <a:avLst/>
              <a:gdLst>
                <a:gd name="connsiteX0" fmla="*/ 0 w 12695"/>
                <a:gd name="connsiteY0" fmla="*/ 116834 h 116834"/>
                <a:gd name="connsiteX1" fmla="*/ 0 w 12695"/>
                <a:gd name="connsiteY1" fmla="*/ 0 h 116834"/>
              </a:gdLst>
              <a:ahLst/>
              <a:cxnLst>
                <a:cxn ang="0">
                  <a:pos x="connsiteX0" y="connsiteY0"/>
                </a:cxn>
                <a:cxn ang="0">
                  <a:pos x="connsiteX1" y="connsiteY1"/>
                </a:cxn>
              </a:cxnLst>
              <a:rect l="l" t="t" r="r" b="b"/>
              <a:pathLst>
                <a:path w="12695" h="116834">
                  <a:moveTo>
                    <a:pt x="0" y="116834"/>
                  </a:moveTo>
                  <a:lnTo>
                    <a:pt x="0" y="0"/>
                  </a:lnTo>
                </a:path>
              </a:pathLst>
            </a:custGeom>
            <a:ln w="19050" cap="flat">
              <a:solidFill>
                <a:srgbClr val="E1471D"/>
              </a:solidFill>
              <a:prstDash val="solid"/>
              <a:miter/>
            </a:ln>
          </p:spPr>
          <p:txBody>
            <a:bodyPr rtlCol="0" anchor="ctr"/>
            <a:lstStyle/>
            <a:p>
              <a:endParaRPr lang="en-US"/>
            </a:p>
          </p:txBody>
        </p:sp>
        <p:sp>
          <p:nvSpPr>
            <p:cNvPr id="9841" name="Freeform: Shape 9840">
              <a:extLst>
                <a:ext uri="{FF2B5EF4-FFF2-40B4-BE49-F238E27FC236}">
                  <a16:creationId xmlns:a16="http://schemas.microsoft.com/office/drawing/2014/main" id="{EDF7B694-C353-C302-62ED-BDB41198CF38}"/>
                </a:ext>
              </a:extLst>
            </p:cNvPr>
            <p:cNvSpPr/>
            <p:nvPr/>
          </p:nvSpPr>
          <p:spPr>
            <a:xfrm>
              <a:off x="7648442" y="4983069"/>
              <a:ext cx="12695" cy="116834"/>
            </a:xfrm>
            <a:custGeom>
              <a:avLst/>
              <a:gdLst>
                <a:gd name="connsiteX0" fmla="*/ 0 w 12695"/>
                <a:gd name="connsiteY0" fmla="*/ 116834 h 116834"/>
                <a:gd name="connsiteX1" fmla="*/ 0 w 12695"/>
                <a:gd name="connsiteY1" fmla="*/ 0 h 116834"/>
              </a:gdLst>
              <a:ahLst/>
              <a:cxnLst>
                <a:cxn ang="0">
                  <a:pos x="connsiteX0" y="connsiteY0"/>
                </a:cxn>
                <a:cxn ang="0">
                  <a:pos x="connsiteX1" y="connsiteY1"/>
                </a:cxn>
              </a:cxnLst>
              <a:rect l="l" t="t" r="r" b="b"/>
              <a:pathLst>
                <a:path w="12695" h="116834">
                  <a:moveTo>
                    <a:pt x="0" y="116834"/>
                  </a:moveTo>
                  <a:lnTo>
                    <a:pt x="0" y="0"/>
                  </a:lnTo>
                </a:path>
              </a:pathLst>
            </a:custGeom>
            <a:ln w="19050" cap="flat">
              <a:solidFill>
                <a:srgbClr val="E1471D"/>
              </a:solidFill>
              <a:prstDash val="solid"/>
              <a:miter/>
            </a:ln>
          </p:spPr>
          <p:txBody>
            <a:bodyPr rtlCol="0" anchor="ctr"/>
            <a:lstStyle/>
            <a:p>
              <a:endParaRPr lang="en-US"/>
            </a:p>
          </p:txBody>
        </p:sp>
        <p:sp>
          <p:nvSpPr>
            <p:cNvPr id="9842" name="Freeform: Shape 9841">
              <a:extLst>
                <a:ext uri="{FF2B5EF4-FFF2-40B4-BE49-F238E27FC236}">
                  <a16:creationId xmlns:a16="http://schemas.microsoft.com/office/drawing/2014/main" id="{FA2DD8DB-9935-0E50-2D9D-33DCA3253B51}"/>
                </a:ext>
              </a:extLst>
            </p:cNvPr>
            <p:cNvSpPr/>
            <p:nvPr/>
          </p:nvSpPr>
          <p:spPr>
            <a:xfrm>
              <a:off x="7673706" y="4998428"/>
              <a:ext cx="12695" cy="101474"/>
            </a:xfrm>
            <a:custGeom>
              <a:avLst/>
              <a:gdLst>
                <a:gd name="connsiteX0" fmla="*/ 0 w 12695"/>
                <a:gd name="connsiteY0" fmla="*/ 101475 h 101474"/>
                <a:gd name="connsiteX1" fmla="*/ 0 w 12695"/>
                <a:gd name="connsiteY1" fmla="*/ 0 h 101474"/>
              </a:gdLst>
              <a:ahLst/>
              <a:cxnLst>
                <a:cxn ang="0">
                  <a:pos x="connsiteX0" y="connsiteY0"/>
                </a:cxn>
                <a:cxn ang="0">
                  <a:pos x="connsiteX1" y="connsiteY1"/>
                </a:cxn>
              </a:cxnLst>
              <a:rect l="l" t="t" r="r" b="b"/>
              <a:pathLst>
                <a:path w="12695" h="101474">
                  <a:moveTo>
                    <a:pt x="0" y="101475"/>
                  </a:moveTo>
                  <a:lnTo>
                    <a:pt x="0" y="0"/>
                  </a:lnTo>
                </a:path>
              </a:pathLst>
            </a:custGeom>
            <a:ln w="19050" cap="flat">
              <a:solidFill>
                <a:srgbClr val="E1471D"/>
              </a:solidFill>
              <a:prstDash val="solid"/>
              <a:miter/>
            </a:ln>
          </p:spPr>
          <p:txBody>
            <a:bodyPr rtlCol="0" anchor="ctr"/>
            <a:lstStyle/>
            <a:p>
              <a:endParaRPr lang="en-US"/>
            </a:p>
          </p:txBody>
        </p:sp>
        <p:sp>
          <p:nvSpPr>
            <p:cNvPr id="9843" name="Freeform: Shape 9842">
              <a:extLst>
                <a:ext uri="{FF2B5EF4-FFF2-40B4-BE49-F238E27FC236}">
                  <a16:creationId xmlns:a16="http://schemas.microsoft.com/office/drawing/2014/main" id="{1D72806B-0C86-3BF4-A4D0-9C3941E66839}"/>
                </a:ext>
              </a:extLst>
            </p:cNvPr>
            <p:cNvSpPr/>
            <p:nvPr/>
          </p:nvSpPr>
          <p:spPr>
            <a:xfrm>
              <a:off x="7698970" y="5010515"/>
              <a:ext cx="12695" cy="89388"/>
            </a:xfrm>
            <a:custGeom>
              <a:avLst/>
              <a:gdLst>
                <a:gd name="connsiteX0" fmla="*/ 0 w 12695"/>
                <a:gd name="connsiteY0" fmla="*/ 89388 h 89388"/>
                <a:gd name="connsiteX1" fmla="*/ 0 w 12695"/>
                <a:gd name="connsiteY1" fmla="*/ 0 h 89388"/>
              </a:gdLst>
              <a:ahLst/>
              <a:cxnLst>
                <a:cxn ang="0">
                  <a:pos x="connsiteX0" y="connsiteY0"/>
                </a:cxn>
                <a:cxn ang="0">
                  <a:pos x="connsiteX1" y="connsiteY1"/>
                </a:cxn>
              </a:cxnLst>
              <a:rect l="l" t="t" r="r" b="b"/>
              <a:pathLst>
                <a:path w="12695" h="89388">
                  <a:moveTo>
                    <a:pt x="0" y="89388"/>
                  </a:moveTo>
                  <a:lnTo>
                    <a:pt x="0" y="0"/>
                  </a:lnTo>
                </a:path>
              </a:pathLst>
            </a:custGeom>
            <a:ln w="19050" cap="flat">
              <a:solidFill>
                <a:srgbClr val="E1471D"/>
              </a:solidFill>
              <a:prstDash val="solid"/>
              <a:miter/>
            </a:ln>
          </p:spPr>
          <p:txBody>
            <a:bodyPr rtlCol="0" anchor="ctr"/>
            <a:lstStyle/>
            <a:p>
              <a:endParaRPr lang="en-US"/>
            </a:p>
          </p:txBody>
        </p:sp>
        <p:sp>
          <p:nvSpPr>
            <p:cNvPr id="9844" name="Freeform: Shape 9843">
              <a:extLst>
                <a:ext uri="{FF2B5EF4-FFF2-40B4-BE49-F238E27FC236}">
                  <a16:creationId xmlns:a16="http://schemas.microsoft.com/office/drawing/2014/main" id="{FAA5A118-32DC-4A3E-8EA3-67704C9325A7}"/>
                </a:ext>
              </a:extLst>
            </p:cNvPr>
            <p:cNvSpPr/>
            <p:nvPr/>
          </p:nvSpPr>
          <p:spPr>
            <a:xfrm>
              <a:off x="7724107" y="5025371"/>
              <a:ext cx="12695" cy="74532"/>
            </a:xfrm>
            <a:custGeom>
              <a:avLst/>
              <a:gdLst>
                <a:gd name="connsiteX0" fmla="*/ 0 w 12695"/>
                <a:gd name="connsiteY0" fmla="*/ 74532 h 74532"/>
                <a:gd name="connsiteX1" fmla="*/ 0 w 12695"/>
                <a:gd name="connsiteY1" fmla="*/ 0 h 74532"/>
              </a:gdLst>
              <a:ahLst/>
              <a:cxnLst>
                <a:cxn ang="0">
                  <a:pos x="connsiteX0" y="connsiteY0"/>
                </a:cxn>
                <a:cxn ang="0">
                  <a:pos x="connsiteX1" y="connsiteY1"/>
                </a:cxn>
              </a:cxnLst>
              <a:rect l="l" t="t" r="r" b="b"/>
              <a:pathLst>
                <a:path w="12695" h="74532">
                  <a:moveTo>
                    <a:pt x="0" y="74532"/>
                  </a:moveTo>
                  <a:lnTo>
                    <a:pt x="0" y="0"/>
                  </a:lnTo>
                </a:path>
              </a:pathLst>
            </a:custGeom>
            <a:ln w="19050" cap="flat">
              <a:solidFill>
                <a:srgbClr val="E1471D"/>
              </a:solidFill>
              <a:prstDash val="solid"/>
              <a:miter/>
            </a:ln>
          </p:spPr>
          <p:txBody>
            <a:bodyPr rtlCol="0" anchor="ctr"/>
            <a:lstStyle/>
            <a:p>
              <a:endParaRPr lang="en-US"/>
            </a:p>
          </p:txBody>
        </p:sp>
        <p:sp>
          <p:nvSpPr>
            <p:cNvPr id="9845" name="Freeform: Shape 9844">
              <a:extLst>
                <a:ext uri="{FF2B5EF4-FFF2-40B4-BE49-F238E27FC236}">
                  <a16:creationId xmlns:a16="http://schemas.microsoft.com/office/drawing/2014/main" id="{8CAD006C-827E-4CAF-2557-AE217DD778C8}"/>
                </a:ext>
              </a:extLst>
            </p:cNvPr>
            <p:cNvSpPr/>
            <p:nvPr/>
          </p:nvSpPr>
          <p:spPr>
            <a:xfrm>
              <a:off x="7749371" y="5029777"/>
              <a:ext cx="12695" cy="70125"/>
            </a:xfrm>
            <a:custGeom>
              <a:avLst/>
              <a:gdLst>
                <a:gd name="connsiteX0" fmla="*/ 0 w 12695"/>
                <a:gd name="connsiteY0" fmla="*/ 70126 h 70125"/>
                <a:gd name="connsiteX1" fmla="*/ 0 w 12695"/>
                <a:gd name="connsiteY1" fmla="*/ 0 h 70125"/>
              </a:gdLst>
              <a:ahLst/>
              <a:cxnLst>
                <a:cxn ang="0">
                  <a:pos x="connsiteX0" y="connsiteY0"/>
                </a:cxn>
                <a:cxn ang="0">
                  <a:pos x="connsiteX1" y="connsiteY1"/>
                </a:cxn>
              </a:cxnLst>
              <a:rect l="l" t="t" r="r" b="b"/>
              <a:pathLst>
                <a:path w="12695" h="70125">
                  <a:moveTo>
                    <a:pt x="0" y="70126"/>
                  </a:moveTo>
                  <a:lnTo>
                    <a:pt x="0" y="0"/>
                  </a:lnTo>
                </a:path>
              </a:pathLst>
            </a:custGeom>
            <a:ln w="19050" cap="flat">
              <a:solidFill>
                <a:srgbClr val="E1471D"/>
              </a:solidFill>
              <a:prstDash val="solid"/>
              <a:miter/>
            </a:ln>
          </p:spPr>
          <p:txBody>
            <a:bodyPr rtlCol="0" anchor="ctr"/>
            <a:lstStyle/>
            <a:p>
              <a:endParaRPr lang="en-US"/>
            </a:p>
          </p:txBody>
        </p:sp>
        <p:sp>
          <p:nvSpPr>
            <p:cNvPr id="9846" name="Freeform: Shape 9845">
              <a:extLst>
                <a:ext uri="{FF2B5EF4-FFF2-40B4-BE49-F238E27FC236}">
                  <a16:creationId xmlns:a16="http://schemas.microsoft.com/office/drawing/2014/main" id="{3F4FC9E0-6D14-9958-BB26-095CE2B0122D}"/>
                </a:ext>
              </a:extLst>
            </p:cNvPr>
            <p:cNvSpPr/>
            <p:nvPr/>
          </p:nvSpPr>
          <p:spPr>
            <a:xfrm>
              <a:off x="7774635" y="5032169"/>
              <a:ext cx="12695" cy="67733"/>
            </a:xfrm>
            <a:custGeom>
              <a:avLst/>
              <a:gdLst>
                <a:gd name="connsiteX0" fmla="*/ 0 w 12695"/>
                <a:gd name="connsiteY0" fmla="*/ 67734 h 67733"/>
                <a:gd name="connsiteX1" fmla="*/ 0 w 12695"/>
                <a:gd name="connsiteY1" fmla="*/ 0 h 67733"/>
              </a:gdLst>
              <a:ahLst/>
              <a:cxnLst>
                <a:cxn ang="0">
                  <a:pos x="connsiteX0" y="connsiteY0"/>
                </a:cxn>
                <a:cxn ang="0">
                  <a:pos x="connsiteX1" y="connsiteY1"/>
                </a:cxn>
              </a:cxnLst>
              <a:rect l="l" t="t" r="r" b="b"/>
              <a:pathLst>
                <a:path w="12695" h="67733">
                  <a:moveTo>
                    <a:pt x="0" y="67734"/>
                  </a:moveTo>
                  <a:lnTo>
                    <a:pt x="0" y="0"/>
                  </a:lnTo>
                </a:path>
              </a:pathLst>
            </a:custGeom>
            <a:ln w="19050" cap="flat">
              <a:solidFill>
                <a:srgbClr val="E1471D"/>
              </a:solidFill>
              <a:prstDash val="solid"/>
              <a:miter/>
            </a:ln>
          </p:spPr>
          <p:txBody>
            <a:bodyPr rtlCol="0" anchor="ctr"/>
            <a:lstStyle/>
            <a:p>
              <a:endParaRPr lang="en-US"/>
            </a:p>
          </p:txBody>
        </p:sp>
        <p:sp>
          <p:nvSpPr>
            <p:cNvPr id="9847" name="Freeform: Shape 9846">
              <a:extLst>
                <a:ext uri="{FF2B5EF4-FFF2-40B4-BE49-F238E27FC236}">
                  <a16:creationId xmlns:a16="http://schemas.microsoft.com/office/drawing/2014/main" id="{84F32ADA-2AB1-68DD-905B-63BB9D516197}"/>
                </a:ext>
              </a:extLst>
            </p:cNvPr>
            <p:cNvSpPr/>
            <p:nvPr/>
          </p:nvSpPr>
          <p:spPr>
            <a:xfrm>
              <a:off x="7799899" y="5043626"/>
              <a:ext cx="12695" cy="56276"/>
            </a:xfrm>
            <a:custGeom>
              <a:avLst/>
              <a:gdLst>
                <a:gd name="connsiteX0" fmla="*/ 0 w 12695"/>
                <a:gd name="connsiteY0" fmla="*/ 56277 h 56276"/>
                <a:gd name="connsiteX1" fmla="*/ 0 w 12695"/>
                <a:gd name="connsiteY1" fmla="*/ 0 h 56276"/>
              </a:gdLst>
              <a:ahLst/>
              <a:cxnLst>
                <a:cxn ang="0">
                  <a:pos x="connsiteX0" y="connsiteY0"/>
                </a:cxn>
                <a:cxn ang="0">
                  <a:pos x="connsiteX1" y="connsiteY1"/>
                </a:cxn>
              </a:cxnLst>
              <a:rect l="l" t="t" r="r" b="b"/>
              <a:pathLst>
                <a:path w="12695" h="56276">
                  <a:moveTo>
                    <a:pt x="0" y="56277"/>
                  </a:moveTo>
                  <a:lnTo>
                    <a:pt x="0" y="0"/>
                  </a:lnTo>
                </a:path>
              </a:pathLst>
            </a:custGeom>
            <a:ln w="19050" cap="flat">
              <a:solidFill>
                <a:srgbClr val="E1471D"/>
              </a:solidFill>
              <a:prstDash val="solid"/>
              <a:miter/>
            </a:ln>
          </p:spPr>
          <p:txBody>
            <a:bodyPr rtlCol="0" anchor="ctr"/>
            <a:lstStyle/>
            <a:p>
              <a:endParaRPr lang="en-US"/>
            </a:p>
          </p:txBody>
        </p:sp>
        <p:sp>
          <p:nvSpPr>
            <p:cNvPr id="9848" name="Freeform: Shape 9847">
              <a:extLst>
                <a:ext uri="{FF2B5EF4-FFF2-40B4-BE49-F238E27FC236}">
                  <a16:creationId xmlns:a16="http://schemas.microsoft.com/office/drawing/2014/main" id="{DE883900-0278-5DA7-B677-13DA1B550F1C}"/>
                </a:ext>
              </a:extLst>
            </p:cNvPr>
            <p:cNvSpPr/>
            <p:nvPr/>
          </p:nvSpPr>
          <p:spPr>
            <a:xfrm>
              <a:off x="7825163" y="5043626"/>
              <a:ext cx="12695" cy="56276"/>
            </a:xfrm>
            <a:custGeom>
              <a:avLst/>
              <a:gdLst>
                <a:gd name="connsiteX0" fmla="*/ 0 w 12695"/>
                <a:gd name="connsiteY0" fmla="*/ 56277 h 56276"/>
                <a:gd name="connsiteX1" fmla="*/ 0 w 12695"/>
                <a:gd name="connsiteY1" fmla="*/ 0 h 56276"/>
              </a:gdLst>
              <a:ahLst/>
              <a:cxnLst>
                <a:cxn ang="0">
                  <a:pos x="connsiteX0" y="connsiteY0"/>
                </a:cxn>
                <a:cxn ang="0">
                  <a:pos x="connsiteX1" y="connsiteY1"/>
                </a:cxn>
              </a:cxnLst>
              <a:rect l="l" t="t" r="r" b="b"/>
              <a:pathLst>
                <a:path w="12695" h="56276">
                  <a:moveTo>
                    <a:pt x="0" y="56277"/>
                  </a:moveTo>
                  <a:lnTo>
                    <a:pt x="0" y="0"/>
                  </a:lnTo>
                </a:path>
              </a:pathLst>
            </a:custGeom>
            <a:ln w="19050" cap="flat">
              <a:solidFill>
                <a:srgbClr val="E1471D"/>
              </a:solidFill>
              <a:prstDash val="solid"/>
              <a:miter/>
            </a:ln>
          </p:spPr>
          <p:txBody>
            <a:bodyPr rtlCol="0" anchor="ctr"/>
            <a:lstStyle/>
            <a:p>
              <a:endParaRPr lang="en-US"/>
            </a:p>
          </p:txBody>
        </p:sp>
        <p:sp>
          <p:nvSpPr>
            <p:cNvPr id="9849" name="Freeform: Shape 9848">
              <a:extLst>
                <a:ext uri="{FF2B5EF4-FFF2-40B4-BE49-F238E27FC236}">
                  <a16:creationId xmlns:a16="http://schemas.microsoft.com/office/drawing/2014/main" id="{E22FC176-963B-8EC7-2D42-6DC938AFDAFB}"/>
                </a:ext>
              </a:extLst>
            </p:cNvPr>
            <p:cNvSpPr/>
            <p:nvPr/>
          </p:nvSpPr>
          <p:spPr>
            <a:xfrm>
              <a:off x="7850427" y="5046018"/>
              <a:ext cx="12695" cy="53884"/>
            </a:xfrm>
            <a:custGeom>
              <a:avLst/>
              <a:gdLst>
                <a:gd name="connsiteX0" fmla="*/ 0 w 12695"/>
                <a:gd name="connsiteY0" fmla="*/ 53885 h 53884"/>
                <a:gd name="connsiteX1" fmla="*/ 0 w 12695"/>
                <a:gd name="connsiteY1" fmla="*/ 0 h 53884"/>
              </a:gdLst>
              <a:ahLst/>
              <a:cxnLst>
                <a:cxn ang="0">
                  <a:pos x="connsiteX0" y="connsiteY0"/>
                </a:cxn>
                <a:cxn ang="0">
                  <a:pos x="connsiteX1" y="connsiteY1"/>
                </a:cxn>
              </a:cxnLst>
              <a:rect l="l" t="t" r="r" b="b"/>
              <a:pathLst>
                <a:path w="12695" h="53884">
                  <a:moveTo>
                    <a:pt x="0" y="53885"/>
                  </a:moveTo>
                  <a:lnTo>
                    <a:pt x="0" y="0"/>
                  </a:lnTo>
                </a:path>
              </a:pathLst>
            </a:custGeom>
            <a:ln w="19050" cap="flat">
              <a:solidFill>
                <a:srgbClr val="E1471D"/>
              </a:solidFill>
              <a:prstDash val="solid"/>
              <a:miter/>
            </a:ln>
          </p:spPr>
          <p:txBody>
            <a:bodyPr rtlCol="0" anchor="ctr"/>
            <a:lstStyle/>
            <a:p>
              <a:endParaRPr lang="en-US"/>
            </a:p>
          </p:txBody>
        </p:sp>
        <p:sp>
          <p:nvSpPr>
            <p:cNvPr id="9850" name="Freeform: Shape 9849">
              <a:extLst>
                <a:ext uri="{FF2B5EF4-FFF2-40B4-BE49-F238E27FC236}">
                  <a16:creationId xmlns:a16="http://schemas.microsoft.com/office/drawing/2014/main" id="{585CE300-AC87-F128-CA30-E9F91F67E0B7}"/>
                </a:ext>
              </a:extLst>
            </p:cNvPr>
            <p:cNvSpPr/>
            <p:nvPr/>
          </p:nvSpPr>
          <p:spPr>
            <a:xfrm>
              <a:off x="7875691" y="5046018"/>
              <a:ext cx="12695" cy="53884"/>
            </a:xfrm>
            <a:custGeom>
              <a:avLst/>
              <a:gdLst>
                <a:gd name="connsiteX0" fmla="*/ 0 w 12695"/>
                <a:gd name="connsiteY0" fmla="*/ 53885 h 53884"/>
                <a:gd name="connsiteX1" fmla="*/ 0 w 12695"/>
                <a:gd name="connsiteY1" fmla="*/ 0 h 53884"/>
              </a:gdLst>
              <a:ahLst/>
              <a:cxnLst>
                <a:cxn ang="0">
                  <a:pos x="connsiteX0" y="connsiteY0"/>
                </a:cxn>
                <a:cxn ang="0">
                  <a:pos x="connsiteX1" y="connsiteY1"/>
                </a:cxn>
              </a:cxnLst>
              <a:rect l="l" t="t" r="r" b="b"/>
              <a:pathLst>
                <a:path w="12695" h="53884">
                  <a:moveTo>
                    <a:pt x="0" y="53885"/>
                  </a:moveTo>
                  <a:lnTo>
                    <a:pt x="0" y="0"/>
                  </a:lnTo>
                </a:path>
              </a:pathLst>
            </a:custGeom>
            <a:ln w="19050" cap="flat">
              <a:solidFill>
                <a:srgbClr val="E1471D"/>
              </a:solidFill>
              <a:prstDash val="solid"/>
              <a:miter/>
            </a:ln>
          </p:spPr>
          <p:txBody>
            <a:bodyPr rtlCol="0" anchor="ctr"/>
            <a:lstStyle/>
            <a:p>
              <a:endParaRPr lang="en-US"/>
            </a:p>
          </p:txBody>
        </p:sp>
        <p:sp>
          <p:nvSpPr>
            <p:cNvPr id="9851" name="Freeform: Shape 9850">
              <a:extLst>
                <a:ext uri="{FF2B5EF4-FFF2-40B4-BE49-F238E27FC236}">
                  <a16:creationId xmlns:a16="http://schemas.microsoft.com/office/drawing/2014/main" id="{F2F39C28-13E1-E41F-10F2-DBD4F2C98BFC}"/>
                </a:ext>
              </a:extLst>
            </p:cNvPr>
            <p:cNvSpPr/>
            <p:nvPr/>
          </p:nvSpPr>
          <p:spPr>
            <a:xfrm>
              <a:off x="7900828" y="5046018"/>
              <a:ext cx="12695" cy="53884"/>
            </a:xfrm>
            <a:custGeom>
              <a:avLst/>
              <a:gdLst>
                <a:gd name="connsiteX0" fmla="*/ 0 w 12695"/>
                <a:gd name="connsiteY0" fmla="*/ 53885 h 53884"/>
                <a:gd name="connsiteX1" fmla="*/ 0 w 12695"/>
                <a:gd name="connsiteY1" fmla="*/ 0 h 53884"/>
              </a:gdLst>
              <a:ahLst/>
              <a:cxnLst>
                <a:cxn ang="0">
                  <a:pos x="connsiteX0" y="connsiteY0"/>
                </a:cxn>
                <a:cxn ang="0">
                  <a:pos x="connsiteX1" y="connsiteY1"/>
                </a:cxn>
              </a:cxnLst>
              <a:rect l="l" t="t" r="r" b="b"/>
              <a:pathLst>
                <a:path w="12695" h="53884">
                  <a:moveTo>
                    <a:pt x="0" y="53885"/>
                  </a:moveTo>
                  <a:lnTo>
                    <a:pt x="0" y="0"/>
                  </a:lnTo>
                </a:path>
              </a:pathLst>
            </a:custGeom>
            <a:ln w="19050" cap="flat">
              <a:solidFill>
                <a:srgbClr val="E1471D"/>
              </a:solidFill>
              <a:prstDash val="solid"/>
              <a:miter/>
            </a:ln>
          </p:spPr>
          <p:txBody>
            <a:bodyPr rtlCol="0" anchor="ctr"/>
            <a:lstStyle/>
            <a:p>
              <a:endParaRPr lang="en-US"/>
            </a:p>
          </p:txBody>
        </p:sp>
        <p:sp>
          <p:nvSpPr>
            <p:cNvPr id="9852" name="Freeform: Shape 9851">
              <a:extLst>
                <a:ext uri="{FF2B5EF4-FFF2-40B4-BE49-F238E27FC236}">
                  <a16:creationId xmlns:a16="http://schemas.microsoft.com/office/drawing/2014/main" id="{6431FA13-7231-2006-E5E9-01D0AA4EECEF}"/>
                </a:ext>
              </a:extLst>
            </p:cNvPr>
            <p:cNvSpPr/>
            <p:nvPr/>
          </p:nvSpPr>
          <p:spPr>
            <a:xfrm>
              <a:off x="7926092" y="5046018"/>
              <a:ext cx="12695" cy="53884"/>
            </a:xfrm>
            <a:custGeom>
              <a:avLst/>
              <a:gdLst>
                <a:gd name="connsiteX0" fmla="*/ 0 w 12695"/>
                <a:gd name="connsiteY0" fmla="*/ 53885 h 53884"/>
                <a:gd name="connsiteX1" fmla="*/ 0 w 12695"/>
                <a:gd name="connsiteY1" fmla="*/ 0 h 53884"/>
              </a:gdLst>
              <a:ahLst/>
              <a:cxnLst>
                <a:cxn ang="0">
                  <a:pos x="connsiteX0" y="connsiteY0"/>
                </a:cxn>
                <a:cxn ang="0">
                  <a:pos x="connsiteX1" y="connsiteY1"/>
                </a:cxn>
              </a:cxnLst>
              <a:rect l="l" t="t" r="r" b="b"/>
              <a:pathLst>
                <a:path w="12695" h="53884">
                  <a:moveTo>
                    <a:pt x="0" y="53885"/>
                  </a:moveTo>
                  <a:lnTo>
                    <a:pt x="0" y="0"/>
                  </a:lnTo>
                </a:path>
              </a:pathLst>
            </a:custGeom>
            <a:ln w="19050" cap="flat">
              <a:solidFill>
                <a:srgbClr val="E1471D"/>
              </a:solidFill>
              <a:prstDash val="solid"/>
              <a:miter/>
            </a:ln>
          </p:spPr>
          <p:txBody>
            <a:bodyPr rtlCol="0" anchor="ctr"/>
            <a:lstStyle/>
            <a:p>
              <a:endParaRPr lang="en-US"/>
            </a:p>
          </p:txBody>
        </p:sp>
        <p:sp>
          <p:nvSpPr>
            <p:cNvPr id="9853" name="Freeform: Shape 9852">
              <a:extLst>
                <a:ext uri="{FF2B5EF4-FFF2-40B4-BE49-F238E27FC236}">
                  <a16:creationId xmlns:a16="http://schemas.microsoft.com/office/drawing/2014/main" id="{A2BBFB2D-2D25-A80B-3BC3-B5B62A391D4E}"/>
                </a:ext>
              </a:extLst>
            </p:cNvPr>
            <p:cNvSpPr/>
            <p:nvPr/>
          </p:nvSpPr>
          <p:spPr>
            <a:xfrm>
              <a:off x="7951356" y="5049166"/>
              <a:ext cx="12695" cy="50737"/>
            </a:xfrm>
            <a:custGeom>
              <a:avLst/>
              <a:gdLst>
                <a:gd name="connsiteX0" fmla="*/ 0 w 12695"/>
                <a:gd name="connsiteY0" fmla="*/ 50737 h 50737"/>
                <a:gd name="connsiteX1" fmla="*/ 0 w 12695"/>
                <a:gd name="connsiteY1" fmla="*/ 0 h 50737"/>
              </a:gdLst>
              <a:ahLst/>
              <a:cxnLst>
                <a:cxn ang="0">
                  <a:pos x="connsiteX0" y="connsiteY0"/>
                </a:cxn>
                <a:cxn ang="0">
                  <a:pos x="connsiteX1" y="connsiteY1"/>
                </a:cxn>
              </a:cxnLst>
              <a:rect l="l" t="t" r="r" b="b"/>
              <a:pathLst>
                <a:path w="12695" h="50737">
                  <a:moveTo>
                    <a:pt x="0" y="50737"/>
                  </a:moveTo>
                  <a:lnTo>
                    <a:pt x="0" y="0"/>
                  </a:lnTo>
                </a:path>
              </a:pathLst>
            </a:custGeom>
            <a:ln w="19050" cap="flat">
              <a:solidFill>
                <a:srgbClr val="E1471D"/>
              </a:solidFill>
              <a:prstDash val="solid"/>
              <a:miter/>
            </a:ln>
          </p:spPr>
          <p:txBody>
            <a:bodyPr rtlCol="0" anchor="ctr"/>
            <a:lstStyle/>
            <a:p>
              <a:endParaRPr lang="en-US"/>
            </a:p>
          </p:txBody>
        </p:sp>
        <p:sp>
          <p:nvSpPr>
            <p:cNvPr id="9854" name="Freeform: Shape 9853">
              <a:extLst>
                <a:ext uri="{FF2B5EF4-FFF2-40B4-BE49-F238E27FC236}">
                  <a16:creationId xmlns:a16="http://schemas.microsoft.com/office/drawing/2014/main" id="{DCFEB7C4-DE1C-7789-FF6F-E6B18D5F985A}"/>
                </a:ext>
              </a:extLst>
            </p:cNvPr>
            <p:cNvSpPr/>
            <p:nvPr/>
          </p:nvSpPr>
          <p:spPr>
            <a:xfrm>
              <a:off x="7976620" y="5055209"/>
              <a:ext cx="12695" cy="44694"/>
            </a:xfrm>
            <a:custGeom>
              <a:avLst/>
              <a:gdLst>
                <a:gd name="connsiteX0" fmla="*/ 0 w 12695"/>
                <a:gd name="connsiteY0" fmla="*/ 44694 h 44694"/>
                <a:gd name="connsiteX1" fmla="*/ 0 w 12695"/>
                <a:gd name="connsiteY1" fmla="*/ 0 h 44694"/>
              </a:gdLst>
              <a:ahLst/>
              <a:cxnLst>
                <a:cxn ang="0">
                  <a:pos x="connsiteX0" y="connsiteY0"/>
                </a:cxn>
                <a:cxn ang="0">
                  <a:pos x="connsiteX1" y="connsiteY1"/>
                </a:cxn>
              </a:cxnLst>
              <a:rect l="l" t="t" r="r" b="b"/>
              <a:pathLst>
                <a:path w="12695" h="44694">
                  <a:moveTo>
                    <a:pt x="0" y="44694"/>
                  </a:moveTo>
                  <a:lnTo>
                    <a:pt x="0" y="0"/>
                  </a:lnTo>
                </a:path>
              </a:pathLst>
            </a:custGeom>
            <a:ln w="19050" cap="flat">
              <a:solidFill>
                <a:srgbClr val="E1471D"/>
              </a:solidFill>
              <a:prstDash val="solid"/>
              <a:miter/>
            </a:ln>
          </p:spPr>
          <p:txBody>
            <a:bodyPr rtlCol="0" anchor="ctr"/>
            <a:lstStyle/>
            <a:p>
              <a:endParaRPr lang="en-US"/>
            </a:p>
          </p:txBody>
        </p:sp>
        <p:sp>
          <p:nvSpPr>
            <p:cNvPr id="9855" name="Freeform: Shape 9854">
              <a:extLst>
                <a:ext uri="{FF2B5EF4-FFF2-40B4-BE49-F238E27FC236}">
                  <a16:creationId xmlns:a16="http://schemas.microsoft.com/office/drawing/2014/main" id="{3601DC27-30E7-27DA-D6CF-27FDD09795CF}"/>
                </a:ext>
              </a:extLst>
            </p:cNvPr>
            <p:cNvSpPr/>
            <p:nvPr/>
          </p:nvSpPr>
          <p:spPr>
            <a:xfrm>
              <a:off x="8001884" y="5062637"/>
              <a:ext cx="12695" cy="37266"/>
            </a:xfrm>
            <a:custGeom>
              <a:avLst/>
              <a:gdLst>
                <a:gd name="connsiteX0" fmla="*/ 0 w 12695"/>
                <a:gd name="connsiteY0" fmla="*/ 37266 h 37266"/>
                <a:gd name="connsiteX1" fmla="*/ 0 w 12695"/>
                <a:gd name="connsiteY1" fmla="*/ 0 h 37266"/>
              </a:gdLst>
              <a:ahLst/>
              <a:cxnLst>
                <a:cxn ang="0">
                  <a:pos x="connsiteX0" y="connsiteY0"/>
                </a:cxn>
                <a:cxn ang="0">
                  <a:pos x="connsiteX1" y="connsiteY1"/>
                </a:cxn>
              </a:cxnLst>
              <a:rect l="l" t="t" r="r" b="b"/>
              <a:pathLst>
                <a:path w="12695" h="37266">
                  <a:moveTo>
                    <a:pt x="0" y="37266"/>
                  </a:moveTo>
                  <a:lnTo>
                    <a:pt x="0" y="0"/>
                  </a:lnTo>
                </a:path>
              </a:pathLst>
            </a:custGeom>
            <a:ln w="19050" cap="flat">
              <a:solidFill>
                <a:srgbClr val="E1471D"/>
              </a:solidFill>
              <a:prstDash val="solid"/>
              <a:miter/>
            </a:ln>
          </p:spPr>
          <p:txBody>
            <a:bodyPr rtlCol="0" anchor="ctr"/>
            <a:lstStyle/>
            <a:p>
              <a:endParaRPr lang="en-US"/>
            </a:p>
          </p:txBody>
        </p:sp>
        <p:sp>
          <p:nvSpPr>
            <p:cNvPr id="9856" name="Freeform: Shape 9855">
              <a:extLst>
                <a:ext uri="{FF2B5EF4-FFF2-40B4-BE49-F238E27FC236}">
                  <a16:creationId xmlns:a16="http://schemas.microsoft.com/office/drawing/2014/main" id="{3A029106-26B8-F35B-3F4F-0DBEB51C29C4}"/>
                </a:ext>
              </a:extLst>
            </p:cNvPr>
            <p:cNvSpPr/>
            <p:nvPr/>
          </p:nvSpPr>
          <p:spPr>
            <a:xfrm>
              <a:off x="8027148" y="5064777"/>
              <a:ext cx="12695" cy="35125"/>
            </a:xfrm>
            <a:custGeom>
              <a:avLst/>
              <a:gdLst>
                <a:gd name="connsiteX0" fmla="*/ 0 w 12695"/>
                <a:gd name="connsiteY0" fmla="*/ 35126 h 35125"/>
                <a:gd name="connsiteX1" fmla="*/ 0 w 12695"/>
                <a:gd name="connsiteY1" fmla="*/ 0 h 35125"/>
              </a:gdLst>
              <a:ahLst/>
              <a:cxnLst>
                <a:cxn ang="0">
                  <a:pos x="connsiteX0" y="connsiteY0"/>
                </a:cxn>
                <a:cxn ang="0">
                  <a:pos x="connsiteX1" y="connsiteY1"/>
                </a:cxn>
              </a:cxnLst>
              <a:rect l="l" t="t" r="r" b="b"/>
              <a:pathLst>
                <a:path w="12695" h="35125">
                  <a:moveTo>
                    <a:pt x="0" y="35126"/>
                  </a:moveTo>
                  <a:lnTo>
                    <a:pt x="0" y="0"/>
                  </a:lnTo>
                </a:path>
              </a:pathLst>
            </a:custGeom>
            <a:ln w="19050" cap="flat">
              <a:solidFill>
                <a:srgbClr val="E1471D"/>
              </a:solidFill>
              <a:prstDash val="solid"/>
              <a:miter/>
            </a:ln>
          </p:spPr>
          <p:txBody>
            <a:bodyPr rtlCol="0" anchor="ctr"/>
            <a:lstStyle/>
            <a:p>
              <a:endParaRPr lang="en-US"/>
            </a:p>
          </p:txBody>
        </p:sp>
        <p:sp>
          <p:nvSpPr>
            <p:cNvPr id="9857" name="Freeform: Shape 9856">
              <a:extLst>
                <a:ext uri="{FF2B5EF4-FFF2-40B4-BE49-F238E27FC236}">
                  <a16:creationId xmlns:a16="http://schemas.microsoft.com/office/drawing/2014/main" id="{C4BE0DA9-D2F0-9024-E789-4137FC79AA9C}"/>
                </a:ext>
              </a:extLst>
            </p:cNvPr>
            <p:cNvSpPr/>
            <p:nvPr/>
          </p:nvSpPr>
          <p:spPr>
            <a:xfrm>
              <a:off x="8052285" y="5064777"/>
              <a:ext cx="12695" cy="35125"/>
            </a:xfrm>
            <a:custGeom>
              <a:avLst/>
              <a:gdLst>
                <a:gd name="connsiteX0" fmla="*/ 0 w 12695"/>
                <a:gd name="connsiteY0" fmla="*/ 35126 h 35125"/>
                <a:gd name="connsiteX1" fmla="*/ 0 w 12695"/>
                <a:gd name="connsiteY1" fmla="*/ 0 h 35125"/>
              </a:gdLst>
              <a:ahLst/>
              <a:cxnLst>
                <a:cxn ang="0">
                  <a:pos x="connsiteX0" y="connsiteY0"/>
                </a:cxn>
                <a:cxn ang="0">
                  <a:pos x="connsiteX1" y="connsiteY1"/>
                </a:cxn>
              </a:cxnLst>
              <a:rect l="l" t="t" r="r" b="b"/>
              <a:pathLst>
                <a:path w="12695" h="35125">
                  <a:moveTo>
                    <a:pt x="0" y="35126"/>
                  </a:moveTo>
                  <a:lnTo>
                    <a:pt x="0" y="0"/>
                  </a:lnTo>
                </a:path>
              </a:pathLst>
            </a:custGeom>
            <a:ln w="19050" cap="flat">
              <a:solidFill>
                <a:srgbClr val="E1471D"/>
              </a:solidFill>
              <a:prstDash val="solid"/>
              <a:miter/>
            </a:ln>
          </p:spPr>
          <p:txBody>
            <a:bodyPr rtlCol="0" anchor="ctr"/>
            <a:lstStyle/>
            <a:p>
              <a:endParaRPr lang="en-US"/>
            </a:p>
          </p:txBody>
        </p:sp>
        <p:sp>
          <p:nvSpPr>
            <p:cNvPr id="9858" name="Freeform: Shape 9857">
              <a:extLst>
                <a:ext uri="{FF2B5EF4-FFF2-40B4-BE49-F238E27FC236}">
                  <a16:creationId xmlns:a16="http://schemas.microsoft.com/office/drawing/2014/main" id="{81856005-B09A-B0AE-0968-EDA530CD3C8E}"/>
                </a:ext>
              </a:extLst>
            </p:cNvPr>
            <p:cNvSpPr/>
            <p:nvPr/>
          </p:nvSpPr>
          <p:spPr>
            <a:xfrm>
              <a:off x="8077550" y="5064777"/>
              <a:ext cx="12695" cy="35125"/>
            </a:xfrm>
            <a:custGeom>
              <a:avLst/>
              <a:gdLst>
                <a:gd name="connsiteX0" fmla="*/ 0 w 12695"/>
                <a:gd name="connsiteY0" fmla="*/ 35126 h 35125"/>
                <a:gd name="connsiteX1" fmla="*/ 0 w 12695"/>
                <a:gd name="connsiteY1" fmla="*/ 0 h 35125"/>
              </a:gdLst>
              <a:ahLst/>
              <a:cxnLst>
                <a:cxn ang="0">
                  <a:pos x="connsiteX0" y="connsiteY0"/>
                </a:cxn>
                <a:cxn ang="0">
                  <a:pos x="connsiteX1" y="connsiteY1"/>
                </a:cxn>
              </a:cxnLst>
              <a:rect l="l" t="t" r="r" b="b"/>
              <a:pathLst>
                <a:path w="12695" h="35125">
                  <a:moveTo>
                    <a:pt x="0" y="35126"/>
                  </a:moveTo>
                  <a:lnTo>
                    <a:pt x="0" y="0"/>
                  </a:lnTo>
                </a:path>
              </a:pathLst>
            </a:custGeom>
            <a:ln w="19050" cap="flat">
              <a:solidFill>
                <a:srgbClr val="E1471D"/>
              </a:solidFill>
              <a:prstDash val="solid"/>
              <a:miter/>
            </a:ln>
          </p:spPr>
          <p:txBody>
            <a:bodyPr rtlCol="0" anchor="ctr"/>
            <a:lstStyle/>
            <a:p>
              <a:endParaRPr lang="en-US"/>
            </a:p>
          </p:txBody>
        </p:sp>
        <p:sp>
          <p:nvSpPr>
            <p:cNvPr id="9859" name="Freeform: Shape 9858">
              <a:extLst>
                <a:ext uri="{FF2B5EF4-FFF2-40B4-BE49-F238E27FC236}">
                  <a16:creationId xmlns:a16="http://schemas.microsoft.com/office/drawing/2014/main" id="{08808E62-3DBA-279D-EB62-A5CA26C4A152}"/>
                </a:ext>
              </a:extLst>
            </p:cNvPr>
            <p:cNvSpPr/>
            <p:nvPr/>
          </p:nvSpPr>
          <p:spPr>
            <a:xfrm>
              <a:off x="8102814" y="5064777"/>
              <a:ext cx="12695" cy="35125"/>
            </a:xfrm>
            <a:custGeom>
              <a:avLst/>
              <a:gdLst>
                <a:gd name="connsiteX0" fmla="*/ 0 w 12695"/>
                <a:gd name="connsiteY0" fmla="*/ 35126 h 35125"/>
                <a:gd name="connsiteX1" fmla="*/ 0 w 12695"/>
                <a:gd name="connsiteY1" fmla="*/ 0 h 35125"/>
              </a:gdLst>
              <a:ahLst/>
              <a:cxnLst>
                <a:cxn ang="0">
                  <a:pos x="connsiteX0" y="connsiteY0"/>
                </a:cxn>
                <a:cxn ang="0">
                  <a:pos x="connsiteX1" y="connsiteY1"/>
                </a:cxn>
              </a:cxnLst>
              <a:rect l="l" t="t" r="r" b="b"/>
              <a:pathLst>
                <a:path w="12695" h="35125">
                  <a:moveTo>
                    <a:pt x="0" y="35126"/>
                  </a:moveTo>
                  <a:lnTo>
                    <a:pt x="0" y="0"/>
                  </a:lnTo>
                </a:path>
              </a:pathLst>
            </a:custGeom>
            <a:ln w="19050" cap="flat">
              <a:solidFill>
                <a:srgbClr val="E1471D"/>
              </a:solidFill>
              <a:prstDash val="solid"/>
              <a:miter/>
            </a:ln>
          </p:spPr>
          <p:txBody>
            <a:bodyPr rtlCol="0" anchor="ctr"/>
            <a:lstStyle/>
            <a:p>
              <a:endParaRPr lang="en-US"/>
            </a:p>
          </p:txBody>
        </p:sp>
        <p:sp>
          <p:nvSpPr>
            <p:cNvPr id="9860" name="Freeform: Shape 9859">
              <a:extLst>
                <a:ext uri="{FF2B5EF4-FFF2-40B4-BE49-F238E27FC236}">
                  <a16:creationId xmlns:a16="http://schemas.microsoft.com/office/drawing/2014/main" id="{480F3786-664E-A21D-1A92-40616261DE04}"/>
                </a:ext>
              </a:extLst>
            </p:cNvPr>
            <p:cNvSpPr/>
            <p:nvPr/>
          </p:nvSpPr>
          <p:spPr>
            <a:xfrm>
              <a:off x="8128078" y="5071827"/>
              <a:ext cx="12695" cy="28075"/>
            </a:xfrm>
            <a:custGeom>
              <a:avLst/>
              <a:gdLst>
                <a:gd name="connsiteX0" fmla="*/ 0 w 12695"/>
                <a:gd name="connsiteY0" fmla="*/ 28075 h 28075"/>
                <a:gd name="connsiteX1" fmla="*/ 0 w 12695"/>
                <a:gd name="connsiteY1" fmla="*/ 0 h 28075"/>
              </a:gdLst>
              <a:ahLst/>
              <a:cxnLst>
                <a:cxn ang="0">
                  <a:pos x="connsiteX0" y="connsiteY0"/>
                </a:cxn>
                <a:cxn ang="0">
                  <a:pos x="connsiteX1" y="connsiteY1"/>
                </a:cxn>
              </a:cxnLst>
              <a:rect l="l" t="t" r="r" b="b"/>
              <a:pathLst>
                <a:path w="12695" h="28075">
                  <a:moveTo>
                    <a:pt x="0" y="28075"/>
                  </a:moveTo>
                  <a:lnTo>
                    <a:pt x="0" y="0"/>
                  </a:lnTo>
                </a:path>
              </a:pathLst>
            </a:custGeom>
            <a:ln w="19050" cap="flat">
              <a:solidFill>
                <a:srgbClr val="E1471D"/>
              </a:solidFill>
              <a:prstDash val="solid"/>
              <a:miter/>
            </a:ln>
          </p:spPr>
          <p:txBody>
            <a:bodyPr rtlCol="0" anchor="ctr"/>
            <a:lstStyle/>
            <a:p>
              <a:endParaRPr lang="en-US"/>
            </a:p>
          </p:txBody>
        </p:sp>
        <p:sp>
          <p:nvSpPr>
            <p:cNvPr id="9861" name="Freeform: Shape 9860">
              <a:extLst>
                <a:ext uri="{FF2B5EF4-FFF2-40B4-BE49-F238E27FC236}">
                  <a16:creationId xmlns:a16="http://schemas.microsoft.com/office/drawing/2014/main" id="{C142CF04-5335-F903-A542-CA38B093941E}"/>
                </a:ext>
              </a:extLst>
            </p:cNvPr>
            <p:cNvSpPr/>
            <p:nvPr/>
          </p:nvSpPr>
          <p:spPr>
            <a:xfrm>
              <a:off x="8153342" y="5077619"/>
              <a:ext cx="12695" cy="22284"/>
            </a:xfrm>
            <a:custGeom>
              <a:avLst/>
              <a:gdLst>
                <a:gd name="connsiteX0" fmla="*/ 0 w 12695"/>
                <a:gd name="connsiteY0" fmla="*/ 22284 h 22284"/>
                <a:gd name="connsiteX1" fmla="*/ 0 w 12695"/>
                <a:gd name="connsiteY1" fmla="*/ 0 h 22284"/>
              </a:gdLst>
              <a:ahLst/>
              <a:cxnLst>
                <a:cxn ang="0">
                  <a:pos x="connsiteX0" y="connsiteY0"/>
                </a:cxn>
                <a:cxn ang="0">
                  <a:pos x="connsiteX1" y="connsiteY1"/>
                </a:cxn>
              </a:cxnLst>
              <a:rect l="l" t="t" r="r" b="b"/>
              <a:pathLst>
                <a:path w="12695" h="22284">
                  <a:moveTo>
                    <a:pt x="0" y="22284"/>
                  </a:moveTo>
                  <a:lnTo>
                    <a:pt x="0" y="0"/>
                  </a:lnTo>
                </a:path>
              </a:pathLst>
            </a:custGeom>
            <a:ln w="19050" cap="flat">
              <a:solidFill>
                <a:srgbClr val="E1471D"/>
              </a:solidFill>
              <a:prstDash val="solid"/>
              <a:miter/>
            </a:ln>
          </p:spPr>
          <p:txBody>
            <a:bodyPr rtlCol="0" anchor="ctr"/>
            <a:lstStyle/>
            <a:p>
              <a:endParaRPr lang="en-US"/>
            </a:p>
          </p:txBody>
        </p:sp>
        <p:sp>
          <p:nvSpPr>
            <p:cNvPr id="9862" name="Freeform: Shape 9861">
              <a:extLst>
                <a:ext uri="{FF2B5EF4-FFF2-40B4-BE49-F238E27FC236}">
                  <a16:creationId xmlns:a16="http://schemas.microsoft.com/office/drawing/2014/main" id="{CA4455EF-0450-72A6-5FD0-6C8EB510DB98}"/>
                </a:ext>
              </a:extLst>
            </p:cNvPr>
            <p:cNvSpPr/>
            <p:nvPr/>
          </p:nvSpPr>
          <p:spPr>
            <a:xfrm>
              <a:off x="8178606" y="5077619"/>
              <a:ext cx="12695" cy="22284"/>
            </a:xfrm>
            <a:custGeom>
              <a:avLst/>
              <a:gdLst>
                <a:gd name="connsiteX0" fmla="*/ 0 w 12695"/>
                <a:gd name="connsiteY0" fmla="*/ 22284 h 22284"/>
                <a:gd name="connsiteX1" fmla="*/ 0 w 12695"/>
                <a:gd name="connsiteY1" fmla="*/ 0 h 22284"/>
              </a:gdLst>
              <a:ahLst/>
              <a:cxnLst>
                <a:cxn ang="0">
                  <a:pos x="connsiteX0" y="connsiteY0"/>
                </a:cxn>
                <a:cxn ang="0">
                  <a:pos x="connsiteX1" y="connsiteY1"/>
                </a:cxn>
              </a:cxnLst>
              <a:rect l="l" t="t" r="r" b="b"/>
              <a:pathLst>
                <a:path w="12695" h="22284">
                  <a:moveTo>
                    <a:pt x="0" y="22284"/>
                  </a:moveTo>
                  <a:lnTo>
                    <a:pt x="0" y="0"/>
                  </a:lnTo>
                </a:path>
              </a:pathLst>
            </a:custGeom>
            <a:ln w="19050" cap="flat">
              <a:solidFill>
                <a:srgbClr val="E1471D"/>
              </a:solidFill>
              <a:prstDash val="solid"/>
              <a:miter/>
            </a:ln>
          </p:spPr>
          <p:txBody>
            <a:bodyPr rtlCol="0" anchor="ctr"/>
            <a:lstStyle/>
            <a:p>
              <a:endParaRPr lang="en-US"/>
            </a:p>
          </p:txBody>
        </p:sp>
        <p:sp>
          <p:nvSpPr>
            <p:cNvPr id="9863" name="Freeform: Shape 9862">
              <a:extLst>
                <a:ext uri="{FF2B5EF4-FFF2-40B4-BE49-F238E27FC236}">
                  <a16:creationId xmlns:a16="http://schemas.microsoft.com/office/drawing/2014/main" id="{CFE8BF44-428A-6BAA-CD7E-2656D2E504C1}"/>
                </a:ext>
              </a:extLst>
            </p:cNvPr>
            <p:cNvSpPr/>
            <p:nvPr/>
          </p:nvSpPr>
          <p:spPr>
            <a:xfrm>
              <a:off x="8203743" y="5082403"/>
              <a:ext cx="12695" cy="17499"/>
            </a:xfrm>
            <a:custGeom>
              <a:avLst/>
              <a:gdLst>
                <a:gd name="connsiteX0" fmla="*/ 0 w 12695"/>
                <a:gd name="connsiteY0" fmla="*/ 17500 h 17499"/>
                <a:gd name="connsiteX1" fmla="*/ 0 w 12695"/>
                <a:gd name="connsiteY1" fmla="*/ 0 h 17499"/>
              </a:gdLst>
              <a:ahLst/>
              <a:cxnLst>
                <a:cxn ang="0">
                  <a:pos x="connsiteX0" y="connsiteY0"/>
                </a:cxn>
                <a:cxn ang="0">
                  <a:pos x="connsiteX1" y="connsiteY1"/>
                </a:cxn>
              </a:cxnLst>
              <a:rect l="l" t="t" r="r" b="b"/>
              <a:pathLst>
                <a:path w="12695" h="17499">
                  <a:moveTo>
                    <a:pt x="0" y="17500"/>
                  </a:moveTo>
                  <a:lnTo>
                    <a:pt x="0" y="0"/>
                  </a:lnTo>
                </a:path>
              </a:pathLst>
            </a:custGeom>
            <a:ln w="19050" cap="flat">
              <a:solidFill>
                <a:srgbClr val="E1471D"/>
              </a:solidFill>
              <a:prstDash val="solid"/>
              <a:miter/>
            </a:ln>
          </p:spPr>
          <p:txBody>
            <a:bodyPr rtlCol="0" anchor="ctr"/>
            <a:lstStyle/>
            <a:p>
              <a:endParaRPr lang="en-US"/>
            </a:p>
          </p:txBody>
        </p:sp>
        <p:sp>
          <p:nvSpPr>
            <p:cNvPr id="9864" name="Freeform: Shape 9863">
              <a:extLst>
                <a:ext uri="{FF2B5EF4-FFF2-40B4-BE49-F238E27FC236}">
                  <a16:creationId xmlns:a16="http://schemas.microsoft.com/office/drawing/2014/main" id="{E64DBB13-4430-84C8-41F5-A4F96DF336A7}"/>
                </a:ext>
              </a:extLst>
            </p:cNvPr>
            <p:cNvSpPr/>
            <p:nvPr/>
          </p:nvSpPr>
          <p:spPr>
            <a:xfrm>
              <a:off x="8229007" y="5084291"/>
              <a:ext cx="12695" cy="15611"/>
            </a:xfrm>
            <a:custGeom>
              <a:avLst/>
              <a:gdLst>
                <a:gd name="connsiteX0" fmla="*/ 0 w 12695"/>
                <a:gd name="connsiteY0" fmla="*/ 15611 h 15611"/>
                <a:gd name="connsiteX1" fmla="*/ 0 w 12695"/>
                <a:gd name="connsiteY1" fmla="*/ 0 h 15611"/>
              </a:gdLst>
              <a:ahLst/>
              <a:cxnLst>
                <a:cxn ang="0">
                  <a:pos x="connsiteX0" y="connsiteY0"/>
                </a:cxn>
                <a:cxn ang="0">
                  <a:pos x="connsiteX1" y="connsiteY1"/>
                </a:cxn>
              </a:cxnLst>
              <a:rect l="l" t="t" r="r" b="b"/>
              <a:pathLst>
                <a:path w="12695" h="15611">
                  <a:moveTo>
                    <a:pt x="0" y="15611"/>
                  </a:moveTo>
                  <a:lnTo>
                    <a:pt x="0" y="0"/>
                  </a:lnTo>
                </a:path>
              </a:pathLst>
            </a:custGeom>
            <a:ln w="19050" cap="flat">
              <a:solidFill>
                <a:srgbClr val="E1471D"/>
              </a:solidFill>
              <a:prstDash val="solid"/>
              <a:miter/>
            </a:ln>
          </p:spPr>
          <p:txBody>
            <a:bodyPr rtlCol="0" anchor="ctr"/>
            <a:lstStyle/>
            <a:p>
              <a:endParaRPr lang="en-US"/>
            </a:p>
          </p:txBody>
        </p:sp>
        <p:sp>
          <p:nvSpPr>
            <p:cNvPr id="9865" name="Freeform: Shape 9864">
              <a:extLst>
                <a:ext uri="{FF2B5EF4-FFF2-40B4-BE49-F238E27FC236}">
                  <a16:creationId xmlns:a16="http://schemas.microsoft.com/office/drawing/2014/main" id="{99645139-EB45-ABD1-C791-6EB5D615FF10}"/>
                </a:ext>
              </a:extLst>
            </p:cNvPr>
            <p:cNvSpPr/>
            <p:nvPr/>
          </p:nvSpPr>
          <p:spPr>
            <a:xfrm>
              <a:off x="8254271" y="5088698"/>
              <a:ext cx="12695" cy="11205"/>
            </a:xfrm>
            <a:custGeom>
              <a:avLst/>
              <a:gdLst>
                <a:gd name="connsiteX0" fmla="*/ 0 w 12695"/>
                <a:gd name="connsiteY0" fmla="*/ 11205 h 11205"/>
                <a:gd name="connsiteX1" fmla="*/ 0 w 12695"/>
                <a:gd name="connsiteY1" fmla="*/ 0 h 11205"/>
              </a:gdLst>
              <a:ahLst/>
              <a:cxnLst>
                <a:cxn ang="0">
                  <a:pos x="connsiteX0" y="connsiteY0"/>
                </a:cxn>
                <a:cxn ang="0">
                  <a:pos x="connsiteX1" y="connsiteY1"/>
                </a:cxn>
              </a:cxnLst>
              <a:rect l="l" t="t" r="r" b="b"/>
              <a:pathLst>
                <a:path w="12695" h="11205">
                  <a:moveTo>
                    <a:pt x="0" y="11205"/>
                  </a:moveTo>
                  <a:lnTo>
                    <a:pt x="0" y="0"/>
                  </a:lnTo>
                </a:path>
              </a:pathLst>
            </a:custGeom>
            <a:ln w="19050" cap="flat">
              <a:solidFill>
                <a:srgbClr val="E1471D"/>
              </a:solidFill>
              <a:prstDash val="solid"/>
              <a:miter/>
            </a:ln>
          </p:spPr>
          <p:txBody>
            <a:bodyPr rtlCol="0" anchor="ctr"/>
            <a:lstStyle/>
            <a:p>
              <a:endParaRPr lang="en-US"/>
            </a:p>
          </p:txBody>
        </p:sp>
      </p:grpSp>
      <p:grpSp>
        <p:nvGrpSpPr>
          <p:cNvPr id="9866" name="Graphic 9795">
            <a:extLst>
              <a:ext uri="{FF2B5EF4-FFF2-40B4-BE49-F238E27FC236}">
                <a16:creationId xmlns:a16="http://schemas.microsoft.com/office/drawing/2014/main" id="{36C476B1-C5E3-2A1E-7543-92F7B188A557}"/>
              </a:ext>
            </a:extLst>
          </p:cNvPr>
          <p:cNvGrpSpPr/>
          <p:nvPr/>
        </p:nvGrpSpPr>
        <p:grpSpPr>
          <a:xfrm>
            <a:off x="8679823" y="5096629"/>
            <a:ext cx="2518529" cy="1092676"/>
            <a:chOff x="8679823" y="5096629"/>
            <a:chExt cx="2518529" cy="1092676"/>
          </a:xfrm>
        </p:grpSpPr>
        <p:sp>
          <p:nvSpPr>
            <p:cNvPr id="9867" name="Freeform: Shape 9866">
              <a:extLst>
                <a:ext uri="{FF2B5EF4-FFF2-40B4-BE49-F238E27FC236}">
                  <a16:creationId xmlns:a16="http://schemas.microsoft.com/office/drawing/2014/main" id="{578DE860-1A14-258E-6F31-3263970D4F17}"/>
                </a:ext>
              </a:extLst>
            </p:cNvPr>
            <p:cNvSpPr/>
            <p:nvPr/>
          </p:nvSpPr>
          <p:spPr>
            <a:xfrm>
              <a:off x="8780498" y="5101414"/>
              <a:ext cx="12695" cy="25557"/>
            </a:xfrm>
            <a:custGeom>
              <a:avLst/>
              <a:gdLst>
                <a:gd name="connsiteX0" fmla="*/ 0 w 12695"/>
                <a:gd name="connsiteY0" fmla="*/ 25557 h 25557"/>
                <a:gd name="connsiteX1" fmla="*/ 0 w 12695"/>
                <a:gd name="connsiteY1" fmla="*/ 0 h 25557"/>
              </a:gdLst>
              <a:ahLst/>
              <a:cxnLst>
                <a:cxn ang="0">
                  <a:pos x="connsiteX0" y="connsiteY0"/>
                </a:cxn>
                <a:cxn ang="0">
                  <a:pos x="connsiteX1" y="connsiteY1"/>
                </a:cxn>
              </a:cxnLst>
              <a:rect l="l" t="t" r="r" b="b"/>
              <a:pathLst>
                <a:path w="12695" h="25557">
                  <a:moveTo>
                    <a:pt x="0" y="25557"/>
                  </a:moveTo>
                  <a:lnTo>
                    <a:pt x="0" y="0"/>
                  </a:lnTo>
                </a:path>
              </a:pathLst>
            </a:custGeom>
            <a:ln w="19050" cap="flat">
              <a:solidFill>
                <a:srgbClr val="E1471D"/>
              </a:solidFill>
              <a:prstDash val="solid"/>
              <a:miter/>
            </a:ln>
          </p:spPr>
          <p:txBody>
            <a:bodyPr rtlCol="0" anchor="ctr"/>
            <a:lstStyle/>
            <a:p>
              <a:endParaRPr lang="en-US"/>
            </a:p>
          </p:txBody>
        </p:sp>
        <p:sp>
          <p:nvSpPr>
            <p:cNvPr id="9868" name="Freeform: Shape 9867">
              <a:extLst>
                <a:ext uri="{FF2B5EF4-FFF2-40B4-BE49-F238E27FC236}">
                  <a16:creationId xmlns:a16="http://schemas.microsoft.com/office/drawing/2014/main" id="{10C33BCA-7092-31D2-14E1-83E555816FFD}"/>
                </a:ext>
              </a:extLst>
            </p:cNvPr>
            <p:cNvSpPr/>
            <p:nvPr/>
          </p:nvSpPr>
          <p:spPr>
            <a:xfrm>
              <a:off x="8755361" y="5101414"/>
              <a:ext cx="12695" cy="22410"/>
            </a:xfrm>
            <a:custGeom>
              <a:avLst/>
              <a:gdLst>
                <a:gd name="connsiteX0" fmla="*/ 0 w 12695"/>
                <a:gd name="connsiteY0" fmla="*/ 22410 h 22410"/>
                <a:gd name="connsiteX1" fmla="*/ 0 w 12695"/>
                <a:gd name="connsiteY1" fmla="*/ 0 h 22410"/>
              </a:gdLst>
              <a:ahLst/>
              <a:cxnLst>
                <a:cxn ang="0">
                  <a:pos x="connsiteX0" y="connsiteY0"/>
                </a:cxn>
                <a:cxn ang="0">
                  <a:pos x="connsiteX1" y="connsiteY1"/>
                </a:cxn>
              </a:cxnLst>
              <a:rect l="l" t="t" r="r" b="b"/>
              <a:pathLst>
                <a:path w="12695" h="22410">
                  <a:moveTo>
                    <a:pt x="0" y="22410"/>
                  </a:moveTo>
                  <a:lnTo>
                    <a:pt x="0" y="0"/>
                  </a:lnTo>
                </a:path>
              </a:pathLst>
            </a:custGeom>
            <a:ln w="19050" cap="flat">
              <a:solidFill>
                <a:srgbClr val="E1471D"/>
              </a:solidFill>
              <a:prstDash val="solid"/>
              <a:miter/>
            </a:ln>
          </p:spPr>
          <p:txBody>
            <a:bodyPr rtlCol="0" anchor="ctr"/>
            <a:lstStyle/>
            <a:p>
              <a:endParaRPr lang="en-US"/>
            </a:p>
          </p:txBody>
        </p:sp>
        <p:sp>
          <p:nvSpPr>
            <p:cNvPr id="9869" name="Freeform: Shape 9868">
              <a:extLst>
                <a:ext uri="{FF2B5EF4-FFF2-40B4-BE49-F238E27FC236}">
                  <a16:creationId xmlns:a16="http://schemas.microsoft.com/office/drawing/2014/main" id="{73448039-7493-1B19-2C07-644D60FA11DE}"/>
                </a:ext>
              </a:extLst>
            </p:cNvPr>
            <p:cNvSpPr/>
            <p:nvPr/>
          </p:nvSpPr>
          <p:spPr>
            <a:xfrm>
              <a:off x="8730097" y="5100406"/>
              <a:ext cx="12695" cy="17625"/>
            </a:xfrm>
            <a:custGeom>
              <a:avLst/>
              <a:gdLst>
                <a:gd name="connsiteX0" fmla="*/ 0 w 12695"/>
                <a:gd name="connsiteY0" fmla="*/ 17626 h 17625"/>
                <a:gd name="connsiteX1" fmla="*/ 0 w 12695"/>
                <a:gd name="connsiteY1" fmla="*/ 0 h 17625"/>
              </a:gdLst>
              <a:ahLst/>
              <a:cxnLst>
                <a:cxn ang="0">
                  <a:pos x="connsiteX0" y="connsiteY0"/>
                </a:cxn>
                <a:cxn ang="0">
                  <a:pos x="connsiteX1" y="connsiteY1"/>
                </a:cxn>
              </a:cxnLst>
              <a:rect l="l" t="t" r="r" b="b"/>
              <a:pathLst>
                <a:path w="12695" h="17625">
                  <a:moveTo>
                    <a:pt x="0" y="17626"/>
                  </a:moveTo>
                  <a:lnTo>
                    <a:pt x="0" y="0"/>
                  </a:lnTo>
                </a:path>
              </a:pathLst>
            </a:custGeom>
            <a:ln w="19050" cap="flat">
              <a:solidFill>
                <a:srgbClr val="E1471D"/>
              </a:solidFill>
              <a:prstDash val="solid"/>
              <a:miter/>
            </a:ln>
          </p:spPr>
          <p:txBody>
            <a:bodyPr rtlCol="0" anchor="ctr"/>
            <a:lstStyle/>
            <a:p>
              <a:endParaRPr lang="en-US"/>
            </a:p>
          </p:txBody>
        </p:sp>
        <p:sp>
          <p:nvSpPr>
            <p:cNvPr id="9870" name="Freeform: Shape 9869">
              <a:extLst>
                <a:ext uri="{FF2B5EF4-FFF2-40B4-BE49-F238E27FC236}">
                  <a16:creationId xmlns:a16="http://schemas.microsoft.com/office/drawing/2014/main" id="{35440976-78E5-6151-264A-E98975EDC3E9}"/>
                </a:ext>
              </a:extLst>
            </p:cNvPr>
            <p:cNvSpPr/>
            <p:nvPr/>
          </p:nvSpPr>
          <p:spPr>
            <a:xfrm>
              <a:off x="8704960" y="5101414"/>
              <a:ext cx="12695" cy="15611"/>
            </a:xfrm>
            <a:custGeom>
              <a:avLst/>
              <a:gdLst>
                <a:gd name="connsiteX0" fmla="*/ 0 w 12695"/>
                <a:gd name="connsiteY0" fmla="*/ 15611 h 15611"/>
                <a:gd name="connsiteX1" fmla="*/ 0 w 12695"/>
                <a:gd name="connsiteY1" fmla="*/ 0 h 15611"/>
              </a:gdLst>
              <a:ahLst/>
              <a:cxnLst>
                <a:cxn ang="0">
                  <a:pos x="connsiteX0" y="connsiteY0"/>
                </a:cxn>
                <a:cxn ang="0">
                  <a:pos x="connsiteX1" y="connsiteY1"/>
                </a:cxn>
              </a:cxnLst>
              <a:rect l="l" t="t" r="r" b="b"/>
              <a:pathLst>
                <a:path w="12695" h="15611">
                  <a:moveTo>
                    <a:pt x="0" y="15611"/>
                  </a:moveTo>
                  <a:lnTo>
                    <a:pt x="0" y="0"/>
                  </a:lnTo>
                </a:path>
              </a:pathLst>
            </a:custGeom>
            <a:ln w="19050" cap="flat">
              <a:solidFill>
                <a:srgbClr val="E1471D"/>
              </a:solidFill>
              <a:prstDash val="solid"/>
              <a:miter/>
            </a:ln>
          </p:spPr>
          <p:txBody>
            <a:bodyPr rtlCol="0" anchor="ctr"/>
            <a:lstStyle/>
            <a:p>
              <a:endParaRPr lang="en-US"/>
            </a:p>
          </p:txBody>
        </p:sp>
        <p:sp>
          <p:nvSpPr>
            <p:cNvPr id="9871" name="Freeform: Shape 9870">
              <a:extLst>
                <a:ext uri="{FF2B5EF4-FFF2-40B4-BE49-F238E27FC236}">
                  <a16:creationId xmlns:a16="http://schemas.microsoft.com/office/drawing/2014/main" id="{49311206-4F2A-2325-CF0A-A7EBD5D7C6CE}"/>
                </a:ext>
              </a:extLst>
            </p:cNvPr>
            <p:cNvSpPr/>
            <p:nvPr/>
          </p:nvSpPr>
          <p:spPr>
            <a:xfrm>
              <a:off x="8679823" y="5101414"/>
              <a:ext cx="12695" cy="11205"/>
            </a:xfrm>
            <a:custGeom>
              <a:avLst/>
              <a:gdLst>
                <a:gd name="connsiteX0" fmla="*/ 0 w 12695"/>
                <a:gd name="connsiteY0" fmla="*/ 11205 h 11205"/>
                <a:gd name="connsiteX1" fmla="*/ 0 w 12695"/>
                <a:gd name="connsiteY1" fmla="*/ 0 h 11205"/>
              </a:gdLst>
              <a:ahLst/>
              <a:cxnLst>
                <a:cxn ang="0">
                  <a:pos x="connsiteX0" y="connsiteY0"/>
                </a:cxn>
                <a:cxn ang="0">
                  <a:pos x="connsiteX1" y="connsiteY1"/>
                </a:cxn>
              </a:cxnLst>
              <a:rect l="l" t="t" r="r" b="b"/>
              <a:pathLst>
                <a:path w="12695" h="11205">
                  <a:moveTo>
                    <a:pt x="0" y="11205"/>
                  </a:moveTo>
                  <a:lnTo>
                    <a:pt x="0" y="0"/>
                  </a:lnTo>
                </a:path>
              </a:pathLst>
            </a:custGeom>
            <a:ln w="19050" cap="flat">
              <a:solidFill>
                <a:srgbClr val="E1471D"/>
              </a:solidFill>
              <a:prstDash val="solid"/>
              <a:miter/>
            </a:ln>
          </p:spPr>
          <p:txBody>
            <a:bodyPr rtlCol="0" anchor="ctr"/>
            <a:lstStyle/>
            <a:p>
              <a:endParaRPr lang="en-US"/>
            </a:p>
          </p:txBody>
        </p:sp>
        <p:sp>
          <p:nvSpPr>
            <p:cNvPr id="9872" name="Freeform: Shape 9871">
              <a:extLst>
                <a:ext uri="{FF2B5EF4-FFF2-40B4-BE49-F238E27FC236}">
                  <a16:creationId xmlns:a16="http://schemas.microsoft.com/office/drawing/2014/main" id="{4078B978-C0AC-3333-9756-0611EE9C8628}"/>
                </a:ext>
              </a:extLst>
            </p:cNvPr>
            <p:cNvSpPr/>
            <p:nvPr/>
          </p:nvSpPr>
          <p:spPr>
            <a:xfrm>
              <a:off x="8805762" y="5101414"/>
              <a:ext cx="12695" cy="32733"/>
            </a:xfrm>
            <a:custGeom>
              <a:avLst/>
              <a:gdLst>
                <a:gd name="connsiteX0" fmla="*/ 0 w 12695"/>
                <a:gd name="connsiteY0" fmla="*/ 32734 h 32733"/>
                <a:gd name="connsiteX1" fmla="*/ 0 w 12695"/>
                <a:gd name="connsiteY1" fmla="*/ 0 h 32733"/>
              </a:gdLst>
              <a:ahLst/>
              <a:cxnLst>
                <a:cxn ang="0">
                  <a:pos x="connsiteX0" y="connsiteY0"/>
                </a:cxn>
                <a:cxn ang="0">
                  <a:pos x="connsiteX1" y="connsiteY1"/>
                </a:cxn>
              </a:cxnLst>
              <a:rect l="l" t="t" r="r" b="b"/>
              <a:pathLst>
                <a:path w="12695" h="32733">
                  <a:moveTo>
                    <a:pt x="0" y="32734"/>
                  </a:moveTo>
                  <a:lnTo>
                    <a:pt x="0" y="0"/>
                  </a:lnTo>
                </a:path>
              </a:pathLst>
            </a:custGeom>
            <a:ln w="19050" cap="flat">
              <a:solidFill>
                <a:srgbClr val="E1471D"/>
              </a:solidFill>
              <a:prstDash val="solid"/>
              <a:miter/>
            </a:ln>
          </p:spPr>
          <p:txBody>
            <a:bodyPr rtlCol="0" anchor="ctr"/>
            <a:lstStyle/>
            <a:p>
              <a:endParaRPr lang="en-US"/>
            </a:p>
          </p:txBody>
        </p:sp>
        <p:sp>
          <p:nvSpPr>
            <p:cNvPr id="9873" name="Freeform: Shape 9872">
              <a:extLst>
                <a:ext uri="{FF2B5EF4-FFF2-40B4-BE49-F238E27FC236}">
                  <a16:creationId xmlns:a16="http://schemas.microsoft.com/office/drawing/2014/main" id="{A695422B-A607-2FD0-0443-087155F527C3}"/>
                </a:ext>
              </a:extLst>
            </p:cNvPr>
            <p:cNvSpPr/>
            <p:nvPr/>
          </p:nvSpPr>
          <p:spPr>
            <a:xfrm>
              <a:off x="8830899" y="5101414"/>
              <a:ext cx="12695" cy="37517"/>
            </a:xfrm>
            <a:custGeom>
              <a:avLst/>
              <a:gdLst>
                <a:gd name="connsiteX0" fmla="*/ 0 w 12695"/>
                <a:gd name="connsiteY0" fmla="*/ 37518 h 37517"/>
                <a:gd name="connsiteX1" fmla="*/ 0 w 12695"/>
                <a:gd name="connsiteY1" fmla="*/ 0 h 37517"/>
              </a:gdLst>
              <a:ahLst/>
              <a:cxnLst>
                <a:cxn ang="0">
                  <a:pos x="connsiteX0" y="connsiteY0"/>
                </a:cxn>
                <a:cxn ang="0">
                  <a:pos x="connsiteX1" y="connsiteY1"/>
                </a:cxn>
              </a:cxnLst>
              <a:rect l="l" t="t" r="r" b="b"/>
              <a:pathLst>
                <a:path w="12695" h="37517">
                  <a:moveTo>
                    <a:pt x="0" y="37518"/>
                  </a:moveTo>
                  <a:lnTo>
                    <a:pt x="0" y="0"/>
                  </a:lnTo>
                </a:path>
              </a:pathLst>
            </a:custGeom>
            <a:ln w="19050" cap="flat">
              <a:solidFill>
                <a:srgbClr val="E1471D"/>
              </a:solidFill>
              <a:prstDash val="solid"/>
              <a:miter/>
            </a:ln>
          </p:spPr>
          <p:txBody>
            <a:bodyPr rtlCol="0" anchor="ctr"/>
            <a:lstStyle/>
            <a:p>
              <a:endParaRPr lang="en-US"/>
            </a:p>
          </p:txBody>
        </p:sp>
        <p:sp>
          <p:nvSpPr>
            <p:cNvPr id="9874" name="Freeform: Shape 9873">
              <a:extLst>
                <a:ext uri="{FF2B5EF4-FFF2-40B4-BE49-F238E27FC236}">
                  <a16:creationId xmlns:a16="http://schemas.microsoft.com/office/drawing/2014/main" id="{0ABC1677-EB6A-71E8-1718-7073FFC62F1C}"/>
                </a:ext>
              </a:extLst>
            </p:cNvPr>
            <p:cNvSpPr/>
            <p:nvPr/>
          </p:nvSpPr>
          <p:spPr>
            <a:xfrm>
              <a:off x="8856036" y="5101414"/>
              <a:ext cx="12695" cy="44316"/>
            </a:xfrm>
            <a:custGeom>
              <a:avLst/>
              <a:gdLst>
                <a:gd name="connsiteX0" fmla="*/ 0 w 12695"/>
                <a:gd name="connsiteY0" fmla="*/ 44316 h 44316"/>
                <a:gd name="connsiteX1" fmla="*/ 0 w 12695"/>
                <a:gd name="connsiteY1" fmla="*/ 0 h 44316"/>
              </a:gdLst>
              <a:ahLst/>
              <a:cxnLst>
                <a:cxn ang="0">
                  <a:pos x="connsiteX0" y="connsiteY0"/>
                </a:cxn>
                <a:cxn ang="0">
                  <a:pos x="connsiteX1" y="connsiteY1"/>
                </a:cxn>
              </a:cxnLst>
              <a:rect l="l" t="t" r="r" b="b"/>
              <a:pathLst>
                <a:path w="12695" h="44316">
                  <a:moveTo>
                    <a:pt x="0" y="44316"/>
                  </a:moveTo>
                  <a:lnTo>
                    <a:pt x="0" y="0"/>
                  </a:lnTo>
                </a:path>
              </a:pathLst>
            </a:custGeom>
            <a:ln w="19050" cap="flat">
              <a:solidFill>
                <a:srgbClr val="E1471D"/>
              </a:solidFill>
              <a:prstDash val="solid"/>
              <a:miter/>
            </a:ln>
          </p:spPr>
          <p:txBody>
            <a:bodyPr rtlCol="0" anchor="ctr"/>
            <a:lstStyle/>
            <a:p>
              <a:endParaRPr lang="en-US"/>
            </a:p>
          </p:txBody>
        </p:sp>
        <p:sp>
          <p:nvSpPr>
            <p:cNvPr id="9875" name="Freeform: Shape 9874">
              <a:extLst>
                <a:ext uri="{FF2B5EF4-FFF2-40B4-BE49-F238E27FC236}">
                  <a16:creationId xmlns:a16="http://schemas.microsoft.com/office/drawing/2014/main" id="{E328CC95-83A0-1747-893A-286A6DB2FB1E}"/>
                </a:ext>
              </a:extLst>
            </p:cNvPr>
            <p:cNvSpPr/>
            <p:nvPr/>
          </p:nvSpPr>
          <p:spPr>
            <a:xfrm>
              <a:off x="8881300" y="5101414"/>
              <a:ext cx="12695" cy="44316"/>
            </a:xfrm>
            <a:custGeom>
              <a:avLst/>
              <a:gdLst>
                <a:gd name="connsiteX0" fmla="*/ 0 w 12695"/>
                <a:gd name="connsiteY0" fmla="*/ 44316 h 44316"/>
                <a:gd name="connsiteX1" fmla="*/ 0 w 12695"/>
                <a:gd name="connsiteY1" fmla="*/ 0 h 44316"/>
              </a:gdLst>
              <a:ahLst/>
              <a:cxnLst>
                <a:cxn ang="0">
                  <a:pos x="connsiteX0" y="connsiteY0"/>
                </a:cxn>
                <a:cxn ang="0">
                  <a:pos x="connsiteX1" y="connsiteY1"/>
                </a:cxn>
              </a:cxnLst>
              <a:rect l="l" t="t" r="r" b="b"/>
              <a:pathLst>
                <a:path w="12695" h="44316">
                  <a:moveTo>
                    <a:pt x="0" y="44316"/>
                  </a:moveTo>
                  <a:lnTo>
                    <a:pt x="0" y="0"/>
                  </a:lnTo>
                </a:path>
              </a:pathLst>
            </a:custGeom>
            <a:ln w="19050" cap="flat">
              <a:solidFill>
                <a:srgbClr val="E1471D"/>
              </a:solidFill>
              <a:prstDash val="solid"/>
              <a:miter/>
            </a:ln>
          </p:spPr>
          <p:txBody>
            <a:bodyPr rtlCol="0" anchor="ctr"/>
            <a:lstStyle/>
            <a:p>
              <a:endParaRPr lang="en-US"/>
            </a:p>
          </p:txBody>
        </p:sp>
        <p:sp>
          <p:nvSpPr>
            <p:cNvPr id="9876" name="Freeform: Shape 9875">
              <a:extLst>
                <a:ext uri="{FF2B5EF4-FFF2-40B4-BE49-F238E27FC236}">
                  <a16:creationId xmlns:a16="http://schemas.microsoft.com/office/drawing/2014/main" id="{10F6E077-D32D-0724-3104-FD27B4ACC25B}"/>
                </a:ext>
              </a:extLst>
            </p:cNvPr>
            <p:cNvSpPr/>
            <p:nvPr/>
          </p:nvSpPr>
          <p:spPr>
            <a:xfrm>
              <a:off x="8906437" y="5101414"/>
              <a:ext cx="12695" cy="44316"/>
            </a:xfrm>
            <a:custGeom>
              <a:avLst/>
              <a:gdLst>
                <a:gd name="connsiteX0" fmla="*/ 0 w 12695"/>
                <a:gd name="connsiteY0" fmla="*/ 44316 h 44316"/>
                <a:gd name="connsiteX1" fmla="*/ 0 w 12695"/>
                <a:gd name="connsiteY1" fmla="*/ 0 h 44316"/>
              </a:gdLst>
              <a:ahLst/>
              <a:cxnLst>
                <a:cxn ang="0">
                  <a:pos x="connsiteX0" y="connsiteY0"/>
                </a:cxn>
                <a:cxn ang="0">
                  <a:pos x="connsiteX1" y="connsiteY1"/>
                </a:cxn>
              </a:cxnLst>
              <a:rect l="l" t="t" r="r" b="b"/>
              <a:pathLst>
                <a:path w="12695" h="44316">
                  <a:moveTo>
                    <a:pt x="0" y="44316"/>
                  </a:moveTo>
                  <a:lnTo>
                    <a:pt x="0" y="0"/>
                  </a:lnTo>
                </a:path>
              </a:pathLst>
            </a:custGeom>
            <a:ln w="19050" cap="flat">
              <a:solidFill>
                <a:srgbClr val="E1471D"/>
              </a:solidFill>
              <a:prstDash val="solid"/>
              <a:miter/>
            </a:ln>
          </p:spPr>
          <p:txBody>
            <a:bodyPr rtlCol="0" anchor="ctr"/>
            <a:lstStyle/>
            <a:p>
              <a:endParaRPr lang="en-US"/>
            </a:p>
          </p:txBody>
        </p:sp>
        <p:sp>
          <p:nvSpPr>
            <p:cNvPr id="9877" name="Freeform: Shape 9876">
              <a:extLst>
                <a:ext uri="{FF2B5EF4-FFF2-40B4-BE49-F238E27FC236}">
                  <a16:creationId xmlns:a16="http://schemas.microsoft.com/office/drawing/2014/main" id="{58516637-D7DC-88FE-2F5E-66CFF23F78FF}"/>
                </a:ext>
              </a:extLst>
            </p:cNvPr>
            <p:cNvSpPr/>
            <p:nvPr/>
          </p:nvSpPr>
          <p:spPr>
            <a:xfrm>
              <a:off x="8931701" y="5101414"/>
              <a:ext cx="12695" cy="44316"/>
            </a:xfrm>
            <a:custGeom>
              <a:avLst/>
              <a:gdLst>
                <a:gd name="connsiteX0" fmla="*/ 0 w 12695"/>
                <a:gd name="connsiteY0" fmla="*/ 44316 h 44316"/>
                <a:gd name="connsiteX1" fmla="*/ 0 w 12695"/>
                <a:gd name="connsiteY1" fmla="*/ 0 h 44316"/>
              </a:gdLst>
              <a:ahLst/>
              <a:cxnLst>
                <a:cxn ang="0">
                  <a:pos x="connsiteX0" y="connsiteY0"/>
                </a:cxn>
                <a:cxn ang="0">
                  <a:pos x="connsiteX1" y="connsiteY1"/>
                </a:cxn>
              </a:cxnLst>
              <a:rect l="l" t="t" r="r" b="b"/>
              <a:pathLst>
                <a:path w="12695" h="44316">
                  <a:moveTo>
                    <a:pt x="0" y="44316"/>
                  </a:moveTo>
                  <a:lnTo>
                    <a:pt x="0" y="0"/>
                  </a:lnTo>
                </a:path>
              </a:pathLst>
            </a:custGeom>
            <a:ln w="19050" cap="flat">
              <a:solidFill>
                <a:srgbClr val="E1471D"/>
              </a:solidFill>
              <a:prstDash val="solid"/>
              <a:miter/>
            </a:ln>
          </p:spPr>
          <p:txBody>
            <a:bodyPr rtlCol="0" anchor="ctr"/>
            <a:lstStyle/>
            <a:p>
              <a:endParaRPr lang="en-US"/>
            </a:p>
          </p:txBody>
        </p:sp>
        <p:sp>
          <p:nvSpPr>
            <p:cNvPr id="9878" name="Freeform: Shape 9877">
              <a:extLst>
                <a:ext uri="{FF2B5EF4-FFF2-40B4-BE49-F238E27FC236}">
                  <a16:creationId xmlns:a16="http://schemas.microsoft.com/office/drawing/2014/main" id="{245C87C4-25C9-CA34-8F73-C9A2ED4BAE74}"/>
                </a:ext>
              </a:extLst>
            </p:cNvPr>
            <p:cNvSpPr/>
            <p:nvPr/>
          </p:nvSpPr>
          <p:spPr>
            <a:xfrm>
              <a:off x="8956839" y="5101414"/>
              <a:ext cx="12695" cy="49981"/>
            </a:xfrm>
            <a:custGeom>
              <a:avLst/>
              <a:gdLst>
                <a:gd name="connsiteX0" fmla="*/ 0 w 12695"/>
                <a:gd name="connsiteY0" fmla="*/ 49982 h 49981"/>
                <a:gd name="connsiteX1" fmla="*/ 0 w 12695"/>
                <a:gd name="connsiteY1" fmla="*/ 0 h 49981"/>
              </a:gdLst>
              <a:ahLst/>
              <a:cxnLst>
                <a:cxn ang="0">
                  <a:pos x="connsiteX0" y="connsiteY0"/>
                </a:cxn>
                <a:cxn ang="0">
                  <a:pos x="connsiteX1" y="connsiteY1"/>
                </a:cxn>
              </a:cxnLst>
              <a:rect l="l" t="t" r="r" b="b"/>
              <a:pathLst>
                <a:path w="12695" h="49981">
                  <a:moveTo>
                    <a:pt x="0" y="49982"/>
                  </a:moveTo>
                  <a:lnTo>
                    <a:pt x="0" y="0"/>
                  </a:lnTo>
                </a:path>
              </a:pathLst>
            </a:custGeom>
            <a:ln w="19050" cap="flat">
              <a:solidFill>
                <a:srgbClr val="E1471D"/>
              </a:solidFill>
              <a:prstDash val="solid"/>
              <a:miter/>
            </a:ln>
          </p:spPr>
          <p:txBody>
            <a:bodyPr rtlCol="0" anchor="ctr"/>
            <a:lstStyle/>
            <a:p>
              <a:endParaRPr lang="en-US"/>
            </a:p>
          </p:txBody>
        </p:sp>
        <p:sp>
          <p:nvSpPr>
            <p:cNvPr id="9879" name="Freeform: Shape 9878">
              <a:extLst>
                <a:ext uri="{FF2B5EF4-FFF2-40B4-BE49-F238E27FC236}">
                  <a16:creationId xmlns:a16="http://schemas.microsoft.com/office/drawing/2014/main" id="{FF8FD4E0-B263-31EB-681A-7D6BC576BF6B}"/>
                </a:ext>
              </a:extLst>
            </p:cNvPr>
            <p:cNvSpPr/>
            <p:nvPr/>
          </p:nvSpPr>
          <p:spPr>
            <a:xfrm>
              <a:off x="8981976" y="5101414"/>
              <a:ext cx="12695" cy="49981"/>
            </a:xfrm>
            <a:custGeom>
              <a:avLst/>
              <a:gdLst>
                <a:gd name="connsiteX0" fmla="*/ 0 w 12695"/>
                <a:gd name="connsiteY0" fmla="*/ 49982 h 49981"/>
                <a:gd name="connsiteX1" fmla="*/ 0 w 12695"/>
                <a:gd name="connsiteY1" fmla="*/ 0 h 49981"/>
              </a:gdLst>
              <a:ahLst/>
              <a:cxnLst>
                <a:cxn ang="0">
                  <a:pos x="connsiteX0" y="connsiteY0"/>
                </a:cxn>
                <a:cxn ang="0">
                  <a:pos x="connsiteX1" y="connsiteY1"/>
                </a:cxn>
              </a:cxnLst>
              <a:rect l="l" t="t" r="r" b="b"/>
              <a:pathLst>
                <a:path w="12695" h="49981">
                  <a:moveTo>
                    <a:pt x="0" y="49982"/>
                  </a:moveTo>
                  <a:lnTo>
                    <a:pt x="0" y="0"/>
                  </a:lnTo>
                </a:path>
              </a:pathLst>
            </a:custGeom>
            <a:ln w="19050" cap="flat">
              <a:solidFill>
                <a:srgbClr val="E1471D"/>
              </a:solidFill>
              <a:prstDash val="solid"/>
              <a:miter/>
            </a:ln>
          </p:spPr>
          <p:txBody>
            <a:bodyPr rtlCol="0" anchor="ctr"/>
            <a:lstStyle/>
            <a:p>
              <a:endParaRPr lang="en-US"/>
            </a:p>
          </p:txBody>
        </p:sp>
        <p:sp>
          <p:nvSpPr>
            <p:cNvPr id="9880" name="Freeform: Shape 9879">
              <a:extLst>
                <a:ext uri="{FF2B5EF4-FFF2-40B4-BE49-F238E27FC236}">
                  <a16:creationId xmlns:a16="http://schemas.microsoft.com/office/drawing/2014/main" id="{A2F62D2D-CC0B-9414-4FF1-6793C5F569B7}"/>
                </a:ext>
              </a:extLst>
            </p:cNvPr>
            <p:cNvSpPr/>
            <p:nvPr/>
          </p:nvSpPr>
          <p:spPr>
            <a:xfrm>
              <a:off x="9007240" y="5101414"/>
              <a:ext cx="12695" cy="63075"/>
            </a:xfrm>
            <a:custGeom>
              <a:avLst/>
              <a:gdLst>
                <a:gd name="connsiteX0" fmla="*/ 0 w 12695"/>
                <a:gd name="connsiteY0" fmla="*/ 63075 h 63075"/>
                <a:gd name="connsiteX1" fmla="*/ 0 w 12695"/>
                <a:gd name="connsiteY1" fmla="*/ 0 h 63075"/>
              </a:gdLst>
              <a:ahLst/>
              <a:cxnLst>
                <a:cxn ang="0">
                  <a:pos x="connsiteX0" y="connsiteY0"/>
                </a:cxn>
                <a:cxn ang="0">
                  <a:pos x="connsiteX1" y="connsiteY1"/>
                </a:cxn>
              </a:cxnLst>
              <a:rect l="l" t="t" r="r" b="b"/>
              <a:pathLst>
                <a:path w="12695" h="63075">
                  <a:moveTo>
                    <a:pt x="0" y="63075"/>
                  </a:moveTo>
                  <a:lnTo>
                    <a:pt x="0" y="0"/>
                  </a:lnTo>
                </a:path>
              </a:pathLst>
            </a:custGeom>
            <a:ln w="19050" cap="flat">
              <a:solidFill>
                <a:srgbClr val="E1471D"/>
              </a:solidFill>
              <a:prstDash val="solid"/>
              <a:miter/>
            </a:ln>
          </p:spPr>
          <p:txBody>
            <a:bodyPr rtlCol="0" anchor="ctr"/>
            <a:lstStyle/>
            <a:p>
              <a:endParaRPr lang="en-US"/>
            </a:p>
          </p:txBody>
        </p:sp>
        <p:sp>
          <p:nvSpPr>
            <p:cNvPr id="9881" name="Freeform: Shape 9880">
              <a:extLst>
                <a:ext uri="{FF2B5EF4-FFF2-40B4-BE49-F238E27FC236}">
                  <a16:creationId xmlns:a16="http://schemas.microsoft.com/office/drawing/2014/main" id="{9324396E-AEA1-FE2E-2C5F-DCA7858334DF}"/>
                </a:ext>
              </a:extLst>
            </p:cNvPr>
            <p:cNvSpPr/>
            <p:nvPr/>
          </p:nvSpPr>
          <p:spPr>
            <a:xfrm>
              <a:off x="9032377" y="5101414"/>
              <a:ext cx="12695" cy="74532"/>
            </a:xfrm>
            <a:custGeom>
              <a:avLst/>
              <a:gdLst>
                <a:gd name="connsiteX0" fmla="*/ 0 w 12695"/>
                <a:gd name="connsiteY0" fmla="*/ 74532 h 74532"/>
                <a:gd name="connsiteX1" fmla="*/ 0 w 12695"/>
                <a:gd name="connsiteY1" fmla="*/ 0 h 74532"/>
              </a:gdLst>
              <a:ahLst/>
              <a:cxnLst>
                <a:cxn ang="0">
                  <a:pos x="connsiteX0" y="connsiteY0"/>
                </a:cxn>
                <a:cxn ang="0">
                  <a:pos x="connsiteX1" y="connsiteY1"/>
                </a:cxn>
              </a:cxnLst>
              <a:rect l="l" t="t" r="r" b="b"/>
              <a:pathLst>
                <a:path w="12695" h="74532">
                  <a:moveTo>
                    <a:pt x="0" y="74532"/>
                  </a:moveTo>
                  <a:lnTo>
                    <a:pt x="0" y="0"/>
                  </a:lnTo>
                </a:path>
              </a:pathLst>
            </a:custGeom>
            <a:ln w="19050" cap="flat">
              <a:solidFill>
                <a:srgbClr val="E1471D"/>
              </a:solidFill>
              <a:prstDash val="solid"/>
              <a:miter/>
            </a:ln>
          </p:spPr>
          <p:txBody>
            <a:bodyPr rtlCol="0" anchor="ctr"/>
            <a:lstStyle/>
            <a:p>
              <a:endParaRPr lang="en-US"/>
            </a:p>
          </p:txBody>
        </p:sp>
        <p:sp>
          <p:nvSpPr>
            <p:cNvPr id="9882" name="Freeform: Shape 9881">
              <a:extLst>
                <a:ext uri="{FF2B5EF4-FFF2-40B4-BE49-F238E27FC236}">
                  <a16:creationId xmlns:a16="http://schemas.microsoft.com/office/drawing/2014/main" id="{FFB5EA88-E6D0-9D89-B99C-2D90285CC9E9}"/>
                </a:ext>
              </a:extLst>
            </p:cNvPr>
            <p:cNvSpPr/>
            <p:nvPr/>
          </p:nvSpPr>
          <p:spPr>
            <a:xfrm>
              <a:off x="9057514" y="5101414"/>
              <a:ext cx="12695" cy="86618"/>
            </a:xfrm>
            <a:custGeom>
              <a:avLst/>
              <a:gdLst>
                <a:gd name="connsiteX0" fmla="*/ 0 w 12695"/>
                <a:gd name="connsiteY0" fmla="*/ 86618 h 86618"/>
                <a:gd name="connsiteX1" fmla="*/ 0 w 12695"/>
                <a:gd name="connsiteY1" fmla="*/ 0 h 86618"/>
              </a:gdLst>
              <a:ahLst/>
              <a:cxnLst>
                <a:cxn ang="0">
                  <a:pos x="connsiteX0" y="connsiteY0"/>
                </a:cxn>
                <a:cxn ang="0">
                  <a:pos x="connsiteX1" y="connsiteY1"/>
                </a:cxn>
              </a:cxnLst>
              <a:rect l="l" t="t" r="r" b="b"/>
              <a:pathLst>
                <a:path w="12695" h="86618">
                  <a:moveTo>
                    <a:pt x="0" y="86618"/>
                  </a:moveTo>
                  <a:lnTo>
                    <a:pt x="0" y="0"/>
                  </a:lnTo>
                </a:path>
              </a:pathLst>
            </a:custGeom>
            <a:ln w="19050" cap="flat">
              <a:solidFill>
                <a:srgbClr val="E1471D"/>
              </a:solidFill>
              <a:prstDash val="solid"/>
              <a:miter/>
            </a:ln>
          </p:spPr>
          <p:txBody>
            <a:bodyPr rtlCol="0" anchor="ctr"/>
            <a:lstStyle/>
            <a:p>
              <a:endParaRPr lang="en-US"/>
            </a:p>
          </p:txBody>
        </p:sp>
        <p:sp>
          <p:nvSpPr>
            <p:cNvPr id="9883" name="Freeform: Shape 9882">
              <a:extLst>
                <a:ext uri="{FF2B5EF4-FFF2-40B4-BE49-F238E27FC236}">
                  <a16:creationId xmlns:a16="http://schemas.microsoft.com/office/drawing/2014/main" id="{9D64FA4D-0B18-B4C0-C192-EBEBDD3DC1AD}"/>
                </a:ext>
              </a:extLst>
            </p:cNvPr>
            <p:cNvSpPr/>
            <p:nvPr/>
          </p:nvSpPr>
          <p:spPr>
            <a:xfrm>
              <a:off x="9082778" y="5101414"/>
              <a:ext cx="12695" cy="86618"/>
            </a:xfrm>
            <a:custGeom>
              <a:avLst/>
              <a:gdLst>
                <a:gd name="connsiteX0" fmla="*/ 0 w 12695"/>
                <a:gd name="connsiteY0" fmla="*/ 86618 h 86618"/>
                <a:gd name="connsiteX1" fmla="*/ 0 w 12695"/>
                <a:gd name="connsiteY1" fmla="*/ 0 h 86618"/>
              </a:gdLst>
              <a:ahLst/>
              <a:cxnLst>
                <a:cxn ang="0">
                  <a:pos x="connsiteX0" y="connsiteY0"/>
                </a:cxn>
                <a:cxn ang="0">
                  <a:pos x="connsiteX1" y="connsiteY1"/>
                </a:cxn>
              </a:cxnLst>
              <a:rect l="l" t="t" r="r" b="b"/>
              <a:pathLst>
                <a:path w="12695" h="86618">
                  <a:moveTo>
                    <a:pt x="0" y="86618"/>
                  </a:moveTo>
                  <a:lnTo>
                    <a:pt x="0" y="0"/>
                  </a:lnTo>
                </a:path>
              </a:pathLst>
            </a:custGeom>
            <a:ln w="19050" cap="flat">
              <a:solidFill>
                <a:srgbClr val="E1471D"/>
              </a:solidFill>
              <a:prstDash val="solid"/>
              <a:miter/>
            </a:ln>
          </p:spPr>
          <p:txBody>
            <a:bodyPr rtlCol="0" anchor="ctr"/>
            <a:lstStyle/>
            <a:p>
              <a:endParaRPr lang="en-US"/>
            </a:p>
          </p:txBody>
        </p:sp>
        <p:sp>
          <p:nvSpPr>
            <p:cNvPr id="9884" name="Freeform: Shape 9883">
              <a:extLst>
                <a:ext uri="{FF2B5EF4-FFF2-40B4-BE49-F238E27FC236}">
                  <a16:creationId xmlns:a16="http://schemas.microsoft.com/office/drawing/2014/main" id="{74BD8C29-0778-3503-5994-0A5956F1431C}"/>
                </a:ext>
              </a:extLst>
            </p:cNvPr>
            <p:cNvSpPr/>
            <p:nvPr/>
          </p:nvSpPr>
          <p:spPr>
            <a:xfrm>
              <a:off x="9107915" y="5101414"/>
              <a:ext cx="12695" cy="86618"/>
            </a:xfrm>
            <a:custGeom>
              <a:avLst/>
              <a:gdLst>
                <a:gd name="connsiteX0" fmla="*/ 0 w 12695"/>
                <a:gd name="connsiteY0" fmla="*/ 86618 h 86618"/>
                <a:gd name="connsiteX1" fmla="*/ 0 w 12695"/>
                <a:gd name="connsiteY1" fmla="*/ 0 h 86618"/>
              </a:gdLst>
              <a:ahLst/>
              <a:cxnLst>
                <a:cxn ang="0">
                  <a:pos x="connsiteX0" y="connsiteY0"/>
                </a:cxn>
                <a:cxn ang="0">
                  <a:pos x="connsiteX1" y="connsiteY1"/>
                </a:cxn>
              </a:cxnLst>
              <a:rect l="l" t="t" r="r" b="b"/>
              <a:pathLst>
                <a:path w="12695" h="86618">
                  <a:moveTo>
                    <a:pt x="0" y="86618"/>
                  </a:moveTo>
                  <a:lnTo>
                    <a:pt x="0" y="0"/>
                  </a:lnTo>
                </a:path>
              </a:pathLst>
            </a:custGeom>
            <a:ln w="19050" cap="flat">
              <a:solidFill>
                <a:srgbClr val="E1471D"/>
              </a:solidFill>
              <a:prstDash val="solid"/>
              <a:miter/>
            </a:ln>
          </p:spPr>
          <p:txBody>
            <a:bodyPr rtlCol="0" anchor="ctr"/>
            <a:lstStyle/>
            <a:p>
              <a:endParaRPr lang="en-US"/>
            </a:p>
          </p:txBody>
        </p:sp>
        <p:sp>
          <p:nvSpPr>
            <p:cNvPr id="9885" name="Freeform: Shape 9884">
              <a:extLst>
                <a:ext uri="{FF2B5EF4-FFF2-40B4-BE49-F238E27FC236}">
                  <a16:creationId xmlns:a16="http://schemas.microsoft.com/office/drawing/2014/main" id="{B730D8FB-F8B2-B29F-FA2D-3745BF9F1396}"/>
                </a:ext>
              </a:extLst>
            </p:cNvPr>
            <p:cNvSpPr/>
            <p:nvPr/>
          </p:nvSpPr>
          <p:spPr>
            <a:xfrm>
              <a:off x="9133179" y="5101414"/>
              <a:ext cx="12695" cy="118848"/>
            </a:xfrm>
            <a:custGeom>
              <a:avLst/>
              <a:gdLst>
                <a:gd name="connsiteX0" fmla="*/ 0 w 12695"/>
                <a:gd name="connsiteY0" fmla="*/ 118849 h 118848"/>
                <a:gd name="connsiteX1" fmla="*/ 0 w 12695"/>
                <a:gd name="connsiteY1" fmla="*/ 0 h 118848"/>
              </a:gdLst>
              <a:ahLst/>
              <a:cxnLst>
                <a:cxn ang="0">
                  <a:pos x="connsiteX0" y="connsiteY0"/>
                </a:cxn>
                <a:cxn ang="0">
                  <a:pos x="connsiteX1" y="connsiteY1"/>
                </a:cxn>
              </a:cxnLst>
              <a:rect l="l" t="t" r="r" b="b"/>
              <a:pathLst>
                <a:path w="12695" h="118848">
                  <a:moveTo>
                    <a:pt x="0" y="118849"/>
                  </a:moveTo>
                  <a:lnTo>
                    <a:pt x="0" y="0"/>
                  </a:lnTo>
                </a:path>
              </a:pathLst>
            </a:custGeom>
            <a:ln w="19050" cap="flat">
              <a:solidFill>
                <a:srgbClr val="E1471D"/>
              </a:solidFill>
              <a:prstDash val="solid"/>
              <a:miter/>
            </a:ln>
          </p:spPr>
          <p:txBody>
            <a:bodyPr rtlCol="0" anchor="ctr"/>
            <a:lstStyle/>
            <a:p>
              <a:endParaRPr lang="en-US"/>
            </a:p>
          </p:txBody>
        </p:sp>
        <p:sp>
          <p:nvSpPr>
            <p:cNvPr id="9886" name="Freeform: Shape 9885">
              <a:extLst>
                <a:ext uri="{FF2B5EF4-FFF2-40B4-BE49-F238E27FC236}">
                  <a16:creationId xmlns:a16="http://schemas.microsoft.com/office/drawing/2014/main" id="{8F86F203-E5BE-54C0-E635-C77F842DBD32}"/>
                </a:ext>
              </a:extLst>
            </p:cNvPr>
            <p:cNvSpPr/>
            <p:nvPr/>
          </p:nvSpPr>
          <p:spPr>
            <a:xfrm>
              <a:off x="9158316" y="5101414"/>
              <a:ext cx="12695" cy="118848"/>
            </a:xfrm>
            <a:custGeom>
              <a:avLst/>
              <a:gdLst>
                <a:gd name="connsiteX0" fmla="*/ 0 w 12695"/>
                <a:gd name="connsiteY0" fmla="*/ 118849 h 118848"/>
                <a:gd name="connsiteX1" fmla="*/ 0 w 12695"/>
                <a:gd name="connsiteY1" fmla="*/ 0 h 118848"/>
              </a:gdLst>
              <a:ahLst/>
              <a:cxnLst>
                <a:cxn ang="0">
                  <a:pos x="connsiteX0" y="connsiteY0"/>
                </a:cxn>
                <a:cxn ang="0">
                  <a:pos x="connsiteX1" y="connsiteY1"/>
                </a:cxn>
              </a:cxnLst>
              <a:rect l="l" t="t" r="r" b="b"/>
              <a:pathLst>
                <a:path w="12695" h="118848">
                  <a:moveTo>
                    <a:pt x="0" y="118849"/>
                  </a:moveTo>
                  <a:lnTo>
                    <a:pt x="0" y="0"/>
                  </a:lnTo>
                </a:path>
              </a:pathLst>
            </a:custGeom>
            <a:ln w="19050" cap="flat">
              <a:solidFill>
                <a:srgbClr val="E1471D"/>
              </a:solidFill>
              <a:prstDash val="solid"/>
              <a:miter/>
            </a:ln>
          </p:spPr>
          <p:txBody>
            <a:bodyPr rtlCol="0" anchor="ctr"/>
            <a:lstStyle/>
            <a:p>
              <a:endParaRPr lang="en-US"/>
            </a:p>
          </p:txBody>
        </p:sp>
        <p:sp>
          <p:nvSpPr>
            <p:cNvPr id="9887" name="Freeform: Shape 9886">
              <a:extLst>
                <a:ext uri="{FF2B5EF4-FFF2-40B4-BE49-F238E27FC236}">
                  <a16:creationId xmlns:a16="http://schemas.microsoft.com/office/drawing/2014/main" id="{3CF61EE5-164C-E3B6-1BF1-D55181CBCBF8}"/>
                </a:ext>
              </a:extLst>
            </p:cNvPr>
            <p:cNvSpPr/>
            <p:nvPr/>
          </p:nvSpPr>
          <p:spPr>
            <a:xfrm>
              <a:off x="9183453" y="5101414"/>
              <a:ext cx="12695" cy="126024"/>
            </a:xfrm>
            <a:custGeom>
              <a:avLst/>
              <a:gdLst>
                <a:gd name="connsiteX0" fmla="*/ 0 w 12695"/>
                <a:gd name="connsiteY0" fmla="*/ 126025 h 126024"/>
                <a:gd name="connsiteX1" fmla="*/ 0 w 12695"/>
                <a:gd name="connsiteY1" fmla="*/ 0 h 126024"/>
              </a:gdLst>
              <a:ahLst/>
              <a:cxnLst>
                <a:cxn ang="0">
                  <a:pos x="connsiteX0" y="connsiteY0"/>
                </a:cxn>
                <a:cxn ang="0">
                  <a:pos x="connsiteX1" y="connsiteY1"/>
                </a:cxn>
              </a:cxnLst>
              <a:rect l="l" t="t" r="r" b="b"/>
              <a:pathLst>
                <a:path w="12695" h="126024">
                  <a:moveTo>
                    <a:pt x="0" y="126025"/>
                  </a:moveTo>
                  <a:lnTo>
                    <a:pt x="0" y="0"/>
                  </a:lnTo>
                </a:path>
              </a:pathLst>
            </a:custGeom>
            <a:ln w="19050" cap="flat">
              <a:solidFill>
                <a:srgbClr val="E1471D"/>
              </a:solidFill>
              <a:prstDash val="solid"/>
              <a:miter/>
            </a:ln>
          </p:spPr>
          <p:txBody>
            <a:bodyPr rtlCol="0" anchor="ctr"/>
            <a:lstStyle/>
            <a:p>
              <a:endParaRPr lang="en-US"/>
            </a:p>
          </p:txBody>
        </p:sp>
        <p:sp>
          <p:nvSpPr>
            <p:cNvPr id="9888" name="Freeform: Shape 9887">
              <a:extLst>
                <a:ext uri="{FF2B5EF4-FFF2-40B4-BE49-F238E27FC236}">
                  <a16:creationId xmlns:a16="http://schemas.microsoft.com/office/drawing/2014/main" id="{F5CFAC20-FE1E-0DF4-D946-292076E4CAB4}"/>
                </a:ext>
              </a:extLst>
            </p:cNvPr>
            <p:cNvSpPr/>
            <p:nvPr/>
          </p:nvSpPr>
          <p:spPr>
            <a:xfrm>
              <a:off x="9208717" y="5101414"/>
              <a:ext cx="12695" cy="126024"/>
            </a:xfrm>
            <a:custGeom>
              <a:avLst/>
              <a:gdLst>
                <a:gd name="connsiteX0" fmla="*/ 0 w 12695"/>
                <a:gd name="connsiteY0" fmla="*/ 126025 h 126024"/>
                <a:gd name="connsiteX1" fmla="*/ 0 w 12695"/>
                <a:gd name="connsiteY1" fmla="*/ 0 h 126024"/>
              </a:gdLst>
              <a:ahLst/>
              <a:cxnLst>
                <a:cxn ang="0">
                  <a:pos x="connsiteX0" y="connsiteY0"/>
                </a:cxn>
                <a:cxn ang="0">
                  <a:pos x="connsiteX1" y="connsiteY1"/>
                </a:cxn>
              </a:cxnLst>
              <a:rect l="l" t="t" r="r" b="b"/>
              <a:pathLst>
                <a:path w="12695" h="126024">
                  <a:moveTo>
                    <a:pt x="0" y="126025"/>
                  </a:moveTo>
                  <a:lnTo>
                    <a:pt x="0" y="0"/>
                  </a:lnTo>
                </a:path>
              </a:pathLst>
            </a:custGeom>
            <a:ln w="19050" cap="flat">
              <a:solidFill>
                <a:srgbClr val="E1471D"/>
              </a:solidFill>
              <a:prstDash val="solid"/>
              <a:miter/>
            </a:ln>
          </p:spPr>
          <p:txBody>
            <a:bodyPr rtlCol="0" anchor="ctr"/>
            <a:lstStyle/>
            <a:p>
              <a:endParaRPr lang="en-US"/>
            </a:p>
          </p:txBody>
        </p:sp>
        <p:sp>
          <p:nvSpPr>
            <p:cNvPr id="9889" name="Freeform: Shape 9888">
              <a:extLst>
                <a:ext uri="{FF2B5EF4-FFF2-40B4-BE49-F238E27FC236}">
                  <a16:creationId xmlns:a16="http://schemas.microsoft.com/office/drawing/2014/main" id="{29F3BD36-68F4-DA67-3802-AF648CDE8613}"/>
                </a:ext>
              </a:extLst>
            </p:cNvPr>
            <p:cNvSpPr/>
            <p:nvPr/>
          </p:nvSpPr>
          <p:spPr>
            <a:xfrm>
              <a:off x="9233854" y="5101414"/>
              <a:ext cx="12695" cy="130808"/>
            </a:xfrm>
            <a:custGeom>
              <a:avLst/>
              <a:gdLst>
                <a:gd name="connsiteX0" fmla="*/ 0 w 12695"/>
                <a:gd name="connsiteY0" fmla="*/ 130809 h 130808"/>
                <a:gd name="connsiteX1" fmla="*/ 0 w 12695"/>
                <a:gd name="connsiteY1" fmla="*/ 0 h 130808"/>
              </a:gdLst>
              <a:ahLst/>
              <a:cxnLst>
                <a:cxn ang="0">
                  <a:pos x="connsiteX0" y="connsiteY0"/>
                </a:cxn>
                <a:cxn ang="0">
                  <a:pos x="connsiteX1" y="connsiteY1"/>
                </a:cxn>
              </a:cxnLst>
              <a:rect l="l" t="t" r="r" b="b"/>
              <a:pathLst>
                <a:path w="12695" h="130808">
                  <a:moveTo>
                    <a:pt x="0" y="130809"/>
                  </a:moveTo>
                  <a:lnTo>
                    <a:pt x="0" y="0"/>
                  </a:lnTo>
                </a:path>
              </a:pathLst>
            </a:custGeom>
            <a:ln w="19050" cap="flat">
              <a:solidFill>
                <a:srgbClr val="E1471D"/>
              </a:solidFill>
              <a:prstDash val="solid"/>
              <a:miter/>
            </a:ln>
          </p:spPr>
          <p:txBody>
            <a:bodyPr rtlCol="0" anchor="ctr"/>
            <a:lstStyle/>
            <a:p>
              <a:endParaRPr lang="en-US"/>
            </a:p>
          </p:txBody>
        </p:sp>
        <p:sp>
          <p:nvSpPr>
            <p:cNvPr id="9890" name="Freeform: Shape 9889">
              <a:extLst>
                <a:ext uri="{FF2B5EF4-FFF2-40B4-BE49-F238E27FC236}">
                  <a16:creationId xmlns:a16="http://schemas.microsoft.com/office/drawing/2014/main" id="{79286DAA-9485-B8D8-F616-4AEE20EEEED1}"/>
                </a:ext>
              </a:extLst>
            </p:cNvPr>
            <p:cNvSpPr/>
            <p:nvPr/>
          </p:nvSpPr>
          <p:spPr>
            <a:xfrm>
              <a:off x="9259118" y="5101414"/>
              <a:ext cx="12695" cy="130808"/>
            </a:xfrm>
            <a:custGeom>
              <a:avLst/>
              <a:gdLst>
                <a:gd name="connsiteX0" fmla="*/ 0 w 12695"/>
                <a:gd name="connsiteY0" fmla="*/ 130809 h 130808"/>
                <a:gd name="connsiteX1" fmla="*/ 0 w 12695"/>
                <a:gd name="connsiteY1" fmla="*/ 0 h 130808"/>
              </a:gdLst>
              <a:ahLst/>
              <a:cxnLst>
                <a:cxn ang="0">
                  <a:pos x="connsiteX0" y="connsiteY0"/>
                </a:cxn>
                <a:cxn ang="0">
                  <a:pos x="connsiteX1" y="connsiteY1"/>
                </a:cxn>
              </a:cxnLst>
              <a:rect l="l" t="t" r="r" b="b"/>
              <a:pathLst>
                <a:path w="12695" h="130808">
                  <a:moveTo>
                    <a:pt x="0" y="130809"/>
                  </a:moveTo>
                  <a:lnTo>
                    <a:pt x="0" y="0"/>
                  </a:lnTo>
                </a:path>
              </a:pathLst>
            </a:custGeom>
            <a:ln w="19050" cap="flat">
              <a:solidFill>
                <a:srgbClr val="E1471D"/>
              </a:solidFill>
              <a:prstDash val="solid"/>
              <a:miter/>
            </a:ln>
          </p:spPr>
          <p:txBody>
            <a:bodyPr rtlCol="0" anchor="ctr"/>
            <a:lstStyle/>
            <a:p>
              <a:endParaRPr lang="en-US"/>
            </a:p>
          </p:txBody>
        </p:sp>
        <p:sp>
          <p:nvSpPr>
            <p:cNvPr id="9891" name="Freeform: Shape 9890">
              <a:extLst>
                <a:ext uri="{FF2B5EF4-FFF2-40B4-BE49-F238E27FC236}">
                  <a16:creationId xmlns:a16="http://schemas.microsoft.com/office/drawing/2014/main" id="{A32CC44D-1EFF-7B47-C4A9-3E85117A9D5F}"/>
                </a:ext>
              </a:extLst>
            </p:cNvPr>
            <p:cNvSpPr/>
            <p:nvPr/>
          </p:nvSpPr>
          <p:spPr>
            <a:xfrm>
              <a:off x="9284255" y="5101414"/>
              <a:ext cx="12695" cy="130808"/>
            </a:xfrm>
            <a:custGeom>
              <a:avLst/>
              <a:gdLst>
                <a:gd name="connsiteX0" fmla="*/ 0 w 12695"/>
                <a:gd name="connsiteY0" fmla="*/ 130809 h 130808"/>
                <a:gd name="connsiteX1" fmla="*/ 0 w 12695"/>
                <a:gd name="connsiteY1" fmla="*/ 0 h 130808"/>
              </a:gdLst>
              <a:ahLst/>
              <a:cxnLst>
                <a:cxn ang="0">
                  <a:pos x="connsiteX0" y="connsiteY0"/>
                </a:cxn>
                <a:cxn ang="0">
                  <a:pos x="connsiteX1" y="connsiteY1"/>
                </a:cxn>
              </a:cxnLst>
              <a:rect l="l" t="t" r="r" b="b"/>
              <a:pathLst>
                <a:path w="12695" h="130808">
                  <a:moveTo>
                    <a:pt x="0" y="130809"/>
                  </a:moveTo>
                  <a:lnTo>
                    <a:pt x="0" y="0"/>
                  </a:lnTo>
                </a:path>
              </a:pathLst>
            </a:custGeom>
            <a:ln w="19050" cap="flat">
              <a:solidFill>
                <a:srgbClr val="E1471D"/>
              </a:solidFill>
              <a:prstDash val="solid"/>
              <a:miter/>
            </a:ln>
          </p:spPr>
          <p:txBody>
            <a:bodyPr rtlCol="0" anchor="ctr"/>
            <a:lstStyle/>
            <a:p>
              <a:endParaRPr lang="en-US"/>
            </a:p>
          </p:txBody>
        </p:sp>
        <p:sp>
          <p:nvSpPr>
            <p:cNvPr id="9892" name="Freeform: Shape 9891">
              <a:extLst>
                <a:ext uri="{FF2B5EF4-FFF2-40B4-BE49-F238E27FC236}">
                  <a16:creationId xmlns:a16="http://schemas.microsoft.com/office/drawing/2014/main" id="{36C15FBE-0A07-2FAD-3602-1DE79C15746F}"/>
                </a:ext>
              </a:extLst>
            </p:cNvPr>
            <p:cNvSpPr/>
            <p:nvPr/>
          </p:nvSpPr>
          <p:spPr>
            <a:xfrm>
              <a:off x="9309392" y="5101414"/>
              <a:ext cx="12695" cy="138111"/>
            </a:xfrm>
            <a:custGeom>
              <a:avLst/>
              <a:gdLst>
                <a:gd name="connsiteX0" fmla="*/ 0 w 12695"/>
                <a:gd name="connsiteY0" fmla="*/ 138111 h 138111"/>
                <a:gd name="connsiteX1" fmla="*/ 0 w 12695"/>
                <a:gd name="connsiteY1" fmla="*/ 0 h 138111"/>
              </a:gdLst>
              <a:ahLst/>
              <a:cxnLst>
                <a:cxn ang="0">
                  <a:pos x="connsiteX0" y="connsiteY0"/>
                </a:cxn>
                <a:cxn ang="0">
                  <a:pos x="connsiteX1" y="connsiteY1"/>
                </a:cxn>
              </a:cxnLst>
              <a:rect l="l" t="t" r="r" b="b"/>
              <a:pathLst>
                <a:path w="12695" h="138111">
                  <a:moveTo>
                    <a:pt x="0" y="138111"/>
                  </a:moveTo>
                  <a:lnTo>
                    <a:pt x="0" y="0"/>
                  </a:lnTo>
                </a:path>
              </a:pathLst>
            </a:custGeom>
            <a:ln w="19050" cap="flat">
              <a:solidFill>
                <a:srgbClr val="E1471D"/>
              </a:solidFill>
              <a:prstDash val="solid"/>
              <a:miter/>
            </a:ln>
          </p:spPr>
          <p:txBody>
            <a:bodyPr rtlCol="0" anchor="ctr"/>
            <a:lstStyle/>
            <a:p>
              <a:endParaRPr lang="en-US"/>
            </a:p>
          </p:txBody>
        </p:sp>
        <p:sp>
          <p:nvSpPr>
            <p:cNvPr id="9893" name="Freeform: Shape 9892">
              <a:extLst>
                <a:ext uri="{FF2B5EF4-FFF2-40B4-BE49-F238E27FC236}">
                  <a16:creationId xmlns:a16="http://schemas.microsoft.com/office/drawing/2014/main" id="{15B036F5-F748-1AD2-FA99-709025C1BF8E}"/>
                </a:ext>
              </a:extLst>
            </p:cNvPr>
            <p:cNvSpPr/>
            <p:nvPr/>
          </p:nvSpPr>
          <p:spPr>
            <a:xfrm>
              <a:off x="9334656" y="5101414"/>
              <a:ext cx="12695" cy="144783"/>
            </a:xfrm>
            <a:custGeom>
              <a:avLst/>
              <a:gdLst>
                <a:gd name="connsiteX0" fmla="*/ 0 w 12695"/>
                <a:gd name="connsiteY0" fmla="*/ 144784 h 144783"/>
                <a:gd name="connsiteX1" fmla="*/ 0 w 12695"/>
                <a:gd name="connsiteY1" fmla="*/ 0 h 144783"/>
              </a:gdLst>
              <a:ahLst/>
              <a:cxnLst>
                <a:cxn ang="0">
                  <a:pos x="connsiteX0" y="connsiteY0"/>
                </a:cxn>
                <a:cxn ang="0">
                  <a:pos x="connsiteX1" y="connsiteY1"/>
                </a:cxn>
              </a:cxnLst>
              <a:rect l="l" t="t" r="r" b="b"/>
              <a:pathLst>
                <a:path w="12695" h="144783">
                  <a:moveTo>
                    <a:pt x="0" y="144784"/>
                  </a:moveTo>
                  <a:lnTo>
                    <a:pt x="0" y="0"/>
                  </a:lnTo>
                </a:path>
              </a:pathLst>
            </a:custGeom>
            <a:ln w="19050" cap="flat">
              <a:solidFill>
                <a:srgbClr val="E1471D"/>
              </a:solidFill>
              <a:prstDash val="solid"/>
              <a:miter/>
            </a:ln>
          </p:spPr>
          <p:txBody>
            <a:bodyPr rtlCol="0" anchor="ctr"/>
            <a:lstStyle/>
            <a:p>
              <a:endParaRPr lang="en-US"/>
            </a:p>
          </p:txBody>
        </p:sp>
        <p:sp>
          <p:nvSpPr>
            <p:cNvPr id="9894" name="Freeform: Shape 9893">
              <a:extLst>
                <a:ext uri="{FF2B5EF4-FFF2-40B4-BE49-F238E27FC236}">
                  <a16:creationId xmlns:a16="http://schemas.microsoft.com/office/drawing/2014/main" id="{09C796D3-FA80-5FCC-FC22-08A5B381F667}"/>
                </a:ext>
              </a:extLst>
            </p:cNvPr>
            <p:cNvSpPr/>
            <p:nvPr/>
          </p:nvSpPr>
          <p:spPr>
            <a:xfrm>
              <a:off x="9359793" y="5101414"/>
              <a:ext cx="12695" cy="170089"/>
            </a:xfrm>
            <a:custGeom>
              <a:avLst/>
              <a:gdLst>
                <a:gd name="connsiteX0" fmla="*/ 0 w 12695"/>
                <a:gd name="connsiteY0" fmla="*/ 170089 h 170089"/>
                <a:gd name="connsiteX1" fmla="*/ 0 w 12695"/>
                <a:gd name="connsiteY1" fmla="*/ 0 h 170089"/>
              </a:gdLst>
              <a:ahLst/>
              <a:cxnLst>
                <a:cxn ang="0">
                  <a:pos x="connsiteX0" y="connsiteY0"/>
                </a:cxn>
                <a:cxn ang="0">
                  <a:pos x="connsiteX1" y="connsiteY1"/>
                </a:cxn>
              </a:cxnLst>
              <a:rect l="l" t="t" r="r" b="b"/>
              <a:pathLst>
                <a:path w="12695" h="170089">
                  <a:moveTo>
                    <a:pt x="0" y="170089"/>
                  </a:moveTo>
                  <a:lnTo>
                    <a:pt x="0" y="0"/>
                  </a:lnTo>
                </a:path>
              </a:pathLst>
            </a:custGeom>
            <a:ln w="19050" cap="flat">
              <a:solidFill>
                <a:srgbClr val="E1471D"/>
              </a:solidFill>
              <a:prstDash val="solid"/>
              <a:miter/>
            </a:ln>
          </p:spPr>
          <p:txBody>
            <a:bodyPr rtlCol="0" anchor="ctr"/>
            <a:lstStyle/>
            <a:p>
              <a:endParaRPr lang="en-US"/>
            </a:p>
          </p:txBody>
        </p:sp>
        <p:sp>
          <p:nvSpPr>
            <p:cNvPr id="9895" name="Freeform: Shape 9894">
              <a:extLst>
                <a:ext uri="{FF2B5EF4-FFF2-40B4-BE49-F238E27FC236}">
                  <a16:creationId xmlns:a16="http://schemas.microsoft.com/office/drawing/2014/main" id="{374A2DED-E165-AD33-E1AE-C6424216B257}"/>
                </a:ext>
              </a:extLst>
            </p:cNvPr>
            <p:cNvSpPr/>
            <p:nvPr/>
          </p:nvSpPr>
          <p:spPr>
            <a:xfrm>
              <a:off x="9384549" y="5101414"/>
              <a:ext cx="888" cy="170844"/>
            </a:xfrm>
            <a:custGeom>
              <a:avLst/>
              <a:gdLst>
                <a:gd name="connsiteX0" fmla="*/ 889 w 888"/>
                <a:gd name="connsiteY0" fmla="*/ 170845 h 170844"/>
                <a:gd name="connsiteX1" fmla="*/ 0 w 888"/>
                <a:gd name="connsiteY1" fmla="*/ 0 h 170844"/>
              </a:gdLst>
              <a:ahLst/>
              <a:cxnLst>
                <a:cxn ang="0">
                  <a:pos x="connsiteX0" y="connsiteY0"/>
                </a:cxn>
                <a:cxn ang="0">
                  <a:pos x="connsiteX1" y="connsiteY1"/>
                </a:cxn>
              </a:cxnLst>
              <a:rect l="l" t="t" r="r" b="b"/>
              <a:pathLst>
                <a:path w="888" h="170844">
                  <a:moveTo>
                    <a:pt x="889" y="170845"/>
                  </a:moveTo>
                  <a:lnTo>
                    <a:pt x="0" y="0"/>
                  </a:lnTo>
                </a:path>
              </a:pathLst>
            </a:custGeom>
            <a:ln w="19050" cap="flat">
              <a:solidFill>
                <a:srgbClr val="E1471D"/>
              </a:solidFill>
              <a:prstDash val="solid"/>
              <a:miter/>
            </a:ln>
          </p:spPr>
          <p:txBody>
            <a:bodyPr rtlCol="0" anchor="ctr"/>
            <a:lstStyle/>
            <a:p>
              <a:endParaRPr lang="en-US"/>
            </a:p>
          </p:txBody>
        </p:sp>
        <p:sp>
          <p:nvSpPr>
            <p:cNvPr id="9896" name="Freeform: Shape 9895">
              <a:extLst>
                <a:ext uri="{FF2B5EF4-FFF2-40B4-BE49-F238E27FC236}">
                  <a16:creationId xmlns:a16="http://schemas.microsoft.com/office/drawing/2014/main" id="{7DC70620-4529-5CD7-BB08-2BB9532511F0}"/>
                </a:ext>
              </a:extLst>
            </p:cNvPr>
            <p:cNvSpPr/>
            <p:nvPr/>
          </p:nvSpPr>
          <p:spPr>
            <a:xfrm>
              <a:off x="9409686" y="5101414"/>
              <a:ext cx="1015" cy="176636"/>
            </a:xfrm>
            <a:custGeom>
              <a:avLst/>
              <a:gdLst>
                <a:gd name="connsiteX0" fmla="*/ 1016 w 1015"/>
                <a:gd name="connsiteY0" fmla="*/ 176636 h 176636"/>
                <a:gd name="connsiteX1" fmla="*/ 0 w 1015"/>
                <a:gd name="connsiteY1" fmla="*/ 0 h 176636"/>
              </a:gdLst>
              <a:ahLst/>
              <a:cxnLst>
                <a:cxn ang="0">
                  <a:pos x="connsiteX0" y="connsiteY0"/>
                </a:cxn>
                <a:cxn ang="0">
                  <a:pos x="connsiteX1" y="connsiteY1"/>
                </a:cxn>
              </a:cxnLst>
              <a:rect l="l" t="t" r="r" b="b"/>
              <a:pathLst>
                <a:path w="1015" h="176636">
                  <a:moveTo>
                    <a:pt x="1016" y="176636"/>
                  </a:moveTo>
                  <a:lnTo>
                    <a:pt x="0" y="0"/>
                  </a:lnTo>
                </a:path>
              </a:pathLst>
            </a:custGeom>
            <a:ln w="19050" cap="flat">
              <a:solidFill>
                <a:srgbClr val="E1471D"/>
              </a:solidFill>
              <a:prstDash val="solid"/>
              <a:miter/>
            </a:ln>
          </p:spPr>
          <p:txBody>
            <a:bodyPr rtlCol="0" anchor="ctr"/>
            <a:lstStyle/>
            <a:p>
              <a:endParaRPr lang="en-US"/>
            </a:p>
          </p:txBody>
        </p:sp>
        <p:sp>
          <p:nvSpPr>
            <p:cNvPr id="9897" name="Freeform: Shape 9896">
              <a:extLst>
                <a:ext uri="{FF2B5EF4-FFF2-40B4-BE49-F238E27FC236}">
                  <a16:creationId xmlns:a16="http://schemas.microsoft.com/office/drawing/2014/main" id="{C807E03C-5336-F0F1-DCD6-281856D09C40}"/>
                </a:ext>
              </a:extLst>
            </p:cNvPr>
            <p:cNvSpPr/>
            <p:nvPr/>
          </p:nvSpPr>
          <p:spPr>
            <a:xfrm>
              <a:off x="9434823" y="5101414"/>
              <a:ext cx="1142" cy="200682"/>
            </a:xfrm>
            <a:custGeom>
              <a:avLst/>
              <a:gdLst>
                <a:gd name="connsiteX0" fmla="*/ 1143 w 1142"/>
                <a:gd name="connsiteY0" fmla="*/ 200683 h 200682"/>
                <a:gd name="connsiteX1" fmla="*/ 0 w 1142"/>
                <a:gd name="connsiteY1" fmla="*/ 0 h 200682"/>
              </a:gdLst>
              <a:ahLst/>
              <a:cxnLst>
                <a:cxn ang="0">
                  <a:pos x="connsiteX0" y="connsiteY0"/>
                </a:cxn>
                <a:cxn ang="0">
                  <a:pos x="connsiteX1" y="connsiteY1"/>
                </a:cxn>
              </a:cxnLst>
              <a:rect l="l" t="t" r="r" b="b"/>
              <a:pathLst>
                <a:path w="1142" h="200682">
                  <a:moveTo>
                    <a:pt x="1143" y="200683"/>
                  </a:moveTo>
                  <a:lnTo>
                    <a:pt x="0" y="0"/>
                  </a:lnTo>
                </a:path>
              </a:pathLst>
            </a:custGeom>
            <a:ln w="19050" cap="flat">
              <a:solidFill>
                <a:srgbClr val="E1471D"/>
              </a:solidFill>
              <a:prstDash val="solid"/>
              <a:miter/>
            </a:ln>
          </p:spPr>
          <p:txBody>
            <a:bodyPr rtlCol="0" anchor="ctr"/>
            <a:lstStyle/>
            <a:p>
              <a:endParaRPr lang="en-US"/>
            </a:p>
          </p:txBody>
        </p:sp>
        <p:sp>
          <p:nvSpPr>
            <p:cNvPr id="9898" name="Freeform: Shape 9897">
              <a:extLst>
                <a:ext uri="{FF2B5EF4-FFF2-40B4-BE49-F238E27FC236}">
                  <a16:creationId xmlns:a16="http://schemas.microsoft.com/office/drawing/2014/main" id="{F213F2A0-19D8-0D52-EBE4-84B3A85EBDB2}"/>
                </a:ext>
              </a:extLst>
            </p:cNvPr>
            <p:cNvSpPr/>
            <p:nvPr/>
          </p:nvSpPr>
          <p:spPr>
            <a:xfrm>
              <a:off x="9460595" y="5101414"/>
              <a:ext cx="12695" cy="232409"/>
            </a:xfrm>
            <a:custGeom>
              <a:avLst/>
              <a:gdLst>
                <a:gd name="connsiteX0" fmla="*/ 0 w 12695"/>
                <a:gd name="connsiteY0" fmla="*/ 232409 h 232409"/>
                <a:gd name="connsiteX1" fmla="*/ 0 w 12695"/>
                <a:gd name="connsiteY1" fmla="*/ 0 h 232409"/>
              </a:gdLst>
              <a:ahLst/>
              <a:cxnLst>
                <a:cxn ang="0">
                  <a:pos x="connsiteX0" y="connsiteY0"/>
                </a:cxn>
                <a:cxn ang="0">
                  <a:pos x="connsiteX1" y="connsiteY1"/>
                </a:cxn>
              </a:cxnLst>
              <a:rect l="l" t="t" r="r" b="b"/>
              <a:pathLst>
                <a:path w="12695" h="232409">
                  <a:moveTo>
                    <a:pt x="0" y="232409"/>
                  </a:moveTo>
                  <a:lnTo>
                    <a:pt x="0" y="0"/>
                  </a:lnTo>
                </a:path>
              </a:pathLst>
            </a:custGeom>
            <a:ln w="19050" cap="flat">
              <a:solidFill>
                <a:srgbClr val="E1471D"/>
              </a:solidFill>
              <a:prstDash val="solid"/>
              <a:miter/>
            </a:ln>
          </p:spPr>
          <p:txBody>
            <a:bodyPr rtlCol="0" anchor="ctr"/>
            <a:lstStyle/>
            <a:p>
              <a:endParaRPr lang="en-US"/>
            </a:p>
          </p:txBody>
        </p:sp>
        <p:sp>
          <p:nvSpPr>
            <p:cNvPr id="9899" name="Freeform: Shape 9898">
              <a:extLst>
                <a:ext uri="{FF2B5EF4-FFF2-40B4-BE49-F238E27FC236}">
                  <a16:creationId xmlns:a16="http://schemas.microsoft.com/office/drawing/2014/main" id="{4653B451-992F-1D49-4813-514EB16BE66A}"/>
                </a:ext>
              </a:extLst>
            </p:cNvPr>
            <p:cNvSpPr/>
            <p:nvPr/>
          </p:nvSpPr>
          <p:spPr>
            <a:xfrm>
              <a:off x="9485732" y="5101414"/>
              <a:ext cx="12695" cy="239082"/>
            </a:xfrm>
            <a:custGeom>
              <a:avLst/>
              <a:gdLst>
                <a:gd name="connsiteX0" fmla="*/ 0 w 12695"/>
                <a:gd name="connsiteY0" fmla="*/ 239082 h 239082"/>
                <a:gd name="connsiteX1" fmla="*/ 0 w 12695"/>
                <a:gd name="connsiteY1" fmla="*/ 0 h 239082"/>
              </a:gdLst>
              <a:ahLst/>
              <a:cxnLst>
                <a:cxn ang="0">
                  <a:pos x="connsiteX0" y="connsiteY0"/>
                </a:cxn>
                <a:cxn ang="0">
                  <a:pos x="connsiteX1" y="connsiteY1"/>
                </a:cxn>
              </a:cxnLst>
              <a:rect l="l" t="t" r="r" b="b"/>
              <a:pathLst>
                <a:path w="12695" h="239082">
                  <a:moveTo>
                    <a:pt x="0" y="239082"/>
                  </a:moveTo>
                  <a:lnTo>
                    <a:pt x="0" y="0"/>
                  </a:lnTo>
                </a:path>
              </a:pathLst>
            </a:custGeom>
            <a:ln w="19050" cap="flat">
              <a:solidFill>
                <a:srgbClr val="E1471D"/>
              </a:solidFill>
              <a:prstDash val="solid"/>
              <a:miter/>
            </a:ln>
          </p:spPr>
          <p:txBody>
            <a:bodyPr rtlCol="0" anchor="ctr"/>
            <a:lstStyle/>
            <a:p>
              <a:endParaRPr lang="en-US"/>
            </a:p>
          </p:txBody>
        </p:sp>
        <p:sp>
          <p:nvSpPr>
            <p:cNvPr id="9900" name="Freeform: Shape 9899">
              <a:extLst>
                <a:ext uri="{FF2B5EF4-FFF2-40B4-BE49-F238E27FC236}">
                  <a16:creationId xmlns:a16="http://schemas.microsoft.com/office/drawing/2014/main" id="{7B548743-CCBE-A957-32CC-54FAF01A4671}"/>
                </a:ext>
              </a:extLst>
            </p:cNvPr>
            <p:cNvSpPr/>
            <p:nvPr/>
          </p:nvSpPr>
          <p:spPr>
            <a:xfrm>
              <a:off x="9510869" y="5101414"/>
              <a:ext cx="12695" cy="239082"/>
            </a:xfrm>
            <a:custGeom>
              <a:avLst/>
              <a:gdLst>
                <a:gd name="connsiteX0" fmla="*/ 0 w 12695"/>
                <a:gd name="connsiteY0" fmla="*/ 239082 h 239082"/>
                <a:gd name="connsiteX1" fmla="*/ 0 w 12695"/>
                <a:gd name="connsiteY1" fmla="*/ 0 h 239082"/>
              </a:gdLst>
              <a:ahLst/>
              <a:cxnLst>
                <a:cxn ang="0">
                  <a:pos x="connsiteX0" y="connsiteY0"/>
                </a:cxn>
                <a:cxn ang="0">
                  <a:pos x="connsiteX1" y="connsiteY1"/>
                </a:cxn>
              </a:cxnLst>
              <a:rect l="l" t="t" r="r" b="b"/>
              <a:pathLst>
                <a:path w="12695" h="239082">
                  <a:moveTo>
                    <a:pt x="0" y="239082"/>
                  </a:moveTo>
                  <a:lnTo>
                    <a:pt x="0" y="0"/>
                  </a:lnTo>
                </a:path>
              </a:pathLst>
            </a:custGeom>
            <a:ln w="19050" cap="flat">
              <a:solidFill>
                <a:srgbClr val="E1471D"/>
              </a:solidFill>
              <a:prstDash val="solid"/>
              <a:miter/>
            </a:ln>
          </p:spPr>
          <p:txBody>
            <a:bodyPr rtlCol="0" anchor="ctr"/>
            <a:lstStyle/>
            <a:p>
              <a:endParaRPr lang="en-US"/>
            </a:p>
          </p:txBody>
        </p:sp>
        <p:sp>
          <p:nvSpPr>
            <p:cNvPr id="9901" name="Freeform: Shape 9900">
              <a:extLst>
                <a:ext uri="{FF2B5EF4-FFF2-40B4-BE49-F238E27FC236}">
                  <a16:creationId xmlns:a16="http://schemas.microsoft.com/office/drawing/2014/main" id="{E408FC27-054A-6F2D-7119-A364598932A0}"/>
                </a:ext>
              </a:extLst>
            </p:cNvPr>
            <p:cNvSpPr/>
            <p:nvPr/>
          </p:nvSpPr>
          <p:spPr>
            <a:xfrm>
              <a:off x="9536133" y="5101414"/>
              <a:ext cx="12695" cy="251671"/>
            </a:xfrm>
            <a:custGeom>
              <a:avLst/>
              <a:gdLst>
                <a:gd name="connsiteX0" fmla="*/ 0 w 12695"/>
                <a:gd name="connsiteY0" fmla="*/ 251672 h 251671"/>
                <a:gd name="connsiteX1" fmla="*/ 0 w 12695"/>
                <a:gd name="connsiteY1" fmla="*/ 0 h 251671"/>
              </a:gdLst>
              <a:ahLst/>
              <a:cxnLst>
                <a:cxn ang="0">
                  <a:pos x="connsiteX0" y="connsiteY0"/>
                </a:cxn>
                <a:cxn ang="0">
                  <a:pos x="connsiteX1" y="connsiteY1"/>
                </a:cxn>
              </a:cxnLst>
              <a:rect l="l" t="t" r="r" b="b"/>
              <a:pathLst>
                <a:path w="12695" h="251671">
                  <a:moveTo>
                    <a:pt x="0" y="251672"/>
                  </a:moveTo>
                  <a:lnTo>
                    <a:pt x="0" y="0"/>
                  </a:lnTo>
                </a:path>
              </a:pathLst>
            </a:custGeom>
            <a:ln w="19050" cap="flat">
              <a:solidFill>
                <a:srgbClr val="E1471D"/>
              </a:solidFill>
              <a:prstDash val="solid"/>
              <a:miter/>
            </a:ln>
          </p:spPr>
          <p:txBody>
            <a:bodyPr rtlCol="0" anchor="ctr"/>
            <a:lstStyle/>
            <a:p>
              <a:endParaRPr lang="en-US"/>
            </a:p>
          </p:txBody>
        </p:sp>
        <p:sp>
          <p:nvSpPr>
            <p:cNvPr id="9902" name="Freeform: Shape 9901">
              <a:extLst>
                <a:ext uri="{FF2B5EF4-FFF2-40B4-BE49-F238E27FC236}">
                  <a16:creationId xmlns:a16="http://schemas.microsoft.com/office/drawing/2014/main" id="{529B169E-F007-4652-262E-AA56B9E79F1A}"/>
                </a:ext>
              </a:extLst>
            </p:cNvPr>
            <p:cNvSpPr/>
            <p:nvPr/>
          </p:nvSpPr>
          <p:spPr>
            <a:xfrm>
              <a:off x="9561270" y="5101414"/>
              <a:ext cx="12695" cy="257840"/>
            </a:xfrm>
            <a:custGeom>
              <a:avLst/>
              <a:gdLst>
                <a:gd name="connsiteX0" fmla="*/ 0 w 12695"/>
                <a:gd name="connsiteY0" fmla="*/ 257841 h 257840"/>
                <a:gd name="connsiteX1" fmla="*/ 0 w 12695"/>
                <a:gd name="connsiteY1" fmla="*/ 0 h 257840"/>
              </a:gdLst>
              <a:ahLst/>
              <a:cxnLst>
                <a:cxn ang="0">
                  <a:pos x="connsiteX0" y="connsiteY0"/>
                </a:cxn>
                <a:cxn ang="0">
                  <a:pos x="connsiteX1" y="connsiteY1"/>
                </a:cxn>
              </a:cxnLst>
              <a:rect l="l" t="t" r="r" b="b"/>
              <a:pathLst>
                <a:path w="12695" h="257840">
                  <a:moveTo>
                    <a:pt x="0" y="257841"/>
                  </a:moveTo>
                  <a:lnTo>
                    <a:pt x="0" y="0"/>
                  </a:lnTo>
                </a:path>
              </a:pathLst>
            </a:custGeom>
            <a:ln w="19050" cap="flat">
              <a:solidFill>
                <a:srgbClr val="E1471D"/>
              </a:solidFill>
              <a:prstDash val="solid"/>
              <a:miter/>
            </a:ln>
          </p:spPr>
          <p:txBody>
            <a:bodyPr rtlCol="0" anchor="ctr"/>
            <a:lstStyle/>
            <a:p>
              <a:endParaRPr lang="en-US"/>
            </a:p>
          </p:txBody>
        </p:sp>
        <p:sp>
          <p:nvSpPr>
            <p:cNvPr id="9903" name="Freeform: Shape 9902">
              <a:extLst>
                <a:ext uri="{FF2B5EF4-FFF2-40B4-BE49-F238E27FC236}">
                  <a16:creationId xmlns:a16="http://schemas.microsoft.com/office/drawing/2014/main" id="{A9718D92-B7F0-63AF-F3A6-E0200EA83D74}"/>
                </a:ext>
              </a:extLst>
            </p:cNvPr>
            <p:cNvSpPr/>
            <p:nvPr/>
          </p:nvSpPr>
          <p:spPr>
            <a:xfrm>
              <a:off x="9586407" y="5101414"/>
              <a:ext cx="12695" cy="257840"/>
            </a:xfrm>
            <a:custGeom>
              <a:avLst/>
              <a:gdLst>
                <a:gd name="connsiteX0" fmla="*/ 0 w 12695"/>
                <a:gd name="connsiteY0" fmla="*/ 257841 h 257840"/>
                <a:gd name="connsiteX1" fmla="*/ 0 w 12695"/>
                <a:gd name="connsiteY1" fmla="*/ 0 h 257840"/>
              </a:gdLst>
              <a:ahLst/>
              <a:cxnLst>
                <a:cxn ang="0">
                  <a:pos x="connsiteX0" y="connsiteY0"/>
                </a:cxn>
                <a:cxn ang="0">
                  <a:pos x="connsiteX1" y="connsiteY1"/>
                </a:cxn>
              </a:cxnLst>
              <a:rect l="l" t="t" r="r" b="b"/>
              <a:pathLst>
                <a:path w="12695" h="257840">
                  <a:moveTo>
                    <a:pt x="0" y="257841"/>
                  </a:moveTo>
                  <a:lnTo>
                    <a:pt x="0" y="0"/>
                  </a:lnTo>
                </a:path>
              </a:pathLst>
            </a:custGeom>
            <a:ln w="19050" cap="flat">
              <a:solidFill>
                <a:srgbClr val="E1471D"/>
              </a:solidFill>
              <a:prstDash val="solid"/>
              <a:miter/>
            </a:ln>
          </p:spPr>
          <p:txBody>
            <a:bodyPr rtlCol="0" anchor="ctr"/>
            <a:lstStyle/>
            <a:p>
              <a:endParaRPr lang="en-US"/>
            </a:p>
          </p:txBody>
        </p:sp>
        <p:sp>
          <p:nvSpPr>
            <p:cNvPr id="9904" name="Freeform: Shape 9903">
              <a:extLst>
                <a:ext uri="{FF2B5EF4-FFF2-40B4-BE49-F238E27FC236}">
                  <a16:creationId xmlns:a16="http://schemas.microsoft.com/office/drawing/2014/main" id="{7BE78993-E185-9B83-4CC7-515EFE9820E3}"/>
                </a:ext>
              </a:extLst>
            </p:cNvPr>
            <p:cNvSpPr/>
            <p:nvPr/>
          </p:nvSpPr>
          <p:spPr>
            <a:xfrm>
              <a:off x="9611671" y="5096629"/>
              <a:ext cx="12695" cy="267535"/>
            </a:xfrm>
            <a:custGeom>
              <a:avLst/>
              <a:gdLst>
                <a:gd name="connsiteX0" fmla="*/ 0 w 12695"/>
                <a:gd name="connsiteY0" fmla="*/ 0 h 267535"/>
                <a:gd name="connsiteX1" fmla="*/ 0 w 12695"/>
                <a:gd name="connsiteY1" fmla="*/ 267535 h 267535"/>
              </a:gdLst>
              <a:ahLst/>
              <a:cxnLst>
                <a:cxn ang="0">
                  <a:pos x="connsiteX0" y="connsiteY0"/>
                </a:cxn>
                <a:cxn ang="0">
                  <a:pos x="connsiteX1" y="connsiteY1"/>
                </a:cxn>
              </a:cxnLst>
              <a:rect l="l" t="t" r="r" b="b"/>
              <a:pathLst>
                <a:path w="12695" h="267535">
                  <a:moveTo>
                    <a:pt x="0" y="0"/>
                  </a:moveTo>
                  <a:lnTo>
                    <a:pt x="0" y="267535"/>
                  </a:lnTo>
                </a:path>
              </a:pathLst>
            </a:custGeom>
            <a:ln w="19050" cap="flat">
              <a:solidFill>
                <a:srgbClr val="E1471D"/>
              </a:solidFill>
              <a:prstDash val="solid"/>
              <a:miter/>
            </a:ln>
          </p:spPr>
          <p:txBody>
            <a:bodyPr rtlCol="0" anchor="ctr"/>
            <a:lstStyle/>
            <a:p>
              <a:endParaRPr lang="en-US"/>
            </a:p>
          </p:txBody>
        </p:sp>
        <p:sp>
          <p:nvSpPr>
            <p:cNvPr id="9905" name="Freeform: Shape 9904">
              <a:extLst>
                <a:ext uri="{FF2B5EF4-FFF2-40B4-BE49-F238E27FC236}">
                  <a16:creationId xmlns:a16="http://schemas.microsoft.com/office/drawing/2014/main" id="{6EDD45E1-6C62-F58A-61EA-60900CBCE281}"/>
                </a:ext>
              </a:extLst>
            </p:cNvPr>
            <p:cNvSpPr/>
            <p:nvPr/>
          </p:nvSpPr>
          <p:spPr>
            <a:xfrm>
              <a:off x="9636808" y="5096629"/>
              <a:ext cx="12695" cy="272822"/>
            </a:xfrm>
            <a:custGeom>
              <a:avLst/>
              <a:gdLst>
                <a:gd name="connsiteX0" fmla="*/ 0 w 12695"/>
                <a:gd name="connsiteY0" fmla="*/ 0 h 272822"/>
                <a:gd name="connsiteX1" fmla="*/ 0 w 12695"/>
                <a:gd name="connsiteY1" fmla="*/ 272823 h 272822"/>
              </a:gdLst>
              <a:ahLst/>
              <a:cxnLst>
                <a:cxn ang="0">
                  <a:pos x="connsiteX0" y="connsiteY0"/>
                </a:cxn>
                <a:cxn ang="0">
                  <a:pos x="connsiteX1" y="connsiteY1"/>
                </a:cxn>
              </a:cxnLst>
              <a:rect l="l" t="t" r="r" b="b"/>
              <a:pathLst>
                <a:path w="12695" h="272822">
                  <a:moveTo>
                    <a:pt x="0" y="0"/>
                  </a:moveTo>
                  <a:lnTo>
                    <a:pt x="0" y="272823"/>
                  </a:lnTo>
                </a:path>
              </a:pathLst>
            </a:custGeom>
            <a:ln w="19050" cap="flat">
              <a:solidFill>
                <a:srgbClr val="E1471D"/>
              </a:solidFill>
              <a:prstDash val="solid"/>
              <a:miter/>
            </a:ln>
          </p:spPr>
          <p:txBody>
            <a:bodyPr rtlCol="0" anchor="ctr"/>
            <a:lstStyle/>
            <a:p>
              <a:endParaRPr lang="en-US"/>
            </a:p>
          </p:txBody>
        </p:sp>
        <p:sp>
          <p:nvSpPr>
            <p:cNvPr id="9906" name="Freeform: Shape 9905">
              <a:extLst>
                <a:ext uri="{FF2B5EF4-FFF2-40B4-BE49-F238E27FC236}">
                  <a16:creationId xmlns:a16="http://schemas.microsoft.com/office/drawing/2014/main" id="{4D3B79FE-E6AC-E216-E13E-41C206647C60}"/>
                </a:ext>
              </a:extLst>
            </p:cNvPr>
            <p:cNvSpPr/>
            <p:nvPr/>
          </p:nvSpPr>
          <p:spPr>
            <a:xfrm>
              <a:off x="9662072" y="5096629"/>
              <a:ext cx="12695" cy="275718"/>
            </a:xfrm>
            <a:custGeom>
              <a:avLst/>
              <a:gdLst>
                <a:gd name="connsiteX0" fmla="*/ 0 w 12695"/>
                <a:gd name="connsiteY0" fmla="*/ 0 h 275718"/>
                <a:gd name="connsiteX1" fmla="*/ 0 w 12695"/>
                <a:gd name="connsiteY1" fmla="*/ 275719 h 275718"/>
              </a:gdLst>
              <a:ahLst/>
              <a:cxnLst>
                <a:cxn ang="0">
                  <a:pos x="connsiteX0" y="connsiteY0"/>
                </a:cxn>
                <a:cxn ang="0">
                  <a:pos x="connsiteX1" y="connsiteY1"/>
                </a:cxn>
              </a:cxnLst>
              <a:rect l="l" t="t" r="r" b="b"/>
              <a:pathLst>
                <a:path w="12695" h="275718">
                  <a:moveTo>
                    <a:pt x="0" y="0"/>
                  </a:moveTo>
                  <a:lnTo>
                    <a:pt x="0" y="275719"/>
                  </a:lnTo>
                </a:path>
              </a:pathLst>
            </a:custGeom>
            <a:ln w="19050" cap="flat">
              <a:solidFill>
                <a:srgbClr val="E1471D"/>
              </a:solidFill>
              <a:prstDash val="solid"/>
              <a:miter/>
            </a:ln>
          </p:spPr>
          <p:txBody>
            <a:bodyPr rtlCol="0" anchor="ctr"/>
            <a:lstStyle/>
            <a:p>
              <a:endParaRPr lang="en-US"/>
            </a:p>
          </p:txBody>
        </p:sp>
        <p:sp>
          <p:nvSpPr>
            <p:cNvPr id="9907" name="Freeform: Shape 9906">
              <a:extLst>
                <a:ext uri="{FF2B5EF4-FFF2-40B4-BE49-F238E27FC236}">
                  <a16:creationId xmlns:a16="http://schemas.microsoft.com/office/drawing/2014/main" id="{E97EA916-76DE-A753-4933-804AF9ED1E23}"/>
                </a:ext>
              </a:extLst>
            </p:cNvPr>
            <p:cNvSpPr/>
            <p:nvPr/>
          </p:nvSpPr>
          <p:spPr>
            <a:xfrm>
              <a:off x="9687210" y="5096629"/>
              <a:ext cx="12695" cy="275718"/>
            </a:xfrm>
            <a:custGeom>
              <a:avLst/>
              <a:gdLst>
                <a:gd name="connsiteX0" fmla="*/ 0 w 12695"/>
                <a:gd name="connsiteY0" fmla="*/ 0 h 275718"/>
                <a:gd name="connsiteX1" fmla="*/ 0 w 12695"/>
                <a:gd name="connsiteY1" fmla="*/ 275719 h 275718"/>
              </a:gdLst>
              <a:ahLst/>
              <a:cxnLst>
                <a:cxn ang="0">
                  <a:pos x="connsiteX0" y="connsiteY0"/>
                </a:cxn>
                <a:cxn ang="0">
                  <a:pos x="connsiteX1" y="connsiteY1"/>
                </a:cxn>
              </a:cxnLst>
              <a:rect l="l" t="t" r="r" b="b"/>
              <a:pathLst>
                <a:path w="12695" h="275718">
                  <a:moveTo>
                    <a:pt x="0" y="0"/>
                  </a:moveTo>
                  <a:lnTo>
                    <a:pt x="0" y="275719"/>
                  </a:lnTo>
                </a:path>
              </a:pathLst>
            </a:custGeom>
            <a:ln w="19050" cap="flat">
              <a:solidFill>
                <a:srgbClr val="E1471D"/>
              </a:solidFill>
              <a:prstDash val="solid"/>
              <a:miter/>
            </a:ln>
          </p:spPr>
          <p:txBody>
            <a:bodyPr rtlCol="0" anchor="ctr"/>
            <a:lstStyle/>
            <a:p>
              <a:endParaRPr lang="en-US"/>
            </a:p>
          </p:txBody>
        </p:sp>
        <p:sp>
          <p:nvSpPr>
            <p:cNvPr id="9908" name="Freeform: Shape 9907">
              <a:extLst>
                <a:ext uri="{FF2B5EF4-FFF2-40B4-BE49-F238E27FC236}">
                  <a16:creationId xmlns:a16="http://schemas.microsoft.com/office/drawing/2014/main" id="{AA93C81C-F01F-2B77-9731-AA177AD54FB8}"/>
                </a:ext>
              </a:extLst>
            </p:cNvPr>
            <p:cNvSpPr/>
            <p:nvPr/>
          </p:nvSpPr>
          <p:spPr>
            <a:xfrm>
              <a:off x="9712347" y="5096629"/>
              <a:ext cx="12695" cy="312229"/>
            </a:xfrm>
            <a:custGeom>
              <a:avLst/>
              <a:gdLst>
                <a:gd name="connsiteX0" fmla="*/ 0 w 12695"/>
                <a:gd name="connsiteY0" fmla="*/ 0 h 312229"/>
                <a:gd name="connsiteX1" fmla="*/ 0 w 12695"/>
                <a:gd name="connsiteY1" fmla="*/ 312229 h 312229"/>
              </a:gdLst>
              <a:ahLst/>
              <a:cxnLst>
                <a:cxn ang="0">
                  <a:pos x="connsiteX0" y="connsiteY0"/>
                </a:cxn>
                <a:cxn ang="0">
                  <a:pos x="connsiteX1" y="connsiteY1"/>
                </a:cxn>
              </a:cxnLst>
              <a:rect l="l" t="t" r="r" b="b"/>
              <a:pathLst>
                <a:path w="12695" h="312229">
                  <a:moveTo>
                    <a:pt x="0" y="0"/>
                  </a:moveTo>
                  <a:lnTo>
                    <a:pt x="0" y="312229"/>
                  </a:lnTo>
                </a:path>
              </a:pathLst>
            </a:custGeom>
            <a:ln w="19050" cap="flat">
              <a:solidFill>
                <a:srgbClr val="E1471D"/>
              </a:solidFill>
              <a:prstDash val="solid"/>
              <a:miter/>
            </a:ln>
          </p:spPr>
          <p:txBody>
            <a:bodyPr rtlCol="0" anchor="ctr"/>
            <a:lstStyle/>
            <a:p>
              <a:endParaRPr lang="en-US"/>
            </a:p>
          </p:txBody>
        </p:sp>
        <p:sp>
          <p:nvSpPr>
            <p:cNvPr id="9909" name="Freeform: Shape 9908">
              <a:extLst>
                <a:ext uri="{FF2B5EF4-FFF2-40B4-BE49-F238E27FC236}">
                  <a16:creationId xmlns:a16="http://schemas.microsoft.com/office/drawing/2014/main" id="{17708C42-5ABF-0158-A680-1F20873AA16E}"/>
                </a:ext>
              </a:extLst>
            </p:cNvPr>
            <p:cNvSpPr/>
            <p:nvPr/>
          </p:nvSpPr>
          <p:spPr>
            <a:xfrm>
              <a:off x="9737611" y="5096629"/>
              <a:ext cx="12695" cy="312229"/>
            </a:xfrm>
            <a:custGeom>
              <a:avLst/>
              <a:gdLst>
                <a:gd name="connsiteX0" fmla="*/ 0 w 12695"/>
                <a:gd name="connsiteY0" fmla="*/ 0 h 312229"/>
                <a:gd name="connsiteX1" fmla="*/ 0 w 12695"/>
                <a:gd name="connsiteY1" fmla="*/ 312229 h 312229"/>
              </a:gdLst>
              <a:ahLst/>
              <a:cxnLst>
                <a:cxn ang="0">
                  <a:pos x="connsiteX0" y="connsiteY0"/>
                </a:cxn>
                <a:cxn ang="0">
                  <a:pos x="connsiteX1" y="connsiteY1"/>
                </a:cxn>
              </a:cxnLst>
              <a:rect l="l" t="t" r="r" b="b"/>
              <a:pathLst>
                <a:path w="12695" h="312229">
                  <a:moveTo>
                    <a:pt x="0" y="0"/>
                  </a:moveTo>
                  <a:lnTo>
                    <a:pt x="0" y="312229"/>
                  </a:lnTo>
                </a:path>
              </a:pathLst>
            </a:custGeom>
            <a:ln w="19050" cap="flat">
              <a:solidFill>
                <a:srgbClr val="E1471D"/>
              </a:solidFill>
              <a:prstDash val="solid"/>
              <a:miter/>
            </a:ln>
          </p:spPr>
          <p:txBody>
            <a:bodyPr rtlCol="0" anchor="ctr"/>
            <a:lstStyle/>
            <a:p>
              <a:endParaRPr lang="en-US"/>
            </a:p>
          </p:txBody>
        </p:sp>
        <p:sp>
          <p:nvSpPr>
            <p:cNvPr id="9910" name="Freeform: Shape 9909">
              <a:extLst>
                <a:ext uri="{FF2B5EF4-FFF2-40B4-BE49-F238E27FC236}">
                  <a16:creationId xmlns:a16="http://schemas.microsoft.com/office/drawing/2014/main" id="{C4863EE8-E2BB-671F-789C-507E1B84BB2A}"/>
                </a:ext>
              </a:extLst>
            </p:cNvPr>
            <p:cNvSpPr/>
            <p:nvPr/>
          </p:nvSpPr>
          <p:spPr>
            <a:xfrm>
              <a:off x="9762748" y="5096629"/>
              <a:ext cx="12695" cy="312229"/>
            </a:xfrm>
            <a:custGeom>
              <a:avLst/>
              <a:gdLst>
                <a:gd name="connsiteX0" fmla="*/ 0 w 12695"/>
                <a:gd name="connsiteY0" fmla="*/ 0 h 312229"/>
                <a:gd name="connsiteX1" fmla="*/ 0 w 12695"/>
                <a:gd name="connsiteY1" fmla="*/ 312229 h 312229"/>
              </a:gdLst>
              <a:ahLst/>
              <a:cxnLst>
                <a:cxn ang="0">
                  <a:pos x="connsiteX0" y="connsiteY0"/>
                </a:cxn>
                <a:cxn ang="0">
                  <a:pos x="connsiteX1" y="connsiteY1"/>
                </a:cxn>
              </a:cxnLst>
              <a:rect l="l" t="t" r="r" b="b"/>
              <a:pathLst>
                <a:path w="12695" h="312229">
                  <a:moveTo>
                    <a:pt x="0" y="0"/>
                  </a:moveTo>
                  <a:lnTo>
                    <a:pt x="0" y="312229"/>
                  </a:lnTo>
                </a:path>
              </a:pathLst>
            </a:custGeom>
            <a:ln w="19050" cap="flat">
              <a:solidFill>
                <a:srgbClr val="E1471D"/>
              </a:solidFill>
              <a:prstDash val="solid"/>
              <a:miter/>
            </a:ln>
          </p:spPr>
          <p:txBody>
            <a:bodyPr rtlCol="0" anchor="ctr"/>
            <a:lstStyle/>
            <a:p>
              <a:endParaRPr lang="en-US"/>
            </a:p>
          </p:txBody>
        </p:sp>
        <p:sp>
          <p:nvSpPr>
            <p:cNvPr id="9911" name="Freeform: Shape 9910">
              <a:extLst>
                <a:ext uri="{FF2B5EF4-FFF2-40B4-BE49-F238E27FC236}">
                  <a16:creationId xmlns:a16="http://schemas.microsoft.com/office/drawing/2014/main" id="{694A4C13-FF7F-1C02-F6E6-9D2C7209F7FD}"/>
                </a:ext>
              </a:extLst>
            </p:cNvPr>
            <p:cNvSpPr/>
            <p:nvPr/>
          </p:nvSpPr>
          <p:spPr>
            <a:xfrm>
              <a:off x="9788012" y="5096629"/>
              <a:ext cx="12695" cy="312229"/>
            </a:xfrm>
            <a:custGeom>
              <a:avLst/>
              <a:gdLst>
                <a:gd name="connsiteX0" fmla="*/ 0 w 12695"/>
                <a:gd name="connsiteY0" fmla="*/ 0 h 312229"/>
                <a:gd name="connsiteX1" fmla="*/ 0 w 12695"/>
                <a:gd name="connsiteY1" fmla="*/ 312229 h 312229"/>
              </a:gdLst>
              <a:ahLst/>
              <a:cxnLst>
                <a:cxn ang="0">
                  <a:pos x="connsiteX0" y="connsiteY0"/>
                </a:cxn>
                <a:cxn ang="0">
                  <a:pos x="connsiteX1" y="connsiteY1"/>
                </a:cxn>
              </a:cxnLst>
              <a:rect l="l" t="t" r="r" b="b"/>
              <a:pathLst>
                <a:path w="12695" h="312229">
                  <a:moveTo>
                    <a:pt x="0" y="0"/>
                  </a:moveTo>
                  <a:lnTo>
                    <a:pt x="0" y="312229"/>
                  </a:lnTo>
                </a:path>
              </a:pathLst>
            </a:custGeom>
            <a:ln w="19050" cap="flat">
              <a:solidFill>
                <a:srgbClr val="E1471D"/>
              </a:solidFill>
              <a:prstDash val="solid"/>
              <a:miter/>
            </a:ln>
          </p:spPr>
          <p:txBody>
            <a:bodyPr rtlCol="0" anchor="ctr"/>
            <a:lstStyle/>
            <a:p>
              <a:endParaRPr lang="en-US"/>
            </a:p>
          </p:txBody>
        </p:sp>
        <p:sp>
          <p:nvSpPr>
            <p:cNvPr id="9912" name="Freeform: Shape 9911">
              <a:extLst>
                <a:ext uri="{FF2B5EF4-FFF2-40B4-BE49-F238E27FC236}">
                  <a16:creationId xmlns:a16="http://schemas.microsoft.com/office/drawing/2014/main" id="{966F8A5C-2BE0-DA82-AC0F-B2721D4C6550}"/>
                </a:ext>
              </a:extLst>
            </p:cNvPr>
            <p:cNvSpPr/>
            <p:nvPr/>
          </p:nvSpPr>
          <p:spPr>
            <a:xfrm>
              <a:off x="9813149" y="5096629"/>
              <a:ext cx="12695" cy="312229"/>
            </a:xfrm>
            <a:custGeom>
              <a:avLst/>
              <a:gdLst>
                <a:gd name="connsiteX0" fmla="*/ 0 w 12695"/>
                <a:gd name="connsiteY0" fmla="*/ 0 h 312229"/>
                <a:gd name="connsiteX1" fmla="*/ 0 w 12695"/>
                <a:gd name="connsiteY1" fmla="*/ 312229 h 312229"/>
              </a:gdLst>
              <a:ahLst/>
              <a:cxnLst>
                <a:cxn ang="0">
                  <a:pos x="connsiteX0" y="connsiteY0"/>
                </a:cxn>
                <a:cxn ang="0">
                  <a:pos x="connsiteX1" y="connsiteY1"/>
                </a:cxn>
              </a:cxnLst>
              <a:rect l="l" t="t" r="r" b="b"/>
              <a:pathLst>
                <a:path w="12695" h="312229">
                  <a:moveTo>
                    <a:pt x="0" y="0"/>
                  </a:moveTo>
                  <a:lnTo>
                    <a:pt x="0" y="312229"/>
                  </a:lnTo>
                </a:path>
              </a:pathLst>
            </a:custGeom>
            <a:ln w="19050" cap="flat">
              <a:solidFill>
                <a:srgbClr val="E1471D"/>
              </a:solidFill>
              <a:prstDash val="solid"/>
              <a:miter/>
            </a:ln>
          </p:spPr>
          <p:txBody>
            <a:bodyPr rtlCol="0" anchor="ctr"/>
            <a:lstStyle/>
            <a:p>
              <a:endParaRPr lang="en-US"/>
            </a:p>
          </p:txBody>
        </p:sp>
        <p:sp>
          <p:nvSpPr>
            <p:cNvPr id="9913" name="Freeform: Shape 9912">
              <a:extLst>
                <a:ext uri="{FF2B5EF4-FFF2-40B4-BE49-F238E27FC236}">
                  <a16:creationId xmlns:a16="http://schemas.microsoft.com/office/drawing/2014/main" id="{57E5758F-E2EC-F24A-226B-0D75D778D88C}"/>
                </a:ext>
              </a:extLst>
            </p:cNvPr>
            <p:cNvSpPr/>
            <p:nvPr/>
          </p:nvSpPr>
          <p:spPr>
            <a:xfrm>
              <a:off x="9838286" y="5096629"/>
              <a:ext cx="12695" cy="320412"/>
            </a:xfrm>
            <a:custGeom>
              <a:avLst/>
              <a:gdLst>
                <a:gd name="connsiteX0" fmla="*/ 0 w 12695"/>
                <a:gd name="connsiteY0" fmla="*/ 0 h 320412"/>
                <a:gd name="connsiteX1" fmla="*/ 0 w 12695"/>
                <a:gd name="connsiteY1" fmla="*/ 320413 h 320412"/>
              </a:gdLst>
              <a:ahLst/>
              <a:cxnLst>
                <a:cxn ang="0">
                  <a:pos x="connsiteX0" y="connsiteY0"/>
                </a:cxn>
                <a:cxn ang="0">
                  <a:pos x="connsiteX1" y="connsiteY1"/>
                </a:cxn>
              </a:cxnLst>
              <a:rect l="l" t="t" r="r" b="b"/>
              <a:pathLst>
                <a:path w="12695" h="320412">
                  <a:moveTo>
                    <a:pt x="0" y="0"/>
                  </a:moveTo>
                  <a:lnTo>
                    <a:pt x="0" y="320413"/>
                  </a:lnTo>
                </a:path>
              </a:pathLst>
            </a:custGeom>
            <a:ln w="19050" cap="flat">
              <a:solidFill>
                <a:srgbClr val="E1471D"/>
              </a:solidFill>
              <a:prstDash val="solid"/>
              <a:miter/>
            </a:ln>
          </p:spPr>
          <p:txBody>
            <a:bodyPr rtlCol="0" anchor="ctr"/>
            <a:lstStyle/>
            <a:p>
              <a:endParaRPr lang="en-US"/>
            </a:p>
          </p:txBody>
        </p:sp>
        <p:sp>
          <p:nvSpPr>
            <p:cNvPr id="9914" name="Freeform: Shape 9913">
              <a:extLst>
                <a:ext uri="{FF2B5EF4-FFF2-40B4-BE49-F238E27FC236}">
                  <a16:creationId xmlns:a16="http://schemas.microsoft.com/office/drawing/2014/main" id="{6ECFD4D8-F3B4-6D46-02F8-1C9ECC0008B3}"/>
                </a:ext>
              </a:extLst>
            </p:cNvPr>
            <p:cNvSpPr/>
            <p:nvPr/>
          </p:nvSpPr>
          <p:spPr>
            <a:xfrm>
              <a:off x="9863550" y="5096629"/>
              <a:ext cx="12695" cy="320412"/>
            </a:xfrm>
            <a:custGeom>
              <a:avLst/>
              <a:gdLst>
                <a:gd name="connsiteX0" fmla="*/ 0 w 12695"/>
                <a:gd name="connsiteY0" fmla="*/ 0 h 320412"/>
                <a:gd name="connsiteX1" fmla="*/ 0 w 12695"/>
                <a:gd name="connsiteY1" fmla="*/ 320413 h 320412"/>
              </a:gdLst>
              <a:ahLst/>
              <a:cxnLst>
                <a:cxn ang="0">
                  <a:pos x="connsiteX0" y="connsiteY0"/>
                </a:cxn>
                <a:cxn ang="0">
                  <a:pos x="connsiteX1" y="connsiteY1"/>
                </a:cxn>
              </a:cxnLst>
              <a:rect l="l" t="t" r="r" b="b"/>
              <a:pathLst>
                <a:path w="12695" h="320412">
                  <a:moveTo>
                    <a:pt x="0" y="0"/>
                  </a:moveTo>
                  <a:lnTo>
                    <a:pt x="0" y="320413"/>
                  </a:lnTo>
                </a:path>
              </a:pathLst>
            </a:custGeom>
            <a:ln w="19050" cap="flat">
              <a:solidFill>
                <a:srgbClr val="E1471D"/>
              </a:solidFill>
              <a:prstDash val="solid"/>
              <a:miter/>
            </a:ln>
          </p:spPr>
          <p:txBody>
            <a:bodyPr rtlCol="0" anchor="ctr"/>
            <a:lstStyle/>
            <a:p>
              <a:endParaRPr lang="en-US"/>
            </a:p>
          </p:txBody>
        </p:sp>
        <p:sp>
          <p:nvSpPr>
            <p:cNvPr id="9915" name="Freeform: Shape 9914">
              <a:extLst>
                <a:ext uri="{FF2B5EF4-FFF2-40B4-BE49-F238E27FC236}">
                  <a16:creationId xmlns:a16="http://schemas.microsoft.com/office/drawing/2014/main" id="{630E6EA6-1180-ED67-7CCF-78B9D2F4DB8F}"/>
                </a:ext>
              </a:extLst>
            </p:cNvPr>
            <p:cNvSpPr/>
            <p:nvPr/>
          </p:nvSpPr>
          <p:spPr>
            <a:xfrm>
              <a:off x="9888687" y="5096629"/>
              <a:ext cx="12695" cy="325196"/>
            </a:xfrm>
            <a:custGeom>
              <a:avLst/>
              <a:gdLst>
                <a:gd name="connsiteX0" fmla="*/ 0 w 12695"/>
                <a:gd name="connsiteY0" fmla="*/ 0 h 325196"/>
                <a:gd name="connsiteX1" fmla="*/ 0 w 12695"/>
                <a:gd name="connsiteY1" fmla="*/ 325197 h 325196"/>
              </a:gdLst>
              <a:ahLst/>
              <a:cxnLst>
                <a:cxn ang="0">
                  <a:pos x="connsiteX0" y="connsiteY0"/>
                </a:cxn>
                <a:cxn ang="0">
                  <a:pos x="connsiteX1" y="connsiteY1"/>
                </a:cxn>
              </a:cxnLst>
              <a:rect l="l" t="t" r="r" b="b"/>
              <a:pathLst>
                <a:path w="12695" h="325196">
                  <a:moveTo>
                    <a:pt x="0" y="0"/>
                  </a:moveTo>
                  <a:lnTo>
                    <a:pt x="0" y="325197"/>
                  </a:lnTo>
                </a:path>
              </a:pathLst>
            </a:custGeom>
            <a:ln w="19050" cap="flat">
              <a:solidFill>
                <a:srgbClr val="E1471D"/>
              </a:solidFill>
              <a:prstDash val="solid"/>
              <a:miter/>
            </a:ln>
          </p:spPr>
          <p:txBody>
            <a:bodyPr rtlCol="0" anchor="ctr"/>
            <a:lstStyle/>
            <a:p>
              <a:endParaRPr lang="en-US"/>
            </a:p>
          </p:txBody>
        </p:sp>
        <p:sp>
          <p:nvSpPr>
            <p:cNvPr id="9916" name="Freeform: Shape 9915">
              <a:extLst>
                <a:ext uri="{FF2B5EF4-FFF2-40B4-BE49-F238E27FC236}">
                  <a16:creationId xmlns:a16="http://schemas.microsoft.com/office/drawing/2014/main" id="{598FAF71-4E29-D279-9BA5-60F179C5E67D}"/>
                </a:ext>
              </a:extLst>
            </p:cNvPr>
            <p:cNvSpPr/>
            <p:nvPr/>
          </p:nvSpPr>
          <p:spPr>
            <a:xfrm>
              <a:off x="9913824" y="5096629"/>
              <a:ext cx="12695" cy="325196"/>
            </a:xfrm>
            <a:custGeom>
              <a:avLst/>
              <a:gdLst>
                <a:gd name="connsiteX0" fmla="*/ 0 w 12695"/>
                <a:gd name="connsiteY0" fmla="*/ 0 h 325196"/>
                <a:gd name="connsiteX1" fmla="*/ 0 w 12695"/>
                <a:gd name="connsiteY1" fmla="*/ 325197 h 325196"/>
              </a:gdLst>
              <a:ahLst/>
              <a:cxnLst>
                <a:cxn ang="0">
                  <a:pos x="connsiteX0" y="connsiteY0"/>
                </a:cxn>
                <a:cxn ang="0">
                  <a:pos x="connsiteX1" y="connsiteY1"/>
                </a:cxn>
              </a:cxnLst>
              <a:rect l="l" t="t" r="r" b="b"/>
              <a:pathLst>
                <a:path w="12695" h="325196">
                  <a:moveTo>
                    <a:pt x="0" y="0"/>
                  </a:moveTo>
                  <a:lnTo>
                    <a:pt x="0" y="325197"/>
                  </a:lnTo>
                </a:path>
              </a:pathLst>
            </a:custGeom>
            <a:ln w="19050" cap="flat">
              <a:solidFill>
                <a:srgbClr val="E1471D"/>
              </a:solidFill>
              <a:prstDash val="solid"/>
              <a:miter/>
            </a:ln>
          </p:spPr>
          <p:txBody>
            <a:bodyPr rtlCol="0" anchor="ctr"/>
            <a:lstStyle/>
            <a:p>
              <a:endParaRPr lang="en-US"/>
            </a:p>
          </p:txBody>
        </p:sp>
        <p:sp>
          <p:nvSpPr>
            <p:cNvPr id="9917" name="Freeform: Shape 9916">
              <a:extLst>
                <a:ext uri="{FF2B5EF4-FFF2-40B4-BE49-F238E27FC236}">
                  <a16:creationId xmlns:a16="http://schemas.microsoft.com/office/drawing/2014/main" id="{4E843857-EFC2-1C3F-0EA1-D9F8298B7F79}"/>
                </a:ext>
              </a:extLst>
            </p:cNvPr>
            <p:cNvSpPr/>
            <p:nvPr/>
          </p:nvSpPr>
          <p:spPr>
            <a:xfrm>
              <a:off x="9939088" y="5096629"/>
              <a:ext cx="12695" cy="325196"/>
            </a:xfrm>
            <a:custGeom>
              <a:avLst/>
              <a:gdLst>
                <a:gd name="connsiteX0" fmla="*/ 0 w 12695"/>
                <a:gd name="connsiteY0" fmla="*/ 0 h 325196"/>
                <a:gd name="connsiteX1" fmla="*/ 0 w 12695"/>
                <a:gd name="connsiteY1" fmla="*/ 325197 h 325196"/>
              </a:gdLst>
              <a:ahLst/>
              <a:cxnLst>
                <a:cxn ang="0">
                  <a:pos x="connsiteX0" y="connsiteY0"/>
                </a:cxn>
                <a:cxn ang="0">
                  <a:pos x="connsiteX1" y="connsiteY1"/>
                </a:cxn>
              </a:cxnLst>
              <a:rect l="l" t="t" r="r" b="b"/>
              <a:pathLst>
                <a:path w="12695" h="325196">
                  <a:moveTo>
                    <a:pt x="0" y="0"/>
                  </a:moveTo>
                  <a:lnTo>
                    <a:pt x="0" y="325197"/>
                  </a:lnTo>
                </a:path>
              </a:pathLst>
            </a:custGeom>
            <a:ln w="19050" cap="flat">
              <a:solidFill>
                <a:srgbClr val="E1471D"/>
              </a:solidFill>
              <a:prstDash val="solid"/>
              <a:miter/>
            </a:ln>
          </p:spPr>
          <p:txBody>
            <a:bodyPr rtlCol="0" anchor="ctr"/>
            <a:lstStyle/>
            <a:p>
              <a:endParaRPr lang="en-US"/>
            </a:p>
          </p:txBody>
        </p:sp>
        <p:sp>
          <p:nvSpPr>
            <p:cNvPr id="9918" name="Freeform: Shape 9917">
              <a:extLst>
                <a:ext uri="{FF2B5EF4-FFF2-40B4-BE49-F238E27FC236}">
                  <a16:creationId xmlns:a16="http://schemas.microsoft.com/office/drawing/2014/main" id="{C5A5B6D6-D0D4-D0BE-C733-DB42E0C2020E}"/>
                </a:ext>
              </a:extLst>
            </p:cNvPr>
            <p:cNvSpPr/>
            <p:nvPr/>
          </p:nvSpPr>
          <p:spPr>
            <a:xfrm>
              <a:off x="9964225" y="5096629"/>
              <a:ext cx="12695" cy="339171"/>
            </a:xfrm>
            <a:custGeom>
              <a:avLst/>
              <a:gdLst>
                <a:gd name="connsiteX0" fmla="*/ 0 w 12695"/>
                <a:gd name="connsiteY0" fmla="*/ 0 h 339171"/>
                <a:gd name="connsiteX1" fmla="*/ 0 w 12695"/>
                <a:gd name="connsiteY1" fmla="*/ 339172 h 339171"/>
              </a:gdLst>
              <a:ahLst/>
              <a:cxnLst>
                <a:cxn ang="0">
                  <a:pos x="connsiteX0" y="connsiteY0"/>
                </a:cxn>
                <a:cxn ang="0">
                  <a:pos x="connsiteX1" y="connsiteY1"/>
                </a:cxn>
              </a:cxnLst>
              <a:rect l="l" t="t" r="r" b="b"/>
              <a:pathLst>
                <a:path w="12695" h="339171">
                  <a:moveTo>
                    <a:pt x="0" y="0"/>
                  </a:moveTo>
                  <a:lnTo>
                    <a:pt x="0" y="339172"/>
                  </a:lnTo>
                </a:path>
              </a:pathLst>
            </a:custGeom>
            <a:ln w="19050" cap="flat">
              <a:solidFill>
                <a:srgbClr val="E1471D"/>
              </a:solidFill>
              <a:prstDash val="solid"/>
              <a:miter/>
            </a:ln>
          </p:spPr>
          <p:txBody>
            <a:bodyPr rtlCol="0" anchor="ctr"/>
            <a:lstStyle/>
            <a:p>
              <a:endParaRPr lang="en-US"/>
            </a:p>
          </p:txBody>
        </p:sp>
        <p:sp>
          <p:nvSpPr>
            <p:cNvPr id="9919" name="Freeform: Shape 9918">
              <a:extLst>
                <a:ext uri="{FF2B5EF4-FFF2-40B4-BE49-F238E27FC236}">
                  <a16:creationId xmlns:a16="http://schemas.microsoft.com/office/drawing/2014/main" id="{4B3ABE3F-7075-24ED-48F5-7A8924DB5B41}"/>
                </a:ext>
              </a:extLst>
            </p:cNvPr>
            <p:cNvSpPr/>
            <p:nvPr/>
          </p:nvSpPr>
          <p:spPr>
            <a:xfrm>
              <a:off x="9989489" y="5096629"/>
              <a:ext cx="12695" cy="345466"/>
            </a:xfrm>
            <a:custGeom>
              <a:avLst/>
              <a:gdLst>
                <a:gd name="connsiteX0" fmla="*/ 0 w 12695"/>
                <a:gd name="connsiteY0" fmla="*/ 0 h 345466"/>
                <a:gd name="connsiteX1" fmla="*/ 0 w 12695"/>
                <a:gd name="connsiteY1" fmla="*/ 345467 h 345466"/>
              </a:gdLst>
              <a:ahLst/>
              <a:cxnLst>
                <a:cxn ang="0">
                  <a:pos x="connsiteX0" y="connsiteY0"/>
                </a:cxn>
                <a:cxn ang="0">
                  <a:pos x="connsiteX1" y="connsiteY1"/>
                </a:cxn>
              </a:cxnLst>
              <a:rect l="l" t="t" r="r" b="b"/>
              <a:pathLst>
                <a:path w="12695" h="345466">
                  <a:moveTo>
                    <a:pt x="0" y="0"/>
                  </a:moveTo>
                  <a:lnTo>
                    <a:pt x="0" y="345467"/>
                  </a:lnTo>
                </a:path>
              </a:pathLst>
            </a:custGeom>
            <a:ln w="19050" cap="flat">
              <a:solidFill>
                <a:srgbClr val="E1471D"/>
              </a:solidFill>
              <a:prstDash val="solid"/>
              <a:miter/>
            </a:ln>
          </p:spPr>
          <p:txBody>
            <a:bodyPr rtlCol="0" anchor="ctr"/>
            <a:lstStyle/>
            <a:p>
              <a:endParaRPr lang="en-US"/>
            </a:p>
          </p:txBody>
        </p:sp>
        <p:sp>
          <p:nvSpPr>
            <p:cNvPr id="9920" name="Freeform: Shape 9919">
              <a:extLst>
                <a:ext uri="{FF2B5EF4-FFF2-40B4-BE49-F238E27FC236}">
                  <a16:creationId xmlns:a16="http://schemas.microsoft.com/office/drawing/2014/main" id="{CEC5936A-8C4A-88C5-BBED-88AE1BAEFC7C}"/>
                </a:ext>
              </a:extLst>
            </p:cNvPr>
            <p:cNvSpPr/>
            <p:nvPr/>
          </p:nvSpPr>
          <p:spPr>
            <a:xfrm>
              <a:off x="10014626" y="5096629"/>
              <a:ext cx="12695" cy="345466"/>
            </a:xfrm>
            <a:custGeom>
              <a:avLst/>
              <a:gdLst>
                <a:gd name="connsiteX0" fmla="*/ 0 w 12695"/>
                <a:gd name="connsiteY0" fmla="*/ 0 h 345466"/>
                <a:gd name="connsiteX1" fmla="*/ 0 w 12695"/>
                <a:gd name="connsiteY1" fmla="*/ 345467 h 345466"/>
              </a:gdLst>
              <a:ahLst/>
              <a:cxnLst>
                <a:cxn ang="0">
                  <a:pos x="connsiteX0" y="connsiteY0"/>
                </a:cxn>
                <a:cxn ang="0">
                  <a:pos x="connsiteX1" y="connsiteY1"/>
                </a:cxn>
              </a:cxnLst>
              <a:rect l="l" t="t" r="r" b="b"/>
              <a:pathLst>
                <a:path w="12695" h="345466">
                  <a:moveTo>
                    <a:pt x="0" y="0"/>
                  </a:moveTo>
                  <a:lnTo>
                    <a:pt x="0" y="345467"/>
                  </a:lnTo>
                </a:path>
              </a:pathLst>
            </a:custGeom>
            <a:ln w="19050" cap="flat">
              <a:solidFill>
                <a:srgbClr val="E1471D"/>
              </a:solidFill>
              <a:prstDash val="solid"/>
              <a:miter/>
            </a:ln>
          </p:spPr>
          <p:txBody>
            <a:bodyPr rtlCol="0" anchor="ctr"/>
            <a:lstStyle/>
            <a:p>
              <a:endParaRPr lang="en-US"/>
            </a:p>
          </p:txBody>
        </p:sp>
        <p:sp>
          <p:nvSpPr>
            <p:cNvPr id="9921" name="Freeform: Shape 9920">
              <a:extLst>
                <a:ext uri="{FF2B5EF4-FFF2-40B4-BE49-F238E27FC236}">
                  <a16:creationId xmlns:a16="http://schemas.microsoft.com/office/drawing/2014/main" id="{C294BBE7-A117-08DE-DDF1-C2503434834F}"/>
                </a:ext>
              </a:extLst>
            </p:cNvPr>
            <p:cNvSpPr/>
            <p:nvPr/>
          </p:nvSpPr>
          <p:spPr>
            <a:xfrm>
              <a:off x="10039382" y="5096629"/>
              <a:ext cx="888" cy="362714"/>
            </a:xfrm>
            <a:custGeom>
              <a:avLst/>
              <a:gdLst>
                <a:gd name="connsiteX0" fmla="*/ 889 w 888"/>
                <a:gd name="connsiteY0" fmla="*/ 0 h 362714"/>
                <a:gd name="connsiteX1" fmla="*/ 0 w 888"/>
                <a:gd name="connsiteY1" fmla="*/ 362715 h 362714"/>
              </a:gdLst>
              <a:ahLst/>
              <a:cxnLst>
                <a:cxn ang="0">
                  <a:pos x="connsiteX0" y="connsiteY0"/>
                </a:cxn>
                <a:cxn ang="0">
                  <a:pos x="connsiteX1" y="connsiteY1"/>
                </a:cxn>
              </a:cxnLst>
              <a:rect l="l" t="t" r="r" b="b"/>
              <a:pathLst>
                <a:path w="888" h="362714">
                  <a:moveTo>
                    <a:pt x="889" y="0"/>
                  </a:moveTo>
                  <a:lnTo>
                    <a:pt x="0" y="362715"/>
                  </a:lnTo>
                </a:path>
              </a:pathLst>
            </a:custGeom>
            <a:ln w="19050" cap="flat">
              <a:solidFill>
                <a:srgbClr val="E1471D"/>
              </a:solidFill>
              <a:prstDash val="solid"/>
              <a:miter/>
            </a:ln>
          </p:spPr>
          <p:txBody>
            <a:bodyPr rtlCol="0" anchor="ctr"/>
            <a:lstStyle/>
            <a:p>
              <a:endParaRPr lang="en-US"/>
            </a:p>
          </p:txBody>
        </p:sp>
        <p:sp>
          <p:nvSpPr>
            <p:cNvPr id="9922" name="Freeform: Shape 9921">
              <a:extLst>
                <a:ext uri="{FF2B5EF4-FFF2-40B4-BE49-F238E27FC236}">
                  <a16:creationId xmlns:a16="http://schemas.microsoft.com/office/drawing/2014/main" id="{98834508-1C0C-26D2-D317-6B9514F79EED}"/>
                </a:ext>
              </a:extLst>
            </p:cNvPr>
            <p:cNvSpPr/>
            <p:nvPr/>
          </p:nvSpPr>
          <p:spPr>
            <a:xfrm>
              <a:off x="10064011" y="5096629"/>
              <a:ext cx="1904" cy="363218"/>
            </a:xfrm>
            <a:custGeom>
              <a:avLst/>
              <a:gdLst>
                <a:gd name="connsiteX0" fmla="*/ 0 w 1904"/>
                <a:gd name="connsiteY0" fmla="*/ 0 h 363218"/>
                <a:gd name="connsiteX1" fmla="*/ 1904 w 1904"/>
                <a:gd name="connsiteY1" fmla="*/ 363218 h 363218"/>
              </a:gdLst>
              <a:ahLst/>
              <a:cxnLst>
                <a:cxn ang="0">
                  <a:pos x="connsiteX0" y="connsiteY0"/>
                </a:cxn>
                <a:cxn ang="0">
                  <a:pos x="connsiteX1" y="connsiteY1"/>
                </a:cxn>
              </a:cxnLst>
              <a:rect l="l" t="t" r="r" b="b"/>
              <a:pathLst>
                <a:path w="1904" h="363218">
                  <a:moveTo>
                    <a:pt x="0" y="0"/>
                  </a:moveTo>
                  <a:lnTo>
                    <a:pt x="1904" y="363218"/>
                  </a:lnTo>
                </a:path>
              </a:pathLst>
            </a:custGeom>
            <a:ln w="19050" cap="flat">
              <a:solidFill>
                <a:srgbClr val="E1471D"/>
              </a:solidFill>
              <a:prstDash val="solid"/>
              <a:miter/>
            </a:ln>
          </p:spPr>
          <p:txBody>
            <a:bodyPr rtlCol="0" anchor="ctr"/>
            <a:lstStyle/>
            <a:p>
              <a:endParaRPr lang="en-US"/>
            </a:p>
          </p:txBody>
        </p:sp>
        <p:sp>
          <p:nvSpPr>
            <p:cNvPr id="9923" name="Freeform: Shape 9922">
              <a:extLst>
                <a:ext uri="{FF2B5EF4-FFF2-40B4-BE49-F238E27FC236}">
                  <a16:creationId xmlns:a16="http://schemas.microsoft.com/office/drawing/2014/main" id="{7787930D-6848-E776-437B-6486A50850C2}"/>
                </a:ext>
              </a:extLst>
            </p:cNvPr>
            <p:cNvSpPr/>
            <p:nvPr/>
          </p:nvSpPr>
          <p:spPr>
            <a:xfrm>
              <a:off x="10089656" y="5096629"/>
              <a:ext cx="1015" cy="370394"/>
            </a:xfrm>
            <a:custGeom>
              <a:avLst/>
              <a:gdLst>
                <a:gd name="connsiteX0" fmla="*/ 0 w 1015"/>
                <a:gd name="connsiteY0" fmla="*/ 0 h 370394"/>
                <a:gd name="connsiteX1" fmla="*/ 1016 w 1015"/>
                <a:gd name="connsiteY1" fmla="*/ 370395 h 370394"/>
              </a:gdLst>
              <a:ahLst/>
              <a:cxnLst>
                <a:cxn ang="0">
                  <a:pos x="connsiteX0" y="connsiteY0"/>
                </a:cxn>
                <a:cxn ang="0">
                  <a:pos x="connsiteX1" y="connsiteY1"/>
                </a:cxn>
              </a:cxnLst>
              <a:rect l="l" t="t" r="r" b="b"/>
              <a:pathLst>
                <a:path w="1015" h="370394">
                  <a:moveTo>
                    <a:pt x="0" y="0"/>
                  </a:moveTo>
                  <a:lnTo>
                    <a:pt x="1016" y="370395"/>
                  </a:lnTo>
                </a:path>
              </a:pathLst>
            </a:custGeom>
            <a:ln w="19050" cap="flat">
              <a:solidFill>
                <a:srgbClr val="E1471D"/>
              </a:solidFill>
              <a:prstDash val="solid"/>
              <a:miter/>
            </a:ln>
          </p:spPr>
          <p:txBody>
            <a:bodyPr rtlCol="0" anchor="ctr"/>
            <a:lstStyle/>
            <a:p>
              <a:endParaRPr lang="en-US"/>
            </a:p>
          </p:txBody>
        </p:sp>
        <p:sp>
          <p:nvSpPr>
            <p:cNvPr id="9924" name="Freeform: Shape 9923">
              <a:extLst>
                <a:ext uri="{FF2B5EF4-FFF2-40B4-BE49-F238E27FC236}">
                  <a16:creationId xmlns:a16="http://schemas.microsoft.com/office/drawing/2014/main" id="{9DFF02C6-A503-0AB0-56E0-DECD09F97E0A}"/>
                </a:ext>
              </a:extLst>
            </p:cNvPr>
            <p:cNvSpPr/>
            <p:nvPr/>
          </p:nvSpPr>
          <p:spPr>
            <a:xfrm>
              <a:off x="10115428" y="5096629"/>
              <a:ext cx="12695" cy="376689"/>
            </a:xfrm>
            <a:custGeom>
              <a:avLst/>
              <a:gdLst>
                <a:gd name="connsiteX0" fmla="*/ 0 w 12695"/>
                <a:gd name="connsiteY0" fmla="*/ 0 h 376689"/>
                <a:gd name="connsiteX1" fmla="*/ 0 w 12695"/>
                <a:gd name="connsiteY1" fmla="*/ 376690 h 376689"/>
              </a:gdLst>
              <a:ahLst/>
              <a:cxnLst>
                <a:cxn ang="0">
                  <a:pos x="connsiteX0" y="connsiteY0"/>
                </a:cxn>
                <a:cxn ang="0">
                  <a:pos x="connsiteX1" y="connsiteY1"/>
                </a:cxn>
              </a:cxnLst>
              <a:rect l="l" t="t" r="r" b="b"/>
              <a:pathLst>
                <a:path w="12695" h="376689">
                  <a:moveTo>
                    <a:pt x="0" y="0"/>
                  </a:moveTo>
                  <a:lnTo>
                    <a:pt x="0" y="376690"/>
                  </a:lnTo>
                </a:path>
              </a:pathLst>
            </a:custGeom>
            <a:ln w="19050" cap="flat">
              <a:solidFill>
                <a:srgbClr val="E1471D"/>
              </a:solidFill>
              <a:prstDash val="solid"/>
              <a:miter/>
            </a:ln>
          </p:spPr>
          <p:txBody>
            <a:bodyPr rtlCol="0" anchor="ctr"/>
            <a:lstStyle/>
            <a:p>
              <a:endParaRPr lang="en-US"/>
            </a:p>
          </p:txBody>
        </p:sp>
        <p:sp>
          <p:nvSpPr>
            <p:cNvPr id="9925" name="Freeform: Shape 9924">
              <a:extLst>
                <a:ext uri="{FF2B5EF4-FFF2-40B4-BE49-F238E27FC236}">
                  <a16:creationId xmlns:a16="http://schemas.microsoft.com/office/drawing/2014/main" id="{20BD8FE0-7CAB-58DD-4513-700683E6D689}"/>
                </a:ext>
              </a:extLst>
            </p:cNvPr>
            <p:cNvSpPr/>
            <p:nvPr/>
          </p:nvSpPr>
          <p:spPr>
            <a:xfrm>
              <a:off x="10140565" y="5096629"/>
              <a:ext cx="12695" cy="395448"/>
            </a:xfrm>
            <a:custGeom>
              <a:avLst/>
              <a:gdLst>
                <a:gd name="connsiteX0" fmla="*/ 0 w 12695"/>
                <a:gd name="connsiteY0" fmla="*/ 0 h 395448"/>
                <a:gd name="connsiteX1" fmla="*/ 0 w 12695"/>
                <a:gd name="connsiteY1" fmla="*/ 395448 h 395448"/>
              </a:gdLst>
              <a:ahLst/>
              <a:cxnLst>
                <a:cxn ang="0">
                  <a:pos x="connsiteX0" y="connsiteY0"/>
                </a:cxn>
                <a:cxn ang="0">
                  <a:pos x="connsiteX1" y="connsiteY1"/>
                </a:cxn>
              </a:cxnLst>
              <a:rect l="l" t="t" r="r" b="b"/>
              <a:pathLst>
                <a:path w="12695" h="395448">
                  <a:moveTo>
                    <a:pt x="0" y="0"/>
                  </a:moveTo>
                  <a:lnTo>
                    <a:pt x="0" y="395448"/>
                  </a:lnTo>
                </a:path>
              </a:pathLst>
            </a:custGeom>
            <a:ln w="19050" cap="flat">
              <a:solidFill>
                <a:srgbClr val="E1471D"/>
              </a:solidFill>
              <a:prstDash val="solid"/>
              <a:miter/>
            </a:ln>
          </p:spPr>
          <p:txBody>
            <a:bodyPr rtlCol="0" anchor="ctr"/>
            <a:lstStyle/>
            <a:p>
              <a:endParaRPr lang="en-US"/>
            </a:p>
          </p:txBody>
        </p:sp>
        <p:sp>
          <p:nvSpPr>
            <p:cNvPr id="9926" name="Freeform: Shape 9925">
              <a:extLst>
                <a:ext uri="{FF2B5EF4-FFF2-40B4-BE49-F238E27FC236}">
                  <a16:creationId xmlns:a16="http://schemas.microsoft.com/office/drawing/2014/main" id="{3C1DDF2C-7C8F-5880-8E9E-B2AF943CAFFA}"/>
                </a:ext>
              </a:extLst>
            </p:cNvPr>
            <p:cNvSpPr/>
            <p:nvPr/>
          </p:nvSpPr>
          <p:spPr>
            <a:xfrm>
              <a:off x="10165702" y="5096629"/>
              <a:ext cx="12695" cy="408919"/>
            </a:xfrm>
            <a:custGeom>
              <a:avLst/>
              <a:gdLst>
                <a:gd name="connsiteX0" fmla="*/ 0 w 12695"/>
                <a:gd name="connsiteY0" fmla="*/ 0 h 408919"/>
                <a:gd name="connsiteX1" fmla="*/ 0 w 12695"/>
                <a:gd name="connsiteY1" fmla="*/ 408920 h 408919"/>
              </a:gdLst>
              <a:ahLst/>
              <a:cxnLst>
                <a:cxn ang="0">
                  <a:pos x="connsiteX0" y="connsiteY0"/>
                </a:cxn>
                <a:cxn ang="0">
                  <a:pos x="connsiteX1" y="connsiteY1"/>
                </a:cxn>
              </a:cxnLst>
              <a:rect l="l" t="t" r="r" b="b"/>
              <a:pathLst>
                <a:path w="12695" h="408919">
                  <a:moveTo>
                    <a:pt x="0" y="0"/>
                  </a:moveTo>
                  <a:lnTo>
                    <a:pt x="0" y="408920"/>
                  </a:lnTo>
                </a:path>
              </a:pathLst>
            </a:custGeom>
            <a:ln w="19050" cap="flat">
              <a:solidFill>
                <a:srgbClr val="E1471D"/>
              </a:solidFill>
              <a:prstDash val="solid"/>
              <a:miter/>
            </a:ln>
          </p:spPr>
          <p:txBody>
            <a:bodyPr rtlCol="0" anchor="ctr"/>
            <a:lstStyle/>
            <a:p>
              <a:endParaRPr lang="en-US"/>
            </a:p>
          </p:txBody>
        </p:sp>
        <p:sp>
          <p:nvSpPr>
            <p:cNvPr id="9927" name="Freeform: Shape 9926">
              <a:extLst>
                <a:ext uri="{FF2B5EF4-FFF2-40B4-BE49-F238E27FC236}">
                  <a16:creationId xmlns:a16="http://schemas.microsoft.com/office/drawing/2014/main" id="{0F9DF1C1-B58C-BD55-1C7A-53EE1A90A888}"/>
                </a:ext>
              </a:extLst>
            </p:cNvPr>
            <p:cNvSpPr/>
            <p:nvPr/>
          </p:nvSpPr>
          <p:spPr>
            <a:xfrm>
              <a:off x="10190966" y="5096629"/>
              <a:ext cx="12695" cy="419495"/>
            </a:xfrm>
            <a:custGeom>
              <a:avLst/>
              <a:gdLst>
                <a:gd name="connsiteX0" fmla="*/ 0 w 12695"/>
                <a:gd name="connsiteY0" fmla="*/ 0 h 419495"/>
                <a:gd name="connsiteX1" fmla="*/ 0 w 12695"/>
                <a:gd name="connsiteY1" fmla="*/ 419495 h 419495"/>
              </a:gdLst>
              <a:ahLst/>
              <a:cxnLst>
                <a:cxn ang="0">
                  <a:pos x="connsiteX0" y="connsiteY0"/>
                </a:cxn>
                <a:cxn ang="0">
                  <a:pos x="connsiteX1" y="connsiteY1"/>
                </a:cxn>
              </a:cxnLst>
              <a:rect l="l" t="t" r="r" b="b"/>
              <a:pathLst>
                <a:path w="12695" h="419495">
                  <a:moveTo>
                    <a:pt x="0" y="0"/>
                  </a:moveTo>
                  <a:lnTo>
                    <a:pt x="0" y="419495"/>
                  </a:lnTo>
                </a:path>
              </a:pathLst>
            </a:custGeom>
            <a:ln w="19050" cap="flat">
              <a:solidFill>
                <a:srgbClr val="E1471D"/>
              </a:solidFill>
              <a:prstDash val="solid"/>
              <a:miter/>
            </a:ln>
          </p:spPr>
          <p:txBody>
            <a:bodyPr rtlCol="0" anchor="ctr"/>
            <a:lstStyle/>
            <a:p>
              <a:endParaRPr lang="en-US"/>
            </a:p>
          </p:txBody>
        </p:sp>
        <p:sp>
          <p:nvSpPr>
            <p:cNvPr id="9928" name="Freeform: Shape 9927">
              <a:extLst>
                <a:ext uri="{FF2B5EF4-FFF2-40B4-BE49-F238E27FC236}">
                  <a16:creationId xmlns:a16="http://schemas.microsoft.com/office/drawing/2014/main" id="{A3A87C67-79C3-C4EA-AC3B-D8868A2950F5}"/>
                </a:ext>
              </a:extLst>
            </p:cNvPr>
            <p:cNvSpPr/>
            <p:nvPr/>
          </p:nvSpPr>
          <p:spPr>
            <a:xfrm>
              <a:off x="10216103" y="5096629"/>
              <a:ext cx="12695" cy="426293"/>
            </a:xfrm>
            <a:custGeom>
              <a:avLst/>
              <a:gdLst>
                <a:gd name="connsiteX0" fmla="*/ 0 w 12695"/>
                <a:gd name="connsiteY0" fmla="*/ 0 h 426293"/>
                <a:gd name="connsiteX1" fmla="*/ 0 w 12695"/>
                <a:gd name="connsiteY1" fmla="*/ 426294 h 426293"/>
              </a:gdLst>
              <a:ahLst/>
              <a:cxnLst>
                <a:cxn ang="0">
                  <a:pos x="connsiteX0" y="connsiteY0"/>
                </a:cxn>
                <a:cxn ang="0">
                  <a:pos x="connsiteX1" y="connsiteY1"/>
                </a:cxn>
              </a:cxnLst>
              <a:rect l="l" t="t" r="r" b="b"/>
              <a:pathLst>
                <a:path w="12695" h="426293">
                  <a:moveTo>
                    <a:pt x="0" y="0"/>
                  </a:moveTo>
                  <a:lnTo>
                    <a:pt x="0" y="426294"/>
                  </a:lnTo>
                </a:path>
              </a:pathLst>
            </a:custGeom>
            <a:ln w="19050" cap="flat">
              <a:solidFill>
                <a:srgbClr val="E1471D"/>
              </a:solidFill>
              <a:prstDash val="solid"/>
              <a:miter/>
            </a:ln>
          </p:spPr>
          <p:txBody>
            <a:bodyPr rtlCol="0" anchor="ctr"/>
            <a:lstStyle/>
            <a:p>
              <a:endParaRPr lang="en-US"/>
            </a:p>
          </p:txBody>
        </p:sp>
        <p:sp>
          <p:nvSpPr>
            <p:cNvPr id="9929" name="Freeform: Shape 9928">
              <a:extLst>
                <a:ext uri="{FF2B5EF4-FFF2-40B4-BE49-F238E27FC236}">
                  <a16:creationId xmlns:a16="http://schemas.microsoft.com/office/drawing/2014/main" id="{9DCE3BEE-7437-5682-2468-B51DC74923A8}"/>
                </a:ext>
              </a:extLst>
            </p:cNvPr>
            <p:cNvSpPr/>
            <p:nvPr/>
          </p:nvSpPr>
          <p:spPr>
            <a:xfrm>
              <a:off x="10241240" y="5096629"/>
              <a:ext cx="12695" cy="438757"/>
            </a:xfrm>
            <a:custGeom>
              <a:avLst/>
              <a:gdLst>
                <a:gd name="connsiteX0" fmla="*/ 0 w 12695"/>
                <a:gd name="connsiteY0" fmla="*/ 0 h 438757"/>
                <a:gd name="connsiteX1" fmla="*/ 0 w 12695"/>
                <a:gd name="connsiteY1" fmla="*/ 438758 h 438757"/>
              </a:gdLst>
              <a:ahLst/>
              <a:cxnLst>
                <a:cxn ang="0">
                  <a:pos x="connsiteX0" y="connsiteY0"/>
                </a:cxn>
                <a:cxn ang="0">
                  <a:pos x="connsiteX1" y="connsiteY1"/>
                </a:cxn>
              </a:cxnLst>
              <a:rect l="l" t="t" r="r" b="b"/>
              <a:pathLst>
                <a:path w="12695" h="438757">
                  <a:moveTo>
                    <a:pt x="0" y="0"/>
                  </a:moveTo>
                  <a:lnTo>
                    <a:pt x="0" y="438758"/>
                  </a:lnTo>
                </a:path>
              </a:pathLst>
            </a:custGeom>
            <a:ln w="19050" cap="flat">
              <a:solidFill>
                <a:srgbClr val="E1471D"/>
              </a:solidFill>
              <a:prstDash val="solid"/>
              <a:miter/>
            </a:ln>
          </p:spPr>
          <p:txBody>
            <a:bodyPr rtlCol="0" anchor="ctr"/>
            <a:lstStyle/>
            <a:p>
              <a:endParaRPr lang="en-US"/>
            </a:p>
          </p:txBody>
        </p:sp>
        <p:sp>
          <p:nvSpPr>
            <p:cNvPr id="9930" name="Freeform: Shape 9929">
              <a:extLst>
                <a:ext uri="{FF2B5EF4-FFF2-40B4-BE49-F238E27FC236}">
                  <a16:creationId xmlns:a16="http://schemas.microsoft.com/office/drawing/2014/main" id="{61402221-1102-8466-A573-33A66702BD4D}"/>
                </a:ext>
              </a:extLst>
            </p:cNvPr>
            <p:cNvSpPr/>
            <p:nvPr/>
          </p:nvSpPr>
          <p:spPr>
            <a:xfrm>
              <a:off x="10266504" y="5096629"/>
              <a:ext cx="12695" cy="438757"/>
            </a:xfrm>
            <a:custGeom>
              <a:avLst/>
              <a:gdLst>
                <a:gd name="connsiteX0" fmla="*/ 0 w 12695"/>
                <a:gd name="connsiteY0" fmla="*/ 0 h 438757"/>
                <a:gd name="connsiteX1" fmla="*/ 0 w 12695"/>
                <a:gd name="connsiteY1" fmla="*/ 438758 h 438757"/>
              </a:gdLst>
              <a:ahLst/>
              <a:cxnLst>
                <a:cxn ang="0">
                  <a:pos x="connsiteX0" y="connsiteY0"/>
                </a:cxn>
                <a:cxn ang="0">
                  <a:pos x="connsiteX1" y="connsiteY1"/>
                </a:cxn>
              </a:cxnLst>
              <a:rect l="l" t="t" r="r" b="b"/>
              <a:pathLst>
                <a:path w="12695" h="438757">
                  <a:moveTo>
                    <a:pt x="0" y="0"/>
                  </a:moveTo>
                  <a:lnTo>
                    <a:pt x="0" y="438758"/>
                  </a:lnTo>
                </a:path>
              </a:pathLst>
            </a:custGeom>
            <a:ln w="19050" cap="flat">
              <a:solidFill>
                <a:srgbClr val="E1471D"/>
              </a:solidFill>
              <a:prstDash val="solid"/>
              <a:miter/>
            </a:ln>
          </p:spPr>
          <p:txBody>
            <a:bodyPr rtlCol="0" anchor="ctr"/>
            <a:lstStyle/>
            <a:p>
              <a:endParaRPr lang="en-US"/>
            </a:p>
          </p:txBody>
        </p:sp>
        <p:sp>
          <p:nvSpPr>
            <p:cNvPr id="9931" name="Freeform: Shape 9930">
              <a:extLst>
                <a:ext uri="{FF2B5EF4-FFF2-40B4-BE49-F238E27FC236}">
                  <a16:creationId xmlns:a16="http://schemas.microsoft.com/office/drawing/2014/main" id="{288C9715-ADB9-FC71-3B8F-164B99117446}"/>
                </a:ext>
              </a:extLst>
            </p:cNvPr>
            <p:cNvSpPr/>
            <p:nvPr/>
          </p:nvSpPr>
          <p:spPr>
            <a:xfrm>
              <a:off x="10291641" y="5096629"/>
              <a:ext cx="12695" cy="438757"/>
            </a:xfrm>
            <a:custGeom>
              <a:avLst/>
              <a:gdLst>
                <a:gd name="connsiteX0" fmla="*/ 0 w 12695"/>
                <a:gd name="connsiteY0" fmla="*/ 0 h 438757"/>
                <a:gd name="connsiteX1" fmla="*/ 0 w 12695"/>
                <a:gd name="connsiteY1" fmla="*/ 438758 h 438757"/>
              </a:gdLst>
              <a:ahLst/>
              <a:cxnLst>
                <a:cxn ang="0">
                  <a:pos x="connsiteX0" y="connsiteY0"/>
                </a:cxn>
                <a:cxn ang="0">
                  <a:pos x="connsiteX1" y="connsiteY1"/>
                </a:cxn>
              </a:cxnLst>
              <a:rect l="l" t="t" r="r" b="b"/>
              <a:pathLst>
                <a:path w="12695" h="438757">
                  <a:moveTo>
                    <a:pt x="0" y="0"/>
                  </a:moveTo>
                  <a:lnTo>
                    <a:pt x="0" y="438758"/>
                  </a:lnTo>
                </a:path>
              </a:pathLst>
            </a:custGeom>
            <a:ln w="19050" cap="flat">
              <a:solidFill>
                <a:srgbClr val="E1471D"/>
              </a:solidFill>
              <a:prstDash val="solid"/>
              <a:miter/>
            </a:ln>
          </p:spPr>
          <p:txBody>
            <a:bodyPr rtlCol="0" anchor="ctr"/>
            <a:lstStyle/>
            <a:p>
              <a:endParaRPr lang="en-US"/>
            </a:p>
          </p:txBody>
        </p:sp>
        <p:sp>
          <p:nvSpPr>
            <p:cNvPr id="9932" name="Freeform: Shape 9931">
              <a:extLst>
                <a:ext uri="{FF2B5EF4-FFF2-40B4-BE49-F238E27FC236}">
                  <a16:creationId xmlns:a16="http://schemas.microsoft.com/office/drawing/2014/main" id="{C5EE4540-88CD-EC7D-1978-ECD860542A7A}"/>
                </a:ext>
              </a:extLst>
            </p:cNvPr>
            <p:cNvSpPr/>
            <p:nvPr/>
          </p:nvSpPr>
          <p:spPr>
            <a:xfrm>
              <a:off x="10316905" y="5096629"/>
              <a:ext cx="12695" cy="448829"/>
            </a:xfrm>
            <a:custGeom>
              <a:avLst/>
              <a:gdLst>
                <a:gd name="connsiteX0" fmla="*/ 0 w 12695"/>
                <a:gd name="connsiteY0" fmla="*/ 0 h 448829"/>
                <a:gd name="connsiteX1" fmla="*/ 0 w 12695"/>
                <a:gd name="connsiteY1" fmla="*/ 448830 h 448829"/>
              </a:gdLst>
              <a:ahLst/>
              <a:cxnLst>
                <a:cxn ang="0">
                  <a:pos x="connsiteX0" y="connsiteY0"/>
                </a:cxn>
                <a:cxn ang="0">
                  <a:pos x="connsiteX1" y="connsiteY1"/>
                </a:cxn>
              </a:cxnLst>
              <a:rect l="l" t="t" r="r" b="b"/>
              <a:pathLst>
                <a:path w="12695" h="448829">
                  <a:moveTo>
                    <a:pt x="0" y="0"/>
                  </a:moveTo>
                  <a:lnTo>
                    <a:pt x="0" y="448830"/>
                  </a:lnTo>
                </a:path>
              </a:pathLst>
            </a:custGeom>
            <a:ln w="19050" cap="flat">
              <a:solidFill>
                <a:srgbClr val="E1471D"/>
              </a:solidFill>
              <a:prstDash val="solid"/>
              <a:miter/>
            </a:ln>
          </p:spPr>
          <p:txBody>
            <a:bodyPr rtlCol="0" anchor="ctr"/>
            <a:lstStyle/>
            <a:p>
              <a:endParaRPr lang="en-US"/>
            </a:p>
          </p:txBody>
        </p:sp>
        <p:sp>
          <p:nvSpPr>
            <p:cNvPr id="9933" name="Freeform: Shape 9932">
              <a:extLst>
                <a:ext uri="{FF2B5EF4-FFF2-40B4-BE49-F238E27FC236}">
                  <a16:creationId xmlns:a16="http://schemas.microsoft.com/office/drawing/2014/main" id="{364C4999-096A-7338-DD1C-D90672315CBB}"/>
                </a:ext>
              </a:extLst>
            </p:cNvPr>
            <p:cNvSpPr/>
            <p:nvPr/>
          </p:nvSpPr>
          <p:spPr>
            <a:xfrm>
              <a:off x="10342042" y="5096629"/>
              <a:ext cx="12695" cy="448829"/>
            </a:xfrm>
            <a:custGeom>
              <a:avLst/>
              <a:gdLst>
                <a:gd name="connsiteX0" fmla="*/ 0 w 12695"/>
                <a:gd name="connsiteY0" fmla="*/ 0 h 448829"/>
                <a:gd name="connsiteX1" fmla="*/ 0 w 12695"/>
                <a:gd name="connsiteY1" fmla="*/ 448830 h 448829"/>
              </a:gdLst>
              <a:ahLst/>
              <a:cxnLst>
                <a:cxn ang="0">
                  <a:pos x="connsiteX0" y="connsiteY0"/>
                </a:cxn>
                <a:cxn ang="0">
                  <a:pos x="connsiteX1" y="connsiteY1"/>
                </a:cxn>
              </a:cxnLst>
              <a:rect l="l" t="t" r="r" b="b"/>
              <a:pathLst>
                <a:path w="12695" h="448829">
                  <a:moveTo>
                    <a:pt x="0" y="0"/>
                  </a:moveTo>
                  <a:lnTo>
                    <a:pt x="0" y="448830"/>
                  </a:lnTo>
                </a:path>
              </a:pathLst>
            </a:custGeom>
            <a:ln w="19050" cap="flat">
              <a:solidFill>
                <a:srgbClr val="E1471D"/>
              </a:solidFill>
              <a:prstDash val="solid"/>
              <a:miter/>
            </a:ln>
          </p:spPr>
          <p:txBody>
            <a:bodyPr rtlCol="0" anchor="ctr"/>
            <a:lstStyle/>
            <a:p>
              <a:endParaRPr lang="en-US"/>
            </a:p>
          </p:txBody>
        </p:sp>
        <p:sp>
          <p:nvSpPr>
            <p:cNvPr id="9934" name="Freeform: Shape 9933">
              <a:extLst>
                <a:ext uri="{FF2B5EF4-FFF2-40B4-BE49-F238E27FC236}">
                  <a16:creationId xmlns:a16="http://schemas.microsoft.com/office/drawing/2014/main" id="{04030C09-F486-746C-8D50-1F0D4345E7E5}"/>
                </a:ext>
              </a:extLst>
            </p:cNvPr>
            <p:cNvSpPr/>
            <p:nvPr/>
          </p:nvSpPr>
          <p:spPr>
            <a:xfrm>
              <a:off x="10367179" y="5096629"/>
              <a:ext cx="12695" cy="451725"/>
            </a:xfrm>
            <a:custGeom>
              <a:avLst/>
              <a:gdLst>
                <a:gd name="connsiteX0" fmla="*/ 0 w 12695"/>
                <a:gd name="connsiteY0" fmla="*/ 0 h 451725"/>
                <a:gd name="connsiteX1" fmla="*/ 0 w 12695"/>
                <a:gd name="connsiteY1" fmla="*/ 451725 h 451725"/>
              </a:gdLst>
              <a:ahLst/>
              <a:cxnLst>
                <a:cxn ang="0">
                  <a:pos x="connsiteX0" y="connsiteY0"/>
                </a:cxn>
                <a:cxn ang="0">
                  <a:pos x="connsiteX1" y="connsiteY1"/>
                </a:cxn>
              </a:cxnLst>
              <a:rect l="l" t="t" r="r" b="b"/>
              <a:pathLst>
                <a:path w="12695" h="451725">
                  <a:moveTo>
                    <a:pt x="0" y="0"/>
                  </a:moveTo>
                  <a:lnTo>
                    <a:pt x="0" y="451725"/>
                  </a:lnTo>
                </a:path>
              </a:pathLst>
            </a:custGeom>
            <a:ln w="19050" cap="flat">
              <a:solidFill>
                <a:srgbClr val="E1471D"/>
              </a:solidFill>
              <a:prstDash val="solid"/>
              <a:miter/>
            </a:ln>
          </p:spPr>
          <p:txBody>
            <a:bodyPr rtlCol="0" anchor="ctr"/>
            <a:lstStyle/>
            <a:p>
              <a:endParaRPr lang="en-US"/>
            </a:p>
          </p:txBody>
        </p:sp>
        <p:sp>
          <p:nvSpPr>
            <p:cNvPr id="9935" name="Freeform: Shape 9934">
              <a:extLst>
                <a:ext uri="{FF2B5EF4-FFF2-40B4-BE49-F238E27FC236}">
                  <a16:creationId xmlns:a16="http://schemas.microsoft.com/office/drawing/2014/main" id="{58574187-1516-4FDC-D424-A49A100B59E8}"/>
                </a:ext>
              </a:extLst>
            </p:cNvPr>
            <p:cNvSpPr/>
            <p:nvPr/>
          </p:nvSpPr>
          <p:spPr>
            <a:xfrm>
              <a:off x="10392443" y="5096629"/>
              <a:ext cx="12695" cy="451725"/>
            </a:xfrm>
            <a:custGeom>
              <a:avLst/>
              <a:gdLst>
                <a:gd name="connsiteX0" fmla="*/ 0 w 12695"/>
                <a:gd name="connsiteY0" fmla="*/ 0 h 451725"/>
                <a:gd name="connsiteX1" fmla="*/ 0 w 12695"/>
                <a:gd name="connsiteY1" fmla="*/ 451725 h 451725"/>
              </a:gdLst>
              <a:ahLst/>
              <a:cxnLst>
                <a:cxn ang="0">
                  <a:pos x="connsiteX0" y="connsiteY0"/>
                </a:cxn>
                <a:cxn ang="0">
                  <a:pos x="connsiteX1" y="connsiteY1"/>
                </a:cxn>
              </a:cxnLst>
              <a:rect l="l" t="t" r="r" b="b"/>
              <a:pathLst>
                <a:path w="12695" h="451725">
                  <a:moveTo>
                    <a:pt x="0" y="0"/>
                  </a:moveTo>
                  <a:lnTo>
                    <a:pt x="0" y="451725"/>
                  </a:lnTo>
                </a:path>
              </a:pathLst>
            </a:custGeom>
            <a:ln w="19050" cap="flat">
              <a:solidFill>
                <a:srgbClr val="E1471D"/>
              </a:solidFill>
              <a:prstDash val="solid"/>
              <a:miter/>
            </a:ln>
          </p:spPr>
          <p:txBody>
            <a:bodyPr rtlCol="0" anchor="ctr"/>
            <a:lstStyle/>
            <a:p>
              <a:endParaRPr lang="en-US"/>
            </a:p>
          </p:txBody>
        </p:sp>
        <p:sp>
          <p:nvSpPr>
            <p:cNvPr id="9936" name="Freeform: Shape 9935">
              <a:extLst>
                <a:ext uri="{FF2B5EF4-FFF2-40B4-BE49-F238E27FC236}">
                  <a16:creationId xmlns:a16="http://schemas.microsoft.com/office/drawing/2014/main" id="{70B6B36B-5460-E109-53A0-55C006969FE4}"/>
                </a:ext>
              </a:extLst>
            </p:cNvPr>
            <p:cNvSpPr/>
            <p:nvPr/>
          </p:nvSpPr>
          <p:spPr>
            <a:xfrm>
              <a:off x="10417581" y="5096629"/>
              <a:ext cx="12695" cy="456509"/>
            </a:xfrm>
            <a:custGeom>
              <a:avLst/>
              <a:gdLst>
                <a:gd name="connsiteX0" fmla="*/ 0 w 12695"/>
                <a:gd name="connsiteY0" fmla="*/ 0 h 456509"/>
                <a:gd name="connsiteX1" fmla="*/ 0 w 12695"/>
                <a:gd name="connsiteY1" fmla="*/ 456509 h 456509"/>
              </a:gdLst>
              <a:ahLst/>
              <a:cxnLst>
                <a:cxn ang="0">
                  <a:pos x="connsiteX0" y="connsiteY0"/>
                </a:cxn>
                <a:cxn ang="0">
                  <a:pos x="connsiteX1" y="connsiteY1"/>
                </a:cxn>
              </a:cxnLst>
              <a:rect l="l" t="t" r="r" b="b"/>
              <a:pathLst>
                <a:path w="12695" h="456509">
                  <a:moveTo>
                    <a:pt x="0" y="0"/>
                  </a:moveTo>
                  <a:lnTo>
                    <a:pt x="0" y="456509"/>
                  </a:lnTo>
                </a:path>
              </a:pathLst>
            </a:custGeom>
            <a:ln w="19050" cap="flat">
              <a:solidFill>
                <a:srgbClr val="E1471D"/>
              </a:solidFill>
              <a:prstDash val="solid"/>
              <a:miter/>
            </a:ln>
          </p:spPr>
          <p:txBody>
            <a:bodyPr rtlCol="0" anchor="ctr"/>
            <a:lstStyle/>
            <a:p>
              <a:endParaRPr lang="en-US"/>
            </a:p>
          </p:txBody>
        </p:sp>
        <p:sp>
          <p:nvSpPr>
            <p:cNvPr id="9937" name="Freeform: Shape 9936">
              <a:extLst>
                <a:ext uri="{FF2B5EF4-FFF2-40B4-BE49-F238E27FC236}">
                  <a16:creationId xmlns:a16="http://schemas.microsoft.com/office/drawing/2014/main" id="{A0E46126-FC34-D06A-08FF-1C5AEEAB6DF5}"/>
                </a:ext>
              </a:extLst>
            </p:cNvPr>
            <p:cNvSpPr/>
            <p:nvPr/>
          </p:nvSpPr>
          <p:spPr>
            <a:xfrm>
              <a:off x="10442718" y="5096629"/>
              <a:ext cx="12695" cy="462804"/>
            </a:xfrm>
            <a:custGeom>
              <a:avLst/>
              <a:gdLst>
                <a:gd name="connsiteX0" fmla="*/ 0 w 12695"/>
                <a:gd name="connsiteY0" fmla="*/ 0 h 462804"/>
                <a:gd name="connsiteX1" fmla="*/ 0 w 12695"/>
                <a:gd name="connsiteY1" fmla="*/ 462804 h 462804"/>
              </a:gdLst>
              <a:ahLst/>
              <a:cxnLst>
                <a:cxn ang="0">
                  <a:pos x="connsiteX0" y="connsiteY0"/>
                </a:cxn>
                <a:cxn ang="0">
                  <a:pos x="connsiteX1" y="connsiteY1"/>
                </a:cxn>
              </a:cxnLst>
              <a:rect l="l" t="t" r="r" b="b"/>
              <a:pathLst>
                <a:path w="12695" h="462804">
                  <a:moveTo>
                    <a:pt x="0" y="0"/>
                  </a:moveTo>
                  <a:lnTo>
                    <a:pt x="0" y="462804"/>
                  </a:lnTo>
                </a:path>
              </a:pathLst>
            </a:custGeom>
            <a:ln w="19050" cap="flat">
              <a:solidFill>
                <a:srgbClr val="E1471D"/>
              </a:solidFill>
              <a:prstDash val="solid"/>
              <a:miter/>
            </a:ln>
          </p:spPr>
          <p:txBody>
            <a:bodyPr rtlCol="0" anchor="ctr"/>
            <a:lstStyle/>
            <a:p>
              <a:endParaRPr lang="en-US"/>
            </a:p>
          </p:txBody>
        </p:sp>
        <p:sp>
          <p:nvSpPr>
            <p:cNvPr id="9938" name="Freeform: Shape 9937">
              <a:extLst>
                <a:ext uri="{FF2B5EF4-FFF2-40B4-BE49-F238E27FC236}">
                  <a16:creationId xmlns:a16="http://schemas.microsoft.com/office/drawing/2014/main" id="{A2A039D1-F473-84BF-BC73-96D3BE962859}"/>
                </a:ext>
              </a:extLst>
            </p:cNvPr>
            <p:cNvSpPr/>
            <p:nvPr/>
          </p:nvSpPr>
          <p:spPr>
            <a:xfrm>
              <a:off x="10467982" y="5096629"/>
              <a:ext cx="12695" cy="487858"/>
            </a:xfrm>
            <a:custGeom>
              <a:avLst/>
              <a:gdLst>
                <a:gd name="connsiteX0" fmla="*/ 0 w 12695"/>
                <a:gd name="connsiteY0" fmla="*/ 0 h 487858"/>
                <a:gd name="connsiteX1" fmla="*/ 0 w 12695"/>
                <a:gd name="connsiteY1" fmla="*/ 487858 h 487858"/>
              </a:gdLst>
              <a:ahLst/>
              <a:cxnLst>
                <a:cxn ang="0">
                  <a:pos x="connsiteX0" y="connsiteY0"/>
                </a:cxn>
                <a:cxn ang="0">
                  <a:pos x="connsiteX1" y="connsiteY1"/>
                </a:cxn>
              </a:cxnLst>
              <a:rect l="l" t="t" r="r" b="b"/>
              <a:pathLst>
                <a:path w="12695" h="487858">
                  <a:moveTo>
                    <a:pt x="0" y="0"/>
                  </a:moveTo>
                  <a:lnTo>
                    <a:pt x="0" y="487858"/>
                  </a:lnTo>
                </a:path>
              </a:pathLst>
            </a:custGeom>
            <a:ln w="19050" cap="flat">
              <a:solidFill>
                <a:srgbClr val="E1471D"/>
              </a:solidFill>
              <a:prstDash val="solid"/>
              <a:miter/>
            </a:ln>
          </p:spPr>
          <p:txBody>
            <a:bodyPr rtlCol="0" anchor="ctr"/>
            <a:lstStyle/>
            <a:p>
              <a:endParaRPr lang="en-US"/>
            </a:p>
          </p:txBody>
        </p:sp>
        <p:sp>
          <p:nvSpPr>
            <p:cNvPr id="9939" name="Freeform: Shape 9938">
              <a:extLst>
                <a:ext uri="{FF2B5EF4-FFF2-40B4-BE49-F238E27FC236}">
                  <a16:creationId xmlns:a16="http://schemas.microsoft.com/office/drawing/2014/main" id="{032418EF-0528-61D6-4091-94E690573152}"/>
                </a:ext>
              </a:extLst>
            </p:cNvPr>
            <p:cNvSpPr/>
            <p:nvPr/>
          </p:nvSpPr>
          <p:spPr>
            <a:xfrm>
              <a:off x="10493119" y="5096629"/>
              <a:ext cx="12695" cy="487858"/>
            </a:xfrm>
            <a:custGeom>
              <a:avLst/>
              <a:gdLst>
                <a:gd name="connsiteX0" fmla="*/ 0 w 12695"/>
                <a:gd name="connsiteY0" fmla="*/ 0 h 487858"/>
                <a:gd name="connsiteX1" fmla="*/ 0 w 12695"/>
                <a:gd name="connsiteY1" fmla="*/ 487858 h 487858"/>
              </a:gdLst>
              <a:ahLst/>
              <a:cxnLst>
                <a:cxn ang="0">
                  <a:pos x="connsiteX0" y="connsiteY0"/>
                </a:cxn>
                <a:cxn ang="0">
                  <a:pos x="connsiteX1" y="connsiteY1"/>
                </a:cxn>
              </a:cxnLst>
              <a:rect l="l" t="t" r="r" b="b"/>
              <a:pathLst>
                <a:path w="12695" h="487858">
                  <a:moveTo>
                    <a:pt x="0" y="0"/>
                  </a:moveTo>
                  <a:lnTo>
                    <a:pt x="0" y="487858"/>
                  </a:lnTo>
                </a:path>
              </a:pathLst>
            </a:custGeom>
            <a:ln w="19050" cap="flat">
              <a:solidFill>
                <a:srgbClr val="E1471D"/>
              </a:solidFill>
              <a:prstDash val="solid"/>
              <a:miter/>
            </a:ln>
          </p:spPr>
          <p:txBody>
            <a:bodyPr rtlCol="0" anchor="ctr"/>
            <a:lstStyle/>
            <a:p>
              <a:endParaRPr lang="en-US"/>
            </a:p>
          </p:txBody>
        </p:sp>
        <p:sp>
          <p:nvSpPr>
            <p:cNvPr id="9940" name="Freeform: Shape 9939">
              <a:extLst>
                <a:ext uri="{FF2B5EF4-FFF2-40B4-BE49-F238E27FC236}">
                  <a16:creationId xmlns:a16="http://schemas.microsoft.com/office/drawing/2014/main" id="{AC8CD323-5768-1DA4-53FE-4869E1D8C196}"/>
                </a:ext>
              </a:extLst>
            </p:cNvPr>
            <p:cNvSpPr/>
            <p:nvPr/>
          </p:nvSpPr>
          <p:spPr>
            <a:xfrm>
              <a:off x="10518383" y="5096629"/>
              <a:ext cx="12695" cy="534063"/>
            </a:xfrm>
            <a:custGeom>
              <a:avLst/>
              <a:gdLst>
                <a:gd name="connsiteX0" fmla="*/ 0 w 12695"/>
                <a:gd name="connsiteY0" fmla="*/ 0 h 534063"/>
                <a:gd name="connsiteX1" fmla="*/ 0 w 12695"/>
                <a:gd name="connsiteY1" fmla="*/ 534063 h 534063"/>
              </a:gdLst>
              <a:ahLst/>
              <a:cxnLst>
                <a:cxn ang="0">
                  <a:pos x="connsiteX0" y="connsiteY0"/>
                </a:cxn>
                <a:cxn ang="0">
                  <a:pos x="connsiteX1" y="connsiteY1"/>
                </a:cxn>
              </a:cxnLst>
              <a:rect l="l" t="t" r="r" b="b"/>
              <a:pathLst>
                <a:path w="12695" h="534063">
                  <a:moveTo>
                    <a:pt x="0" y="0"/>
                  </a:moveTo>
                  <a:lnTo>
                    <a:pt x="0" y="534063"/>
                  </a:lnTo>
                </a:path>
              </a:pathLst>
            </a:custGeom>
            <a:ln w="19050" cap="flat">
              <a:solidFill>
                <a:srgbClr val="E1471D"/>
              </a:solidFill>
              <a:prstDash val="solid"/>
              <a:miter/>
            </a:ln>
          </p:spPr>
          <p:txBody>
            <a:bodyPr rtlCol="0" anchor="ctr"/>
            <a:lstStyle/>
            <a:p>
              <a:endParaRPr lang="en-US"/>
            </a:p>
          </p:txBody>
        </p:sp>
        <p:sp>
          <p:nvSpPr>
            <p:cNvPr id="9941" name="Freeform: Shape 9940">
              <a:extLst>
                <a:ext uri="{FF2B5EF4-FFF2-40B4-BE49-F238E27FC236}">
                  <a16:creationId xmlns:a16="http://schemas.microsoft.com/office/drawing/2014/main" id="{5FAFF7E3-A669-2451-B641-ED5C584BE132}"/>
                </a:ext>
              </a:extLst>
            </p:cNvPr>
            <p:cNvSpPr/>
            <p:nvPr/>
          </p:nvSpPr>
          <p:spPr>
            <a:xfrm>
              <a:off x="10543520" y="5096629"/>
              <a:ext cx="12695" cy="546527"/>
            </a:xfrm>
            <a:custGeom>
              <a:avLst/>
              <a:gdLst>
                <a:gd name="connsiteX0" fmla="*/ 0 w 12695"/>
                <a:gd name="connsiteY0" fmla="*/ 0 h 546527"/>
                <a:gd name="connsiteX1" fmla="*/ 0 w 12695"/>
                <a:gd name="connsiteY1" fmla="*/ 546527 h 546527"/>
              </a:gdLst>
              <a:ahLst/>
              <a:cxnLst>
                <a:cxn ang="0">
                  <a:pos x="connsiteX0" y="connsiteY0"/>
                </a:cxn>
                <a:cxn ang="0">
                  <a:pos x="connsiteX1" y="connsiteY1"/>
                </a:cxn>
              </a:cxnLst>
              <a:rect l="l" t="t" r="r" b="b"/>
              <a:pathLst>
                <a:path w="12695" h="546527">
                  <a:moveTo>
                    <a:pt x="0" y="0"/>
                  </a:moveTo>
                  <a:lnTo>
                    <a:pt x="0" y="546527"/>
                  </a:lnTo>
                </a:path>
              </a:pathLst>
            </a:custGeom>
            <a:ln w="19050" cap="flat">
              <a:solidFill>
                <a:srgbClr val="E1471D"/>
              </a:solidFill>
              <a:prstDash val="solid"/>
              <a:miter/>
            </a:ln>
          </p:spPr>
          <p:txBody>
            <a:bodyPr rtlCol="0" anchor="ctr"/>
            <a:lstStyle/>
            <a:p>
              <a:endParaRPr lang="en-US"/>
            </a:p>
          </p:txBody>
        </p:sp>
        <p:sp>
          <p:nvSpPr>
            <p:cNvPr id="9942" name="Freeform: Shape 9941">
              <a:extLst>
                <a:ext uri="{FF2B5EF4-FFF2-40B4-BE49-F238E27FC236}">
                  <a16:creationId xmlns:a16="http://schemas.microsoft.com/office/drawing/2014/main" id="{F1241EEE-111E-F161-F4FA-C2228C68ED06}"/>
                </a:ext>
              </a:extLst>
            </p:cNvPr>
            <p:cNvSpPr/>
            <p:nvPr/>
          </p:nvSpPr>
          <p:spPr>
            <a:xfrm>
              <a:off x="10568657" y="5096629"/>
              <a:ext cx="12695" cy="546527"/>
            </a:xfrm>
            <a:custGeom>
              <a:avLst/>
              <a:gdLst>
                <a:gd name="connsiteX0" fmla="*/ 0 w 12695"/>
                <a:gd name="connsiteY0" fmla="*/ 0 h 546527"/>
                <a:gd name="connsiteX1" fmla="*/ 0 w 12695"/>
                <a:gd name="connsiteY1" fmla="*/ 546527 h 546527"/>
              </a:gdLst>
              <a:ahLst/>
              <a:cxnLst>
                <a:cxn ang="0">
                  <a:pos x="connsiteX0" y="connsiteY0"/>
                </a:cxn>
                <a:cxn ang="0">
                  <a:pos x="connsiteX1" y="connsiteY1"/>
                </a:cxn>
              </a:cxnLst>
              <a:rect l="l" t="t" r="r" b="b"/>
              <a:pathLst>
                <a:path w="12695" h="546527">
                  <a:moveTo>
                    <a:pt x="0" y="0"/>
                  </a:moveTo>
                  <a:lnTo>
                    <a:pt x="0" y="546527"/>
                  </a:lnTo>
                </a:path>
              </a:pathLst>
            </a:custGeom>
            <a:ln w="19050" cap="flat">
              <a:solidFill>
                <a:srgbClr val="E1471D"/>
              </a:solidFill>
              <a:prstDash val="solid"/>
              <a:miter/>
            </a:ln>
          </p:spPr>
          <p:txBody>
            <a:bodyPr rtlCol="0" anchor="ctr"/>
            <a:lstStyle/>
            <a:p>
              <a:endParaRPr lang="en-US"/>
            </a:p>
          </p:txBody>
        </p:sp>
        <p:sp>
          <p:nvSpPr>
            <p:cNvPr id="9943" name="Freeform: Shape 9942">
              <a:extLst>
                <a:ext uri="{FF2B5EF4-FFF2-40B4-BE49-F238E27FC236}">
                  <a16:creationId xmlns:a16="http://schemas.microsoft.com/office/drawing/2014/main" id="{5C3F4F09-83AA-40BB-4952-9BD51D16808A}"/>
                </a:ext>
              </a:extLst>
            </p:cNvPr>
            <p:cNvSpPr/>
            <p:nvPr/>
          </p:nvSpPr>
          <p:spPr>
            <a:xfrm>
              <a:off x="10593921" y="5096629"/>
              <a:ext cx="12695" cy="546527"/>
            </a:xfrm>
            <a:custGeom>
              <a:avLst/>
              <a:gdLst>
                <a:gd name="connsiteX0" fmla="*/ 0 w 12695"/>
                <a:gd name="connsiteY0" fmla="*/ 0 h 546527"/>
                <a:gd name="connsiteX1" fmla="*/ 0 w 12695"/>
                <a:gd name="connsiteY1" fmla="*/ 546527 h 546527"/>
              </a:gdLst>
              <a:ahLst/>
              <a:cxnLst>
                <a:cxn ang="0">
                  <a:pos x="connsiteX0" y="connsiteY0"/>
                </a:cxn>
                <a:cxn ang="0">
                  <a:pos x="connsiteX1" y="connsiteY1"/>
                </a:cxn>
              </a:cxnLst>
              <a:rect l="l" t="t" r="r" b="b"/>
              <a:pathLst>
                <a:path w="12695" h="546527">
                  <a:moveTo>
                    <a:pt x="0" y="0"/>
                  </a:moveTo>
                  <a:lnTo>
                    <a:pt x="0" y="546527"/>
                  </a:lnTo>
                </a:path>
              </a:pathLst>
            </a:custGeom>
            <a:ln w="19050" cap="flat">
              <a:solidFill>
                <a:srgbClr val="E1471D"/>
              </a:solidFill>
              <a:prstDash val="solid"/>
              <a:miter/>
            </a:ln>
          </p:spPr>
          <p:txBody>
            <a:bodyPr rtlCol="0" anchor="ctr"/>
            <a:lstStyle/>
            <a:p>
              <a:endParaRPr lang="en-US"/>
            </a:p>
          </p:txBody>
        </p:sp>
        <p:sp>
          <p:nvSpPr>
            <p:cNvPr id="9944" name="Freeform: Shape 9943">
              <a:extLst>
                <a:ext uri="{FF2B5EF4-FFF2-40B4-BE49-F238E27FC236}">
                  <a16:creationId xmlns:a16="http://schemas.microsoft.com/office/drawing/2014/main" id="{C353B211-B065-2021-FE5A-709643BE99E8}"/>
                </a:ext>
              </a:extLst>
            </p:cNvPr>
            <p:cNvSpPr/>
            <p:nvPr/>
          </p:nvSpPr>
          <p:spPr>
            <a:xfrm>
              <a:off x="10619058" y="5096629"/>
              <a:ext cx="12695" cy="551814"/>
            </a:xfrm>
            <a:custGeom>
              <a:avLst/>
              <a:gdLst>
                <a:gd name="connsiteX0" fmla="*/ 0 w 12695"/>
                <a:gd name="connsiteY0" fmla="*/ 0 h 551814"/>
                <a:gd name="connsiteX1" fmla="*/ 0 w 12695"/>
                <a:gd name="connsiteY1" fmla="*/ 551815 h 551814"/>
              </a:gdLst>
              <a:ahLst/>
              <a:cxnLst>
                <a:cxn ang="0">
                  <a:pos x="connsiteX0" y="connsiteY0"/>
                </a:cxn>
                <a:cxn ang="0">
                  <a:pos x="connsiteX1" y="connsiteY1"/>
                </a:cxn>
              </a:cxnLst>
              <a:rect l="l" t="t" r="r" b="b"/>
              <a:pathLst>
                <a:path w="12695" h="551814">
                  <a:moveTo>
                    <a:pt x="0" y="0"/>
                  </a:moveTo>
                  <a:lnTo>
                    <a:pt x="0" y="551815"/>
                  </a:lnTo>
                </a:path>
              </a:pathLst>
            </a:custGeom>
            <a:ln w="19050" cap="flat">
              <a:solidFill>
                <a:srgbClr val="E1471D"/>
              </a:solidFill>
              <a:prstDash val="solid"/>
              <a:miter/>
            </a:ln>
          </p:spPr>
          <p:txBody>
            <a:bodyPr rtlCol="0" anchor="ctr"/>
            <a:lstStyle/>
            <a:p>
              <a:endParaRPr lang="en-US"/>
            </a:p>
          </p:txBody>
        </p:sp>
        <p:sp>
          <p:nvSpPr>
            <p:cNvPr id="9945" name="Freeform: Shape 9944">
              <a:extLst>
                <a:ext uri="{FF2B5EF4-FFF2-40B4-BE49-F238E27FC236}">
                  <a16:creationId xmlns:a16="http://schemas.microsoft.com/office/drawing/2014/main" id="{B1438365-907F-99A0-CE3F-CF77E4DA1215}"/>
                </a:ext>
              </a:extLst>
            </p:cNvPr>
            <p:cNvSpPr/>
            <p:nvPr/>
          </p:nvSpPr>
          <p:spPr>
            <a:xfrm>
              <a:off x="10644322" y="5096629"/>
              <a:ext cx="12695" cy="551814"/>
            </a:xfrm>
            <a:custGeom>
              <a:avLst/>
              <a:gdLst>
                <a:gd name="connsiteX0" fmla="*/ 0 w 12695"/>
                <a:gd name="connsiteY0" fmla="*/ 0 h 551814"/>
                <a:gd name="connsiteX1" fmla="*/ 0 w 12695"/>
                <a:gd name="connsiteY1" fmla="*/ 551815 h 551814"/>
              </a:gdLst>
              <a:ahLst/>
              <a:cxnLst>
                <a:cxn ang="0">
                  <a:pos x="connsiteX0" y="connsiteY0"/>
                </a:cxn>
                <a:cxn ang="0">
                  <a:pos x="connsiteX1" y="connsiteY1"/>
                </a:cxn>
              </a:cxnLst>
              <a:rect l="l" t="t" r="r" b="b"/>
              <a:pathLst>
                <a:path w="12695" h="551814">
                  <a:moveTo>
                    <a:pt x="0" y="0"/>
                  </a:moveTo>
                  <a:lnTo>
                    <a:pt x="0" y="551815"/>
                  </a:lnTo>
                </a:path>
              </a:pathLst>
            </a:custGeom>
            <a:ln w="19050" cap="flat">
              <a:solidFill>
                <a:srgbClr val="E1471D"/>
              </a:solidFill>
              <a:prstDash val="solid"/>
              <a:miter/>
            </a:ln>
          </p:spPr>
          <p:txBody>
            <a:bodyPr rtlCol="0" anchor="ctr"/>
            <a:lstStyle/>
            <a:p>
              <a:endParaRPr lang="en-US"/>
            </a:p>
          </p:txBody>
        </p:sp>
        <p:sp>
          <p:nvSpPr>
            <p:cNvPr id="9946" name="Freeform: Shape 9945">
              <a:extLst>
                <a:ext uri="{FF2B5EF4-FFF2-40B4-BE49-F238E27FC236}">
                  <a16:creationId xmlns:a16="http://schemas.microsoft.com/office/drawing/2014/main" id="{63AB5BC0-2169-08F5-E3FA-F210ECCC817B}"/>
                </a:ext>
              </a:extLst>
            </p:cNvPr>
            <p:cNvSpPr/>
            <p:nvPr/>
          </p:nvSpPr>
          <p:spPr>
            <a:xfrm>
              <a:off x="10669459" y="5096629"/>
              <a:ext cx="12695" cy="585555"/>
            </a:xfrm>
            <a:custGeom>
              <a:avLst/>
              <a:gdLst>
                <a:gd name="connsiteX0" fmla="*/ 0 w 12695"/>
                <a:gd name="connsiteY0" fmla="*/ 0 h 585555"/>
                <a:gd name="connsiteX1" fmla="*/ 0 w 12695"/>
                <a:gd name="connsiteY1" fmla="*/ 585556 h 585555"/>
              </a:gdLst>
              <a:ahLst/>
              <a:cxnLst>
                <a:cxn ang="0">
                  <a:pos x="connsiteX0" y="connsiteY0"/>
                </a:cxn>
                <a:cxn ang="0">
                  <a:pos x="connsiteX1" y="connsiteY1"/>
                </a:cxn>
              </a:cxnLst>
              <a:rect l="l" t="t" r="r" b="b"/>
              <a:pathLst>
                <a:path w="12695" h="585555">
                  <a:moveTo>
                    <a:pt x="0" y="0"/>
                  </a:moveTo>
                  <a:lnTo>
                    <a:pt x="0" y="585556"/>
                  </a:lnTo>
                </a:path>
              </a:pathLst>
            </a:custGeom>
            <a:ln w="19050" cap="flat">
              <a:solidFill>
                <a:srgbClr val="E1471D"/>
              </a:solidFill>
              <a:prstDash val="solid"/>
              <a:miter/>
            </a:ln>
          </p:spPr>
          <p:txBody>
            <a:bodyPr rtlCol="0" anchor="ctr"/>
            <a:lstStyle/>
            <a:p>
              <a:endParaRPr lang="en-US"/>
            </a:p>
          </p:txBody>
        </p:sp>
        <p:sp>
          <p:nvSpPr>
            <p:cNvPr id="9947" name="Freeform: Shape 9946">
              <a:extLst>
                <a:ext uri="{FF2B5EF4-FFF2-40B4-BE49-F238E27FC236}">
                  <a16:creationId xmlns:a16="http://schemas.microsoft.com/office/drawing/2014/main" id="{FBA0C49F-0CE7-DC70-4917-B5A0ECE7BF46}"/>
                </a:ext>
              </a:extLst>
            </p:cNvPr>
            <p:cNvSpPr/>
            <p:nvPr/>
          </p:nvSpPr>
          <p:spPr>
            <a:xfrm>
              <a:off x="10694596" y="5096629"/>
              <a:ext cx="12695" cy="604314"/>
            </a:xfrm>
            <a:custGeom>
              <a:avLst/>
              <a:gdLst>
                <a:gd name="connsiteX0" fmla="*/ 0 w 12695"/>
                <a:gd name="connsiteY0" fmla="*/ 0 h 604314"/>
                <a:gd name="connsiteX1" fmla="*/ 0 w 12695"/>
                <a:gd name="connsiteY1" fmla="*/ 604315 h 604314"/>
              </a:gdLst>
              <a:ahLst/>
              <a:cxnLst>
                <a:cxn ang="0">
                  <a:pos x="connsiteX0" y="connsiteY0"/>
                </a:cxn>
                <a:cxn ang="0">
                  <a:pos x="connsiteX1" y="connsiteY1"/>
                </a:cxn>
              </a:cxnLst>
              <a:rect l="l" t="t" r="r" b="b"/>
              <a:pathLst>
                <a:path w="12695" h="604314">
                  <a:moveTo>
                    <a:pt x="0" y="0"/>
                  </a:moveTo>
                  <a:lnTo>
                    <a:pt x="0" y="604315"/>
                  </a:lnTo>
                </a:path>
              </a:pathLst>
            </a:custGeom>
            <a:ln w="19050" cap="flat">
              <a:solidFill>
                <a:srgbClr val="E1471D"/>
              </a:solidFill>
              <a:prstDash val="solid"/>
              <a:miter/>
            </a:ln>
          </p:spPr>
          <p:txBody>
            <a:bodyPr rtlCol="0" anchor="ctr"/>
            <a:lstStyle/>
            <a:p>
              <a:endParaRPr lang="en-US"/>
            </a:p>
          </p:txBody>
        </p:sp>
        <p:sp>
          <p:nvSpPr>
            <p:cNvPr id="9948" name="Freeform: Shape 9947">
              <a:extLst>
                <a:ext uri="{FF2B5EF4-FFF2-40B4-BE49-F238E27FC236}">
                  <a16:creationId xmlns:a16="http://schemas.microsoft.com/office/drawing/2014/main" id="{FE2EDE17-3399-7351-6B38-98D30C9427C1}"/>
                </a:ext>
              </a:extLst>
            </p:cNvPr>
            <p:cNvSpPr/>
            <p:nvPr/>
          </p:nvSpPr>
          <p:spPr>
            <a:xfrm>
              <a:off x="10719860" y="5096629"/>
              <a:ext cx="12695" cy="604314"/>
            </a:xfrm>
            <a:custGeom>
              <a:avLst/>
              <a:gdLst>
                <a:gd name="connsiteX0" fmla="*/ 0 w 12695"/>
                <a:gd name="connsiteY0" fmla="*/ 0 h 604314"/>
                <a:gd name="connsiteX1" fmla="*/ 0 w 12695"/>
                <a:gd name="connsiteY1" fmla="*/ 604315 h 604314"/>
              </a:gdLst>
              <a:ahLst/>
              <a:cxnLst>
                <a:cxn ang="0">
                  <a:pos x="connsiteX0" y="connsiteY0"/>
                </a:cxn>
                <a:cxn ang="0">
                  <a:pos x="connsiteX1" y="connsiteY1"/>
                </a:cxn>
              </a:cxnLst>
              <a:rect l="l" t="t" r="r" b="b"/>
              <a:pathLst>
                <a:path w="12695" h="604314">
                  <a:moveTo>
                    <a:pt x="0" y="0"/>
                  </a:moveTo>
                  <a:lnTo>
                    <a:pt x="0" y="604315"/>
                  </a:lnTo>
                </a:path>
              </a:pathLst>
            </a:custGeom>
            <a:ln w="19050" cap="flat">
              <a:solidFill>
                <a:srgbClr val="E1471D"/>
              </a:solidFill>
              <a:prstDash val="solid"/>
              <a:miter/>
            </a:ln>
          </p:spPr>
          <p:txBody>
            <a:bodyPr rtlCol="0" anchor="ctr"/>
            <a:lstStyle/>
            <a:p>
              <a:endParaRPr lang="en-US"/>
            </a:p>
          </p:txBody>
        </p:sp>
        <p:sp>
          <p:nvSpPr>
            <p:cNvPr id="9949" name="Freeform: Shape 9948">
              <a:extLst>
                <a:ext uri="{FF2B5EF4-FFF2-40B4-BE49-F238E27FC236}">
                  <a16:creationId xmlns:a16="http://schemas.microsoft.com/office/drawing/2014/main" id="{0E221E5A-4B7D-F7FF-B457-736138279442}"/>
                </a:ext>
              </a:extLst>
            </p:cNvPr>
            <p:cNvSpPr/>
            <p:nvPr/>
          </p:nvSpPr>
          <p:spPr>
            <a:xfrm>
              <a:off x="10744997" y="5096629"/>
              <a:ext cx="12695" cy="615771"/>
            </a:xfrm>
            <a:custGeom>
              <a:avLst/>
              <a:gdLst>
                <a:gd name="connsiteX0" fmla="*/ 0 w 12695"/>
                <a:gd name="connsiteY0" fmla="*/ 0 h 615771"/>
                <a:gd name="connsiteX1" fmla="*/ 0 w 12695"/>
                <a:gd name="connsiteY1" fmla="*/ 615772 h 615771"/>
              </a:gdLst>
              <a:ahLst/>
              <a:cxnLst>
                <a:cxn ang="0">
                  <a:pos x="connsiteX0" y="connsiteY0"/>
                </a:cxn>
                <a:cxn ang="0">
                  <a:pos x="connsiteX1" y="connsiteY1"/>
                </a:cxn>
              </a:cxnLst>
              <a:rect l="l" t="t" r="r" b="b"/>
              <a:pathLst>
                <a:path w="12695" h="615771">
                  <a:moveTo>
                    <a:pt x="0" y="0"/>
                  </a:moveTo>
                  <a:lnTo>
                    <a:pt x="0" y="615772"/>
                  </a:lnTo>
                </a:path>
              </a:pathLst>
            </a:custGeom>
            <a:ln w="19050" cap="flat">
              <a:solidFill>
                <a:srgbClr val="E1471D"/>
              </a:solidFill>
              <a:prstDash val="solid"/>
              <a:miter/>
            </a:ln>
          </p:spPr>
          <p:txBody>
            <a:bodyPr rtlCol="0" anchor="ctr"/>
            <a:lstStyle/>
            <a:p>
              <a:endParaRPr lang="en-US"/>
            </a:p>
          </p:txBody>
        </p:sp>
        <p:sp>
          <p:nvSpPr>
            <p:cNvPr id="9950" name="Freeform: Shape 9949">
              <a:extLst>
                <a:ext uri="{FF2B5EF4-FFF2-40B4-BE49-F238E27FC236}">
                  <a16:creationId xmlns:a16="http://schemas.microsoft.com/office/drawing/2014/main" id="{0519E618-1AF7-1CA1-DF6D-0B9859C7BD07}"/>
                </a:ext>
              </a:extLst>
            </p:cNvPr>
            <p:cNvSpPr/>
            <p:nvPr/>
          </p:nvSpPr>
          <p:spPr>
            <a:xfrm>
              <a:off x="10770134" y="5096629"/>
              <a:ext cx="12695" cy="646113"/>
            </a:xfrm>
            <a:custGeom>
              <a:avLst/>
              <a:gdLst>
                <a:gd name="connsiteX0" fmla="*/ 0 w 12695"/>
                <a:gd name="connsiteY0" fmla="*/ 646113 h 646113"/>
                <a:gd name="connsiteX1" fmla="*/ 0 w 12695"/>
                <a:gd name="connsiteY1" fmla="*/ 0 h 646113"/>
              </a:gdLst>
              <a:ahLst/>
              <a:cxnLst>
                <a:cxn ang="0">
                  <a:pos x="connsiteX0" y="connsiteY0"/>
                </a:cxn>
                <a:cxn ang="0">
                  <a:pos x="connsiteX1" y="connsiteY1"/>
                </a:cxn>
              </a:cxnLst>
              <a:rect l="l" t="t" r="r" b="b"/>
              <a:pathLst>
                <a:path w="12695" h="646113">
                  <a:moveTo>
                    <a:pt x="0" y="646113"/>
                  </a:moveTo>
                  <a:lnTo>
                    <a:pt x="0" y="0"/>
                  </a:lnTo>
                </a:path>
              </a:pathLst>
            </a:custGeom>
            <a:ln w="19050" cap="flat">
              <a:solidFill>
                <a:srgbClr val="E1471D"/>
              </a:solidFill>
              <a:prstDash val="solid"/>
              <a:miter/>
            </a:ln>
          </p:spPr>
          <p:txBody>
            <a:bodyPr rtlCol="0" anchor="ctr"/>
            <a:lstStyle/>
            <a:p>
              <a:endParaRPr lang="en-US"/>
            </a:p>
          </p:txBody>
        </p:sp>
        <p:sp>
          <p:nvSpPr>
            <p:cNvPr id="9951" name="Freeform: Shape 9950">
              <a:extLst>
                <a:ext uri="{FF2B5EF4-FFF2-40B4-BE49-F238E27FC236}">
                  <a16:creationId xmlns:a16="http://schemas.microsoft.com/office/drawing/2014/main" id="{BDD6B114-272B-78DA-810E-D2FD5D10E413}"/>
                </a:ext>
              </a:extLst>
            </p:cNvPr>
            <p:cNvSpPr/>
            <p:nvPr/>
          </p:nvSpPr>
          <p:spPr>
            <a:xfrm>
              <a:off x="10795398" y="5096629"/>
              <a:ext cx="12695" cy="646113"/>
            </a:xfrm>
            <a:custGeom>
              <a:avLst/>
              <a:gdLst>
                <a:gd name="connsiteX0" fmla="*/ 0 w 12695"/>
                <a:gd name="connsiteY0" fmla="*/ 646113 h 646113"/>
                <a:gd name="connsiteX1" fmla="*/ 0 w 12695"/>
                <a:gd name="connsiteY1" fmla="*/ 0 h 646113"/>
              </a:gdLst>
              <a:ahLst/>
              <a:cxnLst>
                <a:cxn ang="0">
                  <a:pos x="connsiteX0" y="connsiteY0"/>
                </a:cxn>
                <a:cxn ang="0">
                  <a:pos x="connsiteX1" y="connsiteY1"/>
                </a:cxn>
              </a:cxnLst>
              <a:rect l="l" t="t" r="r" b="b"/>
              <a:pathLst>
                <a:path w="12695" h="646113">
                  <a:moveTo>
                    <a:pt x="0" y="646113"/>
                  </a:moveTo>
                  <a:lnTo>
                    <a:pt x="0" y="0"/>
                  </a:lnTo>
                </a:path>
              </a:pathLst>
            </a:custGeom>
            <a:ln w="19050" cap="flat">
              <a:solidFill>
                <a:srgbClr val="E1471D"/>
              </a:solidFill>
              <a:prstDash val="solid"/>
              <a:miter/>
            </a:ln>
          </p:spPr>
          <p:txBody>
            <a:bodyPr rtlCol="0" anchor="ctr"/>
            <a:lstStyle/>
            <a:p>
              <a:endParaRPr lang="en-US"/>
            </a:p>
          </p:txBody>
        </p:sp>
        <p:sp>
          <p:nvSpPr>
            <p:cNvPr id="9952" name="Freeform: Shape 9951">
              <a:extLst>
                <a:ext uri="{FF2B5EF4-FFF2-40B4-BE49-F238E27FC236}">
                  <a16:creationId xmlns:a16="http://schemas.microsoft.com/office/drawing/2014/main" id="{9EEFC95E-FBE8-BD0F-D5CD-4600E8DC1F69}"/>
                </a:ext>
              </a:extLst>
            </p:cNvPr>
            <p:cNvSpPr/>
            <p:nvPr/>
          </p:nvSpPr>
          <p:spPr>
            <a:xfrm>
              <a:off x="10820535" y="5096629"/>
              <a:ext cx="12695" cy="658199"/>
            </a:xfrm>
            <a:custGeom>
              <a:avLst/>
              <a:gdLst>
                <a:gd name="connsiteX0" fmla="*/ 0 w 12695"/>
                <a:gd name="connsiteY0" fmla="*/ 658199 h 658199"/>
                <a:gd name="connsiteX1" fmla="*/ 0 w 12695"/>
                <a:gd name="connsiteY1" fmla="*/ 0 h 658199"/>
              </a:gdLst>
              <a:ahLst/>
              <a:cxnLst>
                <a:cxn ang="0">
                  <a:pos x="connsiteX0" y="connsiteY0"/>
                </a:cxn>
                <a:cxn ang="0">
                  <a:pos x="connsiteX1" y="connsiteY1"/>
                </a:cxn>
              </a:cxnLst>
              <a:rect l="l" t="t" r="r" b="b"/>
              <a:pathLst>
                <a:path w="12695" h="658199">
                  <a:moveTo>
                    <a:pt x="0" y="658199"/>
                  </a:moveTo>
                  <a:lnTo>
                    <a:pt x="0" y="0"/>
                  </a:lnTo>
                </a:path>
              </a:pathLst>
            </a:custGeom>
            <a:ln w="19050" cap="flat">
              <a:solidFill>
                <a:srgbClr val="E1471D"/>
              </a:solidFill>
              <a:prstDash val="solid"/>
              <a:miter/>
            </a:ln>
          </p:spPr>
          <p:txBody>
            <a:bodyPr rtlCol="0" anchor="ctr"/>
            <a:lstStyle/>
            <a:p>
              <a:endParaRPr lang="en-US"/>
            </a:p>
          </p:txBody>
        </p:sp>
        <p:sp>
          <p:nvSpPr>
            <p:cNvPr id="9953" name="Freeform: Shape 9952">
              <a:extLst>
                <a:ext uri="{FF2B5EF4-FFF2-40B4-BE49-F238E27FC236}">
                  <a16:creationId xmlns:a16="http://schemas.microsoft.com/office/drawing/2014/main" id="{A571390F-12C3-AAD6-53F6-53006F2A76FF}"/>
                </a:ext>
              </a:extLst>
            </p:cNvPr>
            <p:cNvSpPr/>
            <p:nvPr/>
          </p:nvSpPr>
          <p:spPr>
            <a:xfrm>
              <a:off x="10845799" y="5096629"/>
              <a:ext cx="12695" cy="665879"/>
            </a:xfrm>
            <a:custGeom>
              <a:avLst/>
              <a:gdLst>
                <a:gd name="connsiteX0" fmla="*/ 0 w 12695"/>
                <a:gd name="connsiteY0" fmla="*/ 665879 h 665879"/>
                <a:gd name="connsiteX1" fmla="*/ 0 w 12695"/>
                <a:gd name="connsiteY1" fmla="*/ 0 h 665879"/>
              </a:gdLst>
              <a:ahLst/>
              <a:cxnLst>
                <a:cxn ang="0">
                  <a:pos x="connsiteX0" y="connsiteY0"/>
                </a:cxn>
                <a:cxn ang="0">
                  <a:pos x="connsiteX1" y="connsiteY1"/>
                </a:cxn>
              </a:cxnLst>
              <a:rect l="l" t="t" r="r" b="b"/>
              <a:pathLst>
                <a:path w="12695" h="665879">
                  <a:moveTo>
                    <a:pt x="0" y="665879"/>
                  </a:moveTo>
                  <a:lnTo>
                    <a:pt x="0" y="0"/>
                  </a:lnTo>
                </a:path>
              </a:pathLst>
            </a:custGeom>
            <a:ln w="19050" cap="flat">
              <a:solidFill>
                <a:srgbClr val="E1471D"/>
              </a:solidFill>
              <a:prstDash val="solid"/>
              <a:miter/>
            </a:ln>
          </p:spPr>
          <p:txBody>
            <a:bodyPr rtlCol="0" anchor="ctr"/>
            <a:lstStyle/>
            <a:p>
              <a:endParaRPr lang="en-US"/>
            </a:p>
          </p:txBody>
        </p:sp>
        <p:sp>
          <p:nvSpPr>
            <p:cNvPr id="9954" name="Freeform: Shape 9953">
              <a:extLst>
                <a:ext uri="{FF2B5EF4-FFF2-40B4-BE49-F238E27FC236}">
                  <a16:creationId xmlns:a16="http://schemas.microsoft.com/office/drawing/2014/main" id="{DB0F0A17-2EB1-86A7-D081-21375E18F341}"/>
                </a:ext>
              </a:extLst>
            </p:cNvPr>
            <p:cNvSpPr/>
            <p:nvPr/>
          </p:nvSpPr>
          <p:spPr>
            <a:xfrm>
              <a:off x="10870936" y="5096629"/>
              <a:ext cx="12695" cy="702389"/>
            </a:xfrm>
            <a:custGeom>
              <a:avLst/>
              <a:gdLst>
                <a:gd name="connsiteX0" fmla="*/ 0 w 12695"/>
                <a:gd name="connsiteY0" fmla="*/ 702390 h 702389"/>
                <a:gd name="connsiteX1" fmla="*/ 0 w 12695"/>
                <a:gd name="connsiteY1" fmla="*/ 0 h 702389"/>
              </a:gdLst>
              <a:ahLst/>
              <a:cxnLst>
                <a:cxn ang="0">
                  <a:pos x="connsiteX0" y="connsiteY0"/>
                </a:cxn>
                <a:cxn ang="0">
                  <a:pos x="connsiteX1" y="connsiteY1"/>
                </a:cxn>
              </a:cxnLst>
              <a:rect l="l" t="t" r="r" b="b"/>
              <a:pathLst>
                <a:path w="12695" h="702389">
                  <a:moveTo>
                    <a:pt x="0" y="702390"/>
                  </a:moveTo>
                  <a:lnTo>
                    <a:pt x="0" y="0"/>
                  </a:lnTo>
                </a:path>
              </a:pathLst>
            </a:custGeom>
            <a:ln w="19050" cap="flat">
              <a:solidFill>
                <a:srgbClr val="E1471D"/>
              </a:solidFill>
              <a:prstDash val="solid"/>
              <a:miter/>
            </a:ln>
          </p:spPr>
          <p:txBody>
            <a:bodyPr rtlCol="0" anchor="ctr"/>
            <a:lstStyle/>
            <a:p>
              <a:endParaRPr lang="en-US"/>
            </a:p>
          </p:txBody>
        </p:sp>
        <p:sp>
          <p:nvSpPr>
            <p:cNvPr id="9955" name="Freeform: Shape 9954">
              <a:extLst>
                <a:ext uri="{FF2B5EF4-FFF2-40B4-BE49-F238E27FC236}">
                  <a16:creationId xmlns:a16="http://schemas.microsoft.com/office/drawing/2014/main" id="{4EEA081D-A66B-B4E6-2387-093554424B81}"/>
                </a:ext>
              </a:extLst>
            </p:cNvPr>
            <p:cNvSpPr/>
            <p:nvPr/>
          </p:nvSpPr>
          <p:spPr>
            <a:xfrm>
              <a:off x="10896073" y="5096629"/>
              <a:ext cx="12695" cy="746202"/>
            </a:xfrm>
            <a:custGeom>
              <a:avLst/>
              <a:gdLst>
                <a:gd name="connsiteX0" fmla="*/ 0 w 12695"/>
                <a:gd name="connsiteY0" fmla="*/ 746203 h 746202"/>
                <a:gd name="connsiteX1" fmla="*/ 0 w 12695"/>
                <a:gd name="connsiteY1" fmla="*/ 0 h 746202"/>
              </a:gdLst>
              <a:ahLst/>
              <a:cxnLst>
                <a:cxn ang="0">
                  <a:pos x="connsiteX0" y="connsiteY0"/>
                </a:cxn>
                <a:cxn ang="0">
                  <a:pos x="connsiteX1" y="connsiteY1"/>
                </a:cxn>
              </a:cxnLst>
              <a:rect l="l" t="t" r="r" b="b"/>
              <a:pathLst>
                <a:path w="12695" h="746202">
                  <a:moveTo>
                    <a:pt x="0" y="746203"/>
                  </a:moveTo>
                  <a:lnTo>
                    <a:pt x="0" y="0"/>
                  </a:lnTo>
                </a:path>
              </a:pathLst>
            </a:custGeom>
            <a:ln w="19050" cap="flat">
              <a:solidFill>
                <a:srgbClr val="E1471D"/>
              </a:solidFill>
              <a:prstDash val="solid"/>
              <a:miter/>
            </a:ln>
          </p:spPr>
          <p:txBody>
            <a:bodyPr rtlCol="0" anchor="ctr"/>
            <a:lstStyle/>
            <a:p>
              <a:endParaRPr lang="en-US"/>
            </a:p>
          </p:txBody>
        </p:sp>
        <p:sp>
          <p:nvSpPr>
            <p:cNvPr id="9956" name="Freeform: Shape 9955">
              <a:extLst>
                <a:ext uri="{FF2B5EF4-FFF2-40B4-BE49-F238E27FC236}">
                  <a16:creationId xmlns:a16="http://schemas.microsoft.com/office/drawing/2014/main" id="{B97B3E4C-1DCD-0A36-2759-7A6831BF16B6}"/>
                </a:ext>
              </a:extLst>
            </p:cNvPr>
            <p:cNvSpPr/>
            <p:nvPr/>
          </p:nvSpPr>
          <p:spPr>
            <a:xfrm>
              <a:off x="10921337" y="5096629"/>
              <a:ext cx="12695" cy="759170"/>
            </a:xfrm>
            <a:custGeom>
              <a:avLst/>
              <a:gdLst>
                <a:gd name="connsiteX0" fmla="*/ 0 w 12695"/>
                <a:gd name="connsiteY0" fmla="*/ 759170 h 759170"/>
                <a:gd name="connsiteX1" fmla="*/ 0 w 12695"/>
                <a:gd name="connsiteY1" fmla="*/ 0 h 759170"/>
              </a:gdLst>
              <a:ahLst/>
              <a:cxnLst>
                <a:cxn ang="0">
                  <a:pos x="connsiteX0" y="connsiteY0"/>
                </a:cxn>
                <a:cxn ang="0">
                  <a:pos x="connsiteX1" y="connsiteY1"/>
                </a:cxn>
              </a:cxnLst>
              <a:rect l="l" t="t" r="r" b="b"/>
              <a:pathLst>
                <a:path w="12695" h="759170">
                  <a:moveTo>
                    <a:pt x="0" y="759170"/>
                  </a:moveTo>
                  <a:lnTo>
                    <a:pt x="0" y="0"/>
                  </a:lnTo>
                </a:path>
              </a:pathLst>
            </a:custGeom>
            <a:ln w="19050" cap="flat">
              <a:solidFill>
                <a:srgbClr val="E1471D"/>
              </a:solidFill>
              <a:prstDash val="solid"/>
              <a:miter/>
            </a:ln>
          </p:spPr>
          <p:txBody>
            <a:bodyPr rtlCol="0" anchor="ctr"/>
            <a:lstStyle/>
            <a:p>
              <a:endParaRPr lang="en-US"/>
            </a:p>
          </p:txBody>
        </p:sp>
        <p:sp>
          <p:nvSpPr>
            <p:cNvPr id="9957" name="Freeform: Shape 9956">
              <a:extLst>
                <a:ext uri="{FF2B5EF4-FFF2-40B4-BE49-F238E27FC236}">
                  <a16:creationId xmlns:a16="http://schemas.microsoft.com/office/drawing/2014/main" id="{2EB371F5-3DB9-6854-8CDF-57D442E3B28B}"/>
                </a:ext>
              </a:extLst>
            </p:cNvPr>
            <p:cNvSpPr/>
            <p:nvPr/>
          </p:nvSpPr>
          <p:spPr>
            <a:xfrm>
              <a:off x="10946474" y="5096629"/>
              <a:ext cx="12695" cy="797191"/>
            </a:xfrm>
            <a:custGeom>
              <a:avLst/>
              <a:gdLst>
                <a:gd name="connsiteX0" fmla="*/ 0 w 12695"/>
                <a:gd name="connsiteY0" fmla="*/ 797192 h 797191"/>
                <a:gd name="connsiteX1" fmla="*/ 0 w 12695"/>
                <a:gd name="connsiteY1" fmla="*/ 0 h 797191"/>
              </a:gdLst>
              <a:ahLst/>
              <a:cxnLst>
                <a:cxn ang="0">
                  <a:pos x="connsiteX0" y="connsiteY0"/>
                </a:cxn>
                <a:cxn ang="0">
                  <a:pos x="connsiteX1" y="connsiteY1"/>
                </a:cxn>
              </a:cxnLst>
              <a:rect l="l" t="t" r="r" b="b"/>
              <a:pathLst>
                <a:path w="12695" h="797191">
                  <a:moveTo>
                    <a:pt x="0" y="797192"/>
                  </a:moveTo>
                  <a:lnTo>
                    <a:pt x="0" y="0"/>
                  </a:lnTo>
                </a:path>
              </a:pathLst>
            </a:custGeom>
            <a:ln w="19050" cap="flat">
              <a:solidFill>
                <a:srgbClr val="E1471D"/>
              </a:solidFill>
              <a:prstDash val="solid"/>
              <a:miter/>
            </a:ln>
          </p:spPr>
          <p:txBody>
            <a:bodyPr rtlCol="0" anchor="ctr"/>
            <a:lstStyle/>
            <a:p>
              <a:endParaRPr lang="en-US"/>
            </a:p>
          </p:txBody>
        </p:sp>
        <p:sp>
          <p:nvSpPr>
            <p:cNvPr id="9958" name="Freeform: Shape 9957">
              <a:extLst>
                <a:ext uri="{FF2B5EF4-FFF2-40B4-BE49-F238E27FC236}">
                  <a16:creationId xmlns:a16="http://schemas.microsoft.com/office/drawing/2014/main" id="{7903428E-BD11-06F9-FF85-D67DE738B13A}"/>
                </a:ext>
              </a:extLst>
            </p:cNvPr>
            <p:cNvSpPr/>
            <p:nvPr/>
          </p:nvSpPr>
          <p:spPr>
            <a:xfrm>
              <a:off x="10971611" y="5096629"/>
              <a:ext cx="12695" cy="797191"/>
            </a:xfrm>
            <a:custGeom>
              <a:avLst/>
              <a:gdLst>
                <a:gd name="connsiteX0" fmla="*/ 0 w 12695"/>
                <a:gd name="connsiteY0" fmla="*/ 797192 h 797191"/>
                <a:gd name="connsiteX1" fmla="*/ 0 w 12695"/>
                <a:gd name="connsiteY1" fmla="*/ 0 h 797191"/>
              </a:gdLst>
              <a:ahLst/>
              <a:cxnLst>
                <a:cxn ang="0">
                  <a:pos x="connsiteX0" y="connsiteY0"/>
                </a:cxn>
                <a:cxn ang="0">
                  <a:pos x="connsiteX1" y="connsiteY1"/>
                </a:cxn>
              </a:cxnLst>
              <a:rect l="l" t="t" r="r" b="b"/>
              <a:pathLst>
                <a:path w="12695" h="797191">
                  <a:moveTo>
                    <a:pt x="0" y="797192"/>
                  </a:moveTo>
                  <a:lnTo>
                    <a:pt x="0" y="0"/>
                  </a:lnTo>
                </a:path>
              </a:pathLst>
            </a:custGeom>
            <a:ln w="19050" cap="flat">
              <a:solidFill>
                <a:srgbClr val="E1471D"/>
              </a:solidFill>
              <a:prstDash val="solid"/>
              <a:miter/>
            </a:ln>
          </p:spPr>
          <p:txBody>
            <a:bodyPr rtlCol="0" anchor="ctr"/>
            <a:lstStyle/>
            <a:p>
              <a:endParaRPr lang="en-US"/>
            </a:p>
          </p:txBody>
        </p:sp>
        <p:sp>
          <p:nvSpPr>
            <p:cNvPr id="9959" name="Freeform: Shape 9958">
              <a:extLst>
                <a:ext uri="{FF2B5EF4-FFF2-40B4-BE49-F238E27FC236}">
                  <a16:creationId xmlns:a16="http://schemas.microsoft.com/office/drawing/2014/main" id="{B62506B1-10AB-0F48-EE0B-6AA1889C6AEE}"/>
                </a:ext>
              </a:extLst>
            </p:cNvPr>
            <p:cNvSpPr/>
            <p:nvPr/>
          </p:nvSpPr>
          <p:spPr>
            <a:xfrm>
              <a:off x="10996875" y="5096629"/>
              <a:ext cx="12695" cy="834206"/>
            </a:xfrm>
            <a:custGeom>
              <a:avLst/>
              <a:gdLst>
                <a:gd name="connsiteX0" fmla="*/ 0 w 12695"/>
                <a:gd name="connsiteY0" fmla="*/ 834206 h 834206"/>
                <a:gd name="connsiteX1" fmla="*/ 0 w 12695"/>
                <a:gd name="connsiteY1" fmla="*/ 0 h 834206"/>
              </a:gdLst>
              <a:ahLst/>
              <a:cxnLst>
                <a:cxn ang="0">
                  <a:pos x="connsiteX0" y="connsiteY0"/>
                </a:cxn>
                <a:cxn ang="0">
                  <a:pos x="connsiteX1" y="connsiteY1"/>
                </a:cxn>
              </a:cxnLst>
              <a:rect l="l" t="t" r="r" b="b"/>
              <a:pathLst>
                <a:path w="12695" h="834206">
                  <a:moveTo>
                    <a:pt x="0" y="834206"/>
                  </a:moveTo>
                  <a:lnTo>
                    <a:pt x="0" y="0"/>
                  </a:lnTo>
                </a:path>
              </a:pathLst>
            </a:custGeom>
            <a:ln w="19050" cap="flat">
              <a:solidFill>
                <a:srgbClr val="E1471D"/>
              </a:solidFill>
              <a:prstDash val="solid"/>
              <a:miter/>
            </a:ln>
          </p:spPr>
          <p:txBody>
            <a:bodyPr rtlCol="0" anchor="ctr"/>
            <a:lstStyle/>
            <a:p>
              <a:endParaRPr lang="en-US"/>
            </a:p>
          </p:txBody>
        </p:sp>
        <p:sp>
          <p:nvSpPr>
            <p:cNvPr id="9960" name="Freeform: Shape 9959">
              <a:extLst>
                <a:ext uri="{FF2B5EF4-FFF2-40B4-BE49-F238E27FC236}">
                  <a16:creationId xmlns:a16="http://schemas.microsoft.com/office/drawing/2014/main" id="{C32A0720-7B38-5C9D-CA25-F7B191EC659B}"/>
                </a:ext>
              </a:extLst>
            </p:cNvPr>
            <p:cNvSpPr/>
            <p:nvPr/>
          </p:nvSpPr>
          <p:spPr>
            <a:xfrm>
              <a:off x="11022012" y="5096629"/>
              <a:ext cx="12695" cy="823630"/>
            </a:xfrm>
            <a:custGeom>
              <a:avLst/>
              <a:gdLst>
                <a:gd name="connsiteX0" fmla="*/ 0 w 12695"/>
                <a:gd name="connsiteY0" fmla="*/ 823631 h 823630"/>
                <a:gd name="connsiteX1" fmla="*/ 0 w 12695"/>
                <a:gd name="connsiteY1" fmla="*/ 0 h 823630"/>
              </a:gdLst>
              <a:ahLst/>
              <a:cxnLst>
                <a:cxn ang="0">
                  <a:pos x="connsiteX0" y="connsiteY0"/>
                </a:cxn>
                <a:cxn ang="0">
                  <a:pos x="connsiteX1" y="connsiteY1"/>
                </a:cxn>
              </a:cxnLst>
              <a:rect l="l" t="t" r="r" b="b"/>
              <a:pathLst>
                <a:path w="12695" h="823630">
                  <a:moveTo>
                    <a:pt x="0" y="823631"/>
                  </a:moveTo>
                  <a:lnTo>
                    <a:pt x="0" y="0"/>
                  </a:lnTo>
                </a:path>
              </a:pathLst>
            </a:custGeom>
            <a:ln w="19050" cap="flat">
              <a:solidFill>
                <a:srgbClr val="E1471D"/>
              </a:solidFill>
              <a:prstDash val="solid"/>
              <a:miter/>
            </a:ln>
          </p:spPr>
          <p:txBody>
            <a:bodyPr rtlCol="0" anchor="ctr"/>
            <a:lstStyle/>
            <a:p>
              <a:endParaRPr lang="en-US"/>
            </a:p>
          </p:txBody>
        </p:sp>
        <p:sp>
          <p:nvSpPr>
            <p:cNvPr id="9961" name="Freeform: Shape 9960">
              <a:extLst>
                <a:ext uri="{FF2B5EF4-FFF2-40B4-BE49-F238E27FC236}">
                  <a16:creationId xmlns:a16="http://schemas.microsoft.com/office/drawing/2014/main" id="{7C1C6FF4-8BA2-0D46-8CD3-CBA5C9978AD6}"/>
                </a:ext>
              </a:extLst>
            </p:cNvPr>
            <p:cNvSpPr/>
            <p:nvPr/>
          </p:nvSpPr>
          <p:spPr>
            <a:xfrm>
              <a:off x="11047276" y="5096629"/>
              <a:ext cx="12695" cy="841508"/>
            </a:xfrm>
            <a:custGeom>
              <a:avLst/>
              <a:gdLst>
                <a:gd name="connsiteX0" fmla="*/ 0 w 12695"/>
                <a:gd name="connsiteY0" fmla="*/ 841508 h 841508"/>
                <a:gd name="connsiteX1" fmla="*/ 0 w 12695"/>
                <a:gd name="connsiteY1" fmla="*/ 0 h 841508"/>
              </a:gdLst>
              <a:ahLst/>
              <a:cxnLst>
                <a:cxn ang="0">
                  <a:pos x="connsiteX0" y="connsiteY0"/>
                </a:cxn>
                <a:cxn ang="0">
                  <a:pos x="connsiteX1" y="connsiteY1"/>
                </a:cxn>
              </a:cxnLst>
              <a:rect l="l" t="t" r="r" b="b"/>
              <a:pathLst>
                <a:path w="12695" h="841508">
                  <a:moveTo>
                    <a:pt x="0" y="841508"/>
                  </a:moveTo>
                  <a:lnTo>
                    <a:pt x="0" y="0"/>
                  </a:lnTo>
                </a:path>
              </a:pathLst>
            </a:custGeom>
            <a:ln w="19050" cap="flat">
              <a:solidFill>
                <a:srgbClr val="E1471D"/>
              </a:solidFill>
              <a:prstDash val="solid"/>
              <a:miter/>
            </a:ln>
          </p:spPr>
          <p:txBody>
            <a:bodyPr rtlCol="0" anchor="ctr"/>
            <a:lstStyle/>
            <a:p>
              <a:endParaRPr lang="en-US"/>
            </a:p>
          </p:txBody>
        </p:sp>
        <p:sp>
          <p:nvSpPr>
            <p:cNvPr id="9962" name="Freeform: Shape 9961">
              <a:extLst>
                <a:ext uri="{FF2B5EF4-FFF2-40B4-BE49-F238E27FC236}">
                  <a16:creationId xmlns:a16="http://schemas.microsoft.com/office/drawing/2014/main" id="{C7232E29-C643-6C16-2E42-453804FCE4DE}"/>
                </a:ext>
              </a:extLst>
            </p:cNvPr>
            <p:cNvSpPr/>
            <p:nvPr/>
          </p:nvSpPr>
          <p:spPr>
            <a:xfrm>
              <a:off x="11072413" y="5096629"/>
              <a:ext cx="12695" cy="847677"/>
            </a:xfrm>
            <a:custGeom>
              <a:avLst/>
              <a:gdLst>
                <a:gd name="connsiteX0" fmla="*/ 0 w 12695"/>
                <a:gd name="connsiteY0" fmla="*/ 847677 h 847677"/>
                <a:gd name="connsiteX1" fmla="*/ 0 w 12695"/>
                <a:gd name="connsiteY1" fmla="*/ 0 h 847677"/>
              </a:gdLst>
              <a:ahLst/>
              <a:cxnLst>
                <a:cxn ang="0">
                  <a:pos x="connsiteX0" y="connsiteY0"/>
                </a:cxn>
                <a:cxn ang="0">
                  <a:pos x="connsiteX1" y="connsiteY1"/>
                </a:cxn>
              </a:cxnLst>
              <a:rect l="l" t="t" r="r" b="b"/>
              <a:pathLst>
                <a:path w="12695" h="847677">
                  <a:moveTo>
                    <a:pt x="0" y="847677"/>
                  </a:moveTo>
                  <a:lnTo>
                    <a:pt x="0" y="0"/>
                  </a:lnTo>
                </a:path>
              </a:pathLst>
            </a:custGeom>
            <a:ln w="19050" cap="flat">
              <a:solidFill>
                <a:srgbClr val="E1471D"/>
              </a:solidFill>
              <a:prstDash val="solid"/>
              <a:miter/>
            </a:ln>
          </p:spPr>
          <p:txBody>
            <a:bodyPr rtlCol="0" anchor="ctr"/>
            <a:lstStyle/>
            <a:p>
              <a:endParaRPr lang="en-US"/>
            </a:p>
          </p:txBody>
        </p:sp>
        <p:sp>
          <p:nvSpPr>
            <p:cNvPr id="9963" name="Freeform: Shape 9962">
              <a:extLst>
                <a:ext uri="{FF2B5EF4-FFF2-40B4-BE49-F238E27FC236}">
                  <a16:creationId xmlns:a16="http://schemas.microsoft.com/office/drawing/2014/main" id="{1739E3C4-08A7-9817-6B4D-00A74814C10C}"/>
                </a:ext>
              </a:extLst>
            </p:cNvPr>
            <p:cNvSpPr/>
            <p:nvPr/>
          </p:nvSpPr>
          <p:spPr>
            <a:xfrm>
              <a:off x="11097550" y="5096629"/>
              <a:ext cx="12695" cy="1092676"/>
            </a:xfrm>
            <a:custGeom>
              <a:avLst/>
              <a:gdLst>
                <a:gd name="connsiteX0" fmla="*/ 0 w 12695"/>
                <a:gd name="connsiteY0" fmla="*/ 1092677 h 1092676"/>
                <a:gd name="connsiteX1" fmla="*/ 0 w 12695"/>
                <a:gd name="connsiteY1" fmla="*/ 0 h 1092676"/>
              </a:gdLst>
              <a:ahLst/>
              <a:cxnLst>
                <a:cxn ang="0">
                  <a:pos x="connsiteX0" y="connsiteY0"/>
                </a:cxn>
                <a:cxn ang="0">
                  <a:pos x="connsiteX1" y="connsiteY1"/>
                </a:cxn>
              </a:cxnLst>
              <a:rect l="l" t="t" r="r" b="b"/>
              <a:pathLst>
                <a:path w="12695" h="1092676">
                  <a:moveTo>
                    <a:pt x="0" y="1092677"/>
                  </a:moveTo>
                  <a:lnTo>
                    <a:pt x="0" y="0"/>
                  </a:lnTo>
                </a:path>
              </a:pathLst>
            </a:custGeom>
            <a:ln w="19050" cap="flat">
              <a:solidFill>
                <a:srgbClr val="E1471D"/>
              </a:solidFill>
              <a:prstDash val="solid"/>
              <a:miter/>
            </a:ln>
          </p:spPr>
          <p:txBody>
            <a:bodyPr rtlCol="0" anchor="ctr"/>
            <a:lstStyle/>
            <a:p>
              <a:endParaRPr lang="en-US"/>
            </a:p>
          </p:txBody>
        </p:sp>
        <p:sp>
          <p:nvSpPr>
            <p:cNvPr id="9964" name="Freeform: Shape 9963">
              <a:extLst>
                <a:ext uri="{FF2B5EF4-FFF2-40B4-BE49-F238E27FC236}">
                  <a16:creationId xmlns:a16="http://schemas.microsoft.com/office/drawing/2014/main" id="{045F4D2B-1266-AC37-E565-06B815254F1B}"/>
                </a:ext>
              </a:extLst>
            </p:cNvPr>
            <p:cNvSpPr/>
            <p:nvPr/>
          </p:nvSpPr>
          <p:spPr>
            <a:xfrm>
              <a:off x="11122814" y="5096629"/>
              <a:ext cx="12695" cy="1092676"/>
            </a:xfrm>
            <a:custGeom>
              <a:avLst/>
              <a:gdLst>
                <a:gd name="connsiteX0" fmla="*/ 0 w 12695"/>
                <a:gd name="connsiteY0" fmla="*/ 1092677 h 1092676"/>
                <a:gd name="connsiteX1" fmla="*/ 0 w 12695"/>
                <a:gd name="connsiteY1" fmla="*/ 0 h 1092676"/>
              </a:gdLst>
              <a:ahLst/>
              <a:cxnLst>
                <a:cxn ang="0">
                  <a:pos x="connsiteX0" y="connsiteY0"/>
                </a:cxn>
                <a:cxn ang="0">
                  <a:pos x="connsiteX1" y="connsiteY1"/>
                </a:cxn>
              </a:cxnLst>
              <a:rect l="l" t="t" r="r" b="b"/>
              <a:pathLst>
                <a:path w="12695" h="1092676">
                  <a:moveTo>
                    <a:pt x="0" y="1092677"/>
                  </a:moveTo>
                  <a:lnTo>
                    <a:pt x="0" y="0"/>
                  </a:lnTo>
                </a:path>
              </a:pathLst>
            </a:custGeom>
            <a:ln w="19050" cap="flat">
              <a:solidFill>
                <a:srgbClr val="E1471D"/>
              </a:solidFill>
              <a:prstDash val="solid"/>
              <a:miter/>
            </a:ln>
          </p:spPr>
          <p:txBody>
            <a:bodyPr rtlCol="0" anchor="ctr"/>
            <a:lstStyle/>
            <a:p>
              <a:endParaRPr lang="en-US"/>
            </a:p>
          </p:txBody>
        </p:sp>
        <p:sp>
          <p:nvSpPr>
            <p:cNvPr id="9965" name="Freeform: Shape 9964">
              <a:extLst>
                <a:ext uri="{FF2B5EF4-FFF2-40B4-BE49-F238E27FC236}">
                  <a16:creationId xmlns:a16="http://schemas.microsoft.com/office/drawing/2014/main" id="{DC5AE384-A1DC-0EF1-125D-13C345EE8F97}"/>
                </a:ext>
              </a:extLst>
            </p:cNvPr>
            <p:cNvSpPr/>
            <p:nvPr/>
          </p:nvSpPr>
          <p:spPr>
            <a:xfrm>
              <a:off x="11147952" y="5096629"/>
              <a:ext cx="12695" cy="1092676"/>
            </a:xfrm>
            <a:custGeom>
              <a:avLst/>
              <a:gdLst>
                <a:gd name="connsiteX0" fmla="*/ 0 w 12695"/>
                <a:gd name="connsiteY0" fmla="*/ 1092677 h 1092676"/>
                <a:gd name="connsiteX1" fmla="*/ 0 w 12695"/>
                <a:gd name="connsiteY1" fmla="*/ 0 h 1092676"/>
              </a:gdLst>
              <a:ahLst/>
              <a:cxnLst>
                <a:cxn ang="0">
                  <a:pos x="connsiteX0" y="connsiteY0"/>
                </a:cxn>
                <a:cxn ang="0">
                  <a:pos x="connsiteX1" y="connsiteY1"/>
                </a:cxn>
              </a:cxnLst>
              <a:rect l="l" t="t" r="r" b="b"/>
              <a:pathLst>
                <a:path w="12695" h="1092676">
                  <a:moveTo>
                    <a:pt x="0" y="1092677"/>
                  </a:moveTo>
                  <a:lnTo>
                    <a:pt x="0" y="0"/>
                  </a:lnTo>
                </a:path>
              </a:pathLst>
            </a:custGeom>
            <a:ln w="19050" cap="flat">
              <a:solidFill>
                <a:srgbClr val="E1471D"/>
              </a:solidFill>
              <a:prstDash val="solid"/>
              <a:miter/>
            </a:ln>
          </p:spPr>
          <p:txBody>
            <a:bodyPr rtlCol="0" anchor="ctr"/>
            <a:lstStyle/>
            <a:p>
              <a:endParaRPr lang="en-US"/>
            </a:p>
          </p:txBody>
        </p:sp>
        <p:sp>
          <p:nvSpPr>
            <p:cNvPr id="9966" name="Freeform: Shape 9965">
              <a:extLst>
                <a:ext uri="{FF2B5EF4-FFF2-40B4-BE49-F238E27FC236}">
                  <a16:creationId xmlns:a16="http://schemas.microsoft.com/office/drawing/2014/main" id="{656C364F-F49C-87BA-6212-3809DF41C49A}"/>
                </a:ext>
              </a:extLst>
            </p:cNvPr>
            <p:cNvSpPr/>
            <p:nvPr/>
          </p:nvSpPr>
          <p:spPr>
            <a:xfrm>
              <a:off x="11173216" y="5096629"/>
              <a:ext cx="12695" cy="1092676"/>
            </a:xfrm>
            <a:custGeom>
              <a:avLst/>
              <a:gdLst>
                <a:gd name="connsiteX0" fmla="*/ 0 w 12695"/>
                <a:gd name="connsiteY0" fmla="*/ 1092677 h 1092676"/>
                <a:gd name="connsiteX1" fmla="*/ 0 w 12695"/>
                <a:gd name="connsiteY1" fmla="*/ 0 h 1092676"/>
              </a:gdLst>
              <a:ahLst/>
              <a:cxnLst>
                <a:cxn ang="0">
                  <a:pos x="connsiteX0" y="connsiteY0"/>
                </a:cxn>
                <a:cxn ang="0">
                  <a:pos x="connsiteX1" y="connsiteY1"/>
                </a:cxn>
              </a:cxnLst>
              <a:rect l="l" t="t" r="r" b="b"/>
              <a:pathLst>
                <a:path w="12695" h="1092676">
                  <a:moveTo>
                    <a:pt x="0" y="1092677"/>
                  </a:moveTo>
                  <a:lnTo>
                    <a:pt x="0" y="0"/>
                  </a:lnTo>
                </a:path>
              </a:pathLst>
            </a:custGeom>
            <a:ln w="19050" cap="flat">
              <a:solidFill>
                <a:srgbClr val="E1471D"/>
              </a:solidFill>
              <a:prstDash val="solid"/>
              <a:miter/>
            </a:ln>
          </p:spPr>
          <p:txBody>
            <a:bodyPr rtlCol="0" anchor="ctr"/>
            <a:lstStyle/>
            <a:p>
              <a:endParaRPr lang="en-US"/>
            </a:p>
          </p:txBody>
        </p:sp>
        <p:sp>
          <p:nvSpPr>
            <p:cNvPr id="9967" name="Freeform: Shape 9966">
              <a:extLst>
                <a:ext uri="{FF2B5EF4-FFF2-40B4-BE49-F238E27FC236}">
                  <a16:creationId xmlns:a16="http://schemas.microsoft.com/office/drawing/2014/main" id="{A13CDAF4-BCF2-33D8-A56D-923F126AC6CC}"/>
                </a:ext>
              </a:extLst>
            </p:cNvPr>
            <p:cNvSpPr/>
            <p:nvPr/>
          </p:nvSpPr>
          <p:spPr>
            <a:xfrm>
              <a:off x="11198353" y="5096629"/>
              <a:ext cx="12695" cy="1092676"/>
            </a:xfrm>
            <a:custGeom>
              <a:avLst/>
              <a:gdLst>
                <a:gd name="connsiteX0" fmla="*/ 0 w 12695"/>
                <a:gd name="connsiteY0" fmla="*/ 1092677 h 1092676"/>
                <a:gd name="connsiteX1" fmla="*/ 0 w 12695"/>
                <a:gd name="connsiteY1" fmla="*/ 0 h 1092676"/>
              </a:gdLst>
              <a:ahLst/>
              <a:cxnLst>
                <a:cxn ang="0">
                  <a:pos x="connsiteX0" y="connsiteY0"/>
                </a:cxn>
                <a:cxn ang="0">
                  <a:pos x="connsiteX1" y="connsiteY1"/>
                </a:cxn>
              </a:cxnLst>
              <a:rect l="l" t="t" r="r" b="b"/>
              <a:pathLst>
                <a:path w="12695" h="1092676">
                  <a:moveTo>
                    <a:pt x="0" y="1092677"/>
                  </a:moveTo>
                  <a:lnTo>
                    <a:pt x="0" y="0"/>
                  </a:lnTo>
                </a:path>
              </a:pathLst>
            </a:custGeom>
            <a:ln w="19050" cap="flat">
              <a:solidFill>
                <a:srgbClr val="E1471D"/>
              </a:solidFill>
              <a:prstDash val="solid"/>
              <a:miter/>
            </a:ln>
          </p:spPr>
          <p:txBody>
            <a:bodyPr rtlCol="0" anchor="ctr"/>
            <a:lstStyle/>
            <a:p>
              <a:endParaRPr lang="en-US"/>
            </a:p>
          </p:txBody>
        </p:sp>
      </p:grpSp>
      <p:grpSp>
        <p:nvGrpSpPr>
          <p:cNvPr id="50" name="Group 49">
            <a:extLst>
              <a:ext uri="{FF2B5EF4-FFF2-40B4-BE49-F238E27FC236}">
                <a16:creationId xmlns:a16="http://schemas.microsoft.com/office/drawing/2014/main" id="{353F3870-AD98-26BE-9763-5B0A71B960E1}"/>
              </a:ext>
            </a:extLst>
          </p:cNvPr>
          <p:cNvGrpSpPr/>
          <p:nvPr/>
        </p:nvGrpSpPr>
        <p:grpSpPr>
          <a:xfrm>
            <a:off x="5943314" y="3854410"/>
            <a:ext cx="5349554" cy="2491113"/>
            <a:chOff x="593760" y="3856181"/>
            <a:chExt cx="5349554" cy="2491113"/>
          </a:xfrm>
        </p:grpSpPr>
        <p:cxnSp>
          <p:nvCxnSpPr>
            <p:cNvPr id="52" name="Straight Connector 51">
              <a:extLst>
                <a:ext uri="{FF2B5EF4-FFF2-40B4-BE49-F238E27FC236}">
                  <a16:creationId xmlns:a16="http://schemas.microsoft.com/office/drawing/2014/main" id="{BCDAAC12-285D-267C-8EB5-FE88B3F91586}"/>
                </a:ext>
              </a:extLst>
            </p:cNvPr>
            <p:cNvCxnSpPr/>
            <p:nvPr/>
          </p:nvCxnSpPr>
          <p:spPr bwMode="auto">
            <a:xfrm>
              <a:off x="1177802" y="3957999"/>
              <a:ext cx="0" cy="2294252"/>
            </a:xfrm>
            <a:prstGeom prst="line">
              <a:avLst/>
            </a:prstGeom>
            <a:noFill/>
            <a:ln w="28575" cap="flat" cmpd="sng" algn="ctr">
              <a:solidFill>
                <a:schemeClr val="bg1"/>
              </a:solidFill>
              <a:prstDash val="solid"/>
              <a:round/>
              <a:headEnd type="none" w="med" len="med"/>
              <a:tailEnd type="none" w="med" len="med"/>
            </a:ln>
            <a:effectLst/>
          </p:spPr>
        </p:cxnSp>
        <p:grpSp>
          <p:nvGrpSpPr>
            <p:cNvPr id="53" name="Group 52">
              <a:extLst>
                <a:ext uri="{FF2B5EF4-FFF2-40B4-BE49-F238E27FC236}">
                  <a16:creationId xmlns:a16="http://schemas.microsoft.com/office/drawing/2014/main" id="{31CE5F8D-8A47-133B-9E7A-429140F9CB1C}"/>
                </a:ext>
              </a:extLst>
            </p:cNvPr>
            <p:cNvGrpSpPr/>
            <p:nvPr/>
          </p:nvGrpSpPr>
          <p:grpSpPr>
            <a:xfrm>
              <a:off x="726773" y="3856181"/>
              <a:ext cx="466795" cy="2491113"/>
              <a:chOff x="1270778" y="3856181"/>
              <a:chExt cx="466795" cy="2491113"/>
            </a:xfrm>
          </p:grpSpPr>
          <p:sp>
            <p:nvSpPr>
              <p:cNvPr id="9223" name="TextBox 9222">
                <a:extLst>
                  <a:ext uri="{FF2B5EF4-FFF2-40B4-BE49-F238E27FC236}">
                    <a16:creationId xmlns:a16="http://schemas.microsoft.com/office/drawing/2014/main" id="{70F9FF1B-FFA6-2A65-FED4-DA846C1212A7}"/>
                  </a:ext>
                </a:extLst>
              </p:cNvPr>
              <p:cNvSpPr txBox="1"/>
              <p:nvPr/>
            </p:nvSpPr>
            <p:spPr bwMode="auto">
              <a:xfrm>
                <a:off x="1317266" y="3856181"/>
                <a:ext cx="420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9224" name="TextBox 9223">
                <a:extLst>
                  <a:ext uri="{FF2B5EF4-FFF2-40B4-BE49-F238E27FC236}">
                    <a16:creationId xmlns:a16="http://schemas.microsoft.com/office/drawing/2014/main" id="{F1D35F4A-4517-5773-88F7-20B26A351815}"/>
                  </a:ext>
                </a:extLst>
              </p:cNvPr>
              <p:cNvSpPr txBox="1"/>
              <p:nvPr/>
            </p:nvSpPr>
            <p:spPr bwMode="auto">
              <a:xfrm>
                <a:off x="1395813" y="407759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9225" name="TextBox 9224">
                <a:extLst>
                  <a:ext uri="{FF2B5EF4-FFF2-40B4-BE49-F238E27FC236}">
                    <a16:creationId xmlns:a16="http://schemas.microsoft.com/office/drawing/2014/main" id="{5F7B4DCB-6F28-BF2E-448C-874B0E5C26ED}"/>
                  </a:ext>
                </a:extLst>
              </p:cNvPr>
              <p:cNvSpPr txBox="1"/>
              <p:nvPr/>
            </p:nvSpPr>
            <p:spPr bwMode="auto">
              <a:xfrm>
                <a:off x="1395813" y="429900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9226" name="TextBox 9225">
                <a:extLst>
                  <a:ext uri="{FF2B5EF4-FFF2-40B4-BE49-F238E27FC236}">
                    <a16:creationId xmlns:a16="http://schemas.microsoft.com/office/drawing/2014/main" id="{BD05EEC4-7A84-EDC0-5D87-F12E6B9A3FE0}"/>
                  </a:ext>
                </a:extLst>
              </p:cNvPr>
              <p:cNvSpPr txBox="1"/>
              <p:nvPr/>
            </p:nvSpPr>
            <p:spPr bwMode="auto">
              <a:xfrm>
                <a:off x="1395813" y="452041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9227" name="TextBox 9226">
                <a:extLst>
                  <a:ext uri="{FF2B5EF4-FFF2-40B4-BE49-F238E27FC236}">
                    <a16:creationId xmlns:a16="http://schemas.microsoft.com/office/drawing/2014/main" id="{E0C6A73C-21E6-2BE8-D863-057A7CD09693}"/>
                  </a:ext>
                </a:extLst>
              </p:cNvPr>
              <p:cNvSpPr txBox="1"/>
              <p:nvPr/>
            </p:nvSpPr>
            <p:spPr bwMode="auto">
              <a:xfrm>
                <a:off x="1395813" y="474182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9228" name="TextBox 9227">
                <a:extLst>
                  <a:ext uri="{FF2B5EF4-FFF2-40B4-BE49-F238E27FC236}">
                    <a16:creationId xmlns:a16="http://schemas.microsoft.com/office/drawing/2014/main" id="{1BDD1AE2-F67A-A9A1-77E0-500359615E78}"/>
                  </a:ext>
                </a:extLst>
              </p:cNvPr>
              <p:cNvSpPr txBox="1"/>
              <p:nvPr/>
            </p:nvSpPr>
            <p:spPr bwMode="auto">
              <a:xfrm>
                <a:off x="1474359" y="496323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229" name="TextBox 9228">
                <a:extLst>
                  <a:ext uri="{FF2B5EF4-FFF2-40B4-BE49-F238E27FC236}">
                    <a16:creationId xmlns:a16="http://schemas.microsoft.com/office/drawing/2014/main" id="{ADB09FE9-0135-6045-2D65-194B99ADC9F7}"/>
                  </a:ext>
                </a:extLst>
              </p:cNvPr>
              <p:cNvSpPr txBox="1"/>
              <p:nvPr/>
            </p:nvSpPr>
            <p:spPr bwMode="auto">
              <a:xfrm>
                <a:off x="1349325" y="5184647"/>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9230" name="TextBox 9229">
                <a:extLst>
                  <a:ext uri="{FF2B5EF4-FFF2-40B4-BE49-F238E27FC236}">
                    <a16:creationId xmlns:a16="http://schemas.microsoft.com/office/drawing/2014/main" id="{87E51DBB-A28A-9D4F-2D2A-D8D3330AF4E4}"/>
                  </a:ext>
                </a:extLst>
              </p:cNvPr>
              <p:cNvSpPr txBox="1"/>
              <p:nvPr/>
            </p:nvSpPr>
            <p:spPr bwMode="auto">
              <a:xfrm>
                <a:off x="1349325" y="5406058"/>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9231" name="TextBox 9230">
                <a:extLst>
                  <a:ext uri="{FF2B5EF4-FFF2-40B4-BE49-F238E27FC236}">
                    <a16:creationId xmlns:a16="http://schemas.microsoft.com/office/drawing/2014/main" id="{85E4D619-DD81-6C18-CA3D-334F262BB74C}"/>
                  </a:ext>
                </a:extLst>
              </p:cNvPr>
              <p:cNvSpPr txBox="1"/>
              <p:nvPr/>
            </p:nvSpPr>
            <p:spPr bwMode="auto">
              <a:xfrm>
                <a:off x="1349325" y="562746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9232" name="TextBox 9231">
                <a:extLst>
                  <a:ext uri="{FF2B5EF4-FFF2-40B4-BE49-F238E27FC236}">
                    <a16:creationId xmlns:a16="http://schemas.microsoft.com/office/drawing/2014/main" id="{D9B39DBE-90CE-3EA8-2920-F17546CB14EC}"/>
                  </a:ext>
                </a:extLst>
              </p:cNvPr>
              <p:cNvSpPr txBox="1"/>
              <p:nvPr/>
            </p:nvSpPr>
            <p:spPr bwMode="auto">
              <a:xfrm>
                <a:off x="1349325" y="5848880"/>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9233" name="TextBox 9232">
                <a:extLst>
                  <a:ext uri="{FF2B5EF4-FFF2-40B4-BE49-F238E27FC236}">
                    <a16:creationId xmlns:a16="http://schemas.microsoft.com/office/drawing/2014/main" id="{19BA4F5D-9BFA-6E77-5F74-49EA2A124002}"/>
                  </a:ext>
                </a:extLst>
              </p:cNvPr>
              <p:cNvSpPr txBox="1"/>
              <p:nvPr/>
            </p:nvSpPr>
            <p:spPr bwMode="auto">
              <a:xfrm>
                <a:off x="1270778" y="6070295"/>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grpSp>
        <p:grpSp>
          <p:nvGrpSpPr>
            <p:cNvPr id="54" name="Group 53">
              <a:extLst>
                <a:ext uri="{FF2B5EF4-FFF2-40B4-BE49-F238E27FC236}">
                  <a16:creationId xmlns:a16="http://schemas.microsoft.com/office/drawing/2014/main" id="{D816F0F9-2522-07A0-700F-E35781BE06D2}"/>
                </a:ext>
              </a:extLst>
            </p:cNvPr>
            <p:cNvGrpSpPr/>
            <p:nvPr/>
          </p:nvGrpSpPr>
          <p:grpSpPr>
            <a:xfrm>
              <a:off x="1123057" y="3998119"/>
              <a:ext cx="64008" cy="2219157"/>
              <a:chOff x="1606132" y="3998119"/>
              <a:chExt cx="64008" cy="2219157"/>
            </a:xfrm>
          </p:grpSpPr>
          <p:cxnSp>
            <p:nvCxnSpPr>
              <p:cNvPr id="59" name="Straight Connector 58">
                <a:extLst>
                  <a:ext uri="{FF2B5EF4-FFF2-40B4-BE49-F238E27FC236}">
                    <a16:creationId xmlns:a16="http://schemas.microsoft.com/office/drawing/2014/main" id="{466D5515-E87F-6B22-FA2E-D3EF23CC446E}"/>
                  </a:ext>
                </a:extLst>
              </p:cNvPr>
              <p:cNvCxnSpPr>
                <a:cxnSpLocks/>
              </p:cNvCxnSpPr>
              <p:nvPr/>
            </p:nvCxnSpPr>
            <p:spPr bwMode="auto">
              <a:xfrm>
                <a:off x="1608156" y="3998119"/>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1FECF774-BFD8-9B73-93EA-55F1E24D0824}"/>
                  </a:ext>
                </a:extLst>
              </p:cNvPr>
              <p:cNvCxnSpPr>
                <a:cxnSpLocks/>
              </p:cNvCxnSpPr>
              <p:nvPr/>
            </p:nvCxnSpPr>
            <p:spPr bwMode="auto">
              <a:xfrm>
                <a:off x="1606132" y="422003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165D94C5-36AD-4B50-4647-4409E01D0C34}"/>
                  </a:ext>
                </a:extLst>
              </p:cNvPr>
              <p:cNvCxnSpPr>
                <a:cxnSpLocks/>
              </p:cNvCxnSpPr>
              <p:nvPr/>
            </p:nvCxnSpPr>
            <p:spPr bwMode="auto">
              <a:xfrm>
                <a:off x="1608156" y="4441951"/>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214822BE-8A89-FA77-2902-C5D6085775D4}"/>
                  </a:ext>
                </a:extLst>
              </p:cNvPr>
              <p:cNvCxnSpPr>
                <a:cxnSpLocks/>
              </p:cNvCxnSpPr>
              <p:nvPr/>
            </p:nvCxnSpPr>
            <p:spPr bwMode="auto">
              <a:xfrm>
                <a:off x="1606132" y="466386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E2AC4FAB-2760-A383-89A3-5F3EDDCF50F2}"/>
                  </a:ext>
                </a:extLst>
              </p:cNvPr>
              <p:cNvCxnSpPr>
                <a:cxnSpLocks/>
              </p:cNvCxnSpPr>
              <p:nvPr/>
            </p:nvCxnSpPr>
            <p:spPr bwMode="auto">
              <a:xfrm>
                <a:off x="1608156" y="4885783"/>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9216" name="Straight Connector 9215">
                <a:extLst>
                  <a:ext uri="{FF2B5EF4-FFF2-40B4-BE49-F238E27FC236}">
                    <a16:creationId xmlns:a16="http://schemas.microsoft.com/office/drawing/2014/main" id="{A1FA929A-04C9-5A7E-A48A-620581F401B7}"/>
                  </a:ext>
                </a:extLst>
              </p:cNvPr>
              <p:cNvCxnSpPr>
                <a:cxnSpLocks/>
              </p:cNvCxnSpPr>
              <p:nvPr/>
            </p:nvCxnSpPr>
            <p:spPr bwMode="auto">
              <a:xfrm>
                <a:off x="1606132" y="510769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217" name="Straight Connector 9216">
                <a:extLst>
                  <a:ext uri="{FF2B5EF4-FFF2-40B4-BE49-F238E27FC236}">
                    <a16:creationId xmlns:a16="http://schemas.microsoft.com/office/drawing/2014/main" id="{26D35ABA-9660-ACE5-BC4B-20C87774F614}"/>
                  </a:ext>
                </a:extLst>
              </p:cNvPr>
              <p:cNvCxnSpPr>
                <a:cxnSpLocks/>
              </p:cNvCxnSpPr>
              <p:nvPr/>
            </p:nvCxnSpPr>
            <p:spPr bwMode="auto">
              <a:xfrm>
                <a:off x="1608156" y="5329615"/>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9219" name="Straight Connector 9218">
                <a:extLst>
                  <a:ext uri="{FF2B5EF4-FFF2-40B4-BE49-F238E27FC236}">
                    <a16:creationId xmlns:a16="http://schemas.microsoft.com/office/drawing/2014/main" id="{CD7F17D6-1EA7-6559-59E7-62E0C4B6BF68}"/>
                  </a:ext>
                </a:extLst>
              </p:cNvPr>
              <p:cNvCxnSpPr>
                <a:cxnSpLocks/>
              </p:cNvCxnSpPr>
              <p:nvPr/>
            </p:nvCxnSpPr>
            <p:spPr bwMode="auto">
              <a:xfrm>
                <a:off x="1606132" y="555153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220" name="Straight Connector 9219">
                <a:extLst>
                  <a:ext uri="{FF2B5EF4-FFF2-40B4-BE49-F238E27FC236}">
                    <a16:creationId xmlns:a16="http://schemas.microsoft.com/office/drawing/2014/main" id="{0CB8A4AD-910B-CB2F-AFC7-FDAE0E9CBB5A}"/>
                  </a:ext>
                </a:extLst>
              </p:cNvPr>
              <p:cNvCxnSpPr>
                <a:cxnSpLocks/>
              </p:cNvCxnSpPr>
              <p:nvPr/>
            </p:nvCxnSpPr>
            <p:spPr bwMode="auto">
              <a:xfrm>
                <a:off x="1606132" y="577344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221" name="Straight Connector 9220">
                <a:extLst>
                  <a:ext uri="{FF2B5EF4-FFF2-40B4-BE49-F238E27FC236}">
                    <a16:creationId xmlns:a16="http://schemas.microsoft.com/office/drawing/2014/main" id="{2A84C41C-FA0A-508D-A1C1-2CE039DADEF5}"/>
                  </a:ext>
                </a:extLst>
              </p:cNvPr>
              <p:cNvCxnSpPr>
                <a:cxnSpLocks/>
              </p:cNvCxnSpPr>
              <p:nvPr/>
            </p:nvCxnSpPr>
            <p:spPr bwMode="auto">
              <a:xfrm>
                <a:off x="1608156" y="5995363"/>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9222" name="Straight Connector 9221">
                <a:extLst>
                  <a:ext uri="{FF2B5EF4-FFF2-40B4-BE49-F238E27FC236}">
                    <a16:creationId xmlns:a16="http://schemas.microsoft.com/office/drawing/2014/main" id="{C315D548-348C-85C6-9852-05D72E31B772}"/>
                  </a:ext>
                </a:extLst>
              </p:cNvPr>
              <p:cNvCxnSpPr>
                <a:cxnSpLocks/>
              </p:cNvCxnSpPr>
              <p:nvPr/>
            </p:nvCxnSpPr>
            <p:spPr bwMode="auto">
              <a:xfrm>
                <a:off x="1606132" y="6217276"/>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55" name="TextBox 54">
              <a:extLst>
                <a:ext uri="{FF2B5EF4-FFF2-40B4-BE49-F238E27FC236}">
                  <a16:creationId xmlns:a16="http://schemas.microsoft.com/office/drawing/2014/main" id="{BABBE811-EE9D-E914-047A-883CB1C868C6}"/>
                </a:ext>
              </a:extLst>
            </p:cNvPr>
            <p:cNvSpPr txBox="1"/>
            <p:nvPr/>
          </p:nvSpPr>
          <p:spPr bwMode="auto">
            <a:xfrm rot="16200000">
              <a:off x="-470089" y="4972731"/>
              <a:ext cx="24046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Best Percent Change from Baseline</a:t>
              </a:r>
            </a:p>
          </p:txBody>
        </p:sp>
        <p:grpSp>
          <p:nvGrpSpPr>
            <p:cNvPr id="56" name="Group 55">
              <a:extLst>
                <a:ext uri="{FF2B5EF4-FFF2-40B4-BE49-F238E27FC236}">
                  <a16:creationId xmlns:a16="http://schemas.microsoft.com/office/drawing/2014/main" id="{4C00D647-6755-1BB3-2592-1CCF81ED1A74}"/>
                </a:ext>
              </a:extLst>
            </p:cNvPr>
            <p:cNvGrpSpPr/>
            <p:nvPr/>
          </p:nvGrpSpPr>
          <p:grpSpPr>
            <a:xfrm>
              <a:off x="1188434" y="4880324"/>
              <a:ext cx="4754880" cy="554742"/>
              <a:chOff x="1188434" y="4880324"/>
              <a:chExt cx="4754880" cy="554742"/>
            </a:xfrm>
          </p:grpSpPr>
          <p:cxnSp>
            <p:nvCxnSpPr>
              <p:cNvPr id="57" name="Straight Connector 56">
                <a:extLst>
                  <a:ext uri="{FF2B5EF4-FFF2-40B4-BE49-F238E27FC236}">
                    <a16:creationId xmlns:a16="http://schemas.microsoft.com/office/drawing/2014/main" id="{678B34CB-E4B7-2B0A-651B-023AB0C86824}"/>
                  </a:ext>
                </a:extLst>
              </p:cNvPr>
              <p:cNvCxnSpPr>
                <a:cxnSpLocks/>
              </p:cNvCxnSpPr>
              <p:nvPr/>
            </p:nvCxnSpPr>
            <p:spPr bwMode="auto">
              <a:xfrm>
                <a:off x="1188434" y="4880324"/>
                <a:ext cx="4754880" cy="0"/>
              </a:xfrm>
              <a:prstGeom prst="line">
                <a:avLst/>
              </a:prstGeom>
              <a:noFill/>
              <a:ln w="19050" cap="flat" cmpd="sng" algn="ctr">
                <a:solidFill>
                  <a:schemeClr val="tx1">
                    <a:lumMod val="50000"/>
                  </a:schemeClr>
                </a:solidFill>
                <a:prstDash val="sysDash"/>
                <a:round/>
                <a:headEnd type="none" w="med" len="med"/>
                <a:tailEnd type="none" w="med" len="med"/>
              </a:ln>
              <a:effectLst/>
            </p:spPr>
          </p:cxnSp>
          <p:cxnSp>
            <p:nvCxnSpPr>
              <p:cNvPr id="58" name="Straight Connector 57">
                <a:extLst>
                  <a:ext uri="{FF2B5EF4-FFF2-40B4-BE49-F238E27FC236}">
                    <a16:creationId xmlns:a16="http://schemas.microsoft.com/office/drawing/2014/main" id="{5F85F931-F031-A6EA-245A-C5320812D542}"/>
                  </a:ext>
                </a:extLst>
              </p:cNvPr>
              <p:cNvCxnSpPr>
                <a:cxnSpLocks/>
              </p:cNvCxnSpPr>
              <p:nvPr/>
            </p:nvCxnSpPr>
            <p:spPr bwMode="auto">
              <a:xfrm>
                <a:off x="1188434" y="5435066"/>
                <a:ext cx="4754880" cy="0"/>
              </a:xfrm>
              <a:prstGeom prst="line">
                <a:avLst/>
              </a:prstGeom>
              <a:noFill/>
              <a:ln w="19050" cap="flat" cmpd="sng" algn="ctr">
                <a:solidFill>
                  <a:schemeClr val="tx1">
                    <a:lumMod val="50000"/>
                  </a:schemeClr>
                </a:solidFill>
                <a:prstDash val="sysDash"/>
                <a:round/>
                <a:headEnd type="none" w="med" len="med"/>
                <a:tailEnd type="none" w="med" len="med"/>
              </a:ln>
              <a:effectLst/>
            </p:spPr>
          </p:cxnSp>
        </p:grpSp>
      </p:grpSp>
      <p:grpSp>
        <p:nvGrpSpPr>
          <p:cNvPr id="48" name="Group 47">
            <a:extLst>
              <a:ext uri="{FF2B5EF4-FFF2-40B4-BE49-F238E27FC236}">
                <a16:creationId xmlns:a16="http://schemas.microsoft.com/office/drawing/2014/main" id="{99CFF694-B45E-382A-E2A5-22AE84CE199E}"/>
              </a:ext>
            </a:extLst>
          </p:cNvPr>
          <p:cNvGrpSpPr/>
          <p:nvPr/>
        </p:nvGrpSpPr>
        <p:grpSpPr>
          <a:xfrm>
            <a:off x="1188434" y="4880324"/>
            <a:ext cx="4754880" cy="554742"/>
            <a:chOff x="1188434" y="4880324"/>
            <a:chExt cx="4754880" cy="554742"/>
          </a:xfrm>
        </p:grpSpPr>
        <p:cxnSp>
          <p:nvCxnSpPr>
            <p:cNvPr id="46" name="Straight Connector 45">
              <a:extLst>
                <a:ext uri="{FF2B5EF4-FFF2-40B4-BE49-F238E27FC236}">
                  <a16:creationId xmlns:a16="http://schemas.microsoft.com/office/drawing/2014/main" id="{66A92313-CC1E-C222-CF93-69B7FA537E02}"/>
                </a:ext>
              </a:extLst>
            </p:cNvPr>
            <p:cNvCxnSpPr>
              <a:cxnSpLocks/>
            </p:cNvCxnSpPr>
            <p:nvPr/>
          </p:nvCxnSpPr>
          <p:spPr bwMode="auto">
            <a:xfrm>
              <a:off x="1188434" y="4880324"/>
              <a:ext cx="4754880" cy="0"/>
            </a:xfrm>
            <a:prstGeom prst="line">
              <a:avLst/>
            </a:prstGeom>
            <a:noFill/>
            <a:ln w="19050" cap="flat" cmpd="sng" algn="ctr">
              <a:solidFill>
                <a:schemeClr val="tx1">
                  <a:lumMod val="50000"/>
                </a:schemeClr>
              </a:solidFill>
              <a:prstDash val="sysDash"/>
              <a:round/>
              <a:headEnd type="none" w="med" len="med"/>
              <a:tailEnd type="none" w="med" len="med"/>
            </a:ln>
            <a:effectLst/>
          </p:spPr>
        </p:cxnSp>
        <p:cxnSp>
          <p:nvCxnSpPr>
            <p:cNvPr id="47" name="Straight Connector 46">
              <a:extLst>
                <a:ext uri="{FF2B5EF4-FFF2-40B4-BE49-F238E27FC236}">
                  <a16:creationId xmlns:a16="http://schemas.microsoft.com/office/drawing/2014/main" id="{9A110077-CBA9-B6E0-2982-DA46B2508601}"/>
                </a:ext>
              </a:extLst>
            </p:cNvPr>
            <p:cNvCxnSpPr>
              <a:cxnSpLocks/>
            </p:cNvCxnSpPr>
            <p:nvPr/>
          </p:nvCxnSpPr>
          <p:spPr bwMode="auto">
            <a:xfrm>
              <a:off x="1188434" y="5435066"/>
              <a:ext cx="4754880" cy="0"/>
            </a:xfrm>
            <a:prstGeom prst="line">
              <a:avLst/>
            </a:prstGeom>
            <a:noFill/>
            <a:ln w="19050" cap="flat" cmpd="sng" algn="ctr">
              <a:solidFill>
                <a:schemeClr val="tx1">
                  <a:lumMod val="50000"/>
                </a:schemeClr>
              </a:solidFill>
              <a:prstDash val="sysDash"/>
              <a:round/>
              <a:headEnd type="none" w="med" len="med"/>
              <a:tailEnd type="none" w="med" len="med"/>
            </a:ln>
            <a:effectLst/>
          </p:spPr>
        </p:cxnSp>
      </p:grpSp>
      <p:grpSp>
        <p:nvGrpSpPr>
          <p:cNvPr id="9238" name="Group 9237">
            <a:extLst>
              <a:ext uri="{FF2B5EF4-FFF2-40B4-BE49-F238E27FC236}">
                <a16:creationId xmlns:a16="http://schemas.microsoft.com/office/drawing/2014/main" id="{9751E984-3D9A-155B-BB02-AC03FE099FD6}"/>
              </a:ext>
            </a:extLst>
          </p:cNvPr>
          <p:cNvGrpSpPr/>
          <p:nvPr/>
        </p:nvGrpSpPr>
        <p:grpSpPr>
          <a:xfrm>
            <a:off x="593760" y="3856181"/>
            <a:ext cx="599808" cy="2491113"/>
            <a:chOff x="593760" y="3856181"/>
            <a:chExt cx="599808" cy="2491113"/>
          </a:xfrm>
        </p:grpSpPr>
        <p:cxnSp>
          <p:nvCxnSpPr>
            <p:cNvPr id="10" name="Straight Connector 9">
              <a:extLst>
                <a:ext uri="{FF2B5EF4-FFF2-40B4-BE49-F238E27FC236}">
                  <a16:creationId xmlns:a16="http://schemas.microsoft.com/office/drawing/2014/main" id="{6E05BED6-CFD0-29E8-0D38-2A508B3FB668}"/>
                </a:ext>
              </a:extLst>
            </p:cNvPr>
            <p:cNvCxnSpPr/>
            <p:nvPr/>
          </p:nvCxnSpPr>
          <p:spPr bwMode="auto">
            <a:xfrm>
              <a:off x="1177802" y="3957999"/>
              <a:ext cx="0" cy="2294252"/>
            </a:xfrm>
            <a:prstGeom prst="line">
              <a:avLst/>
            </a:prstGeom>
            <a:noFill/>
            <a:ln w="28575" cap="flat" cmpd="sng" algn="ctr">
              <a:solidFill>
                <a:schemeClr val="bg1"/>
              </a:solidFill>
              <a:prstDash val="solid"/>
              <a:round/>
              <a:headEnd type="none" w="med" len="med"/>
              <a:tailEnd type="none" w="med" len="med"/>
            </a:ln>
            <a:effectLst/>
          </p:spPr>
        </p:cxnSp>
        <p:grpSp>
          <p:nvGrpSpPr>
            <p:cNvPr id="24" name="Group 23">
              <a:extLst>
                <a:ext uri="{FF2B5EF4-FFF2-40B4-BE49-F238E27FC236}">
                  <a16:creationId xmlns:a16="http://schemas.microsoft.com/office/drawing/2014/main" id="{0B55CA8B-200C-4118-A1F3-7AB1A1984470}"/>
                </a:ext>
              </a:extLst>
            </p:cNvPr>
            <p:cNvGrpSpPr/>
            <p:nvPr/>
          </p:nvGrpSpPr>
          <p:grpSpPr>
            <a:xfrm>
              <a:off x="726773" y="3856181"/>
              <a:ext cx="466795" cy="2491113"/>
              <a:chOff x="1270778" y="3856181"/>
              <a:chExt cx="466795" cy="2491113"/>
            </a:xfrm>
          </p:grpSpPr>
          <p:sp>
            <p:nvSpPr>
              <p:cNvPr id="11" name="TextBox 10">
                <a:extLst>
                  <a:ext uri="{FF2B5EF4-FFF2-40B4-BE49-F238E27FC236}">
                    <a16:creationId xmlns:a16="http://schemas.microsoft.com/office/drawing/2014/main" id="{A19D8A44-77E5-7638-76E9-9661BF8CECC3}"/>
                  </a:ext>
                </a:extLst>
              </p:cNvPr>
              <p:cNvSpPr txBox="1"/>
              <p:nvPr/>
            </p:nvSpPr>
            <p:spPr bwMode="auto">
              <a:xfrm>
                <a:off x="1317266" y="3856181"/>
                <a:ext cx="420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13" name="TextBox 12">
                <a:extLst>
                  <a:ext uri="{FF2B5EF4-FFF2-40B4-BE49-F238E27FC236}">
                    <a16:creationId xmlns:a16="http://schemas.microsoft.com/office/drawing/2014/main" id="{10D37D7A-80E3-17BA-9FC9-0EB9F8FA5740}"/>
                  </a:ext>
                </a:extLst>
              </p:cNvPr>
              <p:cNvSpPr txBox="1"/>
              <p:nvPr/>
            </p:nvSpPr>
            <p:spPr bwMode="auto">
              <a:xfrm>
                <a:off x="1395813" y="407759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14" name="TextBox 13">
                <a:extLst>
                  <a:ext uri="{FF2B5EF4-FFF2-40B4-BE49-F238E27FC236}">
                    <a16:creationId xmlns:a16="http://schemas.microsoft.com/office/drawing/2014/main" id="{47859AD8-77C4-20D9-4743-E6F738302E25}"/>
                  </a:ext>
                </a:extLst>
              </p:cNvPr>
              <p:cNvSpPr txBox="1"/>
              <p:nvPr/>
            </p:nvSpPr>
            <p:spPr bwMode="auto">
              <a:xfrm>
                <a:off x="1395813" y="429900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15" name="TextBox 14">
                <a:extLst>
                  <a:ext uri="{FF2B5EF4-FFF2-40B4-BE49-F238E27FC236}">
                    <a16:creationId xmlns:a16="http://schemas.microsoft.com/office/drawing/2014/main" id="{9F730CA9-4A62-D77A-D874-28A3D778E786}"/>
                  </a:ext>
                </a:extLst>
              </p:cNvPr>
              <p:cNvSpPr txBox="1"/>
              <p:nvPr/>
            </p:nvSpPr>
            <p:spPr bwMode="auto">
              <a:xfrm>
                <a:off x="1395813" y="452041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16" name="TextBox 15">
                <a:extLst>
                  <a:ext uri="{FF2B5EF4-FFF2-40B4-BE49-F238E27FC236}">
                    <a16:creationId xmlns:a16="http://schemas.microsoft.com/office/drawing/2014/main" id="{87BCD34D-4F92-562B-5E38-40D8E8814FFC}"/>
                  </a:ext>
                </a:extLst>
              </p:cNvPr>
              <p:cNvSpPr txBox="1"/>
              <p:nvPr/>
            </p:nvSpPr>
            <p:spPr bwMode="auto">
              <a:xfrm>
                <a:off x="1395813" y="474182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7" name="TextBox 16">
                <a:extLst>
                  <a:ext uri="{FF2B5EF4-FFF2-40B4-BE49-F238E27FC236}">
                    <a16:creationId xmlns:a16="http://schemas.microsoft.com/office/drawing/2014/main" id="{1BA40DF4-A319-7C84-9711-6EAC6C9BD322}"/>
                  </a:ext>
                </a:extLst>
              </p:cNvPr>
              <p:cNvSpPr txBox="1"/>
              <p:nvPr/>
            </p:nvSpPr>
            <p:spPr bwMode="auto">
              <a:xfrm>
                <a:off x="1474359" y="496323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8" name="TextBox 17">
                <a:extLst>
                  <a:ext uri="{FF2B5EF4-FFF2-40B4-BE49-F238E27FC236}">
                    <a16:creationId xmlns:a16="http://schemas.microsoft.com/office/drawing/2014/main" id="{9A6251B5-2B5F-5A9B-EDA9-D1CAF891CEFE}"/>
                  </a:ext>
                </a:extLst>
              </p:cNvPr>
              <p:cNvSpPr txBox="1"/>
              <p:nvPr/>
            </p:nvSpPr>
            <p:spPr bwMode="auto">
              <a:xfrm>
                <a:off x="1349325" y="5184647"/>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9" name="TextBox 18">
                <a:extLst>
                  <a:ext uri="{FF2B5EF4-FFF2-40B4-BE49-F238E27FC236}">
                    <a16:creationId xmlns:a16="http://schemas.microsoft.com/office/drawing/2014/main" id="{ACFC2127-CCB9-68C7-083B-4010B252183D}"/>
                  </a:ext>
                </a:extLst>
              </p:cNvPr>
              <p:cNvSpPr txBox="1"/>
              <p:nvPr/>
            </p:nvSpPr>
            <p:spPr bwMode="auto">
              <a:xfrm>
                <a:off x="1349325" y="5406058"/>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21" name="TextBox 20">
                <a:extLst>
                  <a:ext uri="{FF2B5EF4-FFF2-40B4-BE49-F238E27FC236}">
                    <a16:creationId xmlns:a16="http://schemas.microsoft.com/office/drawing/2014/main" id="{CB819A9A-95D8-E126-C168-EF1B2E64D968}"/>
                  </a:ext>
                </a:extLst>
              </p:cNvPr>
              <p:cNvSpPr txBox="1"/>
              <p:nvPr/>
            </p:nvSpPr>
            <p:spPr bwMode="auto">
              <a:xfrm>
                <a:off x="1349325" y="562746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22" name="TextBox 21">
                <a:extLst>
                  <a:ext uri="{FF2B5EF4-FFF2-40B4-BE49-F238E27FC236}">
                    <a16:creationId xmlns:a16="http://schemas.microsoft.com/office/drawing/2014/main" id="{6945E3D8-C9E9-25F1-C472-962640FAAC17}"/>
                  </a:ext>
                </a:extLst>
              </p:cNvPr>
              <p:cNvSpPr txBox="1"/>
              <p:nvPr/>
            </p:nvSpPr>
            <p:spPr bwMode="auto">
              <a:xfrm>
                <a:off x="1349325" y="5848880"/>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23" name="TextBox 22">
                <a:extLst>
                  <a:ext uri="{FF2B5EF4-FFF2-40B4-BE49-F238E27FC236}">
                    <a16:creationId xmlns:a16="http://schemas.microsoft.com/office/drawing/2014/main" id="{724B46EB-1A5A-F596-01EE-5C430407C761}"/>
                  </a:ext>
                </a:extLst>
              </p:cNvPr>
              <p:cNvSpPr txBox="1"/>
              <p:nvPr/>
            </p:nvSpPr>
            <p:spPr bwMode="auto">
              <a:xfrm>
                <a:off x="1270778" y="6070295"/>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grpSp>
        <p:grpSp>
          <p:nvGrpSpPr>
            <p:cNvPr id="43" name="Group 42">
              <a:extLst>
                <a:ext uri="{FF2B5EF4-FFF2-40B4-BE49-F238E27FC236}">
                  <a16:creationId xmlns:a16="http://schemas.microsoft.com/office/drawing/2014/main" id="{1AC9C88E-A915-A9F9-9CFA-27FC5FD5BE77}"/>
                </a:ext>
              </a:extLst>
            </p:cNvPr>
            <p:cNvGrpSpPr/>
            <p:nvPr/>
          </p:nvGrpSpPr>
          <p:grpSpPr>
            <a:xfrm>
              <a:off x="1123057" y="3998119"/>
              <a:ext cx="64008" cy="2219157"/>
              <a:chOff x="1606132" y="3998119"/>
              <a:chExt cx="64008" cy="2219157"/>
            </a:xfrm>
          </p:grpSpPr>
          <p:cxnSp>
            <p:nvCxnSpPr>
              <p:cNvPr id="26" name="Straight Connector 25">
                <a:extLst>
                  <a:ext uri="{FF2B5EF4-FFF2-40B4-BE49-F238E27FC236}">
                    <a16:creationId xmlns:a16="http://schemas.microsoft.com/office/drawing/2014/main" id="{6B7881E7-FD98-05BA-64E9-4E14C5B7030C}"/>
                  </a:ext>
                </a:extLst>
              </p:cNvPr>
              <p:cNvCxnSpPr>
                <a:cxnSpLocks/>
              </p:cNvCxnSpPr>
              <p:nvPr/>
            </p:nvCxnSpPr>
            <p:spPr bwMode="auto">
              <a:xfrm>
                <a:off x="1608156" y="3998119"/>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0BD5765-1DE5-3D22-3735-1845A13524F1}"/>
                  </a:ext>
                </a:extLst>
              </p:cNvPr>
              <p:cNvCxnSpPr>
                <a:cxnSpLocks/>
              </p:cNvCxnSpPr>
              <p:nvPr/>
            </p:nvCxnSpPr>
            <p:spPr bwMode="auto">
              <a:xfrm>
                <a:off x="1606132" y="422003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A716036-3CBC-D172-8061-387184401C41}"/>
                  </a:ext>
                </a:extLst>
              </p:cNvPr>
              <p:cNvCxnSpPr>
                <a:cxnSpLocks/>
              </p:cNvCxnSpPr>
              <p:nvPr/>
            </p:nvCxnSpPr>
            <p:spPr bwMode="auto">
              <a:xfrm>
                <a:off x="1608156" y="4441951"/>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AF50E27A-07C7-487E-A2E5-D9B379A0D304}"/>
                  </a:ext>
                </a:extLst>
              </p:cNvPr>
              <p:cNvCxnSpPr>
                <a:cxnSpLocks/>
              </p:cNvCxnSpPr>
              <p:nvPr/>
            </p:nvCxnSpPr>
            <p:spPr bwMode="auto">
              <a:xfrm>
                <a:off x="1606132" y="466386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F2AB5685-6291-6B57-B5AC-579F908EF836}"/>
                  </a:ext>
                </a:extLst>
              </p:cNvPr>
              <p:cNvCxnSpPr>
                <a:cxnSpLocks/>
              </p:cNvCxnSpPr>
              <p:nvPr/>
            </p:nvCxnSpPr>
            <p:spPr bwMode="auto">
              <a:xfrm>
                <a:off x="1608156" y="4885783"/>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40348660-88A9-C8FB-10E8-E964D1CA05E8}"/>
                  </a:ext>
                </a:extLst>
              </p:cNvPr>
              <p:cNvCxnSpPr>
                <a:cxnSpLocks/>
              </p:cNvCxnSpPr>
              <p:nvPr/>
            </p:nvCxnSpPr>
            <p:spPr bwMode="auto">
              <a:xfrm>
                <a:off x="1606132" y="510769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A2232483-18F5-7573-ED7C-CE893158AEA7}"/>
                  </a:ext>
                </a:extLst>
              </p:cNvPr>
              <p:cNvCxnSpPr>
                <a:cxnSpLocks/>
              </p:cNvCxnSpPr>
              <p:nvPr/>
            </p:nvCxnSpPr>
            <p:spPr bwMode="auto">
              <a:xfrm>
                <a:off x="1608156" y="5329615"/>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7DC86A63-3BC4-2C4C-9FF4-4386E85591BA}"/>
                  </a:ext>
                </a:extLst>
              </p:cNvPr>
              <p:cNvCxnSpPr>
                <a:cxnSpLocks/>
              </p:cNvCxnSpPr>
              <p:nvPr/>
            </p:nvCxnSpPr>
            <p:spPr bwMode="auto">
              <a:xfrm>
                <a:off x="1606132" y="555153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9B110266-25C1-1B02-119B-CFF36308D2ED}"/>
                  </a:ext>
                </a:extLst>
              </p:cNvPr>
              <p:cNvCxnSpPr>
                <a:cxnSpLocks/>
              </p:cNvCxnSpPr>
              <p:nvPr/>
            </p:nvCxnSpPr>
            <p:spPr bwMode="auto">
              <a:xfrm>
                <a:off x="1606132" y="577344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8F1F19BB-479C-5F31-B5D6-2CE4076287C9}"/>
                  </a:ext>
                </a:extLst>
              </p:cNvPr>
              <p:cNvCxnSpPr>
                <a:cxnSpLocks/>
              </p:cNvCxnSpPr>
              <p:nvPr/>
            </p:nvCxnSpPr>
            <p:spPr bwMode="auto">
              <a:xfrm>
                <a:off x="1608156" y="5995363"/>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8C0D887D-AA01-5181-613E-239191BA4780}"/>
                  </a:ext>
                </a:extLst>
              </p:cNvPr>
              <p:cNvCxnSpPr>
                <a:cxnSpLocks/>
              </p:cNvCxnSpPr>
              <p:nvPr/>
            </p:nvCxnSpPr>
            <p:spPr bwMode="auto">
              <a:xfrm>
                <a:off x="1606132" y="6217276"/>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44" name="TextBox 43">
              <a:extLst>
                <a:ext uri="{FF2B5EF4-FFF2-40B4-BE49-F238E27FC236}">
                  <a16:creationId xmlns:a16="http://schemas.microsoft.com/office/drawing/2014/main" id="{465B7885-D0C9-FE8E-EB37-2053F01DFEAD}"/>
                </a:ext>
              </a:extLst>
            </p:cNvPr>
            <p:cNvSpPr txBox="1"/>
            <p:nvPr/>
          </p:nvSpPr>
          <p:spPr bwMode="auto">
            <a:xfrm rot="16200000">
              <a:off x="-470089" y="4972731"/>
              <a:ext cx="24046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Best Percent Change from Baseline</a:t>
              </a:r>
            </a:p>
          </p:txBody>
        </p:sp>
      </p:grpSp>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MIRASOL: Best ORR by Investigator</a:t>
            </a:r>
            <a:endParaRPr lang="en-US" altLang="en-US" dirty="0"/>
          </a:p>
        </p:txBody>
      </p:sp>
      <p:sp>
        <p:nvSpPr>
          <p:cNvPr id="2" name="Text Box 11">
            <a:extLst>
              <a:ext uri="{FF2B5EF4-FFF2-40B4-BE49-F238E27FC236}">
                <a16:creationId xmlns:a16="http://schemas.microsoft.com/office/drawing/2014/main" id="{445DC75A-1178-CFE8-7924-32602F1BE31B}"/>
              </a:ext>
            </a:extLst>
          </p:cNvPr>
          <p:cNvSpPr txBox="1">
            <a:spLocks noChangeArrowheads="1"/>
          </p:cNvSpPr>
          <p:nvPr/>
        </p:nvSpPr>
        <p:spPr bwMode="auto">
          <a:xfrm>
            <a:off x="245072" y="6440716"/>
            <a:ext cx="24930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a:t>
            </a:r>
          </a:p>
        </p:txBody>
      </p:sp>
      <p:graphicFrame>
        <p:nvGraphicFramePr>
          <p:cNvPr id="3" name="Group 3">
            <a:extLst>
              <a:ext uri="{FF2B5EF4-FFF2-40B4-BE49-F238E27FC236}">
                <a16:creationId xmlns:a16="http://schemas.microsoft.com/office/drawing/2014/main" id="{C11A90F0-45B0-5919-4ED7-788B73B95FE2}"/>
              </a:ext>
            </a:extLst>
          </p:cNvPr>
          <p:cNvGraphicFramePr>
            <a:graphicFrameLocks/>
          </p:cNvGraphicFramePr>
          <p:nvPr/>
        </p:nvGraphicFramePr>
        <p:xfrm>
          <a:off x="741680" y="1230080"/>
          <a:ext cx="10756900" cy="2347072"/>
        </p:xfrm>
        <a:graphic>
          <a:graphicData uri="http://schemas.openxmlformats.org/drawingml/2006/table">
            <a:tbl>
              <a:tblPr/>
              <a:tblGrid>
                <a:gridCol w="3898603">
                  <a:extLst>
                    <a:ext uri="{9D8B030D-6E8A-4147-A177-3AD203B41FA5}">
                      <a16:colId xmlns:a16="http://schemas.microsoft.com/office/drawing/2014/main" val="20000"/>
                    </a:ext>
                  </a:extLst>
                </a:gridCol>
                <a:gridCol w="3708661">
                  <a:extLst>
                    <a:ext uri="{9D8B030D-6E8A-4147-A177-3AD203B41FA5}">
                      <a16:colId xmlns:a16="http://schemas.microsoft.com/office/drawing/2014/main" val="20001"/>
                    </a:ext>
                  </a:extLst>
                </a:gridCol>
                <a:gridCol w="3149636">
                  <a:extLst>
                    <a:ext uri="{9D8B030D-6E8A-4147-A177-3AD203B41FA5}">
                      <a16:colId xmlns:a16="http://schemas.microsoft.com/office/drawing/2014/main" val="20002"/>
                    </a:ext>
                  </a:extLst>
                </a:gridCol>
              </a:tblGrid>
              <a:tr h="3250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Best Overall Response,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Mirvetuximab Soravtansine (n = 227)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Chemotherapy (n = 226)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250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ORR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96 (42)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250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3250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 (37)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3250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86 (38)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91 (40)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27110484"/>
                  </a:ext>
                </a:extLst>
              </a:tr>
              <a:tr h="325017">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62 (27)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97272298"/>
                  </a:ext>
                </a:extLst>
              </a:tr>
              <a:tr h="3250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944017292"/>
                  </a:ext>
                </a:extLst>
              </a:tr>
            </a:tbl>
          </a:graphicData>
        </a:graphic>
      </p:graphicFrame>
      <p:sp>
        <p:nvSpPr>
          <p:cNvPr id="4" name="Text Box 50">
            <a:extLst>
              <a:ext uri="{FF2B5EF4-FFF2-40B4-BE49-F238E27FC236}">
                <a16:creationId xmlns:a16="http://schemas.microsoft.com/office/drawing/2014/main" id="{C14704CB-3301-381B-0C0C-1BE5392F373D}"/>
              </a:ext>
            </a:extLst>
          </p:cNvPr>
          <p:cNvSpPr txBox="1">
            <a:spLocks noChangeArrowheads="1"/>
          </p:cNvSpPr>
          <p:nvPr/>
        </p:nvSpPr>
        <p:spPr bwMode="auto">
          <a:xfrm>
            <a:off x="1654890" y="3701377"/>
            <a:ext cx="3227294" cy="366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tabLst>
                <a:tab pos="447675" algn="l"/>
              </a:tabLst>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tabLst>
                <a:tab pos="447675" algn="l"/>
              </a:tabLst>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tabLst>
                <a:tab pos="447675" algn="l"/>
              </a:tabLst>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tabLst>
                <a:tab pos="447675" algn="l"/>
              </a:tabLst>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9pPr>
          </a:lstStyle>
          <a:p>
            <a:pPr algn="ctr">
              <a:lnSpc>
                <a:spcPct val="100000"/>
              </a:lnSpc>
              <a:spcBef>
                <a:spcPct val="50000"/>
              </a:spcBef>
              <a:spcAft>
                <a:spcPct val="0"/>
              </a:spcAft>
              <a:buClrTx/>
              <a:buFontTx/>
              <a:buNone/>
            </a:pPr>
            <a:r>
              <a:rPr lang="de-DE" altLang="en-US" sz="1800" dirty="0">
                <a:solidFill>
                  <a:schemeClr val="bg1"/>
                </a:solidFill>
                <a:latin typeface="Calibri" panose="020F0502020204030204" pitchFamily="34" charset="0"/>
              </a:rPr>
              <a:t>Mirvetuximab Soravtansine</a:t>
            </a:r>
          </a:p>
        </p:txBody>
      </p:sp>
      <p:sp>
        <p:nvSpPr>
          <p:cNvPr id="5" name="Text Box 50">
            <a:extLst>
              <a:ext uri="{FF2B5EF4-FFF2-40B4-BE49-F238E27FC236}">
                <a16:creationId xmlns:a16="http://schemas.microsoft.com/office/drawing/2014/main" id="{99C393C3-1233-2A10-5520-B8D5529E7B00}"/>
              </a:ext>
            </a:extLst>
          </p:cNvPr>
          <p:cNvSpPr txBox="1">
            <a:spLocks noChangeArrowheads="1"/>
          </p:cNvSpPr>
          <p:nvPr/>
        </p:nvSpPr>
        <p:spPr bwMode="auto">
          <a:xfrm>
            <a:off x="7205801" y="3701377"/>
            <a:ext cx="3227294" cy="366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defPPr>
              <a:defRPr lang="en-US"/>
            </a:defPPr>
            <a:lvl1pPr algn="ctr">
              <a:lnSpc>
                <a:spcPct val="100000"/>
              </a:lnSpc>
              <a:spcBef>
                <a:spcPct val="50000"/>
              </a:spcBef>
              <a:buClrTx/>
              <a:buFontTx/>
              <a:buNone/>
              <a:tabLst>
                <a:tab pos="447675" algn="l"/>
              </a:tabLst>
              <a:defRPr sz="1800">
                <a:solidFill>
                  <a:schemeClr val="bg1"/>
                </a:solidFill>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tabLst>
                <a:tab pos="447675" algn="l"/>
              </a:tabLst>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tabLst>
                <a:tab pos="447675" algn="l"/>
              </a:tabLst>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tabLst>
                <a:tab pos="447675" algn="l"/>
              </a:tabLst>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defRPr>
            </a:lvl9pPr>
          </a:lstStyle>
          <a:p>
            <a:r>
              <a:rPr lang="de-DE" altLang="en-US" dirty="0"/>
              <a:t>Chemotherapy</a:t>
            </a:r>
          </a:p>
        </p:txBody>
      </p:sp>
      <p:cxnSp>
        <p:nvCxnSpPr>
          <p:cNvPr id="9969" name="Straight Connector 9968">
            <a:extLst>
              <a:ext uri="{FF2B5EF4-FFF2-40B4-BE49-F238E27FC236}">
                <a16:creationId xmlns:a16="http://schemas.microsoft.com/office/drawing/2014/main" id="{04FE7644-4382-02F2-B9D0-D1C4F19CEB19}"/>
              </a:ext>
            </a:extLst>
          </p:cNvPr>
          <p:cNvCxnSpPr>
            <a:stCxn id="17" idx="3"/>
          </p:cNvCxnSpPr>
          <p:nvPr/>
        </p:nvCxnSpPr>
        <p:spPr bwMode="auto">
          <a:xfrm flipV="1">
            <a:off x="1193568" y="5096629"/>
            <a:ext cx="4749746" cy="5107"/>
          </a:xfrm>
          <a:prstGeom prst="line">
            <a:avLst/>
          </a:prstGeom>
          <a:noFill/>
          <a:ln w="28575" cap="flat" cmpd="sng" algn="ctr">
            <a:solidFill>
              <a:schemeClr val="bg1"/>
            </a:solidFill>
            <a:prstDash val="solid"/>
            <a:round/>
            <a:headEnd type="none" w="med" len="med"/>
            <a:tailEnd type="none" w="med" len="med"/>
          </a:ln>
          <a:effectLst/>
        </p:spPr>
      </p:cxnSp>
      <p:cxnSp>
        <p:nvCxnSpPr>
          <p:cNvPr id="9970" name="Straight Connector 9969">
            <a:extLst>
              <a:ext uri="{FF2B5EF4-FFF2-40B4-BE49-F238E27FC236}">
                <a16:creationId xmlns:a16="http://schemas.microsoft.com/office/drawing/2014/main" id="{2E553F6C-7BD9-E91B-289E-020CE9A97C49}"/>
              </a:ext>
            </a:extLst>
          </p:cNvPr>
          <p:cNvCxnSpPr/>
          <p:nvPr/>
        </p:nvCxnSpPr>
        <p:spPr bwMode="auto">
          <a:xfrm flipV="1">
            <a:off x="6527566" y="5090168"/>
            <a:ext cx="4749746" cy="5107"/>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290513963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3">
            <a:extLst>
              <a:ext uri="{FF2B5EF4-FFF2-40B4-BE49-F238E27FC236}">
                <a16:creationId xmlns:a16="http://schemas.microsoft.com/office/drawing/2014/main" id="{C637BFB1-4AC2-3569-407C-D5753AB20A32}"/>
              </a:ext>
            </a:extLst>
          </p:cNvPr>
          <p:cNvGraphicFramePr>
            <a:graphicFrameLocks/>
          </p:cNvGraphicFramePr>
          <p:nvPr/>
        </p:nvGraphicFramePr>
        <p:xfrm>
          <a:off x="5842099" y="1191379"/>
          <a:ext cx="5669280" cy="1829322"/>
        </p:xfrm>
        <a:graphic>
          <a:graphicData uri="http://schemas.openxmlformats.org/drawingml/2006/table">
            <a:tbl>
              <a:tblPr/>
              <a:tblGrid>
                <a:gridCol w="1828800">
                  <a:extLst>
                    <a:ext uri="{9D8B030D-6E8A-4147-A177-3AD203B41FA5}">
                      <a16:colId xmlns:a16="http://schemas.microsoft.com/office/drawing/2014/main" val="20000"/>
                    </a:ext>
                  </a:extLst>
                </a:gridCol>
                <a:gridCol w="1920240">
                  <a:extLst>
                    <a:ext uri="{9D8B030D-6E8A-4147-A177-3AD203B41FA5}">
                      <a16:colId xmlns:a16="http://schemas.microsoft.com/office/drawing/2014/main" val="20001"/>
                    </a:ext>
                  </a:extLst>
                </a:gridCol>
                <a:gridCol w="1920240">
                  <a:extLst>
                    <a:ext uri="{9D8B030D-6E8A-4147-A177-3AD203B41FA5}">
                      <a16:colId xmlns:a16="http://schemas.microsoft.com/office/drawing/2014/main" val="20002"/>
                    </a:ext>
                  </a:extLst>
                </a:gridCol>
              </a:tblGrid>
              <a:tr h="170120">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Mirvetuximab Soravtansine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1587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Chemotherapy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59325">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mOS,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16.46 (14.46-24.57)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12.75 (10.91-14.36)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2"/>
                  </a:ext>
                </a:extLst>
              </a:tr>
              <a:tr h="335754">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0.067 (0.50-0.89)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3"/>
                  </a:ext>
                </a:extLst>
              </a:tr>
              <a:tr h="159325">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600" b="0" i="0" u="none" strike="noStrike" cap="none" normalizeH="0" baseline="0" dirty="0">
                          <a:ln>
                            <a:noFill/>
                          </a:ln>
                          <a:solidFill>
                            <a:schemeClr val="bg2">
                              <a:lumMod val="10000"/>
                            </a:schemeClr>
                          </a:solidFill>
                          <a:effectLst/>
                          <a:latin typeface="Calibri" panose="020F0502020204030204" pitchFamily="34" charset="0"/>
                        </a:rPr>
                        <a:t>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bl>
          </a:graphicData>
        </a:graphic>
      </p:graphicFrame>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MIRASOL: OS</a:t>
            </a:r>
            <a:endParaRPr lang="en-US" altLang="en-US" dirty="0"/>
          </a:p>
        </p:txBody>
      </p:sp>
      <p:sp>
        <p:nvSpPr>
          <p:cNvPr id="2" name="Text Box 11">
            <a:extLst>
              <a:ext uri="{FF2B5EF4-FFF2-40B4-BE49-F238E27FC236}">
                <a16:creationId xmlns:a16="http://schemas.microsoft.com/office/drawing/2014/main" id="{CBE9243A-9FA7-B771-20B1-1EA023EEDE4E}"/>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a:t>
            </a:r>
          </a:p>
        </p:txBody>
      </p:sp>
      <p:sp>
        <p:nvSpPr>
          <p:cNvPr id="4" name="TextBox 3">
            <a:extLst>
              <a:ext uri="{FF2B5EF4-FFF2-40B4-BE49-F238E27FC236}">
                <a16:creationId xmlns:a16="http://schemas.microsoft.com/office/drawing/2014/main" id="{E5D4F49C-D04F-CAC5-62D0-4651D6EBA707}"/>
              </a:ext>
            </a:extLst>
          </p:cNvPr>
          <p:cNvSpPr txBox="1"/>
          <p:nvPr/>
        </p:nvSpPr>
        <p:spPr bwMode="auto">
          <a:xfrm rot="16200000">
            <a:off x="191945" y="3064675"/>
            <a:ext cx="2454416"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Patients (%)</a:t>
            </a:r>
          </a:p>
        </p:txBody>
      </p:sp>
      <p:grpSp>
        <p:nvGrpSpPr>
          <p:cNvPr id="12" name="Group 11">
            <a:extLst>
              <a:ext uri="{FF2B5EF4-FFF2-40B4-BE49-F238E27FC236}">
                <a16:creationId xmlns:a16="http://schemas.microsoft.com/office/drawing/2014/main" id="{0705E9B2-C410-ACC9-1EFC-026D82A09BCB}"/>
              </a:ext>
            </a:extLst>
          </p:cNvPr>
          <p:cNvGrpSpPr/>
          <p:nvPr/>
        </p:nvGrpSpPr>
        <p:grpSpPr>
          <a:xfrm>
            <a:off x="1465801" y="1703336"/>
            <a:ext cx="534120" cy="3241480"/>
            <a:chOff x="1332545" y="1703336"/>
            <a:chExt cx="534120" cy="3241480"/>
          </a:xfrm>
        </p:grpSpPr>
        <p:sp>
          <p:nvSpPr>
            <p:cNvPr id="13" name="TextBox 12">
              <a:extLst>
                <a:ext uri="{FF2B5EF4-FFF2-40B4-BE49-F238E27FC236}">
                  <a16:creationId xmlns:a16="http://schemas.microsoft.com/office/drawing/2014/main" id="{4CB36FFF-0A24-CDA7-2FE5-2CBAA437DF69}"/>
                </a:ext>
              </a:extLst>
            </p:cNvPr>
            <p:cNvSpPr txBox="1"/>
            <p:nvPr/>
          </p:nvSpPr>
          <p:spPr bwMode="auto">
            <a:xfrm>
              <a:off x="1332545" y="1703336"/>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14" name="TextBox 13">
              <a:extLst>
                <a:ext uri="{FF2B5EF4-FFF2-40B4-BE49-F238E27FC236}">
                  <a16:creationId xmlns:a16="http://schemas.microsoft.com/office/drawing/2014/main" id="{D298B48E-9A6D-3D75-3182-97277D1ECCEE}"/>
                </a:ext>
              </a:extLst>
            </p:cNvPr>
            <p:cNvSpPr txBox="1"/>
            <p:nvPr/>
          </p:nvSpPr>
          <p:spPr bwMode="auto">
            <a:xfrm>
              <a:off x="1390253" y="2262534"/>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15" name="TextBox 14">
              <a:extLst>
                <a:ext uri="{FF2B5EF4-FFF2-40B4-BE49-F238E27FC236}">
                  <a16:creationId xmlns:a16="http://schemas.microsoft.com/office/drawing/2014/main" id="{414C399C-64BE-42E5-F634-D5A815311628}"/>
                </a:ext>
              </a:extLst>
            </p:cNvPr>
            <p:cNvSpPr txBox="1"/>
            <p:nvPr/>
          </p:nvSpPr>
          <p:spPr bwMode="auto">
            <a:xfrm>
              <a:off x="1390253" y="2853398"/>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16" name="TextBox 15">
              <a:extLst>
                <a:ext uri="{FF2B5EF4-FFF2-40B4-BE49-F238E27FC236}">
                  <a16:creationId xmlns:a16="http://schemas.microsoft.com/office/drawing/2014/main" id="{049FDA6E-DF3A-B65A-9075-DCB5DBD92325}"/>
                </a:ext>
              </a:extLst>
            </p:cNvPr>
            <p:cNvSpPr txBox="1"/>
            <p:nvPr/>
          </p:nvSpPr>
          <p:spPr bwMode="auto">
            <a:xfrm>
              <a:off x="1390252" y="3418946"/>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17" name="TextBox 16">
              <a:extLst>
                <a:ext uri="{FF2B5EF4-FFF2-40B4-BE49-F238E27FC236}">
                  <a16:creationId xmlns:a16="http://schemas.microsoft.com/office/drawing/2014/main" id="{7CC5F12A-1A88-E325-15B6-2A92A670C8EC}"/>
                </a:ext>
              </a:extLst>
            </p:cNvPr>
            <p:cNvSpPr txBox="1"/>
            <p:nvPr/>
          </p:nvSpPr>
          <p:spPr bwMode="auto">
            <a:xfrm>
              <a:off x="1390253" y="4003586"/>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18" name="TextBox 17">
              <a:extLst>
                <a:ext uri="{FF2B5EF4-FFF2-40B4-BE49-F238E27FC236}">
                  <a16:creationId xmlns:a16="http://schemas.microsoft.com/office/drawing/2014/main" id="{AC19CC07-1E45-2E9B-2ECA-695A6890B928}"/>
                </a:ext>
              </a:extLst>
            </p:cNvPr>
            <p:cNvSpPr txBox="1"/>
            <p:nvPr/>
          </p:nvSpPr>
          <p:spPr bwMode="auto">
            <a:xfrm>
              <a:off x="1564980" y="4575484"/>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grpSp>
        <p:nvGrpSpPr>
          <p:cNvPr id="19" name="Group 18">
            <a:extLst>
              <a:ext uri="{FF2B5EF4-FFF2-40B4-BE49-F238E27FC236}">
                <a16:creationId xmlns:a16="http://schemas.microsoft.com/office/drawing/2014/main" id="{03F10F25-FBE7-54CC-160A-2F589759903B}"/>
              </a:ext>
            </a:extLst>
          </p:cNvPr>
          <p:cNvGrpSpPr/>
          <p:nvPr/>
        </p:nvGrpSpPr>
        <p:grpSpPr>
          <a:xfrm>
            <a:off x="1853965" y="4811901"/>
            <a:ext cx="9757781" cy="369332"/>
            <a:chOff x="1853965" y="4914315"/>
            <a:chExt cx="9757781" cy="369332"/>
          </a:xfrm>
        </p:grpSpPr>
        <p:sp>
          <p:nvSpPr>
            <p:cNvPr id="20" name="TextBox 19">
              <a:extLst>
                <a:ext uri="{FF2B5EF4-FFF2-40B4-BE49-F238E27FC236}">
                  <a16:creationId xmlns:a16="http://schemas.microsoft.com/office/drawing/2014/main" id="{66496352-AEFA-7161-91BF-ED607BA046FA}"/>
                </a:ext>
              </a:extLst>
            </p:cNvPr>
            <p:cNvSpPr txBox="1"/>
            <p:nvPr/>
          </p:nvSpPr>
          <p:spPr bwMode="auto">
            <a:xfrm>
              <a:off x="1853965"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21" name="TextBox 20">
              <a:extLst>
                <a:ext uri="{FF2B5EF4-FFF2-40B4-BE49-F238E27FC236}">
                  <a16:creationId xmlns:a16="http://schemas.microsoft.com/office/drawing/2014/main" id="{AAF73078-5FC4-2356-C0FD-F05C0FB2B286}"/>
                </a:ext>
              </a:extLst>
            </p:cNvPr>
            <p:cNvSpPr txBox="1"/>
            <p:nvPr/>
          </p:nvSpPr>
          <p:spPr bwMode="auto">
            <a:xfrm>
              <a:off x="2804997"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a:t>
              </a:r>
            </a:p>
          </p:txBody>
        </p:sp>
        <p:sp>
          <p:nvSpPr>
            <p:cNvPr id="22" name="TextBox 21">
              <a:extLst>
                <a:ext uri="{FF2B5EF4-FFF2-40B4-BE49-F238E27FC236}">
                  <a16:creationId xmlns:a16="http://schemas.microsoft.com/office/drawing/2014/main" id="{3A806EEC-328E-5498-3539-573382B58984}"/>
                </a:ext>
              </a:extLst>
            </p:cNvPr>
            <p:cNvSpPr txBox="1"/>
            <p:nvPr/>
          </p:nvSpPr>
          <p:spPr bwMode="auto">
            <a:xfrm>
              <a:off x="3743329"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23" name="TextBox 22">
              <a:extLst>
                <a:ext uri="{FF2B5EF4-FFF2-40B4-BE49-F238E27FC236}">
                  <a16:creationId xmlns:a16="http://schemas.microsoft.com/office/drawing/2014/main" id="{5C4430DB-F36E-96D5-9432-D0F3E15AD70B}"/>
                </a:ext>
              </a:extLst>
            </p:cNvPr>
            <p:cNvSpPr txBox="1"/>
            <p:nvPr/>
          </p:nvSpPr>
          <p:spPr bwMode="auto">
            <a:xfrm>
              <a:off x="4694361"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a:t>
              </a:r>
            </a:p>
          </p:txBody>
        </p:sp>
        <p:sp>
          <p:nvSpPr>
            <p:cNvPr id="24" name="TextBox 23">
              <a:extLst>
                <a:ext uri="{FF2B5EF4-FFF2-40B4-BE49-F238E27FC236}">
                  <a16:creationId xmlns:a16="http://schemas.microsoft.com/office/drawing/2014/main" id="{4576813B-1DD4-ACEE-82C4-805013F3E622}"/>
                </a:ext>
              </a:extLst>
            </p:cNvPr>
            <p:cNvSpPr txBox="1"/>
            <p:nvPr/>
          </p:nvSpPr>
          <p:spPr bwMode="auto">
            <a:xfrm>
              <a:off x="5574184"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25" name="TextBox 24">
              <a:extLst>
                <a:ext uri="{FF2B5EF4-FFF2-40B4-BE49-F238E27FC236}">
                  <a16:creationId xmlns:a16="http://schemas.microsoft.com/office/drawing/2014/main" id="{77029A15-8BA3-E0A8-E40C-40555AE574A7}"/>
                </a:ext>
              </a:extLst>
            </p:cNvPr>
            <p:cNvSpPr txBox="1"/>
            <p:nvPr/>
          </p:nvSpPr>
          <p:spPr bwMode="auto">
            <a:xfrm>
              <a:off x="6525216"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26" name="TextBox 25">
              <a:extLst>
                <a:ext uri="{FF2B5EF4-FFF2-40B4-BE49-F238E27FC236}">
                  <a16:creationId xmlns:a16="http://schemas.microsoft.com/office/drawing/2014/main" id="{B164CC1D-C20C-91C9-F866-689056C96C69}"/>
                </a:ext>
              </a:extLst>
            </p:cNvPr>
            <p:cNvSpPr txBox="1"/>
            <p:nvPr/>
          </p:nvSpPr>
          <p:spPr bwMode="auto">
            <a:xfrm>
              <a:off x="7463548"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27" name="TextBox 26">
              <a:extLst>
                <a:ext uri="{FF2B5EF4-FFF2-40B4-BE49-F238E27FC236}">
                  <a16:creationId xmlns:a16="http://schemas.microsoft.com/office/drawing/2014/main" id="{DCE5EB40-00E9-96D3-2BFD-B50249089BB8}"/>
                </a:ext>
              </a:extLst>
            </p:cNvPr>
            <p:cNvSpPr txBox="1"/>
            <p:nvPr/>
          </p:nvSpPr>
          <p:spPr bwMode="auto">
            <a:xfrm>
              <a:off x="8414580"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21</a:t>
              </a:r>
            </a:p>
          </p:txBody>
        </p:sp>
        <p:sp>
          <p:nvSpPr>
            <p:cNvPr id="28" name="TextBox 27">
              <a:extLst>
                <a:ext uri="{FF2B5EF4-FFF2-40B4-BE49-F238E27FC236}">
                  <a16:creationId xmlns:a16="http://schemas.microsoft.com/office/drawing/2014/main" id="{300388D0-B1BB-18AD-7CF3-6B11545E0831}"/>
                </a:ext>
              </a:extLst>
            </p:cNvPr>
            <p:cNvSpPr txBox="1"/>
            <p:nvPr/>
          </p:nvSpPr>
          <p:spPr bwMode="auto">
            <a:xfrm>
              <a:off x="9352912"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29" name="TextBox 28">
              <a:extLst>
                <a:ext uri="{FF2B5EF4-FFF2-40B4-BE49-F238E27FC236}">
                  <a16:creationId xmlns:a16="http://schemas.microsoft.com/office/drawing/2014/main" id="{CB21A438-252B-D251-F7F3-435ACF5D882D}"/>
                </a:ext>
              </a:extLst>
            </p:cNvPr>
            <p:cNvSpPr txBox="1"/>
            <p:nvPr/>
          </p:nvSpPr>
          <p:spPr bwMode="auto">
            <a:xfrm>
              <a:off x="10291244"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27</a:t>
              </a:r>
            </a:p>
          </p:txBody>
        </p:sp>
        <p:sp>
          <p:nvSpPr>
            <p:cNvPr id="53" name="TextBox 52">
              <a:extLst>
                <a:ext uri="{FF2B5EF4-FFF2-40B4-BE49-F238E27FC236}">
                  <a16:creationId xmlns:a16="http://schemas.microsoft.com/office/drawing/2014/main" id="{88B3C762-0D85-8D83-B186-D5DEF8C5A3F4}"/>
                </a:ext>
              </a:extLst>
            </p:cNvPr>
            <p:cNvSpPr txBox="1"/>
            <p:nvPr/>
          </p:nvSpPr>
          <p:spPr bwMode="auto">
            <a:xfrm>
              <a:off x="11193042"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grpSp>
      <p:sp>
        <p:nvSpPr>
          <p:cNvPr id="30" name="TextBox 29">
            <a:extLst>
              <a:ext uri="{FF2B5EF4-FFF2-40B4-BE49-F238E27FC236}">
                <a16:creationId xmlns:a16="http://schemas.microsoft.com/office/drawing/2014/main" id="{AF674402-24E9-4C60-0377-24C96634CE14}"/>
              </a:ext>
            </a:extLst>
          </p:cNvPr>
          <p:cNvSpPr txBox="1"/>
          <p:nvPr/>
        </p:nvSpPr>
        <p:spPr bwMode="auto">
          <a:xfrm>
            <a:off x="5944076" y="5074834"/>
            <a:ext cx="5100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31" name="Freeform: Shape 30">
            <a:extLst>
              <a:ext uri="{FF2B5EF4-FFF2-40B4-BE49-F238E27FC236}">
                <a16:creationId xmlns:a16="http://schemas.microsoft.com/office/drawing/2014/main" id="{03376CC0-541A-3F1A-7E56-60A9ECA3D7FA}"/>
              </a:ext>
            </a:extLst>
          </p:cNvPr>
          <p:cNvSpPr/>
          <p:nvPr/>
        </p:nvSpPr>
        <p:spPr bwMode="auto">
          <a:xfrm>
            <a:off x="2006600" y="1873250"/>
            <a:ext cx="9408160" cy="2888185"/>
          </a:xfrm>
          <a:custGeom>
            <a:avLst/>
            <a:gdLst>
              <a:gd name="connsiteX0" fmla="*/ 8483600 w 8483600"/>
              <a:gd name="connsiteY0" fmla="*/ 3003550 h 3003550"/>
              <a:gd name="connsiteX1" fmla="*/ 0 w 8483600"/>
              <a:gd name="connsiteY1" fmla="*/ 3003550 h 3003550"/>
              <a:gd name="connsiteX2" fmla="*/ 0 w 8483600"/>
              <a:gd name="connsiteY2" fmla="*/ 0 h 3003550"/>
            </a:gdLst>
            <a:ahLst/>
            <a:cxnLst>
              <a:cxn ang="0">
                <a:pos x="connsiteX0" y="connsiteY0"/>
              </a:cxn>
              <a:cxn ang="0">
                <a:pos x="connsiteX1" y="connsiteY1"/>
              </a:cxn>
              <a:cxn ang="0">
                <a:pos x="connsiteX2" y="connsiteY2"/>
              </a:cxn>
            </a:cxnLst>
            <a:rect l="l" t="t" r="r" b="b"/>
            <a:pathLst>
              <a:path w="8483600" h="3003550">
                <a:moveTo>
                  <a:pt x="8483600" y="3003550"/>
                </a:moveTo>
                <a:lnTo>
                  <a:pt x="0" y="3003550"/>
                </a:lnTo>
                <a:lnTo>
                  <a:pt x="0" y="0"/>
                </a:lnTo>
              </a:path>
            </a:pathLst>
          </a:custGeom>
          <a:noFill/>
          <a:ln w="28575">
            <a:solidFill>
              <a:schemeClr val="bg1"/>
            </a:solidFill>
            <a:miter lim="800000"/>
            <a:headEnd/>
            <a:tailEnd/>
          </a:ln>
        </p:spPr>
        <p:txBody>
          <a:bodyPr rtlCol="0" anchor="ctr"/>
          <a:lstStyle/>
          <a:p>
            <a:pPr algn="ctr"/>
            <a:endParaRPr lang="en-US"/>
          </a:p>
        </p:txBody>
      </p:sp>
      <p:grpSp>
        <p:nvGrpSpPr>
          <p:cNvPr id="32" name="Group 31">
            <a:extLst>
              <a:ext uri="{FF2B5EF4-FFF2-40B4-BE49-F238E27FC236}">
                <a16:creationId xmlns:a16="http://schemas.microsoft.com/office/drawing/2014/main" id="{202E35DC-9399-9E64-0046-3D0D5BA3E45C}"/>
              </a:ext>
            </a:extLst>
          </p:cNvPr>
          <p:cNvGrpSpPr/>
          <p:nvPr/>
        </p:nvGrpSpPr>
        <p:grpSpPr>
          <a:xfrm>
            <a:off x="1917700" y="1873250"/>
            <a:ext cx="88899" cy="2888952"/>
            <a:chOff x="1866726" y="1873250"/>
            <a:chExt cx="577850" cy="2888952"/>
          </a:xfrm>
        </p:grpSpPr>
        <p:cxnSp>
          <p:nvCxnSpPr>
            <p:cNvPr id="33" name="Straight Connector 32">
              <a:extLst>
                <a:ext uri="{FF2B5EF4-FFF2-40B4-BE49-F238E27FC236}">
                  <a16:creationId xmlns:a16="http://schemas.microsoft.com/office/drawing/2014/main" id="{D9F51E29-368C-E875-769F-C1C39BF2938E}"/>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D4A66B74-61E6-404F-055C-3ECD79497EAA}"/>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EFED63EE-8C7D-E236-2A49-26BC09FF6596}"/>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A9FC4A3B-C00A-66DE-9030-FD284709916E}"/>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C3CA3FF5-A5AC-AEA9-BF29-C5641654FE51}"/>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DCA32AC1-2FEE-084E-5EE5-A7CE240F1389}"/>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9" name="Group 38">
            <a:extLst>
              <a:ext uri="{FF2B5EF4-FFF2-40B4-BE49-F238E27FC236}">
                <a16:creationId xmlns:a16="http://schemas.microsoft.com/office/drawing/2014/main" id="{34429029-5B02-A0CC-10EA-F0E891BE79FE}"/>
              </a:ext>
            </a:extLst>
          </p:cNvPr>
          <p:cNvGrpSpPr/>
          <p:nvPr/>
        </p:nvGrpSpPr>
        <p:grpSpPr>
          <a:xfrm>
            <a:off x="2006598" y="4751960"/>
            <a:ext cx="9395796" cy="143888"/>
            <a:chOff x="2006598" y="4751963"/>
            <a:chExt cx="9395796" cy="701200"/>
          </a:xfrm>
        </p:grpSpPr>
        <p:grpSp>
          <p:nvGrpSpPr>
            <p:cNvPr id="40" name="Group 39">
              <a:extLst>
                <a:ext uri="{FF2B5EF4-FFF2-40B4-BE49-F238E27FC236}">
                  <a16:creationId xmlns:a16="http://schemas.microsoft.com/office/drawing/2014/main" id="{73D0BC41-E42D-942B-28DE-5BBCB7B41823}"/>
                </a:ext>
              </a:extLst>
            </p:cNvPr>
            <p:cNvGrpSpPr/>
            <p:nvPr/>
          </p:nvGrpSpPr>
          <p:grpSpPr>
            <a:xfrm rot="5400000">
              <a:off x="4018202" y="2740359"/>
              <a:ext cx="701193" cy="4724401"/>
              <a:chOff x="1866726" y="1873250"/>
              <a:chExt cx="577850" cy="2888952"/>
            </a:xfrm>
          </p:grpSpPr>
          <p:cxnSp>
            <p:nvCxnSpPr>
              <p:cNvPr id="46" name="Straight Connector 45">
                <a:extLst>
                  <a:ext uri="{FF2B5EF4-FFF2-40B4-BE49-F238E27FC236}">
                    <a16:creationId xmlns:a16="http://schemas.microsoft.com/office/drawing/2014/main" id="{334A1F20-B293-51AC-E6F2-EDE2C7305B9B}"/>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AF41ACAE-0ED9-51D9-C4CC-89CB1B55CD41}"/>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31A6D390-A95C-6C04-DDE9-9D6F01A118E5}"/>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37246617-925A-F83E-906D-2BE964D8D861}"/>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5F484538-47EE-DEC9-F5E9-A6562A582EF2}"/>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0BE99395-9D5C-6A84-280B-78566813B194}"/>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8998C89D-10DC-48FB-3698-B97D26AA96F2}"/>
                </a:ext>
              </a:extLst>
            </p:cNvPr>
            <p:cNvGrpSpPr/>
            <p:nvPr/>
          </p:nvGrpSpPr>
          <p:grpSpPr>
            <a:xfrm rot="5400000">
              <a:off x="9184824" y="3235592"/>
              <a:ext cx="701200" cy="3733941"/>
              <a:chOff x="1866726" y="2478912"/>
              <a:chExt cx="577856" cy="2283290"/>
            </a:xfrm>
          </p:grpSpPr>
          <p:cxnSp>
            <p:nvCxnSpPr>
              <p:cNvPr id="42" name="Straight Connector 41">
                <a:extLst>
                  <a:ext uri="{FF2B5EF4-FFF2-40B4-BE49-F238E27FC236}">
                    <a16:creationId xmlns:a16="http://schemas.microsoft.com/office/drawing/2014/main" id="{3D7B75D1-B870-5C50-1AB6-AD366F33B58E}"/>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0F69EB61-CF9F-A27B-A47D-76BBE17D4B31}"/>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0C8A1F6D-5F83-480F-09C5-FCA1FF6578D8}"/>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4D8778B9-3928-2405-90ED-E6959B485B7A}"/>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BED83191-7267-7919-4D65-DF1CF8147B77}"/>
                  </a:ext>
                </a:extLst>
              </p:cNvPr>
              <p:cNvCxnSpPr>
                <a:cxnSpLocks/>
              </p:cNvCxnSpPr>
              <p:nvPr/>
            </p:nvCxnSpPr>
            <p:spPr bwMode="auto">
              <a:xfrm>
                <a:off x="1866732" y="2478912"/>
                <a:ext cx="577850"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54" name="Group 53">
            <a:extLst>
              <a:ext uri="{FF2B5EF4-FFF2-40B4-BE49-F238E27FC236}">
                <a16:creationId xmlns:a16="http://schemas.microsoft.com/office/drawing/2014/main" id="{C8540421-4496-D1D3-F1C1-C67E11DA4B3C}"/>
              </a:ext>
            </a:extLst>
          </p:cNvPr>
          <p:cNvGrpSpPr/>
          <p:nvPr/>
        </p:nvGrpSpPr>
        <p:grpSpPr>
          <a:xfrm>
            <a:off x="2155651" y="3765356"/>
            <a:ext cx="1970340" cy="954107"/>
            <a:chOff x="2004808" y="3807328"/>
            <a:chExt cx="1970340" cy="954107"/>
          </a:xfrm>
        </p:grpSpPr>
        <p:sp>
          <p:nvSpPr>
            <p:cNvPr id="55" name="TextBox 54">
              <a:extLst>
                <a:ext uri="{FF2B5EF4-FFF2-40B4-BE49-F238E27FC236}">
                  <a16:creationId xmlns:a16="http://schemas.microsoft.com/office/drawing/2014/main" id="{673017F6-7444-D4A6-F6AF-73B9300B5B12}"/>
                </a:ext>
              </a:extLst>
            </p:cNvPr>
            <p:cNvSpPr txBox="1"/>
            <p:nvPr/>
          </p:nvSpPr>
          <p:spPr bwMode="auto">
            <a:xfrm>
              <a:off x="2288580" y="3807328"/>
              <a:ext cx="168656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ts val="0"/>
                </a:spcBef>
              </a:pPr>
              <a:r>
                <a:rPr lang="en-US" sz="1400" b="0" dirty="0" err="1">
                  <a:solidFill>
                    <a:schemeClr val="bg1"/>
                  </a:solidFill>
                  <a:latin typeface="Calibri" panose="020F0502020204030204" pitchFamily="34" charset="0"/>
                </a:rPr>
                <a:t>Mirvetuximab</a:t>
              </a:r>
              <a:r>
                <a:rPr lang="en-US" sz="1400" b="0" dirty="0">
                  <a:solidFill>
                    <a:schemeClr val="bg1"/>
                  </a:solidFill>
                  <a:latin typeface="Calibri" panose="020F0502020204030204" pitchFamily="34" charset="0"/>
                </a:rPr>
                <a:t> </a:t>
              </a:r>
              <a:r>
                <a:rPr lang="en-US" sz="1400" b="0" dirty="0" err="1">
                  <a:solidFill>
                    <a:schemeClr val="bg1"/>
                  </a:solidFill>
                  <a:latin typeface="Calibri" panose="020F0502020204030204" pitchFamily="34" charset="0"/>
                </a:rPr>
                <a:t>soravtansine</a:t>
              </a:r>
              <a:r>
                <a:rPr lang="en-US" sz="1400" b="0" dirty="0">
                  <a:solidFill>
                    <a:schemeClr val="bg1"/>
                  </a:solidFill>
                  <a:latin typeface="Calibri" panose="020F0502020204030204" pitchFamily="34" charset="0"/>
                </a:rPr>
                <a:t> </a:t>
              </a:r>
            </a:p>
            <a:p>
              <a:pPr>
                <a:spcBef>
                  <a:spcPts val="0"/>
                </a:spcBef>
              </a:pPr>
              <a:r>
                <a:rPr lang="en-US" sz="1400" b="0" dirty="0">
                  <a:solidFill>
                    <a:schemeClr val="bg1"/>
                  </a:solidFill>
                  <a:latin typeface="Calibri" panose="020F0502020204030204" pitchFamily="34" charset="0"/>
                </a:rPr>
                <a:t>Chemotherapy</a:t>
              </a:r>
            </a:p>
            <a:p>
              <a:pPr>
                <a:spcBef>
                  <a:spcPts val="0"/>
                </a:spcBef>
              </a:pPr>
              <a:r>
                <a:rPr lang="en-US" sz="1400" b="0" dirty="0">
                  <a:solidFill>
                    <a:schemeClr val="bg1"/>
                  </a:solidFill>
                  <a:latin typeface="Calibri" panose="020F0502020204030204" pitchFamily="34" charset="0"/>
                </a:rPr>
                <a:t>Censored</a:t>
              </a:r>
            </a:p>
          </p:txBody>
        </p:sp>
        <p:cxnSp>
          <p:nvCxnSpPr>
            <p:cNvPr id="56" name="Straight Connector 55">
              <a:extLst>
                <a:ext uri="{FF2B5EF4-FFF2-40B4-BE49-F238E27FC236}">
                  <a16:creationId xmlns:a16="http://schemas.microsoft.com/office/drawing/2014/main" id="{FF8F9F13-D9CF-E98B-6295-664F91F5E31F}"/>
                </a:ext>
              </a:extLst>
            </p:cNvPr>
            <p:cNvCxnSpPr>
              <a:cxnSpLocks/>
            </p:cNvCxnSpPr>
            <p:nvPr/>
          </p:nvCxnSpPr>
          <p:spPr bwMode="auto">
            <a:xfrm>
              <a:off x="2004808" y="3959728"/>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8825032A-FC3E-0C1C-72A3-671A21AEDBD8}"/>
                </a:ext>
              </a:extLst>
            </p:cNvPr>
            <p:cNvCxnSpPr>
              <a:cxnSpLocks/>
            </p:cNvCxnSpPr>
            <p:nvPr/>
          </p:nvCxnSpPr>
          <p:spPr bwMode="auto">
            <a:xfrm>
              <a:off x="2004808" y="4404228"/>
              <a:ext cx="283772" cy="0"/>
            </a:xfrm>
            <a:prstGeom prst="line">
              <a:avLst/>
            </a:prstGeom>
            <a:noFill/>
            <a:ln w="28575" cap="flat" cmpd="sng" algn="ctr">
              <a:solidFill>
                <a:schemeClr val="accent3"/>
              </a:solidFill>
              <a:prstDash val="solid"/>
              <a:round/>
              <a:headEnd type="none" w="med" len="med"/>
              <a:tailEnd type="none" w="med" len="med"/>
            </a:ln>
            <a:effectLst/>
          </p:spPr>
        </p:cxnSp>
        <p:grpSp>
          <p:nvGrpSpPr>
            <p:cNvPr id="58" name="Group 57">
              <a:extLst>
                <a:ext uri="{FF2B5EF4-FFF2-40B4-BE49-F238E27FC236}">
                  <a16:creationId xmlns:a16="http://schemas.microsoft.com/office/drawing/2014/main" id="{3EF41BA4-E18A-6D7B-D2B4-BB84FB1482AB}"/>
                </a:ext>
              </a:extLst>
            </p:cNvPr>
            <p:cNvGrpSpPr/>
            <p:nvPr/>
          </p:nvGrpSpPr>
          <p:grpSpPr>
            <a:xfrm>
              <a:off x="2118625" y="4556098"/>
              <a:ext cx="89485" cy="89485"/>
              <a:chOff x="2162465" y="4117385"/>
              <a:chExt cx="283772" cy="283772"/>
            </a:xfrm>
          </p:grpSpPr>
          <p:cxnSp>
            <p:nvCxnSpPr>
              <p:cNvPr id="59" name="Straight Connector 58">
                <a:extLst>
                  <a:ext uri="{FF2B5EF4-FFF2-40B4-BE49-F238E27FC236}">
                    <a16:creationId xmlns:a16="http://schemas.microsoft.com/office/drawing/2014/main" id="{913965E0-0272-3980-314D-122D64200C82}"/>
                  </a:ext>
                </a:extLst>
              </p:cNvPr>
              <p:cNvCxnSpPr>
                <a:cxnSpLocks/>
              </p:cNvCxnSpPr>
              <p:nvPr/>
            </p:nvCxnSpPr>
            <p:spPr bwMode="auto">
              <a:xfrm>
                <a:off x="2162465" y="4259271"/>
                <a:ext cx="283772"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7CE8748F-A625-4876-6401-F750CC920486}"/>
                  </a:ext>
                </a:extLst>
              </p:cNvPr>
              <p:cNvCxnSpPr>
                <a:cxnSpLocks/>
              </p:cNvCxnSpPr>
              <p:nvPr/>
            </p:nvCxnSpPr>
            <p:spPr bwMode="auto">
              <a:xfrm rot="5400000">
                <a:off x="2162465" y="4259271"/>
                <a:ext cx="283772"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61" name="Group 60">
            <a:extLst>
              <a:ext uri="{FF2B5EF4-FFF2-40B4-BE49-F238E27FC236}">
                <a16:creationId xmlns:a16="http://schemas.microsoft.com/office/drawing/2014/main" id="{C3DBACED-C4B7-52C5-84D2-FE0A0517B990}"/>
              </a:ext>
            </a:extLst>
          </p:cNvPr>
          <p:cNvGrpSpPr/>
          <p:nvPr/>
        </p:nvGrpSpPr>
        <p:grpSpPr>
          <a:xfrm>
            <a:off x="1775418" y="5683411"/>
            <a:ext cx="9777361" cy="523220"/>
            <a:chOff x="1775418" y="4914315"/>
            <a:chExt cx="9777361" cy="523220"/>
          </a:xfrm>
        </p:grpSpPr>
        <p:sp>
          <p:nvSpPr>
            <p:cNvPr id="62" name="TextBox 61">
              <a:extLst>
                <a:ext uri="{FF2B5EF4-FFF2-40B4-BE49-F238E27FC236}">
                  <a16:creationId xmlns:a16="http://schemas.microsoft.com/office/drawing/2014/main" id="{339FA7CC-1DEE-FD0D-5F4D-877CB96A7D72}"/>
                </a:ext>
              </a:extLst>
            </p:cNvPr>
            <p:cNvSpPr txBox="1"/>
            <p:nvPr/>
          </p:nvSpPr>
          <p:spPr bwMode="auto">
            <a:xfrm>
              <a:off x="1775418" y="4914315"/>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227</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226</a:t>
              </a:r>
            </a:p>
          </p:txBody>
        </p:sp>
        <p:sp>
          <p:nvSpPr>
            <p:cNvPr id="63" name="TextBox 62">
              <a:extLst>
                <a:ext uri="{FF2B5EF4-FFF2-40B4-BE49-F238E27FC236}">
                  <a16:creationId xmlns:a16="http://schemas.microsoft.com/office/drawing/2014/main" id="{D13D855E-94AD-57D4-AF1A-0FFD47CE6099}"/>
                </a:ext>
              </a:extLst>
            </p:cNvPr>
            <p:cNvSpPr txBox="1"/>
            <p:nvPr/>
          </p:nvSpPr>
          <p:spPr bwMode="auto">
            <a:xfrm>
              <a:off x="2726449" y="4914315"/>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204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185</a:t>
              </a:r>
            </a:p>
          </p:txBody>
        </p:sp>
        <p:sp>
          <p:nvSpPr>
            <p:cNvPr id="9216" name="TextBox 9215">
              <a:extLst>
                <a:ext uri="{FF2B5EF4-FFF2-40B4-BE49-F238E27FC236}">
                  <a16:creationId xmlns:a16="http://schemas.microsoft.com/office/drawing/2014/main" id="{4FE29A32-8662-E557-8BDF-14E433D65D8D}"/>
                </a:ext>
              </a:extLst>
            </p:cNvPr>
            <p:cNvSpPr txBox="1"/>
            <p:nvPr/>
          </p:nvSpPr>
          <p:spPr bwMode="auto">
            <a:xfrm>
              <a:off x="3664782" y="4914315"/>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175</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157</a:t>
              </a:r>
            </a:p>
          </p:txBody>
        </p:sp>
        <p:sp>
          <p:nvSpPr>
            <p:cNvPr id="9217" name="TextBox 9216">
              <a:extLst>
                <a:ext uri="{FF2B5EF4-FFF2-40B4-BE49-F238E27FC236}">
                  <a16:creationId xmlns:a16="http://schemas.microsoft.com/office/drawing/2014/main" id="{9AED833B-483B-678D-AB7D-7181A6295CEA}"/>
                </a:ext>
              </a:extLst>
            </p:cNvPr>
            <p:cNvSpPr txBox="1"/>
            <p:nvPr/>
          </p:nvSpPr>
          <p:spPr bwMode="auto">
            <a:xfrm>
              <a:off x="4615814" y="4914315"/>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128</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107</a:t>
              </a:r>
            </a:p>
          </p:txBody>
        </p:sp>
        <p:sp>
          <p:nvSpPr>
            <p:cNvPr id="9219" name="TextBox 9218">
              <a:extLst>
                <a:ext uri="{FF2B5EF4-FFF2-40B4-BE49-F238E27FC236}">
                  <a16:creationId xmlns:a16="http://schemas.microsoft.com/office/drawing/2014/main" id="{47DF37B0-B038-F1C9-5105-04546BEA9C85}"/>
                </a:ext>
              </a:extLst>
            </p:cNvPr>
            <p:cNvSpPr txBox="1"/>
            <p:nvPr/>
          </p:nvSpPr>
          <p:spPr bwMode="auto">
            <a:xfrm>
              <a:off x="5599832"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82</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68</a:t>
              </a:r>
            </a:p>
          </p:txBody>
        </p:sp>
        <p:sp>
          <p:nvSpPr>
            <p:cNvPr id="9220" name="TextBox 9219">
              <a:extLst>
                <a:ext uri="{FF2B5EF4-FFF2-40B4-BE49-F238E27FC236}">
                  <a16:creationId xmlns:a16="http://schemas.microsoft.com/office/drawing/2014/main" id="{2AADE1AD-809D-A64C-A827-8C4DE49EF7CA}"/>
                </a:ext>
              </a:extLst>
            </p:cNvPr>
            <p:cNvSpPr txBox="1"/>
            <p:nvPr/>
          </p:nvSpPr>
          <p:spPr bwMode="auto">
            <a:xfrm>
              <a:off x="6550864"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53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39</a:t>
              </a:r>
            </a:p>
          </p:txBody>
        </p:sp>
        <p:sp>
          <p:nvSpPr>
            <p:cNvPr id="9221" name="TextBox 9220">
              <a:extLst>
                <a:ext uri="{FF2B5EF4-FFF2-40B4-BE49-F238E27FC236}">
                  <a16:creationId xmlns:a16="http://schemas.microsoft.com/office/drawing/2014/main" id="{5A91F38E-5D98-98D5-78E1-1B43C1AD0D8C}"/>
                </a:ext>
              </a:extLst>
            </p:cNvPr>
            <p:cNvSpPr txBox="1"/>
            <p:nvPr/>
          </p:nvSpPr>
          <p:spPr bwMode="auto">
            <a:xfrm>
              <a:off x="7489196"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28</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18</a:t>
              </a:r>
            </a:p>
          </p:txBody>
        </p:sp>
        <p:sp>
          <p:nvSpPr>
            <p:cNvPr id="9222" name="TextBox 9221">
              <a:extLst>
                <a:ext uri="{FF2B5EF4-FFF2-40B4-BE49-F238E27FC236}">
                  <a16:creationId xmlns:a16="http://schemas.microsoft.com/office/drawing/2014/main" id="{8D6D7633-311B-85DF-D96A-0AC06E9B44BE}"/>
                </a:ext>
              </a:extLst>
            </p:cNvPr>
            <p:cNvSpPr txBox="1"/>
            <p:nvPr/>
          </p:nvSpPr>
          <p:spPr bwMode="auto">
            <a:xfrm>
              <a:off x="8440228"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15</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9</a:t>
              </a:r>
            </a:p>
          </p:txBody>
        </p:sp>
        <p:sp>
          <p:nvSpPr>
            <p:cNvPr id="9223" name="TextBox 9222">
              <a:extLst>
                <a:ext uri="{FF2B5EF4-FFF2-40B4-BE49-F238E27FC236}">
                  <a16:creationId xmlns:a16="http://schemas.microsoft.com/office/drawing/2014/main" id="{D9E198A3-F7D3-BE22-44FF-58009333FB8D}"/>
                </a:ext>
              </a:extLst>
            </p:cNvPr>
            <p:cNvSpPr txBox="1"/>
            <p:nvPr/>
          </p:nvSpPr>
          <p:spPr bwMode="auto">
            <a:xfrm>
              <a:off x="9424245" y="491431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9</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5</a:t>
              </a:r>
            </a:p>
          </p:txBody>
        </p:sp>
        <p:sp>
          <p:nvSpPr>
            <p:cNvPr id="9224" name="TextBox 9223">
              <a:extLst>
                <a:ext uri="{FF2B5EF4-FFF2-40B4-BE49-F238E27FC236}">
                  <a16:creationId xmlns:a16="http://schemas.microsoft.com/office/drawing/2014/main" id="{DAF0200E-EA42-B62F-DA96-73141490EF6A}"/>
                </a:ext>
              </a:extLst>
            </p:cNvPr>
            <p:cNvSpPr txBox="1"/>
            <p:nvPr/>
          </p:nvSpPr>
          <p:spPr bwMode="auto">
            <a:xfrm>
              <a:off x="10362577" y="491431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a:t>
              </a:r>
            </a:p>
          </p:txBody>
        </p:sp>
        <p:sp>
          <p:nvSpPr>
            <p:cNvPr id="9226" name="TextBox 9225">
              <a:extLst>
                <a:ext uri="{FF2B5EF4-FFF2-40B4-BE49-F238E27FC236}">
                  <a16:creationId xmlns:a16="http://schemas.microsoft.com/office/drawing/2014/main" id="{61AAD9F0-4B3B-62A6-A036-DDCBC2B5FB75}"/>
                </a:ext>
              </a:extLst>
            </p:cNvPr>
            <p:cNvSpPr txBox="1"/>
            <p:nvPr/>
          </p:nvSpPr>
          <p:spPr bwMode="auto">
            <a:xfrm>
              <a:off x="11276741" y="491431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p:txBody>
        </p:sp>
      </p:grpSp>
      <p:sp>
        <p:nvSpPr>
          <p:cNvPr id="9225" name="TextBox 9224">
            <a:extLst>
              <a:ext uri="{FF2B5EF4-FFF2-40B4-BE49-F238E27FC236}">
                <a16:creationId xmlns:a16="http://schemas.microsoft.com/office/drawing/2014/main" id="{BD101A02-3E23-2FCC-7CFA-29F8B34C1709}"/>
              </a:ext>
            </a:extLst>
          </p:cNvPr>
          <p:cNvSpPr txBox="1"/>
          <p:nvPr/>
        </p:nvSpPr>
        <p:spPr bwMode="auto">
          <a:xfrm>
            <a:off x="183774" y="5252524"/>
            <a:ext cx="168656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ts val="0"/>
              </a:spcBef>
            </a:pPr>
            <a:r>
              <a:rPr lang="en-US" sz="1400" dirty="0">
                <a:solidFill>
                  <a:schemeClr val="bg1"/>
                </a:solidFill>
                <a:latin typeface="Calibri" panose="020F0502020204030204" pitchFamily="34" charset="0"/>
              </a:rPr>
              <a:t>Patients at Risk, n</a:t>
            </a:r>
          </a:p>
          <a:p>
            <a:pPr algn="r">
              <a:spcBef>
                <a:spcPts val="0"/>
              </a:spcBef>
            </a:pPr>
            <a:r>
              <a:rPr lang="en-US" sz="1400" dirty="0" err="1">
                <a:solidFill>
                  <a:schemeClr val="accent1"/>
                </a:solidFill>
                <a:latin typeface="Calibri" panose="020F0502020204030204" pitchFamily="34" charset="0"/>
              </a:rPr>
              <a:t>Mirvetuximab</a:t>
            </a:r>
            <a:r>
              <a:rPr lang="en-US" sz="1400" dirty="0">
                <a:solidFill>
                  <a:schemeClr val="accent1"/>
                </a:solidFill>
                <a:latin typeface="Calibri" panose="020F0502020204030204" pitchFamily="34" charset="0"/>
              </a:rPr>
              <a:t> </a:t>
            </a:r>
            <a:r>
              <a:rPr lang="en-US" sz="1400" dirty="0" err="1">
                <a:solidFill>
                  <a:schemeClr val="accent1"/>
                </a:solidFill>
                <a:latin typeface="Calibri" panose="020F0502020204030204" pitchFamily="34" charset="0"/>
              </a:rPr>
              <a:t>soravtansine</a:t>
            </a:r>
            <a:r>
              <a:rPr lang="en-US" sz="1400" dirty="0">
                <a:solidFill>
                  <a:schemeClr val="accent1"/>
                </a:solidFill>
                <a:latin typeface="Calibri" panose="020F0502020204030204" pitchFamily="34" charset="0"/>
              </a:rPr>
              <a:t> </a:t>
            </a:r>
          </a:p>
          <a:p>
            <a:pPr algn="r">
              <a:spcBef>
                <a:spcPts val="0"/>
              </a:spcBef>
            </a:pPr>
            <a:r>
              <a:rPr lang="en-US" sz="1400" dirty="0">
                <a:solidFill>
                  <a:schemeClr val="accent3"/>
                </a:solidFill>
                <a:latin typeface="Calibri" panose="020F0502020204030204" pitchFamily="34" charset="0"/>
              </a:rPr>
              <a:t>Chemotherapy</a:t>
            </a:r>
          </a:p>
        </p:txBody>
      </p:sp>
      <p:grpSp>
        <p:nvGrpSpPr>
          <p:cNvPr id="9229" name="Group 9228">
            <a:extLst>
              <a:ext uri="{FF2B5EF4-FFF2-40B4-BE49-F238E27FC236}">
                <a16:creationId xmlns:a16="http://schemas.microsoft.com/office/drawing/2014/main" id="{ECF5F83A-3EA3-5B1F-D6B2-B1B5BF7E5293}"/>
              </a:ext>
            </a:extLst>
          </p:cNvPr>
          <p:cNvGrpSpPr/>
          <p:nvPr/>
        </p:nvGrpSpPr>
        <p:grpSpPr>
          <a:xfrm>
            <a:off x="2016125" y="1882775"/>
            <a:ext cx="9102725" cy="2390775"/>
            <a:chOff x="2016125" y="1882775"/>
            <a:chExt cx="9102725" cy="2390775"/>
          </a:xfrm>
        </p:grpSpPr>
        <p:sp>
          <p:nvSpPr>
            <p:cNvPr id="9227" name="Freeform: Shape 9226">
              <a:extLst>
                <a:ext uri="{FF2B5EF4-FFF2-40B4-BE49-F238E27FC236}">
                  <a16:creationId xmlns:a16="http://schemas.microsoft.com/office/drawing/2014/main" id="{03B0CB94-1043-71C2-D613-065D1B667031}"/>
                </a:ext>
              </a:extLst>
            </p:cNvPr>
            <p:cNvSpPr/>
            <p:nvPr/>
          </p:nvSpPr>
          <p:spPr bwMode="auto">
            <a:xfrm>
              <a:off x="2016125" y="1882775"/>
              <a:ext cx="4841875" cy="1301750"/>
            </a:xfrm>
            <a:custGeom>
              <a:avLst/>
              <a:gdLst>
                <a:gd name="connsiteX0" fmla="*/ 0 w 4841875"/>
                <a:gd name="connsiteY0" fmla="*/ 0 h 1301750"/>
                <a:gd name="connsiteX1" fmla="*/ 193675 w 4841875"/>
                <a:gd name="connsiteY1" fmla="*/ 0 h 1301750"/>
                <a:gd name="connsiteX2" fmla="*/ 193675 w 4841875"/>
                <a:gd name="connsiteY2" fmla="*/ 25400 h 1301750"/>
                <a:gd name="connsiteX3" fmla="*/ 273050 w 4841875"/>
                <a:gd name="connsiteY3" fmla="*/ 25400 h 1301750"/>
                <a:gd name="connsiteX4" fmla="*/ 273050 w 4841875"/>
                <a:gd name="connsiteY4" fmla="*/ 44450 h 1301750"/>
                <a:gd name="connsiteX5" fmla="*/ 504825 w 4841875"/>
                <a:gd name="connsiteY5" fmla="*/ 44450 h 1301750"/>
                <a:gd name="connsiteX6" fmla="*/ 504825 w 4841875"/>
                <a:gd name="connsiteY6" fmla="*/ 69850 h 1301750"/>
                <a:gd name="connsiteX7" fmla="*/ 644525 w 4841875"/>
                <a:gd name="connsiteY7" fmla="*/ 69850 h 1301750"/>
                <a:gd name="connsiteX8" fmla="*/ 644525 w 4841875"/>
                <a:gd name="connsiteY8" fmla="*/ 88900 h 1301750"/>
                <a:gd name="connsiteX9" fmla="*/ 727075 w 4841875"/>
                <a:gd name="connsiteY9" fmla="*/ 88900 h 1301750"/>
                <a:gd name="connsiteX10" fmla="*/ 727075 w 4841875"/>
                <a:gd name="connsiteY10" fmla="*/ 101600 h 1301750"/>
                <a:gd name="connsiteX11" fmla="*/ 742950 w 4841875"/>
                <a:gd name="connsiteY11" fmla="*/ 101600 h 1301750"/>
                <a:gd name="connsiteX12" fmla="*/ 742950 w 4841875"/>
                <a:gd name="connsiteY12" fmla="*/ 111125 h 1301750"/>
                <a:gd name="connsiteX13" fmla="*/ 771525 w 4841875"/>
                <a:gd name="connsiteY13" fmla="*/ 111125 h 1301750"/>
                <a:gd name="connsiteX14" fmla="*/ 771525 w 4841875"/>
                <a:gd name="connsiteY14" fmla="*/ 133350 h 1301750"/>
                <a:gd name="connsiteX15" fmla="*/ 952500 w 4841875"/>
                <a:gd name="connsiteY15" fmla="*/ 133350 h 1301750"/>
                <a:gd name="connsiteX16" fmla="*/ 952500 w 4841875"/>
                <a:gd name="connsiteY16" fmla="*/ 146050 h 1301750"/>
                <a:gd name="connsiteX17" fmla="*/ 996950 w 4841875"/>
                <a:gd name="connsiteY17" fmla="*/ 146050 h 1301750"/>
                <a:gd name="connsiteX18" fmla="*/ 996950 w 4841875"/>
                <a:gd name="connsiteY18" fmla="*/ 168275 h 1301750"/>
                <a:gd name="connsiteX19" fmla="*/ 1041400 w 4841875"/>
                <a:gd name="connsiteY19" fmla="*/ 168275 h 1301750"/>
                <a:gd name="connsiteX20" fmla="*/ 1041400 w 4841875"/>
                <a:gd name="connsiteY20" fmla="*/ 177800 h 1301750"/>
                <a:gd name="connsiteX21" fmla="*/ 1063625 w 4841875"/>
                <a:gd name="connsiteY21" fmla="*/ 177800 h 1301750"/>
                <a:gd name="connsiteX22" fmla="*/ 1063625 w 4841875"/>
                <a:gd name="connsiteY22" fmla="*/ 190500 h 1301750"/>
                <a:gd name="connsiteX23" fmla="*/ 1089025 w 4841875"/>
                <a:gd name="connsiteY23" fmla="*/ 190500 h 1301750"/>
                <a:gd name="connsiteX24" fmla="*/ 1089025 w 4841875"/>
                <a:gd name="connsiteY24" fmla="*/ 196850 h 1301750"/>
                <a:gd name="connsiteX25" fmla="*/ 1168400 w 4841875"/>
                <a:gd name="connsiteY25" fmla="*/ 196850 h 1301750"/>
                <a:gd name="connsiteX26" fmla="*/ 1168400 w 4841875"/>
                <a:gd name="connsiteY26" fmla="*/ 206375 h 1301750"/>
                <a:gd name="connsiteX27" fmla="*/ 1203325 w 4841875"/>
                <a:gd name="connsiteY27" fmla="*/ 206375 h 1301750"/>
                <a:gd name="connsiteX28" fmla="*/ 1203325 w 4841875"/>
                <a:gd name="connsiteY28" fmla="*/ 225425 h 1301750"/>
                <a:gd name="connsiteX29" fmla="*/ 1400175 w 4841875"/>
                <a:gd name="connsiteY29" fmla="*/ 225425 h 1301750"/>
                <a:gd name="connsiteX30" fmla="*/ 1400175 w 4841875"/>
                <a:gd name="connsiteY30" fmla="*/ 254000 h 1301750"/>
                <a:gd name="connsiteX31" fmla="*/ 1504950 w 4841875"/>
                <a:gd name="connsiteY31" fmla="*/ 254000 h 1301750"/>
                <a:gd name="connsiteX32" fmla="*/ 1504950 w 4841875"/>
                <a:gd name="connsiteY32" fmla="*/ 269875 h 1301750"/>
                <a:gd name="connsiteX33" fmla="*/ 1558925 w 4841875"/>
                <a:gd name="connsiteY33" fmla="*/ 269875 h 1301750"/>
                <a:gd name="connsiteX34" fmla="*/ 1558925 w 4841875"/>
                <a:gd name="connsiteY34" fmla="*/ 295275 h 1301750"/>
                <a:gd name="connsiteX35" fmla="*/ 1616075 w 4841875"/>
                <a:gd name="connsiteY35" fmla="*/ 295275 h 1301750"/>
                <a:gd name="connsiteX36" fmla="*/ 1616075 w 4841875"/>
                <a:gd name="connsiteY36" fmla="*/ 304800 h 1301750"/>
                <a:gd name="connsiteX37" fmla="*/ 1682750 w 4841875"/>
                <a:gd name="connsiteY37" fmla="*/ 304800 h 1301750"/>
                <a:gd name="connsiteX38" fmla="*/ 1682750 w 4841875"/>
                <a:gd name="connsiteY38" fmla="*/ 320675 h 1301750"/>
                <a:gd name="connsiteX39" fmla="*/ 1701800 w 4841875"/>
                <a:gd name="connsiteY39" fmla="*/ 320675 h 1301750"/>
                <a:gd name="connsiteX40" fmla="*/ 1701800 w 4841875"/>
                <a:gd name="connsiteY40" fmla="*/ 333375 h 1301750"/>
                <a:gd name="connsiteX41" fmla="*/ 1727200 w 4841875"/>
                <a:gd name="connsiteY41" fmla="*/ 333375 h 1301750"/>
                <a:gd name="connsiteX42" fmla="*/ 1727200 w 4841875"/>
                <a:gd name="connsiteY42" fmla="*/ 346075 h 1301750"/>
                <a:gd name="connsiteX43" fmla="*/ 1739900 w 4841875"/>
                <a:gd name="connsiteY43" fmla="*/ 346075 h 1301750"/>
                <a:gd name="connsiteX44" fmla="*/ 1739900 w 4841875"/>
                <a:gd name="connsiteY44" fmla="*/ 358775 h 1301750"/>
                <a:gd name="connsiteX45" fmla="*/ 1781175 w 4841875"/>
                <a:gd name="connsiteY45" fmla="*/ 358775 h 1301750"/>
                <a:gd name="connsiteX46" fmla="*/ 1781175 w 4841875"/>
                <a:gd name="connsiteY46" fmla="*/ 390525 h 1301750"/>
                <a:gd name="connsiteX47" fmla="*/ 1841500 w 4841875"/>
                <a:gd name="connsiteY47" fmla="*/ 390525 h 1301750"/>
                <a:gd name="connsiteX48" fmla="*/ 1841500 w 4841875"/>
                <a:gd name="connsiteY48" fmla="*/ 403225 h 1301750"/>
                <a:gd name="connsiteX49" fmla="*/ 1854200 w 4841875"/>
                <a:gd name="connsiteY49" fmla="*/ 403225 h 1301750"/>
                <a:gd name="connsiteX50" fmla="*/ 1854200 w 4841875"/>
                <a:gd name="connsiteY50" fmla="*/ 422275 h 1301750"/>
                <a:gd name="connsiteX51" fmla="*/ 1873250 w 4841875"/>
                <a:gd name="connsiteY51" fmla="*/ 422275 h 1301750"/>
                <a:gd name="connsiteX52" fmla="*/ 1873250 w 4841875"/>
                <a:gd name="connsiteY52" fmla="*/ 434975 h 1301750"/>
                <a:gd name="connsiteX53" fmla="*/ 1885950 w 4841875"/>
                <a:gd name="connsiteY53" fmla="*/ 434975 h 1301750"/>
                <a:gd name="connsiteX54" fmla="*/ 1885950 w 4841875"/>
                <a:gd name="connsiteY54" fmla="*/ 463550 h 1301750"/>
                <a:gd name="connsiteX55" fmla="*/ 1920875 w 4841875"/>
                <a:gd name="connsiteY55" fmla="*/ 463550 h 1301750"/>
                <a:gd name="connsiteX56" fmla="*/ 1920875 w 4841875"/>
                <a:gd name="connsiteY56" fmla="*/ 504825 h 1301750"/>
                <a:gd name="connsiteX57" fmla="*/ 2038350 w 4841875"/>
                <a:gd name="connsiteY57" fmla="*/ 504825 h 1301750"/>
                <a:gd name="connsiteX58" fmla="*/ 2038350 w 4841875"/>
                <a:gd name="connsiteY58" fmla="*/ 517525 h 1301750"/>
                <a:gd name="connsiteX59" fmla="*/ 2092325 w 4841875"/>
                <a:gd name="connsiteY59" fmla="*/ 517525 h 1301750"/>
                <a:gd name="connsiteX60" fmla="*/ 2092325 w 4841875"/>
                <a:gd name="connsiteY60" fmla="*/ 542925 h 1301750"/>
                <a:gd name="connsiteX61" fmla="*/ 2181225 w 4841875"/>
                <a:gd name="connsiteY61" fmla="*/ 542925 h 1301750"/>
                <a:gd name="connsiteX62" fmla="*/ 2181225 w 4841875"/>
                <a:gd name="connsiteY62" fmla="*/ 568325 h 1301750"/>
                <a:gd name="connsiteX63" fmla="*/ 2235200 w 4841875"/>
                <a:gd name="connsiteY63" fmla="*/ 568325 h 1301750"/>
                <a:gd name="connsiteX64" fmla="*/ 2235200 w 4841875"/>
                <a:gd name="connsiteY64" fmla="*/ 593725 h 1301750"/>
                <a:gd name="connsiteX65" fmla="*/ 2282825 w 4841875"/>
                <a:gd name="connsiteY65" fmla="*/ 593725 h 1301750"/>
                <a:gd name="connsiteX66" fmla="*/ 2282825 w 4841875"/>
                <a:gd name="connsiteY66" fmla="*/ 606425 h 1301750"/>
                <a:gd name="connsiteX67" fmla="*/ 2378075 w 4841875"/>
                <a:gd name="connsiteY67" fmla="*/ 606425 h 1301750"/>
                <a:gd name="connsiteX68" fmla="*/ 2378075 w 4841875"/>
                <a:gd name="connsiteY68" fmla="*/ 631825 h 1301750"/>
                <a:gd name="connsiteX69" fmla="*/ 2501900 w 4841875"/>
                <a:gd name="connsiteY69" fmla="*/ 631825 h 1301750"/>
                <a:gd name="connsiteX70" fmla="*/ 2501900 w 4841875"/>
                <a:gd name="connsiteY70" fmla="*/ 657225 h 1301750"/>
                <a:gd name="connsiteX71" fmla="*/ 2581275 w 4841875"/>
                <a:gd name="connsiteY71" fmla="*/ 657225 h 1301750"/>
                <a:gd name="connsiteX72" fmla="*/ 2581275 w 4841875"/>
                <a:gd name="connsiteY72" fmla="*/ 673100 h 1301750"/>
                <a:gd name="connsiteX73" fmla="*/ 2593975 w 4841875"/>
                <a:gd name="connsiteY73" fmla="*/ 673100 h 1301750"/>
                <a:gd name="connsiteX74" fmla="*/ 2593975 w 4841875"/>
                <a:gd name="connsiteY74" fmla="*/ 692150 h 1301750"/>
                <a:gd name="connsiteX75" fmla="*/ 2609850 w 4841875"/>
                <a:gd name="connsiteY75" fmla="*/ 692150 h 1301750"/>
                <a:gd name="connsiteX76" fmla="*/ 2609850 w 4841875"/>
                <a:gd name="connsiteY76" fmla="*/ 704850 h 1301750"/>
                <a:gd name="connsiteX77" fmla="*/ 2717800 w 4841875"/>
                <a:gd name="connsiteY77" fmla="*/ 704850 h 1301750"/>
                <a:gd name="connsiteX78" fmla="*/ 2717800 w 4841875"/>
                <a:gd name="connsiteY78" fmla="*/ 733425 h 1301750"/>
                <a:gd name="connsiteX79" fmla="*/ 2832100 w 4841875"/>
                <a:gd name="connsiteY79" fmla="*/ 733425 h 1301750"/>
                <a:gd name="connsiteX80" fmla="*/ 2832100 w 4841875"/>
                <a:gd name="connsiteY80" fmla="*/ 784225 h 1301750"/>
                <a:gd name="connsiteX81" fmla="*/ 2943225 w 4841875"/>
                <a:gd name="connsiteY81" fmla="*/ 784225 h 1301750"/>
                <a:gd name="connsiteX82" fmla="*/ 2943225 w 4841875"/>
                <a:gd name="connsiteY82" fmla="*/ 796925 h 1301750"/>
                <a:gd name="connsiteX83" fmla="*/ 3009900 w 4841875"/>
                <a:gd name="connsiteY83" fmla="*/ 796925 h 1301750"/>
                <a:gd name="connsiteX84" fmla="*/ 3009900 w 4841875"/>
                <a:gd name="connsiteY84" fmla="*/ 819150 h 1301750"/>
                <a:gd name="connsiteX85" fmla="*/ 3225800 w 4841875"/>
                <a:gd name="connsiteY85" fmla="*/ 819150 h 1301750"/>
                <a:gd name="connsiteX86" fmla="*/ 3225800 w 4841875"/>
                <a:gd name="connsiteY86" fmla="*/ 857250 h 1301750"/>
                <a:gd name="connsiteX87" fmla="*/ 3235325 w 4841875"/>
                <a:gd name="connsiteY87" fmla="*/ 847725 h 1301750"/>
                <a:gd name="connsiteX88" fmla="*/ 3257550 w 4841875"/>
                <a:gd name="connsiteY88" fmla="*/ 847725 h 1301750"/>
                <a:gd name="connsiteX89" fmla="*/ 3257550 w 4841875"/>
                <a:gd name="connsiteY89" fmla="*/ 873125 h 1301750"/>
                <a:gd name="connsiteX90" fmla="*/ 3343275 w 4841875"/>
                <a:gd name="connsiteY90" fmla="*/ 873125 h 1301750"/>
                <a:gd name="connsiteX91" fmla="*/ 3343275 w 4841875"/>
                <a:gd name="connsiteY91" fmla="*/ 908050 h 1301750"/>
                <a:gd name="connsiteX92" fmla="*/ 3498850 w 4841875"/>
                <a:gd name="connsiteY92" fmla="*/ 908050 h 1301750"/>
                <a:gd name="connsiteX93" fmla="*/ 3498850 w 4841875"/>
                <a:gd name="connsiteY93" fmla="*/ 952500 h 1301750"/>
                <a:gd name="connsiteX94" fmla="*/ 3594100 w 4841875"/>
                <a:gd name="connsiteY94" fmla="*/ 952500 h 1301750"/>
                <a:gd name="connsiteX95" fmla="*/ 3594100 w 4841875"/>
                <a:gd name="connsiteY95" fmla="*/ 1000125 h 1301750"/>
                <a:gd name="connsiteX96" fmla="*/ 3806825 w 4841875"/>
                <a:gd name="connsiteY96" fmla="*/ 1000125 h 1301750"/>
                <a:gd name="connsiteX97" fmla="*/ 3806825 w 4841875"/>
                <a:gd name="connsiteY97" fmla="*/ 1031875 h 1301750"/>
                <a:gd name="connsiteX98" fmla="*/ 4016375 w 4841875"/>
                <a:gd name="connsiteY98" fmla="*/ 1031875 h 1301750"/>
                <a:gd name="connsiteX99" fmla="*/ 4016375 w 4841875"/>
                <a:gd name="connsiteY99" fmla="*/ 1060450 h 1301750"/>
                <a:gd name="connsiteX100" fmla="*/ 4032250 w 4841875"/>
                <a:gd name="connsiteY100" fmla="*/ 1060450 h 1301750"/>
                <a:gd name="connsiteX101" fmla="*/ 4032250 w 4841875"/>
                <a:gd name="connsiteY101" fmla="*/ 1101725 h 1301750"/>
                <a:gd name="connsiteX102" fmla="*/ 4044950 w 4841875"/>
                <a:gd name="connsiteY102" fmla="*/ 1101725 h 1301750"/>
                <a:gd name="connsiteX103" fmla="*/ 4044950 w 4841875"/>
                <a:gd name="connsiteY103" fmla="*/ 1123950 h 1301750"/>
                <a:gd name="connsiteX104" fmla="*/ 4184650 w 4841875"/>
                <a:gd name="connsiteY104" fmla="*/ 1123950 h 1301750"/>
                <a:gd name="connsiteX105" fmla="*/ 4184650 w 4841875"/>
                <a:gd name="connsiteY105" fmla="*/ 1152525 h 1301750"/>
                <a:gd name="connsiteX106" fmla="*/ 4422775 w 4841875"/>
                <a:gd name="connsiteY106" fmla="*/ 1152525 h 1301750"/>
                <a:gd name="connsiteX107" fmla="*/ 4422775 w 4841875"/>
                <a:gd name="connsiteY107" fmla="*/ 1181100 h 1301750"/>
                <a:gd name="connsiteX108" fmla="*/ 4543425 w 4841875"/>
                <a:gd name="connsiteY108" fmla="*/ 1181100 h 1301750"/>
                <a:gd name="connsiteX109" fmla="*/ 4543425 w 4841875"/>
                <a:gd name="connsiteY109" fmla="*/ 1219200 h 1301750"/>
                <a:gd name="connsiteX110" fmla="*/ 4673600 w 4841875"/>
                <a:gd name="connsiteY110" fmla="*/ 1219200 h 1301750"/>
                <a:gd name="connsiteX111" fmla="*/ 4673600 w 4841875"/>
                <a:gd name="connsiteY111" fmla="*/ 1244600 h 1301750"/>
                <a:gd name="connsiteX112" fmla="*/ 4740275 w 4841875"/>
                <a:gd name="connsiteY112" fmla="*/ 1244600 h 1301750"/>
                <a:gd name="connsiteX113" fmla="*/ 4752975 w 4841875"/>
                <a:gd name="connsiteY113" fmla="*/ 1257300 h 1301750"/>
                <a:gd name="connsiteX114" fmla="*/ 4752975 w 4841875"/>
                <a:gd name="connsiteY114" fmla="*/ 1276350 h 1301750"/>
                <a:gd name="connsiteX115" fmla="*/ 4841875 w 4841875"/>
                <a:gd name="connsiteY115" fmla="*/ 1276350 h 1301750"/>
                <a:gd name="connsiteX116" fmla="*/ 4841875 w 4841875"/>
                <a:gd name="connsiteY116" fmla="*/ 1301750 h 1301750"/>
                <a:gd name="connsiteX0" fmla="*/ 0 w 4841875"/>
                <a:gd name="connsiteY0" fmla="*/ 0 h 1301750"/>
                <a:gd name="connsiteX1" fmla="*/ 193675 w 4841875"/>
                <a:gd name="connsiteY1" fmla="*/ 0 h 1301750"/>
                <a:gd name="connsiteX2" fmla="*/ 193675 w 4841875"/>
                <a:gd name="connsiteY2" fmla="*/ 25400 h 1301750"/>
                <a:gd name="connsiteX3" fmla="*/ 273050 w 4841875"/>
                <a:gd name="connsiteY3" fmla="*/ 25400 h 1301750"/>
                <a:gd name="connsiteX4" fmla="*/ 273050 w 4841875"/>
                <a:gd name="connsiteY4" fmla="*/ 44450 h 1301750"/>
                <a:gd name="connsiteX5" fmla="*/ 504825 w 4841875"/>
                <a:gd name="connsiteY5" fmla="*/ 44450 h 1301750"/>
                <a:gd name="connsiteX6" fmla="*/ 504825 w 4841875"/>
                <a:gd name="connsiteY6" fmla="*/ 69850 h 1301750"/>
                <a:gd name="connsiteX7" fmla="*/ 644525 w 4841875"/>
                <a:gd name="connsiteY7" fmla="*/ 69850 h 1301750"/>
                <a:gd name="connsiteX8" fmla="*/ 644525 w 4841875"/>
                <a:gd name="connsiteY8" fmla="*/ 88900 h 1301750"/>
                <a:gd name="connsiteX9" fmla="*/ 727075 w 4841875"/>
                <a:gd name="connsiteY9" fmla="*/ 88900 h 1301750"/>
                <a:gd name="connsiteX10" fmla="*/ 727075 w 4841875"/>
                <a:gd name="connsiteY10" fmla="*/ 101600 h 1301750"/>
                <a:gd name="connsiteX11" fmla="*/ 742950 w 4841875"/>
                <a:gd name="connsiteY11" fmla="*/ 101600 h 1301750"/>
                <a:gd name="connsiteX12" fmla="*/ 742950 w 4841875"/>
                <a:gd name="connsiteY12" fmla="*/ 111125 h 1301750"/>
                <a:gd name="connsiteX13" fmla="*/ 771525 w 4841875"/>
                <a:gd name="connsiteY13" fmla="*/ 111125 h 1301750"/>
                <a:gd name="connsiteX14" fmla="*/ 771525 w 4841875"/>
                <a:gd name="connsiteY14" fmla="*/ 133350 h 1301750"/>
                <a:gd name="connsiteX15" fmla="*/ 952500 w 4841875"/>
                <a:gd name="connsiteY15" fmla="*/ 133350 h 1301750"/>
                <a:gd name="connsiteX16" fmla="*/ 952500 w 4841875"/>
                <a:gd name="connsiteY16" fmla="*/ 146050 h 1301750"/>
                <a:gd name="connsiteX17" fmla="*/ 996950 w 4841875"/>
                <a:gd name="connsiteY17" fmla="*/ 146050 h 1301750"/>
                <a:gd name="connsiteX18" fmla="*/ 996950 w 4841875"/>
                <a:gd name="connsiteY18" fmla="*/ 168275 h 1301750"/>
                <a:gd name="connsiteX19" fmla="*/ 1041400 w 4841875"/>
                <a:gd name="connsiteY19" fmla="*/ 168275 h 1301750"/>
                <a:gd name="connsiteX20" fmla="*/ 1041400 w 4841875"/>
                <a:gd name="connsiteY20" fmla="*/ 177800 h 1301750"/>
                <a:gd name="connsiteX21" fmla="*/ 1063625 w 4841875"/>
                <a:gd name="connsiteY21" fmla="*/ 177800 h 1301750"/>
                <a:gd name="connsiteX22" fmla="*/ 1063625 w 4841875"/>
                <a:gd name="connsiteY22" fmla="*/ 190500 h 1301750"/>
                <a:gd name="connsiteX23" fmla="*/ 1089025 w 4841875"/>
                <a:gd name="connsiteY23" fmla="*/ 190500 h 1301750"/>
                <a:gd name="connsiteX24" fmla="*/ 1089025 w 4841875"/>
                <a:gd name="connsiteY24" fmla="*/ 196850 h 1301750"/>
                <a:gd name="connsiteX25" fmla="*/ 1168400 w 4841875"/>
                <a:gd name="connsiteY25" fmla="*/ 196850 h 1301750"/>
                <a:gd name="connsiteX26" fmla="*/ 1168400 w 4841875"/>
                <a:gd name="connsiteY26" fmla="*/ 206375 h 1301750"/>
                <a:gd name="connsiteX27" fmla="*/ 1203325 w 4841875"/>
                <a:gd name="connsiteY27" fmla="*/ 206375 h 1301750"/>
                <a:gd name="connsiteX28" fmla="*/ 1203325 w 4841875"/>
                <a:gd name="connsiteY28" fmla="*/ 225425 h 1301750"/>
                <a:gd name="connsiteX29" fmla="*/ 1400175 w 4841875"/>
                <a:gd name="connsiteY29" fmla="*/ 225425 h 1301750"/>
                <a:gd name="connsiteX30" fmla="*/ 1400175 w 4841875"/>
                <a:gd name="connsiteY30" fmla="*/ 254000 h 1301750"/>
                <a:gd name="connsiteX31" fmla="*/ 1504950 w 4841875"/>
                <a:gd name="connsiteY31" fmla="*/ 254000 h 1301750"/>
                <a:gd name="connsiteX32" fmla="*/ 1504950 w 4841875"/>
                <a:gd name="connsiteY32" fmla="*/ 269875 h 1301750"/>
                <a:gd name="connsiteX33" fmla="*/ 1558925 w 4841875"/>
                <a:gd name="connsiteY33" fmla="*/ 269875 h 1301750"/>
                <a:gd name="connsiteX34" fmla="*/ 1558925 w 4841875"/>
                <a:gd name="connsiteY34" fmla="*/ 295275 h 1301750"/>
                <a:gd name="connsiteX35" fmla="*/ 1616075 w 4841875"/>
                <a:gd name="connsiteY35" fmla="*/ 295275 h 1301750"/>
                <a:gd name="connsiteX36" fmla="*/ 1616075 w 4841875"/>
                <a:gd name="connsiteY36" fmla="*/ 304800 h 1301750"/>
                <a:gd name="connsiteX37" fmla="*/ 1682750 w 4841875"/>
                <a:gd name="connsiteY37" fmla="*/ 304800 h 1301750"/>
                <a:gd name="connsiteX38" fmla="*/ 1682750 w 4841875"/>
                <a:gd name="connsiteY38" fmla="*/ 320675 h 1301750"/>
                <a:gd name="connsiteX39" fmla="*/ 1701800 w 4841875"/>
                <a:gd name="connsiteY39" fmla="*/ 320675 h 1301750"/>
                <a:gd name="connsiteX40" fmla="*/ 1701800 w 4841875"/>
                <a:gd name="connsiteY40" fmla="*/ 333375 h 1301750"/>
                <a:gd name="connsiteX41" fmla="*/ 1727200 w 4841875"/>
                <a:gd name="connsiteY41" fmla="*/ 333375 h 1301750"/>
                <a:gd name="connsiteX42" fmla="*/ 1727200 w 4841875"/>
                <a:gd name="connsiteY42" fmla="*/ 346075 h 1301750"/>
                <a:gd name="connsiteX43" fmla="*/ 1739900 w 4841875"/>
                <a:gd name="connsiteY43" fmla="*/ 346075 h 1301750"/>
                <a:gd name="connsiteX44" fmla="*/ 1739900 w 4841875"/>
                <a:gd name="connsiteY44" fmla="*/ 358775 h 1301750"/>
                <a:gd name="connsiteX45" fmla="*/ 1781175 w 4841875"/>
                <a:gd name="connsiteY45" fmla="*/ 358775 h 1301750"/>
                <a:gd name="connsiteX46" fmla="*/ 1781175 w 4841875"/>
                <a:gd name="connsiteY46" fmla="*/ 390525 h 1301750"/>
                <a:gd name="connsiteX47" fmla="*/ 1841500 w 4841875"/>
                <a:gd name="connsiteY47" fmla="*/ 390525 h 1301750"/>
                <a:gd name="connsiteX48" fmla="*/ 1841500 w 4841875"/>
                <a:gd name="connsiteY48" fmla="*/ 403225 h 1301750"/>
                <a:gd name="connsiteX49" fmla="*/ 1854200 w 4841875"/>
                <a:gd name="connsiteY49" fmla="*/ 403225 h 1301750"/>
                <a:gd name="connsiteX50" fmla="*/ 1854200 w 4841875"/>
                <a:gd name="connsiteY50" fmla="*/ 422275 h 1301750"/>
                <a:gd name="connsiteX51" fmla="*/ 1873250 w 4841875"/>
                <a:gd name="connsiteY51" fmla="*/ 422275 h 1301750"/>
                <a:gd name="connsiteX52" fmla="*/ 1873250 w 4841875"/>
                <a:gd name="connsiteY52" fmla="*/ 434975 h 1301750"/>
                <a:gd name="connsiteX53" fmla="*/ 1885950 w 4841875"/>
                <a:gd name="connsiteY53" fmla="*/ 434975 h 1301750"/>
                <a:gd name="connsiteX54" fmla="*/ 1885950 w 4841875"/>
                <a:gd name="connsiteY54" fmla="*/ 463550 h 1301750"/>
                <a:gd name="connsiteX55" fmla="*/ 1920875 w 4841875"/>
                <a:gd name="connsiteY55" fmla="*/ 463550 h 1301750"/>
                <a:gd name="connsiteX56" fmla="*/ 1920875 w 4841875"/>
                <a:gd name="connsiteY56" fmla="*/ 504825 h 1301750"/>
                <a:gd name="connsiteX57" fmla="*/ 2038350 w 4841875"/>
                <a:gd name="connsiteY57" fmla="*/ 504825 h 1301750"/>
                <a:gd name="connsiteX58" fmla="*/ 2038350 w 4841875"/>
                <a:gd name="connsiteY58" fmla="*/ 517525 h 1301750"/>
                <a:gd name="connsiteX59" fmla="*/ 2092325 w 4841875"/>
                <a:gd name="connsiteY59" fmla="*/ 517525 h 1301750"/>
                <a:gd name="connsiteX60" fmla="*/ 2092325 w 4841875"/>
                <a:gd name="connsiteY60" fmla="*/ 542925 h 1301750"/>
                <a:gd name="connsiteX61" fmla="*/ 2181225 w 4841875"/>
                <a:gd name="connsiteY61" fmla="*/ 542925 h 1301750"/>
                <a:gd name="connsiteX62" fmla="*/ 2181225 w 4841875"/>
                <a:gd name="connsiteY62" fmla="*/ 568325 h 1301750"/>
                <a:gd name="connsiteX63" fmla="*/ 2235200 w 4841875"/>
                <a:gd name="connsiteY63" fmla="*/ 568325 h 1301750"/>
                <a:gd name="connsiteX64" fmla="*/ 2235200 w 4841875"/>
                <a:gd name="connsiteY64" fmla="*/ 593725 h 1301750"/>
                <a:gd name="connsiteX65" fmla="*/ 2282825 w 4841875"/>
                <a:gd name="connsiteY65" fmla="*/ 593725 h 1301750"/>
                <a:gd name="connsiteX66" fmla="*/ 2282825 w 4841875"/>
                <a:gd name="connsiteY66" fmla="*/ 606425 h 1301750"/>
                <a:gd name="connsiteX67" fmla="*/ 2378075 w 4841875"/>
                <a:gd name="connsiteY67" fmla="*/ 606425 h 1301750"/>
                <a:gd name="connsiteX68" fmla="*/ 2378075 w 4841875"/>
                <a:gd name="connsiteY68" fmla="*/ 631825 h 1301750"/>
                <a:gd name="connsiteX69" fmla="*/ 2501900 w 4841875"/>
                <a:gd name="connsiteY69" fmla="*/ 631825 h 1301750"/>
                <a:gd name="connsiteX70" fmla="*/ 2501900 w 4841875"/>
                <a:gd name="connsiteY70" fmla="*/ 657225 h 1301750"/>
                <a:gd name="connsiteX71" fmla="*/ 2581275 w 4841875"/>
                <a:gd name="connsiteY71" fmla="*/ 657225 h 1301750"/>
                <a:gd name="connsiteX72" fmla="*/ 2581275 w 4841875"/>
                <a:gd name="connsiteY72" fmla="*/ 673100 h 1301750"/>
                <a:gd name="connsiteX73" fmla="*/ 2593975 w 4841875"/>
                <a:gd name="connsiteY73" fmla="*/ 673100 h 1301750"/>
                <a:gd name="connsiteX74" fmla="*/ 2593975 w 4841875"/>
                <a:gd name="connsiteY74" fmla="*/ 692150 h 1301750"/>
                <a:gd name="connsiteX75" fmla="*/ 2609850 w 4841875"/>
                <a:gd name="connsiteY75" fmla="*/ 692150 h 1301750"/>
                <a:gd name="connsiteX76" fmla="*/ 2609850 w 4841875"/>
                <a:gd name="connsiteY76" fmla="*/ 704850 h 1301750"/>
                <a:gd name="connsiteX77" fmla="*/ 2717800 w 4841875"/>
                <a:gd name="connsiteY77" fmla="*/ 704850 h 1301750"/>
                <a:gd name="connsiteX78" fmla="*/ 2717800 w 4841875"/>
                <a:gd name="connsiteY78" fmla="*/ 733425 h 1301750"/>
                <a:gd name="connsiteX79" fmla="*/ 2832100 w 4841875"/>
                <a:gd name="connsiteY79" fmla="*/ 733425 h 1301750"/>
                <a:gd name="connsiteX80" fmla="*/ 2832100 w 4841875"/>
                <a:gd name="connsiteY80" fmla="*/ 784225 h 1301750"/>
                <a:gd name="connsiteX81" fmla="*/ 2943225 w 4841875"/>
                <a:gd name="connsiteY81" fmla="*/ 784225 h 1301750"/>
                <a:gd name="connsiteX82" fmla="*/ 2943225 w 4841875"/>
                <a:gd name="connsiteY82" fmla="*/ 796925 h 1301750"/>
                <a:gd name="connsiteX83" fmla="*/ 3009900 w 4841875"/>
                <a:gd name="connsiteY83" fmla="*/ 796925 h 1301750"/>
                <a:gd name="connsiteX84" fmla="*/ 3009900 w 4841875"/>
                <a:gd name="connsiteY84" fmla="*/ 819150 h 1301750"/>
                <a:gd name="connsiteX85" fmla="*/ 3225800 w 4841875"/>
                <a:gd name="connsiteY85" fmla="*/ 819150 h 1301750"/>
                <a:gd name="connsiteX86" fmla="*/ 3225800 w 4841875"/>
                <a:gd name="connsiteY86" fmla="*/ 857250 h 1301750"/>
                <a:gd name="connsiteX87" fmla="*/ 3232150 w 4841875"/>
                <a:gd name="connsiteY87" fmla="*/ 850900 h 1301750"/>
                <a:gd name="connsiteX88" fmla="*/ 3257550 w 4841875"/>
                <a:gd name="connsiteY88" fmla="*/ 847725 h 1301750"/>
                <a:gd name="connsiteX89" fmla="*/ 3257550 w 4841875"/>
                <a:gd name="connsiteY89" fmla="*/ 873125 h 1301750"/>
                <a:gd name="connsiteX90" fmla="*/ 3343275 w 4841875"/>
                <a:gd name="connsiteY90" fmla="*/ 873125 h 1301750"/>
                <a:gd name="connsiteX91" fmla="*/ 3343275 w 4841875"/>
                <a:gd name="connsiteY91" fmla="*/ 908050 h 1301750"/>
                <a:gd name="connsiteX92" fmla="*/ 3498850 w 4841875"/>
                <a:gd name="connsiteY92" fmla="*/ 908050 h 1301750"/>
                <a:gd name="connsiteX93" fmla="*/ 3498850 w 4841875"/>
                <a:gd name="connsiteY93" fmla="*/ 952500 h 1301750"/>
                <a:gd name="connsiteX94" fmla="*/ 3594100 w 4841875"/>
                <a:gd name="connsiteY94" fmla="*/ 952500 h 1301750"/>
                <a:gd name="connsiteX95" fmla="*/ 3594100 w 4841875"/>
                <a:gd name="connsiteY95" fmla="*/ 1000125 h 1301750"/>
                <a:gd name="connsiteX96" fmla="*/ 3806825 w 4841875"/>
                <a:gd name="connsiteY96" fmla="*/ 1000125 h 1301750"/>
                <a:gd name="connsiteX97" fmla="*/ 3806825 w 4841875"/>
                <a:gd name="connsiteY97" fmla="*/ 1031875 h 1301750"/>
                <a:gd name="connsiteX98" fmla="*/ 4016375 w 4841875"/>
                <a:gd name="connsiteY98" fmla="*/ 1031875 h 1301750"/>
                <a:gd name="connsiteX99" fmla="*/ 4016375 w 4841875"/>
                <a:gd name="connsiteY99" fmla="*/ 1060450 h 1301750"/>
                <a:gd name="connsiteX100" fmla="*/ 4032250 w 4841875"/>
                <a:gd name="connsiteY100" fmla="*/ 1060450 h 1301750"/>
                <a:gd name="connsiteX101" fmla="*/ 4032250 w 4841875"/>
                <a:gd name="connsiteY101" fmla="*/ 1101725 h 1301750"/>
                <a:gd name="connsiteX102" fmla="*/ 4044950 w 4841875"/>
                <a:gd name="connsiteY102" fmla="*/ 1101725 h 1301750"/>
                <a:gd name="connsiteX103" fmla="*/ 4044950 w 4841875"/>
                <a:gd name="connsiteY103" fmla="*/ 1123950 h 1301750"/>
                <a:gd name="connsiteX104" fmla="*/ 4184650 w 4841875"/>
                <a:gd name="connsiteY104" fmla="*/ 1123950 h 1301750"/>
                <a:gd name="connsiteX105" fmla="*/ 4184650 w 4841875"/>
                <a:gd name="connsiteY105" fmla="*/ 1152525 h 1301750"/>
                <a:gd name="connsiteX106" fmla="*/ 4422775 w 4841875"/>
                <a:gd name="connsiteY106" fmla="*/ 1152525 h 1301750"/>
                <a:gd name="connsiteX107" fmla="*/ 4422775 w 4841875"/>
                <a:gd name="connsiteY107" fmla="*/ 1181100 h 1301750"/>
                <a:gd name="connsiteX108" fmla="*/ 4543425 w 4841875"/>
                <a:gd name="connsiteY108" fmla="*/ 1181100 h 1301750"/>
                <a:gd name="connsiteX109" fmla="*/ 4543425 w 4841875"/>
                <a:gd name="connsiteY109" fmla="*/ 1219200 h 1301750"/>
                <a:gd name="connsiteX110" fmla="*/ 4673600 w 4841875"/>
                <a:gd name="connsiteY110" fmla="*/ 1219200 h 1301750"/>
                <a:gd name="connsiteX111" fmla="*/ 4673600 w 4841875"/>
                <a:gd name="connsiteY111" fmla="*/ 1244600 h 1301750"/>
                <a:gd name="connsiteX112" fmla="*/ 4740275 w 4841875"/>
                <a:gd name="connsiteY112" fmla="*/ 1244600 h 1301750"/>
                <a:gd name="connsiteX113" fmla="*/ 4752975 w 4841875"/>
                <a:gd name="connsiteY113" fmla="*/ 1257300 h 1301750"/>
                <a:gd name="connsiteX114" fmla="*/ 4752975 w 4841875"/>
                <a:gd name="connsiteY114" fmla="*/ 1276350 h 1301750"/>
                <a:gd name="connsiteX115" fmla="*/ 4841875 w 4841875"/>
                <a:gd name="connsiteY115" fmla="*/ 1276350 h 1301750"/>
                <a:gd name="connsiteX116" fmla="*/ 4841875 w 4841875"/>
                <a:gd name="connsiteY116" fmla="*/ 1301750 h 1301750"/>
                <a:gd name="connsiteX0" fmla="*/ 0 w 4841875"/>
                <a:gd name="connsiteY0" fmla="*/ 0 h 1301750"/>
                <a:gd name="connsiteX1" fmla="*/ 193675 w 4841875"/>
                <a:gd name="connsiteY1" fmla="*/ 0 h 1301750"/>
                <a:gd name="connsiteX2" fmla="*/ 193675 w 4841875"/>
                <a:gd name="connsiteY2" fmla="*/ 25400 h 1301750"/>
                <a:gd name="connsiteX3" fmla="*/ 273050 w 4841875"/>
                <a:gd name="connsiteY3" fmla="*/ 25400 h 1301750"/>
                <a:gd name="connsiteX4" fmla="*/ 273050 w 4841875"/>
                <a:gd name="connsiteY4" fmla="*/ 44450 h 1301750"/>
                <a:gd name="connsiteX5" fmla="*/ 504825 w 4841875"/>
                <a:gd name="connsiteY5" fmla="*/ 44450 h 1301750"/>
                <a:gd name="connsiteX6" fmla="*/ 504825 w 4841875"/>
                <a:gd name="connsiteY6" fmla="*/ 69850 h 1301750"/>
                <a:gd name="connsiteX7" fmla="*/ 644525 w 4841875"/>
                <a:gd name="connsiteY7" fmla="*/ 69850 h 1301750"/>
                <a:gd name="connsiteX8" fmla="*/ 644525 w 4841875"/>
                <a:gd name="connsiteY8" fmla="*/ 88900 h 1301750"/>
                <a:gd name="connsiteX9" fmla="*/ 727075 w 4841875"/>
                <a:gd name="connsiteY9" fmla="*/ 88900 h 1301750"/>
                <a:gd name="connsiteX10" fmla="*/ 727075 w 4841875"/>
                <a:gd name="connsiteY10" fmla="*/ 101600 h 1301750"/>
                <a:gd name="connsiteX11" fmla="*/ 742950 w 4841875"/>
                <a:gd name="connsiteY11" fmla="*/ 101600 h 1301750"/>
                <a:gd name="connsiteX12" fmla="*/ 742950 w 4841875"/>
                <a:gd name="connsiteY12" fmla="*/ 111125 h 1301750"/>
                <a:gd name="connsiteX13" fmla="*/ 771525 w 4841875"/>
                <a:gd name="connsiteY13" fmla="*/ 111125 h 1301750"/>
                <a:gd name="connsiteX14" fmla="*/ 771525 w 4841875"/>
                <a:gd name="connsiteY14" fmla="*/ 133350 h 1301750"/>
                <a:gd name="connsiteX15" fmla="*/ 952500 w 4841875"/>
                <a:gd name="connsiteY15" fmla="*/ 133350 h 1301750"/>
                <a:gd name="connsiteX16" fmla="*/ 952500 w 4841875"/>
                <a:gd name="connsiteY16" fmla="*/ 146050 h 1301750"/>
                <a:gd name="connsiteX17" fmla="*/ 996950 w 4841875"/>
                <a:gd name="connsiteY17" fmla="*/ 146050 h 1301750"/>
                <a:gd name="connsiteX18" fmla="*/ 996950 w 4841875"/>
                <a:gd name="connsiteY18" fmla="*/ 168275 h 1301750"/>
                <a:gd name="connsiteX19" fmla="*/ 1041400 w 4841875"/>
                <a:gd name="connsiteY19" fmla="*/ 168275 h 1301750"/>
                <a:gd name="connsiteX20" fmla="*/ 1041400 w 4841875"/>
                <a:gd name="connsiteY20" fmla="*/ 177800 h 1301750"/>
                <a:gd name="connsiteX21" fmla="*/ 1063625 w 4841875"/>
                <a:gd name="connsiteY21" fmla="*/ 177800 h 1301750"/>
                <a:gd name="connsiteX22" fmla="*/ 1063625 w 4841875"/>
                <a:gd name="connsiteY22" fmla="*/ 190500 h 1301750"/>
                <a:gd name="connsiteX23" fmla="*/ 1089025 w 4841875"/>
                <a:gd name="connsiteY23" fmla="*/ 190500 h 1301750"/>
                <a:gd name="connsiteX24" fmla="*/ 1089025 w 4841875"/>
                <a:gd name="connsiteY24" fmla="*/ 196850 h 1301750"/>
                <a:gd name="connsiteX25" fmla="*/ 1168400 w 4841875"/>
                <a:gd name="connsiteY25" fmla="*/ 196850 h 1301750"/>
                <a:gd name="connsiteX26" fmla="*/ 1168400 w 4841875"/>
                <a:gd name="connsiteY26" fmla="*/ 206375 h 1301750"/>
                <a:gd name="connsiteX27" fmla="*/ 1203325 w 4841875"/>
                <a:gd name="connsiteY27" fmla="*/ 206375 h 1301750"/>
                <a:gd name="connsiteX28" fmla="*/ 1203325 w 4841875"/>
                <a:gd name="connsiteY28" fmla="*/ 225425 h 1301750"/>
                <a:gd name="connsiteX29" fmla="*/ 1400175 w 4841875"/>
                <a:gd name="connsiteY29" fmla="*/ 225425 h 1301750"/>
                <a:gd name="connsiteX30" fmla="*/ 1400175 w 4841875"/>
                <a:gd name="connsiteY30" fmla="*/ 254000 h 1301750"/>
                <a:gd name="connsiteX31" fmla="*/ 1504950 w 4841875"/>
                <a:gd name="connsiteY31" fmla="*/ 254000 h 1301750"/>
                <a:gd name="connsiteX32" fmla="*/ 1504950 w 4841875"/>
                <a:gd name="connsiteY32" fmla="*/ 269875 h 1301750"/>
                <a:gd name="connsiteX33" fmla="*/ 1558925 w 4841875"/>
                <a:gd name="connsiteY33" fmla="*/ 269875 h 1301750"/>
                <a:gd name="connsiteX34" fmla="*/ 1558925 w 4841875"/>
                <a:gd name="connsiteY34" fmla="*/ 295275 h 1301750"/>
                <a:gd name="connsiteX35" fmla="*/ 1616075 w 4841875"/>
                <a:gd name="connsiteY35" fmla="*/ 295275 h 1301750"/>
                <a:gd name="connsiteX36" fmla="*/ 1616075 w 4841875"/>
                <a:gd name="connsiteY36" fmla="*/ 304800 h 1301750"/>
                <a:gd name="connsiteX37" fmla="*/ 1682750 w 4841875"/>
                <a:gd name="connsiteY37" fmla="*/ 304800 h 1301750"/>
                <a:gd name="connsiteX38" fmla="*/ 1682750 w 4841875"/>
                <a:gd name="connsiteY38" fmla="*/ 320675 h 1301750"/>
                <a:gd name="connsiteX39" fmla="*/ 1701800 w 4841875"/>
                <a:gd name="connsiteY39" fmla="*/ 320675 h 1301750"/>
                <a:gd name="connsiteX40" fmla="*/ 1701800 w 4841875"/>
                <a:gd name="connsiteY40" fmla="*/ 333375 h 1301750"/>
                <a:gd name="connsiteX41" fmla="*/ 1727200 w 4841875"/>
                <a:gd name="connsiteY41" fmla="*/ 333375 h 1301750"/>
                <a:gd name="connsiteX42" fmla="*/ 1727200 w 4841875"/>
                <a:gd name="connsiteY42" fmla="*/ 346075 h 1301750"/>
                <a:gd name="connsiteX43" fmla="*/ 1739900 w 4841875"/>
                <a:gd name="connsiteY43" fmla="*/ 346075 h 1301750"/>
                <a:gd name="connsiteX44" fmla="*/ 1739900 w 4841875"/>
                <a:gd name="connsiteY44" fmla="*/ 358775 h 1301750"/>
                <a:gd name="connsiteX45" fmla="*/ 1781175 w 4841875"/>
                <a:gd name="connsiteY45" fmla="*/ 358775 h 1301750"/>
                <a:gd name="connsiteX46" fmla="*/ 1781175 w 4841875"/>
                <a:gd name="connsiteY46" fmla="*/ 390525 h 1301750"/>
                <a:gd name="connsiteX47" fmla="*/ 1841500 w 4841875"/>
                <a:gd name="connsiteY47" fmla="*/ 390525 h 1301750"/>
                <a:gd name="connsiteX48" fmla="*/ 1841500 w 4841875"/>
                <a:gd name="connsiteY48" fmla="*/ 403225 h 1301750"/>
                <a:gd name="connsiteX49" fmla="*/ 1854200 w 4841875"/>
                <a:gd name="connsiteY49" fmla="*/ 403225 h 1301750"/>
                <a:gd name="connsiteX50" fmla="*/ 1854200 w 4841875"/>
                <a:gd name="connsiteY50" fmla="*/ 422275 h 1301750"/>
                <a:gd name="connsiteX51" fmla="*/ 1873250 w 4841875"/>
                <a:gd name="connsiteY51" fmla="*/ 422275 h 1301750"/>
                <a:gd name="connsiteX52" fmla="*/ 1873250 w 4841875"/>
                <a:gd name="connsiteY52" fmla="*/ 434975 h 1301750"/>
                <a:gd name="connsiteX53" fmla="*/ 1885950 w 4841875"/>
                <a:gd name="connsiteY53" fmla="*/ 434975 h 1301750"/>
                <a:gd name="connsiteX54" fmla="*/ 1885950 w 4841875"/>
                <a:gd name="connsiteY54" fmla="*/ 463550 h 1301750"/>
                <a:gd name="connsiteX55" fmla="*/ 1920875 w 4841875"/>
                <a:gd name="connsiteY55" fmla="*/ 463550 h 1301750"/>
                <a:gd name="connsiteX56" fmla="*/ 1920875 w 4841875"/>
                <a:gd name="connsiteY56" fmla="*/ 504825 h 1301750"/>
                <a:gd name="connsiteX57" fmla="*/ 2038350 w 4841875"/>
                <a:gd name="connsiteY57" fmla="*/ 504825 h 1301750"/>
                <a:gd name="connsiteX58" fmla="*/ 2038350 w 4841875"/>
                <a:gd name="connsiteY58" fmla="*/ 517525 h 1301750"/>
                <a:gd name="connsiteX59" fmla="*/ 2092325 w 4841875"/>
                <a:gd name="connsiteY59" fmla="*/ 517525 h 1301750"/>
                <a:gd name="connsiteX60" fmla="*/ 2092325 w 4841875"/>
                <a:gd name="connsiteY60" fmla="*/ 542925 h 1301750"/>
                <a:gd name="connsiteX61" fmla="*/ 2181225 w 4841875"/>
                <a:gd name="connsiteY61" fmla="*/ 542925 h 1301750"/>
                <a:gd name="connsiteX62" fmla="*/ 2181225 w 4841875"/>
                <a:gd name="connsiteY62" fmla="*/ 568325 h 1301750"/>
                <a:gd name="connsiteX63" fmla="*/ 2235200 w 4841875"/>
                <a:gd name="connsiteY63" fmla="*/ 568325 h 1301750"/>
                <a:gd name="connsiteX64" fmla="*/ 2235200 w 4841875"/>
                <a:gd name="connsiteY64" fmla="*/ 593725 h 1301750"/>
                <a:gd name="connsiteX65" fmla="*/ 2282825 w 4841875"/>
                <a:gd name="connsiteY65" fmla="*/ 593725 h 1301750"/>
                <a:gd name="connsiteX66" fmla="*/ 2282825 w 4841875"/>
                <a:gd name="connsiteY66" fmla="*/ 606425 h 1301750"/>
                <a:gd name="connsiteX67" fmla="*/ 2378075 w 4841875"/>
                <a:gd name="connsiteY67" fmla="*/ 606425 h 1301750"/>
                <a:gd name="connsiteX68" fmla="*/ 2378075 w 4841875"/>
                <a:gd name="connsiteY68" fmla="*/ 631825 h 1301750"/>
                <a:gd name="connsiteX69" fmla="*/ 2501900 w 4841875"/>
                <a:gd name="connsiteY69" fmla="*/ 631825 h 1301750"/>
                <a:gd name="connsiteX70" fmla="*/ 2501900 w 4841875"/>
                <a:gd name="connsiteY70" fmla="*/ 657225 h 1301750"/>
                <a:gd name="connsiteX71" fmla="*/ 2581275 w 4841875"/>
                <a:gd name="connsiteY71" fmla="*/ 657225 h 1301750"/>
                <a:gd name="connsiteX72" fmla="*/ 2581275 w 4841875"/>
                <a:gd name="connsiteY72" fmla="*/ 673100 h 1301750"/>
                <a:gd name="connsiteX73" fmla="*/ 2593975 w 4841875"/>
                <a:gd name="connsiteY73" fmla="*/ 673100 h 1301750"/>
                <a:gd name="connsiteX74" fmla="*/ 2593975 w 4841875"/>
                <a:gd name="connsiteY74" fmla="*/ 692150 h 1301750"/>
                <a:gd name="connsiteX75" fmla="*/ 2609850 w 4841875"/>
                <a:gd name="connsiteY75" fmla="*/ 692150 h 1301750"/>
                <a:gd name="connsiteX76" fmla="*/ 2609850 w 4841875"/>
                <a:gd name="connsiteY76" fmla="*/ 704850 h 1301750"/>
                <a:gd name="connsiteX77" fmla="*/ 2717800 w 4841875"/>
                <a:gd name="connsiteY77" fmla="*/ 704850 h 1301750"/>
                <a:gd name="connsiteX78" fmla="*/ 2717800 w 4841875"/>
                <a:gd name="connsiteY78" fmla="*/ 733425 h 1301750"/>
                <a:gd name="connsiteX79" fmla="*/ 2832100 w 4841875"/>
                <a:gd name="connsiteY79" fmla="*/ 733425 h 1301750"/>
                <a:gd name="connsiteX80" fmla="*/ 2832100 w 4841875"/>
                <a:gd name="connsiteY80" fmla="*/ 784225 h 1301750"/>
                <a:gd name="connsiteX81" fmla="*/ 2943225 w 4841875"/>
                <a:gd name="connsiteY81" fmla="*/ 784225 h 1301750"/>
                <a:gd name="connsiteX82" fmla="*/ 2943225 w 4841875"/>
                <a:gd name="connsiteY82" fmla="*/ 796925 h 1301750"/>
                <a:gd name="connsiteX83" fmla="*/ 3009900 w 4841875"/>
                <a:gd name="connsiteY83" fmla="*/ 796925 h 1301750"/>
                <a:gd name="connsiteX84" fmla="*/ 3009900 w 4841875"/>
                <a:gd name="connsiteY84" fmla="*/ 819150 h 1301750"/>
                <a:gd name="connsiteX85" fmla="*/ 3225800 w 4841875"/>
                <a:gd name="connsiteY85" fmla="*/ 819150 h 1301750"/>
                <a:gd name="connsiteX86" fmla="*/ 3225800 w 4841875"/>
                <a:gd name="connsiteY86" fmla="*/ 857250 h 1301750"/>
                <a:gd name="connsiteX87" fmla="*/ 3257550 w 4841875"/>
                <a:gd name="connsiteY87" fmla="*/ 847725 h 1301750"/>
                <a:gd name="connsiteX88" fmla="*/ 3257550 w 4841875"/>
                <a:gd name="connsiteY88" fmla="*/ 873125 h 1301750"/>
                <a:gd name="connsiteX89" fmla="*/ 3343275 w 4841875"/>
                <a:gd name="connsiteY89" fmla="*/ 873125 h 1301750"/>
                <a:gd name="connsiteX90" fmla="*/ 3343275 w 4841875"/>
                <a:gd name="connsiteY90" fmla="*/ 908050 h 1301750"/>
                <a:gd name="connsiteX91" fmla="*/ 3498850 w 4841875"/>
                <a:gd name="connsiteY91" fmla="*/ 908050 h 1301750"/>
                <a:gd name="connsiteX92" fmla="*/ 3498850 w 4841875"/>
                <a:gd name="connsiteY92" fmla="*/ 952500 h 1301750"/>
                <a:gd name="connsiteX93" fmla="*/ 3594100 w 4841875"/>
                <a:gd name="connsiteY93" fmla="*/ 952500 h 1301750"/>
                <a:gd name="connsiteX94" fmla="*/ 3594100 w 4841875"/>
                <a:gd name="connsiteY94" fmla="*/ 1000125 h 1301750"/>
                <a:gd name="connsiteX95" fmla="*/ 3806825 w 4841875"/>
                <a:gd name="connsiteY95" fmla="*/ 1000125 h 1301750"/>
                <a:gd name="connsiteX96" fmla="*/ 3806825 w 4841875"/>
                <a:gd name="connsiteY96" fmla="*/ 1031875 h 1301750"/>
                <a:gd name="connsiteX97" fmla="*/ 4016375 w 4841875"/>
                <a:gd name="connsiteY97" fmla="*/ 1031875 h 1301750"/>
                <a:gd name="connsiteX98" fmla="*/ 4016375 w 4841875"/>
                <a:gd name="connsiteY98" fmla="*/ 1060450 h 1301750"/>
                <a:gd name="connsiteX99" fmla="*/ 4032250 w 4841875"/>
                <a:gd name="connsiteY99" fmla="*/ 1060450 h 1301750"/>
                <a:gd name="connsiteX100" fmla="*/ 4032250 w 4841875"/>
                <a:gd name="connsiteY100" fmla="*/ 1101725 h 1301750"/>
                <a:gd name="connsiteX101" fmla="*/ 4044950 w 4841875"/>
                <a:gd name="connsiteY101" fmla="*/ 1101725 h 1301750"/>
                <a:gd name="connsiteX102" fmla="*/ 4044950 w 4841875"/>
                <a:gd name="connsiteY102" fmla="*/ 1123950 h 1301750"/>
                <a:gd name="connsiteX103" fmla="*/ 4184650 w 4841875"/>
                <a:gd name="connsiteY103" fmla="*/ 1123950 h 1301750"/>
                <a:gd name="connsiteX104" fmla="*/ 4184650 w 4841875"/>
                <a:gd name="connsiteY104" fmla="*/ 1152525 h 1301750"/>
                <a:gd name="connsiteX105" fmla="*/ 4422775 w 4841875"/>
                <a:gd name="connsiteY105" fmla="*/ 1152525 h 1301750"/>
                <a:gd name="connsiteX106" fmla="*/ 4422775 w 4841875"/>
                <a:gd name="connsiteY106" fmla="*/ 1181100 h 1301750"/>
                <a:gd name="connsiteX107" fmla="*/ 4543425 w 4841875"/>
                <a:gd name="connsiteY107" fmla="*/ 1181100 h 1301750"/>
                <a:gd name="connsiteX108" fmla="*/ 4543425 w 4841875"/>
                <a:gd name="connsiteY108" fmla="*/ 1219200 h 1301750"/>
                <a:gd name="connsiteX109" fmla="*/ 4673600 w 4841875"/>
                <a:gd name="connsiteY109" fmla="*/ 1219200 h 1301750"/>
                <a:gd name="connsiteX110" fmla="*/ 4673600 w 4841875"/>
                <a:gd name="connsiteY110" fmla="*/ 1244600 h 1301750"/>
                <a:gd name="connsiteX111" fmla="*/ 4740275 w 4841875"/>
                <a:gd name="connsiteY111" fmla="*/ 1244600 h 1301750"/>
                <a:gd name="connsiteX112" fmla="*/ 4752975 w 4841875"/>
                <a:gd name="connsiteY112" fmla="*/ 1257300 h 1301750"/>
                <a:gd name="connsiteX113" fmla="*/ 4752975 w 4841875"/>
                <a:gd name="connsiteY113" fmla="*/ 1276350 h 1301750"/>
                <a:gd name="connsiteX114" fmla="*/ 4841875 w 4841875"/>
                <a:gd name="connsiteY114" fmla="*/ 1276350 h 1301750"/>
                <a:gd name="connsiteX115" fmla="*/ 4841875 w 4841875"/>
                <a:gd name="connsiteY115" fmla="*/ 1301750 h 1301750"/>
                <a:gd name="connsiteX0" fmla="*/ 0 w 4841875"/>
                <a:gd name="connsiteY0" fmla="*/ 0 h 1301750"/>
                <a:gd name="connsiteX1" fmla="*/ 193675 w 4841875"/>
                <a:gd name="connsiteY1" fmla="*/ 0 h 1301750"/>
                <a:gd name="connsiteX2" fmla="*/ 193675 w 4841875"/>
                <a:gd name="connsiteY2" fmla="*/ 25400 h 1301750"/>
                <a:gd name="connsiteX3" fmla="*/ 273050 w 4841875"/>
                <a:gd name="connsiteY3" fmla="*/ 25400 h 1301750"/>
                <a:gd name="connsiteX4" fmla="*/ 273050 w 4841875"/>
                <a:gd name="connsiteY4" fmla="*/ 44450 h 1301750"/>
                <a:gd name="connsiteX5" fmla="*/ 504825 w 4841875"/>
                <a:gd name="connsiteY5" fmla="*/ 44450 h 1301750"/>
                <a:gd name="connsiteX6" fmla="*/ 504825 w 4841875"/>
                <a:gd name="connsiteY6" fmla="*/ 69850 h 1301750"/>
                <a:gd name="connsiteX7" fmla="*/ 644525 w 4841875"/>
                <a:gd name="connsiteY7" fmla="*/ 69850 h 1301750"/>
                <a:gd name="connsiteX8" fmla="*/ 644525 w 4841875"/>
                <a:gd name="connsiteY8" fmla="*/ 88900 h 1301750"/>
                <a:gd name="connsiteX9" fmla="*/ 727075 w 4841875"/>
                <a:gd name="connsiteY9" fmla="*/ 88900 h 1301750"/>
                <a:gd name="connsiteX10" fmla="*/ 727075 w 4841875"/>
                <a:gd name="connsiteY10" fmla="*/ 101600 h 1301750"/>
                <a:gd name="connsiteX11" fmla="*/ 742950 w 4841875"/>
                <a:gd name="connsiteY11" fmla="*/ 101600 h 1301750"/>
                <a:gd name="connsiteX12" fmla="*/ 742950 w 4841875"/>
                <a:gd name="connsiteY12" fmla="*/ 111125 h 1301750"/>
                <a:gd name="connsiteX13" fmla="*/ 771525 w 4841875"/>
                <a:gd name="connsiteY13" fmla="*/ 111125 h 1301750"/>
                <a:gd name="connsiteX14" fmla="*/ 771525 w 4841875"/>
                <a:gd name="connsiteY14" fmla="*/ 133350 h 1301750"/>
                <a:gd name="connsiteX15" fmla="*/ 952500 w 4841875"/>
                <a:gd name="connsiteY15" fmla="*/ 133350 h 1301750"/>
                <a:gd name="connsiteX16" fmla="*/ 952500 w 4841875"/>
                <a:gd name="connsiteY16" fmla="*/ 146050 h 1301750"/>
                <a:gd name="connsiteX17" fmla="*/ 996950 w 4841875"/>
                <a:gd name="connsiteY17" fmla="*/ 146050 h 1301750"/>
                <a:gd name="connsiteX18" fmla="*/ 996950 w 4841875"/>
                <a:gd name="connsiteY18" fmla="*/ 168275 h 1301750"/>
                <a:gd name="connsiteX19" fmla="*/ 1041400 w 4841875"/>
                <a:gd name="connsiteY19" fmla="*/ 168275 h 1301750"/>
                <a:gd name="connsiteX20" fmla="*/ 1041400 w 4841875"/>
                <a:gd name="connsiteY20" fmla="*/ 177800 h 1301750"/>
                <a:gd name="connsiteX21" fmla="*/ 1063625 w 4841875"/>
                <a:gd name="connsiteY21" fmla="*/ 177800 h 1301750"/>
                <a:gd name="connsiteX22" fmla="*/ 1063625 w 4841875"/>
                <a:gd name="connsiteY22" fmla="*/ 190500 h 1301750"/>
                <a:gd name="connsiteX23" fmla="*/ 1089025 w 4841875"/>
                <a:gd name="connsiteY23" fmla="*/ 190500 h 1301750"/>
                <a:gd name="connsiteX24" fmla="*/ 1089025 w 4841875"/>
                <a:gd name="connsiteY24" fmla="*/ 196850 h 1301750"/>
                <a:gd name="connsiteX25" fmla="*/ 1168400 w 4841875"/>
                <a:gd name="connsiteY25" fmla="*/ 196850 h 1301750"/>
                <a:gd name="connsiteX26" fmla="*/ 1168400 w 4841875"/>
                <a:gd name="connsiteY26" fmla="*/ 206375 h 1301750"/>
                <a:gd name="connsiteX27" fmla="*/ 1203325 w 4841875"/>
                <a:gd name="connsiteY27" fmla="*/ 206375 h 1301750"/>
                <a:gd name="connsiteX28" fmla="*/ 1203325 w 4841875"/>
                <a:gd name="connsiteY28" fmla="*/ 225425 h 1301750"/>
                <a:gd name="connsiteX29" fmla="*/ 1400175 w 4841875"/>
                <a:gd name="connsiteY29" fmla="*/ 225425 h 1301750"/>
                <a:gd name="connsiteX30" fmla="*/ 1400175 w 4841875"/>
                <a:gd name="connsiteY30" fmla="*/ 254000 h 1301750"/>
                <a:gd name="connsiteX31" fmla="*/ 1504950 w 4841875"/>
                <a:gd name="connsiteY31" fmla="*/ 254000 h 1301750"/>
                <a:gd name="connsiteX32" fmla="*/ 1504950 w 4841875"/>
                <a:gd name="connsiteY32" fmla="*/ 269875 h 1301750"/>
                <a:gd name="connsiteX33" fmla="*/ 1558925 w 4841875"/>
                <a:gd name="connsiteY33" fmla="*/ 269875 h 1301750"/>
                <a:gd name="connsiteX34" fmla="*/ 1558925 w 4841875"/>
                <a:gd name="connsiteY34" fmla="*/ 295275 h 1301750"/>
                <a:gd name="connsiteX35" fmla="*/ 1616075 w 4841875"/>
                <a:gd name="connsiteY35" fmla="*/ 295275 h 1301750"/>
                <a:gd name="connsiteX36" fmla="*/ 1616075 w 4841875"/>
                <a:gd name="connsiteY36" fmla="*/ 304800 h 1301750"/>
                <a:gd name="connsiteX37" fmla="*/ 1682750 w 4841875"/>
                <a:gd name="connsiteY37" fmla="*/ 304800 h 1301750"/>
                <a:gd name="connsiteX38" fmla="*/ 1682750 w 4841875"/>
                <a:gd name="connsiteY38" fmla="*/ 320675 h 1301750"/>
                <a:gd name="connsiteX39" fmla="*/ 1701800 w 4841875"/>
                <a:gd name="connsiteY39" fmla="*/ 320675 h 1301750"/>
                <a:gd name="connsiteX40" fmla="*/ 1701800 w 4841875"/>
                <a:gd name="connsiteY40" fmla="*/ 333375 h 1301750"/>
                <a:gd name="connsiteX41" fmla="*/ 1727200 w 4841875"/>
                <a:gd name="connsiteY41" fmla="*/ 333375 h 1301750"/>
                <a:gd name="connsiteX42" fmla="*/ 1727200 w 4841875"/>
                <a:gd name="connsiteY42" fmla="*/ 346075 h 1301750"/>
                <a:gd name="connsiteX43" fmla="*/ 1739900 w 4841875"/>
                <a:gd name="connsiteY43" fmla="*/ 346075 h 1301750"/>
                <a:gd name="connsiteX44" fmla="*/ 1739900 w 4841875"/>
                <a:gd name="connsiteY44" fmla="*/ 358775 h 1301750"/>
                <a:gd name="connsiteX45" fmla="*/ 1781175 w 4841875"/>
                <a:gd name="connsiteY45" fmla="*/ 358775 h 1301750"/>
                <a:gd name="connsiteX46" fmla="*/ 1781175 w 4841875"/>
                <a:gd name="connsiteY46" fmla="*/ 390525 h 1301750"/>
                <a:gd name="connsiteX47" fmla="*/ 1841500 w 4841875"/>
                <a:gd name="connsiteY47" fmla="*/ 390525 h 1301750"/>
                <a:gd name="connsiteX48" fmla="*/ 1841500 w 4841875"/>
                <a:gd name="connsiteY48" fmla="*/ 403225 h 1301750"/>
                <a:gd name="connsiteX49" fmla="*/ 1854200 w 4841875"/>
                <a:gd name="connsiteY49" fmla="*/ 403225 h 1301750"/>
                <a:gd name="connsiteX50" fmla="*/ 1854200 w 4841875"/>
                <a:gd name="connsiteY50" fmla="*/ 422275 h 1301750"/>
                <a:gd name="connsiteX51" fmla="*/ 1873250 w 4841875"/>
                <a:gd name="connsiteY51" fmla="*/ 422275 h 1301750"/>
                <a:gd name="connsiteX52" fmla="*/ 1873250 w 4841875"/>
                <a:gd name="connsiteY52" fmla="*/ 434975 h 1301750"/>
                <a:gd name="connsiteX53" fmla="*/ 1885950 w 4841875"/>
                <a:gd name="connsiteY53" fmla="*/ 434975 h 1301750"/>
                <a:gd name="connsiteX54" fmla="*/ 1885950 w 4841875"/>
                <a:gd name="connsiteY54" fmla="*/ 463550 h 1301750"/>
                <a:gd name="connsiteX55" fmla="*/ 1920875 w 4841875"/>
                <a:gd name="connsiteY55" fmla="*/ 463550 h 1301750"/>
                <a:gd name="connsiteX56" fmla="*/ 1920875 w 4841875"/>
                <a:gd name="connsiteY56" fmla="*/ 504825 h 1301750"/>
                <a:gd name="connsiteX57" fmla="*/ 2038350 w 4841875"/>
                <a:gd name="connsiteY57" fmla="*/ 504825 h 1301750"/>
                <a:gd name="connsiteX58" fmla="*/ 2038350 w 4841875"/>
                <a:gd name="connsiteY58" fmla="*/ 517525 h 1301750"/>
                <a:gd name="connsiteX59" fmla="*/ 2092325 w 4841875"/>
                <a:gd name="connsiteY59" fmla="*/ 517525 h 1301750"/>
                <a:gd name="connsiteX60" fmla="*/ 2092325 w 4841875"/>
                <a:gd name="connsiteY60" fmla="*/ 542925 h 1301750"/>
                <a:gd name="connsiteX61" fmla="*/ 2181225 w 4841875"/>
                <a:gd name="connsiteY61" fmla="*/ 542925 h 1301750"/>
                <a:gd name="connsiteX62" fmla="*/ 2181225 w 4841875"/>
                <a:gd name="connsiteY62" fmla="*/ 568325 h 1301750"/>
                <a:gd name="connsiteX63" fmla="*/ 2235200 w 4841875"/>
                <a:gd name="connsiteY63" fmla="*/ 568325 h 1301750"/>
                <a:gd name="connsiteX64" fmla="*/ 2235200 w 4841875"/>
                <a:gd name="connsiteY64" fmla="*/ 593725 h 1301750"/>
                <a:gd name="connsiteX65" fmla="*/ 2282825 w 4841875"/>
                <a:gd name="connsiteY65" fmla="*/ 593725 h 1301750"/>
                <a:gd name="connsiteX66" fmla="*/ 2282825 w 4841875"/>
                <a:gd name="connsiteY66" fmla="*/ 606425 h 1301750"/>
                <a:gd name="connsiteX67" fmla="*/ 2378075 w 4841875"/>
                <a:gd name="connsiteY67" fmla="*/ 606425 h 1301750"/>
                <a:gd name="connsiteX68" fmla="*/ 2378075 w 4841875"/>
                <a:gd name="connsiteY68" fmla="*/ 631825 h 1301750"/>
                <a:gd name="connsiteX69" fmla="*/ 2501900 w 4841875"/>
                <a:gd name="connsiteY69" fmla="*/ 631825 h 1301750"/>
                <a:gd name="connsiteX70" fmla="*/ 2501900 w 4841875"/>
                <a:gd name="connsiteY70" fmla="*/ 657225 h 1301750"/>
                <a:gd name="connsiteX71" fmla="*/ 2581275 w 4841875"/>
                <a:gd name="connsiteY71" fmla="*/ 657225 h 1301750"/>
                <a:gd name="connsiteX72" fmla="*/ 2581275 w 4841875"/>
                <a:gd name="connsiteY72" fmla="*/ 673100 h 1301750"/>
                <a:gd name="connsiteX73" fmla="*/ 2593975 w 4841875"/>
                <a:gd name="connsiteY73" fmla="*/ 673100 h 1301750"/>
                <a:gd name="connsiteX74" fmla="*/ 2593975 w 4841875"/>
                <a:gd name="connsiteY74" fmla="*/ 692150 h 1301750"/>
                <a:gd name="connsiteX75" fmla="*/ 2609850 w 4841875"/>
                <a:gd name="connsiteY75" fmla="*/ 692150 h 1301750"/>
                <a:gd name="connsiteX76" fmla="*/ 2609850 w 4841875"/>
                <a:gd name="connsiteY76" fmla="*/ 704850 h 1301750"/>
                <a:gd name="connsiteX77" fmla="*/ 2717800 w 4841875"/>
                <a:gd name="connsiteY77" fmla="*/ 704850 h 1301750"/>
                <a:gd name="connsiteX78" fmla="*/ 2717800 w 4841875"/>
                <a:gd name="connsiteY78" fmla="*/ 733425 h 1301750"/>
                <a:gd name="connsiteX79" fmla="*/ 2832100 w 4841875"/>
                <a:gd name="connsiteY79" fmla="*/ 733425 h 1301750"/>
                <a:gd name="connsiteX80" fmla="*/ 2832100 w 4841875"/>
                <a:gd name="connsiteY80" fmla="*/ 784225 h 1301750"/>
                <a:gd name="connsiteX81" fmla="*/ 2943225 w 4841875"/>
                <a:gd name="connsiteY81" fmla="*/ 784225 h 1301750"/>
                <a:gd name="connsiteX82" fmla="*/ 2943225 w 4841875"/>
                <a:gd name="connsiteY82" fmla="*/ 796925 h 1301750"/>
                <a:gd name="connsiteX83" fmla="*/ 3009900 w 4841875"/>
                <a:gd name="connsiteY83" fmla="*/ 796925 h 1301750"/>
                <a:gd name="connsiteX84" fmla="*/ 3009900 w 4841875"/>
                <a:gd name="connsiteY84" fmla="*/ 819150 h 1301750"/>
                <a:gd name="connsiteX85" fmla="*/ 3225800 w 4841875"/>
                <a:gd name="connsiteY85" fmla="*/ 819150 h 1301750"/>
                <a:gd name="connsiteX86" fmla="*/ 3225800 w 4841875"/>
                <a:gd name="connsiteY86" fmla="*/ 844550 h 1301750"/>
                <a:gd name="connsiteX87" fmla="*/ 3257550 w 4841875"/>
                <a:gd name="connsiteY87" fmla="*/ 847725 h 1301750"/>
                <a:gd name="connsiteX88" fmla="*/ 3257550 w 4841875"/>
                <a:gd name="connsiteY88" fmla="*/ 873125 h 1301750"/>
                <a:gd name="connsiteX89" fmla="*/ 3343275 w 4841875"/>
                <a:gd name="connsiteY89" fmla="*/ 873125 h 1301750"/>
                <a:gd name="connsiteX90" fmla="*/ 3343275 w 4841875"/>
                <a:gd name="connsiteY90" fmla="*/ 908050 h 1301750"/>
                <a:gd name="connsiteX91" fmla="*/ 3498850 w 4841875"/>
                <a:gd name="connsiteY91" fmla="*/ 908050 h 1301750"/>
                <a:gd name="connsiteX92" fmla="*/ 3498850 w 4841875"/>
                <a:gd name="connsiteY92" fmla="*/ 952500 h 1301750"/>
                <a:gd name="connsiteX93" fmla="*/ 3594100 w 4841875"/>
                <a:gd name="connsiteY93" fmla="*/ 952500 h 1301750"/>
                <a:gd name="connsiteX94" fmla="*/ 3594100 w 4841875"/>
                <a:gd name="connsiteY94" fmla="*/ 1000125 h 1301750"/>
                <a:gd name="connsiteX95" fmla="*/ 3806825 w 4841875"/>
                <a:gd name="connsiteY95" fmla="*/ 1000125 h 1301750"/>
                <a:gd name="connsiteX96" fmla="*/ 3806825 w 4841875"/>
                <a:gd name="connsiteY96" fmla="*/ 1031875 h 1301750"/>
                <a:gd name="connsiteX97" fmla="*/ 4016375 w 4841875"/>
                <a:gd name="connsiteY97" fmla="*/ 1031875 h 1301750"/>
                <a:gd name="connsiteX98" fmla="*/ 4016375 w 4841875"/>
                <a:gd name="connsiteY98" fmla="*/ 1060450 h 1301750"/>
                <a:gd name="connsiteX99" fmla="*/ 4032250 w 4841875"/>
                <a:gd name="connsiteY99" fmla="*/ 1060450 h 1301750"/>
                <a:gd name="connsiteX100" fmla="*/ 4032250 w 4841875"/>
                <a:gd name="connsiteY100" fmla="*/ 1101725 h 1301750"/>
                <a:gd name="connsiteX101" fmla="*/ 4044950 w 4841875"/>
                <a:gd name="connsiteY101" fmla="*/ 1101725 h 1301750"/>
                <a:gd name="connsiteX102" fmla="*/ 4044950 w 4841875"/>
                <a:gd name="connsiteY102" fmla="*/ 1123950 h 1301750"/>
                <a:gd name="connsiteX103" fmla="*/ 4184650 w 4841875"/>
                <a:gd name="connsiteY103" fmla="*/ 1123950 h 1301750"/>
                <a:gd name="connsiteX104" fmla="*/ 4184650 w 4841875"/>
                <a:gd name="connsiteY104" fmla="*/ 1152525 h 1301750"/>
                <a:gd name="connsiteX105" fmla="*/ 4422775 w 4841875"/>
                <a:gd name="connsiteY105" fmla="*/ 1152525 h 1301750"/>
                <a:gd name="connsiteX106" fmla="*/ 4422775 w 4841875"/>
                <a:gd name="connsiteY106" fmla="*/ 1181100 h 1301750"/>
                <a:gd name="connsiteX107" fmla="*/ 4543425 w 4841875"/>
                <a:gd name="connsiteY107" fmla="*/ 1181100 h 1301750"/>
                <a:gd name="connsiteX108" fmla="*/ 4543425 w 4841875"/>
                <a:gd name="connsiteY108" fmla="*/ 1219200 h 1301750"/>
                <a:gd name="connsiteX109" fmla="*/ 4673600 w 4841875"/>
                <a:gd name="connsiteY109" fmla="*/ 1219200 h 1301750"/>
                <a:gd name="connsiteX110" fmla="*/ 4673600 w 4841875"/>
                <a:gd name="connsiteY110" fmla="*/ 1244600 h 1301750"/>
                <a:gd name="connsiteX111" fmla="*/ 4740275 w 4841875"/>
                <a:gd name="connsiteY111" fmla="*/ 1244600 h 1301750"/>
                <a:gd name="connsiteX112" fmla="*/ 4752975 w 4841875"/>
                <a:gd name="connsiteY112" fmla="*/ 1257300 h 1301750"/>
                <a:gd name="connsiteX113" fmla="*/ 4752975 w 4841875"/>
                <a:gd name="connsiteY113" fmla="*/ 1276350 h 1301750"/>
                <a:gd name="connsiteX114" fmla="*/ 4841875 w 4841875"/>
                <a:gd name="connsiteY114" fmla="*/ 1276350 h 1301750"/>
                <a:gd name="connsiteX115" fmla="*/ 4841875 w 4841875"/>
                <a:gd name="connsiteY115" fmla="*/ 1301750 h 1301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4841875" h="1301750">
                  <a:moveTo>
                    <a:pt x="0" y="0"/>
                  </a:moveTo>
                  <a:lnTo>
                    <a:pt x="193675" y="0"/>
                  </a:lnTo>
                  <a:lnTo>
                    <a:pt x="193675" y="25400"/>
                  </a:lnTo>
                  <a:lnTo>
                    <a:pt x="273050" y="25400"/>
                  </a:lnTo>
                  <a:lnTo>
                    <a:pt x="273050" y="44450"/>
                  </a:lnTo>
                  <a:lnTo>
                    <a:pt x="504825" y="44450"/>
                  </a:lnTo>
                  <a:lnTo>
                    <a:pt x="504825" y="69850"/>
                  </a:lnTo>
                  <a:lnTo>
                    <a:pt x="644525" y="69850"/>
                  </a:lnTo>
                  <a:lnTo>
                    <a:pt x="644525" y="88900"/>
                  </a:lnTo>
                  <a:lnTo>
                    <a:pt x="727075" y="88900"/>
                  </a:lnTo>
                  <a:lnTo>
                    <a:pt x="727075" y="101600"/>
                  </a:lnTo>
                  <a:lnTo>
                    <a:pt x="742950" y="101600"/>
                  </a:lnTo>
                  <a:lnTo>
                    <a:pt x="742950" y="111125"/>
                  </a:lnTo>
                  <a:lnTo>
                    <a:pt x="771525" y="111125"/>
                  </a:lnTo>
                  <a:lnTo>
                    <a:pt x="771525" y="133350"/>
                  </a:lnTo>
                  <a:lnTo>
                    <a:pt x="952500" y="133350"/>
                  </a:lnTo>
                  <a:lnTo>
                    <a:pt x="952500" y="146050"/>
                  </a:lnTo>
                  <a:lnTo>
                    <a:pt x="996950" y="146050"/>
                  </a:lnTo>
                  <a:lnTo>
                    <a:pt x="996950" y="168275"/>
                  </a:lnTo>
                  <a:lnTo>
                    <a:pt x="1041400" y="168275"/>
                  </a:lnTo>
                  <a:lnTo>
                    <a:pt x="1041400" y="177800"/>
                  </a:lnTo>
                  <a:lnTo>
                    <a:pt x="1063625" y="177800"/>
                  </a:lnTo>
                  <a:lnTo>
                    <a:pt x="1063625" y="190500"/>
                  </a:lnTo>
                  <a:lnTo>
                    <a:pt x="1089025" y="190500"/>
                  </a:lnTo>
                  <a:lnTo>
                    <a:pt x="1089025" y="196850"/>
                  </a:lnTo>
                  <a:lnTo>
                    <a:pt x="1168400" y="196850"/>
                  </a:lnTo>
                  <a:lnTo>
                    <a:pt x="1168400" y="206375"/>
                  </a:lnTo>
                  <a:lnTo>
                    <a:pt x="1203325" y="206375"/>
                  </a:lnTo>
                  <a:lnTo>
                    <a:pt x="1203325" y="225425"/>
                  </a:lnTo>
                  <a:lnTo>
                    <a:pt x="1400175" y="225425"/>
                  </a:lnTo>
                  <a:lnTo>
                    <a:pt x="1400175" y="254000"/>
                  </a:lnTo>
                  <a:lnTo>
                    <a:pt x="1504950" y="254000"/>
                  </a:lnTo>
                  <a:lnTo>
                    <a:pt x="1504950" y="269875"/>
                  </a:lnTo>
                  <a:lnTo>
                    <a:pt x="1558925" y="269875"/>
                  </a:lnTo>
                  <a:lnTo>
                    <a:pt x="1558925" y="295275"/>
                  </a:lnTo>
                  <a:lnTo>
                    <a:pt x="1616075" y="295275"/>
                  </a:lnTo>
                  <a:lnTo>
                    <a:pt x="1616075" y="304800"/>
                  </a:lnTo>
                  <a:lnTo>
                    <a:pt x="1682750" y="304800"/>
                  </a:lnTo>
                  <a:lnTo>
                    <a:pt x="1682750" y="320675"/>
                  </a:lnTo>
                  <a:lnTo>
                    <a:pt x="1701800" y="320675"/>
                  </a:lnTo>
                  <a:lnTo>
                    <a:pt x="1701800" y="333375"/>
                  </a:lnTo>
                  <a:lnTo>
                    <a:pt x="1727200" y="333375"/>
                  </a:lnTo>
                  <a:lnTo>
                    <a:pt x="1727200" y="346075"/>
                  </a:lnTo>
                  <a:lnTo>
                    <a:pt x="1739900" y="346075"/>
                  </a:lnTo>
                  <a:lnTo>
                    <a:pt x="1739900" y="358775"/>
                  </a:lnTo>
                  <a:lnTo>
                    <a:pt x="1781175" y="358775"/>
                  </a:lnTo>
                  <a:lnTo>
                    <a:pt x="1781175" y="390525"/>
                  </a:lnTo>
                  <a:lnTo>
                    <a:pt x="1841500" y="390525"/>
                  </a:lnTo>
                  <a:lnTo>
                    <a:pt x="1841500" y="403225"/>
                  </a:lnTo>
                  <a:lnTo>
                    <a:pt x="1854200" y="403225"/>
                  </a:lnTo>
                  <a:lnTo>
                    <a:pt x="1854200" y="422275"/>
                  </a:lnTo>
                  <a:lnTo>
                    <a:pt x="1873250" y="422275"/>
                  </a:lnTo>
                  <a:lnTo>
                    <a:pt x="1873250" y="434975"/>
                  </a:lnTo>
                  <a:lnTo>
                    <a:pt x="1885950" y="434975"/>
                  </a:lnTo>
                  <a:lnTo>
                    <a:pt x="1885950" y="463550"/>
                  </a:lnTo>
                  <a:lnTo>
                    <a:pt x="1920875" y="463550"/>
                  </a:lnTo>
                  <a:lnTo>
                    <a:pt x="1920875" y="504825"/>
                  </a:lnTo>
                  <a:lnTo>
                    <a:pt x="2038350" y="504825"/>
                  </a:lnTo>
                  <a:lnTo>
                    <a:pt x="2038350" y="517525"/>
                  </a:lnTo>
                  <a:lnTo>
                    <a:pt x="2092325" y="517525"/>
                  </a:lnTo>
                  <a:lnTo>
                    <a:pt x="2092325" y="542925"/>
                  </a:lnTo>
                  <a:lnTo>
                    <a:pt x="2181225" y="542925"/>
                  </a:lnTo>
                  <a:lnTo>
                    <a:pt x="2181225" y="568325"/>
                  </a:lnTo>
                  <a:lnTo>
                    <a:pt x="2235200" y="568325"/>
                  </a:lnTo>
                  <a:lnTo>
                    <a:pt x="2235200" y="593725"/>
                  </a:lnTo>
                  <a:lnTo>
                    <a:pt x="2282825" y="593725"/>
                  </a:lnTo>
                  <a:lnTo>
                    <a:pt x="2282825" y="606425"/>
                  </a:lnTo>
                  <a:lnTo>
                    <a:pt x="2378075" y="606425"/>
                  </a:lnTo>
                  <a:lnTo>
                    <a:pt x="2378075" y="631825"/>
                  </a:lnTo>
                  <a:lnTo>
                    <a:pt x="2501900" y="631825"/>
                  </a:lnTo>
                  <a:lnTo>
                    <a:pt x="2501900" y="657225"/>
                  </a:lnTo>
                  <a:lnTo>
                    <a:pt x="2581275" y="657225"/>
                  </a:lnTo>
                  <a:lnTo>
                    <a:pt x="2581275" y="673100"/>
                  </a:lnTo>
                  <a:lnTo>
                    <a:pt x="2593975" y="673100"/>
                  </a:lnTo>
                  <a:lnTo>
                    <a:pt x="2593975" y="692150"/>
                  </a:lnTo>
                  <a:lnTo>
                    <a:pt x="2609850" y="692150"/>
                  </a:lnTo>
                  <a:lnTo>
                    <a:pt x="2609850" y="704850"/>
                  </a:lnTo>
                  <a:lnTo>
                    <a:pt x="2717800" y="704850"/>
                  </a:lnTo>
                  <a:lnTo>
                    <a:pt x="2717800" y="733425"/>
                  </a:lnTo>
                  <a:lnTo>
                    <a:pt x="2832100" y="733425"/>
                  </a:lnTo>
                  <a:lnTo>
                    <a:pt x="2832100" y="784225"/>
                  </a:lnTo>
                  <a:lnTo>
                    <a:pt x="2943225" y="784225"/>
                  </a:lnTo>
                  <a:lnTo>
                    <a:pt x="2943225" y="796925"/>
                  </a:lnTo>
                  <a:lnTo>
                    <a:pt x="3009900" y="796925"/>
                  </a:lnTo>
                  <a:lnTo>
                    <a:pt x="3009900" y="819150"/>
                  </a:lnTo>
                  <a:lnTo>
                    <a:pt x="3225800" y="819150"/>
                  </a:lnTo>
                  <a:lnTo>
                    <a:pt x="3225800" y="844550"/>
                  </a:lnTo>
                  <a:lnTo>
                    <a:pt x="3257550" y="847725"/>
                  </a:lnTo>
                  <a:lnTo>
                    <a:pt x="3257550" y="873125"/>
                  </a:lnTo>
                  <a:lnTo>
                    <a:pt x="3343275" y="873125"/>
                  </a:lnTo>
                  <a:lnTo>
                    <a:pt x="3343275" y="908050"/>
                  </a:lnTo>
                  <a:lnTo>
                    <a:pt x="3498850" y="908050"/>
                  </a:lnTo>
                  <a:lnTo>
                    <a:pt x="3498850" y="952500"/>
                  </a:lnTo>
                  <a:lnTo>
                    <a:pt x="3594100" y="952500"/>
                  </a:lnTo>
                  <a:lnTo>
                    <a:pt x="3594100" y="1000125"/>
                  </a:lnTo>
                  <a:lnTo>
                    <a:pt x="3806825" y="1000125"/>
                  </a:lnTo>
                  <a:lnTo>
                    <a:pt x="3806825" y="1031875"/>
                  </a:lnTo>
                  <a:lnTo>
                    <a:pt x="4016375" y="1031875"/>
                  </a:lnTo>
                  <a:lnTo>
                    <a:pt x="4016375" y="1060450"/>
                  </a:lnTo>
                  <a:lnTo>
                    <a:pt x="4032250" y="1060450"/>
                  </a:lnTo>
                  <a:lnTo>
                    <a:pt x="4032250" y="1101725"/>
                  </a:lnTo>
                  <a:lnTo>
                    <a:pt x="4044950" y="1101725"/>
                  </a:lnTo>
                  <a:lnTo>
                    <a:pt x="4044950" y="1123950"/>
                  </a:lnTo>
                  <a:lnTo>
                    <a:pt x="4184650" y="1123950"/>
                  </a:lnTo>
                  <a:lnTo>
                    <a:pt x="4184650" y="1152525"/>
                  </a:lnTo>
                  <a:lnTo>
                    <a:pt x="4422775" y="1152525"/>
                  </a:lnTo>
                  <a:lnTo>
                    <a:pt x="4422775" y="1181100"/>
                  </a:lnTo>
                  <a:lnTo>
                    <a:pt x="4543425" y="1181100"/>
                  </a:lnTo>
                  <a:lnTo>
                    <a:pt x="4543425" y="1219200"/>
                  </a:lnTo>
                  <a:lnTo>
                    <a:pt x="4673600" y="1219200"/>
                  </a:lnTo>
                  <a:lnTo>
                    <a:pt x="4673600" y="1244600"/>
                  </a:lnTo>
                  <a:lnTo>
                    <a:pt x="4740275" y="1244600"/>
                  </a:lnTo>
                  <a:lnTo>
                    <a:pt x="4752975" y="1257300"/>
                  </a:lnTo>
                  <a:lnTo>
                    <a:pt x="4752975" y="1276350"/>
                  </a:lnTo>
                  <a:lnTo>
                    <a:pt x="4841875" y="1276350"/>
                  </a:lnTo>
                  <a:lnTo>
                    <a:pt x="4841875" y="1301750"/>
                  </a:lnTo>
                </a:path>
              </a:pathLst>
            </a:custGeom>
            <a:noFill/>
            <a:ln w="28575">
              <a:solidFill>
                <a:schemeClr val="accent1"/>
              </a:solidFill>
              <a:miter lim="800000"/>
              <a:headEnd/>
              <a:tailEnd/>
            </a:ln>
          </p:spPr>
          <p:txBody>
            <a:bodyPr rtlCol="0" anchor="ctr"/>
            <a:lstStyle/>
            <a:p>
              <a:pPr algn="ctr"/>
              <a:endParaRPr lang="en-US"/>
            </a:p>
          </p:txBody>
        </p:sp>
        <p:sp>
          <p:nvSpPr>
            <p:cNvPr id="9228" name="Freeform: Shape 9227">
              <a:extLst>
                <a:ext uri="{FF2B5EF4-FFF2-40B4-BE49-F238E27FC236}">
                  <a16:creationId xmlns:a16="http://schemas.microsoft.com/office/drawing/2014/main" id="{567BE65D-DC91-9D6A-57BC-4929BA1C4BFF}"/>
                </a:ext>
              </a:extLst>
            </p:cNvPr>
            <p:cNvSpPr/>
            <p:nvPr/>
          </p:nvSpPr>
          <p:spPr bwMode="auto">
            <a:xfrm>
              <a:off x="6858000" y="3187700"/>
              <a:ext cx="4260850" cy="1085850"/>
            </a:xfrm>
            <a:custGeom>
              <a:avLst/>
              <a:gdLst>
                <a:gd name="connsiteX0" fmla="*/ 4260850 w 4260850"/>
                <a:gd name="connsiteY0" fmla="*/ 1085850 h 1085850"/>
                <a:gd name="connsiteX1" fmla="*/ 4051300 w 4260850"/>
                <a:gd name="connsiteY1" fmla="*/ 1085850 h 1085850"/>
                <a:gd name="connsiteX2" fmla="*/ 4051300 w 4260850"/>
                <a:gd name="connsiteY2" fmla="*/ 577850 h 1085850"/>
                <a:gd name="connsiteX3" fmla="*/ 2882900 w 4260850"/>
                <a:gd name="connsiteY3" fmla="*/ 577850 h 1085850"/>
                <a:gd name="connsiteX4" fmla="*/ 2882900 w 4260850"/>
                <a:gd name="connsiteY4" fmla="*/ 444500 h 1085850"/>
                <a:gd name="connsiteX5" fmla="*/ 1520825 w 4260850"/>
                <a:gd name="connsiteY5" fmla="*/ 444500 h 1085850"/>
                <a:gd name="connsiteX6" fmla="*/ 1520825 w 4260850"/>
                <a:gd name="connsiteY6" fmla="*/ 368300 h 1085850"/>
                <a:gd name="connsiteX7" fmla="*/ 1419225 w 4260850"/>
                <a:gd name="connsiteY7" fmla="*/ 368300 h 1085850"/>
                <a:gd name="connsiteX8" fmla="*/ 1419225 w 4260850"/>
                <a:gd name="connsiteY8" fmla="*/ 295275 h 1085850"/>
                <a:gd name="connsiteX9" fmla="*/ 1419225 w 4260850"/>
                <a:gd name="connsiteY9" fmla="*/ 295275 h 1085850"/>
                <a:gd name="connsiteX10" fmla="*/ 1400175 w 4260850"/>
                <a:gd name="connsiteY10" fmla="*/ 295275 h 1085850"/>
                <a:gd name="connsiteX11" fmla="*/ 1400175 w 4260850"/>
                <a:gd name="connsiteY11" fmla="*/ 225425 h 1085850"/>
                <a:gd name="connsiteX12" fmla="*/ 660400 w 4260850"/>
                <a:gd name="connsiteY12" fmla="*/ 225425 h 1085850"/>
                <a:gd name="connsiteX13" fmla="*/ 660400 w 4260850"/>
                <a:gd name="connsiteY13" fmla="*/ 187325 h 1085850"/>
                <a:gd name="connsiteX14" fmla="*/ 603250 w 4260850"/>
                <a:gd name="connsiteY14" fmla="*/ 187325 h 1085850"/>
                <a:gd name="connsiteX15" fmla="*/ 603250 w 4260850"/>
                <a:gd name="connsiteY15" fmla="*/ 149225 h 1085850"/>
                <a:gd name="connsiteX16" fmla="*/ 330200 w 4260850"/>
                <a:gd name="connsiteY16" fmla="*/ 149225 h 1085850"/>
                <a:gd name="connsiteX17" fmla="*/ 330200 w 4260850"/>
                <a:gd name="connsiteY17" fmla="*/ 104775 h 1085850"/>
                <a:gd name="connsiteX18" fmla="*/ 206375 w 4260850"/>
                <a:gd name="connsiteY18" fmla="*/ 104775 h 1085850"/>
                <a:gd name="connsiteX19" fmla="*/ 206375 w 4260850"/>
                <a:gd name="connsiteY19" fmla="*/ 73025 h 1085850"/>
                <a:gd name="connsiteX20" fmla="*/ 184150 w 4260850"/>
                <a:gd name="connsiteY20" fmla="*/ 73025 h 1085850"/>
                <a:gd name="connsiteX21" fmla="*/ 184150 w 4260850"/>
                <a:gd name="connsiteY21" fmla="*/ 38100 h 1085850"/>
                <a:gd name="connsiteX22" fmla="*/ 63500 w 4260850"/>
                <a:gd name="connsiteY22" fmla="*/ 38100 h 1085850"/>
                <a:gd name="connsiteX23" fmla="*/ 63500 w 4260850"/>
                <a:gd name="connsiteY23" fmla="*/ 0 h 1085850"/>
                <a:gd name="connsiteX24" fmla="*/ 0 w 4260850"/>
                <a:gd name="connsiteY24" fmla="*/ 0 h 1085850"/>
                <a:gd name="connsiteX0" fmla="*/ 4260850 w 4260850"/>
                <a:gd name="connsiteY0" fmla="*/ 1085850 h 1085850"/>
                <a:gd name="connsiteX1" fmla="*/ 4051300 w 4260850"/>
                <a:gd name="connsiteY1" fmla="*/ 1085850 h 1085850"/>
                <a:gd name="connsiteX2" fmla="*/ 4051300 w 4260850"/>
                <a:gd name="connsiteY2" fmla="*/ 577850 h 1085850"/>
                <a:gd name="connsiteX3" fmla="*/ 2882900 w 4260850"/>
                <a:gd name="connsiteY3" fmla="*/ 577850 h 1085850"/>
                <a:gd name="connsiteX4" fmla="*/ 2882900 w 4260850"/>
                <a:gd name="connsiteY4" fmla="*/ 444500 h 1085850"/>
                <a:gd name="connsiteX5" fmla="*/ 1520825 w 4260850"/>
                <a:gd name="connsiteY5" fmla="*/ 444500 h 1085850"/>
                <a:gd name="connsiteX6" fmla="*/ 1520825 w 4260850"/>
                <a:gd name="connsiteY6" fmla="*/ 368300 h 1085850"/>
                <a:gd name="connsiteX7" fmla="*/ 1419225 w 4260850"/>
                <a:gd name="connsiteY7" fmla="*/ 368300 h 1085850"/>
                <a:gd name="connsiteX8" fmla="*/ 1419225 w 4260850"/>
                <a:gd name="connsiteY8" fmla="*/ 295275 h 1085850"/>
                <a:gd name="connsiteX9" fmla="*/ 1400175 w 4260850"/>
                <a:gd name="connsiteY9" fmla="*/ 295275 h 1085850"/>
                <a:gd name="connsiteX10" fmla="*/ 1400175 w 4260850"/>
                <a:gd name="connsiteY10" fmla="*/ 225425 h 1085850"/>
                <a:gd name="connsiteX11" fmla="*/ 660400 w 4260850"/>
                <a:gd name="connsiteY11" fmla="*/ 225425 h 1085850"/>
                <a:gd name="connsiteX12" fmla="*/ 660400 w 4260850"/>
                <a:gd name="connsiteY12" fmla="*/ 187325 h 1085850"/>
                <a:gd name="connsiteX13" fmla="*/ 603250 w 4260850"/>
                <a:gd name="connsiteY13" fmla="*/ 187325 h 1085850"/>
                <a:gd name="connsiteX14" fmla="*/ 603250 w 4260850"/>
                <a:gd name="connsiteY14" fmla="*/ 149225 h 1085850"/>
                <a:gd name="connsiteX15" fmla="*/ 330200 w 4260850"/>
                <a:gd name="connsiteY15" fmla="*/ 149225 h 1085850"/>
                <a:gd name="connsiteX16" fmla="*/ 330200 w 4260850"/>
                <a:gd name="connsiteY16" fmla="*/ 104775 h 1085850"/>
                <a:gd name="connsiteX17" fmla="*/ 206375 w 4260850"/>
                <a:gd name="connsiteY17" fmla="*/ 104775 h 1085850"/>
                <a:gd name="connsiteX18" fmla="*/ 206375 w 4260850"/>
                <a:gd name="connsiteY18" fmla="*/ 73025 h 1085850"/>
                <a:gd name="connsiteX19" fmla="*/ 184150 w 4260850"/>
                <a:gd name="connsiteY19" fmla="*/ 73025 h 1085850"/>
                <a:gd name="connsiteX20" fmla="*/ 184150 w 4260850"/>
                <a:gd name="connsiteY20" fmla="*/ 38100 h 1085850"/>
                <a:gd name="connsiteX21" fmla="*/ 63500 w 4260850"/>
                <a:gd name="connsiteY21" fmla="*/ 38100 h 1085850"/>
                <a:gd name="connsiteX22" fmla="*/ 63500 w 4260850"/>
                <a:gd name="connsiteY22" fmla="*/ 0 h 1085850"/>
                <a:gd name="connsiteX23" fmla="*/ 0 w 4260850"/>
                <a:gd name="connsiteY23" fmla="*/ 0 h 1085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260850" h="1085850">
                  <a:moveTo>
                    <a:pt x="4260850" y="1085850"/>
                  </a:moveTo>
                  <a:lnTo>
                    <a:pt x="4051300" y="1085850"/>
                  </a:lnTo>
                  <a:lnTo>
                    <a:pt x="4051300" y="577850"/>
                  </a:lnTo>
                  <a:lnTo>
                    <a:pt x="2882900" y="577850"/>
                  </a:lnTo>
                  <a:lnTo>
                    <a:pt x="2882900" y="444500"/>
                  </a:lnTo>
                  <a:lnTo>
                    <a:pt x="1520825" y="444500"/>
                  </a:lnTo>
                  <a:lnTo>
                    <a:pt x="1520825" y="368300"/>
                  </a:lnTo>
                  <a:lnTo>
                    <a:pt x="1419225" y="368300"/>
                  </a:lnTo>
                  <a:lnTo>
                    <a:pt x="1419225" y="295275"/>
                  </a:lnTo>
                  <a:lnTo>
                    <a:pt x="1400175" y="295275"/>
                  </a:lnTo>
                  <a:lnTo>
                    <a:pt x="1400175" y="225425"/>
                  </a:lnTo>
                  <a:lnTo>
                    <a:pt x="660400" y="225425"/>
                  </a:lnTo>
                  <a:lnTo>
                    <a:pt x="660400" y="187325"/>
                  </a:lnTo>
                  <a:lnTo>
                    <a:pt x="603250" y="187325"/>
                  </a:lnTo>
                  <a:lnTo>
                    <a:pt x="603250" y="149225"/>
                  </a:lnTo>
                  <a:lnTo>
                    <a:pt x="330200" y="149225"/>
                  </a:lnTo>
                  <a:lnTo>
                    <a:pt x="330200" y="104775"/>
                  </a:lnTo>
                  <a:lnTo>
                    <a:pt x="206375" y="104775"/>
                  </a:lnTo>
                  <a:lnTo>
                    <a:pt x="206375" y="73025"/>
                  </a:lnTo>
                  <a:lnTo>
                    <a:pt x="184150" y="73025"/>
                  </a:lnTo>
                  <a:lnTo>
                    <a:pt x="184150" y="38100"/>
                  </a:lnTo>
                  <a:lnTo>
                    <a:pt x="63500" y="38100"/>
                  </a:lnTo>
                  <a:lnTo>
                    <a:pt x="63500" y="0"/>
                  </a:lnTo>
                  <a:lnTo>
                    <a:pt x="0" y="0"/>
                  </a:lnTo>
                </a:path>
              </a:pathLst>
            </a:custGeom>
            <a:noFill/>
            <a:ln w="28575">
              <a:solidFill>
                <a:schemeClr val="accent1"/>
              </a:solidFill>
              <a:miter lim="800000"/>
              <a:headEnd/>
              <a:tailEnd/>
            </a:ln>
          </p:spPr>
          <p:txBody>
            <a:bodyPr rtlCol="0" anchor="ctr"/>
            <a:lstStyle/>
            <a:p>
              <a:pPr algn="ctr"/>
              <a:endParaRPr lang="en-US"/>
            </a:p>
          </p:txBody>
        </p:sp>
      </p:grpSp>
      <p:grpSp>
        <p:nvGrpSpPr>
          <p:cNvPr id="9530" name="Group 9529">
            <a:extLst>
              <a:ext uri="{FF2B5EF4-FFF2-40B4-BE49-F238E27FC236}">
                <a16:creationId xmlns:a16="http://schemas.microsoft.com/office/drawing/2014/main" id="{51DBF4AD-97D9-55D5-C524-D7AFF407B177}"/>
              </a:ext>
            </a:extLst>
          </p:cNvPr>
          <p:cNvGrpSpPr/>
          <p:nvPr/>
        </p:nvGrpSpPr>
        <p:grpSpPr>
          <a:xfrm>
            <a:off x="2103765" y="1839837"/>
            <a:ext cx="9049770" cy="2485513"/>
            <a:chOff x="2103765" y="1839837"/>
            <a:chExt cx="9049770" cy="2485513"/>
          </a:xfrm>
        </p:grpSpPr>
        <p:grpSp>
          <p:nvGrpSpPr>
            <p:cNvPr id="9230" name="Group 9229">
              <a:extLst>
                <a:ext uri="{FF2B5EF4-FFF2-40B4-BE49-F238E27FC236}">
                  <a16:creationId xmlns:a16="http://schemas.microsoft.com/office/drawing/2014/main" id="{78A23F46-1622-26C1-5CB5-F1D4A3428137}"/>
                </a:ext>
              </a:extLst>
            </p:cNvPr>
            <p:cNvGrpSpPr/>
            <p:nvPr/>
          </p:nvGrpSpPr>
          <p:grpSpPr>
            <a:xfrm>
              <a:off x="2103765" y="1839837"/>
              <a:ext cx="89485" cy="89485"/>
              <a:chOff x="2162465" y="4117385"/>
              <a:chExt cx="283772" cy="283772"/>
            </a:xfrm>
          </p:grpSpPr>
          <p:cxnSp>
            <p:nvCxnSpPr>
              <p:cNvPr id="9231" name="Straight Connector 9230">
                <a:extLst>
                  <a:ext uri="{FF2B5EF4-FFF2-40B4-BE49-F238E27FC236}">
                    <a16:creationId xmlns:a16="http://schemas.microsoft.com/office/drawing/2014/main" id="{8794EDDD-E7D5-DB9B-550A-C34E40ED1EA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32" name="Straight Connector 9231">
                <a:extLst>
                  <a:ext uri="{FF2B5EF4-FFF2-40B4-BE49-F238E27FC236}">
                    <a16:creationId xmlns:a16="http://schemas.microsoft.com/office/drawing/2014/main" id="{53E34869-6F16-0B11-4905-0AF328D4520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33" name="Group 9232">
              <a:extLst>
                <a:ext uri="{FF2B5EF4-FFF2-40B4-BE49-F238E27FC236}">
                  <a16:creationId xmlns:a16="http://schemas.microsoft.com/office/drawing/2014/main" id="{E51D924E-E5F7-E168-559A-CB2BE96977D1}"/>
                </a:ext>
              </a:extLst>
            </p:cNvPr>
            <p:cNvGrpSpPr/>
            <p:nvPr/>
          </p:nvGrpSpPr>
          <p:grpSpPr>
            <a:xfrm>
              <a:off x="2193250" y="1880270"/>
              <a:ext cx="89485" cy="89485"/>
              <a:chOff x="2162465" y="4117385"/>
              <a:chExt cx="283772" cy="283772"/>
            </a:xfrm>
          </p:grpSpPr>
          <p:cxnSp>
            <p:nvCxnSpPr>
              <p:cNvPr id="9234" name="Straight Connector 9233">
                <a:extLst>
                  <a:ext uri="{FF2B5EF4-FFF2-40B4-BE49-F238E27FC236}">
                    <a16:creationId xmlns:a16="http://schemas.microsoft.com/office/drawing/2014/main" id="{73D18E89-2F3A-2024-5505-CC4400DEEEA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35" name="Straight Connector 9234">
                <a:extLst>
                  <a:ext uri="{FF2B5EF4-FFF2-40B4-BE49-F238E27FC236}">
                    <a16:creationId xmlns:a16="http://schemas.microsoft.com/office/drawing/2014/main" id="{DAF5C609-311F-D943-8709-7101C474ECD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36" name="Group 9235">
              <a:extLst>
                <a:ext uri="{FF2B5EF4-FFF2-40B4-BE49-F238E27FC236}">
                  <a16:creationId xmlns:a16="http://schemas.microsoft.com/office/drawing/2014/main" id="{F5326695-7227-929E-198C-BB03DD0CCEA7}"/>
                </a:ext>
              </a:extLst>
            </p:cNvPr>
            <p:cNvGrpSpPr/>
            <p:nvPr/>
          </p:nvGrpSpPr>
          <p:grpSpPr>
            <a:xfrm>
              <a:off x="2370071" y="1885032"/>
              <a:ext cx="89485" cy="89485"/>
              <a:chOff x="2162465" y="4117385"/>
              <a:chExt cx="283772" cy="283772"/>
            </a:xfrm>
          </p:grpSpPr>
          <p:cxnSp>
            <p:nvCxnSpPr>
              <p:cNvPr id="9237" name="Straight Connector 9236">
                <a:extLst>
                  <a:ext uri="{FF2B5EF4-FFF2-40B4-BE49-F238E27FC236}">
                    <a16:creationId xmlns:a16="http://schemas.microsoft.com/office/drawing/2014/main" id="{8D433B4A-CD75-8FFC-2783-8926914F23F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38" name="Straight Connector 9237">
                <a:extLst>
                  <a:ext uri="{FF2B5EF4-FFF2-40B4-BE49-F238E27FC236}">
                    <a16:creationId xmlns:a16="http://schemas.microsoft.com/office/drawing/2014/main" id="{DF0F039C-5965-BC51-A1C9-79DB6B4BD99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39" name="Group 9238">
              <a:extLst>
                <a:ext uri="{FF2B5EF4-FFF2-40B4-BE49-F238E27FC236}">
                  <a16:creationId xmlns:a16="http://schemas.microsoft.com/office/drawing/2014/main" id="{1EE7EB5C-291C-D65C-6935-14F4DCE5D824}"/>
                </a:ext>
              </a:extLst>
            </p:cNvPr>
            <p:cNvGrpSpPr/>
            <p:nvPr/>
          </p:nvGrpSpPr>
          <p:grpSpPr>
            <a:xfrm>
              <a:off x="2523943" y="1910727"/>
              <a:ext cx="89485" cy="89485"/>
              <a:chOff x="2162465" y="4117385"/>
              <a:chExt cx="283772" cy="283772"/>
            </a:xfrm>
          </p:grpSpPr>
          <p:cxnSp>
            <p:nvCxnSpPr>
              <p:cNvPr id="9240" name="Straight Connector 9239">
                <a:extLst>
                  <a:ext uri="{FF2B5EF4-FFF2-40B4-BE49-F238E27FC236}">
                    <a16:creationId xmlns:a16="http://schemas.microsoft.com/office/drawing/2014/main" id="{9AB8CA47-7DB6-5634-C87B-197D3420D80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41" name="Straight Connector 9240">
                <a:extLst>
                  <a:ext uri="{FF2B5EF4-FFF2-40B4-BE49-F238E27FC236}">
                    <a16:creationId xmlns:a16="http://schemas.microsoft.com/office/drawing/2014/main" id="{35E19BB5-ADB7-3D53-B037-063A73F1AE5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2" name="Group 9241">
              <a:extLst>
                <a:ext uri="{FF2B5EF4-FFF2-40B4-BE49-F238E27FC236}">
                  <a16:creationId xmlns:a16="http://schemas.microsoft.com/office/drawing/2014/main" id="{15580258-EBA8-5CAE-E80C-77A8D69C835F}"/>
                </a:ext>
              </a:extLst>
            </p:cNvPr>
            <p:cNvGrpSpPr/>
            <p:nvPr/>
          </p:nvGrpSpPr>
          <p:grpSpPr>
            <a:xfrm>
              <a:off x="2614389" y="1926389"/>
              <a:ext cx="89485" cy="89485"/>
              <a:chOff x="2162465" y="4117385"/>
              <a:chExt cx="283772" cy="283772"/>
            </a:xfrm>
          </p:grpSpPr>
          <p:cxnSp>
            <p:nvCxnSpPr>
              <p:cNvPr id="9243" name="Straight Connector 9242">
                <a:extLst>
                  <a:ext uri="{FF2B5EF4-FFF2-40B4-BE49-F238E27FC236}">
                    <a16:creationId xmlns:a16="http://schemas.microsoft.com/office/drawing/2014/main" id="{0AC59443-3A2C-C402-2122-35E446EB1B1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44" name="Straight Connector 9243">
                <a:extLst>
                  <a:ext uri="{FF2B5EF4-FFF2-40B4-BE49-F238E27FC236}">
                    <a16:creationId xmlns:a16="http://schemas.microsoft.com/office/drawing/2014/main" id="{C279D631-857B-BD18-534A-772F6AA937A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5" name="Group 9244">
              <a:extLst>
                <a:ext uri="{FF2B5EF4-FFF2-40B4-BE49-F238E27FC236}">
                  <a16:creationId xmlns:a16="http://schemas.microsoft.com/office/drawing/2014/main" id="{A5C049DC-5EA0-E067-5CFD-1164E5C018D8}"/>
                </a:ext>
              </a:extLst>
            </p:cNvPr>
            <p:cNvGrpSpPr/>
            <p:nvPr/>
          </p:nvGrpSpPr>
          <p:grpSpPr>
            <a:xfrm>
              <a:off x="2636705" y="1932648"/>
              <a:ext cx="89485" cy="89485"/>
              <a:chOff x="2162465" y="4117385"/>
              <a:chExt cx="283772" cy="283772"/>
            </a:xfrm>
          </p:grpSpPr>
          <p:cxnSp>
            <p:nvCxnSpPr>
              <p:cNvPr id="9246" name="Straight Connector 9245">
                <a:extLst>
                  <a:ext uri="{FF2B5EF4-FFF2-40B4-BE49-F238E27FC236}">
                    <a16:creationId xmlns:a16="http://schemas.microsoft.com/office/drawing/2014/main" id="{B0C25A24-C499-477C-6F1C-63C25973351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47" name="Straight Connector 9246">
                <a:extLst>
                  <a:ext uri="{FF2B5EF4-FFF2-40B4-BE49-F238E27FC236}">
                    <a16:creationId xmlns:a16="http://schemas.microsoft.com/office/drawing/2014/main" id="{FDC5FF58-EC38-EFD2-DD0D-4D0ACBE6858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8" name="Group 9247">
              <a:extLst>
                <a:ext uri="{FF2B5EF4-FFF2-40B4-BE49-F238E27FC236}">
                  <a16:creationId xmlns:a16="http://schemas.microsoft.com/office/drawing/2014/main" id="{2542EF9F-D7E0-F19E-E941-C48F1E867662}"/>
                </a:ext>
              </a:extLst>
            </p:cNvPr>
            <p:cNvGrpSpPr/>
            <p:nvPr/>
          </p:nvGrpSpPr>
          <p:grpSpPr>
            <a:xfrm>
              <a:off x="2690759" y="1932648"/>
              <a:ext cx="89485" cy="89485"/>
              <a:chOff x="2162465" y="4117385"/>
              <a:chExt cx="283772" cy="283772"/>
            </a:xfrm>
          </p:grpSpPr>
          <p:cxnSp>
            <p:nvCxnSpPr>
              <p:cNvPr id="9249" name="Straight Connector 9248">
                <a:extLst>
                  <a:ext uri="{FF2B5EF4-FFF2-40B4-BE49-F238E27FC236}">
                    <a16:creationId xmlns:a16="http://schemas.microsoft.com/office/drawing/2014/main" id="{DFA00AAE-85CE-F564-B6B5-D071724E77B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0" name="Straight Connector 9249">
                <a:extLst>
                  <a:ext uri="{FF2B5EF4-FFF2-40B4-BE49-F238E27FC236}">
                    <a16:creationId xmlns:a16="http://schemas.microsoft.com/office/drawing/2014/main" id="{7F260D48-A709-9894-1FB8-A12DC56E341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51" name="Group 9250">
              <a:extLst>
                <a:ext uri="{FF2B5EF4-FFF2-40B4-BE49-F238E27FC236}">
                  <a16:creationId xmlns:a16="http://schemas.microsoft.com/office/drawing/2014/main" id="{EE223629-1A78-76B4-1CBC-894C22A9A2BC}"/>
                </a:ext>
              </a:extLst>
            </p:cNvPr>
            <p:cNvGrpSpPr/>
            <p:nvPr/>
          </p:nvGrpSpPr>
          <p:grpSpPr>
            <a:xfrm>
              <a:off x="3117705" y="2040434"/>
              <a:ext cx="89485" cy="89485"/>
              <a:chOff x="2162465" y="4117385"/>
              <a:chExt cx="283772" cy="283772"/>
            </a:xfrm>
          </p:grpSpPr>
          <p:cxnSp>
            <p:nvCxnSpPr>
              <p:cNvPr id="9252" name="Straight Connector 9251">
                <a:extLst>
                  <a:ext uri="{FF2B5EF4-FFF2-40B4-BE49-F238E27FC236}">
                    <a16:creationId xmlns:a16="http://schemas.microsoft.com/office/drawing/2014/main" id="{E15019E2-F942-1A73-F6A2-EC521D6B801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3" name="Straight Connector 9252">
                <a:extLst>
                  <a:ext uri="{FF2B5EF4-FFF2-40B4-BE49-F238E27FC236}">
                    <a16:creationId xmlns:a16="http://schemas.microsoft.com/office/drawing/2014/main" id="{774DED4C-9E34-3B73-3457-A052E6AE160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54" name="Group 9253">
              <a:extLst>
                <a:ext uri="{FF2B5EF4-FFF2-40B4-BE49-F238E27FC236}">
                  <a16:creationId xmlns:a16="http://schemas.microsoft.com/office/drawing/2014/main" id="{34507496-8F49-C6B5-741B-4E4C69B488D5}"/>
                </a:ext>
              </a:extLst>
            </p:cNvPr>
            <p:cNvGrpSpPr/>
            <p:nvPr/>
          </p:nvGrpSpPr>
          <p:grpSpPr>
            <a:xfrm>
              <a:off x="3317730" y="2063678"/>
              <a:ext cx="89485" cy="89485"/>
              <a:chOff x="2162465" y="4117385"/>
              <a:chExt cx="283772" cy="283772"/>
            </a:xfrm>
          </p:grpSpPr>
          <p:cxnSp>
            <p:nvCxnSpPr>
              <p:cNvPr id="9255" name="Straight Connector 9254">
                <a:extLst>
                  <a:ext uri="{FF2B5EF4-FFF2-40B4-BE49-F238E27FC236}">
                    <a16:creationId xmlns:a16="http://schemas.microsoft.com/office/drawing/2014/main" id="{57111CB8-872A-7C31-3943-84660A0D350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6" name="Straight Connector 9255">
                <a:extLst>
                  <a:ext uri="{FF2B5EF4-FFF2-40B4-BE49-F238E27FC236}">
                    <a16:creationId xmlns:a16="http://schemas.microsoft.com/office/drawing/2014/main" id="{B939DBF9-0316-16EE-7FD7-408EDC8B4DE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57" name="Group 9256">
              <a:extLst>
                <a:ext uri="{FF2B5EF4-FFF2-40B4-BE49-F238E27FC236}">
                  <a16:creationId xmlns:a16="http://schemas.microsoft.com/office/drawing/2014/main" id="{4E3A8852-54BA-2590-EBF0-2B96B19CC9F8}"/>
                </a:ext>
              </a:extLst>
            </p:cNvPr>
            <p:cNvGrpSpPr/>
            <p:nvPr/>
          </p:nvGrpSpPr>
          <p:grpSpPr>
            <a:xfrm>
              <a:off x="3449576" y="2096516"/>
              <a:ext cx="89485" cy="89485"/>
              <a:chOff x="2162465" y="4117385"/>
              <a:chExt cx="283772" cy="283772"/>
            </a:xfrm>
          </p:grpSpPr>
          <p:cxnSp>
            <p:nvCxnSpPr>
              <p:cNvPr id="9258" name="Straight Connector 9257">
                <a:extLst>
                  <a:ext uri="{FF2B5EF4-FFF2-40B4-BE49-F238E27FC236}">
                    <a16:creationId xmlns:a16="http://schemas.microsoft.com/office/drawing/2014/main" id="{63587B9D-3DFD-6BDF-B0BE-243B9A3FF82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9" name="Straight Connector 9258">
                <a:extLst>
                  <a:ext uri="{FF2B5EF4-FFF2-40B4-BE49-F238E27FC236}">
                    <a16:creationId xmlns:a16="http://schemas.microsoft.com/office/drawing/2014/main" id="{1B0C11C7-572E-4E45-C574-81E6F589EBA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0" name="Group 9259">
              <a:extLst>
                <a:ext uri="{FF2B5EF4-FFF2-40B4-BE49-F238E27FC236}">
                  <a16:creationId xmlns:a16="http://schemas.microsoft.com/office/drawing/2014/main" id="{46471E86-BE32-960F-CCB9-46F017E32845}"/>
                </a:ext>
              </a:extLst>
            </p:cNvPr>
            <p:cNvGrpSpPr/>
            <p:nvPr/>
          </p:nvGrpSpPr>
          <p:grpSpPr>
            <a:xfrm>
              <a:off x="3513963" y="2129920"/>
              <a:ext cx="89485" cy="89485"/>
              <a:chOff x="2162465" y="4117385"/>
              <a:chExt cx="283772" cy="283772"/>
            </a:xfrm>
          </p:grpSpPr>
          <p:cxnSp>
            <p:nvCxnSpPr>
              <p:cNvPr id="9261" name="Straight Connector 9260">
                <a:extLst>
                  <a:ext uri="{FF2B5EF4-FFF2-40B4-BE49-F238E27FC236}">
                    <a16:creationId xmlns:a16="http://schemas.microsoft.com/office/drawing/2014/main" id="{A942E6D2-2F3A-EB3E-F202-43B55749A07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2" name="Straight Connector 9261">
                <a:extLst>
                  <a:ext uri="{FF2B5EF4-FFF2-40B4-BE49-F238E27FC236}">
                    <a16:creationId xmlns:a16="http://schemas.microsoft.com/office/drawing/2014/main" id="{E080461E-4F88-B98C-61C1-382553483F5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3" name="Group 9262">
              <a:extLst>
                <a:ext uri="{FF2B5EF4-FFF2-40B4-BE49-F238E27FC236}">
                  <a16:creationId xmlns:a16="http://schemas.microsoft.com/office/drawing/2014/main" id="{670808C8-D8AF-35D6-ED92-8D66823640A3}"/>
                </a:ext>
              </a:extLst>
            </p:cNvPr>
            <p:cNvGrpSpPr/>
            <p:nvPr/>
          </p:nvGrpSpPr>
          <p:grpSpPr>
            <a:xfrm>
              <a:off x="3654962" y="2157941"/>
              <a:ext cx="89485" cy="89485"/>
              <a:chOff x="2162465" y="4117385"/>
              <a:chExt cx="283772" cy="283772"/>
            </a:xfrm>
          </p:grpSpPr>
          <p:cxnSp>
            <p:nvCxnSpPr>
              <p:cNvPr id="9264" name="Straight Connector 9263">
                <a:extLst>
                  <a:ext uri="{FF2B5EF4-FFF2-40B4-BE49-F238E27FC236}">
                    <a16:creationId xmlns:a16="http://schemas.microsoft.com/office/drawing/2014/main" id="{2602677A-00C8-BC75-EF36-DF2D4AC8DA7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5" name="Straight Connector 9264">
                <a:extLst>
                  <a:ext uri="{FF2B5EF4-FFF2-40B4-BE49-F238E27FC236}">
                    <a16:creationId xmlns:a16="http://schemas.microsoft.com/office/drawing/2014/main" id="{3DE07D74-7EF0-D0BA-75E4-E573BCA86BA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6" name="Group 9265">
              <a:extLst>
                <a:ext uri="{FF2B5EF4-FFF2-40B4-BE49-F238E27FC236}">
                  <a16:creationId xmlns:a16="http://schemas.microsoft.com/office/drawing/2014/main" id="{7029AA46-519B-F242-909D-7DA42527C53E}"/>
                </a:ext>
              </a:extLst>
            </p:cNvPr>
            <p:cNvGrpSpPr/>
            <p:nvPr/>
          </p:nvGrpSpPr>
          <p:grpSpPr>
            <a:xfrm>
              <a:off x="3787742" y="2231393"/>
              <a:ext cx="89485" cy="89485"/>
              <a:chOff x="2162465" y="4117385"/>
              <a:chExt cx="283772" cy="283772"/>
            </a:xfrm>
          </p:grpSpPr>
          <p:cxnSp>
            <p:nvCxnSpPr>
              <p:cNvPr id="9267" name="Straight Connector 9266">
                <a:extLst>
                  <a:ext uri="{FF2B5EF4-FFF2-40B4-BE49-F238E27FC236}">
                    <a16:creationId xmlns:a16="http://schemas.microsoft.com/office/drawing/2014/main" id="{D9EAAD35-E69C-7036-C4FE-1E514E2F343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8" name="Straight Connector 9267">
                <a:extLst>
                  <a:ext uri="{FF2B5EF4-FFF2-40B4-BE49-F238E27FC236}">
                    <a16:creationId xmlns:a16="http://schemas.microsoft.com/office/drawing/2014/main" id="{68266018-4A14-3277-A7B3-A0CBDA1D937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9" name="Group 9268">
              <a:extLst>
                <a:ext uri="{FF2B5EF4-FFF2-40B4-BE49-F238E27FC236}">
                  <a16:creationId xmlns:a16="http://schemas.microsoft.com/office/drawing/2014/main" id="{D0948BB4-A562-89A7-F4E8-CC5B6CE5C33E}"/>
                </a:ext>
              </a:extLst>
            </p:cNvPr>
            <p:cNvGrpSpPr/>
            <p:nvPr/>
          </p:nvGrpSpPr>
          <p:grpSpPr>
            <a:xfrm>
              <a:off x="3927193" y="2343965"/>
              <a:ext cx="89485" cy="89485"/>
              <a:chOff x="2162465" y="4117385"/>
              <a:chExt cx="283772" cy="283772"/>
            </a:xfrm>
          </p:grpSpPr>
          <p:cxnSp>
            <p:nvCxnSpPr>
              <p:cNvPr id="9270" name="Straight Connector 9269">
                <a:extLst>
                  <a:ext uri="{FF2B5EF4-FFF2-40B4-BE49-F238E27FC236}">
                    <a16:creationId xmlns:a16="http://schemas.microsoft.com/office/drawing/2014/main" id="{21A65C0C-80EA-C28B-2F12-0B40BB9C00A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71" name="Straight Connector 9270">
                <a:extLst>
                  <a:ext uri="{FF2B5EF4-FFF2-40B4-BE49-F238E27FC236}">
                    <a16:creationId xmlns:a16="http://schemas.microsoft.com/office/drawing/2014/main" id="{1CC3EDC3-8103-CBD9-3CA6-47851309150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2" name="Group 9271">
              <a:extLst>
                <a:ext uri="{FF2B5EF4-FFF2-40B4-BE49-F238E27FC236}">
                  <a16:creationId xmlns:a16="http://schemas.microsoft.com/office/drawing/2014/main" id="{D2FDBB56-C953-4C32-6582-25374F4A94D2}"/>
                </a:ext>
              </a:extLst>
            </p:cNvPr>
            <p:cNvGrpSpPr/>
            <p:nvPr/>
          </p:nvGrpSpPr>
          <p:grpSpPr>
            <a:xfrm>
              <a:off x="3995304" y="2343965"/>
              <a:ext cx="89485" cy="89485"/>
              <a:chOff x="2162465" y="4117385"/>
              <a:chExt cx="283772" cy="283772"/>
            </a:xfrm>
          </p:grpSpPr>
          <p:cxnSp>
            <p:nvCxnSpPr>
              <p:cNvPr id="9273" name="Straight Connector 9272">
                <a:extLst>
                  <a:ext uri="{FF2B5EF4-FFF2-40B4-BE49-F238E27FC236}">
                    <a16:creationId xmlns:a16="http://schemas.microsoft.com/office/drawing/2014/main" id="{F55FA91D-5541-EF9C-EA20-5833225C341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74" name="Straight Connector 9273">
                <a:extLst>
                  <a:ext uri="{FF2B5EF4-FFF2-40B4-BE49-F238E27FC236}">
                    <a16:creationId xmlns:a16="http://schemas.microsoft.com/office/drawing/2014/main" id="{3835B029-035E-F70D-9797-254369036FE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5" name="Group 9274">
              <a:extLst>
                <a:ext uri="{FF2B5EF4-FFF2-40B4-BE49-F238E27FC236}">
                  <a16:creationId xmlns:a16="http://schemas.microsoft.com/office/drawing/2014/main" id="{1875711A-0AE5-350F-F13B-35C2D2218914}"/>
                </a:ext>
              </a:extLst>
            </p:cNvPr>
            <p:cNvGrpSpPr/>
            <p:nvPr/>
          </p:nvGrpSpPr>
          <p:grpSpPr>
            <a:xfrm>
              <a:off x="4045015" y="2357715"/>
              <a:ext cx="89485" cy="89485"/>
              <a:chOff x="2162465" y="4117385"/>
              <a:chExt cx="283772" cy="283772"/>
            </a:xfrm>
          </p:grpSpPr>
          <p:cxnSp>
            <p:nvCxnSpPr>
              <p:cNvPr id="9276" name="Straight Connector 9275">
                <a:extLst>
                  <a:ext uri="{FF2B5EF4-FFF2-40B4-BE49-F238E27FC236}">
                    <a16:creationId xmlns:a16="http://schemas.microsoft.com/office/drawing/2014/main" id="{E3296F6A-FF6B-7E0B-35E1-04B8BEF37B7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77" name="Straight Connector 9276">
                <a:extLst>
                  <a:ext uri="{FF2B5EF4-FFF2-40B4-BE49-F238E27FC236}">
                    <a16:creationId xmlns:a16="http://schemas.microsoft.com/office/drawing/2014/main" id="{32CA9ED5-8C25-4E35-C167-902A8E109EA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8" name="Group 9277">
              <a:extLst>
                <a:ext uri="{FF2B5EF4-FFF2-40B4-BE49-F238E27FC236}">
                  <a16:creationId xmlns:a16="http://schemas.microsoft.com/office/drawing/2014/main" id="{EFF89342-CF7C-0C46-EE90-A72B153A93BB}"/>
                </a:ext>
              </a:extLst>
            </p:cNvPr>
            <p:cNvGrpSpPr/>
            <p:nvPr/>
          </p:nvGrpSpPr>
          <p:grpSpPr>
            <a:xfrm>
              <a:off x="4075549" y="2379406"/>
              <a:ext cx="89485" cy="89485"/>
              <a:chOff x="2162465" y="4117385"/>
              <a:chExt cx="283772" cy="283772"/>
            </a:xfrm>
          </p:grpSpPr>
          <p:cxnSp>
            <p:nvCxnSpPr>
              <p:cNvPr id="9279" name="Straight Connector 9278">
                <a:extLst>
                  <a:ext uri="{FF2B5EF4-FFF2-40B4-BE49-F238E27FC236}">
                    <a16:creationId xmlns:a16="http://schemas.microsoft.com/office/drawing/2014/main" id="{7336050A-17A0-ED6C-F1B7-B4AE6AEE953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0" name="Straight Connector 9279">
                <a:extLst>
                  <a:ext uri="{FF2B5EF4-FFF2-40B4-BE49-F238E27FC236}">
                    <a16:creationId xmlns:a16="http://schemas.microsoft.com/office/drawing/2014/main" id="{70FFEAEB-C45D-61E3-B1B1-A4205B5810A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81" name="Group 9280">
              <a:extLst>
                <a:ext uri="{FF2B5EF4-FFF2-40B4-BE49-F238E27FC236}">
                  <a16:creationId xmlns:a16="http://schemas.microsoft.com/office/drawing/2014/main" id="{8B9566A3-3585-E38C-780A-1ADD79A9D4F5}"/>
                </a:ext>
              </a:extLst>
            </p:cNvPr>
            <p:cNvGrpSpPr/>
            <p:nvPr/>
          </p:nvGrpSpPr>
          <p:grpSpPr>
            <a:xfrm>
              <a:off x="4135756" y="2393284"/>
              <a:ext cx="89485" cy="89485"/>
              <a:chOff x="2162465" y="4117385"/>
              <a:chExt cx="283772" cy="283772"/>
            </a:xfrm>
          </p:grpSpPr>
          <p:cxnSp>
            <p:nvCxnSpPr>
              <p:cNvPr id="9282" name="Straight Connector 9281">
                <a:extLst>
                  <a:ext uri="{FF2B5EF4-FFF2-40B4-BE49-F238E27FC236}">
                    <a16:creationId xmlns:a16="http://schemas.microsoft.com/office/drawing/2014/main" id="{4D28A035-1D61-79D0-F854-8A67F528647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3" name="Straight Connector 9282">
                <a:extLst>
                  <a:ext uri="{FF2B5EF4-FFF2-40B4-BE49-F238E27FC236}">
                    <a16:creationId xmlns:a16="http://schemas.microsoft.com/office/drawing/2014/main" id="{4A773B34-086D-0E72-0F52-7B75B40D1A0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84" name="Group 9283">
              <a:extLst>
                <a:ext uri="{FF2B5EF4-FFF2-40B4-BE49-F238E27FC236}">
                  <a16:creationId xmlns:a16="http://schemas.microsoft.com/office/drawing/2014/main" id="{70ADE253-81C8-8AF9-E867-DBA8FAE1D76F}"/>
                </a:ext>
              </a:extLst>
            </p:cNvPr>
            <p:cNvGrpSpPr/>
            <p:nvPr/>
          </p:nvGrpSpPr>
          <p:grpSpPr>
            <a:xfrm>
              <a:off x="4195493" y="2424149"/>
              <a:ext cx="89485" cy="89485"/>
              <a:chOff x="2162465" y="4117385"/>
              <a:chExt cx="283772" cy="283772"/>
            </a:xfrm>
          </p:grpSpPr>
          <p:cxnSp>
            <p:nvCxnSpPr>
              <p:cNvPr id="9285" name="Straight Connector 9284">
                <a:extLst>
                  <a:ext uri="{FF2B5EF4-FFF2-40B4-BE49-F238E27FC236}">
                    <a16:creationId xmlns:a16="http://schemas.microsoft.com/office/drawing/2014/main" id="{26CB5875-904A-B98F-9207-B3376619D81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6" name="Straight Connector 9285">
                <a:extLst>
                  <a:ext uri="{FF2B5EF4-FFF2-40B4-BE49-F238E27FC236}">
                    <a16:creationId xmlns:a16="http://schemas.microsoft.com/office/drawing/2014/main" id="{B1E07C35-4DA2-0EB6-4C82-1E731793AB7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87" name="Group 9286">
              <a:extLst>
                <a:ext uri="{FF2B5EF4-FFF2-40B4-BE49-F238E27FC236}">
                  <a16:creationId xmlns:a16="http://schemas.microsoft.com/office/drawing/2014/main" id="{EF40BC13-B3B5-3EEC-E7B2-658048F1E158}"/>
                </a:ext>
              </a:extLst>
            </p:cNvPr>
            <p:cNvGrpSpPr/>
            <p:nvPr/>
          </p:nvGrpSpPr>
          <p:grpSpPr>
            <a:xfrm>
              <a:off x="4265995" y="2449117"/>
              <a:ext cx="89485" cy="89485"/>
              <a:chOff x="2162465" y="4117385"/>
              <a:chExt cx="283772" cy="283772"/>
            </a:xfrm>
          </p:grpSpPr>
          <p:cxnSp>
            <p:nvCxnSpPr>
              <p:cNvPr id="9288" name="Straight Connector 9287">
                <a:extLst>
                  <a:ext uri="{FF2B5EF4-FFF2-40B4-BE49-F238E27FC236}">
                    <a16:creationId xmlns:a16="http://schemas.microsoft.com/office/drawing/2014/main" id="{10E0AFFC-73EF-F813-CBEC-023B8B9EE43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9" name="Straight Connector 9288">
                <a:extLst>
                  <a:ext uri="{FF2B5EF4-FFF2-40B4-BE49-F238E27FC236}">
                    <a16:creationId xmlns:a16="http://schemas.microsoft.com/office/drawing/2014/main" id="{21602EB2-98B3-88A5-3906-8526B605521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0" name="Group 9289">
              <a:extLst>
                <a:ext uri="{FF2B5EF4-FFF2-40B4-BE49-F238E27FC236}">
                  <a16:creationId xmlns:a16="http://schemas.microsoft.com/office/drawing/2014/main" id="{A07A2D01-5F1E-D008-BC9D-22C1F62A14B5}"/>
                </a:ext>
              </a:extLst>
            </p:cNvPr>
            <p:cNvGrpSpPr/>
            <p:nvPr/>
          </p:nvGrpSpPr>
          <p:grpSpPr>
            <a:xfrm>
              <a:off x="4301908" y="2449117"/>
              <a:ext cx="89485" cy="89485"/>
              <a:chOff x="2162465" y="4117385"/>
              <a:chExt cx="283772" cy="283772"/>
            </a:xfrm>
          </p:grpSpPr>
          <p:cxnSp>
            <p:nvCxnSpPr>
              <p:cNvPr id="9291" name="Straight Connector 9290">
                <a:extLst>
                  <a:ext uri="{FF2B5EF4-FFF2-40B4-BE49-F238E27FC236}">
                    <a16:creationId xmlns:a16="http://schemas.microsoft.com/office/drawing/2014/main" id="{52F04027-E59E-0BC3-CC1B-47FDD07DE15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2" name="Straight Connector 9291">
                <a:extLst>
                  <a:ext uri="{FF2B5EF4-FFF2-40B4-BE49-F238E27FC236}">
                    <a16:creationId xmlns:a16="http://schemas.microsoft.com/office/drawing/2014/main" id="{EBB88451-73FB-26F6-E85E-AF99E7B611D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3" name="Group 9292">
              <a:extLst>
                <a:ext uri="{FF2B5EF4-FFF2-40B4-BE49-F238E27FC236}">
                  <a16:creationId xmlns:a16="http://schemas.microsoft.com/office/drawing/2014/main" id="{23B365A0-6475-6294-4695-2967993C5AD8}"/>
                </a:ext>
              </a:extLst>
            </p:cNvPr>
            <p:cNvGrpSpPr/>
            <p:nvPr/>
          </p:nvGrpSpPr>
          <p:grpSpPr>
            <a:xfrm>
              <a:off x="4326042" y="2449117"/>
              <a:ext cx="89485" cy="89485"/>
              <a:chOff x="2162465" y="4117385"/>
              <a:chExt cx="283772" cy="283772"/>
            </a:xfrm>
          </p:grpSpPr>
          <p:cxnSp>
            <p:nvCxnSpPr>
              <p:cNvPr id="9294" name="Straight Connector 9293">
                <a:extLst>
                  <a:ext uri="{FF2B5EF4-FFF2-40B4-BE49-F238E27FC236}">
                    <a16:creationId xmlns:a16="http://schemas.microsoft.com/office/drawing/2014/main" id="{2449B483-769E-8EA0-FE95-FC71B4E639E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5" name="Straight Connector 9294">
                <a:extLst>
                  <a:ext uri="{FF2B5EF4-FFF2-40B4-BE49-F238E27FC236}">
                    <a16:creationId xmlns:a16="http://schemas.microsoft.com/office/drawing/2014/main" id="{105CD1D9-0483-AE47-5164-FE39ED6007A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6" name="Group 9295">
              <a:extLst>
                <a:ext uri="{FF2B5EF4-FFF2-40B4-BE49-F238E27FC236}">
                  <a16:creationId xmlns:a16="http://schemas.microsoft.com/office/drawing/2014/main" id="{E3FE0653-DB86-4774-370A-B5DEB76C1252}"/>
                </a:ext>
              </a:extLst>
            </p:cNvPr>
            <p:cNvGrpSpPr/>
            <p:nvPr/>
          </p:nvGrpSpPr>
          <p:grpSpPr>
            <a:xfrm>
              <a:off x="4368163" y="2468892"/>
              <a:ext cx="89485" cy="89485"/>
              <a:chOff x="2162465" y="4117385"/>
              <a:chExt cx="283772" cy="283772"/>
            </a:xfrm>
          </p:grpSpPr>
          <p:cxnSp>
            <p:nvCxnSpPr>
              <p:cNvPr id="9297" name="Straight Connector 9296">
                <a:extLst>
                  <a:ext uri="{FF2B5EF4-FFF2-40B4-BE49-F238E27FC236}">
                    <a16:creationId xmlns:a16="http://schemas.microsoft.com/office/drawing/2014/main" id="{8B67C548-E629-B487-7310-AFEDC8D0610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8" name="Straight Connector 9297">
                <a:extLst>
                  <a:ext uri="{FF2B5EF4-FFF2-40B4-BE49-F238E27FC236}">
                    <a16:creationId xmlns:a16="http://schemas.microsoft.com/office/drawing/2014/main" id="{D0AE927E-FA79-8941-8D0E-6E1F6661EA9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9" name="Group 9298">
              <a:extLst>
                <a:ext uri="{FF2B5EF4-FFF2-40B4-BE49-F238E27FC236}">
                  <a16:creationId xmlns:a16="http://schemas.microsoft.com/office/drawing/2014/main" id="{E2368114-D4AB-FF58-6A91-CDC030022879}"/>
                </a:ext>
              </a:extLst>
            </p:cNvPr>
            <p:cNvGrpSpPr/>
            <p:nvPr/>
          </p:nvGrpSpPr>
          <p:grpSpPr>
            <a:xfrm>
              <a:off x="4406696" y="2468892"/>
              <a:ext cx="89485" cy="89485"/>
              <a:chOff x="2162465" y="4117385"/>
              <a:chExt cx="283772" cy="283772"/>
            </a:xfrm>
          </p:grpSpPr>
          <p:cxnSp>
            <p:nvCxnSpPr>
              <p:cNvPr id="9300" name="Straight Connector 9299">
                <a:extLst>
                  <a:ext uri="{FF2B5EF4-FFF2-40B4-BE49-F238E27FC236}">
                    <a16:creationId xmlns:a16="http://schemas.microsoft.com/office/drawing/2014/main" id="{CDE5EDC2-01F5-8DC8-A63D-1FAECFA759C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01" name="Straight Connector 9300">
                <a:extLst>
                  <a:ext uri="{FF2B5EF4-FFF2-40B4-BE49-F238E27FC236}">
                    <a16:creationId xmlns:a16="http://schemas.microsoft.com/office/drawing/2014/main" id="{19A51FA0-23E9-33C1-BFE9-02F8B638FE4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2" name="Group 9301">
              <a:extLst>
                <a:ext uri="{FF2B5EF4-FFF2-40B4-BE49-F238E27FC236}">
                  <a16:creationId xmlns:a16="http://schemas.microsoft.com/office/drawing/2014/main" id="{BB51C378-72B9-24F5-447E-A4C26EF966AE}"/>
                </a:ext>
              </a:extLst>
            </p:cNvPr>
            <p:cNvGrpSpPr/>
            <p:nvPr/>
          </p:nvGrpSpPr>
          <p:grpSpPr>
            <a:xfrm>
              <a:off x="4451842" y="2468892"/>
              <a:ext cx="89485" cy="89485"/>
              <a:chOff x="2162465" y="4117385"/>
              <a:chExt cx="283772" cy="283772"/>
            </a:xfrm>
          </p:grpSpPr>
          <p:cxnSp>
            <p:nvCxnSpPr>
              <p:cNvPr id="9303" name="Straight Connector 9302">
                <a:extLst>
                  <a:ext uri="{FF2B5EF4-FFF2-40B4-BE49-F238E27FC236}">
                    <a16:creationId xmlns:a16="http://schemas.microsoft.com/office/drawing/2014/main" id="{9F1F0706-ABB7-DF58-EF0E-C1F54591962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04" name="Straight Connector 9303">
                <a:extLst>
                  <a:ext uri="{FF2B5EF4-FFF2-40B4-BE49-F238E27FC236}">
                    <a16:creationId xmlns:a16="http://schemas.microsoft.com/office/drawing/2014/main" id="{287D317C-717A-6887-CA70-1DCE1B7FE2A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5" name="Group 9304">
              <a:extLst>
                <a:ext uri="{FF2B5EF4-FFF2-40B4-BE49-F238E27FC236}">
                  <a16:creationId xmlns:a16="http://schemas.microsoft.com/office/drawing/2014/main" id="{CDC5DB1B-FA32-CC4A-6672-9706EF396955}"/>
                </a:ext>
              </a:extLst>
            </p:cNvPr>
            <p:cNvGrpSpPr/>
            <p:nvPr/>
          </p:nvGrpSpPr>
          <p:grpSpPr>
            <a:xfrm>
              <a:off x="4489971" y="2493860"/>
              <a:ext cx="89485" cy="89485"/>
              <a:chOff x="2162465" y="4117385"/>
              <a:chExt cx="283772" cy="283772"/>
            </a:xfrm>
          </p:grpSpPr>
          <p:cxnSp>
            <p:nvCxnSpPr>
              <p:cNvPr id="9306" name="Straight Connector 9305">
                <a:extLst>
                  <a:ext uri="{FF2B5EF4-FFF2-40B4-BE49-F238E27FC236}">
                    <a16:creationId xmlns:a16="http://schemas.microsoft.com/office/drawing/2014/main" id="{E606A47E-F574-A7E4-2A73-AAFF349FFFE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07" name="Straight Connector 9306">
                <a:extLst>
                  <a:ext uri="{FF2B5EF4-FFF2-40B4-BE49-F238E27FC236}">
                    <a16:creationId xmlns:a16="http://schemas.microsoft.com/office/drawing/2014/main" id="{AD501BDB-0B75-727E-6BE5-84917A2FBA6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8" name="Group 9307">
              <a:extLst>
                <a:ext uri="{FF2B5EF4-FFF2-40B4-BE49-F238E27FC236}">
                  <a16:creationId xmlns:a16="http://schemas.microsoft.com/office/drawing/2014/main" id="{592B1B9D-5664-FD10-D1E4-52E01B8EA5F5}"/>
                </a:ext>
              </a:extLst>
            </p:cNvPr>
            <p:cNvGrpSpPr/>
            <p:nvPr/>
          </p:nvGrpSpPr>
          <p:grpSpPr>
            <a:xfrm>
              <a:off x="4620932" y="2550440"/>
              <a:ext cx="89485" cy="89485"/>
              <a:chOff x="2162465" y="4117385"/>
              <a:chExt cx="283772" cy="283772"/>
            </a:xfrm>
          </p:grpSpPr>
          <p:cxnSp>
            <p:nvCxnSpPr>
              <p:cNvPr id="9309" name="Straight Connector 9308">
                <a:extLst>
                  <a:ext uri="{FF2B5EF4-FFF2-40B4-BE49-F238E27FC236}">
                    <a16:creationId xmlns:a16="http://schemas.microsoft.com/office/drawing/2014/main" id="{A185E1DA-5FEE-FE83-0308-F355DDED177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0" name="Straight Connector 9309">
                <a:extLst>
                  <a:ext uri="{FF2B5EF4-FFF2-40B4-BE49-F238E27FC236}">
                    <a16:creationId xmlns:a16="http://schemas.microsoft.com/office/drawing/2014/main" id="{69FC5DD5-A652-DBCF-B208-2A024488B7B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11" name="Group 9310">
              <a:extLst>
                <a:ext uri="{FF2B5EF4-FFF2-40B4-BE49-F238E27FC236}">
                  <a16:creationId xmlns:a16="http://schemas.microsoft.com/office/drawing/2014/main" id="{E4CE274C-E14E-E490-0EE1-9DBC53621F14}"/>
                </a:ext>
              </a:extLst>
            </p:cNvPr>
            <p:cNvGrpSpPr/>
            <p:nvPr/>
          </p:nvGrpSpPr>
          <p:grpSpPr>
            <a:xfrm>
              <a:off x="4649618" y="2550440"/>
              <a:ext cx="89485" cy="89485"/>
              <a:chOff x="2162465" y="4117385"/>
              <a:chExt cx="283772" cy="283772"/>
            </a:xfrm>
          </p:grpSpPr>
          <p:cxnSp>
            <p:nvCxnSpPr>
              <p:cNvPr id="9312" name="Straight Connector 9311">
                <a:extLst>
                  <a:ext uri="{FF2B5EF4-FFF2-40B4-BE49-F238E27FC236}">
                    <a16:creationId xmlns:a16="http://schemas.microsoft.com/office/drawing/2014/main" id="{C23008AE-2606-85B1-72E4-F843D4B8354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3" name="Straight Connector 9312">
                <a:extLst>
                  <a:ext uri="{FF2B5EF4-FFF2-40B4-BE49-F238E27FC236}">
                    <a16:creationId xmlns:a16="http://schemas.microsoft.com/office/drawing/2014/main" id="{59963563-C503-2E7E-B783-1EC0E49273B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14" name="Group 9313">
              <a:extLst>
                <a:ext uri="{FF2B5EF4-FFF2-40B4-BE49-F238E27FC236}">
                  <a16:creationId xmlns:a16="http://schemas.microsoft.com/office/drawing/2014/main" id="{22101048-6EE6-A048-E24A-264750416909}"/>
                </a:ext>
              </a:extLst>
            </p:cNvPr>
            <p:cNvGrpSpPr/>
            <p:nvPr/>
          </p:nvGrpSpPr>
          <p:grpSpPr>
            <a:xfrm>
              <a:off x="4696954" y="2573250"/>
              <a:ext cx="89485" cy="89485"/>
              <a:chOff x="2162465" y="4117385"/>
              <a:chExt cx="283772" cy="283772"/>
            </a:xfrm>
          </p:grpSpPr>
          <p:cxnSp>
            <p:nvCxnSpPr>
              <p:cNvPr id="9315" name="Straight Connector 9314">
                <a:extLst>
                  <a:ext uri="{FF2B5EF4-FFF2-40B4-BE49-F238E27FC236}">
                    <a16:creationId xmlns:a16="http://schemas.microsoft.com/office/drawing/2014/main" id="{4F6DDF41-4D37-435A-2212-ED3DF0485C8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6" name="Straight Connector 9315">
                <a:extLst>
                  <a:ext uri="{FF2B5EF4-FFF2-40B4-BE49-F238E27FC236}">
                    <a16:creationId xmlns:a16="http://schemas.microsoft.com/office/drawing/2014/main" id="{235A1064-34E6-B666-B8A2-9806DF7A4A8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17" name="Group 9316">
              <a:extLst>
                <a:ext uri="{FF2B5EF4-FFF2-40B4-BE49-F238E27FC236}">
                  <a16:creationId xmlns:a16="http://schemas.microsoft.com/office/drawing/2014/main" id="{FD3BEED2-8447-4087-01C6-3DF5FB1AC383}"/>
                </a:ext>
              </a:extLst>
            </p:cNvPr>
            <p:cNvGrpSpPr/>
            <p:nvPr/>
          </p:nvGrpSpPr>
          <p:grpSpPr>
            <a:xfrm>
              <a:off x="4736671" y="2573250"/>
              <a:ext cx="89485" cy="89485"/>
              <a:chOff x="2162465" y="4117385"/>
              <a:chExt cx="283772" cy="283772"/>
            </a:xfrm>
          </p:grpSpPr>
          <p:cxnSp>
            <p:nvCxnSpPr>
              <p:cNvPr id="9318" name="Straight Connector 9317">
                <a:extLst>
                  <a:ext uri="{FF2B5EF4-FFF2-40B4-BE49-F238E27FC236}">
                    <a16:creationId xmlns:a16="http://schemas.microsoft.com/office/drawing/2014/main" id="{96BFA357-874A-49E6-9135-892050E5FDA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9" name="Straight Connector 9318">
                <a:extLst>
                  <a:ext uri="{FF2B5EF4-FFF2-40B4-BE49-F238E27FC236}">
                    <a16:creationId xmlns:a16="http://schemas.microsoft.com/office/drawing/2014/main" id="{287D4D19-A387-B066-E588-606958FF163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0" name="Group 9319">
              <a:extLst>
                <a:ext uri="{FF2B5EF4-FFF2-40B4-BE49-F238E27FC236}">
                  <a16:creationId xmlns:a16="http://schemas.microsoft.com/office/drawing/2014/main" id="{0B646F26-AD8C-3CB1-E71F-7C544604CCB1}"/>
                </a:ext>
              </a:extLst>
            </p:cNvPr>
            <p:cNvGrpSpPr/>
            <p:nvPr/>
          </p:nvGrpSpPr>
          <p:grpSpPr>
            <a:xfrm>
              <a:off x="4787748" y="2595183"/>
              <a:ext cx="89485" cy="89485"/>
              <a:chOff x="2162465" y="4117385"/>
              <a:chExt cx="283772" cy="283772"/>
            </a:xfrm>
          </p:grpSpPr>
          <p:cxnSp>
            <p:nvCxnSpPr>
              <p:cNvPr id="9321" name="Straight Connector 9320">
                <a:extLst>
                  <a:ext uri="{FF2B5EF4-FFF2-40B4-BE49-F238E27FC236}">
                    <a16:creationId xmlns:a16="http://schemas.microsoft.com/office/drawing/2014/main" id="{FC61F7C1-AE09-1493-26D7-AEBE657DA22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2" name="Straight Connector 9321">
                <a:extLst>
                  <a:ext uri="{FF2B5EF4-FFF2-40B4-BE49-F238E27FC236}">
                    <a16:creationId xmlns:a16="http://schemas.microsoft.com/office/drawing/2014/main" id="{424AE5AF-C769-4525-5CC4-8793318C24E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3" name="Group 9322">
              <a:extLst>
                <a:ext uri="{FF2B5EF4-FFF2-40B4-BE49-F238E27FC236}">
                  <a16:creationId xmlns:a16="http://schemas.microsoft.com/office/drawing/2014/main" id="{441F50D5-71E1-105D-91A8-227C67CE22C6}"/>
                </a:ext>
              </a:extLst>
            </p:cNvPr>
            <p:cNvGrpSpPr/>
            <p:nvPr/>
          </p:nvGrpSpPr>
          <p:grpSpPr>
            <a:xfrm>
              <a:off x="4815374" y="2612350"/>
              <a:ext cx="89485" cy="89485"/>
              <a:chOff x="2162465" y="4117385"/>
              <a:chExt cx="283772" cy="283772"/>
            </a:xfrm>
          </p:grpSpPr>
          <p:cxnSp>
            <p:nvCxnSpPr>
              <p:cNvPr id="9324" name="Straight Connector 9323">
                <a:extLst>
                  <a:ext uri="{FF2B5EF4-FFF2-40B4-BE49-F238E27FC236}">
                    <a16:creationId xmlns:a16="http://schemas.microsoft.com/office/drawing/2014/main" id="{75708B2B-49F5-7CC6-32E1-74C0AFAE5B0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5" name="Straight Connector 9324">
                <a:extLst>
                  <a:ext uri="{FF2B5EF4-FFF2-40B4-BE49-F238E27FC236}">
                    <a16:creationId xmlns:a16="http://schemas.microsoft.com/office/drawing/2014/main" id="{2018248B-2486-79DB-939C-6E52542F20D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6" name="Group 9325">
              <a:extLst>
                <a:ext uri="{FF2B5EF4-FFF2-40B4-BE49-F238E27FC236}">
                  <a16:creationId xmlns:a16="http://schemas.microsoft.com/office/drawing/2014/main" id="{7CFDC542-F063-5E39-E266-F1B65AB901ED}"/>
                </a:ext>
              </a:extLst>
            </p:cNvPr>
            <p:cNvGrpSpPr/>
            <p:nvPr/>
          </p:nvGrpSpPr>
          <p:grpSpPr>
            <a:xfrm>
              <a:off x="4853934" y="2612350"/>
              <a:ext cx="89485" cy="89485"/>
              <a:chOff x="2162465" y="4117385"/>
              <a:chExt cx="283772" cy="283772"/>
            </a:xfrm>
          </p:grpSpPr>
          <p:cxnSp>
            <p:nvCxnSpPr>
              <p:cNvPr id="9327" name="Straight Connector 9326">
                <a:extLst>
                  <a:ext uri="{FF2B5EF4-FFF2-40B4-BE49-F238E27FC236}">
                    <a16:creationId xmlns:a16="http://schemas.microsoft.com/office/drawing/2014/main" id="{2E77F186-EBE2-A951-A002-81BFA99361A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8" name="Straight Connector 9327">
                <a:extLst>
                  <a:ext uri="{FF2B5EF4-FFF2-40B4-BE49-F238E27FC236}">
                    <a16:creationId xmlns:a16="http://schemas.microsoft.com/office/drawing/2014/main" id="{3E64103F-2198-670C-505F-73B68277B01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9" name="Group 9328">
              <a:extLst>
                <a:ext uri="{FF2B5EF4-FFF2-40B4-BE49-F238E27FC236}">
                  <a16:creationId xmlns:a16="http://schemas.microsoft.com/office/drawing/2014/main" id="{FA304F38-1906-74BB-544B-5A3B2CDC4820}"/>
                </a:ext>
              </a:extLst>
            </p:cNvPr>
            <p:cNvGrpSpPr/>
            <p:nvPr/>
          </p:nvGrpSpPr>
          <p:grpSpPr>
            <a:xfrm>
              <a:off x="4887741" y="2612350"/>
              <a:ext cx="89485" cy="89485"/>
              <a:chOff x="2162465" y="4117385"/>
              <a:chExt cx="283772" cy="283772"/>
            </a:xfrm>
          </p:grpSpPr>
          <p:cxnSp>
            <p:nvCxnSpPr>
              <p:cNvPr id="9330" name="Straight Connector 9329">
                <a:extLst>
                  <a:ext uri="{FF2B5EF4-FFF2-40B4-BE49-F238E27FC236}">
                    <a16:creationId xmlns:a16="http://schemas.microsoft.com/office/drawing/2014/main" id="{AD0B8F57-3A6C-70F1-7781-EBFB4FF3C2E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31" name="Straight Connector 9330">
                <a:extLst>
                  <a:ext uri="{FF2B5EF4-FFF2-40B4-BE49-F238E27FC236}">
                    <a16:creationId xmlns:a16="http://schemas.microsoft.com/office/drawing/2014/main" id="{62D6E887-A3B5-60A3-96A8-847B466356E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32" name="Group 9331">
              <a:extLst>
                <a:ext uri="{FF2B5EF4-FFF2-40B4-BE49-F238E27FC236}">
                  <a16:creationId xmlns:a16="http://schemas.microsoft.com/office/drawing/2014/main" id="{671BD138-93BA-0469-D3A4-834F5AEF52C0}"/>
                </a:ext>
              </a:extLst>
            </p:cNvPr>
            <p:cNvGrpSpPr/>
            <p:nvPr/>
          </p:nvGrpSpPr>
          <p:grpSpPr>
            <a:xfrm>
              <a:off x="4923284" y="2612350"/>
              <a:ext cx="89485" cy="89485"/>
              <a:chOff x="2162465" y="4117385"/>
              <a:chExt cx="283772" cy="283772"/>
            </a:xfrm>
          </p:grpSpPr>
          <p:cxnSp>
            <p:nvCxnSpPr>
              <p:cNvPr id="9333" name="Straight Connector 9332">
                <a:extLst>
                  <a:ext uri="{FF2B5EF4-FFF2-40B4-BE49-F238E27FC236}">
                    <a16:creationId xmlns:a16="http://schemas.microsoft.com/office/drawing/2014/main" id="{4AA685D9-76DE-5F4D-83D0-07CBC585C96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34" name="Straight Connector 9333">
                <a:extLst>
                  <a:ext uri="{FF2B5EF4-FFF2-40B4-BE49-F238E27FC236}">
                    <a16:creationId xmlns:a16="http://schemas.microsoft.com/office/drawing/2014/main" id="{B8FDC298-D52D-A825-59E1-37660CE7668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35" name="Group 9334">
              <a:extLst>
                <a:ext uri="{FF2B5EF4-FFF2-40B4-BE49-F238E27FC236}">
                  <a16:creationId xmlns:a16="http://schemas.microsoft.com/office/drawing/2014/main" id="{6E2553DC-00E3-2FD4-8600-E2D16E1FFAC3}"/>
                </a:ext>
              </a:extLst>
            </p:cNvPr>
            <p:cNvGrpSpPr/>
            <p:nvPr/>
          </p:nvGrpSpPr>
          <p:grpSpPr>
            <a:xfrm>
              <a:off x="4974705" y="2662736"/>
              <a:ext cx="89485" cy="89485"/>
              <a:chOff x="2162465" y="4117385"/>
              <a:chExt cx="283772" cy="283772"/>
            </a:xfrm>
          </p:grpSpPr>
          <p:cxnSp>
            <p:nvCxnSpPr>
              <p:cNvPr id="9336" name="Straight Connector 9335">
                <a:extLst>
                  <a:ext uri="{FF2B5EF4-FFF2-40B4-BE49-F238E27FC236}">
                    <a16:creationId xmlns:a16="http://schemas.microsoft.com/office/drawing/2014/main" id="{B6C1D9D4-44F4-80EA-1192-EA574C4C46B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37" name="Straight Connector 9336">
                <a:extLst>
                  <a:ext uri="{FF2B5EF4-FFF2-40B4-BE49-F238E27FC236}">
                    <a16:creationId xmlns:a16="http://schemas.microsoft.com/office/drawing/2014/main" id="{196F1B9C-14A2-2FF1-922E-D1DB912B66C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38" name="Group 9337">
              <a:extLst>
                <a:ext uri="{FF2B5EF4-FFF2-40B4-BE49-F238E27FC236}">
                  <a16:creationId xmlns:a16="http://schemas.microsoft.com/office/drawing/2014/main" id="{651959F4-D23D-ABBF-B6B6-77FFC58A803F}"/>
                </a:ext>
              </a:extLst>
            </p:cNvPr>
            <p:cNvGrpSpPr/>
            <p:nvPr/>
          </p:nvGrpSpPr>
          <p:grpSpPr>
            <a:xfrm>
              <a:off x="5007048" y="2676302"/>
              <a:ext cx="89485" cy="89485"/>
              <a:chOff x="2162465" y="4117385"/>
              <a:chExt cx="283772" cy="283772"/>
            </a:xfrm>
          </p:grpSpPr>
          <p:cxnSp>
            <p:nvCxnSpPr>
              <p:cNvPr id="9339" name="Straight Connector 9338">
                <a:extLst>
                  <a:ext uri="{FF2B5EF4-FFF2-40B4-BE49-F238E27FC236}">
                    <a16:creationId xmlns:a16="http://schemas.microsoft.com/office/drawing/2014/main" id="{082A0C42-4FA6-2CB4-7C80-562DAC337CA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40" name="Straight Connector 9339">
                <a:extLst>
                  <a:ext uri="{FF2B5EF4-FFF2-40B4-BE49-F238E27FC236}">
                    <a16:creationId xmlns:a16="http://schemas.microsoft.com/office/drawing/2014/main" id="{93D0F865-7065-1ABB-102A-47D3721378C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41" name="Group 9340">
              <a:extLst>
                <a:ext uri="{FF2B5EF4-FFF2-40B4-BE49-F238E27FC236}">
                  <a16:creationId xmlns:a16="http://schemas.microsoft.com/office/drawing/2014/main" id="{76C75CA6-E048-94AD-14EB-B9A8002B3C08}"/>
                </a:ext>
              </a:extLst>
            </p:cNvPr>
            <p:cNvGrpSpPr/>
            <p:nvPr/>
          </p:nvGrpSpPr>
          <p:grpSpPr>
            <a:xfrm>
              <a:off x="5044055" y="2676302"/>
              <a:ext cx="89485" cy="89485"/>
              <a:chOff x="2162465" y="4117385"/>
              <a:chExt cx="283772" cy="283772"/>
            </a:xfrm>
          </p:grpSpPr>
          <p:cxnSp>
            <p:nvCxnSpPr>
              <p:cNvPr id="9342" name="Straight Connector 9341">
                <a:extLst>
                  <a:ext uri="{FF2B5EF4-FFF2-40B4-BE49-F238E27FC236}">
                    <a16:creationId xmlns:a16="http://schemas.microsoft.com/office/drawing/2014/main" id="{A18B0D50-71CD-F91A-189F-0EDBBC89B6E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43" name="Straight Connector 9342">
                <a:extLst>
                  <a:ext uri="{FF2B5EF4-FFF2-40B4-BE49-F238E27FC236}">
                    <a16:creationId xmlns:a16="http://schemas.microsoft.com/office/drawing/2014/main" id="{988F8A7D-DFBA-EC85-46C0-55B478E7F3F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44" name="Group 9343">
              <a:extLst>
                <a:ext uri="{FF2B5EF4-FFF2-40B4-BE49-F238E27FC236}">
                  <a16:creationId xmlns:a16="http://schemas.microsoft.com/office/drawing/2014/main" id="{4886C046-3731-299D-B7C9-A41076BBF3E3}"/>
                </a:ext>
              </a:extLst>
            </p:cNvPr>
            <p:cNvGrpSpPr/>
            <p:nvPr/>
          </p:nvGrpSpPr>
          <p:grpSpPr>
            <a:xfrm>
              <a:off x="5063978" y="2676302"/>
              <a:ext cx="89485" cy="89485"/>
              <a:chOff x="2162465" y="4117385"/>
              <a:chExt cx="283772" cy="283772"/>
            </a:xfrm>
          </p:grpSpPr>
          <p:cxnSp>
            <p:nvCxnSpPr>
              <p:cNvPr id="9345" name="Straight Connector 9344">
                <a:extLst>
                  <a:ext uri="{FF2B5EF4-FFF2-40B4-BE49-F238E27FC236}">
                    <a16:creationId xmlns:a16="http://schemas.microsoft.com/office/drawing/2014/main" id="{A31382D9-2497-AB19-E785-9D6F71879D1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46" name="Straight Connector 9345">
                <a:extLst>
                  <a:ext uri="{FF2B5EF4-FFF2-40B4-BE49-F238E27FC236}">
                    <a16:creationId xmlns:a16="http://schemas.microsoft.com/office/drawing/2014/main" id="{EA024515-DC79-3CCD-1528-DB57ACE40E7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47" name="Group 9346">
              <a:extLst>
                <a:ext uri="{FF2B5EF4-FFF2-40B4-BE49-F238E27FC236}">
                  <a16:creationId xmlns:a16="http://schemas.microsoft.com/office/drawing/2014/main" id="{A790AD0C-35B3-D2D4-923F-8683FBB69750}"/>
                </a:ext>
              </a:extLst>
            </p:cNvPr>
            <p:cNvGrpSpPr/>
            <p:nvPr/>
          </p:nvGrpSpPr>
          <p:grpSpPr>
            <a:xfrm>
              <a:off x="5082615" y="2676302"/>
              <a:ext cx="89485" cy="89485"/>
              <a:chOff x="2162465" y="4117385"/>
              <a:chExt cx="283772" cy="283772"/>
            </a:xfrm>
          </p:grpSpPr>
          <p:cxnSp>
            <p:nvCxnSpPr>
              <p:cNvPr id="9348" name="Straight Connector 9347">
                <a:extLst>
                  <a:ext uri="{FF2B5EF4-FFF2-40B4-BE49-F238E27FC236}">
                    <a16:creationId xmlns:a16="http://schemas.microsoft.com/office/drawing/2014/main" id="{65268881-2933-7ECD-9237-002A71A16D9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49" name="Straight Connector 9348">
                <a:extLst>
                  <a:ext uri="{FF2B5EF4-FFF2-40B4-BE49-F238E27FC236}">
                    <a16:creationId xmlns:a16="http://schemas.microsoft.com/office/drawing/2014/main" id="{50584DC0-69E0-024F-AEA9-16477A463B3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50" name="Group 9349">
              <a:extLst>
                <a:ext uri="{FF2B5EF4-FFF2-40B4-BE49-F238E27FC236}">
                  <a16:creationId xmlns:a16="http://schemas.microsoft.com/office/drawing/2014/main" id="{FEE4B2F3-62DF-A348-CEAB-172B5A96F159}"/>
                </a:ext>
              </a:extLst>
            </p:cNvPr>
            <p:cNvGrpSpPr/>
            <p:nvPr/>
          </p:nvGrpSpPr>
          <p:grpSpPr>
            <a:xfrm>
              <a:off x="5207926" y="2676302"/>
              <a:ext cx="89485" cy="89485"/>
              <a:chOff x="2162465" y="4117385"/>
              <a:chExt cx="283772" cy="283772"/>
            </a:xfrm>
          </p:grpSpPr>
          <p:cxnSp>
            <p:nvCxnSpPr>
              <p:cNvPr id="9351" name="Straight Connector 9350">
                <a:extLst>
                  <a:ext uri="{FF2B5EF4-FFF2-40B4-BE49-F238E27FC236}">
                    <a16:creationId xmlns:a16="http://schemas.microsoft.com/office/drawing/2014/main" id="{B86658C9-FAC9-5EC3-B834-B6814AAC848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52" name="Straight Connector 9351">
                <a:extLst>
                  <a:ext uri="{FF2B5EF4-FFF2-40B4-BE49-F238E27FC236}">
                    <a16:creationId xmlns:a16="http://schemas.microsoft.com/office/drawing/2014/main" id="{B2CA889D-8F06-8712-63C3-A4AB1659CED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53" name="Group 9352">
              <a:extLst>
                <a:ext uri="{FF2B5EF4-FFF2-40B4-BE49-F238E27FC236}">
                  <a16:creationId xmlns:a16="http://schemas.microsoft.com/office/drawing/2014/main" id="{5B0C01EB-1AA8-61C2-8544-85ED2C76D4F3}"/>
                </a:ext>
              </a:extLst>
            </p:cNvPr>
            <p:cNvGrpSpPr/>
            <p:nvPr/>
          </p:nvGrpSpPr>
          <p:grpSpPr>
            <a:xfrm>
              <a:off x="5228027" y="2705926"/>
              <a:ext cx="89485" cy="89485"/>
              <a:chOff x="2162465" y="4117385"/>
              <a:chExt cx="283772" cy="283772"/>
            </a:xfrm>
          </p:grpSpPr>
          <p:cxnSp>
            <p:nvCxnSpPr>
              <p:cNvPr id="9354" name="Straight Connector 9353">
                <a:extLst>
                  <a:ext uri="{FF2B5EF4-FFF2-40B4-BE49-F238E27FC236}">
                    <a16:creationId xmlns:a16="http://schemas.microsoft.com/office/drawing/2014/main" id="{463014CF-2A06-3998-80C8-E3A52495773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55" name="Straight Connector 9354">
                <a:extLst>
                  <a:ext uri="{FF2B5EF4-FFF2-40B4-BE49-F238E27FC236}">
                    <a16:creationId xmlns:a16="http://schemas.microsoft.com/office/drawing/2014/main" id="{B1B767B1-5C5D-85F9-23B9-E2B1ECBDA56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56" name="Group 9355">
              <a:extLst>
                <a:ext uri="{FF2B5EF4-FFF2-40B4-BE49-F238E27FC236}">
                  <a16:creationId xmlns:a16="http://schemas.microsoft.com/office/drawing/2014/main" id="{C2D785C0-CBCD-2749-D3A8-0A97BF158B09}"/>
                </a:ext>
              </a:extLst>
            </p:cNvPr>
            <p:cNvGrpSpPr/>
            <p:nvPr/>
          </p:nvGrpSpPr>
          <p:grpSpPr>
            <a:xfrm>
              <a:off x="5269208" y="2715452"/>
              <a:ext cx="89485" cy="89485"/>
              <a:chOff x="2162465" y="4117385"/>
              <a:chExt cx="283772" cy="283772"/>
            </a:xfrm>
          </p:grpSpPr>
          <p:cxnSp>
            <p:nvCxnSpPr>
              <p:cNvPr id="9357" name="Straight Connector 9356">
                <a:extLst>
                  <a:ext uri="{FF2B5EF4-FFF2-40B4-BE49-F238E27FC236}">
                    <a16:creationId xmlns:a16="http://schemas.microsoft.com/office/drawing/2014/main" id="{B612D1E1-21F7-FF78-17A0-B620AEE1362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58" name="Straight Connector 9357">
                <a:extLst>
                  <a:ext uri="{FF2B5EF4-FFF2-40B4-BE49-F238E27FC236}">
                    <a16:creationId xmlns:a16="http://schemas.microsoft.com/office/drawing/2014/main" id="{19DB45A6-52D9-908D-3895-AF31BD98380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59" name="Group 9358">
              <a:extLst>
                <a:ext uri="{FF2B5EF4-FFF2-40B4-BE49-F238E27FC236}">
                  <a16:creationId xmlns:a16="http://schemas.microsoft.com/office/drawing/2014/main" id="{4E7DD964-8D79-44A2-6DA8-68C2B9CFBA70}"/>
                </a:ext>
              </a:extLst>
            </p:cNvPr>
            <p:cNvGrpSpPr/>
            <p:nvPr/>
          </p:nvGrpSpPr>
          <p:grpSpPr>
            <a:xfrm>
              <a:off x="5367280" y="2750669"/>
              <a:ext cx="89485" cy="89485"/>
              <a:chOff x="2162465" y="4117385"/>
              <a:chExt cx="283772" cy="283772"/>
            </a:xfrm>
          </p:grpSpPr>
          <p:cxnSp>
            <p:nvCxnSpPr>
              <p:cNvPr id="9360" name="Straight Connector 9359">
                <a:extLst>
                  <a:ext uri="{FF2B5EF4-FFF2-40B4-BE49-F238E27FC236}">
                    <a16:creationId xmlns:a16="http://schemas.microsoft.com/office/drawing/2014/main" id="{5AFA48D2-64BD-200C-C7FE-1B6C77A3890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61" name="Straight Connector 9360">
                <a:extLst>
                  <a:ext uri="{FF2B5EF4-FFF2-40B4-BE49-F238E27FC236}">
                    <a16:creationId xmlns:a16="http://schemas.microsoft.com/office/drawing/2014/main" id="{1772A927-025F-A4C6-8639-7C9F234BEF0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62" name="Group 9361">
              <a:extLst>
                <a:ext uri="{FF2B5EF4-FFF2-40B4-BE49-F238E27FC236}">
                  <a16:creationId xmlns:a16="http://schemas.microsoft.com/office/drawing/2014/main" id="{F345B9FF-3A79-22DE-FF53-BE79C6CA8538}"/>
                </a:ext>
              </a:extLst>
            </p:cNvPr>
            <p:cNvGrpSpPr/>
            <p:nvPr/>
          </p:nvGrpSpPr>
          <p:grpSpPr>
            <a:xfrm>
              <a:off x="5409828" y="2750669"/>
              <a:ext cx="89485" cy="89485"/>
              <a:chOff x="2162465" y="4117385"/>
              <a:chExt cx="283772" cy="283772"/>
            </a:xfrm>
          </p:grpSpPr>
          <p:cxnSp>
            <p:nvCxnSpPr>
              <p:cNvPr id="9363" name="Straight Connector 9362">
                <a:extLst>
                  <a:ext uri="{FF2B5EF4-FFF2-40B4-BE49-F238E27FC236}">
                    <a16:creationId xmlns:a16="http://schemas.microsoft.com/office/drawing/2014/main" id="{99E338B2-944A-E804-156B-31960404D43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64" name="Straight Connector 9363">
                <a:extLst>
                  <a:ext uri="{FF2B5EF4-FFF2-40B4-BE49-F238E27FC236}">
                    <a16:creationId xmlns:a16="http://schemas.microsoft.com/office/drawing/2014/main" id="{6C9F886F-DBA6-154B-D587-AA4A70BAF08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65" name="Group 9364">
              <a:extLst>
                <a:ext uri="{FF2B5EF4-FFF2-40B4-BE49-F238E27FC236}">
                  <a16:creationId xmlns:a16="http://schemas.microsoft.com/office/drawing/2014/main" id="{1F517C6F-3CE8-8D0A-ADD5-8C242410DCFB}"/>
                </a:ext>
              </a:extLst>
            </p:cNvPr>
            <p:cNvGrpSpPr/>
            <p:nvPr/>
          </p:nvGrpSpPr>
          <p:grpSpPr>
            <a:xfrm>
              <a:off x="5449524" y="2750669"/>
              <a:ext cx="89485" cy="89485"/>
              <a:chOff x="2162465" y="4117385"/>
              <a:chExt cx="283772" cy="283772"/>
            </a:xfrm>
          </p:grpSpPr>
          <p:cxnSp>
            <p:nvCxnSpPr>
              <p:cNvPr id="9366" name="Straight Connector 9365">
                <a:extLst>
                  <a:ext uri="{FF2B5EF4-FFF2-40B4-BE49-F238E27FC236}">
                    <a16:creationId xmlns:a16="http://schemas.microsoft.com/office/drawing/2014/main" id="{45C99EE0-8E3C-57DC-45A8-A9D05F457DE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67" name="Straight Connector 9366">
                <a:extLst>
                  <a:ext uri="{FF2B5EF4-FFF2-40B4-BE49-F238E27FC236}">
                    <a16:creationId xmlns:a16="http://schemas.microsoft.com/office/drawing/2014/main" id="{43DDA6B8-8118-D92F-9F97-BC6DC406654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68" name="Group 9367">
              <a:extLst>
                <a:ext uri="{FF2B5EF4-FFF2-40B4-BE49-F238E27FC236}">
                  <a16:creationId xmlns:a16="http://schemas.microsoft.com/office/drawing/2014/main" id="{6B33F705-F550-F962-940D-0A3EF65A1722}"/>
                </a:ext>
              </a:extLst>
            </p:cNvPr>
            <p:cNvGrpSpPr/>
            <p:nvPr/>
          </p:nvGrpSpPr>
          <p:grpSpPr>
            <a:xfrm>
              <a:off x="5478107" y="2795236"/>
              <a:ext cx="89485" cy="89485"/>
              <a:chOff x="2162465" y="4117385"/>
              <a:chExt cx="283772" cy="283772"/>
            </a:xfrm>
          </p:grpSpPr>
          <p:cxnSp>
            <p:nvCxnSpPr>
              <p:cNvPr id="9369" name="Straight Connector 9368">
                <a:extLst>
                  <a:ext uri="{FF2B5EF4-FFF2-40B4-BE49-F238E27FC236}">
                    <a16:creationId xmlns:a16="http://schemas.microsoft.com/office/drawing/2014/main" id="{E4E509BB-D8D6-4AAD-50E6-8D4928E41AC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70" name="Straight Connector 9369">
                <a:extLst>
                  <a:ext uri="{FF2B5EF4-FFF2-40B4-BE49-F238E27FC236}">
                    <a16:creationId xmlns:a16="http://schemas.microsoft.com/office/drawing/2014/main" id="{FD9AC1B5-BE73-3AC3-5F7D-49726435F11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71" name="Group 9370">
              <a:extLst>
                <a:ext uri="{FF2B5EF4-FFF2-40B4-BE49-F238E27FC236}">
                  <a16:creationId xmlns:a16="http://schemas.microsoft.com/office/drawing/2014/main" id="{605F8785-CEF5-593C-0871-D4B1AB0D46C5}"/>
                </a:ext>
              </a:extLst>
            </p:cNvPr>
            <p:cNvGrpSpPr/>
            <p:nvPr/>
          </p:nvGrpSpPr>
          <p:grpSpPr>
            <a:xfrm>
              <a:off x="5562490" y="2811405"/>
              <a:ext cx="89485" cy="89485"/>
              <a:chOff x="2162465" y="4117385"/>
              <a:chExt cx="283772" cy="283772"/>
            </a:xfrm>
          </p:grpSpPr>
          <p:cxnSp>
            <p:nvCxnSpPr>
              <p:cNvPr id="9372" name="Straight Connector 9371">
                <a:extLst>
                  <a:ext uri="{FF2B5EF4-FFF2-40B4-BE49-F238E27FC236}">
                    <a16:creationId xmlns:a16="http://schemas.microsoft.com/office/drawing/2014/main" id="{41781BE0-6B27-886F-4207-6E6E83171B0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73" name="Straight Connector 9372">
                <a:extLst>
                  <a:ext uri="{FF2B5EF4-FFF2-40B4-BE49-F238E27FC236}">
                    <a16:creationId xmlns:a16="http://schemas.microsoft.com/office/drawing/2014/main" id="{08DF4C79-EE02-AC66-E4B8-1909D630AF6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74" name="Group 9373">
              <a:extLst>
                <a:ext uri="{FF2B5EF4-FFF2-40B4-BE49-F238E27FC236}">
                  <a16:creationId xmlns:a16="http://schemas.microsoft.com/office/drawing/2014/main" id="{6A54E478-BD05-8402-B2B9-1E8A6D120055}"/>
                </a:ext>
              </a:extLst>
            </p:cNvPr>
            <p:cNvGrpSpPr/>
            <p:nvPr/>
          </p:nvGrpSpPr>
          <p:grpSpPr>
            <a:xfrm>
              <a:off x="5591128" y="2848172"/>
              <a:ext cx="89485" cy="89485"/>
              <a:chOff x="2162465" y="4117385"/>
              <a:chExt cx="283772" cy="283772"/>
            </a:xfrm>
          </p:grpSpPr>
          <p:cxnSp>
            <p:nvCxnSpPr>
              <p:cNvPr id="9375" name="Straight Connector 9374">
                <a:extLst>
                  <a:ext uri="{FF2B5EF4-FFF2-40B4-BE49-F238E27FC236}">
                    <a16:creationId xmlns:a16="http://schemas.microsoft.com/office/drawing/2014/main" id="{E515EB20-CFD8-703F-2A0F-44A81C79A16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76" name="Straight Connector 9375">
                <a:extLst>
                  <a:ext uri="{FF2B5EF4-FFF2-40B4-BE49-F238E27FC236}">
                    <a16:creationId xmlns:a16="http://schemas.microsoft.com/office/drawing/2014/main" id="{502F9171-210A-8654-4031-2FDCEB3E275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77" name="Group 9376">
              <a:extLst>
                <a:ext uri="{FF2B5EF4-FFF2-40B4-BE49-F238E27FC236}">
                  <a16:creationId xmlns:a16="http://schemas.microsoft.com/office/drawing/2014/main" id="{2C07F281-3A59-ED74-7727-711CB8A2127F}"/>
                </a:ext>
              </a:extLst>
            </p:cNvPr>
            <p:cNvGrpSpPr/>
            <p:nvPr/>
          </p:nvGrpSpPr>
          <p:grpSpPr>
            <a:xfrm>
              <a:off x="5655995" y="2848172"/>
              <a:ext cx="89485" cy="89485"/>
              <a:chOff x="2162465" y="4117385"/>
              <a:chExt cx="283772" cy="283772"/>
            </a:xfrm>
          </p:grpSpPr>
          <p:cxnSp>
            <p:nvCxnSpPr>
              <p:cNvPr id="9378" name="Straight Connector 9377">
                <a:extLst>
                  <a:ext uri="{FF2B5EF4-FFF2-40B4-BE49-F238E27FC236}">
                    <a16:creationId xmlns:a16="http://schemas.microsoft.com/office/drawing/2014/main" id="{FEF4B6DA-6FEF-7D08-28CF-F85F4CA8046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79" name="Straight Connector 9378">
                <a:extLst>
                  <a:ext uri="{FF2B5EF4-FFF2-40B4-BE49-F238E27FC236}">
                    <a16:creationId xmlns:a16="http://schemas.microsoft.com/office/drawing/2014/main" id="{D8B36263-A871-D17E-78DE-510B57D36BA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80" name="Group 9379">
              <a:extLst>
                <a:ext uri="{FF2B5EF4-FFF2-40B4-BE49-F238E27FC236}">
                  <a16:creationId xmlns:a16="http://schemas.microsoft.com/office/drawing/2014/main" id="{04372F64-4553-A0BF-2949-B03FD0A95E5C}"/>
                </a:ext>
              </a:extLst>
            </p:cNvPr>
            <p:cNvGrpSpPr/>
            <p:nvPr/>
          </p:nvGrpSpPr>
          <p:grpSpPr>
            <a:xfrm>
              <a:off x="5767365" y="2848172"/>
              <a:ext cx="89485" cy="89485"/>
              <a:chOff x="2162465" y="4117385"/>
              <a:chExt cx="283772" cy="283772"/>
            </a:xfrm>
          </p:grpSpPr>
          <p:cxnSp>
            <p:nvCxnSpPr>
              <p:cNvPr id="9381" name="Straight Connector 9380">
                <a:extLst>
                  <a:ext uri="{FF2B5EF4-FFF2-40B4-BE49-F238E27FC236}">
                    <a16:creationId xmlns:a16="http://schemas.microsoft.com/office/drawing/2014/main" id="{0F3CECBD-8DA6-F87D-3905-A4FA5C45A5D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82" name="Straight Connector 9381">
                <a:extLst>
                  <a:ext uri="{FF2B5EF4-FFF2-40B4-BE49-F238E27FC236}">
                    <a16:creationId xmlns:a16="http://schemas.microsoft.com/office/drawing/2014/main" id="{5A601C3F-D652-5761-B511-A1F8A1D41DC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83" name="Group 9382">
              <a:extLst>
                <a:ext uri="{FF2B5EF4-FFF2-40B4-BE49-F238E27FC236}">
                  <a16:creationId xmlns:a16="http://schemas.microsoft.com/office/drawing/2014/main" id="{295E3F2C-0D78-16ED-7070-DDCAD19D3BDA}"/>
                </a:ext>
              </a:extLst>
            </p:cNvPr>
            <p:cNvGrpSpPr/>
            <p:nvPr/>
          </p:nvGrpSpPr>
          <p:grpSpPr>
            <a:xfrm>
              <a:off x="5836145" y="2867749"/>
              <a:ext cx="89485" cy="89485"/>
              <a:chOff x="2162465" y="4117385"/>
              <a:chExt cx="283772" cy="283772"/>
            </a:xfrm>
          </p:grpSpPr>
          <p:cxnSp>
            <p:nvCxnSpPr>
              <p:cNvPr id="9384" name="Straight Connector 9383">
                <a:extLst>
                  <a:ext uri="{FF2B5EF4-FFF2-40B4-BE49-F238E27FC236}">
                    <a16:creationId xmlns:a16="http://schemas.microsoft.com/office/drawing/2014/main" id="{C712510C-29CD-3801-9A07-DE316752054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85" name="Straight Connector 9384">
                <a:extLst>
                  <a:ext uri="{FF2B5EF4-FFF2-40B4-BE49-F238E27FC236}">
                    <a16:creationId xmlns:a16="http://schemas.microsoft.com/office/drawing/2014/main" id="{398B76BD-8508-0F89-D189-9EA9D2E592E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86" name="Group 9385">
              <a:extLst>
                <a:ext uri="{FF2B5EF4-FFF2-40B4-BE49-F238E27FC236}">
                  <a16:creationId xmlns:a16="http://schemas.microsoft.com/office/drawing/2014/main" id="{5936B4C5-6443-304D-55B3-378AE72C3812}"/>
                </a:ext>
              </a:extLst>
            </p:cNvPr>
            <p:cNvGrpSpPr/>
            <p:nvPr/>
          </p:nvGrpSpPr>
          <p:grpSpPr>
            <a:xfrm>
              <a:off x="5876895" y="2867749"/>
              <a:ext cx="89485" cy="89485"/>
              <a:chOff x="2162465" y="4117385"/>
              <a:chExt cx="283772" cy="283772"/>
            </a:xfrm>
          </p:grpSpPr>
          <p:cxnSp>
            <p:nvCxnSpPr>
              <p:cNvPr id="9387" name="Straight Connector 9386">
                <a:extLst>
                  <a:ext uri="{FF2B5EF4-FFF2-40B4-BE49-F238E27FC236}">
                    <a16:creationId xmlns:a16="http://schemas.microsoft.com/office/drawing/2014/main" id="{1D8FB03D-5CD2-1901-E8A5-CCA1F8075AE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88" name="Straight Connector 9387">
                <a:extLst>
                  <a:ext uri="{FF2B5EF4-FFF2-40B4-BE49-F238E27FC236}">
                    <a16:creationId xmlns:a16="http://schemas.microsoft.com/office/drawing/2014/main" id="{B0DED82A-8DA5-465A-4CA5-A0E0E669AFC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89" name="Group 9388">
              <a:extLst>
                <a:ext uri="{FF2B5EF4-FFF2-40B4-BE49-F238E27FC236}">
                  <a16:creationId xmlns:a16="http://schemas.microsoft.com/office/drawing/2014/main" id="{53F3D371-5411-E7E7-F013-45CBDEE1FCD5}"/>
                </a:ext>
              </a:extLst>
            </p:cNvPr>
            <p:cNvGrpSpPr/>
            <p:nvPr/>
          </p:nvGrpSpPr>
          <p:grpSpPr>
            <a:xfrm>
              <a:off x="5916848" y="2867749"/>
              <a:ext cx="89485" cy="89485"/>
              <a:chOff x="2162465" y="4117385"/>
              <a:chExt cx="283772" cy="283772"/>
            </a:xfrm>
          </p:grpSpPr>
          <p:cxnSp>
            <p:nvCxnSpPr>
              <p:cNvPr id="9390" name="Straight Connector 9389">
                <a:extLst>
                  <a:ext uri="{FF2B5EF4-FFF2-40B4-BE49-F238E27FC236}">
                    <a16:creationId xmlns:a16="http://schemas.microsoft.com/office/drawing/2014/main" id="{2BCC417D-4A90-3F1F-1DAF-F2CA4B06361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91" name="Straight Connector 9390">
                <a:extLst>
                  <a:ext uri="{FF2B5EF4-FFF2-40B4-BE49-F238E27FC236}">
                    <a16:creationId xmlns:a16="http://schemas.microsoft.com/office/drawing/2014/main" id="{8736C4A6-4C2A-D42C-2C01-42DFEA3E8EB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92" name="Group 9391">
              <a:extLst>
                <a:ext uri="{FF2B5EF4-FFF2-40B4-BE49-F238E27FC236}">
                  <a16:creationId xmlns:a16="http://schemas.microsoft.com/office/drawing/2014/main" id="{A84DB59E-DD84-8C1A-C1EC-2C0B41F6E700}"/>
                </a:ext>
              </a:extLst>
            </p:cNvPr>
            <p:cNvGrpSpPr/>
            <p:nvPr/>
          </p:nvGrpSpPr>
          <p:grpSpPr>
            <a:xfrm>
              <a:off x="5960425" y="2867749"/>
              <a:ext cx="89485" cy="89485"/>
              <a:chOff x="2162465" y="4117385"/>
              <a:chExt cx="283772" cy="283772"/>
            </a:xfrm>
          </p:grpSpPr>
          <p:cxnSp>
            <p:nvCxnSpPr>
              <p:cNvPr id="9393" name="Straight Connector 9392">
                <a:extLst>
                  <a:ext uri="{FF2B5EF4-FFF2-40B4-BE49-F238E27FC236}">
                    <a16:creationId xmlns:a16="http://schemas.microsoft.com/office/drawing/2014/main" id="{00DB7B75-9FD6-51DE-0318-CDD0EA620A1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94" name="Straight Connector 9393">
                <a:extLst>
                  <a:ext uri="{FF2B5EF4-FFF2-40B4-BE49-F238E27FC236}">
                    <a16:creationId xmlns:a16="http://schemas.microsoft.com/office/drawing/2014/main" id="{F3D15626-E39C-1F9E-67CF-AF2957CC5A0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95" name="Group 9394">
              <a:extLst>
                <a:ext uri="{FF2B5EF4-FFF2-40B4-BE49-F238E27FC236}">
                  <a16:creationId xmlns:a16="http://schemas.microsoft.com/office/drawing/2014/main" id="{CC1B2D34-D373-C801-347E-5F0179D0BBB7}"/>
                </a:ext>
              </a:extLst>
            </p:cNvPr>
            <p:cNvGrpSpPr/>
            <p:nvPr/>
          </p:nvGrpSpPr>
          <p:grpSpPr>
            <a:xfrm>
              <a:off x="6024552" y="2961672"/>
              <a:ext cx="89485" cy="89485"/>
              <a:chOff x="2162465" y="4117385"/>
              <a:chExt cx="283772" cy="283772"/>
            </a:xfrm>
          </p:grpSpPr>
          <p:cxnSp>
            <p:nvCxnSpPr>
              <p:cNvPr id="9396" name="Straight Connector 9395">
                <a:extLst>
                  <a:ext uri="{FF2B5EF4-FFF2-40B4-BE49-F238E27FC236}">
                    <a16:creationId xmlns:a16="http://schemas.microsoft.com/office/drawing/2014/main" id="{04B7D86C-4075-F616-8475-BAA20CAFF50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97" name="Straight Connector 9396">
                <a:extLst>
                  <a:ext uri="{FF2B5EF4-FFF2-40B4-BE49-F238E27FC236}">
                    <a16:creationId xmlns:a16="http://schemas.microsoft.com/office/drawing/2014/main" id="{D4BC950C-B053-CDB9-7C01-84C27592A0B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98" name="Group 9397">
              <a:extLst>
                <a:ext uri="{FF2B5EF4-FFF2-40B4-BE49-F238E27FC236}">
                  <a16:creationId xmlns:a16="http://schemas.microsoft.com/office/drawing/2014/main" id="{E59F6FE5-234E-653E-F376-999B87014EC5}"/>
                </a:ext>
              </a:extLst>
            </p:cNvPr>
            <p:cNvGrpSpPr/>
            <p:nvPr/>
          </p:nvGrpSpPr>
          <p:grpSpPr>
            <a:xfrm>
              <a:off x="6154371" y="2968385"/>
              <a:ext cx="89485" cy="89485"/>
              <a:chOff x="2162465" y="4117385"/>
              <a:chExt cx="283772" cy="283772"/>
            </a:xfrm>
          </p:grpSpPr>
          <p:cxnSp>
            <p:nvCxnSpPr>
              <p:cNvPr id="9399" name="Straight Connector 9398">
                <a:extLst>
                  <a:ext uri="{FF2B5EF4-FFF2-40B4-BE49-F238E27FC236}">
                    <a16:creationId xmlns:a16="http://schemas.microsoft.com/office/drawing/2014/main" id="{F8B47AC4-7C48-A491-6F11-92C0059BCE2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0" name="Straight Connector 9399">
                <a:extLst>
                  <a:ext uri="{FF2B5EF4-FFF2-40B4-BE49-F238E27FC236}">
                    <a16:creationId xmlns:a16="http://schemas.microsoft.com/office/drawing/2014/main" id="{159BD710-B856-E32A-B6B7-B915A97B009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01" name="Group 9400">
              <a:extLst>
                <a:ext uri="{FF2B5EF4-FFF2-40B4-BE49-F238E27FC236}">
                  <a16:creationId xmlns:a16="http://schemas.microsoft.com/office/drawing/2014/main" id="{464E8D92-6034-4991-2ED3-609A0B3E886E}"/>
                </a:ext>
              </a:extLst>
            </p:cNvPr>
            <p:cNvGrpSpPr/>
            <p:nvPr/>
          </p:nvGrpSpPr>
          <p:grpSpPr>
            <a:xfrm>
              <a:off x="6158779" y="2991187"/>
              <a:ext cx="89485" cy="89485"/>
              <a:chOff x="2162465" y="4117385"/>
              <a:chExt cx="283772" cy="283772"/>
            </a:xfrm>
          </p:grpSpPr>
          <p:cxnSp>
            <p:nvCxnSpPr>
              <p:cNvPr id="9402" name="Straight Connector 9401">
                <a:extLst>
                  <a:ext uri="{FF2B5EF4-FFF2-40B4-BE49-F238E27FC236}">
                    <a16:creationId xmlns:a16="http://schemas.microsoft.com/office/drawing/2014/main" id="{595EF367-1F60-B540-28A4-317C8D1A5DB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3" name="Straight Connector 9402">
                <a:extLst>
                  <a:ext uri="{FF2B5EF4-FFF2-40B4-BE49-F238E27FC236}">
                    <a16:creationId xmlns:a16="http://schemas.microsoft.com/office/drawing/2014/main" id="{BA44F53D-6B6A-8885-CA61-037404ABFAA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04" name="Group 9403">
              <a:extLst>
                <a:ext uri="{FF2B5EF4-FFF2-40B4-BE49-F238E27FC236}">
                  <a16:creationId xmlns:a16="http://schemas.microsoft.com/office/drawing/2014/main" id="{C9AFFBE1-3E64-6F4D-2038-C6E35AE6658E}"/>
                </a:ext>
              </a:extLst>
            </p:cNvPr>
            <p:cNvGrpSpPr/>
            <p:nvPr/>
          </p:nvGrpSpPr>
          <p:grpSpPr>
            <a:xfrm>
              <a:off x="6209444" y="2991187"/>
              <a:ext cx="89485" cy="89485"/>
              <a:chOff x="2162465" y="4117385"/>
              <a:chExt cx="283772" cy="283772"/>
            </a:xfrm>
          </p:grpSpPr>
          <p:cxnSp>
            <p:nvCxnSpPr>
              <p:cNvPr id="9405" name="Straight Connector 9404">
                <a:extLst>
                  <a:ext uri="{FF2B5EF4-FFF2-40B4-BE49-F238E27FC236}">
                    <a16:creationId xmlns:a16="http://schemas.microsoft.com/office/drawing/2014/main" id="{E6C571E2-F5C7-38DF-3007-88E33575221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6" name="Straight Connector 9405">
                <a:extLst>
                  <a:ext uri="{FF2B5EF4-FFF2-40B4-BE49-F238E27FC236}">
                    <a16:creationId xmlns:a16="http://schemas.microsoft.com/office/drawing/2014/main" id="{B8C82F69-BAB7-328D-8EEC-88BA14B8491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07" name="Group 9406">
              <a:extLst>
                <a:ext uri="{FF2B5EF4-FFF2-40B4-BE49-F238E27FC236}">
                  <a16:creationId xmlns:a16="http://schemas.microsoft.com/office/drawing/2014/main" id="{2DCAFE35-6869-2D09-CB3B-106BB8D81DC3}"/>
                </a:ext>
              </a:extLst>
            </p:cNvPr>
            <p:cNvGrpSpPr/>
            <p:nvPr/>
          </p:nvGrpSpPr>
          <p:grpSpPr>
            <a:xfrm>
              <a:off x="6275522" y="2991187"/>
              <a:ext cx="89485" cy="89485"/>
              <a:chOff x="2162465" y="4117385"/>
              <a:chExt cx="283772" cy="283772"/>
            </a:xfrm>
          </p:grpSpPr>
          <p:cxnSp>
            <p:nvCxnSpPr>
              <p:cNvPr id="9408" name="Straight Connector 9407">
                <a:extLst>
                  <a:ext uri="{FF2B5EF4-FFF2-40B4-BE49-F238E27FC236}">
                    <a16:creationId xmlns:a16="http://schemas.microsoft.com/office/drawing/2014/main" id="{5A4B672E-BF6E-4FA0-7007-E9A2D1546F2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9" name="Straight Connector 9408">
                <a:extLst>
                  <a:ext uri="{FF2B5EF4-FFF2-40B4-BE49-F238E27FC236}">
                    <a16:creationId xmlns:a16="http://schemas.microsoft.com/office/drawing/2014/main" id="{7E112FFE-0769-0437-FC29-BEFAD02E7ED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0" name="Group 9409">
              <a:extLst>
                <a:ext uri="{FF2B5EF4-FFF2-40B4-BE49-F238E27FC236}">
                  <a16:creationId xmlns:a16="http://schemas.microsoft.com/office/drawing/2014/main" id="{CE374FE1-B2AA-C0F9-C33A-DFEE1F1AEF26}"/>
                </a:ext>
              </a:extLst>
            </p:cNvPr>
            <p:cNvGrpSpPr/>
            <p:nvPr/>
          </p:nvGrpSpPr>
          <p:grpSpPr>
            <a:xfrm>
              <a:off x="6285773" y="2991187"/>
              <a:ext cx="89485" cy="89485"/>
              <a:chOff x="2162465" y="4117385"/>
              <a:chExt cx="283772" cy="283772"/>
            </a:xfrm>
          </p:grpSpPr>
          <p:cxnSp>
            <p:nvCxnSpPr>
              <p:cNvPr id="9411" name="Straight Connector 9410">
                <a:extLst>
                  <a:ext uri="{FF2B5EF4-FFF2-40B4-BE49-F238E27FC236}">
                    <a16:creationId xmlns:a16="http://schemas.microsoft.com/office/drawing/2014/main" id="{D03A6A48-EBAD-33F6-DAFA-93CFB79AB5F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12" name="Straight Connector 9411">
                <a:extLst>
                  <a:ext uri="{FF2B5EF4-FFF2-40B4-BE49-F238E27FC236}">
                    <a16:creationId xmlns:a16="http://schemas.microsoft.com/office/drawing/2014/main" id="{63F417BA-3DD6-F139-965F-8B382CC4AEA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3" name="Group 9412">
              <a:extLst>
                <a:ext uri="{FF2B5EF4-FFF2-40B4-BE49-F238E27FC236}">
                  <a16:creationId xmlns:a16="http://schemas.microsoft.com/office/drawing/2014/main" id="{18ECB78F-ECE4-439B-DF84-A751B4099903}"/>
                </a:ext>
              </a:extLst>
            </p:cNvPr>
            <p:cNvGrpSpPr/>
            <p:nvPr/>
          </p:nvGrpSpPr>
          <p:grpSpPr>
            <a:xfrm>
              <a:off x="6317378" y="2991187"/>
              <a:ext cx="89485" cy="89485"/>
              <a:chOff x="2162465" y="4117385"/>
              <a:chExt cx="283772" cy="283772"/>
            </a:xfrm>
          </p:grpSpPr>
          <p:cxnSp>
            <p:nvCxnSpPr>
              <p:cNvPr id="9414" name="Straight Connector 9413">
                <a:extLst>
                  <a:ext uri="{FF2B5EF4-FFF2-40B4-BE49-F238E27FC236}">
                    <a16:creationId xmlns:a16="http://schemas.microsoft.com/office/drawing/2014/main" id="{718301B7-D505-C6C8-24C6-84BE2594CD7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15" name="Straight Connector 9414">
                <a:extLst>
                  <a:ext uri="{FF2B5EF4-FFF2-40B4-BE49-F238E27FC236}">
                    <a16:creationId xmlns:a16="http://schemas.microsoft.com/office/drawing/2014/main" id="{CBC40876-E835-AD67-E8DB-D8352539B19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6" name="Group 9415">
              <a:extLst>
                <a:ext uri="{FF2B5EF4-FFF2-40B4-BE49-F238E27FC236}">
                  <a16:creationId xmlns:a16="http://schemas.microsoft.com/office/drawing/2014/main" id="{3BC33139-8875-B77F-28CE-64063D1B456F}"/>
                </a:ext>
              </a:extLst>
            </p:cNvPr>
            <p:cNvGrpSpPr/>
            <p:nvPr/>
          </p:nvGrpSpPr>
          <p:grpSpPr>
            <a:xfrm>
              <a:off x="6344417" y="2991187"/>
              <a:ext cx="89485" cy="89485"/>
              <a:chOff x="2162465" y="4117385"/>
              <a:chExt cx="283772" cy="283772"/>
            </a:xfrm>
          </p:grpSpPr>
          <p:cxnSp>
            <p:nvCxnSpPr>
              <p:cNvPr id="9417" name="Straight Connector 9416">
                <a:extLst>
                  <a:ext uri="{FF2B5EF4-FFF2-40B4-BE49-F238E27FC236}">
                    <a16:creationId xmlns:a16="http://schemas.microsoft.com/office/drawing/2014/main" id="{D2EF3057-8D74-FE80-0873-B88D26850A7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18" name="Straight Connector 9417">
                <a:extLst>
                  <a:ext uri="{FF2B5EF4-FFF2-40B4-BE49-F238E27FC236}">
                    <a16:creationId xmlns:a16="http://schemas.microsoft.com/office/drawing/2014/main" id="{FD91534D-25DA-383A-F101-97E2CE9F717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9" name="Group 9418">
              <a:extLst>
                <a:ext uri="{FF2B5EF4-FFF2-40B4-BE49-F238E27FC236}">
                  <a16:creationId xmlns:a16="http://schemas.microsoft.com/office/drawing/2014/main" id="{1DCC6A34-9EBD-58ED-0B9C-9233BB0A4A94}"/>
                </a:ext>
              </a:extLst>
            </p:cNvPr>
            <p:cNvGrpSpPr/>
            <p:nvPr/>
          </p:nvGrpSpPr>
          <p:grpSpPr>
            <a:xfrm>
              <a:off x="6454152" y="3015451"/>
              <a:ext cx="89485" cy="89485"/>
              <a:chOff x="2162465" y="4117385"/>
              <a:chExt cx="283772" cy="283772"/>
            </a:xfrm>
          </p:grpSpPr>
          <p:cxnSp>
            <p:nvCxnSpPr>
              <p:cNvPr id="9420" name="Straight Connector 9419">
                <a:extLst>
                  <a:ext uri="{FF2B5EF4-FFF2-40B4-BE49-F238E27FC236}">
                    <a16:creationId xmlns:a16="http://schemas.microsoft.com/office/drawing/2014/main" id="{B29E6738-E3A8-6D9E-DF23-D1B075C07D4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1" name="Straight Connector 9420">
                <a:extLst>
                  <a:ext uri="{FF2B5EF4-FFF2-40B4-BE49-F238E27FC236}">
                    <a16:creationId xmlns:a16="http://schemas.microsoft.com/office/drawing/2014/main" id="{146D1851-0D17-E101-16A0-C1BB394EAE2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22" name="Group 9421">
              <a:extLst>
                <a:ext uri="{FF2B5EF4-FFF2-40B4-BE49-F238E27FC236}">
                  <a16:creationId xmlns:a16="http://schemas.microsoft.com/office/drawing/2014/main" id="{D88709F0-8826-7B53-8273-93A29F797C74}"/>
                </a:ext>
              </a:extLst>
            </p:cNvPr>
            <p:cNvGrpSpPr/>
            <p:nvPr/>
          </p:nvGrpSpPr>
          <p:grpSpPr>
            <a:xfrm>
              <a:off x="6534094" y="3065513"/>
              <a:ext cx="89485" cy="89485"/>
              <a:chOff x="2162465" y="4117385"/>
              <a:chExt cx="283772" cy="283772"/>
            </a:xfrm>
          </p:grpSpPr>
          <p:cxnSp>
            <p:nvCxnSpPr>
              <p:cNvPr id="9423" name="Straight Connector 9422">
                <a:extLst>
                  <a:ext uri="{FF2B5EF4-FFF2-40B4-BE49-F238E27FC236}">
                    <a16:creationId xmlns:a16="http://schemas.microsoft.com/office/drawing/2014/main" id="{15BEC140-5026-1D38-0167-06D73184337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4" name="Straight Connector 9423">
                <a:extLst>
                  <a:ext uri="{FF2B5EF4-FFF2-40B4-BE49-F238E27FC236}">
                    <a16:creationId xmlns:a16="http://schemas.microsoft.com/office/drawing/2014/main" id="{49D5D10A-8EEE-D5CF-ACEF-14B5AD8E1DF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25" name="Group 9424">
              <a:extLst>
                <a:ext uri="{FF2B5EF4-FFF2-40B4-BE49-F238E27FC236}">
                  <a16:creationId xmlns:a16="http://schemas.microsoft.com/office/drawing/2014/main" id="{CD017800-51C1-CCF8-4F49-D3A2B70B351F}"/>
                </a:ext>
              </a:extLst>
            </p:cNvPr>
            <p:cNvGrpSpPr/>
            <p:nvPr/>
          </p:nvGrpSpPr>
          <p:grpSpPr>
            <a:xfrm>
              <a:off x="6665483" y="3097208"/>
              <a:ext cx="89485" cy="89485"/>
              <a:chOff x="2162465" y="4117385"/>
              <a:chExt cx="283772" cy="283772"/>
            </a:xfrm>
          </p:grpSpPr>
          <p:cxnSp>
            <p:nvCxnSpPr>
              <p:cNvPr id="9426" name="Straight Connector 9425">
                <a:extLst>
                  <a:ext uri="{FF2B5EF4-FFF2-40B4-BE49-F238E27FC236}">
                    <a16:creationId xmlns:a16="http://schemas.microsoft.com/office/drawing/2014/main" id="{E6316F8A-2826-D84E-F1F4-4B03EA0AC2A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7" name="Straight Connector 9426">
                <a:extLst>
                  <a:ext uri="{FF2B5EF4-FFF2-40B4-BE49-F238E27FC236}">
                    <a16:creationId xmlns:a16="http://schemas.microsoft.com/office/drawing/2014/main" id="{4EDF48A3-AB24-8FD1-FB96-F71080AFA46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28" name="Group 9427">
              <a:extLst>
                <a:ext uri="{FF2B5EF4-FFF2-40B4-BE49-F238E27FC236}">
                  <a16:creationId xmlns:a16="http://schemas.microsoft.com/office/drawing/2014/main" id="{06077708-E5CD-7AEF-49D4-05E49E6251EC}"/>
                </a:ext>
              </a:extLst>
            </p:cNvPr>
            <p:cNvGrpSpPr/>
            <p:nvPr/>
          </p:nvGrpSpPr>
          <p:grpSpPr>
            <a:xfrm>
              <a:off x="6696047" y="3097208"/>
              <a:ext cx="89485" cy="89485"/>
              <a:chOff x="2162465" y="4117385"/>
              <a:chExt cx="283772" cy="283772"/>
            </a:xfrm>
          </p:grpSpPr>
          <p:cxnSp>
            <p:nvCxnSpPr>
              <p:cNvPr id="9429" name="Straight Connector 9428">
                <a:extLst>
                  <a:ext uri="{FF2B5EF4-FFF2-40B4-BE49-F238E27FC236}">
                    <a16:creationId xmlns:a16="http://schemas.microsoft.com/office/drawing/2014/main" id="{2FECCD95-0F75-E69E-7915-0348C3D0322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0" name="Straight Connector 9429">
                <a:extLst>
                  <a:ext uri="{FF2B5EF4-FFF2-40B4-BE49-F238E27FC236}">
                    <a16:creationId xmlns:a16="http://schemas.microsoft.com/office/drawing/2014/main" id="{9837BD6A-E47B-127D-DFF9-993247B901C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1" name="Group 9430">
              <a:extLst>
                <a:ext uri="{FF2B5EF4-FFF2-40B4-BE49-F238E27FC236}">
                  <a16:creationId xmlns:a16="http://schemas.microsoft.com/office/drawing/2014/main" id="{1EFFFC52-34D0-6EF3-3ECA-214D57F9D848}"/>
                </a:ext>
              </a:extLst>
            </p:cNvPr>
            <p:cNvGrpSpPr/>
            <p:nvPr/>
          </p:nvGrpSpPr>
          <p:grpSpPr>
            <a:xfrm>
              <a:off x="6778572" y="3117725"/>
              <a:ext cx="89485" cy="89485"/>
              <a:chOff x="2162465" y="4117385"/>
              <a:chExt cx="283772" cy="283772"/>
            </a:xfrm>
          </p:grpSpPr>
          <p:cxnSp>
            <p:nvCxnSpPr>
              <p:cNvPr id="9432" name="Straight Connector 9431">
                <a:extLst>
                  <a:ext uri="{FF2B5EF4-FFF2-40B4-BE49-F238E27FC236}">
                    <a16:creationId xmlns:a16="http://schemas.microsoft.com/office/drawing/2014/main" id="{D4D99FC7-F093-4334-3B03-6652C4F1F64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3" name="Straight Connector 9432">
                <a:extLst>
                  <a:ext uri="{FF2B5EF4-FFF2-40B4-BE49-F238E27FC236}">
                    <a16:creationId xmlns:a16="http://schemas.microsoft.com/office/drawing/2014/main" id="{6093EEEA-0205-1D10-A11B-C71EF28CB0E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4" name="Group 9433">
              <a:extLst>
                <a:ext uri="{FF2B5EF4-FFF2-40B4-BE49-F238E27FC236}">
                  <a16:creationId xmlns:a16="http://schemas.microsoft.com/office/drawing/2014/main" id="{68D4378A-D3D5-3A42-E499-6F7413525486}"/>
                </a:ext>
              </a:extLst>
            </p:cNvPr>
            <p:cNvGrpSpPr/>
            <p:nvPr/>
          </p:nvGrpSpPr>
          <p:grpSpPr>
            <a:xfrm>
              <a:off x="6848109" y="3145808"/>
              <a:ext cx="89485" cy="89485"/>
              <a:chOff x="2162465" y="4117385"/>
              <a:chExt cx="283772" cy="283772"/>
            </a:xfrm>
          </p:grpSpPr>
          <p:cxnSp>
            <p:nvCxnSpPr>
              <p:cNvPr id="9435" name="Straight Connector 9434">
                <a:extLst>
                  <a:ext uri="{FF2B5EF4-FFF2-40B4-BE49-F238E27FC236}">
                    <a16:creationId xmlns:a16="http://schemas.microsoft.com/office/drawing/2014/main" id="{5DF11085-0907-A4C5-086F-730FDCD3C21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6" name="Straight Connector 9435">
                <a:extLst>
                  <a:ext uri="{FF2B5EF4-FFF2-40B4-BE49-F238E27FC236}">
                    <a16:creationId xmlns:a16="http://schemas.microsoft.com/office/drawing/2014/main" id="{81DB60B5-EBDE-0693-280C-B0EF19435A4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7" name="Group 9436">
              <a:extLst>
                <a:ext uri="{FF2B5EF4-FFF2-40B4-BE49-F238E27FC236}">
                  <a16:creationId xmlns:a16="http://schemas.microsoft.com/office/drawing/2014/main" id="{DFE1567D-DE88-4558-F808-D4129D21CFD4}"/>
                </a:ext>
              </a:extLst>
            </p:cNvPr>
            <p:cNvGrpSpPr/>
            <p:nvPr/>
          </p:nvGrpSpPr>
          <p:grpSpPr>
            <a:xfrm>
              <a:off x="6989388" y="3184525"/>
              <a:ext cx="89485" cy="89485"/>
              <a:chOff x="2162465" y="4117385"/>
              <a:chExt cx="283772" cy="283772"/>
            </a:xfrm>
          </p:grpSpPr>
          <p:cxnSp>
            <p:nvCxnSpPr>
              <p:cNvPr id="9438" name="Straight Connector 9437">
                <a:extLst>
                  <a:ext uri="{FF2B5EF4-FFF2-40B4-BE49-F238E27FC236}">
                    <a16:creationId xmlns:a16="http://schemas.microsoft.com/office/drawing/2014/main" id="{93BACBD4-B778-8E35-D82E-74852CE672F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9" name="Straight Connector 9438">
                <a:extLst>
                  <a:ext uri="{FF2B5EF4-FFF2-40B4-BE49-F238E27FC236}">
                    <a16:creationId xmlns:a16="http://schemas.microsoft.com/office/drawing/2014/main" id="{B146A58D-A42B-3F10-E44A-CB48BF02B17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0" name="Group 9439">
              <a:extLst>
                <a:ext uri="{FF2B5EF4-FFF2-40B4-BE49-F238E27FC236}">
                  <a16:creationId xmlns:a16="http://schemas.microsoft.com/office/drawing/2014/main" id="{CCF04DE8-D8C6-198B-717A-63CD3514B7CF}"/>
                </a:ext>
              </a:extLst>
            </p:cNvPr>
            <p:cNvGrpSpPr/>
            <p:nvPr/>
          </p:nvGrpSpPr>
          <p:grpSpPr>
            <a:xfrm>
              <a:off x="7037013" y="3249341"/>
              <a:ext cx="89485" cy="89485"/>
              <a:chOff x="2162465" y="4117385"/>
              <a:chExt cx="283772" cy="283772"/>
            </a:xfrm>
          </p:grpSpPr>
          <p:cxnSp>
            <p:nvCxnSpPr>
              <p:cNvPr id="9441" name="Straight Connector 9440">
                <a:extLst>
                  <a:ext uri="{FF2B5EF4-FFF2-40B4-BE49-F238E27FC236}">
                    <a16:creationId xmlns:a16="http://schemas.microsoft.com/office/drawing/2014/main" id="{9C670233-A359-444C-819B-EF19F9B61B4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42" name="Straight Connector 9441">
                <a:extLst>
                  <a:ext uri="{FF2B5EF4-FFF2-40B4-BE49-F238E27FC236}">
                    <a16:creationId xmlns:a16="http://schemas.microsoft.com/office/drawing/2014/main" id="{648D17F1-BA17-B69C-B354-C5DBE0CAB15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3" name="Group 9442">
              <a:extLst>
                <a:ext uri="{FF2B5EF4-FFF2-40B4-BE49-F238E27FC236}">
                  <a16:creationId xmlns:a16="http://schemas.microsoft.com/office/drawing/2014/main" id="{E825F8F3-FCC5-D3D1-C95C-21E5A4CFE2EC}"/>
                </a:ext>
              </a:extLst>
            </p:cNvPr>
            <p:cNvGrpSpPr/>
            <p:nvPr/>
          </p:nvGrpSpPr>
          <p:grpSpPr>
            <a:xfrm>
              <a:off x="7092600" y="3249341"/>
              <a:ext cx="89485" cy="89485"/>
              <a:chOff x="2162465" y="4117385"/>
              <a:chExt cx="283772" cy="283772"/>
            </a:xfrm>
          </p:grpSpPr>
          <p:cxnSp>
            <p:nvCxnSpPr>
              <p:cNvPr id="9444" name="Straight Connector 9443">
                <a:extLst>
                  <a:ext uri="{FF2B5EF4-FFF2-40B4-BE49-F238E27FC236}">
                    <a16:creationId xmlns:a16="http://schemas.microsoft.com/office/drawing/2014/main" id="{ED3D027D-E7A4-EDE3-8652-9E4C376A699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45" name="Straight Connector 9444">
                <a:extLst>
                  <a:ext uri="{FF2B5EF4-FFF2-40B4-BE49-F238E27FC236}">
                    <a16:creationId xmlns:a16="http://schemas.microsoft.com/office/drawing/2014/main" id="{BC3B153B-0E27-9902-4EBA-E78F2A17E12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6" name="Group 9445">
              <a:extLst>
                <a:ext uri="{FF2B5EF4-FFF2-40B4-BE49-F238E27FC236}">
                  <a16:creationId xmlns:a16="http://schemas.microsoft.com/office/drawing/2014/main" id="{36695831-6103-D780-6A91-7166576F1E1B}"/>
                </a:ext>
              </a:extLst>
            </p:cNvPr>
            <p:cNvGrpSpPr/>
            <p:nvPr/>
          </p:nvGrpSpPr>
          <p:grpSpPr>
            <a:xfrm>
              <a:off x="7113012" y="3249341"/>
              <a:ext cx="89485" cy="89485"/>
              <a:chOff x="2162465" y="4117385"/>
              <a:chExt cx="283772" cy="283772"/>
            </a:xfrm>
          </p:grpSpPr>
          <p:cxnSp>
            <p:nvCxnSpPr>
              <p:cNvPr id="9447" name="Straight Connector 9446">
                <a:extLst>
                  <a:ext uri="{FF2B5EF4-FFF2-40B4-BE49-F238E27FC236}">
                    <a16:creationId xmlns:a16="http://schemas.microsoft.com/office/drawing/2014/main" id="{4CA228D6-FFCB-CC02-81E0-1A183114A2E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48" name="Straight Connector 9447">
                <a:extLst>
                  <a:ext uri="{FF2B5EF4-FFF2-40B4-BE49-F238E27FC236}">
                    <a16:creationId xmlns:a16="http://schemas.microsoft.com/office/drawing/2014/main" id="{9010C314-9634-F7F2-4C99-D2A4E9D02BB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9" name="Group 9448">
              <a:extLst>
                <a:ext uri="{FF2B5EF4-FFF2-40B4-BE49-F238E27FC236}">
                  <a16:creationId xmlns:a16="http://schemas.microsoft.com/office/drawing/2014/main" id="{0FB0F4D6-7776-3667-1A94-6503E890CDAC}"/>
                </a:ext>
              </a:extLst>
            </p:cNvPr>
            <p:cNvGrpSpPr/>
            <p:nvPr/>
          </p:nvGrpSpPr>
          <p:grpSpPr>
            <a:xfrm>
              <a:off x="7216770" y="3297887"/>
              <a:ext cx="89485" cy="89485"/>
              <a:chOff x="2162465" y="4117385"/>
              <a:chExt cx="283772" cy="283772"/>
            </a:xfrm>
          </p:grpSpPr>
          <p:cxnSp>
            <p:nvCxnSpPr>
              <p:cNvPr id="9450" name="Straight Connector 9449">
                <a:extLst>
                  <a:ext uri="{FF2B5EF4-FFF2-40B4-BE49-F238E27FC236}">
                    <a16:creationId xmlns:a16="http://schemas.microsoft.com/office/drawing/2014/main" id="{3A4FBB85-725E-324C-FF37-50121CA0C93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51" name="Straight Connector 9450">
                <a:extLst>
                  <a:ext uri="{FF2B5EF4-FFF2-40B4-BE49-F238E27FC236}">
                    <a16:creationId xmlns:a16="http://schemas.microsoft.com/office/drawing/2014/main" id="{0F48A0FA-7521-12C5-1717-320DC5F3635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52" name="Group 9451">
              <a:extLst>
                <a:ext uri="{FF2B5EF4-FFF2-40B4-BE49-F238E27FC236}">
                  <a16:creationId xmlns:a16="http://schemas.microsoft.com/office/drawing/2014/main" id="{2362F545-E0EE-3D6E-84C7-0D51CEF37432}"/>
                </a:ext>
              </a:extLst>
            </p:cNvPr>
            <p:cNvGrpSpPr/>
            <p:nvPr/>
          </p:nvGrpSpPr>
          <p:grpSpPr>
            <a:xfrm>
              <a:off x="7285297" y="3297887"/>
              <a:ext cx="89485" cy="89485"/>
              <a:chOff x="2162465" y="4117385"/>
              <a:chExt cx="283772" cy="283772"/>
            </a:xfrm>
          </p:grpSpPr>
          <p:cxnSp>
            <p:nvCxnSpPr>
              <p:cNvPr id="9453" name="Straight Connector 9452">
                <a:extLst>
                  <a:ext uri="{FF2B5EF4-FFF2-40B4-BE49-F238E27FC236}">
                    <a16:creationId xmlns:a16="http://schemas.microsoft.com/office/drawing/2014/main" id="{3BE9074A-F080-26A4-15D8-368A3AB6C01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54" name="Straight Connector 9453">
                <a:extLst>
                  <a:ext uri="{FF2B5EF4-FFF2-40B4-BE49-F238E27FC236}">
                    <a16:creationId xmlns:a16="http://schemas.microsoft.com/office/drawing/2014/main" id="{181E2E66-7B29-C157-2419-D32AEFFF5CC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55" name="Group 9454">
              <a:extLst>
                <a:ext uri="{FF2B5EF4-FFF2-40B4-BE49-F238E27FC236}">
                  <a16:creationId xmlns:a16="http://schemas.microsoft.com/office/drawing/2014/main" id="{382F43A2-6D73-4137-DCAA-FF431C28F7E7}"/>
                </a:ext>
              </a:extLst>
            </p:cNvPr>
            <p:cNvGrpSpPr/>
            <p:nvPr/>
          </p:nvGrpSpPr>
          <p:grpSpPr>
            <a:xfrm>
              <a:off x="7325900" y="3297887"/>
              <a:ext cx="89485" cy="89485"/>
              <a:chOff x="2162465" y="4117385"/>
              <a:chExt cx="283772" cy="283772"/>
            </a:xfrm>
          </p:grpSpPr>
          <p:cxnSp>
            <p:nvCxnSpPr>
              <p:cNvPr id="9456" name="Straight Connector 9455">
                <a:extLst>
                  <a:ext uri="{FF2B5EF4-FFF2-40B4-BE49-F238E27FC236}">
                    <a16:creationId xmlns:a16="http://schemas.microsoft.com/office/drawing/2014/main" id="{359BC5A5-C259-AAC8-0CB8-455E2B09701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57" name="Straight Connector 9456">
                <a:extLst>
                  <a:ext uri="{FF2B5EF4-FFF2-40B4-BE49-F238E27FC236}">
                    <a16:creationId xmlns:a16="http://schemas.microsoft.com/office/drawing/2014/main" id="{8F6D401E-F4FB-F507-CD44-2D6AB237991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58" name="Group 9457">
              <a:extLst>
                <a:ext uri="{FF2B5EF4-FFF2-40B4-BE49-F238E27FC236}">
                  <a16:creationId xmlns:a16="http://schemas.microsoft.com/office/drawing/2014/main" id="{BDB1105C-65AB-96A4-4CC3-49EC51E26A8B}"/>
                </a:ext>
              </a:extLst>
            </p:cNvPr>
            <p:cNvGrpSpPr/>
            <p:nvPr/>
          </p:nvGrpSpPr>
          <p:grpSpPr>
            <a:xfrm>
              <a:off x="7374063" y="3297887"/>
              <a:ext cx="89485" cy="89485"/>
              <a:chOff x="2162465" y="4117385"/>
              <a:chExt cx="283772" cy="283772"/>
            </a:xfrm>
          </p:grpSpPr>
          <p:cxnSp>
            <p:nvCxnSpPr>
              <p:cNvPr id="9459" name="Straight Connector 9458">
                <a:extLst>
                  <a:ext uri="{FF2B5EF4-FFF2-40B4-BE49-F238E27FC236}">
                    <a16:creationId xmlns:a16="http://schemas.microsoft.com/office/drawing/2014/main" id="{691E4498-D6B1-7F54-AAF8-042DBCC2752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0" name="Straight Connector 9459">
                <a:extLst>
                  <a:ext uri="{FF2B5EF4-FFF2-40B4-BE49-F238E27FC236}">
                    <a16:creationId xmlns:a16="http://schemas.microsoft.com/office/drawing/2014/main" id="{50A043F7-C81A-209D-472E-876091B6813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61" name="Group 9460">
              <a:extLst>
                <a:ext uri="{FF2B5EF4-FFF2-40B4-BE49-F238E27FC236}">
                  <a16:creationId xmlns:a16="http://schemas.microsoft.com/office/drawing/2014/main" id="{A02C5159-E293-4BAF-073F-F71FD91234BD}"/>
                </a:ext>
              </a:extLst>
            </p:cNvPr>
            <p:cNvGrpSpPr/>
            <p:nvPr/>
          </p:nvGrpSpPr>
          <p:grpSpPr>
            <a:xfrm>
              <a:off x="7432949" y="3338827"/>
              <a:ext cx="89485" cy="89485"/>
              <a:chOff x="2162465" y="4117385"/>
              <a:chExt cx="283772" cy="283772"/>
            </a:xfrm>
          </p:grpSpPr>
          <p:cxnSp>
            <p:nvCxnSpPr>
              <p:cNvPr id="9462" name="Straight Connector 9461">
                <a:extLst>
                  <a:ext uri="{FF2B5EF4-FFF2-40B4-BE49-F238E27FC236}">
                    <a16:creationId xmlns:a16="http://schemas.microsoft.com/office/drawing/2014/main" id="{0E5FFD95-0945-EBFA-F04E-7C0A2C36551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3" name="Straight Connector 9462">
                <a:extLst>
                  <a:ext uri="{FF2B5EF4-FFF2-40B4-BE49-F238E27FC236}">
                    <a16:creationId xmlns:a16="http://schemas.microsoft.com/office/drawing/2014/main" id="{AE2AC9F5-7C15-7B9A-B475-FAC3637CDEA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64" name="Group 9463">
              <a:extLst>
                <a:ext uri="{FF2B5EF4-FFF2-40B4-BE49-F238E27FC236}">
                  <a16:creationId xmlns:a16="http://schemas.microsoft.com/office/drawing/2014/main" id="{FEDF511E-CFC6-E52B-38EC-9177FCE709CB}"/>
                </a:ext>
              </a:extLst>
            </p:cNvPr>
            <p:cNvGrpSpPr/>
            <p:nvPr/>
          </p:nvGrpSpPr>
          <p:grpSpPr>
            <a:xfrm>
              <a:off x="7535858" y="3369539"/>
              <a:ext cx="89485" cy="89485"/>
              <a:chOff x="2162465" y="4117385"/>
              <a:chExt cx="283772" cy="283772"/>
            </a:xfrm>
          </p:grpSpPr>
          <p:cxnSp>
            <p:nvCxnSpPr>
              <p:cNvPr id="9465" name="Straight Connector 9464">
                <a:extLst>
                  <a:ext uri="{FF2B5EF4-FFF2-40B4-BE49-F238E27FC236}">
                    <a16:creationId xmlns:a16="http://schemas.microsoft.com/office/drawing/2014/main" id="{C8278022-E336-5DD3-05E8-8555634971A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6" name="Straight Connector 9465">
                <a:extLst>
                  <a:ext uri="{FF2B5EF4-FFF2-40B4-BE49-F238E27FC236}">
                    <a16:creationId xmlns:a16="http://schemas.microsoft.com/office/drawing/2014/main" id="{CB4C91E1-B71C-E05B-D227-9A105B39FF7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67" name="Group 9466">
              <a:extLst>
                <a:ext uri="{FF2B5EF4-FFF2-40B4-BE49-F238E27FC236}">
                  <a16:creationId xmlns:a16="http://schemas.microsoft.com/office/drawing/2014/main" id="{3489C7CB-CEE1-9FC0-B78F-CA0E693D31E5}"/>
                </a:ext>
              </a:extLst>
            </p:cNvPr>
            <p:cNvGrpSpPr/>
            <p:nvPr/>
          </p:nvGrpSpPr>
          <p:grpSpPr>
            <a:xfrm>
              <a:off x="7619550" y="3369539"/>
              <a:ext cx="89485" cy="89485"/>
              <a:chOff x="2162465" y="4117385"/>
              <a:chExt cx="283772" cy="283772"/>
            </a:xfrm>
          </p:grpSpPr>
          <p:cxnSp>
            <p:nvCxnSpPr>
              <p:cNvPr id="9468" name="Straight Connector 9467">
                <a:extLst>
                  <a:ext uri="{FF2B5EF4-FFF2-40B4-BE49-F238E27FC236}">
                    <a16:creationId xmlns:a16="http://schemas.microsoft.com/office/drawing/2014/main" id="{DC59E9BB-204C-AEF3-204C-7AC5E33507D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9" name="Straight Connector 9468">
                <a:extLst>
                  <a:ext uri="{FF2B5EF4-FFF2-40B4-BE49-F238E27FC236}">
                    <a16:creationId xmlns:a16="http://schemas.microsoft.com/office/drawing/2014/main" id="{61A1ADB6-CF71-613F-867C-D2DC3000F23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0" name="Group 9469">
              <a:extLst>
                <a:ext uri="{FF2B5EF4-FFF2-40B4-BE49-F238E27FC236}">
                  <a16:creationId xmlns:a16="http://schemas.microsoft.com/office/drawing/2014/main" id="{27476A42-8CE9-8FF5-1114-8D1134BB9C1F}"/>
                </a:ext>
              </a:extLst>
            </p:cNvPr>
            <p:cNvGrpSpPr/>
            <p:nvPr/>
          </p:nvGrpSpPr>
          <p:grpSpPr>
            <a:xfrm>
              <a:off x="7788152" y="3369539"/>
              <a:ext cx="89485" cy="89485"/>
              <a:chOff x="2162465" y="4117385"/>
              <a:chExt cx="283772" cy="283772"/>
            </a:xfrm>
          </p:grpSpPr>
          <p:cxnSp>
            <p:nvCxnSpPr>
              <p:cNvPr id="9471" name="Straight Connector 9470">
                <a:extLst>
                  <a:ext uri="{FF2B5EF4-FFF2-40B4-BE49-F238E27FC236}">
                    <a16:creationId xmlns:a16="http://schemas.microsoft.com/office/drawing/2014/main" id="{2DE40813-1352-B9BE-6CF4-96AC54DA83D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2" name="Straight Connector 9471">
                <a:extLst>
                  <a:ext uri="{FF2B5EF4-FFF2-40B4-BE49-F238E27FC236}">
                    <a16:creationId xmlns:a16="http://schemas.microsoft.com/office/drawing/2014/main" id="{0F7B2621-022F-EBC2-195C-6A01B54F740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3" name="Group 9472">
              <a:extLst>
                <a:ext uri="{FF2B5EF4-FFF2-40B4-BE49-F238E27FC236}">
                  <a16:creationId xmlns:a16="http://schemas.microsoft.com/office/drawing/2014/main" id="{A7586930-DEC6-8832-AF00-439BD332E204}"/>
                </a:ext>
              </a:extLst>
            </p:cNvPr>
            <p:cNvGrpSpPr/>
            <p:nvPr/>
          </p:nvGrpSpPr>
          <p:grpSpPr>
            <a:xfrm>
              <a:off x="7900849" y="3369539"/>
              <a:ext cx="89485" cy="89485"/>
              <a:chOff x="2162465" y="4117385"/>
              <a:chExt cx="283772" cy="283772"/>
            </a:xfrm>
          </p:grpSpPr>
          <p:cxnSp>
            <p:nvCxnSpPr>
              <p:cNvPr id="9474" name="Straight Connector 9473">
                <a:extLst>
                  <a:ext uri="{FF2B5EF4-FFF2-40B4-BE49-F238E27FC236}">
                    <a16:creationId xmlns:a16="http://schemas.microsoft.com/office/drawing/2014/main" id="{4F41F320-7AC5-4359-067E-19BD3C7EB06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5" name="Straight Connector 9474">
                <a:extLst>
                  <a:ext uri="{FF2B5EF4-FFF2-40B4-BE49-F238E27FC236}">
                    <a16:creationId xmlns:a16="http://schemas.microsoft.com/office/drawing/2014/main" id="{050C2CC0-A9D0-5821-90DE-6472A8D319B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6" name="Group 9475">
              <a:extLst>
                <a:ext uri="{FF2B5EF4-FFF2-40B4-BE49-F238E27FC236}">
                  <a16:creationId xmlns:a16="http://schemas.microsoft.com/office/drawing/2014/main" id="{2032FC8C-5E93-946C-22FC-E08D964EF24E}"/>
                </a:ext>
              </a:extLst>
            </p:cNvPr>
            <p:cNvGrpSpPr/>
            <p:nvPr/>
          </p:nvGrpSpPr>
          <p:grpSpPr>
            <a:xfrm>
              <a:off x="7983785" y="3369539"/>
              <a:ext cx="89485" cy="89485"/>
              <a:chOff x="2162465" y="4117385"/>
              <a:chExt cx="283772" cy="283772"/>
            </a:xfrm>
          </p:grpSpPr>
          <p:cxnSp>
            <p:nvCxnSpPr>
              <p:cNvPr id="9477" name="Straight Connector 9476">
                <a:extLst>
                  <a:ext uri="{FF2B5EF4-FFF2-40B4-BE49-F238E27FC236}">
                    <a16:creationId xmlns:a16="http://schemas.microsoft.com/office/drawing/2014/main" id="{FD2C0B6B-C19A-1FE7-F0CE-51725541236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8" name="Straight Connector 9477">
                <a:extLst>
                  <a:ext uri="{FF2B5EF4-FFF2-40B4-BE49-F238E27FC236}">
                    <a16:creationId xmlns:a16="http://schemas.microsoft.com/office/drawing/2014/main" id="{2B160581-6C39-379D-EB1D-AADA7662227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9" name="Group 9478">
              <a:extLst>
                <a:ext uri="{FF2B5EF4-FFF2-40B4-BE49-F238E27FC236}">
                  <a16:creationId xmlns:a16="http://schemas.microsoft.com/office/drawing/2014/main" id="{A5BA17DD-1DD7-8FAA-EF1C-A8A5D3797C63}"/>
                </a:ext>
              </a:extLst>
            </p:cNvPr>
            <p:cNvGrpSpPr/>
            <p:nvPr/>
          </p:nvGrpSpPr>
          <p:grpSpPr>
            <a:xfrm>
              <a:off x="8035646" y="3369539"/>
              <a:ext cx="89485" cy="89485"/>
              <a:chOff x="2162465" y="4117385"/>
              <a:chExt cx="283772" cy="283772"/>
            </a:xfrm>
          </p:grpSpPr>
          <p:cxnSp>
            <p:nvCxnSpPr>
              <p:cNvPr id="9480" name="Straight Connector 9479">
                <a:extLst>
                  <a:ext uri="{FF2B5EF4-FFF2-40B4-BE49-F238E27FC236}">
                    <a16:creationId xmlns:a16="http://schemas.microsoft.com/office/drawing/2014/main" id="{085B8C99-A7E2-DA29-CA93-65EAB070A1B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81" name="Straight Connector 9480">
                <a:extLst>
                  <a:ext uri="{FF2B5EF4-FFF2-40B4-BE49-F238E27FC236}">
                    <a16:creationId xmlns:a16="http://schemas.microsoft.com/office/drawing/2014/main" id="{F04D08D3-49BD-C5AB-D922-E904F95B652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2" name="Group 9481">
              <a:extLst>
                <a:ext uri="{FF2B5EF4-FFF2-40B4-BE49-F238E27FC236}">
                  <a16:creationId xmlns:a16="http://schemas.microsoft.com/office/drawing/2014/main" id="{EDB18C9B-C2D9-B07E-AF12-E8A093A59CDE}"/>
                </a:ext>
              </a:extLst>
            </p:cNvPr>
            <p:cNvGrpSpPr/>
            <p:nvPr/>
          </p:nvGrpSpPr>
          <p:grpSpPr>
            <a:xfrm>
              <a:off x="8085447" y="3369539"/>
              <a:ext cx="89485" cy="89485"/>
              <a:chOff x="2162465" y="4117385"/>
              <a:chExt cx="283772" cy="283772"/>
            </a:xfrm>
          </p:grpSpPr>
          <p:cxnSp>
            <p:nvCxnSpPr>
              <p:cNvPr id="9483" name="Straight Connector 9482">
                <a:extLst>
                  <a:ext uri="{FF2B5EF4-FFF2-40B4-BE49-F238E27FC236}">
                    <a16:creationId xmlns:a16="http://schemas.microsoft.com/office/drawing/2014/main" id="{7F1246D8-8148-79D0-80FD-DCFD1677CA5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84" name="Straight Connector 9483">
                <a:extLst>
                  <a:ext uri="{FF2B5EF4-FFF2-40B4-BE49-F238E27FC236}">
                    <a16:creationId xmlns:a16="http://schemas.microsoft.com/office/drawing/2014/main" id="{C7CE7B3D-2A8F-2DE1-0099-B289733DA1C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5" name="Group 9484">
              <a:extLst>
                <a:ext uri="{FF2B5EF4-FFF2-40B4-BE49-F238E27FC236}">
                  <a16:creationId xmlns:a16="http://schemas.microsoft.com/office/drawing/2014/main" id="{1C03091D-C953-FAFC-78F7-3798884133C3}"/>
                </a:ext>
              </a:extLst>
            </p:cNvPr>
            <p:cNvGrpSpPr/>
            <p:nvPr/>
          </p:nvGrpSpPr>
          <p:grpSpPr>
            <a:xfrm>
              <a:off x="8183600" y="3369539"/>
              <a:ext cx="89485" cy="89485"/>
              <a:chOff x="2162465" y="4117385"/>
              <a:chExt cx="283772" cy="283772"/>
            </a:xfrm>
          </p:grpSpPr>
          <p:cxnSp>
            <p:nvCxnSpPr>
              <p:cNvPr id="9486" name="Straight Connector 9485">
                <a:extLst>
                  <a:ext uri="{FF2B5EF4-FFF2-40B4-BE49-F238E27FC236}">
                    <a16:creationId xmlns:a16="http://schemas.microsoft.com/office/drawing/2014/main" id="{B7C4E963-A267-93AF-7926-B2D50BCF13A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87" name="Straight Connector 9486">
                <a:extLst>
                  <a:ext uri="{FF2B5EF4-FFF2-40B4-BE49-F238E27FC236}">
                    <a16:creationId xmlns:a16="http://schemas.microsoft.com/office/drawing/2014/main" id="{78D6FE5C-69C2-329E-1F20-E8A43DDCC2C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8" name="Group 9487">
              <a:extLst>
                <a:ext uri="{FF2B5EF4-FFF2-40B4-BE49-F238E27FC236}">
                  <a16:creationId xmlns:a16="http://schemas.microsoft.com/office/drawing/2014/main" id="{4AD0460B-819D-5469-6910-ACE2DECFAB1B}"/>
                </a:ext>
              </a:extLst>
            </p:cNvPr>
            <p:cNvGrpSpPr/>
            <p:nvPr/>
          </p:nvGrpSpPr>
          <p:grpSpPr>
            <a:xfrm>
              <a:off x="8293138" y="3514127"/>
              <a:ext cx="89485" cy="89485"/>
              <a:chOff x="2162465" y="4117385"/>
              <a:chExt cx="283772" cy="283772"/>
            </a:xfrm>
          </p:grpSpPr>
          <p:cxnSp>
            <p:nvCxnSpPr>
              <p:cNvPr id="9489" name="Straight Connector 9488">
                <a:extLst>
                  <a:ext uri="{FF2B5EF4-FFF2-40B4-BE49-F238E27FC236}">
                    <a16:creationId xmlns:a16="http://schemas.microsoft.com/office/drawing/2014/main" id="{70D2EDA5-184B-8950-2EC1-26EB005F1C0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0" name="Straight Connector 9489">
                <a:extLst>
                  <a:ext uri="{FF2B5EF4-FFF2-40B4-BE49-F238E27FC236}">
                    <a16:creationId xmlns:a16="http://schemas.microsoft.com/office/drawing/2014/main" id="{00DA5754-39C4-70D8-F964-65AA54E1D43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91" name="Group 9490">
              <a:extLst>
                <a:ext uri="{FF2B5EF4-FFF2-40B4-BE49-F238E27FC236}">
                  <a16:creationId xmlns:a16="http://schemas.microsoft.com/office/drawing/2014/main" id="{89E48D90-403E-69AA-ABC0-18EA3B8985A8}"/>
                </a:ext>
              </a:extLst>
            </p:cNvPr>
            <p:cNvGrpSpPr/>
            <p:nvPr/>
          </p:nvGrpSpPr>
          <p:grpSpPr>
            <a:xfrm>
              <a:off x="8440228" y="3583145"/>
              <a:ext cx="89485" cy="89485"/>
              <a:chOff x="2162465" y="4117385"/>
              <a:chExt cx="283772" cy="283772"/>
            </a:xfrm>
          </p:grpSpPr>
          <p:cxnSp>
            <p:nvCxnSpPr>
              <p:cNvPr id="9492" name="Straight Connector 9491">
                <a:extLst>
                  <a:ext uri="{FF2B5EF4-FFF2-40B4-BE49-F238E27FC236}">
                    <a16:creationId xmlns:a16="http://schemas.microsoft.com/office/drawing/2014/main" id="{769563BB-E9FE-0F2B-1AAF-F965568F701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3" name="Straight Connector 9492">
                <a:extLst>
                  <a:ext uri="{FF2B5EF4-FFF2-40B4-BE49-F238E27FC236}">
                    <a16:creationId xmlns:a16="http://schemas.microsoft.com/office/drawing/2014/main" id="{F6726FF3-4601-B383-720B-B1B22CA65AB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94" name="Group 9493">
              <a:extLst>
                <a:ext uri="{FF2B5EF4-FFF2-40B4-BE49-F238E27FC236}">
                  <a16:creationId xmlns:a16="http://schemas.microsoft.com/office/drawing/2014/main" id="{59C68B80-7C58-C9E2-A8E8-DD0E40BEE747}"/>
                </a:ext>
              </a:extLst>
            </p:cNvPr>
            <p:cNvGrpSpPr/>
            <p:nvPr/>
          </p:nvGrpSpPr>
          <p:grpSpPr>
            <a:xfrm>
              <a:off x="8856759" y="3585236"/>
              <a:ext cx="89485" cy="89485"/>
              <a:chOff x="2162465" y="4117385"/>
              <a:chExt cx="283772" cy="283772"/>
            </a:xfrm>
          </p:grpSpPr>
          <p:cxnSp>
            <p:nvCxnSpPr>
              <p:cNvPr id="9495" name="Straight Connector 9494">
                <a:extLst>
                  <a:ext uri="{FF2B5EF4-FFF2-40B4-BE49-F238E27FC236}">
                    <a16:creationId xmlns:a16="http://schemas.microsoft.com/office/drawing/2014/main" id="{73AE7C8D-15D2-68DA-13A3-9EDD0400C3A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6" name="Straight Connector 9495">
                <a:extLst>
                  <a:ext uri="{FF2B5EF4-FFF2-40B4-BE49-F238E27FC236}">
                    <a16:creationId xmlns:a16="http://schemas.microsoft.com/office/drawing/2014/main" id="{D55CD027-0365-F0EF-EB90-62C69EB2025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97" name="Group 9496">
              <a:extLst>
                <a:ext uri="{FF2B5EF4-FFF2-40B4-BE49-F238E27FC236}">
                  <a16:creationId xmlns:a16="http://schemas.microsoft.com/office/drawing/2014/main" id="{88824FE2-D22B-BB13-1AEF-7B7EEEB8C43B}"/>
                </a:ext>
              </a:extLst>
            </p:cNvPr>
            <p:cNvGrpSpPr/>
            <p:nvPr/>
          </p:nvGrpSpPr>
          <p:grpSpPr>
            <a:xfrm>
              <a:off x="8908889" y="3585236"/>
              <a:ext cx="89485" cy="89485"/>
              <a:chOff x="2162465" y="4117385"/>
              <a:chExt cx="283772" cy="283772"/>
            </a:xfrm>
          </p:grpSpPr>
          <p:cxnSp>
            <p:nvCxnSpPr>
              <p:cNvPr id="9498" name="Straight Connector 9497">
                <a:extLst>
                  <a:ext uri="{FF2B5EF4-FFF2-40B4-BE49-F238E27FC236}">
                    <a16:creationId xmlns:a16="http://schemas.microsoft.com/office/drawing/2014/main" id="{4072CA6B-39BC-13C6-2C54-A8C4AD7FC18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9" name="Straight Connector 9498">
                <a:extLst>
                  <a:ext uri="{FF2B5EF4-FFF2-40B4-BE49-F238E27FC236}">
                    <a16:creationId xmlns:a16="http://schemas.microsoft.com/office/drawing/2014/main" id="{A2716E3A-2664-740E-F3CA-877CD4FF647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0" name="Group 9499">
              <a:extLst>
                <a:ext uri="{FF2B5EF4-FFF2-40B4-BE49-F238E27FC236}">
                  <a16:creationId xmlns:a16="http://schemas.microsoft.com/office/drawing/2014/main" id="{21ADC5D7-643D-DF9E-2BD0-D6E10A620985}"/>
                </a:ext>
              </a:extLst>
            </p:cNvPr>
            <p:cNvGrpSpPr/>
            <p:nvPr/>
          </p:nvGrpSpPr>
          <p:grpSpPr>
            <a:xfrm>
              <a:off x="8975589" y="3585236"/>
              <a:ext cx="89485" cy="89485"/>
              <a:chOff x="2162465" y="4117385"/>
              <a:chExt cx="283772" cy="283772"/>
            </a:xfrm>
          </p:grpSpPr>
          <p:cxnSp>
            <p:nvCxnSpPr>
              <p:cNvPr id="9501" name="Straight Connector 9500">
                <a:extLst>
                  <a:ext uri="{FF2B5EF4-FFF2-40B4-BE49-F238E27FC236}">
                    <a16:creationId xmlns:a16="http://schemas.microsoft.com/office/drawing/2014/main" id="{8E44245E-2CF7-7453-BEBA-0BCF80D6A04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2" name="Straight Connector 9501">
                <a:extLst>
                  <a:ext uri="{FF2B5EF4-FFF2-40B4-BE49-F238E27FC236}">
                    <a16:creationId xmlns:a16="http://schemas.microsoft.com/office/drawing/2014/main" id="{74B4034C-BEC3-3FC9-5355-F10352F7A3C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3" name="Group 9502">
              <a:extLst>
                <a:ext uri="{FF2B5EF4-FFF2-40B4-BE49-F238E27FC236}">
                  <a16:creationId xmlns:a16="http://schemas.microsoft.com/office/drawing/2014/main" id="{7A74171E-1116-4F19-31CC-F5B29F315A61}"/>
                </a:ext>
              </a:extLst>
            </p:cNvPr>
            <p:cNvGrpSpPr/>
            <p:nvPr/>
          </p:nvGrpSpPr>
          <p:grpSpPr>
            <a:xfrm>
              <a:off x="9129869" y="3585236"/>
              <a:ext cx="89485" cy="89485"/>
              <a:chOff x="2162465" y="4117385"/>
              <a:chExt cx="283772" cy="283772"/>
            </a:xfrm>
          </p:grpSpPr>
          <p:cxnSp>
            <p:nvCxnSpPr>
              <p:cNvPr id="9504" name="Straight Connector 9503">
                <a:extLst>
                  <a:ext uri="{FF2B5EF4-FFF2-40B4-BE49-F238E27FC236}">
                    <a16:creationId xmlns:a16="http://schemas.microsoft.com/office/drawing/2014/main" id="{3C6B27F6-2C57-01AD-7DB7-303F3C4850B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5" name="Straight Connector 9504">
                <a:extLst>
                  <a:ext uri="{FF2B5EF4-FFF2-40B4-BE49-F238E27FC236}">
                    <a16:creationId xmlns:a16="http://schemas.microsoft.com/office/drawing/2014/main" id="{BC094537-C6E8-3590-D3D8-0206BB18542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6" name="Group 9505">
              <a:extLst>
                <a:ext uri="{FF2B5EF4-FFF2-40B4-BE49-F238E27FC236}">
                  <a16:creationId xmlns:a16="http://schemas.microsoft.com/office/drawing/2014/main" id="{B6E90AC3-E5D7-F457-7C2F-67C9D1AE7345}"/>
                </a:ext>
              </a:extLst>
            </p:cNvPr>
            <p:cNvGrpSpPr/>
            <p:nvPr/>
          </p:nvGrpSpPr>
          <p:grpSpPr>
            <a:xfrm>
              <a:off x="9190603" y="3585236"/>
              <a:ext cx="89485" cy="89485"/>
              <a:chOff x="2162465" y="4117385"/>
              <a:chExt cx="283772" cy="283772"/>
            </a:xfrm>
          </p:grpSpPr>
          <p:cxnSp>
            <p:nvCxnSpPr>
              <p:cNvPr id="9507" name="Straight Connector 9506">
                <a:extLst>
                  <a:ext uri="{FF2B5EF4-FFF2-40B4-BE49-F238E27FC236}">
                    <a16:creationId xmlns:a16="http://schemas.microsoft.com/office/drawing/2014/main" id="{5C1F4635-D3E7-784E-DDFB-BE9FC36C928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8" name="Straight Connector 9507">
                <a:extLst>
                  <a:ext uri="{FF2B5EF4-FFF2-40B4-BE49-F238E27FC236}">
                    <a16:creationId xmlns:a16="http://schemas.microsoft.com/office/drawing/2014/main" id="{DFB76EDC-A491-8148-FE30-58D84311F9B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9" name="Group 9508">
              <a:extLst>
                <a:ext uri="{FF2B5EF4-FFF2-40B4-BE49-F238E27FC236}">
                  <a16:creationId xmlns:a16="http://schemas.microsoft.com/office/drawing/2014/main" id="{D6B4B9DD-4D3B-051E-DFE5-C6C991BEB5DE}"/>
                </a:ext>
              </a:extLst>
            </p:cNvPr>
            <p:cNvGrpSpPr/>
            <p:nvPr/>
          </p:nvGrpSpPr>
          <p:grpSpPr>
            <a:xfrm>
              <a:off x="9560598" y="3589999"/>
              <a:ext cx="89485" cy="89485"/>
              <a:chOff x="2162465" y="4117385"/>
              <a:chExt cx="283772" cy="283772"/>
            </a:xfrm>
          </p:grpSpPr>
          <p:cxnSp>
            <p:nvCxnSpPr>
              <p:cNvPr id="9510" name="Straight Connector 9509">
                <a:extLst>
                  <a:ext uri="{FF2B5EF4-FFF2-40B4-BE49-F238E27FC236}">
                    <a16:creationId xmlns:a16="http://schemas.microsoft.com/office/drawing/2014/main" id="{B3043357-8416-6910-99F2-6FAC0240203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11" name="Straight Connector 9510">
                <a:extLst>
                  <a:ext uri="{FF2B5EF4-FFF2-40B4-BE49-F238E27FC236}">
                    <a16:creationId xmlns:a16="http://schemas.microsoft.com/office/drawing/2014/main" id="{26B1A679-B629-C064-0F74-1585EB42EC8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2" name="Group 9511">
              <a:extLst>
                <a:ext uri="{FF2B5EF4-FFF2-40B4-BE49-F238E27FC236}">
                  <a16:creationId xmlns:a16="http://schemas.microsoft.com/office/drawing/2014/main" id="{0C1CC431-30C0-4C19-B041-1600F6FCF88A}"/>
                </a:ext>
              </a:extLst>
            </p:cNvPr>
            <p:cNvGrpSpPr/>
            <p:nvPr/>
          </p:nvGrpSpPr>
          <p:grpSpPr>
            <a:xfrm>
              <a:off x="9953504" y="3723191"/>
              <a:ext cx="89485" cy="89485"/>
              <a:chOff x="2162465" y="4117385"/>
              <a:chExt cx="283772" cy="283772"/>
            </a:xfrm>
          </p:grpSpPr>
          <p:cxnSp>
            <p:nvCxnSpPr>
              <p:cNvPr id="9513" name="Straight Connector 9512">
                <a:extLst>
                  <a:ext uri="{FF2B5EF4-FFF2-40B4-BE49-F238E27FC236}">
                    <a16:creationId xmlns:a16="http://schemas.microsoft.com/office/drawing/2014/main" id="{664F7362-446E-ACBD-7250-9FD1D285C5C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14" name="Straight Connector 9513">
                <a:extLst>
                  <a:ext uri="{FF2B5EF4-FFF2-40B4-BE49-F238E27FC236}">
                    <a16:creationId xmlns:a16="http://schemas.microsoft.com/office/drawing/2014/main" id="{6D30373E-CE11-82E5-E51E-C912ECE119C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5" name="Group 9514">
              <a:extLst>
                <a:ext uri="{FF2B5EF4-FFF2-40B4-BE49-F238E27FC236}">
                  <a16:creationId xmlns:a16="http://schemas.microsoft.com/office/drawing/2014/main" id="{D98FEC40-0D13-D40D-B878-00E4AE39120D}"/>
                </a:ext>
              </a:extLst>
            </p:cNvPr>
            <p:cNvGrpSpPr/>
            <p:nvPr/>
          </p:nvGrpSpPr>
          <p:grpSpPr>
            <a:xfrm>
              <a:off x="10339267" y="3723191"/>
              <a:ext cx="89485" cy="89485"/>
              <a:chOff x="2162465" y="4117385"/>
              <a:chExt cx="283772" cy="283772"/>
            </a:xfrm>
          </p:grpSpPr>
          <p:cxnSp>
            <p:nvCxnSpPr>
              <p:cNvPr id="9516" name="Straight Connector 9515">
                <a:extLst>
                  <a:ext uri="{FF2B5EF4-FFF2-40B4-BE49-F238E27FC236}">
                    <a16:creationId xmlns:a16="http://schemas.microsoft.com/office/drawing/2014/main" id="{AD93AB2A-95BD-AE4B-088B-2349267DA48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17" name="Straight Connector 9516">
                <a:extLst>
                  <a:ext uri="{FF2B5EF4-FFF2-40B4-BE49-F238E27FC236}">
                    <a16:creationId xmlns:a16="http://schemas.microsoft.com/office/drawing/2014/main" id="{AFAB3733-C7D4-F7E3-838A-CF711D44EB0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8" name="Group 9517">
              <a:extLst>
                <a:ext uri="{FF2B5EF4-FFF2-40B4-BE49-F238E27FC236}">
                  <a16:creationId xmlns:a16="http://schemas.microsoft.com/office/drawing/2014/main" id="{5838293F-C591-AF50-779C-EB26A45C2590}"/>
                </a:ext>
              </a:extLst>
            </p:cNvPr>
            <p:cNvGrpSpPr/>
            <p:nvPr/>
          </p:nvGrpSpPr>
          <p:grpSpPr>
            <a:xfrm>
              <a:off x="10398509" y="3723191"/>
              <a:ext cx="89485" cy="89485"/>
              <a:chOff x="2162465" y="4117385"/>
              <a:chExt cx="283772" cy="283772"/>
            </a:xfrm>
          </p:grpSpPr>
          <p:cxnSp>
            <p:nvCxnSpPr>
              <p:cNvPr id="9519" name="Straight Connector 9518">
                <a:extLst>
                  <a:ext uri="{FF2B5EF4-FFF2-40B4-BE49-F238E27FC236}">
                    <a16:creationId xmlns:a16="http://schemas.microsoft.com/office/drawing/2014/main" id="{484E567A-DA4F-900B-196A-A4194335D3F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0" name="Straight Connector 9519">
                <a:extLst>
                  <a:ext uri="{FF2B5EF4-FFF2-40B4-BE49-F238E27FC236}">
                    <a16:creationId xmlns:a16="http://schemas.microsoft.com/office/drawing/2014/main" id="{0C92DF89-47A2-95A6-CF29-A43B04A1206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21" name="Group 9520">
              <a:extLst>
                <a:ext uri="{FF2B5EF4-FFF2-40B4-BE49-F238E27FC236}">
                  <a16:creationId xmlns:a16="http://schemas.microsoft.com/office/drawing/2014/main" id="{1DE64046-ED7A-3A1B-6C58-5D63C6B91F6E}"/>
                </a:ext>
              </a:extLst>
            </p:cNvPr>
            <p:cNvGrpSpPr/>
            <p:nvPr/>
          </p:nvGrpSpPr>
          <p:grpSpPr>
            <a:xfrm>
              <a:off x="10723441" y="3723191"/>
              <a:ext cx="89485" cy="89485"/>
              <a:chOff x="2162465" y="4117385"/>
              <a:chExt cx="283772" cy="283772"/>
            </a:xfrm>
          </p:grpSpPr>
          <p:cxnSp>
            <p:nvCxnSpPr>
              <p:cNvPr id="9522" name="Straight Connector 9521">
                <a:extLst>
                  <a:ext uri="{FF2B5EF4-FFF2-40B4-BE49-F238E27FC236}">
                    <a16:creationId xmlns:a16="http://schemas.microsoft.com/office/drawing/2014/main" id="{DA5501FC-847E-1983-14BE-9A1C6275BE7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3" name="Straight Connector 9522">
                <a:extLst>
                  <a:ext uri="{FF2B5EF4-FFF2-40B4-BE49-F238E27FC236}">
                    <a16:creationId xmlns:a16="http://schemas.microsoft.com/office/drawing/2014/main" id="{3DE19EFE-1DA8-FB26-899F-FE9FCDB75F4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24" name="Group 9523">
              <a:extLst>
                <a:ext uri="{FF2B5EF4-FFF2-40B4-BE49-F238E27FC236}">
                  <a16:creationId xmlns:a16="http://schemas.microsoft.com/office/drawing/2014/main" id="{BD31BEDA-C814-E580-FD79-B40E74445437}"/>
                </a:ext>
              </a:extLst>
            </p:cNvPr>
            <p:cNvGrpSpPr/>
            <p:nvPr/>
          </p:nvGrpSpPr>
          <p:grpSpPr>
            <a:xfrm>
              <a:off x="10849891" y="3723191"/>
              <a:ext cx="89485" cy="89485"/>
              <a:chOff x="2162465" y="4117385"/>
              <a:chExt cx="283772" cy="283772"/>
            </a:xfrm>
          </p:grpSpPr>
          <p:cxnSp>
            <p:nvCxnSpPr>
              <p:cNvPr id="9525" name="Straight Connector 9524">
                <a:extLst>
                  <a:ext uri="{FF2B5EF4-FFF2-40B4-BE49-F238E27FC236}">
                    <a16:creationId xmlns:a16="http://schemas.microsoft.com/office/drawing/2014/main" id="{42D264A8-E627-A4D2-BFAC-418C382785C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6" name="Straight Connector 9525">
                <a:extLst>
                  <a:ext uri="{FF2B5EF4-FFF2-40B4-BE49-F238E27FC236}">
                    <a16:creationId xmlns:a16="http://schemas.microsoft.com/office/drawing/2014/main" id="{AE6508B1-F749-ECF3-5F4D-96C21B555DA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27" name="Group 9526">
              <a:extLst>
                <a:ext uri="{FF2B5EF4-FFF2-40B4-BE49-F238E27FC236}">
                  <a16:creationId xmlns:a16="http://schemas.microsoft.com/office/drawing/2014/main" id="{BE0F6A2C-3432-914B-BEC2-CBA100D77A2F}"/>
                </a:ext>
              </a:extLst>
            </p:cNvPr>
            <p:cNvGrpSpPr/>
            <p:nvPr/>
          </p:nvGrpSpPr>
          <p:grpSpPr>
            <a:xfrm>
              <a:off x="11064050" y="4235865"/>
              <a:ext cx="89485" cy="89485"/>
              <a:chOff x="2162465" y="4117385"/>
              <a:chExt cx="283772" cy="283772"/>
            </a:xfrm>
          </p:grpSpPr>
          <p:cxnSp>
            <p:nvCxnSpPr>
              <p:cNvPr id="9528" name="Straight Connector 9527">
                <a:extLst>
                  <a:ext uri="{FF2B5EF4-FFF2-40B4-BE49-F238E27FC236}">
                    <a16:creationId xmlns:a16="http://schemas.microsoft.com/office/drawing/2014/main" id="{421182D3-29DB-11CE-8284-8CC650A9926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9" name="Straight Connector 9528">
                <a:extLst>
                  <a:ext uri="{FF2B5EF4-FFF2-40B4-BE49-F238E27FC236}">
                    <a16:creationId xmlns:a16="http://schemas.microsoft.com/office/drawing/2014/main" id="{867C800F-2F39-7180-6C2E-7FC201D9868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grpSp>
        <p:nvGrpSpPr>
          <p:cNvPr id="9533" name="Group 9532">
            <a:extLst>
              <a:ext uri="{FF2B5EF4-FFF2-40B4-BE49-F238E27FC236}">
                <a16:creationId xmlns:a16="http://schemas.microsoft.com/office/drawing/2014/main" id="{DCD75F5E-3D11-66E2-C382-A86EC7B33AD9}"/>
              </a:ext>
            </a:extLst>
          </p:cNvPr>
          <p:cNvGrpSpPr/>
          <p:nvPr/>
        </p:nvGrpSpPr>
        <p:grpSpPr>
          <a:xfrm>
            <a:off x="2014538" y="1885950"/>
            <a:ext cx="9353550" cy="2738438"/>
            <a:chOff x="2014538" y="1885950"/>
            <a:chExt cx="9353550" cy="2738438"/>
          </a:xfrm>
        </p:grpSpPr>
        <p:sp>
          <p:nvSpPr>
            <p:cNvPr id="9531" name="Freeform: Shape 9530">
              <a:extLst>
                <a:ext uri="{FF2B5EF4-FFF2-40B4-BE49-F238E27FC236}">
                  <a16:creationId xmlns:a16="http://schemas.microsoft.com/office/drawing/2014/main" id="{81DF0695-E306-ECC1-D43D-0AB4E48CD307}"/>
                </a:ext>
              </a:extLst>
            </p:cNvPr>
            <p:cNvSpPr/>
            <p:nvPr/>
          </p:nvSpPr>
          <p:spPr bwMode="auto">
            <a:xfrm>
              <a:off x="2014538" y="1885950"/>
              <a:ext cx="3479006" cy="1276350"/>
            </a:xfrm>
            <a:custGeom>
              <a:avLst/>
              <a:gdLst>
                <a:gd name="connsiteX0" fmla="*/ 0 w 3479006"/>
                <a:gd name="connsiteY0" fmla="*/ 0 h 1276350"/>
                <a:gd name="connsiteX1" fmla="*/ 214312 w 3479006"/>
                <a:gd name="connsiteY1" fmla="*/ 0 h 1276350"/>
                <a:gd name="connsiteX2" fmla="*/ 214312 w 3479006"/>
                <a:gd name="connsiteY2" fmla="*/ 33338 h 1276350"/>
                <a:gd name="connsiteX3" fmla="*/ 311943 w 3479006"/>
                <a:gd name="connsiteY3" fmla="*/ 33338 h 1276350"/>
                <a:gd name="connsiteX4" fmla="*/ 311943 w 3479006"/>
                <a:gd name="connsiteY4" fmla="*/ 71438 h 1276350"/>
                <a:gd name="connsiteX5" fmla="*/ 459581 w 3479006"/>
                <a:gd name="connsiteY5" fmla="*/ 71438 h 1276350"/>
                <a:gd name="connsiteX6" fmla="*/ 459581 w 3479006"/>
                <a:gd name="connsiteY6" fmla="*/ 104775 h 1276350"/>
                <a:gd name="connsiteX7" fmla="*/ 485775 w 3479006"/>
                <a:gd name="connsiteY7" fmla="*/ 104775 h 1276350"/>
                <a:gd name="connsiteX8" fmla="*/ 485775 w 3479006"/>
                <a:gd name="connsiteY8" fmla="*/ 128588 h 1276350"/>
                <a:gd name="connsiteX9" fmla="*/ 550068 w 3479006"/>
                <a:gd name="connsiteY9" fmla="*/ 128588 h 1276350"/>
                <a:gd name="connsiteX10" fmla="*/ 550068 w 3479006"/>
                <a:gd name="connsiteY10" fmla="*/ 142875 h 1276350"/>
                <a:gd name="connsiteX11" fmla="*/ 652462 w 3479006"/>
                <a:gd name="connsiteY11" fmla="*/ 142875 h 1276350"/>
                <a:gd name="connsiteX12" fmla="*/ 652462 w 3479006"/>
                <a:gd name="connsiteY12" fmla="*/ 171450 h 1276350"/>
                <a:gd name="connsiteX13" fmla="*/ 773906 w 3479006"/>
                <a:gd name="connsiteY13" fmla="*/ 171450 h 1276350"/>
                <a:gd name="connsiteX14" fmla="*/ 773906 w 3479006"/>
                <a:gd name="connsiteY14" fmla="*/ 188119 h 1276350"/>
                <a:gd name="connsiteX15" fmla="*/ 800100 w 3479006"/>
                <a:gd name="connsiteY15" fmla="*/ 188119 h 1276350"/>
                <a:gd name="connsiteX16" fmla="*/ 800100 w 3479006"/>
                <a:gd name="connsiteY16" fmla="*/ 204788 h 1276350"/>
                <a:gd name="connsiteX17" fmla="*/ 807243 w 3479006"/>
                <a:gd name="connsiteY17" fmla="*/ 204788 h 1276350"/>
                <a:gd name="connsiteX18" fmla="*/ 807243 w 3479006"/>
                <a:gd name="connsiteY18" fmla="*/ 219075 h 1276350"/>
                <a:gd name="connsiteX19" fmla="*/ 831056 w 3479006"/>
                <a:gd name="connsiteY19" fmla="*/ 219075 h 1276350"/>
                <a:gd name="connsiteX20" fmla="*/ 831056 w 3479006"/>
                <a:gd name="connsiteY20" fmla="*/ 235744 h 1276350"/>
                <a:gd name="connsiteX21" fmla="*/ 885825 w 3479006"/>
                <a:gd name="connsiteY21" fmla="*/ 235744 h 1276350"/>
                <a:gd name="connsiteX22" fmla="*/ 885825 w 3479006"/>
                <a:gd name="connsiteY22" fmla="*/ 250031 h 1276350"/>
                <a:gd name="connsiteX23" fmla="*/ 935831 w 3479006"/>
                <a:gd name="connsiteY23" fmla="*/ 250031 h 1276350"/>
                <a:gd name="connsiteX24" fmla="*/ 935831 w 3479006"/>
                <a:gd name="connsiteY24" fmla="*/ 259556 h 1276350"/>
                <a:gd name="connsiteX25" fmla="*/ 981075 w 3479006"/>
                <a:gd name="connsiteY25" fmla="*/ 259556 h 1276350"/>
                <a:gd name="connsiteX26" fmla="*/ 981075 w 3479006"/>
                <a:gd name="connsiteY26" fmla="*/ 269081 h 1276350"/>
                <a:gd name="connsiteX27" fmla="*/ 1026318 w 3479006"/>
                <a:gd name="connsiteY27" fmla="*/ 269081 h 1276350"/>
                <a:gd name="connsiteX28" fmla="*/ 1026318 w 3479006"/>
                <a:gd name="connsiteY28" fmla="*/ 290513 h 1276350"/>
                <a:gd name="connsiteX29" fmla="*/ 1078706 w 3479006"/>
                <a:gd name="connsiteY29" fmla="*/ 290513 h 1276350"/>
                <a:gd name="connsiteX30" fmla="*/ 1078706 w 3479006"/>
                <a:gd name="connsiteY30" fmla="*/ 304800 h 1276350"/>
                <a:gd name="connsiteX31" fmla="*/ 1126331 w 3479006"/>
                <a:gd name="connsiteY31" fmla="*/ 304800 h 1276350"/>
                <a:gd name="connsiteX32" fmla="*/ 1126331 w 3479006"/>
                <a:gd name="connsiteY32" fmla="*/ 314325 h 1276350"/>
                <a:gd name="connsiteX33" fmla="*/ 1254918 w 3479006"/>
                <a:gd name="connsiteY33" fmla="*/ 314325 h 1276350"/>
                <a:gd name="connsiteX34" fmla="*/ 1254918 w 3479006"/>
                <a:gd name="connsiteY34" fmla="*/ 328613 h 1276350"/>
                <a:gd name="connsiteX35" fmla="*/ 1290637 w 3479006"/>
                <a:gd name="connsiteY35" fmla="*/ 328613 h 1276350"/>
                <a:gd name="connsiteX36" fmla="*/ 1290637 w 3479006"/>
                <a:gd name="connsiteY36" fmla="*/ 340519 h 1276350"/>
                <a:gd name="connsiteX37" fmla="*/ 1345406 w 3479006"/>
                <a:gd name="connsiteY37" fmla="*/ 340519 h 1276350"/>
                <a:gd name="connsiteX38" fmla="*/ 1345406 w 3479006"/>
                <a:gd name="connsiteY38" fmla="*/ 359569 h 1276350"/>
                <a:gd name="connsiteX39" fmla="*/ 1407318 w 3479006"/>
                <a:gd name="connsiteY39" fmla="*/ 359569 h 1276350"/>
                <a:gd name="connsiteX40" fmla="*/ 1407318 w 3479006"/>
                <a:gd name="connsiteY40" fmla="*/ 373856 h 1276350"/>
                <a:gd name="connsiteX41" fmla="*/ 1416843 w 3479006"/>
                <a:gd name="connsiteY41" fmla="*/ 373856 h 1276350"/>
                <a:gd name="connsiteX42" fmla="*/ 1416843 w 3479006"/>
                <a:gd name="connsiteY42" fmla="*/ 388144 h 1276350"/>
                <a:gd name="connsiteX43" fmla="*/ 1445418 w 3479006"/>
                <a:gd name="connsiteY43" fmla="*/ 388144 h 1276350"/>
                <a:gd name="connsiteX44" fmla="*/ 1445418 w 3479006"/>
                <a:gd name="connsiteY44" fmla="*/ 409575 h 1276350"/>
                <a:gd name="connsiteX45" fmla="*/ 1452562 w 3479006"/>
                <a:gd name="connsiteY45" fmla="*/ 409575 h 1276350"/>
                <a:gd name="connsiteX46" fmla="*/ 1452562 w 3479006"/>
                <a:gd name="connsiteY46" fmla="*/ 431006 h 1276350"/>
                <a:gd name="connsiteX47" fmla="*/ 1466850 w 3479006"/>
                <a:gd name="connsiteY47" fmla="*/ 431006 h 1276350"/>
                <a:gd name="connsiteX48" fmla="*/ 1466850 w 3479006"/>
                <a:gd name="connsiteY48" fmla="*/ 445294 h 1276350"/>
                <a:gd name="connsiteX49" fmla="*/ 1493043 w 3479006"/>
                <a:gd name="connsiteY49" fmla="*/ 445294 h 1276350"/>
                <a:gd name="connsiteX50" fmla="*/ 1493043 w 3479006"/>
                <a:gd name="connsiteY50" fmla="*/ 461963 h 1276350"/>
                <a:gd name="connsiteX51" fmla="*/ 1507331 w 3479006"/>
                <a:gd name="connsiteY51" fmla="*/ 461963 h 1276350"/>
                <a:gd name="connsiteX52" fmla="*/ 1507331 w 3479006"/>
                <a:gd name="connsiteY52" fmla="*/ 476250 h 1276350"/>
                <a:gd name="connsiteX53" fmla="*/ 1519237 w 3479006"/>
                <a:gd name="connsiteY53" fmla="*/ 476250 h 1276350"/>
                <a:gd name="connsiteX54" fmla="*/ 1519237 w 3479006"/>
                <a:gd name="connsiteY54" fmla="*/ 485775 h 1276350"/>
                <a:gd name="connsiteX55" fmla="*/ 1550193 w 3479006"/>
                <a:gd name="connsiteY55" fmla="*/ 485775 h 1276350"/>
                <a:gd name="connsiteX56" fmla="*/ 1550193 w 3479006"/>
                <a:gd name="connsiteY56" fmla="*/ 511969 h 1276350"/>
                <a:gd name="connsiteX57" fmla="*/ 1564481 w 3479006"/>
                <a:gd name="connsiteY57" fmla="*/ 511969 h 1276350"/>
                <a:gd name="connsiteX58" fmla="*/ 1564481 w 3479006"/>
                <a:gd name="connsiteY58" fmla="*/ 531019 h 1276350"/>
                <a:gd name="connsiteX59" fmla="*/ 1576387 w 3479006"/>
                <a:gd name="connsiteY59" fmla="*/ 531019 h 1276350"/>
                <a:gd name="connsiteX60" fmla="*/ 1576387 w 3479006"/>
                <a:gd name="connsiteY60" fmla="*/ 545306 h 1276350"/>
                <a:gd name="connsiteX61" fmla="*/ 1590675 w 3479006"/>
                <a:gd name="connsiteY61" fmla="*/ 545306 h 1276350"/>
                <a:gd name="connsiteX62" fmla="*/ 1590675 w 3479006"/>
                <a:gd name="connsiteY62" fmla="*/ 559594 h 1276350"/>
                <a:gd name="connsiteX63" fmla="*/ 1614487 w 3479006"/>
                <a:gd name="connsiteY63" fmla="*/ 559594 h 1276350"/>
                <a:gd name="connsiteX64" fmla="*/ 1614487 w 3479006"/>
                <a:gd name="connsiteY64" fmla="*/ 569119 h 1276350"/>
                <a:gd name="connsiteX65" fmla="*/ 1624012 w 3479006"/>
                <a:gd name="connsiteY65" fmla="*/ 569119 h 1276350"/>
                <a:gd name="connsiteX66" fmla="*/ 1624012 w 3479006"/>
                <a:gd name="connsiteY66" fmla="*/ 592931 h 1276350"/>
                <a:gd name="connsiteX67" fmla="*/ 1647825 w 3479006"/>
                <a:gd name="connsiteY67" fmla="*/ 592931 h 1276350"/>
                <a:gd name="connsiteX68" fmla="*/ 1647825 w 3479006"/>
                <a:gd name="connsiteY68" fmla="*/ 604838 h 1276350"/>
                <a:gd name="connsiteX69" fmla="*/ 1657350 w 3479006"/>
                <a:gd name="connsiteY69" fmla="*/ 604838 h 1276350"/>
                <a:gd name="connsiteX70" fmla="*/ 1657350 w 3479006"/>
                <a:gd name="connsiteY70" fmla="*/ 623888 h 1276350"/>
                <a:gd name="connsiteX71" fmla="*/ 1978818 w 3479006"/>
                <a:gd name="connsiteY71" fmla="*/ 623888 h 1276350"/>
                <a:gd name="connsiteX72" fmla="*/ 1978818 w 3479006"/>
                <a:gd name="connsiteY72" fmla="*/ 638175 h 1276350"/>
                <a:gd name="connsiteX73" fmla="*/ 2047875 w 3479006"/>
                <a:gd name="connsiteY73" fmla="*/ 638175 h 1276350"/>
                <a:gd name="connsiteX74" fmla="*/ 2047875 w 3479006"/>
                <a:gd name="connsiteY74" fmla="*/ 657225 h 1276350"/>
                <a:gd name="connsiteX75" fmla="*/ 2126456 w 3479006"/>
                <a:gd name="connsiteY75" fmla="*/ 657225 h 1276350"/>
                <a:gd name="connsiteX76" fmla="*/ 2126456 w 3479006"/>
                <a:gd name="connsiteY76" fmla="*/ 676275 h 1276350"/>
                <a:gd name="connsiteX77" fmla="*/ 2271712 w 3479006"/>
                <a:gd name="connsiteY77" fmla="*/ 676275 h 1276350"/>
                <a:gd name="connsiteX78" fmla="*/ 2271712 w 3479006"/>
                <a:gd name="connsiteY78" fmla="*/ 697706 h 1276350"/>
                <a:gd name="connsiteX79" fmla="*/ 2309812 w 3479006"/>
                <a:gd name="connsiteY79" fmla="*/ 697706 h 1276350"/>
                <a:gd name="connsiteX80" fmla="*/ 2309812 w 3479006"/>
                <a:gd name="connsiteY80" fmla="*/ 719138 h 1276350"/>
                <a:gd name="connsiteX81" fmla="*/ 2338387 w 3479006"/>
                <a:gd name="connsiteY81" fmla="*/ 719138 h 1276350"/>
                <a:gd name="connsiteX82" fmla="*/ 2338387 w 3479006"/>
                <a:gd name="connsiteY82" fmla="*/ 728663 h 1276350"/>
                <a:gd name="connsiteX83" fmla="*/ 2359818 w 3479006"/>
                <a:gd name="connsiteY83" fmla="*/ 728663 h 1276350"/>
                <a:gd name="connsiteX84" fmla="*/ 2359818 w 3479006"/>
                <a:gd name="connsiteY84" fmla="*/ 757238 h 1276350"/>
                <a:gd name="connsiteX85" fmla="*/ 2390775 w 3479006"/>
                <a:gd name="connsiteY85" fmla="*/ 757238 h 1276350"/>
                <a:gd name="connsiteX86" fmla="*/ 2390775 w 3479006"/>
                <a:gd name="connsiteY86" fmla="*/ 773906 h 1276350"/>
                <a:gd name="connsiteX87" fmla="*/ 2405062 w 3479006"/>
                <a:gd name="connsiteY87" fmla="*/ 773906 h 1276350"/>
                <a:gd name="connsiteX88" fmla="*/ 2405062 w 3479006"/>
                <a:gd name="connsiteY88" fmla="*/ 790575 h 1276350"/>
                <a:gd name="connsiteX89" fmla="*/ 2450306 w 3479006"/>
                <a:gd name="connsiteY89" fmla="*/ 790575 h 1276350"/>
                <a:gd name="connsiteX90" fmla="*/ 2450306 w 3479006"/>
                <a:gd name="connsiteY90" fmla="*/ 845344 h 1276350"/>
                <a:gd name="connsiteX91" fmla="*/ 2597943 w 3479006"/>
                <a:gd name="connsiteY91" fmla="*/ 845344 h 1276350"/>
                <a:gd name="connsiteX92" fmla="*/ 2597943 w 3479006"/>
                <a:gd name="connsiteY92" fmla="*/ 876300 h 1276350"/>
                <a:gd name="connsiteX93" fmla="*/ 2664618 w 3479006"/>
                <a:gd name="connsiteY93" fmla="*/ 876300 h 1276350"/>
                <a:gd name="connsiteX94" fmla="*/ 2664618 w 3479006"/>
                <a:gd name="connsiteY94" fmla="*/ 890588 h 1276350"/>
                <a:gd name="connsiteX95" fmla="*/ 2738437 w 3479006"/>
                <a:gd name="connsiteY95" fmla="*/ 890588 h 1276350"/>
                <a:gd name="connsiteX96" fmla="*/ 2726531 w 3479006"/>
                <a:gd name="connsiteY96" fmla="*/ 902494 h 1276350"/>
                <a:gd name="connsiteX97" fmla="*/ 2769393 w 3479006"/>
                <a:gd name="connsiteY97" fmla="*/ 902494 h 1276350"/>
                <a:gd name="connsiteX98" fmla="*/ 2769393 w 3479006"/>
                <a:gd name="connsiteY98" fmla="*/ 964406 h 1276350"/>
                <a:gd name="connsiteX99" fmla="*/ 2919412 w 3479006"/>
                <a:gd name="connsiteY99" fmla="*/ 964406 h 1276350"/>
                <a:gd name="connsiteX100" fmla="*/ 2919412 w 3479006"/>
                <a:gd name="connsiteY100" fmla="*/ 985838 h 1276350"/>
                <a:gd name="connsiteX101" fmla="*/ 2957512 w 3479006"/>
                <a:gd name="connsiteY101" fmla="*/ 985838 h 1276350"/>
                <a:gd name="connsiteX102" fmla="*/ 2957512 w 3479006"/>
                <a:gd name="connsiteY102" fmla="*/ 1002506 h 1276350"/>
                <a:gd name="connsiteX103" fmla="*/ 2976562 w 3479006"/>
                <a:gd name="connsiteY103" fmla="*/ 1002506 h 1276350"/>
                <a:gd name="connsiteX104" fmla="*/ 2976562 w 3479006"/>
                <a:gd name="connsiteY104" fmla="*/ 1021556 h 1276350"/>
                <a:gd name="connsiteX105" fmla="*/ 3038475 w 3479006"/>
                <a:gd name="connsiteY105" fmla="*/ 1021556 h 1276350"/>
                <a:gd name="connsiteX106" fmla="*/ 3038475 w 3479006"/>
                <a:gd name="connsiteY106" fmla="*/ 1042988 h 1276350"/>
                <a:gd name="connsiteX107" fmla="*/ 3121818 w 3479006"/>
                <a:gd name="connsiteY107" fmla="*/ 1042988 h 1276350"/>
                <a:gd name="connsiteX108" fmla="*/ 3121818 w 3479006"/>
                <a:gd name="connsiteY108" fmla="*/ 1064419 h 1276350"/>
                <a:gd name="connsiteX109" fmla="*/ 3233737 w 3479006"/>
                <a:gd name="connsiteY109" fmla="*/ 1064419 h 1276350"/>
                <a:gd name="connsiteX110" fmla="*/ 3233737 w 3479006"/>
                <a:gd name="connsiteY110" fmla="*/ 1100138 h 1276350"/>
                <a:gd name="connsiteX111" fmla="*/ 3255168 w 3479006"/>
                <a:gd name="connsiteY111" fmla="*/ 1100138 h 1276350"/>
                <a:gd name="connsiteX112" fmla="*/ 3255168 w 3479006"/>
                <a:gd name="connsiteY112" fmla="*/ 1121569 h 1276350"/>
                <a:gd name="connsiteX113" fmla="*/ 3398043 w 3479006"/>
                <a:gd name="connsiteY113" fmla="*/ 1121569 h 1276350"/>
                <a:gd name="connsiteX114" fmla="*/ 3398043 w 3479006"/>
                <a:gd name="connsiteY114" fmla="*/ 1140619 h 1276350"/>
                <a:gd name="connsiteX115" fmla="*/ 3419475 w 3479006"/>
                <a:gd name="connsiteY115" fmla="*/ 1140619 h 1276350"/>
                <a:gd name="connsiteX116" fmla="*/ 3419475 w 3479006"/>
                <a:gd name="connsiteY116" fmla="*/ 1166813 h 1276350"/>
                <a:gd name="connsiteX117" fmla="*/ 3438525 w 3479006"/>
                <a:gd name="connsiteY117" fmla="*/ 1166813 h 1276350"/>
                <a:gd name="connsiteX118" fmla="*/ 3438525 w 3479006"/>
                <a:gd name="connsiteY118" fmla="*/ 1209675 h 1276350"/>
                <a:gd name="connsiteX119" fmla="*/ 3450431 w 3479006"/>
                <a:gd name="connsiteY119" fmla="*/ 1209675 h 1276350"/>
                <a:gd name="connsiteX120" fmla="*/ 3450431 w 3479006"/>
                <a:gd name="connsiteY120" fmla="*/ 1231106 h 1276350"/>
                <a:gd name="connsiteX121" fmla="*/ 3462337 w 3479006"/>
                <a:gd name="connsiteY121" fmla="*/ 1231106 h 1276350"/>
                <a:gd name="connsiteX122" fmla="*/ 3462337 w 3479006"/>
                <a:gd name="connsiteY122" fmla="*/ 1250156 h 1276350"/>
                <a:gd name="connsiteX123" fmla="*/ 3479006 w 3479006"/>
                <a:gd name="connsiteY123" fmla="*/ 1250156 h 1276350"/>
                <a:gd name="connsiteX124" fmla="*/ 3479006 w 3479006"/>
                <a:gd name="connsiteY124" fmla="*/ 1276350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3479006" h="1276350">
                  <a:moveTo>
                    <a:pt x="0" y="0"/>
                  </a:moveTo>
                  <a:lnTo>
                    <a:pt x="214312" y="0"/>
                  </a:lnTo>
                  <a:lnTo>
                    <a:pt x="214312" y="33338"/>
                  </a:lnTo>
                  <a:lnTo>
                    <a:pt x="311943" y="33338"/>
                  </a:lnTo>
                  <a:lnTo>
                    <a:pt x="311943" y="71438"/>
                  </a:lnTo>
                  <a:lnTo>
                    <a:pt x="459581" y="71438"/>
                  </a:lnTo>
                  <a:lnTo>
                    <a:pt x="459581" y="104775"/>
                  </a:lnTo>
                  <a:lnTo>
                    <a:pt x="485775" y="104775"/>
                  </a:lnTo>
                  <a:lnTo>
                    <a:pt x="485775" y="128588"/>
                  </a:lnTo>
                  <a:lnTo>
                    <a:pt x="550068" y="128588"/>
                  </a:lnTo>
                  <a:lnTo>
                    <a:pt x="550068" y="142875"/>
                  </a:lnTo>
                  <a:lnTo>
                    <a:pt x="652462" y="142875"/>
                  </a:lnTo>
                  <a:lnTo>
                    <a:pt x="652462" y="171450"/>
                  </a:lnTo>
                  <a:lnTo>
                    <a:pt x="773906" y="171450"/>
                  </a:lnTo>
                  <a:lnTo>
                    <a:pt x="773906" y="188119"/>
                  </a:lnTo>
                  <a:lnTo>
                    <a:pt x="800100" y="188119"/>
                  </a:lnTo>
                  <a:lnTo>
                    <a:pt x="800100" y="204788"/>
                  </a:lnTo>
                  <a:lnTo>
                    <a:pt x="807243" y="204788"/>
                  </a:lnTo>
                  <a:lnTo>
                    <a:pt x="807243" y="219075"/>
                  </a:lnTo>
                  <a:lnTo>
                    <a:pt x="831056" y="219075"/>
                  </a:lnTo>
                  <a:lnTo>
                    <a:pt x="831056" y="235744"/>
                  </a:lnTo>
                  <a:lnTo>
                    <a:pt x="885825" y="235744"/>
                  </a:lnTo>
                  <a:lnTo>
                    <a:pt x="885825" y="250031"/>
                  </a:lnTo>
                  <a:lnTo>
                    <a:pt x="935831" y="250031"/>
                  </a:lnTo>
                  <a:lnTo>
                    <a:pt x="935831" y="259556"/>
                  </a:lnTo>
                  <a:lnTo>
                    <a:pt x="981075" y="259556"/>
                  </a:lnTo>
                  <a:lnTo>
                    <a:pt x="981075" y="269081"/>
                  </a:lnTo>
                  <a:lnTo>
                    <a:pt x="1026318" y="269081"/>
                  </a:lnTo>
                  <a:lnTo>
                    <a:pt x="1026318" y="290513"/>
                  </a:lnTo>
                  <a:lnTo>
                    <a:pt x="1078706" y="290513"/>
                  </a:lnTo>
                  <a:lnTo>
                    <a:pt x="1078706" y="304800"/>
                  </a:lnTo>
                  <a:lnTo>
                    <a:pt x="1126331" y="304800"/>
                  </a:lnTo>
                  <a:lnTo>
                    <a:pt x="1126331" y="314325"/>
                  </a:lnTo>
                  <a:lnTo>
                    <a:pt x="1254918" y="314325"/>
                  </a:lnTo>
                  <a:lnTo>
                    <a:pt x="1254918" y="328613"/>
                  </a:lnTo>
                  <a:lnTo>
                    <a:pt x="1290637" y="328613"/>
                  </a:lnTo>
                  <a:lnTo>
                    <a:pt x="1290637" y="340519"/>
                  </a:lnTo>
                  <a:lnTo>
                    <a:pt x="1345406" y="340519"/>
                  </a:lnTo>
                  <a:lnTo>
                    <a:pt x="1345406" y="359569"/>
                  </a:lnTo>
                  <a:lnTo>
                    <a:pt x="1407318" y="359569"/>
                  </a:lnTo>
                  <a:lnTo>
                    <a:pt x="1407318" y="373856"/>
                  </a:lnTo>
                  <a:lnTo>
                    <a:pt x="1416843" y="373856"/>
                  </a:lnTo>
                  <a:lnTo>
                    <a:pt x="1416843" y="388144"/>
                  </a:lnTo>
                  <a:lnTo>
                    <a:pt x="1445418" y="388144"/>
                  </a:lnTo>
                  <a:lnTo>
                    <a:pt x="1445418" y="409575"/>
                  </a:lnTo>
                  <a:lnTo>
                    <a:pt x="1452562" y="409575"/>
                  </a:lnTo>
                  <a:lnTo>
                    <a:pt x="1452562" y="431006"/>
                  </a:lnTo>
                  <a:lnTo>
                    <a:pt x="1466850" y="431006"/>
                  </a:lnTo>
                  <a:lnTo>
                    <a:pt x="1466850" y="445294"/>
                  </a:lnTo>
                  <a:lnTo>
                    <a:pt x="1493043" y="445294"/>
                  </a:lnTo>
                  <a:lnTo>
                    <a:pt x="1493043" y="461963"/>
                  </a:lnTo>
                  <a:lnTo>
                    <a:pt x="1507331" y="461963"/>
                  </a:lnTo>
                  <a:lnTo>
                    <a:pt x="1507331" y="476250"/>
                  </a:lnTo>
                  <a:lnTo>
                    <a:pt x="1519237" y="476250"/>
                  </a:lnTo>
                  <a:lnTo>
                    <a:pt x="1519237" y="485775"/>
                  </a:lnTo>
                  <a:lnTo>
                    <a:pt x="1550193" y="485775"/>
                  </a:lnTo>
                  <a:lnTo>
                    <a:pt x="1550193" y="511969"/>
                  </a:lnTo>
                  <a:lnTo>
                    <a:pt x="1564481" y="511969"/>
                  </a:lnTo>
                  <a:lnTo>
                    <a:pt x="1564481" y="531019"/>
                  </a:lnTo>
                  <a:lnTo>
                    <a:pt x="1576387" y="531019"/>
                  </a:lnTo>
                  <a:lnTo>
                    <a:pt x="1576387" y="545306"/>
                  </a:lnTo>
                  <a:lnTo>
                    <a:pt x="1590675" y="545306"/>
                  </a:lnTo>
                  <a:lnTo>
                    <a:pt x="1590675" y="559594"/>
                  </a:lnTo>
                  <a:lnTo>
                    <a:pt x="1614487" y="559594"/>
                  </a:lnTo>
                  <a:lnTo>
                    <a:pt x="1614487" y="569119"/>
                  </a:lnTo>
                  <a:lnTo>
                    <a:pt x="1624012" y="569119"/>
                  </a:lnTo>
                  <a:lnTo>
                    <a:pt x="1624012" y="592931"/>
                  </a:lnTo>
                  <a:lnTo>
                    <a:pt x="1647825" y="592931"/>
                  </a:lnTo>
                  <a:lnTo>
                    <a:pt x="1647825" y="604838"/>
                  </a:lnTo>
                  <a:lnTo>
                    <a:pt x="1657350" y="604838"/>
                  </a:lnTo>
                  <a:lnTo>
                    <a:pt x="1657350" y="623888"/>
                  </a:lnTo>
                  <a:lnTo>
                    <a:pt x="1978818" y="623888"/>
                  </a:lnTo>
                  <a:lnTo>
                    <a:pt x="1978818" y="638175"/>
                  </a:lnTo>
                  <a:lnTo>
                    <a:pt x="2047875" y="638175"/>
                  </a:lnTo>
                  <a:lnTo>
                    <a:pt x="2047875" y="657225"/>
                  </a:lnTo>
                  <a:lnTo>
                    <a:pt x="2126456" y="657225"/>
                  </a:lnTo>
                  <a:lnTo>
                    <a:pt x="2126456" y="676275"/>
                  </a:lnTo>
                  <a:lnTo>
                    <a:pt x="2271712" y="676275"/>
                  </a:lnTo>
                  <a:lnTo>
                    <a:pt x="2271712" y="697706"/>
                  </a:lnTo>
                  <a:lnTo>
                    <a:pt x="2309812" y="697706"/>
                  </a:lnTo>
                  <a:lnTo>
                    <a:pt x="2309812" y="719138"/>
                  </a:lnTo>
                  <a:lnTo>
                    <a:pt x="2338387" y="719138"/>
                  </a:lnTo>
                  <a:lnTo>
                    <a:pt x="2338387" y="728663"/>
                  </a:lnTo>
                  <a:lnTo>
                    <a:pt x="2359818" y="728663"/>
                  </a:lnTo>
                  <a:lnTo>
                    <a:pt x="2359818" y="757238"/>
                  </a:lnTo>
                  <a:lnTo>
                    <a:pt x="2390775" y="757238"/>
                  </a:lnTo>
                  <a:lnTo>
                    <a:pt x="2390775" y="773906"/>
                  </a:lnTo>
                  <a:lnTo>
                    <a:pt x="2405062" y="773906"/>
                  </a:lnTo>
                  <a:lnTo>
                    <a:pt x="2405062" y="790575"/>
                  </a:lnTo>
                  <a:lnTo>
                    <a:pt x="2450306" y="790575"/>
                  </a:lnTo>
                  <a:lnTo>
                    <a:pt x="2450306" y="845344"/>
                  </a:lnTo>
                  <a:lnTo>
                    <a:pt x="2597943" y="845344"/>
                  </a:lnTo>
                  <a:lnTo>
                    <a:pt x="2597943" y="876300"/>
                  </a:lnTo>
                  <a:lnTo>
                    <a:pt x="2664618" y="876300"/>
                  </a:lnTo>
                  <a:lnTo>
                    <a:pt x="2664618" y="890588"/>
                  </a:lnTo>
                  <a:lnTo>
                    <a:pt x="2738437" y="890588"/>
                  </a:lnTo>
                  <a:lnTo>
                    <a:pt x="2726531" y="902494"/>
                  </a:lnTo>
                  <a:lnTo>
                    <a:pt x="2769393" y="902494"/>
                  </a:lnTo>
                  <a:lnTo>
                    <a:pt x="2769393" y="964406"/>
                  </a:lnTo>
                  <a:lnTo>
                    <a:pt x="2919412" y="964406"/>
                  </a:lnTo>
                  <a:lnTo>
                    <a:pt x="2919412" y="985838"/>
                  </a:lnTo>
                  <a:lnTo>
                    <a:pt x="2957512" y="985838"/>
                  </a:lnTo>
                  <a:lnTo>
                    <a:pt x="2957512" y="1002506"/>
                  </a:lnTo>
                  <a:lnTo>
                    <a:pt x="2976562" y="1002506"/>
                  </a:lnTo>
                  <a:lnTo>
                    <a:pt x="2976562" y="1021556"/>
                  </a:lnTo>
                  <a:lnTo>
                    <a:pt x="3038475" y="1021556"/>
                  </a:lnTo>
                  <a:lnTo>
                    <a:pt x="3038475" y="1042988"/>
                  </a:lnTo>
                  <a:lnTo>
                    <a:pt x="3121818" y="1042988"/>
                  </a:lnTo>
                  <a:lnTo>
                    <a:pt x="3121818" y="1064419"/>
                  </a:lnTo>
                  <a:lnTo>
                    <a:pt x="3233737" y="1064419"/>
                  </a:lnTo>
                  <a:lnTo>
                    <a:pt x="3233737" y="1100138"/>
                  </a:lnTo>
                  <a:lnTo>
                    <a:pt x="3255168" y="1100138"/>
                  </a:lnTo>
                  <a:lnTo>
                    <a:pt x="3255168" y="1121569"/>
                  </a:lnTo>
                  <a:lnTo>
                    <a:pt x="3398043" y="1121569"/>
                  </a:lnTo>
                  <a:lnTo>
                    <a:pt x="3398043" y="1140619"/>
                  </a:lnTo>
                  <a:lnTo>
                    <a:pt x="3419475" y="1140619"/>
                  </a:lnTo>
                  <a:lnTo>
                    <a:pt x="3419475" y="1166813"/>
                  </a:lnTo>
                  <a:lnTo>
                    <a:pt x="3438525" y="1166813"/>
                  </a:lnTo>
                  <a:lnTo>
                    <a:pt x="3438525" y="1209675"/>
                  </a:lnTo>
                  <a:lnTo>
                    <a:pt x="3450431" y="1209675"/>
                  </a:lnTo>
                  <a:lnTo>
                    <a:pt x="3450431" y="1231106"/>
                  </a:lnTo>
                  <a:lnTo>
                    <a:pt x="3462337" y="1231106"/>
                  </a:lnTo>
                  <a:lnTo>
                    <a:pt x="3462337" y="1250156"/>
                  </a:lnTo>
                  <a:lnTo>
                    <a:pt x="3479006" y="1250156"/>
                  </a:lnTo>
                  <a:lnTo>
                    <a:pt x="3479006" y="1276350"/>
                  </a:lnTo>
                </a:path>
              </a:pathLst>
            </a:custGeom>
            <a:noFill/>
            <a:ln w="28575">
              <a:solidFill>
                <a:schemeClr val="accent3"/>
              </a:solidFill>
              <a:miter lim="800000"/>
              <a:headEnd/>
              <a:tailEnd/>
            </a:ln>
          </p:spPr>
          <p:txBody>
            <a:bodyPr rtlCol="0" anchor="ctr"/>
            <a:lstStyle/>
            <a:p>
              <a:pPr algn="ctr"/>
              <a:endParaRPr lang="en-US"/>
            </a:p>
          </p:txBody>
        </p:sp>
        <p:sp>
          <p:nvSpPr>
            <p:cNvPr id="9532" name="Freeform: Shape 9531">
              <a:extLst>
                <a:ext uri="{FF2B5EF4-FFF2-40B4-BE49-F238E27FC236}">
                  <a16:creationId xmlns:a16="http://schemas.microsoft.com/office/drawing/2014/main" id="{12DF5797-4BDD-4C61-3EFC-962CE102791D}"/>
                </a:ext>
              </a:extLst>
            </p:cNvPr>
            <p:cNvSpPr/>
            <p:nvPr/>
          </p:nvSpPr>
          <p:spPr bwMode="auto">
            <a:xfrm>
              <a:off x="5510213" y="3138488"/>
              <a:ext cx="5857875" cy="1485900"/>
            </a:xfrm>
            <a:custGeom>
              <a:avLst/>
              <a:gdLst>
                <a:gd name="connsiteX0" fmla="*/ 5857875 w 5857875"/>
                <a:gd name="connsiteY0" fmla="*/ 1485900 h 1485900"/>
                <a:gd name="connsiteX1" fmla="*/ 5338762 w 5857875"/>
                <a:gd name="connsiteY1" fmla="*/ 1485900 h 1485900"/>
                <a:gd name="connsiteX2" fmla="*/ 5338762 w 5857875"/>
                <a:gd name="connsiteY2" fmla="*/ 1314450 h 1485900"/>
                <a:gd name="connsiteX3" fmla="*/ 4600575 w 5857875"/>
                <a:gd name="connsiteY3" fmla="*/ 1314450 h 1485900"/>
                <a:gd name="connsiteX4" fmla="*/ 4600575 w 5857875"/>
                <a:gd name="connsiteY4" fmla="*/ 1147762 h 1485900"/>
                <a:gd name="connsiteX5" fmla="*/ 4124325 w 5857875"/>
                <a:gd name="connsiteY5" fmla="*/ 1147762 h 1485900"/>
                <a:gd name="connsiteX6" fmla="*/ 4124325 w 5857875"/>
                <a:gd name="connsiteY6" fmla="*/ 1028700 h 1485900"/>
                <a:gd name="connsiteX7" fmla="*/ 3705225 w 5857875"/>
                <a:gd name="connsiteY7" fmla="*/ 1028700 h 1485900"/>
                <a:gd name="connsiteX8" fmla="*/ 3705225 w 5857875"/>
                <a:gd name="connsiteY8" fmla="*/ 928687 h 1485900"/>
                <a:gd name="connsiteX9" fmla="*/ 2566987 w 5857875"/>
                <a:gd name="connsiteY9" fmla="*/ 928687 h 1485900"/>
                <a:gd name="connsiteX10" fmla="*/ 2566987 w 5857875"/>
                <a:gd name="connsiteY10" fmla="*/ 876300 h 1485900"/>
                <a:gd name="connsiteX11" fmla="*/ 2343150 w 5857875"/>
                <a:gd name="connsiteY11" fmla="*/ 876300 h 1485900"/>
                <a:gd name="connsiteX12" fmla="*/ 2343150 w 5857875"/>
                <a:gd name="connsiteY12" fmla="*/ 814387 h 1485900"/>
                <a:gd name="connsiteX13" fmla="*/ 1985962 w 5857875"/>
                <a:gd name="connsiteY13" fmla="*/ 814387 h 1485900"/>
                <a:gd name="connsiteX14" fmla="*/ 1985962 w 5857875"/>
                <a:gd name="connsiteY14" fmla="*/ 771525 h 1485900"/>
                <a:gd name="connsiteX15" fmla="*/ 1800225 w 5857875"/>
                <a:gd name="connsiteY15" fmla="*/ 771525 h 1485900"/>
                <a:gd name="connsiteX16" fmla="*/ 1800225 w 5857875"/>
                <a:gd name="connsiteY16" fmla="*/ 738187 h 1485900"/>
                <a:gd name="connsiteX17" fmla="*/ 1766887 w 5857875"/>
                <a:gd name="connsiteY17" fmla="*/ 738187 h 1485900"/>
                <a:gd name="connsiteX18" fmla="*/ 1766887 w 5857875"/>
                <a:gd name="connsiteY18" fmla="*/ 690562 h 1485900"/>
                <a:gd name="connsiteX19" fmla="*/ 1757362 w 5857875"/>
                <a:gd name="connsiteY19" fmla="*/ 700087 h 1485900"/>
                <a:gd name="connsiteX20" fmla="*/ 1757362 w 5857875"/>
                <a:gd name="connsiteY20" fmla="*/ 652462 h 1485900"/>
                <a:gd name="connsiteX21" fmla="*/ 1652587 w 5857875"/>
                <a:gd name="connsiteY21" fmla="*/ 652462 h 1485900"/>
                <a:gd name="connsiteX22" fmla="*/ 1652587 w 5857875"/>
                <a:gd name="connsiteY22" fmla="*/ 609600 h 1485900"/>
                <a:gd name="connsiteX23" fmla="*/ 1595437 w 5857875"/>
                <a:gd name="connsiteY23" fmla="*/ 609600 h 1485900"/>
                <a:gd name="connsiteX24" fmla="*/ 1595437 w 5857875"/>
                <a:gd name="connsiteY24" fmla="*/ 576262 h 1485900"/>
                <a:gd name="connsiteX25" fmla="*/ 1528762 w 5857875"/>
                <a:gd name="connsiteY25" fmla="*/ 576262 h 1485900"/>
                <a:gd name="connsiteX26" fmla="*/ 1528762 w 5857875"/>
                <a:gd name="connsiteY26" fmla="*/ 538162 h 1485900"/>
                <a:gd name="connsiteX27" fmla="*/ 1500187 w 5857875"/>
                <a:gd name="connsiteY27" fmla="*/ 538162 h 1485900"/>
                <a:gd name="connsiteX28" fmla="*/ 1500187 w 5857875"/>
                <a:gd name="connsiteY28" fmla="*/ 504825 h 1485900"/>
                <a:gd name="connsiteX29" fmla="*/ 1366837 w 5857875"/>
                <a:gd name="connsiteY29" fmla="*/ 504825 h 1485900"/>
                <a:gd name="connsiteX30" fmla="*/ 1366837 w 5857875"/>
                <a:gd name="connsiteY30" fmla="*/ 476250 h 1485900"/>
                <a:gd name="connsiteX31" fmla="*/ 1266825 w 5857875"/>
                <a:gd name="connsiteY31" fmla="*/ 476250 h 1485900"/>
                <a:gd name="connsiteX32" fmla="*/ 1266825 w 5857875"/>
                <a:gd name="connsiteY32" fmla="*/ 442912 h 1485900"/>
                <a:gd name="connsiteX33" fmla="*/ 1019175 w 5857875"/>
                <a:gd name="connsiteY33" fmla="*/ 442912 h 1485900"/>
                <a:gd name="connsiteX34" fmla="*/ 1019175 w 5857875"/>
                <a:gd name="connsiteY34" fmla="*/ 414337 h 1485900"/>
                <a:gd name="connsiteX35" fmla="*/ 842962 w 5857875"/>
                <a:gd name="connsiteY35" fmla="*/ 414337 h 1485900"/>
                <a:gd name="connsiteX36" fmla="*/ 842962 w 5857875"/>
                <a:gd name="connsiteY36" fmla="*/ 352425 h 1485900"/>
                <a:gd name="connsiteX37" fmla="*/ 695325 w 5857875"/>
                <a:gd name="connsiteY37" fmla="*/ 352425 h 1485900"/>
                <a:gd name="connsiteX38" fmla="*/ 695325 w 5857875"/>
                <a:gd name="connsiteY38" fmla="*/ 280987 h 1485900"/>
                <a:gd name="connsiteX39" fmla="*/ 623887 w 5857875"/>
                <a:gd name="connsiteY39" fmla="*/ 280987 h 1485900"/>
                <a:gd name="connsiteX40" fmla="*/ 623887 w 5857875"/>
                <a:gd name="connsiteY40" fmla="*/ 242887 h 1485900"/>
                <a:gd name="connsiteX41" fmla="*/ 576262 w 5857875"/>
                <a:gd name="connsiteY41" fmla="*/ 242887 h 1485900"/>
                <a:gd name="connsiteX42" fmla="*/ 576262 w 5857875"/>
                <a:gd name="connsiteY42" fmla="*/ 223837 h 1485900"/>
                <a:gd name="connsiteX43" fmla="*/ 523875 w 5857875"/>
                <a:gd name="connsiteY43" fmla="*/ 223837 h 1485900"/>
                <a:gd name="connsiteX44" fmla="*/ 523875 w 5857875"/>
                <a:gd name="connsiteY44" fmla="*/ 176212 h 1485900"/>
                <a:gd name="connsiteX45" fmla="*/ 514350 w 5857875"/>
                <a:gd name="connsiteY45" fmla="*/ 185737 h 1485900"/>
                <a:gd name="connsiteX46" fmla="*/ 514350 w 5857875"/>
                <a:gd name="connsiteY46" fmla="*/ 147637 h 1485900"/>
                <a:gd name="connsiteX47" fmla="*/ 514350 w 5857875"/>
                <a:gd name="connsiteY47" fmla="*/ 147637 h 1485900"/>
                <a:gd name="connsiteX48" fmla="*/ 500063 w 5857875"/>
                <a:gd name="connsiteY48" fmla="*/ 133350 h 1485900"/>
                <a:gd name="connsiteX49" fmla="*/ 409575 w 5857875"/>
                <a:gd name="connsiteY49" fmla="*/ 133350 h 1485900"/>
                <a:gd name="connsiteX50" fmla="*/ 409575 w 5857875"/>
                <a:gd name="connsiteY50" fmla="*/ 104775 h 1485900"/>
                <a:gd name="connsiteX51" fmla="*/ 328612 w 5857875"/>
                <a:gd name="connsiteY51" fmla="*/ 104775 h 1485900"/>
                <a:gd name="connsiteX52" fmla="*/ 328612 w 5857875"/>
                <a:gd name="connsiteY52" fmla="*/ 76200 h 1485900"/>
                <a:gd name="connsiteX53" fmla="*/ 209550 w 5857875"/>
                <a:gd name="connsiteY53" fmla="*/ 76200 h 1485900"/>
                <a:gd name="connsiteX54" fmla="*/ 209550 w 5857875"/>
                <a:gd name="connsiteY54" fmla="*/ 47625 h 1485900"/>
                <a:gd name="connsiteX55" fmla="*/ 80962 w 5857875"/>
                <a:gd name="connsiteY55" fmla="*/ 47625 h 1485900"/>
                <a:gd name="connsiteX56" fmla="*/ 80962 w 5857875"/>
                <a:gd name="connsiteY56" fmla="*/ 33337 h 1485900"/>
                <a:gd name="connsiteX57" fmla="*/ 0 w 5857875"/>
                <a:gd name="connsiteY57" fmla="*/ 33337 h 1485900"/>
                <a:gd name="connsiteX58" fmla="*/ 0 w 5857875"/>
                <a:gd name="connsiteY58" fmla="*/ 0 h 1485900"/>
                <a:gd name="connsiteX0" fmla="*/ 5857875 w 5857875"/>
                <a:gd name="connsiteY0" fmla="*/ 1485900 h 1485900"/>
                <a:gd name="connsiteX1" fmla="*/ 5338762 w 5857875"/>
                <a:gd name="connsiteY1" fmla="*/ 1485900 h 1485900"/>
                <a:gd name="connsiteX2" fmla="*/ 5338762 w 5857875"/>
                <a:gd name="connsiteY2" fmla="*/ 1314450 h 1485900"/>
                <a:gd name="connsiteX3" fmla="*/ 4600575 w 5857875"/>
                <a:gd name="connsiteY3" fmla="*/ 1314450 h 1485900"/>
                <a:gd name="connsiteX4" fmla="*/ 4600575 w 5857875"/>
                <a:gd name="connsiteY4" fmla="*/ 1147762 h 1485900"/>
                <a:gd name="connsiteX5" fmla="*/ 4124325 w 5857875"/>
                <a:gd name="connsiteY5" fmla="*/ 1147762 h 1485900"/>
                <a:gd name="connsiteX6" fmla="*/ 4124325 w 5857875"/>
                <a:gd name="connsiteY6" fmla="*/ 1028700 h 1485900"/>
                <a:gd name="connsiteX7" fmla="*/ 3705225 w 5857875"/>
                <a:gd name="connsiteY7" fmla="*/ 1028700 h 1485900"/>
                <a:gd name="connsiteX8" fmla="*/ 3705225 w 5857875"/>
                <a:gd name="connsiteY8" fmla="*/ 928687 h 1485900"/>
                <a:gd name="connsiteX9" fmla="*/ 2566987 w 5857875"/>
                <a:gd name="connsiteY9" fmla="*/ 928687 h 1485900"/>
                <a:gd name="connsiteX10" fmla="*/ 2566987 w 5857875"/>
                <a:gd name="connsiteY10" fmla="*/ 876300 h 1485900"/>
                <a:gd name="connsiteX11" fmla="*/ 2343150 w 5857875"/>
                <a:gd name="connsiteY11" fmla="*/ 876300 h 1485900"/>
                <a:gd name="connsiteX12" fmla="*/ 2343150 w 5857875"/>
                <a:gd name="connsiteY12" fmla="*/ 814387 h 1485900"/>
                <a:gd name="connsiteX13" fmla="*/ 1985962 w 5857875"/>
                <a:gd name="connsiteY13" fmla="*/ 814387 h 1485900"/>
                <a:gd name="connsiteX14" fmla="*/ 1985962 w 5857875"/>
                <a:gd name="connsiteY14" fmla="*/ 771525 h 1485900"/>
                <a:gd name="connsiteX15" fmla="*/ 1800225 w 5857875"/>
                <a:gd name="connsiteY15" fmla="*/ 771525 h 1485900"/>
                <a:gd name="connsiteX16" fmla="*/ 1800225 w 5857875"/>
                <a:gd name="connsiteY16" fmla="*/ 738187 h 1485900"/>
                <a:gd name="connsiteX17" fmla="*/ 1766887 w 5857875"/>
                <a:gd name="connsiteY17" fmla="*/ 738187 h 1485900"/>
                <a:gd name="connsiteX18" fmla="*/ 1766887 w 5857875"/>
                <a:gd name="connsiteY18" fmla="*/ 690562 h 1485900"/>
                <a:gd name="connsiteX19" fmla="*/ 1757362 w 5857875"/>
                <a:gd name="connsiteY19" fmla="*/ 700087 h 1485900"/>
                <a:gd name="connsiteX20" fmla="*/ 1757362 w 5857875"/>
                <a:gd name="connsiteY20" fmla="*/ 652462 h 1485900"/>
                <a:gd name="connsiteX21" fmla="*/ 1652587 w 5857875"/>
                <a:gd name="connsiteY21" fmla="*/ 652462 h 1485900"/>
                <a:gd name="connsiteX22" fmla="*/ 1652587 w 5857875"/>
                <a:gd name="connsiteY22" fmla="*/ 609600 h 1485900"/>
                <a:gd name="connsiteX23" fmla="*/ 1595437 w 5857875"/>
                <a:gd name="connsiteY23" fmla="*/ 609600 h 1485900"/>
                <a:gd name="connsiteX24" fmla="*/ 1595437 w 5857875"/>
                <a:gd name="connsiteY24" fmla="*/ 576262 h 1485900"/>
                <a:gd name="connsiteX25" fmla="*/ 1528762 w 5857875"/>
                <a:gd name="connsiteY25" fmla="*/ 576262 h 1485900"/>
                <a:gd name="connsiteX26" fmla="*/ 1528762 w 5857875"/>
                <a:gd name="connsiteY26" fmla="*/ 538162 h 1485900"/>
                <a:gd name="connsiteX27" fmla="*/ 1500187 w 5857875"/>
                <a:gd name="connsiteY27" fmla="*/ 538162 h 1485900"/>
                <a:gd name="connsiteX28" fmla="*/ 1500187 w 5857875"/>
                <a:gd name="connsiteY28" fmla="*/ 504825 h 1485900"/>
                <a:gd name="connsiteX29" fmla="*/ 1366837 w 5857875"/>
                <a:gd name="connsiteY29" fmla="*/ 504825 h 1485900"/>
                <a:gd name="connsiteX30" fmla="*/ 1366837 w 5857875"/>
                <a:gd name="connsiteY30" fmla="*/ 476250 h 1485900"/>
                <a:gd name="connsiteX31" fmla="*/ 1266825 w 5857875"/>
                <a:gd name="connsiteY31" fmla="*/ 476250 h 1485900"/>
                <a:gd name="connsiteX32" fmla="*/ 1266825 w 5857875"/>
                <a:gd name="connsiteY32" fmla="*/ 442912 h 1485900"/>
                <a:gd name="connsiteX33" fmla="*/ 1019175 w 5857875"/>
                <a:gd name="connsiteY33" fmla="*/ 442912 h 1485900"/>
                <a:gd name="connsiteX34" fmla="*/ 1019175 w 5857875"/>
                <a:gd name="connsiteY34" fmla="*/ 414337 h 1485900"/>
                <a:gd name="connsiteX35" fmla="*/ 842962 w 5857875"/>
                <a:gd name="connsiteY35" fmla="*/ 414337 h 1485900"/>
                <a:gd name="connsiteX36" fmla="*/ 842962 w 5857875"/>
                <a:gd name="connsiteY36" fmla="*/ 352425 h 1485900"/>
                <a:gd name="connsiteX37" fmla="*/ 695325 w 5857875"/>
                <a:gd name="connsiteY37" fmla="*/ 352425 h 1485900"/>
                <a:gd name="connsiteX38" fmla="*/ 695325 w 5857875"/>
                <a:gd name="connsiteY38" fmla="*/ 280987 h 1485900"/>
                <a:gd name="connsiteX39" fmla="*/ 623887 w 5857875"/>
                <a:gd name="connsiteY39" fmla="*/ 280987 h 1485900"/>
                <a:gd name="connsiteX40" fmla="*/ 623887 w 5857875"/>
                <a:gd name="connsiteY40" fmla="*/ 242887 h 1485900"/>
                <a:gd name="connsiteX41" fmla="*/ 576262 w 5857875"/>
                <a:gd name="connsiteY41" fmla="*/ 242887 h 1485900"/>
                <a:gd name="connsiteX42" fmla="*/ 576262 w 5857875"/>
                <a:gd name="connsiteY42" fmla="*/ 223837 h 1485900"/>
                <a:gd name="connsiteX43" fmla="*/ 523875 w 5857875"/>
                <a:gd name="connsiteY43" fmla="*/ 223837 h 1485900"/>
                <a:gd name="connsiteX44" fmla="*/ 523875 w 5857875"/>
                <a:gd name="connsiteY44" fmla="*/ 176212 h 1485900"/>
                <a:gd name="connsiteX45" fmla="*/ 514350 w 5857875"/>
                <a:gd name="connsiteY45" fmla="*/ 185737 h 1485900"/>
                <a:gd name="connsiteX46" fmla="*/ 514350 w 5857875"/>
                <a:gd name="connsiteY46" fmla="*/ 147637 h 1485900"/>
                <a:gd name="connsiteX47" fmla="*/ 497681 w 5857875"/>
                <a:gd name="connsiteY47" fmla="*/ 147637 h 1485900"/>
                <a:gd name="connsiteX48" fmla="*/ 500063 w 5857875"/>
                <a:gd name="connsiteY48" fmla="*/ 133350 h 1485900"/>
                <a:gd name="connsiteX49" fmla="*/ 409575 w 5857875"/>
                <a:gd name="connsiteY49" fmla="*/ 133350 h 1485900"/>
                <a:gd name="connsiteX50" fmla="*/ 409575 w 5857875"/>
                <a:gd name="connsiteY50" fmla="*/ 104775 h 1485900"/>
                <a:gd name="connsiteX51" fmla="*/ 328612 w 5857875"/>
                <a:gd name="connsiteY51" fmla="*/ 104775 h 1485900"/>
                <a:gd name="connsiteX52" fmla="*/ 328612 w 5857875"/>
                <a:gd name="connsiteY52" fmla="*/ 76200 h 1485900"/>
                <a:gd name="connsiteX53" fmla="*/ 209550 w 5857875"/>
                <a:gd name="connsiteY53" fmla="*/ 76200 h 1485900"/>
                <a:gd name="connsiteX54" fmla="*/ 209550 w 5857875"/>
                <a:gd name="connsiteY54" fmla="*/ 47625 h 1485900"/>
                <a:gd name="connsiteX55" fmla="*/ 80962 w 5857875"/>
                <a:gd name="connsiteY55" fmla="*/ 47625 h 1485900"/>
                <a:gd name="connsiteX56" fmla="*/ 80962 w 5857875"/>
                <a:gd name="connsiteY56" fmla="*/ 33337 h 1485900"/>
                <a:gd name="connsiteX57" fmla="*/ 0 w 5857875"/>
                <a:gd name="connsiteY57" fmla="*/ 33337 h 1485900"/>
                <a:gd name="connsiteX58" fmla="*/ 0 w 5857875"/>
                <a:gd name="connsiteY58" fmla="*/ 0 h 1485900"/>
                <a:gd name="connsiteX0" fmla="*/ 5857875 w 5857875"/>
                <a:gd name="connsiteY0" fmla="*/ 1485900 h 1485900"/>
                <a:gd name="connsiteX1" fmla="*/ 5338762 w 5857875"/>
                <a:gd name="connsiteY1" fmla="*/ 1485900 h 1485900"/>
                <a:gd name="connsiteX2" fmla="*/ 5338762 w 5857875"/>
                <a:gd name="connsiteY2" fmla="*/ 1314450 h 1485900"/>
                <a:gd name="connsiteX3" fmla="*/ 4600575 w 5857875"/>
                <a:gd name="connsiteY3" fmla="*/ 1314450 h 1485900"/>
                <a:gd name="connsiteX4" fmla="*/ 4600575 w 5857875"/>
                <a:gd name="connsiteY4" fmla="*/ 1147762 h 1485900"/>
                <a:gd name="connsiteX5" fmla="*/ 4124325 w 5857875"/>
                <a:gd name="connsiteY5" fmla="*/ 1147762 h 1485900"/>
                <a:gd name="connsiteX6" fmla="*/ 4124325 w 5857875"/>
                <a:gd name="connsiteY6" fmla="*/ 1028700 h 1485900"/>
                <a:gd name="connsiteX7" fmla="*/ 3705225 w 5857875"/>
                <a:gd name="connsiteY7" fmla="*/ 1028700 h 1485900"/>
                <a:gd name="connsiteX8" fmla="*/ 3705225 w 5857875"/>
                <a:gd name="connsiteY8" fmla="*/ 928687 h 1485900"/>
                <a:gd name="connsiteX9" fmla="*/ 2566987 w 5857875"/>
                <a:gd name="connsiteY9" fmla="*/ 928687 h 1485900"/>
                <a:gd name="connsiteX10" fmla="*/ 2566987 w 5857875"/>
                <a:gd name="connsiteY10" fmla="*/ 876300 h 1485900"/>
                <a:gd name="connsiteX11" fmla="*/ 2343150 w 5857875"/>
                <a:gd name="connsiteY11" fmla="*/ 876300 h 1485900"/>
                <a:gd name="connsiteX12" fmla="*/ 2343150 w 5857875"/>
                <a:gd name="connsiteY12" fmla="*/ 814387 h 1485900"/>
                <a:gd name="connsiteX13" fmla="*/ 1985962 w 5857875"/>
                <a:gd name="connsiteY13" fmla="*/ 814387 h 1485900"/>
                <a:gd name="connsiteX14" fmla="*/ 1985962 w 5857875"/>
                <a:gd name="connsiteY14" fmla="*/ 771525 h 1485900"/>
                <a:gd name="connsiteX15" fmla="*/ 1800225 w 5857875"/>
                <a:gd name="connsiteY15" fmla="*/ 771525 h 1485900"/>
                <a:gd name="connsiteX16" fmla="*/ 1800225 w 5857875"/>
                <a:gd name="connsiteY16" fmla="*/ 738187 h 1485900"/>
                <a:gd name="connsiteX17" fmla="*/ 1766887 w 5857875"/>
                <a:gd name="connsiteY17" fmla="*/ 738187 h 1485900"/>
                <a:gd name="connsiteX18" fmla="*/ 1766887 w 5857875"/>
                <a:gd name="connsiteY18" fmla="*/ 690562 h 1485900"/>
                <a:gd name="connsiteX19" fmla="*/ 1757362 w 5857875"/>
                <a:gd name="connsiteY19" fmla="*/ 700087 h 1485900"/>
                <a:gd name="connsiteX20" fmla="*/ 1757362 w 5857875"/>
                <a:gd name="connsiteY20" fmla="*/ 652462 h 1485900"/>
                <a:gd name="connsiteX21" fmla="*/ 1652587 w 5857875"/>
                <a:gd name="connsiteY21" fmla="*/ 652462 h 1485900"/>
                <a:gd name="connsiteX22" fmla="*/ 1652587 w 5857875"/>
                <a:gd name="connsiteY22" fmla="*/ 609600 h 1485900"/>
                <a:gd name="connsiteX23" fmla="*/ 1595437 w 5857875"/>
                <a:gd name="connsiteY23" fmla="*/ 609600 h 1485900"/>
                <a:gd name="connsiteX24" fmla="*/ 1595437 w 5857875"/>
                <a:gd name="connsiteY24" fmla="*/ 576262 h 1485900"/>
                <a:gd name="connsiteX25" fmla="*/ 1528762 w 5857875"/>
                <a:gd name="connsiteY25" fmla="*/ 576262 h 1485900"/>
                <a:gd name="connsiteX26" fmla="*/ 1528762 w 5857875"/>
                <a:gd name="connsiteY26" fmla="*/ 538162 h 1485900"/>
                <a:gd name="connsiteX27" fmla="*/ 1500187 w 5857875"/>
                <a:gd name="connsiteY27" fmla="*/ 538162 h 1485900"/>
                <a:gd name="connsiteX28" fmla="*/ 1500187 w 5857875"/>
                <a:gd name="connsiteY28" fmla="*/ 504825 h 1485900"/>
                <a:gd name="connsiteX29" fmla="*/ 1366837 w 5857875"/>
                <a:gd name="connsiteY29" fmla="*/ 504825 h 1485900"/>
                <a:gd name="connsiteX30" fmla="*/ 1366837 w 5857875"/>
                <a:gd name="connsiteY30" fmla="*/ 476250 h 1485900"/>
                <a:gd name="connsiteX31" fmla="*/ 1266825 w 5857875"/>
                <a:gd name="connsiteY31" fmla="*/ 476250 h 1485900"/>
                <a:gd name="connsiteX32" fmla="*/ 1266825 w 5857875"/>
                <a:gd name="connsiteY32" fmla="*/ 442912 h 1485900"/>
                <a:gd name="connsiteX33" fmla="*/ 1019175 w 5857875"/>
                <a:gd name="connsiteY33" fmla="*/ 442912 h 1485900"/>
                <a:gd name="connsiteX34" fmla="*/ 1019175 w 5857875"/>
                <a:gd name="connsiteY34" fmla="*/ 414337 h 1485900"/>
                <a:gd name="connsiteX35" fmla="*/ 842962 w 5857875"/>
                <a:gd name="connsiteY35" fmla="*/ 414337 h 1485900"/>
                <a:gd name="connsiteX36" fmla="*/ 842962 w 5857875"/>
                <a:gd name="connsiteY36" fmla="*/ 352425 h 1485900"/>
                <a:gd name="connsiteX37" fmla="*/ 695325 w 5857875"/>
                <a:gd name="connsiteY37" fmla="*/ 352425 h 1485900"/>
                <a:gd name="connsiteX38" fmla="*/ 695325 w 5857875"/>
                <a:gd name="connsiteY38" fmla="*/ 280987 h 1485900"/>
                <a:gd name="connsiteX39" fmla="*/ 623887 w 5857875"/>
                <a:gd name="connsiteY39" fmla="*/ 280987 h 1485900"/>
                <a:gd name="connsiteX40" fmla="*/ 623887 w 5857875"/>
                <a:gd name="connsiteY40" fmla="*/ 242887 h 1485900"/>
                <a:gd name="connsiteX41" fmla="*/ 576262 w 5857875"/>
                <a:gd name="connsiteY41" fmla="*/ 242887 h 1485900"/>
                <a:gd name="connsiteX42" fmla="*/ 576262 w 5857875"/>
                <a:gd name="connsiteY42" fmla="*/ 223837 h 1485900"/>
                <a:gd name="connsiteX43" fmla="*/ 523875 w 5857875"/>
                <a:gd name="connsiteY43" fmla="*/ 223837 h 1485900"/>
                <a:gd name="connsiteX44" fmla="*/ 523875 w 5857875"/>
                <a:gd name="connsiteY44" fmla="*/ 176212 h 1485900"/>
                <a:gd name="connsiteX45" fmla="*/ 514350 w 5857875"/>
                <a:gd name="connsiteY45" fmla="*/ 185737 h 1485900"/>
                <a:gd name="connsiteX46" fmla="*/ 514350 w 5857875"/>
                <a:gd name="connsiteY46" fmla="*/ 147637 h 1485900"/>
                <a:gd name="connsiteX47" fmla="*/ 504825 w 5857875"/>
                <a:gd name="connsiteY47" fmla="*/ 147637 h 1485900"/>
                <a:gd name="connsiteX48" fmla="*/ 500063 w 5857875"/>
                <a:gd name="connsiteY48" fmla="*/ 133350 h 1485900"/>
                <a:gd name="connsiteX49" fmla="*/ 409575 w 5857875"/>
                <a:gd name="connsiteY49" fmla="*/ 133350 h 1485900"/>
                <a:gd name="connsiteX50" fmla="*/ 409575 w 5857875"/>
                <a:gd name="connsiteY50" fmla="*/ 104775 h 1485900"/>
                <a:gd name="connsiteX51" fmla="*/ 328612 w 5857875"/>
                <a:gd name="connsiteY51" fmla="*/ 104775 h 1485900"/>
                <a:gd name="connsiteX52" fmla="*/ 328612 w 5857875"/>
                <a:gd name="connsiteY52" fmla="*/ 76200 h 1485900"/>
                <a:gd name="connsiteX53" fmla="*/ 209550 w 5857875"/>
                <a:gd name="connsiteY53" fmla="*/ 76200 h 1485900"/>
                <a:gd name="connsiteX54" fmla="*/ 209550 w 5857875"/>
                <a:gd name="connsiteY54" fmla="*/ 47625 h 1485900"/>
                <a:gd name="connsiteX55" fmla="*/ 80962 w 5857875"/>
                <a:gd name="connsiteY55" fmla="*/ 47625 h 1485900"/>
                <a:gd name="connsiteX56" fmla="*/ 80962 w 5857875"/>
                <a:gd name="connsiteY56" fmla="*/ 33337 h 1485900"/>
                <a:gd name="connsiteX57" fmla="*/ 0 w 5857875"/>
                <a:gd name="connsiteY57" fmla="*/ 33337 h 1485900"/>
                <a:gd name="connsiteX58" fmla="*/ 0 w 5857875"/>
                <a:gd name="connsiteY58" fmla="*/ 0 h 1485900"/>
                <a:gd name="connsiteX0" fmla="*/ 5857875 w 5857875"/>
                <a:gd name="connsiteY0" fmla="*/ 1485900 h 1485900"/>
                <a:gd name="connsiteX1" fmla="*/ 5338762 w 5857875"/>
                <a:gd name="connsiteY1" fmla="*/ 1485900 h 1485900"/>
                <a:gd name="connsiteX2" fmla="*/ 5338762 w 5857875"/>
                <a:gd name="connsiteY2" fmla="*/ 1314450 h 1485900"/>
                <a:gd name="connsiteX3" fmla="*/ 4600575 w 5857875"/>
                <a:gd name="connsiteY3" fmla="*/ 1314450 h 1485900"/>
                <a:gd name="connsiteX4" fmla="*/ 4600575 w 5857875"/>
                <a:gd name="connsiteY4" fmla="*/ 1147762 h 1485900"/>
                <a:gd name="connsiteX5" fmla="*/ 4124325 w 5857875"/>
                <a:gd name="connsiteY5" fmla="*/ 1147762 h 1485900"/>
                <a:gd name="connsiteX6" fmla="*/ 4124325 w 5857875"/>
                <a:gd name="connsiteY6" fmla="*/ 1028700 h 1485900"/>
                <a:gd name="connsiteX7" fmla="*/ 3705225 w 5857875"/>
                <a:gd name="connsiteY7" fmla="*/ 1028700 h 1485900"/>
                <a:gd name="connsiteX8" fmla="*/ 3705225 w 5857875"/>
                <a:gd name="connsiteY8" fmla="*/ 928687 h 1485900"/>
                <a:gd name="connsiteX9" fmla="*/ 2566987 w 5857875"/>
                <a:gd name="connsiteY9" fmla="*/ 928687 h 1485900"/>
                <a:gd name="connsiteX10" fmla="*/ 2566987 w 5857875"/>
                <a:gd name="connsiteY10" fmla="*/ 876300 h 1485900"/>
                <a:gd name="connsiteX11" fmla="*/ 2343150 w 5857875"/>
                <a:gd name="connsiteY11" fmla="*/ 876300 h 1485900"/>
                <a:gd name="connsiteX12" fmla="*/ 2343150 w 5857875"/>
                <a:gd name="connsiteY12" fmla="*/ 814387 h 1485900"/>
                <a:gd name="connsiteX13" fmla="*/ 1985962 w 5857875"/>
                <a:gd name="connsiteY13" fmla="*/ 814387 h 1485900"/>
                <a:gd name="connsiteX14" fmla="*/ 1985962 w 5857875"/>
                <a:gd name="connsiteY14" fmla="*/ 771525 h 1485900"/>
                <a:gd name="connsiteX15" fmla="*/ 1800225 w 5857875"/>
                <a:gd name="connsiteY15" fmla="*/ 771525 h 1485900"/>
                <a:gd name="connsiteX16" fmla="*/ 1800225 w 5857875"/>
                <a:gd name="connsiteY16" fmla="*/ 738187 h 1485900"/>
                <a:gd name="connsiteX17" fmla="*/ 1766887 w 5857875"/>
                <a:gd name="connsiteY17" fmla="*/ 738187 h 1485900"/>
                <a:gd name="connsiteX18" fmla="*/ 1766887 w 5857875"/>
                <a:gd name="connsiteY18" fmla="*/ 690562 h 1485900"/>
                <a:gd name="connsiteX19" fmla="*/ 1757362 w 5857875"/>
                <a:gd name="connsiteY19" fmla="*/ 700087 h 1485900"/>
                <a:gd name="connsiteX20" fmla="*/ 1757362 w 5857875"/>
                <a:gd name="connsiteY20" fmla="*/ 652462 h 1485900"/>
                <a:gd name="connsiteX21" fmla="*/ 1652587 w 5857875"/>
                <a:gd name="connsiteY21" fmla="*/ 652462 h 1485900"/>
                <a:gd name="connsiteX22" fmla="*/ 1652587 w 5857875"/>
                <a:gd name="connsiteY22" fmla="*/ 609600 h 1485900"/>
                <a:gd name="connsiteX23" fmla="*/ 1595437 w 5857875"/>
                <a:gd name="connsiteY23" fmla="*/ 609600 h 1485900"/>
                <a:gd name="connsiteX24" fmla="*/ 1595437 w 5857875"/>
                <a:gd name="connsiteY24" fmla="*/ 576262 h 1485900"/>
                <a:gd name="connsiteX25" fmla="*/ 1528762 w 5857875"/>
                <a:gd name="connsiteY25" fmla="*/ 576262 h 1485900"/>
                <a:gd name="connsiteX26" fmla="*/ 1528762 w 5857875"/>
                <a:gd name="connsiteY26" fmla="*/ 538162 h 1485900"/>
                <a:gd name="connsiteX27" fmla="*/ 1500187 w 5857875"/>
                <a:gd name="connsiteY27" fmla="*/ 538162 h 1485900"/>
                <a:gd name="connsiteX28" fmla="*/ 1500187 w 5857875"/>
                <a:gd name="connsiteY28" fmla="*/ 504825 h 1485900"/>
                <a:gd name="connsiteX29" fmla="*/ 1366837 w 5857875"/>
                <a:gd name="connsiteY29" fmla="*/ 504825 h 1485900"/>
                <a:gd name="connsiteX30" fmla="*/ 1366837 w 5857875"/>
                <a:gd name="connsiteY30" fmla="*/ 476250 h 1485900"/>
                <a:gd name="connsiteX31" fmla="*/ 1266825 w 5857875"/>
                <a:gd name="connsiteY31" fmla="*/ 476250 h 1485900"/>
                <a:gd name="connsiteX32" fmla="*/ 1266825 w 5857875"/>
                <a:gd name="connsiteY32" fmla="*/ 442912 h 1485900"/>
                <a:gd name="connsiteX33" fmla="*/ 1019175 w 5857875"/>
                <a:gd name="connsiteY33" fmla="*/ 442912 h 1485900"/>
                <a:gd name="connsiteX34" fmla="*/ 1019175 w 5857875"/>
                <a:gd name="connsiteY34" fmla="*/ 414337 h 1485900"/>
                <a:gd name="connsiteX35" fmla="*/ 842962 w 5857875"/>
                <a:gd name="connsiteY35" fmla="*/ 414337 h 1485900"/>
                <a:gd name="connsiteX36" fmla="*/ 842962 w 5857875"/>
                <a:gd name="connsiteY36" fmla="*/ 352425 h 1485900"/>
                <a:gd name="connsiteX37" fmla="*/ 695325 w 5857875"/>
                <a:gd name="connsiteY37" fmla="*/ 352425 h 1485900"/>
                <a:gd name="connsiteX38" fmla="*/ 695325 w 5857875"/>
                <a:gd name="connsiteY38" fmla="*/ 280987 h 1485900"/>
                <a:gd name="connsiteX39" fmla="*/ 623887 w 5857875"/>
                <a:gd name="connsiteY39" fmla="*/ 280987 h 1485900"/>
                <a:gd name="connsiteX40" fmla="*/ 623887 w 5857875"/>
                <a:gd name="connsiteY40" fmla="*/ 242887 h 1485900"/>
                <a:gd name="connsiteX41" fmla="*/ 576262 w 5857875"/>
                <a:gd name="connsiteY41" fmla="*/ 242887 h 1485900"/>
                <a:gd name="connsiteX42" fmla="*/ 576262 w 5857875"/>
                <a:gd name="connsiteY42" fmla="*/ 223837 h 1485900"/>
                <a:gd name="connsiteX43" fmla="*/ 523875 w 5857875"/>
                <a:gd name="connsiteY43" fmla="*/ 223837 h 1485900"/>
                <a:gd name="connsiteX44" fmla="*/ 523875 w 5857875"/>
                <a:gd name="connsiteY44" fmla="*/ 176212 h 1485900"/>
                <a:gd name="connsiteX45" fmla="*/ 514350 w 5857875"/>
                <a:gd name="connsiteY45" fmla="*/ 173831 h 1485900"/>
                <a:gd name="connsiteX46" fmla="*/ 514350 w 5857875"/>
                <a:gd name="connsiteY46" fmla="*/ 147637 h 1485900"/>
                <a:gd name="connsiteX47" fmla="*/ 504825 w 5857875"/>
                <a:gd name="connsiteY47" fmla="*/ 147637 h 1485900"/>
                <a:gd name="connsiteX48" fmla="*/ 500063 w 5857875"/>
                <a:gd name="connsiteY48" fmla="*/ 133350 h 1485900"/>
                <a:gd name="connsiteX49" fmla="*/ 409575 w 5857875"/>
                <a:gd name="connsiteY49" fmla="*/ 133350 h 1485900"/>
                <a:gd name="connsiteX50" fmla="*/ 409575 w 5857875"/>
                <a:gd name="connsiteY50" fmla="*/ 104775 h 1485900"/>
                <a:gd name="connsiteX51" fmla="*/ 328612 w 5857875"/>
                <a:gd name="connsiteY51" fmla="*/ 104775 h 1485900"/>
                <a:gd name="connsiteX52" fmla="*/ 328612 w 5857875"/>
                <a:gd name="connsiteY52" fmla="*/ 76200 h 1485900"/>
                <a:gd name="connsiteX53" fmla="*/ 209550 w 5857875"/>
                <a:gd name="connsiteY53" fmla="*/ 76200 h 1485900"/>
                <a:gd name="connsiteX54" fmla="*/ 209550 w 5857875"/>
                <a:gd name="connsiteY54" fmla="*/ 47625 h 1485900"/>
                <a:gd name="connsiteX55" fmla="*/ 80962 w 5857875"/>
                <a:gd name="connsiteY55" fmla="*/ 47625 h 1485900"/>
                <a:gd name="connsiteX56" fmla="*/ 80962 w 5857875"/>
                <a:gd name="connsiteY56" fmla="*/ 33337 h 1485900"/>
                <a:gd name="connsiteX57" fmla="*/ 0 w 5857875"/>
                <a:gd name="connsiteY57" fmla="*/ 33337 h 1485900"/>
                <a:gd name="connsiteX58" fmla="*/ 0 w 5857875"/>
                <a:gd name="connsiteY58" fmla="*/ 0 h 1485900"/>
                <a:gd name="connsiteX0" fmla="*/ 5857875 w 5857875"/>
                <a:gd name="connsiteY0" fmla="*/ 1485900 h 1485900"/>
                <a:gd name="connsiteX1" fmla="*/ 5338762 w 5857875"/>
                <a:gd name="connsiteY1" fmla="*/ 1485900 h 1485900"/>
                <a:gd name="connsiteX2" fmla="*/ 5338762 w 5857875"/>
                <a:gd name="connsiteY2" fmla="*/ 1314450 h 1485900"/>
                <a:gd name="connsiteX3" fmla="*/ 4600575 w 5857875"/>
                <a:gd name="connsiteY3" fmla="*/ 1314450 h 1485900"/>
                <a:gd name="connsiteX4" fmla="*/ 4600575 w 5857875"/>
                <a:gd name="connsiteY4" fmla="*/ 1147762 h 1485900"/>
                <a:gd name="connsiteX5" fmla="*/ 4124325 w 5857875"/>
                <a:gd name="connsiteY5" fmla="*/ 1147762 h 1485900"/>
                <a:gd name="connsiteX6" fmla="*/ 4124325 w 5857875"/>
                <a:gd name="connsiteY6" fmla="*/ 1028700 h 1485900"/>
                <a:gd name="connsiteX7" fmla="*/ 3705225 w 5857875"/>
                <a:gd name="connsiteY7" fmla="*/ 1028700 h 1485900"/>
                <a:gd name="connsiteX8" fmla="*/ 3705225 w 5857875"/>
                <a:gd name="connsiteY8" fmla="*/ 928687 h 1485900"/>
                <a:gd name="connsiteX9" fmla="*/ 2566987 w 5857875"/>
                <a:gd name="connsiteY9" fmla="*/ 928687 h 1485900"/>
                <a:gd name="connsiteX10" fmla="*/ 2566987 w 5857875"/>
                <a:gd name="connsiteY10" fmla="*/ 876300 h 1485900"/>
                <a:gd name="connsiteX11" fmla="*/ 2343150 w 5857875"/>
                <a:gd name="connsiteY11" fmla="*/ 876300 h 1485900"/>
                <a:gd name="connsiteX12" fmla="*/ 2343150 w 5857875"/>
                <a:gd name="connsiteY12" fmla="*/ 814387 h 1485900"/>
                <a:gd name="connsiteX13" fmla="*/ 1985962 w 5857875"/>
                <a:gd name="connsiteY13" fmla="*/ 814387 h 1485900"/>
                <a:gd name="connsiteX14" fmla="*/ 1985962 w 5857875"/>
                <a:gd name="connsiteY14" fmla="*/ 771525 h 1485900"/>
                <a:gd name="connsiteX15" fmla="*/ 1800225 w 5857875"/>
                <a:gd name="connsiteY15" fmla="*/ 771525 h 1485900"/>
                <a:gd name="connsiteX16" fmla="*/ 1800225 w 5857875"/>
                <a:gd name="connsiteY16" fmla="*/ 738187 h 1485900"/>
                <a:gd name="connsiteX17" fmla="*/ 1766887 w 5857875"/>
                <a:gd name="connsiteY17" fmla="*/ 738187 h 1485900"/>
                <a:gd name="connsiteX18" fmla="*/ 1766887 w 5857875"/>
                <a:gd name="connsiteY18" fmla="*/ 690562 h 1485900"/>
                <a:gd name="connsiteX19" fmla="*/ 1759743 w 5857875"/>
                <a:gd name="connsiteY19" fmla="*/ 690562 h 1485900"/>
                <a:gd name="connsiteX20" fmla="*/ 1757362 w 5857875"/>
                <a:gd name="connsiteY20" fmla="*/ 652462 h 1485900"/>
                <a:gd name="connsiteX21" fmla="*/ 1652587 w 5857875"/>
                <a:gd name="connsiteY21" fmla="*/ 652462 h 1485900"/>
                <a:gd name="connsiteX22" fmla="*/ 1652587 w 5857875"/>
                <a:gd name="connsiteY22" fmla="*/ 609600 h 1485900"/>
                <a:gd name="connsiteX23" fmla="*/ 1595437 w 5857875"/>
                <a:gd name="connsiteY23" fmla="*/ 609600 h 1485900"/>
                <a:gd name="connsiteX24" fmla="*/ 1595437 w 5857875"/>
                <a:gd name="connsiteY24" fmla="*/ 576262 h 1485900"/>
                <a:gd name="connsiteX25" fmla="*/ 1528762 w 5857875"/>
                <a:gd name="connsiteY25" fmla="*/ 576262 h 1485900"/>
                <a:gd name="connsiteX26" fmla="*/ 1528762 w 5857875"/>
                <a:gd name="connsiteY26" fmla="*/ 538162 h 1485900"/>
                <a:gd name="connsiteX27" fmla="*/ 1500187 w 5857875"/>
                <a:gd name="connsiteY27" fmla="*/ 538162 h 1485900"/>
                <a:gd name="connsiteX28" fmla="*/ 1500187 w 5857875"/>
                <a:gd name="connsiteY28" fmla="*/ 504825 h 1485900"/>
                <a:gd name="connsiteX29" fmla="*/ 1366837 w 5857875"/>
                <a:gd name="connsiteY29" fmla="*/ 504825 h 1485900"/>
                <a:gd name="connsiteX30" fmla="*/ 1366837 w 5857875"/>
                <a:gd name="connsiteY30" fmla="*/ 476250 h 1485900"/>
                <a:gd name="connsiteX31" fmla="*/ 1266825 w 5857875"/>
                <a:gd name="connsiteY31" fmla="*/ 476250 h 1485900"/>
                <a:gd name="connsiteX32" fmla="*/ 1266825 w 5857875"/>
                <a:gd name="connsiteY32" fmla="*/ 442912 h 1485900"/>
                <a:gd name="connsiteX33" fmla="*/ 1019175 w 5857875"/>
                <a:gd name="connsiteY33" fmla="*/ 442912 h 1485900"/>
                <a:gd name="connsiteX34" fmla="*/ 1019175 w 5857875"/>
                <a:gd name="connsiteY34" fmla="*/ 414337 h 1485900"/>
                <a:gd name="connsiteX35" fmla="*/ 842962 w 5857875"/>
                <a:gd name="connsiteY35" fmla="*/ 414337 h 1485900"/>
                <a:gd name="connsiteX36" fmla="*/ 842962 w 5857875"/>
                <a:gd name="connsiteY36" fmla="*/ 352425 h 1485900"/>
                <a:gd name="connsiteX37" fmla="*/ 695325 w 5857875"/>
                <a:gd name="connsiteY37" fmla="*/ 352425 h 1485900"/>
                <a:gd name="connsiteX38" fmla="*/ 695325 w 5857875"/>
                <a:gd name="connsiteY38" fmla="*/ 280987 h 1485900"/>
                <a:gd name="connsiteX39" fmla="*/ 623887 w 5857875"/>
                <a:gd name="connsiteY39" fmla="*/ 280987 h 1485900"/>
                <a:gd name="connsiteX40" fmla="*/ 623887 w 5857875"/>
                <a:gd name="connsiteY40" fmla="*/ 242887 h 1485900"/>
                <a:gd name="connsiteX41" fmla="*/ 576262 w 5857875"/>
                <a:gd name="connsiteY41" fmla="*/ 242887 h 1485900"/>
                <a:gd name="connsiteX42" fmla="*/ 576262 w 5857875"/>
                <a:gd name="connsiteY42" fmla="*/ 223837 h 1485900"/>
                <a:gd name="connsiteX43" fmla="*/ 523875 w 5857875"/>
                <a:gd name="connsiteY43" fmla="*/ 223837 h 1485900"/>
                <a:gd name="connsiteX44" fmla="*/ 523875 w 5857875"/>
                <a:gd name="connsiteY44" fmla="*/ 176212 h 1485900"/>
                <a:gd name="connsiteX45" fmla="*/ 514350 w 5857875"/>
                <a:gd name="connsiteY45" fmla="*/ 173831 h 1485900"/>
                <a:gd name="connsiteX46" fmla="*/ 514350 w 5857875"/>
                <a:gd name="connsiteY46" fmla="*/ 147637 h 1485900"/>
                <a:gd name="connsiteX47" fmla="*/ 504825 w 5857875"/>
                <a:gd name="connsiteY47" fmla="*/ 147637 h 1485900"/>
                <a:gd name="connsiteX48" fmla="*/ 500063 w 5857875"/>
                <a:gd name="connsiteY48" fmla="*/ 133350 h 1485900"/>
                <a:gd name="connsiteX49" fmla="*/ 409575 w 5857875"/>
                <a:gd name="connsiteY49" fmla="*/ 133350 h 1485900"/>
                <a:gd name="connsiteX50" fmla="*/ 409575 w 5857875"/>
                <a:gd name="connsiteY50" fmla="*/ 104775 h 1485900"/>
                <a:gd name="connsiteX51" fmla="*/ 328612 w 5857875"/>
                <a:gd name="connsiteY51" fmla="*/ 104775 h 1485900"/>
                <a:gd name="connsiteX52" fmla="*/ 328612 w 5857875"/>
                <a:gd name="connsiteY52" fmla="*/ 76200 h 1485900"/>
                <a:gd name="connsiteX53" fmla="*/ 209550 w 5857875"/>
                <a:gd name="connsiteY53" fmla="*/ 76200 h 1485900"/>
                <a:gd name="connsiteX54" fmla="*/ 209550 w 5857875"/>
                <a:gd name="connsiteY54" fmla="*/ 47625 h 1485900"/>
                <a:gd name="connsiteX55" fmla="*/ 80962 w 5857875"/>
                <a:gd name="connsiteY55" fmla="*/ 47625 h 1485900"/>
                <a:gd name="connsiteX56" fmla="*/ 80962 w 5857875"/>
                <a:gd name="connsiteY56" fmla="*/ 33337 h 1485900"/>
                <a:gd name="connsiteX57" fmla="*/ 0 w 5857875"/>
                <a:gd name="connsiteY57" fmla="*/ 33337 h 1485900"/>
                <a:gd name="connsiteX58" fmla="*/ 0 w 5857875"/>
                <a:gd name="connsiteY58" fmla="*/ 0 h 148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857875" h="1485900">
                  <a:moveTo>
                    <a:pt x="5857875" y="1485900"/>
                  </a:moveTo>
                  <a:lnTo>
                    <a:pt x="5338762" y="1485900"/>
                  </a:lnTo>
                  <a:lnTo>
                    <a:pt x="5338762" y="1314450"/>
                  </a:lnTo>
                  <a:lnTo>
                    <a:pt x="4600575" y="1314450"/>
                  </a:lnTo>
                  <a:lnTo>
                    <a:pt x="4600575" y="1147762"/>
                  </a:lnTo>
                  <a:lnTo>
                    <a:pt x="4124325" y="1147762"/>
                  </a:lnTo>
                  <a:lnTo>
                    <a:pt x="4124325" y="1028700"/>
                  </a:lnTo>
                  <a:lnTo>
                    <a:pt x="3705225" y="1028700"/>
                  </a:lnTo>
                  <a:lnTo>
                    <a:pt x="3705225" y="928687"/>
                  </a:lnTo>
                  <a:lnTo>
                    <a:pt x="2566987" y="928687"/>
                  </a:lnTo>
                  <a:lnTo>
                    <a:pt x="2566987" y="876300"/>
                  </a:lnTo>
                  <a:lnTo>
                    <a:pt x="2343150" y="876300"/>
                  </a:lnTo>
                  <a:lnTo>
                    <a:pt x="2343150" y="814387"/>
                  </a:lnTo>
                  <a:lnTo>
                    <a:pt x="1985962" y="814387"/>
                  </a:lnTo>
                  <a:lnTo>
                    <a:pt x="1985962" y="771525"/>
                  </a:lnTo>
                  <a:lnTo>
                    <a:pt x="1800225" y="771525"/>
                  </a:lnTo>
                  <a:lnTo>
                    <a:pt x="1800225" y="738187"/>
                  </a:lnTo>
                  <a:lnTo>
                    <a:pt x="1766887" y="738187"/>
                  </a:lnTo>
                  <a:lnTo>
                    <a:pt x="1766887" y="690562"/>
                  </a:lnTo>
                  <a:lnTo>
                    <a:pt x="1759743" y="690562"/>
                  </a:lnTo>
                  <a:lnTo>
                    <a:pt x="1757362" y="652462"/>
                  </a:lnTo>
                  <a:lnTo>
                    <a:pt x="1652587" y="652462"/>
                  </a:lnTo>
                  <a:lnTo>
                    <a:pt x="1652587" y="609600"/>
                  </a:lnTo>
                  <a:lnTo>
                    <a:pt x="1595437" y="609600"/>
                  </a:lnTo>
                  <a:lnTo>
                    <a:pt x="1595437" y="576262"/>
                  </a:lnTo>
                  <a:lnTo>
                    <a:pt x="1528762" y="576262"/>
                  </a:lnTo>
                  <a:lnTo>
                    <a:pt x="1528762" y="538162"/>
                  </a:lnTo>
                  <a:lnTo>
                    <a:pt x="1500187" y="538162"/>
                  </a:lnTo>
                  <a:lnTo>
                    <a:pt x="1500187" y="504825"/>
                  </a:lnTo>
                  <a:lnTo>
                    <a:pt x="1366837" y="504825"/>
                  </a:lnTo>
                  <a:lnTo>
                    <a:pt x="1366837" y="476250"/>
                  </a:lnTo>
                  <a:lnTo>
                    <a:pt x="1266825" y="476250"/>
                  </a:lnTo>
                  <a:lnTo>
                    <a:pt x="1266825" y="442912"/>
                  </a:lnTo>
                  <a:lnTo>
                    <a:pt x="1019175" y="442912"/>
                  </a:lnTo>
                  <a:lnTo>
                    <a:pt x="1019175" y="414337"/>
                  </a:lnTo>
                  <a:lnTo>
                    <a:pt x="842962" y="414337"/>
                  </a:lnTo>
                  <a:lnTo>
                    <a:pt x="842962" y="352425"/>
                  </a:lnTo>
                  <a:lnTo>
                    <a:pt x="695325" y="352425"/>
                  </a:lnTo>
                  <a:lnTo>
                    <a:pt x="695325" y="280987"/>
                  </a:lnTo>
                  <a:lnTo>
                    <a:pt x="623887" y="280987"/>
                  </a:lnTo>
                  <a:lnTo>
                    <a:pt x="623887" y="242887"/>
                  </a:lnTo>
                  <a:lnTo>
                    <a:pt x="576262" y="242887"/>
                  </a:lnTo>
                  <a:lnTo>
                    <a:pt x="576262" y="223837"/>
                  </a:lnTo>
                  <a:lnTo>
                    <a:pt x="523875" y="223837"/>
                  </a:lnTo>
                  <a:lnTo>
                    <a:pt x="523875" y="176212"/>
                  </a:lnTo>
                  <a:lnTo>
                    <a:pt x="514350" y="173831"/>
                  </a:lnTo>
                  <a:lnTo>
                    <a:pt x="514350" y="147637"/>
                  </a:lnTo>
                  <a:lnTo>
                    <a:pt x="504825" y="147637"/>
                  </a:lnTo>
                  <a:lnTo>
                    <a:pt x="500063" y="133350"/>
                  </a:lnTo>
                  <a:lnTo>
                    <a:pt x="409575" y="133350"/>
                  </a:lnTo>
                  <a:lnTo>
                    <a:pt x="409575" y="104775"/>
                  </a:lnTo>
                  <a:lnTo>
                    <a:pt x="328612" y="104775"/>
                  </a:lnTo>
                  <a:lnTo>
                    <a:pt x="328612" y="76200"/>
                  </a:lnTo>
                  <a:lnTo>
                    <a:pt x="209550" y="76200"/>
                  </a:lnTo>
                  <a:lnTo>
                    <a:pt x="209550" y="47625"/>
                  </a:lnTo>
                  <a:lnTo>
                    <a:pt x="80962" y="47625"/>
                  </a:lnTo>
                  <a:lnTo>
                    <a:pt x="80962" y="33337"/>
                  </a:lnTo>
                  <a:lnTo>
                    <a:pt x="0" y="33337"/>
                  </a:lnTo>
                  <a:lnTo>
                    <a:pt x="0" y="0"/>
                  </a:lnTo>
                </a:path>
              </a:pathLst>
            </a:custGeom>
            <a:noFill/>
            <a:ln w="28575">
              <a:solidFill>
                <a:schemeClr val="accent3"/>
              </a:solidFill>
              <a:miter lim="800000"/>
              <a:headEnd/>
              <a:tailEnd/>
            </a:ln>
          </p:spPr>
          <p:txBody>
            <a:bodyPr rtlCol="0" anchor="ctr"/>
            <a:lstStyle/>
            <a:p>
              <a:pPr algn="ctr"/>
              <a:endParaRPr lang="en-US"/>
            </a:p>
          </p:txBody>
        </p:sp>
      </p:grpSp>
      <p:grpSp>
        <p:nvGrpSpPr>
          <p:cNvPr id="9753" name="Group 9752">
            <a:extLst>
              <a:ext uri="{FF2B5EF4-FFF2-40B4-BE49-F238E27FC236}">
                <a16:creationId xmlns:a16="http://schemas.microsoft.com/office/drawing/2014/main" id="{B7375B6F-AEAD-78BD-2A69-BA8B0EAF4B82}"/>
              </a:ext>
            </a:extLst>
          </p:cNvPr>
          <p:cNvGrpSpPr/>
          <p:nvPr/>
        </p:nvGrpSpPr>
        <p:grpSpPr>
          <a:xfrm>
            <a:off x="2000521" y="1843618"/>
            <a:ext cx="9401873" cy="2825512"/>
            <a:chOff x="2000521" y="1843618"/>
            <a:chExt cx="9401873" cy="2825512"/>
          </a:xfrm>
        </p:grpSpPr>
        <p:grpSp>
          <p:nvGrpSpPr>
            <p:cNvPr id="9534" name="Group 9533">
              <a:extLst>
                <a:ext uri="{FF2B5EF4-FFF2-40B4-BE49-F238E27FC236}">
                  <a16:creationId xmlns:a16="http://schemas.microsoft.com/office/drawing/2014/main" id="{5C0FBCE2-A2FC-6A7F-B89A-F43E315B8463}"/>
                </a:ext>
              </a:extLst>
            </p:cNvPr>
            <p:cNvGrpSpPr/>
            <p:nvPr/>
          </p:nvGrpSpPr>
          <p:grpSpPr>
            <a:xfrm>
              <a:off x="2000521" y="1843618"/>
              <a:ext cx="89485" cy="89485"/>
              <a:chOff x="2162465" y="4117385"/>
              <a:chExt cx="283772" cy="283772"/>
            </a:xfrm>
          </p:grpSpPr>
          <p:cxnSp>
            <p:nvCxnSpPr>
              <p:cNvPr id="9535" name="Straight Connector 9534">
                <a:extLst>
                  <a:ext uri="{FF2B5EF4-FFF2-40B4-BE49-F238E27FC236}">
                    <a16:creationId xmlns:a16="http://schemas.microsoft.com/office/drawing/2014/main" id="{0D636017-864A-5AA7-8C85-C18385B83D3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36" name="Straight Connector 9535">
                <a:extLst>
                  <a:ext uri="{FF2B5EF4-FFF2-40B4-BE49-F238E27FC236}">
                    <a16:creationId xmlns:a16="http://schemas.microsoft.com/office/drawing/2014/main" id="{4942589D-343A-AD87-B30A-08EE3E3681F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37" name="Group 9536">
              <a:extLst>
                <a:ext uri="{FF2B5EF4-FFF2-40B4-BE49-F238E27FC236}">
                  <a16:creationId xmlns:a16="http://schemas.microsoft.com/office/drawing/2014/main" id="{00E69227-738C-697C-B819-32D6AF542D57}"/>
                </a:ext>
              </a:extLst>
            </p:cNvPr>
            <p:cNvGrpSpPr/>
            <p:nvPr/>
          </p:nvGrpSpPr>
          <p:grpSpPr>
            <a:xfrm>
              <a:off x="2018936" y="1843618"/>
              <a:ext cx="89485" cy="89485"/>
              <a:chOff x="2162465" y="4117385"/>
              <a:chExt cx="283772" cy="283772"/>
            </a:xfrm>
          </p:grpSpPr>
          <p:cxnSp>
            <p:nvCxnSpPr>
              <p:cNvPr id="9538" name="Straight Connector 9537">
                <a:extLst>
                  <a:ext uri="{FF2B5EF4-FFF2-40B4-BE49-F238E27FC236}">
                    <a16:creationId xmlns:a16="http://schemas.microsoft.com/office/drawing/2014/main" id="{7F4EADA2-86E7-089F-D30C-2DC7B9D0E10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39" name="Straight Connector 9538">
                <a:extLst>
                  <a:ext uri="{FF2B5EF4-FFF2-40B4-BE49-F238E27FC236}">
                    <a16:creationId xmlns:a16="http://schemas.microsoft.com/office/drawing/2014/main" id="{E9FB5B3F-5F36-F169-6497-63DB7AD90A5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40" name="Group 9539">
              <a:extLst>
                <a:ext uri="{FF2B5EF4-FFF2-40B4-BE49-F238E27FC236}">
                  <a16:creationId xmlns:a16="http://schemas.microsoft.com/office/drawing/2014/main" id="{2DC5A3AE-57D3-C323-01AC-DE7EB2CF454D}"/>
                </a:ext>
              </a:extLst>
            </p:cNvPr>
            <p:cNvGrpSpPr/>
            <p:nvPr/>
          </p:nvGrpSpPr>
          <p:grpSpPr>
            <a:xfrm>
              <a:off x="2046224" y="1843618"/>
              <a:ext cx="89485" cy="89485"/>
              <a:chOff x="2162465" y="4117385"/>
              <a:chExt cx="283772" cy="283772"/>
            </a:xfrm>
          </p:grpSpPr>
          <p:cxnSp>
            <p:nvCxnSpPr>
              <p:cNvPr id="9541" name="Straight Connector 9540">
                <a:extLst>
                  <a:ext uri="{FF2B5EF4-FFF2-40B4-BE49-F238E27FC236}">
                    <a16:creationId xmlns:a16="http://schemas.microsoft.com/office/drawing/2014/main" id="{8F3A5F79-C110-B5DD-9D64-0E2F8C2B9D9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42" name="Straight Connector 9541">
                <a:extLst>
                  <a:ext uri="{FF2B5EF4-FFF2-40B4-BE49-F238E27FC236}">
                    <a16:creationId xmlns:a16="http://schemas.microsoft.com/office/drawing/2014/main" id="{6C2D2287-5326-1B25-57A3-9D2D70793B1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43" name="Group 9542">
              <a:extLst>
                <a:ext uri="{FF2B5EF4-FFF2-40B4-BE49-F238E27FC236}">
                  <a16:creationId xmlns:a16="http://schemas.microsoft.com/office/drawing/2014/main" id="{51D85378-9408-407C-7855-D41909EEC26F}"/>
                </a:ext>
              </a:extLst>
            </p:cNvPr>
            <p:cNvGrpSpPr/>
            <p:nvPr/>
          </p:nvGrpSpPr>
          <p:grpSpPr>
            <a:xfrm>
              <a:off x="2083323" y="1843618"/>
              <a:ext cx="89485" cy="89485"/>
              <a:chOff x="2162465" y="4117385"/>
              <a:chExt cx="283772" cy="283772"/>
            </a:xfrm>
          </p:grpSpPr>
          <p:cxnSp>
            <p:nvCxnSpPr>
              <p:cNvPr id="9544" name="Straight Connector 9543">
                <a:extLst>
                  <a:ext uri="{FF2B5EF4-FFF2-40B4-BE49-F238E27FC236}">
                    <a16:creationId xmlns:a16="http://schemas.microsoft.com/office/drawing/2014/main" id="{AAB0C44B-53B3-21B0-3CD6-8A5448F65B1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45" name="Straight Connector 9544">
                <a:extLst>
                  <a:ext uri="{FF2B5EF4-FFF2-40B4-BE49-F238E27FC236}">
                    <a16:creationId xmlns:a16="http://schemas.microsoft.com/office/drawing/2014/main" id="{1671AA46-8D03-C9A2-83CF-A596ED3AA23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46" name="Group 9545">
              <a:extLst>
                <a:ext uri="{FF2B5EF4-FFF2-40B4-BE49-F238E27FC236}">
                  <a16:creationId xmlns:a16="http://schemas.microsoft.com/office/drawing/2014/main" id="{C5A920F8-328D-510D-D5F4-4E89B4264D59}"/>
                </a:ext>
              </a:extLst>
            </p:cNvPr>
            <p:cNvGrpSpPr/>
            <p:nvPr/>
          </p:nvGrpSpPr>
          <p:grpSpPr>
            <a:xfrm>
              <a:off x="2126136" y="1843618"/>
              <a:ext cx="89485" cy="89485"/>
              <a:chOff x="2162465" y="4117385"/>
              <a:chExt cx="283772" cy="283772"/>
            </a:xfrm>
          </p:grpSpPr>
          <p:cxnSp>
            <p:nvCxnSpPr>
              <p:cNvPr id="9547" name="Straight Connector 9546">
                <a:extLst>
                  <a:ext uri="{FF2B5EF4-FFF2-40B4-BE49-F238E27FC236}">
                    <a16:creationId xmlns:a16="http://schemas.microsoft.com/office/drawing/2014/main" id="{4DD392AE-435A-7AB3-C115-76F461EE4DB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48" name="Straight Connector 9547">
                <a:extLst>
                  <a:ext uri="{FF2B5EF4-FFF2-40B4-BE49-F238E27FC236}">
                    <a16:creationId xmlns:a16="http://schemas.microsoft.com/office/drawing/2014/main" id="{3226DC7F-5815-C5BC-0E43-BB24471DC42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49" name="Group 9548">
              <a:extLst>
                <a:ext uri="{FF2B5EF4-FFF2-40B4-BE49-F238E27FC236}">
                  <a16:creationId xmlns:a16="http://schemas.microsoft.com/office/drawing/2014/main" id="{49D01833-B60D-218B-662C-C250F8009850}"/>
                </a:ext>
              </a:extLst>
            </p:cNvPr>
            <p:cNvGrpSpPr/>
            <p:nvPr/>
          </p:nvGrpSpPr>
          <p:grpSpPr>
            <a:xfrm>
              <a:off x="2211197" y="1855445"/>
              <a:ext cx="89485" cy="89485"/>
              <a:chOff x="2162465" y="4117385"/>
              <a:chExt cx="283772" cy="283772"/>
            </a:xfrm>
          </p:grpSpPr>
          <p:cxnSp>
            <p:nvCxnSpPr>
              <p:cNvPr id="9550" name="Straight Connector 9549">
                <a:extLst>
                  <a:ext uri="{FF2B5EF4-FFF2-40B4-BE49-F238E27FC236}">
                    <a16:creationId xmlns:a16="http://schemas.microsoft.com/office/drawing/2014/main" id="{3B6A687B-14C8-C7E7-7068-475425D23F1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51" name="Straight Connector 9550">
                <a:extLst>
                  <a:ext uri="{FF2B5EF4-FFF2-40B4-BE49-F238E27FC236}">
                    <a16:creationId xmlns:a16="http://schemas.microsoft.com/office/drawing/2014/main" id="{874DB52F-42D4-EBF8-2186-A90E49F73AC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52" name="Group 9551">
              <a:extLst>
                <a:ext uri="{FF2B5EF4-FFF2-40B4-BE49-F238E27FC236}">
                  <a16:creationId xmlns:a16="http://schemas.microsoft.com/office/drawing/2014/main" id="{F20FB690-FF77-7287-9D92-15525367C9C8}"/>
                </a:ext>
              </a:extLst>
            </p:cNvPr>
            <p:cNvGrpSpPr/>
            <p:nvPr/>
          </p:nvGrpSpPr>
          <p:grpSpPr>
            <a:xfrm>
              <a:off x="2461485" y="1945028"/>
              <a:ext cx="89485" cy="89485"/>
              <a:chOff x="2162465" y="4117385"/>
              <a:chExt cx="283772" cy="283772"/>
            </a:xfrm>
          </p:grpSpPr>
          <p:cxnSp>
            <p:nvCxnSpPr>
              <p:cNvPr id="9553" name="Straight Connector 9552">
                <a:extLst>
                  <a:ext uri="{FF2B5EF4-FFF2-40B4-BE49-F238E27FC236}">
                    <a16:creationId xmlns:a16="http://schemas.microsoft.com/office/drawing/2014/main" id="{C886A165-3BB6-D49A-782B-0B20D4163E0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54" name="Straight Connector 9553">
                <a:extLst>
                  <a:ext uri="{FF2B5EF4-FFF2-40B4-BE49-F238E27FC236}">
                    <a16:creationId xmlns:a16="http://schemas.microsoft.com/office/drawing/2014/main" id="{D2E755C1-E6BF-FAC0-051F-B9A8FBE2A24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55" name="Group 9554">
              <a:extLst>
                <a:ext uri="{FF2B5EF4-FFF2-40B4-BE49-F238E27FC236}">
                  <a16:creationId xmlns:a16="http://schemas.microsoft.com/office/drawing/2014/main" id="{51DCADC5-ED62-808F-1120-2A180FF7D0D2}"/>
                </a:ext>
              </a:extLst>
            </p:cNvPr>
            <p:cNvGrpSpPr/>
            <p:nvPr/>
          </p:nvGrpSpPr>
          <p:grpSpPr>
            <a:xfrm>
              <a:off x="2578903" y="1999864"/>
              <a:ext cx="89485" cy="89485"/>
              <a:chOff x="2162465" y="4117385"/>
              <a:chExt cx="283772" cy="283772"/>
            </a:xfrm>
          </p:grpSpPr>
          <p:cxnSp>
            <p:nvCxnSpPr>
              <p:cNvPr id="9556" name="Straight Connector 9555">
                <a:extLst>
                  <a:ext uri="{FF2B5EF4-FFF2-40B4-BE49-F238E27FC236}">
                    <a16:creationId xmlns:a16="http://schemas.microsoft.com/office/drawing/2014/main" id="{3CCA678A-65A9-F259-C6D2-6631C81F918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57" name="Straight Connector 9556">
                <a:extLst>
                  <a:ext uri="{FF2B5EF4-FFF2-40B4-BE49-F238E27FC236}">
                    <a16:creationId xmlns:a16="http://schemas.microsoft.com/office/drawing/2014/main" id="{A40F75F3-096A-D5F7-7F52-B2A3C952E1D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58" name="Group 9557">
              <a:extLst>
                <a:ext uri="{FF2B5EF4-FFF2-40B4-BE49-F238E27FC236}">
                  <a16:creationId xmlns:a16="http://schemas.microsoft.com/office/drawing/2014/main" id="{5769ADA7-45D2-3EBD-9913-7FF6BE3D2777}"/>
                </a:ext>
              </a:extLst>
            </p:cNvPr>
            <p:cNvGrpSpPr/>
            <p:nvPr/>
          </p:nvGrpSpPr>
          <p:grpSpPr>
            <a:xfrm>
              <a:off x="2604831" y="1999864"/>
              <a:ext cx="89485" cy="89485"/>
              <a:chOff x="2162465" y="4117385"/>
              <a:chExt cx="283772" cy="283772"/>
            </a:xfrm>
          </p:grpSpPr>
          <p:cxnSp>
            <p:nvCxnSpPr>
              <p:cNvPr id="9559" name="Straight Connector 9558">
                <a:extLst>
                  <a:ext uri="{FF2B5EF4-FFF2-40B4-BE49-F238E27FC236}">
                    <a16:creationId xmlns:a16="http://schemas.microsoft.com/office/drawing/2014/main" id="{7FD17419-4FD2-BA96-F409-45D10B3B24A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60" name="Straight Connector 9559">
                <a:extLst>
                  <a:ext uri="{FF2B5EF4-FFF2-40B4-BE49-F238E27FC236}">
                    <a16:creationId xmlns:a16="http://schemas.microsoft.com/office/drawing/2014/main" id="{750F8225-AA6E-FB9A-A760-010629D628B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61" name="Group 9560">
              <a:extLst>
                <a:ext uri="{FF2B5EF4-FFF2-40B4-BE49-F238E27FC236}">
                  <a16:creationId xmlns:a16="http://schemas.microsoft.com/office/drawing/2014/main" id="{E4DFEB4F-D3DE-0E4E-3E24-94980770B7C2}"/>
                </a:ext>
              </a:extLst>
            </p:cNvPr>
            <p:cNvGrpSpPr/>
            <p:nvPr/>
          </p:nvGrpSpPr>
          <p:grpSpPr>
            <a:xfrm>
              <a:off x="2803561" y="2063679"/>
              <a:ext cx="89485" cy="89485"/>
              <a:chOff x="2162465" y="4117385"/>
              <a:chExt cx="283772" cy="283772"/>
            </a:xfrm>
          </p:grpSpPr>
          <p:cxnSp>
            <p:nvCxnSpPr>
              <p:cNvPr id="9562" name="Straight Connector 9561">
                <a:extLst>
                  <a:ext uri="{FF2B5EF4-FFF2-40B4-BE49-F238E27FC236}">
                    <a16:creationId xmlns:a16="http://schemas.microsoft.com/office/drawing/2014/main" id="{4F09955F-FB27-EA4E-6963-554DFADB7D4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63" name="Straight Connector 9562">
                <a:extLst>
                  <a:ext uri="{FF2B5EF4-FFF2-40B4-BE49-F238E27FC236}">
                    <a16:creationId xmlns:a16="http://schemas.microsoft.com/office/drawing/2014/main" id="{00E19DB3-480E-24F2-7892-2F6FB3DD8BA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64" name="Group 9563">
              <a:extLst>
                <a:ext uri="{FF2B5EF4-FFF2-40B4-BE49-F238E27FC236}">
                  <a16:creationId xmlns:a16="http://schemas.microsoft.com/office/drawing/2014/main" id="{CDB65C24-F59D-013D-CFCB-2B74856ABE01}"/>
                </a:ext>
              </a:extLst>
            </p:cNvPr>
            <p:cNvGrpSpPr/>
            <p:nvPr/>
          </p:nvGrpSpPr>
          <p:grpSpPr>
            <a:xfrm>
              <a:off x="3789236" y="2468557"/>
              <a:ext cx="89485" cy="89485"/>
              <a:chOff x="2162465" y="4117385"/>
              <a:chExt cx="283772" cy="283772"/>
            </a:xfrm>
          </p:grpSpPr>
          <p:cxnSp>
            <p:nvCxnSpPr>
              <p:cNvPr id="9565" name="Straight Connector 9564">
                <a:extLst>
                  <a:ext uri="{FF2B5EF4-FFF2-40B4-BE49-F238E27FC236}">
                    <a16:creationId xmlns:a16="http://schemas.microsoft.com/office/drawing/2014/main" id="{00C4BCAE-14A0-85B7-A865-088DE37478E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66" name="Straight Connector 9565">
                <a:extLst>
                  <a:ext uri="{FF2B5EF4-FFF2-40B4-BE49-F238E27FC236}">
                    <a16:creationId xmlns:a16="http://schemas.microsoft.com/office/drawing/2014/main" id="{E5DD6126-9478-7407-DA87-0C8DE0FCEB6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67" name="Group 9566">
              <a:extLst>
                <a:ext uri="{FF2B5EF4-FFF2-40B4-BE49-F238E27FC236}">
                  <a16:creationId xmlns:a16="http://schemas.microsoft.com/office/drawing/2014/main" id="{8542628B-E4C3-F53A-D6B0-61B83E6979C2}"/>
                </a:ext>
              </a:extLst>
            </p:cNvPr>
            <p:cNvGrpSpPr/>
            <p:nvPr/>
          </p:nvGrpSpPr>
          <p:grpSpPr>
            <a:xfrm>
              <a:off x="3837062" y="2468557"/>
              <a:ext cx="89485" cy="89485"/>
              <a:chOff x="2162465" y="4117385"/>
              <a:chExt cx="283772" cy="283772"/>
            </a:xfrm>
          </p:grpSpPr>
          <p:cxnSp>
            <p:nvCxnSpPr>
              <p:cNvPr id="9568" name="Straight Connector 9567">
                <a:extLst>
                  <a:ext uri="{FF2B5EF4-FFF2-40B4-BE49-F238E27FC236}">
                    <a16:creationId xmlns:a16="http://schemas.microsoft.com/office/drawing/2014/main" id="{61C0678E-7CFD-F056-F5B5-CC7F8103B69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69" name="Straight Connector 9568">
                <a:extLst>
                  <a:ext uri="{FF2B5EF4-FFF2-40B4-BE49-F238E27FC236}">
                    <a16:creationId xmlns:a16="http://schemas.microsoft.com/office/drawing/2014/main" id="{2D1BF769-E4A4-58C2-4B1E-A57BD91D8D7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70" name="Group 9569">
              <a:extLst>
                <a:ext uri="{FF2B5EF4-FFF2-40B4-BE49-F238E27FC236}">
                  <a16:creationId xmlns:a16="http://schemas.microsoft.com/office/drawing/2014/main" id="{0388F6EA-E737-7FB8-CB5B-54ADFBC5643B}"/>
                </a:ext>
              </a:extLst>
            </p:cNvPr>
            <p:cNvGrpSpPr/>
            <p:nvPr/>
          </p:nvGrpSpPr>
          <p:grpSpPr>
            <a:xfrm>
              <a:off x="3953566" y="2468557"/>
              <a:ext cx="89485" cy="89485"/>
              <a:chOff x="2162465" y="4117385"/>
              <a:chExt cx="283772" cy="283772"/>
            </a:xfrm>
          </p:grpSpPr>
          <p:cxnSp>
            <p:nvCxnSpPr>
              <p:cNvPr id="9571" name="Straight Connector 9570">
                <a:extLst>
                  <a:ext uri="{FF2B5EF4-FFF2-40B4-BE49-F238E27FC236}">
                    <a16:creationId xmlns:a16="http://schemas.microsoft.com/office/drawing/2014/main" id="{70CB2920-A080-8702-DE79-A79397DD7A8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72" name="Straight Connector 9571">
                <a:extLst>
                  <a:ext uri="{FF2B5EF4-FFF2-40B4-BE49-F238E27FC236}">
                    <a16:creationId xmlns:a16="http://schemas.microsoft.com/office/drawing/2014/main" id="{4F15E69A-B4F1-66CA-5212-088A24F0FE3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73" name="Group 9572">
              <a:extLst>
                <a:ext uri="{FF2B5EF4-FFF2-40B4-BE49-F238E27FC236}">
                  <a16:creationId xmlns:a16="http://schemas.microsoft.com/office/drawing/2014/main" id="{4D9BB93C-7282-7E33-A9F4-781F0E07A62F}"/>
                </a:ext>
              </a:extLst>
            </p:cNvPr>
            <p:cNvGrpSpPr/>
            <p:nvPr/>
          </p:nvGrpSpPr>
          <p:grpSpPr>
            <a:xfrm>
              <a:off x="4071380" y="2505242"/>
              <a:ext cx="89485" cy="89485"/>
              <a:chOff x="2162465" y="4117385"/>
              <a:chExt cx="283772" cy="283772"/>
            </a:xfrm>
          </p:grpSpPr>
          <p:cxnSp>
            <p:nvCxnSpPr>
              <p:cNvPr id="9574" name="Straight Connector 9573">
                <a:extLst>
                  <a:ext uri="{FF2B5EF4-FFF2-40B4-BE49-F238E27FC236}">
                    <a16:creationId xmlns:a16="http://schemas.microsoft.com/office/drawing/2014/main" id="{34B5B6C7-98D1-C947-9191-63E256D473A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75" name="Straight Connector 9574">
                <a:extLst>
                  <a:ext uri="{FF2B5EF4-FFF2-40B4-BE49-F238E27FC236}">
                    <a16:creationId xmlns:a16="http://schemas.microsoft.com/office/drawing/2014/main" id="{58E47CF7-C7A1-2BB0-3874-CE06DBB0444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76" name="Group 9575">
              <a:extLst>
                <a:ext uri="{FF2B5EF4-FFF2-40B4-BE49-F238E27FC236}">
                  <a16:creationId xmlns:a16="http://schemas.microsoft.com/office/drawing/2014/main" id="{46F45421-59F8-4098-F13F-BD7795BAB29A}"/>
                </a:ext>
              </a:extLst>
            </p:cNvPr>
            <p:cNvGrpSpPr/>
            <p:nvPr/>
          </p:nvGrpSpPr>
          <p:grpSpPr>
            <a:xfrm>
              <a:off x="4101593" y="2505242"/>
              <a:ext cx="89485" cy="89485"/>
              <a:chOff x="2162465" y="4117385"/>
              <a:chExt cx="283772" cy="283772"/>
            </a:xfrm>
          </p:grpSpPr>
          <p:cxnSp>
            <p:nvCxnSpPr>
              <p:cNvPr id="9577" name="Straight Connector 9576">
                <a:extLst>
                  <a:ext uri="{FF2B5EF4-FFF2-40B4-BE49-F238E27FC236}">
                    <a16:creationId xmlns:a16="http://schemas.microsoft.com/office/drawing/2014/main" id="{5B644A09-BE1A-1316-3057-3FACDBE89B5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78" name="Straight Connector 9577">
                <a:extLst>
                  <a:ext uri="{FF2B5EF4-FFF2-40B4-BE49-F238E27FC236}">
                    <a16:creationId xmlns:a16="http://schemas.microsoft.com/office/drawing/2014/main" id="{EEC9F30F-3A57-3E7C-935E-27DC6D20E35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79" name="Group 9578">
              <a:extLst>
                <a:ext uri="{FF2B5EF4-FFF2-40B4-BE49-F238E27FC236}">
                  <a16:creationId xmlns:a16="http://schemas.microsoft.com/office/drawing/2014/main" id="{20872F41-84FB-1FB5-7084-1C5E0D8CAB5D}"/>
                </a:ext>
              </a:extLst>
            </p:cNvPr>
            <p:cNvGrpSpPr/>
            <p:nvPr/>
          </p:nvGrpSpPr>
          <p:grpSpPr>
            <a:xfrm>
              <a:off x="4165946" y="2505242"/>
              <a:ext cx="89485" cy="89485"/>
              <a:chOff x="2162465" y="4117385"/>
              <a:chExt cx="283772" cy="283772"/>
            </a:xfrm>
          </p:grpSpPr>
          <p:cxnSp>
            <p:nvCxnSpPr>
              <p:cNvPr id="9580" name="Straight Connector 9579">
                <a:extLst>
                  <a:ext uri="{FF2B5EF4-FFF2-40B4-BE49-F238E27FC236}">
                    <a16:creationId xmlns:a16="http://schemas.microsoft.com/office/drawing/2014/main" id="{0133D05B-D1B0-BE37-BA24-AC02B2794F2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1" name="Straight Connector 9580">
                <a:extLst>
                  <a:ext uri="{FF2B5EF4-FFF2-40B4-BE49-F238E27FC236}">
                    <a16:creationId xmlns:a16="http://schemas.microsoft.com/office/drawing/2014/main" id="{0FE36F44-A3A6-5B34-E2A2-64332722AF4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82" name="Group 9581">
              <a:extLst>
                <a:ext uri="{FF2B5EF4-FFF2-40B4-BE49-F238E27FC236}">
                  <a16:creationId xmlns:a16="http://schemas.microsoft.com/office/drawing/2014/main" id="{CEC7A9A7-38A0-9249-35B1-83D876BF2E54}"/>
                </a:ext>
              </a:extLst>
            </p:cNvPr>
            <p:cNvGrpSpPr/>
            <p:nvPr/>
          </p:nvGrpSpPr>
          <p:grpSpPr>
            <a:xfrm>
              <a:off x="4225836" y="2516333"/>
              <a:ext cx="89485" cy="89485"/>
              <a:chOff x="2162465" y="4117385"/>
              <a:chExt cx="283772" cy="283772"/>
            </a:xfrm>
          </p:grpSpPr>
          <p:cxnSp>
            <p:nvCxnSpPr>
              <p:cNvPr id="9583" name="Straight Connector 9582">
                <a:extLst>
                  <a:ext uri="{FF2B5EF4-FFF2-40B4-BE49-F238E27FC236}">
                    <a16:creationId xmlns:a16="http://schemas.microsoft.com/office/drawing/2014/main" id="{8E134960-8084-2589-73CB-0C0DCD3351C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4" name="Straight Connector 9583">
                <a:extLst>
                  <a:ext uri="{FF2B5EF4-FFF2-40B4-BE49-F238E27FC236}">
                    <a16:creationId xmlns:a16="http://schemas.microsoft.com/office/drawing/2014/main" id="{9355FF96-C49A-328A-0029-4D4229E4E83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85" name="Group 9584">
              <a:extLst>
                <a:ext uri="{FF2B5EF4-FFF2-40B4-BE49-F238E27FC236}">
                  <a16:creationId xmlns:a16="http://schemas.microsoft.com/office/drawing/2014/main" id="{C1AB1920-05FE-B61D-FB3A-7D0896D50CAF}"/>
                </a:ext>
              </a:extLst>
            </p:cNvPr>
            <p:cNvGrpSpPr/>
            <p:nvPr/>
          </p:nvGrpSpPr>
          <p:grpSpPr>
            <a:xfrm>
              <a:off x="4264095" y="2549628"/>
              <a:ext cx="89485" cy="89485"/>
              <a:chOff x="2162465" y="4117385"/>
              <a:chExt cx="283772" cy="283772"/>
            </a:xfrm>
          </p:grpSpPr>
          <p:cxnSp>
            <p:nvCxnSpPr>
              <p:cNvPr id="9586" name="Straight Connector 9585">
                <a:extLst>
                  <a:ext uri="{FF2B5EF4-FFF2-40B4-BE49-F238E27FC236}">
                    <a16:creationId xmlns:a16="http://schemas.microsoft.com/office/drawing/2014/main" id="{EFF46279-A2B5-FD5A-570D-03E48692C47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7" name="Straight Connector 9586">
                <a:extLst>
                  <a:ext uri="{FF2B5EF4-FFF2-40B4-BE49-F238E27FC236}">
                    <a16:creationId xmlns:a16="http://schemas.microsoft.com/office/drawing/2014/main" id="{6DAEB0DE-30FE-8DEB-8BD0-4F0C67A3699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88" name="Group 9587">
              <a:extLst>
                <a:ext uri="{FF2B5EF4-FFF2-40B4-BE49-F238E27FC236}">
                  <a16:creationId xmlns:a16="http://schemas.microsoft.com/office/drawing/2014/main" id="{F037A3C5-5CCB-FD24-395A-AED9C55C6EA1}"/>
                </a:ext>
              </a:extLst>
            </p:cNvPr>
            <p:cNvGrpSpPr/>
            <p:nvPr/>
          </p:nvGrpSpPr>
          <p:grpSpPr>
            <a:xfrm>
              <a:off x="4316849" y="2568337"/>
              <a:ext cx="89485" cy="89485"/>
              <a:chOff x="2162465" y="4117385"/>
              <a:chExt cx="283772" cy="283772"/>
            </a:xfrm>
          </p:grpSpPr>
          <p:cxnSp>
            <p:nvCxnSpPr>
              <p:cNvPr id="9589" name="Straight Connector 9588">
                <a:extLst>
                  <a:ext uri="{FF2B5EF4-FFF2-40B4-BE49-F238E27FC236}">
                    <a16:creationId xmlns:a16="http://schemas.microsoft.com/office/drawing/2014/main" id="{C94D5FAE-365B-4F07-1AB8-1CC0397CCE5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90" name="Straight Connector 9589">
                <a:extLst>
                  <a:ext uri="{FF2B5EF4-FFF2-40B4-BE49-F238E27FC236}">
                    <a16:creationId xmlns:a16="http://schemas.microsoft.com/office/drawing/2014/main" id="{271F488D-CD1A-6597-0642-01EEC65AC18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91" name="Group 9590">
              <a:extLst>
                <a:ext uri="{FF2B5EF4-FFF2-40B4-BE49-F238E27FC236}">
                  <a16:creationId xmlns:a16="http://schemas.microsoft.com/office/drawing/2014/main" id="{E331708C-4B51-DFBD-34F1-11D031CAD53C}"/>
                </a:ext>
              </a:extLst>
            </p:cNvPr>
            <p:cNvGrpSpPr/>
            <p:nvPr/>
          </p:nvGrpSpPr>
          <p:grpSpPr>
            <a:xfrm>
              <a:off x="4373159" y="2612350"/>
              <a:ext cx="89485" cy="89485"/>
              <a:chOff x="2162465" y="4117385"/>
              <a:chExt cx="283772" cy="283772"/>
            </a:xfrm>
          </p:grpSpPr>
          <p:cxnSp>
            <p:nvCxnSpPr>
              <p:cNvPr id="9592" name="Straight Connector 9591">
                <a:extLst>
                  <a:ext uri="{FF2B5EF4-FFF2-40B4-BE49-F238E27FC236}">
                    <a16:creationId xmlns:a16="http://schemas.microsoft.com/office/drawing/2014/main" id="{15E72A8F-D50C-BD59-0791-7C5F200185E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93" name="Straight Connector 9592">
                <a:extLst>
                  <a:ext uri="{FF2B5EF4-FFF2-40B4-BE49-F238E27FC236}">
                    <a16:creationId xmlns:a16="http://schemas.microsoft.com/office/drawing/2014/main" id="{561508A6-24FE-05E5-448A-8796B3A2083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94" name="Group 9593">
              <a:extLst>
                <a:ext uri="{FF2B5EF4-FFF2-40B4-BE49-F238E27FC236}">
                  <a16:creationId xmlns:a16="http://schemas.microsoft.com/office/drawing/2014/main" id="{12D2E187-B41C-E430-50DB-4F207450FA09}"/>
                </a:ext>
              </a:extLst>
            </p:cNvPr>
            <p:cNvGrpSpPr/>
            <p:nvPr/>
          </p:nvGrpSpPr>
          <p:grpSpPr>
            <a:xfrm>
              <a:off x="4418107" y="2656039"/>
              <a:ext cx="89485" cy="89485"/>
              <a:chOff x="2162465" y="4117385"/>
              <a:chExt cx="283772" cy="283772"/>
            </a:xfrm>
          </p:grpSpPr>
          <p:cxnSp>
            <p:nvCxnSpPr>
              <p:cNvPr id="9595" name="Straight Connector 9594">
                <a:extLst>
                  <a:ext uri="{FF2B5EF4-FFF2-40B4-BE49-F238E27FC236}">
                    <a16:creationId xmlns:a16="http://schemas.microsoft.com/office/drawing/2014/main" id="{9A43B5EA-BD4F-C24A-28D0-FDE05F7245B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96" name="Straight Connector 9595">
                <a:extLst>
                  <a:ext uri="{FF2B5EF4-FFF2-40B4-BE49-F238E27FC236}">
                    <a16:creationId xmlns:a16="http://schemas.microsoft.com/office/drawing/2014/main" id="{AF4303FD-A9EE-070D-4EF5-FB01C685442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97" name="Group 9596">
              <a:extLst>
                <a:ext uri="{FF2B5EF4-FFF2-40B4-BE49-F238E27FC236}">
                  <a16:creationId xmlns:a16="http://schemas.microsoft.com/office/drawing/2014/main" id="{E09F2246-2358-BD21-1480-B3C0FE6B101B}"/>
                </a:ext>
              </a:extLst>
            </p:cNvPr>
            <p:cNvGrpSpPr/>
            <p:nvPr/>
          </p:nvGrpSpPr>
          <p:grpSpPr>
            <a:xfrm>
              <a:off x="4435798" y="2686786"/>
              <a:ext cx="89485" cy="89485"/>
              <a:chOff x="2162465" y="4117385"/>
              <a:chExt cx="283772" cy="283772"/>
            </a:xfrm>
          </p:grpSpPr>
          <p:cxnSp>
            <p:nvCxnSpPr>
              <p:cNvPr id="9598" name="Straight Connector 9597">
                <a:extLst>
                  <a:ext uri="{FF2B5EF4-FFF2-40B4-BE49-F238E27FC236}">
                    <a16:creationId xmlns:a16="http://schemas.microsoft.com/office/drawing/2014/main" id="{4474AC52-B55C-D667-BD6B-5EDDC6CEB44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99" name="Straight Connector 9598">
                <a:extLst>
                  <a:ext uri="{FF2B5EF4-FFF2-40B4-BE49-F238E27FC236}">
                    <a16:creationId xmlns:a16="http://schemas.microsoft.com/office/drawing/2014/main" id="{0DFAEC90-F533-6DD8-5380-C3D36349653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0" name="Group 9599">
              <a:extLst>
                <a:ext uri="{FF2B5EF4-FFF2-40B4-BE49-F238E27FC236}">
                  <a16:creationId xmlns:a16="http://schemas.microsoft.com/office/drawing/2014/main" id="{7FA4F8F9-F72B-334A-400F-95A8D7FF0D09}"/>
                </a:ext>
              </a:extLst>
            </p:cNvPr>
            <p:cNvGrpSpPr/>
            <p:nvPr/>
          </p:nvGrpSpPr>
          <p:grpSpPr>
            <a:xfrm>
              <a:off x="4469183" y="2686786"/>
              <a:ext cx="89485" cy="89485"/>
              <a:chOff x="2162465" y="4117385"/>
              <a:chExt cx="283772" cy="283772"/>
            </a:xfrm>
          </p:grpSpPr>
          <p:cxnSp>
            <p:nvCxnSpPr>
              <p:cNvPr id="9601" name="Straight Connector 9600">
                <a:extLst>
                  <a:ext uri="{FF2B5EF4-FFF2-40B4-BE49-F238E27FC236}">
                    <a16:creationId xmlns:a16="http://schemas.microsoft.com/office/drawing/2014/main" id="{C14FD4DD-35BE-0893-948C-5134291BDC7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02" name="Straight Connector 9601">
                <a:extLst>
                  <a:ext uri="{FF2B5EF4-FFF2-40B4-BE49-F238E27FC236}">
                    <a16:creationId xmlns:a16="http://schemas.microsoft.com/office/drawing/2014/main" id="{EC4C4F7A-25F0-12E6-9D24-35719DA43D9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3" name="Group 9602">
              <a:extLst>
                <a:ext uri="{FF2B5EF4-FFF2-40B4-BE49-F238E27FC236}">
                  <a16:creationId xmlns:a16="http://schemas.microsoft.com/office/drawing/2014/main" id="{5D24AAE9-12D0-1A7A-8FC9-6C0928D526D3}"/>
                </a:ext>
              </a:extLst>
            </p:cNvPr>
            <p:cNvGrpSpPr/>
            <p:nvPr/>
          </p:nvGrpSpPr>
          <p:grpSpPr>
            <a:xfrm>
              <a:off x="4529756" y="2686786"/>
              <a:ext cx="89485" cy="89485"/>
              <a:chOff x="2162465" y="4117385"/>
              <a:chExt cx="283772" cy="283772"/>
            </a:xfrm>
          </p:grpSpPr>
          <p:cxnSp>
            <p:nvCxnSpPr>
              <p:cNvPr id="9604" name="Straight Connector 9603">
                <a:extLst>
                  <a:ext uri="{FF2B5EF4-FFF2-40B4-BE49-F238E27FC236}">
                    <a16:creationId xmlns:a16="http://schemas.microsoft.com/office/drawing/2014/main" id="{E998A953-21E4-61AC-FFA2-489EBC20BCD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05" name="Straight Connector 9604">
                <a:extLst>
                  <a:ext uri="{FF2B5EF4-FFF2-40B4-BE49-F238E27FC236}">
                    <a16:creationId xmlns:a16="http://schemas.microsoft.com/office/drawing/2014/main" id="{5D219FD0-67E9-3916-99ED-1943A4BB29D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6" name="Group 9605">
              <a:extLst>
                <a:ext uri="{FF2B5EF4-FFF2-40B4-BE49-F238E27FC236}">
                  <a16:creationId xmlns:a16="http://schemas.microsoft.com/office/drawing/2014/main" id="{1A657F6F-E1A5-DB0D-9B3E-07426A35C432}"/>
                </a:ext>
              </a:extLst>
            </p:cNvPr>
            <p:cNvGrpSpPr/>
            <p:nvPr/>
          </p:nvGrpSpPr>
          <p:grpSpPr>
            <a:xfrm>
              <a:off x="4567942" y="2714305"/>
              <a:ext cx="89485" cy="89485"/>
              <a:chOff x="2162465" y="4117385"/>
              <a:chExt cx="283772" cy="283772"/>
            </a:xfrm>
          </p:grpSpPr>
          <p:cxnSp>
            <p:nvCxnSpPr>
              <p:cNvPr id="9607" name="Straight Connector 9606">
                <a:extLst>
                  <a:ext uri="{FF2B5EF4-FFF2-40B4-BE49-F238E27FC236}">
                    <a16:creationId xmlns:a16="http://schemas.microsoft.com/office/drawing/2014/main" id="{E62CFC42-9D47-13C6-1036-F5A28AC5FCE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08" name="Straight Connector 9607">
                <a:extLst>
                  <a:ext uri="{FF2B5EF4-FFF2-40B4-BE49-F238E27FC236}">
                    <a16:creationId xmlns:a16="http://schemas.microsoft.com/office/drawing/2014/main" id="{99C97C13-B4AF-7DB1-DEBB-B869B4FE428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9" name="Group 9608">
              <a:extLst>
                <a:ext uri="{FF2B5EF4-FFF2-40B4-BE49-F238E27FC236}">
                  <a16:creationId xmlns:a16="http://schemas.microsoft.com/office/drawing/2014/main" id="{B7DBCBD3-D021-51D6-DCB3-65BECFEC20EC}"/>
                </a:ext>
              </a:extLst>
            </p:cNvPr>
            <p:cNvGrpSpPr/>
            <p:nvPr/>
          </p:nvGrpSpPr>
          <p:grpSpPr>
            <a:xfrm>
              <a:off x="4616421" y="2714305"/>
              <a:ext cx="89485" cy="89485"/>
              <a:chOff x="2162465" y="4117385"/>
              <a:chExt cx="283772" cy="283772"/>
            </a:xfrm>
          </p:grpSpPr>
          <p:cxnSp>
            <p:nvCxnSpPr>
              <p:cNvPr id="9610" name="Straight Connector 9609">
                <a:extLst>
                  <a:ext uri="{FF2B5EF4-FFF2-40B4-BE49-F238E27FC236}">
                    <a16:creationId xmlns:a16="http://schemas.microsoft.com/office/drawing/2014/main" id="{C85CAFB0-0207-8BD7-142F-EEFD72506D5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1" name="Straight Connector 9610">
                <a:extLst>
                  <a:ext uri="{FF2B5EF4-FFF2-40B4-BE49-F238E27FC236}">
                    <a16:creationId xmlns:a16="http://schemas.microsoft.com/office/drawing/2014/main" id="{C4FD58DB-6214-0EFF-48E7-2AF85395ADF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12" name="Group 9611">
              <a:extLst>
                <a:ext uri="{FF2B5EF4-FFF2-40B4-BE49-F238E27FC236}">
                  <a16:creationId xmlns:a16="http://schemas.microsoft.com/office/drawing/2014/main" id="{FED2C2E4-293D-53F8-B4B6-0C2E7C4D9F22}"/>
                </a:ext>
              </a:extLst>
            </p:cNvPr>
            <p:cNvGrpSpPr/>
            <p:nvPr/>
          </p:nvGrpSpPr>
          <p:grpSpPr>
            <a:xfrm>
              <a:off x="4670664" y="2714305"/>
              <a:ext cx="89485" cy="89485"/>
              <a:chOff x="2162465" y="4117385"/>
              <a:chExt cx="283772" cy="283772"/>
            </a:xfrm>
          </p:grpSpPr>
          <p:cxnSp>
            <p:nvCxnSpPr>
              <p:cNvPr id="9613" name="Straight Connector 9612">
                <a:extLst>
                  <a:ext uri="{FF2B5EF4-FFF2-40B4-BE49-F238E27FC236}">
                    <a16:creationId xmlns:a16="http://schemas.microsoft.com/office/drawing/2014/main" id="{D9C1DAF6-C283-151A-55FC-4C6611BD014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4" name="Straight Connector 9613">
                <a:extLst>
                  <a:ext uri="{FF2B5EF4-FFF2-40B4-BE49-F238E27FC236}">
                    <a16:creationId xmlns:a16="http://schemas.microsoft.com/office/drawing/2014/main" id="{A6868642-B687-718B-A2CA-4E25C6A9C78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15" name="Group 9614">
              <a:extLst>
                <a:ext uri="{FF2B5EF4-FFF2-40B4-BE49-F238E27FC236}">
                  <a16:creationId xmlns:a16="http://schemas.microsoft.com/office/drawing/2014/main" id="{279462EA-E3B4-27FA-80A3-6A6A8C911D98}"/>
                </a:ext>
              </a:extLst>
            </p:cNvPr>
            <p:cNvGrpSpPr/>
            <p:nvPr/>
          </p:nvGrpSpPr>
          <p:grpSpPr>
            <a:xfrm>
              <a:off x="4713434" y="2752021"/>
              <a:ext cx="89485" cy="89485"/>
              <a:chOff x="2162465" y="4117385"/>
              <a:chExt cx="283772" cy="283772"/>
            </a:xfrm>
          </p:grpSpPr>
          <p:cxnSp>
            <p:nvCxnSpPr>
              <p:cNvPr id="9616" name="Straight Connector 9615">
                <a:extLst>
                  <a:ext uri="{FF2B5EF4-FFF2-40B4-BE49-F238E27FC236}">
                    <a16:creationId xmlns:a16="http://schemas.microsoft.com/office/drawing/2014/main" id="{D4C79C5B-7ADE-72E6-8E20-2CCE6D462A5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7" name="Straight Connector 9616">
                <a:extLst>
                  <a:ext uri="{FF2B5EF4-FFF2-40B4-BE49-F238E27FC236}">
                    <a16:creationId xmlns:a16="http://schemas.microsoft.com/office/drawing/2014/main" id="{07A7B9D8-9B49-6EC8-3BD0-80139A0ED4F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18" name="Group 9617">
              <a:extLst>
                <a:ext uri="{FF2B5EF4-FFF2-40B4-BE49-F238E27FC236}">
                  <a16:creationId xmlns:a16="http://schemas.microsoft.com/office/drawing/2014/main" id="{0F106D5C-ED2F-12E8-D040-CEFAA5657A4C}"/>
                </a:ext>
              </a:extLst>
            </p:cNvPr>
            <p:cNvGrpSpPr/>
            <p:nvPr/>
          </p:nvGrpSpPr>
          <p:grpSpPr>
            <a:xfrm>
              <a:off x="4745594" y="2787821"/>
              <a:ext cx="89485" cy="89485"/>
              <a:chOff x="2162465" y="4117385"/>
              <a:chExt cx="283772" cy="283772"/>
            </a:xfrm>
          </p:grpSpPr>
          <p:cxnSp>
            <p:nvCxnSpPr>
              <p:cNvPr id="9619" name="Straight Connector 9618">
                <a:extLst>
                  <a:ext uri="{FF2B5EF4-FFF2-40B4-BE49-F238E27FC236}">
                    <a16:creationId xmlns:a16="http://schemas.microsoft.com/office/drawing/2014/main" id="{F466698A-E93E-7D37-557B-E05C97E69F6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0" name="Straight Connector 9619">
                <a:extLst>
                  <a:ext uri="{FF2B5EF4-FFF2-40B4-BE49-F238E27FC236}">
                    <a16:creationId xmlns:a16="http://schemas.microsoft.com/office/drawing/2014/main" id="{D6D797E5-80D4-B0EC-0950-CEFB70118E5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1" name="Group 9620">
              <a:extLst>
                <a:ext uri="{FF2B5EF4-FFF2-40B4-BE49-F238E27FC236}">
                  <a16:creationId xmlns:a16="http://schemas.microsoft.com/office/drawing/2014/main" id="{4DA6BCC5-E161-144B-7C81-A1F77C494226}"/>
                </a:ext>
              </a:extLst>
            </p:cNvPr>
            <p:cNvGrpSpPr/>
            <p:nvPr/>
          </p:nvGrpSpPr>
          <p:grpSpPr>
            <a:xfrm>
              <a:off x="4853237" y="2802306"/>
              <a:ext cx="89485" cy="89485"/>
              <a:chOff x="2162465" y="4117385"/>
              <a:chExt cx="283772" cy="283772"/>
            </a:xfrm>
          </p:grpSpPr>
          <p:cxnSp>
            <p:nvCxnSpPr>
              <p:cNvPr id="9622" name="Straight Connector 9621">
                <a:extLst>
                  <a:ext uri="{FF2B5EF4-FFF2-40B4-BE49-F238E27FC236}">
                    <a16:creationId xmlns:a16="http://schemas.microsoft.com/office/drawing/2014/main" id="{40A0E260-DF2D-7FFD-3364-00EB052653F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3" name="Straight Connector 9622">
                <a:extLst>
                  <a:ext uri="{FF2B5EF4-FFF2-40B4-BE49-F238E27FC236}">
                    <a16:creationId xmlns:a16="http://schemas.microsoft.com/office/drawing/2014/main" id="{B0B1F080-5B86-D380-7D56-E6DF65DAABE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4" name="Group 9623">
              <a:extLst>
                <a:ext uri="{FF2B5EF4-FFF2-40B4-BE49-F238E27FC236}">
                  <a16:creationId xmlns:a16="http://schemas.microsoft.com/office/drawing/2014/main" id="{E6D5FA20-9270-E9E5-6422-29A6E4FD681D}"/>
                </a:ext>
              </a:extLst>
            </p:cNvPr>
            <p:cNvGrpSpPr/>
            <p:nvPr/>
          </p:nvGrpSpPr>
          <p:grpSpPr>
            <a:xfrm>
              <a:off x="4885304" y="2817771"/>
              <a:ext cx="89485" cy="89485"/>
              <a:chOff x="2162465" y="4117385"/>
              <a:chExt cx="283772" cy="283772"/>
            </a:xfrm>
          </p:grpSpPr>
          <p:cxnSp>
            <p:nvCxnSpPr>
              <p:cNvPr id="9625" name="Straight Connector 9624">
                <a:extLst>
                  <a:ext uri="{FF2B5EF4-FFF2-40B4-BE49-F238E27FC236}">
                    <a16:creationId xmlns:a16="http://schemas.microsoft.com/office/drawing/2014/main" id="{7D95E1A3-1130-470E-423C-949500CE1A0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6" name="Straight Connector 9625">
                <a:extLst>
                  <a:ext uri="{FF2B5EF4-FFF2-40B4-BE49-F238E27FC236}">
                    <a16:creationId xmlns:a16="http://schemas.microsoft.com/office/drawing/2014/main" id="{6D63E38A-AC55-7ECB-D4D2-C952B9E16A4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7" name="Group 9626">
              <a:extLst>
                <a:ext uri="{FF2B5EF4-FFF2-40B4-BE49-F238E27FC236}">
                  <a16:creationId xmlns:a16="http://schemas.microsoft.com/office/drawing/2014/main" id="{3075B073-BD83-F2EB-1475-0F74D506639A}"/>
                </a:ext>
              </a:extLst>
            </p:cNvPr>
            <p:cNvGrpSpPr/>
            <p:nvPr/>
          </p:nvGrpSpPr>
          <p:grpSpPr>
            <a:xfrm>
              <a:off x="4956009" y="2870195"/>
              <a:ext cx="89485" cy="89485"/>
              <a:chOff x="2162465" y="4117385"/>
              <a:chExt cx="283772" cy="283772"/>
            </a:xfrm>
          </p:grpSpPr>
          <p:cxnSp>
            <p:nvCxnSpPr>
              <p:cNvPr id="9628" name="Straight Connector 9627">
                <a:extLst>
                  <a:ext uri="{FF2B5EF4-FFF2-40B4-BE49-F238E27FC236}">
                    <a16:creationId xmlns:a16="http://schemas.microsoft.com/office/drawing/2014/main" id="{81C4387E-0E62-5D74-245F-EAA5D9C0787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9" name="Straight Connector 9628">
                <a:extLst>
                  <a:ext uri="{FF2B5EF4-FFF2-40B4-BE49-F238E27FC236}">
                    <a16:creationId xmlns:a16="http://schemas.microsoft.com/office/drawing/2014/main" id="{DB32D349-7240-B5A8-A7B7-00945FE1560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0" name="Group 9629">
              <a:extLst>
                <a:ext uri="{FF2B5EF4-FFF2-40B4-BE49-F238E27FC236}">
                  <a16:creationId xmlns:a16="http://schemas.microsoft.com/office/drawing/2014/main" id="{E589A616-3AE8-71B1-C131-D5F499815274}"/>
                </a:ext>
              </a:extLst>
            </p:cNvPr>
            <p:cNvGrpSpPr/>
            <p:nvPr/>
          </p:nvGrpSpPr>
          <p:grpSpPr>
            <a:xfrm>
              <a:off x="4996901" y="2870195"/>
              <a:ext cx="89485" cy="89485"/>
              <a:chOff x="2162465" y="4117385"/>
              <a:chExt cx="283772" cy="283772"/>
            </a:xfrm>
          </p:grpSpPr>
          <p:cxnSp>
            <p:nvCxnSpPr>
              <p:cNvPr id="9631" name="Straight Connector 9630">
                <a:extLst>
                  <a:ext uri="{FF2B5EF4-FFF2-40B4-BE49-F238E27FC236}">
                    <a16:creationId xmlns:a16="http://schemas.microsoft.com/office/drawing/2014/main" id="{32213EAD-ACEF-33F7-2367-5D755B96AD6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32" name="Straight Connector 9631">
                <a:extLst>
                  <a:ext uri="{FF2B5EF4-FFF2-40B4-BE49-F238E27FC236}">
                    <a16:creationId xmlns:a16="http://schemas.microsoft.com/office/drawing/2014/main" id="{2675381E-D899-2988-DB6F-CAFC312061F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3" name="Group 9632">
              <a:extLst>
                <a:ext uri="{FF2B5EF4-FFF2-40B4-BE49-F238E27FC236}">
                  <a16:creationId xmlns:a16="http://schemas.microsoft.com/office/drawing/2014/main" id="{C25DA2E9-5D9C-F794-DC3E-E5DAA853D09C}"/>
                </a:ext>
              </a:extLst>
            </p:cNvPr>
            <p:cNvGrpSpPr/>
            <p:nvPr/>
          </p:nvGrpSpPr>
          <p:grpSpPr>
            <a:xfrm>
              <a:off x="5126436" y="2912492"/>
              <a:ext cx="89485" cy="89485"/>
              <a:chOff x="2162465" y="4117385"/>
              <a:chExt cx="283772" cy="283772"/>
            </a:xfrm>
          </p:grpSpPr>
          <p:cxnSp>
            <p:nvCxnSpPr>
              <p:cNvPr id="9634" name="Straight Connector 9633">
                <a:extLst>
                  <a:ext uri="{FF2B5EF4-FFF2-40B4-BE49-F238E27FC236}">
                    <a16:creationId xmlns:a16="http://schemas.microsoft.com/office/drawing/2014/main" id="{783E07AF-0F3B-4F00-0696-179801A6AB3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35" name="Straight Connector 9634">
                <a:extLst>
                  <a:ext uri="{FF2B5EF4-FFF2-40B4-BE49-F238E27FC236}">
                    <a16:creationId xmlns:a16="http://schemas.microsoft.com/office/drawing/2014/main" id="{4D472FA1-464D-A670-1D10-23E8411A763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6" name="Group 9635">
              <a:extLst>
                <a:ext uri="{FF2B5EF4-FFF2-40B4-BE49-F238E27FC236}">
                  <a16:creationId xmlns:a16="http://schemas.microsoft.com/office/drawing/2014/main" id="{C2714AA9-63E9-4515-2F50-0C1C873CD82F}"/>
                </a:ext>
              </a:extLst>
            </p:cNvPr>
            <p:cNvGrpSpPr/>
            <p:nvPr/>
          </p:nvGrpSpPr>
          <p:grpSpPr>
            <a:xfrm>
              <a:off x="5260877" y="2953434"/>
              <a:ext cx="89485" cy="89485"/>
              <a:chOff x="2162465" y="4117385"/>
              <a:chExt cx="283772" cy="283772"/>
            </a:xfrm>
          </p:grpSpPr>
          <p:cxnSp>
            <p:nvCxnSpPr>
              <p:cNvPr id="9637" name="Straight Connector 9636">
                <a:extLst>
                  <a:ext uri="{FF2B5EF4-FFF2-40B4-BE49-F238E27FC236}">
                    <a16:creationId xmlns:a16="http://schemas.microsoft.com/office/drawing/2014/main" id="{B68247A6-B625-B84A-1EF3-1D66BAC491C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38" name="Straight Connector 9637">
                <a:extLst>
                  <a:ext uri="{FF2B5EF4-FFF2-40B4-BE49-F238E27FC236}">
                    <a16:creationId xmlns:a16="http://schemas.microsoft.com/office/drawing/2014/main" id="{6CB0E0F8-A3C4-C67F-D8EA-A34DD32FB55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9" name="Group 9638">
              <a:extLst>
                <a:ext uri="{FF2B5EF4-FFF2-40B4-BE49-F238E27FC236}">
                  <a16:creationId xmlns:a16="http://schemas.microsoft.com/office/drawing/2014/main" id="{00543F06-1CA4-12E3-7781-3D57482479AB}"/>
                </a:ext>
              </a:extLst>
            </p:cNvPr>
            <p:cNvGrpSpPr/>
            <p:nvPr/>
          </p:nvGrpSpPr>
          <p:grpSpPr>
            <a:xfrm>
              <a:off x="5315311" y="2953434"/>
              <a:ext cx="89485" cy="89485"/>
              <a:chOff x="2162465" y="4117385"/>
              <a:chExt cx="283772" cy="283772"/>
            </a:xfrm>
          </p:grpSpPr>
          <p:cxnSp>
            <p:nvCxnSpPr>
              <p:cNvPr id="9640" name="Straight Connector 9639">
                <a:extLst>
                  <a:ext uri="{FF2B5EF4-FFF2-40B4-BE49-F238E27FC236}">
                    <a16:creationId xmlns:a16="http://schemas.microsoft.com/office/drawing/2014/main" id="{E6B3F00D-3F70-7736-BB48-DBD148FEE1D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1" name="Straight Connector 9640">
                <a:extLst>
                  <a:ext uri="{FF2B5EF4-FFF2-40B4-BE49-F238E27FC236}">
                    <a16:creationId xmlns:a16="http://schemas.microsoft.com/office/drawing/2014/main" id="{CC5C2E83-C500-CEAB-501F-EFED64A2686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42" name="Group 9641">
              <a:extLst>
                <a:ext uri="{FF2B5EF4-FFF2-40B4-BE49-F238E27FC236}">
                  <a16:creationId xmlns:a16="http://schemas.microsoft.com/office/drawing/2014/main" id="{B0A94F04-28BE-4D0A-709F-7CA2BED3EBB1}"/>
                </a:ext>
              </a:extLst>
            </p:cNvPr>
            <p:cNvGrpSpPr/>
            <p:nvPr/>
          </p:nvGrpSpPr>
          <p:grpSpPr>
            <a:xfrm>
              <a:off x="5444029" y="3097208"/>
              <a:ext cx="89485" cy="89485"/>
              <a:chOff x="2162465" y="4117385"/>
              <a:chExt cx="283772" cy="283772"/>
            </a:xfrm>
          </p:grpSpPr>
          <p:cxnSp>
            <p:nvCxnSpPr>
              <p:cNvPr id="9643" name="Straight Connector 9642">
                <a:extLst>
                  <a:ext uri="{FF2B5EF4-FFF2-40B4-BE49-F238E27FC236}">
                    <a16:creationId xmlns:a16="http://schemas.microsoft.com/office/drawing/2014/main" id="{B4DE9710-0CC9-455D-3E54-76B66D62A96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4" name="Straight Connector 9643">
                <a:extLst>
                  <a:ext uri="{FF2B5EF4-FFF2-40B4-BE49-F238E27FC236}">
                    <a16:creationId xmlns:a16="http://schemas.microsoft.com/office/drawing/2014/main" id="{F781F2BF-484C-EBB5-D733-7091588466BB}"/>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45" name="Group 9644">
              <a:extLst>
                <a:ext uri="{FF2B5EF4-FFF2-40B4-BE49-F238E27FC236}">
                  <a16:creationId xmlns:a16="http://schemas.microsoft.com/office/drawing/2014/main" id="{6602574F-199B-DDFC-F39D-1EE7D2F0E1A8}"/>
                </a:ext>
              </a:extLst>
            </p:cNvPr>
            <p:cNvGrpSpPr/>
            <p:nvPr/>
          </p:nvGrpSpPr>
          <p:grpSpPr>
            <a:xfrm>
              <a:off x="5498898" y="3130864"/>
              <a:ext cx="89485" cy="89485"/>
              <a:chOff x="2162465" y="4117385"/>
              <a:chExt cx="283772" cy="283772"/>
            </a:xfrm>
          </p:grpSpPr>
          <p:cxnSp>
            <p:nvCxnSpPr>
              <p:cNvPr id="9646" name="Straight Connector 9645">
                <a:extLst>
                  <a:ext uri="{FF2B5EF4-FFF2-40B4-BE49-F238E27FC236}">
                    <a16:creationId xmlns:a16="http://schemas.microsoft.com/office/drawing/2014/main" id="{69FF9FD0-C1E4-CBC0-2791-5EF53CE8C42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7" name="Straight Connector 9646">
                <a:extLst>
                  <a:ext uri="{FF2B5EF4-FFF2-40B4-BE49-F238E27FC236}">
                    <a16:creationId xmlns:a16="http://schemas.microsoft.com/office/drawing/2014/main" id="{77FE89B4-8155-7535-9570-E9BF23D9815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48" name="Group 9647">
              <a:extLst>
                <a:ext uri="{FF2B5EF4-FFF2-40B4-BE49-F238E27FC236}">
                  <a16:creationId xmlns:a16="http://schemas.microsoft.com/office/drawing/2014/main" id="{9AA90252-67B0-6D3D-06F7-88DDE2313965}"/>
                </a:ext>
              </a:extLst>
            </p:cNvPr>
            <p:cNvGrpSpPr/>
            <p:nvPr/>
          </p:nvGrpSpPr>
          <p:grpSpPr>
            <a:xfrm>
              <a:off x="5530196" y="3130864"/>
              <a:ext cx="89485" cy="89485"/>
              <a:chOff x="2162465" y="4117385"/>
              <a:chExt cx="283772" cy="283772"/>
            </a:xfrm>
          </p:grpSpPr>
          <p:cxnSp>
            <p:nvCxnSpPr>
              <p:cNvPr id="9649" name="Straight Connector 9648">
                <a:extLst>
                  <a:ext uri="{FF2B5EF4-FFF2-40B4-BE49-F238E27FC236}">
                    <a16:creationId xmlns:a16="http://schemas.microsoft.com/office/drawing/2014/main" id="{196B77FF-C0F9-CDE8-7A0F-2E1C8DAE1CE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0" name="Straight Connector 9649">
                <a:extLst>
                  <a:ext uri="{FF2B5EF4-FFF2-40B4-BE49-F238E27FC236}">
                    <a16:creationId xmlns:a16="http://schemas.microsoft.com/office/drawing/2014/main" id="{64534689-7BB5-B537-CD1E-C2E3970B5C7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1" name="Group 9650">
              <a:extLst>
                <a:ext uri="{FF2B5EF4-FFF2-40B4-BE49-F238E27FC236}">
                  <a16:creationId xmlns:a16="http://schemas.microsoft.com/office/drawing/2014/main" id="{8322FDD0-EB9B-B002-C9B5-4B76B29F7715}"/>
                </a:ext>
              </a:extLst>
            </p:cNvPr>
            <p:cNvGrpSpPr/>
            <p:nvPr/>
          </p:nvGrpSpPr>
          <p:grpSpPr>
            <a:xfrm>
              <a:off x="5614141" y="3145808"/>
              <a:ext cx="89485" cy="89485"/>
              <a:chOff x="2162465" y="4117385"/>
              <a:chExt cx="283772" cy="283772"/>
            </a:xfrm>
          </p:grpSpPr>
          <p:cxnSp>
            <p:nvCxnSpPr>
              <p:cNvPr id="9652" name="Straight Connector 9651">
                <a:extLst>
                  <a:ext uri="{FF2B5EF4-FFF2-40B4-BE49-F238E27FC236}">
                    <a16:creationId xmlns:a16="http://schemas.microsoft.com/office/drawing/2014/main" id="{58DE720B-4E5B-6294-4FAB-A621ECA8E90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3" name="Straight Connector 9652">
                <a:extLst>
                  <a:ext uri="{FF2B5EF4-FFF2-40B4-BE49-F238E27FC236}">
                    <a16:creationId xmlns:a16="http://schemas.microsoft.com/office/drawing/2014/main" id="{FE41DB6B-BCEA-0D98-7A49-05B1B183D16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4" name="Group 9653">
              <a:extLst>
                <a:ext uri="{FF2B5EF4-FFF2-40B4-BE49-F238E27FC236}">
                  <a16:creationId xmlns:a16="http://schemas.microsoft.com/office/drawing/2014/main" id="{1FB2CE4F-C66C-9B4B-406F-F87FC531FF9E}"/>
                </a:ext>
              </a:extLst>
            </p:cNvPr>
            <p:cNvGrpSpPr/>
            <p:nvPr/>
          </p:nvGrpSpPr>
          <p:grpSpPr>
            <a:xfrm>
              <a:off x="5640176" y="3145808"/>
              <a:ext cx="89485" cy="89485"/>
              <a:chOff x="2162465" y="4117385"/>
              <a:chExt cx="283772" cy="283772"/>
            </a:xfrm>
          </p:grpSpPr>
          <p:cxnSp>
            <p:nvCxnSpPr>
              <p:cNvPr id="9655" name="Straight Connector 9654">
                <a:extLst>
                  <a:ext uri="{FF2B5EF4-FFF2-40B4-BE49-F238E27FC236}">
                    <a16:creationId xmlns:a16="http://schemas.microsoft.com/office/drawing/2014/main" id="{55E4C021-9301-92A0-A58E-3AE6F9714E0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6" name="Straight Connector 9655">
                <a:extLst>
                  <a:ext uri="{FF2B5EF4-FFF2-40B4-BE49-F238E27FC236}">
                    <a16:creationId xmlns:a16="http://schemas.microsoft.com/office/drawing/2014/main" id="{189AE851-B976-9E1E-83CE-4C437FCABA9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7" name="Group 9656">
              <a:extLst>
                <a:ext uri="{FF2B5EF4-FFF2-40B4-BE49-F238E27FC236}">
                  <a16:creationId xmlns:a16="http://schemas.microsoft.com/office/drawing/2014/main" id="{9E1F60E5-3DE2-88F0-2363-871EA3F0916F}"/>
                </a:ext>
              </a:extLst>
            </p:cNvPr>
            <p:cNvGrpSpPr/>
            <p:nvPr/>
          </p:nvGrpSpPr>
          <p:grpSpPr>
            <a:xfrm>
              <a:off x="5773945" y="3192990"/>
              <a:ext cx="89485" cy="89485"/>
              <a:chOff x="2162465" y="4117385"/>
              <a:chExt cx="283772" cy="283772"/>
            </a:xfrm>
          </p:grpSpPr>
          <p:cxnSp>
            <p:nvCxnSpPr>
              <p:cNvPr id="9658" name="Straight Connector 9657">
                <a:extLst>
                  <a:ext uri="{FF2B5EF4-FFF2-40B4-BE49-F238E27FC236}">
                    <a16:creationId xmlns:a16="http://schemas.microsoft.com/office/drawing/2014/main" id="{4D23307D-9AE2-3C89-4F8B-4C9B62F9623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9" name="Straight Connector 9658">
                <a:extLst>
                  <a:ext uri="{FF2B5EF4-FFF2-40B4-BE49-F238E27FC236}">
                    <a16:creationId xmlns:a16="http://schemas.microsoft.com/office/drawing/2014/main" id="{47900C07-13F9-E6EA-78BD-5B143CE3673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0" name="Group 9659">
              <a:extLst>
                <a:ext uri="{FF2B5EF4-FFF2-40B4-BE49-F238E27FC236}">
                  <a16:creationId xmlns:a16="http://schemas.microsoft.com/office/drawing/2014/main" id="{32A1D76C-F317-1634-8810-B5FDC3FA96E6}"/>
                </a:ext>
              </a:extLst>
            </p:cNvPr>
            <p:cNvGrpSpPr/>
            <p:nvPr/>
          </p:nvGrpSpPr>
          <p:grpSpPr>
            <a:xfrm>
              <a:off x="5814721" y="3192990"/>
              <a:ext cx="89485" cy="89485"/>
              <a:chOff x="2162465" y="4117385"/>
              <a:chExt cx="283772" cy="283772"/>
            </a:xfrm>
          </p:grpSpPr>
          <p:cxnSp>
            <p:nvCxnSpPr>
              <p:cNvPr id="9661" name="Straight Connector 9660">
                <a:extLst>
                  <a:ext uri="{FF2B5EF4-FFF2-40B4-BE49-F238E27FC236}">
                    <a16:creationId xmlns:a16="http://schemas.microsoft.com/office/drawing/2014/main" id="{0DDE0490-3602-29E3-9466-3E3A1E0B2D5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62" name="Straight Connector 9661">
                <a:extLst>
                  <a:ext uri="{FF2B5EF4-FFF2-40B4-BE49-F238E27FC236}">
                    <a16:creationId xmlns:a16="http://schemas.microsoft.com/office/drawing/2014/main" id="{9B7C7F70-1D1F-3498-34FA-E54ABFDA32B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3" name="Group 9662">
              <a:extLst>
                <a:ext uri="{FF2B5EF4-FFF2-40B4-BE49-F238E27FC236}">
                  <a16:creationId xmlns:a16="http://schemas.microsoft.com/office/drawing/2014/main" id="{BC4FEBD1-6DEA-3CEE-6754-C2C89CA41C90}"/>
                </a:ext>
              </a:extLst>
            </p:cNvPr>
            <p:cNvGrpSpPr/>
            <p:nvPr/>
          </p:nvGrpSpPr>
          <p:grpSpPr>
            <a:xfrm>
              <a:off x="5991602" y="3310512"/>
              <a:ext cx="89485" cy="89485"/>
              <a:chOff x="2162465" y="4117385"/>
              <a:chExt cx="283772" cy="283772"/>
            </a:xfrm>
          </p:grpSpPr>
          <p:cxnSp>
            <p:nvCxnSpPr>
              <p:cNvPr id="9664" name="Straight Connector 9663">
                <a:extLst>
                  <a:ext uri="{FF2B5EF4-FFF2-40B4-BE49-F238E27FC236}">
                    <a16:creationId xmlns:a16="http://schemas.microsoft.com/office/drawing/2014/main" id="{D13E1329-CC4D-FCE2-C8D0-8C879CB86F7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65" name="Straight Connector 9664">
                <a:extLst>
                  <a:ext uri="{FF2B5EF4-FFF2-40B4-BE49-F238E27FC236}">
                    <a16:creationId xmlns:a16="http://schemas.microsoft.com/office/drawing/2014/main" id="{990D8448-6AE3-FBF3-63EC-CCF02CDD7EE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6" name="Group 9665">
              <a:extLst>
                <a:ext uri="{FF2B5EF4-FFF2-40B4-BE49-F238E27FC236}">
                  <a16:creationId xmlns:a16="http://schemas.microsoft.com/office/drawing/2014/main" id="{95FAFAF5-8C66-EAE0-2C75-E55B35CF6375}"/>
                </a:ext>
              </a:extLst>
            </p:cNvPr>
            <p:cNvGrpSpPr/>
            <p:nvPr/>
          </p:nvGrpSpPr>
          <p:grpSpPr>
            <a:xfrm>
              <a:off x="6053112" y="3321035"/>
              <a:ext cx="89485" cy="89485"/>
              <a:chOff x="2162465" y="4117385"/>
              <a:chExt cx="283772" cy="283772"/>
            </a:xfrm>
          </p:grpSpPr>
          <p:cxnSp>
            <p:nvCxnSpPr>
              <p:cNvPr id="9667" name="Straight Connector 9666">
                <a:extLst>
                  <a:ext uri="{FF2B5EF4-FFF2-40B4-BE49-F238E27FC236}">
                    <a16:creationId xmlns:a16="http://schemas.microsoft.com/office/drawing/2014/main" id="{01794013-266C-A2D5-E738-AB38E5AADEA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68" name="Straight Connector 9667">
                <a:extLst>
                  <a:ext uri="{FF2B5EF4-FFF2-40B4-BE49-F238E27FC236}">
                    <a16:creationId xmlns:a16="http://schemas.microsoft.com/office/drawing/2014/main" id="{014E123A-D099-35D1-804F-B7C800ED62F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9" name="Group 9668">
              <a:extLst>
                <a:ext uri="{FF2B5EF4-FFF2-40B4-BE49-F238E27FC236}">
                  <a16:creationId xmlns:a16="http://schemas.microsoft.com/office/drawing/2014/main" id="{55FB7DE5-EE80-3923-E5DA-07D56C6ACFBC}"/>
                </a:ext>
              </a:extLst>
            </p:cNvPr>
            <p:cNvGrpSpPr/>
            <p:nvPr/>
          </p:nvGrpSpPr>
          <p:grpSpPr>
            <a:xfrm>
              <a:off x="6098691" y="3355255"/>
              <a:ext cx="89485" cy="89485"/>
              <a:chOff x="2162465" y="4117385"/>
              <a:chExt cx="283772" cy="283772"/>
            </a:xfrm>
          </p:grpSpPr>
          <p:cxnSp>
            <p:nvCxnSpPr>
              <p:cNvPr id="9670" name="Straight Connector 9669">
                <a:extLst>
                  <a:ext uri="{FF2B5EF4-FFF2-40B4-BE49-F238E27FC236}">
                    <a16:creationId xmlns:a16="http://schemas.microsoft.com/office/drawing/2014/main" id="{1E67430A-68D8-56F1-0805-E5D95171A57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1" name="Straight Connector 9670">
                <a:extLst>
                  <a:ext uri="{FF2B5EF4-FFF2-40B4-BE49-F238E27FC236}">
                    <a16:creationId xmlns:a16="http://schemas.microsoft.com/office/drawing/2014/main" id="{DB390A2A-E9A9-ED12-5AE9-B88E0C5DED9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72" name="Group 9671">
              <a:extLst>
                <a:ext uri="{FF2B5EF4-FFF2-40B4-BE49-F238E27FC236}">
                  <a16:creationId xmlns:a16="http://schemas.microsoft.com/office/drawing/2014/main" id="{EACC3403-1AE5-9631-B9DF-E6BE205256EC}"/>
                </a:ext>
              </a:extLst>
            </p:cNvPr>
            <p:cNvGrpSpPr/>
            <p:nvPr/>
          </p:nvGrpSpPr>
          <p:grpSpPr>
            <a:xfrm>
              <a:off x="6148583" y="3392203"/>
              <a:ext cx="89485" cy="89485"/>
              <a:chOff x="2162465" y="4117385"/>
              <a:chExt cx="283772" cy="283772"/>
            </a:xfrm>
          </p:grpSpPr>
          <p:cxnSp>
            <p:nvCxnSpPr>
              <p:cNvPr id="9673" name="Straight Connector 9672">
                <a:extLst>
                  <a:ext uri="{FF2B5EF4-FFF2-40B4-BE49-F238E27FC236}">
                    <a16:creationId xmlns:a16="http://schemas.microsoft.com/office/drawing/2014/main" id="{DFD5B2EA-8583-0C53-E4C1-2A3025023FE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4" name="Straight Connector 9673">
                <a:extLst>
                  <a:ext uri="{FF2B5EF4-FFF2-40B4-BE49-F238E27FC236}">
                    <a16:creationId xmlns:a16="http://schemas.microsoft.com/office/drawing/2014/main" id="{6308F896-E7A5-E78A-7E53-D91B1A5206B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75" name="Group 9674">
              <a:extLst>
                <a:ext uri="{FF2B5EF4-FFF2-40B4-BE49-F238E27FC236}">
                  <a16:creationId xmlns:a16="http://schemas.microsoft.com/office/drawing/2014/main" id="{19B35913-691C-A031-424C-F31644B7C9AE}"/>
                </a:ext>
              </a:extLst>
            </p:cNvPr>
            <p:cNvGrpSpPr/>
            <p:nvPr/>
          </p:nvGrpSpPr>
          <p:grpSpPr>
            <a:xfrm>
              <a:off x="6204117" y="3451452"/>
              <a:ext cx="89485" cy="89485"/>
              <a:chOff x="2162465" y="4117385"/>
              <a:chExt cx="283772" cy="283772"/>
            </a:xfrm>
          </p:grpSpPr>
          <p:cxnSp>
            <p:nvCxnSpPr>
              <p:cNvPr id="9676" name="Straight Connector 9675">
                <a:extLst>
                  <a:ext uri="{FF2B5EF4-FFF2-40B4-BE49-F238E27FC236}">
                    <a16:creationId xmlns:a16="http://schemas.microsoft.com/office/drawing/2014/main" id="{6B62B314-5CEC-1160-7827-88DC2D594F6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7" name="Straight Connector 9676">
                <a:extLst>
                  <a:ext uri="{FF2B5EF4-FFF2-40B4-BE49-F238E27FC236}">
                    <a16:creationId xmlns:a16="http://schemas.microsoft.com/office/drawing/2014/main" id="{A803433B-A6E9-71AE-AF75-CF6F7186AA8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78" name="Group 9677">
              <a:extLst>
                <a:ext uri="{FF2B5EF4-FFF2-40B4-BE49-F238E27FC236}">
                  <a16:creationId xmlns:a16="http://schemas.microsoft.com/office/drawing/2014/main" id="{E2AEE959-EDDF-DC34-A021-7F20C4E1DFA3}"/>
                </a:ext>
              </a:extLst>
            </p:cNvPr>
            <p:cNvGrpSpPr/>
            <p:nvPr/>
          </p:nvGrpSpPr>
          <p:grpSpPr>
            <a:xfrm>
              <a:off x="6246735" y="3451452"/>
              <a:ext cx="89485" cy="89485"/>
              <a:chOff x="2162465" y="4117385"/>
              <a:chExt cx="283772" cy="283772"/>
            </a:xfrm>
          </p:grpSpPr>
          <p:cxnSp>
            <p:nvCxnSpPr>
              <p:cNvPr id="9679" name="Straight Connector 9678">
                <a:extLst>
                  <a:ext uri="{FF2B5EF4-FFF2-40B4-BE49-F238E27FC236}">
                    <a16:creationId xmlns:a16="http://schemas.microsoft.com/office/drawing/2014/main" id="{6B9D4733-A73B-DC2F-BC39-098639BC5C8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80" name="Straight Connector 9679">
                <a:extLst>
                  <a:ext uri="{FF2B5EF4-FFF2-40B4-BE49-F238E27FC236}">
                    <a16:creationId xmlns:a16="http://schemas.microsoft.com/office/drawing/2014/main" id="{54056639-B488-99A7-811D-B909C55DD91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81" name="Group 9680">
              <a:extLst>
                <a:ext uri="{FF2B5EF4-FFF2-40B4-BE49-F238E27FC236}">
                  <a16:creationId xmlns:a16="http://schemas.microsoft.com/office/drawing/2014/main" id="{3A44480A-9A44-AF1C-1A54-8DB05926393E}"/>
                </a:ext>
              </a:extLst>
            </p:cNvPr>
            <p:cNvGrpSpPr/>
            <p:nvPr/>
          </p:nvGrpSpPr>
          <p:grpSpPr>
            <a:xfrm>
              <a:off x="6346345" y="3495751"/>
              <a:ext cx="89485" cy="89485"/>
              <a:chOff x="2162465" y="4117385"/>
              <a:chExt cx="283772" cy="283772"/>
            </a:xfrm>
          </p:grpSpPr>
          <p:cxnSp>
            <p:nvCxnSpPr>
              <p:cNvPr id="9682" name="Straight Connector 9681">
                <a:extLst>
                  <a:ext uri="{FF2B5EF4-FFF2-40B4-BE49-F238E27FC236}">
                    <a16:creationId xmlns:a16="http://schemas.microsoft.com/office/drawing/2014/main" id="{EEB77E0C-AC01-63E8-CA92-7444E12DBF9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83" name="Straight Connector 9682">
                <a:extLst>
                  <a:ext uri="{FF2B5EF4-FFF2-40B4-BE49-F238E27FC236}">
                    <a16:creationId xmlns:a16="http://schemas.microsoft.com/office/drawing/2014/main" id="{E792802B-74E1-DCDB-EDD7-C0A99318BF2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84" name="Group 9683">
              <a:extLst>
                <a:ext uri="{FF2B5EF4-FFF2-40B4-BE49-F238E27FC236}">
                  <a16:creationId xmlns:a16="http://schemas.microsoft.com/office/drawing/2014/main" id="{F1B81313-D216-0D5C-2339-B456B7F92DD5}"/>
                </a:ext>
              </a:extLst>
            </p:cNvPr>
            <p:cNvGrpSpPr/>
            <p:nvPr/>
          </p:nvGrpSpPr>
          <p:grpSpPr>
            <a:xfrm>
              <a:off x="6427054" y="3495751"/>
              <a:ext cx="89485" cy="89485"/>
              <a:chOff x="2162465" y="4117385"/>
              <a:chExt cx="283772" cy="283772"/>
            </a:xfrm>
          </p:grpSpPr>
          <p:cxnSp>
            <p:nvCxnSpPr>
              <p:cNvPr id="9685" name="Straight Connector 9684">
                <a:extLst>
                  <a:ext uri="{FF2B5EF4-FFF2-40B4-BE49-F238E27FC236}">
                    <a16:creationId xmlns:a16="http://schemas.microsoft.com/office/drawing/2014/main" id="{7F933659-31DE-59FC-5B98-2B8E692D58F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86" name="Straight Connector 9685">
                <a:extLst>
                  <a:ext uri="{FF2B5EF4-FFF2-40B4-BE49-F238E27FC236}">
                    <a16:creationId xmlns:a16="http://schemas.microsoft.com/office/drawing/2014/main" id="{C0B93D0E-CF68-0796-C39B-951833304BF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87" name="Group 9686">
              <a:extLst>
                <a:ext uri="{FF2B5EF4-FFF2-40B4-BE49-F238E27FC236}">
                  <a16:creationId xmlns:a16="http://schemas.microsoft.com/office/drawing/2014/main" id="{253FDD42-B255-33FF-01FA-AF27EFDD3A28}"/>
                </a:ext>
              </a:extLst>
            </p:cNvPr>
            <p:cNvGrpSpPr/>
            <p:nvPr/>
          </p:nvGrpSpPr>
          <p:grpSpPr>
            <a:xfrm>
              <a:off x="6587434" y="3540493"/>
              <a:ext cx="89485" cy="89485"/>
              <a:chOff x="2162465" y="4117385"/>
              <a:chExt cx="283772" cy="283772"/>
            </a:xfrm>
          </p:grpSpPr>
          <p:cxnSp>
            <p:nvCxnSpPr>
              <p:cNvPr id="9688" name="Straight Connector 9687">
                <a:extLst>
                  <a:ext uri="{FF2B5EF4-FFF2-40B4-BE49-F238E27FC236}">
                    <a16:creationId xmlns:a16="http://schemas.microsoft.com/office/drawing/2014/main" id="{903305EE-6AC8-8163-3077-22A52D3FEBB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89" name="Straight Connector 9688">
                <a:extLst>
                  <a:ext uri="{FF2B5EF4-FFF2-40B4-BE49-F238E27FC236}">
                    <a16:creationId xmlns:a16="http://schemas.microsoft.com/office/drawing/2014/main" id="{74EB4A92-C7AC-5A9B-27F3-A37609E4A73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90" name="Group 9689">
              <a:extLst>
                <a:ext uri="{FF2B5EF4-FFF2-40B4-BE49-F238E27FC236}">
                  <a16:creationId xmlns:a16="http://schemas.microsoft.com/office/drawing/2014/main" id="{A7A97082-022E-EE82-1BC2-DB0DAF5CC17C}"/>
                </a:ext>
              </a:extLst>
            </p:cNvPr>
            <p:cNvGrpSpPr/>
            <p:nvPr/>
          </p:nvGrpSpPr>
          <p:grpSpPr>
            <a:xfrm>
              <a:off x="6625417" y="3540493"/>
              <a:ext cx="89485" cy="89485"/>
              <a:chOff x="2162465" y="4117385"/>
              <a:chExt cx="283772" cy="283772"/>
            </a:xfrm>
          </p:grpSpPr>
          <p:cxnSp>
            <p:nvCxnSpPr>
              <p:cNvPr id="9691" name="Straight Connector 9690">
                <a:extLst>
                  <a:ext uri="{FF2B5EF4-FFF2-40B4-BE49-F238E27FC236}">
                    <a16:creationId xmlns:a16="http://schemas.microsoft.com/office/drawing/2014/main" id="{99C564D0-913B-3609-6043-8235715867B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92" name="Straight Connector 9691">
                <a:extLst>
                  <a:ext uri="{FF2B5EF4-FFF2-40B4-BE49-F238E27FC236}">
                    <a16:creationId xmlns:a16="http://schemas.microsoft.com/office/drawing/2014/main" id="{66785149-BBDF-6882-EB80-32BE2293403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93" name="Group 9692">
              <a:extLst>
                <a:ext uri="{FF2B5EF4-FFF2-40B4-BE49-F238E27FC236}">
                  <a16:creationId xmlns:a16="http://schemas.microsoft.com/office/drawing/2014/main" id="{C640FA87-76AA-A5BA-7CDF-7F45CF0F5799}"/>
                </a:ext>
              </a:extLst>
            </p:cNvPr>
            <p:cNvGrpSpPr/>
            <p:nvPr/>
          </p:nvGrpSpPr>
          <p:grpSpPr>
            <a:xfrm>
              <a:off x="6727688" y="3571854"/>
              <a:ext cx="89485" cy="89485"/>
              <a:chOff x="2162465" y="4117385"/>
              <a:chExt cx="283772" cy="283772"/>
            </a:xfrm>
          </p:grpSpPr>
          <p:cxnSp>
            <p:nvCxnSpPr>
              <p:cNvPr id="9694" name="Straight Connector 9693">
                <a:extLst>
                  <a:ext uri="{FF2B5EF4-FFF2-40B4-BE49-F238E27FC236}">
                    <a16:creationId xmlns:a16="http://schemas.microsoft.com/office/drawing/2014/main" id="{430E7183-B6BB-4E00-DB50-EABD20C4AFF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95" name="Straight Connector 9694">
                <a:extLst>
                  <a:ext uri="{FF2B5EF4-FFF2-40B4-BE49-F238E27FC236}">
                    <a16:creationId xmlns:a16="http://schemas.microsoft.com/office/drawing/2014/main" id="{9704F641-B71F-B62B-888F-E4F8D27F7A7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96" name="Group 9695">
              <a:extLst>
                <a:ext uri="{FF2B5EF4-FFF2-40B4-BE49-F238E27FC236}">
                  <a16:creationId xmlns:a16="http://schemas.microsoft.com/office/drawing/2014/main" id="{B94A5E57-3B01-37E0-EF62-4304628350F2}"/>
                </a:ext>
              </a:extLst>
            </p:cNvPr>
            <p:cNvGrpSpPr/>
            <p:nvPr/>
          </p:nvGrpSpPr>
          <p:grpSpPr>
            <a:xfrm>
              <a:off x="6833678" y="3586481"/>
              <a:ext cx="89485" cy="89485"/>
              <a:chOff x="2162465" y="4117385"/>
              <a:chExt cx="283772" cy="283772"/>
            </a:xfrm>
          </p:grpSpPr>
          <p:cxnSp>
            <p:nvCxnSpPr>
              <p:cNvPr id="9697" name="Straight Connector 9696">
                <a:extLst>
                  <a:ext uri="{FF2B5EF4-FFF2-40B4-BE49-F238E27FC236}">
                    <a16:creationId xmlns:a16="http://schemas.microsoft.com/office/drawing/2014/main" id="{8DA9EA38-C47F-56D5-016C-2FA0E54AF0F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98" name="Straight Connector 9697">
                <a:extLst>
                  <a:ext uri="{FF2B5EF4-FFF2-40B4-BE49-F238E27FC236}">
                    <a16:creationId xmlns:a16="http://schemas.microsoft.com/office/drawing/2014/main" id="{8F8C32B6-2B7C-ED20-6F55-AC80411E6D5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99" name="Group 9698">
              <a:extLst>
                <a:ext uri="{FF2B5EF4-FFF2-40B4-BE49-F238E27FC236}">
                  <a16:creationId xmlns:a16="http://schemas.microsoft.com/office/drawing/2014/main" id="{1FBA1B43-CC1F-B07C-69CC-28970CDEEBDC}"/>
                </a:ext>
              </a:extLst>
            </p:cNvPr>
            <p:cNvGrpSpPr/>
            <p:nvPr/>
          </p:nvGrpSpPr>
          <p:grpSpPr>
            <a:xfrm>
              <a:off x="6874700" y="3586481"/>
              <a:ext cx="89485" cy="89485"/>
              <a:chOff x="2162465" y="4117385"/>
              <a:chExt cx="283772" cy="283772"/>
            </a:xfrm>
          </p:grpSpPr>
          <p:cxnSp>
            <p:nvCxnSpPr>
              <p:cNvPr id="9700" name="Straight Connector 9699">
                <a:extLst>
                  <a:ext uri="{FF2B5EF4-FFF2-40B4-BE49-F238E27FC236}">
                    <a16:creationId xmlns:a16="http://schemas.microsoft.com/office/drawing/2014/main" id="{C5DEDB73-A1D0-5D6F-E485-D353374BC8D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01" name="Straight Connector 9700">
                <a:extLst>
                  <a:ext uri="{FF2B5EF4-FFF2-40B4-BE49-F238E27FC236}">
                    <a16:creationId xmlns:a16="http://schemas.microsoft.com/office/drawing/2014/main" id="{98525DF8-ADAA-80D0-EB54-9652925EB58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02" name="Group 9701">
              <a:extLst>
                <a:ext uri="{FF2B5EF4-FFF2-40B4-BE49-F238E27FC236}">
                  <a16:creationId xmlns:a16="http://schemas.microsoft.com/office/drawing/2014/main" id="{21C38610-14BC-E573-3264-FE85A2591056}"/>
                </a:ext>
              </a:extLst>
            </p:cNvPr>
            <p:cNvGrpSpPr/>
            <p:nvPr/>
          </p:nvGrpSpPr>
          <p:grpSpPr>
            <a:xfrm>
              <a:off x="6957428" y="3624009"/>
              <a:ext cx="89485" cy="89485"/>
              <a:chOff x="2162465" y="4117385"/>
              <a:chExt cx="283772" cy="283772"/>
            </a:xfrm>
          </p:grpSpPr>
          <p:cxnSp>
            <p:nvCxnSpPr>
              <p:cNvPr id="9703" name="Straight Connector 9702">
                <a:extLst>
                  <a:ext uri="{FF2B5EF4-FFF2-40B4-BE49-F238E27FC236}">
                    <a16:creationId xmlns:a16="http://schemas.microsoft.com/office/drawing/2014/main" id="{B70328CC-23C2-66F0-B620-19988D73F2D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04" name="Straight Connector 9703">
                <a:extLst>
                  <a:ext uri="{FF2B5EF4-FFF2-40B4-BE49-F238E27FC236}">
                    <a16:creationId xmlns:a16="http://schemas.microsoft.com/office/drawing/2014/main" id="{B29D7374-2674-4D01-D172-60C3FF828A9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05" name="Group 9704">
              <a:extLst>
                <a:ext uri="{FF2B5EF4-FFF2-40B4-BE49-F238E27FC236}">
                  <a16:creationId xmlns:a16="http://schemas.microsoft.com/office/drawing/2014/main" id="{3BF0C94D-130B-1AF2-4167-A4EEA47630B2}"/>
                </a:ext>
              </a:extLst>
            </p:cNvPr>
            <p:cNvGrpSpPr/>
            <p:nvPr/>
          </p:nvGrpSpPr>
          <p:grpSpPr>
            <a:xfrm>
              <a:off x="7007610" y="3661924"/>
              <a:ext cx="89485" cy="89485"/>
              <a:chOff x="2162465" y="4117385"/>
              <a:chExt cx="283772" cy="283772"/>
            </a:xfrm>
          </p:grpSpPr>
          <p:cxnSp>
            <p:nvCxnSpPr>
              <p:cNvPr id="9706" name="Straight Connector 9705">
                <a:extLst>
                  <a:ext uri="{FF2B5EF4-FFF2-40B4-BE49-F238E27FC236}">
                    <a16:creationId xmlns:a16="http://schemas.microsoft.com/office/drawing/2014/main" id="{746D49B4-3336-64E4-837C-864D21E2AD8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07" name="Straight Connector 9706">
                <a:extLst>
                  <a:ext uri="{FF2B5EF4-FFF2-40B4-BE49-F238E27FC236}">
                    <a16:creationId xmlns:a16="http://schemas.microsoft.com/office/drawing/2014/main" id="{10A6072A-8978-084E-733B-F46197F86CC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08" name="Group 9707">
              <a:extLst>
                <a:ext uri="{FF2B5EF4-FFF2-40B4-BE49-F238E27FC236}">
                  <a16:creationId xmlns:a16="http://schemas.microsoft.com/office/drawing/2014/main" id="{88FB4BF3-0DAF-3E24-BA79-48076ED281ED}"/>
                </a:ext>
              </a:extLst>
            </p:cNvPr>
            <p:cNvGrpSpPr/>
            <p:nvPr/>
          </p:nvGrpSpPr>
          <p:grpSpPr>
            <a:xfrm>
              <a:off x="7054804" y="3706672"/>
              <a:ext cx="89485" cy="89485"/>
              <a:chOff x="2162465" y="4117385"/>
              <a:chExt cx="283772" cy="283772"/>
            </a:xfrm>
          </p:grpSpPr>
          <p:cxnSp>
            <p:nvCxnSpPr>
              <p:cNvPr id="9709" name="Straight Connector 9708">
                <a:extLst>
                  <a:ext uri="{FF2B5EF4-FFF2-40B4-BE49-F238E27FC236}">
                    <a16:creationId xmlns:a16="http://schemas.microsoft.com/office/drawing/2014/main" id="{2426FC3A-5E2A-5ABB-84EB-6EE6EEBA2FC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10" name="Straight Connector 9709">
                <a:extLst>
                  <a:ext uri="{FF2B5EF4-FFF2-40B4-BE49-F238E27FC236}">
                    <a16:creationId xmlns:a16="http://schemas.microsoft.com/office/drawing/2014/main" id="{4992AC25-ED98-13A6-3289-DCD860FF365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11" name="Group 9710">
              <a:extLst>
                <a:ext uri="{FF2B5EF4-FFF2-40B4-BE49-F238E27FC236}">
                  <a16:creationId xmlns:a16="http://schemas.microsoft.com/office/drawing/2014/main" id="{D644AB48-DD00-534A-94D1-87CB7EF60A57}"/>
                </a:ext>
              </a:extLst>
            </p:cNvPr>
            <p:cNvGrpSpPr/>
            <p:nvPr/>
          </p:nvGrpSpPr>
          <p:grpSpPr>
            <a:xfrm>
              <a:off x="7399711" y="3871558"/>
              <a:ext cx="89485" cy="89485"/>
              <a:chOff x="2162465" y="4117385"/>
              <a:chExt cx="283772" cy="283772"/>
            </a:xfrm>
          </p:grpSpPr>
          <p:cxnSp>
            <p:nvCxnSpPr>
              <p:cNvPr id="9712" name="Straight Connector 9711">
                <a:extLst>
                  <a:ext uri="{FF2B5EF4-FFF2-40B4-BE49-F238E27FC236}">
                    <a16:creationId xmlns:a16="http://schemas.microsoft.com/office/drawing/2014/main" id="{DAE1816A-369A-FF5E-F7F8-33936134870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13" name="Straight Connector 9712">
                <a:extLst>
                  <a:ext uri="{FF2B5EF4-FFF2-40B4-BE49-F238E27FC236}">
                    <a16:creationId xmlns:a16="http://schemas.microsoft.com/office/drawing/2014/main" id="{56E9A79F-8DBF-EE0E-DA50-4ACFCF4210C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14" name="Group 9713">
              <a:extLst>
                <a:ext uri="{FF2B5EF4-FFF2-40B4-BE49-F238E27FC236}">
                  <a16:creationId xmlns:a16="http://schemas.microsoft.com/office/drawing/2014/main" id="{D59021BC-2A6D-72B0-6740-8298BB0C09AC}"/>
                </a:ext>
              </a:extLst>
            </p:cNvPr>
            <p:cNvGrpSpPr/>
            <p:nvPr/>
          </p:nvGrpSpPr>
          <p:grpSpPr>
            <a:xfrm>
              <a:off x="7464098" y="3901378"/>
              <a:ext cx="89485" cy="89485"/>
              <a:chOff x="2162465" y="4117385"/>
              <a:chExt cx="283772" cy="283772"/>
            </a:xfrm>
          </p:grpSpPr>
          <p:cxnSp>
            <p:nvCxnSpPr>
              <p:cNvPr id="9715" name="Straight Connector 9714">
                <a:extLst>
                  <a:ext uri="{FF2B5EF4-FFF2-40B4-BE49-F238E27FC236}">
                    <a16:creationId xmlns:a16="http://schemas.microsoft.com/office/drawing/2014/main" id="{D40D9B03-7501-6BFA-0FB6-3EE2F8FBDFB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16" name="Straight Connector 9715">
                <a:extLst>
                  <a:ext uri="{FF2B5EF4-FFF2-40B4-BE49-F238E27FC236}">
                    <a16:creationId xmlns:a16="http://schemas.microsoft.com/office/drawing/2014/main" id="{F5D7B6CF-0706-362F-E79D-59ADB83B8A3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17" name="Group 9716">
              <a:extLst>
                <a:ext uri="{FF2B5EF4-FFF2-40B4-BE49-F238E27FC236}">
                  <a16:creationId xmlns:a16="http://schemas.microsoft.com/office/drawing/2014/main" id="{E870A685-54AA-8E88-4FC2-D51CCE4A927F}"/>
                </a:ext>
              </a:extLst>
            </p:cNvPr>
            <p:cNvGrpSpPr/>
            <p:nvPr/>
          </p:nvGrpSpPr>
          <p:grpSpPr>
            <a:xfrm>
              <a:off x="7553583" y="3901378"/>
              <a:ext cx="89485" cy="89485"/>
              <a:chOff x="2162465" y="4117385"/>
              <a:chExt cx="283772" cy="283772"/>
            </a:xfrm>
          </p:grpSpPr>
          <p:cxnSp>
            <p:nvCxnSpPr>
              <p:cNvPr id="9718" name="Straight Connector 9717">
                <a:extLst>
                  <a:ext uri="{FF2B5EF4-FFF2-40B4-BE49-F238E27FC236}">
                    <a16:creationId xmlns:a16="http://schemas.microsoft.com/office/drawing/2014/main" id="{754157CE-FFB6-5C47-0E00-DAEE4E45320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19" name="Straight Connector 9718">
                <a:extLst>
                  <a:ext uri="{FF2B5EF4-FFF2-40B4-BE49-F238E27FC236}">
                    <a16:creationId xmlns:a16="http://schemas.microsoft.com/office/drawing/2014/main" id="{5E49CA50-4F4E-AA4F-D0A2-4C137273C27B}"/>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20" name="Group 9719">
              <a:extLst>
                <a:ext uri="{FF2B5EF4-FFF2-40B4-BE49-F238E27FC236}">
                  <a16:creationId xmlns:a16="http://schemas.microsoft.com/office/drawing/2014/main" id="{5F2DEA98-111B-0DB6-F5D5-083EAB7C01DE}"/>
                </a:ext>
              </a:extLst>
            </p:cNvPr>
            <p:cNvGrpSpPr/>
            <p:nvPr/>
          </p:nvGrpSpPr>
          <p:grpSpPr>
            <a:xfrm>
              <a:off x="7635633" y="3901378"/>
              <a:ext cx="89485" cy="89485"/>
              <a:chOff x="2162465" y="4117385"/>
              <a:chExt cx="283772" cy="283772"/>
            </a:xfrm>
          </p:grpSpPr>
          <p:cxnSp>
            <p:nvCxnSpPr>
              <p:cNvPr id="9721" name="Straight Connector 9720">
                <a:extLst>
                  <a:ext uri="{FF2B5EF4-FFF2-40B4-BE49-F238E27FC236}">
                    <a16:creationId xmlns:a16="http://schemas.microsoft.com/office/drawing/2014/main" id="{8185368E-A241-FD47-627E-346430EAB52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22" name="Straight Connector 9721">
                <a:extLst>
                  <a:ext uri="{FF2B5EF4-FFF2-40B4-BE49-F238E27FC236}">
                    <a16:creationId xmlns:a16="http://schemas.microsoft.com/office/drawing/2014/main" id="{54000D4A-87B4-96F4-3BCC-53BBAF64584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23" name="Group 9722">
              <a:extLst>
                <a:ext uri="{FF2B5EF4-FFF2-40B4-BE49-F238E27FC236}">
                  <a16:creationId xmlns:a16="http://schemas.microsoft.com/office/drawing/2014/main" id="{89262011-A4B0-8570-57DC-ACF3D38FBAA3}"/>
                </a:ext>
              </a:extLst>
            </p:cNvPr>
            <p:cNvGrpSpPr/>
            <p:nvPr/>
          </p:nvGrpSpPr>
          <p:grpSpPr>
            <a:xfrm>
              <a:off x="7683496" y="3901378"/>
              <a:ext cx="89485" cy="89485"/>
              <a:chOff x="2162465" y="4117385"/>
              <a:chExt cx="283772" cy="283772"/>
            </a:xfrm>
          </p:grpSpPr>
          <p:cxnSp>
            <p:nvCxnSpPr>
              <p:cNvPr id="9724" name="Straight Connector 9723">
                <a:extLst>
                  <a:ext uri="{FF2B5EF4-FFF2-40B4-BE49-F238E27FC236}">
                    <a16:creationId xmlns:a16="http://schemas.microsoft.com/office/drawing/2014/main" id="{14D67C97-6245-40D5-0815-912025AF8B1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25" name="Straight Connector 9724">
                <a:extLst>
                  <a:ext uri="{FF2B5EF4-FFF2-40B4-BE49-F238E27FC236}">
                    <a16:creationId xmlns:a16="http://schemas.microsoft.com/office/drawing/2014/main" id="{FA20DDF5-5B66-2F21-B641-B6D7A63B05C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26" name="Group 9725">
              <a:extLst>
                <a:ext uri="{FF2B5EF4-FFF2-40B4-BE49-F238E27FC236}">
                  <a16:creationId xmlns:a16="http://schemas.microsoft.com/office/drawing/2014/main" id="{AFD02EEA-957F-E498-C2D3-EE503FEBBD8C}"/>
                </a:ext>
              </a:extLst>
            </p:cNvPr>
            <p:cNvGrpSpPr/>
            <p:nvPr/>
          </p:nvGrpSpPr>
          <p:grpSpPr>
            <a:xfrm>
              <a:off x="7805559" y="3961044"/>
              <a:ext cx="89485" cy="89485"/>
              <a:chOff x="2162465" y="4117385"/>
              <a:chExt cx="283772" cy="283772"/>
            </a:xfrm>
          </p:grpSpPr>
          <p:cxnSp>
            <p:nvCxnSpPr>
              <p:cNvPr id="9727" name="Straight Connector 9726">
                <a:extLst>
                  <a:ext uri="{FF2B5EF4-FFF2-40B4-BE49-F238E27FC236}">
                    <a16:creationId xmlns:a16="http://schemas.microsoft.com/office/drawing/2014/main" id="{F38D07B8-4F9B-6DBF-EC6B-F3CB2040942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28" name="Straight Connector 9727">
                <a:extLst>
                  <a:ext uri="{FF2B5EF4-FFF2-40B4-BE49-F238E27FC236}">
                    <a16:creationId xmlns:a16="http://schemas.microsoft.com/office/drawing/2014/main" id="{48096E4A-C29F-F3FC-2AE2-88EA6C1B909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29" name="Group 9728">
              <a:extLst>
                <a:ext uri="{FF2B5EF4-FFF2-40B4-BE49-F238E27FC236}">
                  <a16:creationId xmlns:a16="http://schemas.microsoft.com/office/drawing/2014/main" id="{FEFB753E-8210-607C-DCFD-FE680228388C}"/>
                </a:ext>
              </a:extLst>
            </p:cNvPr>
            <p:cNvGrpSpPr/>
            <p:nvPr/>
          </p:nvGrpSpPr>
          <p:grpSpPr>
            <a:xfrm>
              <a:off x="8069523" y="4024916"/>
              <a:ext cx="89485" cy="89485"/>
              <a:chOff x="2162465" y="4117385"/>
              <a:chExt cx="283772" cy="283772"/>
            </a:xfrm>
          </p:grpSpPr>
          <p:cxnSp>
            <p:nvCxnSpPr>
              <p:cNvPr id="9730" name="Straight Connector 9729">
                <a:extLst>
                  <a:ext uri="{FF2B5EF4-FFF2-40B4-BE49-F238E27FC236}">
                    <a16:creationId xmlns:a16="http://schemas.microsoft.com/office/drawing/2014/main" id="{4AA916F8-BAC8-12B9-D785-D160B3F5A8C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31" name="Straight Connector 9730">
                <a:extLst>
                  <a:ext uri="{FF2B5EF4-FFF2-40B4-BE49-F238E27FC236}">
                    <a16:creationId xmlns:a16="http://schemas.microsoft.com/office/drawing/2014/main" id="{752708F2-4D9E-2E35-B190-D66EE1341AD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32" name="Group 9731">
              <a:extLst>
                <a:ext uri="{FF2B5EF4-FFF2-40B4-BE49-F238E27FC236}">
                  <a16:creationId xmlns:a16="http://schemas.microsoft.com/office/drawing/2014/main" id="{2F8DE21A-261A-5EF0-77A1-7591BFBA667F}"/>
                </a:ext>
              </a:extLst>
            </p:cNvPr>
            <p:cNvGrpSpPr/>
            <p:nvPr/>
          </p:nvGrpSpPr>
          <p:grpSpPr>
            <a:xfrm>
              <a:off x="8282597" y="4024916"/>
              <a:ext cx="89485" cy="89485"/>
              <a:chOff x="2162465" y="4117385"/>
              <a:chExt cx="283772" cy="283772"/>
            </a:xfrm>
          </p:grpSpPr>
          <p:cxnSp>
            <p:nvCxnSpPr>
              <p:cNvPr id="9733" name="Straight Connector 9732">
                <a:extLst>
                  <a:ext uri="{FF2B5EF4-FFF2-40B4-BE49-F238E27FC236}">
                    <a16:creationId xmlns:a16="http://schemas.microsoft.com/office/drawing/2014/main" id="{B2589BA5-A22F-41CE-F0BD-F6CDE5139C8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34" name="Straight Connector 9733">
                <a:extLst>
                  <a:ext uri="{FF2B5EF4-FFF2-40B4-BE49-F238E27FC236}">
                    <a16:creationId xmlns:a16="http://schemas.microsoft.com/office/drawing/2014/main" id="{04921DE2-3F13-2569-6E5B-A56FEE0F7F6B}"/>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35" name="Group 9734">
              <a:extLst>
                <a:ext uri="{FF2B5EF4-FFF2-40B4-BE49-F238E27FC236}">
                  <a16:creationId xmlns:a16="http://schemas.microsoft.com/office/drawing/2014/main" id="{DF29911D-29B7-4EDB-BBF4-627F436B59AC}"/>
                </a:ext>
              </a:extLst>
            </p:cNvPr>
            <p:cNvGrpSpPr/>
            <p:nvPr/>
          </p:nvGrpSpPr>
          <p:grpSpPr>
            <a:xfrm>
              <a:off x="8346848" y="4024916"/>
              <a:ext cx="89485" cy="89485"/>
              <a:chOff x="2162465" y="4117385"/>
              <a:chExt cx="283772" cy="283772"/>
            </a:xfrm>
          </p:grpSpPr>
          <p:cxnSp>
            <p:nvCxnSpPr>
              <p:cNvPr id="9736" name="Straight Connector 9735">
                <a:extLst>
                  <a:ext uri="{FF2B5EF4-FFF2-40B4-BE49-F238E27FC236}">
                    <a16:creationId xmlns:a16="http://schemas.microsoft.com/office/drawing/2014/main" id="{92C9F8E7-879A-C4E8-A2D6-59FA6990168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37" name="Straight Connector 9736">
                <a:extLst>
                  <a:ext uri="{FF2B5EF4-FFF2-40B4-BE49-F238E27FC236}">
                    <a16:creationId xmlns:a16="http://schemas.microsoft.com/office/drawing/2014/main" id="{4AD01675-289C-1062-0055-D33B363E93F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38" name="Group 9737">
              <a:extLst>
                <a:ext uri="{FF2B5EF4-FFF2-40B4-BE49-F238E27FC236}">
                  <a16:creationId xmlns:a16="http://schemas.microsoft.com/office/drawing/2014/main" id="{1C7F1A0B-F589-5A31-D02E-66322317D54D}"/>
                </a:ext>
              </a:extLst>
            </p:cNvPr>
            <p:cNvGrpSpPr/>
            <p:nvPr/>
          </p:nvGrpSpPr>
          <p:grpSpPr>
            <a:xfrm>
              <a:off x="9073019" y="4024916"/>
              <a:ext cx="89485" cy="89485"/>
              <a:chOff x="2162465" y="4117385"/>
              <a:chExt cx="283772" cy="283772"/>
            </a:xfrm>
          </p:grpSpPr>
          <p:cxnSp>
            <p:nvCxnSpPr>
              <p:cNvPr id="9739" name="Straight Connector 9738">
                <a:extLst>
                  <a:ext uri="{FF2B5EF4-FFF2-40B4-BE49-F238E27FC236}">
                    <a16:creationId xmlns:a16="http://schemas.microsoft.com/office/drawing/2014/main" id="{955BE855-3AED-F8BB-32D0-CA29D2C9F50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40" name="Straight Connector 9739">
                <a:extLst>
                  <a:ext uri="{FF2B5EF4-FFF2-40B4-BE49-F238E27FC236}">
                    <a16:creationId xmlns:a16="http://schemas.microsoft.com/office/drawing/2014/main" id="{4234851A-7FA9-F621-BFD5-201A0DB6FC6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41" name="Group 9740">
              <a:extLst>
                <a:ext uri="{FF2B5EF4-FFF2-40B4-BE49-F238E27FC236}">
                  <a16:creationId xmlns:a16="http://schemas.microsoft.com/office/drawing/2014/main" id="{536825D0-77AD-7AA9-EAC0-D137F9B08415}"/>
                </a:ext>
              </a:extLst>
            </p:cNvPr>
            <p:cNvGrpSpPr/>
            <p:nvPr/>
          </p:nvGrpSpPr>
          <p:grpSpPr>
            <a:xfrm>
              <a:off x="9129825" y="4024916"/>
              <a:ext cx="89485" cy="89485"/>
              <a:chOff x="2162465" y="4117385"/>
              <a:chExt cx="283772" cy="283772"/>
            </a:xfrm>
          </p:grpSpPr>
          <p:cxnSp>
            <p:nvCxnSpPr>
              <p:cNvPr id="9742" name="Straight Connector 9741">
                <a:extLst>
                  <a:ext uri="{FF2B5EF4-FFF2-40B4-BE49-F238E27FC236}">
                    <a16:creationId xmlns:a16="http://schemas.microsoft.com/office/drawing/2014/main" id="{BA13099B-B0DB-E286-5A75-191D933D715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43" name="Straight Connector 9742">
                <a:extLst>
                  <a:ext uri="{FF2B5EF4-FFF2-40B4-BE49-F238E27FC236}">
                    <a16:creationId xmlns:a16="http://schemas.microsoft.com/office/drawing/2014/main" id="{67C711F7-2E57-003E-A8FF-9D571AA8A21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44" name="Group 9743">
              <a:extLst>
                <a:ext uri="{FF2B5EF4-FFF2-40B4-BE49-F238E27FC236}">
                  <a16:creationId xmlns:a16="http://schemas.microsoft.com/office/drawing/2014/main" id="{27B6C8D4-F308-C29A-EED3-2779B3369F46}"/>
                </a:ext>
              </a:extLst>
            </p:cNvPr>
            <p:cNvGrpSpPr/>
            <p:nvPr/>
          </p:nvGrpSpPr>
          <p:grpSpPr>
            <a:xfrm>
              <a:off x="9425489" y="4123926"/>
              <a:ext cx="89485" cy="89485"/>
              <a:chOff x="2162465" y="4117385"/>
              <a:chExt cx="283772" cy="283772"/>
            </a:xfrm>
          </p:grpSpPr>
          <p:cxnSp>
            <p:nvCxnSpPr>
              <p:cNvPr id="9745" name="Straight Connector 9744">
                <a:extLst>
                  <a:ext uri="{FF2B5EF4-FFF2-40B4-BE49-F238E27FC236}">
                    <a16:creationId xmlns:a16="http://schemas.microsoft.com/office/drawing/2014/main" id="{2E963104-38BF-3866-1450-8EF9A78A0B6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46" name="Straight Connector 9745">
                <a:extLst>
                  <a:ext uri="{FF2B5EF4-FFF2-40B4-BE49-F238E27FC236}">
                    <a16:creationId xmlns:a16="http://schemas.microsoft.com/office/drawing/2014/main" id="{899F5C8F-897F-C01D-29F5-227BCC04918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47" name="Group 9746">
              <a:extLst>
                <a:ext uri="{FF2B5EF4-FFF2-40B4-BE49-F238E27FC236}">
                  <a16:creationId xmlns:a16="http://schemas.microsoft.com/office/drawing/2014/main" id="{4A57D427-902F-D05D-2814-70EA7D358F1E}"/>
                </a:ext>
              </a:extLst>
            </p:cNvPr>
            <p:cNvGrpSpPr/>
            <p:nvPr/>
          </p:nvGrpSpPr>
          <p:grpSpPr>
            <a:xfrm>
              <a:off x="10000627" y="4240821"/>
              <a:ext cx="89485" cy="89485"/>
              <a:chOff x="2162465" y="4117385"/>
              <a:chExt cx="283772" cy="283772"/>
            </a:xfrm>
          </p:grpSpPr>
          <p:cxnSp>
            <p:nvCxnSpPr>
              <p:cNvPr id="9748" name="Straight Connector 9747">
                <a:extLst>
                  <a:ext uri="{FF2B5EF4-FFF2-40B4-BE49-F238E27FC236}">
                    <a16:creationId xmlns:a16="http://schemas.microsoft.com/office/drawing/2014/main" id="{345186B9-E179-8462-728B-0034E8E6AD4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49" name="Straight Connector 9748">
                <a:extLst>
                  <a:ext uri="{FF2B5EF4-FFF2-40B4-BE49-F238E27FC236}">
                    <a16:creationId xmlns:a16="http://schemas.microsoft.com/office/drawing/2014/main" id="{810FA390-3FCA-4FD4-CCB8-E6212AE61B3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50" name="Group 9749">
              <a:extLst>
                <a:ext uri="{FF2B5EF4-FFF2-40B4-BE49-F238E27FC236}">
                  <a16:creationId xmlns:a16="http://schemas.microsoft.com/office/drawing/2014/main" id="{54A4AB48-C66D-6DBA-43FE-1EAD93158F69}"/>
                </a:ext>
              </a:extLst>
            </p:cNvPr>
            <p:cNvGrpSpPr/>
            <p:nvPr/>
          </p:nvGrpSpPr>
          <p:grpSpPr>
            <a:xfrm>
              <a:off x="11312909" y="4579645"/>
              <a:ext cx="89485" cy="89485"/>
              <a:chOff x="2162465" y="4117385"/>
              <a:chExt cx="283772" cy="283772"/>
            </a:xfrm>
          </p:grpSpPr>
          <p:cxnSp>
            <p:nvCxnSpPr>
              <p:cNvPr id="9751" name="Straight Connector 9750">
                <a:extLst>
                  <a:ext uri="{FF2B5EF4-FFF2-40B4-BE49-F238E27FC236}">
                    <a16:creationId xmlns:a16="http://schemas.microsoft.com/office/drawing/2014/main" id="{2287FD4A-56CB-1051-86ED-590EAE54B04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52" name="Straight Connector 9751">
                <a:extLst>
                  <a:ext uri="{FF2B5EF4-FFF2-40B4-BE49-F238E27FC236}">
                    <a16:creationId xmlns:a16="http://schemas.microsoft.com/office/drawing/2014/main" id="{204DFE4C-C401-A2DE-4356-2960E90CEB3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spTree>
    <p:extLst>
      <p:ext uri="{BB962C8B-B14F-4D97-AF65-F5344CB8AC3E}">
        <p14:creationId xmlns:p14="http://schemas.microsoft.com/office/powerpoint/2010/main" val="107442574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07" name="Freeform: Shape 10006">
            <a:extLst>
              <a:ext uri="{FF2B5EF4-FFF2-40B4-BE49-F238E27FC236}">
                <a16:creationId xmlns:a16="http://schemas.microsoft.com/office/drawing/2014/main" id="{2368E6D7-6A17-E2EB-0FC4-61B0D3114E8F}"/>
              </a:ext>
            </a:extLst>
          </p:cNvPr>
          <p:cNvSpPr/>
          <p:nvPr/>
        </p:nvSpPr>
        <p:spPr bwMode="auto">
          <a:xfrm>
            <a:off x="6788944" y="2226469"/>
            <a:ext cx="2166937" cy="1045369"/>
          </a:xfrm>
          <a:custGeom>
            <a:avLst/>
            <a:gdLst>
              <a:gd name="connsiteX0" fmla="*/ 2166937 w 2166937"/>
              <a:gd name="connsiteY0" fmla="*/ 1045369 h 1045369"/>
              <a:gd name="connsiteX1" fmla="*/ 2166937 w 2166937"/>
              <a:gd name="connsiteY1" fmla="*/ 1012031 h 1045369"/>
              <a:gd name="connsiteX2" fmla="*/ 1909762 w 2166937"/>
              <a:gd name="connsiteY2" fmla="*/ 1012031 h 1045369"/>
              <a:gd name="connsiteX3" fmla="*/ 1909762 w 2166937"/>
              <a:gd name="connsiteY3" fmla="*/ 973931 h 1045369"/>
              <a:gd name="connsiteX4" fmla="*/ 1569244 w 2166937"/>
              <a:gd name="connsiteY4" fmla="*/ 973931 h 1045369"/>
              <a:gd name="connsiteX5" fmla="*/ 1569244 w 2166937"/>
              <a:gd name="connsiteY5" fmla="*/ 954881 h 1045369"/>
              <a:gd name="connsiteX6" fmla="*/ 1476375 w 2166937"/>
              <a:gd name="connsiteY6" fmla="*/ 954881 h 1045369"/>
              <a:gd name="connsiteX7" fmla="*/ 1476375 w 2166937"/>
              <a:gd name="connsiteY7" fmla="*/ 902494 h 1045369"/>
              <a:gd name="connsiteX8" fmla="*/ 1407319 w 2166937"/>
              <a:gd name="connsiteY8" fmla="*/ 902494 h 1045369"/>
              <a:gd name="connsiteX9" fmla="*/ 1407319 w 2166937"/>
              <a:gd name="connsiteY9" fmla="*/ 888206 h 1045369"/>
              <a:gd name="connsiteX10" fmla="*/ 1228725 w 2166937"/>
              <a:gd name="connsiteY10" fmla="*/ 888206 h 1045369"/>
              <a:gd name="connsiteX11" fmla="*/ 1228725 w 2166937"/>
              <a:gd name="connsiteY11" fmla="*/ 864394 h 1045369"/>
              <a:gd name="connsiteX12" fmla="*/ 1021556 w 2166937"/>
              <a:gd name="connsiteY12" fmla="*/ 864394 h 1045369"/>
              <a:gd name="connsiteX13" fmla="*/ 1021556 w 2166937"/>
              <a:gd name="connsiteY13" fmla="*/ 842962 h 1045369"/>
              <a:gd name="connsiteX14" fmla="*/ 914400 w 2166937"/>
              <a:gd name="connsiteY14" fmla="*/ 842962 h 1045369"/>
              <a:gd name="connsiteX15" fmla="*/ 914400 w 2166937"/>
              <a:gd name="connsiteY15" fmla="*/ 831056 h 1045369"/>
              <a:gd name="connsiteX16" fmla="*/ 852487 w 2166937"/>
              <a:gd name="connsiteY16" fmla="*/ 831056 h 1045369"/>
              <a:gd name="connsiteX17" fmla="*/ 852487 w 2166937"/>
              <a:gd name="connsiteY17" fmla="*/ 769144 h 1045369"/>
              <a:gd name="connsiteX18" fmla="*/ 838200 w 2166937"/>
              <a:gd name="connsiteY18" fmla="*/ 769144 h 1045369"/>
              <a:gd name="connsiteX19" fmla="*/ 838200 w 2166937"/>
              <a:gd name="connsiteY19" fmla="*/ 750094 h 1045369"/>
              <a:gd name="connsiteX20" fmla="*/ 828675 w 2166937"/>
              <a:gd name="connsiteY20" fmla="*/ 750094 h 1045369"/>
              <a:gd name="connsiteX21" fmla="*/ 828675 w 2166937"/>
              <a:gd name="connsiteY21" fmla="*/ 733425 h 1045369"/>
              <a:gd name="connsiteX22" fmla="*/ 812006 w 2166937"/>
              <a:gd name="connsiteY22" fmla="*/ 733425 h 1045369"/>
              <a:gd name="connsiteX23" fmla="*/ 812006 w 2166937"/>
              <a:gd name="connsiteY23" fmla="*/ 690562 h 1045369"/>
              <a:gd name="connsiteX24" fmla="*/ 633412 w 2166937"/>
              <a:gd name="connsiteY24" fmla="*/ 690562 h 1045369"/>
              <a:gd name="connsiteX25" fmla="*/ 633412 w 2166937"/>
              <a:gd name="connsiteY25" fmla="*/ 669131 h 1045369"/>
              <a:gd name="connsiteX26" fmla="*/ 623887 w 2166937"/>
              <a:gd name="connsiteY26" fmla="*/ 669131 h 1045369"/>
              <a:gd name="connsiteX27" fmla="*/ 623887 w 2166937"/>
              <a:gd name="connsiteY27" fmla="*/ 645319 h 1045369"/>
              <a:gd name="connsiteX28" fmla="*/ 607219 w 2166937"/>
              <a:gd name="connsiteY28" fmla="*/ 645319 h 1045369"/>
              <a:gd name="connsiteX29" fmla="*/ 607219 w 2166937"/>
              <a:gd name="connsiteY29" fmla="*/ 602456 h 1045369"/>
              <a:gd name="connsiteX30" fmla="*/ 583406 w 2166937"/>
              <a:gd name="connsiteY30" fmla="*/ 602456 h 1045369"/>
              <a:gd name="connsiteX31" fmla="*/ 583406 w 2166937"/>
              <a:gd name="connsiteY31" fmla="*/ 576262 h 1045369"/>
              <a:gd name="connsiteX32" fmla="*/ 564356 w 2166937"/>
              <a:gd name="connsiteY32" fmla="*/ 576262 h 1045369"/>
              <a:gd name="connsiteX33" fmla="*/ 564356 w 2166937"/>
              <a:gd name="connsiteY33" fmla="*/ 550069 h 1045369"/>
              <a:gd name="connsiteX34" fmla="*/ 519112 w 2166937"/>
              <a:gd name="connsiteY34" fmla="*/ 550069 h 1045369"/>
              <a:gd name="connsiteX35" fmla="*/ 519112 w 2166937"/>
              <a:gd name="connsiteY35" fmla="*/ 538162 h 1045369"/>
              <a:gd name="connsiteX36" fmla="*/ 464344 w 2166937"/>
              <a:gd name="connsiteY36" fmla="*/ 538162 h 1045369"/>
              <a:gd name="connsiteX37" fmla="*/ 464344 w 2166937"/>
              <a:gd name="connsiteY37" fmla="*/ 523875 h 1045369"/>
              <a:gd name="connsiteX38" fmla="*/ 445294 w 2166937"/>
              <a:gd name="connsiteY38" fmla="*/ 523875 h 1045369"/>
              <a:gd name="connsiteX39" fmla="*/ 445294 w 2166937"/>
              <a:gd name="connsiteY39" fmla="*/ 478631 h 1045369"/>
              <a:gd name="connsiteX40" fmla="*/ 421481 w 2166937"/>
              <a:gd name="connsiteY40" fmla="*/ 478631 h 1045369"/>
              <a:gd name="connsiteX41" fmla="*/ 421481 w 2166937"/>
              <a:gd name="connsiteY41" fmla="*/ 457200 h 1045369"/>
              <a:gd name="connsiteX42" fmla="*/ 411956 w 2166937"/>
              <a:gd name="connsiteY42" fmla="*/ 457200 h 1045369"/>
              <a:gd name="connsiteX43" fmla="*/ 411956 w 2166937"/>
              <a:gd name="connsiteY43" fmla="*/ 438150 h 1045369"/>
              <a:gd name="connsiteX44" fmla="*/ 404812 w 2166937"/>
              <a:gd name="connsiteY44" fmla="*/ 438150 h 1045369"/>
              <a:gd name="connsiteX45" fmla="*/ 404812 w 2166937"/>
              <a:gd name="connsiteY45" fmla="*/ 395287 h 1045369"/>
              <a:gd name="connsiteX46" fmla="*/ 381000 w 2166937"/>
              <a:gd name="connsiteY46" fmla="*/ 395287 h 1045369"/>
              <a:gd name="connsiteX47" fmla="*/ 381000 w 2166937"/>
              <a:gd name="connsiteY47" fmla="*/ 369094 h 1045369"/>
              <a:gd name="connsiteX48" fmla="*/ 354806 w 2166937"/>
              <a:gd name="connsiteY48" fmla="*/ 369094 h 1045369"/>
              <a:gd name="connsiteX49" fmla="*/ 354806 w 2166937"/>
              <a:gd name="connsiteY49" fmla="*/ 342900 h 1045369"/>
              <a:gd name="connsiteX50" fmla="*/ 216694 w 2166937"/>
              <a:gd name="connsiteY50" fmla="*/ 342900 h 1045369"/>
              <a:gd name="connsiteX51" fmla="*/ 216694 w 2166937"/>
              <a:gd name="connsiteY51" fmla="*/ 319087 h 1045369"/>
              <a:gd name="connsiteX52" fmla="*/ 202406 w 2166937"/>
              <a:gd name="connsiteY52" fmla="*/ 319087 h 1045369"/>
              <a:gd name="connsiteX53" fmla="*/ 202406 w 2166937"/>
              <a:gd name="connsiteY53" fmla="*/ 269081 h 1045369"/>
              <a:gd name="connsiteX54" fmla="*/ 195262 w 2166937"/>
              <a:gd name="connsiteY54" fmla="*/ 261937 h 1045369"/>
              <a:gd name="connsiteX55" fmla="*/ 195262 w 2166937"/>
              <a:gd name="connsiteY55" fmla="*/ 200025 h 1045369"/>
              <a:gd name="connsiteX56" fmla="*/ 159544 w 2166937"/>
              <a:gd name="connsiteY56" fmla="*/ 200025 h 1045369"/>
              <a:gd name="connsiteX57" fmla="*/ 159544 w 2166937"/>
              <a:gd name="connsiteY57" fmla="*/ 166687 h 1045369"/>
              <a:gd name="connsiteX58" fmla="*/ 126206 w 2166937"/>
              <a:gd name="connsiteY58" fmla="*/ 166687 h 1045369"/>
              <a:gd name="connsiteX59" fmla="*/ 126206 w 2166937"/>
              <a:gd name="connsiteY59" fmla="*/ 152400 h 1045369"/>
              <a:gd name="connsiteX60" fmla="*/ 104775 w 2166937"/>
              <a:gd name="connsiteY60" fmla="*/ 152400 h 1045369"/>
              <a:gd name="connsiteX61" fmla="*/ 104775 w 2166937"/>
              <a:gd name="connsiteY61" fmla="*/ 133350 h 1045369"/>
              <a:gd name="connsiteX62" fmla="*/ 64294 w 2166937"/>
              <a:gd name="connsiteY62" fmla="*/ 133350 h 1045369"/>
              <a:gd name="connsiteX63" fmla="*/ 64294 w 2166937"/>
              <a:gd name="connsiteY63" fmla="*/ 126206 h 1045369"/>
              <a:gd name="connsiteX64" fmla="*/ 40481 w 2166937"/>
              <a:gd name="connsiteY64" fmla="*/ 126206 h 1045369"/>
              <a:gd name="connsiteX65" fmla="*/ 40481 w 2166937"/>
              <a:gd name="connsiteY65" fmla="*/ 114300 h 1045369"/>
              <a:gd name="connsiteX66" fmla="*/ 28575 w 2166937"/>
              <a:gd name="connsiteY66" fmla="*/ 114300 h 1045369"/>
              <a:gd name="connsiteX67" fmla="*/ 28575 w 2166937"/>
              <a:gd name="connsiteY67" fmla="*/ 92869 h 1045369"/>
              <a:gd name="connsiteX68" fmla="*/ 0 w 2166937"/>
              <a:gd name="connsiteY68" fmla="*/ 92869 h 1045369"/>
              <a:gd name="connsiteX69" fmla="*/ 0 w 2166937"/>
              <a:gd name="connsiteY69" fmla="*/ 0 h 104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166937" h="1045369">
                <a:moveTo>
                  <a:pt x="2166937" y="1045369"/>
                </a:moveTo>
                <a:lnTo>
                  <a:pt x="2166937" y="1012031"/>
                </a:lnTo>
                <a:lnTo>
                  <a:pt x="1909762" y="1012031"/>
                </a:lnTo>
                <a:lnTo>
                  <a:pt x="1909762" y="973931"/>
                </a:lnTo>
                <a:lnTo>
                  <a:pt x="1569244" y="973931"/>
                </a:lnTo>
                <a:lnTo>
                  <a:pt x="1569244" y="954881"/>
                </a:lnTo>
                <a:lnTo>
                  <a:pt x="1476375" y="954881"/>
                </a:lnTo>
                <a:lnTo>
                  <a:pt x="1476375" y="902494"/>
                </a:lnTo>
                <a:lnTo>
                  <a:pt x="1407319" y="902494"/>
                </a:lnTo>
                <a:lnTo>
                  <a:pt x="1407319" y="888206"/>
                </a:lnTo>
                <a:lnTo>
                  <a:pt x="1228725" y="888206"/>
                </a:lnTo>
                <a:lnTo>
                  <a:pt x="1228725" y="864394"/>
                </a:lnTo>
                <a:lnTo>
                  <a:pt x="1021556" y="864394"/>
                </a:lnTo>
                <a:lnTo>
                  <a:pt x="1021556" y="842962"/>
                </a:lnTo>
                <a:lnTo>
                  <a:pt x="914400" y="842962"/>
                </a:lnTo>
                <a:lnTo>
                  <a:pt x="914400" y="831056"/>
                </a:lnTo>
                <a:lnTo>
                  <a:pt x="852487" y="831056"/>
                </a:lnTo>
                <a:lnTo>
                  <a:pt x="852487" y="769144"/>
                </a:lnTo>
                <a:lnTo>
                  <a:pt x="838200" y="769144"/>
                </a:lnTo>
                <a:lnTo>
                  <a:pt x="838200" y="750094"/>
                </a:lnTo>
                <a:lnTo>
                  <a:pt x="828675" y="750094"/>
                </a:lnTo>
                <a:lnTo>
                  <a:pt x="828675" y="733425"/>
                </a:lnTo>
                <a:lnTo>
                  <a:pt x="812006" y="733425"/>
                </a:lnTo>
                <a:lnTo>
                  <a:pt x="812006" y="690562"/>
                </a:lnTo>
                <a:lnTo>
                  <a:pt x="633412" y="690562"/>
                </a:lnTo>
                <a:lnTo>
                  <a:pt x="633412" y="669131"/>
                </a:lnTo>
                <a:lnTo>
                  <a:pt x="623887" y="669131"/>
                </a:lnTo>
                <a:lnTo>
                  <a:pt x="623887" y="645319"/>
                </a:lnTo>
                <a:lnTo>
                  <a:pt x="607219" y="645319"/>
                </a:lnTo>
                <a:lnTo>
                  <a:pt x="607219" y="602456"/>
                </a:lnTo>
                <a:lnTo>
                  <a:pt x="583406" y="602456"/>
                </a:lnTo>
                <a:lnTo>
                  <a:pt x="583406" y="576262"/>
                </a:lnTo>
                <a:lnTo>
                  <a:pt x="564356" y="576262"/>
                </a:lnTo>
                <a:lnTo>
                  <a:pt x="564356" y="550069"/>
                </a:lnTo>
                <a:lnTo>
                  <a:pt x="519112" y="550069"/>
                </a:lnTo>
                <a:lnTo>
                  <a:pt x="519112" y="538162"/>
                </a:lnTo>
                <a:lnTo>
                  <a:pt x="464344" y="538162"/>
                </a:lnTo>
                <a:lnTo>
                  <a:pt x="464344" y="523875"/>
                </a:lnTo>
                <a:lnTo>
                  <a:pt x="445294" y="523875"/>
                </a:lnTo>
                <a:lnTo>
                  <a:pt x="445294" y="478631"/>
                </a:lnTo>
                <a:lnTo>
                  <a:pt x="421481" y="478631"/>
                </a:lnTo>
                <a:lnTo>
                  <a:pt x="421481" y="457200"/>
                </a:lnTo>
                <a:lnTo>
                  <a:pt x="411956" y="457200"/>
                </a:lnTo>
                <a:lnTo>
                  <a:pt x="411956" y="438150"/>
                </a:lnTo>
                <a:lnTo>
                  <a:pt x="404812" y="438150"/>
                </a:lnTo>
                <a:lnTo>
                  <a:pt x="404812" y="395287"/>
                </a:lnTo>
                <a:lnTo>
                  <a:pt x="381000" y="395287"/>
                </a:lnTo>
                <a:lnTo>
                  <a:pt x="381000" y="369094"/>
                </a:lnTo>
                <a:lnTo>
                  <a:pt x="354806" y="369094"/>
                </a:lnTo>
                <a:lnTo>
                  <a:pt x="354806" y="342900"/>
                </a:lnTo>
                <a:lnTo>
                  <a:pt x="216694" y="342900"/>
                </a:lnTo>
                <a:lnTo>
                  <a:pt x="216694" y="319087"/>
                </a:lnTo>
                <a:lnTo>
                  <a:pt x="202406" y="319087"/>
                </a:lnTo>
                <a:lnTo>
                  <a:pt x="202406" y="269081"/>
                </a:lnTo>
                <a:lnTo>
                  <a:pt x="195262" y="261937"/>
                </a:lnTo>
                <a:lnTo>
                  <a:pt x="195262" y="200025"/>
                </a:lnTo>
                <a:lnTo>
                  <a:pt x="159544" y="200025"/>
                </a:lnTo>
                <a:lnTo>
                  <a:pt x="159544" y="166687"/>
                </a:lnTo>
                <a:lnTo>
                  <a:pt x="126206" y="166687"/>
                </a:lnTo>
                <a:lnTo>
                  <a:pt x="126206" y="152400"/>
                </a:lnTo>
                <a:lnTo>
                  <a:pt x="104775" y="152400"/>
                </a:lnTo>
                <a:lnTo>
                  <a:pt x="104775" y="133350"/>
                </a:lnTo>
                <a:lnTo>
                  <a:pt x="64294" y="133350"/>
                </a:lnTo>
                <a:lnTo>
                  <a:pt x="64294" y="126206"/>
                </a:lnTo>
                <a:lnTo>
                  <a:pt x="40481" y="126206"/>
                </a:lnTo>
                <a:lnTo>
                  <a:pt x="40481" y="114300"/>
                </a:lnTo>
                <a:lnTo>
                  <a:pt x="28575" y="114300"/>
                </a:lnTo>
                <a:lnTo>
                  <a:pt x="28575" y="92869"/>
                </a:lnTo>
                <a:lnTo>
                  <a:pt x="0" y="92869"/>
                </a:lnTo>
                <a:lnTo>
                  <a:pt x="0" y="0"/>
                </a:lnTo>
              </a:path>
            </a:pathLst>
          </a:custGeom>
          <a:noFill/>
          <a:ln w="28575">
            <a:solidFill>
              <a:schemeClr val="accent3"/>
            </a:solidFill>
            <a:miter lim="800000"/>
            <a:headEnd/>
            <a:tailEnd/>
          </a:ln>
        </p:spPr>
        <p:txBody>
          <a:bodyPr rtlCol="0" anchor="ctr"/>
          <a:lstStyle/>
          <a:p>
            <a:pPr algn="ctr"/>
            <a:endParaRPr lang="en-US"/>
          </a:p>
        </p:txBody>
      </p:sp>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MIRASOL: Outcomes by Prior Bevacizumab</a:t>
            </a:r>
            <a:endParaRPr lang="en-US" altLang="en-US" dirty="0"/>
          </a:p>
        </p:txBody>
      </p:sp>
      <p:sp>
        <p:nvSpPr>
          <p:cNvPr id="2" name="Text Box 11">
            <a:extLst>
              <a:ext uri="{FF2B5EF4-FFF2-40B4-BE49-F238E27FC236}">
                <a16:creationId xmlns:a16="http://schemas.microsoft.com/office/drawing/2014/main" id="{445DC75A-1178-CFE8-7924-32602F1BE31B}"/>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a:t>
            </a:r>
          </a:p>
        </p:txBody>
      </p:sp>
      <p:sp>
        <p:nvSpPr>
          <p:cNvPr id="4" name="Text Box 50">
            <a:extLst>
              <a:ext uri="{FF2B5EF4-FFF2-40B4-BE49-F238E27FC236}">
                <a16:creationId xmlns:a16="http://schemas.microsoft.com/office/drawing/2014/main" id="{C14704CB-3301-381B-0C0C-1BE5392F373D}"/>
              </a:ext>
            </a:extLst>
          </p:cNvPr>
          <p:cNvSpPr txBox="1">
            <a:spLocks noChangeArrowheads="1"/>
          </p:cNvSpPr>
          <p:nvPr/>
        </p:nvSpPr>
        <p:spPr bwMode="auto">
          <a:xfrm>
            <a:off x="6829376" y="1271320"/>
            <a:ext cx="3227294"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tabLst>
                <a:tab pos="447675" algn="l"/>
              </a:tabLst>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tabLst>
                <a:tab pos="447675" algn="l"/>
              </a:tabLst>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tabLst>
                <a:tab pos="447675" algn="l"/>
              </a:tabLst>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tabLst>
                <a:tab pos="447675" algn="l"/>
              </a:tabLst>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9pPr>
          </a:lstStyle>
          <a:p>
            <a:pPr algn="ctr">
              <a:lnSpc>
                <a:spcPct val="100000"/>
              </a:lnSpc>
              <a:spcBef>
                <a:spcPct val="50000"/>
              </a:spcBef>
              <a:spcAft>
                <a:spcPct val="0"/>
              </a:spcAft>
              <a:buClrTx/>
              <a:buFontTx/>
              <a:buNone/>
            </a:pPr>
            <a:r>
              <a:rPr lang="de-DE" altLang="en-US" sz="1600" dirty="0">
                <a:solidFill>
                  <a:schemeClr val="bg1"/>
                </a:solidFill>
                <a:latin typeface="Calibri" panose="020F0502020204030204" pitchFamily="34" charset="0"/>
              </a:rPr>
              <a:t>Bevacizumab Treated</a:t>
            </a:r>
          </a:p>
        </p:txBody>
      </p:sp>
      <p:sp>
        <p:nvSpPr>
          <p:cNvPr id="14" name="Text Box 50">
            <a:extLst>
              <a:ext uri="{FF2B5EF4-FFF2-40B4-BE49-F238E27FC236}">
                <a16:creationId xmlns:a16="http://schemas.microsoft.com/office/drawing/2014/main" id="{F6A518AA-DFB4-7DDB-6D1A-6B7CD9B4181A}"/>
              </a:ext>
            </a:extLst>
          </p:cNvPr>
          <p:cNvSpPr txBox="1">
            <a:spLocks noChangeArrowheads="1"/>
          </p:cNvSpPr>
          <p:nvPr/>
        </p:nvSpPr>
        <p:spPr bwMode="auto">
          <a:xfrm>
            <a:off x="1829692" y="1271320"/>
            <a:ext cx="3227294"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tabLst>
                <a:tab pos="447675" algn="l"/>
              </a:tabLst>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tabLst>
                <a:tab pos="447675" algn="l"/>
              </a:tabLst>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tabLst>
                <a:tab pos="447675" algn="l"/>
              </a:tabLst>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tabLst>
                <a:tab pos="447675" algn="l"/>
              </a:tabLst>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9pPr>
          </a:lstStyle>
          <a:p>
            <a:pPr algn="ctr">
              <a:lnSpc>
                <a:spcPct val="100000"/>
              </a:lnSpc>
              <a:spcBef>
                <a:spcPct val="50000"/>
              </a:spcBef>
              <a:spcAft>
                <a:spcPct val="0"/>
              </a:spcAft>
              <a:buClrTx/>
              <a:buFontTx/>
              <a:buNone/>
            </a:pPr>
            <a:r>
              <a:rPr lang="de-DE" altLang="en-US" sz="1600" dirty="0">
                <a:solidFill>
                  <a:schemeClr val="bg1"/>
                </a:solidFill>
                <a:latin typeface="Calibri" panose="020F0502020204030204" pitchFamily="34" charset="0"/>
              </a:rPr>
              <a:t>Bevacizumab Naive</a:t>
            </a:r>
          </a:p>
        </p:txBody>
      </p:sp>
      <p:sp>
        <p:nvSpPr>
          <p:cNvPr id="19" name="Text Box 50">
            <a:extLst>
              <a:ext uri="{FF2B5EF4-FFF2-40B4-BE49-F238E27FC236}">
                <a16:creationId xmlns:a16="http://schemas.microsoft.com/office/drawing/2014/main" id="{822F912E-B4D0-9B2A-14C2-8C7043E9D59C}"/>
              </a:ext>
            </a:extLst>
          </p:cNvPr>
          <p:cNvSpPr txBox="1">
            <a:spLocks noChangeArrowheads="1"/>
          </p:cNvSpPr>
          <p:nvPr/>
        </p:nvSpPr>
        <p:spPr bwMode="auto">
          <a:xfrm>
            <a:off x="317500" y="2445931"/>
            <a:ext cx="728100"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tabLst>
                <a:tab pos="447675" algn="l"/>
              </a:tabLst>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tabLst>
                <a:tab pos="447675" algn="l"/>
              </a:tabLst>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tabLst>
                <a:tab pos="447675" algn="l"/>
              </a:tabLst>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tabLst>
                <a:tab pos="447675" algn="l"/>
              </a:tabLst>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9pPr>
          </a:lstStyle>
          <a:p>
            <a:pPr algn="ctr">
              <a:lnSpc>
                <a:spcPct val="100000"/>
              </a:lnSpc>
              <a:spcBef>
                <a:spcPct val="50000"/>
              </a:spcBef>
              <a:spcAft>
                <a:spcPct val="0"/>
              </a:spcAft>
              <a:buClrTx/>
              <a:buFontTx/>
              <a:buNone/>
            </a:pPr>
            <a:r>
              <a:rPr lang="de-DE" altLang="en-US" sz="1600" dirty="0">
                <a:solidFill>
                  <a:schemeClr val="bg1"/>
                </a:solidFill>
                <a:latin typeface="Calibri" panose="020F0502020204030204" pitchFamily="34" charset="0"/>
              </a:rPr>
              <a:t>PFS</a:t>
            </a:r>
          </a:p>
        </p:txBody>
      </p:sp>
      <p:sp>
        <p:nvSpPr>
          <p:cNvPr id="20" name="Text Box 50">
            <a:extLst>
              <a:ext uri="{FF2B5EF4-FFF2-40B4-BE49-F238E27FC236}">
                <a16:creationId xmlns:a16="http://schemas.microsoft.com/office/drawing/2014/main" id="{68EEFED0-E9D2-4CEB-53D1-E8B1D81F52C5}"/>
              </a:ext>
            </a:extLst>
          </p:cNvPr>
          <p:cNvSpPr txBox="1">
            <a:spLocks noChangeArrowheads="1"/>
          </p:cNvSpPr>
          <p:nvPr/>
        </p:nvSpPr>
        <p:spPr bwMode="auto">
          <a:xfrm>
            <a:off x="276897" y="4904747"/>
            <a:ext cx="728100"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tabLst>
                <a:tab pos="447675" algn="l"/>
              </a:tabLst>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tabLst>
                <a:tab pos="447675" algn="l"/>
              </a:tabLst>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tabLst>
                <a:tab pos="447675" algn="l"/>
              </a:tabLst>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tabLst>
                <a:tab pos="447675" algn="l"/>
              </a:tabLst>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9pPr>
          </a:lstStyle>
          <a:p>
            <a:pPr algn="ctr">
              <a:lnSpc>
                <a:spcPct val="100000"/>
              </a:lnSpc>
              <a:spcBef>
                <a:spcPct val="50000"/>
              </a:spcBef>
              <a:spcAft>
                <a:spcPct val="0"/>
              </a:spcAft>
              <a:buClrTx/>
              <a:buFontTx/>
              <a:buNone/>
            </a:pPr>
            <a:r>
              <a:rPr lang="de-DE" altLang="en-US" sz="1600" dirty="0">
                <a:solidFill>
                  <a:schemeClr val="bg1"/>
                </a:solidFill>
                <a:latin typeface="Calibri" panose="020F0502020204030204" pitchFamily="34" charset="0"/>
              </a:rPr>
              <a:t>OS</a:t>
            </a:r>
          </a:p>
        </p:txBody>
      </p:sp>
      <p:graphicFrame>
        <p:nvGraphicFramePr>
          <p:cNvPr id="3" name="Group 3">
            <a:extLst>
              <a:ext uri="{FF2B5EF4-FFF2-40B4-BE49-F238E27FC236}">
                <a16:creationId xmlns:a16="http://schemas.microsoft.com/office/drawing/2014/main" id="{56A554CC-06AE-1EEE-E918-7AE85C9C7237}"/>
              </a:ext>
            </a:extLst>
          </p:cNvPr>
          <p:cNvGraphicFramePr>
            <a:graphicFrameLocks/>
          </p:cNvGraphicFramePr>
          <p:nvPr/>
        </p:nvGraphicFramePr>
        <p:xfrm>
          <a:off x="2886816" y="1675110"/>
          <a:ext cx="2834640" cy="914400"/>
        </p:xfrm>
        <a:graphic>
          <a:graphicData uri="http://schemas.openxmlformats.org/drawingml/2006/table">
            <a:tbl>
              <a:tblPr/>
              <a:tblGrid>
                <a:gridCol w="822960">
                  <a:extLst>
                    <a:ext uri="{9D8B030D-6E8A-4147-A177-3AD203B41FA5}">
                      <a16:colId xmlns:a16="http://schemas.microsoft.com/office/drawing/2014/main" val="20000"/>
                    </a:ext>
                  </a:extLst>
                </a:gridCol>
                <a:gridCol w="100584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tblGrid>
              <a:tr h="57279">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200" b="1" i="0" u="none" strike="noStrike" cap="none" normalizeH="0" baseline="0" dirty="0">
                        <a:ln>
                          <a:noFill/>
                        </a:ln>
                        <a:solidFill>
                          <a:schemeClr val="tx1"/>
                        </a:solidFill>
                        <a:effectLst/>
                        <a:latin typeface="Calibri" panose="020F0502020204030204" pitchFamily="34" charset="0"/>
                      </a:endParaRP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MIRV (n = 89)</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1587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CT (n = 83)</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mPFS, mo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7.0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(5.6-8.4)</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5.6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(3.0-6.5)</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2"/>
                  </a:ext>
                </a:extLst>
              </a:tr>
              <a:tr h="105161">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0.66 (0.46-0.94)</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3"/>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1" u="none" strike="noStrike" cap="none" normalizeH="0" baseline="0" dirty="0">
                          <a:ln>
                            <a:noFill/>
                          </a:ln>
                          <a:solidFill>
                            <a:schemeClr val="bg2">
                              <a:lumMod val="10000"/>
                            </a:schemeClr>
                          </a:solidFill>
                          <a:effectLst/>
                          <a:latin typeface="Calibri" panose="020F0502020204030204" pitchFamily="34" charset="0"/>
                        </a:rPr>
                        <a:t>P</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value</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.0210</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bl>
          </a:graphicData>
        </a:graphic>
      </p:graphicFrame>
      <p:graphicFrame>
        <p:nvGraphicFramePr>
          <p:cNvPr id="5" name="Group 3">
            <a:extLst>
              <a:ext uri="{FF2B5EF4-FFF2-40B4-BE49-F238E27FC236}">
                <a16:creationId xmlns:a16="http://schemas.microsoft.com/office/drawing/2014/main" id="{F50B7931-F12D-05E2-4AAF-30D13E969560}"/>
              </a:ext>
            </a:extLst>
          </p:cNvPr>
          <p:cNvGraphicFramePr>
            <a:graphicFrameLocks/>
          </p:cNvGraphicFramePr>
          <p:nvPr/>
        </p:nvGraphicFramePr>
        <p:xfrm>
          <a:off x="3002281" y="3667329"/>
          <a:ext cx="2834640" cy="914400"/>
        </p:xfrm>
        <a:graphic>
          <a:graphicData uri="http://schemas.openxmlformats.org/drawingml/2006/table">
            <a:tbl>
              <a:tblPr/>
              <a:tblGrid>
                <a:gridCol w="822960">
                  <a:extLst>
                    <a:ext uri="{9D8B030D-6E8A-4147-A177-3AD203B41FA5}">
                      <a16:colId xmlns:a16="http://schemas.microsoft.com/office/drawing/2014/main" val="20000"/>
                    </a:ext>
                  </a:extLst>
                </a:gridCol>
                <a:gridCol w="100584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tblGrid>
              <a:tr h="57279">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200" b="1" i="0" u="none" strike="noStrike" cap="none" normalizeH="0" baseline="0" dirty="0">
                        <a:ln>
                          <a:noFill/>
                        </a:ln>
                        <a:solidFill>
                          <a:schemeClr val="tx1"/>
                        </a:solidFill>
                        <a:effectLst/>
                        <a:latin typeface="Calibri" panose="020F0502020204030204" pitchFamily="34" charset="0"/>
                      </a:endParaRP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MIRV (n = 89)</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1587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CT (n = 83)</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mOS, mo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20.2</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(14.8-NE)</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14.4</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(11.8-16.7)</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2"/>
                  </a:ext>
                </a:extLst>
              </a:tr>
              <a:tr h="105161">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0.51 (0.31-0.86)</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3"/>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1" u="none" strike="noStrike" cap="none" normalizeH="0" baseline="0" dirty="0">
                          <a:ln>
                            <a:noFill/>
                          </a:ln>
                          <a:solidFill>
                            <a:schemeClr val="bg2">
                              <a:lumMod val="10000"/>
                            </a:schemeClr>
                          </a:solidFill>
                          <a:effectLst/>
                          <a:latin typeface="Calibri" panose="020F0502020204030204" pitchFamily="34" charset="0"/>
                        </a:rPr>
                        <a:t>P</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value</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.0099</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bl>
          </a:graphicData>
        </a:graphic>
      </p:graphicFrame>
      <p:graphicFrame>
        <p:nvGraphicFramePr>
          <p:cNvPr id="6" name="Group 3">
            <a:extLst>
              <a:ext uri="{FF2B5EF4-FFF2-40B4-BE49-F238E27FC236}">
                <a16:creationId xmlns:a16="http://schemas.microsoft.com/office/drawing/2014/main" id="{4037E36F-C541-1608-EE8E-238CB94BBF62}"/>
              </a:ext>
            </a:extLst>
          </p:cNvPr>
          <p:cNvGraphicFramePr>
            <a:graphicFrameLocks/>
          </p:cNvGraphicFramePr>
          <p:nvPr/>
        </p:nvGraphicFramePr>
        <p:xfrm>
          <a:off x="7510280" y="1583670"/>
          <a:ext cx="2834640" cy="1097280"/>
        </p:xfrm>
        <a:graphic>
          <a:graphicData uri="http://schemas.openxmlformats.org/drawingml/2006/table">
            <a:tbl>
              <a:tblPr/>
              <a:tblGrid>
                <a:gridCol w="822960">
                  <a:extLst>
                    <a:ext uri="{9D8B030D-6E8A-4147-A177-3AD203B41FA5}">
                      <a16:colId xmlns:a16="http://schemas.microsoft.com/office/drawing/2014/main" val="20000"/>
                    </a:ext>
                  </a:extLst>
                </a:gridCol>
                <a:gridCol w="100584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tblGrid>
              <a:tr h="57279">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200" b="1" i="0" u="none" strike="noStrike" cap="none" normalizeH="0" baseline="0" dirty="0">
                        <a:ln>
                          <a:noFill/>
                        </a:ln>
                        <a:solidFill>
                          <a:schemeClr val="tx1"/>
                        </a:solidFill>
                        <a:effectLst/>
                        <a:latin typeface="Calibri" panose="020F0502020204030204" pitchFamily="34" charset="0"/>
                      </a:endParaRP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MIRV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138)</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CT (n = 143)</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mPFS, mo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4.4</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(4.0-5.8)</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3.0</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(2.5-4.3)</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2"/>
                  </a:ext>
                </a:extLst>
              </a:tr>
              <a:tr h="105161">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0.64 (0.49-0.84)</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3"/>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1" u="none" strike="noStrike" cap="none" normalizeH="0" baseline="0" dirty="0">
                          <a:ln>
                            <a:noFill/>
                          </a:ln>
                          <a:solidFill>
                            <a:schemeClr val="bg2">
                              <a:lumMod val="10000"/>
                            </a:schemeClr>
                          </a:solidFill>
                          <a:effectLst/>
                          <a:latin typeface="Calibri" panose="020F0502020204030204" pitchFamily="34" charset="0"/>
                        </a:rPr>
                        <a:t>P</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value</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.0011</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bl>
          </a:graphicData>
        </a:graphic>
      </p:graphicFrame>
      <p:graphicFrame>
        <p:nvGraphicFramePr>
          <p:cNvPr id="7" name="Group 3">
            <a:extLst>
              <a:ext uri="{FF2B5EF4-FFF2-40B4-BE49-F238E27FC236}">
                <a16:creationId xmlns:a16="http://schemas.microsoft.com/office/drawing/2014/main" id="{EBDACC45-3813-1EBD-68ED-4E6D39C6F7DB}"/>
              </a:ext>
            </a:extLst>
          </p:cNvPr>
          <p:cNvGraphicFramePr>
            <a:graphicFrameLocks/>
          </p:cNvGraphicFramePr>
          <p:nvPr/>
        </p:nvGraphicFramePr>
        <p:xfrm>
          <a:off x="8108352" y="3783471"/>
          <a:ext cx="2834640" cy="1097280"/>
        </p:xfrm>
        <a:graphic>
          <a:graphicData uri="http://schemas.openxmlformats.org/drawingml/2006/table">
            <a:tbl>
              <a:tblPr/>
              <a:tblGrid>
                <a:gridCol w="822960">
                  <a:extLst>
                    <a:ext uri="{9D8B030D-6E8A-4147-A177-3AD203B41FA5}">
                      <a16:colId xmlns:a16="http://schemas.microsoft.com/office/drawing/2014/main" val="20000"/>
                    </a:ext>
                  </a:extLst>
                </a:gridCol>
                <a:gridCol w="100584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tblGrid>
              <a:tr h="57279">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200" b="1" i="0" u="none" strike="noStrike" cap="none" normalizeH="0" baseline="0" dirty="0">
                        <a:ln>
                          <a:noFill/>
                        </a:ln>
                        <a:solidFill>
                          <a:schemeClr val="tx1"/>
                        </a:solidFill>
                        <a:effectLst/>
                        <a:latin typeface="Calibri" panose="020F0502020204030204" pitchFamily="34" charset="0"/>
                      </a:endParaRP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MIRV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138)</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1587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CT (n = 143)</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mOS, mo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15. 4</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(11.3-17.5)</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10.9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(9.4-13.3)</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2"/>
                  </a:ext>
                </a:extLst>
              </a:tr>
              <a:tr h="105161">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0.74 (0.54-1.04)</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3"/>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1" u="none" strike="noStrike" cap="none" normalizeH="0" baseline="0" dirty="0">
                          <a:ln>
                            <a:noFill/>
                          </a:ln>
                          <a:solidFill>
                            <a:schemeClr val="bg2">
                              <a:lumMod val="10000"/>
                            </a:schemeClr>
                          </a:solidFill>
                          <a:effectLst/>
                          <a:latin typeface="Calibri" panose="020F0502020204030204" pitchFamily="34" charset="0"/>
                        </a:rPr>
                        <a:t>P</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value</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.0789</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bl>
          </a:graphicData>
        </a:graphic>
      </p:graphicFrame>
      <p:grpSp>
        <p:nvGrpSpPr>
          <p:cNvPr id="62" name="Group 61">
            <a:extLst>
              <a:ext uri="{FF2B5EF4-FFF2-40B4-BE49-F238E27FC236}">
                <a16:creationId xmlns:a16="http://schemas.microsoft.com/office/drawing/2014/main" id="{D210384E-6A42-0E8D-C9EC-E7EB25C46D92}"/>
              </a:ext>
            </a:extLst>
          </p:cNvPr>
          <p:cNvGrpSpPr/>
          <p:nvPr/>
        </p:nvGrpSpPr>
        <p:grpSpPr>
          <a:xfrm>
            <a:off x="6102877" y="4238782"/>
            <a:ext cx="5143312" cy="2102791"/>
            <a:chOff x="6293037" y="4238782"/>
            <a:chExt cx="5143312" cy="2102791"/>
          </a:xfrm>
        </p:grpSpPr>
        <p:grpSp>
          <p:nvGrpSpPr>
            <p:cNvPr id="60" name="Group 59">
              <a:extLst>
                <a:ext uri="{FF2B5EF4-FFF2-40B4-BE49-F238E27FC236}">
                  <a16:creationId xmlns:a16="http://schemas.microsoft.com/office/drawing/2014/main" id="{6E5C7CEC-8AD6-B6AD-ED33-5C4D5D52A7AC}"/>
                </a:ext>
              </a:extLst>
            </p:cNvPr>
            <p:cNvGrpSpPr/>
            <p:nvPr/>
          </p:nvGrpSpPr>
          <p:grpSpPr>
            <a:xfrm>
              <a:off x="6293037" y="4238782"/>
              <a:ext cx="5143312" cy="1948903"/>
              <a:chOff x="6293037" y="4238782"/>
              <a:chExt cx="5143312" cy="1948903"/>
            </a:xfrm>
          </p:grpSpPr>
          <p:grpSp>
            <p:nvGrpSpPr>
              <p:cNvPr id="59" name="Group 58">
                <a:extLst>
                  <a:ext uri="{FF2B5EF4-FFF2-40B4-BE49-F238E27FC236}">
                    <a16:creationId xmlns:a16="http://schemas.microsoft.com/office/drawing/2014/main" id="{F34F3183-E8DE-4A54-5D43-C1006084DA51}"/>
                  </a:ext>
                </a:extLst>
              </p:cNvPr>
              <p:cNvGrpSpPr/>
              <p:nvPr/>
            </p:nvGrpSpPr>
            <p:grpSpPr>
              <a:xfrm>
                <a:off x="6293037" y="4238782"/>
                <a:ext cx="412292" cy="1784501"/>
                <a:chOff x="6375093" y="4238782"/>
                <a:chExt cx="412292" cy="1784501"/>
              </a:xfrm>
            </p:grpSpPr>
            <p:sp>
              <p:nvSpPr>
                <p:cNvPr id="15" name="TextBox 14">
                  <a:extLst>
                    <a:ext uri="{FF2B5EF4-FFF2-40B4-BE49-F238E27FC236}">
                      <a16:creationId xmlns:a16="http://schemas.microsoft.com/office/drawing/2014/main" id="{0BC22DA0-2749-4B78-585E-89CF96EE033E}"/>
                    </a:ext>
                  </a:extLst>
                </p:cNvPr>
                <p:cNvSpPr txBox="1"/>
                <p:nvPr/>
              </p:nvSpPr>
              <p:spPr bwMode="auto">
                <a:xfrm>
                  <a:off x="6375093" y="423878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17" name="TextBox 16">
                  <a:extLst>
                    <a:ext uri="{FF2B5EF4-FFF2-40B4-BE49-F238E27FC236}">
                      <a16:creationId xmlns:a16="http://schemas.microsoft.com/office/drawing/2014/main" id="{773C9CF9-C2D8-F562-B82A-788DD882642D}"/>
                    </a:ext>
                  </a:extLst>
                </p:cNvPr>
                <p:cNvSpPr txBox="1"/>
                <p:nvPr/>
              </p:nvSpPr>
              <p:spPr bwMode="auto">
                <a:xfrm>
                  <a:off x="6375093" y="452629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21" name="TextBox 20">
                  <a:extLst>
                    <a:ext uri="{FF2B5EF4-FFF2-40B4-BE49-F238E27FC236}">
                      <a16:creationId xmlns:a16="http://schemas.microsoft.com/office/drawing/2014/main" id="{A0A7B26C-4DCC-B8B9-9E2D-6CCF2046379D}"/>
                    </a:ext>
                  </a:extLst>
                </p:cNvPr>
                <p:cNvSpPr txBox="1"/>
                <p:nvPr/>
              </p:nvSpPr>
              <p:spPr bwMode="auto">
                <a:xfrm>
                  <a:off x="6375093" y="483009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22" name="TextBox 21">
                  <a:extLst>
                    <a:ext uri="{FF2B5EF4-FFF2-40B4-BE49-F238E27FC236}">
                      <a16:creationId xmlns:a16="http://schemas.microsoft.com/office/drawing/2014/main" id="{EECB3651-C295-9F53-CE8B-003BC96107AE}"/>
                    </a:ext>
                  </a:extLst>
                </p:cNvPr>
                <p:cNvSpPr txBox="1"/>
                <p:nvPr/>
              </p:nvSpPr>
              <p:spPr bwMode="auto">
                <a:xfrm>
                  <a:off x="6375093" y="512086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23" name="TextBox 22">
                  <a:extLst>
                    <a:ext uri="{FF2B5EF4-FFF2-40B4-BE49-F238E27FC236}">
                      <a16:creationId xmlns:a16="http://schemas.microsoft.com/office/drawing/2014/main" id="{C98F27E0-BA8A-E3AD-A677-2397295AD43D}"/>
                    </a:ext>
                  </a:extLst>
                </p:cNvPr>
                <p:cNvSpPr txBox="1"/>
                <p:nvPr/>
              </p:nvSpPr>
              <p:spPr bwMode="auto">
                <a:xfrm>
                  <a:off x="6375093" y="542146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24" name="TextBox 23">
                  <a:extLst>
                    <a:ext uri="{FF2B5EF4-FFF2-40B4-BE49-F238E27FC236}">
                      <a16:creationId xmlns:a16="http://schemas.microsoft.com/office/drawing/2014/main" id="{A03CC29B-CC88-41D2-DA57-C8AE275DB3DC}"/>
                    </a:ext>
                  </a:extLst>
                </p:cNvPr>
                <p:cNvSpPr txBox="1"/>
                <p:nvPr/>
              </p:nvSpPr>
              <p:spPr bwMode="auto">
                <a:xfrm>
                  <a:off x="6511348" y="571550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25" name="Group 24">
                <a:extLst>
                  <a:ext uri="{FF2B5EF4-FFF2-40B4-BE49-F238E27FC236}">
                    <a16:creationId xmlns:a16="http://schemas.microsoft.com/office/drawing/2014/main" id="{7A7EC41D-2A16-ED3E-13C0-57907A6B72F9}"/>
                  </a:ext>
                </a:extLst>
              </p:cNvPr>
              <p:cNvGrpSpPr/>
              <p:nvPr/>
            </p:nvGrpSpPr>
            <p:grpSpPr>
              <a:xfrm>
                <a:off x="6657030" y="5879908"/>
                <a:ext cx="4779319" cy="307777"/>
                <a:chOff x="1866789" y="4914315"/>
                <a:chExt cx="9719309" cy="307777"/>
              </a:xfrm>
            </p:grpSpPr>
            <p:sp>
              <p:nvSpPr>
                <p:cNvPr id="26" name="TextBox 25">
                  <a:extLst>
                    <a:ext uri="{FF2B5EF4-FFF2-40B4-BE49-F238E27FC236}">
                      <a16:creationId xmlns:a16="http://schemas.microsoft.com/office/drawing/2014/main" id="{7037F92B-C0B5-9DA0-BF69-0D0F44C3E3E0}"/>
                    </a:ext>
                  </a:extLst>
                </p:cNvPr>
                <p:cNvSpPr txBox="1"/>
                <p:nvPr/>
              </p:nvSpPr>
              <p:spPr bwMode="auto">
                <a:xfrm>
                  <a:off x="1866789"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7" name="TextBox 26">
                  <a:extLst>
                    <a:ext uri="{FF2B5EF4-FFF2-40B4-BE49-F238E27FC236}">
                      <a16:creationId xmlns:a16="http://schemas.microsoft.com/office/drawing/2014/main" id="{08F2E120-4F27-724B-BB99-C20010E01C40}"/>
                    </a:ext>
                  </a:extLst>
                </p:cNvPr>
                <p:cNvSpPr txBox="1"/>
                <p:nvPr/>
              </p:nvSpPr>
              <p:spPr bwMode="auto">
                <a:xfrm>
                  <a:off x="2817821"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28" name="TextBox 27">
                  <a:extLst>
                    <a:ext uri="{FF2B5EF4-FFF2-40B4-BE49-F238E27FC236}">
                      <a16:creationId xmlns:a16="http://schemas.microsoft.com/office/drawing/2014/main" id="{6E9D2AD2-EDF9-C595-489C-27818B580464}"/>
                    </a:ext>
                  </a:extLst>
                </p:cNvPr>
                <p:cNvSpPr txBox="1"/>
                <p:nvPr/>
              </p:nvSpPr>
              <p:spPr bwMode="auto">
                <a:xfrm>
                  <a:off x="3756153"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29" name="TextBox 28">
                  <a:extLst>
                    <a:ext uri="{FF2B5EF4-FFF2-40B4-BE49-F238E27FC236}">
                      <a16:creationId xmlns:a16="http://schemas.microsoft.com/office/drawing/2014/main" id="{47D200E4-6980-A46F-CE6E-DAB3E6BDF257}"/>
                    </a:ext>
                  </a:extLst>
                </p:cNvPr>
                <p:cNvSpPr txBox="1"/>
                <p:nvPr/>
              </p:nvSpPr>
              <p:spPr bwMode="auto">
                <a:xfrm>
                  <a:off x="4707185"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30" name="TextBox 29">
                  <a:extLst>
                    <a:ext uri="{FF2B5EF4-FFF2-40B4-BE49-F238E27FC236}">
                      <a16:creationId xmlns:a16="http://schemas.microsoft.com/office/drawing/2014/main" id="{76332929-B8AC-86DE-44B1-36399225810C}"/>
                    </a:ext>
                  </a:extLst>
                </p:cNvPr>
                <p:cNvSpPr txBox="1"/>
                <p:nvPr/>
              </p:nvSpPr>
              <p:spPr bwMode="auto">
                <a:xfrm>
                  <a:off x="559983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1" name="TextBox 30">
                  <a:extLst>
                    <a:ext uri="{FF2B5EF4-FFF2-40B4-BE49-F238E27FC236}">
                      <a16:creationId xmlns:a16="http://schemas.microsoft.com/office/drawing/2014/main" id="{DB9ADC32-AB26-7574-ECD7-E6D691E2A541}"/>
                    </a:ext>
                  </a:extLst>
                </p:cNvPr>
                <p:cNvSpPr txBox="1"/>
                <p:nvPr/>
              </p:nvSpPr>
              <p:spPr bwMode="auto">
                <a:xfrm>
                  <a:off x="6550864"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32" name="TextBox 31">
                  <a:extLst>
                    <a:ext uri="{FF2B5EF4-FFF2-40B4-BE49-F238E27FC236}">
                      <a16:creationId xmlns:a16="http://schemas.microsoft.com/office/drawing/2014/main" id="{D9A05E0E-309C-7F3A-9FFD-E29C72B3A92F}"/>
                    </a:ext>
                  </a:extLst>
                </p:cNvPr>
                <p:cNvSpPr txBox="1"/>
                <p:nvPr/>
              </p:nvSpPr>
              <p:spPr bwMode="auto">
                <a:xfrm>
                  <a:off x="7489196"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33" name="TextBox 32">
                  <a:extLst>
                    <a:ext uri="{FF2B5EF4-FFF2-40B4-BE49-F238E27FC236}">
                      <a16:creationId xmlns:a16="http://schemas.microsoft.com/office/drawing/2014/main" id="{2FB83F89-C079-99DA-7DA7-CF4EEECB05A4}"/>
                    </a:ext>
                  </a:extLst>
                </p:cNvPr>
                <p:cNvSpPr txBox="1"/>
                <p:nvPr/>
              </p:nvSpPr>
              <p:spPr bwMode="auto">
                <a:xfrm>
                  <a:off x="8440228"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34" name="TextBox 33">
                  <a:extLst>
                    <a:ext uri="{FF2B5EF4-FFF2-40B4-BE49-F238E27FC236}">
                      <a16:creationId xmlns:a16="http://schemas.microsoft.com/office/drawing/2014/main" id="{D80BDC02-8A0A-525E-A06C-0AD2D0B63A6F}"/>
                    </a:ext>
                  </a:extLst>
                </p:cNvPr>
                <p:cNvSpPr txBox="1"/>
                <p:nvPr/>
              </p:nvSpPr>
              <p:spPr bwMode="auto">
                <a:xfrm>
                  <a:off x="9378560"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5" name="TextBox 34">
                  <a:extLst>
                    <a:ext uri="{FF2B5EF4-FFF2-40B4-BE49-F238E27FC236}">
                      <a16:creationId xmlns:a16="http://schemas.microsoft.com/office/drawing/2014/main" id="{1935C08E-DDB7-8C09-F4AB-15D006F4728D}"/>
                    </a:ext>
                  </a:extLst>
                </p:cNvPr>
                <p:cNvSpPr txBox="1"/>
                <p:nvPr/>
              </p:nvSpPr>
              <p:spPr bwMode="auto">
                <a:xfrm>
                  <a:off x="1031689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36" name="TextBox 35">
                  <a:extLst>
                    <a:ext uri="{FF2B5EF4-FFF2-40B4-BE49-F238E27FC236}">
                      <a16:creationId xmlns:a16="http://schemas.microsoft.com/office/drawing/2014/main" id="{B242CB80-2A4C-19B0-886F-2DE19C2BCF41}"/>
                    </a:ext>
                  </a:extLst>
                </p:cNvPr>
                <p:cNvSpPr txBox="1"/>
                <p:nvPr/>
              </p:nvSpPr>
              <p:spPr bwMode="auto">
                <a:xfrm>
                  <a:off x="11218690"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grpSp>
          <p:sp>
            <p:nvSpPr>
              <p:cNvPr id="37" name="Freeform: Shape 36">
                <a:extLst>
                  <a:ext uri="{FF2B5EF4-FFF2-40B4-BE49-F238E27FC236}">
                    <a16:creationId xmlns:a16="http://schemas.microsoft.com/office/drawing/2014/main" id="{87BD2C59-08F5-A6BE-9B15-C97223D37458}"/>
                  </a:ext>
                </a:extLst>
              </p:cNvPr>
              <p:cNvSpPr/>
              <p:nvPr/>
            </p:nvSpPr>
            <p:spPr bwMode="auto">
              <a:xfrm>
                <a:off x="6725642" y="4381500"/>
                <a:ext cx="4640858" cy="1466850"/>
              </a:xfrm>
              <a:custGeom>
                <a:avLst/>
                <a:gdLst>
                  <a:gd name="connsiteX0" fmla="*/ 8483600 w 8483600"/>
                  <a:gd name="connsiteY0" fmla="*/ 3003550 h 3003550"/>
                  <a:gd name="connsiteX1" fmla="*/ 0 w 8483600"/>
                  <a:gd name="connsiteY1" fmla="*/ 3003550 h 3003550"/>
                  <a:gd name="connsiteX2" fmla="*/ 0 w 8483600"/>
                  <a:gd name="connsiteY2" fmla="*/ 0 h 3003550"/>
                </a:gdLst>
                <a:ahLst/>
                <a:cxnLst>
                  <a:cxn ang="0">
                    <a:pos x="connsiteX0" y="connsiteY0"/>
                  </a:cxn>
                  <a:cxn ang="0">
                    <a:pos x="connsiteX1" y="connsiteY1"/>
                  </a:cxn>
                  <a:cxn ang="0">
                    <a:pos x="connsiteX2" y="connsiteY2"/>
                  </a:cxn>
                </a:cxnLst>
                <a:rect l="l" t="t" r="r" b="b"/>
                <a:pathLst>
                  <a:path w="8483600" h="3003550">
                    <a:moveTo>
                      <a:pt x="8483600" y="3003550"/>
                    </a:moveTo>
                    <a:lnTo>
                      <a:pt x="0" y="3003550"/>
                    </a:lnTo>
                    <a:lnTo>
                      <a:pt x="0" y="0"/>
                    </a:lnTo>
                  </a:path>
                </a:pathLst>
              </a:custGeom>
              <a:noFill/>
              <a:ln w="28575">
                <a:solidFill>
                  <a:schemeClr val="bg1"/>
                </a:solidFill>
                <a:miter lim="800000"/>
                <a:headEnd/>
                <a:tailEnd/>
              </a:ln>
            </p:spPr>
            <p:txBody>
              <a:bodyPr rtlCol="0" anchor="ctr"/>
              <a:lstStyle/>
              <a:p>
                <a:pPr algn="ctr"/>
                <a:endParaRPr lang="en-US"/>
              </a:p>
            </p:txBody>
          </p:sp>
          <p:grpSp>
            <p:nvGrpSpPr>
              <p:cNvPr id="38" name="Group 37">
                <a:extLst>
                  <a:ext uri="{FF2B5EF4-FFF2-40B4-BE49-F238E27FC236}">
                    <a16:creationId xmlns:a16="http://schemas.microsoft.com/office/drawing/2014/main" id="{F7E65AFA-E134-54B6-C5AF-0EFFE5F57202}"/>
                  </a:ext>
                </a:extLst>
              </p:cNvPr>
              <p:cNvGrpSpPr/>
              <p:nvPr/>
            </p:nvGrpSpPr>
            <p:grpSpPr>
              <a:xfrm>
                <a:off x="6648451" y="4381500"/>
                <a:ext cx="76200" cy="1466850"/>
                <a:chOff x="1866726" y="1873250"/>
                <a:chExt cx="577850" cy="2888952"/>
              </a:xfrm>
            </p:grpSpPr>
            <p:cxnSp>
              <p:nvCxnSpPr>
                <p:cNvPr id="39" name="Straight Connector 38">
                  <a:extLst>
                    <a:ext uri="{FF2B5EF4-FFF2-40B4-BE49-F238E27FC236}">
                      <a16:creationId xmlns:a16="http://schemas.microsoft.com/office/drawing/2014/main" id="{C6142B68-6336-C70E-7396-7DED5CB28C9E}"/>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5781C684-7D1F-7CE4-6858-667AAC754200}"/>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11AA7CF6-3915-173F-A02F-F1F8F4CDADAE}"/>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968063F0-75B9-BE5C-0AB2-53918FCB7B27}"/>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F3907248-6A40-4110-85EB-B91AA2A62F39}"/>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9866B087-1C63-A980-8E54-B8DFC730649D}"/>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4C284D64-6071-5751-2FDF-A8BCB8FE860C}"/>
                  </a:ext>
                </a:extLst>
              </p:cNvPr>
              <p:cNvGrpSpPr/>
              <p:nvPr/>
            </p:nvGrpSpPr>
            <p:grpSpPr>
              <a:xfrm>
                <a:off x="6724650" y="5854700"/>
                <a:ext cx="4629150" cy="88334"/>
                <a:chOff x="2006598" y="4751963"/>
                <a:chExt cx="9395796" cy="701200"/>
              </a:xfrm>
            </p:grpSpPr>
            <p:grpSp>
              <p:nvGrpSpPr>
                <p:cNvPr id="46" name="Group 45">
                  <a:extLst>
                    <a:ext uri="{FF2B5EF4-FFF2-40B4-BE49-F238E27FC236}">
                      <a16:creationId xmlns:a16="http://schemas.microsoft.com/office/drawing/2014/main" id="{3B071440-71E1-A22B-5FFE-058EBCF3D8EB}"/>
                    </a:ext>
                  </a:extLst>
                </p:cNvPr>
                <p:cNvGrpSpPr/>
                <p:nvPr/>
              </p:nvGrpSpPr>
              <p:grpSpPr>
                <a:xfrm rot="5400000">
                  <a:off x="4018202" y="2740359"/>
                  <a:ext cx="701193" cy="4724401"/>
                  <a:chOff x="1866726" y="1873250"/>
                  <a:chExt cx="577850" cy="2888952"/>
                </a:xfrm>
              </p:grpSpPr>
              <p:cxnSp>
                <p:nvCxnSpPr>
                  <p:cNvPr id="53" name="Straight Connector 52">
                    <a:extLst>
                      <a:ext uri="{FF2B5EF4-FFF2-40B4-BE49-F238E27FC236}">
                        <a16:creationId xmlns:a16="http://schemas.microsoft.com/office/drawing/2014/main" id="{C8B6A852-86DD-239B-6B63-2B239DC1E24A}"/>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F6FF4E86-07A4-CBA6-A134-0DBD640D1A8D}"/>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0405E14-8009-A6E1-243C-4A601CE6BE07}"/>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279F2AB1-A92E-0548-F61E-318D986FE3E1}"/>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943C3F0B-7871-1139-74C8-AF6AD979E813}"/>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F74D55E4-658A-A6F7-E15B-6DE93FB9BADB}"/>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6079576A-C5B2-D29B-D214-6375DE7AE643}"/>
                    </a:ext>
                  </a:extLst>
                </p:cNvPr>
                <p:cNvGrpSpPr/>
                <p:nvPr/>
              </p:nvGrpSpPr>
              <p:grpSpPr>
                <a:xfrm rot="5400000">
                  <a:off x="9184824" y="3235592"/>
                  <a:ext cx="701200" cy="3733941"/>
                  <a:chOff x="1866726" y="2478912"/>
                  <a:chExt cx="577856" cy="2283290"/>
                </a:xfrm>
              </p:grpSpPr>
              <p:cxnSp>
                <p:nvCxnSpPr>
                  <p:cNvPr id="48" name="Straight Connector 47">
                    <a:extLst>
                      <a:ext uri="{FF2B5EF4-FFF2-40B4-BE49-F238E27FC236}">
                        <a16:creationId xmlns:a16="http://schemas.microsoft.com/office/drawing/2014/main" id="{45A43B95-FED9-63E2-A5DE-42F0FC4F7DAD}"/>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B28D9995-39C1-E8E0-6150-F527913386A9}"/>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CD755E14-4FC1-6510-FBB2-01D9A53541BA}"/>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4F6498C0-C330-4D2E-0D47-88380A4C7590}"/>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4BE5D2E4-5C87-8C85-29D2-B1D9AF671E25}"/>
                      </a:ext>
                    </a:extLst>
                  </p:cNvPr>
                  <p:cNvCxnSpPr>
                    <a:cxnSpLocks/>
                  </p:cNvCxnSpPr>
                  <p:nvPr/>
                </p:nvCxnSpPr>
                <p:spPr bwMode="auto">
                  <a:xfrm>
                    <a:off x="1866732" y="2478912"/>
                    <a:ext cx="577850" cy="0"/>
                  </a:xfrm>
                  <a:prstGeom prst="line">
                    <a:avLst/>
                  </a:prstGeom>
                  <a:noFill/>
                  <a:ln w="28575" cap="flat" cmpd="sng" algn="ctr">
                    <a:solidFill>
                      <a:schemeClr val="bg1"/>
                    </a:solidFill>
                    <a:prstDash val="solid"/>
                    <a:round/>
                    <a:headEnd type="none" w="med" len="med"/>
                    <a:tailEnd type="none" w="med" len="med"/>
                  </a:ln>
                  <a:effectLst/>
                </p:spPr>
              </p:cxnSp>
            </p:grpSp>
          </p:grpSp>
        </p:grpSp>
        <p:sp>
          <p:nvSpPr>
            <p:cNvPr id="61" name="TextBox 60">
              <a:extLst>
                <a:ext uri="{FF2B5EF4-FFF2-40B4-BE49-F238E27FC236}">
                  <a16:creationId xmlns:a16="http://schemas.microsoft.com/office/drawing/2014/main" id="{D53BDBA2-C293-1B34-0045-4992FDB5F43B}"/>
                </a:ext>
              </a:extLst>
            </p:cNvPr>
            <p:cNvSpPr txBox="1"/>
            <p:nvPr/>
          </p:nvSpPr>
          <p:spPr bwMode="auto">
            <a:xfrm>
              <a:off x="8880527" y="6033796"/>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grpSp>
      <p:grpSp>
        <p:nvGrpSpPr>
          <p:cNvPr id="63" name="Group 62">
            <a:extLst>
              <a:ext uri="{FF2B5EF4-FFF2-40B4-BE49-F238E27FC236}">
                <a16:creationId xmlns:a16="http://schemas.microsoft.com/office/drawing/2014/main" id="{436DC675-7F6D-D828-BCCF-4876F5268297}"/>
              </a:ext>
            </a:extLst>
          </p:cNvPr>
          <p:cNvGrpSpPr/>
          <p:nvPr/>
        </p:nvGrpSpPr>
        <p:grpSpPr>
          <a:xfrm>
            <a:off x="6102877" y="1641166"/>
            <a:ext cx="4238457" cy="2102791"/>
            <a:chOff x="6293037" y="4238782"/>
            <a:chExt cx="4238457" cy="2102791"/>
          </a:xfrm>
        </p:grpSpPr>
        <p:grpSp>
          <p:nvGrpSpPr>
            <p:cNvPr id="9216" name="Group 9215">
              <a:extLst>
                <a:ext uri="{FF2B5EF4-FFF2-40B4-BE49-F238E27FC236}">
                  <a16:creationId xmlns:a16="http://schemas.microsoft.com/office/drawing/2014/main" id="{2CE90882-35F0-1539-E88F-BFC6C2FB8E16}"/>
                </a:ext>
              </a:extLst>
            </p:cNvPr>
            <p:cNvGrpSpPr/>
            <p:nvPr/>
          </p:nvGrpSpPr>
          <p:grpSpPr>
            <a:xfrm>
              <a:off x="6293037" y="4238782"/>
              <a:ext cx="4238457" cy="1948903"/>
              <a:chOff x="6293037" y="4238782"/>
              <a:chExt cx="4238457" cy="1948903"/>
            </a:xfrm>
          </p:grpSpPr>
          <p:grpSp>
            <p:nvGrpSpPr>
              <p:cNvPr id="9219" name="Group 9218">
                <a:extLst>
                  <a:ext uri="{FF2B5EF4-FFF2-40B4-BE49-F238E27FC236}">
                    <a16:creationId xmlns:a16="http://schemas.microsoft.com/office/drawing/2014/main" id="{E97A66C9-2E69-E96E-3EE3-4236EB961297}"/>
                  </a:ext>
                </a:extLst>
              </p:cNvPr>
              <p:cNvGrpSpPr/>
              <p:nvPr/>
            </p:nvGrpSpPr>
            <p:grpSpPr>
              <a:xfrm>
                <a:off x="6293037" y="4238782"/>
                <a:ext cx="412292" cy="1784501"/>
                <a:chOff x="6375093" y="4238782"/>
                <a:chExt cx="412292" cy="1784501"/>
              </a:xfrm>
            </p:grpSpPr>
            <p:sp>
              <p:nvSpPr>
                <p:cNvPr id="9254" name="TextBox 9253">
                  <a:extLst>
                    <a:ext uri="{FF2B5EF4-FFF2-40B4-BE49-F238E27FC236}">
                      <a16:creationId xmlns:a16="http://schemas.microsoft.com/office/drawing/2014/main" id="{5EE8493E-CC1A-9199-E26B-07BBED7D99F8}"/>
                    </a:ext>
                  </a:extLst>
                </p:cNvPr>
                <p:cNvSpPr txBox="1"/>
                <p:nvPr/>
              </p:nvSpPr>
              <p:spPr bwMode="auto">
                <a:xfrm>
                  <a:off x="6375093" y="423878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9255" name="TextBox 9254">
                  <a:extLst>
                    <a:ext uri="{FF2B5EF4-FFF2-40B4-BE49-F238E27FC236}">
                      <a16:creationId xmlns:a16="http://schemas.microsoft.com/office/drawing/2014/main" id="{A2993D41-C316-494C-BD32-16EEB8096A20}"/>
                    </a:ext>
                  </a:extLst>
                </p:cNvPr>
                <p:cNvSpPr txBox="1"/>
                <p:nvPr/>
              </p:nvSpPr>
              <p:spPr bwMode="auto">
                <a:xfrm>
                  <a:off x="6375093" y="452629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9256" name="TextBox 9255">
                  <a:extLst>
                    <a:ext uri="{FF2B5EF4-FFF2-40B4-BE49-F238E27FC236}">
                      <a16:creationId xmlns:a16="http://schemas.microsoft.com/office/drawing/2014/main" id="{F8F2D0A8-5319-2018-4831-A8C80F24E886}"/>
                    </a:ext>
                  </a:extLst>
                </p:cNvPr>
                <p:cNvSpPr txBox="1"/>
                <p:nvPr/>
              </p:nvSpPr>
              <p:spPr bwMode="auto">
                <a:xfrm>
                  <a:off x="6375093" y="483009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9257" name="TextBox 9256">
                  <a:extLst>
                    <a:ext uri="{FF2B5EF4-FFF2-40B4-BE49-F238E27FC236}">
                      <a16:creationId xmlns:a16="http://schemas.microsoft.com/office/drawing/2014/main" id="{5526F3E9-5967-4D66-DF15-130E154054E4}"/>
                    </a:ext>
                  </a:extLst>
                </p:cNvPr>
                <p:cNvSpPr txBox="1"/>
                <p:nvPr/>
              </p:nvSpPr>
              <p:spPr bwMode="auto">
                <a:xfrm>
                  <a:off x="6375093" y="512086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9258" name="TextBox 9257">
                  <a:extLst>
                    <a:ext uri="{FF2B5EF4-FFF2-40B4-BE49-F238E27FC236}">
                      <a16:creationId xmlns:a16="http://schemas.microsoft.com/office/drawing/2014/main" id="{1BD8908D-B767-B180-1F4D-42B5C8D88A8E}"/>
                    </a:ext>
                  </a:extLst>
                </p:cNvPr>
                <p:cNvSpPr txBox="1"/>
                <p:nvPr/>
              </p:nvSpPr>
              <p:spPr bwMode="auto">
                <a:xfrm>
                  <a:off x="6375093" y="542146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9259" name="TextBox 9258">
                  <a:extLst>
                    <a:ext uri="{FF2B5EF4-FFF2-40B4-BE49-F238E27FC236}">
                      <a16:creationId xmlns:a16="http://schemas.microsoft.com/office/drawing/2014/main" id="{F0CC3BB7-2561-88C4-24E1-BEE8E4F5D78C}"/>
                    </a:ext>
                  </a:extLst>
                </p:cNvPr>
                <p:cNvSpPr txBox="1"/>
                <p:nvPr/>
              </p:nvSpPr>
              <p:spPr bwMode="auto">
                <a:xfrm>
                  <a:off x="6511348" y="571550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9220" name="Group 9219">
                <a:extLst>
                  <a:ext uri="{FF2B5EF4-FFF2-40B4-BE49-F238E27FC236}">
                    <a16:creationId xmlns:a16="http://schemas.microsoft.com/office/drawing/2014/main" id="{21A8C393-6A8E-B8EB-2E00-8C4AAA894558}"/>
                  </a:ext>
                </a:extLst>
              </p:cNvPr>
              <p:cNvGrpSpPr/>
              <p:nvPr/>
            </p:nvGrpSpPr>
            <p:grpSpPr>
              <a:xfrm>
                <a:off x="6657030" y="5879908"/>
                <a:ext cx="3874464" cy="307777"/>
                <a:chOff x="1866789" y="4914315"/>
                <a:chExt cx="7879179" cy="307777"/>
              </a:xfrm>
            </p:grpSpPr>
            <p:sp>
              <p:nvSpPr>
                <p:cNvPr id="9243" name="TextBox 9242">
                  <a:extLst>
                    <a:ext uri="{FF2B5EF4-FFF2-40B4-BE49-F238E27FC236}">
                      <a16:creationId xmlns:a16="http://schemas.microsoft.com/office/drawing/2014/main" id="{C4D4C460-3FAD-0A2A-0AF2-6703DD763F58}"/>
                    </a:ext>
                  </a:extLst>
                </p:cNvPr>
                <p:cNvSpPr txBox="1"/>
                <p:nvPr/>
              </p:nvSpPr>
              <p:spPr bwMode="auto">
                <a:xfrm>
                  <a:off x="1866789"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9244" name="TextBox 9243">
                  <a:extLst>
                    <a:ext uri="{FF2B5EF4-FFF2-40B4-BE49-F238E27FC236}">
                      <a16:creationId xmlns:a16="http://schemas.microsoft.com/office/drawing/2014/main" id="{C9ECF09C-6181-16B9-E3AE-F9B3AF5BFA7F}"/>
                    </a:ext>
                  </a:extLst>
                </p:cNvPr>
                <p:cNvSpPr txBox="1"/>
                <p:nvPr/>
              </p:nvSpPr>
              <p:spPr bwMode="auto">
                <a:xfrm>
                  <a:off x="2817821"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9245" name="TextBox 9244">
                  <a:extLst>
                    <a:ext uri="{FF2B5EF4-FFF2-40B4-BE49-F238E27FC236}">
                      <a16:creationId xmlns:a16="http://schemas.microsoft.com/office/drawing/2014/main" id="{B53534C2-AEE8-07E0-7F06-E1A271C73D3F}"/>
                    </a:ext>
                  </a:extLst>
                </p:cNvPr>
                <p:cNvSpPr txBox="1"/>
                <p:nvPr/>
              </p:nvSpPr>
              <p:spPr bwMode="auto">
                <a:xfrm>
                  <a:off x="3756153"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9246" name="TextBox 9245">
                  <a:extLst>
                    <a:ext uri="{FF2B5EF4-FFF2-40B4-BE49-F238E27FC236}">
                      <a16:creationId xmlns:a16="http://schemas.microsoft.com/office/drawing/2014/main" id="{5A24ACAA-06BF-602D-EB3C-E683B54EB802}"/>
                    </a:ext>
                  </a:extLst>
                </p:cNvPr>
                <p:cNvSpPr txBox="1"/>
                <p:nvPr/>
              </p:nvSpPr>
              <p:spPr bwMode="auto">
                <a:xfrm>
                  <a:off x="4707185"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9247" name="TextBox 9246">
                  <a:extLst>
                    <a:ext uri="{FF2B5EF4-FFF2-40B4-BE49-F238E27FC236}">
                      <a16:creationId xmlns:a16="http://schemas.microsoft.com/office/drawing/2014/main" id="{C983DD65-4BE9-D677-BBBD-AA823417DC3D}"/>
                    </a:ext>
                  </a:extLst>
                </p:cNvPr>
                <p:cNvSpPr txBox="1"/>
                <p:nvPr/>
              </p:nvSpPr>
              <p:spPr bwMode="auto">
                <a:xfrm>
                  <a:off x="559983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9248" name="TextBox 9247">
                  <a:extLst>
                    <a:ext uri="{FF2B5EF4-FFF2-40B4-BE49-F238E27FC236}">
                      <a16:creationId xmlns:a16="http://schemas.microsoft.com/office/drawing/2014/main" id="{A2E514C1-C969-7CD2-B5ED-2C69372EA494}"/>
                    </a:ext>
                  </a:extLst>
                </p:cNvPr>
                <p:cNvSpPr txBox="1"/>
                <p:nvPr/>
              </p:nvSpPr>
              <p:spPr bwMode="auto">
                <a:xfrm>
                  <a:off x="6550864"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9249" name="TextBox 9248">
                  <a:extLst>
                    <a:ext uri="{FF2B5EF4-FFF2-40B4-BE49-F238E27FC236}">
                      <a16:creationId xmlns:a16="http://schemas.microsoft.com/office/drawing/2014/main" id="{259AAE31-E13F-6E1E-3D80-D211E8BBFB74}"/>
                    </a:ext>
                  </a:extLst>
                </p:cNvPr>
                <p:cNvSpPr txBox="1"/>
                <p:nvPr/>
              </p:nvSpPr>
              <p:spPr bwMode="auto">
                <a:xfrm>
                  <a:off x="7489196"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9250" name="TextBox 9249">
                  <a:extLst>
                    <a:ext uri="{FF2B5EF4-FFF2-40B4-BE49-F238E27FC236}">
                      <a16:creationId xmlns:a16="http://schemas.microsoft.com/office/drawing/2014/main" id="{C2765D20-46BF-2F77-EF1F-CECB2E7E9000}"/>
                    </a:ext>
                  </a:extLst>
                </p:cNvPr>
                <p:cNvSpPr txBox="1"/>
                <p:nvPr/>
              </p:nvSpPr>
              <p:spPr bwMode="auto">
                <a:xfrm>
                  <a:off x="8440228"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9251" name="TextBox 9250">
                  <a:extLst>
                    <a:ext uri="{FF2B5EF4-FFF2-40B4-BE49-F238E27FC236}">
                      <a16:creationId xmlns:a16="http://schemas.microsoft.com/office/drawing/2014/main" id="{22457DC6-D05B-E6F4-F2EC-EB65DB540643}"/>
                    </a:ext>
                  </a:extLst>
                </p:cNvPr>
                <p:cNvSpPr txBox="1"/>
                <p:nvPr/>
              </p:nvSpPr>
              <p:spPr bwMode="auto">
                <a:xfrm>
                  <a:off x="9378560"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grpSp>
          <p:sp>
            <p:nvSpPr>
              <p:cNvPr id="9221" name="Freeform: Shape 9220">
                <a:extLst>
                  <a:ext uri="{FF2B5EF4-FFF2-40B4-BE49-F238E27FC236}">
                    <a16:creationId xmlns:a16="http://schemas.microsoft.com/office/drawing/2014/main" id="{6C3DFF00-3209-6110-22DE-AD1E3DE1D945}"/>
                  </a:ext>
                </a:extLst>
              </p:cNvPr>
              <p:cNvSpPr/>
              <p:nvPr/>
            </p:nvSpPr>
            <p:spPr bwMode="auto">
              <a:xfrm>
                <a:off x="6725642" y="4381500"/>
                <a:ext cx="3720108" cy="1466850"/>
              </a:xfrm>
              <a:custGeom>
                <a:avLst/>
                <a:gdLst>
                  <a:gd name="connsiteX0" fmla="*/ 8483600 w 8483600"/>
                  <a:gd name="connsiteY0" fmla="*/ 3003550 h 3003550"/>
                  <a:gd name="connsiteX1" fmla="*/ 0 w 8483600"/>
                  <a:gd name="connsiteY1" fmla="*/ 3003550 h 3003550"/>
                  <a:gd name="connsiteX2" fmla="*/ 0 w 8483600"/>
                  <a:gd name="connsiteY2" fmla="*/ 0 h 3003550"/>
                </a:gdLst>
                <a:ahLst/>
                <a:cxnLst>
                  <a:cxn ang="0">
                    <a:pos x="connsiteX0" y="connsiteY0"/>
                  </a:cxn>
                  <a:cxn ang="0">
                    <a:pos x="connsiteX1" y="connsiteY1"/>
                  </a:cxn>
                  <a:cxn ang="0">
                    <a:pos x="connsiteX2" y="connsiteY2"/>
                  </a:cxn>
                </a:cxnLst>
                <a:rect l="l" t="t" r="r" b="b"/>
                <a:pathLst>
                  <a:path w="8483600" h="3003550">
                    <a:moveTo>
                      <a:pt x="8483600" y="3003550"/>
                    </a:moveTo>
                    <a:lnTo>
                      <a:pt x="0" y="3003550"/>
                    </a:lnTo>
                    <a:lnTo>
                      <a:pt x="0" y="0"/>
                    </a:lnTo>
                  </a:path>
                </a:pathLst>
              </a:custGeom>
              <a:noFill/>
              <a:ln w="28575">
                <a:solidFill>
                  <a:schemeClr val="bg1"/>
                </a:solidFill>
                <a:miter lim="800000"/>
                <a:headEnd/>
                <a:tailEnd/>
              </a:ln>
            </p:spPr>
            <p:txBody>
              <a:bodyPr rtlCol="0" anchor="ctr"/>
              <a:lstStyle/>
              <a:p>
                <a:pPr algn="ctr"/>
                <a:endParaRPr lang="en-US"/>
              </a:p>
            </p:txBody>
          </p:sp>
          <p:grpSp>
            <p:nvGrpSpPr>
              <p:cNvPr id="9222" name="Group 9221">
                <a:extLst>
                  <a:ext uri="{FF2B5EF4-FFF2-40B4-BE49-F238E27FC236}">
                    <a16:creationId xmlns:a16="http://schemas.microsoft.com/office/drawing/2014/main" id="{84E9E10D-75BC-EE42-8C7A-A715191049F1}"/>
                  </a:ext>
                </a:extLst>
              </p:cNvPr>
              <p:cNvGrpSpPr/>
              <p:nvPr/>
            </p:nvGrpSpPr>
            <p:grpSpPr>
              <a:xfrm>
                <a:off x="6648451" y="4381500"/>
                <a:ext cx="76200" cy="1466850"/>
                <a:chOff x="1866726" y="1873250"/>
                <a:chExt cx="577850" cy="2888952"/>
              </a:xfrm>
            </p:grpSpPr>
            <p:cxnSp>
              <p:nvCxnSpPr>
                <p:cNvPr id="9237" name="Straight Connector 9236">
                  <a:extLst>
                    <a:ext uri="{FF2B5EF4-FFF2-40B4-BE49-F238E27FC236}">
                      <a16:creationId xmlns:a16="http://schemas.microsoft.com/office/drawing/2014/main" id="{8E3BCC73-A1A3-1275-7309-3A40BF48FBF0}"/>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8" name="Straight Connector 9237">
                  <a:extLst>
                    <a:ext uri="{FF2B5EF4-FFF2-40B4-BE49-F238E27FC236}">
                      <a16:creationId xmlns:a16="http://schemas.microsoft.com/office/drawing/2014/main" id="{FF679947-5FD0-F782-B04B-C524C32A8759}"/>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9" name="Straight Connector 9238">
                  <a:extLst>
                    <a:ext uri="{FF2B5EF4-FFF2-40B4-BE49-F238E27FC236}">
                      <a16:creationId xmlns:a16="http://schemas.microsoft.com/office/drawing/2014/main" id="{5CFC2D12-D479-9B61-AE9A-2A2B3F86C730}"/>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40" name="Straight Connector 9239">
                  <a:extLst>
                    <a:ext uri="{FF2B5EF4-FFF2-40B4-BE49-F238E27FC236}">
                      <a16:creationId xmlns:a16="http://schemas.microsoft.com/office/drawing/2014/main" id="{018F5FA7-9696-0778-7573-EC136DDEBE2B}"/>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41" name="Straight Connector 9240">
                  <a:extLst>
                    <a:ext uri="{FF2B5EF4-FFF2-40B4-BE49-F238E27FC236}">
                      <a16:creationId xmlns:a16="http://schemas.microsoft.com/office/drawing/2014/main" id="{CFB1F31B-CB74-60E2-8F32-31D26E5F6A17}"/>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42" name="Straight Connector 9241">
                  <a:extLst>
                    <a:ext uri="{FF2B5EF4-FFF2-40B4-BE49-F238E27FC236}">
                      <a16:creationId xmlns:a16="http://schemas.microsoft.com/office/drawing/2014/main" id="{ED25D110-A521-6BE9-68AD-DACAE439960A}"/>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223" name="Group 9222">
                <a:extLst>
                  <a:ext uri="{FF2B5EF4-FFF2-40B4-BE49-F238E27FC236}">
                    <a16:creationId xmlns:a16="http://schemas.microsoft.com/office/drawing/2014/main" id="{FBAC5D7D-75D7-C330-93CF-5B91410A5731}"/>
                  </a:ext>
                </a:extLst>
              </p:cNvPr>
              <p:cNvGrpSpPr/>
              <p:nvPr/>
            </p:nvGrpSpPr>
            <p:grpSpPr>
              <a:xfrm>
                <a:off x="6724650" y="5854699"/>
                <a:ext cx="3711092" cy="88333"/>
                <a:chOff x="2006598" y="4751963"/>
                <a:chExt cx="7532412" cy="701193"/>
              </a:xfrm>
            </p:grpSpPr>
            <p:grpSp>
              <p:nvGrpSpPr>
                <p:cNvPr id="9224" name="Group 9223">
                  <a:extLst>
                    <a:ext uri="{FF2B5EF4-FFF2-40B4-BE49-F238E27FC236}">
                      <a16:creationId xmlns:a16="http://schemas.microsoft.com/office/drawing/2014/main" id="{D993925B-2060-FB29-DC41-1AE47C8991A6}"/>
                    </a:ext>
                  </a:extLst>
                </p:cNvPr>
                <p:cNvGrpSpPr/>
                <p:nvPr/>
              </p:nvGrpSpPr>
              <p:grpSpPr>
                <a:xfrm rot="5400000">
                  <a:off x="4018202" y="2740359"/>
                  <a:ext cx="701193" cy="4724401"/>
                  <a:chOff x="1866726" y="1873250"/>
                  <a:chExt cx="577850" cy="2888952"/>
                </a:xfrm>
              </p:grpSpPr>
              <p:cxnSp>
                <p:nvCxnSpPr>
                  <p:cNvPr id="9231" name="Straight Connector 9230">
                    <a:extLst>
                      <a:ext uri="{FF2B5EF4-FFF2-40B4-BE49-F238E27FC236}">
                        <a16:creationId xmlns:a16="http://schemas.microsoft.com/office/drawing/2014/main" id="{80AFA24A-1397-A503-09E0-1B2822A0A21A}"/>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2" name="Straight Connector 9231">
                    <a:extLst>
                      <a:ext uri="{FF2B5EF4-FFF2-40B4-BE49-F238E27FC236}">
                        <a16:creationId xmlns:a16="http://schemas.microsoft.com/office/drawing/2014/main" id="{7309FCE0-3B11-4DAF-D276-85818E909273}"/>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3" name="Straight Connector 9232">
                    <a:extLst>
                      <a:ext uri="{FF2B5EF4-FFF2-40B4-BE49-F238E27FC236}">
                        <a16:creationId xmlns:a16="http://schemas.microsoft.com/office/drawing/2014/main" id="{DA739341-5472-945A-B6F1-7357FF884221}"/>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4" name="Straight Connector 9233">
                    <a:extLst>
                      <a:ext uri="{FF2B5EF4-FFF2-40B4-BE49-F238E27FC236}">
                        <a16:creationId xmlns:a16="http://schemas.microsoft.com/office/drawing/2014/main" id="{D5488942-5578-C181-6FA2-A434734FE99A}"/>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5" name="Straight Connector 9234">
                    <a:extLst>
                      <a:ext uri="{FF2B5EF4-FFF2-40B4-BE49-F238E27FC236}">
                        <a16:creationId xmlns:a16="http://schemas.microsoft.com/office/drawing/2014/main" id="{E9A95A7C-964D-38E1-0665-491DB1C49EDE}"/>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6" name="Straight Connector 9235">
                    <a:extLst>
                      <a:ext uri="{FF2B5EF4-FFF2-40B4-BE49-F238E27FC236}">
                        <a16:creationId xmlns:a16="http://schemas.microsoft.com/office/drawing/2014/main" id="{7E4E8CA2-BEA6-858C-C1CB-704686EB05B7}"/>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225" name="Group 9224">
                  <a:extLst>
                    <a:ext uri="{FF2B5EF4-FFF2-40B4-BE49-F238E27FC236}">
                      <a16:creationId xmlns:a16="http://schemas.microsoft.com/office/drawing/2014/main" id="{C0C752F4-9AD0-9A08-E883-3B65DC32363F}"/>
                    </a:ext>
                  </a:extLst>
                </p:cNvPr>
                <p:cNvGrpSpPr/>
                <p:nvPr/>
              </p:nvGrpSpPr>
              <p:grpSpPr>
                <a:xfrm rot="5400000">
                  <a:off x="8253135" y="4167281"/>
                  <a:ext cx="701193" cy="1870557"/>
                  <a:chOff x="1866726" y="3618364"/>
                  <a:chExt cx="577850" cy="1143838"/>
                </a:xfrm>
              </p:grpSpPr>
              <p:cxnSp>
                <p:nvCxnSpPr>
                  <p:cNvPr id="9227" name="Straight Connector 9226">
                    <a:extLst>
                      <a:ext uri="{FF2B5EF4-FFF2-40B4-BE49-F238E27FC236}">
                        <a16:creationId xmlns:a16="http://schemas.microsoft.com/office/drawing/2014/main" id="{9628FBE9-E534-1007-10B7-E33738D59F1C}"/>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28" name="Straight Connector 9227">
                    <a:extLst>
                      <a:ext uri="{FF2B5EF4-FFF2-40B4-BE49-F238E27FC236}">
                        <a16:creationId xmlns:a16="http://schemas.microsoft.com/office/drawing/2014/main" id="{E8FFF34C-CBB7-A594-D2B3-568AA2139789}"/>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29" name="Straight Connector 9228">
                    <a:extLst>
                      <a:ext uri="{FF2B5EF4-FFF2-40B4-BE49-F238E27FC236}">
                        <a16:creationId xmlns:a16="http://schemas.microsoft.com/office/drawing/2014/main" id="{D1A8AB1B-9EA7-3637-315D-6EC54E3590C2}"/>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grpSp>
        <p:sp>
          <p:nvSpPr>
            <p:cNvPr id="9217" name="TextBox 9216">
              <a:extLst>
                <a:ext uri="{FF2B5EF4-FFF2-40B4-BE49-F238E27FC236}">
                  <a16:creationId xmlns:a16="http://schemas.microsoft.com/office/drawing/2014/main" id="{64AA6410-B509-852C-5494-C87714F492EF}"/>
                </a:ext>
              </a:extLst>
            </p:cNvPr>
            <p:cNvSpPr txBox="1"/>
            <p:nvPr/>
          </p:nvSpPr>
          <p:spPr bwMode="auto">
            <a:xfrm>
              <a:off x="8414213" y="6033796"/>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grpSp>
      <p:grpSp>
        <p:nvGrpSpPr>
          <p:cNvPr id="9260" name="Group 9259">
            <a:extLst>
              <a:ext uri="{FF2B5EF4-FFF2-40B4-BE49-F238E27FC236}">
                <a16:creationId xmlns:a16="http://schemas.microsoft.com/office/drawing/2014/main" id="{097C4688-1A82-1794-CB3E-0DBA9C06470B}"/>
              </a:ext>
            </a:extLst>
          </p:cNvPr>
          <p:cNvGrpSpPr/>
          <p:nvPr/>
        </p:nvGrpSpPr>
        <p:grpSpPr>
          <a:xfrm>
            <a:off x="878472" y="4238782"/>
            <a:ext cx="4699867" cy="2102791"/>
            <a:chOff x="6293037" y="4238782"/>
            <a:chExt cx="4699867" cy="2102791"/>
          </a:xfrm>
        </p:grpSpPr>
        <p:grpSp>
          <p:nvGrpSpPr>
            <p:cNvPr id="9261" name="Group 9260">
              <a:extLst>
                <a:ext uri="{FF2B5EF4-FFF2-40B4-BE49-F238E27FC236}">
                  <a16:creationId xmlns:a16="http://schemas.microsoft.com/office/drawing/2014/main" id="{5C0FD2DA-6AFD-F1DE-3896-7773D82D5EBA}"/>
                </a:ext>
              </a:extLst>
            </p:cNvPr>
            <p:cNvGrpSpPr/>
            <p:nvPr/>
          </p:nvGrpSpPr>
          <p:grpSpPr>
            <a:xfrm>
              <a:off x="6293037" y="4238782"/>
              <a:ext cx="4699867" cy="1948903"/>
              <a:chOff x="6293037" y="4238782"/>
              <a:chExt cx="4699867" cy="1948903"/>
            </a:xfrm>
          </p:grpSpPr>
          <p:grpSp>
            <p:nvGrpSpPr>
              <p:cNvPr id="9263" name="Group 9262">
                <a:extLst>
                  <a:ext uri="{FF2B5EF4-FFF2-40B4-BE49-F238E27FC236}">
                    <a16:creationId xmlns:a16="http://schemas.microsoft.com/office/drawing/2014/main" id="{6653F247-EF79-BD56-421B-0087C2E19681}"/>
                  </a:ext>
                </a:extLst>
              </p:cNvPr>
              <p:cNvGrpSpPr/>
              <p:nvPr/>
            </p:nvGrpSpPr>
            <p:grpSpPr>
              <a:xfrm>
                <a:off x="6293037" y="4238782"/>
                <a:ext cx="412292" cy="1784501"/>
                <a:chOff x="6375093" y="4238782"/>
                <a:chExt cx="412292" cy="1784501"/>
              </a:xfrm>
            </p:grpSpPr>
            <p:sp>
              <p:nvSpPr>
                <p:cNvPr id="9298" name="TextBox 9297">
                  <a:extLst>
                    <a:ext uri="{FF2B5EF4-FFF2-40B4-BE49-F238E27FC236}">
                      <a16:creationId xmlns:a16="http://schemas.microsoft.com/office/drawing/2014/main" id="{3988A915-CB42-4817-5B7C-36336FC5A74F}"/>
                    </a:ext>
                  </a:extLst>
                </p:cNvPr>
                <p:cNvSpPr txBox="1"/>
                <p:nvPr/>
              </p:nvSpPr>
              <p:spPr bwMode="auto">
                <a:xfrm>
                  <a:off x="6375093" y="423878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9299" name="TextBox 9298">
                  <a:extLst>
                    <a:ext uri="{FF2B5EF4-FFF2-40B4-BE49-F238E27FC236}">
                      <a16:creationId xmlns:a16="http://schemas.microsoft.com/office/drawing/2014/main" id="{D2B40846-3AA4-FE3A-78B3-FF165B709CE3}"/>
                    </a:ext>
                  </a:extLst>
                </p:cNvPr>
                <p:cNvSpPr txBox="1"/>
                <p:nvPr/>
              </p:nvSpPr>
              <p:spPr bwMode="auto">
                <a:xfrm>
                  <a:off x="6375093" y="452629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9300" name="TextBox 9299">
                  <a:extLst>
                    <a:ext uri="{FF2B5EF4-FFF2-40B4-BE49-F238E27FC236}">
                      <a16:creationId xmlns:a16="http://schemas.microsoft.com/office/drawing/2014/main" id="{989B6D20-BDFC-706E-3C18-5652BAC2FB46}"/>
                    </a:ext>
                  </a:extLst>
                </p:cNvPr>
                <p:cNvSpPr txBox="1"/>
                <p:nvPr/>
              </p:nvSpPr>
              <p:spPr bwMode="auto">
                <a:xfrm>
                  <a:off x="6375093" y="483009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9301" name="TextBox 9300">
                  <a:extLst>
                    <a:ext uri="{FF2B5EF4-FFF2-40B4-BE49-F238E27FC236}">
                      <a16:creationId xmlns:a16="http://schemas.microsoft.com/office/drawing/2014/main" id="{8910262E-DD06-E2C1-835E-616948B9AE41}"/>
                    </a:ext>
                  </a:extLst>
                </p:cNvPr>
                <p:cNvSpPr txBox="1"/>
                <p:nvPr/>
              </p:nvSpPr>
              <p:spPr bwMode="auto">
                <a:xfrm>
                  <a:off x="6375093" y="512086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9302" name="TextBox 9301">
                  <a:extLst>
                    <a:ext uri="{FF2B5EF4-FFF2-40B4-BE49-F238E27FC236}">
                      <a16:creationId xmlns:a16="http://schemas.microsoft.com/office/drawing/2014/main" id="{26E01EC4-026C-741E-EA17-B0FF85396B4E}"/>
                    </a:ext>
                  </a:extLst>
                </p:cNvPr>
                <p:cNvSpPr txBox="1"/>
                <p:nvPr/>
              </p:nvSpPr>
              <p:spPr bwMode="auto">
                <a:xfrm>
                  <a:off x="6375093" y="542146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9303" name="TextBox 9302">
                  <a:extLst>
                    <a:ext uri="{FF2B5EF4-FFF2-40B4-BE49-F238E27FC236}">
                      <a16:creationId xmlns:a16="http://schemas.microsoft.com/office/drawing/2014/main" id="{6ECBBD62-6B27-3705-FCD6-64AF296D3AA6}"/>
                    </a:ext>
                  </a:extLst>
                </p:cNvPr>
                <p:cNvSpPr txBox="1"/>
                <p:nvPr/>
              </p:nvSpPr>
              <p:spPr bwMode="auto">
                <a:xfrm>
                  <a:off x="6511348" y="571550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9264" name="Group 9263">
                <a:extLst>
                  <a:ext uri="{FF2B5EF4-FFF2-40B4-BE49-F238E27FC236}">
                    <a16:creationId xmlns:a16="http://schemas.microsoft.com/office/drawing/2014/main" id="{854A3571-329A-E786-9B08-6FE02B7FA1AE}"/>
                  </a:ext>
                </a:extLst>
              </p:cNvPr>
              <p:cNvGrpSpPr/>
              <p:nvPr/>
            </p:nvGrpSpPr>
            <p:grpSpPr>
              <a:xfrm>
                <a:off x="6657030" y="5879908"/>
                <a:ext cx="4335874" cy="307777"/>
                <a:chOff x="1866789" y="4914315"/>
                <a:chExt cx="8817511" cy="307777"/>
              </a:xfrm>
            </p:grpSpPr>
            <p:sp>
              <p:nvSpPr>
                <p:cNvPr id="9287" name="TextBox 9286">
                  <a:extLst>
                    <a:ext uri="{FF2B5EF4-FFF2-40B4-BE49-F238E27FC236}">
                      <a16:creationId xmlns:a16="http://schemas.microsoft.com/office/drawing/2014/main" id="{AD13D02D-FDA5-580E-DBC2-5328CC8FDBBC}"/>
                    </a:ext>
                  </a:extLst>
                </p:cNvPr>
                <p:cNvSpPr txBox="1"/>
                <p:nvPr/>
              </p:nvSpPr>
              <p:spPr bwMode="auto">
                <a:xfrm>
                  <a:off x="1866789"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9288" name="TextBox 9287">
                  <a:extLst>
                    <a:ext uri="{FF2B5EF4-FFF2-40B4-BE49-F238E27FC236}">
                      <a16:creationId xmlns:a16="http://schemas.microsoft.com/office/drawing/2014/main" id="{5F201711-34DA-A3C6-E056-14328127F07C}"/>
                    </a:ext>
                  </a:extLst>
                </p:cNvPr>
                <p:cNvSpPr txBox="1"/>
                <p:nvPr/>
              </p:nvSpPr>
              <p:spPr bwMode="auto">
                <a:xfrm>
                  <a:off x="2817821"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9289" name="TextBox 9288">
                  <a:extLst>
                    <a:ext uri="{FF2B5EF4-FFF2-40B4-BE49-F238E27FC236}">
                      <a16:creationId xmlns:a16="http://schemas.microsoft.com/office/drawing/2014/main" id="{FF7B99E7-257A-5B6D-AF11-F16FF92E81C6}"/>
                    </a:ext>
                  </a:extLst>
                </p:cNvPr>
                <p:cNvSpPr txBox="1"/>
                <p:nvPr/>
              </p:nvSpPr>
              <p:spPr bwMode="auto">
                <a:xfrm>
                  <a:off x="3756153"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9290" name="TextBox 9289">
                  <a:extLst>
                    <a:ext uri="{FF2B5EF4-FFF2-40B4-BE49-F238E27FC236}">
                      <a16:creationId xmlns:a16="http://schemas.microsoft.com/office/drawing/2014/main" id="{A78A75F1-D359-6D73-D19A-0AD37FBF5D01}"/>
                    </a:ext>
                  </a:extLst>
                </p:cNvPr>
                <p:cNvSpPr txBox="1"/>
                <p:nvPr/>
              </p:nvSpPr>
              <p:spPr bwMode="auto">
                <a:xfrm>
                  <a:off x="4707185"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9291" name="TextBox 9290">
                  <a:extLst>
                    <a:ext uri="{FF2B5EF4-FFF2-40B4-BE49-F238E27FC236}">
                      <a16:creationId xmlns:a16="http://schemas.microsoft.com/office/drawing/2014/main" id="{A270D121-4805-B8C6-8121-C61B2BF1B7E9}"/>
                    </a:ext>
                  </a:extLst>
                </p:cNvPr>
                <p:cNvSpPr txBox="1"/>
                <p:nvPr/>
              </p:nvSpPr>
              <p:spPr bwMode="auto">
                <a:xfrm>
                  <a:off x="559983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9292" name="TextBox 9291">
                  <a:extLst>
                    <a:ext uri="{FF2B5EF4-FFF2-40B4-BE49-F238E27FC236}">
                      <a16:creationId xmlns:a16="http://schemas.microsoft.com/office/drawing/2014/main" id="{8FA7FDFF-B700-150D-151C-99C93F2ACBBD}"/>
                    </a:ext>
                  </a:extLst>
                </p:cNvPr>
                <p:cNvSpPr txBox="1"/>
                <p:nvPr/>
              </p:nvSpPr>
              <p:spPr bwMode="auto">
                <a:xfrm>
                  <a:off x="6550864"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9293" name="TextBox 9292">
                  <a:extLst>
                    <a:ext uri="{FF2B5EF4-FFF2-40B4-BE49-F238E27FC236}">
                      <a16:creationId xmlns:a16="http://schemas.microsoft.com/office/drawing/2014/main" id="{2172A980-2BD3-41EE-6048-7676B2321307}"/>
                    </a:ext>
                  </a:extLst>
                </p:cNvPr>
                <p:cNvSpPr txBox="1"/>
                <p:nvPr/>
              </p:nvSpPr>
              <p:spPr bwMode="auto">
                <a:xfrm>
                  <a:off x="7489196"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9294" name="TextBox 9293">
                  <a:extLst>
                    <a:ext uri="{FF2B5EF4-FFF2-40B4-BE49-F238E27FC236}">
                      <a16:creationId xmlns:a16="http://schemas.microsoft.com/office/drawing/2014/main" id="{A11AEB6B-CC23-5A07-B810-254046F85C45}"/>
                    </a:ext>
                  </a:extLst>
                </p:cNvPr>
                <p:cNvSpPr txBox="1"/>
                <p:nvPr/>
              </p:nvSpPr>
              <p:spPr bwMode="auto">
                <a:xfrm>
                  <a:off x="8440228"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9295" name="TextBox 9294">
                  <a:extLst>
                    <a:ext uri="{FF2B5EF4-FFF2-40B4-BE49-F238E27FC236}">
                      <a16:creationId xmlns:a16="http://schemas.microsoft.com/office/drawing/2014/main" id="{2D91007C-0615-1483-8A1A-5CB21D8147A6}"/>
                    </a:ext>
                  </a:extLst>
                </p:cNvPr>
                <p:cNvSpPr txBox="1"/>
                <p:nvPr/>
              </p:nvSpPr>
              <p:spPr bwMode="auto">
                <a:xfrm>
                  <a:off x="9378560"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9296" name="TextBox 9295">
                  <a:extLst>
                    <a:ext uri="{FF2B5EF4-FFF2-40B4-BE49-F238E27FC236}">
                      <a16:creationId xmlns:a16="http://schemas.microsoft.com/office/drawing/2014/main" id="{3A730295-D1DF-6A0C-DB22-8E579599B13D}"/>
                    </a:ext>
                  </a:extLst>
                </p:cNvPr>
                <p:cNvSpPr txBox="1"/>
                <p:nvPr/>
              </p:nvSpPr>
              <p:spPr bwMode="auto">
                <a:xfrm>
                  <a:off x="1031689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grpSp>
          <p:sp>
            <p:nvSpPr>
              <p:cNvPr id="9265" name="Freeform: Shape 9264">
                <a:extLst>
                  <a:ext uri="{FF2B5EF4-FFF2-40B4-BE49-F238E27FC236}">
                    <a16:creationId xmlns:a16="http://schemas.microsoft.com/office/drawing/2014/main" id="{93E486A7-E924-3713-5075-B8F921783C01}"/>
                  </a:ext>
                </a:extLst>
              </p:cNvPr>
              <p:cNvSpPr/>
              <p:nvPr/>
            </p:nvSpPr>
            <p:spPr bwMode="auto">
              <a:xfrm>
                <a:off x="6725642" y="4381500"/>
                <a:ext cx="4194373" cy="1466850"/>
              </a:xfrm>
              <a:custGeom>
                <a:avLst/>
                <a:gdLst>
                  <a:gd name="connsiteX0" fmla="*/ 8483600 w 8483600"/>
                  <a:gd name="connsiteY0" fmla="*/ 3003550 h 3003550"/>
                  <a:gd name="connsiteX1" fmla="*/ 0 w 8483600"/>
                  <a:gd name="connsiteY1" fmla="*/ 3003550 h 3003550"/>
                  <a:gd name="connsiteX2" fmla="*/ 0 w 8483600"/>
                  <a:gd name="connsiteY2" fmla="*/ 0 h 3003550"/>
                </a:gdLst>
                <a:ahLst/>
                <a:cxnLst>
                  <a:cxn ang="0">
                    <a:pos x="connsiteX0" y="connsiteY0"/>
                  </a:cxn>
                  <a:cxn ang="0">
                    <a:pos x="connsiteX1" y="connsiteY1"/>
                  </a:cxn>
                  <a:cxn ang="0">
                    <a:pos x="connsiteX2" y="connsiteY2"/>
                  </a:cxn>
                </a:cxnLst>
                <a:rect l="l" t="t" r="r" b="b"/>
                <a:pathLst>
                  <a:path w="8483600" h="3003550">
                    <a:moveTo>
                      <a:pt x="8483600" y="3003550"/>
                    </a:moveTo>
                    <a:lnTo>
                      <a:pt x="0" y="3003550"/>
                    </a:lnTo>
                    <a:lnTo>
                      <a:pt x="0" y="0"/>
                    </a:lnTo>
                  </a:path>
                </a:pathLst>
              </a:custGeom>
              <a:noFill/>
              <a:ln w="28575">
                <a:solidFill>
                  <a:schemeClr val="bg1"/>
                </a:solidFill>
                <a:miter lim="800000"/>
                <a:headEnd/>
                <a:tailEnd/>
              </a:ln>
            </p:spPr>
            <p:txBody>
              <a:bodyPr rtlCol="0" anchor="ctr"/>
              <a:lstStyle/>
              <a:p>
                <a:pPr algn="ctr"/>
                <a:endParaRPr lang="en-US"/>
              </a:p>
            </p:txBody>
          </p:sp>
          <p:grpSp>
            <p:nvGrpSpPr>
              <p:cNvPr id="9266" name="Group 9265">
                <a:extLst>
                  <a:ext uri="{FF2B5EF4-FFF2-40B4-BE49-F238E27FC236}">
                    <a16:creationId xmlns:a16="http://schemas.microsoft.com/office/drawing/2014/main" id="{F235836A-E4B8-6526-1BD4-9C8C45996656}"/>
                  </a:ext>
                </a:extLst>
              </p:cNvPr>
              <p:cNvGrpSpPr/>
              <p:nvPr/>
            </p:nvGrpSpPr>
            <p:grpSpPr>
              <a:xfrm>
                <a:off x="6648451" y="4381500"/>
                <a:ext cx="76200" cy="1466850"/>
                <a:chOff x="1866726" y="1873250"/>
                <a:chExt cx="577850" cy="2888952"/>
              </a:xfrm>
            </p:grpSpPr>
            <p:cxnSp>
              <p:nvCxnSpPr>
                <p:cNvPr id="9281" name="Straight Connector 9280">
                  <a:extLst>
                    <a:ext uri="{FF2B5EF4-FFF2-40B4-BE49-F238E27FC236}">
                      <a16:creationId xmlns:a16="http://schemas.microsoft.com/office/drawing/2014/main" id="{2FC88AF8-90CF-17CD-30DC-4945364CD3FC}"/>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82" name="Straight Connector 9281">
                  <a:extLst>
                    <a:ext uri="{FF2B5EF4-FFF2-40B4-BE49-F238E27FC236}">
                      <a16:creationId xmlns:a16="http://schemas.microsoft.com/office/drawing/2014/main" id="{346419AE-6C00-4097-4484-700035A7398F}"/>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83" name="Straight Connector 9282">
                  <a:extLst>
                    <a:ext uri="{FF2B5EF4-FFF2-40B4-BE49-F238E27FC236}">
                      <a16:creationId xmlns:a16="http://schemas.microsoft.com/office/drawing/2014/main" id="{FF6C6472-B7FE-C442-8E3F-08A68919365B}"/>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84" name="Straight Connector 9283">
                  <a:extLst>
                    <a:ext uri="{FF2B5EF4-FFF2-40B4-BE49-F238E27FC236}">
                      <a16:creationId xmlns:a16="http://schemas.microsoft.com/office/drawing/2014/main" id="{86FEB113-DE57-C56F-C7F5-9C7D3189C6DB}"/>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85" name="Straight Connector 9284">
                  <a:extLst>
                    <a:ext uri="{FF2B5EF4-FFF2-40B4-BE49-F238E27FC236}">
                      <a16:creationId xmlns:a16="http://schemas.microsoft.com/office/drawing/2014/main" id="{64D37BFA-CC20-1AC7-D731-EA574D328302}"/>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86" name="Straight Connector 9285">
                  <a:extLst>
                    <a:ext uri="{FF2B5EF4-FFF2-40B4-BE49-F238E27FC236}">
                      <a16:creationId xmlns:a16="http://schemas.microsoft.com/office/drawing/2014/main" id="{35CEB368-F618-E760-C31C-899CC31A4102}"/>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267" name="Group 9266">
                <a:extLst>
                  <a:ext uri="{FF2B5EF4-FFF2-40B4-BE49-F238E27FC236}">
                    <a16:creationId xmlns:a16="http://schemas.microsoft.com/office/drawing/2014/main" id="{AFAC484F-B26B-5FE2-4072-211A1C5BA218}"/>
                  </a:ext>
                </a:extLst>
              </p:cNvPr>
              <p:cNvGrpSpPr/>
              <p:nvPr/>
            </p:nvGrpSpPr>
            <p:grpSpPr>
              <a:xfrm>
                <a:off x="6724650" y="5854699"/>
                <a:ext cx="4178641" cy="88333"/>
                <a:chOff x="2006598" y="4751963"/>
                <a:chExt cx="8481396" cy="701193"/>
              </a:xfrm>
            </p:grpSpPr>
            <p:grpSp>
              <p:nvGrpSpPr>
                <p:cNvPr id="9268" name="Group 9267">
                  <a:extLst>
                    <a:ext uri="{FF2B5EF4-FFF2-40B4-BE49-F238E27FC236}">
                      <a16:creationId xmlns:a16="http://schemas.microsoft.com/office/drawing/2014/main" id="{F4AC1B36-C2DC-B753-C3F8-54AA3C6E303E}"/>
                    </a:ext>
                  </a:extLst>
                </p:cNvPr>
                <p:cNvGrpSpPr/>
                <p:nvPr/>
              </p:nvGrpSpPr>
              <p:grpSpPr>
                <a:xfrm rot="5400000">
                  <a:off x="4018202" y="2740359"/>
                  <a:ext cx="701193" cy="4724401"/>
                  <a:chOff x="1866726" y="1873250"/>
                  <a:chExt cx="577850" cy="2888952"/>
                </a:xfrm>
              </p:grpSpPr>
              <p:cxnSp>
                <p:nvCxnSpPr>
                  <p:cNvPr id="9275" name="Straight Connector 9274">
                    <a:extLst>
                      <a:ext uri="{FF2B5EF4-FFF2-40B4-BE49-F238E27FC236}">
                        <a16:creationId xmlns:a16="http://schemas.microsoft.com/office/drawing/2014/main" id="{242128D2-8AF6-9307-D9C6-220CC558F972}"/>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6" name="Straight Connector 9275">
                    <a:extLst>
                      <a:ext uri="{FF2B5EF4-FFF2-40B4-BE49-F238E27FC236}">
                        <a16:creationId xmlns:a16="http://schemas.microsoft.com/office/drawing/2014/main" id="{EA83BEFF-1198-4019-8154-D979BC7B87E9}"/>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7" name="Straight Connector 9276">
                    <a:extLst>
                      <a:ext uri="{FF2B5EF4-FFF2-40B4-BE49-F238E27FC236}">
                        <a16:creationId xmlns:a16="http://schemas.microsoft.com/office/drawing/2014/main" id="{E8A9126A-5929-7C18-4916-6495BFADBF1A}"/>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8" name="Straight Connector 9277">
                    <a:extLst>
                      <a:ext uri="{FF2B5EF4-FFF2-40B4-BE49-F238E27FC236}">
                        <a16:creationId xmlns:a16="http://schemas.microsoft.com/office/drawing/2014/main" id="{672CE475-6319-6090-DB7F-6CD5374265FC}"/>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9" name="Straight Connector 9278">
                    <a:extLst>
                      <a:ext uri="{FF2B5EF4-FFF2-40B4-BE49-F238E27FC236}">
                        <a16:creationId xmlns:a16="http://schemas.microsoft.com/office/drawing/2014/main" id="{2704655F-AFF0-7D55-0A0A-439FE7EE2875}"/>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80" name="Straight Connector 9279">
                    <a:extLst>
                      <a:ext uri="{FF2B5EF4-FFF2-40B4-BE49-F238E27FC236}">
                        <a16:creationId xmlns:a16="http://schemas.microsoft.com/office/drawing/2014/main" id="{3E705CC9-E7B2-1D9C-D8AC-4968D31D68E8}"/>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269" name="Group 9268">
                  <a:extLst>
                    <a:ext uri="{FF2B5EF4-FFF2-40B4-BE49-F238E27FC236}">
                      <a16:creationId xmlns:a16="http://schemas.microsoft.com/office/drawing/2014/main" id="{5C040DB4-C632-A820-D3E2-8E44E0671B20}"/>
                    </a:ext>
                  </a:extLst>
                </p:cNvPr>
                <p:cNvGrpSpPr/>
                <p:nvPr/>
              </p:nvGrpSpPr>
              <p:grpSpPr>
                <a:xfrm rot="5400000">
                  <a:off x="8727627" y="3692789"/>
                  <a:ext cx="701193" cy="2819541"/>
                  <a:chOff x="1866726" y="3038064"/>
                  <a:chExt cx="577850" cy="1724138"/>
                </a:xfrm>
              </p:grpSpPr>
              <p:cxnSp>
                <p:nvCxnSpPr>
                  <p:cNvPr id="9270" name="Straight Connector 9269">
                    <a:extLst>
                      <a:ext uri="{FF2B5EF4-FFF2-40B4-BE49-F238E27FC236}">
                        <a16:creationId xmlns:a16="http://schemas.microsoft.com/office/drawing/2014/main" id="{FD3A2788-3D1E-DC09-DED4-4A1418DF9CEF}"/>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1" name="Straight Connector 9270">
                    <a:extLst>
                      <a:ext uri="{FF2B5EF4-FFF2-40B4-BE49-F238E27FC236}">
                        <a16:creationId xmlns:a16="http://schemas.microsoft.com/office/drawing/2014/main" id="{4BC7C138-5823-8F71-716A-6B07E6B02486}"/>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2" name="Straight Connector 9271">
                    <a:extLst>
                      <a:ext uri="{FF2B5EF4-FFF2-40B4-BE49-F238E27FC236}">
                        <a16:creationId xmlns:a16="http://schemas.microsoft.com/office/drawing/2014/main" id="{3D5ED2F1-FBA9-C30E-70D9-9DF73F544E82}"/>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3" name="Straight Connector 9272">
                    <a:extLst>
                      <a:ext uri="{FF2B5EF4-FFF2-40B4-BE49-F238E27FC236}">
                        <a16:creationId xmlns:a16="http://schemas.microsoft.com/office/drawing/2014/main" id="{18F4631A-7ECA-4AED-29FF-C39529DF5EFF}"/>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grpSp>
        <p:sp>
          <p:nvSpPr>
            <p:cNvPr id="9262" name="TextBox 9261">
              <a:extLst>
                <a:ext uri="{FF2B5EF4-FFF2-40B4-BE49-F238E27FC236}">
                  <a16:creationId xmlns:a16="http://schemas.microsoft.com/office/drawing/2014/main" id="{DE5B1B9D-2701-FDCA-5A44-6BE188CAD005}"/>
                </a:ext>
              </a:extLst>
            </p:cNvPr>
            <p:cNvSpPr txBox="1"/>
            <p:nvPr/>
          </p:nvSpPr>
          <p:spPr bwMode="auto">
            <a:xfrm>
              <a:off x="8880527" y="6033796"/>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grpSp>
      <p:grpSp>
        <p:nvGrpSpPr>
          <p:cNvPr id="9304" name="Group 9303">
            <a:extLst>
              <a:ext uri="{FF2B5EF4-FFF2-40B4-BE49-F238E27FC236}">
                <a16:creationId xmlns:a16="http://schemas.microsoft.com/office/drawing/2014/main" id="{3DEF1697-B023-BCC4-5F34-45F79ACF44FE}"/>
              </a:ext>
            </a:extLst>
          </p:cNvPr>
          <p:cNvGrpSpPr/>
          <p:nvPr/>
        </p:nvGrpSpPr>
        <p:grpSpPr>
          <a:xfrm>
            <a:off x="878472" y="1641166"/>
            <a:ext cx="4699867" cy="2102791"/>
            <a:chOff x="6293037" y="4238782"/>
            <a:chExt cx="4699867" cy="2102791"/>
          </a:xfrm>
        </p:grpSpPr>
        <p:grpSp>
          <p:nvGrpSpPr>
            <p:cNvPr id="9305" name="Group 9304">
              <a:extLst>
                <a:ext uri="{FF2B5EF4-FFF2-40B4-BE49-F238E27FC236}">
                  <a16:creationId xmlns:a16="http://schemas.microsoft.com/office/drawing/2014/main" id="{E7C24497-F30D-11FB-5773-3DA26495C11D}"/>
                </a:ext>
              </a:extLst>
            </p:cNvPr>
            <p:cNvGrpSpPr/>
            <p:nvPr/>
          </p:nvGrpSpPr>
          <p:grpSpPr>
            <a:xfrm>
              <a:off x="6293037" y="4238782"/>
              <a:ext cx="4699867" cy="1948903"/>
              <a:chOff x="6293037" y="4238782"/>
              <a:chExt cx="4699867" cy="1948903"/>
            </a:xfrm>
          </p:grpSpPr>
          <p:grpSp>
            <p:nvGrpSpPr>
              <p:cNvPr id="9307" name="Group 9306">
                <a:extLst>
                  <a:ext uri="{FF2B5EF4-FFF2-40B4-BE49-F238E27FC236}">
                    <a16:creationId xmlns:a16="http://schemas.microsoft.com/office/drawing/2014/main" id="{4EF02551-AC26-CA00-BACE-39E5EE1E443A}"/>
                  </a:ext>
                </a:extLst>
              </p:cNvPr>
              <p:cNvGrpSpPr/>
              <p:nvPr/>
            </p:nvGrpSpPr>
            <p:grpSpPr>
              <a:xfrm>
                <a:off x="6293037" y="4238782"/>
                <a:ext cx="412292" cy="1784501"/>
                <a:chOff x="6375093" y="4238782"/>
                <a:chExt cx="412292" cy="1784501"/>
              </a:xfrm>
            </p:grpSpPr>
            <p:sp>
              <p:nvSpPr>
                <p:cNvPr id="9340" name="TextBox 9339">
                  <a:extLst>
                    <a:ext uri="{FF2B5EF4-FFF2-40B4-BE49-F238E27FC236}">
                      <a16:creationId xmlns:a16="http://schemas.microsoft.com/office/drawing/2014/main" id="{51190E7E-2273-6775-3F3D-DDE0E3155676}"/>
                    </a:ext>
                  </a:extLst>
                </p:cNvPr>
                <p:cNvSpPr txBox="1"/>
                <p:nvPr/>
              </p:nvSpPr>
              <p:spPr bwMode="auto">
                <a:xfrm>
                  <a:off x="6375093" y="423878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9341" name="TextBox 9340">
                  <a:extLst>
                    <a:ext uri="{FF2B5EF4-FFF2-40B4-BE49-F238E27FC236}">
                      <a16:creationId xmlns:a16="http://schemas.microsoft.com/office/drawing/2014/main" id="{F8B27A48-1A41-0D85-BA4C-0AD57CE456D3}"/>
                    </a:ext>
                  </a:extLst>
                </p:cNvPr>
                <p:cNvSpPr txBox="1"/>
                <p:nvPr/>
              </p:nvSpPr>
              <p:spPr bwMode="auto">
                <a:xfrm>
                  <a:off x="6375093" y="452629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9342" name="TextBox 9341">
                  <a:extLst>
                    <a:ext uri="{FF2B5EF4-FFF2-40B4-BE49-F238E27FC236}">
                      <a16:creationId xmlns:a16="http://schemas.microsoft.com/office/drawing/2014/main" id="{4E8D9AE2-A9FF-1EE8-67A4-8625ED7E852C}"/>
                    </a:ext>
                  </a:extLst>
                </p:cNvPr>
                <p:cNvSpPr txBox="1"/>
                <p:nvPr/>
              </p:nvSpPr>
              <p:spPr bwMode="auto">
                <a:xfrm>
                  <a:off x="6375093" y="483009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9343" name="TextBox 9342">
                  <a:extLst>
                    <a:ext uri="{FF2B5EF4-FFF2-40B4-BE49-F238E27FC236}">
                      <a16:creationId xmlns:a16="http://schemas.microsoft.com/office/drawing/2014/main" id="{EF398C6F-24AA-5CA3-80E7-0B8360384497}"/>
                    </a:ext>
                  </a:extLst>
                </p:cNvPr>
                <p:cNvSpPr txBox="1"/>
                <p:nvPr/>
              </p:nvSpPr>
              <p:spPr bwMode="auto">
                <a:xfrm>
                  <a:off x="6375093" y="512086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9344" name="TextBox 9343">
                  <a:extLst>
                    <a:ext uri="{FF2B5EF4-FFF2-40B4-BE49-F238E27FC236}">
                      <a16:creationId xmlns:a16="http://schemas.microsoft.com/office/drawing/2014/main" id="{1411ECEC-4B0E-33ED-33A1-DAD5CE63C88B}"/>
                    </a:ext>
                  </a:extLst>
                </p:cNvPr>
                <p:cNvSpPr txBox="1"/>
                <p:nvPr/>
              </p:nvSpPr>
              <p:spPr bwMode="auto">
                <a:xfrm>
                  <a:off x="6375093" y="542146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9345" name="TextBox 9344">
                  <a:extLst>
                    <a:ext uri="{FF2B5EF4-FFF2-40B4-BE49-F238E27FC236}">
                      <a16:creationId xmlns:a16="http://schemas.microsoft.com/office/drawing/2014/main" id="{34C13015-5F7E-5954-48A0-1EC2951E6F67}"/>
                    </a:ext>
                  </a:extLst>
                </p:cNvPr>
                <p:cNvSpPr txBox="1"/>
                <p:nvPr/>
              </p:nvSpPr>
              <p:spPr bwMode="auto">
                <a:xfrm>
                  <a:off x="6511348" y="571550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9308" name="Group 9307">
                <a:extLst>
                  <a:ext uri="{FF2B5EF4-FFF2-40B4-BE49-F238E27FC236}">
                    <a16:creationId xmlns:a16="http://schemas.microsoft.com/office/drawing/2014/main" id="{4302E01F-1764-80E5-8B00-AE4EF66833BF}"/>
                  </a:ext>
                </a:extLst>
              </p:cNvPr>
              <p:cNvGrpSpPr/>
              <p:nvPr/>
            </p:nvGrpSpPr>
            <p:grpSpPr>
              <a:xfrm>
                <a:off x="6657030" y="5879908"/>
                <a:ext cx="4335874" cy="307777"/>
                <a:chOff x="1866789" y="4914315"/>
                <a:chExt cx="8817511" cy="307777"/>
              </a:xfrm>
            </p:grpSpPr>
            <p:sp>
              <p:nvSpPr>
                <p:cNvPr id="9330" name="TextBox 9329">
                  <a:extLst>
                    <a:ext uri="{FF2B5EF4-FFF2-40B4-BE49-F238E27FC236}">
                      <a16:creationId xmlns:a16="http://schemas.microsoft.com/office/drawing/2014/main" id="{FCDD85DE-6F31-E88F-7258-B69405F2A8B6}"/>
                    </a:ext>
                  </a:extLst>
                </p:cNvPr>
                <p:cNvSpPr txBox="1"/>
                <p:nvPr/>
              </p:nvSpPr>
              <p:spPr bwMode="auto">
                <a:xfrm>
                  <a:off x="1866789"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9331" name="TextBox 9330">
                  <a:extLst>
                    <a:ext uri="{FF2B5EF4-FFF2-40B4-BE49-F238E27FC236}">
                      <a16:creationId xmlns:a16="http://schemas.microsoft.com/office/drawing/2014/main" id="{9C9AC495-23E4-BD08-C159-33C478D2DD3F}"/>
                    </a:ext>
                  </a:extLst>
                </p:cNvPr>
                <p:cNvSpPr txBox="1"/>
                <p:nvPr/>
              </p:nvSpPr>
              <p:spPr bwMode="auto">
                <a:xfrm>
                  <a:off x="2817821"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9332" name="TextBox 9331">
                  <a:extLst>
                    <a:ext uri="{FF2B5EF4-FFF2-40B4-BE49-F238E27FC236}">
                      <a16:creationId xmlns:a16="http://schemas.microsoft.com/office/drawing/2014/main" id="{CE9C6812-5113-52C0-7E7B-EDB34AF4F1C2}"/>
                    </a:ext>
                  </a:extLst>
                </p:cNvPr>
                <p:cNvSpPr txBox="1"/>
                <p:nvPr/>
              </p:nvSpPr>
              <p:spPr bwMode="auto">
                <a:xfrm>
                  <a:off x="3756153"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9333" name="TextBox 9332">
                  <a:extLst>
                    <a:ext uri="{FF2B5EF4-FFF2-40B4-BE49-F238E27FC236}">
                      <a16:creationId xmlns:a16="http://schemas.microsoft.com/office/drawing/2014/main" id="{18158050-C586-C2E0-662A-8152749D9175}"/>
                    </a:ext>
                  </a:extLst>
                </p:cNvPr>
                <p:cNvSpPr txBox="1"/>
                <p:nvPr/>
              </p:nvSpPr>
              <p:spPr bwMode="auto">
                <a:xfrm>
                  <a:off x="4707185"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9334" name="TextBox 9333">
                  <a:extLst>
                    <a:ext uri="{FF2B5EF4-FFF2-40B4-BE49-F238E27FC236}">
                      <a16:creationId xmlns:a16="http://schemas.microsoft.com/office/drawing/2014/main" id="{C2DC24F0-33F5-BCE1-DB13-966D79A724DE}"/>
                    </a:ext>
                  </a:extLst>
                </p:cNvPr>
                <p:cNvSpPr txBox="1"/>
                <p:nvPr/>
              </p:nvSpPr>
              <p:spPr bwMode="auto">
                <a:xfrm>
                  <a:off x="559983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9335" name="TextBox 9334">
                  <a:extLst>
                    <a:ext uri="{FF2B5EF4-FFF2-40B4-BE49-F238E27FC236}">
                      <a16:creationId xmlns:a16="http://schemas.microsoft.com/office/drawing/2014/main" id="{5CB6D841-BA72-2A6A-3605-854146388F6A}"/>
                    </a:ext>
                  </a:extLst>
                </p:cNvPr>
                <p:cNvSpPr txBox="1"/>
                <p:nvPr/>
              </p:nvSpPr>
              <p:spPr bwMode="auto">
                <a:xfrm>
                  <a:off x="6550864"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9336" name="TextBox 9335">
                  <a:extLst>
                    <a:ext uri="{FF2B5EF4-FFF2-40B4-BE49-F238E27FC236}">
                      <a16:creationId xmlns:a16="http://schemas.microsoft.com/office/drawing/2014/main" id="{45921B32-772C-6B85-2EE7-D0C94749D5E2}"/>
                    </a:ext>
                  </a:extLst>
                </p:cNvPr>
                <p:cNvSpPr txBox="1"/>
                <p:nvPr/>
              </p:nvSpPr>
              <p:spPr bwMode="auto">
                <a:xfrm>
                  <a:off x="7489196"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9337" name="TextBox 9336">
                  <a:extLst>
                    <a:ext uri="{FF2B5EF4-FFF2-40B4-BE49-F238E27FC236}">
                      <a16:creationId xmlns:a16="http://schemas.microsoft.com/office/drawing/2014/main" id="{40EC876E-AFF5-5AE1-4C11-6C07FDEBF12D}"/>
                    </a:ext>
                  </a:extLst>
                </p:cNvPr>
                <p:cNvSpPr txBox="1"/>
                <p:nvPr/>
              </p:nvSpPr>
              <p:spPr bwMode="auto">
                <a:xfrm>
                  <a:off x="8440228"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9338" name="TextBox 9337">
                  <a:extLst>
                    <a:ext uri="{FF2B5EF4-FFF2-40B4-BE49-F238E27FC236}">
                      <a16:creationId xmlns:a16="http://schemas.microsoft.com/office/drawing/2014/main" id="{161927D6-434F-0EF2-0958-96F89A29E234}"/>
                    </a:ext>
                  </a:extLst>
                </p:cNvPr>
                <p:cNvSpPr txBox="1"/>
                <p:nvPr/>
              </p:nvSpPr>
              <p:spPr bwMode="auto">
                <a:xfrm>
                  <a:off x="9378560"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9339" name="TextBox 9338">
                  <a:extLst>
                    <a:ext uri="{FF2B5EF4-FFF2-40B4-BE49-F238E27FC236}">
                      <a16:creationId xmlns:a16="http://schemas.microsoft.com/office/drawing/2014/main" id="{4DCAF23F-EC83-2644-186D-12DCA6D07040}"/>
                    </a:ext>
                  </a:extLst>
                </p:cNvPr>
                <p:cNvSpPr txBox="1"/>
                <p:nvPr/>
              </p:nvSpPr>
              <p:spPr bwMode="auto">
                <a:xfrm>
                  <a:off x="1031689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grpSp>
          <p:sp>
            <p:nvSpPr>
              <p:cNvPr id="9309" name="Freeform: Shape 9308">
                <a:extLst>
                  <a:ext uri="{FF2B5EF4-FFF2-40B4-BE49-F238E27FC236}">
                    <a16:creationId xmlns:a16="http://schemas.microsoft.com/office/drawing/2014/main" id="{9E8C6C22-84A5-CC94-F224-BE1936B430EC}"/>
                  </a:ext>
                </a:extLst>
              </p:cNvPr>
              <p:cNvSpPr/>
              <p:nvPr/>
            </p:nvSpPr>
            <p:spPr bwMode="auto">
              <a:xfrm>
                <a:off x="6725642" y="4381500"/>
                <a:ext cx="4194373" cy="1466850"/>
              </a:xfrm>
              <a:custGeom>
                <a:avLst/>
                <a:gdLst>
                  <a:gd name="connsiteX0" fmla="*/ 8483600 w 8483600"/>
                  <a:gd name="connsiteY0" fmla="*/ 3003550 h 3003550"/>
                  <a:gd name="connsiteX1" fmla="*/ 0 w 8483600"/>
                  <a:gd name="connsiteY1" fmla="*/ 3003550 h 3003550"/>
                  <a:gd name="connsiteX2" fmla="*/ 0 w 8483600"/>
                  <a:gd name="connsiteY2" fmla="*/ 0 h 3003550"/>
                </a:gdLst>
                <a:ahLst/>
                <a:cxnLst>
                  <a:cxn ang="0">
                    <a:pos x="connsiteX0" y="connsiteY0"/>
                  </a:cxn>
                  <a:cxn ang="0">
                    <a:pos x="connsiteX1" y="connsiteY1"/>
                  </a:cxn>
                  <a:cxn ang="0">
                    <a:pos x="connsiteX2" y="connsiteY2"/>
                  </a:cxn>
                </a:cxnLst>
                <a:rect l="l" t="t" r="r" b="b"/>
                <a:pathLst>
                  <a:path w="8483600" h="3003550">
                    <a:moveTo>
                      <a:pt x="8483600" y="3003550"/>
                    </a:moveTo>
                    <a:lnTo>
                      <a:pt x="0" y="3003550"/>
                    </a:lnTo>
                    <a:lnTo>
                      <a:pt x="0" y="0"/>
                    </a:lnTo>
                  </a:path>
                </a:pathLst>
              </a:custGeom>
              <a:noFill/>
              <a:ln w="28575">
                <a:solidFill>
                  <a:schemeClr val="bg1"/>
                </a:solidFill>
                <a:miter lim="800000"/>
                <a:headEnd/>
                <a:tailEnd/>
              </a:ln>
            </p:spPr>
            <p:txBody>
              <a:bodyPr rtlCol="0" anchor="ctr"/>
              <a:lstStyle/>
              <a:p>
                <a:pPr algn="ctr"/>
                <a:endParaRPr lang="en-US"/>
              </a:p>
            </p:txBody>
          </p:sp>
          <p:grpSp>
            <p:nvGrpSpPr>
              <p:cNvPr id="9310" name="Group 9309">
                <a:extLst>
                  <a:ext uri="{FF2B5EF4-FFF2-40B4-BE49-F238E27FC236}">
                    <a16:creationId xmlns:a16="http://schemas.microsoft.com/office/drawing/2014/main" id="{1137E9E4-6D44-23EE-ED96-8476777368CD}"/>
                  </a:ext>
                </a:extLst>
              </p:cNvPr>
              <p:cNvGrpSpPr/>
              <p:nvPr/>
            </p:nvGrpSpPr>
            <p:grpSpPr>
              <a:xfrm>
                <a:off x="6648451" y="4381500"/>
                <a:ext cx="76200" cy="1466850"/>
                <a:chOff x="1866726" y="1873250"/>
                <a:chExt cx="577850" cy="2888952"/>
              </a:xfrm>
            </p:grpSpPr>
            <p:cxnSp>
              <p:nvCxnSpPr>
                <p:cNvPr id="9324" name="Straight Connector 9323">
                  <a:extLst>
                    <a:ext uri="{FF2B5EF4-FFF2-40B4-BE49-F238E27FC236}">
                      <a16:creationId xmlns:a16="http://schemas.microsoft.com/office/drawing/2014/main" id="{C9B9E382-36EA-9E29-39E7-EF50DF940916}"/>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5" name="Straight Connector 9324">
                  <a:extLst>
                    <a:ext uri="{FF2B5EF4-FFF2-40B4-BE49-F238E27FC236}">
                      <a16:creationId xmlns:a16="http://schemas.microsoft.com/office/drawing/2014/main" id="{DE2DD8F0-F7C4-BC62-E612-CC955BC99854}"/>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6" name="Straight Connector 9325">
                  <a:extLst>
                    <a:ext uri="{FF2B5EF4-FFF2-40B4-BE49-F238E27FC236}">
                      <a16:creationId xmlns:a16="http://schemas.microsoft.com/office/drawing/2014/main" id="{E4F8D27C-EBE6-2ED9-A798-402467600CCE}"/>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7" name="Straight Connector 9326">
                  <a:extLst>
                    <a:ext uri="{FF2B5EF4-FFF2-40B4-BE49-F238E27FC236}">
                      <a16:creationId xmlns:a16="http://schemas.microsoft.com/office/drawing/2014/main" id="{3373FB50-D221-41FF-536B-BB1D7AD2AC19}"/>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8" name="Straight Connector 9327">
                  <a:extLst>
                    <a:ext uri="{FF2B5EF4-FFF2-40B4-BE49-F238E27FC236}">
                      <a16:creationId xmlns:a16="http://schemas.microsoft.com/office/drawing/2014/main" id="{5CCF305C-2AEE-2EBB-E9D5-FCD9C53F5C73}"/>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9" name="Straight Connector 9328">
                  <a:extLst>
                    <a:ext uri="{FF2B5EF4-FFF2-40B4-BE49-F238E27FC236}">
                      <a16:creationId xmlns:a16="http://schemas.microsoft.com/office/drawing/2014/main" id="{6E1AED64-FB04-5FC0-B799-3F091ECA307B}"/>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311" name="Group 9310">
                <a:extLst>
                  <a:ext uri="{FF2B5EF4-FFF2-40B4-BE49-F238E27FC236}">
                    <a16:creationId xmlns:a16="http://schemas.microsoft.com/office/drawing/2014/main" id="{92C2E726-BEC6-C3EA-809B-60B361333F9B}"/>
                  </a:ext>
                </a:extLst>
              </p:cNvPr>
              <p:cNvGrpSpPr/>
              <p:nvPr/>
            </p:nvGrpSpPr>
            <p:grpSpPr>
              <a:xfrm>
                <a:off x="6724650" y="5854699"/>
                <a:ext cx="4178641" cy="88333"/>
                <a:chOff x="2006598" y="4751963"/>
                <a:chExt cx="8481396" cy="701193"/>
              </a:xfrm>
            </p:grpSpPr>
            <p:grpSp>
              <p:nvGrpSpPr>
                <p:cNvPr id="9312" name="Group 9311">
                  <a:extLst>
                    <a:ext uri="{FF2B5EF4-FFF2-40B4-BE49-F238E27FC236}">
                      <a16:creationId xmlns:a16="http://schemas.microsoft.com/office/drawing/2014/main" id="{61B50703-9FBE-E162-F998-CF15D3671B7B}"/>
                    </a:ext>
                  </a:extLst>
                </p:cNvPr>
                <p:cNvGrpSpPr/>
                <p:nvPr/>
              </p:nvGrpSpPr>
              <p:grpSpPr>
                <a:xfrm rot="5400000">
                  <a:off x="4018202" y="2740359"/>
                  <a:ext cx="701193" cy="4724401"/>
                  <a:chOff x="1866726" y="1873250"/>
                  <a:chExt cx="577850" cy="2888952"/>
                </a:xfrm>
              </p:grpSpPr>
              <p:cxnSp>
                <p:nvCxnSpPr>
                  <p:cNvPr id="9318" name="Straight Connector 9317">
                    <a:extLst>
                      <a:ext uri="{FF2B5EF4-FFF2-40B4-BE49-F238E27FC236}">
                        <a16:creationId xmlns:a16="http://schemas.microsoft.com/office/drawing/2014/main" id="{F3412F52-D843-A7B5-C494-B2733370DDB4}"/>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19" name="Straight Connector 9318">
                    <a:extLst>
                      <a:ext uri="{FF2B5EF4-FFF2-40B4-BE49-F238E27FC236}">
                        <a16:creationId xmlns:a16="http://schemas.microsoft.com/office/drawing/2014/main" id="{1B7E8978-CBFF-6B79-A5B5-A835AEB774DB}"/>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0" name="Straight Connector 9319">
                    <a:extLst>
                      <a:ext uri="{FF2B5EF4-FFF2-40B4-BE49-F238E27FC236}">
                        <a16:creationId xmlns:a16="http://schemas.microsoft.com/office/drawing/2014/main" id="{30C9FAFF-C38C-7EE9-43CE-260A852CCA18}"/>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1" name="Straight Connector 9320">
                    <a:extLst>
                      <a:ext uri="{FF2B5EF4-FFF2-40B4-BE49-F238E27FC236}">
                        <a16:creationId xmlns:a16="http://schemas.microsoft.com/office/drawing/2014/main" id="{897C741A-D053-638B-FDB1-55427A5D5023}"/>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2" name="Straight Connector 9321">
                    <a:extLst>
                      <a:ext uri="{FF2B5EF4-FFF2-40B4-BE49-F238E27FC236}">
                        <a16:creationId xmlns:a16="http://schemas.microsoft.com/office/drawing/2014/main" id="{4183082B-6190-5AC5-9AF5-CC2E568AF1DF}"/>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3" name="Straight Connector 9322">
                    <a:extLst>
                      <a:ext uri="{FF2B5EF4-FFF2-40B4-BE49-F238E27FC236}">
                        <a16:creationId xmlns:a16="http://schemas.microsoft.com/office/drawing/2014/main" id="{EE9493FC-882C-38E2-7FDC-41B42BE96190}"/>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313" name="Group 9312">
                  <a:extLst>
                    <a:ext uri="{FF2B5EF4-FFF2-40B4-BE49-F238E27FC236}">
                      <a16:creationId xmlns:a16="http://schemas.microsoft.com/office/drawing/2014/main" id="{4E160B55-0954-AF70-6471-6007C88D1B8D}"/>
                    </a:ext>
                  </a:extLst>
                </p:cNvPr>
                <p:cNvGrpSpPr/>
                <p:nvPr/>
              </p:nvGrpSpPr>
              <p:grpSpPr>
                <a:xfrm rot="5400000">
                  <a:off x="8727627" y="3692789"/>
                  <a:ext cx="701193" cy="2819541"/>
                  <a:chOff x="1866726" y="3038064"/>
                  <a:chExt cx="577850" cy="1724138"/>
                </a:xfrm>
              </p:grpSpPr>
              <p:cxnSp>
                <p:nvCxnSpPr>
                  <p:cNvPr id="9314" name="Straight Connector 9313">
                    <a:extLst>
                      <a:ext uri="{FF2B5EF4-FFF2-40B4-BE49-F238E27FC236}">
                        <a16:creationId xmlns:a16="http://schemas.microsoft.com/office/drawing/2014/main" id="{257B8C65-AEB5-2EC6-02FF-C3683D879CA9}"/>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15" name="Straight Connector 9314">
                    <a:extLst>
                      <a:ext uri="{FF2B5EF4-FFF2-40B4-BE49-F238E27FC236}">
                        <a16:creationId xmlns:a16="http://schemas.microsoft.com/office/drawing/2014/main" id="{5422C4A2-9F13-1B26-1563-42D80E5A2309}"/>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16" name="Straight Connector 9315">
                    <a:extLst>
                      <a:ext uri="{FF2B5EF4-FFF2-40B4-BE49-F238E27FC236}">
                        <a16:creationId xmlns:a16="http://schemas.microsoft.com/office/drawing/2014/main" id="{3AB9BC0D-9118-FE83-BC0B-1ECD2D53316D}"/>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17" name="Straight Connector 9316">
                    <a:extLst>
                      <a:ext uri="{FF2B5EF4-FFF2-40B4-BE49-F238E27FC236}">
                        <a16:creationId xmlns:a16="http://schemas.microsoft.com/office/drawing/2014/main" id="{E7FB59DD-72E5-E252-16AF-11F80DDE41EA}"/>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grpSp>
        <p:sp>
          <p:nvSpPr>
            <p:cNvPr id="9306" name="TextBox 9305">
              <a:extLst>
                <a:ext uri="{FF2B5EF4-FFF2-40B4-BE49-F238E27FC236}">
                  <a16:creationId xmlns:a16="http://schemas.microsoft.com/office/drawing/2014/main" id="{A7ED4360-922D-3637-A94B-581BEB7E2E2B}"/>
                </a:ext>
              </a:extLst>
            </p:cNvPr>
            <p:cNvSpPr txBox="1"/>
            <p:nvPr/>
          </p:nvSpPr>
          <p:spPr bwMode="auto">
            <a:xfrm>
              <a:off x="8880527" y="6033796"/>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grpSp>
      <p:grpSp>
        <p:nvGrpSpPr>
          <p:cNvPr id="9353" name="Group 9352">
            <a:extLst>
              <a:ext uri="{FF2B5EF4-FFF2-40B4-BE49-F238E27FC236}">
                <a16:creationId xmlns:a16="http://schemas.microsoft.com/office/drawing/2014/main" id="{F0D498A2-7556-A20C-F0CE-D345DA0A833C}"/>
              </a:ext>
            </a:extLst>
          </p:cNvPr>
          <p:cNvGrpSpPr/>
          <p:nvPr/>
        </p:nvGrpSpPr>
        <p:grpSpPr>
          <a:xfrm>
            <a:off x="10520663" y="2448640"/>
            <a:ext cx="1451052" cy="830997"/>
            <a:chOff x="11062942" y="2433523"/>
            <a:chExt cx="1451052" cy="830997"/>
          </a:xfrm>
        </p:grpSpPr>
        <p:sp>
          <p:nvSpPr>
            <p:cNvPr id="9347" name="TextBox 9346">
              <a:extLst>
                <a:ext uri="{FF2B5EF4-FFF2-40B4-BE49-F238E27FC236}">
                  <a16:creationId xmlns:a16="http://schemas.microsoft.com/office/drawing/2014/main" id="{26C6CBD6-DB48-5E12-49A8-BC18BDA7B65D}"/>
                </a:ext>
              </a:extLst>
            </p:cNvPr>
            <p:cNvSpPr txBox="1"/>
            <p:nvPr/>
          </p:nvSpPr>
          <p:spPr bwMode="auto">
            <a:xfrm>
              <a:off x="11346714" y="2433523"/>
              <a:ext cx="116728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ts val="0"/>
                </a:spcBef>
              </a:pPr>
              <a:r>
                <a:rPr lang="en-US" sz="1200" b="0" dirty="0" err="1">
                  <a:solidFill>
                    <a:schemeClr val="bg1"/>
                  </a:solidFill>
                  <a:latin typeface="Calibri" panose="020F0502020204030204" pitchFamily="34" charset="0"/>
                </a:rPr>
                <a:t>Mirvetuximab</a:t>
              </a:r>
              <a:r>
                <a:rPr lang="en-US" sz="1200" b="0" dirty="0">
                  <a:solidFill>
                    <a:schemeClr val="bg1"/>
                  </a:solidFill>
                  <a:latin typeface="Calibri" panose="020F0502020204030204" pitchFamily="34" charset="0"/>
                </a:rPr>
                <a:t> </a:t>
              </a:r>
              <a:r>
                <a:rPr lang="en-US" sz="1200" b="0" dirty="0" err="1">
                  <a:solidFill>
                    <a:schemeClr val="bg1"/>
                  </a:solidFill>
                  <a:latin typeface="Calibri" panose="020F0502020204030204" pitchFamily="34" charset="0"/>
                </a:rPr>
                <a:t>soravtansine</a:t>
              </a:r>
              <a:r>
                <a:rPr lang="en-US" sz="1200" b="0" dirty="0">
                  <a:solidFill>
                    <a:schemeClr val="bg1"/>
                  </a:solidFill>
                  <a:latin typeface="Calibri" panose="020F0502020204030204" pitchFamily="34" charset="0"/>
                </a:rPr>
                <a:t> </a:t>
              </a:r>
            </a:p>
            <a:p>
              <a:pPr>
                <a:spcBef>
                  <a:spcPts val="0"/>
                </a:spcBef>
              </a:pPr>
              <a:r>
                <a:rPr lang="en-US" sz="1200" b="0" dirty="0">
                  <a:solidFill>
                    <a:schemeClr val="bg1"/>
                  </a:solidFill>
                  <a:latin typeface="Calibri" panose="020F0502020204030204" pitchFamily="34" charset="0"/>
                </a:rPr>
                <a:t>Chemotherapy</a:t>
              </a:r>
            </a:p>
            <a:p>
              <a:pPr>
                <a:spcBef>
                  <a:spcPts val="0"/>
                </a:spcBef>
              </a:pPr>
              <a:r>
                <a:rPr lang="en-US" sz="1200" b="0" dirty="0">
                  <a:solidFill>
                    <a:schemeClr val="bg1"/>
                  </a:solidFill>
                  <a:latin typeface="Calibri" panose="020F0502020204030204" pitchFamily="34" charset="0"/>
                </a:rPr>
                <a:t>Censored</a:t>
              </a:r>
            </a:p>
          </p:txBody>
        </p:sp>
        <p:cxnSp>
          <p:nvCxnSpPr>
            <p:cNvPr id="9348" name="Straight Connector 9347">
              <a:extLst>
                <a:ext uri="{FF2B5EF4-FFF2-40B4-BE49-F238E27FC236}">
                  <a16:creationId xmlns:a16="http://schemas.microsoft.com/office/drawing/2014/main" id="{03E38DB7-4861-7DD6-895B-B0732DB001D4}"/>
                </a:ext>
              </a:extLst>
            </p:cNvPr>
            <p:cNvCxnSpPr>
              <a:cxnSpLocks/>
            </p:cNvCxnSpPr>
            <p:nvPr/>
          </p:nvCxnSpPr>
          <p:spPr bwMode="auto">
            <a:xfrm>
              <a:off x="11062942" y="2585923"/>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49" name="Straight Connector 9348">
              <a:extLst>
                <a:ext uri="{FF2B5EF4-FFF2-40B4-BE49-F238E27FC236}">
                  <a16:creationId xmlns:a16="http://schemas.microsoft.com/office/drawing/2014/main" id="{800A3C69-9159-0D5D-E291-DCE86EDF0297}"/>
                </a:ext>
              </a:extLst>
            </p:cNvPr>
            <p:cNvCxnSpPr>
              <a:cxnSpLocks/>
            </p:cNvCxnSpPr>
            <p:nvPr/>
          </p:nvCxnSpPr>
          <p:spPr bwMode="auto">
            <a:xfrm>
              <a:off x="11062942" y="2937297"/>
              <a:ext cx="283772" cy="0"/>
            </a:xfrm>
            <a:prstGeom prst="line">
              <a:avLst/>
            </a:prstGeom>
            <a:noFill/>
            <a:ln w="28575" cap="flat" cmpd="sng" algn="ctr">
              <a:solidFill>
                <a:schemeClr val="accent3"/>
              </a:solidFill>
              <a:prstDash val="solid"/>
              <a:round/>
              <a:headEnd type="none" w="med" len="med"/>
              <a:tailEnd type="none" w="med" len="med"/>
            </a:ln>
            <a:effectLst/>
          </p:spPr>
        </p:cxnSp>
        <p:grpSp>
          <p:nvGrpSpPr>
            <p:cNvPr id="9350" name="Group 9349">
              <a:extLst>
                <a:ext uri="{FF2B5EF4-FFF2-40B4-BE49-F238E27FC236}">
                  <a16:creationId xmlns:a16="http://schemas.microsoft.com/office/drawing/2014/main" id="{06C5FCC7-A5A5-5585-96EB-A525F3A8D735}"/>
                </a:ext>
              </a:extLst>
            </p:cNvPr>
            <p:cNvGrpSpPr/>
            <p:nvPr/>
          </p:nvGrpSpPr>
          <p:grpSpPr>
            <a:xfrm>
              <a:off x="11176759" y="3086880"/>
              <a:ext cx="89485" cy="89485"/>
              <a:chOff x="2162465" y="4117385"/>
              <a:chExt cx="283772" cy="283772"/>
            </a:xfrm>
          </p:grpSpPr>
          <p:cxnSp>
            <p:nvCxnSpPr>
              <p:cNvPr id="9351" name="Straight Connector 9350">
                <a:extLst>
                  <a:ext uri="{FF2B5EF4-FFF2-40B4-BE49-F238E27FC236}">
                    <a16:creationId xmlns:a16="http://schemas.microsoft.com/office/drawing/2014/main" id="{5A5368EF-DA39-8A48-79AF-9065CB31B1FF}"/>
                  </a:ext>
                </a:extLst>
              </p:cNvPr>
              <p:cNvCxnSpPr>
                <a:cxnSpLocks/>
              </p:cNvCxnSpPr>
              <p:nvPr/>
            </p:nvCxnSpPr>
            <p:spPr bwMode="auto">
              <a:xfrm>
                <a:off x="2162465" y="4259271"/>
                <a:ext cx="283772" cy="0"/>
              </a:xfrm>
              <a:prstGeom prst="line">
                <a:avLst/>
              </a:prstGeom>
              <a:noFill/>
              <a:ln w="28575" cap="flat" cmpd="sng" algn="ctr">
                <a:solidFill>
                  <a:schemeClr val="bg1"/>
                </a:solidFill>
                <a:prstDash val="solid"/>
                <a:round/>
                <a:headEnd type="none" w="med" len="med"/>
                <a:tailEnd type="none" w="med" len="med"/>
              </a:ln>
              <a:effectLst/>
            </p:spPr>
          </p:cxnSp>
          <p:cxnSp>
            <p:nvCxnSpPr>
              <p:cNvPr id="9352" name="Straight Connector 9351">
                <a:extLst>
                  <a:ext uri="{FF2B5EF4-FFF2-40B4-BE49-F238E27FC236}">
                    <a16:creationId xmlns:a16="http://schemas.microsoft.com/office/drawing/2014/main" id="{D5739DEB-9532-F9A3-15BD-3FAB8123D7E3}"/>
                  </a:ext>
                </a:extLst>
              </p:cNvPr>
              <p:cNvCxnSpPr>
                <a:cxnSpLocks/>
              </p:cNvCxnSpPr>
              <p:nvPr/>
            </p:nvCxnSpPr>
            <p:spPr bwMode="auto">
              <a:xfrm rot="5400000">
                <a:off x="2162465" y="4259271"/>
                <a:ext cx="283772" cy="0"/>
              </a:xfrm>
              <a:prstGeom prst="line">
                <a:avLst/>
              </a:prstGeom>
              <a:noFill/>
              <a:ln w="28575" cap="flat" cmpd="sng" algn="ctr">
                <a:solidFill>
                  <a:schemeClr val="bg1"/>
                </a:solidFill>
                <a:prstDash val="solid"/>
                <a:round/>
                <a:headEnd type="none" w="med" len="med"/>
                <a:tailEnd type="none" w="med" len="med"/>
              </a:ln>
              <a:effectLst/>
            </p:spPr>
          </p:cxnSp>
        </p:grpSp>
      </p:grpSp>
      <p:sp>
        <p:nvSpPr>
          <p:cNvPr id="9354" name="Freeform: Shape 9353">
            <a:extLst>
              <a:ext uri="{FF2B5EF4-FFF2-40B4-BE49-F238E27FC236}">
                <a16:creationId xmlns:a16="http://schemas.microsoft.com/office/drawing/2014/main" id="{790384FB-4351-7C82-6BC3-FF6C96103850}"/>
              </a:ext>
            </a:extLst>
          </p:cNvPr>
          <p:cNvSpPr/>
          <p:nvPr/>
        </p:nvSpPr>
        <p:spPr bwMode="auto">
          <a:xfrm>
            <a:off x="1326356" y="1776413"/>
            <a:ext cx="3281363" cy="1457325"/>
          </a:xfrm>
          <a:custGeom>
            <a:avLst/>
            <a:gdLst>
              <a:gd name="connsiteX0" fmla="*/ 0 w 3281363"/>
              <a:gd name="connsiteY0" fmla="*/ 0 h 1457325"/>
              <a:gd name="connsiteX1" fmla="*/ 59532 w 3281363"/>
              <a:gd name="connsiteY1" fmla="*/ 0 h 1457325"/>
              <a:gd name="connsiteX2" fmla="*/ 59532 w 3281363"/>
              <a:gd name="connsiteY2" fmla="*/ 30956 h 1457325"/>
              <a:gd name="connsiteX3" fmla="*/ 88107 w 3281363"/>
              <a:gd name="connsiteY3" fmla="*/ 30956 h 1457325"/>
              <a:gd name="connsiteX4" fmla="*/ 88107 w 3281363"/>
              <a:gd name="connsiteY4" fmla="*/ 59531 h 1457325"/>
              <a:gd name="connsiteX5" fmla="*/ 121444 w 3281363"/>
              <a:gd name="connsiteY5" fmla="*/ 59531 h 1457325"/>
              <a:gd name="connsiteX6" fmla="*/ 121444 w 3281363"/>
              <a:gd name="connsiteY6" fmla="*/ 76200 h 1457325"/>
              <a:gd name="connsiteX7" fmla="*/ 195263 w 3281363"/>
              <a:gd name="connsiteY7" fmla="*/ 76200 h 1457325"/>
              <a:gd name="connsiteX8" fmla="*/ 195263 w 3281363"/>
              <a:gd name="connsiteY8" fmla="*/ 154781 h 1457325"/>
              <a:gd name="connsiteX9" fmla="*/ 207169 w 3281363"/>
              <a:gd name="connsiteY9" fmla="*/ 154781 h 1457325"/>
              <a:gd name="connsiteX10" fmla="*/ 207169 w 3281363"/>
              <a:gd name="connsiteY10" fmla="*/ 207168 h 1457325"/>
              <a:gd name="connsiteX11" fmla="*/ 209550 w 3281363"/>
              <a:gd name="connsiteY11" fmla="*/ 207168 h 1457325"/>
              <a:gd name="connsiteX12" fmla="*/ 209550 w 3281363"/>
              <a:gd name="connsiteY12" fmla="*/ 242887 h 1457325"/>
              <a:gd name="connsiteX13" fmla="*/ 219075 w 3281363"/>
              <a:gd name="connsiteY13" fmla="*/ 242887 h 1457325"/>
              <a:gd name="connsiteX14" fmla="*/ 219075 w 3281363"/>
              <a:gd name="connsiteY14" fmla="*/ 285750 h 1457325"/>
              <a:gd name="connsiteX15" fmla="*/ 238125 w 3281363"/>
              <a:gd name="connsiteY15" fmla="*/ 285750 h 1457325"/>
              <a:gd name="connsiteX16" fmla="*/ 238125 w 3281363"/>
              <a:gd name="connsiteY16" fmla="*/ 378618 h 1457325"/>
              <a:gd name="connsiteX17" fmla="*/ 302419 w 3281363"/>
              <a:gd name="connsiteY17" fmla="*/ 378618 h 1457325"/>
              <a:gd name="connsiteX18" fmla="*/ 302419 w 3281363"/>
              <a:gd name="connsiteY18" fmla="*/ 395287 h 1457325"/>
              <a:gd name="connsiteX19" fmla="*/ 338138 w 3281363"/>
              <a:gd name="connsiteY19" fmla="*/ 395287 h 1457325"/>
              <a:gd name="connsiteX20" fmla="*/ 338138 w 3281363"/>
              <a:gd name="connsiteY20" fmla="*/ 419100 h 1457325"/>
              <a:gd name="connsiteX21" fmla="*/ 369094 w 3281363"/>
              <a:gd name="connsiteY21" fmla="*/ 419100 h 1457325"/>
              <a:gd name="connsiteX22" fmla="*/ 369094 w 3281363"/>
              <a:gd name="connsiteY22" fmla="*/ 442912 h 1457325"/>
              <a:gd name="connsiteX23" fmla="*/ 381000 w 3281363"/>
              <a:gd name="connsiteY23" fmla="*/ 442912 h 1457325"/>
              <a:gd name="connsiteX24" fmla="*/ 381000 w 3281363"/>
              <a:gd name="connsiteY24" fmla="*/ 485775 h 1457325"/>
              <a:gd name="connsiteX25" fmla="*/ 397669 w 3281363"/>
              <a:gd name="connsiteY25" fmla="*/ 485775 h 1457325"/>
              <a:gd name="connsiteX26" fmla="*/ 397669 w 3281363"/>
              <a:gd name="connsiteY26" fmla="*/ 526256 h 1457325"/>
              <a:gd name="connsiteX27" fmla="*/ 419100 w 3281363"/>
              <a:gd name="connsiteY27" fmla="*/ 526256 h 1457325"/>
              <a:gd name="connsiteX28" fmla="*/ 419100 w 3281363"/>
              <a:gd name="connsiteY28" fmla="*/ 550068 h 1457325"/>
              <a:gd name="connsiteX29" fmla="*/ 447675 w 3281363"/>
              <a:gd name="connsiteY29" fmla="*/ 550068 h 1457325"/>
              <a:gd name="connsiteX30" fmla="*/ 447675 w 3281363"/>
              <a:gd name="connsiteY30" fmla="*/ 573881 h 1457325"/>
              <a:gd name="connsiteX31" fmla="*/ 464344 w 3281363"/>
              <a:gd name="connsiteY31" fmla="*/ 573881 h 1457325"/>
              <a:gd name="connsiteX32" fmla="*/ 464344 w 3281363"/>
              <a:gd name="connsiteY32" fmla="*/ 595312 h 1457325"/>
              <a:gd name="connsiteX33" fmla="*/ 578644 w 3281363"/>
              <a:gd name="connsiteY33" fmla="*/ 595312 h 1457325"/>
              <a:gd name="connsiteX34" fmla="*/ 578644 w 3281363"/>
              <a:gd name="connsiteY34" fmla="*/ 619125 h 1457325"/>
              <a:gd name="connsiteX35" fmla="*/ 595313 w 3281363"/>
              <a:gd name="connsiteY35" fmla="*/ 619125 h 1457325"/>
              <a:gd name="connsiteX36" fmla="*/ 595313 w 3281363"/>
              <a:gd name="connsiteY36" fmla="*/ 638175 h 1457325"/>
              <a:gd name="connsiteX37" fmla="*/ 614363 w 3281363"/>
              <a:gd name="connsiteY37" fmla="*/ 638175 h 1457325"/>
              <a:gd name="connsiteX38" fmla="*/ 614363 w 3281363"/>
              <a:gd name="connsiteY38" fmla="*/ 683418 h 1457325"/>
              <a:gd name="connsiteX39" fmla="*/ 652463 w 3281363"/>
              <a:gd name="connsiteY39" fmla="*/ 683418 h 1457325"/>
              <a:gd name="connsiteX40" fmla="*/ 652463 w 3281363"/>
              <a:gd name="connsiteY40" fmla="*/ 709612 h 1457325"/>
              <a:gd name="connsiteX41" fmla="*/ 711994 w 3281363"/>
              <a:gd name="connsiteY41" fmla="*/ 709612 h 1457325"/>
              <a:gd name="connsiteX42" fmla="*/ 711994 w 3281363"/>
              <a:gd name="connsiteY42" fmla="*/ 731043 h 1457325"/>
              <a:gd name="connsiteX43" fmla="*/ 831057 w 3281363"/>
              <a:gd name="connsiteY43" fmla="*/ 731043 h 1457325"/>
              <a:gd name="connsiteX44" fmla="*/ 831057 w 3281363"/>
              <a:gd name="connsiteY44" fmla="*/ 766762 h 1457325"/>
              <a:gd name="connsiteX45" fmla="*/ 838200 w 3281363"/>
              <a:gd name="connsiteY45" fmla="*/ 766762 h 1457325"/>
              <a:gd name="connsiteX46" fmla="*/ 838200 w 3281363"/>
              <a:gd name="connsiteY46" fmla="*/ 790575 h 1457325"/>
              <a:gd name="connsiteX47" fmla="*/ 845344 w 3281363"/>
              <a:gd name="connsiteY47" fmla="*/ 790575 h 1457325"/>
              <a:gd name="connsiteX48" fmla="*/ 845344 w 3281363"/>
              <a:gd name="connsiteY48" fmla="*/ 828675 h 1457325"/>
              <a:gd name="connsiteX49" fmla="*/ 881063 w 3281363"/>
              <a:gd name="connsiteY49" fmla="*/ 828675 h 1457325"/>
              <a:gd name="connsiteX50" fmla="*/ 881063 w 3281363"/>
              <a:gd name="connsiteY50" fmla="*/ 876300 h 1457325"/>
              <a:gd name="connsiteX51" fmla="*/ 931069 w 3281363"/>
              <a:gd name="connsiteY51" fmla="*/ 876300 h 1457325"/>
              <a:gd name="connsiteX52" fmla="*/ 931069 w 3281363"/>
              <a:gd name="connsiteY52" fmla="*/ 907256 h 1457325"/>
              <a:gd name="connsiteX53" fmla="*/ 966788 w 3281363"/>
              <a:gd name="connsiteY53" fmla="*/ 907256 h 1457325"/>
              <a:gd name="connsiteX54" fmla="*/ 966788 w 3281363"/>
              <a:gd name="connsiteY54" fmla="*/ 931068 h 1457325"/>
              <a:gd name="connsiteX55" fmla="*/ 1040607 w 3281363"/>
              <a:gd name="connsiteY55" fmla="*/ 931068 h 1457325"/>
              <a:gd name="connsiteX56" fmla="*/ 1040607 w 3281363"/>
              <a:gd name="connsiteY56" fmla="*/ 966787 h 1457325"/>
              <a:gd name="connsiteX57" fmla="*/ 1059657 w 3281363"/>
              <a:gd name="connsiteY57" fmla="*/ 966787 h 1457325"/>
              <a:gd name="connsiteX58" fmla="*/ 1059657 w 3281363"/>
              <a:gd name="connsiteY58" fmla="*/ 1009650 h 1457325"/>
              <a:gd name="connsiteX59" fmla="*/ 1064419 w 3281363"/>
              <a:gd name="connsiteY59" fmla="*/ 1009650 h 1457325"/>
              <a:gd name="connsiteX60" fmla="*/ 1064419 w 3281363"/>
              <a:gd name="connsiteY60" fmla="*/ 1045368 h 1457325"/>
              <a:gd name="connsiteX61" fmla="*/ 1081088 w 3281363"/>
              <a:gd name="connsiteY61" fmla="*/ 1045368 h 1457325"/>
              <a:gd name="connsiteX62" fmla="*/ 1081088 w 3281363"/>
              <a:gd name="connsiteY62" fmla="*/ 1076325 h 1457325"/>
              <a:gd name="connsiteX63" fmla="*/ 1269207 w 3281363"/>
              <a:gd name="connsiteY63" fmla="*/ 1076325 h 1457325"/>
              <a:gd name="connsiteX64" fmla="*/ 1269207 w 3281363"/>
              <a:gd name="connsiteY64" fmla="*/ 1112043 h 1457325"/>
              <a:gd name="connsiteX65" fmla="*/ 1321594 w 3281363"/>
              <a:gd name="connsiteY65" fmla="*/ 1112043 h 1457325"/>
              <a:gd name="connsiteX66" fmla="*/ 1321594 w 3281363"/>
              <a:gd name="connsiteY66" fmla="*/ 1138237 h 1457325"/>
              <a:gd name="connsiteX67" fmla="*/ 1328738 w 3281363"/>
              <a:gd name="connsiteY67" fmla="*/ 1138237 h 1457325"/>
              <a:gd name="connsiteX68" fmla="*/ 1328738 w 3281363"/>
              <a:gd name="connsiteY68" fmla="*/ 1173956 h 1457325"/>
              <a:gd name="connsiteX69" fmla="*/ 1457325 w 3281363"/>
              <a:gd name="connsiteY69" fmla="*/ 1173956 h 1457325"/>
              <a:gd name="connsiteX70" fmla="*/ 1457325 w 3281363"/>
              <a:gd name="connsiteY70" fmla="*/ 1204912 h 1457325"/>
              <a:gd name="connsiteX71" fmla="*/ 1490663 w 3281363"/>
              <a:gd name="connsiteY71" fmla="*/ 1204912 h 1457325"/>
              <a:gd name="connsiteX72" fmla="*/ 1490663 w 3281363"/>
              <a:gd name="connsiteY72" fmla="*/ 1243012 h 1457325"/>
              <a:gd name="connsiteX73" fmla="*/ 1526382 w 3281363"/>
              <a:gd name="connsiteY73" fmla="*/ 1243012 h 1457325"/>
              <a:gd name="connsiteX74" fmla="*/ 1526382 w 3281363"/>
              <a:gd name="connsiteY74" fmla="*/ 1273968 h 1457325"/>
              <a:gd name="connsiteX75" fmla="*/ 1626394 w 3281363"/>
              <a:gd name="connsiteY75" fmla="*/ 1273968 h 1457325"/>
              <a:gd name="connsiteX76" fmla="*/ 1626394 w 3281363"/>
              <a:gd name="connsiteY76" fmla="*/ 1309687 h 1457325"/>
              <a:gd name="connsiteX77" fmla="*/ 1664494 w 3281363"/>
              <a:gd name="connsiteY77" fmla="*/ 1309687 h 1457325"/>
              <a:gd name="connsiteX78" fmla="*/ 1664494 w 3281363"/>
              <a:gd name="connsiteY78" fmla="*/ 1354931 h 1457325"/>
              <a:gd name="connsiteX79" fmla="*/ 1712119 w 3281363"/>
              <a:gd name="connsiteY79" fmla="*/ 1354931 h 1457325"/>
              <a:gd name="connsiteX80" fmla="*/ 1712119 w 3281363"/>
              <a:gd name="connsiteY80" fmla="*/ 1390650 h 1457325"/>
              <a:gd name="connsiteX81" fmla="*/ 2936082 w 3281363"/>
              <a:gd name="connsiteY81" fmla="*/ 1390650 h 1457325"/>
              <a:gd name="connsiteX82" fmla="*/ 2936082 w 3281363"/>
              <a:gd name="connsiteY82" fmla="*/ 1431131 h 1457325"/>
              <a:gd name="connsiteX83" fmla="*/ 3281363 w 3281363"/>
              <a:gd name="connsiteY83" fmla="*/ 1431131 h 1457325"/>
              <a:gd name="connsiteX84" fmla="*/ 3281363 w 3281363"/>
              <a:gd name="connsiteY84" fmla="*/ 1457325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281363" h="1457325">
                <a:moveTo>
                  <a:pt x="0" y="0"/>
                </a:moveTo>
                <a:lnTo>
                  <a:pt x="59532" y="0"/>
                </a:lnTo>
                <a:lnTo>
                  <a:pt x="59532" y="30956"/>
                </a:lnTo>
                <a:lnTo>
                  <a:pt x="88107" y="30956"/>
                </a:lnTo>
                <a:lnTo>
                  <a:pt x="88107" y="59531"/>
                </a:lnTo>
                <a:lnTo>
                  <a:pt x="121444" y="59531"/>
                </a:lnTo>
                <a:lnTo>
                  <a:pt x="121444" y="76200"/>
                </a:lnTo>
                <a:lnTo>
                  <a:pt x="195263" y="76200"/>
                </a:lnTo>
                <a:lnTo>
                  <a:pt x="195263" y="154781"/>
                </a:lnTo>
                <a:lnTo>
                  <a:pt x="207169" y="154781"/>
                </a:lnTo>
                <a:lnTo>
                  <a:pt x="207169" y="207168"/>
                </a:lnTo>
                <a:lnTo>
                  <a:pt x="209550" y="207168"/>
                </a:lnTo>
                <a:lnTo>
                  <a:pt x="209550" y="242887"/>
                </a:lnTo>
                <a:lnTo>
                  <a:pt x="219075" y="242887"/>
                </a:lnTo>
                <a:lnTo>
                  <a:pt x="219075" y="285750"/>
                </a:lnTo>
                <a:lnTo>
                  <a:pt x="238125" y="285750"/>
                </a:lnTo>
                <a:lnTo>
                  <a:pt x="238125" y="378618"/>
                </a:lnTo>
                <a:lnTo>
                  <a:pt x="302419" y="378618"/>
                </a:lnTo>
                <a:lnTo>
                  <a:pt x="302419" y="395287"/>
                </a:lnTo>
                <a:lnTo>
                  <a:pt x="338138" y="395287"/>
                </a:lnTo>
                <a:lnTo>
                  <a:pt x="338138" y="419100"/>
                </a:lnTo>
                <a:lnTo>
                  <a:pt x="369094" y="419100"/>
                </a:lnTo>
                <a:lnTo>
                  <a:pt x="369094" y="442912"/>
                </a:lnTo>
                <a:lnTo>
                  <a:pt x="381000" y="442912"/>
                </a:lnTo>
                <a:lnTo>
                  <a:pt x="381000" y="485775"/>
                </a:lnTo>
                <a:lnTo>
                  <a:pt x="397669" y="485775"/>
                </a:lnTo>
                <a:lnTo>
                  <a:pt x="397669" y="526256"/>
                </a:lnTo>
                <a:lnTo>
                  <a:pt x="419100" y="526256"/>
                </a:lnTo>
                <a:lnTo>
                  <a:pt x="419100" y="550068"/>
                </a:lnTo>
                <a:lnTo>
                  <a:pt x="447675" y="550068"/>
                </a:lnTo>
                <a:lnTo>
                  <a:pt x="447675" y="573881"/>
                </a:lnTo>
                <a:lnTo>
                  <a:pt x="464344" y="573881"/>
                </a:lnTo>
                <a:lnTo>
                  <a:pt x="464344" y="595312"/>
                </a:lnTo>
                <a:lnTo>
                  <a:pt x="578644" y="595312"/>
                </a:lnTo>
                <a:lnTo>
                  <a:pt x="578644" y="619125"/>
                </a:lnTo>
                <a:lnTo>
                  <a:pt x="595313" y="619125"/>
                </a:lnTo>
                <a:lnTo>
                  <a:pt x="595313" y="638175"/>
                </a:lnTo>
                <a:lnTo>
                  <a:pt x="614363" y="638175"/>
                </a:lnTo>
                <a:lnTo>
                  <a:pt x="614363" y="683418"/>
                </a:lnTo>
                <a:lnTo>
                  <a:pt x="652463" y="683418"/>
                </a:lnTo>
                <a:lnTo>
                  <a:pt x="652463" y="709612"/>
                </a:lnTo>
                <a:lnTo>
                  <a:pt x="711994" y="709612"/>
                </a:lnTo>
                <a:lnTo>
                  <a:pt x="711994" y="731043"/>
                </a:lnTo>
                <a:lnTo>
                  <a:pt x="831057" y="731043"/>
                </a:lnTo>
                <a:lnTo>
                  <a:pt x="831057" y="766762"/>
                </a:lnTo>
                <a:lnTo>
                  <a:pt x="838200" y="766762"/>
                </a:lnTo>
                <a:lnTo>
                  <a:pt x="838200" y="790575"/>
                </a:lnTo>
                <a:lnTo>
                  <a:pt x="845344" y="790575"/>
                </a:lnTo>
                <a:lnTo>
                  <a:pt x="845344" y="828675"/>
                </a:lnTo>
                <a:lnTo>
                  <a:pt x="881063" y="828675"/>
                </a:lnTo>
                <a:lnTo>
                  <a:pt x="881063" y="876300"/>
                </a:lnTo>
                <a:lnTo>
                  <a:pt x="931069" y="876300"/>
                </a:lnTo>
                <a:lnTo>
                  <a:pt x="931069" y="907256"/>
                </a:lnTo>
                <a:lnTo>
                  <a:pt x="966788" y="907256"/>
                </a:lnTo>
                <a:lnTo>
                  <a:pt x="966788" y="931068"/>
                </a:lnTo>
                <a:lnTo>
                  <a:pt x="1040607" y="931068"/>
                </a:lnTo>
                <a:lnTo>
                  <a:pt x="1040607" y="966787"/>
                </a:lnTo>
                <a:lnTo>
                  <a:pt x="1059657" y="966787"/>
                </a:lnTo>
                <a:lnTo>
                  <a:pt x="1059657" y="1009650"/>
                </a:lnTo>
                <a:lnTo>
                  <a:pt x="1064419" y="1009650"/>
                </a:lnTo>
                <a:lnTo>
                  <a:pt x="1064419" y="1045368"/>
                </a:lnTo>
                <a:lnTo>
                  <a:pt x="1081088" y="1045368"/>
                </a:lnTo>
                <a:lnTo>
                  <a:pt x="1081088" y="1076325"/>
                </a:lnTo>
                <a:lnTo>
                  <a:pt x="1269207" y="1076325"/>
                </a:lnTo>
                <a:lnTo>
                  <a:pt x="1269207" y="1112043"/>
                </a:lnTo>
                <a:lnTo>
                  <a:pt x="1321594" y="1112043"/>
                </a:lnTo>
                <a:lnTo>
                  <a:pt x="1321594" y="1138237"/>
                </a:lnTo>
                <a:lnTo>
                  <a:pt x="1328738" y="1138237"/>
                </a:lnTo>
                <a:lnTo>
                  <a:pt x="1328738" y="1173956"/>
                </a:lnTo>
                <a:lnTo>
                  <a:pt x="1457325" y="1173956"/>
                </a:lnTo>
                <a:lnTo>
                  <a:pt x="1457325" y="1204912"/>
                </a:lnTo>
                <a:lnTo>
                  <a:pt x="1490663" y="1204912"/>
                </a:lnTo>
                <a:lnTo>
                  <a:pt x="1490663" y="1243012"/>
                </a:lnTo>
                <a:lnTo>
                  <a:pt x="1526382" y="1243012"/>
                </a:lnTo>
                <a:lnTo>
                  <a:pt x="1526382" y="1273968"/>
                </a:lnTo>
                <a:lnTo>
                  <a:pt x="1626394" y="1273968"/>
                </a:lnTo>
                <a:lnTo>
                  <a:pt x="1626394" y="1309687"/>
                </a:lnTo>
                <a:lnTo>
                  <a:pt x="1664494" y="1309687"/>
                </a:lnTo>
                <a:lnTo>
                  <a:pt x="1664494" y="1354931"/>
                </a:lnTo>
                <a:lnTo>
                  <a:pt x="1712119" y="1354931"/>
                </a:lnTo>
                <a:lnTo>
                  <a:pt x="1712119" y="1390650"/>
                </a:lnTo>
                <a:lnTo>
                  <a:pt x="2936082" y="1390650"/>
                </a:lnTo>
                <a:lnTo>
                  <a:pt x="2936082" y="1431131"/>
                </a:lnTo>
                <a:lnTo>
                  <a:pt x="3281363" y="1431131"/>
                </a:lnTo>
                <a:lnTo>
                  <a:pt x="3281363" y="1457325"/>
                </a:lnTo>
              </a:path>
            </a:pathLst>
          </a:custGeom>
          <a:noFill/>
          <a:ln w="28575">
            <a:solidFill>
              <a:schemeClr val="accent3"/>
            </a:solidFill>
            <a:miter lim="800000"/>
            <a:headEnd/>
            <a:tailEnd/>
          </a:ln>
        </p:spPr>
        <p:txBody>
          <a:bodyPr rtlCol="0" anchor="ctr"/>
          <a:lstStyle/>
          <a:p>
            <a:pPr algn="ctr"/>
            <a:endParaRPr lang="en-US"/>
          </a:p>
        </p:txBody>
      </p:sp>
      <p:grpSp>
        <p:nvGrpSpPr>
          <p:cNvPr id="9397" name="Group 9396">
            <a:extLst>
              <a:ext uri="{FF2B5EF4-FFF2-40B4-BE49-F238E27FC236}">
                <a16:creationId xmlns:a16="http://schemas.microsoft.com/office/drawing/2014/main" id="{25E3BAA1-6398-779B-B18E-8535DF27947B}"/>
              </a:ext>
            </a:extLst>
          </p:cNvPr>
          <p:cNvGrpSpPr/>
          <p:nvPr/>
        </p:nvGrpSpPr>
        <p:grpSpPr>
          <a:xfrm>
            <a:off x="1502486" y="1948943"/>
            <a:ext cx="1464551" cy="1154931"/>
            <a:chOff x="1502486" y="1948943"/>
            <a:chExt cx="1464551" cy="1154931"/>
          </a:xfrm>
        </p:grpSpPr>
        <p:grpSp>
          <p:nvGrpSpPr>
            <p:cNvPr id="9358" name="Group 9357">
              <a:extLst>
                <a:ext uri="{FF2B5EF4-FFF2-40B4-BE49-F238E27FC236}">
                  <a16:creationId xmlns:a16="http://schemas.microsoft.com/office/drawing/2014/main" id="{01A8AE19-5252-A74E-5919-C4FC0D0422DA}"/>
                </a:ext>
              </a:extLst>
            </p:cNvPr>
            <p:cNvGrpSpPr/>
            <p:nvPr/>
          </p:nvGrpSpPr>
          <p:grpSpPr>
            <a:xfrm>
              <a:off x="1502486" y="1948943"/>
              <a:ext cx="89485" cy="89485"/>
              <a:chOff x="2162465" y="4117385"/>
              <a:chExt cx="283772" cy="283772"/>
            </a:xfrm>
          </p:grpSpPr>
          <p:cxnSp>
            <p:nvCxnSpPr>
              <p:cNvPr id="9359" name="Straight Connector 9358">
                <a:extLst>
                  <a:ext uri="{FF2B5EF4-FFF2-40B4-BE49-F238E27FC236}">
                    <a16:creationId xmlns:a16="http://schemas.microsoft.com/office/drawing/2014/main" id="{F02F119C-9AB9-62DA-39A4-CA8BE7F32B4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0" name="Straight Connector 9359">
                <a:extLst>
                  <a:ext uri="{FF2B5EF4-FFF2-40B4-BE49-F238E27FC236}">
                    <a16:creationId xmlns:a16="http://schemas.microsoft.com/office/drawing/2014/main" id="{75B769FF-95C9-553C-3002-45FBEB84A8A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61" name="Group 9360">
              <a:extLst>
                <a:ext uri="{FF2B5EF4-FFF2-40B4-BE49-F238E27FC236}">
                  <a16:creationId xmlns:a16="http://schemas.microsoft.com/office/drawing/2014/main" id="{7717555A-10A5-545F-72F7-9202E695111E}"/>
                </a:ext>
              </a:extLst>
            </p:cNvPr>
            <p:cNvGrpSpPr/>
            <p:nvPr/>
          </p:nvGrpSpPr>
          <p:grpSpPr>
            <a:xfrm>
              <a:off x="1525468" y="2042825"/>
              <a:ext cx="89485" cy="89485"/>
              <a:chOff x="2162465" y="4117385"/>
              <a:chExt cx="283772" cy="283772"/>
            </a:xfrm>
          </p:grpSpPr>
          <p:cxnSp>
            <p:nvCxnSpPr>
              <p:cNvPr id="9362" name="Straight Connector 9361">
                <a:extLst>
                  <a:ext uri="{FF2B5EF4-FFF2-40B4-BE49-F238E27FC236}">
                    <a16:creationId xmlns:a16="http://schemas.microsoft.com/office/drawing/2014/main" id="{92670ECD-0015-9D1E-A003-D8A1CF26724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3" name="Straight Connector 9362">
                <a:extLst>
                  <a:ext uri="{FF2B5EF4-FFF2-40B4-BE49-F238E27FC236}">
                    <a16:creationId xmlns:a16="http://schemas.microsoft.com/office/drawing/2014/main" id="{F4A72EDA-126D-5B4C-0443-087CA23F5EB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64" name="Group 9363">
              <a:extLst>
                <a:ext uri="{FF2B5EF4-FFF2-40B4-BE49-F238E27FC236}">
                  <a16:creationId xmlns:a16="http://schemas.microsoft.com/office/drawing/2014/main" id="{194F5BEE-D237-7899-007E-4E53491D76DD}"/>
                </a:ext>
              </a:extLst>
            </p:cNvPr>
            <p:cNvGrpSpPr/>
            <p:nvPr/>
          </p:nvGrpSpPr>
          <p:grpSpPr>
            <a:xfrm>
              <a:off x="1756780" y="2325128"/>
              <a:ext cx="89485" cy="89485"/>
              <a:chOff x="2162465" y="4117385"/>
              <a:chExt cx="283772" cy="283772"/>
            </a:xfrm>
          </p:grpSpPr>
          <p:cxnSp>
            <p:nvCxnSpPr>
              <p:cNvPr id="9365" name="Straight Connector 9364">
                <a:extLst>
                  <a:ext uri="{FF2B5EF4-FFF2-40B4-BE49-F238E27FC236}">
                    <a16:creationId xmlns:a16="http://schemas.microsoft.com/office/drawing/2014/main" id="{280B439D-0A9E-FA34-945E-F7217530826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6" name="Straight Connector 9365">
                <a:extLst>
                  <a:ext uri="{FF2B5EF4-FFF2-40B4-BE49-F238E27FC236}">
                    <a16:creationId xmlns:a16="http://schemas.microsoft.com/office/drawing/2014/main" id="{7B1B881E-1CC0-782E-AFA6-4A91C093C5A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67" name="Group 9366">
              <a:extLst>
                <a:ext uri="{FF2B5EF4-FFF2-40B4-BE49-F238E27FC236}">
                  <a16:creationId xmlns:a16="http://schemas.microsoft.com/office/drawing/2014/main" id="{95330B0D-B84C-AB90-DAE7-1F96B1C21334}"/>
                </a:ext>
              </a:extLst>
            </p:cNvPr>
            <p:cNvGrpSpPr/>
            <p:nvPr/>
          </p:nvGrpSpPr>
          <p:grpSpPr>
            <a:xfrm>
              <a:off x="1917796" y="2415590"/>
              <a:ext cx="89485" cy="89485"/>
              <a:chOff x="2162465" y="4117385"/>
              <a:chExt cx="283772" cy="283772"/>
            </a:xfrm>
          </p:grpSpPr>
          <p:cxnSp>
            <p:nvCxnSpPr>
              <p:cNvPr id="9368" name="Straight Connector 9367">
                <a:extLst>
                  <a:ext uri="{FF2B5EF4-FFF2-40B4-BE49-F238E27FC236}">
                    <a16:creationId xmlns:a16="http://schemas.microsoft.com/office/drawing/2014/main" id="{3BD097C8-E958-4115-D1A5-6E68DF74E29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9" name="Straight Connector 9368">
                <a:extLst>
                  <a:ext uri="{FF2B5EF4-FFF2-40B4-BE49-F238E27FC236}">
                    <a16:creationId xmlns:a16="http://schemas.microsoft.com/office/drawing/2014/main" id="{7E79F9B0-25DF-1469-7B77-716AA61C7D5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0" name="Group 9369">
              <a:extLst>
                <a:ext uri="{FF2B5EF4-FFF2-40B4-BE49-F238E27FC236}">
                  <a16:creationId xmlns:a16="http://schemas.microsoft.com/office/drawing/2014/main" id="{2CDC2C08-1D53-20A5-3856-67F68EB15291}"/>
                </a:ext>
              </a:extLst>
            </p:cNvPr>
            <p:cNvGrpSpPr/>
            <p:nvPr/>
          </p:nvGrpSpPr>
          <p:grpSpPr>
            <a:xfrm>
              <a:off x="1998609" y="2465094"/>
              <a:ext cx="89485" cy="89485"/>
              <a:chOff x="2162465" y="4117385"/>
              <a:chExt cx="283772" cy="283772"/>
            </a:xfrm>
          </p:grpSpPr>
          <p:cxnSp>
            <p:nvCxnSpPr>
              <p:cNvPr id="9371" name="Straight Connector 9370">
                <a:extLst>
                  <a:ext uri="{FF2B5EF4-FFF2-40B4-BE49-F238E27FC236}">
                    <a16:creationId xmlns:a16="http://schemas.microsoft.com/office/drawing/2014/main" id="{5B01C69F-265B-93E3-9356-CD1FDEEDE75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72" name="Straight Connector 9371">
                <a:extLst>
                  <a:ext uri="{FF2B5EF4-FFF2-40B4-BE49-F238E27FC236}">
                    <a16:creationId xmlns:a16="http://schemas.microsoft.com/office/drawing/2014/main" id="{1CFA2C0C-8313-E5FE-ABE3-8E976FA2505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3" name="Group 9372">
              <a:extLst>
                <a:ext uri="{FF2B5EF4-FFF2-40B4-BE49-F238E27FC236}">
                  <a16:creationId xmlns:a16="http://schemas.microsoft.com/office/drawing/2014/main" id="{D04C4936-BF44-EBE5-F566-5A30D3F1C4B2}"/>
                </a:ext>
              </a:extLst>
            </p:cNvPr>
            <p:cNvGrpSpPr/>
            <p:nvPr/>
          </p:nvGrpSpPr>
          <p:grpSpPr>
            <a:xfrm>
              <a:off x="2114882" y="2495508"/>
              <a:ext cx="89485" cy="89485"/>
              <a:chOff x="2162465" y="4117385"/>
              <a:chExt cx="283772" cy="283772"/>
            </a:xfrm>
          </p:grpSpPr>
          <p:cxnSp>
            <p:nvCxnSpPr>
              <p:cNvPr id="9374" name="Straight Connector 9373">
                <a:extLst>
                  <a:ext uri="{FF2B5EF4-FFF2-40B4-BE49-F238E27FC236}">
                    <a16:creationId xmlns:a16="http://schemas.microsoft.com/office/drawing/2014/main" id="{3BF6E025-BFFE-7967-99F9-8CB47F64DE1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75" name="Straight Connector 9374">
                <a:extLst>
                  <a:ext uri="{FF2B5EF4-FFF2-40B4-BE49-F238E27FC236}">
                    <a16:creationId xmlns:a16="http://schemas.microsoft.com/office/drawing/2014/main" id="{AD8B335D-5918-1BBE-A253-4C702D9DB2D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6" name="Group 9375">
              <a:extLst>
                <a:ext uri="{FF2B5EF4-FFF2-40B4-BE49-F238E27FC236}">
                  <a16:creationId xmlns:a16="http://schemas.microsoft.com/office/drawing/2014/main" id="{AA199D5F-5864-FF89-F4ED-BC23DFDCB2A5}"/>
                </a:ext>
              </a:extLst>
            </p:cNvPr>
            <p:cNvGrpSpPr/>
            <p:nvPr/>
          </p:nvGrpSpPr>
          <p:grpSpPr>
            <a:xfrm>
              <a:off x="2153550" y="2589510"/>
              <a:ext cx="89485" cy="89485"/>
              <a:chOff x="2162465" y="4117385"/>
              <a:chExt cx="283772" cy="283772"/>
            </a:xfrm>
          </p:grpSpPr>
          <p:cxnSp>
            <p:nvCxnSpPr>
              <p:cNvPr id="9377" name="Straight Connector 9376">
                <a:extLst>
                  <a:ext uri="{FF2B5EF4-FFF2-40B4-BE49-F238E27FC236}">
                    <a16:creationId xmlns:a16="http://schemas.microsoft.com/office/drawing/2014/main" id="{653164B4-6110-6DBF-5BCF-F8787283FB6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78" name="Straight Connector 9377">
                <a:extLst>
                  <a:ext uri="{FF2B5EF4-FFF2-40B4-BE49-F238E27FC236}">
                    <a16:creationId xmlns:a16="http://schemas.microsoft.com/office/drawing/2014/main" id="{837C420E-2757-3FCE-F98A-490A96CADE5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9" name="Group 9378">
              <a:extLst>
                <a:ext uri="{FF2B5EF4-FFF2-40B4-BE49-F238E27FC236}">
                  <a16:creationId xmlns:a16="http://schemas.microsoft.com/office/drawing/2014/main" id="{96241B3A-CEBE-7D24-62B7-89820D1493A1}"/>
                </a:ext>
              </a:extLst>
            </p:cNvPr>
            <p:cNvGrpSpPr/>
            <p:nvPr/>
          </p:nvGrpSpPr>
          <p:grpSpPr>
            <a:xfrm>
              <a:off x="2220819" y="2639839"/>
              <a:ext cx="89485" cy="89485"/>
              <a:chOff x="2162465" y="4117385"/>
              <a:chExt cx="283772" cy="283772"/>
            </a:xfrm>
          </p:grpSpPr>
          <p:cxnSp>
            <p:nvCxnSpPr>
              <p:cNvPr id="9380" name="Straight Connector 9379">
                <a:extLst>
                  <a:ext uri="{FF2B5EF4-FFF2-40B4-BE49-F238E27FC236}">
                    <a16:creationId xmlns:a16="http://schemas.microsoft.com/office/drawing/2014/main" id="{EBE83B65-5E25-C145-DAD7-E550EA68968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81" name="Straight Connector 9380">
                <a:extLst>
                  <a:ext uri="{FF2B5EF4-FFF2-40B4-BE49-F238E27FC236}">
                    <a16:creationId xmlns:a16="http://schemas.microsoft.com/office/drawing/2014/main" id="{51BF707B-3E31-D17E-0F07-177A9738BFC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82" name="Group 9381">
              <a:extLst>
                <a:ext uri="{FF2B5EF4-FFF2-40B4-BE49-F238E27FC236}">
                  <a16:creationId xmlns:a16="http://schemas.microsoft.com/office/drawing/2014/main" id="{3C5A0E33-2B51-FE15-736A-D6DB6AB50BFA}"/>
                </a:ext>
              </a:extLst>
            </p:cNvPr>
            <p:cNvGrpSpPr/>
            <p:nvPr/>
          </p:nvGrpSpPr>
          <p:grpSpPr>
            <a:xfrm>
              <a:off x="2344644" y="2725451"/>
              <a:ext cx="89485" cy="89485"/>
              <a:chOff x="2162465" y="4117385"/>
              <a:chExt cx="283772" cy="283772"/>
            </a:xfrm>
          </p:grpSpPr>
          <p:cxnSp>
            <p:nvCxnSpPr>
              <p:cNvPr id="9383" name="Straight Connector 9382">
                <a:extLst>
                  <a:ext uri="{FF2B5EF4-FFF2-40B4-BE49-F238E27FC236}">
                    <a16:creationId xmlns:a16="http://schemas.microsoft.com/office/drawing/2014/main" id="{C407719B-D871-CC0C-1AE6-884907C0BF8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84" name="Straight Connector 9383">
                <a:extLst>
                  <a:ext uri="{FF2B5EF4-FFF2-40B4-BE49-F238E27FC236}">
                    <a16:creationId xmlns:a16="http://schemas.microsoft.com/office/drawing/2014/main" id="{74953A82-95B3-15F8-6D11-BF47E11E22A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85" name="Group 9384">
              <a:extLst>
                <a:ext uri="{FF2B5EF4-FFF2-40B4-BE49-F238E27FC236}">
                  <a16:creationId xmlns:a16="http://schemas.microsoft.com/office/drawing/2014/main" id="{91216E64-D913-2CE1-E460-8E9129AA24EE}"/>
                </a:ext>
              </a:extLst>
            </p:cNvPr>
            <p:cNvGrpSpPr/>
            <p:nvPr/>
          </p:nvGrpSpPr>
          <p:grpSpPr>
            <a:xfrm>
              <a:off x="2516924" y="2807490"/>
              <a:ext cx="89485" cy="89485"/>
              <a:chOff x="2162465" y="4117385"/>
              <a:chExt cx="283772" cy="283772"/>
            </a:xfrm>
          </p:grpSpPr>
          <p:cxnSp>
            <p:nvCxnSpPr>
              <p:cNvPr id="9386" name="Straight Connector 9385">
                <a:extLst>
                  <a:ext uri="{FF2B5EF4-FFF2-40B4-BE49-F238E27FC236}">
                    <a16:creationId xmlns:a16="http://schemas.microsoft.com/office/drawing/2014/main" id="{5BEE8261-2008-7F16-0EB9-1F6BD2676C5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87" name="Straight Connector 9386">
                <a:extLst>
                  <a:ext uri="{FF2B5EF4-FFF2-40B4-BE49-F238E27FC236}">
                    <a16:creationId xmlns:a16="http://schemas.microsoft.com/office/drawing/2014/main" id="{E865AA07-824D-F144-B5D5-F09F7CB0C1C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88" name="Group 9387">
              <a:extLst>
                <a:ext uri="{FF2B5EF4-FFF2-40B4-BE49-F238E27FC236}">
                  <a16:creationId xmlns:a16="http://schemas.microsoft.com/office/drawing/2014/main" id="{E7A2DB30-CACC-9FD2-DE1C-1FE263CC9560}"/>
                </a:ext>
              </a:extLst>
            </p:cNvPr>
            <p:cNvGrpSpPr/>
            <p:nvPr/>
          </p:nvGrpSpPr>
          <p:grpSpPr>
            <a:xfrm>
              <a:off x="2549701" y="2807490"/>
              <a:ext cx="89485" cy="89485"/>
              <a:chOff x="2162465" y="4117385"/>
              <a:chExt cx="283772" cy="283772"/>
            </a:xfrm>
          </p:grpSpPr>
          <p:cxnSp>
            <p:nvCxnSpPr>
              <p:cNvPr id="9389" name="Straight Connector 9388">
                <a:extLst>
                  <a:ext uri="{FF2B5EF4-FFF2-40B4-BE49-F238E27FC236}">
                    <a16:creationId xmlns:a16="http://schemas.microsoft.com/office/drawing/2014/main" id="{55CF0F5F-84AC-113D-A96A-0C7802FF275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90" name="Straight Connector 9389">
                <a:extLst>
                  <a:ext uri="{FF2B5EF4-FFF2-40B4-BE49-F238E27FC236}">
                    <a16:creationId xmlns:a16="http://schemas.microsoft.com/office/drawing/2014/main" id="{6B112AFA-EDC0-F9BE-8A43-6E5353F914C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91" name="Group 9390">
              <a:extLst>
                <a:ext uri="{FF2B5EF4-FFF2-40B4-BE49-F238E27FC236}">
                  <a16:creationId xmlns:a16="http://schemas.microsoft.com/office/drawing/2014/main" id="{45FD1009-A39F-5E70-66C9-946B9B9FDEE6}"/>
                </a:ext>
              </a:extLst>
            </p:cNvPr>
            <p:cNvGrpSpPr/>
            <p:nvPr/>
          </p:nvGrpSpPr>
          <p:grpSpPr>
            <a:xfrm>
              <a:off x="2877552" y="3014389"/>
              <a:ext cx="89485" cy="89485"/>
              <a:chOff x="2162465" y="4117385"/>
              <a:chExt cx="283772" cy="283772"/>
            </a:xfrm>
          </p:grpSpPr>
          <p:cxnSp>
            <p:nvCxnSpPr>
              <p:cNvPr id="9392" name="Straight Connector 9391">
                <a:extLst>
                  <a:ext uri="{FF2B5EF4-FFF2-40B4-BE49-F238E27FC236}">
                    <a16:creationId xmlns:a16="http://schemas.microsoft.com/office/drawing/2014/main" id="{20AFBC2C-E9D9-C783-70B0-E09E5C30507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93" name="Straight Connector 9392">
                <a:extLst>
                  <a:ext uri="{FF2B5EF4-FFF2-40B4-BE49-F238E27FC236}">
                    <a16:creationId xmlns:a16="http://schemas.microsoft.com/office/drawing/2014/main" id="{55718420-AC06-5E3B-3D3A-F8613D021DE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sp>
        <p:nvSpPr>
          <p:cNvPr id="9398" name="Freeform: Shape 9397">
            <a:extLst>
              <a:ext uri="{FF2B5EF4-FFF2-40B4-BE49-F238E27FC236}">
                <a16:creationId xmlns:a16="http://schemas.microsoft.com/office/drawing/2014/main" id="{61391C93-1B54-1D77-E211-3143DDAFC6EC}"/>
              </a:ext>
            </a:extLst>
          </p:cNvPr>
          <p:cNvSpPr/>
          <p:nvPr/>
        </p:nvSpPr>
        <p:spPr bwMode="auto">
          <a:xfrm>
            <a:off x="1323975" y="1776413"/>
            <a:ext cx="3731419" cy="1316831"/>
          </a:xfrm>
          <a:custGeom>
            <a:avLst/>
            <a:gdLst>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33388 w 3731419"/>
              <a:gd name="connsiteY68" fmla="*/ 359568 h 1316831"/>
              <a:gd name="connsiteX69" fmla="*/ 433388 w 3731419"/>
              <a:gd name="connsiteY69" fmla="*/ 340518 h 1316831"/>
              <a:gd name="connsiteX70" fmla="*/ 423863 w 3731419"/>
              <a:gd name="connsiteY70" fmla="*/ 350043 h 1316831"/>
              <a:gd name="connsiteX71" fmla="*/ 423863 w 3731419"/>
              <a:gd name="connsiteY71" fmla="*/ 314325 h 1316831"/>
              <a:gd name="connsiteX72" fmla="*/ 411956 w 3731419"/>
              <a:gd name="connsiteY72" fmla="*/ 314325 h 1316831"/>
              <a:gd name="connsiteX73" fmla="*/ 411956 w 3731419"/>
              <a:gd name="connsiteY73" fmla="*/ 266700 h 1316831"/>
              <a:gd name="connsiteX74" fmla="*/ 409575 w 3731419"/>
              <a:gd name="connsiteY74" fmla="*/ 266700 h 1316831"/>
              <a:gd name="connsiteX75" fmla="*/ 409575 w 3731419"/>
              <a:gd name="connsiteY75" fmla="*/ 235743 h 1316831"/>
              <a:gd name="connsiteX76" fmla="*/ 409575 w 3731419"/>
              <a:gd name="connsiteY76" fmla="*/ 235743 h 1316831"/>
              <a:gd name="connsiteX77" fmla="*/ 409575 w 3731419"/>
              <a:gd name="connsiteY77" fmla="*/ 214312 h 1316831"/>
              <a:gd name="connsiteX78" fmla="*/ 357188 w 3731419"/>
              <a:gd name="connsiteY78" fmla="*/ 214312 h 1316831"/>
              <a:gd name="connsiteX79" fmla="*/ 357188 w 3731419"/>
              <a:gd name="connsiteY79" fmla="*/ 204787 h 1316831"/>
              <a:gd name="connsiteX80" fmla="*/ 245269 w 3731419"/>
              <a:gd name="connsiteY80" fmla="*/ 204787 h 1316831"/>
              <a:gd name="connsiteX81" fmla="*/ 245269 w 3731419"/>
              <a:gd name="connsiteY81" fmla="*/ 154781 h 1316831"/>
              <a:gd name="connsiteX82" fmla="*/ 230981 w 3731419"/>
              <a:gd name="connsiteY82" fmla="*/ 154781 h 1316831"/>
              <a:gd name="connsiteX83" fmla="*/ 230981 w 3731419"/>
              <a:gd name="connsiteY83" fmla="*/ 128587 h 1316831"/>
              <a:gd name="connsiteX84" fmla="*/ 219075 w 3731419"/>
              <a:gd name="connsiteY84" fmla="*/ 128587 h 1316831"/>
              <a:gd name="connsiteX85" fmla="*/ 219075 w 3731419"/>
              <a:gd name="connsiteY85" fmla="*/ 111918 h 1316831"/>
              <a:gd name="connsiteX86" fmla="*/ 195263 w 3731419"/>
              <a:gd name="connsiteY86" fmla="*/ 111918 h 1316831"/>
              <a:gd name="connsiteX87" fmla="*/ 195263 w 3731419"/>
              <a:gd name="connsiteY87" fmla="*/ 42862 h 1316831"/>
              <a:gd name="connsiteX88" fmla="*/ 114300 w 3731419"/>
              <a:gd name="connsiteY88" fmla="*/ 42862 h 1316831"/>
              <a:gd name="connsiteX89" fmla="*/ 114300 w 3731419"/>
              <a:gd name="connsiteY89" fmla="*/ 26193 h 1316831"/>
              <a:gd name="connsiteX90" fmla="*/ 95250 w 3731419"/>
              <a:gd name="connsiteY90" fmla="*/ 26193 h 1316831"/>
              <a:gd name="connsiteX91" fmla="*/ 95250 w 3731419"/>
              <a:gd name="connsiteY91" fmla="*/ 0 h 1316831"/>
              <a:gd name="connsiteX92" fmla="*/ 0 w 3731419"/>
              <a:gd name="connsiteY92"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33388 w 3731419"/>
              <a:gd name="connsiteY68" fmla="*/ 359568 h 1316831"/>
              <a:gd name="connsiteX69" fmla="*/ 433388 w 3731419"/>
              <a:gd name="connsiteY69" fmla="*/ 340518 h 1316831"/>
              <a:gd name="connsiteX70" fmla="*/ 423863 w 3731419"/>
              <a:gd name="connsiteY70" fmla="*/ 342899 h 1316831"/>
              <a:gd name="connsiteX71" fmla="*/ 423863 w 3731419"/>
              <a:gd name="connsiteY71" fmla="*/ 314325 h 1316831"/>
              <a:gd name="connsiteX72" fmla="*/ 411956 w 3731419"/>
              <a:gd name="connsiteY72" fmla="*/ 314325 h 1316831"/>
              <a:gd name="connsiteX73" fmla="*/ 411956 w 3731419"/>
              <a:gd name="connsiteY73" fmla="*/ 266700 h 1316831"/>
              <a:gd name="connsiteX74" fmla="*/ 409575 w 3731419"/>
              <a:gd name="connsiteY74" fmla="*/ 266700 h 1316831"/>
              <a:gd name="connsiteX75" fmla="*/ 409575 w 3731419"/>
              <a:gd name="connsiteY75" fmla="*/ 235743 h 1316831"/>
              <a:gd name="connsiteX76" fmla="*/ 409575 w 3731419"/>
              <a:gd name="connsiteY76" fmla="*/ 235743 h 1316831"/>
              <a:gd name="connsiteX77" fmla="*/ 409575 w 3731419"/>
              <a:gd name="connsiteY77" fmla="*/ 214312 h 1316831"/>
              <a:gd name="connsiteX78" fmla="*/ 357188 w 3731419"/>
              <a:gd name="connsiteY78" fmla="*/ 214312 h 1316831"/>
              <a:gd name="connsiteX79" fmla="*/ 357188 w 3731419"/>
              <a:gd name="connsiteY79" fmla="*/ 204787 h 1316831"/>
              <a:gd name="connsiteX80" fmla="*/ 245269 w 3731419"/>
              <a:gd name="connsiteY80" fmla="*/ 204787 h 1316831"/>
              <a:gd name="connsiteX81" fmla="*/ 245269 w 3731419"/>
              <a:gd name="connsiteY81" fmla="*/ 154781 h 1316831"/>
              <a:gd name="connsiteX82" fmla="*/ 230981 w 3731419"/>
              <a:gd name="connsiteY82" fmla="*/ 154781 h 1316831"/>
              <a:gd name="connsiteX83" fmla="*/ 230981 w 3731419"/>
              <a:gd name="connsiteY83" fmla="*/ 128587 h 1316831"/>
              <a:gd name="connsiteX84" fmla="*/ 219075 w 3731419"/>
              <a:gd name="connsiteY84" fmla="*/ 128587 h 1316831"/>
              <a:gd name="connsiteX85" fmla="*/ 219075 w 3731419"/>
              <a:gd name="connsiteY85" fmla="*/ 111918 h 1316831"/>
              <a:gd name="connsiteX86" fmla="*/ 195263 w 3731419"/>
              <a:gd name="connsiteY86" fmla="*/ 111918 h 1316831"/>
              <a:gd name="connsiteX87" fmla="*/ 195263 w 3731419"/>
              <a:gd name="connsiteY87" fmla="*/ 42862 h 1316831"/>
              <a:gd name="connsiteX88" fmla="*/ 114300 w 3731419"/>
              <a:gd name="connsiteY88" fmla="*/ 42862 h 1316831"/>
              <a:gd name="connsiteX89" fmla="*/ 114300 w 3731419"/>
              <a:gd name="connsiteY89" fmla="*/ 26193 h 1316831"/>
              <a:gd name="connsiteX90" fmla="*/ 95250 w 3731419"/>
              <a:gd name="connsiteY90" fmla="*/ 26193 h 1316831"/>
              <a:gd name="connsiteX91" fmla="*/ 95250 w 3731419"/>
              <a:gd name="connsiteY91" fmla="*/ 0 h 1316831"/>
              <a:gd name="connsiteX92" fmla="*/ 0 w 3731419"/>
              <a:gd name="connsiteY92"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33388 w 3731419"/>
              <a:gd name="connsiteY68" fmla="*/ 359568 h 1316831"/>
              <a:gd name="connsiteX69" fmla="*/ 433388 w 3731419"/>
              <a:gd name="connsiteY69" fmla="*/ 340518 h 1316831"/>
              <a:gd name="connsiteX70" fmla="*/ 423863 w 3731419"/>
              <a:gd name="connsiteY70" fmla="*/ 335756 h 1316831"/>
              <a:gd name="connsiteX71" fmla="*/ 423863 w 3731419"/>
              <a:gd name="connsiteY71" fmla="*/ 314325 h 1316831"/>
              <a:gd name="connsiteX72" fmla="*/ 411956 w 3731419"/>
              <a:gd name="connsiteY72" fmla="*/ 314325 h 1316831"/>
              <a:gd name="connsiteX73" fmla="*/ 411956 w 3731419"/>
              <a:gd name="connsiteY73" fmla="*/ 266700 h 1316831"/>
              <a:gd name="connsiteX74" fmla="*/ 409575 w 3731419"/>
              <a:gd name="connsiteY74" fmla="*/ 266700 h 1316831"/>
              <a:gd name="connsiteX75" fmla="*/ 409575 w 3731419"/>
              <a:gd name="connsiteY75" fmla="*/ 235743 h 1316831"/>
              <a:gd name="connsiteX76" fmla="*/ 409575 w 3731419"/>
              <a:gd name="connsiteY76" fmla="*/ 235743 h 1316831"/>
              <a:gd name="connsiteX77" fmla="*/ 409575 w 3731419"/>
              <a:gd name="connsiteY77" fmla="*/ 214312 h 1316831"/>
              <a:gd name="connsiteX78" fmla="*/ 357188 w 3731419"/>
              <a:gd name="connsiteY78" fmla="*/ 214312 h 1316831"/>
              <a:gd name="connsiteX79" fmla="*/ 357188 w 3731419"/>
              <a:gd name="connsiteY79" fmla="*/ 204787 h 1316831"/>
              <a:gd name="connsiteX80" fmla="*/ 245269 w 3731419"/>
              <a:gd name="connsiteY80" fmla="*/ 204787 h 1316831"/>
              <a:gd name="connsiteX81" fmla="*/ 245269 w 3731419"/>
              <a:gd name="connsiteY81" fmla="*/ 154781 h 1316831"/>
              <a:gd name="connsiteX82" fmla="*/ 230981 w 3731419"/>
              <a:gd name="connsiteY82" fmla="*/ 154781 h 1316831"/>
              <a:gd name="connsiteX83" fmla="*/ 230981 w 3731419"/>
              <a:gd name="connsiteY83" fmla="*/ 128587 h 1316831"/>
              <a:gd name="connsiteX84" fmla="*/ 219075 w 3731419"/>
              <a:gd name="connsiteY84" fmla="*/ 128587 h 1316831"/>
              <a:gd name="connsiteX85" fmla="*/ 219075 w 3731419"/>
              <a:gd name="connsiteY85" fmla="*/ 111918 h 1316831"/>
              <a:gd name="connsiteX86" fmla="*/ 195263 w 3731419"/>
              <a:gd name="connsiteY86" fmla="*/ 111918 h 1316831"/>
              <a:gd name="connsiteX87" fmla="*/ 195263 w 3731419"/>
              <a:gd name="connsiteY87" fmla="*/ 42862 h 1316831"/>
              <a:gd name="connsiteX88" fmla="*/ 114300 w 3731419"/>
              <a:gd name="connsiteY88" fmla="*/ 42862 h 1316831"/>
              <a:gd name="connsiteX89" fmla="*/ 114300 w 3731419"/>
              <a:gd name="connsiteY89" fmla="*/ 26193 h 1316831"/>
              <a:gd name="connsiteX90" fmla="*/ 95250 w 3731419"/>
              <a:gd name="connsiteY90" fmla="*/ 26193 h 1316831"/>
              <a:gd name="connsiteX91" fmla="*/ 95250 w 3731419"/>
              <a:gd name="connsiteY91" fmla="*/ 0 h 1316831"/>
              <a:gd name="connsiteX92" fmla="*/ 0 w 3731419"/>
              <a:gd name="connsiteY92"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28625 w 3731419"/>
              <a:gd name="connsiteY68" fmla="*/ 354805 h 1316831"/>
              <a:gd name="connsiteX69" fmla="*/ 433388 w 3731419"/>
              <a:gd name="connsiteY69" fmla="*/ 340518 h 1316831"/>
              <a:gd name="connsiteX70" fmla="*/ 423863 w 3731419"/>
              <a:gd name="connsiteY70" fmla="*/ 335756 h 1316831"/>
              <a:gd name="connsiteX71" fmla="*/ 423863 w 3731419"/>
              <a:gd name="connsiteY71" fmla="*/ 314325 h 1316831"/>
              <a:gd name="connsiteX72" fmla="*/ 411956 w 3731419"/>
              <a:gd name="connsiteY72" fmla="*/ 314325 h 1316831"/>
              <a:gd name="connsiteX73" fmla="*/ 411956 w 3731419"/>
              <a:gd name="connsiteY73" fmla="*/ 266700 h 1316831"/>
              <a:gd name="connsiteX74" fmla="*/ 409575 w 3731419"/>
              <a:gd name="connsiteY74" fmla="*/ 266700 h 1316831"/>
              <a:gd name="connsiteX75" fmla="*/ 409575 w 3731419"/>
              <a:gd name="connsiteY75" fmla="*/ 235743 h 1316831"/>
              <a:gd name="connsiteX76" fmla="*/ 409575 w 3731419"/>
              <a:gd name="connsiteY76" fmla="*/ 235743 h 1316831"/>
              <a:gd name="connsiteX77" fmla="*/ 409575 w 3731419"/>
              <a:gd name="connsiteY77" fmla="*/ 214312 h 1316831"/>
              <a:gd name="connsiteX78" fmla="*/ 357188 w 3731419"/>
              <a:gd name="connsiteY78" fmla="*/ 214312 h 1316831"/>
              <a:gd name="connsiteX79" fmla="*/ 357188 w 3731419"/>
              <a:gd name="connsiteY79" fmla="*/ 204787 h 1316831"/>
              <a:gd name="connsiteX80" fmla="*/ 245269 w 3731419"/>
              <a:gd name="connsiteY80" fmla="*/ 204787 h 1316831"/>
              <a:gd name="connsiteX81" fmla="*/ 245269 w 3731419"/>
              <a:gd name="connsiteY81" fmla="*/ 154781 h 1316831"/>
              <a:gd name="connsiteX82" fmla="*/ 230981 w 3731419"/>
              <a:gd name="connsiteY82" fmla="*/ 154781 h 1316831"/>
              <a:gd name="connsiteX83" fmla="*/ 230981 w 3731419"/>
              <a:gd name="connsiteY83" fmla="*/ 128587 h 1316831"/>
              <a:gd name="connsiteX84" fmla="*/ 219075 w 3731419"/>
              <a:gd name="connsiteY84" fmla="*/ 128587 h 1316831"/>
              <a:gd name="connsiteX85" fmla="*/ 219075 w 3731419"/>
              <a:gd name="connsiteY85" fmla="*/ 111918 h 1316831"/>
              <a:gd name="connsiteX86" fmla="*/ 195263 w 3731419"/>
              <a:gd name="connsiteY86" fmla="*/ 111918 h 1316831"/>
              <a:gd name="connsiteX87" fmla="*/ 195263 w 3731419"/>
              <a:gd name="connsiteY87" fmla="*/ 42862 h 1316831"/>
              <a:gd name="connsiteX88" fmla="*/ 114300 w 3731419"/>
              <a:gd name="connsiteY88" fmla="*/ 42862 h 1316831"/>
              <a:gd name="connsiteX89" fmla="*/ 114300 w 3731419"/>
              <a:gd name="connsiteY89" fmla="*/ 26193 h 1316831"/>
              <a:gd name="connsiteX90" fmla="*/ 95250 w 3731419"/>
              <a:gd name="connsiteY90" fmla="*/ 26193 h 1316831"/>
              <a:gd name="connsiteX91" fmla="*/ 95250 w 3731419"/>
              <a:gd name="connsiteY91" fmla="*/ 0 h 1316831"/>
              <a:gd name="connsiteX92" fmla="*/ 0 w 3731419"/>
              <a:gd name="connsiteY92"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28625 w 3731419"/>
              <a:gd name="connsiteY68" fmla="*/ 354805 h 1316831"/>
              <a:gd name="connsiteX69" fmla="*/ 433388 w 3731419"/>
              <a:gd name="connsiteY69" fmla="*/ 340518 h 1316831"/>
              <a:gd name="connsiteX70" fmla="*/ 423863 w 3731419"/>
              <a:gd name="connsiteY70" fmla="*/ 335756 h 1316831"/>
              <a:gd name="connsiteX71" fmla="*/ 423863 w 3731419"/>
              <a:gd name="connsiteY71" fmla="*/ 314325 h 1316831"/>
              <a:gd name="connsiteX72" fmla="*/ 411956 w 3731419"/>
              <a:gd name="connsiteY72" fmla="*/ 314325 h 1316831"/>
              <a:gd name="connsiteX73" fmla="*/ 411956 w 3731419"/>
              <a:gd name="connsiteY73" fmla="*/ 266700 h 1316831"/>
              <a:gd name="connsiteX74" fmla="*/ 409575 w 3731419"/>
              <a:gd name="connsiteY74" fmla="*/ 266700 h 1316831"/>
              <a:gd name="connsiteX75" fmla="*/ 409575 w 3731419"/>
              <a:gd name="connsiteY75" fmla="*/ 235743 h 1316831"/>
              <a:gd name="connsiteX76" fmla="*/ 409575 w 3731419"/>
              <a:gd name="connsiteY76" fmla="*/ 235743 h 1316831"/>
              <a:gd name="connsiteX77" fmla="*/ 409575 w 3731419"/>
              <a:gd name="connsiteY77" fmla="*/ 214312 h 1316831"/>
              <a:gd name="connsiteX78" fmla="*/ 357188 w 3731419"/>
              <a:gd name="connsiteY78" fmla="*/ 214312 h 1316831"/>
              <a:gd name="connsiteX79" fmla="*/ 357188 w 3731419"/>
              <a:gd name="connsiteY79" fmla="*/ 204787 h 1316831"/>
              <a:gd name="connsiteX80" fmla="*/ 245269 w 3731419"/>
              <a:gd name="connsiteY80" fmla="*/ 204787 h 1316831"/>
              <a:gd name="connsiteX81" fmla="*/ 245269 w 3731419"/>
              <a:gd name="connsiteY81" fmla="*/ 154781 h 1316831"/>
              <a:gd name="connsiteX82" fmla="*/ 230981 w 3731419"/>
              <a:gd name="connsiteY82" fmla="*/ 154781 h 1316831"/>
              <a:gd name="connsiteX83" fmla="*/ 230981 w 3731419"/>
              <a:gd name="connsiteY83" fmla="*/ 128587 h 1316831"/>
              <a:gd name="connsiteX84" fmla="*/ 219075 w 3731419"/>
              <a:gd name="connsiteY84" fmla="*/ 128587 h 1316831"/>
              <a:gd name="connsiteX85" fmla="*/ 219075 w 3731419"/>
              <a:gd name="connsiteY85" fmla="*/ 111918 h 1316831"/>
              <a:gd name="connsiteX86" fmla="*/ 195263 w 3731419"/>
              <a:gd name="connsiteY86" fmla="*/ 111918 h 1316831"/>
              <a:gd name="connsiteX87" fmla="*/ 195263 w 3731419"/>
              <a:gd name="connsiteY87" fmla="*/ 42862 h 1316831"/>
              <a:gd name="connsiteX88" fmla="*/ 114300 w 3731419"/>
              <a:gd name="connsiteY88" fmla="*/ 42862 h 1316831"/>
              <a:gd name="connsiteX89" fmla="*/ 114300 w 3731419"/>
              <a:gd name="connsiteY89" fmla="*/ 26193 h 1316831"/>
              <a:gd name="connsiteX90" fmla="*/ 95250 w 3731419"/>
              <a:gd name="connsiteY90" fmla="*/ 26193 h 1316831"/>
              <a:gd name="connsiteX91" fmla="*/ 95250 w 3731419"/>
              <a:gd name="connsiteY91" fmla="*/ 0 h 1316831"/>
              <a:gd name="connsiteX92" fmla="*/ 0 w 3731419"/>
              <a:gd name="connsiteY92"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31006 w 3731419"/>
              <a:gd name="connsiteY68" fmla="*/ 347661 h 1316831"/>
              <a:gd name="connsiteX69" fmla="*/ 433388 w 3731419"/>
              <a:gd name="connsiteY69" fmla="*/ 340518 h 1316831"/>
              <a:gd name="connsiteX70" fmla="*/ 423863 w 3731419"/>
              <a:gd name="connsiteY70" fmla="*/ 335756 h 1316831"/>
              <a:gd name="connsiteX71" fmla="*/ 423863 w 3731419"/>
              <a:gd name="connsiteY71" fmla="*/ 314325 h 1316831"/>
              <a:gd name="connsiteX72" fmla="*/ 411956 w 3731419"/>
              <a:gd name="connsiteY72" fmla="*/ 314325 h 1316831"/>
              <a:gd name="connsiteX73" fmla="*/ 411956 w 3731419"/>
              <a:gd name="connsiteY73" fmla="*/ 266700 h 1316831"/>
              <a:gd name="connsiteX74" fmla="*/ 409575 w 3731419"/>
              <a:gd name="connsiteY74" fmla="*/ 266700 h 1316831"/>
              <a:gd name="connsiteX75" fmla="*/ 409575 w 3731419"/>
              <a:gd name="connsiteY75" fmla="*/ 235743 h 1316831"/>
              <a:gd name="connsiteX76" fmla="*/ 409575 w 3731419"/>
              <a:gd name="connsiteY76" fmla="*/ 235743 h 1316831"/>
              <a:gd name="connsiteX77" fmla="*/ 409575 w 3731419"/>
              <a:gd name="connsiteY77" fmla="*/ 214312 h 1316831"/>
              <a:gd name="connsiteX78" fmla="*/ 357188 w 3731419"/>
              <a:gd name="connsiteY78" fmla="*/ 214312 h 1316831"/>
              <a:gd name="connsiteX79" fmla="*/ 357188 w 3731419"/>
              <a:gd name="connsiteY79" fmla="*/ 204787 h 1316831"/>
              <a:gd name="connsiteX80" fmla="*/ 245269 w 3731419"/>
              <a:gd name="connsiteY80" fmla="*/ 204787 h 1316831"/>
              <a:gd name="connsiteX81" fmla="*/ 245269 w 3731419"/>
              <a:gd name="connsiteY81" fmla="*/ 154781 h 1316831"/>
              <a:gd name="connsiteX82" fmla="*/ 230981 w 3731419"/>
              <a:gd name="connsiteY82" fmla="*/ 154781 h 1316831"/>
              <a:gd name="connsiteX83" fmla="*/ 230981 w 3731419"/>
              <a:gd name="connsiteY83" fmla="*/ 128587 h 1316831"/>
              <a:gd name="connsiteX84" fmla="*/ 219075 w 3731419"/>
              <a:gd name="connsiteY84" fmla="*/ 128587 h 1316831"/>
              <a:gd name="connsiteX85" fmla="*/ 219075 w 3731419"/>
              <a:gd name="connsiteY85" fmla="*/ 111918 h 1316831"/>
              <a:gd name="connsiteX86" fmla="*/ 195263 w 3731419"/>
              <a:gd name="connsiteY86" fmla="*/ 111918 h 1316831"/>
              <a:gd name="connsiteX87" fmla="*/ 195263 w 3731419"/>
              <a:gd name="connsiteY87" fmla="*/ 42862 h 1316831"/>
              <a:gd name="connsiteX88" fmla="*/ 114300 w 3731419"/>
              <a:gd name="connsiteY88" fmla="*/ 42862 h 1316831"/>
              <a:gd name="connsiteX89" fmla="*/ 114300 w 3731419"/>
              <a:gd name="connsiteY89" fmla="*/ 26193 h 1316831"/>
              <a:gd name="connsiteX90" fmla="*/ 95250 w 3731419"/>
              <a:gd name="connsiteY90" fmla="*/ 26193 h 1316831"/>
              <a:gd name="connsiteX91" fmla="*/ 95250 w 3731419"/>
              <a:gd name="connsiteY91" fmla="*/ 0 h 1316831"/>
              <a:gd name="connsiteX92" fmla="*/ 0 w 3731419"/>
              <a:gd name="connsiteY92"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31006 w 3731419"/>
              <a:gd name="connsiteY68" fmla="*/ 347661 h 1316831"/>
              <a:gd name="connsiteX69" fmla="*/ 433388 w 3731419"/>
              <a:gd name="connsiteY69" fmla="*/ 340518 h 1316831"/>
              <a:gd name="connsiteX70" fmla="*/ 423863 w 3731419"/>
              <a:gd name="connsiteY70" fmla="*/ 314325 h 1316831"/>
              <a:gd name="connsiteX71" fmla="*/ 411956 w 3731419"/>
              <a:gd name="connsiteY71" fmla="*/ 314325 h 1316831"/>
              <a:gd name="connsiteX72" fmla="*/ 411956 w 3731419"/>
              <a:gd name="connsiteY72" fmla="*/ 266700 h 1316831"/>
              <a:gd name="connsiteX73" fmla="*/ 409575 w 3731419"/>
              <a:gd name="connsiteY73" fmla="*/ 266700 h 1316831"/>
              <a:gd name="connsiteX74" fmla="*/ 409575 w 3731419"/>
              <a:gd name="connsiteY74" fmla="*/ 235743 h 1316831"/>
              <a:gd name="connsiteX75" fmla="*/ 409575 w 3731419"/>
              <a:gd name="connsiteY75" fmla="*/ 235743 h 1316831"/>
              <a:gd name="connsiteX76" fmla="*/ 409575 w 3731419"/>
              <a:gd name="connsiteY76" fmla="*/ 214312 h 1316831"/>
              <a:gd name="connsiteX77" fmla="*/ 357188 w 3731419"/>
              <a:gd name="connsiteY77" fmla="*/ 214312 h 1316831"/>
              <a:gd name="connsiteX78" fmla="*/ 357188 w 3731419"/>
              <a:gd name="connsiteY78" fmla="*/ 204787 h 1316831"/>
              <a:gd name="connsiteX79" fmla="*/ 245269 w 3731419"/>
              <a:gd name="connsiteY79" fmla="*/ 204787 h 1316831"/>
              <a:gd name="connsiteX80" fmla="*/ 245269 w 3731419"/>
              <a:gd name="connsiteY80" fmla="*/ 154781 h 1316831"/>
              <a:gd name="connsiteX81" fmla="*/ 230981 w 3731419"/>
              <a:gd name="connsiteY81" fmla="*/ 154781 h 1316831"/>
              <a:gd name="connsiteX82" fmla="*/ 230981 w 3731419"/>
              <a:gd name="connsiteY82" fmla="*/ 128587 h 1316831"/>
              <a:gd name="connsiteX83" fmla="*/ 219075 w 3731419"/>
              <a:gd name="connsiteY83" fmla="*/ 128587 h 1316831"/>
              <a:gd name="connsiteX84" fmla="*/ 219075 w 3731419"/>
              <a:gd name="connsiteY84" fmla="*/ 111918 h 1316831"/>
              <a:gd name="connsiteX85" fmla="*/ 195263 w 3731419"/>
              <a:gd name="connsiteY85" fmla="*/ 111918 h 1316831"/>
              <a:gd name="connsiteX86" fmla="*/ 195263 w 3731419"/>
              <a:gd name="connsiteY86" fmla="*/ 42862 h 1316831"/>
              <a:gd name="connsiteX87" fmla="*/ 114300 w 3731419"/>
              <a:gd name="connsiteY87" fmla="*/ 42862 h 1316831"/>
              <a:gd name="connsiteX88" fmla="*/ 114300 w 3731419"/>
              <a:gd name="connsiteY88" fmla="*/ 26193 h 1316831"/>
              <a:gd name="connsiteX89" fmla="*/ 95250 w 3731419"/>
              <a:gd name="connsiteY89" fmla="*/ 26193 h 1316831"/>
              <a:gd name="connsiteX90" fmla="*/ 95250 w 3731419"/>
              <a:gd name="connsiteY90" fmla="*/ 0 h 1316831"/>
              <a:gd name="connsiteX91" fmla="*/ 0 w 3731419"/>
              <a:gd name="connsiteY91"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31006 w 3731419"/>
              <a:gd name="connsiteY68" fmla="*/ 347661 h 1316831"/>
              <a:gd name="connsiteX69" fmla="*/ 423863 w 3731419"/>
              <a:gd name="connsiteY69" fmla="*/ 314325 h 1316831"/>
              <a:gd name="connsiteX70" fmla="*/ 411956 w 3731419"/>
              <a:gd name="connsiteY70" fmla="*/ 314325 h 1316831"/>
              <a:gd name="connsiteX71" fmla="*/ 411956 w 3731419"/>
              <a:gd name="connsiteY71" fmla="*/ 266700 h 1316831"/>
              <a:gd name="connsiteX72" fmla="*/ 409575 w 3731419"/>
              <a:gd name="connsiteY72" fmla="*/ 266700 h 1316831"/>
              <a:gd name="connsiteX73" fmla="*/ 409575 w 3731419"/>
              <a:gd name="connsiteY73" fmla="*/ 235743 h 1316831"/>
              <a:gd name="connsiteX74" fmla="*/ 409575 w 3731419"/>
              <a:gd name="connsiteY74" fmla="*/ 235743 h 1316831"/>
              <a:gd name="connsiteX75" fmla="*/ 409575 w 3731419"/>
              <a:gd name="connsiteY75" fmla="*/ 214312 h 1316831"/>
              <a:gd name="connsiteX76" fmla="*/ 357188 w 3731419"/>
              <a:gd name="connsiteY76" fmla="*/ 214312 h 1316831"/>
              <a:gd name="connsiteX77" fmla="*/ 357188 w 3731419"/>
              <a:gd name="connsiteY77" fmla="*/ 204787 h 1316831"/>
              <a:gd name="connsiteX78" fmla="*/ 245269 w 3731419"/>
              <a:gd name="connsiteY78" fmla="*/ 204787 h 1316831"/>
              <a:gd name="connsiteX79" fmla="*/ 245269 w 3731419"/>
              <a:gd name="connsiteY79" fmla="*/ 154781 h 1316831"/>
              <a:gd name="connsiteX80" fmla="*/ 230981 w 3731419"/>
              <a:gd name="connsiteY80" fmla="*/ 154781 h 1316831"/>
              <a:gd name="connsiteX81" fmla="*/ 230981 w 3731419"/>
              <a:gd name="connsiteY81" fmla="*/ 128587 h 1316831"/>
              <a:gd name="connsiteX82" fmla="*/ 219075 w 3731419"/>
              <a:gd name="connsiteY82" fmla="*/ 128587 h 1316831"/>
              <a:gd name="connsiteX83" fmla="*/ 219075 w 3731419"/>
              <a:gd name="connsiteY83" fmla="*/ 111918 h 1316831"/>
              <a:gd name="connsiteX84" fmla="*/ 195263 w 3731419"/>
              <a:gd name="connsiteY84" fmla="*/ 111918 h 1316831"/>
              <a:gd name="connsiteX85" fmla="*/ 195263 w 3731419"/>
              <a:gd name="connsiteY85" fmla="*/ 42862 h 1316831"/>
              <a:gd name="connsiteX86" fmla="*/ 114300 w 3731419"/>
              <a:gd name="connsiteY86" fmla="*/ 42862 h 1316831"/>
              <a:gd name="connsiteX87" fmla="*/ 114300 w 3731419"/>
              <a:gd name="connsiteY87" fmla="*/ 26193 h 1316831"/>
              <a:gd name="connsiteX88" fmla="*/ 95250 w 3731419"/>
              <a:gd name="connsiteY88" fmla="*/ 26193 h 1316831"/>
              <a:gd name="connsiteX89" fmla="*/ 95250 w 3731419"/>
              <a:gd name="connsiteY89" fmla="*/ 0 h 1316831"/>
              <a:gd name="connsiteX90" fmla="*/ 0 w 3731419"/>
              <a:gd name="connsiteY90"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26244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40532 w 3731419"/>
              <a:gd name="connsiteY66" fmla="*/ 357187 h 1316831"/>
              <a:gd name="connsiteX67" fmla="*/ 426244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47675 w 3731419"/>
              <a:gd name="connsiteY66" fmla="*/ 352425 h 1316831"/>
              <a:gd name="connsiteX67" fmla="*/ 426244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50056 w 3731419"/>
              <a:gd name="connsiteY66" fmla="*/ 357188 h 1316831"/>
              <a:gd name="connsiteX67" fmla="*/ 426244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47674 w 3731419"/>
              <a:gd name="connsiteY66" fmla="*/ 350044 h 1316831"/>
              <a:gd name="connsiteX67" fmla="*/ 426244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47674 w 3731419"/>
              <a:gd name="connsiteY66" fmla="*/ 357187 h 1316831"/>
              <a:gd name="connsiteX67" fmla="*/ 426244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47674 w 3731419"/>
              <a:gd name="connsiteY65" fmla="*/ 357187 h 1316831"/>
              <a:gd name="connsiteX66" fmla="*/ 426244 w 3731419"/>
              <a:gd name="connsiteY66" fmla="*/ 354806 h 1316831"/>
              <a:gd name="connsiteX67" fmla="*/ 423863 w 3731419"/>
              <a:gd name="connsiteY67" fmla="*/ 314325 h 1316831"/>
              <a:gd name="connsiteX68" fmla="*/ 411956 w 3731419"/>
              <a:gd name="connsiteY68" fmla="*/ 314325 h 1316831"/>
              <a:gd name="connsiteX69" fmla="*/ 411956 w 3731419"/>
              <a:gd name="connsiteY69" fmla="*/ 266700 h 1316831"/>
              <a:gd name="connsiteX70" fmla="*/ 409575 w 3731419"/>
              <a:gd name="connsiteY70" fmla="*/ 266700 h 1316831"/>
              <a:gd name="connsiteX71" fmla="*/ 409575 w 3731419"/>
              <a:gd name="connsiteY71" fmla="*/ 235743 h 1316831"/>
              <a:gd name="connsiteX72" fmla="*/ 409575 w 3731419"/>
              <a:gd name="connsiteY72" fmla="*/ 235743 h 1316831"/>
              <a:gd name="connsiteX73" fmla="*/ 409575 w 3731419"/>
              <a:gd name="connsiteY73" fmla="*/ 214312 h 1316831"/>
              <a:gd name="connsiteX74" fmla="*/ 357188 w 3731419"/>
              <a:gd name="connsiteY74" fmla="*/ 214312 h 1316831"/>
              <a:gd name="connsiteX75" fmla="*/ 357188 w 3731419"/>
              <a:gd name="connsiteY75" fmla="*/ 204787 h 1316831"/>
              <a:gd name="connsiteX76" fmla="*/ 245269 w 3731419"/>
              <a:gd name="connsiteY76" fmla="*/ 204787 h 1316831"/>
              <a:gd name="connsiteX77" fmla="*/ 245269 w 3731419"/>
              <a:gd name="connsiteY77" fmla="*/ 154781 h 1316831"/>
              <a:gd name="connsiteX78" fmla="*/ 230981 w 3731419"/>
              <a:gd name="connsiteY78" fmla="*/ 154781 h 1316831"/>
              <a:gd name="connsiteX79" fmla="*/ 230981 w 3731419"/>
              <a:gd name="connsiteY79" fmla="*/ 128587 h 1316831"/>
              <a:gd name="connsiteX80" fmla="*/ 219075 w 3731419"/>
              <a:gd name="connsiteY80" fmla="*/ 128587 h 1316831"/>
              <a:gd name="connsiteX81" fmla="*/ 219075 w 3731419"/>
              <a:gd name="connsiteY81" fmla="*/ 111918 h 1316831"/>
              <a:gd name="connsiteX82" fmla="*/ 195263 w 3731419"/>
              <a:gd name="connsiteY82" fmla="*/ 111918 h 1316831"/>
              <a:gd name="connsiteX83" fmla="*/ 195263 w 3731419"/>
              <a:gd name="connsiteY83" fmla="*/ 42862 h 1316831"/>
              <a:gd name="connsiteX84" fmla="*/ 114300 w 3731419"/>
              <a:gd name="connsiteY84" fmla="*/ 42862 h 1316831"/>
              <a:gd name="connsiteX85" fmla="*/ 114300 w 3731419"/>
              <a:gd name="connsiteY85" fmla="*/ 26193 h 1316831"/>
              <a:gd name="connsiteX86" fmla="*/ 95250 w 3731419"/>
              <a:gd name="connsiteY86" fmla="*/ 26193 h 1316831"/>
              <a:gd name="connsiteX87" fmla="*/ 95250 w 3731419"/>
              <a:gd name="connsiteY87" fmla="*/ 0 h 1316831"/>
              <a:gd name="connsiteX88" fmla="*/ 0 w 3731419"/>
              <a:gd name="connsiteY88"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0055 w 3731419"/>
              <a:gd name="connsiteY65" fmla="*/ 361949 h 1316831"/>
              <a:gd name="connsiteX66" fmla="*/ 426244 w 3731419"/>
              <a:gd name="connsiteY66" fmla="*/ 354806 h 1316831"/>
              <a:gd name="connsiteX67" fmla="*/ 423863 w 3731419"/>
              <a:gd name="connsiteY67" fmla="*/ 314325 h 1316831"/>
              <a:gd name="connsiteX68" fmla="*/ 411956 w 3731419"/>
              <a:gd name="connsiteY68" fmla="*/ 314325 h 1316831"/>
              <a:gd name="connsiteX69" fmla="*/ 411956 w 3731419"/>
              <a:gd name="connsiteY69" fmla="*/ 266700 h 1316831"/>
              <a:gd name="connsiteX70" fmla="*/ 409575 w 3731419"/>
              <a:gd name="connsiteY70" fmla="*/ 266700 h 1316831"/>
              <a:gd name="connsiteX71" fmla="*/ 409575 w 3731419"/>
              <a:gd name="connsiteY71" fmla="*/ 235743 h 1316831"/>
              <a:gd name="connsiteX72" fmla="*/ 409575 w 3731419"/>
              <a:gd name="connsiteY72" fmla="*/ 235743 h 1316831"/>
              <a:gd name="connsiteX73" fmla="*/ 409575 w 3731419"/>
              <a:gd name="connsiteY73" fmla="*/ 214312 h 1316831"/>
              <a:gd name="connsiteX74" fmla="*/ 357188 w 3731419"/>
              <a:gd name="connsiteY74" fmla="*/ 214312 h 1316831"/>
              <a:gd name="connsiteX75" fmla="*/ 357188 w 3731419"/>
              <a:gd name="connsiteY75" fmla="*/ 204787 h 1316831"/>
              <a:gd name="connsiteX76" fmla="*/ 245269 w 3731419"/>
              <a:gd name="connsiteY76" fmla="*/ 204787 h 1316831"/>
              <a:gd name="connsiteX77" fmla="*/ 245269 w 3731419"/>
              <a:gd name="connsiteY77" fmla="*/ 154781 h 1316831"/>
              <a:gd name="connsiteX78" fmla="*/ 230981 w 3731419"/>
              <a:gd name="connsiteY78" fmla="*/ 154781 h 1316831"/>
              <a:gd name="connsiteX79" fmla="*/ 230981 w 3731419"/>
              <a:gd name="connsiteY79" fmla="*/ 128587 h 1316831"/>
              <a:gd name="connsiteX80" fmla="*/ 219075 w 3731419"/>
              <a:gd name="connsiteY80" fmla="*/ 128587 h 1316831"/>
              <a:gd name="connsiteX81" fmla="*/ 219075 w 3731419"/>
              <a:gd name="connsiteY81" fmla="*/ 111918 h 1316831"/>
              <a:gd name="connsiteX82" fmla="*/ 195263 w 3731419"/>
              <a:gd name="connsiteY82" fmla="*/ 111918 h 1316831"/>
              <a:gd name="connsiteX83" fmla="*/ 195263 w 3731419"/>
              <a:gd name="connsiteY83" fmla="*/ 42862 h 1316831"/>
              <a:gd name="connsiteX84" fmla="*/ 114300 w 3731419"/>
              <a:gd name="connsiteY84" fmla="*/ 42862 h 1316831"/>
              <a:gd name="connsiteX85" fmla="*/ 114300 w 3731419"/>
              <a:gd name="connsiteY85" fmla="*/ 26193 h 1316831"/>
              <a:gd name="connsiteX86" fmla="*/ 95250 w 3731419"/>
              <a:gd name="connsiteY86" fmla="*/ 26193 h 1316831"/>
              <a:gd name="connsiteX87" fmla="*/ 95250 w 3731419"/>
              <a:gd name="connsiteY87" fmla="*/ 0 h 1316831"/>
              <a:gd name="connsiteX88" fmla="*/ 0 w 3731419"/>
              <a:gd name="connsiteY88"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0055 w 3731419"/>
              <a:gd name="connsiteY65" fmla="*/ 354806 h 1316831"/>
              <a:gd name="connsiteX66" fmla="*/ 426244 w 3731419"/>
              <a:gd name="connsiteY66" fmla="*/ 354806 h 1316831"/>
              <a:gd name="connsiteX67" fmla="*/ 423863 w 3731419"/>
              <a:gd name="connsiteY67" fmla="*/ 314325 h 1316831"/>
              <a:gd name="connsiteX68" fmla="*/ 411956 w 3731419"/>
              <a:gd name="connsiteY68" fmla="*/ 314325 h 1316831"/>
              <a:gd name="connsiteX69" fmla="*/ 411956 w 3731419"/>
              <a:gd name="connsiteY69" fmla="*/ 266700 h 1316831"/>
              <a:gd name="connsiteX70" fmla="*/ 409575 w 3731419"/>
              <a:gd name="connsiteY70" fmla="*/ 266700 h 1316831"/>
              <a:gd name="connsiteX71" fmla="*/ 409575 w 3731419"/>
              <a:gd name="connsiteY71" fmla="*/ 235743 h 1316831"/>
              <a:gd name="connsiteX72" fmla="*/ 409575 w 3731419"/>
              <a:gd name="connsiteY72" fmla="*/ 235743 h 1316831"/>
              <a:gd name="connsiteX73" fmla="*/ 409575 w 3731419"/>
              <a:gd name="connsiteY73" fmla="*/ 214312 h 1316831"/>
              <a:gd name="connsiteX74" fmla="*/ 357188 w 3731419"/>
              <a:gd name="connsiteY74" fmla="*/ 214312 h 1316831"/>
              <a:gd name="connsiteX75" fmla="*/ 357188 w 3731419"/>
              <a:gd name="connsiteY75" fmla="*/ 204787 h 1316831"/>
              <a:gd name="connsiteX76" fmla="*/ 245269 w 3731419"/>
              <a:gd name="connsiteY76" fmla="*/ 204787 h 1316831"/>
              <a:gd name="connsiteX77" fmla="*/ 245269 w 3731419"/>
              <a:gd name="connsiteY77" fmla="*/ 154781 h 1316831"/>
              <a:gd name="connsiteX78" fmla="*/ 230981 w 3731419"/>
              <a:gd name="connsiteY78" fmla="*/ 154781 h 1316831"/>
              <a:gd name="connsiteX79" fmla="*/ 230981 w 3731419"/>
              <a:gd name="connsiteY79" fmla="*/ 128587 h 1316831"/>
              <a:gd name="connsiteX80" fmla="*/ 219075 w 3731419"/>
              <a:gd name="connsiteY80" fmla="*/ 128587 h 1316831"/>
              <a:gd name="connsiteX81" fmla="*/ 219075 w 3731419"/>
              <a:gd name="connsiteY81" fmla="*/ 111918 h 1316831"/>
              <a:gd name="connsiteX82" fmla="*/ 195263 w 3731419"/>
              <a:gd name="connsiteY82" fmla="*/ 111918 h 1316831"/>
              <a:gd name="connsiteX83" fmla="*/ 195263 w 3731419"/>
              <a:gd name="connsiteY83" fmla="*/ 42862 h 1316831"/>
              <a:gd name="connsiteX84" fmla="*/ 114300 w 3731419"/>
              <a:gd name="connsiteY84" fmla="*/ 42862 h 1316831"/>
              <a:gd name="connsiteX85" fmla="*/ 114300 w 3731419"/>
              <a:gd name="connsiteY85" fmla="*/ 26193 h 1316831"/>
              <a:gd name="connsiteX86" fmla="*/ 95250 w 3731419"/>
              <a:gd name="connsiteY86" fmla="*/ 26193 h 1316831"/>
              <a:gd name="connsiteX87" fmla="*/ 95250 w 3731419"/>
              <a:gd name="connsiteY87" fmla="*/ 0 h 1316831"/>
              <a:gd name="connsiteX88" fmla="*/ 0 w 3731419"/>
              <a:gd name="connsiteY88"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0055 w 3731419"/>
              <a:gd name="connsiteY65" fmla="*/ 354806 h 1316831"/>
              <a:gd name="connsiteX66" fmla="*/ 426244 w 3731419"/>
              <a:gd name="connsiteY66" fmla="*/ 354806 h 1316831"/>
              <a:gd name="connsiteX67" fmla="*/ 423863 w 3731419"/>
              <a:gd name="connsiteY67" fmla="*/ 314325 h 1316831"/>
              <a:gd name="connsiteX68" fmla="*/ 411956 w 3731419"/>
              <a:gd name="connsiteY68" fmla="*/ 314325 h 1316831"/>
              <a:gd name="connsiteX69" fmla="*/ 411956 w 3731419"/>
              <a:gd name="connsiteY69" fmla="*/ 266700 h 1316831"/>
              <a:gd name="connsiteX70" fmla="*/ 409575 w 3731419"/>
              <a:gd name="connsiteY70" fmla="*/ 266700 h 1316831"/>
              <a:gd name="connsiteX71" fmla="*/ 409575 w 3731419"/>
              <a:gd name="connsiteY71" fmla="*/ 235743 h 1316831"/>
              <a:gd name="connsiteX72" fmla="*/ 409575 w 3731419"/>
              <a:gd name="connsiteY72" fmla="*/ 235743 h 1316831"/>
              <a:gd name="connsiteX73" fmla="*/ 409575 w 3731419"/>
              <a:gd name="connsiteY73" fmla="*/ 214312 h 1316831"/>
              <a:gd name="connsiteX74" fmla="*/ 357188 w 3731419"/>
              <a:gd name="connsiteY74" fmla="*/ 214312 h 1316831"/>
              <a:gd name="connsiteX75" fmla="*/ 357188 w 3731419"/>
              <a:gd name="connsiteY75" fmla="*/ 204787 h 1316831"/>
              <a:gd name="connsiteX76" fmla="*/ 245269 w 3731419"/>
              <a:gd name="connsiteY76" fmla="*/ 204787 h 1316831"/>
              <a:gd name="connsiteX77" fmla="*/ 245269 w 3731419"/>
              <a:gd name="connsiteY77" fmla="*/ 154781 h 1316831"/>
              <a:gd name="connsiteX78" fmla="*/ 230981 w 3731419"/>
              <a:gd name="connsiteY78" fmla="*/ 154781 h 1316831"/>
              <a:gd name="connsiteX79" fmla="*/ 230981 w 3731419"/>
              <a:gd name="connsiteY79" fmla="*/ 128587 h 1316831"/>
              <a:gd name="connsiteX80" fmla="*/ 219075 w 3731419"/>
              <a:gd name="connsiteY80" fmla="*/ 128587 h 1316831"/>
              <a:gd name="connsiteX81" fmla="*/ 219075 w 3731419"/>
              <a:gd name="connsiteY81" fmla="*/ 111918 h 1316831"/>
              <a:gd name="connsiteX82" fmla="*/ 195263 w 3731419"/>
              <a:gd name="connsiteY82" fmla="*/ 111918 h 1316831"/>
              <a:gd name="connsiteX83" fmla="*/ 195263 w 3731419"/>
              <a:gd name="connsiteY83" fmla="*/ 42862 h 1316831"/>
              <a:gd name="connsiteX84" fmla="*/ 114300 w 3731419"/>
              <a:gd name="connsiteY84" fmla="*/ 42862 h 1316831"/>
              <a:gd name="connsiteX85" fmla="*/ 114300 w 3731419"/>
              <a:gd name="connsiteY85" fmla="*/ 26193 h 1316831"/>
              <a:gd name="connsiteX86" fmla="*/ 95250 w 3731419"/>
              <a:gd name="connsiteY86" fmla="*/ 26193 h 1316831"/>
              <a:gd name="connsiteX87" fmla="*/ 95250 w 3731419"/>
              <a:gd name="connsiteY87" fmla="*/ 0 h 1316831"/>
              <a:gd name="connsiteX88" fmla="*/ 0 w 3731419"/>
              <a:gd name="connsiteY88"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5844 w 3731419"/>
              <a:gd name="connsiteY39" fmla="*/ 726281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0055 w 3731419"/>
              <a:gd name="connsiteY65" fmla="*/ 354806 h 1316831"/>
              <a:gd name="connsiteX66" fmla="*/ 426244 w 3731419"/>
              <a:gd name="connsiteY66" fmla="*/ 354806 h 1316831"/>
              <a:gd name="connsiteX67" fmla="*/ 423863 w 3731419"/>
              <a:gd name="connsiteY67" fmla="*/ 314325 h 1316831"/>
              <a:gd name="connsiteX68" fmla="*/ 411956 w 3731419"/>
              <a:gd name="connsiteY68" fmla="*/ 314325 h 1316831"/>
              <a:gd name="connsiteX69" fmla="*/ 411956 w 3731419"/>
              <a:gd name="connsiteY69" fmla="*/ 266700 h 1316831"/>
              <a:gd name="connsiteX70" fmla="*/ 409575 w 3731419"/>
              <a:gd name="connsiteY70" fmla="*/ 266700 h 1316831"/>
              <a:gd name="connsiteX71" fmla="*/ 409575 w 3731419"/>
              <a:gd name="connsiteY71" fmla="*/ 235743 h 1316831"/>
              <a:gd name="connsiteX72" fmla="*/ 409575 w 3731419"/>
              <a:gd name="connsiteY72" fmla="*/ 235743 h 1316831"/>
              <a:gd name="connsiteX73" fmla="*/ 409575 w 3731419"/>
              <a:gd name="connsiteY73" fmla="*/ 214312 h 1316831"/>
              <a:gd name="connsiteX74" fmla="*/ 357188 w 3731419"/>
              <a:gd name="connsiteY74" fmla="*/ 214312 h 1316831"/>
              <a:gd name="connsiteX75" fmla="*/ 357188 w 3731419"/>
              <a:gd name="connsiteY75" fmla="*/ 204787 h 1316831"/>
              <a:gd name="connsiteX76" fmla="*/ 245269 w 3731419"/>
              <a:gd name="connsiteY76" fmla="*/ 204787 h 1316831"/>
              <a:gd name="connsiteX77" fmla="*/ 245269 w 3731419"/>
              <a:gd name="connsiteY77" fmla="*/ 154781 h 1316831"/>
              <a:gd name="connsiteX78" fmla="*/ 230981 w 3731419"/>
              <a:gd name="connsiteY78" fmla="*/ 154781 h 1316831"/>
              <a:gd name="connsiteX79" fmla="*/ 230981 w 3731419"/>
              <a:gd name="connsiteY79" fmla="*/ 128587 h 1316831"/>
              <a:gd name="connsiteX80" fmla="*/ 219075 w 3731419"/>
              <a:gd name="connsiteY80" fmla="*/ 128587 h 1316831"/>
              <a:gd name="connsiteX81" fmla="*/ 219075 w 3731419"/>
              <a:gd name="connsiteY81" fmla="*/ 111918 h 1316831"/>
              <a:gd name="connsiteX82" fmla="*/ 195263 w 3731419"/>
              <a:gd name="connsiteY82" fmla="*/ 111918 h 1316831"/>
              <a:gd name="connsiteX83" fmla="*/ 195263 w 3731419"/>
              <a:gd name="connsiteY83" fmla="*/ 42862 h 1316831"/>
              <a:gd name="connsiteX84" fmla="*/ 114300 w 3731419"/>
              <a:gd name="connsiteY84" fmla="*/ 42862 h 1316831"/>
              <a:gd name="connsiteX85" fmla="*/ 114300 w 3731419"/>
              <a:gd name="connsiteY85" fmla="*/ 26193 h 1316831"/>
              <a:gd name="connsiteX86" fmla="*/ 95250 w 3731419"/>
              <a:gd name="connsiteY86" fmla="*/ 26193 h 1316831"/>
              <a:gd name="connsiteX87" fmla="*/ 95250 w 3731419"/>
              <a:gd name="connsiteY87" fmla="*/ 0 h 1316831"/>
              <a:gd name="connsiteX88" fmla="*/ 0 w 3731419"/>
              <a:gd name="connsiteY88" fmla="*/ 0 h 131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731419" h="1316831">
                <a:moveTo>
                  <a:pt x="3731419" y="1316831"/>
                </a:moveTo>
                <a:lnTo>
                  <a:pt x="2424113" y="1316831"/>
                </a:lnTo>
                <a:lnTo>
                  <a:pt x="2424113" y="1266825"/>
                </a:lnTo>
                <a:lnTo>
                  <a:pt x="2052638" y="1266825"/>
                </a:lnTo>
                <a:lnTo>
                  <a:pt x="2052638" y="1228725"/>
                </a:lnTo>
                <a:lnTo>
                  <a:pt x="1971675" y="1228725"/>
                </a:lnTo>
                <a:lnTo>
                  <a:pt x="1971675" y="1188243"/>
                </a:lnTo>
                <a:lnTo>
                  <a:pt x="1700213" y="1188243"/>
                </a:lnTo>
                <a:lnTo>
                  <a:pt x="1700213" y="1171575"/>
                </a:lnTo>
                <a:lnTo>
                  <a:pt x="1683544" y="1171575"/>
                </a:lnTo>
                <a:lnTo>
                  <a:pt x="1683544" y="1152525"/>
                </a:lnTo>
                <a:lnTo>
                  <a:pt x="1659731" y="1152525"/>
                </a:lnTo>
                <a:lnTo>
                  <a:pt x="1659731" y="1104900"/>
                </a:lnTo>
                <a:lnTo>
                  <a:pt x="1659731" y="1104900"/>
                </a:lnTo>
                <a:lnTo>
                  <a:pt x="1659731" y="1062037"/>
                </a:lnTo>
                <a:lnTo>
                  <a:pt x="1597819" y="1062037"/>
                </a:lnTo>
                <a:lnTo>
                  <a:pt x="1597819" y="1042987"/>
                </a:lnTo>
                <a:lnTo>
                  <a:pt x="1388269" y="1042987"/>
                </a:lnTo>
                <a:lnTo>
                  <a:pt x="1388269" y="1014412"/>
                </a:lnTo>
                <a:lnTo>
                  <a:pt x="1300163" y="1014412"/>
                </a:lnTo>
                <a:lnTo>
                  <a:pt x="1300163" y="992981"/>
                </a:lnTo>
                <a:lnTo>
                  <a:pt x="1285875" y="992981"/>
                </a:lnTo>
                <a:lnTo>
                  <a:pt x="1285875" y="966787"/>
                </a:lnTo>
                <a:lnTo>
                  <a:pt x="1271588" y="966787"/>
                </a:lnTo>
                <a:lnTo>
                  <a:pt x="1271588" y="919162"/>
                </a:lnTo>
                <a:lnTo>
                  <a:pt x="1259681" y="919162"/>
                </a:lnTo>
                <a:lnTo>
                  <a:pt x="1259681" y="873918"/>
                </a:lnTo>
                <a:lnTo>
                  <a:pt x="1221581" y="873918"/>
                </a:lnTo>
                <a:lnTo>
                  <a:pt x="1221581" y="854868"/>
                </a:lnTo>
                <a:lnTo>
                  <a:pt x="1216819" y="854868"/>
                </a:lnTo>
                <a:lnTo>
                  <a:pt x="1216819" y="835818"/>
                </a:lnTo>
                <a:lnTo>
                  <a:pt x="1085850" y="835818"/>
                </a:lnTo>
                <a:lnTo>
                  <a:pt x="1085850" y="816768"/>
                </a:lnTo>
                <a:lnTo>
                  <a:pt x="1064419" y="816768"/>
                </a:lnTo>
                <a:lnTo>
                  <a:pt x="1064419" y="802481"/>
                </a:lnTo>
                <a:lnTo>
                  <a:pt x="1057275" y="802481"/>
                </a:lnTo>
                <a:lnTo>
                  <a:pt x="1057275" y="738187"/>
                </a:lnTo>
                <a:lnTo>
                  <a:pt x="1035844" y="738187"/>
                </a:lnTo>
                <a:lnTo>
                  <a:pt x="1035844" y="738187"/>
                </a:lnTo>
                <a:lnTo>
                  <a:pt x="1035844" y="726281"/>
                </a:lnTo>
                <a:lnTo>
                  <a:pt x="1033463" y="726281"/>
                </a:lnTo>
                <a:lnTo>
                  <a:pt x="997744" y="726281"/>
                </a:lnTo>
                <a:lnTo>
                  <a:pt x="997744" y="707231"/>
                </a:lnTo>
                <a:lnTo>
                  <a:pt x="964406" y="707231"/>
                </a:lnTo>
                <a:lnTo>
                  <a:pt x="964406" y="683418"/>
                </a:lnTo>
                <a:lnTo>
                  <a:pt x="857250" y="683418"/>
                </a:lnTo>
                <a:lnTo>
                  <a:pt x="857250" y="661987"/>
                </a:lnTo>
                <a:lnTo>
                  <a:pt x="845344" y="661987"/>
                </a:lnTo>
                <a:lnTo>
                  <a:pt x="845344" y="588168"/>
                </a:lnTo>
                <a:lnTo>
                  <a:pt x="845344" y="588168"/>
                </a:lnTo>
                <a:lnTo>
                  <a:pt x="828675" y="588168"/>
                </a:lnTo>
                <a:lnTo>
                  <a:pt x="828675" y="554831"/>
                </a:lnTo>
                <a:lnTo>
                  <a:pt x="814388" y="554831"/>
                </a:lnTo>
                <a:lnTo>
                  <a:pt x="814388" y="533400"/>
                </a:lnTo>
                <a:lnTo>
                  <a:pt x="652463" y="533400"/>
                </a:lnTo>
                <a:lnTo>
                  <a:pt x="652463" y="483393"/>
                </a:lnTo>
                <a:lnTo>
                  <a:pt x="640556" y="483393"/>
                </a:lnTo>
                <a:lnTo>
                  <a:pt x="640556" y="466725"/>
                </a:lnTo>
                <a:lnTo>
                  <a:pt x="607219" y="466725"/>
                </a:lnTo>
                <a:lnTo>
                  <a:pt x="607219" y="433387"/>
                </a:lnTo>
                <a:lnTo>
                  <a:pt x="583406" y="433387"/>
                </a:lnTo>
                <a:lnTo>
                  <a:pt x="583406" y="416718"/>
                </a:lnTo>
                <a:lnTo>
                  <a:pt x="528638" y="416718"/>
                </a:lnTo>
                <a:lnTo>
                  <a:pt x="528638" y="400050"/>
                </a:lnTo>
                <a:lnTo>
                  <a:pt x="452438" y="400050"/>
                </a:lnTo>
                <a:lnTo>
                  <a:pt x="450055" y="354806"/>
                </a:lnTo>
                <a:lnTo>
                  <a:pt x="426244" y="354806"/>
                </a:lnTo>
                <a:lnTo>
                  <a:pt x="423863" y="314325"/>
                </a:lnTo>
                <a:lnTo>
                  <a:pt x="411956" y="314325"/>
                </a:lnTo>
                <a:lnTo>
                  <a:pt x="411956" y="266700"/>
                </a:lnTo>
                <a:lnTo>
                  <a:pt x="409575" y="266700"/>
                </a:lnTo>
                <a:lnTo>
                  <a:pt x="409575" y="235743"/>
                </a:lnTo>
                <a:lnTo>
                  <a:pt x="409575" y="235743"/>
                </a:lnTo>
                <a:lnTo>
                  <a:pt x="409575" y="214312"/>
                </a:lnTo>
                <a:lnTo>
                  <a:pt x="357188" y="214312"/>
                </a:lnTo>
                <a:lnTo>
                  <a:pt x="357188" y="204787"/>
                </a:lnTo>
                <a:lnTo>
                  <a:pt x="245269" y="204787"/>
                </a:lnTo>
                <a:lnTo>
                  <a:pt x="245269" y="154781"/>
                </a:lnTo>
                <a:lnTo>
                  <a:pt x="230981" y="154781"/>
                </a:lnTo>
                <a:lnTo>
                  <a:pt x="230981" y="128587"/>
                </a:lnTo>
                <a:lnTo>
                  <a:pt x="219075" y="128587"/>
                </a:lnTo>
                <a:lnTo>
                  <a:pt x="219075" y="111918"/>
                </a:lnTo>
                <a:lnTo>
                  <a:pt x="195263" y="111918"/>
                </a:lnTo>
                <a:lnTo>
                  <a:pt x="195263" y="42862"/>
                </a:lnTo>
                <a:lnTo>
                  <a:pt x="114300" y="42862"/>
                </a:lnTo>
                <a:lnTo>
                  <a:pt x="114300" y="26193"/>
                </a:lnTo>
                <a:lnTo>
                  <a:pt x="95250" y="26193"/>
                </a:lnTo>
                <a:lnTo>
                  <a:pt x="95250" y="0"/>
                </a:lnTo>
                <a:lnTo>
                  <a:pt x="0" y="0"/>
                </a:lnTo>
              </a:path>
            </a:pathLst>
          </a:custGeom>
          <a:noFill/>
          <a:ln w="28575">
            <a:solidFill>
              <a:schemeClr val="accent1"/>
            </a:solidFill>
            <a:miter lim="800000"/>
            <a:headEnd/>
            <a:tailEnd/>
          </a:ln>
        </p:spPr>
        <p:txBody>
          <a:bodyPr rtlCol="0" anchor="ctr"/>
          <a:lstStyle/>
          <a:p>
            <a:pPr algn="ctr"/>
            <a:endParaRPr lang="en-US"/>
          </a:p>
        </p:txBody>
      </p:sp>
      <p:grpSp>
        <p:nvGrpSpPr>
          <p:cNvPr id="9454" name="Group 9453">
            <a:extLst>
              <a:ext uri="{FF2B5EF4-FFF2-40B4-BE49-F238E27FC236}">
                <a16:creationId xmlns:a16="http://schemas.microsoft.com/office/drawing/2014/main" id="{F0C9F1BA-AA11-D005-3685-1F7D38EF8E68}"/>
              </a:ext>
            </a:extLst>
          </p:cNvPr>
          <p:cNvGrpSpPr/>
          <p:nvPr/>
        </p:nvGrpSpPr>
        <p:grpSpPr>
          <a:xfrm>
            <a:off x="1295181" y="1724637"/>
            <a:ext cx="3790711" cy="1420823"/>
            <a:chOff x="1295181" y="1724637"/>
            <a:chExt cx="3790711" cy="1420823"/>
          </a:xfrm>
        </p:grpSpPr>
        <p:grpSp>
          <p:nvGrpSpPr>
            <p:cNvPr id="9400" name="Group 9399">
              <a:extLst>
                <a:ext uri="{FF2B5EF4-FFF2-40B4-BE49-F238E27FC236}">
                  <a16:creationId xmlns:a16="http://schemas.microsoft.com/office/drawing/2014/main" id="{48F5F240-2AB0-BC4E-4EFB-AC23023FEA0C}"/>
                </a:ext>
              </a:extLst>
            </p:cNvPr>
            <p:cNvGrpSpPr/>
            <p:nvPr/>
          </p:nvGrpSpPr>
          <p:grpSpPr>
            <a:xfrm>
              <a:off x="1295181" y="1724637"/>
              <a:ext cx="89485" cy="89485"/>
              <a:chOff x="2162465" y="4117385"/>
              <a:chExt cx="283772" cy="283772"/>
            </a:xfrm>
          </p:grpSpPr>
          <p:cxnSp>
            <p:nvCxnSpPr>
              <p:cNvPr id="9401" name="Straight Connector 9400">
                <a:extLst>
                  <a:ext uri="{FF2B5EF4-FFF2-40B4-BE49-F238E27FC236}">
                    <a16:creationId xmlns:a16="http://schemas.microsoft.com/office/drawing/2014/main" id="{15822405-CA79-9746-36DA-9E52F575678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2" name="Straight Connector 9401">
                <a:extLst>
                  <a:ext uri="{FF2B5EF4-FFF2-40B4-BE49-F238E27FC236}">
                    <a16:creationId xmlns:a16="http://schemas.microsoft.com/office/drawing/2014/main" id="{BC322621-A749-4531-C6D0-FE32C2A9B82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03" name="Group 9402">
              <a:extLst>
                <a:ext uri="{FF2B5EF4-FFF2-40B4-BE49-F238E27FC236}">
                  <a16:creationId xmlns:a16="http://schemas.microsoft.com/office/drawing/2014/main" id="{A30B121C-DACB-9130-3D80-C5041F78036F}"/>
                </a:ext>
              </a:extLst>
            </p:cNvPr>
            <p:cNvGrpSpPr/>
            <p:nvPr/>
          </p:nvGrpSpPr>
          <p:grpSpPr>
            <a:xfrm>
              <a:off x="1473854" y="1829087"/>
              <a:ext cx="89485" cy="89485"/>
              <a:chOff x="2162465" y="4117385"/>
              <a:chExt cx="283772" cy="283772"/>
            </a:xfrm>
          </p:grpSpPr>
          <p:cxnSp>
            <p:nvCxnSpPr>
              <p:cNvPr id="9404" name="Straight Connector 9403">
                <a:extLst>
                  <a:ext uri="{FF2B5EF4-FFF2-40B4-BE49-F238E27FC236}">
                    <a16:creationId xmlns:a16="http://schemas.microsoft.com/office/drawing/2014/main" id="{24F32403-0BFA-DD53-C269-83CB4DB35A4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5" name="Straight Connector 9404">
                <a:extLst>
                  <a:ext uri="{FF2B5EF4-FFF2-40B4-BE49-F238E27FC236}">
                    <a16:creationId xmlns:a16="http://schemas.microsoft.com/office/drawing/2014/main" id="{3869FB02-E8EC-2079-67AC-12E4B1F2992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06" name="Group 9405">
              <a:extLst>
                <a:ext uri="{FF2B5EF4-FFF2-40B4-BE49-F238E27FC236}">
                  <a16:creationId xmlns:a16="http://schemas.microsoft.com/office/drawing/2014/main" id="{C017202E-8167-7DC5-73AB-515BF979D164}"/>
                </a:ext>
              </a:extLst>
            </p:cNvPr>
            <p:cNvGrpSpPr/>
            <p:nvPr/>
          </p:nvGrpSpPr>
          <p:grpSpPr>
            <a:xfrm>
              <a:off x="1899600" y="2196515"/>
              <a:ext cx="89485" cy="89485"/>
              <a:chOff x="2162465" y="4117385"/>
              <a:chExt cx="283772" cy="283772"/>
            </a:xfrm>
          </p:grpSpPr>
          <p:cxnSp>
            <p:nvCxnSpPr>
              <p:cNvPr id="9407" name="Straight Connector 9406">
                <a:extLst>
                  <a:ext uri="{FF2B5EF4-FFF2-40B4-BE49-F238E27FC236}">
                    <a16:creationId xmlns:a16="http://schemas.microsoft.com/office/drawing/2014/main" id="{2DD1037F-D14E-1A21-93E6-E37C20D5202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8" name="Straight Connector 9407">
                <a:extLst>
                  <a:ext uri="{FF2B5EF4-FFF2-40B4-BE49-F238E27FC236}">
                    <a16:creationId xmlns:a16="http://schemas.microsoft.com/office/drawing/2014/main" id="{B9B9531C-B20E-4CD9-CB8F-B381E155E47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09" name="Group 9408">
              <a:extLst>
                <a:ext uri="{FF2B5EF4-FFF2-40B4-BE49-F238E27FC236}">
                  <a16:creationId xmlns:a16="http://schemas.microsoft.com/office/drawing/2014/main" id="{09B8EEE6-9CAE-DA5F-5F7B-FCFFAE18F3A6}"/>
                </a:ext>
              </a:extLst>
            </p:cNvPr>
            <p:cNvGrpSpPr/>
            <p:nvPr/>
          </p:nvGrpSpPr>
          <p:grpSpPr>
            <a:xfrm>
              <a:off x="1934544" y="2258516"/>
              <a:ext cx="89485" cy="89485"/>
              <a:chOff x="2162465" y="4117385"/>
              <a:chExt cx="283772" cy="283772"/>
            </a:xfrm>
          </p:grpSpPr>
          <p:cxnSp>
            <p:nvCxnSpPr>
              <p:cNvPr id="9410" name="Straight Connector 9409">
                <a:extLst>
                  <a:ext uri="{FF2B5EF4-FFF2-40B4-BE49-F238E27FC236}">
                    <a16:creationId xmlns:a16="http://schemas.microsoft.com/office/drawing/2014/main" id="{E26A1F5B-EEA6-6767-BFF9-96EF8C9BE35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11" name="Straight Connector 9410">
                <a:extLst>
                  <a:ext uri="{FF2B5EF4-FFF2-40B4-BE49-F238E27FC236}">
                    <a16:creationId xmlns:a16="http://schemas.microsoft.com/office/drawing/2014/main" id="{81FCB663-24CC-F670-E99C-5F0E934B167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2" name="Group 9411">
              <a:extLst>
                <a:ext uri="{FF2B5EF4-FFF2-40B4-BE49-F238E27FC236}">
                  <a16:creationId xmlns:a16="http://schemas.microsoft.com/office/drawing/2014/main" id="{298F67FE-C64B-D74F-1CA2-AB6647634BEF}"/>
                </a:ext>
              </a:extLst>
            </p:cNvPr>
            <p:cNvGrpSpPr/>
            <p:nvPr/>
          </p:nvGrpSpPr>
          <p:grpSpPr>
            <a:xfrm>
              <a:off x="1979286" y="2262396"/>
              <a:ext cx="89485" cy="89485"/>
              <a:chOff x="2162465" y="4117385"/>
              <a:chExt cx="283772" cy="283772"/>
            </a:xfrm>
          </p:grpSpPr>
          <p:cxnSp>
            <p:nvCxnSpPr>
              <p:cNvPr id="9413" name="Straight Connector 9412">
                <a:extLst>
                  <a:ext uri="{FF2B5EF4-FFF2-40B4-BE49-F238E27FC236}">
                    <a16:creationId xmlns:a16="http://schemas.microsoft.com/office/drawing/2014/main" id="{B96AAAF4-7647-030E-1828-4555DC8CE19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14" name="Straight Connector 9413">
                <a:extLst>
                  <a:ext uri="{FF2B5EF4-FFF2-40B4-BE49-F238E27FC236}">
                    <a16:creationId xmlns:a16="http://schemas.microsoft.com/office/drawing/2014/main" id="{2F2481DC-5B2E-2CE3-0C4B-75598FF7EF2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5" name="Group 9414">
              <a:extLst>
                <a:ext uri="{FF2B5EF4-FFF2-40B4-BE49-F238E27FC236}">
                  <a16:creationId xmlns:a16="http://schemas.microsoft.com/office/drawing/2014/main" id="{7055C248-1088-CC7A-21C4-645E29B20C0F}"/>
                </a:ext>
              </a:extLst>
            </p:cNvPr>
            <p:cNvGrpSpPr/>
            <p:nvPr/>
          </p:nvGrpSpPr>
          <p:grpSpPr>
            <a:xfrm>
              <a:off x="2535332" y="2624723"/>
              <a:ext cx="89485" cy="89485"/>
              <a:chOff x="2162465" y="4117385"/>
              <a:chExt cx="283772" cy="283772"/>
            </a:xfrm>
          </p:grpSpPr>
          <p:cxnSp>
            <p:nvCxnSpPr>
              <p:cNvPr id="9416" name="Straight Connector 9415">
                <a:extLst>
                  <a:ext uri="{FF2B5EF4-FFF2-40B4-BE49-F238E27FC236}">
                    <a16:creationId xmlns:a16="http://schemas.microsoft.com/office/drawing/2014/main" id="{1BA735CE-A49A-9036-AC5D-D810CDA7683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17" name="Straight Connector 9416">
                <a:extLst>
                  <a:ext uri="{FF2B5EF4-FFF2-40B4-BE49-F238E27FC236}">
                    <a16:creationId xmlns:a16="http://schemas.microsoft.com/office/drawing/2014/main" id="{23AF5D2D-6F86-653E-70AC-679313229AA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8" name="Group 9417">
              <a:extLst>
                <a:ext uri="{FF2B5EF4-FFF2-40B4-BE49-F238E27FC236}">
                  <a16:creationId xmlns:a16="http://schemas.microsoft.com/office/drawing/2014/main" id="{3F5A1CB1-82B9-F110-1509-92BF46798B8F}"/>
                </a:ext>
              </a:extLst>
            </p:cNvPr>
            <p:cNvGrpSpPr/>
            <p:nvPr/>
          </p:nvGrpSpPr>
          <p:grpSpPr>
            <a:xfrm>
              <a:off x="2554780" y="2654236"/>
              <a:ext cx="89485" cy="89485"/>
              <a:chOff x="2162465" y="4117385"/>
              <a:chExt cx="283772" cy="283772"/>
            </a:xfrm>
          </p:grpSpPr>
          <p:cxnSp>
            <p:nvCxnSpPr>
              <p:cNvPr id="9419" name="Straight Connector 9418">
                <a:extLst>
                  <a:ext uri="{FF2B5EF4-FFF2-40B4-BE49-F238E27FC236}">
                    <a16:creationId xmlns:a16="http://schemas.microsoft.com/office/drawing/2014/main" id="{35080E80-2B1D-F8C9-2F30-967F687C5D2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0" name="Straight Connector 9419">
                <a:extLst>
                  <a:ext uri="{FF2B5EF4-FFF2-40B4-BE49-F238E27FC236}">
                    <a16:creationId xmlns:a16="http://schemas.microsoft.com/office/drawing/2014/main" id="{339E39D9-25A6-CFCA-371C-44DEE4EE370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21" name="Group 9420">
              <a:extLst>
                <a:ext uri="{FF2B5EF4-FFF2-40B4-BE49-F238E27FC236}">
                  <a16:creationId xmlns:a16="http://schemas.microsoft.com/office/drawing/2014/main" id="{DCE35D9F-DE51-6795-0DD9-71D85DF2ED4F}"/>
                </a:ext>
              </a:extLst>
            </p:cNvPr>
            <p:cNvGrpSpPr/>
            <p:nvPr/>
          </p:nvGrpSpPr>
          <p:grpSpPr>
            <a:xfrm>
              <a:off x="2774645" y="2774956"/>
              <a:ext cx="89485" cy="89485"/>
              <a:chOff x="2162465" y="4117385"/>
              <a:chExt cx="283772" cy="283772"/>
            </a:xfrm>
          </p:grpSpPr>
          <p:cxnSp>
            <p:nvCxnSpPr>
              <p:cNvPr id="9422" name="Straight Connector 9421">
                <a:extLst>
                  <a:ext uri="{FF2B5EF4-FFF2-40B4-BE49-F238E27FC236}">
                    <a16:creationId xmlns:a16="http://schemas.microsoft.com/office/drawing/2014/main" id="{C73A0AD0-E7D3-ADC5-A7EC-F1A4BDC2288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3" name="Straight Connector 9422">
                <a:extLst>
                  <a:ext uri="{FF2B5EF4-FFF2-40B4-BE49-F238E27FC236}">
                    <a16:creationId xmlns:a16="http://schemas.microsoft.com/office/drawing/2014/main" id="{58768980-DB9F-8B30-133D-2C00EE83153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24" name="Group 9423">
              <a:extLst>
                <a:ext uri="{FF2B5EF4-FFF2-40B4-BE49-F238E27FC236}">
                  <a16:creationId xmlns:a16="http://schemas.microsoft.com/office/drawing/2014/main" id="{BEDD9EBA-64E1-A3F7-6057-A397DE229D3A}"/>
                </a:ext>
              </a:extLst>
            </p:cNvPr>
            <p:cNvGrpSpPr/>
            <p:nvPr/>
          </p:nvGrpSpPr>
          <p:grpSpPr>
            <a:xfrm>
              <a:off x="2888800" y="2797902"/>
              <a:ext cx="89485" cy="89485"/>
              <a:chOff x="2162465" y="4117385"/>
              <a:chExt cx="283772" cy="283772"/>
            </a:xfrm>
          </p:grpSpPr>
          <p:cxnSp>
            <p:nvCxnSpPr>
              <p:cNvPr id="9425" name="Straight Connector 9424">
                <a:extLst>
                  <a:ext uri="{FF2B5EF4-FFF2-40B4-BE49-F238E27FC236}">
                    <a16:creationId xmlns:a16="http://schemas.microsoft.com/office/drawing/2014/main" id="{5D4439D2-C206-7C8E-15AB-B64A8F66B70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6" name="Straight Connector 9425">
                <a:extLst>
                  <a:ext uri="{FF2B5EF4-FFF2-40B4-BE49-F238E27FC236}">
                    <a16:creationId xmlns:a16="http://schemas.microsoft.com/office/drawing/2014/main" id="{AF0203D0-F7AA-ED30-BC82-326157234FC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27" name="Group 9426">
              <a:extLst>
                <a:ext uri="{FF2B5EF4-FFF2-40B4-BE49-F238E27FC236}">
                  <a16:creationId xmlns:a16="http://schemas.microsoft.com/office/drawing/2014/main" id="{00E3689A-A4E7-ED7B-BC67-B66C1C7EC73E}"/>
                </a:ext>
              </a:extLst>
            </p:cNvPr>
            <p:cNvGrpSpPr/>
            <p:nvPr/>
          </p:nvGrpSpPr>
          <p:grpSpPr>
            <a:xfrm>
              <a:off x="2953824" y="2892507"/>
              <a:ext cx="89485" cy="89485"/>
              <a:chOff x="2162465" y="4117385"/>
              <a:chExt cx="283772" cy="283772"/>
            </a:xfrm>
          </p:grpSpPr>
          <p:cxnSp>
            <p:nvCxnSpPr>
              <p:cNvPr id="9428" name="Straight Connector 9427">
                <a:extLst>
                  <a:ext uri="{FF2B5EF4-FFF2-40B4-BE49-F238E27FC236}">
                    <a16:creationId xmlns:a16="http://schemas.microsoft.com/office/drawing/2014/main" id="{630BDDAF-497C-6DB6-CE35-6C62A4C4552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9" name="Straight Connector 9428">
                <a:extLst>
                  <a:ext uri="{FF2B5EF4-FFF2-40B4-BE49-F238E27FC236}">
                    <a16:creationId xmlns:a16="http://schemas.microsoft.com/office/drawing/2014/main" id="{9EAAEB7C-158B-5DEB-C745-E577F95F547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0" name="Group 9429">
              <a:extLst>
                <a:ext uri="{FF2B5EF4-FFF2-40B4-BE49-F238E27FC236}">
                  <a16:creationId xmlns:a16="http://schemas.microsoft.com/office/drawing/2014/main" id="{AF3AD13D-5D29-FF07-288C-AB0F9E5FF69B}"/>
                </a:ext>
              </a:extLst>
            </p:cNvPr>
            <p:cNvGrpSpPr/>
            <p:nvPr/>
          </p:nvGrpSpPr>
          <p:grpSpPr>
            <a:xfrm>
              <a:off x="2971454" y="2924936"/>
              <a:ext cx="89485" cy="89485"/>
              <a:chOff x="2162465" y="4117385"/>
              <a:chExt cx="283772" cy="283772"/>
            </a:xfrm>
          </p:grpSpPr>
          <p:cxnSp>
            <p:nvCxnSpPr>
              <p:cNvPr id="9431" name="Straight Connector 9430">
                <a:extLst>
                  <a:ext uri="{FF2B5EF4-FFF2-40B4-BE49-F238E27FC236}">
                    <a16:creationId xmlns:a16="http://schemas.microsoft.com/office/drawing/2014/main" id="{37E58D5D-949A-8181-2310-C6497235BFB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2" name="Straight Connector 9431">
                <a:extLst>
                  <a:ext uri="{FF2B5EF4-FFF2-40B4-BE49-F238E27FC236}">
                    <a16:creationId xmlns:a16="http://schemas.microsoft.com/office/drawing/2014/main" id="{C5DBF79C-308A-9241-ADB3-2CF6A0F7882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3" name="Group 9432">
              <a:extLst>
                <a:ext uri="{FF2B5EF4-FFF2-40B4-BE49-F238E27FC236}">
                  <a16:creationId xmlns:a16="http://schemas.microsoft.com/office/drawing/2014/main" id="{F0E75CF1-D226-0087-A9A0-8C6359B30E7A}"/>
                </a:ext>
              </a:extLst>
            </p:cNvPr>
            <p:cNvGrpSpPr/>
            <p:nvPr/>
          </p:nvGrpSpPr>
          <p:grpSpPr>
            <a:xfrm>
              <a:off x="3061416" y="2924904"/>
              <a:ext cx="89485" cy="89485"/>
              <a:chOff x="2162465" y="4117385"/>
              <a:chExt cx="283772" cy="283772"/>
            </a:xfrm>
          </p:grpSpPr>
          <p:cxnSp>
            <p:nvCxnSpPr>
              <p:cNvPr id="9434" name="Straight Connector 9433">
                <a:extLst>
                  <a:ext uri="{FF2B5EF4-FFF2-40B4-BE49-F238E27FC236}">
                    <a16:creationId xmlns:a16="http://schemas.microsoft.com/office/drawing/2014/main" id="{6C6F5D3A-5872-51C8-B803-E3C0FBA1CDC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5" name="Straight Connector 9434">
                <a:extLst>
                  <a:ext uri="{FF2B5EF4-FFF2-40B4-BE49-F238E27FC236}">
                    <a16:creationId xmlns:a16="http://schemas.microsoft.com/office/drawing/2014/main" id="{E22174A9-3821-A7C1-554F-75FEA6E08C2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6" name="Group 9435">
              <a:extLst>
                <a:ext uri="{FF2B5EF4-FFF2-40B4-BE49-F238E27FC236}">
                  <a16:creationId xmlns:a16="http://schemas.microsoft.com/office/drawing/2014/main" id="{A19D16BD-2FE8-B86A-613F-2106938C37DA}"/>
                </a:ext>
              </a:extLst>
            </p:cNvPr>
            <p:cNvGrpSpPr/>
            <p:nvPr/>
          </p:nvGrpSpPr>
          <p:grpSpPr>
            <a:xfrm>
              <a:off x="3110767" y="2926733"/>
              <a:ext cx="89485" cy="89485"/>
              <a:chOff x="2162465" y="4117385"/>
              <a:chExt cx="283772" cy="283772"/>
            </a:xfrm>
          </p:grpSpPr>
          <p:cxnSp>
            <p:nvCxnSpPr>
              <p:cNvPr id="9437" name="Straight Connector 9436">
                <a:extLst>
                  <a:ext uri="{FF2B5EF4-FFF2-40B4-BE49-F238E27FC236}">
                    <a16:creationId xmlns:a16="http://schemas.microsoft.com/office/drawing/2014/main" id="{538CAD50-4CFF-50FE-A5D7-80829D764C9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8" name="Straight Connector 9437">
                <a:extLst>
                  <a:ext uri="{FF2B5EF4-FFF2-40B4-BE49-F238E27FC236}">
                    <a16:creationId xmlns:a16="http://schemas.microsoft.com/office/drawing/2014/main" id="{B48867AD-69B5-7E43-2BED-50DF0677035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9" name="Group 9438">
              <a:extLst>
                <a:ext uri="{FF2B5EF4-FFF2-40B4-BE49-F238E27FC236}">
                  <a16:creationId xmlns:a16="http://schemas.microsoft.com/office/drawing/2014/main" id="{AAA3D89F-6C69-6AE5-A83B-5D464EDA31A9}"/>
                </a:ext>
              </a:extLst>
            </p:cNvPr>
            <p:cNvGrpSpPr/>
            <p:nvPr/>
          </p:nvGrpSpPr>
          <p:grpSpPr>
            <a:xfrm>
              <a:off x="3077921" y="2885478"/>
              <a:ext cx="89485" cy="89485"/>
              <a:chOff x="2162465" y="4117385"/>
              <a:chExt cx="283772" cy="283772"/>
            </a:xfrm>
          </p:grpSpPr>
          <p:cxnSp>
            <p:nvCxnSpPr>
              <p:cNvPr id="9440" name="Straight Connector 9439">
                <a:extLst>
                  <a:ext uri="{FF2B5EF4-FFF2-40B4-BE49-F238E27FC236}">
                    <a16:creationId xmlns:a16="http://schemas.microsoft.com/office/drawing/2014/main" id="{9FD1961B-034F-60D2-2D89-D598295E7C3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41" name="Straight Connector 9440">
                <a:extLst>
                  <a:ext uri="{FF2B5EF4-FFF2-40B4-BE49-F238E27FC236}">
                    <a16:creationId xmlns:a16="http://schemas.microsoft.com/office/drawing/2014/main" id="{45362F6E-DD3A-0019-C1FC-AA3FD9ACBA5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2" name="Group 9441">
              <a:extLst>
                <a:ext uri="{FF2B5EF4-FFF2-40B4-BE49-F238E27FC236}">
                  <a16:creationId xmlns:a16="http://schemas.microsoft.com/office/drawing/2014/main" id="{01EA95F2-598A-1E46-045B-C277CE5F2F7A}"/>
                </a:ext>
              </a:extLst>
            </p:cNvPr>
            <p:cNvGrpSpPr/>
            <p:nvPr/>
          </p:nvGrpSpPr>
          <p:grpSpPr>
            <a:xfrm>
              <a:off x="3363520" y="3003759"/>
              <a:ext cx="89485" cy="89485"/>
              <a:chOff x="2162465" y="4117385"/>
              <a:chExt cx="283772" cy="283772"/>
            </a:xfrm>
          </p:grpSpPr>
          <p:cxnSp>
            <p:nvCxnSpPr>
              <p:cNvPr id="9443" name="Straight Connector 9442">
                <a:extLst>
                  <a:ext uri="{FF2B5EF4-FFF2-40B4-BE49-F238E27FC236}">
                    <a16:creationId xmlns:a16="http://schemas.microsoft.com/office/drawing/2014/main" id="{A4F883C6-FA72-A529-933E-FC7D2EBC49A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44" name="Straight Connector 9443">
                <a:extLst>
                  <a:ext uri="{FF2B5EF4-FFF2-40B4-BE49-F238E27FC236}">
                    <a16:creationId xmlns:a16="http://schemas.microsoft.com/office/drawing/2014/main" id="{57439F8D-3E40-380C-612F-DDFD2AAE7D0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5" name="Group 9444">
              <a:extLst>
                <a:ext uri="{FF2B5EF4-FFF2-40B4-BE49-F238E27FC236}">
                  <a16:creationId xmlns:a16="http://schemas.microsoft.com/office/drawing/2014/main" id="{19B35C4D-05AE-1A46-D6EC-6E187417C8F4}"/>
                </a:ext>
              </a:extLst>
            </p:cNvPr>
            <p:cNvGrpSpPr/>
            <p:nvPr/>
          </p:nvGrpSpPr>
          <p:grpSpPr>
            <a:xfrm>
              <a:off x="3711181" y="3055975"/>
              <a:ext cx="89485" cy="89485"/>
              <a:chOff x="2162465" y="4117385"/>
              <a:chExt cx="283772" cy="283772"/>
            </a:xfrm>
          </p:grpSpPr>
          <p:cxnSp>
            <p:nvCxnSpPr>
              <p:cNvPr id="9446" name="Straight Connector 9445">
                <a:extLst>
                  <a:ext uri="{FF2B5EF4-FFF2-40B4-BE49-F238E27FC236}">
                    <a16:creationId xmlns:a16="http://schemas.microsoft.com/office/drawing/2014/main" id="{4EDDB5BB-CFB5-C8DC-493E-C76ED384BB0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47" name="Straight Connector 9446">
                <a:extLst>
                  <a:ext uri="{FF2B5EF4-FFF2-40B4-BE49-F238E27FC236}">
                    <a16:creationId xmlns:a16="http://schemas.microsoft.com/office/drawing/2014/main" id="{48A7C850-0708-A6CB-EF9D-8695353F9FC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8" name="Group 9447">
              <a:extLst>
                <a:ext uri="{FF2B5EF4-FFF2-40B4-BE49-F238E27FC236}">
                  <a16:creationId xmlns:a16="http://schemas.microsoft.com/office/drawing/2014/main" id="{825ACCCF-02F1-8C26-4EE9-05F3996FE5BE}"/>
                </a:ext>
              </a:extLst>
            </p:cNvPr>
            <p:cNvGrpSpPr/>
            <p:nvPr/>
          </p:nvGrpSpPr>
          <p:grpSpPr>
            <a:xfrm>
              <a:off x="3767999" y="3055975"/>
              <a:ext cx="89485" cy="89485"/>
              <a:chOff x="2162465" y="4117385"/>
              <a:chExt cx="283772" cy="283772"/>
            </a:xfrm>
          </p:grpSpPr>
          <p:cxnSp>
            <p:nvCxnSpPr>
              <p:cNvPr id="9449" name="Straight Connector 9448">
                <a:extLst>
                  <a:ext uri="{FF2B5EF4-FFF2-40B4-BE49-F238E27FC236}">
                    <a16:creationId xmlns:a16="http://schemas.microsoft.com/office/drawing/2014/main" id="{88522DB0-9763-D60E-84A7-03258F089FC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50" name="Straight Connector 9449">
                <a:extLst>
                  <a:ext uri="{FF2B5EF4-FFF2-40B4-BE49-F238E27FC236}">
                    <a16:creationId xmlns:a16="http://schemas.microsoft.com/office/drawing/2014/main" id="{EBC4874C-EF9B-D915-A59B-BD844B49C8B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51" name="Group 9450">
              <a:extLst>
                <a:ext uri="{FF2B5EF4-FFF2-40B4-BE49-F238E27FC236}">
                  <a16:creationId xmlns:a16="http://schemas.microsoft.com/office/drawing/2014/main" id="{8CB7AC50-F20C-6B4B-40E1-F0EE7A4D6A27}"/>
                </a:ext>
              </a:extLst>
            </p:cNvPr>
            <p:cNvGrpSpPr/>
            <p:nvPr/>
          </p:nvGrpSpPr>
          <p:grpSpPr>
            <a:xfrm>
              <a:off x="4996407" y="3055975"/>
              <a:ext cx="89485" cy="89485"/>
              <a:chOff x="2162465" y="4117385"/>
              <a:chExt cx="283772" cy="283772"/>
            </a:xfrm>
          </p:grpSpPr>
          <p:cxnSp>
            <p:nvCxnSpPr>
              <p:cNvPr id="9452" name="Straight Connector 9451">
                <a:extLst>
                  <a:ext uri="{FF2B5EF4-FFF2-40B4-BE49-F238E27FC236}">
                    <a16:creationId xmlns:a16="http://schemas.microsoft.com/office/drawing/2014/main" id="{8F3B1589-CD2C-B38A-B9E9-B336C61F3F2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53" name="Straight Connector 9452">
                <a:extLst>
                  <a:ext uri="{FF2B5EF4-FFF2-40B4-BE49-F238E27FC236}">
                    <a16:creationId xmlns:a16="http://schemas.microsoft.com/office/drawing/2014/main" id="{9F63E8EF-57F6-367D-58E2-47AA5A5EFBA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sp>
        <p:nvSpPr>
          <p:cNvPr id="9455" name="Freeform: Shape 9454">
            <a:extLst>
              <a:ext uri="{FF2B5EF4-FFF2-40B4-BE49-F238E27FC236}">
                <a16:creationId xmlns:a16="http://schemas.microsoft.com/office/drawing/2014/main" id="{4C33A247-98B5-A4BE-2C1E-F366E0B53EC8}"/>
              </a:ext>
            </a:extLst>
          </p:cNvPr>
          <p:cNvSpPr/>
          <p:nvPr/>
        </p:nvSpPr>
        <p:spPr bwMode="auto">
          <a:xfrm>
            <a:off x="1574800" y="4394200"/>
            <a:ext cx="4064000" cy="869950"/>
          </a:xfrm>
          <a:custGeom>
            <a:avLst/>
            <a:gdLst>
              <a:gd name="connsiteX0" fmla="*/ 4064000 w 4064000"/>
              <a:gd name="connsiteY0" fmla="*/ 869950 h 869950"/>
              <a:gd name="connsiteX1" fmla="*/ 2882900 w 4064000"/>
              <a:gd name="connsiteY1" fmla="*/ 869950 h 869950"/>
              <a:gd name="connsiteX2" fmla="*/ 2882900 w 4064000"/>
              <a:gd name="connsiteY2" fmla="*/ 708025 h 869950"/>
              <a:gd name="connsiteX3" fmla="*/ 2828925 w 4064000"/>
              <a:gd name="connsiteY3" fmla="*/ 708025 h 869950"/>
              <a:gd name="connsiteX4" fmla="*/ 2828925 w 4064000"/>
              <a:gd name="connsiteY4" fmla="*/ 558800 h 869950"/>
              <a:gd name="connsiteX5" fmla="*/ 2092325 w 4064000"/>
              <a:gd name="connsiteY5" fmla="*/ 558800 h 869950"/>
              <a:gd name="connsiteX6" fmla="*/ 2092325 w 4064000"/>
              <a:gd name="connsiteY6" fmla="*/ 495300 h 869950"/>
              <a:gd name="connsiteX7" fmla="*/ 2038350 w 4064000"/>
              <a:gd name="connsiteY7" fmla="*/ 495300 h 869950"/>
              <a:gd name="connsiteX8" fmla="*/ 2038350 w 4064000"/>
              <a:gd name="connsiteY8" fmla="*/ 441325 h 869950"/>
              <a:gd name="connsiteX9" fmla="*/ 1930400 w 4064000"/>
              <a:gd name="connsiteY9" fmla="*/ 441325 h 869950"/>
              <a:gd name="connsiteX10" fmla="*/ 1930400 w 4064000"/>
              <a:gd name="connsiteY10" fmla="*/ 387350 h 869950"/>
              <a:gd name="connsiteX11" fmla="*/ 1743075 w 4064000"/>
              <a:gd name="connsiteY11" fmla="*/ 387350 h 869950"/>
              <a:gd name="connsiteX12" fmla="*/ 1743075 w 4064000"/>
              <a:gd name="connsiteY12" fmla="*/ 339725 h 869950"/>
              <a:gd name="connsiteX13" fmla="*/ 1724025 w 4064000"/>
              <a:gd name="connsiteY13" fmla="*/ 339725 h 869950"/>
              <a:gd name="connsiteX14" fmla="*/ 1724025 w 4064000"/>
              <a:gd name="connsiteY14" fmla="*/ 304800 h 869950"/>
              <a:gd name="connsiteX15" fmla="*/ 1384300 w 4064000"/>
              <a:gd name="connsiteY15" fmla="*/ 304800 h 869950"/>
              <a:gd name="connsiteX16" fmla="*/ 1384300 w 4064000"/>
              <a:gd name="connsiteY16" fmla="*/ 276225 h 869950"/>
              <a:gd name="connsiteX17" fmla="*/ 1343025 w 4064000"/>
              <a:gd name="connsiteY17" fmla="*/ 276225 h 869950"/>
              <a:gd name="connsiteX18" fmla="*/ 1343025 w 4064000"/>
              <a:gd name="connsiteY18" fmla="*/ 254000 h 869950"/>
              <a:gd name="connsiteX19" fmla="*/ 1212850 w 4064000"/>
              <a:gd name="connsiteY19" fmla="*/ 254000 h 869950"/>
              <a:gd name="connsiteX20" fmla="*/ 1212850 w 4064000"/>
              <a:gd name="connsiteY20" fmla="*/ 231775 h 869950"/>
              <a:gd name="connsiteX21" fmla="*/ 917575 w 4064000"/>
              <a:gd name="connsiteY21" fmla="*/ 231775 h 869950"/>
              <a:gd name="connsiteX22" fmla="*/ 917575 w 4064000"/>
              <a:gd name="connsiteY22" fmla="*/ 209550 h 869950"/>
              <a:gd name="connsiteX23" fmla="*/ 863600 w 4064000"/>
              <a:gd name="connsiteY23" fmla="*/ 209550 h 869950"/>
              <a:gd name="connsiteX24" fmla="*/ 863600 w 4064000"/>
              <a:gd name="connsiteY24" fmla="*/ 193675 h 869950"/>
              <a:gd name="connsiteX25" fmla="*/ 831850 w 4064000"/>
              <a:gd name="connsiteY25" fmla="*/ 193675 h 869950"/>
              <a:gd name="connsiteX26" fmla="*/ 831850 w 4064000"/>
              <a:gd name="connsiteY26" fmla="*/ 171450 h 869950"/>
              <a:gd name="connsiteX27" fmla="*/ 774700 w 4064000"/>
              <a:gd name="connsiteY27" fmla="*/ 171450 h 869950"/>
              <a:gd name="connsiteX28" fmla="*/ 774700 w 4064000"/>
              <a:gd name="connsiteY28" fmla="*/ 133350 h 869950"/>
              <a:gd name="connsiteX29" fmla="*/ 673100 w 4064000"/>
              <a:gd name="connsiteY29" fmla="*/ 133350 h 869950"/>
              <a:gd name="connsiteX30" fmla="*/ 673100 w 4064000"/>
              <a:gd name="connsiteY30" fmla="*/ 114300 h 869950"/>
              <a:gd name="connsiteX31" fmla="*/ 612775 w 4064000"/>
              <a:gd name="connsiteY31" fmla="*/ 114300 h 869950"/>
              <a:gd name="connsiteX32" fmla="*/ 612775 w 4064000"/>
              <a:gd name="connsiteY32" fmla="*/ 95250 h 869950"/>
              <a:gd name="connsiteX33" fmla="*/ 600075 w 4064000"/>
              <a:gd name="connsiteY33" fmla="*/ 95250 h 869950"/>
              <a:gd name="connsiteX34" fmla="*/ 600075 w 4064000"/>
              <a:gd name="connsiteY34" fmla="*/ 66675 h 869950"/>
              <a:gd name="connsiteX35" fmla="*/ 304800 w 4064000"/>
              <a:gd name="connsiteY35" fmla="*/ 66675 h 869950"/>
              <a:gd name="connsiteX36" fmla="*/ 304800 w 4064000"/>
              <a:gd name="connsiteY36" fmla="*/ 66675 h 869950"/>
              <a:gd name="connsiteX37" fmla="*/ 273050 w 4064000"/>
              <a:gd name="connsiteY37" fmla="*/ 66675 h 869950"/>
              <a:gd name="connsiteX38" fmla="*/ 273050 w 4064000"/>
              <a:gd name="connsiteY38" fmla="*/ 38100 h 869950"/>
              <a:gd name="connsiteX39" fmla="*/ 127000 w 4064000"/>
              <a:gd name="connsiteY39" fmla="*/ 38100 h 869950"/>
              <a:gd name="connsiteX40" fmla="*/ 127000 w 4064000"/>
              <a:gd name="connsiteY40" fmla="*/ 38100 h 869950"/>
              <a:gd name="connsiteX41" fmla="*/ 127000 w 4064000"/>
              <a:gd name="connsiteY41" fmla="*/ 19050 h 869950"/>
              <a:gd name="connsiteX42" fmla="*/ 0 w 4064000"/>
              <a:gd name="connsiteY42" fmla="*/ 19050 h 869950"/>
              <a:gd name="connsiteX43" fmla="*/ 0 w 4064000"/>
              <a:gd name="connsiteY43" fmla="*/ 0 h 86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064000" h="869950">
                <a:moveTo>
                  <a:pt x="4064000" y="869950"/>
                </a:moveTo>
                <a:lnTo>
                  <a:pt x="2882900" y="869950"/>
                </a:lnTo>
                <a:lnTo>
                  <a:pt x="2882900" y="708025"/>
                </a:lnTo>
                <a:lnTo>
                  <a:pt x="2828925" y="708025"/>
                </a:lnTo>
                <a:lnTo>
                  <a:pt x="2828925" y="558800"/>
                </a:lnTo>
                <a:lnTo>
                  <a:pt x="2092325" y="558800"/>
                </a:lnTo>
                <a:lnTo>
                  <a:pt x="2092325" y="495300"/>
                </a:lnTo>
                <a:lnTo>
                  <a:pt x="2038350" y="495300"/>
                </a:lnTo>
                <a:lnTo>
                  <a:pt x="2038350" y="441325"/>
                </a:lnTo>
                <a:lnTo>
                  <a:pt x="1930400" y="441325"/>
                </a:lnTo>
                <a:lnTo>
                  <a:pt x="1930400" y="387350"/>
                </a:lnTo>
                <a:lnTo>
                  <a:pt x="1743075" y="387350"/>
                </a:lnTo>
                <a:lnTo>
                  <a:pt x="1743075" y="339725"/>
                </a:lnTo>
                <a:lnTo>
                  <a:pt x="1724025" y="339725"/>
                </a:lnTo>
                <a:lnTo>
                  <a:pt x="1724025" y="304800"/>
                </a:lnTo>
                <a:lnTo>
                  <a:pt x="1384300" y="304800"/>
                </a:lnTo>
                <a:lnTo>
                  <a:pt x="1384300" y="276225"/>
                </a:lnTo>
                <a:lnTo>
                  <a:pt x="1343025" y="276225"/>
                </a:lnTo>
                <a:lnTo>
                  <a:pt x="1343025" y="254000"/>
                </a:lnTo>
                <a:lnTo>
                  <a:pt x="1212850" y="254000"/>
                </a:lnTo>
                <a:lnTo>
                  <a:pt x="1212850" y="231775"/>
                </a:lnTo>
                <a:lnTo>
                  <a:pt x="917575" y="231775"/>
                </a:lnTo>
                <a:lnTo>
                  <a:pt x="917575" y="209550"/>
                </a:lnTo>
                <a:lnTo>
                  <a:pt x="863600" y="209550"/>
                </a:lnTo>
                <a:lnTo>
                  <a:pt x="863600" y="193675"/>
                </a:lnTo>
                <a:lnTo>
                  <a:pt x="831850" y="193675"/>
                </a:lnTo>
                <a:lnTo>
                  <a:pt x="831850" y="171450"/>
                </a:lnTo>
                <a:lnTo>
                  <a:pt x="774700" y="171450"/>
                </a:lnTo>
                <a:lnTo>
                  <a:pt x="774700" y="133350"/>
                </a:lnTo>
                <a:lnTo>
                  <a:pt x="673100" y="133350"/>
                </a:lnTo>
                <a:lnTo>
                  <a:pt x="673100" y="114300"/>
                </a:lnTo>
                <a:lnTo>
                  <a:pt x="612775" y="114300"/>
                </a:lnTo>
                <a:lnTo>
                  <a:pt x="612775" y="95250"/>
                </a:lnTo>
                <a:lnTo>
                  <a:pt x="600075" y="95250"/>
                </a:lnTo>
                <a:lnTo>
                  <a:pt x="600075" y="66675"/>
                </a:lnTo>
                <a:lnTo>
                  <a:pt x="304800" y="66675"/>
                </a:lnTo>
                <a:lnTo>
                  <a:pt x="304800" y="66675"/>
                </a:lnTo>
                <a:lnTo>
                  <a:pt x="273050" y="66675"/>
                </a:lnTo>
                <a:lnTo>
                  <a:pt x="273050" y="38100"/>
                </a:lnTo>
                <a:lnTo>
                  <a:pt x="127000" y="38100"/>
                </a:lnTo>
                <a:lnTo>
                  <a:pt x="127000" y="38100"/>
                </a:lnTo>
                <a:lnTo>
                  <a:pt x="127000" y="19050"/>
                </a:lnTo>
                <a:lnTo>
                  <a:pt x="0" y="19050"/>
                </a:lnTo>
                <a:lnTo>
                  <a:pt x="0" y="0"/>
                </a:lnTo>
              </a:path>
            </a:pathLst>
          </a:custGeom>
          <a:noFill/>
          <a:ln w="28575">
            <a:solidFill>
              <a:schemeClr val="accent1"/>
            </a:solidFill>
            <a:miter lim="800000"/>
            <a:headEnd/>
            <a:tailEnd/>
          </a:ln>
        </p:spPr>
        <p:txBody>
          <a:bodyPr rtlCol="0" anchor="ctr"/>
          <a:lstStyle/>
          <a:p>
            <a:pPr algn="ctr"/>
            <a:endParaRPr lang="en-US"/>
          </a:p>
        </p:txBody>
      </p:sp>
      <p:grpSp>
        <p:nvGrpSpPr>
          <p:cNvPr id="9576" name="Group 9575">
            <a:extLst>
              <a:ext uri="{FF2B5EF4-FFF2-40B4-BE49-F238E27FC236}">
                <a16:creationId xmlns:a16="http://schemas.microsoft.com/office/drawing/2014/main" id="{A60D3123-AF87-1A30-CBBE-6FCE7DD028C0}"/>
              </a:ext>
            </a:extLst>
          </p:cNvPr>
          <p:cNvGrpSpPr/>
          <p:nvPr/>
        </p:nvGrpSpPr>
        <p:grpSpPr>
          <a:xfrm>
            <a:off x="1563339" y="4371874"/>
            <a:ext cx="4101534" cy="938059"/>
            <a:chOff x="1563339" y="4371874"/>
            <a:chExt cx="4101534" cy="938059"/>
          </a:xfrm>
        </p:grpSpPr>
        <p:grpSp>
          <p:nvGrpSpPr>
            <p:cNvPr id="9456" name="Group 9455">
              <a:extLst>
                <a:ext uri="{FF2B5EF4-FFF2-40B4-BE49-F238E27FC236}">
                  <a16:creationId xmlns:a16="http://schemas.microsoft.com/office/drawing/2014/main" id="{978C8A63-866A-9626-01B4-6A838D95DB4C}"/>
                </a:ext>
              </a:extLst>
            </p:cNvPr>
            <p:cNvGrpSpPr/>
            <p:nvPr/>
          </p:nvGrpSpPr>
          <p:grpSpPr>
            <a:xfrm>
              <a:off x="1671615" y="4381501"/>
              <a:ext cx="89485" cy="89485"/>
              <a:chOff x="2162465" y="4117385"/>
              <a:chExt cx="283772" cy="283772"/>
            </a:xfrm>
          </p:grpSpPr>
          <p:cxnSp>
            <p:nvCxnSpPr>
              <p:cNvPr id="9457" name="Straight Connector 9456">
                <a:extLst>
                  <a:ext uri="{FF2B5EF4-FFF2-40B4-BE49-F238E27FC236}">
                    <a16:creationId xmlns:a16="http://schemas.microsoft.com/office/drawing/2014/main" id="{B5EFA710-4938-7283-CEE8-65828FA4320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58" name="Straight Connector 9457">
                <a:extLst>
                  <a:ext uri="{FF2B5EF4-FFF2-40B4-BE49-F238E27FC236}">
                    <a16:creationId xmlns:a16="http://schemas.microsoft.com/office/drawing/2014/main" id="{0F22373D-389E-7289-D178-B78FEDCB774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59" name="Group 9458">
              <a:extLst>
                <a:ext uri="{FF2B5EF4-FFF2-40B4-BE49-F238E27FC236}">
                  <a16:creationId xmlns:a16="http://schemas.microsoft.com/office/drawing/2014/main" id="{7A3E55FC-73C4-ECE8-0E1D-0938D722932D}"/>
                </a:ext>
              </a:extLst>
            </p:cNvPr>
            <p:cNvGrpSpPr/>
            <p:nvPr/>
          </p:nvGrpSpPr>
          <p:grpSpPr>
            <a:xfrm>
              <a:off x="1563339" y="4371874"/>
              <a:ext cx="89485" cy="89485"/>
              <a:chOff x="2162465" y="4117385"/>
              <a:chExt cx="283772" cy="283772"/>
            </a:xfrm>
          </p:grpSpPr>
          <p:cxnSp>
            <p:nvCxnSpPr>
              <p:cNvPr id="9460" name="Straight Connector 9459">
                <a:extLst>
                  <a:ext uri="{FF2B5EF4-FFF2-40B4-BE49-F238E27FC236}">
                    <a16:creationId xmlns:a16="http://schemas.microsoft.com/office/drawing/2014/main" id="{5691ED3C-3BED-FD23-3869-9361C0BDF31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1" name="Straight Connector 9460">
                <a:extLst>
                  <a:ext uri="{FF2B5EF4-FFF2-40B4-BE49-F238E27FC236}">
                    <a16:creationId xmlns:a16="http://schemas.microsoft.com/office/drawing/2014/main" id="{0252AB4C-CF7D-ECDA-B139-17F10D75C45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62" name="Group 9461">
              <a:extLst>
                <a:ext uri="{FF2B5EF4-FFF2-40B4-BE49-F238E27FC236}">
                  <a16:creationId xmlns:a16="http://schemas.microsoft.com/office/drawing/2014/main" id="{449A39DC-37A1-3E6C-4578-913A8A9DB805}"/>
                </a:ext>
              </a:extLst>
            </p:cNvPr>
            <p:cNvGrpSpPr/>
            <p:nvPr/>
          </p:nvGrpSpPr>
          <p:grpSpPr>
            <a:xfrm>
              <a:off x="1935338" y="4413131"/>
              <a:ext cx="89485" cy="89485"/>
              <a:chOff x="2162465" y="4117385"/>
              <a:chExt cx="283772" cy="283772"/>
            </a:xfrm>
          </p:grpSpPr>
          <p:cxnSp>
            <p:nvCxnSpPr>
              <p:cNvPr id="9463" name="Straight Connector 9462">
                <a:extLst>
                  <a:ext uri="{FF2B5EF4-FFF2-40B4-BE49-F238E27FC236}">
                    <a16:creationId xmlns:a16="http://schemas.microsoft.com/office/drawing/2014/main" id="{25A84205-F5E9-E629-37BC-61D5E188F8E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4" name="Straight Connector 9463">
                <a:extLst>
                  <a:ext uri="{FF2B5EF4-FFF2-40B4-BE49-F238E27FC236}">
                    <a16:creationId xmlns:a16="http://schemas.microsoft.com/office/drawing/2014/main" id="{5A59F54F-4057-F8C5-8BDD-DB7787EC00C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65" name="Group 9464">
              <a:extLst>
                <a:ext uri="{FF2B5EF4-FFF2-40B4-BE49-F238E27FC236}">
                  <a16:creationId xmlns:a16="http://schemas.microsoft.com/office/drawing/2014/main" id="{434EB701-1217-675B-DF7D-AFE61BE0A9D8}"/>
                </a:ext>
              </a:extLst>
            </p:cNvPr>
            <p:cNvGrpSpPr/>
            <p:nvPr/>
          </p:nvGrpSpPr>
          <p:grpSpPr>
            <a:xfrm>
              <a:off x="2017819" y="4413131"/>
              <a:ext cx="89485" cy="89485"/>
              <a:chOff x="2162465" y="4117385"/>
              <a:chExt cx="283772" cy="283772"/>
            </a:xfrm>
          </p:grpSpPr>
          <p:cxnSp>
            <p:nvCxnSpPr>
              <p:cNvPr id="9466" name="Straight Connector 9465">
                <a:extLst>
                  <a:ext uri="{FF2B5EF4-FFF2-40B4-BE49-F238E27FC236}">
                    <a16:creationId xmlns:a16="http://schemas.microsoft.com/office/drawing/2014/main" id="{A51D679A-08E0-B305-FCD4-012B691CEF4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7" name="Straight Connector 9466">
                <a:extLst>
                  <a:ext uri="{FF2B5EF4-FFF2-40B4-BE49-F238E27FC236}">
                    <a16:creationId xmlns:a16="http://schemas.microsoft.com/office/drawing/2014/main" id="{CFC43A03-3569-64F8-9F05-1DF305097A3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68" name="Group 9467">
              <a:extLst>
                <a:ext uri="{FF2B5EF4-FFF2-40B4-BE49-F238E27FC236}">
                  <a16:creationId xmlns:a16="http://schemas.microsoft.com/office/drawing/2014/main" id="{60B1C852-F148-7AB6-CEF8-C7E05CB5F86F}"/>
                </a:ext>
              </a:extLst>
            </p:cNvPr>
            <p:cNvGrpSpPr/>
            <p:nvPr/>
          </p:nvGrpSpPr>
          <p:grpSpPr>
            <a:xfrm>
              <a:off x="2096219" y="4413131"/>
              <a:ext cx="89485" cy="89485"/>
              <a:chOff x="2162465" y="4117385"/>
              <a:chExt cx="283772" cy="283772"/>
            </a:xfrm>
          </p:grpSpPr>
          <p:cxnSp>
            <p:nvCxnSpPr>
              <p:cNvPr id="9469" name="Straight Connector 9468">
                <a:extLst>
                  <a:ext uri="{FF2B5EF4-FFF2-40B4-BE49-F238E27FC236}">
                    <a16:creationId xmlns:a16="http://schemas.microsoft.com/office/drawing/2014/main" id="{0BA2078B-D0A1-61F3-C4C4-A3E13B691D0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0" name="Straight Connector 9469">
                <a:extLst>
                  <a:ext uri="{FF2B5EF4-FFF2-40B4-BE49-F238E27FC236}">
                    <a16:creationId xmlns:a16="http://schemas.microsoft.com/office/drawing/2014/main" id="{B6B65BC1-F425-2450-CC48-BF7ADF08792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1" name="Group 9470">
              <a:extLst>
                <a:ext uri="{FF2B5EF4-FFF2-40B4-BE49-F238E27FC236}">
                  <a16:creationId xmlns:a16="http://schemas.microsoft.com/office/drawing/2014/main" id="{408B3D53-C8C4-C321-FE57-112AF90CE1E8}"/>
                </a:ext>
              </a:extLst>
            </p:cNvPr>
            <p:cNvGrpSpPr/>
            <p:nvPr/>
          </p:nvGrpSpPr>
          <p:grpSpPr>
            <a:xfrm>
              <a:off x="2220819" y="4481552"/>
              <a:ext cx="89485" cy="89485"/>
              <a:chOff x="2162465" y="4117385"/>
              <a:chExt cx="283772" cy="283772"/>
            </a:xfrm>
          </p:grpSpPr>
          <p:cxnSp>
            <p:nvCxnSpPr>
              <p:cNvPr id="9472" name="Straight Connector 9471">
                <a:extLst>
                  <a:ext uri="{FF2B5EF4-FFF2-40B4-BE49-F238E27FC236}">
                    <a16:creationId xmlns:a16="http://schemas.microsoft.com/office/drawing/2014/main" id="{FFC4EED7-9FB0-6EE9-9F10-8AAA9AAE529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3" name="Straight Connector 9472">
                <a:extLst>
                  <a:ext uri="{FF2B5EF4-FFF2-40B4-BE49-F238E27FC236}">
                    <a16:creationId xmlns:a16="http://schemas.microsoft.com/office/drawing/2014/main" id="{CEDBC495-6638-0B58-9C09-2E6A5FB9814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4" name="Group 9473">
              <a:extLst>
                <a:ext uri="{FF2B5EF4-FFF2-40B4-BE49-F238E27FC236}">
                  <a16:creationId xmlns:a16="http://schemas.microsoft.com/office/drawing/2014/main" id="{ABB5317E-7B85-672B-B130-45EA8B24853C}"/>
                </a:ext>
              </a:extLst>
            </p:cNvPr>
            <p:cNvGrpSpPr/>
            <p:nvPr/>
          </p:nvGrpSpPr>
          <p:grpSpPr>
            <a:xfrm>
              <a:off x="2270182" y="4481552"/>
              <a:ext cx="89485" cy="89485"/>
              <a:chOff x="2162465" y="4117385"/>
              <a:chExt cx="283772" cy="283772"/>
            </a:xfrm>
          </p:grpSpPr>
          <p:cxnSp>
            <p:nvCxnSpPr>
              <p:cNvPr id="9475" name="Straight Connector 9474">
                <a:extLst>
                  <a:ext uri="{FF2B5EF4-FFF2-40B4-BE49-F238E27FC236}">
                    <a16:creationId xmlns:a16="http://schemas.microsoft.com/office/drawing/2014/main" id="{64A7D9D5-12B8-94A7-AF03-201A9A7A84D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6" name="Straight Connector 9475">
                <a:extLst>
                  <a:ext uri="{FF2B5EF4-FFF2-40B4-BE49-F238E27FC236}">
                    <a16:creationId xmlns:a16="http://schemas.microsoft.com/office/drawing/2014/main" id="{88D63347-29AE-7D31-7E01-1C9112C4693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7" name="Group 9476">
              <a:extLst>
                <a:ext uri="{FF2B5EF4-FFF2-40B4-BE49-F238E27FC236}">
                  <a16:creationId xmlns:a16="http://schemas.microsoft.com/office/drawing/2014/main" id="{CE40B380-1BB0-F32E-50B8-BACD56C1AC15}"/>
                </a:ext>
              </a:extLst>
            </p:cNvPr>
            <p:cNvGrpSpPr/>
            <p:nvPr/>
          </p:nvGrpSpPr>
          <p:grpSpPr>
            <a:xfrm>
              <a:off x="2561666" y="4579054"/>
              <a:ext cx="89485" cy="89485"/>
              <a:chOff x="2162465" y="4117385"/>
              <a:chExt cx="283772" cy="283772"/>
            </a:xfrm>
          </p:grpSpPr>
          <p:cxnSp>
            <p:nvCxnSpPr>
              <p:cNvPr id="9478" name="Straight Connector 9477">
                <a:extLst>
                  <a:ext uri="{FF2B5EF4-FFF2-40B4-BE49-F238E27FC236}">
                    <a16:creationId xmlns:a16="http://schemas.microsoft.com/office/drawing/2014/main" id="{7139D9B6-E8D9-B1BD-8446-1D93B83D14D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9" name="Straight Connector 9478">
                <a:extLst>
                  <a:ext uri="{FF2B5EF4-FFF2-40B4-BE49-F238E27FC236}">
                    <a16:creationId xmlns:a16="http://schemas.microsoft.com/office/drawing/2014/main" id="{C1B6FCC6-B01A-CE4B-0F91-3D87EE87C96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0" name="Group 9479">
              <a:extLst>
                <a:ext uri="{FF2B5EF4-FFF2-40B4-BE49-F238E27FC236}">
                  <a16:creationId xmlns:a16="http://schemas.microsoft.com/office/drawing/2014/main" id="{BCB90BD5-8E51-8C52-EDB4-313CC85C1679}"/>
                </a:ext>
              </a:extLst>
            </p:cNvPr>
            <p:cNvGrpSpPr/>
            <p:nvPr/>
          </p:nvGrpSpPr>
          <p:grpSpPr>
            <a:xfrm>
              <a:off x="2589179" y="4579054"/>
              <a:ext cx="89485" cy="89485"/>
              <a:chOff x="2162465" y="4117385"/>
              <a:chExt cx="283772" cy="283772"/>
            </a:xfrm>
          </p:grpSpPr>
          <p:cxnSp>
            <p:nvCxnSpPr>
              <p:cNvPr id="9481" name="Straight Connector 9480">
                <a:extLst>
                  <a:ext uri="{FF2B5EF4-FFF2-40B4-BE49-F238E27FC236}">
                    <a16:creationId xmlns:a16="http://schemas.microsoft.com/office/drawing/2014/main" id="{311E44D7-3FA8-CB20-779F-246F1E821FC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82" name="Straight Connector 9481">
                <a:extLst>
                  <a:ext uri="{FF2B5EF4-FFF2-40B4-BE49-F238E27FC236}">
                    <a16:creationId xmlns:a16="http://schemas.microsoft.com/office/drawing/2014/main" id="{0238EFD0-C548-D7FA-61D3-3A58491A43C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3" name="Group 9482">
              <a:extLst>
                <a:ext uri="{FF2B5EF4-FFF2-40B4-BE49-F238E27FC236}">
                  <a16:creationId xmlns:a16="http://schemas.microsoft.com/office/drawing/2014/main" id="{8059294B-2E94-27D4-102A-FC6C1FB2A8A8}"/>
                </a:ext>
              </a:extLst>
            </p:cNvPr>
            <p:cNvGrpSpPr/>
            <p:nvPr/>
          </p:nvGrpSpPr>
          <p:grpSpPr>
            <a:xfrm>
              <a:off x="2628285" y="4579054"/>
              <a:ext cx="89485" cy="89485"/>
              <a:chOff x="2162465" y="4117385"/>
              <a:chExt cx="283772" cy="283772"/>
            </a:xfrm>
          </p:grpSpPr>
          <p:cxnSp>
            <p:nvCxnSpPr>
              <p:cNvPr id="9484" name="Straight Connector 9483">
                <a:extLst>
                  <a:ext uri="{FF2B5EF4-FFF2-40B4-BE49-F238E27FC236}">
                    <a16:creationId xmlns:a16="http://schemas.microsoft.com/office/drawing/2014/main" id="{C48CBE07-2EC1-B191-C0C2-ABD501D8433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85" name="Straight Connector 9484">
                <a:extLst>
                  <a:ext uri="{FF2B5EF4-FFF2-40B4-BE49-F238E27FC236}">
                    <a16:creationId xmlns:a16="http://schemas.microsoft.com/office/drawing/2014/main" id="{7A92617B-679B-404E-BAC1-8CD69D5B1D5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6" name="Group 9485">
              <a:extLst>
                <a:ext uri="{FF2B5EF4-FFF2-40B4-BE49-F238E27FC236}">
                  <a16:creationId xmlns:a16="http://schemas.microsoft.com/office/drawing/2014/main" id="{1DCD2053-61D9-2DCD-4EEC-DA5A0D932C0B}"/>
                </a:ext>
              </a:extLst>
            </p:cNvPr>
            <p:cNvGrpSpPr/>
            <p:nvPr/>
          </p:nvGrpSpPr>
          <p:grpSpPr>
            <a:xfrm>
              <a:off x="2662814" y="4579054"/>
              <a:ext cx="89485" cy="89485"/>
              <a:chOff x="2162465" y="4117385"/>
              <a:chExt cx="283772" cy="283772"/>
            </a:xfrm>
          </p:grpSpPr>
          <p:cxnSp>
            <p:nvCxnSpPr>
              <p:cNvPr id="9487" name="Straight Connector 9486">
                <a:extLst>
                  <a:ext uri="{FF2B5EF4-FFF2-40B4-BE49-F238E27FC236}">
                    <a16:creationId xmlns:a16="http://schemas.microsoft.com/office/drawing/2014/main" id="{732D0F3A-4ED2-7846-1109-CDA4A104E2B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88" name="Straight Connector 9487">
                <a:extLst>
                  <a:ext uri="{FF2B5EF4-FFF2-40B4-BE49-F238E27FC236}">
                    <a16:creationId xmlns:a16="http://schemas.microsoft.com/office/drawing/2014/main" id="{D5E0F184-3C09-2E54-539D-C54250F4506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9" name="Group 9488">
              <a:extLst>
                <a:ext uri="{FF2B5EF4-FFF2-40B4-BE49-F238E27FC236}">
                  <a16:creationId xmlns:a16="http://schemas.microsoft.com/office/drawing/2014/main" id="{C133EEF8-4E43-5FCC-6F5F-6B8F1EEFFB9F}"/>
                </a:ext>
              </a:extLst>
            </p:cNvPr>
            <p:cNvGrpSpPr/>
            <p:nvPr/>
          </p:nvGrpSpPr>
          <p:grpSpPr>
            <a:xfrm>
              <a:off x="2708178" y="4579054"/>
              <a:ext cx="89485" cy="89485"/>
              <a:chOff x="2162465" y="4117385"/>
              <a:chExt cx="283772" cy="283772"/>
            </a:xfrm>
          </p:grpSpPr>
          <p:cxnSp>
            <p:nvCxnSpPr>
              <p:cNvPr id="9490" name="Straight Connector 9489">
                <a:extLst>
                  <a:ext uri="{FF2B5EF4-FFF2-40B4-BE49-F238E27FC236}">
                    <a16:creationId xmlns:a16="http://schemas.microsoft.com/office/drawing/2014/main" id="{ED3C2F18-8238-F36D-B438-6399670CF56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1" name="Straight Connector 9490">
                <a:extLst>
                  <a:ext uri="{FF2B5EF4-FFF2-40B4-BE49-F238E27FC236}">
                    <a16:creationId xmlns:a16="http://schemas.microsoft.com/office/drawing/2014/main" id="{57F8A441-22B2-3FCD-E1DB-38084D14559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92" name="Group 9491">
              <a:extLst>
                <a:ext uri="{FF2B5EF4-FFF2-40B4-BE49-F238E27FC236}">
                  <a16:creationId xmlns:a16="http://schemas.microsoft.com/office/drawing/2014/main" id="{170F8BF6-ED66-608B-3899-569AB33BA3F3}"/>
                </a:ext>
              </a:extLst>
            </p:cNvPr>
            <p:cNvGrpSpPr/>
            <p:nvPr/>
          </p:nvGrpSpPr>
          <p:grpSpPr>
            <a:xfrm>
              <a:off x="2877358" y="4623797"/>
              <a:ext cx="89485" cy="89485"/>
              <a:chOff x="2162465" y="4117385"/>
              <a:chExt cx="283772" cy="283772"/>
            </a:xfrm>
          </p:grpSpPr>
          <p:cxnSp>
            <p:nvCxnSpPr>
              <p:cNvPr id="9493" name="Straight Connector 9492">
                <a:extLst>
                  <a:ext uri="{FF2B5EF4-FFF2-40B4-BE49-F238E27FC236}">
                    <a16:creationId xmlns:a16="http://schemas.microsoft.com/office/drawing/2014/main" id="{A69045B9-1B8A-845F-DFA0-9D6F86B00C2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4" name="Straight Connector 9493">
                <a:extLst>
                  <a:ext uri="{FF2B5EF4-FFF2-40B4-BE49-F238E27FC236}">
                    <a16:creationId xmlns:a16="http://schemas.microsoft.com/office/drawing/2014/main" id="{E7727976-F900-2578-9DCF-27DA4948DE6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95" name="Group 9494">
              <a:extLst>
                <a:ext uri="{FF2B5EF4-FFF2-40B4-BE49-F238E27FC236}">
                  <a16:creationId xmlns:a16="http://schemas.microsoft.com/office/drawing/2014/main" id="{F71AACBD-5823-583A-A2B9-4AC99AE3DB64}"/>
                </a:ext>
              </a:extLst>
            </p:cNvPr>
            <p:cNvGrpSpPr/>
            <p:nvPr/>
          </p:nvGrpSpPr>
          <p:grpSpPr>
            <a:xfrm>
              <a:off x="2948624" y="4653876"/>
              <a:ext cx="89485" cy="89485"/>
              <a:chOff x="2162465" y="4117385"/>
              <a:chExt cx="283772" cy="283772"/>
            </a:xfrm>
          </p:grpSpPr>
          <p:cxnSp>
            <p:nvCxnSpPr>
              <p:cNvPr id="9496" name="Straight Connector 9495">
                <a:extLst>
                  <a:ext uri="{FF2B5EF4-FFF2-40B4-BE49-F238E27FC236}">
                    <a16:creationId xmlns:a16="http://schemas.microsoft.com/office/drawing/2014/main" id="{17967628-879C-0203-2682-22FBCACFC7F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7" name="Straight Connector 9496">
                <a:extLst>
                  <a:ext uri="{FF2B5EF4-FFF2-40B4-BE49-F238E27FC236}">
                    <a16:creationId xmlns:a16="http://schemas.microsoft.com/office/drawing/2014/main" id="{EA5C6B71-5EB7-32F2-D055-334EB506F08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98" name="Group 9497">
              <a:extLst>
                <a:ext uri="{FF2B5EF4-FFF2-40B4-BE49-F238E27FC236}">
                  <a16:creationId xmlns:a16="http://schemas.microsoft.com/office/drawing/2014/main" id="{EDE75BB9-9A91-32F0-719E-8E5D6279BB85}"/>
                </a:ext>
              </a:extLst>
            </p:cNvPr>
            <p:cNvGrpSpPr/>
            <p:nvPr/>
          </p:nvGrpSpPr>
          <p:grpSpPr>
            <a:xfrm>
              <a:off x="2976416" y="4653876"/>
              <a:ext cx="89485" cy="89485"/>
              <a:chOff x="2162465" y="4117385"/>
              <a:chExt cx="283772" cy="283772"/>
            </a:xfrm>
          </p:grpSpPr>
          <p:cxnSp>
            <p:nvCxnSpPr>
              <p:cNvPr id="9499" name="Straight Connector 9498">
                <a:extLst>
                  <a:ext uri="{FF2B5EF4-FFF2-40B4-BE49-F238E27FC236}">
                    <a16:creationId xmlns:a16="http://schemas.microsoft.com/office/drawing/2014/main" id="{FF047CE4-38F4-515B-AA40-5CAF393D94B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0" name="Straight Connector 9499">
                <a:extLst>
                  <a:ext uri="{FF2B5EF4-FFF2-40B4-BE49-F238E27FC236}">
                    <a16:creationId xmlns:a16="http://schemas.microsoft.com/office/drawing/2014/main" id="{4E2A3435-576E-F407-8B80-52A9A4A6601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1" name="Group 9500">
              <a:extLst>
                <a:ext uri="{FF2B5EF4-FFF2-40B4-BE49-F238E27FC236}">
                  <a16:creationId xmlns:a16="http://schemas.microsoft.com/office/drawing/2014/main" id="{3084A67D-5230-8141-9168-40615215F628}"/>
                </a:ext>
              </a:extLst>
            </p:cNvPr>
            <p:cNvGrpSpPr/>
            <p:nvPr/>
          </p:nvGrpSpPr>
          <p:grpSpPr>
            <a:xfrm>
              <a:off x="3007737" y="4653876"/>
              <a:ext cx="89485" cy="89485"/>
              <a:chOff x="2162465" y="4117385"/>
              <a:chExt cx="283772" cy="283772"/>
            </a:xfrm>
          </p:grpSpPr>
          <p:cxnSp>
            <p:nvCxnSpPr>
              <p:cNvPr id="9502" name="Straight Connector 9501">
                <a:extLst>
                  <a:ext uri="{FF2B5EF4-FFF2-40B4-BE49-F238E27FC236}">
                    <a16:creationId xmlns:a16="http://schemas.microsoft.com/office/drawing/2014/main" id="{61C8139F-7858-9BB3-31D3-F81693DEE2A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3" name="Straight Connector 9502">
                <a:extLst>
                  <a:ext uri="{FF2B5EF4-FFF2-40B4-BE49-F238E27FC236}">
                    <a16:creationId xmlns:a16="http://schemas.microsoft.com/office/drawing/2014/main" id="{EBEE9BFE-3EFA-3086-35C6-8C6890DCC95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4" name="Group 9503">
              <a:extLst>
                <a:ext uri="{FF2B5EF4-FFF2-40B4-BE49-F238E27FC236}">
                  <a16:creationId xmlns:a16="http://schemas.microsoft.com/office/drawing/2014/main" id="{AC129DF0-C557-705C-0B30-013BF58C76FA}"/>
                </a:ext>
              </a:extLst>
            </p:cNvPr>
            <p:cNvGrpSpPr/>
            <p:nvPr/>
          </p:nvGrpSpPr>
          <p:grpSpPr>
            <a:xfrm>
              <a:off x="3034298" y="4653876"/>
              <a:ext cx="89485" cy="89485"/>
              <a:chOff x="2162465" y="4117385"/>
              <a:chExt cx="283772" cy="283772"/>
            </a:xfrm>
          </p:grpSpPr>
          <p:cxnSp>
            <p:nvCxnSpPr>
              <p:cNvPr id="9505" name="Straight Connector 9504">
                <a:extLst>
                  <a:ext uri="{FF2B5EF4-FFF2-40B4-BE49-F238E27FC236}">
                    <a16:creationId xmlns:a16="http://schemas.microsoft.com/office/drawing/2014/main" id="{572C4D7D-30F0-4FF3-2263-10AD58310BF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6" name="Straight Connector 9505">
                <a:extLst>
                  <a:ext uri="{FF2B5EF4-FFF2-40B4-BE49-F238E27FC236}">
                    <a16:creationId xmlns:a16="http://schemas.microsoft.com/office/drawing/2014/main" id="{1668DF69-8203-9EB0-1FA1-5760A495891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7" name="Group 9506">
              <a:extLst>
                <a:ext uri="{FF2B5EF4-FFF2-40B4-BE49-F238E27FC236}">
                  <a16:creationId xmlns:a16="http://schemas.microsoft.com/office/drawing/2014/main" id="{FB4919B3-D462-D022-0DFB-F49223EBE4AE}"/>
                </a:ext>
              </a:extLst>
            </p:cNvPr>
            <p:cNvGrpSpPr/>
            <p:nvPr/>
          </p:nvGrpSpPr>
          <p:grpSpPr>
            <a:xfrm>
              <a:off x="3065900" y="4653876"/>
              <a:ext cx="89485" cy="89485"/>
              <a:chOff x="2162465" y="4117385"/>
              <a:chExt cx="283772" cy="283772"/>
            </a:xfrm>
          </p:grpSpPr>
          <p:cxnSp>
            <p:nvCxnSpPr>
              <p:cNvPr id="9508" name="Straight Connector 9507">
                <a:extLst>
                  <a:ext uri="{FF2B5EF4-FFF2-40B4-BE49-F238E27FC236}">
                    <a16:creationId xmlns:a16="http://schemas.microsoft.com/office/drawing/2014/main" id="{E4827AE2-2D99-81F2-D369-CB2D03335EE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9" name="Straight Connector 9508">
                <a:extLst>
                  <a:ext uri="{FF2B5EF4-FFF2-40B4-BE49-F238E27FC236}">
                    <a16:creationId xmlns:a16="http://schemas.microsoft.com/office/drawing/2014/main" id="{612C5854-D00E-1EB8-22DF-23C5FDFD314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0" name="Group 9509">
              <a:extLst>
                <a:ext uri="{FF2B5EF4-FFF2-40B4-BE49-F238E27FC236}">
                  <a16:creationId xmlns:a16="http://schemas.microsoft.com/office/drawing/2014/main" id="{B1CA91F2-57CE-EDE0-8B89-F9AB6FF1363D}"/>
                </a:ext>
              </a:extLst>
            </p:cNvPr>
            <p:cNvGrpSpPr/>
            <p:nvPr/>
          </p:nvGrpSpPr>
          <p:grpSpPr>
            <a:xfrm>
              <a:off x="3098483" y="4653876"/>
              <a:ext cx="89485" cy="89485"/>
              <a:chOff x="2162465" y="4117385"/>
              <a:chExt cx="283772" cy="283772"/>
            </a:xfrm>
          </p:grpSpPr>
          <p:cxnSp>
            <p:nvCxnSpPr>
              <p:cNvPr id="9511" name="Straight Connector 9510">
                <a:extLst>
                  <a:ext uri="{FF2B5EF4-FFF2-40B4-BE49-F238E27FC236}">
                    <a16:creationId xmlns:a16="http://schemas.microsoft.com/office/drawing/2014/main" id="{54460578-4A16-3E1C-01E2-944990E856A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12" name="Straight Connector 9511">
                <a:extLst>
                  <a:ext uri="{FF2B5EF4-FFF2-40B4-BE49-F238E27FC236}">
                    <a16:creationId xmlns:a16="http://schemas.microsoft.com/office/drawing/2014/main" id="{9648F403-23D2-0AB0-2828-FF2190F0F86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3" name="Group 9512">
              <a:extLst>
                <a:ext uri="{FF2B5EF4-FFF2-40B4-BE49-F238E27FC236}">
                  <a16:creationId xmlns:a16="http://schemas.microsoft.com/office/drawing/2014/main" id="{B8F05763-CA76-58D6-96E8-BC82CA0EBDD6}"/>
                </a:ext>
              </a:extLst>
            </p:cNvPr>
            <p:cNvGrpSpPr/>
            <p:nvPr/>
          </p:nvGrpSpPr>
          <p:grpSpPr>
            <a:xfrm>
              <a:off x="3137884" y="4653876"/>
              <a:ext cx="89485" cy="89485"/>
              <a:chOff x="2162465" y="4117385"/>
              <a:chExt cx="283772" cy="283772"/>
            </a:xfrm>
          </p:grpSpPr>
          <p:cxnSp>
            <p:nvCxnSpPr>
              <p:cNvPr id="9514" name="Straight Connector 9513">
                <a:extLst>
                  <a:ext uri="{FF2B5EF4-FFF2-40B4-BE49-F238E27FC236}">
                    <a16:creationId xmlns:a16="http://schemas.microsoft.com/office/drawing/2014/main" id="{4374D26F-FFF0-AA06-126E-192B25FBE1C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15" name="Straight Connector 9514">
                <a:extLst>
                  <a:ext uri="{FF2B5EF4-FFF2-40B4-BE49-F238E27FC236}">
                    <a16:creationId xmlns:a16="http://schemas.microsoft.com/office/drawing/2014/main" id="{9C52FC7F-D86C-2DE3-6B30-366C3DA08E2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6" name="Group 9515">
              <a:extLst>
                <a:ext uri="{FF2B5EF4-FFF2-40B4-BE49-F238E27FC236}">
                  <a16:creationId xmlns:a16="http://schemas.microsoft.com/office/drawing/2014/main" id="{246B97AD-29F3-33CA-A906-C590F1F921D4}"/>
                </a:ext>
              </a:extLst>
            </p:cNvPr>
            <p:cNvGrpSpPr/>
            <p:nvPr/>
          </p:nvGrpSpPr>
          <p:grpSpPr>
            <a:xfrm>
              <a:off x="3174158" y="4653876"/>
              <a:ext cx="89485" cy="89485"/>
              <a:chOff x="2162465" y="4117385"/>
              <a:chExt cx="283772" cy="283772"/>
            </a:xfrm>
          </p:grpSpPr>
          <p:cxnSp>
            <p:nvCxnSpPr>
              <p:cNvPr id="9517" name="Straight Connector 9516">
                <a:extLst>
                  <a:ext uri="{FF2B5EF4-FFF2-40B4-BE49-F238E27FC236}">
                    <a16:creationId xmlns:a16="http://schemas.microsoft.com/office/drawing/2014/main" id="{DB24969A-330D-11D9-0D06-DD2AA8CE8FB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18" name="Straight Connector 9517">
                <a:extLst>
                  <a:ext uri="{FF2B5EF4-FFF2-40B4-BE49-F238E27FC236}">
                    <a16:creationId xmlns:a16="http://schemas.microsoft.com/office/drawing/2014/main" id="{A6147EA7-ED5F-69DC-A656-F05151D989E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9" name="Group 9518">
              <a:extLst>
                <a:ext uri="{FF2B5EF4-FFF2-40B4-BE49-F238E27FC236}">
                  <a16:creationId xmlns:a16="http://schemas.microsoft.com/office/drawing/2014/main" id="{43E6574C-000F-A3BF-6189-7DB94D678911}"/>
                </a:ext>
              </a:extLst>
            </p:cNvPr>
            <p:cNvGrpSpPr/>
            <p:nvPr/>
          </p:nvGrpSpPr>
          <p:grpSpPr>
            <a:xfrm>
              <a:off x="3223866" y="4653876"/>
              <a:ext cx="89485" cy="89485"/>
              <a:chOff x="2162465" y="4117385"/>
              <a:chExt cx="283772" cy="283772"/>
            </a:xfrm>
          </p:grpSpPr>
          <p:cxnSp>
            <p:nvCxnSpPr>
              <p:cNvPr id="9520" name="Straight Connector 9519">
                <a:extLst>
                  <a:ext uri="{FF2B5EF4-FFF2-40B4-BE49-F238E27FC236}">
                    <a16:creationId xmlns:a16="http://schemas.microsoft.com/office/drawing/2014/main" id="{816CAEBF-0D35-F9C7-87A0-71D3B839410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1" name="Straight Connector 9520">
                <a:extLst>
                  <a:ext uri="{FF2B5EF4-FFF2-40B4-BE49-F238E27FC236}">
                    <a16:creationId xmlns:a16="http://schemas.microsoft.com/office/drawing/2014/main" id="{E9B3992B-1134-1C45-2094-E0E9611520E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22" name="Group 9521">
              <a:extLst>
                <a:ext uri="{FF2B5EF4-FFF2-40B4-BE49-F238E27FC236}">
                  <a16:creationId xmlns:a16="http://schemas.microsoft.com/office/drawing/2014/main" id="{8BB77B57-2D1C-115D-34F6-397AB0ED362F}"/>
                </a:ext>
              </a:extLst>
            </p:cNvPr>
            <p:cNvGrpSpPr/>
            <p:nvPr/>
          </p:nvGrpSpPr>
          <p:grpSpPr>
            <a:xfrm>
              <a:off x="3784090" y="4905414"/>
              <a:ext cx="89485" cy="89485"/>
              <a:chOff x="2162465" y="4117385"/>
              <a:chExt cx="283772" cy="283772"/>
            </a:xfrm>
          </p:grpSpPr>
          <p:cxnSp>
            <p:nvCxnSpPr>
              <p:cNvPr id="9523" name="Straight Connector 9522">
                <a:extLst>
                  <a:ext uri="{FF2B5EF4-FFF2-40B4-BE49-F238E27FC236}">
                    <a16:creationId xmlns:a16="http://schemas.microsoft.com/office/drawing/2014/main" id="{94E8EDE3-E3F8-ED9A-2EA7-569948AC712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4" name="Straight Connector 9523">
                <a:extLst>
                  <a:ext uri="{FF2B5EF4-FFF2-40B4-BE49-F238E27FC236}">
                    <a16:creationId xmlns:a16="http://schemas.microsoft.com/office/drawing/2014/main" id="{13B3397D-8A8D-2A4D-B7CD-059C0A288D1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25" name="Group 9524">
              <a:extLst>
                <a:ext uri="{FF2B5EF4-FFF2-40B4-BE49-F238E27FC236}">
                  <a16:creationId xmlns:a16="http://schemas.microsoft.com/office/drawing/2014/main" id="{86F6120F-1AFE-8877-6E75-94350CA129E1}"/>
                </a:ext>
              </a:extLst>
            </p:cNvPr>
            <p:cNvGrpSpPr/>
            <p:nvPr/>
          </p:nvGrpSpPr>
          <p:grpSpPr>
            <a:xfrm>
              <a:off x="3812155" y="4905414"/>
              <a:ext cx="89485" cy="89485"/>
              <a:chOff x="2162465" y="4117385"/>
              <a:chExt cx="283772" cy="283772"/>
            </a:xfrm>
          </p:grpSpPr>
          <p:cxnSp>
            <p:nvCxnSpPr>
              <p:cNvPr id="9526" name="Straight Connector 9525">
                <a:extLst>
                  <a:ext uri="{FF2B5EF4-FFF2-40B4-BE49-F238E27FC236}">
                    <a16:creationId xmlns:a16="http://schemas.microsoft.com/office/drawing/2014/main" id="{E8814AC3-888F-B399-5F39-1778E013A5A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7" name="Straight Connector 9526">
                <a:extLst>
                  <a:ext uri="{FF2B5EF4-FFF2-40B4-BE49-F238E27FC236}">
                    <a16:creationId xmlns:a16="http://schemas.microsoft.com/office/drawing/2014/main" id="{E20A4C93-EBA5-6B10-A989-726CD97920A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28" name="Group 9527">
              <a:extLst>
                <a:ext uri="{FF2B5EF4-FFF2-40B4-BE49-F238E27FC236}">
                  <a16:creationId xmlns:a16="http://schemas.microsoft.com/office/drawing/2014/main" id="{0DCF4BE6-3D60-36AE-2E63-3A41321C0D33}"/>
                </a:ext>
              </a:extLst>
            </p:cNvPr>
            <p:cNvGrpSpPr/>
            <p:nvPr/>
          </p:nvGrpSpPr>
          <p:grpSpPr>
            <a:xfrm>
              <a:off x="3879385" y="4905414"/>
              <a:ext cx="89485" cy="89485"/>
              <a:chOff x="2162465" y="4117385"/>
              <a:chExt cx="283772" cy="283772"/>
            </a:xfrm>
          </p:grpSpPr>
          <p:cxnSp>
            <p:nvCxnSpPr>
              <p:cNvPr id="9529" name="Straight Connector 9528">
                <a:extLst>
                  <a:ext uri="{FF2B5EF4-FFF2-40B4-BE49-F238E27FC236}">
                    <a16:creationId xmlns:a16="http://schemas.microsoft.com/office/drawing/2014/main" id="{58927F61-FBD7-AA4E-9228-1A635ACC766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30" name="Straight Connector 9529">
                <a:extLst>
                  <a:ext uri="{FF2B5EF4-FFF2-40B4-BE49-F238E27FC236}">
                    <a16:creationId xmlns:a16="http://schemas.microsoft.com/office/drawing/2014/main" id="{8EDA0E61-B4CA-66EF-A5FC-9DABB1FA1BA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31" name="Group 9530">
              <a:extLst>
                <a:ext uri="{FF2B5EF4-FFF2-40B4-BE49-F238E27FC236}">
                  <a16:creationId xmlns:a16="http://schemas.microsoft.com/office/drawing/2014/main" id="{A4F23458-AA00-DF7E-5112-F06CDBDF67D5}"/>
                </a:ext>
              </a:extLst>
            </p:cNvPr>
            <p:cNvGrpSpPr/>
            <p:nvPr/>
          </p:nvGrpSpPr>
          <p:grpSpPr>
            <a:xfrm>
              <a:off x="3910968" y="4905414"/>
              <a:ext cx="89485" cy="89485"/>
              <a:chOff x="2162465" y="4117385"/>
              <a:chExt cx="283772" cy="283772"/>
            </a:xfrm>
          </p:grpSpPr>
          <p:cxnSp>
            <p:nvCxnSpPr>
              <p:cNvPr id="9532" name="Straight Connector 9531">
                <a:extLst>
                  <a:ext uri="{FF2B5EF4-FFF2-40B4-BE49-F238E27FC236}">
                    <a16:creationId xmlns:a16="http://schemas.microsoft.com/office/drawing/2014/main" id="{658AFDFA-E67A-9FDC-58BF-575F217A951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33" name="Straight Connector 9532">
                <a:extLst>
                  <a:ext uri="{FF2B5EF4-FFF2-40B4-BE49-F238E27FC236}">
                    <a16:creationId xmlns:a16="http://schemas.microsoft.com/office/drawing/2014/main" id="{7D569DC4-F7F7-DC3C-7CE1-86DFD9D08B9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34" name="Group 9533">
              <a:extLst>
                <a:ext uri="{FF2B5EF4-FFF2-40B4-BE49-F238E27FC236}">
                  <a16:creationId xmlns:a16="http://schemas.microsoft.com/office/drawing/2014/main" id="{E3977DAC-D110-5143-DBE1-2DAE0EE4A564}"/>
                </a:ext>
              </a:extLst>
            </p:cNvPr>
            <p:cNvGrpSpPr/>
            <p:nvPr/>
          </p:nvGrpSpPr>
          <p:grpSpPr>
            <a:xfrm>
              <a:off x="3935404" y="4905414"/>
              <a:ext cx="89485" cy="89485"/>
              <a:chOff x="2162465" y="4117385"/>
              <a:chExt cx="283772" cy="283772"/>
            </a:xfrm>
          </p:grpSpPr>
          <p:cxnSp>
            <p:nvCxnSpPr>
              <p:cNvPr id="9535" name="Straight Connector 9534">
                <a:extLst>
                  <a:ext uri="{FF2B5EF4-FFF2-40B4-BE49-F238E27FC236}">
                    <a16:creationId xmlns:a16="http://schemas.microsoft.com/office/drawing/2014/main" id="{E421A2C0-6F55-E1C7-38E9-95EF14D1009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36" name="Straight Connector 9535">
                <a:extLst>
                  <a:ext uri="{FF2B5EF4-FFF2-40B4-BE49-F238E27FC236}">
                    <a16:creationId xmlns:a16="http://schemas.microsoft.com/office/drawing/2014/main" id="{FAA4DA1B-8435-D2AF-2CDA-38508E17F43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37" name="Group 9536">
              <a:extLst>
                <a:ext uri="{FF2B5EF4-FFF2-40B4-BE49-F238E27FC236}">
                  <a16:creationId xmlns:a16="http://schemas.microsoft.com/office/drawing/2014/main" id="{BA03EEC6-45D7-C27F-A312-3AEF4ECBE584}"/>
                </a:ext>
              </a:extLst>
            </p:cNvPr>
            <p:cNvGrpSpPr/>
            <p:nvPr/>
          </p:nvGrpSpPr>
          <p:grpSpPr>
            <a:xfrm>
              <a:off x="3517452" y="4791870"/>
              <a:ext cx="89485" cy="89485"/>
              <a:chOff x="2162465" y="4117385"/>
              <a:chExt cx="283772" cy="283772"/>
            </a:xfrm>
          </p:grpSpPr>
          <p:cxnSp>
            <p:nvCxnSpPr>
              <p:cNvPr id="9538" name="Straight Connector 9537">
                <a:extLst>
                  <a:ext uri="{FF2B5EF4-FFF2-40B4-BE49-F238E27FC236}">
                    <a16:creationId xmlns:a16="http://schemas.microsoft.com/office/drawing/2014/main" id="{F82772EA-C964-CB87-7530-81D50AED2CF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39" name="Straight Connector 9538">
                <a:extLst>
                  <a:ext uri="{FF2B5EF4-FFF2-40B4-BE49-F238E27FC236}">
                    <a16:creationId xmlns:a16="http://schemas.microsoft.com/office/drawing/2014/main" id="{BAC3514A-DD8F-4676-491A-6C0ACF0D4A0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40" name="Group 9539">
              <a:extLst>
                <a:ext uri="{FF2B5EF4-FFF2-40B4-BE49-F238E27FC236}">
                  <a16:creationId xmlns:a16="http://schemas.microsoft.com/office/drawing/2014/main" id="{C7E92F1F-C287-7A82-77BA-7A12EA77005D}"/>
                </a:ext>
              </a:extLst>
            </p:cNvPr>
            <p:cNvGrpSpPr/>
            <p:nvPr/>
          </p:nvGrpSpPr>
          <p:grpSpPr>
            <a:xfrm>
              <a:off x="3314973" y="4725685"/>
              <a:ext cx="89485" cy="89485"/>
              <a:chOff x="2162465" y="4117385"/>
              <a:chExt cx="283772" cy="283772"/>
            </a:xfrm>
          </p:grpSpPr>
          <p:cxnSp>
            <p:nvCxnSpPr>
              <p:cNvPr id="9541" name="Straight Connector 9540">
                <a:extLst>
                  <a:ext uri="{FF2B5EF4-FFF2-40B4-BE49-F238E27FC236}">
                    <a16:creationId xmlns:a16="http://schemas.microsoft.com/office/drawing/2014/main" id="{B9E126D3-832F-FC00-FB27-F116ED2000D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42" name="Straight Connector 9541">
                <a:extLst>
                  <a:ext uri="{FF2B5EF4-FFF2-40B4-BE49-F238E27FC236}">
                    <a16:creationId xmlns:a16="http://schemas.microsoft.com/office/drawing/2014/main" id="{D61D04EA-74BC-8627-706F-12496BB48DC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43" name="Group 9542">
              <a:extLst>
                <a:ext uri="{FF2B5EF4-FFF2-40B4-BE49-F238E27FC236}">
                  <a16:creationId xmlns:a16="http://schemas.microsoft.com/office/drawing/2014/main" id="{C4084516-0B78-FAC0-BE63-6AFB200C4729}"/>
                </a:ext>
              </a:extLst>
            </p:cNvPr>
            <p:cNvGrpSpPr/>
            <p:nvPr/>
          </p:nvGrpSpPr>
          <p:grpSpPr>
            <a:xfrm>
              <a:off x="3338975" y="4725685"/>
              <a:ext cx="89485" cy="89485"/>
              <a:chOff x="2162465" y="4117385"/>
              <a:chExt cx="283772" cy="283772"/>
            </a:xfrm>
          </p:grpSpPr>
          <p:cxnSp>
            <p:nvCxnSpPr>
              <p:cNvPr id="9544" name="Straight Connector 9543">
                <a:extLst>
                  <a:ext uri="{FF2B5EF4-FFF2-40B4-BE49-F238E27FC236}">
                    <a16:creationId xmlns:a16="http://schemas.microsoft.com/office/drawing/2014/main" id="{DFC0E61E-2FDD-1A17-3452-5F29D31B309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45" name="Straight Connector 9544">
                <a:extLst>
                  <a:ext uri="{FF2B5EF4-FFF2-40B4-BE49-F238E27FC236}">
                    <a16:creationId xmlns:a16="http://schemas.microsoft.com/office/drawing/2014/main" id="{E45938D1-F91B-1549-ACC5-701AFF7C35D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46" name="Group 9545">
              <a:extLst>
                <a:ext uri="{FF2B5EF4-FFF2-40B4-BE49-F238E27FC236}">
                  <a16:creationId xmlns:a16="http://schemas.microsoft.com/office/drawing/2014/main" id="{C678BDCB-7273-98D5-424A-728861BEFB5A}"/>
                </a:ext>
              </a:extLst>
            </p:cNvPr>
            <p:cNvGrpSpPr/>
            <p:nvPr/>
          </p:nvGrpSpPr>
          <p:grpSpPr>
            <a:xfrm>
              <a:off x="3355986" y="4725685"/>
              <a:ext cx="89485" cy="89485"/>
              <a:chOff x="2162465" y="4117385"/>
              <a:chExt cx="283772" cy="283772"/>
            </a:xfrm>
          </p:grpSpPr>
          <p:cxnSp>
            <p:nvCxnSpPr>
              <p:cNvPr id="9547" name="Straight Connector 9546">
                <a:extLst>
                  <a:ext uri="{FF2B5EF4-FFF2-40B4-BE49-F238E27FC236}">
                    <a16:creationId xmlns:a16="http://schemas.microsoft.com/office/drawing/2014/main" id="{454D9819-146B-0F74-F9AF-BD9E9230CEF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48" name="Straight Connector 9547">
                <a:extLst>
                  <a:ext uri="{FF2B5EF4-FFF2-40B4-BE49-F238E27FC236}">
                    <a16:creationId xmlns:a16="http://schemas.microsoft.com/office/drawing/2014/main" id="{47D42AAC-7923-8F2F-2726-DB8A0C4D551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49" name="Group 9548">
              <a:extLst>
                <a:ext uri="{FF2B5EF4-FFF2-40B4-BE49-F238E27FC236}">
                  <a16:creationId xmlns:a16="http://schemas.microsoft.com/office/drawing/2014/main" id="{9E26C781-F789-AE40-D079-8AFFCF68C946}"/>
                </a:ext>
              </a:extLst>
            </p:cNvPr>
            <p:cNvGrpSpPr/>
            <p:nvPr/>
          </p:nvGrpSpPr>
          <p:grpSpPr>
            <a:xfrm>
              <a:off x="3373816" y="4725685"/>
              <a:ext cx="89485" cy="89485"/>
              <a:chOff x="2162465" y="4117385"/>
              <a:chExt cx="283772" cy="283772"/>
            </a:xfrm>
          </p:grpSpPr>
          <p:cxnSp>
            <p:nvCxnSpPr>
              <p:cNvPr id="9550" name="Straight Connector 9549">
                <a:extLst>
                  <a:ext uri="{FF2B5EF4-FFF2-40B4-BE49-F238E27FC236}">
                    <a16:creationId xmlns:a16="http://schemas.microsoft.com/office/drawing/2014/main" id="{625184A3-B283-DC08-BE56-96722CA7A91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51" name="Straight Connector 9550">
                <a:extLst>
                  <a:ext uri="{FF2B5EF4-FFF2-40B4-BE49-F238E27FC236}">
                    <a16:creationId xmlns:a16="http://schemas.microsoft.com/office/drawing/2014/main" id="{4B9E2416-D7D8-4A82-F22B-3C675B8DD68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52" name="Group 9551">
              <a:extLst>
                <a:ext uri="{FF2B5EF4-FFF2-40B4-BE49-F238E27FC236}">
                  <a16:creationId xmlns:a16="http://schemas.microsoft.com/office/drawing/2014/main" id="{B5664FA1-8E52-067F-D343-A23E876DB53F}"/>
                </a:ext>
              </a:extLst>
            </p:cNvPr>
            <p:cNvGrpSpPr/>
            <p:nvPr/>
          </p:nvGrpSpPr>
          <p:grpSpPr>
            <a:xfrm>
              <a:off x="3408028" y="4725685"/>
              <a:ext cx="89485" cy="89485"/>
              <a:chOff x="2162465" y="4117385"/>
              <a:chExt cx="283772" cy="283772"/>
            </a:xfrm>
          </p:grpSpPr>
          <p:cxnSp>
            <p:nvCxnSpPr>
              <p:cNvPr id="9553" name="Straight Connector 9552">
                <a:extLst>
                  <a:ext uri="{FF2B5EF4-FFF2-40B4-BE49-F238E27FC236}">
                    <a16:creationId xmlns:a16="http://schemas.microsoft.com/office/drawing/2014/main" id="{ED03519D-ABB7-F642-B6AB-CBF2217F427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54" name="Straight Connector 9553">
                <a:extLst>
                  <a:ext uri="{FF2B5EF4-FFF2-40B4-BE49-F238E27FC236}">
                    <a16:creationId xmlns:a16="http://schemas.microsoft.com/office/drawing/2014/main" id="{77A007BE-875F-1C28-A65A-79B1C9CAB0E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55" name="Group 9554">
              <a:extLst>
                <a:ext uri="{FF2B5EF4-FFF2-40B4-BE49-F238E27FC236}">
                  <a16:creationId xmlns:a16="http://schemas.microsoft.com/office/drawing/2014/main" id="{3B4A3902-BD22-A695-FC07-13D2E0437CEC}"/>
                </a:ext>
              </a:extLst>
            </p:cNvPr>
            <p:cNvGrpSpPr/>
            <p:nvPr/>
          </p:nvGrpSpPr>
          <p:grpSpPr>
            <a:xfrm>
              <a:off x="4059605" y="4908780"/>
              <a:ext cx="89485" cy="89485"/>
              <a:chOff x="2162465" y="4117385"/>
              <a:chExt cx="283772" cy="283772"/>
            </a:xfrm>
          </p:grpSpPr>
          <p:cxnSp>
            <p:nvCxnSpPr>
              <p:cNvPr id="9556" name="Straight Connector 9555">
                <a:extLst>
                  <a:ext uri="{FF2B5EF4-FFF2-40B4-BE49-F238E27FC236}">
                    <a16:creationId xmlns:a16="http://schemas.microsoft.com/office/drawing/2014/main" id="{30BE3902-9C5F-EA2C-1541-D619D3EA61D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57" name="Straight Connector 9556">
                <a:extLst>
                  <a:ext uri="{FF2B5EF4-FFF2-40B4-BE49-F238E27FC236}">
                    <a16:creationId xmlns:a16="http://schemas.microsoft.com/office/drawing/2014/main" id="{DFF76F83-297D-3952-212D-DA1D1585164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58" name="Group 9557">
              <a:extLst>
                <a:ext uri="{FF2B5EF4-FFF2-40B4-BE49-F238E27FC236}">
                  <a16:creationId xmlns:a16="http://schemas.microsoft.com/office/drawing/2014/main" id="{A65488A2-6A5C-0FB1-7721-FA5D9079FF5B}"/>
                </a:ext>
              </a:extLst>
            </p:cNvPr>
            <p:cNvGrpSpPr/>
            <p:nvPr/>
          </p:nvGrpSpPr>
          <p:grpSpPr>
            <a:xfrm>
              <a:off x="4267369" y="4908780"/>
              <a:ext cx="89485" cy="89485"/>
              <a:chOff x="2162465" y="4117385"/>
              <a:chExt cx="283772" cy="283772"/>
            </a:xfrm>
          </p:grpSpPr>
          <p:cxnSp>
            <p:nvCxnSpPr>
              <p:cNvPr id="9559" name="Straight Connector 9558">
                <a:extLst>
                  <a:ext uri="{FF2B5EF4-FFF2-40B4-BE49-F238E27FC236}">
                    <a16:creationId xmlns:a16="http://schemas.microsoft.com/office/drawing/2014/main" id="{9BE43A73-576F-7876-B4ED-74F85258334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60" name="Straight Connector 9559">
                <a:extLst>
                  <a:ext uri="{FF2B5EF4-FFF2-40B4-BE49-F238E27FC236}">
                    <a16:creationId xmlns:a16="http://schemas.microsoft.com/office/drawing/2014/main" id="{4CD955DB-832B-7159-F346-4FF95B129AE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61" name="Group 9560">
              <a:extLst>
                <a:ext uri="{FF2B5EF4-FFF2-40B4-BE49-F238E27FC236}">
                  <a16:creationId xmlns:a16="http://schemas.microsoft.com/office/drawing/2014/main" id="{2E118363-0A47-6AC0-44E1-F060AB83AA15}"/>
                </a:ext>
              </a:extLst>
            </p:cNvPr>
            <p:cNvGrpSpPr/>
            <p:nvPr/>
          </p:nvGrpSpPr>
          <p:grpSpPr>
            <a:xfrm>
              <a:off x="4331430" y="4908780"/>
              <a:ext cx="89485" cy="89485"/>
              <a:chOff x="2162465" y="4117385"/>
              <a:chExt cx="283772" cy="283772"/>
            </a:xfrm>
          </p:grpSpPr>
          <p:cxnSp>
            <p:nvCxnSpPr>
              <p:cNvPr id="9562" name="Straight Connector 9561">
                <a:extLst>
                  <a:ext uri="{FF2B5EF4-FFF2-40B4-BE49-F238E27FC236}">
                    <a16:creationId xmlns:a16="http://schemas.microsoft.com/office/drawing/2014/main" id="{BFC689EC-CAED-38AB-3F4B-1A46F524AA5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63" name="Straight Connector 9562">
                <a:extLst>
                  <a:ext uri="{FF2B5EF4-FFF2-40B4-BE49-F238E27FC236}">
                    <a16:creationId xmlns:a16="http://schemas.microsoft.com/office/drawing/2014/main" id="{61A8EA8F-4D24-F2EC-F941-9430C175FEE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64" name="Group 9563">
              <a:extLst>
                <a:ext uri="{FF2B5EF4-FFF2-40B4-BE49-F238E27FC236}">
                  <a16:creationId xmlns:a16="http://schemas.microsoft.com/office/drawing/2014/main" id="{EB90B6BC-B7D9-2AC5-8756-D04B99776CA3}"/>
                </a:ext>
              </a:extLst>
            </p:cNvPr>
            <p:cNvGrpSpPr/>
            <p:nvPr/>
          </p:nvGrpSpPr>
          <p:grpSpPr>
            <a:xfrm>
              <a:off x="4664640" y="5220448"/>
              <a:ext cx="89485" cy="89485"/>
              <a:chOff x="2162465" y="4117385"/>
              <a:chExt cx="283772" cy="283772"/>
            </a:xfrm>
          </p:grpSpPr>
          <p:cxnSp>
            <p:nvCxnSpPr>
              <p:cNvPr id="9565" name="Straight Connector 9564">
                <a:extLst>
                  <a:ext uri="{FF2B5EF4-FFF2-40B4-BE49-F238E27FC236}">
                    <a16:creationId xmlns:a16="http://schemas.microsoft.com/office/drawing/2014/main" id="{62F5D9F3-F583-9E2D-B32F-21DD231C681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66" name="Straight Connector 9565">
                <a:extLst>
                  <a:ext uri="{FF2B5EF4-FFF2-40B4-BE49-F238E27FC236}">
                    <a16:creationId xmlns:a16="http://schemas.microsoft.com/office/drawing/2014/main" id="{13673AE7-325F-E7BF-E431-8E98AC68F43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67" name="Group 9566">
              <a:extLst>
                <a:ext uri="{FF2B5EF4-FFF2-40B4-BE49-F238E27FC236}">
                  <a16:creationId xmlns:a16="http://schemas.microsoft.com/office/drawing/2014/main" id="{3BD927F4-5711-87B2-B14B-520E18ADFF1A}"/>
                </a:ext>
              </a:extLst>
            </p:cNvPr>
            <p:cNvGrpSpPr/>
            <p:nvPr/>
          </p:nvGrpSpPr>
          <p:grpSpPr>
            <a:xfrm>
              <a:off x="4829876" y="5220448"/>
              <a:ext cx="89485" cy="89485"/>
              <a:chOff x="2162465" y="4117385"/>
              <a:chExt cx="283772" cy="283772"/>
            </a:xfrm>
          </p:grpSpPr>
          <p:cxnSp>
            <p:nvCxnSpPr>
              <p:cNvPr id="9568" name="Straight Connector 9567">
                <a:extLst>
                  <a:ext uri="{FF2B5EF4-FFF2-40B4-BE49-F238E27FC236}">
                    <a16:creationId xmlns:a16="http://schemas.microsoft.com/office/drawing/2014/main" id="{9F116E82-D0B2-49D4-3D1F-F013EB2D59E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69" name="Straight Connector 9568">
                <a:extLst>
                  <a:ext uri="{FF2B5EF4-FFF2-40B4-BE49-F238E27FC236}">
                    <a16:creationId xmlns:a16="http://schemas.microsoft.com/office/drawing/2014/main" id="{9DF8E6CC-F45B-B519-1A30-C6434DF6E63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70" name="Group 9569">
              <a:extLst>
                <a:ext uri="{FF2B5EF4-FFF2-40B4-BE49-F238E27FC236}">
                  <a16:creationId xmlns:a16="http://schemas.microsoft.com/office/drawing/2014/main" id="{0E27A4E1-8445-0324-9BE3-4A3B6633A568}"/>
                </a:ext>
              </a:extLst>
            </p:cNvPr>
            <p:cNvGrpSpPr/>
            <p:nvPr/>
          </p:nvGrpSpPr>
          <p:grpSpPr>
            <a:xfrm>
              <a:off x="5418242" y="5220448"/>
              <a:ext cx="89485" cy="89485"/>
              <a:chOff x="2162465" y="4117385"/>
              <a:chExt cx="283772" cy="283772"/>
            </a:xfrm>
          </p:grpSpPr>
          <p:cxnSp>
            <p:nvCxnSpPr>
              <p:cNvPr id="9571" name="Straight Connector 9570">
                <a:extLst>
                  <a:ext uri="{FF2B5EF4-FFF2-40B4-BE49-F238E27FC236}">
                    <a16:creationId xmlns:a16="http://schemas.microsoft.com/office/drawing/2014/main" id="{1EBE6714-E316-B0B0-83C9-C306FDA78A6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72" name="Straight Connector 9571">
                <a:extLst>
                  <a:ext uri="{FF2B5EF4-FFF2-40B4-BE49-F238E27FC236}">
                    <a16:creationId xmlns:a16="http://schemas.microsoft.com/office/drawing/2014/main" id="{DAAE0A66-BA21-6B2D-F299-B2A18B145B5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73" name="Group 9572">
              <a:extLst>
                <a:ext uri="{FF2B5EF4-FFF2-40B4-BE49-F238E27FC236}">
                  <a16:creationId xmlns:a16="http://schemas.microsoft.com/office/drawing/2014/main" id="{43A416DE-8990-BF69-80AA-62FA5FFDDAFD}"/>
                </a:ext>
              </a:extLst>
            </p:cNvPr>
            <p:cNvGrpSpPr/>
            <p:nvPr/>
          </p:nvGrpSpPr>
          <p:grpSpPr>
            <a:xfrm>
              <a:off x="5575388" y="5220448"/>
              <a:ext cx="89485" cy="89485"/>
              <a:chOff x="2162465" y="4117385"/>
              <a:chExt cx="283772" cy="283772"/>
            </a:xfrm>
          </p:grpSpPr>
          <p:cxnSp>
            <p:nvCxnSpPr>
              <p:cNvPr id="9574" name="Straight Connector 9573">
                <a:extLst>
                  <a:ext uri="{FF2B5EF4-FFF2-40B4-BE49-F238E27FC236}">
                    <a16:creationId xmlns:a16="http://schemas.microsoft.com/office/drawing/2014/main" id="{1EDD7B3F-99A6-EDDF-6CB0-1638294165C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75" name="Straight Connector 9574">
                <a:extLst>
                  <a:ext uri="{FF2B5EF4-FFF2-40B4-BE49-F238E27FC236}">
                    <a16:creationId xmlns:a16="http://schemas.microsoft.com/office/drawing/2014/main" id="{BA35AB14-64FC-069E-67A5-43DE79B3D47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sp>
        <p:nvSpPr>
          <p:cNvPr id="9577" name="Freeform: Shape 9576">
            <a:extLst>
              <a:ext uri="{FF2B5EF4-FFF2-40B4-BE49-F238E27FC236}">
                <a16:creationId xmlns:a16="http://schemas.microsoft.com/office/drawing/2014/main" id="{8583E656-27D0-D033-F518-6BFA4CD7F778}"/>
              </a:ext>
            </a:extLst>
          </p:cNvPr>
          <p:cNvSpPr/>
          <p:nvPr/>
        </p:nvSpPr>
        <p:spPr bwMode="auto">
          <a:xfrm>
            <a:off x="1328738" y="4371975"/>
            <a:ext cx="3974306" cy="1462088"/>
          </a:xfrm>
          <a:custGeom>
            <a:avLst/>
            <a:gdLst>
              <a:gd name="connsiteX0" fmla="*/ 3974306 w 3974306"/>
              <a:gd name="connsiteY0" fmla="*/ 1462088 h 1462088"/>
              <a:gd name="connsiteX1" fmla="*/ 3974306 w 3974306"/>
              <a:gd name="connsiteY1" fmla="*/ 1176338 h 1462088"/>
              <a:gd name="connsiteX2" fmla="*/ 2967037 w 3974306"/>
              <a:gd name="connsiteY2" fmla="*/ 1176338 h 1462088"/>
              <a:gd name="connsiteX3" fmla="*/ 2967037 w 3974306"/>
              <a:gd name="connsiteY3" fmla="*/ 1112044 h 1462088"/>
              <a:gd name="connsiteX4" fmla="*/ 2859881 w 3974306"/>
              <a:gd name="connsiteY4" fmla="*/ 1112044 h 1462088"/>
              <a:gd name="connsiteX5" fmla="*/ 2859881 w 3974306"/>
              <a:gd name="connsiteY5" fmla="*/ 1054894 h 1462088"/>
              <a:gd name="connsiteX6" fmla="*/ 2597943 w 3974306"/>
              <a:gd name="connsiteY6" fmla="*/ 1054894 h 1462088"/>
              <a:gd name="connsiteX7" fmla="*/ 2597943 w 3974306"/>
              <a:gd name="connsiteY7" fmla="*/ 1012031 h 1462088"/>
              <a:gd name="connsiteX8" fmla="*/ 2581275 w 3974306"/>
              <a:gd name="connsiteY8" fmla="*/ 1012031 h 1462088"/>
              <a:gd name="connsiteX9" fmla="*/ 2581275 w 3974306"/>
              <a:gd name="connsiteY9" fmla="*/ 966788 h 1462088"/>
              <a:gd name="connsiteX10" fmla="*/ 2571750 w 3974306"/>
              <a:gd name="connsiteY10" fmla="*/ 966788 h 1462088"/>
              <a:gd name="connsiteX11" fmla="*/ 2571750 w 3974306"/>
              <a:gd name="connsiteY11" fmla="*/ 923925 h 1462088"/>
              <a:gd name="connsiteX12" fmla="*/ 2524125 w 3974306"/>
              <a:gd name="connsiteY12" fmla="*/ 923925 h 1462088"/>
              <a:gd name="connsiteX13" fmla="*/ 2524125 w 3974306"/>
              <a:gd name="connsiteY13" fmla="*/ 883444 h 1462088"/>
              <a:gd name="connsiteX14" fmla="*/ 2495550 w 3974306"/>
              <a:gd name="connsiteY14" fmla="*/ 883444 h 1462088"/>
              <a:gd name="connsiteX15" fmla="*/ 2495550 w 3974306"/>
              <a:gd name="connsiteY15" fmla="*/ 831056 h 1462088"/>
              <a:gd name="connsiteX16" fmla="*/ 2466975 w 3974306"/>
              <a:gd name="connsiteY16" fmla="*/ 831056 h 1462088"/>
              <a:gd name="connsiteX17" fmla="*/ 2466975 w 3974306"/>
              <a:gd name="connsiteY17" fmla="*/ 797719 h 1462088"/>
              <a:gd name="connsiteX18" fmla="*/ 2452687 w 3974306"/>
              <a:gd name="connsiteY18" fmla="*/ 797719 h 1462088"/>
              <a:gd name="connsiteX19" fmla="*/ 2452687 w 3974306"/>
              <a:gd name="connsiteY19" fmla="*/ 757238 h 1462088"/>
              <a:gd name="connsiteX20" fmla="*/ 2212181 w 3974306"/>
              <a:gd name="connsiteY20" fmla="*/ 757238 h 1462088"/>
              <a:gd name="connsiteX21" fmla="*/ 2212181 w 3974306"/>
              <a:gd name="connsiteY21" fmla="*/ 714375 h 1462088"/>
              <a:gd name="connsiteX22" fmla="*/ 2126456 w 3974306"/>
              <a:gd name="connsiteY22" fmla="*/ 714375 h 1462088"/>
              <a:gd name="connsiteX23" fmla="*/ 2126456 w 3974306"/>
              <a:gd name="connsiteY23" fmla="*/ 669131 h 1462088"/>
              <a:gd name="connsiteX24" fmla="*/ 2050256 w 3974306"/>
              <a:gd name="connsiteY24" fmla="*/ 669131 h 1462088"/>
              <a:gd name="connsiteX25" fmla="*/ 2050256 w 3974306"/>
              <a:gd name="connsiteY25" fmla="*/ 635794 h 1462088"/>
              <a:gd name="connsiteX26" fmla="*/ 1966912 w 3974306"/>
              <a:gd name="connsiteY26" fmla="*/ 635794 h 1462088"/>
              <a:gd name="connsiteX27" fmla="*/ 1966912 w 3974306"/>
              <a:gd name="connsiteY27" fmla="*/ 600075 h 1462088"/>
              <a:gd name="connsiteX28" fmla="*/ 1862137 w 3974306"/>
              <a:gd name="connsiteY28" fmla="*/ 600075 h 1462088"/>
              <a:gd name="connsiteX29" fmla="*/ 1862137 w 3974306"/>
              <a:gd name="connsiteY29" fmla="*/ 564356 h 1462088"/>
              <a:gd name="connsiteX30" fmla="*/ 1814512 w 3974306"/>
              <a:gd name="connsiteY30" fmla="*/ 564356 h 1462088"/>
              <a:gd name="connsiteX31" fmla="*/ 1814512 w 3974306"/>
              <a:gd name="connsiteY31" fmla="*/ 531019 h 1462088"/>
              <a:gd name="connsiteX32" fmla="*/ 1716881 w 3974306"/>
              <a:gd name="connsiteY32" fmla="*/ 531019 h 1462088"/>
              <a:gd name="connsiteX33" fmla="*/ 1716881 w 3974306"/>
              <a:gd name="connsiteY33" fmla="*/ 497681 h 1462088"/>
              <a:gd name="connsiteX34" fmla="*/ 1707356 w 3974306"/>
              <a:gd name="connsiteY34" fmla="*/ 497681 h 1462088"/>
              <a:gd name="connsiteX35" fmla="*/ 1707356 w 3974306"/>
              <a:gd name="connsiteY35" fmla="*/ 471488 h 1462088"/>
              <a:gd name="connsiteX36" fmla="*/ 1671637 w 3974306"/>
              <a:gd name="connsiteY36" fmla="*/ 471488 h 1462088"/>
              <a:gd name="connsiteX37" fmla="*/ 1671637 w 3974306"/>
              <a:gd name="connsiteY37" fmla="*/ 442913 h 1462088"/>
              <a:gd name="connsiteX38" fmla="*/ 1666875 w 3974306"/>
              <a:gd name="connsiteY38" fmla="*/ 442913 h 1462088"/>
              <a:gd name="connsiteX39" fmla="*/ 1666875 w 3974306"/>
              <a:gd name="connsiteY39" fmla="*/ 407194 h 1462088"/>
              <a:gd name="connsiteX40" fmla="*/ 1662113 w 3974306"/>
              <a:gd name="connsiteY40" fmla="*/ 411956 h 1462088"/>
              <a:gd name="connsiteX41" fmla="*/ 1662113 w 3974306"/>
              <a:gd name="connsiteY41" fmla="*/ 381000 h 1462088"/>
              <a:gd name="connsiteX42" fmla="*/ 1524000 w 3974306"/>
              <a:gd name="connsiteY42" fmla="*/ 381000 h 1462088"/>
              <a:gd name="connsiteX43" fmla="*/ 1524000 w 3974306"/>
              <a:gd name="connsiteY43" fmla="*/ 352425 h 1462088"/>
              <a:gd name="connsiteX44" fmla="*/ 1354931 w 3974306"/>
              <a:gd name="connsiteY44" fmla="*/ 352425 h 1462088"/>
              <a:gd name="connsiteX45" fmla="*/ 1354931 w 3974306"/>
              <a:gd name="connsiteY45" fmla="*/ 330994 h 1462088"/>
              <a:gd name="connsiteX46" fmla="*/ 1176337 w 3974306"/>
              <a:gd name="connsiteY46" fmla="*/ 330994 h 1462088"/>
              <a:gd name="connsiteX47" fmla="*/ 1176337 w 3974306"/>
              <a:gd name="connsiteY47" fmla="*/ 307181 h 1462088"/>
              <a:gd name="connsiteX48" fmla="*/ 1147762 w 3974306"/>
              <a:gd name="connsiteY48" fmla="*/ 307181 h 1462088"/>
              <a:gd name="connsiteX49" fmla="*/ 1147762 w 3974306"/>
              <a:gd name="connsiteY49" fmla="*/ 280988 h 1462088"/>
              <a:gd name="connsiteX50" fmla="*/ 1114425 w 3974306"/>
              <a:gd name="connsiteY50" fmla="*/ 280988 h 1462088"/>
              <a:gd name="connsiteX51" fmla="*/ 1114425 w 3974306"/>
              <a:gd name="connsiteY51" fmla="*/ 280988 h 1462088"/>
              <a:gd name="connsiteX52" fmla="*/ 1088231 w 3974306"/>
              <a:gd name="connsiteY52" fmla="*/ 280988 h 1462088"/>
              <a:gd name="connsiteX53" fmla="*/ 1088231 w 3974306"/>
              <a:gd name="connsiteY53" fmla="*/ 250031 h 1462088"/>
              <a:gd name="connsiteX54" fmla="*/ 1066800 w 3974306"/>
              <a:gd name="connsiteY54" fmla="*/ 250031 h 1462088"/>
              <a:gd name="connsiteX55" fmla="*/ 1066800 w 3974306"/>
              <a:gd name="connsiteY55" fmla="*/ 250031 h 1462088"/>
              <a:gd name="connsiteX56" fmla="*/ 788193 w 3974306"/>
              <a:gd name="connsiteY56" fmla="*/ 250031 h 1462088"/>
              <a:gd name="connsiteX57" fmla="*/ 788193 w 3974306"/>
              <a:gd name="connsiteY57" fmla="*/ 226219 h 1462088"/>
              <a:gd name="connsiteX58" fmla="*/ 757237 w 3974306"/>
              <a:gd name="connsiteY58" fmla="*/ 226219 h 1462088"/>
              <a:gd name="connsiteX59" fmla="*/ 757237 w 3974306"/>
              <a:gd name="connsiteY59" fmla="*/ 197644 h 1462088"/>
              <a:gd name="connsiteX60" fmla="*/ 738187 w 3974306"/>
              <a:gd name="connsiteY60" fmla="*/ 197644 h 1462088"/>
              <a:gd name="connsiteX61" fmla="*/ 738187 w 3974306"/>
              <a:gd name="connsiteY61" fmla="*/ 180975 h 1462088"/>
              <a:gd name="connsiteX62" fmla="*/ 716756 w 3974306"/>
              <a:gd name="connsiteY62" fmla="*/ 180975 h 1462088"/>
              <a:gd name="connsiteX63" fmla="*/ 716756 w 3974306"/>
              <a:gd name="connsiteY63" fmla="*/ 164306 h 1462088"/>
              <a:gd name="connsiteX64" fmla="*/ 697706 w 3974306"/>
              <a:gd name="connsiteY64" fmla="*/ 164306 h 1462088"/>
              <a:gd name="connsiteX65" fmla="*/ 697706 w 3974306"/>
              <a:gd name="connsiteY65" fmla="*/ 140494 h 1462088"/>
              <a:gd name="connsiteX66" fmla="*/ 604837 w 3974306"/>
              <a:gd name="connsiteY66" fmla="*/ 140494 h 1462088"/>
              <a:gd name="connsiteX67" fmla="*/ 604837 w 3974306"/>
              <a:gd name="connsiteY67" fmla="*/ 121444 h 1462088"/>
              <a:gd name="connsiteX68" fmla="*/ 531018 w 3974306"/>
              <a:gd name="connsiteY68" fmla="*/ 121444 h 1462088"/>
              <a:gd name="connsiteX69" fmla="*/ 531018 w 3974306"/>
              <a:gd name="connsiteY69" fmla="*/ 100013 h 1462088"/>
              <a:gd name="connsiteX70" fmla="*/ 488156 w 3974306"/>
              <a:gd name="connsiteY70" fmla="*/ 100013 h 1462088"/>
              <a:gd name="connsiteX71" fmla="*/ 488156 w 3974306"/>
              <a:gd name="connsiteY71" fmla="*/ 80963 h 1462088"/>
              <a:gd name="connsiteX72" fmla="*/ 464343 w 3974306"/>
              <a:gd name="connsiteY72" fmla="*/ 80963 h 1462088"/>
              <a:gd name="connsiteX73" fmla="*/ 464343 w 3974306"/>
              <a:gd name="connsiteY73" fmla="*/ 52388 h 1462088"/>
              <a:gd name="connsiteX74" fmla="*/ 302418 w 3974306"/>
              <a:gd name="connsiteY74" fmla="*/ 52388 h 1462088"/>
              <a:gd name="connsiteX75" fmla="*/ 302418 w 3974306"/>
              <a:gd name="connsiteY75" fmla="*/ 33338 h 1462088"/>
              <a:gd name="connsiteX76" fmla="*/ 245268 w 3974306"/>
              <a:gd name="connsiteY76" fmla="*/ 33338 h 1462088"/>
              <a:gd name="connsiteX77" fmla="*/ 254793 w 3974306"/>
              <a:gd name="connsiteY77" fmla="*/ 23813 h 1462088"/>
              <a:gd name="connsiteX78" fmla="*/ 107156 w 3974306"/>
              <a:gd name="connsiteY78" fmla="*/ 23813 h 1462088"/>
              <a:gd name="connsiteX79" fmla="*/ 107156 w 3974306"/>
              <a:gd name="connsiteY79" fmla="*/ 0 h 1462088"/>
              <a:gd name="connsiteX80" fmla="*/ 0 w 3974306"/>
              <a:gd name="connsiteY80" fmla="*/ 0 h 1462088"/>
              <a:gd name="connsiteX0" fmla="*/ 3974306 w 3974306"/>
              <a:gd name="connsiteY0" fmla="*/ 1462088 h 1462088"/>
              <a:gd name="connsiteX1" fmla="*/ 3974306 w 3974306"/>
              <a:gd name="connsiteY1" fmla="*/ 1176338 h 1462088"/>
              <a:gd name="connsiteX2" fmla="*/ 2967037 w 3974306"/>
              <a:gd name="connsiteY2" fmla="*/ 1176338 h 1462088"/>
              <a:gd name="connsiteX3" fmla="*/ 2967037 w 3974306"/>
              <a:gd name="connsiteY3" fmla="*/ 1112044 h 1462088"/>
              <a:gd name="connsiteX4" fmla="*/ 2859881 w 3974306"/>
              <a:gd name="connsiteY4" fmla="*/ 1112044 h 1462088"/>
              <a:gd name="connsiteX5" fmla="*/ 2859881 w 3974306"/>
              <a:gd name="connsiteY5" fmla="*/ 1054894 h 1462088"/>
              <a:gd name="connsiteX6" fmla="*/ 2597943 w 3974306"/>
              <a:gd name="connsiteY6" fmla="*/ 1054894 h 1462088"/>
              <a:gd name="connsiteX7" fmla="*/ 2597943 w 3974306"/>
              <a:gd name="connsiteY7" fmla="*/ 1012031 h 1462088"/>
              <a:gd name="connsiteX8" fmla="*/ 2581275 w 3974306"/>
              <a:gd name="connsiteY8" fmla="*/ 1012031 h 1462088"/>
              <a:gd name="connsiteX9" fmla="*/ 2581275 w 3974306"/>
              <a:gd name="connsiteY9" fmla="*/ 966788 h 1462088"/>
              <a:gd name="connsiteX10" fmla="*/ 2571750 w 3974306"/>
              <a:gd name="connsiteY10" fmla="*/ 966788 h 1462088"/>
              <a:gd name="connsiteX11" fmla="*/ 2571750 w 3974306"/>
              <a:gd name="connsiteY11" fmla="*/ 923925 h 1462088"/>
              <a:gd name="connsiteX12" fmla="*/ 2524125 w 3974306"/>
              <a:gd name="connsiteY12" fmla="*/ 923925 h 1462088"/>
              <a:gd name="connsiteX13" fmla="*/ 2524125 w 3974306"/>
              <a:gd name="connsiteY13" fmla="*/ 883444 h 1462088"/>
              <a:gd name="connsiteX14" fmla="*/ 2495550 w 3974306"/>
              <a:gd name="connsiteY14" fmla="*/ 883444 h 1462088"/>
              <a:gd name="connsiteX15" fmla="*/ 2495550 w 3974306"/>
              <a:gd name="connsiteY15" fmla="*/ 831056 h 1462088"/>
              <a:gd name="connsiteX16" fmla="*/ 2466975 w 3974306"/>
              <a:gd name="connsiteY16" fmla="*/ 831056 h 1462088"/>
              <a:gd name="connsiteX17" fmla="*/ 2466975 w 3974306"/>
              <a:gd name="connsiteY17" fmla="*/ 797719 h 1462088"/>
              <a:gd name="connsiteX18" fmla="*/ 2452687 w 3974306"/>
              <a:gd name="connsiteY18" fmla="*/ 797719 h 1462088"/>
              <a:gd name="connsiteX19" fmla="*/ 2452687 w 3974306"/>
              <a:gd name="connsiteY19" fmla="*/ 757238 h 1462088"/>
              <a:gd name="connsiteX20" fmla="*/ 2212181 w 3974306"/>
              <a:gd name="connsiteY20" fmla="*/ 757238 h 1462088"/>
              <a:gd name="connsiteX21" fmla="*/ 2212181 w 3974306"/>
              <a:gd name="connsiteY21" fmla="*/ 714375 h 1462088"/>
              <a:gd name="connsiteX22" fmla="*/ 2126456 w 3974306"/>
              <a:gd name="connsiteY22" fmla="*/ 714375 h 1462088"/>
              <a:gd name="connsiteX23" fmla="*/ 2126456 w 3974306"/>
              <a:gd name="connsiteY23" fmla="*/ 669131 h 1462088"/>
              <a:gd name="connsiteX24" fmla="*/ 2050256 w 3974306"/>
              <a:gd name="connsiteY24" fmla="*/ 669131 h 1462088"/>
              <a:gd name="connsiteX25" fmla="*/ 2050256 w 3974306"/>
              <a:gd name="connsiteY25" fmla="*/ 635794 h 1462088"/>
              <a:gd name="connsiteX26" fmla="*/ 1966912 w 3974306"/>
              <a:gd name="connsiteY26" fmla="*/ 635794 h 1462088"/>
              <a:gd name="connsiteX27" fmla="*/ 1966912 w 3974306"/>
              <a:gd name="connsiteY27" fmla="*/ 600075 h 1462088"/>
              <a:gd name="connsiteX28" fmla="*/ 1862137 w 3974306"/>
              <a:gd name="connsiteY28" fmla="*/ 600075 h 1462088"/>
              <a:gd name="connsiteX29" fmla="*/ 1862137 w 3974306"/>
              <a:gd name="connsiteY29" fmla="*/ 564356 h 1462088"/>
              <a:gd name="connsiteX30" fmla="*/ 1814512 w 3974306"/>
              <a:gd name="connsiteY30" fmla="*/ 564356 h 1462088"/>
              <a:gd name="connsiteX31" fmla="*/ 1814512 w 3974306"/>
              <a:gd name="connsiteY31" fmla="*/ 531019 h 1462088"/>
              <a:gd name="connsiteX32" fmla="*/ 1716881 w 3974306"/>
              <a:gd name="connsiteY32" fmla="*/ 531019 h 1462088"/>
              <a:gd name="connsiteX33" fmla="*/ 1716881 w 3974306"/>
              <a:gd name="connsiteY33" fmla="*/ 497681 h 1462088"/>
              <a:gd name="connsiteX34" fmla="*/ 1707356 w 3974306"/>
              <a:gd name="connsiteY34" fmla="*/ 497681 h 1462088"/>
              <a:gd name="connsiteX35" fmla="*/ 1707356 w 3974306"/>
              <a:gd name="connsiteY35" fmla="*/ 471488 h 1462088"/>
              <a:gd name="connsiteX36" fmla="*/ 1671637 w 3974306"/>
              <a:gd name="connsiteY36" fmla="*/ 471488 h 1462088"/>
              <a:gd name="connsiteX37" fmla="*/ 1671637 w 3974306"/>
              <a:gd name="connsiteY37" fmla="*/ 442913 h 1462088"/>
              <a:gd name="connsiteX38" fmla="*/ 1666875 w 3974306"/>
              <a:gd name="connsiteY38" fmla="*/ 442913 h 1462088"/>
              <a:gd name="connsiteX39" fmla="*/ 1666875 w 3974306"/>
              <a:gd name="connsiteY39" fmla="*/ 407194 h 1462088"/>
              <a:gd name="connsiteX40" fmla="*/ 1662113 w 3974306"/>
              <a:gd name="connsiteY40" fmla="*/ 411956 h 1462088"/>
              <a:gd name="connsiteX41" fmla="*/ 1662113 w 3974306"/>
              <a:gd name="connsiteY41" fmla="*/ 381000 h 1462088"/>
              <a:gd name="connsiteX42" fmla="*/ 1524000 w 3974306"/>
              <a:gd name="connsiteY42" fmla="*/ 381000 h 1462088"/>
              <a:gd name="connsiteX43" fmla="*/ 1524000 w 3974306"/>
              <a:gd name="connsiteY43" fmla="*/ 352425 h 1462088"/>
              <a:gd name="connsiteX44" fmla="*/ 1354931 w 3974306"/>
              <a:gd name="connsiteY44" fmla="*/ 352425 h 1462088"/>
              <a:gd name="connsiteX45" fmla="*/ 1354931 w 3974306"/>
              <a:gd name="connsiteY45" fmla="*/ 330994 h 1462088"/>
              <a:gd name="connsiteX46" fmla="*/ 1176337 w 3974306"/>
              <a:gd name="connsiteY46" fmla="*/ 330994 h 1462088"/>
              <a:gd name="connsiteX47" fmla="*/ 1176337 w 3974306"/>
              <a:gd name="connsiteY47" fmla="*/ 307181 h 1462088"/>
              <a:gd name="connsiteX48" fmla="*/ 1147762 w 3974306"/>
              <a:gd name="connsiteY48" fmla="*/ 307181 h 1462088"/>
              <a:gd name="connsiteX49" fmla="*/ 1147762 w 3974306"/>
              <a:gd name="connsiteY49" fmla="*/ 280988 h 1462088"/>
              <a:gd name="connsiteX50" fmla="*/ 1114425 w 3974306"/>
              <a:gd name="connsiteY50" fmla="*/ 280988 h 1462088"/>
              <a:gd name="connsiteX51" fmla="*/ 1114425 w 3974306"/>
              <a:gd name="connsiteY51" fmla="*/ 280988 h 1462088"/>
              <a:gd name="connsiteX52" fmla="*/ 1088231 w 3974306"/>
              <a:gd name="connsiteY52" fmla="*/ 280988 h 1462088"/>
              <a:gd name="connsiteX53" fmla="*/ 1088231 w 3974306"/>
              <a:gd name="connsiteY53" fmla="*/ 250031 h 1462088"/>
              <a:gd name="connsiteX54" fmla="*/ 1066800 w 3974306"/>
              <a:gd name="connsiteY54" fmla="*/ 250031 h 1462088"/>
              <a:gd name="connsiteX55" fmla="*/ 1066800 w 3974306"/>
              <a:gd name="connsiteY55" fmla="*/ 250031 h 1462088"/>
              <a:gd name="connsiteX56" fmla="*/ 788193 w 3974306"/>
              <a:gd name="connsiteY56" fmla="*/ 250031 h 1462088"/>
              <a:gd name="connsiteX57" fmla="*/ 788193 w 3974306"/>
              <a:gd name="connsiteY57" fmla="*/ 226219 h 1462088"/>
              <a:gd name="connsiteX58" fmla="*/ 757237 w 3974306"/>
              <a:gd name="connsiteY58" fmla="*/ 226219 h 1462088"/>
              <a:gd name="connsiteX59" fmla="*/ 757237 w 3974306"/>
              <a:gd name="connsiteY59" fmla="*/ 197644 h 1462088"/>
              <a:gd name="connsiteX60" fmla="*/ 738187 w 3974306"/>
              <a:gd name="connsiteY60" fmla="*/ 197644 h 1462088"/>
              <a:gd name="connsiteX61" fmla="*/ 738187 w 3974306"/>
              <a:gd name="connsiteY61" fmla="*/ 180975 h 1462088"/>
              <a:gd name="connsiteX62" fmla="*/ 716756 w 3974306"/>
              <a:gd name="connsiteY62" fmla="*/ 180975 h 1462088"/>
              <a:gd name="connsiteX63" fmla="*/ 716756 w 3974306"/>
              <a:gd name="connsiteY63" fmla="*/ 164306 h 1462088"/>
              <a:gd name="connsiteX64" fmla="*/ 697706 w 3974306"/>
              <a:gd name="connsiteY64" fmla="*/ 164306 h 1462088"/>
              <a:gd name="connsiteX65" fmla="*/ 697706 w 3974306"/>
              <a:gd name="connsiteY65" fmla="*/ 140494 h 1462088"/>
              <a:gd name="connsiteX66" fmla="*/ 604837 w 3974306"/>
              <a:gd name="connsiteY66" fmla="*/ 140494 h 1462088"/>
              <a:gd name="connsiteX67" fmla="*/ 604837 w 3974306"/>
              <a:gd name="connsiteY67" fmla="*/ 121444 h 1462088"/>
              <a:gd name="connsiteX68" fmla="*/ 531018 w 3974306"/>
              <a:gd name="connsiteY68" fmla="*/ 121444 h 1462088"/>
              <a:gd name="connsiteX69" fmla="*/ 531018 w 3974306"/>
              <a:gd name="connsiteY69" fmla="*/ 100013 h 1462088"/>
              <a:gd name="connsiteX70" fmla="*/ 488156 w 3974306"/>
              <a:gd name="connsiteY70" fmla="*/ 100013 h 1462088"/>
              <a:gd name="connsiteX71" fmla="*/ 488156 w 3974306"/>
              <a:gd name="connsiteY71" fmla="*/ 80963 h 1462088"/>
              <a:gd name="connsiteX72" fmla="*/ 464343 w 3974306"/>
              <a:gd name="connsiteY72" fmla="*/ 80963 h 1462088"/>
              <a:gd name="connsiteX73" fmla="*/ 464343 w 3974306"/>
              <a:gd name="connsiteY73" fmla="*/ 52388 h 1462088"/>
              <a:gd name="connsiteX74" fmla="*/ 302418 w 3974306"/>
              <a:gd name="connsiteY74" fmla="*/ 52388 h 1462088"/>
              <a:gd name="connsiteX75" fmla="*/ 302418 w 3974306"/>
              <a:gd name="connsiteY75" fmla="*/ 33338 h 1462088"/>
              <a:gd name="connsiteX76" fmla="*/ 252412 w 3974306"/>
              <a:gd name="connsiteY76" fmla="*/ 35719 h 1462088"/>
              <a:gd name="connsiteX77" fmla="*/ 254793 w 3974306"/>
              <a:gd name="connsiteY77" fmla="*/ 23813 h 1462088"/>
              <a:gd name="connsiteX78" fmla="*/ 107156 w 3974306"/>
              <a:gd name="connsiteY78" fmla="*/ 23813 h 1462088"/>
              <a:gd name="connsiteX79" fmla="*/ 107156 w 3974306"/>
              <a:gd name="connsiteY79" fmla="*/ 0 h 1462088"/>
              <a:gd name="connsiteX80" fmla="*/ 0 w 3974306"/>
              <a:gd name="connsiteY80" fmla="*/ 0 h 146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974306" h="1462088">
                <a:moveTo>
                  <a:pt x="3974306" y="1462088"/>
                </a:moveTo>
                <a:lnTo>
                  <a:pt x="3974306" y="1176338"/>
                </a:lnTo>
                <a:lnTo>
                  <a:pt x="2967037" y="1176338"/>
                </a:lnTo>
                <a:lnTo>
                  <a:pt x="2967037" y="1112044"/>
                </a:lnTo>
                <a:lnTo>
                  <a:pt x="2859881" y="1112044"/>
                </a:lnTo>
                <a:lnTo>
                  <a:pt x="2859881" y="1054894"/>
                </a:lnTo>
                <a:lnTo>
                  <a:pt x="2597943" y="1054894"/>
                </a:lnTo>
                <a:lnTo>
                  <a:pt x="2597943" y="1012031"/>
                </a:lnTo>
                <a:lnTo>
                  <a:pt x="2581275" y="1012031"/>
                </a:lnTo>
                <a:lnTo>
                  <a:pt x="2581275" y="966788"/>
                </a:lnTo>
                <a:lnTo>
                  <a:pt x="2571750" y="966788"/>
                </a:lnTo>
                <a:lnTo>
                  <a:pt x="2571750" y="923925"/>
                </a:lnTo>
                <a:lnTo>
                  <a:pt x="2524125" y="923925"/>
                </a:lnTo>
                <a:lnTo>
                  <a:pt x="2524125" y="883444"/>
                </a:lnTo>
                <a:lnTo>
                  <a:pt x="2495550" y="883444"/>
                </a:lnTo>
                <a:lnTo>
                  <a:pt x="2495550" y="831056"/>
                </a:lnTo>
                <a:lnTo>
                  <a:pt x="2466975" y="831056"/>
                </a:lnTo>
                <a:lnTo>
                  <a:pt x="2466975" y="797719"/>
                </a:lnTo>
                <a:lnTo>
                  <a:pt x="2452687" y="797719"/>
                </a:lnTo>
                <a:lnTo>
                  <a:pt x="2452687" y="757238"/>
                </a:lnTo>
                <a:lnTo>
                  <a:pt x="2212181" y="757238"/>
                </a:lnTo>
                <a:lnTo>
                  <a:pt x="2212181" y="714375"/>
                </a:lnTo>
                <a:lnTo>
                  <a:pt x="2126456" y="714375"/>
                </a:lnTo>
                <a:lnTo>
                  <a:pt x="2126456" y="669131"/>
                </a:lnTo>
                <a:lnTo>
                  <a:pt x="2050256" y="669131"/>
                </a:lnTo>
                <a:lnTo>
                  <a:pt x="2050256" y="635794"/>
                </a:lnTo>
                <a:lnTo>
                  <a:pt x="1966912" y="635794"/>
                </a:lnTo>
                <a:lnTo>
                  <a:pt x="1966912" y="600075"/>
                </a:lnTo>
                <a:lnTo>
                  <a:pt x="1862137" y="600075"/>
                </a:lnTo>
                <a:lnTo>
                  <a:pt x="1862137" y="564356"/>
                </a:lnTo>
                <a:lnTo>
                  <a:pt x="1814512" y="564356"/>
                </a:lnTo>
                <a:lnTo>
                  <a:pt x="1814512" y="531019"/>
                </a:lnTo>
                <a:lnTo>
                  <a:pt x="1716881" y="531019"/>
                </a:lnTo>
                <a:lnTo>
                  <a:pt x="1716881" y="497681"/>
                </a:lnTo>
                <a:lnTo>
                  <a:pt x="1707356" y="497681"/>
                </a:lnTo>
                <a:lnTo>
                  <a:pt x="1707356" y="471488"/>
                </a:lnTo>
                <a:lnTo>
                  <a:pt x="1671637" y="471488"/>
                </a:lnTo>
                <a:lnTo>
                  <a:pt x="1671637" y="442913"/>
                </a:lnTo>
                <a:lnTo>
                  <a:pt x="1666875" y="442913"/>
                </a:lnTo>
                <a:lnTo>
                  <a:pt x="1666875" y="407194"/>
                </a:lnTo>
                <a:lnTo>
                  <a:pt x="1662113" y="411956"/>
                </a:lnTo>
                <a:lnTo>
                  <a:pt x="1662113" y="381000"/>
                </a:lnTo>
                <a:lnTo>
                  <a:pt x="1524000" y="381000"/>
                </a:lnTo>
                <a:lnTo>
                  <a:pt x="1524000" y="352425"/>
                </a:lnTo>
                <a:lnTo>
                  <a:pt x="1354931" y="352425"/>
                </a:lnTo>
                <a:lnTo>
                  <a:pt x="1354931" y="330994"/>
                </a:lnTo>
                <a:lnTo>
                  <a:pt x="1176337" y="330994"/>
                </a:lnTo>
                <a:lnTo>
                  <a:pt x="1176337" y="307181"/>
                </a:lnTo>
                <a:lnTo>
                  <a:pt x="1147762" y="307181"/>
                </a:lnTo>
                <a:lnTo>
                  <a:pt x="1147762" y="280988"/>
                </a:lnTo>
                <a:lnTo>
                  <a:pt x="1114425" y="280988"/>
                </a:lnTo>
                <a:lnTo>
                  <a:pt x="1114425" y="280988"/>
                </a:lnTo>
                <a:lnTo>
                  <a:pt x="1088231" y="280988"/>
                </a:lnTo>
                <a:lnTo>
                  <a:pt x="1088231" y="250031"/>
                </a:lnTo>
                <a:lnTo>
                  <a:pt x="1066800" y="250031"/>
                </a:lnTo>
                <a:lnTo>
                  <a:pt x="1066800" y="250031"/>
                </a:lnTo>
                <a:lnTo>
                  <a:pt x="788193" y="250031"/>
                </a:lnTo>
                <a:lnTo>
                  <a:pt x="788193" y="226219"/>
                </a:lnTo>
                <a:lnTo>
                  <a:pt x="757237" y="226219"/>
                </a:lnTo>
                <a:lnTo>
                  <a:pt x="757237" y="197644"/>
                </a:lnTo>
                <a:lnTo>
                  <a:pt x="738187" y="197644"/>
                </a:lnTo>
                <a:lnTo>
                  <a:pt x="738187" y="180975"/>
                </a:lnTo>
                <a:lnTo>
                  <a:pt x="716756" y="180975"/>
                </a:lnTo>
                <a:lnTo>
                  <a:pt x="716756" y="164306"/>
                </a:lnTo>
                <a:lnTo>
                  <a:pt x="697706" y="164306"/>
                </a:lnTo>
                <a:lnTo>
                  <a:pt x="697706" y="140494"/>
                </a:lnTo>
                <a:lnTo>
                  <a:pt x="604837" y="140494"/>
                </a:lnTo>
                <a:lnTo>
                  <a:pt x="604837" y="121444"/>
                </a:lnTo>
                <a:lnTo>
                  <a:pt x="531018" y="121444"/>
                </a:lnTo>
                <a:lnTo>
                  <a:pt x="531018" y="100013"/>
                </a:lnTo>
                <a:lnTo>
                  <a:pt x="488156" y="100013"/>
                </a:lnTo>
                <a:lnTo>
                  <a:pt x="488156" y="80963"/>
                </a:lnTo>
                <a:lnTo>
                  <a:pt x="464343" y="80963"/>
                </a:lnTo>
                <a:lnTo>
                  <a:pt x="464343" y="52388"/>
                </a:lnTo>
                <a:lnTo>
                  <a:pt x="302418" y="52388"/>
                </a:lnTo>
                <a:lnTo>
                  <a:pt x="302418" y="33338"/>
                </a:lnTo>
                <a:lnTo>
                  <a:pt x="252412" y="35719"/>
                </a:lnTo>
                <a:lnTo>
                  <a:pt x="254793" y="23813"/>
                </a:lnTo>
                <a:lnTo>
                  <a:pt x="107156" y="23813"/>
                </a:lnTo>
                <a:lnTo>
                  <a:pt x="107156" y="0"/>
                </a:lnTo>
                <a:lnTo>
                  <a:pt x="0" y="0"/>
                </a:lnTo>
              </a:path>
            </a:pathLst>
          </a:custGeom>
          <a:noFill/>
          <a:ln w="28575">
            <a:solidFill>
              <a:schemeClr val="accent3"/>
            </a:solidFill>
            <a:miter lim="800000"/>
            <a:headEnd/>
            <a:tailEnd/>
          </a:ln>
        </p:spPr>
        <p:txBody>
          <a:bodyPr rtlCol="0" anchor="ctr"/>
          <a:lstStyle/>
          <a:p>
            <a:pPr algn="ctr"/>
            <a:endParaRPr lang="en-US"/>
          </a:p>
        </p:txBody>
      </p:sp>
      <p:grpSp>
        <p:nvGrpSpPr>
          <p:cNvPr id="9686" name="Group 9685">
            <a:extLst>
              <a:ext uri="{FF2B5EF4-FFF2-40B4-BE49-F238E27FC236}">
                <a16:creationId xmlns:a16="http://schemas.microsoft.com/office/drawing/2014/main" id="{9FFF5926-B84B-E884-B261-BD7F62EEA9AD}"/>
              </a:ext>
            </a:extLst>
          </p:cNvPr>
          <p:cNvGrpSpPr/>
          <p:nvPr/>
        </p:nvGrpSpPr>
        <p:grpSpPr>
          <a:xfrm>
            <a:off x="1284409" y="4327131"/>
            <a:ext cx="4028140" cy="1266847"/>
            <a:chOff x="1284409" y="4327131"/>
            <a:chExt cx="4028140" cy="1266847"/>
          </a:xfrm>
        </p:grpSpPr>
        <p:grpSp>
          <p:nvGrpSpPr>
            <p:cNvPr id="9578" name="Group 9577">
              <a:extLst>
                <a:ext uri="{FF2B5EF4-FFF2-40B4-BE49-F238E27FC236}">
                  <a16:creationId xmlns:a16="http://schemas.microsoft.com/office/drawing/2014/main" id="{E185CEE2-4CCC-625C-AC0F-19856E7EB9C9}"/>
                </a:ext>
              </a:extLst>
            </p:cNvPr>
            <p:cNvGrpSpPr/>
            <p:nvPr/>
          </p:nvGrpSpPr>
          <p:grpSpPr>
            <a:xfrm>
              <a:off x="1284409" y="4327131"/>
              <a:ext cx="89485" cy="89485"/>
              <a:chOff x="2162465" y="4117385"/>
              <a:chExt cx="283772" cy="283772"/>
            </a:xfrm>
          </p:grpSpPr>
          <p:cxnSp>
            <p:nvCxnSpPr>
              <p:cNvPr id="9579" name="Straight Connector 9578">
                <a:extLst>
                  <a:ext uri="{FF2B5EF4-FFF2-40B4-BE49-F238E27FC236}">
                    <a16:creationId xmlns:a16="http://schemas.microsoft.com/office/drawing/2014/main" id="{0B32FC2A-E6A3-FC2E-E4FC-BB387317C8B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0" name="Straight Connector 9579">
                <a:extLst>
                  <a:ext uri="{FF2B5EF4-FFF2-40B4-BE49-F238E27FC236}">
                    <a16:creationId xmlns:a16="http://schemas.microsoft.com/office/drawing/2014/main" id="{4E5FA51B-2956-661F-FA3A-D4ADA2D97AF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81" name="Group 9580">
              <a:extLst>
                <a:ext uri="{FF2B5EF4-FFF2-40B4-BE49-F238E27FC236}">
                  <a16:creationId xmlns:a16="http://schemas.microsoft.com/office/drawing/2014/main" id="{28426D46-CB80-D4D8-E687-5639D8141267}"/>
                </a:ext>
              </a:extLst>
            </p:cNvPr>
            <p:cNvGrpSpPr/>
            <p:nvPr/>
          </p:nvGrpSpPr>
          <p:grpSpPr>
            <a:xfrm>
              <a:off x="1304078" y="4327131"/>
              <a:ext cx="89485" cy="89485"/>
              <a:chOff x="2162465" y="4117385"/>
              <a:chExt cx="283772" cy="283772"/>
            </a:xfrm>
          </p:grpSpPr>
          <p:cxnSp>
            <p:nvCxnSpPr>
              <p:cNvPr id="9582" name="Straight Connector 9581">
                <a:extLst>
                  <a:ext uri="{FF2B5EF4-FFF2-40B4-BE49-F238E27FC236}">
                    <a16:creationId xmlns:a16="http://schemas.microsoft.com/office/drawing/2014/main" id="{93EFE8FE-F82C-8308-787A-8FE15A628C0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3" name="Straight Connector 9582">
                <a:extLst>
                  <a:ext uri="{FF2B5EF4-FFF2-40B4-BE49-F238E27FC236}">
                    <a16:creationId xmlns:a16="http://schemas.microsoft.com/office/drawing/2014/main" id="{07DA63DB-256A-432D-9A8A-EB04D84642C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84" name="Group 9583">
              <a:extLst>
                <a:ext uri="{FF2B5EF4-FFF2-40B4-BE49-F238E27FC236}">
                  <a16:creationId xmlns:a16="http://schemas.microsoft.com/office/drawing/2014/main" id="{39150786-857F-D5F8-E1AF-A3A780992EE7}"/>
                </a:ext>
              </a:extLst>
            </p:cNvPr>
            <p:cNvGrpSpPr/>
            <p:nvPr/>
          </p:nvGrpSpPr>
          <p:grpSpPr>
            <a:xfrm>
              <a:off x="1346450" y="4327131"/>
              <a:ext cx="89485" cy="89485"/>
              <a:chOff x="2162465" y="4117385"/>
              <a:chExt cx="283772" cy="283772"/>
            </a:xfrm>
          </p:grpSpPr>
          <p:cxnSp>
            <p:nvCxnSpPr>
              <p:cNvPr id="9585" name="Straight Connector 9584">
                <a:extLst>
                  <a:ext uri="{FF2B5EF4-FFF2-40B4-BE49-F238E27FC236}">
                    <a16:creationId xmlns:a16="http://schemas.microsoft.com/office/drawing/2014/main" id="{76DA1ECC-7829-62A8-06E1-252AF2D9618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6" name="Straight Connector 9585">
                <a:extLst>
                  <a:ext uri="{FF2B5EF4-FFF2-40B4-BE49-F238E27FC236}">
                    <a16:creationId xmlns:a16="http://schemas.microsoft.com/office/drawing/2014/main" id="{EE632A93-E0CB-A361-EE0A-6AEDBCF19E0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87" name="Group 9586">
              <a:extLst>
                <a:ext uri="{FF2B5EF4-FFF2-40B4-BE49-F238E27FC236}">
                  <a16:creationId xmlns:a16="http://schemas.microsoft.com/office/drawing/2014/main" id="{DA409926-0C6B-D23A-1AE0-49CA35BCA721}"/>
                </a:ext>
              </a:extLst>
            </p:cNvPr>
            <p:cNvGrpSpPr/>
            <p:nvPr/>
          </p:nvGrpSpPr>
          <p:grpSpPr>
            <a:xfrm>
              <a:off x="1375200" y="4327131"/>
              <a:ext cx="89485" cy="89485"/>
              <a:chOff x="2162465" y="4117385"/>
              <a:chExt cx="283772" cy="283772"/>
            </a:xfrm>
          </p:grpSpPr>
          <p:cxnSp>
            <p:nvCxnSpPr>
              <p:cNvPr id="9588" name="Straight Connector 9587">
                <a:extLst>
                  <a:ext uri="{FF2B5EF4-FFF2-40B4-BE49-F238E27FC236}">
                    <a16:creationId xmlns:a16="http://schemas.microsoft.com/office/drawing/2014/main" id="{216BB56B-5343-0FB1-D219-BB8C1BDC657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9" name="Straight Connector 9588">
                <a:extLst>
                  <a:ext uri="{FF2B5EF4-FFF2-40B4-BE49-F238E27FC236}">
                    <a16:creationId xmlns:a16="http://schemas.microsoft.com/office/drawing/2014/main" id="{133BD354-2DDB-B782-C425-54EB577E091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90" name="Group 9589">
              <a:extLst>
                <a:ext uri="{FF2B5EF4-FFF2-40B4-BE49-F238E27FC236}">
                  <a16:creationId xmlns:a16="http://schemas.microsoft.com/office/drawing/2014/main" id="{4EDE4E17-086E-E388-1830-B5E83A1C29DD}"/>
                </a:ext>
              </a:extLst>
            </p:cNvPr>
            <p:cNvGrpSpPr/>
            <p:nvPr/>
          </p:nvGrpSpPr>
          <p:grpSpPr>
            <a:xfrm>
              <a:off x="1427333" y="4364022"/>
              <a:ext cx="89485" cy="89485"/>
              <a:chOff x="2162465" y="4117385"/>
              <a:chExt cx="283772" cy="283772"/>
            </a:xfrm>
          </p:grpSpPr>
          <p:cxnSp>
            <p:nvCxnSpPr>
              <p:cNvPr id="9591" name="Straight Connector 9590">
                <a:extLst>
                  <a:ext uri="{FF2B5EF4-FFF2-40B4-BE49-F238E27FC236}">
                    <a16:creationId xmlns:a16="http://schemas.microsoft.com/office/drawing/2014/main" id="{3BFCBBA4-94BC-6E7D-D92A-DEDC3E5D801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92" name="Straight Connector 9591">
                <a:extLst>
                  <a:ext uri="{FF2B5EF4-FFF2-40B4-BE49-F238E27FC236}">
                    <a16:creationId xmlns:a16="http://schemas.microsoft.com/office/drawing/2014/main" id="{1360C7D7-994E-65C2-A86E-1358CB43EA3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96" name="Group 9595">
              <a:extLst>
                <a:ext uri="{FF2B5EF4-FFF2-40B4-BE49-F238E27FC236}">
                  <a16:creationId xmlns:a16="http://schemas.microsoft.com/office/drawing/2014/main" id="{6787D60C-A550-D5AC-57B7-83AC8A8B69E9}"/>
                </a:ext>
              </a:extLst>
            </p:cNvPr>
            <p:cNvGrpSpPr/>
            <p:nvPr/>
          </p:nvGrpSpPr>
          <p:grpSpPr>
            <a:xfrm>
              <a:off x="2338393" y="4577125"/>
              <a:ext cx="89485" cy="89485"/>
              <a:chOff x="2162465" y="4117385"/>
              <a:chExt cx="283772" cy="283772"/>
            </a:xfrm>
          </p:grpSpPr>
          <p:cxnSp>
            <p:nvCxnSpPr>
              <p:cNvPr id="9597" name="Straight Connector 9596">
                <a:extLst>
                  <a:ext uri="{FF2B5EF4-FFF2-40B4-BE49-F238E27FC236}">
                    <a16:creationId xmlns:a16="http://schemas.microsoft.com/office/drawing/2014/main" id="{5E49B225-A6B0-1626-37D2-7E4827257B7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98" name="Straight Connector 9597">
                <a:extLst>
                  <a:ext uri="{FF2B5EF4-FFF2-40B4-BE49-F238E27FC236}">
                    <a16:creationId xmlns:a16="http://schemas.microsoft.com/office/drawing/2014/main" id="{C2C0B7B4-038B-DAC3-9DE6-5E0DABA1E25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99" name="Group 9598">
              <a:extLst>
                <a:ext uri="{FF2B5EF4-FFF2-40B4-BE49-F238E27FC236}">
                  <a16:creationId xmlns:a16="http://schemas.microsoft.com/office/drawing/2014/main" id="{DC1D6D16-DB69-C6EA-CAAE-EAC4CD741000}"/>
                </a:ext>
              </a:extLst>
            </p:cNvPr>
            <p:cNvGrpSpPr/>
            <p:nvPr/>
          </p:nvGrpSpPr>
          <p:grpSpPr>
            <a:xfrm>
              <a:off x="2350178" y="4598443"/>
              <a:ext cx="89485" cy="89485"/>
              <a:chOff x="2162465" y="4117385"/>
              <a:chExt cx="283772" cy="283772"/>
            </a:xfrm>
          </p:grpSpPr>
          <p:cxnSp>
            <p:nvCxnSpPr>
              <p:cNvPr id="9600" name="Straight Connector 9599">
                <a:extLst>
                  <a:ext uri="{FF2B5EF4-FFF2-40B4-BE49-F238E27FC236}">
                    <a16:creationId xmlns:a16="http://schemas.microsoft.com/office/drawing/2014/main" id="{FB443B2D-B3CF-2671-D39D-58CAFCA0C2F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01" name="Straight Connector 9600">
                <a:extLst>
                  <a:ext uri="{FF2B5EF4-FFF2-40B4-BE49-F238E27FC236}">
                    <a16:creationId xmlns:a16="http://schemas.microsoft.com/office/drawing/2014/main" id="{E7822BEC-D681-9C7E-D32D-79D053D63A0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2" name="Group 9601">
              <a:extLst>
                <a:ext uri="{FF2B5EF4-FFF2-40B4-BE49-F238E27FC236}">
                  <a16:creationId xmlns:a16="http://schemas.microsoft.com/office/drawing/2014/main" id="{258C769A-D5ED-AA14-BBD7-AB059C3A7D33}"/>
                </a:ext>
              </a:extLst>
            </p:cNvPr>
            <p:cNvGrpSpPr/>
            <p:nvPr/>
          </p:nvGrpSpPr>
          <p:grpSpPr>
            <a:xfrm>
              <a:off x="2386014" y="4592905"/>
              <a:ext cx="89485" cy="89485"/>
              <a:chOff x="2162465" y="4117385"/>
              <a:chExt cx="283772" cy="283772"/>
            </a:xfrm>
          </p:grpSpPr>
          <p:cxnSp>
            <p:nvCxnSpPr>
              <p:cNvPr id="9603" name="Straight Connector 9602">
                <a:extLst>
                  <a:ext uri="{FF2B5EF4-FFF2-40B4-BE49-F238E27FC236}">
                    <a16:creationId xmlns:a16="http://schemas.microsoft.com/office/drawing/2014/main" id="{E6B1417B-B6C8-BA28-BFB5-34737218568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04" name="Straight Connector 9603">
                <a:extLst>
                  <a:ext uri="{FF2B5EF4-FFF2-40B4-BE49-F238E27FC236}">
                    <a16:creationId xmlns:a16="http://schemas.microsoft.com/office/drawing/2014/main" id="{8C452261-4447-06BA-155C-FC3E9A3161A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5" name="Group 9604">
              <a:extLst>
                <a:ext uri="{FF2B5EF4-FFF2-40B4-BE49-F238E27FC236}">
                  <a16:creationId xmlns:a16="http://schemas.microsoft.com/office/drawing/2014/main" id="{A7B9232B-DAEA-8C73-CD49-F3C2B8210720}"/>
                </a:ext>
              </a:extLst>
            </p:cNvPr>
            <p:cNvGrpSpPr/>
            <p:nvPr/>
          </p:nvGrpSpPr>
          <p:grpSpPr>
            <a:xfrm>
              <a:off x="2440438" y="4630690"/>
              <a:ext cx="89485" cy="89485"/>
              <a:chOff x="2162465" y="4117385"/>
              <a:chExt cx="283772" cy="283772"/>
            </a:xfrm>
          </p:grpSpPr>
          <p:cxnSp>
            <p:nvCxnSpPr>
              <p:cNvPr id="9606" name="Straight Connector 9605">
                <a:extLst>
                  <a:ext uri="{FF2B5EF4-FFF2-40B4-BE49-F238E27FC236}">
                    <a16:creationId xmlns:a16="http://schemas.microsoft.com/office/drawing/2014/main" id="{08AB0F00-27AC-EA0E-2B25-4B22984D6DF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07" name="Straight Connector 9606">
                <a:extLst>
                  <a:ext uri="{FF2B5EF4-FFF2-40B4-BE49-F238E27FC236}">
                    <a16:creationId xmlns:a16="http://schemas.microsoft.com/office/drawing/2014/main" id="{0897A5D2-108B-1A50-D85F-03E111BDB59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8" name="Group 9607">
              <a:extLst>
                <a:ext uri="{FF2B5EF4-FFF2-40B4-BE49-F238E27FC236}">
                  <a16:creationId xmlns:a16="http://schemas.microsoft.com/office/drawing/2014/main" id="{0C88E477-F0B3-F44C-6188-78C73396C686}"/>
                </a:ext>
              </a:extLst>
            </p:cNvPr>
            <p:cNvGrpSpPr/>
            <p:nvPr/>
          </p:nvGrpSpPr>
          <p:grpSpPr>
            <a:xfrm>
              <a:off x="2480285" y="4665972"/>
              <a:ext cx="89485" cy="89485"/>
              <a:chOff x="2162465" y="4117385"/>
              <a:chExt cx="283772" cy="283772"/>
            </a:xfrm>
          </p:grpSpPr>
          <p:cxnSp>
            <p:nvCxnSpPr>
              <p:cNvPr id="9609" name="Straight Connector 9608">
                <a:extLst>
                  <a:ext uri="{FF2B5EF4-FFF2-40B4-BE49-F238E27FC236}">
                    <a16:creationId xmlns:a16="http://schemas.microsoft.com/office/drawing/2014/main" id="{B6768958-EF5A-8457-7E78-02FC15C0D52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0" name="Straight Connector 9609">
                <a:extLst>
                  <a:ext uri="{FF2B5EF4-FFF2-40B4-BE49-F238E27FC236}">
                    <a16:creationId xmlns:a16="http://schemas.microsoft.com/office/drawing/2014/main" id="{94BC19AA-0E09-CDAA-25C5-AA930758E4C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11" name="Group 9610">
              <a:extLst>
                <a:ext uri="{FF2B5EF4-FFF2-40B4-BE49-F238E27FC236}">
                  <a16:creationId xmlns:a16="http://schemas.microsoft.com/office/drawing/2014/main" id="{8A3467DE-4D45-197B-CB37-1378346FEB2B}"/>
                </a:ext>
              </a:extLst>
            </p:cNvPr>
            <p:cNvGrpSpPr/>
            <p:nvPr/>
          </p:nvGrpSpPr>
          <p:grpSpPr>
            <a:xfrm>
              <a:off x="2510135" y="4665972"/>
              <a:ext cx="89485" cy="89485"/>
              <a:chOff x="2162465" y="4117385"/>
              <a:chExt cx="283772" cy="283772"/>
            </a:xfrm>
          </p:grpSpPr>
          <p:cxnSp>
            <p:nvCxnSpPr>
              <p:cNvPr id="9612" name="Straight Connector 9611">
                <a:extLst>
                  <a:ext uri="{FF2B5EF4-FFF2-40B4-BE49-F238E27FC236}">
                    <a16:creationId xmlns:a16="http://schemas.microsoft.com/office/drawing/2014/main" id="{ADBC435B-447E-8519-366E-46DF5956F0D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3" name="Straight Connector 9612">
                <a:extLst>
                  <a:ext uri="{FF2B5EF4-FFF2-40B4-BE49-F238E27FC236}">
                    <a16:creationId xmlns:a16="http://schemas.microsoft.com/office/drawing/2014/main" id="{0A8A8AFC-C17F-78F4-254D-C68EEDD03E7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14" name="Group 9613">
              <a:extLst>
                <a:ext uri="{FF2B5EF4-FFF2-40B4-BE49-F238E27FC236}">
                  <a16:creationId xmlns:a16="http://schemas.microsoft.com/office/drawing/2014/main" id="{CA5B4ECB-9D73-6E04-9603-3E2F7EBF4E57}"/>
                </a:ext>
              </a:extLst>
            </p:cNvPr>
            <p:cNvGrpSpPr/>
            <p:nvPr/>
          </p:nvGrpSpPr>
          <p:grpSpPr>
            <a:xfrm>
              <a:off x="2526139" y="4665972"/>
              <a:ext cx="89485" cy="89485"/>
              <a:chOff x="2162465" y="4117385"/>
              <a:chExt cx="283772" cy="283772"/>
            </a:xfrm>
          </p:grpSpPr>
          <p:cxnSp>
            <p:nvCxnSpPr>
              <p:cNvPr id="9615" name="Straight Connector 9614">
                <a:extLst>
                  <a:ext uri="{FF2B5EF4-FFF2-40B4-BE49-F238E27FC236}">
                    <a16:creationId xmlns:a16="http://schemas.microsoft.com/office/drawing/2014/main" id="{86933C00-7AD1-D98D-48C4-5904A3A16DA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6" name="Straight Connector 9615">
                <a:extLst>
                  <a:ext uri="{FF2B5EF4-FFF2-40B4-BE49-F238E27FC236}">
                    <a16:creationId xmlns:a16="http://schemas.microsoft.com/office/drawing/2014/main" id="{3DCB5DB9-9CF6-6978-5222-28FC618D471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17" name="Group 9616">
              <a:extLst>
                <a:ext uri="{FF2B5EF4-FFF2-40B4-BE49-F238E27FC236}">
                  <a16:creationId xmlns:a16="http://schemas.microsoft.com/office/drawing/2014/main" id="{6BEDFE3E-20F9-DD44-CCFB-F9DCBFD115ED}"/>
                </a:ext>
              </a:extLst>
            </p:cNvPr>
            <p:cNvGrpSpPr/>
            <p:nvPr/>
          </p:nvGrpSpPr>
          <p:grpSpPr>
            <a:xfrm>
              <a:off x="2585285" y="4665972"/>
              <a:ext cx="89485" cy="89485"/>
              <a:chOff x="2162465" y="4117385"/>
              <a:chExt cx="283772" cy="283772"/>
            </a:xfrm>
          </p:grpSpPr>
          <p:cxnSp>
            <p:nvCxnSpPr>
              <p:cNvPr id="9618" name="Straight Connector 9617">
                <a:extLst>
                  <a:ext uri="{FF2B5EF4-FFF2-40B4-BE49-F238E27FC236}">
                    <a16:creationId xmlns:a16="http://schemas.microsoft.com/office/drawing/2014/main" id="{3443C988-EB4E-A4E2-97D9-81C0A8C9EDF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9" name="Straight Connector 9618">
                <a:extLst>
                  <a:ext uri="{FF2B5EF4-FFF2-40B4-BE49-F238E27FC236}">
                    <a16:creationId xmlns:a16="http://schemas.microsoft.com/office/drawing/2014/main" id="{5FE3D99F-88D9-4839-4AEF-391CF620259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0" name="Group 9619">
              <a:extLst>
                <a:ext uri="{FF2B5EF4-FFF2-40B4-BE49-F238E27FC236}">
                  <a16:creationId xmlns:a16="http://schemas.microsoft.com/office/drawing/2014/main" id="{34406989-AF6E-CD7A-6404-8B4AA0AD3958}"/>
                </a:ext>
              </a:extLst>
            </p:cNvPr>
            <p:cNvGrpSpPr/>
            <p:nvPr/>
          </p:nvGrpSpPr>
          <p:grpSpPr>
            <a:xfrm>
              <a:off x="2608813" y="4665972"/>
              <a:ext cx="89485" cy="89485"/>
              <a:chOff x="2162465" y="4117385"/>
              <a:chExt cx="283772" cy="283772"/>
            </a:xfrm>
          </p:grpSpPr>
          <p:cxnSp>
            <p:nvCxnSpPr>
              <p:cNvPr id="9621" name="Straight Connector 9620">
                <a:extLst>
                  <a:ext uri="{FF2B5EF4-FFF2-40B4-BE49-F238E27FC236}">
                    <a16:creationId xmlns:a16="http://schemas.microsoft.com/office/drawing/2014/main" id="{868D6FDF-0140-9B3C-ED02-C27DEB54E0E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2" name="Straight Connector 9621">
                <a:extLst>
                  <a:ext uri="{FF2B5EF4-FFF2-40B4-BE49-F238E27FC236}">
                    <a16:creationId xmlns:a16="http://schemas.microsoft.com/office/drawing/2014/main" id="{FA3E21A9-8842-9AB8-CE6E-7F097C96CA9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3" name="Group 9622">
              <a:extLst>
                <a:ext uri="{FF2B5EF4-FFF2-40B4-BE49-F238E27FC236}">
                  <a16:creationId xmlns:a16="http://schemas.microsoft.com/office/drawing/2014/main" id="{518E3AE5-9308-E668-2A7B-7F6E5F0F8C7E}"/>
                </a:ext>
              </a:extLst>
            </p:cNvPr>
            <p:cNvGrpSpPr/>
            <p:nvPr/>
          </p:nvGrpSpPr>
          <p:grpSpPr>
            <a:xfrm>
              <a:off x="2623277" y="4665972"/>
              <a:ext cx="89485" cy="89485"/>
              <a:chOff x="2162465" y="4117385"/>
              <a:chExt cx="283772" cy="283772"/>
            </a:xfrm>
          </p:grpSpPr>
          <p:cxnSp>
            <p:nvCxnSpPr>
              <p:cNvPr id="9624" name="Straight Connector 9623">
                <a:extLst>
                  <a:ext uri="{FF2B5EF4-FFF2-40B4-BE49-F238E27FC236}">
                    <a16:creationId xmlns:a16="http://schemas.microsoft.com/office/drawing/2014/main" id="{854B7589-3CC1-CF41-669E-99CE1EE0615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5" name="Straight Connector 9624">
                <a:extLst>
                  <a:ext uri="{FF2B5EF4-FFF2-40B4-BE49-F238E27FC236}">
                    <a16:creationId xmlns:a16="http://schemas.microsoft.com/office/drawing/2014/main" id="{226D4230-1B50-19CD-C3BB-4558E21BBFD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6" name="Group 9625">
              <a:extLst>
                <a:ext uri="{FF2B5EF4-FFF2-40B4-BE49-F238E27FC236}">
                  <a16:creationId xmlns:a16="http://schemas.microsoft.com/office/drawing/2014/main" id="{280184BE-A997-09F7-4BC8-C511B35A23B0}"/>
                </a:ext>
              </a:extLst>
            </p:cNvPr>
            <p:cNvGrpSpPr/>
            <p:nvPr/>
          </p:nvGrpSpPr>
          <p:grpSpPr>
            <a:xfrm>
              <a:off x="2710895" y="4691785"/>
              <a:ext cx="89485" cy="89485"/>
              <a:chOff x="2162465" y="4117385"/>
              <a:chExt cx="283772" cy="283772"/>
            </a:xfrm>
          </p:grpSpPr>
          <p:cxnSp>
            <p:nvCxnSpPr>
              <p:cNvPr id="9627" name="Straight Connector 9626">
                <a:extLst>
                  <a:ext uri="{FF2B5EF4-FFF2-40B4-BE49-F238E27FC236}">
                    <a16:creationId xmlns:a16="http://schemas.microsoft.com/office/drawing/2014/main" id="{9F7EBA60-73F8-CE7B-F0F1-8CEE6493E9D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8" name="Straight Connector 9627">
                <a:extLst>
                  <a:ext uri="{FF2B5EF4-FFF2-40B4-BE49-F238E27FC236}">
                    <a16:creationId xmlns:a16="http://schemas.microsoft.com/office/drawing/2014/main" id="{0C9BEB89-8C78-99CE-7885-6E26F401972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9" name="Group 9628">
              <a:extLst>
                <a:ext uri="{FF2B5EF4-FFF2-40B4-BE49-F238E27FC236}">
                  <a16:creationId xmlns:a16="http://schemas.microsoft.com/office/drawing/2014/main" id="{B4D92F97-9E96-2D90-05F6-559DC2D2FE70}"/>
                </a:ext>
              </a:extLst>
            </p:cNvPr>
            <p:cNvGrpSpPr/>
            <p:nvPr/>
          </p:nvGrpSpPr>
          <p:grpSpPr>
            <a:xfrm>
              <a:off x="2737111" y="4691785"/>
              <a:ext cx="89485" cy="89485"/>
              <a:chOff x="2162465" y="4117385"/>
              <a:chExt cx="283772" cy="283772"/>
            </a:xfrm>
          </p:grpSpPr>
          <p:cxnSp>
            <p:nvCxnSpPr>
              <p:cNvPr id="9630" name="Straight Connector 9629">
                <a:extLst>
                  <a:ext uri="{FF2B5EF4-FFF2-40B4-BE49-F238E27FC236}">
                    <a16:creationId xmlns:a16="http://schemas.microsoft.com/office/drawing/2014/main" id="{4618E3DC-9684-5F09-1831-35EE58DB448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31" name="Straight Connector 9630">
                <a:extLst>
                  <a:ext uri="{FF2B5EF4-FFF2-40B4-BE49-F238E27FC236}">
                    <a16:creationId xmlns:a16="http://schemas.microsoft.com/office/drawing/2014/main" id="{E3565E50-506C-0E92-4962-1F6BB9BF908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2" name="Group 9631">
              <a:extLst>
                <a:ext uri="{FF2B5EF4-FFF2-40B4-BE49-F238E27FC236}">
                  <a16:creationId xmlns:a16="http://schemas.microsoft.com/office/drawing/2014/main" id="{9ADDA232-5A1E-8AD7-9842-5411BAC00962}"/>
                </a:ext>
              </a:extLst>
            </p:cNvPr>
            <p:cNvGrpSpPr/>
            <p:nvPr/>
          </p:nvGrpSpPr>
          <p:grpSpPr>
            <a:xfrm>
              <a:off x="2758233" y="4691785"/>
              <a:ext cx="89485" cy="89485"/>
              <a:chOff x="2162465" y="4117385"/>
              <a:chExt cx="283772" cy="283772"/>
            </a:xfrm>
          </p:grpSpPr>
          <p:cxnSp>
            <p:nvCxnSpPr>
              <p:cNvPr id="9633" name="Straight Connector 9632">
                <a:extLst>
                  <a:ext uri="{FF2B5EF4-FFF2-40B4-BE49-F238E27FC236}">
                    <a16:creationId xmlns:a16="http://schemas.microsoft.com/office/drawing/2014/main" id="{1EDF317B-851D-BDF2-7553-E13EE127623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34" name="Straight Connector 9633">
                <a:extLst>
                  <a:ext uri="{FF2B5EF4-FFF2-40B4-BE49-F238E27FC236}">
                    <a16:creationId xmlns:a16="http://schemas.microsoft.com/office/drawing/2014/main" id="{9ED4BC51-DFB4-C4E1-E578-46D6F424D9A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5" name="Group 9634">
              <a:extLst>
                <a:ext uri="{FF2B5EF4-FFF2-40B4-BE49-F238E27FC236}">
                  <a16:creationId xmlns:a16="http://schemas.microsoft.com/office/drawing/2014/main" id="{B7EDB9B6-5E77-8560-5CA6-C318C512EFB6}"/>
                </a:ext>
              </a:extLst>
            </p:cNvPr>
            <p:cNvGrpSpPr/>
            <p:nvPr/>
          </p:nvGrpSpPr>
          <p:grpSpPr>
            <a:xfrm>
              <a:off x="2875658" y="4713283"/>
              <a:ext cx="89485" cy="89485"/>
              <a:chOff x="2162465" y="4117385"/>
              <a:chExt cx="283772" cy="283772"/>
            </a:xfrm>
          </p:grpSpPr>
          <p:cxnSp>
            <p:nvCxnSpPr>
              <p:cNvPr id="9636" name="Straight Connector 9635">
                <a:extLst>
                  <a:ext uri="{FF2B5EF4-FFF2-40B4-BE49-F238E27FC236}">
                    <a16:creationId xmlns:a16="http://schemas.microsoft.com/office/drawing/2014/main" id="{E24CA7BA-FBBE-86E5-25BA-910AF4AEA29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37" name="Straight Connector 9636">
                <a:extLst>
                  <a:ext uri="{FF2B5EF4-FFF2-40B4-BE49-F238E27FC236}">
                    <a16:creationId xmlns:a16="http://schemas.microsoft.com/office/drawing/2014/main" id="{E27EE1A9-F787-B5E7-59C4-51E6999F9EE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8" name="Group 9637">
              <a:extLst>
                <a:ext uri="{FF2B5EF4-FFF2-40B4-BE49-F238E27FC236}">
                  <a16:creationId xmlns:a16="http://schemas.microsoft.com/office/drawing/2014/main" id="{B061E0EB-98E1-9CE5-0926-2DFA8B87469C}"/>
                </a:ext>
              </a:extLst>
            </p:cNvPr>
            <p:cNvGrpSpPr/>
            <p:nvPr/>
          </p:nvGrpSpPr>
          <p:grpSpPr>
            <a:xfrm>
              <a:off x="2900394" y="4713283"/>
              <a:ext cx="89485" cy="89485"/>
              <a:chOff x="2162465" y="4117385"/>
              <a:chExt cx="283772" cy="283772"/>
            </a:xfrm>
          </p:grpSpPr>
          <p:cxnSp>
            <p:nvCxnSpPr>
              <p:cNvPr id="9639" name="Straight Connector 9638">
                <a:extLst>
                  <a:ext uri="{FF2B5EF4-FFF2-40B4-BE49-F238E27FC236}">
                    <a16:creationId xmlns:a16="http://schemas.microsoft.com/office/drawing/2014/main" id="{BB078443-9D97-61E8-04CF-194F4F1F94C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0" name="Straight Connector 9639">
                <a:extLst>
                  <a:ext uri="{FF2B5EF4-FFF2-40B4-BE49-F238E27FC236}">
                    <a16:creationId xmlns:a16="http://schemas.microsoft.com/office/drawing/2014/main" id="{16490521-7BF3-8C10-4463-3F2B5198BBD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41" name="Group 9640">
              <a:extLst>
                <a:ext uri="{FF2B5EF4-FFF2-40B4-BE49-F238E27FC236}">
                  <a16:creationId xmlns:a16="http://schemas.microsoft.com/office/drawing/2014/main" id="{6FFB6D10-CBD6-2123-0A27-71900C5CFF57}"/>
                </a:ext>
              </a:extLst>
            </p:cNvPr>
            <p:cNvGrpSpPr/>
            <p:nvPr/>
          </p:nvGrpSpPr>
          <p:grpSpPr>
            <a:xfrm>
              <a:off x="2973535" y="4802641"/>
              <a:ext cx="89485" cy="89485"/>
              <a:chOff x="2162465" y="4117385"/>
              <a:chExt cx="283772" cy="283772"/>
            </a:xfrm>
          </p:grpSpPr>
          <p:cxnSp>
            <p:nvCxnSpPr>
              <p:cNvPr id="9642" name="Straight Connector 9641">
                <a:extLst>
                  <a:ext uri="{FF2B5EF4-FFF2-40B4-BE49-F238E27FC236}">
                    <a16:creationId xmlns:a16="http://schemas.microsoft.com/office/drawing/2014/main" id="{6220DBB5-F8C4-02D7-B578-4BA31FF65C9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3" name="Straight Connector 9642">
                <a:extLst>
                  <a:ext uri="{FF2B5EF4-FFF2-40B4-BE49-F238E27FC236}">
                    <a16:creationId xmlns:a16="http://schemas.microsoft.com/office/drawing/2014/main" id="{87E32385-F188-B700-D233-001F92ECAB8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44" name="Group 9643">
              <a:extLst>
                <a:ext uri="{FF2B5EF4-FFF2-40B4-BE49-F238E27FC236}">
                  <a16:creationId xmlns:a16="http://schemas.microsoft.com/office/drawing/2014/main" id="{DB81A654-0A87-2FDC-2FE2-83F72E4C3256}"/>
                </a:ext>
              </a:extLst>
            </p:cNvPr>
            <p:cNvGrpSpPr/>
            <p:nvPr/>
          </p:nvGrpSpPr>
          <p:grpSpPr>
            <a:xfrm>
              <a:off x="2985831" y="4825914"/>
              <a:ext cx="89485" cy="89485"/>
              <a:chOff x="2162465" y="4117385"/>
              <a:chExt cx="283772" cy="283772"/>
            </a:xfrm>
          </p:grpSpPr>
          <p:cxnSp>
            <p:nvCxnSpPr>
              <p:cNvPr id="9645" name="Straight Connector 9644">
                <a:extLst>
                  <a:ext uri="{FF2B5EF4-FFF2-40B4-BE49-F238E27FC236}">
                    <a16:creationId xmlns:a16="http://schemas.microsoft.com/office/drawing/2014/main" id="{7B260D29-98DB-5579-6AAC-380DABEB108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6" name="Straight Connector 9645">
                <a:extLst>
                  <a:ext uri="{FF2B5EF4-FFF2-40B4-BE49-F238E27FC236}">
                    <a16:creationId xmlns:a16="http://schemas.microsoft.com/office/drawing/2014/main" id="{E68C9C5B-9705-A9DF-E617-D45E6592879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47" name="Group 9646">
              <a:extLst>
                <a:ext uri="{FF2B5EF4-FFF2-40B4-BE49-F238E27FC236}">
                  <a16:creationId xmlns:a16="http://schemas.microsoft.com/office/drawing/2014/main" id="{47CC6A1D-A22E-6993-9730-CCD5E1D56856}"/>
                </a:ext>
              </a:extLst>
            </p:cNvPr>
            <p:cNvGrpSpPr/>
            <p:nvPr/>
          </p:nvGrpSpPr>
          <p:grpSpPr>
            <a:xfrm>
              <a:off x="2997255" y="4862260"/>
              <a:ext cx="89485" cy="89485"/>
              <a:chOff x="2162465" y="4117385"/>
              <a:chExt cx="283772" cy="283772"/>
            </a:xfrm>
          </p:grpSpPr>
          <p:cxnSp>
            <p:nvCxnSpPr>
              <p:cNvPr id="9648" name="Straight Connector 9647">
                <a:extLst>
                  <a:ext uri="{FF2B5EF4-FFF2-40B4-BE49-F238E27FC236}">
                    <a16:creationId xmlns:a16="http://schemas.microsoft.com/office/drawing/2014/main" id="{90AAE261-AB9D-CF6C-0105-A1E32EC3B37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9" name="Straight Connector 9648">
                <a:extLst>
                  <a:ext uri="{FF2B5EF4-FFF2-40B4-BE49-F238E27FC236}">
                    <a16:creationId xmlns:a16="http://schemas.microsoft.com/office/drawing/2014/main" id="{708200A0-22AA-12C7-646E-425E395C8EF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0" name="Group 9649">
              <a:extLst>
                <a:ext uri="{FF2B5EF4-FFF2-40B4-BE49-F238E27FC236}">
                  <a16:creationId xmlns:a16="http://schemas.microsoft.com/office/drawing/2014/main" id="{1CD34BEC-0E0A-B308-11C7-F71A510DDF29}"/>
                </a:ext>
              </a:extLst>
            </p:cNvPr>
            <p:cNvGrpSpPr/>
            <p:nvPr/>
          </p:nvGrpSpPr>
          <p:grpSpPr>
            <a:xfrm>
              <a:off x="3016673" y="4862260"/>
              <a:ext cx="89485" cy="89485"/>
              <a:chOff x="2162465" y="4117385"/>
              <a:chExt cx="283772" cy="283772"/>
            </a:xfrm>
          </p:grpSpPr>
          <p:cxnSp>
            <p:nvCxnSpPr>
              <p:cNvPr id="9651" name="Straight Connector 9650">
                <a:extLst>
                  <a:ext uri="{FF2B5EF4-FFF2-40B4-BE49-F238E27FC236}">
                    <a16:creationId xmlns:a16="http://schemas.microsoft.com/office/drawing/2014/main" id="{6982C909-9A32-C079-AAA0-3A6BC613835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2" name="Straight Connector 9651">
                <a:extLst>
                  <a:ext uri="{FF2B5EF4-FFF2-40B4-BE49-F238E27FC236}">
                    <a16:creationId xmlns:a16="http://schemas.microsoft.com/office/drawing/2014/main" id="{9D477C92-3FA3-0DD0-C6F9-15F76889FA8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3" name="Group 9652">
              <a:extLst>
                <a:ext uri="{FF2B5EF4-FFF2-40B4-BE49-F238E27FC236}">
                  <a16:creationId xmlns:a16="http://schemas.microsoft.com/office/drawing/2014/main" id="{A37E5F6C-A043-05FD-4BE1-989CD59DC80C}"/>
                </a:ext>
              </a:extLst>
            </p:cNvPr>
            <p:cNvGrpSpPr/>
            <p:nvPr/>
          </p:nvGrpSpPr>
          <p:grpSpPr>
            <a:xfrm>
              <a:off x="3057333" y="4862260"/>
              <a:ext cx="89485" cy="89485"/>
              <a:chOff x="2162465" y="4117385"/>
              <a:chExt cx="283772" cy="283772"/>
            </a:xfrm>
          </p:grpSpPr>
          <p:cxnSp>
            <p:nvCxnSpPr>
              <p:cNvPr id="9654" name="Straight Connector 9653">
                <a:extLst>
                  <a:ext uri="{FF2B5EF4-FFF2-40B4-BE49-F238E27FC236}">
                    <a16:creationId xmlns:a16="http://schemas.microsoft.com/office/drawing/2014/main" id="{78006D9B-1728-9372-D5E7-0083A1F7DF4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5" name="Straight Connector 9654">
                <a:extLst>
                  <a:ext uri="{FF2B5EF4-FFF2-40B4-BE49-F238E27FC236}">
                    <a16:creationId xmlns:a16="http://schemas.microsoft.com/office/drawing/2014/main" id="{9B87EF8C-D4A5-108B-4E84-A3DD2643044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6" name="Group 9655">
              <a:extLst>
                <a:ext uri="{FF2B5EF4-FFF2-40B4-BE49-F238E27FC236}">
                  <a16:creationId xmlns:a16="http://schemas.microsoft.com/office/drawing/2014/main" id="{88E5931B-12FC-B8A3-0C4D-C78424625FD7}"/>
                </a:ext>
              </a:extLst>
            </p:cNvPr>
            <p:cNvGrpSpPr/>
            <p:nvPr/>
          </p:nvGrpSpPr>
          <p:grpSpPr>
            <a:xfrm>
              <a:off x="3138202" y="4914004"/>
              <a:ext cx="89485" cy="89485"/>
              <a:chOff x="2162465" y="4117385"/>
              <a:chExt cx="283772" cy="283772"/>
            </a:xfrm>
          </p:grpSpPr>
          <p:cxnSp>
            <p:nvCxnSpPr>
              <p:cNvPr id="9657" name="Straight Connector 9656">
                <a:extLst>
                  <a:ext uri="{FF2B5EF4-FFF2-40B4-BE49-F238E27FC236}">
                    <a16:creationId xmlns:a16="http://schemas.microsoft.com/office/drawing/2014/main" id="{F2344EB1-B09A-3670-E414-8C625D27F6D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8" name="Straight Connector 9657">
                <a:extLst>
                  <a:ext uri="{FF2B5EF4-FFF2-40B4-BE49-F238E27FC236}">
                    <a16:creationId xmlns:a16="http://schemas.microsoft.com/office/drawing/2014/main" id="{F6259816-71C3-48C2-9C9C-10EB5FEEA34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9" name="Group 9658">
              <a:extLst>
                <a:ext uri="{FF2B5EF4-FFF2-40B4-BE49-F238E27FC236}">
                  <a16:creationId xmlns:a16="http://schemas.microsoft.com/office/drawing/2014/main" id="{ECFA0AA7-9520-A489-5573-5FE52BB73036}"/>
                </a:ext>
              </a:extLst>
            </p:cNvPr>
            <p:cNvGrpSpPr/>
            <p:nvPr/>
          </p:nvGrpSpPr>
          <p:grpSpPr>
            <a:xfrm>
              <a:off x="3288446" y="4963368"/>
              <a:ext cx="89485" cy="89485"/>
              <a:chOff x="2162465" y="4117385"/>
              <a:chExt cx="283772" cy="283772"/>
            </a:xfrm>
          </p:grpSpPr>
          <p:cxnSp>
            <p:nvCxnSpPr>
              <p:cNvPr id="9660" name="Straight Connector 9659">
                <a:extLst>
                  <a:ext uri="{FF2B5EF4-FFF2-40B4-BE49-F238E27FC236}">
                    <a16:creationId xmlns:a16="http://schemas.microsoft.com/office/drawing/2014/main" id="{290829E2-6C18-7F36-E695-AC9B3E8A0F6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61" name="Straight Connector 9660">
                <a:extLst>
                  <a:ext uri="{FF2B5EF4-FFF2-40B4-BE49-F238E27FC236}">
                    <a16:creationId xmlns:a16="http://schemas.microsoft.com/office/drawing/2014/main" id="{23986ECE-7C42-FC2B-E4AE-9A502B6FF69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2" name="Group 9661">
              <a:extLst>
                <a:ext uri="{FF2B5EF4-FFF2-40B4-BE49-F238E27FC236}">
                  <a16:creationId xmlns:a16="http://schemas.microsoft.com/office/drawing/2014/main" id="{2B11AB48-0818-43E8-F8D9-1304C84ECF7B}"/>
                </a:ext>
              </a:extLst>
            </p:cNvPr>
            <p:cNvGrpSpPr/>
            <p:nvPr/>
          </p:nvGrpSpPr>
          <p:grpSpPr>
            <a:xfrm>
              <a:off x="3441267" y="5046755"/>
              <a:ext cx="89485" cy="89485"/>
              <a:chOff x="2162465" y="4117385"/>
              <a:chExt cx="283772" cy="283772"/>
            </a:xfrm>
          </p:grpSpPr>
          <p:cxnSp>
            <p:nvCxnSpPr>
              <p:cNvPr id="9663" name="Straight Connector 9662">
                <a:extLst>
                  <a:ext uri="{FF2B5EF4-FFF2-40B4-BE49-F238E27FC236}">
                    <a16:creationId xmlns:a16="http://schemas.microsoft.com/office/drawing/2014/main" id="{A9B922D7-E89E-7DD0-E500-038F8E3D93B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64" name="Straight Connector 9663">
                <a:extLst>
                  <a:ext uri="{FF2B5EF4-FFF2-40B4-BE49-F238E27FC236}">
                    <a16:creationId xmlns:a16="http://schemas.microsoft.com/office/drawing/2014/main" id="{44AFD616-F5BF-B153-6642-5F6C13145CB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5" name="Group 9664">
              <a:extLst>
                <a:ext uri="{FF2B5EF4-FFF2-40B4-BE49-F238E27FC236}">
                  <a16:creationId xmlns:a16="http://schemas.microsoft.com/office/drawing/2014/main" id="{F2679CFB-27D9-E9A0-C8E7-990FB6BDBE4C}"/>
                </a:ext>
              </a:extLst>
            </p:cNvPr>
            <p:cNvGrpSpPr/>
            <p:nvPr/>
          </p:nvGrpSpPr>
          <p:grpSpPr>
            <a:xfrm>
              <a:off x="3550234" y="5087920"/>
              <a:ext cx="89485" cy="89485"/>
              <a:chOff x="2162465" y="4117385"/>
              <a:chExt cx="283772" cy="283772"/>
            </a:xfrm>
          </p:grpSpPr>
          <p:cxnSp>
            <p:nvCxnSpPr>
              <p:cNvPr id="9666" name="Straight Connector 9665">
                <a:extLst>
                  <a:ext uri="{FF2B5EF4-FFF2-40B4-BE49-F238E27FC236}">
                    <a16:creationId xmlns:a16="http://schemas.microsoft.com/office/drawing/2014/main" id="{49B0A7CC-6E9E-98CD-227F-CD358570016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67" name="Straight Connector 9666">
                <a:extLst>
                  <a:ext uri="{FF2B5EF4-FFF2-40B4-BE49-F238E27FC236}">
                    <a16:creationId xmlns:a16="http://schemas.microsoft.com/office/drawing/2014/main" id="{85516D1B-2771-EE91-44CA-93CEA4D57A6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8" name="Group 9667">
              <a:extLst>
                <a:ext uri="{FF2B5EF4-FFF2-40B4-BE49-F238E27FC236}">
                  <a16:creationId xmlns:a16="http://schemas.microsoft.com/office/drawing/2014/main" id="{D7F630C7-FC26-AD9D-7968-5659A02160E9}"/>
                </a:ext>
              </a:extLst>
            </p:cNvPr>
            <p:cNvGrpSpPr/>
            <p:nvPr/>
          </p:nvGrpSpPr>
          <p:grpSpPr>
            <a:xfrm>
              <a:off x="3941028" y="5384636"/>
              <a:ext cx="89485" cy="89485"/>
              <a:chOff x="2162465" y="4117385"/>
              <a:chExt cx="283772" cy="283772"/>
            </a:xfrm>
          </p:grpSpPr>
          <p:cxnSp>
            <p:nvCxnSpPr>
              <p:cNvPr id="9669" name="Straight Connector 9668">
                <a:extLst>
                  <a:ext uri="{FF2B5EF4-FFF2-40B4-BE49-F238E27FC236}">
                    <a16:creationId xmlns:a16="http://schemas.microsoft.com/office/drawing/2014/main" id="{E3F9666C-8AEE-1E63-11C7-E63D265E3C1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0" name="Straight Connector 9669">
                <a:extLst>
                  <a:ext uri="{FF2B5EF4-FFF2-40B4-BE49-F238E27FC236}">
                    <a16:creationId xmlns:a16="http://schemas.microsoft.com/office/drawing/2014/main" id="{CDB23DC3-DE01-8624-3BB4-B52BF47220F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71" name="Group 9670">
              <a:extLst>
                <a:ext uri="{FF2B5EF4-FFF2-40B4-BE49-F238E27FC236}">
                  <a16:creationId xmlns:a16="http://schemas.microsoft.com/office/drawing/2014/main" id="{DCAE1D7A-0E54-0190-A164-ADFD743502ED}"/>
                </a:ext>
              </a:extLst>
            </p:cNvPr>
            <p:cNvGrpSpPr/>
            <p:nvPr/>
          </p:nvGrpSpPr>
          <p:grpSpPr>
            <a:xfrm>
              <a:off x="3980146" y="5384636"/>
              <a:ext cx="89485" cy="89485"/>
              <a:chOff x="2162465" y="4117385"/>
              <a:chExt cx="283772" cy="283772"/>
            </a:xfrm>
          </p:grpSpPr>
          <p:cxnSp>
            <p:nvCxnSpPr>
              <p:cNvPr id="9672" name="Straight Connector 9671">
                <a:extLst>
                  <a:ext uri="{FF2B5EF4-FFF2-40B4-BE49-F238E27FC236}">
                    <a16:creationId xmlns:a16="http://schemas.microsoft.com/office/drawing/2014/main" id="{423CF1EA-F33F-9A64-A7D1-E5AD94EF444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3" name="Straight Connector 9672">
                <a:extLst>
                  <a:ext uri="{FF2B5EF4-FFF2-40B4-BE49-F238E27FC236}">
                    <a16:creationId xmlns:a16="http://schemas.microsoft.com/office/drawing/2014/main" id="{9A020370-9CB8-85FE-3FE1-3D42FAE7CE0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74" name="Group 9673">
              <a:extLst>
                <a:ext uri="{FF2B5EF4-FFF2-40B4-BE49-F238E27FC236}">
                  <a16:creationId xmlns:a16="http://schemas.microsoft.com/office/drawing/2014/main" id="{40E3B5ED-5342-1661-AC96-6FC81D4DC754}"/>
                </a:ext>
              </a:extLst>
            </p:cNvPr>
            <p:cNvGrpSpPr/>
            <p:nvPr/>
          </p:nvGrpSpPr>
          <p:grpSpPr>
            <a:xfrm>
              <a:off x="4156057" y="5444832"/>
              <a:ext cx="89485" cy="89485"/>
              <a:chOff x="2162465" y="4117385"/>
              <a:chExt cx="283772" cy="283772"/>
            </a:xfrm>
          </p:grpSpPr>
          <p:cxnSp>
            <p:nvCxnSpPr>
              <p:cNvPr id="9675" name="Straight Connector 9674">
                <a:extLst>
                  <a:ext uri="{FF2B5EF4-FFF2-40B4-BE49-F238E27FC236}">
                    <a16:creationId xmlns:a16="http://schemas.microsoft.com/office/drawing/2014/main" id="{E667A4D7-DDA6-12BD-E2A9-0B068977F57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6" name="Straight Connector 9675">
                <a:extLst>
                  <a:ext uri="{FF2B5EF4-FFF2-40B4-BE49-F238E27FC236}">
                    <a16:creationId xmlns:a16="http://schemas.microsoft.com/office/drawing/2014/main" id="{896111C9-9D4F-802F-7350-E520273AA12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77" name="Group 9676">
              <a:extLst>
                <a:ext uri="{FF2B5EF4-FFF2-40B4-BE49-F238E27FC236}">
                  <a16:creationId xmlns:a16="http://schemas.microsoft.com/office/drawing/2014/main" id="{5D1F3B51-3454-B1F3-8581-EABAB685F741}"/>
                </a:ext>
              </a:extLst>
            </p:cNvPr>
            <p:cNvGrpSpPr/>
            <p:nvPr/>
          </p:nvGrpSpPr>
          <p:grpSpPr>
            <a:xfrm>
              <a:off x="4430466" y="5504493"/>
              <a:ext cx="89485" cy="89485"/>
              <a:chOff x="2162465" y="4117385"/>
              <a:chExt cx="283772" cy="283772"/>
            </a:xfrm>
          </p:grpSpPr>
          <p:cxnSp>
            <p:nvCxnSpPr>
              <p:cNvPr id="9678" name="Straight Connector 9677">
                <a:extLst>
                  <a:ext uri="{FF2B5EF4-FFF2-40B4-BE49-F238E27FC236}">
                    <a16:creationId xmlns:a16="http://schemas.microsoft.com/office/drawing/2014/main" id="{C216C46F-E107-6F9C-2F2F-EABDBAF3468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9" name="Straight Connector 9678">
                <a:extLst>
                  <a:ext uri="{FF2B5EF4-FFF2-40B4-BE49-F238E27FC236}">
                    <a16:creationId xmlns:a16="http://schemas.microsoft.com/office/drawing/2014/main" id="{EBF7E337-B694-B95A-8ABB-39788271D75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80" name="Group 9679">
              <a:extLst>
                <a:ext uri="{FF2B5EF4-FFF2-40B4-BE49-F238E27FC236}">
                  <a16:creationId xmlns:a16="http://schemas.microsoft.com/office/drawing/2014/main" id="{63695857-ADE1-D31F-3545-F43A1CEFB36C}"/>
                </a:ext>
              </a:extLst>
            </p:cNvPr>
            <p:cNvGrpSpPr/>
            <p:nvPr/>
          </p:nvGrpSpPr>
          <p:grpSpPr>
            <a:xfrm>
              <a:off x="4785133" y="5500141"/>
              <a:ext cx="89485" cy="89485"/>
              <a:chOff x="2162465" y="4117385"/>
              <a:chExt cx="283772" cy="283772"/>
            </a:xfrm>
          </p:grpSpPr>
          <p:cxnSp>
            <p:nvCxnSpPr>
              <p:cNvPr id="9681" name="Straight Connector 9680">
                <a:extLst>
                  <a:ext uri="{FF2B5EF4-FFF2-40B4-BE49-F238E27FC236}">
                    <a16:creationId xmlns:a16="http://schemas.microsoft.com/office/drawing/2014/main" id="{EFC4E4FF-C08C-7143-5A1E-3D372A14ECF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82" name="Straight Connector 9681">
                <a:extLst>
                  <a:ext uri="{FF2B5EF4-FFF2-40B4-BE49-F238E27FC236}">
                    <a16:creationId xmlns:a16="http://schemas.microsoft.com/office/drawing/2014/main" id="{6C147BC2-5BA4-D995-9730-4E896C871DD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83" name="Group 9682">
              <a:extLst>
                <a:ext uri="{FF2B5EF4-FFF2-40B4-BE49-F238E27FC236}">
                  <a16:creationId xmlns:a16="http://schemas.microsoft.com/office/drawing/2014/main" id="{6919B334-5EB9-3B95-B97A-D01695D86EC9}"/>
                </a:ext>
              </a:extLst>
            </p:cNvPr>
            <p:cNvGrpSpPr/>
            <p:nvPr/>
          </p:nvGrpSpPr>
          <p:grpSpPr>
            <a:xfrm>
              <a:off x="5223064" y="5500141"/>
              <a:ext cx="89485" cy="89485"/>
              <a:chOff x="2162465" y="4117385"/>
              <a:chExt cx="283772" cy="283772"/>
            </a:xfrm>
          </p:grpSpPr>
          <p:cxnSp>
            <p:nvCxnSpPr>
              <p:cNvPr id="9684" name="Straight Connector 9683">
                <a:extLst>
                  <a:ext uri="{FF2B5EF4-FFF2-40B4-BE49-F238E27FC236}">
                    <a16:creationId xmlns:a16="http://schemas.microsoft.com/office/drawing/2014/main" id="{D5E4E62E-67FF-4DBC-A4BB-1D6012326DB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85" name="Straight Connector 9684">
                <a:extLst>
                  <a:ext uri="{FF2B5EF4-FFF2-40B4-BE49-F238E27FC236}">
                    <a16:creationId xmlns:a16="http://schemas.microsoft.com/office/drawing/2014/main" id="{897458ED-92BE-68C4-5719-DFFD081A53A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grpSp>
        <p:nvGrpSpPr>
          <p:cNvPr id="9692" name="Group 9691">
            <a:extLst>
              <a:ext uri="{FF2B5EF4-FFF2-40B4-BE49-F238E27FC236}">
                <a16:creationId xmlns:a16="http://schemas.microsoft.com/office/drawing/2014/main" id="{2B2DD110-F30C-8342-5892-10214D187FBB}"/>
              </a:ext>
            </a:extLst>
          </p:cNvPr>
          <p:cNvGrpSpPr/>
          <p:nvPr/>
        </p:nvGrpSpPr>
        <p:grpSpPr>
          <a:xfrm>
            <a:off x="6615113" y="4398169"/>
            <a:ext cx="4392612" cy="1250156"/>
            <a:chOff x="6615113" y="4398169"/>
            <a:chExt cx="4392612" cy="1250156"/>
          </a:xfrm>
        </p:grpSpPr>
        <p:sp>
          <p:nvSpPr>
            <p:cNvPr id="9690" name="Freeform: Shape 9689">
              <a:extLst>
                <a:ext uri="{FF2B5EF4-FFF2-40B4-BE49-F238E27FC236}">
                  <a16:creationId xmlns:a16="http://schemas.microsoft.com/office/drawing/2014/main" id="{8F672A39-3FA8-38BE-A76D-16A7711C15A7}"/>
                </a:ext>
              </a:extLst>
            </p:cNvPr>
            <p:cNvSpPr/>
            <p:nvPr/>
          </p:nvSpPr>
          <p:spPr bwMode="auto">
            <a:xfrm>
              <a:off x="8137525" y="4949825"/>
              <a:ext cx="2870200" cy="698500"/>
            </a:xfrm>
            <a:custGeom>
              <a:avLst/>
              <a:gdLst>
                <a:gd name="connsiteX0" fmla="*/ 2870200 w 2870200"/>
                <a:gd name="connsiteY0" fmla="*/ 698500 h 698500"/>
                <a:gd name="connsiteX1" fmla="*/ 2768600 w 2870200"/>
                <a:gd name="connsiteY1" fmla="*/ 698500 h 698500"/>
                <a:gd name="connsiteX2" fmla="*/ 2768600 w 2870200"/>
                <a:gd name="connsiteY2" fmla="*/ 473075 h 698500"/>
                <a:gd name="connsiteX3" fmla="*/ 2187575 w 2870200"/>
                <a:gd name="connsiteY3" fmla="*/ 473075 h 698500"/>
                <a:gd name="connsiteX4" fmla="*/ 2187575 w 2870200"/>
                <a:gd name="connsiteY4" fmla="*/ 390525 h 698500"/>
                <a:gd name="connsiteX5" fmla="*/ 1460500 w 2870200"/>
                <a:gd name="connsiteY5" fmla="*/ 390525 h 698500"/>
                <a:gd name="connsiteX6" fmla="*/ 1460500 w 2870200"/>
                <a:gd name="connsiteY6" fmla="*/ 349250 h 698500"/>
                <a:gd name="connsiteX7" fmla="*/ 1095375 w 2870200"/>
                <a:gd name="connsiteY7" fmla="*/ 349250 h 698500"/>
                <a:gd name="connsiteX8" fmla="*/ 1095375 w 2870200"/>
                <a:gd name="connsiteY8" fmla="*/ 320675 h 698500"/>
                <a:gd name="connsiteX9" fmla="*/ 1066800 w 2870200"/>
                <a:gd name="connsiteY9" fmla="*/ 320675 h 698500"/>
                <a:gd name="connsiteX10" fmla="*/ 1066800 w 2870200"/>
                <a:gd name="connsiteY10" fmla="*/ 288925 h 698500"/>
                <a:gd name="connsiteX11" fmla="*/ 933450 w 2870200"/>
                <a:gd name="connsiteY11" fmla="*/ 288925 h 698500"/>
                <a:gd name="connsiteX12" fmla="*/ 933450 w 2870200"/>
                <a:gd name="connsiteY12" fmla="*/ 269875 h 698500"/>
                <a:gd name="connsiteX13" fmla="*/ 869950 w 2870200"/>
                <a:gd name="connsiteY13" fmla="*/ 269875 h 698500"/>
                <a:gd name="connsiteX14" fmla="*/ 869950 w 2870200"/>
                <a:gd name="connsiteY14" fmla="*/ 234950 h 698500"/>
                <a:gd name="connsiteX15" fmla="*/ 850900 w 2870200"/>
                <a:gd name="connsiteY15" fmla="*/ 234950 h 698500"/>
                <a:gd name="connsiteX16" fmla="*/ 850900 w 2870200"/>
                <a:gd name="connsiteY16" fmla="*/ 222250 h 698500"/>
                <a:gd name="connsiteX17" fmla="*/ 790575 w 2870200"/>
                <a:gd name="connsiteY17" fmla="*/ 222250 h 698500"/>
                <a:gd name="connsiteX18" fmla="*/ 790575 w 2870200"/>
                <a:gd name="connsiteY18" fmla="*/ 196850 h 698500"/>
                <a:gd name="connsiteX19" fmla="*/ 768350 w 2870200"/>
                <a:gd name="connsiteY19" fmla="*/ 196850 h 698500"/>
                <a:gd name="connsiteX20" fmla="*/ 768350 w 2870200"/>
                <a:gd name="connsiteY20" fmla="*/ 180975 h 698500"/>
                <a:gd name="connsiteX21" fmla="*/ 615950 w 2870200"/>
                <a:gd name="connsiteY21" fmla="*/ 180975 h 698500"/>
                <a:gd name="connsiteX22" fmla="*/ 615950 w 2870200"/>
                <a:gd name="connsiteY22" fmla="*/ 155575 h 698500"/>
                <a:gd name="connsiteX23" fmla="*/ 447675 w 2870200"/>
                <a:gd name="connsiteY23" fmla="*/ 155575 h 698500"/>
                <a:gd name="connsiteX24" fmla="*/ 447675 w 2870200"/>
                <a:gd name="connsiteY24" fmla="*/ 139700 h 698500"/>
                <a:gd name="connsiteX25" fmla="*/ 365125 w 2870200"/>
                <a:gd name="connsiteY25" fmla="*/ 139700 h 698500"/>
                <a:gd name="connsiteX26" fmla="*/ 365125 w 2870200"/>
                <a:gd name="connsiteY26" fmla="*/ 104775 h 698500"/>
                <a:gd name="connsiteX27" fmla="*/ 257175 w 2870200"/>
                <a:gd name="connsiteY27" fmla="*/ 104775 h 698500"/>
                <a:gd name="connsiteX28" fmla="*/ 257175 w 2870200"/>
                <a:gd name="connsiteY28" fmla="*/ 82550 h 698500"/>
                <a:gd name="connsiteX29" fmla="*/ 171450 w 2870200"/>
                <a:gd name="connsiteY29" fmla="*/ 82550 h 698500"/>
                <a:gd name="connsiteX30" fmla="*/ 171450 w 2870200"/>
                <a:gd name="connsiteY30" fmla="*/ 66675 h 698500"/>
                <a:gd name="connsiteX31" fmla="*/ 149225 w 2870200"/>
                <a:gd name="connsiteY31" fmla="*/ 66675 h 698500"/>
                <a:gd name="connsiteX32" fmla="*/ 149225 w 2870200"/>
                <a:gd name="connsiteY32" fmla="*/ 66675 h 698500"/>
                <a:gd name="connsiteX33" fmla="*/ 136525 w 2870200"/>
                <a:gd name="connsiteY33" fmla="*/ 53975 h 698500"/>
                <a:gd name="connsiteX34" fmla="*/ 136525 w 2870200"/>
                <a:gd name="connsiteY34" fmla="*/ 28575 h 698500"/>
                <a:gd name="connsiteX35" fmla="*/ 85725 w 2870200"/>
                <a:gd name="connsiteY35" fmla="*/ 28575 h 698500"/>
                <a:gd name="connsiteX36" fmla="*/ 85725 w 2870200"/>
                <a:gd name="connsiteY36" fmla="*/ 15875 h 698500"/>
                <a:gd name="connsiteX37" fmla="*/ 57150 w 2870200"/>
                <a:gd name="connsiteY37" fmla="*/ 15875 h 698500"/>
                <a:gd name="connsiteX38" fmla="*/ 57150 w 2870200"/>
                <a:gd name="connsiteY38" fmla="*/ 0 h 698500"/>
                <a:gd name="connsiteX39" fmla="*/ 0 w 2870200"/>
                <a:gd name="connsiteY39" fmla="*/ 0 h 698500"/>
                <a:gd name="connsiteX0" fmla="*/ 2870200 w 2870200"/>
                <a:gd name="connsiteY0" fmla="*/ 698500 h 698500"/>
                <a:gd name="connsiteX1" fmla="*/ 2768600 w 2870200"/>
                <a:gd name="connsiteY1" fmla="*/ 698500 h 698500"/>
                <a:gd name="connsiteX2" fmla="*/ 2768600 w 2870200"/>
                <a:gd name="connsiteY2" fmla="*/ 473075 h 698500"/>
                <a:gd name="connsiteX3" fmla="*/ 2187575 w 2870200"/>
                <a:gd name="connsiteY3" fmla="*/ 473075 h 698500"/>
                <a:gd name="connsiteX4" fmla="*/ 2187575 w 2870200"/>
                <a:gd name="connsiteY4" fmla="*/ 390525 h 698500"/>
                <a:gd name="connsiteX5" fmla="*/ 1460500 w 2870200"/>
                <a:gd name="connsiteY5" fmla="*/ 390525 h 698500"/>
                <a:gd name="connsiteX6" fmla="*/ 1460500 w 2870200"/>
                <a:gd name="connsiteY6" fmla="*/ 349250 h 698500"/>
                <a:gd name="connsiteX7" fmla="*/ 1095375 w 2870200"/>
                <a:gd name="connsiteY7" fmla="*/ 349250 h 698500"/>
                <a:gd name="connsiteX8" fmla="*/ 1095375 w 2870200"/>
                <a:gd name="connsiteY8" fmla="*/ 320675 h 698500"/>
                <a:gd name="connsiteX9" fmla="*/ 1066800 w 2870200"/>
                <a:gd name="connsiteY9" fmla="*/ 320675 h 698500"/>
                <a:gd name="connsiteX10" fmla="*/ 1066800 w 2870200"/>
                <a:gd name="connsiteY10" fmla="*/ 288925 h 698500"/>
                <a:gd name="connsiteX11" fmla="*/ 933450 w 2870200"/>
                <a:gd name="connsiteY11" fmla="*/ 288925 h 698500"/>
                <a:gd name="connsiteX12" fmla="*/ 933450 w 2870200"/>
                <a:gd name="connsiteY12" fmla="*/ 269875 h 698500"/>
                <a:gd name="connsiteX13" fmla="*/ 869950 w 2870200"/>
                <a:gd name="connsiteY13" fmla="*/ 269875 h 698500"/>
                <a:gd name="connsiteX14" fmla="*/ 869950 w 2870200"/>
                <a:gd name="connsiteY14" fmla="*/ 234950 h 698500"/>
                <a:gd name="connsiteX15" fmla="*/ 850900 w 2870200"/>
                <a:gd name="connsiteY15" fmla="*/ 234950 h 698500"/>
                <a:gd name="connsiteX16" fmla="*/ 850900 w 2870200"/>
                <a:gd name="connsiteY16" fmla="*/ 222250 h 698500"/>
                <a:gd name="connsiteX17" fmla="*/ 790575 w 2870200"/>
                <a:gd name="connsiteY17" fmla="*/ 222250 h 698500"/>
                <a:gd name="connsiteX18" fmla="*/ 790575 w 2870200"/>
                <a:gd name="connsiteY18" fmla="*/ 196850 h 698500"/>
                <a:gd name="connsiteX19" fmla="*/ 768350 w 2870200"/>
                <a:gd name="connsiteY19" fmla="*/ 196850 h 698500"/>
                <a:gd name="connsiteX20" fmla="*/ 768350 w 2870200"/>
                <a:gd name="connsiteY20" fmla="*/ 180975 h 698500"/>
                <a:gd name="connsiteX21" fmla="*/ 615950 w 2870200"/>
                <a:gd name="connsiteY21" fmla="*/ 180975 h 698500"/>
                <a:gd name="connsiteX22" fmla="*/ 615950 w 2870200"/>
                <a:gd name="connsiteY22" fmla="*/ 155575 h 698500"/>
                <a:gd name="connsiteX23" fmla="*/ 447675 w 2870200"/>
                <a:gd name="connsiteY23" fmla="*/ 155575 h 698500"/>
                <a:gd name="connsiteX24" fmla="*/ 447675 w 2870200"/>
                <a:gd name="connsiteY24" fmla="*/ 139700 h 698500"/>
                <a:gd name="connsiteX25" fmla="*/ 365125 w 2870200"/>
                <a:gd name="connsiteY25" fmla="*/ 139700 h 698500"/>
                <a:gd name="connsiteX26" fmla="*/ 365125 w 2870200"/>
                <a:gd name="connsiteY26" fmla="*/ 104775 h 698500"/>
                <a:gd name="connsiteX27" fmla="*/ 257175 w 2870200"/>
                <a:gd name="connsiteY27" fmla="*/ 104775 h 698500"/>
                <a:gd name="connsiteX28" fmla="*/ 257175 w 2870200"/>
                <a:gd name="connsiteY28" fmla="*/ 82550 h 698500"/>
                <a:gd name="connsiteX29" fmla="*/ 171450 w 2870200"/>
                <a:gd name="connsiteY29" fmla="*/ 82550 h 698500"/>
                <a:gd name="connsiteX30" fmla="*/ 171450 w 2870200"/>
                <a:gd name="connsiteY30" fmla="*/ 66675 h 698500"/>
                <a:gd name="connsiteX31" fmla="*/ 149225 w 2870200"/>
                <a:gd name="connsiteY31" fmla="*/ 66675 h 698500"/>
                <a:gd name="connsiteX32" fmla="*/ 158750 w 2870200"/>
                <a:gd name="connsiteY32" fmla="*/ 40481 h 698500"/>
                <a:gd name="connsiteX33" fmla="*/ 136525 w 2870200"/>
                <a:gd name="connsiteY33" fmla="*/ 53975 h 698500"/>
                <a:gd name="connsiteX34" fmla="*/ 136525 w 2870200"/>
                <a:gd name="connsiteY34" fmla="*/ 28575 h 698500"/>
                <a:gd name="connsiteX35" fmla="*/ 85725 w 2870200"/>
                <a:gd name="connsiteY35" fmla="*/ 28575 h 698500"/>
                <a:gd name="connsiteX36" fmla="*/ 85725 w 2870200"/>
                <a:gd name="connsiteY36" fmla="*/ 15875 h 698500"/>
                <a:gd name="connsiteX37" fmla="*/ 57150 w 2870200"/>
                <a:gd name="connsiteY37" fmla="*/ 15875 h 698500"/>
                <a:gd name="connsiteX38" fmla="*/ 57150 w 2870200"/>
                <a:gd name="connsiteY38" fmla="*/ 0 h 698500"/>
                <a:gd name="connsiteX39" fmla="*/ 0 w 2870200"/>
                <a:gd name="connsiteY39" fmla="*/ 0 h 698500"/>
                <a:gd name="connsiteX0" fmla="*/ 2870200 w 2870200"/>
                <a:gd name="connsiteY0" fmla="*/ 698500 h 698500"/>
                <a:gd name="connsiteX1" fmla="*/ 2768600 w 2870200"/>
                <a:gd name="connsiteY1" fmla="*/ 698500 h 698500"/>
                <a:gd name="connsiteX2" fmla="*/ 2768600 w 2870200"/>
                <a:gd name="connsiteY2" fmla="*/ 473075 h 698500"/>
                <a:gd name="connsiteX3" fmla="*/ 2187575 w 2870200"/>
                <a:gd name="connsiteY3" fmla="*/ 473075 h 698500"/>
                <a:gd name="connsiteX4" fmla="*/ 2187575 w 2870200"/>
                <a:gd name="connsiteY4" fmla="*/ 390525 h 698500"/>
                <a:gd name="connsiteX5" fmla="*/ 1460500 w 2870200"/>
                <a:gd name="connsiteY5" fmla="*/ 390525 h 698500"/>
                <a:gd name="connsiteX6" fmla="*/ 1460500 w 2870200"/>
                <a:gd name="connsiteY6" fmla="*/ 349250 h 698500"/>
                <a:gd name="connsiteX7" fmla="*/ 1095375 w 2870200"/>
                <a:gd name="connsiteY7" fmla="*/ 349250 h 698500"/>
                <a:gd name="connsiteX8" fmla="*/ 1095375 w 2870200"/>
                <a:gd name="connsiteY8" fmla="*/ 320675 h 698500"/>
                <a:gd name="connsiteX9" fmla="*/ 1066800 w 2870200"/>
                <a:gd name="connsiteY9" fmla="*/ 320675 h 698500"/>
                <a:gd name="connsiteX10" fmla="*/ 1066800 w 2870200"/>
                <a:gd name="connsiteY10" fmla="*/ 288925 h 698500"/>
                <a:gd name="connsiteX11" fmla="*/ 933450 w 2870200"/>
                <a:gd name="connsiteY11" fmla="*/ 288925 h 698500"/>
                <a:gd name="connsiteX12" fmla="*/ 933450 w 2870200"/>
                <a:gd name="connsiteY12" fmla="*/ 269875 h 698500"/>
                <a:gd name="connsiteX13" fmla="*/ 869950 w 2870200"/>
                <a:gd name="connsiteY13" fmla="*/ 269875 h 698500"/>
                <a:gd name="connsiteX14" fmla="*/ 869950 w 2870200"/>
                <a:gd name="connsiteY14" fmla="*/ 234950 h 698500"/>
                <a:gd name="connsiteX15" fmla="*/ 850900 w 2870200"/>
                <a:gd name="connsiteY15" fmla="*/ 234950 h 698500"/>
                <a:gd name="connsiteX16" fmla="*/ 850900 w 2870200"/>
                <a:gd name="connsiteY16" fmla="*/ 222250 h 698500"/>
                <a:gd name="connsiteX17" fmla="*/ 790575 w 2870200"/>
                <a:gd name="connsiteY17" fmla="*/ 222250 h 698500"/>
                <a:gd name="connsiteX18" fmla="*/ 790575 w 2870200"/>
                <a:gd name="connsiteY18" fmla="*/ 196850 h 698500"/>
                <a:gd name="connsiteX19" fmla="*/ 768350 w 2870200"/>
                <a:gd name="connsiteY19" fmla="*/ 196850 h 698500"/>
                <a:gd name="connsiteX20" fmla="*/ 768350 w 2870200"/>
                <a:gd name="connsiteY20" fmla="*/ 180975 h 698500"/>
                <a:gd name="connsiteX21" fmla="*/ 615950 w 2870200"/>
                <a:gd name="connsiteY21" fmla="*/ 180975 h 698500"/>
                <a:gd name="connsiteX22" fmla="*/ 615950 w 2870200"/>
                <a:gd name="connsiteY22" fmla="*/ 155575 h 698500"/>
                <a:gd name="connsiteX23" fmla="*/ 447675 w 2870200"/>
                <a:gd name="connsiteY23" fmla="*/ 155575 h 698500"/>
                <a:gd name="connsiteX24" fmla="*/ 447675 w 2870200"/>
                <a:gd name="connsiteY24" fmla="*/ 139700 h 698500"/>
                <a:gd name="connsiteX25" fmla="*/ 365125 w 2870200"/>
                <a:gd name="connsiteY25" fmla="*/ 139700 h 698500"/>
                <a:gd name="connsiteX26" fmla="*/ 365125 w 2870200"/>
                <a:gd name="connsiteY26" fmla="*/ 104775 h 698500"/>
                <a:gd name="connsiteX27" fmla="*/ 257175 w 2870200"/>
                <a:gd name="connsiteY27" fmla="*/ 104775 h 698500"/>
                <a:gd name="connsiteX28" fmla="*/ 257175 w 2870200"/>
                <a:gd name="connsiteY28" fmla="*/ 82550 h 698500"/>
                <a:gd name="connsiteX29" fmla="*/ 171450 w 2870200"/>
                <a:gd name="connsiteY29" fmla="*/ 82550 h 698500"/>
                <a:gd name="connsiteX30" fmla="*/ 171450 w 2870200"/>
                <a:gd name="connsiteY30" fmla="*/ 66675 h 698500"/>
                <a:gd name="connsiteX31" fmla="*/ 149225 w 2870200"/>
                <a:gd name="connsiteY31" fmla="*/ 66675 h 698500"/>
                <a:gd name="connsiteX32" fmla="*/ 156368 w 2870200"/>
                <a:gd name="connsiteY32" fmla="*/ 52387 h 698500"/>
                <a:gd name="connsiteX33" fmla="*/ 136525 w 2870200"/>
                <a:gd name="connsiteY33" fmla="*/ 53975 h 698500"/>
                <a:gd name="connsiteX34" fmla="*/ 136525 w 2870200"/>
                <a:gd name="connsiteY34" fmla="*/ 28575 h 698500"/>
                <a:gd name="connsiteX35" fmla="*/ 85725 w 2870200"/>
                <a:gd name="connsiteY35" fmla="*/ 28575 h 698500"/>
                <a:gd name="connsiteX36" fmla="*/ 85725 w 2870200"/>
                <a:gd name="connsiteY36" fmla="*/ 15875 h 698500"/>
                <a:gd name="connsiteX37" fmla="*/ 57150 w 2870200"/>
                <a:gd name="connsiteY37" fmla="*/ 15875 h 698500"/>
                <a:gd name="connsiteX38" fmla="*/ 57150 w 2870200"/>
                <a:gd name="connsiteY38" fmla="*/ 0 h 698500"/>
                <a:gd name="connsiteX39" fmla="*/ 0 w 2870200"/>
                <a:gd name="connsiteY39" fmla="*/ 0 h 698500"/>
                <a:gd name="connsiteX0" fmla="*/ 2870200 w 2870200"/>
                <a:gd name="connsiteY0" fmla="*/ 698500 h 698500"/>
                <a:gd name="connsiteX1" fmla="*/ 2768600 w 2870200"/>
                <a:gd name="connsiteY1" fmla="*/ 698500 h 698500"/>
                <a:gd name="connsiteX2" fmla="*/ 2768600 w 2870200"/>
                <a:gd name="connsiteY2" fmla="*/ 473075 h 698500"/>
                <a:gd name="connsiteX3" fmla="*/ 2187575 w 2870200"/>
                <a:gd name="connsiteY3" fmla="*/ 473075 h 698500"/>
                <a:gd name="connsiteX4" fmla="*/ 2187575 w 2870200"/>
                <a:gd name="connsiteY4" fmla="*/ 390525 h 698500"/>
                <a:gd name="connsiteX5" fmla="*/ 1460500 w 2870200"/>
                <a:gd name="connsiteY5" fmla="*/ 390525 h 698500"/>
                <a:gd name="connsiteX6" fmla="*/ 1460500 w 2870200"/>
                <a:gd name="connsiteY6" fmla="*/ 349250 h 698500"/>
                <a:gd name="connsiteX7" fmla="*/ 1095375 w 2870200"/>
                <a:gd name="connsiteY7" fmla="*/ 349250 h 698500"/>
                <a:gd name="connsiteX8" fmla="*/ 1095375 w 2870200"/>
                <a:gd name="connsiteY8" fmla="*/ 320675 h 698500"/>
                <a:gd name="connsiteX9" fmla="*/ 1066800 w 2870200"/>
                <a:gd name="connsiteY9" fmla="*/ 320675 h 698500"/>
                <a:gd name="connsiteX10" fmla="*/ 1066800 w 2870200"/>
                <a:gd name="connsiteY10" fmla="*/ 288925 h 698500"/>
                <a:gd name="connsiteX11" fmla="*/ 933450 w 2870200"/>
                <a:gd name="connsiteY11" fmla="*/ 288925 h 698500"/>
                <a:gd name="connsiteX12" fmla="*/ 933450 w 2870200"/>
                <a:gd name="connsiteY12" fmla="*/ 269875 h 698500"/>
                <a:gd name="connsiteX13" fmla="*/ 869950 w 2870200"/>
                <a:gd name="connsiteY13" fmla="*/ 269875 h 698500"/>
                <a:gd name="connsiteX14" fmla="*/ 869950 w 2870200"/>
                <a:gd name="connsiteY14" fmla="*/ 234950 h 698500"/>
                <a:gd name="connsiteX15" fmla="*/ 850900 w 2870200"/>
                <a:gd name="connsiteY15" fmla="*/ 234950 h 698500"/>
                <a:gd name="connsiteX16" fmla="*/ 850900 w 2870200"/>
                <a:gd name="connsiteY16" fmla="*/ 222250 h 698500"/>
                <a:gd name="connsiteX17" fmla="*/ 790575 w 2870200"/>
                <a:gd name="connsiteY17" fmla="*/ 222250 h 698500"/>
                <a:gd name="connsiteX18" fmla="*/ 790575 w 2870200"/>
                <a:gd name="connsiteY18" fmla="*/ 196850 h 698500"/>
                <a:gd name="connsiteX19" fmla="*/ 768350 w 2870200"/>
                <a:gd name="connsiteY19" fmla="*/ 196850 h 698500"/>
                <a:gd name="connsiteX20" fmla="*/ 768350 w 2870200"/>
                <a:gd name="connsiteY20" fmla="*/ 180975 h 698500"/>
                <a:gd name="connsiteX21" fmla="*/ 615950 w 2870200"/>
                <a:gd name="connsiteY21" fmla="*/ 180975 h 698500"/>
                <a:gd name="connsiteX22" fmla="*/ 615950 w 2870200"/>
                <a:gd name="connsiteY22" fmla="*/ 155575 h 698500"/>
                <a:gd name="connsiteX23" fmla="*/ 447675 w 2870200"/>
                <a:gd name="connsiteY23" fmla="*/ 155575 h 698500"/>
                <a:gd name="connsiteX24" fmla="*/ 447675 w 2870200"/>
                <a:gd name="connsiteY24" fmla="*/ 139700 h 698500"/>
                <a:gd name="connsiteX25" fmla="*/ 365125 w 2870200"/>
                <a:gd name="connsiteY25" fmla="*/ 139700 h 698500"/>
                <a:gd name="connsiteX26" fmla="*/ 365125 w 2870200"/>
                <a:gd name="connsiteY26" fmla="*/ 104775 h 698500"/>
                <a:gd name="connsiteX27" fmla="*/ 257175 w 2870200"/>
                <a:gd name="connsiteY27" fmla="*/ 104775 h 698500"/>
                <a:gd name="connsiteX28" fmla="*/ 257175 w 2870200"/>
                <a:gd name="connsiteY28" fmla="*/ 82550 h 698500"/>
                <a:gd name="connsiteX29" fmla="*/ 171450 w 2870200"/>
                <a:gd name="connsiteY29" fmla="*/ 82550 h 698500"/>
                <a:gd name="connsiteX30" fmla="*/ 171450 w 2870200"/>
                <a:gd name="connsiteY30" fmla="*/ 66675 h 698500"/>
                <a:gd name="connsiteX31" fmla="*/ 149225 w 2870200"/>
                <a:gd name="connsiteY31" fmla="*/ 66675 h 698500"/>
                <a:gd name="connsiteX32" fmla="*/ 149225 w 2870200"/>
                <a:gd name="connsiteY32" fmla="*/ 52387 h 698500"/>
                <a:gd name="connsiteX33" fmla="*/ 136525 w 2870200"/>
                <a:gd name="connsiteY33" fmla="*/ 53975 h 698500"/>
                <a:gd name="connsiteX34" fmla="*/ 136525 w 2870200"/>
                <a:gd name="connsiteY34" fmla="*/ 28575 h 698500"/>
                <a:gd name="connsiteX35" fmla="*/ 85725 w 2870200"/>
                <a:gd name="connsiteY35" fmla="*/ 28575 h 698500"/>
                <a:gd name="connsiteX36" fmla="*/ 85725 w 2870200"/>
                <a:gd name="connsiteY36" fmla="*/ 15875 h 698500"/>
                <a:gd name="connsiteX37" fmla="*/ 57150 w 2870200"/>
                <a:gd name="connsiteY37" fmla="*/ 15875 h 698500"/>
                <a:gd name="connsiteX38" fmla="*/ 57150 w 2870200"/>
                <a:gd name="connsiteY38" fmla="*/ 0 h 698500"/>
                <a:gd name="connsiteX39" fmla="*/ 0 w 2870200"/>
                <a:gd name="connsiteY39" fmla="*/ 0 h 69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70200" h="698500">
                  <a:moveTo>
                    <a:pt x="2870200" y="698500"/>
                  </a:moveTo>
                  <a:lnTo>
                    <a:pt x="2768600" y="698500"/>
                  </a:lnTo>
                  <a:lnTo>
                    <a:pt x="2768600" y="473075"/>
                  </a:lnTo>
                  <a:lnTo>
                    <a:pt x="2187575" y="473075"/>
                  </a:lnTo>
                  <a:lnTo>
                    <a:pt x="2187575" y="390525"/>
                  </a:lnTo>
                  <a:lnTo>
                    <a:pt x="1460500" y="390525"/>
                  </a:lnTo>
                  <a:lnTo>
                    <a:pt x="1460500" y="349250"/>
                  </a:lnTo>
                  <a:lnTo>
                    <a:pt x="1095375" y="349250"/>
                  </a:lnTo>
                  <a:lnTo>
                    <a:pt x="1095375" y="320675"/>
                  </a:lnTo>
                  <a:lnTo>
                    <a:pt x="1066800" y="320675"/>
                  </a:lnTo>
                  <a:lnTo>
                    <a:pt x="1066800" y="288925"/>
                  </a:lnTo>
                  <a:lnTo>
                    <a:pt x="933450" y="288925"/>
                  </a:lnTo>
                  <a:lnTo>
                    <a:pt x="933450" y="269875"/>
                  </a:lnTo>
                  <a:lnTo>
                    <a:pt x="869950" y="269875"/>
                  </a:lnTo>
                  <a:lnTo>
                    <a:pt x="869950" y="234950"/>
                  </a:lnTo>
                  <a:lnTo>
                    <a:pt x="850900" y="234950"/>
                  </a:lnTo>
                  <a:lnTo>
                    <a:pt x="850900" y="222250"/>
                  </a:lnTo>
                  <a:lnTo>
                    <a:pt x="790575" y="222250"/>
                  </a:lnTo>
                  <a:lnTo>
                    <a:pt x="790575" y="196850"/>
                  </a:lnTo>
                  <a:lnTo>
                    <a:pt x="768350" y="196850"/>
                  </a:lnTo>
                  <a:lnTo>
                    <a:pt x="768350" y="180975"/>
                  </a:lnTo>
                  <a:lnTo>
                    <a:pt x="615950" y="180975"/>
                  </a:lnTo>
                  <a:lnTo>
                    <a:pt x="615950" y="155575"/>
                  </a:lnTo>
                  <a:lnTo>
                    <a:pt x="447675" y="155575"/>
                  </a:lnTo>
                  <a:lnTo>
                    <a:pt x="447675" y="139700"/>
                  </a:lnTo>
                  <a:lnTo>
                    <a:pt x="365125" y="139700"/>
                  </a:lnTo>
                  <a:lnTo>
                    <a:pt x="365125" y="104775"/>
                  </a:lnTo>
                  <a:lnTo>
                    <a:pt x="257175" y="104775"/>
                  </a:lnTo>
                  <a:lnTo>
                    <a:pt x="257175" y="82550"/>
                  </a:lnTo>
                  <a:lnTo>
                    <a:pt x="171450" y="82550"/>
                  </a:lnTo>
                  <a:lnTo>
                    <a:pt x="171450" y="66675"/>
                  </a:lnTo>
                  <a:lnTo>
                    <a:pt x="149225" y="66675"/>
                  </a:lnTo>
                  <a:lnTo>
                    <a:pt x="149225" y="52387"/>
                  </a:lnTo>
                  <a:lnTo>
                    <a:pt x="136525" y="53975"/>
                  </a:lnTo>
                  <a:lnTo>
                    <a:pt x="136525" y="28575"/>
                  </a:lnTo>
                  <a:lnTo>
                    <a:pt x="85725" y="28575"/>
                  </a:lnTo>
                  <a:lnTo>
                    <a:pt x="85725" y="15875"/>
                  </a:lnTo>
                  <a:lnTo>
                    <a:pt x="57150" y="15875"/>
                  </a:lnTo>
                  <a:lnTo>
                    <a:pt x="57150" y="0"/>
                  </a:lnTo>
                  <a:lnTo>
                    <a:pt x="0" y="0"/>
                  </a:lnTo>
                </a:path>
              </a:pathLst>
            </a:custGeom>
            <a:noFill/>
            <a:ln w="28575">
              <a:solidFill>
                <a:schemeClr val="accent1"/>
              </a:solidFill>
              <a:miter lim="800000"/>
              <a:headEnd/>
              <a:tailEnd/>
            </a:ln>
          </p:spPr>
          <p:txBody>
            <a:bodyPr rtlCol="0" anchor="ctr"/>
            <a:lstStyle/>
            <a:p>
              <a:pPr algn="ctr"/>
              <a:endParaRPr lang="en-US"/>
            </a:p>
          </p:txBody>
        </p:sp>
        <p:sp>
          <p:nvSpPr>
            <p:cNvPr id="9691" name="Freeform: Shape 9690">
              <a:extLst>
                <a:ext uri="{FF2B5EF4-FFF2-40B4-BE49-F238E27FC236}">
                  <a16:creationId xmlns:a16="http://schemas.microsoft.com/office/drawing/2014/main" id="{C9933814-B08D-0112-358F-E2E884FB72E6}"/>
                </a:ext>
              </a:extLst>
            </p:cNvPr>
            <p:cNvSpPr/>
            <p:nvPr/>
          </p:nvSpPr>
          <p:spPr bwMode="auto">
            <a:xfrm>
              <a:off x="6615113" y="4398169"/>
              <a:ext cx="1514475" cy="552450"/>
            </a:xfrm>
            <a:custGeom>
              <a:avLst/>
              <a:gdLst>
                <a:gd name="connsiteX0" fmla="*/ 0 w 1514475"/>
                <a:gd name="connsiteY0" fmla="*/ 0 h 552450"/>
                <a:gd name="connsiteX1" fmla="*/ 38100 w 1514475"/>
                <a:gd name="connsiteY1" fmla="*/ 38100 h 552450"/>
                <a:gd name="connsiteX2" fmla="*/ 154781 w 1514475"/>
                <a:gd name="connsiteY2" fmla="*/ 38100 h 552450"/>
                <a:gd name="connsiteX3" fmla="*/ 150019 w 1514475"/>
                <a:gd name="connsiteY3" fmla="*/ 42862 h 552450"/>
                <a:gd name="connsiteX4" fmla="*/ 233362 w 1514475"/>
                <a:gd name="connsiteY4" fmla="*/ 42862 h 552450"/>
                <a:gd name="connsiteX5" fmla="*/ 233362 w 1514475"/>
                <a:gd name="connsiteY5" fmla="*/ 57150 h 552450"/>
                <a:gd name="connsiteX6" fmla="*/ 257175 w 1514475"/>
                <a:gd name="connsiteY6" fmla="*/ 57150 h 552450"/>
                <a:gd name="connsiteX7" fmla="*/ 257175 w 1514475"/>
                <a:gd name="connsiteY7" fmla="*/ 64294 h 552450"/>
                <a:gd name="connsiteX8" fmla="*/ 273843 w 1514475"/>
                <a:gd name="connsiteY8" fmla="*/ 64294 h 552450"/>
                <a:gd name="connsiteX9" fmla="*/ 273843 w 1514475"/>
                <a:gd name="connsiteY9" fmla="*/ 76200 h 552450"/>
                <a:gd name="connsiteX10" fmla="*/ 361950 w 1514475"/>
                <a:gd name="connsiteY10" fmla="*/ 76200 h 552450"/>
                <a:gd name="connsiteX11" fmla="*/ 357188 w 1514475"/>
                <a:gd name="connsiteY11" fmla="*/ 80962 h 552450"/>
                <a:gd name="connsiteX12" fmla="*/ 395287 w 1514475"/>
                <a:gd name="connsiteY12" fmla="*/ 80962 h 552450"/>
                <a:gd name="connsiteX13" fmla="*/ 395287 w 1514475"/>
                <a:gd name="connsiteY13" fmla="*/ 97631 h 552450"/>
                <a:gd name="connsiteX14" fmla="*/ 419100 w 1514475"/>
                <a:gd name="connsiteY14" fmla="*/ 97631 h 552450"/>
                <a:gd name="connsiteX15" fmla="*/ 419100 w 1514475"/>
                <a:gd name="connsiteY15" fmla="*/ 116681 h 552450"/>
                <a:gd name="connsiteX16" fmla="*/ 488156 w 1514475"/>
                <a:gd name="connsiteY16" fmla="*/ 116681 h 552450"/>
                <a:gd name="connsiteX17" fmla="*/ 488156 w 1514475"/>
                <a:gd name="connsiteY17" fmla="*/ 123825 h 552450"/>
                <a:gd name="connsiteX18" fmla="*/ 588168 w 1514475"/>
                <a:gd name="connsiteY18" fmla="*/ 123825 h 552450"/>
                <a:gd name="connsiteX19" fmla="*/ 588168 w 1514475"/>
                <a:gd name="connsiteY19" fmla="*/ 145256 h 552450"/>
                <a:gd name="connsiteX20" fmla="*/ 642937 w 1514475"/>
                <a:gd name="connsiteY20" fmla="*/ 145256 h 552450"/>
                <a:gd name="connsiteX21" fmla="*/ 642937 w 1514475"/>
                <a:gd name="connsiteY21" fmla="*/ 159544 h 552450"/>
                <a:gd name="connsiteX22" fmla="*/ 652462 w 1514475"/>
                <a:gd name="connsiteY22" fmla="*/ 159544 h 552450"/>
                <a:gd name="connsiteX23" fmla="*/ 652462 w 1514475"/>
                <a:gd name="connsiteY23" fmla="*/ 171450 h 552450"/>
                <a:gd name="connsiteX24" fmla="*/ 671512 w 1514475"/>
                <a:gd name="connsiteY24" fmla="*/ 171450 h 552450"/>
                <a:gd name="connsiteX25" fmla="*/ 671512 w 1514475"/>
                <a:gd name="connsiteY25" fmla="*/ 185737 h 552450"/>
                <a:gd name="connsiteX26" fmla="*/ 697706 w 1514475"/>
                <a:gd name="connsiteY26" fmla="*/ 185737 h 552450"/>
                <a:gd name="connsiteX27" fmla="*/ 697706 w 1514475"/>
                <a:gd name="connsiteY27" fmla="*/ 197644 h 552450"/>
                <a:gd name="connsiteX28" fmla="*/ 721518 w 1514475"/>
                <a:gd name="connsiteY28" fmla="*/ 197644 h 552450"/>
                <a:gd name="connsiteX29" fmla="*/ 721518 w 1514475"/>
                <a:gd name="connsiteY29" fmla="*/ 211931 h 552450"/>
                <a:gd name="connsiteX30" fmla="*/ 742950 w 1514475"/>
                <a:gd name="connsiteY30" fmla="*/ 211931 h 552450"/>
                <a:gd name="connsiteX31" fmla="*/ 742950 w 1514475"/>
                <a:gd name="connsiteY31" fmla="*/ 223837 h 552450"/>
                <a:gd name="connsiteX32" fmla="*/ 752475 w 1514475"/>
                <a:gd name="connsiteY32" fmla="*/ 223837 h 552450"/>
                <a:gd name="connsiteX33" fmla="*/ 752475 w 1514475"/>
                <a:gd name="connsiteY33" fmla="*/ 233362 h 552450"/>
                <a:gd name="connsiteX34" fmla="*/ 776287 w 1514475"/>
                <a:gd name="connsiteY34" fmla="*/ 233362 h 552450"/>
                <a:gd name="connsiteX35" fmla="*/ 776287 w 1514475"/>
                <a:gd name="connsiteY35" fmla="*/ 240506 h 552450"/>
                <a:gd name="connsiteX36" fmla="*/ 804862 w 1514475"/>
                <a:gd name="connsiteY36" fmla="*/ 240506 h 552450"/>
                <a:gd name="connsiteX37" fmla="*/ 804862 w 1514475"/>
                <a:gd name="connsiteY37" fmla="*/ 250031 h 552450"/>
                <a:gd name="connsiteX38" fmla="*/ 816768 w 1514475"/>
                <a:gd name="connsiteY38" fmla="*/ 250031 h 552450"/>
                <a:gd name="connsiteX39" fmla="*/ 816768 w 1514475"/>
                <a:gd name="connsiteY39" fmla="*/ 271462 h 552450"/>
                <a:gd name="connsiteX40" fmla="*/ 828675 w 1514475"/>
                <a:gd name="connsiteY40" fmla="*/ 271462 h 552450"/>
                <a:gd name="connsiteX41" fmla="*/ 828675 w 1514475"/>
                <a:gd name="connsiteY41" fmla="*/ 280987 h 552450"/>
                <a:gd name="connsiteX42" fmla="*/ 840581 w 1514475"/>
                <a:gd name="connsiteY42" fmla="*/ 280987 h 552450"/>
                <a:gd name="connsiteX43" fmla="*/ 840581 w 1514475"/>
                <a:gd name="connsiteY43" fmla="*/ 300037 h 552450"/>
                <a:gd name="connsiteX44" fmla="*/ 854868 w 1514475"/>
                <a:gd name="connsiteY44" fmla="*/ 300037 h 552450"/>
                <a:gd name="connsiteX45" fmla="*/ 854868 w 1514475"/>
                <a:gd name="connsiteY45" fmla="*/ 323850 h 552450"/>
                <a:gd name="connsiteX46" fmla="*/ 912018 w 1514475"/>
                <a:gd name="connsiteY46" fmla="*/ 323850 h 552450"/>
                <a:gd name="connsiteX47" fmla="*/ 912018 w 1514475"/>
                <a:gd name="connsiteY47" fmla="*/ 335756 h 552450"/>
                <a:gd name="connsiteX48" fmla="*/ 971550 w 1514475"/>
                <a:gd name="connsiteY48" fmla="*/ 335756 h 552450"/>
                <a:gd name="connsiteX49" fmla="*/ 971550 w 1514475"/>
                <a:gd name="connsiteY49" fmla="*/ 345281 h 552450"/>
                <a:gd name="connsiteX50" fmla="*/ 1028700 w 1514475"/>
                <a:gd name="connsiteY50" fmla="*/ 345281 h 552450"/>
                <a:gd name="connsiteX51" fmla="*/ 1028700 w 1514475"/>
                <a:gd name="connsiteY51" fmla="*/ 373856 h 552450"/>
                <a:gd name="connsiteX52" fmla="*/ 1102518 w 1514475"/>
                <a:gd name="connsiteY52" fmla="*/ 373856 h 552450"/>
                <a:gd name="connsiteX53" fmla="*/ 1102518 w 1514475"/>
                <a:gd name="connsiteY53" fmla="*/ 392906 h 552450"/>
                <a:gd name="connsiteX54" fmla="*/ 1169193 w 1514475"/>
                <a:gd name="connsiteY54" fmla="*/ 392906 h 552450"/>
                <a:gd name="connsiteX55" fmla="*/ 1169193 w 1514475"/>
                <a:gd name="connsiteY55" fmla="*/ 407194 h 552450"/>
                <a:gd name="connsiteX56" fmla="*/ 1181100 w 1514475"/>
                <a:gd name="connsiteY56" fmla="*/ 407194 h 552450"/>
                <a:gd name="connsiteX57" fmla="*/ 1181100 w 1514475"/>
                <a:gd name="connsiteY57" fmla="*/ 423862 h 552450"/>
                <a:gd name="connsiteX58" fmla="*/ 1209675 w 1514475"/>
                <a:gd name="connsiteY58" fmla="*/ 423862 h 552450"/>
                <a:gd name="connsiteX59" fmla="*/ 1209675 w 1514475"/>
                <a:gd name="connsiteY59" fmla="*/ 435769 h 552450"/>
                <a:gd name="connsiteX60" fmla="*/ 1247775 w 1514475"/>
                <a:gd name="connsiteY60" fmla="*/ 435769 h 552450"/>
                <a:gd name="connsiteX61" fmla="*/ 1247775 w 1514475"/>
                <a:gd name="connsiteY61" fmla="*/ 454819 h 552450"/>
                <a:gd name="connsiteX62" fmla="*/ 1269206 w 1514475"/>
                <a:gd name="connsiteY62" fmla="*/ 454819 h 552450"/>
                <a:gd name="connsiteX63" fmla="*/ 1269206 w 1514475"/>
                <a:gd name="connsiteY63" fmla="*/ 466725 h 552450"/>
                <a:gd name="connsiteX64" fmla="*/ 1295400 w 1514475"/>
                <a:gd name="connsiteY64" fmla="*/ 466725 h 552450"/>
                <a:gd name="connsiteX65" fmla="*/ 1295400 w 1514475"/>
                <a:gd name="connsiteY65" fmla="*/ 483394 h 552450"/>
                <a:gd name="connsiteX66" fmla="*/ 1345406 w 1514475"/>
                <a:gd name="connsiteY66" fmla="*/ 483394 h 552450"/>
                <a:gd name="connsiteX67" fmla="*/ 1345406 w 1514475"/>
                <a:gd name="connsiteY67" fmla="*/ 500062 h 552450"/>
                <a:gd name="connsiteX68" fmla="*/ 1366837 w 1514475"/>
                <a:gd name="connsiteY68" fmla="*/ 500062 h 552450"/>
                <a:gd name="connsiteX69" fmla="*/ 1366837 w 1514475"/>
                <a:gd name="connsiteY69" fmla="*/ 504825 h 552450"/>
                <a:gd name="connsiteX70" fmla="*/ 1388268 w 1514475"/>
                <a:gd name="connsiteY70" fmla="*/ 504825 h 552450"/>
                <a:gd name="connsiteX71" fmla="*/ 1388268 w 1514475"/>
                <a:gd name="connsiteY71" fmla="*/ 521494 h 552450"/>
                <a:gd name="connsiteX72" fmla="*/ 1485900 w 1514475"/>
                <a:gd name="connsiteY72" fmla="*/ 521494 h 552450"/>
                <a:gd name="connsiteX73" fmla="*/ 1485900 w 1514475"/>
                <a:gd name="connsiteY73" fmla="*/ 535781 h 552450"/>
                <a:gd name="connsiteX74" fmla="*/ 1514475 w 1514475"/>
                <a:gd name="connsiteY74" fmla="*/ 535781 h 552450"/>
                <a:gd name="connsiteX75" fmla="*/ 1514475 w 1514475"/>
                <a:gd name="connsiteY75" fmla="*/ 552450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514475" h="552450">
                  <a:moveTo>
                    <a:pt x="0" y="0"/>
                  </a:moveTo>
                  <a:lnTo>
                    <a:pt x="38100" y="38100"/>
                  </a:lnTo>
                  <a:lnTo>
                    <a:pt x="154781" y="38100"/>
                  </a:lnTo>
                  <a:lnTo>
                    <a:pt x="150019" y="42862"/>
                  </a:lnTo>
                  <a:lnTo>
                    <a:pt x="233362" y="42862"/>
                  </a:lnTo>
                  <a:lnTo>
                    <a:pt x="233362" y="57150"/>
                  </a:lnTo>
                  <a:lnTo>
                    <a:pt x="257175" y="57150"/>
                  </a:lnTo>
                  <a:lnTo>
                    <a:pt x="257175" y="64294"/>
                  </a:lnTo>
                  <a:lnTo>
                    <a:pt x="273843" y="64294"/>
                  </a:lnTo>
                  <a:lnTo>
                    <a:pt x="273843" y="76200"/>
                  </a:lnTo>
                  <a:lnTo>
                    <a:pt x="361950" y="76200"/>
                  </a:lnTo>
                  <a:lnTo>
                    <a:pt x="357188" y="80962"/>
                  </a:lnTo>
                  <a:lnTo>
                    <a:pt x="395287" y="80962"/>
                  </a:lnTo>
                  <a:lnTo>
                    <a:pt x="395287" y="97631"/>
                  </a:lnTo>
                  <a:lnTo>
                    <a:pt x="419100" y="97631"/>
                  </a:lnTo>
                  <a:lnTo>
                    <a:pt x="419100" y="116681"/>
                  </a:lnTo>
                  <a:lnTo>
                    <a:pt x="488156" y="116681"/>
                  </a:lnTo>
                  <a:lnTo>
                    <a:pt x="488156" y="123825"/>
                  </a:lnTo>
                  <a:lnTo>
                    <a:pt x="588168" y="123825"/>
                  </a:lnTo>
                  <a:lnTo>
                    <a:pt x="588168" y="145256"/>
                  </a:lnTo>
                  <a:lnTo>
                    <a:pt x="642937" y="145256"/>
                  </a:lnTo>
                  <a:lnTo>
                    <a:pt x="642937" y="159544"/>
                  </a:lnTo>
                  <a:lnTo>
                    <a:pt x="652462" y="159544"/>
                  </a:lnTo>
                  <a:lnTo>
                    <a:pt x="652462" y="171450"/>
                  </a:lnTo>
                  <a:lnTo>
                    <a:pt x="671512" y="171450"/>
                  </a:lnTo>
                  <a:lnTo>
                    <a:pt x="671512" y="185737"/>
                  </a:lnTo>
                  <a:lnTo>
                    <a:pt x="697706" y="185737"/>
                  </a:lnTo>
                  <a:lnTo>
                    <a:pt x="697706" y="197644"/>
                  </a:lnTo>
                  <a:lnTo>
                    <a:pt x="721518" y="197644"/>
                  </a:lnTo>
                  <a:lnTo>
                    <a:pt x="721518" y="211931"/>
                  </a:lnTo>
                  <a:lnTo>
                    <a:pt x="742950" y="211931"/>
                  </a:lnTo>
                  <a:lnTo>
                    <a:pt x="742950" y="223837"/>
                  </a:lnTo>
                  <a:lnTo>
                    <a:pt x="752475" y="223837"/>
                  </a:lnTo>
                  <a:lnTo>
                    <a:pt x="752475" y="233362"/>
                  </a:lnTo>
                  <a:lnTo>
                    <a:pt x="776287" y="233362"/>
                  </a:lnTo>
                  <a:lnTo>
                    <a:pt x="776287" y="240506"/>
                  </a:lnTo>
                  <a:lnTo>
                    <a:pt x="804862" y="240506"/>
                  </a:lnTo>
                  <a:lnTo>
                    <a:pt x="804862" y="250031"/>
                  </a:lnTo>
                  <a:lnTo>
                    <a:pt x="816768" y="250031"/>
                  </a:lnTo>
                  <a:lnTo>
                    <a:pt x="816768" y="271462"/>
                  </a:lnTo>
                  <a:lnTo>
                    <a:pt x="828675" y="271462"/>
                  </a:lnTo>
                  <a:lnTo>
                    <a:pt x="828675" y="280987"/>
                  </a:lnTo>
                  <a:lnTo>
                    <a:pt x="840581" y="280987"/>
                  </a:lnTo>
                  <a:lnTo>
                    <a:pt x="840581" y="300037"/>
                  </a:lnTo>
                  <a:lnTo>
                    <a:pt x="854868" y="300037"/>
                  </a:lnTo>
                  <a:lnTo>
                    <a:pt x="854868" y="323850"/>
                  </a:lnTo>
                  <a:lnTo>
                    <a:pt x="912018" y="323850"/>
                  </a:lnTo>
                  <a:lnTo>
                    <a:pt x="912018" y="335756"/>
                  </a:lnTo>
                  <a:lnTo>
                    <a:pt x="971550" y="335756"/>
                  </a:lnTo>
                  <a:lnTo>
                    <a:pt x="971550" y="345281"/>
                  </a:lnTo>
                  <a:lnTo>
                    <a:pt x="1028700" y="345281"/>
                  </a:lnTo>
                  <a:lnTo>
                    <a:pt x="1028700" y="373856"/>
                  </a:lnTo>
                  <a:lnTo>
                    <a:pt x="1102518" y="373856"/>
                  </a:lnTo>
                  <a:lnTo>
                    <a:pt x="1102518" y="392906"/>
                  </a:lnTo>
                  <a:lnTo>
                    <a:pt x="1169193" y="392906"/>
                  </a:lnTo>
                  <a:lnTo>
                    <a:pt x="1169193" y="407194"/>
                  </a:lnTo>
                  <a:lnTo>
                    <a:pt x="1181100" y="407194"/>
                  </a:lnTo>
                  <a:lnTo>
                    <a:pt x="1181100" y="423862"/>
                  </a:lnTo>
                  <a:lnTo>
                    <a:pt x="1209675" y="423862"/>
                  </a:lnTo>
                  <a:lnTo>
                    <a:pt x="1209675" y="435769"/>
                  </a:lnTo>
                  <a:lnTo>
                    <a:pt x="1247775" y="435769"/>
                  </a:lnTo>
                  <a:lnTo>
                    <a:pt x="1247775" y="454819"/>
                  </a:lnTo>
                  <a:lnTo>
                    <a:pt x="1269206" y="454819"/>
                  </a:lnTo>
                  <a:lnTo>
                    <a:pt x="1269206" y="466725"/>
                  </a:lnTo>
                  <a:lnTo>
                    <a:pt x="1295400" y="466725"/>
                  </a:lnTo>
                  <a:lnTo>
                    <a:pt x="1295400" y="483394"/>
                  </a:lnTo>
                  <a:lnTo>
                    <a:pt x="1345406" y="483394"/>
                  </a:lnTo>
                  <a:lnTo>
                    <a:pt x="1345406" y="500062"/>
                  </a:lnTo>
                  <a:lnTo>
                    <a:pt x="1366837" y="500062"/>
                  </a:lnTo>
                  <a:lnTo>
                    <a:pt x="1366837" y="504825"/>
                  </a:lnTo>
                  <a:lnTo>
                    <a:pt x="1388268" y="504825"/>
                  </a:lnTo>
                  <a:lnTo>
                    <a:pt x="1388268" y="521494"/>
                  </a:lnTo>
                  <a:lnTo>
                    <a:pt x="1485900" y="521494"/>
                  </a:lnTo>
                  <a:lnTo>
                    <a:pt x="1485900" y="535781"/>
                  </a:lnTo>
                  <a:lnTo>
                    <a:pt x="1514475" y="535781"/>
                  </a:lnTo>
                  <a:lnTo>
                    <a:pt x="1514475" y="552450"/>
                  </a:lnTo>
                </a:path>
              </a:pathLst>
            </a:custGeom>
            <a:noFill/>
            <a:ln w="28575">
              <a:solidFill>
                <a:schemeClr val="accent1"/>
              </a:solidFill>
              <a:miter lim="800000"/>
              <a:headEnd/>
              <a:tailEnd/>
            </a:ln>
          </p:spPr>
          <p:txBody>
            <a:bodyPr rtlCol="0" anchor="ctr"/>
            <a:lstStyle/>
            <a:p>
              <a:pPr algn="ctr"/>
              <a:endParaRPr lang="en-US"/>
            </a:p>
          </p:txBody>
        </p:sp>
      </p:grpSp>
      <p:grpSp>
        <p:nvGrpSpPr>
          <p:cNvPr id="9693" name="Group 9692">
            <a:extLst>
              <a:ext uri="{FF2B5EF4-FFF2-40B4-BE49-F238E27FC236}">
                <a16:creationId xmlns:a16="http://schemas.microsoft.com/office/drawing/2014/main" id="{05680AFA-4ADA-6654-5FBC-5FAD37F0B39E}"/>
              </a:ext>
            </a:extLst>
          </p:cNvPr>
          <p:cNvGrpSpPr/>
          <p:nvPr/>
        </p:nvGrpSpPr>
        <p:grpSpPr>
          <a:xfrm>
            <a:off x="6578264" y="4371875"/>
            <a:ext cx="89485" cy="89485"/>
            <a:chOff x="2162465" y="4117385"/>
            <a:chExt cx="283772" cy="283772"/>
          </a:xfrm>
        </p:grpSpPr>
        <p:cxnSp>
          <p:nvCxnSpPr>
            <p:cNvPr id="9694" name="Straight Connector 9693">
              <a:extLst>
                <a:ext uri="{FF2B5EF4-FFF2-40B4-BE49-F238E27FC236}">
                  <a16:creationId xmlns:a16="http://schemas.microsoft.com/office/drawing/2014/main" id="{6CF0F1D2-3B03-B314-6DF6-851F70DBB5B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695" name="Straight Connector 9694">
              <a:extLst>
                <a:ext uri="{FF2B5EF4-FFF2-40B4-BE49-F238E27FC236}">
                  <a16:creationId xmlns:a16="http://schemas.microsoft.com/office/drawing/2014/main" id="{DBC2FE11-495C-FD12-4521-B3C9710ACD3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699" name="Group 9698">
            <a:extLst>
              <a:ext uri="{FF2B5EF4-FFF2-40B4-BE49-F238E27FC236}">
                <a16:creationId xmlns:a16="http://schemas.microsoft.com/office/drawing/2014/main" id="{D99F2E35-9BAA-2961-CB79-4430F8D3A6C0}"/>
              </a:ext>
            </a:extLst>
          </p:cNvPr>
          <p:cNvGrpSpPr/>
          <p:nvPr/>
        </p:nvGrpSpPr>
        <p:grpSpPr>
          <a:xfrm>
            <a:off x="6776109" y="4398169"/>
            <a:ext cx="89485" cy="89485"/>
            <a:chOff x="2162465" y="4117385"/>
            <a:chExt cx="283772" cy="283772"/>
          </a:xfrm>
        </p:grpSpPr>
        <p:cxnSp>
          <p:nvCxnSpPr>
            <p:cNvPr id="9700" name="Straight Connector 9699">
              <a:extLst>
                <a:ext uri="{FF2B5EF4-FFF2-40B4-BE49-F238E27FC236}">
                  <a16:creationId xmlns:a16="http://schemas.microsoft.com/office/drawing/2014/main" id="{0400E2BC-0A32-5BB4-86FE-5EF024E8DC8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01" name="Straight Connector 9700">
              <a:extLst>
                <a:ext uri="{FF2B5EF4-FFF2-40B4-BE49-F238E27FC236}">
                  <a16:creationId xmlns:a16="http://schemas.microsoft.com/office/drawing/2014/main" id="{B6E2B14C-D03A-2E4F-F0C8-35D1F32D008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02" name="Group 9701">
            <a:extLst>
              <a:ext uri="{FF2B5EF4-FFF2-40B4-BE49-F238E27FC236}">
                <a16:creationId xmlns:a16="http://schemas.microsoft.com/office/drawing/2014/main" id="{8BFABBA1-9985-FE5D-02ED-C3706C9A8D89}"/>
              </a:ext>
            </a:extLst>
          </p:cNvPr>
          <p:cNvGrpSpPr/>
          <p:nvPr/>
        </p:nvGrpSpPr>
        <p:grpSpPr>
          <a:xfrm>
            <a:off x="6794567" y="4403107"/>
            <a:ext cx="89485" cy="89485"/>
            <a:chOff x="2162465" y="4117385"/>
            <a:chExt cx="283772" cy="283772"/>
          </a:xfrm>
        </p:grpSpPr>
        <p:cxnSp>
          <p:nvCxnSpPr>
            <p:cNvPr id="9703" name="Straight Connector 9702">
              <a:extLst>
                <a:ext uri="{FF2B5EF4-FFF2-40B4-BE49-F238E27FC236}">
                  <a16:creationId xmlns:a16="http://schemas.microsoft.com/office/drawing/2014/main" id="{ACF9DCF9-3212-E73D-8B6E-000BBC2108B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04" name="Straight Connector 9703">
              <a:extLst>
                <a:ext uri="{FF2B5EF4-FFF2-40B4-BE49-F238E27FC236}">
                  <a16:creationId xmlns:a16="http://schemas.microsoft.com/office/drawing/2014/main" id="{55F2A055-04F5-2C24-5F27-40094589C32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05" name="Group 9704">
            <a:extLst>
              <a:ext uri="{FF2B5EF4-FFF2-40B4-BE49-F238E27FC236}">
                <a16:creationId xmlns:a16="http://schemas.microsoft.com/office/drawing/2014/main" id="{85A878D1-A147-712B-1B61-66D6E9B812F2}"/>
              </a:ext>
            </a:extLst>
          </p:cNvPr>
          <p:cNvGrpSpPr/>
          <p:nvPr/>
        </p:nvGrpSpPr>
        <p:grpSpPr>
          <a:xfrm>
            <a:off x="7042554" y="4483434"/>
            <a:ext cx="89485" cy="89485"/>
            <a:chOff x="2162465" y="4117385"/>
            <a:chExt cx="283772" cy="283772"/>
          </a:xfrm>
        </p:grpSpPr>
        <p:cxnSp>
          <p:nvCxnSpPr>
            <p:cNvPr id="9706" name="Straight Connector 9705">
              <a:extLst>
                <a:ext uri="{FF2B5EF4-FFF2-40B4-BE49-F238E27FC236}">
                  <a16:creationId xmlns:a16="http://schemas.microsoft.com/office/drawing/2014/main" id="{569D17F6-D061-82C7-84B0-74D99143D56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07" name="Straight Connector 9706">
              <a:extLst>
                <a:ext uri="{FF2B5EF4-FFF2-40B4-BE49-F238E27FC236}">
                  <a16:creationId xmlns:a16="http://schemas.microsoft.com/office/drawing/2014/main" id="{1F7CFEDA-69D4-4CEB-1394-78BC9B9E7D6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08" name="Group 9707">
            <a:extLst>
              <a:ext uri="{FF2B5EF4-FFF2-40B4-BE49-F238E27FC236}">
                <a16:creationId xmlns:a16="http://schemas.microsoft.com/office/drawing/2014/main" id="{452758D0-518F-79C9-3658-3DEC50DD5EC4}"/>
              </a:ext>
            </a:extLst>
          </p:cNvPr>
          <p:cNvGrpSpPr/>
          <p:nvPr/>
        </p:nvGrpSpPr>
        <p:grpSpPr>
          <a:xfrm>
            <a:off x="7205479" y="4501816"/>
            <a:ext cx="89485" cy="89485"/>
            <a:chOff x="2162465" y="4117385"/>
            <a:chExt cx="283772" cy="283772"/>
          </a:xfrm>
        </p:grpSpPr>
        <p:cxnSp>
          <p:nvCxnSpPr>
            <p:cNvPr id="9709" name="Straight Connector 9708">
              <a:extLst>
                <a:ext uri="{FF2B5EF4-FFF2-40B4-BE49-F238E27FC236}">
                  <a16:creationId xmlns:a16="http://schemas.microsoft.com/office/drawing/2014/main" id="{52DA3245-4CE6-EC46-0F35-8315043ACFD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10" name="Straight Connector 9709">
              <a:extLst>
                <a:ext uri="{FF2B5EF4-FFF2-40B4-BE49-F238E27FC236}">
                  <a16:creationId xmlns:a16="http://schemas.microsoft.com/office/drawing/2014/main" id="{B495C05E-EA3F-FD25-D402-1FF1B899120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11" name="Group 9710">
            <a:extLst>
              <a:ext uri="{FF2B5EF4-FFF2-40B4-BE49-F238E27FC236}">
                <a16:creationId xmlns:a16="http://schemas.microsoft.com/office/drawing/2014/main" id="{8E371E88-80BD-E3C6-863B-4E4062038C8F}"/>
              </a:ext>
            </a:extLst>
          </p:cNvPr>
          <p:cNvGrpSpPr/>
          <p:nvPr/>
        </p:nvGrpSpPr>
        <p:grpSpPr>
          <a:xfrm>
            <a:off x="7376304" y="4592905"/>
            <a:ext cx="89485" cy="89485"/>
            <a:chOff x="2162465" y="4117385"/>
            <a:chExt cx="283772" cy="283772"/>
          </a:xfrm>
        </p:grpSpPr>
        <p:cxnSp>
          <p:nvCxnSpPr>
            <p:cNvPr id="9712" name="Straight Connector 9711">
              <a:extLst>
                <a:ext uri="{FF2B5EF4-FFF2-40B4-BE49-F238E27FC236}">
                  <a16:creationId xmlns:a16="http://schemas.microsoft.com/office/drawing/2014/main" id="{939ED7F3-3C89-913B-9958-74D27DB6163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13" name="Straight Connector 9712">
              <a:extLst>
                <a:ext uri="{FF2B5EF4-FFF2-40B4-BE49-F238E27FC236}">
                  <a16:creationId xmlns:a16="http://schemas.microsoft.com/office/drawing/2014/main" id="{95E025C8-AB27-3D38-5503-AD7D7E726A5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14" name="Group 9713">
            <a:extLst>
              <a:ext uri="{FF2B5EF4-FFF2-40B4-BE49-F238E27FC236}">
                <a16:creationId xmlns:a16="http://schemas.microsoft.com/office/drawing/2014/main" id="{04E5BD2B-9AC0-BD9D-1CDC-E94E0367A8DA}"/>
              </a:ext>
            </a:extLst>
          </p:cNvPr>
          <p:cNvGrpSpPr/>
          <p:nvPr/>
        </p:nvGrpSpPr>
        <p:grpSpPr>
          <a:xfrm>
            <a:off x="7500846" y="4682605"/>
            <a:ext cx="89485" cy="89485"/>
            <a:chOff x="2162465" y="4117385"/>
            <a:chExt cx="283772" cy="283772"/>
          </a:xfrm>
        </p:grpSpPr>
        <p:cxnSp>
          <p:nvCxnSpPr>
            <p:cNvPr id="9715" name="Straight Connector 9714">
              <a:extLst>
                <a:ext uri="{FF2B5EF4-FFF2-40B4-BE49-F238E27FC236}">
                  <a16:creationId xmlns:a16="http://schemas.microsoft.com/office/drawing/2014/main" id="{9F003F61-B1DA-0315-3274-6B03C827151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16" name="Straight Connector 9715">
              <a:extLst>
                <a:ext uri="{FF2B5EF4-FFF2-40B4-BE49-F238E27FC236}">
                  <a16:creationId xmlns:a16="http://schemas.microsoft.com/office/drawing/2014/main" id="{167850FF-EFE8-256D-A61A-7A2BC32B27B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17" name="Group 9716">
            <a:extLst>
              <a:ext uri="{FF2B5EF4-FFF2-40B4-BE49-F238E27FC236}">
                <a16:creationId xmlns:a16="http://schemas.microsoft.com/office/drawing/2014/main" id="{E4AC397C-DA8F-0679-3A6B-D1E1EE537A3D}"/>
              </a:ext>
            </a:extLst>
          </p:cNvPr>
          <p:cNvGrpSpPr/>
          <p:nvPr/>
        </p:nvGrpSpPr>
        <p:grpSpPr>
          <a:xfrm>
            <a:off x="7547128" y="4682605"/>
            <a:ext cx="89485" cy="89485"/>
            <a:chOff x="2162465" y="4117385"/>
            <a:chExt cx="283772" cy="283772"/>
          </a:xfrm>
        </p:grpSpPr>
        <p:cxnSp>
          <p:nvCxnSpPr>
            <p:cNvPr id="9718" name="Straight Connector 9717">
              <a:extLst>
                <a:ext uri="{FF2B5EF4-FFF2-40B4-BE49-F238E27FC236}">
                  <a16:creationId xmlns:a16="http://schemas.microsoft.com/office/drawing/2014/main" id="{CCD23938-9DE0-B635-C9AB-482369A4367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19" name="Straight Connector 9718">
              <a:extLst>
                <a:ext uri="{FF2B5EF4-FFF2-40B4-BE49-F238E27FC236}">
                  <a16:creationId xmlns:a16="http://schemas.microsoft.com/office/drawing/2014/main" id="{A934429D-5CBC-5C07-9E61-783C5C705BC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20" name="Group 9719">
            <a:extLst>
              <a:ext uri="{FF2B5EF4-FFF2-40B4-BE49-F238E27FC236}">
                <a16:creationId xmlns:a16="http://schemas.microsoft.com/office/drawing/2014/main" id="{3F8D7D16-1793-8006-C0DD-B2D111B7DF40}"/>
              </a:ext>
            </a:extLst>
          </p:cNvPr>
          <p:cNvGrpSpPr/>
          <p:nvPr/>
        </p:nvGrpSpPr>
        <p:grpSpPr>
          <a:xfrm>
            <a:off x="7574911" y="4682605"/>
            <a:ext cx="89485" cy="89485"/>
            <a:chOff x="2162465" y="4117385"/>
            <a:chExt cx="283772" cy="283772"/>
          </a:xfrm>
        </p:grpSpPr>
        <p:cxnSp>
          <p:nvCxnSpPr>
            <p:cNvPr id="9721" name="Straight Connector 9720">
              <a:extLst>
                <a:ext uri="{FF2B5EF4-FFF2-40B4-BE49-F238E27FC236}">
                  <a16:creationId xmlns:a16="http://schemas.microsoft.com/office/drawing/2014/main" id="{1E26D1D2-F510-0519-513C-15D007ECA1D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22" name="Straight Connector 9721">
              <a:extLst>
                <a:ext uri="{FF2B5EF4-FFF2-40B4-BE49-F238E27FC236}">
                  <a16:creationId xmlns:a16="http://schemas.microsoft.com/office/drawing/2014/main" id="{298686A7-479B-33A4-5DBD-D87631E8674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23" name="Group 9722">
            <a:extLst>
              <a:ext uri="{FF2B5EF4-FFF2-40B4-BE49-F238E27FC236}">
                <a16:creationId xmlns:a16="http://schemas.microsoft.com/office/drawing/2014/main" id="{63008332-AD60-0A55-5B65-C1BD7613713F}"/>
              </a:ext>
            </a:extLst>
          </p:cNvPr>
          <p:cNvGrpSpPr/>
          <p:nvPr/>
        </p:nvGrpSpPr>
        <p:grpSpPr>
          <a:xfrm>
            <a:off x="7633508" y="4726774"/>
            <a:ext cx="89485" cy="89485"/>
            <a:chOff x="2162465" y="4117385"/>
            <a:chExt cx="283772" cy="283772"/>
          </a:xfrm>
        </p:grpSpPr>
        <p:cxnSp>
          <p:nvCxnSpPr>
            <p:cNvPr id="9724" name="Straight Connector 9723">
              <a:extLst>
                <a:ext uri="{FF2B5EF4-FFF2-40B4-BE49-F238E27FC236}">
                  <a16:creationId xmlns:a16="http://schemas.microsoft.com/office/drawing/2014/main" id="{0CD5AD8C-53AB-226F-3A02-8090059E2D4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25" name="Straight Connector 9724">
              <a:extLst>
                <a:ext uri="{FF2B5EF4-FFF2-40B4-BE49-F238E27FC236}">
                  <a16:creationId xmlns:a16="http://schemas.microsoft.com/office/drawing/2014/main" id="{C8CE6CB8-7E78-993D-D2E5-F2966BC8B54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26" name="Group 9725">
            <a:extLst>
              <a:ext uri="{FF2B5EF4-FFF2-40B4-BE49-F238E27FC236}">
                <a16:creationId xmlns:a16="http://schemas.microsoft.com/office/drawing/2014/main" id="{BAB0EC45-5DD3-C49D-E5D9-91D382EE2448}"/>
              </a:ext>
            </a:extLst>
          </p:cNvPr>
          <p:cNvGrpSpPr/>
          <p:nvPr/>
        </p:nvGrpSpPr>
        <p:grpSpPr>
          <a:xfrm>
            <a:off x="7661836" y="4726774"/>
            <a:ext cx="89485" cy="89485"/>
            <a:chOff x="2162465" y="4117385"/>
            <a:chExt cx="283772" cy="283772"/>
          </a:xfrm>
        </p:grpSpPr>
        <p:cxnSp>
          <p:nvCxnSpPr>
            <p:cNvPr id="9727" name="Straight Connector 9726">
              <a:extLst>
                <a:ext uri="{FF2B5EF4-FFF2-40B4-BE49-F238E27FC236}">
                  <a16:creationId xmlns:a16="http://schemas.microsoft.com/office/drawing/2014/main" id="{E4B32182-83FD-316C-2133-B5B4DF5F1D1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28" name="Straight Connector 9727">
              <a:extLst>
                <a:ext uri="{FF2B5EF4-FFF2-40B4-BE49-F238E27FC236}">
                  <a16:creationId xmlns:a16="http://schemas.microsoft.com/office/drawing/2014/main" id="{610BD3E5-7396-9454-5EAE-E2E6EAD1236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29" name="Group 9728">
            <a:extLst>
              <a:ext uri="{FF2B5EF4-FFF2-40B4-BE49-F238E27FC236}">
                <a16:creationId xmlns:a16="http://schemas.microsoft.com/office/drawing/2014/main" id="{3C09443B-975A-D729-7F60-4EC32C37F3E1}"/>
              </a:ext>
            </a:extLst>
          </p:cNvPr>
          <p:cNvGrpSpPr/>
          <p:nvPr/>
        </p:nvGrpSpPr>
        <p:grpSpPr>
          <a:xfrm>
            <a:off x="7695120" y="4743362"/>
            <a:ext cx="89485" cy="89485"/>
            <a:chOff x="2162465" y="4117385"/>
            <a:chExt cx="283772" cy="283772"/>
          </a:xfrm>
        </p:grpSpPr>
        <p:cxnSp>
          <p:nvCxnSpPr>
            <p:cNvPr id="9730" name="Straight Connector 9729">
              <a:extLst>
                <a:ext uri="{FF2B5EF4-FFF2-40B4-BE49-F238E27FC236}">
                  <a16:creationId xmlns:a16="http://schemas.microsoft.com/office/drawing/2014/main" id="{83D916F6-28DD-FFAE-8158-757DD9B266E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31" name="Straight Connector 9730">
              <a:extLst>
                <a:ext uri="{FF2B5EF4-FFF2-40B4-BE49-F238E27FC236}">
                  <a16:creationId xmlns:a16="http://schemas.microsoft.com/office/drawing/2014/main" id="{628925A0-10F1-38C1-5A20-FB12569E279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32" name="Group 9731">
            <a:extLst>
              <a:ext uri="{FF2B5EF4-FFF2-40B4-BE49-F238E27FC236}">
                <a16:creationId xmlns:a16="http://schemas.microsoft.com/office/drawing/2014/main" id="{BE5BD430-DFDB-79ED-B030-01C76000DA61}"/>
              </a:ext>
            </a:extLst>
          </p:cNvPr>
          <p:cNvGrpSpPr/>
          <p:nvPr/>
        </p:nvGrpSpPr>
        <p:grpSpPr>
          <a:xfrm>
            <a:off x="7776881" y="4780893"/>
            <a:ext cx="89485" cy="89485"/>
            <a:chOff x="2162465" y="4117385"/>
            <a:chExt cx="283772" cy="283772"/>
          </a:xfrm>
        </p:grpSpPr>
        <p:cxnSp>
          <p:nvCxnSpPr>
            <p:cNvPr id="9733" name="Straight Connector 9732">
              <a:extLst>
                <a:ext uri="{FF2B5EF4-FFF2-40B4-BE49-F238E27FC236}">
                  <a16:creationId xmlns:a16="http://schemas.microsoft.com/office/drawing/2014/main" id="{CCE7F178-9C1C-7678-042E-35298669897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34" name="Straight Connector 9733">
              <a:extLst>
                <a:ext uri="{FF2B5EF4-FFF2-40B4-BE49-F238E27FC236}">
                  <a16:creationId xmlns:a16="http://schemas.microsoft.com/office/drawing/2014/main" id="{A3F01C58-3C65-679E-1CCD-4385FBF77AD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35" name="Group 9734">
            <a:extLst>
              <a:ext uri="{FF2B5EF4-FFF2-40B4-BE49-F238E27FC236}">
                <a16:creationId xmlns:a16="http://schemas.microsoft.com/office/drawing/2014/main" id="{77A21627-009C-BF79-74C3-ADF02CB3A53E}"/>
              </a:ext>
            </a:extLst>
          </p:cNvPr>
          <p:cNvGrpSpPr/>
          <p:nvPr/>
        </p:nvGrpSpPr>
        <p:grpSpPr>
          <a:xfrm>
            <a:off x="7830020" y="4819295"/>
            <a:ext cx="89485" cy="89485"/>
            <a:chOff x="2162465" y="4117385"/>
            <a:chExt cx="283772" cy="283772"/>
          </a:xfrm>
        </p:grpSpPr>
        <p:cxnSp>
          <p:nvCxnSpPr>
            <p:cNvPr id="9736" name="Straight Connector 9735">
              <a:extLst>
                <a:ext uri="{FF2B5EF4-FFF2-40B4-BE49-F238E27FC236}">
                  <a16:creationId xmlns:a16="http://schemas.microsoft.com/office/drawing/2014/main" id="{BAB97246-3F55-D4D3-95E0-B9C076EC78E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37" name="Straight Connector 9736">
              <a:extLst>
                <a:ext uri="{FF2B5EF4-FFF2-40B4-BE49-F238E27FC236}">
                  <a16:creationId xmlns:a16="http://schemas.microsoft.com/office/drawing/2014/main" id="{3DF01E8C-F8DC-A445-7EF3-E851DEF1EF6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38" name="Group 9737">
            <a:extLst>
              <a:ext uri="{FF2B5EF4-FFF2-40B4-BE49-F238E27FC236}">
                <a16:creationId xmlns:a16="http://schemas.microsoft.com/office/drawing/2014/main" id="{23B81D63-BDE8-0C9D-1E0B-F57DF89EF5D3}"/>
              </a:ext>
            </a:extLst>
          </p:cNvPr>
          <p:cNvGrpSpPr/>
          <p:nvPr/>
        </p:nvGrpSpPr>
        <p:grpSpPr>
          <a:xfrm>
            <a:off x="7862723" y="4825636"/>
            <a:ext cx="89485" cy="89485"/>
            <a:chOff x="2162465" y="4117385"/>
            <a:chExt cx="283772" cy="283772"/>
          </a:xfrm>
        </p:grpSpPr>
        <p:cxnSp>
          <p:nvCxnSpPr>
            <p:cNvPr id="9739" name="Straight Connector 9738">
              <a:extLst>
                <a:ext uri="{FF2B5EF4-FFF2-40B4-BE49-F238E27FC236}">
                  <a16:creationId xmlns:a16="http://schemas.microsoft.com/office/drawing/2014/main" id="{3EC46285-BFB6-EDDF-E5D4-51C81E3C771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40" name="Straight Connector 9739">
              <a:extLst>
                <a:ext uri="{FF2B5EF4-FFF2-40B4-BE49-F238E27FC236}">
                  <a16:creationId xmlns:a16="http://schemas.microsoft.com/office/drawing/2014/main" id="{3F60B2E4-E100-FFE6-D913-70C10DFB7A1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41" name="Group 9740">
            <a:extLst>
              <a:ext uri="{FF2B5EF4-FFF2-40B4-BE49-F238E27FC236}">
                <a16:creationId xmlns:a16="http://schemas.microsoft.com/office/drawing/2014/main" id="{6D8419A2-B68A-CA87-4DDB-5CC822FC80D5}"/>
              </a:ext>
            </a:extLst>
          </p:cNvPr>
          <p:cNvGrpSpPr/>
          <p:nvPr/>
        </p:nvGrpSpPr>
        <p:grpSpPr>
          <a:xfrm>
            <a:off x="7891009" y="4839635"/>
            <a:ext cx="89485" cy="89485"/>
            <a:chOff x="2162465" y="4117385"/>
            <a:chExt cx="283772" cy="283772"/>
          </a:xfrm>
        </p:grpSpPr>
        <p:cxnSp>
          <p:nvCxnSpPr>
            <p:cNvPr id="9742" name="Straight Connector 9741">
              <a:extLst>
                <a:ext uri="{FF2B5EF4-FFF2-40B4-BE49-F238E27FC236}">
                  <a16:creationId xmlns:a16="http://schemas.microsoft.com/office/drawing/2014/main" id="{E6D0636C-D7B7-0CCE-89E7-49F14775136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43" name="Straight Connector 9742">
              <a:extLst>
                <a:ext uri="{FF2B5EF4-FFF2-40B4-BE49-F238E27FC236}">
                  <a16:creationId xmlns:a16="http://schemas.microsoft.com/office/drawing/2014/main" id="{F9C0A3A2-6F35-F87B-9444-22CAA7CC86A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44" name="Group 9743">
            <a:extLst>
              <a:ext uri="{FF2B5EF4-FFF2-40B4-BE49-F238E27FC236}">
                <a16:creationId xmlns:a16="http://schemas.microsoft.com/office/drawing/2014/main" id="{2385E896-2AC1-BB8F-94C4-D7F558201BB5}"/>
              </a:ext>
            </a:extLst>
          </p:cNvPr>
          <p:cNvGrpSpPr/>
          <p:nvPr/>
        </p:nvGrpSpPr>
        <p:grpSpPr>
          <a:xfrm>
            <a:off x="7952467" y="4863830"/>
            <a:ext cx="89485" cy="89485"/>
            <a:chOff x="2162465" y="4117385"/>
            <a:chExt cx="283772" cy="283772"/>
          </a:xfrm>
        </p:grpSpPr>
        <p:cxnSp>
          <p:nvCxnSpPr>
            <p:cNvPr id="9745" name="Straight Connector 9744">
              <a:extLst>
                <a:ext uri="{FF2B5EF4-FFF2-40B4-BE49-F238E27FC236}">
                  <a16:creationId xmlns:a16="http://schemas.microsoft.com/office/drawing/2014/main" id="{912060BE-7BCB-75C4-E085-4C7D1FE3702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46" name="Straight Connector 9745">
              <a:extLst>
                <a:ext uri="{FF2B5EF4-FFF2-40B4-BE49-F238E27FC236}">
                  <a16:creationId xmlns:a16="http://schemas.microsoft.com/office/drawing/2014/main" id="{61806150-BC20-6B75-9B98-671815A0A19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47" name="Group 9746">
            <a:extLst>
              <a:ext uri="{FF2B5EF4-FFF2-40B4-BE49-F238E27FC236}">
                <a16:creationId xmlns:a16="http://schemas.microsoft.com/office/drawing/2014/main" id="{8BCCA53A-9C57-52C7-0A10-20B30F6FF62F}"/>
              </a:ext>
            </a:extLst>
          </p:cNvPr>
          <p:cNvGrpSpPr/>
          <p:nvPr/>
        </p:nvGrpSpPr>
        <p:grpSpPr>
          <a:xfrm>
            <a:off x="7983558" y="4873396"/>
            <a:ext cx="89485" cy="89485"/>
            <a:chOff x="2162465" y="4117385"/>
            <a:chExt cx="283772" cy="283772"/>
          </a:xfrm>
        </p:grpSpPr>
        <p:cxnSp>
          <p:nvCxnSpPr>
            <p:cNvPr id="9748" name="Straight Connector 9747">
              <a:extLst>
                <a:ext uri="{FF2B5EF4-FFF2-40B4-BE49-F238E27FC236}">
                  <a16:creationId xmlns:a16="http://schemas.microsoft.com/office/drawing/2014/main" id="{2307591B-D7C6-55A6-445D-0CC0D13810D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49" name="Straight Connector 9748">
              <a:extLst>
                <a:ext uri="{FF2B5EF4-FFF2-40B4-BE49-F238E27FC236}">
                  <a16:creationId xmlns:a16="http://schemas.microsoft.com/office/drawing/2014/main" id="{76DBA816-2AAC-33EF-FDB4-622D6BFCD5E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50" name="Group 9749">
            <a:extLst>
              <a:ext uri="{FF2B5EF4-FFF2-40B4-BE49-F238E27FC236}">
                <a16:creationId xmlns:a16="http://schemas.microsoft.com/office/drawing/2014/main" id="{BB5AFD9A-5994-F7FA-47DC-6F7AFD173359}"/>
              </a:ext>
            </a:extLst>
          </p:cNvPr>
          <p:cNvGrpSpPr/>
          <p:nvPr/>
        </p:nvGrpSpPr>
        <p:grpSpPr>
          <a:xfrm>
            <a:off x="8072006" y="4884042"/>
            <a:ext cx="89485" cy="89485"/>
            <a:chOff x="2162465" y="4117385"/>
            <a:chExt cx="283772" cy="283772"/>
          </a:xfrm>
        </p:grpSpPr>
        <p:cxnSp>
          <p:nvCxnSpPr>
            <p:cNvPr id="9751" name="Straight Connector 9750">
              <a:extLst>
                <a:ext uri="{FF2B5EF4-FFF2-40B4-BE49-F238E27FC236}">
                  <a16:creationId xmlns:a16="http://schemas.microsoft.com/office/drawing/2014/main" id="{DE5FAF97-3737-6412-B5F4-DD9CB3587DE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52" name="Straight Connector 9751">
              <a:extLst>
                <a:ext uri="{FF2B5EF4-FFF2-40B4-BE49-F238E27FC236}">
                  <a16:creationId xmlns:a16="http://schemas.microsoft.com/office/drawing/2014/main" id="{41088942-6EC0-29C6-093F-4A533FF4E85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53" name="Group 9752">
            <a:extLst>
              <a:ext uri="{FF2B5EF4-FFF2-40B4-BE49-F238E27FC236}">
                <a16:creationId xmlns:a16="http://schemas.microsoft.com/office/drawing/2014/main" id="{1EE3ECC2-610A-D55D-C932-746E2C6C3BFA}"/>
              </a:ext>
            </a:extLst>
          </p:cNvPr>
          <p:cNvGrpSpPr/>
          <p:nvPr/>
        </p:nvGrpSpPr>
        <p:grpSpPr>
          <a:xfrm>
            <a:off x="8103409" y="4912226"/>
            <a:ext cx="89485" cy="89485"/>
            <a:chOff x="2162465" y="4117385"/>
            <a:chExt cx="283772" cy="283772"/>
          </a:xfrm>
        </p:grpSpPr>
        <p:cxnSp>
          <p:nvCxnSpPr>
            <p:cNvPr id="9754" name="Straight Connector 9753">
              <a:extLst>
                <a:ext uri="{FF2B5EF4-FFF2-40B4-BE49-F238E27FC236}">
                  <a16:creationId xmlns:a16="http://schemas.microsoft.com/office/drawing/2014/main" id="{E8BFB21B-4F42-531E-F389-DDF6BF7500E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55" name="Straight Connector 9754">
              <a:extLst>
                <a:ext uri="{FF2B5EF4-FFF2-40B4-BE49-F238E27FC236}">
                  <a16:creationId xmlns:a16="http://schemas.microsoft.com/office/drawing/2014/main" id="{4B5A3016-2AAE-7EF2-E606-ABA9211F1A4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56" name="Group 9755">
            <a:extLst>
              <a:ext uri="{FF2B5EF4-FFF2-40B4-BE49-F238E27FC236}">
                <a16:creationId xmlns:a16="http://schemas.microsoft.com/office/drawing/2014/main" id="{08B11F7A-DC36-061B-01FB-3D22317A8F49}"/>
              </a:ext>
            </a:extLst>
          </p:cNvPr>
          <p:cNvGrpSpPr/>
          <p:nvPr/>
        </p:nvGrpSpPr>
        <p:grpSpPr>
          <a:xfrm>
            <a:off x="8151675" y="4914005"/>
            <a:ext cx="89485" cy="89485"/>
            <a:chOff x="2162465" y="4117385"/>
            <a:chExt cx="283772" cy="283772"/>
          </a:xfrm>
        </p:grpSpPr>
        <p:cxnSp>
          <p:nvCxnSpPr>
            <p:cNvPr id="9757" name="Straight Connector 9756">
              <a:extLst>
                <a:ext uri="{FF2B5EF4-FFF2-40B4-BE49-F238E27FC236}">
                  <a16:creationId xmlns:a16="http://schemas.microsoft.com/office/drawing/2014/main" id="{6C838494-EE0A-DAEC-7AE4-C2BB1A34E0B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58" name="Straight Connector 9757">
              <a:extLst>
                <a:ext uri="{FF2B5EF4-FFF2-40B4-BE49-F238E27FC236}">
                  <a16:creationId xmlns:a16="http://schemas.microsoft.com/office/drawing/2014/main" id="{B9FC9246-5D8C-415D-EBEA-C83015EF218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59" name="Group 9758">
            <a:extLst>
              <a:ext uri="{FF2B5EF4-FFF2-40B4-BE49-F238E27FC236}">
                <a16:creationId xmlns:a16="http://schemas.microsoft.com/office/drawing/2014/main" id="{8B153F76-A0EB-2E05-805A-B5CAEB67B27B}"/>
              </a:ext>
            </a:extLst>
          </p:cNvPr>
          <p:cNvGrpSpPr/>
          <p:nvPr/>
        </p:nvGrpSpPr>
        <p:grpSpPr>
          <a:xfrm>
            <a:off x="8182310" y="4930319"/>
            <a:ext cx="89485" cy="89485"/>
            <a:chOff x="2162465" y="4117385"/>
            <a:chExt cx="283772" cy="283772"/>
          </a:xfrm>
        </p:grpSpPr>
        <p:cxnSp>
          <p:nvCxnSpPr>
            <p:cNvPr id="9760" name="Straight Connector 9759">
              <a:extLst>
                <a:ext uri="{FF2B5EF4-FFF2-40B4-BE49-F238E27FC236}">
                  <a16:creationId xmlns:a16="http://schemas.microsoft.com/office/drawing/2014/main" id="{6CAC08FE-359C-FFBD-0CBA-4550E74321C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61" name="Straight Connector 9760">
              <a:extLst>
                <a:ext uri="{FF2B5EF4-FFF2-40B4-BE49-F238E27FC236}">
                  <a16:creationId xmlns:a16="http://schemas.microsoft.com/office/drawing/2014/main" id="{9939CEDD-5016-14A0-188C-100E38145FD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62" name="Group 9761">
            <a:extLst>
              <a:ext uri="{FF2B5EF4-FFF2-40B4-BE49-F238E27FC236}">
                <a16:creationId xmlns:a16="http://schemas.microsoft.com/office/drawing/2014/main" id="{2229C58A-F7D5-C7B6-D9E3-C8ABB35B3EFE}"/>
              </a:ext>
            </a:extLst>
          </p:cNvPr>
          <p:cNvGrpSpPr/>
          <p:nvPr/>
        </p:nvGrpSpPr>
        <p:grpSpPr>
          <a:xfrm>
            <a:off x="8256722" y="4987237"/>
            <a:ext cx="89485" cy="89485"/>
            <a:chOff x="2162465" y="4117385"/>
            <a:chExt cx="283772" cy="283772"/>
          </a:xfrm>
        </p:grpSpPr>
        <p:cxnSp>
          <p:nvCxnSpPr>
            <p:cNvPr id="9763" name="Straight Connector 9762">
              <a:extLst>
                <a:ext uri="{FF2B5EF4-FFF2-40B4-BE49-F238E27FC236}">
                  <a16:creationId xmlns:a16="http://schemas.microsoft.com/office/drawing/2014/main" id="{3B8BEA84-2621-BC67-4E94-38712460DE8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64" name="Straight Connector 9763">
              <a:extLst>
                <a:ext uri="{FF2B5EF4-FFF2-40B4-BE49-F238E27FC236}">
                  <a16:creationId xmlns:a16="http://schemas.microsoft.com/office/drawing/2014/main" id="{0E0060D6-5F24-9652-F729-B1FC44656A4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65" name="Group 9764">
            <a:extLst>
              <a:ext uri="{FF2B5EF4-FFF2-40B4-BE49-F238E27FC236}">
                <a16:creationId xmlns:a16="http://schemas.microsoft.com/office/drawing/2014/main" id="{76F0DD82-4228-30A2-8BB9-6FA3FD2742CA}"/>
              </a:ext>
            </a:extLst>
          </p:cNvPr>
          <p:cNvGrpSpPr/>
          <p:nvPr/>
        </p:nvGrpSpPr>
        <p:grpSpPr>
          <a:xfrm>
            <a:off x="8291753" y="4987237"/>
            <a:ext cx="89485" cy="89485"/>
            <a:chOff x="2162465" y="4117385"/>
            <a:chExt cx="283772" cy="283772"/>
          </a:xfrm>
        </p:grpSpPr>
        <p:cxnSp>
          <p:nvCxnSpPr>
            <p:cNvPr id="9766" name="Straight Connector 9765">
              <a:extLst>
                <a:ext uri="{FF2B5EF4-FFF2-40B4-BE49-F238E27FC236}">
                  <a16:creationId xmlns:a16="http://schemas.microsoft.com/office/drawing/2014/main" id="{4179FDD8-28A1-632B-26B2-6B6082C3F1C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67" name="Straight Connector 9766">
              <a:extLst>
                <a:ext uri="{FF2B5EF4-FFF2-40B4-BE49-F238E27FC236}">
                  <a16:creationId xmlns:a16="http://schemas.microsoft.com/office/drawing/2014/main" id="{EB4196D2-AF5C-9D6F-1197-D28F90EB0B1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68" name="Group 9767">
            <a:extLst>
              <a:ext uri="{FF2B5EF4-FFF2-40B4-BE49-F238E27FC236}">
                <a16:creationId xmlns:a16="http://schemas.microsoft.com/office/drawing/2014/main" id="{B2E11E2B-2F9C-99A2-AF5A-0BF1BA50FDAA}"/>
              </a:ext>
            </a:extLst>
          </p:cNvPr>
          <p:cNvGrpSpPr/>
          <p:nvPr/>
        </p:nvGrpSpPr>
        <p:grpSpPr>
          <a:xfrm>
            <a:off x="8431796" y="5019805"/>
            <a:ext cx="89485" cy="89485"/>
            <a:chOff x="2162465" y="4117385"/>
            <a:chExt cx="283772" cy="283772"/>
          </a:xfrm>
        </p:grpSpPr>
        <p:cxnSp>
          <p:nvCxnSpPr>
            <p:cNvPr id="9769" name="Straight Connector 9768">
              <a:extLst>
                <a:ext uri="{FF2B5EF4-FFF2-40B4-BE49-F238E27FC236}">
                  <a16:creationId xmlns:a16="http://schemas.microsoft.com/office/drawing/2014/main" id="{E4FAB2A2-0DAF-7013-AE30-036AC99D5E3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70" name="Straight Connector 9769">
              <a:extLst>
                <a:ext uri="{FF2B5EF4-FFF2-40B4-BE49-F238E27FC236}">
                  <a16:creationId xmlns:a16="http://schemas.microsoft.com/office/drawing/2014/main" id="{0354EA0A-0182-DB50-8AF2-C22787CA8BA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71" name="Group 9770">
            <a:extLst>
              <a:ext uri="{FF2B5EF4-FFF2-40B4-BE49-F238E27FC236}">
                <a16:creationId xmlns:a16="http://schemas.microsoft.com/office/drawing/2014/main" id="{602FACB9-D606-ED6A-6975-345DB4B72BC9}"/>
              </a:ext>
            </a:extLst>
          </p:cNvPr>
          <p:cNvGrpSpPr/>
          <p:nvPr/>
        </p:nvGrpSpPr>
        <p:grpSpPr>
          <a:xfrm>
            <a:off x="8484305" y="5049925"/>
            <a:ext cx="89485" cy="89485"/>
            <a:chOff x="2162465" y="4117385"/>
            <a:chExt cx="283772" cy="283772"/>
          </a:xfrm>
        </p:grpSpPr>
        <p:cxnSp>
          <p:nvCxnSpPr>
            <p:cNvPr id="9772" name="Straight Connector 9771">
              <a:extLst>
                <a:ext uri="{FF2B5EF4-FFF2-40B4-BE49-F238E27FC236}">
                  <a16:creationId xmlns:a16="http://schemas.microsoft.com/office/drawing/2014/main" id="{AEAF5018-2076-EC86-2C4B-17E490E4495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73" name="Straight Connector 9772">
              <a:extLst>
                <a:ext uri="{FF2B5EF4-FFF2-40B4-BE49-F238E27FC236}">
                  <a16:creationId xmlns:a16="http://schemas.microsoft.com/office/drawing/2014/main" id="{F8194CFF-EB65-E71D-9354-45A5AFCC868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74" name="Group 9773">
            <a:extLst>
              <a:ext uri="{FF2B5EF4-FFF2-40B4-BE49-F238E27FC236}">
                <a16:creationId xmlns:a16="http://schemas.microsoft.com/office/drawing/2014/main" id="{FC41D1FA-4284-2FB2-DE1F-15605C9FF162}"/>
              </a:ext>
            </a:extLst>
          </p:cNvPr>
          <p:cNvGrpSpPr/>
          <p:nvPr/>
        </p:nvGrpSpPr>
        <p:grpSpPr>
          <a:xfrm>
            <a:off x="8690367" y="5058974"/>
            <a:ext cx="89485" cy="89485"/>
            <a:chOff x="2162465" y="4117385"/>
            <a:chExt cx="283772" cy="283772"/>
          </a:xfrm>
        </p:grpSpPr>
        <p:cxnSp>
          <p:nvCxnSpPr>
            <p:cNvPr id="9775" name="Straight Connector 9774">
              <a:extLst>
                <a:ext uri="{FF2B5EF4-FFF2-40B4-BE49-F238E27FC236}">
                  <a16:creationId xmlns:a16="http://schemas.microsoft.com/office/drawing/2014/main" id="{4D79AA29-D941-230A-12ED-474DD0A0A34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76" name="Straight Connector 9775">
              <a:extLst>
                <a:ext uri="{FF2B5EF4-FFF2-40B4-BE49-F238E27FC236}">
                  <a16:creationId xmlns:a16="http://schemas.microsoft.com/office/drawing/2014/main" id="{7DDD27B5-20C9-73FA-9AB0-B62B1612ED1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77" name="Group 9776">
            <a:extLst>
              <a:ext uri="{FF2B5EF4-FFF2-40B4-BE49-F238E27FC236}">
                <a16:creationId xmlns:a16="http://schemas.microsoft.com/office/drawing/2014/main" id="{A7A39478-ED26-4FA8-EBF1-9CF9A4535445}"/>
              </a:ext>
            </a:extLst>
          </p:cNvPr>
          <p:cNvGrpSpPr/>
          <p:nvPr/>
        </p:nvGrpSpPr>
        <p:grpSpPr>
          <a:xfrm>
            <a:off x="8733198" y="5083158"/>
            <a:ext cx="89485" cy="89485"/>
            <a:chOff x="2162465" y="4117385"/>
            <a:chExt cx="283772" cy="283772"/>
          </a:xfrm>
        </p:grpSpPr>
        <p:cxnSp>
          <p:nvCxnSpPr>
            <p:cNvPr id="9778" name="Straight Connector 9777">
              <a:extLst>
                <a:ext uri="{FF2B5EF4-FFF2-40B4-BE49-F238E27FC236}">
                  <a16:creationId xmlns:a16="http://schemas.microsoft.com/office/drawing/2014/main" id="{3D0CFC8E-D1D9-61A2-A8F7-615D416CB97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79" name="Straight Connector 9778">
              <a:extLst>
                <a:ext uri="{FF2B5EF4-FFF2-40B4-BE49-F238E27FC236}">
                  <a16:creationId xmlns:a16="http://schemas.microsoft.com/office/drawing/2014/main" id="{55EA7036-DDC4-79C1-3BD3-FBF744AF244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80" name="Group 9779">
            <a:extLst>
              <a:ext uri="{FF2B5EF4-FFF2-40B4-BE49-F238E27FC236}">
                <a16:creationId xmlns:a16="http://schemas.microsoft.com/office/drawing/2014/main" id="{1DE6B103-251E-1A12-BB17-08BF13896FB7}"/>
              </a:ext>
            </a:extLst>
          </p:cNvPr>
          <p:cNvGrpSpPr/>
          <p:nvPr/>
        </p:nvGrpSpPr>
        <p:grpSpPr>
          <a:xfrm>
            <a:off x="8779851" y="5094668"/>
            <a:ext cx="89485" cy="89485"/>
            <a:chOff x="2162465" y="4117385"/>
            <a:chExt cx="283772" cy="283772"/>
          </a:xfrm>
        </p:grpSpPr>
        <p:cxnSp>
          <p:nvCxnSpPr>
            <p:cNvPr id="9781" name="Straight Connector 9780">
              <a:extLst>
                <a:ext uri="{FF2B5EF4-FFF2-40B4-BE49-F238E27FC236}">
                  <a16:creationId xmlns:a16="http://schemas.microsoft.com/office/drawing/2014/main" id="{BA206D99-C261-144E-3580-477EF4EC688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82" name="Straight Connector 9781">
              <a:extLst>
                <a:ext uri="{FF2B5EF4-FFF2-40B4-BE49-F238E27FC236}">
                  <a16:creationId xmlns:a16="http://schemas.microsoft.com/office/drawing/2014/main" id="{2178900A-2935-A464-A8B7-37711533707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83" name="Group 9782">
            <a:extLst>
              <a:ext uri="{FF2B5EF4-FFF2-40B4-BE49-F238E27FC236}">
                <a16:creationId xmlns:a16="http://schemas.microsoft.com/office/drawing/2014/main" id="{45FE8A38-2494-5D6C-170B-A1144852FA50}"/>
              </a:ext>
            </a:extLst>
          </p:cNvPr>
          <p:cNvGrpSpPr/>
          <p:nvPr/>
        </p:nvGrpSpPr>
        <p:grpSpPr>
          <a:xfrm>
            <a:off x="8811168" y="5094668"/>
            <a:ext cx="89485" cy="89485"/>
            <a:chOff x="2162465" y="4117385"/>
            <a:chExt cx="283772" cy="283772"/>
          </a:xfrm>
        </p:grpSpPr>
        <p:cxnSp>
          <p:nvCxnSpPr>
            <p:cNvPr id="9784" name="Straight Connector 9783">
              <a:extLst>
                <a:ext uri="{FF2B5EF4-FFF2-40B4-BE49-F238E27FC236}">
                  <a16:creationId xmlns:a16="http://schemas.microsoft.com/office/drawing/2014/main" id="{BC8E582A-F43D-AF39-C1A6-55C7FD7F06A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85" name="Straight Connector 9784">
              <a:extLst>
                <a:ext uri="{FF2B5EF4-FFF2-40B4-BE49-F238E27FC236}">
                  <a16:creationId xmlns:a16="http://schemas.microsoft.com/office/drawing/2014/main" id="{6D286741-3DBB-3409-3C21-3A69BBC516C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86" name="Group 9785">
            <a:extLst>
              <a:ext uri="{FF2B5EF4-FFF2-40B4-BE49-F238E27FC236}">
                <a16:creationId xmlns:a16="http://schemas.microsoft.com/office/drawing/2014/main" id="{D2BC5194-1E48-FD04-AA6D-F9E0DA32BC23}"/>
              </a:ext>
            </a:extLst>
          </p:cNvPr>
          <p:cNvGrpSpPr/>
          <p:nvPr/>
        </p:nvGrpSpPr>
        <p:grpSpPr>
          <a:xfrm>
            <a:off x="8859653" y="5098930"/>
            <a:ext cx="89485" cy="89485"/>
            <a:chOff x="2162465" y="4117385"/>
            <a:chExt cx="283772" cy="283772"/>
          </a:xfrm>
        </p:grpSpPr>
        <p:cxnSp>
          <p:nvCxnSpPr>
            <p:cNvPr id="9787" name="Straight Connector 9786">
              <a:extLst>
                <a:ext uri="{FF2B5EF4-FFF2-40B4-BE49-F238E27FC236}">
                  <a16:creationId xmlns:a16="http://schemas.microsoft.com/office/drawing/2014/main" id="{268A8EBC-27EA-1E19-E98A-83030FCF4F6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88" name="Straight Connector 9787">
              <a:extLst>
                <a:ext uri="{FF2B5EF4-FFF2-40B4-BE49-F238E27FC236}">
                  <a16:creationId xmlns:a16="http://schemas.microsoft.com/office/drawing/2014/main" id="{BFEA30AB-B2E6-D51F-0BFE-9CCC7F40114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89" name="Group 9788">
            <a:extLst>
              <a:ext uri="{FF2B5EF4-FFF2-40B4-BE49-F238E27FC236}">
                <a16:creationId xmlns:a16="http://schemas.microsoft.com/office/drawing/2014/main" id="{472CE23E-02ED-C88F-D6EA-BD562C5F8BC7}"/>
              </a:ext>
            </a:extLst>
          </p:cNvPr>
          <p:cNvGrpSpPr/>
          <p:nvPr/>
        </p:nvGrpSpPr>
        <p:grpSpPr>
          <a:xfrm>
            <a:off x="8893074" y="5114340"/>
            <a:ext cx="89485" cy="89485"/>
            <a:chOff x="2162465" y="4117385"/>
            <a:chExt cx="283772" cy="283772"/>
          </a:xfrm>
        </p:grpSpPr>
        <p:cxnSp>
          <p:nvCxnSpPr>
            <p:cNvPr id="9790" name="Straight Connector 9789">
              <a:extLst>
                <a:ext uri="{FF2B5EF4-FFF2-40B4-BE49-F238E27FC236}">
                  <a16:creationId xmlns:a16="http://schemas.microsoft.com/office/drawing/2014/main" id="{8F1B4A85-81AB-C06B-7875-8C17A3E7B26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91" name="Straight Connector 9790">
              <a:extLst>
                <a:ext uri="{FF2B5EF4-FFF2-40B4-BE49-F238E27FC236}">
                  <a16:creationId xmlns:a16="http://schemas.microsoft.com/office/drawing/2014/main" id="{91BAF4BA-E3C2-8BEA-573A-F03A0597CBA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92" name="Group 9791">
            <a:extLst>
              <a:ext uri="{FF2B5EF4-FFF2-40B4-BE49-F238E27FC236}">
                <a16:creationId xmlns:a16="http://schemas.microsoft.com/office/drawing/2014/main" id="{1C80C266-05DA-980F-00D6-C70DE6A24DBD}"/>
              </a:ext>
            </a:extLst>
          </p:cNvPr>
          <p:cNvGrpSpPr/>
          <p:nvPr/>
        </p:nvGrpSpPr>
        <p:grpSpPr>
          <a:xfrm>
            <a:off x="8953414" y="5143099"/>
            <a:ext cx="89485" cy="89485"/>
            <a:chOff x="2162465" y="4117385"/>
            <a:chExt cx="283772" cy="283772"/>
          </a:xfrm>
        </p:grpSpPr>
        <p:cxnSp>
          <p:nvCxnSpPr>
            <p:cNvPr id="9793" name="Straight Connector 9792">
              <a:extLst>
                <a:ext uri="{FF2B5EF4-FFF2-40B4-BE49-F238E27FC236}">
                  <a16:creationId xmlns:a16="http://schemas.microsoft.com/office/drawing/2014/main" id="{4DF47C7E-4E8A-97FD-A703-14857AA19A1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94" name="Straight Connector 9793">
              <a:extLst>
                <a:ext uri="{FF2B5EF4-FFF2-40B4-BE49-F238E27FC236}">
                  <a16:creationId xmlns:a16="http://schemas.microsoft.com/office/drawing/2014/main" id="{58F0CCD5-ABA7-4CDB-5F7B-F9837F49F24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95" name="Group 9794">
            <a:extLst>
              <a:ext uri="{FF2B5EF4-FFF2-40B4-BE49-F238E27FC236}">
                <a16:creationId xmlns:a16="http://schemas.microsoft.com/office/drawing/2014/main" id="{1556C575-2C02-F604-E053-702C77221ECD}"/>
              </a:ext>
            </a:extLst>
          </p:cNvPr>
          <p:cNvGrpSpPr/>
          <p:nvPr/>
        </p:nvGrpSpPr>
        <p:grpSpPr>
          <a:xfrm>
            <a:off x="8968263" y="5169611"/>
            <a:ext cx="89485" cy="89485"/>
            <a:chOff x="2162465" y="4117385"/>
            <a:chExt cx="283772" cy="283772"/>
          </a:xfrm>
        </p:grpSpPr>
        <p:cxnSp>
          <p:nvCxnSpPr>
            <p:cNvPr id="9796" name="Straight Connector 9795">
              <a:extLst>
                <a:ext uri="{FF2B5EF4-FFF2-40B4-BE49-F238E27FC236}">
                  <a16:creationId xmlns:a16="http://schemas.microsoft.com/office/drawing/2014/main" id="{7E5D9995-5455-94F1-2692-42068DDD8A0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97" name="Straight Connector 9796">
              <a:extLst>
                <a:ext uri="{FF2B5EF4-FFF2-40B4-BE49-F238E27FC236}">
                  <a16:creationId xmlns:a16="http://schemas.microsoft.com/office/drawing/2014/main" id="{94FDB488-0B85-4DE6-5F2F-247DB2BD0F6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98" name="Group 9797">
            <a:extLst>
              <a:ext uri="{FF2B5EF4-FFF2-40B4-BE49-F238E27FC236}">
                <a16:creationId xmlns:a16="http://schemas.microsoft.com/office/drawing/2014/main" id="{3390D5CB-0BF7-F88B-5E98-09EA9DF33C2D}"/>
              </a:ext>
            </a:extLst>
          </p:cNvPr>
          <p:cNvGrpSpPr/>
          <p:nvPr/>
        </p:nvGrpSpPr>
        <p:grpSpPr>
          <a:xfrm>
            <a:off x="9006446" y="5168315"/>
            <a:ext cx="89485" cy="89485"/>
            <a:chOff x="2162465" y="4117385"/>
            <a:chExt cx="283772" cy="283772"/>
          </a:xfrm>
        </p:grpSpPr>
        <p:cxnSp>
          <p:nvCxnSpPr>
            <p:cNvPr id="9799" name="Straight Connector 9798">
              <a:extLst>
                <a:ext uri="{FF2B5EF4-FFF2-40B4-BE49-F238E27FC236}">
                  <a16:creationId xmlns:a16="http://schemas.microsoft.com/office/drawing/2014/main" id="{A807ED5A-B3AB-9643-8133-B9F0EE638E0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00" name="Straight Connector 9799">
              <a:extLst>
                <a:ext uri="{FF2B5EF4-FFF2-40B4-BE49-F238E27FC236}">
                  <a16:creationId xmlns:a16="http://schemas.microsoft.com/office/drawing/2014/main" id="{10579F0F-20CD-83FB-A5C1-EC519FDB093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01" name="Group 9800">
            <a:extLst>
              <a:ext uri="{FF2B5EF4-FFF2-40B4-BE49-F238E27FC236}">
                <a16:creationId xmlns:a16="http://schemas.microsoft.com/office/drawing/2014/main" id="{9C344C8B-73F5-EFEB-B900-29065D5989D9}"/>
              </a:ext>
            </a:extLst>
          </p:cNvPr>
          <p:cNvGrpSpPr/>
          <p:nvPr/>
        </p:nvGrpSpPr>
        <p:grpSpPr>
          <a:xfrm>
            <a:off x="9069059" y="5208004"/>
            <a:ext cx="89485" cy="89485"/>
            <a:chOff x="2162465" y="4117385"/>
            <a:chExt cx="283772" cy="283772"/>
          </a:xfrm>
        </p:grpSpPr>
        <p:cxnSp>
          <p:nvCxnSpPr>
            <p:cNvPr id="9802" name="Straight Connector 9801">
              <a:extLst>
                <a:ext uri="{FF2B5EF4-FFF2-40B4-BE49-F238E27FC236}">
                  <a16:creationId xmlns:a16="http://schemas.microsoft.com/office/drawing/2014/main" id="{1CF2ABC0-D68D-8ABB-EE2A-F4F47B0C456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03" name="Straight Connector 9802">
              <a:extLst>
                <a:ext uri="{FF2B5EF4-FFF2-40B4-BE49-F238E27FC236}">
                  <a16:creationId xmlns:a16="http://schemas.microsoft.com/office/drawing/2014/main" id="{197EE1CD-8917-D8F0-0A06-2B0AF167FA0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04" name="Group 9803">
            <a:extLst>
              <a:ext uri="{FF2B5EF4-FFF2-40B4-BE49-F238E27FC236}">
                <a16:creationId xmlns:a16="http://schemas.microsoft.com/office/drawing/2014/main" id="{511DA4ED-5E68-17D9-F6FB-804BCB359875}"/>
              </a:ext>
            </a:extLst>
          </p:cNvPr>
          <p:cNvGrpSpPr/>
          <p:nvPr/>
        </p:nvGrpSpPr>
        <p:grpSpPr>
          <a:xfrm>
            <a:off x="9170024" y="5229587"/>
            <a:ext cx="89485" cy="89485"/>
            <a:chOff x="2162465" y="4117385"/>
            <a:chExt cx="283772" cy="283772"/>
          </a:xfrm>
        </p:grpSpPr>
        <p:cxnSp>
          <p:nvCxnSpPr>
            <p:cNvPr id="9805" name="Straight Connector 9804">
              <a:extLst>
                <a:ext uri="{FF2B5EF4-FFF2-40B4-BE49-F238E27FC236}">
                  <a16:creationId xmlns:a16="http://schemas.microsoft.com/office/drawing/2014/main" id="{401A5372-F268-266D-F744-4F28AF6D37E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06" name="Straight Connector 9805">
              <a:extLst>
                <a:ext uri="{FF2B5EF4-FFF2-40B4-BE49-F238E27FC236}">
                  <a16:creationId xmlns:a16="http://schemas.microsoft.com/office/drawing/2014/main" id="{8279E3FD-E0D2-B9D6-6C4E-A58CB2718CD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07" name="Group 9806">
            <a:extLst>
              <a:ext uri="{FF2B5EF4-FFF2-40B4-BE49-F238E27FC236}">
                <a16:creationId xmlns:a16="http://schemas.microsoft.com/office/drawing/2014/main" id="{8392C070-C741-A059-D587-BE6C77B3712B}"/>
              </a:ext>
            </a:extLst>
          </p:cNvPr>
          <p:cNvGrpSpPr/>
          <p:nvPr/>
        </p:nvGrpSpPr>
        <p:grpSpPr>
          <a:xfrm>
            <a:off x="9219868" y="5255631"/>
            <a:ext cx="89485" cy="89485"/>
            <a:chOff x="2162465" y="4117385"/>
            <a:chExt cx="283772" cy="283772"/>
          </a:xfrm>
        </p:grpSpPr>
        <p:cxnSp>
          <p:nvCxnSpPr>
            <p:cNvPr id="9808" name="Straight Connector 9807">
              <a:extLst>
                <a:ext uri="{FF2B5EF4-FFF2-40B4-BE49-F238E27FC236}">
                  <a16:creationId xmlns:a16="http://schemas.microsoft.com/office/drawing/2014/main" id="{30136BF6-5E56-BD7E-E2F8-A2AB7416538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09" name="Straight Connector 9808">
              <a:extLst>
                <a:ext uri="{FF2B5EF4-FFF2-40B4-BE49-F238E27FC236}">
                  <a16:creationId xmlns:a16="http://schemas.microsoft.com/office/drawing/2014/main" id="{74BD83B8-FC13-FEDE-1FC0-0515D45A263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10" name="Group 9809">
            <a:extLst>
              <a:ext uri="{FF2B5EF4-FFF2-40B4-BE49-F238E27FC236}">
                <a16:creationId xmlns:a16="http://schemas.microsoft.com/office/drawing/2014/main" id="{CF141C74-F950-8C1D-83F5-536CC0F68264}"/>
              </a:ext>
            </a:extLst>
          </p:cNvPr>
          <p:cNvGrpSpPr/>
          <p:nvPr/>
        </p:nvGrpSpPr>
        <p:grpSpPr>
          <a:xfrm>
            <a:off x="9343509" y="5258201"/>
            <a:ext cx="89485" cy="89485"/>
            <a:chOff x="2162465" y="4117385"/>
            <a:chExt cx="283772" cy="283772"/>
          </a:xfrm>
        </p:grpSpPr>
        <p:cxnSp>
          <p:nvCxnSpPr>
            <p:cNvPr id="9811" name="Straight Connector 9810">
              <a:extLst>
                <a:ext uri="{FF2B5EF4-FFF2-40B4-BE49-F238E27FC236}">
                  <a16:creationId xmlns:a16="http://schemas.microsoft.com/office/drawing/2014/main" id="{B9465A39-20B4-89ED-27DE-2CB5D01E4EF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12" name="Straight Connector 9811">
              <a:extLst>
                <a:ext uri="{FF2B5EF4-FFF2-40B4-BE49-F238E27FC236}">
                  <a16:creationId xmlns:a16="http://schemas.microsoft.com/office/drawing/2014/main" id="{F1C0F744-FDA3-EFED-993F-A7B204014A2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13" name="Group 9812">
            <a:extLst>
              <a:ext uri="{FF2B5EF4-FFF2-40B4-BE49-F238E27FC236}">
                <a16:creationId xmlns:a16="http://schemas.microsoft.com/office/drawing/2014/main" id="{C54C1E64-89B5-151E-746F-CDF2A76AA83D}"/>
              </a:ext>
            </a:extLst>
          </p:cNvPr>
          <p:cNvGrpSpPr/>
          <p:nvPr/>
        </p:nvGrpSpPr>
        <p:grpSpPr>
          <a:xfrm>
            <a:off x="9384765" y="5262392"/>
            <a:ext cx="89485" cy="89485"/>
            <a:chOff x="2162465" y="4117385"/>
            <a:chExt cx="283772" cy="283772"/>
          </a:xfrm>
        </p:grpSpPr>
        <p:cxnSp>
          <p:nvCxnSpPr>
            <p:cNvPr id="9814" name="Straight Connector 9813">
              <a:extLst>
                <a:ext uri="{FF2B5EF4-FFF2-40B4-BE49-F238E27FC236}">
                  <a16:creationId xmlns:a16="http://schemas.microsoft.com/office/drawing/2014/main" id="{CB4AF592-4501-76E5-36B3-36A872C455E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15" name="Straight Connector 9814">
              <a:extLst>
                <a:ext uri="{FF2B5EF4-FFF2-40B4-BE49-F238E27FC236}">
                  <a16:creationId xmlns:a16="http://schemas.microsoft.com/office/drawing/2014/main" id="{4B86343B-5A19-E601-533B-9DF9653DDB9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16" name="Group 9815">
            <a:extLst>
              <a:ext uri="{FF2B5EF4-FFF2-40B4-BE49-F238E27FC236}">
                <a16:creationId xmlns:a16="http://schemas.microsoft.com/office/drawing/2014/main" id="{B6818160-0847-218E-0E07-22CCDCCA189E}"/>
              </a:ext>
            </a:extLst>
          </p:cNvPr>
          <p:cNvGrpSpPr/>
          <p:nvPr/>
        </p:nvGrpSpPr>
        <p:grpSpPr>
          <a:xfrm>
            <a:off x="9415924" y="5262392"/>
            <a:ext cx="89485" cy="89485"/>
            <a:chOff x="2162465" y="4117385"/>
            <a:chExt cx="283772" cy="283772"/>
          </a:xfrm>
        </p:grpSpPr>
        <p:cxnSp>
          <p:nvCxnSpPr>
            <p:cNvPr id="9817" name="Straight Connector 9816">
              <a:extLst>
                <a:ext uri="{FF2B5EF4-FFF2-40B4-BE49-F238E27FC236}">
                  <a16:creationId xmlns:a16="http://schemas.microsoft.com/office/drawing/2014/main" id="{E9EAC8C0-EFEF-7F70-4E4B-4194D394FD0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18" name="Straight Connector 9817">
              <a:extLst>
                <a:ext uri="{FF2B5EF4-FFF2-40B4-BE49-F238E27FC236}">
                  <a16:creationId xmlns:a16="http://schemas.microsoft.com/office/drawing/2014/main" id="{78E607E2-4240-8945-0242-19C76676622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19" name="Group 9818">
            <a:extLst>
              <a:ext uri="{FF2B5EF4-FFF2-40B4-BE49-F238E27FC236}">
                <a16:creationId xmlns:a16="http://schemas.microsoft.com/office/drawing/2014/main" id="{66779C32-AAD7-6FC8-9052-B95075999D4D}"/>
              </a:ext>
            </a:extLst>
          </p:cNvPr>
          <p:cNvGrpSpPr/>
          <p:nvPr/>
        </p:nvGrpSpPr>
        <p:grpSpPr>
          <a:xfrm>
            <a:off x="9463663" y="5262392"/>
            <a:ext cx="89485" cy="89485"/>
            <a:chOff x="2162465" y="4117385"/>
            <a:chExt cx="283772" cy="283772"/>
          </a:xfrm>
        </p:grpSpPr>
        <p:cxnSp>
          <p:nvCxnSpPr>
            <p:cNvPr id="9820" name="Straight Connector 9819">
              <a:extLst>
                <a:ext uri="{FF2B5EF4-FFF2-40B4-BE49-F238E27FC236}">
                  <a16:creationId xmlns:a16="http://schemas.microsoft.com/office/drawing/2014/main" id="{893C4A6A-BF84-8678-BAA3-84348A19B04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21" name="Straight Connector 9820">
              <a:extLst>
                <a:ext uri="{FF2B5EF4-FFF2-40B4-BE49-F238E27FC236}">
                  <a16:creationId xmlns:a16="http://schemas.microsoft.com/office/drawing/2014/main" id="{0294613F-EE58-E840-D734-CDC07FAC2A2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22" name="Group 9821">
            <a:extLst>
              <a:ext uri="{FF2B5EF4-FFF2-40B4-BE49-F238E27FC236}">
                <a16:creationId xmlns:a16="http://schemas.microsoft.com/office/drawing/2014/main" id="{BECF7DB7-DAE2-0F5D-6BC0-E36CCF7F2BD9}"/>
              </a:ext>
            </a:extLst>
          </p:cNvPr>
          <p:cNvGrpSpPr/>
          <p:nvPr/>
        </p:nvGrpSpPr>
        <p:grpSpPr>
          <a:xfrm>
            <a:off x="9477736" y="5262392"/>
            <a:ext cx="89485" cy="89485"/>
            <a:chOff x="2162465" y="4117385"/>
            <a:chExt cx="283772" cy="283772"/>
          </a:xfrm>
        </p:grpSpPr>
        <p:cxnSp>
          <p:nvCxnSpPr>
            <p:cNvPr id="9823" name="Straight Connector 9822">
              <a:extLst>
                <a:ext uri="{FF2B5EF4-FFF2-40B4-BE49-F238E27FC236}">
                  <a16:creationId xmlns:a16="http://schemas.microsoft.com/office/drawing/2014/main" id="{F93F420E-EBC9-76F7-9222-982A1F8F40B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24" name="Straight Connector 9823">
              <a:extLst>
                <a:ext uri="{FF2B5EF4-FFF2-40B4-BE49-F238E27FC236}">
                  <a16:creationId xmlns:a16="http://schemas.microsoft.com/office/drawing/2014/main" id="{ADDA0845-10C8-864F-C365-20A751DD856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25" name="Group 9824">
            <a:extLst>
              <a:ext uri="{FF2B5EF4-FFF2-40B4-BE49-F238E27FC236}">
                <a16:creationId xmlns:a16="http://schemas.microsoft.com/office/drawing/2014/main" id="{9B7CFD02-4766-58A3-DB0C-D5AC2D1E4F98}"/>
              </a:ext>
            </a:extLst>
          </p:cNvPr>
          <p:cNvGrpSpPr/>
          <p:nvPr/>
        </p:nvGrpSpPr>
        <p:grpSpPr>
          <a:xfrm>
            <a:off x="9584140" y="5294429"/>
            <a:ext cx="89485" cy="89485"/>
            <a:chOff x="2162465" y="4117385"/>
            <a:chExt cx="283772" cy="283772"/>
          </a:xfrm>
        </p:grpSpPr>
        <p:cxnSp>
          <p:nvCxnSpPr>
            <p:cNvPr id="9826" name="Straight Connector 9825">
              <a:extLst>
                <a:ext uri="{FF2B5EF4-FFF2-40B4-BE49-F238E27FC236}">
                  <a16:creationId xmlns:a16="http://schemas.microsoft.com/office/drawing/2014/main" id="{D50D64D7-08F5-6581-4132-88B39C3731C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27" name="Straight Connector 9826">
              <a:extLst>
                <a:ext uri="{FF2B5EF4-FFF2-40B4-BE49-F238E27FC236}">
                  <a16:creationId xmlns:a16="http://schemas.microsoft.com/office/drawing/2014/main" id="{9516B9EF-D9FB-843E-DD13-F1D5D287D40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28" name="Group 9827">
            <a:extLst>
              <a:ext uri="{FF2B5EF4-FFF2-40B4-BE49-F238E27FC236}">
                <a16:creationId xmlns:a16="http://schemas.microsoft.com/office/drawing/2014/main" id="{431B2489-5516-1AF1-FB82-44C4CEFFA0D9}"/>
              </a:ext>
            </a:extLst>
          </p:cNvPr>
          <p:cNvGrpSpPr/>
          <p:nvPr/>
        </p:nvGrpSpPr>
        <p:grpSpPr>
          <a:xfrm>
            <a:off x="9657886" y="5294429"/>
            <a:ext cx="89485" cy="89485"/>
            <a:chOff x="2162465" y="4117385"/>
            <a:chExt cx="283772" cy="283772"/>
          </a:xfrm>
        </p:grpSpPr>
        <p:cxnSp>
          <p:nvCxnSpPr>
            <p:cNvPr id="9829" name="Straight Connector 9828">
              <a:extLst>
                <a:ext uri="{FF2B5EF4-FFF2-40B4-BE49-F238E27FC236}">
                  <a16:creationId xmlns:a16="http://schemas.microsoft.com/office/drawing/2014/main" id="{19BE5A0E-042C-6F7F-A9A2-750C75CEB78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30" name="Straight Connector 9829">
              <a:extLst>
                <a:ext uri="{FF2B5EF4-FFF2-40B4-BE49-F238E27FC236}">
                  <a16:creationId xmlns:a16="http://schemas.microsoft.com/office/drawing/2014/main" id="{9CE86B98-98BD-DDC3-1AFD-78D989381B6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31" name="Group 9830">
            <a:extLst>
              <a:ext uri="{FF2B5EF4-FFF2-40B4-BE49-F238E27FC236}">
                <a16:creationId xmlns:a16="http://schemas.microsoft.com/office/drawing/2014/main" id="{ED51013B-83DF-290E-B289-43ED8E34148D}"/>
              </a:ext>
            </a:extLst>
          </p:cNvPr>
          <p:cNvGrpSpPr/>
          <p:nvPr/>
        </p:nvGrpSpPr>
        <p:grpSpPr>
          <a:xfrm>
            <a:off x="9863296" y="5294429"/>
            <a:ext cx="89485" cy="89485"/>
            <a:chOff x="2162465" y="4117385"/>
            <a:chExt cx="283772" cy="283772"/>
          </a:xfrm>
        </p:grpSpPr>
        <p:cxnSp>
          <p:nvCxnSpPr>
            <p:cNvPr id="9832" name="Straight Connector 9831">
              <a:extLst>
                <a:ext uri="{FF2B5EF4-FFF2-40B4-BE49-F238E27FC236}">
                  <a16:creationId xmlns:a16="http://schemas.microsoft.com/office/drawing/2014/main" id="{69C79592-A9FB-CDAF-AC5E-EE2EAC2E67F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33" name="Straight Connector 9832">
              <a:extLst>
                <a:ext uri="{FF2B5EF4-FFF2-40B4-BE49-F238E27FC236}">
                  <a16:creationId xmlns:a16="http://schemas.microsoft.com/office/drawing/2014/main" id="{548A8019-6BD6-60E5-F9ED-EE5AA25F977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34" name="Group 9833">
            <a:extLst>
              <a:ext uri="{FF2B5EF4-FFF2-40B4-BE49-F238E27FC236}">
                <a16:creationId xmlns:a16="http://schemas.microsoft.com/office/drawing/2014/main" id="{5C811F98-5292-0119-571A-EB1E624E792F}"/>
              </a:ext>
            </a:extLst>
          </p:cNvPr>
          <p:cNvGrpSpPr/>
          <p:nvPr/>
        </p:nvGrpSpPr>
        <p:grpSpPr>
          <a:xfrm>
            <a:off x="9903669" y="5294429"/>
            <a:ext cx="89485" cy="89485"/>
            <a:chOff x="2162465" y="4117385"/>
            <a:chExt cx="283772" cy="283772"/>
          </a:xfrm>
        </p:grpSpPr>
        <p:cxnSp>
          <p:nvCxnSpPr>
            <p:cNvPr id="9835" name="Straight Connector 9834">
              <a:extLst>
                <a:ext uri="{FF2B5EF4-FFF2-40B4-BE49-F238E27FC236}">
                  <a16:creationId xmlns:a16="http://schemas.microsoft.com/office/drawing/2014/main" id="{63207284-3F8A-CB1C-4941-D3F840276C6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36" name="Straight Connector 9835">
              <a:extLst>
                <a:ext uri="{FF2B5EF4-FFF2-40B4-BE49-F238E27FC236}">
                  <a16:creationId xmlns:a16="http://schemas.microsoft.com/office/drawing/2014/main" id="{927837E6-8B97-1DB3-3024-0DBC5423263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37" name="Group 9836">
            <a:extLst>
              <a:ext uri="{FF2B5EF4-FFF2-40B4-BE49-F238E27FC236}">
                <a16:creationId xmlns:a16="http://schemas.microsoft.com/office/drawing/2014/main" id="{4D7087CD-A0D3-836B-B576-600C8BB1F32D}"/>
              </a:ext>
            </a:extLst>
          </p:cNvPr>
          <p:cNvGrpSpPr/>
          <p:nvPr/>
        </p:nvGrpSpPr>
        <p:grpSpPr>
          <a:xfrm>
            <a:off x="9917748" y="5294429"/>
            <a:ext cx="89485" cy="89485"/>
            <a:chOff x="2162465" y="4117385"/>
            <a:chExt cx="283772" cy="283772"/>
          </a:xfrm>
        </p:grpSpPr>
        <p:cxnSp>
          <p:nvCxnSpPr>
            <p:cNvPr id="9838" name="Straight Connector 9837">
              <a:extLst>
                <a:ext uri="{FF2B5EF4-FFF2-40B4-BE49-F238E27FC236}">
                  <a16:creationId xmlns:a16="http://schemas.microsoft.com/office/drawing/2014/main" id="{847244AF-2387-0836-C44C-B99AA3F4D53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39" name="Straight Connector 9838">
              <a:extLst>
                <a:ext uri="{FF2B5EF4-FFF2-40B4-BE49-F238E27FC236}">
                  <a16:creationId xmlns:a16="http://schemas.microsoft.com/office/drawing/2014/main" id="{D1DDA939-A9AD-58BB-C4BD-A1342CDBB05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40" name="Group 9839">
            <a:extLst>
              <a:ext uri="{FF2B5EF4-FFF2-40B4-BE49-F238E27FC236}">
                <a16:creationId xmlns:a16="http://schemas.microsoft.com/office/drawing/2014/main" id="{C01556F3-A862-63AF-B0FD-63998EB95F26}"/>
              </a:ext>
            </a:extLst>
          </p:cNvPr>
          <p:cNvGrpSpPr/>
          <p:nvPr/>
        </p:nvGrpSpPr>
        <p:grpSpPr>
          <a:xfrm>
            <a:off x="10007647" y="5294429"/>
            <a:ext cx="89485" cy="89485"/>
            <a:chOff x="2162465" y="4117385"/>
            <a:chExt cx="283772" cy="283772"/>
          </a:xfrm>
        </p:grpSpPr>
        <p:cxnSp>
          <p:nvCxnSpPr>
            <p:cNvPr id="9841" name="Straight Connector 9840">
              <a:extLst>
                <a:ext uri="{FF2B5EF4-FFF2-40B4-BE49-F238E27FC236}">
                  <a16:creationId xmlns:a16="http://schemas.microsoft.com/office/drawing/2014/main" id="{74662E90-4D6B-AC7B-577E-EB386840A3D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42" name="Straight Connector 9841">
              <a:extLst>
                <a:ext uri="{FF2B5EF4-FFF2-40B4-BE49-F238E27FC236}">
                  <a16:creationId xmlns:a16="http://schemas.microsoft.com/office/drawing/2014/main" id="{CBD0FC1E-99CB-4DCA-0993-12FA89C853D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43" name="Group 9842">
            <a:extLst>
              <a:ext uri="{FF2B5EF4-FFF2-40B4-BE49-F238E27FC236}">
                <a16:creationId xmlns:a16="http://schemas.microsoft.com/office/drawing/2014/main" id="{8A079F62-A805-DCD6-85F1-672FDAAE0071}"/>
              </a:ext>
            </a:extLst>
          </p:cNvPr>
          <p:cNvGrpSpPr/>
          <p:nvPr/>
        </p:nvGrpSpPr>
        <p:grpSpPr>
          <a:xfrm>
            <a:off x="10202874" y="5294429"/>
            <a:ext cx="89485" cy="89485"/>
            <a:chOff x="2162465" y="4117385"/>
            <a:chExt cx="283772" cy="283772"/>
          </a:xfrm>
        </p:grpSpPr>
        <p:cxnSp>
          <p:nvCxnSpPr>
            <p:cNvPr id="9844" name="Straight Connector 9843">
              <a:extLst>
                <a:ext uri="{FF2B5EF4-FFF2-40B4-BE49-F238E27FC236}">
                  <a16:creationId xmlns:a16="http://schemas.microsoft.com/office/drawing/2014/main" id="{99F670FF-857A-5818-14A0-C7A4AD2B846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45" name="Straight Connector 9844">
              <a:extLst>
                <a:ext uri="{FF2B5EF4-FFF2-40B4-BE49-F238E27FC236}">
                  <a16:creationId xmlns:a16="http://schemas.microsoft.com/office/drawing/2014/main" id="{BC2AD2D1-597C-DAB2-042F-570F5A93ED5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46" name="Group 9845">
            <a:extLst>
              <a:ext uri="{FF2B5EF4-FFF2-40B4-BE49-F238E27FC236}">
                <a16:creationId xmlns:a16="http://schemas.microsoft.com/office/drawing/2014/main" id="{6D2CD39F-CB9F-BAD3-6DE5-9B5310E8C222}"/>
              </a:ext>
            </a:extLst>
          </p:cNvPr>
          <p:cNvGrpSpPr/>
          <p:nvPr/>
        </p:nvGrpSpPr>
        <p:grpSpPr>
          <a:xfrm>
            <a:off x="10429096" y="5383915"/>
            <a:ext cx="89485" cy="89485"/>
            <a:chOff x="2162465" y="4117385"/>
            <a:chExt cx="283772" cy="283772"/>
          </a:xfrm>
        </p:grpSpPr>
        <p:cxnSp>
          <p:nvCxnSpPr>
            <p:cNvPr id="9847" name="Straight Connector 9846">
              <a:extLst>
                <a:ext uri="{FF2B5EF4-FFF2-40B4-BE49-F238E27FC236}">
                  <a16:creationId xmlns:a16="http://schemas.microsoft.com/office/drawing/2014/main" id="{F66DA847-8D65-74E4-CDEA-A8A13C69C1B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48" name="Straight Connector 9847">
              <a:extLst>
                <a:ext uri="{FF2B5EF4-FFF2-40B4-BE49-F238E27FC236}">
                  <a16:creationId xmlns:a16="http://schemas.microsoft.com/office/drawing/2014/main" id="{B54F39B7-D953-3A07-5698-C001EF3DC1B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49" name="Group 9848">
            <a:extLst>
              <a:ext uri="{FF2B5EF4-FFF2-40B4-BE49-F238E27FC236}">
                <a16:creationId xmlns:a16="http://schemas.microsoft.com/office/drawing/2014/main" id="{616AD1F4-F92F-65A9-920A-28C3641A1617}"/>
              </a:ext>
            </a:extLst>
          </p:cNvPr>
          <p:cNvGrpSpPr/>
          <p:nvPr/>
        </p:nvGrpSpPr>
        <p:grpSpPr>
          <a:xfrm>
            <a:off x="10606554" y="5379378"/>
            <a:ext cx="89485" cy="89485"/>
            <a:chOff x="2162465" y="4117385"/>
            <a:chExt cx="283772" cy="283772"/>
          </a:xfrm>
        </p:grpSpPr>
        <p:cxnSp>
          <p:nvCxnSpPr>
            <p:cNvPr id="9850" name="Straight Connector 9849">
              <a:extLst>
                <a:ext uri="{FF2B5EF4-FFF2-40B4-BE49-F238E27FC236}">
                  <a16:creationId xmlns:a16="http://schemas.microsoft.com/office/drawing/2014/main" id="{85C2E440-0AA7-950B-6019-DB38D3D97A2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51" name="Straight Connector 9850">
              <a:extLst>
                <a:ext uri="{FF2B5EF4-FFF2-40B4-BE49-F238E27FC236}">
                  <a16:creationId xmlns:a16="http://schemas.microsoft.com/office/drawing/2014/main" id="{2D5669FE-C960-5FE9-7D07-2E61BBD2C57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52" name="Group 9851">
            <a:extLst>
              <a:ext uri="{FF2B5EF4-FFF2-40B4-BE49-F238E27FC236}">
                <a16:creationId xmlns:a16="http://schemas.microsoft.com/office/drawing/2014/main" id="{FEAFB0AB-F083-3CD0-C700-E9F5AD547EDD}"/>
              </a:ext>
            </a:extLst>
          </p:cNvPr>
          <p:cNvGrpSpPr/>
          <p:nvPr/>
        </p:nvGrpSpPr>
        <p:grpSpPr>
          <a:xfrm>
            <a:off x="10850544" y="5383915"/>
            <a:ext cx="89485" cy="89485"/>
            <a:chOff x="2162465" y="4117385"/>
            <a:chExt cx="283772" cy="283772"/>
          </a:xfrm>
        </p:grpSpPr>
        <p:cxnSp>
          <p:nvCxnSpPr>
            <p:cNvPr id="9853" name="Straight Connector 9852">
              <a:extLst>
                <a:ext uri="{FF2B5EF4-FFF2-40B4-BE49-F238E27FC236}">
                  <a16:creationId xmlns:a16="http://schemas.microsoft.com/office/drawing/2014/main" id="{F4822918-1AA7-1C51-A369-65DB03774D6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54" name="Straight Connector 9853">
              <a:extLst>
                <a:ext uri="{FF2B5EF4-FFF2-40B4-BE49-F238E27FC236}">
                  <a16:creationId xmlns:a16="http://schemas.microsoft.com/office/drawing/2014/main" id="{FB8B2049-C35D-4F08-6D5C-D823AF21188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55" name="Group 9854">
            <a:extLst>
              <a:ext uri="{FF2B5EF4-FFF2-40B4-BE49-F238E27FC236}">
                <a16:creationId xmlns:a16="http://schemas.microsoft.com/office/drawing/2014/main" id="{E4FD64DD-BBA7-2933-9C34-F8BED84B80ED}"/>
              </a:ext>
            </a:extLst>
          </p:cNvPr>
          <p:cNvGrpSpPr/>
          <p:nvPr/>
        </p:nvGrpSpPr>
        <p:grpSpPr>
          <a:xfrm>
            <a:off x="10957805" y="5601833"/>
            <a:ext cx="89485" cy="89485"/>
            <a:chOff x="2162465" y="4117385"/>
            <a:chExt cx="283772" cy="283772"/>
          </a:xfrm>
        </p:grpSpPr>
        <p:cxnSp>
          <p:nvCxnSpPr>
            <p:cNvPr id="9856" name="Straight Connector 9855">
              <a:extLst>
                <a:ext uri="{FF2B5EF4-FFF2-40B4-BE49-F238E27FC236}">
                  <a16:creationId xmlns:a16="http://schemas.microsoft.com/office/drawing/2014/main" id="{BEC1D03B-D215-BCF6-393D-A963DD7B76E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57" name="Straight Connector 9856">
              <a:extLst>
                <a:ext uri="{FF2B5EF4-FFF2-40B4-BE49-F238E27FC236}">
                  <a16:creationId xmlns:a16="http://schemas.microsoft.com/office/drawing/2014/main" id="{847EBC52-03FD-E95C-A3EF-851DD3077B1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sp>
        <p:nvSpPr>
          <p:cNvPr id="9858" name="Freeform: Shape 9857">
            <a:extLst>
              <a:ext uri="{FF2B5EF4-FFF2-40B4-BE49-F238E27FC236}">
                <a16:creationId xmlns:a16="http://schemas.microsoft.com/office/drawing/2014/main" id="{74BE0B3F-CABB-0DAA-6483-DF6D003A53FC}"/>
              </a:ext>
            </a:extLst>
          </p:cNvPr>
          <p:cNvSpPr/>
          <p:nvPr/>
        </p:nvSpPr>
        <p:spPr bwMode="auto">
          <a:xfrm>
            <a:off x="6522244" y="4386264"/>
            <a:ext cx="4622006" cy="1369218"/>
          </a:xfrm>
          <a:custGeom>
            <a:avLst/>
            <a:gdLst>
              <a:gd name="connsiteX0" fmla="*/ 0 w 3955256"/>
              <a:gd name="connsiteY0" fmla="*/ 0 h 1245393"/>
              <a:gd name="connsiteX1" fmla="*/ 109537 w 3955256"/>
              <a:gd name="connsiteY1" fmla="*/ 0 h 1245393"/>
              <a:gd name="connsiteX2" fmla="*/ 109537 w 3955256"/>
              <a:gd name="connsiteY2" fmla="*/ 23812 h 1245393"/>
              <a:gd name="connsiteX3" fmla="*/ 152400 w 3955256"/>
              <a:gd name="connsiteY3" fmla="*/ 23812 h 1245393"/>
              <a:gd name="connsiteX4" fmla="*/ 152400 w 3955256"/>
              <a:gd name="connsiteY4" fmla="*/ 52387 h 1245393"/>
              <a:gd name="connsiteX5" fmla="*/ 219075 w 3955256"/>
              <a:gd name="connsiteY5" fmla="*/ 52387 h 1245393"/>
              <a:gd name="connsiteX6" fmla="*/ 219075 w 3955256"/>
              <a:gd name="connsiteY6" fmla="*/ 97631 h 1245393"/>
              <a:gd name="connsiteX7" fmla="*/ 259556 w 3955256"/>
              <a:gd name="connsiteY7" fmla="*/ 97631 h 1245393"/>
              <a:gd name="connsiteX8" fmla="*/ 259556 w 3955256"/>
              <a:gd name="connsiteY8" fmla="*/ 109537 h 1245393"/>
              <a:gd name="connsiteX9" fmla="*/ 364331 w 3955256"/>
              <a:gd name="connsiteY9" fmla="*/ 109537 h 1245393"/>
              <a:gd name="connsiteX10" fmla="*/ 364331 w 3955256"/>
              <a:gd name="connsiteY10" fmla="*/ 135731 h 1245393"/>
              <a:gd name="connsiteX11" fmla="*/ 388144 w 3955256"/>
              <a:gd name="connsiteY11" fmla="*/ 135731 h 1245393"/>
              <a:gd name="connsiteX12" fmla="*/ 388144 w 3955256"/>
              <a:gd name="connsiteY12" fmla="*/ 157162 h 1245393"/>
              <a:gd name="connsiteX13" fmla="*/ 423862 w 3955256"/>
              <a:gd name="connsiteY13" fmla="*/ 157162 h 1245393"/>
              <a:gd name="connsiteX14" fmla="*/ 423862 w 3955256"/>
              <a:gd name="connsiteY14" fmla="*/ 173831 h 1245393"/>
              <a:gd name="connsiteX15" fmla="*/ 450056 w 3955256"/>
              <a:gd name="connsiteY15" fmla="*/ 173831 h 1245393"/>
              <a:gd name="connsiteX16" fmla="*/ 450056 w 3955256"/>
              <a:gd name="connsiteY16" fmla="*/ 185737 h 1245393"/>
              <a:gd name="connsiteX17" fmla="*/ 521494 w 3955256"/>
              <a:gd name="connsiteY17" fmla="*/ 185737 h 1245393"/>
              <a:gd name="connsiteX18" fmla="*/ 521494 w 3955256"/>
              <a:gd name="connsiteY18" fmla="*/ 197643 h 1245393"/>
              <a:gd name="connsiteX19" fmla="*/ 619125 w 3955256"/>
              <a:gd name="connsiteY19" fmla="*/ 197643 h 1245393"/>
              <a:gd name="connsiteX20" fmla="*/ 619125 w 3955256"/>
              <a:gd name="connsiteY20" fmla="*/ 204787 h 1245393"/>
              <a:gd name="connsiteX21" fmla="*/ 657225 w 3955256"/>
              <a:gd name="connsiteY21" fmla="*/ 204787 h 1245393"/>
              <a:gd name="connsiteX22" fmla="*/ 657225 w 3955256"/>
              <a:gd name="connsiteY22" fmla="*/ 216693 h 1245393"/>
              <a:gd name="connsiteX23" fmla="*/ 671512 w 3955256"/>
              <a:gd name="connsiteY23" fmla="*/ 216693 h 1245393"/>
              <a:gd name="connsiteX24" fmla="*/ 671512 w 3955256"/>
              <a:gd name="connsiteY24" fmla="*/ 223837 h 1245393"/>
              <a:gd name="connsiteX25" fmla="*/ 688181 w 3955256"/>
              <a:gd name="connsiteY25" fmla="*/ 223837 h 1245393"/>
              <a:gd name="connsiteX26" fmla="*/ 688181 w 3955256"/>
              <a:gd name="connsiteY26" fmla="*/ 230981 h 1245393"/>
              <a:gd name="connsiteX27" fmla="*/ 702469 w 3955256"/>
              <a:gd name="connsiteY27" fmla="*/ 230981 h 1245393"/>
              <a:gd name="connsiteX28" fmla="*/ 702469 w 3955256"/>
              <a:gd name="connsiteY28" fmla="*/ 269081 h 1245393"/>
              <a:gd name="connsiteX29" fmla="*/ 723900 w 3955256"/>
              <a:gd name="connsiteY29" fmla="*/ 269081 h 1245393"/>
              <a:gd name="connsiteX30" fmla="*/ 723900 w 3955256"/>
              <a:gd name="connsiteY30" fmla="*/ 283368 h 1245393"/>
              <a:gd name="connsiteX31" fmla="*/ 742950 w 3955256"/>
              <a:gd name="connsiteY31" fmla="*/ 283368 h 1245393"/>
              <a:gd name="connsiteX32" fmla="*/ 742950 w 3955256"/>
              <a:gd name="connsiteY32" fmla="*/ 295275 h 1245393"/>
              <a:gd name="connsiteX33" fmla="*/ 757237 w 3955256"/>
              <a:gd name="connsiteY33" fmla="*/ 295275 h 1245393"/>
              <a:gd name="connsiteX34" fmla="*/ 757237 w 3955256"/>
              <a:gd name="connsiteY34" fmla="*/ 316706 h 1245393"/>
              <a:gd name="connsiteX35" fmla="*/ 773906 w 3955256"/>
              <a:gd name="connsiteY35" fmla="*/ 316706 h 1245393"/>
              <a:gd name="connsiteX36" fmla="*/ 773906 w 3955256"/>
              <a:gd name="connsiteY36" fmla="*/ 333375 h 1245393"/>
              <a:gd name="connsiteX37" fmla="*/ 785812 w 3955256"/>
              <a:gd name="connsiteY37" fmla="*/ 333375 h 1245393"/>
              <a:gd name="connsiteX38" fmla="*/ 785812 w 3955256"/>
              <a:gd name="connsiteY38" fmla="*/ 347662 h 1245393"/>
              <a:gd name="connsiteX39" fmla="*/ 812006 w 3955256"/>
              <a:gd name="connsiteY39" fmla="*/ 347662 h 1245393"/>
              <a:gd name="connsiteX40" fmla="*/ 812006 w 3955256"/>
              <a:gd name="connsiteY40" fmla="*/ 381000 h 1245393"/>
              <a:gd name="connsiteX41" fmla="*/ 959644 w 3955256"/>
              <a:gd name="connsiteY41" fmla="*/ 381000 h 1245393"/>
              <a:gd name="connsiteX42" fmla="*/ 959644 w 3955256"/>
              <a:gd name="connsiteY42" fmla="*/ 388143 h 1245393"/>
              <a:gd name="connsiteX43" fmla="*/ 1002506 w 3955256"/>
              <a:gd name="connsiteY43" fmla="*/ 388143 h 1245393"/>
              <a:gd name="connsiteX44" fmla="*/ 1002506 w 3955256"/>
              <a:gd name="connsiteY44" fmla="*/ 407193 h 1245393"/>
              <a:gd name="connsiteX45" fmla="*/ 1112044 w 3955256"/>
              <a:gd name="connsiteY45" fmla="*/ 407193 h 1245393"/>
              <a:gd name="connsiteX46" fmla="*/ 1112044 w 3955256"/>
              <a:gd name="connsiteY46" fmla="*/ 423862 h 1245393"/>
              <a:gd name="connsiteX47" fmla="*/ 1150144 w 3955256"/>
              <a:gd name="connsiteY47" fmla="*/ 423862 h 1245393"/>
              <a:gd name="connsiteX48" fmla="*/ 1150144 w 3955256"/>
              <a:gd name="connsiteY48" fmla="*/ 447675 h 1245393"/>
              <a:gd name="connsiteX49" fmla="*/ 1178719 w 3955256"/>
              <a:gd name="connsiteY49" fmla="*/ 447675 h 1245393"/>
              <a:gd name="connsiteX50" fmla="*/ 1178719 w 3955256"/>
              <a:gd name="connsiteY50" fmla="*/ 454818 h 1245393"/>
              <a:gd name="connsiteX51" fmla="*/ 1200150 w 3955256"/>
              <a:gd name="connsiteY51" fmla="*/ 454818 h 1245393"/>
              <a:gd name="connsiteX52" fmla="*/ 1200150 w 3955256"/>
              <a:gd name="connsiteY52" fmla="*/ 488156 h 1245393"/>
              <a:gd name="connsiteX53" fmla="*/ 1219200 w 3955256"/>
              <a:gd name="connsiteY53" fmla="*/ 488156 h 1245393"/>
              <a:gd name="connsiteX54" fmla="*/ 1219200 w 3955256"/>
              <a:gd name="connsiteY54" fmla="*/ 502443 h 1245393"/>
              <a:gd name="connsiteX55" fmla="*/ 1271587 w 3955256"/>
              <a:gd name="connsiteY55" fmla="*/ 502443 h 1245393"/>
              <a:gd name="connsiteX56" fmla="*/ 1271587 w 3955256"/>
              <a:gd name="connsiteY56" fmla="*/ 533400 h 1245393"/>
              <a:gd name="connsiteX57" fmla="*/ 1283494 w 3955256"/>
              <a:gd name="connsiteY57" fmla="*/ 533400 h 1245393"/>
              <a:gd name="connsiteX58" fmla="*/ 1283494 w 3955256"/>
              <a:gd name="connsiteY58" fmla="*/ 559593 h 1245393"/>
              <a:gd name="connsiteX59" fmla="*/ 1364456 w 3955256"/>
              <a:gd name="connsiteY59" fmla="*/ 559593 h 1245393"/>
              <a:gd name="connsiteX60" fmla="*/ 1364456 w 3955256"/>
              <a:gd name="connsiteY60" fmla="*/ 588168 h 1245393"/>
              <a:gd name="connsiteX61" fmla="*/ 1423987 w 3955256"/>
              <a:gd name="connsiteY61" fmla="*/ 588168 h 1245393"/>
              <a:gd name="connsiteX62" fmla="*/ 1423987 w 3955256"/>
              <a:gd name="connsiteY62" fmla="*/ 604837 h 1245393"/>
              <a:gd name="connsiteX63" fmla="*/ 1450181 w 3955256"/>
              <a:gd name="connsiteY63" fmla="*/ 604837 h 1245393"/>
              <a:gd name="connsiteX64" fmla="*/ 1450181 w 3955256"/>
              <a:gd name="connsiteY64" fmla="*/ 621506 h 1245393"/>
              <a:gd name="connsiteX65" fmla="*/ 1459706 w 3955256"/>
              <a:gd name="connsiteY65" fmla="*/ 621506 h 1245393"/>
              <a:gd name="connsiteX66" fmla="*/ 1459706 w 3955256"/>
              <a:gd name="connsiteY66" fmla="*/ 633412 h 1245393"/>
              <a:gd name="connsiteX67" fmla="*/ 1493044 w 3955256"/>
              <a:gd name="connsiteY67" fmla="*/ 633412 h 1245393"/>
              <a:gd name="connsiteX68" fmla="*/ 1493044 w 3955256"/>
              <a:gd name="connsiteY68" fmla="*/ 647700 h 1245393"/>
              <a:gd name="connsiteX69" fmla="*/ 1574006 w 3955256"/>
              <a:gd name="connsiteY69" fmla="*/ 647700 h 1245393"/>
              <a:gd name="connsiteX70" fmla="*/ 1574006 w 3955256"/>
              <a:gd name="connsiteY70" fmla="*/ 681037 h 1245393"/>
              <a:gd name="connsiteX71" fmla="*/ 1595437 w 3955256"/>
              <a:gd name="connsiteY71" fmla="*/ 681037 h 1245393"/>
              <a:gd name="connsiteX72" fmla="*/ 1595437 w 3955256"/>
              <a:gd name="connsiteY72" fmla="*/ 695325 h 1245393"/>
              <a:gd name="connsiteX73" fmla="*/ 1676400 w 3955256"/>
              <a:gd name="connsiteY73" fmla="*/ 695325 h 1245393"/>
              <a:gd name="connsiteX74" fmla="*/ 1676400 w 3955256"/>
              <a:gd name="connsiteY74" fmla="*/ 704850 h 1245393"/>
              <a:gd name="connsiteX75" fmla="*/ 1695450 w 3955256"/>
              <a:gd name="connsiteY75" fmla="*/ 704850 h 1245393"/>
              <a:gd name="connsiteX76" fmla="*/ 1695450 w 3955256"/>
              <a:gd name="connsiteY76" fmla="*/ 745331 h 1245393"/>
              <a:gd name="connsiteX77" fmla="*/ 1759744 w 3955256"/>
              <a:gd name="connsiteY77" fmla="*/ 745331 h 1245393"/>
              <a:gd name="connsiteX78" fmla="*/ 1759744 w 3955256"/>
              <a:gd name="connsiteY78" fmla="*/ 762000 h 1245393"/>
              <a:gd name="connsiteX79" fmla="*/ 1914525 w 3955256"/>
              <a:gd name="connsiteY79" fmla="*/ 762000 h 1245393"/>
              <a:gd name="connsiteX80" fmla="*/ 1914525 w 3955256"/>
              <a:gd name="connsiteY80" fmla="*/ 781050 h 1245393"/>
              <a:gd name="connsiteX81" fmla="*/ 1959769 w 3955256"/>
              <a:gd name="connsiteY81" fmla="*/ 781050 h 1245393"/>
              <a:gd name="connsiteX82" fmla="*/ 1959769 w 3955256"/>
              <a:gd name="connsiteY82" fmla="*/ 792956 h 1245393"/>
              <a:gd name="connsiteX83" fmla="*/ 1976437 w 3955256"/>
              <a:gd name="connsiteY83" fmla="*/ 792956 h 1245393"/>
              <a:gd name="connsiteX84" fmla="*/ 1976437 w 3955256"/>
              <a:gd name="connsiteY84" fmla="*/ 840581 h 1245393"/>
              <a:gd name="connsiteX85" fmla="*/ 2019300 w 3955256"/>
              <a:gd name="connsiteY85" fmla="*/ 840581 h 1245393"/>
              <a:gd name="connsiteX86" fmla="*/ 2019300 w 3955256"/>
              <a:gd name="connsiteY86" fmla="*/ 866775 h 1245393"/>
              <a:gd name="connsiteX87" fmla="*/ 2069306 w 3955256"/>
              <a:gd name="connsiteY87" fmla="*/ 866775 h 1245393"/>
              <a:gd name="connsiteX88" fmla="*/ 2069306 w 3955256"/>
              <a:gd name="connsiteY88" fmla="*/ 907256 h 1245393"/>
              <a:gd name="connsiteX89" fmla="*/ 2128837 w 3955256"/>
              <a:gd name="connsiteY89" fmla="*/ 907256 h 1245393"/>
              <a:gd name="connsiteX90" fmla="*/ 2128837 w 3955256"/>
              <a:gd name="connsiteY90" fmla="*/ 935831 h 1245393"/>
              <a:gd name="connsiteX91" fmla="*/ 2338387 w 3955256"/>
              <a:gd name="connsiteY91" fmla="*/ 935831 h 1245393"/>
              <a:gd name="connsiteX92" fmla="*/ 2338387 w 3955256"/>
              <a:gd name="connsiteY92" fmla="*/ 969168 h 1245393"/>
              <a:gd name="connsiteX93" fmla="*/ 2400300 w 3955256"/>
              <a:gd name="connsiteY93" fmla="*/ 969168 h 1245393"/>
              <a:gd name="connsiteX94" fmla="*/ 2400300 w 3955256"/>
              <a:gd name="connsiteY94" fmla="*/ 990600 h 1245393"/>
              <a:gd name="connsiteX95" fmla="*/ 2690812 w 3955256"/>
              <a:gd name="connsiteY95" fmla="*/ 990600 h 1245393"/>
              <a:gd name="connsiteX96" fmla="*/ 2690812 w 3955256"/>
              <a:gd name="connsiteY96" fmla="*/ 1031081 h 1245393"/>
              <a:gd name="connsiteX97" fmla="*/ 3533775 w 3955256"/>
              <a:gd name="connsiteY97" fmla="*/ 1031081 h 1245393"/>
              <a:gd name="connsiteX98" fmla="*/ 3533775 w 3955256"/>
              <a:gd name="connsiteY98" fmla="*/ 1123950 h 1245393"/>
              <a:gd name="connsiteX99" fmla="*/ 3745706 w 3955256"/>
              <a:gd name="connsiteY99" fmla="*/ 1123950 h 1245393"/>
              <a:gd name="connsiteX100" fmla="*/ 3743325 w 3955256"/>
              <a:gd name="connsiteY100" fmla="*/ 1147762 h 1245393"/>
              <a:gd name="connsiteX101" fmla="*/ 3743325 w 3955256"/>
              <a:gd name="connsiteY101" fmla="*/ 1245393 h 1245393"/>
              <a:gd name="connsiteX102" fmla="*/ 3955256 w 3955256"/>
              <a:gd name="connsiteY102" fmla="*/ 1245393 h 1245393"/>
              <a:gd name="connsiteX0" fmla="*/ 0 w 3955256"/>
              <a:gd name="connsiteY0" fmla="*/ 0 h 1245393"/>
              <a:gd name="connsiteX1" fmla="*/ 109537 w 3955256"/>
              <a:gd name="connsiteY1" fmla="*/ 0 h 1245393"/>
              <a:gd name="connsiteX2" fmla="*/ 109537 w 3955256"/>
              <a:gd name="connsiteY2" fmla="*/ 23812 h 1245393"/>
              <a:gd name="connsiteX3" fmla="*/ 152400 w 3955256"/>
              <a:gd name="connsiteY3" fmla="*/ 23812 h 1245393"/>
              <a:gd name="connsiteX4" fmla="*/ 152400 w 3955256"/>
              <a:gd name="connsiteY4" fmla="*/ 52387 h 1245393"/>
              <a:gd name="connsiteX5" fmla="*/ 219075 w 3955256"/>
              <a:gd name="connsiteY5" fmla="*/ 52387 h 1245393"/>
              <a:gd name="connsiteX6" fmla="*/ 219075 w 3955256"/>
              <a:gd name="connsiteY6" fmla="*/ 97631 h 1245393"/>
              <a:gd name="connsiteX7" fmla="*/ 259556 w 3955256"/>
              <a:gd name="connsiteY7" fmla="*/ 97631 h 1245393"/>
              <a:gd name="connsiteX8" fmla="*/ 259556 w 3955256"/>
              <a:gd name="connsiteY8" fmla="*/ 109537 h 1245393"/>
              <a:gd name="connsiteX9" fmla="*/ 364331 w 3955256"/>
              <a:gd name="connsiteY9" fmla="*/ 109537 h 1245393"/>
              <a:gd name="connsiteX10" fmla="*/ 364331 w 3955256"/>
              <a:gd name="connsiteY10" fmla="*/ 135731 h 1245393"/>
              <a:gd name="connsiteX11" fmla="*/ 388144 w 3955256"/>
              <a:gd name="connsiteY11" fmla="*/ 135731 h 1245393"/>
              <a:gd name="connsiteX12" fmla="*/ 388144 w 3955256"/>
              <a:gd name="connsiteY12" fmla="*/ 157162 h 1245393"/>
              <a:gd name="connsiteX13" fmla="*/ 423862 w 3955256"/>
              <a:gd name="connsiteY13" fmla="*/ 157162 h 1245393"/>
              <a:gd name="connsiteX14" fmla="*/ 423862 w 3955256"/>
              <a:gd name="connsiteY14" fmla="*/ 173831 h 1245393"/>
              <a:gd name="connsiteX15" fmla="*/ 450056 w 3955256"/>
              <a:gd name="connsiteY15" fmla="*/ 173831 h 1245393"/>
              <a:gd name="connsiteX16" fmla="*/ 450056 w 3955256"/>
              <a:gd name="connsiteY16" fmla="*/ 185737 h 1245393"/>
              <a:gd name="connsiteX17" fmla="*/ 521494 w 3955256"/>
              <a:gd name="connsiteY17" fmla="*/ 185737 h 1245393"/>
              <a:gd name="connsiteX18" fmla="*/ 521494 w 3955256"/>
              <a:gd name="connsiteY18" fmla="*/ 197643 h 1245393"/>
              <a:gd name="connsiteX19" fmla="*/ 619125 w 3955256"/>
              <a:gd name="connsiteY19" fmla="*/ 197643 h 1245393"/>
              <a:gd name="connsiteX20" fmla="*/ 619125 w 3955256"/>
              <a:gd name="connsiteY20" fmla="*/ 204787 h 1245393"/>
              <a:gd name="connsiteX21" fmla="*/ 657225 w 3955256"/>
              <a:gd name="connsiteY21" fmla="*/ 204787 h 1245393"/>
              <a:gd name="connsiteX22" fmla="*/ 657225 w 3955256"/>
              <a:gd name="connsiteY22" fmla="*/ 216693 h 1245393"/>
              <a:gd name="connsiteX23" fmla="*/ 671512 w 3955256"/>
              <a:gd name="connsiteY23" fmla="*/ 216693 h 1245393"/>
              <a:gd name="connsiteX24" fmla="*/ 671512 w 3955256"/>
              <a:gd name="connsiteY24" fmla="*/ 223837 h 1245393"/>
              <a:gd name="connsiteX25" fmla="*/ 688181 w 3955256"/>
              <a:gd name="connsiteY25" fmla="*/ 223837 h 1245393"/>
              <a:gd name="connsiteX26" fmla="*/ 688181 w 3955256"/>
              <a:gd name="connsiteY26" fmla="*/ 230981 h 1245393"/>
              <a:gd name="connsiteX27" fmla="*/ 702469 w 3955256"/>
              <a:gd name="connsiteY27" fmla="*/ 230981 h 1245393"/>
              <a:gd name="connsiteX28" fmla="*/ 702469 w 3955256"/>
              <a:gd name="connsiteY28" fmla="*/ 269081 h 1245393"/>
              <a:gd name="connsiteX29" fmla="*/ 723900 w 3955256"/>
              <a:gd name="connsiteY29" fmla="*/ 269081 h 1245393"/>
              <a:gd name="connsiteX30" fmla="*/ 723900 w 3955256"/>
              <a:gd name="connsiteY30" fmla="*/ 283368 h 1245393"/>
              <a:gd name="connsiteX31" fmla="*/ 742950 w 3955256"/>
              <a:gd name="connsiteY31" fmla="*/ 283368 h 1245393"/>
              <a:gd name="connsiteX32" fmla="*/ 742950 w 3955256"/>
              <a:gd name="connsiteY32" fmla="*/ 295275 h 1245393"/>
              <a:gd name="connsiteX33" fmla="*/ 757237 w 3955256"/>
              <a:gd name="connsiteY33" fmla="*/ 295275 h 1245393"/>
              <a:gd name="connsiteX34" fmla="*/ 757237 w 3955256"/>
              <a:gd name="connsiteY34" fmla="*/ 316706 h 1245393"/>
              <a:gd name="connsiteX35" fmla="*/ 773906 w 3955256"/>
              <a:gd name="connsiteY35" fmla="*/ 316706 h 1245393"/>
              <a:gd name="connsiteX36" fmla="*/ 773906 w 3955256"/>
              <a:gd name="connsiteY36" fmla="*/ 333375 h 1245393"/>
              <a:gd name="connsiteX37" fmla="*/ 785812 w 3955256"/>
              <a:gd name="connsiteY37" fmla="*/ 333375 h 1245393"/>
              <a:gd name="connsiteX38" fmla="*/ 785812 w 3955256"/>
              <a:gd name="connsiteY38" fmla="*/ 347662 h 1245393"/>
              <a:gd name="connsiteX39" fmla="*/ 812006 w 3955256"/>
              <a:gd name="connsiteY39" fmla="*/ 347662 h 1245393"/>
              <a:gd name="connsiteX40" fmla="*/ 812006 w 3955256"/>
              <a:gd name="connsiteY40" fmla="*/ 381000 h 1245393"/>
              <a:gd name="connsiteX41" fmla="*/ 959644 w 3955256"/>
              <a:gd name="connsiteY41" fmla="*/ 381000 h 1245393"/>
              <a:gd name="connsiteX42" fmla="*/ 959644 w 3955256"/>
              <a:gd name="connsiteY42" fmla="*/ 388143 h 1245393"/>
              <a:gd name="connsiteX43" fmla="*/ 1002506 w 3955256"/>
              <a:gd name="connsiteY43" fmla="*/ 388143 h 1245393"/>
              <a:gd name="connsiteX44" fmla="*/ 1002506 w 3955256"/>
              <a:gd name="connsiteY44" fmla="*/ 407193 h 1245393"/>
              <a:gd name="connsiteX45" fmla="*/ 1112044 w 3955256"/>
              <a:gd name="connsiteY45" fmla="*/ 407193 h 1245393"/>
              <a:gd name="connsiteX46" fmla="*/ 1112044 w 3955256"/>
              <a:gd name="connsiteY46" fmla="*/ 423862 h 1245393"/>
              <a:gd name="connsiteX47" fmla="*/ 1150144 w 3955256"/>
              <a:gd name="connsiteY47" fmla="*/ 423862 h 1245393"/>
              <a:gd name="connsiteX48" fmla="*/ 1150144 w 3955256"/>
              <a:gd name="connsiteY48" fmla="*/ 447675 h 1245393"/>
              <a:gd name="connsiteX49" fmla="*/ 1178719 w 3955256"/>
              <a:gd name="connsiteY49" fmla="*/ 447675 h 1245393"/>
              <a:gd name="connsiteX50" fmla="*/ 1178719 w 3955256"/>
              <a:gd name="connsiteY50" fmla="*/ 454818 h 1245393"/>
              <a:gd name="connsiteX51" fmla="*/ 1200150 w 3955256"/>
              <a:gd name="connsiteY51" fmla="*/ 454818 h 1245393"/>
              <a:gd name="connsiteX52" fmla="*/ 1200150 w 3955256"/>
              <a:gd name="connsiteY52" fmla="*/ 488156 h 1245393"/>
              <a:gd name="connsiteX53" fmla="*/ 1219200 w 3955256"/>
              <a:gd name="connsiteY53" fmla="*/ 488156 h 1245393"/>
              <a:gd name="connsiteX54" fmla="*/ 1219200 w 3955256"/>
              <a:gd name="connsiteY54" fmla="*/ 502443 h 1245393"/>
              <a:gd name="connsiteX55" fmla="*/ 1271587 w 3955256"/>
              <a:gd name="connsiteY55" fmla="*/ 502443 h 1245393"/>
              <a:gd name="connsiteX56" fmla="*/ 1271587 w 3955256"/>
              <a:gd name="connsiteY56" fmla="*/ 533400 h 1245393"/>
              <a:gd name="connsiteX57" fmla="*/ 1283494 w 3955256"/>
              <a:gd name="connsiteY57" fmla="*/ 533400 h 1245393"/>
              <a:gd name="connsiteX58" fmla="*/ 1283494 w 3955256"/>
              <a:gd name="connsiteY58" fmla="*/ 559593 h 1245393"/>
              <a:gd name="connsiteX59" fmla="*/ 1364456 w 3955256"/>
              <a:gd name="connsiteY59" fmla="*/ 559593 h 1245393"/>
              <a:gd name="connsiteX60" fmla="*/ 1364456 w 3955256"/>
              <a:gd name="connsiteY60" fmla="*/ 588168 h 1245393"/>
              <a:gd name="connsiteX61" fmla="*/ 1423987 w 3955256"/>
              <a:gd name="connsiteY61" fmla="*/ 588168 h 1245393"/>
              <a:gd name="connsiteX62" fmla="*/ 1423987 w 3955256"/>
              <a:gd name="connsiteY62" fmla="*/ 604837 h 1245393"/>
              <a:gd name="connsiteX63" fmla="*/ 1450181 w 3955256"/>
              <a:gd name="connsiteY63" fmla="*/ 604837 h 1245393"/>
              <a:gd name="connsiteX64" fmla="*/ 1450181 w 3955256"/>
              <a:gd name="connsiteY64" fmla="*/ 621506 h 1245393"/>
              <a:gd name="connsiteX65" fmla="*/ 1459706 w 3955256"/>
              <a:gd name="connsiteY65" fmla="*/ 621506 h 1245393"/>
              <a:gd name="connsiteX66" fmla="*/ 1459706 w 3955256"/>
              <a:gd name="connsiteY66" fmla="*/ 633412 h 1245393"/>
              <a:gd name="connsiteX67" fmla="*/ 1493044 w 3955256"/>
              <a:gd name="connsiteY67" fmla="*/ 633412 h 1245393"/>
              <a:gd name="connsiteX68" fmla="*/ 1493044 w 3955256"/>
              <a:gd name="connsiteY68" fmla="*/ 647700 h 1245393"/>
              <a:gd name="connsiteX69" fmla="*/ 1574006 w 3955256"/>
              <a:gd name="connsiteY69" fmla="*/ 647700 h 1245393"/>
              <a:gd name="connsiteX70" fmla="*/ 1574006 w 3955256"/>
              <a:gd name="connsiteY70" fmla="*/ 681037 h 1245393"/>
              <a:gd name="connsiteX71" fmla="*/ 1595437 w 3955256"/>
              <a:gd name="connsiteY71" fmla="*/ 681037 h 1245393"/>
              <a:gd name="connsiteX72" fmla="*/ 1595437 w 3955256"/>
              <a:gd name="connsiteY72" fmla="*/ 695325 h 1245393"/>
              <a:gd name="connsiteX73" fmla="*/ 1676400 w 3955256"/>
              <a:gd name="connsiteY73" fmla="*/ 695325 h 1245393"/>
              <a:gd name="connsiteX74" fmla="*/ 1676400 w 3955256"/>
              <a:gd name="connsiteY74" fmla="*/ 704850 h 1245393"/>
              <a:gd name="connsiteX75" fmla="*/ 1695450 w 3955256"/>
              <a:gd name="connsiteY75" fmla="*/ 704850 h 1245393"/>
              <a:gd name="connsiteX76" fmla="*/ 1695450 w 3955256"/>
              <a:gd name="connsiteY76" fmla="*/ 745331 h 1245393"/>
              <a:gd name="connsiteX77" fmla="*/ 1759744 w 3955256"/>
              <a:gd name="connsiteY77" fmla="*/ 745331 h 1245393"/>
              <a:gd name="connsiteX78" fmla="*/ 1759744 w 3955256"/>
              <a:gd name="connsiteY78" fmla="*/ 762000 h 1245393"/>
              <a:gd name="connsiteX79" fmla="*/ 1914525 w 3955256"/>
              <a:gd name="connsiteY79" fmla="*/ 762000 h 1245393"/>
              <a:gd name="connsiteX80" fmla="*/ 1914525 w 3955256"/>
              <a:gd name="connsiteY80" fmla="*/ 781050 h 1245393"/>
              <a:gd name="connsiteX81" fmla="*/ 1959769 w 3955256"/>
              <a:gd name="connsiteY81" fmla="*/ 781050 h 1245393"/>
              <a:gd name="connsiteX82" fmla="*/ 1959769 w 3955256"/>
              <a:gd name="connsiteY82" fmla="*/ 792956 h 1245393"/>
              <a:gd name="connsiteX83" fmla="*/ 1976437 w 3955256"/>
              <a:gd name="connsiteY83" fmla="*/ 792956 h 1245393"/>
              <a:gd name="connsiteX84" fmla="*/ 1976437 w 3955256"/>
              <a:gd name="connsiteY84" fmla="*/ 840581 h 1245393"/>
              <a:gd name="connsiteX85" fmla="*/ 2019300 w 3955256"/>
              <a:gd name="connsiteY85" fmla="*/ 840581 h 1245393"/>
              <a:gd name="connsiteX86" fmla="*/ 2019300 w 3955256"/>
              <a:gd name="connsiteY86" fmla="*/ 866775 h 1245393"/>
              <a:gd name="connsiteX87" fmla="*/ 2069306 w 3955256"/>
              <a:gd name="connsiteY87" fmla="*/ 866775 h 1245393"/>
              <a:gd name="connsiteX88" fmla="*/ 2069306 w 3955256"/>
              <a:gd name="connsiteY88" fmla="*/ 907256 h 1245393"/>
              <a:gd name="connsiteX89" fmla="*/ 2128837 w 3955256"/>
              <a:gd name="connsiteY89" fmla="*/ 907256 h 1245393"/>
              <a:gd name="connsiteX90" fmla="*/ 2128837 w 3955256"/>
              <a:gd name="connsiteY90" fmla="*/ 935831 h 1245393"/>
              <a:gd name="connsiteX91" fmla="*/ 2338387 w 3955256"/>
              <a:gd name="connsiteY91" fmla="*/ 935831 h 1245393"/>
              <a:gd name="connsiteX92" fmla="*/ 2338387 w 3955256"/>
              <a:gd name="connsiteY92" fmla="*/ 969168 h 1245393"/>
              <a:gd name="connsiteX93" fmla="*/ 2400300 w 3955256"/>
              <a:gd name="connsiteY93" fmla="*/ 969168 h 1245393"/>
              <a:gd name="connsiteX94" fmla="*/ 2400300 w 3955256"/>
              <a:gd name="connsiteY94" fmla="*/ 990600 h 1245393"/>
              <a:gd name="connsiteX95" fmla="*/ 2690812 w 3955256"/>
              <a:gd name="connsiteY95" fmla="*/ 990600 h 1245393"/>
              <a:gd name="connsiteX96" fmla="*/ 2690812 w 3955256"/>
              <a:gd name="connsiteY96" fmla="*/ 1031081 h 1245393"/>
              <a:gd name="connsiteX97" fmla="*/ 3533775 w 3955256"/>
              <a:gd name="connsiteY97" fmla="*/ 1031081 h 1245393"/>
              <a:gd name="connsiteX98" fmla="*/ 3533775 w 3955256"/>
              <a:gd name="connsiteY98" fmla="*/ 1123950 h 1245393"/>
              <a:gd name="connsiteX99" fmla="*/ 3745706 w 3955256"/>
              <a:gd name="connsiteY99" fmla="*/ 1123950 h 1245393"/>
              <a:gd name="connsiteX100" fmla="*/ 3743325 w 3955256"/>
              <a:gd name="connsiteY100" fmla="*/ 1147762 h 1245393"/>
              <a:gd name="connsiteX101" fmla="*/ 3743325 w 3955256"/>
              <a:gd name="connsiteY101" fmla="*/ 1245393 h 1245393"/>
              <a:gd name="connsiteX102" fmla="*/ 3883819 w 3955256"/>
              <a:gd name="connsiteY102" fmla="*/ 1245393 h 1245393"/>
              <a:gd name="connsiteX103" fmla="*/ 3955256 w 3955256"/>
              <a:gd name="connsiteY103" fmla="*/ 1245393 h 1245393"/>
              <a:gd name="connsiteX0" fmla="*/ 0 w 4622006"/>
              <a:gd name="connsiteY0" fmla="*/ 0 h 1369218"/>
              <a:gd name="connsiteX1" fmla="*/ 109537 w 4622006"/>
              <a:gd name="connsiteY1" fmla="*/ 0 h 1369218"/>
              <a:gd name="connsiteX2" fmla="*/ 109537 w 4622006"/>
              <a:gd name="connsiteY2" fmla="*/ 23812 h 1369218"/>
              <a:gd name="connsiteX3" fmla="*/ 152400 w 4622006"/>
              <a:gd name="connsiteY3" fmla="*/ 23812 h 1369218"/>
              <a:gd name="connsiteX4" fmla="*/ 152400 w 4622006"/>
              <a:gd name="connsiteY4" fmla="*/ 52387 h 1369218"/>
              <a:gd name="connsiteX5" fmla="*/ 219075 w 4622006"/>
              <a:gd name="connsiteY5" fmla="*/ 52387 h 1369218"/>
              <a:gd name="connsiteX6" fmla="*/ 219075 w 4622006"/>
              <a:gd name="connsiteY6" fmla="*/ 97631 h 1369218"/>
              <a:gd name="connsiteX7" fmla="*/ 259556 w 4622006"/>
              <a:gd name="connsiteY7" fmla="*/ 97631 h 1369218"/>
              <a:gd name="connsiteX8" fmla="*/ 259556 w 4622006"/>
              <a:gd name="connsiteY8" fmla="*/ 109537 h 1369218"/>
              <a:gd name="connsiteX9" fmla="*/ 364331 w 4622006"/>
              <a:gd name="connsiteY9" fmla="*/ 109537 h 1369218"/>
              <a:gd name="connsiteX10" fmla="*/ 364331 w 4622006"/>
              <a:gd name="connsiteY10" fmla="*/ 135731 h 1369218"/>
              <a:gd name="connsiteX11" fmla="*/ 388144 w 4622006"/>
              <a:gd name="connsiteY11" fmla="*/ 135731 h 1369218"/>
              <a:gd name="connsiteX12" fmla="*/ 388144 w 4622006"/>
              <a:gd name="connsiteY12" fmla="*/ 157162 h 1369218"/>
              <a:gd name="connsiteX13" fmla="*/ 423862 w 4622006"/>
              <a:gd name="connsiteY13" fmla="*/ 157162 h 1369218"/>
              <a:gd name="connsiteX14" fmla="*/ 423862 w 4622006"/>
              <a:gd name="connsiteY14" fmla="*/ 173831 h 1369218"/>
              <a:gd name="connsiteX15" fmla="*/ 450056 w 4622006"/>
              <a:gd name="connsiteY15" fmla="*/ 173831 h 1369218"/>
              <a:gd name="connsiteX16" fmla="*/ 450056 w 4622006"/>
              <a:gd name="connsiteY16" fmla="*/ 185737 h 1369218"/>
              <a:gd name="connsiteX17" fmla="*/ 521494 w 4622006"/>
              <a:gd name="connsiteY17" fmla="*/ 185737 h 1369218"/>
              <a:gd name="connsiteX18" fmla="*/ 521494 w 4622006"/>
              <a:gd name="connsiteY18" fmla="*/ 197643 h 1369218"/>
              <a:gd name="connsiteX19" fmla="*/ 619125 w 4622006"/>
              <a:gd name="connsiteY19" fmla="*/ 197643 h 1369218"/>
              <a:gd name="connsiteX20" fmla="*/ 619125 w 4622006"/>
              <a:gd name="connsiteY20" fmla="*/ 204787 h 1369218"/>
              <a:gd name="connsiteX21" fmla="*/ 657225 w 4622006"/>
              <a:gd name="connsiteY21" fmla="*/ 204787 h 1369218"/>
              <a:gd name="connsiteX22" fmla="*/ 657225 w 4622006"/>
              <a:gd name="connsiteY22" fmla="*/ 216693 h 1369218"/>
              <a:gd name="connsiteX23" fmla="*/ 671512 w 4622006"/>
              <a:gd name="connsiteY23" fmla="*/ 216693 h 1369218"/>
              <a:gd name="connsiteX24" fmla="*/ 671512 w 4622006"/>
              <a:gd name="connsiteY24" fmla="*/ 223837 h 1369218"/>
              <a:gd name="connsiteX25" fmla="*/ 688181 w 4622006"/>
              <a:gd name="connsiteY25" fmla="*/ 223837 h 1369218"/>
              <a:gd name="connsiteX26" fmla="*/ 688181 w 4622006"/>
              <a:gd name="connsiteY26" fmla="*/ 230981 h 1369218"/>
              <a:gd name="connsiteX27" fmla="*/ 702469 w 4622006"/>
              <a:gd name="connsiteY27" fmla="*/ 230981 h 1369218"/>
              <a:gd name="connsiteX28" fmla="*/ 702469 w 4622006"/>
              <a:gd name="connsiteY28" fmla="*/ 269081 h 1369218"/>
              <a:gd name="connsiteX29" fmla="*/ 723900 w 4622006"/>
              <a:gd name="connsiteY29" fmla="*/ 269081 h 1369218"/>
              <a:gd name="connsiteX30" fmla="*/ 723900 w 4622006"/>
              <a:gd name="connsiteY30" fmla="*/ 283368 h 1369218"/>
              <a:gd name="connsiteX31" fmla="*/ 742950 w 4622006"/>
              <a:gd name="connsiteY31" fmla="*/ 283368 h 1369218"/>
              <a:gd name="connsiteX32" fmla="*/ 742950 w 4622006"/>
              <a:gd name="connsiteY32" fmla="*/ 295275 h 1369218"/>
              <a:gd name="connsiteX33" fmla="*/ 757237 w 4622006"/>
              <a:gd name="connsiteY33" fmla="*/ 295275 h 1369218"/>
              <a:gd name="connsiteX34" fmla="*/ 757237 w 4622006"/>
              <a:gd name="connsiteY34" fmla="*/ 316706 h 1369218"/>
              <a:gd name="connsiteX35" fmla="*/ 773906 w 4622006"/>
              <a:gd name="connsiteY35" fmla="*/ 316706 h 1369218"/>
              <a:gd name="connsiteX36" fmla="*/ 773906 w 4622006"/>
              <a:gd name="connsiteY36" fmla="*/ 333375 h 1369218"/>
              <a:gd name="connsiteX37" fmla="*/ 785812 w 4622006"/>
              <a:gd name="connsiteY37" fmla="*/ 333375 h 1369218"/>
              <a:gd name="connsiteX38" fmla="*/ 785812 w 4622006"/>
              <a:gd name="connsiteY38" fmla="*/ 347662 h 1369218"/>
              <a:gd name="connsiteX39" fmla="*/ 812006 w 4622006"/>
              <a:gd name="connsiteY39" fmla="*/ 347662 h 1369218"/>
              <a:gd name="connsiteX40" fmla="*/ 812006 w 4622006"/>
              <a:gd name="connsiteY40" fmla="*/ 381000 h 1369218"/>
              <a:gd name="connsiteX41" fmla="*/ 959644 w 4622006"/>
              <a:gd name="connsiteY41" fmla="*/ 381000 h 1369218"/>
              <a:gd name="connsiteX42" fmla="*/ 959644 w 4622006"/>
              <a:gd name="connsiteY42" fmla="*/ 388143 h 1369218"/>
              <a:gd name="connsiteX43" fmla="*/ 1002506 w 4622006"/>
              <a:gd name="connsiteY43" fmla="*/ 388143 h 1369218"/>
              <a:gd name="connsiteX44" fmla="*/ 1002506 w 4622006"/>
              <a:gd name="connsiteY44" fmla="*/ 407193 h 1369218"/>
              <a:gd name="connsiteX45" fmla="*/ 1112044 w 4622006"/>
              <a:gd name="connsiteY45" fmla="*/ 407193 h 1369218"/>
              <a:gd name="connsiteX46" fmla="*/ 1112044 w 4622006"/>
              <a:gd name="connsiteY46" fmla="*/ 423862 h 1369218"/>
              <a:gd name="connsiteX47" fmla="*/ 1150144 w 4622006"/>
              <a:gd name="connsiteY47" fmla="*/ 423862 h 1369218"/>
              <a:gd name="connsiteX48" fmla="*/ 1150144 w 4622006"/>
              <a:gd name="connsiteY48" fmla="*/ 447675 h 1369218"/>
              <a:gd name="connsiteX49" fmla="*/ 1178719 w 4622006"/>
              <a:gd name="connsiteY49" fmla="*/ 447675 h 1369218"/>
              <a:gd name="connsiteX50" fmla="*/ 1178719 w 4622006"/>
              <a:gd name="connsiteY50" fmla="*/ 454818 h 1369218"/>
              <a:gd name="connsiteX51" fmla="*/ 1200150 w 4622006"/>
              <a:gd name="connsiteY51" fmla="*/ 454818 h 1369218"/>
              <a:gd name="connsiteX52" fmla="*/ 1200150 w 4622006"/>
              <a:gd name="connsiteY52" fmla="*/ 488156 h 1369218"/>
              <a:gd name="connsiteX53" fmla="*/ 1219200 w 4622006"/>
              <a:gd name="connsiteY53" fmla="*/ 488156 h 1369218"/>
              <a:gd name="connsiteX54" fmla="*/ 1219200 w 4622006"/>
              <a:gd name="connsiteY54" fmla="*/ 502443 h 1369218"/>
              <a:gd name="connsiteX55" fmla="*/ 1271587 w 4622006"/>
              <a:gd name="connsiteY55" fmla="*/ 502443 h 1369218"/>
              <a:gd name="connsiteX56" fmla="*/ 1271587 w 4622006"/>
              <a:gd name="connsiteY56" fmla="*/ 533400 h 1369218"/>
              <a:gd name="connsiteX57" fmla="*/ 1283494 w 4622006"/>
              <a:gd name="connsiteY57" fmla="*/ 533400 h 1369218"/>
              <a:gd name="connsiteX58" fmla="*/ 1283494 w 4622006"/>
              <a:gd name="connsiteY58" fmla="*/ 559593 h 1369218"/>
              <a:gd name="connsiteX59" fmla="*/ 1364456 w 4622006"/>
              <a:gd name="connsiteY59" fmla="*/ 559593 h 1369218"/>
              <a:gd name="connsiteX60" fmla="*/ 1364456 w 4622006"/>
              <a:gd name="connsiteY60" fmla="*/ 588168 h 1369218"/>
              <a:gd name="connsiteX61" fmla="*/ 1423987 w 4622006"/>
              <a:gd name="connsiteY61" fmla="*/ 588168 h 1369218"/>
              <a:gd name="connsiteX62" fmla="*/ 1423987 w 4622006"/>
              <a:gd name="connsiteY62" fmla="*/ 604837 h 1369218"/>
              <a:gd name="connsiteX63" fmla="*/ 1450181 w 4622006"/>
              <a:gd name="connsiteY63" fmla="*/ 604837 h 1369218"/>
              <a:gd name="connsiteX64" fmla="*/ 1450181 w 4622006"/>
              <a:gd name="connsiteY64" fmla="*/ 621506 h 1369218"/>
              <a:gd name="connsiteX65" fmla="*/ 1459706 w 4622006"/>
              <a:gd name="connsiteY65" fmla="*/ 621506 h 1369218"/>
              <a:gd name="connsiteX66" fmla="*/ 1459706 w 4622006"/>
              <a:gd name="connsiteY66" fmla="*/ 633412 h 1369218"/>
              <a:gd name="connsiteX67" fmla="*/ 1493044 w 4622006"/>
              <a:gd name="connsiteY67" fmla="*/ 633412 h 1369218"/>
              <a:gd name="connsiteX68" fmla="*/ 1493044 w 4622006"/>
              <a:gd name="connsiteY68" fmla="*/ 647700 h 1369218"/>
              <a:gd name="connsiteX69" fmla="*/ 1574006 w 4622006"/>
              <a:gd name="connsiteY69" fmla="*/ 647700 h 1369218"/>
              <a:gd name="connsiteX70" fmla="*/ 1574006 w 4622006"/>
              <a:gd name="connsiteY70" fmla="*/ 681037 h 1369218"/>
              <a:gd name="connsiteX71" fmla="*/ 1595437 w 4622006"/>
              <a:gd name="connsiteY71" fmla="*/ 681037 h 1369218"/>
              <a:gd name="connsiteX72" fmla="*/ 1595437 w 4622006"/>
              <a:gd name="connsiteY72" fmla="*/ 695325 h 1369218"/>
              <a:gd name="connsiteX73" fmla="*/ 1676400 w 4622006"/>
              <a:gd name="connsiteY73" fmla="*/ 695325 h 1369218"/>
              <a:gd name="connsiteX74" fmla="*/ 1676400 w 4622006"/>
              <a:gd name="connsiteY74" fmla="*/ 704850 h 1369218"/>
              <a:gd name="connsiteX75" fmla="*/ 1695450 w 4622006"/>
              <a:gd name="connsiteY75" fmla="*/ 704850 h 1369218"/>
              <a:gd name="connsiteX76" fmla="*/ 1695450 w 4622006"/>
              <a:gd name="connsiteY76" fmla="*/ 745331 h 1369218"/>
              <a:gd name="connsiteX77" fmla="*/ 1759744 w 4622006"/>
              <a:gd name="connsiteY77" fmla="*/ 745331 h 1369218"/>
              <a:gd name="connsiteX78" fmla="*/ 1759744 w 4622006"/>
              <a:gd name="connsiteY78" fmla="*/ 762000 h 1369218"/>
              <a:gd name="connsiteX79" fmla="*/ 1914525 w 4622006"/>
              <a:gd name="connsiteY79" fmla="*/ 762000 h 1369218"/>
              <a:gd name="connsiteX80" fmla="*/ 1914525 w 4622006"/>
              <a:gd name="connsiteY80" fmla="*/ 781050 h 1369218"/>
              <a:gd name="connsiteX81" fmla="*/ 1959769 w 4622006"/>
              <a:gd name="connsiteY81" fmla="*/ 781050 h 1369218"/>
              <a:gd name="connsiteX82" fmla="*/ 1959769 w 4622006"/>
              <a:gd name="connsiteY82" fmla="*/ 792956 h 1369218"/>
              <a:gd name="connsiteX83" fmla="*/ 1976437 w 4622006"/>
              <a:gd name="connsiteY83" fmla="*/ 792956 h 1369218"/>
              <a:gd name="connsiteX84" fmla="*/ 1976437 w 4622006"/>
              <a:gd name="connsiteY84" fmla="*/ 840581 h 1369218"/>
              <a:gd name="connsiteX85" fmla="*/ 2019300 w 4622006"/>
              <a:gd name="connsiteY85" fmla="*/ 840581 h 1369218"/>
              <a:gd name="connsiteX86" fmla="*/ 2019300 w 4622006"/>
              <a:gd name="connsiteY86" fmla="*/ 866775 h 1369218"/>
              <a:gd name="connsiteX87" fmla="*/ 2069306 w 4622006"/>
              <a:gd name="connsiteY87" fmla="*/ 866775 h 1369218"/>
              <a:gd name="connsiteX88" fmla="*/ 2069306 w 4622006"/>
              <a:gd name="connsiteY88" fmla="*/ 907256 h 1369218"/>
              <a:gd name="connsiteX89" fmla="*/ 2128837 w 4622006"/>
              <a:gd name="connsiteY89" fmla="*/ 907256 h 1369218"/>
              <a:gd name="connsiteX90" fmla="*/ 2128837 w 4622006"/>
              <a:gd name="connsiteY90" fmla="*/ 935831 h 1369218"/>
              <a:gd name="connsiteX91" fmla="*/ 2338387 w 4622006"/>
              <a:gd name="connsiteY91" fmla="*/ 935831 h 1369218"/>
              <a:gd name="connsiteX92" fmla="*/ 2338387 w 4622006"/>
              <a:gd name="connsiteY92" fmla="*/ 969168 h 1369218"/>
              <a:gd name="connsiteX93" fmla="*/ 2400300 w 4622006"/>
              <a:gd name="connsiteY93" fmla="*/ 969168 h 1369218"/>
              <a:gd name="connsiteX94" fmla="*/ 2400300 w 4622006"/>
              <a:gd name="connsiteY94" fmla="*/ 990600 h 1369218"/>
              <a:gd name="connsiteX95" fmla="*/ 2690812 w 4622006"/>
              <a:gd name="connsiteY95" fmla="*/ 990600 h 1369218"/>
              <a:gd name="connsiteX96" fmla="*/ 2690812 w 4622006"/>
              <a:gd name="connsiteY96" fmla="*/ 1031081 h 1369218"/>
              <a:gd name="connsiteX97" fmla="*/ 3533775 w 4622006"/>
              <a:gd name="connsiteY97" fmla="*/ 1031081 h 1369218"/>
              <a:gd name="connsiteX98" fmla="*/ 3533775 w 4622006"/>
              <a:gd name="connsiteY98" fmla="*/ 1123950 h 1369218"/>
              <a:gd name="connsiteX99" fmla="*/ 3745706 w 4622006"/>
              <a:gd name="connsiteY99" fmla="*/ 1123950 h 1369218"/>
              <a:gd name="connsiteX100" fmla="*/ 3743325 w 4622006"/>
              <a:gd name="connsiteY100" fmla="*/ 1147762 h 1369218"/>
              <a:gd name="connsiteX101" fmla="*/ 3743325 w 4622006"/>
              <a:gd name="connsiteY101" fmla="*/ 1245393 h 1369218"/>
              <a:gd name="connsiteX102" fmla="*/ 3883819 w 4622006"/>
              <a:gd name="connsiteY102" fmla="*/ 1245393 h 1369218"/>
              <a:gd name="connsiteX103" fmla="*/ 4622006 w 4622006"/>
              <a:gd name="connsiteY103" fmla="*/ 1369218 h 1369218"/>
              <a:gd name="connsiteX0" fmla="*/ 0 w 4622006"/>
              <a:gd name="connsiteY0" fmla="*/ 0 h 1369218"/>
              <a:gd name="connsiteX1" fmla="*/ 109537 w 4622006"/>
              <a:gd name="connsiteY1" fmla="*/ 0 h 1369218"/>
              <a:gd name="connsiteX2" fmla="*/ 109537 w 4622006"/>
              <a:gd name="connsiteY2" fmla="*/ 23812 h 1369218"/>
              <a:gd name="connsiteX3" fmla="*/ 152400 w 4622006"/>
              <a:gd name="connsiteY3" fmla="*/ 23812 h 1369218"/>
              <a:gd name="connsiteX4" fmla="*/ 152400 w 4622006"/>
              <a:gd name="connsiteY4" fmla="*/ 52387 h 1369218"/>
              <a:gd name="connsiteX5" fmla="*/ 219075 w 4622006"/>
              <a:gd name="connsiteY5" fmla="*/ 52387 h 1369218"/>
              <a:gd name="connsiteX6" fmla="*/ 219075 w 4622006"/>
              <a:gd name="connsiteY6" fmla="*/ 97631 h 1369218"/>
              <a:gd name="connsiteX7" fmla="*/ 259556 w 4622006"/>
              <a:gd name="connsiteY7" fmla="*/ 97631 h 1369218"/>
              <a:gd name="connsiteX8" fmla="*/ 259556 w 4622006"/>
              <a:gd name="connsiteY8" fmla="*/ 109537 h 1369218"/>
              <a:gd name="connsiteX9" fmla="*/ 364331 w 4622006"/>
              <a:gd name="connsiteY9" fmla="*/ 109537 h 1369218"/>
              <a:gd name="connsiteX10" fmla="*/ 364331 w 4622006"/>
              <a:gd name="connsiteY10" fmla="*/ 135731 h 1369218"/>
              <a:gd name="connsiteX11" fmla="*/ 388144 w 4622006"/>
              <a:gd name="connsiteY11" fmla="*/ 135731 h 1369218"/>
              <a:gd name="connsiteX12" fmla="*/ 388144 w 4622006"/>
              <a:gd name="connsiteY12" fmla="*/ 157162 h 1369218"/>
              <a:gd name="connsiteX13" fmla="*/ 423862 w 4622006"/>
              <a:gd name="connsiteY13" fmla="*/ 157162 h 1369218"/>
              <a:gd name="connsiteX14" fmla="*/ 423862 w 4622006"/>
              <a:gd name="connsiteY14" fmla="*/ 173831 h 1369218"/>
              <a:gd name="connsiteX15" fmla="*/ 450056 w 4622006"/>
              <a:gd name="connsiteY15" fmla="*/ 173831 h 1369218"/>
              <a:gd name="connsiteX16" fmla="*/ 450056 w 4622006"/>
              <a:gd name="connsiteY16" fmla="*/ 185737 h 1369218"/>
              <a:gd name="connsiteX17" fmla="*/ 521494 w 4622006"/>
              <a:gd name="connsiteY17" fmla="*/ 185737 h 1369218"/>
              <a:gd name="connsiteX18" fmla="*/ 521494 w 4622006"/>
              <a:gd name="connsiteY18" fmla="*/ 197643 h 1369218"/>
              <a:gd name="connsiteX19" fmla="*/ 619125 w 4622006"/>
              <a:gd name="connsiteY19" fmla="*/ 197643 h 1369218"/>
              <a:gd name="connsiteX20" fmla="*/ 619125 w 4622006"/>
              <a:gd name="connsiteY20" fmla="*/ 204787 h 1369218"/>
              <a:gd name="connsiteX21" fmla="*/ 657225 w 4622006"/>
              <a:gd name="connsiteY21" fmla="*/ 204787 h 1369218"/>
              <a:gd name="connsiteX22" fmla="*/ 657225 w 4622006"/>
              <a:gd name="connsiteY22" fmla="*/ 216693 h 1369218"/>
              <a:gd name="connsiteX23" fmla="*/ 671512 w 4622006"/>
              <a:gd name="connsiteY23" fmla="*/ 216693 h 1369218"/>
              <a:gd name="connsiteX24" fmla="*/ 671512 w 4622006"/>
              <a:gd name="connsiteY24" fmla="*/ 223837 h 1369218"/>
              <a:gd name="connsiteX25" fmla="*/ 688181 w 4622006"/>
              <a:gd name="connsiteY25" fmla="*/ 223837 h 1369218"/>
              <a:gd name="connsiteX26" fmla="*/ 688181 w 4622006"/>
              <a:gd name="connsiteY26" fmla="*/ 230981 h 1369218"/>
              <a:gd name="connsiteX27" fmla="*/ 702469 w 4622006"/>
              <a:gd name="connsiteY27" fmla="*/ 230981 h 1369218"/>
              <a:gd name="connsiteX28" fmla="*/ 702469 w 4622006"/>
              <a:gd name="connsiteY28" fmla="*/ 269081 h 1369218"/>
              <a:gd name="connsiteX29" fmla="*/ 723900 w 4622006"/>
              <a:gd name="connsiteY29" fmla="*/ 269081 h 1369218"/>
              <a:gd name="connsiteX30" fmla="*/ 723900 w 4622006"/>
              <a:gd name="connsiteY30" fmla="*/ 283368 h 1369218"/>
              <a:gd name="connsiteX31" fmla="*/ 742950 w 4622006"/>
              <a:gd name="connsiteY31" fmla="*/ 283368 h 1369218"/>
              <a:gd name="connsiteX32" fmla="*/ 742950 w 4622006"/>
              <a:gd name="connsiteY32" fmla="*/ 295275 h 1369218"/>
              <a:gd name="connsiteX33" fmla="*/ 757237 w 4622006"/>
              <a:gd name="connsiteY33" fmla="*/ 295275 h 1369218"/>
              <a:gd name="connsiteX34" fmla="*/ 757237 w 4622006"/>
              <a:gd name="connsiteY34" fmla="*/ 316706 h 1369218"/>
              <a:gd name="connsiteX35" fmla="*/ 773906 w 4622006"/>
              <a:gd name="connsiteY35" fmla="*/ 316706 h 1369218"/>
              <a:gd name="connsiteX36" fmla="*/ 773906 w 4622006"/>
              <a:gd name="connsiteY36" fmla="*/ 333375 h 1369218"/>
              <a:gd name="connsiteX37" fmla="*/ 785812 w 4622006"/>
              <a:gd name="connsiteY37" fmla="*/ 333375 h 1369218"/>
              <a:gd name="connsiteX38" fmla="*/ 785812 w 4622006"/>
              <a:gd name="connsiteY38" fmla="*/ 347662 h 1369218"/>
              <a:gd name="connsiteX39" fmla="*/ 812006 w 4622006"/>
              <a:gd name="connsiteY39" fmla="*/ 347662 h 1369218"/>
              <a:gd name="connsiteX40" fmla="*/ 812006 w 4622006"/>
              <a:gd name="connsiteY40" fmla="*/ 381000 h 1369218"/>
              <a:gd name="connsiteX41" fmla="*/ 959644 w 4622006"/>
              <a:gd name="connsiteY41" fmla="*/ 381000 h 1369218"/>
              <a:gd name="connsiteX42" fmla="*/ 959644 w 4622006"/>
              <a:gd name="connsiteY42" fmla="*/ 388143 h 1369218"/>
              <a:gd name="connsiteX43" fmla="*/ 1002506 w 4622006"/>
              <a:gd name="connsiteY43" fmla="*/ 388143 h 1369218"/>
              <a:gd name="connsiteX44" fmla="*/ 1002506 w 4622006"/>
              <a:gd name="connsiteY44" fmla="*/ 407193 h 1369218"/>
              <a:gd name="connsiteX45" fmla="*/ 1112044 w 4622006"/>
              <a:gd name="connsiteY45" fmla="*/ 407193 h 1369218"/>
              <a:gd name="connsiteX46" fmla="*/ 1112044 w 4622006"/>
              <a:gd name="connsiteY46" fmla="*/ 423862 h 1369218"/>
              <a:gd name="connsiteX47" fmla="*/ 1150144 w 4622006"/>
              <a:gd name="connsiteY47" fmla="*/ 423862 h 1369218"/>
              <a:gd name="connsiteX48" fmla="*/ 1150144 w 4622006"/>
              <a:gd name="connsiteY48" fmla="*/ 447675 h 1369218"/>
              <a:gd name="connsiteX49" fmla="*/ 1178719 w 4622006"/>
              <a:gd name="connsiteY49" fmla="*/ 447675 h 1369218"/>
              <a:gd name="connsiteX50" fmla="*/ 1178719 w 4622006"/>
              <a:gd name="connsiteY50" fmla="*/ 454818 h 1369218"/>
              <a:gd name="connsiteX51" fmla="*/ 1200150 w 4622006"/>
              <a:gd name="connsiteY51" fmla="*/ 454818 h 1369218"/>
              <a:gd name="connsiteX52" fmla="*/ 1200150 w 4622006"/>
              <a:gd name="connsiteY52" fmla="*/ 488156 h 1369218"/>
              <a:gd name="connsiteX53" fmla="*/ 1219200 w 4622006"/>
              <a:gd name="connsiteY53" fmla="*/ 488156 h 1369218"/>
              <a:gd name="connsiteX54" fmla="*/ 1219200 w 4622006"/>
              <a:gd name="connsiteY54" fmla="*/ 502443 h 1369218"/>
              <a:gd name="connsiteX55" fmla="*/ 1271587 w 4622006"/>
              <a:gd name="connsiteY55" fmla="*/ 502443 h 1369218"/>
              <a:gd name="connsiteX56" fmla="*/ 1271587 w 4622006"/>
              <a:gd name="connsiteY56" fmla="*/ 533400 h 1369218"/>
              <a:gd name="connsiteX57" fmla="*/ 1283494 w 4622006"/>
              <a:gd name="connsiteY57" fmla="*/ 533400 h 1369218"/>
              <a:gd name="connsiteX58" fmla="*/ 1283494 w 4622006"/>
              <a:gd name="connsiteY58" fmla="*/ 559593 h 1369218"/>
              <a:gd name="connsiteX59" fmla="*/ 1364456 w 4622006"/>
              <a:gd name="connsiteY59" fmla="*/ 559593 h 1369218"/>
              <a:gd name="connsiteX60" fmla="*/ 1364456 w 4622006"/>
              <a:gd name="connsiteY60" fmla="*/ 588168 h 1369218"/>
              <a:gd name="connsiteX61" fmla="*/ 1423987 w 4622006"/>
              <a:gd name="connsiteY61" fmla="*/ 588168 h 1369218"/>
              <a:gd name="connsiteX62" fmla="*/ 1423987 w 4622006"/>
              <a:gd name="connsiteY62" fmla="*/ 604837 h 1369218"/>
              <a:gd name="connsiteX63" fmla="*/ 1450181 w 4622006"/>
              <a:gd name="connsiteY63" fmla="*/ 604837 h 1369218"/>
              <a:gd name="connsiteX64" fmla="*/ 1450181 w 4622006"/>
              <a:gd name="connsiteY64" fmla="*/ 621506 h 1369218"/>
              <a:gd name="connsiteX65" fmla="*/ 1459706 w 4622006"/>
              <a:gd name="connsiteY65" fmla="*/ 621506 h 1369218"/>
              <a:gd name="connsiteX66" fmla="*/ 1459706 w 4622006"/>
              <a:gd name="connsiteY66" fmla="*/ 633412 h 1369218"/>
              <a:gd name="connsiteX67" fmla="*/ 1493044 w 4622006"/>
              <a:gd name="connsiteY67" fmla="*/ 633412 h 1369218"/>
              <a:gd name="connsiteX68" fmla="*/ 1493044 w 4622006"/>
              <a:gd name="connsiteY68" fmla="*/ 647700 h 1369218"/>
              <a:gd name="connsiteX69" fmla="*/ 1574006 w 4622006"/>
              <a:gd name="connsiteY69" fmla="*/ 647700 h 1369218"/>
              <a:gd name="connsiteX70" fmla="*/ 1574006 w 4622006"/>
              <a:gd name="connsiteY70" fmla="*/ 681037 h 1369218"/>
              <a:gd name="connsiteX71" fmla="*/ 1595437 w 4622006"/>
              <a:gd name="connsiteY71" fmla="*/ 681037 h 1369218"/>
              <a:gd name="connsiteX72" fmla="*/ 1595437 w 4622006"/>
              <a:gd name="connsiteY72" fmla="*/ 695325 h 1369218"/>
              <a:gd name="connsiteX73" fmla="*/ 1676400 w 4622006"/>
              <a:gd name="connsiteY73" fmla="*/ 695325 h 1369218"/>
              <a:gd name="connsiteX74" fmla="*/ 1676400 w 4622006"/>
              <a:gd name="connsiteY74" fmla="*/ 704850 h 1369218"/>
              <a:gd name="connsiteX75" fmla="*/ 1695450 w 4622006"/>
              <a:gd name="connsiteY75" fmla="*/ 704850 h 1369218"/>
              <a:gd name="connsiteX76" fmla="*/ 1695450 w 4622006"/>
              <a:gd name="connsiteY76" fmla="*/ 745331 h 1369218"/>
              <a:gd name="connsiteX77" fmla="*/ 1759744 w 4622006"/>
              <a:gd name="connsiteY77" fmla="*/ 745331 h 1369218"/>
              <a:gd name="connsiteX78" fmla="*/ 1759744 w 4622006"/>
              <a:gd name="connsiteY78" fmla="*/ 762000 h 1369218"/>
              <a:gd name="connsiteX79" fmla="*/ 1914525 w 4622006"/>
              <a:gd name="connsiteY79" fmla="*/ 762000 h 1369218"/>
              <a:gd name="connsiteX80" fmla="*/ 1914525 w 4622006"/>
              <a:gd name="connsiteY80" fmla="*/ 781050 h 1369218"/>
              <a:gd name="connsiteX81" fmla="*/ 1959769 w 4622006"/>
              <a:gd name="connsiteY81" fmla="*/ 781050 h 1369218"/>
              <a:gd name="connsiteX82" fmla="*/ 1959769 w 4622006"/>
              <a:gd name="connsiteY82" fmla="*/ 792956 h 1369218"/>
              <a:gd name="connsiteX83" fmla="*/ 1976437 w 4622006"/>
              <a:gd name="connsiteY83" fmla="*/ 792956 h 1369218"/>
              <a:gd name="connsiteX84" fmla="*/ 1976437 w 4622006"/>
              <a:gd name="connsiteY84" fmla="*/ 840581 h 1369218"/>
              <a:gd name="connsiteX85" fmla="*/ 2019300 w 4622006"/>
              <a:gd name="connsiteY85" fmla="*/ 840581 h 1369218"/>
              <a:gd name="connsiteX86" fmla="*/ 2019300 w 4622006"/>
              <a:gd name="connsiteY86" fmla="*/ 866775 h 1369218"/>
              <a:gd name="connsiteX87" fmla="*/ 2069306 w 4622006"/>
              <a:gd name="connsiteY87" fmla="*/ 866775 h 1369218"/>
              <a:gd name="connsiteX88" fmla="*/ 2069306 w 4622006"/>
              <a:gd name="connsiteY88" fmla="*/ 907256 h 1369218"/>
              <a:gd name="connsiteX89" fmla="*/ 2128837 w 4622006"/>
              <a:gd name="connsiteY89" fmla="*/ 907256 h 1369218"/>
              <a:gd name="connsiteX90" fmla="*/ 2128837 w 4622006"/>
              <a:gd name="connsiteY90" fmla="*/ 935831 h 1369218"/>
              <a:gd name="connsiteX91" fmla="*/ 2338387 w 4622006"/>
              <a:gd name="connsiteY91" fmla="*/ 935831 h 1369218"/>
              <a:gd name="connsiteX92" fmla="*/ 2338387 w 4622006"/>
              <a:gd name="connsiteY92" fmla="*/ 969168 h 1369218"/>
              <a:gd name="connsiteX93" fmla="*/ 2400300 w 4622006"/>
              <a:gd name="connsiteY93" fmla="*/ 969168 h 1369218"/>
              <a:gd name="connsiteX94" fmla="*/ 2400300 w 4622006"/>
              <a:gd name="connsiteY94" fmla="*/ 990600 h 1369218"/>
              <a:gd name="connsiteX95" fmla="*/ 2690812 w 4622006"/>
              <a:gd name="connsiteY95" fmla="*/ 990600 h 1369218"/>
              <a:gd name="connsiteX96" fmla="*/ 2690812 w 4622006"/>
              <a:gd name="connsiteY96" fmla="*/ 1031081 h 1369218"/>
              <a:gd name="connsiteX97" fmla="*/ 3533775 w 4622006"/>
              <a:gd name="connsiteY97" fmla="*/ 1031081 h 1369218"/>
              <a:gd name="connsiteX98" fmla="*/ 3533775 w 4622006"/>
              <a:gd name="connsiteY98" fmla="*/ 1123950 h 1369218"/>
              <a:gd name="connsiteX99" fmla="*/ 3745706 w 4622006"/>
              <a:gd name="connsiteY99" fmla="*/ 1123950 h 1369218"/>
              <a:gd name="connsiteX100" fmla="*/ 3743325 w 4622006"/>
              <a:gd name="connsiteY100" fmla="*/ 1147762 h 1369218"/>
              <a:gd name="connsiteX101" fmla="*/ 3743325 w 4622006"/>
              <a:gd name="connsiteY101" fmla="*/ 1245393 h 1369218"/>
              <a:gd name="connsiteX102" fmla="*/ 4355306 w 4622006"/>
              <a:gd name="connsiteY102" fmla="*/ 1362074 h 1369218"/>
              <a:gd name="connsiteX103" fmla="*/ 4622006 w 4622006"/>
              <a:gd name="connsiteY103" fmla="*/ 1369218 h 1369218"/>
              <a:gd name="connsiteX0" fmla="*/ 0 w 4622006"/>
              <a:gd name="connsiteY0" fmla="*/ 0 h 1369218"/>
              <a:gd name="connsiteX1" fmla="*/ 109537 w 4622006"/>
              <a:gd name="connsiteY1" fmla="*/ 0 h 1369218"/>
              <a:gd name="connsiteX2" fmla="*/ 109537 w 4622006"/>
              <a:gd name="connsiteY2" fmla="*/ 23812 h 1369218"/>
              <a:gd name="connsiteX3" fmla="*/ 152400 w 4622006"/>
              <a:gd name="connsiteY3" fmla="*/ 23812 h 1369218"/>
              <a:gd name="connsiteX4" fmla="*/ 152400 w 4622006"/>
              <a:gd name="connsiteY4" fmla="*/ 52387 h 1369218"/>
              <a:gd name="connsiteX5" fmla="*/ 219075 w 4622006"/>
              <a:gd name="connsiteY5" fmla="*/ 52387 h 1369218"/>
              <a:gd name="connsiteX6" fmla="*/ 219075 w 4622006"/>
              <a:gd name="connsiteY6" fmla="*/ 97631 h 1369218"/>
              <a:gd name="connsiteX7" fmla="*/ 259556 w 4622006"/>
              <a:gd name="connsiteY7" fmla="*/ 97631 h 1369218"/>
              <a:gd name="connsiteX8" fmla="*/ 259556 w 4622006"/>
              <a:gd name="connsiteY8" fmla="*/ 109537 h 1369218"/>
              <a:gd name="connsiteX9" fmla="*/ 364331 w 4622006"/>
              <a:gd name="connsiteY9" fmla="*/ 109537 h 1369218"/>
              <a:gd name="connsiteX10" fmla="*/ 364331 w 4622006"/>
              <a:gd name="connsiteY10" fmla="*/ 135731 h 1369218"/>
              <a:gd name="connsiteX11" fmla="*/ 388144 w 4622006"/>
              <a:gd name="connsiteY11" fmla="*/ 135731 h 1369218"/>
              <a:gd name="connsiteX12" fmla="*/ 388144 w 4622006"/>
              <a:gd name="connsiteY12" fmla="*/ 157162 h 1369218"/>
              <a:gd name="connsiteX13" fmla="*/ 423862 w 4622006"/>
              <a:gd name="connsiteY13" fmla="*/ 157162 h 1369218"/>
              <a:gd name="connsiteX14" fmla="*/ 423862 w 4622006"/>
              <a:gd name="connsiteY14" fmla="*/ 173831 h 1369218"/>
              <a:gd name="connsiteX15" fmla="*/ 450056 w 4622006"/>
              <a:gd name="connsiteY15" fmla="*/ 173831 h 1369218"/>
              <a:gd name="connsiteX16" fmla="*/ 450056 w 4622006"/>
              <a:gd name="connsiteY16" fmla="*/ 185737 h 1369218"/>
              <a:gd name="connsiteX17" fmla="*/ 521494 w 4622006"/>
              <a:gd name="connsiteY17" fmla="*/ 185737 h 1369218"/>
              <a:gd name="connsiteX18" fmla="*/ 521494 w 4622006"/>
              <a:gd name="connsiteY18" fmla="*/ 197643 h 1369218"/>
              <a:gd name="connsiteX19" fmla="*/ 619125 w 4622006"/>
              <a:gd name="connsiteY19" fmla="*/ 197643 h 1369218"/>
              <a:gd name="connsiteX20" fmla="*/ 619125 w 4622006"/>
              <a:gd name="connsiteY20" fmla="*/ 204787 h 1369218"/>
              <a:gd name="connsiteX21" fmla="*/ 657225 w 4622006"/>
              <a:gd name="connsiteY21" fmla="*/ 204787 h 1369218"/>
              <a:gd name="connsiteX22" fmla="*/ 657225 w 4622006"/>
              <a:gd name="connsiteY22" fmla="*/ 216693 h 1369218"/>
              <a:gd name="connsiteX23" fmla="*/ 671512 w 4622006"/>
              <a:gd name="connsiteY23" fmla="*/ 216693 h 1369218"/>
              <a:gd name="connsiteX24" fmla="*/ 671512 w 4622006"/>
              <a:gd name="connsiteY24" fmla="*/ 223837 h 1369218"/>
              <a:gd name="connsiteX25" fmla="*/ 688181 w 4622006"/>
              <a:gd name="connsiteY25" fmla="*/ 223837 h 1369218"/>
              <a:gd name="connsiteX26" fmla="*/ 688181 w 4622006"/>
              <a:gd name="connsiteY26" fmla="*/ 230981 h 1369218"/>
              <a:gd name="connsiteX27" fmla="*/ 702469 w 4622006"/>
              <a:gd name="connsiteY27" fmla="*/ 230981 h 1369218"/>
              <a:gd name="connsiteX28" fmla="*/ 702469 w 4622006"/>
              <a:gd name="connsiteY28" fmla="*/ 269081 h 1369218"/>
              <a:gd name="connsiteX29" fmla="*/ 723900 w 4622006"/>
              <a:gd name="connsiteY29" fmla="*/ 269081 h 1369218"/>
              <a:gd name="connsiteX30" fmla="*/ 723900 w 4622006"/>
              <a:gd name="connsiteY30" fmla="*/ 283368 h 1369218"/>
              <a:gd name="connsiteX31" fmla="*/ 742950 w 4622006"/>
              <a:gd name="connsiteY31" fmla="*/ 283368 h 1369218"/>
              <a:gd name="connsiteX32" fmla="*/ 742950 w 4622006"/>
              <a:gd name="connsiteY32" fmla="*/ 295275 h 1369218"/>
              <a:gd name="connsiteX33" fmla="*/ 757237 w 4622006"/>
              <a:gd name="connsiteY33" fmla="*/ 295275 h 1369218"/>
              <a:gd name="connsiteX34" fmla="*/ 757237 w 4622006"/>
              <a:gd name="connsiteY34" fmla="*/ 316706 h 1369218"/>
              <a:gd name="connsiteX35" fmla="*/ 773906 w 4622006"/>
              <a:gd name="connsiteY35" fmla="*/ 316706 h 1369218"/>
              <a:gd name="connsiteX36" fmla="*/ 773906 w 4622006"/>
              <a:gd name="connsiteY36" fmla="*/ 333375 h 1369218"/>
              <a:gd name="connsiteX37" fmla="*/ 785812 w 4622006"/>
              <a:gd name="connsiteY37" fmla="*/ 333375 h 1369218"/>
              <a:gd name="connsiteX38" fmla="*/ 785812 w 4622006"/>
              <a:gd name="connsiteY38" fmla="*/ 347662 h 1369218"/>
              <a:gd name="connsiteX39" fmla="*/ 812006 w 4622006"/>
              <a:gd name="connsiteY39" fmla="*/ 347662 h 1369218"/>
              <a:gd name="connsiteX40" fmla="*/ 812006 w 4622006"/>
              <a:gd name="connsiteY40" fmla="*/ 381000 h 1369218"/>
              <a:gd name="connsiteX41" fmla="*/ 959644 w 4622006"/>
              <a:gd name="connsiteY41" fmla="*/ 381000 h 1369218"/>
              <a:gd name="connsiteX42" fmla="*/ 959644 w 4622006"/>
              <a:gd name="connsiteY42" fmla="*/ 388143 h 1369218"/>
              <a:gd name="connsiteX43" fmla="*/ 1002506 w 4622006"/>
              <a:gd name="connsiteY43" fmla="*/ 388143 h 1369218"/>
              <a:gd name="connsiteX44" fmla="*/ 1002506 w 4622006"/>
              <a:gd name="connsiteY44" fmla="*/ 407193 h 1369218"/>
              <a:gd name="connsiteX45" fmla="*/ 1112044 w 4622006"/>
              <a:gd name="connsiteY45" fmla="*/ 407193 h 1369218"/>
              <a:gd name="connsiteX46" fmla="*/ 1112044 w 4622006"/>
              <a:gd name="connsiteY46" fmla="*/ 423862 h 1369218"/>
              <a:gd name="connsiteX47" fmla="*/ 1150144 w 4622006"/>
              <a:gd name="connsiteY47" fmla="*/ 423862 h 1369218"/>
              <a:gd name="connsiteX48" fmla="*/ 1150144 w 4622006"/>
              <a:gd name="connsiteY48" fmla="*/ 447675 h 1369218"/>
              <a:gd name="connsiteX49" fmla="*/ 1178719 w 4622006"/>
              <a:gd name="connsiteY49" fmla="*/ 447675 h 1369218"/>
              <a:gd name="connsiteX50" fmla="*/ 1178719 w 4622006"/>
              <a:gd name="connsiteY50" fmla="*/ 454818 h 1369218"/>
              <a:gd name="connsiteX51" fmla="*/ 1200150 w 4622006"/>
              <a:gd name="connsiteY51" fmla="*/ 454818 h 1369218"/>
              <a:gd name="connsiteX52" fmla="*/ 1200150 w 4622006"/>
              <a:gd name="connsiteY52" fmla="*/ 488156 h 1369218"/>
              <a:gd name="connsiteX53" fmla="*/ 1219200 w 4622006"/>
              <a:gd name="connsiteY53" fmla="*/ 488156 h 1369218"/>
              <a:gd name="connsiteX54" fmla="*/ 1219200 w 4622006"/>
              <a:gd name="connsiteY54" fmla="*/ 502443 h 1369218"/>
              <a:gd name="connsiteX55" fmla="*/ 1271587 w 4622006"/>
              <a:gd name="connsiteY55" fmla="*/ 502443 h 1369218"/>
              <a:gd name="connsiteX56" fmla="*/ 1271587 w 4622006"/>
              <a:gd name="connsiteY56" fmla="*/ 533400 h 1369218"/>
              <a:gd name="connsiteX57" fmla="*/ 1283494 w 4622006"/>
              <a:gd name="connsiteY57" fmla="*/ 533400 h 1369218"/>
              <a:gd name="connsiteX58" fmla="*/ 1283494 w 4622006"/>
              <a:gd name="connsiteY58" fmla="*/ 559593 h 1369218"/>
              <a:gd name="connsiteX59" fmla="*/ 1364456 w 4622006"/>
              <a:gd name="connsiteY59" fmla="*/ 559593 h 1369218"/>
              <a:gd name="connsiteX60" fmla="*/ 1364456 w 4622006"/>
              <a:gd name="connsiteY60" fmla="*/ 588168 h 1369218"/>
              <a:gd name="connsiteX61" fmla="*/ 1423987 w 4622006"/>
              <a:gd name="connsiteY61" fmla="*/ 588168 h 1369218"/>
              <a:gd name="connsiteX62" fmla="*/ 1423987 w 4622006"/>
              <a:gd name="connsiteY62" fmla="*/ 604837 h 1369218"/>
              <a:gd name="connsiteX63" fmla="*/ 1450181 w 4622006"/>
              <a:gd name="connsiteY63" fmla="*/ 604837 h 1369218"/>
              <a:gd name="connsiteX64" fmla="*/ 1450181 w 4622006"/>
              <a:gd name="connsiteY64" fmla="*/ 621506 h 1369218"/>
              <a:gd name="connsiteX65" fmla="*/ 1459706 w 4622006"/>
              <a:gd name="connsiteY65" fmla="*/ 621506 h 1369218"/>
              <a:gd name="connsiteX66" fmla="*/ 1459706 w 4622006"/>
              <a:gd name="connsiteY66" fmla="*/ 633412 h 1369218"/>
              <a:gd name="connsiteX67" fmla="*/ 1493044 w 4622006"/>
              <a:gd name="connsiteY67" fmla="*/ 633412 h 1369218"/>
              <a:gd name="connsiteX68" fmla="*/ 1493044 w 4622006"/>
              <a:gd name="connsiteY68" fmla="*/ 647700 h 1369218"/>
              <a:gd name="connsiteX69" fmla="*/ 1574006 w 4622006"/>
              <a:gd name="connsiteY69" fmla="*/ 647700 h 1369218"/>
              <a:gd name="connsiteX70" fmla="*/ 1574006 w 4622006"/>
              <a:gd name="connsiteY70" fmla="*/ 681037 h 1369218"/>
              <a:gd name="connsiteX71" fmla="*/ 1595437 w 4622006"/>
              <a:gd name="connsiteY71" fmla="*/ 681037 h 1369218"/>
              <a:gd name="connsiteX72" fmla="*/ 1595437 w 4622006"/>
              <a:gd name="connsiteY72" fmla="*/ 695325 h 1369218"/>
              <a:gd name="connsiteX73" fmla="*/ 1676400 w 4622006"/>
              <a:gd name="connsiteY73" fmla="*/ 695325 h 1369218"/>
              <a:gd name="connsiteX74" fmla="*/ 1676400 w 4622006"/>
              <a:gd name="connsiteY74" fmla="*/ 704850 h 1369218"/>
              <a:gd name="connsiteX75" fmla="*/ 1695450 w 4622006"/>
              <a:gd name="connsiteY75" fmla="*/ 704850 h 1369218"/>
              <a:gd name="connsiteX76" fmla="*/ 1695450 w 4622006"/>
              <a:gd name="connsiteY76" fmla="*/ 745331 h 1369218"/>
              <a:gd name="connsiteX77" fmla="*/ 1759744 w 4622006"/>
              <a:gd name="connsiteY77" fmla="*/ 745331 h 1369218"/>
              <a:gd name="connsiteX78" fmla="*/ 1759744 w 4622006"/>
              <a:gd name="connsiteY78" fmla="*/ 762000 h 1369218"/>
              <a:gd name="connsiteX79" fmla="*/ 1914525 w 4622006"/>
              <a:gd name="connsiteY79" fmla="*/ 762000 h 1369218"/>
              <a:gd name="connsiteX80" fmla="*/ 1914525 w 4622006"/>
              <a:gd name="connsiteY80" fmla="*/ 781050 h 1369218"/>
              <a:gd name="connsiteX81" fmla="*/ 1959769 w 4622006"/>
              <a:gd name="connsiteY81" fmla="*/ 781050 h 1369218"/>
              <a:gd name="connsiteX82" fmla="*/ 1959769 w 4622006"/>
              <a:gd name="connsiteY82" fmla="*/ 792956 h 1369218"/>
              <a:gd name="connsiteX83" fmla="*/ 1976437 w 4622006"/>
              <a:gd name="connsiteY83" fmla="*/ 792956 h 1369218"/>
              <a:gd name="connsiteX84" fmla="*/ 1976437 w 4622006"/>
              <a:gd name="connsiteY84" fmla="*/ 840581 h 1369218"/>
              <a:gd name="connsiteX85" fmla="*/ 2019300 w 4622006"/>
              <a:gd name="connsiteY85" fmla="*/ 840581 h 1369218"/>
              <a:gd name="connsiteX86" fmla="*/ 2019300 w 4622006"/>
              <a:gd name="connsiteY86" fmla="*/ 866775 h 1369218"/>
              <a:gd name="connsiteX87" fmla="*/ 2069306 w 4622006"/>
              <a:gd name="connsiteY87" fmla="*/ 866775 h 1369218"/>
              <a:gd name="connsiteX88" fmla="*/ 2069306 w 4622006"/>
              <a:gd name="connsiteY88" fmla="*/ 907256 h 1369218"/>
              <a:gd name="connsiteX89" fmla="*/ 2128837 w 4622006"/>
              <a:gd name="connsiteY89" fmla="*/ 907256 h 1369218"/>
              <a:gd name="connsiteX90" fmla="*/ 2128837 w 4622006"/>
              <a:gd name="connsiteY90" fmla="*/ 935831 h 1369218"/>
              <a:gd name="connsiteX91" fmla="*/ 2338387 w 4622006"/>
              <a:gd name="connsiteY91" fmla="*/ 935831 h 1369218"/>
              <a:gd name="connsiteX92" fmla="*/ 2338387 w 4622006"/>
              <a:gd name="connsiteY92" fmla="*/ 969168 h 1369218"/>
              <a:gd name="connsiteX93" fmla="*/ 2400300 w 4622006"/>
              <a:gd name="connsiteY93" fmla="*/ 969168 h 1369218"/>
              <a:gd name="connsiteX94" fmla="*/ 2400300 w 4622006"/>
              <a:gd name="connsiteY94" fmla="*/ 990600 h 1369218"/>
              <a:gd name="connsiteX95" fmla="*/ 2690812 w 4622006"/>
              <a:gd name="connsiteY95" fmla="*/ 990600 h 1369218"/>
              <a:gd name="connsiteX96" fmla="*/ 2690812 w 4622006"/>
              <a:gd name="connsiteY96" fmla="*/ 1031081 h 1369218"/>
              <a:gd name="connsiteX97" fmla="*/ 3533775 w 4622006"/>
              <a:gd name="connsiteY97" fmla="*/ 1031081 h 1369218"/>
              <a:gd name="connsiteX98" fmla="*/ 3533775 w 4622006"/>
              <a:gd name="connsiteY98" fmla="*/ 1123950 h 1369218"/>
              <a:gd name="connsiteX99" fmla="*/ 3745706 w 4622006"/>
              <a:gd name="connsiteY99" fmla="*/ 1123950 h 1369218"/>
              <a:gd name="connsiteX100" fmla="*/ 3743325 w 4622006"/>
              <a:gd name="connsiteY100" fmla="*/ 1147762 h 1369218"/>
              <a:gd name="connsiteX101" fmla="*/ 3743325 w 4622006"/>
              <a:gd name="connsiteY101" fmla="*/ 1245393 h 1369218"/>
              <a:gd name="connsiteX102" fmla="*/ 4057650 w 4622006"/>
              <a:gd name="connsiteY102" fmla="*/ 1309686 h 1369218"/>
              <a:gd name="connsiteX103" fmla="*/ 4355306 w 4622006"/>
              <a:gd name="connsiteY103" fmla="*/ 1362074 h 1369218"/>
              <a:gd name="connsiteX104" fmla="*/ 4622006 w 4622006"/>
              <a:gd name="connsiteY104" fmla="*/ 1369218 h 1369218"/>
              <a:gd name="connsiteX0" fmla="*/ 0 w 4622006"/>
              <a:gd name="connsiteY0" fmla="*/ 0 h 1369218"/>
              <a:gd name="connsiteX1" fmla="*/ 109537 w 4622006"/>
              <a:gd name="connsiteY1" fmla="*/ 0 h 1369218"/>
              <a:gd name="connsiteX2" fmla="*/ 109537 w 4622006"/>
              <a:gd name="connsiteY2" fmla="*/ 23812 h 1369218"/>
              <a:gd name="connsiteX3" fmla="*/ 152400 w 4622006"/>
              <a:gd name="connsiteY3" fmla="*/ 23812 h 1369218"/>
              <a:gd name="connsiteX4" fmla="*/ 152400 w 4622006"/>
              <a:gd name="connsiteY4" fmla="*/ 52387 h 1369218"/>
              <a:gd name="connsiteX5" fmla="*/ 219075 w 4622006"/>
              <a:gd name="connsiteY5" fmla="*/ 52387 h 1369218"/>
              <a:gd name="connsiteX6" fmla="*/ 219075 w 4622006"/>
              <a:gd name="connsiteY6" fmla="*/ 97631 h 1369218"/>
              <a:gd name="connsiteX7" fmla="*/ 259556 w 4622006"/>
              <a:gd name="connsiteY7" fmla="*/ 97631 h 1369218"/>
              <a:gd name="connsiteX8" fmla="*/ 259556 w 4622006"/>
              <a:gd name="connsiteY8" fmla="*/ 109537 h 1369218"/>
              <a:gd name="connsiteX9" fmla="*/ 364331 w 4622006"/>
              <a:gd name="connsiteY9" fmla="*/ 109537 h 1369218"/>
              <a:gd name="connsiteX10" fmla="*/ 364331 w 4622006"/>
              <a:gd name="connsiteY10" fmla="*/ 135731 h 1369218"/>
              <a:gd name="connsiteX11" fmla="*/ 388144 w 4622006"/>
              <a:gd name="connsiteY11" fmla="*/ 135731 h 1369218"/>
              <a:gd name="connsiteX12" fmla="*/ 388144 w 4622006"/>
              <a:gd name="connsiteY12" fmla="*/ 157162 h 1369218"/>
              <a:gd name="connsiteX13" fmla="*/ 423862 w 4622006"/>
              <a:gd name="connsiteY13" fmla="*/ 157162 h 1369218"/>
              <a:gd name="connsiteX14" fmla="*/ 423862 w 4622006"/>
              <a:gd name="connsiteY14" fmla="*/ 173831 h 1369218"/>
              <a:gd name="connsiteX15" fmla="*/ 450056 w 4622006"/>
              <a:gd name="connsiteY15" fmla="*/ 173831 h 1369218"/>
              <a:gd name="connsiteX16" fmla="*/ 450056 w 4622006"/>
              <a:gd name="connsiteY16" fmla="*/ 185737 h 1369218"/>
              <a:gd name="connsiteX17" fmla="*/ 521494 w 4622006"/>
              <a:gd name="connsiteY17" fmla="*/ 185737 h 1369218"/>
              <a:gd name="connsiteX18" fmla="*/ 521494 w 4622006"/>
              <a:gd name="connsiteY18" fmla="*/ 197643 h 1369218"/>
              <a:gd name="connsiteX19" fmla="*/ 619125 w 4622006"/>
              <a:gd name="connsiteY19" fmla="*/ 197643 h 1369218"/>
              <a:gd name="connsiteX20" fmla="*/ 619125 w 4622006"/>
              <a:gd name="connsiteY20" fmla="*/ 204787 h 1369218"/>
              <a:gd name="connsiteX21" fmla="*/ 657225 w 4622006"/>
              <a:gd name="connsiteY21" fmla="*/ 204787 h 1369218"/>
              <a:gd name="connsiteX22" fmla="*/ 657225 w 4622006"/>
              <a:gd name="connsiteY22" fmla="*/ 216693 h 1369218"/>
              <a:gd name="connsiteX23" fmla="*/ 671512 w 4622006"/>
              <a:gd name="connsiteY23" fmla="*/ 216693 h 1369218"/>
              <a:gd name="connsiteX24" fmla="*/ 671512 w 4622006"/>
              <a:gd name="connsiteY24" fmla="*/ 223837 h 1369218"/>
              <a:gd name="connsiteX25" fmla="*/ 688181 w 4622006"/>
              <a:gd name="connsiteY25" fmla="*/ 223837 h 1369218"/>
              <a:gd name="connsiteX26" fmla="*/ 688181 w 4622006"/>
              <a:gd name="connsiteY26" fmla="*/ 230981 h 1369218"/>
              <a:gd name="connsiteX27" fmla="*/ 702469 w 4622006"/>
              <a:gd name="connsiteY27" fmla="*/ 230981 h 1369218"/>
              <a:gd name="connsiteX28" fmla="*/ 702469 w 4622006"/>
              <a:gd name="connsiteY28" fmla="*/ 269081 h 1369218"/>
              <a:gd name="connsiteX29" fmla="*/ 723900 w 4622006"/>
              <a:gd name="connsiteY29" fmla="*/ 269081 h 1369218"/>
              <a:gd name="connsiteX30" fmla="*/ 723900 w 4622006"/>
              <a:gd name="connsiteY30" fmla="*/ 283368 h 1369218"/>
              <a:gd name="connsiteX31" fmla="*/ 742950 w 4622006"/>
              <a:gd name="connsiteY31" fmla="*/ 283368 h 1369218"/>
              <a:gd name="connsiteX32" fmla="*/ 742950 w 4622006"/>
              <a:gd name="connsiteY32" fmla="*/ 295275 h 1369218"/>
              <a:gd name="connsiteX33" fmla="*/ 757237 w 4622006"/>
              <a:gd name="connsiteY33" fmla="*/ 295275 h 1369218"/>
              <a:gd name="connsiteX34" fmla="*/ 757237 w 4622006"/>
              <a:gd name="connsiteY34" fmla="*/ 316706 h 1369218"/>
              <a:gd name="connsiteX35" fmla="*/ 773906 w 4622006"/>
              <a:gd name="connsiteY35" fmla="*/ 316706 h 1369218"/>
              <a:gd name="connsiteX36" fmla="*/ 773906 w 4622006"/>
              <a:gd name="connsiteY36" fmla="*/ 333375 h 1369218"/>
              <a:gd name="connsiteX37" fmla="*/ 785812 w 4622006"/>
              <a:gd name="connsiteY37" fmla="*/ 333375 h 1369218"/>
              <a:gd name="connsiteX38" fmla="*/ 785812 w 4622006"/>
              <a:gd name="connsiteY38" fmla="*/ 347662 h 1369218"/>
              <a:gd name="connsiteX39" fmla="*/ 812006 w 4622006"/>
              <a:gd name="connsiteY39" fmla="*/ 347662 h 1369218"/>
              <a:gd name="connsiteX40" fmla="*/ 812006 w 4622006"/>
              <a:gd name="connsiteY40" fmla="*/ 381000 h 1369218"/>
              <a:gd name="connsiteX41" fmla="*/ 959644 w 4622006"/>
              <a:gd name="connsiteY41" fmla="*/ 381000 h 1369218"/>
              <a:gd name="connsiteX42" fmla="*/ 959644 w 4622006"/>
              <a:gd name="connsiteY42" fmla="*/ 388143 h 1369218"/>
              <a:gd name="connsiteX43" fmla="*/ 1002506 w 4622006"/>
              <a:gd name="connsiteY43" fmla="*/ 388143 h 1369218"/>
              <a:gd name="connsiteX44" fmla="*/ 1002506 w 4622006"/>
              <a:gd name="connsiteY44" fmla="*/ 407193 h 1369218"/>
              <a:gd name="connsiteX45" fmla="*/ 1112044 w 4622006"/>
              <a:gd name="connsiteY45" fmla="*/ 407193 h 1369218"/>
              <a:gd name="connsiteX46" fmla="*/ 1112044 w 4622006"/>
              <a:gd name="connsiteY46" fmla="*/ 423862 h 1369218"/>
              <a:gd name="connsiteX47" fmla="*/ 1150144 w 4622006"/>
              <a:gd name="connsiteY47" fmla="*/ 423862 h 1369218"/>
              <a:gd name="connsiteX48" fmla="*/ 1150144 w 4622006"/>
              <a:gd name="connsiteY48" fmla="*/ 447675 h 1369218"/>
              <a:gd name="connsiteX49" fmla="*/ 1178719 w 4622006"/>
              <a:gd name="connsiteY49" fmla="*/ 447675 h 1369218"/>
              <a:gd name="connsiteX50" fmla="*/ 1178719 w 4622006"/>
              <a:gd name="connsiteY50" fmla="*/ 454818 h 1369218"/>
              <a:gd name="connsiteX51" fmla="*/ 1200150 w 4622006"/>
              <a:gd name="connsiteY51" fmla="*/ 454818 h 1369218"/>
              <a:gd name="connsiteX52" fmla="*/ 1200150 w 4622006"/>
              <a:gd name="connsiteY52" fmla="*/ 488156 h 1369218"/>
              <a:gd name="connsiteX53" fmla="*/ 1219200 w 4622006"/>
              <a:gd name="connsiteY53" fmla="*/ 488156 h 1369218"/>
              <a:gd name="connsiteX54" fmla="*/ 1219200 w 4622006"/>
              <a:gd name="connsiteY54" fmla="*/ 502443 h 1369218"/>
              <a:gd name="connsiteX55" fmla="*/ 1271587 w 4622006"/>
              <a:gd name="connsiteY55" fmla="*/ 502443 h 1369218"/>
              <a:gd name="connsiteX56" fmla="*/ 1271587 w 4622006"/>
              <a:gd name="connsiteY56" fmla="*/ 533400 h 1369218"/>
              <a:gd name="connsiteX57" fmla="*/ 1283494 w 4622006"/>
              <a:gd name="connsiteY57" fmla="*/ 533400 h 1369218"/>
              <a:gd name="connsiteX58" fmla="*/ 1283494 w 4622006"/>
              <a:gd name="connsiteY58" fmla="*/ 559593 h 1369218"/>
              <a:gd name="connsiteX59" fmla="*/ 1364456 w 4622006"/>
              <a:gd name="connsiteY59" fmla="*/ 559593 h 1369218"/>
              <a:gd name="connsiteX60" fmla="*/ 1364456 w 4622006"/>
              <a:gd name="connsiteY60" fmla="*/ 588168 h 1369218"/>
              <a:gd name="connsiteX61" fmla="*/ 1423987 w 4622006"/>
              <a:gd name="connsiteY61" fmla="*/ 588168 h 1369218"/>
              <a:gd name="connsiteX62" fmla="*/ 1423987 w 4622006"/>
              <a:gd name="connsiteY62" fmla="*/ 604837 h 1369218"/>
              <a:gd name="connsiteX63" fmla="*/ 1450181 w 4622006"/>
              <a:gd name="connsiteY63" fmla="*/ 604837 h 1369218"/>
              <a:gd name="connsiteX64" fmla="*/ 1450181 w 4622006"/>
              <a:gd name="connsiteY64" fmla="*/ 621506 h 1369218"/>
              <a:gd name="connsiteX65" fmla="*/ 1459706 w 4622006"/>
              <a:gd name="connsiteY65" fmla="*/ 621506 h 1369218"/>
              <a:gd name="connsiteX66" fmla="*/ 1459706 w 4622006"/>
              <a:gd name="connsiteY66" fmla="*/ 633412 h 1369218"/>
              <a:gd name="connsiteX67" fmla="*/ 1493044 w 4622006"/>
              <a:gd name="connsiteY67" fmla="*/ 633412 h 1369218"/>
              <a:gd name="connsiteX68" fmla="*/ 1493044 w 4622006"/>
              <a:gd name="connsiteY68" fmla="*/ 647700 h 1369218"/>
              <a:gd name="connsiteX69" fmla="*/ 1574006 w 4622006"/>
              <a:gd name="connsiteY69" fmla="*/ 647700 h 1369218"/>
              <a:gd name="connsiteX70" fmla="*/ 1574006 w 4622006"/>
              <a:gd name="connsiteY70" fmla="*/ 681037 h 1369218"/>
              <a:gd name="connsiteX71" fmla="*/ 1595437 w 4622006"/>
              <a:gd name="connsiteY71" fmla="*/ 681037 h 1369218"/>
              <a:gd name="connsiteX72" fmla="*/ 1595437 w 4622006"/>
              <a:gd name="connsiteY72" fmla="*/ 695325 h 1369218"/>
              <a:gd name="connsiteX73" fmla="*/ 1676400 w 4622006"/>
              <a:gd name="connsiteY73" fmla="*/ 695325 h 1369218"/>
              <a:gd name="connsiteX74" fmla="*/ 1676400 w 4622006"/>
              <a:gd name="connsiteY74" fmla="*/ 704850 h 1369218"/>
              <a:gd name="connsiteX75" fmla="*/ 1695450 w 4622006"/>
              <a:gd name="connsiteY75" fmla="*/ 704850 h 1369218"/>
              <a:gd name="connsiteX76" fmla="*/ 1695450 w 4622006"/>
              <a:gd name="connsiteY76" fmla="*/ 745331 h 1369218"/>
              <a:gd name="connsiteX77" fmla="*/ 1759744 w 4622006"/>
              <a:gd name="connsiteY77" fmla="*/ 745331 h 1369218"/>
              <a:gd name="connsiteX78" fmla="*/ 1759744 w 4622006"/>
              <a:gd name="connsiteY78" fmla="*/ 762000 h 1369218"/>
              <a:gd name="connsiteX79" fmla="*/ 1914525 w 4622006"/>
              <a:gd name="connsiteY79" fmla="*/ 762000 h 1369218"/>
              <a:gd name="connsiteX80" fmla="*/ 1914525 w 4622006"/>
              <a:gd name="connsiteY80" fmla="*/ 781050 h 1369218"/>
              <a:gd name="connsiteX81" fmla="*/ 1959769 w 4622006"/>
              <a:gd name="connsiteY81" fmla="*/ 781050 h 1369218"/>
              <a:gd name="connsiteX82" fmla="*/ 1959769 w 4622006"/>
              <a:gd name="connsiteY82" fmla="*/ 792956 h 1369218"/>
              <a:gd name="connsiteX83" fmla="*/ 1976437 w 4622006"/>
              <a:gd name="connsiteY83" fmla="*/ 792956 h 1369218"/>
              <a:gd name="connsiteX84" fmla="*/ 1976437 w 4622006"/>
              <a:gd name="connsiteY84" fmla="*/ 840581 h 1369218"/>
              <a:gd name="connsiteX85" fmla="*/ 2019300 w 4622006"/>
              <a:gd name="connsiteY85" fmla="*/ 840581 h 1369218"/>
              <a:gd name="connsiteX86" fmla="*/ 2019300 w 4622006"/>
              <a:gd name="connsiteY86" fmla="*/ 866775 h 1369218"/>
              <a:gd name="connsiteX87" fmla="*/ 2069306 w 4622006"/>
              <a:gd name="connsiteY87" fmla="*/ 866775 h 1369218"/>
              <a:gd name="connsiteX88" fmla="*/ 2069306 w 4622006"/>
              <a:gd name="connsiteY88" fmla="*/ 907256 h 1369218"/>
              <a:gd name="connsiteX89" fmla="*/ 2128837 w 4622006"/>
              <a:gd name="connsiteY89" fmla="*/ 907256 h 1369218"/>
              <a:gd name="connsiteX90" fmla="*/ 2128837 w 4622006"/>
              <a:gd name="connsiteY90" fmla="*/ 935831 h 1369218"/>
              <a:gd name="connsiteX91" fmla="*/ 2338387 w 4622006"/>
              <a:gd name="connsiteY91" fmla="*/ 935831 h 1369218"/>
              <a:gd name="connsiteX92" fmla="*/ 2338387 w 4622006"/>
              <a:gd name="connsiteY92" fmla="*/ 969168 h 1369218"/>
              <a:gd name="connsiteX93" fmla="*/ 2400300 w 4622006"/>
              <a:gd name="connsiteY93" fmla="*/ 969168 h 1369218"/>
              <a:gd name="connsiteX94" fmla="*/ 2400300 w 4622006"/>
              <a:gd name="connsiteY94" fmla="*/ 990600 h 1369218"/>
              <a:gd name="connsiteX95" fmla="*/ 2690812 w 4622006"/>
              <a:gd name="connsiteY95" fmla="*/ 990600 h 1369218"/>
              <a:gd name="connsiteX96" fmla="*/ 2690812 w 4622006"/>
              <a:gd name="connsiteY96" fmla="*/ 1031081 h 1369218"/>
              <a:gd name="connsiteX97" fmla="*/ 3533775 w 4622006"/>
              <a:gd name="connsiteY97" fmla="*/ 1031081 h 1369218"/>
              <a:gd name="connsiteX98" fmla="*/ 3533775 w 4622006"/>
              <a:gd name="connsiteY98" fmla="*/ 1123950 h 1369218"/>
              <a:gd name="connsiteX99" fmla="*/ 3745706 w 4622006"/>
              <a:gd name="connsiteY99" fmla="*/ 1123950 h 1369218"/>
              <a:gd name="connsiteX100" fmla="*/ 3743325 w 4622006"/>
              <a:gd name="connsiteY100" fmla="*/ 1147762 h 1369218"/>
              <a:gd name="connsiteX101" fmla="*/ 3743325 w 4622006"/>
              <a:gd name="connsiteY101" fmla="*/ 1245393 h 1369218"/>
              <a:gd name="connsiteX102" fmla="*/ 4348162 w 4622006"/>
              <a:gd name="connsiteY102" fmla="*/ 1240629 h 1369218"/>
              <a:gd name="connsiteX103" fmla="*/ 4355306 w 4622006"/>
              <a:gd name="connsiteY103" fmla="*/ 1362074 h 1369218"/>
              <a:gd name="connsiteX104" fmla="*/ 4622006 w 4622006"/>
              <a:gd name="connsiteY104" fmla="*/ 1369218 h 1369218"/>
              <a:gd name="connsiteX0" fmla="*/ 0 w 4622006"/>
              <a:gd name="connsiteY0" fmla="*/ 0 h 1369218"/>
              <a:gd name="connsiteX1" fmla="*/ 109537 w 4622006"/>
              <a:gd name="connsiteY1" fmla="*/ 0 h 1369218"/>
              <a:gd name="connsiteX2" fmla="*/ 109537 w 4622006"/>
              <a:gd name="connsiteY2" fmla="*/ 23812 h 1369218"/>
              <a:gd name="connsiteX3" fmla="*/ 152400 w 4622006"/>
              <a:gd name="connsiteY3" fmla="*/ 23812 h 1369218"/>
              <a:gd name="connsiteX4" fmla="*/ 152400 w 4622006"/>
              <a:gd name="connsiteY4" fmla="*/ 52387 h 1369218"/>
              <a:gd name="connsiteX5" fmla="*/ 219075 w 4622006"/>
              <a:gd name="connsiteY5" fmla="*/ 52387 h 1369218"/>
              <a:gd name="connsiteX6" fmla="*/ 219075 w 4622006"/>
              <a:gd name="connsiteY6" fmla="*/ 97631 h 1369218"/>
              <a:gd name="connsiteX7" fmla="*/ 259556 w 4622006"/>
              <a:gd name="connsiteY7" fmla="*/ 97631 h 1369218"/>
              <a:gd name="connsiteX8" fmla="*/ 259556 w 4622006"/>
              <a:gd name="connsiteY8" fmla="*/ 109537 h 1369218"/>
              <a:gd name="connsiteX9" fmla="*/ 364331 w 4622006"/>
              <a:gd name="connsiteY9" fmla="*/ 109537 h 1369218"/>
              <a:gd name="connsiteX10" fmla="*/ 364331 w 4622006"/>
              <a:gd name="connsiteY10" fmla="*/ 135731 h 1369218"/>
              <a:gd name="connsiteX11" fmla="*/ 388144 w 4622006"/>
              <a:gd name="connsiteY11" fmla="*/ 135731 h 1369218"/>
              <a:gd name="connsiteX12" fmla="*/ 388144 w 4622006"/>
              <a:gd name="connsiteY12" fmla="*/ 157162 h 1369218"/>
              <a:gd name="connsiteX13" fmla="*/ 423862 w 4622006"/>
              <a:gd name="connsiteY13" fmla="*/ 157162 h 1369218"/>
              <a:gd name="connsiteX14" fmla="*/ 423862 w 4622006"/>
              <a:gd name="connsiteY14" fmla="*/ 173831 h 1369218"/>
              <a:gd name="connsiteX15" fmla="*/ 450056 w 4622006"/>
              <a:gd name="connsiteY15" fmla="*/ 173831 h 1369218"/>
              <a:gd name="connsiteX16" fmla="*/ 450056 w 4622006"/>
              <a:gd name="connsiteY16" fmla="*/ 185737 h 1369218"/>
              <a:gd name="connsiteX17" fmla="*/ 521494 w 4622006"/>
              <a:gd name="connsiteY17" fmla="*/ 185737 h 1369218"/>
              <a:gd name="connsiteX18" fmla="*/ 521494 w 4622006"/>
              <a:gd name="connsiteY18" fmla="*/ 197643 h 1369218"/>
              <a:gd name="connsiteX19" fmla="*/ 619125 w 4622006"/>
              <a:gd name="connsiteY19" fmla="*/ 197643 h 1369218"/>
              <a:gd name="connsiteX20" fmla="*/ 619125 w 4622006"/>
              <a:gd name="connsiteY20" fmla="*/ 204787 h 1369218"/>
              <a:gd name="connsiteX21" fmla="*/ 657225 w 4622006"/>
              <a:gd name="connsiteY21" fmla="*/ 204787 h 1369218"/>
              <a:gd name="connsiteX22" fmla="*/ 657225 w 4622006"/>
              <a:gd name="connsiteY22" fmla="*/ 216693 h 1369218"/>
              <a:gd name="connsiteX23" fmla="*/ 671512 w 4622006"/>
              <a:gd name="connsiteY23" fmla="*/ 216693 h 1369218"/>
              <a:gd name="connsiteX24" fmla="*/ 671512 w 4622006"/>
              <a:gd name="connsiteY24" fmla="*/ 223837 h 1369218"/>
              <a:gd name="connsiteX25" fmla="*/ 688181 w 4622006"/>
              <a:gd name="connsiteY25" fmla="*/ 223837 h 1369218"/>
              <a:gd name="connsiteX26" fmla="*/ 688181 w 4622006"/>
              <a:gd name="connsiteY26" fmla="*/ 230981 h 1369218"/>
              <a:gd name="connsiteX27" fmla="*/ 702469 w 4622006"/>
              <a:gd name="connsiteY27" fmla="*/ 230981 h 1369218"/>
              <a:gd name="connsiteX28" fmla="*/ 702469 w 4622006"/>
              <a:gd name="connsiteY28" fmla="*/ 269081 h 1369218"/>
              <a:gd name="connsiteX29" fmla="*/ 723900 w 4622006"/>
              <a:gd name="connsiteY29" fmla="*/ 269081 h 1369218"/>
              <a:gd name="connsiteX30" fmla="*/ 723900 w 4622006"/>
              <a:gd name="connsiteY30" fmla="*/ 283368 h 1369218"/>
              <a:gd name="connsiteX31" fmla="*/ 742950 w 4622006"/>
              <a:gd name="connsiteY31" fmla="*/ 283368 h 1369218"/>
              <a:gd name="connsiteX32" fmla="*/ 742950 w 4622006"/>
              <a:gd name="connsiteY32" fmla="*/ 295275 h 1369218"/>
              <a:gd name="connsiteX33" fmla="*/ 757237 w 4622006"/>
              <a:gd name="connsiteY33" fmla="*/ 295275 h 1369218"/>
              <a:gd name="connsiteX34" fmla="*/ 757237 w 4622006"/>
              <a:gd name="connsiteY34" fmla="*/ 316706 h 1369218"/>
              <a:gd name="connsiteX35" fmla="*/ 773906 w 4622006"/>
              <a:gd name="connsiteY35" fmla="*/ 316706 h 1369218"/>
              <a:gd name="connsiteX36" fmla="*/ 773906 w 4622006"/>
              <a:gd name="connsiteY36" fmla="*/ 333375 h 1369218"/>
              <a:gd name="connsiteX37" fmla="*/ 785812 w 4622006"/>
              <a:gd name="connsiteY37" fmla="*/ 333375 h 1369218"/>
              <a:gd name="connsiteX38" fmla="*/ 785812 w 4622006"/>
              <a:gd name="connsiteY38" fmla="*/ 347662 h 1369218"/>
              <a:gd name="connsiteX39" fmla="*/ 812006 w 4622006"/>
              <a:gd name="connsiteY39" fmla="*/ 347662 h 1369218"/>
              <a:gd name="connsiteX40" fmla="*/ 812006 w 4622006"/>
              <a:gd name="connsiteY40" fmla="*/ 381000 h 1369218"/>
              <a:gd name="connsiteX41" fmla="*/ 959644 w 4622006"/>
              <a:gd name="connsiteY41" fmla="*/ 381000 h 1369218"/>
              <a:gd name="connsiteX42" fmla="*/ 959644 w 4622006"/>
              <a:gd name="connsiteY42" fmla="*/ 388143 h 1369218"/>
              <a:gd name="connsiteX43" fmla="*/ 1002506 w 4622006"/>
              <a:gd name="connsiteY43" fmla="*/ 388143 h 1369218"/>
              <a:gd name="connsiteX44" fmla="*/ 1002506 w 4622006"/>
              <a:gd name="connsiteY44" fmla="*/ 407193 h 1369218"/>
              <a:gd name="connsiteX45" fmla="*/ 1112044 w 4622006"/>
              <a:gd name="connsiteY45" fmla="*/ 407193 h 1369218"/>
              <a:gd name="connsiteX46" fmla="*/ 1112044 w 4622006"/>
              <a:gd name="connsiteY46" fmla="*/ 423862 h 1369218"/>
              <a:gd name="connsiteX47" fmla="*/ 1150144 w 4622006"/>
              <a:gd name="connsiteY47" fmla="*/ 423862 h 1369218"/>
              <a:gd name="connsiteX48" fmla="*/ 1150144 w 4622006"/>
              <a:gd name="connsiteY48" fmla="*/ 447675 h 1369218"/>
              <a:gd name="connsiteX49" fmla="*/ 1178719 w 4622006"/>
              <a:gd name="connsiteY49" fmla="*/ 447675 h 1369218"/>
              <a:gd name="connsiteX50" fmla="*/ 1178719 w 4622006"/>
              <a:gd name="connsiteY50" fmla="*/ 454818 h 1369218"/>
              <a:gd name="connsiteX51" fmla="*/ 1200150 w 4622006"/>
              <a:gd name="connsiteY51" fmla="*/ 454818 h 1369218"/>
              <a:gd name="connsiteX52" fmla="*/ 1200150 w 4622006"/>
              <a:gd name="connsiteY52" fmla="*/ 488156 h 1369218"/>
              <a:gd name="connsiteX53" fmla="*/ 1219200 w 4622006"/>
              <a:gd name="connsiteY53" fmla="*/ 488156 h 1369218"/>
              <a:gd name="connsiteX54" fmla="*/ 1219200 w 4622006"/>
              <a:gd name="connsiteY54" fmla="*/ 502443 h 1369218"/>
              <a:gd name="connsiteX55" fmla="*/ 1271587 w 4622006"/>
              <a:gd name="connsiteY55" fmla="*/ 502443 h 1369218"/>
              <a:gd name="connsiteX56" fmla="*/ 1271587 w 4622006"/>
              <a:gd name="connsiteY56" fmla="*/ 533400 h 1369218"/>
              <a:gd name="connsiteX57" fmla="*/ 1283494 w 4622006"/>
              <a:gd name="connsiteY57" fmla="*/ 533400 h 1369218"/>
              <a:gd name="connsiteX58" fmla="*/ 1283494 w 4622006"/>
              <a:gd name="connsiteY58" fmla="*/ 559593 h 1369218"/>
              <a:gd name="connsiteX59" fmla="*/ 1364456 w 4622006"/>
              <a:gd name="connsiteY59" fmla="*/ 559593 h 1369218"/>
              <a:gd name="connsiteX60" fmla="*/ 1364456 w 4622006"/>
              <a:gd name="connsiteY60" fmla="*/ 588168 h 1369218"/>
              <a:gd name="connsiteX61" fmla="*/ 1423987 w 4622006"/>
              <a:gd name="connsiteY61" fmla="*/ 588168 h 1369218"/>
              <a:gd name="connsiteX62" fmla="*/ 1423987 w 4622006"/>
              <a:gd name="connsiteY62" fmla="*/ 604837 h 1369218"/>
              <a:gd name="connsiteX63" fmla="*/ 1450181 w 4622006"/>
              <a:gd name="connsiteY63" fmla="*/ 604837 h 1369218"/>
              <a:gd name="connsiteX64" fmla="*/ 1450181 w 4622006"/>
              <a:gd name="connsiteY64" fmla="*/ 621506 h 1369218"/>
              <a:gd name="connsiteX65" fmla="*/ 1459706 w 4622006"/>
              <a:gd name="connsiteY65" fmla="*/ 621506 h 1369218"/>
              <a:gd name="connsiteX66" fmla="*/ 1459706 w 4622006"/>
              <a:gd name="connsiteY66" fmla="*/ 633412 h 1369218"/>
              <a:gd name="connsiteX67" fmla="*/ 1493044 w 4622006"/>
              <a:gd name="connsiteY67" fmla="*/ 633412 h 1369218"/>
              <a:gd name="connsiteX68" fmla="*/ 1493044 w 4622006"/>
              <a:gd name="connsiteY68" fmla="*/ 647700 h 1369218"/>
              <a:gd name="connsiteX69" fmla="*/ 1574006 w 4622006"/>
              <a:gd name="connsiteY69" fmla="*/ 647700 h 1369218"/>
              <a:gd name="connsiteX70" fmla="*/ 1574006 w 4622006"/>
              <a:gd name="connsiteY70" fmla="*/ 681037 h 1369218"/>
              <a:gd name="connsiteX71" fmla="*/ 1595437 w 4622006"/>
              <a:gd name="connsiteY71" fmla="*/ 681037 h 1369218"/>
              <a:gd name="connsiteX72" fmla="*/ 1595437 w 4622006"/>
              <a:gd name="connsiteY72" fmla="*/ 695325 h 1369218"/>
              <a:gd name="connsiteX73" fmla="*/ 1676400 w 4622006"/>
              <a:gd name="connsiteY73" fmla="*/ 695325 h 1369218"/>
              <a:gd name="connsiteX74" fmla="*/ 1676400 w 4622006"/>
              <a:gd name="connsiteY74" fmla="*/ 704850 h 1369218"/>
              <a:gd name="connsiteX75" fmla="*/ 1695450 w 4622006"/>
              <a:gd name="connsiteY75" fmla="*/ 704850 h 1369218"/>
              <a:gd name="connsiteX76" fmla="*/ 1695450 w 4622006"/>
              <a:gd name="connsiteY76" fmla="*/ 745331 h 1369218"/>
              <a:gd name="connsiteX77" fmla="*/ 1759744 w 4622006"/>
              <a:gd name="connsiteY77" fmla="*/ 745331 h 1369218"/>
              <a:gd name="connsiteX78" fmla="*/ 1759744 w 4622006"/>
              <a:gd name="connsiteY78" fmla="*/ 762000 h 1369218"/>
              <a:gd name="connsiteX79" fmla="*/ 1914525 w 4622006"/>
              <a:gd name="connsiteY79" fmla="*/ 762000 h 1369218"/>
              <a:gd name="connsiteX80" fmla="*/ 1914525 w 4622006"/>
              <a:gd name="connsiteY80" fmla="*/ 781050 h 1369218"/>
              <a:gd name="connsiteX81" fmla="*/ 1959769 w 4622006"/>
              <a:gd name="connsiteY81" fmla="*/ 781050 h 1369218"/>
              <a:gd name="connsiteX82" fmla="*/ 1959769 w 4622006"/>
              <a:gd name="connsiteY82" fmla="*/ 792956 h 1369218"/>
              <a:gd name="connsiteX83" fmla="*/ 1976437 w 4622006"/>
              <a:gd name="connsiteY83" fmla="*/ 792956 h 1369218"/>
              <a:gd name="connsiteX84" fmla="*/ 1976437 w 4622006"/>
              <a:gd name="connsiteY84" fmla="*/ 840581 h 1369218"/>
              <a:gd name="connsiteX85" fmla="*/ 2019300 w 4622006"/>
              <a:gd name="connsiteY85" fmla="*/ 840581 h 1369218"/>
              <a:gd name="connsiteX86" fmla="*/ 2019300 w 4622006"/>
              <a:gd name="connsiteY86" fmla="*/ 866775 h 1369218"/>
              <a:gd name="connsiteX87" fmla="*/ 2069306 w 4622006"/>
              <a:gd name="connsiteY87" fmla="*/ 866775 h 1369218"/>
              <a:gd name="connsiteX88" fmla="*/ 2069306 w 4622006"/>
              <a:gd name="connsiteY88" fmla="*/ 907256 h 1369218"/>
              <a:gd name="connsiteX89" fmla="*/ 2128837 w 4622006"/>
              <a:gd name="connsiteY89" fmla="*/ 907256 h 1369218"/>
              <a:gd name="connsiteX90" fmla="*/ 2128837 w 4622006"/>
              <a:gd name="connsiteY90" fmla="*/ 935831 h 1369218"/>
              <a:gd name="connsiteX91" fmla="*/ 2338387 w 4622006"/>
              <a:gd name="connsiteY91" fmla="*/ 935831 h 1369218"/>
              <a:gd name="connsiteX92" fmla="*/ 2338387 w 4622006"/>
              <a:gd name="connsiteY92" fmla="*/ 969168 h 1369218"/>
              <a:gd name="connsiteX93" fmla="*/ 2400300 w 4622006"/>
              <a:gd name="connsiteY93" fmla="*/ 969168 h 1369218"/>
              <a:gd name="connsiteX94" fmla="*/ 2400300 w 4622006"/>
              <a:gd name="connsiteY94" fmla="*/ 990600 h 1369218"/>
              <a:gd name="connsiteX95" fmla="*/ 2690812 w 4622006"/>
              <a:gd name="connsiteY95" fmla="*/ 990600 h 1369218"/>
              <a:gd name="connsiteX96" fmla="*/ 2690812 w 4622006"/>
              <a:gd name="connsiteY96" fmla="*/ 1031081 h 1369218"/>
              <a:gd name="connsiteX97" fmla="*/ 3533775 w 4622006"/>
              <a:gd name="connsiteY97" fmla="*/ 1031081 h 1369218"/>
              <a:gd name="connsiteX98" fmla="*/ 3533775 w 4622006"/>
              <a:gd name="connsiteY98" fmla="*/ 1123950 h 1369218"/>
              <a:gd name="connsiteX99" fmla="*/ 3745706 w 4622006"/>
              <a:gd name="connsiteY99" fmla="*/ 1123950 h 1369218"/>
              <a:gd name="connsiteX100" fmla="*/ 3743325 w 4622006"/>
              <a:gd name="connsiteY100" fmla="*/ 1147762 h 1369218"/>
              <a:gd name="connsiteX101" fmla="*/ 3743325 w 4622006"/>
              <a:gd name="connsiteY101" fmla="*/ 1245393 h 1369218"/>
              <a:gd name="connsiteX102" fmla="*/ 4355306 w 4622006"/>
              <a:gd name="connsiteY102" fmla="*/ 1243010 h 1369218"/>
              <a:gd name="connsiteX103" fmla="*/ 4355306 w 4622006"/>
              <a:gd name="connsiteY103" fmla="*/ 1362074 h 1369218"/>
              <a:gd name="connsiteX104" fmla="*/ 4622006 w 4622006"/>
              <a:gd name="connsiteY104" fmla="*/ 1369218 h 136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4622006" h="1369218">
                <a:moveTo>
                  <a:pt x="0" y="0"/>
                </a:moveTo>
                <a:lnTo>
                  <a:pt x="109537" y="0"/>
                </a:lnTo>
                <a:lnTo>
                  <a:pt x="109537" y="23812"/>
                </a:lnTo>
                <a:lnTo>
                  <a:pt x="152400" y="23812"/>
                </a:lnTo>
                <a:lnTo>
                  <a:pt x="152400" y="52387"/>
                </a:lnTo>
                <a:lnTo>
                  <a:pt x="219075" y="52387"/>
                </a:lnTo>
                <a:lnTo>
                  <a:pt x="219075" y="97631"/>
                </a:lnTo>
                <a:lnTo>
                  <a:pt x="259556" y="97631"/>
                </a:lnTo>
                <a:lnTo>
                  <a:pt x="259556" y="109537"/>
                </a:lnTo>
                <a:lnTo>
                  <a:pt x="364331" y="109537"/>
                </a:lnTo>
                <a:lnTo>
                  <a:pt x="364331" y="135731"/>
                </a:lnTo>
                <a:lnTo>
                  <a:pt x="388144" y="135731"/>
                </a:lnTo>
                <a:lnTo>
                  <a:pt x="388144" y="157162"/>
                </a:lnTo>
                <a:lnTo>
                  <a:pt x="423862" y="157162"/>
                </a:lnTo>
                <a:lnTo>
                  <a:pt x="423862" y="173831"/>
                </a:lnTo>
                <a:lnTo>
                  <a:pt x="450056" y="173831"/>
                </a:lnTo>
                <a:lnTo>
                  <a:pt x="450056" y="185737"/>
                </a:lnTo>
                <a:lnTo>
                  <a:pt x="521494" y="185737"/>
                </a:lnTo>
                <a:lnTo>
                  <a:pt x="521494" y="197643"/>
                </a:lnTo>
                <a:lnTo>
                  <a:pt x="619125" y="197643"/>
                </a:lnTo>
                <a:lnTo>
                  <a:pt x="619125" y="204787"/>
                </a:lnTo>
                <a:lnTo>
                  <a:pt x="657225" y="204787"/>
                </a:lnTo>
                <a:lnTo>
                  <a:pt x="657225" y="216693"/>
                </a:lnTo>
                <a:lnTo>
                  <a:pt x="671512" y="216693"/>
                </a:lnTo>
                <a:lnTo>
                  <a:pt x="671512" y="223837"/>
                </a:lnTo>
                <a:lnTo>
                  <a:pt x="688181" y="223837"/>
                </a:lnTo>
                <a:lnTo>
                  <a:pt x="688181" y="230981"/>
                </a:lnTo>
                <a:lnTo>
                  <a:pt x="702469" y="230981"/>
                </a:lnTo>
                <a:lnTo>
                  <a:pt x="702469" y="269081"/>
                </a:lnTo>
                <a:lnTo>
                  <a:pt x="723900" y="269081"/>
                </a:lnTo>
                <a:lnTo>
                  <a:pt x="723900" y="283368"/>
                </a:lnTo>
                <a:lnTo>
                  <a:pt x="742950" y="283368"/>
                </a:lnTo>
                <a:lnTo>
                  <a:pt x="742950" y="295275"/>
                </a:lnTo>
                <a:lnTo>
                  <a:pt x="757237" y="295275"/>
                </a:lnTo>
                <a:lnTo>
                  <a:pt x="757237" y="316706"/>
                </a:lnTo>
                <a:lnTo>
                  <a:pt x="773906" y="316706"/>
                </a:lnTo>
                <a:lnTo>
                  <a:pt x="773906" y="333375"/>
                </a:lnTo>
                <a:lnTo>
                  <a:pt x="785812" y="333375"/>
                </a:lnTo>
                <a:lnTo>
                  <a:pt x="785812" y="347662"/>
                </a:lnTo>
                <a:lnTo>
                  <a:pt x="812006" y="347662"/>
                </a:lnTo>
                <a:lnTo>
                  <a:pt x="812006" y="381000"/>
                </a:lnTo>
                <a:lnTo>
                  <a:pt x="959644" y="381000"/>
                </a:lnTo>
                <a:lnTo>
                  <a:pt x="959644" y="388143"/>
                </a:lnTo>
                <a:lnTo>
                  <a:pt x="1002506" y="388143"/>
                </a:lnTo>
                <a:lnTo>
                  <a:pt x="1002506" y="407193"/>
                </a:lnTo>
                <a:lnTo>
                  <a:pt x="1112044" y="407193"/>
                </a:lnTo>
                <a:lnTo>
                  <a:pt x="1112044" y="423862"/>
                </a:lnTo>
                <a:lnTo>
                  <a:pt x="1150144" y="423862"/>
                </a:lnTo>
                <a:lnTo>
                  <a:pt x="1150144" y="447675"/>
                </a:lnTo>
                <a:lnTo>
                  <a:pt x="1178719" y="447675"/>
                </a:lnTo>
                <a:lnTo>
                  <a:pt x="1178719" y="454818"/>
                </a:lnTo>
                <a:lnTo>
                  <a:pt x="1200150" y="454818"/>
                </a:lnTo>
                <a:lnTo>
                  <a:pt x="1200150" y="488156"/>
                </a:lnTo>
                <a:lnTo>
                  <a:pt x="1219200" y="488156"/>
                </a:lnTo>
                <a:lnTo>
                  <a:pt x="1219200" y="502443"/>
                </a:lnTo>
                <a:lnTo>
                  <a:pt x="1271587" y="502443"/>
                </a:lnTo>
                <a:lnTo>
                  <a:pt x="1271587" y="533400"/>
                </a:lnTo>
                <a:lnTo>
                  <a:pt x="1283494" y="533400"/>
                </a:lnTo>
                <a:lnTo>
                  <a:pt x="1283494" y="559593"/>
                </a:lnTo>
                <a:lnTo>
                  <a:pt x="1364456" y="559593"/>
                </a:lnTo>
                <a:lnTo>
                  <a:pt x="1364456" y="588168"/>
                </a:lnTo>
                <a:lnTo>
                  <a:pt x="1423987" y="588168"/>
                </a:lnTo>
                <a:lnTo>
                  <a:pt x="1423987" y="604837"/>
                </a:lnTo>
                <a:lnTo>
                  <a:pt x="1450181" y="604837"/>
                </a:lnTo>
                <a:lnTo>
                  <a:pt x="1450181" y="621506"/>
                </a:lnTo>
                <a:lnTo>
                  <a:pt x="1459706" y="621506"/>
                </a:lnTo>
                <a:lnTo>
                  <a:pt x="1459706" y="633412"/>
                </a:lnTo>
                <a:lnTo>
                  <a:pt x="1493044" y="633412"/>
                </a:lnTo>
                <a:lnTo>
                  <a:pt x="1493044" y="647700"/>
                </a:lnTo>
                <a:lnTo>
                  <a:pt x="1574006" y="647700"/>
                </a:lnTo>
                <a:lnTo>
                  <a:pt x="1574006" y="681037"/>
                </a:lnTo>
                <a:lnTo>
                  <a:pt x="1595437" y="681037"/>
                </a:lnTo>
                <a:lnTo>
                  <a:pt x="1595437" y="695325"/>
                </a:lnTo>
                <a:lnTo>
                  <a:pt x="1676400" y="695325"/>
                </a:lnTo>
                <a:lnTo>
                  <a:pt x="1676400" y="704850"/>
                </a:lnTo>
                <a:lnTo>
                  <a:pt x="1695450" y="704850"/>
                </a:lnTo>
                <a:lnTo>
                  <a:pt x="1695450" y="745331"/>
                </a:lnTo>
                <a:lnTo>
                  <a:pt x="1759744" y="745331"/>
                </a:lnTo>
                <a:lnTo>
                  <a:pt x="1759744" y="762000"/>
                </a:lnTo>
                <a:lnTo>
                  <a:pt x="1914525" y="762000"/>
                </a:lnTo>
                <a:lnTo>
                  <a:pt x="1914525" y="781050"/>
                </a:lnTo>
                <a:lnTo>
                  <a:pt x="1959769" y="781050"/>
                </a:lnTo>
                <a:lnTo>
                  <a:pt x="1959769" y="792956"/>
                </a:lnTo>
                <a:lnTo>
                  <a:pt x="1976437" y="792956"/>
                </a:lnTo>
                <a:lnTo>
                  <a:pt x="1976437" y="840581"/>
                </a:lnTo>
                <a:lnTo>
                  <a:pt x="2019300" y="840581"/>
                </a:lnTo>
                <a:lnTo>
                  <a:pt x="2019300" y="866775"/>
                </a:lnTo>
                <a:lnTo>
                  <a:pt x="2069306" y="866775"/>
                </a:lnTo>
                <a:lnTo>
                  <a:pt x="2069306" y="907256"/>
                </a:lnTo>
                <a:lnTo>
                  <a:pt x="2128837" y="907256"/>
                </a:lnTo>
                <a:lnTo>
                  <a:pt x="2128837" y="935831"/>
                </a:lnTo>
                <a:lnTo>
                  <a:pt x="2338387" y="935831"/>
                </a:lnTo>
                <a:lnTo>
                  <a:pt x="2338387" y="969168"/>
                </a:lnTo>
                <a:lnTo>
                  <a:pt x="2400300" y="969168"/>
                </a:lnTo>
                <a:lnTo>
                  <a:pt x="2400300" y="990600"/>
                </a:lnTo>
                <a:lnTo>
                  <a:pt x="2690812" y="990600"/>
                </a:lnTo>
                <a:lnTo>
                  <a:pt x="2690812" y="1031081"/>
                </a:lnTo>
                <a:lnTo>
                  <a:pt x="3533775" y="1031081"/>
                </a:lnTo>
                <a:lnTo>
                  <a:pt x="3533775" y="1123950"/>
                </a:lnTo>
                <a:lnTo>
                  <a:pt x="3745706" y="1123950"/>
                </a:lnTo>
                <a:lnTo>
                  <a:pt x="3743325" y="1147762"/>
                </a:lnTo>
                <a:lnTo>
                  <a:pt x="3743325" y="1245393"/>
                </a:lnTo>
                <a:lnTo>
                  <a:pt x="4355306" y="1243010"/>
                </a:lnTo>
                <a:lnTo>
                  <a:pt x="4355306" y="1362074"/>
                </a:lnTo>
                <a:lnTo>
                  <a:pt x="4622006" y="1369218"/>
                </a:lnTo>
              </a:path>
            </a:pathLst>
          </a:custGeom>
          <a:noFill/>
          <a:ln w="28575">
            <a:solidFill>
              <a:schemeClr val="accent3"/>
            </a:solidFill>
            <a:miter lim="800000"/>
            <a:headEnd/>
            <a:tailEnd/>
          </a:ln>
        </p:spPr>
        <p:txBody>
          <a:bodyPr rtlCol="0" anchor="ctr"/>
          <a:lstStyle/>
          <a:p>
            <a:pPr algn="ctr"/>
            <a:endParaRPr lang="en-US"/>
          </a:p>
        </p:txBody>
      </p:sp>
      <p:grpSp>
        <p:nvGrpSpPr>
          <p:cNvPr id="9859" name="Group 9858">
            <a:extLst>
              <a:ext uri="{FF2B5EF4-FFF2-40B4-BE49-F238E27FC236}">
                <a16:creationId xmlns:a16="http://schemas.microsoft.com/office/drawing/2014/main" id="{A889C386-DDB1-FB07-B826-EFEA3E5F88DB}"/>
              </a:ext>
            </a:extLst>
          </p:cNvPr>
          <p:cNvGrpSpPr/>
          <p:nvPr/>
        </p:nvGrpSpPr>
        <p:grpSpPr>
          <a:xfrm>
            <a:off x="6486472" y="4336359"/>
            <a:ext cx="89485" cy="89485"/>
            <a:chOff x="2162465" y="4117385"/>
            <a:chExt cx="283772" cy="283772"/>
          </a:xfrm>
        </p:grpSpPr>
        <p:cxnSp>
          <p:nvCxnSpPr>
            <p:cNvPr id="9860" name="Straight Connector 9859">
              <a:extLst>
                <a:ext uri="{FF2B5EF4-FFF2-40B4-BE49-F238E27FC236}">
                  <a16:creationId xmlns:a16="http://schemas.microsoft.com/office/drawing/2014/main" id="{BE7C7D2E-E857-E196-C776-2281E55789F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61" name="Straight Connector 9860">
              <a:extLst>
                <a:ext uri="{FF2B5EF4-FFF2-40B4-BE49-F238E27FC236}">
                  <a16:creationId xmlns:a16="http://schemas.microsoft.com/office/drawing/2014/main" id="{4634551E-8364-5A4C-E3B4-4917C253BFD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62" name="Group 9861">
            <a:extLst>
              <a:ext uri="{FF2B5EF4-FFF2-40B4-BE49-F238E27FC236}">
                <a16:creationId xmlns:a16="http://schemas.microsoft.com/office/drawing/2014/main" id="{B97D090B-A34B-7A0B-8FCE-822436E4B095}"/>
              </a:ext>
            </a:extLst>
          </p:cNvPr>
          <p:cNvGrpSpPr/>
          <p:nvPr/>
        </p:nvGrpSpPr>
        <p:grpSpPr>
          <a:xfrm>
            <a:off x="6529984" y="4336359"/>
            <a:ext cx="89485" cy="89485"/>
            <a:chOff x="2162465" y="4117385"/>
            <a:chExt cx="283772" cy="283772"/>
          </a:xfrm>
        </p:grpSpPr>
        <p:cxnSp>
          <p:nvCxnSpPr>
            <p:cNvPr id="9863" name="Straight Connector 9862">
              <a:extLst>
                <a:ext uri="{FF2B5EF4-FFF2-40B4-BE49-F238E27FC236}">
                  <a16:creationId xmlns:a16="http://schemas.microsoft.com/office/drawing/2014/main" id="{FE0C7EB7-D4E8-D30A-487C-3E5AE73132C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64" name="Straight Connector 9863">
              <a:extLst>
                <a:ext uri="{FF2B5EF4-FFF2-40B4-BE49-F238E27FC236}">
                  <a16:creationId xmlns:a16="http://schemas.microsoft.com/office/drawing/2014/main" id="{134D75AC-649B-5926-C896-BBAB2982E58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65" name="Group 9864">
            <a:extLst>
              <a:ext uri="{FF2B5EF4-FFF2-40B4-BE49-F238E27FC236}">
                <a16:creationId xmlns:a16="http://schemas.microsoft.com/office/drawing/2014/main" id="{353C326E-9774-B061-A0A8-556279398AF7}"/>
              </a:ext>
            </a:extLst>
          </p:cNvPr>
          <p:cNvGrpSpPr/>
          <p:nvPr/>
        </p:nvGrpSpPr>
        <p:grpSpPr>
          <a:xfrm>
            <a:off x="6589217" y="4347901"/>
            <a:ext cx="89485" cy="89485"/>
            <a:chOff x="2162465" y="4117385"/>
            <a:chExt cx="283772" cy="283772"/>
          </a:xfrm>
        </p:grpSpPr>
        <p:cxnSp>
          <p:nvCxnSpPr>
            <p:cNvPr id="9866" name="Straight Connector 9865">
              <a:extLst>
                <a:ext uri="{FF2B5EF4-FFF2-40B4-BE49-F238E27FC236}">
                  <a16:creationId xmlns:a16="http://schemas.microsoft.com/office/drawing/2014/main" id="{C5B99375-3FE5-B178-F0AB-DCC9E2E9229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67" name="Straight Connector 9866">
              <a:extLst>
                <a:ext uri="{FF2B5EF4-FFF2-40B4-BE49-F238E27FC236}">
                  <a16:creationId xmlns:a16="http://schemas.microsoft.com/office/drawing/2014/main" id="{CF9C171D-5705-F22D-70B7-4691F2E04A8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68" name="Group 9867">
            <a:extLst>
              <a:ext uri="{FF2B5EF4-FFF2-40B4-BE49-F238E27FC236}">
                <a16:creationId xmlns:a16="http://schemas.microsoft.com/office/drawing/2014/main" id="{19E72B10-03BD-2B4C-1300-39ED3B2D53F4}"/>
              </a:ext>
            </a:extLst>
          </p:cNvPr>
          <p:cNvGrpSpPr/>
          <p:nvPr/>
        </p:nvGrpSpPr>
        <p:grpSpPr>
          <a:xfrm>
            <a:off x="6710495" y="4426244"/>
            <a:ext cx="89485" cy="89485"/>
            <a:chOff x="2162465" y="4117385"/>
            <a:chExt cx="283772" cy="283772"/>
          </a:xfrm>
        </p:grpSpPr>
        <p:cxnSp>
          <p:nvCxnSpPr>
            <p:cNvPr id="9869" name="Straight Connector 9868">
              <a:extLst>
                <a:ext uri="{FF2B5EF4-FFF2-40B4-BE49-F238E27FC236}">
                  <a16:creationId xmlns:a16="http://schemas.microsoft.com/office/drawing/2014/main" id="{62B1A0CF-C173-AD40-8871-0131BD66F41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70" name="Straight Connector 9869">
              <a:extLst>
                <a:ext uri="{FF2B5EF4-FFF2-40B4-BE49-F238E27FC236}">
                  <a16:creationId xmlns:a16="http://schemas.microsoft.com/office/drawing/2014/main" id="{D9E3918A-4CC7-360C-9696-4BE2B7EE604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71" name="Group 9870">
            <a:extLst>
              <a:ext uri="{FF2B5EF4-FFF2-40B4-BE49-F238E27FC236}">
                <a16:creationId xmlns:a16="http://schemas.microsoft.com/office/drawing/2014/main" id="{9E8E4326-ABFF-202C-BED9-E4969EB76B4B}"/>
              </a:ext>
            </a:extLst>
          </p:cNvPr>
          <p:cNvGrpSpPr/>
          <p:nvPr/>
        </p:nvGrpSpPr>
        <p:grpSpPr>
          <a:xfrm>
            <a:off x="6777911" y="4457074"/>
            <a:ext cx="89485" cy="89485"/>
            <a:chOff x="2162465" y="4117385"/>
            <a:chExt cx="283772" cy="283772"/>
          </a:xfrm>
        </p:grpSpPr>
        <p:cxnSp>
          <p:nvCxnSpPr>
            <p:cNvPr id="9872" name="Straight Connector 9871">
              <a:extLst>
                <a:ext uri="{FF2B5EF4-FFF2-40B4-BE49-F238E27FC236}">
                  <a16:creationId xmlns:a16="http://schemas.microsoft.com/office/drawing/2014/main" id="{908B8AA6-D773-91E7-DD4A-75462828305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73" name="Straight Connector 9872">
              <a:extLst>
                <a:ext uri="{FF2B5EF4-FFF2-40B4-BE49-F238E27FC236}">
                  <a16:creationId xmlns:a16="http://schemas.microsoft.com/office/drawing/2014/main" id="{712CA851-85B4-0295-9939-0A86986C977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74" name="Group 9873">
            <a:extLst>
              <a:ext uri="{FF2B5EF4-FFF2-40B4-BE49-F238E27FC236}">
                <a16:creationId xmlns:a16="http://schemas.microsoft.com/office/drawing/2014/main" id="{79A2F3D6-7677-B04E-D11C-0FEC73EFA57D}"/>
              </a:ext>
            </a:extLst>
          </p:cNvPr>
          <p:cNvGrpSpPr/>
          <p:nvPr/>
        </p:nvGrpSpPr>
        <p:grpSpPr>
          <a:xfrm>
            <a:off x="7380455" y="4726775"/>
            <a:ext cx="89485" cy="89485"/>
            <a:chOff x="2162465" y="4117385"/>
            <a:chExt cx="283772" cy="283772"/>
          </a:xfrm>
        </p:grpSpPr>
        <p:cxnSp>
          <p:nvCxnSpPr>
            <p:cNvPr id="9875" name="Straight Connector 9874">
              <a:extLst>
                <a:ext uri="{FF2B5EF4-FFF2-40B4-BE49-F238E27FC236}">
                  <a16:creationId xmlns:a16="http://schemas.microsoft.com/office/drawing/2014/main" id="{36C75334-5CC4-3698-FF22-B6658E7C906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76" name="Straight Connector 9875">
              <a:extLst>
                <a:ext uri="{FF2B5EF4-FFF2-40B4-BE49-F238E27FC236}">
                  <a16:creationId xmlns:a16="http://schemas.microsoft.com/office/drawing/2014/main" id="{F6DE36EA-5437-5ED2-8DB3-C670CF993A5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77" name="Group 9876">
            <a:extLst>
              <a:ext uri="{FF2B5EF4-FFF2-40B4-BE49-F238E27FC236}">
                <a16:creationId xmlns:a16="http://schemas.microsoft.com/office/drawing/2014/main" id="{C3178AA1-850C-83D8-701A-651CCE970AC2}"/>
              </a:ext>
            </a:extLst>
          </p:cNvPr>
          <p:cNvGrpSpPr/>
          <p:nvPr/>
        </p:nvGrpSpPr>
        <p:grpSpPr>
          <a:xfrm>
            <a:off x="7400532" y="4726775"/>
            <a:ext cx="89485" cy="89485"/>
            <a:chOff x="2162465" y="4117385"/>
            <a:chExt cx="283772" cy="283772"/>
          </a:xfrm>
        </p:grpSpPr>
        <p:cxnSp>
          <p:nvCxnSpPr>
            <p:cNvPr id="9878" name="Straight Connector 9877">
              <a:extLst>
                <a:ext uri="{FF2B5EF4-FFF2-40B4-BE49-F238E27FC236}">
                  <a16:creationId xmlns:a16="http://schemas.microsoft.com/office/drawing/2014/main" id="{854CBC4E-45FC-168F-DE5E-1724E55A49B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79" name="Straight Connector 9878">
              <a:extLst>
                <a:ext uri="{FF2B5EF4-FFF2-40B4-BE49-F238E27FC236}">
                  <a16:creationId xmlns:a16="http://schemas.microsoft.com/office/drawing/2014/main" id="{252300CD-DDD2-CC4A-8CE2-FF245CDE5E6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80" name="Group 9879">
            <a:extLst>
              <a:ext uri="{FF2B5EF4-FFF2-40B4-BE49-F238E27FC236}">
                <a16:creationId xmlns:a16="http://schemas.microsoft.com/office/drawing/2014/main" id="{12042241-3A4E-E0F8-FCFE-0D608FB1C19C}"/>
              </a:ext>
            </a:extLst>
          </p:cNvPr>
          <p:cNvGrpSpPr/>
          <p:nvPr/>
        </p:nvGrpSpPr>
        <p:grpSpPr>
          <a:xfrm>
            <a:off x="7462516" y="4736150"/>
            <a:ext cx="89485" cy="89485"/>
            <a:chOff x="2162465" y="4117385"/>
            <a:chExt cx="283772" cy="283772"/>
          </a:xfrm>
        </p:grpSpPr>
        <p:cxnSp>
          <p:nvCxnSpPr>
            <p:cNvPr id="9881" name="Straight Connector 9880">
              <a:extLst>
                <a:ext uri="{FF2B5EF4-FFF2-40B4-BE49-F238E27FC236}">
                  <a16:creationId xmlns:a16="http://schemas.microsoft.com/office/drawing/2014/main" id="{5AE52932-2F1E-C597-B42A-A5A08C915BE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82" name="Straight Connector 9881">
              <a:extLst>
                <a:ext uri="{FF2B5EF4-FFF2-40B4-BE49-F238E27FC236}">
                  <a16:creationId xmlns:a16="http://schemas.microsoft.com/office/drawing/2014/main" id="{32E14F7C-820E-9A48-BDD7-7BB9B17442F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83" name="Group 9882">
            <a:extLst>
              <a:ext uri="{FF2B5EF4-FFF2-40B4-BE49-F238E27FC236}">
                <a16:creationId xmlns:a16="http://schemas.microsoft.com/office/drawing/2014/main" id="{8FB2F777-924A-15C3-EC58-A561E2F8383C}"/>
              </a:ext>
            </a:extLst>
          </p:cNvPr>
          <p:cNvGrpSpPr/>
          <p:nvPr/>
        </p:nvGrpSpPr>
        <p:grpSpPr>
          <a:xfrm>
            <a:off x="7525970" y="4750150"/>
            <a:ext cx="89485" cy="89485"/>
            <a:chOff x="2162465" y="4117385"/>
            <a:chExt cx="283772" cy="283772"/>
          </a:xfrm>
        </p:grpSpPr>
        <p:cxnSp>
          <p:nvCxnSpPr>
            <p:cNvPr id="9884" name="Straight Connector 9883">
              <a:extLst>
                <a:ext uri="{FF2B5EF4-FFF2-40B4-BE49-F238E27FC236}">
                  <a16:creationId xmlns:a16="http://schemas.microsoft.com/office/drawing/2014/main" id="{34A1C9B1-A66C-3B99-031D-437D4E86C93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85" name="Straight Connector 9884">
              <a:extLst>
                <a:ext uri="{FF2B5EF4-FFF2-40B4-BE49-F238E27FC236}">
                  <a16:creationId xmlns:a16="http://schemas.microsoft.com/office/drawing/2014/main" id="{9CE647DE-7C8D-8DA9-A40B-78AA0F30C58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86" name="Group 9885">
            <a:extLst>
              <a:ext uri="{FF2B5EF4-FFF2-40B4-BE49-F238E27FC236}">
                <a16:creationId xmlns:a16="http://schemas.microsoft.com/office/drawing/2014/main" id="{DDF01CA1-968C-4AB2-77CF-B1560293131D}"/>
              </a:ext>
            </a:extLst>
          </p:cNvPr>
          <p:cNvGrpSpPr/>
          <p:nvPr/>
        </p:nvGrpSpPr>
        <p:grpSpPr>
          <a:xfrm>
            <a:off x="7549753" y="4750150"/>
            <a:ext cx="89485" cy="89485"/>
            <a:chOff x="2162465" y="4117385"/>
            <a:chExt cx="283772" cy="283772"/>
          </a:xfrm>
        </p:grpSpPr>
        <p:cxnSp>
          <p:nvCxnSpPr>
            <p:cNvPr id="9887" name="Straight Connector 9886">
              <a:extLst>
                <a:ext uri="{FF2B5EF4-FFF2-40B4-BE49-F238E27FC236}">
                  <a16:creationId xmlns:a16="http://schemas.microsoft.com/office/drawing/2014/main" id="{A6EAEE66-0090-601C-05A4-DC6BE154ACD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88" name="Straight Connector 9887">
              <a:extLst>
                <a:ext uri="{FF2B5EF4-FFF2-40B4-BE49-F238E27FC236}">
                  <a16:creationId xmlns:a16="http://schemas.microsoft.com/office/drawing/2014/main" id="{86578911-C42B-FBC8-7486-1D7AD69ACEA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89" name="Group 9888">
            <a:extLst>
              <a:ext uri="{FF2B5EF4-FFF2-40B4-BE49-F238E27FC236}">
                <a16:creationId xmlns:a16="http://schemas.microsoft.com/office/drawing/2014/main" id="{B5BA079A-171D-465C-A9A8-91680EFE93B2}"/>
              </a:ext>
            </a:extLst>
          </p:cNvPr>
          <p:cNvGrpSpPr/>
          <p:nvPr/>
        </p:nvGrpSpPr>
        <p:grpSpPr>
          <a:xfrm>
            <a:off x="7576696" y="4750150"/>
            <a:ext cx="89485" cy="89485"/>
            <a:chOff x="2162465" y="4117385"/>
            <a:chExt cx="283772" cy="283772"/>
          </a:xfrm>
        </p:grpSpPr>
        <p:cxnSp>
          <p:nvCxnSpPr>
            <p:cNvPr id="9890" name="Straight Connector 9889">
              <a:extLst>
                <a:ext uri="{FF2B5EF4-FFF2-40B4-BE49-F238E27FC236}">
                  <a16:creationId xmlns:a16="http://schemas.microsoft.com/office/drawing/2014/main" id="{04936AB4-9BD7-A0C2-907A-7C68C7C7383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91" name="Straight Connector 9890">
              <a:extLst>
                <a:ext uri="{FF2B5EF4-FFF2-40B4-BE49-F238E27FC236}">
                  <a16:creationId xmlns:a16="http://schemas.microsoft.com/office/drawing/2014/main" id="{412669E1-12C8-94B4-F028-704EAD2C859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92" name="Group 9891">
            <a:extLst>
              <a:ext uri="{FF2B5EF4-FFF2-40B4-BE49-F238E27FC236}">
                <a16:creationId xmlns:a16="http://schemas.microsoft.com/office/drawing/2014/main" id="{27D3E49F-CD02-576E-9D6D-D331747DAB38}"/>
              </a:ext>
            </a:extLst>
          </p:cNvPr>
          <p:cNvGrpSpPr/>
          <p:nvPr/>
        </p:nvGrpSpPr>
        <p:grpSpPr>
          <a:xfrm>
            <a:off x="7629309" y="4777041"/>
            <a:ext cx="89485" cy="89485"/>
            <a:chOff x="2162465" y="4117385"/>
            <a:chExt cx="283772" cy="283772"/>
          </a:xfrm>
        </p:grpSpPr>
        <p:cxnSp>
          <p:nvCxnSpPr>
            <p:cNvPr id="9893" name="Straight Connector 9892">
              <a:extLst>
                <a:ext uri="{FF2B5EF4-FFF2-40B4-BE49-F238E27FC236}">
                  <a16:creationId xmlns:a16="http://schemas.microsoft.com/office/drawing/2014/main" id="{ABDAB9A9-8DE3-6E13-52F9-6A2938B4246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94" name="Straight Connector 9893">
              <a:extLst>
                <a:ext uri="{FF2B5EF4-FFF2-40B4-BE49-F238E27FC236}">
                  <a16:creationId xmlns:a16="http://schemas.microsoft.com/office/drawing/2014/main" id="{23428E9C-2E7C-8CD9-0A01-1D9009BB780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95" name="Group 9894">
            <a:extLst>
              <a:ext uri="{FF2B5EF4-FFF2-40B4-BE49-F238E27FC236}">
                <a16:creationId xmlns:a16="http://schemas.microsoft.com/office/drawing/2014/main" id="{46982E2E-8518-04C8-5217-740C6DFCB983}"/>
              </a:ext>
            </a:extLst>
          </p:cNvPr>
          <p:cNvGrpSpPr/>
          <p:nvPr/>
        </p:nvGrpSpPr>
        <p:grpSpPr>
          <a:xfrm>
            <a:off x="7648374" y="4795928"/>
            <a:ext cx="89485" cy="89485"/>
            <a:chOff x="2162465" y="4117385"/>
            <a:chExt cx="283772" cy="283772"/>
          </a:xfrm>
        </p:grpSpPr>
        <p:cxnSp>
          <p:nvCxnSpPr>
            <p:cNvPr id="9896" name="Straight Connector 9895">
              <a:extLst>
                <a:ext uri="{FF2B5EF4-FFF2-40B4-BE49-F238E27FC236}">
                  <a16:creationId xmlns:a16="http://schemas.microsoft.com/office/drawing/2014/main" id="{F947ABBF-195F-4C38-8608-DF96317E563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97" name="Straight Connector 9896">
              <a:extLst>
                <a:ext uri="{FF2B5EF4-FFF2-40B4-BE49-F238E27FC236}">
                  <a16:creationId xmlns:a16="http://schemas.microsoft.com/office/drawing/2014/main" id="{96E5E6C9-18E5-CD7B-1A05-5260A21121C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98" name="Group 9897">
            <a:extLst>
              <a:ext uri="{FF2B5EF4-FFF2-40B4-BE49-F238E27FC236}">
                <a16:creationId xmlns:a16="http://schemas.microsoft.com/office/drawing/2014/main" id="{E37C385D-D3F8-CA3A-8D63-7FEF525C3E6A}"/>
              </a:ext>
            </a:extLst>
          </p:cNvPr>
          <p:cNvGrpSpPr/>
          <p:nvPr/>
        </p:nvGrpSpPr>
        <p:grpSpPr>
          <a:xfrm>
            <a:off x="7679874" y="4824519"/>
            <a:ext cx="89485" cy="89485"/>
            <a:chOff x="2162465" y="4117385"/>
            <a:chExt cx="283772" cy="283772"/>
          </a:xfrm>
        </p:grpSpPr>
        <p:cxnSp>
          <p:nvCxnSpPr>
            <p:cNvPr id="9899" name="Straight Connector 9898">
              <a:extLst>
                <a:ext uri="{FF2B5EF4-FFF2-40B4-BE49-F238E27FC236}">
                  <a16:creationId xmlns:a16="http://schemas.microsoft.com/office/drawing/2014/main" id="{D42B8CA3-98D7-2F8A-1C66-D1BC2F64777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00" name="Straight Connector 9899">
              <a:extLst>
                <a:ext uri="{FF2B5EF4-FFF2-40B4-BE49-F238E27FC236}">
                  <a16:creationId xmlns:a16="http://schemas.microsoft.com/office/drawing/2014/main" id="{25AB792C-4511-ED76-9F56-F7CD72F0283B}"/>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01" name="Group 9900">
            <a:extLst>
              <a:ext uri="{FF2B5EF4-FFF2-40B4-BE49-F238E27FC236}">
                <a16:creationId xmlns:a16="http://schemas.microsoft.com/office/drawing/2014/main" id="{1A8F7146-11EC-7C6A-712A-80D3E563F8A0}"/>
              </a:ext>
            </a:extLst>
          </p:cNvPr>
          <p:cNvGrpSpPr/>
          <p:nvPr/>
        </p:nvGrpSpPr>
        <p:grpSpPr>
          <a:xfrm>
            <a:off x="7696640" y="4852750"/>
            <a:ext cx="89485" cy="89485"/>
            <a:chOff x="2162465" y="4117385"/>
            <a:chExt cx="283772" cy="283772"/>
          </a:xfrm>
        </p:grpSpPr>
        <p:cxnSp>
          <p:nvCxnSpPr>
            <p:cNvPr id="9902" name="Straight Connector 9901">
              <a:extLst>
                <a:ext uri="{FF2B5EF4-FFF2-40B4-BE49-F238E27FC236}">
                  <a16:creationId xmlns:a16="http://schemas.microsoft.com/office/drawing/2014/main" id="{CCC09621-A465-D3A8-BCF2-50DAC48D0E7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03" name="Straight Connector 9902">
              <a:extLst>
                <a:ext uri="{FF2B5EF4-FFF2-40B4-BE49-F238E27FC236}">
                  <a16:creationId xmlns:a16="http://schemas.microsoft.com/office/drawing/2014/main" id="{CAFF8689-FCDD-3C30-4F0D-1FA1D436D07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04" name="Group 9903">
            <a:extLst>
              <a:ext uri="{FF2B5EF4-FFF2-40B4-BE49-F238E27FC236}">
                <a16:creationId xmlns:a16="http://schemas.microsoft.com/office/drawing/2014/main" id="{7126DF78-9EFB-4FBF-1DE7-5F449C50E1B7}"/>
              </a:ext>
            </a:extLst>
          </p:cNvPr>
          <p:cNvGrpSpPr/>
          <p:nvPr/>
        </p:nvGrpSpPr>
        <p:grpSpPr>
          <a:xfrm>
            <a:off x="7711295" y="4852750"/>
            <a:ext cx="89485" cy="89485"/>
            <a:chOff x="2162465" y="4117385"/>
            <a:chExt cx="283772" cy="283772"/>
          </a:xfrm>
        </p:grpSpPr>
        <p:cxnSp>
          <p:nvCxnSpPr>
            <p:cNvPr id="9905" name="Straight Connector 9904">
              <a:extLst>
                <a:ext uri="{FF2B5EF4-FFF2-40B4-BE49-F238E27FC236}">
                  <a16:creationId xmlns:a16="http://schemas.microsoft.com/office/drawing/2014/main" id="{FEF0808A-BE10-AD5A-1F7F-196758F0AE7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06" name="Straight Connector 9905">
              <a:extLst>
                <a:ext uri="{FF2B5EF4-FFF2-40B4-BE49-F238E27FC236}">
                  <a16:creationId xmlns:a16="http://schemas.microsoft.com/office/drawing/2014/main" id="{8295956B-C114-FD6C-5678-02D4B900DEC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07" name="Group 9906">
            <a:extLst>
              <a:ext uri="{FF2B5EF4-FFF2-40B4-BE49-F238E27FC236}">
                <a16:creationId xmlns:a16="http://schemas.microsoft.com/office/drawing/2014/main" id="{85440A95-96EB-3C67-B934-3B732C1E0B28}"/>
              </a:ext>
            </a:extLst>
          </p:cNvPr>
          <p:cNvGrpSpPr/>
          <p:nvPr/>
        </p:nvGrpSpPr>
        <p:grpSpPr>
          <a:xfrm>
            <a:off x="7768035" y="4890383"/>
            <a:ext cx="89485" cy="89485"/>
            <a:chOff x="2162465" y="4117385"/>
            <a:chExt cx="283772" cy="283772"/>
          </a:xfrm>
        </p:grpSpPr>
        <p:cxnSp>
          <p:nvCxnSpPr>
            <p:cNvPr id="9908" name="Straight Connector 9907">
              <a:extLst>
                <a:ext uri="{FF2B5EF4-FFF2-40B4-BE49-F238E27FC236}">
                  <a16:creationId xmlns:a16="http://schemas.microsoft.com/office/drawing/2014/main" id="{1BB5026D-6CD8-4E2F-3A34-1208716D864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09" name="Straight Connector 9908">
              <a:extLst>
                <a:ext uri="{FF2B5EF4-FFF2-40B4-BE49-F238E27FC236}">
                  <a16:creationId xmlns:a16="http://schemas.microsoft.com/office/drawing/2014/main" id="{AF46FE40-53C1-A045-377A-1F85B9A5136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10" name="Group 9909">
            <a:extLst>
              <a:ext uri="{FF2B5EF4-FFF2-40B4-BE49-F238E27FC236}">
                <a16:creationId xmlns:a16="http://schemas.microsoft.com/office/drawing/2014/main" id="{1CF933C0-11D7-99D3-D315-8E95C293A798}"/>
              </a:ext>
            </a:extLst>
          </p:cNvPr>
          <p:cNvGrpSpPr/>
          <p:nvPr/>
        </p:nvGrpSpPr>
        <p:grpSpPr>
          <a:xfrm>
            <a:off x="7812813" y="4890383"/>
            <a:ext cx="89485" cy="89485"/>
            <a:chOff x="2162465" y="4117385"/>
            <a:chExt cx="283772" cy="283772"/>
          </a:xfrm>
        </p:grpSpPr>
        <p:cxnSp>
          <p:nvCxnSpPr>
            <p:cNvPr id="9911" name="Straight Connector 9910">
              <a:extLst>
                <a:ext uri="{FF2B5EF4-FFF2-40B4-BE49-F238E27FC236}">
                  <a16:creationId xmlns:a16="http://schemas.microsoft.com/office/drawing/2014/main" id="{A542D2A3-BEE4-28D7-41E1-008BCB5F449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12" name="Straight Connector 9911">
              <a:extLst>
                <a:ext uri="{FF2B5EF4-FFF2-40B4-BE49-F238E27FC236}">
                  <a16:creationId xmlns:a16="http://schemas.microsoft.com/office/drawing/2014/main" id="{F69E9CD8-1716-D95F-F512-A34119AE68E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13" name="Group 9912">
            <a:extLst>
              <a:ext uri="{FF2B5EF4-FFF2-40B4-BE49-F238E27FC236}">
                <a16:creationId xmlns:a16="http://schemas.microsoft.com/office/drawing/2014/main" id="{3C4B48E0-F2C0-F362-9F24-7D65EA8AE868}"/>
              </a:ext>
            </a:extLst>
          </p:cNvPr>
          <p:cNvGrpSpPr/>
          <p:nvPr/>
        </p:nvGrpSpPr>
        <p:grpSpPr>
          <a:xfrm>
            <a:off x="7896057" y="4941846"/>
            <a:ext cx="89485" cy="89485"/>
            <a:chOff x="2162465" y="4117385"/>
            <a:chExt cx="283772" cy="283772"/>
          </a:xfrm>
        </p:grpSpPr>
        <p:cxnSp>
          <p:nvCxnSpPr>
            <p:cNvPr id="9914" name="Straight Connector 9913">
              <a:extLst>
                <a:ext uri="{FF2B5EF4-FFF2-40B4-BE49-F238E27FC236}">
                  <a16:creationId xmlns:a16="http://schemas.microsoft.com/office/drawing/2014/main" id="{9867D935-8A81-30B4-6547-2D898A36D69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15" name="Straight Connector 9914">
              <a:extLst>
                <a:ext uri="{FF2B5EF4-FFF2-40B4-BE49-F238E27FC236}">
                  <a16:creationId xmlns:a16="http://schemas.microsoft.com/office/drawing/2014/main" id="{55573926-E0F1-0680-C565-5B6FDBB6044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16" name="Group 9915">
            <a:extLst>
              <a:ext uri="{FF2B5EF4-FFF2-40B4-BE49-F238E27FC236}">
                <a16:creationId xmlns:a16="http://schemas.microsoft.com/office/drawing/2014/main" id="{8121AA89-5369-D785-D880-829941713595}"/>
              </a:ext>
            </a:extLst>
          </p:cNvPr>
          <p:cNvGrpSpPr/>
          <p:nvPr/>
        </p:nvGrpSpPr>
        <p:grpSpPr>
          <a:xfrm>
            <a:off x="7970648" y="4996215"/>
            <a:ext cx="89485" cy="89485"/>
            <a:chOff x="2162465" y="4117385"/>
            <a:chExt cx="283772" cy="283772"/>
          </a:xfrm>
        </p:grpSpPr>
        <p:cxnSp>
          <p:nvCxnSpPr>
            <p:cNvPr id="9917" name="Straight Connector 9916">
              <a:extLst>
                <a:ext uri="{FF2B5EF4-FFF2-40B4-BE49-F238E27FC236}">
                  <a16:creationId xmlns:a16="http://schemas.microsoft.com/office/drawing/2014/main" id="{D56A3962-E8C1-ECA8-EF50-A1E99F67F1F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18" name="Straight Connector 9917">
              <a:extLst>
                <a:ext uri="{FF2B5EF4-FFF2-40B4-BE49-F238E27FC236}">
                  <a16:creationId xmlns:a16="http://schemas.microsoft.com/office/drawing/2014/main" id="{794410BB-8F8F-E54F-98EE-DD44DF5C5BE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19" name="Group 9918">
            <a:extLst>
              <a:ext uri="{FF2B5EF4-FFF2-40B4-BE49-F238E27FC236}">
                <a16:creationId xmlns:a16="http://schemas.microsoft.com/office/drawing/2014/main" id="{8032B735-F85B-F240-18DA-05CAAAA60F8B}"/>
              </a:ext>
            </a:extLst>
          </p:cNvPr>
          <p:cNvGrpSpPr/>
          <p:nvPr/>
        </p:nvGrpSpPr>
        <p:grpSpPr>
          <a:xfrm>
            <a:off x="8020991" y="4995598"/>
            <a:ext cx="89485" cy="89485"/>
            <a:chOff x="2162465" y="4117385"/>
            <a:chExt cx="283772" cy="283772"/>
          </a:xfrm>
        </p:grpSpPr>
        <p:cxnSp>
          <p:nvCxnSpPr>
            <p:cNvPr id="9920" name="Straight Connector 9919">
              <a:extLst>
                <a:ext uri="{FF2B5EF4-FFF2-40B4-BE49-F238E27FC236}">
                  <a16:creationId xmlns:a16="http://schemas.microsoft.com/office/drawing/2014/main" id="{A1443856-9665-EDE8-1E5C-4AA1D18596A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21" name="Straight Connector 9920">
              <a:extLst>
                <a:ext uri="{FF2B5EF4-FFF2-40B4-BE49-F238E27FC236}">
                  <a16:creationId xmlns:a16="http://schemas.microsoft.com/office/drawing/2014/main" id="{FDBB20DB-DA5B-F1CE-F0B1-7F0A3C73F91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22" name="Group 9921">
            <a:extLst>
              <a:ext uri="{FF2B5EF4-FFF2-40B4-BE49-F238E27FC236}">
                <a16:creationId xmlns:a16="http://schemas.microsoft.com/office/drawing/2014/main" id="{A2C7C041-904F-127F-D429-5EE48CDA44C9}"/>
              </a:ext>
            </a:extLst>
          </p:cNvPr>
          <p:cNvGrpSpPr/>
          <p:nvPr/>
        </p:nvGrpSpPr>
        <p:grpSpPr>
          <a:xfrm>
            <a:off x="8101651" y="5049009"/>
            <a:ext cx="89485" cy="89485"/>
            <a:chOff x="2162465" y="4117385"/>
            <a:chExt cx="283772" cy="283772"/>
          </a:xfrm>
        </p:grpSpPr>
        <p:cxnSp>
          <p:nvCxnSpPr>
            <p:cNvPr id="9923" name="Straight Connector 9922">
              <a:extLst>
                <a:ext uri="{FF2B5EF4-FFF2-40B4-BE49-F238E27FC236}">
                  <a16:creationId xmlns:a16="http://schemas.microsoft.com/office/drawing/2014/main" id="{99FC4E48-F955-521A-6865-360D2981DB8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24" name="Straight Connector 9923">
              <a:extLst>
                <a:ext uri="{FF2B5EF4-FFF2-40B4-BE49-F238E27FC236}">
                  <a16:creationId xmlns:a16="http://schemas.microsoft.com/office/drawing/2014/main" id="{E7EAADA8-74F9-AE1E-009C-F7C99B59338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25" name="Group 9924">
            <a:extLst>
              <a:ext uri="{FF2B5EF4-FFF2-40B4-BE49-F238E27FC236}">
                <a16:creationId xmlns:a16="http://schemas.microsoft.com/office/drawing/2014/main" id="{C5EE0C83-B926-109F-6CC7-21EAB52516EA}"/>
              </a:ext>
            </a:extLst>
          </p:cNvPr>
          <p:cNvGrpSpPr/>
          <p:nvPr/>
        </p:nvGrpSpPr>
        <p:grpSpPr>
          <a:xfrm>
            <a:off x="8123614" y="5049009"/>
            <a:ext cx="89485" cy="89485"/>
            <a:chOff x="2162465" y="4117385"/>
            <a:chExt cx="283772" cy="283772"/>
          </a:xfrm>
        </p:grpSpPr>
        <p:cxnSp>
          <p:nvCxnSpPr>
            <p:cNvPr id="9926" name="Straight Connector 9925">
              <a:extLst>
                <a:ext uri="{FF2B5EF4-FFF2-40B4-BE49-F238E27FC236}">
                  <a16:creationId xmlns:a16="http://schemas.microsoft.com/office/drawing/2014/main" id="{F2816449-EF0F-A815-AFCE-F1550C0963A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27" name="Straight Connector 9926">
              <a:extLst>
                <a:ext uri="{FF2B5EF4-FFF2-40B4-BE49-F238E27FC236}">
                  <a16:creationId xmlns:a16="http://schemas.microsoft.com/office/drawing/2014/main" id="{6B3D0151-6F01-53C1-B355-319FA4C536C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28" name="Group 9927">
            <a:extLst>
              <a:ext uri="{FF2B5EF4-FFF2-40B4-BE49-F238E27FC236}">
                <a16:creationId xmlns:a16="http://schemas.microsoft.com/office/drawing/2014/main" id="{2C61C8E4-8358-05D5-5209-65324B5CF4D6}"/>
              </a:ext>
            </a:extLst>
          </p:cNvPr>
          <p:cNvGrpSpPr/>
          <p:nvPr/>
        </p:nvGrpSpPr>
        <p:grpSpPr>
          <a:xfrm>
            <a:off x="8211853" y="5090414"/>
            <a:ext cx="89485" cy="89485"/>
            <a:chOff x="2162465" y="4117385"/>
            <a:chExt cx="283772" cy="283772"/>
          </a:xfrm>
        </p:grpSpPr>
        <p:cxnSp>
          <p:nvCxnSpPr>
            <p:cNvPr id="9929" name="Straight Connector 9928">
              <a:extLst>
                <a:ext uri="{FF2B5EF4-FFF2-40B4-BE49-F238E27FC236}">
                  <a16:creationId xmlns:a16="http://schemas.microsoft.com/office/drawing/2014/main" id="{7E97DC89-2ABB-6184-BB98-01642EABF60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30" name="Straight Connector 9929">
              <a:extLst>
                <a:ext uri="{FF2B5EF4-FFF2-40B4-BE49-F238E27FC236}">
                  <a16:creationId xmlns:a16="http://schemas.microsoft.com/office/drawing/2014/main" id="{170FBE40-3608-5E0F-9958-1D9493D5EA5B}"/>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31" name="Group 9930">
            <a:extLst>
              <a:ext uri="{FF2B5EF4-FFF2-40B4-BE49-F238E27FC236}">
                <a16:creationId xmlns:a16="http://schemas.microsoft.com/office/drawing/2014/main" id="{80595554-BF20-A43A-7866-CEA49B282C49}"/>
              </a:ext>
            </a:extLst>
          </p:cNvPr>
          <p:cNvGrpSpPr/>
          <p:nvPr/>
        </p:nvGrpSpPr>
        <p:grpSpPr>
          <a:xfrm>
            <a:off x="8275687" y="5110105"/>
            <a:ext cx="89485" cy="89485"/>
            <a:chOff x="2162465" y="4117385"/>
            <a:chExt cx="283772" cy="283772"/>
          </a:xfrm>
        </p:grpSpPr>
        <p:cxnSp>
          <p:nvCxnSpPr>
            <p:cNvPr id="9932" name="Straight Connector 9931">
              <a:extLst>
                <a:ext uri="{FF2B5EF4-FFF2-40B4-BE49-F238E27FC236}">
                  <a16:creationId xmlns:a16="http://schemas.microsoft.com/office/drawing/2014/main" id="{569173D9-2710-EEBF-E42C-4C438C48167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33" name="Straight Connector 9932">
              <a:extLst>
                <a:ext uri="{FF2B5EF4-FFF2-40B4-BE49-F238E27FC236}">
                  <a16:creationId xmlns:a16="http://schemas.microsoft.com/office/drawing/2014/main" id="{762A6801-8F91-C46F-DF96-E2ED5939D36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34" name="Group 9933">
            <a:extLst>
              <a:ext uri="{FF2B5EF4-FFF2-40B4-BE49-F238E27FC236}">
                <a16:creationId xmlns:a16="http://schemas.microsoft.com/office/drawing/2014/main" id="{BDAADBFC-4714-582B-C927-C7986AC2BCAF}"/>
              </a:ext>
            </a:extLst>
          </p:cNvPr>
          <p:cNvGrpSpPr/>
          <p:nvPr/>
        </p:nvGrpSpPr>
        <p:grpSpPr>
          <a:xfrm>
            <a:off x="8339403" y="5110105"/>
            <a:ext cx="89485" cy="89485"/>
            <a:chOff x="2162465" y="4117385"/>
            <a:chExt cx="283772" cy="283772"/>
          </a:xfrm>
        </p:grpSpPr>
        <p:cxnSp>
          <p:nvCxnSpPr>
            <p:cNvPr id="9935" name="Straight Connector 9934">
              <a:extLst>
                <a:ext uri="{FF2B5EF4-FFF2-40B4-BE49-F238E27FC236}">
                  <a16:creationId xmlns:a16="http://schemas.microsoft.com/office/drawing/2014/main" id="{B4337CCD-F19B-BD52-38D1-3E9AB1CFB3E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36" name="Straight Connector 9935">
              <a:extLst>
                <a:ext uri="{FF2B5EF4-FFF2-40B4-BE49-F238E27FC236}">
                  <a16:creationId xmlns:a16="http://schemas.microsoft.com/office/drawing/2014/main" id="{93C4BF50-94F3-D2F0-128A-29B3AE5CB71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37" name="Group 9936">
            <a:extLst>
              <a:ext uri="{FF2B5EF4-FFF2-40B4-BE49-F238E27FC236}">
                <a16:creationId xmlns:a16="http://schemas.microsoft.com/office/drawing/2014/main" id="{05BF90E7-0620-44F8-B09E-8E57DDA267C6}"/>
              </a:ext>
            </a:extLst>
          </p:cNvPr>
          <p:cNvGrpSpPr/>
          <p:nvPr/>
        </p:nvGrpSpPr>
        <p:grpSpPr>
          <a:xfrm>
            <a:off x="8374808" y="5110105"/>
            <a:ext cx="89485" cy="89485"/>
            <a:chOff x="2162465" y="4117385"/>
            <a:chExt cx="283772" cy="283772"/>
          </a:xfrm>
        </p:grpSpPr>
        <p:cxnSp>
          <p:nvCxnSpPr>
            <p:cNvPr id="9938" name="Straight Connector 9937">
              <a:extLst>
                <a:ext uri="{FF2B5EF4-FFF2-40B4-BE49-F238E27FC236}">
                  <a16:creationId xmlns:a16="http://schemas.microsoft.com/office/drawing/2014/main" id="{44666E9F-A2A4-BB40-B5D6-F54F90BD1D7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39" name="Straight Connector 9938">
              <a:extLst>
                <a:ext uri="{FF2B5EF4-FFF2-40B4-BE49-F238E27FC236}">
                  <a16:creationId xmlns:a16="http://schemas.microsoft.com/office/drawing/2014/main" id="{BFB4B7AB-9CFD-968C-D8A3-510C87CE417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40" name="Group 9939">
            <a:extLst>
              <a:ext uri="{FF2B5EF4-FFF2-40B4-BE49-F238E27FC236}">
                <a16:creationId xmlns:a16="http://schemas.microsoft.com/office/drawing/2014/main" id="{2396D4C8-161F-3D1D-7E01-D732AFECB36D}"/>
              </a:ext>
            </a:extLst>
          </p:cNvPr>
          <p:cNvGrpSpPr/>
          <p:nvPr/>
        </p:nvGrpSpPr>
        <p:grpSpPr>
          <a:xfrm>
            <a:off x="8457256" y="5190415"/>
            <a:ext cx="89485" cy="89485"/>
            <a:chOff x="2162465" y="4117385"/>
            <a:chExt cx="283772" cy="283772"/>
          </a:xfrm>
        </p:grpSpPr>
        <p:cxnSp>
          <p:nvCxnSpPr>
            <p:cNvPr id="9941" name="Straight Connector 9940">
              <a:extLst>
                <a:ext uri="{FF2B5EF4-FFF2-40B4-BE49-F238E27FC236}">
                  <a16:creationId xmlns:a16="http://schemas.microsoft.com/office/drawing/2014/main" id="{4D81DC38-EE4E-FFB5-1BFD-916D2038086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42" name="Straight Connector 9941">
              <a:extLst>
                <a:ext uri="{FF2B5EF4-FFF2-40B4-BE49-F238E27FC236}">
                  <a16:creationId xmlns:a16="http://schemas.microsoft.com/office/drawing/2014/main" id="{289B0086-488C-CF50-9353-44075B1B843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43" name="Group 9942">
            <a:extLst>
              <a:ext uri="{FF2B5EF4-FFF2-40B4-BE49-F238E27FC236}">
                <a16:creationId xmlns:a16="http://schemas.microsoft.com/office/drawing/2014/main" id="{AB502D8F-D5CE-90B3-F043-06ECAD4DC0E5}"/>
              </a:ext>
            </a:extLst>
          </p:cNvPr>
          <p:cNvGrpSpPr/>
          <p:nvPr/>
        </p:nvGrpSpPr>
        <p:grpSpPr>
          <a:xfrm>
            <a:off x="8487440" y="5190415"/>
            <a:ext cx="89485" cy="89485"/>
            <a:chOff x="2162465" y="4117385"/>
            <a:chExt cx="283772" cy="283772"/>
          </a:xfrm>
        </p:grpSpPr>
        <p:cxnSp>
          <p:nvCxnSpPr>
            <p:cNvPr id="9944" name="Straight Connector 9943">
              <a:extLst>
                <a:ext uri="{FF2B5EF4-FFF2-40B4-BE49-F238E27FC236}">
                  <a16:creationId xmlns:a16="http://schemas.microsoft.com/office/drawing/2014/main" id="{A9E056A9-11CC-EFFF-36F9-D025408B410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45" name="Straight Connector 9944">
              <a:extLst>
                <a:ext uri="{FF2B5EF4-FFF2-40B4-BE49-F238E27FC236}">
                  <a16:creationId xmlns:a16="http://schemas.microsoft.com/office/drawing/2014/main" id="{3AF47D02-FDB2-129C-9F79-0EAD2E231D7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46" name="Group 9945">
            <a:extLst>
              <a:ext uri="{FF2B5EF4-FFF2-40B4-BE49-F238E27FC236}">
                <a16:creationId xmlns:a16="http://schemas.microsoft.com/office/drawing/2014/main" id="{CDF3A5D3-16BC-F94A-0477-4E3A55F90BB3}"/>
              </a:ext>
            </a:extLst>
          </p:cNvPr>
          <p:cNvGrpSpPr/>
          <p:nvPr/>
        </p:nvGrpSpPr>
        <p:grpSpPr>
          <a:xfrm>
            <a:off x="8487440" y="5211146"/>
            <a:ext cx="89485" cy="89485"/>
            <a:chOff x="2162465" y="4117385"/>
            <a:chExt cx="283772" cy="283772"/>
          </a:xfrm>
        </p:grpSpPr>
        <p:cxnSp>
          <p:nvCxnSpPr>
            <p:cNvPr id="9947" name="Straight Connector 9946">
              <a:extLst>
                <a:ext uri="{FF2B5EF4-FFF2-40B4-BE49-F238E27FC236}">
                  <a16:creationId xmlns:a16="http://schemas.microsoft.com/office/drawing/2014/main" id="{BE452BFB-A117-6CF8-F595-4051FF76CAB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48" name="Straight Connector 9947">
              <a:extLst>
                <a:ext uri="{FF2B5EF4-FFF2-40B4-BE49-F238E27FC236}">
                  <a16:creationId xmlns:a16="http://schemas.microsoft.com/office/drawing/2014/main" id="{ED2A3A67-B08F-EFEF-8722-27C01C227BD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49" name="Group 9948">
            <a:extLst>
              <a:ext uri="{FF2B5EF4-FFF2-40B4-BE49-F238E27FC236}">
                <a16:creationId xmlns:a16="http://schemas.microsoft.com/office/drawing/2014/main" id="{F773BCEF-291F-9389-E7A3-79EEAF759DA5}"/>
              </a:ext>
            </a:extLst>
          </p:cNvPr>
          <p:cNvGrpSpPr/>
          <p:nvPr/>
        </p:nvGrpSpPr>
        <p:grpSpPr>
          <a:xfrm>
            <a:off x="8532192" y="5211146"/>
            <a:ext cx="89485" cy="89485"/>
            <a:chOff x="2162465" y="4117385"/>
            <a:chExt cx="283772" cy="283772"/>
          </a:xfrm>
        </p:grpSpPr>
        <p:cxnSp>
          <p:nvCxnSpPr>
            <p:cNvPr id="9950" name="Straight Connector 9949">
              <a:extLst>
                <a:ext uri="{FF2B5EF4-FFF2-40B4-BE49-F238E27FC236}">
                  <a16:creationId xmlns:a16="http://schemas.microsoft.com/office/drawing/2014/main" id="{5AA3AC07-1FF2-9B0E-FF54-B35B0DAA6C2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51" name="Straight Connector 9950">
              <a:extLst>
                <a:ext uri="{FF2B5EF4-FFF2-40B4-BE49-F238E27FC236}">
                  <a16:creationId xmlns:a16="http://schemas.microsoft.com/office/drawing/2014/main" id="{1DCF7AE8-51E1-B536-49B7-103DC8BA469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52" name="Group 9951">
            <a:extLst>
              <a:ext uri="{FF2B5EF4-FFF2-40B4-BE49-F238E27FC236}">
                <a16:creationId xmlns:a16="http://schemas.microsoft.com/office/drawing/2014/main" id="{FEBEFAEA-C85B-A07A-6EAB-CD3CB84FCB10}"/>
              </a:ext>
            </a:extLst>
          </p:cNvPr>
          <p:cNvGrpSpPr/>
          <p:nvPr/>
        </p:nvGrpSpPr>
        <p:grpSpPr>
          <a:xfrm>
            <a:off x="8549101" y="5270725"/>
            <a:ext cx="89485" cy="89485"/>
            <a:chOff x="2162465" y="4117385"/>
            <a:chExt cx="283772" cy="283772"/>
          </a:xfrm>
        </p:grpSpPr>
        <p:cxnSp>
          <p:nvCxnSpPr>
            <p:cNvPr id="9953" name="Straight Connector 9952">
              <a:extLst>
                <a:ext uri="{FF2B5EF4-FFF2-40B4-BE49-F238E27FC236}">
                  <a16:creationId xmlns:a16="http://schemas.microsoft.com/office/drawing/2014/main" id="{AB4E5E04-0763-9BB2-795D-3B44BA3ADEC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54" name="Straight Connector 9953">
              <a:extLst>
                <a:ext uri="{FF2B5EF4-FFF2-40B4-BE49-F238E27FC236}">
                  <a16:creationId xmlns:a16="http://schemas.microsoft.com/office/drawing/2014/main" id="{6C3C77CF-0B08-3F81-7A04-6C1038CEA91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55" name="Group 9954">
            <a:extLst>
              <a:ext uri="{FF2B5EF4-FFF2-40B4-BE49-F238E27FC236}">
                <a16:creationId xmlns:a16="http://schemas.microsoft.com/office/drawing/2014/main" id="{2FC02C83-2126-91BB-AFDA-7F5E9D3AA0FB}"/>
              </a:ext>
            </a:extLst>
          </p:cNvPr>
          <p:cNvGrpSpPr/>
          <p:nvPr/>
        </p:nvGrpSpPr>
        <p:grpSpPr>
          <a:xfrm>
            <a:off x="8575061" y="5270725"/>
            <a:ext cx="89485" cy="89485"/>
            <a:chOff x="2162465" y="4117385"/>
            <a:chExt cx="283772" cy="283772"/>
          </a:xfrm>
        </p:grpSpPr>
        <p:cxnSp>
          <p:nvCxnSpPr>
            <p:cNvPr id="9956" name="Straight Connector 9955">
              <a:extLst>
                <a:ext uri="{FF2B5EF4-FFF2-40B4-BE49-F238E27FC236}">
                  <a16:creationId xmlns:a16="http://schemas.microsoft.com/office/drawing/2014/main" id="{D2C6CB8D-D9EC-E1D7-693F-A51078E2EDB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57" name="Straight Connector 9956">
              <a:extLst>
                <a:ext uri="{FF2B5EF4-FFF2-40B4-BE49-F238E27FC236}">
                  <a16:creationId xmlns:a16="http://schemas.microsoft.com/office/drawing/2014/main" id="{B5924066-A2CF-1912-FB68-45CDC3C5A9F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58" name="Group 9957">
            <a:extLst>
              <a:ext uri="{FF2B5EF4-FFF2-40B4-BE49-F238E27FC236}">
                <a16:creationId xmlns:a16="http://schemas.microsoft.com/office/drawing/2014/main" id="{13A81857-6167-5BC0-0B45-A80DE92182BC}"/>
              </a:ext>
            </a:extLst>
          </p:cNvPr>
          <p:cNvGrpSpPr/>
          <p:nvPr/>
        </p:nvGrpSpPr>
        <p:grpSpPr>
          <a:xfrm>
            <a:off x="8633246" y="5283503"/>
            <a:ext cx="89485" cy="89485"/>
            <a:chOff x="2162465" y="4117385"/>
            <a:chExt cx="283772" cy="283772"/>
          </a:xfrm>
        </p:grpSpPr>
        <p:cxnSp>
          <p:nvCxnSpPr>
            <p:cNvPr id="9959" name="Straight Connector 9958">
              <a:extLst>
                <a:ext uri="{FF2B5EF4-FFF2-40B4-BE49-F238E27FC236}">
                  <a16:creationId xmlns:a16="http://schemas.microsoft.com/office/drawing/2014/main" id="{39BA9839-C201-0FD1-06D2-ABD5AFBABEF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60" name="Straight Connector 9959">
              <a:extLst>
                <a:ext uri="{FF2B5EF4-FFF2-40B4-BE49-F238E27FC236}">
                  <a16:creationId xmlns:a16="http://schemas.microsoft.com/office/drawing/2014/main" id="{F81E5F64-CFF7-35B7-8EDE-0C353CA6E4D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61" name="Group 9960">
            <a:extLst>
              <a:ext uri="{FF2B5EF4-FFF2-40B4-BE49-F238E27FC236}">
                <a16:creationId xmlns:a16="http://schemas.microsoft.com/office/drawing/2014/main" id="{C3679262-23EE-C9FF-8D15-8923C63716E1}"/>
              </a:ext>
            </a:extLst>
          </p:cNvPr>
          <p:cNvGrpSpPr/>
          <p:nvPr/>
        </p:nvGrpSpPr>
        <p:grpSpPr>
          <a:xfrm>
            <a:off x="8744764" y="5283503"/>
            <a:ext cx="89485" cy="89485"/>
            <a:chOff x="2162465" y="4117385"/>
            <a:chExt cx="283772" cy="283772"/>
          </a:xfrm>
        </p:grpSpPr>
        <p:cxnSp>
          <p:nvCxnSpPr>
            <p:cNvPr id="9962" name="Straight Connector 9961">
              <a:extLst>
                <a:ext uri="{FF2B5EF4-FFF2-40B4-BE49-F238E27FC236}">
                  <a16:creationId xmlns:a16="http://schemas.microsoft.com/office/drawing/2014/main" id="{DA3E9ADB-43FE-7A33-D661-D8C13B1A7DA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63" name="Straight Connector 9962">
              <a:extLst>
                <a:ext uri="{FF2B5EF4-FFF2-40B4-BE49-F238E27FC236}">
                  <a16:creationId xmlns:a16="http://schemas.microsoft.com/office/drawing/2014/main" id="{FB4D38D5-193F-E8FC-6427-8D3B91EB520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64" name="Group 9963">
            <a:extLst>
              <a:ext uri="{FF2B5EF4-FFF2-40B4-BE49-F238E27FC236}">
                <a16:creationId xmlns:a16="http://schemas.microsoft.com/office/drawing/2014/main" id="{B6202726-9E83-601D-84C2-37B921741E2D}"/>
              </a:ext>
            </a:extLst>
          </p:cNvPr>
          <p:cNvGrpSpPr/>
          <p:nvPr/>
        </p:nvGrpSpPr>
        <p:grpSpPr>
          <a:xfrm>
            <a:off x="8826379" y="5312407"/>
            <a:ext cx="89485" cy="89485"/>
            <a:chOff x="2162465" y="4117385"/>
            <a:chExt cx="283772" cy="283772"/>
          </a:xfrm>
        </p:grpSpPr>
        <p:cxnSp>
          <p:nvCxnSpPr>
            <p:cNvPr id="9965" name="Straight Connector 9964">
              <a:extLst>
                <a:ext uri="{FF2B5EF4-FFF2-40B4-BE49-F238E27FC236}">
                  <a16:creationId xmlns:a16="http://schemas.microsoft.com/office/drawing/2014/main" id="{69F92C3F-70C3-C2AB-AB47-D15F0C9A234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66" name="Straight Connector 9965">
              <a:extLst>
                <a:ext uri="{FF2B5EF4-FFF2-40B4-BE49-F238E27FC236}">
                  <a16:creationId xmlns:a16="http://schemas.microsoft.com/office/drawing/2014/main" id="{45D253EB-5353-E8A8-3B0F-9741E66822B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67" name="Group 9966">
            <a:extLst>
              <a:ext uri="{FF2B5EF4-FFF2-40B4-BE49-F238E27FC236}">
                <a16:creationId xmlns:a16="http://schemas.microsoft.com/office/drawing/2014/main" id="{627DC617-5612-AE93-F4A7-994924303FD1}"/>
              </a:ext>
            </a:extLst>
          </p:cNvPr>
          <p:cNvGrpSpPr/>
          <p:nvPr/>
        </p:nvGrpSpPr>
        <p:grpSpPr>
          <a:xfrm>
            <a:off x="8872113" y="5340995"/>
            <a:ext cx="89485" cy="89485"/>
            <a:chOff x="2162465" y="4117385"/>
            <a:chExt cx="283772" cy="283772"/>
          </a:xfrm>
        </p:grpSpPr>
        <p:cxnSp>
          <p:nvCxnSpPr>
            <p:cNvPr id="9968" name="Straight Connector 9967">
              <a:extLst>
                <a:ext uri="{FF2B5EF4-FFF2-40B4-BE49-F238E27FC236}">
                  <a16:creationId xmlns:a16="http://schemas.microsoft.com/office/drawing/2014/main" id="{19FBFDBA-79F9-384D-1662-8D6B2CA63DC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69" name="Straight Connector 9968">
              <a:extLst>
                <a:ext uri="{FF2B5EF4-FFF2-40B4-BE49-F238E27FC236}">
                  <a16:creationId xmlns:a16="http://schemas.microsoft.com/office/drawing/2014/main" id="{173C7C5B-F2BD-793B-41B8-E9214608B30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70" name="Group 9969">
            <a:extLst>
              <a:ext uri="{FF2B5EF4-FFF2-40B4-BE49-F238E27FC236}">
                <a16:creationId xmlns:a16="http://schemas.microsoft.com/office/drawing/2014/main" id="{7D27F9E6-BB61-66C7-545D-3E710B05AF6D}"/>
              </a:ext>
            </a:extLst>
          </p:cNvPr>
          <p:cNvGrpSpPr/>
          <p:nvPr/>
        </p:nvGrpSpPr>
        <p:grpSpPr>
          <a:xfrm>
            <a:off x="8906653" y="5340995"/>
            <a:ext cx="89485" cy="89485"/>
            <a:chOff x="2162465" y="4117385"/>
            <a:chExt cx="283772" cy="283772"/>
          </a:xfrm>
        </p:grpSpPr>
        <p:cxnSp>
          <p:nvCxnSpPr>
            <p:cNvPr id="9971" name="Straight Connector 9970">
              <a:extLst>
                <a:ext uri="{FF2B5EF4-FFF2-40B4-BE49-F238E27FC236}">
                  <a16:creationId xmlns:a16="http://schemas.microsoft.com/office/drawing/2014/main" id="{7230CE01-05CB-0650-0C85-151444C0626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72" name="Straight Connector 9971">
              <a:extLst>
                <a:ext uri="{FF2B5EF4-FFF2-40B4-BE49-F238E27FC236}">
                  <a16:creationId xmlns:a16="http://schemas.microsoft.com/office/drawing/2014/main" id="{2705E4A3-3B4D-7ABF-9D90-A4678FB1B92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73" name="Group 9972">
            <a:extLst>
              <a:ext uri="{FF2B5EF4-FFF2-40B4-BE49-F238E27FC236}">
                <a16:creationId xmlns:a16="http://schemas.microsoft.com/office/drawing/2014/main" id="{C7C46EB6-AFBC-CFC9-5D46-8ED3045D85B7}"/>
              </a:ext>
            </a:extLst>
          </p:cNvPr>
          <p:cNvGrpSpPr/>
          <p:nvPr/>
        </p:nvGrpSpPr>
        <p:grpSpPr>
          <a:xfrm>
            <a:off x="8946258" y="5340995"/>
            <a:ext cx="89485" cy="89485"/>
            <a:chOff x="2162465" y="4117385"/>
            <a:chExt cx="283772" cy="283772"/>
          </a:xfrm>
        </p:grpSpPr>
        <p:cxnSp>
          <p:nvCxnSpPr>
            <p:cNvPr id="9974" name="Straight Connector 9973">
              <a:extLst>
                <a:ext uri="{FF2B5EF4-FFF2-40B4-BE49-F238E27FC236}">
                  <a16:creationId xmlns:a16="http://schemas.microsoft.com/office/drawing/2014/main" id="{A4A90499-0F2C-2065-B08B-09FBCFF35A9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75" name="Straight Connector 9974">
              <a:extLst>
                <a:ext uri="{FF2B5EF4-FFF2-40B4-BE49-F238E27FC236}">
                  <a16:creationId xmlns:a16="http://schemas.microsoft.com/office/drawing/2014/main" id="{DA398703-5F5B-24F9-1360-4C917DEE9A4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76" name="Group 9975">
            <a:extLst>
              <a:ext uri="{FF2B5EF4-FFF2-40B4-BE49-F238E27FC236}">
                <a16:creationId xmlns:a16="http://schemas.microsoft.com/office/drawing/2014/main" id="{2C61C4C2-06E5-BA80-4E25-123EB28D83D9}"/>
              </a:ext>
            </a:extLst>
          </p:cNvPr>
          <p:cNvGrpSpPr/>
          <p:nvPr/>
        </p:nvGrpSpPr>
        <p:grpSpPr>
          <a:xfrm>
            <a:off x="8986669" y="5340995"/>
            <a:ext cx="89485" cy="89485"/>
            <a:chOff x="2162465" y="4117385"/>
            <a:chExt cx="283772" cy="283772"/>
          </a:xfrm>
        </p:grpSpPr>
        <p:cxnSp>
          <p:nvCxnSpPr>
            <p:cNvPr id="9977" name="Straight Connector 9976">
              <a:extLst>
                <a:ext uri="{FF2B5EF4-FFF2-40B4-BE49-F238E27FC236}">
                  <a16:creationId xmlns:a16="http://schemas.microsoft.com/office/drawing/2014/main" id="{C1BADF11-BC3B-DE9E-4005-0211E9E9417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78" name="Straight Connector 9977">
              <a:extLst>
                <a:ext uri="{FF2B5EF4-FFF2-40B4-BE49-F238E27FC236}">
                  <a16:creationId xmlns:a16="http://schemas.microsoft.com/office/drawing/2014/main" id="{F71C9EDE-44C5-16DA-72FF-1FD98ED7E4C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79" name="Group 9978">
            <a:extLst>
              <a:ext uri="{FF2B5EF4-FFF2-40B4-BE49-F238E27FC236}">
                <a16:creationId xmlns:a16="http://schemas.microsoft.com/office/drawing/2014/main" id="{6C2C37C0-A2C2-AC8D-6B2E-35341EF21EB6}"/>
              </a:ext>
            </a:extLst>
          </p:cNvPr>
          <p:cNvGrpSpPr/>
          <p:nvPr/>
        </p:nvGrpSpPr>
        <p:grpSpPr>
          <a:xfrm>
            <a:off x="9237679" y="5383200"/>
            <a:ext cx="89485" cy="89485"/>
            <a:chOff x="2162465" y="4117385"/>
            <a:chExt cx="283772" cy="283772"/>
          </a:xfrm>
        </p:grpSpPr>
        <p:cxnSp>
          <p:nvCxnSpPr>
            <p:cNvPr id="9980" name="Straight Connector 9979">
              <a:extLst>
                <a:ext uri="{FF2B5EF4-FFF2-40B4-BE49-F238E27FC236}">
                  <a16:creationId xmlns:a16="http://schemas.microsoft.com/office/drawing/2014/main" id="{C1A95542-69E2-581B-DA87-B1F4E6EC5F7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81" name="Straight Connector 9980">
              <a:extLst>
                <a:ext uri="{FF2B5EF4-FFF2-40B4-BE49-F238E27FC236}">
                  <a16:creationId xmlns:a16="http://schemas.microsoft.com/office/drawing/2014/main" id="{D822AC67-1147-54BA-1194-AB6270B80AE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82" name="Group 9981">
            <a:extLst>
              <a:ext uri="{FF2B5EF4-FFF2-40B4-BE49-F238E27FC236}">
                <a16:creationId xmlns:a16="http://schemas.microsoft.com/office/drawing/2014/main" id="{4B7A63E2-46F6-F370-C7E6-CD81AB2388B2}"/>
              </a:ext>
            </a:extLst>
          </p:cNvPr>
          <p:cNvGrpSpPr/>
          <p:nvPr/>
        </p:nvGrpSpPr>
        <p:grpSpPr>
          <a:xfrm>
            <a:off x="9277238" y="5383200"/>
            <a:ext cx="89485" cy="89485"/>
            <a:chOff x="2162465" y="4117385"/>
            <a:chExt cx="283772" cy="283772"/>
          </a:xfrm>
        </p:grpSpPr>
        <p:cxnSp>
          <p:nvCxnSpPr>
            <p:cNvPr id="9983" name="Straight Connector 9982">
              <a:extLst>
                <a:ext uri="{FF2B5EF4-FFF2-40B4-BE49-F238E27FC236}">
                  <a16:creationId xmlns:a16="http://schemas.microsoft.com/office/drawing/2014/main" id="{FBA3EEB5-63AC-C689-0355-606226900CE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84" name="Straight Connector 9983">
              <a:extLst>
                <a:ext uri="{FF2B5EF4-FFF2-40B4-BE49-F238E27FC236}">
                  <a16:creationId xmlns:a16="http://schemas.microsoft.com/office/drawing/2014/main" id="{4830B1AE-3599-6E60-0A54-65706165347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85" name="Group 9984">
            <a:extLst>
              <a:ext uri="{FF2B5EF4-FFF2-40B4-BE49-F238E27FC236}">
                <a16:creationId xmlns:a16="http://schemas.microsoft.com/office/drawing/2014/main" id="{FA97B4D3-03C9-46D8-E16F-C56506149060}"/>
              </a:ext>
            </a:extLst>
          </p:cNvPr>
          <p:cNvGrpSpPr/>
          <p:nvPr/>
        </p:nvGrpSpPr>
        <p:grpSpPr>
          <a:xfrm>
            <a:off x="9298766" y="5383200"/>
            <a:ext cx="89485" cy="89485"/>
            <a:chOff x="2162465" y="4117385"/>
            <a:chExt cx="283772" cy="283772"/>
          </a:xfrm>
        </p:grpSpPr>
        <p:cxnSp>
          <p:nvCxnSpPr>
            <p:cNvPr id="9986" name="Straight Connector 9985">
              <a:extLst>
                <a:ext uri="{FF2B5EF4-FFF2-40B4-BE49-F238E27FC236}">
                  <a16:creationId xmlns:a16="http://schemas.microsoft.com/office/drawing/2014/main" id="{5CCE9D9D-39D8-8930-8361-75C2E0E8406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87" name="Straight Connector 9986">
              <a:extLst>
                <a:ext uri="{FF2B5EF4-FFF2-40B4-BE49-F238E27FC236}">
                  <a16:creationId xmlns:a16="http://schemas.microsoft.com/office/drawing/2014/main" id="{D7061E2A-45E3-F9F2-F816-3C9175EF15A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88" name="Group 9987">
            <a:extLst>
              <a:ext uri="{FF2B5EF4-FFF2-40B4-BE49-F238E27FC236}">
                <a16:creationId xmlns:a16="http://schemas.microsoft.com/office/drawing/2014/main" id="{DF2E54E7-952C-9599-D0B5-A34FBC21BA4A}"/>
              </a:ext>
            </a:extLst>
          </p:cNvPr>
          <p:cNvGrpSpPr/>
          <p:nvPr/>
        </p:nvGrpSpPr>
        <p:grpSpPr>
          <a:xfrm>
            <a:off x="9479402" y="5383200"/>
            <a:ext cx="89485" cy="89485"/>
            <a:chOff x="2162465" y="4117385"/>
            <a:chExt cx="283772" cy="283772"/>
          </a:xfrm>
        </p:grpSpPr>
        <p:cxnSp>
          <p:nvCxnSpPr>
            <p:cNvPr id="9989" name="Straight Connector 9988">
              <a:extLst>
                <a:ext uri="{FF2B5EF4-FFF2-40B4-BE49-F238E27FC236}">
                  <a16:creationId xmlns:a16="http://schemas.microsoft.com/office/drawing/2014/main" id="{08E53224-C374-C92F-F6F4-0F957388EDA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90" name="Straight Connector 9989">
              <a:extLst>
                <a:ext uri="{FF2B5EF4-FFF2-40B4-BE49-F238E27FC236}">
                  <a16:creationId xmlns:a16="http://schemas.microsoft.com/office/drawing/2014/main" id="{24CCE9C4-66A7-2DA4-E172-9BB8D7E41D9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91" name="Group 9990">
            <a:extLst>
              <a:ext uri="{FF2B5EF4-FFF2-40B4-BE49-F238E27FC236}">
                <a16:creationId xmlns:a16="http://schemas.microsoft.com/office/drawing/2014/main" id="{C256CF64-4012-25C6-A5B2-4D6DFB7053CC}"/>
              </a:ext>
            </a:extLst>
          </p:cNvPr>
          <p:cNvGrpSpPr/>
          <p:nvPr/>
        </p:nvGrpSpPr>
        <p:grpSpPr>
          <a:xfrm>
            <a:off x="9589557" y="5383200"/>
            <a:ext cx="89485" cy="89485"/>
            <a:chOff x="2162465" y="4117385"/>
            <a:chExt cx="283772" cy="283772"/>
          </a:xfrm>
        </p:grpSpPr>
        <p:cxnSp>
          <p:nvCxnSpPr>
            <p:cNvPr id="9992" name="Straight Connector 9991">
              <a:extLst>
                <a:ext uri="{FF2B5EF4-FFF2-40B4-BE49-F238E27FC236}">
                  <a16:creationId xmlns:a16="http://schemas.microsoft.com/office/drawing/2014/main" id="{00FD85C6-9614-8C82-B73A-0D1644E1837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93" name="Straight Connector 9992">
              <a:extLst>
                <a:ext uri="{FF2B5EF4-FFF2-40B4-BE49-F238E27FC236}">
                  <a16:creationId xmlns:a16="http://schemas.microsoft.com/office/drawing/2014/main" id="{DF8A2804-E215-F67E-C478-C00CD03D0ED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94" name="Group 9993">
            <a:extLst>
              <a:ext uri="{FF2B5EF4-FFF2-40B4-BE49-F238E27FC236}">
                <a16:creationId xmlns:a16="http://schemas.microsoft.com/office/drawing/2014/main" id="{B7C5019C-23A8-D67C-BB96-C433255B8BF3}"/>
              </a:ext>
            </a:extLst>
          </p:cNvPr>
          <p:cNvGrpSpPr/>
          <p:nvPr/>
        </p:nvGrpSpPr>
        <p:grpSpPr>
          <a:xfrm>
            <a:off x="9225540" y="5346550"/>
            <a:ext cx="89485" cy="89485"/>
            <a:chOff x="2162465" y="4117385"/>
            <a:chExt cx="283772" cy="283772"/>
          </a:xfrm>
        </p:grpSpPr>
        <p:cxnSp>
          <p:nvCxnSpPr>
            <p:cNvPr id="9995" name="Straight Connector 9994">
              <a:extLst>
                <a:ext uri="{FF2B5EF4-FFF2-40B4-BE49-F238E27FC236}">
                  <a16:creationId xmlns:a16="http://schemas.microsoft.com/office/drawing/2014/main" id="{772A2DE0-4D77-7E9F-0153-DB90551F137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96" name="Straight Connector 9995">
              <a:extLst>
                <a:ext uri="{FF2B5EF4-FFF2-40B4-BE49-F238E27FC236}">
                  <a16:creationId xmlns:a16="http://schemas.microsoft.com/office/drawing/2014/main" id="{9E9A9E5E-AF52-A6AC-D4A4-F763A2E7A87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97" name="Group 9996">
            <a:extLst>
              <a:ext uri="{FF2B5EF4-FFF2-40B4-BE49-F238E27FC236}">
                <a16:creationId xmlns:a16="http://schemas.microsoft.com/office/drawing/2014/main" id="{A284A460-70B6-D537-55B2-84253247CCD9}"/>
              </a:ext>
            </a:extLst>
          </p:cNvPr>
          <p:cNvGrpSpPr/>
          <p:nvPr/>
        </p:nvGrpSpPr>
        <p:grpSpPr>
          <a:xfrm>
            <a:off x="10002199" y="5384893"/>
            <a:ext cx="89485" cy="89485"/>
            <a:chOff x="2162465" y="4117385"/>
            <a:chExt cx="283772" cy="283772"/>
          </a:xfrm>
        </p:grpSpPr>
        <p:cxnSp>
          <p:nvCxnSpPr>
            <p:cNvPr id="9998" name="Straight Connector 9997">
              <a:extLst>
                <a:ext uri="{FF2B5EF4-FFF2-40B4-BE49-F238E27FC236}">
                  <a16:creationId xmlns:a16="http://schemas.microsoft.com/office/drawing/2014/main" id="{E23EBC25-BB62-A7BE-6AA0-B68A0678486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99" name="Straight Connector 9998">
              <a:extLst>
                <a:ext uri="{FF2B5EF4-FFF2-40B4-BE49-F238E27FC236}">
                  <a16:creationId xmlns:a16="http://schemas.microsoft.com/office/drawing/2014/main" id="{BDB47E37-9034-1EDB-15B2-A5180E17BDE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00" name="Group 9999">
            <a:extLst>
              <a:ext uri="{FF2B5EF4-FFF2-40B4-BE49-F238E27FC236}">
                <a16:creationId xmlns:a16="http://schemas.microsoft.com/office/drawing/2014/main" id="{665164A7-8A98-4A6F-5C4D-A1A5E4FB90DA}"/>
              </a:ext>
            </a:extLst>
          </p:cNvPr>
          <p:cNvGrpSpPr/>
          <p:nvPr/>
        </p:nvGrpSpPr>
        <p:grpSpPr>
          <a:xfrm>
            <a:off x="10156096" y="5474379"/>
            <a:ext cx="89485" cy="89485"/>
            <a:chOff x="2162465" y="4117385"/>
            <a:chExt cx="283772" cy="283772"/>
          </a:xfrm>
        </p:grpSpPr>
        <p:cxnSp>
          <p:nvCxnSpPr>
            <p:cNvPr id="10001" name="Straight Connector 10000">
              <a:extLst>
                <a:ext uri="{FF2B5EF4-FFF2-40B4-BE49-F238E27FC236}">
                  <a16:creationId xmlns:a16="http://schemas.microsoft.com/office/drawing/2014/main" id="{15296290-7813-A63C-3B4B-1D389490015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02" name="Straight Connector 10001">
              <a:extLst>
                <a:ext uri="{FF2B5EF4-FFF2-40B4-BE49-F238E27FC236}">
                  <a16:creationId xmlns:a16="http://schemas.microsoft.com/office/drawing/2014/main" id="{D7E13081-68F0-50E8-61E9-83B99FCA23A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03" name="Group 10002">
            <a:extLst>
              <a:ext uri="{FF2B5EF4-FFF2-40B4-BE49-F238E27FC236}">
                <a16:creationId xmlns:a16="http://schemas.microsoft.com/office/drawing/2014/main" id="{2742EA85-D77A-E04C-3BDC-D319E0009C32}"/>
              </a:ext>
            </a:extLst>
          </p:cNvPr>
          <p:cNvGrpSpPr/>
          <p:nvPr/>
        </p:nvGrpSpPr>
        <p:grpSpPr>
          <a:xfrm>
            <a:off x="11099507" y="5710164"/>
            <a:ext cx="89485" cy="89485"/>
            <a:chOff x="2162465" y="4117385"/>
            <a:chExt cx="283772" cy="283772"/>
          </a:xfrm>
        </p:grpSpPr>
        <p:cxnSp>
          <p:nvCxnSpPr>
            <p:cNvPr id="10004" name="Straight Connector 10003">
              <a:extLst>
                <a:ext uri="{FF2B5EF4-FFF2-40B4-BE49-F238E27FC236}">
                  <a16:creationId xmlns:a16="http://schemas.microsoft.com/office/drawing/2014/main" id="{D94E0F36-3BC2-E69B-94C8-57B0F43C7CB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05" name="Straight Connector 10004">
              <a:extLst>
                <a:ext uri="{FF2B5EF4-FFF2-40B4-BE49-F238E27FC236}">
                  <a16:creationId xmlns:a16="http://schemas.microsoft.com/office/drawing/2014/main" id="{161A9BD9-1178-2E09-4D1A-DB9C7274D9A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50" name="Group 10049">
            <a:extLst>
              <a:ext uri="{FF2B5EF4-FFF2-40B4-BE49-F238E27FC236}">
                <a16:creationId xmlns:a16="http://schemas.microsoft.com/office/drawing/2014/main" id="{8EF1A839-2A4A-376D-F5F1-D0D50AB08A78}"/>
              </a:ext>
            </a:extLst>
          </p:cNvPr>
          <p:cNvGrpSpPr/>
          <p:nvPr/>
        </p:nvGrpSpPr>
        <p:grpSpPr>
          <a:xfrm>
            <a:off x="6555581" y="1781175"/>
            <a:ext cx="2018208" cy="1460406"/>
            <a:chOff x="6555581" y="1781175"/>
            <a:chExt cx="2018208" cy="1460406"/>
          </a:xfrm>
        </p:grpSpPr>
        <p:sp>
          <p:nvSpPr>
            <p:cNvPr id="10006" name="Freeform: Shape 10005">
              <a:extLst>
                <a:ext uri="{FF2B5EF4-FFF2-40B4-BE49-F238E27FC236}">
                  <a16:creationId xmlns:a16="http://schemas.microsoft.com/office/drawing/2014/main" id="{8845EACC-3093-B885-63B0-04A1371C327F}"/>
                </a:ext>
              </a:extLst>
            </p:cNvPr>
            <p:cNvSpPr/>
            <p:nvPr/>
          </p:nvSpPr>
          <p:spPr bwMode="auto">
            <a:xfrm>
              <a:off x="6555581" y="1781175"/>
              <a:ext cx="235744" cy="464344"/>
            </a:xfrm>
            <a:custGeom>
              <a:avLst/>
              <a:gdLst>
                <a:gd name="connsiteX0" fmla="*/ 0 w 235744"/>
                <a:gd name="connsiteY0" fmla="*/ 0 h 464344"/>
                <a:gd name="connsiteX1" fmla="*/ 64294 w 235744"/>
                <a:gd name="connsiteY1" fmla="*/ 2381 h 464344"/>
                <a:gd name="connsiteX2" fmla="*/ 61913 w 235744"/>
                <a:gd name="connsiteY2" fmla="*/ 38100 h 464344"/>
                <a:gd name="connsiteX3" fmla="*/ 85725 w 235744"/>
                <a:gd name="connsiteY3" fmla="*/ 35719 h 464344"/>
                <a:gd name="connsiteX4" fmla="*/ 85725 w 235744"/>
                <a:gd name="connsiteY4" fmla="*/ 52388 h 464344"/>
                <a:gd name="connsiteX5" fmla="*/ 109538 w 235744"/>
                <a:gd name="connsiteY5" fmla="*/ 52388 h 464344"/>
                <a:gd name="connsiteX6" fmla="*/ 102394 w 235744"/>
                <a:gd name="connsiteY6" fmla="*/ 85725 h 464344"/>
                <a:gd name="connsiteX7" fmla="*/ 138113 w 235744"/>
                <a:gd name="connsiteY7" fmla="*/ 85725 h 464344"/>
                <a:gd name="connsiteX8" fmla="*/ 145257 w 235744"/>
                <a:gd name="connsiteY8" fmla="*/ 119063 h 464344"/>
                <a:gd name="connsiteX9" fmla="*/ 157163 w 235744"/>
                <a:gd name="connsiteY9" fmla="*/ 116681 h 464344"/>
                <a:gd name="connsiteX10" fmla="*/ 154782 w 235744"/>
                <a:gd name="connsiteY10" fmla="*/ 130969 h 464344"/>
                <a:gd name="connsiteX11" fmla="*/ 183357 w 235744"/>
                <a:gd name="connsiteY11" fmla="*/ 121444 h 464344"/>
                <a:gd name="connsiteX12" fmla="*/ 180975 w 235744"/>
                <a:gd name="connsiteY12" fmla="*/ 152400 h 464344"/>
                <a:gd name="connsiteX13" fmla="*/ 195263 w 235744"/>
                <a:gd name="connsiteY13" fmla="*/ 152400 h 464344"/>
                <a:gd name="connsiteX14" fmla="*/ 195263 w 235744"/>
                <a:gd name="connsiteY14" fmla="*/ 223838 h 464344"/>
                <a:gd name="connsiteX15" fmla="*/ 204788 w 235744"/>
                <a:gd name="connsiteY15" fmla="*/ 223838 h 464344"/>
                <a:gd name="connsiteX16" fmla="*/ 197644 w 235744"/>
                <a:gd name="connsiteY16" fmla="*/ 307181 h 464344"/>
                <a:gd name="connsiteX17" fmla="*/ 204788 w 235744"/>
                <a:gd name="connsiteY17" fmla="*/ 307181 h 464344"/>
                <a:gd name="connsiteX18" fmla="*/ 202407 w 235744"/>
                <a:gd name="connsiteY18" fmla="*/ 330994 h 464344"/>
                <a:gd name="connsiteX19" fmla="*/ 216694 w 235744"/>
                <a:gd name="connsiteY19" fmla="*/ 328613 h 464344"/>
                <a:gd name="connsiteX20" fmla="*/ 216694 w 235744"/>
                <a:gd name="connsiteY20" fmla="*/ 345281 h 464344"/>
                <a:gd name="connsiteX21" fmla="*/ 226219 w 235744"/>
                <a:gd name="connsiteY21" fmla="*/ 345281 h 464344"/>
                <a:gd name="connsiteX22" fmla="*/ 226219 w 235744"/>
                <a:gd name="connsiteY22" fmla="*/ 397669 h 464344"/>
                <a:gd name="connsiteX23" fmla="*/ 235744 w 235744"/>
                <a:gd name="connsiteY23" fmla="*/ 397669 h 464344"/>
                <a:gd name="connsiteX24" fmla="*/ 235744 w 235744"/>
                <a:gd name="connsiteY24" fmla="*/ 464344 h 464344"/>
                <a:gd name="connsiteX0" fmla="*/ 0 w 235744"/>
                <a:gd name="connsiteY0" fmla="*/ 0 h 464344"/>
                <a:gd name="connsiteX1" fmla="*/ 64294 w 235744"/>
                <a:gd name="connsiteY1" fmla="*/ 2381 h 464344"/>
                <a:gd name="connsiteX2" fmla="*/ 61913 w 235744"/>
                <a:gd name="connsiteY2" fmla="*/ 38100 h 464344"/>
                <a:gd name="connsiteX3" fmla="*/ 85725 w 235744"/>
                <a:gd name="connsiteY3" fmla="*/ 35719 h 464344"/>
                <a:gd name="connsiteX4" fmla="*/ 85725 w 235744"/>
                <a:gd name="connsiteY4" fmla="*/ 52388 h 464344"/>
                <a:gd name="connsiteX5" fmla="*/ 109538 w 235744"/>
                <a:gd name="connsiteY5" fmla="*/ 52388 h 464344"/>
                <a:gd name="connsiteX6" fmla="*/ 109538 w 235744"/>
                <a:gd name="connsiteY6" fmla="*/ 85725 h 464344"/>
                <a:gd name="connsiteX7" fmla="*/ 138113 w 235744"/>
                <a:gd name="connsiteY7" fmla="*/ 85725 h 464344"/>
                <a:gd name="connsiteX8" fmla="*/ 145257 w 235744"/>
                <a:gd name="connsiteY8" fmla="*/ 119063 h 464344"/>
                <a:gd name="connsiteX9" fmla="*/ 157163 w 235744"/>
                <a:gd name="connsiteY9" fmla="*/ 116681 h 464344"/>
                <a:gd name="connsiteX10" fmla="*/ 154782 w 235744"/>
                <a:gd name="connsiteY10" fmla="*/ 130969 h 464344"/>
                <a:gd name="connsiteX11" fmla="*/ 183357 w 235744"/>
                <a:gd name="connsiteY11" fmla="*/ 121444 h 464344"/>
                <a:gd name="connsiteX12" fmla="*/ 180975 w 235744"/>
                <a:gd name="connsiteY12" fmla="*/ 152400 h 464344"/>
                <a:gd name="connsiteX13" fmla="*/ 195263 w 235744"/>
                <a:gd name="connsiteY13" fmla="*/ 152400 h 464344"/>
                <a:gd name="connsiteX14" fmla="*/ 195263 w 235744"/>
                <a:gd name="connsiteY14" fmla="*/ 223838 h 464344"/>
                <a:gd name="connsiteX15" fmla="*/ 204788 w 235744"/>
                <a:gd name="connsiteY15" fmla="*/ 223838 h 464344"/>
                <a:gd name="connsiteX16" fmla="*/ 197644 w 235744"/>
                <a:gd name="connsiteY16" fmla="*/ 307181 h 464344"/>
                <a:gd name="connsiteX17" fmla="*/ 204788 w 235744"/>
                <a:gd name="connsiteY17" fmla="*/ 307181 h 464344"/>
                <a:gd name="connsiteX18" fmla="*/ 202407 w 235744"/>
                <a:gd name="connsiteY18" fmla="*/ 330994 h 464344"/>
                <a:gd name="connsiteX19" fmla="*/ 216694 w 235744"/>
                <a:gd name="connsiteY19" fmla="*/ 328613 h 464344"/>
                <a:gd name="connsiteX20" fmla="*/ 216694 w 235744"/>
                <a:gd name="connsiteY20" fmla="*/ 345281 h 464344"/>
                <a:gd name="connsiteX21" fmla="*/ 226219 w 235744"/>
                <a:gd name="connsiteY21" fmla="*/ 345281 h 464344"/>
                <a:gd name="connsiteX22" fmla="*/ 226219 w 235744"/>
                <a:gd name="connsiteY22" fmla="*/ 397669 h 464344"/>
                <a:gd name="connsiteX23" fmla="*/ 235744 w 235744"/>
                <a:gd name="connsiteY23" fmla="*/ 397669 h 464344"/>
                <a:gd name="connsiteX24" fmla="*/ 235744 w 235744"/>
                <a:gd name="connsiteY24" fmla="*/ 464344 h 464344"/>
                <a:gd name="connsiteX0" fmla="*/ 0 w 235744"/>
                <a:gd name="connsiteY0" fmla="*/ 0 h 464344"/>
                <a:gd name="connsiteX1" fmla="*/ 64294 w 235744"/>
                <a:gd name="connsiteY1" fmla="*/ 2381 h 464344"/>
                <a:gd name="connsiteX2" fmla="*/ 61913 w 235744"/>
                <a:gd name="connsiteY2" fmla="*/ 38100 h 464344"/>
                <a:gd name="connsiteX3" fmla="*/ 85725 w 235744"/>
                <a:gd name="connsiteY3" fmla="*/ 35719 h 464344"/>
                <a:gd name="connsiteX4" fmla="*/ 85725 w 235744"/>
                <a:gd name="connsiteY4" fmla="*/ 52388 h 464344"/>
                <a:gd name="connsiteX5" fmla="*/ 109538 w 235744"/>
                <a:gd name="connsiteY5" fmla="*/ 52388 h 464344"/>
                <a:gd name="connsiteX6" fmla="*/ 109538 w 235744"/>
                <a:gd name="connsiteY6" fmla="*/ 85725 h 464344"/>
                <a:gd name="connsiteX7" fmla="*/ 138113 w 235744"/>
                <a:gd name="connsiteY7" fmla="*/ 85725 h 464344"/>
                <a:gd name="connsiteX8" fmla="*/ 145257 w 235744"/>
                <a:gd name="connsiteY8" fmla="*/ 119063 h 464344"/>
                <a:gd name="connsiteX9" fmla="*/ 157163 w 235744"/>
                <a:gd name="connsiteY9" fmla="*/ 116681 h 464344"/>
                <a:gd name="connsiteX10" fmla="*/ 154782 w 235744"/>
                <a:gd name="connsiteY10" fmla="*/ 123825 h 464344"/>
                <a:gd name="connsiteX11" fmla="*/ 183357 w 235744"/>
                <a:gd name="connsiteY11" fmla="*/ 121444 h 464344"/>
                <a:gd name="connsiteX12" fmla="*/ 180975 w 235744"/>
                <a:gd name="connsiteY12" fmla="*/ 152400 h 464344"/>
                <a:gd name="connsiteX13" fmla="*/ 195263 w 235744"/>
                <a:gd name="connsiteY13" fmla="*/ 152400 h 464344"/>
                <a:gd name="connsiteX14" fmla="*/ 195263 w 235744"/>
                <a:gd name="connsiteY14" fmla="*/ 223838 h 464344"/>
                <a:gd name="connsiteX15" fmla="*/ 204788 w 235744"/>
                <a:gd name="connsiteY15" fmla="*/ 223838 h 464344"/>
                <a:gd name="connsiteX16" fmla="*/ 197644 w 235744"/>
                <a:gd name="connsiteY16" fmla="*/ 307181 h 464344"/>
                <a:gd name="connsiteX17" fmla="*/ 204788 w 235744"/>
                <a:gd name="connsiteY17" fmla="*/ 307181 h 464344"/>
                <a:gd name="connsiteX18" fmla="*/ 202407 w 235744"/>
                <a:gd name="connsiteY18" fmla="*/ 330994 h 464344"/>
                <a:gd name="connsiteX19" fmla="*/ 216694 w 235744"/>
                <a:gd name="connsiteY19" fmla="*/ 328613 h 464344"/>
                <a:gd name="connsiteX20" fmla="*/ 216694 w 235744"/>
                <a:gd name="connsiteY20" fmla="*/ 345281 h 464344"/>
                <a:gd name="connsiteX21" fmla="*/ 226219 w 235744"/>
                <a:gd name="connsiteY21" fmla="*/ 345281 h 464344"/>
                <a:gd name="connsiteX22" fmla="*/ 226219 w 235744"/>
                <a:gd name="connsiteY22" fmla="*/ 397669 h 464344"/>
                <a:gd name="connsiteX23" fmla="*/ 235744 w 235744"/>
                <a:gd name="connsiteY23" fmla="*/ 397669 h 464344"/>
                <a:gd name="connsiteX24" fmla="*/ 235744 w 235744"/>
                <a:gd name="connsiteY24" fmla="*/ 464344 h 464344"/>
                <a:gd name="connsiteX0" fmla="*/ 0 w 235744"/>
                <a:gd name="connsiteY0" fmla="*/ 0 h 464344"/>
                <a:gd name="connsiteX1" fmla="*/ 64294 w 235744"/>
                <a:gd name="connsiteY1" fmla="*/ 2381 h 464344"/>
                <a:gd name="connsiteX2" fmla="*/ 61913 w 235744"/>
                <a:gd name="connsiteY2" fmla="*/ 38100 h 464344"/>
                <a:gd name="connsiteX3" fmla="*/ 85725 w 235744"/>
                <a:gd name="connsiteY3" fmla="*/ 35719 h 464344"/>
                <a:gd name="connsiteX4" fmla="*/ 85725 w 235744"/>
                <a:gd name="connsiteY4" fmla="*/ 52388 h 464344"/>
                <a:gd name="connsiteX5" fmla="*/ 109538 w 235744"/>
                <a:gd name="connsiteY5" fmla="*/ 52388 h 464344"/>
                <a:gd name="connsiteX6" fmla="*/ 109538 w 235744"/>
                <a:gd name="connsiteY6" fmla="*/ 85725 h 464344"/>
                <a:gd name="connsiteX7" fmla="*/ 138113 w 235744"/>
                <a:gd name="connsiteY7" fmla="*/ 85725 h 464344"/>
                <a:gd name="connsiteX8" fmla="*/ 145257 w 235744"/>
                <a:gd name="connsiteY8" fmla="*/ 119063 h 464344"/>
                <a:gd name="connsiteX9" fmla="*/ 157163 w 235744"/>
                <a:gd name="connsiteY9" fmla="*/ 116681 h 464344"/>
                <a:gd name="connsiteX10" fmla="*/ 161925 w 235744"/>
                <a:gd name="connsiteY10" fmla="*/ 126206 h 464344"/>
                <a:gd name="connsiteX11" fmla="*/ 183357 w 235744"/>
                <a:gd name="connsiteY11" fmla="*/ 121444 h 464344"/>
                <a:gd name="connsiteX12" fmla="*/ 180975 w 235744"/>
                <a:gd name="connsiteY12" fmla="*/ 152400 h 464344"/>
                <a:gd name="connsiteX13" fmla="*/ 195263 w 235744"/>
                <a:gd name="connsiteY13" fmla="*/ 152400 h 464344"/>
                <a:gd name="connsiteX14" fmla="*/ 195263 w 235744"/>
                <a:gd name="connsiteY14" fmla="*/ 223838 h 464344"/>
                <a:gd name="connsiteX15" fmla="*/ 204788 w 235744"/>
                <a:gd name="connsiteY15" fmla="*/ 223838 h 464344"/>
                <a:gd name="connsiteX16" fmla="*/ 197644 w 235744"/>
                <a:gd name="connsiteY16" fmla="*/ 307181 h 464344"/>
                <a:gd name="connsiteX17" fmla="*/ 204788 w 235744"/>
                <a:gd name="connsiteY17" fmla="*/ 307181 h 464344"/>
                <a:gd name="connsiteX18" fmla="*/ 202407 w 235744"/>
                <a:gd name="connsiteY18" fmla="*/ 330994 h 464344"/>
                <a:gd name="connsiteX19" fmla="*/ 216694 w 235744"/>
                <a:gd name="connsiteY19" fmla="*/ 328613 h 464344"/>
                <a:gd name="connsiteX20" fmla="*/ 216694 w 235744"/>
                <a:gd name="connsiteY20" fmla="*/ 345281 h 464344"/>
                <a:gd name="connsiteX21" fmla="*/ 226219 w 235744"/>
                <a:gd name="connsiteY21" fmla="*/ 345281 h 464344"/>
                <a:gd name="connsiteX22" fmla="*/ 226219 w 235744"/>
                <a:gd name="connsiteY22" fmla="*/ 397669 h 464344"/>
                <a:gd name="connsiteX23" fmla="*/ 235744 w 235744"/>
                <a:gd name="connsiteY23" fmla="*/ 397669 h 464344"/>
                <a:gd name="connsiteX24" fmla="*/ 235744 w 235744"/>
                <a:gd name="connsiteY24" fmla="*/ 464344 h 464344"/>
                <a:gd name="connsiteX0" fmla="*/ 0 w 235744"/>
                <a:gd name="connsiteY0" fmla="*/ 0 h 464344"/>
                <a:gd name="connsiteX1" fmla="*/ 64294 w 235744"/>
                <a:gd name="connsiteY1" fmla="*/ 2381 h 464344"/>
                <a:gd name="connsiteX2" fmla="*/ 61913 w 235744"/>
                <a:gd name="connsiteY2" fmla="*/ 38100 h 464344"/>
                <a:gd name="connsiteX3" fmla="*/ 85725 w 235744"/>
                <a:gd name="connsiteY3" fmla="*/ 35719 h 464344"/>
                <a:gd name="connsiteX4" fmla="*/ 85725 w 235744"/>
                <a:gd name="connsiteY4" fmla="*/ 52388 h 464344"/>
                <a:gd name="connsiteX5" fmla="*/ 109538 w 235744"/>
                <a:gd name="connsiteY5" fmla="*/ 52388 h 464344"/>
                <a:gd name="connsiteX6" fmla="*/ 109538 w 235744"/>
                <a:gd name="connsiteY6" fmla="*/ 85725 h 464344"/>
                <a:gd name="connsiteX7" fmla="*/ 138113 w 235744"/>
                <a:gd name="connsiteY7" fmla="*/ 85725 h 464344"/>
                <a:gd name="connsiteX8" fmla="*/ 145257 w 235744"/>
                <a:gd name="connsiteY8" fmla="*/ 119063 h 464344"/>
                <a:gd name="connsiteX9" fmla="*/ 157163 w 235744"/>
                <a:gd name="connsiteY9" fmla="*/ 116681 h 464344"/>
                <a:gd name="connsiteX10" fmla="*/ 161925 w 235744"/>
                <a:gd name="connsiteY10" fmla="*/ 126206 h 464344"/>
                <a:gd name="connsiteX11" fmla="*/ 183357 w 235744"/>
                <a:gd name="connsiteY11" fmla="*/ 121444 h 464344"/>
                <a:gd name="connsiteX12" fmla="*/ 180975 w 235744"/>
                <a:gd name="connsiteY12" fmla="*/ 152400 h 464344"/>
                <a:gd name="connsiteX13" fmla="*/ 195263 w 235744"/>
                <a:gd name="connsiteY13" fmla="*/ 152400 h 464344"/>
                <a:gd name="connsiteX14" fmla="*/ 195263 w 235744"/>
                <a:gd name="connsiteY14" fmla="*/ 223838 h 464344"/>
                <a:gd name="connsiteX15" fmla="*/ 204788 w 235744"/>
                <a:gd name="connsiteY15" fmla="*/ 223838 h 464344"/>
                <a:gd name="connsiteX16" fmla="*/ 197644 w 235744"/>
                <a:gd name="connsiteY16" fmla="*/ 307181 h 464344"/>
                <a:gd name="connsiteX17" fmla="*/ 204788 w 235744"/>
                <a:gd name="connsiteY17" fmla="*/ 307181 h 464344"/>
                <a:gd name="connsiteX18" fmla="*/ 202407 w 235744"/>
                <a:gd name="connsiteY18" fmla="*/ 323850 h 464344"/>
                <a:gd name="connsiteX19" fmla="*/ 216694 w 235744"/>
                <a:gd name="connsiteY19" fmla="*/ 328613 h 464344"/>
                <a:gd name="connsiteX20" fmla="*/ 216694 w 235744"/>
                <a:gd name="connsiteY20" fmla="*/ 345281 h 464344"/>
                <a:gd name="connsiteX21" fmla="*/ 226219 w 235744"/>
                <a:gd name="connsiteY21" fmla="*/ 345281 h 464344"/>
                <a:gd name="connsiteX22" fmla="*/ 226219 w 235744"/>
                <a:gd name="connsiteY22" fmla="*/ 397669 h 464344"/>
                <a:gd name="connsiteX23" fmla="*/ 235744 w 235744"/>
                <a:gd name="connsiteY23" fmla="*/ 397669 h 464344"/>
                <a:gd name="connsiteX24" fmla="*/ 235744 w 235744"/>
                <a:gd name="connsiteY24" fmla="*/ 464344 h 46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5744" h="464344">
                  <a:moveTo>
                    <a:pt x="0" y="0"/>
                  </a:moveTo>
                  <a:lnTo>
                    <a:pt x="64294" y="2381"/>
                  </a:lnTo>
                  <a:lnTo>
                    <a:pt x="61913" y="38100"/>
                  </a:lnTo>
                  <a:lnTo>
                    <a:pt x="85725" y="35719"/>
                  </a:lnTo>
                  <a:lnTo>
                    <a:pt x="85725" y="52388"/>
                  </a:lnTo>
                  <a:lnTo>
                    <a:pt x="109538" y="52388"/>
                  </a:lnTo>
                  <a:lnTo>
                    <a:pt x="109538" y="85725"/>
                  </a:lnTo>
                  <a:lnTo>
                    <a:pt x="138113" y="85725"/>
                  </a:lnTo>
                  <a:lnTo>
                    <a:pt x="145257" y="119063"/>
                  </a:lnTo>
                  <a:lnTo>
                    <a:pt x="157163" y="116681"/>
                  </a:lnTo>
                  <a:lnTo>
                    <a:pt x="161925" y="126206"/>
                  </a:lnTo>
                  <a:lnTo>
                    <a:pt x="183357" y="121444"/>
                  </a:lnTo>
                  <a:lnTo>
                    <a:pt x="180975" y="152400"/>
                  </a:lnTo>
                  <a:lnTo>
                    <a:pt x="195263" y="152400"/>
                  </a:lnTo>
                  <a:lnTo>
                    <a:pt x="195263" y="223838"/>
                  </a:lnTo>
                  <a:lnTo>
                    <a:pt x="204788" y="223838"/>
                  </a:lnTo>
                  <a:lnTo>
                    <a:pt x="197644" y="307181"/>
                  </a:lnTo>
                  <a:lnTo>
                    <a:pt x="204788" y="307181"/>
                  </a:lnTo>
                  <a:lnTo>
                    <a:pt x="202407" y="323850"/>
                  </a:lnTo>
                  <a:lnTo>
                    <a:pt x="216694" y="328613"/>
                  </a:lnTo>
                  <a:lnTo>
                    <a:pt x="216694" y="345281"/>
                  </a:lnTo>
                  <a:lnTo>
                    <a:pt x="226219" y="345281"/>
                  </a:lnTo>
                  <a:lnTo>
                    <a:pt x="226219" y="397669"/>
                  </a:lnTo>
                  <a:lnTo>
                    <a:pt x="235744" y="397669"/>
                  </a:lnTo>
                  <a:lnTo>
                    <a:pt x="235744" y="464344"/>
                  </a:lnTo>
                </a:path>
              </a:pathLst>
            </a:custGeom>
            <a:noFill/>
            <a:ln w="28575">
              <a:solidFill>
                <a:schemeClr val="accent3"/>
              </a:solidFill>
              <a:miter lim="800000"/>
              <a:headEnd/>
              <a:tailEnd/>
            </a:ln>
          </p:spPr>
          <p:txBody>
            <a:bodyPr rtlCol="0" anchor="ctr"/>
            <a:lstStyle/>
            <a:p>
              <a:pPr algn="ctr"/>
              <a:endParaRPr lang="en-US"/>
            </a:p>
          </p:txBody>
        </p:sp>
        <p:grpSp>
          <p:nvGrpSpPr>
            <p:cNvPr id="10008" name="Group 10007">
              <a:extLst>
                <a:ext uri="{FF2B5EF4-FFF2-40B4-BE49-F238E27FC236}">
                  <a16:creationId xmlns:a16="http://schemas.microsoft.com/office/drawing/2014/main" id="{AADDA630-33D0-8DBA-058A-9659722B5BFE}"/>
                </a:ext>
              </a:extLst>
            </p:cNvPr>
            <p:cNvGrpSpPr/>
            <p:nvPr/>
          </p:nvGrpSpPr>
          <p:grpSpPr>
            <a:xfrm>
              <a:off x="6713371" y="2031871"/>
              <a:ext cx="89485" cy="89485"/>
              <a:chOff x="2162465" y="4117385"/>
              <a:chExt cx="283772" cy="283772"/>
            </a:xfrm>
          </p:grpSpPr>
          <p:cxnSp>
            <p:nvCxnSpPr>
              <p:cNvPr id="10009" name="Straight Connector 10008">
                <a:extLst>
                  <a:ext uri="{FF2B5EF4-FFF2-40B4-BE49-F238E27FC236}">
                    <a16:creationId xmlns:a16="http://schemas.microsoft.com/office/drawing/2014/main" id="{A5FBDF61-6E38-9712-63A2-080C91029E1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10" name="Straight Connector 10009">
                <a:extLst>
                  <a:ext uri="{FF2B5EF4-FFF2-40B4-BE49-F238E27FC236}">
                    <a16:creationId xmlns:a16="http://schemas.microsoft.com/office/drawing/2014/main" id="{739366E6-78B5-49D8-BE12-1CF032B3EC0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11" name="Group 10010">
              <a:extLst>
                <a:ext uri="{FF2B5EF4-FFF2-40B4-BE49-F238E27FC236}">
                  <a16:creationId xmlns:a16="http://schemas.microsoft.com/office/drawing/2014/main" id="{76C8DF7C-B90C-7573-4236-5F19CF32FE8C}"/>
                </a:ext>
              </a:extLst>
            </p:cNvPr>
            <p:cNvGrpSpPr/>
            <p:nvPr/>
          </p:nvGrpSpPr>
          <p:grpSpPr>
            <a:xfrm>
              <a:off x="6736040" y="2172503"/>
              <a:ext cx="89485" cy="89485"/>
              <a:chOff x="2162465" y="4117385"/>
              <a:chExt cx="283772" cy="283772"/>
            </a:xfrm>
          </p:grpSpPr>
          <p:cxnSp>
            <p:nvCxnSpPr>
              <p:cNvPr id="10012" name="Straight Connector 10011">
                <a:extLst>
                  <a:ext uri="{FF2B5EF4-FFF2-40B4-BE49-F238E27FC236}">
                    <a16:creationId xmlns:a16="http://schemas.microsoft.com/office/drawing/2014/main" id="{3E865548-694B-6D75-9EE2-A81BA1F2A2F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13" name="Straight Connector 10012">
                <a:extLst>
                  <a:ext uri="{FF2B5EF4-FFF2-40B4-BE49-F238E27FC236}">
                    <a16:creationId xmlns:a16="http://schemas.microsoft.com/office/drawing/2014/main" id="{5E2AE05A-066C-EC0C-15CB-A742E25F20BB}"/>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14" name="Group 10013">
              <a:extLst>
                <a:ext uri="{FF2B5EF4-FFF2-40B4-BE49-F238E27FC236}">
                  <a16:creationId xmlns:a16="http://schemas.microsoft.com/office/drawing/2014/main" id="{7358A77B-249A-F97D-5CD9-26960E54D174}"/>
                </a:ext>
              </a:extLst>
            </p:cNvPr>
            <p:cNvGrpSpPr/>
            <p:nvPr/>
          </p:nvGrpSpPr>
          <p:grpSpPr>
            <a:xfrm>
              <a:off x="6888158" y="2348002"/>
              <a:ext cx="89485" cy="89485"/>
              <a:chOff x="2162465" y="4117385"/>
              <a:chExt cx="283772" cy="283772"/>
            </a:xfrm>
          </p:grpSpPr>
          <p:cxnSp>
            <p:nvCxnSpPr>
              <p:cNvPr id="10015" name="Straight Connector 10014">
                <a:extLst>
                  <a:ext uri="{FF2B5EF4-FFF2-40B4-BE49-F238E27FC236}">
                    <a16:creationId xmlns:a16="http://schemas.microsoft.com/office/drawing/2014/main" id="{AB86A70D-613E-390F-A4F2-91C9C24BDA1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16" name="Straight Connector 10015">
                <a:extLst>
                  <a:ext uri="{FF2B5EF4-FFF2-40B4-BE49-F238E27FC236}">
                    <a16:creationId xmlns:a16="http://schemas.microsoft.com/office/drawing/2014/main" id="{FB8CC62A-F840-5818-2191-68878DEEFC4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17" name="Group 10016">
              <a:extLst>
                <a:ext uri="{FF2B5EF4-FFF2-40B4-BE49-F238E27FC236}">
                  <a16:creationId xmlns:a16="http://schemas.microsoft.com/office/drawing/2014/main" id="{478A3042-5236-5601-751C-BE7C971E07B7}"/>
                </a:ext>
              </a:extLst>
            </p:cNvPr>
            <p:cNvGrpSpPr/>
            <p:nvPr/>
          </p:nvGrpSpPr>
          <p:grpSpPr>
            <a:xfrm>
              <a:off x="6938201" y="2414614"/>
              <a:ext cx="89485" cy="89485"/>
              <a:chOff x="2162465" y="4117385"/>
              <a:chExt cx="283772" cy="283772"/>
            </a:xfrm>
          </p:grpSpPr>
          <p:cxnSp>
            <p:nvCxnSpPr>
              <p:cNvPr id="10018" name="Straight Connector 10017">
                <a:extLst>
                  <a:ext uri="{FF2B5EF4-FFF2-40B4-BE49-F238E27FC236}">
                    <a16:creationId xmlns:a16="http://schemas.microsoft.com/office/drawing/2014/main" id="{71BCCDCE-19A6-DAF5-7C32-8CE68CAA3F5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19" name="Straight Connector 10018">
                <a:extLst>
                  <a:ext uri="{FF2B5EF4-FFF2-40B4-BE49-F238E27FC236}">
                    <a16:creationId xmlns:a16="http://schemas.microsoft.com/office/drawing/2014/main" id="{B94DB9E5-942E-4643-2E0C-5242624320C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20" name="Group 10019">
              <a:extLst>
                <a:ext uri="{FF2B5EF4-FFF2-40B4-BE49-F238E27FC236}">
                  <a16:creationId xmlns:a16="http://schemas.microsoft.com/office/drawing/2014/main" id="{A0A8F64A-2A91-CF09-7AF7-EC85EF805C79}"/>
                </a:ext>
              </a:extLst>
            </p:cNvPr>
            <p:cNvGrpSpPr/>
            <p:nvPr/>
          </p:nvGrpSpPr>
          <p:grpSpPr>
            <a:xfrm>
              <a:off x="6955448" y="2472474"/>
              <a:ext cx="89485" cy="89485"/>
              <a:chOff x="2162465" y="4117385"/>
              <a:chExt cx="283772" cy="283772"/>
            </a:xfrm>
          </p:grpSpPr>
          <p:cxnSp>
            <p:nvCxnSpPr>
              <p:cNvPr id="10021" name="Straight Connector 10020">
                <a:extLst>
                  <a:ext uri="{FF2B5EF4-FFF2-40B4-BE49-F238E27FC236}">
                    <a16:creationId xmlns:a16="http://schemas.microsoft.com/office/drawing/2014/main" id="{50DD9392-74A8-78CA-19CF-28F11F4AEDA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22" name="Straight Connector 10021">
                <a:extLst>
                  <a:ext uri="{FF2B5EF4-FFF2-40B4-BE49-F238E27FC236}">
                    <a16:creationId xmlns:a16="http://schemas.microsoft.com/office/drawing/2014/main" id="{E40DC0A0-4AF5-4C67-20E6-5CC3AE81892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23" name="Group 10022">
              <a:extLst>
                <a:ext uri="{FF2B5EF4-FFF2-40B4-BE49-F238E27FC236}">
                  <a16:creationId xmlns:a16="http://schemas.microsoft.com/office/drawing/2014/main" id="{9EB54859-9572-7AC2-D27C-056D9DBAE97E}"/>
                </a:ext>
              </a:extLst>
            </p:cNvPr>
            <p:cNvGrpSpPr/>
            <p:nvPr/>
          </p:nvGrpSpPr>
          <p:grpSpPr>
            <a:xfrm>
              <a:off x="7127118" y="2584994"/>
              <a:ext cx="89485" cy="89485"/>
              <a:chOff x="2162465" y="4117385"/>
              <a:chExt cx="283772" cy="283772"/>
            </a:xfrm>
          </p:grpSpPr>
          <p:cxnSp>
            <p:nvCxnSpPr>
              <p:cNvPr id="10024" name="Straight Connector 10023">
                <a:extLst>
                  <a:ext uri="{FF2B5EF4-FFF2-40B4-BE49-F238E27FC236}">
                    <a16:creationId xmlns:a16="http://schemas.microsoft.com/office/drawing/2014/main" id="{8CCD685F-210F-5AC5-3207-82018D9A18B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25" name="Straight Connector 10024">
                <a:extLst>
                  <a:ext uri="{FF2B5EF4-FFF2-40B4-BE49-F238E27FC236}">
                    <a16:creationId xmlns:a16="http://schemas.microsoft.com/office/drawing/2014/main" id="{329176A3-B776-26EF-B22C-823E9859478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26" name="Group 10025">
              <a:extLst>
                <a:ext uri="{FF2B5EF4-FFF2-40B4-BE49-F238E27FC236}">
                  <a16:creationId xmlns:a16="http://schemas.microsoft.com/office/drawing/2014/main" id="{1A098E67-A9C7-A1F4-FEED-27628D260182}"/>
                </a:ext>
              </a:extLst>
            </p:cNvPr>
            <p:cNvGrpSpPr/>
            <p:nvPr/>
          </p:nvGrpSpPr>
          <p:grpSpPr>
            <a:xfrm>
              <a:off x="7185033" y="2689263"/>
              <a:ext cx="89485" cy="89485"/>
              <a:chOff x="2162465" y="4117385"/>
              <a:chExt cx="283772" cy="283772"/>
            </a:xfrm>
          </p:grpSpPr>
          <p:cxnSp>
            <p:nvCxnSpPr>
              <p:cNvPr id="10027" name="Straight Connector 10026">
                <a:extLst>
                  <a:ext uri="{FF2B5EF4-FFF2-40B4-BE49-F238E27FC236}">
                    <a16:creationId xmlns:a16="http://schemas.microsoft.com/office/drawing/2014/main" id="{DB0D4B6E-A1DC-675D-6439-CF2DB179F93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28" name="Straight Connector 10027">
                <a:extLst>
                  <a:ext uri="{FF2B5EF4-FFF2-40B4-BE49-F238E27FC236}">
                    <a16:creationId xmlns:a16="http://schemas.microsoft.com/office/drawing/2014/main" id="{16B85A0E-86AC-7637-FD07-2880296CB36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29" name="Group 10028">
              <a:extLst>
                <a:ext uri="{FF2B5EF4-FFF2-40B4-BE49-F238E27FC236}">
                  <a16:creationId xmlns:a16="http://schemas.microsoft.com/office/drawing/2014/main" id="{554C744E-2674-DF1E-CA68-A8141F3CA987}"/>
                </a:ext>
              </a:extLst>
            </p:cNvPr>
            <p:cNvGrpSpPr/>
            <p:nvPr/>
          </p:nvGrpSpPr>
          <p:grpSpPr>
            <a:xfrm>
              <a:off x="7205479" y="2728117"/>
              <a:ext cx="89485" cy="89485"/>
              <a:chOff x="2162465" y="4117385"/>
              <a:chExt cx="283772" cy="283772"/>
            </a:xfrm>
          </p:grpSpPr>
          <p:cxnSp>
            <p:nvCxnSpPr>
              <p:cNvPr id="10030" name="Straight Connector 10029">
                <a:extLst>
                  <a:ext uri="{FF2B5EF4-FFF2-40B4-BE49-F238E27FC236}">
                    <a16:creationId xmlns:a16="http://schemas.microsoft.com/office/drawing/2014/main" id="{7576E8A0-C525-869D-F642-C9066763A18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31" name="Straight Connector 10030">
                <a:extLst>
                  <a:ext uri="{FF2B5EF4-FFF2-40B4-BE49-F238E27FC236}">
                    <a16:creationId xmlns:a16="http://schemas.microsoft.com/office/drawing/2014/main" id="{25AE3B5A-6BCA-84E5-3106-9CF4FC40F1D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32" name="Group 10031">
              <a:extLst>
                <a:ext uri="{FF2B5EF4-FFF2-40B4-BE49-F238E27FC236}">
                  <a16:creationId xmlns:a16="http://schemas.microsoft.com/office/drawing/2014/main" id="{47485459-D271-AAE0-A1D3-B22FBD44FFC5}"/>
                </a:ext>
              </a:extLst>
            </p:cNvPr>
            <p:cNvGrpSpPr/>
            <p:nvPr/>
          </p:nvGrpSpPr>
          <p:grpSpPr>
            <a:xfrm>
              <a:off x="7610910" y="3019324"/>
              <a:ext cx="89485" cy="89485"/>
              <a:chOff x="2162465" y="4117385"/>
              <a:chExt cx="283772" cy="283772"/>
            </a:xfrm>
          </p:grpSpPr>
          <p:cxnSp>
            <p:nvCxnSpPr>
              <p:cNvPr id="10033" name="Straight Connector 10032">
                <a:extLst>
                  <a:ext uri="{FF2B5EF4-FFF2-40B4-BE49-F238E27FC236}">
                    <a16:creationId xmlns:a16="http://schemas.microsoft.com/office/drawing/2014/main" id="{BAE19C12-34C3-4FF2-655B-01CBE760523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34" name="Straight Connector 10033">
                <a:extLst>
                  <a:ext uri="{FF2B5EF4-FFF2-40B4-BE49-F238E27FC236}">
                    <a16:creationId xmlns:a16="http://schemas.microsoft.com/office/drawing/2014/main" id="{3BA41DF6-0F48-AE3D-C69B-E1B42D75655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35" name="Group 10034">
              <a:extLst>
                <a:ext uri="{FF2B5EF4-FFF2-40B4-BE49-F238E27FC236}">
                  <a16:creationId xmlns:a16="http://schemas.microsoft.com/office/drawing/2014/main" id="{2496C8A0-8348-C451-5D96-AABB3CD53648}"/>
                </a:ext>
              </a:extLst>
            </p:cNvPr>
            <p:cNvGrpSpPr/>
            <p:nvPr/>
          </p:nvGrpSpPr>
          <p:grpSpPr>
            <a:xfrm>
              <a:off x="7782522" y="3038639"/>
              <a:ext cx="89485" cy="89485"/>
              <a:chOff x="2162465" y="4117385"/>
              <a:chExt cx="283772" cy="283772"/>
            </a:xfrm>
          </p:grpSpPr>
          <p:cxnSp>
            <p:nvCxnSpPr>
              <p:cNvPr id="10036" name="Straight Connector 10035">
                <a:extLst>
                  <a:ext uri="{FF2B5EF4-FFF2-40B4-BE49-F238E27FC236}">
                    <a16:creationId xmlns:a16="http://schemas.microsoft.com/office/drawing/2014/main" id="{B759562B-8CC8-89A2-E1FB-63585A5DBA4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37" name="Straight Connector 10036">
                <a:extLst>
                  <a:ext uri="{FF2B5EF4-FFF2-40B4-BE49-F238E27FC236}">
                    <a16:creationId xmlns:a16="http://schemas.microsoft.com/office/drawing/2014/main" id="{51F7F52E-9D8D-F89E-3A68-C2E6EBAFF1B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38" name="Group 10037">
              <a:extLst>
                <a:ext uri="{FF2B5EF4-FFF2-40B4-BE49-F238E27FC236}">
                  <a16:creationId xmlns:a16="http://schemas.microsoft.com/office/drawing/2014/main" id="{F7F72692-F531-F726-D432-368F1C239247}"/>
                </a:ext>
              </a:extLst>
            </p:cNvPr>
            <p:cNvGrpSpPr/>
            <p:nvPr/>
          </p:nvGrpSpPr>
          <p:grpSpPr>
            <a:xfrm>
              <a:off x="7810360" y="3038639"/>
              <a:ext cx="89485" cy="89485"/>
              <a:chOff x="2162465" y="4117385"/>
              <a:chExt cx="283772" cy="283772"/>
            </a:xfrm>
          </p:grpSpPr>
          <p:cxnSp>
            <p:nvCxnSpPr>
              <p:cNvPr id="10039" name="Straight Connector 10038">
                <a:extLst>
                  <a:ext uri="{FF2B5EF4-FFF2-40B4-BE49-F238E27FC236}">
                    <a16:creationId xmlns:a16="http://schemas.microsoft.com/office/drawing/2014/main" id="{4AC05E4A-341B-8161-CA3B-3277DD0FE95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40" name="Straight Connector 10039">
                <a:extLst>
                  <a:ext uri="{FF2B5EF4-FFF2-40B4-BE49-F238E27FC236}">
                    <a16:creationId xmlns:a16="http://schemas.microsoft.com/office/drawing/2014/main" id="{83757D27-4B9E-BAAD-7448-75CDB73DA09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41" name="Group 10040">
              <a:extLst>
                <a:ext uri="{FF2B5EF4-FFF2-40B4-BE49-F238E27FC236}">
                  <a16:creationId xmlns:a16="http://schemas.microsoft.com/office/drawing/2014/main" id="{C0A673F6-F32A-CDAD-94F8-186F072D4891}"/>
                </a:ext>
              </a:extLst>
            </p:cNvPr>
            <p:cNvGrpSpPr/>
            <p:nvPr/>
          </p:nvGrpSpPr>
          <p:grpSpPr>
            <a:xfrm>
              <a:off x="7886716" y="3048502"/>
              <a:ext cx="89485" cy="89485"/>
              <a:chOff x="2162465" y="4117385"/>
              <a:chExt cx="283772" cy="283772"/>
            </a:xfrm>
          </p:grpSpPr>
          <p:cxnSp>
            <p:nvCxnSpPr>
              <p:cNvPr id="10042" name="Straight Connector 10041">
                <a:extLst>
                  <a:ext uri="{FF2B5EF4-FFF2-40B4-BE49-F238E27FC236}">
                    <a16:creationId xmlns:a16="http://schemas.microsoft.com/office/drawing/2014/main" id="{44073715-275D-8E09-B65C-F8CEC3C16EF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43" name="Straight Connector 10042">
                <a:extLst>
                  <a:ext uri="{FF2B5EF4-FFF2-40B4-BE49-F238E27FC236}">
                    <a16:creationId xmlns:a16="http://schemas.microsoft.com/office/drawing/2014/main" id="{3FC66BC7-6929-A955-3E41-32F48FF649F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44" name="Group 10043">
              <a:extLst>
                <a:ext uri="{FF2B5EF4-FFF2-40B4-BE49-F238E27FC236}">
                  <a16:creationId xmlns:a16="http://schemas.microsoft.com/office/drawing/2014/main" id="{F94E70D2-99C8-2829-C5C8-49F50AB2BED5}"/>
                </a:ext>
              </a:extLst>
            </p:cNvPr>
            <p:cNvGrpSpPr/>
            <p:nvPr/>
          </p:nvGrpSpPr>
          <p:grpSpPr>
            <a:xfrm>
              <a:off x="8241160" y="3120724"/>
              <a:ext cx="89485" cy="89485"/>
              <a:chOff x="2162465" y="4117385"/>
              <a:chExt cx="283772" cy="283772"/>
            </a:xfrm>
          </p:grpSpPr>
          <p:cxnSp>
            <p:nvCxnSpPr>
              <p:cNvPr id="10045" name="Straight Connector 10044">
                <a:extLst>
                  <a:ext uri="{FF2B5EF4-FFF2-40B4-BE49-F238E27FC236}">
                    <a16:creationId xmlns:a16="http://schemas.microsoft.com/office/drawing/2014/main" id="{3EB428B4-7746-BA88-E963-98D456AD6E8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46" name="Straight Connector 10045">
                <a:extLst>
                  <a:ext uri="{FF2B5EF4-FFF2-40B4-BE49-F238E27FC236}">
                    <a16:creationId xmlns:a16="http://schemas.microsoft.com/office/drawing/2014/main" id="{AC44875F-3A9A-3DC2-F096-D0CF6CE4788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47" name="Group 10046">
              <a:extLst>
                <a:ext uri="{FF2B5EF4-FFF2-40B4-BE49-F238E27FC236}">
                  <a16:creationId xmlns:a16="http://schemas.microsoft.com/office/drawing/2014/main" id="{4766325A-717B-1F8C-C214-F71971548EAB}"/>
                </a:ext>
              </a:extLst>
            </p:cNvPr>
            <p:cNvGrpSpPr/>
            <p:nvPr/>
          </p:nvGrpSpPr>
          <p:grpSpPr>
            <a:xfrm>
              <a:off x="8484304" y="3152096"/>
              <a:ext cx="89485" cy="89485"/>
              <a:chOff x="2162465" y="4117385"/>
              <a:chExt cx="283772" cy="283772"/>
            </a:xfrm>
          </p:grpSpPr>
          <p:cxnSp>
            <p:nvCxnSpPr>
              <p:cNvPr id="10048" name="Straight Connector 10047">
                <a:extLst>
                  <a:ext uri="{FF2B5EF4-FFF2-40B4-BE49-F238E27FC236}">
                    <a16:creationId xmlns:a16="http://schemas.microsoft.com/office/drawing/2014/main" id="{8999D54D-B007-249C-4116-147E245B297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49" name="Straight Connector 10048">
                <a:extLst>
                  <a:ext uri="{FF2B5EF4-FFF2-40B4-BE49-F238E27FC236}">
                    <a16:creationId xmlns:a16="http://schemas.microsoft.com/office/drawing/2014/main" id="{B0047710-72A1-62AA-4616-ACB9FDAD24B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sp>
        <p:nvSpPr>
          <p:cNvPr id="10051" name="Freeform: Shape 10050">
            <a:extLst>
              <a:ext uri="{FF2B5EF4-FFF2-40B4-BE49-F238E27FC236}">
                <a16:creationId xmlns:a16="http://schemas.microsoft.com/office/drawing/2014/main" id="{DC232DEF-EABC-DF66-4448-CA967A496EFD}"/>
              </a:ext>
            </a:extLst>
          </p:cNvPr>
          <p:cNvSpPr/>
          <p:nvPr/>
        </p:nvSpPr>
        <p:spPr bwMode="auto">
          <a:xfrm>
            <a:off x="6541294" y="1778794"/>
            <a:ext cx="3398044" cy="1493044"/>
          </a:xfrm>
          <a:custGeom>
            <a:avLst/>
            <a:gdLst>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100012 h 1493044"/>
              <a:gd name="connsiteX100" fmla="*/ 216694 w 3398044"/>
              <a:gd name="connsiteY100" fmla="*/ 100012 h 1493044"/>
              <a:gd name="connsiteX101" fmla="*/ 204787 w 3398044"/>
              <a:gd name="connsiteY101" fmla="*/ 88105 h 1493044"/>
              <a:gd name="connsiteX102" fmla="*/ 204787 w 3398044"/>
              <a:gd name="connsiteY102" fmla="*/ 88105 h 1493044"/>
              <a:gd name="connsiteX103" fmla="*/ 188119 w 3398044"/>
              <a:gd name="connsiteY103" fmla="*/ 88105 h 1493044"/>
              <a:gd name="connsiteX104" fmla="*/ 188119 w 3398044"/>
              <a:gd name="connsiteY104" fmla="*/ 45244 h 1493044"/>
              <a:gd name="connsiteX105" fmla="*/ 90487 w 3398044"/>
              <a:gd name="connsiteY105" fmla="*/ 45244 h 1493044"/>
              <a:gd name="connsiteX106" fmla="*/ 90487 w 3398044"/>
              <a:gd name="connsiteY106" fmla="*/ 45244 h 1493044"/>
              <a:gd name="connsiteX107" fmla="*/ 90487 w 3398044"/>
              <a:gd name="connsiteY107" fmla="*/ 23812 h 1493044"/>
              <a:gd name="connsiteX108" fmla="*/ 47625 w 3398044"/>
              <a:gd name="connsiteY108" fmla="*/ 23812 h 1493044"/>
              <a:gd name="connsiteX109" fmla="*/ 47625 w 3398044"/>
              <a:gd name="connsiteY109" fmla="*/ 0 h 1493044"/>
              <a:gd name="connsiteX110" fmla="*/ 0 w 3398044"/>
              <a:gd name="connsiteY110"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100012 h 1493044"/>
              <a:gd name="connsiteX100" fmla="*/ 216694 w 3398044"/>
              <a:gd name="connsiteY100" fmla="*/ 100012 h 1493044"/>
              <a:gd name="connsiteX101" fmla="*/ 204787 w 3398044"/>
              <a:gd name="connsiteY101" fmla="*/ 88105 h 1493044"/>
              <a:gd name="connsiteX102" fmla="*/ 188119 w 3398044"/>
              <a:gd name="connsiteY102" fmla="*/ 88105 h 1493044"/>
              <a:gd name="connsiteX103" fmla="*/ 188119 w 3398044"/>
              <a:gd name="connsiteY103" fmla="*/ 45244 h 1493044"/>
              <a:gd name="connsiteX104" fmla="*/ 90487 w 3398044"/>
              <a:gd name="connsiteY104" fmla="*/ 45244 h 1493044"/>
              <a:gd name="connsiteX105" fmla="*/ 90487 w 3398044"/>
              <a:gd name="connsiteY105" fmla="*/ 45244 h 1493044"/>
              <a:gd name="connsiteX106" fmla="*/ 90487 w 3398044"/>
              <a:gd name="connsiteY106" fmla="*/ 23812 h 1493044"/>
              <a:gd name="connsiteX107" fmla="*/ 47625 w 3398044"/>
              <a:gd name="connsiteY107" fmla="*/ 23812 h 1493044"/>
              <a:gd name="connsiteX108" fmla="*/ 47625 w 3398044"/>
              <a:gd name="connsiteY108" fmla="*/ 0 h 1493044"/>
              <a:gd name="connsiteX109" fmla="*/ 0 w 3398044"/>
              <a:gd name="connsiteY109"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100012 h 1493044"/>
              <a:gd name="connsiteX100" fmla="*/ 216694 w 3398044"/>
              <a:gd name="connsiteY100" fmla="*/ 100012 h 1493044"/>
              <a:gd name="connsiteX101" fmla="*/ 188119 w 3398044"/>
              <a:gd name="connsiteY101" fmla="*/ 88105 h 1493044"/>
              <a:gd name="connsiteX102" fmla="*/ 188119 w 3398044"/>
              <a:gd name="connsiteY102" fmla="*/ 45244 h 1493044"/>
              <a:gd name="connsiteX103" fmla="*/ 90487 w 3398044"/>
              <a:gd name="connsiteY103" fmla="*/ 45244 h 1493044"/>
              <a:gd name="connsiteX104" fmla="*/ 90487 w 3398044"/>
              <a:gd name="connsiteY104" fmla="*/ 45244 h 1493044"/>
              <a:gd name="connsiteX105" fmla="*/ 90487 w 3398044"/>
              <a:gd name="connsiteY105" fmla="*/ 23812 h 1493044"/>
              <a:gd name="connsiteX106" fmla="*/ 47625 w 3398044"/>
              <a:gd name="connsiteY106" fmla="*/ 23812 h 1493044"/>
              <a:gd name="connsiteX107" fmla="*/ 47625 w 3398044"/>
              <a:gd name="connsiteY107" fmla="*/ 0 h 1493044"/>
              <a:gd name="connsiteX108" fmla="*/ 0 w 3398044"/>
              <a:gd name="connsiteY108"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100012 h 1493044"/>
              <a:gd name="connsiteX100" fmla="*/ 216694 w 3398044"/>
              <a:gd name="connsiteY100" fmla="*/ 85725 h 1493044"/>
              <a:gd name="connsiteX101" fmla="*/ 188119 w 3398044"/>
              <a:gd name="connsiteY101" fmla="*/ 88105 h 1493044"/>
              <a:gd name="connsiteX102" fmla="*/ 188119 w 3398044"/>
              <a:gd name="connsiteY102" fmla="*/ 45244 h 1493044"/>
              <a:gd name="connsiteX103" fmla="*/ 90487 w 3398044"/>
              <a:gd name="connsiteY103" fmla="*/ 45244 h 1493044"/>
              <a:gd name="connsiteX104" fmla="*/ 90487 w 3398044"/>
              <a:gd name="connsiteY104" fmla="*/ 45244 h 1493044"/>
              <a:gd name="connsiteX105" fmla="*/ 90487 w 3398044"/>
              <a:gd name="connsiteY105" fmla="*/ 23812 h 1493044"/>
              <a:gd name="connsiteX106" fmla="*/ 47625 w 3398044"/>
              <a:gd name="connsiteY106" fmla="*/ 23812 h 1493044"/>
              <a:gd name="connsiteX107" fmla="*/ 47625 w 3398044"/>
              <a:gd name="connsiteY107" fmla="*/ 0 h 1493044"/>
              <a:gd name="connsiteX108" fmla="*/ 0 w 3398044"/>
              <a:gd name="connsiteY108"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100012 h 1493044"/>
              <a:gd name="connsiteX100" fmla="*/ 219075 w 3398044"/>
              <a:gd name="connsiteY100" fmla="*/ 92869 h 1493044"/>
              <a:gd name="connsiteX101" fmla="*/ 188119 w 3398044"/>
              <a:gd name="connsiteY101" fmla="*/ 88105 h 1493044"/>
              <a:gd name="connsiteX102" fmla="*/ 188119 w 3398044"/>
              <a:gd name="connsiteY102" fmla="*/ 45244 h 1493044"/>
              <a:gd name="connsiteX103" fmla="*/ 90487 w 3398044"/>
              <a:gd name="connsiteY103" fmla="*/ 45244 h 1493044"/>
              <a:gd name="connsiteX104" fmla="*/ 90487 w 3398044"/>
              <a:gd name="connsiteY104" fmla="*/ 45244 h 1493044"/>
              <a:gd name="connsiteX105" fmla="*/ 90487 w 3398044"/>
              <a:gd name="connsiteY105" fmla="*/ 23812 h 1493044"/>
              <a:gd name="connsiteX106" fmla="*/ 47625 w 3398044"/>
              <a:gd name="connsiteY106" fmla="*/ 23812 h 1493044"/>
              <a:gd name="connsiteX107" fmla="*/ 47625 w 3398044"/>
              <a:gd name="connsiteY107" fmla="*/ 0 h 1493044"/>
              <a:gd name="connsiteX108" fmla="*/ 0 w 3398044"/>
              <a:gd name="connsiteY108"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100012 h 1493044"/>
              <a:gd name="connsiteX100" fmla="*/ 188119 w 3398044"/>
              <a:gd name="connsiteY100" fmla="*/ 88105 h 1493044"/>
              <a:gd name="connsiteX101" fmla="*/ 188119 w 3398044"/>
              <a:gd name="connsiteY101" fmla="*/ 45244 h 1493044"/>
              <a:gd name="connsiteX102" fmla="*/ 90487 w 3398044"/>
              <a:gd name="connsiteY102" fmla="*/ 45244 h 1493044"/>
              <a:gd name="connsiteX103" fmla="*/ 90487 w 3398044"/>
              <a:gd name="connsiteY103" fmla="*/ 45244 h 1493044"/>
              <a:gd name="connsiteX104" fmla="*/ 90487 w 3398044"/>
              <a:gd name="connsiteY104" fmla="*/ 23812 h 1493044"/>
              <a:gd name="connsiteX105" fmla="*/ 47625 w 3398044"/>
              <a:gd name="connsiteY105" fmla="*/ 23812 h 1493044"/>
              <a:gd name="connsiteX106" fmla="*/ 47625 w 3398044"/>
              <a:gd name="connsiteY106" fmla="*/ 0 h 1493044"/>
              <a:gd name="connsiteX107" fmla="*/ 0 w 3398044"/>
              <a:gd name="connsiteY107"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90487 h 1493044"/>
              <a:gd name="connsiteX100" fmla="*/ 188119 w 3398044"/>
              <a:gd name="connsiteY100" fmla="*/ 88105 h 1493044"/>
              <a:gd name="connsiteX101" fmla="*/ 188119 w 3398044"/>
              <a:gd name="connsiteY101" fmla="*/ 45244 h 1493044"/>
              <a:gd name="connsiteX102" fmla="*/ 90487 w 3398044"/>
              <a:gd name="connsiteY102" fmla="*/ 45244 h 1493044"/>
              <a:gd name="connsiteX103" fmla="*/ 90487 w 3398044"/>
              <a:gd name="connsiteY103" fmla="*/ 45244 h 1493044"/>
              <a:gd name="connsiteX104" fmla="*/ 90487 w 3398044"/>
              <a:gd name="connsiteY104" fmla="*/ 23812 h 1493044"/>
              <a:gd name="connsiteX105" fmla="*/ 47625 w 3398044"/>
              <a:gd name="connsiteY105" fmla="*/ 23812 h 1493044"/>
              <a:gd name="connsiteX106" fmla="*/ 47625 w 3398044"/>
              <a:gd name="connsiteY106" fmla="*/ 0 h 1493044"/>
              <a:gd name="connsiteX107" fmla="*/ 0 w 3398044"/>
              <a:gd name="connsiteY107"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90487 h 1493044"/>
              <a:gd name="connsiteX100" fmla="*/ 188119 w 3398044"/>
              <a:gd name="connsiteY100" fmla="*/ 88105 h 1493044"/>
              <a:gd name="connsiteX101" fmla="*/ 188119 w 3398044"/>
              <a:gd name="connsiteY101" fmla="*/ 45244 h 1493044"/>
              <a:gd name="connsiteX102" fmla="*/ 90487 w 3398044"/>
              <a:gd name="connsiteY102" fmla="*/ 45244 h 1493044"/>
              <a:gd name="connsiteX103" fmla="*/ 90487 w 3398044"/>
              <a:gd name="connsiteY103" fmla="*/ 45244 h 1493044"/>
              <a:gd name="connsiteX104" fmla="*/ 90487 w 3398044"/>
              <a:gd name="connsiteY104" fmla="*/ 23812 h 1493044"/>
              <a:gd name="connsiteX105" fmla="*/ 47625 w 3398044"/>
              <a:gd name="connsiteY105" fmla="*/ 23812 h 1493044"/>
              <a:gd name="connsiteX106" fmla="*/ 47625 w 3398044"/>
              <a:gd name="connsiteY106" fmla="*/ 0 h 1493044"/>
              <a:gd name="connsiteX107" fmla="*/ 0 w 3398044"/>
              <a:gd name="connsiteY107"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83343 h 1493044"/>
              <a:gd name="connsiteX100" fmla="*/ 188119 w 3398044"/>
              <a:gd name="connsiteY100" fmla="*/ 88105 h 1493044"/>
              <a:gd name="connsiteX101" fmla="*/ 188119 w 3398044"/>
              <a:gd name="connsiteY101" fmla="*/ 45244 h 1493044"/>
              <a:gd name="connsiteX102" fmla="*/ 90487 w 3398044"/>
              <a:gd name="connsiteY102" fmla="*/ 45244 h 1493044"/>
              <a:gd name="connsiteX103" fmla="*/ 90487 w 3398044"/>
              <a:gd name="connsiteY103" fmla="*/ 45244 h 1493044"/>
              <a:gd name="connsiteX104" fmla="*/ 90487 w 3398044"/>
              <a:gd name="connsiteY104" fmla="*/ 23812 h 1493044"/>
              <a:gd name="connsiteX105" fmla="*/ 47625 w 3398044"/>
              <a:gd name="connsiteY105" fmla="*/ 23812 h 1493044"/>
              <a:gd name="connsiteX106" fmla="*/ 47625 w 3398044"/>
              <a:gd name="connsiteY106" fmla="*/ 0 h 1493044"/>
              <a:gd name="connsiteX107" fmla="*/ 0 w 3398044"/>
              <a:gd name="connsiteY107"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88106 h 1493044"/>
              <a:gd name="connsiteX100" fmla="*/ 188119 w 3398044"/>
              <a:gd name="connsiteY100" fmla="*/ 88105 h 1493044"/>
              <a:gd name="connsiteX101" fmla="*/ 188119 w 3398044"/>
              <a:gd name="connsiteY101" fmla="*/ 45244 h 1493044"/>
              <a:gd name="connsiteX102" fmla="*/ 90487 w 3398044"/>
              <a:gd name="connsiteY102" fmla="*/ 45244 h 1493044"/>
              <a:gd name="connsiteX103" fmla="*/ 90487 w 3398044"/>
              <a:gd name="connsiteY103" fmla="*/ 45244 h 1493044"/>
              <a:gd name="connsiteX104" fmla="*/ 90487 w 3398044"/>
              <a:gd name="connsiteY104" fmla="*/ 23812 h 1493044"/>
              <a:gd name="connsiteX105" fmla="*/ 47625 w 3398044"/>
              <a:gd name="connsiteY105" fmla="*/ 23812 h 1493044"/>
              <a:gd name="connsiteX106" fmla="*/ 47625 w 3398044"/>
              <a:gd name="connsiteY106" fmla="*/ 0 h 1493044"/>
              <a:gd name="connsiteX107" fmla="*/ 0 w 3398044"/>
              <a:gd name="connsiteY107"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59593 w 3398044"/>
              <a:gd name="connsiteY70" fmla="*/ 554832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88106 h 1493044"/>
              <a:gd name="connsiteX100" fmla="*/ 188119 w 3398044"/>
              <a:gd name="connsiteY100" fmla="*/ 88105 h 1493044"/>
              <a:gd name="connsiteX101" fmla="*/ 188119 w 3398044"/>
              <a:gd name="connsiteY101" fmla="*/ 45244 h 1493044"/>
              <a:gd name="connsiteX102" fmla="*/ 90487 w 3398044"/>
              <a:gd name="connsiteY102" fmla="*/ 45244 h 1493044"/>
              <a:gd name="connsiteX103" fmla="*/ 90487 w 3398044"/>
              <a:gd name="connsiteY103" fmla="*/ 45244 h 1493044"/>
              <a:gd name="connsiteX104" fmla="*/ 90487 w 3398044"/>
              <a:gd name="connsiteY104" fmla="*/ 23812 h 1493044"/>
              <a:gd name="connsiteX105" fmla="*/ 47625 w 3398044"/>
              <a:gd name="connsiteY105" fmla="*/ 23812 h 1493044"/>
              <a:gd name="connsiteX106" fmla="*/ 47625 w 3398044"/>
              <a:gd name="connsiteY106" fmla="*/ 0 h 1493044"/>
              <a:gd name="connsiteX107" fmla="*/ 0 w 3398044"/>
              <a:gd name="connsiteY107" fmla="*/ 0 h 149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398044" h="1493044">
                <a:moveTo>
                  <a:pt x="3398044" y="1493044"/>
                </a:moveTo>
                <a:lnTo>
                  <a:pt x="3398044" y="1414462"/>
                </a:lnTo>
                <a:lnTo>
                  <a:pt x="2545556" y="1414462"/>
                </a:lnTo>
                <a:lnTo>
                  <a:pt x="2545556" y="1383506"/>
                </a:lnTo>
                <a:lnTo>
                  <a:pt x="2466975" y="1383506"/>
                </a:lnTo>
                <a:lnTo>
                  <a:pt x="2466975" y="1354931"/>
                </a:lnTo>
                <a:lnTo>
                  <a:pt x="2324100" y="1354931"/>
                </a:lnTo>
                <a:lnTo>
                  <a:pt x="2324100" y="1321594"/>
                </a:lnTo>
                <a:lnTo>
                  <a:pt x="2202656" y="1321594"/>
                </a:lnTo>
                <a:lnTo>
                  <a:pt x="2202656" y="1295400"/>
                </a:lnTo>
                <a:lnTo>
                  <a:pt x="2169319" y="1295400"/>
                </a:lnTo>
                <a:lnTo>
                  <a:pt x="2169319" y="1264444"/>
                </a:lnTo>
                <a:lnTo>
                  <a:pt x="2045494" y="1264444"/>
                </a:lnTo>
                <a:lnTo>
                  <a:pt x="2045494" y="1252537"/>
                </a:lnTo>
                <a:lnTo>
                  <a:pt x="1788319" y="1252537"/>
                </a:lnTo>
                <a:lnTo>
                  <a:pt x="1788319" y="1226344"/>
                </a:lnTo>
                <a:lnTo>
                  <a:pt x="1662112" y="1226344"/>
                </a:lnTo>
                <a:lnTo>
                  <a:pt x="1662112" y="1204912"/>
                </a:lnTo>
                <a:lnTo>
                  <a:pt x="1500187" y="1204912"/>
                </a:lnTo>
                <a:lnTo>
                  <a:pt x="1500187" y="1188244"/>
                </a:lnTo>
                <a:lnTo>
                  <a:pt x="1326356" y="1188244"/>
                </a:lnTo>
                <a:lnTo>
                  <a:pt x="1326356" y="1169194"/>
                </a:lnTo>
                <a:lnTo>
                  <a:pt x="1281112" y="1169194"/>
                </a:lnTo>
                <a:lnTo>
                  <a:pt x="1281112" y="1135856"/>
                </a:lnTo>
                <a:lnTo>
                  <a:pt x="1226344" y="1135856"/>
                </a:lnTo>
                <a:lnTo>
                  <a:pt x="1226344" y="1135856"/>
                </a:lnTo>
                <a:lnTo>
                  <a:pt x="1226344" y="1116806"/>
                </a:lnTo>
                <a:lnTo>
                  <a:pt x="1112044" y="1116806"/>
                </a:lnTo>
                <a:lnTo>
                  <a:pt x="1112044" y="1092994"/>
                </a:lnTo>
                <a:lnTo>
                  <a:pt x="1102519" y="1092994"/>
                </a:lnTo>
                <a:lnTo>
                  <a:pt x="1102519" y="1059656"/>
                </a:lnTo>
                <a:lnTo>
                  <a:pt x="1071562" y="1059656"/>
                </a:lnTo>
                <a:lnTo>
                  <a:pt x="1071562" y="1004887"/>
                </a:lnTo>
                <a:lnTo>
                  <a:pt x="1047750" y="1004887"/>
                </a:lnTo>
                <a:lnTo>
                  <a:pt x="1047750" y="985837"/>
                </a:lnTo>
                <a:lnTo>
                  <a:pt x="1023937" y="985837"/>
                </a:lnTo>
                <a:lnTo>
                  <a:pt x="1023937" y="959644"/>
                </a:lnTo>
                <a:lnTo>
                  <a:pt x="912019" y="959644"/>
                </a:lnTo>
                <a:lnTo>
                  <a:pt x="912019" y="938212"/>
                </a:lnTo>
                <a:lnTo>
                  <a:pt x="897731" y="938212"/>
                </a:lnTo>
                <a:lnTo>
                  <a:pt x="897731" y="904875"/>
                </a:lnTo>
                <a:lnTo>
                  <a:pt x="883444" y="904875"/>
                </a:lnTo>
                <a:lnTo>
                  <a:pt x="883444" y="876300"/>
                </a:lnTo>
                <a:lnTo>
                  <a:pt x="871537" y="876300"/>
                </a:lnTo>
                <a:lnTo>
                  <a:pt x="871537" y="840581"/>
                </a:lnTo>
                <a:lnTo>
                  <a:pt x="852487" y="840581"/>
                </a:lnTo>
                <a:lnTo>
                  <a:pt x="852487" y="816769"/>
                </a:lnTo>
                <a:lnTo>
                  <a:pt x="831056" y="816769"/>
                </a:lnTo>
                <a:lnTo>
                  <a:pt x="831056" y="800100"/>
                </a:lnTo>
                <a:lnTo>
                  <a:pt x="819150" y="800100"/>
                </a:lnTo>
                <a:lnTo>
                  <a:pt x="819150" y="792956"/>
                </a:lnTo>
                <a:lnTo>
                  <a:pt x="764381" y="792956"/>
                </a:lnTo>
                <a:lnTo>
                  <a:pt x="764381" y="781050"/>
                </a:lnTo>
                <a:lnTo>
                  <a:pt x="704850" y="781050"/>
                </a:lnTo>
                <a:lnTo>
                  <a:pt x="704850" y="771525"/>
                </a:lnTo>
                <a:lnTo>
                  <a:pt x="669131" y="771525"/>
                </a:lnTo>
                <a:lnTo>
                  <a:pt x="669131" y="714375"/>
                </a:lnTo>
                <a:lnTo>
                  <a:pt x="645319" y="714375"/>
                </a:lnTo>
                <a:lnTo>
                  <a:pt x="645319" y="714375"/>
                </a:lnTo>
                <a:lnTo>
                  <a:pt x="645319" y="697706"/>
                </a:lnTo>
                <a:lnTo>
                  <a:pt x="645319" y="678656"/>
                </a:lnTo>
                <a:lnTo>
                  <a:pt x="623887" y="678656"/>
                </a:lnTo>
                <a:lnTo>
                  <a:pt x="623887" y="638175"/>
                </a:lnTo>
                <a:lnTo>
                  <a:pt x="623887" y="645319"/>
                </a:lnTo>
                <a:lnTo>
                  <a:pt x="623887" y="609600"/>
                </a:lnTo>
                <a:lnTo>
                  <a:pt x="614362" y="609600"/>
                </a:lnTo>
                <a:lnTo>
                  <a:pt x="614362" y="578644"/>
                </a:lnTo>
                <a:lnTo>
                  <a:pt x="590550" y="578644"/>
                </a:lnTo>
                <a:lnTo>
                  <a:pt x="590550" y="564356"/>
                </a:lnTo>
                <a:lnTo>
                  <a:pt x="559594" y="564356"/>
                </a:lnTo>
                <a:cubicBezTo>
                  <a:pt x="559594" y="561181"/>
                  <a:pt x="559593" y="558007"/>
                  <a:pt x="559593" y="554832"/>
                </a:cubicBezTo>
                <a:lnTo>
                  <a:pt x="507206" y="557213"/>
                </a:lnTo>
                <a:lnTo>
                  <a:pt x="507206" y="557213"/>
                </a:lnTo>
                <a:lnTo>
                  <a:pt x="507206" y="545306"/>
                </a:lnTo>
                <a:lnTo>
                  <a:pt x="464344" y="545306"/>
                </a:lnTo>
                <a:lnTo>
                  <a:pt x="464344" y="516731"/>
                </a:lnTo>
                <a:lnTo>
                  <a:pt x="452437" y="516731"/>
                </a:lnTo>
                <a:lnTo>
                  <a:pt x="452437" y="492919"/>
                </a:lnTo>
                <a:lnTo>
                  <a:pt x="447675" y="492919"/>
                </a:lnTo>
                <a:lnTo>
                  <a:pt x="447675" y="459581"/>
                </a:lnTo>
                <a:lnTo>
                  <a:pt x="438150" y="459581"/>
                </a:lnTo>
                <a:lnTo>
                  <a:pt x="438150" y="381000"/>
                </a:lnTo>
                <a:lnTo>
                  <a:pt x="419100" y="381000"/>
                </a:lnTo>
                <a:lnTo>
                  <a:pt x="419100" y="364331"/>
                </a:lnTo>
                <a:lnTo>
                  <a:pt x="407194" y="364331"/>
                </a:lnTo>
                <a:lnTo>
                  <a:pt x="407194" y="314325"/>
                </a:lnTo>
                <a:lnTo>
                  <a:pt x="397669" y="314325"/>
                </a:lnTo>
                <a:lnTo>
                  <a:pt x="397669" y="302419"/>
                </a:lnTo>
                <a:lnTo>
                  <a:pt x="350044" y="302419"/>
                </a:lnTo>
                <a:lnTo>
                  <a:pt x="350044" y="273844"/>
                </a:lnTo>
                <a:lnTo>
                  <a:pt x="307181" y="273844"/>
                </a:lnTo>
                <a:lnTo>
                  <a:pt x="307181" y="257175"/>
                </a:lnTo>
                <a:lnTo>
                  <a:pt x="271462" y="257175"/>
                </a:lnTo>
                <a:lnTo>
                  <a:pt x="271462" y="257175"/>
                </a:lnTo>
                <a:lnTo>
                  <a:pt x="247650" y="257175"/>
                </a:lnTo>
                <a:lnTo>
                  <a:pt x="247650" y="214312"/>
                </a:lnTo>
                <a:lnTo>
                  <a:pt x="235744" y="214312"/>
                </a:lnTo>
                <a:lnTo>
                  <a:pt x="235744" y="164306"/>
                </a:lnTo>
                <a:lnTo>
                  <a:pt x="216694" y="164306"/>
                </a:lnTo>
                <a:lnTo>
                  <a:pt x="216694" y="88106"/>
                </a:lnTo>
                <a:lnTo>
                  <a:pt x="188119" y="88105"/>
                </a:lnTo>
                <a:lnTo>
                  <a:pt x="188119" y="45244"/>
                </a:lnTo>
                <a:lnTo>
                  <a:pt x="90487" y="45244"/>
                </a:lnTo>
                <a:lnTo>
                  <a:pt x="90487" y="45244"/>
                </a:lnTo>
                <a:lnTo>
                  <a:pt x="90487" y="23812"/>
                </a:lnTo>
                <a:lnTo>
                  <a:pt x="47625" y="23812"/>
                </a:lnTo>
                <a:lnTo>
                  <a:pt x="47625" y="0"/>
                </a:lnTo>
                <a:lnTo>
                  <a:pt x="0" y="0"/>
                </a:lnTo>
              </a:path>
            </a:pathLst>
          </a:custGeom>
          <a:noFill/>
          <a:ln w="28575">
            <a:solidFill>
              <a:schemeClr val="accent1"/>
            </a:solidFill>
            <a:miter lim="800000"/>
            <a:headEnd/>
            <a:tailEnd/>
          </a:ln>
        </p:spPr>
        <p:txBody>
          <a:bodyPr rtlCol="0" anchor="ctr"/>
          <a:lstStyle/>
          <a:p>
            <a:pPr algn="ctr"/>
            <a:endParaRPr lang="en-US"/>
          </a:p>
        </p:txBody>
      </p:sp>
      <p:grpSp>
        <p:nvGrpSpPr>
          <p:cNvPr id="10106" name="Group 10105">
            <a:extLst>
              <a:ext uri="{FF2B5EF4-FFF2-40B4-BE49-F238E27FC236}">
                <a16:creationId xmlns:a16="http://schemas.microsoft.com/office/drawing/2014/main" id="{6619AE90-D6BA-D2E7-C3B3-9F591F263202}"/>
              </a:ext>
            </a:extLst>
          </p:cNvPr>
          <p:cNvGrpSpPr/>
          <p:nvPr/>
        </p:nvGrpSpPr>
        <p:grpSpPr>
          <a:xfrm>
            <a:off x="6493150" y="1740506"/>
            <a:ext cx="3483182" cy="1500023"/>
            <a:chOff x="6493150" y="1740506"/>
            <a:chExt cx="3483182" cy="1500023"/>
          </a:xfrm>
        </p:grpSpPr>
        <p:grpSp>
          <p:nvGrpSpPr>
            <p:cNvPr id="10052" name="Group 10051">
              <a:extLst>
                <a:ext uri="{FF2B5EF4-FFF2-40B4-BE49-F238E27FC236}">
                  <a16:creationId xmlns:a16="http://schemas.microsoft.com/office/drawing/2014/main" id="{220BB743-D7E1-6872-CAF0-E794E0F4125C}"/>
                </a:ext>
              </a:extLst>
            </p:cNvPr>
            <p:cNvGrpSpPr/>
            <p:nvPr/>
          </p:nvGrpSpPr>
          <p:grpSpPr>
            <a:xfrm>
              <a:off x="6493150" y="1740506"/>
              <a:ext cx="89485" cy="89485"/>
              <a:chOff x="2162465" y="4117385"/>
              <a:chExt cx="283772" cy="283772"/>
            </a:xfrm>
          </p:grpSpPr>
          <p:cxnSp>
            <p:nvCxnSpPr>
              <p:cNvPr id="10053" name="Straight Connector 10052">
                <a:extLst>
                  <a:ext uri="{FF2B5EF4-FFF2-40B4-BE49-F238E27FC236}">
                    <a16:creationId xmlns:a16="http://schemas.microsoft.com/office/drawing/2014/main" id="{9046EDCC-864E-607E-AC2C-D4BDF32DB3A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54" name="Straight Connector 10053">
                <a:extLst>
                  <a:ext uri="{FF2B5EF4-FFF2-40B4-BE49-F238E27FC236}">
                    <a16:creationId xmlns:a16="http://schemas.microsoft.com/office/drawing/2014/main" id="{ABD862E6-0911-F1B3-D9C2-41FD790B096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55" name="Group 10054">
              <a:extLst>
                <a:ext uri="{FF2B5EF4-FFF2-40B4-BE49-F238E27FC236}">
                  <a16:creationId xmlns:a16="http://schemas.microsoft.com/office/drawing/2014/main" id="{1020A463-8FEB-45A3-466A-C71112A153AD}"/>
                </a:ext>
              </a:extLst>
            </p:cNvPr>
            <p:cNvGrpSpPr/>
            <p:nvPr/>
          </p:nvGrpSpPr>
          <p:grpSpPr>
            <a:xfrm>
              <a:off x="6938201" y="2147208"/>
              <a:ext cx="89485" cy="89485"/>
              <a:chOff x="2162465" y="4117385"/>
              <a:chExt cx="283772" cy="283772"/>
            </a:xfrm>
          </p:grpSpPr>
          <p:cxnSp>
            <p:nvCxnSpPr>
              <p:cNvPr id="10056" name="Straight Connector 10055">
                <a:extLst>
                  <a:ext uri="{FF2B5EF4-FFF2-40B4-BE49-F238E27FC236}">
                    <a16:creationId xmlns:a16="http://schemas.microsoft.com/office/drawing/2014/main" id="{25CF9131-F091-231B-45A9-2E2DBB0981C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57" name="Straight Connector 10056">
                <a:extLst>
                  <a:ext uri="{FF2B5EF4-FFF2-40B4-BE49-F238E27FC236}">
                    <a16:creationId xmlns:a16="http://schemas.microsoft.com/office/drawing/2014/main" id="{41F1DF8B-332C-B93B-A7E1-5637D44B1BB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58" name="Group 10057">
              <a:extLst>
                <a:ext uri="{FF2B5EF4-FFF2-40B4-BE49-F238E27FC236}">
                  <a16:creationId xmlns:a16="http://schemas.microsoft.com/office/drawing/2014/main" id="{42346F53-E4C6-59A3-CA33-5D3489D0BADC}"/>
                </a:ext>
              </a:extLst>
            </p:cNvPr>
            <p:cNvGrpSpPr/>
            <p:nvPr/>
          </p:nvGrpSpPr>
          <p:grpSpPr>
            <a:xfrm>
              <a:off x="6739550" y="1980779"/>
              <a:ext cx="89485" cy="89485"/>
              <a:chOff x="2162465" y="4117385"/>
              <a:chExt cx="283772" cy="283772"/>
            </a:xfrm>
          </p:grpSpPr>
          <p:cxnSp>
            <p:nvCxnSpPr>
              <p:cNvPr id="10059" name="Straight Connector 10058">
                <a:extLst>
                  <a:ext uri="{FF2B5EF4-FFF2-40B4-BE49-F238E27FC236}">
                    <a16:creationId xmlns:a16="http://schemas.microsoft.com/office/drawing/2014/main" id="{F6727C96-E5EA-3832-EEF5-29FD872B4B4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60" name="Straight Connector 10059">
                <a:extLst>
                  <a:ext uri="{FF2B5EF4-FFF2-40B4-BE49-F238E27FC236}">
                    <a16:creationId xmlns:a16="http://schemas.microsoft.com/office/drawing/2014/main" id="{A32FED9A-E2F6-7F2A-1810-86B002B7227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61" name="Group 10060">
              <a:extLst>
                <a:ext uri="{FF2B5EF4-FFF2-40B4-BE49-F238E27FC236}">
                  <a16:creationId xmlns:a16="http://schemas.microsoft.com/office/drawing/2014/main" id="{646030E1-CE47-3F23-B879-D3293BD2E884}"/>
                </a:ext>
              </a:extLst>
            </p:cNvPr>
            <p:cNvGrpSpPr/>
            <p:nvPr/>
          </p:nvGrpSpPr>
          <p:grpSpPr>
            <a:xfrm>
              <a:off x="7194386" y="2511940"/>
              <a:ext cx="89485" cy="89485"/>
              <a:chOff x="2162465" y="4117385"/>
              <a:chExt cx="283772" cy="283772"/>
            </a:xfrm>
          </p:grpSpPr>
          <p:cxnSp>
            <p:nvCxnSpPr>
              <p:cNvPr id="10062" name="Straight Connector 10061">
                <a:extLst>
                  <a:ext uri="{FF2B5EF4-FFF2-40B4-BE49-F238E27FC236}">
                    <a16:creationId xmlns:a16="http://schemas.microsoft.com/office/drawing/2014/main" id="{9D1924A3-0184-3146-BBC4-542C984EC52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63" name="Straight Connector 10062">
                <a:extLst>
                  <a:ext uri="{FF2B5EF4-FFF2-40B4-BE49-F238E27FC236}">
                    <a16:creationId xmlns:a16="http://schemas.microsoft.com/office/drawing/2014/main" id="{D33A36B1-1956-DFF7-F4DC-28E3B98ADD4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64" name="Group 10063">
              <a:extLst>
                <a:ext uri="{FF2B5EF4-FFF2-40B4-BE49-F238E27FC236}">
                  <a16:creationId xmlns:a16="http://schemas.microsoft.com/office/drawing/2014/main" id="{B64FE5C7-79D5-7561-BC26-D1B4E2C085AB}"/>
                </a:ext>
              </a:extLst>
            </p:cNvPr>
            <p:cNvGrpSpPr/>
            <p:nvPr/>
          </p:nvGrpSpPr>
          <p:grpSpPr>
            <a:xfrm>
              <a:off x="7448982" y="2696952"/>
              <a:ext cx="89485" cy="89485"/>
              <a:chOff x="2162465" y="4117385"/>
              <a:chExt cx="283772" cy="283772"/>
            </a:xfrm>
          </p:grpSpPr>
          <p:cxnSp>
            <p:nvCxnSpPr>
              <p:cNvPr id="10065" name="Straight Connector 10064">
                <a:extLst>
                  <a:ext uri="{FF2B5EF4-FFF2-40B4-BE49-F238E27FC236}">
                    <a16:creationId xmlns:a16="http://schemas.microsoft.com/office/drawing/2014/main" id="{2B0652A7-61AB-289C-D09A-6C865E09B95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66" name="Straight Connector 10065">
                <a:extLst>
                  <a:ext uri="{FF2B5EF4-FFF2-40B4-BE49-F238E27FC236}">
                    <a16:creationId xmlns:a16="http://schemas.microsoft.com/office/drawing/2014/main" id="{957E8775-8864-3F43-0303-B27D25F6DD0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67" name="Group 10066">
              <a:extLst>
                <a:ext uri="{FF2B5EF4-FFF2-40B4-BE49-F238E27FC236}">
                  <a16:creationId xmlns:a16="http://schemas.microsoft.com/office/drawing/2014/main" id="{3E01ED9E-9AB6-B192-BA32-ED00A1179209}"/>
                </a:ext>
              </a:extLst>
            </p:cNvPr>
            <p:cNvGrpSpPr/>
            <p:nvPr/>
          </p:nvGrpSpPr>
          <p:grpSpPr>
            <a:xfrm>
              <a:off x="7544433" y="2718271"/>
              <a:ext cx="89485" cy="89485"/>
              <a:chOff x="2162465" y="4117385"/>
              <a:chExt cx="283772" cy="283772"/>
            </a:xfrm>
          </p:grpSpPr>
          <p:cxnSp>
            <p:nvCxnSpPr>
              <p:cNvPr id="10068" name="Straight Connector 10067">
                <a:extLst>
                  <a:ext uri="{FF2B5EF4-FFF2-40B4-BE49-F238E27FC236}">
                    <a16:creationId xmlns:a16="http://schemas.microsoft.com/office/drawing/2014/main" id="{D760D46B-574C-14C2-809F-EE689646B5A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69" name="Straight Connector 10068">
                <a:extLst>
                  <a:ext uri="{FF2B5EF4-FFF2-40B4-BE49-F238E27FC236}">
                    <a16:creationId xmlns:a16="http://schemas.microsoft.com/office/drawing/2014/main" id="{5341FAA1-FA19-D1A1-A4FC-D5C188DD700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70" name="Group 10069">
              <a:extLst>
                <a:ext uri="{FF2B5EF4-FFF2-40B4-BE49-F238E27FC236}">
                  <a16:creationId xmlns:a16="http://schemas.microsoft.com/office/drawing/2014/main" id="{7AD87C97-1AC0-9213-1A9F-E2E181110295}"/>
                </a:ext>
              </a:extLst>
            </p:cNvPr>
            <p:cNvGrpSpPr/>
            <p:nvPr/>
          </p:nvGrpSpPr>
          <p:grpSpPr>
            <a:xfrm>
              <a:off x="7577532" y="2758945"/>
              <a:ext cx="89485" cy="89485"/>
              <a:chOff x="2162465" y="4117385"/>
              <a:chExt cx="283772" cy="283772"/>
            </a:xfrm>
          </p:grpSpPr>
          <p:cxnSp>
            <p:nvCxnSpPr>
              <p:cNvPr id="10071" name="Straight Connector 10070">
                <a:extLst>
                  <a:ext uri="{FF2B5EF4-FFF2-40B4-BE49-F238E27FC236}">
                    <a16:creationId xmlns:a16="http://schemas.microsoft.com/office/drawing/2014/main" id="{420C9C31-30A9-47BA-044D-08BCC3E85B2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72" name="Straight Connector 10071">
                <a:extLst>
                  <a:ext uri="{FF2B5EF4-FFF2-40B4-BE49-F238E27FC236}">
                    <a16:creationId xmlns:a16="http://schemas.microsoft.com/office/drawing/2014/main" id="{5BD90BF1-FA3A-C7DD-BC18-6A607B83082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73" name="Group 10072">
              <a:extLst>
                <a:ext uri="{FF2B5EF4-FFF2-40B4-BE49-F238E27FC236}">
                  <a16:creationId xmlns:a16="http://schemas.microsoft.com/office/drawing/2014/main" id="{0FD18261-8560-8110-C37B-E1893E656771}"/>
                </a:ext>
              </a:extLst>
            </p:cNvPr>
            <p:cNvGrpSpPr/>
            <p:nvPr/>
          </p:nvGrpSpPr>
          <p:grpSpPr>
            <a:xfrm>
              <a:off x="7625676" y="2851140"/>
              <a:ext cx="89485" cy="89485"/>
              <a:chOff x="2162465" y="4117385"/>
              <a:chExt cx="283772" cy="283772"/>
            </a:xfrm>
          </p:grpSpPr>
          <p:cxnSp>
            <p:nvCxnSpPr>
              <p:cNvPr id="10074" name="Straight Connector 10073">
                <a:extLst>
                  <a:ext uri="{FF2B5EF4-FFF2-40B4-BE49-F238E27FC236}">
                    <a16:creationId xmlns:a16="http://schemas.microsoft.com/office/drawing/2014/main" id="{9C7577FF-BB7F-E491-9C34-20725C5E6B1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75" name="Straight Connector 10074">
                <a:extLst>
                  <a:ext uri="{FF2B5EF4-FFF2-40B4-BE49-F238E27FC236}">
                    <a16:creationId xmlns:a16="http://schemas.microsoft.com/office/drawing/2014/main" id="{1AF9E952-EF30-0301-077D-EDAF098CEC8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76" name="Group 10075">
              <a:extLst>
                <a:ext uri="{FF2B5EF4-FFF2-40B4-BE49-F238E27FC236}">
                  <a16:creationId xmlns:a16="http://schemas.microsoft.com/office/drawing/2014/main" id="{6FA2D1BC-7765-C2D9-0ACC-79C49605EF27}"/>
                </a:ext>
              </a:extLst>
            </p:cNvPr>
            <p:cNvGrpSpPr/>
            <p:nvPr/>
          </p:nvGrpSpPr>
          <p:grpSpPr>
            <a:xfrm>
              <a:off x="7727097" y="2878630"/>
              <a:ext cx="89485" cy="89485"/>
              <a:chOff x="2162465" y="4117385"/>
              <a:chExt cx="283772" cy="283772"/>
            </a:xfrm>
          </p:grpSpPr>
          <p:cxnSp>
            <p:nvCxnSpPr>
              <p:cNvPr id="10077" name="Straight Connector 10076">
                <a:extLst>
                  <a:ext uri="{FF2B5EF4-FFF2-40B4-BE49-F238E27FC236}">
                    <a16:creationId xmlns:a16="http://schemas.microsoft.com/office/drawing/2014/main" id="{697E6D93-F411-A357-7AF1-BD3ABFAFDF4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78" name="Straight Connector 10077">
                <a:extLst>
                  <a:ext uri="{FF2B5EF4-FFF2-40B4-BE49-F238E27FC236}">
                    <a16:creationId xmlns:a16="http://schemas.microsoft.com/office/drawing/2014/main" id="{8D92395E-C07B-D039-3441-26983173569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79" name="Group 10078">
              <a:extLst>
                <a:ext uri="{FF2B5EF4-FFF2-40B4-BE49-F238E27FC236}">
                  <a16:creationId xmlns:a16="http://schemas.microsoft.com/office/drawing/2014/main" id="{24363F22-6879-ED85-634A-A7EB976CDACE}"/>
                </a:ext>
              </a:extLst>
            </p:cNvPr>
            <p:cNvGrpSpPr/>
            <p:nvPr/>
          </p:nvGrpSpPr>
          <p:grpSpPr>
            <a:xfrm>
              <a:off x="7774426" y="2883740"/>
              <a:ext cx="89485" cy="89485"/>
              <a:chOff x="2162465" y="4117385"/>
              <a:chExt cx="283772" cy="283772"/>
            </a:xfrm>
          </p:grpSpPr>
          <p:cxnSp>
            <p:nvCxnSpPr>
              <p:cNvPr id="10080" name="Straight Connector 10079">
                <a:extLst>
                  <a:ext uri="{FF2B5EF4-FFF2-40B4-BE49-F238E27FC236}">
                    <a16:creationId xmlns:a16="http://schemas.microsoft.com/office/drawing/2014/main" id="{14175114-7840-B97A-C6A6-5899740B54B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81" name="Straight Connector 10080">
                <a:extLst>
                  <a:ext uri="{FF2B5EF4-FFF2-40B4-BE49-F238E27FC236}">
                    <a16:creationId xmlns:a16="http://schemas.microsoft.com/office/drawing/2014/main" id="{E9BEBB1C-C735-2DBF-4333-2F7025CAEFA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82" name="Group 10081">
              <a:extLst>
                <a:ext uri="{FF2B5EF4-FFF2-40B4-BE49-F238E27FC236}">
                  <a16:creationId xmlns:a16="http://schemas.microsoft.com/office/drawing/2014/main" id="{61375D0A-B071-7CCB-7069-0E9D2D225132}"/>
                </a:ext>
              </a:extLst>
            </p:cNvPr>
            <p:cNvGrpSpPr/>
            <p:nvPr/>
          </p:nvGrpSpPr>
          <p:grpSpPr>
            <a:xfrm>
              <a:off x="7833722" y="2914849"/>
              <a:ext cx="89485" cy="89485"/>
              <a:chOff x="2162465" y="4117385"/>
              <a:chExt cx="283772" cy="283772"/>
            </a:xfrm>
          </p:grpSpPr>
          <p:cxnSp>
            <p:nvCxnSpPr>
              <p:cNvPr id="10083" name="Straight Connector 10082">
                <a:extLst>
                  <a:ext uri="{FF2B5EF4-FFF2-40B4-BE49-F238E27FC236}">
                    <a16:creationId xmlns:a16="http://schemas.microsoft.com/office/drawing/2014/main" id="{4A123400-FC5A-A907-D26A-DEBB1D97FB0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84" name="Straight Connector 10083">
                <a:extLst>
                  <a:ext uri="{FF2B5EF4-FFF2-40B4-BE49-F238E27FC236}">
                    <a16:creationId xmlns:a16="http://schemas.microsoft.com/office/drawing/2014/main" id="{70F7F09A-DBCE-6D3B-8472-DBE20C402EE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85" name="Group 10084">
              <a:extLst>
                <a:ext uri="{FF2B5EF4-FFF2-40B4-BE49-F238E27FC236}">
                  <a16:creationId xmlns:a16="http://schemas.microsoft.com/office/drawing/2014/main" id="{E9A0F7AD-828D-DE07-D5A7-93295B149F46}"/>
                </a:ext>
              </a:extLst>
            </p:cNvPr>
            <p:cNvGrpSpPr/>
            <p:nvPr/>
          </p:nvGrpSpPr>
          <p:grpSpPr>
            <a:xfrm>
              <a:off x="8018867" y="2936878"/>
              <a:ext cx="89485" cy="89485"/>
              <a:chOff x="2162465" y="4117385"/>
              <a:chExt cx="283772" cy="283772"/>
            </a:xfrm>
          </p:grpSpPr>
          <p:cxnSp>
            <p:nvCxnSpPr>
              <p:cNvPr id="10086" name="Straight Connector 10085">
                <a:extLst>
                  <a:ext uri="{FF2B5EF4-FFF2-40B4-BE49-F238E27FC236}">
                    <a16:creationId xmlns:a16="http://schemas.microsoft.com/office/drawing/2014/main" id="{89A09F53-431D-B1CC-43B3-839785152F8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87" name="Straight Connector 10086">
                <a:extLst>
                  <a:ext uri="{FF2B5EF4-FFF2-40B4-BE49-F238E27FC236}">
                    <a16:creationId xmlns:a16="http://schemas.microsoft.com/office/drawing/2014/main" id="{66AD8171-7C37-5767-275E-D27EAD5F5C0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88" name="Group 10087">
              <a:extLst>
                <a:ext uri="{FF2B5EF4-FFF2-40B4-BE49-F238E27FC236}">
                  <a16:creationId xmlns:a16="http://schemas.microsoft.com/office/drawing/2014/main" id="{3081632E-CD13-7B12-A7F0-CD090A16BF5D}"/>
                </a:ext>
              </a:extLst>
            </p:cNvPr>
            <p:cNvGrpSpPr/>
            <p:nvPr/>
          </p:nvGrpSpPr>
          <p:grpSpPr>
            <a:xfrm>
              <a:off x="8194225" y="2957956"/>
              <a:ext cx="89485" cy="89485"/>
              <a:chOff x="2162465" y="4117385"/>
              <a:chExt cx="283772" cy="283772"/>
            </a:xfrm>
          </p:grpSpPr>
          <p:cxnSp>
            <p:nvCxnSpPr>
              <p:cNvPr id="10089" name="Straight Connector 10088">
                <a:extLst>
                  <a:ext uri="{FF2B5EF4-FFF2-40B4-BE49-F238E27FC236}">
                    <a16:creationId xmlns:a16="http://schemas.microsoft.com/office/drawing/2014/main" id="{BC419113-416B-6180-06F0-C1A8A72B689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90" name="Straight Connector 10089">
                <a:extLst>
                  <a:ext uri="{FF2B5EF4-FFF2-40B4-BE49-F238E27FC236}">
                    <a16:creationId xmlns:a16="http://schemas.microsoft.com/office/drawing/2014/main" id="{D5030701-C92D-B310-CADC-BF1C0A5DBC0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91" name="Group 10090">
              <a:extLst>
                <a:ext uri="{FF2B5EF4-FFF2-40B4-BE49-F238E27FC236}">
                  <a16:creationId xmlns:a16="http://schemas.microsoft.com/office/drawing/2014/main" id="{F6F51D1E-1955-6AB3-48F3-3B190DBCFE3C}"/>
                </a:ext>
              </a:extLst>
            </p:cNvPr>
            <p:cNvGrpSpPr/>
            <p:nvPr/>
          </p:nvGrpSpPr>
          <p:grpSpPr>
            <a:xfrm>
              <a:off x="8226635" y="2957956"/>
              <a:ext cx="89485" cy="89485"/>
              <a:chOff x="2162465" y="4117385"/>
              <a:chExt cx="283772" cy="283772"/>
            </a:xfrm>
          </p:grpSpPr>
          <p:cxnSp>
            <p:nvCxnSpPr>
              <p:cNvPr id="10092" name="Straight Connector 10091">
                <a:extLst>
                  <a:ext uri="{FF2B5EF4-FFF2-40B4-BE49-F238E27FC236}">
                    <a16:creationId xmlns:a16="http://schemas.microsoft.com/office/drawing/2014/main" id="{20E637B5-04C2-E647-EEB9-4B2D9DD545C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93" name="Straight Connector 10092">
                <a:extLst>
                  <a:ext uri="{FF2B5EF4-FFF2-40B4-BE49-F238E27FC236}">
                    <a16:creationId xmlns:a16="http://schemas.microsoft.com/office/drawing/2014/main" id="{091DFAD4-8D4C-D2B3-2269-1AFCB5251C8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94" name="Group 10093">
              <a:extLst>
                <a:ext uri="{FF2B5EF4-FFF2-40B4-BE49-F238E27FC236}">
                  <a16:creationId xmlns:a16="http://schemas.microsoft.com/office/drawing/2014/main" id="{BFAD427C-F50F-E90C-FB88-EC6250E5731D}"/>
                </a:ext>
              </a:extLst>
            </p:cNvPr>
            <p:cNvGrpSpPr/>
            <p:nvPr/>
          </p:nvGrpSpPr>
          <p:grpSpPr>
            <a:xfrm>
              <a:off x="8609452" y="3000987"/>
              <a:ext cx="89485" cy="89485"/>
              <a:chOff x="2162465" y="4117385"/>
              <a:chExt cx="283772" cy="283772"/>
            </a:xfrm>
          </p:grpSpPr>
          <p:cxnSp>
            <p:nvCxnSpPr>
              <p:cNvPr id="10095" name="Straight Connector 10094">
                <a:extLst>
                  <a:ext uri="{FF2B5EF4-FFF2-40B4-BE49-F238E27FC236}">
                    <a16:creationId xmlns:a16="http://schemas.microsoft.com/office/drawing/2014/main" id="{CDDCD4DD-6C46-A094-BA55-A64B6AA0C66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96" name="Straight Connector 10095">
                <a:extLst>
                  <a:ext uri="{FF2B5EF4-FFF2-40B4-BE49-F238E27FC236}">
                    <a16:creationId xmlns:a16="http://schemas.microsoft.com/office/drawing/2014/main" id="{BE47EA2B-F441-2B26-3C01-D7CA82DB100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97" name="Group 10096">
              <a:extLst>
                <a:ext uri="{FF2B5EF4-FFF2-40B4-BE49-F238E27FC236}">
                  <a16:creationId xmlns:a16="http://schemas.microsoft.com/office/drawing/2014/main" id="{4B300B9F-4DAD-BD01-80D1-AFF1D2857772}"/>
                </a:ext>
              </a:extLst>
            </p:cNvPr>
            <p:cNvGrpSpPr/>
            <p:nvPr/>
          </p:nvGrpSpPr>
          <p:grpSpPr>
            <a:xfrm>
              <a:off x="8678093" y="3034621"/>
              <a:ext cx="89485" cy="89485"/>
              <a:chOff x="2162465" y="4117385"/>
              <a:chExt cx="283772" cy="283772"/>
            </a:xfrm>
          </p:grpSpPr>
          <p:cxnSp>
            <p:nvCxnSpPr>
              <p:cNvPr id="10098" name="Straight Connector 10097">
                <a:extLst>
                  <a:ext uri="{FF2B5EF4-FFF2-40B4-BE49-F238E27FC236}">
                    <a16:creationId xmlns:a16="http://schemas.microsoft.com/office/drawing/2014/main" id="{5A318D1B-B15C-7DC2-60EC-D5B52574582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99" name="Straight Connector 10098">
                <a:extLst>
                  <a:ext uri="{FF2B5EF4-FFF2-40B4-BE49-F238E27FC236}">
                    <a16:creationId xmlns:a16="http://schemas.microsoft.com/office/drawing/2014/main" id="{88F69DB9-30BD-5DA1-7B86-54C82A9CA94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100" name="Group 10099">
              <a:extLst>
                <a:ext uri="{FF2B5EF4-FFF2-40B4-BE49-F238E27FC236}">
                  <a16:creationId xmlns:a16="http://schemas.microsoft.com/office/drawing/2014/main" id="{60F121D2-2A91-6FA1-FCCE-80D58C6CCE3E}"/>
                </a:ext>
              </a:extLst>
            </p:cNvPr>
            <p:cNvGrpSpPr/>
            <p:nvPr/>
          </p:nvGrpSpPr>
          <p:grpSpPr>
            <a:xfrm>
              <a:off x="9064846" y="3145408"/>
              <a:ext cx="89485" cy="89485"/>
              <a:chOff x="2162465" y="4117385"/>
              <a:chExt cx="283772" cy="283772"/>
            </a:xfrm>
          </p:grpSpPr>
          <p:cxnSp>
            <p:nvCxnSpPr>
              <p:cNvPr id="10101" name="Straight Connector 10100">
                <a:extLst>
                  <a:ext uri="{FF2B5EF4-FFF2-40B4-BE49-F238E27FC236}">
                    <a16:creationId xmlns:a16="http://schemas.microsoft.com/office/drawing/2014/main" id="{BD872A2F-94D1-5840-860A-FD50A11B167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102" name="Straight Connector 10101">
                <a:extLst>
                  <a:ext uri="{FF2B5EF4-FFF2-40B4-BE49-F238E27FC236}">
                    <a16:creationId xmlns:a16="http://schemas.microsoft.com/office/drawing/2014/main" id="{E2A3CDD3-3CBE-9383-443A-5B84F767E20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103" name="Group 10102">
              <a:extLst>
                <a:ext uri="{FF2B5EF4-FFF2-40B4-BE49-F238E27FC236}">
                  <a16:creationId xmlns:a16="http://schemas.microsoft.com/office/drawing/2014/main" id="{C7F56690-8F47-F0AB-FF62-05FC0B86DBAC}"/>
                </a:ext>
              </a:extLst>
            </p:cNvPr>
            <p:cNvGrpSpPr/>
            <p:nvPr/>
          </p:nvGrpSpPr>
          <p:grpSpPr>
            <a:xfrm>
              <a:off x="9886847" y="3151044"/>
              <a:ext cx="89485" cy="89485"/>
              <a:chOff x="2162465" y="4117385"/>
              <a:chExt cx="283772" cy="283772"/>
            </a:xfrm>
          </p:grpSpPr>
          <p:cxnSp>
            <p:nvCxnSpPr>
              <p:cNvPr id="10104" name="Straight Connector 10103">
                <a:extLst>
                  <a:ext uri="{FF2B5EF4-FFF2-40B4-BE49-F238E27FC236}">
                    <a16:creationId xmlns:a16="http://schemas.microsoft.com/office/drawing/2014/main" id="{723CAE12-426A-AC97-6A12-C3A7DB02DED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105" name="Straight Connector 10104">
                <a:extLst>
                  <a:ext uri="{FF2B5EF4-FFF2-40B4-BE49-F238E27FC236}">
                    <a16:creationId xmlns:a16="http://schemas.microsoft.com/office/drawing/2014/main" id="{CBF052D5-7452-49EB-491C-2E060BDCD5F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spTree>
    <p:extLst>
      <p:ext uri="{BB962C8B-B14F-4D97-AF65-F5344CB8AC3E}">
        <p14:creationId xmlns:p14="http://schemas.microsoft.com/office/powerpoint/2010/main" val="65219906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MIRASOL: Overall Safety Summary</a:t>
            </a:r>
            <a:endParaRPr lang="en-US" altLang="en-US" dirty="0"/>
          </a:p>
        </p:txBody>
      </p:sp>
      <p:sp>
        <p:nvSpPr>
          <p:cNvPr id="2" name="Text Box 11">
            <a:extLst>
              <a:ext uri="{FF2B5EF4-FFF2-40B4-BE49-F238E27FC236}">
                <a16:creationId xmlns:a16="http://schemas.microsoft.com/office/drawing/2014/main" id="{42B01D2A-C1EA-D5F8-A670-23D72038C672}"/>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a:t>
            </a:r>
          </a:p>
        </p:txBody>
      </p:sp>
      <p:graphicFrame>
        <p:nvGraphicFramePr>
          <p:cNvPr id="3" name="Group 3">
            <a:extLst>
              <a:ext uri="{FF2B5EF4-FFF2-40B4-BE49-F238E27FC236}">
                <a16:creationId xmlns:a16="http://schemas.microsoft.com/office/drawing/2014/main" id="{F5FD3371-3744-82DB-E667-70CC367C0964}"/>
              </a:ext>
            </a:extLst>
          </p:cNvPr>
          <p:cNvGraphicFramePr>
            <a:graphicFrameLocks/>
          </p:cNvGraphicFramePr>
          <p:nvPr/>
        </p:nvGraphicFramePr>
        <p:xfrm>
          <a:off x="535868" y="1251570"/>
          <a:ext cx="10872444" cy="4084448"/>
        </p:xfrm>
        <a:graphic>
          <a:graphicData uri="http://schemas.openxmlformats.org/drawingml/2006/table">
            <a:tbl>
              <a:tblPr/>
              <a:tblGrid>
                <a:gridCol w="4571841">
                  <a:extLst>
                    <a:ext uri="{9D8B030D-6E8A-4147-A177-3AD203B41FA5}">
                      <a16:colId xmlns:a16="http://schemas.microsoft.com/office/drawing/2014/main" val="20000"/>
                    </a:ext>
                  </a:extLst>
                </a:gridCol>
                <a:gridCol w="3260436">
                  <a:extLst>
                    <a:ext uri="{9D8B030D-6E8A-4147-A177-3AD203B41FA5}">
                      <a16:colId xmlns:a16="http://schemas.microsoft.com/office/drawing/2014/main" val="20001"/>
                    </a:ext>
                  </a:extLst>
                </a:gridCol>
                <a:gridCol w="3040167">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2000" b="1" i="0" u="none" strike="noStrike" cap="none" normalizeH="0" baseline="0" dirty="0">
                          <a:ln>
                            <a:noFill/>
                          </a:ln>
                          <a:solidFill>
                            <a:schemeClr val="tx1"/>
                          </a:solidFill>
                          <a:effectLst/>
                          <a:latin typeface="Calibri" panose="020F0502020204030204" pitchFamily="34" charset="0"/>
                        </a:rPr>
                        <a:t>Parameter,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Mirvetuximab Soravtansine (n = 218)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Chemotherapy </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(n = 207)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Any TEAE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210 (96)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91 (42)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194 (94)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112 (54)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SAEs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52 (24)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68 (33)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Discontinuations due to TEAEs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20 (9)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33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Deaths on study drug or within ≤ 30 days of last dose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5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5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8036792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Dose reductions due to TEAEs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74 (34)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50 (24)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88482834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Dose delays due to TEAEs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117 (54)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111 (54)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317538857"/>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Discontinuations due to TEAEs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20 (9)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33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977192557"/>
                  </a:ext>
                </a:extLst>
              </a:tr>
            </a:tbl>
          </a:graphicData>
        </a:graphic>
      </p:graphicFrame>
    </p:spTree>
    <p:extLst>
      <p:ext uri="{BB962C8B-B14F-4D97-AF65-F5344CB8AC3E}">
        <p14:creationId xmlns:p14="http://schemas.microsoft.com/office/powerpoint/2010/main" val="102676746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34" name="Rectangle 9433">
            <a:extLst>
              <a:ext uri="{FF2B5EF4-FFF2-40B4-BE49-F238E27FC236}">
                <a16:creationId xmlns:a16="http://schemas.microsoft.com/office/drawing/2014/main" id="{2D334B4A-FD37-F17D-AB92-09F34F3738C2}"/>
              </a:ext>
            </a:extLst>
          </p:cNvPr>
          <p:cNvSpPr/>
          <p:nvPr/>
        </p:nvSpPr>
        <p:spPr bwMode="auto">
          <a:xfrm>
            <a:off x="10867510" y="3408714"/>
            <a:ext cx="169527" cy="134623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32" name="Rectangle 9431">
            <a:extLst>
              <a:ext uri="{FF2B5EF4-FFF2-40B4-BE49-F238E27FC236}">
                <a16:creationId xmlns:a16="http://schemas.microsoft.com/office/drawing/2014/main" id="{5CDFEE22-109B-296B-6B11-05F4AC58F5EF}"/>
              </a:ext>
            </a:extLst>
          </p:cNvPr>
          <p:cNvSpPr/>
          <p:nvPr/>
        </p:nvSpPr>
        <p:spPr bwMode="auto">
          <a:xfrm>
            <a:off x="9116713" y="2733384"/>
            <a:ext cx="169527" cy="173099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33" name="Rectangle 9432">
            <a:extLst>
              <a:ext uri="{FF2B5EF4-FFF2-40B4-BE49-F238E27FC236}">
                <a16:creationId xmlns:a16="http://schemas.microsoft.com/office/drawing/2014/main" id="{F9CF0D32-F284-3281-FDDE-A2AEEFEC6F68}"/>
              </a:ext>
            </a:extLst>
          </p:cNvPr>
          <p:cNvSpPr/>
          <p:nvPr/>
        </p:nvSpPr>
        <p:spPr bwMode="auto">
          <a:xfrm>
            <a:off x="9998299" y="3201809"/>
            <a:ext cx="169527" cy="126574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MIRASOL: Selected TEAE</a:t>
            </a:r>
            <a:endParaRPr lang="en-US" altLang="en-US" dirty="0"/>
          </a:p>
        </p:txBody>
      </p:sp>
      <p:sp>
        <p:nvSpPr>
          <p:cNvPr id="2" name="Text Box 11">
            <a:extLst>
              <a:ext uri="{FF2B5EF4-FFF2-40B4-BE49-F238E27FC236}">
                <a16:creationId xmlns:a16="http://schemas.microsoft.com/office/drawing/2014/main" id="{42B01D2A-C1EA-D5F8-A670-23D72038C672}"/>
              </a:ext>
            </a:extLst>
          </p:cNvPr>
          <p:cNvSpPr txBox="1">
            <a:spLocks noChangeArrowheads="1"/>
          </p:cNvSpPr>
          <p:nvPr/>
        </p:nvSpPr>
        <p:spPr bwMode="auto">
          <a:xfrm>
            <a:off x="414339" y="6379359"/>
            <a:ext cx="24989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a:t>
            </a:r>
          </a:p>
        </p:txBody>
      </p:sp>
      <p:grpSp>
        <p:nvGrpSpPr>
          <p:cNvPr id="35" name="Group 34">
            <a:extLst>
              <a:ext uri="{FF2B5EF4-FFF2-40B4-BE49-F238E27FC236}">
                <a16:creationId xmlns:a16="http://schemas.microsoft.com/office/drawing/2014/main" id="{65210092-9672-87C0-6458-FB2969C55F46}"/>
              </a:ext>
            </a:extLst>
          </p:cNvPr>
          <p:cNvGrpSpPr/>
          <p:nvPr/>
        </p:nvGrpSpPr>
        <p:grpSpPr>
          <a:xfrm>
            <a:off x="9171811" y="5217264"/>
            <a:ext cx="2410538" cy="461665"/>
            <a:chOff x="1226702" y="5991330"/>
            <a:chExt cx="2410538" cy="461665"/>
          </a:xfrm>
        </p:grpSpPr>
        <p:sp>
          <p:nvSpPr>
            <p:cNvPr id="36" name="TextBox 35">
              <a:extLst>
                <a:ext uri="{FF2B5EF4-FFF2-40B4-BE49-F238E27FC236}">
                  <a16:creationId xmlns:a16="http://schemas.microsoft.com/office/drawing/2014/main" id="{1705F490-7252-4CAD-0C4F-7AE8EC93E397}"/>
                </a:ext>
              </a:extLst>
            </p:cNvPr>
            <p:cNvSpPr txBox="1"/>
            <p:nvPr/>
          </p:nvSpPr>
          <p:spPr bwMode="auto">
            <a:xfrm>
              <a:off x="1226702" y="5991330"/>
              <a:ext cx="6606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Blurred</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Vision</a:t>
              </a:r>
            </a:p>
          </p:txBody>
        </p:sp>
        <p:sp>
          <p:nvSpPr>
            <p:cNvPr id="37" name="TextBox 36">
              <a:extLst>
                <a:ext uri="{FF2B5EF4-FFF2-40B4-BE49-F238E27FC236}">
                  <a16:creationId xmlns:a16="http://schemas.microsoft.com/office/drawing/2014/main" id="{DEE205EE-D83D-7CA3-21A5-96FDECF372CB}"/>
                </a:ext>
              </a:extLst>
            </p:cNvPr>
            <p:cNvSpPr txBox="1"/>
            <p:nvPr/>
          </p:nvSpPr>
          <p:spPr bwMode="auto">
            <a:xfrm>
              <a:off x="1936859" y="5991330"/>
              <a:ext cx="9665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Keratopathy</a:t>
              </a:r>
            </a:p>
          </p:txBody>
        </p:sp>
        <p:sp>
          <p:nvSpPr>
            <p:cNvPr id="38" name="TextBox 37">
              <a:extLst>
                <a:ext uri="{FF2B5EF4-FFF2-40B4-BE49-F238E27FC236}">
                  <a16:creationId xmlns:a16="http://schemas.microsoft.com/office/drawing/2014/main" id="{BE6AD932-504E-CAAC-D281-C293DF831F60}"/>
                </a:ext>
              </a:extLst>
            </p:cNvPr>
            <p:cNvSpPr txBox="1"/>
            <p:nvPr/>
          </p:nvSpPr>
          <p:spPr bwMode="auto">
            <a:xfrm>
              <a:off x="2973469" y="5991330"/>
              <a:ext cx="66377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Dry Eye</a:t>
              </a:r>
            </a:p>
          </p:txBody>
        </p:sp>
      </p:grpSp>
      <p:sp>
        <p:nvSpPr>
          <p:cNvPr id="39" name="TextBox 38">
            <a:extLst>
              <a:ext uri="{FF2B5EF4-FFF2-40B4-BE49-F238E27FC236}">
                <a16:creationId xmlns:a16="http://schemas.microsoft.com/office/drawing/2014/main" id="{9AFD1BC1-DA50-4B1C-5074-E3A3E1213974}"/>
              </a:ext>
            </a:extLst>
          </p:cNvPr>
          <p:cNvSpPr txBox="1"/>
          <p:nvPr/>
        </p:nvSpPr>
        <p:spPr bwMode="auto">
          <a:xfrm>
            <a:off x="9579937" y="5802564"/>
            <a:ext cx="6751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Ocular</a:t>
            </a:r>
          </a:p>
        </p:txBody>
      </p:sp>
      <p:cxnSp>
        <p:nvCxnSpPr>
          <p:cNvPr id="40" name="Straight Connector 39">
            <a:extLst>
              <a:ext uri="{FF2B5EF4-FFF2-40B4-BE49-F238E27FC236}">
                <a16:creationId xmlns:a16="http://schemas.microsoft.com/office/drawing/2014/main" id="{56088E57-9733-9548-8813-F0F191799F03}"/>
              </a:ext>
            </a:extLst>
          </p:cNvPr>
          <p:cNvCxnSpPr>
            <a:cxnSpLocks/>
          </p:cNvCxnSpPr>
          <p:nvPr/>
        </p:nvCxnSpPr>
        <p:spPr bwMode="auto">
          <a:xfrm flipV="1">
            <a:off x="9060198" y="5709857"/>
            <a:ext cx="2615184" cy="0"/>
          </a:xfrm>
          <a:prstGeom prst="line">
            <a:avLst/>
          </a:prstGeom>
          <a:noFill/>
          <a:ln w="28575" cap="flat" cmpd="sng" algn="ctr">
            <a:solidFill>
              <a:schemeClr val="bg1"/>
            </a:solidFill>
            <a:prstDash val="solid"/>
            <a:round/>
            <a:headEnd type="none" w="med" len="med"/>
            <a:tailEnd type="none" w="med" len="med"/>
          </a:ln>
          <a:effectLst/>
        </p:spPr>
      </p:cxnSp>
      <p:grpSp>
        <p:nvGrpSpPr>
          <p:cNvPr id="9282" name="Group 9281">
            <a:extLst>
              <a:ext uri="{FF2B5EF4-FFF2-40B4-BE49-F238E27FC236}">
                <a16:creationId xmlns:a16="http://schemas.microsoft.com/office/drawing/2014/main" id="{B69BC21C-EDD0-24A6-EF7B-10A702E94D17}"/>
              </a:ext>
            </a:extLst>
          </p:cNvPr>
          <p:cNvGrpSpPr/>
          <p:nvPr/>
        </p:nvGrpSpPr>
        <p:grpSpPr>
          <a:xfrm>
            <a:off x="8852345" y="4889623"/>
            <a:ext cx="1128297" cy="319469"/>
            <a:chOff x="1140905" y="4895719"/>
            <a:chExt cx="1128297" cy="319469"/>
          </a:xfrm>
        </p:grpSpPr>
        <p:sp>
          <p:nvSpPr>
            <p:cNvPr id="9283" name="TextBox 9282">
              <a:extLst>
                <a:ext uri="{FF2B5EF4-FFF2-40B4-BE49-F238E27FC236}">
                  <a16:creationId xmlns:a16="http://schemas.microsoft.com/office/drawing/2014/main" id="{15A11D70-6672-2D7C-A21A-1D4EC424ADEB}"/>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84" name="TextBox 9283">
              <a:extLst>
                <a:ext uri="{FF2B5EF4-FFF2-40B4-BE49-F238E27FC236}">
                  <a16:creationId xmlns:a16="http://schemas.microsoft.com/office/drawing/2014/main" id="{6DA99064-70BA-27ED-2E20-F91EEC87C429}"/>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85" name="TextBox 9284">
              <a:extLst>
                <a:ext uri="{FF2B5EF4-FFF2-40B4-BE49-F238E27FC236}">
                  <a16:creationId xmlns:a16="http://schemas.microsoft.com/office/drawing/2014/main" id="{59EED00C-FF12-7C02-DC03-93312D26DC49}"/>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86" name="TextBox 9285">
              <a:extLst>
                <a:ext uri="{FF2B5EF4-FFF2-40B4-BE49-F238E27FC236}">
                  <a16:creationId xmlns:a16="http://schemas.microsoft.com/office/drawing/2014/main" id="{51B33AAE-B0DE-3ED8-7CDB-54AE42E1D709}"/>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9287" name="Group 9286">
            <a:extLst>
              <a:ext uri="{FF2B5EF4-FFF2-40B4-BE49-F238E27FC236}">
                <a16:creationId xmlns:a16="http://schemas.microsoft.com/office/drawing/2014/main" id="{A87D4299-118C-AE9B-B387-E404F19FF1E5}"/>
              </a:ext>
            </a:extLst>
          </p:cNvPr>
          <p:cNvGrpSpPr/>
          <p:nvPr/>
        </p:nvGrpSpPr>
        <p:grpSpPr>
          <a:xfrm>
            <a:off x="9735638" y="4889623"/>
            <a:ext cx="1128297" cy="319469"/>
            <a:chOff x="1140905" y="4895719"/>
            <a:chExt cx="1128297" cy="319469"/>
          </a:xfrm>
        </p:grpSpPr>
        <p:sp>
          <p:nvSpPr>
            <p:cNvPr id="9288" name="TextBox 9287">
              <a:extLst>
                <a:ext uri="{FF2B5EF4-FFF2-40B4-BE49-F238E27FC236}">
                  <a16:creationId xmlns:a16="http://schemas.microsoft.com/office/drawing/2014/main" id="{B5808EB9-E601-B29C-290A-928CB55685FA}"/>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89" name="TextBox 9288">
              <a:extLst>
                <a:ext uri="{FF2B5EF4-FFF2-40B4-BE49-F238E27FC236}">
                  <a16:creationId xmlns:a16="http://schemas.microsoft.com/office/drawing/2014/main" id="{A54E8D8A-98BF-5E60-A911-FE4F5F82A3CE}"/>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90" name="TextBox 9289">
              <a:extLst>
                <a:ext uri="{FF2B5EF4-FFF2-40B4-BE49-F238E27FC236}">
                  <a16:creationId xmlns:a16="http://schemas.microsoft.com/office/drawing/2014/main" id="{EC3A2B19-9B44-7EFA-493E-A0705795919A}"/>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91" name="TextBox 9290">
              <a:extLst>
                <a:ext uri="{FF2B5EF4-FFF2-40B4-BE49-F238E27FC236}">
                  <a16:creationId xmlns:a16="http://schemas.microsoft.com/office/drawing/2014/main" id="{AF77DB6D-21E9-3BCE-4DCB-8BEEE46C2842}"/>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9292" name="Group 9291">
            <a:extLst>
              <a:ext uri="{FF2B5EF4-FFF2-40B4-BE49-F238E27FC236}">
                <a16:creationId xmlns:a16="http://schemas.microsoft.com/office/drawing/2014/main" id="{561379D7-5EC7-3472-B462-13A9FA6FF9C3}"/>
              </a:ext>
            </a:extLst>
          </p:cNvPr>
          <p:cNvGrpSpPr/>
          <p:nvPr/>
        </p:nvGrpSpPr>
        <p:grpSpPr>
          <a:xfrm>
            <a:off x="10618931" y="4889623"/>
            <a:ext cx="1128297" cy="319469"/>
            <a:chOff x="1140905" y="4895719"/>
            <a:chExt cx="1128297" cy="319469"/>
          </a:xfrm>
        </p:grpSpPr>
        <p:sp>
          <p:nvSpPr>
            <p:cNvPr id="9293" name="TextBox 9292">
              <a:extLst>
                <a:ext uri="{FF2B5EF4-FFF2-40B4-BE49-F238E27FC236}">
                  <a16:creationId xmlns:a16="http://schemas.microsoft.com/office/drawing/2014/main" id="{B980D373-33A4-5061-E4E8-A4900D95CE69}"/>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94" name="TextBox 9293">
              <a:extLst>
                <a:ext uri="{FF2B5EF4-FFF2-40B4-BE49-F238E27FC236}">
                  <a16:creationId xmlns:a16="http://schemas.microsoft.com/office/drawing/2014/main" id="{3BEF0C1F-A6CE-A9A6-F6BB-1A4DE62C4565}"/>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95" name="TextBox 9294">
              <a:extLst>
                <a:ext uri="{FF2B5EF4-FFF2-40B4-BE49-F238E27FC236}">
                  <a16:creationId xmlns:a16="http://schemas.microsoft.com/office/drawing/2014/main" id="{EF5D7EF0-0799-D82C-018A-FE7016DFB218}"/>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96" name="TextBox 9295">
              <a:extLst>
                <a:ext uri="{FF2B5EF4-FFF2-40B4-BE49-F238E27FC236}">
                  <a16:creationId xmlns:a16="http://schemas.microsoft.com/office/drawing/2014/main" id="{2BAAB97F-0472-8B16-A1D7-DFA6CB09F663}"/>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sp>
        <p:nvSpPr>
          <p:cNvPr id="9297" name="Rectangle 9296">
            <a:extLst>
              <a:ext uri="{FF2B5EF4-FFF2-40B4-BE49-F238E27FC236}">
                <a16:creationId xmlns:a16="http://schemas.microsoft.com/office/drawing/2014/main" id="{CA19E7FB-A474-3D1F-C0FB-563C03C2F3BA}"/>
              </a:ext>
            </a:extLst>
          </p:cNvPr>
          <p:cNvSpPr/>
          <p:nvPr/>
        </p:nvSpPr>
        <p:spPr bwMode="auto">
          <a:xfrm>
            <a:off x="9116713" y="4450553"/>
            <a:ext cx="169527" cy="41001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98" name="Rectangle 9297">
            <a:extLst>
              <a:ext uri="{FF2B5EF4-FFF2-40B4-BE49-F238E27FC236}">
                <a16:creationId xmlns:a16="http://schemas.microsoft.com/office/drawing/2014/main" id="{A0291082-5AAC-7142-4FEB-CA01D99761A1}"/>
              </a:ext>
            </a:extLst>
          </p:cNvPr>
          <p:cNvSpPr/>
          <p:nvPr/>
        </p:nvSpPr>
        <p:spPr bwMode="auto">
          <a:xfrm>
            <a:off x="9318797" y="4660588"/>
            <a:ext cx="169527" cy="19998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99" name="Rectangle 9298">
            <a:extLst>
              <a:ext uri="{FF2B5EF4-FFF2-40B4-BE49-F238E27FC236}">
                <a16:creationId xmlns:a16="http://schemas.microsoft.com/office/drawing/2014/main" id="{A44138FE-04A6-781B-2EB1-E04B03318E98}"/>
              </a:ext>
            </a:extLst>
          </p:cNvPr>
          <p:cNvSpPr/>
          <p:nvPr/>
        </p:nvSpPr>
        <p:spPr bwMode="auto">
          <a:xfrm>
            <a:off x="9520881" y="4814849"/>
            <a:ext cx="169527" cy="4571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00" name="Rectangle 9299">
            <a:extLst>
              <a:ext uri="{FF2B5EF4-FFF2-40B4-BE49-F238E27FC236}">
                <a16:creationId xmlns:a16="http://schemas.microsoft.com/office/drawing/2014/main" id="{65955BA3-1857-11B8-24B1-0C713D1AC440}"/>
              </a:ext>
            </a:extLst>
          </p:cNvPr>
          <p:cNvSpPr/>
          <p:nvPr/>
        </p:nvSpPr>
        <p:spPr bwMode="auto">
          <a:xfrm>
            <a:off x="9722964" y="4766273"/>
            <a:ext cx="169527" cy="9429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01" name="Rectangle 9300">
            <a:extLst>
              <a:ext uri="{FF2B5EF4-FFF2-40B4-BE49-F238E27FC236}">
                <a16:creationId xmlns:a16="http://schemas.microsoft.com/office/drawing/2014/main" id="{FE369BE4-E357-A868-0A5C-3F72390B61F5}"/>
              </a:ext>
            </a:extLst>
          </p:cNvPr>
          <p:cNvSpPr/>
          <p:nvPr/>
        </p:nvSpPr>
        <p:spPr bwMode="auto">
          <a:xfrm>
            <a:off x="9998299" y="4399395"/>
            <a:ext cx="169527" cy="46117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05" name="Rectangle 9304">
            <a:extLst>
              <a:ext uri="{FF2B5EF4-FFF2-40B4-BE49-F238E27FC236}">
                <a16:creationId xmlns:a16="http://schemas.microsoft.com/office/drawing/2014/main" id="{D019FDAB-37ED-96F3-DB6B-4580423FB7E2}"/>
              </a:ext>
            </a:extLst>
          </p:cNvPr>
          <p:cNvSpPr/>
          <p:nvPr/>
        </p:nvSpPr>
        <p:spPr bwMode="auto">
          <a:xfrm>
            <a:off x="10867510" y="4718196"/>
            <a:ext cx="169527" cy="13919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06" name="Rectangle 9305">
            <a:extLst>
              <a:ext uri="{FF2B5EF4-FFF2-40B4-BE49-F238E27FC236}">
                <a16:creationId xmlns:a16="http://schemas.microsoft.com/office/drawing/2014/main" id="{0CC895E7-9ADE-96E2-BC86-6417F5F4093A}"/>
              </a:ext>
            </a:extLst>
          </p:cNvPr>
          <p:cNvSpPr/>
          <p:nvPr/>
        </p:nvSpPr>
        <p:spPr bwMode="auto">
          <a:xfrm>
            <a:off x="11069594" y="4670069"/>
            <a:ext cx="169527" cy="19050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07" name="Rectangle 9306">
            <a:extLst>
              <a:ext uri="{FF2B5EF4-FFF2-40B4-BE49-F238E27FC236}">
                <a16:creationId xmlns:a16="http://schemas.microsoft.com/office/drawing/2014/main" id="{04B90567-260B-96CE-696D-F76C271DA833}"/>
              </a:ext>
            </a:extLst>
          </p:cNvPr>
          <p:cNvSpPr/>
          <p:nvPr/>
        </p:nvSpPr>
        <p:spPr bwMode="auto">
          <a:xfrm>
            <a:off x="11271678" y="4718196"/>
            <a:ext cx="169527" cy="142373"/>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9309" name="Straight Connector 9308">
            <a:extLst>
              <a:ext uri="{FF2B5EF4-FFF2-40B4-BE49-F238E27FC236}">
                <a16:creationId xmlns:a16="http://schemas.microsoft.com/office/drawing/2014/main" id="{C3682064-59EC-D835-14FF-C82B2333F4A8}"/>
              </a:ext>
            </a:extLst>
          </p:cNvPr>
          <p:cNvCxnSpPr/>
          <p:nvPr/>
        </p:nvCxnSpPr>
        <p:spPr bwMode="auto">
          <a:xfrm>
            <a:off x="9078016" y="4866831"/>
            <a:ext cx="2617595" cy="0"/>
          </a:xfrm>
          <a:prstGeom prst="line">
            <a:avLst/>
          </a:prstGeom>
          <a:noFill/>
          <a:ln w="19050" cap="flat" cmpd="sng" algn="ctr">
            <a:solidFill>
              <a:schemeClr val="bg1"/>
            </a:solidFill>
            <a:prstDash val="solid"/>
            <a:round/>
            <a:headEnd type="none" w="med" len="med"/>
            <a:tailEnd type="none" w="med" len="med"/>
          </a:ln>
          <a:effectLst/>
        </p:spPr>
      </p:cxnSp>
      <p:grpSp>
        <p:nvGrpSpPr>
          <p:cNvPr id="9313" name="Group 9312">
            <a:extLst>
              <a:ext uri="{FF2B5EF4-FFF2-40B4-BE49-F238E27FC236}">
                <a16:creationId xmlns:a16="http://schemas.microsoft.com/office/drawing/2014/main" id="{3C286C9A-B0CC-3691-E585-684D0AF876E2}"/>
              </a:ext>
            </a:extLst>
          </p:cNvPr>
          <p:cNvGrpSpPr/>
          <p:nvPr/>
        </p:nvGrpSpPr>
        <p:grpSpPr>
          <a:xfrm>
            <a:off x="9507698" y="1528384"/>
            <a:ext cx="1824264" cy="927936"/>
            <a:chOff x="8341185" y="1547840"/>
            <a:chExt cx="1824264" cy="927936"/>
          </a:xfrm>
        </p:grpSpPr>
        <p:grpSp>
          <p:nvGrpSpPr>
            <p:cNvPr id="9311" name="Group 9310">
              <a:extLst>
                <a:ext uri="{FF2B5EF4-FFF2-40B4-BE49-F238E27FC236}">
                  <a16:creationId xmlns:a16="http://schemas.microsoft.com/office/drawing/2014/main" id="{7BD8F470-1068-19A2-42D9-ED1100571EFD}"/>
                </a:ext>
              </a:extLst>
            </p:cNvPr>
            <p:cNvGrpSpPr/>
            <p:nvPr/>
          </p:nvGrpSpPr>
          <p:grpSpPr>
            <a:xfrm>
              <a:off x="8467890" y="1952556"/>
              <a:ext cx="1697559" cy="523220"/>
              <a:chOff x="8467890" y="1952556"/>
              <a:chExt cx="1697559" cy="523220"/>
            </a:xfrm>
          </p:grpSpPr>
          <p:sp>
            <p:nvSpPr>
              <p:cNvPr id="4" name="Rectangle 3">
                <a:extLst>
                  <a:ext uri="{FF2B5EF4-FFF2-40B4-BE49-F238E27FC236}">
                    <a16:creationId xmlns:a16="http://schemas.microsoft.com/office/drawing/2014/main" id="{96EF4306-BC10-16E4-2CDA-85FD142B4ED3}"/>
                  </a:ext>
                </a:extLst>
              </p:cNvPr>
              <p:cNvSpPr/>
              <p:nvPr/>
            </p:nvSpPr>
            <p:spPr bwMode="auto">
              <a:xfrm>
                <a:off x="8669819" y="2028317"/>
                <a:ext cx="149733" cy="14973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 name="Rectangle 4">
                <a:extLst>
                  <a:ext uri="{FF2B5EF4-FFF2-40B4-BE49-F238E27FC236}">
                    <a16:creationId xmlns:a16="http://schemas.microsoft.com/office/drawing/2014/main" id="{62DF01CD-54AB-9D19-AE2F-E02877DD8650}"/>
                  </a:ext>
                </a:extLst>
              </p:cNvPr>
              <p:cNvSpPr/>
              <p:nvPr/>
            </p:nvSpPr>
            <p:spPr bwMode="auto">
              <a:xfrm>
                <a:off x="8467890" y="2028317"/>
                <a:ext cx="149733" cy="149733"/>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 name="Rectangle 5">
                <a:extLst>
                  <a:ext uri="{FF2B5EF4-FFF2-40B4-BE49-F238E27FC236}">
                    <a16:creationId xmlns:a16="http://schemas.microsoft.com/office/drawing/2014/main" id="{B2EB1DEB-56A2-57FE-32A5-366E42A10F42}"/>
                  </a:ext>
                </a:extLst>
              </p:cNvPr>
              <p:cNvSpPr/>
              <p:nvPr/>
            </p:nvSpPr>
            <p:spPr bwMode="auto">
              <a:xfrm>
                <a:off x="8669819" y="2249334"/>
                <a:ext cx="149733" cy="149733"/>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 name="Rectangle 8">
                <a:extLst>
                  <a:ext uri="{FF2B5EF4-FFF2-40B4-BE49-F238E27FC236}">
                    <a16:creationId xmlns:a16="http://schemas.microsoft.com/office/drawing/2014/main" id="{E5FD9A1E-972A-2869-8BD6-94808B0155F3}"/>
                  </a:ext>
                </a:extLst>
              </p:cNvPr>
              <p:cNvSpPr/>
              <p:nvPr/>
            </p:nvSpPr>
            <p:spPr bwMode="auto">
              <a:xfrm>
                <a:off x="8467890" y="2249334"/>
                <a:ext cx="149733" cy="149733"/>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10" name="TextBox 9309">
                <a:extLst>
                  <a:ext uri="{FF2B5EF4-FFF2-40B4-BE49-F238E27FC236}">
                    <a16:creationId xmlns:a16="http://schemas.microsoft.com/office/drawing/2014/main" id="{76202E6F-FB52-BF8A-1FDA-E0069DFC5C0E}"/>
                  </a:ext>
                </a:extLst>
              </p:cNvPr>
              <p:cNvSpPr txBox="1"/>
              <p:nvPr/>
            </p:nvSpPr>
            <p:spPr bwMode="auto">
              <a:xfrm>
                <a:off x="8789751" y="1952556"/>
                <a:ext cx="13756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MIRV (N=218)</a:t>
                </a:r>
                <a:br>
                  <a:rPr lang="en-US" sz="1400" b="0">
                    <a:solidFill>
                      <a:schemeClr val="bg1"/>
                    </a:solidFill>
                    <a:latin typeface="Calibri" panose="020F0502020204030204" pitchFamily="34" charset="0"/>
                  </a:rPr>
                </a:br>
                <a:r>
                  <a:rPr lang="en-US" sz="1400" b="0">
                    <a:solidFill>
                      <a:schemeClr val="bg1"/>
                    </a:solidFill>
                    <a:latin typeface="Calibri" panose="020F0502020204030204" pitchFamily="34" charset="0"/>
                  </a:rPr>
                  <a:t>Chemo </a:t>
                </a:r>
                <a:r>
                  <a:rPr lang="en-US" sz="1400" b="0" dirty="0">
                    <a:solidFill>
                      <a:schemeClr val="bg1"/>
                    </a:solidFill>
                    <a:latin typeface="Calibri" panose="020F0502020204030204" pitchFamily="34" charset="0"/>
                  </a:rPr>
                  <a:t>(N=207)</a:t>
                </a:r>
              </a:p>
            </p:txBody>
          </p:sp>
        </p:grpSp>
        <p:sp>
          <p:nvSpPr>
            <p:cNvPr id="9312" name="TextBox 9311">
              <a:extLst>
                <a:ext uri="{FF2B5EF4-FFF2-40B4-BE49-F238E27FC236}">
                  <a16:creationId xmlns:a16="http://schemas.microsoft.com/office/drawing/2014/main" id="{D86FC7F3-0762-6EC7-C3BA-F8E97F3AD35C}"/>
                </a:ext>
              </a:extLst>
            </p:cNvPr>
            <p:cNvSpPr txBox="1"/>
            <p:nvPr/>
          </p:nvSpPr>
          <p:spPr bwMode="auto">
            <a:xfrm>
              <a:off x="8341185" y="1547840"/>
              <a:ext cx="62824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Grade</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All 3+</a:t>
              </a:r>
            </a:p>
          </p:txBody>
        </p:sp>
      </p:grpSp>
      <p:sp>
        <p:nvSpPr>
          <p:cNvPr id="9357" name="TextBox 9356">
            <a:extLst>
              <a:ext uri="{FF2B5EF4-FFF2-40B4-BE49-F238E27FC236}">
                <a16:creationId xmlns:a16="http://schemas.microsoft.com/office/drawing/2014/main" id="{C10DDA23-AA2C-8A06-A2DF-D9C3C9257273}"/>
              </a:ext>
            </a:extLst>
          </p:cNvPr>
          <p:cNvSpPr txBox="1"/>
          <p:nvPr/>
        </p:nvSpPr>
        <p:spPr bwMode="auto">
          <a:xfrm>
            <a:off x="9020924" y="245329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41</a:t>
            </a:r>
          </a:p>
        </p:txBody>
      </p:sp>
      <p:sp>
        <p:nvSpPr>
          <p:cNvPr id="9358" name="TextBox 9357">
            <a:extLst>
              <a:ext uri="{FF2B5EF4-FFF2-40B4-BE49-F238E27FC236}">
                <a16:creationId xmlns:a16="http://schemas.microsoft.com/office/drawing/2014/main" id="{E9986BD6-33B2-3BEE-8EA5-1AC3DAEFCE9F}"/>
              </a:ext>
            </a:extLst>
          </p:cNvPr>
          <p:cNvSpPr txBox="1"/>
          <p:nvPr/>
        </p:nvSpPr>
        <p:spPr bwMode="auto">
          <a:xfrm>
            <a:off x="9261779" y="438441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9359" name="TextBox 9358">
            <a:extLst>
              <a:ext uri="{FF2B5EF4-FFF2-40B4-BE49-F238E27FC236}">
                <a16:creationId xmlns:a16="http://schemas.microsoft.com/office/drawing/2014/main" id="{7996499E-AADD-552D-EC12-23FC075A1299}"/>
              </a:ext>
            </a:extLst>
          </p:cNvPr>
          <p:cNvSpPr txBox="1"/>
          <p:nvPr/>
        </p:nvSpPr>
        <p:spPr bwMode="auto">
          <a:xfrm>
            <a:off x="9467117" y="4538570"/>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p>
        </p:txBody>
      </p:sp>
      <p:sp>
        <p:nvSpPr>
          <p:cNvPr id="9360" name="TextBox 9359">
            <a:extLst>
              <a:ext uri="{FF2B5EF4-FFF2-40B4-BE49-F238E27FC236}">
                <a16:creationId xmlns:a16="http://schemas.microsoft.com/office/drawing/2014/main" id="{B7FF896E-146C-4A02-C075-8F9EB172263E}"/>
              </a:ext>
            </a:extLst>
          </p:cNvPr>
          <p:cNvSpPr txBox="1"/>
          <p:nvPr/>
        </p:nvSpPr>
        <p:spPr bwMode="auto">
          <a:xfrm>
            <a:off x="9668699" y="449320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9361" name="TextBox 9360">
            <a:extLst>
              <a:ext uri="{FF2B5EF4-FFF2-40B4-BE49-F238E27FC236}">
                <a16:creationId xmlns:a16="http://schemas.microsoft.com/office/drawing/2014/main" id="{A560240E-7699-063C-32DF-5308E65934E0}"/>
              </a:ext>
            </a:extLst>
          </p:cNvPr>
          <p:cNvSpPr txBox="1"/>
          <p:nvPr/>
        </p:nvSpPr>
        <p:spPr bwMode="auto">
          <a:xfrm>
            <a:off x="9909924" y="292481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32</a:t>
            </a:r>
          </a:p>
        </p:txBody>
      </p:sp>
      <p:sp>
        <p:nvSpPr>
          <p:cNvPr id="9362" name="TextBox 9361">
            <a:extLst>
              <a:ext uri="{FF2B5EF4-FFF2-40B4-BE49-F238E27FC236}">
                <a16:creationId xmlns:a16="http://schemas.microsoft.com/office/drawing/2014/main" id="{ABFF38D2-A7EF-A166-E293-BFC2217DC71F}"/>
              </a:ext>
            </a:extLst>
          </p:cNvPr>
          <p:cNvSpPr txBox="1"/>
          <p:nvPr/>
        </p:nvSpPr>
        <p:spPr bwMode="auto">
          <a:xfrm>
            <a:off x="10150779" y="46161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363" name="TextBox 9362">
            <a:extLst>
              <a:ext uri="{FF2B5EF4-FFF2-40B4-BE49-F238E27FC236}">
                <a16:creationId xmlns:a16="http://schemas.microsoft.com/office/drawing/2014/main" id="{9FBD0704-8C7C-5776-7F01-6848068B8004}"/>
              </a:ext>
            </a:extLst>
          </p:cNvPr>
          <p:cNvSpPr txBox="1"/>
          <p:nvPr/>
        </p:nvSpPr>
        <p:spPr bwMode="auto">
          <a:xfrm>
            <a:off x="10356117" y="46161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364" name="TextBox 9363">
            <a:extLst>
              <a:ext uri="{FF2B5EF4-FFF2-40B4-BE49-F238E27FC236}">
                <a16:creationId xmlns:a16="http://schemas.microsoft.com/office/drawing/2014/main" id="{B0EEA059-3EDB-E009-0BBD-C247E60C0927}"/>
              </a:ext>
            </a:extLst>
          </p:cNvPr>
          <p:cNvSpPr txBox="1"/>
          <p:nvPr/>
        </p:nvSpPr>
        <p:spPr bwMode="auto">
          <a:xfrm>
            <a:off x="10557699" y="46161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365" name="TextBox 9364">
            <a:extLst>
              <a:ext uri="{FF2B5EF4-FFF2-40B4-BE49-F238E27FC236}">
                <a16:creationId xmlns:a16="http://schemas.microsoft.com/office/drawing/2014/main" id="{CA4DA214-D55A-1873-5F4A-BB0ABF9BBD56}"/>
              </a:ext>
            </a:extLst>
          </p:cNvPr>
          <p:cNvSpPr txBox="1"/>
          <p:nvPr/>
        </p:nvSpPr>
        <p:spPr bwMode="auto">
          <a:xfrm>
            <a:off x="10782753" y="312908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9366" name="TextBox 9365">
            <a:extLst>
              <a:ext uri="{FF2B5EF4-FFF2-40B4-BE49-F238E27FC236}">
                <a16:creationId xmlns:a16="http://schemas.microsoft.com/office/drawing/2014/main" id="{273B5761-B150-A293-FE3B-FAF96210A579}"/>
              </a:ext>
            </a:extLst>
          </p:cNvPr>
          <p:cNvSpPr txBox="1"/>
          <p:nvPr/>
        </p:nvSpPr>
        <p:spPr bwMode="auto">
          <a:xfrm>
            <a:off x="11026783" y="439181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9367" name="TextBox 9366">
            <a:extLst>
              <a:ext uri="{FF2B5EF4-FFF2-40B4-BE49-F238E27FC236}">
                <a16:creationId xmlns:a16="http://schemas.microsoft.com/office/drawing/2014/main" id="{4D5B2455-19F5-AD4A-F383-0801B1E985EA}"/>
              </a:ext>
            </a:extLst>
          </p:cNvPr>
          <p:cNvSpPr txBox="1"/>
          <p:nvPr/>
        </p:nvSpPr>
        <p:spPr bwMode="auto">
          <a:xfrm>
            <a:off x="11232121" y="444437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9368" name="TextBox 9367">
            <a:extLst>
              <a:ext uri="{FF2B5EF4-FFF2-40B4-BE49-F238E27FC236}">
                <a16:creationId xmlns:a16="http://schemas.microsoft.com/office/drawing/2014/main" id="{CB50A409-94E6-D180-CE18-A98C1C77FB92}"/>
              </a:ext>
            </a:extLst>
          </p:cNvPr>
          <p:cNvSpPr txBox="1"/>
          <p:nvPr/>
        </p:nvSpPr>
        <p:spPr bwMode="auto">
          <a:xfrm>
            <a:off x="11433703" y="4586329"/>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399" name="Rectangle 9398">
            <a:extLst>
              <a:ext uri="{FF2B5EF4-FFF2-40B4-BE49-F238E27FC236}">
                <a16:creationId xmlns:a16="http://schemas.microsoft.com/office/drawing/2014/main" id="{336C93F2-0BAE-1373-5760-C828B51EF4F8}"/>
              </a:ext>
            </a:extLst>
          </p:cNvPr>
          <p:cNvSpPr/>
          <p:nvPr/>
        </p:nvSpPr>
        <p:spPr bwMode="auto">
          <a:xfrm>
            <a:off x="2890794" y="4506352"/>
            <a:ext cx="169527" cy="342795"/>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02" name="Rectangle 9401">
            <a:extLst>
              <a:ext uri="{FF2B5EF4-FFF2-40B4-BE49-F238E27FC236}">
                <a16:creationId xmlns:a16="http://schemas.microsoft.com/office/drawing/2014/main" id="{5322CD84-6256-1AAC-854E-F9C78F5280B2}"/>
              </a:ext>
            </a:extLst>
          </p:cNvPr>
          <p:cNvSpPr/>
          <p:nvPr/>
        </p:nvSpPr>
        <p:spPr bwMode="auto">
          <a:xfrm>
            <a:off x="3497045" y="1791725"/>
            <a:ext cx="169527" cy="177041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5" name="Rectangle 9224">
            <a:extLst>
              <a:ext uri="{FF2B5EF4-FFF2-40B4-BE49-F238E27FC236}">
                <a16:creationId xmlns:a16="http://schemas.microsoft.com/office/drawing/2014/main" id="{C709DDBE-C412-E597-7A28-7FB12C5455E1}"/>
              </a:ext>
            </a:extLst>
          </p:cNvPr>
          <p:cNvSpPr/>
          <p:nvPr/>
        </p:nvSpPr>
        <p:spPr bwMode="auto">
          <a:xfrm>
            <a:off x="2222721" y="3929836"/>
            <a:ext cx="169527" cy="93682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3" name="Rectangle 9382">
            <a:extLst>
              <a:ext uri="{FF2B5EF4-FFF2-40B4-BE49-F238E27FC236}">
                <a16:creationId xmlns:a16="http://schemas.microsoft.com/office/drawing/2014/main" id="{4C5BEDAC-8A0B-261D-5213-A5CE94DC7174}"/>
              </a:ext>
            </a:extLst>
          </p:cNvPr>
          <p:cNvSpPr/>
          <p:nvPr/>
        </p:nvSpPr>
        <p:spPr bwMode="auto">
          <a:xfrm>
            <a:off x="2018672" y="4352708"/>
            <a:ext cx="169527" cy="510908"/>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4" name="Rectangle 9383">
            <a:extLst>
              <a:ext uri="{FF2B5EF4-FFF2-40B4-BE49-F238E27FC236}">
                <a16:creationId xmlns:a16="http://schemas.microsoft.com/office/drawing/2014/main" id="{1E9CE403-EBD4-11FA-4BE0-72979AE1FC8E}"/>
              </a:ext>
            </a:extLst>
          </p:cNvPr>
          <p:cNvSpPr/>
          <p:nvPr/>
        </p:nvSpPr>
        <p:spPr bwMode="auto">
          <a:xfrm>
            <a:off x="2220756" y="2733675"/>
            <a:ext cx="169527" cy="1369325"/>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5" name="Rectangle 9384">
            <a:extLst>
              <a:ext uri="{FF2B5EF4-FFF2-40B4-BE49-F238E27FC236}">
                <a16:creationId xmlns:a16="http://schemas.microsoft.com/office/drawing/2014/main" id="{43AD0D04-C0B0-0F13-052F-2199B8D7575F}"/>
              </a:ext>
            </a:extLst>
          </p:cNvPr>
          <p:cNvSpPr/>
          <p:nvPr/>
        </p:nvSpPr>
        <p:spPr bwMode="auto">
          <a:xfrm>
            <a:off x="2422840" y="4288501"/>
            <a:ext cx="169527" cy="54126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6" name="Rectangle 9385">
            <a:extLst>
              <a:ext uri="{FF2B5EF4-FFF2-40B4-BE49-F238E27FC236}">
                <a16:creationId xmlns:a16="http://schemas.microsoft.com/office/drawing/2014/main" id="{F080708E-69E2-24F8-36D7-456BC7A8BE92}"/>
              </a:ext>
            </a:extLst>
          </p:cNvPr>
          <p:cNvSpPr/>
          <p:nvPr/>
        </p:nvSpPr>
        <p:spPr bwMode="auto">
          <a:xfrm>
            <a:off x="2624923" y="1798830"/>
            <a:ext cx="169527" cy="291338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79" name="Rectangle 9378">
            <a:extLst>
              <a:ext uri="{FF2B5EF4-FFF2-40B4-BE49-F238E27FC236}">
                <a16:creationId xmlns:a16="http://schemas.microsoft.com/office/drawing/2014/main" id="{DB06B0CB-8149-5CCA-B3EB-874BCC463AF8}"/>
              </a:ext>
            </a:extLst>
          </p:cNvPr>
          <p:cNvSpPr/>
          <p:nvPr/>
        </p:nvSpPr>
        <p:spPr bwMode="auto">
          <a:xfrm>
            <a:off x="1140665" y="4295226"/>
            <a:ext cx="169527" cy="576203"/>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0" name="Rectangle 9379">
            <a:extLst>
              <a:ext uri="{FF2B5EF4-FFF2-40B4-BE49-F238E27FC236}">
                <a16:creationId xmlns:a16="http://schemas.microsoft.com/office/drawing/2014/main" id="{2BA57C84-3E38-5C8D-788A-D5A618835BED}"/>
              </a:ext>
            </a:extLst>
          </p:cNvPr>
          <p:cNvSpPr/>
          <p:nvPr/>
        </p:nvSpPr>
        <p:spPr bwMode="auto">
          <a:xfrm>
            <a:off x="1342749" y="3148134"/>
            <a:ext cx="169527" cy="57038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1" name="Rectangle 9380">
            <a:extLst>
              <a:ext uri="{FF2B5EF4-FFF2-40B4-BE49-F238E27FC236}">
                <a16:creationId xmlns:a16="http://schemas.microsoft.com/office/drawing/2014/main" id="{2321F333-B0B9-BE77-A159-E2A3BF8DB40E}"/>
              </a:ext>
            </a:extLst>
          </p:cNvPr>
          <p:cNvSpPr/>
          <p:nvPr/>
        </p:nvSpPr>
        <p:spPr bwMode="auto">
          <a:xfrm>
            <a:off x="1544833" y="4194439"/>
            <a:ext cx="169527" cy="57792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2" name="Rectangle 9381">
            <a:extLst>
              <a:ext uri="{FF2B5EF4-FFF2-40B4-BE49-F238E27FC236}">
                <a16:creationId xmlns:a16="http://schemas.microsoft.com/office/drawing/2014/main" id="{378430B4-294F-20A5-6CFF-2FA9C4FC3A5B}"/>
              </a:ext>
            </a:extLst>
          </p:cNvPr>
          <p:cNvSpPr/>
          <p:nvPr/>
        </p:nvSpPr>
        <p:spPr bwMode="auto">
          <a:xfrm>
            <a:off x="1746916" y="2530862"/>
            <a:ext cx="169527" cy="209901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3" name="Group 12">
            <a:extLst>
              <a:ext uri="{FF2B5EF4-FFF2-40B4-BE49-F238E27FC236}">
                <a16:creationId xmlns:a16="http://schemas.microsoft.com/office/drawing/2014/main" id="{632346F1-2267-0B8C-F3F4-4842A1AB7557}"/>
              </a:ext>
            </a:extLst>
          </p:cNvPr>
          <p:cNvGrpSpPr/>
          <p:nvPr/>
        </p:nvGrpSpPr>
        <p:grpSpPr>
          <a:xfrm>
            <a:off x="855504" y="5401930"/>
            <a:ext cx="3005604" cy="276999"/>
            <a:chOff x="1021242" y="5991330"/>
            <a:chExt cx="3005604" cy="276999"/>
          </a:xfrm>
        </p:grpSpPr>
        <p:sp>
          <p:nvSpPr>
            <p:cNvPr id="10" name="TextBox 9">
              <a:extLst>
                <a:ext uri="{FF2B5EF4-FFF2-40B4-BE49-F238E27FC236}">
                  <a16:creationId xmlns:a16="http://schemas.microsoft.com/office/drawing/2014/main" id="{9A2D182C-FFFA-4E93-5AF7-BA80EF453E2A}"/>
                </a:ext>
              </a:extLst>
            </p:cNvPr>
            <p:cNvSpPr txBox="1"/>
            <p:nvPr/>
          </p:nvSpPr>
          <p:spPr bwMode="auto">
            <a:xfrm>
              <a:off x="1021242" y="5991330"/>
              <a:ext cx="99232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Neutropenia</a:t>
              </a:r>
            </a:p>
          </p:txBody>
        </p:sp>
        <p:sp>
          <p:nvSpPr>
            <p:cNvPr id="11" name="TextBox 10">
              <a:extLst>
                <a:ext uri="{FF2B5EF4-FFF2-40B4-BE49-F238E27FC236}">
                  <a16:creationId xmlns:a16="http://schemas.microsoft.com/office/drawing/2014/main" id="{54BBEF64-0B69-FC83-4632-377AEC04A2C6}"/>
                </a:ext>
              </a:extLst>
            </p:cNvPr>
            <p:cNvSpPr txBox="1"/>
            <p:nvPr/>
          </p:nvSpPr>
          <p:spPr bwMode="auto">
            <a:xfrm>
              <a:off x="1988367" y="5991330"/>
              <a:ext cx="6767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Anemia</a:t>
              </a:r>
            </a:p>
          </p:txBody>
        </p:sp>
        <p:sp>
          <p:nvSpPr>
            <p:cNvPr id="12" name="TextBox 11">
              <a:extLst>
                <a:ext uri="{FF2B5EF4-FFF2-40B4-BE49-F238E27FC236}">
                  <a16:creationId xmlns:a16="http://schemas.microsoft.com/office/drawing/2014/main" id="{EB9C96A1-6A59-8A4B-AFB7-EACD3EBDC38C}"/>
                </a:ext>
              </a:extLst>
            </p:cNvPr>
            <p:cNvSpPr txBox="1"/>
            <p:nvPr/>
          </p:nvSpPr>
          <p:spPr bwMode="auto">
            <a:xfrm>
              <a:off x="2624860" y="5991330"/>
              <a:ext cx="14019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Thrombocytopenia</a:t>
              </a:r>
            </a:p>
          </p:txBody>
        </p:sp>
      </p:grpSp>
      <p:sp>
        <p:nvSpPr>
          <p:cNvPr id="14" name="TextBox 13">
            <a:extLst>
              <a:ext uri="{FF2B5EF4-FFF2-40B4-BE49-F238E27FC236}">
                <a16:creationId xmlns:a16="http://schemas.microsoft.com/office/drawing/2014/main" id="{7B19EE5E-1BDD-26D9-31F1-732CFD070B90}"/>
              </a:ext>
            </a:extLst>
          </p:cNvPr>
          <p:cNvSpPr txBox="1"/>
          <p:nvPr/>
        </p:nvSpPr>
        <p:spPr bwMode="auto">
          <a:xfrm>
            <a:off x="1743226" y="5802564"/>
            <a:ext cx="11238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Hematologic</a:t>
            </a:r>
          </a:p>
        </p:txBody>
      </p:sp>
      <p:cxnSp>
        <p:nvCxnSpPr>
          <p:cNvPr id="16" name="Straight Connector 15">
            <a:extLst>
              <a:ext uri="{FF2B5EF4-FFF2-40B4-BE49-F238E27FC236}">
                <a16:creationId xmlns:a16="http://schemas.microsoft.com/office/drawing/2014/main" id="{8B607791-1D0E-75CF-CB1C-FFEB918C749B}"/>
              </a:ext>
            </a:extLst>
          </p:cNvPr>
          <p:cNvCxnSpPr>
            <a:cxnSpLocks/>
          </p:cNvCxnSpPr>
          <p:nvPr/>
        </p:nvCxnSpPr>
        <p:spPr bwMode="auto">
          <a:xfrm flipV="1">
            <a:off x="939912" y="5709857"/>
            <a:ext cx="2834640" cy="0"/>
          </a:xfrm>
          <a:prstGeom prst="line">
            <a:avLst/>
          </a:prstGeom>
          <a:noFill/>
          <a:ln w="28575" cap="flat" cmpd="sng" algn="ctr">
            <a:solidFill>
              <a:schemeClr val="bg1"/>
            </a:solidFill>
            <a:prstDash val="solid"/>
            <a:round/>
            <a:headEnd type="none" w="med" len="med"/>
            <a:tailEnd type="none" w="med" len="med"/>
          </a:ln>
          <a:effectLst/>
        </p:spPr>
      </p:cxnSp>
      <p:grpSp>
        <p:nvGrpSpPr>
          <p:cNvPr id="56" name="Group 55">
            <a:extLst>
              <a:ext uri="{FF2B5EF4-FFF2-40B4-BE49-F238E27FC236}">
                <a16:creationId xmlns:a16="http://schemas.microsoft.com/office/drawing/2014/main" id="{8551EC37-8E2F-8B46-CA76-7DFCAE56EC68}"/>
              </a:ext>
            </a:extLst>
          </p:cNvPr>
          <p:cNvGrpSpPr/>
          <p:nvPr/>
        </p:nvGrpSpPr>
        <p:grpSpPr>
          <a:xfrm>
            <a:off x="874683" y="4895719"/>
            <a:ext cx="1128297" cy="319469"/>
            <a:chOff x="1140905" y="4895719"/>
            <a:chExt cx="1128297" cy="319469"/>
          </a:xfrm>
        </p:grpSpPr>
        <p:sp>
          <p:nvSpPr>
            <p:cNvPr id="46" name="TextBox 45">
              <a:extLst>
                <a:ext uri="{FF2B5EF4-FFF2-40B4-BE49-F238E27FC236}">
                  <a16:creationId xmlns:a16="http://schemas.microsoft.com/office/drawing/2014/main" id="{46726756-89F8-A7E4-D9D6-118382C40C6E}"/>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47" name="TextBox 46">
              <a:extLst>
                <a:ext uri="{FF2B5EF4-FFF2-40B4-BE49-F238E27FC236}">
                  <a16:creationId xmlns:a16="http://schemas.microsoft.com/office/drawing/2014/main" id="{2AF95DE8-DFFB-F6E7-BB51-8B1B59B617CB}"/>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48" name="TextBox 47">
              <a:extLst>
                <a:ext uri="{FF2B5EF4-FFF2-40B4-BE49-F238E27FC236}">
                  <a16:creationId xmlns:a16="http://schemas.microsoft.com/office/drawing/2014/main" id="{A952776A-D8A2-4158-914C-C1DB0A60E189}"/>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49" name="TextBox 48">
              <a:extLst>
                <a:ext uri="{FF2B5EF4-FFF2-40B4-BE49-F238E27FC236}">
                  <a16:creationId xmlns:a16="http://schemas.microsoft.com/office/drawing/2014/main" id="{AD8DF3B0-5FB6-D9C6-8523-C6A7C2826A9B}"/>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57" name="Group 56">
            <a:extLst>
              <a:ext uri="{FF2B5EF4-FFF2-40B4-BE49-F238E27FC236}">
                <a16:creationId xmlns:a16="http://schemas.microsoft.com/office/drawing/2014/main" id="{BA357D96-B888-F3C6-213A-E24DF16A4C54}"/>
              </a:ext>
            </a:extLst>
          </p:cNvPr>
          <p:cNvGrpSpPr/>
          <p:nvPr/>
        </p:nvGrpSpPr>
        <p:grpSpPr>
          <a:xfrm>
            <a:off x="1757976" y="4895719"/>
            <a:ext cx="1128297" cy="319469"/>
            <a:chOff x="1140905" y="4895719"/>
            <a:chExt cx="1128297" cy="319469"/>
          </a:xfrm>
        </p:grpSpPr>
        <p:sp>
          <p:nvSpPr>
            <p:cNvPr id="58" name="TextBox 57">
              <a:extLst>
                <a:ext uri="{FF2B5EF4-FFF2-40B4-BE49-F238E27FC236}">
                  <a16:creationId xmlns:a16="http://schemas.microsoft.com/office/drawing/2014/main" id="{26582C65-AC14-5142-60E8-23D34B109975}"/>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59" name="TextBox 58">
              <a:extLst>
                <a:ext uri="{FF2B5EF4-FFF2-40B4-BE49-F238E27FC236}">
                  <a16:creationId xmlns:a16="http://schemas.microsoft.com/office/drawing/2014/main" id="{16CFCECC-6BFF-7557-8DF0-023AC1608C91}"/>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60" name="TextBox 59">
              <a:extLst>
                <a:ext uri="{FF2B5EF4-FFF2-40B4-BE49-F238E27FC236}">
                  <a16:creationId xmlns:a16="http://schemas.microsoft.com/office/drawing/2014/main" id="{41F2EF52-9B29-AE03-E064-6685E71AB153}"/>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61" name="TextBox 60">
              <a:extLst>
                <a:ext uri="{FF2B5EF4-FFF2-40B4-BE49-F238E27FC236}">
                  <a16:creationId xmlns:a16="http://schemas.microsoft.com/office/drawing/2014/main" id="{8396B51B-7805-A17F-00FF-012C6E630579}"/>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62" name="Group 61">
            <a:extLst>
              <a:ext uri="{FF2B5EF4-FFF2-40B4-BE49-F238E27FC236}">
                <a16:creationId xmlns:a16="http://schemas.microsoft.com/office/drawing/2014/main" id="{3D13CF86-E319-75D3-B7D8-5901993752E4}"/>
              </a:ext>
            </a:extLst>
          </p:cNvPr>
          <p:cNvGrpSpPr/>
          <p:nvPr/>
        </p:nvGrpSpPr>
        <p:grpSpPr>
          <a:xfrm>
            <a:off x="2641269" y="4895719"/>
            <a:ext cx="1128297" cy="319469"/>
            <a:chOff x="1140905" y="4895719"/>
            <a:chExt cx="1128297" cy="319469"/>
          </a:xfrm>
        </p:grpSpPr>
        <p:sp>
          <p:nvSpPr>
            <p:cNvPr id="63" name="TextBox 62">
              <a:extLst>
                <a:ext uri="{FF2B5EF4-FFF2-40B4-BE49-F238E27FC236}">
                  <a16:creationId xmlns:a16="http://schemas.microsoft.com/office/drawing/2014/main" id="{D4F58990-75BA-FE5A-6F15-35A9136CDA0E}"/>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16" name="TextBox 9215">
              <a:extLst>
                <a:ext uri="{FF2B5EF4-FFF2-40B4-BE49-F238E27FC236}">
                  <a16:creationId xmlns:a16="http://schemas.microsoft.com/office/drawing/2014/main" id="{B34453F0-75CF-38C6-406B-0924ADC8CFA9}"/>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17" name="TextBox 9216">
              <a:extLst>
                <a:ext uri="{FF2B5EF4-FFF2-40B4-BE49-F238E27FC236}">
                  <a16:creationId xmlns:a16="http://schemas.microsoft.com/office/drawing/2014/main" id="{B3887CD8-D759-E3CE-D26C-0DC7177FF34C}"/>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19" name="TextBox 9218">
              <a:extLst>
                <a:ext uri="{FF2B5EF4-FFF2-40B4-BE49-F238E27FC236}">
                  <a16:creationId xmlns:a16="http://schemas.microsoft.com/office/drawing/2014/main" id="{84F19558-E656-BA55-46B6-3E08FBC27632}"/>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sp>
        <p:nvSpPr>
          <p:cNvPr id="9220" name="Rectangle 9219">
            <a:extLst>
              <a:ext uri="{FF2B5EF4-FFF2-40B4-BE49-F238E27FC236}">
                <a16:creationId xmlns:a16="http://schemas.microsoft.com/office/drawing/2014/main" id="{44BF5079-71EE-2B19-BAE3-B58AE0A1F664}"/>
              </a:ext>
            </a:extLst>
          </p:cNvPr>
          <p:cNvSpPr/>
          <p:nvPr/>
        </p:nvSpPr>
        <p:spPr bwMode="auto">
          <a:xfrm>
            <a:off x="1139051" y="4846994"/>
            <a:ext cx="169527" cy="2743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1" name="Rectangle 9220">
            <a:extLst>
              <a:ext uri="{FF2B5EF4-FFF2-40B4-BE49-F238E27FC236}">
                <a16:creationId xmlns:a16="http://schemas.microsoft.com/office/drawing/2014/main" id="{0EBDC0F2-D69C-CCB5-E9FD-4891F826C3EA}"/>
              </a:ext>
            </a:extLst>
          </p:cNvPr>
          <p:cNvSpPr/>
          <p:nvPr/>
        </p:nvSpPr>
        <p:spPr bwMode="auto">
          <a:xfrm>
            <a:off x="1341135" y="3674811"/>
            <a:ext cx="169527" cy="1191854"/>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2" name="Rectangle 9221">
            <a:extLst>
              <a:ext uri="{FF2B5EF4-FFF2-40B4-BE49-F238E27FC236}">
                <a16:creationId xmlns:a16="http://schemas.microsoft.com/office/drawing/2014/main" id="{2DB156F5-4430-F138-5F31-ECD9042CB94E}"/>
              </a:ext>
            </a:extLst>
          </p:cNvPr>
          <p:cNvSpPr/>
          <p:nvPr/>
        </p:nvSpPr>
        <p:spPr bwMode="auto">
          <a:xfrm>
            <a:off x="1543219" y="4716036"/>
            <a:ext cx="169527" cy="15062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3" name="Rectangle 9222">
            <a:extLst>
              <a:ext uri="{FF2B5EF4-FFF2-40B4-BE49-F238E27FC236}">
                <a16:creationId xmlns:a16="http://schemas.microsoft.com/office/drawing/2014/main" id="{39608F79-C7CB-DDAF-7E26-78F83989D00E}"/>
              </a:ext>
            </a:extLst>
          </p:cNvPr>
          <p:cNvSpPr/>
          <p:nvPr/>
        </p:nvSpPr>
        <p:spPr bwMode="auto">
          <a:xfrm>
            <a:off x="1745302" y="3263205"/>
            <a:ext cx="169527" cy="1600285"/>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4" name="Rectangle 9223">
            <a:extLst>
              <a:ext uri="{FF2B5EF4-FFF2-40B4-BE49-F238E27FC236}">
                <a16:creationId xmlns:a16="http://schemas.microsoft.com/office/drawing/2014/main" id="{2CD40432-2E49-2231-FAF1-7131E992FCEF}"/>
              </a:ext>
            </a:extLst>
          </p:cNvPr>
          <p:cNvSpPr/>
          <p:nvPr/>
        </p:nvSpPr>
        <p:spPr bwMode="auto">
          <a:xfrm>
            <a:off x="2020637" y="4846345"/>
            <a:ext cx="169527" cy="2743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6" name="Rectangle 9225">
            <a:extLst>
              <a:ext uri="{FF2B5EF4-FFF2-40B4-BE49-F238E27FC236}">
                <a16:creationId xmlns:a16="http://schemas.microsoft.com/office/drawing/2014/main" id="{9E97E81B-2349-95E9-81FE-719246D4949A}"/>
              </a:ext>
            </a:extLst>
          </p:cNvPr>
          <p:cNvSpPr/>
          <p:nvPr/>
        </p:nvSpPr>
        <p:spPr bwMode="auto">
          <a:xfrm>
            <a:off x="2424805" y="4821883"/>
            <a:ext cx="169527" cy="4954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7" name="Rectangle 9226">
            <a:extLst>
              <a:ext uri="{FF2B5EF4-FFF2-40B4-BE49-F238E27FC236}">
                <a16:creationId xmlns:a16="http://schemas.microsoft.com/office/drawing/2014/main" id="{DB6AD111-0BE5-8FEE-7E49-C7E853BF3097}"/>
              </a:ext>
            </a:extLst>
          </p:cNvPr>
          <p:cNvSpPr/>
          <p:nvPr/>
        </p:nvSpPr>
        <p:spPr bwMode="auto">
          <a:xfrm>
            <a:off x="2626888" y="3825999"/>
            <a:ext cx="169527" cy="1040666"/>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8" name="Rectangle 9227">
            <a:extLst>
              <a:ext uri="{FF2B5EF4-FFF2-40B4-BE49-F238E27FC236}">
                <a16:creationId xmlns:a16="http://schemas.microsoft.com/office/drawing/2014/main" id="{3E0D706E-A010-5788-BF52-689480DCEE11}"/>
              </a:ext>
            </a:extLst>
          </p:cNvPr>
          <p:cNvSpPr/>
          <p:nvPr/>
        </p:nvSpPr>
        <p:spPr bwMode="auto">
          <a:xfrm>
            <a:off x="2889848" y="4849520"/>
            <a:ext cx="169527" cy="2743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9" name="Rectangle 9228">
            <a:extLst>
              <a:ext uri="{FF2B5EF4-FFF2-40B4-BE49-F238E27FC236}">
                <a16:creationId xmlns:a16="http://schemas.microsoft.com/office/drawing/2014/main" id="{5F81978A-0AF3-FBA0-9F61-8C8CD659FA01}"/>
              </a:ext>
            </a:extLst>
          </p:cNvPr>
          <p:cNvSpPr/>
          <p:nvPr/>
        </p:nvSpPr>
        <p:spPr bwMode="auto">
          <a:xfrm>
            <a:off x="3091932" y="4657625"/>
            <a:ext cx="169527" cy="20903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30" name="Rectangle 9229">
            <a:extLst>
              <a:ext uri="{FF2B5EF4-FFF2-40B4-BE49-F238E27FC236}">
                <a16:creationId xmlns:a16="http://schemas.microsoft.com/office/drawing/2014/main" id="{0A7C41CC-D137-3816-AFD4-B427CB4F38A8}"/>
              </a:ext>
            </a:extLst>
          </p:cNvPr>
          <p:cNvSpPr/>
          <p:nvPr/>
        </p:nvSpPr>
        <p:spPr bwMode="auto">
          <a:xfrm>
            <a:off x="3294016" y="4820945"/>
            <a:ext cx="169527" cy="4571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31" name="Rectangle 9230">
            <a:extLst>
              <a:ext uri="{FF2B5EF4-FFF2-40B4-BE49-F238E27FC236}">
                <a16:creationId xmlns:a16="http://schemas.microsoft.com/office/drawing/2014/main" id="{A8B22744-93A0-98B9-F0BC-FA0735186136}"/>
              </a:ext>
            </a:extLst>
          </p:cNvPr>
          <p:cNvSpPr/>
          <p:nvPr/>
        </p:nvSpPr>
        <p:spPr bwMode="auto">
          <a:xfrm>
            <a:off x="3496099" y="3458629"/>
            <a:ext cx="169527" cy="1408036"/>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5" name="Straight Connector 44">
            <a:extLst>
              <a:ext uri="{FF2B5EF4-FFF2-40B4-BE49-F238E27FC236}">
                <a16:creationId xmlns:a16="http://schemas.microsoft.com/office/drawing/2014/main" id="{820B8D5C-F0F0-0BD7-557A-6E7957C706D4}"/>
              </a:ext>
            </a:extLst>
          </p:cNvPr>
          <p:cNvCxnSpPr/>
          <p:nvPr/>
        </p:nvCxnSpPr>
        <p:spPr bwMode="auto">
          <a:xfrm>
            <a:off x="1032898" y="4872927"/>
            <a:ext cx="2743200" cy="0"/>
          </a:xfrm>
          <a:prstGeom prst="line">
            <a:avLst/>
          </a:prstGeom>
          <a:noFill/>
          <a:ln w="19050" cap="flat" cmpd="sng" algn="ctr">
            <a:solidFill>
              <a:schemeClr val="bg1"/>
            </a:solidFill>
            <a:prstDash val="solid"/>
            <a:round/>
            <a:headEnd type="none" w="med" len="med"/>
            <a:tailEnd type="none" w="med" len="med"/>
          </a:ln>
          <a:effectLst/>
        </p:spPr>
      </p:cxnSp>
      <p:sp>
        <p:nvSpPr>
          <p:cNvPr id="9314" name="TextBox 9313">
            <a:extLst>
              <a:ext uri="{FF2B5EF4-FFF2-40B4-BE49-F238E27FC236}">
                <a16:creationId xmlns:a16="http://schemas.microsoft.com/office/drawing/2014/main" id="{4A053F04-8088-EE8A-36C0-88BCF278C3D6}"/>
              </a:ext>
            </a:extLst>
          </p:cNvPr>
          <p:cNvSpPr txBox="1"/>
          <p:nvPr/>
        </p:nvSpPr>
        <p:spPr bwMode="auto">
          <a:xfrm rot="16200000">
            <a:off x="-267803" y="3110253"/>
            <a:ext cx="15414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Frequency (%)</a:t>
            </a:r>
          </a:p>
        </p:txBody>
      </p:sp>
      <p:cxnSp>
        <p:nvCxnSpPr>
          <p:cNvPr id="9316" name="Straight Connector 9315">
            <a:extLst>
              <a:ext uri="{FF2B5EF4-FFF2-40B4-BE49-F238E27FC236}">
                <a16:creationId xmlns:a16="http://schemas.microsoft.com/office/drawing/2014/main" id="{9986726C-0128-A3CD-AA49-7064FD64C75E}"/>
              </a:ext>
            </a:extLst>
          </p:cNvPr>
          <p:cNvCxnSpPr/>
          <p:nvPr/>
        </p:nvCxnSpPr>
        <p:spPr bwMode="auto">
          <a:xfrm>
            <a:off x="1032899" y="1659169"/>
            <a:ext cx="0" cy="3219665"/>
          </a:xfrm>
          <a:prstGeom prst="line">
            <a:avLst/>
          </a:prstGeom>
          <a:noFill/>
          <a:ln w="28575" cap="flat" cmpd="sng" algn="ctr">
            <a:solidFill>
              <a:schemeClr val="bg1"/>
            </a:solidFill>
            <a:prstDash val="solid"/>
            <a:round/>
            <a:headEnd type="none" w="med" len="med"/>
            <a:tailEnd type="none" w="med" len="med"/>
          </a:ln>
          <a:effectLst/>
        </p:spPr>
      </p:cxnSp>
      <p:grpSp>
        <p:nvGrpSpPr>
          <p:cNvPr id="9324" name="Group 9323">
            <a:extLst>
              <a:ext uri="{FF2B5EF4-FFF2-40B4-BE49-F238E27FC236}">
                <a16:creationId xmlns:a16="http://schemas.microsoft.com/office/drawing/2014/main" id="{EAF5742B-8572-013E-293F-694BC6C1AEB0}"/>
              </a:ext>
            </a:extLst>
          </p:cNvPr>
          <p:cNvGrpSpPr/>
          <p:nvPr/>
        </p:nvGrpSpPr>
        <p:grpSpPr>
          <a:xfrm>
            <a:off x="657338" y="1578975"/>
            <a:ext cx="367408" cy="3451531"/>
            <a:chOff x="1313235" y="1578975"/>
            <a:chExt cx="367408" cy="3451531"/>
          </a:xfrm>
        </p:grpSpPr>
        <p:sp>
          <p:nvSpPr>
            <p:cNvPr id="9317" name="TextBox 9316">
              <a:extLst>
                <a:ext uri="{FF2B5EF4-FFF2-40B4-BE49-F238E27FC236}">
                  <a16:creationId xmlns:a16="http://schemas.microsoft.com/office/drawing/2014/main" id="{44598AC0-637A-1C4D-D9F1-EFB4C61F3A4C}"/>
                </a:ext>
              </a:extLst>
            </p:cNvPr>
            <p:cNvSpPr txBox="1"/>
            <p:nvPr/>
          </p:nvSpPr>
          <p:spPr bwMode="auto">
            <a:xfrm>
              <a:off x="1313235" y="157897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9318" name="TextBox 9317">
              <a:extLst>
                <a:ext uri="{FF2B5EF4-FFF2-40B4-BE49-F238E27FC236}">
                  <a16:creationId xmlns:a16="http://schemas.microsoft.com/office/drawing/2014/main" id="{391191E8-8F9C-F324-CEAA-AD7D189E1A8A}"/>
                </a:ext>
              </a:extLst>
            </p:cNvPr>
            <p:cNvSpPr txBox="1"/>
            <p:nvPr/>
          </p:nvSpPr>
          <p:spPr bwMode="auto">
            <a:xfrm>
              <a:off x="1313235" y="210293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p>
          </p:txBody>
        </p:sp>
        <p:sp>
          <p:nvSpPr>
            <p:cNvPr id="9319" name="TextBox 9318">
              <a:extLst>
                <a:ext uri="{FF2B5EF4-FFF2-40B4-BE49-F238E27FC236}">
                  <a16:creationId xmlns:a16="http://schemas.microsoft.com/office/drawing/2014/main" id="{A9B730C5-616F-F44A-E8D8-D3D214227568}"/>
                </a:ext>
              </a:extLst>
            </p:cNvPr>
            <p:cNvSpPr txBox="1"/>
            <p:nvPr/>
          </p:nvSpPr>
          <p:spPr bwMode="auto">
            <a:xfrm>
              <a:off x="1313235" y="262689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9320" name="TextBox 9319">
              <a:extLst>
                <a:ext uri="{FF2B5EF4-FFF2-40B4-BE49-F238E27FC236}">
                  <a16:creationId xmlns:a16="http://schemas.microsoft.com/office/drawing/2014/main" id="{57199870-40E3-FE74-D8B2-075960C489F7}"/>
                </a:ext>
              </a:extLst>
            </p:cNvPr>
            <p:cNvSpPr txBox="1"/>
            <p:nvPr/>
          </p:nvSpPr>
          <p:spPr bwMode="auto">
            <a:xfrm>
              <a:off x="1313235" y="315085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9321" name="TextBox 9320">
              <a:extLst>
                <a:ext uri="{FF2B5EF4-FFF2-40B4-BE49-F238E27FC236}">
                  <a16:creationId xmlns:a16="http://schemas.microsoft.com/office/drawing/2014/main" id="{EB8483AD-A776-51A5-7BA9-282D9D040C5A}"/>
                </a:ext>
              </a:extLst>
            </p:cNvPr>
            <p:cNvSpPr txBox="1"/>
            <p:nvPr/>
          </p:nvSpPr>
          <p:spPr bwMode="auto">
            <a:xfrm>
              <a:off x="1313235" y="367481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9322" name="TextBox 9321">
              <a:extLst>
                <a:ext uri="{FF2B5EF4-FFF2-40B4-BE49-F238E27FC236}">
                  <a16:creationId xmlns:a16="http://schemas.microsoft.com/office/drawing/2014/main" id="{A88A0F6B-CF6E-0061-1EE9-57B467C8AA0F}"/>
                </a:ext>
              </a:extLst>
            </p:cNvPr>
            <p:cNvSpPr txBox="1"/>
            <p:nvPr/>
          </p:nvSpPr>
          <p:spPr bwMode="auto">
            <a:xfrm>
              <a:off x="1313235" y="41987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9323" name="TextBox 9322">
              <a:extLst>
                <a:ext uri="{FF2B5EF4-FFF2-40B4-BE49-F238E27FC236}">
                  <a16:creationId xmlns:a16="http://schemas.microsoft.com/office/drawing/2014/main" id="{38CC1CDE-12C1-23BE-8DA7-8196695D970E}"/>
                </a:ext>
              </a:extLst>
            </p:cNvPr>
            <p:cNvSpPr txBox="1"/>
            <p:nvPr/>
          </p:nvSpPr>
          <p:spPr bwMode="auto">
            <a:xfrm>
              <a:off x="1404606" y="4722729"/>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9325" name="TextBox 9324">
            <a:extLst>
              <a:ext uri="{FF2B5EF4-FFF2-40B4-BE49-F238E27FC236}">
                <a16:creationId xmlns:a16="http://schemas.microsoft.com/office/drawing/2014/main" id="{2A9ABD7C-5C39-1567-42E9-B459651361A1}"/>
              </a:ext>
            </a:extLst>
          </p:cNvPr>
          <p:cNvSpPr txBox="1"/>
          <p:nvPr/>
        </p:nvSpPr>
        <p:spPr bwMode="auto">
          <a:xfrm>
            <a:off x="1053436" y="401822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11</a:t>
            </a:r>
          </a:p>
        </p:txBody>
      </p:sp>
      <p:sp>
        <p:nvSpPr>
          <p:cNvPr id="9326" name="TextBox 9325">
            <a:extLst>
              <a:ext uri="{FF2B5EF4-FFF2-40B4-BE49-F238E27FC236}">
                <a16:creationId xmlns:a16="http://schemas.microsoft.com/office/drawing/2014/main" id="{A2BC42FE-1F2E-1DFE-7631-360EAFD92CD1}"/>
              </a:ext>
            </a:extLst>
          </p:cNvPr>
          <p:cNvSpPr txBox="1"/>
          <p:nvPr/>
        </p:nvSpPr>
        <p:spPr bwMode="auto">
          <a:xfrm>
            <a:off x="1255018" y="287113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9327" name="TextBox 9326">
            <a:extLst>
              <a:ext uri="{FF2B5EF4-FFF2-40B4-BE49-F238E27FC236}">
                <a16:creationId xmlns:a16="http://schemas.microsoft.com/office/drawing/2014/main" id="{263E1FF3-45F9-A757-5B46-C6960D4D9852}"/>
              </a:ext>
            </a:extLst>
          </p:cNvPr>
          <p:cNvSpPr txBox="1"/>
          <p:nvPr/>
        </p:nvSpPr>
        <p:spPr bwMode="auto">
          <a:xfrm>
            <a:off x="1460356" y="391746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a:t>
            </a:r>
          </a:p>
        </p:txBody>
      </p:sp>
      <p:sp>
        <p:nvSpPr>
          <p:cNvPr id="9328" name="TextBox 9327">
            <a:extLst>
              <a:ext uri="{FF2B5EF4-FFF2-40B4-BE49-F238E27FC236}">
                <a16:creationId xmlns:a16="http://schemas.microsoft.com/office/drawing/2014/main" id="{0A78E2F8-CBC5-B649-584D-4C900EDBEB69}"/>
              </a:ext>
            </a:extLst>
          </p:cNvPr>
          <p:cNvSpPr txBox="1"/>
          <p:nvPr/>
        </p:nvSpPr>
        <p:spPr bwMode="auto">
          <a:xfrm>
            <a:off x="1661938" y="224650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45</a:t>
            </a:r>
          </a:p>
        </p:txBody>
      </p:sp>
      <p:sp>
        <p:nvSpPr>
          <p:cNvPr id="9329" name="TextBox 9328">
            <a:extLst>
              <a:ext uri="{FF2B5EF4-FFF2-40B4-BE49-F238E27FC236}">
                <a16:creationId xmlns:a16="http://schemas.microsoft.com/office/drawing/2014/main" id="{AA01F236-313E-9CE8-87E4-63708067598B}"/>
              </a:ext>
            </a:extLst>
          </p:cNvPr>
          <p:cNvSpPr txBox="1"/>
          <p:nvPr/>
        </p:nvSpPr>
        <p:spPr bwMode="auto">
          <a:xfrm>
            <a:off x="1929745" y="406834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9330" name="TextBox 9329">
            <a:extLst>
              <a:ext uri="{FF2B5EF4-FFF2-40B4-BE49-F238E27FC236}">
                <a16:creationId xmlns:a16="http://schemas.microsoft.com/office/drawing/2014/main" id="{28164D8E-112A-3143-9DDF-DE1F2CAA5678}"/>
              </a:ext>
            </a:extLst>
          </p:cNvPr>
          <p:cNvSpPr txBox="1"/>
          <p:nvPr/>
        </p:nvSpPr>
        <p:spPr bwMode="auto">
          <a:xfrm>
            <a:off x="2131327" y="245452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41</a:t>
            </a:r>
          </a:p>
        </p:txBody>
      </p:sp>
      <p:sp>
        <p:nvSpPr>
          <p:cNvPr id="9331" name="TextBox 9330">
            <a:extLst>
              <a:ext uri="{FF2B5EF4-FFF2-40B4-BE49-F238E27FC236}">
                <a16:creationId xmlns:a16="http://schemas.microsoft.com/office/drawing/2014/main" id="{31B47CB8-0699-D47F-C277-DF7B3B5CCE85}"/>
              </a:ext>
            </a:extLst>
          </p:cNvPr>
          <p:cNvSpPr txBox="1"/>
          <p:nvPr/>
        </p:nvSpPr>
        <p:spPr bwMode="auto">
          <a:xfrm>
            <a:off x="2336665" y="401521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11</a:t>
            </a:r>
          </a:p>
        </p:txBody>
      </p:sp>
      <p:sp>
        <p:nvSpPr>
          <p:cNvPr id="9332" name="TextBox 9331">
            <a:extLst>
              <a:ext uri="{FF2B5EF4-FFF2-40B4-BE49-F238E27FC236}">
                <a16:creationId xmlns:a16="http://schemas.microsoft.com/office/drawing/2014/main" id="{E6BB8739-1111-4E90-3E09-BC8111C967BF}"/>
              </a:ext>
            </a:extLst>
          </p:cNvPr>
          <p:cNvSpPr txBox="1"/>
          <p:nvPr/>
        </p:nvSpPr>
        <p:spPr bwMode="auto">
          <a:xfrm>
            <a:off x="2538247" y="151556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59</a:t>
            </a:r>
          </a:p>
        </p:txBody>
      </p:sp>
      <p:sp>
        <p:nvSpPr>
          <p:cNvPr id="9333" name="TextBox 9332">
            <a:extLst>
              <a:ext uri="{FF2B5EF4-FFF2-40B4-BE49-F238E27FC236}">
                <a16:creationId xmlns:a16="http://schemas.microsoft.com/office/drawing/2014/main" id="{439D01F8-3AD3-4461-C7FE-503065B33E40}"/>
              </a:ext>
            </a:extLst>
          </p:cNvPr>
          <p:cNvSpPr txBox="1"/>
          <p:nvPr/>
        </p:nvSpPr>
        <p:spPr bwMode="auto">
          <a:xfrm>
            <a:off x="2847349" y="423250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a:t>
            </a:r>
          </a:p>
        </p:txBody>
      </p:sp>
      <p:sp>
        <p:nvSpPr>
          <p:cNvPr id="9334" name="TextBox 9333">
            <a:extLst>
              <a:ext uri="{FF2B5EF4-FFF2-40B4-BE49-F238E27FC236}">
                <a16:creationId xmlns:a16="http://schemas.microsoft.com/office/drawing/2014/main" id="{FD5F7A71-95CB-283A-4C1A-78725ABC4D5B}"/>
              </a:ext>
            </a:extLst>
          </p:cNvPr>
          <p:cNvSpPr txBox="1"/>
          <p:nvPr/>
        </p:nvSpPr>
        <p:spPr bwMode="auto">
          <a:xfrm>
            <a:off x="3048931" y="4376446"/>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9335" name="TextBox 9334">
            <a:extLst>
              <a:ext uri="{FF2B5EF4-FFF2-40B4-BE49-F238E27FC236}">
                <a16:creationId xmlns:a16="http://schemas.microsoft.com/office/drawing/2014/main" id="{CFAF60E1-773E-EDDA-CD47-F78FAA9BF9BD}"/>
              </a:ext>
            </a:extLst>
          </p:cNvPr>
          <p:cNvSpPr txBox="1"/>
          <p:nvPr/>
        </p:nvSpPr>
        <p:spPr bwMode="auto">
          <a:xfrm>
            <a:off x="3254269" y="4539744"/>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p>
        </p:txBody>
      </p:sp>
      <p:sp>
        <p:nvSpPr>
          <p:cNvPr id="9336" name="TextBox 9335">
            <a:extLst>
              <a:ext uri="{FF2B5EF4-FFF2-40B4-BE49-F238E27FC236}">
                <a16:creationId xmlns:a16="http://schemas.microsoft.com/office/drawing/2014/main" id="{6E3FC355-5C5F-89E1-9F7B-8CA6C2CFD586}"/>
              </a:ext>
            </a:extLst>
          </p:cNvPr>
          <p:cNvSpPr txBox="1"/>
          <p:nvPr/>
        </p:nvSpPr>
        <p:spPr bwMode="auto">
          <a:xfrm>
            <a:off x="3416578" y="151472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59</a:t>
            </a:r>
          </a:p>
        </p:txBody>
      </p:sp>
      <p:sp>
        <p:nvSpPr>
          <p:cNvPr id="9369" name="TextBox 9368">
            <a:extLst>
              <a:ext uri="{FF2B5EF4-FFF2-40B4-BE49-F238E27FC236}">
                <a16:creationId xmlns:a16="http://schemas.microsoft.com/office/drawing/2014/main" id="{FFF27FD5-9E47-3941-947D-E194E7BFFE14}"/>
              </a:ext>
            </a:extLst>
          </p:cNvPr>
          <p:cNvSpPr txBox="1"/>
          <p:nvPr/>
        </p:nvSpPr>
        <p:spPr bwMode="auto">
          <a:xfrm>
            <a:off x="1056684" y="4594932"/>
            <a:ext cx="3401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&lt;1</a:t>
            </a:r>
          </a:p>
        </p:txBody>
      </p:sp>
      <p:sp>
        <p:nvSpPr>
          <p:cNvPr id="9370" name="TextBox 9369">
            <a:extLst>
              <a:ext uri="{FF2B5EF4-FFF2-40B4-BE49-F238E27FC236}">
                <a16:creationId xmlns:a16="http://schemas.microsoft.com/office/drawing/2014/main" id="{E5B4EFD2-EB9E-9657-B25E-F4EB55BC55D3}"/>
              </a:ext>
            </a:extLst>
          </p:cNvPr>
          <p:cNvSpPr txBox="1"/>
          <p:nvPr/>
        </p:nvSpPr>
        <p:spPr bwMode="auto">
          <a:xfrm>
            <a:off x="1257465" y="459493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23</a:t>
            </a:r>
          </a:p>
        </p:txBody>
      </p:sp>
      <p:sp>
        <p:nvSpPr>
          <p:cNvPr id="9371" name="TextBox 9370">
            <a:extLst>
              <a:ext uri="{FF2B5EF4-FFF2-40B4-BE49-F238E27FC236}">
                <a16:creationId xmlns:a16="http://schemas.microsoft.com/office/drawing/2014/main" id="{23D768B7-A980-E30E-0C2A-69B10C50AC55}"/>
              </a:ext>
            </a:extLst>
          </p:cNvPr>
          <p:cNvSpPr txBox="1"/>
          <p:nvPr/>
        </p:nvSpPr>
        <p:spPr bwMode="auto">
          <a:xfrm>
            <a:off x="1502076" y="459493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3</a:t>
            </a:r>
          </a:p>
        </p:txBody>
      </p:sp>
      <p:sp>
        <p:nvSpPr>
          <p:cNvPr id="9372" name="TextBox 9371">
            <a:extLst>
              <a:ext uri="{FF2B5EF4-FFF2-40B4-BE49-F238E27FC236}">
                <a16:creationId xmlns:a16="http://schemas.microsoft.com/office/drawing/2014/main" id="{5DA6698C-E7AF-5A90-9EDD-1E2AEE9BF88A}"/>
              </a:ext>
            </a:extLst>
          </p:cNvPr>
          <p:cNvSpPr txBox="1"/>
          <p:nvPr/>
        </p:nvSpPr>
        <p:spPr bwMode="auto">
          <a:xfrm>
            <a:off x="1664385" y="459493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31</a:t>
            </a:r>
          </a:p>
        </p:txBody>
      </p:sp>
      <p:sp>
        <p:nvSpPr>
          <p:cNvPr id="9373" name="TextBox 9372">
            <a:extLst>
              <a:ext uri="{FF2B5EF4-FFF2-40B4-BE49-F238E27FC236}">
                <a16:creationId xmlns:a16="http://schemas.microsoft.com/office/drawing/2014/main" id="{A653CCEA-2954-44AA-B941-33C2FDC7B6E6}"/>
              </a:ext>
            </a:extLst>
          </p:cNvPr>
          <p:cNvSpPr txBox="1"/>
          <p:nvPr/>
        </p:nvSpPr>
        <p:spPr bwMode="auto">
          <a:xfrm>
            <a:off x="1935508" y="4594932"/>
            <a:ext cx="3401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&lt;1</a:t>
            </a:r>
          </a:p>
        </p:txBody>
      </p:sp>
      <p:sp>
        <p:nvSpPr>
          <p:cNvPr id="9374" name="TextBox 9373">
            <a:extLst>
              <a:ext uri="{FF2B5EF4-FFF2-40B4-BE49-F238E27FC236}">
                <a16:creationId xmlns:a16="http://schemas.microsoft.com/office/drawing/2014/main" id="{45105D90-64CB-016B-11C1-B3DD3E7A6B22}"/>
              </a:ext>
            </a:extLst>
          </p:cNvPr>
          <p:cNvSpPr txBox="1"/>
          <p:nvPr/>
        </p:nvSpPr>
        <p:spPr bwMode="auto">
          <a:xfrm>
            <a:off x="2136289" y="459493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12</a:t>
            </a:r>
          </a:p>
        </p:txBody>
      </p:sp>
      <p:sp>
        <p:nvSpPr>
          <p:cNvPr id="9375" name="TextBox 9374">
            <a:extLst>
              <a:ext uri="{FF2B5EF4-FFF2-40B4-BE49-F238E27FC236}">
                <a16:creationId xmlns:a16="http://schemas.microsoft.com/office/drawing/2014/main" id="{29B616E8-73FE-E909-5BAD-123BE1A16E2F}"/>
              </a:ext>
            </a:extLst>
          </p:cNvPr>
          <p:cNvSpPr txBox="1"/>
          <p:nvPr/>
        </p:nvSpPr>
        <p:spPr bwMode="auto">
          <a:xfrm>
            <a:off x="2380900" y="4594932"/>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a:t>
            </a:r>
          </a:p>
        </p:txBody>
      </p:sp>
      <p:sp>
        <p:nvSpPr>
          <p:cNvPr id="9376" name="TextBox 9375">
            <a:extLst>
              <a:ext uri="{FF2B5EF4-FFF2-40B4-BE49-F238E27FC236}">
                <a16:creationId xmlns:a16="http://schemas.microsoft.com/office/drawing/2014/main" id="{DFD07A55-BD8E-F571-3A2E-F8141F0965C8}"/>
              </a:ext>
            </a:extLst>
          </p:cNvPr>
          <p:cNvSpPr txBox="1"/>
          <p:nvPr/>
        </p:nvSpPr>
        <p:spPr bwMode="auto">
          <a:xfrm>
            <a:off x="2543209" y="460200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20</a:t>
            </a:r>
          </a:p>
        </p:txBody>
      </p:sp>
      <p:sp>
        <p:nvSpPr>
          <p:cNvPr id="9377" name="TextBox 9376">
            <a:extLst>
              <a:ext uri="{FF2B5EF4-FFF2-40B4-BE49-F238E27FC236}">
                <a16:creationId xmlns:a16="http://schemas.microsoft.com/office/drawing/2014/main" id="{C28CFCC0-869E-E29C-2E8A-61ECAC26C45F}"/>
              </a:ext>
            </a:extLst>
          </p:cNvPr>
          <p:cNvSpPr txBox="1"/>
          <p:nvPr/>
        </p:nvSpPr>
        <p:spPr bwMode="auto">
          <a:xfrm>
            <a:off x="2810075" y="4645704"/>
            <a:ext cx="3401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&lt;1</a:t>
            </a:r>
          </a:p>
        </p:txBody>
      </p:sp>
      <p:sp>
        <p:nvSpPr>
          <p:cNvPr id="9378" name="TextBox 9377">
            <a:extLst>
              <a:ext uri="{FF2B5EF4-FFF2-40B4-BE49-F238E27FC236}">
                <a16:creationId xmlns:a16="http://schemas.microsoft.com/office/drawing/2014/main" id="{356027A8-8C27-9EBB-614C-3F8675BBC779}"/>
              </a:ext>
            </a:extLst>
          </p:cNvPr>
          <p:cNvSpPr txBox="1"/>
          <p:nvPr/>
        </p:nvSpPr>
        <p:spPr bwMode="auto">
          <a:xfrm>
            <a:off x="3411916" y="460200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27</a:t>
            </a:r>
          </a:p>
        </p:txBody>
      </p:sp>
      <p:grpSp>
        <p:nvGrpSpPr>
          <p:cNvPr id="9395" name="Group 9394">
            <a:extLst>
              <a:ext uri="{FF2B5EF4-FFF2-40B4-BE49-F238E27FC236}">
                <a16:creationId xmlns:a16="http://schemas.microsoft.com/office/drawing/2014/main" id="{82E6153C-0A8E-DA1A-2F7D-1ACBB2021359}"/>
              </a:ext>
            </a:extLst>
          </p:cNvPr>
          <p:cNvGrpSpPr/>
          <p:nvPr/>
        </p:nvGrpSpPr>
        <p:grpSpPr>
          <a:xfrm>
            <a:off x="961176" y="1735330"/>
            <a:ext cx="73440" cy="3134309"/>
            <a:chOff x="1227398" y="1735330"/>
            <a:chExt cx="73440" cy="3134309"/>
          </a:xfrm>
        </p:grpSpPr>
        <p:cxnSp>
          <p:nvCxnSpPr>
            <p:cNvPr id="9388" name="Straight Connector 9387">
              <a:extLst>
                <a:ext uri="{FF2B5EF4-FFF2-40B4-BE49-F238E27FC236}">
                  <a16:creationId xmlns:a16="http://schemas.microsoft.com/office/drawing/2014/main" id="{2C9BA27D-CEC3-B2BD-18C4-A65E3348BC8A}"/>
                </a:ext>
              </a:extLst>
            </p:cNvPr>
            <p:cNvCxnSpPr>
              <a:cxnSpLocks/>
            </p:cNvCxnSpPr>
            <p:nvPr/>
          </p:nvCxnSpPr>
          <p:spPr bwMode="auto">
            <a:xfrm>
              <a:off x="1227398" y="1735330"/>
              <a:ext cx="73440" cy="0"/>
            </a:xfrm>
            <a:prstGeom prst="line">
              <a:avLst/>
            </a:prstGeom>
            <a:noFill/>
            <a:ln w="28575" cap="flat" cmpd="sng" algn="ctr">
              <a:solidFill>
                <a:schemeClr val="bg1"/>
              </a:solidFill>
              <a:prstDash val="solid"/>
              <a:round/>
              <a:headEnd type="none" w="med" len="med"/>
              <a:tailEnd type="none" w="med" len="med"/>
            </a:ln>
            <a:effectLst/>
          </p:spPr>
        </p:cxnSp>
        <p:cxnSp>
          <p:nvCxnSpPr>
            <p:cNvPr id="9389" name="Straight Connector 9388">
              <a:extLst>
                <a:ext uri="{FF2B5EF4-FFF2-40B4-BE49-F238E27FC236}">
                  <a16:creationId xmlns:a16="http://schemas.microsoft.com/office/drawing/2014/main" id="{DA6C5A60-C514-BFB8-8F55-851D62BD70DE}"/>
                </a:ext>
              </a:extLst>
            </p:cNvPr>
            <p:cNvCxnSpPr>
              <a:cxnSpLocks/>
            </p:cNvCxnSpPr>
            <p:nvPr/>
          </p:nvCxnSpPr>
          <p:spPr bwMode="auto">
            <a:xfrm>
              <a:off x="1227398" y="2257715"/>
              <a:ext cx="73440" cy="0"/>
            </a:xfrm>
            <a:prstGeom prst="line">
              <a:avLst/>
            </a:prstGeom>
            <a:noFill/>
            <a:ln w="28575" cap="flat" cmpd="sng" algn="ctr">
              <a:solidFill>
                <a:schemeClr val="bg1"/>
              </a:solidFill>
              <a:prstDash val="solid"/>
              <a:round/>
              <a:headEnd type="none" w="med" len="med"/>
              <a:tailEnd type="none" w="med" len="med"/>
            </a:ln>
            <a:effectLst/>
          </p:spPr>
        </p:cxnSp>
        <p:cxnSp>
          <p:nvCxnSpPr>
            <p:cNvPr id="9390" name="Straight Connector 9389">
              <a:extLst>
                <a:ext uri="{FF2B5EF4-FFF2-40B4-BE49-F238E27FC236}">
                  <a16:creationId xmlns:a16="http://schemas.microsoft.com/office/drawing/2014/main" id="{0FB93B82-0189-27E6-A125-25ECD4294333}"/>
                </a:ext>
              </a:extLst>
            </p:cNvPr>
            <p:cNvCxnSpPr>
              <a:cxnSpLocks/>
            </p:cNvCxnSpPr>
            <p:nvPr/>
          </p:nvCxnSpPr>
          <p:spPr bwMode="auto">
            <a:xfrm>
              <a:off x="1227398" y="2780100"/>
              <a:ext cx="73440" cy="0"/>
            </a:xfrm>
            <a:prstGeom prst="line">
              <a:avLst/>
            </a:prstGeom>
            <a:noFill/>
            <a:ln w="28575" cap="flat" cmpd="sng" algn="ctr">
              <a:solidFill>
                <a:schemeClr val="bg1"/>
              </a:solidFill>
              <a:prstDash val="solid"/>
              <a:round/>
              <a:headEnd type="none" w="med" len="med"/>
              <a:tailEnd type="none" w="med" len="med"/>
            </a:ln>
            <a:effectLst/>
          </p:spPr>
        </p:cxnSp>
        <p:cxnSp>
          <p:nvCxnSpPr>
            <p:cNvPr id="9391" name="Straight Connector 9390">
              <a:extLst>
                <a:ext uri="{FF2B5EF4-FFF2-40B4-BE49-F238E27FC236}">
                  <a16:creationId xmlns:a16="http://schemas.microsoft.com/office/drawing/2014/main" id="{C528671F-2A51-451F-AFD7-FA974D9516D1}"/>
                </a:ext>
              </a:extLst>
            </p:cNvPr>
            <p:cNvCxnSpPr>
              <a:cxnSpLocks/>
            </p:cNvCxnSpPr>
            <p:nvPr/>
          </p:nvCxnSpPr>
          <p:spPr bwMode="auto">
            <a:xfrm>
              <a:off x="1227398" y="3302485"/>
              <a:ext cx="73440" cy="0"/>
            </a:xfrm>
            <a:prstGeom prst="line">
              <a:avLst/>
            </a:prstGeom>
            <a:noFill/>
            <a:ln w="28575" cap="flat" cmpd="sng" algn="ctr">
              <a:solidFill>
                <a:schemeClr val="bg1"/>
              </a:solidFill>
              <a:prstDash val="solid"/>
              <a:round/>
              <a:headEnd type="none" w="med" len="med"/>
              <a:tailEnd type="none" w="med" len="med"/>
            </a:ln>
            <a:effectLst/>
          </p:spPr>
        </p:cxnSp>
        <p:cxnSp>
          <p:nvCxnSpPr>
            <p:cNvPr id="9392" name="Straight Connector 9391">
              <a:extLst>
                <a:ext uri="{FF2B5EF4-FFF2-40B4-BE49-F238E27FC236}">
                  <a16:creationId xmlns:a16="http://schemas.microsoft.com/office/drawing/2014/main" id="{6E7E39AA-9EEB-EE1B-DCE2-E9B3CBA5494D}"/>
                </a:ext>
              </a:extLst>
            </p:cNvPr>
            <p:cNvCxnSpPr>
              <a:cxnSpLocks/>
            </p:cNvCxnSpPr>
            <p:nvPr/>
          </p:nvCxnSpPr>
          <p:spPr bwMode="auto">
            <a:xfrm>
              <a:off x="1227398" y="3824870"/>
              <a:ext cx="73440" cy="0"/>
            </a:xfrm>
            <a:prstGeom prst="line">
              <a:avLst/>
            </a:prstGeom>
            <a:noFill/>
            <a:ln w="28575" cap="flat" cmpd="sng" algn="ctr">
              <a:solidFill>
                <a:schemeClr val="bg1"/>
              </a:solidFill>
              <a:prstDash val="solid"/>
              <a:round/>
              <a:headEnd type="none" w="med" len="med"/>
              <a:tailEnd type="none" w="med" len="med"/>
            </a:ln>
            <a:effectLst/>
          </p:spPr>
        </p:cxnSp>
        <p:cxnSp>
          <p:nvCxnSpPr>
            <p:cNvPr id="9393" name="Straight Connector 9392">
              <a:extLst>
                <a:ext uri="{FF2B5EF4-FFF2-40B4-BE49-F238E27FC236}">
                  <a16:creationId xmlns:a16="http://schemas.microsoft.com/office/drawing/2014/main" id="{09E2C8F0-76AF-D353-A6DC-20905CC860C9}"/>
                </a:ext>
              </a:extLst>
            </p:cNvPr>
            <p:cNvCxnSpPr>
              <a:cxnSpLocks/>
            </p:cNvCxnSpPr>
            <p:nvPr/>
          </p:nvCxnSpPr>
          <p:spPr bwMode="auto">
            <a:xfrm>
              <a:off x="1227398" y="4347255"/>
              <a:ext cx="73440" cy="0"/>
            </a:xfrm>
            <a:prstGeom prst="line">
              <a:avLst/>
            </a:prstGeom>
            <a:noFill/>
            <a:ln w="28575" cap="flat" cmpd="sng" algn="ctr">
              <a:solidFill>
                <a:schemeClr val="bg1"/>
              </a:solidFill>
              <a:prstDash val="solid"/>
              <a:round/>
              <a:headEnd type="none" w="med" len="med"/>
              <a:tailEnd type="none" w="med" len="med"/>
            </a:ln>
            <a:effectLst/>
          </p:spPr>
        </p:cxnSp>
        <p:cxnSp>
          <p:nvCxnSpPr>
            <p:cNvPr id="9394" name="Straight Connector 9393">
              <a:extLst>
                <a:ext uri="{FF2B5EF4-FFF2-40B4-BE49-F238E27FC236}">
                  <a16:creationId xmlns:a16="http://schemas.microsoft.com/office/drawing/2014/main" id="{B73EA26B-9F2B-6D44-D0F8-113D9EED88ED}"/>
                </a:ext>
              </a:extLst>
            </p:cNvPr>
            <p:cNvCxnSpPr>
              <a:cxnSpLocks/>
            </p:cNvCxnSpPr>
            <p:nvPr/>
          </p:nvCxnSpPr>
          <p:spPr bwMode="auto">
            <a:xfrm>
              <a:off x="1227398" y="4869639"/>
              <a:ext cx="73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438" name="Group 9437">
            <a:extLst>
              <a:ext uri="{FF2B5EF4-FFF2-40B4-BE49-F238E27FC236}">
                <a16:creationId xmlns:a16="http://schemas.microsoft.com/office/drawing/2014/main" id="{DA568BC7-542D-C326-2F04-1F309BFF7ABC}"/>
              </a:ext>
            </a:extLst>
          </p:cNvPr>
          <p:cNvGrpSpPr/>
          <p:nvPr/>
        </p:nvGrpSpPr>
        <p:grpSpPr>
          <a:xfrm>
            <a:off x="3943780" y="3068728"/>
            <a:ext cx="1999398" cy="3041613"/>
            <a:chOff x="3915332" y="3068728"/>
            <a:chExt cx="1999398" cy="3041613"/>
          </a:xfrm>
        </p:grpSpPr>
        <p:grpSp>
          <p:nvGrpSpPr>
            <p:cNvPr id="9232" name="Group 9231">
              <a:extLst>
                <a:ext uri="{FF2B5EF4-FFF2-40B4-BE49-F238E27FC236}">
                  <a16:creationId xmlns:a16="http://schemas.microsoft.com/office/drawing/2014/main" id="{B2279574-7896-AD17-1FF4-0143CAB88F15}"/>
                </a:ext>
              </a:extLst>
            </p:cNvPr>
            <p:cNvGrpSpPr/>
            <p:nvPr/>
          </p:nvGrpSpPr>
          <p:grpSpPr>
            <a:xfrm>
              <a:off x="3915332" y="4900072"/>
              <a:ext cx="1128297" cy="319469"/>
              <a:chOff x="1140905" y="4895719"/>
              <a:chExt cx="1128297" cy="319469"/>
            </a:xfrm>
          </p:grpSpPr>
          <p:sp>
            <p:nvSpPr>
              <p:cNvPr id="9233" name="TextBox 9232">
                <a:extLst>
                  <a:ext uri="{FF2B5EF4-FFF2-40B4-BE49-F238E27FC236}">
                    <a16:creationId xmlns:a16="http://schemas.microsoft.com/office/drawing/2014/main" id="{02DAE8B8-ECB3-7EA6-4CE2-43ED36605EC3}"/>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34" name="TextBox 9233">
                <a:extLst>
                  <a:ext uri="{FF2B5EF4-FFF2-40B4-BE49-F238E27FC236}">
                    <a16:creationId xmlns:a16="http://schemas.microsoft.com/office/drawing/2014/main" id="{7F8AF6B5-836C-DA69-2794-81B416094AAE}"/>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35" name="TextBox 9234">
                <a:extLst>
                  <a:ext uri="{FF2B5EF4-FFF2-40B4-BE49-F238E27FC236}">
                    <a16:creationId xmlns:a16="http://schemas.microsoft.com/office/drawing/2014/main" id="{53D6BB52-F972-80A9-1316-523A9EA27739}"/>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36" name="TextBox 9235">
                <a:extLst>
                  <a:ext uri="{FF2B5EF4-FFF2-40B4-BE49-F238E27FC236}">
                    <a16:creationId xmlns:a16="http://schemas.microsoft.com/office/drawing/2014/main" id="{5F90B2A2-59DD-702C-DF8A-DB981A1F35F2}"/>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9437" name="Group 9436">
              <a:extLst>
                <a:ext uri="{FF2B5EF4-FFF2-40B4-BE49-F238E27FC236}">
                  <a16:creationId xmlns:a16="http://schemas.microsoft.com/office/drawing/2014/main" id="{196C9078-3690-7D40-236A-833D7CF1B7BB}"/>
                </a:ext>
              </a:extLst>
            </p:cNvPr>
            <p:cNvGrpSpPr/>
            <p:nvPr/>
          </p:nvGrpSpPr>
          <p:grpSpPr>
            <a:xfrm>
              <a:off x="4068813" y="3068728"/>
              <a:ext cx="1845917" cy="3041613"/>
              <a:chOff x="4081005" y="3068728"/>
              <a:chExt cx="1845917" cy="3041613"/>
            </a:xfrm>
          </p:grpSpPr>
          <p:sp>
            <p:nvSpPr>
              <p:cNvPr id="9404" name="Rectangle 9403">
                <a:extLst>
                  <a:ext uri="{FF2B5EF4-FFF2-40B4-BE49-F238E27FC236}">
                    <a16:creationId xmlns:a16="http://schemas.microsoft.com/office/drawing/2014/main" id="{E59809EB-CEFB-5FE4-68D6-20F09A7B5891}"/>
                  </a:ext>
                </a:extLst>
              </p:cNvPr>
              <p:cNvSpPr/>
              <p:nvPr/>
            </p:nvSpPr>
            <p:spPr bwMode="auto">
              <a:xfrm>
                <a:off x="4381012" y="3362030"/>
                <a:ext cx="169527" cy="125154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03" name="Rectangle 9402">
                <a:extLst>
                  <a:ext uri="{FF2B5EF4-FFF2-40B4-BE49-F238E27FC236}">
                    <a16:creationId xmlns:a16="http://schemas.microsoft.com/office/drawing/2014/main" id="{00CFDBA9-83FB-2CBD-CF3B-42CAC2906FA7}"/>
                  </a:ext>
                </a:extLst>
              </p:cNvPr>
              <p:cNvSpPr/>
              <p:nvPr/>
            </p:nvSpPr>
            <p:spPr bwMode="auto">
              <a:xfrm>
                <a:off x="4178928" y="3721100"/>
                <a:ext cx="169527" cy="110866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7" name="Group 16">
                <a:extLst>
                  <a:ext uri="{FF2B5EF4-FFF2-40B4-BE49-F238E27FC236}">
                    <a16:creationId xmlns:a16="http://schemas.microsoft.com/office/drawing/2014/main" id="{6815F97B-953F-F4F3-8922-3F50771984AB}"/>
                  </a:ext>
                </a:extLst>
              </p:cNvPr>
              <p:cNvGrpSpPr/>
              <p:nvPr/>
            </p:nvGrpSpPr>
            <p:grpSpPr>
              <a:xfrm>
                <a:off x="4081005" y="5217264"/>
                <a:ext cx="1742112" cy="461665"/>
                <a:chOff x="1947279" y="5806664"/>
                <a:chExt cx="1742112" cy="461665"/>
              </a:xfrm>
            </p:grpSpPr>
            <p:sp>
              <p:nvSpPr>
                <p:cNvPr id="18" name="TextBox 17">
                  <a:extLst>
                    <a:ext uri="{FF2B5EF4-FFF2-40B4-BE49-F238E27FC236}">
                      <a16:creationId xmlns:a16="http://schemas.microsoft.com/office/drawing/2014/main" id="{58479762-7AAE-C8F9-BDEB-57E41CF64BF6}"/>
                    </a:ext>
                  </a:extLst>
                </p:cNvPr>
                <p:cNvSpPr txBox="1"/>
                <p:nvPr/>
              </p:nvSpPr>
              <p:spPr bwMode="auto">
                <a:xfrm>
                  <a:off x="1947279" y="5806664"/>
                  <a:ext cx="94487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Peripheral</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Neuropathy</a:t>
                  </a:r>
                </a:p>
              </p:txBody>
            </p:sp>
            <p:sp>
              <p:nvSpPr>
                <p:cNvPr id="20" name="TextBox 19">
                  <a:extLst>
                    <a:ext uri="{FF2B5EF4-FFF2-40B4-BE49-F238E27FC236}">
                      <a16:creationId xmlns:a16="http://schemas.microsoft.com/office/drawing/2014/main" id="{334C7193-6971-01A8-BDA1-4660C4B70D8D}"/>
                    </a:ext>
                  </a:extLst>
                </p:cNvPr>
                <p:cNvSpPr txBox="1"/>
                <p:nvPr/>
              </p:nvSpPr>
              <p:spPr bwMode="auto">
                <a:xfrm>
                  <a:off x="2951689" y="5991330"/>
                  <a:ext cx="73770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Alopecia</a:t>
                  </a:r>
                </a:p>
              </p:txBody>
            </p:sp>
          </p:grpSp>
          <p:sp>
            <p:nvSpPr>
              <p:cNvPr id="21" name="TextBox 20">
                <a:extLst>
                  <a:ext uri="{FF2B5EF4-FFF2-40B4-BE49-F238E27FC236}">
                    <a16:creationId xmlns:a16="http://schemas.microsoft.com/office/drawing/2014/main" id="{4A319A1E-4594-A420-AA27-E66DD4624C20}"/>
                  </a:ext>
                </a:extLst>
              </p:cNvPr>
              <p:cNvSpPr txBox="1"/>
              <p:nvPr/>
            </p:nvSpPr>
            <p:spPr bwMode="auto">
              <a:xfrm>
                <a:off x="4536175" y="5802564"/>
                <a:ext cx="7673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General</a:t>
                </a:r>
              </a:p>
            </p:txBody>
          </p:sp>
          <p:cxnSp>
            <p:nvCxnSpPr>
              <p:cNvPr id="22" name="Straight Connector 21">
                <a:extLst>
                  <a:ext uri="{FF2B5EF4-FFF2-40B4-BE49-F238E27FC236}">
                    <a16:creationId xmlns:a16="http://schemas.microsoft.com/office/drawing/2014/main" id="{141AA6EB-8581-A3D1-17F1-47CAE0EF0417}"/>
                  </a:ext>
                </a:extLst>
              </p:cNvPr>
              <p:cNvCxnSpPr>
                <a:cxnSpLocks/>
              </p:cNvCxnSpPr>
              <p:nvPr/>
            </p:nvCxnSpPr>
            <p:spPr bwMode="auto">
              <a:xfrm>
                <a:off x="4114587" y="5709857"/>
                <a:ext cx="1700784" cy="0"/>
              </a:xfrm>
              <a:prstGeom prst="line">
                <a:avLst/>
              </a:prstGeom>
              <a:noFill/>
              <a:ln w="28575" cap="flat" cmpd="sng" algn="ctr">
                <a:solidFill>
                  <a:schemeClr val="bg1"/>
                </a:solidFill>
                <a:prstDash val="solid"/>
                <a:round/>
                <a:headEnd type="none" w="med" len="med"/>
                <a:tailEnd type="none" w="med" len="med"/>
              </a:ln>
              <a:effectLst/>
            </p:spPr>
          </p:cxnSp>
          <p:grpSp>
            <p:nvGrpSpPr>
              <p:cNvPr id="9237" name="Group 9236">
                <a:extLst>
                  <a:ext uri="{FF2B5EF4-FFF2-40B4-BE49-F238E27FC236}">
                    <a16:creationId xmlns:a16="http://schemas.microsoft.com/office/drawing/2014/main" id="{1B85705C-88DA-675A-921E-D5BA672FC92E}"/>
                  </a:ext>
                </a:extLst>
              </p:cNvPr>
              <p:cNvGrpSpPr/>
              <p:nvPr/>
            </p:nvGrpSpPr>
            <p:grpSpPr>
              <a:xfrm>
                <a:off x="4798625" y="4900072"/>
                <a:ext cx="1128297" cy="319469"/>
                <a:chOff x="1140905" y="4895719"/>
                <a:chExt cx="1128297" cy="319469"/>
              </a:xfrm>
            </p:grpSpPr>
            <p:sp>
              <p:nvSpPr>
                <p:cNvPr id="9238" name="TextBox 9237">
                  <a:extLst>
                    <a:ext uri="{FF2B5EF4-FFF2-40B4-BE49-F238E27FC236}">
                      <a16:creationId xmlns:a16="http://schemas.microsoft.com/office/drawing/2014/main" id="{73D14CE7-D89E-C3B3-CB8C-E70B09951D49}"/>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39" name="TextBox 9238">
                  <a:extLst>
                    <a:ext uri="{FF2B5EF4-FFF2-40B4-BE49-F238E27FC236}">
                      <a16:creationId xmlns:a16="http://schemas.microsoft.com/office/drawing/2014/main" id="{628BD64B-4BFB-8639-4488-BEA67DE05137}"/>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40" name="TextBox 9239">
                  <a:extLst>
                    <a:ext uri="{FF2B5EF4-FFF2-40B4-BE49-F238E27FC236}">
                      <a16:creationId xmlns:a16="http://schemas.microsoft.com/office/drawing/2014/main" id="{AEE99B17-EAE3-2A0C-A779-25D4962FE15B}"/>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41" name="TextBox 9240">
                  <a:extLst>
                    <a:ext uri="{FF2B5EF4-FFF2-40B4-BE49-F238E27FC236}">
                      <a16:creationId xmlns:a16="http://schemas.microsoft.com/office/drawing/2014/main" id="{F4763293-A330-77DA-0819-27FFB2546479}"/>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sp>
            <p:nvSpPr>
              <p:cNvPr id="9242" name="Rectangle 9241">
                <a:extLst>
                  <a:ext uri="{FF2B5EF4-FFF2-40B4-BE49-F238E27FC236}">
                    <a16:creationId xmlns:a16="http://schemas.microsoft.com/office/drawing/2014/main" id="{5EAA8107-20C7-D572-2E1D-DD19D3AE3F12}"/>
                  </a:ext>
                </a:extLst>
              </p:cNvPr>
              <p:cNvSpPr/>
              <p:nvPr/>
            </p:nvSpPr>
            <p:spPr bwMode="auto">
              <a:xfrm>
                <a:off x="4177993" y="4821908"/>
                <a:ext cx="169527" cy="5692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43" name="Rectangle 9242">
                <a:extLst>
                  <a:ext uri="{FF2B5EF4-FFF2-40B4-BE49-F238E27FC236}">
                    <a16:creationId xmlns:a16="http://schemas.microsoft.com/office/drawing/2014/main" id="{2C22A8FE-A8ED-6A38-7312-4F0738750B00}"/>
                  </a:ext>
                </a:extLst>
              </p:cNvPr>
              <p:cNvSpPr/>
              <p:nvPr/>
            </p:nvSpPr>
            <p:spPr bwMode="auto">
              <a:xfrm>
                <a:off x="4380077" y="4613579"/>
                <a:ext cx="169527" cy="265255"/>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44" name="Rectangle 9243">
                <a:extLst>
                  <a:ext uri="{FF2B5EF4-FFF2-40B4-BE49-F238E27FC236}">
                    <a16:creationId xmlns:a16="http://schemas.microsoft.com/office/drawing/2014/main" id="{F411CE0C-5354-D976-AE3B-72CDC20F4AC0}"/>
                  </a:ext>
                </a:extLst>
              </p:cNvPr>
              <p:cNvSpPr/>
              <p:nvPr/>
            </p:nvSpPr>
            <p:spPr bwMode="auto">
              <a:xfrm>
                <a:off x="4582161" y="4557161"/>
                <a:ext cx="169527" cy="321673"/>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46" name="Rectangle 9245">
                <a:extLst>
                  <a:ext uri="{FF2B5EF4-FFF2-40B4-BE49-F238E27FC236}">
                    <a16:creationId xmlns:a16="http://schemas.microsoft.com/office/drawing/2014/main" id="{851BD744-1C53-1DCE-04EE-893FA03B95FA}"/>
                  </a:ext>
                </a:extLst>
              </p:cNvPr>
              <p:cNvSpPr/>
              <p:nvPr/>
            </p:nvSpPr>
            <p:spPr bwMode="auto">
              <a:xfrm>
                <a:off x="5047204" y="4818024"/>
                <a:ext cx="169527" cy="51615"/>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47" name="Rectangle 9246">
                <a:extLst>
                  <a:ext uri="{FF2B5EF4-FFF2-40B4-BE49-F238E27FC236}">
                    <a16:creationId xmlns:a16="http://schemas.microsoft.com/office/drawing/2014/main" id="{12BB0229-C3AB-F06E-C1BD-C99097C39CB2}"/>
                  </a:ext>
                </a:extLst>
              </p:cNvPr>
              <p:cNvSpPr/>
              <p:nvPr/>
            </p:nvSpPr>
            <p:spPr bwMode="auto">
              <a:xfrm>
                <a:off x="5249288" y="3362030"/>
                <a:ext cx="169527" cy="151680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48" name="Rectangle 9247">
                <a:extLst>
                  <a:ext uri="{FF2B5EF4-FFF2-40B4-BE49-F238E27FC236}">
                    <a16:creationId xmlns:a16="http://schemas.microsoft.com/office/drawing/2014/main" id="{91B41855-31BA-040C-27AC-91F1F28DBEB4}"/>
                  </a:ext>
                </a:extLst>
              </p:cNvPr>
              <p:cNvSpPr/>
              <p:nvPr/>
            </p:nvSpPr>
            <p:spPr bwMode="auto">
              <a:xfrm>
                <a:off x="5451372" y="4659287"/>
                <a:ext cx="169527" cy="21954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49" name="Rectangle 9248">
                <a:extLst>
                  <a:ext uri="{FF2B5EF4-FFF2-40B4-BE49-F238E27FC236}">
                    <a16:creationId xmlns:a16="http://schemas.microsoft.com/office/drawing/2014/main" id="{2F78FFA5-6A4E-BB18-5D0C-CEF9D8DD325C}"/>
                  </a:ext>
                </a:extLst>
              </p:cNvPr>
              <p:cNvSpPr/>
              <p:nvPr/>
            </p:nvSpPr>
            <p:spPr bwMode="auto">
              <a:xfrm>
                <a:off x="5653455" y="4659287"/>
                <a:ext cx="169527" cy="21954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9250" name="Straight Connector 9249">
                <a:extLst>
                  <a:ext uri="{FF2B5EF4-FFF2-40B4-BE49-F238E27FC236}">
                    <a16:creationId xmlns:a16="http://schemas.microsoft.com/office/drawing/2014/main" id="{68B2311E-DC59-CAB3-182B-2F871567377B}"/>
                  </a:ext>
                </a:extLst>
              </p:cNvPr>
              <p:cNvCxnSpPr>
                <a:cxnSpLocks/>
              </p:cNvCxnSpPr>
              <p:nvPr/>
            </p:nvCxnSpPr>
            <p:spPr bwMode="auto">
              <a:xfrm flipV="1">
                <a:off x="4153877" y="4877297"/>
                <a:ext cx="1696667" cy="0"/>
              </a:xfrm>
              <a:prstGeom prst="line">
                <a:avLst/>
              </a:prstGeom>
              <a:noFill/>
              <a:ln w="19050" cap="flat" cmpd="sng" algn="ctr">
                <a:solidFill>
                  <a:schemeClr val="bg1"/>
                </a:solidFill>
                <a:prstDash val="solid"/>
                <a:round/>
                <a:headEnd type="none" w="med" len="med"/>
                <a:tailEnd type="none" w="med" len="med"/>
              </a:ln>
              <a:effectLst/>
            </p:spPr>
          </p:cxnSp>
          <p:sp>
            <p:nvSpPr>
              <p:cNvPr id="9337" name="TextBox 9336">
                <a:extLst>
                  <a:ext uri="{FF2B5EF4-FFF2-40B4-BE49-F238E27FC236}">
                    <a16:creationId xmlns:a16="http://schemas.microsoft.com/office/drawing/2014/main" id="{8872396E-CE5B-C78B-B42A-8B607420B2DD}"/>
                  </a:ext>
                </a:extLst>
              </p:cNvPr>
              <p:cNvSpPr txBox="1"/>
              <p:nvPr/>
            </p:nvSpPr>
            <p:spPr bwMode="auto">
              <a:xfrm>
                <a:off x="4091332" y="344429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a:t>
                </a:r>
              </a:p>
            </p:txBody>
          </p:sp>
          <p:sp>
            <p:nvSpPr>
              <p:cNvPr id="9338" name="TextBox 9337">
                <a:extLst>
                  <a:ext uri="{FF2B5EF4-FFF2-40B4-BE49-F238E27FC236}">
                    <a16:creationId xmlns:a16="http://schemas.microsoft.com/office/drawing/2014/main" id="{F7FD4096-9B8E-B79A-BAFB-6AC90C7565B0}"/>
                  </a:ext>
                </a:extLst>
              </p:cNvPr>
              <p:cNvSpPr txBox="1"/>
              <p:nvPr/>
            </p:nvSpPr>
            <p:spPr bwMode="auto">
              <a:xfrm>
                <a:off x="4292914" y="306872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a:t>
                </a:r>
              </a:p>
            </p:txBody>
          </p:sp>
          <p:sp>
            <p:nvSpPr>
              <p:cNvPr id="9339" name="TextBox 9338">
                <a:extLst>
                  <a:ext uri="{FF2B5EF4-FFF2-40B4-BE49-F238E27FC236}">
                    <a16:creationId xmlns:a16="http://schemas.microsoft.com/office/drawing/2014/main" id="{EB340C55-4B02-AB3B-DC2E-2084E25BCA85}"/>
                  </a:ext>
                </a:extLst>
              </p:cNvPr>
              <p:cNvSpPr txBox="1"/>
              <p:nvPr/>
            </p:nvSpPr>
            <p:spPr bwMode="auto">
              <a:xfrm>
                <a:off x="4537525" y="428016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a:t>
                </a:r>
              </a:p>
            </p:txBody>
          </p:sp>
          <p:sp>
            <p:nvSpPr>
              <p:cNvPr id="9340" name="TextBox 9339">
                <a:extLst>
                  <a:ext uri="{FF2B5EF4-FFF2-40B4-BE49-F238E27FC236}">
                    <a16:creationId xmlns:a16="http://schemas.microsoft.com/office/drawing/2014/main" id="{08D78F5B-7969-8202-6BDD-E2E0C8689838}"/>
                  </a:ext>
                </a:extLst>
              </p:cNvPr>
              <p:cNvSpPr txBox="1"/>
              <p:nvPr/>
            </p:nvSpPr>
            <p:spPr bwMode="auto">
              <a:xfrm>
                <a:off x="4739107" y="4596744"/>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341" name="TextBox 9340">
                <a:extLst>
                  <a:ext uri="{FF2B5EF4-FFF2-40B4-BE49-F238E27FC236}">
                    <a16:creationId xmlns:a16="http://schemas.microsoft.com/office/drawing/2014/main" id="{93126EF1-573C-D4B7-907F-BC9ABA08743A}"/>
                  </a:ext>
                </a:extLst>
              </p:cNvPr>
              <p:cNvSpPr txBox="1"/>
              <p:nvPr/>
            </p:nvSpPr>
            <p:spPr bwMode="auto">
              <a:xfrm>
                <a:off x="4999412" y="453536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p>
            </p:txBody>
          </p:sp>
          <p:sp>
            <p:nvSpPr>
              <p:cNvPr id="9342" name="TextBox 9341">
                <a:extLst>
                  <a:ext uri="{FF2B5EF4-FFF2-40B4-BE49-F238E27FC236}">
                    <a16:creationId xmlns:a16="http://schemas.microsoft.com/office/drawing/2014/main" id="{21345F00-BF44-8622-D328-87B738075260}"/>
                  </a:ext>
                </a:extLst>
              </p:cNvPr>
              <p:cNvSpPr txBox="1"/>
              <p:nvPr/>
            </p:nvSpPr>
            <p:spPr bwMode="auto">
              <a:xfrm>
                <a:off x="5161721" y="307763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a:t>
                </a:r>
              </a:p>
            </p:txBody>
          </p:sp>
          <p:sp>
            <p:nvSpPr>
              <p:cNvPr id="9343" name="TextBox 9342">
                <a:extLst>
                  <a:ext uri="{FF2B5EF4-FFF2-40B4-BE49-F238E27FC236}">
                    <a16:creationId xmlns:a16="http://schemas.microsoft.com/office/drawing/2014/main" id="{B91FB006-1286-59E8-6E25-3A2603A3EC74}"/>
                  </a:ext>
                </a:extLst>
              </p:cNvPr>
              <p:cNvSpPr txBox="1"/>
              <p:nvPr/>
            </p:nvSpPr>
            <p:spPr bwMode="auto">
              <a:xfrm>
                <a:off x="5406332" y="438062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9344" name="TextBox 9343">
                <a:extLst>
                  <a:ext uri="{FF2B5EF4-FFF2-40B4-BE49-F238E27FC236}">
                    <a16:creationId xmlns:a16="http://schemas.microsoft.com/office/drawing/2014/main" id="{7D87B016-C98D-3C4F-266F-F29C239A7D25}"/>
                  </a:ext>
                </a:extLst>
              </p:cNvPr>
              <p:cNvSpPr txBox="1"/>
              <p:nvPr/>
            </p:nvSpPr>
            <p:spPr bwMode="auto">
              <a:xfrm>
                <a:off x="5607914" y="4382884"/>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9411" name="TextBox 9410">
                <a:extLst>
                  <a:ext uri="{FF2B5EF4-FFF2-40B4-BE49-F238E27FC236}">
                    <a16:creationId xmlns:a16="http://schemas.microsoft.com/office/drawing/2014/main" id="{57C43222-7E6C-E1C2-E447-979DF30C4291}"/>
                  </a:ext>
                </a:extLst>
              </p:cNvPr>
              <p:cNvSpPr txBox="1"/>
              <p:nvPr/>
            </p:nvSpPr>
            <p:spPr bwMode="auto">
              <a:xfrm>
                <a:off x="4335923" y="4617156"/>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5</a:t>
                </a:r>
              </a:p>
            </p:txBody>
          </p:sp>
          <p:sp>
            <p:nvSpPr>
              <p:cNvPr id="9412" name="TextBox 9411">
                <a:extLst>
                  <a:ext uri="{FF2B5EF4-FFF2-40B4-BE49-F238E27FC236}">
                    <a16:creationId xmlns:a16="http://schemas.microsoft.com/office/drawing/2014/main" id="{175DDB19-BB3E-A41A-6043-1D83EBD8AE26}"/>
                  </a:ext>
                </a:extLst>
              </p:cNvPr>
              <p:cNvSpPr txBox="1"/>
              <p:nvPr/>
            </p:nvSpPr>
            <p:spPr bwMode="auto">
              <a:xfrm>
                <a:off x="4136205" y="460816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a:t>
                </a:r>
              </a:p>
            </p:txBody>
          </p:sp>
        </p:grpSp>
      </p:grpSp>
      <p:grpSp>
        <p:nvGrpSpPr>
          <p:cNvPr id="9439" name="Group 9438">
            <a:extLst>
              <a:ext uri="{FF2B5EF4-FFF2-40B4-BE49-F238E27FC236}">
                <a16:creationId xmlns:a16="http://schemas.microsoft.com/office/drawing/2014/main" id="{B8EE0B32-8DCC-FF27-83FD-D7B221591937}"/>
              </a:ext>
            </a:extLst>
          </p:cNvPr>
          <p:cNvGrpSpPr/>
          <p:nvPr/>
        </p:nvGrpSpPr>
        <p:grpSpPr>
          <a:xfrm>
            <a:off x="5965889" y="2769051"/>
            <a:ext cx="2894883" cy="3341290"/>
            <a:chOff x="5783009" y="2769051"/>
            <a:chExt cx="2894883" cy="3341290"/>
          </a:xfrm>
        </p:grpSpPr>
        <p:sp>
          <p:nvSpPr>
            <p:cNvPr id="9407" name="Rectangle 9406">
              <a:extLst>
                <a:ext uri="{FF2B5EF4-FFF2-40B4-BE49-F238E27FC236}">
                  <a16:creationId xmlns:a16="http://schemas.microsoft.com/office/drawing/2014/main" id="{814CBD66-B110-A062-0D17-93641DC2703C}"/>
                </a:ext>
              </a:extLst>
            </p:cNvPr>
            <p:cNvSpPr/>
            <p:nvPr/>
          </p:nvSpPr>
          <p:spPr bwMode="auto">
            <a:xfrm>
              <a:off x="6046398" y="3362030"/>
              <a:ext cx="169527" cy="1462905"/>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29" name="Rectangle 9428">
              <a:extLst>
                <a:ext uri="{FF2B5EF4-FFF2-40B4-BE49-F238E27FC236}">
                  <a16:creationId xmlns:a16="http://schemas.microsoft.com/office/drawing/2014/main" id="{60332AD0-66AA-66DF-5C19-2715F94EC5CE}"/>
                </a:ext>
              </a:extLst>
            </p:cNvPr>
            <p:cNvSpPr/>
            <p:nvPr/>
          </p:nvSpPr>
          <p:spPr bwMode="auto">
            <a:xfrm>
              <a:off x="8203951" y="4190998"/>
              <a:ext cx="169527" cy="63237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08" name="Rectangle 9407">
              <a:extLst>
                <a:ext uri="{FF2B5EF4-FFF2-40B4-BE49-F238E27FC236}">
                  <a16:creationId xmlns:a16="http://schemas.microsoft.com/office/drawing/2014/main" id="{A9560288-5555-B5D1-60B1-6BDEC21C5802}"/>
                </a:ext>
              </a:extLst>
            </p:cNvPr>
            <p:cNvSpPr/>
            <p:nvPr/>
          </p:nvSpPr>
          <p:spPr bwMode="auto">
            <a:xfrm>
              <a:off x="6248482" y="3195462"/>
              <a:ext cx="169527" cy="163429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20" name="Rectangle 9419">
              <a:extLst>
                <a:ext uri="{FF2B5EF4-FFF2-40B4-BE49-F238E27FC236}">
                  <a16:creationId xmlns:a16="http://schemas.microsoft.com/office/drawing/2014/main" id="{E133E516-22D7-E17E-A3EB-D8F6C97FAF47}"/>
                </a:ext>
              </a:extLst>
            </p:cNvPr>
            <p:cNvSpPr/>
            <p:nvPr/>
          </p:nvSpPr>
          <p:spPr bwMode="auto">
            <a:xfrm>
              <a:off x="6928963" y="3458629"/>
              <a:ext cx="169527" cy="1317554"/>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21" name="Rectangle 9420">
              <a:extLst>
                <a:ext uri="{FF2B5EF4-FFF2-40B4-BE49-F238E27FC236}">
                  <a16:creationId xmlns:a16="http://schemas.microsoft.com/office/drawing/2014/main" id="{AB8AD942-097F-52F0-D565-3A832D3FB232}"/>
                </a:ext>
              </a:extLst>
            </p:cNvPr>
            <p:cNvSpPr/>
            <p:nvPr/>
          </p:nvSpPr>
          <p:spPr bwMode="auto">
            <a:xfrm>
              <a:off x="7131047" y="3516466"/>
              <a:ext cx="169527" cy="128511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22" name="Rectangle 9421">
              <a:extLst>
                <a:ext uri="{FF2B5EF4-FFF2-40B4-BE49-F238E27FC236}">
                  <a16:creationId xmlns:a16="http://schemas.microsoft.com/office/drawing/2014/main" id="{EDC29F84-5853-F8E1-14E5-87540F0BFB38}"/>
                </a:ext>
              </a:extLst>
            </p:cNvPr>
            <p:cNvSpPr/>
            <p:nvPr/>
          </p:nvSpPr>
          <p:spPr bwMode="auto">
            <a:xfrm>
              <a:off x="7333131" y="3358855"/>
              <a:ext cx="169527" cy="146209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23" name="Rectangle 9422">
              <a:extLst>
                <a:ext uri="{FF2B5EF4-FFF2-40B4-BE49-F238E27FC236}">
                  <a16:creationId xmlns:a16="http://schemas.microsoft.com/office/drawing/2014/main" id="{6E1DE653-B8E0-351F-73B6-919ABEB950FF}"/>
                </a:ext>
              </a:extLst>
            </p:cNvPr>
            <p:cNvSpPr/>
            <p:nvPr/>
          </p:nvSpPr>
          <p:spPr bwMode="auto">
            <a:xfrm>
              <a:off x="7535214" y="3045665"/>
              <a:ext cx="169527" cy="173802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41" name="Group 40">
              <a:extLst>
                <a:ext uri="{FF2B5EF4-FFF2-40B4-BE49-F238E27FC236}">
                  <a16:creationId xmlns:a16="http://schemas.microsoft.com/office/drawing/2014/main" id="{C4D44379-FAE7-0821-AF8A-81785664E448}"/>
                </a:ext>
              </a:extLst>
            </p:cNvPr>
            <p:cNvGrpSpPr/>
            <p:nvPr/>
          </p:nvGrpSpPr>
          <p:grpSpPr>
            <a:xfrm>
              <a:off x="6055049" y="5401930"/>
              <a:ext cx="2531333" cy="276999"/>
              <a:chOff x="5232813" y="5881777"/>
              <a:chExt cx="2531333" cy="276999"/>
            </a:xfrm>
          </p:grpSpPr>
          <p:sp>
            <p:nvSpPr>
              <p:cNvPr id="30" name="TextBox 29">
                <a:extLst>
                  <a:ext uri="{FF2B5EF4-FFF2-40B4-BE49-F238E27FC236}">
                    <a16:creationId xmlns:a16="http://schemas.microsoft.com/office/drawing/2014/main" id="{D0F3B748-B371-E71D-00EF-B3EB8DF545EF}"/>
                  </a:ext>
                </a:extLst>
              </p:cNvPr>
              <p:cNvSpPr txBox="1"/>
              <p:nvPr/>
            </p:nvSpPr>
            <p:spPr bwMode="auto">
              <a:xfrm>
                <a:off x="5232813" y="5881777"/>
                <a:ext cx="7409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Diarrhea</a:t>
                </a:r>
              </a:p>
            </p:txBody>
          </p:sp>
          <p:sp>
            <p:nvSpPr>
              <p:cNvPr id="31" name="TextBox 30">
                <a:extLst>
                  <a:ext uri="{FF2B5EF4-FFF2-40B4-BE49-F238E27FC236}">
                    <a16:creationId xmlns:a16="http://schemas.microsoft.com/office/drawing/2014/main" id="{25430A40-0232-A6C2-535E-31612058FF15}"/>
                  </a:ext>
                </a:extLst>
              </p:cNvPr>
              <p:cNvSpPr txBox="1"/>
              <p:nvPr/>
            </p:nvSpPr>
            <p:spPr bwMode="auto">
              <a:xfrm>
                <a:off x="6172648" y="5881777"/>
                <a:ext cx="6575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Nausea</a:t>
                </a:r>
              </a:p>
            </p:txBody>
          </p:sp>
          <p:sp>
            <p:nvSpPr>
              <p:cNvPr id="32" name="TextBox 31">
                <a:extLst>
                  <a:ext uri="{FF2B5EF4-FFF2-40B4-BE49-F238E27FC236}">
                    <a16:creationId xmlns:a16="http://schemas.microsoft.com/office/drawing/2014/main" id="{B04BA30B-0921-FFD2-BD00-94DA3B521B23}"/>
                  </a:ext>
                </a:extLst>
              </p:cNvPr>
              <p:cNvSpPr txBox="1"/>
              <p:nvPr/>
            </p:nvSpPr>
            <p:spPr bwMode="auto">
              <a:xfrm>
                <a:off x="6929943" y="5881777"/>
                <a:ext cx="8342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Stomatitis</a:t>
                </a:r>
              </a:p>
            </p:txBody>
          </p:sp>
        </p:grpSp>
        <p:sp>
          <p:nvSpPr>
            <p:cNvPr id="33" name="TextBox 32">
              <a:extLst>
                <a:ext uri="{FF2B5EF4-FFF2-40B4-BE49-F238E27FC236}">
                  <a16:creationId xmlns:a16="http://schemas.microsoft.com/office/drawing/2014/main" id="{04F024A9-38A3-74FD-CE11-419BFD91F6B5}"/>
                </a:ext>
              </a:extLst>
            </p:cNvPr>
            <p:cNvSpPr txBox="1"/>
            <p:nvPr/>
          </p:nvSpPr>
          <p:spPr bwMode="auto">
            <a:xfrm>
              <a:off x="6596886" y="5802564"/>
              <a:ext cx="13737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Gastrointestinal</a:t>
              </a:r>
            </a:p>
          </p:txBody>
        </p:sp>
        <p:cxnSp>
          <p:nvCxnSpPr>
            <p:cNvPr id="34" name="Straight Connector 33">
              <a:extLst>
                <a:ext uri="{FF2B5EF4-FFF2-40B4-BE49-F238E27FC236}">
                  <a16:creationId xmlns:a16="http://schemas.microsoft.com/office/drawing/2014/main" id="{64EF117A-5B19-2C15-8E62-7AF4A61F0733}"/>
                </a:ext>
              </a:extLst>
            </p:cNvPr>
            <p:cNvCxnSpPr>
              <a:cxnSpLocks/>
            </p:cNvCxnSpPr>
            <p:nvPr/>
          </p:nvCxnSpPr>
          <p:spPr bwMode="auto">
            <a:xfrm>
              <a:off x="6009296" y="5709857"/>
              <a:ext cx="2615184" cy="0"/>
            </a:xfrm>
            <a:prstGeom prst="line">
              <a:avLst/>
            </a:prstGeom>
            <a:noFill/>
            <a:ln w="28575" cap="flat" cmpd="sng" algn="ctr">
              <a:solidFill>
                <a:schemeClr val="bg1"/>
              </a:solidFill>
              <a:prstDash val="solid"/>
              <a:round/>
              <a:headEnd type="none" w="med" len="med"/>
              <a:tailEnd type="none" w="med" len="med"/>
            </a:ln>
            <a:effectLst/>
          </p:spPr>
        </p:cxnSp>
        <p:grpSp>
          <p:nvGrpSpPr>
            <p:cNvPr id="9254" name="Group 9253">
              <a:extLst>
                <a:ext uri="{FF2B5EF4-FFF2-40B4-BE49-F238E27FC236}">
                  <a16:creationId xmlns:a16="http://schemas.microsoft.com/office/drawing/2014/main" id="{EBAF9C56-23F2-637D-A57D-233F50E36A7F}"/>
                </a:ext>
              </a:extLst>
            </p:cNvPr>
            <p:cNvGrpSpPr/>
            <p:nvPr/>
          </p:nvGrpSpPr>
          <p:grpSpPr>
            <a:xfrm>
              <a:off x="5783009" y="4892671"/>
              <a:ext cx="1128297" cy="319469"/>
              <a:chOff x="1140905" y="4895719"/>
              <a:chExt cx="1128297" cy="319469"/>
            </a:xfrm>
          </p:grpSpPr>
          <p:sp>
            <p:nvSpPr>
              <p:cNvPr id="9255" name="TextBox 9254">
                <a:extLst>
                  <a:ext uri="{FF2B5EF4-FFF2-40B4-BE49-F238E27FC236}">
                    <a16:creationId xmlns:a16="http://schemas.microsoft.com/office/drawing/2014/main" id="{BF35D4C6-FB6F-9580-5439-434B2B1E2905}"/>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56" name="TextBox 9255">
                <a:extLst>
                  <a:ext uri="{FF2B5EF4-FFF2-40B4-BE49-F238E27FC236}">
                    <a16:creationId xmlns:a16="http://schemas.microsoft.com/office/drawing/2014/main" id="{3BEBAF11-915A-8F3C-A2E8-C08377F78334}"/>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57" name="TextBox 9256">
                <a:extLst>
                  <a:ext uri="{FF2B5EF4-FFF2-40B4-BE49-F238E27FC236}">
                    <a16:creationId xmlns:a16="http://schemas.microsoft.com/office/drawing/2014/main" id="{FDB62ADF-73A9-F403-4429-415CFB5469D6}"/>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58" name="TextBox 9257">
                <a:extLst>
                  <a:ext uri="{FF2B5EF4-FFF2-40B4-BE49-F238E27FC236}">
                    <a16:creationId xmlns:a16="http://schemas.microsoft.com/office/drawing/2014/main" id="{5550D7E5-B394-D13C-E3D8-E1BC03AC5CF8}"/>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9259" name="Group 9258">
              <a:extLst>
                <a:ext uri="{FF2B5EF4-FFF2-40B4-BE49-F238E27FC236}">
                  <a16:creationId xmlns:a16="http://schemas.microsoft.com/office/drawing/2014/main" id="{4A30A7EC-1E9D-1CBA-450A-80B9FA284F37}"/>
                </a:ext>
              </a:extLst>
            </p:cNvPr>
            <p:cNvGrpSpPr/>
            <p:nvPr/>
          </p:nvGrpSpPr>
          <p:grpSpPr>
            <a:xfrm>
              <a:off x="6666302" y="4892671"/>
              <a:ext cx="1128297" cy="319469"/>
              <a:chOff x="1140905" y="4895719"/>
              <a:chExt cx="1128297" cy="319469"/>
            </a:xfrm>
          </p:grpSpPr>
          <p:sp>
            <p:nvSpPr>
              <p:cNvPr id="9260" name="TextBox 9259">
                <a:extLst>
                  <a:ext uri="{FF2B5EF4-FFF2-40B4-BE49-F238E27FC236}">
                    <a16:creationId xmlns:a16="http://schemas.microsoft.com/office/drawing/2014/main" id="{85E39AB3-5A37-9545-EFD1-EC162A34759E}"/>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61" name="TextBox 9260">
                <a:extLst>
                  <a:ext uri="{FF2B5EF4-FFF2-40B4-BE49-F238E27FC236}">
                    <a16:creationId xmlns:a16="http://schemas.microsoft.com/office/drawing/2014/main" id="{6B7776C7-7A2B-D47F-07F3-49DC11A3F8C3}"/>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62" name="TextBox 9261">
                <a:extLst>
                  <a:ext uri="{FF2B5EF4-FFF2-40B4-BE49-F238E27FC236}">
                    <a16:creationId xmlns:a16="http://schemas.microsoft.com/office/drawing/2014/main" id="{BDB29454-F840-D399-E6E8-065C25D98485}"/>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63" name="TextBox 9262">
                <a:extLst>
                  <a:ext uri="{FF2B5EF4-FFF2-40B4-BE49-F238E27FC236}">
                    <a16:creationId xmlns:a16="http://schemas.microsoft.com/office/drawing/2014/main" id="{C8BEB921-DE3F-0CF7-4BA0-7724EAFF74D2}"/>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9264" name="Group 9263">
              <a:extLst>
                <a:ext uri="{FF2B5EF4-FFF2-40B4-BE49-F238E27FC236}">
                  <a16:creationId xmlns:a16="http://schemas.microsoft.com/office/drawing/2014/main" id="{12450E49-0962-C9D7-688D-FE2076261F10}"/>
                </a:ext>
              </a:extLst>
            </p:cNvPr>
            <p:cNvGrpSpPr/>
            <p:nvPr/>
          </p:nvGrpSpPr>
          <p:grpSpPr>
            <a:xfrm>
              <a:off x="7549595" y="4892671"/>
              <a:ext cx="1128297" cy="319469"/>
              <a:chOff x="1140905" y="4895719"/>
              <a:chExt cx="1128297" cy="319469"/>
            </a:xfrm>
          </p:grpSpPr>
          <p:sp>
            <p:nvSpPr>
              <p:cNvPr id="9265" name="TextBox 9264">
                <a:extLst>
                  <a:ext uri="{FF2B5EF4-FFF2-40B4-BE49-F238E27FC236}">
                    <a16:creationId xmlns:a16="http://schemas.microsoft.com/office/drawing/2014/main" id="{0275656A-9DDD-3272-97EF-A59029FD72C5}"/>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66" name="TextBox 9265">
                <a:extLst>
                  <a:ext uri="{FF2B5EF4-FFF2-40B4-BE49-F238E27FC236}">
                    <a16:creationId xmlns:a16="http://schemas.microsoft.com/office/drawing/2014/main" id="{897747B5-76D9-6A44-CA14-3FBBF1195FB8}"/>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67" name="TextBox 9266">
                <a:extLst>
                  <a:ext uri="{FF2B5EF4-FFF2-40B4-BE49-F238E27FC236}">
                    <a16:creationId xmlns:a16="http://schemas.microsoft.com/office/drawing/2014/main" id="{C3CFCAD8-2BB8-FDF6-192B-D6293D364286}"/>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68" name="TextBox 9267">
                <a:extLst>
                  <a:ext uri="{FF2B5EF4-FFF2-40B4-BE49-F238E27FC236}">
                    <a16:creationId xmlns:a16="http://schemas.microsoft.com/office/drawing/2014/main" id="{CDDB5C23-9087-BCBE-E5E1-7F06F5F8FFA8}"/>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sp>
          <p:nvSpPr>
            <p:cNvPr id="9269" name="Rectangle 9268">
              <a:extLst>
                <a:ext uri="{FF2B5EF4-FFF2-40B4-BE49-F238E27FC236}">
                  <a16:creationId xmlns:a16="http://schemas.microsoft.com/office/drawing/2014/main" id="{EAB7D1D0-2AC0-A410-62BC-75020B5810E2}"/>
                </a:ext>
              </a:extLst>
            </p:cNvPr>
            <p:cNvSpPr/>
            <p:nvPr/>
          </p:nvSpPr>
          <p:spPr bwMode="auto">
            <a:xfrm>
              <a:off x="6047377" y="4817897"/>
              <a:ext cx="169527" cy="4571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0" name="Rectangle 9269">
              <a:extLst>
                <a:ext uri="{FF2B5EF4-FFF2-40B4-BE49-F238E27FC236}">
                  <a16:creationId xmlns:a16="http://schemas.microsoft.com/office/drawing/2014/main" id="{1C5FCA76-EBFC-DBD0-C4A2-E779EF833A5F}"/>
                </a:ext>
              </a:extLst>
            </p:cNvPr>
            <p:cNvSpPr/>
            <p:nvPr/>
          </p:nvSpPr>
          <p:spPr bwMode="auto">
            <a:xfrm>
              <a:off x="6249461" y="4817897"/>
              <a:ext cx="169527" cy="4571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2" name="Rectangle 9271">
              <a:extLst>
                <a:ext uri="{FF2B5EF4-FFF2-40B4-BE49-F238E27FC236}">
                  <a16:creationId xmlns:a16="http://schemas.microsoft.com/office/drawing/2014/main" id="{895E3643-EAF2-C7A4-E757-E75207638CE1}"/>
                </a:ext>
              </a:extLst>
            </p:cNvPr>
            <p:cNvSpPr/>
            <p:nvPr/>
          </p:nvSpPr>
          <p:spPr bwMode="auto">
            <a:xfrm>
              <a:off x="6653628" y="4563448"/>
              <a:ext cx="169527" cy="30282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3" name="Rectangle 9272">
              <a:extLst>
                <a:ext uri="{FF2B5EF4-FFF2-40B4-BE49-F238E27FC236}">
                  <a16:creationId xmlns:a16="http://schemas.microsoft.com/office/drawing/2014/main" id="{EF254968-6B91-D955-3259-D48055777622}"/>
                </a:ext>
              </a:extLst>
            </p:cNvPr>
            <p:cNvSpPr/>
            <p:nvPr/>
          </p:nvSpPr>
          <p:spPr bwMode="auto">
            <a:xfrm>
              <a:off x="6928963" y="4769321"/>
              <a:ext cx="169527" cy="9429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4" name="Rectangle 9273">
              <a:extLst>
                <a:ext uri="{FF2B5EF4-FFF2-40B4-BE49-F238E27FC236}">
                  <a16:creationId xmlns:a16="http://schemas.microsoft.com/office/drawing/2014/main" id="{AB521902-99A9-0347-7BE4-2548C659416E}"/>
                </a:ext>
              </a:extLst>
            </p:cNvPr>
            <p:cNvSpPr/>
            <p:nvPr/>
          </p:nvSpPr>
          <p:spPr bwMode="auto">
            <a:xfrm>
              <a:off x="7131047" y="4768507"/>
              <a:ext cx="169527" cy="9511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5" name="Rectangle 9274">
              <a:extLst>
                <a:ext uri="{FF2B5EF4-FFF2-40B4-BE49-F238E27FC236}">
                  <a16:creationId xmlns:a16="http://schemas.microsoft.com/office/drawing/2014/main" id="{6773AB61-0381-B935-136F-0C87D61F614C}"/>
                </a:ext>
              </a:extLst>
            </p:cNvPr>
            <p:cNvSpPr/>
            <p:nvPr/>
          </p:nvSpPr>
          <p:spPr bwMode="auto">
            <a:xfrm>
              <a:off x="7333131" y="4812359"/>
              <a:ext cx="169527" cy="51258"/>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6" name="Rectangle 9275">
              <a:extLst>
                <a:ext uri="{FF2B5EF4-FFF2-40B4-BE49-F238E27FC236}">
                  <a16:creationId xmlns:a16="http://schemas.microsoft.com/office/drawing/2014/main" id="{D174E8DF-DD5F-494E-CD26-E5DD5464A472}"/>
                </a:ext>
              </a:extLst>
            </p:cNvPr>
            <p:cNvSpPr/>
            <p:nvPr/>
          </p:nvSpPr>
          <p:spPr bwMode="auto">
            <a:xfrm>
              <a:off x="7535214" y="4768507"/>
              <a:ext cx="169527" cy="9510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7" name="Rectangle 9276">
              <a:extLst>
                <a:ext uri="{FF2B5EF4-FFF2-40B4-BE49-F238E27FC236}">
                  <a16:creationId xmlns:a16="http://schemas.microsoft.com/office/drawing/2014/main" id="{576C5BFA-3112-D909-C7DF-9584005E7710}"/>
                </a:ext>
              </a:extLst>
            </p:cNvPr>
            <p:cNvSpPr/>
            <p:nvPr/>
          </p:nvSpPr>
          <p:spPr bwMode="auto">
            <a:xfrm>
              <a:off x="7798174" y="4718195"/>
              <a:ext cx="169527" cy="14542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8" name="Rectangle 9277">
              <a:extLst>
                <a:ext uri="{FF2B5EF4-FFF2-40B4-BE49-F238E27FC236}">
                  <a16:creationId xmlns:a16="http://schemas.microsoft.com/office/drawing/2014/main" id="{F7AA6457-1FCD-0829-4D0F-A1F38097AE83}"/>
                </a:ext>
              </a:extLst>
            </p:cNvPr>
            <p:cNvSpPr/>
            <p:nvPr/>
          </p:nvSpPr>
          <p:spPr bwMode="auto">
            <a:xfrm>
              <a:off x="8000258" y="4248985"/>
              <a:ext cx="169527" cy="60981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9" name="Rectangle 9278">
              <a:extLst>
                <a:ext uri="{FF2B5EF4-FFF2-40B4-BE49-F238E27FC236}">
                  <a16:creationId xmlns:a16="http://schemas.microsoft.com/office/drawing/2014/main" id="{BFB97CB3-D5C0-475C-4BE0-A92EC1FCB443}"/>
                </a:ext>
              </a:extLst>
            </p:cNvPr>
            <p:cNvSpPr/>
            <p:nvPr/>
          </p:nvSpPr>
          <p:spPr bwMode="auto">
            <a:xfrm>
              <a:off x="8202342" y="4812359"/>
              <a:ext cx="169527" cy="51257"/>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80" name="Rectangle 9279">
              <a:extLst>
                <a:ext uri="{FF2B5EF4-FFF2-40B4-BE49-F238E27FC236}">
                  <a16:creationId xmlns:a16="http://schemas.microsoft.com/office/drawing/2014/main" id="{CBE44B82-3F49-9900-21F2-1D0943EE0D25}"/>
                </a:ext>
              </a:extLst>
            </p:cNvPr>
            <p:cNvSpPr/>
            <p:nvPr/>
          </p:nvSpPr>
          <p:spPr bwMode="auto">
            <a:xfrm>
              <a:off x="8404425" y="4557161"/>
              <a:ext cx="169527" cy="30645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45" name="TextBox 9344">
              <a:extLst>
                <a:ext uri="{FF2B5EF4-FFF2-40B4-BE49-F238E27FC236}">
                  <a16:creationId xmlns:a16="http://schemas.microsoft.com/office/drawing/2014/main" id="{7FA39047-F5BD-09F5-90E3-2A4296F01714}"/>
                </a:ext>
              </a:extLst>
            </p:cNvPr>
            <p:cNvSpPr txBox="1"/>
            <p:nvPr/>
          </p:nvSpPr>
          <p:spPr bwMode="auto">
            <a:xfrm>
              <a:off x="5960915" y="308397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a:t>
              </a:r>
            </a:p>
          </p:txBody>
        </p:sp>
        <p:sp>
          <p:nvSpPr>
            <p:cNvPr id="9346" name="TextBox 9345">
              <a:extLst>
                <a:ext uri="{FF2B5EF4-FFF2-40B4-BE49-F238E27FC236}">
                  <a16:creationId xmlns:a16="http://schemas.microsoft.com/office/drawing/2014/main" id="{3A824B30-0DB8-CAF5-4508-E5B17D28E471}"/>
                </a:ext>
              </a:extLst>
            </p:cNvPr>
            <p:cNvSpPr txBox="1"/>
            <p:nvPr/>
          </p:nvSpPr>
          <p:spPr bwMode="auto">
            <a:xfrm>
              <a:off x="6159014" y="291477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32</a:t>
              </a:r>
            </a:p>
          </p:txBody>
        </p:sp>
        <p:sp>
          <p:nvSpPr>
            <p:cNvPr id="9347" name="TextBox 9346">
              <a:extLst>
                <a:ext uri="{FF2B5EF4-FFF2-40B4-BE49-F238E27FC236}">
                  <a16:creationId xmlns:a16="http://schemas.microsoft.com/office/drawing/2014/main" id="{019747F7-8561-7EB7-7723-0495239DC5CD}"/>
                </a:ext>
              </a:extLst>
            </p:cNvPr>
            <p:cNvSpPr txBox="1"/>
            <p:nvPr/>
          </p:nvSpPr>
          <p:spPr bwMode="auto">
            <a:xfrm>
              <a:off x="6403625" y="4127158"/>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9348" name="TextBox 9347">
              <a:extLst>
                <a:ext uri="{FF2B5EF4-FFF2-40B4-BE49-F238E27FC236}">
                  <a16:creationId xmlns:a16="http://schemas.microsoft.com/office/drawing/2014/main" id="{50B403F7-999C-295C-C8C9-52E3E580F59C}"/>
                </a:ext>
              </a:extLst>
            </p:cNvPr>
            <p:cNvSpPr txBox="1"/>
            <p:nvPr/>
          </p:nvSpPr>
          <p:spPr bwMode="auto">
            <a:xfrm>
              <a:off x="6605207" y="428342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9349" name="TextBox 9348">
              <a:extLst>
                <a:ext uri="{FF2B5EF4-FFF2-40B4-BE49-F238E27FC236}">
                  <a16:creationId xmlns:a16="http://schemas.microsoft.com/office/drawing/2014/main" id="{72FB26CD-4E58-37AF-B329-28F8F9F58056}"/>
                </a:ext>
              </a:extLst>
            </p:cNvPr>
            <p:cNvSpPr txBox="1"/>
            <p:nvPr/>
          </p:nvSpPr>
          <p:spPr bwMode="auto">
            <a:xfrm>
              <a:off x="6847912" y="318187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9350" name="TextBox 9349">
              <a:extLst>
                <a:ext uri="{FF2B5EF4-FFF2-40B4-BE49-F238E27FC236}">
                  <a16:creationId xmlns:a16="http://schemas.microsoft.com/office/drawing/2014/main" id="{833552EB-C499-CDA3-2DA0-06CC412C36BD}"/>
                </a:ext>
              </a:extLst>
            </p:cNvPr>
            <p:cNvSpPr txBox="1"/>
            <p:nvPr/>
          </p:nvSpPr>
          <p:spPr bwMode="auto">
            <a:xfrm>
              <a:off x="7049494" y="323811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9351" name="TextBox 9350">
              <a:extLst>
                <a:ext uri="{FF2B5EF4-FFF2-40B4-BE49-F238E27FC236}">
                  <a16:creationId xmlns:a16="http://schemas.microsoft.com/office/drawing/2014/main" id="{523D10AC-4B48-C4C2-5490-759F041962EE}"/>
                </a:ext>
              </a:extLst>
            </p:cNvPr>
            <p:cNvSpPr txBox="1"/>
            <p:nvPr/>
          </p:nvSpPr>
          <p:spPr bwMode="auto">
            <a:xfrm>
              <a:off x="7254832" y="307794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a:t>
              </a:r>
            </a:p>
          </p:txBody>
        </p:sp>
        <p:sp>
          <p:nvSpPr>
            <p:cNvPr id="9352" name="TextBox 9351">
              <a:extLst>
                <a:ext uri="{FF2B5EF4-FFF2-40B4-BE49-F238E27FC236}">
                  <a16:creationId xmlns:a16="http://schemas.microsoft.com/office/drawing/2014/main" id="{37976006-698A-0EFD-A901-31F7B489F254}"/>
                </a:ext>
              </a:extLst>
            </p:cNvPr>
            <p:cNvSpPr txBox="1"/>
            <p:nvPr/>
          </p:nvSpPr>
          <p:spPr bwMode="auto">
            <a:xfrm>
              <a:off x="7456414" y="276905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35</a:t>
              </a:r>
            </a:p>
          </p:txBody>
        </p:sp>
        <p:sp>
          <p:nvSpPr>
            <p:cNvPr id="9353" name="TextBox 9352">
              <a:extLst>
                <a:ext uri="{FF2B5EF4-FFF2-40B4-BE49-F238E27FC236}">
                  <a16:creationId xmlns:a16="http://schemas.microsoft.com/office/drawing/2014/main" id="{5F19D690-F0C2-EDC6-F5D4-0197F86F6E00}"/>
                </a:ext>
              </a:extLst>
            </p:cNvPr>
            <p:cNvSpPr txBox="1"/>
            <p:nvPr/>
          </p:nvSpPr>
          <p:spPr bwMode="auto">
            <a:xfrm>
              <a:off x="7748423" y="443883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9354" name="TextBox 9353">
              <a:extLst>
                <a:ext uri="{FF2B5EF4-FFF2-40B4-BE49-F238E27FC236}">
                  <a16:creationId xmlns:a16="http://schemas.microsoft.com/office/drawing/2014/main" id="{FAB650DB-9C4D-D6B4-80E0-5752E5EA983A}"/>
                </a:ext>
              </a:extLst>
            </p:cNvPr>
            <p:cNvSpPr txBox="1"/>
            <p:nvPr/>
          </p:nvSpPr>
          <p:spPr bwMode="auto">
            <a:xfrm>
              <a:off x="7910732" y="397426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9355" name="TextBox 9354">
              <a:extLst>
                <a:ext uri="{FF2B5EF4-FFF2-40B4-BE49-F238E27FC236}">
                  <a16:creationId xmlns:a16="http://schemas.microsoft.com/office/drawing/2014/main" id="{B7B5FC84-EEFD-86AD-E109-34F6F90F8DBE}"/>
                </a:ext>
              </a:extLst>
            </p:cNvPr>
            <p:cNvSpPr txBox="1"/>
            <p:nvPr/>
          </p:nvSpPr>
          <p:spPr bwMode="auto">
            <a:xfrm>
              <a:off x="8116070" y="39109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a:t>
              </a:r>
            </a:p>
          </p:txBody>
        </p:sp>
        <p:sp>
          <p:nvSpPr>
            <p:cNvPr id="9356" name="TextBox 9355">
              <a:extLst>
                <a:ext uri="{FF2B5EF4-FFF2-40B4-BE49-F238E27FC236}">
                  <a16:creationId xmlns:a16="http://schemas.microsoft.com/office/drawing/2014/main" id="{9E1EC151-69C1-8C02-F46E-939B827046B2}"/>
                </a:ext>
              </a:extLst>
            </p:cNvPr>
            <p:cNvSpPr txBox="1"/>
            <p:nvPr/>
          </p:nvSpPr>
          <p:spPr bwMode="auto">
            <a:xfrm>
              <a:off x="8356925" y="428277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9409" name="Rectangle 9408">
              <a:extLst>
                <a:ext uri="{FF2B5EF4-FFF2-40B4-BE49-F238E27FC236}">
                  <a16:creationId xmlns:a16="http://schemas.microsoft.com/office/drawing/2014/main" id="{E5F80472-C11B-E513-B616-B01408543B3E}"/>
                </a:ext>
              </a:extLst>
            </p:cNvPr>
            <p:cNvSpPr/>
            <p:nvPr/>
          </p:nvSpPr>
          <p:spPr bwMode="auto">
            <a:xfrm>
              <a:off x="6450566" y="4407095"/>
              <a:ext cx="169527" cy="46254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13" name="TextBox 9412">
              <a:extLst>
                <a:ext uri="{FF2B5EF4-FFF2-40B4-BE49-F238E27FC236}">
                  <a16:creationId xmlns:a16="http://schemas.microsoft.com/office/drawing/2014/main" id="{6C2F1629-AD2F-D8CA-AC2C-8AABEA74966E}"/>
                </a:ext>
              </a:extLst>
            </p:cNvPr>
            <p:cNvSpPr txBox="1"/>
            <p:nvPr/>
          </p:nvSpPr>
          <p:spPr bwMode="auto">
            <a:xfrm>
              <a:off x="6005355" y="459648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a:t>
              </a:r>
            </a:p>
          </p:txBody>
        </p:sp>
        <p:sp>
          <p:nvSpPr>
            <p:cNvPr id="9414" name="TextBox 9413">
              <a:extLst>
                <a:ext uri="{FF2B5EF4-FFF2-40B4-BE49-F238E27FC236}">
                  <a16:creationId xmlns:a16="http://schemas.microsoft.com/office/drawing/2014/main" id="{797CB82E-4AEC-5B31-1367-4B913CB6BEBA}"/>
                </a:ext>
              </a:extLst>
            </p:cNvPr>
            <p:cNvSpPr txBox="1"/>
            <p:nvPr/>
          </p:nvSpPr>
          <p:spPr bwMode="auto">
            <a:xfrm>
              <a:off x="6179927" y="460490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a:t>
              </a:r>
            </a:p>
          </p:txBody>
        </p:sp>
        <p:cxnSp>
          <p:nvCxnSpPr>
            <p:cNvPr id="9281" name="Straight Connector 9280">
              <a:extLst>
                <a:ext uri="{FF2B5EF4-FFF2-40B4-BE49-F238E27FC236}">
                  <a16:creationId xmlns:a16="http://schemas.microsoft.com/office/drawing/2014/main" id="{222783D1-6926-7695-BA77-011544C073E3}"/>
                </a:ext>
              </a:extLst>
            </p:cNvPr>
            <p:cNvCxnSpPr/>
            <p:nvPr/>
          </p:nvCxnSpPr>
          <p:spPr bwMode="auto">
            <a:xfrm>
              <a:off x="6008680" y="4869879"/>
              <a:ext cx="2617595" cy="0"/>
            </a:xfrm>
            <a:prstGeom prst="line">
              <a:avLst/>
            </a:prstGeom>
            <a:noFill/>
            <a:ln w="19050" cap="flat" cmpd="sng" algn="ctr">
              <a:solidFill>
                <a:schemeClr val="bg1"/>
              </a:solidFill>
              <a:prstDash val="solid"/>
              <a:round/>
              <a:headEnd type="none" w="med" len="med"/>
              <a:tailEnd type="none" w="med" len="med"/>
            </a:ln>
            <a:effectLst/>
          </p:spPr>
        </p:cxnSp>
        <p:sp>
          <p:nvSpPr>
            <p:cNvPr id="9424" name="TextBox 9423">
              <a:extLst>
                <a:ext uri="{FF2B5EF4-FFF2-40B4-BE49-F238E27FC236}">
                  <a16:creationId xmlns:a16="http://schemas.microsoft.com/office/drawing/2014/main" id="{46F87498-A905-5810-FC1D-1B342D93B29C}"/>
                </a:ext>
              </a:extLst>
            </p:cNvPr>
            <p:cNvSpPr txBox="1"/>
            <p:nvPr/>
          </p:nvSpPr>
          <p:spPr bwMode="auto">
            <a:xfrm>
              <a:off x="6892301" y="460116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2</a:t>
              </a:r>
            </a:p>
          </p:txBody>
        </p:sp>
        <p:sp>
          <p:nvSpPr>
            <p:cNvPr id="9425" name="TextBox 9424">
              <a:extLst>
                <a:ext uri="{FF2B5EF4-FFF2-40B4-BE49-F238E27FC236}">
                  <a16:creationId xmlns:a16="http://schemas.microsoft.com/office/drawing/2014/main" id="{79D1B94B-87A6-EC3D-9A53-71A839B9619B}"/>
                </a:ext>
              </a:extLst>
            </p:cNvPr>
            <p:cNvSpPr txBox="1"/>
            <p:nvPr/>
          </p:nvSpPr>
          <p:spPr bwMode="auto">
            <a:xfrm>
              <a:off x="7085923" y="460116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2</a:t>
              </a:r>
            </a:p>
          </p:txBody>
        </p:sp>
        <p:sp>
          <p:nvSpPr>
            <p:cNvPr id="9426" name="TextBox 9425">
              <a:extLst>
                <a:ext uri="{FF2B5EF4-FFF2-40B4-BE49-F238E27FC236}">
                  <a16:creationId xmlns:a16="http://schemas.microsoft.com/office/drawing/2014/main" id="{C16274E5-BD51-F9DE-FEF5-49E6994E22DD}"/>
                </a:ext>
              </a:extLst>
            </p:cNvPr>
            <p:cNvSpPr txBox="1"/>
            <p:nvPr/>
          </p:nvSpPr>
          <p:spPr bwMode="auto">
            <a:xfrm>
              <a:off x="7291536" y="4649976"/>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a:t>
              </a:r>
            </a:p>
          </p:txBody>
        </p:sp>
        <p:sp>
          <p:nvSpPr>
            <p:cNvPr id="9427" name="TextBox 9426">
              <a:extLst>
                <a:ext uri="{FF2B5EF4-FFF2-40B4-BE49-F238E27FC236}">
                  <a16:creationId xmlns:a16="http://schemas.microsoft.com/office/drawing/2014/main" id="{CEDCCD39-F996-04A2-13A3-FABC30084688}"/>
                </a:ext>
              </a:extLst>
            </p:cNvPr>
            <p:cNvSpPr txBox="1"/>
            <p:nvPr/>
          </p:nvSpPr>
          <p:spPr bwMode="auto">
            <a:xfrm>
              <a:off x="7487929" y="460116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2</a:t>
              </a:r>
            </a:p>
          </p:txBody>
        </p:sp>
        <p:sp>
          <p:nvSpPr>
            <p:cNvPr id="9428" name="TextBox 9427">
              <a:extLst>
                <a:ext uri="{FF2B5EF4-FFF2-40B4-BE49-F238E27FC236}">
                  <a16:creationId xmlns:a16="http://schemas.microsoft.com/office/drawing/2014/main" id="{75F1BFCE-81C9-1985-EA6E-1F94E1B18F85}"/>
                </a:ext>
              </a:extLst>
            </p:cNvPr>
            <p:cNvSpPr txBox="1"/>
            <p:nvPr/>
          </p:nvSpPr>
          <p:spPr bwMode="auto">
            <a:xfrm>
              <a:off x="8153994" y="465060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a:t>
              </a:r>
            </a:p>
          </p:txBody>
        </p:sp>
      </p:grpSp>
      <p:sp>
        <p:nvSpPr>
          <p:cNvPr id="9430" name="TextBox 9429">
            <a:extLst>
              <a:ext uri="{FF2B5EF4-FFF2-40B4-BE49-F238E27FC236}">
                <a16:creationId xmlns:a16="http://schemas.microsoft.com/office/drawing/2014/main" id="{3653B31E-7A27-73F0-09D6-A7B0B12E7ABD}"/>
              </a:ext>
            </a:extLst>
          </p:cNvPr>
          <p:cNvSpPr txBox="1"/>
          <p:nvPr/>
        </p:nvSpPr>
        <p:spPr bwMode="auto">
          <a:xfrm>
            <a:off x="9069077" y="457876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8</a:t>
            </a:r>
          </a:p>
        </p:txBody>
      </p:sp>
      <p:sp>
        <p:nvSpPr>
          <p:cNvPr id="9431" name="TextBox 9430">
            <a:extLst>
              <a:ext uri="{FF2B5EF4-FFF2-40B4-BE49-F238E27FC236}">
                <a16:creationId xmlns:a16="http://schemas.microsoft.com/office/drawing/2014/main" id="{C6410643-0DBF-2262-14C4-77ACFC089238}"/>
              </a:ext>
            </a:extLst>
          </p:cNvPr>
          <p:cNvSpPr txBox="1"/>
          <p:nvPr/>
        </p:nvSpPr>
        <p:spPr bwMode="auto">
          <a:xfrm>
            <a:off x="9950455" y="4518438"/>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9</a:t>
            </a:r>
          </a:p>
        </p:txBody>
      </p:sp>
      <p:sp>
        <p:nvSpPr>
          <p:cNvPr id="9435" name="TextBox 9434">
            <a:extLst>
              <a:ext uri="{FF2B5EF4-FFF2-40B4-BE49-F238E27FC236}">
                <a16:creationId xmlns:a16="http://schemas.microsoft.com/office/drawing/2014/main" id="{24BB7A15-1EC5-2E23-6DC3-291BCE709DBE}"/>
              </a:ext>
            </a:extLst>
          </p:cNvPr>
          <p:cNvSpPr txBox="1"/>
          <p:nvPr/>
        </p:nvSpPr>
        <p:spPr bwMode="auto">
          <a:xfrm>
            <a:off x="5672314" y="1250999"/>
            <a:ext cx="8163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2000" dirty="0">
                <a:solidFill>
                  <a:schemeClr val="bg1"/>
                </a:solidFill>
                <a:latin typeface="Calibri" panose="020F0502020204030204" pitchFamily="34" charset="0"/>
              </a:rPr>
              <a:t>TEAEs</a:t>
            </a:r>
          </a:p>
        </p:txBody>
      </p:sp>
    </p:spTree>
    <p:extLst>
      <p:ext uri="{BB962C8B-B14F-4D97-AF65-F5344CB8AC3E}">
        <p14:creationId xmlns:p14="http://schemas.microsoft.com/office/powerpoint/2010/main" val="157428112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60DBC20-2F28-4735-AF7B-7F14F96B3C58}"/>
              </a:ext>
            </a:extLst>
          </p:cNvPr>
          <p:cNvSpPr>
            <a:spLocks noGrp="1"/>
          </p:cNvSpPr>
          <p:nvPr>
            <p:ph type="title"/>
          </p:nvPr>
        </p:nvSpPr>
        <p:spPr/>
        <p:txBody>
          <a:bodyPr/>
          <a:lstStyle/>
          <a:p>
            <a:r>
              <a:rPr lang="en-US" sz="4400" dirty="0"/>
              <a:t>Promoting Enrollment on Clinical Trials and </a:t>
            </a:r>
            <a:r>
              <a:rPr lang="en-US" dirty="0"/>
              <a:t>Acknowledging Patient Preferences </a:t>
            </a:r>
          </a:p>
        </p:txBody>
      </p:sp>
    </p:spTree>
    <p:extLst>
      <p:ext uri="{BB962C8B-B14F-4D97-AF65-F5344CB8AC3E}">
        <p14:creationId xmlns:p14="http://schemas.microsoft.com/office/powerpoint/2010/main" val="328445440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2380AD-B1C7-403E-A374-3677D4A1B90D}"/>
              </a:ext>
            </a:extLst>
          </p:cNvPr>
          <p:cNvSpPr>
            <a:spLocks noGrp="1"/>
          </p:cNvSpPr>
          <p:nvPr>
            <p:ph type="title"/>
          </p:nvPr>
        </p:nvSpPr>
        <p:spPr>
          <a:xfrm>
            <a:off x="609759" y="238127"/>
            <a:ext cx="10763251" cy="1103313"/>
          </a:xfrm>
        </p:spPr>
        <p:txBody>
          <a:bodyPr/>
          <a:lstStyle/>
          <a:p>
            <a:r>
              <a:rPr lang="en-US" dirty="0"/>
              <a:t>Lower Participation of Black vs White Patients in Clinical Trials</a:t>
            </a:r>
          </a:p>
        </p:txBody>
      </p:sp>
      <p:sp>
        <p:nvSpPr>
          <p:cNvPr id="7" name="TextBox 6">
            <a:extLst>
              <a:ext uri="{FF2B5EF4-FFF2-40B4-BE49-F238E27FC236}">
                <a16:creationId xmlns:a16="http://schemas.microsoft.com/office/drawing/2014/main" id="{6D987B24-E258-454A-B054-6383CCD4A10B}"/>
              </a:ext>
            </a:extLst>
          </p:cNvPr>
          <p:cNvSpPr txBox="1"/>
          <p:nvPr/>
        </p:nvSpPr>
        <p:spPr bwMode="auto">
          <a:xfrm>
            <a:off x="427135" y="6380191"/>
            <a:ext cx="567362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Scalici. Gynecol Oncol. 2015;138:441.</a:t>
            </a:r>
          </a:p>
        </p:txBody>
      </p:sp>
      <p:sp>
        <p:nvSpPr>
          <p:cNvPr id="15" name="Content Placeholder 2">
            <a:extLst>
              <a:ext uri="{FF2B5EF4-FFF2-40B4-BE49-F238E27FC236}">
                <a16:creationId xmlns:a16="http://schemas.microsoft.com/office/drawing/2014/main" id="{49B24FFE-F832-A24A-9A46-45AA02DAD252}"/>
              </a:ext>
            </a:extLst>
          </p:cNvPr>
          <p:cNvSpPr txBox="1">
            <a:spLocks/>
          </p:cNvSpPr>
          <p:nvPr/>
        </p:nvSpPr>
        <p:spPr bwMode="auto">
          <a:xfrm>
            <a:off x="609944" y="4491521"/>
            <a:ext cx="10872444" cy="1395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r>
              <a:rPr lang="en-US" sz="2400" b="0" kern="0" dirty="0"/>
              <a:t>Despite disproportionately higher rates of health care disparities, underrepresented patients of color remain underrepresented in clinical trials</a:t>
            </a:r>
          </a:p>
        </p:txBody>
      </p:sp>
      <p:graphicFrame>
        <p:nvGraphicFramePr>
          <p:cNvPr id="16" name="Content Placeholder 5">
            <a:extLst>
              <a:ext uri="{FF2B5EF4-FFF2-40B4-BE49-F238E27FC236}">
                <a16:creationId xmlns:a16="http://schemas.microsoft.com/office/drawing/2014/main" id="{CD634E97-359C-BA42-9D2E-570FF43828D0}"/>
              </a:ext>
            </a:extLst>
          </p:cNvPr>
          <p:cNvGraphicFramePr>
            <a:graphicFrameLocks/>
          </p:cNvGraphicFramePr>
          <p:nvPr>
            <p:extLst>
              <p:ext uri="{D42A27DB-BD31-4B8C-83A1-F6EECF244321}">
                <p14:modId xmlns:p14="http://schemas.microsoft.com/office/powerpoint/2010/main" val="913869373"/>
              </p:ext>
            </p:extLst>
          </p:nvPr>
        </p:nvGraphicFramePr>
        <p:xfrm>
          <a:off x="719139" y="1610360"/>
          <a:ext cx="10763251" cy="2682300"/>
        </p:xfrm>
        <a:graphic>
          <a:graphicData uri="http://schemas.openxmlformats.org/drawingml/2006/table">
            <a:tbl>
              <a:tblPr firstRow="1" bandRow="1">
                <a:effectLst/>
                <a:tableStyleId>{5940675A-B579-460E-94D1-54222C63F5DA}</a:tableStyleId>
              </a:tblPr>
              <a:tblGrid>
                <a:gridCol w="3210850">
                  <a:extLst>
                    <a:ext uri="{9D8B030D-6E8A-4147-A177-3AD203B41FA5}">
                      <a16:colId xmlns:a16="http://schemas.microsoft.com/office/drawing/2014/main" val="20000"/>
                    </a:ext>
                  </a:extLst>
                </a:gridCol>
                <a:gridCol w="1982257">
                  <a:extLst>
                    <a:ext uri="{9D8B030D-6E8A-4147-A177-3AD203B41FA5}">
                      <a16:colId xmlns:a16="http://schemas.microsoft.com/office/drawing/2014/main" val="20001"/>
                    </a:ext>
                  </a:extLst>
                </a:gridCol>
                <a:gridCol w="1982257">
                  <a:extLst>
                    <a:ext uri="{9D8B030D-6E8A-4147-A177-3AD203B41FA5}">
                      <a16:colId xmlns:a16="http://schemas.microsoft.com/office/drawing/2014/main" val="3903185980"/>
                    </a:ext>
                  </a:extLst>
                </a:gridCol>
                <a:gridCol w="1982257">
                  <a:extLst>
                    <a:ext uri="{9D8B030D-6E8A-4147-A177-3AD203B41FA5}">
                      <a16:colId xmlns:a16="http://schemas.microsoft.com/office/drawing/2014/main" val="1955012167"/>
                    </a:ext>
                  </a:extLst>
                </a:gridCol>
                <a:gridCol w="1605630">
                  <a:extLst>
                    <a:ext uri="{9D8B030D-6E8A-4147-A177-3AD203B41FA5}">
                      <a16:colId xmlns:a16="http://schemas.microsoft.com/office/drawing/2014/main" val="2931018517"/>
                    </a:ext>
                  </a:extLst>
                </a:gridCol>
              </a:tblGrid>
              <a:tr h="216849">
                <a:tc rowSpan="2">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Participants in GOG Studies Based on Tumor Site</a:t>
                      </a:r>
                    </a:p>
                  </a:txBody>
                  <a:tcPr marL="125542" marR="125542" marT="45725" marB="45725" anchor="ctr" horzOverflow="overflow">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3">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Race, n (%)</a:t>
                      </a:r>
                    </a:p>
                  </a:txBody>
                  <a:tcPr marL="125542" marR="125542" marT="45725" marB="45725"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endParaRPr>
                    </a:p>
                  </a:txBody>
                  <a:tcPr marL="125542" marR="125542" marT="45725" marB="45725"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row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2000" b="1" i="1"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P</a:t>
                      </a: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 Value</a:t>
                      </a:r>
                      <a:endParaRPr kumimoji="0" lang="en-US" altLang="en-US" sz="2000" b="1" i="1"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endParaRPr>
                    </a:p>
                  </a:txBody>
                  <a:tcPr marL="125542" marR="125542" marT="45725" marB="45725" anchor="ctr" horzOverflow="overflow">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368638">
                <a:tc vMerge="1">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bg1"/>
                          </a:solidFill>
                          <a:effectLst/>
                          <a:latin typeface="+mn-lt"/>
                          <a:ea typeface="ＭＳ Ｐゴシック" charset="-128"/>
                        </a:rPr>
                        <a:t>Stage</a:t>
                      </a:r>
                    </a:p>
                  </a:txBody>
                  <a:tcPr marL="125542" marR="125542" marT="45725" marB="45725" horzOverflow="overflow">
                    <a:lnL w="9525" cap="flat" cmpd="sng" algn="ctr">
                      <a:solidFill>
                        <a:schemeClr val="accent4"/>
                      </a:solidFill>
                      <a:prstDash val="solid"/>
                      <a:round/>
                      <a:headEnd type="none" w="med" len="med"/>
                      <a:tailEnd type="none" w="med" len="med"/>
                    </a:lnL>
                    <a:lnR w="9525" cap="flat" cmpd="sng" algn="ctr">
                      <a:solidFill>
                        <a:schemeClr val="accent4"/>
                      </a:solidFill>
                      <a:prstDash val="solid"/>
                      <a:round/>
                      <a:headEnd type="none" w="med" len="med"/>
                      <a:tailEnd type="none" w="med" len="med"/>
                    </a:lnR>
                    <a:lnT w="9525" cap="flat" cmpd="sng" algn="ctr">
                      <a:solidFill>
                        <a:schemeClr val="accent4"/>
                      </a:solidFill>
                      <a:prstDash val="solid"/>
                      <a:round/>
                      <a:headEnd type="none" w="med" len="med"/>
                      <a:tailEnd type="none" w="med" len="med"/>
                    </a:lnT>
                    <a:lnB w="9525" cap="flat" cmpd="sng" algn="ctr">
                      <a:solidFill>
                        <a:schemeClr val="accent4"/>
                      </a:solidFill>
                      <a:prstDash val="solid"/>
                      <a:round/>
                      <a:headEnd type="none" w="med" len="med"/>
                      <a:tailEnd type="none" w="med" len="med"/>
                    </a:lnB>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White</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(N = 37,617)</a:t>
                      </a:r>
                    </a:p>
                  </a:txBody>
                  <a:tcPr marL="125542" marR="125542" marT="45725" marB="45725"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Black</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(N = 3686)</a:t>
                      </a:r>
                    </a:p>
                  </a:txBody>
                  <a:tcPr marL="125542" marR="125542" marT="45725" marB="45725"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Other</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(N = 3956)</a:t>
                      </a:r>
                    </a:p>
                  </a:txBody>
                  <a:tcPr marL="125542" marR="125542" marT="45725" marB="45725"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vMerge="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endParaRPr>
                    </a:p>
                  </a:txBody>
                  <a:tcPr marL="125542" marR="125542" marT="45725" marB="45725" anchor="ctr" horzOverflow="overflow">
                    <a:lnL w="12700"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1"/>
                  </a:ext>
                </a:extLst>
              </a:tr>
              <a:tr h="216849">
                <a:tc>
                  <a:txBody>
                    <a:bodyPr/>
                    <a:lstStyle/>
                    <a:p>
                      <a:pPr marL="0" marR="0" lvl="0" indent="0" algn="l" defTabSz="457200" rtl="0" eaLnBrk="1" fontAlgn="base" latinLnBrk="0" hangingPunct="1">
                        <a:lnSpc>
                          <a:spcPct val="100000"/>
                        </a:lnSpc>
                        <a:spcBef>
                          <a:spcPct val="0"/>
                        </a:spcBef>
                        <a:spcAft>
                          <a:spcPct val="0"/>
                        </a:spcAft>
                        <a:buClrTx/>
                        <a:buSzTx/>
                        <a:buFont typeface="Arial" panose="020B0604020202020204" pitchFamily="34" charset="0"/>
                        <a:buNone/>
                        <a:tabLst/>
                      </a:pPr>
                      <a:r>
                        <a:rPr kumimoji="0" lang="en-US" altLang="en-US" sz="20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Ovary</a:t>
                      </a:r>
                    </a:p>
                  </a:txBody>
                  <a:tcPr marL="125542" marR="125542" marT="45725" marB="45725" anchor="ctr" horzOverflow="overflow">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2000" b="0" kern="1200" dirty="0">
                          <a:solidFill>
                            <a:schemeClr val="bg1"/>
                          </a:solidFill>
                          <a:effectLst/>
                          <a:latin typeface="Calibri" panose="020F0502020204030204" pitchFamily="34" charset="0"/>
                          <a:ea typeface="+mn-ea"/>
                          <a:cs typeface="Calibri" panose="020F0502020204030204" pitchFamily="34" charset="0"/>
                        </a:rPr>
                        <a:t>23,269 (87)</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2000" b="0" kern="1200" dirty="0">
                          <a:solidFill>
                            <a:schemeClr val="bg1"/>
                          </a:solidFill>
                          <a:effectLst/>
                          <a:latin typeface="Calibri" panose="020F0502020204030204" pitchFamily="34" charset="0"/>
                          <a:ea typeface="+mn-ea"/>
                          <a:cs typeface="Calibri" panose="020F0502020204030204" pitchFamily="34" charset="0"/>
                        </a:rPr>
                        <a:t>1258 (5)</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2000" b="0" kern="1200" dirty="0">
                          <a:solidFill>
                            <a:schemeClr val="bg1"/>
                          </a:solidFill>
                          <a:effectLst/>
                          <a:latin typeface="Calibri" panose="020F0502020204030204" pitchFamily="34" charset="0"/>
                          <a:ea typeface="+mn-ea"/>
                          <a:cs typeface="Calibri" panose="020F0502020204030204" pitchFamily="34" charset="0"/>
                        </a:rPr>
                        <a:t>2290 (8)</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2000" b="0" kern="1200" dirty="0">
                          <a:solidFill>
                            <a:schemeClr val="bg1"/>
                          </a:solidFill>
                          <a:effectLst/>
                          <a:latin typeface="Calibri" panose="020F0502020204030204" pitchFamily="34" charset="0"/>
                          <a:ea typeface="+mn-ea"/>
                          <a:cs typeface="Calibri" panose="020F0502020204030204" pitchFamily="34" charset="0"/>
                        </a:rPr>
                        <a:t>&lt;.001</a:t>
                      </a:r>
                    </a:p>
                  </a:txBody>
                  <a:tcPr marL="125542" marR="125542" marT="45725" marB="45725" horzOverflow="overflow">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1"/>
                  </a:ext>
                </a:extLst>
              </a:tr>
              <a:tr h="216849">
                <a:tc>
                  <a:txBody>
                    <a:bodyPr/>
                    <a:lstStyle/>
                    <a:p>
                      <a:pPr marL="0" marR="0" lvl="0" indent="0" algn="l" defTabSz="457200" rtl="0" eaLnBrk="1" fontAlgn="base" latinLnBrk="0" hangingPunct="1">
                        <a:lnSpc>
                          <a:spcPct val="100000"/>
                        </a:lnSpc>
                        <a:spcBef>
                          <a:spcPct val="0"/>
                        </a:spcBef>
                        <a:spcAft>
                          <a:spcPct val="0"/>
                        </a:spcAft>
                        <a:buClrTx/>
                        <a:buSzTx/>
                        <a:buFont typeface="Arial" panose="020B0604020202020204" pitchFamily="34" charset="0"/>
                        <a:buNone/>
                        <a:tabLst/>
                      </a:pPr>
                      <a:r>
                        <a:rPr kumimoji="0" lang="en-US" altLang="en-US" sz="20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Endometrial</a:t>
                      </a:r>
                    </a:p>
                  </a:txBody>
                  <a:tcPr marL="125542" marR="125542" marT="45725" marB="45725" anchor="ctr" horzOverflow="overflow">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9289 (87)</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850 (8)</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590 (5)</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2000" b="0" kern="1200" dirty="0">
                          <a:solidFill>
                            <a:schemeClr val="bg1"/>
                          </a:solidFill>
                          <a:effectLst/>
                          <a:latin typeface="Calibri" panose="020F0502020204030204" pitchFamily="34" charset="0"/>
                          <a:ea typeface="+mn-ea"/>
                          <a:cs typeface="Calibri" panose="020F0502020204030204" pitchFamily="34" charset="0"/>
                        </a:rPr>
                        <a:t>&lt;.001</a:t>
                      </a:r>
                    </a:p>
                  </a:txBody>
                  <a:tcPr marL="125542" marR="125542" marT="45725" marB="45725" horzOverflow="overflow">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65078202"/>
                  </a:ext>
                </a:extLst>
              </a:tr>
              <a:tr h="216849">
                <a:tc>
                  <a:txBody>
                    <a:bodyPr/>
                    <a:lstStyle/>
                    <a:p>
                      <a:pPr marL="0" marR="0" lvl="0" indent="0" algn="l" defTabSz="457200" rtl="0" eaLnBrk="1" fontAlgn="base" latinLnBrk="0" hangingPunct="1">
                        <a:lnSpc>
                          <a:spcPct val="100000"/>
                        </a:lnSpc>
                        <a:spcBef>
                          <a:spcPct val="0"/>
                        </a:spcBef>
                        <a:spcAft>
                          <a:spcPct val="0"/>
                        </a:spcAft>
                        <a:buClrTx/>
                        <a:buSzTx/>
                        <a:buFont typeface="Arial" panose="020B0604020202020204" pitchFamily="34" charset="0"/>
                        <a:buNone/>
                        <a:tabLst/>
                      </a:pPr>
                      <a:r>
                        <a:rPr kumimoji="0" lang="en-US" altLang="en-US" sz="20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Cervix</a:t>
                      </a:r>
                    </a:p>
                  </a:txBody>
                  <a:tcPr marL="125542" marR="125542" marT="45725" marB="45725" anchor="ctr" horzOverflow="overflow">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4421 (65)</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1340 (20)</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1038 (15)</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2000" b="0" kern="1200" dirty="0">
                          <a:solidFill>
                            <a:schemeClr val="bg1"/>
                          </a:solidFill>
                          <a:effectLst/>
                          <a:latin typeface="Calibri" panose="020F0502020204030204" pitchFamily="34" charset="0"/>
                          <a:ea typeface="+mn-ea"/>
                          <a:cs typeface="Calibri" panose="020F0502020204030204" pitchFamily="34" charset="0"/>
                        </a:rPr>
                        <a:t>&lt;.001</a:t>
                      </a:r>
                    </a:p>
                  </a:txBody>
                  <a:tcPr marL="125542" marR="125542" marT="45725" marB="45725" horzOverflow="overflow">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705345018"/>
                  </a:ext>
                </a:extLst>
              </a:tr>
              <a:tr h="237434">
                <a:tc>
                  <a:txBody>
                    <a:bodyPr/>
                    <a:lstStyle/>
                    <a:p>
                      <a:pPr marL="0" marR="0" lvl="0" indent="0" algn="l" defTabSz="457200" rtl="0" eaLnBrk="1" fontAlgn="base" latinLnBrk="0" hangingPunct="1">
                        <a:lnSpc>
                          <a:spcPct val="100000"/>
                        </a:lnSpc>
                        <a:spcBef>
                          <a:spcPct val="0"/>
                        </a:spcBef>
                        <a:spcAft>
                          <a:spcPct val="0"/>
                        </a:spcAft>
                        <a:buClrTx/>
                        <a:buSzTx/>
                        <a:buFont typeface="Arial" panose="020B0604020202020204" pitchFamily="34" charset="0"/>
                        <a:buNone/>
                        <a:tabLst/>
                      </a:pPr>
                      <a:r>
                        <a:rPr kumimoji="0" lang="en-US" altLang="en-US" sz="20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Sarcoma</a:t>
                      </a:r>
                    </a:p>
                  </a:txBody>
                  <a:tcPr marL="125542" marR="125542" marT="45725" marB="45725" anchor="ctr" horzOverflow="overflow">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638 (70)</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238 (26)</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38 (4)</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2000" b="0" kern="1200" dirty="0">
                          <a:solidFill>
                            <a:schemeClr val="bg1"/>
                          </a:solidFill>
                          <a:effectLst/>
                          <a:latin typeface="Calibri" panose="020F0502020204030204" pitchFamily="34" charset="0"/>
                          <a:ea typeface="+mn-ea"/>
                          <a:cs typeface="Calibri" panose="020F0502020204030204" pitchFamily="34" charset="0"/>
                        </a:rPr>
                        <a:t>&lt;.010</a:t>
                      </a:r>
                    </a:p>
                  </a:txBody>
                  <a:tcPr marL="125542" marR="125542" marT="45725" marB="45725" horzOverflow="overflow">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15874204"/>
                  </a:ext>
                </a:extLst>
              </a:tr>
            </a:tbl>
          </a:graphicData>
        </a:graphic>
      </p:graphicFrame>
      <p:grpSp>
        <p:nvGrpSpPr>
          <p:cNvPr id="3" name="Group 2">
            <a:extLst>
              <a:ext uri="{FF2B5EF4-FFF2-40B4-BE49-F238E27FC236}">
                <a16:creationId xmlns:a16="http://schemas.microsoft.com/office/drawing/2014/main" id="{27F6F563-444D-3A01-1737-E192B92A736C}"/>
              </a:ext>
            </a:extLst>
          </p:cNvPr>
          <p:cNvGrpSpPr/>
          <p:nvPr/>
        </p:nvGrpSpPr>
        <p:grpSpPr>
          <a:xfrm>
            <a:off x="9392911" y="6212702"/>
            <a:ext cx="2488502" cy="450134"/>
            <a:chOff x="9392911" y="6212702"/>
            <a:chExt cx="2488502" cy="450134"/>
          </a:xfrm>
        </p:grpSpPr>
        <p:pic>
          <p:nvPicPr>
            <p:cNvPr id="4" name="Picture 3" descr="Icon&#10;&#10;Description automatically generated">
              <a:extLst>
                <a:ext uri="{FF2B5EF4-FFF2-40B4-BE49-F238E27FC236}">
                  <a16:creationId xmlns:a16="http://schemas.microsoft.com/office/drawing/2014/main" id="{F6D115BE-FF34-A314-7278-B71EF31F39A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452F60AD-AC7A-5A60-3B21-4503FC7CB95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16984380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C081C50-6D5A-4CB4-AB0A-49B3D0E7423B}"/>
              </a:ext>
            </a:extLst>
          </p:cNvPr>
          <p:cNvSpPr>
            <a:spLocks noGrp="1"/>
          </p:cNvSpPr>
          <p:nvPr>
            <p:ph type="title"/>
          </p:nvPr>
        </p:nvSpPr>
        <p:spPr>
          <a:xfrm>
            <a:off x="609759" y="238127"/>
            <a:ext cx="10393521" cy="1103313"/>
          </a:xfrm>
        </p:spPr>
        <p:txBody>
          <a:bodyPr/>
          <a:lstStyle/>
          <a:p>
            <a:r>
              <a:rPr lang="en-US" dirty="0"/>
              <a:t>Lower Enrollment of Black vs White Patients on Clinical Trials</a:t>
            </a:r>
          </a:p>
        </p:txBody>
      </p:sp>
      <p:graphicFrame>
        <p:nvGraphicFramePr>
          <p:cNvPr id="6" name="Content Placeholder 5">
            <a:extLst>
              <a:ext uri="{FF2B5EF4-FFF2-40B4-BE49-F238E27FC236}">
                <a16:creationId xmlns:a16="http://schemas.microsoft.com/office/drawing/2014/main" id="{A55DFB36-5D8C-4ABF-B626-7F931EEC3865}"/>
              </a:ext>
            </a:extLst>
          </p:cNvPr>
          <p:cNvGraphicFramePr>
            <a:graphicFrameLocks/>
          </p:cNvGraphicFramePr>
          <p:nvPr>
            <p:extLst>
              <p:ext uri="{D42A27DB-BD31-4B8C-83A1-F6EECF244321}">
                <p14:modId xmlns:p14="http://schemas.microsoft.com/office/powerpoint/2010/main" val="4104786650"/>
              </p:ext>
            </p:extLst>
          </p:nvPr>
        </p:nvGraphicFramePr>
        <p:xfrm>
          <a:off x="719138" y="1600200"/>
          <a:ext cx="10763066" cy="2682300"/>
        </p:xfrm>
        <a:graphic>
          <a:graphicData uri="http://schemas.openxmlformats.org/drawingml/2006/table">
            <a:tbl>
              <a:tblPr firstRow="1" bandRow="1">
                <a:effectLst/>
                <a:tableStyleId>{5940675A-B579-460E-94D1-54222C63F5DA}</a:tableStyleId>
              </a:tblPr>
              <a:tblGrid>
                <a:gridCol w="4111166">
                  <a:extLst>
                    <a:ext uri="{9D8B030D-6E8A-4147-A177-3AD203B41FA5}">
                      <a16:colId xmlns:a16="http://schemas.microsoft.com/office/drawing/2014/main" val="20000"/>
                    </a:ext>
                  </a:extLst>
                </a:gridCol>
                <a:gridCol w="2160541">
                  <a:extLst>
                    <a:ext uri="{9D8B030D-6E8A-4147-A177-3AD203B41FA5}">
                      <a16:colId xmlns:a16="http://schemas.microsoft.com/office/drawing/2014/main" val="20001"/>
                    </a:ext>
                  </a:extLst>
                </a:gridCol>
                <a:gridCol w="2330818">
                  <a:extLst>
                    <a:ext uri="{9D8B030D-6E8A-4147-A177-3AD203B41FA5}">
                      <a16:colId xmlns:a16="http://schemas.microsoft.com/office/drawing/2014/main" val="3903185980"/>
                    </a:ext>
                  </a:extLst>
                </a:gridCol>
                <a:gridCol w="2160541">
                  <a:extLst>
                    <a:ext uri="{9D8B030D-6E8A-4147-A177-3AD203B41FA5}">
                      <a16:colId xmlns:a16="http://schemas.microsoft.com/office/drawing/2014/main" val="2931018517"/>
                    </a:ext>
                  </a:extLst>
                </a:gridCol>
              </a:tblGrid>
              <a:tr h="251837">
                <a:tc rowSpan="2">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Enrollment in GOG Studies Based on Tumor Site</a:t>
                      </a:r>
                    </a:p>
                  </a:txBody>
                  <a:tcPr marL="125542" marR="125542" marT="45725" marB="45725" anchor="ctr" horzOverflow="overflow">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White:Black Enrollment Ratios Based on </a:t>
                      </a:r>
                      <a:b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b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Age-Adjusted Incidence of Each Cancer</a:t>
                      </a:r>
                    </a:p>
                  </a:txBody>
                  <a:tcPr marL="125542" marR="125542" marT="45725" marB="45725"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row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Fold Difference in Ratios</a:t>
                      </a:r>
                    </a:p>
                  </a:txBody>
                  <a:tcPr marL="125542" marR="125542" marT="45725" marB="45725" anchor="ctr" horzOverflow="overflow">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148141">
                <a:tc vMerge="1">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bg1"/>
                          </a:solidFill>
                          <a:effectLst/>
                          <a:latin typeface="+mn-lt"/>
                          <a:ea typeface="ＭＳ Ｐゴシック" charset="-128"/>
                        </a:rPr>
                        <a:t>Stage</a:t>
                      </a:r>
                    </a:p>
                  </a:txBody>
                  <a:tcPr marL="125542" marR="125542" marT="45725" marB="45725" horzOverflow="overflow">
                    <a:lnL w="9525" cap="flat" cmpd="sng" algn="ctr">
                      <a:solidFill>
                        <a:schemeClr val="accent4"/>
                      </a:solidFill>
                      <a:prstDash val="solid"/>
                      <a:round/>
                      <a:headEnd type="none" w="med" len="med"/>
                      <a:tailEnd type="none" w="med" len="med"/>
                    </a:lnL>
                    <a:lnR w="9525" cap="flat" cmpd="sng" algn="ctr">
                      <a:solidFill>
                        <a:schemeClr val="accent4"/>
                      </a:solidFill>
                      <a:prstDash val="solid"/>
                      <a:round/>
                      <a:headEnd type="none" w="med" len="med"/>
                      <a:tailEnd type="none" w="med" len="med"/>
                    </a:lnR>
                    <a:lnT w="9525" cap="flat" cmpd="sng" algn="ctr">
                      <a:solidFill>
                        <a:schemeClr val="accent4"/>
                      </a:solidFill>
                      <a:prstDash val="solid"/>
                      <a:round/>
                      <a:headEnd type="none" w="med" len="med"/>
                      <a:tailEnd type="none" w="med" len="med"/>
                    </a:lnT>
                    <a:lnB w="9525" cap="flat" cmpd="sng" algn="ctr">
                      <a:solidFill>
                        <a:schemeClr val="accent4"/>
                      </a:solidFill>
                      <a:prstDash val="solid"/>
                      <a:round/>
                      <a:headEnd type="none" w="med" len="med"/>
                      <a:tailEnd type="none" w="med" len="med"/>
                    </a:lnB>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Expected</a:t>
                      </a:r>
                    </a:p>
                  </a:txBody>
                  <a:tcPr marL="125542" marR="125542" marT="45725" marB="45725"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Observed</a:t>
                      </a:r>
                    </a:p>
                  </a:txBody>
                  <a:tcPr marL="125542" marR="125542" marT="45725" marB="45725"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vMerge="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endParaRPr>
                    </a:p>
                  </a:txBody>
                  <a:tcPr marL="125542" marR="125542" marT="45725" marB="45725" anchor="ctr" horzOverflow="overflow">
                    <a:lnL w="12700" cap="flat" cmpd="sng" algn="ctr">
                      <a:solidFill>
                        <a:schemeClr val="tx1"/>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1"/>
                  </a:ext>
                </a:extLst>
              </a:tr>
              <a:tr h="148141">
                <a:tc>
                  <a:txBody>
                    <a:bodyPr/>
                    <a:lstStyle/>
                    <a:p>
                      <a:pPr marL="0" marR="0" lvl="0" indent="0" algn="l" defTabSz="457200" rtl="0" eaLnBrk="1" fontAlgn="base" latinLnBrk="0" hangingPunct="1">
                        <a:lnSpc>
                          <a:spcPct val="100000"/>
                        </a:lnSpc>
                        <a:spcBef>
                          <a:spcPct val="0"/>
                        </a:spcBef>
                        <a:spcAft>
                          <a:spcPct val="0"/>
                        </a:spcAft>
                        <a:buClrTx/>
                        <a:buSzTx/>
                        <a:buFont typeface="Arial" panose="020B0604020202020204" pitchFamily="34" charset="0"/>
                        <a:buNone/>
                        <a:tabLst/>
                      </a:pPr>
                      <a:r>
                        <a:rPr kumimoji="0" lang="en-US" altLang="en-US" sz="20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Ovary</a:t>
                      </a:r>
                    </a:p>
                  </a:txBody>
                  <a:tcPr marL="125542" marR="125542" marT="45725" marB="45725" anchor="ctr" horzOverflow="overflow">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2000" b="0" kern="1200" dirty="0">
                          <a:solidFill>
                            <a:schemeClr val="bg1"/>
                          </a:solidFill>
                          <a:effectLst/>
                          <a:latin typeface="Calibri" panose="020F0502020204030204" pitchFamily="34" charset="0"/>
                          <a:ea typeface="+mn-ea"/>
                          <a:cs typeface="Calibri" panose="020F0502020204030204" pitchFamily="34" charset="0"/>
                        </a:rPr>
                        <a:t>1 to 0.74</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2000" b="0" kern="1200" dirty="0">
                          <a:solidFill>
                            <a:schemeClr val="bg1"/>
                          </a:solidFill>
                          <a:effectLst/>
                          <a:latin typeface="Calibri" panose="020F0502020204030204" pitchFamily="34" charset="0"/>
                          <a:ea typeface="+mn-ea"/>
                          <a:cs typeface="Calibri" panose="020F0502020204030204" pitchFamily="34" charset="0"/>
                        </a:rPr>
                        <a:t>1 to 0.05</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2000" b="0" kern="1200" dirty="0">
                          <a:solidFill>
                            <a:schemeClr val="bg1"/>
                          </a:solidFill>
                          <a:effectLst/>
                          <a:latin typeface="Calibri" panose="020F0502020204030204" pitchFamily="34" charset="0"/>
                          <a:ea typeface="+mn-ea"/>
                          <a:cs typeface="Calibri" panose="020F0502020204030204" pitchFamily="34" charset="0"/>
                        </a:rPr>
                        <a:t>14.8-fold</a:t>
                      </a:r>
                    </a:p>
                  </a:txBody>
                  <a:tcPr marL="125542" marR="125542" marT="45725" marB="45725" horzOverflow="overflow">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1"/>
                  </a:ext>
                </a:extLst>
              </a:tr>
              <a:tr h="148141">
                <a:tc>
                  <a:txBody>
                    <a:bodyPr/>
                    <a:lstStyle/>
                    <a:p>
                      <a:pPr marL="0" marR="0" lvl="0" indent="0" algn="l" defTabSz="457200" rtl="0" eaLnBrk="1" fontAlgn="base" latinLnBrk="0" hangingPunct="1">
                        <a:lnSpc>
                          <a:spcPct val="100000"/>
                        </a:lnSpc>
                        <a:spcBef>
                          <a:spcPct val="0"/>
                        </a:spcBef>
                        <a:spcAft>
                          <a:spcPct val="0"/>
                        </a:spcAft>
                        <a:buClrTx/>
                        <a:buSzTx/>
                        <a:buFont typeface="Arial" panose="020B0604020202020204" pitchFamily="34" charset="0"/>
                        <a:buNone/>
                        <a:tabLst/>
                      </a:pPr>
                      <a:r>
                        <a:rPr kumimoji="0" lang="en-US" altLang="en-US" sz="20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Endometrial</a:t>
                      </a:r>
                    </a:p>
                  </a:txBody>
                  <a:tcPr marL="125542" marR="125542" marT="45725" marB="45725" anchor="ctr" horzOverflow="overflow">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1 to 0.90</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1 to 0.09</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2000" b="0" kern="1200" dirty="0">
                          <a:solidFill>
                            <a:schemeClr val="bg1"/>
                          </a:solidFill>
                          <a:effectLst/>
                          <a:latin typeface="Calibri" panose="020F0502020204030204" pitchFamily="34" charset="0"/>
                          <a:ea typeface="+mn-ea"/>
                          <a:cs typeface="Calibri" panose="020F0502020204030204" pitchFamily="34" charset="0"/>
                        </a:rPr>
                        <a:t>9.8-fold</a:t>
                      </a:r>
                    </a:p>
                  </a:txBody>
                  <a:tcPr marL="125542" marR="125542" marT="45725" marB="45725" horzOverflow="overflow">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65078202"/>
                  </a:ext>
                </a:extLst>
              </a:tr>
              <a:tr h="148141">
                <a:tc>
                  <a:txBody>
                    <a:bodyPr/>
                    <a:lstStyle/>
                    <a:p>
                      <a:pPr marL="0" marR="0" lvl="0" indent="0" algn="l" defTabSz="457200" rtl="0" eaLnBrk="1" fontAlgn="base" latinLnBrk="0" hangingPunct="1">
                        <a:lnSpc>
                          <a:spcPct val="100000"/>
                        </a:lnSpc>
                        <a:spcBef>
                          <a:spcPct val="0"/>
                        </a:spcBef>
                        <a:spcAft>
                          <a:spcPct val="0"/>
                        </a:spcAft>
                        <a:buClrTx/>
                        <a:buSzTx/>
                        <a:buFont typeface="Arial" panose="020B0604020202020204" pitchFamily="34" charset="0"/>
                        <a:buNone/>
                        <a:tabLst/>
                      </a:pPr>
                      <a:r>
                        <a:rPr kumimoji="0" lang="en-US" altLang="en-US" sz="20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Cervix</a:t>
                      </a:r>
                    </a:p>
                  </a:txBody>
                  <a:tcPr marL="125542" marR="125542" marT="45725" marB="45725" anchor="ctr" horzOverflow="overflow">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1 to 1.34</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1 to 0.30</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2000" b="0" kern="1200" dirty="0">
                          <a:solidFill>
                            <a:schemeClr val="bg1"/>
                          </a:solidFill>
                          <a:effectLst/>
                          <a:latin typeface="Calibri" panose="020F0502020204030204" pitchFamily="34" charset="0"/>
                          <a:ea typeface="+mn-ea"/>
                          <a:cs typeface="Calibri" panose="020F0502020204030204" pitchFamily="34" charset="0"/>
                        </a:rPr>
                        <a:t>4.5-fold</a:t>
                      </a:r>
                    </a:p>
                  </a:txBody>
                  <a:tcPr marL="125542" marR="125542" marT="45725" marB="45725" horzOverflow="overflow">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705345018"/>
                  </a:ext>
                </a:extLst>
              </a:tr>
              <a:tr h="162204">
                <a:tc>
                  <a:txBody>
                    <a:bodyPr/>
                    <a:lstStyle/>
                    <a:p>
                      <a:pPr marL="0" marR="0" lvl="0" indent="0" algn="l" defTabSz="457200" rtl="0" eaLnBrk="1" fontAlgn="base" latinLnBrk="0" hangingPunct="1">
                        <a:lnSpc>
                          <a:spcPct val="100000"/>
                        </a:lnSpc>
                        <a:spcBef>
                          <a:spcPct val="0"/>
                        </a:spcBef>
                        <a:spcAft>
                          <a:spcPct val="0"/>
                        </a:spcAft>
                        <a:buClrTx/>
                        <a:buSzTx/>
                        <a:buFont typeface="Arial" panose="020B0604020202020204" pitchFamily="34" charset="0"/>
                        <a:buNone/>
                        <a:tabLst/>
                      </a:pPr>
                      <a:r>
                        <a:rPr kumimoji="0" lang="en-US" altLang="en-US" sz="20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Sarcoma</a:t>
                      </a:r>
                    </a:p>
                  </a:txBody>
                  <a:tcPr marL="125542" marR="125542" marT="45725" marB="45725" anchor="ctr" horzOverflow="overflow">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1 to 1.94</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2000" b="0" kern="1200" dirty="0">
                          <a:solidFill>
                            <a:schemeClr val="bg1"/>
                          </a:solidFill>
                          <a:effectLst/>
                          <a:latin typeface="Calibri" panose="020F0502020204030204" pitchFamily="34" charset="0"/>
                          <a:ea typeface="+mn-ea"/>
                          <a:cs typeface="Calibri" panose="020F0502020204030204" pitchFamily="34" charset="0"/>
                        </a:rPr>
                        <a:t>1 to 0.37</a:t>
                      </a: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2000" b="0" kern="1200" dirty="0">
                          <a:solidFill>
                            <a:schemeClr val="bg1"/>
                          </a:solidFill>
                          <a:effectLst/>
                          <a:latin typeface="Calibri" panose="020F0502020204030204" pitchFamily="34" charset="0"/>
                          <a:ea typeface="+mn-ea"/>
                          <a:cs typeface="Calibri" panose="020F0502020204030204" pitchFamily="34" charset="0"/>
                        </a:rPr>
                        <a:t>5.2-fold</a:t>
                      </a:r>
                    </a:p>
                  </a:txBody>
                  <a:tcPr marL="125542" marR="125542" marT="45725" marB="45725" horzOverflow="overflow">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15874204"/>
                  </a:ext>
                </a:extLst>
              </a:tr>
            </a:tbl>
          </a:graphicData>
        </a:graphic>
      </p:graphicFrame>
      <p:sp>
        <p:nvSpPr>
          <p:cNvPr id="7" name="Content Placeholder 2">
            <a:extLst>
              <a:ext uri="{FF2B5EF4-FFF2-40B4-BE49-F238E27FC236}">
                <a16:creationId xmlns:a16="http://schemas.microsoft.com/office/drawing/2014/main" id="{3019EFBA-43BF-4B63-8BEC-BFF3F1B99882}"/>
              </a:ext>
            </a:extLst>
          </p:cNvPr>
          <p:cNvSpPr txBox="1">
            <a:spLocks/>
          </p:cNvSpPr>
          <p:nvPr/>
        </p:nvSpPr>
        <p:spPr bwMode="auto">
          <a:xfrm>
            <a:off x="604675" y="4514634"/>
            <a:ext cx="10877528" cy="133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r>
              <a:rPr lang="en-US" sz="2400" b="0" kern="0" dirty="0"/>
              <a:t>Increasing underrepresented patients of color enrollment is important for providing insight into objective racial differences in tumor biology, treatment responses, and survival</a:t>
            </a:r>
          </a:p>
        </p:txBody>
      </p:sp>
      <p:sp>
        <p:nvSpPr>
          <p:cNvPr id="12" name="TextBox 11">
            <a:extLst>
              <a:ext uri="{FF2B5EF4-FFF2-40B4-BE49-F238E27FC236}">
                <a16:creationId xmlns:a16="http://schemas.microsoft.com/office/drawing/2014/main" id="{D9882CF9-C4A7-4F48-8CF8-0E53B5B14C8D}"/>
              </a:ext>
            </a:extLst>
          </p:cNvPr>
          <p:cNvSpPr txBox="1"/>
          <p:nvPr/>
        </p:nvSpPr>
        <p:spPr bwMode="auto">
          <a:xfrm>
            <a:off x="431955" y="6371626"/>
            <a:ext cx="567362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Scalici. Gynecol Oncol. 2015;138:441.</a:t>
            </a:r>
          </a:p>
        </p:txBody>
      </p:sp>
      <p:grpSp>
        <p:nvGrpSpPr>
          <p:cNvPr id="2" name="Group 1">
            <a:extLst>
              <a:ext uri="{FF2B5EF4-FFF2-40B4-BE49-F238E27FC236}">
                <a16:creationId xmlns:a16="http://schemas.microsoft.com/office/drawing/2014/main" id="{3E74225B-FD51-2267-6C79-1643E7930478}"/>
              </a:ext>
            </a:extLst>
          </p:cNvPr>
          <p:cNvGrpSpPr/>
          <p:nvPr/>
        </p:nvGrpSpPr>
        <p:grpSpPr>
          <a:xfrm>
            <a:off x="9392911" y="6212702"/>
            <a:ext cx="2488502" cy="450134"/>
            <a:chOff x="9392911" y="6212702"/>
            <a:chExt cx="2488502" cy="450134"/>
          </a:xfrm>
        </p:grpSpPr>
        <p:pic>
          <p:nvPicPr>
            <p:cNvPr id="4" name="Picture 3" descr="Icon&#10;&#10;Description automatically generated">
              <a:extLst>
                <a:ext uri="{FF2B5EF4-FFF2-40B4-BE49-F238E27FC236}">
                  <a16:creationId xmlns:a16="http://schemas.microsoft.com/office/drawing/2014/main" id="{78CEDFB1-0C8D-5935-6C8F-0584300B16E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C10CE04E-BB31-BC58-6F09-400AA591BA47}"/>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411478313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B5D2994C-B5F1-4F82-A056-3BAA9301A18B}"/>
              </a:ext>
            </a:extLst>
          </p:cNvPr>
          <p:cNvSpPr>
            <a:spLocks noGrp="1"/>
          </p:cNvSpPr>
          <p:nvPr>
            <p:ph sz="half" idx="2"/>
          </p:nvPr>
        </p:nvSpPr>
        <p:spPr>
          <a:xfrm>
            <a:off x="6252634" y="1510730"/>
            <a:ext cx="5337546" cy="4665746"/>
          </a:xfrm>
        </p:spPr>
        <p:txBody>
          <a:bodyPr/>
          <a:lstStyle/>
          <a:p>
            <a:r>
              <a:rPr lang="en-US" sz="2400" dirty="0"/>
              <a:t>Patients are often not asked about participation in clinical trials</a:t>
            </a:r>
          </a:p>
          <a:p>
            <a:pPr lvl="1"/>
            <a:r>
              <a:rPr lang="en-US" sz="1800" b="1" dirty="0">
                <a:solidFill>
                  <a:schemeClr val="accent3"/>
                </a:solidFill>
              </a:rPr>
              <a:t>Just ASK™ Increasing Diversity in Cancer Clinical Research program</a:t>
            </a:r>
          </a:p>
          <a:p>
            <a:r>
              <a:rPr lang="en-US" sz="2400" dirty="0"/>
              <a:t>Factors found not to be correlated with willingness to participate in clinical trials included:</a:t>
            </a:r>
          </a:p>
          <a:p>
            <a:pPr lvl="1"/>
            <a:r>
              <a:rPr lang="en-US" sz="1800" dirty="0"/>
              <a:t>Race</a:t>
            </a:r>
          </a:p>
          <a:p>
            <a:pPr lvl="1"/>
            <a:r>
              <a:rPr lang="en-US" sz="1800" dirty="0"/>
              <a:t>Psychological stressors (anxiety and depression) </a:t>
            </a:r>
          </a:p>
          <a:p>
            <a:pPr marL="0" indent="0">
              <a:buNone/>
            </a:pPr>
            <a:endParaRPr lang="en-US" sz="2400" dirty="0"/>
          </a:p>
        </p:txBody>
      </p:sp>
      <p:sp>
        <p:nvSpPr>
          <p:cNvPr id="3" name="Title 2">
            <a:extLst>
              <a:ext uri="{FF2B5EF4-FFF2-40B4-BE49-F238E27FC236}">
                <a16:creationId xmlns:a16="http://schemas.microsoft.com/office/drawing/2014/main" id="{13E607C6-9646-4234-AC3F-B0CEEFCC1A5B}"/>
              </a:ext>
            </a:extLst>
          </p:cNvPr>
          <p:cNvSpPr>
            <a:spLocks noGrp="1"/>
          </p:cNvSpPr>
          <p:nvPr>
            <p:ph type="title"/>
          </p:nvPr>
        </p:nvSpPr>
        <p:spPr/>
        <p:txBody>
          <a:bodyPr/>
          <a:lstStyle/>
          <a:p>
            <a:r>
              <a:rPr lang="en-US" dirty="0"/>
              <a:t>Factors Affecting Willingness to Participate in</a:t>
            </a:r>
            <a:br>
              <a:rPr lang="en-US" dirty="0"/>
            </a:br>
            <a:r>
              <a:rPr lang="en-US" dirty="0"/>
              <a:t>Clinical Trials</a:t>
            </a:r>
          </a:p>
        </p:txBody>
      </p:sp>
      <p:sp>
        <p:nvSpPr>
          <p:cNvPr id="4" name="Content Placeholder 3">
            <a:extLst>
              <a:ext uri="{FF2B5EF4-FFF2-40B4-BE49-F238E27FC236}">
                <a16:creationId xmlns:a16="http://schemas.microsoft.com/office/drawing/2014/main" id="{CBF00ABC-9619-43BF-8D28-215D749FC73E}"/>
              </a:ext>
            </a:extLst>
          </p:cNvPr>
          <p:cNvSpPr>
            <a:spLocks noGrp="1"/>
          </p:cNvSpPr>
          <p:nvPr>
            <p:ph sz="half" idx="1"/>
          </p:nvPr>
        </p:nvSpPr>
        <p:spPr/>
        <p:txBody>
          <a:bodyPr/>
          <a:lstStyle/>
          <a:p>
            <a:r>
              <a:rPr lang="en-US" sz="2000" dirty="0"/>
              <a:t>Need for better medical information, including:</a:t>
            </a:r>
          </a:p>
          <a:p>
            <a:pPr lvl="1"/>
            <a:r>
              <a:rPr lang="en-US" sz="1800" dirty="0"/>
              <a:t>Direction/recommendations by provider</a:t>
            </a:r>
          </a:p>
          <a:p>
            <a:pPr lvl="1"/>
            <a:r>
              <a:rPr lang="en-US" sz="1800" dirty="0"/>
              <a:t>Information about risks/benefits and treatment alternatives</a:t>
            </a:r>
          </a:p>
          <a:p>
            <a:pPr lvl="1"/>
            <a:r>
              <a:rPr lang="en-US" sz="1800" dirty="0"/>
              <a:t>Description of the clinical trial process</a:t>
            </a:r>
          </a:p>
          <a:p>
            <a:r>
              <a:rPr lang="en-US" sz="2000" dirty="0"/>
              <a:t>Testimonials from patients like them who participated in clinical trials</a:t>
            </a:r>
          </a:p>
          <a:p>
            <a:r>
              <a:rPr lang="en-US" sz="2000" dirty="0"/>
              <a:t>Help with logistical barriers (eg, transportation, access to dependent care)</a:t>
            </a:r>
          </a:p>
          <a:p>
            <a:r>
              <a:rPr lang="en-US" sz="2000" dirty="0"/>
              <a:t>Emotional support</a:t>
            </a:r>
          </a:p>
          <a:p>
            <a:endParaRPr lang="en-US" dirty="0"/>
          </a:p>
        </p:txBody>
      </p:sp>
      <p:sp>
        <p:nvSpPr>
          <p:cNvPr id="8" name="Text Box 15">
            <a:extLst>
              <a:ext uri="{FF2B5EF4-FFF2-40B4-BE49-F238E27FC236}">
                <a16:creationId xmlns:a16="http://schemas.microsoft.com/office/drawing/2014/main" id="{45E1B2D0-3D7A-45DB-BA0B-C6B0D7675DED}"/>
              </a:ext>
            </a:extLst>
          </p:cNvPr>
          <p:cNvSpPr txBox="1">
            <a:spLocks noChangeArrowheads="1"/>
          </p:cNvSpPr>
          <p:nvPr/>
        </p:nvSpPr>
        <p:spPr bwMode="auto">
          <a:xfrm>
            <a:off x="422912" y="6183937"/>
            <a:ext cx="7853363" cy="461665"/>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mn-cs"/>
              </a:rPr>
              <a:t>Patel. Gynecol Oncol. 2020;157:323. Igwe. Gynecol Oncol. 2016;142:520. Esnaola. ASCO 2021. 2. </a:t>
            </a:r>
            <a:r>
              <a:rPr lang="en-US" altLang="en-US" sz="1200" b="0" spc="-10" dirty="0">
                <a:solidFill>
                  <a:schemeClr val="bg2"/>
                </a:solidFill>
                <a:latin typeface="Calibri" panose="020F0502020204030204" pitchFamily="34" charset="0"/>
                <a:cs typeface="+mn-cs"/>
                <a:hlinkClick r:id="rId3"/>
              </a:rPr>
              <a:t>http://dukecancerinstitute.org/news/homegrown-just-ask-program-rolls-out-nationally</a:t>
            </a:r>
            <a:r>
              <a:rPr lang="en-US" altLang="en-US" sz="1200" b="0" spc="-10" dirty="0">
                <a:solidFill>
                  <a:schemeClr val="bg2"/>
                </a:solidFill>
                <a:latin typeface="Calibri" panose="020F0502020204030204" pitchFamily="34" charset="0"/>
                <a:cs typeface="+mn-cs"/>
              </a:rPr>
              <a:t>. Accessed: Jan 15, 2023.</a:t>
            </a:r>
            <a:endParaRPr lang="en-US" altLang="en-US" sz="1200" b="0" dirty="0">
              <a:solidFill>
                <a:schemeClr val="bg2"/>
              </a:solidFill>
              <a:latin typeface="Calibri" panose="020F0502020204030204" pitchFamily="34" charset="0"/>
              <a:cs typeface="+mn-cs"/>
            </a:endParaRPr>
          </a:p>
        </p:txBody>
      </p:sp>
      <p:grpSp>
        <p:nvGrpSpPr>
          <p:cNvPr id="9" name="Group 8">
            <a:extLst>
              <a:ext uri="{FF2B5EF4-FFF2-40B4-BE49-F238E27FC236}">
                <a16:creationId xmlns:a16="http://schemas.microsoft.com/office/drawing/2014/main" id="{9AA995CB-74BD-28BC-A356-21369B6D9ADF}"/>
              </a:ext>
            </a:extLst>
          </p:cNvPr>
          <p:cNvGrpSpPr/>
          <p:nvPr/>
        </p:nvGrpSpPr>
        <p:grpSpPr>
          <a:xfrm>
            <a:off x="9392911" y="6212702"/>
            <a:ext cx="2488502" cy="450134"/>
            <a:chOff x="9392911" y="6212702"/>
            <a:chExt cx="2488502" cy="450134"/>
          </a:xfrm>
        </p:grpSpPr>
        <p:pic>
          <p:nvPicPr>
            <p:cNvPr id="10" name="Picture 9" descr="Icon&#10;&#10;Description automatically generated">
              <a:extLst>
                <a:ext uri="{FF2B5EF4-FFF2-40B4-BE49-F238E27FC236}">
                  <a16:creationId xmlns:a16="http://schemas.microsoft.com/office/drawing/2014/main" id="{48F8C0C9-876A-AB33-B50E-2ECD2D5DFD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1" name="Rectangle 8">
              <a:extLst>
                <a:ext uri="{FF2B5EF4-FFF2-40B4-BE49-F238E27FC236}">
                  <a16:creationId xmlns:a16="http://schemas.microsoft.com/office/drawing/2014/main" id="{43D64813-884E-9A6D-5623-5CCE0719E4A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5"/>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52509013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3E607C6-9646-4234-AC3F-B0CEEFCC1A5B}"/>
              </a:ext>
            </a:extLst>
          </p:cNvPr>
          <p:cNvSpPr>
            <a:spLocks noGrp="1"/>
          </p:cNvSpPr>
          <p:nvPr>
            <p:ph type="title"/>
          </p:nvPr>
        </p:nvSpPr>
        <p:spPr>
          <a:xfrm>
            <a:off x="609759" y="238127"/>
            <a:ext cx="11131634" cy="1103313"/>
          </a:xfrm>
        </p:spPr>
        <p:txBody>
          <a:bodyPr/>
          <a:lstStyle/>
          <a:p>
            <a:r>
              <a:rPr lang="en-US" dirty="0"/>
              <a:t>Benefits of Diverse Enrollment on Clinical Trials: Better Data on Health Disparities and Access to SoC Treatments</a:t>
            </a:r>
          </a:p>
        </p:txBody>
      </p:sp>
      <p:sp>
        <p:nvSpPr>
          <p:cNvPr id="4" name="Content Placeholder 3">
            <a:extLst>
              <a:ext uri="{FF2B5EF4-FFF2-40B4-BE49-F238E27FC236}">
                <a16:creationId xmlns:a16="http://schemas.microsoft.com/office/drawing/2014/main" id="{CBF00ABC-9619-43BF-8D28-215D749FC73E}"/>
              </a:ext>
            </a:extLst>
          </p:cNvPr>
          <p:cNvSpPr>
            <a:spLocks noGrp="1"/>
          </p:cNvSpPr>
          <p:nvPr>
            <p:ph idx="1"/>
          </p:nvPr>
        </p:nvSpPr>
        <p:spPr>
          <a:xfrm>
            <a:off x="604675" y="1513047"/>
            <a:ext cx="10429085" cy="4650686"/>
          </a:xfrm>
        </p:spPr>
        <p:txBody>
          <a:bodyPr/>
          <a:lstStyle/>
          <a:p>
            <a:r>
              <a:rPr lang="en-US" sz="2400" dirty="0"/>
              <a:t>SoCs are stablished in the setting of clinical trials</a:t>
            </a:r>
            <a:r>
              <a:rPr lang="en-US" sz="2400" baseline="30000" dirty="0"/>
              <a:t>1,2</a:t>
            </a:r>
          </a:p>
          <a:p>
            <a:r>
              <a:rPr lang="en-US" sz="2400" dirty="0"/>
              <a:t>Clinical trials may help ensure timely and equitable access to needed healthcare services</a:t>
            </a:r>
            <a:r>
              <a:rPr lang="en-US" sz="2400" baseline="30000" dirty="0"/>
              <a:t>1</a:t>
            </a:r>
          </a:p>
          <a:p>
            <a:pPr lvl="1"/>
            <a:r>
              <a:rPr lang="en-US" sz="2200" dirty="0"/>
              <a:t>Increasing access to novel therapies</a:t>
            </a:r>
          </a:p>
          <a:p>
            <a:pPr lvl="1"/>
            <a:r>
              <a:rPr lang="en-US" sz="2200" dirty="0"/>
              <a:t>Increasing adherence to diagnostics/follow-up care</a:t>
            </a:r>
          </a:p>
          <a:p>
            <a:r>
              <a:rPr lang="en-US" sz="2400" dirty="0"/>
              <a:t>Increased enrollment of underrepresented patients of color on clinical trials is essential for adequately describing true racial difference in gynecologic malignancies</a:t>
            </a:r>
            <a:r>
              <a:rPr lang="en-US" sz="2400" baseline="30000" dirty="0"/>
              <a:t>1,3</a:t>
            </a:r>
          </a:p>
          <a:p>
            <a:pPr lvl="1"/>
            <a:r>
              <a:rPr lang="en-US" sz="2200" dirty="0"/>
              <a:t>Skepticism, lack of encouragement to participate in clinical trial by provider, and lack of referral procedures for clinical staff remain as barriers to enrollment of racial minorities on clinical trials</a:t>
            </a:r>
          </a:p>
        </p:txBody>
      </p:sp>
      <p:sp>
        <p:nvSpPr>
          <p:cNvPr id="8" name="Text Box 15">
            <a:extLst>
              <a:ext uri="{FF2B5EF4-FFF2-40B4-BE49-F238E27FC236}">
                <a16:creationId xmlns:a16="http://schemas.microsoft.com/office/drawing/2014/main" id="{8540613A-FDB5-41FF-B211-A0931C20A485}"/>
              </a:ext>
            </a:extLst>
          </p:cNvPr>
          <p:cNvSpPr txBox="1">
            <a:spLocks noChangeArrowheads="1"/>
          </p:cNvSpPr>
          <p:nvPr/>
        </p:nvSpPr>
        <p:spPr bwMode="auto">
          <a:xfrm>
            <a:off x="422912" y="6368603"/>
            <a:ext cx="7853363"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mn-cs"/>
              </a:rPr>
              <a:t>1.</a:t>
            </a:r>
            <a:r>
              <a:rPr lang="en-US" sz="1200" b="0" kern="1200" dirty="0">
                <a:solidFill>
                  <a:srgbClr val="455560"/>
                </a:solidFill>
                <a:latin typeface="Calibri" panose="020F0502020204030204" pitchFamily="34" charset="0"/>
                <a:cs typeface="Calibri" panose="020F0502020204030204" pitchFamily="34" charset="0"/>
              </a:rPr>
              <a:t> Scalici. Gynecol Oncol. 2015;138:441. </a:t>
            </a:r>
            <a:r>
              <a:rPr lang="en-US" altLang="en-US" sz="1200" b="0" spc="-10" dirty="0">
                <a:solidFill>
                  <a:schemeClr val="bg2"/>
                </a:solidFill>
                <a:latin typeface="Calibri" panose="020F0502020204030204" pitchFamily="34" charset="0"/>
                <a:cs typeface="+mn-cs"/>
              </a:rPr>
              <a:t>2. Igwe. Gynecol Oncol. 2016;142:520. 3. Durant. Cancer 2014;120:1097.</a:t>
            </a:r>
            <a:endParaRPr lang="en-US" altLang="en-US" sz="1200" b="0" dirty="0">
              <a:solidFill>
                <a:schemeClr val="bg2"/>
              </a:solidFill>
              <a:latin typeface="Calibri" panose="020F0502020204030204" pitchFamily="34" charset="0"/>
              <a:cs typeface="+mn-cs"/>
            </a:endParaRPr>
          </a:p>
        </p:txBody>
      </p:sp>
      <p:grpSp>
        <p:nvGrpSpPr>
          <p:cNvPr id="2" name="Group 1">
            <a:extLst>
              <a:ext uri="{FF2B5EF4-FFF2-40B4-BE49-F238E27FC236}">
                <a16:creationId xmlns:a16="http://schemas.microsoft.com/office/drawing/2014/main" id="{D6CB3C79-05A7-E089-62A6-196F17F8AC49}"/>
              </a:ext>
            </a:extLst>
          </p:cNvPr>
          <p:cNvGrpSpPr/>
          <p:nvPr/>
        </p:nvGrpSpPr>
        <p:grpSpPr>
          <a:xfrm>
            <a:off x="9392911" y="6212702"/>
            <a:ext cx="2488502" cy="450134"/>
            <a:chOff x="9392911" y="6212702"/>
            <a:chExt cx="2488502" cy="450134"/>
          </a:xfrm>
        </p:grpSpPr>
        <p:pic>
          <p:nvPicPr>
            <p:cNvPr id="9" name="Picture 8" descr="Icon&#10;&#10;Description automatically generated">
              <a:extLst>
                <a:ext uri="{FF2B5EF4-FFF2-40B4-BE49-F238E27FC236}">
                  <a16:creationId xmlns:a16="http://schemas.microsoft.com/office/drawing/2014/main" id="{09F8AB76-AE48-5758-8E21-DEA102DC619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0" name="Rectangle 8">
              <a:extLst>
                <a:ext uri="{FF2B5EF4-FFF2-40B4-BE49-F238E27FC236}">
                  <a16:creationId xmlns:a16="http://schemas.microsoft.com/office/drawing/2014/main" id="{71018831-2B39-8EC9-C7AE-0C9CB331A517}"/>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25422717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6908A7C9-7E80-4770-964A-75196DA33182}"/>
              </a:ext>
            </a:extLst>
          </p:cNvPr>
          <p:cNvSpPr>
            <a:spLocks noGrp="1"/>
          </p:cNvSpPr>
          <p:nvPr>
            <p:ph sz="half" idx="2"/>
          </p:nvPr>
        </p:nvSpPr>
        <p:spPr>
          <a:xfrm>
            <a:off x="6252634" y="1510730"/>
            <a:ext cx="5229570" cy="1977240"/>
          </a:xfrm>
        </p:spPr>
        <p:txBody>
          <a:bodyPr/>
          <a:lstStyle/>
          <a:p>
            <a:r>
              <a:rPr lang="en-US" sz="1800" dirty="0"/>
              <a:t>Listen to and understand each patient’s goals to help develop manageable plans for achieving healthcare goals</a:t>
            </a:r>
          </a:p>
          <a:p>
            <a:r>
              <a:rPr lang="en-US" altLang="en-US" sz="1600" b="0" dirty="0">
                <a:solidFill>
                  <a:schemeClr val="accent3"/>
                </a:solidFill>
                <a:latin typeface="Calibri" panose="020F0502020204030204" pitchFamily="34" charset="0"/>
                <a:cs typeface="+mn-cs"/>
              </a:rPr>
              <a:t>Visit</a:t>
            </a:r>
            <a:r>
              <a:rPr lang="en-US" altLang="en-US" sz="1600" b="0" dirty="0">
                <a:solidFill>
                  <a:srgbClr val="00B0F0"/>
                </a:solidFill>
                <a:latin typeface="Calibri" panose="020F0502020204030204" pitchFamily="34" charset="0"/>
                <a:cs typeface="+mn-cs"/>
              </a:rPr>
              <a:t> </a:t>
            </a:r>
            <a:r>
              <a:rPr lang="en-US" altLang="en-US" sz="1600" dirty="0">
                <a:solidFill>
                  <a:srgbClr val="00B0F0"/>
                </a:solidFill>
                <a:latin typeface="Calibri" panose="020F0502020204030204" pitchFamily="34" charset="0"/>
                <a:cs typeface="+mn-cs"/>
                <a:hlinkClick r:id="rId3"/>
              </a:rPr>
              <a:t>clinicaltrials.gov/</a:t>
            </a:r>
            <a:r>
              <a:rPr lang="en-US" altLang="en-US" sz="1600" dirty="0">
                <a:solidFill>
                  <a:srgbClr val="00B0F0"/>
                </a:solidFill>
                <a:latin typeface="Calibri" panose="020F0502020204030204" pitchFamily="34" charset="0"/>
                <a:cs typeface="+mn-cs"/>
              </a:rPr>
              <a:t> </a:t>
            </a:r>
            <a:r>
              <a:rPr lang="en-US" altLang="en-US" sz="1600" b="0" dirty="0">
                <a:solidFill>
                  <a:schemeClr val="accent3"/>
                </a:solidFill>
                <a:latin typeface="Calibri" panose="020F0502020204030204" pitchFamily="34" charset="0"/>
                <a:cs typeface="+mn-cs"/>
              </a:rPr>
              <a:t>for available clinical trials near you  </a:t>
            </a:r>
          </a:p>
          <a:p>
            <a:endParaRPr lang="en-US" sz="2000" dirty="0"/>
          </a:p>
        </p:txBody>
      </p:sp>
      <p:sp>
        <p:nvSpPr>
          <p:cNvPr id="2" name="Title 1">
            <a:extLst>
              <a:ext uri="{FF2B5EF4-FFF2-40B4-BE49-F238E27FC236}">
                <a16:creationId xmlns:a16="http://schemas.microsoft.com/office/drawing/2014/main" id="{4718092E-0932-4887-8585-E6E09375FC97}"/>
              </a:ext>
            </a:extLst>
          </p:cNvPr>
          <p:cNvSpPr>
            <a:spLocks noGrp="1"/>
          </p:cNvSpPr>
          <p:nvPr>
            <p:ph type="title"/>
          </p:nvPr>
        </p:nvSpPr>
        <p:spPr/>
        <p:txBody>
          <a:bodyPr/>
          <a:lstStyle/>
          <a:p>
            <a:r>
              <a:rPr lang="en-US" dirty="0"/>
              <a:t>Addressing Potential Healthcare Disparities in </a:t>
            </a:r>
            <a:br>
              <a:rPr lang="en-US" dirty="0"/>
            </a:br>
            <a:r>
              <a:rPr lang="en-US" dirty="0"/>
              <a:t>Clinical Trial Enrollment</a:t>
            </a:r>
          </a:p>
        </p:txBody>
      </p:sp>
      <p:sp>
        <p:nvSpPr>
          <p:cNvPr id="3" name="Content Placeholder 2">
            <a:extLst>
              <a:ext uri="{FF2B5EF4-FFF2-40B4-BE49-F238E27FC236}">
                <a16:creationId xmlns:a16="http://schemas.microsoft.com/office/drawing/2014/main" id="{9FB01891-EA21-4395-A081-745361E41BBF}"/>
              </a:ext>
            </a:extLst>
          </p:cNvPr>
          <p:cNvSpPr>
            <a:spLocks noGrp="1"/>
          </p:cNvSpPr>
          <p:nvPr>
            <p:ph sz="half" idx="1"/>
          </p:nvPr>
        </p:nvSpPr>
        <p:spPr>
          <a:xfrm>
            <a:off x="611980" y="1510730"/>
            <a:ext cx="5578568" cy="4678738"/>
          </a:xfrm>
        </p:spPr>
        <p:txBody>
          <a:bodyPr/>
          <a:lstStyle/>
          <a:p>
            <a:r>
              <a:rPr lang="en-US" sz="1800" dirty="0"/>
              <a:t>To address potential disparities in care, discuss the patients’: </a:t>
            </a:r>
          </a:p>
          <a:p>
            <a:pPr lvl="1"/>
            <a:r>
              <a:rPr lang="en-US" sz="1600" dirty="0"/>
              <a:t>Satisfaction with treatment (AEs and symptom distress associated with poorer adherence)</a:t>
            </a:r>
          </a:p>
          <a:p>
            <a:pPr lvl="1"/>
            <a:r>
              <a:rPr lang="en-US" sz="1600" dirty="0"/>
              <a:t>Satisfaction with HCP communication</a:t>
            </a:r>
          </a:p>
          <a:p>
            <a:pPr lvl="2"/>
            <a:r>
              <a:rPr lang="en-US" sz="1400" dirty="0"/>
              <a:t>Feeling understood and respected by their providers</a:t>
            </a:r>
          </a:p>
          <a:p>
            <a:pPr lvl="2"/>
            <a:r>
              <a:rPr lang="en-US" sz="1400" dirty="0"/>
              <a:t>Being involved in shared decision-making</a:t>
            </a:r>
          </a:p>
          <a:p>
            <a:pPr lvl="2"/>
            <a:r>
              <a:rPr lang="en-US" sz="1400" dirty="0"/>
              <a:t>Building trust and confidence in their providers</a:t>
            </a:r>
          </a:p>
          <a:p>
            <a:pPr lvl="2"/>
            <a:r>
              <a:rPr lang="en-US" sz="1400" dirty="0"/>
              <a:t>Understanding disease and treatment</a:t>
            </a:r>
          </a:p>
          <a:p>
            <a:pPr lvl="1"/>
            <a:r>
              <a:rPr lang="en-US" sz="1600" dirty="0"/>
              <a:t>Resources, support system, and ability to get to and from the clinic for visits</a:t>
            </a:r>
          </a:p>
          <a:p>
            <a:pPr lvl="1"/>
            <a:r>
              <a:rPr lang="en-US" sz="1600" dirty="0"/>
              <a:t>Provide help in navigating insurance claims and financial assistance programs for prescribed medications</a:t>
            </a:r>
          </a:p>
          <a:p>
            <a:pPr lvl="1"/>
            <a:endParaRPr lang="en-US" sz="1600" dirty="0"/>
          </a:p>
          <a:p>
            <a:endParaRPr lang="en-US" dirty="0"/>
          </a:p>
        </p:txBody>
      </p:sp>
      <p:sp>
        <p:nvSpPr>
          <p:cNvPr id="8" name="TextBox 7">
            <a:extLst>
              <a:ext uri="{FF2B5EF4-FFF2-40B4-BE49-F238E27FC236}">
                <a16:creationId xmlns:a16="http://schemas.microsoft.com/office/drawing/2014/main" id="{F0DE24C1-68E9-4048-9B93-68E762AD727E}"/>
              </a:ext>
            </a:extLst>
          </p:cNvPr>
          <p:cNvSpPr txBox="1"/>
          <p:nvPr/>
        </p:nvSpPr>
        <p:spPr bwMode="auto">
          <a:xfrm>
            <a:off x="429814" y="6195231"/>
            <a:ext cx="7078426"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altLang="en-US" sz="1200" b="0" spc="-10" dirty="0">
                <a:solidFill>
                  <a:schemeClr val="bg2"/>
                </a:solidFill>
                <a:latin typeface="Calibri" panose="020F0502020204030204" pitchFamily="34" charset="0"/>
              </a:rPr>
              <a:t>Pozzar. Gynecol Oncol. 2017;147:714. Patel. Gynecol Oncol. 2020;157:323. </a:t>
            </a:r>
            <a:br>
              <a:rPr lang="en-US" altLang="en-US" sz="1200" b="0" spc="-10" dirty="0">
                <a:solidFill>
                  <a:schemeClr val="bg2"/>
                </a:solidFill>
                <a:latin typeface="Calibri" panose="020F0502020204030204" pitchFamily="34" charset="0"/>
              </a:rPr>
            </a:br>
            <a:r>
              <a:rPr lang="en-US" altLang="en-US" sz="1200" b="0" spc="-10" dirty="0">
                <a:solidFill>
                  <a:schemeClr val="bg2"/>
                </a:solidFill>
                <a:latin typeface="Calibri" panose="020F0502020204030204" pitchFamily="34" charset="0"/>
              </a:rPr>
              <a:t>Igwe. Gynecol Oncol. 2016;142:520. </a:t>
            </a:r>
            <a:r>
              <a:rPr lang="en-US" sz="1200" b="0" dirty="0">
                <a:solidFill>
                  <a:srgbClr val="455560"/>
                </a:solidFill>
                <a:latin typeface="Calibri" panose="020F0502020204030204" pitchFamily="34" charset="0"/>
                <a:cs typeface="Calibri" panose="020F0502020204030204" pitchFamily="34" charset="0"/>
              </a:rPr>
              <a:t>Nyakudarika. Cancer. 2021;127:3809.</a:t>
            </a:r>
            <a:endParaRPr lang="en-US" sz="1200" b="0" kern="1200" dirty="0">
              <a:solidFill>
                <a:srgbClr val="455560"/>
              </a:solidFill>
              <a:latin typeface="Calibri" panose="020F0502020204030204" pitchFamily="34" charset="0"/>
              <a:cs typeface="Calibri" panose="020F0502020204030204" pitchFamily="34" charset="0"/>
            </a:endParaRPr>
          </a:p>
        </p:txBody>
      </p:sp>
      <p:grpSp>
        <p:nvGrpSpPr>
          <p:cNvPr id="9" name="Group 8">
            <a:extLst>
              <a:ext uri="{FF2B5EF4-FFF2-40B4-BE49-F238E27FC236}">
                <a16:creationId xmlns:a16="http://schemas.microsoft.com/office/drawing/2014/main" id="{663A92D9-A21C-5031-9F00-D0D5A53451DB}"/>
              </a:ext>
            </a:extLst>
          </p:cNvPr>
          <p:cNvGrpSpPr/>
          <p:nvPr/>
        </p:nvGrpSpPr>
        <p:grpSpPr>
          <a:xfrm>
            <a:off x="9392911" y="6212702"/>
            <a:ext cx="2488502" cy="450134"/>
            <a:chOff x="9392911" y="6212702"/>
            <a:chExt cx="2488502" cy="450134"/>
          </a:xfrm>
        </p:grpSpPr>
        <p:pic>
          <p:nvPicPr>
            <p:cNvPr id="10" name="Picture 9" descr="Icon&#10;&#10;Description automatically generated">
              <a:extLst>
                <a:ext uri="{FF2B5EF4-FFF2-40B4-BE49-F238E27FC236}">
                  <a16:creationId xmlns:a16="http://schemas.microsoft.com/office/drawing/2014/main" id="{2B9D7EFE-5AD8-5799-6F82-A8B813D8761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1" name="Rectangle 8">
              <a:extLst>
                <a:ext uri="{FF2B5EF4-FFF2-40B4-BE49-F238E27FC236}">
                  <a16:creationId xmlns:a16="http://schemas.microsoft.com/office/drawing/2014/main" id="{116008CC-5D4D-E75D-6C2F-0CB6C630124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5"/>
                </a:rPr>
                <a:t>clinicaloptions.com</a:t>
              </a:r>
              <a:endParaRPr lang="en-US" altLang="en-US" sz="1400" b="0" dirty="0">
                <a:solidFill>
                  <a:schemeClr val="bg2"/>
                </a:solidFill>
                <a:latin typeface="Calibri" panose="020F0502020204030204" pitchFamily="34" charset="0"/>
              </a:endParaRPr>
            </a:p>
          </p:txBody>
        </p:sp>
      </p:grpSp>
      <p:pic>
        <p:nvPicPr>
          <p:cNvPr id="7" name="Picture 6" descr="Table&#10;&#10;Description automatically generated">
            <a:extLst>
              <a:ext uri="{FF2B5EF4-FFF2-40B4-BE49-F238E27FC236}">
                <a16:creationId xmlns:a16="http://schemas.microsoft.com/office/drawing/2014/main" id="{5C0AD1CE-EEDC-EA1F-8A72-75CC0468B52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790209" y="2856137"/>
            <a:ext cx="3739609" cy="1709612"/>
          </a:xfrm>
          <a:prstGeom prst="rect">
            <a:avLst/>
          </a:prstGeom>
        </p:spPr>
      </p:pic>
      <p:pic>
        <p:nvPicPr>
          <p:cNvPr id="15" name="Picture 14" descr="Table&#10;&#10;Description automatically generated">
            <a:extLst>
              <a:ext uri="{FF2B5EF4-FFF2-40B4-BE49-F238E27FC236}">
                <a16:creationId xmlns:a16="http://schemas.microsoft.com/office/drawing/2014/main" id="{CF20BBE8-5EE5-1CA2-DD0F-656EC7A7728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449055" y="3586555"/>
            <a:ext cx="3739609" cy="1709612"/>
          </a:xfrm>
          <a:prstGeom prst="rect">
            <a:avLst/>
          </a:prstGeom>
        </p:spPr>
      </p:pic>
      <p:pic>
        <p:nvPicPr>
          <p:cNvPr id="18" name="Picture 17" descr="Table&#10;&#10;Description automatically generated">
            <a:extLst>
              <a:ext uri="{FF2B5EF4-FFF2-40B4-BE49-F238E27FC236}">
                <a16:creationId xmlns:a16="http://schemas.microsoft.com/office/drawing/2014/main" id="{981A0291-62B1-0C27-8B0B-5D753E66FD9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8141804" y="4279918"/>
            <a:ext cx="3739609" cy="1829421"/>
          </a:xfrm>
          <a:prstGeom prst="rect">
            <a:avLst/>
          </a:prstGeom>
        </p:spPr>
      </p:pic>
    </p:spTree>
    <p:extLst>
      <p:ext uri="{BB962C8B-B14F-4D97-AF65-F5344CB8AC3E}">
        <p14:creationId xmlns:p14="http://schemas.microsoft.com/office/powerpoint/2010/main" val="390887116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itle 1">
            <a:extLst>
              <a:ext uri="{FF2B5EF4-FFF2-40B4-BE49-F238E27FC236}">
                <a16:creationId xmlns:a16="http://schemas.microsoft.com/office/drawing/2014/main" id="{13900D04-7B8E-4556-ADEB-66D790B0CDDA}"/>
              </a:ext>
            </a:extLst>
          </p:cNvPr>
          <p:cNvSpPr>
            <a:spLocks noGrp="1"/>
          </p:cNvSpPr>
          <p:nvPr>
            <p:ph type="title"/>
          </p:nvPr>
        </p:nvSpPr>
        <p:spPr>
          <a:xfrm>
            <a:off x="609759" y="238127"/>
            <a:ext cx="10872444" cy="1103313"/>
          </a:xfrm>
        </p:spPr>
        <p:txBody>
          <a:bodyPr/>
          <a:lstStyle/>
          <a:p>
            <a:r>
              <a:rPr lang="en-US" dirty="0"/>
              <a:t>Navigating the Healthcare Ecosystem: </a:t>
            </a:r>
            <a:br>
              <a:rPr lang="en-US" dirty="0"/>
            </a:br>
            <a:r>
              <a:rPr lang="en-US" dirty="0"/>
              <a:t>Addressing Potential Healthcare Disparities </a:t>
            </a:r>
          </a:p>
        </p:txBody>
      </p:sp>
      <p:sp>
        <p:nvSpPr>
          <p:cNvPr id="17" name="Content Placeholder 8">
            <a:extLst>
              <a:ext uri="{FF2B5EF4-FFF2-40B4-BE49-F238E27FC236}">
                <a16:creationId xmlns:a16="http://schemas.microsoft.com/office/drawing/2014/main" id="{658C66FC-AC2B-4759-AEEE-B331BD6821BF}"/>
              </a:ext>
            </a:extLst>
          </p:cNvPr>
          <p:cNvSpPr txBox="1">
            <a:spLocks/>
          </p:cNvSpPr>
          <p:nvPr/>
        </p:nvSpPr>
        <p:spPr>
          <a:xfrm>
            <a:off x="1254752" y="4049585"/>
            <a:ext cx="9682496" cy="1103313"/>
          </a:xfrm>
          <a:prstGeom prst="rect">
            <a:avLst/>
          </a:prstGeom>
          <a:solidFill>
            <a:schemeClr val="accent4"/>
          </a:solidFill>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spcBef>
                <a:spcPts val="600"/>
              </a:spcBef>
              <a:spcAft>
                <a:spcPts val="0"/>
              </a:spcAft>
              <a:buFont typeface="Wingdings" panose="05000000000000000000" pitchFamily="2" charset="2"/>
              <a:buNone/>
            </a:pPr>
            <a:r>
              <a:rPr lang="en-US" sz="1800" b="1" kern="0" dirty="0">
                <a:solidFill>
                  <a:schemeClr val="tx1"/>
                </a:solidFill>
              </a:rPr>
              <a:t>Gaps in Outcomes Research </a:t>
            </a:r>
          </a:p>
          <a:p>
            <a:pPr>
              <a:spcBef>
                <a:spcPts val="600"/>
              </a:spcBef>
              <a:spcAft>
                <a:spcPts val="0"/>
              </a:spcAft>
              <a:buClr>
                <a:schemeClr val="tx1"/>
              </a:buClr>
            </a:pPr>
            <a:r>
              <a:rPr lang="en-US" sz="1800" b="0" kern="0" dirty="0">
                <a:solidFill>
                  <a:schemeClr val="tx1"/>
                </a:solidFill>
              </a:rPr>
              <a:t>Increasing representation of underrepresented groups of patient in clinical trials</a:t>
            </a:r>
          </a:p>
          <a:p>
            <a:pPr>
              <a:spcBef>
                <a:spcPts val="600"/>
              </a:spcBef>
              <a:spcAft>
                <a:spcPts val="0"/>
              </a:spcAft>
              <a:buClr>
                <a:schemeClr val="tx1"/>
              </a:buClr>
            </a:pPr>
            <a:r>
              <a:rPr lang="en-US" sz="1800" b="0" kern="0" dirty="0">
                <a:solidFill>
                  <a:schemeClr val="tx1"/>
                </a:solidFill>
              </a:rPr>
              <a:t>Evaluating genetic/molecular differences in tumor biology based on race</a:t>
            </a:r>
          </a:p>
        </p:txBody>
      </p:sp>
      <p:sp>
        <p:nvSpPr>
          <p:cNvPr id="18" name="Content Placeholder 7">
            <a:extLst>
              <a:ext uri="{FF2B5EF4-FFF2-40B4-BE49-F238E27FC236}">
                <a16:creationId xmlns:a16="http://schemas.microsoft.com/office/drawing/2014/main" id="{A5F722F1-873B-4A03-A947-A245683223D6}"/>
              </a:ext>
            </a:extLst>
          </p:cNvPr>
          <p:cNvSpPr>
            <a:spLocks noGrp="1"/>
          </p:cNvSpPr>
          <p:nvPr>
            <p:ph idx="1"/>
          </p:nvPr>
        </p:nvSpPr>
        <p:spPr>
          <a:xfrm>
            <a:off x="601820" y="1512617"/>
            <a:ext cx="5309278" cy="2388996"/>
          </a:xfrm>
          <a:solidFill>
            <a:schemeClr val="accent1"/>
          </a:solidFill>
        </p:spPr>
        <p:txBody>
          <a:bodyPr/>
          <a:lstStyle/>
          <a:p>
            <a:pPr marL="0" indent="0">
              <a:buClr>
                <a:schemeClr val="tx1"/>
              </a:buClr>
              <a:buNone/>
            </a:pPr>
            <a:r>
              <a:rPr lang="en-US" sz="1800" b="1" dirty="0">
                <a:solidFill>
                  <a:schemeClr val="tx1"/>
                </a:solidFill>
              </a:rPr>
              <a:t>Communication</a:t>
            </a:r>
          </a:p>
          <a:p>
            <a:pPr>
              <a:spcBef>
                <a:spcPts val="500"/>
              </a:spcBef>
              <a:spcAft>
                <a:spcPts val="0"/>
              </a:spcAft>
              <a:buClr>
                <a:schemeClr val="tx1"/>
              </a:buClr>
            </a:pPr>
            <a:r>
              <a:rPr lang="en-US" sz="1800" dirty="0">
                <a:solidFill>
                  <a:schemeClr val="tx1"/>
                </a:solidFill>
              </a:rPr>
              <a:t>Improving patient–provider communication</a:t>
            </a:r>
          </a:p>
          <a:p>
            <a:pPr>
              <a:spcBef>
                <a:spcPts val="500"/>
              </a:spcBef>
              <a:spcAft>
                <a:spcPts val="0"/>
              </a:spcAft>
              <a:buClr>
                <a:schemeClr val="tx1"/>
              </a:buClr>
            </a:pPr>
            <a:r>
              <a:rPr lang="en-US" sz="1800" dirty="0">
                <a:solidFill>
                  <a:schemeClr val="tx1"/>
                </a:solidFill>
              </a:rPr>
              <a:t>Acknowledging patient beliefs/values</a:t>
            </a:r>
          </a:p>
          <a:p>
            <a:pPr>
              <a:spcBef>
                <a:spcPts val="500"/>
              </a:spcBef>
              <a:spcAft>
                <a:spcPts val="0"/>
              </a:spcAft>
              <a:buClr>
                <a:schemeClr val="tx1"/>
              </a:buClr>
            </a:pPr>
            <a:r>
              <a:rPr lang="en-US" sz="1800" dirty="0">
                <a:solidFill>
                  <a:schemeClr val="tx1"/>
                </a:solidFill>
              </a:rPr>
              <a:t>Minimizing healthcare provider bias</a:t>
            </a:r>
          </a:p>
          <a:p>
            <a:pPr>
              <a:spcBef>
                <a:spcPts val="500"/>
              </a:spcBef>
              <a:spcAft>
                <a:spcPts val="0"/>
              </a:spcAft>
              <a:buClr>
                <a:schemeClr val="tx1"/>
              </a:buClr>
            </a:pPr>
            <a:r>
              <a:rPr lang="en-US" sz="1800" dirty="0">
                <a:solidFill>
                  <a:schemeClr val="tx1"/>
                </a:solidFill>
              </a:rPr>
              <a:t>Increasing representation of underrepresented providers of color (MD, NP, PA) to oncology workforce</a:t>
            </a:r>
          </a:p>
        </p:txBody>
      </p:sp>
      <p:sp>
        <p:nvSpPr>
          <p:cNvPr id="19" name="TextBox 18">
            <a:extLst>
              <a:ext uri="{FF2B5EF4-FFF2-40B4-BE49-F238E27FC236}">
                <a16:creationId xmlns:a16="http://schemas.microsoft.com/office/drawing/2014/main" id="{3EA6B592-9B02-4A30-80D1-5D4F27253406}"/>
              </a:ext>
            </a:extLst>
          </p:cNvPr>
          <p:cNvSpPr txBox="1"/>
          <p:nvPr/>
        </p:nvSpPr>
        <p:spPr bwMode="auto">
          <a:xfrm>
            <a:off x="421794" y="6371627"/>
            <a:ext cx="870950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200" b="0" dirty="0">
                <a:solidFill>
                  <a:srgbClr val="455560"/>
                </a:solidFill>
                <a:latin typeface="Calibri" panose="020F0502020204030204" pitchFamily="34" charset="0"/>
                <a:cs typeface="Calibri" panose="020F0502020204030204" pitchFamily="34" charset="0"/>
              </a:rPr>
              <a:t>Esnaola. ASCO 2021. Chatterjee. Front Oncol. 2016;6:36. J Onc Nav Surviv. 2019;10. </a:t>
            </a:r>
            <a:endParaRPr lang="en-US" sz="1200" b="0" kern="1200" dirty="0">
              <a:solidFill>
                <a:srgbClr val="455560"/>
              </a:solidFill>
              <a:latin typeface="Calibri" panose="020F0502020204030204" pitchFamily="34" charset="0"/>
              <a:cs typeface="Calibri" panose="020F0502020204030204" pitchFamily="34" charset="0"/>
            </a:endParaRPr>
          </a:p>
        </p:txBody>
      </p:sp>
      <p:sp>
        <p:nvSpPr>
          <p:cNvPr id="20" name="Content Placeholder 7">
            <a:extLst>
              <a:ext uri="{FF2B5EF4-FFF2-40B4-BE49-F238E27FC236}">
                <a16:creationId xmlns:a16="http://schemas.microsoft.com/office/drawing/2014/main" id="{9C3BEB67-A94A-42A7-BDE5-8C82DAEDC4F3}"/>
              </a:ext>
            </a:extLst>
          </p:cNvPr>
          <p:cNvSpPr txBox="1">
            <a:spLocks/>
          </p:cNvSpPr>
          <p:nvPr/>
        </p:nvSpPr>
        <p:spPr bwMode="auto">
          <a:xfrm>
            <a:off x="6280902" y="1512617"/>
            <a:ext cx="5309278" cy="2388996"/>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L="0" indent="0">
              <a:buClr>
                <a:schemeClr val="tx1"/>
              </a:buClr>
              <a:buNone/>
            </a:pPr>
            <a:r>
              <a:rPr lang="en-US" sz="1800" kern="0" dirty="0">
                <a:solidFill>
                  <a:schemeClr val="tx1"/>
                </a:solidFill>
              </a:rPr>
              <a:t>Cost</a:t>
            </a:r>
          </a:p>
          <a:p>
            <a:pPr>
              <a:buClr>
                <a:schemeClr val="tx1"/>
              </a:buClr>
            </a:pPr>
            <a:r>
              <a:rPr lang="en-US" sz="1800" b="0" kern="0" dirty="0">
                <a:solidFill>
                  <a:schemeClr val="tx1"/>
                </a:solidFill>
              </a:rPr>
              <a:t>Reducing treatment costs with manufacturer grants and assistance programs</a:t>
            </a:r>
          </a:p>
          <a:p>
            <a:pPr>
              <a:buClr>
                <a:schemeClr val="tx1"/>
              </a:buClr>
            </a:pPr>
            <a:r>
              <a:rPr lang="en-US" sz="1800" b="0" kern="0" dirty="0">
                <a:solidFill>
                  <a:schemeClr val="tx1"/>
                </a:solidFill>
              </a:rPr>
              <a:t>Providing grants to cover transportation costs </a:t>
            </a:r>
            <a:br>
              <a:rPr lang="en-US" sz="1800" b="0" kern="0" dirty="0">
                <a:solidFill>
                  <a:schemeClr val="tx1"/>
                </a:solidFill>
              </a:rPr>
            </a:br>
            <a:r>
              <a:rPr lang="en-US" sz="1800" b="0" kern="0" dirty="0">
                <a:solidFill>
                  <a:schemeClr val="tx1"/>
                </a:solidFill>
              </a:rPr>
              <a:t>and dependent care</a:t>
            </a:r>
          </a:p>
        </p:txBody>
      </p:sp>
      <p:pic>
        <p:nvPicPr>
          <p:cNvPr id="21" name="Graphic 20" descr="Questions">
            <a:extLst>
              <a:ext uri="{FF2B5EF4-FFF2-40B4-BE49-F238E27FC236}">
                <a16:creationId xmlns:a16="http://schemas.microsoft.com/office/drawing/2014/main" id="{25F51DDC-3530-476B-A5E9-D91465B2482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85562" y="3051464"/>
            <a:ext cx="914400" cy="914400"/>
          </a:xfrm>
          <a:prstGeom prst="rect">
            <a:avLst/>
          </a:prstGeom>
        </p:spPr>
      </p:pic>
      <p:pic>
        <p:nvPicPr>
          <p:cNvPr id="22" name="Graphic 21" descr="Piggy Bank">
            <a:extLst>
              <a:ext uri="{FF2B5EF4-FFF2-40B4-BE49-F238E27FC236}">
                <a16:creationId xmlns:a16="http://schemas.microsoft.com/office/drawing/2014/main" id="{2F95CDC0-5604-4D13-B869-F0E5DD956B7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434958" y="3051464"/>
            <a:ext cx="914400" cy="914400"/>
          </a:xfrm>
          <a:prstGeom prst="rect">
            <a:avLst/>
          </a:prstGeom>
        </p:spPr>
      </p:pic>
      <p:pic>
        <p:nvPicPr>
          <p:cNvPr id="23" name="Graphic 22" descr="Microscope">
            <a:extLst>
              <a:ext uri="{FF2B5EF4-FFF2-40B4-BE49-F238E27FC236}">
                <a16:creationId xmlns:a16="http://schemas.microsoft.com/office/drawing/2014/main" id="{B609FB5F-9F38-4193-B5FD-5120FD37954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9860470" y="4142757"/>
            <a:ext cx="914400" cy="914400"/>
          </a:xfrm>
          <a:prstGeom prst="rect">
            <a:avLst/>
          </a:prstGeom>
        </p:spPr>
      </p:pic>
      <p:grpSp>
        <p:nvGrpSpPr>
          <p:cNvPr id="2" name="Group 1">
            <a:extLst>
              <a:ext uri="{FF2B5EF4-FFF2-40B4-BE49-F238E27FC236}">
                <a16:creationId xmlns:a16="http://schemas.microsoft.com/office/drawing/2014/main" id="{BE33FA03-B1FF-F21E-4CC9-3446258BE831}"/>
              </a:ext>
            </a:extLst>
          </p:cNvPr>
          <p:cNvGrpSpPr/>
          <p:nvPr/>
        </p:nvGrpSpPr>
        <p:grpSpPr>
          <a:xfrm>
            <a:off x="9392911" y="6212702"/>
            <a:ext cx="2488502" cy="450134"/>
            <a:chOff x="9392911" y="6212702"/>
            <a:chExt cx="2488502" cy="450134"/>
          </a:xfrm>
        </p:grpSpPr>
        <p:pic>
          <p:nvPicPr>
            <p:cNvPr id="3" name="Picture 2" descr="Icon&#10;&#10;Description automatically generated">
              <a:extLst>
                <a:ext uri="{FF2B5EF4-FFF2-40B4-BE49-F238E27FC236}">
                  <a16:creationId xmlns:a16="http://schemas.microsoft.com/office/drawing/2014/main" id="{F3DB0523-86E6-3C0F-219B-4321787E3CEE}"/>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4" name="Rectangle 8">
              <a:extLst>
                <a:ext uri="{FF2B5EF4-FFF2-40B4-BE49-F238E27FC236}">
                  <a16:creationId xmlns:a16="http://schemas.microsoft.com/office/drawing/2014/main" id="{16D9CA29-091E-2F0A-FDED-624DBA8D741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10"/>
                </a:rPr>
                <a:t>clinicaloptions.com</a:t>
              </a:r>
              <a:endParaRPr lang="en-US" altLang="en-US" sz="1400" b="0" dirty="0">
                <a:solidFill>
                  <a:schemeClr val="bg2"/>
                </a:solidFill>
                <a:latin typeface="Calibri" panose="020F0502020204030204" pitchFamily="34" charset="0"/>
              </a:endParaRPr>
            </a:p>
          </p:txBody>
        </p:sp>
      </p:grpSp>
      <p:sp>
        <p:nvSpPr>
          <p:cNvPr id="5" name="TextBox 4">
            <a:extLst>
              <a:ext uri="{FF2B5EF4-FFF2-40B4-BE49-F238E27FC236}">
                <a16:creationId xmlns:a16="http://schemas.microsoft.com/office/drawing/2014/main" id="{9FD7AFF0-8DFA-B232-0DFE-9972AB04CB87}"/>
              </a:ext>
            </a:extLst>
          </p:cNvPr>
          <p:cNvSpPr txBox="1"/>
          <p:nvPr/>
        </p:nvSpPr>
        <p:spPr bwMode="auto">
          <a:xfrm>
            <a:off x="835583" y="5208699"/>
            <a:ext cx="1104583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Oncology pharmacists, nurses, and patient navigators are an integral part of oncology treatment and patient care</a:t>
            </a:r>
          </a:p>
          <a:p>
            <a:pPr marL="642938" lvl="1" indent="-349250">
              <a:spcBef>
                <a:spcPct val="50000"/>
              </a:spcBef>
              <a:buFont typeface="System Font Regular"/>
              <a:buChar char="－"/>
            </a:pPr>
            <a:r>
              <a:rPr lang="en-US" b="0" dirty="0">
                <a:solidFill>
                  <a:schemeClr val="bg1"/>
                </a:solidFill>
                <a:latin typeface="Calibri" panose="020F0502020204030204" pitchFamily="34" charset="0"/>
              </a:rPr>
              <a:t>Have a key role in empowering patients and their families to take charge of their health</a:t>
            </a:r>
          </a:p>
          <a:p>
            <a:pPr marL="642938" lvl="1" indent="-349250">
              <a:spcBef>
                <a:spcPct val="50000"/>
              </a:spcBef>
              <a:buFont typeface="System Font Regular"/>
              <a:buChar char="－"/>
            </a:pPr>
            <a:r>
              <a:rPr lang="en-US" b="0" dirty="0">
                <a:solidFill>
                  <a:schemeClr val="bg1"/>
                </a:solidFill>
                <a:latin typeface="Calibri" panose="020F0502020204030204" pitchFamily="34" charset="0"/>
              </a:rPr>
              <a:t>Can provide education, resources, and healthcare planning advice</a:t>
            </a:r>
          </a:p>
        </p:txBody>
      </p:sp>
    </p:spTree>
    <p:extLst>
      <p:ext uri="{BB962C8B-B14F-4D97-AF65-F5344CB8AC3E}">
        <p14:creationId xmlns:p14="http://schemas.microsoft.com/office/powerpoint/2010/main" val="156274045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a:xfrm>
            <a:off x="598489" y="1600200"/>
            <a:ext cx="10883899" cy="2057400"/>
          </a:xfrm>
        </p:spPr>
        <p:txBody>
          <a:bodyPr>
            <a:normAutofit/>
          </a:bodyPr>
          <a:lstStyle/>
          <a:p>
            <a:r>
              <a:rPr lang="en-US" sz="4000" dirty="0">
                <a:effectLst/>
                <a:latin typeface="Calibri" panose="020F0502020204030204" pitchFamily="34" charset="0"/>
                <a:ea typeface="Calibri" panose="020F0502020204030204" pitchFamily="34" charset="0"/>
                <a:cs typeface="Times New Roman" panose="02020603050405020304" pitchFamily="18" charset="0"/>
              </a:rPr>
              <a:t>Improving Provider Awareness </a:t>
            </a:r>
            <a:br>
              <a:rPr lang="en-US" sz="4000" dirty="0">
                <a:effectLst/>
                <a:latin typeface="Calibri" panose="020F0502020204030204" pitchFamily="34" charset="0"/>
                <a:ea typeface="Calibri" panose="020F0502020204030204" pitchFamily="34" charset="0"/>
                <a:cs typeface="Times New Roman" panose="02020603050405020304" pitchFamily="18" charset="0"/>
              </a:rPr>
            </a:br>
            <a:r>
              <a:rPr lang="en-US" sz="4000" dirty="0">
                <a:effectLst/>
                <a:latin typeface="Calibri" panose="020F0502020204030204" pitchFamily="34" charset="0"/>
                <a:ea typeface="Calibri" panose="020F0502020204030204" pitchFamily="34" charset="0"/>
                <a:cs typeface="Times New Roman" panose="02020603050405020304" pitchFamily="18" charset="0"/>
              </a:rPr>
              <a:t>About Ine</a:t>
            </a:r>
            <a:r>
              <a:rPr lang="en-US" sz="4000" dirty="0">
                <a:ea typeface="Calibri" panose="020F0502020204030204" pitchFamily="34" charset="0"/>
                <a:cs typeface="Times New Roman" panose="02020603050405020304" pitchFamily="18" charset="0"/>
              </a:rPr>
              <a:t>quities in Endometrial Cancer </a:t>
            </a:r>
            <a:endParaRPr lang="en-US" altLang="en-US" sz="4000" dirty="0"/>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460A8F6-426A-4E0D-9936-7843D4B69C12}"/>
              </a:ext>
            </a:extLst>
          </p:cNvPr>
          <p:cNvSpPr>
            <a:spLocks noGrp="1"/>
          </p:cNvSpPr>
          <p:nvPr>
            <p:ph type="title"/>
          </p:nvPr>
        </p:nvSpPr>
        <p:spPr/>
        <p:txBody>
          <a:bodyPr/>
          <a:lstStyle/>
          <a:p>
            <a:r>
              <a:rPr lang="en-US" dirty="0"/>
              <a:t>Endometrial Cancer: Overview</a:t>
            </a:r>
          </a:p>
        </p:txBody>
      </p:sp>
      <p:sp>
        <p:nvSpPr>
          <p:cNvPr id="4" name="Content Placeholder 3">
            <a:extLst>
              <a:ext uri="{FF2B5EF4-FFF2-40B4-BE49-F238E27FC236}">
                <a16:creationId xmlns:a16="http://schemas.microsoft.com/office/drawing/2014/main" id="{D6FF4CAE-F1C2-4176-9210-E54ADDBFC5E0}"/>
              </a:ext>
            </a:extLst>
          </p:cNvPr>
          <p:cNvSpPr>
            <a:spLocks noGrp="1"/>
          </p:cNvSpPr>
          <p:nvPr>
            <p:ph idx="1"/>
          </p:nvPr>
        </p:nvSpPr>
        <p:spPr>
          <a:xfrm>
            <a:off x="604675" y="1513047"/>
            <a:ext cx="6253325" cy="4269686"/>
          </a:xfrm>
        </p:spPr>
        <p:txBody>
          <a:bodyPr/>
          <a:lstStyle/>
          <a:p>
            <a:pPr>
              <a:spcBef>
                <a:spcPts val="700"/>
              </a:spcBef>
            </a:pPr>
            <a:r>
              <a:rPr lang="en-US" sz="1800" dirty="0">
                <a:effectLst/>
                <a:ea typeface="Times New Roman" panose="02020603050405020304" pitchFamily="18" charset="0"/>
              </a:rPr>
              <a:t>Endometrial cancer (uterine or corpus cancer): most common gynecologic malignancy in the US and developed nations</a:t>
            </a:r>
            <a:r>
              <a:rPr lang="en-US" sz="1800" baseline="30000" dirty="0">
                <a:effectLst/>
                <a:ea typeface="Times New Roman" panose="02020603050405020304" pitchFamily="18" charset="0"/>
              </a:rPr>
              <a:t>1</a:t>
            </a:r>
          </a:p>
          <a:p>
            <a:pPr lvl="1">
              <a:spcBef>
                <a:spcPts val="700"/>
              </a:spcBef>
            </a:pPr>
            <a:r>
              <a:rPr lang="en-US" sz="1600" dirty="0">
                <a:ea typeface="Times New Roman" panose="02020603050405020304" pitchFamily="18" charset="0"/>
              </a:rPr>
              <a:t>Incidence: 65,950 women</a:t>
            </a:r>
            <a:endParaRPr lang="en-US" sz="1600" baseline="30000" dirty="0">
              <a:ea typeface="Times New Roman" panose="02020603050405020304" pitchFamily="18" charset="0"/>
            </a:endParaRPr>
          </a:p>
          <a:p>
            <a:pPr lvl="1">
              <a:spcBef>
                <a:spcPts val="700"/>
              </a:spcBef>
            </a:pPr>
            <a:r>
              <a:rPr lang="en-US" sz="1600" dirty="0">
                <a:ea typeface="Times New Roman" panose="02020603050405020304" pitchFamily="18" charset="0"/>
              </a:rPr>
              <a:t>12,550 women die from this disease</a:t>
            </a:r>
            <a:endParaRPr lang="en-US" sz="1600" baseline="30000" dirty="0">
              <a:ea typeface="Times New Roman" panose="02020603050405020304" pitchFamily="18" charset="0"/>
            </a:endParaRPr>
          </a:p>
          <a:p>
            <a:pPr lvl="1">
              <a:spcBef>
                <a:spcPts val="700"/>
              </a:spcBef>
            </a:pPr>
            <a:r>
              <a:rPr lang="en-US" sz="1600" dirty="0">
                <a:ea typeface="Times New Roman" panose="02020603050405020304" pitchFamily="18" charset="0"/>
              </a:rPr>
              <a:t>Incidence has increased 5% since 2000</a:t>
            </a:r>
          </a:p>
          <a:p>
            <a:pPr lvl="1">
              <a:spcBef>
                <a:spcPts val="700"/>
              </a:spcBef>
            </a:pPr>
            <a:r>
              <a:rPr lang="en-US" sz="1600" dirty="0">
                <a:ea typeface="Times New Roman" panose="02020603050405020304" pitchFamily="18" charset="0"/>
              </a:rPr>
              <a:t>Median age at diagnosis is 63 yr</a:t>
            </a:r>
          </a:p>
          <a:p>
            <a:pPr>
              <a:spcBef>
                <a:spcPts val="700"/>
              </a:spcBef>
            </a:pPr>
            <a:r>
              <a:rPr lang="en-US" sz="1800" dirty="0">
                <a:effectLst/>
                <a:ea typeface="Times New Roman" panose="02020603050405020304" pitchFamily="18" charset="0"/>
              </a:rPr>
              <a:t>Age-adjusted incidence steadily increasing and</a:t>
            </a:r>
            <a:r>
              <a:rPr lang="en-US" sz="1800" dirty="0">
                <a:ea typeface="Times New Roman" panose="02020603050405020304" pitchFamily="18" charset="0"/>
              </a:rPr>
              <a:t> ~67% of women with EC are diagnosed with early-stage disease</a:t>
            </a:r>
            <a:r>
              <a:rPr lang="en-US" sz="1800" baseline="30000" dirty="0">
                <a:ea typeface="Times New Roman" panose="02020603050405020304" pitchFamily="18" charset="0"/>
              </a:rPr>
              <a:t>1</a:t>
            </a:r>
            <a:r>
              <a:rPr lang="en-US" sz="1800" dirty="0">
                <a:ea typeface="Times New Roman" panose="02020603050405020304" pitchFamily="18" charset="0"/>
              </a:rPr>
              <a:t> </a:t>
            </a:r>
          </a:p>
          <a:p>
            <a:pPr>
              <a:spcBef>
                <a:spcPts val="700"/>
              </a:spcBef>
            </a:pPr>
            <a:r>
              <a:rPr lang="en-US" sz="1800" dirty="0">
                <a:effectLst/>
                <a:ea typeface="Times New Roman" panose="02020603050405020304" pitchFamily="18" charset="0"/>
              </a:rPr>
              <a:t>Advanced EC is treated with surgery along with chemotherapy, and radiation therapy in appropriate cases</a:t>
            </a:r>
            <a:r>
              <a:rPr lang="en-US" sz="1800" baseline="30000" dirty="0">
                <a:effectLst/>
                <a:ea typeface="Times New Roman" panose="02020603050405020304" pitchFamily="18" charset="0"/>
              </a:rPr>
              <a:t>2,3</a:t>
            </a:r>
          </a:p>
          <a:p>
            <a:pPr>
              <a:spcBef>
                <a:spcPts val="700"/>
              </a:spcBef>
            </a:pPr>
            <a:r>
              <a:rPr lang="en-US" sz="1800" dirty="0"/>
              <a:t>EC can be classified by histology as endometrioid or </a:t>
            </a:r>
            <a:br>
              <a:rPr lang="en-US" sz="1800" dirty="0"/>
            </a:br>
            <a:r>
              <a:rPr lang="en-US" sz="1800" dirty="0"/>
              <a:t>nonendometrioid</a:t>
            </a:r>
            <a:r>
              <a:rPr lang="en-US" sz="1800" baseline="30000" dirty="0"/>
              <a:t>4</a:t>
            </a:r>
          </a:p>
          <a:p>
            <a:endParaRPr lang="en-US" dirty="0"/>
          </a:p>
        </p:txBody>
      </p:sp>
      <p:graphicFrame>
        <p:nvGraphicFramePr>
          <p:cNvPr id="7" name="Content Placeholder 5">
            <a:extLst>
              <a:ext uri="{FF2B5EF4-FFF2-40B4-BE49-F238E27FC236}">
                <a16:creationId xmlns:a16="http://schemas.microsoft.com/office/drawing/2014/main" id="{7F083143-7DC6-49AD-874E-895501B6B426}"/>
              </a:ext>
            </a:extLst>
          </p:cNvPr>
          <p:cNvGraphicFramePr>
            <a:graphicFrameLocks/>
          </p:cNvGraphicFramePr>
          <p:nvPr>
            <p:extLst>
              <p:ext uri="{D42A27DB-BD31-4B8C-83A1-F6EECF244321}">
                <p14:modId xmlns:p14="http://schemas.microsoft.com/office/powerpoint/2010/main" val="2557426598"/>
              </p:ext>
            </p:extLst>
          </p:nvPr>
        </p:nvGraphicFramePr>
        <p:xfrm>
          <a:off x="7208520" y="1609945"/>
          <a:ext cx="4273868" cy="2286040"/>
        </p:xfrm>
        <a:graphic>
          <a:graphicData uri="http://schemas.openxmlformats.org/drawingml/2006/table">
            <a:tbl>
              <a:tblPr firstRow="1" bandRow="1">
                <a:effectLst/>
                <a:tableStyleId>{5940675A-B579-460E-94D1-54222C63F5DA}</a:tableStyleId>
              </a:tblPr>
              <a:tblGrid>
                <a:gridCol w="2219017">
                  <a:extLst>
                    <a:ext uri="{9D8B030D-6E8A-4147-A177-3AD203B41FA5}">
                      <a16:colId xmlns:a16="http://schemas.microsoft.com/office/drawing/2014/main" val="20000"/>
                    </a:ext>
                  </a:extLst>
                </a:gridCol>
                <a:gridCol w="2054851">
                  <a:extLst>
                    <a:ext uri="{9D8B030D-6E8A-4147-A177-3AD203B41FA5}">
                      <a16:colId xmlns:a16="http://schemas.microsoft.com/office/drawing/2014/main" val="20001"/>
                    </a:ext>
                  </a:extLst>
                </a:gridCol>
              </a:tblGrid>
              <a:tr h="155221">
                <a:tc rowSpan="2">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8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Clinical Stage</a:t>
                      </a:r>
                      <a:r>
                        <a:rPr kumimoji="0" lang="en-US" altLang="en-US" sz="1800" b="1" i="0" u="none" strike="noStrike" cap="none" normalizeH="0" baseline="30000" dirty="0">
                          <a:ln>
                            <a:noFill/>
                          </a:ln>
                          <a:solidFill>
                            <a:schemeClr val="tx1"/>
                          </a:solidFill>
                          <a:effectLst/>
                          <a:latin typeface="Calibri" panose="020F0502020204030204" pitchFamily="34" charset="0"/>
                          <a:ea typeface="ＭＳ Ｐゴシック" charset="-128"/>
                          <a:cs typeface="Calibri" panose="020F0502020204030204" pitchFamily="34" charset="0"/>
                        </a:rPr>
                        <a:t>5,6</a:t>
                      </a:r>
                    </a:p>
                  </a:txBody>
                  <a:tcPr marL="125542" marR="125542" marT="45725" marB="45725" anchor="ctr"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8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Outcome</a:t>
                      </a:r>
                    </a:p>
                  </a:txBody>
                  <a:tcPr marL="125542" marR="125542" marT="45725" marB="45725" anchor="ctr"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155221">
                <a:tc vMerge="1">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bg1"/>
                          </a:solidFill>
                          <a:effectLst/>
                          <a:latin typeface="+mn-lt"/>
                          <a:ea typeface="ＭＳ Ｐゴシック" charset="-128"/>
                        </a:rPr>
                        <a:t>Stage</a:t>
                      </a:r>
                    </a:p>
                  </a:txBody>
                  <a:tcPr marL="125542" marR="125542" marT="45725" marB="45725" horzOverflow="overflow">
                    <a:lnL w="9525" cap="flat" cmpd="sng" algn="ctr">
                      <a:solidFill>
                        <a:schemeClr val="accent4"/>
                      </a:solidFill>
                      <a:prstDash val="solid"/>
                      <a:round/>
                      <a:headEnd type="none" w="med" len="med"/>
                      <a:tailEnd type="none" w="med" len="med"/>
                    </a:lnL>
                    <a:lnR w="9525" cap="flat" cmpd="sng" algn="ctr">
                      <a:solidFill>
                        <a:schemeClr val="accent4"/>
                      </a:solidFill>
                      <a:prstDash val="solid"/>
                      <a:round/>
                      <a:headEnd type="none" w="med" len="med"/>
                      <a:tailEnd type="none" w="med" len="med"/>
                    </a:lnR>
                    <a:lnT w="9525" cap="flat" cmpd="sng" algn="ctr">
                      <a:solidFill>
                        <a:schemeClr val="accent4"/>
                      </a:solidFill>
                      <a:prstDash val="solid"/>
                      <a:round/>
                      <a:headEnd type="none" w="med" len="med"/>
                      <a:tailEnd type="none" w="med" len="med"/>
                    </a:lnT>
                    <a:lnB w="9525" cap="flat" cmpd="sng" algn="ctr">
                      <a:solidFill>
                        <a:schemeClr val="accent4"/>
                      </a:solidFill>
                      <a:prstDash val="solid"/>
                      <a:round/>
                      <a:headEnd type="none" w="med" len="med"/>
                      <a:tailEnd type="none" w="med" len="med"/>
                    </a:lnB>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8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5-Yr OS, %</a:t>
                      </a:r>
                    </a:p>
                  </a:txBody>
                  <a:tcPr marL="125542" marR="125542" marT="45725" marB="45725" anchor="ctr"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1"/>
                  </a:ext>
                </a:extLst>
              </a:tr>
              <a:tr h="271634">
                <a:tc>
                  <a:txBody>
                    <a:bodyPr/>
                    <a:lstStyle/>
                    <a:p>
                      <a:pPr marL="0" marR="0" lvl="0" indent="0" algn="l" defTabSz="457200" rtl="0" eaLnBrk="1" fontAlgn="base" latinLnBrk="0" hangingPunct="1">
                        <a:lnSpc>
                          <a:spcPct val="100000"/>
                        </a:lnSpc>
                        <a:spcBef>
                          <a:spcPct val="0"/>
                        </a:spcBef>
                        <a:spcAft>
                          <a:spcPct val="0"/>
                        </a:spcAft>
                        <a:buClrTx/>
                        <a:buSzTx/>
                        <a:buFontTx/>
                        <a:buNone/>
                        <a:tabLst/>
                        <a:defRPr/>
                      </a:pPr>
                      <a:r>
                        <a:rPr lang="en-US" sz="18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FIGO stage </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lang="en-US" sz="18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I or II</a:t>
                      </a:r>
                    </a:p>
                  </a:txBody>
                  <a:tcPr marL="125542" marR="125542" marT="45725" marB="45725" anchor="ctr"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lang="en-US" altLang="en-US" sz="1800" b="0" kern="1200" dirty="0">
                        <a:solidFill>
                          <a:schemeClr val="bg1"/>
                        </a:solidFill>
                        <a:effectLst/>
                        <a:latin typeface="Calibri" panose="020F0502020204030204" pitchFamily="34" charset="0"/>
                        <a:ea typeface="+mn-ea"/>
                        <a:cs typeface="Calibri" panose="020F050202020403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lang="en-US" altLang="en-US" sz="1800" b="0" kern="1200" dirty="0">
                          <a:solidFill>
                            <a:schemeClr val="bg1"/>
                          </a:solidFill>
                          <a:effectLst/>
                          <a:latin typeface="Calibri" panose="020F0502020204030204" pitchFamily="34" charset="0"/>
                          <a:ea typeface="+mn-ea"/>
                          <a:cs typeface="Calibri" panose="020F0502020204030204" pitchFamily="34" charset="0"/>
                        </a:rPr>
                        <a:t>74-91</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1"/>
                  </a:ext>
                </a:extLst>
              </a:tr>
              <a:tr h="389558">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FIGO stage</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8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III </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8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IV</a:t>
                      </a:r>
                    </a:p>
                  </a:txBody>
                  <a:tcPr marL="125542" marR="125542" marT="45725" marB="45725" anchor="ctr"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endParaRPr lang="en-US" altLang="en-US" sz="1800" b="0" kern="1200" dirty="0">
                        <a:solidFill>
                          <a:schemeClr val="bg1"/>
                        </a:solidFill>
                        <a:effectLst/>
                        <a:latin typeface="Calibri" panose="020F0502020204030204" pitchFamily="34" charset="0"/>
                        <a:ea typeface="+mn-ea"/>
                        <a:cs typeface="Calibri" panose="020F050202020403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800" b="0" kern="1200" dirty="0">
                          <a:solidFill>
                            <a:schemeClr val="bg1"/>
                          </a:solidFill>
                          <a:effectLst/>
                          <a:latin typeface="Calibri" panose="020F0502020204030204" pitchFamily="34" charset="0"/>
                          <a:ea typeface="+mn-ea"/>
                          <a:cs typeface="Calibri" panose="020F0502020204030204" pitchFamily="34" charset="0"/>
                        </a:rPr>
                        <a:t>57-66</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800" b="0" kern="1200" dirty="0">
                          <a:solidFill>
                            <a:schemeClr val="bg1"/>
                          </a:solidFill>
                          <a:effectLst/>
                          <a:latin typeface="Calibri" panose="020F0502020204030204" pitchFamily="34" charset="0"/>
                          <a:ea typeface="+mn-ea"/>
                          <a:cs typeface="Calibri" panose="020F0502020204030204" pitchFamily="34" charset="0"/>
                        </a:rPr>
                        <a:t>20-26</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2"/>
                  </a:ext>
                </a:extLst>
              </a:tr>
            </a:tbl>
          </a:graphicData>
        </a:graphic>
      </p:graphicFrame>
      <p:sp>
        <p:nvSpPr>
          <p:cNvPr id="11" name="TextBox 10">
            <a:extLst>
              <a:ext uri="{FF2B5EF4-FFF2-40B4-BE49-F238E27FC236}">
                <a16:creationId xmlns:a16="http://schemas.microsoft.com/office/drawing/2014/main" id="{06F438CF-6565-4312-9382-C46EFD08B5AF}"/>
              </a:ext>
            </a:extLst>
          </p:cNvPr>
          <p:cNvSpPr txBox="1"/>
          <p:nvPr/>
        </p:nvSpPr>
        <p:spPr bwMode="auto">
          <a:xfrm>
            <a:off x="436373" y="6003457"/>
            <a:ext cx="8812440"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nchor="b" anchorCtr="0">
            <a:spAutoFit/>
          </a:bodyPr>
          <a:lstStyle/>
          <a:p>
            <a:pPr>
              <a:spcBef>
                <a:spcPct val="50000"/>
              </a:spcBef>
            </a:pPr>
            <a:r>
              <a:rPr lang="en-US" sz="1200" b="0" kern="1200" dirty="0">
                <a:solidFill>
                  <a:srgbClr val="455560"/>
                </a:solidFill>
                <a:latin typeface="Calibri" panose="020F0502020204030204" pitchFamily="34" charset="0"/>
                <a:cs typeface="Calibri" panose="020F0502020204030204" pitchFamily="34" charset="0"/>
              </a:rPr>
              <a:t>1. National Cancer Institute. Surveillance, Epidemiology, and End Results (SEER) Program. seer.cancer.gov/statfacts/html/corp.html. 2. NCCN </a:t>
            </a:r>
            <a:r>
              <a:rPr lang="en-US" sz="1200" b="0" dirty="0">
                <a:solidFill>
                  <a:srgbClr val="455560"/>
                </a:solidFill>
                <a:latin typeface="Calibri" panose="020F0502020204030204" pitchFamily="34" charset="0"/>
                <a:cs typeface="Calibri" panose="020F0502020204030204" pitchFamily="34" charset="0"/>
              </a:rPr>
              <a:t>u</a:t>
            </a:r>
            <a:r>
              <a:rPr lang="en-US" sz="1200" b="0" kern="1200" dirty="0">
                <a:solidFill>
                  <a:srgbClr val="455560"/>
                </a:solidFill>
                <a:latin typeface="Calibri" panose="020F0502020204030204" pitchFamily="34" charset="0"/>
                <a:cs typeface="Calibri" panose="020F0502020204030204" pitchFamily="34" charset="0"/>
              </a:rPr>
              <a:t>terine </a:t>
            </a:r>
            <a:r>
              <a:rPr lang="en-US" sz="1200" b="0" dirty="0">
                <a:solidFill>
                  <a:srgbClr val="455560"/>
                </a:solidFill>
                <a:latin typeface="Calibri" panose="020F0502020204030204" pitchFamily="34" charset="0"/>
                <a:cs typeface="Calibri" panose="020F0502020204030204" pitchFamily="34" charset="0"/>
              </a:rPr>
              <a:t>c</a:t>
            </a:r>
            <a:r>
              <a:rPr lang="en-US" sz="1200" b="0" kern="1200" dirty="0">
                <a:solidFill>
                  <a:srgbClr val="455560"/>
                </a:solidFill>
                <a:latin typeface="Calibri" panose="020F0502020204030204" pitchFamily="34" charset="0"/>
                <a:cs typeface="Calibri" panose="020F0502020204030204" pitchFamily="34" charset="0"/>
              </a:rPr>
              <a:t>ancer guidelines. v.1.2023. www.nccn.org. 3. Makker. Oncology (Williston Park). 2019;33:239. 4. Murali. Lancet. 2014;15:E268. </a:t>
            </a:r>
            <a:br>
              <a:rPr lang="en-US" sz="1200" b="0" kern="1200" dirty="0">
                <a:solidFill>
                  <a:srgbClr val="455560"/>
                </a:solidFill>
                <a:latin typeface="Calibri" panose="020F0502020204030204" pitchFamily="34" charset="0"/>
                <a:cs typeface="Calibri" panose="020F0502020204030204" pitchFamily="34" charset="0"/>
              </a:rPr>
            </a:br>
            <a:r>
              <a:rPr lang="en-US" sz="1200" b="0" kern="1200" dirty="0">
                <a:solidFill>
                  <a:srgbClr val="455560"/>
                </a:solidFill>
                <a:latin typeface="Calibri" panose="020F0502020204030204" pitchFamily="34" charset="0"/>
                <a:cs typeface="Calibri" panose="020F0502020204030204" pitchFamily="34" charset="0"/>
              </a:rPr>
              <a:t>5. Siegel. CA Cancer J Clin. 2013;63:11. 6. Creasman. Int J Gynacol Obstet. 2006;95:S105. 7. Chapman-Davis. Ann Surg Oncol. 2023;30:48.</a:t>
            </a:r>
          </a:p>
        </p:txBody>
      </p:sp>
      <p:grpSp>
        <p:nvGrpSpPr>
          <p:cNvPr id="2" name="Group 1">
            <a:extLst>
              <a:ext uri="{FF2B5EF4-FFF2-40B4-BE49-F238E27FC236}">
                <a16:creationId xmlns:a16="http://schemas.microsoft.com/office/drawing/2014/main" id="{E3023B33-2512-D4F0-F634-50BF16D2E225}"/>
              </a:ext>
            </a:extLst>
          </p:cNvPr>
          <p:cNvGrpSpPr/>
          <p:nvPr/>
        </p:nvGrpSpPr>
        <p:grpSpPr>
          <a:xfrm>
            <a:off x="9392911" y="6212702"/>
            <a:ext cx="2488502" cy="450134"/>
            <a:chOff x="9392911" y="6212702"/>
            <a:chExt cx="2488502" cy="450134"/>
          </a:xfrm>
        </p:grpSpPr>
        <p:pic>
          <p:nvPicPr>
            <p:cNvPr id="5" name="Picture 4" descr="Icon&#10;&#10;Description automatically generated">
              <a:extLst>
                <a:ext uri="{FF2B5EF4-FFF2-40B4-BE49-F238E27FC236}">
                  <a16:creationId xmlns:a16="http://schemas.microsoft.com/office/drawing/2014/main" id="{2B8F8789-FF90-D220-D0D2-82AC33C990F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6" name="Rectangle 8">
              <a:extLst>
                <a:ext uri="{FF2B5EF4-FFF2-40B4-BE49-F238E27FC236}">
                  <a16:creationId xmlns:a16="http://schemas.microsoft.com/office/drawing/2014/main" id="{8DCB360D-5306-5B93-902D-E853EAEE0EE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8" name="Content Placeholder 3">
            <a:extLst>
              <a:ext uri="{FF2B5EF4-FFF2-40B4-BE49-F238E27FC236}">
                <a16:creationId xmlns:a16="http://schemas.microsoft.com/office/drawing/2014/main" id="{64ACF041-4654-3903-FE1B-9A112187B8EE}"/>
              </a:ext>
            </a:extLst>
          </p:cNvPr>
          <p:cNvSpPr txBox="1">
            <a:spLocks/>
          </p:cNvSpPr>
          <p:nvPr/>
        </p:nvSpPr>
        <p:spPr bwMode="auto">
          <a:xfrm>
            <a:off x="6858000" y="3989474"/>
            <a:ext cx="5023413" cy="1343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indent="-223838">
              <a:spcBef>
                <a:spcPts val="700"/>
              </a:spcBef>
            </a:pPr>
            <a:r>
              <a:rPr lang="en-US" sz="1800" b="0" kern="0" dirty="0">
                <a:ea typeface="Times New Roman" panose="02020603050405020304" pitchFamily="18" charset="0"/>
              </a:rPr>
              <a:t>Non-Hispanic Black women have a-2 fold higher likelihood to die from endometrial cancer when compared with non-Hispanic White women</a:t>
            </a:r>
            <a:r>
              <a:rPr lang="en-US" sz="1800" b="0" kern="0" baseline="30000" dirty="0">
                <a:ea typeface="Times New Roman" panose="02020603050405020304" pitchFamily="18" charset="0"/>
              </a:rPr>
              <a:t>1</a:t>
            </a:r>
            <a:endParaRPr lang="en-US" sz="1800" b="0" kern="0" dirty="0">
              <a:ea typeface="Times New Roman" panose="02020603050405020304" pitchFamily="18" charset="0"/>
            </a:endParaRPr>
          </a:p>
          <a:p>
            <a:pPr indent="-223838">
              <a:spcBef>
                <a:spcPts val="700"/>
              </a:spcBef>
            </a:pPr>
            <a:r>
              <a:rPr lang="en-US" sz="1800" kern="0" dirty="0">
                <a:solidFill>
                  <a:schemeClr val="accent3"/>
                </a:solidFill>
              </a:rPr>
              <a:t>Data from 2004 to 2019 indicate non-Hispanic Black women were more likely to be diagnosed with regional and metastatic disease than localized disease vs White women</a:t>
            </a:r>
            <a:r>
              <a:rPr lang="en-US" sz="1800" kern="0" baseline="30000" dirty="0">
                <a:solidFill>
                  <a:schemeClr val="accent3"/>
                </a:solidFill>
              </a:rPr>
              <a:t>7</a:t>
            </a:r>
          </a:p>
          <a:p>
            <a:endParaRPr lang="en-US" b="0" kern="0" dirty="0"/>
          </a:p>
        </p:txBody>
      </p:sp>
    </p:spTree>
    <p:extLst>
      <p:ext uri="{BB962C8B-B14F-4D97-AF65-F5344CB8AC3E}">
        <p14:creationId xmlns:p14="http://schemas.microsoft.com/office/powerpoint/2010/main" val="85066458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980919-744B-4CFA-98B4-E72E84CE5462}"/>
              </a:ext>
            </a:extLst>
          </p:cNvPr>
          <p:cNvSpPr>
            <a:spLocks noGrp="1"/>
          </p:cNvSpPr>
          <p:nvPr>
            <p:ph type="title"/>
          </p:nvPr>
        </p:nvSpPr>
        <p:spPr>
          <a:xfrm>
            <a:off x="609759" y="238127"/>
            <a:ext cx="11131634" cy="1103313"/>
          </a:xfrm>
        </p:spPr>
        <p:txBody>
          <a:bodyPr/>
          <a:lstStyle/>
          <a:p>
            <a:r>
              <a:rPr lang="en-US" dirty="0"/>
              <a:t>Evaluation of Black Women With </a:t>
            </a:r>
            <a:br>
              <a:rPr lang="en-US" dirty="0"/>
            </a:br>
            <a:r>
              <a:rPr lang="en-US" dirty="0"/>
              <a:t>Postmenopausal Bleeding</a:t>
            </a:r>
          </a:p>
        </p:txBody>
      </p:sp>
      <p:sp>
        <p:nvSpPr>
          <p:cNvPr id="3" name="Content Placeholder 2">
            <a:extLst>
              <a:ext uri="{FF2B5EF4-FFF2-40B4-BE49-F238E27FC236}">
                <a16:creationId xmlns:a16="http://schemas.microsoft.com/office/drawing/2014/main" id="{F23E17CD-ABC5-4C38-BB38-535F7D27D1BD}"/>
              </a:ext>
            </a:extLst>
          </p:cNvPr>
          <p:cNvSpPr>
            <a:spLocks noGrp="1"/>
          </p:cNvSpPr>
          <p:nvPr>
            <p:ph idx="1"/>
          </p:nvPr>
        </p:nvSpPr>
        <p:spPr>
          <a:xfrm>
            <a:off x="608516" y="1533543"/>
            <a:ext cx="10877529" cy="4650686"/>
          </a:xfrm>
        </p:spPr>
        <p:txBody>
          <a:bodyPr/>
          <a:lstStyle/>
          <a:p>
            <a:r>
              <a:rPr lang="en-US" sz="2000" dirty="0"/>
              <a:t>Successful screening for EC requires both patient report of symptoms and appropriate workup </a:t>
            </a:r>
          </a:p>
          <a:p>
            <a:r>
              <a:rPr lang="en-US" sz="2000" dirty="0"/>
              <a:t>Black women are less likely to report PMB </a:t>
            </a:r>
            <a:r>
              <a:rPr lang="en-US" sz="2000" u="sng" dirty="0"/>
              <a:t>and</a:t>
            </a:r>
            <a:r>
              <a:rPr lang="en-US" sz="2000" dirty="0"/>
              <a:t> receive guideline-concordant care</a:t>
            </a:r>
          </a:p>
          <a:p>
            <a:endParaRPr lang="en-US" sz="300" dirty="0"/>
          </a:p>
          <a:p>
            <a:endParaRPr lang="en-US" sz="1400" dirty="0"/>
          </a:p>
          <a:p>
            <a:endParaRPr lang="en-US" sz="2000" dirty="0"/>
          </a:p>
          <a:p>
            <a:endParaRPr lang="en-US" sz="2000" dirty="0"/>
          </a:p>
          <a:p>
            <a:endParaRPr lang="en-US" sz="2000" dirty="0"/>
          </a:p>
          <a:p>
            <a:endParaRPr lang="en-US" sz="2000" dirty="0"/>
          </a:p>
          <a:p>
            <a:pPr marL="0" indent="0">
              <a:buNone/>
            </a:pPr>
            <a:endParaRPr lang="en-US" sz="600" dirty="0"/>
          </a:p>
          <a:p>
            <a:r>
              <a:rPr lang="en-US" sz="2000" dirty="0"/>
              <a:t>Nonguideline-concordant pathways are associated with a higher rate of advanced-stage EC at diagnosis (aOR: 1.90-2.88)</a:t>
            </a:r>
          </a:p>
          <a:p>
            <a:endParaRPr lang="en-US" sz="2000" dirty="0"/>
          </a:p>
        </p:txBody>
      </p:sp>
      <p:sp>
        <p:nvSpPr>
          <p:cNvPr id="4" name="TextBox 3">
            <a:extLst>
              <a:ext uri="{FF2B5EF4-FFF2-40B4-BE49-F238E27FC236}">
                <a16:creationId xmlns:a16="http://schemas.microsoft.com/office/drawing/2014/main" id="{91B4C1FB-C967-4B9A-AA86-234ADEC230BE}"/>
              </a:ext>
            </a:extLst>
          </p:cNvPr>
          <p:cNvSpPr txBox="1"/>
          <p:nvPr/>
        </p:nvSpPr>
        <p:spPr bwMode="auto">
          <a:xfrm>
            <a:off x="409967" y="6377292"/>
            <a:ext cx="895836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200" b="0" dirty="0">
                <a:solidFill>
                  <a:srgbClr val="455560"/>
                </a:solidFill>
                <a:latin typeface="Calibri" panose="020F0502020204030204" pitchFamily="34" charset="0"/>
                <a:cs typeface="Calibri" panose="020F0502020204030204" pitchFamily="34" charset="0"/>
              </a:rPr>
              <a:t>Doll. Am J Obstet Gynecol 2018;219:593.e1.</a:t>
            </a:r>
            <a:endParaRPr lang="en-US" sz="1200" b="0" kern="1200" dirty="0">
              <a:solidFill>
                <a:srgbClr val="455560"/>
              </a:solidFill>
              <a:latin typeface="Calibri" panose="020F0502020204030204" pitchFamily="34" charset="0"/>
              <a:cs typeface="Calibri" panose="020F0502020204030204" pitchFamily="34" charset="0"/>
            </a:endParaRPr>
          </a:p>
        </p:txBody>
      </p:sp>
      <p:graphicFrame>
        <p:nvGraphicFramePr>
          <p:cNvPr id="8" name="Content Placeholder 5">
            <a:extLst>
              <a:ext uri="{FF2B5EF4-FFF2-40B4-BE49-F238E27FC236}">
                <a16:creationId xmlns:a16="http://schemas.microsoft.com/office/drawing/2014/main" id="{007F6368-248E-2A4C-AC7E-9EFB4AB73792}"/>
              </a:ext>
            </a:extLst>
          </p:cNvPr>
          <p:cNvGraphicFramePr>
            <a:graphicFrameLocks/>
          </p:cNvGraphicFramePr>
          <p:nvPr>
            <p:extLst>
              <p:ext uri="{D42A27DB-BD31-4B8C-83A1-F6EECF244321}">
                <p14:modId xmlns:p14="http://schemas.microsoft.com/office/powerpoint/2010/main" val="427532719"/>
              </p:ext>
            </p:extLst>
          </p:nvPr>
        </p:nvGraphicFramePr>
        <p:xfrm>
          <a:off x="719138" y="2481052"/>
          <a:ext cx="10763065" cy="2560360"/>
        </p:xfrm>
        <a:graphic>
          <a:graphicData uri="http://schemas.openxmlformats.org/drawingml/2006/table">
            <a:tbl>
              <a:tblPr firstRow="1" bandRow="1">
                <a:effectLst/>
                <a:tableStyleId>{5940675A-B579-460E-94D1-54222C63F5DA}</a:tableStyleId>
              </a:tblPr>
              <a:tblGrid>
                <a:gridCol w="6252047">
                  <a:extLst>
                    <a:ext uri="{9D8B030D-6E8A-4147-A177-3AD203B41FA5}">
                      <a16:colId xmlns:a16="http://schemas.microsoft.com/office/drawing/2014/main" val="20000"/>
                    </a:ext>
                  </a:extLst>
                </a:gridCol>
                <a:gridCol w="2255509">
                  <a:extLst>
                    <a:ext uri="{9D8B030D-6E8A-4147-A177-3AD203B41FA5}">
                      <a16:colId xmlns:a16="http://schemas.microsoft.com/office/drawing/2014/main" val="20001"/>
                    </a:ext>
                  </a:extLst>
                </a:gridCol>
                <a:gridCol w="2255509">
                  <a:extLst>
                    <a:ext uri="{9D8B030D-6E8A-4147-A177-3AD203B41FA5}">
                      <a16:colId xmlns:a16="http://schemas.microsoft.com/office/drawing/2014/main" val="2130287644"/>
                    </a:ext>
                  </a:extLst>
                </a:gridCol>
              </a:tblGrid>
              <a:tr h="0">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Frequency of Recognition and Evaluation of PMB, by Race, </a:t>
                      </a:r>
                      <a:b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b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Prior to Diagnosis of EC, %</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White Women</a:t>
                      </a:r>
                      <a:b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b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(N = 4354)</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Black Women</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(N = 537)</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Guideline-concordant care</a:t>
                      </a:r>
                      <a:endParaRPr kumimoji="0" lang="en-US" altLang="en-US" sz="1600" b="0" i="0" u="none" strike="noStrike" cap="none" normalizeH="0" baseline="3000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Report of PMB + ≥1 diagnostic procedure</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79</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b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b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70*</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1"/>
                  </a:ext>
                </a:extLst>
              </a:tr>
              <a:tr h="0">
                <a:tc>
                  <a:txBody>
                    <a:bodyPr/>
                    <a:lstStyle/>
                    <a:p>
                      <a:pPr marL="0" marR="0" lvl="0" indent="0" algn="l" defTabSz="4572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Nonguideline-concordant care</a:t>
                      </a:r>
                      <a:endParaRPr kumimoji="0" lang="en-US" altLang="en-US" sz="1600" b="0" i="0" u="none" strike="noStrike" cap="none" normalizeH="0" baseline="3000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0004"/>
                  </a:ext>
                </a:extLst>
              </a:tr>
              <a:tr h="139456">
                <a:tc>
                  <a:txBody>
                    <a:bodyPr/>
                    <a:lstStyle/>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None</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Report of PMB only</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≥1 diagnostic procedure only</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Alternative bleeding characterization</a:t>
                      </a:r>
                      <a:r>
                        <a:rPr kumimoji="0" lang="en-US" altLang="en-US" sz="1600" b="0" i="0" u="none" strike="noStrike" cap="none" normalizeH="0" baseline="30000" dirty="0">
                          <a:ln>
                            <a:noFill/>
                          </a:ln>
                          <a:solidFill>
                            <a:schemeClr val="bg1"/>
                          </a:solidFill>
                          <a:effectLst/>
                          <a:latin typeface="Calibri" panose="020F0502020204030204" pitchFamily="34" charset="0"/>
                          <a:ea typeface="ＭＳ Ｐゴシック" charset="-128"/>
                          <a:cs typeface="Calibri" panose="020F0502020204030204" pitchFamily="34" charset="0"/>
                        </a:rPr>
                        <a:t>†</a:t>
                      </a: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 ± ≥1 diagnostic procedure</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5.3</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5.4</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7.5</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3.1</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8.6</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7.3</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10.4</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3.7</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808332600"/>
                  </a:ext>
                </a:extLst>
              </a:tr>
            </a:tbl>
          </a:graphicData>
        </a:graphic>
      </p:graphicFrame>
      <p:sp>
        <p:nvSpPr>
          <p:cNvPr id="10" name="TextBox 9">
            <a:extLst>
              <a:ext uri="{FF2B5EF4-FFF2-40B4-BE49-F238E27FC236}">
                <a16:creationId xmlns:a16="http://schemas.microsoft.com/office/drawing/2014/main" id="{3815EA8A-9A8F-B043-B7DF-A8DBCF8D936A}"/>
              </a:ext>
            </a:extLst>
          </p:cNvPr>
          <p:cNvSpPr txBox="1"/>
          <p:nvPr/>
        </p:nvSpPr>
        <p:spPr bwMode="auto">
          <a:xfrm>
            <a:off x="705955" y="5062041"/>
            <a:ext cx="22080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sz="1400" b="0" dirty="0">
                <a:solidFill>
                  <a:schemeClr val="bg1"/>
                </a:solidFill>
                <a:latin typeface="Calibri" panose="020F0502020204030204" pitchFamily="34" charset="0"/>
              </a:rPr>
              <a:t>*</a:t>
            </a:r>
            <a:r>
              <a:rPr lang="en-US" sz="1400" b="0" i="1" dirty="0">
                <a:solidFill>
                  <a:schemeClr val="bg1"/>
                </a:solidFill>
                <a:latin typeface="Calibri" panose="020F0502020204030204" pitchFamily="34" charset="0"/>
                <a:cs typeface="Calibri" panose="020F0502020204030204" pitchFamily="34" charset="0"/>
              </a:rPr>
              <a:t>P &lt;</a:t>
            </a:r>
            <a:r>
              <a:rPr lang="en-US" sz="1400" b="0" dirty="0">
                <a:solidFill>
                  <a:schemeClr val="bg1"/>
                </a:solidFill>
                <a:latin typeface="Calibri" panose="020F0502020204030204" pitchFamily="34" charset="0"/>
                <a:cs typeface="Calibri" panose="020F0502020204030204" pitchFamily="34" charset="0"/>
              </a:rPr>
              <a:t>.001. </a:t>
            </a:r>
            <a:r>
              <a:rPr lang="en-US" altLang="en-US" sz="1400" b="0" baseline="30000" dirty="0">
                <a:solidFill>
                  <a:schemeClr val="bg1"/>
                </a:solidFill>
                <a:latin typeface="Calibri" panose="020F0502020204030204" pitchFamily="34" charset="0"/>
                <a:ea typeface="ＭＳ Ｐゴシック" charset="-128"/>
                <a:cs typeface="Calibri" panose="020F0502020204030204" pitchFamily="34" charset="0"/>
              </a:rPr>
              <a:t>†</a:t>
            </a:r>
            <a:r>
              <a:rPr lang="en-US" altLang="en-US" sz="1400" b="0" dirty="0">
                <a:solidFill>
                  <a:schemeClr val="bg1"/>
                </a:solidFill>
                <a:latin typeface="Calibri" panose="020F0502020204030204" pitchFamily="34" charset="0"/>
                <a:ea typeface="ＭＳ Ｐゴシック" charset="-128"/>
                <a:cs typeface="Calibri" panose="020F0502020204030204" pitchFamily="34" charset="0"/>
              </a:rPr>
              <a:t>e</a:t>
            </a:r>
            <a:r>
              <a:rPr lang="en-US" sz="1400" b="0" dirty="0">
                <a:solidFill>
                  <a:schemeClr val="bg1"/>
                </a:solidFill>
                <a:latin typeface="Calibri" panose="020F0502020204030204" pitchFamily="34" charset="0"/>
                <a:cs typeface="Calibri" panose="020F0502020204030204" pitchFamily="34" charset="0"/>
              </a:rPr>
              <a:t>g, menorrhagia.</a:t>
            </a:r>
          </a:p>
        </p:txBody>
      </p:sp>
      <p:grpSp>
        <p:nvGrpSpPr>
          <p:cNvPr id="9" name="Group 8">
            <a:extLst>
              <a:ext uri="{FF2B5EF4-FFF2-40B4-BE49-F238E27FC236}">
                <a16:creationId xmlns:a16="http://schemas.microsoft.com/office/drawing/2014/main" id="{651FE07B-6718-E07E-A2E3-703D22B7F701}"/>
              </a:ext>
            </a:extLst>
          </p:cNvPr>
          <p:cNvGrpSpPr/>
          <p:nvPr/>
        </p:nvGrpSpPr>
        <p:grpSpPr>
          <a:xfrm>
            <a:off x="9392911" y="6212702"/>
            <a:ext cx="2488502" cy="450134"/>
            <a:chOff x="9392911" y="6212702"/>
            <a:chExt cx="2488502" cy="450134"/>
          </a:xfrm>
        </p:grpSpPr>
        <p:pic>
          <p:nvPicPr>
            <p:cNvPr id="11" name="Picture 10" descr="Icon&#10;&#10;Description automatically generated">
              <a:extLst>
                <a:ext uri="{FF2B5EF4-FFF2-40B4-BE49-F238E27FC236}">
                  <a16:creationId xmlns:a16="http://schemas.microsoft.com/office/drawing/2014/main" id="{A354F668-15A6-507C-9833-428672E40F7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2" name="Rectangle 8">
              <a:extLst>
                <a:ext uri="{FF2B5EF4-FFF2-40B4-BE49-F238E27FC236}">
                  <a16:creationId xmlns:a16="http://schemas.microsoft.com/office/drawing/2014/main" id="{13FBF442-8FA5-B692-ECB9-47AD0ED7D13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537181575"/>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980919-744B-4CFA-98B4-E72E84CE5462}"/>
              </a:ext>
            </a:extLst>
          </p:cNvPr>
          <p:cNvSpPr>
            <a:spLocks noGrp="1"/>
          </p:cNvSpPr>
          <p:nvPr>
            <p:ph type="title"/>
          </p:nvPr>
        </p:nvSpPr>
        <p:spPr/>
        <p:txBody>
          <a:bodyPr/>
          <a:lstStyle/>
          <a:p>
            <a:r>
              <a:rPr lang="en-US" dirty="0"/>
              <a:t>Inaccuracy of US Clinical Guidelines for</a:t>
            </a:r>
            <a:br>
              <a:rPr lang="en-US" dirty="0"/>
            </a:br>
            <a:r>
              <a:rPr lang="en-US" dirty="0"/>
              <a:t>Endometrial Cancer Diagnosis Based on Race</a:t>
            </a:r>
          </a:p>
        </p:txBody>
      </p:sp>
      <p:sp>
        <p:nvSpPr>
          <p:cNvPr id="3" name="Content Placeholder 2">
            <a:extLst>
              <a:ext uri="{FF2B5EF4-FFF2-40B4-BE49-F238E27FC236}">
                <a16:creationId xmlns:a16="http://schemas.microsoft.com/office/drawing/2014/main" id="{F23E17CD-ABC5-4C38-BB38-535F7D27D1BD}"/>
              </a:ext>
            </a:extLst>
          </p:cNvPr>
          <p:cNvSpPr>
            <a:spLocks noGrp="1"/>
          </p:cNvSpPr>
          <p:nvPr>
            <p:ph sz="half" idx="1"/>
          </p:nvPr>
        </p:nvSpPr>
        <p:spPr/>
        <p:txBody>
          <a:bodyPr/>
          <a:lstStyle/>
          <a:p>
            <a:r>
              <a:rPr lang="en-US" sz="2200" dirty="0"/>
              <a:t>ACOG guidelines recommend endometrial biopsy for diagnostic confirmation of EC only if endometrial thickness &gt;4 mm via TVUS</a:t>
            </a:r>
          </a:p>
          <a:p>
            <a:r>
              <a:rPr lang="en-US" sz="2200" dirty="0"/>
              <a:t>Study assessing predicted performance ≥4 mm threshold using a simulated cohort of US Black women with PMB found:</a:t>
            </a:r>
          </a:p>
          <a:p>
            <a:pPr lvl="1"/>
            <a:r>
              <a:rPr lang="en-US" sz="2200" b="1" dirty="0">
                <a:solidFill>
                  <a:srgbClr val="E1471D"/>
                </a:solidFill>
              </a:rPr>
              <a:t>&gt;50% missed cases and 8-fold higher frequency of false-negative results</a:t>
            </a:r>
            <a:r>
              <a:rPr lang="en-US" sz="2200" b="1" dirty="0"/>
              <a:t> for Black women vs the general population</a:t>
            </a:r>
          </a:p>
          <a:p>
            <a:endParaRPr lang="en-US" sz="2200" dirty="0"/>
          </a:p>
        </p:txBody>
      </p:sp>
      <p:sp>
        <p:nvSpPr>
          <p:cNvPr id="5" name="Content Placeholder 4">
            <a:extLst>
              <a:ext uri="{FF2B5EF4-FFF2-40B4-BE49-F238E27FC236}">
                <a16:creationId xmlns:a16="http://schemas.microsoft.com/office/drawing/2014/main" id="{D1F2F7E3-1E41-42C4-6840-9F087360EF30}"/>
              </a:ext>
            </a:extLst>
          </p:cNvPr>
          <p:cNvSpPr>
            <a:spLocks noGrp="1"/>
          </p:cNvSpPr>
          <p:nvPr>
            <p:ph sz="half" idx="2"/>
          </p:nvPr>
        </p:nvSpPr>
        <p:spPr/>
        <p:txBody>
          <a:bodyPr/>
          <a:lstStyle/>
          <a:p>
            <a:r>
              <a:rPr lang="en-US" sz="2200" dirty="0"/>
              <a:t>Extrinsic factors contributing to disparities in endometrial cancer diagnosis and morbidity include:</a:t>
            </a:r>
          </a:p>
          <a:p>
            <a:pPr lvl="1"/>
            <a:r>
              <a:rPr lang="en-US" sz="2000" dirty="0"/>
              <a:t>Decrease sensitivity in screening methods</a:t>
            </a:r>
          </a:p>
          <a:p>
            <a:pPr lvl="1"/>
            <a:r>
              <a:rPr lang="en-US" sz="2000" dirty="0"/>
              <a:t>Decreased guideline concordant care</a:t>
            </a:r>
          </a:p>
          <a:p>
            <a:pPr lvl="1"/>
            <a:r>
              <a:rPr lang="en-US" sz="2000" dirty="0"/>
              <a:t>Decreased access to care</a:t>
            </a:r>
          </a:p>
          <a:p>
            <a:pPr lvl="1"/>
            <a:r>
              <a:rPr lang="en-US" sz="2000" dirty="0"/>
              <a:t>Higher likelihood of diagnosis at a later stage</a:t>
            </a:r>
          </a:p>
          <a:p>
            <a:endParaRPr lang="en-US" dirty="0"/>
          </a:p>
        </p:txBody>
      </p:sp>
      <p:sp>
        <p:nvSpPr>
          <p:cNvPr id="4" name="TextBox 3">
            <a:extLst>
              <a:ext uri="{FF2B5EF4-FFF2-40B4-BE49-F238E27FC236}">
                <a16:creationId xmlns:a16="http://schemas.microsoft.com/office/drawing/2014/main" id="{B884F2F0-3FED-4404-B768-AA466B538DEC}"/>
              </a:ext>
            </a:extLst>
          </p:cNvPr>
          <p:cNvSpPr txBox="1"/>
          <p:nvPr/>
        </p:nvSpPr>
        <p:spPr bwMode="auto">
          <a:xfrm>
            <a:off x="430287" y="6377292"/>
            <a:ext cx="895836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200" b="0" dirty="0">
                <a:solidFill>
                  <a:srgbClr val="455560"/>
                </a:solidFill>
                <a:latin typeface="Calibri" panose="020F0502020204030204" pitchFamily="34" charset="0"/>
                <a:cs typeface="Calibri" panose="020F0502020204030204" pitchFamily="34" charset="0"/>
              </a:rPr>
              <a:t>Romano. Ethn Dis. 2021;30:543. </a:t>
            </a:r>
            <a:r>
              <a:rPr lang="en-US" sz="1200" b="0" kern="1200" dirty="0">
                <a:solidFill>
                  <a:srgbClr val="455560"/>
                </a:solidFill>
                <a:latin typeface="Calibri" panose="020F0502020204030204" pitchFamily="34" charset="0"/>
                <a:cs typeface="Calibri" panose="020F0502020204030204" pitchFamily="34" charset="0"/>
              </a:rPr>
              <a:t>Chapman-Davis. Ann Surg Oncol. 2023;30:48.</a:t>
            </a:r>
          </a:p>
        </p:txBody>
      </p:sp>
      <p:grpSp>
        <p:nvGrpSpPr>
          <p:cNvPr id="8" name="Group 7">
            <a:extLst>
              <a:ext uri="{FF2B5EF4-FFF2-40B4-BE49-F238E27FC236}">
                <a16:creationId xmlns:a16="http://schemas.microsoft.com/office/drawing/2014/main" id="{8820F395-2FAA-971B-F589-4465F329A50C}"/>
              </a:ext>
            </a:extLst>
          </p:cNvPr>
          <p:cNvGrpSpPr/>
          <p:nvPr/>
        </p:nvGrpSpPr>
        <p:grpSpPr>
          <a:xfrm>
            <a:off x="9392911" y="6212702"/>
            <a:ext cx="2488502" cy="450134"/>
            <a:chOff x="9392911" y="6212702"/>
            <a:chExt cx="2488502" cy="450134"/>
          </a:xfrm>
        </p:grpSpPr>
        <p:pic>
          <p:nvPicPr>
            <p:cNvPr id="9" name="Picture 8" descr="Icon&#10;&#10;Description automatically generated">
              <a:extLst>
                <a:ext uri="{FF2B5EF4-FFF2-40B4-BE49-F238E27FC236}">
                  <a16:creationId xmlns:a16="http://schemas.microsoft.com/office/drawing/2014/main" id="{64B5B343-7AF3-6A33-9B2A-503872C5175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0" name="Rectangle 8">
              <a:extLst>
                <a:ext uri="{FF2B5EF4-FFF2-40B4-BE49-F238E27FC236}">
                  <a16:creationId xmlns:a16="http://schemas.microsoft.com/office/drawing/2014/main" id="{D57F04B3-D9EB-0929-A529-71CF1D80AF73}"/>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5825668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015C36-337A-4B13-9779-FAE89AF226FB}"/>
              </a:ext>
            </a:extLst>
          </p:cNvPr>
          <p:cNvSpPr>
            <a:spLocks noGrp="1"/>
          </p:cNvSpPr>
          <p:nvPr>
            <p:ph type="title"/>
          </p:nvPr>
        </p:nvSpPr>
        <p:spPr/>
        <p:txBody>
          <a:bodyPr/>
          <a:lstStyle/>
          <a:p>
            <a:r>
              <a:rPr lang="en-US" dirty="0"/>
              <a:t>Risk Factors and Genetic Determinants of Poor Outcomes in Women With Endometrial Cancer</a:t>
            </a:r>
            <a:endParaRPr lang="en-US" dirty="0">
              <a:highlight>
                <a:srgbClr val="FFFF00"/>
              </a:highlight>
            </a:endParaRPr>
          </a:p>
        </p:txBody>
      </p:sp>
      <p:sp>
        <p:nvSpPr>
          <p:cNvPr id="4" name="Content Placeholder 3">
            <a:extLst>
              <a:ext uri="{FF2B5EF4-FFF2-40B4-BE49-F238E27FC236}">
                <a16:creationId xmlns:a16="http://schemas.microsoft.com/office/drawing/2014/main" id="{D0532FD4-6C3C-409F-8382-68FA97FDD792}"/>
              </a:ext>
            </a:extLst>
          </p:cNvPr>
          <p:cNvSpPr>
            <a:spLocks noGrp="1"/>
          </p:cNvSpPr>
          <p:nvPr>
            <p:ph sz="half" idx="1"/>
          </p:nvPr>
        </p:nvSpPr>
        <p:spPr>
          <a:xfrm>
            <a:off x="601820" y="1510730"/>
            <a:ext cx="5309278" cy="4234750"/>
          </a:xfrm>
        </p:spPr>
        <p:txBody>
          <a:bodyPr/>
          <a:lstStyle/>
          <a:p>
            <a:r>
              <a:rPr lang="en-US" sz="2000" dirty="0"/>
              <a:t>Risk factors for developing endometrial cancer</a:t>
            </a:r>
            <a:r>
              <a:rPr lang="en-US" sz="2000" baseline="30000" dirty="0"/>
              <a:t>1</a:t>
            </a:r>
          </a:p>
          <a:p>
            <a:pPr lvl="1"/>
            <a:r>
              <a:rPr lang="en-US" sz="1800" dirty="0"/>
              <a:t>70% due to excess body weight and insufficient physical activity</a:t>
            </a:r>
          </a:p>
          <a:p>
            <a:pPr lvl="1"/>
            <a:r>
              <a:rPr lang="en-US" sz="1800" dirty="0"/>
              <a:t>30% other factors</a:t>
            </a:r>
          </a:p>
          <a:p>
            <a:pPr lvl="2"/>
            <a:r>
              <a:rPr lang="en-US" sz="1600" dirty="0"/>
              <a:t>Lynch syndrome (40%-60%)</a:t>
            </a:r>
          </a:p>
          <a:p>
            <a:pPr lvl="2"/>
            <a:r>
              <a:rPr lang="en-US" sz="1600" dirty="0"/>
              <a:t>Type 2 diabetes </a:t>
            </a:r>
          </a:p>
          <a:p>
            <a:pPr lvl="2"/>
            <a:r>
              <a:rPr lang="en-US" sz="1600" dirty="0"/>
              <a:t>Previous history of polycystic ovary syndrome</a:t>
            </a:r>
          </a:p>
          <a:p>
            <a:pPr lvl="2"/>
            <a:r>
              <a:rPr lang="en-US" sz="1600" dirty="0"/>
              <a:t>Use of postmenopausal estrogen</a:t>
            </a:r>
          </a:p>
          <a:p>
            <a:pPr lvl="2"/>
            <a:r>
              <a:rPr lang="en-US" sz="1600" dirty="0"/>
              <a:t>Late-onset menopause</a:t>
            </a:r>
          </a:p>
          <a:p>
            <a:pPr lvl="2"/>
            <a:r>
              <a:rPr lang="en-US" sz="1600" dirty="0"/>
              <a:t>Tamoxifen use for breast cancer</a:t>
            </a:r>
            <a:endParaRPr lang="en-US" sz="2000" dirty="0"/>
          </a:p>
        </p:txBody>
      </p:sp>
      <p:sp>
        <p:nvSpPr>
          <p:cNvPr id="5" name="Content Placeholder 4">
            <a:extLst>
              <a:ext uri="{FF2B5EF4-FFF2-40B4-BE49-F238E27FC236}">
                <a16:creationId xmlns:a16="http://schemas.microsoft.com/office/drawing/2014/main" id="{81A45D95-45B2-44D3-8693-71066CA271D2}"/>
              </a:ext>
            </a:extLst>
          </p:cNvPr>
          <p:cNvSpPr>
            <a:spLocks noGrp="1"/>
          </p:cNvSpPr>
          <p:nvPr>
            <p:ph sz="half" idx="2"/>
          </p:nvPr>
        </p:nvSpPr>
        <p:spPr/>
        <p:txBody>
          <a:bodyPr/>
          <a:lstStyle/>
          <a:p>
            <a:r>
              <a:rPr lang="en-US" sz="2000" dirty="0"/>
              <a:t>Low-grade tumors with high circulating levels of estrogen have a favorable prognosis and carry mutations</a:t>
            </a:r>
            <a:r>
              <a:rPr lang="en-US" sz="2000" baseline="30000" dirty="0"/>
              <a:t>2</a:t>
            </a:r>
          </a:p>
          <a:p>
            <a:pPr lvl="1"/>
            <a:r>
              <a:rPr lang="en-US" sz="1800" dirty="0"/>
              <a:t>Aberrations in PI3K/AKT pathway including </a:t>
            </a:r>
            <a:r>
              <a:rPr lang="en-US" sz="1800" i="1" dirty="0"/>
              <a:t>PTEN, PI3KCA </a:t>
            </a:r>
            <a:r>
              <a:rPr lang="en-US" sz="1800" dirty="0"/>
              <a:t>are common alterations in low-grade tumors</a:t>
            </a:r>
          </a:p>
          <a:p>
            <a:pPr lvl="1"/>
            <a:r>
              <a:rPr lang="en-US" sz="1800" dirty="0"/>
              <a:t>ER/PgR expression is high</a:t>
            </a:r>
          </a:p>
          <a:p>
            <a:pPr>
              <a:spcBef>
                <a:spcPts val="600"/>
              </a:spcBef>
              <a:spcAft>
                <a:spcPts val="0"/>
              </a:spcAft>
            </a:pPr>
            <a:r>
              <a:rPr lang="en-US" sz="2000" dirty="0">
                <a:solidFill>
                  <a:schemeClr val="accent3"/>
                </a:solidFill>
              </a:rPr>
              <a:t>High-risk, estrogen-independent, aggressive EC </a:t>
            </a:r>
            <a:r>
              <a:rPr lang="en-US" sz="2000" i="1" dirty="0">
                <a:solidFill>
                  <a:schemeClr val="accent3"/>
                </a:solidFill>
              </a:rPr>
              <a:t>occurs more frequently in Black women</a:t>
            </a:r>
            <a:r>
              <a:rPr lang="en-US" sz="2000" i="1" baseline="30000" dirty="0">
                <a:solidFill>
                  <a:schemeClr val="accent3"/>
                </a:solidFill>
              </a:rPr>
              <a:t>3-5</a:t>
            </a:r>
          </a:p>
          <a:p>
            <a:pPr lvl="1">
              <a:spcBef>
                <a:spcPts val="600"/>
              </a:spcBef>
              <a:spcAft>
                <a:spcPts val="0"/>
              </a:spcAft>
            </a:pPr>
            <a:r>
              <a:rPr lang="en-US" sz="1800" dirty="0">
                <a:effectLst/>
                <a:ea typeface="Times New Roman" panose="02020603050405020304" pitchFamily="18" charset="0"/>
              </a:rPr>
              <a:t>Papillary serous/ carcinosarcoma</a:t>
            </a:r>
          </a:p>
          <a:p>
            <a:pPr lvl="1">
              <a:spcBef>
                <a:spcPts val="600"/>
              </a:spcBef>
              <a:spcAft>
                <a:spcPts val="0"/>
              </a:spcAft>
            </a:pPr>
            <a:r>
              <a:rPr lang="en-US" sz="1800" i="1" dirty="0">
                <a:effectLst/>
                <a:ea typeface="Times New Roman" panose="02020603050405020304" pitchFamily="18" charset="0"/>
              </a:rPr>
              <a:t>P53</a:t>
            </a:r>
            <a:r>
              <a:rPr lang="en-US" sz="1800" dirty="0">
                <a:effectLst/>
                <a:ea typeface="Times New Roman" panose="02020603050405020304" pitchFamily="18" charset="0"/>
              </a:rPr>
              <a:t>, </a:t>
            </a:r>
            <a:r>
              <a:rPr lang="en-US" sz="1800" i="1" dirty="0">
                <a:effectLst/>
                <a:ea typeface="Times New Roman" panose="02020603050405020304" pitchFamily="18" charset="0"/>
              </a:rPr>
              <a:t>PPP2R1A</a:t>
            </a:r>
            <a:r>
              <a:rPr lang="en-US" sz="1800" dirty="0">
                <a:effectLst/>
                <a:ea typeface="Times New Roman" panose="02020603050405020304" pitchFamily="18" charset="0"/>
              </a:rPr>
              <a:t>, </a:t>
            </a:r>
            <a:r>
              <a:rPr lang="en-US" sz="1800" i="1" dirty="0">
                <a:effectLst/>
                <a:ea typeface="Times New Roman" panose="02020603050405020304" pitchFamily="18" charset="0"/>
              </a:rPr>
              <a:t>FBXW7,</a:t>
            </a:r>
            <a:r>
              <a:rPr lang="en-US" sz="1800" dirty="0">
                <a:effectLst/>
                <a:ea typeface="Times New Roman" panose="02020603050405020304" pitchFamily="18" charset="0"/>
              </a:rPr>
              <a:t> and </a:t>
            </a:r>
            <a:r>
              <a:rPr lang="en-US" sz="1800" i="1" dirty="0">
                <a:effectLst/>
                <a:ea typeface="Times New Roman" panose="02020603050405020304" pitchFamily="18" charset="0"/>
              </a:rPr>
              <a:t>PIK3R1</a:t>
            </a:r>
            <a:r>
              <a:rPr lang="en-US" sz="1800" dirty="0">
                <a:effectLst/>
                <a:ea typeface="Times New Roman" panose="02020603050405020304" pitchFamily="18" charset="0"/>
              </a:rPr>
              <a:t> mutations are more common</a:t>
            </a:r>
          </a:p>
          <a:p>
            <a:pPr lvl="1">
              <a:spcBef>
                <a:spcPts val="600"/>
              </a:spcBef>
              <a:spcAft>
                <a:spcPts val="0"/>
              </a:spcAft>
            </a:pPr>
            <a:r>
              <a:rPr lang="en-US" sz="1800" dirty="0"/>
              <a:t>HER2 protein expression and/or gene amplification is high </a:t>
            </a:r>
          </a:p>
          <a:p>
            <a:endParaRPr lang="en-US" dirty="0"/>
          </a:p>
        </p:txBody>
      </p:sp>
      <p:sp>
        <p:nvSpPr>
          <p:cNvPr id="9" name="TextBox 8">
            <a:extLst>
              <a:ext uri="{FF2B5EF4-FFF2-40B4-BE49-F238E27FC236}">
                <a16:creationId xmlns:a16="http://schemas.microsoft.com/office/drawing/2014/main" id="{4237A0A4-DDBA-4463-A5BE-A472AF8D5AE0}"/>
              </a:ext>
            </a:extLst>
          </p:cNvPr>
          <p:cNvSpPr txBox="1"/>
          <p:nvPr/>
        </p:nvSpPr>
        <p:spPr bwMode="auto">
          <a:xfrm>
            <a:off x="437039" y="6189654"/>
            <a:ext cx="865553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1. Cancer facts and figures 2021. </a:t>
            </a:r>
            <a:r>
              <a:rPr lang="en-US" sz="1200" b="0" dirty="0">
                <a:solidFill>
                  <a:srgbClr val="455560"/>
                </a:solidFill>
                <a:latin typeface="Calibri" panose="020F0502020204030204" pitchFamily="34" charset="0"/>
                <a:cs typeface="Calibri" panose="020F0502020204030204" pitchFamily="34" charset="0"/>
              </a:rPr>
              <a:t>www.cancer.org</a:t>
            </a:r>
            <a:r>
              <a:rPr lang="en-US" sz="1200" b="0" kern="1200" dirty="0">
                <a:solidFill>
                  <a:srgbClr val="455560"/>
                </a:solidFill>
                <a:latin typeface="Calibri" panose="020F0502020204030204" pitchFamily="34" charset="0"/>
                <a:cs typeface="Calibri" panose="020F0502020204030204" pitchFamily="34" charset="0"/>
              </a:rPr>
              <a:t>. 2. Maxwell. Clin Cancer Res. 2000;6:2999. 3. Francies. Am J Cancer Res. </a:t>
            </a:r>
            <a:br>
              <a:rPr lang="en-US" sz="1200" b="0" kern="1200" dirty="0">
                <a:solidFill>
                  <a:srgbClr val="455560"/>
                </a:solidFill>
                <a:latin typeface="Calibri" panose="020F0502020204030204" pitchFamily="34" charset="0"/>
                <a:cs typeface="Calibri" panose="020F0502020204030204" pitchFamily="34" charset="0"/>
              </a:rPr>
            </a:br>
            <a:r>
              <a:rPr lang="en-US" sz="1200" b="0" kern="1200" dirty="0">
                <a:solidFill>
                  <a:srgbClr val="455560"/>
                </a:solidFill>
                <a:latin typeface="Calibri" panose="020F0502020204030204" pitchFamily="34" charset="0"/>
                <a:cs typeface="Calibri" panose="020F0502020204030204" pitchFamily="34" charset="0"/>
              </a:rPr>
              <a:t>2020;10:3061. 4. Kohler. Am J Obstet Gynecol. 1996;175:1246. 5. Clifford. Am J Obstet Gynecol. 1997;176:S229.</a:t>
            </a:r>
          </a:p>
        </p:txBody>
      </p:sp>
      <p:grpSp>
        <p:nvGrpSpPr>
          <p:cNvPr id="3" name="Group 2">
            <a:extLst>
              <a:ext uri="{FF2B5EF4-FFF2-40B4-BE49-F238E27FC236}">
                <a16:creationId xmlns:a16="http://schemas.microsoft.com/office/drawing/2014/main" id="{2758C282-DE9E-6BA3-1992-6012DEDD5B10}"/>
              </a:ext>
            </a:extLst>
          </p:cNvPr>
          <p:cNvGrpSpPr/>
          <p:nvPr/>
        </p:nvGrpSpPr>
        <p:grpSpPr>
          <a:xfrm>
            <a:off x="9392911" y="6212702"/>
            <a:ext cx="2488502" cy="450134"/>
            <a:chOff x="9392911" y="6212702"/>
            <a:chExt cx="2488502" cy="450134"/>
          </a:xfrm>
        </p:grpSpPr>
        <p:pic>
          <p:nvPicPr>
            <p:cNvPr id="10" name="Picture 9" descr="Icon&#10;&#10;Description automatically generated">
              <a:extLst>
                <a:ext uri="{FF2B5EF4-FFF2-40B4-BE49-F238E27FC236}">
                  <a16:creationId xmlns:a16="http://schemas.microsoft.com/office/drawing/2014/main" id="{92215580-0004-A8EB-5950-2A39EE4B88B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1" name="Rectangle 8">
              <a:extLst>
                <a:ext uri="{FF2B5EF4-FFF2-40B4-BE49-F238E27FC236}">
                  <a16:creationId xmlns:a16="http://schemas.microsoft.com/office/drawing/2014/main" id="{69950AE6-60D2-CF15-4FA8-1B3F76571A2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70585767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99F0406E-26C2-42F2-95B1-F2E2A68BB899}"/>
              </a:ext>
            </a:extLst>
          </p:cNvPr>
          <p:cNvGrpSpPr/>
          <p:nvPr/>
        </p:nvGrpSpPr>
        <p:grpSpPr>
          <a:xfrm>
            <a:off x="6512927" y="1835396"/>
            <a:ext cx="286915" cy="3315435"/>
            <a:chOff x="6400800" y="1647438"/>
            <a:chExt cx="313150" cy="3514653"/>
          </a:xfrm>
        </p:grpSpPr>
        <p:sp>
          <p:nvSpPr>
            <p:cNvPr id="6" name="TextBox 5">
              <a:extLst>
                <a:ext uri="{FF2B5EF4-FFF2-40B4-BE49-F238E27FC236}">
                  <a16:creationId xmlns:a16="http://schemas.microsoft.com/office/drawing/2014/main" id="{9862F1FA-D7E8-40C9-B327-AFBF45706C8C}"/>
                </a:ext>
              </a:extLst>
            </p:cNvPr>
            <p:cNvSpPr txBox="1"/>
            <p:nvPr/>
          </p:nvSpPr>
          <p:spPr>
            <a:xfrm>
              <a:off x="6400800" y="1647438"/>
              <a:ext cx="313150" cy="302706"/>
            </a:xfrm>
            <a:prstGeom prst="rect">
              <a:avLst/>
            </a:prstGeom>
            <a:noFill/>
          </p:spPr>
          <p:txBody>
            <a:bodyPr wrap="none" rtlCol="0">
              <a:spAutoFit/>
            </a:bodyPr>
            <a:lstStyle/>
            <a:p>
              <a:pPr algn="r"/>
              <a:r>
                <a:rPr lang="en-US" sz="1600" b="0" dirty="0">
                  <a:solidFill>
                    <a:schemeClr val="bg1"/>
                  </a:solidFill>
                  <a:latin typeface="Calibri" panose="020F0502020204030204" pitchFamily="34" charset="0"/>
                  <a:cs typeface="Calibri" panose="020F0502020204030204" pitchFamily="34" charset="0"/>
                </a:rPr>
                <a:t>10</a:t>
              </a:r>
            </a:p>
          </p:txBody>
        </p:sp>
        <p:sp>
          <p:nvSpPr>
            <p:cNvPr id="7" name="TextBox 6">
              <a:extLst>
                <a:ext uri="{FF2B5EF4-FFF2-40B4-BE49-F238E27FC236}">
                  <a16:creationId xmlns:a16="http://schemas.microsoft.com/office/drawing/2014/main" id="{DFDF5141-4119-488B-BDFD-01898610874E}"/>
                </a:ext>
              </a:extLst>
            </p:cNvPr>
            <p:cNvSpPr txBox="1"/>
            <p:nvPr/>
          </p:nvSpPr>
          <p:spPr>
            <a:xfrm>
              <a:off x="6468486" y="2286675"/>
              <a:ext cx="230138" cy="302706"/>
            </a:xfrm>
            <a:prstGeom prst="rect">
              <a:avLst/>
            </a:prstGeom>
            <a:noFill/>
          </p:spPr>
          <p:txBody>
            <a:bodyPr wrap="none" rtlCol="0">
              <a:spAutoFit/>
            </a:bodyPr>
            <a:lstStyle/>
            <a:p>
              <a:pPr algn="r"/>
              <a:r>
                <a:rPr lang="en-US" sz="1600" b="0" dirty="0">
                  <a:solidFill>
                    <a:schemeClr val="bg1"/>
                  </a:solidFill>
                  <a:latin typeface="Calibri" panose="020F0502020204030204" pitchFamily="34" charset="0"/>
                  <a:cs typeface="Calibri" panose="020F0502020204030204" pitchFamily="34" charset="0"/>
                </a:rPr>
                <a:t>8</a:t>
              </a:r>
            </a:p>
          </p:txBody>
        </p:sp>
        <p:sp>
          <p:nvSpPr>
            <p:cNvPr id="8" name="TextBox 7">
              <a:extLst>
                <a:ext uri="{FF2B5EF4-FFF2-40B4-BE49-F238E27FC236}">
                  <a16:creationId xmlns:a16="http://schemas.microsoft.com/office/drawing/2014/main" id="{79424225-AC52-4633-A5C5-5B0317A5803F}"/>
                </a:ext>
              </a:extLst>
            </p:cNvPr>
            <p:cNvSpPr txBox="1"/>
            <p:nvPr/>
          </p:nvSpPr>
          <p:spPr>
            <a:xfrm>
              <a:off x="6468486" y="2908637"/>
              <a:ext cx="230138" cy="302706"/>
            </a:xfrm>
            <a:prstGeom prst="rect">
              <a:avLst/>
            </a:prstGeom>
            <a:noFill/>
          </p:spPr>
          <p:txBody>
            <a:bodyPr wrap="none" rtlCol="0">
              <a:spAutoFit/>
            </a:bodyPr>
            <a:lstStyle/>
            <a:p>
              <a:pPr algn="r"/>
              <a:r>
                <a:rPr lang="en-US" sz="1600" b="0" dirty="0">
                  <a:solidFill>
                    <a:schemeClr val="bg1"/>
                  </a:solidFill>
                  <a:latin typeface="Calibri" panose="020F0502020204030204" pitchFamily="34" charset="0"/>
                  <a:cs typeface="Calibri" panose="020F0502020204030204" pitchFamily="34" charset="0"/>
                </a:rPr>
                <a:t>6</a:t>
              </a:r>
            </a:p>
          </p:txBody>
        </p:sp>
        <p:sp>
          <p:nvSpPr>
            <p:cNvPr id="9" name="TextBox 8">
              <a:extLst>
                <a:ext uri="{FF2B5EF4-FFF2-40B4-BE49-F238E27FC236}">
                  <a16:creationId xmlns:a16="http://schemas.microsoft.com/office/drawing/2014/main" id="{C361006D-79CF-4C47-81FA-3C1FFA1814A7}"/>
                </a:ext>
              </a:extLst>
            </p:cNvPr>
            <p:cNvSpPr txBox="1"/>
            <p:nvPr/>
          </p:nvSpPr>
          <p:spPr>
            <a:xfrm>
              <a:off x="6468486" y="3598458"/>
              <a:ext cx="230138" cy="302706"/>
            </a:xfrm>
            <a:prstGeom prst="rect">
              <a:avLst/>
            </a:prstGeom>
            <a:noFill/>
          </p:spPr>
          <p:txBody>
            <a:bodyPr wrap="none" rtlCol="0">
              <a:spAutoFit/>
            </a:bodyPr>
            <a:lstStyle/>
            <a:p>
              <a:pPr algn="r"/>
              <a:r>
                <a:rPr lang="en-US" sz="1600" b="0" dirty="0">
                  <a:solidFill>
                    <a:schemeClr val="bg1"/>
                  </a:solidFill>
                  <a:latin typeface="Calibri" panose="020F0502020204030204" pitchFamily="34" charset="0"/>
                  <a:cs typeface="Calibri" panose="020F0502020204030204" pitchFamily="34" charset="0"/>
                </a:rPr>
                <a:t>4</a:t>
              </a:r>
            </a:p>
          </p:txBody>
        </p:sp>
        <p:sp>
          <p:nvSpPr>
            <p:cNvPr id="10" name="TextBox 9">
              <a:extLst>
                <a:ext uri="{FF2B5EF4-FFF2-40B4-BE49-F238E27FC236}">
                  <a16:creationId xmlns:a16="http://schemas.microsoft.com/office/drawing/2014/main" id="{16BB3429-0A97-4511-8CE9-7EBEEC899443}"/>
                </a:ext>
              </a:extLst>
            </p:cNvPr>
            <p:cNvSpPr txBox="1"/>
            <p:nvPr/>
          </p:nvSpPr>
          <p:spPr>
            <a:xfrm>
              <a:off x="6468486" y="4238277"/>
              <a:ext cx="230138" cy="302706"/>
            </a:xfrm>
            <a:prstGeom prst="rect">
              <a:avLst/>
            </a:prstGeom>
            <a:noFill/>
          </p:spPr>
          <p:txBody>
            <a:bodyPr wrap="none" rtlCol="0">
              <a:spAutoFit/>
            </a:bodyPr>
            <a:lstStyle/>
            <a:p>
              <a:pPr algn="r"/>
              <a:r>
                <a:rPr lang="en-US" sz="1600" b="0" dirty="0">
                  <a:solidFill>
                    <a:schemeClr val="bg1"/>
                  </a:solidFill>
                  <a:latin typeface="Calibri" panose="020F0502020204030204" pitchFamily="34" charset="0"/>
                  <a:cs typeface="Calibri" panose="020F0502020204030204" pitchFamily="34" charset="0"/>
                </a:rPr>
                <a:t>2</a:t>
              </a:r>
            </a:p>
          </p:txBody>
        </p:sp>
        <p:sp>
          <p:nvSpPr>
            <p:cNvPr id="11" name="TextBox 10">
              <a:extLst>
                <a:ext uri="{FF2B5EF4-FFF2-40B4-BE49-F238E27FC236}">
                  <a16:creationId xmlns:a16="http://schemas.microsoft.com/office/drawing/2014/main" id="{945EF65B-2BCF-4A3D-A31B-BC4007524A98}"/>
                </a:ext>
              </a:extLst>
            </p:cNvPr>
            <p:cNvSpPr txBox="1"/>
            <p:nvPr/>
          </p:nvSpPr>
          <p:spPr>
            <a:xfrm>
              <a:off x="6468486" y="4859385"/>
              <a:ext cx="230138" cy="302706"/>
            </a:xfrm>
            <a:prstGeom prst="rect">
              <a:avLst/>
            </a:prstGeom>
            <a:noFill/>
          </p:spPr>
          <p:txBody>
            <a:bodyPr wrap="none" rtlCol="0">
              <a:spAutoFit/>
            </a:bodyPr>
            <a:lstStyle/>
            <a:p>
              <a:pPr algn="r"/>
              <a:r>
                <a:rPr lang="en-US" sz="1600" b="0" dirty="0">
                  <a:solidFill>
                    <a:schemeClr val="bg1"/>
                  </a:solidFill>
                  <a:latin typeface="Calibri" panose="020F0502020204030204" pitchFamily="34" charset="0"/>
                  <a:cs typeface="Calibri" panose="020F0502020204030204" pitchFamily="34" charset="0"/>
                </a:rPr>
                <a:t>0</a:t>
              </a:r>
            </a:p>
          </p:txBody>
        </p:sp>
      </p:grpSp>
      <p:sp>
        <p:nvSpPr>
          <p:cNvPr id="12" name="Title 1">
            <a:extLst>
              <a:ext uri="{FF2B5EF4-FFF2-40B4-BE49-F238E27FC236}">
                <a16:creationId xmlns:a16="http://schemas.microsoft.com/office/drawing/2014/main" id="{E3CD6B0F-D4C4-4353-B359-887A23221D05}"/>
              </a:ext>
            </a:extLst>
          </p:cNvPr>
          <p:cNvSpPr>
            <a:spLocks noGrp="1"/>
          </p:cNvSpPr>
          <p:nvPr>
            <p:ph type="title"/>
          </p:nvPr>
        </p:nvSpPr>
        <p:spPr>
          <a:xfrm>
            <a:off x="609759" y="238135"/>
            <a:ext cx="10872444" cy="1103313"/>
          </a:xfrm>
        </p:spPr>
        <p:txBody>
          <a:bodyPr/>
          <a:lstStyle/>
          <a:p>
            <a:r>
              <a:rPr lang="en-US" dirty="0"/>
              <a:t>Increasing Incidence and Mortality of </a:t>
            </a:r>
            <a:br>
              <a:rPr lang="en-US" dirty="0"/>
            </a:br>
            <a:r>
              <a:rPr lang="en-US" dirty="0"/>
              <a:t>Endometrial Cancer in the United States</a:t>
            </a:r>
          </a:p>
        </p:txBody>
      </p:sp>
      <p:sp>
        <p:nvSpPr>
          <p:cNvPr id="16" name="TextBox 15">
            <a:extLst>
              <a:ext uri="{FF2B5EF4-FFF2-40B4-BE49-F238E27FC236}">
                <a16:creationId xmlns:a16="http://schemas.microsoft.com/office/drawing/2014/main" id="{8D397D17-8FAD-4E3C-8C3D-83A6DA322572}"/>
              </a:ext>
            </a:extLst>
          </p:cNvPr>
          <p:cNvSpPr txBox="1"/>
          <p:nvPr/>
        </p:nvSpPr>
        <p:spPr bwMode="auto">
          <a:xfrm>
            <a:off x="447773" y="6197625"/>
            <a:ext cx="567362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1. US CDC. Gynecologic Cancer Incidence, United States—2012-2016. September 2019. 2. Henley. MMWR Morb Mortal Wkly Rep. 2018;67:1333. </a:t>
            </a:r>
          </a:p>
        </p:txBody>
      </p:sp>
      <p:sp>
        <p:nvSpPr>
          <p:cNvPr id="17" name="TextBox 16">
            <a:extLst>
              <a:ext uri="{FF2B5EF4-FFF2-40B4-BE49-F238E27FC236}">
                <a16:creationId xmlns:a16="http://schemas.microsoft.com/office/drawing/2014/main" id="{019A8C11-CA3F-4C63-B63F-9CC42F52630A}"/>
              </a:ext>
            </a:extLst>
          </p:cNvPr>
          <p:cNvSpPr txBox="1"/>
          <p:nvPr/>
        </p:nvSpPr>
        <p:spPr bwMode="auto">
          <a:xfrm>
            <a:off x="1075298" y="5493949"/>
            <a:ext cx="5161593"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Yr of diagnosis</a:t>
            </a:r>
          </a:p>
        </p:txBody>
      </p:sp>
      <p:grpSp>
        <p:nvGrpSpPr>
          <p:cNvPr id="18" name="Group 17">
            <a:extLst>
              <a:ext uri="{FF2B5EF4-FFF2-40B4-BE49-F238E27FC236}">
                <a16:creationId xmlns:a16="http://schemas.microsoft.com/office/drawing/2014/main" id="{3A9BF3B6-BD27-4918-859E-7450F75470DF}"/>
              </a:ext>
            </a:extLst>
          </p:cNvPr>
          <p:cNvGrpSpPr/>
          <p:nvPr/>
        </p:nvGrpSpPr>
        <p:grpSpPr>
          <a:xfrm>
            <a:off x="1260730" y="5012140"/>
            <a:ext cx="4835086" cy="613876"/>
            <a:chOff x="5222008" y="5600660"/>
            <a:chExt cx="6395219" cy="703648"/>
          </a:xfrm>
        </p:grpSpPr>
        <p:sp>
          <p:nvSpPr>
            <p:cNvPr id="19" name="TextBox 18">
              <a:extLst>
                <a:ext uri="{FF2B5EF4-FFF2-40B4-BE49-F238E27FC236}">
                  <a16:creationId xmlns:a16="http://schemas.microsoft.com/office/drawing/2014/main" id="{D2550B9D-7663-4F2E-8658-D4581A2C1064}"/>
                </a:ext>
              </a:extLst>
            </p:cNvPr>
            <p:cNvSpPr txBox="1"/>
            <p:nvPr/>
          </p:nvSpPr>
          <p:spPr bwMode="auto">
            <a:xfrm rot="16200000">
              <a:off x="5024073"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1999</a:t>
              </a:r>
            </a:p>
          </p:txBody>
        </p:sp>
        <p:sp>
          <p:nvSpPr>
            <p:cNvPr id="20" name="TextBox 19">
              <a:extLst>
                <a:ext uri="{FF2B5EF4-FFF2-40B4-BE49-F238E27FC236}">
                  <a16:creationId xmlns:a16="http://schemas.microsoft.com/office/drawing/2014/main" id="{E8D40EB9-BD91-4EBA-9055-9A7D8843A671}"/>
                </a:ext>
              </a:extLst>
            </p:cNvPr>
            <p:cNvSpPr txBox="1"/>
            <p:nvPr/>
          </p:nvSpPr>
          <p:spPr bwMode="auto">
            <a:xfrm rot="16200000">
              <a:off x="5414262"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2000</a:t>
              </a:r>
            </a:p>
          </p:txBody>
        </p:sp>
        <p:sp>
          <p:nvSpPr>
            <p:cNvPr id="21" name="TextBox 20">
              <a:extLst>
                <a:ext uri="{FF2B5EF4-FFF2-40B4-BE49-F238E27FC236}">
                  <a16:creationId xmlns:a16="http://schemas.microsoft.com/office/drawing/2014/main" id="{18A6D61F-4905-434E-87CC-641CA88982B1}"/>
                </a:ext>
              </a:extLst>
            </p:cNvPr>
            <p:cNvSpPr txBox="1"/>
            <p:nvPr/>
          </p:nvSpPr>
          <p:spPr bwMode="auto">
            <a:xfrm rot="16200000">
              <a:off x="5791392"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2001</a:t>
              </a:r>
            </a:p>
          </p:txBody>
        </p:sp>
        <p:sp>
          <p:nvSpPr>
            <p:cNvPr id="22" name="TextBox 21">
              <a:extLst>
                <a:ext uri="{FF2B5EF4-FFF2-40B4-BE49-F238E27FC236}">
                  <a16:creationId xmlns:a16="http://schemas.microsoft.com/office/drawing/2014/main" id="{515DB28A-DA08-4627-B9DD-F72BBB4CFD52}"/>
                </a:ext>
              </a:extLst>
            </p:cNvPr>
            <p:cNvSpPr txBox="1"/>
            <p:nvPr/>
          </p:nvSpPr>
          <p:spPr bwMode="auto">
            <a:xfrm rot="16200000">
              <a:off x="6175337"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2002</a:t>
              </a:r>
            </a:p>
          </p:txBody>
        </p:sp>
        <p:sp>
          <p:nvSpPr>
            <p:cNvPr id="23" name="TextBox 22">
              <a:extLst>
                <a:ext uri="{FF2B5EF4-FFF2-40B4-BE49-F238E27FC236}">
                  <a16:creationId xmlns:a16="http://schemas.microsoft.com/office/drawing/2014/main" id="{252C575A-B16A-440C-9FF0-3C90C082C3A0}"/>
                </a:ext>
              </a:extLst>
            </p:cNvPr>
            <p:cNvSpPr txBox="1"/>
            <p:nvPr/>
          </p:nvSpPr>
          <p:spPr bwMode="auto">
            <a:xfrm rot="16200000">
              <a:off x="6552467"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2003</a:t>
              </a:r>
            </a:p>
          </p:txBody>
        </p:sp>
        <p:sp>
          <p:nvSpPr>
            <p:cNvPr id="24" name="TextBox 23">
              <a:extLst>
                <a:ext uri="{FF2B5EF4-FFF2-40B4-BE49-F238E27FC236}">
                  <a16:creationId xmlns:a16="http://schemas.microsoft.com/office/drawing/2014/main" id="{FA6562AA-214E-4DEC-81D3-EE6879699BAF}"/>
                </a:ext>
              </a:extLst>
            </p:cNvPr>
            <p:cNvSpPr txBox="1"/>
            <p:nvPr/>
          </p:nvSpPr>
          <p:spPr bwMode="auto">
            <a:xfrm rot="16200000">
              <a:off x="6936026"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2004</a:t>
              </a:r>
            </a:p>
          </p:txBody>
        </p:sp>
        <p:sp>
          <p:nvSpPr>
            <p:cNvPr id="25" name="TextBox 24">
              <a:extLst>
                <a:ext uri="{FF2B5EF4-FFF2-40B4-BE49-F238E27FC236}">
                  <a16:creationId xmlns:a16="http://schemas.microsoft.com/office/drawing/2014/main" id="{E6F557E1-5E91-4713-889E-E364C51FA663}"/>
                </a:ext>
              </a:extLst>
            </p:cNvPr>
            <p:cNvSpPr txBox="1"/>
            <p:nvPr/>
          </p:nvSpPr>
          <p:spPr bwMode="auto">
            <a:xfrm rot="16200000">
              <a:off x="7313156"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2005</a:t>
              </a:r>
            </a:p>
          </p:txBody>
        </p:sp>
        <p:sp>
          <p:nvSpPr>
            <p:cNvPr id="26" name="TextBox 25">
              <a:extLst>
                <a:ext uri="{FF2B5EF4-FFF2-40B4-BE49-F238E27FC236}">
                  <a16:creationId xmlns:a16="http://schemas.microsoft.com/office/drawing/2014/main" id="{BE060502-FC97-4667-9398-9ABD9AA92362}"/>
                </a:ext>
              </a:extLst>
            </p:cNvPr>
            <p:cNvSpPr txBox="1"/>
            <p:nvPr/>
          </p:nvSpPr>
          <p:spPr bwMode="auto">
            <a:xfrm rot="16200000">
              <a:off x="7690288"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2006</a:t>
              </a:r>
            </a:p>
          </p:txBody>
        </p:sp>
        <p:sp>
          <p:nvSpPr>
            <p:cNvPr id="27" name="TextBox 26">
              <a:extLst>
                <a:ext uri="{FF2B5EF4-FFF2-40B4-BE49-F238E27FC236}">
                  <a16:creationId xmlns:a16="http://schemas.microsoft.com/office/drawing/2014/main" id="{EF3CAC74-497F-4389-A816-3B4D68D4728A}"/>
                </a:ext>
              </a:extLst>
            </p:cNvPr>
            <p:cNvSpPr txBox="1"/>
            <p:nvPr/>
          </p:nvSpPr>
          <p:spPr bwMode="auto">
            <a:xfrm rot="16200000">
              <a:off x="8068541"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2007</a:t>
              </a:r>
            </a:p>
          </p:txBody>
        </p:sp>
        <p:sp>
          <p:nvSpPr>
            <p:cNvPr id="28" name="TextBox 27">
              <a:extLst>
                <a:ext uri="{FF2B5EF4-FFF2-40B4-BE49-F238E27FC236}">
                  <a16:creationId xmlns:a16="http://schemas.microsoft.com/office/drawing/2014/main" id="{AE053148-23E8-4E14-9702-8DD586DD0A74}"/>
                </a:ext>
              </a:extLst>
            </p:cNvPr>
            <p:cNvSpPr txBox="1"/>
            <p:nvPr/>
          </p:nvSpPr>
          <p:spPr bwMode="auto">
            <a:xfrm rot="16200000">
              <a:off x="8445672"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2008</a:t>
              </a:r>
            </a:p>
          </p:txBody>
        </p:sp>
        <p:sp>
          <p:nvSpPr>
            <p:cNvPr id="29" name="TextBox 28">
              <a:extLst>
                <a:ext uri="{FF2B5EF4-FFF2-40B4-BE49-F238E27FC236}">
                  <a16:creationId xmlns:a16="http://schemas.microsoft.com/office/drawing/2014/main" id="{A4F1B629-2541-4AE8-A633-7BACAD137497}"/>
                </a:ext>
              </a:extLst>
            </p:cNvPr>
            <p:cNvSpPr txBox="1"/>
            <p:nvPr/>
          </p:nvSpPr>
          <p:spPr bwMode="auto">
            <a:xfrm rot="16200000">
              <a:off x="8828224"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2009</a:t>
              </a:r>
            </a:p>
          </p:txBody>
        </p:sp>
        <p:sp>
          <p:nvSpPr>
            <p:cNvPr id="30" name="TextBox 29">
              <a:extLst>
                <a:ext uri="{FF2B5EF4-FFF2-40B4-BE49-F238E27FC236}">
                  <a16:creationId xmlns:a16="http://schemas.microsoft.com/office/drawing/2014/main" id="{D07F8E17-F5DD-4950-9E72-BC9BDE1F17F6}"/>
                </a:ext>
              </a:extLst>
            </p:cNvPr>
            <p:cNvSpPr txBox="1"/>
            <p:nvPr/>
          </p:nvSpPr>
          <p:spPr bwMode="auto">
            <a:xfrm rot="16200000">
              <a:off x="9225868"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2010</a:t>
              </a:r>
            </a:p>
          </p:txBody>
        </p:sp>
        <p:sp>
          <p:nvSpPr>
            <p:cNvPr id="31" name="TextBox 30">
              <a:extLst>
                <a:ext uri="{FF2B5EF4-FFF2-40B4-BE49-F238E27FC236}">
                  <a16:creationId xmlns:a16="http://schemas.microsoft.com/office/drawing/2014/main" id="{C8F22E1D-7047-482D-A45C-4F390E019569}"/>
                </a:ext>
              </a:extLst>
            </p:cNvPr>
            <p:cNvSpPr txBox="1"/>
            <p:nvPr/>
          </p:nvSpPr>
          <p:spPr bwMode="auto">
            <a:xfrm rot="16200000">
              <a:off x="9602999"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2011</a:t>
              </a:r>
            </a:p>
          </p:txBody>
        </p:sp>
        <p:sp>
          <p:nvSpPr>
            <p:cNvPr id="32" name="TextBox 31">
              <a:extLst>
                <a:ext uri="{FF2B5EF4-FFF2-40B4-BE49-F238E27FC236}">
                  <a16:creationId xmlns:a16="http://schemas.microsoft.com/office/drawing/2014/main" id="{B7F5BCFA-2B5A-432C-AA5F-0560B77875BA}"/>
                </a:ext>
              </a:extLst>
            </p:cNvPr>
            <p:cNvSpPr txBox="1"/>
            <p:nvPr/>
          </p:nvSpPr>
          <p:spPr bwMode="auto">
            <a:xfrm rot="16200000">
              <a:off x="9980130"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2012</a:t>
              </a:r>
            </a:p>
          </p:txBody>
        </p:sp>
        <p:sp>
          <p:nvSpPr>
            <p:cNvPr id="33" name="TextBox 32">
              <a:extLst>
                <a:ext uri="{FF2B5EF4-FFF2-40B4-BE49-F238E27FC236}">
                  <a16:creationId xmlns:a16="http://schemas.microsoft.com/office/drawing/2014/main" id="{C24044C1-B25D-4F6D-944E-C1AE2909DE67}"/>
                </a:ext>
              </a:extLst>
            </p:cNvPr>
            <p:cNvSpPr txBox="1"/>
            <p:nvPr/>
          </p:nvSpPr>
          <p:spPr bwMode="auto">
            <a:xfrm rot="16200000">
              <a:off x="10357261"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2013</a:t>
              </a:r>
            </a:p>
          </p:txBody>
        </p:sp>
        <p:sp>
          <p:nvSpPr>
            <p:cNvPr id="34" name="TextBox 33">
              <a:extLst>
                <a:ext uri="{FF2B5EF4-FFF2-40B4-BE49-F238E27FC236}">
                  <a16:creationId xmlns:a16="http://schemas.microsoft.com/office/drawing/2014/main" id="{6F07F314-5594-41CB-A4B5-6B968E035A3A}"/>
                </a:ext>
              </a:extLst>
            </p:cNvPr>
            <p:cNvSpPr txBox="1"/>
            <p:nvPr/>
          </p:nvSpPr>
          <p:spPr bwMode="auto">
            <a:xfrm rot="16200000">
              <a:off x="10734392"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2014</a:t>
              </a:r>
            </a:p>
          </p:txBody>
        </p:sp>
        <p:sp>
          <p:nvSpPr>
            <p:cNvPr id="35" name="TextBox 34">
              <a:extLst>
                <a:ext uri="{FF2B5EF4-FFF2-40B4-BE49-F238E27FC236}">
                  <a16:creationId xmlns:a16="http://schemas.microsoft.com/office/drawing/2014/main" id="{66185D6D-7CFB-4542-831B-799ABA5CDD2B}"/>
                </a:ext>
              </a:extLst>
            </p:cNvPr>
            <p:cNvSpPr txBox="1"/>
            <p:nvPr/>
          </p:nvSpPr>
          <p:spPr bwMode="auto">
            <a:xfrm rot="16200000">
              <a:off x="11111515" y="5798595"/>
              <a:ext cx="703648"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2015</a:t>
              </a:r>
            </a:p>
          </p:txBody>
        </p:sp>
      </p:grpSp>
      <p:sp>
        <p:nvSpPr>
          <p:cNvPr id="36" name="TextBox 35">
            <a:extLst>
              <a:ext uri="{FF2B5EF4-FFF2-40B4-BE49-F238E27FC236}">
                <a16:creationId xmlns:a16="http://schemas.microsoft.com/office/drawing/2014/main" id="{C8772D54-A09C-4E06-8169-32CFDAB9DEA8}"/>
              </a:ext>
            </a:extLst>
          </p:cNvPr>
          <p:cNvSpPr txBox="1"/>
          <p:nvPr/>
        </p:nvSpPr>
        <p:spPr bwMode="auto">
          <a:xfrm>
            <a:off x="1429553" y="1500443"/>
            <a:ext cx="4602519"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Rate of Uterine Cancer Over Time by Ethnicity</a:t>
            </a:r>
            <a:r>
              <a:rPr lang="en-US" baseline="30000" dirty="0">
                <a:solidFill>
                  <a:schemeClr val="bg1"/>
                </a:solidFill>
                <a:latin typeface="Calibri" panose="020F0502020204030204" pitchFamily="34" charset="0"/>
              </a:rPr>
              <a:t>1</a:t>
            </a:r>
          </a:p>
        </p:txBody>
      </p:sp>
      <p:cxnSp>
        <p:nvCxnSpPr>
          <p:cNvPr id="37" name="Straight Connector 36">
            <a:extLst>
              <a:ext uri="{FF2B5EF4-FFF2-40B4-BE49-F238E27FC236}">
                <a16:creationId xmlns:a16="http://schemas.microsoft.com/office/drawing/2014/main" id="{C3F70DD9-A304-45C2-B1C1-657BF3E12D39}"/>
              </a:ext>
            </a:extLst>
          </p:cNvPr>
          <p:cNvCxnSpPr>
            <a:cxnSpLocks/>
          </p:cNvCxnSpPr>
          <p:nvPr/>
        </p:nvCxnSpPr>
        <p:spPr bwMode="auto">
          <a:xfrm>
            <a:off x="1417082" y="5025946"/>
            <a:ext cx="461499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C634499A-3183-4E5D-B720-95BFE207A844}"/>
              </a:ext>
            </a:extLst>
          </p:cNvPr>
          <p:cNvCxnSpPr>
            <a:cxnSpLocks/>
          </p:cNvCxnSpPr>
          <p:nvPr/>
        </p:nvCxnSpPr>
        <p:spPr bwMode="auto">
          <a:xfrm flipV="1">
            <a:off x="1424334" y="1976400"/>
            <a:ext cx="0" cy="3049546"/>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4196FC99-A2C5-4575-9913-ED4F56CD279A}"/>
              </a:ext>
            </a:extLst>
          </p:cNvPr>
          <p:cNvCxnSpPr>
            <a:cxnSpLocks/>
          </p:cNvCxnSpPr>
          <p:nvPr/>
        </p:nvCxnSpPr>
        <p:spPr bwMode="auto">
          <a:xfrm flipH="1">
            <a:off x="1424334"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17B9E796-7F2D-47A6-9D2F-CC79653CAEF8}"/>
              </a:ext>
            </a:extLst>
          </p:cNvPr>
          <p:cNvCxnSpPr>
            <a:cxnSpLocks/>
          </p:cNvCxnSpPr>
          <p:nvPr/>
        </p:nvCxnSpPr>
        <p:spPr bwMode="auto">
          <a:xfrm flipH="1">
            <a:off x="1711411"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EB4BFFD8-EB85-430E-91DC-D284761E6259}"/>
              </a:ext>
            </a:extLst>
          </p:cNvPr>
          <p:cNvCxnSpPr>
            <a:cxnSpLocks/>
          </p:cNvCxnSpPr>
          <p:nvPr/>
        </p:nvCxnSpPr>
        <p:spPr bwMode="auto">
          <a:xfrm flipH="1">
            <a:off x="1998489"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864E0259-2FFA-45AE-B635-18F9A958C6F1}"/>
              </a:ext>
            </a:extLst>
          </p:cNvPr>
          <p:cNvCxnSpPr>
            <a:cxnSpLocks/>
          </p:cNvCxnSpPr>
          <p:nvPr/>
        </p:nvCxnSpPr>
        <p:spPr bwMode="auto">
          <a:xfrm flipH="1">
            <a:off x="2285566"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92D6A689-E5B5-4571-A998-B28A23179D6E}"/>
              </a:ext>
            </a:extLst>
          </p:cNvPr>
          <p:cNvCxnSpPr>
            <a:cxnSpLocks/>
          </p:cNvCxnSpPr>
          <p:nvPr/>
        </p:nvCxnSpPr>
        <p:spPr bwMode="auto">
          <a:xfrm flipH="1">
            <a:off x="2572644"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8CFD616F-3F1D-40A2-B26A-E80B25AC7BB4}"/>
              </a:ext>
            </a:extLst>
          </p:cNvPr>
          <p:cNvCxnSpPr>
            <a:cxnSpLocks/>
          </p:cNvCxnSpPr>
          <p:nvPr/>
        </p:nvCxnSpPr>
        <p:spPr bwMode="auto">
          <a:xfrm flipH="1">
            <a:off x="2859722"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ED33198C-0A36-4C7C-9E0A-038C0FF81DE9}"/>
              </a:ext>
            </a:extLst>
          </p:cNvPr>
          <p:cNvCxnSpPr>
            <a:cxnSpLocks/>
          </p:cNvCxnSpPr>
          <p:nvPr/>
        </p:nvCxnSpPr>
        <p:spPr bwMode="auto">
          <a:xfrm flipH="1">
            <a:off x="3146799"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6C2F0EE0-2B8D-4D6D-9114-73002D588263}"/>
              </a:ext>
            </a:extLst>
          </p:cNvPr>
          <p:cNvCxnSpPr>
            <a:cxnSpLocks/>
          </p:cNvCxnSpPr>
          <p:nvPr/>
        </p:nvCxnSpPr>
        <p:spPr bwMode="auto">
          <a:xfrm flipH="1">
            <a:off x="3433878"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C701A988-9E00-49EE-81DA-07221782D135}"/>
              </a:ext>
            </a:extLst>
          </p:cNvPr>
          <p:cNvCxnSpPr>
            <a:cxnSpLocks/>
          </p:cNvCxnSpPr>
          <p:nvPr/>
        </p:nvCxnSpPr>
        <p:spPr bwMode="auto">
          <a:xfrm flipH="1">
            <a:off x="3720955"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C44E80D6-DDEC-4F7A-8B45-33D65E03612E}"/>
              </a:ext>
            </a:extLst>
          </p:cNvPr>
          <p:cNvCxnSpPr>
            <a:cxnSpLocks/>
          </p:cNvCxnSpPr>
          <p:nvPr/>
        </p:nvCxnSpPr>
        <p:spPr bwMode="auto">
          <a:xfrm flipH="1">
            <a:off x="4008033"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32742B18-34C7-47DC-9C58-C67D7EC73D85}"/>
              </a:ext>
            </a:extLst>
          </p:cNvPr>
          <p:cNvCxnSpPr>
            <a:cxnSpLocks/>
          </p:cNvCxnSpPr>
          <p:nvPr/>
        </p:nvCxnSpPr>
        <p:spPr bwMode="auto">
          <a:xfrm flipH="1">
            <a:off x="4295111"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D4DE20A6-BF6B-4719-B5F7-C4DFF379752F}"/>
              </a:ext>
            </a:extLst>
          </p:cNvPr>
          <p:cNvCxnSpPr>
            <a:cxnSpLocks/>
          </p:cNvCxnSpPr>
          <p:nvPr/>
        </p:nvCxnSpPr>
        <p:spPr bwMode="auto">
          <a:xfrm flipH="1">
            <a:off x="4582188"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2DB2B416-3553-4ABA-B212-35D6B866F9ED}"/>
              </a:ext>
            </a:extLst>
          </p:cNvPr>
          <p:cNvCxnSpPr>
            <a:cxnSpLocks/>
          </p:cNvCxnSpPr>
          <p:nvPr/>
        </p:nvCxnSpPr>
        <p:spPr bwMode="auto">
          <a:xfrm flipH="1">
            <a:off x="4869266"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F04CBE51-A525-4217-A1E8-A741DF246C41}"/>
              </a:ext>
            </a:extLst>
          </p:cNvPr>
          <p:cNvCxnSpPr>
            <a:cxnSpLocks/>
          </p:cNvCxnSpPr>
          <p:nvPr/>
        </p:nvCxnSpPr>
        <p:spPr bwMode="auto">
          <a:xfrm flipH="1">
            <a:off x="5156344"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9C16B8A-EB15-4882-86A2-9A336C91DBCE}"/>
              </a:ext>
            </a:extLst>
          </p:cNvPr>
          <p:cNvCxnSpPr>
            <a:cxnSpLocks/>
          </p:cNvCxnSpPr>
          <p:nvPr/>
        </p:nvCxnSpPr>
        <p:spPr bwMode="auto">
          <a:xfrm flipH="1">
            <a:off x="5443422"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ACF24995-639F-4788-B7AC-ED0F1D17D4F7}"/>
              </a:ext>
            </a:extLst>
          </p:cNvPr>
          <p:cNvCxnSpPr>
            <a:cxnSpLocks/>
          </p:cNvCxnSpPr>
          <p:nvPr/>
        </p:nvCxnSpPr>
        <p:spPr bwMode="auto">
          <a:xfrm flipH="1">
            <a:off x="5730499" y="5025946"/>
            <a:ext cx="0" cy="52144"/>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0E5FE40F-C3E6-46C7-A779-8BD216D536CC}"/>
              </a:ext>
            </a:extLst>
          </p:cNvPr>
          <p:cNvCxnSpPr>
            <a:cxnSpLocks/>
          </p:cNvCxnSpPr>
          <p:nvPr/>
        </p:nvCxnSpPr>
        <p:spPr bwMode="auto">
          <a:xfrm flipH="1">
            <a:off x="6017571" y="5025946"/>
            <a:ext cx="0" cy="52144"/>
          </a:xfrm>
          <a:prstGeom prst="line">
            <a:avLst/>
          </a:prstGeom>
          <a:noFill/>
          <a:ln w="28575" cap="flat" cmpd="sng" algn="ctr">
            <a:solidFill>
              <a:schemeClr val="bg1"/>
            </a:solidFill>
            <a:prstDash val="solid"/>
            <a:round/>
            <a:headEnd type="none" w="med" len="med"/>
            <a:tailEnd type="none" w="med" len="med"/>
          </a:ln>
          <a:effectLst/>
        </p:spPr>
      </p:cxnSp>
      <p:grpSp>
        <p:nvGrpSpPr>
          <p:cNvPr id="56" name="Group 55">
            <a:extLst>
              <a:ext uri="{FF2B5EF4-FFF2-40B4-BE49-F238E27FC236}">
                <a16:creationId xmlns:a16="http://schemas.microsoft.com/office/drawing/2014/main" id="{0DFF4488-7669-477A-9829-237211ECB948}"/>
              </a:ext>
            </a:extLst>
          </p:cNvPr>
          <p:cNvGrpSpPr/>
          <p:nvPr/>
        </p:nvGrpSpPr>
        <p:grpSpPr>
          <a:xfrm>
            <a:off x="951681" y="1826158"/>
            <a:ext cx="472906" cy="3309702"/>
            <a:chOff x="946786" y="1826158"/>
            <a:chExt cx="472906" cy="3309702"/>
          </a:xfrm>
        </p:grpSpPr>
        <p:sp>
          <p:nvSpPr>
            <p:cNvPr id="57" name="TextBox 56">
              <a:extLst>
                <a:ext uri="{FF2B5EF4-FFF2-40B4-BE49-F238E27FC236}">
                  <a16:creationId xmlns:a16="http://schemas.microsoft.com/office/drawing/2014/main" id="{C81BD58F-82EB-44F3-8F34-BA6723625CA4}"/>
                </a:ext>
              </a:extLst>
            </p:cNvPr>
            <p:cNvSpPr txBox="1"/>
            <p:nvPr/>
          </p:nvSpPr>
          <p:spPr bwMode="auto">
            <a:xfrm>
              <a:off x="977343" y="1826158"/>
              <a:ext cx="442349"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58" name="TextBox 57">
              <a:extLst>
                <a:ext uri="{FF2B5EF4-FFF2-40B4-BE49-F238E27FC236}">
                  <a16:creationId xmlns:a16="http://schemas.microsoft.com/office/drawing/2014/main" id="{88AB5C7C-696F-4331-857B-70198AE2905B}"/>
                </a:ext>
              </a:extLst>
            </p:cNvPr>
            <p:cNvSpPr txBox="1"/>
            <p:nvPr/>
          </p:nvSpPr>
          <p:spPr bwMode="auto">
            <a:xfrm>
              <a:off x="977343" y="2323487"/>
              <a:ext cx="442349"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25</a:t>
              </a:r>
            </a:p>
          </p:txBody>
        </p:sp>
        <p:sp>
          <p:nvSpPr>
            <p:cNvPr id="59" name="TextBox 58">
              <a:extLst>
                <a:ext uri="{FF2B5EF4-FFF2-40B4-BE49-F238E27FC236}">
                  <a16:creationId xmlns:a16="http://schemas.microsoft.com/office/drawing/2014/main" id="{01D629DF-A07F-45CE-9B9C-2602775CF986}"/>
                </a:ext>
              </a:extLst>
            </p:cNvPr>
            <p:cNvSpPr txBox="1"/>
            <p:nvPr/>
          </p:nvSpPr>
          <p:spPr bwMode="auto">
            <a:xfrm>
              <a:off x="987636" y="2833702"/>
              <a:ext cx="432056"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60" name="TextBox 59">
              <a:extLst>
                <a:ext uri="{FF2B5EF4-FFF2-40B4-BE49-F238E27FC236}">
                  <a16:creationId xmlns:a16="http://schemas.microsoft.com/office/drawing/2014/main" id="{84E91B41-A4ED-4F19-9D7F-E6B622DE49CC}"/>
                </a:ext>
              </a:extLst>
            </p:cNvPr>
            <p:cNvSpPr txBox="1"/>
            <p:nvPr/>
          </p:nvSpPr>
          <p:spPr bwMode="auto">
            <a:xfrm>
              <a:off x="946786" y="3335423"/>
              <a:ext cx="472906"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a:t>
              </a:r>
            </a:p>
          </p:txBody>
        </p:sp>
        <p:sp>
          <p:nvSpPr>
            <p:cNvPr id="61" name="TextBox 60">
              <a:extLst>
                <a:ext uri="{FF2B5EF4-FFF2-40B4-BE49-F238E27FC236}">
                  <a16:creationId xmlns:a16="http://schemas.microsoft.com/office/drawing/2014/main" id="{34E68823-8C50-4AF6-B70E-827DE7B36C25}"/>
                </a:ext>
              </a:extLst>
            </p:cNvPr>
            <p:cNvSpPr txBox="1"/>
            <p:nvPr/>
          </p:nvSpPr>
          <p:spPr bwMode="auto">
            <a:xfrm>
              <a:off x="977343" y="3829723"/>
              <a:ext cx="442349"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62" name="TextBox 61">
              <a:extLst>
                <a:ext uri="{FF2B5EF4-FFF2-40B4-BE49-F238E27FC236}">
                  <a16:creationId xmlns:a16="http://schemas.microsoft.com/office/drawing/2014/main" id="{02DA1C23-09AE-4CBE-BEB3-1FB91DE873C5}"/>
                </a:ext>
              </a:extLst>
            </p:cNvPr>
            <p:cNvSpPr txBox="1"/>
            <p:nvPr/>
          </p:nvSpPr>
          <p:spPr bwMode="auto">
            <a:xfrm>
              <a:off x="1079268" y="4341224"/>
              <a:ext cx="340424" cy="2758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a:t>
              </a:r>
            </a:p>
          </p:txBody>
        </p:sp>
        <p:sp>
          <p:nvSpPr>
            <p:cNvPr id="63" name="TextBox 62">
              <a:extLst>
                <a:ext uri="{FF2B5EF4-FFF2-40B4-BE49-F238E27FC236}">
                  <a16:creationId xmlns:a16="http://schemas.microsoft.com/office/drawing/2014/main" id="{9B3F6985-B1BD-47CA-9CB7-BE3058E40718}"/>
                </a:ext>
              </a:extLst>
            </p:cNvPr>
            <p:cNvSpPr txBox="1"/>
            <p:nvPr/>
          </p:nvSpPr>
          <p:spPr bwMode="auto">
            <a:xfrm>
              <a:off x="1079268" y="4860053"/>
              <a:ext cx="340424" cy="2758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grpSp>
      <p:sp>
        <p:nvSpPr>
          <p:cNvPr id="64" name="TextBox 63">
            <a:extLst>
              <a:ext uri="{FF2B5EF4-FFF2-40B4-BE49-F238E27FC236}">
                <a16:creationId xmlns:a16="http://schemas.microsoft.com/office/drawing/2014/main" id="{422A7A1B-EBB6-499B-9560-A7C0E987B9D4}"/>
              </a:ext>
            </a:extLst>
          </p:cNvPr>
          <p:cNvSpPr txBox="1"/>
          <p:nvPr/>
        </p:nvSpPr>
        <p:spPr bwMode="auto">
          <a:xfrm rot="16200000">
            <a:off x="-663767" y="3257685"/>
            <a:ext cx="3093928" cy="54687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600" dirty="0">
                <a:solidFill>
                  <a:schemeClr val="bg1"/>
                </a:solidFill>
                <a:latin typeface="Calibri" panose="020F0502020204030204" pitchFamily="34" charset="0"/>
              </a:rPr>
              <a:t>Rate of Uterine Cancer </a:t>
            </a:r>
            <a:br>
              <a:rPr lang="en-US" sz="1600" b="0" dirty="0">
                <a:solidFill>
                  <a:schemeClr val="bg1"/>
                </a:solidFill>
                <a:latin typeface="Calibri" panose="020F0502020204030204" pitchFamily="34" charset="0"/>
              </a:rPr>
            </a:br>
            <a:r>
              <a:rPr lang="en-US" sz="1600" dirty="0">
                <a:solidFill>
                  <a:schemeClr val="bg1"/>
                </a:solidFill>
                <a:latin typeface="Calibri" panose="020F0502020204030204" pitchFamily="34" charset="0"/>
              </a:rPr>
              <a:t>(per 100,000 Women)</a:t>
            </a:r>
          </a:p>
        </p:txBody>
      </p:sp>
      <p:grpSp>
        <p:nvGrpSpPr>
          <p:cNvPr id="65" name="Group 64">
            <a:extLst>
              <a:ext uri="{FF2B5EF4-FFF2-40B4-BE49-F238E27FC236}">
                <a16:creationId xmlns:a16="http://schemas.microsoft.com/office/drawing/2014/main" id="{BCB9D605-D6D7-4333-8204-8319B7EAA8F9}"/>
              </a:ext>
            </a:extLst>
          </p:cNvPr>
          <p:cNvGrpSpPr/>
          <p:nvPr/>
        </p:nvGrpSpPr>
        <p:grpSpPr>
          <a:xfrm>
            <a:off x="1901883" y="4139339"/>
            <a:ext cx="4077422" cy="830997"/>
            <a:chOff x="6056601" y="4512386"/>
            <a:chExt cx="4336686" cy="1020049"/>
          </a:xfrm>
        </p:grpSpPr>
        <p:sp>
          <p:nvSpPr>
            <p:cNvPr id="66" name="TextBox 65">
              <a:extLst>
                <a:ext uri="{FF2B5EF4-FFF2-40B4-BE49-F238E27FC236}">
                  <a16:creationId xmlns:a16="http://schemas.microsoft.com/office/drawing/2014/main" id="{3896B3F1-7E29-4EDB-852A-FF7AC115F5CC}"/>
                </a:ext>
              </a:extLst>
            </p:cNvPr>
            <p:cNvSpPr txBox="1"/>
            <p:nvPr/>
          </p:nvSpPr>
          <p:spPr bwMode="auto">
            <a:xfrm>
              <a:off x="6056601" y="4512386"/>
              <a:ext cx="2036468" cy="102004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Black (AAPC = 2.4)</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White (AAPC = 0.5)</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AI/AN (AAPC = 2.7)</a:t>
              </a:r>
            </a:p>
          </p:txBody>
        </p:sp>
        <p:sp>
          <p:nvSpPr>
            <p:cNvPr id="67" name="TextBox 66">
              <a:extLst>
                <a:ext uri="{FF2B5EF4-FFF2-40B4-BE49-F238E27FC236}">
                  <a16:creationId xmlns:a16="http://schemas.microsoft.com/office/drawing/2014/main" id="{BF49A40C-2232-4E6A-B94C-0128E8E88FAA}"/>
                </a:ext>
              </a:extLst>
            </p:cNvPr>
            <p:cNvSpPr txBox="1"/>
            <p:nvPr/>
          </p:nvSpPr>
          <p:spPr bwMode="auto">
            <a:xfrm>
              <a:off x="8305742" y="4512386"/>
              <a:ext cx="2087545" cy="102004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Overall (AAPC = 0.7)</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Hispanic (AAPC = 1.8)</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API (AAPC = 2.0)</a:t>
              </a:r>
            </a:p>
          </p:txBody>
        </p:sp>
      </p:grpSp>
      <p:grpSp>
        <p:nvGrpSpPr>
          <p:cNvPr id="68" name="Group 67">
            <a:extLst>
              <a:ext uri="{FF2B5EF4-FFF2-40B4-BE49-F238E27FC236}">
                <a16:creationId xmlns:a16="http://schemas.microsoft.com/office/drawing/2014/main" id="{85A7174C-A3D4-41B5-A8DF-742800267BC7}"/>
              </a:ext>
            </a:extLst>
          </p:cNvPr>
          <p:cNvGrpSpPr/>
          <p:nvPr/>
        </p:nvGrpSpPr>
        <p:grpSpPr>
          <a:xfrm>
            <a:off x="1646164" y="4309271"/>
            <a:ext cx="249465" cy="465787"/>
            <a:chOff x="5720656" y="4720976"/>
            <a:chExt cx="327719" cy="571754"/>
          </a:xfrm>
        </p:grpSpPr>
        <p:cxnSp>
          <p:nvCxnSpPr>
            <p:cNvPr id="69" name="Straight Connector 68">
              <a:extLst>
                <a:ext uri="{FF2B5EF4-FFF2-40B4-BE49-F238E27FC236}">
                  <a16:creationId xmlns:a16="http://schemas.microsoft.com/office/drawing/2014/main" id="{4BED1B3B-BF35-4ACE-9FAE-B88862C6CFA1}"/>
                </a:ext>
              </a:extLst>
            </p:cNvPr>
            <p:cNvCxnSpPr>
              <a:cxnSpLocks/>
            </p:cNvCxnSpPr>
            <p:nvPr/>
          </p:nvCxnSpPr>
          <p:spPr bwMode="auto">
            <a:xfrm>
              <a:off x="5720656" y="4720976"/>
              <a:ext cx="327719" cy="0"/>
            </a:xfrm>
            <a:prstGeom prst="line">
              <a:avLst/>
            </a:prstGeom>
            <a:noFill/>
            <a:ln w="28575"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09C39DC0-BDA7-43CA-BAEB-3073B941079C}"/>
                </a:ext>
              </a:extLst>
            </p:cNvPr>
            <p:cNvCxnSpPr>
              <a:cxnSpLocks/>
            </p:cNvCxnSpPr>
            <p:nvPr/>
          </p:nvCxnSpPr>
          <p:spPr bwMode="auto">
            <a:xfrm>
              <a:off x="5720656" y="5025964"/>
              <a:ext cx="327719" cy="0"/>
            </a:xfrm>
            <a:prstGeom prst="line">
              <a:avLst/>
            </a:prstGeom>
            <a:noFill/>
            <a:ln w="28575" cap="flat" cmpd="sng" algn="ctr">
              <a:solidFill>
                <a:schemeClr val="accent3"/>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1F6C1052-EE1D-4C5D-9F96-318DEC65C824}"/>
                </a:ext>
              </a:extLst>
            </p:cNvPr>
            <p:cNvCxnSpPr>
              <a:cxnSpLocks/>
            </p:cNvCxnSpPr>
            <p:nvPr/>
          </p:nvCxnSpPr>
          <p:spPr bwMode="auto">
            <a:xfrm>
              <a:off x="5720656" y="5292730"/>
              <a:ext cx="327719" cy="0"/>
            </a:xfrm>
            <a:prstGeom prst="line">
              <a:avLst/>
            </a:prstGeom>
            <a:noFill/>
            <a:ln w="28575" cap="flat" cmpd="sng" algn="ctr">
              <a:solidFill>
                <a:schemeClr val="accent4"/>
              </a:solidFill>
              <a:prstDash val="solid"/>
              <a:round/>
              <a:headEnd type="none" w="med" len="med"/>
              <a:tailEnd type="none" w="med" len="med"/>
            </a:ln>
            <a:effectLst/>
          </p:spPr>
        </p:cxnSp>
      </p:grpSp>
      <p:grpSp>
        <p:nvGrpSpPr>
          <p:cNvPr id="72" name="Group 71">
            <a:extLst>
              <a:ext uri="{FF2B5EF4-FFF2-40B4-BE49-F238E27FC236}">
                <a16:creationId xmlns:a16="http://schemas.microsoft.com/office/drawing/2014/main" id="{7461947E-255B-418B-9978-4B0473BE92D3}"/>
              </a:ext>
            </a:extLst>
          </p:cNvPr>
          <p:cNvGrpSpPr/>
          <p:nvPr/>
        </p:nvGrpSpPr>
        <p:grpSpPr>
          <a:xfrm>
            <a:off x="3742481" y="4286076"/>
            <a:ext cx="249464" cy="489851"/>
            <a:chOff x="6321789" y="4692513"/>
            <a:chExt cx="327719" cy="601294"/>
          </a:xfrm>
        </p:grpSpPr>
        <p:cxnSp>
          <p:nvCxnSpPr>
            <p:cNvPr id="73" name="Straight Connector 72">
              <a:extLst>
                <a:ext uri="{FF2B5EF4-FFF2-40B4-BE49-F238E27FC236}">
                  <a16:creationId xmlns:a16="http://schemas.microsoft.com/office/drawing/2014/main" id="{6C741BE5-364A-4F25-8485-2A4820566763}"/>
                </a:ext>
              </a:extLst>
            </p:cNvPr>
            <p:cNvCxnSpPr>
              <a:cxnSpLocks/>
            </p:cNvCxnSpPr>
            <p:nvPr/>
          </p:nvCxnSpPr>
          <p:spPr bwMode="auto">
            <a:xfrm>
              <a:off x="6321789" y="4692513"/>
              <a:ext cx="327719" cy="0"/>
            </a:xfrm>
            <a:prstGeom prst="line">
              <a:avLst/>
            </a:prstGeom>
            <a:noFill/>
            <a:ln w="28575" cap="flat" cmpd="sng" algn="ctr">
              <a:solidFill>
                <a:schemeClr val="accent5"/>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7C43D3AD-A138-4305-8EF9-9F7D6012409A}"/>
                </a:ext>
              </a:extLst>
            </p:cNvPr>
            <p:cNvCxnSpPr>
              <a:cxnSpLocks/>
            </p:cNvCxnSpPr>
            <p:nvPr/>
          </p:nvCxnSpPr>
          <p:spPr bwMode="auto">
            <a:xfrm>
              <a:off x="6321789" y="5025972"/>
              <a:ext cx="327718" cy="0"/>
            </a:xfrm>
            <a:prstGeom prst="line">
              <a:avLst/>
            </a:prstGeom>
            <a:noFill/>
            <a:ln w="28575" cap="flat" cmpd="sng" algn="ctr">
              <a:solidFill>
                <a:schemeClr val="accent6"/>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8D5C1C10-35C7-4046-AB36-392721FD6768}"/>
                </a:ext>
              </a:extLst>
            </p:cNvPr>
            <p:cNvCxnSpPr>
              <a:cxnSpLocks/>
            </p:cNvCxnSpPr>
            <p:nvPr/>
          </p:nvCxnSpPr>
          <p:spPr bwMode="auto">
            <a:xfrm>
              <a:off x="6321789" y="5293807"/>
              <a:ext cx="327718" cy="0"/>
            </a:xfrm>
            <a:prstGeom prst="line">
              <a:avLst/>
            </a:prstGeom>
            <a:noFill/>
            <a:ln w="28575" cap="flat" cmpd="sng" algn="ctr">
              <a:solidFill>
                <a:schemeClr val="tx2">
                  <a:lumMod val="50000"/>
                </a:schemeClr>
              </a:solidFill>
              <a:prstDash val="solid"/>
              <a:round/>
              <a:headEnd type="none" w="med" len="med"/>
              <a:tailEnd type="none" w="med" len="med"/>
            </a:ln>
            <a:effectLst/>
          </p:spPr>
        </p:cxnSp>
      </p:grpSp>
      <p:sp>
        <p:nvSpPr>
          <p:cNvPr id="76" name="Freeform 82">
            <a:extLst>
              <a:ext uri="{FF2B5EF4-FFF2-40B4-BE49-F238E27FC236}">
                <a16:creationId xmlns:a16="http://schemas.microsoft.com/office/drawing/2014/main" id="{A141B936-85F0-4117-BBCB-FFA530CB2696}"/>
              </a:ext>
            </a:extLst>
          </p:cNvPr>
          <p:cNvSpPr/>
          <p:nvPr/>
        </p:nvSpPr>
        <p:spPr bwMode="auto">
          <a:xfrm>
            <a:off x="1429167" y="2284198"/>
            <a:ext cx="4593103" cy="878278"/>
          </a:xfrm>
          <a:custGeom>
            <a:avLst/>
            <a:gdLst>
              <a:gd name="connsiteX0" fmla="*/ 0 w 6033911"/>
              <a:gd name="connsiteY0" fmla="*/ 1078089 h 1078089"/>
              <a:gd name="connsiteX1" fmla="*/ 2043289 w 6033911"/>
              <a:gd name="connsiteY1" fmla="*/ 750711 h 1078089"/>
              <a:gd name="connsiteX2" fmla="*/ 2906889 w 6033911"/>
              <a:gd name="connsiteY2" fmla="*/ 609600 h 1078089"/>
              <a:gd name="connsiteX3" fmla="*/ 3307644 w 6033911"/>
              <a:gd name="connsiteY3" fmla="*/ 547511 h 1078089"/>
              <a:gd name="connsiteX4" fmla="*/ 4148667 w 6033911"/>
              <a:gd name="connsiteY4" fmla="*/ 395111 h 1078089"/>
              <a:gd name="connsiteX5" fmla="*/ 4837289 w 6033911"/>
              <a:gd name="connsiteY5" fmla="*/ 254000 h 1078089"/>
              <a:gd name="connsiteX6" fmla="*/ 5441244 w 6033911"/>
              <a:gd name="connsiteY6" fmla="*/ 129822 h 1078089"/>
              <a:gd name="connsiteX7" fmla="*/ 6033911 w 6033911"/>
              <a:gd name="connsiteY7" fmla="*/ 0 h 107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3911" h="1078089">
                <a:moveTo>
                  <a:pt x="0" y="1078089"/>
                </a:moveTo>
                <a:lnTo>
                  <a:pt x="2043289" y="750711"/>
                </a:lnTo>
                <a:lnTo>
                  <a:pt x="2906889" y="609600"/>
                </a:lnTo>
                <a:lnTo>
                  <a:pt x="3307644" y="547511"/>
                </a:lnTo>
                <a:lnTo>
                  <a:pt x="4148667" y="395111"/>
                </a:lnTo>
                <a:lnTo>
                  <a:pt x="4837289" y="254000"/>
                </a:lnTo>
                <a:lnTo>
                  <a:pt x="5441244" y="129822"/>
                </a:lnTo>
                <a:lnTo>
                  <a:pt x="6033911" y="0"/>
                </a:lnTo>
              </a:path>
            </a:pathLst>
          </a:custGeom>
          <a:noFill/>
          <a:ln w="28575">
            <a:solidFill>
              <a:schemeClr val="accent1"/>
            </a:solidFill>
            <a:miter lim="800000"/>
            <a:headEnd/>
            <a:tailEnd/>
          </a:ln>
        </p:spPr>
        <p:txBody>
          <a:bodyPr rtlCol="0" anchor="ctr"/>
          <a:lstStyle/>
          <a:p>
            <a:pPr algn="ctr"/>
            <a:endParaRPr lang="en-US" dirty="0"/>
          </a:p>
        </p:txBody>
      </p:sp>
      <p:sp>
        <p:nvSpPr>
          <p:cNvPr id="77" name="Freeform 83">
            <a:extLst>
              <a:ext uri="{FF2B5EF4-FFF2-40B4-BE49-F238E27FC236}">
                <a16:creationId xmlns:a16="http://schemas.microsoft.com/office/drawing/2014/main" id="{3DBE893A-DBBE-4AD4-955F-E02A0425A65A}"/>
              </a:ext>
            </a:extLst>
          </p:cNvPr>
          <p:cNvSpPr/>
          <p:nvPr/>
        </p:nvSpPr>
        <p:spPr bwMode="auto">
          <a:xfrm>
            <a:off x="1433463" y="2256609"/>
            <a:ext cx="4550137" cy="298891"/>
          </a:xfrm>
          <a:custGeom>
            <a:avLst/>
            <a:gdLst>
              <a:gd name="connsiteX0" fmla="*/ 0 w 5977467"/>
              <a:gd name="connsiteY0" fmla="*/ 265289 h 366889"/>
              <a:gd name="connsiteX1" fmla="*/ 874889 w 5977467"/>
              <a:gd name="connsiteY1" fmla="*/ 338667 h 366889"/>
              <a:gd name="connsiteX2" fmla="*/ 1224845 w 5977467"/>
              <a:gd name="connsiteY2" fmla="*/ 349956 h 366889"/>
              <a:gd name="connsiteX3" fmla="*/ 1507067 w 5977467"/>
              <a:gd name="connsiteY3" fmla="*/ 366889 h 366889"/>
              <a:gd name="connsiteX4" fmla="*/ 2472267 w 5977467"/>
              <a:gd name="connsiteY4" fmla="*/ 299156 h 366889"/>
              <a:gd name="connsiteX5" fmla="*/ 3104445 w 5977467"/>
              <a:gd name="connsiteY5" fmla="*/ 242711 h 366889"/>
              <a:gd name="connsiteX6" fmla="*/ 3646312 w 5977467"/>
              <a:gd name="connsiteY6" fmla="*/ 197556 h 366889"/>
              <a:gd name="connsiteX7" fmla="*/ 4227689 w 5977467"/>
              <a:gd name="connsiteY7" fmla="*/ 169334 h 366889"/>
              <a:gd name="connsiteX8" fmla="*/ 4746978 w 5977467"/>
              <a:gd name="connsiteY8" fmla="*/ 107245 h 366889"/>
              <a:gd name="connsiteX9" fmla="*/ 5424312 w 5977467"/>
              <a:gd name="connsiteY9" fmla="*/ 56445 h 366889"/>
              <a:gd name="connsiteX10" fmla="*/ 5977467 w 5977467"/>
              <a:gd name="connsiteY10" fmla="*/ 0 h 36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77467" h="366889">
                <a:moveTo>
                  <a:pt x="0" y="265289"/>
                </a:moveTo>
                <a:lnTo>
                  <a:pt x="874889" y="338667"/>
                </a:lnTo>
                <a:lnTo>
                  <a:pt x="1224845" y="349956"/>
                </a:lnTo>
                <a:lnTo>
                  <a:pt x="1507067" y="366889"/>
                </a:lnTo>
                <a:lnTo>
                  <a:pt x="2472267" y="299156"/>
                </a:lnTo>
                <a:lnTo>
                  <a:pt x="3104445" y="242711"/>
                </a:lnTo>
                <a:lnTo>
                  <a:pt x="3646312" y="197556"/>
                </a:lnTo>
                <a:lnTo>
                  <a:pt x="4227689" y="169334"/>
                </a:lnTo>
                <a:lnTo>
                  <a:pt x="4746978" y="107245"/>
                </a:lnTo>
                <a:lnTo>
                  <a:pt x="5424312" y="56445"/>
                </a:lnTo>
                <a:lnTo>
                  <a:pt x="5977467" y="0"/>
                </a:lnTo>
              </a:path>
            </a:pathLst>
          </a:custGeom>
          <a:noFill/>
          <a:ln w="28575">
            <a:solidFill>
              <a:schemeClr val="accent3"/>
            </a:solidFill>
            <a:miter lim="800000"/>
            <a:headEnd/>
            <a:tailEnd/>
          </a:ln>
        </p:spPr>
        <p:txBody>
          <a:bodyPr rtlCol="0" anchor="ctr"/>
          <a:lstStyle/>
          <a:p>
            <a:pPr algn="ctr"/>
            <a:endParaRPr lang="en-US" dirty="0"/>
          </a:p>
        </p:txBody>
      </p:sp>
      <p:sp>
        <p:nvSpPr>
          <p:cNvPr id="78" name="Freeform 84">
            <a:extLst>
              <a:ext uri="{FF2B5EF4-FFF2-40B4-BE49-F238E27FC236}">
                <a16:creationId xmlns:a16="http://schemas.microsoft.com/office/drawing/2014/main" id="{78ACE420-6ACF-4EC3-8F0B-72F729C32B17}"/>
              </a:ext>
            </a:extLst>
          </p:cNvPr>
          <p:cNvSpPr/>
          <p:nvPr/>
        </p:nvSpPr>
        <p:spPr bwMode="auto">
          <a:xfrm>
            <a:off x="1429167" y="2629073"/>
            <a:ext cx="4550137" cy="813903"/>
          </a:xfrm>
          <a:custGeom>
            <a:avLst/>
            <a:gdLst>
              <a:gd name="connsiteX0" fmla="*/ 0 w 5977467"/>
              <a:gd name="connsiteY0" fmla="*/ 999067 h 999067"/>
              <a:gd name="connsiteX1" fmla="*/ 1027289 w 5977467"/>
              <a:gd name="connsiteY1" fmla="*/ 857956 h 999067"/>
              <a:gd name="connsiteX2" fmla="*/ 1952978 w 5977467"/>
              <a:gd name="connsiteY2" fmla="*/ 722489 h 999067"/>
              <a:gd name="connsiteX3" fmla="*/ 2596444 w 5977467"/>
              <a:gd name="connsiteY3" fmla="*/ 609600 h 999067"/>
              <a:gd name="connsiteX4" fmla="*/ 3341511 w 5977467"/>
              <a:gd name="connsiteY4" fmla="*/ 474134 h 999067"/>
              <a:gd name="connsiteX5" fmla="*/ 3905956 w 5977467"/>
              <a:gd name="connsiteY5" fmla="*/ 389467 h 999067"/>
              <a:gd name="connsiteX6" fmla="*/ 4549422 w 5977467"/>
              <a:gd name="connsiteY6" fmla="*/ 270934 h 999067"/>
              <a:gd name="connsiteX7" fmla="*/ 5096933 w 5977467"/>
              <a:gd name="connsiteY7" fmla="*/ 163689 h 999067"/>
              <a:gd name="connsiteX8" fmla="*/ 5621867 w 5977467"/>
              <a:gd name="connsiteY8" fmla="*/ 67734 h 999067"/>
              <a:gd name="connsiteX9" fmla="*/ 5977467 w 5977467"/>
              <a:gd name="connsiteY9" fmla="*/ 0 h 99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77467" h="999067">
                <a:moveTo>
                  <a:pt x="0" y="999067"/>
                </a:moveTo>
                <a:lnTo>
                  <a:pt x="1027289" y="857956"/>
                </a:lnTo>
                <a:lnTo>
                  <a:pt x="1952978" y="722489"/>
                </a:lnTo>
                <a:lnTo>
                  <a:pt x="2596444" y="609600"/>
                </a:lnTo>
                <a:lnTo>
                  <a:pt x="3341511" y="474134"/>
                </a:lnTo>
                <a:lnTo>
                  <a:pt x="3905956" y="389467"/>
                </a:lnTo>
                <a:lnTo>
                  <a:pt x="4549422" y="270934"/>
                </a:lnTo>
                <a:lnTo>
                  <a:pt x="5096933" y="163689"/>
                </a:lnTo>
                <a:lnTo>
                  <a:pt x="5621867" y="67734"/>
                </a:lnTo>
                <a:lnTo>
                  <a:pt x="5977467" y="0"/>
                </a:lnTo>
              </a:path>
            </a:pathLst>
          </a:custGeom>
          <a:noFill/>
          <a:ln w="28575">
            <a:solidFill>
              <a:schemeClr val="accent4"/>
            </a:solidFill>
            <a:miter lim="800000"/>
            <a:headEnd/>
            <a:tailEnd/>
          </a:ln>
        </p:spPr>
        <p:txBody>
          <a:bodyPr rtlCol="0" anchor="ctr"/>
          <a:lstStyle/>
          <a:p>
            <a:pPr algn="ctr"/>
            <a:endParaRPr lang="en-US" dirty="0"/>
          </a:p>
        </p:txBody>
      </p:sp>
      <p:sp>
        <p:nvSpPr>
          <p:cNvPr id="79" name="Freeform 85">
            <a:extLst>
              <a:ext uri="{FF2B5EF4-FFF2-40B4-BE49-F238E27FC236}">
                <a16:creationId xmlns:a16="http://schemas.microsoft.com/office/drawing/2014/main" id="{6172BB5B-5606-48A1-9BDA-7A88757B80EE}"/>
              </a:ext>
            </a:extLst>
          </p:cNvPr>
          <p:cNvSpPr/>
          <p:nvPr/>
        </p:nvSpPr>
        <p:spPr bwMode="auto">
          <a:xfrm>
            <a:off x="1424870" y="2334780"/>
            <a:ext cx="4605993" cy="340276"/>
          </a:xfrm>
          <a:custGeom>
            <a:avLst/>
            <a:gdLst>
              <a:gd name="connsiteX0" fmla="*/ 0 w 6050844"/>
              <a:gd name="connsiteY0" fmla="*/ 333022 h 417689"/>
              <a:gd name="connsiteX1" fmla="*/ 677333 w 6050844"/>
              <a:gd name="connsiteY1" fmla="*/ 383822 h 417689"/>
              <a:gd name="connsiteX2" fmla="*/ 1382888 w 6050844"/>
              <a:gd name="connsiteY2" fmla="*/ 406400 h 417689"/>
              <a:gd name="connsiteX3" fmla="*/ 1529644 w 6050844"/>
              <a:gd name="connsiteY3" fmla="*/ 417689 h 417689"/>
              <a:gd name="connsiteX4" fmla="*/ 2274711 w 6050844"/>
              <a:gd name="connsiteY4" fmla="*/ 338667 h 417689"/>
              <a:gd name="connsiteX5" fmla="*/ 2720622 w 6050844"/>
              <a:gd name="connsiteY5" fmla="*/ 321733 h 417689"/>
              <a:gd name="connsiteX6" fmla="*/ 3149600 w 6050844"/>
              <a:gd name="connsiteY6" fmla="*/ 270933 h 417689"/>
              <a:gd name="connsiteX7" fmla="*/ 3488266 w 6050844"/>
              <a:gd name="connsiteY7" fmla="*/ 231422 h 417689"/>
              <a:gd name="connsiteX8" fmla="*/ 4109155 w 6050844"/>
              <a:gd name="connsiteY8" fmla="*/ 174978 h 417689"/>
              <a:gd name="connsiteX9" fmla="*/ 4453466 w 6050844"/>
              <a:gd name="connsiteY9" fmla="*/ 141111 h 417689"/>
              <a:gd name="connsiteX10" fmla="*/ 4905022 w 6050844"/>
              <a:gd name="connsiteY10" fmla="*/ 101600 h 417689"/>
              <a:gd name="connsiteX11" fmla="*/ 5565422 w 6050844"/>
              <a:gd name="connsiteY11" fmla="*/ 28222 h 417689"/>
              <a:gd name="connsiteX12" fmla="*/ 6050844 w 6050844"/>
              <a:gd name="connsiteY12" fmla="*/ 0 h 41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50844" h="417689">
                <a:moveTo>
                  <a:pt x="0" y="333022"/>
                </a:moveTo>
                <a:lnTo>
                  <a:pt x="677333" y="383822"/>
                </a:lnTo>
                <a:lnTo>
                  <a:pt x="1382888" y="406400"/>
                </a:lnTo>
                <a:lnTo>
                  <a:pt x="1529644" y="417689"/>
                </a:lnTo>
                <a:lnTo>
                  <a:pt x="2274711" y="338667"/>
                </a:lnTo>
                <a:lnTo>
                  <a:pt x="2720622" y="321733"/>
                </a:lnTo>
                <a:lnTo>
                  <a:pt x="3149600" y="270933"/>
                </a:lnTo>
                <a:lnTo>
                  <a:pt x="3488266" y="231422"/>
                </a:lnTo>
                <a:lnTo>
                  <a:pt x="4109155" y="174978"/>
                </a:lnTo>
                <a:lnTo>
                  <a:pt x="4453466" y="141111"/>
                </a:lnTo>
                <a:lnTo>
                  <a:pt x="4905022" y="101600"/>
                </a:lnTo>
                <a:lnTo>
                  <a:pt x="5565422" y="28222"/>
                </a:lnTo>
                <a:lnTo>
                  <a:pt x="6050844" y="0"/>
                </a:lnTo>
              </a:path>
            </a:pathLst>
          </a:custGeom>
          <a:noFill/>
          <a:ln w="28575">
            <a:solidFill>
              <a:schemeClr val="accent5"/>
            </a:solidFill>
            <a:miter lim="800000"/>
            <a:headEnd/>
            <a:tailEnd/>
          </a:ln>
        </p:spPr>
        <p:txBody>
          <a:bodyPr rtlCol="0" anchor="ctr"/>
          <a:lstStyle/>
          <a:p>
            <a:pPr algn="ctr"/>
            <a:endParaRPr lang="en-US" dirty="0"/>
          </a:p>
        </p:txBody>
      </p:sp>
      <p:sp>
        <p:nvSpPr>
          <p:cNvPr id="80" name="Freeform 86">
            <a:extLst>
              <a:ext uri="{FF2B5EF4-FFF2-40B4-BE49-F238E27FC236}">
                <a16:creationId xmlns:a16="http://schemas.microsoft.com/office/drawing/2014/main" id="{871DEBB5-210C-4097-AC9B-CA36A4066EAD}"/>
              </a:ext>
            </a:extLst>
          </p:cNvPr>
          <p:cNvSpPr/>
          <p:nvPr/>
        </p:nvSpPr>
        <p:spPr bwMode="auto">
          <a:xfrm>
            <a:off x="1429167" y="2684252"/>
            <a:ext cx="4597401" cy="565593"/>
          </a:xfrm>
          <a:custGeom>
            <a:avLst/>
            <a:gdLst>
              <a:gd name="connsiteX0" fmla="*/ 0 w 6039556"/>
              <a:gd name="connsiteY0" fmla="*/ 694266 h 694266"/>
              <a:gd name="connsiteX1" fmla="*/ 812800 w 6039556"/>
              <a:gd name="connsiteY1" fmla="*/ 609600 h 694266"/>
              <a:gd name="connsiteX2" fmla="*/ 1845733 w 6039556"/>
              <a:gd name="connsiteY2" fmla="*/ 519289 h 694266"/>
              <a:gd name="connsiteX3" fmla="*/ 2466622 w 6039556"/>
              <a:gd name="connsiteY3" fmla="*/ 423333 h 694266"/>
              <a:gd name="connsiteX4" fmla="*/ 3364089 w 6039556"/>
              <a:gd name="connsiteY4" fmla="*/ 327377 h 694266"/>
              <a:gd name="connsiteX5" fmla="*/ 4504267 w 6039556"/>
              <a:gd name="connsiteY5" fmla="*/ 191911 h 694266"/>
              <a:gd name="connsiteX6" fmla="*/ 5243689 w 6039556"/>
              <a:gd name="connsiteY6" fmla="*/ 112889 h 694266"/>
              <a:gd name="connsiteX7" fmla="*/ 6039556 w 6039556"/>
              <a:gd name="connsiteY7" fmla="*/ 0 h 69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9556" h="694266">
                <a:moveTo>
                  <a:pt x="0" y="694266"/>
                </a:moveTo>
                <a:lnTo>
                  <a:pt x="812800" y="609600"/>
                </a:lnTo>
                <a:lnTo>
                  <a:pt x="1845733" y="519289"/>
                </a:lnTo>
                <a:lnTo>
                  <a:pt x="2466622" y="423333"/>
                </a:lnTo>
                <a:lnTo>
                  <a:pt x="3364089" y="327377"/>
                </a:lnTo>
                <a:lnTo>
                  <a:pt x="4504267" y="191911"/>
                </a:lnTo>
                <a:lnTo>
                  <a:pt x="5243689" y="112889"/>
                </a:lnTo>
                <a:lnTo>
                  <a:pt x="6039556" y="0"/>
                </a:lnTo>
              </a:path>
            </a:pathLst>
          </a:custGeom>
          <a:noFill/>
          <a:ln w="28575">
            <a:solidFill>
              <a:schemeClr val="accent6"/>
            </a:solidFill>
            <a:miter lim="800000"/>
            <a:headEnd/>
            <a:tailEnd/>
          </a:ln>
        </p:spPr>
        <p:txBody>
          <a:bodyPr rtlCol="0" anchor="ctr"/>
          <a:lstStyle/>
          <a:p>
            <a:pPr algn="ctr"/>
            <a:endParaRPr lang="en-US" dirty="0"/>
          </a:p>
        </p:txBody>
      </p:sp>
      <p:sp>
        <p:nvSpPr>
          <p:cNvPr id="81" name="Freeform 87">
            <a:extLst>
              <a:ext uri="{FF2B5EF4-FFF2-40B4-BE49-F238E27FC236}">
                <a16:creationId xmlns:a16="http://schemas.microsoft.com/office/drawing/2014/main" id="{FE396098-46B3-45E3-A877-F02D43DC8C0B}"/>
              </a:ext>
            </a:extLst>
          </p:cNvPr>
          <p:cNvSpPr/>
          <p:nvPr/>
        </p:nvSpPr>
        <p:spPr bwMode="auto">
          <a:xfrm>
            <a:off x="1424870" y="3038323"/>
            <a:ext cx="4571619" cy="556397"/>
          </a:xfrm>
          <a:custGeom>
            <a:avLst/>
            <a:gdLst>
              <a:gd name="connsiteX0" fmla="*/ 0 w 6005688"/>
              <a:gd name="connsiteY0" fmla="*/ 682978 h 682978"/>
              <a:gd name="connsiteX1" fmla="*/ 841022 w 6005688"/>
              <a:gd name="connsiteY1" fmla="*/ 581378 h 682978"/>
              <a:gd name="connsiteX2" fmla="*/ 1631244 w 6005688"/>
              <a:gd name="connsiteY2" fmla="*/ 513644 h 682978"/>
              <a:gd name="connsiteX3" fmla="*/ 2714977 w 6005688"/>
              <a:gd name="connsiteY3" fmla="*/ 400755 h 682978"/>
              <a:gd name="connsiteX4" fmla="*/ 3550355 w 6005688"/>
              <a:gd name="connsiteY4" fmla="*/ 321733 h 682978"/>
              <a:gd name="connsiteX5" fmla="*/ 4509911 w 6005688"/>
              <a:gd name="connsiteY5" fmla="*/ 197555 h 682978"/>
              <a:gd name="connsiteX6" fmla="*/ 5232400 w 6005688"/>
              <a:gd name="connsiteY6" fmla="*/ 95955 h 682978"/>
              <a:gd name="connsiteX7" fmla="*/ 5734755 w 6005688"/>
              <a:gd name="connsiteY7" fmla="*/ 45155 h 682978"/>
              <a:gd name="connsiteX8" fmla="*/ 6005688 w 6005688"/>
              <a:gd name="connsiteY8" fmla="*/ 0 h 68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05688" h="682978">
                <a:moveTo>
                  <a:pt x="0" y="682978"/>
                </a:moveTo>
                <a:lnTo>
                  <a:pt x="841022" y="581378"/>
                </a:lnTo>
                <a:lnTo>
                  <a:pt x="1631244" y="513644"/>
                </a:lnTo>
                <a:lnTo>
                  <a:pt x="2714977" y="400755"/>
                </a:lnTo>
                <a:lnTo>
                  <a:pt x="3550355" y="321733"/>
                </a:lnTo>
                <a:lnTo>
                  <a:pt x="4509911" y="197555"/>
                </a:lnTo>
                <a:lnTo>
                  <a:pt x="5232400" y="95955"/>
                </a:lnTo>
                <a:lnTo>
                  <a:pt x="5734755" y="45155"/>
                </a:lnTo>
                <a:lnTo>
                  <a:pt x="6005688" y="0"/>
                </a:lnTo>
              </a:path>
            </a:pathLst>
          </a:custGeom>
          <a:noFill/>
          <a:ln w="28575">
            <a:solidFill>
              <a:schemeClr val="tx2">
                <a:lumMod val="50000"/>
              </a:schemeClr>
            </a:solidFill>
            <a:miter lim="800000"/>
            <a:headEnd/>
            <a:tailEnd/>
          </a:ln>
        </p:spPr>
        <p:txBody>
          <a:bodyPr rtlCol="0" anchor="ctr"/>
          <a:lstStyle/>
          <a:p>
            <a:pPr algn="ctr"/>
            <a:endParaRPr lang="en-US" dirty="0"/>
          </a:p>
        </p:txBody>
      </p:sp>
      <p:sp>
        <p:nvSpPr>
          <p:cNvPr id="82" name="TextBox 81">
            <a:extLst>
              <a:ext uri="{FF2B5EF4-FFF2-40B4-BE49-F238E27FC236}">
                <a16:creationId xmlns:a16="http://schemas.microsoft.com/office/drawing/2014/main" id="{B1C411D5-AB18-4D4A-8134-F43BBB872F7D}"/>
              </a:ext>
            </a:extLst>
          </p:cNvPr>
          <p:cNvSpPr txBox="1"/>
          <p:nvPr/>
        </p:nvSpPr>
        <p:spPr>
          <a:xfrm rot="16200000">
            <a:off x="4767602" y="3239859"/>
            <a:ext cx="3092977" cy="535531"/>
          </a:xfrm>
          <a:prstGeom prst="rect">
            <a:avLst/>
          </a:prstGeom>
          <a:noFill/>
        </p:spPr>
        <p:txBody>
          <a:bodyPr wrap="square" rtlCol="0">
            <a:spAutoFit/>
          </a:bodyPr>
          <a:lstStyle/>
          <a:p>
            <a:pPr algn="ctr">
              <a:lnSpc>
                <a:spcPct val="90000"/>
              </a:lnSpc>
            </a:pPr>
            <a:r>
              <a:rPr lang="en-US" sz="1600" dirty="0">
                <a:solidFill>
                  <a:schemeClr val="bg1"/>
                </a:solidFill>
                <a:latin typeface="Calibri" panose="020F0502020204030204" pitchFamily="34" charset="0"/>
                <a:cs typeface="Calibri" panose="020F0502020204030204" pitchFamily="34" charset="0"/>
              </a:rPr>
              <a:t>Rate of Uterine Cancer Deaths</a:t>
            </a:r>
          </a:p>
          <a:p>
            <a:pPr algn="ctr">
              <a:lnSpc>
                <a:spcPct val="90000"/>
              </a:lnSpc>
            </a:pPr>
            <a:r>
              <a:rPr lang="en-US" sz="1600" dirty="0">
                <a:solidFill>
                  <a:schemeClr val="bg1"/>
                </a:solidFill>
                <a:latin typeface="Calibri" panose="020F0502020204030204" pitchFamily="34" charset="0"/>
                <a:cs typeface="Calibri" panose="020F0502020204030204" pitchFamily="34" charset="0"/>
              </a:rPr>
              <a:t>(per 100,000 Women)</a:t>
            </a:r>
          </a:p>
        </p:txBody>
      </p:sp>
      <p:grpSp>
        <p:nvGrpSpPr>
          <p:cNvPr id="83" name="Group 82">
            <a:extLst>
              <a:ext uri="{FF2B5EF4-FFF2-40B4-BE49-F238E27FC236}">
                <a16:creationId xmlns:a16="http://schemas.microsoft.com/office/drawing/2014/main" id="{32A1B04B-5317-42BA-86BC-42E365E75D7E}"/>
              </a:ext>
            </a:extLst>
          </p:cNvPr>
          <p:cNvGrpSpPr/>
          <p:nvPr/>
        </p:nvGrpSpPr>
        <p:grpSpPr>
          <a:xfrm>
            <a:off x="7029054" y="2824855"/>
            <a:ext cx="3998282" cy="671162"/>
            <a:chOff x="7653895" y="1857942"/>
            <a:chExt cx="4363884" cy="711491"/>
          </a:xfrm>
        </p:grpSpPr>
        <p:sp>
          <p:nvSpPr>
            <p:cNvPr id="84" name="TextBox 83">
              <a:extLst>
                <a:ext uri="{FF2B5EF4-FFF2-40B4-BE49-F238E27FC236}">
                  <a16:creationId xmlns:a16="http://schemas.microsoft.com/office/drawing/2014/main" id="{E8897A3C-9238-4E21-8324-C987814D03E5}"/>
                </a:ext>
              </a:extLst>
            </p:cNvPr>
            <p:cNvSpPr txBox="1"/>
            <p:nvPr/>
          </p:nvSpPr>
          <p:spPr>
            <a:xfrm>
              <a:off x="7813196" y="1866006"/>
              <a:ext cx="1766974" cy="703427"/>
            </a:xfrm>
            <a:prstGeom prst="rect">
              <a:avLst/>
            </a:prstGeom>
            <a:noFill/>
          </p:spPr>
          <p:txBody>
            <a:bodyPr wrap="none" rtlCol="0">
              <a:spAutoFit/>
            </a:bodyPr>
            <a:lstStyle/>
            <a:p>
              <a:r>
                <a:rPr lang="en-US" sz="1600" b="0" dirty="0">
                  <a:solidFill>
                    <a:schemeClr val="bg1"/>
                  </a:solidFill>
                  <a:latin typeface="Calibri" panose="020F0502020204030204" pitchFamily="34" charset="0"/>
                  <a:cs typeface="Calibri" panose="020F0502020204030204" pitchFamily="34" charset="0"/>
                </a:rPr>
                <a:t>Black (AAPC = 1.5)</a:t>
              </a:r>
            </a:p>
            <a:p>
              <a:r>
                <a:rPr lang="en-US" sz="1600" b="0" dirty="0">
                  <a:solidFill>
                    <a:schemeClr val="bg1"/>
                  </a:solidFill>
                  <a:latin typeface="Calibri" panose="020F0502020204030204" pitchFamily="34" charset="0"/>
                  <a:cs typeface="Calibri" panose="020F0502020204030204" pitchFamily="34" charset="0"/>
                </a:rPr>
                <a:t>White (AAPC = 1.0)</a:t>
              </a:r>
            </a:p>
            <a:p>
              <a:r>
                <a:rPr lang="en-US" sz="1600" b="0" dirty="0">
                  <a:solidFill>
                    <a:schemeClr val="bg1"/>
                  </a:solidFill>
                  <a:latin typeface="Calibri" panose="020F0502020204030204" pitchFamily="34" charset="0"/>
                  <a:cs typeface="Calibri" panose="020F0502020204030204" pitchFamily="34" charset="0"/>
                </a:rPr>
                <a:t>AI/AN (AAPC = 1.4 [NS])</a:t>
              </a:r>
            </a:p>
          </p:txBody>
        </p:sp>
        <p:sp>
          <p:nvSpPr>
            <p:cNvPr id="85" name="TextBox 84">
              <a:extLst>
                <a:ext uri="{FF2B5EF4-FFF2-40B4-BE49-F238E27FC236}">
                  <a16:creationId xmlns:a16="http://schemas.microsoft.com/office/drawing/2014/main" id="{038F255B-EDB5-49F3-BA74-322185E117C0}"/>
                </a:ext>
              </a:extLst>
            </p:cNvPr>
            <p:cNvSpPr txBox="1"/>
            <p:nvPr/>
          </p:nvSpPr>
          <p:spPr>
            <a:xfrm>
              <a:off x="10419845" y="1857942"/>
              <a:ext cx="1597934" cy="703427"/>
            </a:xfrm>
            <a:prstGeom prst="rect">
              <a:avLst/>
            </a:prstGeom>
            <a:noFill/>
          </p:spPr>
          <p:txBody>
            <a:bodyPr wrap="none" rtlCol="0">
              <a:spAutoFit/>
            </a:bodyPr>
            <a:lstStyle/>
            <a:p>
              <a:r>
                <a:rPr lang="en-US" sz="1600" b="0" dirty="0">
                  <a:solidFill>
                    <a:schemeClr val="bg1"/>
                  </a:solidFill>
                  <a:latin typeface="Calibri" panose="020F0502020204030204" pitchFamily="34" charset="0"/>
                  <a:cs typeface="Calibri" panose="020F0502020204030204" pitchFamily="34" charset="0"/>
                </a:rPr>
                <a:t>Overall (AAPC = 1.1)</a:t>
              </a:r>
            </a:p>
            <a:p>
              <a:r>
                <a:rPr lang="en-US" sz="1600" b="0" dirty="0">
                  <a:solidFill>
                    <a:schemeClr val="bg1"/>
                  </a:solidFill>
                  <a:latin typeface="Calibri" panose="020F0502020204030204" pitchFamily="34" charset="0"/>
                  <a:cs typeface="Calibri" panose="020F0502020204030204" pitchFamily="34" charset="0"/>
                </a:rPr>
                <a:t>Hispanic (AAPC = 1.7)</a:t>
              </a:r>
            </a:p>
            <a:p>
              <a:r>
                <a:rPr lang="en-US" sz="1600" b="0" dirty="0">
                  <a:solidFill>
                    <a:schemeClr val="bg1"/>
                  </a:solidFill>
                  <a:latin typeface="Calibri" panose="020F0502020204030204" pitchFamily="34" charset="0"/>
                  <a:cs typeface="Calibri" panose="020F0502020204030204" pitchFamily="34" charset="0"/>
                </a:rPr>
                <a:t>API (AAPC = 2.5)</a:t>
              </a:r>
            </a:p>
          </p:txBody>
        </p:sp>
        <p:cxnSp>
          <p:nvCxnSpPr>
            <p:cNvPr id="86" name="Straight Connector 85">
              <a:extLst>
                <a:ext uri="{FF2B5EF4-FFF2-40B4-BE49-F238E27FC236}">
                  <a16:creationId xmlns:a16="http://schemas.microsoft.com/office/drawing/2014/main" id="{57913655-1370-48E1-8215-6BFE9E15096C}"/>
                </a:ext>
              </a:extLst>
            </p:cNvPr>
            <p:cNvCxnSpPr>
              <a:cxnSpLocks/>
            </p:cNvCxnSpPr>
            <p:nvPr/>
          </p:nvCxnSpPr>
          <p:spPr>
            <a:xfrm>
              <a:off x="7653895" y="2045180"/>
              <a:ext cx="208427" cy="0"/>
            </a:xfrm>
            <a:prstGeom prst="line">
              <a:avLst/>
            </a:prstGeom>
            <a:ln w="28575">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E01EFC99-95EE-4F4E-89F6-FC2E6DD00DC0}"/>
                </a:ext>
              </a:extLst>
            </p:cNvPr>
            <p:cNvCxnSpPr>
              <a:cxnSpLocks/>
            </p:cNvCxnSpPr>
            <p:nvPr/>
          </p:nvCxnSpPr>
          <p:spPr>
            <a:xfrm>
              <a:off x="7653895" y="2301560"/>
              <a:ext cx="208427" cy="0"/>
            </a:xfrm>
            <a:prstGeom prst="line">
              <a:avLst/>
            </a:prstGeom>
            <a:ln w="28575">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CDB1727B-82ED-4895-B967-174277042C14}"/>
                </a:ext>
              </a:extLst>
            </p:cNvPr>
            <p:cNvCxnSpPr>
              <a:cxnSpLocks/>
            </p:cNvCxnSpPr>
            <p:nvPr/>
          </p:nvCxnSpPr>
          <p:spPr>
            <a:xfrm>
              <a:off x="7653895" y="2548395"/>
              <a:ext cx="218869" cy="0"/>
            </a:xfrm>
            <a:prstGeom prst="line">
              <a:avLst/>
            </a:prstGeom>
            <a:ln w="28575">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65F16087-B82D-49A4-824A-EB479BD7B8F6}"/>
                </a:ext>
              </a:extLst>
            </p:cNvPr>
            <p:cNvCxnSpPr>
              <a:cxnSpLocks/>
            </p:cNvCxnSpPr>
            <p:nvPr/>
          </p:nvCxnSpPr>
          <p:spPr>
            <a:xfrm>
              <a:off x="10182398" y="2066857"/>
              <a:ext cx="208427" cy="0"/>
            </a:xfrm>
            <a:prstGeom prst="line">
              <a:avLst/>
            </a:prstGeom>
            <a:ln w="28575">
              <a:solidFill>
                <a:schemeClr val="accent5"/>
              </a:solidFill>
              <a:prstDash val="solid"/>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3AFD8AD5-61AC-4B07-B2E6-34F44ABC8477}"/>
                </a:ext>
              </a:extLst>
            </p:cNvPr>
            <p:cNvCxnSpPr>
              <a:cxnSpLocks/>
            </p:cNvCxnSpPr>
            <p:nvPr/>
          </p:nvCxnSpPr>
          <p:spPr>
            <a:xfrm>
              <a:off x="10182398" y="2312353"/>
              <a:ext cx="217858" cy="1"/>
            </a:xfrm>
            <a:prstGeom prst="line">
              <a:avLst/>
            </a:prstGeom>
            <a:ln w="28575">
              <a:solidFill>
                <a:schemeClr val="accent6"/>
              </a:solidFill>
              <a:prstDash val="soli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09D225D-02E0-4F8F-9D96-20787130E948}"/>
                </a:ext>
              </a:extLst>
            </p:cNvPr>
            <p:cNvCxnSpPr>
              <a:cxnSpLocks/>
            </p:cNvCxnSpPr>
            <p:nvPr/>
          </p:nvCxnSpPr>
          <p:spPr>
            <a:xfrm>
              <a:off x="10182398" y="2544968"/>
              <a:ext cx="217858" cy="0"/>
            </a:xfrm>
            <a:prstGeom prst="line">
              <a:avLst/>
            </a:prstGeom>
            <a:ln w="28575">
              <a:solidFill>
                <a:schemeClr val="tx2">
                  <a:lumMod val="50000"/>
                </a:schemeClr>
              </a:solidFill>
              <a:prstDash val="solid"/>
            </a:ln>
          </p:spPr>
          <p:style>
            <a:lnRef idx="1">
              <a:schemeClr val="accent1"/>
            </a:lnRef>
            <a:fillRef idx="0">
              <a:schemeClr val="accent1"/>
            </a:fillRef>
            <a:effectRef idx="0">
              <a:schemeClr val="accent1"/>
            </a:effectRef>
            <a:fontRef idx="minor">
              <a:schemeClr val="tx1"/>
            </a:fontRef>
          </p:style>
        </p:cxnSp>
      </p:grpSp>
      <p:grpSp>
        <p:nvGrpSpPr>
          <p:cNvPr id="92" name="Group 91">
            <a:extLst>
              <a:ext uri="{FF2B5EF4-FFF2-40B4-BE49-F238E27FC236}">
                <a16:creationId xmlns:a16="http://schemas.microsoft.com/office/drawing/2014/main" id="{DCE43E37-81AB-41E7-AF59-62E72213C8EF}"/>
              </a:ext>
            </a:extLst>
          </p:cNvPr>
          <p:cNvGrpSpPr/>
          <p:nvPr/>
        </p:nvGrpSpPr>
        <p:grpSpPr>
          <a:xfrm>
            <a:off x="6644525" y="5044202"/>
            <a:ext cx="4910600" cy="523738"/>
            <a:chOff x="6569923" y="5047925"/>
            <a:chExt cx="5314886" cy="555209"/>
          </a:xfrm>
        </p:grpSpPr>
        <p:sp>
          <p:nvSpPr>
            <p:cNvPr id="93" name="TextBox 92">
              <a:extLst>
                <a:ext uri="{FF2B5EF4-FFF2-40B4-BE49-F238E27FC236}">
                  <a16:creationId xmlns:a16="http://schemas.microsoft.com/office/drawing/2014/main" id="{A068B255-5C3A-420D-BFA2-84EBBE25A3D0}"/>
                </a:ext>
              </a:extLst>
            </p:cNvPr>
            <p:cNvSpPr txBox="1"/>
            <p:nvPr/>
          </p:nvSpPr>
          <p:spPr>
            <a:xfrm rot="16200000">
              <a:off x="6448736"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1999</a:t>
              </a:r>
            </a:p>
          </p:txBody>
        </p:sp>
        <p:sp>
          <p:nvSpPr>
            <p:cNvPr id="94" name="TextBox 93">
              <a:extLst>
                <a:ext uri="{FF2B5EF4-FFF2-40B4-BE49-F238E27FC236}">
                  <a16:creationId xmlns:a16="http://schemas.microsoft.com/office/drawing/2014/main" id="{6CE8E5EF-35C2-45F8-847E-21282849F537}"/>
                </a:ext>
              </a:extLst>
            </p:cNvPr>
            <p:cNvSpPr txBox="1"/>
            <p:nvPr/>
          </p:nvSpPr>
          <p:spPr>
            <a:xfrm rot="16200000">
              <a:off x="7022589"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2001</a:t>
              </a:r>
            </a:p>
          </p:txBody>
        </p:sp>
        <p:sp>
          <p:nvSpPr>
            <p:cNvPr id="95" name="TextBox 94">
              <a:extLst>
                <a:ext uri="{FF2B5EF4-FFF2-40B4-BE49-F238E27FC236}">
                  <a16:creationId xmlns:a16="http://schemas.microsoft.com/office/drawing/2014/main" id="{C91DCA24-6147-4048-92A4-5961A1E6E258}"/>
                </a:ext>
              </a:extLst>
            </p:cNvPr>
            <p:cNvSpPr txBox="1"/>
            <p:nvPr/>
          </p:nvSpPr>
          <p:spPr>
            <a:xfrm rot="16200000">
              <a:off x="7631377"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2003</a:t>
              </a:r>
            </a:p>
          </p:txBody>
        </p:sp>
        <p:sp>
          <p:nvSpPr>
            <p:cNvPr id="96" name="TextBox 95">
              <a:extLst>
                <a:ext uri="{FF2B5EF4-FFF2-40B4-BE49-F238E27FC236}">
                  <a16:creationId xmlns:a16="http://schemas.microsoft.com/office/drawing/2014/main" id="{9AFD04BF-03F2-41B7-A482-8B9CF5A6A6DE}"/>
                </a:ext>
              </a:extLst>
            </p:cNvPr>
            <p:cNvSpPr txBox="1"/>
            <p:nvPr/>
          </p:nvSpPr>
          <p:spPr>
            <a:xfrm rot="16200000">
              <a:off x="8220492"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2005</a:t>
              </a:r>
            </a:p>
          </p:txBody>
        </p:sp>
        <p:sp>
          <p:nvSpPr>
            <p:cNvPr id="97" name="TextBox 96">
              <a:extLst>
                <a:ext uri="{FF2B5EF4-FFF2-40B4-BE49-F238E27FC236}">
                  <a16:creationId xmlns:a16="http://schemas.microsoft.com/office/drawing/2014/main" id="{E945CEDB-8568-448F-A1EF-CEE018B289B8}"/>
                </a:ext>
              </a:extLst>
            </p:cNvPr>
            <p:cNvSpPr txBox="1"/>
            <p:nvPr/>
          </p:nvSpPr>
          <p:spPr>
            <a:xfrm rot="16200000">
              <a:off x="8832881"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2007</a:t>
              </a:r>
            </a:p>
          </p:txBody>
        </p:sp>
        <p:sp>
          <p:nvSpPr>
            <p:cNvPr id="98" name="TextBox 97">
              <a:extLst>
                <a:ext uri="{FF2B5EF4-FFF2-40B4-BE49-F238E27FC236}">
                  <a16:creationId xmlns:a16="http://schemas.microsoft.com/office/drawing/2014/main" id="{AD81296C-8DD5-4E85-884D-B60B295F7A10}"/>
                </a:ext>
              </a:extLst>
            </p:cNvPr>
            <p:cNvSpPr txBox="1"/>
            <p:nvPr/>
          </p:nvSpPr>
          <p:spPr>
            <a:xfrm rot="16200000">
              <a:off x="9396851"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2009</a:t>
              </a:r>
            </a:p>
          </p:txBody>
        </p:sp>
        <p:sp>
          <p:nvSpPr>
            <p:cNvPr id="99" name="TextBox 98">
              <a:extLst>
                <a:ext uri="{FF2B5EF4-FFF2-40B4-BE49-F238E27FC236}">
                  <a16:creationId xmlns:a16="http://schemas.microsoft.com/office/drawing/2014/main" id="{5AD92EED-26AB-4328-9FE3-085AC862DAC3}"/>
                </a:ext>
              </a:extLst>
            </p:cNvPr>
            <p:cNvSpPr txBox="1"/>
            <p:nvPr/>
          </p:nvSpPr>
          <p:spPr>
            <a:xfrm rot="16200000">
              <a:off x="9974920"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2011</a:t>
              </a:r>
            </a:p>
          </p:txBody>
        </p:sp>
        <p:sp>
          <p:nvSpPr>
            <p:cNvPr id="100" name="TextBox 99">
              <a:extLst>
                <a:ext uri="{FF2B5EF4-FFF2-40B4-BE49-F238E27FC236}">
                  <a16:creationId xmlns:a16="http://schemas.microsoft.com/office/drawing/2014/main" id="{9BFE5B8B-82E3-45B7-87BD-523C409A8088}"/>
                </a:ext>
              </a:extLst>
            </p:cNvPr>
            <p:cNvSpPr txBox="1"/>
            <p:nvPr/>
          </p:nvSpPr>
          <p:spPr>
            <a:xfrm rot="16200000">
              <a:off x="10582898"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2013</a:t>
              </a:r>
            </a:p>
          </p:txBody>
        </p:sp>
        <p:sp>
          <p:nvSpPr>
            <p:cNvPr id="101" name="TextBox 100">
              <a:extLst>
                <a:ext uri="{FF2B5EF4-FFF2-40B4-BE49-F238E27FC236}">
                  <a16:creationId xmlns:a16="http://schemas.microsoft.com/office/drawing/2014/main" id="{08A0D480-8574-437F-829E-E2EFCCAC6AB0}"/>
                </a:ext>
              </a:extLst>
            </p:cNvPr>
            <p:cNvSpPr txBox="1"/>
            <p:nvPr/>
          </p:nvSpPr>
          <p:spPr>
            <a:xfrm rot="16200000">
              <a:off x="11158889"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2015</a:t>
              </a:r>
            </a:p>
          </p:txBody>
        </p:sp>
        <p:sp>
          <p:nvSpPr>
            <p:cNvPr id="102" name="TextBox 101">
              <a:extLst>
                <a:ext uri="{FF2B5EF4-FFF2-40B4-BE49-F238E27FC236}">
                  <a16:creationId xmlns:a16="http://schemas.microsoft.com/office/drawing/2014/main" id="{64CC457D-7B36-470F-B22C-3140F3F284D7}"/>
                </a:ext>
              </a:extLst>
            </p:cNvPr>
            <p:cNvSpPr txBox="1"/>
            <p:nvPr/>
          </p:nvSpPr>
          <p:spPr>
            <a:xfrm rot="16200000">
              <a:off x="6745466"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2000</a:t>
              </a:r>
            </a:p>
          </p:txBody>
        </p:sp>
        <p:sp>
          <p:nvSpPr>
            <p:cNvPr id="103" name="TextBox 102">
              <a:extLst>
                <a:ext uri="{FF2B5EF4-FFF2-40B4-BE49-F238E27FC236}">
                  <a16:creationId xmlns:a16="http://schemas.microsoft.com/office/drawing/2014/main" id="{671B8A2D-A9A1-462B-BD82-A1826393CC57}"/>
                </a:ext>
              </a:extLst>
            </p:cNvPr>
            <p:cNvSpPr txBox="1"/>
            <p:nvPr/>
          </p:nvSpPr>
          <p:spPr>
            <a:xfrm rot="16200000">
              <a:off x="7328603"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2002</a:t>
              </a:r>
            </a:p>
          </p:txBody>
        </p:sp>
        <p:sp>
          <p:nvSpPr>
            <p:cNvPr id="104" name="TextBox 103">
              <a:extLst>
                <a:ext uri="{FF2B5EF4-FFF2-40B4-BE49-F238E27FC236}">
                  <a16:creationId xmlns:a16="http://schemas.microsoft.com/office/drawing/2014/main" id="{EBB5F7AA-D256-44FD-A433-26C4FE3AC821}"/>
                </a:ext>
              </a:extLst>
            </p:cNvPr>
            <p:cNvSpPr txBox="1"/>
            <p:nvPr/>
          </p:nvSpPr>
          <p:spPr>
            <a:xfrm rot="16200000">
              <a:off x="7928673"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2004</a:t>
              </a:r>
            </a:p>
          </p:txBody>
        </p:sp>
        <p:sp>
          <p:nvSpPr>
            <p:cNvPr id="105" name="TextBox 104">
              <a:extLst>
                <a:ext uri="{FF2B5EF4-FFF2-40B4-BE49-F238E27FC236}">
                  <a16:creationId xmlns:a16="http://schemas.microsoft.com/office/drawing/2014/main" id="{7C662CD9-5DBA-4A97-8327-CE2C976928F5}"/>
                </a:ext>
              </a:extLst>
            </p:cNvPr>
            <p:cNvSpPr txBox="1"/>
            <p:nvPr/>
          </p:nvSpPr>
          <p:spPr>
            <a:xfrm rot="16200000">
              <a:off x="8512311"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2006</a:t>
              </a:r>
            </a:p>
          </p:txBody>
        </p:sp>
        <p:sp>
          <p:nvSpPr>
            <p:cNvPr id="106" name="TextBox 105">
              <a:extLst>
                <a:ext uri="{FF2B5EF4-FFF2-40B4-BE49-F238E27FC236}">
                  <a16:creationId xmlns:a16="http://schemas.microsoft.com/office/drawing/2014/main" id="{9AD26143-8A06-4B03-A7D5-2CB9071B6CE0}"/>
                </a:ext>
              </a:extLst>
            </p:cNvPr>
            <p:cNvSpPr txBox="1"/>
            <p:nvPr/>
          </p:nvSpPr>
          <p:spPr>
            <a:xfrm rot="16200000">
              <a:off x="9124699"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2008</a:t>
              </a:r>
            </a:p>
          </p:txBody>
        </p:sp>
        <p:sp>
          <p:nvSpPr>
            <p:cNvPr id="107" name="TextBox 106">
              <a:extLst>
                <a:ext uri="{FF2B5EF4-FFF2-40B4-BE49-F238E27FC236}">
                  <a16:creationId xmlns:a16="http://schemas.microsoft.com/office/drawing/2014/main" id="{05E141E8-AEA9-4088-9F82-963730CB9B72}"/>
                </a:ext>
              </a:extLst>
            </p:cNvPr>
            <p:cNvSpPr txBox="1"/>
            <p:nvPr/>
          </p:nvSpPr>
          <p:spPr>
            <a:xfrm rot="16200000">
              <a:off x="9688798"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2010</a:t>
              </a:r>
            </a:p>
          </p:txBody>
        </p:sp>
        <p:sp>
          <p:nvSpPr>
            <p:cNvPr id="108" name="TextBox 107">
              <a:extLst>
                <a:ext uri="{FF2B5EF4-FFF2-40B4-BE49-F238E27FC236}">
                  <a16:creationId xmlns:a16="http://schemas.microsoft.com/office/drawing/2014/main" id="{87BB6201-4A1F-4937-99BF-99A415185CBE}"/>
                </a:ext>
              </a:extLst>
            </p:cNvPr>
            <p:cNvSpPr txBox="1"/>
            <p:nvPr/>
          </p:nvSpPr>
          <p:spPr>
            <a:xfrm rot="16200000">
              <a:off x="10272638" y="5174170"/>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2012</a:t>
              </a:r>
            </a:p>
          </p:txBody>
        </p:sp>
        <p:sp>
          <p:nvSpPr>
            <p:cNvPr id="109" name="TextBox 108">
              <a:extLst>
                <a:ext uri="{FF2B5EF4-FFF2-40B4-BE49-F238E27FC236}">
                  <a16:creationId xmlns:a16="http://schemas.microsoft.com/office/drawing/2014/main" id="{9758A093-B50B-4713-8058-1D654B1A4976}"/>
                </a:ext>
              </a:extLst>
            </p:cNvPr>
            <p:cNvSpPr txBox="1"/>
            <p:nvPr/>
          </p:nvSpPr>
          <p:spPr>
            <a:xfrm rot="16200000">
              <a:off x="10891120"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2014</a:t>
              </a:r>
            </a:p>
          </p:txBody>
        </p:sp>
        <p:sp>
          <p:nvSpPr>
            <p:cNvPr id="110" name="TextBox 109">
              <a:extLst>
                <a:ext uri="{FF2B5EF4-FFF2-40B4-BE49-F238E27FC236}">
                  <a16:creationId xmlns:a16="http://schemas.microsoft.com/office/drawing/2014/main" id="{91276C8B-2C62-4614-A40B-47BE80138ED0}"/>
                </a:ext>
              </a:extLst>
            </p:cNvPr>
            <p:cNvSpPr txBox="1"/>
            <p:nvPr/>
          </p:nvSpPr>
          <p:spPr>
            <a:xfrm rot="16200000">
              <a:off x="11455845" y="5169112"/>
              <a:ext cx="550151"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2016</a:t>
              </a:r>
            </a:p>
          </p:txBody>
        </p:sp>
      </p:grpSp>
      <p:sp>
        <p:nvSpPr>
          <p:cNvPr id="111" name="TextBox 110">
            <a:extLst>
              <a:ext uri="{FF2B5EF4-FFF2-40B4-BE49-F238E27FC236}">
                <a16:creationId xmlns:a16="http://schemas.microsoft.com/office/drawing/2014/main" id="{DF89EEB1-A073-4A57-99CA-B481CA4D5B7D}"/>
              </a:ext>
            </a:extLst>
          </p:cNvPr>
          <p:cNvSpPr txBox="1"/>
          <p:nvPr/>
        </p:nvSpPr>
        <p:spPr>
          <a:xfrm>
            <a:off x="6787116" y="5496797"/>
            <a:ext cx="4615551" cy="338554"/>
          </a:xfrm>
          <a:prstGeom prst="rect">
            <a:avLst/>
          </a:prstGeom>
          <a:noFill/>
        </p:spPr>
        <p:txBody>
          <a:bodyPr wrap="square" rtlCol="0">
            <a:spAutoFit/>
          </a:bodyPr>
          <a:lstStyle/>
          <a:p>
            <a:pPr algn="ctr"/>
            <a:r>
              <a:rPr lang="en-US" sz="1600" dirty="0">
                <a:solidFill>
                  <a:schemeClr val="bg1"/>
                </a:solidFill>
                <a:latin typeface="Calibri" panose="020F0502020204030204" pitchFamily="34" charset="0"/>
                <a:cs typeface="Calibri" panose="020F0502020204030204" pitchFamily="34" charset="0"/>
              </a:rPr>
              <a:t>Yr of Deaths</a:t>
            </a:r>
          </a:p>
        </p:txBody>
      </p:sp>
      <p:sp>
        <p:nvSpPr>
          <p:cNvPr id="112" name="Freeform 44">
            <a:extLst>
              <a:ext uri="{FF2B5EF4-FFF2-40B4-BE49-F238E27FC236}">
                <a16:creationId xmlns:a16="http://schemas.microsoft.com/office/drawing/2014/main" id="{64F1EF8C-ADF0-45CF-9B31-6EC3446C782C}"/>
              </a:ext>
            </a:extLst>
          </p:cNvPr>
          <p:cNvSpPr/>
          <p:nvPr/>
        </p:nvSpPr>
        <p:spPr>
          <a:xfrm>
            <a:off x="6784404" y="2283735"/>
            <a:ext cx="4632169" cy="610957"/>
          </a:xfrm>
          <a:custGeom>
            <a:avLst/>
            <a:gdLst>
              <a:gd name="connsiteX0" fmla="*/ 0 w 6359549"/>
              <a:gd name="connsiteY0" fmla="*/ 673768 h 673768"/>
              <a:gd name="connsiteX1" fmla="*/ 2385690 w 6359549"/>
              <a:gd name="connsiteY1" fmla="*/ 591266 h 673768"/>
              <a:gd name="connsiteX2" fmla="*/ 3368842 w 6359549"/>
              <a:gd name="connsiteY2" fmla="*/ 543140 h 673768"/>
              <a:gd name="connsiteX3" fmla="*/ 4922635 w 6359549"/>
              <a:gd name="connsiteY3" fmla="*/ 268132 h 673768"/>
              <a:gd name="connsiteX4" fmla="*/ 6359549 w 6359549"/>
              <a:gd name="connsiteY4" fmla="*/ 0 h 673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9549" h="673768">
                <a:moveTo>
                  <a:pt x="0" y="673768"/>
                </a:moveTo>
                <a:lnTo>
                  <a:pt x="2385690" y="591266"/>
                </a:lnTo>
                <a:cubicBezTo>
                  <a:pt x="2947164" y="569495"/>
                  <a:pt x="2946018" y="596996"/>
                  <a:pt x="3368842" y="543140"/>
                </a:cubicBezTo>
                <a:cubicBezTo>
                  <a:pt x="3791666" y="489284"/>
                  <a:pt x="4922635" y="268132"/>
                  <a:pt x="4922635" y="268132"/>
                </a:cubicBezTo>
                <a:lnTo>
                  <a:pt x="6359549" y="0"/>
                </a:lnTo>
              </a:path>
            </a:pathLst>
          </a:custGeom>
          <a:noFill/>
          <a:ln w="28575">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0" dirty="0">
              <a:solidFill>
                <a:schemeClr val="bg1"/>
              </a:solidFill>
              <a:latin typeface="Calibri" panose="020F0502020204030204" pitchFamily="34" charset="0"/>
              <a:cs typeface="Calibri" panose="020F0502020204030204" pitchFamily="34" charset="0"/>
            </a:endParaRPr>
          </a:p>
        </p:txBody>
      </p:sp>
      <p:sp>
        <p:nvSpPr>
          <p:cNvPr id="113" name="Freeform 56">
            <a:extLst>
              <a:ext uri="{FF2B5EF4-FFF2-40B4-BE49-F238E27FC236}">
                <a16:creationId xmlns:a16="http://schemas.microsoft.com/office/drawing/2014/main" id="{24F6DD31-D53A-40C8-99D6-6B53F1E1F6B5}"/>
              </a:ext>
            </a:extLst>
          </p:cNvPr>
          <p:cNvSpPr/>
          <p:nvPr/>
        </p:nvSpPr>
        <p:spPr>
          <a:xfrm>
            <a:off x="6779386" y="3543055"/>
            <a:ext cx="4627151" cy="249370"/>
          </a:xfrm>
          <a:custGeom>
            <a:avLst/>
            <a:gdLst>
              <a:gd name="connsiteX0" fmla="*/ 0 w 6338924"/>
              <a:gd name="connsiteY0" fmla="*/ 275007 h 275007"/>
              <a:gd name="connsiteX1" fmla="*/ 1285660 w 6338924"/>
              <a:gd name="connsiteY1" fmla="*/ 268132 h 275007"/>
              <a:gd name="connsiteX2" fmla="*/ 2028181 w 6338924"/>
              <a:gd name="connsiteY2" fmla="*/ 254382 h 275007"/>
              <a:gd name="connsiteX3" fmla="*/ 2750075 w 6338924"/>
              <a:gd name="connsiteY3" fmla="*/ 247506 h 275007"/>
              <a:gd name="connsiteX4" fmla="*/ 3753853 w 6338924"/>
              <a:gd name="connsiteY4" fmla="*/ 240631 h 275007"/>
              <a:gd name="connsiteX5" fmla="*/ 6338924 w 6338924"/>
              <a:gd name="connsiteY5" fmla="*/ 0 h 27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38924" h="275007">
                <a:moveTo>
                  <a:pt x="0" y="275007"/>
                </a:moveTo>
                <a:lnTo>
                  <a:pt x="1285660" y="268132"/>
                </a:lnTo>
                <a:lnTo>
                  <a:pt x="2028181" y="254382"/>
                </a:lnTo>
                <a:lnTo>
                  <a:pt x="2750075" y="247506"/>
                </a:lnTo>
                <a:cubicBezTo>
                  <a:pt x="3037687" y="245214"/>
                  <a:pt x="3155712" y="281882"/>
                  <a:pt x="3753853" y="240631"/>
                </a:cubicBezTo>
                <a:cubicBezTo>
                  <a:pt x="4351995" y="199380"/>
                  <a:pt x="5345459" y="99690"/>
                  <a:pt x="6338924" y="0"/>
                </a:cubicBezTo>
              </a:path>
            </a:pathLst>
          </a:custGeom>
          <a:noFill/>
          <a:ln w="28575">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0" dirty="0">
              <a:solidFill>
                <a:schemeClr val="bg1"/>
              </a:solidFill>
              <a:latin typeface="Calibri" panose="020F0502020204030204" pitchFamily="34" charset="0"/>
              <a:cs typeface="Calibri" panose="020F0502020204030204" pitchFamily="34" charset="0"/>
            </a:endParaRPr>
          </a:p>
        </p:txBody>
      </p:sp>
      <p:sp>
        <p:nvSpPr>
          <p:cNvPr id="114" name="Freeform 57">
            <a:extLst>
              <a:ext uri="{FF2B5EF4-FFF2-40B4-BE49-F238E27FC236}">
                <a16:creationId xmlns:a16="http://schemas.microsoft.com/office/drawing/2014/main" id="{3D365DEE-E2B3-472D-AF00-7C9131097056}"/>
              </a:ext>
            </a:extLst>
          </p:cNvPr>
          <p:cNvSpPr/>
          <p:nvPr/>
        </p:nvSpPr>
        <p:spPr>
          <a:xfrm>
            <a:off x="6779385" y="3661504"/>
            <a:ext cx="4607076" cy="205731"/>
          </a:xfrm>
          <a:custGeom>
            <a:avLst/>
            <a:gdLst>
              <a:gd name="connsiteX0" fmla="*/ 0 w 6318298"/>
              <a:gd name="connsiteY0" fmla="*/ 226881 h 226881"/>
              <a:gd name="connsiteX1" fmla="*/ 1533167 w 6318298"/>
              <a:gd name="connsiteY1" fmla="*/ 220006 h 226881"/>
              <a:gd name="connsiteX2" fmla="*/ 2090057 w 6318298"/>
              <a:gd name="connsiteY2" fmla="*/ 199381 h 226881"/>
              <a:gd name="connsiteX3" fmla="*/ 2763826 w 6318298"/>
              <a:gd name="connsiteY3" fmla="*/ 220006 h 226881"/>
              <a:gd name="connsiteX4" fmla="*/ 3911982 w 6318298"/>
              <a:gd name="connsiteY4" fmla="*/ 185630 h 226881"/>
              <a:gd name="connsiteX5" fmla="*/ 6318298 w 6318298"/>
              <a:gd name="connsiteY5" fmla="*/ 0 h 22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18298" h="226881">
                <a:moveTo>
                  <a:pt x="0" y="226881"/>
                </a:moveTo>
                <a:lnTo>
                  <a:pt x="1533167" y="220006"/>
                </a:lnTo>
                <a:cubicBezTo>
                  <a:pt x="1881510" y="215423"/>
                  <a:pt x="1884947" y="199381"/>
                  <a:pt x="2090057" y="199381"/>
                </a:cubicBezTo>
                <a:cubicBezTo>
                  <a:pt x="2295167" y="199381"/>
                  <a:pt x="2460172" y="222298"/>
                  <a:pt x="2763826" y="220006"/>
                </a:cubicBezTo>
                <a:cubicBezTo>
                  <a:pt x="3067480" y="217714"/>
                  <a:pt x="3319570" y="222298"/>
                  <a:pt x="3911982" y="185630"/>
                </a:cubicBezTo>
                <a:cubicBezTo>
                  <a:pt x="4504394" y="148962"/>
                  <a:pt x="5411346" y="74481"/>
                  <a:pt x="6318298" y="0"/>
                </a:cubicBezTo>
              </a:path>
            </a:pathLst>
          </a:custGeom>
          <a:noFill/>
          <a:ln w="28575">
            <a:solidFill>
              <a:schemeClr val="accent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0" dirty="0">
              <a:solidFill>
                <a:schemeClr val="bg1"/>
              </a:solidFill>
              <a:latin typeface="Calibri" panose="020F0502020204030204" pitchFamily="34" charset="0"/>
              <a:cs typeface="Calibri" panose="020F0502020204030204" pitchFamily="34" charset="0"/>
            </a:endParaRPr>
          </a:p>
        </p:txBody>
      </p:sp>
      <p:sp>
        <p:nvSpPr>
          <p:cNvPr id="115" name="Freeform 58">
            <a:extLst>
              <a:ext uri="{FF2B5EF4-FFF2-40B4-BE49-F238E27FC236}">
                <a16:creationId xmlns:a16="http://schemas.microsoft.com/office/drawing/2014/main" id="{8A4EDA99-2A5D-43C9-A928-67B59E2842AB}"/>
              </a:ext>
            </a:extLst>
          </p:cNvPr>
          <p:cNvSpPr/>
          <p:nvPr/>
        </p:nvSpPr>
        <p:spPr>
          <a:xfrm>
            <a:off x="6779386" y="3854767"/>
            <a:ext cx="4632169" cy="286776"/>
          </a:xfrm>
          <a:custGeom>
            <a:avLst/>
            <a:gdLst>
              <a:gd name="connsiteX0" fmla="*/ 0 w 6345799"/>
              <a:gd name="connsiteY0" fmla="*/ 316259 h 316259"/>
              <a:gd name="connsiteX1" fmla="*/ 749396 w 6345799"/>
              <a:gd name="connsiteY1" fmla="*/ 281883 h 316259"/>
              <a:gd name="connsiteX2" fmla="*/ 1876927 w 6345799"/>
              <a:gd name="connsiteY2" fmla="*/ 240632 h 316259"/>
              <a:gd name="connsiteX3" fmla="*/ 2970081 w 6345799"/>
              <a:gd name="connsiteY3" fmla="*/ 178755 h 316259"/>
              <a:gd name="connsiteX4" fmla="*/ 4076987 w 6345799"/>
              <a:gd name="connsiteY4" fmla="*/ 116878 h 316259"/>
              <a:gd name="connsiteX5" fmla="*/ 6345799 w 6345799"/>
              <a:gd name="connsiteY5" fmla="*/ 0 h 31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45799" h="316259">
                <a:moveTo>
                  <a:pt x="0" y="316259"/>
                </a:moveTo>
                <a:lnTo>
                  <a:pt x="749396" y="281883"/>
                </a:lnTo>
                <a:lnTo>
                  <a:pt x="1876927" y="240632"/>
                </a:lnTo>
                <a:cubicBezTo>
                  <a:pt x="2247041" y="223444"/>
                  <a:pt x="2970081" y="178755"/>
                  <a:pt x="2970081" y="178755"/>
                </a:cubicBezTo>
                <a:lnTo>
                  <a:pt x="4076987" y="116878"/>
                </a:lnTo>
                <a:lnTo>
                  <a:pt x="6345799" y="0"/>
                </a:lnTo>
              </a:path>
            </a:pathLst>
          </a:custGeom>
          <a:noFill/>
          <a:ln w="28575">
            <a:solidFill>
              <a:schemeClr val="accent6"/>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0" dirty="0">
              <a:solidFill>
                <a:schemeClr val="bg1"/>
              </a:solidFill>
              <a:latin typeface="Calibri" panose="020F0502020204030204" pitchFamily="34" charset="0"/>
              <a:cs typeface="Calibri" panose="020F0502020204030204" pitchFamily="34" charset="0"/>
            </a:endParaRPr>
          </a:p>
        </p:txBody>
      </p:sp>
      <p:sp>
        <p:nvSpPr>
          <p:cNvPr id="116" name="Freeform 60">
            <a:extLst>
              <a:ext uri="{FF2B5EF4-FFF2-40B4-BE49-F238E27FC236}">
                <a16:creationId xmlns:a16="http://schemas.microsoft.com/office/drawing/2014/main" id="{63012CB1-504F-4AD8-A974-74211DA7E907}"/>
              </a:ext>
            </a:extLst>
          </p:cNvPr>
          <p:cNvSpPr/>
          <p:nvPr/>
        </p:nvSpPr>
        <p:spPr>
          <a:xfrm>
            <a:off x="6784404" y="3998155"/>
            <a:ext cx="4607076" cy="230668"/>
          </a:xfrm>
          <a:custGeom>
            <a:avLst/>
            <a:gdLst>
              <a:gd name="connsiteX0" fmla="*/ 0 w 6325173"/>
              <a:gd name="connsiteY0" fmla="*/ 254382 h 254382"/>
              <a:gd name="connsiteX1" fmla="*/ 1938803 w 6325173"/>
              <a:gd name="connsiteY1" fmla="*/ 192506 h 254382"/>
              <a:gd name="connsiteX2" fmla="*/ 3774478 w 6325173"/>
              <a:gd name="connsiteY2" fmla="*/ 110003 h 254382"/>
              <a:gd name="connsiteX3" fmla="*/ 6325173 w 6325173"/>
              <a:gd name="connsiteY3" fmla="*/ 0 h 254382"/>
            </a:gdLst>
            <a:ahLst/>
            <a:cxnLst>
              <a:cxn ang="0">
                <a:pos x="connsiteX0" y="connsiteY0"/>
              </a:cxn>
              <a:cxn ang="0">
                <a:pos x="connsiteX1" y="connsiteY1"/>
              </a:cxn>
              <a:cxn ang="0">
                <a:pos x="connsiteX2" y="connsiteY2"/>
              </a:cxn>
              <a:cxn ang="0">
                <a:pos x="connsiteX3" y="connsiteY3"/>
              </a:cxn>
            </a:cxnLst>
            <a:rect l="l" t="t" r="r" b="b"/>
            <a:pathLst>
              <a:path w="6325173" h="254382">
                <a:moveTo>
                  <a:pt x="0" y="254382"/>
                </a:moveTo>
                <a:lnTo>
                  <a:pt x="1938803" y="192506"/>
                </a:lnTo>
                <a:lnTo>
                  <a:pt x="3774478" y="110003"/>
                </a:lnTo>
                <a:lnTo>
                  <a:pt x="6325173" y="0"/>
                </a:lnTo>
              </a:path>
            </a:pathLst>
          </a:custGeom>
          <a:noFill/>
          <a:ln w="28575">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0" dirty="0">
              <a:solidFill>
                <a:schemeClr val="bg1"/>
              </a:solidFill>
              <a:latin typeface="Calibri" panose="020F0502020204030204" pitchFamily="34" charset="0"/>
              <a:cs typeface="Calibri" panose="020F0502020204030204" pitchFamily="34" charset="0"/>
            </a:endParaRPr>
          </a:p>
        </p:txBody>
      </p:sp>
      <p:sp>
        <p:nvSpPr>
          <p:cNvPr id="117" name="Freeform 62">
            <a:extLst>
              <a:ext uri="{FF2B5EF4-FFF2-40B4-BE49-F238E27FC236}">
                <a16:creationId xmlns:a16="http://schemas.microsoft.com/office/drawing/2014/main" id="{B9855C64-6BE9-46C3-83A7-EEB59A2C484D}"/>
              </a:ext>
            </a:extLst>
          </p:cNvPr>
          <p:cNvSpPr/>
          <p:nvPr/>
        </p:nvSpPr>
        <p:spPr>
          <a:xfrm>
            <a:off x="6784404" y="4072967"/>
            <a:ext cx="4617114" cy="330416"/>
          </a:xfrm>
          <a:custGeom>
            <a:avLst/>
            <a:gdLst>
              <a:gd name="connsiteX0" fmla="*/ 0 w 6325173"/>
              <a:gd name="connsiteY0" fmla="*/ 364385 h 364385"/>
              <a:gd name="connsiteX1" fmla="*/ 3437594 w 6325173"/>
              <a:gd name="connsiteY1" fmla="*/ 185630 h 364385"/>
              <a:gd name="connsiteX2" fmla="*/ 6325173 w 6325173"/>
              <a:gd name="connsiteY2" fmla="*/ 0 h 364385"/>
            </a:gdLst>
            <a:ahLst/>
            <a:cxnLst>
              <a:cxn ang="0">
                <a:pos x="connsiteX0" y="connsiteY0"/>
              </a:cxn>
              <a:cxn ang="0">
                <a:pos x="connsiteX1" y="connsiteY1"/>
              </a:cxn>
              <a:cxn ang="0">
                <a:pos x="connsiteX2" y="connsiteY2"/>
              </a:cxn>
            </a:cxnLst>
            <a:rect l="l" t="t" r="r" b="b"/>
            <a:pathLst>
              <a:path w="6325173" h="364385">
                <a:moveTo>
                  <a:pt x="0" y="364385"/>
                </a:moveTo>
                <a:lnTo>
                  <a:pt x="3437594" y="185630"/>
                </a:lnTo>
                <a:lnTo>
                  <a:pt x="6325173" y="0"/>
                </a:lnTo>
              </a:path>
            </a:pathLst>
          </a:custGeom>
          <a:noFill/>
          <a:ln w="28575">
            <a:solidFill>
              <a:schemeClr val="tx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b="0" dirty="0">
              <a:solidFill>
                <a:schemeClr val="bg1"/>
              </a:solidFill>
              <a:latin typeface="Calibri" panose="020F0502020204030204" pitchFamily="34" charset="0"/>
              <a:cs typeface="Calibri" panose="020F0502020204030204" pitchFamily="34" charset="0"/>
            </a:endParaRPr>
          </a:p>
        </p:txBody>
      </p:sp>
      <p:cxnSp>
        <p:nvCxnSpPr>
          <p:cNvPr id="118" name="Straight Connector 117">
            <a:extLst>
              <a:ext uri="{FF2B5EF4-FFF2-40B4-BE49-F238E27FC236}">
                <a16:creationId xmlns:a16="http://schemas.microsoft.com/office/drawing/2014/main" id="{1CEB0FFD-B959-48D6-AD8F-54CDFA4C21F1}"/>
              </a:ext>
            </a:extLst>
          </p:cNvPr>
          <p:cNvCxnSpPr/>
          <p:nvPr/>
        </p:nvCxnSpPr>
        <p:spPr>
          <a:xfrm>
            <a:off x="11404603" y="5030472"/>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DE735282-FCDB-4AAD-9C97-C8CD796144F4}"/>
              </a:ext>
            </a:extLst>
          </p:cNvPr>
          <p:cNvCxnSpPr/>
          <p:nvPr/>
        </p:nvCxnSpPr>
        <p:spPr>
          <a:xfrm>
            <a:off x="11128806" y="5030472"/>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93E27005-82EC-4294-AE00-22A7D079CE01}"/>
              </a:ext>
            </a:extLst>
          </p:cNvPr>
          <p:cNvCxnSpPr/>
          <p:nvPr/>
        </p:nvCxnSpPr>
        <p:spPr>
          <a:xfrm>
            <a:off x="10869233" y="5027762"/>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BB331F95-28B4-4791-9684-FCE8ADFC61F7}"/>
              </a:ext>
            </a:extLst>
          </p:cNvPr>
          <p:cNvCxnSpPr/>
          <p:nvPr/>
        </p:nvCxnSpPr>
        <p:spPr>
          <a:xfrm>
            <a:off x="10586483" y="5027762"/>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09918562-A608-48D0-A8A7-E7D190BCB2D9}"/>
              </a:ext>
            </a:extLst>
          </p:cNvPr>
          <p:cNvCxnSpPr/>
          <p:nvPr/>
        </p:nvCxnSpPr>
        <p:spPr>
          <a:xfrm>
            <a:off x="10315827" y="5027762"/>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975D5233-6F53-4CC0-B77B-CB688FB4A472}"/>
              </a:ext>
            </a:extLst>
          </p:cNvPr>
          <p:cNvCxnSpPr/>
          <p:nvPr/>
        </p:nvCxnSpPr>
        <p:spPr>
          <a:xfrm>
            <a:off x="10033078" y="5027762"/>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6F96C7EA-4AE2-4048-B791-C6D21AA94CF1}"/>
              </a:ext>
            </a:extLst>
          </p:cNvPr>
          <p:cNvCxnSpPr/>
          <p:nvPr/>
        </p:nvCxnSpPr>
        <p:spPr>
          <a:xfrm>
            <a:off x="9773505" y="5025053"/>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DB185277-B939-4EB5-918A-663C8A444FD0}"/>
              </a:ext>
            </a:extLst>
          </p:cNvPr>
          <p:cNvCxnSpPr/>
          <p:nvPr/>
        </p:nvCxnSpPr>
        <p:spPr>
          <a:xfrm>
            <a:off x="9490755" y="5025053"/>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9528E2C9-AAD5-4B2B-B414-95659075F0A8}"/>
              </a:ext>
            </a:extLst>
          </p:cNvPr>
          <p:cNvCxnSpPr/>
          <p:nvPr/>
        </p:nvCxnSpPr>
        <p:spPr>
          <a:xfrm>
            <a:off x="9244582" y="5030472"/>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1F5CC249-D498-4F3C-84F0-B94A825E1ED0}"/>
              </a:ext>
            </a:extLst>
          </p:cNvPr>
          <p:cNvCxnSpPr/>
          <p:nvPr/>
        </p:nvCxnSpPr>
        <p:spPr>
          <a:xfrm>
            <a:off x="8961833" y="5030472"/>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DE371081-9405-4944-8451-8CE263351F9B}"/>
              </a:ext>
            </a:extLst>
          </p:cNvPr>
          <p:cNvCxnSpPr/>
          <p:nvPr/>
        </p:nvCxnSpPr>
        <p:spPr>
          <a:xfrm>
            <a:off x="8702260" y="5027762"/>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EBCC1FB0-A9D9-4429-99D2-44E449BA6D2C}"/>
              </a:ext>
            </a:extLst>
          </p:cNvPr>
          <p:cNvCxnSpPr/>
          <p:nvPr/>
        </p:nvCxnSpPr>
        <p:spPr>
          <a:xfrm>
            <a:off x="8419511" y="5027762"/>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CC21F619-3CFA-46F0-B61E-92616D5D3A7C}"/>
              </a:ext>
            </a:extLst>
          </p:cNvPr>
          <p:cNvCxnSpPr/>
          <p:nvPr/>
        </p:nvCxnSpPr>
        <p:spPr>
          <a:xfrm>
            <a:off x="8148854" y="5027762"/>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5E88E5DD-693A-44DA-9A22-E78B4EA74B50}"/>
              </a:ext>
            </a:extLst>
          </p:cNvPr>
          <p:cNvCxnSpPr/>
          <p:nvPr/>
        </p:nvCxnSpPr>
        <p:spPr>
          <a:xfrm>
            <a:off x="7866105" y="5027762"/>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F724BC1-E46F-4D1B-A5FB-1259A0EBEBF0}"/>
              </a:ext>
            </a:extLst>
          </p:cNvPr>
          <p:cNvCxnSpPr/>
          <p:nvPr/>
        </p:nvCxnSpPr>
        <p:spPr>
          <a:xfrm>
            <a:off x="7606532" y="5025053"/>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13C71A48-2F4C-4DC3-93C6-EF21D9AC851D}"/>
              </a:ext>
            </a:extLst>
          </p:cNvPr>
          <p:cNvCxnSpPr/>
          <p:nvPr/>
        </p:nvCxnSpPr>
        <p:spPr>
          <a:xfrm>
            <a:off x="7323783" y="5025053"/>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377BF79D-8FD4-4590-AD80-45B2A3CDEA56}"/>
              </a:ext>
            </a:extLst>
          </p:cNvPr>
          <p:cNvCxnSpPr/>
          <p:nvPr/>
        </p:nvCxnSpPr>
        <p:spPr>
          <a:xfrm>
            <a:off x="7066527" y="5025053"/>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F9E32D8F-09C1-4710-9D7F-FB8E3C6043B6}"/>
              </a:ext>
            </a:extLst>
          </p:cNvPr>
          <p:cNvCxnSpPr/>
          <p:nvPr/>
        </p:nvCxnSpPr>
        <p:spPr>
          <a:xfrm>
            <a:off x="6783778" y="5025053"/>
            <a:ext cx="0" cy="5398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7562DA65-F1C6-4393-B59F-2E0F0619533F}"/>
              </a:ext>
            </a:extLst>
          </p:cNvPr>
          <p:cNvCxnSpPr>
            <a:cxnSpLocks/>
          </p:cNvCxnSpPr>
          <p:nvPr/>
        </p:nvCxnSpPr>
        <p:spPr>
          <a:xfrm flipH="1">
            <a:off x="6733793" y="5025053"/>
            <a:ext cx="46724"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D36CFC5E-F7D9-4A7C-8EE4-6DC895B30A1A}"/>
              </a:ext>
            </a:extLst>
          </p:cNvPr>
          <p:cNvCxnSpPr>
            <a:cxnSpLocks/>
          </p:cNvCxnSpPr>
          <p:nvPr/>
        </p:nvCxnSpPr>
        <p:spPr bwMode="auto">
          <a:xfrm>
            <a:off x="6700070" y="5024877"/>
            <a:ext cx="4716503" cy="0"/>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29D93ACE-4131-4902-9394-8C02C11DFDF4}"/>
              </a:ext>
            </a:extLst>
          </p:cNvPr>
          <p:cNvCxnSpPr>
            <a:cxnSpLocks/>
          </p:cNvCxnSpPr>
          <p:nvPr/>
        </p:nvCxnSpPr>
        <p:spPr bwMode="auto">
          <a:xfrm flipV="1">
            <a:off x="6782805" y="1991084"/>
            <a:ext cx="0" cy="3041131"/>
          </a:xfrm>
          <a:prstGeom prst="line">
            <a:avLst/>
          </a:prstGeom>
          <a:noFill/>
          <a:ln w="28575" cap="flat" cmpd="sng" algn="ctr">
            <a:solidFill>
              <a:schemeClr val="bg1"/>
            </a:solidFill>
            <a:prstDash val="solid"/>
            <a:round/>
            <a:headEnd type="none" w="med" len="med"/>
            <a:tailEnd type="none" w="med" len="med"/>
          </a:ln>
          <a:effectLst/>
        </p:spPr>
      </p:cxnSp>
      <p:sp>
        <p:nvSpPr>
          <p:cNvPr id="139" name="TextBox 138">
            <a:extLst>
              <a:ext uri="{FF2B5EF4-FFF2-40B4-BE49-F238E27FC236}">
                <a16:creationId xmlns:a16="http://schemas.microsoft.com/office/drawing/2014/main" id="{83E955E3-E4BA-4D17-B3BE-C531D3F2333B}"/>
              </a:ext>
            </a:extLst>
          </p:cNvPr>
          <p:cNvSpPr txBox="1"/>
          <p:nvPr/>
        </p:nvSpPr>
        <p:spPr bwMode="auto">
          <a:xfrm>
            <a:off x="6864793" y="1500443"/>
            <a:ext cx="4921475"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Endometrial Cancer Survival by Race</a:t>
            </a:r>
            <a:r>
              <a:rPr lang="en-US" baseline="30000" dirty="0">
                <a:solidFill>
                  <a:schemeClr val="bg1"/>
                </a:solidFill>
                <a:latin typeface="Calibri" panose="020F0502020204030204" pitchFamily="34" charset="0"/>
              </a:rPr>
              <a:t>2</a:t>
            </a:r>
          </a:p>
        </p:txBody>
      </p:sp>
      <p:grpSp>
        <p:nvGrpSpPr>
          <p:cNvPr id="140" name="Group 139">
            <a:extLst>
              <a:ext uri="{FF2B5EF4-FFF2-40B4-BE49-F238E27FC236}">
                <a16:creationId xmlns:a16="http://schemas.microsoft.com/office/drawing/2014/main" id="{90C4FDBE-567C-481C-9082-0FB121D7183D}"/>
              </a:ext>
            </a:extLst>
          </p:cNvPr>
          <p:cNvGrpSpPr/>
          <p:nvPr/>
        </p:nvGrpSpPr>
        <p:grpSpPr>
          <a:xfrm>
            <a:off x="1354486" y="1984159"/>
            <a:ext cx="75068" cy="3041787"/>
            <a:chOff x="1380830" y="1984159"/>
            <a:chExt cx="48724" cy="3041787"/>
          </a:xfrm>
        </p:grpSpPr>
        <p:cxnSp>
          <p:nvCxnSpPr>
            <p:cNvPr id="141" name="Straight Connector 140">
              <a:extLst>
                <a:ext uri="{FF2B5EF4-FFF2-40B4-BE49-F238E27FC236}">
                  <a16:creationId xmlns:a16="http://schemas.microsoft.com/office/drawing/2014/main" id="{4E580292-2676-436B-B491-20D1B34353C0}"/>
                </a:ext>
              </a:extLst>
            </p:cNvPr>
            <p:cNvCxnSpPr>
              <a:cxnSpLocks/>
            </p:cNvCxnSpPr>
            <p:nvPr/>
          </p:nvCxnSpPr>
          <p:spPr bwMode="auto">
            <a:xfrm flipH="1">
              <a:off x="1380830" y="1984159"/>
              <a:ext cx="48724" cy="0"/>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8CE44EB1-FE0F-41CE-ADFC-B46F3724F961}"/>
                </a:ext>
              </a:extLst>
            </p:cNvPr>
            <p:cNvCxnSpPr>
              <a:cxnSpLocks/>
            </p:cNvCxnSpPr>
            <p:nvPr/>
          </p:nvCxnSpPr>
          <p:spPr bwMode="auto">
            <a:xfrm flipH="1">
              <a:off x="1380830" y="2491124"/>
              <a:ext cx="48724" cy="0"/>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E594C547-8977-4D19-868D-7F1858B3409B}"/>
                </a:ext>
              </a:extLst>
            </p:cNvPr>
            <p:cNvCxnSpPr>
              <a:cxnSpLocks/>
            </p:cNvCxnSpPr>
            <p:nvPr/>
          </p:nvCxnSpPr>
          <p:spPr bwMode="auto">
            <a:xfrm flipH="1">
              <a:off x="1380830" y="2998089"/>
              <a:ext cx="48724" cy="0"/>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479147EC-A911-4044-82F0-6CA95B208481}"/>
                </a:ext>
              </a:extLst>
            </p:cNvPr>
            <p:cNvCxnSpPr>
              <a:cxnSpLocks/>
            </p:cNvCxnSpPr>
            <p:nvPr/>
          </p:nvCxnSpPr>
          <p:spPr bwMode="auto">
            <a:xfrm flipH="1">
              <a:off x="1380830" y="3505053"/>
              <a:ext cx="48724" cy="0"/>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E9AE55DB-738D-4DCF-8BCC-0090BB5EFEB4}"/>
                </a:ext>
              </a:extLst>
            </p:cNvPr>
            <p:cNvCxnSpPr>
              <a:cxnSpLocks/>
            </p:cNvCxnSpPr>
            <p:nvPr/>
          </p:nvCxnSpPr>
          <p:spPr bwMode="auto">
            <a:xfrm flipH="1">
              <a:off x="1380830" y="4012018"/>
              <a:ext cx="48724" cy="0"/>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01128260-EC9F-4AF3-87B5-40E2B06FCE14}"/>
                </a:ext>
              </a:extLst>
            </p:cNvPr>
            <p:cNvCxnSpPr>
              <a:cxnSpLocks/>
            </p:cNvCxnSpPr>
            <p:nvPr/>
          </p:nvCxnSpPr>
          <p:spPr bwMode="auto">
            <a:xfrm flipH="1">
              <a:off x="1380830" y="4518982"/>
              <a:ext cx="48724" cy="0"/>
            </a:xfrm>
            <a:prstGeom prst="line">
              <a:avLst/>
            </a:prstGeom>
            <a:noFill/>
            <a:ln w="28575" cap="flat" cmpd="sng" algn="ctr">
              <a:solidFill>
                <a:schemeClr val="bg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2B1EF67E-87E1-41F7-A329-766A27C230E1}"/>
                </a:ext>
              </a:extLst>
            </p:cNvPr>
            <p:cNvCxnSpPr>
              <a:cxnSpLocks/>
            </p:cNvCxnSpPr>
            <p:nvPr/>
          </p:nvCxnSpPr>
          <p:spPr bwMode="auto">
            <a:xfrm flipH="1">
              <a:off x="1380830" y="5025946"/>
              <a:ext cx="48724" cy="0"/>
            </a:xfrm>
            <a:prstGeom prst="line">
              <a:avLst/>
            </a:prstGeom>
            <a:noFill/>
            <a:ln w="28575" cap="flat" cmpd="sng" algn="ctr">
              <a:solidFill>
                <a:schemeClr val="bg1"/>
              </a:solidFill>
              <a:prstDash val="solid"/>
              <a:round/>
              <a:headEnd type="none" w="med" len="med"/>
              <a:tailEnd type="none" w="med" len="med"/>
            </a:ln>
            <a:effectLst/>
          </p:spPr>
        </p:cxnSp>
      </p:grpSp>
      <p:grpSp>
        <p:nvGrpSpPr>
          <p:cNvPr id="148" name="Group 147">
            <a:extLst>
              <a:ext uri="{FF2B5EF4-FFF2-40B4-BE49-F238E27FC236}">
                <a16:creationId xmlns:a16="http://schemas.microsoft.com/office/drawing/2014/main" id="{6856567A-44DF-4759-A767-D63079474683}"/>
              </a:ext>
            </a:extLst>
          </p:cNvPr>
          <p:cNvGrpSpPr/>
          <p:nvPr/>
        </p:nvGrpSpPr>
        <p:grpSpPr>
          <a:xfrm>
            <a:off x="6707529" y="2007849"/>
            <a:ext cx="72988" cy="2450504"/>
            <a:chOff x="6733793" y="2007849"/>
            <a:chExt cx="46724" cy="2450504"/>
          </a:xfrm>
        </p:grpSpPr>
        <p:cxnSp>
          <p:nvCxnSpPr>
            <p:cNvPr id="149" name="Straight Connector 148">
              <a:extLst>
                <a:ext uri="{FF2B5EF4-FFF2-40B4-BE49-F238E27FC236}">
                  <a16:creationId xmlns:a16="http://schemas.microsoft.com/office/drawing/2014/main" id="{4B817AC5-40D4-489A-9C68-7ACF260DF9BC}"/>
                </a:ext>
              </a:extLst>
            </p:cNvPr>
            <p:cNvCxnSpPr>
              <a:cxnSpLocks/>
            </p:cNvCxnSpPr>
            <p:nvPr/>
          </p:nvCxnSpPr>
          <p:spPr>
            <a:xfrm flipH="1">
              <a:off x="6733793" y="4458353"/>
              <a:ext cx="46724"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7CB750E3-E235-447E-8A88-4DFBB6BF6E77}"/>
                </a:ext>
              </a:extLst>
            </p:cNvPr>
            <p:cNvCxnSpPr>
              <a:cxnSpLocks/>
            </p:cNvCxnSpPr>
            <p:nvPr/>
          </p:nvCxnSpPr>
          <p:spPr>
            <a:xfrm flipH="1">
              <a:off x="6733793" y="3859410"/>
              <a:ext cx="46724"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D2387CC4-6504-4E22-9BCC-C28EBE976FDE}"/>
                </a:ext>
              </a:extLst>
            </p:cNvPr>
            <p:cNvCxnSpPr>
              <a:cxnSpLocks/>
            </p:cNvCxnSpPr>
            <p:nvPr/>
          </p:nvCxnSpPr>
          <p:spPr>
            <a:xfrm flipH="1">
              <a:off x="6733793" y="3214263"/>
              <a:ext cx="46724"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A35F3B3D-32FD-4FD4-A274-00E335F5AC5A}"/>
                </a:ext>
              </a:extLst>
            </p:cNvPr>
            <p:cNvCxnSpPr>
              <a:cxnSpLocks/>
            </p:cNvCxnSpPr>
            <p:nvPr/>
          </p:nvCxnSpPr>
          <p:spPr>
            <a:xfrm flipH="1">
              <a:off x="6733793" y="2615320"/>
              <a:ext cx="46724"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B114FE69-5BCA-4FB5-8DF8-4111C7EDC7D3}"/>
                </a:ext>
              </a:extLst>
            </p:cNvPr>
            <p:cNvCxnSpPr>
              <a:cxnSpLocks/>
            </p:cNvCxnSpPr>
            <p:nvPr/>
          </p:nvCxnSpPr>
          <p:spPr>
            <a:xfrm flipH="1">
              <a:off x="6733793" y="2007849"/>
              <a:ext cx="46724"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07094534-1A85-56AC-280B-ED06B339FEC4}"/>
              </a:ext>
            </a:extLst>
          </p:cNvPr>
          <p:cNvGrpSpPr/>
          <p:nvPr/>
        </p:nvGrpSpPr>
        <p:grpSpPr>
          <a:xfrm>
            <a:off x="9392911" y="6212702"/>
            <a:ext cx="2488502" cy="450134"/>
            <a:chOff x="9392911" y="6212702"/>
            <a:chExt cx="2488502" cy="450134"/>
          </a:xfrm>
        </p:grpSpPr>
        <p:pic>
          <p:nvPicPr>
            <p:cNvPr id="3" name="Picture 2" descr="Icon&#10;&#10;Description automatically generated">
              <a:extLst>
                <a:ext uri="{FF2B5EF4-FFF2-40B4-BE49-F238E27FC236}">
                  <a16:creationId xmlns:a16="http://schemas.microsoft.com/office/drawing/2014/main" id="{1400805B-A6A6-DE54-A2A7-6DD070F6285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4" name="Rectangle 8">
              <a:extLst>
                <a:ext uri="{FF2B5EF4-FFF2-40B4-BE49-F238E27FC236}">
                  <a16:creationId xmlns:a16="http://schemas.microsoft.com/office/drawing/2014/main" id="{1CAA76B2-91E9-BCD7-D8B3-91075067911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1825058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09685D-B5D3-4325-883B-1F861815DE0D}"/>
              </a:ext>
            </a:extLst>
          </p:cNvPr>
          <p:cNvSpPr>
            <a:spLocks noGrp="1"/>
          </p:cNvSpPr>
          <p:nvPr>
            <p:ph type="title"/>
          </p:nvPr>
        </p:nvSpPr>
        <p:spPr/>
        <p:txBody>
          <a:bodyPr/>
          <a:lstStyle/>
          <a:p>
            <a:r>
              <a:rPr lang="en-US" dirty="0"/>
              <a:t>Health Disparities in Endometrial Cancer</a:t>
            </a:r>
          </a:p>
        </p:txBody>
      </p:sp>
      <p:sp>
        <p:nvSpPr>
          <p:cNvPr id="3" name="Content Placeholder 2">
            <a:extLst>
              <a:ext uri="{FF2B5EF4-FFF2-40B4-BE49-F238E27FC236}">
                <a16:creationId xmlns:a16="http://schemas.microsoft.com/office/drawing/2014/main" id="{5E165BB7-6915-4315-8F69-2A44A9B4CCB2}"/>
              </a:ext>
            </a:extLst>
          </p:cNvPr>
          <p:cNvSpPr>
            <a:spLocks noGrp="1"/>
          </p:cNvSpPr>
          <p:nvPr>
            <p:ph idx="1"/>
          </p:nvPr>
        </p:nvSpPr>
        <p:spPr/>
        <p:txBody>
          <a:bodyPr/>
          <a:lstStyle/>
          <a:p>
            <a:r>
              <a:rPr lang="en-US" sz="2400" dirty="0"/>
              <a:t>Despite a 5-yr OS rate of &gt;80%, Black women continue to have poor outcomes</a:t>
            </a:r>
            <a:r>
              <a:rPr lang="en-US" sz="2400" baseline="30000" dirty="0"/>
              <a:t>1</a:t>
            </a:r>
          </a:p>
          <a:p>
            <a:r>
              <a:rPr lang="en-US" sz="2400" dirty="0"/>
              <a:t>Despite lower incidence for EC development, Black patients account for a higher proportion of deaths with a 5-yr OS 19% worse than White women</a:t>
            </a:r>
            <a:r>
              <a:rPr lang="en-US" sz="2400" baseline="30000" dirty="0"/>
              <a:t>2-4</a:t>
            </a:r>
          </a:p>
          <a:p>
            <a:r>
              <a:rPr lang="en-US" sz="2400" dirty="0"/>
              <a:t>Delay in diagnosis is a key contributor to disparity in gynecologic malignancies</a:t>
            </a:r>
            <a:r>
              <a:rPr lang="en-US" sz="2400" baseline="30000" dirty="0"/>
              <a:t>5</a:t>
            </a:r>
          </a:p>
          <a:p>
            <a:r>
              <a:rPr lang="en-US" sz="2400" dirty="0"/>
              <a:t>Black women more likely to present with advanced disease</a:t>
            </a:r>
            <a:r>
              <a:rPr lang="en-US" sz="2400" baseline="30000" dirty="0"/>
              <a:t>4,6,7</a:t>
            </a:r>
          </a:p>
          <a:p>
            <a:pPr lvl="1">
              <a:buFont typeface="System Font Regular"/>
              <a:buChar char="–"/>
            </a:pPr>
            <a:r>
              <a:rPr lang="en-US" sz="2200" dirty="0">
                <a:solidFill>
                  <a:schemeClr val="accent3"/>
                </a:solidFill>
              </a:rPr>
              <a:t>Identifying health disparities </a:t>
            </a:r>
            <a:r>
              <a:rPr lang="en-US" sz="2200" dirty="0"/>
              <a:t>and </a:t>
            </a:r>
            <a:r>
              <a:rPr lang="en-US" sz="2200" u="sng" dirty="0">
                <a:solidFill>
                  <a:schemeClr val="accent3"/>
                </a:solidFill>
              </a:rPr>
              <a:t>promoting early diagnosis </a:t>
            </a:r>
            <a:r>
              <a:rPr lang="en-US" sz="2200" dirty="0"/>
              <a:t>are </a:t>
            </a:r>
            <a:r>
              <a:rPr lang="en-US" sz="2200" u="sng" dirty="0">
                <a:solidFill>
                  <a:schemeClr val="accent3"/>
                </a:solidFill>
              </a:rPr>
              <a:t>key to improving outcomes for Black patients</a:t>
            </a:r>
          </a:p>
          <a:p>
            <a:pPr lvl="1">
              <a:buFont typeface="System Font Regular"/>
              <a:buChar char="–"/>
            </a:pPr>
            <a:r>
              <a:rPr lang="en-US" sz="2200" dirty="0"/>
              <a:t>Black women are more likely to receive less care due to lack of insurance or </a:t>
            </a:r>
            <a:br>
              <a:rPr lang="en-US" sz="2200" dirty="0"/>
            </a:br>
            <a:r>
              <a:rPr lang="en-US" sz="2200" dirty="0"/>
              <a:t>low-income status</a:t>
            </a:r>
          </a:p>
          <a:p>
            <a:endParaRPr lang="en-US" dirty="0"/>
          </a:p>
        </p:txBody>
      </p:sp>
      <p:sp>
        <p:nvSpPr>
          <p:cNvPr id="7" name="TextBox 6">
            <a:extLst>
              <a:ext uri="{FF2B5EF4-FFF2-40B4-BE49-F238E27FC236}">
                <a16:creationId xmlns:a16="http://schemas.microsoft.com/office/drawing/2014/main" id="{C662C3AE-D30B-4868-871D-B18AB034004A}"/>
              </a:ext>
            </a:extLst>
          </p:cNvPr>
          <p:cNvSpPr txBox="1"/>
          <p:nvPr/>
        </p:nvSpPr>
        <p:spPr bwMode="auto">
          <a:xfrm>
            <a:off x="439974" y="6012752"/>
            <a:ext cx="7778475"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1. Rauh-Hain. Obstet Gynecol. 2015;125:843. 2. Wright. Cancer. 2009;115:1276. 3. Long. Gynecol Oncol. 2013;130:652. </a:t>
            </a:r>
            <a:br>
              <a:rPr lang="en-US" sz="1200" b="0" kern="1200" dirty="0">
                <a:solidFill>
                  <a:srgbClr val="455560"/>
                </a:solidFill>
                <a:latin typeface="Calibri" panose="020F0502020204030204" pitchFamily="34" charset="0"/>
                <a:cs typeface="Calibri" panose="020F0502020204030204" pitchFamily="34" charset="0"/>
              </a:rPr>
            </a:br>
            <a:r>
              <a:rPr lang="en-US" sz="1200" b="0" kern="1200" dirty="0">
                <a:solidFill>
                  <a:srgbClr val="455560"/>
                </a:solidFill>
                <a:latin typeface="Calibri" panose="020F0502020204030204" pitchFamily="34" charset="0"/>
                <a:cs typeface="Calibri" panose="020F0502020204030204" pitchFamily="34" charset="0"/>
              </a:rPr>
              <a:t>4. Mukerji. Gynecol Oncol. 2018;148:527. 5. Doll. Am J Obstet Gynecol. 2018;218:474. 6. Bregar. Gynecol Oncol. 2017;145:114. 7. Sud. Gynecol Oncol. 2018;148:349</a:t>
            </a:r>
          </a:p>
        </p:txBody>
      </p:sp>
      <p:grpSp>
        <p:nvGrpSpPr>
          <p:cNvPr id="8" name="Group 7">
            <a:extLst>
              <a:ext uri="{FF2B5EF4-FFF2-40B4-BE49-F238E27FC236}">
                <a16:creationId xmlns:a16="http://schemas.microsoft.com/office/drawing/2014/main" id="{F7768469-3F13-932A-4FE6-F4DC3745F050}"/>
              </a:ext>
            </a:extLst>
          </p:cNvPr>
          <p:cNvGrpSpPr/>
          <p:nvPr/>
        </p:nvGrpSpPr>
        <p:grpSpPr>
          <a:xfrm>
            <a:off x="9392911" y="6212702"/>
            <a:ext cx="2488502" cy="450134"/>
            <a:chOff x="9392911" y="6212702"/>
            <a:chExt cx="2488502" cy="450134"/>
          </a:xfrm>
        </p:grpSpPr>
        <p:pic>
          <p:nvPicPr>
            <p:cNvPr id="9" name="Picture 8" descr="Icon&#10;&#10;Description automatically generated">
              <a:extLst>
                <a:ext uri="{FF2B5EF4-FFF2-40B4-BE49-F238E27FC236}">
                  <a16:creationId xmlns:a16="http://schemas.microsoft.com/office/drawing/2014/main" id="{B17D8506-CC9B-B85B-0F94-922D1C4D578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0" name="Rectangle 8">
              <a:extLst>
                <a:ext uri="{FF2B5EF4-FFF2-40B4-BE49-F238E27FC236}">
                  <a16:creationId xmlns:a16="http://schemas.microsoft.com/office/drawing/2014/main" id="{6D5ECD73-65FD-E279-A853-43D5CC6FAD0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93293533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A8B012D-99C9-414F-81CA-CF57B59A042E}"/>
              </a:ext>
            </a:extLst>
          </p:cNvPr>
          <p:cNvSpPr>
            <a:spLocks noGrp="1"/>
          </p:cNvSpPr>
          <p:nvPr>
            <p:ph type="title"/>
          </p:nvPr>
        </p:nvSpPr>
        <p:spPr/>
        <p:txBody>
          <a:bodyPr/>
          <a:lstStyle/>
          <a:p>
            <a:r>
              <a:rPr lang="en-US" sz="3600" dirty="0"/>
              <a:t>High-Volume Treatment Centers Are Associated With Better Outcomes for Black </a:t>
            </a:r>
            <a:r>
              <a:rPr lang="en-US" dirty="0"/>
              <a:t>Patients</a:t>
            </a:r>
            <a:r>
              <a:rPr lang="en-US" sz="3600" dirty="0"/>
              <a:t> With EC</a:t>
            </a:r>
            <a:endParaRPr lang="en-US" dirty="0">
              <a:highlight>
                <a:srgbClr val="FFFF00"/>
              </a:highlight>
            </a:endParaRPr>
          </a:p>
        </p:txBody>
      </p:sp>
      <p:sp>
        <p:nvSpPr>
          <p:cNvPr id="4" name="Content Placeholder 3">
            <a:extLst>
              <a:ext uri="{FF2B5EF4-FFF2-40B4-BE49-F238E27FC236}">
                <a16:creationId xmlns:a16="http://schemas.microsoft.com/office/drawing/2014/main" id="{49437B44-743C-4675-AE22-09BB8F5E9B28}"/>
              </a:ext>
            </a:extLst>
          </p:cNvPr>
          <p:cNvSpPr>
            <a:spLocks noGrp="1"/>
          </p:cNvSpPr>
          <p:nvPr>
            <p:ph idx="1"/>
          </p:nvPr>
        </p:nvSpPr>
        <p:spPr>
          <a:xfrm>
            <a:off x="604675" y="1513047"/>
            <a:ext cx="10877529" cy="1595913"/>
          </a:xfrm>
        </p:spPr>
        <p:txBody>
          <a:bodyPr/>
          <a:lstStyle/>
          <a:p>
            <a:r>
              <a:rPr lang="en-US" sz="2400" dirty="0"/>
              <a:t>Black patients are more likely to receive quality care at high-volume treatment centers, which have been associated with decreased racial disparity</a:t>
            </a:r>
            <a:r>
              <a:rPr lang="en-US" sz="2400" baseline="30000" dirty="0"/>
              <a:t>1</a:t>
            </a:r>
          </a:p>
          <a:p>
            <a:pPr lvl="1"/>
            <a:r>
              <a:rPr lang="en-US" sz="2400" dirty="0"/>
              <a:t>Fewer number of surgery complications and improved outcomes have been reported for Black patients receiving treatment at high-volume centers</a:t>
            </a:r>
          </a:p>
          <a:p>
            <a:endParaRPr lang="en-US" dirty="0"/>
          </a:p>
        </p:txBody>
      </p:sp>
      <p:sp>
        <p:nvSpPr>
          <p:cNvPr id="8" name="TextBox 7">
            <a:extLst>
              <a:ext uri="{FF2B5EF4-FFF2-40B4-BE49-F238E27FC236}">
                <a16:creationId xmlns:a16="http://schemas.microsoft.com/office/drawing/2014/main" id="{66B9A614-EC62-486F-B8CE-AA445C810E02}"/>
              </a:ext>
            </a:extLst>
          </p:cNvPr>
          <p:cNvSpPr txBox="1"/>
          <p:nvPr/>
        </p:nvSpPr>
        <p:spPr bwMode="auto">
          <a:xfrm>
            <a:off x="422372" y="6372636"/>
            <a:ext cx="567362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dirty="0">
                <a:solidFill>
                  <a:srgbClr val="455560"/>
                </a:solidFill>
                <a:latin typeface="Calibri" panose="020F0502020204030204" pitchFamily="34" charset="0"/>
                <a:cs typeface="Calibri" panose="020F0502020204030204" pitchFamily="34" charset="0"/>
              </a:rPr>
              <a:t>1. Buskwofie. Gynecol Oncol. 2018;149:329. 2. Wright. Obstet Gynecol. 2011;117:1051.</a:t>
            </a:r>
            <a:endParaRPr lang="en-US" sz="1200" b="0" kern="1200" dirty="0">
              <a:solidFill>
                <a:srgbClr val="455560"/>
              </a:solidFill>
              <a:latin typeface="Calibri" panose="020F0502020204030204" pitchFamily="34" charset="0"/>
              <a:cs typeface="Calibri" panose="020F0502020204030204" pitchFamily="34" charset="0"/>
            </a:endParaRPr>
          </a:p>
        </p:txBody>
      </p:sp>
      <p:graphicFrame>
        <p:nvGraphicFramePr>
          <p:cNvPr id="10" name="Content Placeholder 5">
            <a:extLst>
              <a:ext uri="{FF2B5EF4-FFF2-40B4-BE49-F238E27FC236}">
                <a16:creationId xmlns:a16="http://schemas.microsoft.com/office/drawing/2014/main" id="{885A15F0-F033-4453-BBB0-ED673593CDA2}"/>
              </a:ext>
            </a:extLst>
          </p:cNvPr>
          <p:cNvGraphicFramePr>
            <a:graphicFrameLocks/>
          </p:cNvGraphicFramePr>
          <p:nvPr>
            <p:extLst>
              <p:ext uri="{D42A27DB-BD31-4B8C-83A1-F6EECF244321}">
                <p14:modId xmlns:p14="http://schemas.microsoft.com/office/powerpoint/2010/main" val="427806352"/>
              </p:ext>
            </p:extLst>
          </p:nvPr>
        </p:nvGraphicFramePr>
        <p:xfrm>
          <a:off x="719138" y="3201165"/>
          <a:ext cx="10763250" cy="2846521"/>
        </p:xfrm>
        <a:graphic>
          <a:graphicData uri="http://schemas.openxmlformats.org/drawingml/2006/table">
            <a:tbl>
              <a:tblPr firstRow="1" bandRow="1">
                <a:effectLst/>
              </a:tblPr>
              <a:tblGrid>
                <a:gridCol w="5304739">
                  <a:extLst>
                    <a:ext uri="{9D8B030D-6E8A-4147-A177-3AD203B41FA5}">
                      <a16:colId xmlns:a16="http://schemas.microsoft.com/office/drawing/2014/main" val="20000"/>
                    </a:ext>
                  </a:extLst>
                </a:gridCol>
                <a:gridCol w="2806141">
                  <a:extLst>
                    <a:ext uri="{9D8B030D-6E8A-4147-A177-3AD203B41FA5}">
                      <a16:colId xmlns:a16="http://schemas.microsoft.com/office/drawing/2014/main" val="20001"/>
                    </a:ext>
                  </a:extLst>
                </a:gridCol>
                <a:gridCol w="2652370">
                  <a:extLst>
                    <a:ext uri="{9D8B030D-6E8A-4147-A177-3AD203B41FA5}">
                      <a16:colId xmlns:a16="http://schemas.microsoft.com/office/drawing/2014/main" val="3903185980"/>
                    </a:ext>
                  </a:extLst>
                </a:gridCol>
              </a:tblGrid>
              <a:tr h="298719">
                <a:tc rowSpan="2">
                  <a:txBody>
                    <a:bodyPr/>
                    <a:lstStyle>
                      <a:lvl1pPr marL="0" algn="l" defTabSz="457200" rtl="0" eaLnBrk="0" latinLnBrk="0" hangingPunct="0">
                        <a:lnSpc>
                          <a:spcPct val="130000"/>
                        </a:lnSpc>
                        <a:spcAft>
                          <a:spcPct val="20000"/>
                        </a:spcAft>
                        <a:buClr>
                          <a:srgbClr val="FF0000"/>
                        </a:buClr>
                        <a:buSzPct val="110000"/>
                        <a:buFont typeface="Wingdings" charset="2"/>
                        <a:defRPr sz="2400" b="1" kern="1200">
                          <a:solidFill>
                            <a:schemeClr val="tx1"/>
                          </a:solidFill>
                          <a:latin typeface="Arial" charset="0"/>
                          <a:ea typeface="ＭＳ Ｐゴシック" charset="-128"/>
                        </a:defRPr>
                      </a:lvl1pPr>
                      <a:lvl2pPr marL="742950" indent="-285750" algn="l" defTabSz="457200" rtl="0" eaLnBrk="0" latinLnBrk="0" hangingPunct="0">
                        <a:lnSpc>
                          <a:spcPct val="130000"/>
                        </a:lnSpc>
                        <a:spcAft>
                          <a:spcPct val="20000"/>
                        </a:spcAft>
                        <a:buClr>
                          <a:srgbClr val="FF0000"/>
                        </a:buClr>
                        <a:buSzPct val="80000"/>
                        <a:defRPr sz="2400" b="1" kern="1200">
                          <a:solidFill>
                            <a:schemeClr val="tx1"/>
                          </a:solidFill>
                          <a:latin typeface="Arial" charset="0"/>
                          <a:ea typeface="ＭＳ Ｐゴシック" charset="-128"/>
                        </a:defRPr>
                      </a:lvl2pPr>
                      <a:lvl3pPr marL="1143000" indent="-228600" algn="l" defTabSz="457200" rtl="0" eaLnBrk="0" latinLnBrk="0" hangingPunct="0">
                        <a:lnSpc>
                          <a:spcPct val="130000"/>
                        </a:lnSpc>
                        <a:spcAft>
                          <a:spcPct val="20000"/>
                        </a:spcAft>
                        <a:buClr>
                          <a:srgbClr val="FF0000"/>
                        </a:buClr>
                        <a:buSzPct val="110000"/>
                        <a:defRPr sz="2400" b="1" kern="1200">
                          <a:solidFill>
                            <a:schemeClr val="tx1"/>
                          </a:solidFill>
                          <a:latin typeface="Arial" charset="0"/>
                          <a:ea typeface="ＭＳ Ｐゴシック" charset="-128"/>
                        </a:defRPr>
                      </a:lvl3pPr>
                      <a:lvl4pPr marL="1600200" indent="-228600" algn="l" defTabSz="457200" rtl="0" eaLnBrk="0" latinLnBrk="0" hangingPunct="0">
                        <a:lnSpc>
                          <a:spcPct val="130000"/>
                        </a:lnSpc>
                        <a:spcAft>
                          <a:spcPct val="20000"/>
                        </a:spcAft>
                        <a:buClr>
                          <a:srgbClr val="FF0000"/>
                        </a:buClr>
                        <a:buSzPct val="85000"/>
                        <a:defRPr sz="2400" b="1" kern="1200">
                          <a:solidFill>
                            <a:schemeClr val="tx1"/>
                          </a:solidFill>
                          <a:latin typeface="Arial" charset="0"/>
                          <a:ea typeface="ＭＳ Ｐゴシック" charset="-128"/>
                        </a:defRPr>
                      </a:lvl4pPr>
                      <a:lvl5pPr marL="2057400" indent="-228600" algn="l" defTabSz="457200" rtl="0" eaLnBrk="0" latinLnBrk="0" hangingPunct="0">
                        <a:lnSpc>
                          <a:spcPct val="130000"/>
                        </a:lnSpc>
                        <a:spcBef>
                          <a:spcPct val="20000"/>
                        </a:spcBef>
                        <a:defRPr sz="1800" kern="1200">
                          <a:solidFill>
                            <a:schemeClr val="tx1"/>
                          </a:solidFill>
                          <a:latin typeface="Times New Roman" charset="0"/>
                          <a:ea typeface="ＭＳ Ｐゴシック" charset="-128"/>
                        </a:defRPr>
                      </a:lvl5pPr>
                      <a:lvl6pPr marL="25146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6pPr>
                      <a:lvl7pPr marL="29718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7pPr>
                      <a:lvl8pPr marL="34290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8pPr>
                      <a:lvl9pPr marL="38862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Adjusted 2-Yr Survival Differential Between </a:t>
                      </a:r>
                      <a:br>
                        <a:rPr kumimoji="0" lang="en-US" altLang="en-US" sz="1800" b="1" i="0" u="none" strike="noStrike" kern="1200"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br>
                      <a:r>
                        <a:rPr kumimoji="0" lang="en-US" altLang="en-US" sz="1800" b="1" i="0" u="none" strike="noStrike" kern="1200"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Black and White Patients With EC, % (95% CI)</a:t>
                      </a:r>
                      <a:r>
                        <a:rPr kumimoji="0" lang="en-US" altLang="en-US" sz="1800" b="1" i="0" u="none" strike="noStrike" kern="1200" cap="none" normalizeH="0" baseline="30000" dirty="0">
                          <a:ln>
                            <a:noFill/>
                          </a:ln>
                          <a:solidFill>
                            <a:schemeClr val="tx1"/>
                          </a:solidFill>
                          <a:effectLst/>
                          <a:latin typeface="Calibri" panose="020F0502020204030204" pitchFamily="34" charset="0"/>
                          <a:ea typeface="ＭＳ Ｐゴシック" charset="-128"/>
                          <a:cs typeface="Calibri" panose="020F0502020204030204" pitchFamily="34" charset="0"/>
                        </a:rPr>
                        <a:t>2</a:t>
                      </a:r>
                      <a:endParaRPr kumimoji="0" lang="en-US" altLang="en-US" sz="1800" b="1" i="0" u="none" strike="noStrike" cap="none" normalizeH="0" baseline="30000" dirty="0">
                        <a:ln>
                          <a:noFill/>
                        </a:ln>
                        <a:solidFill>
                          <a:schemeClr val="tx1"/>
                        </a:solidFill>
                        <a:effectLst/>
                        <a:latin typeface="Calibri" panose="020F0502020204030204" pitchFamily="34" charset="0"/>
                        <a:ea typeface="ＭＳ Ｐゴシック" charset="-128"/>
                        <a:cs typeface="Calibri" panose="020F0502020204030204" pitchFamily="34" charset="0"/>
                      </a:endParaRPr>
                    </a:p>
                  </a:txBody>
                  <a:tcPr marL="125542" marR="125542" marT="45725" marB="45725"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lvl1pPr marL="0" algn="l" defTabSz="457200" rtl="0" eaLnBrk="0" latinLnBrk="0" hangingPunct="0">
                        <a:lnSpc>
                          <a:spcPct val="130000"/>
                        </a:lnSpc>
                        <a:spcAft>
                          <a:spcPct val="20000"/>
                        </a:spcAft>
                        <a:buClr>
                          <a:srgbClr val="FF0000"/>
                        </a:buClr>
                        <a:buSzPct val="110000"/>
                        <a:buFont typeface="Wingdings" charset="2"/>
                        <a:defRPr sz="2400" b="1" kern="1200">
                          <a:solidFill>
                            <a:schemeClr val="tx1"/>
                          </a:solidFill>
                          <a:latin typeface="Arial" charset="0"/>
                          <a:ea typeface="ＭＳ Ｐゴシック" charset="-128"/>
                        </a:defRPr>
                      </a:lvl1pPr>
                      <a:lvl2pPr marL="742950" indent="-285750" algn="l" defTabSz="457200" rtl="0" eaLnBrk="0" latinLnBrk="0" hangingPunct="0">
                        <a:lnSpc>
                          <a:spcPct val="130000"/>
                        </a:lnSpc>
                        <a:spcAft>
                          <a:spcPct val="20000"/>
                        </a:spcAft>
                        <a:buClr>
                          <a:srgbClr val="FF0000"/>
                        </a:buClr>
                        <a:buSzPct val="80000"/>
                        <a:defRPr sz="2400" b="1" kern="1200">
                          <a:solidFill>
                            <a:schemeClr val="tx1"/>
                          </a:solidFill>
                          <a:latin typeface="Arial" charset="0"/>
                          <a:ea typeface="ＭＳ Ｐゴシック" charset="-128"/>
                        </a:defRPr>
                      </a:lvl2pPr>
                      <a:lvl3pPr marL="1143000" indent="-228600" algn="l" defTabSz="457200" rtl="0" eaLnBrk="0" latinLnBrk="0" hangingPunct="0">
                        <a:lnSpc>
                          <a:spcPct val="130000"/>
                        </a:lnSpc>
                        <a:spcAft>
                          <a:spcPct val="20000"/>
                        </a:spcAft>
                        <a:buClr>
                          <a:srgbClr val="FF0000"/>
                        </a:buClr>
                        <a:buSzPct val="110000"/>
                        <a:defRPr sz="2400" b="1" kern="1200">
                          <a:solidFill>
                            <a:schemeClr val="tx1"/>
                          </a:solidFill>
                          <a:latin typeface="Arial" charset="0"/>
                          <a:ea typeface="ＭＳ Ｐゴシック" charset="-128"/>
                        </a:defRPr>
                      </a:lvl3pPr>
                      <a:lvl4pPr marL="1600200" indent="-228600" algn="l" defTabSz="457200" rtl="0" eaLnBrk="0" latinLnBrk="0" hangingPunct="0">
                        <a:lnSpc>
                          <a:spcPct val="130000"/>
                        </a:lnSpc>
                        <a:spcAft>
                          <a:spcPct val="20000"/>
                        </a:spcAft>
                        <a:buClr>
                          <a:srgbClr val="FF0000"/>
                        </a:buClr>
                        <a:buSzPct val="85000"/>
                        <a:defRPr sz="2400" b="1" kern="1200">
                          <a:solidFill>
                            <a:schemeClr val="tx1"/>
                          </a:solidFill>
                          <a:latin typeface="Arial" charset="0"/>
                          <a:ea typeface="ＭＳ Ｐゴシック" charset="-128"/>
                        </a:defRPr>
                      </a:lvl4pPr>
                      <a:lvl5pPr marL="2057400" indent="-228600" algn="l" defTabSz="457200" rtl="0" eaLnBrk="0" latinLnBrk="0" hangingPunct="0">
                        <a:lnSpc>
                          <a:spcPct val="130000"/>
                        </a:lnSpc>
                        <a:spcBef>
                          <a:spcPct val="20000"/>
                        </a:spcBef>
                        <a:defRPr sz="1800" kern="1200">
                          <a:solidFill>
                            <a:schemeClr val="tx1"/>
                          </a:solidFill>
                          <a:latin typeface="Times New Roman" charset="0"/>
                          <a:ea typeface="ＭＳ Ｐゴシック" charset="-128"/>
                        </a:defRPr>
                      </a:lvl5pPr>
                      <a:lvl6pPr marL="25146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6pPr>
                      <a:lvl7pPr marL="29718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7pPr>
                      <a:lvl8pPr marL="34290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8pPr>
                      <a:lvl9pPr marL="38862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20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Treatment Provider</a:t>
                      </a:r>
                    </a:p>
                  </a:txBody>
                  <a:tcPr marL="125542" marR="125542" marT="45725" marB="45725"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extLst>
                  <a:ext uri="{0D108BD9-81ED-4DB2-BD59-A6C34878D82A}">
                    <a16:rowId xmlns:a16="http://schemas.microsoft.com/office/drawing/2014/main" val="10000"/>
                  </a:ext>
                </a:extLst>
              </a:tr>
              <a:tr h="438551">
                <a:tc vMerge="1">
                  <a:txBody>
                    <a:bodyPr/>
                    <a:lstStyle/>
                    <a:p>
                      <a:endParaRPr lang="en-US"/>
                    </a:p>
                  </a:txBody>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High-Volume Center</a:t>
                      </a:r>
                    </a:p>
                  </a:txBody>
                  <a:tcPr marL="125542" marR="125542" marT="45725" marB="45725"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Low-Volume Center</a:t>
                      </a:r>
                    </a:p>
                  </a:txBody>
                  <a:tcPr marL="125542" marR="125542" marT="45725" marB="45725"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536264226"/>
                  </a:ext>
                </a:extLst>
              </a:tr>
              <a:tr h="482541">
                <a:tc rowSpan="2">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Early-stage type I tumors</a:t>
                      </a:r>
                    </a:p>
                  </a:txBody>
                  <a:tcPr marL="125542" marR="125542" marT="45725" marB="45725"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lang="en-US" sz="1800" kern="1200" dirty="0">
                          <a:solidFill>
                            <a:schemeClr val="bg1"/>
                          </a:solidFill>
                          <a:effectLst/>
                          <a:latin typeface="Calibri" panose="020F0502020204030204" pitchFamily="34" charset="0"/>
                          <a:ea typeface="+mn-ea"/>
                          <a:cs typeface="Calibri" panose="020F0502020204030204" pitchFamily="34" charset="0"/>
                        </a:rPr>
                        <a:t>0.5</a:t>
                      </a:r>
                    </a:p>
                    <a:p>
                      <a:pPr marL="0" marR="0" lvl="0" indent="0" algn="ctr" defTabSz="457200" rtl="0" eaLnBrk="1" fontAlgn="base" latinLnBrk="0" hangingPunct="1">
                        <a:lnSpc>
                          <a:spcPct val="100000"/>
                        </a:lnSpc>
                        <a:spcBef>
                          <a:spcPct val="0"/>
                        </a:spcBef>
                        <a:spcAft>
                          <a:spcPct val="0"/>
                        </a:spcAft>
                        <a:buClrTx/>
                        <a:buSzTx/>
                        <a:buFontTx/>
                        <a:buNone/>
                        <a:tabLst/>
                      </a:pPr>
                      <a:r>
                        <a:rPr lang="en-US" sz="1800" kern="1200" dirty="0">
                          <a:solidFill>
                            <a:schemeClr val="bg1"/>
                          </a:solidFill>
                          <a:effectLst/>
                          <a:latin typeface="Calibri" panose="020F0502020204030204" pitchFamily="34" charset="0"/>
                          <a:ea typeface="+mn-ea"/>
                          <a:cs typeface="Calibri" panose="020F0502020204030204" pitchFamily="34" charset="0"/>
                        </a:rPr>
                        <a:t>(-0.9 to 0) </a:t>
                      </a:r>
                      <a:endParaRPr lang="en-US" altLang="en-US" sz="1800" kern="1200" dirty="0">
                        <a:solidFill>
                          <a:schemeClr val="bg1"/>
                        </a:solidFill>
                        <a:effectLst/>
                        <a:latin typeface="Calibri" panose="020F0502020204030204" pitchFamily="34" charset="0"/>
                        <a:ea typeface="+mn-ea"/>
                        <a:cs typeface="Calibri" panose="020F0502020204030204" pitchFamily="34" charset="0"/>
                      </a:endParaRP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lang="en-US" sz="1800" kern="1200" dirty="0">
                          <a:solidFill>
                            <a:schemeClr val="bg1"/>
                          </a:solidFill>
                          <a:effectLst/>
                          <a:latin typeface="Calibri" panose="020F0502020204030204" pitchFamily="34" charset="0"/>
                          <a:ea typeface="+mn-ea"/>
                          <a:cs typeface="Calibri" panose="020F0502020204030204" pitchFamily="34" charset="0"/>
                        </a:rPr>
                        <a:t>-1.4</a:t>
                      </a:r>
                    </a:p>
                    <a:p>
                      <a:pPr marL="0" marR="0" lvl="0" indent="0" algn="ctr" defTabSz="457200" rtl="0" eaLnBrk="1" fontAlgn="base" latinLnBrk="0" hangingPunct="1">
                        <a:lnSpc>
                          <a:spcPct val="100000"/>
                        </a:lnSpc>
                        <a:spcBef>
                          <a:spcPct val="0"/>
                        </a:spcBef>
                        <a:spcAft>
                          <a:spcPct val="0"/>
                        </a:spcAft>
                        <a:buClrTx/>
                        <a:buSzTx/>
                        <a:buFontTx/>
                        <a:buNone/>
                        <a:tabLst/>
                      </a:pPr>
                      <a:r>
                        <a:rPr lang="en-US" sz="1800" kern="1200" dirty="0">
                          <a:solidFill>
                            <a:schemeClr val="bg1"/>
                          </a:solidFill>
                          <a:effectLst/>
                          <a:latin typeface="Calibri" panose="020F0502020204030204" pitchFamily="34" charset="0"/>
                          <a:ea typeface="+mn-ea"/>
                          <a:cs typeface="Calibri" panose="020F0502020204030204" pitchFamily="34" charset="0"/>
                        </a:rPr>
                        <a:t>(-2.4 to -0.5) </a:t>
                      </a:r>
                      <a:endParaRPr lang="en-US" altLang="en-US" sz="1600" b="0" kern="1200" dirty="0">
                        <a:solidFill>
                          <a:schemeClr val="bg1"/>
                        </a:solidFill>
                        <a:effectLst/>
                        <a:latin typeface="Calibri" panose="020F0502020204030204" pitchFamily="34" charset="0"/>
                        <a:ea typeface="+mn-ea"/>
                        <a:cs typeface="Calibri" panose="020F0502020204030204" pitchFamily="34" charset="0"/>
                      </a:endParaRP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1"/>
                  </a:ext>
                </a:extLst>
              </a:tr>
              <a:tr h="275741">
                <a:tc vMerge="1">
                  <a:txBody>
                    <a:bodyPr/>
                    <a:lstStyle/>
                    <a:p>
                      <a:endParaRPr lang="en-US"/>
                    </a:p>
                  </a:txBody>
                  <a:tcPr/>
                </a:tc>
                <a:tc gridSpan="2">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lang="en-US" altLang="en-US" sz="1800" b="0" i="1" kern="1200" dirty="0">
                          <a:solidFill>
                            <a:schemeClr val="bg1"/>
                          </a:solidFill>
                          <a:effectLst/>
                          <a:latin typeface="Calibri" panose="020F0502020204030204" pitchFamily="34" charset="0"/>
                          <a:ea typeface="+mn-ea"/>
                          <a:cs typeface="Calibri" panose="020F0502020204030204" pitchFamily="34" charset="0"/>
                        </a:rPr>
                        <a:t>P </a:t>
                      </a:r>
                      <a:r>
                        <a:rPr lang="en-US" altLang="en-US" sz="1800" b="0" i="0" kern="1200" dirty="0">
                          <a:solidFill>
                            <a:schemeClr val="bg1"/>
                          </a:solidFill>
                          <a:effectLst/>
                          <a:latin typeface="Calibri" panose="020F0502020204030204" pitchFamily="34" charset="0"/>
                          <a:ea typeface="+mn-ea"/>
                          <a:cs typeface="Calibri" panose="020F0502020204030204" pitchFamily="34" charset="0"/>
                        </a:rPr>
                        <a:t>&lt;</a:t>
                      </a:r>
                      <a:r>
                        <a:rPr lang="en-US" sz="1800" i="0" kern="1200" dirty="0">
                          <a:solidFill>
                            <a:schemeClr val="bg1"/>
                          </a:solidFill>
                          <a:effectLst/>
                          <a:latin typeface="Calibri" panose="020F0502020204030204" pitchFamily="34" charset="0"/>
                          <a:ea typeface="+mn-ea"/>
                          <a:cs typeface="Calibri" panose="020F0502020204030204" pitchFamily="34" charset="0"/>
                        </a:rPr>
                        <a:t>.</a:t>
                      </a:r>
                      <a:r>
                        <a:rPr lang="en-US" sz="1800" kern="1200" dirty="0">
                          <a:solidFill>
                            <a:schemeClr val="bg1"/>
                          </a:solidFill>
                          <a:effectLst/>
                          <a:latin typeface="Calibri" panose="020F0502020204030204" pitchFamily="34" charset="0"/>
                          <a:ea typeface="+mn-ea"/>
                          <a:cs typeface="Calibri" panose="020F0502020204030204" pitchFamily="34" charset="0"/>
                        </a:rPr>
                        <a:t>0001</a:t>
                      </a:r>
                      <a:endParaRPr lang="en-US" altLang="en-US" sz="1800" b="0" i="1" kern="1200" dirty="0">
                        <a:solidFill>
                          <a:schemeClr val="bg1"/>
                        </a:solidFill>
                        <a:effectLst/>
                        <a:latin typeface="Calibri" panose="020F0502020204030204" pitchFamily="34" charset="0"/>
                        <a:ea typeface="+mn-ea"/>
                        <a:cs typeface="Calibri" panose="020F0502020204030204" pitchFamily="34" charset="0"/>
                      </a:endParaRP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lang="en-US" altLang="en-US" sz="2000" b="0" kern="1200" dirty="0">
                        <a:solidFill>
                          <a:schemeClr val="tx1"/>
                        </a:solidFill>
                        <a:effectLst/>
                        <a:latin typeface="+mn-lt"/>
                        <a:ea typeface="+mn-ea"/>
                        <a:cs typeface="+mn-cs"/>
                      </a:endParaRPr>
                    </a:p>
                  </a:txBody>
                  <a:tcPr marL="125542" marR="125542" marT="45725" marB="45725" horzOverflow="overflow">
                    <a:lnL w="9525" cap="flat" cmpd="sng" algn="ctr">
                      <a:solidFill>
                        <a:schemeClr val="accent4"/>
                      </a:solidFill>
                      <a:prstDash val="solid"/>
                      <a:round/>
                      <a:headEnd type="none" w="med" len="med"/>
                      <a:tailEnd type="none" w="med" len="med"/>
                    </a:lnL>
                    <a:lnR w="9525" cap="flat" cmpd="sng" algn="ctr">
                      <a:solidFill>
                        <a:schemeClr val="accent4"/>
                      </a:solidFill>
                      <a:prstDash val="solid"/>
                      <a:round/>
                      <a:headEnd type="none" w="med" len="med"/>
                      <a:tailEnd type="none" w="med" len="med"/>
                    </a:lnR>
                    <a:lnT w="9525" cap="flat" cmpd="sng" algn="ctr">
                      <a:solidFill>
                        <a:schemeClr val="accent4"/>
                      </a:solidFill>
                      <a:prstDash val="solid"/>
                      <a:round/>
                      <a:headEnd type="none" w="med" len="med"/>
                      <a:tailEnd type="none" w="med" len="med"/>
                    </a:lnT>
                    <a:lnB w="9525" cap="flat" cmpd="sng" algn="ctr">
                      <a:solidFill>
                        <a:schemeClr val="accent4"/>
                      </a:solidFill>
                      <a:prstDash val="solid"/>
                      <a:round/>
                      <a:headEnd type="none" w="med" len="med"/>
                      <a:tailEnd type="none" w="med" len="med"/>
                    </a:lnB>
                    <a:solidFill>
                      <a:schemeClr val="bg1"/>
                    </a:solidFill>
                  </a:tcPr>
                </a:tc>
                <a:extLst>
                  <a:ext uri="{0D108BD9-81ED-4DB2-BD59-A6C34878D82A}">
                    <a16:rowId xmlns:a16="http://schemas.microsoft.com/office/drawing/2014/main" val="1328922925"/>
                  </a:ext>
                </a:extLst>
              </a:tr>
              <a:tr h="482541">
                <a:tc rowSpan="2">
                  <a:txBody>
                    <a:bodyPr/>
                    <a:lstStyle>
                      <a:lvl1pPr marL="0" algn="l" defTabSz="457200" rtl="0" eaLnBrk="0" latinLnBrk="0" hangingPunct="0">
                        <a:lnSpc>
                          <a:spcPct val="130000"/>
                        </a:lnSpc>
                        <a:spcAft>
                          <a:spcPct val="20000"/>
                        </a:spcAft>
                        <a:buClr>
                          <a:srgbClr val="FF0000"/>
                        </a:buClr>
                        <a:buSzPct val="110000"/>
                        <a:buFont typeface="Wingdings" charset="2"/>
                        <a:defRPr sz="2400" b="1" kern="1200">
                          <a:solidFill>
                            <a:schemeClr val="tx1"/>
                          </a:solidFill>
                          <a:latin typeface="Arial" charset="0"/>
                          <a:ea typeface="ＭＳ Ｐゴシック" charset="-128"/>
                        </a:defRPr>
                      </a:lvl1pPr>
                      <a:lvl2pPr marL="742950" indent="-285750" algn="l" defTabSz="457200" rtl="0" eaLnBrk="0" latinLnBrk="0" hangingPunct="0">
                        <a:lnSpc>
                          <a:spcPct val="130000"/>
                        </a:lnSpc>
                        <a:spcAft>
                          <a:spcPct val="20000"/>
                        </a:spcAft>
                        <a:buClr>
                          <a:srgbClr val="FF0000"/>
                        </a:buClr>
                        <a:buSzPct val="80000"/>
                        <a:defRPr sz="2400" b="1" kern="1200">
                          <a:solidFill>
                            <a:schemeClr val="tx1"/>
                          </a:solidFill>
                          <a:latin typeface="Arial" charset="0"/>
                          <a:ea typeface="ＭＳ Ｐゴシック" charset="-128"/>
                        </a:defRPr>
                      </a:lvl2pPr>
                      <a:lvl3pPr marL="1143000" indent="-228600" algn="l" defTabSz="457200" rtl="0" eaLnBrk="0" latinLnBrk="0" hangingPunct="0">
                        <a:lnSpc>
                          <a:spcPct val="130000"/>
                        </a:lnSpc>
                        <a:spcAft>
                          <a:spcPct val="20000"/>
                        </a:spcAft>
                        <a:buClr>
                          <a:srgbClr val="FF0000"/>
                        </a:buClr>
                        <a:buSzPct val="110000"/>
                        <a:defRPr sz="2400" b="1" kern="1200">
                          <a:solidFill>
                            <a:schemeClr val="tx1"/>
                          </a:solidFill>
                          <a:latin typeface="Arial" charset="0"/>
                          <a:ea typeface="ＭＳ Ｐゴシック" charset="-128"/>
                        </a:defRPr>
                      </a:lvl3pPr>
                      <a:lvl4pPr marL="1600200" indent="-228600" algn="l" defTabSz="457200" rtl="0" eaLnBrk="0" latinLnBrk="0" hangingPunct="0">
                        <a:lnSpc>
                          <a:spcPct val="130000"/>
                        </a:lnSpc>
                        <a:spcAft>
                          <a:spcPct val="20000"/>
                        </a:spcAft>
                        <a:buClr>
                          <a:srgbClr val="FF0000"/>
                        </a:buClr>
                        <a:buSzPct val="85000"/>
                        <a:defRPr sz="2400" b="1" kern="1200">
                          <a:solidFill>
                            <a:schemeClr val="tx1"/>
                          </a:solidFill>
                          <a:latin typeface="Arial" charset="0"/>
                          <a:ea typeface="ＭＳ Ｐゴシック" charset="-128"/>
                        </a:defRPr>
                      </a:lvl4pPr>
                      <a:lvl5pPr marL="2057400" indent="-228600" algn="l" defTabSz="457200" rtl="0" eaLnBrk="0" latinLnBrk="0" hangingPunct="0">
                        <a:lnSpc>
                          <a:spcPct val="130000"/>
                        </a:lnSpc>
                        <a:spcBef>
                          <a:spcPct val="20000"/>
                        </a:spcBef>
                        <a:defRPr sz="1800" kern="1200">
                          <a:solidFill>
                            <a:schemeClr val="tx1"/>
                          </a:solidFill>
                          <a:latin typeface="Times New Roman" charset="0"/>
                          <a:ea typeface="ＭＳ Ｐゴシック" charset="-128"/>
                        </a:defRPr>
                      </a:lvl5pPr>
                      <a:lvl6pPr marL="25146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6pPr>
                      <a:lvl7pPr marL="29718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7pPr>
                      <a:lvl8pPr marL="34290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8pPr>
                      <a:lvl9pPr marL="38862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800" b="0" i="0" u="none" strike="noStrike" kern="1200"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Advanced-stage type I tumors</a:t>
                      </a:r>
                    </a:p>
                  </a:txBody>
                  <a:tcPr marL="125542" marR="125542" marT="45725" marB="45725"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00" rtl="0" eaLnBrk="0" latinLnBrk="0" hangingPunct="0">
                        <a:lnSpc>
                          <a:spcPct val="130000"/>
                        </a:lnSpc>
                        <a:spcAft>
                          <a:spcPct val="20000"/>
                        </a:spcAft>
                        <a:buClr>
                          <a:srgbClr val="FF0000"/>
                        </a:buClr>
                        <a:buSzPct val="110000"/>
                        <a:buFont typeface="Wingdings" charset="2"/>
                        <a:defRPr sz="2400" b="1" kern="1200">
                          <a:solidFill>
                            <a:schemeClr val="tx1"/>
                          </a:solidFill>
                          <a:latin typeface="Arial" charset="0"/>
                          <a:ea typeface="ＭＳ Ｐゴシック" charset="-128"/>
                        </a:defRPr>
                      </a:lvl1pPr>
                      <a:lvl2pPr marL="742950" indent="-285750" algn="l" defTabSz="457200" rtl="0" eaLnBrk="0" latinLnBrk="0" hangingPunct="0">
                        <a:lnSpc>
                          <a:spcPct val="130000"/>
                        </a:lnSpc>
                        <a:spcAft>
                          <a:spcPct val="20000"/>
                        </a:spcAft>
                        <a:buClr>
                          <a:srgbClr val="FF0000"/>
                        </a:buClr>
                        <a:buSzPct val="80000"/>
                        <a:defRPr sz="2400" b="1" kern="1200">
                          <a:solidFill>
                            <a:schemeClr val="tx1"/>
                          </a:solidFill>
                          <a:latin typeface="Arial" charset="0"/>
                          <a:ea typeface="ＭＳ Ｐゴシック" charset="-128"/>
                        </a:defRPr>
                      </a:lvl2pPr>
                      <a:lvl3pPr marL="1143000" indent="-228600" algn="l" defTabSz="457200" rtl="0" eaLnBrk="0" latinLnBrk="0" hangingPunct="0">
                        <a:lnSpc>
                          <a:spcPct val="130000"/>
                        </a:lnSpc>
                        <a:spcAft>
                          <a:spcPct val="20000"/>
                        </a:spcAft>
                        <a:buClr>
                          <a:srgbClr val="FF0000"/>
                        </a:buClr>
                        <a:buSzPct val="110000"/>
                        <a:defRPr sz="2400" b="1" kern="1200">
                          <a:solidFill>
                            <a:schemeClr val="tx1"/>
                          </a:solidFill>
                          <a:latin typeface="Arial" charset="0"/>
                          <a:ea typeface="ＭＳ Ｐゴシック" charset="-128"/>
                        </a:defRPr>
                      </a:lvl3pPr>
                      <a:lvl4pPr marL="1600200" indent="-228600" algn="l" defTabSz="457200" rtl="0" eaLnBrk="0" latinLnBrk="0" hangingPunct="0">
                        <a:lnSpc>
                          <a:spcPct val="130000"/>
                        </a:lnSpc>
                        <a:spcAft>
                          <a:spcPct val="20000"/>
                        </a:spcAft>
                        <a:buClr>
                          <a:srgbClr val="FF0000"/>
                        </a:buClr>
                        <a:buSzPct val="85000"/>
                        <a:defRPr sz="2400" b="1" kern="1200">
                          <a:solidFill>
                            <a:schemeClr val="tx1"/>
                          </a:solidFill>
                          <a:latin typeface="Arial" charset="0"/>
                          <a:ea typeface="ＭＳ Ｐゴシック" charset="-128"/>
                        </a:defRPr>
                      </a:lvl4pPr>
                      <a:lvl5pPr marL="2057400" indent="-228600" algn="l" defTabSz="457200" rtl="0" eaLnBrk="0" latinLnBrk="0" hangingPunct="0">
                        <a:lnSpc>
                          <a:spcPct val="130000"/>
                        </a:lnSpc>
                        <a:spcBef>
                          <a:spcPct val="20000"/>
                        </a:spcBef>
                        <a:defRPr sz="1800" kern="1200">
                          <a:solidFill>
                            <a:schemeClr val="tx1"/>
                          </a:solidFill>
                          <a:latin typeface="Times New Roman" charset="0"/>
                          <a:ea typeface="ＭＳ Ｐゴシック" charset="-128"/>
                        </a:defRPr>
                      </a:lvl5pPr>
                      <a:lvl6pPr marL="25146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6pPr>
                      <a:lvl7pPr marL="29718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7pPr>
                      <a:lvl8pPr marL="34290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8pPr>
                      <a:lvl9pPr marL="38862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sz="1800" b="0" kern="1200" dirty="0">
                          <a:solidFill>
                            <a:schemeClr val="bg1"/>
                          </a:solidFill>
                          <a:effectLst/>
                          <a:latin typeface="Calibri" panose="020F0502020204030204" pitchFamily="34" charset="0"/>
                          <a:ea typeface="ＭＳ Ｐゴシック" charset="-128"/>
                          <a:cs typeface="Calibri" panose="020F0502020204030204" pitchFamily="34" charset="0"/>
                        </a:rPr>
                        <a:t>1.2</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sz="1800" b="0" kern="1200" dirty="0">
                          <a:solidFill>
                            <a:schemeClr val="bg1"/>
                          </a:solidFill>
                          <a:effectLst/>
                          <a:latin typeface="Calibri" panose="020F0502020204030204" pitchFamily="34" charset="0"/>
                          <a:ea typeface="ＭＳ Ｐゴシック" charset="-128"/>
                          <a:cs typeface="Calibri" panose="020F0502020204030204" pitchFamily="34" charset="0"/>
                        </a:rPr>
                        <a:t>(-2.9 to 5.3) </a:t>
                      </a:r>
                      <a:endParaRPr lang="en-US" altLang="en-US" sz="1600" b="0" kern="1200" dirty="0">
                        <a:solidFill>
                          <a:schemeClr val="bg1"/>
                        </a:solidFill>
                        <a:effectLst/>
                        <a:latin typeface="Calibri" panose="020F0502020204030204" pitchFamily="34" charset="0"/>
                        <a:ea typeface="+mn-ea"/>
                        <a:cs typeface="Calibri" panose="020F0502020204030204" pitchFamily="34" charset="0"/>
                      </a:endParaRP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00" rtl="0" eaLnBrk="0" latinLnBrk="0" hangingPunct="0">
                        <a:lnSpc>
                          <a:spcPct val="130000"/>
                        </a:lnSpc>
                        <a:spcAft>
                          <a:spcPct val="20000"/>
                        </a:spcAft>
                        <a:buClr>
                          <a:srgbClr val="FF0000"/>
                        </a:buClr>
                        <a:buSzPct val="110000"/>
                        <a:buFont typeface="Wingdings" charset="2"/>
                        <a:defRPr sz="2400" b="1" kern="1200">
                          <a:solidFill>
                            <a:schemeClr val="tx1"/>
                          </a:solidFill>
                          <a:latin typeface="Arial" charset="0"/>
                          <a:ea typeface="ＭＳ Ｐゴシック" charset="-128"/>
                        </a:defRPr>
                      </a:lvl1pPr>
                      <a:lvl2pPr marL="742950" indent="-285750" algn="l" defTabSz="457200" rtl="0" eaLnBrk="0" latinLnBrk="0" hangingPunct="0">
                        <a:lnSpc>
                          <a:spcPct val="130000"/>
                        </a:lnSpc>
                        <a:spcAft>
                          <a:spcPct val="20000"/>
                        </a:spcAft>
                        <a:buClr>
                          <a:srgbClr val="FF0000"/>
                        </a:buClr>
                        <a:buSzPct val="80000"/>
                        <a:defRPr sz="2400" b="1" kern="1200">
                          <a:solidFill>
                            <a:schemeClr val="tx1"/>
                          </a:solidFill>
                          <a:latin typeface="Arial" charset="0"/>
                          <a:ea typeface="ＭＳ Ｐゴシック" charset="-128"/>
                        </a:defRPr>
                      </a:lvl2pPr>
                      <a:lvl3pPr marL="1143000" indent="-228600" algn="l" defTabSz="457200" rtl="0" eaLnBrk="0" latinLnBrk="0" hangingPunct="0">
                        <a:lnSpc>
                          <a:spcPct val="130000"/>
                        </a:lnSpc>
                        <a:spcAft>
                          <a:spcPct val="20000"/>
                        </a:spcAft>
                        <a:buClr>
                          <a:srgbClr val="FF0000"/>
                        </a:buClr>
                        <a:buSzPct val="110000"/>
                        <a:defRPr sz="2400" b="1" kern="1200">
                          <a:solidFill>
                            <a:schemeClr val="tx1"/>
                          </a:solidFill>
                          <a:latin typeface="Arial" charset="0"/>
                          <a:ea typeface="ＭＳ Ｐゴシック" charset="-128"/>
                        </a:defRPr>
                      </a:lvl3pPr>
                      <a:lvl4pPr marL="1600200" indent="-228600" algn="l" defTabSz="457200" rtl="0" eaLnBrk="0" latinLnBrk="0" hangingPunct="0">
                        <a:lnSpc>
                          <a:spcPct val="130000"/>
                        </a:lnSpc>
                        <a:spcAft>
                          <a:spcPct val="20000"/>
                        </a:spcAft>
                        <a:buClr>
                          <a:srgbClr val="FF0000"/>
                        </a:buClr>
                        <a:buSzPct val="85000"/>
                        <a:defRPr sz="2400" b="1" kern="1200">
                          <a:solidFill>
                            <a:schemeClr val="tx1"/>
                          </a:solidFill>
                          <a:latin typeface="Arial" charset="0"/>
                          <a:ea typeface="ＭＳ Ｐゴシック" charset="-128"/>
                        </a:defRPr>
                      </a:lvl4pPr>
                      <a:lvl5pPr marL="2057400" indent="-228600" algn="l" defTabSz="457200" rtl="0" eaLnBrk="0" latinLnBrk="0" hangingPunct="0">
                        <a:lnSpc>
                          <a:spcPct val="130000"/>
                        </a:lnSpc>
                        <a:spcBef>
                          <a:spcPct val="20000"/>
                        </a:spcBef>
                        <a:defRPr sz="1800" kern="1200">
                          <a:solidFill>
                            <a:schemeClr val="tx1"/>
                          </a:solidFill>
                          <a:latin typeface="Times New Roman" charset="0"/>
                          <a:ea typeface="ＭＳ Ｐゴシック" charset="-128"/>
                        </a:defRPr>
                      </a:lvl5pPr>
                      <a:lvl6pPr marL="25146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6pPr>
                      <a:lvl7pPr marL="29718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7pPr>
                      <a:lvl8pPr marL="34290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8pPr>
                      <a:lvl9pPr marL="3886200" indent="-228600" algn="l" defTabSz="457200" rtl="0" eaLnBrk="0" fontAlgn="base" latinLnBrk="0" hangingPunct="0">
                        <a:lnSpc>
                          <a:spcPct val="130000"/>
                        </a:lnSpc>
                        <a:spcBef>
                          <a:spcPct val="20000"/>
                        </a:spcBef>
                        <a:spcAft>
                          <a:spcPct val="0"/>
                        </a:spcAft>
                        <a:defRPr sz="1800" kern="1200">
                          <a:solidFill>
                            <a:schemeClr val="tx1"/>
                          </a:solidFill>
                          <a:latin typeface="Times New Roman"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sz="1800" b="0" kern="1200" dirty="0">
                          <a:solidFill>
                            <a:schemeClr val="bg1"/>
                          </a:solidFill>
                          <a:effectLst/>
                          <a:latin typeface="Calibri" panose="020F0502020204030204" pitchFamily="34" charset="0"/>
                          <a:ea typeface="ＭＳ Ｐゴシック" charset="-128"/>
                          <a:cs typeface="Calibri" panose="020F0502020204030204" pitchFamily="34" charset="0"/>
                        </a:rPr>
                        <a:t>-12.4</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sz="1800" b="0" kern="1200" dirty="0">
                          <a:solidFill>
                            <a:schemeClr val="bg1"/>
                          </a:solidFill>
                          <a:effectLst/>
                          <a:latin typeface="Calibri" panose="020F0502020204030204" pitchFamily="34" charset="0"/>
                          <a:ea typeface="ＭＳ Ｐゴシック" charset="-128"/>
                          <a:cs typeface="Calibri" panose="020F0502020204030204" pitchFamily="34" charset="0"/>
                        </a:rPr>
                        <a:t>(-24.0 to -0.9)</a:t>
                      </a:r>
                      <a:endParaRPr lang="en-US" altLang="en-US" sz="1600" b="0" kern="1200" dirty="0">
                        <a:solidFill>
                          <a:schemeClr val="bg1"/>
                        </a:solidFill>
                        <a:effectLst/>
                        <a:latin typeface="Calibri" panose="020F0502020204030204" pitchFamily="34" charset="0"/>
                        <a:ea typeface="+mn-ea"/>
                        <a:cs typeface="Calibri" panose="020F0502020204030204" pitchFamily="34" charset="0"/>
                      </a:endParaRP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2"/>
                  </a:ext>
                </a:extLst>
              </a:tr>
              <a:tr h="275741">
                <a:tc vMerge="1">
                  <a:txBody>
                    <a:bodyPr/>
                    <a:lstStyle/>
                    <a:p>
                      <a:endParaRPr lang="en-US"/>
                    </a:p>
                  </a:txBody>
                  <a:tcPr/>
                </a:tc>
                <a:tc gridSpan="2">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sz="1800" i="1" kern="1200" dirty="0">
                          <a:solidFill>
                            <a:schemeClr val="bg1"/>
                          </a:solidFill>
                          <a:effectLst/>
                          <a:latin typeface="Calibri" panose="020F0502020204030204" pitchFamily="34" charset="0"/>
                          <a:ea typeface="+mn-ea"/>
                          <a:cs typeface="Calibri" panose="020F0502020204030204" pitchFamily="34" charset="0"/>
                        </a:rPr>
                        <a:t>P </a:t>
                      </a:r>
                      <a:r>
                        <a:rPr lang="en-US" sz="1800" kern="1200" dirty="0">
                          <a:solidFill>
                            <a:schemeClr val="bg1"/>
                          </a:solidFill>
                          <a:effectLst/>
                          <a:latin typeface="Calibri" panose="020F0502020204030204" pitchFamily="34" charset="0"/>
                          <a:ea typeface="+mn-ea"/>
                          <a:cs typeface="Calibri" panose="020F0502020204030204" pitchFamily="34" charset="0"/>
                        </a:rPr>
                        <a:t>&lt;.0001</a:t>
                      </a:r>
                      <a:endParaRPr lang="en-US" altLang="en-US" sz="1800" b="0" kern="1200" dirty="0">
                        <a:solidFill>
                          <a:schemeClr val="bg1"/>
                        </a:solidFill>
                        <a:effectLst/>
                        <a:latin typeface="Calibri" panose="020F0502020204030204" pitchFamily="34" charset="0"/>
                        <a:ea typeface="+mn-ea"/>
                        <a:cs typeface="Calibri" panose="020F0502020204030204" pitchFamily="34" charset="0"/>
                      </a:endParaRPr>
                    </a:p>
                  </a:txBody>
                  <a:tcPr marL="125542" marR="125542" marT="45725" marB="45725"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endParaRPr lang="en-US" altLang="en-US" sz="2000" b="0" kern="1200" dirty="0">
                        <a:solidFill>
                          <a:schemeClr val="tx1"/>
                        </a:solidFill>
                        <a:effectLst/>
                        <a:latin typeface="+mn-lt"/>
                        <a:ea typeface="+mn-ea"/>
                        <a:cs typeface="+mn-cs"/>
                      </a:endParaRPr>
                    </a:p>
                  </a:txBody>
                  <a:tcPr marL="125542" marR="125542" marT="45725" marB="45725" horzOverflow="overflow">
                    <a:lnL w="9525" cap="flat" cmpd="sng" algn="ctr">
                      <a:solidFill>
                        <a:schemeClr val="accent4"/>
                      </a:solidFill>
                      <a:prstDash val="solid"/>
                      <a:round/>
                      <a:headEnd type="none" w="med" len="med"/>
                      <a:tailEnd type="none" w="med" len="med"/>
                    </a:lnL>
                    <a:lnR w="9525" cap="flat" cmpd="sng" algn="ctr">
                      <a:solidFill>
                        <a:schemeClr val="accent4"/>
                      </a:solidFill>
                      <a:prstDash val="solid"/>
                      <a:round/>
                      <a:headEnd type="none" w="med" len="med"/>
                      <a:tailEnd type="none" w="med" len="med"/>
                    </a:lnR>
                    <a:lnT w="9525" cap="flat" cmpd="sng" algn="ctr">
                      <a:solidFill>
                        <a:schemeClr val="accent4"/>
                      </a:solidFill>
                      <a:prstDash val="solid"/>
                      <a:round/>
                      <a:headEnd type="none" w="med" len="med"/>
                      <a:tailEnd type="none" w="med" len="med"/>
                    </a:lnT>
                    <a:lnB w="9525" cap="flat" cmpd="sng" algn="ctr">
                      <a:solidFill>
                        <a:schemeClr val="accent4"/>
                      </a:solidFill>
                      <a:prstDash val="solid"/>
                      <a:round/>
                      <a:headEnd type="none" w="med" len="med"/>
                      <a:tailEnd type="none" w="med" len="med"/>
                    </a:lnB>
                    <a:solidFill>
                      <a:schemeClr val="bg1"/>
                    </a:solidFill>
                  </a:tcPr>
                </a:tc>
                <a:extLst>
                  <a:ext uri="{0D108BD9-81ED-4DB2-BD59-A6C34878D82A}">
                    <a16:rowId xmlns:a16="http://schemas.microsoft.com/office/drawing/2014/main" val="3643448861"/>
                  </a:ext>
                </a:extLst>
              </a:tr>
            </a:tbl>
          </a:graphicData>
        </a:graphic>
      </p:graphicFrame>
      <p:grpSp>
        <p:nvGrpSpPr>
          <p:cNvPr id="2" name="Group 1">
            <a:extLst>
              <a:ext uri="{FF2B5EF4-FFF2-40B4-BE49-F238E27FC236}">
                <a16:creationId xmlns:a16="http://schemas.microsoft.com/office/drawing/2014/main" id="{9792F094-328D-D47F-4D86-1BC3CB892C79}"/>
              </a:ext>
            </a:extLst>
          </p:cNvPr>
          <p:cNvGrpSpPr/>
          <p:nvPr/>
        </p:nvGrpSpPr>
        <p:grpSpPr>
          <a:xfrm>
            <a:off x="9392911" y="6212702"/>
            <a:ext cx="2488502" cy="450134"/>
            <a:chOff x="9392911" y="6212702"/>
            <a:chExt cx="2488502" cy="450134"/>
          </a:xfrm>
        </p:grpSpPr>
        <p:pic>
          <p:nvPicPr>
            <p:cNvPr id="9" name="Picture 8" descr="Icon&#10;&#10;Description automatically generated">
              <a:extLst>
                <a:ext uri="{FF2B5EF4-FFF2-40B4-BE49-F238E27FC236}">
                  <a16:creationId xmlns:a16="http://schemas.microsoft.com/office/drawing/2014/main" id="{8AA38684-8B8E-A7CA-8FF4-CF8173ADD82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1" name="Rectangle 8">
              <a:extLst>
                <a:ext uri="{FF2B5EF4-FFF2-40B4-BE49-F238E27FC236}">
                  <a16:creationId xmlns:a16="http://schemas.microsoft.com/office/drawing/2014/main" id="{0E9C0DF0-0B01-7AA0-DBF5-0F6BE1DD3F6A}"/>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69067763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60DBC20-2F28-4735-AF7B-7F14F96B3C58}"/>
              </a:ext>
            </a:extLst>
          </p:cNvPr>
          <p:cNvSpPr>
            <a:spLocks noGrp="1"/>
          </p:cNvSpPr>
          <p:nvPr>
            <p:ph type="title"/>
          </p:nvPr>
        </p:nvSpPr>
        <p:spPr/>
        <p:txBody>
          <a:bodyPr/>
          <a:lstStyle/>
          <a:p>
            <a:br>
              <a:rPr lang="en-US" sz="4400" dirty="0"/>
            </a:br>
            <a:r>
              <a:rPr lang="en-US" sz="4400" dirty="0"/>
              <a:t>Molecular Classification and </a:t>
            </a:r>
            <a:br>
              <a:rPr lang="en-US" sz="4400" dirty="0"/>
            </a:br>
            <a:r>
              <a:rPr lang="en-US" dirty="0"/>
              <a:t>Opportunities for Expanding Access to Care Through Technology in Endometrial Cancer</a:t>
            </a:r>
          </a:p>
        </p:txBody>
      </p:sp>
    </p:spTree>
    <p:extLst>
      <p:ext uri="{BB962C8B-B14F-4D97-AF65-F5344CB8AC3E}">
        <p14:creationId xmlns:p14="http://schemas.microsoft.com/office/powerpoint/2010/main" val="282110667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7" name="Group 156">
            <a:extLst>
              <a:ext uri="{FF2B5EF4-FFF2-40B4-BE49-F238E27FC236}">
                <a16:creationId xmlns:a16="http://schemas.microsoft.com/office/drawing/2014/main" id="{488990CC-1686-46D6-B71A-6BE5CA56BE19}"/>
              </a:ext>
            </a:extLst>
          </p:cNvPr>
          <p:cNvGrpSpPr/>
          <p:nvPr/>
        </p:nvGrpSpPr>
        <p:grpSpPr>
          <a:xfrm>
            <a:off x="7745186" y="1191986"/>
            <a:ext cx="3799114" cy="1235528"/>
            <a:chOff x="7745186" y="1191986"/>
            <a:chExt cx="3799114" cy="1235528"/>
          </a:xfrm>
        </p:grpSpPr>
        <p:sp>
          <p:nvSpPr>
            <p:cNvPr id="158" name="Freeform 96">
              <a:extLst>
                <a:ext uri="{FF2B5EF4-FFF2-40B4-BE49-F238E27FC236}">
                  <a16:creationId xmlns:a16="http://schemas.microsoft.com/office/drawing/2014/main" id="{624F2F5F-DDD4-4609-877B-A32BBF827C47}"/>
                </a:ext>
              </a:extLst>
            </p:cNvPr>
            <p:cNvSpPr/>
            <p:nvPr/>
          </p:nvSpPr>
          <p:spPr bwMode="auto">
            <a:xfrm>
              <a:off x="7864929" y="1289957"/>
              <a:ext cx="3679371" cy="1137557"/>
            </a:xfrm>
            <a:custGeom>
              <a:avLst/>
              <a:gdLst>
                <a:gd name="connsiteX0" fmla="*/ 3679371 w 3679371"/>
                <a:gd name="connsiteY0" fmla="*/ 1137557 h 1137557"/>
                <a:gd name="connsiteX1" fmla="*/ 3184071 w 3679371"/>
                <a:gd name="connsiteY1" fmla="*/ 1137557 h 1137557"/>
                <a:gd name="connsiteX2" fmla="*/ 3184071 w 3679371"/>
                <a:gd name="connsiteY2" fmla="*/ 1094014 h 1137557"/>
                <a:gd name="connsiteX3" fmla="*/ 3173185 w 3679371"/>
                <a:gd name="connsiteY3" fmla="*/ 1104900 h 1137557"/>
                <a:gd name="connsiteX4" fmla="*/ 3173185 w 3679371"/>
                <a:gd name="connsiteY4" fmla="*/ 1104900 h 1137557"/>
                <a:gd name="connsiteX5" fmla="*/ 3173185 w 3679371"/>
                <a:gd name="connsiteY5" fmla="*/ 1066800 h 1137557"/>
                <a:gd name="connsiteX6" fmla="*/ 3048000 w 3679371"/>
                <a:gd name="connsiteY6" fmla="*/ 1066800 h 1137557"/>
                <a:gd name="connsiteX7" fmla="*/ 3048000 w 3679371"/>
                <a:gd name="connsiteY7" fmla="*/ 1066800 h 1137557"/>
                <a:gd name="connsiteX8" fmla="*/ 3048000 w 3679371"/>
                <a:gd name="connsiteY8" fmla="*/ 1066800 h 1137557"/>
                <a:gd name="connsiteX9" fmla="*/ 3053442 w 3679371"/>
                <a:gd name="connsiteY9" fmla="*/ 1028700 h 1137557"/>
                <a:gd name="connsiteX10" fmla="*/ 2525485 w 3679371"/>
                <a:gd name="connsiteY10" fmla="*/ 1034143 h 1137557"/>
                <a:gd name="connsiteX11" fmla="*/ 2530928 w 3679371"/>
                <a:gd name="connsiteY11" fmla="*/ 1006929 h 1137557"/>
                <a:gd name="connsiteX12" fmla="*/ 1888671 w 3679371"/>
                <a:gd name="connsiteY12" fmla="*/ 1012372 h 1137557"/>
                <a:gd name="connsiteX13" fmla="*/ 1894114 w 3679371"/>
                <a:gd name="connsiteY13" fmla="*/ 985157 h 1137557"/>
                <a:gd name="connsiteX14" fmla="*/ 1828800 w 3679371"/>
                <a:gd name="connsiteY14" fmla="*/ 985157 h 1137557"/>
                <a:gd name="connsiteX15" fmla="*/ 1834242 w 3679371"/>
                <a:gd name="connsiteY15" fmla="*/ 963386 h 1137557"/>
                <a:gd name="connsiteX16" fmla="*/ 1676400 w 3679371"/>
                <a:gd name="connsiteY16" fmla="*/ 957943 h 1137557"/>
                <a:gd name="connsiteX17" fmla="*/ 1687285 w 3679371"/>
                <a:gd name="connsiteY17" fmla="*/ 930729 h 1137557"/>
                <a:gd name="connsiteX18" fmla="*/ 1616528 w 3679371"/>
                <a:gd name="connsiteY18" fmla="*/ 930729 h 1137557"/>
                <a:gd name="connsiteX19" fmla="*/ 1616528 w 3679371"/>
                <a:gd name="connsiteY19" fmla="*/ 930729 h 1137557"/>
                <a:gd name="connsiteX20" fmla="*/ 1616528 w 3679371"/>
                <a:gd name="connsiteY20" fmla="*/ 930729 h 1137557"/>
                <a:gd name="connsiteX21" fmla="*/ 1616528 w 3679371"/>
                <a:gd name="connsiteY21" fmla="*/ 930729 h 1137557"/>
                <a:gd name="connsiteX22" fmla="*/ 1621971 w 3679371"/>
                <a:gd name="connsiteY22" fmla="*/ 876300 h 1137557"/>
                <a:gd name="connsiteX23" fmla="*/ 1621971 w 3679371"/>
                <a:gd name="connsiteY23" fmla="*/ 876300 h 1137557"/>
                <a:gd name="connsiteX24" fmla="*/ 1583871 w 3679371"/>
                <a:gd name="connsiteY24" fmla="*/ 854529 h 1137557"/>
                <a:gd name="connsiteX25" fmla="*/ 1469571 w 3679371"/>
                <a:gd name="connsiteY25" fmla="*/ 854529 h 1137557"/>
                <a:gd name="connsiteX26" fmla="*/ 1469571 w 3679371"/>
                <a:gd name="connsiteY26" fmla="*/ 854529 h 1137557"/>
                <a:gd name="connsiteX27" fmla="*/ 1469571 w 3679371"/>
                <a:gd name="connsiteY27" fmla="*/ 854529 h 1137557"/>
                <a:gd name="connsiteX28" fmla="*/ 1469571 w 3679371"/>
                <a:gd name="connsiteY28" fmla="*/ 854529 h 1137557"/>
                <a:gd name="connsiteX29" fmla="*/ 1469571 w 3679371"/>
                <a:gd name="connsiteY29" fmla="*/ 854529 h 1137557"/>
                <a:gd name="connsiteX30" fmla="*/ 1469571 w 3679371"/>
                <a:gd name="connsiteY30" fmla="*/ 805543 h 1137557"/>
                <a:gd name="connsiteX31" fmla="*/ 1164771 w 3679371"/>
                <a:gd name="connsiteY31" fmla="*/ 810986 h 1137557"/>
                <a:gd name="connsiteX32" fmla="*/ 1175657 w 3679371"/>
                <a:gd name="connsiteY32" fmla="*/ 762000 h 1137557"/>
                <a:gd name="connsiteX33" fmla="*/ 1072242 w 3679371"/>
                <a:gd name="connsiteY33" fmla="*/ 756557 h 1137557"/>
                <a:gd name="connsiteX34" fmla="*/ 1083128 w 3679371"/>
                <a:gd name="connsiteY34" fmla="*/ 718457 h 1137557"/>
                <a:gd name="connsiteX35" fmla="*/ 957942 w 3679371"/>
                <a:gd name="connsiteY35" fmla="*/ 718457 h 1137557"/>
                <a:gd name="connsiteX36" fmla="*/ 968828 w 3679371"/>
                <a:gd name="connsiteY36" fmla="*/ 685800 h 1137557"/>
                <a:gd name="connsiteX37" fmla="*/ 914400 w 3679371"/>
                <a:gd name="connsiteY37" fmla="*/ 685800 h 1137557"/>
                <a:gd name="connsiteX38" fmla="*/ 914400 w 3679371"/>
                <a:gd name="connsiteY38" fmla="*/ 685800 h 1137557"/>
                <a:gd name="connsiteX39" fmla="*/ 914400 w 3679371"/>
                <a:gd name="connsiteY39" fmla="*/ 685800 h 1137557"/>
                <a:gd name="connsiteX40" fmla="*/ 914400 w 3679371"/>
                <a:gd name="connsiteY40" fmla="*/ 685800 h 1137557"/>
                <a:gd name="connsiteX41" fmla="*/ 914400 w 3679371"/>
                <a:gd name="connsiteY41" fmla="*/ 685800 h 1137557"/>
                <a:gd name="connsiteX42" fmla="*/ 925285 w 3679371"/>
                <a:gd name="connsiteY42" fmla="*/ 653143 h 1137557"/>
                <a:gd name="connsiteX43" fmla="*/ 827314 w 3679371"/>
                <a:gd name="connsiteY43" fmla="*/ 653143 h 1137557"/>
                <a:gd name="connsiteX44" fmla="*/ 832757 w 3679371"/>
                <a:gd name="connsiteY44" fmla="*/ 593272 h 1137557"/>
                <a:gd name="connsiteX45" fmla="*/ 756557 w 3679371"/>
                <a:gd name="connsiteY45" fmla="*/ 587829 h 1137557"/>
                <a:gd name="connsiteX46" fmla="*/ 756557 w 3679371"/>
                <a:gd name="connsiteY46" fmla="*/ 533400 h 1137557"/>
                <a:gd name="connsiteX47" fmla="*/ 707571 w 3679371"/>
                <a:gd name="connsiteY47" fmla="*/ 538843 h 1137557"/>
                <a:gd name="connsiteX48" fmla="*/ 707571 w 3679371"/>
                <a:gd name="connsiteY48" fmla="*/ 506186 h 1137557"/>
                <a:gd name="connsiteX49" fmla="*/ 576942 w 3679371"/>
                <a:gd name="connsiteY49" fmla="*/ 511629 h 1137557"/>
                <a:gd name="connsiteX50" fmla="*/ 582385 w 3679371"/>
                <a:gd name="connsiteY50" fmla="*/ 489857 h 1137557"/>
                <a:gd name="connsiteX51" fmla="*/ 582385 w 3679371"/>
                <a:gd name="connsiteY51" fmla="*/ 489857 h 1137557"/>
                <a:gd name="connsiteX52" fmla="*/ 549728 w 3679371"/>
                <a:gd name="connsiteY52" fmla="*/ 457200 h 1137557"/>
                <a:gd name="connsiteX53" fmla="*/ 500742 w 3679371"/>
                <a:gd name="connsiteY53" fmla="*/ 457200 h 1137557"/>
                <a:gd name="connsiteX54" fmla="*/ 506185 w 3679371"/>
                <a:gd name="connsiteY54" fmla="*/ 381000 h 1137557"/>
                <a:gd name="connsiteX55" fmla="*/ 478971 w 3679371"/>
                <a:gd name="connsiteY55" fmla="*/ 386443 h 1137557"/>
                <a:gd name="connsiteX56" fmla="*/ 484414 w 3679371"/>
                <a:gd name="connsiteY56" fmla="*/ 337457 h 1137557"/>
                <a:gd name="connsiteX57" fmla="*/ 429985 w 3679371"/>
                <a:gd name="connsiteY57" fmla="*/ 337457 h 1137557"/>
                <a:gd name="connsiteX58" fmla="*/ 440871 w 3679371"/>
                <a:gd name="connsiteY58" fmla="*/ 310243 h 1137557"/>
                <a:gd name="connsiteX59" fmla="*/ 440871 w 3679371"/>
                <a:gd name="connsiteY59" fmla="*/ 310243 h 1137557"/>
                <a:gd name="connsiteX60" fmla="*/ 402771 w 3679371"/>
                <a:gd name="connsiteY60" fmla="*/ 277586 h 1137557"/>
                <a:gd name="connsiteX61" fmla="*/ 332014 w 3679371"/>
                <a:gd name="connsiteY61" fmla="*/ 288472 h 1137557"/>
                <a:gd name="connsiteX62" fmla="*/ 337457 w 3679371"/>
                <a:gd name="connsiteY62" fmla="*/ 228600 h 1137557"/>
                <a:gd name="connsiteX63" fmla="*/ 272142 w 3679371"/>
                <a:gd name="connsiteY63" fmla="*/ 228600 h 1137557"/>
                <a:gd name="connsiteX64" fmla="*/ 272142 w 3679371"/>
                <a:gd name="connsiteY64" fmla="*/ 146957 h 1137557"/>
                <a:gd name="connsiteX65" fmla="*/ 223157 w 3679371"/>
                <a:gd name="connsiteY65" fmla="*/ 146957 h 1137557"/>
                <a:gd name="connsiteX66" fmla="*/ 223157 w 3679371"/>
                <a:gd name="connsiteY66" fmla="*/ 146957 h 1137557"/>
                <a:gd name="connsiteX67" fmla="*/ 185057 w 3679371"/>
                <a:gd name="connsiteY67" fmla="*/ 108857 h 1137557"/>
                <a:gd name="connsiteX68" fmla="*/ 190500 w 3679371"/>
                <a:gd name="connsiteY68" fmla="*/ 81643 h 1137557"/>
                <a:gd name="connsiteX69" fmla="*/ 141514 w 3679371"/>
                <a:gd name="connsiteY69" fmla="*/ 87086 h 1137557"/>
                <a:gd name="connsiteX70" fmla="*/ 141514 w 3679371"/>
                <a:gd name="connsiteY70" fmla="*/ 87086 h 1137557"/>
                <a:gd name="connsiteX71" fmla="*/ 141514 w 3679371"/>
                <a:gd name="connsiteY71" fmla="*/ 38100 h 1137557"/>
                <a:gd name="connsiteX72" fmla="*/ 65314 w 3679371"/>
                <a:gd name="connsiteY72" fmla="*/ 38100 h 1137557"/>
                <a:gd name="connsiteX73" fmla="*/ 70757 w 3679371"/>
                <a:gd name="connsiteY73" fmla="*/ 0 h 1137557"/>
                <a:gd name="connsiteX74" fmla="*/ 0 w 3679371"/>
                <a:gd name="connsiteY74" fmla="*/ 0 h 1137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79371" h="1137557">
                  <a:moveTo>
                    <a:pt x="3679371" y="1137557"/>
                  </a:moveTo>
                  <a:lnTo>
                    <a:pt x="3184071" y="1137557"/>
                  </a:lnTo>
                  <a:lnTo>
                    <a:pt x="3184071" y="1094014"/>
                  </a:lnTo>
                  <a:lnTo>
                    <a:pt x="3173185" y="1104900"/>
                  </a:lnTo>
                  <a:lnTo>
                    <a:pt x="3173185" y="1104900"/>
                  </a:lnTo>
                  <a:lnTo>
                    <a:pt x="3173185" y="1066800"/>
                  </a:lnTo>
                  <a:lnTo>
                    <a:pt x="3048000" y="1066800"/>
                  </a:lnTo>
                  <a:lnTo>
                    <a:pt x="3048000" y="1066800"/>
                  </a:lnTo>
                  <a:lnTo>
                    <a:pt x="3048000" y="1066800"/>
                  </a:lnTo>
                  <a:lnTo>
                    <a:pt x="3053442" y="1028700"/>
                  </a:lnTo>
                  <a:lnTo>
                    <a:pt x="2525485" y="1034143"/>
                  </a:lnTo>
                  <a:lnTo>
                    <a:pt x="2530928" y="1006929"/>
                  </a:lnTo>
                  <a:lnTo>
                    <a:pt x="1888671" y="1012372"/>
                  </a:lnTo>
                  <a:lnTo>
                    <a:pt x="1894114" y="985157"/>
                  </a:lnTo>
                  <a:lnTo>
                    <a:pt x="1828800" y="985157"/>
                  </a:lnTo>
                  <a:lnTo>
                    <a:pt x="1834242" y="963386"/>
                  </a:lnTo>
                  <a:lnTo>
                    <a:pt x="1676400" y="957943"/>
                  </a:lnTo>
                  <a:lnTo>
                    <a:pt x="1687285" y="930729"/>
                  </a:lnTo>
                  <a:lnTo>
                    <a:pt x="1616528" y="930729"/>
                  </a:lnTo>
                  <a:lnTo>
                    <a:pt x="1616528" y="930729"/>
                  </a:lnTo>
                  <a:lnTo>
                    <a:pt x="1616528" y="930729"/>
                  </a:lnTo>
                  <a:lnTo>
                    <a:pt x="1616528" y="930729"/>
                  </a:lnTo>
                  <a:lnTo>
                    <a:pt x="1621971" y="876300"/>
                  </a:lnTo>
                  <a:lnTo>
                    <a:pt x="1621971" y="876300"/>
                  </a:lnTo>
                  <a:lnTo>
                    <a:pt x="1583871" y="854529"/>
                  </a:lnTo>
                  <a:lnTo>
                    <a:pt x="1469571" y="854529"/>
                  </a:lnTo>
                  <a:lnTo>
                    <a:pt x="1469571" y="854529"/>
                  </a:lnTo>
                  <a:lnTo>
                    <a:pt x="1469571" y="854529"/>
                  </a:lnTo>
                  <a:lnTo>
                    <a:pt x="1469571" y="854529"/>
                  </a:lnTo>
                  <a:lnTo>
                    <a:pt x="1469571" y="854529"/>
                  </a:lnTo>
                  <a:lnTo>
                    <a:pt x="1469571" y="805543"/>
                  </a:lnTo>
                  <a:lnTo>
                    <a:pt x="1164771" y="810986"/>
                  </a:lnTo>
                  <a:lnTo>
                    <a:pt x="1175657" y="762000"/>
                  </a:lnTo>
                  <a:lnTo>
                    <a:pt x="1072242" y="756557"/>
                  </a:lnTo>
                  <a:lnTo>
                    <a:pt x="1083128" y="718457"/>
                  </a:lnTo>
                  <a:lnTo>
                    <a:pt x="957942" y="718457"/>
                  </a:lnTo>
                  <a:lnTo>
                    <a:pt x="968828" y="685800"/>
                  </a:lnTo>
                  <a:lnTo>
                    <a:pt x="914400" y="685800"/>
                  </a:lnTo>
                  <a:lnTo>
                    <a:pt x="914400" y="685800"/>
                  </a:lnTo>
                  <a:lnTo>
                    <a:pt x="914400" y="685800"/>
                  </a:lnTo>
                  <a:lnTo>
                    <a:pt x="914400" y="685800"/>
                  </a:lnTo>
                  <a:lnTo>
                    <a:pt x="914400" y="685800"/>
                  </a:lnTo>
                  <a:lnTo>
                    <a:pt x="925285" y="653143"/>
                  </a:lnTo>
                  <a:lnTo>
                    <a:pt x="827314" y="653143"/>
                  </a:lnTo>
                  <a:lnTo>
                    <a:pt x="832757" y="593272"/>
                  </a:lnTo>
                  <a:lnTo>
                    <a:pt x="756557" y="587829"/>
                  </a:lnTo>
                  <a:lnTo>
                    <a:pt x="756557" y="533400"/>
                  </a:lnTo>
                  <a:lnTo>
                    <a:pt x="707571" y="538843"/>
                  </a:lnTo>
                  <a:lnTo>
                    <a:pt x="707571" y="506186"/>
                  </a:lnTo>
                  <a:lnTo>
                    <a:pt x="576942" y="511629"/>
                  </a:lnTo>
                  <a:lnTo>
                    <a:pt x="582385" y="489857"/>
                  </a:lnTo>
                  <a:lnTo>
                    <a:pt x="582385" y="489857"/>
                  </a:lnTo>
                  <a:lnTo>
                    <a:pt x="549728" y="457200"/>
                  </a:lnTo>
                  <a:lnTo>
                    <a:pt x="500742" y="457200"/>
                  </a:lnTo>
                  <a:lnTo>
                    <a:pt x="506185" y="381000"/>
                  </a:lnTo>
                  <a:lnTo>
                    <a:pt x="478971" y="386443"/>
                  </a:lnTo>
                  <a:lnTo>
                    <a:pt x="484414" y="337457"/>
                  </a:lnTo>
                  <a:lnTo>
                    <a:pt x="429985" y="337457"/>
                  </a:lnTo>
                  <a:lnTo>
                    <a:pt x="440871" y="310243"/>
                  </a:lnTo>
                  <a:lnTo>
                    <a:pt x="440871" y="310243"/>
                  </a:lnTo>
                  <a:lnTo>
                    <a:pt x="402771" y="277586"/>
                  </a:lnTo>
                  <a:lnTo>
                    <a:pt x="332014" y="288472"/>
                  </a:lnTo>
                  <a:lnTo>
                    <a:pt x="337457" y="228600"/>
                  </a:lnTo>
                  <a:lnTo>
                    <a:pt x="272142" y="228600"/>
                  </a:lnTo>
                  <a:lnTo>
                    <a:pt x="272142" y="146957"/>
                  </a:lnTo>
                  <a:lnTo>
                    <a:pt x="223157" y="146957"/>
                  </a:lnTo>
                  <a:lnTo>
                    <a:pt x="223157" y="146957"/>
                  </a:lnTo>
                  <a:lnTo>
                    <a:pt x="185057" y="108857"/>
                  </a:lnTo>
                  <a:lnTo>
                    <a:pt x="190500" y="81643"/>
                  </a:lnTo>
                  <a:lnTo>
                    <a:pt x="141514" y="87086"/>
                  </a:lnTo>
                  <a:lnTo>
                    <a:pt x="141514" y="87086"/>
                  </a:lnTo>
                  <a:lnTo>
                    <a:pt x="141514" y="38100"/>
                  </a:lnTo>
                  <a:lnTo>
                    <a:pt x="65314" y="38100"/>
                  </a:lnTo>
                  <a:lnTo>
                    <a:pt x="70757"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159" name="Freeform 97">
              <a:extLst>
                <a:ext uri="{FF2B5EF4-FFF2-40B4-BE49-F238E27FC236}">
                  <a16:creationId xmlns:a16="http://schemas.microsoft.com/office/drawing/2014/main" id="{AF3EACD5-1C8F-49CA-B98D-8D77570EF5BC}"/>
                </a:ext>
              </a:extLst>
            </p:cNvPr>
            <p:cNvSpPr/>
            <p:nvPr/>
          </p:nvSpPr>
          <p:spPr bwMode="auto">
            <a:xfrm>
              <a:off x="7745186" y="1191986"/>
              <a:ext cx="103414" cy="81643"/>
            </a:xfrm>
            <a:custGeom>
              <a:avLst/>
              <a:gdLst>
                <a:gd name="connsiteX0" fmla="*/ 0 w 103414"/>
                <a:gd name="connsiteY0" fmla="*/ 0 h 81643"/>
                <a:gd name="connsiteX1" fmla="*/ 5443 w 103414"/>
                <a:gd name="connsiteY1" fmla="*/ 59871 h 81643"/>
                <a:gd name="connsiteX2" fmla="*/ 5443 w 103414"/>
                <a:gd name="connsiteY2" fmla="*/ 59871 h 81643"/>
                <a:gd name="connsiteX3" fmla="*/ 48985 w 103414"/>
                <a:gd name="connsiteY3" fmla="*/ 81643 h 81643"/>
                <a:gd name="connsiteX4" fmla="*/ 103414 w 103414"/>
                <a:gd name="connsiteY4" fmla="*/ 81643 h 81643"/>
                <a:gd name="connsiteX5" fmla="*/ 103414 w 103414"/>
                <a:gd name="connsiteY5" fmla="*/ 81643 h 81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14" h="81643">
                  <a:moveTo>
                    <a:pt x="0" y="0"/>
                  </a:moveTo>
                  <a:lnTo>
                    <a:pt x="5443" y="59871"/>
                  </a:lnTo>
                  <a:lnTo>
                    <a:pt x="5443" y="59871"/>
                  </a:lnTo>
                  <a:lnTo>
                    <a:pt x="48985" y="81643"/>
                  </a:lnTo>
                  <a:lnTo>
                    <a:pt x="103414" y="81643"/>
                  </a:lnTo>
                  <a:lnTo>
                    <a:pt x="103414" y="81643"/>
                  </a:lnTo>
                </a:path>
              </a:pathLst>
            </a:custGeom>
            <a:noFill/>
            <a:ln w="28575">
              <a:solidFill>
                <a:schemeClr val="accent1"/>
              </a:solidFill>
              <a:miter lim="800000"/>
              <a:headEnd/>
              <a:tailEnd/>
            </a:ln>
          </p:spPr>
          <p:txBody>
            <a:bodyPr rtlCol="0" anchor="ctr"/>
            <a:lstStyle/>
            <a:p>
              <a:pPr algn="ctr"/>
              <a:endParaRPr lang="en-US" dirty="0"/>
            </a:p>
          </p:txBody>
        </p:sp>
      </p:grpSp>
      <p:grpSp>
        <p:nvGrpSpPr>
          <p:cNvPr id="160" name="Group 159">
            <a:extLst>
              <a:ext uri="{FF2B5EF4-FFF2-40B4-BE49-F238E27FC236}">
                <a16:creationId xmlns:a16="http://schemas.microsoft.com/office/drawing/2014/main" id="{6EC01C92-C5A9-4027-9BD5-4784D8B875F1}"/>
              </a:ext>
            </a:extLst>
          </p:cNvPr>
          <p:cNvGrpSpPr/>
          <p:nvPr/>
        </p:nvGrpSpPr>
        <p:grpSpPr>
          <a:xfrm>
            <a:off x="7652657" y="1197429"/>
            <a:ext cx="3891643" cy="664028"/>
            <a:chOff x="7652657" y="1197429"/>
            <a:chExt cx="3891643" cy="664028"/>
          </a:xfrm>
        </p:grpSpPr>
        <p:sp>
          <p:nvSpPr>
            <p:cNvPr id="161" name="Freeform 93">
              <a:extLst>
                <a:ext uri="{FF2B5EF4-FFF2-40B4-BE49-F238E27FC236}">
                  <a16:creationId xmlns:a16="http://schemas.microsoft.com/office/drawing/2014/main" id="{13E636C1-9FFA-4BD0-9115-5B835048A38E}"/>
                </a:ext>
              </a:extLst>
            </p:cNvPr>
            <p:cNvSpPr/>
            <p:nvPr/>
          </p:nvSpPr>
          <p:spPr bwMode="auto">
            <a:xfrm>
              <a:off x="10619014" y="1779814"/>
              <a:ext cx="925286" cy="81643"/>
            </a:xfrm>
            <a:custGeom>
              <a:avLst/>
              <a:gdLst>
                <a:gd name="connsiteX0" fmla="*/ 925286 w 925286"/>
                <a:gd name="connsiteY0" fmla="*/ 81643 h 81643"/>
                <a:gd name="connsiteX1" fmla="*/ 745672 w 925286"/>
                <a:gd name="connsiteY1" fmla="*/ 81643 h 81643"/>
                <a:gd name="connsiteX2" fmla="*/ 745672 w 925286"/>
                <a:gd name="connsiteY2" fmla="*/ 70757 h 81643"/>
                <a:gd name="connsiteX3" fmla="*/ 625929 w 925286"/>
                <a:gd name="connsiteY3" fmla="*/ 70757 h 81643"/>
                <a:gd name="connsiteX4" fmla="*/ 609600 w 925286"/>
                <a:gd name="connsiteY4" fmla="*/ 54428 h 81643"/>
                <a:gd name="connsiteX5" fmla="*/ 348343 w 925286"/>
                <a:gd name="connsiteY5" fmla="*/ 54428 h 81643"/>
                <a:gd name="connsiteX6" fmla="*/ 348343 w 925286"/>
                <a:gd name="connsiteY6" fmla="*/ 21772 h 81643"/>
                <a:gd name="connsiteX7" fmla="*/ 141515 w 925286"/>
                <a:gd name="connsiteY7" fmla="*/ 21772 h 81643"/>
                <a:gd name="connsiteX8" fmla="*/ 141515 w 925286"/>
                <a:gd name="connsiteY8" fmla="*/ 0 h 81643"/>
                <a:gd name="connsiteX9" fmla="*/ 0 w 925286"/>
                <a:gd name="connsiteY9" fmla="*/ 0 h 81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286" h="81643">
                  <a:moveTo>
                    <a:pt x="925286" y="81643"/>
                  </a:moveTo>
                  <a:lnTo>
                    <a:pt x="745672" y="81643"/>
                  </a:lnTo>
                  <a:lnTo>
                    <a:pt x="745672" y="70757"/>
                  </a:lnTo>
                  <a:lnTo>
                    <a:pt x="625929" y="70757"/>
                  </a:lnTo>
                  <a:lnTo>
                    <a:pt x="609600" y="54428"/>
                  </a:lnTo>
                  <a:lnTo>
                    <a:pt x="348343" y="54428"/>
                  </a:lnTo>
                  <a:lnTo>
                    <a:pt x="348343" y="21772"/>
                  </a:lnTo>
                  <a:lnTo>
                    <a:pt x="141515" y="21772"/>
                  </a:lnTo>
                  <a:lnTo>
                    <a:pt x="141515" y="0"/>
                  </a:lnTo>
                  <a:lnTo>
                    <a:pt x="0" y="0"/>
                  </a:lnTo>
                </a:path>
              </a:pathLst>
            </a:custGeom>
            <a:noFill/>
            <a:ln w="28575">
              <a:solidFill>
                <a:schemeClr val="accent4"/>
              </a:solidFill>
              <a:miter lim="800000"/>
              <a:headEnd/>
              <a:tailEnd/>
            </a:ln>
          </p:spPr>
          <p:txBody>
            <a:bodyPr rtlCol="0" anchor="ctr"/>
            <a:lstStyle/>
            <a:p>
              <a:pPr algn="ctr"/>
              <a:endParaRPr lang="en-US" dirty="0"/>
            </a:p>
          </p:txBody>
        </p:sp>
        <p:sp>
          <p:nvSpPr>
            <p:cNvPr id="162" name="Freeform 94">
              <a:extLst>
                <a:ext uri="{FF2B5EF4-FFF2-40B4-BE49-F238E27FC236}">
                  <a16:creationId xmlns:a16="http://schemas.microsoft.com/office/drawing/2014/main" id="{A49225C4-4C1F-4AA6-84DB-59753B67D3A7}"/>
                </a:ext>
              </a:extLst>
            </p:cNvPr>
            <p:cNvSpPr/>
            <p:nvPr/>
          </p:nvSpPr>
          <p:spPr bwMode="auto">
            <a:xfrm>
              <a:off x="7652657" y="1197429"/>
              <a:ext cx="2960914" cy="587828"/>
            </a:xfrm>
            <a:custGeom>
              <a:avLst/>
              <a:gdLst>
                <a:gd name="connsiteX0" fmla="*/ 0 w 2960914"/>
                <a:gd name="connsiteY0" fmla="*/ 0 h 587828"/>
                <a:gd name="connsiteX1" fmla="*/ 0 w 2960914"/>
                <a:gd name="connsiteY1" fmla="*/ 65314 h 587828"/>
                <a:gd name="connsiteX2" fmla="*/ 70757 w 2960914"/>
                <a:gd name="connsiteY2" fmla="*/ 65314 h 587828"/>
                <a:gd name="connsiteX3" fmla="*/ 70757 w 2960914"/>
                <a:gd name="connsiteY3" fmla="*/ 92528 h 587828"/>
                <a:gd name="connsiteX4" fmla="*/ 103414 w 2960914"/>
                <a:gd name="connsiteY4" fmla="*/ 92528 h 587828"/>
                <a:gd name="connsiteX5" fmla="*/ 103414 w 2960914"/>
                <a:gd name="connsiteY5" fmla="*/ 108857 h 587828"/>
                <a:gd name="connsiteX6" fmla="*/ 174172 w 2960914"/>
                <a:gd name="connsiteY6" fmla="*/ 108857 h 587828"/>
                <a:gd name="connsiteX7" fmla="*/ 174172 w 2960914"/>
                <a:gd name="connsiteY7" fmla="*/ 125185 h 587828"/>
                <a:gd name="connsiteX8" fmla="*/ 239486 w 2960914"/>
                <a:gd name="connsiteY8" fmla="*/ 125185 h 587828"/>
                <a:gd name="connsiteX9" fmla="*/ 239486 w 2960914"/>
                <a:gd name="connsiteY9" fmla="*/ 146957 h 587828"/>
                <a:gd name="connsiteX10" fmla="*/ 386443 w 2960914"/>
                <a:gd name="connsiteY10" fmla="*/ 146957 h 587828"/>
                <a:gd name="connsiteX11" fmla="*/ 386443 w 2960914"/>
                <a:gd name="connsiteY11" fmla="*/ 157842 h 587828"/>
                <a:gd name="connsiteX12" fmla="*/ 500743 w 2960914"/>
                <a:gd name="connsiteY12" fmla="*/ 157842 h 587828"/>
                <a:gd name="connsiteX13" fmla="*/ 500743 w 2960914"/>
                <a:gd name="connsiteY13" fmla="*/ 179614 h 587828"/>
                <a:gd name="connsiteX14" fmla="*/ 566057 w 2960914"/>
                <a:gd name="connsiteY14" fmla="*/ 179614 h 587828"/>
                <a:gd name="connsiteX15" fmla="*/ 566057 w 2960914"/>
                <a:gd name="connsiteY15" fmla="*/ 201385 h 587828"/>
                <a:gd name="connsiteX16" fmla="*/ 707572 w 2960914"/>
                <a:gd name="connsiteY16" fmla="*/ 201385 h 587828"/>
                <a:gd name="connsiteX17" fmla="*/ 707572 w 2960914"/>
                <a:gd name="connsiteY17" fmla="*/ 201385 h 587828"/>
                <a:gd name="connsiteX18" fmla="*/ 789214 w 2960914"/>
                <a:gd name="connsiteY18" fmla="*/ 201385 h 587828"/>
                <a:gd name="connsiteX19" fmla="*/ 789214 w 2960914"/>
                <a:gd name="connsiteY19" fmla="*/ 266700 h 587828"/>
                <a:gd name="connsiteX20" fmla="*/ 947057 w 2960914"/>
                <a:gd name="connsiteY20" fmla="*/ 266700 h 587828"/>
                <a:gd name="connsiteX21" fmla="*/ 947057 w 2960914"/>
                <a:gd name="connsiteY21" fmla="*/ 293914 h 587828"/>
                <a:gd name="connsiteX22" fmla="*/ 1115786 w 2960914"/>
                <a:gd name="connsiteY22" fmla="*/ 293914 h 587828"/>
                <a:gd name="connsiteX23" fmla="*/ 1115786 w 2960914"/>
                <a:gd name="connsiteY23" fmla="*/ 326571 h 587828"/>
                <a:gd name="connsiteX24" fmla="*/ 1197429 w 2960914"/>
                <a:gd name="connsiteY24" fmla="*/ 326571 h 587828"/>
                <a:gd name="connsiteX25" fmla="*/ 1197429 w 2960914"/>
                <a:gd name="connsiteY25" fmla="*/ 326571 h 587828"/>
                <a:gd name="connsiteX26" fmla="*/ 1197429 w 2960914"/>
                <a:gd name="connsiteY26" fmla="*/ 326571 h 587828"/>
                <a:gd name="connsiteX27" fmla="*/ 1197429 w 2960914"/>
                <a:gd name="connsiteY27" fmla="*/ 370114 h 587828"/>
                <a:gd name="connsiteX28" fmla="*/ 1306286 w 2960914"/>
                <a:gd name="connsiteY28" fmla="*/ 370114 h 587828"/>
                <a:gd name="connsiteX29" fmla="*/ 1306286 w 2960914"/>
                <a:gd name="connsiteY29" fmla="*/ 386442 h 587828"/>
                <a:gd name="connsiteX30" fmla="*/ 1387929 w 2960914"/>
                <a:gd name="connsiteY30" fmla="*/ 386442 h 587828"/>
                <a:gd name="connsiteX31" fmla="*/ 1387929 w 2960914"/>
                <a:gd name="connsiteY31" fmla="*/ 413657 h 587828"/>
                <a:gd name="connsiteX32" fmla="*/ 1387929 w 2960914"/>
                <a:gd name="connsiteY32" fmla="*/ 413657 h 587828"/>
                <a:gd name="connsiteX33" fmla="*/ 1415143 w 2960914"/>
                <a:gd name="connsiteY33" fmla="*/ 440871 h 587828"/>
                <a:gd name="connsiteX34" fmla="*/ 1529443 w 2960914"/>
                <a:gd name="connsiteY34" fmla="*/ 440871 h 587828"/>
                <a:gd name="connsiteX35" fmla="*/ 1725386 w 2960914"/>
                <a:gd name="connsiteY35" fmla="*/ 440871 h 587828"/>
                <a:gd name="connsiteX36" fmla="*/ 1725386 w 2960914"/>
                <a:gd name="connsiteY36" fmla="*/ 473528 h 587828"/>
                <a:gd name="connsiteX37" fmla="*/ 1790700 w 2960914"/>
                <a:gd name="connsiteY37" fmla="*/ 473528 h 587828"/>
                <a:gd name="connsiteX38" fmla="*/ 1790700 w 2960914"/>
                <a:gd name="connsiteY38" fmla="*/ 473528 h 587828"/>
                <a:gd name="connsiteX39" fmla="*/ 1856014 w 2960914"/>
                <a:gd name="connsiteY39" fmla="*/ 473528 h 587828"/>
                <a:gd name="connsiteX40" fmla="*/ 1856014 w 2960914"/>
                <a:gd name="connsiteY40" fmla="*/ 522514 h 587828"/>
                <a:gd name="connsiteX41" fmla="*/ 2046514 w 2960914"/>
                <a:gd name="connsiteY41" fmla="*/ 522514 h 587828"/>
                <a:gd name="connsiteX42" fmla="*/ 2046514 w 2960914"/>
                <a:gd name="connsiteY42" fmla="*/ 522514 h 587828"/>
                <a:gd name="connsiteX43" fmla="*/ 2046514 w 2960914"/>
                <a:gd name="connsiteY43" fmla="*/ 522514 h 587828"/>
                <a:gd name="connsiteX44" fmla="*/ 2046514 w 2960914"/>
                <a:gd name="connsiteY44" fmla="*/ 522514 h 587828"/>
                <a:gd name="connsiteX45" fmla="*/ 2046514 w 2960914"/>
                <a:gd name="connsiteY45" fmla="*/ 571500 h 587828"/>
                <a:gd name="connsiteX46" fmla="*/ 2944586 w 2960914"/>
                <a:gd name="connsiteY46" fmla="*/ 571500 h 587828"/>
                <a:gd name="connsiteX47" fmla="*/ 2960914 w 2960914"/>
                <a:gd name="connsiteY47" fmla="*/ 587828 h 587828"/>
                <a:gd name="connsiteX48" fmla="*/ 2960914 w 2960914"/>
                <a:gd name="connsiteY48" fmla="*/ 587828 h 587828"/>
                <a:gd name="connsiteX0" fmla="*/ 0 w 2960914"/>
                <a:gd name="connsiteY0" fmla="*/ 0 h 587828"/>
                <a:gd name="connsiteX1" fmla="*/ 0 w 2960914"/>
                <a:gd name="connsiteY1" fmla="*/ 65314 h 587828"/>
                <a:gd name="connsiteX2" fmla="*/ 70757 w 2960914"/>
                <a:gd name="connsiteY2" fmla="*/ 65314 h 587828"/>
                <a:gd name="connsiteX3" fmla="*/ 70757 w 2960914"/>
                <a:gd name="connsiteY3" fmla="*/ 92528 h 587828"/>
                <a:gd name="connsiteX4" fmla="*/ 103414 w 2960914"/>
                <a:gd name="connsiteY4" fmla="*/ 92528 h 587828"/>
                <a:gd name="connsiteX5" fmla="*/ 103414 w 2960914"/>
                <a:gd name="connsiteY5" fmla="*/ 108857 h 587828"/>
                <a:gd name="connsiteX6" fmla="*/ 174172 w 2960914"/>
                <a:gd name="connsiteY6" fmla="*/ 108857 h 587828"/>
                <a:gd name="connsiteX7" fmla="*/ 174172 w 2960914"/>
                <a:gd name="connsiteY7" fmla="*/ 125185 h 587828"/>
                <a:gd name="connsiteX8" fmla="*/ 239486 w 2960914"/>
                <a:gd name="connsiteY8" fmla="*/ 125185 h 587828"/>
                <a:gd name="connsiteX9" fmla="*/ 239486 w 2960914"/>
                <a:gd name="connsiteY9" fmla="*/ 146957 h 587828"/>
                <a:gd name="connsiteX10" fmla="*/ 386443 w 2960914"/>
                <a:gd name="connsiteY10" fmla="*/ 146957 h 587828"/>
                <a:gd name="connsiteX11" fmla="*/ 386443 w 2960914"/>
                <a:gd name="connsiteY11" fmla="*/ 157842 h 587828"/>
                <a:gd name="connsiteX12" fmla="*/ 500743 w 2960914"/>
                <a:gd name="connsiteY12" fmla="*/ 157842 h 587828"/>
                <a:gd name="connsiteX13" fmla="*/ 500743 w 2960914"/>
                <a:gd name="connsiteY13" fmla="*/ 179614 h 587828"/>
                <a:gd name="connsiteX14" fmla="*/ 566057 w 2960914"/>
                <a:gd name="connsiteY14" fmla="*/ 179614 h 587828"/>
                <a:gd name="connsiteX15" fmla="*/ 566057 w 2960914"/>
                <a:gd name="connsiteY15" fmla="*/ 201385 h 587828"/>
                <a:gd name="connsiteX16" fmla="*/ 707572 w 2960914"/>
                <a:gd name="connsiteY16" fmla="*/ 201385 h 587828"/>
                <a:gd name="connsiteX17" fmla="*/ 707572 w 2960914"/>
                <a:gd name="connsiteY17" fmla="*/ 201385 h 587828"/>
                <a:gd name="connsiteX18" fmla="*/ 723899 w 2960914"/>
                <a:gd name="connsiteY18" fmla="*/ 228599 h 587828"/>
                <a:gd name="connsiteX19" fmla="*/ 789214 w 2960914"/>
                <a:gd name="connsiteY19" fmla="*/ 266700 h 587828"/>
                <a:gd name="connsiteX20" fmla="*/ 947057 w 2960914"/>
                <a:gd name="connsiteY20" fmla="*/ 266700 h 587828"/>
                <a:gd name="connsiteX21" fmla="*/ 947057 w 2960914"/>
                <a:gd name="connsiteY21" fmla="*/ 293914 h 587828"/>
                <a:gd name="connsiteX22" fmla="*/ 1115786 w 2960914"/>
                <a:gd name="connsiteY22" fmla="*/ 293914 h 587828"/>
                <a:gd name="connsiteX23" fmla="*/ 1115786 w 2960914"/>
                <a:gd name="connsiteY23" fmla="*/ 326571 h 587828"/>
                <a:gd name="connsiteX24" fmla="*/ 1197429 w 2960914"/>
                <a:gd name="connsiteY24" fmla="*/ 326571 h 587828"/>
                <a:gd name="connsiteX25" fmla="*/ 1197429 w 2960914"/>
                <a:gd name="connsiteY25" fmla="*/ 326571 h 587828"/>
                <a:gd name="connsiteX26" fmla="*/ 1197429 w 2960914"/>
                <a:gd name="connsiteY26" fmla="*/ 326571 h 587828"/>
                <a:gd name="connsiteX27" fmla="*/ 1197429 w 2960914"/>
                <a:gd name="connsiteY27" fmla="*/ 370114 h 587828"/>
                <a:gd name="connsiteX28" fmla="*/ 1306286 w 2960914"/>
                <a:gd name="connsiteY28" fmla="*/ 370114 h 587828"/>
                <a:gd name="connsiteX29" fmla="*/ 1306286 w 2960914"/>
                <a:gd name="connsiteY29" fmla="*/ 386442 h 587828"/>
                <a:gd name="connsiteX30" fmla="*/ 1387929 w 2960914"/>
                <a:gd name="connsiteY30" fmla="*/ 386442 h 587828"/>
                <a:gd name="connsiteX31" fmla="*/ 1387929 w 2960914"/>
                <a:gd name="connsiteY31" fmla="*/ 413657 h 587828"/>
                <a:gd name="connsiteX32" fmla="*/ 1387929 w 2960914"/>
                <a:gd name="connsiteY32" fmla="*/ 413657 h 587828"/>
                <a:gd name="connsiteX33" fmla="*/ 1415143 w 2960914"/>
                <a:gd name="connsiteY33" fmla="*/ 440871 h 587828"/>
                <a:gd name="connsiteX34" fmla="*/ 1529443 w 2960914"/>
                <a:gd name="connsiteY34" fmla="*/ 440871 h 587828"/>
                <a:gd name="connsiteX35" fmla="*/ 1725386 w 2960914"/>
                <a:gd name="connsiteY35" fmla="*/ 440871 h 587828"/>
                <a:gd name="connsiteX36" fmla="*/ 1725386 w 2960914"/>
                <a:gd name="connsiteY36" fmla="*/ 473528 h 587828"/>
                <a:gd name="connsiteX37" fmla="*/ 1790700 w 2960914"/>
                <a:gd name="connsiteY37" fmla="*/ 473528 h 587828"/>
                <a:gd name="connsiteX38" fmla="*/ 1790700 w 2960914"/>
                <a:gd name="connsiteY38" fmla="*/ 473528 h 587828"/>
                <a:gd name="connsiteX39" fmla="*/ 1856014 w 2960914"/>
                <a:gd name="connsiteY39" fmla="*/ 473528 h 587828"/>
                <a:gd name="connsiteX40" fmla="*/ 1856014 w 2960914"/>
                <a:gd name="connsiteY40" fmla="*/ 522514 h 587828"/>
                <a:gd name="connsiteX41" fmla="*/ 2046514 w 2960914"/>
                <a:gd name="connsiteY41" fmla="*/ 522514 h 587828"/>
                <a:gd name="connsiteX42" fmla="*/ 2046514 w 2960914"/>
                <a:gd name="connsiteY42" fmla="*/ 522514 h 587828"/>
                <a:gd name="connsiteX43" fmla="*/ 2046514 w 2960914"/>
                <a:gd name="connsiteY43" fmla="*/ 522514 h 587828"/>
                <a:gd name="connsiteX44" fmla="*/ 2046514 w 2960914"/>
                <a:gd name="connsiteY44" fmla="*/ 522514 h 587828"/>
                <a:gd name="connsiteX45" fmla="*/ 2046514 w 2960914"/>
                <a:gd name="connsiteY45" fmla="*/ 571500 h 587828"/>
                <a:gd name="connsiteX46" fmla="*/ 2944586 w 2960914"/>
                <a:gd name="connsiteY46" fmla="*/ 571500 h 587828"/>
                <a:gd name="connsiteX47" fmla="*/ 2960914 w 2960914"/>
                <a:gd name="connsiteY47" fmla="*/ 587828 h 587828"/>
                <a:gd name="connsiteX48" fmla="*/ 2960914 w 2960914"/>
                <a:gd name="connsiteY48" fmla="*/ 587828 h 587828"/>
                <a:gd name="connsiteX0" fmla="*/ 0 w 2960914"/>
                <a:gd name="connsiteY0" fmla="*/ 0 h 587828"/>
                <a:gd name="connsiteX1" fmla="*/ 0 w 2960914"/>
                <a:gd name="connsiteY1" fmla="*/ 65314 h 587828"/>
                <a:gd name="connsiteX2" fmla="*/ 70757 w 2960914"/>
                <a:gd name="connsiteY2" fmla="*/ 65314 h 587828"/>
                <a:gd name="connsiteX3" fmla="*/ 70757 w 2960914"/>
                <a:gd name="connsiteY3" fmla="*/ 92528 h 587828"/>
                <a:gd name="connsiteX4" fmla="*/ 103414 w 2960914"/>
                <a:gd name="connsiteY4" fmla="*/ 92528 h 587828"/>
                <a:gd name="connsiteX5" fmla="*/ 103414 w 2960914"/>
                <a:gd name="connsiteY5" fmla="*/ 108857 h 587828"/>
                <a:gd name="connsiteX6" fmla="*/ 174172 w 2960914"/>
                <a:gd name="connsiteY6" fmla="*/ 108857 h 587828"/>
                <a:gd name="connsiteX7" fmla="*/ 174172 w 2960914"/>
                <a:gd name="connsiteY7" fmla="*/ 125185 h 587828"/>
                <a:gd name="connsiteX8" fmla="*/ 239486 w 2960914"/>
                <a:gd name="connsiteY8" fmla="*/ 125185 h 587828"/>
                <a:gd name="connsiteX9" fmla="*/ 239486 w 2960914"/>
                <a:gd name="connsiteY9" fmla="*/ 146957 h 587828"/>
                <a:gd name="connsiteX10" fmla="*/ 386443 w 2960914"/>
                <a:gd name="connsiteY10" fmla="*/ 146957 h 587828"/>
                <a:gd name="connsiteX11" fmla="*/ 386443 w 2960914"/>
                <a:gd name="connsiteY11" fmla="*/ 157842 h 587828"/>
                <a:gd name="connsiteX12" fmla="*/ 500743 w 2960914"/>
                <a:gd name="connsiteY12" fmla="*/ 157842 h 587828"/>
                <a:gd name="connsiteX13" fmla="*/ 500743 w 2960914"/>
                <a:gd name="connsiteY13" fmla="*/ 179614 h 587828"/>
                <a:gd name="connsiteX14" fmla="*/ 566057 w 2960914"/>
                <a:gd name="connsiteY14" fmla="*/ 179614 h 587828"/>
                <a:gd name="connsiteX15" fmla="*/ 566057 w 2960914"/>
                <a:gd name="connsiteY15" fmla="*/ 201385 h 587828"/>
                <a:gd name="connsiteX16" fmla="*/ 707572 w 2960914"/>
                <a:gd name="connsiteY16" fmla="*/ 201385 h 587828"/>
                <a:gd name="connsiteX17" fmla="*/ 707572 w 2960914"/>
                <a:gd name="connsiteY17" fmla="*/ 201385 h 587828"/>
                <a:gd name="connsiteX18" fmla="*/ 789213 w 2960914"/>
                <a:gd name="connsiteY18" fmla="*/ 239484 h 587828"/>
                <a:gd name="connsiteX19" fmla="*/ 789214 w 2960914"/>
                <a:gd name="connsiteY19" fmla="*/ 266700 h 587828"/>
                <a:gd name="connsiteX20" fmla="*/ 947057 w 2960914"/>
                <a:gd name="connsiteY20" fmla="*/ 266700 h 587828"/>
                <a:gd name="connsiteX21" fmla="*/ 947057 w 2960914"/>
                <a:gd name="connsiteY21" fmla="*/ 293914 h 587828"/>
                <a:gd name="connsiteX22" fmla="*/ 1115786 w 2960914"/>
                <a:gd name="connsiteY22" fmla="*/ 293914 h 587828"/>
                <a:gd name="connsiteX23" fmla="*/ 1115786 w 2960914"/>
                <a:gd name="connsiteY23" fmla="*/ 326571 h 587828"/>
                <a:gd name="connsiteX24" fmla="*/ 1197429 w 2960914"/>
                <a:gd name="connsiteY24" fmla="*/ 326571 h 587828"/>
                <a:gd name="connsiteX25" fmla="*/ 1197429 w 2960914"/>
                <a:gd name="connsiteY25" fmla="*/ 326571 h 587828"/>
                <a:gd name="connsiteX26" fmla="*/ 1197429 w 2960914"/>
                <a:gd name="connsiteY26" fmla="*/ 326571 h 587828"/>
                <a:gd name="connsiteX27" fmla="*/ 1197429 w 2960914"/>
                <a:gd name="connsiteY27" fmla="*/ 370114 h 587828"/>
                <a:gd name="connsiteX28" fmla="*/ 1306286 w 2960914"/>
                <a:gd name="connsiteY28" fmla="*/ 370114 h 587828"/>
                <a:gd name="connsiteX29" fmla="*/ 1306286 w 2960914"/>
                <a:gd name="connsiteY29" fmla="*/ 386442 h 587828"/>
                <a:gd name="connsiteX30" fmla="*/ 1387929 w 2960914"/>
                <a:gd name="connsiteY30" fmla="*/ 386442 h 587828"/>
                <a:gd name="connsiteX31" fmla="*/ 1387929 w 2960914"/>
                <a:gd name="connsiteY31" fmla="*/ 413657 h 587828"/>
                <a:gd name="connsiteX32" fmla="*/ 1387929 w 2960914"/>
                <a:gd name="connsiteY32" fmla="*/ 413657 h 587828"/>
                <a:gd name="connsiteX33" fmla="*/ 1415143 w 2960914"/>
                <a:gd name="connsiteY33" fmla="*/ 440871 h 587828"/>
                <a:gd name="connsiteX34" fmla="*/ 1529443 w 2960914"/>
                <a:gd name="connsiteY34" fmla="*/ 440871 h 587828"/>
                <a:gd name="connsiteX35" fmla="*/ 1725386 w 2960914"/>
                <a:gd name="connsiteY35" fmla="*/ 440871 h 587828"/>
                <a:gd name="connsiteX36" fmla="*/ 1725386 w 2960914"/>
                <a:gd name="connsiteY36" fmla="*/ 473528 h 587828"/>
                <a:gd name="connsiteX37" fmla="*/ 1790700 w 2960914"/>
                <a:gd name="connsiteY37" fmla="*/ 473528 h 587828"/>
                <a:gd name="connsiteX38" fmla="*/ 1790700 w 2960914"/>
                <a:gd name="connsiteY38" fmla="*/ 473528 h 587828"/>
                <a:gd name="connsiteX39" fmla="*/ 1856014 w 2960914"/>
                <a:gd name="connsiteY39" fmla="*/ 473528 h 587828"/>
                <a:gd name="connsiteX40" fmla="*/ 1856014 w 2960914"/>
                <a:gd name="connsiteY40" fmla="*/ 522514 h 587828"/>
                <a:gd name="connsiteX41" fmla="*/ 2046514 w 2960914"/>
                <a:gd name="connsiteY41" fmla="*/ 522514 h 587828"/>
                <a:gd name="connsiteX42" fmla="*/ 2046514 w 2960914"/>
                <a:gd name="connsiteY42" fmla="*/ 522514 h 587828"/>
                <a:gd name="connsiteX43" fmla="*/ 2046514 w 2960914"/>
                <a:gd name="connsiteY43" fmla="*/ 522514 h 587828"/>
                <a:gd name="connsiteX44" fmla="*/ 2046514 w 2960914"/>
                <a:gd name="connsiteY44" fmla="*/ 522514 h 587828"/>
                <a:gd name="connsiteX45" fmla="*/ 2046514 w 2960914"/>
                <a:gd name="connsiteY45" fmla="*/ 571500 h 587828"/>
                <a:gd name="connsiteX46" fmla="*/ 2944586 w 2960914"/>
                <a:gd name="connsiteY46" fmla="*/ 571500 h 587828"/>
                <a:gd name="connsiteX47" fmla="*/ 2960914 w 2960914"/>
                <a:gd name="connsiteY47" fmla="*/ 587828 h 587828"/>
                <a:gd name="connsiteX48" fmla="*/ 2960914 w 2960914"/>
                <a:gd name="connsiteY48" fmla="*/ 587828 h 587828"/>
                <a:gd name="connsiteX0" fmla="*/ 0 w 2960914"/>
                <a:gd name="connsiteY0" fmla="*/ 0 h 587828"/>
                <a:gd name="connsiteX1" fmla="*/ 0 w 2960914"/>
                <a:gd name="connsiteY1" fmla="*/ 65314 h 587828"/>
                <a:gd name="connsiteX2" fmla="*/ 70757 w 2960914"/>
                <a:gd name="connsiteY2" fmla="*/ 65314 h 587828"/>
                <a:gd name="connsiteX3" fmla="*/ 70757 w 2960914"/>
                <a:gd name="connsiteY3" fmla="*/ 92528 h 587828"/>
                <a:gd name="connsiteX4" fmla="*/ 103414 w 2960914"/>
                <a:gd name="connsiteY4" fmla="*/ 92528 h 587828"/>
                <a:gd name="connsiteX5" fmla="*/ 103414 w 2960914"/>
                <a:gd name="connsiteY5" fmla="*/ 108857 h 587828"/>
                <a:gd name="connsiteX6" fmla="*/ 174172 w 2960914"/>
                <a:gd name="connsiteY6" fmla="*/ 108857 h 587828"/>
                <a:gd name="connsiteX7" fmla="*/ 174172 w 2960914"/>
                <a:gd name="connsiteY7" fmla="*/ 125185 h 587828"/>
                <a:gd name="connsiteX8" fmla="*/ 239486 w 2960914"/>
                <a:gd name="connsiteY8" fmla="*/ 125185 h 587828"/>
                <a:gd name="connsiteX9" fmla="*/ 239486 w 2960914"/>
                <a:gd name="connsiteY9" fmla="*/ 146957 h 587828"/>
                <a:gd name="connsiteX10" fmla="*/ 386443 w 2960914"/>
                <a:gd name="connsiteY10" fmla="*/ 146957 h 587828"/>
                <a:gd name="connsiteX11" fmla="*/ 386443 w 2960914"/>
                <a:gd name="connsiteY11" fmla="*/ 157842 h 587828"/>
                <a:gd name="connsiteX12" fmla="*/ 500743 w 2960914"/>
                <a:gd name="connsiteY12" fmla="*/ 157842 h 587828"/>
                <a:gd name="connsiteX13" fmla="*/ 500743 w 2960914"/>
                <a:gd name="connsiteY13" fmla="*/ 179614 h 587828"/>
                <a:gd name="connsiteX14" fmla="*/ 566057 w 2960914"/>
                <a:gd name="connsiteY14" fmla="*/ 179614 h 587828"/>
                <a:gd name="connsiteX15" fmla="*/ 566057 w 2960914"/>
                <a:gd name="connsiteY15" fmla="*/ 201385 h 587828"/>
                <a:gd name="connsiteX16" fmla="*/ 707572 w 2960914"/>
                <a:gd name="connsiteY16" fmla="*/ 201385 h 587828"/>
                <a:gd name="connsiteX17" fmla="*/ 702129 w 2960914"/>
                <a:gd name="connsiteY17" fmla="*/ 299357 h 587828"/>
                <a:gd name="connsiteX18" fmla="*/ 789213 w 2960914"/>
                <a:gd name="connsiteY18" fmla="*/ 239484 h 587828"/>
                <a:gd name="connsiteX19" fmla="*/ 789214 w 2960914"/>
                <a:gd name="connsiteY19" fmla="*/ 266700 h 587828"/>
                <a:gd name="connsiteX20" fmla="*/ 947057 w 2960914"/>
                <a:gd name="connsiteY20" fmla="*/ 266700 h 587828"/>
                <a:gd name="connsiteX21" fmla="*/ 947057 w 2960914"/>
                <a:gd name="connsiteY21" fmla="*/ 293914 h 587828"/>
                <a:gd name="connsiteX22" fmla="*/ 1115786 w 2960914"/>
                <a:gd name="connsiteY22" fmla="*/ 293914 h 587828"/>
                <a:gd name="connsiteX23" fmla="*/ 1115786 w 2960914"/>
                <a:gd name="connsiteY23" fmla="*/ 326571 h 587828"/>
                <a:gd name="connsiteX24" fmla="*/ 1197429 w 2960914"/>
                <a:gd name="connsiteY24" fmla="*/ 326571 h 587828"/>
                <a:gd name="connsiteX25" fmla="*/ 1197429 w 2960914"/>
                <a:gd name="connsiteY25" fmla="*/ 326571 h 587828"/>
                <a:gd name="connsiteX26" fmla="*/ 1197429 w 2960914"/>
                <a:gd name="connsiteY26" fmla="*/ 326571 h 587828"/>
                <a:gd name="connsiteX27" fmla="*/ 1197429 w 2960914"/>
                <a:gd name="connsiteY27" fmla="*/ 370114 h 587828"/>
                <a:gd name="connsiteX28" fmla="*/ 1306286 w 2960914"/>
                <a:gd name="connsiteY28" fmla="*/ 370114 h 587828"/>
                <a:gd name="connsiteX29" fmla="*/ 1306286 w 2960914"/>
                <a:gd name="connsiteY29" fmla="*/ 386442 h 587828"/>
                <a:gd name="connsiteX30" fmla="*/ 1387929 w 2960914"/>
                <a:gd name="connsiteY30" fmla="*/ 386442 h 587828"/>
                <a:gd name="connsiteX31" fmla="*/ 1387929 w 2960914"/>
                <a:gd name="connsiteY31" fmla="*/ 413657 h 587828"/>
                <a:gd name="connsiteX32" fmla="*/ 1387929 w 2960914"/>
                <a:gd name="connsiteY32" fmla="*/ 413657 h 587828"/>
                <a:gd name="connsiteX33" fmla="*/ 1415143 w 2960914"/>
                <a:gd name="connsiteY33" fmla="*/ 440871 h 587828"/>
                <a:gd name="connsiteX34" fmla="*/ 1529443 w 2960914"/>
                <a:gd name="connsiteY34" fmla="*/ 440871 h 587828"/>
                <a:gd name="connsiteX35" fmla="*/ 1725386 w 2960914"/>
                <a:gd name="connsiteY35" fmla="*/ 440871 h 587828"/>
                <a:gd name="connsiteX36" fmla="*/ 1725386 w 2960914"/>
                <a:gd name="connsiteY36" fmla="*/ 473528 h 587828"/>
                <a:gd name="connsiteX37" fmla="*/ 1790700 w 2960914"/>
                <a:gd name="connsiteY37" fmla="*/ 473528 h 587828"/>
                <a:gd name="connsiteX38" fmla="*/ 1790700 w 2960914"/>
                <a:gd name="connsiteY38" fmla="*/ 473528 h 587828"/>
                <a:gd name="connsiteX39" fmla="*/ 1856014 w 2960914"/>
                <a:gd name="connsiteY39" fmla="*/ 473528 h 587828"/>
                <a:gd name="connsiteX40" fmla="*/ 1856014 w 2960914"/>
                <a:gd name="connsiteY40" fmla="*/ 522514 h 587828"/>
                <a:gd name="connsiteX41" fmla="*/ 2046514 w 2960914"/>
                <a:gd name="connsiteY41" fmla="*/ 522514 h 587828"/>
                <a:gd name="connsiteX42" fmla="*/ 2046514 w 2960914"/>
                <a:gd name="connsiteY42" fmla="*/ 522514 h 587828"/>
                <a:gd name="connsiteX43" fmla="*/ 2046514 w 2960914"/>
                <a:gd name="connsiteY43" fmla="*/ 522514 h 587828"/>
                <a:gd name="connsiteX44" fmla="*/ 2046514 w 2960914"/>
                <a:gd name="connsiteY44" fmla="*/ 522514 h 587828"/>
                <a:gd name="connsiteX45" fmla="*/ 2046514 w 2960914"/>
                <a:gd name="connsiteY45" fmla="*/ 571500 h 587828"/>
                <a:gd name="connsiteX46" fmla="*/ 2944586 w 2960914"/>
                <a:gd name="connsiteY46" fmla="*/ 571500 h 587828"/>
                <a:gd name="connsiteX47" fmla="*/ 2960914 w 2960914"/>
                <a:gd name="connsiteY47" fmla="*/ 587828 h 587828"/>
                <a:gd name="connsiteX48" fmla="*/ 2960914 w 2960914"/>
                <a:gd name="connsiteY48" fmla="*/ 587828 h 587828"/>
                <a:gd name="connsiteX0" fmla="*/ 0 w 2960914"/>
                <a:gd name="connsiteY0" fmla="*/ 0 h 587828"/>
                <a:gd name="connsiteX1" fmla="*/ 0 w 2960914"/>
                <a:gd name="connsiteY1" fmla="*/ 65314 h 587828"/>
                <a:gd name="connsiteX2" fmla="*/ 70757 w 2960914"/>
                <a:gd name="connsiteY2" fmla="*/ 65314 h 587828"/>
                <a:gd name="connsiteX3" fmla="*/ 70757 w 2960914"/>
                <a:gd name="connsiteY3" fmla="*/ 92528 h 587828"/>
                <a:gd name="connsiteX4" fmla="*/ 103414 w 2960914"/>
                <a:gd name="connsiteY4" fmla="*/ 92528 h 587828"/>
                <a:gd name="connsiteX5" fmla="*/ 103414 w 2960914"/>
                <a:gd name="connsiteY5" fmla="*/ 108857 h 587828"/>
                <a:gd name="connsiteX6" fmla="*/ 174172 w 2960914"/>
                <a:gd name="connsiteY6" fmla="*/ 108857 h 587828"/>
                <a:gd name="connsiteX7" fmla="*/ 174172 w 2960914"/>
                <a:gd name="connsiteY7" fmla="*/ 125185 h 587828"/>
                <a:gd name="connsiteX8" fmla="*/ 239486 w 2960914"/>
                <a:gd name="connsiteY8" fmla="*/ 125185 h 587828"/>
                <a:gd name="connsiteX9" fmla="*/ 239486 w 2960914"/>
                <a:gd name="connsiteY9" fmla="*/ 146957 h 587828"/>
                <a:gd name="connsiteX10" fmla="*/ 386443 w 2960914"/>
                <a:gd name="connsiteY10" fmla="*/ 146957 h 587828"/>
                <a:gd name="connsiteX11" fmla="*/ 386443 w 2960914"/>
                <a:gd name="connsiteY11" fmla="*/ 157842 h 587828"/>
                <a:gd name="connsiteX12" fmla="*/ 500743 w 2960914"/>
                <a:gd name="connsiteY12" fmla="*/ 157842 h 587828"/>
                <a:gd name="connsiteX13" fmla="*/ 500743 w 2960914"/>
                <a:gd name="connsiteY13" fmla="*/ 179614 h 587828"/>
                <a:gd name="connsiteX14" fmla="*/ 566057 w 2960914"/>
                <a:gd name="connsiteY14" fmla="*/ 179614 h 587828"/>
                <a:gd name="connsiteX15" fmla="*/ 566057 w 2960914"/>
                <a:gd name="connsiteY15" fmla="*/ 201385 h 587828"/>
                <a:gd name="connsiteX16" fmla="*/ 707572 w 2960914"/>
                <a:gd name="connsiteY16" fmla="*/ 201385 h 587828"/>
                <a:gd name="connsiteX17" fmla="*/ 718458 w 2960914"/>
                <a:gd name="connsiteY17" fmla="*/ 239485 h 587828"/>
                <a:gd name="connsiteX18" fmla="*/ 789213 w 2960914"/>
                <a:gd name="connsiteY18" fmla="*/ 239484 h 587828"/>
                <a:gd name="connsiteX19" fmla="*/ 789214 w 2960914"/>
                <a:gd name="connsiteY19" fmla="*/ 266700 h 587828"/>
                <a:gd name="connsiteX20" fmla="*/ 947057 w 2960914"/>
                <a:gd name="connsiteY20" fmla="*/ 266700 h 587828"/>
                <a:gd name="connsiteX21" fmla="*/ 947057 w 2960914"/>
                <a:gd name="connsiteY21" fmla="*/ 293914 h 587828"/>
                <a:gd name="connsiteX22" fmla="*/ 1115786 w 2960914"/>
                <a:gd name="connsiteY22" fmla="*/ 293914 h 587828"/>
                <a:gd name="connsiteX23" fmla="*/ 1115786 w 2960914"/>
                <a:gd name="connsiteY23" fmla="*/ 326571 h 587828"/>
                <a:gd name="connsiteX24" fmla="*/ 1197429 w 2960914"/>
                <a:gd name="connsiteY24" fmla="*/ 326571 h 587828"/>
                <a:gd name="connsiteX25" fmla="*/ 1197429 w 2960914"/>
                <a:gd name="connsiteY25" fmla="*/ 326571 h 587828"/>
                <a:gd name="connsiteX26" fmla="*/ 1197429 w 2960914"/>
                <a:gd name="connsiteY26" fmla="*/ 326571 h 587828"/>
                <a:gd name="connsiteX27" fmla="*/ 1197429 w 2960914"/>
                <a:gd name="connsiteY27" fmla="*/ 370114 h 587828"/>
                <a:gd name="connsiteX28" fmla="*/ 1306286 w 2960914"/>
                <a:gd name="connsiteY28" fmla="*/ 370114 h 587828"/>
                <a:gd name="connsiteX29" fmla="*/ 1306286 w 2960914"/>
                <a:gd name="connsiteY29" fmla="*/ 386442 h 587828"/>
                <a:gd name="connsiteX30" fmla="*/ 1387929 w 2960914"/>
                <a:gd name="connsiteY30" fmla="*/ 386442 h 587828"/>
                <a:gd name="connsiteX31" fmla="*/ 1387929 w 2960914"/>
                <a:gd name="connsiteY31" fmla="*/ 413657 h 587828"/>
                <a:gd name="connsiteX32" fmla="*/ 1387929 w 2960914"/>
                <a:gd name="connsiteY32" fmla="*/ 413657 h 587828"/>
                <a:gd name="connsiteX33" fmla="*/ 1415143 w 2960914"/>
                <a:gd name="connsiteY33" fmla="*/ 440871 h 587828"/>
                <a:gd name="connsiteX34" fmla="*/ 1529443 w 2960914"/>
                <a:gd name="connsiteY34" fmla="*/ 440871 h 587828"/>
                <a:gd name="connsiteX35" fmla="*/ 1725386 w 2960914"/>
                <a:gd name="connsiteY35" fmla="*/ 440871 h 587828"/>
                <a:gd name="connsiteX36" fmla="*/ 1725386 w 2960914"/>
                <a:gd name="connsiteY36" fmla="*/ 473528 h 587828"/>
                <a:gd name="connsiteX37" fmla="*/ 1790700 w 2960914"/>
                <a:gd name="connsiteY37" fmla="*/ 473528 h 587828"/>
                <a:gd name="connsiteX38" fmla="*/ 1790700 w 2960914"/>
                <a:gd name="connsiteY38" fmla="*/ 473528 h 587828"/>
                <a:gd name="connsiteX39" fmla="*/ 1856014 w 2960914"/>
                <a:gd name="connsiteY39" fmla="*/ 473528 h 587828"/>
                <a:gd name="connsiteX40" fmla="*/ 1856014 w 2960914"/>
                <a:gd name="connsiteY40" fmla="*/ 522514 h 587828"/>
                <a:gd name="connsiteX41" fmla="*/ 2046514 w 2960914"/>
                <a:gd name="connsiteY41" fmla="*/ 522514 h 587828"/>
                <a:gd name="connsiteX42" fmla="*/ 2046514 w 2960914"/>
                <a:gd name="connsiteY42" fmla="*/ 522514 h 587828"/>
                <a:gd name="connsiteX43" fmla="*/ 2046514 w 2960914"/>
                <a:gd name="connsiteY43" fmla="*/ 522514 h 587828"/>
                <a:gd name="connsiteX44" fmla="*/ 2046514 w 2960914"/>
                <a:gd name="connsiteY44" fmla="*/ 522514 h 587828"/>
                <a:gd name="connsiteX45" fmla="*/ 2046514 w 2960914"/>
                <a:gd name="connsiteY45" fmla="*/ 571500 h 587828"/>
                <a:gd name="connsiteX46" fmla="*/ 2944586 w 2960914"/>
                <a:gd name="connsiteY46" fmla="*/ 571500 h 587828"/>
                <a:gd name="connsiteX47" fmla="*/ 2960914 w 2960914"/>
                <a:gd name="connsiteY47" fmla="*/ 587828 h 587828"/>
                <a:gd name="connsiteX48" fmla="*/ 2960914 w 2960914"/>
                <a:gd name="connsiteY48" fmla="*/ 587828 h 587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960914" h="587828">
                  <a:moveTo>
                    <a:pt x="0" y="0"/>
                  </a:moveTo>
                  <a:lnTo>
                    <a:pt x="0" y="65314"/>
                  </a:lnTo>
                  <a:lnTo>
                    <a:pt x="70757" y="65314"/>
                  </a:lnTo>
                  <a:lnTo>
                    <a:pt x="70757" y="92528"/>
                  </a:lnTo>
                  <a:lnTo>
                    <a:pt x="103414" y="92528"/>
                  </a:lnTo>
                  <a:lnTo>
                    <a:pt x="103414" y="108857"/>
                  </a:lnTo>
                  <a:lnTo>
                    <a:pt x="174172" y="108857"/>
                  </a:lnTo>
                  <a:lnTo>
                    <a:pt x="174172" y="125185"/>
                  </a:lnTo>
                  <a:lnTo>
                    <a:pt x="239486" y="125185"/>
                  </a:lnTo>
                  <a:lnTo>
                    <a:pt x="239486" y="146957"/>
                  </a:lnTo>
                  <a:lnTo>
                    <a:pt x="386443" y="146957"/>
                  </a:lnTo>
                  <a:lnTo>
                    <a:pt x="386443" y="157842"/>
                  </a:lnTo>
                  <a:lnTo>
                    <a:pt x="500743" y="157842"/>
                  </a:lnTo>
                  <a:lnTo>
                    <a:pt x="500743" y="179614"/>
                  </a:lnTo>
                  <a:lnTo>
                    <a:pt x="566057" y="179614"/>
                  </a:lnTo>
                  <a:lnTo>
                    <a:pt x="566057" y="201385"/>
                  </a:lnTo>
                  <a:lnTo>
                    <a:pt x="707572" y="201385"/>
                  </a:lnTo>
                  <a:lnTo>
                    <a:pt x="718458" y="239485"/>
                  </a:lnTo>
                  <a:lnTo>
                    <a:pt x="789213" y="239484"/>
                  </a:lnTo>
                  <a:cubicBezTo>
                    <a:pt x="789213" y="248556"/>
                    <a:pt x="789214" y="257628"/>
                    <a:pt x="789214" y="266700"/>
                  </a:cubicBezTo>
                  <a:lnTo>
                    <a:pt x="947057" y="266700"/>
                  </a:lnTo>
                  <a:lnTo>
                    <a:pt x="947057" y="293914"/>
                  </a:lnTo>
                  <a:lnTo>
                    <a:pt x="1115786" y="293914"/>
                  </a:lnTo>
                  <a:lnTo>
                    <a:pt x="1115786" y="326571"/>
                  </a:lnTo>
                  <a:lnTo>
                    <a:pt x="1197429" y="326571"/>
                  </a:lnTo>
                  <a:lnTo>
                    <a:pt x="1197429" y="326571"/>
                  </a:lnTo>
                  <a:lnTo>
                    <a:pt x="1197429" y="326571"/>
                  </a:lnTo>
                  <a:lnTo>
                    <a:pt x="1197429" y="370114"/>
                  </a:lnTo>
                  <a:lnTo>
                    <a:pt x="1306286" y="370114"/>
                  </a:lnTo>
                  <a:lnTo>
                    <a:pt x="1306286" y="386442"/>
                  </a:lnTo>
                  <a:lnTo>
                    <a:pt x="1387929" y="386442"/>
                  </a:lnTo>
                  <a:lnTo>
                    <a:pt x="1387929" y="413657"/>
                  </a:lnTo>
                  <a:lnTo>
                    <a:pt x="1387929" y="413657"/>
                  </a:lnTo>
                  <a:lnTo>
                    <a:pt x="1415143" y="440871"/>
                  </a:lnTo>
                  <a:lnTo>
                    <a:pt x="1529443" y="440871"/>
                  </a:lnTo>
                  <a:lnTo>
                    <a:pt x="1725386" y="440871"/>
                  </a:lnTo>
                  <a:lnTo>
                    <a:pt x="1725386" y="473528"/>
                  </a:lnTo>
                  <a:lnTo>
                    <a:pt x="1790700" y="473528"/>
                  </a:lnTo>
                  <a:lnTo>
                    <a:pt x="1790700" y="473528"/>
                  </a:lnTo>
                  <a:lnTo>
                    <a:pt x="1856014" y="473528"/>
                  </a:lnTo>
                  <a:lnTo>
                    <a:pt x="1856014" y="522514"/>
                  </a:lnTo>
                  <a:lnTo>
                    <a:pt x="2046514" y="522514"/>
                  </a:lnTo>
                  <a:lnTo>
                    <a:pt x="2046514" y="522514"/>
                  </a:lnTo>
                  <a:lnTo>
                    <a:pt x="2046514" y="522514"/>
                  </a:lnTo>
                  <a:lnTo>
                    <a:pt x="2046514" y="522514"/>
                  </a:lnTo>
                  <a:lnTo>
                    <a:pt x="2046514" y="571500"/>
                  </a:lnTo>
                  <a:lnTo>
                    <a:pt x="2944586" y="571500"/>
                  </a:lnTo>
                  <a:lnTo>
                    <a:pt x="2960914" y="587828"/>
                  </a:lnTo>
                  <a:lnTo>
                    <a:pt x="2960914" y="587828"/>
                  </a:lnTo>
                </a:path>
              </a:pathLst>
            </a:custGeom>
            <a:noFill/>
            <a:ln w="28575">
              <a:solidFill>
                <a:schemeClr val="accent4"/>
              </a:solidFill>
              <a:miter lim="800000"/>
              <a:headEnd/>
              <a:tailEnd/>
            </a:ln>
          </p:spPr>
          <p:txBody>
            <a:bodyPr rtlCol="0" anchor="ctr"/>
            <a:lstStyle/>
            <a:p>
              <a:pPr algn="ctr"/>
              <a:endParaRPr lang="en-US" dirty="0"/>
            </a:p>
          </p:txBody>
        </p:sp>
      </p:grpSp>
      <p:sp>
        <p:nvSpPr>
          <p:cNvPr id="163" name="Title 8">
            <a:extLst>
              <a:ext uri="{FF2B5EF4-FFF2-40B4-BE49-F238E27FC236}">
                <a16:creationId xmlns:a16="http://schemas.microsoft.com/office/drawing/2014/main" id="{7579165D-8293-49B0-99C4-6C7341223600}"/>
              </a:ext>
            </a:extLst>
          </p:cNvPr>
          <p:cNvSpPr>
            <a:spLocks noGrp="1"/>
          </p:cNvSpPr>
          <p:nvPr>
            <p:ph type="title"/>
          </p:nvPr>
        </p:nvSpPr>
        <p:spPr>
          <a:xfrm>
            <a:off x="609760" y="238135"/>
            <a:ext cx="10872445" cy="1103313"/>
          </a:xfrm>
        </p:spPr>
        <p:txBody>
          <a:bodyPr/>
          <a:lstStyle/>
          <a:p>
            <a:r>
              <a:rPr lang="en-US" dirty="0"/>
              <a:t>TCGA Molecular Classification and Outcomes</a:t>
            </a:r>
          </a:p>
        </p:txBody>
      </p:sp>
      <p:sp>
        <p:nvSpPr>
          <p:cNvPr id="164" name="Content Placeholder 16">
            <a:extLst>
              <a:ext uri="{FF2B5EF4-FFF2-40B4-BE49-F238E27FC236}">
                <a16:creationId xmlns:a16="http://schemas.microsoft.com/office/drawing/2014/main" id="{3AE9458A-00F3-4162-8712-0CF6614B0E23}"/>
              </a:ext>
            </a:extLst>
          </p:cNvPr>
          <p:cNvSpPr>
            <a:spLocks noGrp="1"/>
          </p:cNvSpPr>
          <p:nvPr>
            <p:ph sz="half" idx="1"/>
          </p:nvPr>
        </p:nvSpPr>
        <p:spPr>
          <a:xfrm>
            <a:off x="601820" y="5700123"/>
            <a:ext cx="6035437" cy="612375"/>
          </a:xfrm>
        </p:spPr>
        <p:txBody>
          <a:bodyPr/>
          <a:lstStyle/>
          <a:p>
            <a:r>
              <a:rPr lang="en-US" sz="1800" dirty="0"/>
              <a:t>Prognostic value of molecular classification of high-risk endometrial cancer for benefit from chemotherapy </a:t>
            </a:r>
          </a:p>
        </p:txBody>
      </p:sp>
      <p:sp>
        <p:nvSpPr>
          <p:cNvPr id="165" name="Content Placeholder 17">
            <a:extLst>
              <a:ext uri="{FF2B5EF4-FFF2-40B4-BE49-F238E27FC236}">
                <a16:creationId xmlns:a16="http://schemas.microsoft.com/office/drawing/2014/main" id="{EC3BA46E-6D38-4698-B0C0-534309D4A6F6}"/>
              </a:ext>
            </a:extLst>
          </p:cNvPr>
          <p:cNvSpPr txBox="1">
            <a:spLocks/>
          </p:cNvSpPr>
          <p:nvPr/>
        </p:nvSpPr>
        <p:spPr>
          <a:xfrm>
            <a:off x="6587491" y="5086324"/>
            <a:ext cx="5624511" cy="1466876"/>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250"/>
              </a:spcBef>
              <a:spcAft>
                <a:spcPts val="0"/>
              </a:spcAft>
            </a:pPr>
            <a:r>
              <a:rPr lang="en-US" sz="1800" b="0" kern="0" dirty="0"/>
              <a:t>410 patients with successful molecular testing</a:t>
            </a:r>
          </a:p>
          <a:p>
            <a:pPr lvl="1">
              <a:spcBef>
                <a:spcPts val="250"/>
              </a:spcBef>
              <a:spcAft>
                <a:spcPts val="0"/>
              </a:spcAft>
            </a:pPr>
            <a:r>
              <a:rPr lang="en-US" sz="1600" b="0" kern="0" dirty="0"/>
              <a:t>23% </a:t>
            </a:r>
            <a:r>
              <a:rPr lang="en-US" sz="1600" b="0" i="1" kern="0" dirty="0"/>
              <a:t>p53</a:t>
            </a:r>
            <a:r>
              <a:rPr lang="en-US" sz="1600" b="0" kern="0" dirty="0"/>
              <a:t>abn: </a:t>
            </a:r>
            <a:r>
              <a:rPr lang="en-US" sz="1600" b="0" i="1" kern="0" dirty="0"/>
              <a:t>p53</a:t>
            </a:r>
            <a:r>
              <a:rPr lang="en-US" sz="1600" b="0" kern="0" dirty="0"/>
              <a:t> abnormal</a:t>
            </a:r>
          </a:p>
          <a:p>
            <a:pPr lvl="1">
              <a:spcBef>
                <a:spcPts val="250"/>
              </a:spcBef>
              <a:spcAft>
                <a:spcPts val="0"/>
              </a:spcAft>
            </a:pPr>
            <a:r>
              <a:rPr lang="en-US" sz="1600" b="0" kern="0" dirty="0"/>
              <a:t>12% </a:t>
            </a:r>
            <a:r>
              <a:rPr lang="en-US" sz="1600" b="0" i="1" kern="0" dirty="0"/>
              <a:t>POLE</a:t>
            </a:r>
            <a:r>
              <a:rPr lang="en-US" sz="1600" b="0" kern="0" dirty="0"/>
              <a:t>mut: </a:t>
            </a:r>
            <a:r>
              <a:rPr lang="en-US" sz="1600" b="0" i="1" kern="0" dirty="0"/>
              <a:t>POLE</a:t>
            </a:r>
            <a:r>
              <a:rPr lang="en-US" sz="1600" b="0" kern="0" dirty="0"/>
              <a:t> ultramutated</a:t>
            </a:r>
          </a:p>
          <a:p>
            <a:pPr lvl="1">
              <a:spcBef>
                <a:spcPts val="250"/>
              </a:spcBef>
              <a:spcAft>
                <a:spcPts val="0"/>
              </a:spcAft>
            </a:pPr>
            <a:r>
              <a:rPr lang="en-US" sz="1600" b="0" kern="0" dirty="0"/>
              <a:t>33% dMMR: mismatch repair deficient</a:t>
            </a:r>
          </a:p>
          <a:p>
            <a:pPr lvl="1">
              <a:spcBef>
                <a:spcPts val="250"/>
              </a:spcBef>
              <a:spcAft>
                <a:spcPts val="0"/>
              </a:spcAft>
            </a:pPr>
            <a:r>
              <a:rPr lang="en-US" sz="1600" b="0" kern="0" dirty="0"/>
              <a:t>32% NSMP: no specific molecular profile</a:t>
            </a:r>
          </a:p>
          <a:p>
            <a:endParaRPr lang="en-US" sz="1800" b="0" kern="0" dirty="0"/>
          </a:p>
        </p:txBody>
      </p:sp>
      <p:sp>
        <p:nvSpPr>
          <p:cNvPr id="166" name="TextBox 165">
            <a:extLst>
              <a:ext uri="{FF2B5EF4-FFF2-40B4-BE49-F238E27FC236}">
                <a16:creationId xmlns:a16="http://schemas.microsoft.com/office/drawing/2014/main" id="{F433CF0F-E59A-41DB-901B-97B469FFD211}"/>
              </a:ext>
            </a:extLst>
          </p:cNvPr>
          <p:cNvSpPr txBox="1"/>
          <p:nvPr/>
        </p:nvSpPr>
        <p:spPr bwMode="auto">
          <a:xfrm>
            <a:off x="445495" y="6366139"/>
            <a:ext cx="772695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200" b="0" kern="1200" dirty="0">
                <a:solidFill>
                  <a:srgbClr val="455560"/>
                </a:solidFill>
                <a:latin typeface="Calibri" panose="020F0502020204030204" pitchFamily="34" charset="0"/>
                <a:cs typeface="Calibri" panose="020F0502020204030204" pitchFamily="34" charset="0"/>
              </a:rPr>
              <a:t>MacKay. Oncotarget. 2017;8:84579. León-Castillo. JCO. 2020;38:3388.</a:t>
            </a:r>
          </a:p>
        </p:txBody>
      </p:sp>
      <p:sp>
        <p:nvSpPr>
          <p:cNvPr id="170" name="Rectangle 169">
            <a:extLst>
              <a:ext uri="{FF2B5EF4-FFF2-40B4-BE49-F238E27FC236}">
                <a16:creationId xmlns:a16="http://schemas.microsoft.com/office/drawing/2014/main" id="{79C3736A-59D7-4C31-997A-1DEA8AA58C37}"/>
              </a:ext>
            </a:extLst>
          </p:cNvPr>
          <p:cNvSpPr/>
          <p:nvPr/>
        </p:nvSpPr>
        <p:spPr bwMode="auto">
          <a:xfrm>
            <a:off x="6492140" y="1610785"/>
            <a:ext cx="377190" cy="1851659"/>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1" name="TextBox 170">
            <a:extLst>
              <a:ext uri="{FF2B5EF4-FFF2-40B4-BE49-F238E27FC236}">
                <a16:creationId xmlns:a16="http://schemas.microsoft.com/office/drawing/2014/main" id="{D02314F1-230E-44E0-A3F6-2A70312DE948}"/>
              </a:ext>
            </a:extLst>
          </p:cNvPr>
          <p:cNvSpPr txBox="1"/>
          <p:nvPr/>
        </p:nvSpPr>
        <p:spPr bwMode="auto">
          <a:xfrm rot="16200000">
            <a:off x="5506875" y="2258978"/>
            <a:ext cx="2204392" cy="369332"/>
          </a:xfrm>
          <a:prstGeom prst="rect">
            <a:avLst/>
          </a:prstGeom>
          <a:solidFill>
            <a:schemeClr val="tx1"/>
          </a:solid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OS Probability (%)</a:t>
            </a:r>
          </a:p>
        </p:txBody>
      </p:sp>
      <p:cxnSp>
        <p:nvCxnSpPr>
          <p:cNvPr id="172" name="Straight Arrow Connector 171">
            <a:extLst>
              <a:ext uri="{FF2B5EF4-FFF2-40B4-BE49-F238E27FC236}">
                <a16:creationId xmlns:a16="http://schemas.microsoft.com/office/drawing/2014/main" id="{4BF5382D-3491-4128-A84D-B8C4D86C1E55}"/>
              </a:ext>
            </a:extLst>
          </p:cNvPr>
          <p:cNvCxnSpPr/>
          <p:nvPr/>
        </p:nvCxnSpPr>
        <p:spPr bwMode="auto">
          <a:xfrm flipH="1">
            <a:off x="2102956" y="2402810"/>
            <a:ext cx="563224" cy="515837"/>
          </a:xfrm>
          <a:prstGeom prst="straightConnector1">
            <a:avLst/>
          </a:prstGeom>
          <a:noFill/>
          <a:ln w="28575" cap="flat" cmpd="sng" algn="ctr">
            <a:solidFill>
              <a:schemeClr val="bg1"/>
            </a:solidFill>
            <a:prstDash val="solid"/>
            <a:round/>
            <a:headEnd type="none" w="med" len="med"/>
            <a:tailEnd type="triangle"/>
          </a:ln>
          <a:effectLst/>
        </p:spPr>
      </p:cxnSp>
      <p:cxnSp>
        <p:nvCxnSpPr>
          <p:cNvPr id="173" name="Straight Arrow Connector 172">
            <a:extLst>
              <a:ext uri="{FF2B5EF4-FFF2-40B4-BE49-F238E27FC236}">
                <a16:creationId xmlns:a16="http://schemas.microsoft.com/office/drawing/2014/main" id="{337B8B21-1CAE-4B0F-BF13-948F2FB52CFD}"/>
              </a:ext>
            </a:extLst>
          </p:cNvPr>
          <p:cNvCxnSpPr/>
          <p:nvPr/>
        </p:nvCxnSpPr>
        <p:spPr bwMode="auto">
          <a:xfrm>
            <a:off x="2865679" y="2402810"/>
            <a:ext cx="526161" cy="515837"/>
          </a:xfrm>
          <a:prstGeom prst="straightConnector1">
            <a:avLst/>
          </a:prstGeom>
          <a:noFill/>
          <a:ln w="28575" cap="flat" cmpd="sng" algn="ctr">
            <a:solidFill>
              <a:schemeClr val="bg1"/>
            </a:solidFill>
            <a:prstDash val="solid"/>
            <a:round/>
            <a:headEnd type="none" w="med" len="med"/>
            <a:tailEnd type="triangle"/>
          </a:ln>
          <a:effectLst/>
        </p:spPr>
      </p:cxnSp>
      <p:cxnSp>
        <p:nvCxnSpPr>
          <p:cNvPr id="174" name="Straight Arrow Connector 173">
            <a:extLst>
              <a:ext uri="{FF2B5EF4-FFF2-40B4-BE49-F238E27FC236}">
                <a16:creationId xmlns:a16="http://schemas.microsoft.com/office/drawing/2014/main" id="{FA280B9B-3CE9-4AFC-AF77-8A78E471655E}"/>
              </a:ext>
            </a:extLst>
          </p:cNvPr>
          <p:cNvCxnSpPr/>
          <p:nvPr/>
        </p:nvCxnSpPr>
        <p:spPr bwMode="auto">
          <a:xfrm>
            <a:off x="3628165" y="3180056"/>
            <a:ext cx="526161" cy="515837"/>
          </a:xfrm>
          <a:prstGeom prst="straightConnector1">
            <a:avLst/>
          </a:prstGeom>
          <a:noFill/>
          <a:ln w="28575" cap="flat" cmpd="sng" algn="ctr">
            <a:solidFill>
              <a:schemeClr val="bg1"/>
            </a:solidFill>
            <a:prstDash val="solid"/>
            <a:round/>
            <a:headEnd type="none" w="med" len="med"/>
            <a:tailEnd type="triangle"/>
          </a:ln>
          <a:effectLst/>
        </p:spPr>
      </p:cxnSp>
      <p:cxnSp>
        <p:nvCxnSpPr>
          <p:cNvPr id="175" name="Straight Arrow Connector 174">
            <a:extLst>
              <a:ext uri="{FF2B5EF4-FFF2-40B4-BE49-F238E27FC236}">
                <a16:creationId xmlns:a16="http://schemas.microsoft.com/office/drawing/2014/main" id="{5F1195AC-F8B9-4404-B252-1B299D0A94C9}"/>
              </a:ext>
            </a:extLst>
          </p:cNvPr>
          <p:cNvCxnSpPr/>
          <p:nvPr/>
        </p:nvCxnSpPr>
        <p:spPr bwMode="auto">
          <a:xfrm>
            <a:off x="4423524" y="3932947"/>
            <a:ext cx="526161" cy="515837"/>
          </a:xfrm>
          <a:prstGeom prst="straightConnector1">
            <a:avLst/>
          </a:prstGeom>
          <a:noFill/>
          <a:ln w="28575" cap="flat" cmpd="sng" algn="ctr">
            <a:solidFill>
              <a:schemeClr val="bg1"/>
            </a:solidFill>
            <a:prstDash val="solid"/>
            <a:round/>
            <a:headEnd type="none" w="med" len="med"/>
            <a:tailEnd type="triangle"/>
          </a:ln>
          <a:effectLst/>
        </p:spPr>
      </p:cxnSp>
      <p:cxnSp>
        <p:nvCxnSpPr>
          <p:cNvPr id="176" name="Straight Arrow Connector 175">
            <a:extLst>
              <a:ext uri="{FF2B5EF4-FFF2-40B4-BE49-F238E27FC236}">
                <a16:creationId xmlns:a16="http://schemas.microsoft.com/office/drawing/2014/main" id="{D728EA86-96F2-47A2-9CFE-5FADD27D7739}"/>
              </a:ext>
            </a:extLst>
          </p:cNvPr>
          <p:cNvCxnSpPr/>
          <p:nvPr/>
        </p:nvCxnSpPr>
        <p:spPr bwMode="auto">
          <a:xfrm flipH="1">
            <a:off x="2892701" y="3155173"/>
            <a:ext cx="563224" cy="515837"/>
          </a:xfrm>
          <a:prstGeom prst="straightConnector1">
            <a:avLst/>
          </a:prstGeom>
          <a:noFill/>
          <a:ln w="28575" cap="flat" cmpd="sng" algn="ctr">
            <a:solidFill>
              <a:schemeClr val="bg1"/>
            </a:solidFill>
            <a:prstDash val="solid"/>
            <a:round/>
            <a:headEnd type="none" w="med" len="med"/>
            <a:tailEnd type="triangle"/>
          </a:ln>
          <a:effectLst/>
        </p:spPr>
      </p:cxnSp>
      <p:cxnSp>
        <p:nvCxnSpPr>
          <p:cNvPr id="177" name="Straight Arrow Connector 176">
            <a:extLst>
              <a:ext uri="{FF2B5EF4-FFF2-40B4-BE49-F238E27FC236}">
                <a16:creationId xmlns:a16="http://schemas.microsoft.com/office/drawing/2014/main" id="{C47F242D-72CA-4E55-832F-80F43B8874AF}"/>
              </a:ext>
            </a:extLst>
          </p:cNvPr>
          <p:cNvCxnSpPr/>
          <p:nvPr/>
        </p:nvCxnSpPr>
        <p:spPr bwMode="auto">
          <a:xfrm flipH="1">
            <a:off x="3688060" y="3951867"/>
            <a:ext cx="563224" cy="515837"/>
          </a:xfrm>
          <a:prstGeom prst="straightConnector1">
            <a:avLst/>
          </a:prstGeom>
          <a:noFill/>
          <a:ln w="28575" cap="flat" cmpd="sng" algn="ctr">
            <a:solidFill>
              <a:schemeClr val="bg1"/>
            </a:solidFill>
            <a:prstDash val="solid"/>
            <a:round/>
            <a:headEnd type="none" w="med" len="med"/>
            <a:tailEnd type="triangle"/>
          </a:ln>
          <a:effectLst/>
        </p:spPr>
      </p:cxnSp>
      <p:sp>
        <p:nvSpPr>
          <p:cNvPr id="178" name="TextBox 177">
            <a:extLst>
              <a:ext uri="{FF2B5EF4-FFF2-40B4-BE49-F238E27FC236}">
                <a16:creationId xmlns:a16="http://schemas.microsoft.com/office/drawing/2014/main" id="{03535C53-8B47-46CF-9FA7-3B152C379A5F}"/>
              </a:ext>
            </a:extLst>
          </p:cNvPr>
          <p:cNvSpPr txBox="1"/>
          <p:nvPr/>
        </p:nvSpPr>
        <p:spPr bwMode="auto">
          <a:xfrm>
            <a:off x="3029198" y="2283882"/>
            <a:ext cx="188094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POLE</a:t>
            </a:r>
            <a:r>
              <a:rPr lang="en-US" sz="1400" b="0" dirty="0">
                <a:solidFill>
                  <a:schemeClr val="bg1"/>
                </a:solidFill>
                <a:latin typeface="Calibri" panose="020F0502020204030204" pitchFamily="34" charset="0"/>
              </a:rPr>
              <a:t> sequencing</a:t>
            </a:r>
          </a:p>
        </p:txBody>
      </p:sp>
      <p:sp>
        <p:nvSpPr>
          <p:cNvPr id="179" name="TextBox 178">
            <a:extLst>
              <a:ext uri="{FF2B5EF4-FFF2-40B4-BE49-F238E27FC236}">
                <a16:creationId xmlns:a16="http://schemas.microsoft.com/office/drawing/2014/main" id="{EC4CB99C-BB84-43E2-B642-F5611B223C6D}"/>
              </a:ext>
            </a:extLst>
          </p:cNvPr>
          <p:cNvSpPr txBox="1"/>
          <p:nvPr/>
        </p:nvSpPr>
        <p:spPr bwMode="auto">
          <a:xfrm>
            <a:off x="4587013" y="3773545"/>
            <a:ext cx="1458981"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TP53</a:t>
            </a:r>
            <a:r>
              <a:rPr lang="en-US" sz="1400" b="0" dirty="0">
                <a:solidFill>
                  <a:schemeClr val="bg1"/>
                </a:solidFill>
                <a:latin typeface="Calibri" panose="020F0502020204030204" pitchFamily="34" charset="0"/>
              </a:rPr>
              <a:t> sequencing or IHC</a:t>
            </a:r>
          </a:p>
        </p:txBody>
      </p:sp>
      <p:sp>
        <p:nvSpPr>
          <p:cNvPr id="180" name="TextBox 179">
            <a:extLst>
              <a:ext uri="{FF2B5EF4-FFF2-40B4-BE49-F238E27FC236}">
                <a16:creationId xmlns:a16="http://schemas.microsoft.com/office/drawing/2014/main" id="{3267E7B4-7912-4A6D-AE47-39EF123D70E8}"/>
              </a:ext>
            </a:extLst>
          </p:cNvPr>
          <p:cNvSpPr txBox="1"/>
          <p:nvPr/>
        </p:nvSpPr>
        <p:spPr bwMode="auto">
          <a:xfrm>
            <a:off x="2401325" y="2089117"/>
            <a:ext cx="705189"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100</a:t>
            </a:r>
          </a:p>
        </p:txBody>
      </p:sp>
      <p:sp>
        <p:nvSpPr>
          <p:cNvPr id="181" name="TextBox 180">
            <a:extLst>
              <a:ext uri="{FF2B5EF4-FFF2-40B4-BE49-F238E27FC236}">
                <a16:creationId xmlns:a16="http://schemas.microsoft.com/office/drawing/2014/main" id="{AF3C34D1-1163-44A6-8F03-660ABEB506FA}"/>
              </a:ext>
            </a:extLst>
          </p:cNvPr>
          <p:cNvSpPr txBox="1"/>
          <p:nvPr/>
        </p:nvSpPr>
        <p:spPr bwMode="auto">
          <a:xfrm>
            <a:off x="3209003" y="2869072"/>
            <a:ext cx="705189"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95</a:t>
            </a:r>
          </a:p>
        </p:txBody>
      </p:sp>
      <p:sp>
        <p:nvSpPr>
          <p:cNvPr id="182" name="TextBox 181">
            <a:extLst>
              <a:ext uri="{FF2B5EF4-FFF2-40B4-BE49-F238E27FC236}">
                <a16:creationId xmlns:a16="http://schemas.microsoft.com/office/drawing/2014/main" id="{32027C52-CCC4-45F5-B2E0-CC9338277417}"/>
              </a:ext>
            </a:extLst>
          </p:cNvPr>
          <p:cNvSpPr txBox="1"/>
          <p:nvPr/>
        </p:nvSpPr>
        <p:spPr bwMode="auto">
          <a:xfrm>
            <a:off x="3927002" y="3629504"/>
            <a:ext cx="705189"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70</a:t>
            </a:r>
          </a:p>
        </p:txBody>
      </p:sp>
      <p:sp>
        <p:nvSpPr>
          <p:cNvPr id="183" name="TextBox 182">
            <a:extLst>
              <a:ext uri="{FF2B5EF4-FFF2-40B4-BE49-F238E27FC236}">
                <a16:creationId xmlns:a16="http://schemas.microsoft.com/office/drawing/2014/main" id="{3825BC2E-0BF7-4C9D-998A-7E6E23081C9C}"/>
              </a:ext>
            </a:extLst>
          </p:cNvPr>
          <p:cNvSpPr txBox="1"/>
          <p:nvPr/>
        </p:nvSpPr>
        <p:spPr bwMode="auto">
          <a:xfrm>
            <a:off x="801754" y="3421919"/>
            <a:ext cx="1317309" cy="307777"/>
          </a:xfrm>
          <a:prstGeom prst="rect">
            <a:avLst/>
          </a:prstGeom>
          <a:solidFill>
            <a:schemeClr val="accent3"/>
          </a:solidFill>
          <a:ln>
            <a:noFill/>
          </a:ln>
        </p:spPr>
        <p:txBody>
          <a:bodyPr wrap="square" rtlCol="0">
            <a:spAutoFit/>
          </a:bodyPr>
          <a:lstStyle/>
          <a:p>
            <a:pPr algn="ctr">
              <a:lnSpc>
                <a:spcPct val="100000"/>
              </a:lnSpc>
              <a:spcBef>
                <a:spcPct val="50000"/>
              </a:spcBef>
              <a:spcAft>
                <a:spcPct val="0"/>
              </a:spcAft>
              <a:buClrTx/>
              <a:buFontTx/>
              <a:buNone/>
            </a:pPr>
            <a:r>
              <a:rPr lang="en-US" sz="1400" i="1" dirty="0">
                <a:latin typeface="Calibri" panose="020F0502020204030204" pitchFamily="34" charset="0"/>
              </a:rPr>
              <a:t>POLE</a:t>
            </a:r>
            <a:r>
              <a:rPr lang="en-US" sz="1400" dirty="0">
                <a:latin typeface="Calibri" panose="020F0502020204030204" pitchFamily="34" charset="0"/>
              </a:rPr>
              <a:t> (~5%)</a:t>
            </a:r>
            <a:endParaRPr lang="en-US" sz="1400" b="0" dirty="0">
              <a:latin typeface="Calibri" panose="020F0502020204030204" pitchFamily="34" charset="0"/>
            </a:endParaRPr>
          </a:p>
        </p:txBody>
      </p:sp>
      <p:sp>
        <p:nvSpPr>
          <p:cNvPr id="184" name="TextBox 183">
            <a:extLst>
              <a:ext uri="{FF2B5EF4-FFF2-40B4-BE49-F238E27FC236}">
                <a16:creationId xmlns:a16="http://schemas.microsoft.com/office/drawing/2014/main" id="{33ED6011-C051-49F8-AC47-8D49F4AA8A9B}"/>
              </a:ext>
            </a:extLst>
          </p:cNvPr>
          <p:cNvSpPr txBox="1"/>
          <p:nvPr/>
        </p:nvSpPr>
        <p:spPr bwMode="auto">
          <a:xfrm>
            <a:off x="2135180" y="4037106"/>
            <a:ext cx="1306638" cy="307777"/>
          </a:xfrm>
          <a:prstGeom prst="rect">
            <a:avLst/>
          </a:prstGeom>
          <a:solidFill>
            <a:schemeClr val="accent4"/>
          </a:solidFill>
          <a:ln>
            <a:noFill/>
          </a:ln>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MSI (~25%)</a:t>
            </a:r>
            <a:endParaRPr lang="en-US" sz="1400" b="0" dirty="0">
              <a:latin typeface="Calibri" panose="020F0502020204030204" pitchFamily="34" charset="0"/>
            </a:endParaRPr>
          </a:p>
        </p:txBody>
      </p:sp>
      <p:sp>
        <p:nvSpPr>
          <p:cNvPr id="185" name="TextBox 184">
            <a:extLst>
              <a:ext uri="{FF2B5EF4-FFF2-40B4-BE49-F238E27FC236}">
                <a16:creationId xmlns:a16="http://schemas.microsoft.com/office/drawing/2014/main" id="{4867D205-26FC-4361-9880-822B0C18C633}"/>
              </a:ext>
            </a:extLst>
          </p:cNvPr>
          <p:cNvSpPr txBox="1"/>
          <p:nvPr/>
        </p:nvSpPr>
        <p:spPr bwMode="auto">
          <a:xfrm>
            <a:off x="2475699" y="5025086"/>
            <a:ext cx="1782219" cy="523220"/>
          </a:xfrm>
          <a:prstGeom prst="rect">
            <a:avLst/>
          </a:prstGeom>
          <a:solidFill>
            <a:schemeClr val="accent5"/>
          </a:solidFill>
          <a:ln>
            <a:noFill/>
          </a:ln>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Copy number low (~40%)</a:t>
            </a:r>
            <a:endParaRPr lang="en-US" sz="1400" b="0" dirty="0">
              <a:solidFill>
                <a:schemeClr val="bg1"/>
              </a:solidFill>
              <a:latin typeface="Calibri" panose="020F0502020204030204" pitchFamily="34" charset="0"/>
            </a:endParaRPr>
          </a:p>
        </p:txBody>
      </p:sp>
      <p:sp>
        <p:nvSpPr>
          <p:cNvPr id="186" name="TextBox 185">
            <a:extLst>
              <a:ext uri="{FF2B5EF4-FFF2-40B4-BE49-F238E27FC236}">
                <a16:creationId xmlns:a16="http://schemas.microsoft.com/office/drawing/2014/main" id="{E1FA64C8-0E08-4243-BBE4-0836341BF1E9}"/>
              </a:ext>
            </a:extLst>
          </p:cNvPr>
          <p:cNvSpPr txBox="1"/>
          <p:nvPr/>
        </p:nvSpPr>
        <p:spPr bwMode="auto">
          <a:xfrm>
            <a:off x="4330673" y="5022276"/>
            <a:ext cx="1723417" cy="523220"/>
          </a:xfrm>
          <a:prstGeom prst="rect">
            <a:avLst/>
          </a:prstGeom>
          <a:solidFill>
            <a:schemeClr val="accent1"/>
          </a:solidFill>
          <a:ln>
            <a:noFill/>
          </a:ln>
        </p:spPr>
        <p:txBody>
          <a:bodyPr wrap="squar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Copy number high (~30%)</a:t>
            </a:r>
            <a:endParaRPr lang="en-US" sz="1400" b="0" dirty="0">
              <a:latin typeface="Calibri" panose="020F0502020204030204" pitchFamily="34" charset="0"/>
            </a:endParaRPr>
          </a:p>
        </p:txBody>
      </p:sp>
      <p:sp>
        <p:nvSpPr>
          <p:cNvPr id="187" name="TextBox 186">
            <a:extLst>
              <a:ext uri="{FF2B5EF4-FFF2-40B4-BE49-F238E27FC236}">
                <a16:creationId xmlns:a16="http://schemas.microsoft.com/office/drawing/2014/main" id="{309805D3-E8BB-4618-B21E-38CD6C68C759}"/>
              </a:ext>
            </a:extLst>
          </p:cNvPr>
          <p:cNvSpPr txBox="1"/>
          <p:nvPr/>
        </p:nvSpPr>
        <p:spPr bwMode="auto">
          <a:xfrm>
            <a:off x="2475698" y="4483960"/>
            <a:ext cx="1775586"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TP53</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wild-type</a:t>
            </a:r>
          </a:p>
        </p:txBody>
      </p:sp>
      <p:sp>
        <p:nvSpPr>
          <p:cNvPr id="188" name="TextBox 187">
            <a:extLst>
              <a:ext uri="{FF2B5EF4-FFF2-40B4-BE49-F238E27FC236}">
                <a16:creationId xmlns:a16="http://schemas.microsoft.com/office/drawing/2014/main" id="{9F212419-A109-4A37-BC24-BC4E65F4EF85}"/>
              </a:ext>
            </a:extLst>
          </p:cNvPr>
          <p:cNvSpPr txBox="1"/>
          <p:nvPr/>
        </p:nvSpPr>
        <p:spPr bwMode="auto">
          <a:xfrm>
            <a:off x="4284543" y="4483960"/>
            <a:ext cx="1775586"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TP53</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mutant</a:t>
            </a:r>
          </a:p>
        </p:txBody>
      </p:sp>
      <p:sp>
        <p:nvSpPr>
          <p:cNvPr id="189" name="TextBox 188">
            <a:extLst>
              <a:ext uri="{FF2B5EF4-FFF2-40B4-BE49-F238E27FC236}">
                <a16:creationId xmlns:a16="http://schemas.microsoft.com/office/drawing/2014/main" id="{AFC88264-CAC8-43C8-82E5-A30AFED547D3}"/>
              </a:ext>
            </a:extLst>
          </p:cNvPr>
          <p:cNvSpPr txBox="1"/>
          <p:nvPr/>
        </p:nvSpPr>
        <p:spPr bwMode="auto">
          <a:xfrm>
            <a:off x="3718836" y="2933472"/>
            <a:ext cx="1880947"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 marker IHC</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a:t>
            </a:r>
            <a:r>
              <a:rPr lang="en-US" sz="1400" b="0" i="1" dirty="0">
                <a:solidFill>
                  <a:schemeClr val="bg1"/>
                </a:solidFill>
                <a:latin typeface="Calibri" panose="020F0502020204030204" pitchFamily="34" charset="0"/>
              </a:rPr>
              <a:t>PMS2</a:t>
            </a:r>
            <a:r>
              <a:rPr lang="en-US" sz="1400" b="0" dirty="0">
                <a:solidFill>
                  <a:schemeClr val="bg1"/>
                </a:solidFill>
                <a:latin typeface="Calibri" panose="020F0502020204030204" pitchFamily="34" charset="0"/>
              </a:rPr>
              <a:t> and </a:t>
            </a:r>
            <a:r>
              <a:rPr lang="en-US" sz="1400" b="0" i="1" dirty="0">
                <a:solidFill>
                  <a:schemeClr val="bg1"/>
                </a:solidFill>
                <a:latin typeface="Calibri" panose="020F0502020204030204" pitchFamily="34" charset="0"/>
              </a:rPr>
              <a:t>MSH6</a:t>
            </a:r>
            <a:r>
              <a:rPr lang="en-US" sz="1400" b="0" dirty="0">
                <a:solidFill>
                  <a:schemeClr val="bg1"/>
                </a:solidFill>
                <a:latin typeface="Calibri" panose="020F0502020204030204" pitchFamily="34" charset="0"/>
              </a:rPr>
              <a:t>)</a:t>
            </a:r>
          </a:p>
        </p:txBody>
      </p:sp>
      <p:sp>
        <p:nvSpPr>
          <p:cNvPr id="190" name="TextBox 189">
            <a:extLst>
              <a:ext uri="{FF2B5EF4-FFF2-40B4-BE49-F238E27FC236}">
                <a16:creationId xmlns:a16="http://schemas.microsoft.com/office/drawing/2014/main" id="{642417E9-6E2F-4F04-856D-EB42D3C25A36}"/>
              </a:ext>
            </a:extLst>
          </p:cNvPr>
          <p:cNvSpPr txBox="1"/>
          <p:nvPr/>
        </p:nvSpPr>
        <p:spPr bwMode="auto">
          <a:xfrm>
            <a:off x="1841334" y="3725207"/>
            <a:ext cx="188094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PMS2</a:t>
            </a:r>
            <a:r>
              <a:rPr lang="en-US" sz="1400" b="0" i="1" dirty="0">
                <a:solidFill>
                  <a:schemeClr val="bg1"/>
                </a:solidFill>
                <a:latin typeface="Calibri" panose="020F0502020204030204" pitchFamily="34" charset="0"/>
              </a:rPr>
              <a:t> </a:t>
            </a:r>
            <a:r>
              <a:rPr lang="en-US" sz="1400" b="0" dirty="0">
                <a:solidFill>
                  <a:schemeClr val="bg1"/>
                </a:solidFill>
                <a:latin typeface="Calibri" panose="020F0502020204030204" pitchFamily="34" charset="0"/>
              </a:rPr>
              <a:t>or MSH6 loss</a:t>
            </a:r>
          </a:p>
        </p:txBody>
      </p:sp>
      <p:sp>
        <p:nvSpPr>
          <p:cNvPr id="191" name="TextBox 190">
            <a:extLst>
              <a:ext uri="{FF2B5EF4-FFF2-40B4-BE49-F238E27FC236}">
                <a16:creationId xmlns:a16="http://schemas.microsoft.com/office/drawing/2014/main" id="{07C092DF-4DBC-45F0-BF8E-093D20F109B6}"/>
              </a:ext>
            </a:extLst>
          </p:cNvPr>
          <p:cNvSpPr txBox="1"/>
          <p:nvPr/>
        </p:nvSpPr>
        <p:spPr bwMode="auto">
          <a:xfrm>
            <a:off x="246509" y="2914889"/>
            <a:ext cx="2388677"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POLE</a:t>
            </a:r>
            <a:r>
              <a:rPr lang="en-US" sz="1400" b="0" dirty="0">
                <a:solidFill>
                  <a:schemeClr val="bg1"/>
                </a:solidFill>
                <a:latin typeface="Calibri" panose="020F0502020204030204" pitchFamily="34" charset="0"/>
              </a:rPr>
              <a:t> hotspot or exonuclease domain mutation</a:t>
            </a:r>
          </a:p>
        </p:txBody>
      </p:sp>
      <p:sp>
        <p:nvSpPr>
          <p:cNvPr id="192" name="TextBox 191">
            <a:extLst>
              <a:ext uri="{FF2B5EF4-FFF2-40B4-BE49-F238E27FC236}">
                <a16:creationId xmlns:a16="http://schemas.microsoft.com/office/drawing/2014/main" id="{1BEB7C37-2571-4CD3-A28B-C8E64E57587F}"/>
              </a:ext>
            </a:extLst>
          </p:cNvPr>
          <p:cNvSpPr txBox="1"/>
          <p:nvPr/>
        </p:nvSpPr>
        <p:spPr bwMode="auto">
          <a:xfrm>
            <a:off x="296836" y="1878027"/>
            <a:ext cx="5189563"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 hypothetical patients with newly diagnosed endometrial cancer</a:t>
            </a:r>
          </a:p>
        </p:txBody>
      </p:sp>
      <p:sp>
        <p:nvSpPr>
          <p:cNvPr id="193" name="TextBox 192">
            <a:extLst>
              <a:ext uri="{FF2B5EF4-FFF2-40B4-BE49-F238E27FC236}">
                <a16:creationId xmlns:a16="http://schemas.microsoft.com/office/drawing/2014/main" id="{26FCDD9D-B7B2-4217-975E-7AC56DC0F3E7}"/>
              </a:ext>
            </a:extLst>
          </p:cNvPr>
          <p:cNvSpPr txBox="1"/>
          <p:nvPr/>
        </p:nvSpPr>
        <p:spPr bwMode="auto">
          <a:xfrm>
            <a:off x="358140" y="1502783"/>
            <a:ext cx="566166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dirty="0">
                <a:solidFill>
                  <a:schemeClr val="bg1"/>
                </a:solidFill>
                <a:latin typeface="Calibri" panose="020F0502020204030204" pitchFamily="34" charset="0"/>
              </a:rPr>
              <a:t>Patients Divided Into TCGA subgroups</a:t>
            </a:r>
          </a:p>
        </p:txBody>
      </p:sp>
      <p:cxnSp>
        <p:nvCxnSpPr>
          <p:cNvPr id="194" name="Straight Connector 193">
            <a:extLst>
              <a:ext uri="{FF2B5EF4-FFF2-40B4-BE49-F238E27FC236}">
                <a16:creationId xmlns:a16="http://schemas.microsoft.com/office/drawing/2014/main" id="{BA15AD15-473A-4E7F-B39C-0D26EBD97668}"/>
              </a:ext>
            </a:extLst>
          </p:cNvPr>
          <p:cNvCxnSpPr/>
          <p:nvPr/>
        </p:nvCxnSpPr>
        <p:spPr bwMode="auto">
          <a:xfrm flipV="1">
            <a:off x="7438447" y="1206054"/>
            <a:ext cx="0" cy="2339786"/>
          </a:xfrm>
          <a:prstGeom prst="line">
            <a:avLst/>
          </a:prstGeom>
          <a:noFill/>
          <a:ln w="28575" cap="flat" cmpd="sng" algn="ctr">
            <a:solidFill>
              <a:schemeClr val="bg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4E2EBFE1-A962-471B-BE0F-37F459FC2240}"/>
              </a:ext>
            </a:extLst>
          </p:cNvPr>
          <p:cNvCxnSpPr>
            <a:cxnSpLocks/>
          </p:cNvCxnSpPr>
          <p:nvPr/>
        </p:nvCxnSpPr>
        <p:spPr bwMode="auto">
          <a:xfrm>
            <a:off x="7447280" y="3545840"/>
            <a:ext cx="4145280" cy="0"/>
          </a:xfrm>
          <a:prstGeom prst="line">
            <a:avLst/>
          </a:prstGeom>
          <a:noFill/>
          <a:ln w="28575" cap="flat" cmpd="sng" algn="ctr">
            <a:solidFill>
              <a:schemeClr val="bg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0D4D992A-1B69-44F1-B7A7-A6CF76C3BBF6}"/>
              </a:ext>
            </a:extLst>
          </p:cNvPr>
          <p:cNvCxnSpPr>
            <a:cxnSpLocks/>
          </p:cNvCxnSpPr>
          <p:nvPr/>
        </p:nvCxnSpPr>
        <p:spPr bwMode="auto">
          <a:xfrm flipH="1">
            <a:off x="7366000" y="12162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22C1C578-F0C1-4310-A890-A6F55B2BC11D}"/>
              </a:ext>
            </a:extLst>
          </p:cNvPr>
          <p:cNvCxnSpPr>
            <a:cxnSpLocks/>
          </p:cNvCxnSpPr>
          <p:nvPr/>
        </p:nvCxnSpPr>
        <p:spPr bwMode="auto">
          <a:xfrm flipH="1">
            <a:off x="7366000" y="179862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67CE71DF-E919-4AA8-B081-ADD621913F2E}"/>
              </a:ext>
            </a:extLst>
          </p:cNvPr>
          <p:cNvCxnSpPr>
            <a:cxnSpLocks/>
          </p:cNvCxnSpPr>
          <p:nvPr/>
        </p:nvCxnSpPr>
        <p:spPr bwMode="auto">
          <a:xfrm flipH="1">
            <a:off x="7366000" y="238102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498262BA-27EE-4CB0-8DA9-F775ECABA24E}"/>
              </a:ext>
            </a:extLst>
          </p:cNvPr>
          <p:cNvCxnSpPr>
            <a:cxnSpLocks/>
          </p:cNvCxnSpPr>
          <p:nvPr/>
        </p:nvCxnSpPr>
        <p:spPr bwMode="auto">
          <a:xfrm flipH="1">
            <a:off x="7366000" y="296343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65360812-822D-4C22-B513-11E79C8522DA}"/>
              </a:ext>
            </a:extLst>
          </p:cNvPr>
          <p:cNvCxnSpPr>
            <a:cxnSpLocks/>
          </p:cNvCxnSpPr>
          <p:nvPr/>
        </p:nvCxnSpPr>
        <p:spPr bwMode="auto">
          <a:xfrm flipH="1">
            <a:off x="7366000" y="354584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4C5DF11C-F23F-4953-AA32-14C75945D210}"/>
              </a:ext>
            </a:extLst>
          </p:cNvPr>
          <p:cNvCxnSpPr>
            <a:cxnSpLocks/>
          </p:cNvCxnSpPr>
          <p:nvPr/>
        </p:nvCxnSpPr>
        <p:spPr bwMode="auto">
          <a:xfrm>
            <a:off x="7438447" y="354584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27ECA2DD-BDCE-4AF6-8924-C90E004CCA0A}"/>
              </a:ext>
            </a:extLst>
          </p:cNvPr>
          <p:cNvCxnSpPr>
            <a:cxnSpLocks/>
          </p:cNvCxnSpPr>
          <p:nvPr/>
        </p:nvCxnSpPr>
        <p:spPr bwMode="auto">
          <a:xfrm>
            <a:off x="8269535" y="354584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56CCB675-217C-4FC4-A657-708573DF6852}"/>
              </a:ext>
            </a:extLst>
          </p:cNvPr>
          <p:cNvCxnSpPr>
            <a:cxnSpLocks/>
          </p:cNvCxnSpPr>
          <p:nvPr/>
        </p:nvCxnSpPr>
        <p:spPr bwMode="auto">
          <a:xfrm>
            <a:off x="9100623" y="354584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E2BE269E-5A17-4B49-BB70-26CCCDD7EEFA}"/>
              </a:ext>
            </a:extLst>
          </p:cNvPr>
          <p:cNvCxnSpPr>
            <a:cxnSpLocks/>
          </p:cNvCxnSpPr>
          <p:nvPr/>
        </p:nvCxnSpPr>
        <p:spPr bwMode="auto">
          <a:xfrm>
            <a:off x="9931711" y="354584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A5C981E1-1FF7-420C-8410-A7E31E662CAD}"/>
              </a:ext>
            </a:extLst>
          </p:cNvPr>
          <p:cNvCxnSpPr>
            <a:cxnSpLocks/>
          </p:cNvCxnSpPr>
          <p:nvPr/>
        </p:nvCxnSpPr>
        <p:spPr bwMode="auto">
          <a:xfrm>
            <a:off x="10762799" y="354584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558B1D37-1467-46F7-A37C-141D9C2C0FE8}"/>
              </a:ext>
            </a:extLst>
          </p:cNvPr>
          <p:cNvCxnSpPr>
            <a:cxnSpLocks/>
          </p:cNvCxnSpPr>
          <p:nvPr/>
        </p:nvCxnSpPr>
        <p:spPr bwMode="auto">
          <a:xfrm>
            <a:off x="11593887" y="3545840"/>
            <a:ext cx="0" cy="64008"/>
          </a:xfrm>
          <a:prstGeom prst="line">
            <a:avLst/>
          </a:prstGeom>
          <a:noFill/>
          <a:ln w="28575" cap="flat" cmpd="sng" algn="ctr">
            <a:solidFill>
              <a:schemeClr val="bg1"/>
            </a:solidFill>
            <a:prstDash val="solid"/>
            <a:round/>
            <a:headEnd type="none" w="med" len="med"/>
            <a:tailEnd type="none" w="med" len="med"/>
          </a:ln>
          <a:effectLst/>
        </p:spPr>
      </p:cxnSp>
      <p:sp>
        <p:nvSpPr>
          <p:cNvPr id="207" name="TextBox 206">
            <a:extLst>
              <a:ext uri="{FF2B5EF4-FFF2-40B4-BE49-F238E27FC236}">
                <a16:creationId xmlns:a16="http://schemas.microsoft.com/office/drawing/2014/main" id="{F4513321-E57B-4385-BBD5-033A230E3B71}"/>
              </a:ext>
            </a:extLst>
          </p:cNvPr>
          <p:cNvSpPr txBox="1"/>
          <p:nvPr/>
        </p:nvSpPr>
        <p:spPr bwMode="auto">
          <a:xfrm>
            <a:off x="7970435" y="2333307"/>
            <a:ext cx="1300480" cy="120032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p53abn</a:t>
            </a:r>
            <a:br>
              <a:rPr lang="en-US" b="0" dirty="0">
                <a:solidFill>
                  <a:schemeClr val="bg1"/>
                </a:solidFill>
                <a:latin typeface="Calibri" panose="020F0502020204030204" pitchFamily="34" charset="0"/>
              </a:rPr>
            </a:br>
            <a:r>
              <a:rPr lang="en-US" b="0" i="1" dirty="0">
                <a:solidFill>
                  <a:schemeClr val="bg1"/>
                </a:solidFill>
                <a:latin typeface="Calibri" panose="020F0502020204030204" pitchFamily="34" charset="0"/>
              </a:rPr>
              <a:t>POLE</a:t>
            </a:r>
            <a:r>
              <a:rPr lang="en-US" b="0" dirty="0">
                <a:solidFill>
                  <a:schemeClr val="bg1"/>
                </a:solidFill>
                <a:latin typeface="Calibri" panose="020F0502020204030204" pitchFamily="34" charset="0"/>
              </a:rPr>
              <a:t>mut</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dMMR</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NSMP</a:t>
            </a:r>
          </a:p>
        </p:txBody>
      </p:sp>
      <p:sp>
        <p:nvSpPr>
          <p:cNvPr id="208" name="TextBox 207">
            <a:extLst>
              <a:ext uri="{FF2B5EF4-FFF2-40B4-BE49-F238E27FC236}">
                <a16:creationId xmlns:a16="http://schemas.microsoft.com/office/drawing/2014/main" id="{DDC92B49-5CBC-4080-AE66-7B5A8227EF40}"/>
              </a:ext>
            </a:extLst>
          </p:cNvPr>
          <p:cNvSpPr txBox="1"/>
          <p:nvPr/>
        </p:nvSpPr>
        <p:spPr bwMode="auto">
          <a:xfrm>
            <a:off x="8757409" y="3127494"/>
            <a:ext cx="2851157"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Log-rank </a:t>
            </a:r>
            <a:r>
              <a:rPr lang="en-US" b="0" i="1" dirty="0">
                <a:solidFill>
                  <a:schemeClr val="bg1"/>
                </a:solidFill>
                <a:latin typeface="Calibri" panose="020F0502020204030204" pitchFamily="34" charset="0"/>
              </a:rPr>
              <a:t>P</a:t>
            </a:r>
            <a:r>
              <a:rPr lang="en-US" b="0" dirty="0">
                <a:solidFill>
                  <a:schemeClr val="bg1"/>
                </a:solidFill>
                <a:latin typeface="Calibri" panose="020F0502020204030204" pitchFamily="34" charset="0"/>
              </a:rPr>
              <a:t> &lt;.001</a:t>
            </a:r>
          </a:p>
        </p:txBody>
      </p:sp>
      <p:cxnSp>
        <p:nvCxnSpPr>
          <p:cNvPr id="209" name="Straight Connector 208">
            <a:extLst>
              <a:ext uri="{FF2B5EF4-FFF2-40B4-BE49-F238E27FC236}">
                <a16:creationId xmlns:a16="http://schemas.microsoft.com/office/drawing/2014/main" id="{166363B6-32EE-4A1D-9327-FC62E6541EAA}"/>
              </a:ext>
            </a:extLst>
          </p:cNvPr>
          <p:cNvCxnSpPr>
            <a:cxnSpLocks/>
          </p:cNvCxnSpPr>
          <p:nvPr/>
        </p:nvCxnSpPr>
        <p:spPr bwMode="auto">
          <a:xfrm>
            <a:off x="7630160" y="2535814"/>
            <a:ext cx="367577" cy="0"/>
          </a:xfrm>
          <a:prstGeom prst="line">
            <a:avLst/>
          </a:prstGeom>
          <a:noFill/>
          <a:ln w="28575" cap="flat" cmpd="sng" algn="ctr">
            <a:solidFill>
              <a:schemeClr val="accent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6000ED99-1116-4F5C-B439-7E86CCB2B30D}"/>
              </a:ext>
            </a:extLst>
          </p:cNvPr>
          <p:cNvCxnSpPr>
            <a:cxnSpLocks/>
          </p:cNvCxnSpPr>
          <p:nvPr/>
        </p:nvCxnSpPr>
        <p:spPr bwMode="auto">
          <a:xfrm>
            <a:off x="7630160" y="2799974"/>
            <a:ext cx="367577" cy="0"/>
          </a:xfrm>
          <a:prstGeom prst="line">
            <a:avLst/>
          </a:prstGeom>
          <a:noFill/>
          <a:ln w="28575" cap="flat" cmpd="sng" algn="ctr">
            <a:solidFill>
              <a:schemeClr val="accent3"/>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9B246550-3C34-47DD-8E6B-CB92E1E67650}"/>
              </a:ext>
            </a:extLst>
          </p:cNvPr>
          <p:cNvCxnSpPr>
            <a:cxnSpLocks/>
          </p:cNvCxnSpPr>
          <p:nvPr/>
        </p:nvCxnSpPr>
        <p:spPr bwMode="auto">
          <a:xfrm>
            <a:off x="7630160" y="3064134"/>
            <a:ext cx="367577" cy="0"/>
          </a:xfrm>
          <a:prstGeom prst="line">
            <a:avLst/>
          </a:prstGeom>
          <a:noFill/>
          <a:ln w="28575" cap="flat" cmpd="sng" algn="ctr">
            <a:solidFill>
              <a:schemeClr val="accent4"/>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7FEE5A4E-ACEF-4BC7-8FA7-720EBCD9BF56}"/>
              </a:ext>
            </a:extLst>
          </p:cNvPr>
          <p:cNvCxnSpPr>
            <a:cxnSpLocks/>
          </p:cNvCxnSpPr>
          <p:nvPr/>
        </p:nvCxnSpPr>
        <p:spPr bwMode="auto">
          <a:xfrm>
            <a:off x="7630160" y="3328294"/>
            <a:ext cx="367577" cy="0"/>
          </a:xfrm>
          <a:prstGeom prst="line">
            <a:avLst/>
          </a:prstGeom>
          <a:noFill/>
          <a:ln w="28575" cap="flat" cmpd="sng" algn="ctr">
            <a:solidFill>
              <a:schemeClr val="accent5"/>
            </a:solidFill>
            <a:prstDash val="solid"/>
            <a:round/>
            <a:headEnd type="none" w="med" len="med"/>
            <a:tailEnd type="none" w="med" len="med"/>
          </a:ln>
          <a:effectLst/>
        </p:spPr>
      </p:cxnSp>
      <p:sp>
        <p:nvSpPr>
          <p:cNvPr id="213" name="TextBox 212">
            <a:extLst>
              <a:ext uri="{FF2B5EF4-FFF2-40B4-BE49-F238E27FC236}">
                <a16:creationId xmlns:a16="http://schemas.microsoft.com/office/drawing/2014/main" id="{681A3AB0-D585-464D-B086-181B9645D50B}"/>
              </a:ext>
            </a:extLst>
          </p:cNvPr>
          <p:cNvSpPr txBox="1"/>
          <p:nvPr/>
        </p:nvSpPr>
        <p:spPr bwMode="auto">
          <a:xfrm>
            <a:off x="6663292" y="1036154"/>
            <a:ext cx="714242"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214" name="TextBox 213">
            <a:extLst>
              <a:ext uri="{FF2B5EF4-FFF2-40B4-BE49-F238E27FC236}">
                <a16:creationId xmlns:a16="http://schemas.microsoft.com/office/drawing/2014/main" id="{4BCAD584-1F71-405A-AE34-5070D74C195E}"/>
              </a:ext>
            </a:extLst>
          </p:cNvPr>
          <p:cNvSpPr txBox="1"/>
          <p:nvPr/>
        </p:nvSpPr>
        <p:spPr bwMode="auto">
          <a:xfrm>
            <a:off x="6663292" y="1615512"/>
            <a:ext cx="714242"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75</a:t>
            </a:r>
          </a:p>
        </p:txBody>
      </p:sp>
      <p:sp>
        <p:nvSpPr>
          <p:cNvPr id="215" name="TextBox 214">
            <a:extLst>
              <a:ext uri="{FF2B5EF4-FFF2-40B4-BE49-F238E27FC236}">
                <a16:creationId xmlns:a16="http://schemas.microsoft.com/office/drawing/2014/main" id="{D8F78187-CE67-4E7F-AA31-209B687ABEB5}"/>
              </a:ext>
            </a:extLst>
          </p:cNvPr>
          <p:cNvSpPr txBox="1"/>
          <p:nvPr/>
        </p:nvSpPr>
        <p:spPr bwMode="auto">
          <a:xfrm>
            <a:off x="6663292" y="2194870"/>
            <a:ext cx="714242"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216" name="TextBox 215">
            <a:extLst>
              <a:ext uri="{FF2B5EF4-FFF2-40B4-BE49-F238E27FC236}">
                <a16:creationId xmlns:a16="http://schemas.microsoft.com/office/drawing/2014/main" id="{E50E9616-1536-48C4-8C96-1A7C19D051F3}"/>
              </a:ext>
            </a:extLst>
          </p:cNvPr>
          <p:cNvSpPr txBox="1"/>
          <p:nvPr/>
        </p:nvSpPr>
        <p:spPr bwMode="auto">
          <a:xfrm>
            <a:off x="6663292" y="2774228"/>
            <a:ext cx="714242"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25</a:t>
            </a:r>
          </a:p>
        </p:txBody>
      </p:sp>
      <p:sp>
        <p:nvSpPr>
          <p:cNvPr id="217" name="TextBox 216">
            <a:extLst>
              <a:ext uri="{FF2B5EF4-FFF2-40B4-BE49-F238E27FC236}">
                <a16:creationId xmlns:a16="http://schemas.microsoft.com/office/drawing/2014/main" id="{99E45B13-FFDA-40AC-8662-D627F96E5B0B}"/>
              </a:ext>
            </a:extLst>
          </p:cNvPr>
          <p:cNvSpPr txBox="1"/>
          <p:nvPr/>
        </p:nvSpPr>
        <p:spPr bwMode="auto">
          <a:xfrm>
            <a:off x="6663292" y="3353584"/>
            <a:ext cx="714242"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218" name="TextBox 217">
            <a:extLst>
              <a:ext uri="{FF2B5EF4-FFF2-40B4-BE49-F238E27FC236}">
                <a16:creationId xmlns:a16="http://schemas.microsoft.com/office/drawing/2014/main" id="{762A7616-0C2F-4E06-B164-C409CFBD5B4A}"/>
              </a:ext>
            </a:extLst>
          </p:cNvPr>
          <p:cNvSpPr txBox="1"/>
          <p:nvPr/>
        </p:nvSpPr>
        <p:spPr bwMode="auto">
          <a:xfrm>
            <a:off x="7556242" y="3733800"/>
            <a:ext cx="4178558"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Yr Since Random Assignment</a:t>
            </a:r>
          </a:p>
        </p:txBody>
      </p:sp>
      <p:sp>
        <p:nvSpPr>
          <p:cNvPr id="219" name="TextBox 218">
            <a:extLst>
              <a:ext uri="{FF2B5EF4-FFF2-40B4-BE49-F238E27FC236}">
                <a16:creationId xmlns:a16="http://schemas.microsoft.com/office/drawing/2014/main" id="{CC8B6634-E180-4B03-BFAA-706370A7D795}"/>
              </a:ext>
            </a:extLst>
          </p:cNvPr>
          <p:cNvSpPr txBox="1"/>
          <p:nvPr/>
        </p:nvSpPr>
        <p:spPr bwMode="auto">
          <a:xfrm>
            <a:off x="11326732" y="3546473"/>
            <a:ext cx="529988"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a:t>
            </a:r>
          </a:p>
        </p:txBody>
      </p:sp>
      <p:sp>
        <p:nvSpPr>
          <p:cNvPr id="220" name="TextBox 219">
            <a:extLst>
              <a:ext uri="{FF2B5EF4-FFF2-40B4-BE49-F238E27FC236}">
                <a16:creationId xmlns:a16="http://schemas.microsoft.com/office/drawing/2014/main" id="{3DFF66B2-B797-4737-B9DB-FF2103A6AA1C}"/>
              </a:ext>
            </a:extLst>
          </p:cNvPr>
          <p:cNvSpPr txBox="1"/>
          <p:nvPr/>
        </p:nvSpPr>
        <p:spPr bwMode="auto">
          <a:xfrm>
            <a:off x="7182427" y="3546473"/>
            <a:ext cx="529988"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221" name="TextBox 220">
            <a:extLst>
              <a:ext uri="{FF2B5EF4-FFF2-40B4-BE49-F238E27FC236}">
                <a16:creationId xmlns:a16="http://schemas.microsoft.com/office/drawing/2014/main" id="{C254A88E-18DA-4CE1-8C0A-73FDB7101CEF}"/>
              </a:ext>
            </a:extLst>
          </p:cNvPr>
          <p:cNvSpPr txBox="1"/>
          <p:nvPr/>
        </p:nvSpPr>
        <p:spPr bwMode="auto">
          <a:xfrm>
            <a:off x="8011288" y="3546473"/>
            <a:ext cx="529988"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a:t>
            </a:r>
          </a:p>
        </p:txBody>
      </p:sp>
      <p:sp>
        <p:nvSpPr>
          <p:cNvPr id="222" name="TextBox 221">
            <a:extLst>
              <a:ext uri="{FF2B5EF4-FFF2-40B4-BE49-F238E27FC236}">
                <a16:creationId xmlns:a16="http://schemas.microsoft.com/office/drawing/2014/main" id="{BF71F1D1-C3E1-47E2-9D7A-BE43EDDFB75C}"/>
              </a:ext>
            </a:extLst>
          </p:cNvPr>
          <p:cNvSpPr txBox="1"/>
          <p:nvPr/>
        </p:nvSpPr>
        <p:spPr bwMode="auto">
          <a:xfrm>
            <a:off x="8840149" y="3546473"/>
            <a:ext cx="529988"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a:t>
            </a:r>
          </a:p>
        </p:txBody>
      </p:sp>
      <p:sp>
        <p:nvSpPr>
          <p:cNvPr id="223" name="TextBox 222">
            <a:extLst>
              <a:ext uri="{FF2B5EF4-FFF2-40B4-BE49-F238E27FC236}">
                <a16:creationId xmlns:a16="http://schemas.microsoft.com/office/drawing/2014/main" id="{0BB138FA-775D-47F6-A540-4E69B3A9E075}"/>
              </a:ext>
            </a:extLst>
          </p:cNvPr>
          <p:cNvSpPr txBox="1"/>
          <p:nvPr/>
        </p:nvSpPr>
        <p:spPr bwMode="auto">
          <a:xfrm>
            <a:off x="9669010" y="3546473"/>
            <a:ext cx="529988"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a:t>
            </a:r>
          </a:p>
        </p:txBody>
      </p:sp>
      <p:sp>
        <p:nvSpPr>
          <p:cNvPr id="224" name="TextBox 223">
            <a:extLst>
              <a:ext uri="{FF2B5EF4-FFF2-40B4-BE49-F238E27FC236}">
                <a16:creationId xmlns:a16="http://schemas.microsoft.com/office/drawing/2014/main" id="{BC2B5317-27FB-4C1C-9CA0-69C43ED8F722}"/>
              </a:ext>
            </a:extLst>
          </p:cNvPr>
          <p:cNvSpPr txBox="1"/>
          <p:nvPr/>
        </p:nvSpPr>
        <p:spPr bwMode="auto">
          <a:xfrm>
            <a:off x="10497871" y="3546473"/>
            <a:ext cx="529988"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a:t>
            </a:r>
          </a:p>
        </p:txBody>
      </p:sp>
      <p:sp>
        <p:nvSpPr>
          <p:cNvPr id="225" name="TextBox 224">
            <a:extLst>
              <a:ext uri="{FF2B5EF4-FFF2-40B4-BE49-F238E27FC236}">
                <a16:creationId xmlns:a16="http://schemas.microsoft.com/office/drawing/2014/main" id="{1053868C-1310-43CF-ACCD-4DB7D7FC9C69}"/>
              </a:ext>
            </a:extLst>
          </p:cNvPr>
          <p:cNvSpPr txBox="1"/>
          <p:nvPr/>
        </p:nvSpPr>
        <p:spPr bwMode="auto">
          <a:xfrm>
            <a:off x="6262525" y="3861573"/>
            <a:ext cx="1509875" cy="116955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Patients at Risk, n</a:t>
            </a:r>
            <a:br>
              <a:rPr lang="en-US" sz="140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p53abn</a:t>
            </a:r>
            <a:br>
              <a:rPr lang="en-US" sz="1400" b="0" dirty="0">
                <a:solidFill>
                  <a:schemeClr val="bg1"/>
                </a:solidFill>
                <a:latin typeface="Calibri" panose="020F0502020204030204" pitchFamily="34" charset="0"/>
              </a:rPr>
            </a:br>
            <a:r>
              <a:rPr lang="en-US" sz="1400" b="0" i="1" dirty="0">
                <a:solidFill>
                  <a:schemeClr val="bg1"/>
                </a:solidFill>
                <a:latin typeface="Calibri" panose="020F0502020204030204" pitchFamily="34" charset="0"/>
              </a:rPr>
              <a:t>POLE</a:t>
            </a:r>
            <a:r>
              <a:rPr lang="en-US" sz="1400" b="0" dirty="0">
                <a:solidFill>
                  <a:schemeClr val="bg1"/>
                </a:solidFill>
                <a:latin typeface="Calibri" panose="020F0502020204030204" pitchFamily="34" charset="0"/>
              </a:rPr>
              <a:t>mut</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dMMR</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NSMP</a:t>
            </a:r>
          </a:p>
        </p:txBody>
      </p:sp>
      <p:sp>
        <p:nvSpPr>
          <p:cNvPr id="226" name="TextBox 225">
            <a:extLst>
              <a:ext uri="{FF2B5EF4-FFF2-40B4-BE49-F238E27FC236}">
                <a16:creationId xmlns:a16="http://schemas.microsoft.com/office/drawing/2014/main" id="{8C286A43-5044-4136-94D4-4FD0A7B28E7F}"/>
              </a:ext>
            </a:extLst>
          </p:cNvPr>
          <p:cNvSpPr txBox="1"/>
          <p:nvPr/>
        </p:nvSpPr>
        <p:spPr bwMode="auto">
          <a:xfrm>
            <a:off x="7138670" y="4077017"/>
            <a:ext cx="616961" cy="9541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93</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51</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137</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129</a:t>
            </a:r>
          </a:p>
        </p:txBody>
      </p:sp>
      <p:sp>
        <p:nvSpPr>
          <p:cNvPr id="227" name="TextBox 226">
            <a:extLst>
              <a:ext uri="{FF2B5EF4-FFF2-40B4-BE49-F238E27FC236}">
                <a16:creationId xmlns:a16="http://schemas.microsoft.com/office/drawing/2014/main" id="{68FD9DE0-E38B-4BA9-9E32-0768519C213D}"/>
              </a:ext>
            </a:extLst>
          </p:cNvPr>
          <p:cNvSpPr txBox="1"/>
          <p:nvPr/>
        </p:nvSpPr>
        <p:spPr bwMode="auto">
          <a:xfrm>
            <a:off x="7963821" y="4077017"/>
            <a:ext cx="616961" cy="9541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50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124</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122</a:t>
            </a:r>
          </a:p>
        </p:txBody>
      </p:sp>
      <p:sp>
        <p:nvSpPr>
          <p:cNvPr id="228" name="TextBox 227">
            <a:extLst>
              <a:ext uri="{FF2B5EF4-FFF2-40B4-BE49-F238E27FC236}">
                <a16:creationId xmlns:a16="http://schemas.microsoft.com/office/drawing/2014/main" id="{3904998B-4B74-4238-8B98-FFAA429E0409}"/>
              </a:ext>
            </a:extLst>
          </p:cNvPr>
          <p:cNvSpPr txBox="1"/>
          <p:nvPr/>
        </p:nvSpPr>
        <p:spPr bwMode="auto">
          <a:xfrm>
            <a:off x="8788972" y="4077017"/>
            <a:ext cx="616961" cy="9541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57</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50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112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113</a:t>
            </a:r>
          </a:p>
        </p:txBody>
      </p:sp>
      <p:sp>
        <p:nvSpPr>
          <p:cNvPr id="229" name="TextBox 228">
            <a:extLst>
              <a:ext uri="{FF2B5EF4-FFF2-40B4-BE49-F238E27FC236}">
                <a16:creationId xmlns:a16="http://schemas.microsoft.com/office/drawing/2014/main" id="{175C0981-6C51-4092-864A-241B3A9D37FA}"/>
              </a:ext>
            </a:extLst>
          </p:cNvPr>
          <p:cNvSpPr txBox="1"/>
          <p:nvPr/>
        </p:nvSpPr>
        <p:spPr bwMode="auto">
          <a:xfrm>
            <a:off x="9614123" y="4077017"/>
            <a:ext cx="616961" cy="9541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49</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49</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102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105</a:t>
            </a:r>
          </a:p>
        </p:txBody>
      </p:sp>
      <p:sp>
        <p:nvSpPr>
          <p:cNvPr id="230" name="TextBox 229">
            <a:extLst>
              <a:ext uri="{FF2B5EF4-FFF2-40B4-BE49-F238E27FC236}">
                <a16:creationId xmlns:a16="http://schemas.microsoft.com/office/drawing/2014/main" id="{9854CFA7-FCBE-45B8-A24D-FDAD96538D12}"/>
              </a:ext>
            </a:extLst>
          </p:cNvPr>
          <p:cNvSpPr txBox="1"/>
          <p:nvPr/>
        </p:nvSpPr>
        <p:spPr bwMode="auto">
          <a:xfrm>
            <a:off x="10439274" y="4077017"/>
            <a:ext cx="616961" cy="9541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44</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48</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96</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94</a:t>
            </a:r>
          </a:p>
        </p:txBody>
      </p:sp>
      <p:sp>
        <p:nvSpPr>
          <p:cNvPr id="231" name="TextBox 230">
            <a:extLst>
              <a:ext uri="{FF2B5EF4-FFF2-40B4-BE49-F238E27FC236}">
                <a16:creationId xmlns:a16="http://schemas.microsoft.com/office/drawing/2014/main" id="{0159EAE5-0B49-4275-869A-5F80B16B1387}"/>
              </a:ext>
            </a:extLst>
          </p:cNvPr>
          <p:cNvSpPr txBox="1"/>
          <p:nvPr/>
        </p:nvSpPr>
        <p:spPr bwMode="auto">
          <a:xfrm>
            <a:off x="11264427" y="4077017"/>
            <a:ext cx="616961" cy="9541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37</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74</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69</a:t>
            </a:r>
          </a:p>
        </p:txBody>
      </p:sp>
      <p:grpSp>
        <p:nvGrpSpPr>
          <p:cNvPr id="232" name="Group 231">
            <a:extLst>
              <a:ext uri="{FF2B5EF4-FFF2-40B4-BE49-F238E27FC236}">
                <a16:creationId xmlns:a16="http://schemas.microsoft.com/office/drawing/2014/main" id="{E1A228C4-AE92-484D-9559-BEB102BAE81C}"/>
              </a:ext>
            </a:extLst>
          </p:cNvPr>
          <p:cNvGrpSpPr/>
          <p:nvPr/>
        </p:nvGrpSpPr>
        <p:grpSpPr>
          <a:xfrm>
            <a:off x="7581900" y="1191986"/>
            <a:ext cx="3907971" cy="604157"/>
            <a:chOff x="7581900" y="1191986"/>
            <a:chExt cx="3907971" cy="604157"/>
          </a:xfrm>
        </p:grpSpPr>
        <p:sp>
          <p:nvSpPr>
            <p:cNvPr id="233" name="Freeform 90">
              <a:extLst>
                <a:ext uri="{FF2B5EF4-FFF2-40B4-BE49-F238E27FC236}">
                  <a16:creationId xmlns:a16="http://schemas.microsoft.com/office/drawing/2014/main" id="{FB39B5D2-C7D4-4739-AB8F-141827050F6F}"/>
                </a:ext>
              </a:extLst>
            </p:cNvPr>
            <p:cNvSpPr/>
            <p:nvPr/>
          </p:nvSpPr>
          <p:spPr bwMode="auto">
            <a:xfrm>
              <a:off x="7581900" y="1191986"/>
              <a:ext cx="887186" cy="141514"/>
            </a:xfrm>
            <a:custGeom>
              <a:avLst/>
              <a:gdLst>
                <a:gd name="connsiteX0" fmla="*/ 0 w 887186"/>
                <a:gd name="connsiteY0" fmla="*/ 0 h 141514"/>
                <a:gd name="connsiteX1" fmla="*/ 250371 w 887186"/>
                <a:gd name="connsiteY1" fmla="*/ 0 h 141514"/>
                <a:gd name="connsiteX2" fmla="*/ 250371 w 887186"/>
                <a:gd name="connsiteY2" fmla="*/ 48985 h 141514"/>
                <a:gd name="connsiteX3" fmla="*/ 522514 w 887186"/>
                <a:gd name="connsiteY3" fmla="*/ 48985 h 141514"/>
                <a:gd name="connsiteX4" fmla="*/ 522514 w 887186"/>
                <a:gd name="connsiteY4" fmla="*/ 97971 h 141514"/>
                <a:gd name="connsiteX5" fmla="*/ 522514 w 887186"/>
                <a:gd name="connsiteY5" fmla="*/ 97971 h 141514"/>
                <a:gd name="connsiteX6" fmla="*/ 549728 w 887186"/>
                <a:gd name="connsiteY6" fmla="*/ 125185 h 141514"/>
                <a:gd name="connsiteX7" fmla="*/ 707571 w 887186"/>
                <a:gd name="connsiteY7" fmla="*/ 125185 h 141514"/>
                <a:gd name="connsiteX8" fmla="*/ 707571 w 887186"/>
                <a:gd name="connsiteY8" fmla="*/ 141514 h 141514"/>
                <a:gd name="connsiteX9" fmla="*/ 887186 w 887186"/>
                <a:gd name="connsiteY9" fmla="*/ 141514 h 141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7186" h="141514">
                  <a:moveTo>
                    <a:pt x="0" y="0"/>
                  </a:moveTo>
                  <a:lnTo>
                    <a:pt x="250371" y="0"/>
                  </a:lnTo>
                  <a:lnTo>
                    <a:pt x="250371" y="48985"/>
                  </a:lnTo>
                  <a:lnTo>
                    <a:pt x="522514" y="48985"/>
                  </a:lnTo>
                  <a:lnTo>
                    <a:pt x="522514" y="97971"/>
                  </a:lnTo>
                  <a:lnTo>
                    <a:pt x="522514" y="97971"/>
                  </a:lnTo>
                  <a:lnTo>
                    <a:pt x="549728" y="125185"/>
                  </a:lnTo>
                  <a:lnTo>
                    <a:pt x="707571" y="125185"/>
                  </a:lnTo>
                  <a:lnTo>
                    <a:pt x="707571" y="141514"/>
                  </a:lnTo>
                  <a:lnTo>
                    <a:pt x="887186" y="141514"/>
                  </a:lnTo>
                </a:path>
              </a:pathLst>
            </a:custGeom>
            <a:noFill/>
            <a:ln w="28575">
              <a:solidFill>
                <a:schemeClr val="accent5"/>
              </a:solidFill>
              <a:miter lim="800000"/>
              <a:headEnd/>
              <a:tailEnd/>
            </a:ln>
          </p:spPr>
          <p:txBody>
            <a:bodyPr rtlCol="0" anchor="ctr"/>
            <a:lstStyle/>
            <a:p>
              <a:pPr algn="ctr"/>
              <a:endParaRPr lang="en-US" dirty="0"/>
            </a:p>
          </p:txBody>
        </p:sp>
        <p:sp>
          <p:nvSpPr>
            <p:cNvPr id="234" name="Freeform 91">
              <a:extLst>
                <a:ext uri="{FF2B5EF4-FFF2-40B4-BE49-F238E27FC236}">
                  <a16:creationId xmlns:a16="http://schemas.microsoft.com/office/drawing/2014/main" id="{99325797-4163-41E9-AA41-3C5C0BDF9EDB}"/>
                </a:ext>
              </a:extLst>
            </p:cNvPr>
            <p:cNvSpPr/>
            <p:nvPr/>
          </p:nvSpPr>
          <p:spPr bwMode="auto">
            <a:xfrm>
              <a:off x="8447314" y="1333500"/>
              <a:ext cx="3042557" cy="462643"/>
            </a:xfrm>
            <a:custGeom>
              <a:avLst/>
              <a:gdLst>
                <a:gd name="connsiteX0" fmla="*/ 0 w 3042557"/>
                <a:gd name="connsiteY0" fmla="*/ 0 h 462643"/>
                <a:gd name="connsiteX1" fmla="*/ 119743 w 3042557"/>
                <a:gd name="connsiteY1" fmla="*/ 0 h 462643"/>
                <a:gd name="connsiteX2" fmla="*/ 119743 w 3042557"/>
                <a:gd name="connsiteY2" fmla="*/ 27214 h 462643"/>
                <a:gd name="connsiteX3" fmla="*/ 190500 w 3042557"/>
                <a:gd name="connsiteY3" fmla="*/ 27214 h 462643"/>
                <a:gd name="connsiteX4" fmla="*/ 190500 w 3042557"/>
                <a:gd name="connsiteY4" fmla="*/ 54429 h 462643"/>
                <a:gd name="connsiteX5" fmla="*/ 429986 w 3042557"/>
                <a:gd name="connsiteY5" fmla="*/ 54429 h 462643"/>
                <a:gd name="connsiteX6" fmla="*/ 429986 w 3042557"/>
                <a:gd name="connsiteY6" fmla="*/ 103414 h 462643"/>
                <a:gd name="connsiteX7" fmla="*/ 538843 w 3042557"/>
                <a:gd name="connsiteY7" fmla="*/ 103414 h 462643"/>
                <a:gd name="connsiteX8" fmla="*/ 538843 w 3042557"/>
                <a:gd name="connsiteY8" fmla="*/ 119743 h 462643"/>
                <a:gd name="connsiteX9" fmla="*/ 620486 w 3042557"/>
                <a:gd name="connsiteY9" fmla="*/ 119743 h 462643"/>
                <a:gd name="connsiteX10" fmla="*/ 620486 w 3042557"/>
                <a:gd name="connsiteY10" fmla="*/ 146957 h 462643"/>
                <a:gd name="connsiteX11" fmla="*/ 620486 w 3042557"/>
                <a:gd name="connsiteY11" fmla="*/ 146957 h 462643"/>
                <a:gd name="connsiteX12" fmla="*/ 674915 w 3042557"/>
                <a:gd name="connsiteY12" fmla="*/ 146957 h 462643"/>
                <a:gd name="connsiteX13" fmla="*/ 745672 w 3042557"/>
                <a:gd name="connsiteY13" fmla="*/ 146957 h 462643"/>
                <a:gd name="connsiteX14" fmla="*/ 745672 w 3042557"/>
                <a:gd name="connsiteY14" fmla="*/ 146957 h 462643"/>
                <a:gd name="connsiteX15" fmla="*/ 745672 w 3042557"/>
                <a:gd name="connsiteY15" fmla="*/ 146957 h 462643"/>
                <a:gd name="connsiteX16" fmla="*/ 745672 w 3042557"/>
                <a:gd name="connsiteY16" fmla="*/ 195943 h 462643"/>
                <a:gd name="connsiteX17" fmla="*/ 827315 w 3042557"/>
                <a:gd name="connsiteY17" fmla="*/ 195943 h 462643"/>
                <a:gd name="connsiteX18" fmla="*/ 827315 w 3042557"/>
                <a:gd name="connsiteY18" fmla="*/ 217714 h 462643"/>
                <a:gd name="connsiteX19" fmla="*/ 887186 w 3042557"/>
                <a:gd name="connsiteY19" fmla="*/ 217714 h 462643"/>
                <a:gd name="connsiteX20" fmla="*/ 887186 w 3042557"/>
                <a:gd name="connsiteY20" fmla="*/ 250371 h 462643"/>
                <a:gd name="connsiteX21" fmla="*/ 1175657 w 3042557"/>
                <a:gd name="connsiteY21" fmla="*/ 250371 h 462643"/>
                <a:gd name="connsiteX22" fmla="*/ 1175657 w 3042557"/>
                <a:gd name="connsiteY22" fmla="*/ 250371 h 462643"/>
                <a:gd name="connsiteX23" fmla="*/ 1415143 w 3042557"/>
                <a:gd name="connsiteY23" fmla="*/ 250371 h 462643"/>
                <a:gd name="connsiteX24" fmla="*/ 1415143 w 3042557"/>
                <a:gd name="connsiteY24" fmla="*/ 288471 h 462643"/>
                <a:gd name="connsiteX25" fmla="*/ 1551215 w 3042557"/>
                <a:gd name="connsiteY25" fmla="*/ 288471 h 462643"/>
                <a:gd name="connsiteX26" fmla="*/ 1551215 w 3042557"/>
                <a:gd name="connsiteY26" fmla="*/ 310243 h 462643"/>
                <a:gd name="connsiteX27" fmla="*/ 1785257 w 3042557"/>
                <a:gd name="connsiteY27" fmla="*/ 310243 h 462643"/>
                <a:gd name="connsiteX28" fmla="*/ 1801586 w 3042557"/>
                <a:gd name="connsiteY28" fmla="*/ 326572 h 462643"/>
                <a:gd name="connsiteX29" fmla="*/ 1866900 w 3042557"/>
                <a:gd name="connsiteY29" fmla="*/ 326572 h 462643"/>
                <a:gd name="connsiteX30" fmla="*/ 1866900 w 3042557"/>
                <a:gd name="connsiteY30" fmla="*/ 348343 h 462643"/>
                <a:gd name="connsiteX31" fmla="*/ 1932215 w 3042557"/>
                <a:gd name="connsiteY31" fmla="*/ 348343 h 462643"/>
                <a:gd name="connsiteX32" fmla="*/ 1932215 w 3042557"/>
                <a:gd name="connsiteY32" fmla="*/ 359229 h 462643"/>
                <a:gd name="connsiteX33" fmla="*/ 2182586 w 3042557"/>
                <a:gd name="connsiteY33" fmla="*/ 359229 h 462643"/>
                <a:gd name="connsiteX34" fmla="*/ 2182586 w 3042557"/>
                <a:gd name="connsiteY34" fmla="*/ 386443 h 462643"/>
                <a:gd name="connsiteX35" fmla="*/ 2623457 w 3042557"/>
                <a:gd name="connsiteY35" fmla="*/ 386443 h 462643"/>
                <a:gd name="connsiteX36" fmla="*/ 2623457 w 3042557"/>
                <a:gd name="connsiteY36" fmla="*/ 402771 h 462643"/>
                <a:gd name="connsiteX37" fmla="*/ 2906486 w 3042557"/>
                <a:gd name="connsiteY37" fmla="*/ 402771 h 462643"/>
                <a:gd name="connsiteX38" fmla="*/ 2928258 w 3042557"/>
                <a:gd name="connsiteY38" fmla="*/ 424543 h 462643"/>
                <a:gd name="connsiteX39" fmla="*/ 2988129 w 3042557"/>
                <a:gd name="connsiteY39" fmla="*/ 424543 h 462643"/>
                <a:gd name="connsiteX40" fmla="*/ 2988129 w 3042557"/>
                <a:gd name="connsiteY40" fmla="*/ 446314 h 462643"/>
                <a:gd name="connsiteX41" fmla="*/ 3042557 w 3042557"/>
                <a:gd name="connsiteY41" fmla="*/ 446314 h 462643"/>
                <a:gd name="connsiteX42" fmla="*/ 3042557 w 3042557"/>
                <a:gd name="connsiteY42" fmla="*/ 462643 h 462643"/>
                <a:gd name="connsiteX43" fmla="*/ 3042557 w 3042557"/>
                <a:gd name="connsiteY43" fmla="*/ 462643 h 462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042557" h="462643">
                  <a:moveTo>
                    <a:pt x="0" y="0"/>
                  </a:moveTo>
                  <a:lnTo>
                    <a:pt x="119743" y="0"/>
                  </a:lnTo>
                  <a:lnTo>
                    <a:pt x="119743" y="27214"/>
                  </a:lnTo>
                  <a:lnTo>
                    <a:pt x="190500" y="27214"/>
                  </a:lnTo>
                  <a:lnTo>
                    <a:pt x="190500" y="54429"/>
                  </a:lnTo>
                  <a:lnTo>
                    <a:pt x="429986" y="54429"/>
                  </a:lnTo>
                  <a:lnTo>
                    <a:pt x="429986" y="103414"/>
                  </a:lnTo>
                  <a:lnTo>
                    <a:pt x="538843" y="103414"/>
                  </a:lnTo>
                  <a:lnTo>
                    <a:pt x="538843" y="119743"/>
                  </a:lnTo>
                  <a:lnTo>
                    <a:pt x="620486" y="119743"/>
                  </a:lnTo>
                  <a:lnTo>
                    <a:pt x="620486" y="146957"/>
                  </a:lnTo>
                  <a:lnTo>
                    <a:pt x="620486" y="146957"/>
                  </a:lnTo>
                  <a:lnTo>
                    <a:pt x="674915" y="146957"/>
                  </a:lnTo>
                  <a:lnTo>
                    <a:pt x="745672" y="146957"/>
                  </a:lnTo>
                  <a:lnTo>
                    <a:pt x="745672" y="146957"/>
                  </a:lnTo>
                  <a:lnTo>
                    <a:pt x="745672" y="146957"/>
                  </a:lnTo>
                  <a:lnTo>
                    <a:pt x="745672" y="195943"/>
                  </a:lnTo>
                  <a:lnTo>
                    <a:pt x="827315" y="195943"/>
                  </a:lnTo>
                  <a:lnTo>
                    <a:pt x="827315" y="217714"/>
                  </a:lnTo>
                  <a:lnTo>
                    <a:pt x="887186" y="217714"/>
                  </a:lnTo>
                  <a:lnTo>
                    <a:pt x="887186" y="250371"/>
                  </a:lnTo>
                  <a:lnTo>
                    <a:pt x="1175657" y="250371"/>
                  </a:lnTo>
                  <a:lnTo>
                    <a:pt x="1175657" y="250371"/>
                  </a:lnTo>
                  <a:lnTo>
                    <a:pt x="1415143" y="250371"/>
                  </a:lnTo>
                  <a:lnTo>
                    <a:pt x="1415143" y="288471"/>
                  </a:lnTo>
                  <a:lnTo>
                    <a:pt x="1551215" y="288471"/>
                  </a:lnTo>
                  <a:lnTo>
                    <a:pt x="1551215" y="310243"/>
                  </a:lnTo>
                  <a:lnTo>
                    <a:pt x="1785257" y="310243"/>
                  </a:lnTo>
                  <a:lnTo>
                    <a:pt x="1801586" y="326572"/>
                  </a:lnTo>
                  <a:lnTo>
                    <a:pt x="1866900" y="326572"/>
                  </a:lnTo>
                  <a:lnTo>
                    <a:pt x="1866900" y="348343"/>
                  </a:lnTo>
                  <a:lnTo>
                    <a:pt x="1932215" y="348343"/>
                  </a:lnTo>
                  <a:lnTo>
                    <a:pt x="1932215" y="359229"/>
                  </a:lnTo>
                  <a:lnTo>
                    <a:pt x="2182586" y="359229"/>
                  </a:lnTo>
                  <a:lnTo>
                    <a:pt x="2182586" y="386443"/>
                  </a:lnTo>
                  <a:lnTo>
                    <a:pt x="2623457" y="386443"/>
                  </a:lnTo>
                  <a:lnTo>
                    <a:pt x="2623457" y="402771"/>
                  </a:lnTo>
                  <a:lnTo>
                    <a:pt x="2906486" y="402771"/>
                  </a:lnTo>
                  <a:lnTo>
                    <a:pt x="2928258" y="424543"/>
                  </a:lnTo>
                  <a:lnTo>
                    <a:pt x="2988129" y="424543"/>
                  </a:lnTo>
                  <a:lnTo>
                    <a:pt x="2988129" y="446314"/>
                  </a:lnTo>
                  <a:lnTo>
                    <a:pt x="3042557" y="446314"/>
                  </a:lnTo>
                  <a:lnTo>
                    <a:pt x="3042557" y="462643"/>
                  </a:lnTo>
                  <a:lnTo>
                    <a:pt x="3042557" y="462643"/>
                  </a:lnTo>
                </a:path>
              </a:pathLst>
            </a:custGeom>
            <a:noFill/>
            <a:ln w="28575">
              <a:solidFill>
                <a:schemeClr val="accent5"/>
              </a:solidFill>
              <a:miter lim="800000"/>
              <a:headEnd/>
              <a:tailEnd/>
            </a:ln>
          </p:spPr>
          <p:txBody>
            <a:bodyPr rtlCol="0" anchor="ctr"/>
            <a:lstStyle/>
            <a:p>
              <a:pPr algn="ctr"/>
              <a:endParaRPr lang="en-US" dirty="0"/>
            </a:p>
          </p:txBody>
        </p:sp>
      </p:grpSp>
      <p:sp>
        <p:nvSpPr>
          <p:cNvPr id="235" name="Freeform 86">
            <a:extLst>
              <a:ext uri="{FF2B5EF4-FFF2-40B4-BE49-F238E27FC236}">
                <a16:creationId xmlns:a16="http://schemas.microsoft.com/office/drawing/2014/main" id="{9B0E4DC2-7050-490B-90FC-236AEC6B30B8}"/>
              </a:ext>
            </a:extLst>
          </p:cNvPr>
          <p:cNvSpPr/>
          <p:nvPr/>
        </p:nvSpPr>
        <p:spPr bwMode="auto">
          <a:xfrm>
            <a:off x="7614557" y="1186543"/>
            <a:ext cx="3918857" cy="65314"/>
          </a:xfrm>
          <a:custGeom>
            <a:avLst/>
            <a:gdLst>
              <a:gd name="connsiteX0" fmla="*/ 0 w 3918857"/>
              <a:gd name="connsiteY0" fmla="*/ 0 h 65314"/>
              <a:gd name="connsiteX1" fmla="*/ 0 w 3918857"/>
              <a:gd name="connsiteY1" fmla="*/ 65314 h 65314"/>
              <a:gd name="connsiteX2" fmla="*/ 3918857 w 3918857"/>
              <a:gd name="connsiteY2" fmla="*/ 65314 h 65314"/>
            </a:gdLst>
            <a:ahLst/>
            <a:cxnLst>
              <a:cxn ang="0">
                <a:pos x="connsiteX0" y="connsiteY0"/>
              </a:cxn>
              <a:cxn ang="0">
                <a:pos x="connsiteX1" y="connsiteY1"/>
              </a:cxn>
              <a:cxn ang="0">
                <a:pos x="connsiteX2" y="connsiteY2"/>
              </a:cxn>
            </a:cxnLst>
            <a:rect l="l" t="t" r="r" b="b"/>
            <a:pathLst>
              <a:path w="3918857" h="65314">
                <a:moveTo>
                  <a:pt x="0" y="0"/>
                </a:moveTo>
                <a:lnTo>
                  <a:pt x="0" y="65314"/>
                </a:lnTo>
                <a:lnTo>
                  <a:pt x="3918857" y="65314"/>
                </a:lnTo>
              </a:path>
            </a:pathLst>
          </a:custGeom>
          <a:noFill/>
          <a:ln w="28575">
            <a:solidFill>
              <a:schemeClr val="accent3"/>
            </a:solidFill>
            <a:miter lim="800000"/>
            <a:headEnd/>
            <a:tailEnd/>
          </a:ln>
        </p:spPr>
        <p:txBody>
          <a:bodyPr rtlCol="0" anchor="ctr"/>
          <a:lstStyle/>
          <a:p>
            <a:pPr algn="ctr"/>
            <a:endParaRPr lang="en-US" dirty="0"/>
          </a:p>
        </p:txBody>
      </p:sp>
      <p:grpSp>
        <p:nvGrpSpPr>
          <p:cNvPr id="2" name="Group 1">
            <a:extLst>
              <a:ext uri="{FF2B5EF4-FFF2-40B4-BE49-F238E27FC236}">
                <a16:creationId xmlns:a16="http://schemas.microsoft.com/office/drawing/2014/main" id="{2886D413-0EBE-EE3C-FA6D-BB81D88E706F}"/>
              </a:ext>
            </a:extLst>
          </p:cNvPr>
          <p:cNvGrpSpPr/>
          <p:nvPr/>
        </p:nvGrpSpPr>
        <p:grpSpPr>
          <a:xfrm>
            <a:off x="9392911" y="6212702"/>
            <a:ext cx="2488502" cy="450134"/>
            <a:chOff x="9392911" y="6212702"/>
            <a:chExt cx="2488502" cy="450134"/>
          </a:xfrm>
        </p:grpSpPr>
        <p:pic>
          <p:nvPicPr>
            <p:cNvPr id="3" name="Picture 2" descr="Icon&#10;&#10;Description automatically generated">
              <a:extLst>
                <a:ext uri="{FF2B5EF4-FFF2-40B4-BE49-F238E27FC236}">
                  <a16:creationId xmlns:a16="http://schemas.microsoft.com/office/drawing/2014/main" id="{26EB48F7-B6BD-EE56-89AD-B183A64E723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4" name="Rectangle 8">
              <a:extLst>
                <a:ext uri="{FF2B5EF4-FFF2-40B4-BE49-F238E27FC236}">
                  <a16:creationId xmlns:a16="http://schemas.microsoft.com/office/drawing/2014/main" id="{436DA5F4-A53E-120F-E1EA-ABE8A99764A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58124444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60DBC20-2F28-4735-AF7B-7F14F96B3C58}"/>
              </a:ext>
            </a:extLst>
          </p:cNvPr>
          <p:cNvSpPr>
            <a:spLocks noGrp="1"/>
          </p:cNvSpPr>
          <p:nvPr>
            <p:ph type="title"/>
          </p:nvPr>
        </p:nvSpPr>
        <p:spPr>
          <a:xfrm>
            <a:off x="719139" y="330201"/>
            <a:ext cx="10763250" cy="5250792"/>
          </a:xfrm>
        </p:spPr>
        <p:txBody>
          <a:bodyPr/>
          <a:lstStyle/>
          <a:p>
            <a:br>
              <a:rPr lang="en-US" dirty="0"/>
            </a:br>
            <a:r>
              <a:rPr lang="en-US" dirty="0"/>
              <a:t>Individualizing EC Care With Current and Emerging Practice-Changing Clinical Data</a:t>
            </a:r>
            <a:endParaRPr lang="en-US" sz="3600" dirty="0"/>
          </a:p>
        </p:txBody>
      </p:sp>
    </p:spTree>
    <p:extLst>
      <p:ext uri="{BB962C8B-B14F-4D97-AF65-F5344CB8AC3E}">
        <p14:creationId xmlns:p14="http://schemas.microsoft.com/office/powerpoint/2010/main" val="315560158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Rounded Corners 11">
            <a:extLst>
              <a:ext uri="{FF2B5EF4-FFF2-40B4-BE49-F238E27FC236}">
                <a16:creationId xmlns:a16="http://schemas.microsoft.com/office/drawing/2014/main" id="{C2F47975-0FBD-0C93-0F1C-E697B0DFD4C2}"/>
              </a:ext>
            </a:extLst>
          </p:cNvPr>
          <p:cNvSpPr/>
          <p:nvPr/>
        </p:nvSpPr>
        <p:spPr>
          <a:xfrm>
            <a:off x="2495681" y="2036680"/>
            <a:ext cx="1721773" cy="579320"/>
          </a:xfrm>
          <a:prstGeom prst="roundRect">
            <a:avLst>
              <a:gd name="adj" fmla="val 0"/>
            </a:avLst>
          </a:prstGeom>
          <a:solidFill>
            <a:schemeClr val="accent5"/>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srgbClr val="FFFFFF"/>
                </a:solidFill>
                <a:effectLst/>
                <a:uLnTx/>
                <a:uFillTx/>
                <a:latin typeface="Arial"/>
                <a:ea typeface="+mn-ea"/>
                <a:cs typeface="Calibri" panose="020F0502020204030204" pitchFamily="34" charset="0"/>
              </a:rPr>
              <a:t>Newly Diagnosed*: Treatments</a:t>
            </a:r>
            <a:r>
              <a:rPr lang="en-US" sz="1050" baseline="30000" dirty="0">
                <a:solidFill>
                  <a:srgbClr val="FFFFFF"/>
                </a:solidFill>
                <a:latin typeface="Arial"/>
                <a:cs typeface="Calibri" panose="020F0502020204030204" pitchFamily="34" charset="0"/>
              </a:rPr>
              <a:t>1-3</a:t>
            </a:r>
            <a:endParaRPr kumimoji="0" lang="en-US" sz="1050" b="1" i="0" u="none" strike="noStrike" kern="1200" cap="none" spc="0" normalizeH="0" baseline="30000" noProof="0" dirty="0">
              <a:ln>
                <a:noFill/>
              </a:ln>
              <a:solidFill>
                <a:srgbClr val="FFFFFF"/>
              </a:solidFill>
              <a:effectLst/>
              <a:uLnTx/>
              <a:uFillTx/>
              <a:latin typeface="Arial"/>
              <a:ea typeface="+mn-ea"/>
              <a:cs typeface="Calibri" panose="020F0502020204030204" pitchFamily="34" charset="0"/>
            </a:endParaRPr>
          </a:p>
        </p:txBody>
      </p:sp>
      <p:sp>
        <p:nvSpPr>
          <p:cNvPr id="13" name="Rectangle: Rounded Corners 12">
            <a:extLst>
              <a:ext uri="{FF2B5EF4-FFF2-40B4-BE49-F238E27FC236}">
                <a16:creationId xmlns:a16="http://schemas.microsoft.com/office/drawing/2014/main" id="{49F6A68D-11CD-C232-FCC4-1F32B8417D90}"/>
              </a:ext>
            </a:extLst>
          </p:cNvPr>
          <p:cNvSpPr/>
          <p:nvPr/>
        </p:nvSpPr>
        <p:spPr>
          <a:xfrm>
            <a:off x="196946" y="3568597"/>
            <a:ext cx="1564749" cy="1646990"/>
          </a:xfrm>
          <a:prstGeom prst="roundRect">
            <a:avLst>
              <a:gd name="adj" fmla="val 0"/>
            </a:avLst>
          </a:prstGeom>
          <a:solidFill>
            <a:schemeClr val="accent2"/>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115888" marR="0" lvl="0" indent="-114300" defTabSz="685800" rtl="0" eaLnBrk="0" fontAlgn="base" latinLnBrk="0" hangingPunct="0">
              <a:lnSpc>
                <a:spcPct val="100000"/>
              </a:lnSpc>
              <a:spcBef>
                <a:spcPts val="600"/>
              </a:spcBef>
              <a:spcAft>
                <a:spcPct val="0"/>
              </a:spcAft>
              <a:buClrTx/>
              <a:buSzTx/>
              <a:buFont typeface="Wingdings" panose="05000000000000000000" pitchFamily="2" charset="2"/>
              <a:buChar char="§"/>
              <a:tabLst/>
              <a:defRPr/>
            </a:pPr>
            <a:r>
              <a:rPr kumimoji="0" lang="en-US" sz="1000" b="0" i="0" u="none" strike="noStrike" kern="1200" cap="none" spc="0" normalizeH="0" baseline="0" noProof="0" dirty="0">
                <a:ln>
                  <a:noFill/>
                </a:ln>
                <a:solidFill>
                  <a:srgbClr val="FFFFFF"/>
                </a:solidFill>
                <a:effectLst/>
                <a:uLnTx/>
                <a:uFillTx/>
                <a:latin typeface="Arial"/>
                <a:ea typeface="+mn-ea"/>
                <a:cs typeface="Calibri" panose="020F0502020204030204" pitchFamily="34" charset="0"/>
              </a:rPr>
              <a:t>Surgery ± RT</a:t>
            </a:r>
          </a:p>
          <a:p>
            <a:pPr marL="115888" indent="-114300" defTabSz="685800">
              <a:spcBef>
                <a:spcPts val="600"/>
              </a:spcBef>
              <a:buFont typeface="Wingdings" panose="05000000000000000000" pitchFamily="2" charset="2"/>
              <a:buChar char="§"/>
              <a:defRPr/>
            </a:pPr>
            <a:r>
              <a:rPr lang="en-US" sz="1000" b="0" dirty="0">
                <a:solidFill>
                  <a:srgbClr val="FFFFFF"/>
                </a:solidFill>
                <a:latin typeface="Arial"/>
                <a:cs typeface="Calibri" panose="020F0502020204030204" pitchFamily="34" charset="0"/>
              </a:rPr>
              <a:t>Frail/comorbidities: </a:t>
            </a:r>
            <a:r>
              <a:rPr lang="en-US" sz="1000" b="0" dirty="0"/>
              <a:t>external RT and/or vaginal brachytherapy is recommended</a:t>
            </a:r>
            <a:endParaRPr kumimoji="0" lang="en-US" sz="1000" b="0" i="0" u="none" strike="noStrike" kern="1200" cap="none" spc="0" normalizeH="0" baseline="0" noProof="0" dirty="0">
              <a:ln>
                <a:noFill/>
              </a:ln>
              <a:solidFill>
                <a:srgbClr val="FFFFFF"/>
              </a:solidFill>
              <a:effectLst/>
              <a:uLnTx/>
              <a:uFillTx/>
              <a:ea typeface="+mn-ea"/>
              <a:cs typeface="Calibri" panose="020F0502020204030204" pitchFamily="34" charset="0"/>
            </a:endParaRPr>
          </a:p>
          <a:p>
            <a:pPr marL="115888" marR="0" lvl="0" indent="-114300" defTabSz="685800" rtl="0" eaLnBrk="0" fontAlgn="base" latinLnBrk="0" hangingPunct="0">
              <a:lnSpc>
                <a:spcPct val="100000"/>
              </a:lnSpc>
              <a:spcBef>
                <a:spcPts val="600"/>
              </a:spcBef>
              <a:spcAft>
                <a:spcPct val="0"/>
              </a:spcAft>
              <a:buClrTx/>
              <a:buSzTx/>
              <a:buFont typeface="Wingdings" panose="05000000000000000000" pitchFamily="2" charset="2"/>
              <a:buChar char="§"/>
              <a:tabLst/>
              <a:defRPr/>
            </a:pPr>
            <a:r>
              <a:rPr lang="en-US" sz="1000" b="0" dirty="0">
                <a:solidFill>
                  <a:srgbClr val="FFFFFF"/>
                </a:solidFill>
                <a:cs typeface="Calibri" panose="020F0502020204030204" pitchFamily="34" charset="0"/>
              </a:rPr>
              <a:t>Fertility sparing hormonal tx</a:t>
            </a:r>
            <a:endParaRPr kumimoji="0" lang="en-US" sz="1000" b="0" i="0" u="none" strike="noStrike" kern="1200" cap="none" spc="0" normalizeH="0" baseline="0" noProof="0" dirty="0">
              <a:ln>
                <a:noFill/>
              </a:ln>
              <a:solidFill>
                <a:srgbClr val="FFFFFF"/>
              </a:solidFill>
              <a:effectLst/>
              <a:uLnTx/>
              <a:uFillTx/>
              <a:ea typeface="+mn-ea"/>
              <a:cs typeface="Calibri" panose="020F0502020204030204" pitchFamily="34" charset="0"/>
            </a:endParaRPr>
          </a:p>
        </p:txBody>
      </p:sp>
      <p:sp>
        <p:nvSpPr>
          <p:cNvPr id="14" name="Rectangle: Rounded Corners 13">
            <a:extLst>
              <a:ext uri="{FF2B5EF4-FFF2-40B4-BE49-F238E27FC236}">
                <a16:creationId xmlns:a16="http://schemas.microsoft.com/office/drawing/2014/main" id="{5F023EFC-44CA-5607-18EA-412A5A62AA24}"/>
              </a:ext>
            </a:extLst>
          </p:cNvPr>
          <p:cNvSpPr/>
          <p:nvPr/>
        </p:nvSpPr>
        <p:spPr>
          <a:xfrm>
            <a:off x="426878" y="2916636"/>
            <a:ext cx="1098734" cy="457200"/>
          </a:xfrm>
          <a:prstGeom prst="roundRect">
            <a:avLst>
              <a:gd name="adj" fmla="val 0"/>
            </a:avLst>
          </a:prstGeom>
          <a:solidFill>
            <a:srgbClr val="015873"/>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srgbClr val="FFFFFF"/>
                </a:solidFill>
                <a:effectLst/>
                <a:uLnTx/>
                <a:uFillTx/>
                <a:latin typeface="Arial"/>
                <a:ea typeface="+mn-ea"/>
                <a:cs typeface="Calibri" panose="020F0502020204030204" pitchFamily="34" charset="0"/>
              </a:rPr>
              <a:t>Stage I </a:t>
            </a:r>
          </a:p>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srgbClr val="FFFFFF"/>
                </a:solidFill>
                <a:effectLst/>
                <a:uLnTx/>
                <a:uFillTx/>
                <a:latin typeface="Arial"/>
                <a:ea typeface="+mn-ea"/>
                <a:cs typeface="Calibri" panose="020F0502020204030204" pitchFamily="34" charset="0"/>
              </a:rPr>
              <a:t>Endometrioid</a:t>
            </a:r>
          </a:p>
        </p:txBody>
      </p:sp>
      <p:sp>
        <p:nvSpPr>
          <p:cNvPr id="15" name="Rectangle: Rounded Corners 14">
            <a:extLst>
              <a:ext uri="{FF2B5EF4-FFF2-40B4-BE49-F238E27FC236}">
                <a16:creationId xmlns:a16="http://schemas.microsoft.com/office/drawing/2014/main" id="{04D72F99-39A4-89AA-F7E6-4A76E91932BB}"/>
              </a:ext>
            </a:extLst>
          </p:cNvPr>
          <p:cNvSpPr/>
          <p:nvPr/>
        </p:nvSpPr>
        <p:spPr>
          <a:xfrm>
            <a:off x="2004857" y="2928115"/>
            <a:ext cx="1168861" cy="457200"/>
          </a:xfrm>
          <a:prstGeom prst="roundRect">
            <a:avLst>
              <a:gd name="adj" fmla="val 0"/>
            </a:avLst>
          </a:prstGeom>
          <a:solidFill>
            <a:srgbClr val="015873"/>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srgbClr val="FFFFFF"/>
                </a:solidFill>
                <a:effectLst/>
                <a:uLnTx/>
                <a:uFillTx/>
                <a:latin typeface="Arial"/>
                <a:ea typeface="+mn-ea"/>
                <a:cs typeface="Calibri" panose="020F0502020204030204" pitchFamily="34" charset="0"/>
              </a:rPr>
              <a:t>Stage II</a:t>
            </a:r>
          </a:p>
        </p:txBody>
      </p:sp>
      <p:sp>
        <p:nvSpPr>
          <p:cNvPr id="16" name="Rectangle: Rounded Corners 15">
            <a:extLst>
              <a:ext uri="{FF2B5EF4-FFF2-40B4-BE49-F238E27FC236}">
                <a16:creationId xmlns:a16="http://schemas.microsoft.com/office/drawing/2014/main" id="{620B4267-94B6-28DA-EEC0-F72F5050DC15}"/>
              </a:ext>
            </a:extLst>
          </p:cNvPr>
          <p:cNvSpPr/>
          <p:nvPr/>
        </p:nvSpPr>
        <p:spPr>
          <a:xfrm>
            <a:off x="3611256" y="2931178"/>
            <a:ext cx="1168861" cy="457200"/>
          </a:xfrm>
          <a:prstGeom prst="roundRect">
            <a:avLst>
              <a:gd name="adj" fmla="val 0"/>
            </a:avLst>
          </a:prstGeom>
          <a:solidFill>
            <a:srgbClr val="015873"/>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srgbClr val="FFFFFF"/>
                </a:solidFill>
                <a:effectLst/>
                <a:uLnTx/>
                <a:uFillTx/>
                <a:latin typeface="Arial"/>
                <a:ea typeface="+mn-ea"/>
                <a:cs typeface="Calibri" panose="020F0502020204030204" pitchFamily="34" charset="0"/>
              </a:rPr>
              <a:t>Stage IIIA-IIIC</a:t>
            </a:r>
          </a:p>
          <a:p>
            <a:pPr marL="0" marR="0" lvl="0" indent="0" algn="ctr" defTabSz="685800" rtl="0" eaLnBrk="0" fontAlgn="base" latinLnBrk="0" hangingPunct="0">
              <a:lnSpc>
                <a:spcPct val="100000"/>
              </a:lnSpc>
              <a:spcBef>
                <a:spcPct val="0"/>
              </a:spcBef>
              <a:spcAft>
                <a:spcPct val="0"/>
              </a:spcAft>
              <a:buClrTx/>
              <a:buSzTx/>
              <a:buFontTx/>
              <a:buNone/>
              <a:tabLst/>
              <a:defRPr/>
            </a:pPr>
            <a:r>
              <a:rPr lang="en-US" sz="1050" dirty="0">
                <a:solidFill>
                  <a:srgbClr val="FFFFFF"/>
                </a:solidFill>
                <a:latin typeface="Arial"/>
                <a:cs typeface="Calibri" panose="020F0502020204030204" pitchFamily="34" charset="0"/>
              </a:rPr>
              <a:t>(lymph node involvement)</a:t>
            </a:r>
            <a:endParaRPr kumimoji="0" lang="en-US" sz="1050" b="1" i="0" u="none" strike="noStrike" kern="1200" cap="none" spc="0" normalizeH="0" baseline="-25000" noProof="0" dirty="0">
              <a:ln>
                <a:noFill/>
              </a:ln>
              <a:solidFill>
                <a:srgbClr val="FFFFFF"/>
              </a:solidFill>
              <a:effectLst/>
              <a:uLnTx/>
              <a:uFillTx/>
              <a:latin typeface="Arial"/>
              <a:ea typeface="+mn-ea"/>
              <a:cs typeface="Calibri" panose="020F0502020204030204" pitchFamily="34" charset="0"/>
            </a:endParaRPr>
          </a:p>
        </p:txBody>
      </p:sp>
      <p:sp>
        <p:nvSpPr>
          <p:cNvPr id="17" name="Rectangle: Rounded Corners 16">
            <a:extLst>
              <a:ext uri="{FF2B5EF4-FFF2-40B4-BE49-F238E27FC236}">
                <a16:creationId xmlns:a16="http://schemas.microsoft.com/office/drawing/2014/main" id="{33A1D0DB-431B-B962-51AE-13E34F65D295}"/>
              </a:ext>
            </a:extLst>
          </p:cNvPr>
          <p:cNvSpPr/>
          <p:nvPr/>
        </p:nvSpPr>
        <p:spPr>
          <a:xfrm>
            <a:off x="1803451" y="3573524"/>
            <a:ext cx="1564749" cy="1515747"/>
          </a:xfrm>
          <a:prstGeom prst="roundRect">
            <a:avLst>
              <a:gd name="adj" fmla="val 0"/>
            </a:avLst>
          </a:prstGeom>
          <a:solidFill>
            <a:schemeClr val="accent2"/>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algn="ctr" defTabSz="685800"/>
            <a:r>
              <a:rPr lang="en-US" sz="1000" b="0" dirty="0">
                <a:latin typeface="Arial" panose="020B0604020202020204" pitchFamily="34" charset="0"/>
                <a:cs typeface="Arial" panose="020B0604020202020204" pitchFamily="34" charset="0"/>
              </a:rPr>
              <a:t>Surgery (to remove uterus, connective tissue, upper part of vagina, both fallopian tubes and ovaries) + external RT and/or vaginal brachytherapy</a:t>
            </a:r>
          </a:p>
        </p:txBody>
      </p:sp>
      <p:sp>
        <p:nvSpPr>
          <p:cNvPr id="18" name="Rectangle: Rounded Corners 17">
            <a:extLst>
              <a:ext uri="{FF2B5EF4-FFF2-40B4-BE49-F238E27FC236}">
                <a16:creationId xmlns:a16="http://schemas.microsoft.com/office/drawing/2014/main" id="{7E163501-60C8-CAE3-A75F-1BA9BD2435E6}"/>
              </a:ext>
            </a:extLst>
          </p:cNvPr>
          <p:cNvSpPr/>
          <p:nvPr/>
        </p:nvSpPr>
        <p:spPr>
          <a:xfrm>
            <a:off x="5081899" y="2864659"/>
            <a:ext cx="2123140" cy="576354"/>
          </a:xfrm>
          <a:prstGeom prst="roundRect">
            <a:avLst>
              <a:gd name="adj" fmla="val 0"/>
            </a:avLst>
          </a:prstGeom>
          <a:solidFill>
            <a:srgbClr val="015873"/>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srgbClr val="FFFFFF"/>
                </a:solidFill>
                <a:effectLst/>
                <a:uLnTx/>
                <a:uFillTx/>
                <a:latin typeface="Arial"/>
                <a:ea typeface="+mn-ea"/>
                <a:cs typeface="Calibri" panose="020F0502020204030204" pitchFamily="34" charset="0"/>
              </a:rPr>
              <a:t>Stage IVA-IVB</a:t>
            </a:r>
          </a:p>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srgbClr val="FFFFFF"/>
                </a:solidFill>
                <a:effectLst/>
                <a:uLnTx/>
                <a:uFillTx/>
                <a:latin typeface="Arial"/>
                <a:ea typeface="+mn-ea"/>
                <a:cs typeface="Calibri" panose="020F0502020204030204" pitchFamily="34" charset="0"/>
              </a:rPr>
              <a:t>(spread into bladder or lymph nodes outside pelvis)</a:t>
            </a:r>
            <a:endParaRPr kumimoji="0" lang="en-US" sz="1050" b="1" i="0" u="none" strike="noStrike" kern="1200" cap="none" spc="0" normalizeH="0" baseline="-25000" noProof="0" dirty="0">
              <a:ln>
                <a:noFill/>
              </a:ln>
              <a:solidFill>
                <a:srgbClr val="FFFFFF"/>
              </a:solidFill>
              <a:effectLst/>
              <a:uLnTx/>
              <a:uFillTx/>
              <a:latin typeface="Arial"/>
              <a:ea typeface="+mn-ea"/>
              <a:cs typeface="Calibri" panose="020F0502020204030204" pitchFamily="34" charset="0"/>
            </a:endParaRPr>
          </a:p>
        </p:txBody>
      </p:sp>
      <p:cxnSp>
        <p:nvCxnSpPr>
          <p:cNvPr id="19" name="Straight Connector 18">
            <a:extLst>
              <a:ext uri="{FF2B5EF4-FFF2-40B4-BE49-F238E27FC236}">
                <a16:creationId xmlns:a16="http://schemas.microsoft.com/office/drawing/2014/main" id="{1D384365-E186-96A7-048B-BC6ABEEF4A5D}"/>
              </a:ext>
            </a:extLst>
          </p:cNvPr>
          <p:cNvCxnSpPr>
            <a:cxnSpLocks/>
          </p:cNvCxnSpPr>
          <p:nvPr/>
        </p:nvCxnSpPr>
        <p:spPr>
          <a:xfrm flipH="1">
            <a:off x="4631493" y="3313763"/>
            <a:ext cx="1" cy="93997"/>
          </a:xfrm>
          <a:prstGeom prst="line">
            <a:avLst/>
          </a:prstGeom>
          <a:noFill/>
          <a:ln w="12700" cap="flat" cmpd="sng" algn="ctr">
            <a:solidFill>
              <a:srgbClr val="000000">
                <a:lumMod val="65000"/>
                <a:lumOff val="35000"/>
              </a:srgbClr>
            </a:solidFill>
            <a:prstDash val="sysDot"/>
          </a:ln>
          <a:effectLst/>
        </p:spPr>
      </p:cxnSp>
      <p:cxnSp>
        <p:nvCxnSpPr>
          <p:cNvPr id="20" name="Connector: Elbow 19">
            <a:extLst>
              <a:ext uri="{FF2B5EF4-FFF2-40B4-BE49-F238E27FC236}">
                <a16:creationId xmlns:a16="http://schemas.microsoft.com/office/drawing/2014/main" id="{646C84D8-4510-1890-2461-7AA191961248}"/>
              </a:ext>
            </a:extLst>
          </p:cNvPr>
          <p:cNvCxnSpPr>
            <a:cxnSpLocks/>
            <a:stCxn id="27" idx="1"/>
            <a:endCxn id="12" idx="0"/>
          </p:cNvCxnSpPr>
          <p:nvPr/>
        </p:nvCxnSpPr>
        <p:spPr>
          <a:xfrm rot="10800000" flipV="1">
            <a:off x="3356568" y="1656510"/>
            <a:ext cx="1065876" cy="380169"/>
          </a:xfrm>
          <a:prstGeom prst="bentConnector2">
            <a:avLst/>
          </a:prstGeom>
          <a:noFill/>
          <a:ln w="28575" cap="flat" cmpd="sng" algn="ctr">
            <a:solidFill>
              <a:srgbClr val="000000"/>
            </a:solidFill>
            <a:prstDash val="solid"/>
            <a:tailEnd type="triangle"/>
          </a:ln>
          <a:effectLst/>
        </p:spPr>
      </p:cxnSp>
      <p:cxnSp>
        <p:nvCxnSpPr>
          <p:cNvPr id="21" name="Connector: Elbow 20">
            <a:extLst>
              <a:ext uri="{FF2B5EF4-FFF2-40B4-BE49-F238E27FC236}">
                <a16:creationId xmlns:a16="http://schemas.microsoft.com/office/drawing/2014/main" id="{D095E32C-052B-DAB3-FC3B-28314A3DACAD}"/>
              </a:ext>
            </a:extLst>
          </p:cNvPr>
          <p:cNvCxnSpPr>
            <a:cxnSpLocks/>
            <a:stCxn id="27" idx="3"/>
            <a:endCxn id="31" idx="0"/>
          </p:cNvCxnSpPr>
          <p:nvPr/>
        </p:nvCxnSpPr>
        <p:spPr>
          <a:xfrm>
            <a:off x="6524681" y="1656511"/>
            <a:ext cx="1752202" cy="455859"/>
          </a:xfrm>
          <a:prstGeom prst="bentConnector2">
            <a:avLst/>
          </a:prstGeom>
          <a:noFill/>
          <a:ln w="28575" cap="flat" cmpd="sng" algn="ctr">
            <a:solidFill>
              <a:srgbClr val="000000"/>
            </a:solidFill>
            <a:prstDash val="solid"/>
            <a:tailEnd type="triangle"/>
          </a:ln>
          <a:effectLst/>
        </p:spPr>
      </p:cxnSp>
      <p:cxnSp>
        <p:nvCxnSpPr>
          <p:cNvPr id="22" name="Connector: Elbow 21">
            <a:extLst>
              <a:ext uri="{FF2B5EF4-FFF2-40B4-BE49-F238E27FC236}">
                <a16:creationId xmlns:a16="http://schemas.microsoft.com/office/drawing/2014/main" id="{EA3F66F2-33D6-0227-B674-B763EBF1416C}"/>
              </a:ext>
            </a:extLst>
          </p:cNvPr>
          <p:cNvCxnSpPr>
            <a:cxnSpLocks/>
            <a:stCxn id="12" idx="2"/>
            <a:endCxn id="14" idx="0"/>
          </p:cNvCxnSpPr>
          <p:nvPr/>
        </p:nvCxnSpPr>
        <p:spPr>
          <a:xfrm rot="5400000">
            <a:off x="2016089" y="1576157"/>
            <a:ext cx="300636" cy="2380323"/>
          </a:xfrm>
          <a:prstGeom prst="bentConnector3">
            <a:avLst>
              <a:gd name="adj1" fmla="val 50000"/>
            </a:avLst>
          </a:prstGeom>
          <a:noFill/>
          <a:ln w="28575" cap="flat" cmpd="sng" algn="ctr">
            <a:solidFill>
              <a:srgbClr val="000000"/>
            </a:solidFill>
            <a:prstDash val="sysDot"/>
            <a:tailEnd type="triangle"/>
          </a:ln>
          <a:effectLst/>
        </p:spPr>
      </p:cxnSp>
      <p:cxnSp>
        <p:nvCxnSpPr>
          <p:cNvPr id="23" name="Connector: Elbow 22">
            <a:extLst>
              <a:ext uri="{FF2B5EF4-FFF2-40B4-BE49-F238E27FC236}">
                <a16:creationId xmlns:a16="http://schemas.microsoft.com/office/drawing/2014/main" id="{2A02D052-1956-A843-752A-49BC56E6F48C}"/>
              </a:ext>
            </a:extLst>
          </p:cNvPr>
          <p:cNvCxnSpPr>
            <a:cxnSpLocks/>
            <a:stCxn id="12" idx="2"/>
            <a:endCxn id="16" idx="0"/>
          </p:cNvCxnSpPr>
          <p:nvPr/>
        </p:nvCxnSpPr>
        <p:spPr>
          <a:xfrm rot="16200000" flipH="1">
            <a:off x="3618538" y="2354029"/>
            <a:ext cx="315178" cy="839119"/>
          </a:xfrm>
          <a:prstGeom prst="bentConnector3">
            <a:avLst>
              <a:gd name="adj1" fmla="val 50000"/>
            </a:avLst>
          </a:prstGeom>
          <a:noFill/>
          <a:ln w="28575" cap="flat" cmpd="sng" algn="ctr">
            <a:solidFill>
              <a:srgbClr val="000000"/>
            </a:solidFill>
            <a:prstDash val="sysDot"/>
            <a:tailEnd type="triangle"/>
          </a:ln>
          <a:effectLst/>
        </p:spPr>
      </p:cxnSp>
      <p:cxnSp>
        <p:nvCxnSpPr>
          <p:cNvPr id="24" name="Straight Arrow Connector 23">
            <a:extLst>
              <a:ext uri="{FF2B5EF4-FFF2-40B4-BE49-F238E27FC236}">
                <a16:creationId xmlns:a16="http://schemas.microsoft.com/office/drawing/2014/main" id="{FB8755A8-728D-87C8-A3EA-8BA9F1B90A95}"/>
              </a:ext>
            </a:extLst>
          </p:cNvPr>
          <p:cNvCxnSpPr>
            <a:endCxn id="15" idx="0"/>
          </p:cNvCxnSpPr>
          <p:nvPr/>
        </p:nvCxnSpPr>
        <p:spPr bwMode="auto">
          <a:xfrm>
            <a:off x="2588010" y="2783631"/>
            <a:ext cx="1278" cy="144484"/>
          </a:xfrm>
          <a:prstGeom prst="straightConnector1">
            <a:avLst/>
          </a:prstGeom>
          <a:noFill/>
          <a:ln w="28575" cap="flat" cmpd="sng" algn="ctr">
            <a:solidFill>
              <a:srgbClr val="000000"/>
            </a:solidFill>
            <a:prstDash val="solid"/>
            <a:round/>
            <a:headEnd type="none" w="med" len="med"/>
            <a:tailEnd type="triangle"/>
          </a:ln>
          <a:effectLst/>
        </p:spPr>
      </p:cxnSp>
      <p:cxnSp>
        <p:nvCxnSpPr>
          <p:cNvPr id="25" name="Straight Arrow Connector 24">
            <a:extLst>
              <a:ext uri="{FF2B5EF4-FFF2-40B4-BE49-F238E27FC236}">
                <a16:creationId xmlns:a16="http://schemas.microsoft.com/office/drawing/2014/main" id="{13937669-35F4-3357-D28C-796FE583B836}"/>
              </a:ext>
            </a:extLst>
          </p:cNvPr>
          <p:cNvCxnSpPr>
            <a:cxnSpLocks/>
            <a:stCxn id="14" idx="2"/>
            <a:endCxn id="13" idx="0"/>
          </p:cNvCxnSpPr>
          <p:nvPr/>
        </p:nvCxnSpPr>
        <p:spPr bwMode="auto">
          <a:xfrm>
            <a:off x="976245" y="3373836"/>
            <a:ext cx="3076" cy="194761"/>
          </a:xfrm>
          <a:prstGeom prst="straightConnector1">
            <a:avLst/>
          </a:prstGeom>
          <a:noFill/>
          <a:ln w="28575" cap="flat" cmpd="sng" algn="ctr">
            <a:solidFill>
              <a:srgbClr val="000000"/>
            </a:solidFill>
            <a:prstDash val="sysDot"/>
            <a:round/>
            <a:headEnd type="none" w="med" len="med"/>
            <a:tailEnd type="triangle"/>
          </a:ln>
          <a:effectLst/>
        </p:spPr>
      </p:cxnSp>
      <p:cxnSp>
        <p:nvCxnSpPr>
          <p:cNvPr id="26" name="Straight Arrow Connector 25">
            <a:extLst>
              <a:ext uri="{FF2B5EF4-FFF2-40B4-BE49-F238E27FC236}">
                <a16:creationId xmlns:a16="http://schemas.microsoft.com/office/drawing/2014/main" id="{1557BE5B-77EF-8D4D-B92D-C8539CAA2382}"/>
              </a:ext>
            </a:extLst>
          </p:cNvPr>
          <p:cNvCxnSpPr>
            <a:cxnSpLocks/>
            <a:stCxn id="15" idx="2"/>
            <a:endCxn id="17" idx="0"/>
          </p:cNvCxnSpPr>
          <p:nvPr/>
        </p:nvCxnSpPr>
        <p:spPr bwMode="auto">
          <a:xfrm flipH="1">
            <a:off x="2585826" y="3385315"/>
            <a:ext cx="3462" cy="188209"/>
          </a:xfrm>
          <a:prstGeom prst="straightConnector1">
            <a:avLst/>
          </a:prstGeom>
          <a:noFill/>
          <a:ln w="28575" cap="flat" cmpd="sng" algn="ctr">
            <a:solidFill>
              <a:srgbClr val="000000"/>
            </a:solidFill>
            <a:prstDash val="sysDot"/>
            <a:round/>
            <a:headEnd type="none" w="med" len="med"/>
            <a:tailEnd type="triangle"/>
          </a:ln>
          <a:effectLst/>
        </p:spPr>
      </p:cxnSp>
      <p:sp>
        <p:nvSpPr>
          <p:cNvPr id="27" name="Rectangle: Rounded Corners 26">
            <a:extLst>
              <a:ext uri="{FF2B5EF4-FFF2-40B4-BE49-F238E27FC236}">
                <a16:creationId xmlns:a16="http://schemas.microsoft.com/office/drawing/2014/main" id="{CDF77B5D-C4C2-737B-3308-CB5E71B8EC8E}"/>
              </a:ext>
            </a:extLst>
          </p:cNvPr>
          <p:cNvSpPr/>
          <p:nvPr/>
        </p:nvSpPr>
        <p:spPr>
          <a:xfrm>
            <a:off x="4422444" y="1388709"/>
            <a:ext cx="2102237" cy="535604"/>
          </a:xfrm>
          <a:prstGeom prst="roundRect">
            <a:avLst>
              <a:gd name="adj" fmla="val 0"/>
            </a:avLst>
          </a:prstGeom>
          <a:solidFill>
            <a:srgbClr val="682E74"/>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prstClr val="white"/>
                </a:solidFill>
                <a:effectLst/>
                <a:uLnTx/>
                <a:uFillTx/>
                <a:latin typeface="Arial"/>
                <a:ea typeface="+mn-ea"/>
                <a:cs typeface="Calibri" panose="020F0502020204030204" pitchFamily="34" charset="0"/>
              </a:rPr>
              <a:t>Initial diagnosis</a:t>
            </a:r>
            <a:endParaRPr kumimoji="0" lang="en-US" sz="1050" b="1" i="0" u="none" strike="noStrike" kern="1200" cap="none" spc="0" normalizeH="0" baseline="30000" noProof="0" dirty="0">
              <a:ln>
                <a:noFill/>
              </a:ln>
              <a:solidFill>
                <a:prstClr val="white"/>
              </a:solidFill>
              <a:effectLst/>
              <a:uLnTx/>
              <a:uFillTx/>
              <a:latin typeface="Arial"/>
              <a:ea typeface="+mn-ea"/>
              <a:cs typeface="Calibri" panose="020F0502020204030204" pitchFamily="34" charset="0"/>
            </a:endParaRPr>
          </a:p>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prstClr val="white"/>
                </a:solidFill>
                <a:effectLst/>
                <a:uLnTx/>
                <a:uFillTx/>
                <a:latin typeface="Arial"/>
                <a:ea typeface="+mn-ea"/>
                <a:cs typeface="Calibri" panose="020F0502020204030204" pitchFamily="34" charset="0"/>
              </a:rPr>
              <a:t>Colposcopy/biopsy</a:t>
            </a:r>
          </a:p>
        </p:txBody>
      </p:sp>
      <p:cxnSp>
        <p:nvCxnSpPr>
          <p:cNvPr id="28" name="Connector: Elbow 27">
            <a:extLst>
              <a:ext uri="{FF2B5EF4-FFF2-40B4-BE49-F238E27FC236}">
                <a16:creationId xmlns:a16="http://schemas.microsoft.com/office/drawing/2014/main" id="{008B040B-FB5A-DA55-AA3A-E2B8BFBFF417}"/>
              </a:ext>
            </a:extLst>
          </p:cNvPr>
          <p:cNvCxnSpPr>
            <a:cxnSpLocks/>
            <a:stCxn id="27" idx="3"/>
            <a:endCxn id="38" idx="0"/>
          </p:cNvCxnSpPr>
          <p:nvPr/>
        </p:nvCxnSpPr>
        <p:spPr>
          <a:xfrm>
            <a:off x="6524681" y="1656511"/>
            <a:ext cx="4423764" cy="440782"/>
          </a:xfrm>
          <a:prstGeom prst="bentConnector2">
            <a:avLst/>
          </a:prstGeom>
          <a:noFill/>
          <a:ln w="28575" cap="flat" cmpd="sng" algn="ctr">
            <a:solidFill>
              <a:srgbClr val="000000"/>
            </a:solidFill>
            <a:prstDash val="solid"/>
            <a:tailEnd type="triangle"/>
          </a:ln>
          <a:effectLst/>
        </p:spPr>
      </p:cxnSp>
      <p:sp>
        <p:nvSpPr>
          <p:cNvPr id="29" name="Text Box 15">
            <a:extLst>
              <a:ext uri="{FF2B5EF4-FFF2-40B4-BE49-F238E27FC236}">
                <a16:creationId xmlns:a16="http://schemas.microsoft.com/office/drawing/2014/main" id="{64BCED21-92A1-D89E-3834-787A554DBDFE}"/>
              </a:ext>
            </a:extLst>
          </p:cNvPr>
          <p:cNvSpPr txBox="1">
            <a:spLocks noChangeArrowheads="1"/>
          </p:cNvSpPr>
          <p:nvPr/>
        </p:nvSpPr>
        <p:spPr bwMode="auto">
          <a:xfrm>
            <a:off x="167555" y="5765491"/>
            <a:ext cx="4914344" cy="1015663"/>
          </a:xfrm>
          <a:prstGeom prst="rect">
            <a:avLst/>
          </a:prstGeom>
          <a:noFill/>
          <a:ln>
            <a:noFill/>
          </a:ln>
        </p:spPr>
        <p:txBody>
          <a:bodyPr wrap="square" rtlCol="0">
            <a:spAutoFit/>
          </a:bodyPr>
          <a:lstStyle>
            <a:defPPr>
              <a:defRPr lang="en-US"/>
            </a:defPPr>
            <a:lvl1pPr>
              <a:spcBef>
                <a:spcPct val="50000"/>
              </a:spcBef>
              <a:defRPr sz="1200" b="0">
                <a:solidFill>
                  <a:srgbClr val="455560"/>
                </a:solidFill>
                <a:latin typeface="Calibri" panose="020F0502020204030204" pitchFamily="34" charset="0"/>
                <a:cs typeface="Calibri" panose="020F050202020403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a:spcBef>
                <a:spcPts val="0"/>
              </a:spcBef>
            </a:pPr>
            <a:r>
              <a:rPr lang="en-US" altLang="en-US" dirty="0"/>
              <a:t>1. American Cancer Society. www.cancer.org/cancer/endometrial-cancer/treating/by-stage.html. 2. Concin. Int J Gynecol Cancer. 2021;31:12. </a:t>
            </a:r>
            <a:r>
              <a:rPr lang="en-US" dirty="0"/>
              <a:t>3. Concin. Int J Gynecol Cancer. 2021;31:12. 4. </a:t>
            </a:r>
            <a:r>
              <a:rPr lang="en-US" sz="1200" b="0" kern="1200" dirty="0">
                <a:solidFill>
                  <a:srgbClr val="455560"/>
                </a:solidFill>
                <a:latin typeface="Calibri" panose="020F0502020204030204" pitchFamily="34" charset="0"/>
                <a:cs typeface="Calibri" panose="020F0502020204030204" pitchFamily="34" charset="0"/>
              </a:rPr>
              <a:t>Miller. JCO. 2020;38:3841-3850. 5. Fader. Clin Cancer Res. 2020;26:3928. 6. NCCN </a:t>
            </a:r>
            <a:r>
              <a:rPr lang="en-US" sz="1200" b="0" dirty="0">
                <a:solidFill>
                  <a:srgbClr val="455560"/>
                </a:solidFill>
                <a:latin typeface="Calibri" panose="020F0502020204030204" pitchFamily="34" charset="0"/>
                <a:cs typeface="Calibri" panose="020F0502020204030204" pitchFamily="34" charset="0"/>
              </a:rPr>
              <a:t>u</a:t>
            </a:r>
            <a:r>
              <a:rPr lang="en-US" sz="1200" b="0" kern="1200" dirty="0">
                <a:solidFill>
                  <a:srgbClr val="455560"/>
                </a:solidFill>
                <a:latin typeface="Calibri" panose="020F0502020204030204" pitchFamily="34" charset="0"/>
                <a:cs typeface="Calibri" panose="020F0502020204030204" pitchFamily="34" charset="0"/>
              </a:rPr>
              <a:t>terine </a:t>
            </a:r>
            <a:r>
              <a:rPr lang="en-US" sz="1200" b="0" dirty="0">
                <a:solidFill>
                  <a:srgbClr val="455560"/>
                </a:solidFill>
                <a:latin typeface="Calibri" panose="020F0502020204030204" pitchFamily="34" charset="0"/>
                <a:cs typeface="Calibri" panose="020F0502020204030204" pitchFamily="34" charset="0"/>
              </a:rPr>
              <a:t>c</a:t>
            </a:r>
            <a:r>
              <a:rPr lang="en-US" sz="1200" b="0" kern="1200" dirty="0">
                <a:solidFill>
                  <a:srgbClr val="455560"/>
                </a:solidFill>
                <a:latin typeface="Calibri" panose="020F0502020204030204" pitchFamily="34" charset="0"/>
                <a:cs typeface="Calibri" panose="020F0502020204030204" pitchFamily="34" charset="0"/>
              </a:rPr>
              <a:t>ancer guidelines. v2.2023. www.nccn.org. </a:t>
            </a:r>
            <a:endParaRPr lang="en-US" dirty="0"/>
          </a:p>
        </p:txBody>
      </p:sp>
      <p:cxnSp>
        <p:nvCxnSpPr>
          <p:cNvPr id="30" name="Connector: Elbow 29">
            <a:extLst>
              <a:ext uri="{FF2B5EF4-FFF2-40B4-BE49-F238E27FC236}">
                <a16:creationId xmlns:a16="http://schemas.microsoft.com/office/drawing/2014/main" id="{1BD7EA75-6962-35B0-3A6B-6EA93FD0A824}"/>
              </a:ext>
            </a:extLst>
          </p:cNvPr>
          <p:cNvCxnSpPr>
            <a:cxnSpLocks/>
            <a:stCxn id="12" idx="2"/>
            <a:endCxn id="18" idx="0"/>
          </p:cNvCxnSpPr>
          <p:nvPr/>
        </p:nvCxnSpPr>
        <p:spPr>
          <a:xfrm rot="16200000" flipH="1">
            <a:off x="4625689" y="1346878"/>
            <a:ext cx="248659" cy="2786901"/>
          </a:xfrm>
          <a:prstGeom prst="bentConnector3">
            <a:avLst>
              <a:gd name="adj1" fmla="val 50000"/>
            </a:avLst>
          </a:prstGeom>
          <a:noFill/>
          <a:ln w="28575" cap="flat" cmpd="sng" algn="ctr">
            <a:solidFill>
              <a:srgbClr val="000000"/>
            </a:solidFill>
            <a:prstDash val="sysDot"/>
            <a:tailEnd type="triangle"/>
          </a:ln>
          <a:effectLst/>
        </p:spPr>
      </p:cxnSp>
      <p:sp>
        <p:nvSpPr>
          <p:cNvPr id="31" name="Rectangle: Rounded Corners 30">
            <a:extLst>
              <a:ext uri="{FF2B5EF4-FFF2-40B4-BE49-F238E27FC236}">
                <a16:creationId xmlns:a16="http://schemas.microsoft.com/office/drawing/2014/main" id="{143F3C32-DE3D-D00F-6C9C-B45489702470}"/>
              </a:ext>
            </a:extLst>
          </p:cNvPr>
          <p:cNvSpPr/>
          <p:nvPr/>
        </p:nvSpPr>
        <p:spPr>
          <a:xfrm>
            <a:off x="7328747" y="2112370"/>
            <a:ext cx="1896272" cy="579319"/>
          </a:xfrm>
          <a:prstGeom prst="roundRect">
            <a:avLst>
              <a:gd name="adj" fmla="val 0"/>
            </a:avLst>
          </a:prstGeom>
          <a:solidFill>
            <a:schemeClr val="accent4"/>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srgbClr val="FFFFFF"/>
                </a:solidFill>
                <a:effectLst/>
                <a:uLnTx/>
                <a:uFillTx/>
                <a:latin typeface="Arial"/>
                <a:ea typeface="+mn-ea"/>
                <a:cs typeface="Calibri" panose="020F0502020204030204" pitchFamily="34" charset="0"/>
              </a:rPr>
              <a:t>Local Recurrence</a:t>
            </a:r>
          </a:p>
        </p:txBody>
      </p:sp>
      <p:sp>
        <p:nvSpPr>
          <p:cNvPr id="32" name="Rectangle: Rounded Corners 31">
            <a:extLst>
              <a:ext uri="{FF2B5EF4-FFF2-40B4-BE49-F238E27FC236}">
                <a16:creationId xmlns:a16="http://schemas.microsoft.com/office/drawing/2014/main" id="{3FA91027-CCE0-C03F-EAE1-4907CDBC834C}"/>
              </a:ext>
            </a:extLst>
          </p:cNvPr>
          <p:cNvSpPr/>
          <p:nvPr/>
        </p:nvSpPr>
        <p:spPr>
          <a:xfrm>
            <a:off x="8717653" y="2916637"/>
            <a:ext cx="1126901" cy="1114104"/>
          </a:xfrm>
          <a:prstGeom prst="roundRect">
            <a:avLst>
              <a:gd name="adj" fmla="val 0"/>
            </a:avLst>
          </a:prstGeom>
          <a:solidFill>
            <a:srgbClr val="4DA1BB">
              <a:lumMod val="75000"/>
            </a:srgbClr>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defTabSz="685800">
              <a:spcBef>
                <a:spcPts val="600"/>
              </a:spcBef>
            </a:pPr>
            <a:r>
              <a:rPr lang="en-US" sz="1000" b="0" dirty="0">
                <a:solidFill>
                  <a:srgbClr val="FFFFFF"/>
                </a:solidFill>
                <a:latin typeface="Arial"/>
                <a:cs typeface="Calibri" panose="020F0502020204030204" pitchFamily="34" charset="0"/>
              </a:rPr>
              <a:t>Palliative RT </a:t>
            </a:r>
          </a:p>
          <a:p>
            <a:pPr marL="115888" indent="-115888" defTabSz="685800">
              <a:spcBef>
                <a:spcPts val="600"/>
              </a:spcBef>
              <a:buFont typeface="Wingdings" panose="05000000000000000000" pitchFamily="2" charset="2"/>
              <a:buChar char="§"/>
            </a:pPr>
            <a:r>
              <a:rPr lang="en-US" sz="1000" b="0" dirty="0">
                <a:solidFill>
                  <a:srgbClr val="FFFFFF"/>
                </a:solidFill>
                <a:latin typeface="Arial"/>
                <a:cs typeface="Calibri" panose="020F0502020204030204" pitchFamily="34" charset="0"/>
              </a:rPr>
              <a:t>Reduce bleeding/ pain from pelvic disease or metastases</a:t>
            </a:r>
          </a:p>
        </p:txBody>
      </p:sp>
      <p:cxnSp>
        <p:nvCxnSpPr>
          <p:cNvPr id="33" name="Connector: Elbow 32">
            <a:extLst>
              <a:ext uri="{FF2B5EF4-FFF2-40B4-BE49-F238E27FC236}">
                <a16:creationId xmlns:a16="http://schemas.microsoft.com/office/drawing/2014/main" id="{58A5BBB9-AA4E-3A37-CDB1-464F0C2A723B}"/>
              </a:ext>
            </a:extLst>
          </p:cNvPr>
          <p:cNvCxnSpPr>
            <a:cxnSpLocks/>
            <a:stCxn id="31" idx="2"/>
            <a:endCxn id="32" idx="0"/>
          </p:cNvCxnSpPr>
          <p:nvPr/>
        </p:nvCxnSpPr>
        <p:spPr>
          <a:xfrm rot="16200000" flipH="1">
            <a:off x="8666519" y="2302052"/>
            <a:ext cx="224948" cy="1004221"/>
          </a:xfrm>
          <a:prstGeom prst="bentConnector3">
            <a:avLst>
              <a:gd name="adj1" fmla="val 50000"/>
            </a:avLst>
          </a:prstGeom>
          <a:noFill/>
          <a:ln w="28575" cap="flat" cmpd="sng" algn="ctr">
            <a:solidFill>
              <a:schemeClr val="bg1"/>
            </a:solidFill>
            <a:prstDash val="sysDot"/>
            <a:tailEnd type="triangle"/>
          </a:ln>
          <a:effectLst/>
        </p:spPr>
      </p:cxnSp>
      <p:cxnSp>
        <p:nvCxnSpPr>
          <p:cNvPr id="34" name="Connector: Elbow 33">
            <a:extLst>
              <a:ext uri="{FF2B5EF4-FFF2-40B4-BE49-F238E27FC236}">
                <a16:creationId xmlns:a16="http://schemas.microsoft.com/office/drawing/2014/main" id="{C373ED69-BCFE-C312-F379-C307DE3E655D}"/>
              </a:ext>
            </a:extLst>
          </p:cNvPr>
          <p:cNvCxnSpPr>
            <a:cxnSpLocks/>
            <a:stCxn id="31" idx="2"/>
            <a:endCxn id="49" idx="0"/>
          </p:cNvCxnSpPr>
          <p:nvPr/>
        </p:nvCxnSpPr>
        <p:spPr>
          <a:xfrm rot="5400000">
            <a:off x="7968568" y="2608320"/>
            <a:ext cx="224947" cy="391685"/>
          </a:xfrm>
          <a:prstGeom prst="bentConnector3">
            <a:avLst>
              <a:gd name="adj1" fmla="val 50000"/>
            </a:avLst>
          </a:prstGeom>
          <a:noFill/>
          <a:ln w="28575" cap="flat" cmpd="sng" algn="ctr">
            <a:solidFill>
              <a:schemeClr val="bg1"/>
            </a:solidFill>
            <a:prstDash val="sysDot"/>
            <a:tailEnd type="triangle"/>
          </a:ln>
          <a:effectLst/>
        </p:spPr>
      </p:cxnSp>
      <p:cxnSp>
        <p:nvCxnSpPr>
          <p:cNvPr id="35" name="Straight Arrow Connector 34">
            <a:extLst>
              <a:ext uri="{FF2B5EF4-FFF2-40B4-BE49-F238E27FC236}">
                <a16:creationId xmlns:a16="http://schemas.microsoft.com/office/drawing/2014/main" id="{6166606A-036E-F12B-E9C6-368994201074}"/>
              </a:ext>
            </a:extLst>
          </p:cNvPr>
          <p:cNvCxnSpPr>
            <a:cxnSpLocks/>
            <a:endCxn id="50" idx="0"/>
          </p:cNvCxnSpPr>
          <p:nvPr/>
        </p:nvCxnSpPr>
        <p:spPr bwMode="auto">
          <a:xfrm>
            <a:off x="8551302" y="2682649"/>
            <a:ext cx="0" cy="2406622"/>
          </a:xfrm>
          <a:prstGeom prst="straightConnector1">
            <a:avLst/>
          </a:prstGeom>
          <a:noFill/>
          <a:ln w="28575" cap="flat" cmpd="sng" algn="ctr">
            <a:solidFill>
              <a:schemeClr val="bg1"/>
            </a:solidFill>
            <a:prstDash val="sysDot"/>
            <a:tailEnd type="triangle"/>
          </a:ln>
          <a:effectLst/>
        </p:spPr>
      </p:cxnSp>
      <p:cxnSp>
        <p:nvCxnSpPr>
          <p:cNvPr id="36" name="Straight Arrow Connector 35">
            <a:extLst>
              <a:ext uri="{FF2B5EF4-FFF2-40B4-BE49-F238E27FC236}">
                <a16:creationId xmlns:a16="http://schemas.microsoft.com/office/drawing/2014/main" id="{078A9352-4E3B-51CE-F0FC-DA60304EFD03}"/>
              </a:ext>
            </a:extLst>
          </p:cNvPr>
          <p:cNvCxnSpPr>
            <a:cxnSpLocks/>
          </p:cNvCxnSpPr>
          <p:nvPr/>
        </p:nvCxnSpPr>
        <p:spPr bwMode="auto">
          <a:xfrm>
            <a:off x="11562944" y="2634929"/>
            <a:ext cx="0" cy="1773644"/>
          </a:xfrm>
          <a:prstGeom prst="straightConnector1">
            <a:avLst/>
          </a:prstGeom>
          <a:noFill/>
          <a:ln w="28575" cap="flat" cmpd="sng" algn="ctr">
            <a:solidFill>
              <a:srgbClr val="000000"/>
            </a:solidFill>
            <a:prstDash val="sysDot"/>
            <a:round/>
            <a:headEnd type="none" w="med" len="med"/>
            <a:tailEnd type="triangle"/>
          </a:ln>
          <a:effectLst/>
        </p:spPr>
      </p:cxnSp>
      <p:cxnSp>
        <p:nvCxnSpPr>
          <p:cNvPr id="37" name="Straight Arrow Connector 36">
            <a:extLst>
              <a:ext uri="{FF2B5EF4-FFF2-40B4-BE49-F238E27FC236}">
                <a16:creationId xmlns:a16="http://schemas.microsoft.com/office/drawing/2014/main" id="{B3A51CBC-E64F-6F6A-AA58-60EC8EAD9CF3}"/>
              </a:ext>
            </a:extLst>
          </p:cNvPr>
          <p:cNvCxnSpPr>
            <a:cxnSpLocks/>
          </p:cNvCxnSpPr>
          <p:nvPr/>
        </p:nvCxnSpPr>
        <p:spPr bwMode="auto">
          <a:xfrm>
            <a:off x="10446582" y="2552499"/>
            <a:ext cx="992" cy="300637"/>
          </a:xfrm>
          <a:prstGeom prst="straightConnector1">
            <a:avLst/>
          </a:prstGeom>
          <a:noFill/>
          <a:ln w="28575" cap="flat" cmpd="sng" algn="ctr">
            <a:solidFill>
              <a:srgbClr val="000000"/>
            </a:solidFill>
            <a:prstDash val="sysDot"/>
            <a:round/>
            <a:headEnd type="none" w="med" len="med"/>
            <a:tailEnd type="triangle"/>
          </a:ln>
          <a:effectLst/>
        </p:spPr>
      </p:cxnSp>
      <p:sp>
        <p:nvSpPr>
          <p:cNvPr id="38" name="Rectangle: Rounded Corners 37">
            <a:extLst>
              <a:ext uri="{FF2B5EF4-FFF2-40B4-BE49-F238E27FC236}">
                <a16:creationId xmlns:a16="http://schemas.microsoft.com/office/drawing/2014/main" id="{B36CA24E-ECFF-A44C-3D00-D946A04C12FA}"/>
              </a:ext>
            </a:extLst>
          </p:cNvPr>
          <p:cNvSpPr/>
          <p:nvPr/>
        </p:nvSpPr>
        <p:spPr>
          <a:xfrm>
            <a:off x="9934365" y="2097293"/>
            <a:ext cx="2028159" cy="601136"/>
          </a:xfrm>
          <a:prstGeom prst="roundRect">
            <a:avLst>
              <a:gd name="adj" fmla="val 0"/>
            </a:avLst>
          </a:prstGeom>
          <a:solidFill>
            <a:schemeClr val="bg2"/>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srgbClr val="FFFFFF"/>
                </a:solidFill>
                <a:effectLst/>
                <a:uLnTx/>
                <a:uFillTx/>
                <a:latin typeface="Arial"/>
                <a:ea typeface="+mn-ea"/>
                <a:cs typeface="Calibri" panose="020F0502020204030204" pitchFamily="34" charset="0"/>
              </a:rPr>
              <a:t>Systemic Recurrence</a:t>
            </a:r>
          </a:p>
        </p:txBody>
      </p:sp>
      <p:sp>
        <p:nvSpPr>
          <p:cNvPr id="39" name="Rectangle: Rounded Corners 38">
            <a:extLst>
              <a:ext uri="{FF2B5EF4-FFF2-40B4-BE49-F238E27FC236}">
                <a16:creationId xmlns:a16="http://schemas.microsoft.com/office/drawing/2014/main" id="{B2EE3124-9D9D-BF45-1527-C5AA456F2261}"/>
              </a:ext>
            </a:extLst>
          </p:cNvPr>
          <p:cNvSpPr/>
          <p:nvPr/>
        </p:nvSpPr>
        <p:spPr>
          <a:xfrm>
            <a:off x="9934365" y="2853136"/>
            <a:ext cx="2028159" cy="1392190"/>
          </a:xfrm>
          <a:prstGeom prst="roundRect">
            <a:avLst>
              <a:gd name="adj" fmla="val 0"/>
            </a:avLst>
          </a:prstGeom>
          <a:solidFill>
            <a:schemeClr val="accent4">
              <a:lumMod val="75000"/>
            </a:schemeClr>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defTabSz="685800">
              <a:spcBef>
                <a:spcPts val="0"/>
              </a:spcBef>
            </a:pPr>
            <a:r>
              <a:rPr lang="en-US" sz="1000" b="0" dirty="0">
                <a:solidFill>
                  <a:srgbClr val="FFFFFF"/>
                </a:solidFill>
                <a:latin typeface="Arial"/>
                <a:cs typeface="Calibri" panose="020F0502020204030204" pitchFamily="34" charset="0"/>
              </a:rPr>
              <a:t>Hormonal therapy</a:t>
            </a:r>
          </a:p>
          <a:p>
            <a:pPr marL="119063" lvl="1" indent="-119063" defTabSz="685800">
              <a:spcBef>
                <a:spcPts val="0"/>
              </a:spcBef>
              <a:buFont typeface="Wingdings" panose="05000000000000000000" pitchFamily="2" charset="2"/>
              <a:buChar char="§"/>
            </a:pPr>
            <a:r>
              <a:rPr lang="en-US" sz="1000" b="0" dirty="0">
                <a:solidFill>
                  <a:srgbClr val="FFFFFF"/>
                </a:solidFill>
                <a:latin typeface="Arial"/>
                <a:cs typeface="Calibri" panose="020F0502020204030204" pitchFamily="34" charset="0"/>
              </a:rPr>
              <a:t>Progestogens</a:t>
            </a:r>
          </a:p>
          <a:p>
            <a:pPr marL="119063" lvl="1" indent="-119063" defTabSz="685800">
              <a:spcBef>
                <a:spcPts val="0"/>
              </a:spcBef>
              <a:buFont typeface="Wingdings" panose="05000000000000000000" pitchFamily="2" charset="2"/>
              <a:buChar char="§"/>
            </a:pPr>
            <a:r>
              <a:rPr lang="en-US" sz="1000" b="0" dirty="0">
                <a:solidFill>
                  <a:srgbClr val="FFFFFF"/>
                </a:solidFill>
                <a:latin typeface="Arial"/>
                <a:cs typeface="Calibri" panose="020F0502020204030204" pitchFamily="34" charset="0"/>
              </a:rPr>
              <a:t>Aromatase inhibitor (letrozole, fulvestrant)</a:t>
            </a:r>
          </a:p>
          <a:p>
            <a:pPr marL="119063" lvl="1" indent="-119063" defTabSz="685800">
              <a:spcBef>
                <a:spcPts val="0"/>
              </a:spcBef>
              <a:buFont typeface="Wingdings" panose="05000000000000000000" pitchFamily="2" charset="2"/>
              <a:buChar char="§"/>
            </a:pPr>
            <a:r>
              <a:rPr lang="en-US" sz="1000" b="0" dirty="0">
                <a:solidFill>
                  <a:srgbClr val="FFFFFF"/>
                </a:solidFill>
                <a:latin typeface="Arial"/>
                <a:cs typeface="Calibri" panose="020F0502020204030204" pitchFamily="34" charset="0"/>
              </a:rPr>
              <a:t>Estrogen modulators (tamoxifen)</a:t>
            </a:r>
          </a:p>
          <a:p>
            <a:pPr marL="0" lvl="1" defTabSz="685800">
              <a:spcBef>
                <a:spcPts val="0"/>
              </a:spcBef>
            </a:pPr>
            <a:r>
              <a:rPr lang="en-US" sz="1000" b="0" dirty="0">
                <a:solidFill>
                  <a:srgbClr val="FFFFFF"/>
                </a:solidFill>
                <a:latin typeface="Arial"/>
                <a:cs typeface="Calibri" panose="020F0502020204030204" pitchFamily="34" charset="0"/>
              </a:rPr>
              <a:t>Other: IO+ SOC chemotherapy</a:t>
            </a:r>
          </a:p>
          <a:p>
            <a:pPr marL="171450" lvl="1" indent="-171450" defTabSz="685800">
              <a:spcBef>
                <a:spcPts val="0"/>
              </a:spcBef>
              <a:buFont typeface="Wingdings" panose="05000000000000000000" pitchFamily="2" charset="2"/>
              <a:buChar char="§"/>
            </a:pPr>
            <a:r>
              <a:rPr lang="en-US" sz="1000" b="0" dirty="0">
                <a:solidFill>
                  <a:srgbClr val="FFFFFF"/>
                </a:solidFill>
                <a:latin typeface="Arial"/>
                <a:cs typeface="Calibri" panose="020F0502020204030204" pitchFamily="34" charset="0"/>
              </a:rPr>
              <a:t>CP + pembrolizumab</a:t>
            </a:r>
            <a:r>
              <a:rPr lang="en-US" sz="1000" b="0" baseline="30000" dirty="0">
                <a:solidFill>
                  <a:srgbClr val="FFFFFF"/>
                </a:solidFill>
                <a:latin typeface="Arial"/>
                <a:cs typeface="Calibri" panose="020F0502020204030204" pitchFamily="34" charset="0"/>
              </a:rPr>
              <a:t> †</a:t>
            </a:r>
            <a:r>
              <a:rPr lang="en-US" sz="1000" b="0" dirty="0">
                <a:solidFill>
                  <a:srgbClr val="FFFFFF"/>
                </a:solidFill>
                <a:latin typeface="Arial"/>
                <a:cs typeface="Calibri" panose="020F0502020204030204" pitchFamily="34" charset="0"/>
              </a:rPr>
              <a:t> </a:t>
            </a:r>
          </a:p>
          <a:p>
            <a:pPr marL="171450" lvl="1" indent="-171450" defTabSz="685800">
              <a:spcBef>
                <a:spcPts val="0"/>
              </a:spcBef>
              <a:buFont typeface="Wingdings" panose="05000000000000000000" pitchFamily="2" charset="2"/>
              <a:buChar char="§"/>
            </a:pPr>
            <a:r>
              <a:rPr lang="en-US" sz="1000" b="0" dirty="0">
                <a:solidFill>
                  <a:srgbClr val="FFFFFF"/>
                </a:solidFill>
                <a:latin typeface="Arial"/>
                <a:cs typeface="Calibri" panose="020F0502020204030204" pitchFamily="34" charset="0"/>
              </a:rPr>
              <a:t>CP + dostarlimab</a:t>
            </a:r>
            <a:r>
              <a:rPr lang="en-US" sz="1000" b="0" baseline="30000" dirty="0">
                <a:solidFill>
                  <a:srgbClr val="FFFFFF"/>
                </a:solidFill>
                <a:latin typeface="Arial"/>
                <a:cs typeface="Calibri" panose="020F0502020204030204" pitchFamily="34" charset="0"/>
              </a:rPr>
              <a:t> ‡</a:t>
            </a:r>
            <a:r>
              <a:rPr lang="en-US" sz="1000" b="0" dirty="0">
                <a:solidFill>
                  <a:srgbClr val="FFFFFF"/>
                </a:solidFill>
                <a:latin typeface="Arial"/>
                <a:cs typeface="Calibri" panose="020F0502020204030204" pitchFamily="34" charset="0"/>
              </a:rPr>
              <a:t> </a:t>
            </a:r>
          </a:p>
        </p:txBody>
      </p:sp>
      <p:sp>
        <p:nvSpPr>
          <p:cNvPr id="40" name="Rectangle: Rounded Corners 39">
            <a:extLst>
              <a:ext uri="{FF2B5EF4-FFF2-40B4-BE49-F238E27FC236}">
                <a16:creationId xmlns:a16="http://schemas.microsoft.com/office/drawing/2014/main" id="{5692F2BE-D7F5-67C5-E389-27776652BE68}"/>
              </a:ext>
            </a:extLst>
          </p:cNvPr>
          <p:cNvSpPr/>
          <p:nvPr/>
        </p:nvSpPr>
        <p:spPr>
          <a:xfrm>
            <a:off x="9934366" y="4387683"/>
            <a:ext cx="2028158" cy="1576552"/>
          </a:xfrm>
          <a:prstGeom prst="roundRect">
            <a:avLst>
              <a:gd name="adj" fmla="val 0"/>
            </a:avLst>
          </a:prstGeom>
          <a:solidFill>
            <a:schemeClr val="accent4">
              <a:lumMod val="75000"/>
            </a:schemeClr>
          </a:solidFill>
          <a:ln w="13970" cap="flat" cmpd="sng" algn="ctr">
            <a:noFill/>
            <a:prstDash val="solid"/>
          </a:ln>
          <a:effectLst/>
        </p:spPr>
        <p:txBody>
          <a:bodyPr lIns="0" rIns="0"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58738" defTabSz="685800">
              <a:spcBef>
                <a:spcPts val="600"/>
              </a:spcBef>
            </a:pPr>
            <a:r>
              <a:rPr lang="en-US" sz="900" dirty="0">
                <a:solidFill>
                  <a:srgbClr val="FFFFFF"/>
                </a:solidFill>
                <a:latin typeface="Arial"/>
                <a:cs typeface="Calibri" panose="020F0502020204030204" pitchFamily="34" charset="0"/>
              </a:rPr>
              <a:t>Other systemic treatments</a:t>
            </a:r>
          </a:p>
          <a:p>
            <a:pPr marL="173038" lvl="1" indent="-115888" defTabSz="685800">
              <a:spcBef>
                <a:spcPts val="0"/>
              </a:spcBef>
              <a:buFont typeface="Wingdings" panose="05000000000000000000" pitchFamily="2" charset="2"/>
              <a:buChar char="§"/>
            </a:pPr>
            <a:r>
              <a:rPr lang="en-US" sz="900" b="0" dirty="0">
                <a:solidFill>
                  <a:srgbClr val="FFFFFF"/>
                </a:solidFill>
                <a:latin typeface="Arial"/>
                <a:cs typeface="Calibri" panose="020F0502020204030204" pitchFamily="34" charset="0"/>
              </a:rPr>
              <a:t>Platinum-tx rechallenge</a:t>
            </a:r>
          </a:p>
          <a:p>
            <a:pPr marL="173038" lvl="1" indent="-115888" defTabSz="685800">
              <a:spcBef>
                <a:spcPts val="0"/>
              </a:spcBef>
              <a:buFont typeface="Wingdings" panose="05000000000000000000" pitchFamily="2" charset="2"/>
              <a:buChar char="§"/>
            </a:pPr>
            <a:r>
              <a:rPr lang="en-US" sz="900" b="0" dirty="0">
                <a:solidFill>
                  <a:srgbClr val="FFFFFF"/>
                </a:solidFill>
                <a:latin typeface="Arial"/>
                <a:cs typeface="Calibri" panose="020F0502020204030204" pitchFamily="34" charset="0"/>
              </a:rPr>
              <a:t>Doxorubicin + paclitaxel  </a:t>
            </a:r>
          </a:p>
          <a:p>
            <a:pPr marL="173038" lvl="1" indent="-115888" defTabSz="685800">
              <a:spcBef>
                <a:spcPts val="0"/>
              </a:spcBef>
              <a:buFont typeface="Wingdings" panose="05000000000000000000" pitchFamily="2" charset="2"/>
              <a:buChar char="§"/>
            </a:pPr>
            <a:r>
              <a:rPr lang="en-US" sz="900" b="0" dirty="0">
                <a:solidFill>
                  <a:srgbClr val="FFFFFF"/>
                </a:solidFill>
                <a:latin typeface="Arial"/>
                <a:cs typeface="Calibri" panose="020F0502020204030204" pitchFamily="34" charset="0"/>
              </a:rPr>
              <a:t>Anti</a:t>
            </a:r>
            <a:r>
              <a:rPr lang="en-US" sz="900" b="0" dirty="0">
                <a:solidFill>
                  <a:srgbClr val="FFFFFF"/>
                </a:solidFill>
                <a:latin typeface="Arial"/>
                <a:cs typeface="Calibri" panose="020F0502020204030204" pitchFamily="34" charset="0"/>
                <a:sym typeface="Symbol" panose="05050102010706020507" pitchFamily="18" charset="2"/>
              </a:rPr>
              <a:t></a:t>
            </a:r>
            <a:r>
              <a:rPr lang="en-US" sz="900" b="0" dirty="0">
                <a:solidFill>
                  <a:srgbClr val="FFFFFF"/>
                </a:solidFill>
                <a:latin typeface="Arial"/>
                <a:cs typeface="Calibri" panose="020F0502020204030204" pitchFamily="34" charset="0"/>
              </a:rPr>
              <a:t>PD-1 mAb: pembrolizumab </a:t>
            </a:r>
            <a:br>
              <a:rPr lang="en-US" sz="900" b="0" dirty="0">
                <a:solidFill>
                  <a:srgbClr val="FFFFFF"/>
                </a:solidFill>
                <a:latin typeface="Arial"/>
                <a:cs typeface="Calibri" panose="020F0502020204030204" pitchFamily="34" charset="0"/>
              </a:rPr>
            </a:br>
            <a:r>
              <a:rPr lang="en-US" sz="900" b="0" dirty="0">
                <a:solidFill>
                  <a:srgbClr val="FFFFFF"/>
                </a:solidFill>
                <a:latin typeface="Arial"/>
                <a:cs typeface="Calibri" panose="020F0502020204030204" pitchFamily="34" charset="0"/>
              </a:rPr>
              <a:t>in MSI-high/dMMR or dostarlimab in dMMR tumors</a:t>
            </a:r>
          </a:p>
          <a:p>
            <a:pPr marL="173038" lvl="1" indent="-115888" defTabSz="685800">
              <a:spcBef>
                <a:spcPts val="0"/>
              </a:spcBef>
              <a:buFont typeface="Wingdings" panose="05000000000000000000" pitchFamily="2" charset="2"/>
              <a:buChar char="§"/>
            </a:pPr>
            <a:r>
              <a:rPr lang="en-US" sz="900" b="0" dirty="0">
                <a:solidFill>
                  <a:srgbClr val="FFFFFF"/>
                </a:solidFill>
                <a:latin typeface="Arial"/>
                <a:cs typeface="Calibri" panose="020F0502020204030204" pitchFamily="34" charset="0"/>
              </a:rPr>
              <a:t>Lenvatinib + pembrolizumab in MSI-stable/pMMR tumors</a:t>
            </a:r>
          </a:p>
          <a:p>
            <a:pPr marL="173038" lvl="1" indent="-115888" defTabSz="685800">
              <a:spcBef>
                <a:spcPts val="0"/>
              </a:spcBef>
              <a:buFont typeface="Wingdings" panose="05000000000000000000" pitchFamily="2" charset="2"/>
              <a:buChar char="§"/>
            </a:pPr>
            <a:r>
              <a:rPr lang="en-US" sz="900" b="0" dirty="0">
                <a:solidFill>
                  <a:srgbClr val="FFFFFF"/>
                </a:solidFill>
                <a:latin typeface="Arial"/>
                <a:cs typeface="Calibri" panose="020F0502020204030204" pitchFamily="34" charset="0"/>
              </a:rPr>
              <a:t>Paclitaxel + carboplatin + trastuzumab</a:t>
            </a:r>
            <a:r>
              <a:rPr lang="en-US" sz="900" b="0" baseline="30000" dirty="0">
                <a:solidFill>
                  <a:srgbClr val="FFFFFF"/>
                </a:solidFill>
                <a:latin typeface="Arial"/>
                <a:cs typeface="Calibri" panose="020F0502020204030204" pitchFamily="34" charset="0"/>
              </a:rPr>
              <a:t>4,5</a:t>
            </a:r>
          </a:p>
        </p:txBody>
      </p:sp>
      <p:sp>
        <p:nvSpPr>
          <p:cNvPr id="41" name="Rectangle: Rounded Corners 40">
            <a:extLst>
              <a:ext uri="{FF2B5EF4-FFF2-40B4-BE49-F238E27FC236}">
                <a16:creationId xmlns:a16="http://schemas.microsoft.com/office/drawing/2014/main" id="{C3EB338A-0073-4F76-E2E5-015FCA7D27C6}"/>
              </a:ext>
            </a:extLst>
          </p:cNvPr>
          <p:cNvSpPr/>
          <p:nvPr/>
        </p:nvSpPr>
        <p:spPr>
          <a:xfrm>
            <a:off x="9238515" y="1892444"/>
            <a:ext cx="643717" cy="360231"/>
          </a:xfrm>
          <a:prstGeom prst="roundRect">
            <a:avLst/>
          </a:prstGeom>
          <a:solidFill>
            <a:srgbClr val="E1471D"/>
          </a:solidFill>
          <a:ln w="13970" cap="flat" cmpd="sng" algn="ctr">
            <a:solidFill>
              <a:srgbClr val="4DA1BB"/>
            </a:solid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srgbClr val="FFFFFF"/>
                </a:solidFill>
                <a:effectLst/>
                <a:uLnTx/>
                <a:uFillTx/>
                <a:latin typeface="Arial"/>
                <a:ea typeface="+mn-ea"/>
                <a:cs typeface="Calibri" panose="020F0502020204030204" pitchFamily="34" charset="0"/>
              </a:rPr>
              <a:t>1L</a:t>
            </a:r>
          </a:p>
        </p:txBody>
      </p:sp>
      <p:sp>
        <p:nvSpPr>
          <p:cNvPr id="42" name="Rectangle: Rounded Corners 41">
            <a:extLst>
              <a:ext uri="{FF2B5EF4-FFF2-40B4-BE49-F238E27FC236}">
                <a16:creationId xmlns:a16="http://schemas.microsoft.com/office/drawing/2014/main" id="{AC245130-446B-BEDF-5A8C-DBD6D9BA94BD}"/>
              </a:ext>
            </a:extLst>
          </p:cNvPr>
          <p:cNvSpPr/>
          <p:nvPr/>
        </p:nvSpPr>
        <p:spPr>
          <a:xfrm>
            <a:off x="9332138" y="4408573"/>
            <a:ext cx="619940" cy="301583"/>
          </a:xfrm>
          <a:prstGeom prst="roundRect">
            <a:avLst>
              <a:gd name="adj" fmla="val 24200"/>
            </a:avLst>
          </a:prstGeom>
          <a:solidFill>
            <a:srgbClr val="E1471D"/>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050" b="1" i="0" u="none" strike="noStrike" kern="1200" cap="none" spc="0" normalizeH="0" baseline="0" noProof="0" dirty="0">
                <a:ln>
                  <a:noFill/>
                </a:ln>
                <a:solidFill>
                  <a:srgbClr val="FFFFFF"/>
                </a:solidFill>
                <a:effectLst/>
                <a:uLnTx/>
                <a:uFillTx/>
                <a:latin typeface="Arial"/>
                <a:ea typeface="+mn-ea"/>
                <a:cs typeface="Calibri" panose="020F0502020204030204" pitchFamily="34" charset="0"/>
              </a:rPr>
              <a:t>2L+</a:t>
            </a:r>
          </a:p>
        </p:txBody>
      </p:sp>
      <p:sp>
        <p:nvSpPr>
          <p:cNvPr id="43" name="Title 5">
            <a:extLst>
              <a:ext uri="{FF2B5EF4-FFF2-40B4-BE49-F238E27FC236}">
                <a16:creationId xmlns:a16="http://schemas.microsoft.com/office/drawing/2014/main" id="{1DBFEEE3-21A4-F300-213A-E92A7953B211}"/>
              </a:ext>
            </a:extLst>
          </p:cNvPr>
          <p:cNvSpPr>
            <a:spLocks noGrp="1"/>
          </p:cNvSpPr>
          <p:nvPr/>
        </p:nvSpPr>
        <p:spPr bwMode="auto">
          <a:xfrm>
            <a:off x="508000" y="317462"/>
            <a:ext cx="11370071" cy="1103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kern="0" dirty="0">
                <a:solidFill>
                  <a:srgbClr val="455560"/>
                </a:solidFill>
              </a:rPr>
              <a:t>Recommendations for the Management of</a:t>
            </a:r>
          </a:p>
          <a:p>
            <a:pPr marL="0" marR="0" lvl="0" indent="0" algn="l" defTabSz="914400" rtl="0" eaLnBrk="1" fontAlgn="base" latinLnBrk="0" hangingPunct="1">
              <a:lnSpc>
                <a:spcPct val="100000"/>
              </a:lnSpc>
              <a:spcBef>
                <a:spcPct val="0"/>
              </a:spcBef>
              <a:spcAft>
                <a:spcPct val="0"/>
              </a:spcAft>
              <a:buClrTx/>
              <a:buSzTx/>
              <a:buFontTx/>
              <a:buNone/>
              <a:tabLst/>
              <a:defRPr/>
            </a:pPr>
            <a:r>
              <a:rPr lang="en-US" kern="0" dirty="0">
                <a:solidFill>
                  <a:srgbClr val="455560"/>
                </a:solidFill>
              </a:rPr>
              <a:t>Newly Diagnosed or Relapsed/Recurrent EC</a:t>
            </a:r>
            <a:endParaRPr kumimoji="0" lang="en-US" sz="3600" b="1" i="0" u="none" strike="noStrike" kern="0" cap="none" spc="0" normalizeH="0" baseline="0" noProof="0" dirty="0">
              <a:ln>
                <a:noFill/>
              </a:ln>
              <a:solidFill>
                <a:srgbClr val="455560"/>
              </a:solidFill>
              <a:effectLst/>
              <a:uLnTx/>
              <a:uFillTx/>
              <a:latin typeface="Calibri" panose="020F0502020204030204" pitchFamily="34" charset="0"/>
              <a:ea typeface="+mj-ea"/>
              <a:cs typeface="+mj-cs"/>
            </a:endParaRPr>
          </a:p>
        </p:txBody>
      </p:sp>
      <p:sp>
        <p:nvSpPr>
          <p:cNvPr id="44" name="Rectangle: Rounded Corners 43">
            <a:extLst>
              <a:ext uri="{FF2B5EF4-FFF2-40B4-BE49-F238E27FC236}">
                <a16:creationId xmlns:a16="http://schemas.microsoft.com/office/drawing/2014/main" id="{7D7ED942-957B-16D8-52D7-00DFD90AADC9}"/>
              </a:ext>
            </a:extLst>
          </p:cNvPr>
          <p:cNvSpPr/>
          <p:nvPr/>
        </p:nvSpPr>
        <p:spPr>
          <a:xfrm>
            <a:off x="3421767" y="3565525"/>
            <a:ext cx="1564749" cy="1899682"/>
          </a:xfrm>
          <a:prstGeom prst="roundRect">
            <a:avLst>
              <a:gd name="adj" fmla="val 0"/>
            </a:avLst>
          </a:prstGeom>
          <a:solidFill>
            <a:schemeClr val="accent2"/>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115888" indent="-114300" defTabSz="685800">
              <a:spcBef>
                <a:spcPts val="600"/>
              </a:spcBef>
              <a:buFont typeface="Wingdings" panose="05000000000000000000" pitchFamily="2" charset="2"/>
              <a:buChar char="§"/>
              <a:defRPr/>
            </a:pPr>
            <a:r>
              <a:rPr lang="en-US" sz="1000" b="0" dirty="0">
                <a:solidFill>
                  <a:srgbClr val="FFFFFF"/>
                </a:solidFill>
                <a:latin typeface="Arial"/>
                <a:cs typeface="Calibri" panose="020F0502020204030204" pitchFamily="34" charset="0"/>
              </a:rPr>
              <a:t>Surgery, platinum-based chemotherapy* ± RT</a:t>
            </a:r>
          </a:p>
          <a:p>
            <a:pPr marL="115888" indent="-114300" defTabSz="685800">
              <a:spcBef>
                <a:spcPts val="600"/>
              </a:spcBef>
              <a:buFont typeface="Wingdings" panose="05000000000000000000" pitchFamily="2" charset="2"/>
              <a:buChar char="§"/>
              <a:defRPr/>
            </a:pPr>
            <a:r>
              <a:rPr lang="en-US" sz="1000" b="0" dirty="0">
                <a:solidFill>
                  <a:srgbClr val="FFFFFF"/>
                </a:solidFill>
                <a:latin typeface="Arial"/>
                <a:cs typeface="Calibri" panose="020F0502020204030204" pitchFamily="34" charset="0"/>
              </a:rPr>
              <a:t>Frail/comorbidities: external RT and/or vaginal brachytherapy  recommended</a:t>
            </a:r>
          </a:p>
          <a:p>
            <a:pPr marL="115888" indent="-114300" defTabSz="685800">
              <a:spcBef>
                <a:spcPts val="600"/>
              </a:spcBef>
              <a:buFont typeface="Wingdings" panose="05000000000000000000" pitchFamily="2" charset="2"/>
              <a:buChar char="§"/>
              <a:defRPr/>
            </a:pPr>
            <a:r>
              <a:rPr lang="en-US" sz="1000" b="0" dirty="0">
                <a:solidFill>
                  <a:srgbClr val="FFFFFF"/>
                </a:solidFill>
                <a:latin typeface="Arial"/>
                <a:cs typeface="Calibri" panose="020F0502020204030204" pitchFamily="34" charset="0"/>
              </a:rPr>
              <a:t>High grade: omentectomy ± peritoneal biopsies</a:t>
            </a:r>
          </a:p>
        </p:txBody>
      </p:sp>
      <p:cxnSp>
        <p:nvCxnSpPr>
          <p:cNvPr id="45" name="Straight Arrow Connector 44">
            <a:extLst>
              <a:ext uri="{FF2B5EF4-FFF2-40B4-BE49-F238E27FC236}">
                <a16:creationId xmlns:a16="http://schemas.microsoft.com/office/drawing/2014/main" id="{32403EEA-8747-DADA-E0D8-950A3FAE7719}"/>
              </a:ext>
            </a:extLst>
          </p:cNvPr>
          <p:cNvCxnSpPr>
            <a:cxnSpLocks/>
            <a:stCxn id="16" idx="2"/>
            <a:endCxn id="44" idx="0"/>
          </p:cNvCxnSpPr>
          <p:nvPr/>
        </p:nvCxnSpPr>
        <p:spPr bwMode="auto">
          <a:xfrm>
            <a:off x="4195687" y="3388378"/>
            <a:ext cx="8455" cy="177147"/>
          </a:xfrm>
          <a:prstGeom prst="straightConnector1">
            <a:avLst/>
          </a:prstGeom>
          <a:noFill/>
          <a:ln w="28575" cap="flat" cmpd="sng" algn="ctr">
            <a:solidFill>
              <a:srgbClr val="000000"/>
            </a:solidFill>
            <a:prstDash val="sysDot"/>
            <a:round/>
            <a:headEnd type="none" w="med" len="med"/>
            <a:tailEnd type="triangle"/>
          </a:ln>
          <a:effectLst/>
        </p:spPr>
      </p:cxnSp>
      <p:sp>
        <p:nvSpPr>
          <p:cNvPr id="46" name="TextBox 45">
            <a:extLst>
              <a:ext uri="{FF2B5EF4-FFF2-40B4-BE49-F238E27FC236}">
                <a16:creationId xmlns:a16="http://schemas.microsoft.com/office/drawing/2014/main" id="{D5184127-4C62-81CE-18C6-4F36A5CABA75}"/>
              </a:ext>
            </a:extLst>
          </p:cNvPr>
          <p:cNvSpPr txBox="1"/>
          <p:nvPr/>
        </p:nvSpPr>
        <p:spPr bwMode="auto">
          <a:xfrm>
            <a:off x="186887" y="5234374"/>
            <a:ext cx="32398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pPr>
            <a:r>
              <a:rPr lang="en-US" sz="900" b="0" dirty="0">
                <a:solidFill>
                  <a:srgbClr val="000000"/>
                </a:solidFill>
                <a:cs typeface="Arial" panose="020B0604020202020204" pitchFamily="34" charset="0"/>
              </a:rPr>
              <a:t>*Paclitaxel, carboplatin, doxorubicin or liposomal doxorubicin, and docetaxel.</a:t>
            </a:r>
          </a:p>
        </p:txBody>
      </p:sp>
      <p:sp>
        <p:nvSpPr>
          <p:cNvPr id="47" name="Rectangle: Rounded Corners 46">
            <a:extLst>
              <a:ext uri="{FF2B5EF4-FFF2-40B4-BE49-F238E27FC236}">
                <a16:creationId xmlns:a16="http://schemas.microsoft.com/office/drawing/2014/main" id="{9EEFA4C4-2518-BAC6-C060-90323765DCF6}"/>
              </a:ext>
            </a:extLst>
          </p:cNvPr>
          <p:cNvSpPr/>
          <p:nvPr/>
        </p:nvSpPr>
        <p:spPr>
          <a:xfrm>
            <a:off x="5098027" y="3565406"/>
            <a:ext cx="2115548" cy="2367029"/>
          </a:xfrm>
          <a:prstGeom prst="roundRect">
            <a:avLst>
              <a:gd name="adj" fmla="val 0"/>
            </a:avLst>
          </a:prstGeom>
          <a:solidFill>
            <a:schemeClr val="accent2"/>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115888" indent="-114300" defTabSz="685800">
              <a:spcBef>
                <a:spcPts val="600"/>
              </a:spcBef>
              <a:buFont typeface="Wingdings" panose="05000000000000000000" pitchFamily="2" charset="2"/>
              <a:buChar char="§"/>
              <a:defRPr/>
            </a:pPr>
            <a:r>
              <a:rPr lang="en-US" sz="1000" b="0" dirty="0">
                <a:solidFill>
                  <a:srgbClr val="FFFFFF"/>
                </a:solidFill>
                <a:latin typeface="Arial"/>
                <a:cs typeface="Calibri" panose="020F0502020204030204" pitchFamily="34" charset="0"/>
              </a:rPr>
              <a:t>Hysterectomy to prevent excessive bleeding ± RT</a:t>
            </a:r>
          </a:p>
          <a:p>
            <a:pPr marL="115888" indent="-114300" defTabSz="685800">
              <a:spcBef>
                <a:spcPts val="600"/>
              </a:spcBef>
              <a:buFont typeface="Wingdings" panose="05000000000000000000" pitchFamily="2" charset="2"/>
              <a:buChar char="§"/>
              <a:defRPr/>
            </a:pPr>
            <a:r>
              <a:rPr lang="en-US" sz="1000" b="0" dirty="0">
                <a:solidFill>
                  <a:srgbClr val="FFFFFF"/>
                </a:solidFill>
                <a:latin typeface="Arial"/>
                <a:cs typeface="Calibri" panose="020F0502020204030204" pitchFamily="34" charset="0"/>
              </a:rPr>
              <a:t>Hormone tx in endometrioid type (progestin, tamoxifen, LHRH agonist, aromatase inhibitors)</a:t>
            </a:r>
          </a:p>
          <a:p>
            <a:pPr marL="115888" indent="-114300" defTabSz="685800">
              <a:spcBef>
                <a:spcPts val="600"/>
              </a:spcBef>
              <a:buFont typeface="Wingdings" panose="05000000000000000000" pitchFamily="2" charset="2"/>
              <a:buChar char="§"/>
              <a:defRPr/>
            </a:pPr>
            <a:r>
              <a:rPr lang="en-US" sz="1000" b="0" dirty="0">
                <a:solidFill>
                  <a:srgbClr val="FFFFFF"/>
                </a:solidFill>
                <a:latin typeface="Arial"/>
                <a:cs typeface="Calibri" panose="020F0502020204030204" pitchFamily="34" charset="0"/>
              </a:rPr>
              <a:t>Combination chemotherapy</a:t>
            </a:r>
          </a:p>
          <a:p>
            <a:pPr marL="115888" indent="-114300" defTabSz="685800">
              <a:spcBef>
                <a:spcPts val="600"/>
              </a:spcBef>
              <a:buFont typeface="Wingdings" panose="05000000000000000000" pitchFamily="2" charset="2"/>
              <a:buChar char="§"/>
              <a:defRPr/>
            </a:pPr>
            <a:r>
              <a:rPr lang="en-US" sz="1000" b="0" dirty="0">
                <a:solidFill>
                  <a:srgbClr val="FFFFFF"/>
                </a:solidFill>
                <a:latin typeface="Arial"/>
                <a:cs typeface="Calibri" panose="020F0502020204030204" pitchFamily="34" charset="0"/>
              </a:rPr>
              <a:t>Targeted tx (lenvatinib, bevacizumab, everolimus/letrozole, temsirolimus)</a:t>
            </a:r>
          </a:p>
          <a:p>
            <a:pPr marL="115888" indent="-114300" defTabSz="685800">
              <a:spcBef>
                <a:spcPts val="600"/>
              </a:spcBef>
              <a:buFont typeface="Wingdings" panose="05000000000000000000" pitchFamily="2" charset="2"/>
              <a:buChar char="§"/>
              <a:defRPr/>
            </a:pPr>
            <a:r>
              <a:rPr lang="en-US" sz="1000" b="0" dirty="0">
                <a:solidFill>
                  <a:srgbClr val="FFFFFF"/>
                </a:solidFill>
                <a:latin typeface="Arial"/>
                <a:cs typeface="Calibri" panose="020F0502020204030204" pitchFamily="34" charset="0"/>
              </a:rPr>
              <a:t>Immunotherapy (pembrolizumab)</a:t>
            </a:r>
          </a:p>
        </p:txBody>
      </p:sp>
      <p:cxnSp>
        <p:nvCxnSpPr>
          <p:cNvPr id="48" name="Straight Arrow Connector 47">
            <a:extLst>
              <a:ext uri="{FF2B5EF4-FFF2-40B4-BE49-F238E27FC236}">
                <a16:creationId xmlns:a16="http://schemas.microsoft.com/office/drawing/2014/main" id="{C777D047-3518-D529-8AEF-0EFEA084C519}"/>
              </a:ext>
            </a:extLst>
          </p:cNvPr>
          <p:cNvCxnSpPr>
            <a:cxnSpLocks/>
            <a:stCxn id="18" idx="2"/>
            <a:endCxn id="47" idx="0"/>
          </p:cNvCxnSpPr>
          <p:nvPr/>
        </p:nvCxnSpPr>
        <p:spPr bwMode="auto">
          <a:xfrm>
            <a:off x="6143469" y="3441013"/>
            <a:ext cx="12332" cy="124393"/>
          </a:xfrm>
          <a:prstGeom prst="straightConnector1">
            <a:avLst/>
          </a:prstGeom>
          <a:noFill/>
          <a:ln w="28575" cap="flat" cmpd="sng" algn="ctr">
            <a:solidFill>
              <a:srgbClr val="000000"/>
            </a:solidFill>
            <a:prstDash val="sysDot"/>
            <a:round/>
            <a:headEnd type="none" w="med" len="med"/>
            <a:tailEnd type="triangle"/>
          </a:ln>
          <a:effectLst/>
        </p:spPr>
      </p:cxnSp>
      <p:sp>
        <p:nvSpPr>
          <p:cNvPr id="49" name="Rectangle: Rounded Corners 48">
            <a:extLst>
              <a:ext uri="{FF2B5EF4-FFF2-40B4-BE49-F238E27FC236}">
                <a16:creationId xmlns:a16="http://schemas.microsoft.com/office/drawing/2014/main" id="{8140D62A-5910-C077-3E3F-782AB57F6D32}"/>
              </a:ext>
            </a:extLst>
          </p:cNvPr>
          <p:cNvSpPr/>
          <p:nvPr/>
        </p:nvSpPr>
        <p:spPr>
          <a:xfrm>
            <a:off x="7290640" y="2916636"/>
            <a:ext cx="1189115" cy="2072518"/>
          </a:xfrm>
          <a:prstGeom prst="roundRect">
            <a:avLst>
              <a:gd name="adj" fmla="val 0"/>
            </a:avLst>
          </a:prstGeom>
          <a:solidFill>
            <a:srgbClr val="4DA1BB">
              <a:lumMod val="75000"/>
            </a:srgbClr>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defTabSz="685800">
              <a:spcBef>
                <a:spcPts val="600"/>
              </a:spcBef>
            </a:pPr>
            <a:r>
              <a:rPr lang="en-US" sz="1000" b="0" dirty="0">
                <a:solidFill>
                  <a:srgbClr val="FFFFFF"/>
                </a:solidFill>
                <a:latin typeface="Arial"/>
                <a:cs typeface="Calibri" panose="020F0502020204030204" pitchFamily="34" charset="0"/>
              </a:rPr>
              <a:t>Surgery or RT</a:t>
            </a:r>
          </a:p>
          <a:p>
            <a:pPr marL="115888" indent="-114300" defTabSz="685800">
              <a:spcBef>
                <a:spcPts val="600"/>
              </a:spcBef>
              <a:buFont typeface="Wingdings" panose="05000000000000000000" pitchFamily="2" charset="2"/>
              <a:buChar char="§"/>
            </a:pPr>
            <a:r>
              <a:rPr lang="en-US" sz="1000" b="0" dirty="0">
                <a:solidFill>
                  <a:srgbClr val="FFFFFF"/>
                </a:solidFill>
                <a:latin typeface="Arial"/>
                <a:cs typeface="Calibri" panose="020F0502020204030204" pitchFamily="34" charset="0"/>
              </a:rPr>
              <a:t>Surgical removal of isolated or locoregional recurrence</a:t>
            </a:r>
          </a:p>
          <a:p>
            <a:pPr marL="115888" indent="-114300" defTabSz="685800">
              <a:spcBef>
                <a:spcPts val="600"/>
              </a:spcBef>
              <a:buFont typeface="Wingdings" panose="05000000000000000000" pitchFamily="2" charset="2"/>
              <a:buChar char="§"/>
            </a:pPr>
            <a:r>
              <a:rPr lang="en-US" sz="1000" b="0" dirty="0">
                <a:solidFill>
                  <a:srgbClr val="FFFFFF"/>
                </a:solidFill>
                <a:latin typeface="Arial"/>
                <a:cs typeface="Calibri" panose="020F0502020204030204" pitchFamily="34" charset="0"/>
              </a:rPr>
              <a:t>Surgery only if macroscopic disease removal can be achieved</a:t>
            </a:r>
          </a:p>
        </p:txBody>
      </p:sp>
      <p:sp>
        <p:nvSpPr>
          <p:cNvPr id="50" name="Rectangle: Rounded Corners 49">
            <a:extLst>
              <a:ext uri="{FF2B5EF4-FFF2-40B4-BE49-F238E27FC236}">
                <a16:creationId xmlns:a16="http://schemas.microsoft.com/office/drawing/2014/main" id="{B014CA25-4227-D7C4-A256-765D14B9B525}"/>
              </a:ext>
            </a:extLst>
          </p:cNvPr>
          <p:cNvSpPr/>
          <p:nvPr/>
        </p:nvSpPr>
        <p:spPr>
          <a:xfrm>
            <a:off x="7285122" y="5089271"/>
            <a:ext cx="2532360" cy="837083"/>
          </a:xfrm>
          <a:prstGeom prst="roundRect">
            <a:avLst>
              <a:gd name="adj" fmla="val 0"/>
            </a:avLst>
          </a:prstGeom>
          <a:solidFill>
            <a:srgbClr val="4DA1BB">
              <a:lumMod val="75000"/>
            </a:srgbClr>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115888" lvl="1" indent="-114300" defTabSz="685800">
              <a:spcBef>
                <a:spcPts val="500"/>
              </a:spcBef>
              <a:buFont typeface="Wingdings" panose="05000000000000000000" pitchFamily="2" charset="2"/>
              <a:buChar char="§"/>
              <a:defRPr/>
            </a:pPr>
            <a:r>
              <a:rPr lang="en-US" sz="1000" b="0" dirty="0">
                <a:solidFill>
                  <a:srgbClr val="FFFFFF"/>
                </a:solidFill>
                <a:latin typeface="Arial"/>
                <a:cs typeface="Calibri" panose="020F0502020204030204" pitchFamily="34" charset="0"/>
              </a:rPr>
              <a:t>EBRT ± chemotherapy + brachytherapy </a:t>
            </a:r>
          </a:p>
          <a:p>
            <a:pPr marL="115888" lvl="1" indent="-114300" defTabSz="685800">
              <a:spcBef>
                <a:spcPts val="500"/>
              </a:spcBef>
              <a:buFont typeface="Wingdings" panose="05000000000000000000" pitchFamily="2" charset="2"/>
              <a:buChar char="§"/>
              <a:defRPr/>
            </a:pPr>
            <a:r>
              <a:rPr lang="en-US" sz="1000" b="0" dirty="0">
                <a:solidFill>
                  <a:srgbClr val="FFFFFF"/>
                </a:solidFill>
                <a:latin typeface="Arial"/>
                <a:cs typeface="Calibri" panose="020F0502020204030204" pitchFamily="34" charset="0"/>
              </a:rPr>
              <a:t>Systemic tx can be considered before/after RT</a:t>
            </a:r>
          </a:p>
          <a:p>
            <a:pPr marL="115888" lvl="1" indent="-114300" defTabSz="685800">
              <a:spcBef>
                <a:spcPts val="500"/>
              </a:spcBef>
              <a:buFont typeface="Wingdings" panose="05000000000000000000" pitchFamily="2" charset="2"/>
              <a:buChar char="§"/>
              <a:defRPr/>
            </a:pPr>
            <a:r>
              <a:rPr lang="en-US" sz="1000" b="0" dirty="0">
                <a:solidFill>
                  <a:srgbClr val="FFFFFF"/>
                </a:solidFill>
                <a:latin typeface="Arial"/>
                <a:cs typeface="Calibri" panose="020F0502020204030204" pitchFamily="34" charset="0"/>
              </a:rPr>
              <a:t>Oligometastatic: radical local tx</a:t>
            </a:r>
          </a:p>
        </p:txBody>
      </p:sp>
      <p:grpSp>
        <p:nvGrpSpPr>
          <p:cNvPr id="51" name="Group 50">
            <a:extLst>
              <a:ext uri="{FF2B5EF4-FFF2-40B4-BE49-F238E27FC236}">
                <a16:creationId xmlns:a16="http://schemas.microsoft.com/office/drawing/2014/main" id="{D23FE5C0-5C65-C58C-2DA2-7C3E07299874}"/>
              </a:ext>
            </a:extLst>
          </p:cNvPr>
          <p:cNvGrpSpPr/>
          <p:nvPr/>
        </p:nvGrpSpPr>
        <p:grpSpPr>
          <a:xfrm>
            <a:off x="9332138" y="6215630"/>
            <a:ext cx="2488502" cy="450134"/>
            <a:chOff x="9392911" y="6212702"/>
            <a:chExt cx="2488502" cy="450134"/>
          </a:xfrm>
        </p:grpSpPr>
        <p:pic>
          <p:nvPicPr>
            <p:cNvPr id="52" name="Picture 51" descr="Icon&#10;&#10;Description automatically generated">
              <a:extLst>
                <a:ext uri="{FF2B5EF4-FFF2-40B4-BE49-F238E27FC236}">
                  <a16:creationId xmlns:a16="http://schemas.microsoft.com/office/drawing/2014/main" id="{D852E0B6-E4B2-F4A7-6FB0-8C863F17744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3" name="Rectangle 8">
              <a:extLst>
                <a:ext uri="{FF2B5EF4-FFF2-40B4-BE49-F238E27FC236}">
                  <a16:creationId xmlns:a16="http://schemas.microsoft.com/office/drawing/2014/main" id="{950B9DA3-6D79-1F17-257E-00AFC9F2B787}"/>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3" name="TextBox 2">
            <a:extLst>
              <a:ext uri="{FF2B5EF4-FFF2-40B4-BE49-F238E27FC236}">
                <a16:creationId xmlns:a16="http://schemas.microsoft.com/office/drawing/2014/main" id="{B7F93246-A6FA-237E-8E88-286EB95D9911}"/>
              </a:ext>
            </a:extLst>
          </p:cNvPr>
          <p:cNvSpPr txBox="1"/>
          <p:nvPr/>
        </p:nvSpPr>
        <p:spPr bwMode="auto">
          <a:xfrm>
            <a:off x="5018821" y="5949430"/>
            <a:ext cx="609367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0" fontAlgn="base" hangingPunct="0">
              <a:spcBef>
                <a:spcPct val="50000"/>
              </a:spcBef>
              <a:spcAft>
                <a:spcPct val="0"/>
              </a:spcAft>
            </a:pPr>
            <a:r>
              <a:rPr lang="en-US" sz="900" b="0" baseline="30000" dirty="0">
                <a:solidFill>
                  <a:srgbClr val="000000"/>
                </a:solidFill>
                <a:cs typeface="Arial" panose="020B0604020202020204" pitchFamily="34" charset="0"/>
              </a:rPr>
              <a:t>†</a:t>
            </a:r>
            <a:r>
              <a:rPr lang="en-US" sz="900" b="0" dirty="0">
                <a:solidFill>
                  <a:srgbClr val="000000"/>
                </a:solidFill>
                <a:cs typeface="Arial" panose="020B0604020202020204" pitchFamily="34" charset="0"/>
              </a:rPr>
              <a:t>NCCN category 1 (excluding carcinosarcoma): for stage III or IVA with measurable disease or stage IVB with or without measurable disease. </a:t>
            </a:r>
            <a:r>
              <a:rPr lang="en-US" sz="900" b="0" baseline="30000" dirty="0">
                <a:solidFill>
                  <a:srgbClr val="000000"/>
                </a:solidFill>
                <a:cs typeface="Arial" panose="020B0604020202020204" pitchFamily="34" charset="0"/>
              </a:rPr>
              <a:t>‡</a:t>
            </a:r>
            <a:r>
              <a:rPr lang="en-US" sz="900" b="0" dirty="0">
                <a:solidFill>
                  <a:srgbClr val="000000"/>
                </a:solidFill>
                <a:cs typeface="Arial" panose="020B0604020202020204" pitchFamily="34" charset="0"/>
              </a:rPr>
              <a:t>NCCN category 1: for stage IIIA, IIIB, or IIIC1 with measurable disease, stage IIIC1 with carcinosarcoma, clear-cell, serous, or mixed histology regardless of the presence of measurable disease; and stage IIIC2 or stage IV regardless of the presence of measurable disease.</a:t>
            </a:r>
          </a:p>
        </p:txBody>
      </p:sp>
    </p:spTree>
    <p:extLst>
      <p:ext uri="{BB962C8B-B14F-4D97-AF65-F5344CB8AC3E}">
        <p14:creationId xmlns:p14="http://schemas.microsoft.com/office/powerpoint/2010/main" val="350096929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5A9AC60-D449-4A72-99C3-ACF0C436ED1E}"/>
              </a:ext>
            </a:extLst>
          </p:cNvPr>
          <p:cNvSpPr>
            <a:spLocks noGrp="1"/>
          </p:cNvSpPr>
          <p:nvPr>
            <p:ph type="title"/>
          </p:nvPr>
        </p:nvSpPr>
        <p:spPr/>
        <p:txBody>
          <a:bodyPr/>
          <a:lstStyle/>
          <a:p>
            <a:r>
              <a:rPr lang="en-US" dirty="0"/>
              <a:t>Suboptimal Receipt of Guideline-Based Treatment in Black Patients Compared With White Patients</a:t>
            </a:r>
          </a:p>
        </p:txBody>
      </p:sp>
      <p:sp>
        <p:nvSpPr>
          <p:cNvPr id="4" name="Content Placeholder 3">
            <a:extLst>
              <a:ext uri="{FF2B5EF4-FFF2-40B4-BE49-F238E27FC236}">
                <a16:creationId xmlns:a16="http://schemas.microsoft.com/office/drawing/2014/main" id="{820CC913-B93F-4E9D-A581-ABDBDF3B36DF}"/>
              </a:ext>
            </a:extLst>
          </p:cNvPr>
          <p:cNvSpPr>
            <a:spLocks noGrp="1"/>
          </p:cNvSpPr>
          <p:nvPr>
            <p:ph idx="1"/>
          </p:nvPr>
        </p:nvSpPr>
        <p:spPr>
          <a:xfrm>
            <a:off x="609759" y="1821706"/>
            <a:ext cx="11504832" cy="4073676"/>
          </a:xfrm>
        </p:spPr>
        <p:txBody>
          <a:bodyPr/>
          <a:lstStyle/>
          <a:p>
            <a:endParaRPr lang="en-US" sz="1800" dirty="0"/>
          </a:p>
          <a:p>
            <a:endParaRPr lang="en-US" sz="1800" dirty="0"/>
          </a:p>
          <a:p>
            <a:endParaRPr lang="en-US" sz="1800" dirty="0"/>
          </a:p>
          <a:p>
            <a:pPr marL="0" indent="0">
              <a:buNone/>
            </a:pPr>
            <a:endParaRPr lang="en-US" sz="1800" dirty="0"/>
          </a:p>
          <a:p>
            <a:endParaRPr lang="en-US" sz="1800" dirty="0"/>
          </a:p>
          <a:p>
            <a:endParaRPr lang="en-US" sz="1800" dirty="0"/>
          </a:p>
          <a:p>
            <a:endParaRPr lang="en-US" sz="1800" dirty="0"/>
          </a:p>
          <a:p>
            <a:endParaRPr lang="en-US" sz="500" dirty="0"/>
          </a:p>
          <a:p>
            <a:r>
              <a:rPr lang="en-US" sz="2200" dirty="0"/>
              <a:t>Analyses suggest optimal adherence to guideline-based care may improve outcomes for both Black and White patients, but does not eliminate racial disparities in EC outcomes</a:t>
            </a:r>
            <a:endParaRPr lang="en-US" sz="2200" dirty="0">
              <a:highlight>
                <a:srgbClr val="FFFF00"/>
              </a:highlight>
            </a:endParaRPr>
          </a:p>
        </p:txBody>
      </p:sp>
      <p:graphicFrame>
        <p:nvGraphicFramePr>
          <p:cNvPr id="5" name="Content Placeholder 5">
            <a:extLst>
              <a:ext uri="{FF2B5EF4-FFF2-40B4-BE49-F238E27FC236}">
                <a16:creationId xmlns:a16="http://schemas.microsoft.com/office/drawing/2014/main" id="{3B25F4FD-6D48-564D-8D6A-631F8B1538D9}"/>
              </a:ext>
            </a:extLst>
          </p:cNvPr>
          <p:cNvGraphicFramePr>
            <a:graphicFrameLocks/>
          </p:cNvGraphicFramePr>
          <p:nvPr/>
        </p:nvGraphicFramePr>
        <p:xfrm>
          <a:off x="719137" y="1604156"/>
          <a:ext cx="10763252" cy="3688110"/>
        </p:xfrm>
        <a:graphic>
          <a:graphicData uri="http://schemas.openxmlformats.org/drawingml/2006/table">
            <a:tbl>
              <a:tblPr firstRow="1" bandRow="1">
                <a:effectLst/>
                <a:tableStyleId>{5940675A-B579-460E-94D1-54222C63F5DA}</a:tableStyleId>
              </a:tblPr>
              <a:tblGrid>
                <a:gridCol w="4458919">
                  <a:extLst>
                    <a:ext uri="{9D8B030D-6E8A-4147-A177-3AD203B41FA5}">
                      <a16:colId xmlns:a16="http://schemas.microsoft.com/office/drawing/2014/main" val="20000"/>
                    </a:ext>
                  </a:extLst>
                </a:gridCol>
                <a:gridCol w="1818168">
                  <a:extLst>
                    <a:ext uri="{9D8B030D-6E8A-4147-A177-3AD203B41FA5}">
                      <a16:colId xmlns:a16="http://schemas.microsoft.com/office/drawing/2014/main" val="20001"/>
                    </a:ext>
                  </a:extLst>
                </a:gridCol>
                <a:gridCol w="1818168">
                  <a:extLst>
                    <a:ext uri="{9D8B030D-6E8A-4147-A177-3AD203B41FA5}">
                      <a16:colId xmlns:a16="http://schemas.microsoft.com/office/drawing/2014/main" val="2130287644"/>
                    </a:ext>
                  </a:extLst>
                </a:gridCol>
                <a:gridCol w="2667997">
                  <a:extLst>
                    <a:ext uri="{9D8B030D-6E8A-4147-A177-3AD203B41FA5}">
                      <a16:colId xmlns:a16="http://schemas.microsoft.com/office/drawing/2014/main" val="3163761977"/>
                    </a:ext>
                  </a:extLst>
                </a:gridCol>
              </a:tblGrid>
              <a:tr h="175354">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Adherence to Quality Metrics, %</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White Women</a:t>
                      </a:r>
                      <a:b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b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(N = 275,173)</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Black Women</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(N = 35,035)</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Adjusted RR (95% CI)</a:t>
                      </a:r>
                    </a:p>
                  </a:txBody>
                  <a:tcPr marL="125542" marR="125542" marT="45725" marB="45725" anchor="ctr"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175354">
                <a:tc>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Adherence to quality metrics</a:t>
                      </a:r>
                      <a:endParaRPr kumimoji="0" lang="en-US" altLang="en-US" sz="1600" b="1" i="0" u="none" strike="noStrike" cap="none" normalizeH="0" baseline="3000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Time to surgery &lt;6 wk of diagnosis</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Minimally invasive surgery</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Pelvic lymphadenectomy</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Adjuvant radiotherapy</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Chemotherapy for stage III/IV disease</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Perfect adherence to all 5 metrics</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75.6</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72.9</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74.2</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52.3</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73.2</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50.0</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65.8</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58.5</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71.3</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48.1</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72.7</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38.3</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0.89 (0.87-0.90)</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0.87 (0.84-0.90)</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0.98 (0.96-0.99)</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1.02 (0.98-1.06)</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0.97 (0.95-0.99)</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0.84 (0.82-0.86)</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1"/>
                  </a:ext>
                </a:extLst>
              </a:tr>
              <a:tr h="775229">
                <a:tc>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Short- and long-term outcomes</a:t>
                      </a:r>
                      <a:endParaRPr kumimoji="0" lang="en-US" altLang="en-US" sz="1600" b="1" i="0" u="none" strike="noStrike" cap="none" normalizeH="0" baseline="3000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30-day readmission (after surgery stage I)</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30-day mortality (stage I-III)</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90-day mortality (stage I-III)</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5-yr mortality</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3.5</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0.4</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0.9</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16.2</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5.2</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0.8</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1.9</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31.0</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1.24 (1.10-1.39)</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1.56 (1.30-1.88)</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1.29 (1.13-1.46)</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1.27 (1.23-1.31)</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4"/>
                  </a:ext>
                </a:extLst>
              </a:tr>
            </a:tbl>
          </a:graphicData>
        </a:graphic>
      </p:graphicFrame>
      <p:sp>
        <p:nvSpPr>
          <p:cNvPr id="6" name="TextBox 5">
            <a:extLst>
              <a:ext uri="{FF2B5EF4-FFF2-40B4-BE49-F238E27FC236}">
                <a16:creationId xmlns:a16="http://schemas.microsoft.com/office/drawing/2014/main" id="{6AA44228-1EA6-7541-8E21-792D78CFF881}"/>
              </a:ext>
            </a:extLst>
          </p:cNvPr>
          <p:cNvSpPr txBox="1"/>
          <p:nvPr/>
        </p:nvSpPr>
        <p:spPr bwMode="auto">
          <a:xfrm>
            <a:off x="430287" y="6375649"/>
            <a:ext cx="950509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pPr>
            <a:r>
              <a:rPr lang="en-US" sz="1200" b="0" dirty="0">
                <a:solidFill>
                  <a:srgbClr val="455560"/>
                </a:solidFill>
                <a:latin typeface="Calibri" panose="020F0502020204030204" pitchFamily="34" charset="0"/>
                <a:cs typeface="Calibri" panose="020F0502020204030204" pitchFamily="34" charset="0"/>
              </a:rPr>
              <a:t>Huang. Am J Obstet Gynecol. 2020;223:396.e1.</a:t>
            </a:r>
            <a:endParaRPr lang="en-US" sz="1200" b="0" kern="1200" dirty="0">
              <a:solidFill>
                <a:srgbClr val="455560"/>
              </a:solidFill>
              <a:latin typeface="Calibri" panose="020F0502020204030204" pitchFamily="34" charset="0"/>
              <a:cs typeface="Calibri" panose="020F0502020204030204" pitchFamily="34" charset="0"/>
            </a:endParaRPr>
          </a:p>
        </p:txBody>
      </p:sp>
      <p:sp>
        <p:nvSpPr>
          <p:cNvPr id="2" name="Rectangle 1">
            <a:extLst>
              <a:ext uri="{FF2B5EF4-FFF2-40B4-BE49-F238E27FC236}">
                <a16:creationId xmlns:a16="http://schemas.microsoft.com/office/drawing/2014/main" id="{DDBC43D1-7A0F-4870-8C71-48C5B82D1139}"/>
              </a:ext>
            </a:extLst>
          </p:cNvPr>
          <p:cNvSpPr/>
          <p:nvPr/>
        </p:nvSpPr>
        <p:spPr bwMode="auto">
          <a:xfrm>
            <a:off x="709612" y="3198281"/>
            <a:ext cx="10772776" cy="251039"/>
          </a:xfrm>
          <a:prstGeom prst="rect">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 name="Rectangle 6">
            <a:extLst>
              <a:ext uri="{FF2B5EF4-FFF2-40B4-BE49-F238E27FC236}">
                <a16:creationId xmlns:a16="http://schemas.microsoft.com/office/drawing/2014/main" id="{3398B6D6-0745-466C-B5FA-F079032E4916}"/>
              </a:ext>
            </a:extLst>
          </p:cNvPr>
          <p:cNvSpPr/>
          <p:nvPr/>
        </p:nvSpPr>
        <p:spPr bwMode="auto">
          <a:xfrm>
            <a:off x="719138" y="4273213"/>
            <a:ext cx="10763250" cy="1019053"/>
          </a:xfrm>
          <a:prstGeom prst="rect">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8" name="Group 7">
            <a:extLst>
              <a:ext uri="{FF2B5EF4-FFF2-40B4-BE49-F238E27FC236}">
                <a16:creationId xmlns:a16="http://schemas.microsoft.com/office/drawing/2014/main" id="{E172C168-BBEA-8FE5-AC53-478D1FAA8BF6}"/>
              </a:ext>
            </a:extLst>
          </p:cNvPr>
          <p:cNvGrpSpPr/>
          <p:nvPr/>
        </p:nvGrpSpPr>
        <p:grpSpPr>
          <a:xfrm>
            <a:off x="9392911" y="6212702"/>
            <a:ext cx="2488502" cy="450134"/>
            <a:chOff x="9392911" y="6212702"/>
            <a:chExt cx="2488502" cy="450134"/>
          </a:xfrm>
        </p:grpSpPr>
        <p:pic>
          <p:nvPicPr>
            <p:cNvPr id="9" name="Picture 8" descr="Icon&#10;&#10;Description automatically generated">
              <a:extLst>
                <a:ext uri="{FF2B5EF4-FFF2-40B4-BE49-F238E27FC236}">
                  <a16:creationId xmlns:a16="http://schemas.microsoft.com/office/drawing/2014/main" id="{B02B820E-5B2B-F7C0-6CCF-4349617D8DC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0" name="Rectangle 8">
              <a:extLst>
                <a:ext uri="{FF2B5EF4-FFF2-40B4-BE49-F238E27FC236}">
                  <a16:creationId xmlns:a16="http://schemas.microsoft.com/office/drawing/2014/main" id="{D4EB333E-6ADB-7330-01D8-2159ED674A3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31985070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58AF8F35-C73D-492B-AB2F-200956464686}"/>
              </a:ext>
            </a:extLst>
          </p:cNvPr>
          <p:cNvSpPr>
            <a:spLocks noGrp="1"/>
          </p:cNvSpPr>
          <p:nvPr>
            <p:ph type="title"/>
          </p:nvPr>
        </p:nvSpPr>
        <p:spPr>
          <a:xfrm>
            <a:off x="609759" y="238135"/>
            <a:ext cx="10872444" cy="1103313"/>
          </a:xfrm>
        </p:spPr>
        <p:txBody>
          <a:bodyPr/>
          <a:lstStyle/>
          <a:p>
            <a:r>
              <a:rPr lang="en-US" dirty="0"/>
              <a:t>Recent Data for Approved Single-Agent Immunotherapies in Recurrent Endometrial Cancer</a:t>
            </a:r>
          </a:p>
        </p:txBody>
      </p:sp>
      <p:graphicFrame>
        <p:nvGraphicFramePr>
          <p:cNvPr id="7" name="Table 6">
            <a:extLst>
              <a:ext uri="{FF2B5EF4-FFF2-40B4-BE49-F238E27FC236}">
                <a16:creationId xmlns:a16="http://schemas.microsoft.com/office/drawing/2014/main" id="{4B6EFBD8-CC02-D2D1-0D9C-44EE8503EC53}"/>
              </a:ext>
            </a:extLst>
          </p:cNvPr>
          <p:cNvGraphicFramePr>
            <a:graphicFrameLocks noGrp="1"/>
          </p:cNvGraphicFramePr>
          <p:nvPr/>
        </p:nvGraphicFramePr>
        <p:xfrm>
          <a:off x="350032" y="1895583"/>
          <a:ext cx="11524468" cy="3982970"/>
        </p:xfrm>
        <a:graphic>
          <a:graphicData uri="http://schemas.openxmlformats.org/drawingml/2006/table">
            <a:tbl>
              <a:tblPr firstRow="1"/>
              <a:tblGrid>
                <a:gridCol w="4209363">
                  <a:extLst>
                    <a:ext uri="{9D8B030D-6E8A-4147-A177-3AD203B41FA5}">
                      <a16:colId xmlns:a16="http://schemas.microsoft.com/office/drawing/2014/main" val="2900061001"/>
                    </a:ext>
                  </a:extLst>
                </a:gridCol>
                <a:gridCol w="3078371">
                  <a:extLst>
                    <a:ext uri="{9D8B030D-6E8A-4147-A177-3AD203B41FA5}">
                      <a16:colId xmlns:a16="http://schemas.microsoft.com/office/drawing/2014/main" val="1183103750"/>
                    </a:ext>
                  </a:extLst>
                </a:gridCol>
                <a:gridCol w="2118367">
                  <a:extLst>
                    <a:ext uri="{9D8B030D-6E8A-4147-A177-3AD203B41FA5}">
                      <a16:colId xmlns:a16="http://schemas.microsoft.com/office/drawing/2014/main" val="1445954675"/>
                    </a:ext>
                  </a:extLst>
                </a:gridCol>
                <a:gridCol w="2118367">
                  <a:extLst>
                    <a:ext uri="{9D8B030D-6E8A-4147-A177-3AD203B41FA5}">
                      <a16:colId xmlns:a16="http://schemas.microsoft.com/office/drawing/2014/main" val="3321016771"/>
                    </a:ext>
                  </a:extLst>
                </a:gridCol>
              </a:tblGrid>
              <a:tr h="226121">
                <a:tc rowSpan="2">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l" defTabSz="685800" rtl="0" eaLnBrk="1" fontAlgn="auto" latinLnBrk="0" hangingPunct="1">
                        <a:lnSpc>
                          <a:spcPct val="100000"/>
                        </a:lnSpc>
                        <a:spcBef>
                          <a:spcPts val="0"/>
                        </a:spcBef>
                        <a:spcAft>
                          <a:spcPts val="0"/>
                        </a:spcAft>
                        <a:buClrTx/>
                        <a:buSzTx/>
                        <a:buFontTx/>
                        <a:buNone/>
                        <a:tabLst/>
                        <a:defRPr/>
                      </a:pPr>
                      <a:r>
                        <a:rPr lang="en-US" sz="1800" dirty="0">
                          <a:latin typeface="Calibri" panose="020F0502020204030204" pitchFamily="34" charset="0"/>
                          <a:cs typeface="Calibri" panose="020F0502020204030204" pitchFamily="34" charset="0"/>
                        </a:rPr>
                        <a:t>Parameter</a:t>
                      </a:r>
                    </a:p>
                  </a:txBody>
                  <a:tcPr anchor="ctr">
                    <a:lnL w="12700" cmpd="sng">
                      <a:noFill/>
                    </a:lnL>
                    <a:lnR w="12700" cmpd="sng">
                      <a:noFill/>
                    </a:lnR>
                    <a:lnT w="12700" cmpd="sng">
                      <a:no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1800" dirty="0">
                          <a:latin typeface="Calibri" panose="020F0502020204030204" pitchFamily="34" charset="0"/>
                          <a:cs typeface="Calibri" panose="020F0502020204030204" pitchFamily="34" charset="0"/>
                        </a:rPr>
                        <a:t>KEYNOTE-158</a:t>
                      </a:r>
                      <a:r>
                        <a:rPr lang="en-US" sz="1800" baseline="30000" dirty="0">
                          <a:latin typeface="Calibri" panose="020F0502020204030204" pitchFamily="34" charset="0"/>
                          <a:cs typeface="Calibri" panose="020F0502020204030204" pitchFamily="34" charset="0"/>
                        </a:rPr>
                        <a:t>1</a:t>
                      </a:r>
                      <a:r>
                        <a:rPr lang="en-US" sz="1800" baseline="0" dirty="0">
                          <a:latin typeface="Calibri" panose="020F0502020204030204" pitchFamily="34" charset="0"/>
                          <a:cs typeface="Calibri" panose="020F0502020204030204" pitchFamily="34" charset="0"/>
                        </a:rPr>
                        <a:t>:</a:t>
                      </a:r>
                      <a:r>
                        <a:rPr lang="en-US" sz="1800" dirty="0">
                          <a:latin typeface="Calibri" panose="020F0502020204030204" pitchFamily="34" charset="0"/>
                          <a:cs typeface="Calibri" panose="020F0502020204030204"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latin typeface="Calibri" panose="020F0502020204030204" pitchFamily="34" charset="0"/>
                          <a:cs typeface="Calibri" panose="020F0502020204030204" pitchFamily="34" charset="0"/>
                        </a:rPr>
                        <a:t>Pembrolizumab in MSI-H EC </a:t>
                      </a:r>
                      <a:r>
                        <a:rPr lang="en-US" sz="1800" b="1" dirty="0">
                          <a:latin typeface="Calibri" panose="020F0502020204030204" pitchFamily="34" charset="0"/>
                          <a:cs typeface="Calibri" panose="020F0502020204030204" pitchFamily="34" charset="0"/>
                        </a:rPr>
                        <a:t>Cohorts D + K</a:t>
                      </a:r>
                      <a:endParaRPr lang="en-US" sz="1800" dirty="0">
                        <a:latin typeface="Calibri" panose="020F0502020204030204" pitchFamily="34" charset="0"/>
                        <a:cs typeface="Calibri" panose="020F0502020204030204" pitchFamily="34" charset="0"/>
                      </a:endParaRPr>
                    </a:p>
                    <a:p>
                      <a:pPr algn="ctr"/>
                      <a:r>
                        <a:rPr lang="en-US" sz="1800" dirty="0">
                          <a:latin typeface="Calibri" panose="020F0502020204030204" pitchFamily="34" charset="0"/>
                          <a:cs typeface="Calibri" panose="020F0502020204030204" pitchFamily="34" charset="0"/>
                        </a:rPr>
                        <a:t> (n = 99)</a:t>
                      </a:r>
                      <a:endParaRPr lang="en-US" sz="1800" b="1" dirty="0">
                        <a:latin typeface="Calibri" panose="020F0502020204030204" pitchFamily="34" charset="0"/>
                        <a:cs typeface="Calibri" panose="020F0502020204030204" pitchFamily="34" charset="0"/>
                      </a:endParaRPr>
                    </a:p>
                  </a:txBody>
                  <a:tcPr>
                    <a:lnL w="12700" cmpd="sng">
                      <a:noFill/>
                    </a:lnL>
                    <a:lnR w="12700" cmpd="sng">
                      <a:noFill/>
                    </a:lnR>
                    <a:lnT w="12700" cmpd="sng">
                      <a:no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US" sz="1800" dirty="0">
                          <a:latin typeface="Calibri "/>
                        </a:rPr>
                        <a:t>GARNET</a:t>
                      </a:r>
                      <a:r>
                        <a:rPr lang="en-US" sz="1800" baseline="30000" dirty="0">
                          <a:latin typeface="Calibri "/>
                        </a:rPr>
                        <a:t>2</a:t>
                      </a:r>
                      <a:r>
                        <a:rPr lang="en-US" sz="1800" baseline="0" dirty="0">
                          <a:latin typeface="Calibri "/>
                        </a:rPr>
                        <a:t>: Dostarlimab</a:t>
                      </a:r>
                    </a:p>
                  </a:txBody>
                  <a:tcPr>
                    <a:lnL w="12700" cmpd="sng">
                      <a:noFill/>
                    </a:lnL>
                    <a:lnR w="12700" cmpd="sng">
                      <a:noFill/>
                    </a:lnR>
                    <a:lnT w="12700" cmpd="sng">
                      <a:no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lnSpc>
                          <a:spcPct val="95000"/>
                        </a:lnSpc>
                      </a:pPr>
                      <a:endParaRPr lang="en-US" sz="1600" baseline="30000" dirty="0">
                        <a:solidFill>
                          <a:schemeClr val="bg1"/>
                        </a:solidFill>
                        <a:latin typeface="Calibri" panose="020F0502020204030204" pitchFamily="34" charset="0"/>
                        <a:cs typeface="Calibri" panose="020F0502020204030204" pitchFamily="34" charset="0"/>
                      </a:endParaRPr>
                    </a:p>
                  </a:txBody>
                  <a:tcPr>
                    <a:lnL w="12700" cmpd="sng">
                      <a:noFill/>
                    </a:lnL>
                    <a:lnR w="12700" cmpd="sng">
                      <a:noFill/>
                    </a:lnR>
                    <a:lnT w="12700" cmpd="sng">
                      <a:no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1C2E57"/>
                    </a:solidFill>
                  </a:tcPr>
                </a:tc>
                <a:extLst>
                  <a:ext uri="{0D108BD9-81ED-4DB2-BD59-A6C34878D82A}">
                    <a16:rowId xmlns:a16="http://schemas.microsoft.com/office/drawing/2014/main" val="120294399"/>
                  </a:ext>
                </a:extLst>
              </a:tr>
              <a:tr h="945596">
                <a:tc vMerge="1">
                  <a:txBody>
                    <a:bodyPr/>
                    <a:lstStyle/>
                    <a:p>
                      <a:endParaRPr lang="en-US"/>
                    </a:p>
                  </a:txBody>
                  <a:tcPr/>
                </a:tc>
                <a:tc v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5000"/>
                        </a:lnSpc>
                      </a:pPr>
                      <a:r>
                        <a:rPr lang="en-US" sz="1800" b="1" dirty="0">
                          <a:solidFill>
                            <a:schemeClr val="tx1"/>
                          </a:solidFill>
                          <a:latin typeface="Calibri" panose="020F0502020204030204" pitchFamily="34" charset="0"/>
                          <a:cs typeface="Calibri" panose="020F0502020204030204" pitchFamily="34" charset="0"/>
                        </a:rPr>
                        <a:t>Cohort A1</a:t>
                      </a:r>
                      <a:r>
                        <a:rPr lang="en-US" sz="1800" b="1" baseline="30000" dirty="0">
                          <a:solidFill>
                            <a:schemeClr val="tx1"/>
                          </a:solidFill>
                          <a:latin typeface="Calibri" panose="020F0502020204030204" pitchFamily="34" charset="0"/>
                          <a:cs typeface="Calibri" panose="020F0502020204030204" pitchFamily="34" charset="0"/>
                        </a:rPr>
                        <a:t>†</a:t>
                      </a:r>
                    </a:p>
                    <a:p>
                      <a:pPr algn="ctr">
                        <a:lnSpc>
                          <a:spcPct val="95000"/>
                        </a:lnSpc>
                      </a:pPr>
                      <a:r>
                        <a:rPr lang="en-US" sz="1800" b="1" dirty="0">
                          <a:solidFill>
                            <a:schemeClr val="tx1"/>
                          </a:solidFill>
                          <a:latin typeface="Calibri" panose="020F0502020204030204" pitchFamily="34" charset="0"/>
                          <a:cs typeface="Calibri" panose="020F0502020204030204" pitchFamily="34" charset="0"/>
                        </a:rPr>
                        <a:t>MMRd EC</a:t>
                      </a:r>
                    </a:p>
                    <a:p>
                      <a:pPr algn="ctr">
                        <a:lnSpc>
                          <a:spcPct val="95000"/>
                        </a:lnSpc>
                      </a:pPr>
                      <a:r>
                        <a:rPr lang="en-US" sz="1800" b="1" dirty="0">
                          <a:solidFill>
                            <a:schemeClr val="tx1"/>
                          </a:solidFill>
                          <a:latin typeface="Calibri" panose="020F0502020204030204" pitchFamily="34" charset="0"/>
                          <a:cs typeface="Calibri" panose="020F0502020204030204" pitchFamily="34" charset="0"/>
                        </a:rPr>
                        <a:t>(n = 106*)</a:t>
                      </a:r>
                    </a:p>
                  </a:txBody>
                  <a:tcPr>
                    <a:lnL w="12700" cmpd="sng">
                      <a:noFill/>
                    </a:lnL>
                    <a:lnR w="12700" cmpd="sng">
                      <a:noFill/>
                    </a:lnR>
                    <a:lnT w="12700" cmpd="sng">
                      <a:no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5000"/>
                        </a:lnSpc>
                      </a:pPr>
                      <a:r>
                        <a:rPr lang="en-US" sz="1800" b="1" dirty="0">
                          <a:solidFill>
                            <a:schemeClr val="tx1"/>
                          </a:solidFill>
                          <a:latin typeface="Calibri" panose="020F0502020204030204" pitchFamily="34" charset="0"/>
                          <a:cs typeface="Calibri" panose="020F0502020204030204" pitchFamily="34" charset="0"/>
                        </a:rPr>
                        <a:t>Cohort A2</a:t>
                      </a:r>
                      <a:r>
                        <a:rPr lang="en-US" sz="1800" b="1" baseline="30000" dirty="0">
                          <a:solidFill>
                            <a:schemeClr val="tx1"/>
                          </a:solidFill>
                          <a:latin typeface="Calibri" panose="020F0502020204030204" pitchFamily="34" charset="0"/>
                          <a:cs typeface="Calibri" panose="020F0502020204030204" pitchFamily="34" charset="0"/>
                        </a:rPr>
                        <a:t>†</a:t>
                      </a:r>
                      <a:endParaRPr lang="en-US" sz="1800" b="1" dirty="0">
                        <a:solidFill>
                          <a:schemeClr val="tx1"/>
                        </a:solidFill>
                        <a:latin typeface="Calibri" panose="020F0502020204030204" pitchFamily="34" charset="0"/>
                        <a:cs typeface="Calibri" panose="020F0502020204030204" pitchFamily="34" charset="0"/>
                      </a:endParaRPr>
                    </a:p>
                    <a:p>
                      <a:pPr algn="ctr">
                        <a:lnSpc>
                          <a:spcPct val="95000"/>
                        </a:lnSpc>
                      </a:pPr>
                      <a:r>
                        <a:rPr lang="en-US" sz="1800" b="1" dirty="0">
                          <a:solidFill>
                            <a:schemeClr val="tx1"/>
                          </a:solidFill>
                          <a:latin typeface="Calibri" panose="020F0502020204030204" pitchFamily="34" charset="0"/>
                          <a:cs typeface="Calibri" panose="020F0502020204030204" pitchFamily="34" charset="0"/>
                        </a:rPr>
                        <a:t>pMMR EC</a:t>
                      </a:r>
                    </a:p>
                    <a:p>
                      <a:pPr algn="ctr">
                        <a:lnSpc>
                          <a:spcPct val="95000"/>
                        </a:lnSpc>
                      </a:pPr>
                      <a:r>
                        <a:rPr lang="en-US" sz="1800" b="1" dirty="0">
                          <a:solidFill>
                            <a:schemeClr val="tx1"/>
                          </a:solidFill>
                          <a:latin typeface="Calibri" panose="020F0502020204030204" pitchFamily="34" charset="0"/>
                          <a:cs typeface="Calibri" panose="020F0502020204030204" pitchFamily="34" charset="0"/>
                        </a:rPr>
                        <a:t>(n = 142)</a:t>
                      </a:r>
                      <a:r>
                        <a:rPr lang="en-US" sz="1800" b="1" baseline="30000" dirty="0">
                          <a:solidFill>
                            <a:schemeClr val="tx1"/>
                          </a:solidFill>
                          <a:latin typeface="Calibri" panose="020F0502020204030204" pitchFamily="34" charset="0"/>
                          <a:cs typeface="Calibri" panose="020F0502020204030204" pitchFamily="34" charset="0"/>
                        </a:rPr>
                        <a:t>2</a:t>
                      </a:r>
                    </a:p>
                  </a:txBody>
                  <a:tcPr>
                    <a:lnL w="12700" cmpd="sng">
                      <a:noFill/>
                    </a:lnL>
                    <a:lnR w="12700" cmpd="sng">
                      <a:noFill/>
                    </a:lnR>
                    <a:lnT w="12700" cmpd="sng">
                      <a:noFill/>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632487975"/>
                  </a:ext>
                </a:extLst>
              </a:tr>
              <a:tr h="390572">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a:spcBef>
                          <a:spcPts val="0"/>
                        </a:spcBef>
                        <a:spcAft>
                          <a:spcPts val="0"/>
                        </a:spcAft>
                      </a:pPr>
                      <a:r>
                        <a:rPr lang="en-US" sz="1800" b="1" dirty="0">
                          <a:solidFill>
                            <a:schemeClr val="bg1"/>
                          </a:solidFill>
                          <a:effectLst/>
                          <a:latin typeface="Calibri" panose="020F0502020204030204" pitchFamily="34" charset="0"/>
                          <a:cs typeface="Calibri" panose="020F0502020204030204" pitchFamily="34" charset="0"/>
                        </a:rPr>
                        <a:t>ORR, % (95% CI)</a:t>
                      </a:r>
                    </a:p>
                  </a:txBody>
                  <a:tcPr anchor="ctr">
                    <a:lnL w="38100" cap="flat" cmpd="sng" algn="ctr">
                      <a:noFill/>
                      <a:prstDash val="solid"/>
                      <a:round/>
                      <a:headEnd type="none" w="med" len="med"/>
                      <a:tailEnd type="none" w="med" len="med"/>
                    </a:lnL>
                    <a:lnR w="12700" cmpd="sng">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algn="ctr">
                        <a:spcBef>
                          <a:spcPts val="0"/>
                        </a:spcBef>
                        <a:spcAft>
                          <a:spcPts val="0"/>
                        </a:spcAft>
                      </a:pPr>
                      <a:r>
                        <a:rPr lang="en-US" sz="1800" b="1" baseline="0" dirty="0">
                          <a:solidFill>
                            <a:schemeClr val="bg1"/>
                          </a:solidFill>
                          <a:effectLst/>
                          <a:latin typeface="Calibri" panose="020F0502020204030204" pitchFamily="34" charset="0"/>
                          <a:cs typeface="Calibri" panose="020F0502020204030204" pitchFamily="34" charset="0"/>
                        </a:rPr>
                        <a:t>48 (37-60)</a:t>
                      </a:r>
                    </a:p>
                  </a:txBody>
                  <a:tcPr anchor="ctr">
                    <a:lnL w="12700" cmpd="sng">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algn="ctr">
                        <a:spcBef>
                          <a:spcPts val="0"/>
                        </a:spcBef>
                        <a:spcAft>
                          <a:spcPts val="0"/>
                        </a:spcAft>
                      </a:pPr>
                      <a:r>
                        <a:rPr kumimoji="0" lang="en-US" sz="1600" b="1"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43.4 (33.8-53.4)</a:t>
                      </a:r>
                      <a:endParaRPr lang="en-US" sz="1800" b="1" baseline="0" dirty="0">
                        <a:solidFill>
                          <a:schemeClr val="bg1"/>
                        </a:solidFill>
                        <a:effectLst/>
                        <a:latin typeface="Calibri" panose="020F0502020204030204" pitchFamily="34" charset="0"/>
                        <a:cs typeface="Calibri" panose="020F0502020204030204" pitchFamily="34" charset="0"/>
                      </a:endParaRPr>
                    </a:p>
                  </a:txBody>
                  <a:tcPr anchor="ctr">
                    <a:lnL w="12700" cmpd="sng">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algn="ctr">
                        <a:spcBef>
                          <a:spcPts val="0"/>
                        </a:spcBef>
                        <a:spcAft>
                          <a:spcPts val="0"/>
                        </a:spcAft>
                      </a:pPr>
                      <a:r>
                        <a:rPr lang="en-US" sz="1800" b="1" dirty="0">
                          <a:solidFill>
                            <a:schemeClr val="bg1"/>
                          </a:solidFill>
                          <a:latin typeface="Calibri" panose="020F0502020204030204" pitchFamily="34" charset="0"/>
                          <a:cs typeface="Calibri" panose="020F0502020204030204" pitchFamily="34" charset="0"/>
                        </a:rPr>
                        <a:t>13.4 (8.3-20.1)</a:t>
                      </a:r>
                      <a:endParaRPr lang="en-US" sz="1800" b="1" baseline="0" dirty="0">
                        <a:solidFill>
                          <a:schemeClr val="bg1"/>
                        </a:solidFill>
                        <a:effectLst/>
                        <a:latin typeface="Calibri" panose="020F0502020204030204" pitchFamily="34" charset="0"/>
                        <a:cs typeface="Calibri" panose="020F0502020204030204" pitchFamily="34" charset="0"/>
                      </a:endParaRPr>
                    </a:p>
                  </a:txBody>
                  <a:tcPr anchor="ctr">
                    <a:lnL w="12700" cmpd="sng">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780868509"/>
                  </a:ext>
                </a:extLst>
              </a:tr>
              <a:tr h="246677">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a:spcBef>
                          <a:spcPts val="0"/>
                        </a:spcBef>
                        <a:spcAft>
                          <a:spcPts val="0"/>
                        </a:spcAft>
                      </a:pPr>
                      <a:r>
                        <a:rPr lang="en-US" sz="1800" b="1" dirty="0">
                          <a:solidFill>
                            <a:schemeClr val="bg1"/>
                          </a:solidFill>
                          <a:effectLst/>
                          <a:latin typeface="Calibri" panose="020F0502020204030204" pitchFamily="34" charset="0"/>
                          <a:cs typeface="Calibri" panose="020F0502020204030204" pitchFamily="34" charset="0"/>
                        </a:rPr>
                        <a:t>Best overall response n (%)</a:t>
                      </a:r>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algn="ctr">
                        <a:spcBef>
                          <a:spcPts val="0"/>
                        </a:spcBef>
                        <a:spcAft>
                          <a:spcPts val="0"/>
                        </a:spcAft>
                      </a:pPr>
                      <a:endParaRPr lang="en-US" sz="1800" dirty="0">
                        <a:solidFill>
                          <a:schemeClr val="bg1"/>
                        </a:solidFill>
                        <a:effectLst/>
                        <a:latin typeface="Calibri" panose="020F0502020204030204" pitchFamily="34" charset="0"/>
                        <a:cs typeface="Calibri" panose="020F0502020204030204" pitchFamily="34" charset="0"/>
                      </a:endParaRPr>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algn="ctr">
                        <a:spcBef>
                          <a:spcPts val="0"/>
                        </a:spcBef>
                        <a:spcAft>
                          <a:spcPts val="0"/>
                        </a:spcAft>
                      </a:pPr>
                      <a:endParaRPr lang="en-US" sz="1800" dirty="0">
                        <a:solidFill>
                          <a:schemeClr val="bg1"/>
                        </a:solidFill>
                        <a:effectLst/>
                        <a:latin typeface="Calibri" panose="020F0502020204030204" pitchFamily="34" charset="0"/>
                        <a:cs typeface="Calibri" panose="020F0502020204030204" pitchFamily="34" charset="0"/>
                      </a:endParaRPr>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algn="ctr">
                        <a:spcBef>
                          <a:spcPts val="0"/>
                        </a:spcBef>
                        <a:spcAft>
                          <a:spcPts val="0"/>
                        </a:spcAft>
                      </a:pPr>
                      <a:endParaRPr lang="en-US" sz="1800" dirty="0">
                        <a:solidFill>
                          <a:schemeClr val="bg1"/>
                        </a:solidFill>
                        <a:effectLst/>
                        <a:latin typeface="Calibri" panose="020F0502020204030204" pitchFamily="34" charset="0"/>
                        <a:cs typeface="Calibri" panose="020F0502020204030204" pitchFamily="34" charset="0"/>
                      </a:endParaRPr>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2272359684"/>
                  </a:ext>
                </a:extLst>
              </a:tr>
              <a:tr h="246677">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522288" marR="0" indent="-285750">
                        <a:spcBef>
                          <a:spcPts val="0"/>
                        </a:spcBef>
                        <a:spcAft>
                          <a:spcPts val="0"/>
                        </a:spcAft>
                        <a:buFont typeface="Arial" panose="020B0604020202020204" pitchFamily="34" charset="0"/>
                        <a:buChar char="•"/>
                        <a:tabLst/>
                      </a:pPr>
                      <a:r>
                        <a:rPr lang="en-US" sz="1800" dirty="0">
                          <a:solidFill>
                            <a:schemeClr val="bg1"/>
                          </a:solidFill>
                          <a:effectLst/>
                          <a:latin typeface="Calibri" panose="020F0502020204030204" pitchFamily="34" charset="0"/>
                          <a:cs typeface="Calibri" panose="020F0502020204030204" pitchFamily="34" charset="0"/>
                        </a:rPr>
                        <a:t>CR</a:t>
                      </a:r>
                      <a:endParaRPr lang="en-US" sz="1800" b="1" dirty="0">
                        <a:solidFill>
                          <a:schemeClr val="bg1"/>
                        </a:solidFill>
                        <a:effectLst/>
                        <a:latin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algn="ctr">
                        <a:spcBef>
                          <a:spcPts val="0"/>
                        </a:spcBef>
                        <a:spcAft>
                          <a:spcPts val="0"/>
                        </a:spcAft>
                      </a:pPr>
                      <a:r>
                        <a:rPr lang="en-US" sz="1800" dirty="0">
                          <a:solidFill>
                            <a:schemeClr val="bg1"/>
                          </a:solidFill>
                          <a:effectLst/>
                          <a:latin typeface="Calibri" panose="020F0502020204030204" pitchFamily="34" charset="0"/>
                          <a:cs typeface="Calibri" panose="020F0502020204030204" pitchFamily="34" charset="0"/>
                        </a:rPr>
                        <a:t>11 (14)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Calibri" panose="020F0502020204030204" pitchFamily="34" charset="0"/>
                          <a:cs typeface="Calibri" panose="020F0502020204030204" pitchFamily="34" charset="0"/>
                        </a:rPr>
                        <a:t>11 (10.4)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Calibri" panose="020F0502020204030204" pitchFamily="34" charset="0"/>
                          <a:cs typeface="Calibri" panose="020F0502020204030204" pitchFamily="34" charset="0"/>
                        </a:rPr>
                        <a:t>3 (2.1)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410471726"/>
                  </a:ext>
                </a:extLst>
              </a:tr>
              <a:tr h="246677">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522288" marR="0" indent="-285750" algn="l" defTabSz="914400" rtl="0" eaLnBrk="1" latinLnBrk="0" hangingPunct="1">
                        <a:spcBef>
                          <a:spcPts val="0"/>
                        </a:spcBef>
                        <a:spcAft>
                          <a:spcPts val="0"/>
                        </a:spcAft>
                        <a:buFont typeface="Arial" panose="020B0604020202020204" pitchFamily="34" charset="0"/>
                        <a:buChar char="•"/>
                        <a:tabLst/>
                      </a:pPr>
                      <a:r>
                        <a:rPr lang="en-US" sz="1800" kern="1200" dirty="0">
                          <a:solidFill>
                            <a:schemeClr val="bg1"/>
                          </a:solidFill>
                          <a:effectLst/>
                          <a:latin typeface="Calibri" panose="020F0502020204030204" pitchFamily="34" charset="0"/>
                          <a:ea typeface="+mn-ea"/>
                          <a:cs typeface="Calibri" panose="020F0502020204030204" pitchFamily="34" charset="0"/>
                        </a:rPr>
                        <a:t>PR</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algn="ctr">
                        <a:spcBef>
                          <a:spcPts val="0"/>
                        </a:spcBef>
                        <a:spcAft>
                          <a:spcPts val="0"/>
                        </a:spcAft>
                      </a:pPr>
                      <a:r>
                        <a:rPr lang="en-US" sz="1800" dirty="0">
                          <a:solidFill>
                            <a:schemeClr val="bg1"/>
                          </a:solidFill>
                          <a:effectLst/>
                          <a:latin typeface="Calibri" panose="020F0502020204030204" pitchFamily="34" charset="0"/>
                          <a:cs typeface="Calibri" panose="020F0502020204030204" pitchFamily="34" charset="0"/>
                        </a:rPr>
                        <a:t>27 (34)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Calibri" panose="020F0502020204030204" pitchFamily="34" charset="0"/>
                          <a:cs typeface="Calibri" panose="020F0502020204030204" pitchFamily="34" charset="0"/>
                        </a:rPr>
                        <a:t>35 (33.0)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Calibri" panose="020F0502020204030204" pitchFamily="34" charset="0"/>
                          <a:cs typeface="Calibri" panose="020F0502020204030204" pitchFamily="34" charset="0"/>
                        </a:rPr>
                        <a:t>16 (11.3)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85648630"/>
                  </a:ext>
                </a:extLst>
              </a:tr>
              <a:tr h="246677">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522288" marR="0" indent="-285750" algn="l" defTabSz="914400" rtl="0" eaLnBrk="1" latinLnBrk="0" hangingPunct="1">
                        <a:spcBef>
                          <a:spcPts val="0"/>
                        </a:spcBef>
                        <a:spcAft>
                          <a:spcPts val="0"/>
                        </a:spcAft>
                        <a:buFont typeface="Arial" panose="020B0604020202020204" pitchFamily="34" charset="0"/>
                        <a:buChar char="•"/>
                        <a:tabLst/>
                      </a:pPr>
                      <a:r>
                        <a:rPr lang="en-US" sz="1800" kern="1200" dirty="0">
                          <a:solidFill>
                            <a:schemeClr val="bg1"/>
                          </a:solidFill>
                          <a:effectLst/>
                          <a:latin typeface="Calibri" panose="020F0502020204030204" pitchFamily="34" charset="0"/>
                          <a:ea typeface="+mn-ea"/>
                          <a:cs typeface="Calibri" panose="020F0502020204030204" pitchFamily="34" charset="0"/>
                        </a:rPr>
                        <a:t>SD</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algn="ctr">
                        <a:spcBef>
                          <a:spcPts val="0"/>
                        </a:spcBef>
                        <a:spcAft>
                          <a:spcPts val="0"/>
                        </a:spcAft>
                      </a:pPr>
                      <a:r>
                        <a:rPr lang="en-US" sz="1800" dirty="0">
                          <a:solidFill>
                            <a:schemeClr val="bg1"/>
                          </a:solidFill>
                          <a:effectLst/>
                          <a:latin typeface="Calibri" panose="020F0502020204030204" pitchFamily="34" charset="0"/>
                          <a:cs typeface="Calibri" panose="020F0502020204030204" pitchFamily="34" charset="0"/>
                        </a:rPr>
                        <a:t>14 (18)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Calibri" panose="020F0502020204030204" pitchFamily="34" charset="0"/>
                          <a:cs typeface="Calibri" panose="020F0502020204030204" pitchFamily="34" charset="0"/>
                        </a:rPr>
                        <a:t>13 (12.3)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Calibri" panose="020F0502020204030204" pitchFamily="34" charset="0"/>
                          <a:cs typeface="Calibri" panose="020F0502020204030204" pitchFamily="34" charset="0"/>
                        </a:rPr>
                        <a:t>31 (21.8)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67032707"/>
                  </a:ext>
                </a:extLst>
              </a:tr>
              <a:tr h="246677">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522288" marR="0" indent="-285750" algn="l" defTabSz="914400" rtl="0" eaLnBrk="1" latinLnBrk="0" hangingPunct="1">
                        <a:spcBef>
                          <a:spcPts val="0"/>
                        </a:spcBef>
                        <a:spcAft>
                          <a:spcPts val="0"/>
                        </a:spcAft>
                        <a:buFont typeface="Arial" panose="020B0604020202020204" pitchFamily="34" charset="0"/>
                        <a:buChar char="•"/>
                        <a:tabLst/>
                      </a:pPr>
                      <a:r>
                        <a:rPr lang="en-US" sz="1800" kern="1200" dirty="0">
                          <a:solidFill>
                            <a:schemeClr val="bg1"/>
                          </a:solidFill>
                          <a:effectLst/>
                          <a:latin typeface="Calibri" panose="020F0502020204030204" pitchFamily="34" charset="0"/>
                          <a:ea typeface="+mn-ea"/>
                          <a:cs typeface="Calibri" panose="020F0502020204030204" pitchFamily="34" charset="0"/>
                        </a:rPr>
                        <a:t>PD</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algn="ctr">
                        <a:spcBef>
                          <a:spcPts val="0"/>
                        </a:spcBef>
                        <a:spcAft>
                          <a:spcPts val="0"/>
                        </a:spcAft>
                      </a:pPr>
                      <a:r>
                        <a:rPr lang="en-US" sz="1800" dirty="0">
                          <a:solidFill>
                            <a:schemeClr val="bg1"/>
                          </a:solidFill>
                          <a:effectLst/>
                          <a:latin typeface="Calibri" panose="020F0502020204030204" pitchFamily="34" charset="0"/>
                          <a:cs typeface="Calibri" panose="020F0502020204030204" pitchFamily="34" charset="0"/>
                        </a:rPr>
                        <a:t>23 (29)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Calibri" panose="020F0502020204030204" pitchFamily="34" charset="0"/>
                          <a:cs typeface="Calibri" panose="020F0502020204030204" pitchFamily="34" charset="0"/>
                        </a:rPr>
                        <a:t>39 (36.8)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9525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Calibri" panose="020F0502020204030204" pitchFamily="34" charset="0"/>
                          <a:cs typeface="Calibri" panose="020F0502020204030204" pitchFamily="34" charset="0"/>
                        </a:rPr>
                        <a:t>77 (54.2)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3491111052"/>
                  </a:ext>
                </a:extLst>
              </a:tr>
              <a:tr h="452242">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800" b="0" dirty="0">
                          <a:solidFill>
                            <a:schemeClr val="bg1"/>
                          </a:solidFill>
                          <a:latin typeface="Calibri" panose="020F0502020204030204" pitchFamily="34" charset="0"/>
                          <a:cs typeface="Calibri" panose="020F0502020204030204" pitchFamily="34" charset="0"/>
                        </a:rPr>
                        <a:t>Median DoR, mo (range)</a:t>
                      </a:r>
                    </a:p>
                  </a:txBody>
                  <a:tcPr marL="121920" marR="121920" marT="60960" marB="60960" anchor="ctr">
                    <a:lnL w="38100" cap="flat" cmpd="sng" algn="ctr">
                      <a:noFill/>
                      <a:prstDash val="solid"/>
                      <a:round/>
                      <a:headEnd type="none" w="med" len="med"/>
                      <a:tailEnd type="none" w="med" len="med"/>
                    </a:lnL>
                    <a:lnR w="12700" cmpd="sng">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bg1"/>
                          </a:solidFill>
                          <a:latin typeface="Calibri" panose="020F0502020204030204" pitchFamily="34" charset="0"/>
                          <a:cs typeface="Calibri" panose="020F0502020204030204" pitchFamily="34" charset="0"/>
                        </a:rPr>
                        <a:t>NR (2.9-49.7+)</a:t>
                      </a:r>
                    </a:p>
                  </a:txBody>
                  <a:tcPr marL="121920" marR="121920" marT="60960" marB="60960" anchor="ctr">
                    <a:lnL w="12700" cmpd="sng">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bg1"/>
                          </a:solidFill>
                          <a:latin typeface="Calibri" panose="020F0502020204030204" pitchFamily="34" charset="0"/>
                          <a:cs typeface="Calibri" panose="020F0502020204030204" pitchFamily="34" charset="0"/>
                        </a:rPr>
                        <a:t>NR</a:t>
                      </a:r>
                    </a:p>
                  </a:txBody>
                  <a:tcPr marL="121920" marR="121920" marT="60960" marB="60960" anchor="ctr">
                    <a:lnL w="12700" cmpd="sng">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solidFill>
                            <a:schemeClr val="bg1"/>
                          </a:solidFill>
                          <a:latin typeface="Calibri" panose="020F0502020204030204" pitchFamily="34" charset="0"/>
                          <a:cs typeface="Calibri" panose="020F0502020204030204" pitchFamily="34" charset="0"/>
                        </a:rPr>
                        <a:t>NR</a:t>
                      </a:r>
                    </a:p>
                  </a:txBody>
                  <a:tcPr marL="121920" marR="121920" marT="60960" marB="60960" anchor="ctr">
                    <a:lnL w="12700" cmpd="sng">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1368402865"/>
                  </a:ext>
                </a:extLst>
              </a:tr>
            </a:tbl>
          </a:graphicData>
        </a:graphic>
      </p:graphicFrame>
      <p:sp>
        <p:nvSpPr>
          <p:cNvPr id="8" name="Text Box 11">
            <a:extLst>
              <a:ext uri="{FF2B5EF4-FFF2-40B4-BE49-F238E27FC236}">
                <a16:creationId xmlns:a16="http://schemas.microsoft.com/office/drawing/2014/main" id="{68CAEC61-8813-9F1E-0577-2C08696AAAF7}"/>
              </a:ext>
            </a:extLst>
          </p:cNvPr>
          <p:cNvSpPr txBox="1">
            <a:spLocks noChangeArrowheads="1"/>
          </p:cNvSpPr>
          <p:nvPr/>
        </p:nvSpPr>
        <p:spPr bwMode="auto">
          <a:xfrm>
            <a:off x="350032" y="6372584"/>
            <a:ext cx="9608007" cy="2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sz="1150" b="0" i="0" u="none" strike="noStrike" kern="1200" cap="none" spc="0" normalizeH="0" baseline="0" noProof="0" dirty="0">
                <a:ln>
                  <a:noFill/>
                </a:ln>
                <a:solidFill>
                  <a:schemeClr val="bg2"/>
                </a:solidFill>
                <a:effectLst/>
                <a:uLnTx/>
                <a:uFillTx/>
                <a:latin typeface="Calibri" panose="020F0502020204030204" pitchFamily="34" charset="0"/>
                <a:ea typeface="+mn-ea"/>
                <a:cs typeface="Arial" panose="020B0604020202020204" pitchFamily="34" charset="0"/>
              </a:rPr>
              <a:t> </a:t>
            </a:r>
            <a:r>
              <a:rPr kumimoji="0" lang="en-US" altLang="en-US" sz="1150" b="0" i="0" u="none" strike="noStrike" kern="1200" cap="none" spc="0" normalizeH="0" baseline="0" noProof="0" dirty="0">
                <a:ln>
                  <a:noFill/>
                </a:ln>
                <a:solidFill>
                  <a:schemeClr val="bg2"/>
                </a:solidFill>
                <a:effectLst/>
                <a:uLnTx/>
                <a:uFillTx/>
                <a:latin typeface="Calibri" panose="020F0502020204030204" pitchFamily="34" charset="0"/>
                <a:ea typeface="+mn-ea"/>
                <a:cs typeface="Calibri" panose="020F0502020204030204" pitchFamily="34" charset="0"/>
              </a:rPr>
              <a:t>O’Malley. JCO. 2022;40:752. </a:t>
            </a:r>
            <a:r>
              <a:rPr kumimoji="0" lang="en-GB" sz="1100" b="0" i="0" u="none" strike="noStrike" kern="1200" cap="none" spc="0" normalizeH="0" baseline="0" noProof="0" dirty="0">
                <a:ln>
                  <a:noFill/>
                </a:ln>
                <a:solidFill>
                  <a:schemeClr val="bg2"/>
                </a:solidFill>
                <a:effectLst/>
                <a:uLnTx/>
                <a:uFillTx/>
                <a:latin typeface="Calibri" panose="020F0502020204030204" pitchFamily="34" charset="0"/>
                <a:ea typeface="+mn-ea"/>
                <a:cs typeface="Calibri" panose="020F0502020204030204" pitchFamily="34" charset="0"/>
              </a:rPr>
              <a:t>Oaknin. J Immunother Cancer. 2022;10:e003777.</a:t>
            </a:r>
            <a:r>
              <a:rPr kumimoji="0" lang="en-US" altLang="en-US" sz="1150" b="0" i="0" u="none" strike="noStrike" kern="1200" cap="none" spc="0" normalizeH="0" baseline="0" noProof="0" dirty="0">
                <a:ln>
                  <a:noFill/>
                </a:ln>
                <a:solidFill>
                  <a:schemeClr val="bg2"/>
                </a:solidFill>
                <a:effectLst/>
                <a:uLnTx/>
                <a:uFillTx/>
                <a:latin typeface="Calibri" panose="020F0502020204030204" pitchFamily="34" charset="0"/>
                <a:ea typeface="+mn-ea"/>
                <a:cs typeface="Calibri" panose="020F0502020204030204" pitchFamily="34" charset="0"/>
              </a:rPr>
              <a:t> </a:t>
            </a:r>
          </a:p>
        </p:txBody>
      </p:sp>
      <p:sp>
        <p:nvSpPr>
          <p:cNvPr id="10" name="Text Box 11">
            <a:extLst>
              <a:ext uri="{FF2B5EF4-FFF2-40B4-BE49-F238E27FC236}">
                <a16:creationId xmlns:a16="http://schemas.microsoft.com/office/drawing/2014/main" id="{EC3BC665-A616-9421-6114-A0F7776A0714}"/>
              </a:ext>
            </a:extLst>
          </p:cNvPr>
          <p:cNvSpPr txBox="1">
            <a:spLocks noChangeArrowheads="1"/>
          </p:cNvSpPr>
          <p:nvPr/>
        </p:nvSpPr>
        <p:spPr bwMode="auto">
          <a:xfrm>
            <a:off x="365530" y="6016778"/>
            <a:ext cx="102798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457200" rtl="0" eaLnBrk="1" fontAlgn="auto" latinLnBrk="0" hangingPunct="1">
              <a:lnSpc>
                <a:spcPct val="100000"/>
              </a:lnSpc>
              <a:spcBef>
                <a:spcPct val="50000"/>
              </a:spcBef>
              <a:spcAft>
                <a:spcPct val="0"/>
              </a:spcAft>
              <a:buClrTx/>
              <a:buSzTx/>
              <a:buFont typeface="Wingdings" panose="05000000000000000000" pitchFamily="2" charset="2"/>
              <a:buNone/>
              <a:tabLst/>
              <a:defRPr/>
            </a:pPr>
            <a:r>
              <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mn-cs"/>
              </a:rPr>
              <a:t>*3 patients were not evaluable for a response. †Median follow-up time for Cohort A1 was 13.8 mo (9.5-22.1) and Cohort A2 was 11.5 mo (11.0-25.1).</a:t>
            </a:r>
          </a:p>
        </p:txBody>
      </p:sp>
      <p:grpSp>
        <p:nvGrpSpPr>
          <p:cNvPr id="11" name="Group 10">
            <a:extLst>
              <a:ext uri="{FF2B5EF4-FFF2-40B4-BE49-F238E27FC236}">
                <a16:creationId xmlns:a16="http://schemas.microsoft.com/office/drawing/2014/main" id="{C555D340-42B0-6896-F41F-A0BB0277EDE5}"/>
              </a:ext>
            </a:extLst>
          </p:cNvPr>
          <p:cNvGrpSpPr/>
          <p:nvPr/>
        </p:nvGrpSpPr>
        <p:grpSpPr>
          <a:xfrm>
            <a:off x="9392911" y="6212702"/>
            <a:ext cx="2488502" cy="450134"/>
            <a:chOff x="9392911" y="6212702"/>
            <a:chExt cx="2488502" cy="450134"/>
          </a:xfrm>
        </p:grpSpPr>
        <p:pic>
          <p:nvPicPr>
            <p:cNvPr id="12" name="Picture 11" descr="Icon&#10;&#10;Description automatically generated">
              <a:extLst>
                <a:ext uri="{FF2B5EF4-FFF2-40B4-BE49-F238E27FC236}">
                  <a16:creationId xmlns:a16="http://schemas.microsoft.com/office/drawing/2014/main" id="{C6832214-2509-AAF5-A23E-E335ABF3054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5" name="Rectangle 8">
              <a:extLst>
                <a:ext uri="{FF2B5EF4-FFF2-40B4-BE49-F238E27FC236}">
                  <a16:creationId xmlns:a16="http://schemas.microsoft.com/office/drawing/2014/main" id="{CC099B7F-E7A9-AF26-897A-DEFDD2861A5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50474465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2DBD86-C168-4912-BFF4-8AE09E7AB7B4}"/>
              </a:ext>
            </a:extLst>
          </p:cNvPr>
          <p:cNvSpPr>
            <a:spLocks noGrp="1"/>
          </p:cNvSpPr>
          <p:nvPr>
            <p:ph type="title"/>
          </p:nvPr>
        </p:nvSpPr>
        <p:spPr/>
        <p:txBody>
          <a:bodyPr/>
          <a:lstStyle/>
          <a:p>
            <a:r>
              <a:rPr lang="en-US" dirty="0"/>
              <a:t>Study 309/KEYNOTE-775: Lenvatinib + Pembrolizumab After Platinum in Advanced EC</a:t>
            </a:r>
          </a:p>
        </p:txBody>
      </p:sp>
      <p:sp>
        <p:nvSpPr>
          <p:cNvPr id="3" name="Content Placeholder 2">
            <a:extLst>
              <a:ext uri="{FF2B5EF4-FFF2-40B4-BE49-F238E27FC236}">
                <a16:creationId xmlns:a16="http://schemas.microsoft.com/office/drawing/2014/main" id="{11F86844-77E6-4A05-8E58-70954D972983}"/>
              </a:ext>
            </a:extLst>
          </p:cNvPr>
          <p:cNvSpPr>
            <a:spLocks noGrp="1"/>
          </p:cNvSpPr>
          <p:nvPr>
            <p:ph idx="1"/>
          </p:nvPr>
        </p:nvSpPr>
        <p:spPr/>
        <p:txBody>
          <a:bodyPr/>
          <a:lstStyle/>
          <a:p>
            <a:r>
              <a:rPr lang="en-US" sz="2000" dirty="0"/>
              <a:t>Confirmatory, randomized, open-label phase III study</a:t>
            </a:r>
            <a:endParaRPr lang="en-US" sz="2000" baseline="30000" dirty="0"/>
          </a:p>
        </p:txBody>
      </p:sp>
      <p:sp>
        <p:nvSpPr>
          <p:cNvPr id="17" name="Text Box 15">
            <a:extLst>
              <a:ext uri="{FF2B5EF4-FFF2-40B4-BE49-F238E27FC236}">
                <a16:creationId xmlns:a16="http://schemas.microsoft.com/office/drawing/2014/main" id="{ABE7250B-8202-2841-80F3-BEA37B3D4C62}"/>
              </a:ext>
            </a:extLst>
          </p:cNvPr>
          <p:cNvSpPr txBox="1">
            <a:spLocks noChangeArrowheads="1"/>
          </p:cNvSpPr>
          <p:nvPr/>
        </p:nvSpPr>
        <p:spPr bwMode="auto">
          <a:xfrm>
            <a:off x="422912" y="6368603"/>
            <a:ext cx="7853363"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mn-cs"/>
              </a:rPr>
              <a:t>Makker. NEJM. 2022;386:437. Makker. JCO. 2023;[Epub].</a:t>
            </a:r>
          </a:p>
        </p:txBody>
      </p:sp>
      <p:sp>
        <p:nvSpPr>
          <p:cNvPr id="37" name="Content Placeholder 2">
            <a:extLst>
              <a:ext uri="{FF2B5EF4-FFF2-40B4-BE49-F238E27FC236}">
                <a16:creationId xmlns:a16="http://schemas.microsoft.com/office/drawing/2014/main" id="{1E8F8DFB-FD56-194E-903B-9E1700D96D57}"/>
              </a:ext>
            </a:extLst>
          </p:cNvPr>
          <p:cNvSpPr txBox="1">
            <a:spLocks/>
          </p:cNvSpPr>
          <p:nvPr/>
        </p:nvSpPr>
        <p:spPr bwMode="auto">
          <a:xfrm>
            <a:off x="604681" y="5015348"/>
            <a:ext cx="5088329" cy="5718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kern="0" dirty="0"/>
              <a:t>Primary endpoints: </a:t>
            </a:r>
            <a:r>
              <a:rPr lang="en-US" sz="2000" b="0" kern="0" dirty="0"/>
              <a:t>PFS by BICR, OS</a:t>
            </a:r>
          </a:p>
        </p:txBody>
      </p:sp>
      <p:grpSp>
        <p:nvGrpSpPr>
          <p:cNvPr id="8" name="Group 7">
            <a:extLst>
              <a:ext uri="{FF2B5EF4-FFF2-40B4-BE49-F238E27FC236}">
                <a16:creationId xmlns:a16="http://schemas.microsoft.com/office/drawing/2014/main" id="{53463584-DD22-4F39-B62E-EE14E8032214}"/>
              </a:ext>
            </a:extLst>
          </p:cNvPr>
          <p:cNvGrpSpPr/>
          <p:nvPr/>
        </p:nvGrpSpPr>
        <p:grpSpPr>
          <a:xfrm>
            <a:off x="839861" y="2043612"/>
            <a:ext cx="10521186" cy="2666243"/>
            <a:chOff x="728102" y="1993212"/>
            <a:chExt cx="10521186" cy="2666243"/>
          </a:xfrm>
        </p:grpSpPr>
        <p:sp>
          <p:nvSpPr>
            <p:cNvPr id="11" name="Rectangle 49">
              <a:extLst>
                <a:ext uri="{FF2B5EF4-FFF2-40B4-BE49-F238E27FC236}">
                  <a16:creationId xmlns:a16="http://schemas.microsoft.com/office/drawing/2014/main" id="{50647660-E1C3-0243-AC47-370587C82323}"/>
                </a:ext>
              </a:extLst>
            </p:cNvPr>
            <p:cNvSpPr>
              <a:spLocks noChangeArrowheads="1"/>
            </p:cNvSpPr>
            <p:nvPr/>
          </p:nvSpPr>
          <p:spPr bwMode="auto">
            <a:xfrm>
              <a:off x="5372759" y="2711635"/>
              <a:ext cx="3799833" cy="891687"/>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Lenvatinib </a:t>
              </a:r>
              <a:r>
                <a:rPr lang="en-US" altLang="en-US" sz="1600" b="0" dirty="0">
                  <a:solidFill>
                    <a:schemeClr val="tx1"/>
                  </a:solidFill>
                  <a:latin typeface="Calibri" panose="020F0502020204030204" pitchFamily="34" charset="0"/>
                </a:rPr>
                <a:t>20 mg PO QD +</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Pembrolizumab</a:t>
              </a:r>
              <a:r>
                <a:rPr lang="en-US" altLang="en-US" sz="1600" b="0" dirty="0">
                  <a:solidFill>
                    <a:schemeClr val="tx1"/>
                  </a:solidFill>
                  <a:latin typeface="Calibri" panose="020F0502020204030204" pitchFamily="34" charset="0"/>
                </a:rPr>
                <a:t> 200 mg IV Q3W</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(n = 411)</a:t>
              </a:r>
            </a:p>
          </p:txBody>
        </p:sp>
        <p:sp>
          <p:nvSpPr>
            <p:cNvPr id="12" name="Rectangle 50">
              <a:extLst>
                <a:ext uri="{FF2B5EF4-FFF2-40B4-BE49-F238E27FC236}">
                  <a16:creationId xmlns:a16="http://schemas.microsoft.com/office/drawing/2014/main" id="{B9C2D476-F627-1D4D-BC52-EEEFC9D3E56A}"/>
                </a:ext>
              </a:extLst>
            </p:cNvPr>
            <p:cNvSpPr>
              <a:spLocks noChangeArrowheads="1"/>
            </p:cNvSpPr>
            <p:nvPr/>
          </p:nvSpPr>
          <p:spPr bwMode="auto">
            <a:xfrm>
              <a:off x="5370306" y="3777888"/>
              <a:ext cx="3799833" cy="837924"/>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Doxorubicin </a:t>
              </a:r>
              <a:r>
                <a:rPr lang="en-US" altLang="en-US" sz="1600" b="0" dirty="0">
                  <a:solidFill>
                    <a:schemeClr val="tx1"/>
                  </a:solidFill>
                  <a:latin typeface="Calibri" panose="020F0502020204030204" pitchFamily="34" charset="0"/>
                </a:rPr>
                <a:t>60 mg/m</a:t>
              </a:r>
              <a:r>
                <a:rPr lang="en-US" altLang="en-US" sz="1600" b="0" baseline="30000" dirty="0">
                  <a:solidFill>
                    <a:schemeClr val="tx1"/>
                  </a:solidFill>
                  <a:latin typeface="Calibri" panose="020F0502020204030204" pitchFamily="34" charset="0"/>
                </a:rPr>
                <a:t>2</a:t>
              </a:r>
              <a:r>
                <a:rPr lang="en-US" altLang="en-US" sz="1600" b="0" dirty="0">
                  <a:solidFill>
                    <a:schemeClr val="tx1"/>
                  </a:solidFill>
                  <a:latin typeface="Calibri" panose="020F0502020204030204" pitchFamily="34" charset="0"/>
                </a:rPr>
                <a:t> IV Q3W or</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Paclitaxel</a:t>
              </a:r>
              <a:r>
                <a:rPr lang="en-US" altLang="en-US" sz="1600" b="0" dirty="0">
                  <a:solidFill>
                    <a:schemeClr val="tx1"/>
                  </a:solidFill>
                  <a:latin typeface="Calibri" panose="020F0502020204030204" pitchFamily="34" charset="0"/>
                </a:rPr>
                <a:t> 80 mg/m</a:t>
              </a:r>
              <a:r>
                <a:rPr lang="en-US" altLang="en-US" sz="1600" b="0" baseline="30000" dirty="0">
                  <a:solidFill>
                    <a:schemeClr val="tx1"/>
                  </a:solidFill>
                  <a:latin typeface="Calibri" panose="020F0502020204030204" pitchFamily="34" charset="0"/>
                </a:rPr>
                <a:t>2</a:t>
              </a:r>
              <a:r>
                <a:rPr lang="en-US" altLang="en-US" sz="1600" b="0" dirty="0">
                  <a:solidFill>
                    <a:schemeClr val="tx1"/>
                  </a:solidFill>
                  <a:latin typeface="Calibri" panose="020F0502020204030204" pitchFamily="34" charset="0"/>
                </a:rPr>
                <a:t> IV QW 3 wk on/1 wk off</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(n = 416)</a:t>
              </a:r>
            </a:p>
          </p:txBody>
        </p:sp>
        <p:sp>
          <p:nvSpPr>
            <p:cNvPr id="15" name="Line 53">
              <a:extLst>
                <a:ext uri="{FF2B5EF4-FFF2-40B4-BE49-F238E27FC236}">
                  <a16:creationId xmlns:a16="http://schemas.microsoft.com/office/drawing/2014/main" id="{9FAA287E-A35E-A34E-ADFB-A5DA31C157B4}"/>
                </a:ext>
              </a:extLst>
            </p:cNvPr>
            <p:cNvSpPr>
              <a:spLocks noChangeShapeType="1"/>
            </p:cNvSpPr>
            <p:nvPr/>
          </p:nvSpPr>
          <p:spPr bwMode="auto">
            <a:xfrm>
              <a:off x="4201469" y="3953938"/>
              <a:ext cx="1041179" cy="183029"/>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6" name="Line 54">
              <a:extLst>
                <a:ext uri="{FF2B5EF4-FFF2-40B4-BE49-F238E27FC236}">
                  <a16:creationId xmlns:a16="http://schemas.microsoft.com/office/drawing/2014/main" id="{53512544-20EA-3A49-AA69-90667D5E0FA2}"/>
                </a:ext>
              </a:extLst>
            </p:cNvPr>
            <p:cNvSpPr>
              <a:spLocks noChangeShapeType="1"/>
            </p:cNvSpPr>
            <p:nvPr/>
          </p:nvSpPr>
          <p:spPr bwMode="auto">
            <a:xfrm flipV="1">
              <a:off x="4181240" y="3272412"/>
              <a:ext cx="1041179" cy="209542"/>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27" name="Text Box 45">
              <a:extLst>
                <a:ext uri="{FF2B5EF4-FFF2-40B4-BE49-F238E27FC236}">
                  <a16:creationId xmlns:a16="http://schemas.microsoft.com/office/drawing/2014/main" id="{B5B30D23-1C94-954F-A31F-D8D28A13E0A2}"/>
                </a:ext>
              </a:extLst>
            </p:cNvPr>
            <p:cNvSpPr txBox="1">
              <a:spLocks noChangeArrowheads="1"/>
            </p:cNvSpPr>
            <p:nvPr/>
          </p:nvSpPr>
          <p:spPr bwMode="auto">
            <a:xfrm>
              <a:off x="728102" y="2905129"/>
              <a:ext cx="3503852" cy="17543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Patients with advanced, metastatic, or recurrent EC with measurable disease after 1 previous </a:t>
              </a:r>
              <a:br>
                <a:rPr lang="en-GB" altLang="en-US" sz="1800" b="0" dirty="0">
                  <a:solidFill>
                    <a:schemeClr val="bg1"/>
                  </a:solidFill>
                  <a:latin typeface="Calibri" panose="020F0502020204030204" pitchFamily="34" charset="0"/>
                </a:rPr>
              </a:br>
              <a:r>
                <a:rPr lang="en-GB" altLang="en-US" sz="1800" b="0" dirty="0">
                  <a:solidFill>
                    <a:schemeClr val="bg1"/>
                  </a:solidFill>
                  <a:latin typeface="Calibri" panose="020F0502020204030204" pitchFamily="34" charset="0"/>
                </a:rPr>
                <a:t>platinum-based CT*; ECOG PS 0/1; tissue available for MMR testing</a:t>
              </a: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(N = 827)</a:t>
              </a:r>
              <a:endParaRPr lang="en-US" altLang="en-US" sz="1800" b="0" dirty="0">
                <a:solidFill>
                  <a:schemeClr val="bg1"/>
                </a:solidFill>
                <a:latin typeface="Calibri" panose="020F0502020204030204" pitchFamily="34" charset="0"/>
              </a:endParaRPr>
            </a:p>
          </p:txBody>
        </p:sp>
        <p:sp>
          <p:nvSpPr>
            <p:cNvPr id="29" name="Text Box 45">
              <a:extLst>
                <a:ext uri="{FF2B5EF4-FFF2-40B4-BE49-F238E27FC236}">
                  <a16:creationId xmlns:a16="http://schemas.microsoft.com/office/drawing/2014/main" id="{5F43EAF4-E516-C84E-8FA9-C5704B802E8F}"/>
                </a:ext>
              </a:extLst>
            </p:cNvPr>
            <p:cNvSpPr txBox="1">
              <a:spLocks noChangeArrowheads="1"/>
            </p:cNvSpPr>
            <p:nvPr/>
          </p:nvSpPr>
          <p:spPr bwMode="auto">
            <a:xfrm>
              <a:off x="9785983" y="3255435"/>
              <a:ext cx="1463305"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i="1" dirty="0">
                  <a:solidFill>
                    <a:schemeClr val="bg1"/>
                  </a:solidFill>
                  <a:latin typeface="Calibri" panose="020F0502020204030204" pitchFamily="34" charset="0"/>
                </a:rPr>
                <a:t>Until PD or unacceptable toxicity</a:t>
              </a:r>
              <a:endParaRPr lang="en-US" altLang="en-US" sz="1600" b="0" i="1" dirty="0">
                <a:solidFill>
                  <a:schemeClr val="bg1"/>
                </a:solidFill>
                <a:latin typeface="Calibri" panose="020F0502020204030204" pitchFamily="34" charset="0"/>
              </a:endParaRPr>
            </a:p>
          </p:txBody>
        </p:sp>
        <p:cxnSp>
          <p:nvCxnSpPr>
            <p:cNvPr id="9" name="Straight Arrow Connector 8">
              <a:extLst>
                <a:ext uri="{FF2B5EF4-FFF2-40B4-BE49-F238E27FC236}">
                  <a16:creationId xmlns:a16="http://schemas.microsoft.com/office/drawing/2014/main" id="{8B4D1745-B3FD-A740-9359-2D5BE385DD35}"/>
                </a:ext>
              </a:extLst>
            </p:cNvPr>
            <p:cNvCxnSpPr/>
            <p:nvPr/>
          </p:nvCxnSpPr>
          <p:spPr bwMode="auto">
            <a:xfrm>
              <a:off x="9254926" y="3670933"/>
              <a:ext cx="506642" cy="0"/>
            </a:xfrm>
            <a:prstGeom prst="straightConnector1">
              <a:avLst/>
            </a:prstGeom>
            <a:noFill/>
            <a:ln w="28575" cap="flat" cmpd="sng" algn="ctr">
              <a:solidFill>
                <a:schemeClr val="bg1"/>
              </a:solidFill>
              <a:prstDash val="solid"/>
              <a:round/>
              <a:headEnd type="none" w="med" len="med"/>
              <a:tailEnd type="triangle"/>
            </a:ln>
            <a:effectLst/>
          </p:spPr>
        </p:cxnSp>
        <p:sp>
          <p:nvSpPr>
            <p:cNvPr id="4" name="TextBox 3">
              <a:extLst>
                <a:ext uri="{FF2B5EF4-FFF2-40B4-BE49-F238E27FC236}">
                  <a16:creationId xmlns:a16="http://schemas.microsoft.com/office/drawing/2014/main" id="{B77523CB-C338-8F47-9608-9BF2B2674BA2}"/>
                </a:ext>
              </a:extLst>
            </p:cNvPr>
            <p:cNvSpPr txBox="1"/>
            <p:nvPr/>
          </p:nvSpPr>
          <p:spPr bwMode="auto">
            <a:xfrm>
              <a:off x="2203451" y="1993212"/>
              <a:ext cx="4870627"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MMR status (pMMR vs dMMR), within pMMR by region, ECOG PS 0 vs 1, prior history of pelvic radiation</a:t>
              </a:r>
            </a:p>
          </p:txBody>
        </p:sp>
        <p:cxnSp>
          <p:nvCxnSpPr>
            <p:cNvPr id="10" name="Straight Arrow Connector 9">
              <a:extLst>
                <a:ext uri="{FF2B5EF4-FFF2-40B4-BE49-F238E27FC236}">
                  <a16:creationId xmlns:a16="http://schemas.microsoft.com/office/drawing/2014/main" id="{212E7230-EB3B-4B4B-A497-78E6B85C431E}"/>
                </a:ext>
              </a:extLst>
            </p:cNvPr>
            <p:cNvCxnSpPr/>
            <p:nvPr/>
          </p:nvCxnSpPr>
          <p:spPr bwMode="auto">
            <a:xfrm>
              <a:off x="4639309" y="2630936"/>
              <a:ext cx="0" cy="641476"/>
            </a:xfrm>
            <a:prstGeom prst="straightConnector1">
              <a:avLst/>
            </a:prstGeom>
            <a:noFill/>
            <a:ln w="28575" cap="flat" cmpd="sng" algn="ctr">
              <a:solidFill>
                <a:schemeClr val="bg1"/>
              </a:solidFill>
              <a:prstDash val="solid"/>
              <a:round/>
              <a:headEnd type="none" w="med" len="med"/>
              <a:tailEnd type="triangle"/>
            </a:ln>
            <a:effectLst/>
          </p:spPr>
        </p:cxnSp>
      </p:grpSp>
      <p:sp>
        <p:nvSpPr>
          <p:cNvPr id="21" name="Content Placeholder 2">
            <a:extLst>
              <a:ext uri="{FF2B5EF4-FFF2-40B4-BE49-F238E27FC236}">
                <a16:creationId xmlns:a16="http://schemas.microsoft.com/office/drawing/2014/main" id="{41535FE2-C1C1-4659-A373-CC98FF7AB2EC}"/>
              </a:ext>
            </a:extLst>
          </p:cNvPr>
          <p:cNvSpPr txBox="1">
            <a:spLocks/>
          </p:cNvSpPr>
          <p:nvPr/>
        </p:nvSpPr>
        <p:spPr bwMode="auto">
          <a:xfrm>
            <a:off x="5801365" y="5015348"/>
            <a:ext cx="5831673" cy="13978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kern="0" dirty="0"/>
              <a:t>Secondary endpoints: </a:t>
            </a:r>
            <a:r>
              <a:rPr lang="en-US" sz="2000" b="0" kern="0" dirty="0"/>
              <a:t>ORR, health-related quality of life, pharmacokinetics, safety</a:t>
            </a:r>
          </a:p>
          <a:p>
            <a:r>
              <a:rPr lang="en-US" sz="2000" kern="0" dirty="0"/>
              <a:t>Key exploratory endpoint: </a:t>
            </a:r>
            <a:r>
              <a:rPr lang="en-US" sz="2000" b="0" kern="0" dirty="0"/>
              <a:t>DoR</a:t>
            </a:r>
          </a:p>
        </p:txBody>
      </p:sp>
      <p:sp>
        <p:nvSpPr>
          <p:cNvPr id="13" name="TextBox 12">
            <a:extLst>
              <a:ext uri="{FF2B5EF4-FFF2-40B4-BE49-F238E27FC236}">
                <a16:creationId xmlns:a16="http://schemas.microsoft.com/office/drawing/2014/main" id="{BAA01D0A-166D-4D43-B523-28B99231F002}"/>
              </a:ext>
            </a:extLst>
          </p:cNvPr>
          <p:cNvSpPr txBox="1"/>
          <p:nvPr/>
        </p:nvSpPr>
        <p:spPr bwMode="auto">
          <a:xfrm>
            <a:off x="623964" y="6070912"/>
            <a:ext cx="5130103"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 prior regimens allowed if 1 was in neoadjuvant/adjuvant setting.</a:t>
            </a:r>
          </a:p>
        </p:txBody>
      </p:sp>
      <p:sp>
        <p:nvSpPr>
          <p:cNvPr id="22" name="TextBox 21">
            <a:extLst>
              <a:ext uri="{FF2B5EF4-FFF2-40B4-BE49-F238E27FC236}">
                <a16:creationId xmlns:a16="http://schemas.microsoft.com/office/drawing/2014/main" id="{6A042A82-72BE-4090-90A6-09172DAC54C3}"/>
              </a:ext>
            </a:extLst>
          </p:cNvPr>
          <p:cNvSpPr txBox="1"/>
          <p:nvPr/>
        </p:nvSpPr>
        <p:spPr>
          <a:xfrm>
            <a:off x="7440933" y="1274562"/>
            <a:ext cx="4560739" cy="1328023"/>
          </a:xfrm>
          <a:prstGeom prst="roundRect">
            <a:avLst/>
          </a:prstGeom>
          <a:noFill/>
          <a:ln w="38100">
            <a:solidFill>
              <a:schemeClr val="accent3"/>
            </a:solidFill>
          </a:ln>
        </p:spPr>
        <p:txBody>
          <a:bodyPr wrap="square" rtlCol="0">
            <a:spAutoFit/>
          </a:bodyPr>
          <a:lstStyle/>
          <a:p>
            <a:pPr algn="ctr" eaLnBrk="1" fontAlgn="auto" hangingPunct="1">
              <a:spcBef>
                <a:spcPts val="0"/>
              </a:spcBef>
              <a:spcAft>
                <a:spcPts val="0"/>
              </a:spcAft>
            </a:pPr>
            <a:r>
              <a:rPr lang="en-US" dirty="0">
                <a:solidFill>
                  <a:prstClr val="black"/>
                </a:solidFill>
                <a:latin typeface="Calibri"/>
                <a:cs typeface="+mn-cs"/>
              </a:rPr>
              <a:t>FDA Accelerated Approval September 2019 </a:t>
            </a:r>
          </a:p>
          <a:p>
            <a:pPr algn="ctr" eaLnBrk="1" fontAlgn="auto" hangingPunct="1">
              <a:spcBef>
                <a:spcPts val="0"/>
              </a:spcBef>
              <a:spcAft>
                <a:spcPts val="0"/>
              </a:spcAft>
            </a:pPr>
            <a:r>
              <a:rPr lang="en-US" dirty="0">
                <a:solidFill>
                  <a:prstClr val="black"/>
                </a:solidFill>
                <a:latin typeface="Calibri"/>
                <a:cs typeface="+mn-cs"/>
              </a:rPr>
              <a:t>FDA Priority Review May 2021</a:t>
            </a:r>
            <a:br>
              <a:rPr lang="en-US" b="0" dirty="0">
                <a:solidFill>
                  <a:prstClr val="black"/>
                </a:solidFill>
                <a:latin typeface="Calibri"/>
                <a:cs typeface="+mn-cs"/>
              </a:rPr>
            </a:br>
            <a:r>
              <a:rPr lang="en-US" b="0" dirty="0">
                <a:solidFill>
                  <a:prstClr val="black"/>
                </a:solidFill>
                <a:latin typeface="Calibri"/>
                <a:cs typeface="+mn-cs"/>
              </a:rPr>
              <a:t>For patients with endometrial cancer </a:t>
            </a:r>
            <a:br>
              <a:rPr lang="en-US" b="0" dirty="0">
                <a:solidFill>
                  <a:prstClr val="black"/>
                </a:solidFill>
                <a:latin typeface="Calibri"/>
                <a:cs typeface="+mn-cs"/>
              </a:rPr>
            </a:br>
            <a:r>
              <a:rPr lang="en-US" b="0" dirty="0">
                <a:solidFill>
                  <a:prstClr val="black"/>
                </a:solidFill>
                <a:latin typeface="Calibri"/>
                <a:cs typeface="+mn-cs"/>
              </a:rPr>
              <a:t>who are not MSI-H or dMMR</a:t>
            </a:r>
          </a:p>
        </p:txBody>
      </p:sp>
    </p:spTree>
    <p:extLst>
      <p:ext uri="{BB962C8B-B14F-4D97-AF65-F5344CB8AC3E}">
        <p14:creationId xmlns:p14="http://schemas.microsoft.com/office/powerpoint/2010/main" val="56112883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86B544-743C-443D-AE0E-25F41CF2A945}"/>
              </a:ext>
            </a:extLst>
          </p:cNvPr>
          <p:cNvSpPr>
            <a:spLocks noGrp="1"/>
          </p:cNvSpPr>
          <p:nvPr>
            <p:ph type="title"/>
          </p:nvPr>
        </p:nvSpPr>
        <p:spPr/>
        <p:txBody>
          <a:bodyPr/>
          <a:lstStyle/>
          <a:p>
            <a:r>
              <a:rPr lang="en-US" dirty="0"/>
              <a:t>Study 309/KEYNOTE-775: Baseline Characteristics</a:t>
            </a:r>
          </a:p>
        </p:txBody>
      </p:sp>
      <p:sp>
        <p:nvSpPr>
          <p:cNvPr id="12" name="Text Box 15">
            <a:extLst>
              <a:ext uri="{FF2B5EF4-FFF2-40B4-BE49-F238E27FC236}">
                <a16:creationId xmlns:a16="http://schemas.microsoft.com/office/drawing/2014/main" id="{9AA83ECF-5339-6C4D-8905-FF8DA0730096}"/>
              </a:ext>
            </a:extLst>
          </p:cNvPr>
          <p:cNvSpPr txBox="1">
            <a:spLocks noChangeArrowheads="1"/>
          </p:cNvSpPr>
          <p:nvPr/>
        </p:nvSpPr>
        <p:spPr bwMode="auto">
          <a:xfrm>
            <a:off x="422911" y="636292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mn-cs"/>
              </a:rPr>
              <a:t>1. Makker. SGO 2021. Abstr 11512. 2. Makker. NEJM. 2022;386:437. Makker. JCO. 2023;[Epub].</a:t>
            </a:r>
          </a:p>
        </p:txBody>
      </p:sp>
      <p:graphicFrame>
        <p:nvGraphicFramePr>
          <p:cNvPr id="10" name="Group 155">
            <a:extLst>
              <a:ext uri="{FF2B5EF4-FFF2-40B4-BE49-F238E27FC236}">
                <a16:creationId xmlns:a16="http://schemas.microsoft.com/office/drawing/2014/main" id="{36E9B4BB-2205-4537-8E46-E09541BD59CE}"/>
              </a:ext>
            </a:extLst>
          </p:cNvPr>
          <p:cNvGraphicFramePr>
            <a:graphicFrameLocks/>
          </p:cNvGraphicFramePr>
          <p:nvPr/>
        </p:nvGraphicFramePr>
        <p:xfrm>
          <a:off x="719138" y="1605280"/>
          <a:ext cx="5183822" cy="4206780"/>
        </p:xfrm>
        <a:graphic>
          <a:graphicData uri="http://schemas.openxmlformats.org/drawingml/2006/table">
            <a:tbl>
              <a:tblPr/>
              <a:tblGrid>
                <a:gridCol w="1852252">
                  <a:extLst>
                    <a:ext uri="{9D8B030D-6E8A-4147-A177-3AD203B41FA5}">
                      <a16:colId xmlns:a16="http://schemas.microsoft.com/office/drawing/2014/main" val="20000"/>
                    </a:ext>
                  </a:extLst>
                </a:gridCol>
                <a:gridCol w="1669462">
                  <a:extLst>
                    <a:ext uri="{9D8B030D-6E8A-4147-A177-3AD203B41FA5}">
                      <a16:colId xmlns:a16="http://schemas.microsoft.com/office/drawing/2014/main" val="363386565"/>
                    </a:ext>
                  </a:extLst>
                </a:gridCol>
                <a:gridCol w="1662108">
                  <a:extLst>
                    <a:ext uri="{9D8B030D-6E8A-4147-A177-3AD203B41FA5}">
                      <a16:colId xmlns:a16="http://schemas.microsoft.com/office/drawing/2014/main" val="1238656420"/>
                    </a:ext>
                  </a:extLst>
                </a:gridCol>
              </a:tblGrid>
              <a:tr h="58747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Characteristic</a:t>
                      </a:r>
                      <a:r>
                        <a:rPr kumimoji="0" lang="en-US" sz="1600" b="1" i="0" u="none" strike="noStrike" cap="none" normalizeH="0" baseline="30000" dirty="0">
                          <a:ln>
                            <a:noFill/>
                          </a:ln>
                          <a:solidFill>
                            <a:schemeClr val="tx1"/>
                          </a:solidFill>
                          <a:effectLst/>
                          <a:latin typeface="Calibri" panose="020F0502020204030204" pitchFamily="34" charset="0"/>
                        </a:rPr>
                        <a:t>1,2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algn="ctr"/>
                      <a:r>
                        <a:rPr lang="en-US" sz="1600" b="1" dirty="0">
                          <a:latin typeface="Calibri" panose="020F0502020204030204" pitchFamily="34" charset="0"/>
                          <a:cs typeface="Calibri" panose="020F0502020204030204" pitchFamily="34" charset="0"/>
                        </a:rPr>
                        <a:t>Lenvatinib + Pembrolizumab</a:t>
                      </a:r>
                    </a:p>
                    <a:p>
                      <a:pPr algn="ctr"/>
                      <a:r>
                        <a:rPr lang="en-US" sz="16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600" b="1" dirty="0">
                          <a:latin typeface="Calibri" panose="020F0502020204030204" pitchFamily="34" charset="0"/>
                          <a:cs typeface="Calibri" panose="020F0502020204030204" pitchFamily="34" charset="0"/>
                        </a:rPr>
                        <a:t>Doxorubicin or Paclitaxel</a:t>
                      </a:r>
                    </a:p>
                    <a:p>
                      <a:pPr algn="ctr"/>
                      <a:r>
                        <a:rPr lang="en-US" sz="1600" b="1" dirty="0">
                          <a:latin typeface="Calibri" panose="020F0502020204030204" pitchFamily="34" charset="0"/>
                          <a:cs typeface="Calibri" panose="020F0502020204030204" pitchFamily="34" charset="0"/>
                        </a:rPr>
                        <a:t>(n = 416)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1535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(30-82)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(35-86)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10001"/>
                  </a:ext>
                </a:extLst>
              </a:tr>
              <a:tr h="1535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MMR status,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pMMR/dMMR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84.2/15.8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84.4/15.6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1535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Prior history of pelvic radiation,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1535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ECOG PS,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59.9/39.9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57.9/42.1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Race,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White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Black</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Asian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63.5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81290147"/>
                  </a:ext>
                </a:extLst>
              </a:tr>
            </a:tbl>
          </a:graphicData>
        </a:graphic>
      </p:graphicFrame>
      <p:graphicFrame>
        <p:nvGraphicFramePr>
          <p:cNvPr id="11" name="Group 155">
            <a:extLst>
              <a:ext uri="{FF2B5EF4-FFF2-40B4-BE49-F238E27FC236}">
                <a16:creationId xmlns:a16="http://schemas.microsoft.com/office/drawing/2014/main" id="{58ABBC7E-23C1-4FC9-A95A-D1D4AE19BBE7}"/>
              </a:ext>
            </a:extLst>
          </p:cNvPr>
          <p:cNvGraphicFramePr>
            <a:graphicFrameLocks/>
          </p:cNvGraphicFramePr>
          <p:nvPr/>
        </p:nvGraphicFramePr>
        <p:xfrm>
          <a:off x="6096000" y="1604804"/>
          <a:ext cx="5638800" cy="3688296"/>
        </p:xfrm>
        <a:graphic>
          <a:graphicData uri="http://schemas.openxmlformats.org/drawingml/2006/table">
            <a:tbl>
              <a:tblPr/>
              <a:tblGrid>
                <a:gridCol w="2382489">
                  <a:extLst>
                    <a:ext uri="{9D8B030D-6E8A-4147-A177-3AD203B41FA5}">
                      <a16:colId xmlns:a16="http://schemas.microsoft.com/office/drawing/2014/main" val="20000"/>
                    </a:ext>
                  </a:extLst>
                </a:gridCol>
                <a:gridCol w="1632952">
                  <a:extLst>
                    <a:ext uri="{9D8B030D-6E8A-4147-A177-3AD203B41FA5}">
                      <a16:colId xmlns:a16="http://schemas.microsoft.com/office/drawing/2014/main" val="363386565"/>
                    </a:ext>
                  </a:extLst>
                </a:gridCol>
                <a:gridCol w="1623359">
                  <a:extLst>
                    <a:ext uri="{9D8B030D-6E8A-4147-A177-3AD203B41FA5}">
                      <a16:colId xmlns:a16="http://schemas.microsoft.com/office/drawing/2014/main" val="1238656420"/>
                    </a:ext>
                  </a:extLst>
                </a:gridCol>
              </a:tblGrid>
              <a:tr h="58747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Characteristic, %</a:t>
                      </a:r>
                      <a:r>
                        <a:rPr kumimoji="0" lang="en-US" sz="1600" b="1" i="0" u="none" strike="noStrike" cap="none" normalizeH="0" baseline="30000" dirty="0">
                          <a:ln>
                            <a:noFill/>
                          </a:ln>
                          <a:solidFill>
                            <a:schemeClr val="tx1"/>
                          </a:solidFill>
                          <a:effectLst/>
                          <a:latin typeface="Calibri" panose="020F0502020204030204" pitchFamily="34" charset="0"/>
                        </a:rPr>
                        <a:t>1,2</a:t>
                      </a: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algn="ctr"/>
                      <a:r>
                        <a:rPr lang="en-US" sz="1600" b="1" dirty="0">
                          <a:latin typeface="Calibri" panose="020F0502020204030204" pitchFamily="34" charset="0"/>
                          <a:cs typeface="Calibri" panose="020F0502020204030204" pitchFamily="34" charset="0"/>
                        </a:rPr>
                        <a:t>Lenvatinib + Pembrolizumab</a:t>
                      </a:r>
                    </a:p>
                    <a:p>
                      <a:pPr algn="ctr"/>
                      <a:r>
                        <a:rPr lang="en-US" sz="16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600" b="1" dirty="0">
                          <a:latin typeface="Calibri" panose="020F0502020204030204" pitchFamily="34" charset="0"/>
                          <a:cs typeface="Calibri" panose="020F0502020204030204" pitchFamily="34" charset="0"/>
                        </a:rPr>
                        <a:t>Doxorubicin or Paclitaxel</a:t>
                      </a:r>
                    </a:p>
                    <a:p>
                      <a:pPr algn="ctr"/>
                      <a:r>
                        <a:rPr lang="en-US" sz="1600" b="1" dirty="0">
                          <a:latin typeface="Calibri" panose="020F0502020204030204" pitchFamily="34" charset="0"/>
                          <a:cs typeface="Calibri" panose="020F0502020204030204" pitchFamily="34" charset="0"/>
                        </a:rPr>
                        <a:t>(n = 416)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Histology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Endometrioid: H/L/NS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Serous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Clear cell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Mixed</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22.9/14.4/22.1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21.6/13.0/26.4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759839741"/>
                  </a:ext>
                </a:extLst>
              </a:tr>
              <a:tr h="1535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Previous lines of systemic therapy 1/≥2</a:t>
                      </a:r>
                      <a:r>
                        <a:rPr kumimoji="0" lang="en-US" sz="1600" b="1" i="0" u="none" strike="noStrike" cap="none" normalizeH="0" baseline="30000" dirty="0">
                          <a:ln>
                            <a:noFill/>
                          </a:ln>
                          <a:solidFill>
                            <a:schemeClr val="bg2">
                              <a:lumMod val="10000"/>
                            </a:schemeClr>
                          </a:solidFill>
                          <a:effectLst/>
                          <a:latin typeface="Calibri" panose="020F0502020204030204" pitchFamily="34" charset="0"/>
                        </a:rPr>
                        <a:t>1</a:t>
                      </a:r>
                    </a:p>
                    <a:p>
                      <a:pPr marL="285750" marR="0" lvl="0" indent="-285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Platinum based </a:t>
                      </a:r>
                    </a:p>
                    <a:p>
                      <a:pPr marL="742950" marR="0" lvl="1" indent="-285750" algn="l" defTabSz="914400" rtl="0" eaLnBrk="1" fontAlgn="base" latinLnBrk="0" hangingPunct="1">
                        <a:lnSpc>
                          <a:spcPct val="100000"/>
                        </a:lnSpc>
                        <a:spcBef>
                          <a:spcPct val="0"/>
                        </a:spcBef>
                        <a:spcAft>
                          <a:spcPct val="0"/>
                        </a:spcAft>
                        <a:buClr>
                          <a:schemeClr val="bg1"/>
                        </a:buClr>
                        <a:buSzTx/>
                        <a:buFont typeface="Calibri" panose="020F0502020204030204" pitchFamily="34" charset="0"/>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a:t>
                      </a:r>
                    </a:p>
                    <a:p>
                      <a:pPr marL="285750" marR="0" lvl="0" indent="-285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Neoadjuvant/adjuvant</a:t>
                      </a:r>
                    </a:p>
                    <a:p>
                      <a:pPr marL="742950" marR="0" lvl="1" indent="-285750" algn="l" defTabSz="914400" rtl="0" eaLnBrk="1" fontAlgn="base" latinLnBrk="0" hangingPunct="1">
                        <a:lnSpc>
                          <a:spcPct val="100000"/>
                        </a:lnSpc>
                        <a:spcBef>
                          <a:spcPct val="0"/>
                        </a:spcBef>
                        <a:spcAft>
                          <a:spcPct val="0"/>
                        </a:spcAft>
                        <a:buClr>
                          <a:schemeClr val="bg1"/>
                        </a:buClr>
                        <a:buSzTx/>
                        <a:buFont typeface="Calibri" panose="020F0502020204030204" pitchFamily="34" charset="0"/>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72.3/27.7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79.3/20.2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66.6/33.4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75.7/24.3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60.3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28547806"/>
                  </a:ext>
                </a:extLst>
              </a:tr>
            </a:tbl>
          </a:graphicData>
        </a:graphic>
      </p:graphicFrame>
      <p:sp>
        <p:nvSpPr>
          <p:cNvPr id="3" name="Rectangle 2">
            <a:extLst>
              <a:ext uri="{FF2B5EF4-FFF2-40B4-BE49-F238E27FC236}">
                <a16:creationId xmlns:a16="http://schemas.microsoft.com/office/drawing/2014/main" id="{FE0B8A02-D70C-1451-A555-9AAE9E0B6D25}"/>
              </a:ext>
            </a:extLst>
          </p:cNvPr>
          <p:cNvSpPr/>
          <p:nvPr/>
        </p:nvSpPr>
        <p:spPr bwMode="auto">
          <a:xfrm>
            <a:off x="719139" y="5031362"/>
            <a:ext cx="5183822" cy="780698"/>
          </a:xfrm>
          <a:prstGeom prst="rect">
            <a:avLst/>
          </a:prstGeom>
          <a:noFill/>
          <a:ln w="28575">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610157156"/>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2DBD86-C168-4912-BFF4-8AE09E7AB7B4}"/>
              </a:ext>
            </a:extLst>
          </p:cNvPr>
          <p:cNvSpPr>
            <a:spLocks noGrp="1"/>
          </p:cNvSpPr>
          <p:nvPr>
            <p:ph type="title"/>
          </p:nvPr>
        </p:nvSpPr>
        <p:spPr/>
        <p:txBody>
          <a:bodyPr/>
          <a:lstStyle/>
          <a:p>
            <a:r>
              <a:rPr lang="en-US" dirty="0"/>
              <a:t>Study 309/KEYNOTE-775: Responses</a:t>
            </a:r>
          </a:p>
        </p:txBody>
      </p:sp>
      <p:sp>
        <p:nvSpPr>
          <p:cNvPr id="4" name="Content Placeholder 3">
            <a:extLst>
              <a:ext uri="{FF2B5EF4-FFF2-40B4-BE49-F238E27FC236}">
                <a16:creationId xmlns:a16="http://schemas.microsoft.com/office/drawing/2014/main" id="{0E4246B6-2158-D63D-D532-C90B3B69D4E5}"/>
              </a:ext>
            </a:extLst>
          </p:cNvPr>
          <p:cNvSpPr>
            <a:spLocks noGrp="1"/>
          </p:cNvSpPr>
          <p:nvPr>
            <p:ph idx="1"/>
          </p:nvPr>
        </p:nvSpPr>
        <p:spPr/>
        <p:txBody>
          <a:bodyPr/>
          <a:lstStyle/>
          <a:p>
            <a:endParaRPr lang="en-US"/>
          </a:p>
        </p:txBody>
      </p:sp>
      <p:sp>
        <p:nvSpPr>
          <p:cNvPr id="17" name="Text Box 15">
            <a:extLst>
              <a:ext uri="{FF2B5EF4-FFF2-40B4-BE49-F238E27FC236}">
                <a16:creationId xmlns:a16="http://schemas.microsoft.com/office/drawing/2014/main" id="{ABE7250B-8202-2841-80F3-BEA37B3D4C62}"/>
              </a:ext>
            </a:extLst>
          </p:cNvPr>
          <p:cNvSpPr txBox="1">
            <a:spLocks noChangeArrowheads="1"/>
          </p:cNvSpPr>
          <p:nvPr/>
        </p:nvSpPr>
        <p:spPr bwMode="auto">
          <a:xfrm>
            <a:off x="422912" y="6368603"/>
            <a:ext cx="7853363"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mn-cs"/>
              </a:rPr>
              <a:t>1. Makker. NEJM. 2022;386:437. 2. Makker. JCO. 2023;[Epub].</a:t>
            </a:r>
          </a:p>
        </p:txBody>
      </p:sp>
      <p:graphicFrame>
        <p:nvGraphicFramePr>
          <p:cNvPr id="7" name="Group 155">
            <a:extLst>
              <a:ext uri="{FF2B5EF4-FFF2-40B4-BE49-F238E27FC236}">
                <a16:creationId xmlns:a16="http://schemas.microsoft.com/office/drawing/2014/main" id="{08D55F0E-5D58-5046-706D-C419E4F0A2B7}"/>
              </a:ext>
            </a:extLst>
          </p:cNvPr>
          <p:cNvGraphicFramePr>
            <a:graphicFrameLocks/>
          </p:cNvGraphicFramePr>
          <p:nvPr/>
        </p:nvGraphicFramePr>
        <p:xfrm>
          <a:off x="419100" y="1483797"/>
          <a:ext cx="11353800" cy="3891167"/>
        </p:xfrm>
        <a:graphic>
          <a:graphicData uri="http://schemas.openxmlformats.org/drawingml/2006/table">
            <a:tbl>
              <a:tblPr/>
              <a:tblGrid>
                <a:gridCol w="3365500">
                  <a:extLst>
                    <a:ext uri="{9D8B030D-6E8A-4147-A177-3AD203B41FA5}">
                      <a16:colId xmlns:a16="http://schemas.microsoft.com/office/drawing/2014/main" val="20000"/>
                    </a:ext>
                  </a:extLst>
                </a:gridCol>
                <a:gridCol w="1997075">
                  <a:extLst>
                    <a:ext uri="{9D8B030D-6E8A-4147-A177-3AD203B41FA5}">
                      <a16:colId xmlns:a16="http://schemas.microsoft.com/office/drawing/2014/main" val="1238656420"/>
                    </a:ext>
                  </a:extLst>
                </a:gridCol>
                <a:gridCol w="1997075">
                  <a:extLst>
                    <a:ext uri="{9D8B030D-6E8A-4147-A177-3AD203B41FA5}">
                      <a16:colId xmlns:a16="http://schemas.microsoft.com/office/drawing/2014/main" val="2296767606"/>
                    </a:ext>
                  </a:extLst>
                </a:gridCol>
                <a:gridCol w="1997075">
                  <a:extLst>
                    <a:ext uri="{9D8B030D-6E8A-4147-A177-3AD203B41FA5}">
                      <a16:colId xmlns:a16="http://schemas.microsoft.com/office/drawing/2014/main" val="1328308896"/>
                    </a:ext>
                  </a:extLst>
                </a:gridCol>
                <a:gridCol w="1997075">
                  <a:extLst>
                    <a:ext uri="{9D8B030D-6E8A-4147-A177-3AD203B41FA5}">
                      <a16:colId xmlns:a16="http://schemas.microsoft.com/office/drawing/2014/main" val="3105812049"/>
                    </a:ext>
                  </a:extLst>
                </a:gridCol>
              </a:tblGrid>
              <a:tr h="284422">
                <a:tc rowSpan="2">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Parameter</a:t>
                      </a:r>
                      <a:r>
                        <a:rPr kumimoji="0" lang="en-US" sz="1600" b="1" i="0" u="none" strike="noStrike" cap="none" normalizeH="0" baseline="30000" dirty="0">
                          <a:ln>
                            <a:noFill/>
                          </a:ln>
                          <a:solidFill>
                            <a:schemeClr val="tx1"/>
                          </a:solidFill>
                          <a:effectLst/>
                          <a:latin typeface="Calibri" panose="020F0502020204030204" pitchFamily="34" charset="0"/>
                        </a:rPr>
                        <a:t>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600" b="1" dirty="0">
                          <a:solidFill>
                            <a:schemeClr val="tx1"/>
                          </a:solidFill>
                          <a:latin typeface="Calibri" panose="020F0502020204030204" pitchFamily="34" charset="0"/>
                          <a:cs typeface="Calibri" panose="020F0502020204030204" pitchFamily="34" charset="0"/>
                        </a:rPr>
                        <a:t>pMMR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bg1">
                        <a:lumMod val="75000"/>
                        <a:lumOff val="25000"/>
                      </a:schemeClr>
                    </a:solidFill>
                  </a:tcPr>
                </a:tc>
                <a:tc hMerge="1">
                  <a:txBody>
                    <a:bodyPr/>
                    <a:lstStyle/>
                    <a:p>
                      <a:endParaRPr lang="en-US"/>
                    </a:p>
                  </a:txBody>
                  <a:tcPr/>
                </a:tc>
                <a:tc gridSpan="2">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600" b="1" i="0" dirty="0">
                          <a:solidFill>
                            <a:schemeClr val="tx1"/>
                          </a:solidFill>
                          <a:latin typeface="Calibri" panose="020F0502020204030204" pitchFamily="34" charset="0"/>
                          <a:cs typeface="Calibri" panose="020F0502020204030204" pitchFamily="34" charset="0"/>
                        </a:rPr>
                        <a:t>Overall</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bg1">
                        <a:lumMod val="75000"/>
                        <a:lumOff val="25000"/>
                      </a:schemeClr>
                    </a:solidFill>
                  </a:tcPr>
                </a:tc>
                <a:tc hMerge="1">
                  <a:txBody>
                    <a:bodyPr/>
                    <a:lstStyle/>
                    <a:p>
                      <a:pPr algn="ctr"/>
                      <a:endParaRPr lang="en-US" sz="1600" b="1" i="0" dirty="0">
                        <a:latin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482"/>
                    </a:solidFill>
                  </a:tcPr>
                </a:tc>
                <a:extLst>
                  <a:ext uri="{0D108BD9-81ED-4DB2-BD59-A6C34878D82A}">
                    <a16:rowId xmlns:a16="http://schemas.microsoft.com/office/drawing/2014/main" val="45661163"/>
                  </a:ext>
                </a:extLst>
              </a:tr>
              <a:tr h="711054">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04482"/>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600" b="1" dirty="0">
                          <a:solidFill>
                            <a:schemeClr val="tx1"/>
                          </a:solidFill>
                          <a:latin typeface="Calibri" panose="020F0502020204030204" pitchFamily="34" charset="0"/>
                          <a:cs typeface="Calibri" panose="020F0502020204030204" pitchFamily="34" charset="0"/>
                        </a:rPr>
                        <a:t>Lenvatinib + Pembrolizumab</a:t>
                      </a:r>
                    </a:p>
                    <a:p>
                      <a:pPr algn="ctr"/>
                      <a:r>
                        <a:rPr lang="en-US" sz="1600" b="1" dirty="0">
                          <a:solidFill>
                            <a:schemeClr val="tx1"/>
                          </a:solidFill>
                          <a:latin typeface="Calibri" panose="020F0502020204030204" pitchFamily="34" charset="0"/>
                          <a:cs typeface="Calibri" panose="020F0502020204030204" pitchFamily="34" charset="0"/>
                        </a:rPr>
                        <a:t>(n = 346)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600" b="1" dirty="0">
                          <a:solidFill>
                            <a:schemeClr val="tx1"/>
                          </a:solidFill>
                          <a:latin typeface="Calibri" panose="020F0502020204030204" pitchFamily="34" charset="0"/>
                          <a:cs typeface="Calibri" panose="020F0502020204030204" pitchFamily="34" charset="0"/>
                        </a:rPr>
                        <a:t>Doxorubicin or Paclitaxel</a:t>
                      </a:r>
                    </a:p>
                    <a:p>
                      <a:pPr algn="ctr"/>
                      <a:r>
                        <a:rPr lang="en-US" sz="1600" b="1" dirty="0">
                          <a:solidFill>
                            <a:schemeClr val="tx1"/>
                          </a:solidFill>
                          <a:latin typeface="Calibri" panose="020F0502020204030204" pitchFamily="34" charset="0"/>
                          <a:cs typeface="Calibri" panose="020F0502020204030204" pitchFamily="34" charset="0"/>
                        </a:rPr>
                        <a:t>(n = 351)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600" b="1" dirty="0">
                          <a:solidFill>
                            <a:schemeClr val="tx1"/>
                          </a:solidFill>
                          <a:latin typeface="Calibri" panose="020F0502020204030204" pitchFamily="34" charset="0"/>
                          <a:cs typeface="Calibri" panose="020F0502020204030204" pitchFamily="34" charset="0"/>
                        </a:rPr>
                        <a:t>Lenvatinib + Pembrolizumab</a:t>
                      </a:r>
                    </a:p>
                    <a:p>
                      <a:pPr algn="ctr"/>
                      <a:r>
                        <a:rPr lang="en-US" sz="1600" b="1" dirty="0">
                          <a:solidFill>
                            <a:schemeClr val="tx1"/>
                          </a:solidFill>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600" b="1" dirty="0">
                          <a:solidFill>
                            <a:schemeClr val="tx1"/>
                          </a:solidFill>
                          <a:latin typeface="Calibri" panose="020F0502020204030204" pitchFamily="34" charset="0"/>
                          <a:cs typeface="Calibri" panose="020F0502020204030204" pitchFamily="34" charset="0"/>
                        </a:rPr>
                        <a:t>Doxorubicin or Paclitaxel</a:t>
                      </a:r>
                    </a:p>
                    <a:p>
                      <a:pPr algn="ctr"/>
                      <a:r>
                        <a:rPr lang="en-US" sz="1600" b="1" dirty="0">
                          <a:solidFill>
                            <a:schemeClr val="tx1"/>
                          </a:solidFill>
                          <a:latin typeface="Calibri" panose="020F0502020204030204" pitchFamily="34" charset="0"/>
                          <a:cs typeface="Calibri" panose="020F0502020204030204" pitchFamily="34" charset="0"/>
                        </a:rPr>
                        <a:t>(n = 416)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507563">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ORR, % </a:t>
                      </a:r>
                      <a:r>
                        <a:rPr kumimoji="0" lang="en-US" sz="1600" b="1" i="0" u="none" strike="noStrike" cap="none" normalizeH="0" baseline="30000" dirty="0">
                          <a:ln>
                            <a:noFill/>
                          </a:ln>
                          <a:solidFill>
                            <a:schemeClr val="bg1"/>
                          </a:solidFill>
                          <a:effectLst/>
                          <a:latin typeface="Calibri" panose="020F0502020204030204" pitchFamily="34" charset="0"/>
                        </a:rPr>
                        <a:t>2</a:t>
                      </a:r>
                    </a:p>
                  </a:txBody>
                  <a:tcPr marL="121881" marR="121881" marT="45774" marB="45774"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32.4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15.1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33.8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14.7</a:t>
                      </a:r>
                    </a:p>
                  </a:txBody>
                  <a:tcPr marL="121881" marR="121881" marT="45774" marB="45774"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10001"/>
                  </a:ext>
                </a:extLst>
              </a:tr>
              <a:tr h="1510998">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Best overall response, %</a:t>
                      </a:r>
                    </a:p>
                    <a:p>
                      <a:pPr marL="398463" marR="0" lvl="0" indent="-285750" algn="l" defTabSz="914400" rtl="0" eaLnBrk="1" fontAlgn="base" latinLnBrk="0" hangingPunct="1">
                        <a:lnSpc>
                          <a:spcPct val="100000"/>
                        </a:lnSpc>
                        <a:spcBef>
                          <a:spcPct val="0"/>
                        </a:spcBef>
                        <a:spcAft>
                          <a:spcPct val="0"/>
                        </a:spcAft>
                        <a:buClr>
                          <a:srgbClr val="000000"/>
                        </a:buClr>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rPr>
                        <a:t>CR</a:t>
                      </a:r>
                      <a:r>
                        <a:rPr kumimoji="0" lang="en-US" sz="1600" b="0" i="0" u="none" strike="noStrike" cap="none" normalizeH="0" baseline="30000" dirty="0">
                          <a:ln>
                            <a:noFill/>
                          </a:ln>
                          <a:solidFill>
                            <a:schemeClr val="bg1"/>
                          </a:solidFill>
                          <a:effectLst/>
                          <a:latin typeface="Calibri" panose="020F0502020204030204" pitchFamily="34" charset="0"/>
                        </a:rPr>
                        <a:t>2</a:t>
                      </a:r>
                    </a:p>
                    <a:p>
                      <a:pPr marL="398463" marR="0" lvl="0" indent="-285750" algn="l" defTabSz="914400" rtl="0" eaLnBrk="1" fontAlgn="base" latinLnBrk="0" hangingPunct="1">
                        <a:lnSpc>
                          <a:spcPct val="100000"/>
                        </a:lnSpc>
                        <a:spcBef>
                          <a:spcPct val="0"/>
                        </a:spcBef>
                        <a:spcAft>
                          <a:spcPct val="0"/>
                        </a:spcAft>
                        <a:buClr>
                          <a:srgbClr val="000000"/>
                        </a:buClr>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rPr>
                        <a:t>PR</a:t>
                      </a:r>
                    </a:p>
                    <a:p>
                      <a:pPr marL="398463" marR="0" lvl="0" indent="-285750" algn="l" defTabSz="914400" rtl="0" eaLnBrk="1" fontAlgn="base" latinLnBrk="0" hangingPunct="1">
                        <a:lnSpc>
                          <a:spcPct val="100000"/>
                        </a:lnSpc>
                        <a:spcBef>
                          <a:spcPct val="0"/>
                        </a:spcBef>
                        <a:spcAft>
                          <a:spcPct val="0"/>
                        </a:spcAft>
                        <a:buClr>
                          <a:srgbClr val="000000"/>
                        </a:buClr>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rPr>
                        <a:t>SD</a:t>
                      </a:r>
                    </a:p>
                    <a:p>
                      <a:pPr marL="398463" marR="0" lvl="0" indent="-285750" algn="l" defTabSz="914400" rtl="0" eaLnBrk="1" fontAlgn="base" latinLnBrk="0" hangingPunct="1">
                        <a:lnSpc>
                          <a:spcPct val="100000"/>
                        </a:lnSpc>
                        <a:spcBef>
                          <a:spcPct val="0"/>
                        </a:spcBef>
                        <a:spcAft>
                          <a:spcPct val="0"/>
                        </a:spcAft>
                        <a:buClr>
                          <a:srgbClr val="000000"/>
                        </a:buClr>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rPr>
                        <a:t>PD</a:t>
                      </a:r>
                    </a:p>
                    <a:p>
                      <a:pPr marL="398463" marR="0" lvl="0" indent="-285750" algn="l" defTabSz="914400" rtl="0" eaLnBrk="1" fontAlgn="base" latinLnBrk="0" hangingPunct="1">
                        <a:lnSpc>
                          <a:spcPct val="100000"/>
                        </a:lnSpc>
                        <a:spcBef>
                          <a:spcPct val="0"/>
                        </a:spcBef>
                        <a:spcAft>
                          <a:spcPct val="0"/>
                        </a:spcAft>
                        <a:buClr>
                          <a:srgbClr val="000000"/>
                        </a:buClr>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rPr>
                        <a:t>Not evaluable/assessed</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FFFFF">
                        <a:lumMod val="95000"/>
                      </a:srgb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48.6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0.6/4.9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FFFFF">
                        <a:lumMod val="95000"/>
                      </a:srgb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12.5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39.6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30.8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2.0/12.5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FFFFF">
                        <a:lumMod val="95000"/>
                      </a:srgb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47.0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1.2/5.1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FFFFF">
                        <a:lumMod val="95000"/>
                      </a:srgb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40.1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1.9/13.7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FFFFF">
                        <a:lumMod val="95000"/>
                      </a:srgbClr>
                    </a:solidFill>
                  </a:tcPr>
                </a:tc>
                <a:extLst>
                  <a:ext uri="{0D108BD9-81ED-4DB2-BD59-A6C34878D82A}">
                    <a16:rowId xmlns:a16="http://schemas.microsoft.com/office/drawing/2014/main" val="1533419570"/>
                  </a:ext>
                </a:extLst>
              </a:tr>
              <a:tr h="28450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Median DoR, mo (range)</a:t>
                      </a:r>
                      <a:r>
                        <a:rPr kumimoji="0" lang="en-US" sz="1600" b="1" i="0" u="none" strike="noStrike" cap="none" normalizeH="0" baseline="30000" dirty="0">
                          <a:ln>
                            <a:noFill/>
                          </a:ln>
                          <a:solidFill>
                            <a:schemeClr val="bg1"/>
                          </a:solidFill>
                          <a:effectLst/>
                          <a:latin typeface="Calibri" panose="020F0502020204030204" pitchFamily="34" charset="0"/>
                        </a:rPr>
                        <a:t>2</a:t>
                      </a:r>
                    </a:p>
                  </a:txBody>
                  <a:tcPr marL="121881" marR="121881" marT="45774" marB="45774"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9.3 (1.6+ ─ 39.5+)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5.7 (0.0+ ─</a:t>
                      </a:r>
                      <a:r>
                        <a:rPr kumimoji="0" lang="en-US" sz="1600" b="0" i="0" u="none" strike="noStrike" cap="none" normalizeH="0" baseline="0" dirty="0">
                          <a:ln>
                            <a:noFill/>
                          </a:ln>
                          <a:solidFill>
                            <a:schemeClr val="bg1"/>
                          </a:solidFill>
                          <a:effectLst/>
                          <a:latin typeface="Calibri" panose="020F0502020204030204" pitchFamily="34" charset="0"/>
                        </a:rPr>
                        <a:t> </a:t>
                      </a:r>
                      <a:r>
                        <a:rPr kumimoji="0" lang="en-US" sz="1600" b="1" i="0" u="none" strike="noStrike" cap="none" normalizeH="0" baseline="0" dirty="0">
                          <a:ln>
                            <a:noFill/>
                          </a:ln>
                          <a:solidFill>
                            <a:schemeClr val="bg1"/>
                          </a:solidFill>
                          <a:effectLst/>
                          <a:latin typeface="Calibri" panose="020F0502020204030204" pitchFamily="34" charset="0"/>
                        </a:rPr>
                        <a:t>37.1+)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12.9  (1.6+ ─ 39.5+)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5.7 (0.0+ ─ 37.1+)</a:t>
                      </a:r>
                    </a:p>
                  </a:txBody>
                  <a:tcPr marL="121881" marR="121881" marT="45774" marB="45774"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3099895952"/>
                  </a:ext>
                </a:extLst>
              </a:tr>
              <a:tr h="28450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Median time to response, mo (range)</a:t>
                      </a:r>
                    </a:p>
                  </a:txBody>
                  <a:tcPr marL="121881" marR="121881" marT="45774" marB="45774"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2.1 (1.5-9.4)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3.5 (1.0-7.4)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3.1 (1.5-16.3)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2.1 (1.0-7.4)</a:t>
                      </a:r>
                    </a:p>
                  </a:txBody>
                  <a:tcPr marL="121881" marR="121881" marT="45774" marB="45774"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230385109"/>
                  </a:ext>
                </a:extLst>
              </a:tr>
            </a:tbl>
          </a:graphicData>
        </a:graphic>
      </p:graphicFrame>
      <p:sp>
        <p:nvSpPr>
          <p:cNvPr id="3" name="TextBox 2">
            <a:extLst>
              <a:ext uri="{FF2B5EF4-FFF2-40B4-BE49-F238E27FC236}">
                <a16:creationId xmlns:a16="http://schemas.microsoft.com/office/drawing/2014/main" id="{A9377921-8999-321A-3600-DA713EE44C3A}"/>
              </a:ext>
            </a:extLst>
          </p:cNvPr>
          <p:cNvSpPr txBox="1"/>
          <p:nvPr/>
        </p:nvSpPr>
        <p:spPr bwMode="auto">
          <a:xfrm>
            <a:off x="423483" y="5609167"/>
            <a:ext cx="108488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More patients in the pembrolizumab plus lenvatinib arm experienced tumor volume reduction vs the chemotherapy arm</a:t>
            </a:r>
            <a:r>
              <a:rPr lang="en-US" b="0" baseline="30000" dirty="0">
                <a:solidFill>
                  <a:schemeClr val="bg1"/>
                </a:solidFill>
                <a:latin typeface="Calibri" panose="020F0502020204030204" pitchFamily="34" charset="0"/>
              </a:rPr>
              <a:t>2</a:t>
            </a:r>
            <a:r>
              <a:rPr lang="en-US" b="0" dirty="0">
                <a:solidFill>
                  <a:schemeClr val="bg1"/>
                </a:solidFill>
                <a:latin typeface="Calibri" panose="020F0502020204030204" pitchFamily="34" charset="0"/>
              </a:rPr>
              <a:t> </a:t>
            </a:r>
          </a:p>
        </p:txBody>
      </p:sp>
    </p:spTree>
    <p:extLst>
      <p:ext uri="{BB962C8B-B14F-4D97-AF65-F5344CB8AC3E}">
        <p14:creationId xmlns:p14="http://schemas.microsoft.com/office/powerpoint/2010/main" val="136229106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86B544-743C-443D-AE0E-25F41CF2A945}"/>
              </a:ext>
            </a:extLst>
          </p:cNvPr>
          <p:cNvSpPr>
            <a:spLocks noGrp="1"/>
          </p:cNvSpPr>
          <p:nvPr>
            <p:ph type="title"/>
          </p:nvPr>
        </p:nvSpPr>
        <p:spPr/>
        <p:txBody>
          <a:bodyPr/>
          <a:lstStyle/>
          <a:p>
            <a:r>
              <a:rPr lang="en-US" dirty="0"/>
              <a:t>Study 309/KEYNOTE-775: PFS and OS Benefit</a:t>
            </a:r>
            <a:br>
              <a:rPr lang="en-US" dirty="0"/>
            </a:br>
            <a:endParaRPr lang="en-US" dirty="0"/>
          </a:p>
        </p:txBody>
      </p:sp>
      <p:sp>
        <p:nvSpPr>
          <p:cNvPr id="5" name="TextBox 4">
            <a:extLst>
              <a:ext uri="{FF2B5EF4-FFF2-40B4-BE49-F238E27FC236}">
                <a16:creationId xmlns:a16="http://schemas.microsoft.com/office/drawing/2014/main" id="{1E31C576-38E8-4DF9-ADBE-26DADD2A42AE}"/>
              </a:ext>
            </a:extLst>
          </p:cNvPr>
          <p:cNvSpPr txBox="1"/>
          <p:nvPr/>
        </p:nvSpPr>
        <p:spPr bwMode="auto">
          <a:xfrm>
            <a:off x="1741927" y="907203"/>
            <a:ext cx="3222502"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2000" dirty="0">
                <a:solidFill>
                  <a:schemeClr val="bg1"/>
                </a:solidFill>
                <a:latin typeface="Calibri" panose="020F0502020204030204" pitchFamily="34" charset="0"/>
                <a:cs typeface="Calibri" panose="020F0502020204030204" pitchFamily="34" charset="0"/>
              </a:rPr>
              <a:t>pMMR</a:t>
            </a:r>
          </a:p>
        </p:txBody>
      </p:sp>
      <p:sp>
        <p:nvSpPr>
          <p:cNvPr id="28" name="Text Box 15">
            <a:extLst>
              <a:ext uri="{FF2B5EF4-FFF2-40B4-BE49-F238E27FC236}">
                <a16:creationId xmlns:a16="http://schemas.microsoft.com/office/drawing/2014/main" id="{C80632D8-5F7C-BA7F-ABB4-E5D2FCC7A8EF}"/>
              </a:ext>
            </a:extLst>
          </p:cNvPr>
          <p:cNvSpPr txBox="1">
            <a:spLocks noChangeArrowheads="1"/>
          </p:cNvSpPr>
          <p:nvPr/>
        </p:nvSpPr>
        <p:spPr bwMode="auto">
          <a:xfrm>
            <a:off x="422912" y="6367641"/>
            <a:ext cx="7853363"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mn-cs"/>
              </a:rPr>
              <a:t>Makker. NEJM. 2022;386:437. Makker. JCO. 2023;[Epub].</a:t>
            </a:r>
          </a:p>
        </p:txBody>
      </p:sp>
      <p:sp>
        <p:nvSpPr>
          <p:cNvPr id="30" name="TextBox 29">
            <a:extLst>
              <a:ext uri="{FF2B5EF4-FFF2-40B4-BE49-F238E27FC236}">
                <a16:creationId xmlns:a16="http://schemas.microsoft.com/office/drawing/2014/main" id="{74AB1C2E-A4B9-8676-CB80-BE23FEF51026}"/>
              </a:ext>
            </a:extLst>
          </p:cNvPr>
          <p:cNvSpPr txBox="1"/>
          <p:nvPr/>
        </p:nvSpPr>
        <p:spPr bwMode="auto">
          <a:xfrm>
            <a:off x="7851775" y="863264"/>
            <a:ext cx="3184867"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2000" dirty="0">
                <a:solidFill>
                  <a:schemeClr val="bg1"/>
                </a:solidFill>
                <a:latin typeface="Calibri" panose="020F0502020204030204" pitchFamily="34" charset="0"/>
                <a:cs typeface="Calibri" panose="020F0502020204030204" pitchFamily="34" charset="0"/>
              </a:rPr>
              <a:t>All Comers</a:t>
            </a:r>
          </a:p>
        </p:txBody>
      </p:sp>
      <p:sp>
        <p:nvSpPr>
          <p:cNvPr id="3" name="Rectangle 2">
            <a:extLst>
              <a:ext uri="{FF2B5EF4-FFF2-40B4-BE49-F238E27FC236}">
                <a16:creationId xmlns:a16="http://schemas.microsoft.com/office/drawing/2014/main" id="{636C7128-A55A-7E16-AF90-939B90A77DB4}"/>
              </a:ext>
            </a:extLst>
          </p:cNvPr>
          <p:cNvSpPr/>
          <p:nvPr/>
        </p:nvSpPr>
        <p:spPr bwMode="auto">
          <a:xfrm>
            <a:off x="609759" y="1177371"/>
            <a:ext cx="463667" cy="244937"/>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 name="Rectangle 3">
            <a:extLst>
              <a:ext uri="{FF2B5EF4-FFF2-40B4-BE49-F238E27FC236}">
                <a16:creationId xmlns:a16="http://schemas.microsoft.com/office/drawing/2014/main" id="{73705BF8-2442-8C23-E9F7-5E2C3E7B2B06}"/>
              </a:ext>
            </a:extLst>
          </p:cNvPr>
          <p:cNvSpPr/>
          <p:nvPr/>
        </p:nvSpPr>
        <p:spPr bwMode="auto">
          <a:xfrm>
            <a:off x="6600781" y="950095"/>
            <a:ext cx="463667" cy="244937"/>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 name="Rectangle 6">
            <a:extLst>
              <a:ext uri="{FF2B5EF4-FFF2-40B4-BE49-F238E27FC236}">
                <a16:creationId xmlns:a16="http://schemas.microsoft.com/office/drawing/2014/main" id="{F6046358-EE63-B370-8F95-D90DD04B5D9E}"/>
              </a:ext>
            </a:extLst>
          </p:cNvPr>
          <p:cNvSpPr/>
          <p:nvPr/>
        </p:nvSpPr>
        <p:spPr bwMode="auto">
          <a:xfrm>
            <a:off x="6388086" y="3706553"/>
            <a:ext cx="463667" cy="244937"/>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9" name="Straight Connector 8">
            <a:extLst>
              <a:ext uri="{FF2B5EF4-FFF2-40B4-BE49-F238E27FC236}">
                <a16:creationId xmlns:a16="http://schemas.microsoft.com/office/drawing/2014/main" id="{1B0BD2E6-D8A6-3478-B376-26AD6B8BD961}"/>
              </a:ext>
            </a:extLst>
          </p:cNvPr>
          <p:cNvCxnSpPr>
            <a:cxnSpLocks/>
          </p:cNvCxnSpPr>
          <p:nvPr/>
        </p:nvCxnSpPr>
        <p:spPr bwMode="auto">
          <a:xfrm>
            <a:off x="1501254" y="1439368"/>
            <a:ext cx="0" cy="154608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EECA036B-F3B9-AEBF-72C6-1C1139E181B5}"/>
              </a:ext>
            </a:extLst>
          </p:cNvPr>
          <p:cNvCxnSpPr/>
          <p:nvPr/>
        </p:nvCxnSpPr>
        <p:spPr bwMode="auto">
          <a:xfrm>
            <a:off x="1436427" y="144619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C5B4BDFF-FC7D-6840-E310-A0BF431D011E}"/>
              </a:ext>
            </a:extLst>
          </p:cNvPr>
          <p:cNvCxnSpPr/>
          <p:nvPr/>
        </p:nvCxnSpPr>
        <p:spPr bwMode="auto">
          <a:xfrm>
            <a:off x="1436427" y="174644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ECC82A05-8072-AF11-923B-9F312B920820}"/>
              </a:ext>
            </a:extLst>
          </p:cNvPr>
          <p:cNvCxnSpPr/>
          <p:nvPr/>
        </p:nvCxnSpPr>
        <p:spPr bwMode="auto">
          <a:xfrm>
            <a:off x="1436427" y="2056928"/>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49BCBEED-C3A1-AB5C-60FC-DCC87E2F7F2D}"/>
              </a:ext>
            </a:extLst>
          </p:cNvPr>
          <p:cNvCxnSpPr/>
          <p:nvPr/>
        </p:nvCxnSpPr>
        <p:spPr bwMode="auto">
          <a:xfrm>
            <a:off x="1436427" y="236059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CBBFBE74-58EA-6B1E-0D4B-6E37D5D4C344}"/>
              </a:ext>
            </a:extLst>
          </p:cNvPr>
          <p:cNvCxnSpPr/>
          <p:nvPr/>
        </p:nvCxnSpPr>
        <p:spPr bwMode="auto">
          <a:xfrm>
            <a:off x="1436427" y="2664253"/>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08E9641E-42AE-5CFD-458D-2834EBA76A7F}"/>
              </a:ext>
            </a:extLst>
          </p:cNvPr>
          <p:cNvCxnSpPr/>
          <p:nvPr/>
        </p:nvCxnSpPr>
        <p:spPr bwMode="auto">
          <a:xfrm>
            <a:off x="1436427" y="2967916"/>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5ACF0CA8-6838-4FB3-C2E9-020C1861555A}"/>
              </a:ext>
            </a:extLst>
          </p:cNvPr>
          <p:cNvCxnSpPr>
            <a:cxnSpLocks/>
          </p:cNvCxnSpPr>
          <p:nvPr/>
        </p:nvCxnSpPr>
        <p:spPr bwMode="auto">
          <a:xfrm>
            <a:off x="1494430" y="2967916"/>
            <a:ext cx="3804313"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B51C6D48-FCCF-CE39-4840-6B0242C7C878}"/>
              </a:ext>
            </a:extLst>
          </p:cNvPr>
          <p:cNvCxnSpPr>
            <a:cxnSpLocks/>
          </p:cNvCxnSpPr>
          <p:nvPr/>
        </p:nvCxnSpPr>
        <p:spPr bwMode="auto">
          <a:xfrm rot="16200000">
            <a:off x="1467136"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AD37FA0E-051C-65A4-148A-BA249C070545}"/>
              </a:ext>
            </a:extLst>
          </p:cNvPr>
          <p:cNvCxnSpPr>
            <a:cxnSpLocks/>
          </p:cNvCxnSpPr>
          <p:nvPr/>
        </p:nvCxnSpPr>
        <p:spPr bwMode="auto">
          <a:xfrm rot="16200000">
            <a:off x="1736680"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6DD8EE7D-C8ED-60E6-DAC6-20EB31A30F39}"/>
              </a:ext>
            </a:extLst>
          </p:cNvPr>
          <p:cNvCxnSpPr>
            <a:cxnSpLocks/>
          </p:cNvCxnSpPr>
          <p:nvPr/>
        </p:nvCxnSpPr>
        <p:spPr bwMode="auto">
          <a:xfrm rot="16200000">
            <a:off x="2009636"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7884D503-2169-91FB-F31B-7B65C0F5B031}"/>
              </a:ext>
            </a:extLst>
          </p:cNvPr>
          <p:cNvCxnSpPr>
            <a:cxnSpLocks/>
          </p:cNvCxnSpPr>
          <p:nvPr/>
        </p:nvCxnSpPr>
        <p:spPr bwMode="auto">
          <a:xfrm rot="16200000">
            <a:off x="2279180"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536F9072-1F39-FBF5-C157-A90E9BF3D6C9}"/>
              </a:ext>
            </a:extLst>
          </p:cNvPr>
          <p:cNvCxnSpPr>
            <a:cxnSpLocks/>
          </p:cNvCxnSpPr>
          <p:nvPr/>
        </p:nvCxnSpPr>
        <p:spPr bwMode="auto">
          <a:xfrm rot="16200000">
            <a:off x="2545313"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2A71A079-6B58-4A22-1B02-43092DBF2A72}"/>
              </a:ext>
            </a:extLst>
          </p:cNvPr>
          <p:cNvCxnSpPr>
            <a:cxnSpLocks/>
          </p:cNvCxnSpPr>
          <p:nvPr/>
        </p:nvCxnSpPr>
        <p:spPr bwMode="auto">
          <a:xfrm rot="16200000">
            <a:off x="2825093"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7C114981-A084-5826-7775-9E69744C5605}"/>
              </a:ext>
            </a:extLst>
          </p:cNvPr>
          <p:cNvCxnSpPr>
            <a:cxnSpLocks/>
          </p:cNvCxnSpPr>
          <p:nvPr/>
        </p:nvCxnSpPr>
        <p:spPr bwMode="auto">
          <a:xfrm rot="16200000">
            <a:off x="3091226"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78EBB6FE-A187-059F-4014-6D1966E465E3}"/>
              </a:ext>
            </a:extLst>
          </p:cNvPr>
          <p:cNvCxnSpPr>
            <a:cxnSpLocks/>
          </p:cNvCxnSpPr>
          <p:nvPr/>
        </p:nvCxnSpPr>
        <p:spPr bwMode="auto">
          <a:xfrm rot="16200000">
            <a:off x="3357359"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14A1F68D-2B78-B7B1-CDC2-CF69B9929D63}"/>
              </a:ext>
            </a:extLst>
          </p:cNvPr>
          <p:cNvCxnSpPr>
            <a:cxnSpLocks/>
          </p:cNvCxnSpPr>
          <p:nvPr/>
        </p:nvCxnSpPr>
        <p:spPr bwMode="auto">
          <a:xfrm rot="16200000">
            <a:off x="3637139"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AE1432EA-26A2-D23B-51AC-1321431BF6B6}"/>
              </a:ext>
            </a:extLst>
          </p:cNvPr>
          <p:cNvCxnSpPr>
            <a:cxnSpLocks/>
          </p:cNvCxnSpPr>
          <p:nvPr/>
        </p:nvCxnSpPr>
        <p:spPr bwMode="auto">
          <a:xfrm rot="16200000">
            <a:off x="3896447" y="3000330"/>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0EE1462A-5004-AE73-BE85-B4E84D75BEC7}"/>
              </a:ext>
            </a:extLst>
          </p:cNvPr>
          <p:cNvCxnSpPr>
            <a:cxnSpLocks/>
          </p:cNvCxnSpPr>
          <p:nvPr/>
        </p:nvCxnSpPr>
        <p:spPr bwMode="auto">
          <a:xfrm rot="16200000">
            <a:off x="4169402" y="3000330"/>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6D5FADC9-A358-0809-CCDB-B340FFA76D39}"/>
              </a:ext>
            </a:extLst>
          </p:cNvPr>
          <p:cNvCxnSpPr>
            <a:cxnSpLocks/>
          </p:cNvCxnSpPr>
          <p:nvPr/>
        </p:nvCxnSpPr>
        <p:spPr bwMode="auto">
          <a:xfrm rot="16200000">
            <a:off x="4442359" y="3000330"/>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49A61AE4-C2C0-A941-5C12-27145BDB5C3E}"/>
              </a:ext>
            </a:extLst>
          </p:cNvPr>
          <p:cNvCxnSpPr>
            <a:cxnSpLocks/>
          </p:cNvCxnSpPr>
          <p:nvPr/>
        </p:nvCxnSpPr>
        <p:spPr bwMode="auto">
          <a:xfrm rot="16200000">
            <a:off x="4715315" y="3000330"/>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BAF0372C-A5EF-1E39-4657-DB78B5B0EA6C}"/>
              </a:ext>
            </a:extLst>
          </p:cNvPr>
          <p:cNvCxnSpPr>
            <a:cxnSpLocks/>
          </p:cNvCxnSpPr>
          <p:nvPr/>
        </p:nvCxnSpPr>
        <p:spPr bwMode="auto">
          <a:xfrm rot="16200000">
            <a:off x="4984859" y="3000330"/>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FFD00683-B1D9-9F14-E3E9-6F0B5B1BAA82}"/>
              </a:ext>
            </a:extLst>
          </p:cNvPr>
          <p:cNvCxnSpPr>
            <a:cxnSpLocks/>
          </p:cNvCxnSpPr>
          <p:nvPr/>
        </p:nvCxnSpPr>
        <p:spPr bwMode="auto">
          <a:xfrm rot="16200000">
            <a:off x="5250992" y="3000330"/>
            <a:ext cx="64827" cy="0"/>
          </a:xfrm>
          <a:prstGeom prst="line">
            <a:avLst/>
          </a:prstGeom>
          <a:noFill/>
          <a:ln w="28575" cap="flat" cmpd="sng" algn="ctr">
            <a:solidFill>
              <a:schemeClr val="bg1"/>
            </a:solidFill>
            <a:prstDash val="solid"/>
            <a:round/>
            <a:headEnd type="none" w="med" len="med"/>
            <a:tailEnd type="none" w="med" len="med"/>
          </a:ln>
          <a:effectLst/>
        </p:spPr>
      </p:cxnSp>
      <p:sp>
        <p:nvSpPr>
          <p:cNvPr id="47" name="TextBox 46">
            <a:extLst>
              <a:ext uri="{FF2B5EF4-FFF2-40B4-BE49-F238E27FC236}">
                <a16:creationId xmlns:a16="http://schemas.microsoft.com/office/drawing/2014/main" id="{8AFCBAE4-C398-FE98-EC06-67E1D5643347}"/>
              </a:ext>
            </a:extLst>
          </p:cNvPr>
          <p:cNvSpPr txBox="1"/>
          <p:nvPr/>
        </p:nvSpPr>
        <p:spPr bwMode="auto">
          <a:xfrm>
            <a:off x="1155477" y="13414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48" name="TextBox 47">
            <a:extLst>
              <a:ext uri="{FF2B5EF4-FFF2-40B4-BE49-F238E27FC236}">
                <a16:creationId xmlns:a16="http://schemas.microsoft.com/office/drawing/2014/main" id="{1332BCC1-CB51-6842-B775-21B70D865E30}"/>
              </a:ext>
            </a:extLst>
          </p:cNvPr>
          <p:cNvSpPr txBox="1"/>
          <p:nvPr/>
        </p:nvSpPr>
        <p:spPr bwMode="auto">
          <a:xfrm>
            <a:off x="1155477" y="1648514"/>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49" name="TextBox 48">
            <a:extLst>
              <a:ext uri="{FF2B5EF4-FFF2-40B4-BE49-F238E27FC236}">
                <a16:creationId xmlns:a16="http://schemas.microsoft.com/office/drawing/2014/main" id="{E8745D11-91A5-E7B1-9178-D770700C534E}"/>
              </a:ext>
            </a:extLst>
          </p:cNvPr>
          <p:cNvSpPr txBox="1"/>
          <p:nvPr/>
        </p:nvSpPr>
        <p:spPr bwMode="auto">
          <a:xfrm>
            <a:off x="1155477" y="1952177"/>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50" name="TextBox 49">
            <a:extLst>
              <a:ext uri="{FF2B5EF4-FFF2-40B4-BE49-F238E27FC236}">
                <a16:creationId xmlns:a16="http://schemas.microsoft.com/office/drawing/2014/main" id="{F473283F-18E2-8177-B224-86A0814DD5E9}"/>
              </a:ext>
            </a:extLst>
          </p:cNvPr>
          <p:cNvSpPr txBox="1"/>
          <p:nvPr/>
        </p:nvSpPr>
        <p:spPr bwMode="auto">
          <a:xfrm>
            <a:off x="1155477" y="22558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51" name="TextBox 50">
            <a:extLst>
              <a:ext uri="{FF2B5EF4-FFF2-40B4-BE49-F238E27FC236}">
                <a16:creationId xmlns:a16="http://schemas.microsoft.com/office/drawing/2014/main" id="{348B0CE3-F5D4-2A31-3375-175C7053E6F5}"/>
              </a:ext>
            </a:extLst>
          </p:cNvPr>
          <p:cNvSpPr txBox="1"/>
          <p:nvPr/>
        </p:nvSpPr>
        <p:spPr bwMode="auto">
          <a:xfrm>
            <a:off x="1155477" y="2562914"/>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52" name="TextBox 51">
            <a:extLst>
              <a:ext uri="{FF2B5EF4-FFF2-40B4-BE49-F238E27FC236}">
                <a16:creationId xmlns:a16="http://schemas.microsoft.com/office/drawing/2014/main" id="{0930DA19-D497-FD6B-B5C0-B1A8960F160E}"/>
              </a:ext>
            </a:extLst>
          </p:cNvPr>
          <p:cNvSpPr txBox="1"/>
          <p:nvPr/>
        </p:nvSpPr>
        <p:spPr bwMode="auto">
          <a:xfrm>
            <a:off x="1155477" y="2866577"/>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53" name="TextBox 52">
            <a:extLst>
              <a:ext uri="{FF2B5EF4-FFF2-40B4-BE49-F238E27FC236}">
                <a16:creationId xmlns:a16="http://schemas.microsoft.com/office/drawing/2014/main" id="{7B3AF1B4-F425-3D57-B287-0CFBE515C184}"/>
              </a:ext>
            </a:extLst>
          </p:cNvPr>
          <p:cNvSpPr txBox="1"/>
          <p:nvPr/>
        </p:nvSpPr>
        <p:spPr bwMode="auto">
          <a:xfrm>
            <a:off x="1369896"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54" name="TextBox 53">
            <a:extLst>
              <a:ext uri="{FF2B5EF4-FFF2-40B4-BE49-F238E27FC236}">
                <a16:creationId xmlns:a16="http://schemas.microsoft.com/office/drawing/2014/main" id="{2A116853-59F6-58D3-9724-F9BEBF893971}"/>
              </a:ext>
            </a:extLst>
          </p:cNvPr>
          <p:cNvSpPr txBox="1"/>
          <p:nvPr/>
        </p:nvSpPr>
        <p:spPr bwMode="auto">
          <a:xfrm>
            <a:off x="1639440"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55" name="TextBox 54">
            <a:extLst>
              <a:ext uri="{FF2B5EF4-FFF2-40B4-BE49-F238E27FC236}">
                <a16:creationId xmlns:a16="http://schemas.microsoft.com/office/drawing/2014/main" id="{8D9307D4-0108-8BE9-6C42-339C91FC9D91}"/>
              </a:ext>
            </a:extLst>
          </p:cNvPr>
          <p:cNvSpPr txBox="1"/>
          <p:nvPr/>
        </p:nvSpPr>
        <p:spPr bwMode="auto">
          <a:xfrm>
            <a:off x="1908983"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56" name="TextBox 55">
            <a:extLst>
              <a:ext uri="{FF2B5EF4-FFF2-40B4-BE49-F238E27FC236}">
                <a16:creationId xmlns:a16="http://schemas.microsoft.com/office/drawing/2014/main" id="{417D88AC-E4E3-51F4-E477-40B56D02A394}"/>
              </a:ext>
            </a:extLst>
          </p:cNvPr>
          <p:cNvSpPr txBox="1"/>
          <p:nvPr/>
        </p:nvSpPr>
        <p:spPr bwMode="auto">
          <a:xfrm>
            <a:off x="2192174"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57" name="TextBox 56">
            <a:extLst>
              <a:ext uri="{FF2B5EF4-FFF2-40B4-BE49-F238E27FC236}">
                <a16:creationId xmlns:a16="http://schemas.microsoft.com/office/drawing/2014/main" id="{8EC428E4-6629-1C29-A8E3-38962A6548F0}"/>
              </a:ext>
            </a:extLst>
          </p:cNvPr>
          <p:cNvSpPr txBox="1"/>
          <p:nvPr/>
        </p:nvSpPr>
        <p:spPr bwMode="auto">
          <a:xfrm>
            <a:off x="2454893"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58" name="TextBox 57">
            <a:extLst>
              <a:ext uri="{FF2B5EF4-FFF2-40B4-BE49-F238E27FC236}">
                <a16:creationId xmlns:a16="http://schemas.microsoft.com/office/drawing/2014/main" id="{EA32BD6E-D7EC-9C09-A2C0-AE74F7AE698A}"/>
              </a:ext>
            </a:extLst>
          </p:cNvPr>
          <p:cNvSpPr txBox="1"/>
          <p:nvPr/>
        </p:nvSpPr>
        <p:spPr bwMode="auto">
          <a:xfrm>
            <a:off x="2734672"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59" name="TextBox 58">
            <a:extLst>
              <a:ext uri="{FF2B5EF4-FFF2-40B4-BE49-F238E27FC236}">
                <a16:creationId xmlns:a16="http://schemas.microsoft.com/office/drawing/2014/main" id="{CF8FEE7D-962B-5E3D-3E98-3F0EF811BA56}"/>
              </a:ext>
            </a:extLst>
          </p:cNvPr>
          <p:cNvSpPr txBox="1"/>
          <p:nvPr/>
        </p:nvSpPr>
        <p:spPr bwMode="auto">
          <a:xfrm>
            <a:off x="2990568"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60" name="TextBox 59">
            <a:extLst>
              <a:ext uri="{FF2B5EF4-FFF2-40B4-BE49-F238E27FC236}">
                <a16:creationId xmlns:a16="http://schemas.microsoft.com/office/drawing/2014/main" id="{276CD1A7-AE62-7082-AA49-A98A0EBC47ED}"/>
              </a:ext>
            </a:extLst>
          </p:cNvPr>
          <p:cNvSpPr txBox="1"/>
          <p:nvPr/>
        </p:nvSpPr>
        <p:spPr bwMode="auto">
          <a:xfrm>
            <a:off x="3260112"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61" name="TextBox 60">
            <a:extLst>
              <a:ext uri="{FF2B5EF4-FFF2-40B4-BE49-F238E27FC236}">
                <a16:creationId xmlns:a16="http://schemas.microsoft.com/office/drawing/2014/main" id="{34D27633-2E4D-57D7-610E-0FB309B7B8DD}"/>
              </a:ext>
            </a:extLst>
          </p:cNvPr>
          <p:cNvSpPr txBox="1"/>
          <p:nvPr/>
        </p:nvSpPr>
        <p:spPr bwMode="auto">
          <a:xfrm>
            <a:off x="3541604"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62" name="TextBox 61">
            <a:extLst>
              <a:ext uri="{FF2B5EF4-FFF2-40B4-BE49-F238E27FC236}">
                <a16:creationId xmlns:a16="http://schemas.microsoft.com/office/drawing/2014/main" id="{5FF19A98-4FBA-A700-2861-98BAF9FA5924}"/>
              </a:ext>
            </a:extLst>
          </p:cNvPr>
          <p:cNvSpPr txBox="1"/>
          <p:nvPr/>
        </p:nvSpPr>
        <p:spPr bwMode="auto">
          <a:xfrm>
            <a:off x="3800912"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63" name="TextBox 62">
            <a:extLst>
              <a:ext uri="{FF2B5EF4-FFF2-40B4-BE49-F238E27FC236}">
                <a16:creationId xmlns:a16="http://schemas.microsoft.com/office/drawing/2014/main" id="{C60EF366-A156-62AA-F4DB-F1E723000D01}"/>
              </a:ext>
            </a:extLst>
          </p:cNvPr>
          <p:cNvSpPr txBox="1"/>
          <p:nvPr/>
        </p:nvSpPr>
        <p:spPr bwMode="auto">
          <a:xfrm>
            <a:off x="4084103"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64" name="TextBox 63">
            <a:extLst>
              <a:ext uri="{FF2B5EF4-FFF2-40B4-BE49-F238E27FC236}">
                <a16:creationId xmlns:a16="http://schemas.microsoft.com/office/drawing/2014/main" id="{E7248A4A-9B49-5D0A-F294-A0CA799E06BC}"/>
              </a:ext>
            </a:extLst>
          </p:cNvPr>
          <p:cNvSpPr txBox="1"/>
          <p:nvPr/>
        </p:nvSpPr>
        <p:spPr bwMode="auto">
          <a:xfrm>
            <a:off x="4346822"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65" name="TextBox 64">
            <a:extLst>
              <a:ext uri="{FF2B5EF4-FFF2-40B4-BE49-F238E27FC236}">
                <a16:creationId xmlns:a16="http://schemas.microsoft.com/office/drawing/2014/main" id="{03FCC5C1-52EC-524B-9437-9959B68B43F6}"/>
              </a:ext>
            </a:extLst>
          </p:cNvPr>
          <p:cNvSpPr txBox="1"/>
          <p:nvPr/>
        </p:nvSpPr>
        <p:spPr bwMode="auto">
          <a:xfrm>
            <a:off x="4623190"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66" name="TextBox 65">
            <a:extLst>
              <a:ext uri="{FF2B5EF4-FFF2-40B4-BE49-F238E27FC236}">
                <a16:creationId xmlns:a16="http://schemas.microsoft.com/office/drawing/2014/main" id="{B06B5467-5BE0-0A78-8ED3-67B60EE24EA9}"/>
              </a:ext>
            </a:extLst>
          </p:cNvPr>
          <p:cNvSpPr txBox="1"/>
          <p:nvPr/>
        </p:nvSpPr>
        <p:spPr bwMode="auto">
          <a:xfrm>
            <a:off x="4902969"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sp>
        <p:nvSpPr>
          <p:cNvPr id="67" name="TextBox 66">
            <a:extLst>
              <a:ext uri="{FF2B5EF4-FFF2-40B4-BE49-F238E27FC236}">
                <a16:creationId xmlns:a16="http://schemas.microsoft.com/office/drawing/2014/main" id="{878D7ED2-3530-9B29-E279-F677A0CC2ED8}"/>
              </a:ext>
            </a:extLst>
          </p:cNvPr>
          <p:cNvSpPr txBox="1"/>
          <p:nvPr/>
        </p:nvSpPr>
        <p:spPr bwMode="auto">
          <a:xfrm>
            <a:off x="5169100"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42</a:t>
            </a:r>
          </a:p>
        </p:txBody>
      </p:sp>
      <p:sp>
        <p:nvSpPr>
          <p:cNvPr id="68" name="TextBox 67">
            <a:extLst>
              <a:ext uri="{FF2B5EF4-FFF2-40B4-BE49-F238E27FC236}">
                <a16:creationId xmlns:a16="http://schemas.microsoft.com/office/drawing/2014/main" id="{D12F949C-6C57-1DBA-BEE3-555C25D438DA}"/>
              </a:ext>
            </a:extLst>
          </p:cNvPr>
          <p:cNvSpPr txBox="1"/>
          <p:nvPr/>
        </p:nvSpPr>
        <p:spPr bwMode="auto">
          <a:xfrm>
            <a:off x="1494430" y="3148723"/>
            <a:ext cx="380431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Time (Mo)</a:t>
            </a:r>
          </a:p>
        </p:txBody>
      </p:sp>
      <p:sp>
        <p:nvSpPr>
          <p:cNvPr id="69" name="TextBox 68">
            <a:extLst>
              <a:ext uri="{FF2B5EF4-FFF2-40B4-BE49-F238E27FC236}">
                <a16:creationId xmlns:a16="http://schemas.microsoft.com/office/drawing/2014/main" id="{8C642DFA-610C-57AA-1661-2199B50F3167}"/>
              </a:ext>
            </a:extLst>
          </p:cNvPr>
          <p:cNvSpPr txBox="1"/>
          <p:nvPr/>
        </p:nvSpPr>
        <p:spPr bwMode="auto">
          <a:xfrm rot="16200000">
            <a:off x="329737" y="1966924"/>
            <a:ext cx="1450713" cy="309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ts val="1200"/>
              </a:lnSpc>
              <a:spcBef>
                <a:spcPct val="50000"/>
              </a:spcBef>
              <a:spcAft>
                <a:spcPct val="0"/>
              </a:spcAft>
              <a:buClrTx/>
              <a:buFontTx/>
              <a:buNone/>
            </a:pPr>
            <a:r>
              <a:rPr lang="en-US" sz="1200" dirty="0">
                <a:solidFill>
                  <a:schemeClr val="bg1"/>
                </a:solidFill>
                <a:latin typeface="Calibri" panose="020F0502020204030204" pitchFamily="34" charset="0"/>
              </a:rPr>
              <a:t>Patients Without Progression (%)</a:t>
            </a:r>
          </a:p>
        </p:txBody>
      </p:sp>
      <p:cxnSp>
        <p:nvCxnSpPr>
          <p:cNvPr id="72" name="Straight Connector 71">
            <a:extLst>
              <a:ext uri="{FF2B5EF4-FFF2-40B4-BE49-F238E27FC236}">
                <a16:creationId xmlns:a16="http://schemas.microsoft.com/office/drawing/2014/main" id="{AEF9FA76-692D-2878-1CBB-2344C17A4EEC}"/>
              </a:ext>
            </a:extLst>
          </p:cNvPr>
          <p:cNvCxnSpPr/>
          <p:nvPr/>
        </p:nvCxnSpPr>
        <p:spPr bwMode="auto">
          <a:xfrm>
            <a:off x="1618648" y="146824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9F5E715E-CB45-E004-B615-8B4161EFF75E}"/>
              </a:ext>
            </a:extLst>
          </p:cNvPr>
          <p:cNvCxnSpPr/>
          <p:nvPr/>
        </p:nvCxnSpPr>
        <p:spPr bwMode="auto">
          <a:xfrm>
            <a:off x="1697230" y="1965921"/>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EC869068-22FF-0D92-8A44-8608D6FC3A25}"/>
              </a:ext>
            </a:extLst>
          </p:cNvPr>
          <p:cNvCxnSpPr/>
          <p:nvPr/>
        </p:nvCxnSpPr>
        <p:spPr bwMode="auto">
          <a:xfrm>
            <a:off x="1813911" y="200878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C0E71658-37F3-035B-574F-A1ABB79B21FD}"/>
              </a:ext>
            </a:extLst>
          </p:cNvPr>
          <p:cNvCxnSpPr/>
          <p:nvPr/>
        </p:nvCxnSpPr>
        <p:spPr bwMode="auto">
          <a:xfrm>
            <a:off x="1844868" y="218737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CBC036C8-5E79-3D87-F307-9F9BA98F2B21}"/>
              </a:ext>
            </a:extLst>
          </p:cNvPr>
          <p:cNvCxnSpPr/>
          <p:nvPr/>
        </p:nvCxnSpPr>
        <p:spPr bwMode="auto">
          <a:xfrm>
            <a:off x="1863918" y="223500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00C2ADB0-9D79-9004-8E93-B0B73BD11BC5}"/>
              </a:ext>
            </a:extLst>
          </p:cNvPr>
          <p:cNvCxnSpPr/>
          <p:nvPr/>
        </p:nvCxnSpPr>
        <p:spPr bwMode="auto">
          <a:xfrm>
            <a:off x="1885349" y="223976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DABCA9CD-83F0-C86D-5C52-69DF011521E0}"/>
              </a:ext>
            </a:extLst>
          </p:cNvPr>
          <p:cNvCxnSpPr/>
          <p:nvPr/>
        </p:nvCxnSpPr>
        <p:spPr bwMode="auto">
          <a:xfrm>
            <a:off x="1923449" y="2251671"/>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9142BA85-0D88-F0A8-ACB2-F24A4B441F2C}"/>
              </a:ext>
            </a:extLst>
          </p:cNvPr>
          <p:cNvCxnSpPr/>
          <p:nvPr/>
        </p:nvCxnSpPr>
        <p:spPr bwMode="auto">
          <a:xfrm>
            <a:off x="1940118" y="225405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7EBA0634-E98C-B16D-8260-C0AEA05DBAA4}"/>
              </a:ext>
            </a:extLst>
          </p:cNvPr>
          <p:cNvCxnSpPr/>
          <p:nvPr/>
        </p:nvCxnSpPr>
        <p:spPr bwMode="auto">
          <a:xfrm>
            <a:off x="1975837" y="228262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4DB2D496-57B2-3FB6-A055-D16CA435F289}"/>
              </a:ext>
            </a:extLst>
          </p:cNvPr>
          <p:cNvCxnSpPr/>
          <p:nvPr/>
        </p:nvCxnSpPr>
        <p:spPr bwMode="auto">
          <a:xfrm>
            <a:off x="1992506" y="228262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6005C5FD-0D90-5CD7-43E9-B3609D340E64}"/>
              </a:ext>
            </a:extLst>
          </p:cNvPr>
          <p:cNvCxnSpPr/>
          <p:nvPr/>
        </p:nvCxnSpPr>
        <p:spPr bwMode="auto">
          <a:xfrm>
            <a:off x="2018700" y="237787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5D271E54-E348-2B09-1F01-9BF0B835E83A}"/>
              </a:ext>
            </a:extLst>
          </p:cNvPr>
          <p:cNvCxnSpPr/>
          <p:nvPr/>
        </p:nvCxnSpPr>
        <p:spPr bwMode="auto">
          <a:xfrm>
            <a:off x="2044894" y="238025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F04303E2-3819-F9DB-0E46-F0234F53C42E}"/>
              </a:ext>
            </a:extLst>
          </p:cNvPr>
          <p:cNvCxnSpPr/>
          <p:nvPr/>
        </p:nvCxnSpPr>
        <p:spPr bwMode="auto">
          <a:xfrm>
            <a:off x="2104425" y="246836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FDE9EB45-EB15-3808-B743-FB4BD9AACDA5}"/>
              </a:ext>
            </a:extLst>
          </p:cNvPr>
          <p:cNvCxnSpPr/>
          <p:nvPr/>
        </p:nvCxnSpPr>
        <p:spPr bwMode="auto">
          <a:xfrm>
            <a:off x="2152050" y="248741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7B562F19-4519-E1EA-7B93-671491805DDB}"/>
              </a:ext>
            </a:extLst>
          </p:cNvPr>
          <p:cNvCxnSpPr/>
          <p:nvPr/>
        </p:nvCxnSpPr>
        <p:spPr bwMode="auto">
          <a:xfrm>
            <a:off x="2171100" y="248979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2B95CFF5-58A7-9826-6656-BD2E42A12055}"/>
              </a:ext>
            </a:extLst>
          </p:cNvPr>
          <p:cNvCxnSpPr/>
          <p:nvPr/>
        </p:nvCxnSpPr>
        <p:spPr bwMode="auto">
          <a:xfrm>
            <a:off x="2183006" y="257552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267E53CB-6F3E-BC93-4B42-ED0111E0ED58}"/>
              </a:ext>
            </a:extLst>
          </p:cNvPr>
          <p:cNvCxnSpPr/>
          <p:nvPr/>
        </p:nvCxnSpPr>
        <p:spPr bwMode="auto">
          <a:xfrm>
            <a:off x="2206819" y="258266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7E953259-1C67-943B-BBB5-FFB943E457D8}"/>
              </a:ext>
            </a:extLst>
          </p:cNvPr>
          <p:cNvCxnSpPr/>
          <p:nvPr/>
        </p:nvCxnSpPr>
        <p:spPr bwMode="auto">
          <a:xfrm>
            <a:off x="2225869" y="260171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1774B893-8204-FE90-CFFD-8C5C76C5CAC2}"/>
              </a:ext>
            </a:extLst>
          </p:cNvPr>
          <p:cNvCxnSpPr/>
          <p:nvPr/>
        </p:nvCxnSpPr>
        <p:spPr bwMode="auto">
          <a:xfrm>
            <a:off x="2273494" y="262076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A9F96EDB-D185-13E1-F636-38BCF1F29CCE}"/>
              </a:ext>
            </a:extLst>
          </p:cNvPr>
          <p:cNvCxnSpPr/>
          <p:nvPr/>
        </p:nvCxnSpPr>
        <p:spPr bwMode="auto">
          <a:xfrm>
            <a:off x="2347312" y="2706489"/>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2D37A787-89E5-2300-E860-6BDA8B8F1C25}"/>
              </a:ext>
            </a:extLst>
          </p:cNvPr>
          <p:cNvCxnSpPr/>
          <p:nvPr/>
        </p:nvCxnSpPr>
        <p:spPr bwMode="auto">
          <a:xfrm>
            <a:off x="2425894" y="2706489"/>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F70BA46B-B301-87CB-AC5F-94C141025633}"/>
              </a:ext>
            </a:extLst>
          </p:cNvPr>
          <p:cNvCxnSpPr/>
          <p:nvPr/>
        </p:nvCxnSpPr>
        <p:spPr bwMode="auto">
          <a:xfrm>
            <a:off x="2511619" y="2706489"/>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BF808DFB-4C96-8365-68BA-90F48BDD1BBD}"/>
              </a:ext>
            </a:extLst>
          </p:cNvPr>
          <p:cNvCxnSpPr/>
          <p:nvPr/>
        </p:nvCxnSpPr>
        <p:spPr bwMode="auto">
          <a:xfrm>
            <a:off x="2542576" y="2706489"/>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45FEB5D7-DEA4-31ED-DC54-1E504390FA43}"/>
              </a:ext>
            </a:extLst>
          </p:cNvPr>
          <p:cNvCxnSpPr/>
          <p:nvPr/>
        </p:nvCxnSpPr>
        <p:spPr bwMode="auto">
          <a:xfrm>
            <a:off x="3442688" y="285551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527CA66D-651A-C9B4-76E2-07896E474F5B}"/>
              </a:ext>
            </a:extLst>
          </p:cNvPr>
          <p:cNvCxnSpPr/>
          <p:nvPr/>
        </p:nvCxnSpPr>
        <p:spPr bwMode="auto">
          <a:xfrm>
            <a:off x="3683194" y="287555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4E6D46BD-1F2C-5421-2E97-6586995B4EF4}"/>
              </a:ext>
            </a:extLst>
          </p:cNvPr>
          <p:cNvCxnSpPr/>
          <p:nvPr/>
        </p:nvCxnSpPr>
        <p:spPr bwMode="auto">
          <a:xfrm>
            <a:off x="3957038" y="288746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CC0C6B84-3155-B95A-4A48-48E5C04CF754}"/>
              </a:ext>
            </a:extLst>
          </p:cNvPr>
          <p:cNvCxnSpPr/>
          <p:nvPr/>
        </p:nvCxnSpPr>
        <p:spPr bwMode="auto">
          <a:xfrm>
            <a:off x="4492820" y="288746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C7C4575D-8200-7722-80E9-0697BA1589FE}"/>
              </a:ext>
            </a:extLst>
          </p:cNvPr>
          <p:cNvCxnSpPr/>
          <p:nvPr/>
        </p:nvCxnSpPr>
        <p:spPr bwMode="auto">
          <a:xfrm>
            <a:off x="4995264" y="2924175"/>
            <a:ext cx="0" cy="72152"/>
          </a:xfrm>
          <a:prstGeom prst="line">
            <a:avLst/>
          </a:prstGeom>
          <a:noFill/>
          <a:ln w="19050" cap="flat" cmpd="sng" algn="ctr">
            <a:solidFill>
              <a:schemeClr val="accent3"/>
            </a:solidFill>
            <a:prstDash val="solid"/>
            <a:round/>
            <a:headEnd type="none" w="med" len="med"/>
            <a:tailEnd type="none" w="med" len="med"/>
          </a:ln>
          <a:effectLst/>
        </p:spPr>
      </p:cxnSp>
      <p:grpSp>
        <p:nvGrpSpPr>
          <p:cNvPr id="103" name="Group 102">
            <a:extLst>
              <a:ext uri="{FF2B5EF4-FFF2-40B4-BE49-F238E27FC236}">
                <a16:creationId xmlns:a16="http://schemas.microsoft.com/office/drawing/2014/main" id="{8EE380D2-4719-7B5E-F8C6-C73DB8BA4CBD}"/>
              </a:ext>
            </a:extLst>
          </p:cNvPr>
          <p:cNvGrpSpPr/>
          <p:nvPr/>
        </p:nvGrpSpPr>
        <p:grpSpPr>
          <a:xfrm>
            <a:off x="1507332" y="1445419"/>
            <a:ext cx="3488531" cy="1507331"/>
            <a:chOff x="1507332" y="1445419"/>
            <a:chExt cx="3488531" cy="1507331"/>
          </a:xfrm>
        </p:grpSpPr>
        <p:sp>
          <p:nvSpPr>
            <p:cNvPr id="100" name="Freeform: Shape 99">
              <a:extLst>
                <a:ext uri="{FF2B5EF4-FFF2-40B4-BE49-F238E27FC236}">
                  <a16:creationId xmlns:a16="http://schemas.microsoft.com/office/drawing/2014/main" id="{6A222E64-DD36-AB1C-F726-D532A610330D}"/>
                </a:ext>
              </a:extLst>
            </p:cNvPr>
            <p:cNvSpPr/>
            <p:nvPr/>
          </p:nvSpPr>
          <p:spPr bwMode="auto">
            <a:xfrm>
              <a:off x="1507332" y="1445419"/>
              <a:ext cx="664368" cy="1057274"/>
            </a:xfrm>
            <a:custGeom>
              <a:avLst/>
              <a:gdLst>
                <a:gd name="connsiteX0" fmla="*/ 0 w 657225"/>
                <a:gd name="connsiteY0" fmla="*/ 0 h 1059656"/>
                <a:gd name="connsiteX1" fmla="*/ 69057 w 657225"/>
                <a:gd name="connsiteY1" fmla="*/ 21431 h 1059656"/>
                <a:gd name="connsiteX2" fmla="*/ 69057 w 657225"/>
                <a:gd name="connsiteY2" fmla="*/ 42862 h 1059656"/>
                <a:gd name="connsiteX3" fmla="*/ 90488 w 657225"/>
                <a:gd name="connsiteY3" fmla="*/ 42862 h 1059656"/>
                <a:gd name="connsiteX4" fmla="*/ 100013 w 657225"/>
                <a:gd name="connsiteY4" fmla="*/ 52387 h 1059656"/>
                <a:gd name="connsiteX5" fmla="*/ 119063 w 657225"/>
                <a:gd name="connsiteY5" fmla="*/ 52387 h 1059656"/>
                <a:gd name="connsiteX6" fmla="*/ 119063 w 657225"/>
                <a:gd name="connsiteY6" fmla="*/ 71437 h 1059656"/>
                <a:gd name="connsiteX7" fmla="*/ 128588 w 657225"/>
                <a:gd name="connsiteY7" fmla="*/ 71437 h 1059656"/>
                <a:gd name="connsiteX8" fmla="*/ 128588 w 657225"/>
                <a:gd name="connsiteY8" fmla="*/ 97631 h 1059656"/>
                <a:gd name="connsiteX9" fmla="*/ 145257 w 657225"/>
                <a:gd name="connsiteY9" fmla="*/ 97631 h 1059656"/>
                <a:gd name="connsiteX10" fmla="*/ 145257 w 657225"/>
                <a:gd name="connsiteY10" fmla="*/ 159544 h 1059656"/>
                <a:gd name="connsiteX11" fmla="*/ 157163 w 657225"/>
                <a:gd name="connsiteY11" fmla="*/ 159544 h 1059656"/>
                <a:gd name="connsiteX12" fmla="*/ 157163 w 657225"/>
                <a:gd name="connsiteY12" fmla="*/ 369094 h 1059656"/>
                <a:gd name="connsiteX13" fmla="*/ 176213 w 657225"/>
                <a:gd name="connsiteY13" fmla="*/ 369094 h 1059656"/>
                <a:gd name="connsiteX14" fmla="*/ 176213 w 657225"/>
                <a:gd name="connsiteY14" fmla="*/ 411956 h 1059656"/>
                <a:gd name="connsiteX15" fmla="*/ 180975 w 657225"/>
                <a:gd name="connsiteY15" fmla="*/ 411956 h 1059656"/>
                <a:gd name="connsiteX16" fmla="*/ 180975 w 657225"/>
                <a:gd name="connsiteY16" fmla="*/ 476250 h 1059656"/>
                <a:gd name="connsiteX17" fmla="*/ 188119 w 657225"/>
                <a:gd name="connsiteY17" fmla="*/ 476250 h 1059656"/>
                <a:gd name="connsiteX18" fmla="*/ 188119 w 657225"/>
                <a:gd name="connsiteY18" fmla="*/ 564356 h 1059656"/>
                <a:gd name="connsiteX19" fmla="*/ 230982 w 657225"/>
                <a:gd name="connsiteY19" fmla="*/ 564356 h 1059656"/>
                <a:gd name="connsiteX20" fmla="*/ 230982 w 657225"/>
                <a:gd name="connsiteY20" fmla="*/ 569119 h 1059656"/>
                <a:gd name="connsiteX21" fmla="*/ 261938 w 657225"/>
                <a:gd name="connsiteY21" fmla="*/ 569119 h 1059656"/>
                <a:gd name="connsiteX22" fmla="*/ 261938 w 657225"/>
                <a:gd name="connsiteY22" fmla="*/ 569119 h 1059656"/>
                <a:gd name="connsiteX23" fmla="*/ 288132 w 657225"/>
                <a:gd name="connsiteY23" fmla="*/ 569119 h 1059656"/>
                <a:gd name="connsiteX24" fmla="*/ 288132 w 657225"/>
                <a:gd name="connsiteY24" fmla="*/ 595312 h 1059656"/>
                <a:gd name="connsiteX25" fmla="*/ 309563 w 657225"/>
                <a:gd name="connsiteY25" fmla="*/ 595312 h 1059656"/>
                <a:gd name="connsiteX26" fmla="*/ 309563 w 657225"/>
                <a:gd name="connsiteY26" fmla="*/ 633412 h 1059656"/>
                <a:gd name="connsiteX27" fmla="*/ 328613 w 657225"/>
                <a:gd name="connsiteY27" fmla="*/ 633412 h 1059656"/>
                <a:gd name="connsiteX28" fmla="*/ 328613 w 657225"/>
                <a:gd name="connsiteY28" fmla="*/ 678656 h 1059656"/>
                <a:gd name="connsiteX29" fmla="*/ 330994 w 657225"/>
                <a:gd name="connsiteY29" fmla="*/ 676275 h 1059656"/>
                <a:gd name="connsiteX30" fmla="*/ 330994 w 657225"/>
                <a:gd name="connsiteY30" fmla="*/ 733425 h 1059656"/>
                <a:gd name="connsiteX31" fmla="*/ 340519 w 657225"/>
                <a:gd name="connsiteY31" fmla="*/ 733425 h 1059656"/>
                <a:gd name="connsiteX32" fmla="*/ 340519 w 657225"/>
                <a:gd name="connsiteY32" fmla="*/ 797719 h 1059656"/>
                <a:gd name="connsiteX33" fmla="*/ 361950 w 657225"/>
                <a:gd name="connsiteY33" fmla="*/ 797719 h 1059656"/>
                <a:gd name="connsiteX34" fmla="*/ 361950 w 657225"/>
                <a:gd name="connsiteY34" fmla="*/ 823912 h 1059656"/>
                <a:gd name="connsiteX35" fmla="*/ 395288 w 657225"/>
                <a:gd name="connsiteY35" fmla="*/ 823912 h 1059656"/>
                <a:gd name="connsiteX36" fmla="*/ 395288 w 657225"/>
                <a:gd name="connsiteY36" fmla="*/ 831056 h 1059656"/>
                <a:gd name="connsiteX37" fmla="*/ 438150 w 657225"/>
                <a:gd name="connsiteY37" fmla="*/ 831056 h 1059656"/>
                <a:gd name="connsiteX38" fmla="*/ 445294 w 657225"/>
                <a:gd name="connsiteY38" fmla="*/ 838200 h 1059656"/>
                <a:gd name="connsiteX39" fmla="*/ 445294 w 657225"/>
                <a:gd name="connsiteY39" fmla="*/ 866775 h 1059656"/>
                <a:gd name="connsiteX40" fmla="*/ 490538 w 657225"/>
                <a:gd name="connsiteY40" fmla="*/ 866775 h 1059656"/>
                <a:gd name="connsiteX41" fmla="*/ 490538 w 657225"/>
                <a:gd name="connsiteY41" fmla="*/ 931069 h 1059656"/>
                <a:gd name="connsiteX42" fmla="*/ 507207 w 657225"/>
                <a:gd name="connsiteY42" fmla="*/ 931069 h 1059656"/>
                <a:gd name="connsiteX43" fmla="*/ 507207 w 657225"/>
                <a:gd name="connsiteY43" fmla="*/ 966787 h 1059656"/>
                <a:gd name="connsiteX44" fmla="*/ 540544 w 657225"/>
                <a:gd name="connsiteY44" fmla="*/ 966787 h 1059656"/>
                <a:gd name="connsiteX45" fmla="*/ 540544 w 657225"/>
                <a:gd name="connsiteY45" fmla="*/ 983456 h 1059656"/>
                <a:gd name="connsiteX46" fmla="*/ 554832 w 657225"/>
                <a:gd name="connsiteY46" fmla="*/ 983456 h 1059656"/>
                <a:gd name="connsiteX47" fmla="*/ 554832 w 657225"/>
                <a:gd name="connsiteY47" fmla="*/ 1000125 h 1059656"/>
                <a:gd name="connsiteX48" fmla="*/ 566738 w 657225"/>
                <a:gd name="connsiteY48" fmla="*/ 1000125 h 1059656"/>
                <a:gd name="connsiteX49" fmla="*/ 566738 w 657225"/>
                <a:gd name="connsiteY49" fmla="*/ 1014412 h 1059656"/>
                <a:gd name="connsiteX50" fmla="*/ 583407 w 657225"/>
                <a:gd name="connsiteY50" fmla="*/ 1014412 h 1059656"/>
                <a:gd name="connsiteX51" fmla="*/ 583407 w 657225"/>
                <a:gd name="connsiteY51" fmla="*/ 1052512 h 1059656"/>
                <a:gd name="connsiteX52" fmla="*/ 602457 w 657225"/>
                <a:gd name="connsiteY52" fmla="*/ 1052512 h 1059656"/>
                <a:gd name="connsiteX53" fmla="*/ 657225 w 657225"/>
                <a:gd name="connsiteY53" fmla="*/ 1052512 h 1059656"/>
                <a:gd name="connsiteX54" fmla="*/ 650082 w 657225"/>
                <a:gd name="connsiteY54" fmla="*/ 1059656 h 1059656"/>
                <a:gd name="connsiteX0" fmla="*/ 0 w 657225"/>
                <a:gd name="connsiteY0" fmla="*/ 0 h 1057274"/>
                <a:gd name="connsiteX1" fmla="*/ 69057 w 657225"/>
                <a:gd name="connsiteY1" fmla="*/ 21431 h 1057274"/>
                <a:gd name="connsiteX2" fmla="*/ 69057 w 657225"/>
                <a:gd name="connsiteY2" fmla="*/ 42862 h 1057274"/>
                <a:gd name="connsiteX3" fmla="*/ 90488 w 657225"/>
                <a:gd name="connsiteY3" fmla="*/ 42862 h 1057274"/>
                <a:gd name="connsiteX4" fmla="*/ 100013 w 657225"/>
                <a:gd name="connsiteY4" fmla="*/ 52387 h 1057274"/>
                <a:gd name="connsiteX5" fmla="*/ 119063 w 657225"/>
                <a:gd name="connsiteY5" fmla="*/ 52387 h 1057274"/>
                <a:gd name="connsiteX6" fmla="*/ 119063 w 657225"/>
                <a:gd name="connsiteY6" fmla="*/ 71437 h 1057274"/>
                <a:gd name="connsiteX7" fmla="*/ 128588 w 657225"/>
                <a:gd name="connsiteY7" fmla="*/ 71437 h 1057274"/>
                <a:gd name="connsiteX8" fmla="*/ 128588 w 657225"/>
                <a:gd name="connsiteY8" fmla="*/ 97631 h 1057274"/>
                <a:gd name="connsiteX9" fmla="*/ 145257 w 657225"/>
                <a:gd name="connsiteY9" fmla="*/ 97631 h 1057274"/>
                <a:gd name="connsiteX10" fmla="*/ 145257 w 657225"/>
                <a:gd name="connsiteY10" fmla="*/ 159544 h 1057274"/>
                <a:gd name="connsiteX11" fmla="*/ 157163 w 657225"/>
                <a:gd name="connsiteY11" fmla="*/ 159544 h 1057274"/>
                <a:gd name="connsiteX12" fmla="*/ 157163 w 657225"/>
                <a:gd name="connsiteY12" fmla="*/ 369094 h 1057274"/>
                <a:gd name="connsiteX13" fmla="*/ 176213 w 657225"/>
                <a:gd name="connsiteY13" fmla="*/ 369094 h 1057274"/>
                <a:gd name="connsiteX14" fmla="*/ 176213 w 657225"/>
                <a:gd name="connsiteY14" fmla="*/ 411956 h 1057274"/>
                <a:gd name="connsiteX15" fmla="*/ 180975 w 657225"/>
                <a:gd name="connsiteY15" fmla="*/ 411956 h 1057274"/>
                <a:gd name="connsiteX16" fmla="*/ 180975 w 657225"/>
                <a:gd name="connsiteY16" fmla="*/ 476250 h 1057274"/>
                <a:gd name="connsiteX17" fmla="*/ 188119 w 657225"/>
                <a:gd name="connsiteY17" fmla="*/ 476250 h 1057274"/>
                <a:gd name="connsiteX18" fmla="*/ 188119 w 657225"/>
                <a:gd name="connsiteY18" fmla="*/ 564356 h 1057274"/>
                <a:gd name="connsiteX19" fmla="*/ 230982 w 657225"/>
                <a:gd name="connsiteY19" fmla="*/ 564356 h 1057274"/>
                <a:gd name="connsiteX20" fmla="*/ 230982 w 657225"/>
                <a:gd name="connsiteY20" fmla="*/ 569119 h 1057274"/>
                <a:gd name="connsiteX21" fmla="*/ 261938 w 657225"/>
                <a:gd name="connsiteY21" fmla="*/ 569119 h 1057274"/>
                <a:gd name="connsiteX22" fmla="*/ 261938 w 657225"/>
                <a:gd name="connsiteY22" fmla="*/ 569119 h 1057274"/>
                <a:gd name="connsiteX23" fmla="*/ 288132 w 657225"/>
                <a:gd name="connsiteY23" fmla="*/ 569119 h 1057274"/>
                <a:gd name="connsiteX24" fmla="*/ 288132 w 657225"/>
                <a:gd name="connsiteY24" fmla="*/ 595312 h 1057274"/>
                <a:gd name="connsiteX25" fmla="*/ 309563 w 657225"/>
                <a:gd name="connsiteY25" fmla="*/ 595312 h 1057274"/>
                <a:gd name="connsiteX26" fmla="*/ 309563 w 657225"/>
                <a:gd name="connsiteY26" fmla="*/ 633412 h 1057274"/>
                <a:gd name="connsiteX27" fmla="*/ 328613 w 657225"/>
                <a:gd name="connsiteY27" fmla="*/ 633412 h 1057274"/>
                <a:gd name="connsiteX28" fmla="*/ 328613 w 657225"/>
                <a:gd name="connsiteY28" fmla="*/ 678656 h 1057274"/>
                <a:gd name="connsiteX29" fmla="*/ 330994 w 657225"/>
                <a:gd name="connsiteY29" fmla="*/ 676275 h 1057274"/>
                <a:gd name="connsiteX30" fmla="*/ 330994 w 657225"/>
                <a:gd name="connsiteY30" fmla="*/ 733425 h 1057274"/>
                <a:gd name="connsiteX31" fmla="*/ 340519 w 657225"/>
                <a:gd name="connsiteY31" fmla="*/ 733425 h 1057274"/>
                <a:gd name="connsiteX32" fmla="*/ 340519 w 657225"/>
                <a:gd name="connsiteY32" fmla="*/ 797719 h 1057274"/>
                <a:gd name="connsiteX33" fmla="*/ 361950 w 657225"/>
                <a:gd name="connsiteY33" fmla="*/ 797719 h 1057274"/>
                <a:gd name="connsiteX34" fmla="*/ 361950 w 657225"/>
                <a:gd name="connsiteY34" fmla="*/ 823912 h 1057274"/>
                <a:gd name="connsiteX35" fmla="*/ 395288 w 657225"/>
                <a:gd name="connsiteY35" fmla="*/ 823912 h 1057274"/>
                <a:gd name="connsiteX36" fmla="*/ 395288 w 657225"/>
                <a:gd name="connsiteY36" fmla="*/ 831056 h 1057274"/>
                <a:gd name="connsiteX37" fmla="*/ 438150 w 657225"/>
                <a:gd name="connsiteY37" fmla="*/ 831056 h 1057274"/>
                <a:gd name="connsiteX38" fmla="*/ 445294 w 657225"/>
                <a:gd name="connsiteY38" fmla="*/ 838200 h 1057274"/>
                <a:gd name="connsiteX39" fmla="*/ 445294 w 657225"/>
                <a:gd name="connsiteY39" fmla="*/ 866775 h 1057274"/>
                <a:gd name="connsiteX40" fmla="*/ 490538 w 657225"/>
                <a:gd name="connsiteY40" fmla="*/ 866775 h 1057274"/>
                <a:gd name="connsiteX41" fmla="*/ 490538 w 657225"/>
                <a:gd name="connsiteY41" fmla="*/ 931069 h 1057274"/>
                <a:gd name="connsiteX42" fmla="*/ 507207 w 657225"/>
                <a:gd name="connsiteY42" fmla="*/ 931069 h 1057274"/>
                <a:gd name="connsiteX43" fmla="*/ 507207 w 657225"/>
                <a:gd name="connsiteY43" fmla="*/ 966787 h 1057274"/>
                <a:gd name="connsiteX44" fmla="*/ 540544 w 657225"/>
                <a:gd name="connsiteY44" fmla="*/ 966787 h 1057274"/>
                <a:gd name="connsiteX45" fmla="*/ 540544 w 657225"/>
                <a:gd name="connsiteY45" fmla="*/ 983456 h 1057274"/>
                <a:gd name="connsiteX46" fmla="*/ 554832 w 657225"/>
                <a:gd name="connsiteY46" fmla="*/ 983456 h 1057274"/>
                <a:gd name="connsiteX47" fmla="*/ 554832 w 657225"/>
                <a:gd name="connsiteY47" fmla="*/ 1000125 h 1057274"/>
                <a:gd name="connsiteX48" fmla="*/ 566738 w 657225"/>
                <a:gd name="connsiteY48" fmla="*/ 1000125 h 1057274"/>
                <a:gd name="connsiteX49" fmla="*/ 566738 w 657225"/>
                <a:gd name="connsiteY49" fmla="*/ 1014412 h 1057274"/>
                <a:gd name="connsiteX50" fmla="*/ 583407 w 657225"/>
                <a:gd name="connsiteY50" fmla="*/ 1014412 h 1057274"/>
                <a:gd name="connsiteX51" fmla="*/ 583407 w 657225"/>
                <a:gd name="connsiteY51" fmla="*/ 1052512 h 1057274"/>
                <a:gd name="connsiteX52" fmla="*/ 602457 w 657225"/>
                <a:gd name="connsiteY52" fmla="*/ 1052512 h 1057274"/>
                <a:gd name="connsiteX53" fmla="*/ 657225 w 657225"/>
                <a:gd name="connsiteY53" fmla="*/ 1052512 h 1057274"/>
                <a:gd name="connsiteX54" fmla="*/ 633414 w 657225"/>
                <a:gd name="connsiteY54" fmla="*/ 1057274 h 1057274"/>
                <a:gd name="connsiteX0" fmla="*/ 0 w 642937"/>
                <a:gd name="connsiteY0" fmla="*/ 0 h 1057274"/>
                <a:gd name="connsiteX1" fmla="*/ 69057 w 642937"/>
                <a:gd name="connsiteY1" fmla="*/ 21431 h 1057274"/>
                <a:gd name="connsiteX2" fmla="*/ 69057 w 642937"/>
                <a:gd name="connsiteY2" fmla="*/ 42862 h 1057274"/>
                <a:gd name="connsiteX3" fmla="*/ 90488 w 642937"/>
                <a:gd name="connsiteY3" fmla="*/ 42862 h 1057274"/>
                <a:gd name="connsiteX4" fmla="*/ 100013 w 642937"/>
                <a:gd name="connsiteY4" fmla="*/ 52387 h 1057274"/>
                <a:gd name="connsiteX5" fmla="*/ 119063 w 642937"/>
                <a:gd name="connsiteY5" fmla="*/ 52387 h 1057274"/>
                <a:gd name="connsiteX6" fmla="*/ 119063 w 642937"/>
                <a:gd name="connsiteY6" fmla="*/ 71437 h 1057274"/>
                <a:gd name="connsiteX7" fmla="*/ 128588 w 642937"/>
                <a:gd name="connsiteY7" fmla="*/ 71437 h 1057274"/>
                <a:gd name="connsiteX8" fmla="*/ 128588 w 642937"/>
                <a:gd name="connsiteY8" fmla="*/ 97631 h 1057274"/>
                <a:gd name="connsiteX9" fmla="*/ 145257 w 642937"/>
                <a:gd name="connsiteY9" fmla="*/ 97631 h 1057274"/>
                <a:gd name="connsiteX10" fmla="*/ 145257 w 642937"/>
                <a:gd name="connsiteY10" fmla="*/ 159544 h 1057274"/>
                <a:gd name="connsiteX11" fmla="*/ 157163 w 642937"/>
                <a:gd name="connsiteY11" fmla="*/ 159544 h 1057274"/>
                <a:gd name="connsiteX12" fmla="*/ 157163 w 642937"/>
                <a:gd name="connsiteY12" fmla="*/ 369094 h 1057274"/>
                <a:gd name="connsiteX13" fmla="*/ 176213 w 642937"/>
                <a:gd name="connsiteY13" fmla="*/ 369094 h 1057274"/>
                <a:gd name="connsiteX14" fmla="*/ 176213 w 642937"/>
                <a:gd name="connsiteY14" fmla="*/ 411956 h 1057274"/>
                <a:gd name="connsiteX15" fmla="*/ 180975 w 642937"/>
                <a:gd name="connsiteY15" fmla="*/ 411956 h 1057274"/>
                <a:gd name="connsiteX16" fmla="*/ 180975 w 642937"/>
                <a:gd name="connsiteY16" fmla="*/ 476250 h 1057274"/>
                <a:gd name="connsiteX17" fmla="*/ 188119 w 642937"/>
                <a:gd name="connsiteY17" fmla="*/ 476250 h 1057274"/>
                <a:gd name="connsiteX18" fmla="*/ 188119 w 642937"/>
                <a:gd name="connsiteY18" fmla="*/ 564356 h 1057274"/>
                <a:gd name="connsiteX19" fmla="*/ 230982 w 642937"/>
                <a:gd name="connsiteY19" fmla="*/ 564356 h 1057274"/>
                <a:gd name="connsiteX20" fmla="*/ 230982 w 642937"/>
                <a:gd name="connsiteY20" fmla="*/ 569119 h 1057274"/>
                <a:gd name="connsiteX21" fmla="*/ 261938 w 642937"/>
                <a:gd name="connsiteY21" fmla="*/ 569119 h 1057274"/>
                <a:gd name="connsiteX22" fmla="*/ 261938 w 642937"/>
                <a:gd name="connsiteY22" fmla="*/ 569119 h 1057274"/>
                <a:gd name="connsiteX23" fmla="*/ 288132 w 642937"/>
                <a:gd name="connsiteY23" fmla="*/ 569119 h 1057274"/>
                <a:gd name="connsiteX24" fmla="*/ 288132 w 642937"/>
                <a:gd name="connsiteY24" fmla="*/ 595312 h 1057274"/>
                <a:gd name="connsiteX25" fmla="*/ 309563 w 642937"/>
                <a:gd name="connsiteY25" fmla="*/ 595312 h 1057274"/>
                <a:gd name="connsiteX26" fmla="*/ 309563 w 642937"/>
                <a:gd name="connsiteY26" fmla="*/ 633412 h 1057274"/>
                <a:gd name="connsiteX27" fmla="*/ 328613 w 642937"/>
                <a:gd name="connsiteY27" fmla="*/ 633412 h 1057274"/>
                <a:gd name="connsiteX28" fmla="*/ 328613 w 642937"/>
                <a:gd name="connsiteY28" fmla="*/ 678656 h 1057274"/>
                <a:gd name="connsiteX29" fmla="*/ 330994 w 642937"/>
                <a:gd name="connsiteY29" fmla="*/ 676275 h 1057274"/>
                <a:gd name="connsiteX30" fmla="*/ 330994 w 642937"/>
                <a:gd name="connsiteY30" fmla="*/ 733425 h 1057274"/>
                <a:gd name="connsiteX31" fmla="*/ 340519 w 642937"/>
                <a:gd name="connsiteY31" fmla="*/ 733425 h 1057274"/>
                <a:gd name="connsiteX32" fmla="*/ 340519 w 642937"/>
                <a:gd name="connsiteY32" fmla="*/ 797719 h 1057274"/>
                <a:gd name="connsiteX33" fmla="*/ 361950 w 642937"/>
                <a:gd name="connsiteY33" fmla="*/ 797719 h 1057274"/>
                <a:gd name="connsiteX34" fmla="*/ 361950 w 642937"/>
                <a:gd name="connsiteY34" fmla="*/ 823912 h 1057274"/>
                <a:gd name="connsiteX35" fmla="*/ 395288 w 642937"/>
                <a:gd name="connsiteY35" fmla="*/ 823912 h 1057274"/>
                <a:gd name="connsiteX36" fmla="*/ 395288 w 642937"/>
                <a:gd name="connsiteY36" fmla="*/ 831056 h 1057274"/>
                <a:gd name="connsiteX37" fmla="*/ 438150 w 642937"/>
                <a:gd name="connsiteY37" fmla="*/ 831056 h 1057274"/>
                <a:gd name="connsiteX38" fmla="*/ 445294 w 642937"/>
                <a:gd name="connsiteY38" fmla="*/ 838200 h 1057274"/>
                <a:gd name="connsiteX39" fmla="*/ 445294 w 642937"/>
                <a:gd name="connsiteY39" fmla="*/ 866775 h 1057274"/>
                <a:gd name="connsiteX40" fmla="*/ 490538 w 642937"/>
                <a:gd name="connsiteY40" fmla="*/ 866775 h 1057274"/>
                <a:gd name="connsiteX41" fmla="*/ 490538 w 642937"/>
                <a:gd name="connsiteY41" fmla="*/ 931069 h 1057274"/>
                <a:gd name="connsiteX42" fmla="*/ 507207 w 642937"/>
                <a:gd name="connsiteY42" fmla="*/ 931069 h 1057274"/>
                <a:gd name="connsiteX43" fmla="*/ 507207 w 642937"/>
                <a:gd name="connsiteY43" fmla="*/ 966787 h 1057274"/>
                <a:gd name="connsiteX44" fmla="*/ 540544 w 642937"/>
                <a:gd name="connsiteY44" fmla="*/ 966787 h 1057274"/>
                <a:gd name="connsiteX45" fmla="*/ 540544 w 642937"/>
                <a:gd name="connsiteY45" fmla="*/ 983456 h 1057274"/>
                <a:gd name="connsiteX46" fmla="*/ 554832 w 642937"/>
                <a:gd name="connsiteY46" fmla="*/ 983456 h 1057274"/>
                <a:gd name="connsiteX47" fmla="*/ 554832 w 642937"/>
                <a:gd name="connsiteY47" fmla="*/ 1000125 h 1057274"/>
                <a:gd name="connsiteX48" fmla="*/ 566738 w 642937"/>
                <a:gd name="connsiteY48" fmla="*/ 1000125 h 1057274"/>
                <a:gd name="connsiteX49" fmla="*/ 566738 w 642937"/>
                <a:gd name="connsiteY49" fmla="*/ 1014412 h 1057274"/>
                <a:gd name="connsiteX50" fmla="*/ 583407 w 642937"/>
                <a:gd name="connsiteY50" fmla="*/ 1014412 h 1057274"/>
                <a:gd name="connsiteX51" fmla="*/ 583407 w 642937"/>
                <a:gd name="connsiteY51" fmla="*/ 1052512 h 1057274"/>
                <a:gd name="connsiteX52" fmla="*/ 602457 w 642937"/>
                <a:gd name="connsiteY52" fmla="*/ 1052512 h 1057274"/>
                <a:gd name="connsiteX53" fmla="*/ 642937 w 642937"/>
                <a:gd name="connsiteY53" fmla="*/ 1047750 h 1057274"/>
                <a:gd name="connsiteX54" fmla="*/ 633414 w 642937"/>
                <a:gd name="connsiteY54" fmla="*/ 1057274 h 1057274"/>
                <a:gd name="connsiteX0" fmla="*/ 0 w 664368"/>
                <a:gd name="connsiteY0" fmla="*/ 0 h 1057274"/>
                <a:gd name="connsiteX1" fmla="*/ 69057 w 664368"/>
                <a:gd name="connsiteY1" fmla="*/ 21431 h 1057274"/>
                <a:gd name="connsiteX2" fmla="*/ 69057 w 664368"/>
                <a:gd name="connsiteY2" fmla="*/ 42862 h 1057274"/>
                <a:gd name="connsiteX3" fmla="*/ 90488 w 664368"/>
                <a:gd name="connsiteY3" fmla="*/ 42862 h 1057274"/>
                <a:gd name="connsiteX4" fmla="*/ 100013 w 664368"/>
                <a:gd name="connsiteY4" fmla="*/ 52387 h 1057274"/>
                <a:gd name="connsiteX5" fmla="*/ 119063 w 664368"/>
                <a:gd name="connsiteY5" fmla="*/ 52387 h 1057274"/>
                <a:gd name="connsiteX6" fmla="*/ 119063 w 664368"/>
                <a:gd name="connsiteY6" fmla="*/ 71437 h 1057274"/>
                <a:gd name="connsiteX7" fmla="*/ 128588 w 664368"/>
                <a:gd name="connsiteY7" fmla="*/ 71437 h 1057274"/>
                <a:gd name="connsiteX8" fmla="*/ 128588 w 664368"/>
                <a:gd name="connsiteY8" fmla="*/ 97631 h 1057274"/>
                <a:gd name="connsiteX9" fmla="*/ 145257 w 664368"/>
                <a:gd name="connsiteY9" fmla="*/ 97631 h 1057274"/>
                <a:gd name="connsiteX10" fmla="*/ 145257 w 664368"/>
                <a:gd name="connsiteY10" fmla="*/ 159544 h 1057274"/>
                <a:gd name="connsiteX11" fmla="*/ 157163 w 664368"/>
                <a:gd name="connsiteY11" fmla="*/ 159544 h 1057274"/>
                <a:gd name="connsiteX12" fmla="*/ 157163 w 664368"/>
                <a:gd name="connsiteY12" fmla="*/ 369094 h 1057274"/>
                <a:gd name="connsiteX13" fmla="*/ 176213 w 664368"/>
                <a:gd name="connsiteY13" fmla="*/ 369094 h 1057274"/>
                <a:gd name="connsiteX14" fmla="*/ 176213 w 664368"/>
                <a:gd name="connsiteY14" fmla="*/ 411956 h 1057274"/>
                <a:gd name="connsiteX15" fmla="*/ 180975 w 664368"/>
                <a:gd name="connsiteY15" fmla="*/ 411956 h 1057274"/>
                <a:gd name="connsiteX16" fmla="*/ 180975 w 664368"/>
                <a:gd name="connsiteY16" fmla="*/ 476250 h 1057274"/>
                <a:gd name="connsiteX17" fmla="*/ 188119 w 664368"/>
                <a:gd name="connsiteY17" fmla="*/ 476250 h 1057274"/>
                <a:gd name="connsiteX18" fmla="*/ 188119 w 664368"/>
                <a:gd name="connsiteY18" fmla="*/ 564356 h 1057274"/>
                <a:gd name="connsiteX19" fmla="*/ 230982 w 664368"/>
                <a:gd name="connsiteY19" fmla="*/ 564356 h 1057274"/>
                <a:gd name="connsiteX20" fmla="*/ 230982 w 664368"/>
                <a:gd name="connsiteY20" fmla="*/ 569119 h 1057274"/>
                <a:gd name="connsiteX21" fmla="*/ 261938 w 664368"/>
                <a:gd name="connsiteY21" fmla="*/ 569119 h 1057274"/>
                <a:gd name="connsiteX22" fmla="*/ 261938 w 664368"/>
                <a:gd name="connsiteY22" fmla="*/ 569119 h 1057274"/>
                <a:gd name="connsiteX23" fmla="*/ 288132 w 664368"/>
                <a:gd name="connsiteY23" fmla="*/ 569119 h 1057274"/>
                <a:gd name="connsiteX24" fmla="*/ 288132 w 664368"/>
                <a:gd name="connsiteY24" fmla="*/ 595312 h 1057274"/>
                <a:gd name="connsiteX25" fmla="*/ 309563 w 664368"/>
                <a:gd name="connsiteY25" fmla="*/ 595312 h 1057274"/>
                <a:gd name="connsiteX26" fmla="*/ 309563 w 664368"/>
                <a:gd name="connsiteY26" fmla="*/ 633412 h 1057274"/>
                <a:gd name="connsiteX27" fmla="*/ 328613 w 664368"/>
                <a:gd name="connsiteY27" fmla="*/ 633412 h 1057274"/>
                <a:gd name="connsiteX28" fmla="*/ 328613 w 664368"/>
                <a:gd name="connsiteY28" fmla="*/ 678656 h 1057274"/>
                <a:gd name="connsiteX29" fmla="*/ 330994 w 664368"/>
                <a:gd name="connsiteY29" fmla="*/ 676275 h 1057274"/>
                <a:gd name="connsiteX30" fmla="*/ 330994 w 664368"/>
                <a:gd name="connsiteY30" fmla="*/ 733425 h 1057274"/>
                <a:gd name="connsiteX31" fmla="*/ 340519 w 664368"/>
                <a:gd name="connsiteY31" fmla="*/ 733425 h 1057274"/>
                <a:gd name="connsiteX32" fmla="*/ 340519 w 664368"/>
                <a:gd name="connsiteY32" fmla="*/ 797719 h 1057274"/>
                <a:gd name="connsiteX33" fmla="*/ 361950 w 664368"/>
                <a:gd name="connsiteY33" fmla="*/ 797719 h 1057274"/>
                <a:gd name="connsiteX34" fmla="*/ 361950 w 664368"/>
                <a:gd name="connsiteY34" fmla="*/ 823912 h 1057274"/>
                <a:gd name="connsiteX35" fmla="*/ 395288 w 664368"/>
                <a:gd name="connsiteY35" fmla="*/ 823912 h 1057274"/>
                <a:gd name="connsiteX36" fmla="*/ 395288 w 664368"/>
                <a:gd name="connsiteY36" fmla="*/ 831056 h 1057274"/>
                <a:gd name="connsiteX37" fmla="*/ 438150 w 664368"/>
                <a:gd name="connsiteY37" fmla="*/ 831056 h 1057274"/>
                <a:gd name="connsiteX38" fmla="*/ 445294 w 664368"/>
                <a:gd name="connsiteY38" fmla="*/ 838200 h 1057274"/>
                <a:gd name="connsiteX39" fmla="*/ 445294 w 664368"/>
                <a:gd name="connsiteY39" fmla="*/ 866775 h 1057274"/>
                <a:gd name="connsiteX40" fmla="*/ 490538 w 664368"/>
                <a:gd name="connsiteY40" fmla="*/ 866775 h 1057274"/>
                <a:gd name="connsiteX41" fmla="*/ 490538 w 664368"/>
                <a:gd name="connsiteY41" fmla="*/ 931069 h 1057274"/>
                <a:gd name="connsiteX42" fmla="*/ 507207 w 664368"/>
                <a:gd name="connsiteY42" fmla="*/ 931069 h 1057274"/>
                <a:gd name="connsiteX43" fmla="*/ 507207 w 664368"/>
                <a:gd name="connsiteY43" fmla="*/ 966787 h 1057274"/>
                <a:gd name="connsiteX44" fmla="*/ 540544 w 664368"/>
                <a:gd name="connsiteY44" fmla="*/ 966787 h 1057274"/>
                <a:gd name="connsiteX45" fmla="*/ 540544 w 664368"/>
                <a:gd name="connsiteY45" fmla="*/ 983456 h 1057274"/>
                <a:gd name="connsiteX46" fmla="*/ 554832 w 664368"/>
                <a:gd name="connsiteY46" fmla="*/ 983456 h 1057274"/>
                <a:gd name="connsiteX47" fmla="*/ 554832 w 664368"/>
                <a:gd name="connsiteY47" fmla="*/ 1000125 h 1057274"/>
                <a:gd name="connsiteX48" fmla="*/ 566738 w 664368"/>
                <a:gd name="connsiteY48" fmla="*/ 1000125 h 1057274"/>
                <a:gd name="connsiteX49" fmla="*/ 566738 w 664368"/>
                <a:gd name="connsiteY49" fmla="*/ 1014412 h 1057274"/>
                <a:gd name="connsiteX50" fmla="*/ 583407 w 664368"/>
                <a:gd name="connsiteY50" fmla="*/ 1014412 h 1057274"/>
                <a:gd name="connsiteX51" fmla="*/ 583407 w 664368"/>
                <a:gd name="connsiteY51" fmla="*/ 1052512 h 1057274"/>
                <a:gd name="connsiteX52" fmla="*/ 602457 w 664368"/>
                <a:gd name="connsiteY52" fmla="*/ 1052512 h 1057274"/>
                <a:gd name="connsiteX53" fmla="*/ 664368 w 664368"/>
                <a:gd name="connsiteY53" fmla="*/ 1054894 h 1057274"/>
                <a:gd name="connsiteX54" fmla="*/ 633414 w 664368"/>
                <a:gd name="connsiteY54" fmla="*/ 1057274 h 105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664368" h="1057274">
                  <a:moveTo>
                    <a:pt x="0" y="0"/>
                  </a:moveTo>
                  <a:lnTo>
                    <a:pt x="69057" y="21431"/>
                  </a:lnTo>
                  <a:lnTo>
                    <a:pt x="69057" y="42862"/>
                  </a:lnTo>
                  <a:lnTo>
                    <a:pt x="90488" y="42862"/>
                  </a:lnTo>
                  <a:lnTo>
                    <a:pt x="100013" y="52387"/>
                  </a:lnTo>
                  <a:lnTo>
                    <a:pt x="119063" y="52387"/>
                  </a:lnTo>
                  <a:lnTo>
                    <a:pt x="119063" y="71437"/>
                  </a:lnTo>
                  <a:lnTo>
                    <a:pt x="128588" y="71437"/>
                  </a:lnTo>
                  <a:lnTo>
                    <a:pt x="128588" y="97631"/>
                  </a:lnTo>
                  <a:lnTo>
                    <a:pt x="145257" y="97631"/>
                  </a:lnTo>
                  <a:lnTo>
                    <a:pt x="145257" y="159544"/>
                  </a:lnTo>
                  <a:lnTo>
                    <a:pt x="157163" y="159544"/>
                  </a:lnTo>
                  <a:lnTo>
                    <a:pt x="157163" y="369094"/>
                  </a:lnTo>
                  <a:lnTo>
                    <a:pt x="176213" y="369094"/>
                  </a:lnTo>
                  <a:lnTo>
                    <a:pt x="176213" y="411956"/>
                  </a:lnTo>
                  <a:lnTo>
                    <a:pt x="180975" y="411956"/>
                  </a:lnTo>
                  <a:lnTo>
                    <a:pt x="180975" y="476250"/>
                  </a:lnTo>
                  <a:lnTo>
                    <a:pt x="188119" y="476250"/>
                  </a:lnTo>
                  <a:lnTo>
                    <a:pt x="188119" y="564356"/>
                  </a:lnTo>
                  <a:lnTo>
                    <a:pt x="230982" y="564356"/>
                  </a:lnTo>
                  <a:lnTo>
                    <a:pt x="230982" y="569119"/>
                  </a:lnTo>
                  <a:lnTo>
                    <a:pt x="261938" y="569119"/>
                  </a:lnTo>
                  <a:lnTo>
                    <a:pt x="261938" y="569119"/>
                  </a:lnTo>
                  <a:lnTo>
                    <a:pt x="288132" y="569119"/>
                  </a:lnTo>
                  <a:lnTo>
                    <a:pt x="288132" y="595312"/>
                  </a:lnTo>
                  <a:lnTo>
                    <a:pt x="309563" y="595312"/>
                  </a:lnTo>
                  <a:lnTo>
                    <a:pt x="309563" y="633412"/>
                  </a:lnTo>
                  <a:lnTo>
                    <a:pt x="328613" y="633412"/>
                  </a:lnTo>
                  <a:lnTo>
                    <a:pt x="328613" y="678656"/>
                  </a:lnTo>
                  <a:lnTo>
                    <a:pt x="330994" y="676275"/>
                  </a:lnTo>
                  <a:lnTo>
                    <a:pt x="330994" y="733425"/>
                  </a:lnTo>
                  <a:lnTo>
                    <a:pt x="340519" y="733425"/>
                  </a:lnTo>
                  <a:lnTo>
                    <a:pt x="340519" y="797719"/>
                  </a:lnTo>
                  <a:lnTo>
                    <a:pt x="361950" y="797719"/>
                  </a:lnTo>
                  <a:lnTo>
                    <a:pt x="361950" y="823912"/>
                  </a:lnTo>
                  <a:lnTo>
                    <a:pt x="395288" y="823912"/>
                  </a:lnTo>
                  <a:lnTo>
                    <a:pt x="395288" y="831056"/>
                  </a:lnTo>
                  <a:lnTo>
                    <a:pt x="438150" y="831056"/>
                  </a:lnTo>
                  <a:lnTo>
                    <a:pt x="445294" y="838200"/>
                  </a:lnTo>
                  <a:lnTo>
                    <a:pt x="445294" y="866775"/>
                  </a:lnTo>
                  <a:lnTo>
                    <a:pt x="490538" y="866775"/>
                  </a:lnTo>
                  <a:lnTo>
                    <a:pt x="490538" y="931069"/>
                  </a:lnTo>
                  <a:lnTo>
                    <a:pt x="507207" y="931069"/>
                  </a:lnTo>
                  <a:lnTo>
                    <a:pt x="507207" y="966787"/>
                  </a:lnTo>
                  <a:lnTo>
                    <a:pt x="540544" y="966787"/>
                  </a:lnTo>
                  <a:lnTo>
                    <a:pt x="540544" y="983456"/>
                  </a:lnTo>
                  <a:lnTo>
                    <a:pt x="554832" y="983456"/>
                  </a:lnTo>
                  <a:lnTo>
                    <a:pt x="554832" y="1000125"/>
                  </a:lnTo>
                  <a:lnTo>
                    <a:pt x="566738" y="1000125"/>
                  </a:lnTo>
                  <a:lnTo>
                    <a:pt x="566738" y="1014412"/>
                  </a:lnTo>
                  <a:lnTo>
                    <a:pt x="583407" y="1014412"/>
                  </a:lnTo>
                  <a:lnTo>
                    <a:pt x="583407" y="1052512"/>
                  </a:lnTo>
                  <a:lnTo>
                    <a:pt x="602457" y="1052512"/>
                  </a:lnTo>
                  <a:lnTo>
                    <a:pt x="664368" y="1054894"/>
                  </a:lnTo>
                  <a:lnTo>
                    <a:pt x="633414" y="1057274"/>
                  </a:lnTo>
                </a:path>
              </a:pathLst>
            </a:custGeom>
            <a:noFill/>
            <a:ln w="28575">
              <a:solidFill>
                <a:schemeClr val="accent3"/>
              </a:solidFill>
              <a:miter lim="800000"/>
              <a:headEnd/>
              <a:tailEnd/>
            </a:ln>
          </p:spPr>
          <p:txBody>
            <a:bodyPr rtlCol="0" anchor="ctr"/>
            <a:lstStyle/>
            <a:p>
              <a:pPr algn="ctr"/>
              <a:r>
                <a:rPr lang="en-US" dirty="0"/>
                <a:t> </a:t>
              </a:r>
            </a:p>
          </p:txBody>
        </p:sp>
        <p:sp>
          <p:nvSpPr>
            <p:cNvPr id="101" name="Freeform: Shape 100">
              <a:extLst>
                <a:ext uri="{FF2B5EF4-FFF2-40B4-BE49-F238E27FC236}">
                  <a16:creationId xmlns:a16="http://schemas.microsoft.com/office/drawing/2014/main" id="{EE2C1B65-337B-348D-89FA-1923AEA04E37}"/>
                </a:ext>
              </a:extLst>
            </p:cNvPr>
            <p:cNvSpPr/>
            <p:nvPr/>
          </p:nvSpPr>
          <p:spPr bwMode="auto">
            <a:xfrm>
              <a:off x="2171700" y="2536031"/>
              <a:ext cx="1790700" cy="388144"/>
            </a:xfrm>
            <a:custGeom>
              <a:avLst/>
              <a:gdLst>
                <a:gd name="connsiteX0" fmla="*/ 0 w 1790700"/>
                <a:gd name="connsiteY0" fmla="*/ 0 h 388144"/>
                <a:gd name="connsiteX1" fmla="*/ 0 w 1790700"/>
                <a:gd name="connsiteY1" fmla="*/ 69057 h 388144"/>
                <a:gd name="connsiteX2" fmla="*/ 42863 w 1790700"/>
                <a:gd name="connsiteY2" fmla="*/ 69057 h 388144"/>
                <a:gd name="connsiteX3" fmla="*/ 42863 w 1790700"/>
                <a:gd name="connsiteY3" fmla="*/ 92869 h 388144"/>
                <a:gd name="connsiteX4" fmla="*/ 54769 w 1790700"/>
                <a:gd name="connsiteY4" fmla="*/ 92869 h 388144"/>
                <a:gd name="connsiteX5" fmla="*/ 54769 w 1790700"/>
                <a:gd name="connsiteY5" fmla="*/ 92869 h 388144"/>
                <a:gd name="connsiteX6" fmla="*/ 54769 w 1790700"/>
                <a:gd name="connsiteY6" fmla="*/ 114300 h 388144"/>
                <a:gd name="connsiteX7" fmla="*/ 123825 w 1790700"/>
                <a:gd name="connsiteY7" fmla="*/ 114300 h 388144"/>
                <a:gd name="connsiteX8" fmla="*/ 123825 w 1790700"/>
                <a:gd name="connsiteY8" fmla="*/ 140494 h 388144"/>
                <a:gd name="connsiteX9" fmla="*/ 164306 w 1790700"/>
                <a:gd name="connsiteY9" fmla="*/ 140494 h 388144"/>
                <a:gd name="connsiteX10" fmla="*/ 164306 w 1790700"/>
                <a:gd name="connsiteY10" fmla="*/ 207169 h 388144"/>
                <a:gd name="connsiteX11" fmla="*/ 381000 w 1790700"/>
                <a:gd name="connsiteY11" fmla="*/ 207169 h 388144"/>
                <a:gd name="connsiteX12" fmla="*/ 381000 w 1790700"/>
                <a:gd name="connsiteY12" fmla="*/ 230982 h 388144"/>
                <a:gd name="connsiteX13" fmla="*/ 423863 w 1790700"/>
                <a:gd name="connsiteY13" fmla="*/ 230982 h 388144"/>
                <a:gd name="connsiteX14" fmla="*/ 423863 w 1790700"/>
                <a:gd name="connsiteY14" fmla="*/ 235744 h 388144"/>
                <a:gd name="connsiteX15" fmla="*/ 481013 w 1790700"/>
                <a:gd name="connsiteY15" fmla="*/ 235744 h 388144"/>
                <a:gd name="connsiteX16" fmla="*/ 481013 w 1790700"/>
                <a:gd name="connsiteY16" fmla="*/ 247650 h 388144"/>
                <a:gd name="connsiteX17" fmla="*/ 521494 w 1790700"/>
                <a:gd name="connsiteY17" fmla="*/ 247650 h 388144"/>
                <a:gd name="connsiteX18" fmla="*/ 521494 w 1790700"/>
                <a:gd name="connsiteY18" fmla="*/ 264319 h 388144"/>
                <a:gd name="connsiteX19" fmla="*/ 542925 w 1790700"/>
                <a:gd name="connsiteY19" fmla="*/ 264319 h 388144"/>
                <a:gd name="connsiteX20" fmla="*/ 542925 w 1790700"/>
                <a:gd name="connsiteY20" fmla="*/ 273844 h 388144"/>
                <a:gd name="connsiteX21" fmla="*/ 678656 w 1790700"/>
                <a:gd name="connsiteY21" fmla="*/ 273844 h 388144"/>
                <a:gd name="connsiteX22" fmla="*/ 678656 w 1790700"/>
                <a:gd name="connsiteY22" fmla="*/ 292894 h 388144"/>
                <a:gd name="connsiteX23" fmla="*/ 814388 w 1790700"/>
                <a:gd name="connsiteY23" fmla="*/ 292894 h 388144"/>
                <a:gd name="connsiteX24" fmla="*/ 814388 w 1790700"/>
                <a:gd name="connsiteY24" fmla="*/ 307182 h 388144"/>
                <a:gd name="connsiteX25" fmla="*/ 831056 w 1790700"/>
                <a:gd name="connsiteY25" fmla="*/ 307182 h 388144"/>
                <a:gd name="connsiteX26" fmla="*/ 831056 w 1790700"/>
                <a:gd name="connsiteY26" fmla="*/ 321469 h 388144"/>
                <a:gd name="connsiteX27" fmla="*/ 900113 w 1790700"/>
                <a:gd name="connsiteY27" fmla="*/ 321469 h 388144"/>
                <a:gd name="connsiteX28" fmla="*/ 900113 w 1790700"/>
                <a:gd name="connsiteY28" fmla="*/ 326232 h 388144"/>
                <a:gd name="connsiteX29" fmla="*/ 1012031 w 1790700"/>
                <a:gd name="connsiteY29" fmla="*/ 326232 h 388144"/>
                <a:gd name="connsiteX30" fmla="*/ 1012031 w 1790700"/>
                <a:gd name="connsiteY30" fmla="*/ 340519 h 388144"/>
                <a:gd name="connsiteX31" fmla="*/ 1047750 w 1790700"/>
                <a:gd name="connsiteY31" fmla="*/ 340519 h 388144"/>
                <a:gd name="connsiteX32" fmla="*/ 1047750 w 1790700"/>
                <a:gd name="connsiteY32" fmla="*/ 354807 h 388144"/>
                <a:gd name="connsiteX33" fmla="*/ 1412081 w 1790700"/>
                <a:gd name="connsiteY33" fmla="*/ 354807 h 388144"/>
                <a:gd name="connsiteX34" fmla="*/ 1416844 w 1790700"/>
                <a:gd name="connsiteY34" fmla="*/ 373857 h 388144"/>
                <a:gd name="connsiteX35" fmla="*/ 1585913 w 1790700"/>
                <a:gd name="connsiteY35" fmla="*/ 373857 h 388144"/>
                <a:gd name="connsiteX36" fmla="*/ 1585913 w 1790700"/>
                <a:gd name="connsiteY36" fmla="*/ 388144 h 388144"/>
                <a:gd name="connsiteX37" fmla="*/ 1790700 w 1790700"/>
                <a:gd name="connsiteY37" fmla="*/ 388144 h 388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90700" h="388144">
                  <a:moveTo>
                    <a:pt x="0" y="0"/>
                  </a:moveTo>
                  <a:lnTo>
                    <a:pt x="0" y="69057"/>
                  </a:lnTo>
                  <a:lnTo>
                    <a:pt x="42863" y="69057"/>
                  </a:lnTo>
                  <a:lnTo>
                    <a:pt x="42863" y="92869"/>
                  </a:lnTo>
                  <a:lnTo>
                    <a:pt x="54769" y="92869"/>
                  </a:lnTo>
                  <a:lnTo>
                    <a:pt x="54769" y="92869"/>
                  </a:lnTo>
                  <a:lnTo>
                    <a:pt x="54769" y="114300"/>
                  </a:lnTo>
                  <a:lnTo>
                    <a:pt x="123825" y="114300"/>
                  </a:lnTo>
                  <a:lnTo>
                    <a:pt x="123825" y="140494"/>
                  </a:lnTo>
                  <a:lnTo>
                    <a:pt x="164306" y="140494"/>
                  </a:lnTo>
                  <a:lnTo>
                    <a:pt x="164306" y="207169"/>
                  </a:lnTo>
                  <a:lnTo>
                    <a:pt x="381000" y="207169"/>
                  </a:lnTo>
                  <a:lnTo>
                    <a:pt x="381000" y="230982"/>
                  </a:lnTo>
                  <a:lnTo>
                    <a:pt x="423863" y="230982"/>
                  </a:lnTo>
                  <a:lnTo>
                    <a:pt x="423863" y="235744"/>
                  </a:lnTo>
                  <a:lnTo>
                    <a:pt x="481013" y="235744"/>
                  </a:lnTo>
                  <a:lnTo>
                    <a:pt x="481013" y="247650"/>
                  </a:lnTo>
                  <a:lnTo>
                    <a:pt x="521494" y="247650"/>
                  </a:lnTo>
                  <a:lnTo>
                    <a:pt x="521494" y="264319"/>
                  </a:lnTo>
                  <a:lnTo>
                    <a:pt x="542925" y="264319"/>
                  </a:lnTo>
                  <a:lnTo>
                    <a:pt x="542925" y="273844"/>
                  </a:lnTo>
                  <a:lnTo>
                    <a:pt x="678656" y="273844"/>
                  </a:lnTo>
                  <a:lnTo>
                    <a:pt x="678656" y="292894"/>
                  </a:lnTo>
                  <a:lnTo>
                    <a:pt x="814388" y="292894"/>
                  </a:lnTo>
                  <a:lnTo>
                    <a:pt x="814388" y="307182"/>
                  </a:lnTo>
                  <a:lnTo>
                    <a:pt x="831056" y="307182"/>
                  </a:lnTo>
                  <a:lnTo>
                    <a:pt x="831056" y="321469"/>
                  </a:lnTo>
                  <a:lnTo>
                    <a:pt x="900113" y="321469"/>
                  </a:lnTo>
                  <a:lnTo>
                    <a:pt x="900113" y="326232"/>
                  </a:lnTo>
                  <a:lnTo>
                    <a:pt x="1012031" y="326232"/>
                  </a:lnTo>
                  <a:lnTo>
                    <a:pt x="1012031" y="340519"/>
                  </a:lnTo>
                  <a:lnTo>
                    <a:pt x="1047750" y="340519"/>
                  </a:lnTo>
                  <a:lnTo>
                    <a:pt x="1047750" y="354807"/>
                  </a:lnTo>
                  <a:lnTo>
                    <a:pt x="1412081" y="354807"/>
                  </a:lnTo>
                  <a:lnTo>
                    <a:pt x="1416844" y="373857"/>
                  </a:lnTo>
                  <a:lnTo>
                    <a:pt x="1585913" y="373857"/>
                  </a:lnTo>
                  <a:lnTo>
                    <a:pt x="1585913" y="388144"/>
                  </a:lnTo>
                  <a:lnTo>
                    <a:pt x="1790700" y="388144"/>
                  </a:lnTo>
                </a:path>
              </a:pathLst>
            </a:custGeom>
            <a:noFill/>
            <a:ln w="28575">
              <a:solidFill>
                <a:schemeClr val="accent3"/>
              </a:solidFill>
              <a:miter lim="800000"/>
              <a:headEnd/>
              <a:tailEnd/>
            </a:ln>
          </p:spPr>
          <p:txBody>
            <a:bodyPr rtlCol="0" anchor="ctr"/>
            <a:lstStyle/>
            <a:p>
              <a:pPr algn="ctr"/>
              <a:endParaRPr lang="en-US"/>
            </a:p>
          </p:txBody>
        </p:sp>
        <p:sp>
          <p:nvSpPr>
            <p:cNvPr id="102" name="Freeform: Shape 101">
              <a:extLst>
                <a:ext uri="{FF2B5EF4-FFF2-40B4-BE49-F238E27FC236}">
                  <a16:creationId xmlns:a16="http://schemas.microsoft.com/office/drawing/2014/main" id="{47E1A465-0742-A776-E41D-732508088A43}"/>
                </a:ext>
              </a:extLst>
            </p:cNvPr>
            <p:cNvSpPr/>
            <p:nvPr/>
          </p:nvSpPr>
          <p:spPr bwMode="auto">
            <a:xfrm>
              <a:off x="3960019" y="2921794"/>
              <a:ext cx="1035844" cy="30956"/>
            </a:xfrm>
            <a:custGeom>
              <a:avLst/>
              <a:gdLst>
                <a:gd name="connsiteX0" fmla="*/ 0 w 1035844"/>
                <a:gd name="connsiteY0" fmla="*/ 0 h 30956"/>
                <a:gd name="connsiteX1" fmla="*/ 607219 w 1035844"/>
                <a:gd name="connsiteY1" fmla="*/ 0 h 30956"/>
                <a:gd name="connsiteX2" fmla="*/ 607219 w 1035844"/>
                <a:gd name="connsiteY2" fmla="*/ 30956 h 30956"/>
                <a:gd name="connsiteX3" fmla="*/ 1035844 w 1035844"/>
                <a:gd name="connsiteY3" fmla="*/ 30956 h 30956"/>
              </a:gdLst>
              <a:ahLst/>
              <a:cxnLst>
                <a:cxn ang="0">
                  <a:pos x="connsiteX0" y="connsiteY0"/>
                </a:cxn>
                <a:cxn ang="0">
                  <a:pos x="connsiteX1" y="connsiteY1"/>
                </a:cxn>
                <a:cxn ang="0">
                  <a:pos x="connsiteX2" y="connsiteY2"/>
                </a:cxn>
                <a:cxn ang="0">
                  <a:pos x="connsiteX3" y="connsiteY3"/>
                </a:cxn>
              </a:cxnLst>
              <a:rect l="l" t="t" r="r" b="b"/>
              <a:pathLst>
                <a:path w="1035844" h="30956">
                  <a:moveTo>
                    <a:pt x="0" y="0"/>
                  </a:moveTo>
                  <a:lnTo>
                    <a:pt x="607219" y="0"/>
                  </a:lnTo>
                  <a:lnTo>
                    <a:pt x="607219" y="30956"/>
                  </a:lnTo>
                  <a:lnTo>
                    <a:pt x="1035844" y="30956"/>
                  </a:lnTo>
                </a:path>
              </a:pathLst>
            </a:custGeom>
            <a:noFill/>
            <a:ln w="28575">
              <a:solidFill>
                <a:schemeClr val="accent3"/>
              </a:solidFill>
              <a:miter lim="800000"/>
              <a:headEnd/>
              <a:tailEnd/>
            </a:ln>
          </p:spPr>
          <p:txBody>
            <a:bodyPr rtlCol="0" anchor="ctr"/>
            <a:lstStyle/>
            <a:p>
              <a:pPr algn="ctr"/>
              <a:endParaRPr lang="en-US"/>
            </a:p>
          </p:txBody>
        </p:sp>
      </p:grpSp>
      <p:cxnSp>
        <p:nvCxnSpPr>
          <p:cNvPr id="112" name="Straight Connector 111">
            <a:extLst>
              <a:ext uri="{FF2B5EF4-FFF2-40B4-BE49-F238E27FC236}">
                <a16:creationId xmlns:a16="http://schemas.microsoft.com/office/drawing/2014/main" id="{F3A09DAD-3CE8-28C7-66E9-4F51E4B86088}"/>
              </a:ext>
            </a:extLst>
          </p:cNvPr>
          <p:cNvCxnSpPr/>
          <p:nvPr/>
        </p:nvCxnSpPr>
        <p:spPr bwMode="auto">
          <a:xfrm>
            <a:off x="1505012" y="141124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A1D2D4F9-AFFB-A113-5008-0C9F9B7764BC}"/>
              </a:ext>
            </a:extLst>
          </p:cNvPr>
          <p:cNvCxnSpPr/>
          <p:nvPr/>
        </p:nvCxnSpPr>
        <p:spPr bwMode="auto">
          <a:xfrm>
            <a:off x="1531206" y="142077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808688AF-F85C-BED2-DB17-7F14354C7C46}"/>
              </a:ext>
            </a:extLst>
          </p:cNvPr>
          <p:cNvCxnSpPr/>
          <p:nvPr/>
        </p:nvCxnSpPr>
        <p:spPr bwMode="auto">
          <a:xfrm>
            <a:off x="1543112" y="142077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B55213CF-4368-46A1-0838-A12C5CC96307}"/>
              </a:ext>
            </a:extLst>
          </p:cNvPr>
          <p:cNvCxnSpPr/>
          <p:nvPr/>
        </p:nvCxnSpPr>
        <p:spPr bwMode="auto">
          <a:xfrm>
            <a:off x="1571687" y="144220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6025FE3F-2A91-F410-4471-99C9FB0CFDA2}"/>
              </a:ext>
            </a:extLst>
          </p:cNvPr>
          <p:cNvCxnSpPr/>
          <p:nvPr/>
        </p:nvCxnSpPr>
        <p:spPr bwMode="auto">
          <a:xfrm>
            <a:off x="1583594" y="144220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CE5146B4-9F54-222D-08AD-922D78E54C2E}"/>
              </a:ext>
            </a:extLst>
          </p:cNvPr>
          <p:cNvCxnSpPr/>
          <p:nvPr/>
        </p:nvCxnSpPr>
        <p:spPr bwMode="auto">
          <a:xfrm>
            <a:off x="1664556" y="151602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FD85040E-FCA7-C994-3FE5-3DD0161E8798}"/>
              </a:ext>
            </a:extLst>
          </p:cNvPr>
          <p:cNvCxnSpPr/>
          <p:nvPr/>
        </p:nvCxnSpPr>
        <p:spPr bwMode="auto">
          <a:xfrm>
            <a:off x="1771712" y="172557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00AB5208-8A57-8C69-BF35-D397BA256434}"/>
              </a:ext>
            </a:extLst>
          </p:cNvPr>
          <p:cNvCxnSpPr/>
          <p:nvPr/>
        </p:nvCxnSpPr>
        <p:spPr bwMode="auto">
          <a:xfrm>
            <a:off x="1790762" y="172557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E57CA7AD-A9BA-4A23-0BBD-093FB28F1BE3}"/>
              </a:ext>
            </a:extLst>
          </p:cNvPr>
          <p:cNvCxnSpPr/>
          <p:nvPr/>
        </p:nvCxnSpPr>
        <p:spPr bwMode="auto">
          <a:xfrm>
            <a:off x="1928874" y="1977983"/>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FB6BFE0A-9943-D429-CD24-AB72CA10F6D5}"/>
              </a:ext>
            </a:extLst>
          </p:cNvPr>
          <p:cNvCxnSpPr/>
          <p:nvPr/>
        </p:nvCxnSpPr>
        <p:spPr bwMode="auto">
          <a:xfrm>
            <a:off x="2107467" y="2168483"/>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0F629114-98E2-CF0D-8391-C9E252A82D56}"/>
              </a:ext>
            </a:extLst>
          </p:cNvPr>
          <p:cNvCxnSpPr/>
          <p:nvPr/>
        </p:nvCxnSpPr>
        <p:spPr bwMode="auto">
          <a:xfrm>
            <a:off x="2012217" y="211371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BBFA24F0-C8C3-6EDA-DA01-D16091AA00FB}"/>
              </a:ext>
            </a:extLst>
          </p:cNvPr>
          <p:cNvCxnSpPr/>
          <p:nvPr/>
        </p:nvCxnSpPr>
        <p:spPr bwMode="auto">
          <a:xfrm>
            <a:off x="2343211" y="238994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F17D7047-4902-487F-30AA-F0F25AF404A2}"/>
              </a:ext>
            </a:extLst>
          </p:cNvPr>
          <p:cNvCxnSpPr/>
          <p:nvPr/>
        </p:nvCxnSpPr>
        <p:spPr bwMode="auto">
          <a:xfrm>
            <a:off x="2531330" y="250185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884DA7D5-BE95-EA88-95B6-771167EFEA2D}"/>
              </a:ext>
            </a:extLst>
          </p:cNvPr>
          <p:cNvCxnSpPr/>
          <p:nvPr/>
        </p:nvCxnSpPr>
        <p:spPr bwMode="auto">
          <a:xfrm>
            <a:off x="2674205" y="257805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0152E8BF-8921-1263-9F5C-DC40D48C1C98}"/>
              </a:ext>
            </a:extLst>
          </p:cNvPr>
          <p:cNvCxnSpPr/>
          <p:nvPr/>
        </p:nvCxnSpPr>
        <p:spPr bwMode="auto">
          <a:xfrm>
            <a:off x="2698017" y="258996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4733EE72-4DE6-063A-A5A9-F8BCE1B6E7AB}"/>
              </a:ext>
            </a:extLst>
          </p:cNvPr>
          <p:cNvCxnSpPr/>
          <p:nvPr/>
        </p:nvCxnSpPr>
        <p:spPr bwMode="auto">
          <a:xfrm>
            <a:off x="2907567" y="261139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28BFB481-E1C3-AE81-A5D1-06A93C439ED5}"/>
              </a:ext>
            </a:extLst>
          </p:cNvPr>
          <p:cNvCxnSpPr/>
          <p:nvPr/>
        </p:nvCxnSpPr>
        <p:spPr bwMode="auto">
          <a:xfrm>
            <a:off x="2926617" y="261139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B3A1FCD8-841B-061A-95D1-0249BA2A2979}"/>
              </a:ext>
            </a:extLst>
          </p:cNvPr>
          <p:cNvCxnSpPr/>
          <p:nvPr/>
        </p:nvCxnSpPr>
        <p:spPr bwMode="auto">
          <a:xfrm>
            <a:off x="3171886" y="26709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60077D08-D2EA-5B4A-AE7E-42E4C7C1100D}"/>
              </a:ext>
            </a:extLst>
          </p:cNvPr>
          <p:cNvCxnSpPr/>
          <p:nvPr/>
        </p:nvCxnSpPr>
        <p:spPr bwMode="auto">
          <a:xfrm>
            <a:off x="3455254" y="270664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E77D2211-6BC5-670E-D062-2C83AAA6522F}"/>
              </a:ext>
            </a:extLst>
          </p:cNvPr>
          <p:cNvCxnSpPr/>
          <p:nvPr/>
        </p:nvCxnSpPr>
        <p:spPr bwMode="auto">
          <a:xfrm>
            <a:off x="3548123" y="2718553"/>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D74B48EA-9A40-0C41-3C5B-5BC13CDA46C8}"/>
              </a:ext>
            </a:extLst>
          </p:cNvPr>
          <p:cNvCxnSpPr/>
          <p:nvPr/>
        </p:nvCxnSpPr>
        <p:spPr bwMode="auto">
          <a:xfrm>
            <a:off x="3671948" y="272331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6E07B8FE-3946-B482-8CFC-F286553AE061}"/>
              </a:ext>
            </a:extLst>
          </p:cNvPr>
          <p:cNvCxnSpPr/>
          <p:nvPr/>
        </p:nvCxnSpPr>
        <p:spPr bwMode="auto">
          <a:xfrm>
            <a:off x="3752910" y="273045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1933D1E5-9021-AD82-CB6C-03E35C399840}"/>
              </a:ext>
            </a:extLst>
          </p:cNvPr>
          <p:cNvCxnSpPr/>
          <p:nvPr/>
        </p:nvCxnSpPr>
        <p:spPr bwMode="auto">
          <a:xfrm>
            <a:off x="3791010" y="273045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D3F03523-D6AB-62A0-F224-7AB141C42A9A}"/>
              </a:ext>
            </a:extLst>
          </p:cNvPr>
          <p:cNvCxnSpPr/>
          <p:nvPr/>
        </p:nvCxnSpPr>
        <p:spPr bwMode="auto">
          <a:xfrm>
            <a:off x="3814823" y="27423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5D0B5452-A7B1-9D36-C621-173A0E1977AE}"/>
              </a:ext>
            </a:extLst>
          </p:cNvPr>
          <p:cNvCxnSpPr/>
          <p:nvPr/>
        </p:nvCxnSpPr>
        <p:spPr bwMode="auto">
          <a:xfrm>
            <a:off x="3841016" y="27423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ECEDBF46-FF36-CC64-3693-79E16DBAE3EA}"/>
              </a:ext>
            </a:extLst>
          </p:cNvPr>
          <p:cNvCxnSpPr/>
          <p:nvPr/>
        </p:nvCxnSpPr>
        <p:spPr bwMode="auto">
          <a:xfrm>
            <a:off x="3910073" y="274474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1A0658B9-56F6-8667-7400-3D52A37AAE66}"/>
              </a:ext>
            </a:extLst>
          </p:cNvPr>
          <p:cNvCxnSpPr/>
          <p:nvPr/>
        </p:nvCxnSpPr>
        <p:spPr bwMode="auto">
          <a:xfrm>
            <a:off x="3926742" y="274474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EC1ACEA6-0BBA-BCE6-310C-F8848633A4C3}"/>
              </a:ext>
            </a:extLst>
          </p:cNvPr>
          <p:cNvCxnSpPr/>
          <p:nvPr/>
        </p:nvCxnSpPr>
        <p:spPr bwMode="auto">
          <a:xfrm>
            <a:off x="3945792" y="274474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0FA58674-C376-5011-F38E-62743DC345E0}"/>
              </a:ext>
            </a:extLst>
          </p:cNvPr>
          <p:cNvCxnSpPr/>
          <p:nvPr/>
        </p:nvCxnSpPr>
        <p:spPr bwMode="auto">
          <a:xfrm>
            <a:off x="4062473" y="275903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2E1AC761-6C52-95F0-BED2-DE75D08E9207}"/>
              </a:ext>
            </a:extLst>
          </p:cNvPr>
          <p:cNvCxnSpPr/>
          <p:nvPr/>
        </p:nvCxnSpPr>
        <p:spPr bwMode="auto">
          <a:xfrm>
            <a:off x="4098192" y="275903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F4F5BDE7-EF83-415D-D313-D806346F8F63}"/>
              </a:ext>
            </a:extLst>
          </p:cNvPr>
          <p:cNvCxnSpPr/>
          <p:nvPr/>
        </p:nvCxnSpPr>
        <p:spPr bwMode="auto">
          <a:xfrm>
            <a:off x="4138674" y="275903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CA60F99E-3F45-9F15-25F2-90F069AF004F}"/>
              </a:ext>
            </a:extLst>
          </p:cNvPr>
          <p:cNvCxnSpPr/>
          <p:nvPr/>
        </p:nvCxnSpPr>
        <p:spPr bwMode="auto">
          <a:xfrm>
            <a:off x="4248211" y="276617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2388BA5D-C874-9A15-3C8C-60249738510E}"/>
              </a:ext>
            </a:extLst>
          </p:cNvPr>
          <p:cNvCxnSpPr/>
          <p:nvPr/>
        </p:nvCxnSpPr>
        <p:spPr bwMode="auto">
          <a:xfrm>
            <a:off x="4355368" y="278284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CCE53DC8-46FC-4DB4-0B71-AEF24AE1CC17}"/>
              </a:ext>
            </a:extLst>
          </p:cNvPr>
          <p:cNvCxnSpPr/>
          <p:nvPr/>
        </p:nvCxnSpPr>
        <p:spPr bwMode="auto">
          <a:xfrm>
            <a:off x="4491099" y="278284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8DB5C967-577C-E374-101B-EF93755C19F2}"/>
              </a:ext>
            </a:extLst>
          </p:cNvPr>
          <p:cNvCxnSpPr/>
          <p:nvPr/>
        </p:nvCxnSpPr>
        <p:spPr bwMode="auto">
          <a:xfrm>
            <a:off x="4567299" y="278284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6A2960D4-4DB4-4768-9D33-DC934C9D40D6}"/>
              </a:ext>
            </a:extLst>
          </p:cNvPr>
          <p:cNvCxnSpPr/>
          <p:nvPr/>
        </p:nvCxnSpPr>
        <p:spPr bwMode="auto">
          <a:xfrm>
            <a:off x="4576824" y="279713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1850415D-00FB-CFAD-652F-6DAE1F69760F}"/>
              </a:ext>
            </a:extLst>
          </p:cNvPr>
          <p:cNvCxnSpPr/>
          <p:nvPr/>
        </p:nvCxnSpPr>
        <p:spPr bwMode="auto">
          <a:xfrm>
            <a:off x="4655405" y="279713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8AD88297-236D-12C8-EAC5-7D3893F03271}"/>
              </a:ext>
            </a:extLst>
          </p:cNvPr>
          <p:cNvCxnSpPr/>
          <p:nvPr/>
        </p:nvCxnSpPr>
        <p:spPr bwMode="auto">
          <a:xfrm>
            <a:off x="4674455" y="279713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744EBDAA-4C16-6662-4F57-4AEEB2130BE0}"/>
              </a:ext>
            </a:extLst>
          </p:cNvPr>
          <p:cNvCxnSpPr/>
          <p:nvPr/>
        </p:nvCxnSpPr>
        <p:spPr bwMode="auto">
          <a:xfrm>
            <a:off x="4691124" y="279713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BF556476-12D3-33B5-7A6C-149B771D09B4}"/>
              </a:ext>
            </a:extLst>
          </p:cNvPr>
          <p:cNvCxnSpPr/>
          <p:nvPr/>
        </p:nvCxnSpPr>
        <p:spPr bwMode="auto">
          <a:xfrm>
            <a:off x="4736368" y="279713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4215C09D-E543-8ACF-909E-C017FDFD9AA8}"/>
              </a:ext>
            </a:extLst>
          </p:cNvPr>
          <p:cNvCxnSpPr/>
          <p:nvPr/>
        </p:nvCxnSpPr>
        <p:spPr bwMode="auto">
          <a:xfrm>
            <a:off x="4850668" y="279713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775DA6E1-7C90-8919-EF29-6EA6C02F9F07}"/>
              </a:ext>
            </a:extLst>
          </p:cNvPr>
          <p:cNvCxnSpPr/>
          <p:nvPr/>
        </p:nvCxnSpPr>
        <p:spPr bwMode="auto">
          <a:xfrm>
            <a:off x="4895912" y="279713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57BC0D89-AC6C-7A6D-11E2-32C02C2368B5}"/>
              </a:ext>
            </a:extLst>
          </p:cNvPr>
          <p:cNvCxnSpPr/>
          <p:nvPr/>
        </p:nvCxnSpPr>
        <p:spPr bwMode="auto">
          <a:xfrm>
            <a:off x="5055455" y="279713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721DA0F8-EDF2-9E8E-AFEA-F2043CAD1311}"/>
              </a:ext>
            </a:extLst>
          </p:cNvPr>
          <p:cNvCxnSpPr/>
          <p:nvPr/>
        </p:nvCxnSpPr>
        <p:spPr bwMode="auto">
          <a:xfrm>
            <a:off x="5074505" y="279713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CAA0FD95-E3B6-416F-13D6-0630EC5F3F84}"/>
              </a:ext>
            </a:extLst>
          </p:cNvPr>
          <p:cNvCxnSpPr/>
          <p:nvPr/>
        </p:nvCxnSpPr>
        <p:spPr bwMode="auto">
          <a:xfrm>
            <a:off x="5234049" y="279713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70E5B7A1-0A53-3D3C-43D5-7638AD93F3BA}"/>
              </a:ext>
            </a:extLst>
          </p:cNvPr>
          <p:cNvCxnSpPr/>
          <p:nvPr/>
        </p:nvCxnSpPr>
        <p:spPr bwMode="auto">
          <a:xfrm>
            <a:off x="5255481" y="2797135"/>
            <a:ext cx="0" cy="72152"/>
          </a:xfrm>
          <a:prstGeom prst="line">
            <a:avLst/>
          </a:prstGeom>
          <a:noFill/>
          <a:ln w="19050" cap="flat" cmpd="sng" algn="ctr">
            <a:solidFill>
              <a:schemeClr val="accent1"/>
            </a:solidFill>
            <a:prstDash val="solid"/>
            <a:round/>
            <a:headEnd type="none" w="med" len="med"/>
            <a:tailEnd type="none" w="med" len="med"/>
          </a:ln>
          <a:effectLst/>
        </p:spPr>
      </p:cxnSp>
      <p:sp>
        <p:nvSpPr>
          <p:cNvPr id="158" name="Freeform: Shape 157">
            <a:extLst>
              <a:ext uri="{FF2B5EF4-FFF2-40B4-BE49-F238E27FC236}">
                <a16:creationId xmlns:a16="http://schemas.microsoft.com/office/drawing/2014/main" id="{32776F43-7BE7-C4EB-0595-14E56DD70F33}"/>
              </a:ext>
            </a:extLst>
          </p:cNvPr>
          <p:cNvSpPr/>
          <p:nvPr/>
        </p:nvSpPr>
        <p:spPr bwMode="auto">
          <a:xfrm>
            <a:off x="1503680" y="1445260"/>
            <a:ext cx="3736340" cy="1374140"/>
          </a:xfrm>
          <a:custGeom>
            <a:avLst/>
            <a:gdLst>
              <a:gd name="connsiteX0" fmla="*/ 0 w 3736340"/>
              <a:gd name="connsiteY0" fmla="*/ 0 h 1374140"/>
              <a:gd name="connsiteX1" fmla="*/ 73660 w 3736340"/>
              <a:gd name="connsiteY1" fmla="*/ 0 h 1374140"/>
              <a:gd name="connsiteX2" fmla="*/ 73660 w 3736340"/>
              <a:gd name="connsiteY2" fmla="*/ 43180 h 1374140"/>
              <a:gd name="connsiteX3" fmla="*/ 93980 w 3736340"/>
              <a:gd name="connsiteY3" fmla="*/ 43180 h 1374140"/>
              <a:gd name="connsiteX4" fmla="*/ 93980 w 3736340"/>
              <a:gd name="connsiteY4" fmla="*/ 55880 h 1374140"/>
              <a:gd name="connsiteX5" fmla="*/ 116840 w 3736340"/>
              <a:gd name="connsiteY5" fmla="*/ 55880 h 1374140"/>
              <a:gd name="connsiteX6" fmla="*/ 116840 w 3736340"/>
              <a:gd name="connsiteY6" fmla="*/ 66040 h 1374140"/>
              <a:gd name="connsiteX7" fmla="*/ 139700 w 3736340"/>
              <a:gd name="connsiteY7" fmla="*/ 66040 h 1374140"/>
              <a:gd name="connsiteX8" fmla="*/ 139700 w 3736340"/>
              <a:gd name="connsiteY8" fmla="*/ 93980 h 1374140"/>
              <a:gd name="connsiteX9" fmla="*/ 165100 w 3736340"/>
              <a:gd name="connsiteY9" fmla="*/ 93980 h 1374140"/>
              <a:gd name="connsiteX10" fmla="*/ 165100 w 3736340"/>
              <a:gd name="connsiteY10" fmla="*/ 137160 h 1374140"/>
              <a:gd name="connsiteX11" fmla="*/ 170180 w 3736340"/>
              <a:gd name="connsiteY11" fmla="*/ 137160 h 1374140"/>
              <a:gd name="connsiteX12" fmla="*/ 170180 w 3736340"/>
              <a:gd name="connsiteY12" fmla="*/ 226060 h 1374140"/>
              <a:gd name="connsiteX13" fmla="*/ 185420 w 3736340"/>
              <a:gd name="connsiteY13" fmla="*/ 226060 h 1374140"/>
              <a:gd name="connsiteX14" fmla="*/ 185420 w 3736340"/>
              <a:gd name="connsiteY14" fmla="*/ 292100 h 1374140"/>
              <a:gd name="connsiteX15" fmla="*/ 208280 w 3736340"/>
              <a:gd name="connsiteY15" fmla="*/ 292100 h 1374140"/>
              <a:gd name="connsiteX16" fmla="*/ 208280 w 3736340"/>
              <a:gd name="connsiteY16" fmla="*/ 299720 h 1374140"/>
              <a:gd name="connsiteX17" fmla="*/ 246380 w 3736340"/>
              <a:gd name="connsiteY17" fmla="*/ 299720 h 1374140"/>
              <a:gd name="connsiteX18" fmla="*/ 246380 w 3736340"/>
              <a:gd name="connsiteY18" fmla="*/ 309880 h 1374140"/>
              <a:gd name="connsiteX19" fmla="*/ 289560 w 3736340"/>
              <a:gd name="connsiteY19" fmla="*/ 309880 h 1374140"/>
              <a:gd name="connsiteX20" fmla="*/ 289560 w 3736340"/>
              <a:gd name="connsiteY20" fmla="*/ 327660 h 1374140"/>
              <a:gd name="connsiteX21" fmla="*/ 307340 w 3736340"/>
              <a:gd name="connsiteY21" fmla="*/ 327660 h 1374140"/>
              <a:gd name="connsiteX22" fmla="*/ 307340 w 3736340"/>
              <a:gd name="connsiteY22" fmla="*/ 350520 h 1374140"/>
              <a:gd name="connsiteX23" fmla="*/ 327660 w 3736340"/>
              <a:gd name="connsiteY23" fmla="*/ 350520 h 1374140"/>
              <a:gd name="connsiteX24" fmla="*/ 327660 w 3736340"/>
              <a:gd name="connsiteY24" fmla="*/ 408940 h 1374140"/>
              <a:gd name="connsiteX25" fmla="*/ 335280 w 3736340"/>
              <a:gd name="connsiteY25" fmla="*/ 408940 h 1374140"/>
              <a:gd name="connsiteX26" fmla="*/ 335280 w 3736340"/>
              <a:gd name="connsiteY26" fmla="*/ 469900 h 1374140"/>
              <a:gd name="connsiteX27" fmla="*/ 347980 w 3736340"/>
              <a:gd name="connsiteY27" fmla="*/ 469900 h 1374140"/>
              <a:gd name="connsiteX28" fmla="*/ 347980 w 3736340"/>
              <a:gd name="connsiteY28" fmla="*/ 510540 h 1374140"/>
              <a:gd name="connsiteX29" fmla="*/ 355600 w 3736340"/>
              <a:gd name="connsiteY29" fmla="*/ 510540 h 1374140"/>
              <a:gd name="connsiteX30" fmla="*/ 355600 w 3736340"/>
              <a:gd name="connsiteY30" fmla="*/ 535940 h 1374140"/>
              <a:gd name="connsiteX31" fmla="*/ 370840 w 3736340"/>
              <a:gd name="connsiteY31" fmla="*/ 535940 h 1374140"/>
              <a:gd name="connsiteX32" fmla="*/ 370840 w 3736340"/>
              <a:gd name="connsiteY32" fmla="*/ 535940 h 1374140"/>
              <a:gd name="connsiteX33" fmla="*/ 386080 w 3736340"/>
              <a:gd name="connsiteY33" fmla="*/ 551180 h 1374140"/>
              <a:gd name="connsiteX34" fmla="*/ 396240 w 3736340"/>
              <a:gd name="connsiteY34" fmla="*/ 561340 h 1374140"/>
              <a:gd name="connsiteX35" fmla="*/ 444500 w 3736340"/>
              <a:gd name="connsiteY35" fmla="*/ 561340 h 1374140"/>
              <a:gd name="connsiteX36" fmla="*/ 444500 w 3736340"/>
              <a:gd name="connsiteY36" fmla="*/ 579120 h 1374140"/>
              <a:gd name="connsiteX37" fmla="*/ 474980 w 3736340"/>
              <a:gd name="connsiteY37" fmla="*/ 579120 h 1374140"/>
              <a:gd name="connsiteX38" fmla="*/ 474980 w 3736340"/>
              <a:gd name="connsiteY38" fmla="*/ 596900 h 1374140"/>
              <a:gd name="connsiteX39" fmla="*/ 495300 w 3736340"/>
              <a:gd name="connsiteY39" fmla="*/ 596900 h 1374140"/>
              <a:gd name="connsiteX40" fmla="*/ 495300 w 3736340"/>
              <a:gd name="connsiteY40" fmla="*/ 655320 h 1374140"/>
              <a:gd name="connsiteX41" fmla="*/ 510540 w 3736340"/>
              <a:gd name="connsiteY41" fmla="*/ 655320 h 1374140"/>
              <a:gd name="connsiteX42" fmla="*/ 510540 w 3736340"/>
              <a:gd name="connsiteY42" fmla="*/ 721360 h 1374140"/>
              <a:gd name="connsiteX43" fmla="*/ 551180 w 3736340"/>
              <a:gd name="connsiteY43" fmla="*/ 721360 h 1374140"/>
              <a:gd name="connsiteX44" fmla="*/ 551180 w 3736340"/>
              <a:gd name="connsiteY44" fmla="*/ 744220 h 1374140"/>
              <a:gd name="connsiteX45" fmla="*/ 584200 w 3736340"/>
              <a:gd name="connsiteY45" fmla="*/ 744220 h 1374140"/>
              <a:gd name="connsiteX46" fmla="*/ 584200 w 3736340"/>
              <a:gd name="connsiteY46" fmla="*/ 767080 h 1374140"/>
              <a:gd name="connsiteX47" fmla="*/ 652780 w 3736340"/>
              <a:gd name="connsiteY47" fmla="*/ 767080 h 1374140"/>
              <a:gd name="connsiteX48" fmla="*/ 652780 w 3736340"/>
              <a:gd name="connsiteY48" fmla="*/ 802640 h 1374140"/>
              <a:gd name="connsiteX49" fmla="*/ 662940 w 3736340"/>
              <a:gd name="connsiteY49" fmla="*/ 802640 h 1374140"/>
              <a:gd name="connsiteX50" fmla="*/ 662940 w 3736340"/>
              <a:gd name="connsiteY50" fmla="*/ 835660 h 1374140"/>
              <a:gd name="connsiteX51" fmla="*/ 670560 w 3736340"/>
              <a:gd name="connsiteY51" fmla="*/ 835660 h 1374140"/>
              <a:gd name="connsiteX52" fmla="*/ 670560 w 3736340"/>
              <a:gd name="connsiteY52" fmla="*/ 871220 h 1374140"/>
              <a:gd name="connsiteX53" fmla="*/ 690880 w 3736340"/>
              <a:gd name="connsiteY53" fmla="*/ 871220 h 1374140"/>
              <a:gd name="connsiteX54" fmla="*/ 690880 w 3736340"/>
              <a:gd name="connsiteY54" fmla="*/ 901700 h 1374140"/>
              <a:gd name="connsiteX55" fmla="*/ 708660 w 3736340"/>
              <a:gd name="connsiteY55" fmla="*/ 901700 h 1374140"/>
              <a:gd name="connsiteX56" fmla="*/ 708660 w 3736340"/>
              <a:gd name="connsiteY56" fmla="*/ 924560 h 1374140"/>
              <a:gd name="connsiteX57" fmla="*/ 734060 w 3736340"/>
              <a:gd name="connsiteY57" fmla="*/ 924560 h 1374140"/>
              <a:gd name="connsiteX58" fmla="*/ 734060 w 3736340"/>
              <a:gd name="connsiteY58" fmla="*/ 939800 h 1374140"/>
              <a:gd name="connsiteX59" fmla="*/ 795020 w 3736340"/>
              <a:gd name="connsiteY59" fmla="*/ 939800 h 1374140"/>
              <a:gd name="connsiteX60" fmla="*/ 795020 w 3736340"/>
              <a:gd name="connsiteY60" fmla="*/ 949960 h 1374140"/>
              <a:gd name="connsiteX61" fmla="*/ 815340 w 3736340"/>
              <a:gd name="connsiteY61" fmla="*/ 949960 h 1374140"/>
              <a:gd name="connsiteX62" fmla="*/ 815340 w 3736340"/>
              <a:gd name="connsiteY62" fmla="*/ 975360 h 1374140"/>
              <a:gd name="connsiteX63" fmla="*/ 840740 w 3736340"/>
              <a:gd name="connsiteY63" fmla="*/ 975360 h 1374140"/>
              <a:gd name="connsiteX64" fmla="*/ 840740 w 3736340"/>
              <a:gd name="connsiteY64" fmla="*/ 1005840 h 1374140"/>
              <a:gd name="connsiteX65" fmla="*/ 868680 w 3736340"/>
              <a:gd name="connsiteY65" fmla="*/ 1005840 h 1374140"/>
              <a:gd name="connsiteX66" fmla="*/ 868680 w 3736340"/>
              <a:gd name="connsiteY66" fmla="*/ 1016000 h 1374140"/>
              <a:gd name="connsiteX67" fmla="*/ 901700 w 3736340"/>
              <a:gd name="connsiteY67" fmla="*/ 1016000 h 1374140"/>
              <a:gd name="connsiteX68" fmla="*/ 901700 w 3736340"/>
              <a:gd name="connsiteY68" fmla="*/ 1018540 h 1374140"/>
              <a:gd name="connsiteX69" fmla="*/ 934720 w 3736340"/>
              <a:gd name="connsiteY69" fmla="*/ 1018540 h 1374140"/>
              <a:gd name="connsiteX70" fmla="*/ 934720 w 3736340"/>
              <a:gd name="connsiteY70" fmla="*/ 1026160 h 1374140"/>
              <a:gd name="connsiteX71" fmla="*/ 980440 w 3736340"/>
              <a:gd name="connsiteY71" fmla="*/ 1026160 h 1374140"/>
              <a:gd name="connsiteX72" fmla="*/ 980440 w 3736340"/>
              <a:gd name="connsiteY72" fmla="*/ 1041400 h 1374140"/>
              <a:gd name="connsiteX73" fmla="*/ 995680 w 3736340"/>
              <a:gd name="connsiteY73" fmla="*/ 1041400 h 1374140"/>
              <a:gd name="connsiteX74" fmla="*/ 995680 w 3736340"/>
              <a:gd name="connsiteY74" fmla="*/ 1071880 h 1374140"/>
              <a:gd name="connsiteX75" fmla="*/ 1003300 w 3736340"/>
              <a:gd name="connsiteY75" fmla="*/ 1071880 h 1374140"/>
              <a:gd name="connsiteX76" fmla="*/ 1003300 w 3736340"/>
              <a:gd name="connsiteY76" fmla="*/ 1092200 h 1374140"/>
              <a:gd name="connsiteX77" fmla="*/ 1051560 w 3736340"/>
              <a:gd name="connsiteY77" fmla="*/ 1092200 h 1374140"/>
              <a:gd name="connsiteX78" fmla="*/ 1051560 w 3736340"/>
              <a:gd name="connsiteY78" fmla="*/ 1107440 h 1374140"/>
              <a:gd name="connsiteX79" fmla="*/ 1097280 w 3736340"/>
              <a:gd name="connsiteY79" fmla="*/ 1107440 h 1374140"/>
              <a:gd name="connsiteX80" fmla="*/ 1097280 w 3736340"/>
              <a:gd name="connsiteY80" fmla="*/ 1120140 h 1374140"/>
              <a:gd name="connsiteX81" fmla="*/ 1158240 w 3736340"/>
              <a:gd name="connsiteY81" fmla="*/ 1120140 h 1374140"/>
              <a:gd name="connsiteX82" fmla="*/ 1158240 w 3736340"/>
              <a:gd name="connsiteY82" fmla="*/ 1153160 h 1374140"/>
              <a:gd name="connsiteX83" fmla="*/ 1170940 w 3736340"/>
              <a:gd name="connsiteY83" fmla="*/ 1153160 h 1374140"/>
              <a:gd name="connsiteX84" fmla="*/ 1170940 w 3736340"/>
              <a:gd name="connsiteY84" fmla="*/ 1176020 h 1374140"/>
              <a:gd name="connsiteX85" fmla="*/ 1249680 w 3736340"/>
              <a:gd name="connsiteY85" fmla="*/ 1176020 h 1374140"/>
              <a:gd name="connsiteX86" fmla="*/ 1249680 w 3736340"/>
              <a:gd name="connsiteY86" fmla="*/ 1183640 h 1374140"/>
              <a:gd name="connsiteX87" fmla="*/ 1333500 w 3736340"/>
              <a:gd name="connsiteY87" fmla="*/ 1183640 h 1374140"/>
              <a:gd name="connsiteX88" fmla="*/ 1333500 w 3736340"/>
              <a:gd name="connsiteY88" fmla="*/ 1193800 h 1374140"/>
              <a:gd name="connsiteX89" fmla="*/ 1353820 w 3736340"/>
              <a:gd name="connsiteY89" fmla="*/ 1193800 h 1374140"/>
              <a:gd name="connsiteX90" fmla="*/ 1353820 w 3736340"/>
              <a:gd name="connsiteY90" fmla="*/ 1203960 h 1374140"/>
              <a:gd name="connsiteX91" fmla="*/ 1506220 w 3736340"/>
              <a:gd name="connsiteY91" fmla="*/ 1203960 h 1374140"/>
              <a:gd name="connsiteX92" fmla="*/ 1506220 w 3736340"/>
              <a:gd name="connsiteY92" fmla="*/ 1214120 h 1374140"/>
              <a:gd name="connsiteX93" fmla="*/ 1574800 w 3736340"/>
              <a:gd name="connsiteY93" fmla="*/ 1214120 h 1374140"/>
              <a:gd name="connsiteX94" fmla="*/ 1577340 w 3736340"/>
              <a:gd name="connsiteY94" fmla="*/ 1221740 h 1374140"/>
              <a:gd name="connsiteX95" fmla="*/ 1640840 w 3736340"/>
              <a:gd name="connsiteY95" fmla="*/ 1221740 h 1374140"/>
              <a:gd name="connsiteX96" fmla="*/ 1640840 w 3736340"/>
              <a:gd name="connsiteY96" fmla="*/ 1247140 h 1374140"/>
              <a:gd name="connsiteX97" fmla="*/ 1663700 w 3736340"/>
              <a:gd name="connsiteY97" fmla="*/ 1247140 h 1374140"/>
              <a:gd name="connsiteX98" fmla="*/ 1681480 w 3736340"/>
              <a:gd name="connsiteY98" fmla="*/ 1264920 h 1374140"/>
              <a:gd name="connsiteX99" fmla="*/ 1767840 w 3736340"/>
              <a:gd name="connsiteY99" fmla="*/ 1264920 h 1374140"/>
              <a:gd name="connsiteX100" fmla="*/ 1770380 w 3736340"/>
              <a:gd name="connsiteY100" fmla="*/ 1275080 h 1374140"/>
              <a:gd name="connsiteX101" fmla="*/ 1811020 w 3736340"/>
              <a:gd name="connsiteY101" fmla="*/ 1277620 h 1374140"/>
              <a:gd name="connsiteX102" fmla="*/ 1811020 w 3736340"/>
              <a:gd name="connsiteY102" fmla="*/ 1287780 h 1374140"/>
              <a:gd name="connsiteX103" fmla="*/ 1920240 w 3736340"/>
              <a:gd name="connsiteY103" fmla="*/ 1287780 h 1374140"/>
              <a:gd name="connsiteX104" fmla="*/ 1920240 w 3736340"/>
              <a:gd name="connsiteY104" fmla="*/ 1297940 h 1374140"/>
              <a:gd name="connsiteX105" fmla="*/ 1991360 w 3736340"/>
              <a:gd name="connsiteY105" fmla="*/ 1297940 h 1374140"/>
              <a:gd name="connsiteX106" fmla="*/ 1991360 w 3736340"/>
              <a:gd name="connsiteY106" fmla="*/ 1308100 h 1374140"/>
              <a:gd name="connsiteX107" fmla="*/ 2016760 w 3736340"/>
              <a:gd name="connsiteY107" fmla="*/ 1308100 h 1374140"/>
              <a:gd name="connsiteX108" fmla="*/ 2016760 w 3736340"/>
              <a:gd name="connsiteY108" fmla="*/ 1318260 h 1374140"/>
              <a:gd name="connsiteX109" fmla="*/ 2288540 w 3736340"/>
              <a:gd name="connsiteY109" fmla="*/ 1318260 h 1374140"/>
              <a:gd name="connsiteX110" fmla="*/ 2288540 w 3736340"/>
              <a:gd name="connsiteY110" fmla="*/ 1336040 h 1374140"/>
              <a:gd name="connsiteX111" fmla="*/ 2499360 w 3736340"/>
              <a:gd name="connsiteY111" fmla="*/ 1336040 h 1374140"/>
              <a:gd name="connsiteX112" fmla="*/ 2499360 w 3736340"/>
              <a:gd name="connsiteY112" fmla="*/ 1336040 h 1374140"/>
              <a:gd name="connsiteX113" fmla="*/ 2522220 w 3736340"/>
              <a:gd name="connsiteY113" fmla="*/ 1336040 h 1374140"/>
              <a:gd name="connsiteX114" fmla="*/ 2522220 w 3736340"/>
              <a:gd name="connsiteY114" fmla="*/ 1348740 h 1374140"/>
              <a:gd name="connsiteX115" fmla="*/ 2722880 w 3736340"/>
              <a:gd name="connsiteY115" fmla="*/ 1348740 h 1374140"/>
              <a:gd name="connsiteX116" fmla="*/ 2722880 w 3736340"/>
              <a:gd name="connsiteY116" fmla="*/ 1358900 h 1374140"/>
              <a:gd name="connsiteX117" fmla="*/ 2745740 w 3736340"/>
              <a:gd name="connsiteY117" fmla="*/ 1358900 h 1374140"/>
              <a:gd name="connsiteX118" fmla="*/ 2745740 w 3736340"/>
              <a:gd name="connsiteY118" fmla="*/ 1371600 h 1374140"/>
              <a:gd name="connsiteX119" fmla="*/ 2783840 w 3736340"/>
              <a:gd name="connsiteY119" fmla="*/ 1374140 h 1374140"/>
              <a:gd name="connsiteX120" fmla="*/ 3736340 w 3736340"/>
              <a:gd name="connsiteY120" fmla="*/ 1374140 h 137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3736340" h="1374140">
                <a:moveTo>
                  <a:pt x="0" y="0"/>
                </a:moveTo>
                <a:lnTo>
                  <a:pt x="73660" y="0"/>
                </a:lnTo>
                <a:lnTo>
                  <a:pt x="73660" y="43180"/>
                </a:lnTo>
                <a:lnTo>
                  <a:pt x="93980" y="43180"/>
                </a:lnTo>
                <a:lnTo>
                  <a:pt x="93980" y="55880"/>
                </a:lnTo>
                <a:lnTo>
                  <a:pt x="116840" y="55880"/>
                </a:lnTo>
                <a:lnTo>
                  <a:pt x="116840" y="66040"/>
                </a:lnTo>
                <a:lnTo>
                  <a:pt x="139700" y="66040"/>
                </a:lnTo>
                <a:lnTo>
                  <a:pt x="139700" y="93980"/>
                </a:lnTo>
                <a:lnTo>
                  <a:pt x="165100" y="93980"/>
                </a:lnTo>
                <a:lnTo>
                  <a:pt x="165100" y="137160"/>
                </a:lnTo>
                <a:lnTo>
                  <a:pt x="170180" y="137160"/>
                </a:lnTo>
                <a:lnTo>
                  <a:pt x="170180" y="226060"/>
                </a:lnTo>
                <a:lnTo>
                  <a:pt x="185420" y="226060"/>
                </a:lnTo>
                <a:lnTo>
                  <a:pt x="185420" y="292100"/>
                </a:lnTo>
                <a:lnTo>
                  <a:pt x="208280" y="292100"/>
                </a:lnTo>
                <a:lnTo>
                  <a:pt x="208280" y="299720"/>
                </a:lnTo>
                <a:lnTo>
                  <a:pt x="246380" y="299720"/>
                </a:lnTo>
                <a:lnTo>
                  <a:pt x="246380" y="309880"/>
                </a:lnTo>
                <a:lnTo>
                  <a:pt x="289560" y="309880"/>
                </a:lnTo>
                <a:lnTo>
                  <a:pt x="289560" y="327660"/>
                </a:lnTo>
                <a:lnTo>
                  <a:pt x="307340" y="327660"/>
                </a:lnTo>
                <a:lnTo>
                  <a:pt x="307340" y="350520"/>
                </a:lnTo>
                <a:lnTo>
                  <a:pt x="327660" y="350520"/>
                </a:lnTo>
                <a:lnTo>
                  <a:pt x="327660" y="408940"/>
                </a:lnTo>
                <a:lnTo>
                  <a:pt x="335280" y="408940"/>
                </a:lnTo>
                <a:lnTo>
                  <a:pt x="335280" y="469900"/>
                </a:lnTo>
                <a:lnTo>
                  <a:pt x="347980" y="469900"/>
                </a:lnTo>
                <a:lnTo>
                  <a:pt x="347980" y="510540"/>
                </a:lnTo>
                <a:lnTo>
                  <a:pt x="355600" y="510540"/>
                </a:lnTo>
                <a:lnTo>
                  <a:pt x="355600" y="535940"/>
                </a:lnTo>
                <a:lnTo>
                  <a:pt x="370840" y="535940"/>
                </a:lnTo>
                <a:lnTo>
                  <a:pt x="370840" y="535940"/>
                </a:lnTo>
                <a:lnTo>
                  <a:pt x="386080" y="551180"/>
                </a:lnTo>
                <a:lnTo>
                  <a:pt x="396240" y="561340"/>
                </a:lnTo>
                <a:lnTo>
                  <a:pt x="444500" y="561340"/>
                </a:lnTo>
                <a:lnTo>
                  <a:pt x="444500" y="579120"/>
                </a:lnTo>
                <a:lnTo>
                  <a:pt x="474980" y="579120"/>
                </a:lnTo>
                <a:lnTo>
                  <a:pt x="474980" y="596900"/>
                </a:lnTo>
                <a:lnTo>
                  <a:pt x="495300" y="596900"/>
                </a:lnTo>
                <a:lnTo>
                  <a:pt x="495300" y="655320"/>
                </a:lnTo>
                <a:lnTo>
                  <a:pt x="510540" y="655320"/>
                </a:lnTo>
                <a:lnTo>
                  <a:pt x="510540" y="721360"/>
                </a:lnTo>
                <a:lnTo>
                  <a:pt x="551180" y="721360"/>
                </a:lnTo>
                <a:lnTo>
                  <a:pt x="551180" y="744220"/>
                </a:lnTo>
                <a:lnTo>
                  <a:pt x="584200" y="744220"/>
                </a:lnTo>
                <a:lnTo>
                  <a:pt x="584200" y="767080"/>
                </a:lnTo>
                <a:lnTo>
                  <a:pt x="652780" y="767080"/>
                </a:lnTo>
                <a:lnTo>
                  <a:pt x="652780" y="802640"/>
                </a:lnTo>
                <a:lnTo>
                  <a:pt x="662940" y="802640"/>
                </a:lnTo>
                <a:lnTo>
                  <a:pt x="662940" y="835660"/>
                </a:lnTo>
                <a:lnTo>
                  <a:pt x="670560" y="835660"/>
                </a:lnTo>
                <a:lnTo>
                  <a:pt x="670560" y="871220"/>
                </a:lnTo>
                <a:lnTo>
                  <a:pt x="690880" y="871220"/>
                </a:lnTo>
                <a:lnTo>
                  <a:pt x="690880" y="901700"/>
                </a:lnTo>
                <a:lnTo>
                  <a:pt x="708660" y="901700"/>
                </a:lnTo>
                <a:lnTo>
                  <a:pt x="708660" y="924560"/>
                </a:lnTo>
                <a:lnTo>
                  <a:pt x="734060" y="924560"/>
                </a:lnTo>
                <a:lnTo>
                  <a:pt x="734060" y="939800"/>
                </a:lnTo>
                <a:lnTo>
                  <a:pt x="795020" y="939800"/>
                </a:lnTo>
                <a:lnTo>
                  <a:pt x="795020" y="949960"/>
                </a:lnTo>
                <a:lnTo>
                  <a:pt x="815340" y="949960"/>
                </a:lnTo>
                <a:lnTo>
                  <a:pt x="815340" y="975360"/>
                </a:lnTo>
                <a:lnTo>
                  <a:pt x="840740" y="975360"/>
                </a:lnTo>
                <a:lnTo>
                  <a:pt x="840740" y="1005840"/>
                </a:lnTo>
                <a:lnTo>
                  <a:pt x="868680" y="1005840"/>
                </a:lnTo>
                <a:lnTo>
                  <a:pt x="868680" y="1016000"/>
                </a:lnTo>
                <a:lnTo>
                  <a:pt x="901700" y="1016000"/>
                </a:lnTo>
                <a:lnTo>
                  <a:pt x="901700" y="1018540"/>
                </a:lnTo>
                <a:lnTo>
                  <a:pt x="934720" y="1018540"/>
                </a:lnTo>
                <a:lnTo>
                  <a:pt x="934720" y="1026160"/>
                </a:lnTo>
                <a:lnTo>
                  <a:pt x="980440" y="1026160"/>
                </a:lnTo>
                <a:lnTo>
                  <a:pt x="980440" y="1041400"/>
                </a:lnTo>
                <a:lnTo>
                  <a:pt x="995680" y="1041400"/>
                </a:lnTo>
                <a:lnTo>
                  <a:pt x="995680" y="1071880"/>
                </a:lnTo>
                <a:lnTo>
                  <a:pt x="1003300" y="1071880"/>
                </a:lnTo>
                <a:lnTo>
                  <a:pt x="1003300" y="1092200"/>
                </a:lnTo>
                <a:lnTo>
                  <a:pt x="1051560" y="1092200"/>
                </a:lnTo>
                <a:lnTo>
                  <a:pt x="1051560" y="1107440"/>
                </a:lnTo>
                <a:lnTo>
                  <a:pt x="1097280" y="1107440"/>
                </a:lnTo>
                <a:lnTo>
                  <a:pt x="1097280" y="1120140"/>
                </a:lnTo>
                <a:lnTo>
                  <a:pt x="1158240" y="1120140"/>
                </a:lnTo>
                <a:lnTo>
                  <a:pt x="1158240" y="1153160"/>
                </a:lnTo>
                <a:lnTo>
                  <a:pt x="1170940" y="1153160"/>
                </a:lnTo>
                <a:lnTo>
                  <a:pt x="1170940" y="1176020"/>
                </a:lnTo>
                <a:lnTo>
                  <a:pt x="1249680" y="1176020"/>
                </a:lnTo>
                <a:lnTo>
                  <a:pt x="1249680" y="1183640"/>
                </a:lnTo>
                <a:lnTo>
                  <a:pt x="1333500" y="1183640"/>
                </a:lnTo>
                <a:lnTo>
                  <a:pt x="1333500" y="1193800"/>
                </a:lnTo>
                <a:lnTo>
                  <a:pt x="1353820" y="1193800"/>
                </a:lnTo>
                <a:lnTo>
                  <a:pt x="1353820" y="1203960"/>
                </a:lnTo>
                <a:lnTo>
                  <a:pt x="1506220" y="1203960"/>
                </a:lnTo>
                <a:lnTo>
                  <a:pt x="1506220" y="1214120"/>
                </a:lnTo>
                <a:lnTo>
                  <a:pt x="1574800" y="1214120"/>
                </a:lnTo>
                <a:lnTo>
                  <a:pt x="1577340" y="1221740"/>
                </a:lnTo>
                <a:lnTo>
                  <a:pt x="1640840" y="1221740"/>
                </a:lnTo>
                <a:lnTo>
                  <a:pt x="1640840" y="1247140"/>
                </a:lnTo>
                <a:lnTo>
                  <a:pt x="1663700" y="1247140"/>
                </a:lnTo>
                <a:lnTo>
                  <a:pt x="1681480" y="1264920"/>
                </a:lnTo>
                <a:lnTo>
                  <a:pt x="1767840" y="1264920"/>
                </a:lnTo>
                <a:lnTo>
                  <a:pt x="1770380" y="1275080"/>
                </a:lnTo>
                <a:lnTo>
                  <a:pt x="1811020" y="1277620"/>
                </a:lnTo>
                <a:lnTo>
                  <a:pt x="1811020" y="1287780"/>
                </a:lnTo>
                <a:lnTo>
                  <a:pt x="1920240" y="1287780"/>
                </a:lnTo>
                <a:lnTo>
                  <a:pt x="1920240" y="1297940"/>
                </a:lnTo>
                <a:lnTo>
                  <a:pt x="1991360" y="1297940"/>
                </a:lnTo>
                <a:lnTo>
                  <a:pt x="1991360" y="1308100"/>
                </a:lnTo>
                <a:lnTo>
                  <a:pt x="2016760" y="1308100"/>
                </a:lnTo>
                <a:lnTo>
                  <a:pt x="2016760" y="1318260"/>
                </a:lnTo>
                <a:lnTo>
                  <a:pt x="2288540" y="1318260"/>
                </a:lnTo>
                <a:lnTo>
                  <a:pt x="2288540" y="1336040"/>
                </a:lnTo>
                <a:lnTo>
                  <a:pt x="2499360" y="1336040"/>
                </a:lnTo>
                <a:lnTo>
                  <a:pt x="2499360" y="1336040"/>
                </a:lnTo>
                <a:lnTo>
                  <a:pt x="2522220" y="1336040"/>
                </a:lnTo>
                <a:lnTo>
                  <a:pt x="2522220" y="1348740"/>
                </a:lnTo>
                <a:lnTo>
                  <a:pt x="2722880" y="1348740"/>
                </a:lnTo>
                <a:lnTo>
                  <a:pt x="2722880" y="1358900"/>
                </a:lnTo>
                <a:lnTo>
                  <a:pt x="2745740" y="1358900"/>
                </a:lnTo>
                <a:lnTo>
                  <a:pt x="2745740" y="1371600"/>
                </a:lnTo>
                <a:lnTo>
                  <a:pt x="2783840" y="1374140"/>
                </a:lnTo>
                <a:lnTo>
                  <a:pt x="3736340" y="1374140"/>
                </a:lnTo>
              </a:path>
            </a:pathLst>
          </a:custGeom>
          <a:noFill/>
          <a:ln w="28575">
            <a:solidFill>
              <a:schemeClr val="accent1"/>
            </a:solidFill>
            <a:miter lim="800000"/>
            <a:headEnd/>
            <a:tailEnd/>
          </a:ln>
        </p:spPr>
        <p:txBody>
          <a:bodyPr rtlCol="0" anchor="ctr"/>
          <a:lstStyle/>
          <a:p>
            <a:pPr algn="ctr"/>
            <a:endParaRPr lang="en-US"/>
          </a:p>
        </p:txBody>
      </p:sp>
      <p:sp>
        <p:nvSpPr>
          <p:cNvPr id="160" name="TextBox 159">
            <a:extLst>
              <a:ext uri="{FF2B5EF4-FFF2-40B4-BE49-F238E27FC236}">
                <a16:creationId xmlns:a16="http://schemas.microsoft.com/office/drawing/2014/main" id="{8BEAE3AC-3404-A3F7-8B33-272644A66038}"/>
              </a:ext>
            </a:extLst>
          </p:cNvPr>
          <p:cNvSpPr txBox="1"/>
          <p:nvPr/>
        </p:nvSpPr>
        <p:spPr bwMode="auto">
          <a:xfrm>
            <a:off x="3525357" y="1252418"/>
            <a:ext cx="1811166"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nchor="b" anchorCtr="0">
            <a:spAutoFit/>
          </a:bodyPr>
          <a:lstStyle/>
          <a:p>
            <a:pPr algn="ctr">
              <a:lnSpc>
                <a:spcPct val="100000"/>
              </a:lnSpc>
              <a:spcBef>
                <a:spcPts val="0"/>
              </a:spcBef>
              <a:spcAft>
                <a:spcPct val="0"/>
              </a:spcAft>
              <a:buClrTx/>
              <a:buFontTx/>
              <a:buNone/>
            </a:pPr>
            <a:r>
              <a:rPr lang="en-US" sz="1200" dirty="0">
                <a:solidFill>
                  <a:schemeClr val="bg1"/>
                </a:solidFill>
                <a:latin typeface="Calibri" panose="020F0502020204030204" pitchFamily="34" charset="0"/>
                <a:cs typeface="Calibri" panose="020F0502020204030204" pitchFamily="34" charset="0"/>
              </a:rPr>
              <a:t>Median PFS, Mo (95% CI)</a:t>
            </a:r>
          </a:p>
          <a:p>
            <a:pPr algn="r">
              <a:lnSpc>
                <a:spcPct val="100000"/>
              </a:lnSpc>
              <a:spcBef>
                <a:spcPts val="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6.7 (5.6-7.4)</a:t>
            </a:r>
          </a:p>
          <a:p>
            <a:pPr algn="r">
              <a:spcBef>
                <a:spcPts val="0"/>
              </a:spcBef>
            </a:pPr>
            <a:r>
              <a:rPr lang="en-US" sz="1200" b="0" dirty="0">
                <a:solidFill>
                  <a:schemeClr val="bg1"/>
                </a:solidFill>
                <a:latin typeface="Calibri" panose="020F0502020204030204" pitchFamily="34" charset="0"/>
                <a:cs typeface="Calibri" panose="020F0502020204030204" pitchFamily="34" charset="0"/>
              </a:rPr>
              <a:t>3.8 (3.6-5.0)</a:t>
            </a:r>
          </a:p>
        </p:txBody>
      </p:sp>
      <p:grpSp>
        <p:nvGrpSpPr>
          <p:cNvPr id="161" name="Group 160">
            <a:extLst>
              <a:ext uri="{FF2B5EF4-FFF2-40B4-BE49-F238E27FC236}">
                <a16:creationId xmlns:a16="http://schemas.microsoft.com/office/drawing/2014/main" id="{F586F2DC-E253-666D-A2EC-D970AD42F4FC}"/>
              </a:ext>
            </a:extLst>
          </p:cNvPr>
          <p:cNvGrpSpPr/>
          <p:nvPr/>
        </p:nvGrpSpPr>
        <p:grpSpPr>
          <a:xfrm>
            <a:off x="3136548" y="1439703"/>
            <a:ext cx="1277359" cy="646331"/>
            <a:chOff x="2735165" y="2303954"/>
            <a:chExt cx="1335253" cy="826083"/>
          </a:xfrm>
        </p:grpSpPr>
        <p:sp>
          <p:nvSpPr>
            <p:cNvPr id="162" name="TextBox 161">
              <a:extLst>
                <a:ext uri="{FF2B5EF4-FFF2-40B4-BE49-F238E27FC236}">
                  <a16:creationId xmlns:a16="http://schemas.microsoft.com/office/drawing/2014/main" id="{B78A90FD-7AAC-2426-BDD5-D4B6BB05B6A0}"/>
                </a:ext>
              </a:extLst>
            </p:cNvPr>
            <p:cNvSpPr txBox="1"/>
            <p:nvPr/>
          </p:nvSpPr>
          <p:spPr bwMode="auto">
            <a:xfrm>
              <a:off x="2911266" y="2303954"/>
              <a:ext cx="1159152" cy="8260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a:lnSpc>
                  <a:spcPct val="100000"/>
                </a:lnSpc>
                <a:spcBef>
                  <a:spcPts val="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LEN + pembro</a:t>
              </a:r>
            </a:p>
            <a:p>
              <a:pPr>
                <a:lnSpc>
                  <a:spcPct val="100000"/>
                </a:lnSpc>
                <a:spcBef>
                  <a:spcPts val="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Chemotherapy</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Censored</a:t>
              </a:r>
            </a:p>
          </p:txBody>
        </p:sp>
        <p:cxnSp>
          <p:nvCxnSpPr>
            <p:cNvPr id="163" name="Straight Connector 162">
              <a:extLst>
                <a:ext uri="{FF2B5EF4-FFF2-40B4-BE49-F238E27FC236}">
                  <a16:creationId xmlns:a16="http://schemas.microsoft.com/office/drawing/2014/main" id="{32DC793C-CC4B-EF64-D601-F418263734EE}"/>
                </a:ext>
              </a:extLst>
            </p:cNvPr>
            <p:cNvCxnSpPr/>
            <p:nvPr/>
          </p:nvCxnSpPr>
          <p:spPr bwMode="auto">
            <a:xfrm>
              <a:off x="2735165" y="2456529"/>
              <a:ext cx="209353" cy="0"/>
            </a:xfrm>
            <a:prstGeom prst="line">
              <a:avLst/>
            </a:prstGeom>
            <a:noFill/>
            <a:ln w="28575" cap="flat" cmpd="sng" algn="ctr">
              <a:solidFill>
                <a:schemeClr val="accent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A999B770-481C-80B4-AF35-494BDB6170C1}"/>
                </a:ext>
              </a:extLst>
            </p:cNvPr>
            <p:cNvCxnSpPr/>
            <p:nvPr/>
          </p:nvCxnSpPr>
          <p:spPr bwMode="auto">
            <a:xfrm>
              <a:off x="2735165" y="2667118"/>
              <a:ext cx="209353" cy="0"/>
            </a:xfrm>
            <a:prstGeom prst="line">
              <a:avLst/>
            </a:prstGeom>
            <a:noFill/>
            <a:ln w="28575" cap="flat" cmpd="sng" algn="ctr">
              <a:solidFill>
                <a:schemeClr val="accent3"/>
              </a:solidFill>
              <a:prstDash val="solid"/>
              <a:round/>
              <a:headEnd type="none" w="med" len="med"/>
              <a:tailEnd type="none" w="med" len="med"/>
            </a:ln>
            <a:effectLst/>
          </p:spPr>
        </p:cxnSp>
      </p:grpSp>
      <p:sp>
        <p:nvSpPr>
          <p:cNvPr id="165" name="TextBox 164">
            <a:extLst>
              <a:ext uri="{FF2B5EF4-FFF2-40B4-BE49-F238E27FC236}">
                <a16:creationId xmlns:a16="http://schemas.microsoft.com/office/drawing/2014/main" id="{F0DD3F9C-7C2A-79EE-526F-471CEB39564C}"/>
              </a:ext>
            </a:extLst>
          </p:cNvPr>
          <p:cNvSpPr txBox="1"/>
          <p:nvPr/>
        </p:nvSpPr>
        <p:spPr bwMode="auto">
          <a:xfrm>
            <a:off x="3638593" y="1999016"/>
            <a:ext cx="2027222"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dirty="0">
                <a:solidFill>
                  <a:schemeClr val="bg1"/>
                </a:solidFill>
                <a:latin typeface="Calibri" panose="020F0502020204030204" pitchFamily="34" charset="0"/>
                <a:cs typeface="Calibri" panose="020F0502020204030204" pitchFamily="34" charset="0"/>
              </a:rPr>
              <a:t>HR for progression or death, </a:t>
            </a:r>
            <a:br>
              <a:rPr lang="en-US" sz="120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0.60 (0.50-0.72)</a:t>
            </a:r>
          </a:p>
        </p:txBody>
      </p:sp>
      <p:graphicFrame>
        <p:nvGraphicFramePr>
          <p:cNvPr id="167" name="Table 167">
            <a:extLst>
              <a:ext uri="{FF2B5EF4-FFF2-40B4-BE49-F238E27FC236}">
                <a16:creationId xmlns:a16="http://schemas.microsoft.com/office/drawing/2014/main" id="{D76FE25C-4FFF-27CE-C17A-8B12082FE9B0}"/>
              </a:ext>
            </a:extLst>
          </p:cNvPr>
          <p:cNvGraphicFramePr>
            <a:graphicFrameLocks noGrp="1"/>
          </p:cNvGraphicFramePr>
          <p:nvPr/>
        </p:nvGraphicFramePr>
        <p:xfrm>
          <a:off x="502738" y="3240858"/>
          <a:ext cx="4930934" cy="480060"/>
        </p:xfrm>
        <a:graphic>
          <a:graphicData uri="http://schemas.openxmlformats.org/drawingml/2006/table">
            <a:tbl>
              <a:tblPr firstRow="1" bandRow="1">
                <a:tableStyleId>{93296810-A885-4BE3-A3E7-6D5BEEA58F35}</a:tableStyleId>
              </a:tblPr>
              <a:tblGrid>
                <a:gridCol w="855509">
                  <a:extLst>
                    <a:ext uri="{9D8B030D-6E8A-4147-A177-3AD203B41FA5}">
                      <a16:colId xmlns:a16="http://schemas.microsoft.com/office/drawing/2014/main" val="2088947100"/>
                    </a:ext>
                  </a:extLst>
                </a:gridCol>
                <a:gridCol w="271695">
                  <a:extLst>
                    <a:ext uri="{9D8B030D-6E8A-4147-A177-3AD203B41FA5}">
                      <a16:colId xmlns:a16="http://schemas.microsoft.com/office/drawing/2014/main" val="2805439361"/>
                    </a:ext>
                  </a:extLst>
                </a:gridCol>
                <a:gridCol w="271695">
                  <a:extLst>
                    <a:ext uri="{9D8B030D-6E8A-4147-A177-3AD203B41FA5}">
                      <a16:colId xmlns:a16="http://schemas.microsoft.com/office/drawing/2014/main" val="637038133"/>
                    </a:ext>
                  </a:extLst>
                </a:gridCol>
                <a:gridCol w="271695">
                  <a:extLst>
                    <a:ext uri="{9D8B030D-6E8A-4147-A177-3AD203B41FA5}">
                      <a16:colId xmlns:a16="http://schemas.microsoft.com/office/drawing/2014/main" val="281554751"/>
                    </a:ext>
                  </a:extLst>
                </a:gridCol>
                <a:gridCol w="271695">
                  <a:extLst>
                    <a:ext uri="{9D8B030D-6E8A-4147-A177-3AD203B41FA5}">
                      <a16:colId xmlns:a16="http://schemas.microsoft.com/office/drawing/2014/main" val="146333827"/>
                    </a:ext>
                  </a:extLst>
                </a:gridCol>
                <a:gridCol w="271695">
                  <a:extLst>
                    <a:ext uri="{9D8B030D-6E8A-4147-A177-3AD203B41FA5}">
                      <a16:colId xmlns:a16="http://schemas.microsoft.com/office/drawing/2014/main" val="3594535462"/>
                    </a:ext>
                  </a:extLst>
                </a:gridCol>
                <a:gridCol w="271695">
                  <a:extLst>
                    <a:ext uri="{9D8B030D-6E8A-4147-A177-3AD203B41FA5}">
                      <a16:colId xmlns:a16="http://schemas.microsoft.com/office/drawing/2014/main" val="1431239169"/>
                    </a:ext>
                  </a:extLst>
                </a:gridCol>
                <a:gridCol w="271695">
                  <a:extLst>
                    <a:ext uri="{9D8B030D-6E8A-4147-A177-3AD203B41FA5}">
                      <a16:colId xmlns:a16="http://schemas.microsoft.com/office/drawing/2014/main" val="812137047"/>
                    </a:ext>
                  </a:extLst>
                </a:gridCol>
                <a:gridCol w="271695">
                  <a:extLst>
                    <a:ext uri="{9D8B030D-6E8A-4147-A177-3AD203B41FA5}">
                      <a16:colId xmlns:a16="http://schemas.microsoft.com/office/drawing/2014/main" val="724972688"/>
                    </a:ext>
                  </a:extLst>
                </a:gridCol>
                <a:gridCol w="271695">
                  <a:extLst>
                    <a:ext uri="{9D8B030D-6E8A-4147-A177-3AD203B41FA5}">
                      <a16:colId xmlns:a16="http://schemas.microsoft.com/office/drawing/2014/main" val="510150440"/>
                    </a:ext>
                  </a:extLst>
                </a:gridCol>
                <a:gridCol w="271695">
                  <a:extLst>
                    <a:ext uri="{9D8B030D-6E8A-4147-A177-3AD203B41FA5}">
                      <a16:colId xmlns:a16="http://schemas.microsoft.com/office/drawing/2014/main" val="3291850107"/>
                    </a:ext>
                  </a:extLst>
                </a:gridCol>
                <a:gridCol w="271695">
                  <a:extLst>
                    <a:ext uri="{9D8B030D-6E8A-4147-A177-3AD203B41FA5}">
                      <a16:colId xmlns:a16="http://schemas.microsoft.com/office/drawing/2014/main" val="4156254455"/>
                    </a:ext>
                  </a:extLst>
                </a:gridCol>
                <a:gridCol w="271695">
                  <a:extLst>
                    <a:ext uri="{9D8B030D-6E8A-4147-A177-3AD203B41FA5}">
                      <a16:colId xmlns:a16="http://schemas.microsoft.com/office/drawing/2014/main" val="3486683261"/>
                    </a:ext>
                  </a:extLst>
                </a:gridCol>
                <a:gridCol w="271695">
                  <a:extLst>
                    <a:ext uri="{9D8B030D-6E8A-4147-A177-3AD203B41FA5}">
                      <a16:colId xmlns:a16="http://schemas.microsoft.com/office/drawing/2014/main" val="2548090715"/>
                    </a:ext>
                  </a:extLst>
                </a:gridCol>
                <a:gridCol w="271695">
                  <a:extLst>
                    <a:ext uri="{9D8B030D-6E8A-4147-A177-3AD203B41FA5}">
                      <a16:colId xmlns:a16="http://schemas.microsoft.com/office/drawing/2014/main" val="456336669"/>
                    </a:ext>
                  </a:extLst>
                </a:gridCol>
                <a:gridCol w="271695">
                  <a:extLst>
                    <a:ext uri="{9D8B030D-6E8A-4147-A177-3AD203B41FA5}">
                      <a16:colId xmlns:a16="http://schemas.microsoft.com/office/drawing/2014/main" val="2436984095"/>
                    </a:ext>
                  </a:extLst>
                </a:gridCol>
              </a:tblGrid>
              <a:tr h="147046">
                <a:tc gridSpan="16">
                  <a:txBody>
                    <a:bodyPr/>
                    <a:lstStyle/>
                    <a:p>
                      <a:pPr algn="l"/>
                      <a:r>
                        <a:rPr lang="en-US" sz="1050" b="1" dirty="0">
                          <a:solidFill>
                            <a:schemeClr val="bg1"/>
                          </a:solidFill>
                          <a:latin typeface="Calibri" panose="020F0502020204030204" pitchFamily="34" charset="0"/>
                          <a:cs typeface="Calibri" panose="020F0502020204030204" pitchFamily="34" charset="0"/>
                        </a:rPr>
                        <a:t>No. at risk:</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869170800"/>
                  </a:ext>
                </a:extLst>
              </a:tr>
              <a:tr h="147046">
                <a:tc>
                  <a:txBody>
                    <a:bodyPr/>
                    <a:lstStyle/>
                    <a:p>
                      <a:pPr algn="ctr"/>
                      <a:r>
                        <a:rPr lang="en-US" sz="1050" b="0" dirty="0">
                          <a:solidFill>
                            <a:schemeClr val="bg1"/>
                          </a:solidFill>
                          <a:latin typeface="Calibri" panose="020F0502020204030204" pitchFamily="34" charset="0"/>
                          <a:cs typeface="Calibri" panose="020F0502020204030204" pitchFamily="34" charset="0"/>
                        </a:rPr>
                        <a:t>LEN + </a:t>
                      </a:r>
                      <a:r>
                        <a:rPr lang="en-US" sz="1050" b="0" dirty="0" err="1">
                          <a:solidFill>
                            <a:schemeClr val="bg1"/>
                          </a:solidFill>
                          <a:latin typeface="Calibri" panose="020F0502020204030204" pitchFamily="34" charset="0"/>
                          <a:cs typeface="Calibri" panose="020F0502020204030204" pitchFamily="34" charset="0"/>
                        </a:rPr>
                        <a:t>pembro</a:t>
                      </a: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346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265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166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116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80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61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55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43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83690406"/>
                  </a:ext>
                </a:extLst>
              </a:tr>
              <a:tr h="147046">
                <a:tc>
                  <a:txBody>
                    <a:bodyPr/>
                    <a:lstStyle/>
                    <a:p>
                      <a:pPr algn="ctr"/>
                      <a:r>
                        <a:rPr lang="en-US" sz="1050" b="0" dirty="0">
                          <a:solidFill>
                            <a:schemeClr val="bg1"/>
                          </a:solidFill>
                          <a:latin typeface="Calibri" panose="020F0502020204030204" pitchFamily="34" charset="0"/>
                          <a:cs typeface="Calibri" panose="020F0502020204030204" pitchFamily="34" charset="0"/>
                        </a:rPr>
                        <a:t>Chemotherapy</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351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177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83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03837802"/>
                  </a:ext>
                </a:extLst>
              </a:tr>
            </a:tbl>
          </a:graphicData>
        </a:graphic>
      </p:graphicFrame>
      <p:cxnSp>
        <p:nvCxnSpPr>
          <p:cNvPr id="169" name="Straight Connector 168">
            <a:extLst>
              <a:ext uri="{FF2B5EF4-FFF2-40B4-BE49-F238E27FC236}">
                <a16:creationId xmlns:a16="http://schemas.microsoft.com/office/drawing/2014/main" id="{15763A7F-C40F-3374-CDCC-CED6B9FF9E61}"/>
              </a:ext>
            </a:extLst>
          </p:cNvPr>
          <p:cNvCxnSpPr>
            <a:cxnSpLocks/>
          </p:cNvCxnSpPr>
          <p:nvPr/>
        </p:nvCxnSpPr>
        <p:spPr bwMode="auto">
          <a:xfrm>
            <a:off x="3182807" y="4455323"/>
            <a:ext cx="0" cy="92683"/>
          </a:xfrm>
          <a:prstGeom prst="line">
            <a:avLst/>
          </a:prstGeom>
          <a:noFill/>
          <a:ln w="19050" cap="flat" cmpd="sng" algn="ctr">
            <a:solidFill>
              <a:schemeClr val="bg1"/>
            </a:solidFill>
            <a:prstDash val="solid"/>
            <a:round/>
            <a:headEnd type="none" w="med" len="med"/>
            <a:tailEnd type="none" w="med" len="med"/>
          </a:ln>
          <a:effectLst/>
        </p:spPr>
      </p:cxnSp>
      <p:graphicFrame>
        <p:nvGraphicFramePr>
          <p:cNvPr id="302" name="Table 167">
            <a:extLst>
              <a:ext uri="{FF2B5EF4-FFF2-40B4-BE49-F238E27FC236}">
                <a16:creationId xmlns:a16="http://schemas.microsoft.com/office/drawing/2014/main" id="{A9F43C64-8A9B-AD49-9C6B-B66F57188E4E}"/>
              </a:ext>
            </a:extLst>
          </p:cNvPr>
          <p:cNvGraphicFramePr>
            <a:graphicFrameLocks noGrp="1"/>
          </p:cNvGraphicFramePr>
          <p:nvPr/>
        </p:nvGraphicFramePr>
        <p:xfrm>
          <a:off x="6265807" y="3240858"/>
          <a:ext cx="4930934" cy="480060"/>
        </p:xfrm>
        <a:graphic>
          <a:graphicData uri="http://schemas.openxmlformats.org/drawingml/2006/table">
            <a:tbl>
              <a:tblPr firstRow="1" bandRow="1">
                <a:tableStyleId>{93296810-A885-4BE3-A3E7-6D5BEEA58F35}</a:tableStyleId>
              </a:tblPr>
              <a:tblGrid>
                <a:gridCol w="855509">
                  <a:extLst>
                    <a:ext uri="{9D8B030D-6E8A-4147-A177-3AD203B41FA5}">
                      <a16:colId xmlns:a16="http://schemas.microsoft.com/office/drawing/2014/main" val="2088947100"/>
                    </a:ext>
                  </a:extLst>
                </a:gridCol>
                <a:gridCol w="271695">
                  <a:extLst>
                    <a:ext uri="{9D8B030D-6E8A-4147-A177-3AD203B41FA5}">
                      <a16:colId xmlns:a16="http://schemas.microsoft.com/office/drawing/2014/main" val="2805439361"/>
                    </a:ext>
                  </a:extLst>
                </a:gridCol>
                <a:gridCol w="271695">
                  <a:extLst>
                    <a:ext uri="{9D8B030D-6E8A-4147-A177-3AD203B41FA5}">
                      <a16:colId xmlns:a16="http://schemas.microsoft.com/office/drawing/2014/main" val="637038133"/>
                    </a:ext>
                  </a:extLst>
                </a:gridCol>
                <a:gridCol w="271695">
                  <a:extLst>
                    <a:ext uri="{9D8B030D-6E8A-4147-A177-3AD203B41FA5}">
                      <a16:colId xmlns:a16="http://schemas.microsoft.com/office/drawing/2014/main" val="281554751"/>
                    </a:ext>
                  </a:extLst>
                </a:gridCol>
                <a:gridCol w="271695">
                  <a:extLst>
                    <a:ext uri="{9D8B030D-6E8A-4147-A177-3AD203B41FA5}">
                      <a16:colId xmlns:a16="http://schemas.microsoft.com/office/drawing/2014/main" val="146333827"/>
                    </a:ext>
                  </a:extLst>
                </a:gridCol>
                <a:gridCol w="271695">
                  <a:extLst>
                    <a:ext uri="{9D8B030D-6E8A-4147-A177-3AD203B41FA5}">
                      <a16:colId xmlns:a16="http://schemas.microsoft.com/office/drawing/2014/main" val="3594535462"/>
                    </a:ext>
                  </a:extLst>
                </a:gridCol>
                <a:gridCol w="271695">
                  <a:extLst>
                    <a:ext uri="{9D8B030D-6E8A-4147-A177-3AD203B41FA5}">
                      <a16:colId xmlns:a16="http://schemas.microsoft.com/office/drawing/2014/main" val="1431239169"/>
                    </a:ext>
                  </a:extLst>
                </a:gridCol>
                <a:gridCol w="271695">
                  <a:extLst>
                    <a:ext uri="{9D8B030D-6E8A-4147-A177-3AD203B41FA5}">
                      <a16:colId xmlns:a16="http://schemas.microsoft.com/office/drawing/2014/main" val="812137047"/>
                    </a:ext>
                  </a:extLst>
                </a:gridCol>
                <a:gridCol w="271695">
                  <a:extLst>
                    <a:ext uri="{9D8B030D-6E8A-4147-A177-3AD203B41FA5}">
                      <a16:colId xmlns:a16="http://schemas.microsoft.com/office/drawing/2014/main" val="724972688"/>
                    </a:ext>
                  </a:extLst>
                </a:gridCol>
                <a:gridCol w="271695">
                  <a:extLst>
                    <a:ext uri="{9D8B030D-6E8A-4147-A177-3AD203B41FA5}">
                      <a16:colId xmlns:a16="http://schemas.microsoft.com/office/drawing/2014/main" val="510150440"/>
                    </a:ext>
                  </a:extLst>
                </a:gridCol>
                <a:gridCol w="271695">
                  <a:extLst>
                    <a:ext uri="{9D8B030D-6E8A-4147-A177-3AD203B41FA5}">
                      <a16:colId xmlns:a16="http://schemas.microsoft.com/office/drawing/2014/main" val="3291850107"/>
                    </a:ext>
                  </a:extLst>
                </a:gridCol>
                <a:gridCol w="271695">
                  <a:extLst>
                    <a:ext uri="{9D8B030D-6E8A-4147-A177-3AD203B41FA5}">
                      <a16:colId xmlns:a16="http://schemas.microsoft.com/office/drawing/2014/main" val="4156254455"/>
                    </a:ext>
                  </a:extLst>
                </a:gridCol>
                <a:gridCol w="271695">
                  <a:extLst>
                    <a:ext uri="{9D8B030D-6E8A-4147-A177-3AD203B41FA5}">
                      <a16:colId xmlns:a16="http://schemas.microsoft.com/office/drawing/2014/main" val="3486683261"/>
                    </a:ext>
                  </a:extLst>
                </a:gridCol>
                <a:gridCol w="271695">
                  <a:extLst>
                    <a:ext uri="{9D8B030D-6E8A-4147-A177-3AD203B41FA5}">
                      <a16:colId xmlns:a16="http://schemas.microsoft.com/office/drawing/2014/main" val="2548090715"/>
                    </a:ext>
                  </a:extLst>
                </a:gridCol>
                <a:gridCol w="271695">
                  <a:extLst>
                    <a:ext uri="{9D8B030D-6E8A-4147-A177-3AD203B41FA5}">
                      <a16:colId xmlns:a16="http://schemas.microsoft.com/office/drawing/2014/main" val="456336669"/>
                    </a:ext>
                  </a:extLst>
                </a:gridCol>
                <a:gridCol w="271695">
                  <a:extLst>
                    <a:ext uri="{9D8B030D-6E8A-4147-A177-3AD203B41FA5}">
                      <a16:colId xmlns:a16="http://schemas.microsoft.com/office/drawing/2014/main" val="2436984095"/>
                    </a:ext>
                  </a:extLst>
                </a:gridCol>
              </a:tblGrid>
              <a:tr h="147046">
                <a:tc gridSpan="16">
                  <a:txBody>
                    <a:bodyPr/>
                    <a:lstStyle/>
                    <a:p>
                      <a:pPr algn="l"/>
                      <a:r>
                        <a:rPr lang="en-US" sz="1050" b="1" dirty="0">
                          <a:solidFill>
                            <a:schemeClr val="bg1"/>
                          </a:solidFill>
                          <a:latin typeface="Calibri" panose="020F0502020204030204" pitchFamily="34" charset="0"/>
                          <a:cs typeface="Calibri" panose="020F0502020204030204" pitchFamily="34" charset="0"/>
                        </a:rPr>
                        <a:t>No. at risk:</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869170800"/>
                  </a:ext>
                </a:extLst>
              </a:tr>
              <a:tr h="147046">
                <a:tc>
                  <a:txBody>
                    <a:bodyPr/>
                    <a:lstStyle/>
                    <a:p>
                      <a:pPr algn="ctr"/>
                      <a:r>
                        <a:rPr lang="en-US" sz="1050" b="0" dirty="0">
                          <a:solidFill>
                            <a:schemeClr val="bg1"/>
                          </a:solidFill>
                          <a:latin typeface="Calibri" panose="020F0502020204030204" pitchFamily="34" charset="0"/>
                          <a:cs typeface="Calibri" panose="020F0502020204030204" pitchFamily="34" charset="0"/>
                        </a:rPr>
                        <a:t>LEN + </a:t>
                      </a:r>
                      <a:r>
                        <a:rPr lang="en-US" sz="1050" b="0" dirty="0" err="1">
                          <a:solidFill>
                            <a:schemeClr val="bg1"/>
                          </a:solidFill>
                          <a:latin typeface="Calibri" panose="020F0502020204030204" pitchFamily="34" charset="0"/>
                          <a:cs typeface="Calibri" panose="020F0502020204030204" pitchFamily="34" charset="0"/>
                        </a:rPr>
                        <a:t>pembro</a:t>
                      </a: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411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317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203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148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109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87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79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65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57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45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83690406"/>
                  </a:ext>
                </a:extLst>
              </a:tr>
              <a:tr h="147046">
                <a:tc>
                  <a:txBody>
                    <a:bodyPr/>
                    <a:lstStyle/>
                    <a:p>
                      <a:pPr algn="ctr"/>
                      <a:r>
                        <a:rPr lang="en-US" sz="1050" b="0" dirty="0">
                          <a:solidFill>
                            <a:schemeClr val="bg1"/>
                          </a:solidFill>
                          <a:latin typeface="Calibri" panose="020F0502020204030204" pitchFamily="34" charset="0"/>
                          <a:cs typeface="Calibri" panose="020F0502020204030204" pitchFamily="34" charset="0"/>
                        </a:rPr>
                        <a:t>Chemotherapy</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416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214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95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43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03837802"/>
                  </a:ext>
                </a:extLst>
              </a:tr>
            </a:tbl>
          </a:graphicData>
        </a:graphic>
      </p:graphicFrame>
      <p:cxnSp>
        <p:nvCxnSpPr>
          <p:cNvPr id="171" name="Straight Connector 170">
            <a:extLst>
              <a:ext uri="{FF2B5EF4-FFF2-40B4-BE49-F238E27FC236}">
                <a16:creationId xmlns:a16="http://schemas.microsoft.com/office/drawing/2014/main" id="{F1C6C398-74B8-3A88-732E-F1B62799C843}"/>
              </a:ext>
            </a:extLst>
          </p:cNvPr>
          <p:cNvCxnSpPr>
            <a:cxnSpLocks/>
          </p:cNvCxnSpPr>
          <p:nvPr/>
        </p:nvCxnSpPr>
        <p:spPr bwMode="auto">
          <a:xfrm>
            <a:off x="7264323" y="1439368"/>
            <a:ext cx="0" cy="1546080"/>
          </a:xfrm>
          <a:prstGeom prst="line">
            <a:avLst/>
          </a:prstGeom>
          <a:noFill/>
          <a:ln w="28575" cap="flat" cmpd="sng" algn="ctr">
            <a:solidFill>
              <a:schemeClr val="bg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C82F847B-6E78-118E-404E-143CB4021866}"/>
              </a:ext>
            </a:extLst>
          </p:cNvPr>
          <p:cNvCxnSpPr/>
          <p:nvPr/>
        </p:nvCxnSpPr>
        <p:spPr bwMode="auto">
          <a:xfrm>
            <a:off x="7199496" y="144619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DB12EB2E-606C-E155-2956-228415633C75}"/>
              </a:ext>
            </a:extLst>
          </p:cNvPr>
          <p:cNvCxnSpPr/>
          <p:nvPr/>
        </p:nvCxnSpPr>
        <p:spPr bwMode="auto">
          <a:xfrm>
            <a:off x="7199496" y="174644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286829BC-38D2-3F4E-4835-E99F0392FA2A}"/>
              </a:ext>
            </a:extLst>
          </p:cNvPr>
          <p:cNvCxnSpPr/>
          <p:nvPr/>
        </p:nvCxnSpPr>
        <p:spPr bwMode="auto">
          <a:xfrm>
            <a:off x="7199496" y="2056928"/>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8319FE2C-F82F-D9D6-9630-4E246CB77C48}"/>
              </a:ext>
            </a:extLst>
          </p:cNvPr>
          <p:cNvCxnSpPr/>
          <p:nvPr/>
        </p:nvCxnSpPr>
        <p:spPr bwMode="auto">
          <a:xfrm>
            <a:off x="7199496" y="236059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7A5C1842-C3C0-D266-8ACD-D12007F1B0B6}"/>
              </a:ext>
            </a:extLst>
          </p:cNvPr>
          <p:cNvCxnSpPr/>
          <p:nvPr/>
        </p:nvCxnSpPr>
        <p:spPr bwMode="auto">
          <a:xfrm>
            <a:off x="7199496" y="2664253"/>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2241D0E9-7D29-BC3F-8C92-E989EB708E28}"/>
              </a:ext>
            </a:extLst>
          </p:cNvPr>
          <p:cNvCxnSpPr/>
          <p:nvPr/>
        </p:nvCxnSpPr>
        <p:spPr bwMode="auto">
          <a:xfrm>
            <a:off x="7199496" y="2967916"/>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FED4F63D-4C7F-E0F1-6A0F-9C1AA8785E2B}"/>
              </a:ext>
            </a:extLst>
          </p:cNvPr>
          <p:cNvCxnSpPr>
            <a:cxnSpLocks/>
          </p:cNvCxnSpPr>
          <p:nvPr/>
        </p:nvCxnSpPr>
        <p:spPr bwMode="auto">
          <a:xfrm>
            <a:off x="7257499" y="2967916"/>
            <a:ext cx="3804313" cy="0"/>
          </a:xfrm>
          <a:prstGeom prst="line">
            <a:avLst/>
          </a:prstGeom>
          <a:noFill/>
          <a:ln w="28575" cap="flat" cmpd="sng" algn="ctr">
            <a:solidFill>
              <a:schemeClr val="bg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56226C9E-C42F-D1C9-2842-4C286E74C321}"/>
              </a:ext>
            </a:extLst>
          </p:cNvPr>
          <p:cNvCxnSpPr>
            <a:cxnSpLocks/>
          </p:cNvCxnSpPr>
          <p:nvPr/>
        </p:nvCxnSpPr>
        <p:spPr bwMode="auto">
          <a:xfrm rot="16200000">
            <a:off x="7230205"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2AC50B71-4008-3D2D-24D3-EB0E2ECF6CB2}"/>
              </a:ext>
            </a:extLst>
          </p:cNvPr>
          <p:cNvCxnSpPr>
            <a:cxnSpLocks/>
          </p:cNvCxnSpPr>
          <p:nvPr/>
        </p:nvCxnSpPr>
        <p:spPr bwMode="auto">
          <a:xfrm rot="16200000">
            <a:off x="7499749"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9FF525FC-6DFA-FA0E-45C0-659CBEA94473}"/>
              </a:ext>
            </a:extLst>
          </p:cNvPr>
          <p:cNvCxnSpPr>
            <a:cxnSpLocks/>
          </p:cNvCxnSpPr>
          <p:nvPr/>
        </p:nvCxnSpPr>
        <p:spPr bwMode="auto">
          <a:xfrm rot="16200000">
            <a:off x="7772705"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B7424C59-4585-E465-E7DD-1D608687C2A5}"/>
              </a:ext>
            </a:extLst>
          </p:cNvPr>
          <p:cNvCxnSpPr>
            <a:cxnSpLocks/>
          </p:cNvCxnSpPr>
          <p:nvPr/>
        </p:nvCxnSpPr>
        <p:spPr bwMode="auto">
          <a:xfrm rot="16200000">
            <a:off x="8042249"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E2F5D33F-6DCF-D2AB-B395-CB4720602F7D}"/>
              </a:ext>
            </a:extLst>
          </p:cNvPr>
          <p:cNvCxnSpPr>
            <a:cxnSpLocks/>
          </p:cNvCxnSpPr>
          <p:nvPr/>
        </p:nvCxnSpPr>
        <p:spPr bwMode="auto">
          <a:xfrm rot="16200000">
            <a:off x="8308382"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CB54AF68-31F1-BEF2-50F4-F66F0E6476CA}"/>
              </a:ext>
            </a:extLst>
          </p:cNvPr>
          <p:cNvCxnSpPr>
            <a:cxnSpLocks/>
          </p:cNvCxnSpPr>
          <p:nvPr/>
        </p:nvCxnSpPr>
        <p:spPr bwMode="auto">
          <a:xfrm rot="16200000">
            <a:off x="8588162"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0B891CBE-A0CA-974C-D8F4-23C39214C7B4}"/>
              </a:ext>
            </a:extLst>
          </p:cNvPr>
          <p:cNvCxnSpPr>
            <a:cxnSpLocks/>
          </p:cNvCxnSpPr>
          <p:nvPr/>
        </p:nvCxnSpPr>
        <p:spPr bwMode="auto">
          <a:xfrm rot="16200000">
            <a:off x="8854295"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21F11394-5214-F70A-4CC4-304FD403BDA0}"/>
              </a:ext>
            </a:extLst>
          </p:cNvPr>
          <p:cNvCxnSpPr>
            <a:cxnSpLocks/>
          </p:cNvCxnSpPr>
          <p:nvPr/>
        </p:nvCxnSpPr>
        <p:spPr bwMode="auto">
          <a:xfrm rot="16200000">
            <a:off x="9120428"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5B49F355-DFA5-2DBC-5D8B-A30E92503330}"/>
              </a:ext>
            </a:extLst>
          </p:cNvPr>
          <p:cNvCxnSpPr>
            <a:cxnSpLocks/>
          </p:cNvCxnSpPr>
          <p:nvPr/>
        </p:nvCxnSpPr>
        <p:spPr bwMode="auto">
          <a:xfrm rot="16200000">
            <a:off x="9400208" y="3000329"/>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850731E7-660E-7D26-092A-5556312BC437}"/>
              </a:ext>
            </a:extLst>
          </p:cNvPr>
          <p:cNvCxnSpPr>
            <a:cxnSpLocks/>
          </p:cNvCxnSpPr>
          <p:nvPr/>
        </p:nvCxnSpPr>
        <p:spPr bwMode="auto">
          <a:xfrm rot="16200000">
            <a:off x="9659516" y="3000330"/>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94B43C89-D236-D897-0B21-4550837C634C}"/>
              </a:ext>
            </a:extLst>
          </p:cNvPr>
          <p:cNvCxnSpPr>
            <a:cxnSpLocks/>
          </p:cNvCxnSpPr>
          <p:nvPr/>
        </p:nvCxnSpPr>
        <p:spPr bwMode="auto">
          <a:xfrm rot="16200000">
            <a:off x="9932471" y="3000330"/>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0D43DC3F-291D-09A3-2300-604800B0BE92}"/>
              </a:ext>
            </a:extLst>
          </p:cNvPr>
          <p:cNvCxnSpPr>
            <a:cxnSpLocks/>
          </p:cNvCxnSpPr>
          <p:nvPr/>
        </p:nvCxnSpPr>
        <p:spPr bwMode="auto">
          <a:xfrm rot="16200000">
            <a:off x="10205428" y="3000330"/>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9335243D-8BEB-87F6-5B07-C5C6D6D5B165}"/>
              </a:ext>
            </a:extLst>
          </p:cNvPr>
          <p:cNvCxnSpPr>
            <a:cxnSpLocks/>
          </p:cNvCxnSpPr>
          <p:nvPr/>
        </p:nvCxnSpPr>
        <p:spPr bwMode="auto">
          <a:xfrm rot="16200000">
            <a:off x="10478384" y="3000330"/>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7EB2C5E7-E458-CAF9-8F84-6F23F908FA60}"/>
              </a:ext>
            </a:extLst>
          </p:cNvPr>
          <p:cNvCxnSpPr>
            <a:cxnSpLocks/>
          </p:cNvCxnSpPr>
          <p:nvPr/>
        </p:nvCxnSpPr>
        <p:spPr bwMode="auto">
          <a:xfrm rot="16200000">
            <a:off x="10747928" y="3000330"/>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4FD1846C-3F0A-38BC-9A28-A364D8EFBD46}"/>
              </a:ext>
            </a:extLst>
          </p:cNvPr>
          <p:cNvCxnSpPr>
            <a:cxnSpLocks/>
          </p:cNvCxnSpPr>
          <p:nvPr/>
        </p:nvCxnSpPr>
        <p:spPr bwMode="auto">
          <a:xfrm rot="16200000">
            <a:off x="11014061" y="3000330"/>
            <a:ext cx="64827" cy="0"/>
          </a:xfrm>
          <a:prstGeom prst="line">
            <a:avLst/>
          </a:prstGeom>
          <a:noFill/>
          <a:ln w="28575" cap="flat" cmpd="sng" algn="ctr">
            <a:solidFill>
              <a:schemeClr val="bg1"/>
            </a:solidFill>
            <a:prstDash val="solid"/>
            <a:round/>
            <a:headEnd type="none" w="med" len="med"/>
            <a:tailEnd type="none" w="med" len="med"/>
          </a:ln>
          <a:effectLst/>
        </p:spPr>
      </p:cxnSp>
      <p:sp>
        <p:nvSpPr>
          <p:cNvPr id="194" name="TextBox 193">
            <a:extLst>
              <a:ext uri="{FF2B5EF4-FFF2-40B4-BE49-F238E27FC236}">
                <a16:creationId xmlns:a16="http://schemas.microsoft.com/office/drawing/2014/main" id="{FCF4F244-6D0F-C944-7C0B-DBAB0CD04CF2}"/>
              </a:ext>
            </a:extLst>
          </p:cNvPr>
          <p:cNvSpPr txBox="1"/>
          <p:nvPr/>
        </p:nvSpPr>
        <p:spPr bwMode="auto">
          <a:xfrm>
            <a:off x="6918546" y="13414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195" name="TextBox 194">
            <a:extLst>
              <a:ext uri="{FF2B5EF4-FFF2-40B4-BE49-F238E27FC236}">
                <a16:creationId xmlns:a16="http://schemas.microsoft.com/office/drawing/2014/main" id="{8A2605B2-3554-6FF2-D27E-69A697C0CC89}"/>
              </a:ext>
            </a:extLst>
          </p:cNvPr>
          <p:cNvSpPr txBox="1"/>
          <p:nvPr/>
        </p:nvSpPr>
        <p:spPr bwMode="auto">
          <a:xfrm>
            <a:off x="6918546" y="1648514"/>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196" name="TextBox 195">
            <a:extLst>
              <a:ext uri="{FF2B5EF4-FFF2-40B4-BE49-F238E27FC236}">
                <a16:creationId xmlns:a16="http://schemas.microsoft.com/office/drawing/2014/main" id="{91E8A1EE-FE8B-8D05-9096-BC3FBD3E3399}"/>
              </a:ext>
            </a:extLst>
          </p:cNvPr>
          <p:cNvSpPr txBox="1"/>
          <p:nvPr/>
        </p:nvSpPr>
        <p:spPr bwMode="auto">
          <a:xfrm>
            <a:off x="6918546" y="1952177"/>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197" name="TextBox 196">
            <a:extLst>
              <a:ext uri="{FF2B5EF4-FFF2-40B4-BE49-F238E27FC236}">
                <a16:creationId xmlns:a16="http://schemas.microsoft.com/office/drawing/2014/main" id="{72496526-994C-5CAC-70CB-CBEC1C1CC435}"/>
              </a:ext>
            </a:extLst>
          </p:cNvPr>
          <p:cNvSpPr txBox="1"/>
          <p:nvPr/>
        </p:nvSpPr>
        <p:spPr bwMode="auto">
          <a:xfrm>
            <a:off x="6918546" y="22558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198" name="TextBox 197">
            <a:extLst>
              <a:ext uri="{FF2B5EF4-FFF2-40B4-BE49-F238E27FC236}">
                <a16:creationId xmlns:a16="http://schemas.microsoft.com/office/drawing/2014/main" id="{9FCD068F-E2F2-2493-331A-F9D6C7E9E529}"/>
              </a:ext>
            </a:extLst>
          </p:cNvPr>
          <p:cNvSpPr txBox="1"/>
          <p:nvPr/>
        </p:nvSpPr>
        <p:spPr bwMode="auto">
          <a:xfrm>
            <a:off x="6918546" y="2562914"/>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99" name="TextBox 198">
            <a:extLst>
              <a:ext uri="{FF2B5EF4-FFF2-40B4-BE49-F238E27FC236}">
                <a16:creationId xmlns:a16="http://schemas.microsoft.com/office/drawing/2014/main" id="{A331A473-82E6-895A-7562-49FE4F534D92}"/>
              </a:ext>
            </a:extLst>
          </p:cNvPr>
          <p:cNvSpPr txBox="1"/>
          <p:nvPr/>
        </p:nvSpPr>
        <p:spPr bwMode="auto">
          <a:xfrm>
            <a:off x="6918546" y="2866577"/>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00" name="TextBox 199">
            <a:extLst>
              <a:ext uri="{FF2B5EF4-FFF2-40B4-BE49-F238E27FC236}">
                <a16:creationId xmlns:a16="http://schemas.microsoft.com/office/drawing/2014/main" id="{1CA5ED5F-CCD2-F311-D424-3C0618886376}"/>
              </a:ext>
            </a:extLst>
          </p:cNvPr>
          <p:cNvSpPr txBox="1"/>
          <p:nvPr/>
        </p:nvSpPr>
        <p:spPr bwMode="auto">
          <a:xfrm>
            <a:off x="7132965"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01" name="TextBox 200">
            <a:extLst>
              <a:ext uri="{FF2B5EF4-FFF2-40B4-BE49-F238E27FC236}">
                <a16:creationId xmlns:a16="http://schemas.microsoft.com/office/drawing/2014/main" id="{46DC5C99-2847-D58A-3FD7-99ABB087A228}"/>
              </a:ext>
            </a:extLst>
          </p:cNvPr>
          <p:cNvSpPr txBox="1"/>
          <p:nvPr/>
        </p:nvSpPr>
        <p:spPr bwMode="auto">
          <a:xfrm>
            <a:off x="7402509"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202" name="TextBox 201">
            <a:extLst>
              <a:ext uri="{FF2B5EF4-FFF2-40B4-BE49-F238E27FC236}">
                <a16:creationId xmlns:a16="http://schemas.microsoft.com/office/drawing/2014/main" id="{1BDED93D-131D-8684-04E8-3401F96E02E4}"/>
              </a:ext>
            </a:extLst>
          </p:cNvPr>
          <p:cNvSpPr txBox="1"/>
          <p:nvPr/>
        </p:nvSpPr>
        <p:spPr bwMode="auto">
          <a:xfrm>
            <a:off x="7672052"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203" name="TextBox 202">
            <a:extLst>
              <a:ext uri="{FF2B5EF4-FFF2-40B4-BE49-F238E27FC236}">
                <a16:creationId xmlns:a16="http://schemas.microsoft.com/office/drawing/2014/main" id="{355CA5F5-F33D-95D2-B0E1-00888BE55E32}"/>
              </a:ext>
            </a:extLst>
          </p:cNvPr>
          <p:cNvSpPr txBox="1"/>
          <p:nvPr/>
        </p:nvSpPr>
        <p:spPr bwMode="auto">
          <a:xfrm>
            <a:off x="7955243"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204" name="TextBox 203">
            <a:extLst>
              <a:ext uri="{FF2B5EF4-FFF2-40B4-BE49-F238E27FC236}">
                <a16:creationId xmlns:a16="http://schemas.microsoft.com/office/drawing/2014/main" id="{8F7257B3-E076-32FD-345D-5109BAB0EB26}"/>
              </a:ext>
            </a:extLst>
          </p:cNvPr>
          <p:cNvSpPr txBox="1"/>
          <p:nvPr/>
        </p:nvSpPr>
        <p:spPr bwMode="auto">
          <a:xfrm>
            <a:off x="8217962"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205" name="TextBox 204">
            <a:extLst>
              <a:ext uri="{FF2B5EF4-FFF2-40B4-BE49-F238E27FC236}">
                <a16:creationId xmlns:a16="http://schemas.microsoft.com/office/drawing/2014/main" id="{01D99EB1-582D-CF93-F030-911CEEFF096A}"/>
              </a:ext>
            </a:extLst>
          </p:cNvPr>
          <p:cNvSpPr txBox="1"/>
          <p:nvPr/>
        </p:nvSpPr>
        <p:spPr bwMode="auto">
          <a:xfrm>
            <a:off x="8497741"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206" name="TextBox 205">
            <a:extLst>
              <a:ext uri="{FF2B5EF4-FFF2-40B4-BE49-F238E27FC236}">
                <a16:creationId xmlns:a16="http://schemas.microsoft.com/office/drawing/2014/main" id="{EA684DE2-572D-5FD5-CD5B-A0F6751E7BD5}"/>
              </a:ext>
            </a:extLst>
          </p:cNvPr>
          <p:cNvSpPr txBox="1"/>
          <p:nvPr/>
        </p:nvSpPr>
        <p:spPr bwMode="auto">
          <a:xfrm>
            <a:off x="8753637"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207" name="TextBox 206">
            <a:extLst>
              <a:ext uri="{FF2B5EF4-FFF2-40B4-BE49-F238E27FC236}">
                <a16:creationId xmlns:a16="http://schemas.microsoft.com/office/drawing/2014/main" id="{9273B2D9-4ACE-A47A-8EF8-937EFA871398}"/>
              </a:ext>
            </a:extLst>
          </p:cNvPr>
          <p:cNvSpPr txBox="1"/>
          <p:nvPr/>
        </p:nvSpPr>
        <p:spPr bwMode="auto">
          <a:xfrm>
            <a:off x="9023181"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208" name="TextBox 207">
            <a:extLst>
              <a:ext uri="{FF2B5EF4-FFF2-40B4-BE49-F238E27FC236}">
                <a16:creationId xmlns:a16="http://schemas.microsoft.com/office/drawing/2014/main" id="{5A484C3D-B3DD-B4D6-D7F1-01C8F895BE37}"/>
              </a:ext>
            </a:extLst>
          </p:cNvPr>
          <p:cNvSpPr txBox="1"/>
          <p:nvPr/>
        </p:nvSpPr>
        <p:spPr bwMode="auto">
          <a:xfrm>
            <a:off x="9304673"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209" name="TextBox 208">
            <a:extLst>
              <a:ext uri="{FF2B5EF4-FFF2-40B4-BE49-F238E27FC236}">
                <a16:creationId xmlns:a16="http://schemas.microsoft.com/office/drawing/2014/main" id="{B739F7AE-74F6-BFC9-F99E-4FF1B9B60552}"/>
              </a:ext>
            </a:extLst>
          </p:cNvPr>
          <p:cNvSpPr txBox="1"/>
          <p:nvPr/>
        </p:nvSpPr>
        <p:spPr bwMode="auto">
          <a:xfrm>
            <a:off x="9563981"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210" name="TextBox 209">
            <a:extLst>
              <a:ext uri="{FF2B5EF4-FFF2-40B4-BE49-F238E27FC236}">
                <a16:creationId xmlns:a16="http://schemas.microsoft.com/office/drawing/2014/main" id="{09B965BC-38FF-57A4-A68B-C411177BB831}"/>
              </a:ext>
            </a:extLst>
          </p:cNvPr>
          <p:cNvSpPr txBox="1"/>
          <p:nvPr/>
        </p:nvSpPr>
        <p:spPr bwMode="auto">
          <a:xfrm>
            <a:off x="9847172"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211" name="TextBox 210">
            <a:extLst>
              <a:ext uri="{FF2B5EF4-FFF2-40B4-BE49-F238E27FC236}">
                <a16:creationId xmlns:a16="http://schemas.microsoft.com/office/drawing/2014/main" id="{05D56FAF-0698-CB4A-1651-8AC2FBAB929C}"/>
              </a:ext>
            </a:extLst>
          </p:cNvPr>
          <p:cNvSpPr txBox="1"/>
          <p:nvPr/>
        </p:nvSpPr>
        <p:spPr bwMode="auto">
          <a:xfrm>
            <a:off x="10109891"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212" name="TextBox 211">
            <a:extLst>
              <a:ext uri="{FF2B5EF4-FFF2-40B4-BE49-F238E27FC236}">
                <a16:creationId xmlns:a16="http://schemas.microsoft.com/office/drawing/2014/main" id="{5D38B321-D56F-400E-5C9D-F866EC9097C4}"/>
              </a:ext>
            </a:extLst>
          </p:cNvPr>
          <p:cNvSpPr txBox="1"/>
          <p:nvPr/>
        </p:nvSpPr>
        <p:spPr bwMode="auto">
          <a:xfrm>
            <a:off x="10386259"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213" name="TextBox 212">
            <a:extLst>
              <a:ext uri="{FF2B5EF4-FFF2-40B4-BE49-F238E27FC236}">
                <a16:creationId xmlns:a16="http://schemas.microsoft.com/office/drawing/2014/main" id="{2327A775-DED3-376B-EF9C-F4B502EF72C3}"/>
              </a:ext>
            </a:extLst>
          </p:cNvPr>
          <p:cNvSpPr txBox="1"/>
          <p:nvPr/>
        </p:nvSpPr>
        <p:spPr bwMode="auto">
          <a:xfrm>
            <a:off x="10666038"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sp>
        <p:nvSpPr>
          <p:cNvPr id="214" name="TextBox 213">
            <a:extLst>
              <a:ext uri="{FF2B5EF4-FFF2-40B4-BE49-F238E27FC236}">
                <a16:creationId xmlns:a16="http://schemas.microsoft.com/office/drawing/2014/main" id="{6DEE87A9-1DBC-C16B-9696-33CDA2994F31}"/>
              </a:ext>
            </a:extLst>
          </p:cNvPr>
          <p:cNvSpPr txBox="1"/>
          <p:nvPr/>
        </p:nvSpPr>
        <p:spPr bwMode="auto">
          <a:xfrm>
            <a:off x="10932169" y="3003188"/>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42</a:t>
            </a:r>
          </a:p>
        </p:txBody>
      </p:sp>
      <p:sp>
        <p:nvSpPr>
          <p:cNvPr id="215" name="TextBox 214">
            <a:extLst>
              <a:ext uri="{FF2B5EF4-FFF2-40B4-BE49-F238E27FC236}">
                <a16:creationId xmlns:a16="http://schemas.microsoft.com/office/drawing/2014/main" id="{73A3521A-54B4-B8A5-E0B5-6965B3DBAE5A}"/>
              </a:ext>
            </a:extLst>
          </p:cNvPr>
          <p:cNvSpPr txBox="1"/>
          <p:nvPr/>
        </p:nvSpPr>
        <p:spPr bwMode="auto">
          <a:xfrm>
            <a:off x="7257499" y="3148723"/>
            <a:ext cx="380431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Time (Mo)</a:t>
            </a:r>
          </a:p>
        </p:txBody>
      </p:sp>
      <p:sp>
        <p:nvSpPr>
          <p:cNvPr id="216" name="TextBox 215">
            <a:extLst>
              <a:ext uri="{FF2B5EF4-FFF2-40B4-BE49-F238E27FC236}">
                <a16:creationId xmlns:a16="http://schemas.microsoft.com/office/drawing/2014/main" id="{BE00A850-4D12-7A91-3216-4D785118BF9D}"/>
              </a:ext>
            </a:extLst>
          </p:cNvPr>
          <p:cNvSpPr txBox="1"/>
          <p:nvPr/>
        </p:nvSpPr>
        <p:spPr bwMode="auto">
          <a:xfrm rot="16200000">
            <a:off x="6092806" y="1966924"/>
            <a:ext cx="1450713" cy="309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ts val="1200"/>
              </a:lnSpc>
              <a:spcBef>
                <a:spcPct val="50000"/>
              </a:spcBef>
              <a:spcAft>
                <a:spcPct val="0"/>
              </a:spcAft>
              <a:buClrTx/>
              <a:buFontTx/>
              <a:buNone/>
            </a:pPr>
            <a:r>
              <a:rPr lang="en-US" sz="1200" dirty="0">
                <a:solidFill>
                  <a:schemeClr val="bg1"/>
                </a:solidFill>
                <a:latin typeface="Calibri" panose="020F0502020204030204" pitchFamily="34" charset="0"/>
              </a:rPr>
              <a:t>Patients Without Progression (%)</a:t>
            </a:r>
          </a:p>
        </p:txBody>
      </p:sp>
      <p:sp>
        <p:nvSpPr>
          <p:cNvPr id="296" name="TextBox 295">
            <a:extLst>
              <a:ext uri="{FF2B5EF4-FFF2-40B4-BE49-F238E27FC236}">
                <a16:creationId xmlns:a16="http://schemas.microsoft.com/office/drawing/2014/main" id="{1C9624C1-85DC-3265-B574-2187105FA072}"/>
              </a:ext>
            </a:extLst>
          </p:cNvPr>
          <p:cNvSpPr txBox="1"/>
          <p:nvPr/>
        </p:nvSpPr>
        <p:spPr bwMode="auto">
          <a:xfrm>
            <a:off x="9544262" y="1252418"/>
            <a:ext cx="1811166"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nchor="b" anchorCtr="0">
            <a:spAutoFit/>
          </a:bodyPr>
          <a:lstStyle/>
          <a:p>
            <a:pPr algn="ctr">
              <a:lnSpc>
                <a:spcPct val="100000"/>
              </a:lnSpc>
              <a:spcBef>
                <a:spcPts val="0"/>
              </a:spcBef>
              <a:spcAft>
                <a:spcPct val="0"/>
              </a:spcAft>
              <a:buClrTx/>
              <a:buFontTx/>
              <a:buNone/>
            </a:pPr>
            <a:r>
              <a:rPr lang="en-US" sz="1200" dirty="0">
                <a:solidFill>
                  <a:schemeClr val="bg1"/>
                </a:solidFill>
                <a:latin typeface="Calibri" panose="020F0502020204030204" pitchFamily="34" charset="0"/>
                <a:cs typeface="Calibri" panose="020F0502020204030204" pitchFamily="34" charset="0"/>
              </a:rPr>
              <a:t>Median PFS, Mo (95% CI)</a:t>
            </a:r>
          </a:p>
          <a:p>
            <a:pPr algn="r">
              <a:lnSpc>
                <a:spcPct val="100000"/>
              </a:lnSpc>
              <a:spcBef>
                <a:spcPts val="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7.3 (5.7-7.6)</a:t>
            </a:r>
          </a:p>
          <a:p>
            <a:pPr algn="r">
              <a:spcBef>
                <a:spcPts val="0"/>
              </a:spcBef>
            </a:pPr>
            <a:r>
              <a:rPr lang="en-US" sz="1200" b="0" dirty="0">
                <a:solidFill>
                  <a:schemeClr val="bg1"/>
                </a:solidFill>
                <a:latin typeface="Calibri" panose="020F0502020204030204" pitchFamily="34" charset="0"/>
                <a:cs typeface="Calibri" panose="020F0502020204030204" pitchFamily="34" charset="0"/>
              </a:rPr>
              <a:t>3.8 (3.6-4.2)</a:t>
            </a:r>
          </a:p>
        </p:txBody>
      </p:sp>
      <p:grpSp>
        <p:nvGrpSpPr>
          <p:cNvPr id="297" name="Group 296">
            <a:extLst>
              <a:ext uri="{FF2B5EF4-FFF2-40B4-BE49-F238E27FC236}">
                <a16:creationId xmlns:a16="http://schemas.microsoft.com/office/drawing/2014/main" id="{51F30E44-43C8-CD5D-38B4-00457CBF5950}"/>
              </a:ext>
            </a:extLst>
          </p:cNvPr>
          <p:cNvGrpSpPr/>
          <p:nvPr/>
        </p:nvGrpSpPr>
        <p:grpSpPr>
          <a:xfrm>
            <a:off x="9054652" y="1436013"/>
            <a:ext cx="1277359" cy="646331"/>
            <a:chOff x="2735165" y="2282310"/>
            <a:chExt cx="1335253" cy="826083"/>
          </a:xfrm>
        </p:grpSpPr>
        <p:sp>
          <p:nvSpPr>
            <p:cNvPr id="298" name="TextBox 297">
              <a:extLst>
                <a:ext uri="{FF2B5EF4-FFF2-40B4-BE49-F238E27FC236}">
                  <a16:creationId xmlns:a16="http://schemas.microsoft.com/office/drawing/2014/main" id="{CF656BEF-F38F-C230-A3A9-98D47162C75A}"/>
                </a:ext>
              </a:extLst>
            </p:cNvPr>
            <p:cNvSpPr txBox="1"/>
            <p:nvPr/>
          </p:nvSpPr>
          <p:spPr bwMode="auto">
            <a:xfrm>
              <a:off x="2911266" y="2282310"/>
              <a:ext cx="1159152" cy="8260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a:lnSpc>
                  <a:spcPct val="100000"/>
                </a:lnSpc>
                <a:spcBef>
                  <a:spcPts val="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LEN + pembro</a:t>
              </a:r>
            </a:p>
            <a:p>
              <a:pPr>
                <a:lnSpc>
                  <a:spcPct val="100000"/>
                </a:lnSpc>
                <a:spcBef>
                  <a:spcPts val="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Chemotherapy</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Censored</a:t>
              </a:r>
            </a:p>
          </p:txBody>
        </p:sp>
        <p:cxnSp>
          <p:nvCxnSpPr>
            <p:cNvPr id="299" name="Straight Connector 298">
              <a:extLst>
                <a:ext uri="{FF2B5EF4-FFF2-40B4-BE49-F238E27FC236}">
                  <a16:creationId xmlns:a16="http://schemas.microsoft.com/office/drawing/2014/main" id="{CB407CB1-E902-482D-511F-78BC7305737E}"/>
                </a:ext>
              </a:extLst>
            </p:cNvPr>
            <p:cNvCxnSpPr/>
            <p:nvPr/>
          </p:nvCxnSpPr>
          <p:spPr bwMode="auto">
            <a:xfrm>
              <a:off x="2735165" y="2456529"/>
              <a:ext cx="209353" cy="0"/>
            </a:xfrm>
            <a:prstGeom prst="line">
              <a:avLst/>
            </a:prstGeom>
            <a:noFill/>
            <a:ln w="28575" cap="flat" cmpd="sng" algn="ctr">
              <a:solidFill>
                <a:schemeClr val="accent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2BD9EDB4-AE82-45C6-F99A-07A9C0604DCA}"/>
                </a:ext>
              </a:extLst>
            </p:cNvPr>
            <p:cNvCxnSpPr/>
            <p:nvPr/>
          </p:nvCxnSpPr>
          <p:spPr bwMode="auto">
            <a:xfrm>
              <a:off x="2735165" y="2667118"/>
              <a:ext cx="209353" cy="0"/>
            </a:xfrm>
            <a:prstGeom prst="line">
              <a:avLst/>
            </a:prstGeom>
            <a:noFill/>
            <a:ln w="28575" cap="flat" cmpd="sng" algn="ctr">
              <a:solidFill>
                <a:schemeClr val="accent3"/>
              </a:solidFill>
              <a:prstDash val="solid"/>
              <a:round/>
              <a:headEnd type="none" w="med" len="med"/>
              <a:tailEnd type="none" w="med" len="med"/>
            </a:ln>
            <a:effectLst/>
          </p:spPr>
        </p:cxnSp>
      </p:grpSp>
      <p:sp>
        <p:nvSpPr>
          <p:cNvPr id="301" name="TextBox 300">
            <a:extLst>
              <a:ext uri="{FF2B5EF4-FFF2-40B4-BE49-F238E27FC236}">
                <a16:creationId xmlns:a16="http://schemas.microsoft.com/office/drawing/2014/main" id="{345F75DB-D0E4-897F-3168-B9AF05CA9BE5}"/>
              </a:ext>
            </a:extLst>
          </p:cNvPr>
          <p:cNvSpPr txBox="1"/>
          <p:nvPr/>
        </p:nvSpPr>
        <p:spPr bwMode="auto">
          <a:xfrm>
            <a:off x="9365306" y="1999016"/>
            <a:ext cx="2027222"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dirty="0">
                <a:solidFill>
                  <a:schemeClr val="bg1"/>
                </a:solidFill>
                <a:latin typeface="Calibri" panose="020F0502020204030204" pitchFamily="34" charset="0"/>
                <a:cs typeface="Calibri" panose="020F0502020204030204" pitchFamily="34" charset="0"/>
              </a:rPr>
              <a:t>HR for progression or death, </a:t>
            </a:r>
            <a:br>
              <a:rPr lang="en-US" sz="120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0.56 (0.48-0.66)</a:t>
            </a:r>
          </a:p>
        </p:txBody>
      </p:sp>
      <p:cxnSp>
        <p:nvCxnSpPr>
          <p:cNvPr id="303" name="Straight Connector 302">
            <a:extLst>
              <a:ext uri="{FF2B5EF4-FFF2-40B4-BE49-F238E27FC236}">
                <a16:creationId xmlns:a16="http://schemas.microsoft.com/office/drawing/2014/main" id="{6F4099D9-5589-3BDC-3AF0-C12E8E9E0306}"/>
              </a:ext>
            </a:extLst>
          </p:cNvPr>
          <p:cNvCxnSpPr>
            <a:cxnSpLocks/>
          </p:cNvCxnSpPr>
          <p:nvPr/>
        </p:nvCxnSpPr>
        <p:spPr bwMode="auto">
          <a:xfrm>
            <a:off x="9167586" y="1904314"/>
            <a:ext cx="0" cy="92683"/>
          </a:xfrm>
          <a:prstGeom prst="line">
            <a:avLst/>
          </a:prstGeom>
          <a:noFill/>
          <a:ln w="19050" cap="flat" cmpd="sng" algn="ctr">
            <a:solidFill>
              <a:schemeClr val="bg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9E426223-D132-3D77-6E48-AC63B6A7A0F1}"/>
              </a:ext>
            </a:extLst>
          </p:cNvPr>
          <p:cNvCxnSpPr/>
          <p:nvPr/>
        </p:nvCxnSpPr>
        <p:spPr bwMode="auto">
          <a:xfrm>
            <a:off x="7290056" y="1425483"/>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2782D3C6-795A-725B-3872-7A0034338212}"/>
              </a:ext>
            </a:extLst>
          </p:cNvPr>
          <p:cNvCxnSpPr/>
          <p:nvPr/>
        </p:nvCxnSpPr>
        <p:spPr bwMode="auto">
          <a:xfrm>
            <a:off x="7459125" y="195650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3F6397E8-1FF0-4A1C-EFD8-84095CDBC98D}"/>
              </a:ext>
            </a:extLst>
          </p:cNvPr>
          <p:cNvCxnSpPr/>
          <p:nvPr/>
        </p:nvCxnSpPr>
        <p:spPr bwMode="auto">
          <a:xfrm>
            <a:off x="7575806" y="201365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6AB7D76E-D253-8226-5DE6-27327D2F5BF4}"/>
              </a:ext>
            </a:extLst>
          </p:cNvPr>
          <p:cNvCxnSpPr/>
          <p:nvPr/>
        </p:nvCxnSpPr>
        <p:spPr bwMode="auto">
          <a:xfrm>
            <a:off x="7599618" y="218034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3175E5B5-DD8C-19FC-D6A6-E18EC921EAB1}"/>
              </a:ext>
            </a:extLst>
          </p:cNvPr>
          <p:cNvCxnSpPr/>
          <p:nvPr/>
        </p:nvCxnSpPr>
        <p:spPr bwMode="auto">
          <a:xfrm>
            <a:off x="7621049" y="224939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3BAC40B5-6CC2-EEBE-D935-0DF0A8165837}"/>
              </a:ext>
            </a:extLst>
          </p:cNvPr>
          <p:cNvCxnSpPr/>
          <p:nvPr/>
        </p:nvCxnSpPr>
        <p:spPr bwMode="auto">
          <a:xfrm>
            <a:off x="7642481" y="226130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26D32289-C104-9880-E8C8-8A5BFBF1F17F}"/>
              </a:ext>
            </a:extLst>
          </p:cNvPr>
          <p:cNvCxnSpPr/>
          <p:nvPr/>
        </p:nvCxnSpPr>
        <p:spPr bwMode="auto">
          <a:xfrm>
            <a:off x="7685343" y="2277971"/>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514BAE10-BCFD-CFC6-88E1-3C93DD5C5C3E}"/>
              </a:ext>
            </a:extLst>
          </p:cNvPr>
          <p:cNvCxnSpPr/>
          <p:nvPr/>
        </p:nvCxnSpPr>
        <p:spPr bwMode="auto">
          <a:xfrm>
            <a:off x="7709156" y="2282733"/>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DD084DAB-F307-06B3-EADB-6645BE8EF210}"/>
              </a:ext>
            </a:extLst>
          </p:cNvPr>
          <p:cNvCxnSpPr/>
          <p:nvPr/>
        </p:nvCxnSpPr>
        <p:spPr bwMode="auto">
          <a:xfrm>
            <a:off x="7747256" y="230892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59676A7A-244C-6AB6-7CC8-637D930064CE}"/>
              </a:ext>
            </a:extLst>
          </p:cNvPr>
          <p:cNvCxnSpPr/>
          <p:nvPr/>
        </p:nvCxnSpPr>
        <p:spPr bwMode="auto">
          <a:xfrm>
            <a:off x="7766306" y="237560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26392EFC-217B-34F9-FF98-71DB6380F848}"/>
              </a:ext>
            </a:extLst>
          </p:cNvPr>
          <p:cNvCxnSpPr/>
          <p:nvPr/>
        </p:nvCxnSpPr>
        <p:spPr bwMode="auto">
          <a:xfrm>
            <a:off x="7790119" y="240417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2350F8DD-9820-121B-43CD-966062245B0A}"/>
              </a:ext>
            </a:extLst>
          </p:cNvPr>
          <p:cNvCxnSpPr/>
          <p:nvPr/>
        </p:nvCxnSpPr>
        <p:spPr bwMode="auto">
          <a:xfrm>
            <a:off x="7813931" y="242799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D598EBB5-0D69-9D61-AC96-9C6185BC0646}"/>
              </a:ext>
            </a:extLst>
          </p:cNvPr>
          <p:cNvCxnSpPr/>
          <p:nvPr/>
        </p:nvCxnSpPr>
        <p:spPr bwMode="auto">
          <a:xfrm>
            <a:off x="7871081" y="2489903"/>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85951C33-A7D9-7E04-BDB8-ADAD00C30777}"/>
              </a:ext>
            </a:extLst>
          </p:cNvPr>
          <p:cNvCxnSpPr/>
          <p:nvPr/>
        </p:nvCxnSpPr>
        <p:spPr bwMode="auto">
          <a:xfrm>
            <a:off x="7916325" y="252324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88541718-B2AB-CAF1-0637-6CF8A8785F87}"/>
              </a:ext>
            </a:extLst>
          </p:cNvPr>
          <p:cNvCxnSpPr/>
          <p:nvPr/>
        </p:nvCxnSpPr>
        <p:spPr bwMode="auto">
          <a:xfrm>
            <a:off x="7930612" y="252324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1D49FE42-EF5C-87E4-20C1-E03A1BA82DD8}"/>
              </a:ext>
            </a:extLst>
          </p:cNvPr>
          <p:cNvCxnSpPr/>
          <p:nvPr/>
        </p:nvCxnSpPr>
        <p:spPr bwMode="auto">
          <a:xfrm>
            <a:off x="7942518" y="260420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3C7EF656-6FA1-EEC6-3D63-60CAED7EC71E}"/>
              </a:ext>
            </a:extLst>
          </p:cNvPr>
          <p:cNvCxnSpPr/>
          <p:nvPr/>
        </p:nvCxnSpPr>
        <p:spPr bwMode="auto">
          <a:xfrm>
            <a:off x="7963949" y="260420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B8A7C2E0-E5E9-D917-4C40-328FEFE444D7}"/>
              </a:ext>
            </a:extLst>
          </p:cNvPr>
          <p:cNvCxnSpPr/>
          <p:nvPr/>
        </p:nvCxnSpPr>
        <p:spPr bwMode="auto">
          <a:xfrm>
            <a:off x="7985380" y="263039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3E893C76-DEED-9144-537D-334FBA3188A8}"/>
              </a:ext>
            </a:extLst>
          </p:cNvPr>
          <p:cNvCxnSpPr/>
          <p:nvPr/>
        </p:nvCxnSpPr>
        <p:spPr bwMode="auto">
          <a:xfrm>
            <a:off x="8013955" y="2639921"/>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44F55D07-15F0-2E89-063D-CBE434297A1D}"/>
              </a:ext>
            </a:extLst>
          </p:cNvPr>
          <p:cNvCxnSpPr/>
          <p:nvPr/>
        </p:nvCxnSpPr>
        <p:spPr bwMode="auto">
          <a:xfrm>
            <a:off x="8035386" y="2639921"/>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5F26E526-1DBA-E4D8-856D-231E2B5D913E}"/>
              </a:ext>
            </a:extLst>
          </p:cNvPr>
          <p:cNvCxnSpPr/>
          <p:nvPr/>
        </p:nvCxnSpPr>
        <p:spPr bwMode="auto">
          <a:xfrm>
            <a:off x="8106823" y="270897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CCECFE0B-71AF-528C-93DD-5EF4A8EB7C7C}"/>
              </a:ext>
            </a:extLst>
          </p:cNvPr>
          <p:cNvCxnSpPr/>
          <p:nvPr/>
        </p:nvCxnSpPr>
        <p:spPr bwMode="auto">
          <a:xfrm>
            <a:off x="8180641" y="270897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8D709F4A-A194-A723-4935-541B1D426F99}"/>
              </a:ext>
            </a:extLst>
          </p:cNvPr>
          <p:cNvCxnSpPr/>
          <p:nvPr/>
        </p:nvCxnSpPr>
        <p:spPr bwMode="auto">
          <a:xfrm>
            <a:off x="8280654" y="270897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27200712-187F-826E-9983-874A6E5CFDD9}"/>
              </a:ext>
            </a:extLst>
          </p:cNvPr>
          <p:cNvCxnSpPr/>
          <p:nvPr/>
        </p:nvCxnSpPr>
        <p:spPr bwMode="auto">
          <a:xfrm>
            <a:off x="8304467" y="2732789"/>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E20B13D5-FB09-86C6-5DA3-D10DBF9B05D8}"/>
              </a:ext>
            </a:extLst>
          </p:cNvPr>
          <p:cNvCxnSpPr/>
          <p:nvPr/>
        </p:nvCxnSpPr>
        <p:spPr bwMode="auto">
          <a:xfrm>
            <a:off x="8425910" y="2751839"/>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25FA80EB-7254-1792-3C39-93F0629CD50E}"/>
              </a:ext>
            </a:extLst>
          </p:cNvPr>
          <p:cNvCxnSpPr/>
          <p:nvPr/>
        </p:nvCxnSpPr>
        <p:spPr bwMode="auto">
          <a:xfrm>
            <a:off x="8997410" y="284470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3E691C04-50C8-05F2-078F-A6D1D6823881}"/>
              </a:ext>
            </a:extLst>
          </p:cNvPr>
          <p:cNvCxnSpPr/>
          <p:nvPr/>
        </p:nvCxnSpPr>
        <p:spPr bwMode="auto">
          <a:xfrm>
            <a:off x="9202198" y="286137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2CA8A8E1-2B2A-D654-551A-ADC7985D0176}"/>
              </a:ext>
            </a:extLst>
          </p:cNvPr>
          <p:cNvCxnSpPr/>
          <p:nvPr/>
        </p:nvCxnSpPr>
        <p:spPr bwMode="auto">
          <a:xfrm>
            <a:off x="9447467" y="286613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B877B44B-5769-CE5C-3BE5-9371CB0B3E5F}"/>
              </a:ext>
            </a:extLst>
          </p:cNvPr>
          <p:cNvCxnSpPr/>
          <p:nvPr/>
        </p:nvCxnSpPr>
        <p:spPr bwMode="auto">
          <a:xfrm>
            <a:off x="9718930" y="287804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3C559C5E-75FC-BEE0-198F-5AC41F0BD029}"/>
              </a:ext>
            </a:extLst>
          </p:cNvPr>
          <p:cNvCxnSpPr/>
          <p:nvPr/>
        </p:nvCxnSpPr>
        <p:spPr bwMode="auto">
          <a:xfrm>
            <a:off x="10259474" y="287804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A078FB58-81C6-AA0C-EEAA-89929EBA8AD7}"/>
              </a:ext>
            </a:extLst>
          </p:cNvPr>
          <p:cNvCxnSpPr/>
          <p:nvPr/>
        </p:nvCxnSpPr>
        <p:spPr bwMode="auto">
          <a:xfrm>
            <a:off x="10342818" y="289233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5EF47950-E4C3-EFE1-7B71-CF6796190A05}"/>
              </a:ext>
            </a:extLst>
          </p:cNvPr>
          <p:cNvCxnSpPr/>
          <p:nvPr/>
        </p:nvCxnSpPr>
        <p:spPr bwMode="auto">
          <a:xfrm>
            <a:off x="10385680" y="289233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B1587B1E-DB06-118D-6BF7-D6C77B97C42B}"/>
              </a:ext>
            </a:extLst>
          </p:cNvPr>
          <p:cNvCxnSpPr/>
          <p:nvPr/>
        </p:nvCxnSpPr>
        <p:spPr bwMode="auto">
          <a:xfrm>
            <a:off x="10752393" y="2892332"/>
            <a:ext cx="0" cy="72152"/>
          </a:xfrm>
          <a:prstGeom prst="line">
            <a:avLst/>
          </a:prstGeom>
          <a:noFill/>
          <a:ln w="19050" cap="flat" cmpd="sng" algn="ctr">
            <a:solidFill>
              <a:schemeClr val="accent3"/>
            </a:solidFill>
            <a:prstDash val="solid"/>
            <a:round/>
            <a:headEnd type="none" w="med" len="med"/>
            <a:tailEnd type="none" w="med" len="med"/>
          </a:ln>
          <a:effectLst/>
        </p:spPr>
      </p:cxnSp>
      <p:sp>
        <p:nvSpPr>
          <p:cNvPr id="339" name="Freeform: Shape 338">
            <a:extLst>
              <a:ext uri="{FF2B5EF4-FFF2-40B4-BE49-F238E27FC236}">
                <a16:creationId xmlns:a16="http://schemas.microsoft.com/office/drawing/2014/main" id="{26931A28-397F-DC91-7AB9-4D8CC1006C56}"/>
              </a:ext>
            </a:extLst>
          </p:cNvPr>
          <p:cNvSpPr/>
          <p:nvPr/>
        </p:nvSpPr>
        <p:spPr bwMode="auto">
          <a:xfrm>
            <a:off x="7290800" y="1461155"/>
            <a:ext cx="3469064" cy="1470581"/>
          </a:xfrm>
          <a:custGeom>
            <a:avLst/>
            <a:gdLst>
              <a:gd name="connsiteX0" fmla="*/ 0 w 3469064"/>
              <a:gd name="connsiteY0" fmla="*/ 0 h 1470581"/>
              <a:gd name="connsiteX1" fmla="*/ 75415 w 3469064"/>
              <a:gd name="connsiteY1" fmla="*/ 0 h 1470581"/>
              <a:gd name="connsiteX2" fmla="*/ 75415 w 3469064"/>
              <a:gd name="connsiteY2" fmla="*/ 43991 h 1470581"/>
              <a:gd name="connsiteX3" fmla="*/ 97411 w 3469064"/>
              <a:gd name="connsiteY3" fmla="*/ 43991 h 1470581"/>
              <a:gd name="connsiteX4" fmla="*/ 97411 w 3469064"/>
              <a:gd name="connsiteY4" fmla="*/ 87983 h 1470581"/>
              <a:gd name="connsiteX5" fmla="*/ 128833 w 3469064"/>
              <a:gd name="connsiteY5" fmla="*/ 87983 h 1470581"/>
              <a:gd name="connsiteX6" fmla="*/ 128833 w 3469064"/>
              <a:gd name="connsiteY6" fmla="*/ 191678 h 1470581"/>
              <a:gd name="connsiteX7" fmla="*/ 147687 w 3469064"/>
              <a:gd name="connsiteY7" fmla="*/ 191678 h 1470581"/>
              <a:gd name="connsiteX8" fmla="*/ 147687 w 3469064"/>
              <a:gd name="connsiteY8" fmla="*/ 292231 h 1470581"/>
              <a:gd name="connsiteX9" fmla="*/ 144545 w 3469064"/>
              <a:gd name="connsiteY9" fmla="*/ 292231 h 1470581"/>
              <a:gd name="connsiteX10" fmla="*/ 144545 w 3469064"/>
              <a:gd name="connsiteY10" fmla="*/ 465055 h 1470581"/>
              <a:gd name="connsiteX11" fmla="*/ 153972 w 3469064"/>
              <a:gd name="connsiteY11" fmla="*/ 465055 h 1470581"/>
              <a:gd name="connsiteX12" fmla="*/ 153972 w 3469064"/>
              <a:gd name="connsiteY12" fmla="*/ 515332 h 1470581"/>
              <a:gd name="connsiteX13" fmla="*/ 172825 w 3469064"/>
              <a:gd name="connsiteY13" fmla="*/ 515332 h 1470581"/>
              <a:gd name="connsiteX14" fmla="*/ 172825 w 3469064"/>
              <a:gd name="connsiteY14" fmla="*/ 537327 h 1470581"/>
              <a:gd name="connsiteX15" fmla="*/ 216817 w 3469064"/>
              <a:gd name="connsiteY15" fmla="*/ 537327 h 1470581"/>
              <a:gd name="connsiteX16" fmla="*/ 216817 w 3469064"/>
              <a:gd name="connsiteY16" fmla="*/ 549897 h 1470581"/>
              <a:gd name="connsiteX17" fmla="*/ 245097 w 3469064"/>
              <a:gd name="connsiteY17" fmla="*/ 549897 h 1470581"/>
              <a:gd name="connsiteX18" fmla="*/ 245097 w 3469064"/>
              <a:gd name="connsiteY18" fmla="*/ 571892 h 1470581"/>
              <a:gd name="connsiteX19" fmla="*/ 270235 w 3469064"/>
              <a:gd name="connsiteY19" fmla="*/ 571892 h 1470581"/>
              <a:gd name="connsiteX20" fmla="*/ 270235 w 3469064"/>
              <a:gd name="connsiteY20" fmla="*/ 587604 h 1470581"/>
              <a:gd name="connsiteX21" fmla="*/ 292231 w 3469064"/>
              <a:gd name="connsiteY21" fmla="*/ 587604 h 1470581"/>
              <a:gd name="connsiteX22" fmla="*/ 292231 w 3469064"/>
              <a:gd name="connsiteY22" fmla="*/ 625311 h 1470581"/>
              <a:gd name="connsiteX23" fmla="*/ 292231 w 3469064"/>
              <a:gd name="connsiteY23" fmla="*/ 666160 h 1470581"/>
              <a:gd name="connsiteX24" fmla="*/ 304800 w 3469064"/>
              <a:gd name="connsiteY24" fmla="*/ 666160 h 1470581"/>
              <a:gd name="connsiteX25" fmla="*/ 307943 w 3469064"/>
              <a:gd name="connsiteY25" fmla="*/ 766713 h 1470581"/>
              <a:gd name="connsiteX26" fmla="*/ 329939 w 3469064"/>
              <a:gd name="connsiteY26" fmla="*/ 766713 h 1470581"/>
              <a:gd name="connsiteX27" fmla="*/ 329939 w 3469064"/>
              <a:gd name="connsiteY27" fmla="*/ 820132 h 1470581"/>
              <a:gd name="connsiteX28" fmla="*/ 351934 w 3469064"/>
              <a:gd name="connsiteY28" fmla="*/ 820132 h 1470581"/>
              <a:gd name="connsiteX29" fmla="*/ 351934 w 3469064"/>
              <a:gd name="connsiteY29" fmla="*/ 832701 h 1470581"/>
              <a:gd name="connsiteX30" fmla="*/ 386499 w 3469064"/>
              <a:gd name="connsiteY30" fmla="*/ 832701 h 1470581"/>
              <a:gd name="connsiteX31" fmla="*/ 386499 w 3469064"/>
              <a:gd name="connsiteY31" fmla="*/ 854697 h 1470581"/>
              <a:gd name="connsiteX32" fmla="*/ 424207 w 3469064"/>
              <a:gd name="connsiteY32" fmla="*/ 854697 h 1470581"/>
              <a:gd name="connsiteX33" fmla="*/ 436776 w 3469064"/>
              <a:gd name="connsiteY33" fmla="*/ 867266 h 1470581"/>
              <a:gd name="connsiteX34" fmla="*/ 461914 w 3469064"/>
              <a:gd name="connsiteY34" fmla="*/ 892404 h 1470581"/>
              <a:gd name="connsiteX35" fmla="*/ 461914 w 3469064"/>
              <a:gd name="connsiteY35" fmla="*/ 955249 h 1470581"/>
              <a:gd name="connsiteX36" fmla="*/ 496479 w 3469064"/>
              <a:gd name="connsiteY36" fmla="*/ 955249 h 1470581"/>
              <a:gd name="connsiteX37" fmla="*/ 496479 w 3469064"/>
              <a:gd name="connsiteY37" fmla="*/ 986672 h 1470581"/>
              <a:gd name="connsiteX38" fmla="*/ 521617 w 3469064"/>
              <a:gd name="connsiteY38" fmla="*/ 986672 h 1470581"/>
              <a:gd name="connsiteX39" fmla="*/ 521617 w 3469064"/>
              <a:gd name="connsiteY39" fmla="*/ 1021237 h 1470581"/>
              <a:gd name="connsiteX40" fmla="*/ 556182 w 3469064"/>
              <a:gd name="connsiteY40" fmla="*/ 1021237 h 1470581"/>
              <a:gd name="connsiteX41" fmla="*/ 556182 w 3469064"/>
              <a:gd name="connsiteY41" fmla="*/ 1049517 h 1470581"/>
              <a:gd name="connsiteX42" fmla="*/ 581320 w 3469064"/>
              <a:gd name="connsiteY42" fmla="*/ 1049517 h 1470581"/>
              <a:gd name="connsiteX43" fmla="*/ 581320 w 3469064"/>
              <a:gd name="connsiteY43" fmla="*/ 1068371 h 1470581"/>
              <a:gd name="connsiteX44" fmla="*/ 637881 w 3469064"/>
              <a:gd name="connsiteY44" fmla="*/ 1068371 h 1470581"/>
              <a:gd name="connsiteX45" fmla="*/ 637881 w 3469064"/>
              <a:gd name="connsiteY45" fmla="*/ 1153212 h 1470581"/>
              <a:gd name="connsiteX46" fmla="*/ 666161 w 3469064"/>
              <a:gd name="connsiteY46" fmla="*/ 1153212 h 1470581"/>
              <a:gd name="connsiteX47" fmla="*/ 666161 w 3469064"/>
              <a:gd name="connsiteY47" fmla="*/ 1187777 h 1470581"/>
              <a:gd name="connsiteX48" fmla="*/ 681873 w 3469064"/>
              <a:gd name="connsiteY48" fmla="*/ 1187777 h 1470581"/>
              <a:gd name="connsiteX49" fmla="*/ 694442 w 3469064"/>
              <a:gd name="connsiteY49" fmla="*/ 1200346 h 1470581"/>
              <a:gd name="connsiteX50" fmla="*/ 757287 w 3469064"/>
              <a:gd name="connsiteY50" fmla="*/ 1200346 h 1470581"/>
              <a:gd name="connsiteX51" fmla="*/ 757287 w 3469064"/>
              <a:gd name="connsiteY51" fmla="*/ 1228626 h 1470581"/>
              <a:gd name="connsiteX52" fmla="*/ 791852 w 3469064"/>
              <a:gd name="connsiteY52" fmla="*/ 1228626 h 1470581"/>
              <a:gd name="connsiteX53" fmla="*/ 791852 w 3469064"/>
              <a:gd name="connsiteY53" fmla="*/ 1238053 h 1470581"/>
              <a:gd name="connsiteX54" fmla="*/ 816990 w 3469064"/>
              <a:gd name="connsiteY54" fmla="*/ 1238053 h 1470581"/>
              <a:gd name="connsiteX55" fmla="*/ 816990 w 3469064"/>
              <a:gd name="connsiteY55" fmla="*/ 1291472 h 1470581"/>
              <a:gd name="connsiteX56" fmla="*/ 996099 w 3469064"/>
              <a:gd name="connsiteY56" fmla="*/ 1291472 h 1470581"/>
              <a:gd name="connsiteX57" fmla="*/ 996099 w 3469064"/>
              <a:gd name="connsiteY57" fmla="*/ 1300899 h 1470581"/>
              <a:gd name="connsiteX58" fmla="*/ 1062087 w 3469064"/>
              <a:gd name="connsiteY58" fmla="*/ 1300899 h 1470581"/>
              <a:gd name="connsiteX59" fmla="*/ 1062087 w 3469064"/>
              <a:gd name="connsiteY59" fmla="*/ 1319752 h 1470581"/>
              <a:gd name="connsiteX60" fmla="*/ 1118648 w 3469064"/>
              <a:gd name="connsiteY60" fmla="*/ 1319752 h 1470581"/>
              <a:gd name="connsiteX61" fmla="*/ 1118648 w 3469064"/>
              <a:gd name="connsiteY61" fmla="*/ 1335464 h 1470581"/>
              <a:gd name="connsiteX62" fmla="*/ 1165782 w 3469064"/>
              <a:gd name="connsiteY62" fmla="*/ 1335464 h 1470581"/>
              <a:gd name="connsiteX63" fmla="*/ 1165782 w 3469064"/>
              <a:gd name="connsiteY63" fmla="*/ 1363744 h 1470581"/>
              <a:gd name="connsiteX64" fmla="*/ 1319753 w 3469064"/>
              <a:gd name="connsiteY64" fmla="*/ 1363744 h 1470581"/>
              <a:gd name="connsiteX65" fmla="*/ 1319753 w 3469064"/>
              <a:gd name="connsiteY65" fmla="*/ 1376313 h 1470581"/>
              <a:gd name="connsiteX66" fmla="*/ 1458013 w 3469064"/>
              <a:gd name="connsiteY66" fmla="*/ 1376313 h 1470581"/>
              <a:gd name="connsiteX67" fmla="*/ 1458013 w 3469064"/>
              <a:gd name="connsiteY67" fmla="*/ 1388882 h 1470581"/>
              <a:gd name="connsiteX68" fmla="*/ 1536570 w 3469064"/>
              <a:gd name="connsiteY68" fmla="*/ 1388882 h 1470581"/>
              <a:gd name="connsiteX69" fmla="*/ 1536570 w 3469064"/>
              <a:gd name="connsiteY69" fmla="*/ 1401451 h 1470581"/>
              <a:gd name="connsiteX70" fmla="*/ 1662260 w 3469064"/>
              <a:gd name="connsiteY70" fmla="*/ 1401451 h 1470581"/>
              <a:gd name="connsiteX71" fmla="*/ 1662260 w 3469064"/>
              <a:gd name="connsiteY71" fmla="*/ 1401451 h 1470581"/>
              <a:gd name="connsiteX72" fmla="*/ 1662260 w 3469064"/>
              <a:gd name="connsiteY72" fmla="*/ 1420305 h 1470581"/>
              <a:gd name="connsiteX73" fmla="*/ 1913642 w 3469064"/>
              <a:gd name="connsiteY73" fmla="*/ 1420305 h 1470581"/>
              <a:gd name="connsiteX74" fmla="*/ 1913642 w 3469064"/>
              <a:gd name="connsiteY74" fmla="*/ 1436016 h 1470581"/>
              <a:gd name="connsiteX75" fmla="*/ 2039332 w 3469064"/>
              <a:gd name="connsiteY75" fmla="*/ 1436016 h 1470581"/>
              <a:gd name="connsiteX76" fmla="*/ 2039332 w 3469064"/>
              <a:gd name="connsiteY76" fmla="*/ 1445443 h 1470581"/>
              <a:gd name="connsiteX77" fmla="*/ 2224726 w 3469064"/>
              <a:gd name="connsiteY77" fmla="*/ 1445443 h 1470581"/>
              <a:gd name="connsiteX78" fmla="*/ 2224726 w 3469064"/>
              <a:gd name="connsiteY78" fmla="*/ 1458012 h 1470581"/>
              <a:gd name="connsiteX79" fmla="*/ 3026005 w 3469064"/>
              <a:gd name="connsiteY79" fmla="*/ 1458012 h 1470581"/>
              <a:gd name="connsiteX80" fmla="*/ 3026005 w 3469064"/>
              <a:gd name="connsiteY80" fmla="*/ 1470581 h 1470581"/>
              <a:gd name="connsiteX81" fmla="*/ 3469064 w 3469064"/>
              <a:gd name="connsiteY81" fmla="*/ 1470581 h 147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469064" h="1470581">
                <a:moveTo>
                  <a:pt x="0" y="0"/>
                </a:moveTo>
                <a:lnTo>
                  <a:pt x="75415" y="0"/>
                </a:lnTo>
                <a:lnTo>
                  <a:pt x="75415" y="43991"/>
                </a:lnTo>
                <a:lnTo>
                  <a:pt x="97411" y="43991"/>
                </a:lnTo>
                <a:lnTo>
                  <a:pt x="97411" y="87983"/>
                </a:lnTo>
                <a:lnTo>
                  <a:pt x="128833" y="87983"/>
                </a:lnTo>
                <a:lnTo>
                  <a:pt x="128833" y="191678"/>
                </a:lnTo>
                <a:lnTo>
                  <a:pt x="147687" y="191678"/>
                </a:lnTo>
                <a:lnTo>
                  <a:pt x="147687" y="292231"/>
                </a:lnTo>
                <a:lnTo>
                  <a:pt x="144545" y="292231"/>
                </a:lnTo>
                <a:lnTo>
                  <a:pt x="144545" y="465055"/>
                </a:lnTo>
                <a:lnTo>
                  <a:pt x="153972" y="465055"/>
                </a:lnTo>
                <a:lnTo>
                  <a:pt x="153972" y="515332"/>
                </a:lnTo>
                <a:lnTo>
                  <a:pt x="172825" y="515332"/>
                </a:lnTo>
                <a:lnTo>
                  <a:pt x="172825" y="537327"/>
                </a:lnTo>
                <a:lnTo>
                  <a:pt x="216817" y="537327"/>
                </a:lnTo>
                <a:lnTo>
                  <a:pt x="216817" y="549897"/>
                </a:lnTo>
                <a:lnTo>
                  <a:pt x="245097" y="549897"/>
                </a:lnTo>
                <a:lnTo>
                  <a:pt x="245097" y="571892"/>
                </a:lnTo>
                <a:lnTo>
                  <a:pt x="270235" y="571892"/>
                </a:lnTo>
                <a:lnTo>
                  <a:pt x="270235" y="587604"/>
                </a:lnTo>
                <a:lnTo>
                  <a:pt x="292231" y="587604"/>
                </a:lnTo>
                <a:lnTo>
                  <a:pt x="292231" y="625311"/>
                </a:lnTo>
                <a:lnTo>
                  <a:pt x="292231" y="666160"/>
                </a:lnTo>
                <a:lnTo>
                  <a:pt x="304800" y="666160"/>
                </a:lnTo>
                <a:lnTo>
                  <a:pt x="307943" y="766713"/>
                </a:lnTo>
                <a:lnTo>
                  <a:pt x="329939" y="766713"/>
                </a:lnTo>
                <a:lnTo>
                  <a:pt x="329939" y="820132"/>
                </a:lnTo>
                <a:lnTo>
                  <a:pt x="351934" y="820132"/>
                </a:lnTo>
                <a:lnTo>
                  <a:pt x="351934" y="832701"/>
                </a:lnTo>
                <a:lnTo>
                  <a:pt x="386499" y="832701"/>
                </a:lnTo>
                <a:lnTo>
                  <a:pt x="386499" y="854697"/>
                </a:lnTo>
                <a:lnTo>
                  <a:pt x="424207" y="854697"/>
                </a:lnTo>
                <a:lnTo>
                  <a:pt x="436776" y="867266"/>
                </a:lnTo>
                <a:lnTo>
                  <a:pt x="461914" y="892404"/>
                </a:lnTo>
                <a:lnTo>
                  <a:pt x="461914" y="955249"/>
                </a:lnTo>
                <a:lnTo>
                  <a:pt x="496479" y="955249"/>
                </a:lnTo>
                <a:lnTo>
                  <a:pt x="496479" y="986672"/>
                </a:lnTo>
                <a:lnTo>
                  <a:pt x="521617" y="986672"/>
                </a:lnTo>
                <a:lnTo>
                  <a:pt x="521617" y="1021237"/>
                </a:lnTo>
                <a:lnTo>
                  <a:pt x="556182" y="1021237"/>
                </a:lnTo>
                <a:lnTo>
                  <a:pt x="556182" y="1049517"/>
                </a:lnTo>
                <a:lnTo>
                  <a:pt x="581320" y="1049517"/>
                </a:lnTo>
                <a:lnTo>
                  <a:pt x="581320" y="1068371"/>
                </a:lnTo>
                <a:lnTo>
                  <a:pt x="637881" y="1068371"/>
                </a:lnTo>
                <a:lnTo>
                  <a:pt x="637881" y="1153212"/>
                </a:lnTo>
                <a:lnTo>
                  <a:pt x="666161" y="1153212"/>
                </a:lnTo>
                <a:lnTo>
                  <a:pt x="666161" y="1187777"/>
                </a:lnTo>
                <a:lnTo>
                  <a:pt x="681873" y="1187777"/>
                </a:lnTo>
                <a:lnTo>
                  <a:pt x="694442" y="1200346"/>
                </a:lnTo>
                <a:lnTo>
                  <a:pt x="757287" y="1200346"/>
                </a:lnTo>
                <a:lnTo>
                  <a:pt x="757287" y="1228626"/>
                </a:lnTo>
                <a:lnTo>
                  <a:pt x="791852" y="1228626"/>
                </a:lnTo>
                <a:lnTo>
                  <a:pt x="791852" y="1238053"/>
                </a:lnTo>
                <a:lnTo>
                  <a:pt x="816990" y="1238053"/>
                </a:lnTo>
                <a:lnTo>
                  <a:pt x="816990" y="1291472"/>
                </a:lnTo>
                <a:lnTo>
                  <a:pt x="996099" y="1291472"/>
                </a:lnTo>
                <a:lnTo>
                  <a:pt x="996099" y="1300899"/>
                </a:lnTo>
                <a:lnTo>
                  <a:pt x="1062087" y="1300899"/>
                </a:lnTo>
                <a:lnTo>
                  <a:pt x="1062087" y="1319752"/>
                </a:lnTo>
                <a:lnTo>
                  <a:pt x="1118648" y="1319752"/>
                </a:lnTo>
                <a:lnTo>
                  <a:pt x="1118648" y="1335464"/>
                </a:lnTo>
                <a:lnTo>
                  <a:pt x="1165782" y="1335464"/>
                </a:lnTo>
                <a:lnTo>
                  <a:pt x="1165782" y="1363744"/>
                </a:lnTo>
                <a:lnTo>
                  <a:pt x="1319753" y="1363744"/>
                </a:lnTo>
                <a:lnTo>
                  <a:pt x="1319753" y="1376313"/>
                </a:lnTo>
                <a:lnTo>
                  <a:pt x="1458013" y="1376313"/>
                </a:lnTo>
                <a:lnTo>
                  <a:pt x="1458013" y="1388882"/>
                </a:lnTo>
                <a:lnTo>
                  <a:pt x="1536570" y="1388882"/>
                </a:lnTo>
                <a:lnTo>
                  <a:pt x="1536570" y="1401451"/>
                </a:lnTo>
                <a:lnTo>
                  <a:pt x="1662260" y="1401451"/>
                </a:lnTo>
                <a:lnTo>
                  <a:pt x="1662260" y="1401451"/>
                </a:lnTo>
                <a:lnTo>
                  <a:pt x="1662260" y="1420305"/>
                </a:lnTo>
                <a:lnTo>
                  <a:pt x="1913642" y="1420305"/>
                </a:lnTo>
                <a:lnTo>
                  <a:pt x="1913642" y="1436016"/>
                </a:lnTo>
                <a:lnTo>
                  <a:pt x="2039332" y="1436016"/>
                </a:lnTo>
                <a:lnTo>
                  <a:pt x="2039332" y="1445443"/>
                </a:lnTo>
                <a:lnTo>
                  <a:pt x="2224726" y="1445443"/>
                </a:lnTo>
                <a:lnTo>
                  <a:pt x="2224726" y="1458012"/>
                </a:lnTo>
                <a:lnTo>
                  <a:pt x="3026005" y="1458012"/>
                </a:lnTo>
                <a:lnTo>
                  <a:pt x="3026005" y="1470581"/>
                </a:lnTo>
                <a:lnTo>
                  <a:pt x="3469064" y="1470581"/>
                </a:lnTo>
              </a:path>
            </a:pathLst>
          </a:custGeom>
          <a:noFill/>
          <a:ln w="28575">
            <a:solidFill>
              <a:schemeClr val="accent3"/>
            </a:solidFill>
            <a:miter lim="800000"/>
            <a:headEnd/>
            <a:tailEnd/>
          </a:ln>
        </p:spPr>
        <p:txBody>
          <a:bodyPr rtlCol="0" anchor="ctr"/>
          <a:lstStyle/>
          <a:p>
            <a:pPr algn="ctr"/>
            <a:endParaRPr lang="en-US"/>
          </a:p>
        </p:txBody>
      </p:sp>
      <p:cxnSp>
        <p:nvCxnSpPr>
          <p:cNvPr id="340" name="Straight Connector 339">
            <a:extLst>
              <a:ext uri="{FF2B5EF4-FFF2-40B4-BE49-F238E27FC236}">
                <a16:creationId xmlns:a16="http://schemas.microsoft.com/office/drawing/2014/main" id="{8EEA938A-0CA4-2044-F229-13CCAF9B0261}"/>
              </a:ext>
            </a:extLst>
          </p:cNvPr>
          <p:cNvCxnSpPr/>
          <p:nvPr/>
        </p:nvCxnSpPr>
        <p:spPr bwMode="auto">
          <a:xfrm>
            <a:off x="7273556" y="1408253"/>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E567C538-C51C-0EA6-F9DD-FF8C5EE1267D}"/>
              </a:ext>
            </a:extLst>
          </p:cNvPr>
          <p:cNvCxnSpPr/>
          <p:nvPr/>
        </p:nvCxnSpPr>
        <p:spPr bwMode="auto">
          <a:xfrm>
            <a:off x="7304979" y="1408253"/>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4953E91D-1849-FDE7-6626-F9CDF799A46F}"/>
              </a:ext>
            </a:extLst>
          </p:cNvPr>
          <p:cNvCxnSpPr/>
          <p:nvPr/>
        </p:nvCxnSpPr>
        <p:spPr bwMode="auto">
          <a:xfrm>
            <a:off x="7323832" y="1436534"/>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52F94B1B-2B52-6CA7-D648-07CBC918A171}"/>
              </a:ext>
            </a:extLst>
          </p:cNvPr>
          <p:cNvCxnSpPr/>
          <p:nvPr/>
        </p:nvCxnSpPr>
        <p:spPr bwMode="auto">
          <a:xfrm>
            <a:off x="7342685" y="1436534"/>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4C70EE62-E347-775F-1983-5B858D7F11AD}"/>
              </a:ext>
            </a:extLst>
          </p:cNvPr>
          <p:cNvCxnSpPr/>
          <p:nvPr/>
        </p:nvCxnSpPr>
        <p:spPr bwMode="auto">
          <a:xfrm>
            <a:off x="7364681" y="14585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040EDD00-57A7-9A59-64C3-CB11ECE07A22}"/>
              </a:ext>
            </a:extLst>
          </p:cNvPr>
          <p:cNvCxnSpPr/>
          <p:nvPr/>
        </p:nvCxnSpPr>
        <p:spPr bwMode="auto">
          <a:xfrm>
            <a:off x="7408673" y="147109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3D779BBF-E1EF-85DA-84F7-31797CA3FFC3}"/>
              </a:ext>
            </a:extLst>
          </p:cNvPr>
          <p:cNvCxnSpPr/>
          <p:nvPr/>
        </p:nvCxnSpPr>
        <p:spPr bwMode="auto">
          <a:xfrm>
            <a:off x="7452664" y="1684773"/>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A044CC13-3D5A-93C9-505C-8ACBC33A547A}"/>
              </a:ext>
            </a:extLst>
          </p:cNvPr>
          <p:cNvCxnSpPr/>
          <p:nvPr/>
        </p:nvCxnSpPr>
        <p:spPr bwMode="auto">
          <a:xfrm>
            <a:off x="7528079" y="170362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B1DC2536-1794-7D6B-E276-D4CED6D5B638}"/>
              </a:ext>
            </a:extLst>
          </p:cNvPr>
          <p:cNvCxnSpPr/>
          <p:nvPr/>
        </p:nvCxnSpPr>
        <p:spPr bwMode="auto">
          <a:xfrm>
            <a:off x="7553217" y="170991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E6F33D12-1008-03F2-7ED5-84243B596867}"/>
              </a:ext>
            </a:extLst>
          </p:cNvPr>
          <p:cNvCxnSpPr/>
          <p:nvPr/>
        </p:nvCxnSpPr>
        <p:spPr bwMode="auto">
          <a:xfrm>
            <a:off x="7685193" y="196757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27623253-C864-AEF6-D51F-3C1A666CD4BC}"/>
              </a:ext>
            </a:extLst>
          </p:cNvPr>
          <p:cNvCxnSpPr/>
          <p:nvPr/>
        </p:nvCxnSpPr>
        <p:spPr bwMode="auto">
          <a:xfrm>
            <a:off x="7612921" y="189216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1018C6A9-E532-506A-C5AC-4EA3F65C0959}"/>
              </a:ext>
            </a:extLst>
          </p:cNvPr>
          <p:cNvCxnSpPr/>
          <p:nvPr/>
        </p:nvCxnSpPr>
        <p:spPr bwMode="auto">
          <a:xfrm>
            <a:off x="7597210" y="184188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5711E2ED-77BB-B71B-6DE1-52E062378821}"/>
              </a:ext>
            </a:extLst>
          </p:cNvPr>
          <p:cNvCxnSpPr/>
          <p:nvPr/>
        </p:nvCxnSpPr>
        <p:spPr bwMode="auto">
          <a:xfrm>
            <a:off x="7744896" y="2017853"/>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BA1D0B41-FF52-559F-60F0-9ECFD288127D}"/>
              </a:ext>
            </a:extLst>
          </p:cNvPr>
          <p:cNvCxnSpPr/>
          <p:nvPr/>
        </p:nvCxnSpPr>
        <p:spPr bwMode="auto">
          <a:xfrm>
            <a:off x="7766891" y="209012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DFCB4AA9-C6BC-8088-41C2-942DF01723E2}"/>
              </a:ext>
            </a:extLst>
          </p:cNvPr>
          <p:cNvCxnSpPr/>
          <p:nvPr/>
        </p:nvCxnSpPr>
        <p:spPr bwMode="auto">
          <a:xfrm>
            <a:off x="7814025" y="212469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5AB24E56-8BBE-05DB-208E-E4F9EBDD15A3}"/>
              </a:ext>
            </a:extLst>
          </p:cNvPr>
          <p:cNvCxnSpPr/>
          <p:nvPr/>
        </p:nvCxnSpPr>
        <p:spPr bwMode="auto">
          <a:xfrm>
            <a:off x="7861159" y="214668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B44AA13F-E3C9-F201-FA56-C9FFB82C33D4}"/>
              </a:ext>
            </a:extLst>
          </p:cNvPr>
          <p:cNvCxnSpPr/>
          <p:nvPr/>
        </p:nvCxnSpPr>
        <p:spPr bwMode="auto">
          <a:xfrm>
            <a:off x="7942858" y="2253523"/>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B5BDD96B-346A-E584-1ED8-35B50E0D1AA9}"/>
              </a:ext>
            </a:extLst>
          </p:cNvPr>
          <p:cNvCxnSpPr/>
          <p:nvPr/>
        </p:nvCxnSpPr>
        <p:spPr bwMode="auto">
          <a:xfrm>
            <a:off x="8099971" y="2350934"/>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1ED8D0D9-EC36-DE5E-CC25-1B3E1B7C734A}"/>
              </a:ext>
            </a:extLst>
          </p:cNvPr>
          <p:cNvCxnSpPr/>
          <p:nvPr/>
        </p:nvCxnSpPr>
        <p:spPr bwMode="auto">
          <a:xfrm>
            <a:off x="8288507" y="245462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B8F42416-D8ED-CC8A-E794-704B027FE808}"/>
              </a:ext>
            </a:extLst>
          </p:cNvPr>
          <p:cNvCxnSpPr/>
          <p:nvPr/>
        </p:nvCxnSpPr>
        <p:spPr bwMode="auto">
          <a:xfrm>
            <a:off x="8429910" y="252061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A0B7C8DC-F5BF-5FDD-9DB9-ADB1BE9F3E2F}"/>
              </a:ext>
            </a:extLst>
          </p:cNvPr>
          <p:cNvCxnSpPr/>
          <p:nvPr/>
        </p:nvCxnSpPr>
        <p:spPr bwMode="auto">
          <a:xfrm>
            <a:off x="8448764" y="252375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EAD3803F-E511-D8CE-E45E-02A2002FE101}"/>
              </a:ext>
            </a:extLst>
          </p:cNvPr>
          <p:cNvCxnSpPr/>
          <p:nvPr/>
        </p:nvCxnSpPr>
        <p:spPr bwMode="auto">
          <a:xfrm>
            <a:off x="8675007" y="256775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411DE689-1A6F-88F1-B799-A7A6DAACD099}"/>
              </a:ext>
            </a:extLst>
          </p:cNvPr>
          <p:cNvCxnSpPr/>
          <p:nvPr/>
        </p:nvCxnSpPr>
        <p:spPr bwMode="auto">
          <a:xfrm>
            <a:off x="8687577" y="256775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DC3B58A0-B080-11DC-9001-BF41890F703C}"/>
              </a:ext>
            </a:extLst>
          </p:cNvPr>
          <p:cNvCxnSpPr/>
          <p:nvPr/>
        </p:nvCxnSpPr>
        <p:spPr bwMode="auto">
          <a:xfrm>
            <a:off x="8923247" y="262431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4A29137E-DD27-B50F-F77F-C6D195238DA9}"/>
              </a:ext>
            </a:extLst>
          </p:cNvPr>
          <p:cNvCxnSpPr/>
          <p:nvPr/>
        </p:nvCxnSpPr>
        <p:spPr bwMode="auto">
          <a:xfrm>
            <a:off x="9218620" y="266201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6B5C281B-057A-6C1F-53C7-B4E6AFE73B59}"/>
              </a:ext>
            </a:extLst>
          </p:cNvPr>
          <p:cNvCxnSpPr/>
          <p:nvPr/>
        </p:nvCxnSpPr>
        <p:spPr bwMode="auto">
          <a:xfrm>
            <a:off x="9300319" y="266201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2DCBD07E-8D26-36A1-DABF-BCE909E09583}"/>
              </a:ext>
            </a:extLst>
          </p:cNvPr>
          <p:cNvCxnSpPr/>
          <p:nvPr/>
        </p:nvCxnSpPr>
        <p:spPr bwMode="auto">
          <a:xfrm>
            <a:off x="9432294" y="267458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5D58C794-2FCD-2040-8E45-6FA586C5F9EA}"/>
              </a:ext>
            </a:extLst>
          </p:cNvPr>
          <p:cNvCxnSpPr/>
          <p:nvPr/>
        </p:nvCxnSpPr>
        <p:spPr bwMode="auto">
          <a:xfrm>
            <a:off x="9501423" y="267458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0ED8A895-866B-DF3B-153B-ED8E6B0BF47D}"/>
              </a:ext>
            </a:extLst>
          </p:cNvPr>
          <p:cNvCxnSpPr/>
          <p:nvPr/>
        </p:nvCxnSpPr>
        <p:spPr bwMode="auto">
          <a:xfrm>
            <a:off x="9548557" y="267458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44DF6816-6E17-C813-660D-E044A3159AA4}"/>
              </a:ext>
            </a:extLst>
          </p:cNvPr>
          <p:cNvCxnSpPr/>
          <p:nvPr/>
        </p:nvCxnSpPr>
        <p:spPr bwMode="auto">
          <a:xfrm>
            <a:off x="9573695" y="26777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10842901-AEB5-EFF9-2504-C89C8E7E79BA}"/>
              </a:ext>
            </a:extLst>
          </p:cNvPr>
          <p:cNvCxnSpPr/>
          <p:nvPr/>
        </p:nvCxnSpPr>
        <p:spPr bwMode="auto">
          <a:xfrm>
            <a:off x="9592548" y="269344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1F8B358E-0866-51E4-5519-0A6A3AAC619F}"/>
              </a:ext>
            </a:extLst>
          </p:cNvPr>
          <p:cNvCxnSpPr/>
          <p:nvPr/>
        </p:nvCxnSpPr>
        <p:spPr bwMode="auto">
          <a:xfrm>
            <a:off x="9667963" y="269344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0ED71053-0E7A-0F11-73D4-43C966EE901D}"/>
              </a:ext>
            </a:extLst>
          </p:cNvPr>
          <p:cNvCxnSpPr/>
          <p:nvPr/>
        </p:nvCxnSpPr>
        <p:spPr bwMode="auto">
          <a:xfrm>
            <a:off x="9680532" y="269344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33E4486F-E029-180D-E5E7-7368637FD90D}"/>
              </a:ext>
            </a:extLst>
          </p:cNvPr>
          <p:cNvCxnSpPr/>
          <p:nvPr/>
        </p:nvCxnSpPr>
        <p:spPr bwMode="auto">
          <a:xfrm>
            <a:off x="9708812" y="269344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A4B51109-E1E3-B7BC-D3B6-9BA0E1CFD828}"/>
              </a:ext>
            </a:extLst>
          </p:cNvPr>
          <p:cNvCxnSpPr/>
          <p:nvPr/>
        </p:nvCxnSpPr>
        <p:spPr bwMode="auto">
          <a:xfrm>
            <a:off x="9752804" y="269344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49DAC655-E547-33E4-25BE-1D04EFC5F6D7}"/>
              </a:ext>
            </a:extLst>
          </p:cNvPr>
          <p:cNvCxnSpPr/>
          <p:nvPr/>
        </p:nvCxnSpPr>
        <p:spPr bwMode="auto">
          <a:xfrm>
            <a:off x="9812507" y="270601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69CBF499-5C2F-1970-77FA-1608E3D7ABF7}"/>
              </a:ext>
            </a:extLst>
          </p:cNvPr>
          <p:cNvCxnSpPr/>
          <p:nvPr/>
        </p:nvCxnSpPr>
        <p:spPr bwMode="auto">
          <a:xfrm>
            <a:off x="9856499" y="270601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59443411-6B5A-2ED1-7F49-B9D4F0B571EB}"/>
              </a:ext>
            </a:extLst>
          </p:cNvPr>
          <p:cNvCxnSpPr/>
          <p:nvPr/>
        </p:nvCxnSpPr>
        <p:spPr bwMode="auto">
          <a:xfrm>
            <a:off x="9903633" y="270601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132EDBE0-48E9-8D6B-3B7B-1AF934D96B52}"/>
              </a:ext>
            </a:extLst>
          </p:cNvPr>
          <p:cNvCxnSpPr/>
          <p:nvPr/>
        </p:nvCxnSpPr>
        <p:spPr bwMode="auto">
          <a:xfrm>
            <a:off x="9935056" y="270601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F4BDE94B-1AE2-AC8A-35CC-9593545F882D}"/>
              </a:ext>
            </a:extLst>
          </p:cNvPr>
          <p:cNvCxnSpPr/>
          <p:nvPr/>
        </p:nvCxnSpPr>
        <p:spPr bwMode="auto">
          <a:xfrm>
            <a:off x="9994759" y="2712295"/>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A08A0FB7-61E0-A910-E851-ACE23420B0D4}"/>
              </a:ext>
            </a:extLst>
          </p:cNvPr>
          <p:cNvCxnSpPr/>
          <p:nvPr/>
        </p:nvCxnSpPr>
        <p:spPr bwMode="auto">
          <a:xfrm>
            <a:off x="10010470" y="271543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9E0BFBD2-3C36-DD85-6ADD-40B1C3562899}"/>
              </a:ext>
            </a:extLst>
          </p:cNvPr>
          <p:cNvCxnSpPr/>
          <p:nvPr/>
        </p:nvCxnSpPr>
        <p:spPr bwMode="auto">
          <a:xfrm>
            <a:off x="10098453" y="271543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9CB19977-EAC4-77AE-4536-7A54257D7C45}"/>
              </a:ext>
            </a:extLst>
          </p:cNvPr>
          <p:cNvCxnSpPr/>
          <p:nvPr/>
        </p:nvCxnSpPr>
        <p:spPr bwMode="auto">
          <a:xfrm>
            <a:off x="10133018" y="271543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E5F549BC-C668-BCAA-B174-DB13A9D4EC2A}"/>
              </a:ext>
            </a:extLst>
          </p:cNvPr>
          <p:cNvCxnSpPr/>
          <p:nvPr/>
        </p:nvCxnSpPr>
        <p:spPr bwMode="auto">
          <a:xfrm>
            <a:off x="10230428" y="273743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293ADC53-8E14-7562-99BE-EB20332E3C7E}"/>
              </a:ext>
            </a:extLst>
          </p:cNvPr>
          <p:cNvCxnSpPr/>
          <p:nvPr/>
        </p:nvCxnSpPr>
        <p:spPr bwMode="auto">
          <a:xfrm>
            <a:off x="10252424" y="273743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217D5EAA-FE62-6A1A-7872-159EDFFA28F1}"/>
              </a:ext>
            </a:extLst>
          </p:cNvPr>
          <p:cNvCxnSpPr/>
          <p:nvPr/>
        </p:nvCxnSpPr>
        <p:spPr bwMode="auto">
          <a:xfrm>
            <a:off x="10268135" y="273743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D5B83D1E-3A07-3496-EB29-0580C24591BF}"/>
              </a:ext>
            </a:extLst>
          </p:cNvPr>
          <p:cNvCxnSpPr/>
          <p:nvPr/>
        </p:nvCxnSpPr>
        <p:spPr bwMode="auto">
          <a:xfrm>
            <a:off x="10327838" y="273743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60FD274C-6412-0D16-E922-1185D86C9E43}"/>
              </a:ext>
            </a:extLst>
          </p:cNvPr>
          <p:cNvCxnSpPr/>
          <p:nvPr/>
        </p:nvCxnSpPr>
        <p:spPr bwMode="auto">
          <a:xfrm>
            <a:off x="10340408"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148DD15A-2FB3-05AB-797B-ED0C7756E1CD}"/>
              </a:ext>
            </a:extLst>
          </p:cNvPr>
          <p:cNvCxnSpPr/>
          <p:nvPr/>
        </p:nvCxnSpPr>
        <p:spPr bwMode="auto">
          <a:xfrm>
            <a:off x="10400111"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2B4E3881-38E8-C5D7-A871-55FDCEBD76DC}"/>
              </a:ext>
            </a:extLst>
          </p:cNvPr>
          <p:cNvCxnSpPr/>
          <p:nvPr/>
        </p:nvCxnSpPr>
        <p:spPr bwMode="auto">
          <a:xfrm>
            <a:off x="10422106"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DC550A31-8994-4B8F-A41D-262FAD1B364F}"/>
              </a:ext>
            </a:extLst>
          </p:cNvPr>
          <p:cNvCxnSpPr/>
          <p:nvPr/>
        </p:nvCxnSpPr>
        <p:spPr bwMode="auto">
          <a:xfrm>
            <a:off x="10447244"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9002360A-4D16-2417-E0B3-168D4ED5F67A}"/>
              </a:ext>
            </a:extLst>
          </p:cNvPr>
          <p:cNvCxnSpPr/>
          <p:nvPr/>
        </p:nvCxnSpPr>
        <p:spPr bwMode="auto">
          <a:xfrm>
            <a:off x="10497520"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EE22F3E3-B8DA-1B92-12F4-60B945BA1E00}"/>
              </a:ext>
            </a:extLst>
          </p:cNvPr>
          <p:cNvCxnSpPr/>
          <p:nvPr/>
        </p:nvCxnSpPr>
        <p:spPr bwMode="auto">
          <a:xfrm>
            <a:off x="10519516"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DBB00832-F1BA-508D-715E-DBA9A96389E3}"/>
              </a:ext>
            </a:extLst>
          </p:cNvPr>
          <p:cNvCxnSpPr/>
          <p:nvPr/>
        </p:nvCxnSpPr>
        <p:spPr bwMode="auto">
          <a:xfrm>
            <a:off x="10576077"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FF34EDD0-B23C-C947-38E4-A9723903DC39}"/>
              </a:ext>
            </a:extLst>
          </p:cNvPr>
          <p:cNvCxnSpPr/>
          <p:nvPr/>
        </p:nvCxnSpPr>
        <p:spPr bwMode="auto">
          <a:xfrm>
            <a:off x="10610641"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9B968769-4F48-69E2-4E95-98544CFDE128}"/>
              </a:ext>
            </a:extLst>
          </p:cNvPr>
          <p:cNvCxnSpPr/>
          <p:nvPr/>
        </p:nvCxnSpPr>
        <p:spPr bwMode="auto">
          <a:xfrm>
            <a:off x="10632637"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02032E3F-F40B-49F7-D6BD-69404022C5FD}"/>
              </a:ext>
            </a:extLst>
          </p:cNvPr>
          <p:cNvCxnSpPr/>
          <p:nvPr/>
        </p:nvCxnSpPr>
        <p:spPr bwMode="auto">
          <a:xfrm>
            <a:off x="10654633"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0C5E2435-EC74-FCD9-5BBF-81D9AEDE1ED7}"/>
              </a:ext>
            </a:extLst>
          </p:cNvPr>
          <p:cNvCxnSpPr/>
          <p:nvPr/>
        </p:nvCxnSpPr>
        <p:spPr bwMode="auto">
          <a:xfrm>
            <a:off x="10742616"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B2A55FD5-5AD2-4A19-9FAE-0819858660FC}"/>
              </a:ext>
            </a:extLst>
          </p:cNvPr>
          <p:cNvCxnSpPr/>
          <p:nvPr/>
        </p:nvCxnSpPr>
        <p:spPr bwMode="auto">
          <a:xfrm>
            <a:off x="10799177"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0E431557-EC88-BD74-58A7-9C4B44E5F709}"/>
              </a:ext>
            </a:extLst>
          </p:cNvPr>
          <p:cNvCxnSpPr/>
          <p:nvPr/>
        </p:nvCxnSpPr>
        <p:spPr bwMode="auto">
          <a:xfrm>
            <a:off x="10827458"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60BAB8EA-0C76-E79C-51F0-552AF30EE850}"/>
              </a:ext>
            </a:extLst>
          </p:cNvPr>
          <p:cNvCxnSpPr/>
          <p:nvPr/>
        </p:nvCxnSpPr>
        <p:spPr bwMode="auto">
          <a:xfrm>
            <a:off x="10993998" y="27594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8BF49547-5DED-808E-9D45-6362B60CC4A8}"/>
              </a:ext>
            </a:extLst>
          </p:cNvPr>
          <p:cNvCxnSpPr/>
          <p:nvPr/>
        </p:nvCxnSpPr>
        <p:spPr bwMode="auto">
          <a:xfrm>
            <a:off x="11009709" y="2759428"/>
            <a:ext cx="0" cy="72152"/>
          </a:xfrm>
          <a:prstGeom prst="line">
            <a:avLst/>
          </a:prstGeom>
          <a:noFill/>
          <a:ln w="19050" cap="flat" cmpd="sng" algn="ctr">
            <a:solidFill>
              <a:schemeClr val="accent1"/>
            </a:solidFill>
            <a:prstDash val="solid"/>
            <a:round/>
            <a:headEnd type="none" w="med" len="med"/>
            <a:tailEnd type="none" w="med" len="med"/>
          </a:ln>
          <a:effectLst/>
        </p:spPr>
      </p:cxnSp>
      <p:sp>
        <p:nvSpPr>
          <p:cNvPr id="404" name="Freeform: Shape 403">
            <a:extLst>
              <a:ext uri="{FF2B5EF4-FFF2-40B4-BE49-F238E27FC236}">
                <a16:creationId xmlns:a16="http://schemas.microsoft.com/office/drawing/2014/main" id="{44A57848-A0E4-B0B8-516B-CBC53E22F3EB}"/>
              </a:ext>
            </a:extLst>
          </p:cNvPr>
          <p:cNvSpPr/>
          <p:nvPr/>
        </p:nvSpPr>
        <p:spPr bwMode="auto">
          <a:xfrm>
            <a:off x="7275299" y="1447315"/>
            <a:ext cx="3744963" cy="1345391"/>
          </a:xfrm>
          <a:custGeom>
            <a:avLst/>
            <a:gdLst>
              <a:gd name="connsiteX0" fmla="*/ 0 w 3744963"/>
              <a:gd name="connsiteY0" fmla="*/ 0 h 1345391"/>
              <a:gd name="connsiteX1" fmla="*/ 52418 w 3744963"/>
              <a:gd name="connsiteY1" fmla="*/ 0 h 1345391"/>
              <a:gd name="connsiteX2" fmla="*/ 52418 w 3744963"/>
              <a:gd name="connsiteY2" fmla="*/ 32033 h 1345391"/>
              <a:gd name="connsiteX3" fmla="*/ 93188 w 3744963"/>
              <a:gd name="connsiteY3" fmla="*/ 32033 h 1345391"/>
              <a:gd name="connsiteX4" fmla="*/ 93188 w 3744963"/>
              <a:gd name="connsiteY4" fmla="*/ 58242 h 1345391"/>
              <a:gd name="connsiteX5" fmla="*/ 142693 w 3744963"/>
              <a:gd name="connsiteY5" fmla="*/ 58242 h 1345391"/>
              <a:gd name="connsiteX6" fmla="*/ 145605 w 3744963"/>
              <a:gd name="connsiteY6" fmla="*/ 119396 h 1345391"/>
              <a:gd name="connsiteX7" fmla="*/ 160166 w 3744963"/>
              <a:gd name="connsiteY7" fmla="*/ 119396 h 1345391"/>
              <a:gd name="connsiteX8" fmla="*/ 160166 w 3744963"/>
              <a:gd name="connsiteY8" fmla="*/ 203847 h 1345391"/>
              <a:gd name="connsiteX9" fmla="*/ 180551 w 3744963"/>
              <a:gd name="connsiteY9" fmla="*/ 203847 h 1345391"/>
              <a:gd name="connsiteX10" fmla="*/ 180551 w 3744963"/>
              <a:gd name="connsiteY10" fmla="*/ 282474 h 1345391"/>
              <a:gd name="connsiteX11" fmla="*/ 200935 w 3744963"/>
              <a:gd name="connsiteY11" fmla="*/ 282474 h 1345391"/>
              <a:gd name="connsiteX12" fmla="*/ 200935 w 3744963"/>
              <a:gd name="connsiteY12" fmla="*/ 288298 h 1345391"/>
              <a:gd name="connsiteX13" fmla="*/ 276650 w 3744963"/>
              <a:gd name="connsiteY13" fmla="*/ 288298 h 1345391"/>
              <a:gd name="connsiteX14" fmla="*/ 276650 w 3744963"/>
              <a:gd name="connsiteY14" fmla="*/ 305770 h 1345391"/>
              <a:gd name="connsiteX15" fmla="*/ 299947 w 3744963"/>
              <a:gd name="connsiteY15" fmla="*/ 305770 h 1345391"/>
              <a:gd name="connsiteX16" fmla="*/ 299947 w 3744963"/>
              <a:gd name="connsiteY16" fmla="*/ 337803 h 1345391"/>
              <a:gd name="connsiteX17" fmla="*/ 317419 w 3744963"/>
              <a:gd name="connsiteY17" fmla="*/ 337803 h 1345391"/>
              <a:gd name="connsiteX18" fmla="*/ 317419 w 3744963"/>
              <a:gd name="connsiteY18" fmla="*/ 457200 h 1345391"/>
              <a:gd name="connsiteX19" fmla="*/ 317419 w 3744963"/>
              <a:gd name="connsiteY19" fmla="*/ 457200 h 1345391"/>
              <a:gd name="connsiteX20" fmla="*/ 346540 w 3744963"/>
              <a:gd name="connsiteY20" fmla="*/ 457200 h 1345391"/>
              <a:gd name="connsiteX21" fmla="*/ 349452 w 3744963"/>
              <a:gd name="connsiteY21" fmla="*/ 524178 h 1345391"/>
              <a:gd name="connsiteX22" fmla="*/ 372749 w 3744963"/>
              <a:gd name="connsiteY22" fmla="*/ 524178 h 1345391"/>
              <a:gd name="connsiteX23" fmla="*/ 372749 w 3744963"/>
              <a:gd name="connsiteY23" fmla="*/ 538739 h 1345391"/>
              <a:gd name="connsiteX24" fmla="*/ 413519 w 3744963"/>
              <a:gd name="connsiteY24" fmla="*/ 538739 h 1345391"/>
              <a:gd name="connsiteX25" fmla="*/ 413519 w 3744963"/>
              <a:gd name="connsiteY25" fmla="*/ 556211 h 1345391"/>
              <a:gd name="connsiteX26" fmla="*/ 439728 w 3744963"/>
              <a:gd name="connsiteY26" fmla="*/ 556211 h 1345391"/>
              <a:gd name="connsiteX27" fmla="*/ 439728 w 3744963"/>
              <a:gd name="connsiteY27" fmla="*/ 567860 h 1345391"/>
              <a:gd name="connsiteX28" fmla="*/ 471761 w 3744963"/>
              <a:gd name="connsiteY28" fmla="*/ 567860 h 1345391"/>
              <a:gd name="connsiteX29" fmla="*/ 474673 w 3744963"/>
              <a:gd name="connsiteY29" fmla="*/ 637750 h 1345391"/>
              <a:gd name="connsiteX30" fmla="*/ 489233 w 3744963"/>
              <a:gd name="connsiteY30" fmla="*/ 637750 h 1345391"/>
              <a:gd name="connsiteX31" fmla="*/ 489233 w 3744963"/>
              <a:gd name="connsiteY31" fmla="*/ 695992 h 1345391"/>
              <a:gd name="connsiteX32" fmla="*/ 544563 w 3744963"/>
              <a:gd name="connsiteY32" fmla="*/ 695992 h 1345391"/>
              <a:gd name="connsiteX33" fmla="*/ 544563 w 3744963"/>
              <a:gd name="connsiteY33" fmla="*/ 722201 h 1345391"/>
              <a:gd name="connsiteX34" fmla="*/ 591157 w 3744963"/>
              <a:gd name="connsiteY34" fmla="*/ 722201 h 1345391"/>
              <a:gd name="connsiteX35" fmla="*/ 591157 w 3744963"/>
              <a:gd name="connsiteY35" fmla="*/ 745498 h 1345391"/>
              <a:gd name="connsiteX36" fmla="*/ 649399 w 3744963"/>
              <a:gd name="connsiteY36" fmla="*/ 745498 h 1345391"/>
              <a:gd name="connsiteX37" fmla="*/ 649399 w 3744963"/>
              <a:gd name="connsiteY37" fmla="*/ 795003 h 1345391"/>
              <a:gd name="connsiteX38" fmla="*/ 663959 w 3744963"/>
              <a:gd name="connsiteY38" fmla="*/ 795003 h 1345391"/>
              <a:gd name="connsiteX39" fmla="*/ 663959 w 3744963"/>
              <a:gd name="connsiteY39" fmla="*/ 859070 h 1345391"/>
              <a:gd name="connsiteX40" fmla="*/ 695993 w 3744963"/>
              <a:gd name="connsiteY40" fmla="*/ 859070 h 1345391"/>
              <a:gd name="connsiteX41" fmla="*/ 695993 w 3744963"/>
              <a:gd name="connsiteY41" fmla="*/ 873630 h 1345391"/>
              <a:gd name="connsiteX42" fmla="*/ 722202 w 3744963"/>
              <a:gd name="connsiteY42" fmla="*/ 873630 h 1345391"/>
              <a:gd name="connsiteX43" fmla="*/ 722202 w 3744963"/>
              <a:gd name="connsiteY43" fmla="*/ 891103 h 1345391"/>
              <a:gd name="connsiteX44" fmla="*/ 774619 w 3744963"/>
              <a:gd name="connsiteY44" fmla="*/ 891103 h 1345391"/>
              <a:gd name="connsiteX45" fmla="*/ 774619 w 3744963"/>
              <a:gd name="connsiteY45" fmla="*/ 908575 h 1345391"/>
              <a:gd name="connsiteX46" fmla="*/ 800828 w 3744963"/>
              <a:gd name="connsiteY46" fmla="*/ 908575 h 1345391"/>
              <a:gd name="connsiteX47" fmla="*/ 800828 w 3744963"/>
              <a:gd name="connsiteY47" fmla="*/ 928960 h 1345391"/>
              <a:gd name="connsiteX48" fmla="*/ 827037 w 3744963"/>
              <a:gd name="connsiteY48" fmla="*/ 928960 h 1345391"/>
              <a:gd name="connsiteX49" fmla="*/ 841598 w 3744963"/>
              <a:gd name="connsiteY49" fmla="*/ 943521 h 1345391"/>
              <a:gd name="connsiteX50" fmla="*/ 856158 w 3744963"/>
              <a:gd name="connsiteY50" fmla="*/ 958081 h 1345391"/>
              <a:gd name="connsiteX51" fmla="*/ 856158 w 3744963"/>
              <a:gd name="connsiteY51" fmla="*/ 972642 h 1345391"/>
              <a:gd name="connsiteX52" fmla="*/ 923137 w 3744963"/>
              <a:gd name="connsiteY52" fmla="*/ 972642 h 1345391"/>
              <a:gd name="connsiteX53" fmla="*/ 923137 w 3744963"/>
              <a:gd name="connsiteY53" fmla="*/ 978466 h 1345391"/>
              <a:gd name="connsiteX54" fmla="*/ 955170 w 3744963"/>
              <a:gd name="connsiteY54" fmla="*/ 978466 h 1345391"/>
              <a:gd name="connsiteX55" fmla="*/ 955170 w 3744963"/>
              <a:gd name="connsiteY55" fmla="*/ 1001763 h 1345391"/>
              <a:gd name="connsiteX56" fmla="*/ 987203 w 3744963"/>
              <a:gd name="connsiteY56" fmla="*/ 1001763 h 1345391"/>
              <a:gd name="connsiteX57" fmla="*/ 987203 w 3744963"/>
              <a:gd name="connsiteY57" fmla="*/ 1022147 h 1345391"/>
              <a:gd name="connsiteX58" fmla="*/ 998851 w 3744963"/>
              <a:gd name="connsiteY58" fmla="*/ 1022147 h 1345391"/>
              <a:gd name="connsiteX59" fmla="*/ 998851 w 3744963"/>
              <a:gd name="connsiteY59" fmla="*/ 1036708 h 1345391"/>
              <a:gd name="connsiteX60" fmla="*/ 1036709 w 3744963"/>
              <a:gd name="connsiteY60" fmla="*/ 1036708 h 1345391"/>
              <a:gd name="connsiteX61" fmla="*/ 1036709 w 3744963"/>
              <a:gd name="connsiteY61" fmla="*/ 1054181 h 1345391"/>
              <a:gd name="connsiteX62" fmla="*/ 1080390 w 3744963"/>
              <a:gd name="connsiteY62" fmla="*/ 1054181 h 1345391"/>
              <a:gd name="connsiteX63" fmla="*/ 1080390 w 3744963"/>
              <a:gd name="connsiteY63" fmla="*/ 1057093 h 1345391"/>
              <a:gd name="connsiteX64" fmla="*/ 1138632 w 3744963"/>
              <a:gd name="connsiteY64" fmla="*/ 1057093 h 1345391"/>
              <a:gd name="connsiteX65" fmla="*/ 1138632 w 3744963"/>
              <a:gd name="connsiteY65" fmla="*/ 1077477 h 1345391"/>
              <a:gd name="connsiteX66" fmla="*/ 1161929 w 3744963"/>
              <a:gd name="connsiteY66" fmla="*/ 1077477 h 1345391"/>
              <a:gd name="connsiteX67" fmla="*/ 1161929 w 3744963"/>
              <a:gd name="connsiteY67" fmla="*/ 1109510 h 1345391"/>
              <a:gd name="connsiteX68" fmla="*/ 1214347 w 3744963"/>
              <a:gd name="connsiteY68" fmla="*/ 1109510 h 1345391"/>
              <a:gd name="connsiteX69" fmla="*/ 1214347 w 3744963"/>
              <a:gd name="connsiteY69" fmla="*/ 1118247 h 1345391"/>
              <a:gd name="connsiteX70" fmla="*/ 1325007 w 3744963"/>
              <a:gd name="connsiteY70" fmla="*/ 1124071 h 1345391"/>
              <a:gd name="connsiteX71" fmla="*/ 1325007 w 3744963"/>
              <a:gd name="connsiteY71" fmla="*/ 1141544 h 1345391"/>
              <a:gd name="connsiteX72" fmla="*/ 1371600 w 3744963"/>
              <a:gd name="connsiteY72" fmla="*/ 1141544 h 1345391"/>
              <a:gd name="connsiteX73" fmla="*/ 1374512 w 3744963"/>
              <a:gd name="connsiteY73" fmla="*/ 1144456 h 1345391"/>
              <a:gd name="connsiteX74" fmla="*/ 1485172 w 3744963"/>
              <a:gd name="connsiteY74" fmla="*/ 1144456 h 1345391"/>
              <a:gd name="connsiteX75" fmla="*/ 1485172 w 3744963"/>
              <a:gd name="connsiteY75" fmla="*/ 1164840 h 1345391"/>
              <a:gd name="connsiteX76" fmla="*/ 1552151 w 3744963"/>
              <a:gd name="connsiteY76" fmla="*/ 1164840 h 1345391"/>
              <a:gd name="connsiteX77" fmla="*/ 1552151 w 3744963"/>
              <a:gd name="connsiteY77" fmla="*/ 1173577 h 1345391"/>
              <a:gd name="connsiteX78" fmla="*/ 1630777 w 3744963"/>
              <a:gd name="connsiteY78" fmla="*/ 1173577 h 1345391"/>
              <a:gd name="connsiteX79" fmla="*/ 1630777 w 3744963"/>
              <a:gd name="connsiteY79" fmla="*/ 1185225 h 1345391"/>
              <a:gd name="connsiteX80" fmla="*/ 1654074 w 3744963"/>
              <a:gd name="connsiteY80" fmla="*/ 1185225 h 1345391"/>
              <a:gd name="connsiteX81" fmla="*/ 1654074 w 3744963"/>
              <a:gd name="connsiteY81" fmla="*/ 1214346 h 1345391"/>
              <a:gd name="connsiteX82" fmla="*/ 1796767 w 3744963"/>
              <a:gd name="connsiteY82" fmla="*/ 1214346 h 1345391"/>
              <a:gd name="connsiteX83" fmla="*/ 1796767 w 3744963"/>
              <a:gd name="connsiteY83" fmla="*/ 1225995 h 1345391"/>
              <a:gd name="connsiteX84" fmla="*/ 1828800 w 3744963"/>
              <a:gd name="connsiteY84" fmla="*/ 1225995 h 1345391"/>
              <a:gd name="connsiteX85" fmla="*/ 1828800 w 3744963"/>
              <a:gd name="connsiteY85" fmla="*/ 1231819 h 1345391"/>
              <a:gd name="connsiteX86" fmla="*/ 1904515 w 3744963"/>
              <a:gd name="connsiteY86" fmla="*/ 1231819 h 1345391"/>
              <a:gd name="connsiteX87" fmla="*/ 1904515 w 3744963"/>
              <a:gd name="connsiteY87" fmla="*/ 1231819 h 1345391"/>
              <a:gd name="connsiteX88" fmla="*/ 1983142 w 3744963"/>
              <a:gd name="connsiteY88" fmla="*/ 1231819 h 1345391"/>
              <a:gd name="connsiteX89" fmla="*/ 1983142 w 3744963"/>
              <a:gd name="connsiteY89" fmla="*/ 1258028 h 1345391"/>
              <a:gd name="connsiteX90" fmla="*/ 2318033 w 3744963"/>
              <a:gd name="connsiteY90" fmla="*/ 1258028 h 1345391"/>
              <a:gd name="connsiteX91" fmla="*/ 2320945 w 3744963"/>
              <a:gd name="connsiteY91" fmla="*/ 1278412 h 1345391"/>
              <a:gd name="connsiteX92" fmla="*/ 2516056 w 3744963"/>
              <a:gd name="connsiteY92" fmla="*/ 1278412 h 1345391"/>
              <a:gd name="connsiteX93" fmla="*/ 2516056 w 3744963"/>
              <a:gd name="connsiteY93" fmla="*/ 1287149 h 1345391"/>
              <a:gd name="connsiteX94" fmla="*/ 2737376 w 3744963"/>
              <a:gd name="connsiteY94" fmla="*/ 1287149 h 1345391"/>
              <a:gd name="connsiteX95" fmla="*/ 2737376 w 3744963"/>
              <a:gd name="connsiteY95" fmla="*/ 1298797 h 1345391"/>
              <a:gd name="connsiteX96" fmla="*/ 2993641 w 3744963"/>
              <a:gd name="connsiteY96" fmla="*/ 1298797 h 1345391"/>
              <a:gd name="connsiteX97" fmla="*/ 2993641 w 3744963"/>
              <a:gd name="connsiteY97" fmla="*/ 1319182 h 1345391"/>
              <a:gd name="connsiteX98" fmla="*/ 3078092 w 3744963"/>
              <a:gd name="connsiteY98" fmla="*/ 1319182 h 1345391"/>
              <a:gd name="connsiteX99" fmla="*/ 3078092 w 3744963"/>
              <a:gd name="connsiteY99" fmla="*/ 1345391 h 1345391"/>
              <a:gd name="connsiteX100" fmla="*/ 3744963 w 3744963"/>
              <a:gd name="connsiteY100" fmla="*/ 1345391 h 1345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744963" h="1345391">
                <a:moveTo>
                  <a:pt x="0" y="0"/>
                </a:moveTo>
                <a:lnTo>
                  <a:pt x="52418" y="0"/>
                </a:lnTo>
                <a:lnTo>
                  <a:pt x="52418" y="32033"/>
                </a:lnTo>
                <a:lnTo>
                  <a:pt x="93188" y="32033"/>
                </a:lnTo>
                <a:lnTo>
                  <a:pt x="93188" y="58242"/>
                </a:lnTo>
                <a:lnTo>
                  <a:pt x="142693" y="58242"/>
                </a:lnTo>
                <a:lnTo>
                  <a:pt x="145605" y="119396"/>
                </a:lnTo>
                <a:lnTo>
                  <a:pt x="160166" y="119396"/>
                </a:lnTo>
                <a:lnTo>
                  <a:pt x="160166" y="203847"/>
                </a:lnTo>
                <a:lnTo>
                  <a:pt x="180551" y="203847"/>
                </a:lnTo>
                <a:lnTo>
                  <a:pt x="180551" y="282474"/>
                </a:lnTo>
                <a:lnTo>
                  <a:pt x="200935" y="282474"/>
                </a:lnTo>
                <a:lnTo>
                  <a:pt x="200935" y="288298"/>
                </a:lnTo>
                <a:lnTo>
                  <a:pt x="276650" y="288298"/>
                </a:lnTo>
                <a:lnTo>
                  <a:pt x="276650" y="305770"/>
                </a:lnTo>
                <a:lnTo>
                  <a:pt x="299947" y="305770"/>
                </a:lnTo>
                <a:lnTo>
                  <a:pt x="299947" y="337803"/>
                </a:lnTo>
                <a:lnTo>
                  <a:pt x="317419" y="337803"/>
                </a:lnTo>
                <a:lnTo>
                  <a:pt x="317419" y="457200"/>
                </a:lnTo>
                <a:lnTo>
                  <a:pt x="317419" y="457200"/>
                </a:lnTo>
                <a:lnTo>
                  <a:pt x="346540" y="457200"/>
                </a:lnTo>
                <a:lnTo>
                  <a:pt x="349452" y="524178"/>
                </a:lnTo>
                <a:lnTo>
                  <a:pt x="372749" y="524178"/>
                </a:lnTo>
                <a:lnTo>
                  <a:pt x="372749" y="538739"/>
                </a:lnTo>
                <a:lnTo>
                  <a:pt x="413519" y="538739"/>
                </a:lnTo>
                <a:lnTo>
                  <a:pt x="413519" y="556211"/>
                </a:lnTo>
                <a:lnTo>
                  <a:pt x="439728" y="556211"/>
                </a:lnTo>
                <a:lnTo>
                  <a:pt x="439728" y="567860"/>
                </a:lnTo>
                <a:lnTo>
                  <a:pt x="471761" y="567860"/>
                </a:lnTo>
                <a:lnTo>
                  <a:pt x="474673" y="637750"/>
                </a:lnTo>
                <a:lnTo>
                  <a:pt x="489233" y="637750"/>
                </a:lnTo>
                <a:lnTo>
                  <a:pt x="489233" y="695992"/>
                </a:lnTo>
                <a:lnTo>
                  <a:pt x="544563" y="695992"/>
                </a:lnTo>
                <a:lnTo>
                  <a:pt x="544563" y="722201"/>
                </a:lnTo>
                <a:lnTo>
                  <a:pt x="591157" y="722201"/>
                </a:lnTo>
                <a:lnTo>
                  <a:pt x="591157" y="745498"/>
                </a:lnTo>
                <a:lnTo>
                  <a:pt x="649399" y="745498"/>
                </a:lnTo>
                <a:lnTo>
                  <a:pt x="649399" y="795003"/>
                </a:lnTo>
                <a:lnTo>
                  <a:pt x="663959" y="795003"/>
                </a:lnTo>
                <a:lnTo>
                  <a:pt x="663959" y="859070"/>
                </a:lnTo>
                <a:lnTo>
                  <a:pt x="695993" y="859070"/>
                </a:lnTo>
                <a:lnTo>
                  <a:pt x="695993" y="873630"/>
                </a:lnTo>
                <a:lnTo>
                  <a:pt x="722202" y="873630"/>
                </a:lnTo>
                <a:lnTo>
                  <a:pt x="722202" y="891103"/>
                </a:lnTo>
                <a:lnTo>
                  <a:pt x="774619" y="891103"/>
                </a:lnTo>
                <a:lnTo>
                  <a:pt x="774619" y="908575"/>
                </a:lnTo>
                <a:lnTo>
                  <a:pt x="800828" y="908575"/>
                </a:lnTo>
                <a:lnTo>
                  <a:pt x="800828" y="928960"/>
                </a:lnTo>
                <a:lnTo>
                  <a:pt x="827037" y="928960"/>
                </a:lnTo>
                <a:lnTo>
                  <a:pt x="841598" y="943521"/>
                </a:lnTo>
                <a:lnTo>
                  <a:pt x="856158" y="958081"/>
                </a:lnTo>
                <a:lnTo>
                  <a:pt x="856158" y="972642"/>
                </a:lnTo>
                <a:lnTo>
                  <a:pt x="923137" y="972642"/>
                </a:lnTo>
                <a:lnTo>
                  <a:pt x="923137" y="978466"/>
                </a:lnTo>
                <a:lnTo>
                  <a:pt x="955170" y="978466"/>
                </a:lnTo>
                <a:lnTo>
                  <a:pt x="955170" y="1001763"/>
                </a:lnTo>
                <a:lnTo>
                  <a:pt x="987203" y="1001763"/>
                </a:lnTo>
                <a:lnTo>
                  <a:pt x="987203" y="1022147"/>
                </a:lnTo>
                <a:lnTo>
                  <a:pt x="998851" y="1022147"/>
                </a:lnTo>
                <a:lnTo>
                  <a:pt x="998851" y="1036708"/>
                </a:lnTo>
                <a:lnTo>
                  <a:pt x="1036709" y="1036708"/>
                </a:lnTo>
                <a:lnTo>
                  <a:pt x="1036709" y="1054181"/>
                </a:lnTo>
                <a:lnTo>
                  <a:pt x="1080390" y="1054181"/>
                </a:lnTo>
                <a:lnTo>
                  <a:pt x="1080390" y="1057093"/>
                </a:lnTo>
                <a:lnTo>
                  <a:pt x="1138632" y="1057093"/>
                </a:lnTo>
                <a:lnTo>
                  <a:pt x="1138632" y="1077477"/>
                </a:lnTo>
                <a:lnTo>
                  <a:pt x="1161929" y="1077477"/>
                </a:lnTo>
                <a:lnTo>
                  <a:pt x="1161929" y="1109510"/>
                </a:lnTo>
                <a:lnTo>
                  <a:pt x="1214347" y="1109510"/>
                </a:lnTo>
                <a:lnTo>
                  <a:pt x="1214347" y="1118247"/>
                </a:lnTo>
                <a:lnTo>
                  <a:pt x="1325007" y="1124071"/>
                </a:lnTo>
                <a:lnTo>
                  <a:pt x="1325007" y="1141544"/>
                </a:lnTo>
                <a:lnTo>
                  <a:pt x="1371600" y="1141544"/>
                </a:lnTo>
                <a:lnTo>
                  <a:pt x="1374512" y="1144456"/>
                </a:lnTo>
                <a:lnTo>
                  <a:pt x="1485172" y="1144456"/>
                </a:lnTo>
                <a:lnTo>
                  <a:pt x="1485172" y="1164840"/>
                </a:lnTo>
                <a:lnTo>
                  <a:pt x="1552151" y="1164840"/>
                </a:lnTo>
                <a:lnTo>
                  <a:pt x="1552151" y="1173577"/>
                </a:lnTo>
                <a:lnTo>
                  <a:pt x="1630777" y="1173577"/>
                </a:lnTo>
                <a:lnTo>
                  <a:pt x="1630777" y="1185225"/>
                </a:lnTo>
                <a:lnTo>
                  <a:pt x="1654074" y="1185225"/>
                </a:lnTo>
                <a:lnTo>
                  <a:pt x="1654074" y="1214346"/>
                </a:lnTo>
                <a:lnTo>
                  <a:pt x="1796767" y="1214346"/>
                </a:lnTo>
                <a:lnTo>
                  <a:pt x="1796767" y="1225995"/>
                </a:lnTo>
                <a:lnTo>
                  <a:pt x="1828800" y="1225995"/>
                </a:lnTo>
                <a:lnTo>
                  <a:pt x="1828800" y="1231819"/>
                </a:lnTo>
                <a:lnTo>
                  <a:pt x="1904515" y="1231819"/>
                </a:lnTo>
                <a:lnTo>
                  <a:pt x="1904515" y="1231819"/>
                </a:lnTo>
                <a:lnTo>
                  <a:pt x="1983142" y="1231819"/>
                </a:lnTo>
                <a:lnTo>
                  <a:pt x="1983142" y="1258028"/>
                </a:lnTo>
                <a:lnTo>
                  <a:pt x="2318033" y="1258028"/>
                </a:lnTo>
                <a:lnTo>
                  <a:pt x="2320945" y="1278412"/>
                </a:lnTo>
                <a:lnTo>
                  <a:pt x="2516056" y="1278412"/>
                </a:lnTo>
                <a:lnTo>
                  <a:pt x="2516056" y="1287149"/>
                </a:lnTo>
                <a:lnTo>
                  <a:pt x="2737376" y="1287149"/>
                </a:lnTo>
                <a:lnTo>
                  <a:pt x="2737376" y="1298797"/>
                </a:lnTo>
                <a:lnTo>
                  <a:pt x="2993641" y="1298797"/>
                </a:lnTo>
                <a:lnTo>
                  <a:pt x="2993641" y="1319182"/>
                </a:lnTo>
                <a:lnTo>
                  <a:pt x="3078092" y="1319182"/>
                </a:lnTo>
                <a:lnTo>
                  <a:pt x="3078092" y="1345391"/>
                </a:lnTo>
                <a:lnTo>
                  <a:pt x="3744963" y="1345391"/>
                </a:lnTo>
              </a:path>
            </a:pathLst>
          </a:custGeom>
          <a:noFill/>
          <a:ln w="28575">
            <a:solidFill>
              <a:schemeClr val="accent1"/>
            </a:solidFill>
            <a:miter lim="800000"/>
            <a:headEnd/>
            <a:tailEnd/>
          </a:ln>
        </p:spPr>
        <p:txBody>
          <a:bodyPr rtlCol="0" anchor="ctr"/>
          <a:lstStyle/>
          <a:p>
            <a:pPr algn="ctr"/>
            <a:endParaRPr lang="en-US"/>
          </a:p>
        </p:txBody>
      </p:sp>
      <p:cxnSp>
        <p:nvCxnSpPr>
          <p:cNvPr id="405" name="Straight Connector 404">
            <a:extLst>
              <a:ext uri="{FF2B5EF4-FFF2-40B4-BE49-F238E27FC236}">
                <a16:creationId xmlns:a16="http://schemas.microsoft.com/office/drawing/2014/main" id="{4BC04939-7D2A-B336-CF27-65C6BD55CDE4}"/>
              </a:ext>
            </a:extLst>
          </p:cNvPr>
          <p:cNvCxnSpPr>
            <a:cxnSpLocks/>
          </p:cNvCxnSpPr>
          <p:nvPr/>
        </p:nvCxnSpPr>
        <p:spPr bwMode="auto">
          <a:xfrm>
            <a:off x="1501254" y="3998920"/>
            <a:ext cx="0" cy="1546080"/>
          </a:xfrm>
          <a:prstGeom prst="line">
            <a:avLst/>
          </a:prstGeom>
          <a:noFill/>
          <a:ln w="28575" cap="flat" cmpd="sng" algn="ctr">
            <a:solidFill>
              <a:schemeClr val="bg1"/>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F6921B6A-F512-563E-8F32-8135E4E5D783}"/>
              </a:ext>
            </a:extLst>
          </p:cNvPr>
          <p:cNvCxnSpPr/>
          <p:nvPr/>
        </p:nvCxnSpPr>
        <p:spPr bwMode="auto">
          <a:xfrm>
            <a:off x="1436427" y="4005744"/>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E6F32BDB-085D-5250-7AFF-07EF5EA0BCF3}"/>
              </a:ext>
            </a:extLst>
          </p:cNvPr>
          <p:cNvCxnSpPr/>
          <p:nvPr/>
        </p:nvCxnSpPr>
        <p:spPr bwMode="auto">
          <a:xfrm>
            <a:off x="1436427" y="4305994"/>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0604F824-A8B2-A658-49F2-2723C3EAF1C0}"/>
              </a:ext>
            </a:extLst>
          </p:cNvPr>
          <p:cNvCxnSpPr/>
          <p:nvPr/>
        </p:nvCxnSpPr>
        <p:spPr bwMode="auto">
          <a:xfrm>
            <a:off x="1436427" y="4616480"/>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8363FDA0-EC33-5342-631D-6DD8E726816C}"/>
              </a:ext>
            </a:extLst>
          </p:cNvPr>
          <p:cNvCxnSpPr/>
          <p:nvPr/>
        </p:nvCxnSpPr>
        <p:spPr bwMode="auto">
          <a:xfrm>
            <a:off x="1436427" y="4920143"/>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EB97C17C-83F1-983D-4188-C3D8DBF69CFB}"/>
              </a:ext>
            </a:extLst>
          </p:cNvPr>
          <p:cNvCxnSpPr/>
          <p:nvPr/>
        </p:nvCxnSpPr>
        <p:spPr bwMode="auto">
          <a:xfrm>
            <a:off x="1436427" y="5223805"/>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CD1FBFEF-510C-1D2D-6213-2E1C938DD617}"/>
              </a:ext>
            </a:extLst>
          </p:cNvPr>
          <p:cNvCxnSpPr/>
          <p:nvPr/>
        </p:nvCxnSpPr>
        <p:spPr bwMode="auto">
          <a:xfrm>
            <a:off x="1436427" y="5527468"/>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17CA2796-F625-6FA8-0F3F-AEA599C624D0}"/>
              </a:ext>
            </a:extLst>
          </p:cNvPr>
          <p:cNvCxnSpPr>
            <a:cxnSpLocks/>
          </p:cNvCxnSpPr>
          <p:nvPr/>
        </p:nvCxnSpPr>
        <p:spPr bwMode="auto">
          <a:xfrm>
            <a:off x="1494430" y="5527468"/>
            <a:ext cx="3966381" cy="0"/>
          </a:xfrm>
          <a:prstGeom prst="line">
            <a:avLst/>
          </a:prstGeom>
          <a:noFill/>
          <a:ln w="28575" cap="flat" cmpd="sng" algn="ctr">
            <a:solidFill>
              <a:schemeClr val="bg1"/>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6553205E-20F2-27CC-F0D6-546B45EA122F}"/>
              </a:ext>
            </a:extLst>
          </p:cNvPr>
          <p:cNvCxnSpPr>
            <a:cxnSpLocks/>
          </p:cNvCxnSpPr>
          <p:nvPr/>
        </p:nvCxnSpPr>
        <p:spPr bwMode="auto">
          <a:xfrm rot="16200000">
            <a:off x="1467136"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9695051B-35AA-C08D-D613-DA24A38C82AF}"/>
              </a:ext>
            </a:extLst>
          </p:cNvPr>
          <p:cNvCxnSpPr>
            <a:cxnSpLocks/>
          </p:cNvCxnSpPr>
          <p:nvPr/>
        </p:nvCxnSpPr>
        <p:spPr bwMode="auto">
          <a:xfrm rot="16200000">
            <a:off x="1730766"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15" name="Straight Connector 414">
            <a:extLst>
              <a:ext uri="{FF2B5EF4-FFF2-40B4-BE49-F238E27FC236}">
                <a16:creationId xmlns:a16="http://schemas.microsoft.com/office/drawing/2014/main" id="{D156DF6F-6E54-48E0-EAAE-CD490AEA5A2D}"/>
              </a:ext>
            </a:extLst>
          </p:cNvPr>
          <p:cNvCxnSpPr>
            <a:cxnSpLocks/>
          </p:cNvCxnSpPr>
          <p:nvPr/>
        </p:nvCxnSpPr>
        <p:spPr bwMode="auto">
          <a:xfrm rot="16200000">
            <a:off x="1994396"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16" name="Straight Connector 415">
            <a:extLst>
              <a:ext uri="{FF2B5EF4-FFF2-40B4-BE49-F238E27FC236}">
                <a16:creationId xmlns:a16="http://schemas.microsoft.com/office/drawing/2014/main" id="{5926B048-145B-95C4-EE49-14B2F3FA66C5}"/>
              </a:ext>
            </a:extLst>
          </p:cNvPr>
          <p:cNvCxnSpPr>
            <a:cxnSpLocks/>
          </p:cNvCxnSpPr>
          <p:nvPr/>
        </p:nvCxnSpPr>
        <p:spPr bwMode="auto">
          <a:xfrm rot="16200000">
            <a:off x="2258026"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17" name="Straight Connector 416">
            <a:extLst>
              <a:ext uri="{FF2B5EF4-FFF2-40B4-BE49-F238E27FC236}">
                <a16:creationId xmlns:a16="http://schemas.microsoft.com/office/drawing/2014/main" id="{A32450F2-6546-2FB6-3722-48DD9B7AC937}"/>
              </a:ext>
            </a:extLst>
          </p:cNvPr>
          <p:cNvCxnSpPr>
            <a:cxnSpLocks/>
          </p:cNvCxnSpPr>
          <p:nvPr/>
        </p:nvCxnSpPr>
        <p:spPr bwMode="auto">
          <a:xfrm rot="16200000">
            <a:off x="2521656"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18" name="Straight Connector 417">
            <a:extLst>
              <a:ext uri="{FF2B5EF4-FFF2-40B4-BE49-F238E27FC236}">
                <a16:creationId xmlns:a16="http://schemas.microsoft.com/office/drawing/2014/main" id="{73061046-0AAC-8A89-8031-D19D75B85296}"/>
              </a:ext>
            </a:extLst>
          </p:cNvPr>
          <p:cNvCxnSpPr>
            <a:cxnSpLocks/>
          </p:cNvCxnSpPr>
          <p:nvPr/>
        </p:nvCxnSpPr>
        <p:spPr bwMode="auto">
          <a:xfrm rot="16200000">
            <a:off x="2785286"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3787641C-0650-93AB-60E8-C9EEFB5CE7D4}"/>
              </a:ext>
            </a:extLst>
          </p:cNvPr>
          <p:cNvCxnSpPr>
            <a:cxnSpLocks/>
          </p:cNvCxnSpPr>
          <p:nvPr/>
        </p:nvCxnSpPr>
        <p:spPr bwMode="auto">
          <a:xfrm rot="16200000">
            <a:off x="3048916"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42079C8A-A80A-E3F2-A899-869C513EDE7C}"/>
              </a:ext>
            </a:extLst>
          </p:cNvPr>
          <p:cNvCxnSpPr>
            <a:cxnSpLocks/>
          </p:cNvCxnSpPr>
          <p:nvPr/>
        </p:nvCxnSpPr>
        <p:spPr bwMode="auto">
          <a:xfrm rot="16200000">
            <a:off x="3312546"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9C83B5CF-4C40-1A31-6A9E-FB3B254B82C8}"/>
              </a:ext>
            </a:extLst>
          </p:cNvPr>
          <p:cNvCxnSpPr>
            <a:cxnSpLocks/>
          </p:cNvCxnSpPr>
          <p:nvPr/>
        </p:nvCxnSpPr>
        <p:spPr bwMode="auto">
          <a:xfrm rot="16200000">
            <a:off x="3576176"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22" name="Straight Connector 421">
            <a:extLst>
              <a:ext uri="{FF2B5EF4-FFF2-40B4-BE49-F238E27FC236}">
                <a16:creationId xmlns:a16="http://schemas.microsoft.com/office/drawing/2014/main" id="{3DD1B4F5-3A1B-7D01-A7FF-78AB743C4A09}"/>
              </a:ext>
            </a:extLst>
          </p:cNvPr>
          <p:cNvCxnSpPr>
            <a:cxnSpLocks/>
          </p:cNvCxnSpPr>
          <p:nvPr/>
        </p:nvCxnSpPr>
        <p:spPr bwMode="auto">
          <a:xfrm rot="16200000">
            <a:off x="3839806" y="555988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91CCEA76-B1C0-16B5-7E98-49E7057C65E8}"/>
              </a:ext>
            </a:extLst>
          </p:cNvPr>
          <p:cNvCxnSpPr>
            <a:cxnSpLocks/>
          </p:cNvCxnSpPr>
          <p:nvPr/>
        </p:nvCxnSpPr>
        <p:spPr bwMode="auto">
          <a:xfrm rot="16200000">
            <a:off x="4103436" y="555988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24" name="Straight Connector 423">
            <a:extLst>
              <a:ext uri="{FF2B5EF4-FFF2-40B4-BE49-F238E27FC236}">
                <a16:creationId xmlns:a16="http://schemas.microsoft.com/office/drawing/2014/main" id="{76744953-EF60-4FDC-3840-F9F2ECF444D6}"/>
              </a:ext>
            </a:extLst>
          </p:cNvPr>
          <p:cNvCxnSpPr>
            <a:cxnSpLocks/>
          </p:cNvCxnSpPr>
          <p:nvPr/>
        </p:nvCxnSpPr>
        <p:spPr bwMode="auto">
          <a:xfrm rot="16200000">
            <a:off x="4367066" y="555988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5D706246-333D-51AD-5307-6E4F7B057581}"/>
              </a:ext>
            </a:extLst>
          </p:cNvPr>
          <p:cNvCxnSpPr>
            <a:cxnSpLocks/>
          </p:cNvCxnSpPr>
          <p:nvPr/>
        </p:nvCxnSpPr>
        <p:spPr bwMode="auto">
          <a:xfrm rot="16200000">
            <a:off x="4630696" y="555988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26" name="Straight Connector 425">
            <a:extLst>
              <a:ext uri="{FF2B5EF4-FFF2-40B4-BE49-F238E27FC236}">
                <a16:creationId xmlns:a16="http://schemas.microsoft.com/office/drawing/2014/main" id="{F25A50B3-B095-6987-E035-C7F516EB4174}"/>
              </a:ext>
            </a:extLst>
          </p:cNvPr>
          <p:cNvCxnSpPr>
            <a:cxnSpLocks/>
          </p:cNvCxnSpPr>
          <p:nvPr/>
        </p:nvCxnSpPr>
        <p:spPr bwMode="auto">
          <a:xfrm rot="16200000">
            <a:off x="4894326" y="555988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427" name="Straight Connector 426">
            <a:extLst>
              <a:ext uri="{FF2B5EF4-FFF2-40B4-BE49-F238E27FC236}">
                <a16:creationId xmlns:a16="http://schemas.microsoft.com/office/drawing/2014/main" id="{6ACD5384-B078-FAF8-0E59-87D1FA476DF3}"/>
              </a:ext>
            </a:extLst>
          </p:cNvPr>
          <p:cNvCxnSpPr>
            <a:cxnSpLocks/>
          </p:cNvCxnSpPr>
          <p:nvPr/>
        </p:nvCxnSpPr>
        <p:spPr bwMode="auto">
          <a:xfrm rot="16200000">
            <a:off x="5157956" y="5559882"/>
            <a:ext cx="64827" cy="0"/>
          </a:xfrm>
          <a:prstGeom prst="line">
            <a:avLst/>
          </a:prstGeom>
          <a:noFill/>
          <a:ln w="28575" cap="flat" cmpd="sng" algn="ctr">
            <a:solidFill>
              <a:schemeClr val="bg1"/>
            </a:solidFill>
            <a:prstDash val="solid"/>
            <a:round/>
            <a:headEnd type="none" w="med" len="med"/>
            <a:tailEnd type="none" w="med" len="med"/>
          </a:ln>
          <a:effectLst/>
        </p:spPr>
      </p:cxnSp>
      <p:sp>
        <p:nvSpPr>
          <p:cNvPr id="428" name="TextBox 427">
            <a:extLst>
              <a:ext uri="{FF2B5EF4-FFF2-40B4-BE49-F238E27FC236}">
                <a16:creationId xmlns:a16="http://schemas.microsoft.com/office/drawing/2014/main" id="{AE8A2671-6487-6DFC-F241-21684AC771ED}"/>
              </a:ext>
            </a:extLst>
          </p:cNvPr>
          <p:cNvSpPr txBox="1"/>
          <p:nvPr/>
        </p:nvSpPr>
        <p:spPr bwMode="auto">
          <a:xfrm>
            <a:off x="1155477" y="3900992"/>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429" name="TextBox 428">
            <a:extLst>
              <a:ext uri="{FF2B5EF4-FFF2-40B4-BE49-F238E27FC236}">
                <a16:creationId xmlns:a16="http://schemas.microsoft.com/office/drawing/2014/main" id="{0F58951D-51AD-CB26-4BE0-D844F133AB20}"/>
              </a:ext>
            </a:extLst>
          </p:cNvPr>
          <p:cNvSpPr txBox="1"/>
          <p:nvPr/>
        </p:nvSpPr>
        <p:spPr bwMode="auto">
          <a:xfrm>
            <a:off x="1155477" y="4208066"/>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430" name="TextBox 429">
            <a:extLst>
              <a:ext uri="{FF2B5EF4-FFF2-40B4-BE49-F238E27FC236}">
                <a16:creationId xmlns:a16="http://schemas.microsoft.com/office/drawing/2014/main" id="{0CEFA1B1-DF64-7948-4A91-08D82A99AA32}"/>
              </a:ext>
            </a:extLst>
          </p:cNvPr>
          <p:cNvSpPr txBox="1"/>
          <p:nvPr/>
        </p:nvSpPr>
        <p:spPr bwMode="auto">
          <a:xfrm>
            <a:off x="1155477" y="4511729"/>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431" name="TextBox 430">
            <a:extLst>
              <a:ext uri="{FF2B5EF4-FFF2-40B4-BE49-F238E27FC236}">
                <a16:creationId xmlns:a16="http://schemas.microsoft.com/office/drawing/2014/main" id="{0BFF50DD-2354-89B5-63A6-8F7988B03595}"/>
              </a:ext>
            </a:extLst>
          </p:cNvPr>
          <p:cNvSpPr txBox="1"/>
          <p:nvPr/>
        </p:nvSpPr>
        <p:spPr bwMode="auto">
          <a:xfrm>
            <a:off x="1155477" y="4815392"/>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432" name="TextBox 431">
            <a:extLst>
              <a:ext uri="{FF2B5EF4-FFF2-40B4-BE49-F238E27FC236}">
                <a16:creationId xmlns:a16="http://schemas.microsoft.com/office/drawing/2014/main" id="{54FD30E5-B471-0327-6B61-DB2F94266828}"/>
              </a:ext>
            </a:extLst>
          </p:cNvPr>
          <p:cNvSpPr txBox="1"/>
          <p:nvPr/>
        </p:nvSpPr>
        <p:spPr bwMode="auto">
          <a:xfrm>
            <a:off x="1155477" y="5122466"/>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433" name="TextBox 432">
            <a:extLst>
              <a:ext uri="{FF2B5EF4-FFF2-40B4-BE49-F238E27FC236}">
                <a16:creationId xmlns:a16="http://schemas.microsoft.com/office/drawing/2014/main" id="{3D421CD4-4D02-C64A-1EEC-35AB5700500A}"/>
              </a:ext>
            </a:extLst>
          </p:cNvPr>
          <p:cNvSpPr txBox="1"/>
          <p:nvPr/>
        </p:nvSpPr>
        <p:spPr bwMode="auto">
          <a:xfrm>
            <a:off x="1155477" y="5426129"/>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34" name="TextBox 433">
            <a:extLst>
              <a:ext uri="{FF2B5EF4-FFF2-40B4-BE49-F238E27FC236}">
                <a16:creationId xmlns:a16="http://schemas.microsoft.com/office/drawing/2014/main" id="{20D07211-B739-E4A0-F16B-B3F17B0EA8FF}"/>
              </a:ext>
            </a:extLst>
          </p:cNvPr>
          <p:cNvSpPr txBox="1"/>
          <p:nvPr/>
        </p:nvSpPr>
        <p:spPr bwMode="auto">
          <a:xfrm>
            <a:off x="1369896"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35" name="TextBox 434">
            <a:extLst>
              <a:ext uri="{FF2B5EF4-FFF2-40B4-BE49-F238E27FC236}">
                <a16:creationId xmlns:a16="http://schemas.microsoft.com/office/drawing/2014/main" id="{9B07551B-7A48-FB98-950F-9D373C05BB83}"/>
              </a:ext>
            </a:extLst>
          </p:cNvPr>
          <p:cNvSpPr txBox="1"/>
          <p:nvPr/>
        </p:nvSpPr>
        <p:spPr bwMode="auto">
          <a:xfrm>
            <a:off x="1633712"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436" name="TextBox 435">
            <a:extLst>
              <a:ext uri="{FF2B5EF4-FFF2-40B4-BE49-F238E27FC236}">
                <a16:creationId xmlns:a16="http://schemas.microsoft.com/office/drawing/2014/main" id="{F3AB2AA0-BAD3-8503-2FA1-4A45E7672F38}"/>
              </a:ext>
            </a:extLst>
          </p:cNvPr>
          <p:cNvSpPr txBox="1"/>
          <p:nvPr/>
        </p:nvSpPr>
        <p:spPr bwMode="auto">
          <a:xfrm>
            <a:off x="1897528"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437" name="TextBox 436">
            <a:extLst>
              <a:ext uri="{FF2B5EF4-FFF2-40B4-BE49-F238E27FC236}">
                <a16:creationId xmlns:a16="http://schemas.microsoft.com/office/drawing/2014/main" id="{DE24D084-E178-47C5-B18E-3E59B957B769}"/>
              </a:ext>
            </a:extLst>
          </p:cNvPr>
          <p:cNvSpPr txBox="1"/>
          <p:nvPr/>
        </p:nvSpPr>
        <p:spPr bwMode="auto">
          <a:xfrm>
            <a:off x="2161344"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438" name="TextBox 437">
            <a:extLst>
              <a:ext uri="{FF2B5EF4-FFF2-40B4-BE49-F238E27FC236}">
                <a16:creationId xmlns:a16="http://schemas.microsoft.com/office/drawing/2014/main" id="{227540A3-D2D9-AB10-11B1-E6A403D0111D}"/>
              </a:ext>
            </a:extLst>
          </p:cNvPr>
          <p:cNvSpPr txBox="1"/>
          <p:nvPr/>
        </p:nvSpPr>
        <p:spPr bwMode="auto">
          <a:xfrm>
            <a:off x="2425160"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439" name="TextBox 438">
            <a:extLst>
              <a:ext uri="{FF2B5EF4-FFF2-40B4-BE49-F238E27FC236}">
                <a16:creationId xmlns:a16="http://schemas.microsoft.com/office/drawing/2014/main" id="{B01F31B5-2DB8-F193-D23E-457F2BBDD8C3}"/>
              </a:ext>
            </a:extLst>
          </p:cNvPr>
          <p:cNvSpPr txBox="1"/>
          <p:nvPr/>
        </p:nvSpPr>
        <p:spPr bwMode="auto">
          <a:xfrm>
            <a:off x="2688976"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440" name="TextBox 439">
            <a:extLst>
              <a:ext uri="{FF2B5EF4-FFF2-40B4-BE49-F238E27FC236}">
                <a16:creationId xmlns:a16="http://schemas.microsoft.com/office/drawing/2014/main" id="{C37BCFD0-E62E-054F-DF53-A71D4E6A15E3}"/>
              </a:ext>
            </a:extLst>
          </p:cNvPr>
          <p:cNvSpPr txBox="1"/>
          <p:nvPr/>
        </p:nvSpPr>
        <p:spPr bwMode="auto">
          <a:xfrm>
            <a:off x="2952792"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441" name="TextBox 440">
            <a:extLst>
              <a:ext uri="{FF2B5EF4-FFF2-40B4-BE49-F238E27FC236}">
                <a16:creationId xmlns:a16="http://schemas.microsoft.com/office/drawing/2014/main" id="{CD1FF763-4208-AF6A-195E-40765D6DFCD8}"/>
              </a:ext>
            </a:extLst>
          </p:cNvPr>
          <p:cNvSpPr txBox="1"/>
          <p:nvPr/>
        </p:nvSpPr>
        <p:spPr bwMode="auto">
          <a:xfrm>
            <a:off x="3216608"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442" name="TextBox 441">
            <a:extLst>
              <a:ext uri="{FF2B5EF4-FFF2-40B4-BE49-F238E27FC236}">
                <a16:creationId xmlns:a16="http://schemas.microsoft.com/office/drawing/2014/main" id="{551ED57F-1C75-6FA5-AB9C-764D9C93E129}"/>
              </a:ext>
            </a:extLst>
          </p:cNvPr>
          <p:cNvSpPr txBox="1"/>
          <p:nvPr/>
        </p:nvSpPr>
        <p:spPr bwMode="auto">
          <a:xfrm>
            <a:off x="3480424"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443" name="TextBox 442">
            <a:extLst>
              <a:ext uri="{FF2B5EF4-FFF2-40B4-BE49-F238E27FC236}">
                <a16:creationId xmlns:a16="http://schemas.microsoft.com/office/drawing/2014/main" id="{A2C6509C-B210-8556-5A6A-6BAED1338CC9}"/>
              </a:ext>
            </a:extLst>
          </p:cNvPr>
          <p:cNvSpPr txBox="1"/>
          <p:nvPr/>
        </p:nvSpPr>
        <p:spPr bwMode="auto">
          <a:xfrm>
            <a:off x="3744240"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444" name="TextBox 443">
            <a:extLst>
              <a:ext uri="{FF2B5EF4-FFF2-40B4-BE49-F238E27FC236}">
                <a16:creationId xmlns:a16="http://schemas.microsoft.com/office/drawing/2014/main" id="{E8BD19B1-B40A-B7AF-CB52-6FD165738B12}"/>
              </a:ext>
            </a:extLst>
          </p:cNvPr>
          <p:cNvSpPr txBox="1"/>
          <p:nvPr/>
        </p:nvSpPr>
        <p:spPr bwMode="auto">
          <a:xfrm>
            <a:off x="4008056"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445" name="TextBox 444">
            <a:extLst>
              <a:ext uri="{FF2B5EF4-FFF2-40B4-BE49-F238E27FC236}">
                <a16:creationId xmlns:a16="http://schemas.microsoft.com/office/drawing/2014/main" id="{461928D0-91B7-360D-F2FD-7909C4321CA8}"/>
              </a:ext>
            </a:extLst>
          </p:cNvPr>
          <p:cNvSpPr txBox="1"/>
          <p:nvPr/>
        </p:nvSpPr>
        <p:spPr bwMode="auto">
          <a:xfrm>
            <a:off x="4271872"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446" name="TextBox 445">
            <a:extLst>
              <a:ext uri="{FF2B5EF4-FFF2-40B4-BE49-F238E27FC236}">
                <a16:creationId xmlns:a16="http://schemas.microsoft.com/office/drawing/2014/main" id="{5B3D2EED-DEAE-7630-FBAC-C9FD51190DA1}"/>
              </a:ext>
            </a:extLst>
          </p:cNvPr>
          <p:cNvSpPr txBox="1"/>
          <p:nvPr/>
        </p:nvSpPr>
        <p:spPr bwMode="auto">
          <a:xfrm>
            <a:off x="4535688"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447" name="TextBox 446">
            <a:extLst>
              <a:ext uri="{FF2B5EF4-FFF2-40B4-BE49-F238E27FC236}">
                <a16:creationId xmlns:a16="http://schemas.microsoft.com/office/drawing/2014/main" id="{4CCB477A-CC48-5F6B-880B-F4DF48374962}"/>
              </a:ext>
            </a:extLst>
          </p:cNvPr>
          <p:cNvSpPr txBox="1"/>
          <p:nvPr/>
        </p:nvSpPr>
        <p:spPr bwMode="auto">
          <a:xfrm>
            <a:off x="4799504"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sp>
        <p:nvSpPr>
          <p:cNvPr id="448" name="TextBox 447">
            <a:extLst>
              <a:ext uri="{FF2B5EF4-FFF2-40B4-BE49-F238E27FC236}">
                <a16:creationId xmlns:a16="http://schemas.microsoft.com/office/drawing/2014/main" id="{1E72E96D-5D9A-9496-EBF8-8C9C5626CDD2}"/>
              </a:ext>
            </a:extLst>
          </p:cNvPr>
          <p:cNvSpPr txBox="1"/>
          <p:nvPr/>
        </p:nvSpPr>
        <p:spPr bwMode="auto">
          <a:xfrm>
            <a:off x="5063321"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42</a:t>
            </a:r>
          </a:p>
        </p:txBody>
      </p:sp>
      <p:sp>
        <p:nvSpPr>
          <p:cNvPr id="449" name="TextBox 448">
            <a:extLst>
              <a:ext uri="{FF2B5EF4-FFF2-40B4-BE49-F238E27FC236}">
                <a16:creationId xmlns:a16="http://schemas.microsoft.com/office/drawing/2014/main" id="{1F686A80-6E81-F3D7-5795-883281FE4FFE}"/>
              </a:ext>
            </a:extLst>
          </p:cNvPr>
          <p:cNvSpPr txBox="1"/>
          <p:nvPr/>
        </p:nvSpPr>
        <p:spPr bwMode="auto">
          <a:xfrm>
            <a:off x="1494430" y="5708275"/>
            <a:ext cx="380431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Time (Mo)</a:t>
            </a:r>
          </a:p>
        </p:txBody>
      </p:sp>
      <p:sp>
        <p:nvSpPr>
          <p:cNvPr id="450" name="TextBox 449">
            <a:extLst>
              <a:ext uri="{FF2B5EF4-FFF2-40B4-BE49-F238E27FC236}">
                <a16:creationId xmlns:a16="http://schemas.microsoft.com/office/drawing/2014/main" id="{F2B7FBA9-286E-2D15-BD3D-CE14E7274E4F}"/>
              </a:ext>
            </a:extLst>
          </p:cNvPr>
          <p:cNvSpPr txBox="1"/>
          <p:nvPr/>
        </p:nvSpPr>
        <p:spPr bwMode="auto">
          <a:xfrm rot="16200000">
            <a:off x="329737" y="4526476"/>
            <a:ext cx="1450713" cy="309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ts val="1200"/>
              </a:lnSpc>
              <a:spcBef>
                <a:spcPct val="50000"/>
              </a:spcBef>
              <a:spcAft>
                <a:spcPct val="0"/>
              </a:spcAft>
              <a:buClrTx/>
              <a:buFontTx/>
              <a:buNone/>
            </a:pPr>
            <a:r>
              <a:rPr lang="en-US" sz="1200" dirty="0">
                <a:solidFill>
                  <a:schemeClr val="bg1"/>
                </a:solidFill>
                <a:latin typeface="Calibri" panose="020F0502020204030204" pitchFamily="34" charset="0"/>
              </a:rPr>
              <a:t>Patients Who Were Alive (%)</a:t>
            </a:r>
          </a:p>
        </p:txBody>
      </p:sp>
      <p:sp>
        <p:nvSpPr>
          <p:cNvPr id="451" name="TextBox 450">
            <a:extLst>
              <a:ext uri="{FF2B5EF4-FFF2-40B4-BE49-F238E27FC236}">
                <a16:creationId xmlns:a16="http://schemas.microsoft.com/office/drawing/2014/main" id="{52B840D8-9216-032B-2ACC-88DE713F67E7}"/>
              </a:ext>
            </a:extLst>
          </p:cNvPr>
          <p:cNvSpPr txBox="1"/>
          <p:nvPr/>
        </p:nvSpPr>
        <p:spPr bwMode="auto">
          <a:xfrm>
            <a:off x="3628162" y="3811970"/>
            <a:ext cx="1811166"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nchor="b" anchorCtr="0">
            <a:spAutoFit/>
          </a:bodyPr>
          <a:lstStyle/>
          <a:p>
            <a:pPr algn="ctr">
              <a:lnSpc>
                <a:spcPct val="100000"/>
              </a:lnSpc>
              <a:spcBef>
                <a:spcPts val="0"/>
              </a:spcBef>
              <a:spcAft>
                <a:spcPct val="0"/>
              </a:spcAft>
              <a:buClrTx/>
              <a:buFontTx/>
              <a:buNone/>
            </a:pPr>
            <a:r>
              <a:rPr lang="en-US" sz="1200" dirty="0">
                <a:solidFill>
                  <a:schemeClr val="bg1"/>
                </a:solidFill>
                <a:latin typeface="Calibri" panose="020F0502020204030204" pitchFamily="34" charset="0"/>
                <a:cs typeface="Calibri" panose="020F0502020204030204" pitchFamily="34" charset="0"/>
              </a:rPr>
              <a:t>Median OS, Mo (95% CI)</a:t>
            </a:r>
          </a:p>
          <a:p>
            <a:pPr algn="r">
              <a:lnSpc>
                <a:spcPct val="100000"/>
              </a:lnSpc>
              <a:spcBef>
                <a:spcPts val="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18.0 (14.9-20.5)</a:t>
            </a:r>
          </a:p>
          <a:p>
            <a:pPr algn="r">
              <a:spcBef>
                <a:spcPts val="0"/>
              </a:spcBef>
            </a:pPr>
            <a:r>
              <a:rPr lang="en-US" sz="1200" b="0" dirty="0">
                <a:solidFill>
                  <a:schemeClr val="bg1"/>
                </a:solidFill>
                <a:latin typeface="Calibri" panose="020F0502020204030204" pitchFamily="34" charset="0"/>
                <a:cs typeface="Calibri" panose="020F0502020204030204" pitchFamily="34" charset="0"/>
              </a:rPr>
              <a:t>12.2 (11.0-14.1)</a:t>
            </a:r>
          </a:p>
        </p:txBody>
      </p:sp>
      <p:grpSp>
        <p:nvGrpSpPr>
          <p:cNvPr id="452" name="Group 451">
            <a:extLst>
              <a:ext uri="{FF2B5EF4-FFF2-40B4-BE49-F238E27FC236}">
                <a16:creationId xmlns:a16="http://schemas.microsoft.com/office/drawing/2014/main" id="{00071F1A-A267-DD0A-24DC-9394268B40A8}"/>
              </a:ext>
            </a:extLst>
          </p:cNvPr>
          <p:cNvGrpSpPr/>
          <p:nvPr/>
        </p:nvGrpSpPr>
        <p:grpSpPr>
          <a:xfrm>
            <a:off x="3073418" y="3999255"/>
            <a:ext cx="1277359" cy="646331"/>
            <a:chOff x="2735165" y="2303954"/>
            <a:chExt cx="1335253" cy="826083"/>
          </a:xfrm>
        </p:grpSpPr>
        <p:sp>
          <p:nvSpPr>
            <p:cNvPr id="453" name="TextBox 452">
              <a:extLst>
                <a:ext uri="{FF2B5EF4-FFF2-40B4-BE49-F238E27FC236}">
                  <a16:creationId xmlns:a16="http://schemas.microsoft.com/office/drawing/2014/main" id="{7E9DDCDD-0E06-0DF7-0354-4F530A641C2F}"/>
                </a:ext>
              </a:extLst>
            </p:cNvPr>
            <p:cNvSpPr txBox="1"/>
            <p:nvPr/>
          </p:nvSpPr>
          <p:spPr bwMode="auto">
            <a:xfrm>
              <a:off x="2911266" y="2303954"/>
              <a:ext cx="1159152" cy="8260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a:lnSpc>
                  <a:spcPct val="100000"/>
                </a:lnSpc>
                <a:spcBef>
                  <a:spcPts val="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LEN + pembro</a:t>
              </a:r>
            </a:p>
            <a:p>
              <a:pPr>
                <a:lnSpc>
                  <a:spcPct val="100000"/>
                </a:lnSpc>
                <a:spcBef>
                  <a:spcPts val="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Chemotherapy</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Censored</a:t>
              </a:r>
            </a:p>
          </p:txBody>
        </p:sp>
        <p:cxnSp>
          <p:nvCxnSpPr>
            <p:cNvPr id="454" name="Straight Connector 453">
              <a:extLst>
                <a:ext uri="{FF2B5EF4-FFF2-40B4-BE49-F238E27FC236}">
                  <a16:creationId xmlns:a16="http://schemas.microsoft.com/office/drawing/2014/main" id="{F742630A-6975-46F7-FB57-ED170FE37AE9}"/>
                </a:ext>
              </a:extLst>
            </p:cNvPr>
            <p:cNvCxnSpPr/>
            <p:nvPr/>
          </p:nvCxnSpPr>
          <p:spPr bwMode="auto">
            <a:xfrm>
              <a:off x="2735165" y="2456529"/>
              <a:ext cx="209353" cy="0"/>
            </a:xfrm>
            <a:prstGeom prst="line">
              <a:avLst/>
            </a:prstGeom>
            <a:noFill/>
            <a:ln w="28575" cap="flat" cmpd="sng" algn="ctr">
              <a:solidFill>
                <a:schemeClr val="accent1"/>
              </a:solidFill>
              <a:prstDash val="solid"/>
              <a:round/>
              <a:headEnd type="none" w="med" len="med"/>
              <a:tailEnd type="none" w="med" len="med"/>
            </a:ln>
            <a:effectLst/>
          </p:spPr>
        </p:cxnSp>
        <p:cxnSp>
          <p:nvCxnSpPr>
            <p:cNvPr id="455" name="Straight Connector 454">
              <a:extLst>
                <a:ext uri="{FF2B5EF4-FFF2-40B4-BE49-F238E27FC236}">
                  <a16:creationId xmlns:a16="http://schemas.microsoft.com/office/drawing/2014/main" id="{86A8C555-9A4F-5205-4AE0-A1649D5CB2E3}"/>
                </a:ext>
              </a:extLst>
            </p:cNvPr>
            <p:cNvCxnSpPr/>
            <p:nvPr/>
          </p:nvCxnSpPr>
          <p:spPr bwMode="auto">
            <a:xfrm>
              <a:off x="2735165" y="2667118"/>
              <a:ext cx="209353" cy="0"/>
            </a:xfrm>
            <a:prstGeom prst="line">
              <a:avLst/>
            </a:prstGeom>
            <a:noFill/>
            <a:ln w="28575" cap="flat" cmpd="sng" algn="ctr">
              <a:solidFill>
                <a:schemeClr val="accent3"/>
              </a:solidFill>
              <a:prstDash val="solid"/>
              <a:round/>
              <a:headEnd type="none" w="med" len="med"/>
              <a:tailEnd type="none" w="med" len="med"/>
            </a:ln>
            <a:effectLst/>
          </p:spPr>
        </p:cxnSp>
      </p:grpSp>
      <p:sp>
        <p:nvSpPr>
          <p:cNvPr id="456" name="TextBox 455">
            <a:extLst>
              <a:ext uri="{FF2B5EF4-FFF2-40B4-BE49-F238E27FC236}">
                <a16:creationId xmlns:a16="http://schemas.microsoft.com/office/drawing/2014/main" id="{61C48AE1-51ED-6785-5864-2CD373BFFA48}"/>
              </a:ext>
            </a:extLst>
          </p:cNvPr>
          <p:cNvSpPr txBox="1"/>
          <p:nvPr/>
        </p:nvSpPr>
        <p:spPr bwMode="auto">
          <a:xfrm>
            <a:off x="3638593" y="4558568"/>
            <a:ext cx="2027222"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dirty="0">
                <a:solidFill>
                  <a:schemeClr val="bg1"/>
                </a:solidFill>
                <a:latin typeface="Calibri" panose="020F0502020204030204" pitchFamily="34" charset="0"/>
                <a:cs typeface="Calibri" panose="020F0502020204030204" pitchFamily="34" charset="0"/>
              </a:rPr>
              <a:t>HR for progression or death, </a:t>
            </a:r>
            <a:br>
              <a:rPr lang="en-US" sz="120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0.70 (0.58-0.83)</a:t>
            </a:r>
          </a:p>
        </p:txBody>
      </p:sp>
      <p:cxnSp>
        <p:nvCxnSpPr>
          <p:cNvPr id="457" name="Straight Connector 456">
            <a:extLst>
              <a:ext uri="{FF2B5EF4-FFF2-40B4-BE49-F238E27FC236}">
                <a16:creationId xmlns:a16="http://schemas.microsoft.com/office/drawing/2014/main" id="{FC9EB1BE-CF20-B3CA-79CA-80EA66358CE6}"/>
              </a:ext>
            </a:extLst>
          </p:cNvPr>
          <p:cNvCxnSpPr>
            <a:cxnSpLocks/>
          </p:cNvCxnSpPr>
          <p:nvPr/>
        </p:nvCxnSpPr>
        <p:spPr bwMode="auto">
          <a:xfrm rot="16200000">
            <a:off x="5421590" y="5559882"/>
            <a:ext cx="64827" cy="0"/>
          </a:xfrm>
          <a:prstGeom prst="line">
            <a:avLst/>
          </a:prstGeom>
          <a:noFill/>
          <a:ln w="28575" cap="flat" cmpd="sng" algn="ctr">
            <a:solidFill>
              <a:schemeClr val="bg1"/>
            </a:solidFill>
            <a:prstDash val="solid"/>
            <a:round/>
            <a:headEnd type="none" w="med" len="med"/>
            <a:tailEnd type="none" w="med" len="med"/>
          </a:ln>
          <a:effectLst/>
        </p:spPr>
      </p:cxnSp>
      <p:sp>
        <p:nvSpPr>
          <p:cNvPr id="458" name="TextBox 457">
            <a:extLst>
              <a:ext uri="{FF2B5EF4-FFF2-40B4-BE49-F238E27FC236}">
                <a16:creationId xmlns:a16="http://schemas.microsoft.com/office/drawing/2014/main" id="{151A663D-77BC-0B7A-7176-48649B466D29}"/>
              </a:ext>
            </a:extLst>
          </p:cNvPr>
          <p:cNvSpPr txBox="1"/>
          <p:nvPr/>
        </p:nvSpPr>
        <p:spPr bwMode="auto">
          <a:xfrm>
            <a:off x="5332864"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45</a:t>
            </a:r>
          </a:p>
        </p:txBody>
      </p:sp>
      <p:cxnSp>
        <p:nvCxnSpPr>
          <p:cNvPr id="464" name="Straight Connector 463">
            <a:extLst>
              <a:ext uri="{FF2B5EF4-FFF2-40B4-BE49-F238E27FC236}">
                <a16:creationId xmlns:a16="http://schemas.microsoft.com/office/drawing/2014/main" id="{164541CE-A232-5E2B-D482-9AE3E9A666BD}"/>
              </a:ext>
            </a:extLst>
          </p:cNvPr>
          <p:cNvCxnSpPr/>
          <p:nvPr/>
        </p:nvCxnSpPr>
        <p:spPr bwMode="auto">
          <a:xfrm>
            <a:off x="1531206" y="399892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65" name="Straight Connector 464">
            <a:extLst>
              <a:ext uri="{FF2B5EF4-FFF2-40B4-BE49-F238E27FC236}">
                <a16:creationId xmlns:a16="http://schemas.microsoft.com/office/drawing/2014/main" id="{D18F8353-683C-2DD1-E224-F0E4C2E3738E}"/>
              </a:ext>
            </a:extLst>
          </p:cNvPr>
          <p:cNvCxnSpPr/>
          <p:nvPr/>
        </p:nvCxnSpPr>
        <p:spPr bwMode="auto">
          <a:xfrm>
            <a:off x="1509655" y="399892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66" name="Straight Connector 465">
            <a:extLst>
              <a:ext uri="{FF2B5EF4-FFF2-40B4-BE49-F238E27FC236}">
                <a16:creationId xmlns:a16="http://schemas.microsoft.com/office/drawing/2014/main" id="{D77597C9-E085-205D-502E-0E4FA8776918}"/>
              </a:ext>
            </a:extLst>
          </p:cNvPr>
          <p:cNvCxnSpPr/>
          <p:nvPr/>
        </p:nvCxnSpPr>
        <p:spPr bwMode="auto">
          <a:xfrm>
            <a:off x="1654358" y="402355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67" name="Straight Connector 466">
            <a:extLst>
              <a:ext uri="{FF2B5EF4-FFF2-40B4-BE49-F238E27FC236}">
                <a16:creationId xmlns:a16="http://schemas.microsoft.com/office/drawing/2014/main" id="{A67DF048-1EDD-DEEE-80BA-6DBFFAB5085A}"/>
              </a:ext>
            </a:extLst>
          </p:cNvPr>
          <p:cNvCxnSpPr/>
          <p:nvPr/>
        </p:nvCxnSpPr>
        <p:spPr bwMode="auto">
          <a:xfrm>
            <a:off x="1851400" y="4180569"/>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68" name="Straight Connector 467">
            <a:extLst>
              <a:ext uri="{FF2B5EF4-FFF2-40B4-BE49-F238E27FC236}">
                <a16:creationId xmlns:a16="http://schemas.microsoft.com/office/drawing/2014/main" id="{41648952-A3A3-6EF8-7EAD-5C8D5C10BBC7}"/>
              </a:ext>
            </a:extLst>
          </p:cNvPr>
          <p:cNvCxnSpPr/>
          <p:nvPr/>
        </p:nvCxnSpPr>
        <p:spPr bwMode="auto">
          <a:xfrm>
            <a:off x="1876030" y="4180569"/>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69" name="Straight Connector 468">
            <a:extLst>
              <a:ext uri="{FF2B5EF4-FFF2-40B4-BE49-F238E27FC236}">
                <a16:creationId xmlns:a16="http://schemas.microsoft.com/office/drawing/2014/main" id="{A40F86CA-2CAF-05CE-7C37-DEB4F733508E}"/>
              </a:ext>
            </a:extLst>
          </p:cNvPr>
          <p:cNvCxnSpPr/>
          <p:nvPr/>
        </p:nvCxnSpPr>
        <p:spPr bwMode="auto">
          <a:xfrm>
            <a:off x="2316297" y="455002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70" name="Straight Connector 469">
            <a:extLst>
              <a:ext uri="{FF2B5EF4-FFF2-40B4-BE49-F238E27FC236}">
                <a16:creationId xmlns:a16="http://schemas.microsoft.com/office/drawing/2014/main" id="{A9ED30FB-75F4-C2F2-903F-BD0E94D55A85}"/>
              </a:ext>
            </a:extLst>
          </p:cNvPr>
          <p:cNvCxnSpPr/>
          <p:nvPr/>
        </p:nvCxnSpPr>
        <p:spPr bwMode="auto">
          <a:xfrm>
            <a:off x="2387109" y="459004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71" name="Straight Connector 470">
            <a:extLst>
              <a:ext uri="{FF2B5EF4-FFF2-40B4-BE49-F238E27FC236}">
                <a16:creationId xmlns:a16="http://schemas.microsoft.com/office/drawing/2014/main" id="{A464BF84-26DA-B3DC-422A-B123288BE83E}"/>
              </a:ext>
            </a:extLst>
          </p:cNvPr>
          <p:cNvCxnSpPr/>
          <p:nvPr/>
        </p:nvCxnSpPr>
        <p:spPr bwMode="auto">
          <a:xfrm>
            <a:off x="2457921" y="463930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3C96EFA1-D957-ACE6-251C-BDA49F6227F4}"/>
              </a:ext>
            </a:extLst>
          </p:cNvPr>
          <p:cNvCxnSpPr/>
          <p:nvPr/>
        </p:nvCxnSpPr>
        <p:spPr bwMode="auto">
          <a:xfrm>
            <a:off x="2599545" y="475014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73" name="Straight Connector 472">
            <a:extLst>
              <a:ext uri="{FF2B5EF4-FFF2-40B4-BE49-F238E27FC236}">
                <a16:creationId xmlns:a16="http://schemas.microsoft.com/office/drawing/2014/main" id="{797BB044-4C79-D898-99CD-2820D6FC96B9}"/>
              </a:ext>
            </a:extLst>
          </p:cNvPr>
          <p:cNvCxnSpPr/>
          <p:nvPr/>
        </p:nvCxnSpPr>
        <p:spPr bwMode="auto">
          <a:xfrm>
            <a:off x="3202988" y="502107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74" name="Straight Connector 473">
            <a:extLst>
              <a:ext uri="{FF2B5EF4-FFF2-40B4-BE49-F238E27FC236}">
                <a16:creationId xmlns:a16="http://schemas.microsoft.com/office/drawing/2014/main" id="{BB934F14-CE06-E77B-038A-12FB67DF1A25}"/>
              </a:ext>
            </a:extLst>
          </p:cNvPr>
          <p:cNvCxnSpPr/>
          <p:nvPr/>
        </p:nvCxnSpPr>
        <p:spPr bwMode="auto">
          <a:xfrm>
            <a:off x="3289194" y="507649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75" name="Straight Connector 474">
            <a:extLst>
              <a:ext uri="{FF2B5EF4-FFF2-40B4-BE49-F238E27FC236}">
                <a16:creationId xmlns:a16="http://schemas.microsoft.com/office/drawing/2014/main" id="{84244028-AB57-E4A7-D553-089F71E02A46}"/>
              </a:ext>
            </a:extLst>
          </p:cNvPr>
          <p:cNvCxnSpPr>
            <a:cxnSpLocks/>
          </p:cNvCxnSpPr>
          <p:nvPr/>
        </p:nvCxnSpPr>
        <p:spPr bwMode="auto">
          <a:xfrm>
            <a:off x="3310745" y="507649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77" name="Straight Connector 476">
            <a:extLst>
              <a:ext uri="{FF2B5EF4-FFF2-40B4-BE49-F238E27FC236}">
                <a16:creationId xmlns:a16="http://schemas.microsoft.com/office/drawing/2014/main" id="{D2D7C811-0C50-8328-C3E2-EF8C96B35692}"/>
              </a:ext>
            </a:extLst>
          </p:cNvPr>
          <p:cNvCxnSpPr>
            <a:cxnSpLocks/>
          </p:cNvCxnSpPr>
          <p:nvPr/>
        </p:nvCxnSpPr>
        <p:spPr bwMode="auto">
          <a:xfrm>
            <a:off x="3350769" y="508881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78" name="Straight Connector 477">
            <a:extLst>
              <a:ext uri="{FF2B5EF4-FFF2-40B4-BE49-F238E27FC236}">
                <a16:creationId xmlns:a16="http://schemas.microsoft.com/office/drawing/2014/main" id="{C3BEF695-744F-3CB7-5B6D-59461F5D6684}"/>
              </a:ext>
            </a:extLst>
          </p:cNvPr>
          <p:cNvCxnSpPr>
            <a:cxnSpLocks/>
          </p:cNvCxnSpPr>
          <p:nvPr/>
        </p:nvCxnSpPr>
        <p:spPr bwMode="auto">
          <a:xfrm>
            <a:off x="3418503" y="5110361"/>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79" name="Straight Connector 478">
            <a:extLst>
              <a:ext uri="{FF2B5EF4-FFF2-40B4-BE49-F238E27FC236}">
                <a16:creationId xmlns:a16="http://schemas.microsoft.com/office/drawing/2014/main" id="{C3C0066B-2692-369F-30CE-1064A8F2A8B5}"/>
              </a:ext>
            </a:extLst>
          </p:cNvPr>
          <p:cNvCxnSpPr>
            <a:cxnSpLocks/>
          </p:cNvCxnSpPr>
          <p:nvPr/>
        </p:nvCxnSpPr>
        <p:spPr bwMode="auto">
          <a:xfrm>
            <a:off x="3507788" y="512575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80" name="Straight Connector 479">
            <a:extLst>
              <a:ext uri="{FF2B5EF4-FFF2-40B4-BE49-F238E27FC236}">
                <a16:creationId xmlns:a16="http://schemas.microsoft.com/office/drawing/2014/main" id="{44F4CE8C-EBD6-4589-116D-3A3AE0837A3F}"/>
              </a:ext>
            </a:extLst>
          </p:cNvPr>
          <p:cNvCxnSpPr>
            <a:cxnSpLocks/>
          </p:cNvCxnSpPr>
          <p:nvPr/>
        </p:nvCxnSpPr>
        <p:spPr bwMode="auto">
          <a:xfrm>
            <a:off x="3609388" y="514730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81" name="Straight Connector 480">
            <a:extLst>
              <a:ext uri="{FF2B5EF4-FFF2-40B4-BE49-F238E27FC236}">
                <a16:creationId xmlns:a16="http://schemas.microsoft.com/office/drawing/2014/main" id="{654509B0-87C0-063F-0B4D-C90BFF23CDD1}"/>
              </a:ext>
            </a:extLst>
          </p:cNvPr>
          <p:cNvCxnSpPr>
            <a:cxnSpLocks/>
          </p:cNvCxnSpPr>
          <p:nvPr/>
        </p:nvCxnSpPr>
        <p:spPr bwMode="auto">
          <a:xfrm>
            <a:off x="3637098" y="514730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82" name="Straight Connector 481">
            <a:extLst>
              <a:ext uri="{FF2B5EF4-FFF2-40B4-BE49-F238E27FC236}">
                <a16:creationId xmlns:a16="http://schemas.microsoft.com/office/drawing/2014/main" id="{B6E32223-62B8-6590-5ED6-A493A1D85FFA}"/>
              </a:ext>
            </a:extLst>
          </p:cNvPr>
          <p:cNvCxnSpPr>
            <a:cxnSpLocks/>
          </p:cNvCxnSpPr>
          <p:nvPr/>
        </p:nvCxnSpPr>
        <p:spPr bwMode="auto">
          <a:xfrm>
            <a:off x="3692516" y="5147307"/>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83" name="Straight Connector 482">
            <a:extLst>
              <a:ext uri="{FF2B5EF4-FFF2-40B4-BE49-F238E27FC236}">
                <a16:creationId xmlns:a16="http://schemas.microsoft.com/office/drawing/2014/main" id="{246B596A-607D-1D3E-9A4B-5885D3E71DC3}"/>
              </a:ext>
            </a:extLst>
          </p:cNvPr>
          <p:cNvCxnSpPr>
            <a:cxnSpLocks/>
          </p:cNvCxnSpPr>
          <p:nvPr/>
        </p:nvCxnSpPr>
        <p:spPr bwMode="auto">
          <a:xfrm>
            <a:off x="3723304" y="515654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84" name="Straight Connector 483">
            <a:extLst>
              <a:ext uri="{FF2B5EF4-FFF2-40B4-BE49-F238E27FC236}">
                <a16:creationId xmlns:a16="http://schemas.microsoft.com/office/drawing/2014/main" id="{26A8CD73-DEB7-9C54-F109-F031EE87E474}"/>
              </a:ext>
            </a:extLst>
          </p:cNvPr>
          <p:cNvCxnSpPr>
            <a:cxnSpLocks/>
          </p:cNvCxnSpPr>
          <p:nvPr/>
        </p:nvCxnSpPr>
        <p:spPr bwMode="auto">
          <a:xfrm>
            <a:off x="3744856" y="515654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85" name="Straight Connector 484">
            <a:extLst>
              <a:ext uri="{FF2B5EF4-FFF2-40B4-BE49-F238E27FC236}">
                <a16:creationId xmlns:a16="http://schemas.microsoft.com/office/drawing/2014/main" id="{97408C7E-6649-E52F-0C98-4FFAE4F070DE}"/>
              </a:ext>
            </a:extLst>
          </p:cNvPr>
          <p:cNvCxnSpPr>
            <a:cxnSpLocks/>
          </p:cNvCxnSpPr>
          <p:nvPr/>
        </p:nvCxnSpPr>
        <p:spPr bwMode="auto">
          <a:xfrm>
            <a:off x="3763329" y="516270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86" name="Straight Connector 485">
            <a:extLst>
              <a:ext uri="{FF2B5EF4-FFF2-40B4-BE49-F238E27FC236}">
                <a16:creationId xmlns:a16="http://schemas.microsoft.com/office/drawing/2014/main" id="{7E7730A5-A127-BDC3-3AC6-23D369AAE809}"/>
              </a:ext>
            </a:extLst>
          </p:cNvPr>
          <p:cNvCxnSpPr>
            <a:cxnSpLocks/>
          </p:cNvCxnSpPr>
          <p:nvPr/>
        </p:nvCxnSpPr>
        <p:spPr bwMode="auto">
          <a:xfrm>
            <a:off x="3787959" y="516270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6EC80D61-C2EB-6A21-4E8D-F7AF41CE2B5D}"/>
              </a:ext>
            </a:extLst>
          </p:cNvPr>
          <p:cNvCxnSpPr>
            <a:cxnSpLocks/>
          </p:cNvCxnSpPr>
          <p:nvPr/>
        </p:nvCxnSpPr>
        <p:spPr bwMode="auto">
          <a:xfrm>
            <a:off x="3834141" y="516270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88" name="Straight Connector 487">
            <a:extLst>
              <a:ext uri="{FF2B5EF4-FFF2-40B4-BE49-F238E27FC236}">
                <a16:creationId xmlns:a16="http://schemas.microsoft.com/office/drawing/2014/main" id="{A1824EFF-8FA7-5D9A-3B98-0D484FB35A37}"/>
              </a:ext>
            </a:extLst>
          </p:cNvPr>
          <p:cNvCxnSpPr>
            <a:cxnSpLocks/>
          </p:cNvCxnSpPr>
          <p:nvPr/>
        </p:nvCxnSpPr>
        <p:spPr bwMode="auto">
          <a:xfrm>
            <a:off x="3871086" y="516270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89" name="Straight Connector 488">
            <a:extLst>
              <a:ext uri="{FF2B5EF4-FFF2-40B4-BE49-F238E27FC236}">
                <a16:creationId xmlns:a16="http://schemas.microsoft.com/office/drawing/2014/main" id="{678C61E4-579D-DC05-2E3D-95804AA35EAE}"/>
              </a:ext>
            </a:extLst>
          </p:cNvPr>
          <p:cNvCxnSpPr>
            <a:cxnSpLocks/>
          </p:cNvCxnSpPr>
          <p:nvPr/>
        </p:nvCxnSpPr>
        <p:spPr bwMode="auto">
          <a:xfrm>
            <a:off x="3886480" y="517809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90" name="Straight Connector 489">
            <a:extLst>
              <a:ext uri="{FF2B5EF4-FFF2-40B4-BE49-F238E27FC236}">
                <a16:creationId xmlns:a16="http://schemas.microsoft.com/office/drawing/2014/main" id="{90E3A3B2-7171-D377-F40E-7093B860A0FC}"/>
              </a:ext>
            </a:extLst>
          </p:cNvPr>
          <p:cNvCxnSpPr>
            <a:cxnSpLocks/>
          </p:cNvCxnSpPr>
          <p:nvPr/>
        </p:nvCxnSpPr>
        <p:spPr bwMode="auto">
          <a:xfrm>
            <a:off x="3911110" y="517809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91" name="Straight Connector 490">
            <a:extLst>
              <a:ext uri="{FF2B5EF4-FFF2-40B4-BE49-F238E27FC236}">
                <a16:creationId xmlns:a16="http://schemas.microsoft.com/office/drawing/2014/main" id="{20F89FC9-AE88-90E7-8BC9-E939A0C80E37}"/>
              </a:ext>
            </a:extLst>
          </p:cNvPr>
          <p:cNvCxnSpPr>
            <a:cxnSpLocks/>
          </p:cNvCxnSpPr>
          <p:nvPr/>
        </p:nvCxnSpPr>
        <p:spPr bwMode="auto">
          <a:xfrm>
            <a:off x="3985001" y="51965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92" name="Straight Connector 491">
            <a:extLst>
              <a:ext uri="{FF2B5EF4-FFF2-40B4-BE49-F238E27FC236}">
                <a16:creationId xmlns:a16="http://schemas.microsoft.com/office/drawing/2014/main" id="{988D9C7D-5C6B-F998-7E0D-7959B425C565}"/>
              </a:ext>
            </a:extLst>
          </p:cNvPr>
          <p:cNvCxnSpPr>
            <a:cxnSpLocks/>
          </p:cNvCxnSpPr>
          <p:nvPr/>
        </p:nvCxnSpPr>
        <p:spPr bwMode="auto">
          <a:xfrm>
            <a:off x="3994237" y="51965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93" name="Straight Connector 492">
            <a:extLst>
              <a:ext uri="{FF2B5EF4-FFF2-40B4-BE49-F238E27FC236}">
                <a16:creationId xmlns:a16="http://schemas.microsoft.com/office/drawing/2014/main" id="{A165B550-F5C5-F2CF-3D22-D61E1F2F8C2C}"/>
              </a:ext>
            </a:extLst>
          </p:cNvPr>
          <p:cNvCxnSpPr>
            <a:cxnSpLocks/>
          </p:cNvCxnSpPr>
          <p:nvPr/>
        </p:nvCxnSpPr>
        <p:spPr bwMode="auto">
          <a:xfrm>
            <a:off x="4015788" y="51965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94" name="Straight Connector 493">
            <a:extLst>
              <a:ext uri="{FF2B5EF4-FFF2-40B4-BE49-F238E27FC236}">
                <a16:creationId xmlns:a16="http://schemas.microsoft.com/office/drawing/2014/main" id="{32DDE671-644D-800F-8260-F5ABF6C39F7F}"/>
              </a:ext>
            </a:extLst>
          </p:cNvPr>
          <p:cNvCxnSpPr>
            <a:cxnSpLocks/>
          </p:cNvCxnSpPr>
          <p:nvPr/>
        </p:nvCxnSpPr>
        <p:spPr bwMode="auto">
          <a:xfrm>
            <a:off x="4055813" y="51965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95" name="Straight Connector 494">
            <a:extLst>
              <a:ext uri="{FF2B5EF4-FFF2-40B4-BE49-F238E27FC236}">
                <a16:creationId xmlns:a16="http://schemas.microsoft.com/office/drawing/2014/main" id="{262AACF7-08A2-E727-3434-17285EFEBD1B}"/>
              </a:ext>
            </a:extLst>
          </p:cNvPr>
          <p:cNvCxnSpPr>
            <a:cxnSpLocks/>
          </p:cNvCxnSpPr>
          <p:nvPr/>
        </p:nvCxnSpPr>
        <p:spPr bwMode="auto">
          <a:xfrm>
            <a:off x="4145098" y="51965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96" name="Straight Connector 495">
            <a:extLst>
              <a:ext uri="{FF2B5EF4-FFF2-40B4-BE49-F238E27FC236}">
                <a16:creationId xmlns:a16="http://schemas.microsoft.com/office/drawing/2014/main" id="{9C849B4D-5BB0-A816-3FBE-7AA0739E0099}"/>
              </a:ext>
            </a:extLst>
          </p:cNvPr>
          <p:cNvCxnSpPr>
            <a:cxnSpLocks/>
          </p:cNvCxnSpPr>
          <p:nvPr/>
        </p:nvCxnSpPr>
        <p:spPr bwMode="auto">
          <a:xfrm>
            <a:off x="4157414" y="521196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97" name="Straight Connector 496">
            <a:extLst>
              <a:ext uri="{FF2B5EF4-FFF2-40B4-BE49-F238E27FC236}">
                <a16:creationId xmlns:a16="http://schemas.microsoft.com/office/drawing/2014/main" id="{B89BC3ED-3B9B-8F06-93E0-C29F02AFA750}"/>
              </a:ext>
            </a:extLst>
          </p:cNvPr>
          <p:cNvCxnSpPr>
            <a:cxnSpLocks/>
          </p:cNvCxnSpPr>
          <p:nvPr/>
        </p:nvCxnSpPr>
        <p:spPr bwMode="auto">
          <a:xfrm>
            <a:off x="4175887" y="521196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98" name="Straight Connector 497">
            <a:extLst>
              <a:ext uri="{FF2B5EF4-FFF2-40B4-BE49-F238E27FC236}">
                <a16:creationId xmlns:a16="http://schemas.microsoft.com/office/drawing/2014/main" id="{B850D1D4-D421-51C3-D53F-04D6A4341277}"/>
              </a:ext>
            </a:extLst>
          </p:cNvPr>
          <p:cNvCxnSpPr>
            <a:cxnSpLocks/>
          </p:cNvCxnSpPr>
          <p:nvPr/>
        </p:nvCxnSpPr>
        <p:spPr bwMode="auto">
          <a:xfrm>
            <a:off x="4215911" y="521196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499" name="Straight Connector 498">
            <a:extLst>
              <a:ext uri="{FF2B5EF4-FFF2-40B4-BE49-F238E27FC236}">
                <a16:creationId xmlns:a16="http://schemas.microsoft.com/office/drawing/2014/main" id="{B5B69C57-EAC8-D780-AFAB-E0D8CC8240AE}"/>
              </a:ext>
            </a:extLst>
          </p:cNvPr>
          <p:cNvCxnSpPr>
            <a:cxnSpLocks/>
          </p:cNvCxnSpPr>
          <p:nvPr/>
        </p:nvCxnSpPr>
        <p:spPr bwMode="auto">
          <a:xfrm>
            <a:off x="4240541" y="521196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00" name="Straight Connector 499">
            <a:extLst>
              <a:ext uri="{FF2B5EF4-FFF2-40B4-BE49-F238E27FC236}">
                <a16:creationId xmlns:a16="http://schemas.microsoft.com/office/drawing/2014/main" id="{2ECF6468-DEA6-6C33-2FE6-F12E2A3DE443}"/>
              </a:ext>
            </a:extLst>
          </p:cNvPr>
          <p:cNvCxnSpPr>
            <a:cxnSpLocks/>
          </p:cNvCxnSpPr>
          <p:nvPr/>
        </p:nvCxnSpPr>
        <p:spPr bwMode="auto">
          <a:xfrm>
            <a:off x="4265171" y="5218119"/>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01" name="Straight Connector 500">
            <a:extLst>
              <a:ext uri="{FF2B5EF4-FFF2-40B4-BE49-F238E27FC236}">
                <a16:creationId xmlns:a16="http://schemas.microsoft.com/office/drawing/2014/main" id="{1D40D793-BC8C-C54C-A7CA-3D0B2F05F6A0}"/>
              </a:ext>
            </a:extLst>
          </p:cNvPr>
          <p:cNvCxnSpPr>
            <a:cxnSpLocks/>
          </p:cNvCxnSpPr>
          <p:nvPr/>
        </p:nvCxnSpPr>
        <p:spPr bwMode="auto">
          <a:xfrm>
            <a:off x="4348298" y="525198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02" name="Straight Connector 501">
            <a:extLst>
              <a:ext uri="{FF2B5EF4-FFF2-40B4-BE49-F238E27FC236}">
                <a16:creationId xmlns:a16="http://schemas.microsoft.com/office/drawing/2014/main" id="{4A85C0FA-E83C-9C91-CDFE-924CF763A105}"/>
              </a:ext>
            </a:extLst>
          </p:cNvPr>
          <p:cNvCxnSpPr>
            <a:cxnSpLocks/>
          </p:cNvCxnSpPr>
          <p:nvPr/>
        </p:nvCxnSpPr>
        <p:spPr bwMode="auto">
          <a:xfrm>
            <a:off x="4369850" y="525198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03" name="Straight Connector 502">
            <a:extLst>
              <a:ext uri="{FF2B5EF4-FFF2-40B4-BE49-F238E27FC236}">
                <a16:creationId xmlns:a16="http://schemas.microsoft.com/office/drawing/2014/main" id="{4B6FABDB-E72A-B8CE-6808-3224F7508727}"/>
              </a:ext>
            </a:extLst>
          </p:cNvPr>
          <p:cNvCxnSpPr>
            <a:cxnSpLocks/>
          </p:cNvCxnSpPr>
          <p:nvPr/>
        </p:nvCxnSpPr>
        <p:spPr bwMode="auto">
          <a:xfrm>
            <a:off x="4385244" y="525198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04" name="Straight Connector 503">
            <a:extLst>
              <a:ext uri="{FF2B5EF4-FFF2-40B4-BE49-F238E27FC236}">
                <a16:creationId xmlns:a16="http://schemas.microsoft.com/office/drawing/2014/main" id="{13842BFC-4E99-1A4C-F2DE-21528E0B3A6C}"/>
              </a:ext>
            </a:extLst>
          </p:cNvPr>
          <p:cNvCxnSpPr>
            <a:cxnSpLocks/>
          </p:cNvCxnSpPr>
          <p:nvPr/>
        </p:nvCxnSpPr>
        <p:spPr bwMode="auto">
          <a:xfrm>
            <a:off x="4406795" y="525198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05" name="Straight Connector 504">
            <a:extLst>
              <a:ext uri="{FF2B5EF4-FFF2-40B4-BE49-F238E27FC236}">
                <a16:creationId xmlns:a16="http://schemas.microsoft.com/office/drawing/2014/main" id="{1B10FEEB-EB20-297B-A035-09533E21BAE0}"/>
              </a:ext>
            </a:extLst>
          </p:cNvPr>
          <p:cNvCxnSpPr>
            <a:cxnSpLocks/>
          </p:cNvCxnSpPr>
          <p:nvPr/>
        </p:nvCxnSpPr>
        <p:spPr bwMode="auto">
          <a:xfrm>
            <a:off x="4428347" y="525198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06" name="Straight Connector 505">
            <a:extLst>
              <a:ext uri="{FF2B5EF4-FFF2-40B4-BE49-F238E27FC236}">
                <a16:creationId xmlns:a16="http://schemas.microsoft.com/office/drawing/2014/main" id="{9BAD4B5E-8B76-1B9F-6BFD-DAF07E176E0A}"/>
              </a:ext>
            </a:extLst>
          </p:cNvPr>
          <p:cNvCxnSpPr>
            <a:cxnSpLocks/>
          </p:cNvCxnSpPr>
          <p:nvPr/>
        </p:nvCxnSpPr>
        <p:spPr bwMode="auto">
          <a:xfrm>
            <a:off x="4459135" y="528277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07" name="Straight Connector 506">
            <a:extLst>
              <a:ext uri="{FF2B5EF4-FFF2-40B4-BE49-F238E27FC236}">
                <a16:creationId xmlns:a16="http://schemas.microsoft.com/office/drawing/2014/main" id="{F5AAD070-204B-7CA9-C77A-1C478EB37029}"/>
              </a:ext>
            </a:extLst>
          </p:cNvPr>
          <p:cNvCxnSpPr>
            <a:cxnSpLocks/>
          </p:cNvCxnSpPr>
          <p:nvPr/>
        </p:nvCxnSpPr>
        <p:spPr bwMode="auto">
          <a:xfrm>
            <a:off x="4486844" y="52981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8DEF7965-20CC-F7E5-A7E2-0F744CA57CB5}"/>
              </a:ext>
            </a:extLst>
          </p:cNvPr>
          <p:cNvCxnSpPr>
            <a:cxnSpLocks/>
          </p:cNvCxnSpPr>
          <p:nvPr/>
        </p:nvCxnSpPr>
        <p:spPr bwMode="auto">
          <a:xfrm>
            <a:off x="4514553" y="52981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09" name="Straight Connector 508">
            <a:extLst>
              <a:ext uri="{FF2B5EF4-FFF2-40B4-BE49-F238E27FC236}">
                <a16:creationId xmlns:a16="http://schemas.microsoft.com/office/drawing/2014/main" id="{F841DBF1-09D7-C342-ACCA-8183813C1A8E}"/>
              </a:ext>
            </a:extLst>
          </p:cNvPr>
          <p:cNvCxnSpPr>
            <a:cxnSpLocks/>
          </p:cNvCxnSpPr>
          <p:nvPr/>
        </p:nvCxnSpPr>
        <p:spPr bwMode="auto">
          <a:xfrm>
            <a:off x="4542262" y="52981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10" name="Straight Connector 509">
            <a:extLst>
              <a:ext uri="{FF2B5EF4-FFF2-40B4-BE49-F238E27FC236}">
                <a16:creationId xmlns:a16="http://schemas.microsoft.com/office/drawing/2014/main" id="{585A4A20-63CE-C180-4C13-81229DB0CFC6}"/>
              </a:ext>
            </a:extLst>
          </p:cNvPr>
          <p:cNvCxnSpPr>
            <a:cxnSpLocks/>
          </p:cNvCxnSpPr>
          <p:nvPr/>
        </p:nvCxnSpPr>
        <p:spPr bwMode="auto">
          <a:xfrm>
            <a:off x="4573050" y="52981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674F81C1-9AEC-0731-20C7-7A2AB933A6D1}"/>
              </a:ext>
            </a:extLst>
          </p:cNvPr>
          <p:cNvCxnSpPr>
            <a:cxnSpLocks/>
          </p:cNvCxnSpPr>
          <p:nvPr/>
        </p:nvCxnSpPr>
        <p:spPr bwMode="auto">
          <a:xfrm>
            <a:off x="4640783" y="52981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12" name="Straight Connector 511">
            <a:extLst>
              <a:ext uri="{FF2B5EF4-FFF2-40B4-BE49-F238E27FC236}">
                <a16:creationId xmlns:a16="http://schemas.microsoft.com/office/drawing/2014/main" id="{3794A874-8B3E-B32B-4AE5-BCA83C26F1EB}"/>
              </a:ext>
            </a:extLst>
          </p:cNvPr>
          <p:cNvCxnSpPr>
            <a:cxnSpLocks/>
          </p:cNvCxnSpPr>
          <p:nvPr/>
        </p:nvCxnSpPr>
        <p:spPr bwMode="auto">
          <a:xfrm>
            <a:off x="4671571" y="52981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13" name="Straight Connector 512">
            <a:extLst>
              <a:ext uri="{FF2B5EF4-FFF2-40B4-BE49-F238E27FC236}">
                <a16:creationId xmlns:a16="http://schemas.microsoft.com/office/drawing/2014/main" id="{E74B3ACB-60EA-08A4-79A6-1544E7D9D986}"/>
              </a:ext>
            </a:extLst>
          </p:cNvPr>
          <p:cNvCxnSpPr>
            <a:cxnSpLocks/>
          </p:cNvCxnSpPr>
          <p:nvPr/>
        </p:nvCxnSpPr>
        <p:spPr bwMode="auto">
          <a:xfrm>
            <a:off x="4745462" y="52981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14" name="Straight Connector 513">
            <a:extLst>
              <a:ext uri="{FF2B5EF4-FFF2-40B4-BE49-F238E27FC236}">
                <a16:creationId xmlns:a16="http://schemas.microsoft.com/office/drawing/2014/main" id="{848358F1-7550-4BB8-B282-6F589EE37655}"/>
              </a:ext>
            </a:extLst>
          </p:cNvPr>
          <p:cNvCxnSpPr>
            <a:cxnSpLocks/>
          </p:cNvCxnSpPr>
          <p:nvPr/>
        </p:nvCxnSpPr>
        <p:spPr bwMode="auto">
          <a:xfrm>
            <a:off x="4884008" y="52981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15" name="Straight Connector 514">
            <a:extLst>
              <a:ext uri="{FF2B5EF4-FFF2-40B4-BE49-F238E27FC236}">
                <a16:creationId xmlns:a16="http://schemas.microsoft.com/office/drawing/2014/main" id="{F80E9683-97A2-ADA6-638E-E4A2DB4F719F}"/>
              </a:ext>
            </a:extLst>
          </p:cNvPr>
          <p:cNvCxnSpPr>
            <a:cxnSpLocks/>
          </p:cNvCxnSpPr>
          <p:nvPr/>
        </p:nvCxnSpPr>
        <p:spPr bwMode="auto">
          <a:xfrm>
            <a:off x="4911717" y="52981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16" name="Straight Connector 515">
            <a:extLst>
              <a:ext uri="{FF2B5EF4-FFF2-40B4-BE49-F238E27FC236}">
                <a16:creationId xmlns:a16="http://schemas.microsoft.com/office/drawing/2014/main" id="{981A48CF-12DA-2741-8FD6-6D753655A128}"/>
              </a:ext>
            </a:extLst>
          </p:cNvPr>
          <p:cNvCxnSpPr>
            <a:cxnSpLocks/>
          </p:cNvCxnSpPr>
          <p:nvPr/>
        </p:nvCxnSpPr>
        <p:spPr bwMode="auto">
          <a:xfrm>
            <a:off x="5133390" y="52981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17" name="Straight Connector 516">
            <a:extLst>
              <a:ext uri="{FF2B5EF4-FFF2-40B4-BE49-F238E27FC236}">
                <a16:creationId xmlns:a16="http://schemas.microsoft.com/office/drawing/2014/main" id="{5E09B252-64FD-5EFB-0CD1-E499F9438B88}"/>
              </a:ext>
            </a:extLst>
          </p:cNvPr>
          <p:cNvCxnSpPr>
            <a:cxnSpLocks/>
          </p:cNvCxnSpPr>
          <p:nvPr/>
        </p:nvCxnSpPr>
        <p:spPr bwMode="auto">
          <a:xfrm>
            <a:off x="5154942" y="52981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518" name="Straight Connector 517">
            <a:extLst>
              <a:ext uri="{FF2B5EF4-FFF2-40B4-BE49-F238E27FC236}">
                <a16:creationId xmlns:a16="http://schemas.microsoft.com/office/drawing/2014/main" id="{A3D4DDA6-52F3-514E-FBBD-19DAA42329F1}"/>
              </a:ext>
            </a:extLst>
          </p:cNvPr>
          <p:cNvCxnSpPr>
            <a:cxnSpLocks/>
          </p:cNvCxnSpPr>
          <p:nvPr/>
        </p:nvCxnSpPr>
        <p:spPr bwMode="auto">
          <a:xfrm>
            <a:off x="5241148" y="5298168"/>
            <a:ext cx="0" cy="72152"/>
          </a:xfrm>
          <a:prstGeom prst="line">
            <a:avLst/>
          </a:prstGeom>
          <a:noFill/>
          <a:ln w="19050" cap="flat" cmpd="sng" algn="ctr">
            <a:solidFill>
              <a:schemeClr val="accent3"/>
            </a:solidFill>
            <a:prstDash val="solid"/>
            <a:round/>
            <a:headEnd type="none" w="med" len="med"/>
            <a:tailEnd type="none" w="med" len="med"/>
          </a:ln>
          <a:effectLst/>
        </p:spPr>
      </p:cxnSp>
      <p:sp>
        <p:nvSpPr>
          <p:cNvPr id="519" name="Freeform: Shape 518">
            <a:extLst>
              <a:ext uri="{FF2B5EF4-FFF2-40B4-BE49-F238E27FC236}">
                <a16:creationId xmlns:a16="http://schemas.microsoft.com/office/drawing/2014/main" id="{9E7A89BD-8FCA-91B6-050E-E4054DA91B87}"/>
              </a:ext>
            </a:extLst>
          </p:cNvPr>
          <p:cNvSpPr/>
          <p:nvPr/>
        </p:nvSpPr>
        <p:spPr bwMode="auto">
          <a:xfrm>
            <a:off x="1502448" y="4030133"/>
            <a:ext cx="3743807" cy="1299249"/>
          </a:xfrm>
          <a:custGeom>
            <a:avLst/>
            <a:gdLst>
              <a:gd name="connsiteX0" fmla="*/ 0 w 3743807"/>
              <a:gd name="connsiteY0" fmla="*/ 0 h 1299249"/>
              <a:gd name="connsiteX1" fmla="*/ 98522 w 3743807"/>
              <a:gd name="connsiteY1" fmla="*/ 0 h 1299249"/>
              <a:gd name="connsiteX2" fmla="*/ 98522 w 3743807"/>
              <a:gd name="connsiteY2" fmla="*/ 21552 h 1299249"/>
              <a:gd name="connsiteX3" fmla="*/ 150861 w 3743807"/>
              <a:gd name="connsiteY3" fmla="*/ 21552 h 1299249"/>
              <a:gd name="connsiteX4" fmla="*/ 150861 w 3743807"/>
              <a:gd name="connsiteY4" fmla="*/ 36946 h 1299249"/>
              <a:gd name="connsiteX5" fmla="*/ 150861 w 3743807"/>
              <a:gd name="connsiteY5" fmla="*/ 36946 h 1299249"/>
              <a:gd name="connsiteX6" fmla="*/ 175491 w 3743807"/>
              <a:gd name="connsiteY6" fmla="*/ 52340 h 1299249"/>
              <a:gd name="connsiteX7" fmla="*/ 206279 w 3743807"/>
              <a:gd name="connsiteY7" fmla="*/ 52340 h 1299249"/>
              <a:gd name="connsiteX8" fmla="*/ 215516 w 3743807"/>
              <a:gd name="connsiteY8" fmla="*/ 61577 h 1299249"/>
              <a:gd name="connsiteX9" fmla="*/ 243225 w 3743807"/>
              <a:gd name="connsiteY9" fmla="*/ 61577 h 1299249"/>
              <a:gd name="connsiteX10" fmla="*/ 243225 w 3743807"/>
              <a:gd name="connsiteY10" fmla="*/ 86206 h 1299249"/>
              <a:gd name="connsiteX11" fmla="*/ 286328 w 3743807"/>
              <a:gd name="connsiteY11" fmla="*/ 86206 h 1299249"/>
              <a:gd name="connsiteX12" fmla="*/ 286328 w 3743807"/>
              <a:gd name="connsiteY12" fmla="*/ 113915 h 1299249"/>
              <a:gd name="connsiteX13" fmla="*/ 320194 w 3743807"/>
              <a:gd name="connsiteY13" fmla="*/ 113915 h 1299249"/>
              <a:gd name="connsiteX14" fmla="*/ 320194 w 3743807"/>
              <a:gd name="connsiteY14" fmla="*/ 144703 h 1299249"/>
              <a:gd name="connsiteX15" fmla="*/ 335588 w 3743807"/>
              <a:gd name="connsiteY15" fmla="*/ 144703 h 1299249"/>
              <a:gd name="connsiteX16" fmla="*/ 357140 w 3743807"/>
              <a:gd name="connsiteY16" fmla="*/ 166255 h 1299249"/>
              <a:gd name="connsiteX17" fmla="*/ 381770 w 3743807"/>
              <a:gd name="connsiteY17" fmla="*/ 190885 h 1299249"/>
              <a:gd name="connsiteX18" fmla="*/ 391007 w 3743807"/>
              <a:gd name="connsiteY18" fmla="*/ 200122 h 1299249"/>
              <a:gd name="connsiteX19" fmla="*/ 434110 w 3743807"/>
              <a:gd name="connsiteY19" fmla="*/ 200122 h 1299249"/>
              <a:gd name="connsiteX20" fmla="*/ 434110 w 3743807"/>
              <a:gd name="connsiteY20" fmla="*/ 240146 h 1299249"/>
              <a:gd name="connsiteX21" fmla="*/ 458740 w 3743807"/>
              <a:gd name="connsiteY21" fmla="*/ 240146 h 1299249"/>
              <a:gd name="connsiteX22" fmla="*/ 458740 w 3743807"/>
              <a:gd name="connsiteY22" fmla="*/ 255540 h 1299249"/>
              <a:gd name="connsiteX23" fmla="*/ 458740 w 3743807"/>
              <a:gd name="connsiteY23" fmla="*/ 255540 h 1299249"/>
              <a:gd name="connsiteX24" fmla="*/ 483370 w 3743807"/>
              <a:gd name="connsiteY24" fmla="*/ 280170 h 1299249"/>
              <a:gd name="connsiteX25" fmla="*/ 489528 w 3743807"/>
              <a:gd name="connsiteY25" fmla="*/ 286328 h 1299249"/>
              <a:gd name="connsiteX26" fmla="*/ 489528 w 3743807"/>
              <a:gd name="connsiteY26" fmla="*/ 304800 h 1299249"/>
              <a:gd name="connsiteX27" fmla="*/ 529552 w 3743807"/>
              <a:gd name="connsiteY27" fmla="*/ 304800 h 1299249"/>
              <a:gd name="connsiteX28" fmla="*/ 529552 w 3743807"/>
              <a:gd name="connsiteY28" fmla="*/ 335588 h 1299249"/>
              <a:gd name="connsiteX29" fmla="*/ 554182 w 3743807"/>
              <a:gd name="connsiteY29" fmla="*/ 335588 h 1299249"/>
              <a:gd name="connsiteX30" fmla="*/ 554182 w 3743807"/>
              <a:gd name="connsiteY30" fmla="*/ 344825 h 1299249"/>
              <a:gd name="connsiteX31" fmla="*/ 572655 w 3743807"/>
              <a:gd name="connsiteY31" fmla="*/ 344825 h 1299249"/>
              <a:gd name="connsiteX32" fmla="*/ 572655 w 3743807"/>
              <a:gd name="connsiteY32" fmla="*/ 381770 h 1299249"/>
              <a:gd name="connsiteX33" fmla="*/ 578813 w 3743807"/>
              <a:gd name="connsiteY33" fmla="*/ 387928 h 1299249"/>
              <a:gd name="connsiteX34" fmla="*/ 578813 w 3743807"/>
              <a:gd name="connsiteY34" fmla="*/ 403322 h 1299249"/>
              <a:gd name="connsiteX35" fmla="*/ 609600 w 3743807"/>
              <a:gd name="connsiteY35" fmla="*/ 403322 h 1299249"/>
              <a:gd name="connsiteX36" fmla="*/ 609600 w 3743807"/>
              <a:gd name="connsiteY36" fmla="*/ 424873 h 1299249"/>
              <a:gd name="connsiteX37" fmla="*/ 649625 w 3743807"/>
              <a:gd name="connsiteY37" fmla="*/ 427952 h 1299249"/>
              <a:gd name="connsiteX38" fmla="*/ 655782 w 3743807"/>
              <a:gd name="connsiteY38" fmla="*/ 446425 h 1299249"/>
              <a:gd name="connsiteX39" fmla="*/ 668097 w 3743807"/>
              <a:gd name="connsiteY39" fmla="*/ 446425 h 1299249"/>
              <a:gd name="connsiteX40" fmla="*/ 668097 w 3743807"/>
              <a:gd name="connsiteY40" fmla="*/ 480291 h 1299249"/>
              <a:gd name="connsiteX41" fmla="*/ 692728 w 3743807"/>
              <a:gd name="connsiteY41" fmla="*/ 480291 h 1299249"/>
              <a:gd name="connsiteX42" fmla="*/ 692728 w 3743807"/>
              <a:gd name="connsiteY42" fmla="*/ 492606 h 1299249"/>
              <a:gd name="connsiteX43" fmla="*/ 714279 w 3743807"/>
              <a:gd name="connsiteY43" fmla="*/ 492606 h 1299249"/>
              <a:gd name="connsiteX44" fmla="*/ 714279 w 3743807"/>
              <a:gd name="connsiteY44" fmla="*/ 504922 h 1299249"/>
              <a:gd name="connsiteX45" fmla="*/ 748146 w 3743807"/>
              <a:gd name="connsiteY45" fmla="*/ 504922 h 1299249"/>
              <a:gd name="connsiteX46" fmla="*/ 748146 w 3743807"/>
              <a:gd name="connsiteY46" fmla="*/ 526473 h 1299249"/>
              <a:gd name="connsiteX47" fmla="*/ 778934 w 3743807"/>
              <a:gd name="connsiteY47" fmla="*/ 526473 h 1299249"/>
              <a:gd name="connsiteX48" fmla="*/ 778934 w 3743807"/>
              <a:gd name="connsiteY48" fmla="*/ 541867 h 1299249"/>
              <a:gd name="connsiteX49" fmla="*/ 815879 w 3743807"/>
              <a:gd name="connsiteY49" fmla="*/ 541867 h 1299249"/>
              <a:gd name="connsiteX50" fmla="*/ 815879 w 3743807"/>
              <a:gd name="connsiteY50" fmla="*/ 572655 h 1299249"/>
              <a:gd name="connsiteX51" fmla="*/ 858982 w 3743807"/>
              <a:gd name="connsiteY51" fmla="*/ 572655 h 1299249"/>
              <a:gd name="connsiteX52" fmla="*/ 858982 w 3743807"/>
              <a:gd name="connsiteY52" fmla="*/ 588049 h 1299249"/>
              <a:gd name="connsiteX53" fmla="*/ 880534 w 3743807"/>
              <a:gd name="connsiteY53" fmla="*/ 588049 h 1299249"/>
              <a:gd name="connsiteX54" fmla="*/ 880534 w 3743807"/>
              <a:gd name="connsiteY54" fmla="*/ 606522 h 1299249"/>
              <a:gd name="connsiteX55" fmla="*/ 920558 w 3743807"/>
              <a:gd name="connsiteY55" fmla="*/ 606522 h 1299249"/>
              <a:gd name="connsiteX56" fmla="*/ 920558 w 3743807"/>
              <a:gd name="connsiteY56" fmla="*/ 640388 h 1299249"/>
              <a:gd name="connsiteX57" fmla="*/ 975976 w 3743807"/>
              <a:gd name="connsiteY57" fmla="*/ 640388 h 1299249"/>
              <a:gd name="connsiteX58" fmla="*/ 975976 w 3743807"/>
              <a:gd name="connsiteY58" fmla="*/ 674255 h 1299249"/>
              <a:gd name="connsiteX59" fmla="*/ 1012922 w 3743807"/>
              <a:gd name="connsiteY59" fmla="*/ 674255 h 1299249"/>
              <a:gd name="connsiteX60" fmla="*/ 1012922 w 3743807"/>
              <a:gd name="connsiteY60" fmla="*/ 701964 h 1299249"/>
              <a:gd name="connsiteX61" fmla="*/ 1034473 w 3743807"/>
              <a:gd name="connsiteY61" fmla="*/ 701964 h 1299249"/>
              <a:gd name="connsiteX62" fmla="*/ 1034473 w 3743807"/>
              <a:gd name="connsiteY62" fmla="*/ 714279 h 1299249"/>
              <a:gd name="connsiteX63" fmla="*/ 1059104 w 3743807"/>
              <a:gd name="connsiteY63" fmla="*/ 714279 h 1299249"/>
              <a:gd name="connsiteX64" fmla="*/ 1059104 w 3743807"/>
              <a:gd name="connsiteY64" fmla="*/ 735831 h 1299249"/>
              <a:gd name="connsiteX65" fmla="*/ 1071419 w 3743807"/>
              <a:gd name="connsiteY65" fmla="*/ 735831 h 1299249"/>
              <a:gd name="connsiteX66" fmla="*/ 1071419 w 3743807"/>
              <a:gd name="connsiteY66" fmla="*/ 766619 h 1299249"/>
              <a:gd name="connsiteX67" fmla="*/ 1145310 w 3743807"/>
              <a:gd name="connsiteY67" fmla="*/ 766619 h 1299249"/>
              <a:gd name="connsiteX68" fmla="*/ 1145310 w 3743807"/>
              <a:gd name="connsiteY68" fmla="*/ 782012 h 1299249"/>
              <a:gd name="connsiteX69" fmla="*/ 1166861 w 3743807"/>
              <a:gd name="connsiteY69" fmla="*/ 782012 h 1299249"/>
              <a:gd name="connsiteX70" fmla="*/ 1166861 w 3743807"/>
              <a:gd name="connsiteY70" fmla="*/ 794328 h 1299249"/>
              <a:gd name="connsiteX71" fmla="*/ 1213043 w 3743807"/>
              <a:gd name="connsiteY71" fmla="*/ 794328 h 1299249"/>
              <a:gd name="connsiteX72" fmla="*/ 1213043 w 3743807"/>
              <a:gd name="connsiteY72" fmla="*/ 806643 h 1299249"/>
              <a:gd name="connsiteX73" fmla="*/ 1240752 w 3743807"/>
              <a:gd name="connsiteY73" fmla="*/ 806643 h 1299249"/>
              <a:gd name="connsiteX74" fmla="*/ 1240752 w 3743807"/>
              <a:gd name="connsiteY74" fmla="*/ 828194 h 1299249"/>
              <a:gd name="connsiteX75" fmla="*/ 1274619 w 3743807"/>
              <a:gd name="connsiteY75" fmla="*/ 828194 h 1299249"/>
              <a:gd name="connsiteX76" fmla="*/ 1274619 w 3743807"/>
              <a:gd name="connsiteY76" fmla="*/ 855903 h 1299249"/>
              <a:gd name="connsiteX77" fmla="*/ 1314643 w 3743807"/>
              <a:gd name="connsiteY77" fmla="*/ 855903 h 1299249"/>
              <a:gd name="connsiteX78" fmla="*/ 1317722 w 3743807"/>
              <a:gd name="connsiteY78" fmla="*/ 874376 h 1299249"/>
              <a:gd name="connsiteX79" fmla="*/ 1342352 w 3743807"/>
              <a:gd name="connsiteY79" fmla="*/ 874376 h 1299249"/>
              <a:gd name="connsiteX80" fmla="*/ 1342352 w 3743807"/>
              <a:gd name="connsiteY80" fmla="*/ 892849 h 1299249"/>
              <a:gd name="connsiteX81" fmla="*/ 1379297 w 3743807"/>
              <a:gd name="connsiteY81" fmla="*/ 892849 h 1299249"/>
              <a:gd name="connsiteX82" fmla="*/ 1379297 w 3743807"/>
              <a:gd name="connsiteY82" fmla="*/ 914400 h 1299249"/>
              <a:gd name="connsiteX83" fmla="*/ 1422400 w 3743807"/>
              <a:gd name="connsiteY83" fmla="*/ 914400 h 1299249"/>
              <a:gd name="connsiteX84" fmla="*/ 1422400 w 3743807"/>
              <a:gd name="connsiteY84" fmla="*/ 945188 h 1299249"/>
              <a:gd name="connsiteX85" fmla="*/ 1468582 w 3743807"/>
              <a:gd name="connsiteY85" fmla="*/ 945188 h 1299249"/>
              <a:gd name="connsiteX86" fmla="*/ 1468582 w 3743807"/>
              <a:gd name="connsiteY86" fmla="*/ 966740 h 1299249"/>
              <a:gd name="connsiteX87" fmla="*/ 1517843 w 3743807"/>
              <a:gd name="connsiteY87" fmla="*/ 966740 h 1299249"/>
              <a:gd name="connsiteX88" fmla="*/ 1517843 w 3743807"/>
              <a:gd name="connsiteY88" fmla="*/ 982134 h 1299249"/>
              <a:gd name="connsiteX89" fmla="*/ 1545552 w 3743807"/>
              <a:gd name="connsiteY89" fmla="*/ 982134 h 1299249"/>
              <a:gd name="connsiteX90" fmla="*/ 1545552 w 3743807"/>
              <a:gd name="connsiteY90" fmla="*/ 994449 h 1299249"/>
              <a:gd name="connsiteX91" fmla="*/ 1656388 w 3743807"/>
              <a:gd name="connsiteY91" fmla="*/ 1012922 h 1299249"/>
              <a:gd name="connsiteX92" fmla="*/ 1662546 w 3743807"/>
              <a:gd name="connsiteY92" fmla="*/ 1022158 h 1299249"/>
              <a:gd name="connsiteX93" fmla="*/ 1684097 w 3743807"/>
              <a:gd name="connsiteY93" fmla="*/ 1022158 h 1299249"/>
              <a:gd name="connsiteX94" fmla="*/ 1684097 w 3743807"/>
              <a:gd name="connsiteY94" fmla="*/ 1031394 h 1299249"/>
              <a:gd name="connsiteX95" fmla="*/ 1721043 w 3743807"/>
              <a:gd name="connsiteY95" fmla="*/ 1031394 h 1299249"/>
              <a:gd name="connsiteX96" fmla="*/ 1721043 w 3743807"/>
              <a:gd name="connsiteY96" fmla="*/ 1062182 h 1299249"/>
              <a:gd name="connsiteX97" fmla="*/ 1748752 w 3743807"/>
              <a:gd name="connsiteY97" fmla="*/ 1062182 h 1299249"/>
              <a:gd name="connsiteX98" fmla="*/ 1748752 w 3743807"/>
              <a:gd name="connsiteY98" fmla="*/ 1074497 h 1299249"/>
              <a:gd name="connsiteX99" fmla="*/ 1782619 w 3743807"/>
              <a:gd name="connsiteY99" fmla="*/ 1074497 h 1299249"/>
              <a:gd name="connsiteX100" fmla="*/ 1794934 w 3743807"/>
              <a:gd name="connsiteY100" fmla="*/ 1086812 h 1299249"/>
              <a:gd name="connsiteX101" fmla="*/ 1878061 w 3743807"/>
              <a:gd name="connsiteY101" fmla="*/ 1086812 h 1299249"/>
              <a:gd name="connsiteX102" fmla="*/ 1878061 w 3743807"/>
              <a:gd name="connsiteY102" fmla="*/ 1117600 h 1299249"/>
              <a:gd name="connsiteX103" fmla="*/ 1942716 w 3743807"/>
              <a:gd name="connsiteY103" fmla="*/ 1117600 h 1299249"/>
              <a:gd name="connsiteX104" fmla="*/ 1942716 w 3743807"/>
              <a:gd name="connsiteY104" fmla="*/ 1126837 h 1299249"/>
              <a:gd name="connsiteX105" fmla="*/ 2053552 w 3743807"/>
              <a:gd name="connsiteY105" fmla="*/ 1126837 h 1299249"/>
              <a:gd name="connsiteX106" fmla="*/ 2053552 w 3743807"/>
              <a:gd name="connsiteY106" fmla="*/ 1148388 h 1299249"/>
              <a:gd name="connsiteX107" fmla="*/ 2241358 w 3743807"/>
              <a:gd name="connsiteY107" fmla="*/ 1148388 h 1299249"/>
              <a:gd name="connsiteX108" fmla="*/ 2241358 w 3743807"/>
              <a:gd name="connsiteY108" fmla="*/ 1176097 h 1299249"/>
              <a:gd name="connsiteX109" fmla="*/ 2401455 w 3743807"/>
              <a:gd name="connsiteY109" fmla="*/ 1176097 h 1299249"/>
              <a:gd name="connsiteX110" fmla="*/ 2401455 w 3743807"/>
              <a:gd name="connsiteY110" fmla="*/ 1188412 h 1299249"/>
              <a:gd name="connsiteX111" fmla="*/ 2515370 w 3743807"/>
              <a:gd name="connsiteY111" fmla="*/ 1188412 h 1299249"/>
              <a:gd name="connsiteX112" fmla="*/ 2549237 w 3743807"/>
              <a:gd name="connsiteY112" fmla="*/ 1209964 h 1299249"/>
              <a:gd name="connsiteX113" fmla="*/ 2786304 w 3743807"/>
              <a:gd name="connsiteY113" fmla="*/ 1216122 h 1299249"/>
              <a:gd name="connsiteX114" fmla="*/ 2786304 w 3743807"/>
              <a:gd name="connsiteY114" fmla="*/ 1228437 h 1299249"/>
              <a:gd name="connsiteX115" fmla="*/ 2804776 w 3743807"/>
              <a:gd name="connsiteY115" fmla="*/ 1228437 h 1299249"/>
              <a:gd name="connsiteX116" fmla="*/ 2804776 w 3743807"/>
              <a:gd name="connsiteY116" fmla="*/ 1253067 h 1299249"/>
              <a:gd name="connsiteX117" fmla="*/ 2952558 w 3743807"/>
              <a:gd name="connsiteY117" fmla="*/ 1253067 h 1299249"/>
              <a:gd name="connsiteX118" fmla="*/ 2952558 w 3743807"/>
              <a:gd name="connsiteY118" fmla="*/ 1299249 h 1299249"/>
              <a:gd name="connsiteX119" fmla="*/ 3743807 w 3743807"/>
              <a:gd name="connsiteY119" fmla="*/ 1299249 h 1299249"/>
              <a:gd name="connsiteX0" fmla="*/ 0 w 3743807"/>
              <a:gd name="connsiteY0" fmla="*/ 0 h 1299249"/>
              <a:gd name="connsiteX1" fmla="*/ 98522 w 3743807"/>
              <a:gd name="connsiteY1" fmla="*/ 0 h 1299249"/>
              <a:gd name="connsiteX2" fmla="*/ 98522 w 3743807"/>
              <a:gd name="connsiteY2" fmla="*/ 21552 h 1299249"/>
              <a:gd name="connsiteX3" fmla="*/ 150861 w 3743807"/>
              <a:gd name="connsiteY3" fmla="*/ 21552 h 1299249"/>
              <a:gd name="connsiteX4" fmla="*/ 150861 w 3743807"/>
              <a:gd name="connsiteY4" fmla="*/ 36946 h 1299249"/>
              <a:gd name="connsiteX5" fmla="*/ 150861 w 3743807"/>
              <a:gd name="connsiteY5" fmla="*/ 36946 h 1299249"/>
              <a:gd name="connsiteX6" fmla="*/ 175491 w 3743807"/>
              <a:gd name="connsiteY6" fmla="*/ 52340 h 1299249"/>
              <a:gd name="connsiteX7" fmla="*/ 206279 w 3743807"/>
              <a:gd name="connsiteY7" fmla="*/ 52340 h 1299249"/>
              <a:gd name="connsiteX8" fmla="*/ 215516 w 3743807"/>
              <a:gd name="connsiteY8" fmla="*/ 61577 h 1299249"/>
              <a:gd name="connsiteX9" fmla="*/ 243225 w 3743807"/>
              <a:gd name="connsiteY9" fmla="*/ 61577 h 1299249"/>
              <a:gd name="connsiteX10" fmla="*/ 243225 w 3743807"/>
              <a:gd name="connsiteY10" fmla="*/ 86206 h 1299249"/>
              <a:gd name="connsiteX11" fmla="*/ 286328 w 3743807"/>
              <a:gd name="connsiteY11" fmla="*/ 86206 h 1299249"/>
              <a:gd name="connsiteX12" fmla="*/ 286328 w 3743807"/>
              <a:gd name="connsiteY12" fmla="*/ 113915 h 1299249"/>
              <a:gd name="connsiteX13" fmla="*/ 320194 w 3743807"/>
              <a:gd name="connsiteY13" fmla="*/ 113915 h 1299249"/>
              <a:gd name="connsiteX14" fmla="*/ 320194 w 3743807"/>
              <a:gd name="connsiteY14" fmla="*/ 144703 h 1299249"/>
              <a:gd name="connsiteX15" fmla="*/ 335588 w 3743807"/>
              <a:gd name="connsiteY15" fmla="*/ 144703 h 1299249"/>
              <a:gd name="connsiteX16" fmla="*/ 357140 w 3743807"/>
              <a:gd name="connsiteY16" fmla="*/ 166255 h 1299249"/>
              <a:gd name="connsiteX17" fmla="*/ 381770 w 3743807"/>
              <a:gd name="connsiteY17" fmla="*/ 190885 h 1299249"/>
              <a:gd name="connsiteX18" fmla="*/ 391007 w 3743807"/>
              <a:gd name="connsiteY18" fmla="*/ 200122 h 1299249"/>
              <a:gd name="connsiteX19" fmla="*/ 434110 w 3743807"/>
              <a:gd name="connsiteY19" fmla="*/ 200122 h 1299249"/>
              <a:gd name="connsiteX20" fmla="*/ 434110 w 3743807"/>
              <a:gd name="connsiteY20" fmla="*/ 240146 h 1299249"/>
              <a:gd name="connsiteX21" fmla="*/ 458740 w 3743807"/>
              <a:gd name="connsiteY21" fmla="*/ 240146 h 1299249"/>
              <a:gd name="connsiteX22" fmla="*/ 458740 w 3743807"/>
              <a:gd name="connsiteY22" fmla="*/ 255540 h 1299249"/>
              <a:gd name="connsiteX23" fmla="*/ 458740 w 3743807"/>
              <a:gd name="connsiteY23" fmla="*/ 255540 h 1299249"/>
              <a:gd name="connsiteX24" fmla="*/ 483370 w 3743807"/>
              <a:gd name="connsiteY24" fmla="*/ 280170 h 1299249"/>
              <a:gd name="connsiteX25" fmla="*/ 489528 w 3743807"/>
              <a:gd name="connsiteY25" fmla="*/ 286328 h 1299249"/>
              <a:gd name="connsiteX26" fmla="*/ 489528 w 3743807"/>
              <a:gd name="connsiteY26" fmla="*/ 304800 h 1299249"/>
              <a:gd name="connsiteX27" fmla="*/ 529552 w 3743807"/>
              <a:gd name="connsiteY27" fmla="*/ 304800 h 1299249"/>
              <a:gd name="connsiteX28" fmla="*/ 529552 w 3743807"/>
              <a:gd name="connsiteY28" fmla="*/ 335588 h 1299249"/>
              <a:gd name="connsiteX29" fmla="*/ 554182 w 3743807"/>
              <a:gd name="connsiteY29" fmla="*/ 335588 h 1299249"/>
              <a:gd name="connsiteX30" fmla="*/ 554182 w 3743807"/>
              <a:gd name="connsiteY30" fmla="*/ 344825 h 1299249"/>
              <a:gd name="connsiteX31" fmla="*/ 572655 w 3743807"/>
              <a:gd name="connsiteY31" fmla="*/ 344825 h 1299249"/>
              <a:gd name="connsiteX32" fmla="*/ 572655 w 3743807"/>
              <a:gd name="connsiteY32" fmla="*/ 381770 h 1299249"/>
              <a:gd name="connsiteX33" fmla="*/ 578813 w 3743807"/>
              <a:gd name="connsiteY33" fmla="*/ 387928 h 1299249"/>
              <a:gd name="connsiteX34" fmla="*/ 578813 w 3743807"/>
              <a:gd name="connsiteY34" fmla="*/ 403322 h 1299249"/>
              <a:gd name="connsiteX35" fmla="*/ 609600 w 3743807"/>
              <a:gd name="connsiteY35" fmla="*/ 403322 h 1299249"/>
              <a:gd name="connsiteX36" fmla="*/ 609600 w 3743807"/>
              <a:gd name="connsiteY36" fmla="*/ 424873 h 1299249"/>
              <a:gd name="connsiteX37" fmla="*/ 649625 w 3743807"/>
              <a:gd name="connsiteY37" fmla="*/ 427952 h 1299249"/>
              <a:gd name="connsiteX38" fmla="*/ 655782 w 3743807"/>
              <a:gd name="connsiteY38" fmla="*/ 446425 h 1299249"/>
              <a:gd name="connsiteX39" fmla="*/ 668097 w 3743807"/>
              <a:gd name="connsiteY39" fmla="*/ 446425 h 1299249"/>
              <a:gd name="connsiteX40" fmla="*/ 668097 w 3743807"/>
              <a:gd name="connsiteY40" fmla="*/ 480291 h 1299249"/>
              <a:gd name="connsiteX41" fmla="*/ 692728 w 3743807"/>
              <a:gd name="connsiteY41" fmla="*/ 480291 h 1299249"/>
              <a:gd name="connsiteX42" fmla="*/ 692728 w 3743807"/>
              <a:gd name="connsiteY42" fmla="*/ 492606 h 1299249"/>
              <a:gd name="connsiteX43" fmla="*/ 714279 w 3743807"/>
              <a:gd name="connsiteY43" fmla="*/ 492606 h 1299249"/>
              <a:gd name="connsiteX44" fmla="*/ 714279 w 3743807"/>
              <a:gd name="connsiteY44" fmla="*/ 504922 h 1299249"/>
              <a:gd name="connsiteX45" fmla="*/ 748146 w 3743807"/>
              <a:gd name="connsiteY45" fmla="*/ 504922 h 1299249"/>
              <a:gd name="connsiteX46" fmla="*/ 748146 w 3743807"/>
              <a:gd name="connsiteY46" fmla="*/ 526473 h 1299249"/>
              <a:gd name="connsiteX47" fmla="*/ 778934 w 3743807"/>
              <a:gd name="connsiteY47" fmla="*/ 526473 h 1299249"/>
              <a:gd name="connsiteX48" fmla="*/ 778934 w 3743807"/>
              <a:gd name="connsiteY48" fmla="*/ 541867 h 1299249"/>
              <a:gd name="connsiteX49" fmla="*/ 815879 w 3743807"/>
              <a:gd name="connsiteY49" fmla="*/ 541867 h 1299249"/>
              <a:gd name="connsiteX50" fmla="*/ 815879 w 3743807"/>
              <a:gd name="connsiteY50" fmla="*/ 572655 h 1299249"/>
              <a:gd name="connsiteX51" fmla="*/ 858982 w 3743807"/>
              <a:gd name="connsiteY51" fmla="*/ 572655 h 1299249"/>
              <a:gd name="connsiteX52" fmla="*/ 858982 w 3743807"/>
              <a:gd name="connsiteY52" fmla="*/ 588049 h 1299249"/>
              <a:gd name="connsiteX53" fmla="*/ 880534 w 3743807"/>
              <a:gd name="connsiteY53" fmla="*/ 588049 h 1299249"/>
              <a:gd name="connsiteX54" fmla="*/ 880534 w 3743807"/>
              <a:gd name="connsiteY54" fmla="*/ 606522 h 1299249"/>
              <a:gd name="connsiteX55" fmla="*/ 920558 w 3743807"/>
              <a:gd name="connsiteY55" fmla="*/ 606522 h 1299249"/>
              <a:gd name="connsiteX56" fmla="*/ 920558 w 3743807"/>
              <a:gd name="connsiteY56" fmla="*/ 640388 h 1299249"/>
              <a:gd name="connsiteX57" fmla="*/ 975976 w 3743807"/>
              <a:gd name="connsiteY57" fmla="*/ 640388 h 1299249"/>
              <a:gd name="connsiteX58" fmla="*/ 975976 w 3743807"/>
              <a:gd name="connsiteY58" fmla="*/ 674255 h 1299249"/>
              <a:gd name="connsiteX59" fmla="*/ 1012922 w 3743807"/>
              <a:gd name="connsiteY59" fmla="*/ 674255 h 1299249"/>
              <a:gd name="connsiteX60" fmla="*/ 1012922 w 3743807"/>
              <a:gd name="connsiteY60" fmla="*/ 701964 h 1299249"/>
              <a:gd name="connsiteX61" fmla="*/ 1034473 w 3743807"/>
              <a:gd name="connsiteY61" fmla="*/ 701964 h 1299249"/>
              <a:gd name="connsiteX62" fmla="*/ 1034473 w 3743807"/>
              <a:gd name="connsiteY62" fmla="*/ 714279 h 1299249"/>
              <a:gd name="connsiteX63" fmla="*/ 1059104 w 3743807"/>
              <a:gd name="connsiteY63" fmla="*/ 714279 h 1299249"/>
              <a:gd name="connsiteX64" fmla="*/ 1059104 w 3743807"/>
              <a:gd name="connsiteY64" fmla="*/ 735831 h 1299249"/>
              <a:gd name="connsiteX65" fmla="*/ 1071419 w 3743807"/>
              <a:gd name="connsiteY65" fmla="*/ 735831 h 1299249"/>
              <a:gd name="connsiteX66" fmla="*/ 1071419 w 3743807"/>
              <a:gd name="connsiteY66" fmla="*/ 766619 h 1299249"/>
              <a:gd name="connsiteX67" fmla="*/ 1145310 w 3743807"/>
              <a:gd name="connsiteY67" fmla="*/ 766619 h 1299249"/>
              <a:gd name="connsiteX68" fmla="*/ 1145310 w 3743807"/>
              <a:gd name="connsiteY68" fmla="*/ 782012 h 1299249"/>
              <a:gd name="connsiteX69" fmla="*/ 1166861 w 3743807"/>
              <a:gd name="connsiteY69" fmla="*/ 782012 h 1299249"/>
              <a:gd name="connsiteX70" fmla="*/ 1166861 w 3743807"/>
              <a:gd name="connsiteY70" fmla="*/ 794328 h 1299249"/>
              <a:gd name="connsiteX71" fmla="*/ 1213043 w 3743807"/>
              <a:gd name="connsiteY71" fmla="*/ 794328 h 1299249"/>
              <a:gd name="connsiteX72" fmla="*/ 1213043 w 3743807"/>
              <a:gd name="connsiteY72" fmla="*/ 806643 h 1299249"/>
              <a:gd name="connsiteX73" fmla="*/ 1240752 w 3743807"/>
              <a:gd name="connsiteY73" fmla="*/ 806643 h 1299249"/>
              <a:gd name="connsiteX74" fmla="*/ 1240752 w 3743807"/>
              <a:gd name="connsiteY74" fmla="*/ 828194 h 1299249"/>
              <a:gd name="connsiteX75" fmla="*/ 1274619 w 3743807"/>
              <a:gd name="connsiteY75" fmla="*/ 828194 h 1299249"/>
              <a:gd name="connsiteX76" fmla="*/ 1274619 w 3743807"/>
              <a:gd name="connsiteY76" fmla="*/ 855903 h 1299249"/>
              <a:gd name="connsiteX77" fmla="*/ 1314643 w 3743807"/>
              <a:gd name="connsiteY77" fmla="*/ 855903 h 1299249"/>
              <a:gd name="connsiteX78" fmla="*/ 1317722 w 3743807"/>
              <a:gd name="connsiteY78" fmla="*/ 874376 h 1299249"/>
              <a:gd name="connsiteX79" fmla="*/ 1342352 w 3743807"/>
              <a:gd name="connsiteY79" fmla="*/ 874376 h 1299249"/>
              <a:gd name="connsiteX80" fmla="*/ 1342352 w 3743807"/>
              <a:gd name="connsiteY80" fmla="*/ 892849 h 1299249"/>
              <a:gd name="connsiteX81" fmla="*/ 1379297 w 3743807"/>
              <a:gd name="connsiteY81" fmla="*/ 892849 h 1299249"/>
              <a:gd name="connsiteX82" fmla="*/ 1379297 w 3743807"/>
              <a:gd name="connsiteY82" fmla="*/ 914400 h 1299249"/>
              <a:gd name="connsiteX83" fmla="*/ 1422400 w 3743807"/>
              <a:gd name="connsiteY83" fmla="*/ 914400 h 1299249"/>
              <a:gd name="connsiteX84" fmla="*/ 1422400 w 3743807"/>
              <a:gd name="connsiteY84" fmla="*/ 945188 h 1299249"/>
              <a:gd name="connsiteX85" fmla="*/ 1468582 w 3743807"/>
              <a:gd name="connsiteY85" fmla="*/ 945188 h 1299249"/>
              <a:gd name="connsiteX86" fmla="*/ 1468582 w 3743807"/>
              <a:gd name="connsiteY86" fmla="*/ 966740 h 1299249"/>
              <a:gd name="connsiteX87" fmla="*/ 1517843 w 3743807"/>
              <a:gd name="connsiteY87" fmla="*/ 966740 h 1299249"/>
              <a:gd name="connsiteX88" fmla="*/ 1517843 w 3743807"/>
              <a:gd name="connsiteY88" fmla="*/ 982134 h 1299249"/>
              <a:gd name="connsiteX89" fmla="*/ 1545552 w 3743807"/>
              <a:gd name="connsiteY89" fmla="*/ 982134 h 1299249"/>
              <a:gd name="connsiteX90" fmla="*/ 1545552 w 3743807"/>
              <a:gd name="connsiteY90" fmla="*/ 994449 h 1299249"/>
              <a:gd name="connsiteX91" fmla="*/ 1656388 w 3743807"/>
              <a:gd name="connsiteY91" fmla="*/ 1012922 h 1299249"/>
              <a:gd name="connsiteX92" fmla="*/ 1668703 w 3743807"/>
              <a:gd name="connsiteY92" fmla="*/ 1056025 h 1299249"/>
              <a:gd name="connsiteX93" fmla="*/ 1684097 w 3743807"/>
              <a:gd name="connsiteY93" fmla="*/ 1022158 h 1299249"/>
              <a:gd name="connsiteX94" fmla="*/ 1684097 w 3743807"/>
              <a:gd name="connsiteY94" fmla="*/ 1031394 h 1299249"/>
              <a:gd name="connsiteX95" fmla="*/ 1721043 w 3743807"/>
              <a:gd name="connsiteY95" fmla="*/ 1031394 h 1299249"/>
              <a:gd name="connsiteX96" fmla="*/ 1721043 w 3743807"/>
              <a:gd name="connsiteY96" fmla="*/ 1062182 h 1299249"/>
              <a:gd name="connsiteX97" fmla="*/ 1748752 w 3743807"/>
              <a:gd name="connsiteY97" fmla="*/ 1062182 h 1299249"/>
              <a:gd name="connsiteX98" fmla="*/ 1748752 w 3743807"/>
              <a:gd name="connsiteY98" fmla="*/ 1074497 h 1299249"/>
              <a:gd name="connsiteX99" fmla="*/ 1782619 w 3743807"/>
              <a:gd name="connsiteY99" fmla="*/ 1074497 h 1299249"/>
              <a:gd name="connsiteX100" fmla="*/ 1794934 w 3743807"/>
              <a:gd name="connsiteY100" fmla="*/ 1086812 h 1299249"/>
              <a:gd name="connsiteX101" fmla="*/ 1878061 w 3743807"/>
              <a:gd name="connsiteY101" fmla="*/ 1086812 h 1299249"/>
              <a:gd name="connsiteX102" fmla="*/ 1878061 w 3743807"/>
              <a:gd name="connsiteY102" fmla="*/ 1117600 h 1299249"/>
              <a:gd name="connsiteX103" fmla="*/ 1942716 w 3743807"/>
              <a:gd name="connsiteY103" fmla="*/ 1117600 h 1299249"/>
              <a:gd name="connsiteX104" fmla="*/ 1942716 w 3743807"/>
              <a:gd name="connsiteY104" fmla="*/ 1126837 h 1299249"/>
              <a:gd name="connsiteX105" fmla="*/ 2053552 w 3743807"/>
              <a:gd name="connsiteY105" fmla="*/ 1126837 h 1299249"/>
              <a:gd name="connsiteX106" fmla="*/ 2053552 w 3743807"/>
              <a:gd name="connsiteY106" fmla="*/ 1148388 h 1299249"/>
              <a:gd name="connsiteX107" fmla="*/ 2241358 w 3743807"/>
              <a:gd name="connsiteY107" fmla="*/ 1148388 h 1299249"/>
              <a:gd name="connsiteX108" fmla="*/ 2241358 w 3743807"/>
              <a:gd name="connsiteY108" fmla="*/ 1176097 h 1299249"/>
              <a:gd name="connsiteX109" fmla="*/ 2401455 w 3743807"/>
              <a:gd name="connsiteY109" fmla="*/ 1176097 h 1299249"/>
              <a:gd name="connsiteX110" fmla="*/ 2401455 w 3743807"/>
              <a:gd name="connsiteY110" fmla="*/ 1188412 h 1299249"/>
              <a:gd name="connsiteX111" fmla="*/ 2515370 w 3743807"/>
              <a:gd name="connsiteY111" fmla="*/ 1188412 h 1299249"/>
              <a:gd name="connsiteX112" fmla="*/ 2549237 w 3743807"/>
              <a:gd name="connsiteY112" fmla="*/ 1209964 h 1299249"/>
              <a:gd name="connsiteX113" fmla="*/ 2786304 w 3743807"/>
              <a:gd name="connsiteY113" fmla="*/ 1216122 h 1299249"/>
              <a:gd name="connsiteX114" fmla="*/ 2786304 w 3743807"/>
              <a:gd name="connsiteY114" fmla="*/ 1228437 h 1299249"/>
              <a:gd name="connsiteX115" fmla="*/ 2804776 w 3743807"/>
              <a:gd name="connsiteY115" fmla="*/ 1228437 h 1299249"/>
              <a:gd name="connsiteX116" fmla="*/ 2804776 w 3743807"/>
              <a:gd name="connsiteY116" fmla="*/ 1253067 h 1299249"/>
              <a:gd name="connsiteX117" fmla="*/ 2952558 w 3743807"/>
              <a:gd name="connsiteY117" fmla="*/ 1253067 h 1299249"/>
              <a:gd name="connsiteX118" fmla="*/ 2952558 w 3743807"/>
              <a:gd name="connsiteY118" fmla="*/ 1299249 h 1299249"/>
              <a:gd name="connsiteX119" fmla="*/ 3743807 w 3743807"/>
              <a:gd name="connsiteY119" fmla="*/ 1299249 h 1299249"/>
              <a:gd name="connsiteX0" fmla="*/ 0 w 3743807"/>
              <a:gd name="connsiteY0" fmla="*/ 0 h 1299249"/>
              <a:gd name="connsiteX1" fmla="*/ 98522 w 3743807"/>
              <a:gd name="connsiteY1" fmla="*/ 0 h 1299249"/>
              <a:gd name="connsiteX2" fmla="*/ 98522 w 3743807"/>
              <a:gd name="connsiteY2" fmla="*/ 21552 h 1299249"/>
              <a:gd name="connsiteX3" fmla="*/ 150861 w 3743807"/>
              <a:gd name="connsiteY3" fmla="*/ 21552 h 1299249"/>
              <a:gd name="connsiteX4" fmla="*/ 150861 w 3743807"/>
              <a:gd name="connsiteY4" fmla="*/ 36946 h 1299249"/>
              <a:gd name="connsiteX5" fmla="*/ 150861 w 3743807"/>
              <a:gd name="connsiteY5" fmla="*/ 36946 h 1299249"/>
              <a:gd name="connsiteX6" fmla="*/ 175491 w 3743807"/>
              <a:gd name="connsiteY6" fmla="*/ 52340 h 1299249"/>
              <a:gd name="connsiteX7" fmla="*/ 206279 w 3743807"/>
              <a:gd name="connsiteY7" fmla="*/ 52340 h 1299249"/>
              <a:gd name="connsiteX8" fmla="*/ 215516 w 3743807"/>
              <a:gd name="connsiteY8" fmla="*/ 61577 h 1299249"/>
              <a:gd name="connsiteX9" fmla="*/ 243225 w 3743807"/>
              <a:gd name="connsiteY9" fmla="*/ 61577 h 1299249"/>
              <a:gd name="connsiteX10" fmla="*/ 243225 w 3743807"/>
              <a:gd name="connsiteY10" fmla="*/ 86206 h 1299249"/>
              <a:gd name="connsiteX11" fmla="*/ 286328 w 3743807"/>
              <a:gd name="connsiteY11" fmla="*/ 86206 h 1299249"/>
              <a:gd name="connsiteX12" fmla="*/ 286328 w 3743807"/>
              <a:gd name="connsiteY12" fmla="*/ 113915 h 1299249"/>
              <a:gd name="connsiteX13" fmla="*/ 320194 w 3743807"/>
              <a:gd name="connsiteY13" fmla="*/ 113915 h 1299249"/>
              <a:gd name="connsiteX14" fmla="*/ 320194 w 3743807"/>
              <a:gd name="connsiteY14" fmla="*/ 144703 h 1299249"/>
              <a:gd name="connsiteX15" fmla="*/ 335588 w 3743807"/>
              <a:gd name="connsiteY15" fmla="*/ 144703 h 1299249"/>
              <a:gd name="connsiteX16" fmla="*/ 357140 w 3743807"/>
              <a:gd name="connsiteY16" fmla="*/ 166255 h 1299249"/>
              <a:gd name="connsiteX17" fmla="*/ 381770 w 3743807"/>
              <a:gd name="connsiteY17" fmla="*/ 190885 h 1299249"/>
              <a:gd name="connsiteX18" fmla="*/ 391007 w 3743807"/>
              <a:gd name="connsiteY18" fmla="*/ 200122 h 1299249"/>
              <a:gd name="connsiteX19" fmla="*/ 434110 w 3743807"/>
              <a:gd name="connsiteY19" fmla="*/ 200122 h 1299249"/>
              <a:gd name="connsiteX20" fmla="*/ 434110 w 3743807"/>
              <a:gd name="connsiteY20" fmla="*/ 240146 h 1299249"/>
              <a:gd name="connsiteX21" fmla="*/ 458740 w 3743807"/>
              <a:gd name="connsiteY21" fmla="*/ 240146 h 1299249"/>
              <a:gd name="connsiteX22" fmla="*/ 458740 w 3743807"/>
              <a:gd name="connsiteY22" fmla="*/ 255540 h 1299249"/>
              <a:gd name="connsiteX23" fmla="*/ 458740 w 3743807"/>
              <a:gd name="connsiteY23" fmla="*/ 255540 h 1299249"/>
              <a:gd name="connsiteX24" fmla="*/ 483370 w 3743807"/>
              <a:gd name="connsiteY24" fmla="*/ 280170 h 1299249"/>
              <a:gd name="connsiteX25" fmla="*/ 489528 w 3743807"/>
              <a:gd name="connsiteY25" fmla="*/ 286328 h 1299249"/>
              <a:gd name="connsiteX26" fmla="*/ 489528 w 3743807"/>
              <a:gd name="connsiteY26" fmla="*/ 304800 h 1299249"/>
              <a:gd name="connsiteX27" fmla="*/ 529552 w 3743807"/>
              <a:gd name="connsiteY27" fmla="*/ 304800 h 1299249"/>
              <a:gd name="connsiteX28" fmla="*/ 529552 w 3743807"/>
              <a:gd name="connsiteY28" fmla="*/ 335588 h 1299249"/>
              <a:gd name="connsiteX29" fmla="*/ 554182 w 3743807"/>
              <a:gd name="connsiteY29" fmla="*/ 335588 h 1299249"/>
              <a:gd name="connsiteX30" fmla="*/ 554182 w 3743807"/>
              <a:gd name="connsiteY30" fmla="*/ 344825 h 1299249"/>
              <a:gd name="connsiteX31" fmla="*/ 572655 w 3743807"/>
              <a:gd name="connsiteY31" fmla="*/ 344825 h 1299249"/>
              <a:gd name="connsiteX32" fmla="*/ 572655 w 3743807"/>
              <a:gd name="connsiteY32" fmla="*/ 381770 h 1299249"/>
              <a:gd name="connsiteX33" fmla="*/ 578813 w 3743807"/>
              <a:gd name="connsiteY33" fmla="*/ 387928 h 1299249"/>
              <a:gd name="connsiteX34" fmla="*/ 578813 w 3743807"/>
              <a:gd name="connsiteY34" fmla="*/ 403322 h 1299249"/>
              <a:gd name="connsiteX35" fmla="*/ 609600 w 3743807"/>
              <a:gd name="connsiteY35" fmla="*/ 403322 h 1299249"/>
              <a:gd name="connsiteX36" fmla="*/ 609600 w 3743807"/>
              <a:gd name="connsiteY36" fmla="*/ 424873 h 1299249"/>
              <a:gd name="connsiteX37" fmla="*/ 649625 w 3743807"/>
              <a:gd name="connsiteY37" fmla="*/ 427952 h 1299249"/>
              <a:gd name="connsiteX38" fmla="*/ 655782 w 3743807"/>
              <a:gd name="connsiteY38" fmla="*/ 446425 h 1299249"/>
              <a:gd name="connsiteX39" fmla="*/ 668097 w 3743807"/>
              <a:gd name="connsiteY39" fmla="*/ 446425 h 1299249"/>
              <a:gd name="connsiteX40" fmla="*/ 668097 w 3743807"/>
              <a:gd name="connsiteY40" fmla="*/ 480291 h 1299249"/>
              <a:gd name="connsiteX41" fmla="*/ 692728 w 3743807"/>
              <a:gd name="connsiteY41" fmla="*/ 480291 h 1299249"/>
              <a:gd name="connsiteX42" fmla="*/ 692728 w 3743807"/>
              <a:gd name="connsiteY42" fmla="*/ 492606 h 1299249"/>
              <a:gd name="connsiteX43" fmla="*/ 714279 w 3743807"/>
              <a:gd name="connsiteY43" fmla="*/ 492606 h 1299249"/>
              <a:gd name="connsiteX44" fmla="*/ 714279 w 3743807"/>
              <a:gd name="connsiteY44" fmla="*/ 504922 h 1299249"/>
              <a:gd name="connsiteX45" fmla="*/ 748146 w 3743807"/>
              <a:gd name="connsiteY45" fmla="*/ 504922 h 1299249"/>
              <a:gd name="connsiteX46" fmla="*/ 748146 w 3743807"/>
              <a:gd name="connsiteY46" fmla="*/ 526473 h 1299249"/>
              <a:gd name="connsiteX47" fmla="*/ 778934 w 3743807"/>
              <a:gd name="connsiteY47" fmla="*/ 526473 h 1299249"/>
              <a:gd name="connsiteX48" fmla="*/ 778934 w 3743807"/>
              <a:gd name="connsiteY48" fmla="*/ 541867 h 1299249"/>
              <a:gd name="connsiteX49" fmla="*/ 815879 w 3743807"/>
              <a:gd name="connsiteY49" fmla="*/ 541867 h 1299249"/>
              <a:gd name="connsiteX50" fmla="*/ 815879 w 3743807"/>
              <a:gd name="connsiteY50" fmla="*/ 572655 h 1299249"/>
              <a:gd name="connsiteX51" fmla="*/ 858982 w 3743807"/>
              <a:gd name="connsiteY51" fmla="*/ 572655 h 1299249"/>
              <a:gd name="connsiteX52" fmla="*/ 858982 w 3743807"/>
              <a:gd name="connsiteY52" fmla="*/ 588049 h 1299249"/>
              <a:gd name="connsiteX53" fmla="*/ 880534 w 3743807"/>
              <a:gd name="connsiteY53" fmla="*/ 588049 h 1299249"/>
              <a:gd name="connsiteX54" fmla="*/ 880534 w 3743807"/>
              <a:gd name="connsiteY54" fmla="*/ 606522 h 1299249"/>
              <a:gd name="connsiteX55" fmla="*/ 920558 w 3743807"/>
              <a:gd name="connsiteY55" fmla="*/ 606522 h 1299249"/>
              <a:gd name="connsiteX56" fmla="*/ 920558 w 3743807"/>
              <a:gd name="connsiteY56" fmla="*/ 640388 h 1299249"/>
              <a:gd name="connsiteX57" fmla="*/ 975976 w 3743807"/>
              <a:gd name="connsiteY57" fmla="*/ 640388 h 1299249"/>
              <a:gd name="connsiteX58" fmla="*/ 975976 w 3743807"/>
              <a:gd name="connsiteY58" fmla="*/ 674255 h 1299249"/>
              <a:gd name="connsiteX59" fmla="*/ 1012922 w 3743807"/>
              <a:gd name="connsiteY59" fmla="*/ 674255 h 1299249"/>
              <a:gd name="connsiteX60" fmla="*/ 1012922 w 3743807"/>
              <a:gd name="connsiteY60" fmla="*/ 701964 h 1299249"/>
              <a:gd name="connsiteX61" fmla="*/ 1034473 w 3743807"/>
              <a:gd name="connsiteY61" fmla="*/ 701964 h 1299249"/>
              <a:gd name="connsiteX62" fmla="*/ 1034473 w 3743807"/>
              <a:gd name="connsiteY62" fmla="*/ 714279 h 1299249"/>
              <a:gd name="connsiteX63" fmla="*/ 1059104 w 3743807"/>
              <a:gd name="connsiteY63" fmla="*/ 714279 h 1299249"/>
              <a:gd name="connsiteX64" fmla="*/ 1059104 w 3743807"/>
              <a:gd name="connsiteY64" fmla="*/ 735831 h 1299249"/>
              <a:gd name="connsiteX65" fmla="*/ 1071419 w 3743807"/>
              <a:gd name="connsiteY65" fmla="*/ 735831 h 1299249"/>
              <a:gd name="connsiteX66" fmla="*/ 1071419 w 3743807"/>
              <a:gd name="connsiteY66" fmla="*/ 766619 h 1299249"/>
              <a:gd name="connsiteX67" fmla="*/ 1145310 w 3743807"/>
              <a:gd name="connsiteY67" fmla="*/ 766619 h 1299249"/>
              <a:gd name="connsiteX68" fmla="*/ 1145310 w 3743807"/>
              <a:gd name="connsiteY68" fmla="*/ 782012 h 1299249"/>
              <a:gd name="connsiteX69" fmla="*/ 1166861 w 3743807"/>
              <a:gd name="connsiteY69" fmla="*/ 782012 h 1299249"/>
              <a:gd name="connsiteX70" fmla="*/ 1166861 w 3743807"/>
              <a:gd name="connsiteY70" fmla="*/ 794328 h 1299249"/>
              <a:gd name="connsiteX71" fmla="*/ 1213043 w 3743807"/>
              <a:gd name="connsiteY71" fmla="*/ 794328 h 1299249"/>
              <a:gd name="connsiteX72" fmla="*/ 1213043 w 3743807"/>
              <a:gd name="connsiteY72" fmla="*/ 806643 h 1299249"/>
              <a:gd name="connsiteX73" fmla="*/ 1240752 w 3743807"/>
              <a:gd name="connsiteY73" fmla="*/ 806643 h 1299249"/>
              <a:gd name="connsiteX74" fmla="*/ 1240752 w 3743807"/>
              <a:gd name="connsiteY74" fmla="*/ 828194 h 1299249"/>
              <a:gd name="connsiteX75" fmla="*/ 1274619 w 3743807"/>
              <a:gd name="connsiteY75" fmla="*/ 828194 h 1299249"/>
              <a:gd name="connsiteX76" fmla="*/ 1274619 w 3743807"/>
              <a:gd name="connsiteY76" fmla="*/ 855903 h 1299249"/>
              <a:gd name="connsiteX77" fmla="*/ 1314643 w 3743807"/>
              <a:gd name="connsiteY77" fmla="*/ 855903 h 1299249"/>
              <a:gd name="connsiteX78" fmla="*/ 1317722 w 3743807"/>
              <a:gd name="connsiteY78" fmla="*/ 874376 h 1299249"/>
              <a:gd name="connsiteX79" fmla="*/ 1342352 w 3743807"/>
              <a:gd name="connsiteY79" fmla="*/ 874376 h 1299249"/>
              <a:gd name="connsiteX80" fmla="*/ 1342352 w 3743807"/>
              <a:gd name="connsiteY80" fmla="*/ 892849 h 1299249"/>
              <a:gd name="connsiteX81" fmla="*/ 1379297 w 3743807"/>
              <a:gd name="connsiteY81" fmla="*/ 892849 h 1299249"/>
              <a:gd name="connsiteX82" fmla="*/ 1379297 w 3743807"/>
              <a:gd name="connsiteY82" fmla="*/ 914400 h 1299249"/>
              <a:gd name="connsiteX83" fmla="*/ 1422400 w 3743807"/>
              <a:gd name="connsiteY83" fmla="*/ 914400 h 1299249"/>
              <a:gd name="connsiteX84" fmla="*/ 1422400 w 3743807"/>
              <a:gd name="connsiteY84" fmla="*/ 945188 h 1299249"/>
              <a:gd name="connsiteX85" fmla="*/ 1468582 w 3743807"/>
              <a:gd name="connsiteY85" fmla="*/ 945188 h 1299249"/>
              <a:gd name="connsiteX86" fmla="*/ 1468582 w 3743807"/>
              <a:gd name="connsiteY86" fmla="*/ 966740 h 1299249"/>
              <a:gd name="connsiteX87" fmla="*/ 1517843 w 3743807"/>
              <a:gd name="connsiteY87" fmla="*/ 966740 h 1299249"/>
              <a:gd name="connsiteX88" fmla="*/ 1517843 w 3743807"/>
              <a:gd name="connsiteY88" fmla="*/ 982134 h 1299249"/>
              <a:gd name="connsiteX89" fmla="*/ 1545552 w 3743807"/>
              <a:gd name="connsiteY89" fmla="*/ 982134 h 1299249"/>
              <a:gd name="connsiteX90" fmla="*/ 1545552 w 3743807"/>
              <a:gd name="connsiteY90" fmla="*/ 994449 h 1299249"/>
              <a:gd name="connsiteX91" fmla="*/ 1656388 w 3743807"/>
              <a:gd name="connsiteY91" fmla="*/ 994449 h 1299249"/>
              <a:gd name="connsiteX92" fmla="*/ 1668703 w 3743807"/>
              <a:gd name="connsiteY92" fmla="*/ 1056025 h 1299249"/>
              <a:gd name="connsiteX93" fmla="*/ 1684097 w 3743807"/>
              <a:gd name="connsiteY93" fmla="*/ 1022158 h 1299249"/>
              <a:gd name="connsiteX94" fmla="*/ 1684097 w 3743807"/>
              <a:gd name="connsiteY94" fmla="*/ 1031394 h 1299249"/>
              <a:gd name="connsiteX95" fmla="*/ 1721043 w 3743807"/>
              <a:gd name="connsiteY95" fmla="*/ 1031394 h 1299249"/>
              <a:gd name="connsiteX96" fmla="*/ 1721043 w 3743807"/>
              <a:gd name="connsiteY96" fmla="*/ 1062182 h 1299249"/>
              <a:gd name="connsiteX97" fmla="*/ 1748752 w 3743807"/>
              <a:gd name="connsiteY97" fmla="*/ 1062182 h 1299249"/>
              <a:gd name="connsiteX98" fmla="*/ 1748752 w 3743807"/>
              <a:gd name="connsiteY98" fmla="*/ 1074497 h 1299249"/>
              <a:gd name="connsiteX99" fmla="*/ 1782619 w 3743807"/>
              <a:gd name="connsiteY99" fmla="*/ 1074497 h 1299249"/>
              <a:gd name="connsiteX100" fmla="*/ 1794934 w 3743807"/>
              <a:gd name="connsiteY100" fmla="*/ 1086812 h 1299249"/>
              <a:gd name="connsiteX101" fmla="*/ 1878061 w 3743807"/>
              <a:gd name="connsiteY101" fmla="*/ 1086812 h 1299249"/>
              <a:gd name="connsiteX102" fmla="*/ 1878061 w 3743807"/>
              <a:gd name="connsiteY102" fmla="*/ 1117600 h 1299249"/>
              <a:gd name="connsiteX103" fmla="*/ 1942716 w 3743807"/>
              <a:gd name="connsiteY103" fmla="*/ 1117600 h 1299249"/>
              <a:gd name="connsiteX104" fmla="*/ 1942716 w 3743807"/>
              <a:gd name="connsiteY104" fmla="*/ 1126837 h 1299249"/>
              <a:gd name="connsiteX105" fmla="*/ 2053552 w 3743807"/>
              <a:gd name="connsiteY105" fmla="*/ 1126837 h 1299249"/>
              <a:gd name="connsiteX106" fmla="*/ 2053552 w 3743807"/>
              <a:gd name="connsiteY106" fmla="*/ 1148388 h 1299249"/>
              <a:gd name="connsiteX107" fmla="*/ 2241358 w 3743807"/>
              <a:gd name="connsiteY107" fmla="*/ 1148388 h 1299249"/>
              <a:gd name="connsiteX108" fmla="*/ 2241358 w 3743807"/>
              <a:gd name="connsiteY108" fmla="*/ 1176097 h 1299249"/>
              <a:gd name="connsiteX109" fmla="*/ 2401455 w 3743807"/>
              <a:gd name="connsiteY109" fmla="*/ 1176097 h 1299249"/>
              <a:gd name="connsiteX110" fmla="*/ 2401455 w 3743807"/>
              <a:gd name="connsiteY110" fmla="*/ 1188412 h 1299249"/>
              <a:gd name="connsiteX111" fmla="*/ 2515370 w 3743807"/>
              <a:gd name="connsiteY111" fmla="*/ 1188412 h 1299249"/>
              <a:gd name="connsiteX112" fmla="*/ 2549237 w 3743807"/>
              <a:gd name="connsiteY112" fmla="*/ 1209964 h 1299249"/>
              <a:gd name="connsiteX113" fmla="*/ 2786304 w 3743807"/>
              <a:gd name="connsiteY113" fmla="*/ 1216122 h 1299249"/>
              <a:gd name="connsiteX114" fmla="*/ 2786304 w 3743807"/>
              <a:gd name="connsiteY114" fmla="*/ 1228437 h 1299249"/>
              <a:gd name="connsiteX115" fmla="*/ 2804776 w 3743807"/>
              <a:gd name="connsiteY115" fmla="*/ 1228437 h 1299249"/>
              <a:gd name="connsiteX116" fmla="*/ 2804776 w 3743807"/>
              <a:gd name="connsiteY116" fmla="*/ 1253067 h 1299249"/>
              <a:gd name="connsiteX117" fmla="*/ 2952558 w 3743807"/>
              <a:gd name="connsiteY117" fmla="*/ 1253067 h 1299249"/>
              <a:gd name="connsiteX118" fmla="*/ 2952558 w 3743807"/>
              <a:gd name="connsiteY118" fmla="*/ 1299249 h 1299249"/>
              <a:gd name="connsiteX119" fmla="*/ 3743807 w 3743807"/>
              <a:gd name="connsiteY119" fmla="*/ 1299249 h 1299249"/>
              <a:gd name="connsiteX0" fmla="*/ 0 w 3743807"/>
              <a:gd name="connsiteY0" fmla="*/ 0 h 1299249"/>
              <a:gd name="connsiteX1" fmla="*/ 98522 w 3743807"/>
              <a:gd name="connsiteY1" fmla="*/ 0 h 1299249"/>
              <a:gd name="connsiteX2" fmla="*/ 98522 w 3743807"/>
              <a:gd name="connsiteY2" fmla="*/ 21552 h 1299249"/>
              <a:gd name="connsiteX3" fmla="*/ 150861 w 3743807"/>
              <a:gd name="connsiteY3" fmla="*/ 21552 h 1299249"/>
              <a:gd name="connsiteX4" fmla="*/ 150861 w 3743807"/>
              <a:gd name="connsiteY4" fmla="*/ 36946 h 1299249"/>
              <a:gd name="connsiteX5" fmla="*/ 150861 w 3743807"/>
              <a:gd name="connsiteY5" fmla="*/ 36946 h 1299249"/>
              <a:gd name="connsiteX6" fmla="*/ 175491 w 3743807"/>
              <a:gd name="connsiteY6" fmla="*/ 52340 h 1299249"/>
              <a:gd name="connsiteX7" fmla="*/ 206279 w 3743807"/>
              <a:gd name="connsiteY7" fmla="*/ 52340 h 1299249"/>
              <a:gd name="connsiteX8" fmla="*/ 215516 w 3743807"/>
              <a:gd name="connsiteY8" fmla="*/ 61577 h 1299249"/>
              <a:gd name="connsiteX9" fmla="*/ 243225 w 3743807"/>
              <a:gd name="connsiteY9" fmla="*/ 61577 h 1299249"/>
              <a:gd name="connsiteX10" fmla="*/ 243225 w 3743807"/>
              <a:gd name="connsiteY10" fmla="*/ 86206 h 1299249"/>
              <a:gd name="connsiteX11" fmla="*/ 286328 w 3743807"/>
              <a:gd name="connsiteY11" fmla="*/ 86206 h 1299249"/>
              <a:gd name="connsiteX12" fmla="*/ 286328 w 3743807"/>
              <a:gd name="connsiteY12" fmla="*/ 113915 h 1299249"/>
              <a:gd name="connsiteX13" fmla="*/ 320194 w 3743807"/>
              <a:gd name="connsiteY13" fmla="*/ 113915 h 1299249"/>
              <a:gd name="connsiteX14" fmla="*/ 320194 w 3743807"/>
              <a:gd name="connsiteY14" fmla="*/ 144703 h 1299249"/>
              <a:gd name="connsiteX15" fmla="*/ 335588 w 3743807"/>
              <a:gd name="connsiteY15" fmla="*/ 144703 h 1299249"/>
              <a:gd name="connsiteX16" fmla="*/ 357140 w 3743807"/>
              <a:gd name="connsiteY16" fmla="*/ 166255 h 1299249"/>
              <a:gd name="connsiteX17" fmla="*/ 381770 w 3743807"/>
              <a:gd name="connsiteY17" fmla="*/ 190885 h 1299249"/>
              <a:gd name="connsiteX18" fmla="*/ 391007 w 3743807"/>
              <a:gd name="connsiteY18" fmla="*/ 200122 h 1299249"/>
              <a:gd name="connsiteX19" fmla="*/ 434110 w 3743807"/>
              <a:gd name="connsiteY19" fmla="*/ 200122 h 1299249"/>
              <a:gd name="connsiteX20" fmla="*/ 434110 w 3743807"/>
              <a:gd name="connsiteY20" fmla="*/ 240146 h 1299249"/>
              <a:gd name="connsiteX21" fmla="*/ 458740 w 3743807"/>
              <a:gd name="connsiteY21" fmla="*/ 240146 h 1299249"/>
              <a:gd name="connsiteX22" fmla="*/ 458740 w 3743807"/>
              <a:gd name="connsiteY22" fmla="*/ 255540 h 1299249"/>
              <a:gd name="connsiteX23" fmla="*/ 458740 w 3743807"/>
              <a:gd name="connsiteY23" fmla="*/ 255540 h 1299249"/>
              <a:gd name="connsiteX24" fmla="*/ 483370 w 3743807"/>
              <a:gd name="connsiteY24" fmla="*/ 280170 h 1299249"/>
              <a:gd name="connsiteX25" fmla="*/ 489528 w 3743807"/>
              <a:gd name="connsiteY25" fmla="*/ 286328 h 1299249"/>
              <a:gd name="connsiteX26" fmla="*/ 489528 w 3743807"/>
              <a:gd name="connsiteY26" fmla="*/ 304800 h 1299249"/>
              <a:gd name="connsiteX27" fmla="*/ 529552 w 3743807"/>
              <a:gd name="connsiteY27" fmla="*/ 304800 h 1299249"/>
              <a:gd name="connsiteX28" fmla="*/ 529552 w 3743807"/>
              <a:gd name="connsiteY28" fmla="*/ 335588 h 1299249"/>
              <a:gd name="connsiteX29" fmla="*/ 554182 w 3743807"/>
              <a:gd name="connsiteY29" fmla="*/ 335588 h 1299249"/>
              <a:gd name="connsiteX30" fmla="*/ 554182 w 3743807"/>
              <a:gd name="connsiteY30" fmla="*/ 344825 h 1299249"/>
              <a:gd name="connsiteX31" fmla="*/ 572655 w 3743807"/>
              <a:gd name="connsiteY31" fmla="*/ 344825 h 1299249"/>
              <a:gd name="connsiteX32" fmla="*/ 572655 w 3743807"/>
              <a:gd name="connsiteY32" fmla="*/ 381770 h 1299249"/>
              <a:gd name="connsiteX33" fmla="*/ 578813 w 3743807"/>
              <a:gd name="connsiteY33" fmla="*/ 387928 h 1299249"/>
              <a:gd name="connsiteX34" fmla="*/ 578813 w 3743807"/>
              <a:gd name="connsiteY34" fmla="*/ 403322 h 1299249"/>
              <a:gd name="connsiteX35" fmla="*/ 609600 w 3743807"/>
              <a:gd name="connsiteY35" fmla="*/ 403322 h 1299249"/>
              <a:gd name="connsiteX36" fmla="*/ 609600 w 3743807"/>
              <a:gd name="connsiteY36" fmla="*/ 424873 h 1299249"/>
              <a:gd name="connsiteX37" fmla="*/ 649625 w 3743807"/>
              <a:gd name="connsiteY37" fmla="*/ 427952 h 1299249"/>
              <a:gd name="connsiteX38" fmla="*/ 655782 w 3743807"/>
              <a:gd name="connsiteY38" fmla="*/ 446425 h 1299249"/>
              <a:gd name="connsiteX39" fmla="*/ 668097 w 3743807"/>
              <a:gd name="connsiteY39" fmla="*/ 446425 h 1299249"/>
              <a:gd name="connsiteX40" fmla="*/ 668097 w 3743807"/>
              <a:gd name="connsiteY40" fmla="*/ 480291 h 1299249"/>
              <a:gd name="connsiteX41" fmla="*/ 692728 w 3743807"/>
              <a:gd name="connsiteY41" fmla="*/ 480291 h 1299249"/>
              <a:gd name="connsiteX42" fmla="*/ 692728 w 3743807"/>
              <a:gd name="connsiteY42" fmla="*/ 492606 h 1299249"/>
              <a:gd name="connsiteX43" fmla="*/ 714279 w 3743807"/>
              <a:gd name="connsiteY43" fmla="*/ 492606 h 1299249"/>
              <a:gd name="connsiteX44" fmla="*/ 714279 w 3743807"/>
              <a:gd name="connsiteY44" fmla="*/ 504922 h 1299249"/>
              <a:gd name="connsiteX45" fmla="*/ 748146 w 3743807"/>
              <a:gd name="connsiteY45" fmla="*/ 504922 h 1299249"/>
              <a:gd name="connsiteX46" fmla="*/ 748146 w 3743807"/>
              <a:gd name="connsiteY46" fmla="*/ 526473 h 1299249"/>
              <a:gd name="connsiteX47" fmla="*/ 778934 w 3743807"/>
              <a:gd name="connsiteY47" fmla="*/ 526473 h 1299249"/>
              <a:gd name="connsiteX48" fmla="*/ 778934 w 3743807"/>
              <a:gd name="connsiteY48" fmla="*/ 541867 h 1299249"/>
              <a:gd name="connsiteX49" fmla="*/ 815879 w 3743807"/>
              <a:gd name="connsiteY49" fmla="*/ 541867 h 1299249"/>
              <a:gd name="connsiteX50" fmla="*/ 815879 w 3743807"/>
              <a:gd name="connsiteY50" fmla="*/ 572655 h 1299249"/>
              <a:gd name="connsiteX51" fmla="*/ 858982 w 3743807"/>
              <a:gd name="connsiteY51" fmla="*/ 572655 h 1299249"/>
              <a:gd name="connsiteX52" fmla="*/ 858982 w 3743807"/>
              <a:gd name="connsiteY52" fmla="*/ 588049 h 1299249"/>
              <a:gd name="connsiteX53" fmla="*/ 880534 w 3743807"/>
              <a:gd name="connsiteY53" fmla="*/ 588049 h 1299249"/>
              <a:gd name="connsiteX54" fmla="*/ 880534 w 3743807"/>
              <a:gd name="connsiteY54" fmla="*/ 606522 h 1299249"/>
              <a:gd name="connsiteX55" fmla="*/ 920558 w 3743807"/>
              <a:gd name="connsiteY55" fmla="*/ 606522 h 1299249"/>
              <a:gd name="connsiteX56" fmla="*/ 920558 w 3743807"/>
              <a:gd name="connsiteY56" fmla="*/ 640388 h 1299249"/>
              <a:gd name="connsiteX57" fmla="*/ 975976 w 3743807"/>
              <a:gd name="connsiteY57" fmla="*/ 640388 h 1299249"/>
              <a:gd name="connsiteX58" fmla="*/ 975976 w 3743807"/>
              <a:gd name="connsiteY58" fmla="*/ 674255 h 1299249"/>
              <a:gd name="connsiteX59" fmla="*/ 1012922 w 3743807"/>
              <a:gd name="connsiteY59" fmla="*/ 674255 h 1299249"/>
              <a:gd name="connsiteX60" fmla="*/ 1012922 w 3743807"/>
              <a:gd name="connsiteY60" fmla="*/ 701964 h 1299249"/>
              <a:gd name="connsiteX61" fmla="*/ 1034473 w 3743807"/>
              <a:gd name="connsiteY61" fmla="*/ 701964 h 1299249"/>
              <a:gd name="connsiteX62" fmla="*/ 1034473 w 3743807"/>
              <a:gd name="connsiteY62" fmla="*/ 714279 h 1299249"/>
              <a:gd name="connsiteX63" fmla="*/ 1059104 w 3743807"/>
              <a:gd name="connsiteY63" fmla="*/ 714279 h 1299249"/>
              <a:gd name="connsiteX64" fmla="*/ 1059104 w 3743807"/>
              <a:gd name="connsiteY64" fmla="*/ 735831 h 1299249"/>
              <a:gd name="connsiteX65" fmla="*/ 1071419 w 3743807"/>
              <a:gd name="connsiteY65" fmla="*/ 735831 h 1299249"/>
              <a:gd name="connsiteX66" fmla="*/ 1071419 w 3743807"/>
              <a:gd name="connsiteY66" fmla="*/ 766619 h 1299249"/>
              <a:gd name="connsiteX67" fmla="*/ 1145310 w 3743807"/>
              <a:gd name="connsiteY67" fmla="*/ 766619 h 1299249"/>
              <a:gd name="connsiteX68" fmla="*/ 1145310 w 3743807"/>
              <a:gd name="connsiteY68" fmla="*/ 782012 h 1299249"/>
              <a:gd name="connsiteX69" fmla="*/ 1166861 w 3743807"/>
              <a:gd name="connsiteY69" fmla="*/ 782012 h 1299249"/>
              <a:gd name="connsiteX70" fmla="*/ 1166861 w 3743807"/>
              <a:gd name="connsiteY70" fmla="*/ 794328 h 1299249"/>
              <a:gd name="connsiteX71" fmla="*/ 1213043 w 3743807"/>
              <a:gd name="connsiteY71" fmla="*/ 794328 h 1299249"/>
              <a:gd name="connsiteX72" fmla="*/ 1213043 w 3743807"/>
              <a:gd name="connsiteY72" fmla="*/ 806643 h 1299249"/>
              <a:gd name="connsiteX73" fmla="*/ 1240752 w 3743807"/>
              <a:gd name="connsiteY73" fmla="*/ 806643 h 1299249"/>
              <a:gd name="connsiteX74" fmla="*/ 1240752 w 3743807"/>
              <a:gd name="connsiteY74" fmla="*/ 828194 h 1299249"/>
              <a:gd name="connsiteX75" fmla="*/ 1274619 w 3743807"/>
              <a:gd name="connsiteY75" fmla="*/ 828194 h 1299249"/>
              <a:gd name="connsiteX76" fmla="*/ 1274619 w 3743807"/>
              <a:gd name="connsiteY76" fmla="*/ 855903 h 1299249"/>
              <a:gd name="connsiteX77" fmla="*/ 1314643 w 3743807"/>
              <a:gd name="connsiteY77" fmla="*/ 855903 h 1299249"/>
              <a:gd name="connsiteX78" fmla="*/ 1317722 w 3743807"/>
              <a:gd name="connsiteY78" fmla="*/ 874376 h 1299249"/>
              <a:gd name="connsiteX79" fmla="*/ 1342352 w 3743807"/>
              <a:gd name="connsiteY79" fmla="*/ 874376 h 1299249"/>
              <a:gd name="connsiteX80" fmla="*/ 1342352 w 3743807"/>
              <a:gd name="connsiteY80" fmla="*/ 892849 h 1299249"/>
              <a:gd name="connsiteX81" fmla="*/ 1379297 w 3743807"/>
              <a:gd name="connsiteY81" fmla="*/ 892849 h 1299249"/>
              <a:gd name="connsiteX82" fmla="*/ 1379297 w 3743807"/>
              <a:gd name="connsiteY82" fmla="*/ 914400 h 1299249"/>
              <a:gd name="connsiteX83" fmla="*/ 1422400 w 3743807"/>
              <a:gd name="connsiteY83" fmla="*/ 914400 h 1299249"/>
              <a:gd name="connsiteX84" fmla="*/ 1422400 w 3743807"/>
              <a:gd name="connsiteY84" fmla="*/ 945188 h 1299249"/>
              <a:gd name="connsiteX85" fmla="*/ 1468582 w 3743807"/>
              <a:gd name="connsiteY85" fmla="*/ 945188 h 1299249"/>
              <a:gd name="connsiteX86" fmla="*/ 1468582 w 3743807"/>
              <a:gd name="connsiteY86" fmla="*/ 966740 h 1299249"/>
              <a:gd name="connsiteX87" fmla="*/ 1517843 w 3743807"/>
              <a:gd name="connsiteY87" fmla="*/ 966740 h 1299249"/>
              <a:gd name="connsiteX88" fmla="*/ 1517843 w 3743807"/>
              <a:gd name="connsiteY88" fmla="*/ 982134 h 1299249"/>
              <a:gd name="connsiteX89" fmla="*/ 1545552 w 3743807"/>
              <a:gd name="connsiteY89" fmla="*/ 982134 h 1299249"/>
              <a:gd name="connsiteX90" fmla="*/ 1545552 w 3743807"/>
              <a:gd name="connsiteY90" fmla="*/ 994449 h 1299249"/>
              <a:gd name="connsiteX91" fmla="*/ 1656388 w 3743807"/>
              <a:gd name="connsiteY91" fmla="*/ 994449 h 1299249"/>
              <a:gd name="connsiteX92" fmla="*/ 1662545 w 3743807"/>
              <a:gd name="connsiteY92" fmla="*/ 1034473 h 1299249"/>
              <a:gd name="connsiteX93" fmla="*/ 1684097 w 3743807"/>
              <a:gd name="connsiteY93" fmla="*/ 1022158 h 1299249"/>
              <a:gd name="connsiteX94" fmla="*/ 1684097 w 3743807"/>
              <a:gd name="connsiteY94" fmla="*/ 1031394 h 1299249"/>
              <a:gd name="connsiteX95" fmla="*/ 1721043 w 3743807"/>
              <a:gd name="connsiteY95" fmla="*/ 1031394 h 1299249"/>
              <a:gd name="connsiteX96" fmla="*/ 1721043 w 3743807"/>
              <a:gd name="connsiteY96" fmla="*/ 1062182 h 1299249"/>
              <a:gd name="connsiteX97" fmla="*/ 1748752 w 3743807"/>
              <a:gd name="connsiteY97" fmla="*/ 1062182 h 1299249"/>
              <a:gd name="connsiteX98" fmla="*/ 1748752 w 3743807"/>
              <a:gd name="connsiteY98" fmla="*/ 1074497 h 1299249"/>
              <a:gd name="connsiteX99" fmla="*/ 1782619 w 3743807"/>
              <a:gd name="connsiteY99" fmla="*/ 1074497 h 1299249"/>
              <a:gd name="connsiteX100" fmla="*/ 1794934 w 3743807"/>
              <a:gd name="connsiteY100" fmla="*/ 1086812 h 1299249"/>
              <a:gd name="connsiteX101" fmla="*/ 1878061 w 3743807"/>
              <a:gd name="connsiteY101" fmla="*/ 1086812 h 1299249"/>
              <a:gd name="connsiteX102" fmla="*/ 1878061 w 3743807"/>
              <a:gd name="connsiteY102" fmla="*/ 1117600 h 1299249"/>
              <a:gd name="connsiteX103" fmla="*/ 1942716 w 3743807"/>
              <a:gd name="connsiteY103" fmla="*/ 1117600 h 1299249"/>
              <a:gd name="connsiteX104" fmla="*/ 1942716 w 3743807"/>
              <a:gd name="connsiteY104" fmla="*/ 1126837 h 1299249"/>
              <a:gd name="connsiteX105" fmla="*/ 2053552 w 3743807"/>
              <a:gd name="connsiteY105" fmla="*/ 1126837 h 1299249"/>
              <a:gd name="connsiteX106" fmla="*/ 2053552 w 3743807"/>
              <a:gd name="connsiteY106" fmla="*/ 1148388 h 1299249"/>
              <a:gd name="connsiteX107" fmla="*/ 2241358 w 3743807"/>
              <a:gd name="connsiteY107" fmla="*/ 1148388 h 1299249"/>
              <a:gd name="connsiteX108" fmla="*/ 2241358 w 3743807"/>
              <a:gd name="connsiteY108" fmla="*/ 1176097 h 1299249"/>
              <a:gd name="connsiteX109" fmla="*/ 2401455 w 3743807"/>
              <a:gd name="connsiteY109" fmla="*/ 1176097 h 1299249"/>
              <a:gd name="connsiteX110" fmla="*/ 2401455 w 3743807"/>
              <a:gd name="connsiteY110" fmla="*/ 1188412 h 1299249"/>
              <a:gd name="connsiteX111" fmla="*/ 2515370 w 3743807"/>
              <a:gd name="connsiteY111" fmla="*/ 1188412 h 1299249"/>
              <a:gd name="connsiteX112" fmla="*/ 2549237 w 3743807"/>
              <a:gd name="connsiteY112" fmla="*/ 1209964 h 1299249"/>
              <a:gd name="connsiteX113" fmla="*/ 2786304 w 3743807"/>
              <a:gd name="connsiteY113" fmla="*/ 1216122 h 1299249"/>
              <a:gd name="connsiteX114" fmla="*/ 2786304 w 3743807"/>
              <a:gd name="connsiteY114" fmla="*/ 1228437 h 1299249"/>
              <a:gd name="connsiteX115" fmla="*/ 2804776 w 3743807"/>
              <a:gd name="connsiteY115" fmla="*/ 1228437 h 1299249"/>
              <a:gd name="connsiteX116" fmla="*/ 2804776 w 3743807"/>
              <a:gd name="connsiteY116" fmla="*/ 1253067 h 1299249"/>
              <a:gd name="connsiteX117" fmla="*/ 2952558 w 3743807"/>
              <a:gd name="connsiteY117" fmla="*/ 1253067 h 1299249"/>
              <a:gd name="connsiteX118" fmla="*/ 2952558 w 3743807"/>
              <a:gd name="connsiteY118" fmla="*/ 1299249 h 1299249"/>
              <a:gd name="connsiteX119" fmla="*/ 3743807 w 3743807"/>
              <a:gd name="connsiteY119" fmla="*/ 1299249 h 1299249"/>
              <a:gd name="connsiteX0" fmla="*/ 0 w 3743807"/>
              <a:gd name="connsiteY0" fmla="*/ 0 h 1299249"/>
              <a:gd name="connsiteX1" fmla="*/ 98522 w 3743807"/>
              <a:gd name="connsiteY1" fmla="*/ 0 h 1299249"/>
              <a:gd name="connsiteX2" fmla="*/ 98522 w 3743807"/>
              <a:gd name="connsiteY2" fmla="*/ 21552 h 1299249"/>
              <a:gd name="connsiteX3" fmla="*/ 150861 w 3743807"/>
              <a:gd name="connsiteY3" fmla="*/ 21552 h 1299249"/>
              <a:gd name="connsiteX4" fmla="*/ 150861 w 3743807"/>
              <a:gd name="connsiteY4" fmla="*/ 36946 h 1299249"/>
              <a:gd name="connsiteX5" fmla="*/ 150861 w 3743807"/>
              <a:gd name="connsiteY5" fmla="*/ 36946 h 1299249"/>
              <a:gd name="connsiteX6" fmla="*/ 175491 w 3743807"/>
              <a:gd name="connsiteY6" fmla="*/ 52340 h 1299249"/>
              <a:gd name="connsiteX7" fmla="*/ 206279 w 3743807"/>
              <a:gd name="connsiteY7" fmla="*/ 52340 h 1299249"/>
              <a:gd name="connsiteX8" fmla="*/ 215516 w 3743807"/>
              <a:gd name="connsiteY8" fmla="*/ 61577 h 1299249"/>
              <a:gd name="connsiteX9" fmla="*/ 243225 w 3743807"/>
              <a:gd name="connsiteY9" fmla="*/ 61577 h 1299249"/>
              <a:gd name="connsiteX10" fmla="*/ 243225 w 3743807"/>
              <a:gd name="connsiteY10" fmla="*/ 86206 h 1299249"/>
              <a:gd name="connsiteX11" fmla="*/ 286328 w 3743807"/>
              <a:gd name="connsiteY11" fmla="*/ 86206 h 1299249"/>
              <a:gd name="connsiteX12" fmla="*/ 286328 w 3743807"/>
              <a:gd name="connsiteY12" fmla="*/ 113915 h 1299249"/>
              <a:gd name="connsiteX13" fmla="*/ 320194 w 3743807"/>
              <a:gd name="connsiteY13" fmla="*/ 113915 h 1299249"/>
              <a:gd name="connsiteX14" fmla="*/ 320194 w 3743807"/>
              <a:gd name="connsiteY14" fmla="*/ 144703 h 1299249"/>
              <a:gd name="connsiteX15" fmla="*/ 335588 w 3743807"/>
              <a:gd name="connsiteY15" fmla="*/ 144703 h 1299249"/>
              <a:gd name="connsiteX16" fmla="*/ 357140 w 3743807"/>
              <a:gd name="connsiteY16" fmla="*/ 166255 h 1299249"/>
              <a:gd name="connsiteX17" fmla="*/ 381770 w 3743807"/>
              <a:gd name="connsiteY17" fmla="*/ 190885 h 1299249"/>
              <a:gd name="connsiteX18" fmla="*/ 391007 w 3743807"/>
              <a:gd name="connsiteY18" fmla="*/ 200122 h 1299249"/>
              <a:gd name="connsiteX19" fmla="*/ 434110 w 3743807"/>
              <a:gd name="connsiteY19" fmla="*/ 200122 h 1299249"/>
              <a:gd name="connsiteX20" fmla="*/ 434110 w 3743807"/>
              <a:gd name="connsiteY20" fmla="*/ 240146 h 1299249"/>
              <a:gd name="connsiteX21" fmla="*/ 458740 w 3743807"/>
              <a:gd name="connsiteY21" fmla="*/ 240146 h 1299249"/>
              <a:gd name="connsiteX22" fmla="*/ 458740 w 3743807"/>
              <a:gd name="connsiteY22" fmla="*/ 255540 h 1299249"/>
              <a:gd name="connsiteX23" fmla="*/ 458740 w 3743807"/>
              <a:gd name="connsiteY23" fmla="*/ 255540 h 1299249"/>
              <a:gd name="connsiteX24" fmla="*/ 483370 w 3743807"/>
              <a:gd name="connsiteY24" fmla="*/ 280170 h 1299249"/>
              <a:gd name="connsiteX25" fmla="*/ 489528 w 3743807"/>
              <a:gd name="connsiteY25" fmla="*/ 286328 h 1299249"/>
              <a:gd name="connsiteX26" fmla="*/ 489528 w 3743807"/>
              <a:gd name="connsiteY26" fmla="*/ 304800 h 1299249"/>
              <a:gd name="connsiteX27" fmla="*/ 529552 w 3743807"/>
              <a:gd name="connsiteY27" fmla="*/ 304800 h 1299249"/>
              <a:gd name="connsiteX28" fmla="*/ 529552 w 3743807"/>
              <a:gd name="connsiteY28" fmla="*/ 335588 h 1299249"/>
              <a:gd name="connsiteX29" fmla="*/ 554182 w 3743807"/>
              <a:gd name="connsiteY29" fmla="*/ 335588 h 1299249"/>
              <a:gd name="connsiteX30" fmla="*/ 554182 w 3743807"/>
              <a:gd name="connsiteY30" fmla="*/ 344825 h 1299249"/>
              <a:gd name="connsiteX31" fmla="*/ 572655 w 3743807"/>
              <a:gd name="connsiteY31" fmla="*/ 344825 h 1299249"/>
              <a:gd name="connsiteX32" fmla="*/ 572655 w 3743807"/>
              <a:gd name="connsiteY32" fmla="*/ 381770 h 1299249"/>
              <a:gd name="connsiteX33" fmla="*/ 578813 w 3743807"/>
              <a:gd name="connsiteY33" fmla="*/ 387928 h 1299249"/>
              <a:gd name="connsiteX34" fmla="*/ 578813 w 3743807"/>
              <a:gd name="connsiteY34" fmla="*/ 403322 h 1299249"/>
              <a:gd name="connsiteX35" fmla="*/ 609600 w 3743807"/>
              <a:gd name="connsiteY35" fmla="*/ 403322 h 1299249"/>
              <a:gd name="connsiteX36" fmla="*/ 609600 w 3743807"/>
              <a:gd name="connsiteY36" fmla="*/ 424873 h 1299249"/>
              <a:gd name="connsiteX37" fmla="*/ 649625 w 3743807"/>
              <a:gd name="connsiteY37" fmla="*/ 427952 h 1299249"/>
              <a:gd name="connsiteX38" fmla="*/ 655782 w 3743807"/>
              <a:gd name="connsiteY38" fmla="*/ 446425 h 1299249"/>
              <a:gd name="connsiteX39" fmla="*/ 668097 w 3743807"/>
              <a:gd name="connsiteY39" fmla="*/ 446425 h 1299249"/>
              <a:gd name="connsiteX40" fmla="*/ 668097 w 3743807"/>
              <a:gd name="connsiteY40" fmla="*/ 480291 h 1299249"/>
              <a:gd name="connsiteX41" fmla="*/ 692728 w 3743807"/>
              <a:gd name="connsiteY41" fmla="*/ 480291 h 1299249"/>
              <a:gd name="connsiteX42" fmla="*/ 692728 w 3743807"/>
              <a:gd name="connsiteY42" fmla="*/ 492606 h 1299249"/>
              <a:gd name="connsiteX43" fmla="*/ 714279 w 3743807"/>
              <a:gd name="connsiteY43" fmla="*/ 492606 h 1299249"/>
              <a:gd name="connsiteX44" fmla="*/ 714279 w 3743807"/>
              <a:gd name="connsiteY44" fmla="*/ 504922 h 1299249"/>
              <a:gd name="connsiteX45" fmla="*/ 748146 w 3743807"/>
              <a:gd name="connsiteY45" fmla="*/ 504922 h 1299249"/>
              <a:gd name="connsiteX46" fmla="*/ 748146 w 3743807"/>
              <a:gd name="connsiteY46" fmla="*/ 526473 h 1299249"/>
              <a:gd name="connsiteX47" fmla="*/ 778934 w 3743807"/>
              <a:gd name="connsiteY47" fmla="*/ 526473 h 1299249"/>
              <a:gd name="connsiteX48" fmla="*/ 778934 w 3743807"/>
              <a:gd name="connsiteY48" fmla="*/ 541867 h 1299249"/>
              <a:gd name="connsiteX49" fmla="*/ 815879 w 3743807"/>
              <a:gd name="connsiteY49" fmla="*/ 541867 h 1299249"/>
              <a:gd name="connsiteX50" fmla="*/ 815879 w 3743807"/>
              <a:gd name="connsiteY50" fmla="*/ 572655 h 1299249"/>
              <a:gd name="connsiteX51" fmla="*/ 858982 w 3743807"/>
              <a:gd name="connsiteY51" fmla="*/ 572655 h 1299249"/>
              <a:gd name="connsiteX52" fmla="*/ 858982 w 3743807"/>
              <a:gd name="connsiteY52" fmla="*/ 588049 h 1299249"/>
              <a:gd name="connsiteX53" fmla="*/ 880534 w 3743807"/>
              <a:gd name="connsiteY53" fmla="*/ 588049 h 1299249"/>
              <a:gd name="connsiteX54" fmla="*/ 880534 w 3743807"/>
              <a:gd name="connsiteY54" fmla="*/ 606522 h 1299249"/>
              <a:gd name="connsiteX55" fmla="*/ 920558 w 3743807"/>
              <a:gd name="connsiteY55" fmla="*/ 606522 h 1299249"/>
              <a:gd name="connsiteX56" fmla="*/ 920558 w 3743807"/>
              <a:gd name="connsiteY56" fmla="*/ 640388 h 1299249"/>
              <a:gd name="connsiteX57" fmla="*/ 975976 w 3743807"/>
              <a:gd name="connsiteY57" fmla="*/ 640388 h 1299249"/>
              <a:gd name="connsiteX58" fmla="*/ 975976 w 3743807"/>
              <a:gd name="connsiteY58" fmla="*/ 674255 h 1299249"/>
              <a:gd name="connsiteX59" fmla="*/ 1012922 w 3743807"/>
              <a:gd name="connsiteY59" fmla="*/ 674255 h 1299249"/>
              <a:gd name="connsiteX60" fmla="*/ 1012922 w 3743807"/>
              <a:gd name="connsiteY60" fmla="*/ 701964 h 1299249"/>
              <a:gd name="connsiteX61" fmla="*/ 1034473 w 3743807"/>
              <a:gd name="connsiteY61" fmla="*/ 701964 h 1299249"/>
              <a:gd name="connsiteX62" fmla="*/ 1034473 w 3743807"/>
              <a:gd name="connsiteY62" fmla="*/ 714279 h 1299249"/>
              <a:gd name="connsiteX63" fmla="*/ 1059104 w 3743807"/>
              <a:gd name="connsiteY63" fmla="*/ 714279 h 1299249"/>
              <a:gd name="connsiteX64" fmla="*/ 1059104 w 3743807"/>
              <a:gd name="connsiteY64" fmla="*/ 735831 h 1299249"/>
              <a:gd name="connsiteX65" fmla="*/ 1071419 w 3743807"/>
              <a:gd name="connsiteY65" fmla="*/ 735831 h 1299249"/>
              <a:gd name="connsiteX66" fmla="*/ 1071419 w 3743807"/>
              <a:gd name="connsiteY66" fmla="*/ 766619 h 1299249"/>
              <a:gd name="connsiteX67" fmla="*/ 1145310 w 3743807"/>
              <a:gd name="connsiteY67" fmla="*/ 766619 h 1299249"/>
              <a:gd name="connsiteX68" fmla="*/ 1145310 w 3743807"/>
              <a:gd name="connsiteY68" fmla="*/ 782012 h 1299249"/>
              <a:gd name="connsiteX69" fmla="*/ 1166861 w 3743807"/>
              <a:gd name="connsiteY69" fmla="*/ 782012 h 1299249"/>
              <a:gd name="connsiteX70" fmla="*/ 1166861 w 3743807"/>
              <a:gd name="connsiteY70" fmla="*/ 794328 h 1299249"/>
              <a:gd name="connsiteX71" fmla="*/ 1213043 w 3743807"/>
              <a:gd name="connsiteY71" fmla="*/ 794328 h 1299249"/>
              <a:gd name="connsiteX72" fmla="*/ 1213043 w 3743807"/>
              <a:gd name="connsiteY72" fmla="*/ 806643 h 1299249"/>
              <a:gd name="connsiteX73" fmla="*/ 1240752 w 3743807"/>
              <a:gd name="connsiteY73" fmla="*/ 806643 h 1299249"/>
              <a:gd name="connsiteX74" fmla="*/ 1240752 w 3743807"/>
              <a:gd name="connsiteY74" fmla="*/ 828194 h 1299249"/>
              <a:gd name="connsiteX75" fmla="*/ 1274619 w 3743807"/>
              <a:gd name="connsiteY75" fmla="*/ 828194 h 1299249"/>
              <a:gd name="connsiteX76" fmla="*/ 1274619 w 3743807"/>
              <a:gd name="connsiteY76" fmla="*/ 855903 h 1299249"/>
              <a:gd name="connsiteX77" fmla="*/ 1314643 w 3743807"/>
              <a:gd name="connsiteY77" fmla="*/ 855903 h 1299249"/>
              <a:gd name="connsiteX78" fmla="*/ 1317722 w 3743807"/>
              <a:gd name="connsiteY78" fmla="*/ 874376 h 1299249"/>
              <a:gd name="connsiteX79" fmla="*/ 1342352 w 3743807"/>
              <a:gd name="connsiteY79" fmla="*/ 874376 h 1299249"/>
              <a:gd name="connsiteX80" fmla="*/ 1342352 w 3743807"/>
              <a:gd name="connsiteY80" fmla="*/ 892849 h 1299249"/>
              <a:gd name="connsiteX81" fmla="*/ 1379297 w 3743807"/>
              <a:gd name="connsiteY81" fmla="*/ 892849 h 1299249"/>
              <a:gd name="connsiteX82" fmla="*/ 1379297 w 3743807"/>
              <a:gd name="connsiteY82" fmla="*/ 914400 h 1299249"/>
              <a:gd name="connsiteX83" fmla="*/ 1422400 w 3743807"/>
              <a:gd name="connsiteY83" fmla="*/ 914400 h 1299249"/>
              <a:gd name="connsiteX84" fmla="*/ 1422400 w 3743807"/>
              <a:gd name="connsiteY84" fmla="*/ 945188 h 1299249"/>
              <a:gd name="connsiteX85" fmla="*/ 1468582 w 3743807"/>
              <a:gd name="connsiteY85" fmla="*/ 945188 h 1299249"/>
              <a:gd name="connsiteX86" fmla="*/ 1468582 w 3743807"/>
              <a:gd name="connsiteY86" fmla="*/ 966740 h 1299249"/>
              <a:gd name="connsiteX87" fmla="*/ 1517843 w 3743807"/>
              <a:gd name="connsiteY87" fmla="*/ 966740 h 1299249"/>
              <a:gd name="connsiteX88" fmla="*/ 1517843 w 3743807"/>
              <a:gd name="connsiteY88" fmla="*/ 982134 h 1299249"/>
              <a:gd name="connsiteX89" fmla="*/ 1545552 w 3743807"/>
              <a:gd name="connsiteY89" fmla="*/ 982134 h 1299249"/>
              <a:gd name="connsiteX90" fmla="*/ 1545552 w 3743807"/>
              <a:gd name="connsiteY90" fmla="*/ 994449 h 1299249"/>
              <a:gd name="connsiteX91" fmla="*/ 1656388 w 3743807"/>
              <a:gd name="connsiteY91" fmla="*/ 994449 h 1299249"/>
              <a:gd name="connsiteX92" fmla="*/ 1672070 w 3743807"/>
              <a:gd name="connsiteY92" fmla="*/ 1032092 h 1299249"/>
              <a:gd name="connsiteX93" fmla="*/ 1684097 w 3743807"/>
              <a:gd name="connsiteY93" fmla="*/ 1022158 h 1299249"/>
              <a:gd name="connsiteX94" fmla="*/ 1684097 w 3743807"/>
              <a:gd name="connsiteY94" fmla="*/ 1031394 h 1299249"/>
              <a:gd name="connsiteX95" fmla="*/ 1721043 w 3743807"/>
              <a:gd name="connsiteY95" fmla="*/ 1031394 h 1299249"/>
              <a:gd name="connsiteX96" fmla="*/ 1721043 w 3743807"/>
              <a:gd name="connsiteY96" fmla="*/ 1062182 h 1299249"/>
              <a:gd name="connsiteX97" fmla="*/ 1748752 w 3743807"/>
              <a:gd name="connsiteY97" fmla="*/ 1062182 h 1299249"/>
              <a:gd name="connsiteX98" fmla="*/ 1748752 w 3743807"/>
              <a:gd name="connsiteY98" fmla="*/ 1074497 h 1299249"/>
              <a:gd name="connsiteX99" fmla="*/ 1782619 w 3743807"/>
              <a:gd name="connsiteY99" fmla="*/ 1074497 h 1299249"/>
              <a:gd name="connsiteX100" fmla="*/ 1794934 w 3743807"/>
              <a:gd name="connsiteY100" fmla="*/ 1086812 h 1299249"/>
              <a:gd name="connsiteX101" fmla="*/ 1878061 w 3743807"/>
              <a:gd name="connsiteY101" fmla="*/ 1086812 h 1299249"/>
              <a:gd name="connsiteX102" fmla="*/ 1878061 w 3743807"/>
              <a:gd name="connsiteY102" fmla="*/ 1117600 h 1299249"/>
              <a:gd name="connsiteX103" fmla="*/ 1942716 w 3743807"/>
              <a:gd name="connsiteY103" fmla="*/ 1117600 h 1299249"/>
              <a:gd name="connsiteX104" fmla="*/ 1942716 w 3743807"/>
              <a:gd name="connsiteY104" fmla="*/ 1126837 h 1299249"/>
              <a:gd name="connsiteX105" fmla="*/ 2053552 w 3743807"/>
              <a:gd name="connsiteY105" fmla="*/ 1126837 h 1299249"/>
              <a:gd name="connsiteX106" fmla="*/ 2053552 w 3743807"/>
              <a:gd name="connsiteY106" fmla="*/ 1148388 h 1299249"/>
              <a:gd name="connsiteX107" fmla="*/ 2241358 w 3743807"/>
              <a:gd name="connsiteY107" fmla="*/ 1148388 h 1299249"/>
              <a:gd name="connsiteX108" fmla="*/ 2241358 w 3743807"/>
              <a:gd name="connsiteY108" fmla="*/ 1176097 h 1299249"/>
              <a:gd name="connsiteX109" fmla="*/ 2401455 w 3743807"/>
              <a:gd name="connsiteY109" fmla="*/ 1176097 h 1299249"/>
              <a:gd name="connsiteX110" fmla="*/ 2401455 w 3743807"/>
              <a:gd name="connsiteY110" fmla="*/ 1188412 h 1299249"/>
              <a:gd name="connsiteX111" fmla="*/ 2515370 w 3743807"/>
              <a:gd name="connsiteY111" fmla="*/ 1188412 h 1299249"/>
              <a:gd name="connsiteX112" fmla="*/ 2549237 w 3743807"/>
              <a:gd name="connsiteY112" fmla="*/ 1209964 h 1299249"/>
              <a:gd name="connsiteX113" fmla="*/ 2786304 w 3743807"/>
              <a:gd name="connsiteY113" fmla="*/ 1216122 h 1299249"/>
              <a:gd name="connsiteX114" fmla="*/ 2786304 w 3743807"/>
              <a:gd name="connsiteY114" fmla="*/ 1228437 h 1299249"/>
              <a:gd name="connsiteX115" fmla="*/ 2804776 w 3743807"/>
              <a:gd name="connsiteY115" fmla="*/ 1228437 h 1299249"/>
              <a:gd name="connsiteX116" fmla="*/ 2804776 w 3743807"/>
              <a:gd name="connsiteY116" fmla="*/ 1253067 h 1299249"/>
              <a:gd name="connsiteX117" fmla="*/ 2952558 w 3743807"/>
              <a:gd name="connsiteY117" fmla="*/ 1253067 h 1299249"/>
              <a:gd name="connsiteX118" fmla="*/ 2952558 w 3743807"/>
              <a:gd name="connsiteY118" fmla="*/ 1299249 h 1299249"/>
              <a:gd name="connsiteX119" fmla="*/ 3743807 w 3743807"/>
              <a:gd name="connsiteY119" fmla="*/ 1299249 h 1299249"/>
              <a:gd name="connsiteX0" fmla="*/ 0 w 3743807"/>
              <a:gd name="connsiteY0" fmla="*/ 0 h 1299249"/>
              <a:gd name="connsiteX1" fmla="*/ 98522 w 3743807"/>
              <a:gd name="connsiteY1" fmla="*/ 0 h 1299249"/>
              <a:gd name="connsiteX2" fmla="*/ 98522 w 3743807"/>
              <a:gd name="connsiteY2" fmla="*/ 21552 h 1299249"/>
              <a:gd name="connsiteX3" fmla="*/ 150861 w 3743807"/>
              <a:gd name="connsiteY3" fmla="*/ 21552 h 1299249"/>
              <a:gd name="connsiteX4" fmla="*/ 150861 w 3743807"/>
              <a:gd name="connsiteY4" fmla="*/ 36946 h 1299249"/>
              <a:gd name="connsiteX5" fmla="*/ 150861 w 3743807"/>
              <a:gd name="connsiteY5" fmla="*/ 36946 h 1299249"/>
              <a:gd name="connsiteX6" fmla="*/ 175491 w 3743807"/>
              <a:gd name="connsiteY6" fmla="*/ 52340 h 1299249"/>
              <a:gd name="connsiteX7" fmla="*/ 206279 w 3743807"/>
              <a:gd name="connsiteY7" fmla="*/ 52340 h 1299249"/>
              <a:gd name="connsiteX8" fmla="*/ 215516 w 3743807"/>
              <a:gd name="connsiteY8" fmla="*/ 61577 h 1299249"/>
              <a:gd name="connsiteX9" fmla="*/ 243225 w 3743807"/>
              <a:gd name="connsiteY9" fmla="*/ 61577 h 1299249"/>
              <a:gd name="connsiteX10" fmla="*/ 243225 w 3743807"/>
              <a:gd name="connsiteY10" fmla="*/ 86206 h 1299249"/>
              <a:gd name="connsiteX11" fmla="*/ 286328 w 3743807"/>
              <a:gd name="connsiteY11" fmla="*/ 86206 h 1299249"/>
              <a:gd name="connsiteX12" fmla="*/ 286328 w 3743807"/>
              <a:gd name="connsiteY12" fmla="*/ 113915 h 1299249"/>
              <a:gd name="connsiteX13" fmla="*/ 320194 w 3743807"/>
              <a:gd name="connsiteY13" fmla="*/ 113915 h 1299249"/>
              <a:gd name="connsiteX14" fmla="*/ 320194 w 3743807"/>
              <a:gd name="connsiteY14" fmla="*/ 144703 h 1299249"/>
              <a:gd name="connsiteX15" fmla="*/ 335588 w 3743807"/>
              <a:gd name="connsiteY15" fmla="*/ 144703 h 1299249"/>
              <a:gd name="connsiteX16" fmla="*/ 357140 w 3743807"/>
              <a:gd name="connsiteY16" fmla="*/ 166255 h 1299249"/>
              <a:gd name="connsiteX17" fmla="*/ 381770 w 3743807"/>
              <a:gd name="connsiteY17" fmla="*/ 190885 h 1299249"/>
              <a:gd name="connsiteX18" fmla="*/ 391007 w 3743807"/>
              <a:gd name="connsiteY18" fmla="*/ 200122 h 1299249"/>
              <a:gd name="connsiteX19" fmla="*/ 434110 w 3743807"/>
              <a:gd name="connsiteY19" fmla="*/ 200122 h 1299249"/>
              <a:gd name="connsiteX20" fmla="*/ 434110 w 3743807"/>
              <a:gd name="connsiteY20" fmla="*/ 240146 h 1299249"/>
              <a:gd name="connsiteX21" fmla="*/ 458740 w 3743807"/>
              <a:gd name="connsiteY21" fmla="*/ 240146 h 1299249"/>
              <a:gd name="connsiteX22" fmla="*/ 458740 w 3743807"/>
              <a:gd name="connsiteY22" fmla="*/ 255540 h 1299249"/>
              <a:gd name="connsiteX23" fmla="*/ 458740 w 3743807"/>
              <a:gd name="connsiteY23" fmla="*/ 255540 h 1299249"/>
              <a:gd name="connsiteX24" fmla="*/ 483370 w 3743807"/>
              <a:gd name="connsiteY24" fmla="*/ 280170 h 1299249"/>
              <a:gd name="connsiteX25" fmla="*/ 489528 w 3743807"/>
              <a:gd name="connsiteY25" fmla="*/ 286328 h 1299249"/>
              <a:gd name="connsiteX26" fmla="*/ 489528 w 3743807"/>
              <a:gd name="connsiteY26" fmla="*/ 304800 h 1299249"/>
              <a:gd name="connsiteX27" fmla="*/ 529552 w 3743807"/>
              <a:gd name="connsiteY27" fmla="*/ 304800 h 1299249"/>
              <a:gd name="connsiteX28" fmla="*/ 529552 w 3743807"/>
              <a:gd name="connsiteY28" fmla="*/ 335588 h 1299249"/>
              <a:gd name="connsiteX29" fmla="*/ 554182 w 3743807"/>
              <a:gd name="connsiteY29" fmla="*/ 335588 h 1299249"/>
              <a:gd name="connsiteX30" fmla="*/ 554182 w 3743807"/>
              <a:gd name="connsiteY30" fmla="*/ 344825 h 1299249"/>
              <a:gd name="connsiteX31" fmla="*/ 572655 w 3743807"/>
              <a:gd name="connsiteY31" fmla="*/ 344825 h 1299249"/>
              <a:gd name="connsiteX32" fmla="*/ 572655 w 3743807"/>
              <a:gd name="connsiteY32" fmla="*/ 381770 h 1299249"/>
              <a:gd name="connsiteX33" fmla="*/ 578813 w 3743807"/>
              <a:gd name="connsiteY33" fmla="*/ 387928 h 1299249"/>
              <a:gd name="connsiteX34" fmla="*/ 578813 w 3743807"/>
              <a:gd name="connsiteY34" fmla="*/ 403322 h 1299249"/>
              <a:gd name="connsiteX35" fmla="*/ 609600 w 3743807"/>
              <a:gd name="connsiteY35" fmla="*/ 403322 h 1299249"/>
              <a:gd name="connsiteX36" fmla="*/ 609600 w 3743807"/>
              <a:gd name="connsiteY36" fmla="*/ 424873 h 1299249"/>
              <a:gd name="connsiteX37" fmla="*/ 649625 w 3743807"/>
              <a:gd name="connsiteY37" fmla="*/ 427952 h 1299249"/>
              <a:gd name="connsiteX38" fmla="*/ 655782 w 3743807"/>
              <a:gd name="connsiteY38" fmla="*/ 446425 h 1299249"/>
              <a:gd name="connsiteX39" fmla="*/ 668097 w 3743807"/>
              <a:gd name="connsiteY39" fmla="*/ 446425 h 1299249"/>
              <a:gd name="connsiteX40" fmla="*/ 668097 w 3743807"/>
              <a:gd name="connsiteY40" fmla="*/ 480291 h 1299249"/>
              <a:gd name="connsiteX41" fmla="*/ 692728 w 3743807"/>
              <a:gd name="connsiteY41" fmla="*/ 480291 h 1299249"/>
              <a:gd name="connsiteX42" fmla="*/ 692728 w 3743807"/>
              <a:gd name="connsiteY42" fmla="*/ 492606 h 1299249"/>
              <a:gd name="connsiteX43" fmla="*/ 714279 w 3743807"/>
              <a:gd name="connsiteY43" fmla="*/ 492606 h 1299249"/>
              <a:gd name="connsiteX44" fmla="*/ 714279 w 3743807"/>
              <a:gd name="connsiteY44" fmla="*/ 504922 h 1299249"/>
              <a:gd name="connsiteX45" fmla="*/ 748146 w 3743807"/>
              <a:gd name="connsiteY45" fmla="*/ 504922 h 1299249"/>
              <a:gd name="connsiteX46" fmla="*/ 748146 w 3743807"/>
              <a:gd name="connsiteY46" fmla="*/ 526473 h 1299249"/>
              <a:gd name="connsiteX47" fmla="*/ 778934 w 3743807"/>
              <a:gd name="connsiteY47" fmla="*/ 526473 h 1299249"/>
              <a:gd name="connsiteX48" fmla="*/ 778934 w 3743807"/>
              <a:gd name="connsiteY48" fmla="*/ 541867 h 1299249"/>
              <a:gd name="connsiteX49" fmla="*/ 815879 w 3743807"/>
              <a:gd name="connsiteY49" fmla="*/ 541867 h 1299249"/>
              <a:gd name="connsiteX50" fmla="*/ 815879 w 3743807"/>
              <a:gd name="connsiteY50" fmla="*/ 572655 h 1299249"/>
              <a:gd name="connsiteX51" fmla="*/ 858982 w 3743807"/>
              <a:gd name="connsiteY51" fmla="*/ 572655 h 1299249"/>
              <a:gd name="connsiteX52" fmla="*/ 858982 w 3743807"/>
              <a:gd name="connsiteY52" fmla="*/ 588049 h 1299249"/>
              <a:gd name="connsiteX53" fmla="*/ 880534 w 3743807"/>
              <a:gd name="connsiteY53" fmla="*/ 588049 h 1299249"/>
              <a:gd name="connsiteX54" fmla="*/ 880534 w 3743807"/>
              <a:gd name="connsiteY54" fmla="*/ 606522 h 1299249"/>
              <a:gd name="connsiteX55" fmla="*/ 920558 w 3743807"/>
              <a:gd name="connsiteY55" fmla="*/ 606522 h 1299249"/>
              <a:gd name="connsiteX56" fmla="*/ 920558 w 3743807"/>
              <a:gd name="connsiteY56" fmla="*/ 640388 h 1299249"/>
              <a:gd name="connsiteX57" fmla="*/ 975976 w 3743807"/>
              <a:gd name="connsiteY57" fmla="*/ 640388 h 1299249"/>
              <a:gd name="connsiteX58" fmla="*/ 975976 w 3743807"/>
              <a:gd name="connsiteY58" fmla="*/ 674255 h 1299249"/>
              <a:gd name="connsiteX59" fmla="*/ 1012922 w 3743807"/>
              <a:gd name="connsiteY59" fmla="*/ 674255 h 1299249"/>
              <a:gd name="connsiteX60" fmla="*/ 1012922 w 3743807"/>
              <a:gd name="connsiteY60" fmla="*/ 701964 h 1299249"/>
              <a:gd name="connsiteX61" fmla="*/ 1034473 w 3743807"/>
              <a:gd name="connsiteY61" fmla="*/ 701964 h 1299249"/>
              <a:gd name="connsiteX62" fmla="*/ 1034473 w 3743807"/>
              <a:gd name="connsiteY62" fmla="*/ 714279 h 1299249"/>
              <a:gd name="connsiteX63" fmla="*/ 1059104 w 3743807"/>
              <a:gd name="connsiteY63" fmla="*/ 714279 h 1299249"/>
              <a:gd name="connsiteX64" fmla="*/ 1059104 w 3743807"/>
              <a:gd name="connsiteY64" fmla="*/ 735831 h 1299249"/>
              <a:gd name="connsiteX65" fmla="*/ 1071419 w 3743807"/>
              <a:gd name="connsiteY65" fmla="*/ 735831 h 1299249"/>
              <a:gd name="connsiteX66" fmla="*/ 1071419 w 3743807"/>
              <a:gd name="connsiteY66" fmla="*/ 766619 h 1299249"/>
              <a:gd name="connsiteX67" fmla="*/ 1145310 w 3743807"/>
              <a:gd name="connsiteY67" fmla="*/ 766619 h 1299249"/>
              <a:gd name="connsiteX68" fmla="*/ 1145310 w 3743807"/>
              <a:gd name="connsiteY68" fmla="*/ 782012 h 1299249"/>
              <a:gd name="connsiteX69" fmla="*/ 1166861 w 3743807"/>
              <a:gd name="connsiteY69" fmla="*/ 782012 h 1299249"/>
              <a:gd name="connsiteX70" fmla="*/ 1166861 w 3743807"/>
              <a:gd name="connsiteY70" fmla="*/ 794328 h 1299249"/>
              <a:gd name="connsiteX71" fmla="*/ 1213043 w 3743807"/>
              <a:gd name="connsiteY71" fmla="*/ 794328 h 1299249"/>
              <a:gd name="connsiteX72" fmla="*/ 1213043 w 3743807"/>
              <a:gd name="connsiteY72" fmla="*/ 806643 h 1299249"/>
              <a:gd name="connsiteX73" fmla="*/ 1240752 w 3743807"/>
              <a:gd name="connsiteY73" fmla="*/ 806643 h 1299249"/>
              <a:gd name="connsiteX74" fmla="*/ 1240752 w 3743807"/>
              <a:gd name="connsiteY74" fmla="*/ 828194 h 1299249"/>
              <a:gd name="connsiteX75" fmla="*/ 1274619 w 3743807"/>
              <a:gd name="connsiteY75" fmla="*/ 828194 h 1299249"/>
              <a:gd name="connsiteX76" fmla="*/ 1274619 w 3743807"/>
              <a:gd name="connsiteY76" fmla="*/ 855903 h 1299249"/>
              <a:gd name="connsiteX77" fmla="*/ 1314643 w 3743807"/>
              <a:gd name="connsiteY77" fmla="*/ 855903 h 1299249"/>
              <a:gd name="connsiteX78" fmla="*/ 1317722 w 3743807"/>
              <a:gd name="connsiteY78" fmla="*/ 874376 h 1299249"/>
              <a:gd name="connsiteX79" fmla="*/ 1342352 w 3743807"/>
              <a:gd name="connsiteY79" fmla="*/ 874376 h 1299249"/>
              <a:gd name="connsiteX80" fmla="*/ 1342352 w 3743807"/>
              <a:gd name="connsiteY80" fmla="*/ 892849 h 1299249"/>
              <a:gd name="connsiteX81" fmla="*/ 1379297 w 3743807"/>
              <a:gd name="connsiteY81" fmla="*/ 892849 h 1299249"/>
              <a:gd name="connsiteX82" fmla="*/ 1379297 w 3743807"/>
              <a:gd name="connsiteY82" fmla="*/ 914400 h 1299249"/>
              <a:gd name="connsiteX83" fmla="*/ 1422400 w 3743807"/>
              <a:gd name="connsiteY83" fmla="*/ 914400 h 1299249"/>
              <a:gd name="connsiteX84" fmla="*/ 1422400 w 3743807"/>
              <a:gd name="connsiteY84" fmla="*/ 945188 h 1299249"/>
              <a:gd name="connsiteX85" fmla="*/ 1468582 w 3743807"/>
              <a:gd name="connsiteY85" fmla="*/ 945188 h 1299249"/>
              <a:gd name="connsiteX86" fmla="*/ 1468582 w 3743807"/>
              <a:gd name="connsiteY86" fmla="*/ 966740 h 1299249"/>
              <a:gd name="connsiteX87" fmla="*/ 1517843 w 3743807"/>
              <a:gd name="connsiteY87" fmla="*/ 966740 h 1299249"/>
              <a:gd name="connsiteX88" fmla="*/ 1517843 w 3743807"/>
              <a:gd name="connsiteY88" fmla="*/ 982134 h 1299249"/>
              <a:gd name="connsiteX89" fmla="*/ 1545552 w 3743807"/>
              <a:gd name="connsiteY89" fmla="*/ 982134 h 1299249"/>
              <a:gd name="connsiteX90" fmla="*/ 1545552 w 3743807"/>
              <a:gd name="connsiteY90" fmla="*/ 994449 h 1299249"/>
              <a:gd name="connsiteX91" fmla="*/ 1656388 w 3743807"/>
              <a:gd name="connsiteY91" fmla="*/ 994449 h 1299249"/>
              <a:gd name="connsiteX92" fmla="*/ 1669689 w 3743807"/>
              <a:gd name="connsiteY92" fmla="*/ 1027329 h 1299249"/>
              <a:gd name="connsiteX93" fmla="*/ 1684097 w 3743807"/>
              <a:gd name="connsiteY93" fmla="*/ 1022158 h 1299249"/>
              <a:gd name="connsiteX94" fmla="*/ 1684097 w 3743807"/>
              <a:gd name="connsiteY94" fmla="*/ 1031394 h 1299249"/>
              <a:gd name="connsiteX95" fmla="*/ 1721043 w 3743807"/>
              <a:gd name="connsiteY95" fmla="*/ 1031394 h 1299249"/>
              <a:gd name="connsiteX96" fmla="*/ 1721043 w 3743807"/>
              <a:gd name="connsiteY96" fmla="*/ 1062182 h 1299249"/>
              <a:gd name="connsiteX97" fmla="*/ 1748752 w 3743807"/>
              <a:gd name="connsiteY97" fmla="*/ 1062182 h 1299249"/>
              <a:gd name="connsiteX98" fmla="*/ 1748752 w 3743807"/>
              <a:gd name="connsiteY98" fmla="*/ 1074497 h 1299249"/>
              <a:gd name="connsiteX99" fmla="*/ 1782619 w 3743807"/>
              <a:gd name="connsiteY99" fmla="*/ 1074497 h 1299249"/>
              <a:gd name="connsiteX100" fmla="*/ 1794934 w 3743807"/>
              <a:gd name="connsiteY100" fmla="*/ 1086812 h 1299249"/>
              <a:gd name="connsiteX101" fmla="*/ 1878061 w 3743807"/>
              <a:gd name="connsiteY101" fmla="*/ 1086812 h 1299249"/>
              <a:gd name="connsiteX102" fmla="*/ 1878061 w 3743807"/>
              <a:gd name="connsiteY102" fmla="*/ 1117600 h 1299249"/>
              <a:gd name="connsiteX103" fmla="*/ 1942716 w 3743807"/>
              <a:gd name="connsiteY103" fmla="*/ 1117600 h 1299249"/>
              <a:gd name="connsiteX104" fmla="*/ 1942716 w 3743807"/>
              <a:gd name="connsiteY104" fmla="*/ 1126837 h 1299249"/>
              <a:gd name="connsiteX105" fmla="*/ 2053552 w 3743807"/>
              <a:gd name="connsiteY105" fmla="*/ 1126837 h 1299249"/>
              <a:gd name="connsiteX106" fmla="*/ 2053552 w 3743807"/>
              <a:gd name="connsiteY106" fmla="*/ 1148388 h 1299249"/>
              <a:gd name="connsiteX107" fmla="*/ 2241358 w 3743807"/>
              <a:gd name="connsiteY107" fmla="*/ 1148388 h 1299249"/>
              <a:gd name="connsiteX108" fmla="*/ 2241358 w 3743807"/>
              <a:gd name="connsiteY108" fmla="*/ 1176097 h 1299249"/>
              <a:gd name="connsiteX109" fmla="*/ 2401455 w 3743807"/>
              <a:gd name="connsiteY109" fmla="*/ 1176097 h 1299249"/>
              <a:gd name="connsiteX110" fmla="*/ 2401455 w 3743807"/>
              <a:gd name="connsiteY110" fmla="*/ 1188412 h 1299249"/>
              <a:gd name="connsiteX111" fmla="*/ 2515370 w 3743807"/>
              <a:gd name="connsiteY111" fmla="*/ 1188412 h 1299249"/>
              <a:gd name="connsiteX112" fmla="*/ 2549237 w 3743807"/>
              <a:gd name="connsiteY112" fmla="*/ 1209964 h 1299249"/>
              <a:gd name="connsiteX113" fmla="*/ 2786304 w 3743807"/>
              <a:gd name="connsiteY113" fmla="*/ 1216122 h 1299249"/>
              <a:gd name="connsiteX114" fmla="*/ 2786304 w 3743807"/>
              <a:gd name="connsiteY114" fmla="*/ 1228437 h 1299249"/>
              <a:gd name="connsiteX115" fmla="*/ 2804776 w 3743807"/>
              <a:gd name="connsiteY115" fmla="*/ 1228437 h 1299249"/>
              <a:gd name="connsiteX116" fmla="*/ 2804776 w 3743807"/>
              <a:gd name="connsiteY116" fmla="*/ 1253067 h 1299249"/>
              <a:gd name="connsiteX117" fmla="*/ 2952558 w 3743807"/>
              <a:gd name="connsiteY117" fmla="*/ 1253067 h 1299249"/>
              <a:gd name="connsiteX118" fmla="*/ 2952558 w 3743807"/>
              <a:gd name="connsiteY118" fmla="*/ 1299249 h 1299249"/>
              <a:gd name="connsiteX119" fmla="*/ 3743807 w 3743807"/>
              <a:gd name="connsiteY119" fmla="*/ 1299249 h 1299249"/>
              <a:gd name="connsiteX0" fmla="*/ 0 w 3743807"/>
              <a:gd name="connsiteY0" fmla="*/ 0 h 1299249"/>
              <a:gd name="connsiteX1" fmla="*/ 98522 w 3743807"/>
              <a:gd name="connsiteY1" fmla="*/ 0 h 1299249"/>
              <a:gd name="connsiteX2" fmla="*/ 98522 w 3743807"/>
              <a:gd name="connsiteY2" fmla="*/ 21552 h 1299249"/>
              <a:gd name="connsiteX3" fmla="*/ 150861 w 3743807"/>
              <a:gd name="connsiteY3" fmla="*/ 21552 h 1299249"/>
              <a:gd name="connsiteX4" fmla="*/ 150861 w 3743807"/>
              <a:gd name="connsiteY4" fmla="*/ 36946 h 1299249"/>
              <a:gd name="connsiteX5" fmla="*/ 150861 w 3743807"/>
              <a:gd name="connsiteY5" fmla="*/ 36946 h 1299249"/>
              <a:gd name="connsiteX6" fmla="*/ 175491 w 3743807"/>
              <a:gd name="connsiteY6" fmla="*/ 52340 h 1299249"/>
              <a:gd name="connsiteX7" fmla="*/ 206279 w 3743807"/>
              <a:gd name="connsiteY7" fmla="*/ 52340 h 1299249"/>
              <a:gd name="connsiteX8" fmla="*/ 215516 w 3743807"/>
              <a:gd name="connsiteY8" fmla="*/ 61577 h 1299249"/>
              <a:gd name="connsiteX9" fmla="*/ 243225 w 3743807"/>
              <a:gd name="connsiteY9" fmla="*/ 61577 h 1299249"/>
              <a:gd name="connsiteX10" fmla="*/ 243225 w 3743807"/>
              <a:gd name="connsiteY10" fmla="*/ 86206 h 1299249"/>
              <a:gd name="connsiteX11" fmla="*/ 286328 w 3743807"/>
              <a:gd name="connsiteY11" fmla="*/ 86206 h 1299249"/>
              <a:gd name="connsiteX12" fmla="*/ 286328 w 3743807"/>
              <a:gd name="connsiteY12" fmla="*/ 113915 h 1299249"/>
              <a:gd name="connsiteX13" fmla="*/ 320194 w 3743807"/>
              <a:gd name="connsiteY13" fmla="*/ 113915 h 1299249"/>
              <a:gd name="connsiteX14" fmla="*/ 320194 w 3743807"/>
              <a:gd name="connsiteY14" fmla="*/ 144703 h 1299249"/>
              <a:gd name="connsiteX15" fmla="*/ 335588 w 3743807"/>
              <a:gd name="connsiteY15" fmla="*/ 144703 h 1299249"/>
              <a:gd name="connsiteX16" fmla="*/ 357140 w 3743807"/>
              <a:gd name="connsiteY16" fmla="*/ 166255 h 1299249"/>
              <a:gd name="connsiteX17" fmla="*/ 381770 w 3743807"/>
              <a:gd name="connsiteY17" fmla="*/ 190885 h 1299249"/>
              <a:gd name="connsiteX18" fmla="*/ 391007 w 3743807"/>
              <a:gd name="connsiteY18" fmla="*/ 200122 h 1299249"/>
              <a:gd name="connsiteX19" fmla="*/ 434110 w 3743807"/>
              <a:gd name="connsiteY19" fmla="*/ 200122 h 1299249"/>
              <a:gd name="connsiteX20" fmla="*/ 434110 w 3743807"/>
              <a:gd name="connsiteY20" fmla="*/ 240146 h 1299249"/>
              <a:gd name="connsiteX21" fmla="*/ 458740 w 3743807"/>
              <a:gd name="connsiteY21" fmla="*/ 240146 h 1299249"/>
              <a:gd name="connsiteX22" fmla="*/ 458740 w 3743807"/>
              <a:gd name="connsiteY22" fmla="*/ 255540 h 1299249"/>
              <a:gd name="connsiteX23" fmla="*/ 458740 w 3743807"/>
              <a:gd name="connsiteY23" fmla="*/ 255540 h 1299249"/>
              <a:gd name="connsiteX24" fmla="*/ 483370 w 3743807"/>
              <a:gd name="connsiteY24" fmla="*/ 280170 h 1299249"/>
              <a:gd name="connsiteX25" fmla="*/ 489528 w 3743807"/>
              <a:gd name="connsiteY25" fmla="*/ 286328 h 1299249"/>
              <a:gd name="connsiteX26" fmla="*/ 489528 w 3743807"/>
              <a:gd name="connsiteY26" fmla="*/ 304800 h 1299249"/>
              <a:gd name="connsiteX27" fmla="*/ 529552 w 3743807"/>
              <a:gd name="connsiteY27" fmla="*/ 304800 h 1299249"/>
              <a:gd name="connsiteX28" fmla="*/ 529552 w 3743807"/>
              <a:gd name="connsiteY28" fmla="*/ 335588 h 1299249"/>
              <a:gd name="connsiteX29" fmla="*/ 554182 w 3743807"/>
              <a:gd name="connsiteY29" fmla="*/ 335588 h 1299249"/>
              <a:gd name="connsiteX30" fmla="*/ 554182 w 3743807"/>
              <a:gd name="connsiteY30" fmla="*/ 344825 h 1299249"/>
              <a:gd name="connsiteX31" fmla="*/ 572655 w 3743807"/>
              <a:gd name="connsiteY31" fmla="*/ 344825 h 1299249"/>
              <a:gd name="connsiteX32" fmla="*/ 572655 w 3743807"/>
              <a:gd name="connsiteY32" fmla="*/ 381770 h 1299249"/>
              <a:gd name="connsiteX33" fmla="*/ 578813 w 3743807"/>
              <a:gd name="connsiteY33" fmla="*/ 387928 h 1299249"/>
              <a:gd name="connsiteX34" fmla="*/ 578813 w 3743807"/>
              <a:gd name="connsiteY34" fmla="*/ 403322 h 1299249"/>
              <a:gd name="connsiteX35" fmla="*/ 609600 w 3743807"/>
              <a:gd name="connsiteY35" fmla="*/ 403322 h 1299249"/>
              <a:gd name="connsiteX36" fmla="*/ 609600 w 3743807"/>
              <a:gd name="connsiteY36" fmla="*/ 424873 h 1299249"/>
              <a:gd name="connsiteX37" fmla="*/ 649625 w 3743807"/>
              <a:gd name="connsiteY37" fmla="*/ 427952 h 1299249"/>
              <a:gd name="connsiteX38" fmla="*/ 655782 w 3743807"/>
              <a:gd name="connsiteY38" fmla="*/ 446425 h 1299249"/>
              <a:gd name="connsiteX39" fmla="*/ 668097 w 3743807"/>
              <a:gd name="connsiteY39" fmla="*/ 446425 h 1299249"/>
              <a:gd name="connsiteX40" fmla="*/ 668097 w 3743807"/>
              <a:gd name="connsiteY40" fmla="*/ 480291 h 1299249"/>
              <a:gd name="connsiteX41" fmla="*/ 692728 w 3743807"/>
              <a:gd name="connsiteY41" fmla="*/ 480291 h 1299249"/>
              <a:gd name="connsiteX42" fmla="*/ 692728 w 3743807"/>
              <a:gd name="connsiteY42" fmla="*/ 492606 h 1299249"/>
              <a:gd name="connsiteX43" fmla="*/ 714279 w 3743807"/>
              <a:gd name="connsiteY43" fmla="*/ 492606 h 1299249"/>
              <a:gd name="connsiteX44" fmla="*/ 714279 w 3743807"/>
              <a:gd name="connsiteY44" fmla="*/ 504922 h 1299249"/>
              <a:gd name="connsiteX45" fmla="*/ 748146 w 3743807"/>
              <a:gd name="connsiteY45" fmla="*/ 504922 h 1299249"/>
              <a:gd name="connsiteX46" fmla="*/ 748146 w 3743807"/>
              <a:gd name="connsiteY46" fmla="*/ 526473 h 1299249"/>
              <a:gd name="connsiteX47" fmla="*/ 778934 w 3743807"/>
              <a:gd name="connsiteY47" fmla="*/ 526473 h 1299249"/>
              <a:gd name="connsiteX48" fmla="*/ 778934 w 3743807"/>
              <a:gd name="connsiteY48" fmla="*/ 541867 h 1299249"/>
              <a:gd name="connsiteX49" fmla="*/ 815879 w 3743807"/>
              <a:gd name="connsiteY49" fmla="*/ 541867 h 1299249"/>
              <a:gd name="connsiteX50" fmla="*/ 815879 w 3743807"/>
              <a:gd name="connsiteY50" fmla="*/ 572655 h 1299249"/>
              <a:gd name="connsiteX51" fmla="*/ 858982 w 3743807"/>
              <a:gd name="connsiteY51" fmla="*/ 572655 h 1299249"/>
              <a:gd name="connsiteX52" fmla="*/ 858982 w 3743807"/>
              <a:gd name="connsiteY52" fmla="*/ 588049 h 1299249"/>
              <a:gd name="connsiteX53" fmla="*/ 880534 w 3743807"/>
              <a:gd name="connsiteY53" fmla="*/ 588049 h 1299249"/>
              <a:gd name="connsiteX54" fmla="*/ 880534 w 3743807"/>
              <a:gd name="connsiteY54" fmla="*/ 606522 h 1299249"/>
              <a:gd name="connsiteX55" fmla="*/ 920558 w 3743807"/>
              <a:gd name="connsiteY55" fmla="*/ 606522 h 1299249"/>
              <a:gd name="connsiteX56" fmla="*/ 920558 w 3743807"/>
              <a:gd name="connsiteY56" fmla="*/ 640388 h 1299249"/>
              <a:gd name="connsiteX57" fmla="*/ 975976 w 3743807"/>
              <a:gd name="connsiteY57" fmla="*/ 640388 h 1299249"/>
              <a:gd name="connsiteX58" fmla="*/ 975976 w 3743807"/>
              <a:gd name="connsiteY58" fmla="*/ 674255 h 1299249"/>
              <a:gd name="connsiteX59" fmla="*/ 1012922 w 3743807"/>
              <a:gd name="connsiteY59" fmla="*/ 674255 h 1299249"/>
              <a:gd name="connsiteX60" fmla="*/ 1012922 w 3743807"/>
              <a:gd name="connsiteY60" fmla="*/ 701964 h 1299249"/>
              <a:gd name="connsiteX61" fmla="*/ 1034473 w 3743807"/>
              <a:gd name="connsiteY61" fmla="*/ 701964 h 1299249"/>
              <a:gd name="connsiteX62" fmla="*/ 1034473 w 3743807"/>
              <a:gd name="connsiteY62" fmla="*/ 714279 h 1299249"/>
              <a:gd name="connsiteX63" fmla="*/ 1059104 w 3743807"/>
              <a:gd name="connsiteY63" fmla="*/ 714279 h 1299249"/>
              <a:gd name="connsiteX64" fmla="*/ 1059104 w 3743807"/>
              <a:gd name="connsiteY64" fmla="*/ 735831 h 1299249"/>
              <a:gd name="connsiteX65" fmla="*/ 1071419 w 3743807"/>
              <a:gd name="connsiteY65" fmla="*/ 735831 h 1299249"/>
              <a:gd name="connsiteX66" fmla="*/ 1071419 w 3743807"/>
              <a:gd name="connsiteY66" fmla="*/ 766619 h 1299249"/>
              <a:gd name="connsiteX67" fmla="*/ 1145310 w 3743807"/>
              <a:gd name="connsiteY67" fmla="*/ 766619 h 1299249"/>
              <a:gd name="connsiteX68" fmla="*/ 1145310 w 3743807"/>
              <a:gd name="connsiteY68" fmla="*/ 782012 h 1299249"/>
              <a:gd name="connsiteX69" fmla="*/ 1166861 w 3743807"/>
              <a:gd name="connsiteY69" fmla="*/ 782012 h 1299249"/>
              <a:gd name="connsiteX70" fmla="*/ 1166861 w 3743807"/>
              <a:gd name="connsiteY70" fmla="*/ 794328 h 1299249"/>
              <a:gd name="connsiteX71" fmla="*/ 1213043 w 3743807"/>
              <a:gd name="connsiteY71" fmla="*/ 794328 h 1299249"/>
              <a:gd name="connsiteX72" fmla="*/ 1213043 w 3743807"/>
              <a:gd name="connsiteY72" fmla="*/ 806643 h 1299249"/>
              <a:gd name="connsiteX73" fmla="*/ 1240752 w 3743807"/>
              <a:gd name="connsiteY73" fmla="*/ 806643 h 1299249"/>
              <a:gd name="connsiteX74" fmla="*/ 1240752 w 3743807"/>
              <a:gd name="connsiteY74" fmla="*/ 828194 h 1299249"/>
              <a:gd name="connsiteX75" fmla="*/ 1274619 w 3743807"/>
              <a:gd name="connsiteY75" fmla="*/ 828194 h 1299249"/>
              <a:gd name="connsiteX76" fmla="*/ 1274619 w 3743807"/>
              <a:gd name="connsiteY76" fmla="*/ 855903 h 1299249"/>
              <a:gd name="connsiteX77" fmla="*/ 1314643 w 3743807"/>
              <a:gd name="connsiteY77" fmla="*/ 855903 h 1299249"/>
              <a:gd name="connsiteX78" fmla="*/ 1317722 w 3743807"/>
              <a:gd name="connsiteY78" fmla="*/ 874376 h 1299249"/>
              <a:gd name="connsiteX79" fmla="*/ 1342352 w 3743807"/>
              <a:gd name="connsiteY79" fmla="*/ 874376 h 1299249"/>
              <a:gd name="connsiteX80" fmla="*/ 1342352 w 3743807"/>
              <a:gd name="connsiteY80" fmla="*/ 892849 h 1299249"/>
              <a:gd name="connsiteX81" fmla="*/ 1379297 w 3743807"/>
              <a:gd name="connsiteY81" fmla="*/ 892849 h 1299249"/>
              <a:gd name="connsiteX82" fmla="*/ 1379297 w 3743807"/>
              <a:gd name="connsiteY82" fmla="*/ 914400 h 1299249"/>
              <a:gd name="connsiteX83" fmla="*/ 1422400 w 3743807"/>
              <a:gd name="connsiteY83" fmla="*/ 914400 h 1299249"/>
              <a:gd name="connsiteX84" fmla="*/ 1422400 w 3743807"/>
              <a:gd name="connsiteY84" fmla="*/ 945188 h 1299249"/>
              <a:gd name="connsiteX85" fmla="*/ 1468582 w 3743807"/>
              <a:gd name="connsiteY85" fmla="*/ 945188 h 1299249"/>
              <a:gd name="connsiteX86" fmla="*/ 1468582 w 3743807"/>
              <a:gd name="connsiteY86" fmla="*/ 966740 h 1299249"/>
              <a:gd name="connsiteX87" fmla="*/ 1517843 w 3743807"/>
              <a:gd name="connsiteY87" fmla="*/ 966740 h 1299249"/>
              <a:gd name="connsiteX88" fmla="*/ 1517843 w 3743807"/>
              <a:gd name="connsiteY88" fmla="*/ 982134 h 1299249"/>
              <a:gd name="connsiteX89" fmla="*/ 1545552 w 3743807"/>
              <a:gd name="connsiteY89" fmla="*/ 982134 h 1299249"/>
              <a:gd name="connsiteX90" fmla="*/ 1545552 w 3743807"/>
              <a:gd name="connsiteY90" fmla="*/ 994449 h 1299249"/>
              <a:gd name="connsiteX91" fmla="*/ 1670675 w 3743807"/>
              <a:gd name="connsiteY91" fmla="*/ 994449 h 1299249"/>
              <a:gd name="connsiteX92" fmla="*/ 1669689 w 3743807"/>
              <a:gd name="connsiteY92" fmla="*/ 1027329 h 1299249"/>
              <a:gd name="connsiteX93" fmla="*/ 1684097 w 3743807"/>
              <a:gd name="connsiteY93" fmla="*/ 1022158 h 1299249"/>
              <a:gd name="connsiteX94" fmla="*/ 1684097 w 3743807"/>
              <a:gd name="connsiteY94" fmla="*/ 1031394 h 1299249"/>
              <a:gd name="connsiteX95" fmla="*/ 1721043 w 3743807"/>
              <a:gd name="connsiteY95" fmla="*/ 1031394 h 1299249"/>
              <a:gd name="connsiteX96" fmla="*/ 1721043 w 3743807"/>
              <a:gd name="connsiteY96" fmla="*/ 1062182 h 1299249"/>
              <a:gd name="connsiteX97" fmla="*/ 1748752 w 3743807"/>
              <a:gd name="connsiteY97" fmla="*/ 1062182 h 1299249"/>
              <a:gd name="connsiteX98" fmla="*/ 1748752 w 3743807"/>
              <a:gd name="connsiteY98" fmla="*/ 1074497 h 1299249"/>
              <a:gd name="connsiteX99" fmla="*/ 1782619 w 3743807"/>
              <a:gd name="connsiteY99" fmla="*/ 1074497 h 1299249"/>
              <a:gd name="connsiteX100" fmla="*/ 1794934 w 3743807"/>
              <a:gd name="connsiteY100" fmla="*/ 1086812 h 1299249"/>
              <a:gd name="connsiteX101" fmla="*/ 1878061 w 3743807"/>
              <a:gd name="connsiteY101" fmla="*/ 1086812 h 1299249"/>
              <a:gd name="connsiteX102" fmla="*/ 1878061 w 3743807"/>
              <a:gd name="connsiteY102" fmla="*/ 1117600 h 1299249"/>
              <a:gd name="connsiteX103" fmla="*/ 1942716 w 3743807"/>
              <a:gd name="connsiteY103" fmla="*/ 1117600 h 1299249"/>
              <a:gd name="connsiteX104" fmla="*/ 1942716 w 3743807"/>
              <a:gd name="connsiteY104" fmla="*/ 1126837 h 1299249"/>
              <a:gd name="connsiteX105" fmla="*/ 2053552 w 3743807"/>
              <a:gd name="connsiteY105" fmla="*/ 1126837 h 1299249"/>
              <a:gd name="connsiteX106" fmla="*/ 2053552 w 3743807"/>
              <a:gd name="connsiteY106" fmla="*/ 1148388 h 1299249"/>
              <a:gd name="connsiteX107" fmla="*/ 2241358 w 3743807"/>
              <a:gd name="connsiteY107" fmla="*/ 1148388 h 1299249"/>
              <a:gd name="connsiteX108" fmla="*/ 2241358 w 3743807"/>
              <a:gd name="connsiteY108" fmla="*/ 1176097 h 1299249"/>
              <a:gd name="connsiteX109" fmla="*/ 2401455 w 3743807"/>
              <a:gd name="connsiteY109" fmla="*/ 1176097 h 1299249"/>
              <a:gd name="connsiteX110" fmla="*/ 2401455 w 3743807"/>
              <a:gd name="connsiteY110" fmla="*/ 1188412 h 1299249"/>
              <a:gd name="connsiteX111" fmla="*/ 2515370 w 3743807"/>
              <a:gd name="connsiteY111" fmla="*/ 1188412 h 1299249"/>
              <a:gd name="connsiteX112" fmla="*/ 2549237 w 3743807"/>
              <a:gd name="connsiteY112" fmla="*/ 1209964 h 1299249"/>
              <a:gd name="connsiteX113" fmla="*/ 2786304 w 3743807"/>
              <a:gd name="connsiteY113" fmla="*/ 1216122 h 1299249"/>
              <a:gd name="connsiteX114" fmla="*/ 2786304 w 3743807"/>
              <a:gd name="connsiteY114" fmla="*/ 1228437 h 1299249"/>
              <a:gd name="connsiteX115" fmla="*/ 2804776 w 3743807"/>
              <a:gd name="connsiteY115" fmla="*/ 1228437 h 1299249"/>
              <a:gd name="connsiteX116" fmla="*/ 2804776 w 3743807"/>
              <a:gd name="connsiteY116" fmla="*/ 1253067 h 1299249"/>
              <a:gd name="connsiteX117" fmla="*/ 2952558 w 3743807"/>
              <a:gd name="connsiteY117" fmla="*/ 1253067 h 1299249"/>
              <a:gd name="connsiteX118" fmla="*/ 2952558 w 3743807"/>
              <a:gd name="connsiteY118" fmla="*/ 1299249 h 1299249"/>
              <a:gd name="connsiteX119" fmla="*/ 3743807 w 3743807"/>
              <a:gd name="connsiteY119" fmla="*/ 1299249 h 1299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743807" h="1299249">
                <a:moveTo>
                  <a:pt x="0" y="0"/>
                </a:moveTo>
                <a:lnTo>
                  <a:pt x="98522" y="0"/>
                </a:lnTo>
                <a:lnTo>
                  <a:pt x="98522" y="21552"/>
                </a:lnTo>
                <a:lnTo>
                  <a:pt x="150861" y="21552"/>
                </a:lnTo>
                <a:lnTo>
                  <a:pt x="150861" y="36946"/>
                </a:lnTo>
                <a:lnTo>
                  <a:pt x="150861" y="36946"/>
                </a:lnTo>
                <a:lnTo>
                  <a:pt x="175491" y="52340"/>
                </a:lnTo>
                <a:lnTo>
                  <a:pt x="206279" y="52340"/>
                </a:lnTo>
                <a:lnTo>
                  <a:pt x="215516" y="61577"/>
                </a:lnTo>
                <a:lnTo>
                  <a:pt x="243225" y="61577"/>
                </a:lnTo>
                <a:lnTo>
                  <a:pt x="243225" y="86206"/>
                </a:lnTo>
                <a:lnTo>
                  <a:pt x="286328" y="86206"/>
                </a:lnTo>
                <a:lnTo>
                  <a:pt x="286328" y="113915"/>
                </a:lnTo>
                <a:lnTo>
                  <a:pt x="320194" y="113915"/>
                </a:lnTo>
                <a:lnTo>
                  <a:pt x="320194" y="144703"/>
                </a:lnTo>
                <a:lnTo>
                  <a:pt x="335588" y="144703"/>
                </a:lnTo>
                <a:lnTo>
                  <a:pt x="357140" y="166255"/>
                </a:lnTo>
                <a:lnTo>
                  <a:pt x="381770" y="190885"/>
                </a:lnTo>
                <a:lnTo>
                  <a:pt x="391007" y="200122"/>
                </a:lnTo>
                <a:lnTo>
                  <a:pt x="434110" y="200122"/>
                </a:lnTo>
                <a:lnTo>
                  <a:pt x="434110" y="240146"/>
                </a:lnTo>
                <a:lnTo>
                  <a:pt x="458740" y="240146"/>
                </a:lnTo>
                <a:lnTo>
                  <a:pt x="458740" y="255540"/>
                </a:lnTo>
                <a:lnTo>
                  <a:pt x="458740" y="255540"/>
                </a:lnTo>
                <a:lnTo>
                  <a:pt x="483370" y="280170"/>
                </a:lnTo>
                <a:lnTo>
                  <a:pt x="489528" y="286328"/>
                </a:lnTo>
                <a:lnTo>
                  <a:pt x="489528" y="304800"/>
                </a:lnTo>
                <a:lnTo>
                  <a:pt x="529552" y="304800"/>
                </a:lnTo>
                <a:lnTo>
                  <a:pt x="529552" y="335588"/>
                </a:lnTo>
                <a:lnTo>
                  <a:pt x="554182" y="335588"/>
                </a:lnTo>
                <a:lnTo>
                  <a:pt x="554182" y="344825"/>
                </a:lnTo>
                <a:lnTo>
                  <a:pt x="572655" y="344825"/>
                </a:lnTo>
                <a:lnTo>
                  <a:pt x="572655" y="381770"/>
                </a:lnTo>
                <a:lnTo>
                  <a:pt x="578813" y="387928"/>
                </a:lnTo>
                <a:lnTo>
                  <a:pt x="578813" y="403322"/>
                </a:lnTo>
                <a:lnTo>
                  <a:pt x="609600" y="403322"/>
                </a:lnTo>
                <a:lnTo>
                  <a:pt x="609600" y="424873"/>
                </a:lnTo>
                <a:lnTo>
                  <a:pt x="649625" y="427952"/>
                </a:lnTo>
                <a:lnTo>
                  <a:pt x="655782" y="446425"/>
                </a:lnTo>
                <a:lnTo>
                  <a:pt x="668097" y="446425"/>
                </a:lnTo>
                <a:lnTo>
                  <a:pt x="668097" y="480291"/>
                </a:lnTo>
                <a:lnTo>
                  <a:pt x="692728" y="480291"/>
                </a:lnTo>
                <a:lnTo>
                  <a:pt x="692728" y="492606"/>
                </a:lnTo>
                <a:lnTo>
                  <a:pt x="714279" y="492606"/>
                </a:lnTo>
                <a:lnTo>
                  <a:pt x="714279" y="504922"/>
                </a:lnTo>
                <a:lnTo>
                  <a:pt x="748146" y="504922"/>
                </a:lnTo>
                <a:lnTo>
                  <a:pt x="748146" y="526473"/>
                </a:lnTo>
                <a:lnTo>
                  <a:pt x="778934" y="526473"/>
                </a:lnTo>
                <a:lnTo>
                  <a:pt x="778934" y="541867"/>
                </a:lnTo>
                <a:lnTo>
                  <a:pt x="815879" y="541867"/>
                </a:lnTo>
                <a:lnTo>
                  <a:pt x="815879" y="572655"/>
                </a:lnTo>
                <a:lnTo>
                  <a:pt x="858982" y="572655"/>
                </a:lnTo>
                <a:lnTo>
                  <a:pt x="858982" y="588049"/>
                </a:lnTo>
                <a:lnTo>
                  <a:pt x="880534" y="588049"/>
                </a:lnTo>
                <a:lnTo>
                  <a:pt x="880534" y="606522"/>
                </a:lnTo>
                <a:lnTo>
                  <a:pt x="920558" y="606522"/>
                </a:lnTo>
                <a:lnTo>
                  <a:pt x="920558" y="640388"/>
                </a:lnTo>
                <a:lnTo>
                  <a:pt x="975976" y="640388"/>
                </a:lnTo>
                <a:lnTo>
                  <a:pt x="975976" y="674255"/>
                </a:lnTo>
                <a:lnTo>
                  <a:pt x="1012922" y="674255"/>
                </a:lnTo>
                <a:lnTo>
                  <a:pt x="1012922" y="701964"/>
                </a:lnTo>
                <a:lnTo>
                  <a:pt x="1034473" y="701964"/>
                </a:lnTo>
                <a:lnTo>
                  <a:pt x="1034473" y="714279"/>
                </a:lnTo>
                <a:lnTo>
                  <a:pt x="1059104" y="714279"/>
                </a:lnTo>
                <a:lnTo>
                  <a:pt x="1059104" y="735831"/>
                </a:lnTo>
                <a:lnTo>
                  <a:pt x="1071419" y="735831"/>
                </a:lnTo>
                <a:lnTo>
                  <a:pt x="1071419" y="766619"/>
                </a:lnTo>
                <a:lnTo>
                  <a:pt x="1145310" y="766619"/>
                </a:lnTo>
                <a:lnTo>
                  <a:pt x="1145310" y="782012"/>
                </a:lnTo>
                <a:lnTo>
                  <a:pt x="1166861" y="782012"/>
                </a:lnTo>
                <a:lnTo>
                  <a:pt x="1166861" y="794328"/>
                </a:lnTo>
                <a:lnTo>
                  <a:pt x="1213043" y="794328"/>
                </a:lnTo>
                <a:lnTo>
                  <a:pt x="1213043" y="806643"/>
                </a:lnTo>
                <a:lnTo>
                  <a:pt x="1240752" y="806643"/>
                </a:lnTo>
                <a:lnTo>
                  <a:pt x="1240752" y="828194"/>
                </a:lnTo>
                <a:lnTo>
                  <a:pt x="1274619" y="828194"/>
                </a:lnTo>
                <a:lnTo>
                  <a:pt x="1274619" y="855903"/>
                </a:lnTo>
                <a:lnTo>
                  <a:pt x="1314643" y="855903"/>
                </a:lnTo>
                <a:lnTo>
                  <a:pt x="1317722" y="874376"/>
                </a:lnTo>
                <a:lnTo>
                  <a:pt x="1342352" y="874376"/>
                </a:lnTo>
                <a:lnTo>
                  <a:pt x="1342352" y="892849"/>
                </a:lnTo>
                <a:lnTo>
                  <a:pt x="1379297" y="892849"/>
                </a:lnTo>
                <a:lnTo>
                  <a:pt x="1379297" y="914400"/>
                </a:lnTo>
                <a:lnTo>
                  <a:pt x="1422400" y="914400"/>
                </a:lnTo>
                <a:lnTo>
                  <a:pt x="1422400" y="945188"/>
                </a:lnTo>
                <a:lnTo>
                  <a:pt x="1468582" y="945188"/>
                </a:lnTo>
                <a:lnTo>
                  <a:pt x="1468582" y="966740"/>
                </a:lnTo>
                <a:lnTo>
                  <a:pt x="1517843" y="966740"/>
                </a:lnTo>
                <a:lnTo>
                  <a:pt x="1517843" y="982134"/>
                </a:lnTo>
                <a:lnTo>
                  <a:pt x="1545552" y="982134"/>
                </a:lnTo>
                <a:lnTo>
                  <a:pt x="1545552" y="994449"/>
                </a:lnTo>
                <a:lnTo>
                  <a:pt x="1670675" y="994449"/>
                </a:lnTo>
                <a:cubicBezTo>
                  <a:pt x="1670346" y="1005409"/>
                  <a:pt x="1670018" y="1016369"/>
                  <a:pt x="1669689" y="1027329"/>
                </a:cubicBezTo>
                <a:lnTo>
                  <a:pt x="1684097" y="1022158"/>
                </a:lnTo>
                <a:lnTo>
                  <a:pt x="1684097" y="1031394"/>
                </a:lnTo>
                <a:lnTo>
                  <a:pt x="1721043" y="1031394"/>
                </a:lnTo>
                <a:lnTo>
                  <a:pt x="1721043" y="1062182"/>
                </a:lnTo>
                <a:lnTo>
                  <a:pt x="1748752" y="1062182"/>
                </a:lnTo>
                <a:lnTo>
                  <a:pt x="1748752" y="1074497"/>
                </a:lnTo>
                <a:lnTo>
                  <a:pt x="1782619" y="1074497"/>
                </a:lnTo>
                <a:lnTo>
                  <a:pt x="1794934" y="1086812"/>
                </a:lnTo>
                <a:lnTo>
                  <a:pt x="1878061" y="1086812"/>
                </a:lnTo>
                <a:lnTo>
                  <a:pt x="1878061" y="1117600"/>
                </a:lnTo>
                <a:lnTo>
                  <a:pt x="1942716" y="1117600"/>
                </a:lnTo>
                <a:lnTo>
                  <a:pt x="1942716" y="1126837"/>
                </a:lnTo>
                <a:lnTo>
                  <a:pt x="2053552" y="1126837"/>
                </a:lnTo>
                <a:lnTo>
                  <a:pt x="2053552" y="1148388"/>
                </a:lnTo>
                <a:lnTo>
                  <a:pt x="2241358" y="1148388"/>
                </a:lnTo>
                <a:lnTo>
                  <a:pt x="2241358" y="1176097"/>
                </a:lnTo>
                <a:lnTo>
                  <a:pt x="2401455" y="1176097"/>
                </a:lnTo>
                <a:lnTo>
                  <a:pt x="2401455" y="1188412"/>
                </a:lnTo>
                <a:lnTo>
                  <a:pt x="2515370" y="1188412"/>
                </a:lnTo>
                <a:lnTo>
                  <a:pt x="2549237" y="1209964"/>
                </a:lnTo>
                <a:lnTo>
                  <a:pt x="2786304" y="1216122"/>
                </a:lnTo>
                <a:lnTo>
                  <a:pt x="2786304" y="1228437"/>
                </a:lnTo>
                <a:lnTo>
                  <a:pt x="2804776" y="1228437"/>
                </a:lnTo>
                <a:lnTo>
                  <a:pt x="2804776" y="1253067"/>
                </a:lnTo>
                <a:lnTo>
                  <a:pt x="2952558" y="1253067"/>
                </a:lnTo>
                <a:lnTo>
                  <a:pt x="2952558" y="1299249"/>
                </a:lnTo>
                <a:lnTo>
                  <a:pt x="3743807" y="1299249"/>
                </a:lnTo>
              </a:path>
            </a:pathLst>
          </a:custGeom>
          <a:noFill/>
          <a:ln w="28575">
            <a:solidFill>
              <a:schemeClr val="accent3"/>
            </a:solidFill>
            <a:miter lim="800000"/>
            <a:headEnd/>
            <a:tailEnd/>
          </a:ln>
        </p:spPr>
        <p:txBody>
          <a:bodyPr rtlCol="0" anchor="ctr"/>
          <a:lstStyle/>
          <a:p>
            <a:pPr algn="ctr"/>
            <a:endParaRPr lang="en-US"/>
          </a:p>
        </p:txBody>
      </p:sp>
      <p:cxnSp>
        <p:nvCxnSpPr>
          <p:cNvPr id="520" name="Straight Connector 519">
            <a:extLst>
              <a:ext uri="{FF2B5EF4-FFF2-40B4-BE49-F238E27FC236}">
                <a16:creationId xmlns:a16="http://schemas.microsoft.com/office/drawing/2014/main" id="{BF799135-B068-8171-CF16-C401FEFD08E9}"/>
              </a:ext>
            </a:extLst>
          </p:cNvPr>
          <p:cNvCxnSpPr/>
          <p:nvPr/>
        </p:nvCxnSpPr>
        <p:spPr bwMode="auto">
          <a:xfrm>
            <a:off x="1831996" y="41186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21" name="Straight Connector 520">
            <a:extLst>
              <a:ext uri="{FF2B5EF4-FFF2-40B4-BE49-F238E27FC236}">
                <a16:creationId xmlns:a16="http://schemas.microsoft.com/office/drawing/2014/main" id="{8B4FA235-1E1B-D923-2952-6621BD63621F}"/>
              </a:ext>
            </a:extLst>
          </p:cNvPr>
          <p:cNvCxnSpPr/>
          <p:nvPr/>
        </p:nvCxnSpPr>
        <p:spPr bwMode="auto">
          <a:xfrm>
            <a:off x="1844696" y="41186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22" name="Straight Connector 521">
            <a:extLst>
              <a:ext uri="{FF2B5EF4-FFF2-40B4-BE49-F238E27FC236}">
                <a16:creationId xmlns:a16="http://schemas.microsoft.com/office/drawing/2014/main" id="{1F9D6E4D-D0C7-3CD8-ED93-2DD435A586CF}"/>
              </a:ext>
            </a:extLst>
          </p:cNvPr>
          <p:cNvCxnSpPr/>
          <p:nvPr/>
        </p:nvCxnSpPr>
        <p:spPr bwMode="auto">
          <a:xfrm>
            <a:off x="2731156" y="46266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66B725EF-5F5F-5207-51D7-8496E74E00F8}"/>
              </a:ext>
            </a:extLst>
          </p:cNvPr>
          <p:cNvCxnSpPr/>
          <p:nvPr/>
        </p:nvCxnSpPr>
        <p:spPr bwMode="auto">
          <a:xfrm>
            <a:off x="3195976" y="477649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24" name="Straight Connector 523">
            <a:extLst>
              <a:ext uri="{FF2B5EF4-FFF2-40B4-BE49-F238E27FC236}">
                <a16:creationId xmlns:a16="http://schemas.microsoft.com/office/drawing/2014/main" id="{91F88EA5-99B1-5544-A2AE-EA40C2A24F0D}"/>
              </a:ext>
            </a:extLst>
          </p:cNvPr>
          <p:cNvCxnSpPr/>
          <p:nvPr/>
        </p:nvCxnSpPr>
        <p:spPr bwMode="auto">
          <a:xfrm>
            <a:off x="3335676" y="482729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25" name="Straight Connector 524">
            <a:extLst>
              <a:ext uri="{FF2B5EF4-FFF2-40B4-BE49-F238E27FC236}">
                <a16:creationId xmlns:a16="http://schemas.microsoft.com/office/drawing/2014/main" id="{FB7FDA96-A4C2-A0C9-BB16-80B80C16E239}"/>
              </a:ext>
            </a:extLst>
          </p:cNvPr>
          <p:cNvCxnSpPr/>
          <p:nvPr/>
        </p:nvCxnSpPr>
        <p:spPr bwMode="auto">
          <a:xfrm>
            <a:off x="3389016" y="484761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DD16CC66-6612-3BA5-F11B-D7E9F82DAB33}"/>
              </a:ext>
            </a:extLst>
          </p:cNvPr>
          <p:cNvCxnSpPr/>
          <p:nvPr/>
        </p:nvCxnSpPr>
        <p:spPr bwMode="auto">
          <a:xfrm>
            <a:off x="3419496" y="48552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27" name="Straight Connector 526">
            <a:extLst>
              <a:ext uri="{FF2B5EF4-FFF2-40B4-BE49-F238E27FC236}">
                <a16:creationId xmlns:a16="http://schemas.microsoft.com/office/drawing/2014/main" id="{7E8E63F2-62FB-A5C0-030B-F6538CC8D414}"/>
              </a:ext>
            </a:extLst>
          </p:cNvPr>
          <p:cNvCxnSpPr/>
          <p:nvPr/>
        </p:nvCxnSpPr>
        <p:spPr bwMode="auto">
          <a:xfrm>
            <a:off x="3528716" y="48933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82068B58-3A68-CF7A-6A82-52172C8CCD89}"/>
              </a:ext>
            </a:extLst>
          </p:cNvPr>
          <p:cNvCxnSpPr/>
          <p:nvPr/>
        </p:nvCxnSpPr>
        <p:spPr bwMode="auto">
          <a:xfrm>
            <a:off x="3625236" y="492635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6994EEA6-4E08-253C-8AD3-D1841C55234E}"/>
              </a:ext>
            </a:extLst>
          </p:cNvPr>
          <p:cNvCxnSpPr/>
          <p:nvPr/>
        </p:nvCxnSpPr>
        <p:spPr bwMode="auto">
          <a:xfrm>
            <a:off x="3645556" y="492635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B20FAF7D-D8CB-5030-67AC-5967D09CD32F}"/>
              </a:ext>
            </a:extLst>
          </p:cNvPr>
          <p:cNvCxnSpPr/>
          <p:nvPr/>
        </p:nvCxnSpPr>
        <p:spPr bwMode="auto">
          <a:xfrm>
            <a:off x="3668416" y="49314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6A68D816-C24D-3338-0E16-8164C878B0BF}"/>
              </a:ext>
            </a:extLst>
          </p:cNvPr>
          <p:cNvCxnSpPr/>
          <p:nvPr/>
        </p:nvCxnSpPr>
        <p:spPr bwMode="auto">
          <a:xfrm>
            <a:off x="3678576" y="49314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E7AD1EB4-17A8-427F-6752-AB599FE26F70}"/>
              </a:ext>
            </a:extLst>
          </p:cNvPr>
          <p:cNvCxnSpPr/>
          <p:nvPr/>
        </p:nvCxnSpPr>
        <p:spPr bwMode="auto">
          <a:xfrm>
            <a:off x="3703976" y="493905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33" name="Straight Connector 532">
            <a:extLst>
              <a:ext uri="{FF2B5EF4-FFF2-40B4-BE49-F238E27FC236}">
                <a16:creationId xmlns:a16="http://schemas.microsoft.com/office/drawing/2014/main" id="{3A305340-B0C3-37E4-6D71-E192DDF50958}"/>
              </a:ext>
            </a:extLst>
          </p:cNvPr>
          <p:cNvCxnSpPr/>
          <p:nvPr/>
        </p:nvCxnSpPr>
        <p:spPr bwMode="auto">
          <a:xfrm>
            <a:off x="3749696" y="493905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34" name="Straight Connector 533">
            <a:extLst>
              <a:ext uri="{FF2B5EF4-FFF2-40B4-BE49-F238E27FC236}">
                <a16:creationId xmlns:a16="http://schemas.microsoft.com/office/drawing/2014/main" id="{E90A6C65-2BFB-DD14-D613-DAEADD232E08}"/>
              </a:ext>
            </a:extLst>
          </p:cNvPr>
          <p:cNvCxnSpPr/>
          <p:nvPr/>
        </p:nvCxnSpPr>
        <p:spPr bwMode="auto">
          <a:xfrm>
            <a:off x="3764936" y="493905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43C29564-2D2A-FCFE-80B3-4DBF7EE0B279}"/>
              </a:ext>
            </a:extLst>
          </p:cNvPr>
          <p:cNvCxnSpPr/>
          <p:nvPr/>
        </p:nvCxnSpPr>
        <p:spPr bwMode="auto">
          <a:xfrm>
            <a:off x="3787796" y="494921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36" name="Straight Connector 535">
            <a:extLst>
              <a:ext uri="{FF2B5EF4-FFF2-40B4-BE49-F238E27FC236}">
                <a16:creationId xmlns:a16="http://schemas.microsoft.com/office/drawing/2014/main" id="{743870F7-01D3-53CF-AF9F-07B96A5B3BC9}"/>
              </a:ext>
            </a:extLst>
          </p:cNvPr>
          <p:cNvCxnSpPr/>
          <p:nvPr/>
        </p:nvCxnSpPr>
        <p:spPr bwMode="auto">
          <a:xfrm>
            <a:off x="3869076" y="49695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37" name="Straight Connector 536">
            <a:extLst>
              <a:ext uri="{FF2B5EF4-FFF2-40B4-BE49-F238E27FC236}">
                <a16:creationId xmlns:a16="http://schemas.microsoft.com/office/drawing/2014/main" id="{DFA858D7-33C2-705E-4BE6-EF140486E7AA}"/>
              </a:ext>
            </a:extLst>
          </p:cNvPr>
          <p:cNvCxnSpPr/>
          <p:nvPr/>
        </p:nvCxnSpPr>
        <p:spPr bwMode="auto">
          <a:xfrm>
            <a:off x="3881776" y="49695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87E9B607-1D0F-84DD-D775-706FBB345012}"/>
              </a:ext>
            </a:extLst>
          </p:cNvPr>
          <p:cNvCxnSpPr/>
          <p:nvPr/>
        </p:nvCxnSpPr>
        <p:spPr bwMode="auto">
          <a:xfrm>
            <a:off x="3894476" y="49695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39" name="Straight Connector 538">
            <a:extLst>
              <a:ext uri="{FF2B5EF4-FFF2-40B4-BE49-F238E27FC236}">
                <a16:creationId xmlns:a16="http://schemas.microsoft.com/office/drawing/2014/main" id="{2681B4A5-DDD7-C24F-2003-889A58B64B10}"/>
              </a:ext>
            </a:extLst>
          </p:cNvPr>
          <p:cNvCxnSpPr/>
          <p:nvPr/>
        </p:nvCxnSpPr>
        <p:spPr bwMode="auto">
          <a:xfrm>
            <a:off x="3912256" y="498477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40" name="Straight Connector 539">
            <a:extLst>
              <a:ext uri="{FF2B5EF4-FFF2-40B4-BE49-F238E27FC236}">
                <a16:creationId xmlns:a16="http://schemas.microsoft.com/office/drawing/2014/main" id="{511FE62E-8DC1-76C6-B4C6-B0ACE55BB443}"/>
              </a:ext>
            </a:extLst>
          </p:cNvPr>
          <p:cNvCxnSpPr/>
          <p:nvPr/>
        </p:nvCxnSpPr>
        <p:spPr bwMode="auto">
          <a:xfrm>
            <a:off x="3924956" y="498477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7B77B6EE-1B32-014F-80B2-81C769DDB05D}"/>
              </a:ext>
            </a:extLst>
          </p:cNvPr>
          <p:cNvCxnSpPr/>
          <p:nvPr/>
        </p:nvCxnSpPr>
        <p:spPr bwMode="auto">
          <a:xfrm>
            <a:off x="3950356" y="498477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42" name="Straight Connector 541">
            <a:extLst>
              <a:ext uri="{FF2B5EF4-FFF2-40B4-BE49-F238E27FC236}">
                <a16:creationId xmlns:a16="http://schemas.microsoft.com/office/drawing/2014/main" id="{83521A53-B3E6-FCD3-7BA3-68174E5D272B}"/>
              </a:ext>
            </a:extLst>
          </p:cNvPr>
          <p:cNvCxnSpPr/>
          <p:nvPr/>
        </p:nvCxnSpPr>
        <p:spPr bwMode="auto">
          <a:xfrm>
            <a:off x="3963056" y="498477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43" name="Straight Connector 542">
            <a:extLst>
              <a:ext uri="{FF2B5EF4-FFF2-40B4-BE49-F238E27FC236}">
                <a16:creationId xmlns:a16="http://schemas.microsoft.com/office/drawing/2014/main" id="{9DC12D54-9C27-5968-BB5C-B69627B227C3}"/>
              </a:ext>
            </a:extLst>
          </p:cNvPr>
          <p:cNvCxnSpPr/>
          <p:nvPr/>
        </p:nvCxnSpPr>
        <p:spPr bwMode="auto">
          <a:xfrm>
            <a:off x="3993536" y="498477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44" name="Straight Connector 543">
            <a:extLst>
              <a:ext uri="{FF2B5EF4-FFF2-40B4-BE49-F238E27FC236}">
                <a16:creationId xmlns:a16="http://schemas.microsoft.com/office/drawing/2014/main" id="{E9176B91-3433-D086-A7D7-8E9229585594}"/>
              </a:ext>
            </a:extLst>
          </p:cNvPr>
          <p:cNvCxnSpPr/>
          <p:nvPr/>
        </p:nvCxnSpPr>
        <p:spPr bwMode="auto">
          <a:xfrm>
            <a:off x="4008776" y="49949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45" name="Straight Connector 544">
            <a:extLst>
              <a:ext uri="{FF2B5EF4-FFF2-40B4-BE49-F238E27FC236}">
                <a16:creationId xmlns:a16="http://schemas.microsoft.com/office/drawing/2014/main" id="{053F3AF2-FDF8-7506-9CAD-6C7EAD15E5E0}"/>
              </a:ext>
            </a:extLst>
          </p:cNvPr>
          <p:cNvCxnSpPr/>
          <p:nvPr/>
        </p:nvCxnSpPr>
        <p:spPr bwMode="auto">
          <a:xfrm>
            <a:off x="4044336" y="501525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46" name="Straight Connector 545">
            <a:extLst>
              <a:ext uri="{FF2B5EF4-FFF2-40B4-BE49-F238E27FC236}">
                <a16:creationId xmlns:a16="http://schemas.microsoft.com/office/drawing/2014/main" id="{201B4D60-62BA-8ABA-98A9-7BED5601CE96}"/>
              </a:ext>
            </a:extLst>
          </p:cNvPr>
          <p:cNvCxnSpPr/>
          <p:nvPr/>
        </p:nvCxnSpPr>
        <p:spPr bwMode="auto">
          <a:xfrm>
            <a:off x="4051956" y="501525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47" name="Straight Connector 546">
            <a:extLst>
              <a:ext uri="{FF2B5EF4-FFF2-40B4-BE49-F238E27FC236}">
                <a16:creationId xmlns:a16="http://schemas.microsoft.com/office/drawing/2014/main" id="{EF9D59AE-DCBC-24AB-A12D-552B79608BF4}"/>
              </a:ext>
            </a:extLst>
          </p:cNvPr>
          <p:cNvCxnSpPr/>
          <p:nvPr/>
        </p:nvCxnSpPr>
        <p:spPr bwMode="auto">
          <a:xfrm>
            <a:off x="4069736" y="501525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48" name="Straight Connector 547">
            <a:extLst>
              <a:ext uri="{FF2B5EF4-FFF2-40B4-BE49-F238E27FC236}">
                <a16:creationId xmlns:a16="http://schemas.microsoft.com/office/drawing/2014/main" id="{CF6B6F51-D9F0-E365-E9A5-7B88BF9FB140}"/>
              </a:ext>
            </a:extLst>
          </p:cNvPr>
          <p:cNvCxnSpPr/>
          <p:nvPr/>
        </p:nvCxnSpPr>
        <p:spPr bwMode="auto">
          <a:xfrm>
            <a:off x="4095136" y="501525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49" name="Straight Connector 548">
            <a:extLst>
              <a:ext uri="{FF2B5EF4-FFF2-40B4-BE49-F238E27FC236}">
                <a16:creationId xmlns:a16="http://schemas.microsoft.com/office/drawing/2014/main" id="{CA26A4EF-8AC6-5D09-89FA-434679ABC42D}"/>
              </a:ext>
            </a:extLst>
          </p:cNvPr>
          <p:cNvCxnSpPr/>
          <p:nvPr/>
        </p:nvCxnSpPr>
        <p:spPr bwMode="auto">
          <a:xfrm>
            <a:off x="4107836" y="501525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50" name="Straight Connector 549">
            <a:extLst>
              <a:ext uri="{FF2B5EF4-FFF2-40B4-BE49-F238E27FC236}">
                <a16:creationId xmlns:a16="http://schemas.microsoft.com/office/drawing/2014/main" id="{18B85492-61BE-2498-CB06-EFBE6AC96CF0}"/>
              </a:ext>
            </a:extLst>
          </p:cNvPr>
          <p:cNvCxnSpPr/>
          <p:nvPr/>
        </p:nvCxnSpPr>
        <p:spPr bwMode="auto">
          <a:xfrm>
            <a:off x="4125616" y="501525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51" name="Straight Connector 550">
            <a:extLst>
              <a:ext uri="{FF2B5EF4-FFF2-40B4-BE49-F238E27FC236}">
                <a16:creationId xmlns:a16="http://schemas.microsoft.com/office/drawing/2014/main" id="{E9064D65-7A53-CDCF-4FC2-4490BAE94FB6}"/>
              </a:ext>
            </a:extLst>
          </p:cNvPr>
          <p:cNvCxnSpPr/>
          <p:nvPr/>
        </p:nvCxnSpPr>
        <p:spPr bwMode="auto">
          <a:xfrm>
            <a:off x="4145936" y="50330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52" name="Straight Connector 551">
            <a:extLst>
              <a:ext uri="{FF2B5EF4-FFF2-40B4-BE49-F238E27FC236}">
                <a16:creationId xmlns:a16="http://schemas.microsoft.com/office/drawing/2014/main" id="{7967FF3D-7564-D8C7-12A6-F2F60D281A64}"/>
              </a:ext>
            </a:extLst>
          </p:cNvPr>
          <p:cNvCxnSpPr/>
          <p:nvPr/>
        </p:nvCxnSpPr>
        <p:spPr bwMode="auto">
          <a:xfrm>
            <a:off x="4176416" y="504319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53" name="Straight Connector 552">
            <a:extLst>
              <a:ext uri="{FF2B5EF4-FFF2-40B4-BE49-F238E27FC236}">
                <a16:creationId xmlns:a16="http://schemas.microsoft.com/office/drawing/2014/main" id="{8072DBD4-1D44-444D-8D6D-CC89276FEC03}"/>
              </a:ext>
            </a:extLst>
          </p:cNvPr>
          <p:cNvCxnSpPr/>
          <p:nvPr/>
        </p:nvCxnSpPr>
        <p:spPr bwMode="auto">
          <a:xfrm>
            <a:off x="4196736" y="504319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54" name="Straight Connector 553">
            <a:extLst>
              <a:ext uri="{FF2B5EF4-FFF2-40B4-BE49-F238E27FC236}">
                <a16:creationId xmlns:a16="http://schemas.microsoft.com/office/drawing/2014/main" id="{18E42D96-008B-941C-9D03-C1FB5C4A8657}"/>
              </a:ext>
            </a:extLst>
          </p:cNvPr>
          <p:cNvCxnSpPr/>
          <p:nvPr/>
        </p:nvCxnSpPr>
        <p:spPr bwMode="auto">
          <a:xfrm>
            <a:off x="4209436" y="504319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55" name="Straight Connector 554">
            <a:extLst>
              <a:ext uri="{FF2B5EF4-FFF2-40B4-BE49-F238E27FC236}">
                <a16:creationId xmlns:a16="http://schemas.microsoft.com/office/drawing/2014/main" id="{CAAE8662-6C21-E11F-6968-8C217CF45105}"/>
              </a:ext>
            </a:extLst>
          </p:cNvPr>
          <p:cNvCxnSpPr/>
          <p:nvPr/>
        </p:nvCxnSpPr>
        <p:spPr bwMode="auto">
          <a:xfrm>
            <a:off x="4229756" y="505081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56" name="Straight Connector 555">
            <a:extLst>
              <a:ext uri="{FF2B5EF4-FFF2-40B4-BE49-F238E27FC236}">
                <a16:creationId xmlns:a16="http://schemas.microsoft.com/office/drawing/2014/main" id="{CE25A5AE-6712-74F7-61D1-11937EDA0A63}"/>
              </a:ext>
            </a:extLst>
          </p:cNvPr>
          <p:cNvCxnSpPr/>
          <p:nvPr/>
        </p:nvCxnSpPr>
        <p:spPr bwMode="auto">
          <a:xfrm>
            <a:off x="4275476" y="507367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57" name="Straight Connector 556">
            <a:extLst>
              <a:ext uri="{FF2B5EF4-FFF2-40B4-BE49-F238E27FC236}">
                <a16:creationId xmlns:a16="http://schemas.microsoft.com/office/drawing/2014/main" id="{40AC4C80-02CE-50A0-986B-838961663F6D}"/>
              </a:ext>
            </a:extLst>
          </p:cNvPr>
          <p:cNvCxnSpPr/>
          <p:nvPr/>
        </p:nvCxnSpPr>
        <p:spPr bwMode="auto">
          <a:xfrm>
            <a:off x="4308496" y="507367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58" name="Straight Connector 557">
            <a:extLst>
              <a:ext uri="{FF2B5EF4-FFF2-40B4-BE49-F238E27FC236}">
                <a16:creationId xmlns:a16="http://schemas.microsoft.com/office/drawing/2014/main" id="{A21B06D4-A4F2-3092-9D5A-363F5A4FA243}"/>
              </a:ext>
            </a:extLst>
          </p:cNvPr>
          <p:cNvCxnSpPr/>
          <p:nvPr/>
        </p:nvCxnSpPr>
        <p:spPr bwMode="auto">
          <a:xfrm>
            <a:off x="4341516" y="507367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59" name="Straight Connector 558">
            <a:extLst>
              <a:ext uri="{FF2B5EF4-FFF2-40B4-BE49-F238E27FC236}">
                <a16:creationId xmlns:a16="http://schemas.microsoft.com/office/drawing/2014/main" id="{175FD3C5-6DC0-D6BE-6697-A2BDDEDFC0A6}"/>
              </a:ext>
            </a:extLst>
          </p:cNvPr>
          <p:cNvCxnSpPr/>
          <p:nvPr/>
        </p:nvCxnSpPr>
        <p:spPr bwMode="auto">
          <a:xfrm>
            <a:off x="4366916" y="507367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60" name="Straight Connector 559">
            <a:extLst>
              <a:ext uri="{FF2B5EF4-FFF2-40B4-BE49-F238E27FC236}">
                <a16:creationId xmlns:a16="http://schemas.microsoft.com/office/drawing/2014/main" id="{7175C87E-7624-24DA-B441-1D10BB68C3AD}"/>
              </a:ext>
            </a:extLst>
          </p:cNvPr>
          <p:cNvCxnSpPr/>
          <p:nvPr/>
        </p:nvCxnSpPr>
        <p:spPr bwMode="auto">
          <a:xfrm>
            <a:off x="4392316" y="507367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61" name="Straight Connector 560">
            <a:extLst>
              <a:ext uri="{FF2B5EF4-FFF2-40B4-BE49-F238E27FC236}">
                <a16:creationId xmlns:a16="http://schemas.microsoft.com/office/drawing/2014/main" id="{B368E969-1C76-AB2F-B3E4-E829E0D7DAB3}"/>
              </a:ext>
            </a:extLst>
          </p:cNvPr>
          <p:cNvCxnSpPr/>
          <p:nvPr/>
        </p:nvCxnSpPr>
        <p:spPr bwMode="auto">
          <a:xfrm>
            <a:off x="4417716" y="508637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62" name="Straight Connector 561">
            <a:extLst>
              <a:ext uri="{FF2B5EF4-FFF2-40B4-BE49-F238E27FC236}">
                <a16:creationId xmlns:a16="http://schemas.microsoft.com/office/drawing/2014/main" id="{C4D8E83F-53EA-5377-ED8B-13BAAAF36D5A}"/>
              </a:ext>
            </a:extLst>
          </p:cNvPr>
          <p:cNvCxnSpPr/>
          <p:nvPr/>
        </p:nvCxnSpPr>
        <p:spPr bwMode="auto">
          <a:xfrm>
            <a:off x="4440576" y="50965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63" name="Straight Connector 562">
            <a:extLst>
              <a:ext uri="{FF2B5EF4-FFF2-40B4-BE49-F238E27FC236}">
                <a16:creationId xmlns:a16="http://schemas.microsoft.com/office/drawing/2014/main" id="{4DC76A44-24E3-77BC-6E7D-1614546207DB}"/>
              </a:ext>
            </a:extLst>
          </p:cNvPr>
          <p:cNvCxnSpPr/>
          <p:nvPr/>
        </p:nvCxnSpPr>
        <p:spPr bwMode="auto">
          <a:xfrm>
            <a:off x="4458356" y="50965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64" name="Straight Connector 563">
            <a:extLst>
              <a:ext uri="{FF2B5EF4-FFF2-40B4-BE49-F238E27FC236}">
                <a16:creationId xmlns:a16="http://schemas.microsoft.com/office/drawing/2014/main" id="{B3994088-ED15-55C0-9A72-196A14963944}"/>
              </a:ext>
            </a:extLst>
          </p:cNvPr>
          <p:cNvCxnSpPr/>
          <p:nvPr/>
        </p:nvCxnSpPr>
        <p:spPr bwMode="auto">
          <a:xfrm>
            <a:off x="4471056" y="50965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65" name="Straight Connector 564">
            <a:extLst>
              <a:ext uri="{FF2B5EF4-FFF2-40B4-BE49-F238E27FC236}">
                <a16:creationId xmlns:a16="http://schemas.microsoft.com/office/drawing/2014/main" id="{A3624924-DCC8-6868-1206-9F2B74799823}"/>
              </a:ext>
            </a:extLst>
          </p:cNvPr>
          <p:cNvCxnSpPr/>
          <p:nvPr/>
        </p:nvCxnSpPr>
        <p:spPr bwMode="auto">
          <a:xfrm>
            <a:off x="4483756" y="50965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66" name="Straight Connector 565">
            <a:extLst>
              <a:ext uri="{FF2B5EF4-FFF2-40B4-BE49-F238E27FC236}">
                <a16:creationId xmlns:a16="http://schemas.microsoft.com/office/drawing/2014/main" id="{495BE05A-9885-E6C6-0FCD-705298F04821}"/>
              </a:ext>
            </a:extLst>
          </p:cNvPr>
          <p:cNvCxnSpPr/>
          <p:nvPr/>
        </p:nvCxnSpPr>
        <p:spPr bwMode="auto">
          <a:xfrm>
            <a:off x="4501536" y="50965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67" name="Straight Connector 566">
            <a:extLst>
              <a:ext uri="{FF2B5EF4-FFF2-40B4-BE49-F238E27FC236}">
                <a16:creationId xmlns:a16="http://schemas.microsoft.com/office/drawing/2014/main" id="{E390A840-2549-89AC-6ACA-832B0B8791C1}"/>
              </a:ext>
            </a:extLst>
          </p:cNvPr>
          <p:cNvCxnSpPr/>
          <p:nvPr/>
        </p:nvCxnSpPr>
        <p:spPr bwMode="auto">
          <a:xfrm>
            <a:off x="4516776" y="50965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68" name="Straight Connector 567">
            <a:extLst>
              <a:ext uri="{FF2B5EF4-FFF2-40B4-BE49-F238E27FC236}">
                <a16:creationId xmlns:a16="http://schemas.microsoft.com/office/drawing/2014/main" id="{C6F2F797-5F08-4ABE-8987-5C8C81A119FD}"/>
              </a:ext>
            </a:extLst>
          </p:cNvPr>
          <p:cNvCxnSpPr/>
          <p:nvPr/>
        </p:nvCxnSpPr>
        <p:spPr bwMode="auto">
          <a:xfrm>
            <a:off x="4539636" y="509653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69" name="Straight Connector 568">
            <a:extLst>
              <a:ext uri="{FF2B5EF4-FFF2-40B4-BE49-F238E27FC236}">
                <a16:creationId xmlns:a16="http://schemas.microsoft.com/office/drawing/2014/main" id="{65835398-6DCA-F0A0-ACC9-8FC48DA35E88}"/>
              </a:ext>
            </a:extLst>
          </p:cNvPr>
          <p:cNvCxnSpPr/>
          <p:nvPr/>
        </p:nvCxnSpPr>
        <p:spPr bwMode="auto">
          <a:xfrm>
            <a:off x="4565036"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70" name="Straight Connector 569">
            <a:extLst>
              <a:ext uri="{FF2B5EF4-FFF2-40B4-BE49-F238E27FC236}">
                <a16:creationId xmlns:a16="http://schemas.microsoft.com/office/drawing/2014/main" id="{055751B7-EAC3-4542-B9B4-13DF3E7D5CA8}"/>
              </a:ext>
            </a:extLst>
          </p:cNvPr>
          <p:cNvCxnSpPr/>
          <p:nvPr/>
        </p:nvCxnSpPr>
        <p:spPr bwMode="auto">
          <a:xfrm>
            <a:off x="4585356"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71" name="Straight Connector 570">
            <a:extLst>
              <a:ext uri="{FF2B5EF4-FFF2-40B4-BE49-F238E27FC236}">
                <a16:creationId xmlns:a16="http://schemas.microsoft.com/office/drawing/2014/main" id="{9F6F4BCF-BEE0-4D6D-BBE2-D834C17A2166}"/>
              </a:ext>
            </a:extLst>
          </p:cNvPr>
          <p:cNvCxnSpPr/>
          <p:nvPr/>
        </p:nvCxnSpPr>
        <p:spPr bwMode="auto">
          <a:xfrm>
            <a:off x="4592976"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72" name="Straight Connector 571">
            <a:extLst>
              <a:ext uri="{FF2B5EF4-FFF2-40B4-BE49-F238E27FC236}">
                <a16:creationId xmlns:a16="http://schemas.microsoft.com/office/drawing/2014/main" id="{BDBE5E44-DF5D-F121-E739-C6E3B7ED468E}"/>
              </a:ext>
            </a:extLst>
          </p:cNvPr>
          <p:cNvCxnSpPr/>
          <p:nvPr/>
        </p:nvCxnSpPr>
        <p:spPr bwMode="auto">
          <a:xfrm>
            <a:off x="462319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73" name="Straight Connector 572">
            <a:extLst>
              <a:ext uri="{FF2B5EF4-FFF2-40B4-BE49-F238E27FC236}">
                <a16:creationId xmlns:a16="http://schemas.microsoft.com/office/drawing/2014/main" id="{A26250E1-83E3-A29B-8D9B-AA0D02FE58E7}"/>
              </a:ext>
            </a:extLst>
          </p:cNvPr>
          <p:cNvCxnSpPr/>
          <p:nvPr/>
        </p:nvCxnSpPr>
        <p:spPr bwMode="auto">
          <a:xfrm>
            <a:off x="464605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74" name="Straight Connector 573">
            <a:extLst>
              <a:ext uri="{FF2B5EF4-FFF2-40B4-BE49-F238E27FC236}">
                <a16:creationId xmlns:a16="http://schemas.microsoft.com/office/drawing/2014/main" id="{5B315EF4-4B6A-1610-ECEF-150C4803F531}"/>
              </a:ext>
            </a:extLst>
          </p:cNvPr>
          <p:cNvCxnSpPr/>
          <p:nvPr/>
        </p:nvCxnSpPr>
        <p:spPr bwMode="auto">
          <a:xfrm>
            <a:off x="465875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75" name="Straight Connector 574">
            <a:extLst>
              <a:ext uri="{FF2B5EF4-FFF2-40B4-BE49-F238E27FC236}">
                <a16:creationId xmlns:a16="http://schemas.microsoft.com/office/drawing/2014/main" id="{E92C008B-9DE4-B011-0A8F-A752663AF3AF}"/>
              </a:ext>
            </a:extLst>
          </p:cNvPr>
          <p:cNvCxnSpPr/>
          <p:nvPr/>
        </p:nvCxnSpPr>
        <p:spPr bwMode="auto">
          <a:xfrm>
            <a:off x="469685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76" name="Straight Connector 575">
            <a:extLst>
              <a:ext uri="{FF2B5EF4-FFF2-40B4-BE49-F238E27FC236}">
                <a16:creationId xmlns:a16="http://schemas.microsoft.com/office/drawing/2014/main" id="{11CB9040-1684-D689-6A37-9CC41FD8170F}"/>
              </a:ext>
            </a:extLst>
          </p:cNvPr>
          <p:cNvCxnSpPr/>
          <p:nvPr/>
        </p:nvCxnSpPr>
        <p:spPr bwMode="auto">
          <a:xfrm>
            <a:off x="471209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77" name="Straight Connector 576">
            <a:extLst>
              <a:ext uri="{FF2B5EF4-FFF2-40B4-BE49-F238E27FC236}">
                <a16:creationId xmlns:a16="http://schemas.microsoft.com/office/drawing/2014/main" id="{1C9EA7F9-2193-2CB6-7265-1C8C0201881E}"/>
              </a:ext>
            </a:extLst>
          </p:cNvPr>
          <p:cNvCxnSpPr/>
          <p:nvPr/>
        </p:nvCxnSpPr>
        <p:spPr bwMode="auto">
          <a:xfrm>
            <a:off x="476289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78" name="Straight Connector 577">
            <a:extLst>
              <a:ext uri="{FF2B5EF4-FFF2-40B4-BE49-F238E27FC236}">
                <a16:creationId xmlns:a16="http://schemas.microsoft.com/office/drawing/2014/main" id="{A3B442B3-D42C-E850-17BF-70F45F7D5F23}"/>
              </a:ext>
            </a:extLst>
          </p:cNvPr>
          <p:cNvCxnSpPr/>
          <p:nvPr/>
        </p:nvCxnSpPr>
        <p:spPr bwMode="auto">
          <a:xfrm>
            <a:off x="479337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79" name="Straight Connector 578">
            <a:extLst>
              <a:ext uri="{FF2B5EF4-FFF2-40B4-BE49-F238E27FC236}">
                <a16:creationId xmlns:a16="http://schemas.microsoft.com/office/drawing/2014/main" id="{DFEFC768-930C-2101-08A9-B5FCD1E3AB6E}"/>
              </a:ext>
            </a:extLst>
          </p:cNvPr>
          <p:cNvCxnSpPr/>
          <p:nvPr/>
        </p:nvCxnSpPr>
        <p:spPr bwMode="auto">
          <a:xfrm>
            <a:off x="481115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80" name="Straight Connector 579">
            <a:extLst>
              <a:ext uri="{FF2B5EF4-FFF2-40B4-BE49-F238E27FC236}">
                <a16:creationId xmlns:a16="http://schemas.microsoft.com/office/drawing/2014/main" id="{4922D0EC-A7CA-9A4A-3FB2-E28218DBDF47}"/>
              </a:ext>
            </a:extLst>
          </p:cNvPr>
          <p:cNvCxnSpPr/>
          <p:nvPr/>
        </p:nvCxnSpPr>
        <p:spPr bwMode="auto">
          <a:xfrm>
            <a:off x="482639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81" name="Straight Connector 580">
            <a:extLst>
              <a:ext uri="{FF2B5EF4-FFF2-40B4-BE49-F238E27FC236}">
                <a16:creationId xmlns:a16="http://schemas.microsoft.com/office/drawing/2014/main" id="{0BAF7120-51FA-B77B-CFD4-1B5A68503E68}"/>
              </a:ext>
            </a:extLst>
          </p:cNvPr>
          <p:cNvCxnSpPr/>
          <p:nvPr/>
        </p:nvCxnSpPr>
        <p:spPr bwMode="auto">
          <a:xfrm>
            <a:off x="485179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82" name="Straight Connector 581">
            <a:extLst>
              <a:ext uri="{FF2B5EF4-FFF2-40B4-BE49-F238E27FC236}">
                <a16:creationId xmlns:a16="http://schemas.microsoft.com/office/drawing/2014/main" id="{089C1330-15AB-CBA5-CA9C-906E1FE6611A}"/>
              </a:ext>
            </a:extLst>
          </p:cNvPr>
          <p:cNvCxnSpPr/>
          <p:nvPr/>
        </p:nvCxnSpPr>
        <p:spPr bwMode="auto">
          <a:xfrm>
            <a:off x="492037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83" name="Straight Connector 582">
            <a:extLst>
              <a:ext uri="{FF2B5EF4-FFF2-40B4-BE49-F238E27FC236}">
                <a16:creationId xmlns:a16="http://schemas.microsoft.com/office/drawing/2014/main" id="{DA125C3B-9DAA-C572-46BE-C1F543074802}"/>
              </a:ext>
            </a:extLst>
          </p:cNvPr>
          <p:cNvCxnSpPr/>
          <p:nvPr/>
        </p:nvCxnSpPr>
        <p:spPr bwMode="auto">
          <a:xfrm>
            <a:off x="495085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84" name="Straight Connector 583">
            <a:extLst>
              <a:ext uri="{FF2B5EF4-FFF2-40B4-BE49-F238E27FC236}">
                <a16:creationId xmlns:a16="http://schemas.microsoft.com/office/drawing/2014/main" id="{C0CBAB05-C359-5ADA-D485-FDCFFAAA1DFC}"/>
              </a:ext>
            </a:extLst>
          </p:cNvPr>
          <p:cNvCxnSpPr/>
          <p:nvPr/>
        </p:nvCxnSpPr>
        <p:spPr bwMode="auto">
          <a:xfrm>
            <a:off x="502451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85" name="Straight Connector 584">
            <a:extLst>
              <a:ext uri="{FF2B5EF4-FFF2-40B4-BE49-F238E27FC236}">
                <a16:creationId xmlns:a16="http://schemas.microsoft.com/office/drawing/2014/main" id="{FA2E7AFB-591A-551D-6729-0C8F4701106B}"/>
              </a:ext>
            </a:extLst>
          </p:cNvPr>
          <p:cNvCxnSpPr/>
          <p:nvPr/>
        </p:nvCxnSpPr>
        <p:spPr bwMode="auto">
          <a:xfrm>
            <a:off x="513881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86" name="Straight Connector 585">
            <a:extLst>
              <a:ext uri="{FF2B5EF4-FFF2-40B4-BE49-F238E27FC236}">
                <a16:creationId xmlns:a16="http://schemas.microsoft.com/office/drawing/2014/main" id="{8923EF26-FAAD-FE11-A0B5-10E1D9FBDD64}"/>
              </a:ext>
            </a:extLst>
          </p:cNvPr>
          <p:cNvCxnSpPr/>
          <p:nvPr/>
        </p:nvCxnSpPr>
        <p:spPr bwMode="auto">
          <a:xfrm>
            <a:off x="515151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87" name="Straight Connector 586">
            <a:extLst>
              <a:ext uri="{FF2B5EF4-FFF2-40B4-BE49-F238E27FC236}">
                <a16:creationId xmlns:a16="http://schemas.microsoft.com/office/drawing/2014/main" id="{9C934D89-0FAA-4E78-3C56-61433B010DC0}"/>
              </a:ext>
            </a:extLst>
          </p:cNvPr>
          <p:cNvCxnSpPr/>
          <p:nvPr/>
        </p:nvCxnSpPr>
        <p:spPr bwMode="auto">
          <a:xfrm>
            <a:off x="5171830" y="509856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588" name="Straight Connector 587">
            <a:extLst>
              <a:ext uri="{FF2B5EF4-FFF2-40B4-BE49-F238E27FC236}">
                <a16:creationId xmlns:a16="http://schemas.microsoft.com/office/drawing/2014/main" id="{F771A3C5-3ED4-ABA7-F3B6-9EBDF89E35DC}"/>
              </a:ext>
            </a:extLst>
          </p:cNvPr>
          <p:cNvCxnSpPr/>
          <p:nvPr/>
        </p:nvCxnSpPr>
        <p:spPr bwMode="auto">
          <a:xfrm>
            <a:off x="5283590" y="5098566"/>
            <a:ext cx="0" cy="72152"/>
          </a:xfrm>
          <a:prstGeom prst="line">
            <a:avLst/>
          </a:prstGeom>
          <a:noFill/>
          <a:ln w="19050" cap="flat" cmpd="sng" algn="ctr">
            <a:solidFill>
              <a:schemeClr val="accent1"/>
            </a:solidFill>
            <a:prstDash val="solid"/>
            <a:round/>
            <a:headEnd type="none" w="med" len="med"/>
            <a:tailEnd type="none" w="med" len="med"/>
          </a:ln>
          <a:effectLst/>
        </p:spPr>
      </p:cxnSp>
      <p:sp>
        <p:nvSpPr>
          <p:cNvPr id="589" name="Freeform: Shape 588">
            <a:extLst>
              <a:ext uri="{FF2B5EF4-FFF2-40B4-BE49-F238E27FC236}">
                <a16:creationId xmlns:a16="http://schemas.microsoft.com/office/drawing/2014/main" id="{11D40BD1-28C1-8861-CF92-2CEDAD011676}"/>
              </a:ext>
            </a:extLst>
          </p:cNvPr>
          <p:cNvSpPr/>
          <p:nvPr/>
        </p:nvSpPr>
        <p:spPr bwMode="auto">
          <a:xfrm>
            <a:off x="1501515" y="3992380"/>
            <a:ext cx="3780019" cy="1141751"/>
          </a:xfrm>
          <a:custGeom>
            <a:avLst/>
            <a:gdLst>
              <a:gd name="connsiteX0" fmla="*/ 0 w 3780019"/>
              <a:gd name="connsiteY0" fmla="*/ 0 h 1141751"/>
              <a:gd name="connsiteX1" fmla="*/ 0 w 3780019"/>
              <a:gd name="connsiteY1" fmla="*/ 52466 h 1141751"/>
              <a:gd name="connsiteX2" fmla="*/ 107429 w 3780019"/>
              <a:gd name="connsiteY2" fmla="*/ 52466 h 1141751"/>
              <a:gd name="connsiteX3" fmla="*/ 107429 w 3780019"/>
              <a:gd name="connsiteY3" fmla="*/ 52466 h 1141751"/>
              <a:gd name="connsiteX4" fmla="*/ 162393 w 3780019"/>
              <a:gd name="connsiteY4" fmla="*/ 52466 h 1141751"/>
              <a:gd name="connsiteX5" fmla="*/ 162393 w 3780019"/>
              <a:gd name="connsiteY5" fmla="*/ 84945 h 1141751"/>
              <a:gd name="connsiteX6" fmla="*/ 189875 w 3780019"/>
              <a:gd name="connsiteY6" fmla="*/ 84945 h 1141751"/>
              <a:gd name="connsiteX7" fmla="*/ 189875 w 3780019"/>
              <a:gd name="connsiteY7" fmla="*/ 107430 h 1141751"/>
              <a:gd name="connsiteX8" fmla="*/ 227351 w 3780019"/>
              <a:gd name="connsiteY8" fmla="*/ 107430 h 1141751"/>
              <a:gd name="connsiteX9" fmla="*/ 227351 w 3780019"/>
              <a:gd name="connsiteY9" fmla="*/ 122420 h 1141751"/>
              <a:gd name="connsiteX10" fmla="*/ 277318 w 3780019"/>
              <a:gd name="connsiteY10" fmla="*/ 122420 h 1141751"/>
              <a:gd name="connsiteX11" fmla="*/ 277318 w 3780019"/>
              <a:gd name="connsiteY11" fmla="*/ 142407 h 1141751"/>
              <a:gd name="connsiteX12" fmla="*/ 324787 w 3780019"/>
              <a:gd name="connsiteY12" fmla="*/ 142407 h 1141751"/>
              <a:gd name="connsiteX13" fmla="*/ 324787 w 3780019"/>
              <a:gd name="connsiteY13" fmla="*/ 172387 h 1141751"/>
              <a:gd name="connsiteX14" fmla="*/ 387246 w 3780019"/>
              <a:gd name="connsiteY14" fmla="*/ 172387 h 1141751"/>
              <a:gd name="connsiteX15" fmla="*/ 387246 w 3780019"/>
              <a:gd name="connsiteY15" fmla="*/ 189876 h 1141751"/>
              <a:gd name="connsiteX16" fmla="*/ 434715 w 3780019"/>
              <a:gd name="connsiteY16" fmla="*/ 189876 h 1141751"/>
              <a:gd name="connsiteX17" fmla="*/ 434715 w 3780019"/>
              <a:gd name="connsiteY17" fmla="*/ 214859 h 1141751"/>
              <a:gd name="connsiteX18" fmla="*/ 462196 w 3780019"/>
              <a:gd name="connsiteY18" fmla="*/ 214859 h 1141751"/>
              <a:gd name="connsiteX19" fmla="*/ 462196 w 3780019"/>
              <a:gd name="connsiteY19" fmla="*/ 232348 h 1141751"/>
              <a:gd name="connsiteX20" fmla="*/ 479685 w 3780019"/>
              <a:gd name="connsiteY20" fmla="*/ 232348 h 1141751"/>
              <a:gd name="connsiteX21" fmla="*/ 497174 w 3780019"/>
              <a:gd name="connsiteY21" fmla="*/ 249837 h 1141751"/>
              <a:gd name="connsiteX22" fmla="*/ 509665 w 3780019"/>
              <a:gd name="connsiteY22" fmla="*/ 262328 h 1141751"/>
              <a:gd name="connsiteX23" fmla="*/ 509665 w 3780019"/>
              <a:gd name="connsiteY23" fmla="*/ 279817 h 1141751"/>
              <a:gd name="connsiteX24" fmla="*/ 534649 w 3780019"/>
              <a:gd name="connsiteY24" fmla="*/ 279817 h 1141751"/>
              <a:gd name="connsiteX25" fmla="*/ 534649 w 3780019"/>
              <a:gd name="connsiteY25" fmla="*/ 319790 h 1141751"/>
              <a:gd name="connsiteX26" fmla="*/ 562131 w 3780019"/>
              <a:gd name="connsiteY26" fmla="*/ 319790 h 1141751"/>
              <a:gd name="connsiteX27" fmla="*/ 562131 w 3780019"/>
              <a:gd name="connsiteY27" fmla="*/ 334781 h 1141751"/>
              <a:gd name="connsiteX28" fmla="*/ 572124 w 3780019"/>
              <a:gd name="connsiteY28" fmla="*/ 334781 h 1141751"/>
              <a:gd name="connsiteX29" fmla="*/ 572124 w 3780019"/>
              <a:gd name="connsiteY29" fmla="*/ 352269 h 1141751"/>
              <a:gd name="connsiteX30" fmla="*/ 607101 w 3780019"/>
              <a:gd name="connsiteY30" fmla="*/ 352269 h 1141751"/>
              <a:gd name="connsiteX31" fmla="*/ 607101 w 3780019"/>
              <a:gd name="connsiteY31" fmla="*/ 369758 h 1141751"/>
              <a:gd name="connsiteX32" fmla="*/ 642078 w 3780019"/>
              <a:gd name="connsiteY32" fmla="*/ 379751 h 1141751"/>
              <a:gd name="connsiteX33" fmla="*/ 642078 w 3780019"/>
              <a:gd name="connsiteY33" fmla="*/ 399738 h 1141751"/>
              <a:gd name="connsiteX34" fmla="*/ 664564 w 3780019"/>
              <a:gd name="connsiteY34" fmla="*/ 399738 h 1141751"/>
              <a:gd name="connsiteX35" fmla="*/ 664564 w 3780019"/>
              <a:gd name="connsiteY35" fmla="*/ 414728 h 1141751"/>
              <a:gd name="connsiteX36" fmla="*/ 684551 w 3780019"/>
              <a:gd name="connsiteY36" fmla="*/ 414728 h 1141751"/>
              <a:gd name="connsiteX37" fmla="*/ 684551 w 3780019"/>
              <a:gd name="connsiteY37" fmla="*/ 434715 h 1141751"/>
              <a:gd name="connsiteX38" fmla="*/ 709534 w 3780019"/>
              <a:gd name="connsiteY38" fmla="*/ 434715 h 1141751"/>
              <a:gd name="connsiteX39" fmla="*/ 709534 w 3780019"/>
              <a:gd name="connsiteY39" fmla="*/ 447207 h 1141751"/>
              <a:gd name="connsiteX40" fmla="*/ 749508 w 3780019"/>
              <a:gd name="connsiteY40" fmla="*/ 447207 h 1141751"/>
              <a:gd name="connsiteX41" fmla="*/ 752006 w 3780019"/>
              <a:gd name="connsiteY41" fmla="*/ 467194 h 1141751"/>
              <a:gd name="connsiteX42" fmla="*/ 784485 w 3780019"/>
              <a:gd name="connsiteY42" fmla="*/ 467194 h 1141751"/>
              <a:gd name="connsiteX43" fmla="*/ 784485 w 3780019"/>
              <a:gd name="connsiteY43" fmla="*/ 479686 h 1141751"/>
              <a:gd name="connsiteX44" fmla="*/ 821960 w 3780019"/>
              <a:gd name="connsiteY44" fmla="*/ 479686 h 1141751"/>
              <a:gd name="connsiteX45" fmla="*/ 821960 w 3780019"/>
              <a:gd name="connsiteY45" fmla="*/ 497174 h 1141751"/>
              <a:gd name="connsiteX46" fmla="*/ 849442 w 3780019"/>
              <a:gd name="connsiteY46" fmla="*/ 497174 h 1141751"/>
              <a:gd name="connsiteX47" fmla="*/ 849442 w 3780019"/>
              <a:gd name="connsiteY47" fmla="*/ 512164 h 1141751"/>
              <a:gd name="connsiteX48" fmla="*/ 881921 w 3780019"/>
              <a:gd name="connsiteY48" fmla="*/ 512164 h 1141751"/>
              <a:gd name="connsiteX49" fmla="*/ 881921 w 3780019"/>
              <a:gd name="connsiteY49" fmla="*/ 532151 h 1141751"/>
              <a:gd name="connsiteX50" fmla="*/ 949377 w 3780019"/>
              <a:gd name="connsiteY50" fmla="*/ 532151 h 1141751"/>
              <a:gd name="connsiteX51" fmla="*/ 949377 w 3780019"/>
              <a:gd name="connsiteY51" fmla="*/ 552138 h 1141751"/>
              <a:gd name="connsiteX52" fmla="*/ 974360 w 3780019"/>
              <a:gd name="connsiteY52" fmla="*/ 552138 h 1141751"/>
              <a:gd name="connsiteX53" fmla="*/ 974360 w 3780019"/>
              <a:gd name="connsiteY53" fmla="*/ 569627 h 1141751"/>
              <a:gd name="connsiteX54" fmla="*/ 1009337 w 3780019"/>
              <a:gd name="connsiteY54" fmla="*/ 569627 h 1141751"/>
              <a:gd name="connsiteX55" fmla="*/ 1009337 w 3780019"/>
              <a:gd name="connsiteY55" fmla="*/ 584617 h 1141751"/>
              <a:gd name="connsiteX56" fmla="*/ 1031823 w 3780019"/>
              <a:gd name="connsiteY56" fmla="*/ 584617 h 1141751"/>
              <a:gd name="connsiteX57" fmla="*/ 1031823 w 3780019"/>
              <a:gd name="connsiteY57" fmla="*/ 594610 h 1141751"/>
              <a:gd name="connsiteX58" fmla="*/ 1066800 w 3780019"/>
              <a:gd name="connsiteY58" fmla="*/ 594610 h 1141751"/>
              <a:gd name="connsiteX59" fmla="*/ 1066800 w 3780019"/>
              <a:gd name="connsiteY59" fmla="*/ 622092 h 1141751"/>
              <a:gd name="connsiteX60" fmla="*/ 1099278 w 3780019"/>
              <a:gd name="connsiteY60" fmla="*/ 622092 h 1141751"/>
              <a:gd name="connsiteX61" fmla="*/ 1099278 w 3780019"/>
              <a:gd name="connsiteY61" fmla="*/ 637082 h 1141751"/>
              <a:gd name="connsiteX62" fmla="*/ 1186721 w 3780019"/>
              <a:gd name="connsiteY62" fmla="*/ 637082 h 1141751"/>
              <a:gd name="connsiteX63" fmla="*/ 1191718 w 3780019"/>
              <a:gd name="connsiteY63" fmla="*/ 654571 h 1141751"/>
              <a:gd name="connsiteX64" fmla="*/ 1216701 w 3780019"/>
              <a:gd name="connsiteY64" fmla="*/ 654571 h 1141751"/>
              <a:gd name="connsiteX65" fmla="*/ 1216701 w 3780019"/>
              <a:gd name="connsiteY65" fmla="*/ 672059 h 1141751"/>
              <a:gd name="connsiteX66" fmla="*/ 1256675 w 3780019"/>
              <a:gd name="connsiteY66" fmla="*/ 672059 h 1141751"/>
              <a:gd name="connsiteX67" fmla="*/ 1256675 w 3780019"/>
              <a:gd name="connsiteY67" fmla="*/ 689548 h 1141751"/>
              <a:gd name="connsiteX68" fmla="*/ 1299147 w 3780019"/>
              <a:gd name="connsiteY68" fmla="*/ 689548 h 1141751"/>
              <a:gd name="connsiteX69" fmla="*/ 1299147 w 3780019"/>
              <a:gd name="connsiteY69" fmla="*/ 707036 h 1141751"/>
              <a:gd name="connsiteX70" fmla="*/ 1331626 w 3780019"/>
              <a:gd name="connsiteY70" fmla="*/ 707036 h 1141751"/>
              <a:gd name="connsiteX71" fmla="*/ 1331626 w 3780019"/>
              <a:gd name="connsiteY71" fmla="*/ 717030 h 1141751"/>
              <a:gd name="connsiteX72" fmla="*/ 1369101 w 3780019"/>
              <a:gd name="connsiteY72" fmla="*/ 717030 h 1141751"/>
              <a:gd name="connsiteX73" fmla="*/ 1369101 w 3780019"/>
              <a:gd name="connsiteY73" fmla="*/ 732020 h 1141751"/>
              <a:gd name="connsiteX74" fmla="*/ 1434059 w 3780019"/>
              <a:gd name="connsiteY74" fmla="*/ 732020 h 1141751"/>
              <a:gd name="connsiteX75" fmla="*/ 1434059 w 3780019"/>
              <a:gd name="connsiteY75" fmla="*/ 732020 h 1141751"/>
              <a:gd name="connsiteX76" fmla="*/ 1479029 w 3780019"/>
              <a:gd name="connsiteY76" fmla="*/ 732020 h 1141751"/>
              <a:gd name="connsiteX77" fmla="*/ 1479029 w 3780019"/>
              <a:gd name="connsiteY77" fmla="*/ 732020 h 1141751"/>
              <a:gd name="connsiteX78" fmla="*/ 1479029 w 3780019"/>
              <a:gd name="connsiteY78" fmla="*/ 757004 h 1141751"/>
              <a:gd name="connsiteX79" fmla="*/ 1524000 w 3780019"/>
              <a:gd name="connsiteY79" fmla="*/ 757004 h 1141751"/>
              <a:gd name="connsiteX80" fmla="*/ 1528996 w 3780019"/>
              <a:gd name="connsiteY80" fmla="*/ 762000 h 1141751"/>
              <a:gd name="connsiteX81" fmla="*/ 1551482 w 3780019"/>
              <a:gd name="connsiteY81" fmla="*/ 762000 h 1141751"/>
              <a:gd name="connsiteX82" fmla="*/ 1551482 w 3780019"/>
              <a:gd name="connsiteY82" fmla="*/ 776990 h 1141751"/>
              <a:gd name="connsiteX83" fmla="*/ 1596452 w 3780019"/>
              <a:gd name="connsiteY83" fmla="*/ 776990 h 1141751"/>
              <a:gd name="connsiteX84" fmla="*/ 1596452 w 3780019"/>
              <a:gd name="connsiteY84" fmla="*/ 796977 h 1141751"/>
              <a:gd name="connsiteX85" fmla="*/ 1643921 w 3780019"/>
              <a:gd name="connsiteY85" fmla="*/ 796977 h 1141751"/>
              <a:gd name="connsiteX86" fmla="*/ 1643921 w 3780019"/>
              <a:gd name="connsiteY86" fmla="*/ 819463 h 1141751"/>
              <a:gd name="connsiteX87" fmla="*/ 1703882 w 3780019"/>
              <a:gd name="connsiteY87" fmla="*/ 819463 h 1141751"/>
              <a:gd name="connsiteX88" fmla="*/ 1703882 w 3780019"/>
              <a:gd name="connsiteY88" fmla="*/ 839450 h 1141751"/>
              <a:gd name="connsiteX89" fmla="*/ 1758846 w 3780019"/>
              <a:gd name="connsiteY89" fmla="*/ 839450 h 1141751"/>
              <a:gd name="connsiteX90" fmla="*/ 1758846 w 3780019"/>
              <a:gd name="connsiteY90" fmla="*/ 859436 h 1141751"/>
              <a:gd name="connsiteX91" fmla="*/ 1838793 w 3780019"/>
              <a:gd name="connsiteY91" fmla="*/ 859436 h 1141751"/>
              <a:gd name="connsiteX92" fmla="*/ 1838793 w 3780019"/>
              <a:gd name="connsiteY92" fmla="*/ 879423 h 1141751"/>
              <a:gd name="connsiteX93" fmla="*/ 1866275 w 3780019"/>
              <a:gd name="connsiteY93" fmla="*/ 879423 h 1141751"/>
              <a:gd name="connsiteX94" fmla="*/ 1866275 w 3780019"/>
              <a:gd name="connsiteY94" fmla="*/ 891915 h 1141751"/>
              <a:gd name="connsiteX95" fmla="*/ 1908747 w 3780019"/>
              <a:gd name="connsiteY95" fmla="*/ 891915 h 1141751"/>
              <a:gd name="connsiteX96" fmla="*/ 1908747 w 3780019"/>
              <a:gd name="connsiteY96" fmla="*/ 911902 h 1141751"/>
              <a:gd name="connsiteX97" fmla="*/ 2008682 w 3780019"/>
              <a:gd name="connsiteY97" fmla="*/ 911902 h 1141751"/>
              <a:gd name="connsiteX98" fmla="*/ 2008682 w 3780019"/>
              <a:gd name="connsiteY98" fmla="*/ 939384 h 1141751"/>
              <a:gd name="connsiteX99" fmla="*/ 2033665 w 3780019"/>
              <a:gd name="connsiteY99" fmla="*/ 939384 h 1141751"/>
              <a:gd name="connsiteX100" fmla="*/ 2033665 w 3780019"/>
              <a:gd name="connsiteY100" fmla="*/ 946879 h 1141751"/>
              <a:gd name="connsiteX101" fmla="*/ 2071141 w 3780019"/>
              <a:gd name="connsiteY101" fmla="*/ 946879 h 1141751"/>
              <a:gd name="connsiteX102" fmla="*/ 2078636 w 3780019"/>
              <a:gd name="connsiteY102" fmla="*/ 964368 h 1141751"/>
              <a:gd name="connsiteX103" fmla="*/ 2173574 w 3780019"/>
              <a:gd name="connsiteY103" fmla="*/ 964368 h 1141751"/>
              <a:gd name="connsiteX104" fmla="*/ 2178570 w 3780019"/>
              <a:gd name="connsiteY104" fmla="*/ 991850 h 1141751"/>
              <a:gd name="connsiteX105" fmla="*/ 2293495 w 3780019"/>
              <a:gd name="connsiteY105" fmla="*/ 991850 h 1141751"/>
              <a:gd name="connsiteX106" fmla="*/ 2293495 w 3780019"/>
              <a:gd name="connsiteY106" fmla="*/ 1004341 h 1141751"/>
              <a:gd name="connsiteX107" fmla="*/ 2328472 w 3780019"/>
              <a:gd name="connsiteY107" fmla="*/ 1004341 h 1141751"/>
              <a:gd name="connsiteX108" fmla="*/ 2328472 w 3780019"/>
              <a:gd name="connsiteY108" fmla="*/ 1021830 h 1141751"/>
              <a:gd name="connsiteX109" fmla="*/ 2395928 w 3780019"/>
              <a:gd name="connsiteY109" fmla="*/ 1021830 h 1141751"/>
              <a:gd name="connsiteX110" fmla="*/ 2395928 w 3780019"/>
              <a:gd name="connsiteY110" fmla="*/ 1029325 h 1141751"/>
              <a:gd name="connsiteX111" fmla="*/ 2485869 w 3780019"/>
              <a:gd name="connsiteY111" fmla="*/ 1029325 h 1141751"/>
              <a:gd name="connsiteX112" fmla="*/ 2485869 w 3780019"/>
              <a:gd name="connsiteY112" fmla="*/ 1049312 h 1141751"/>
              <a:gd name="connsiteX113" fmla="*/ 2545829 w 3780019"/>
              <a:gd name="connsiteY113" fmla="*/ 1049312 h 1141751"/>
              <a:gd name="connsiteX114" fmla="*/ 2555823 w 3780019"/>
              <a:gd name="connsiteY114" fmla="*/ 1059306 h 1141751"/>
              <a:gd name="connsiteX115" fmla="*/ 2653259 w 3780019"/>
              <a:gd name="connsiteY115" fmla="*/ 1059306 h 1141751"/>
              <a:gd name="connsiteX116" fmla="*/ 2653259 w 3780019"/>
              <a:gd name="connsiteY116" fmla="*/ 1089286 h 1141751"/>
              <a:gd name="connsiteX117" fmla="*/ 2735705 w 3780019"/>
              <a:gd name="connsiteY117" fmla="*/ 1089286 h 1141751"/>
              <a:gd name="connsiteX118" fmla="*/ 2735705 w 3780019"/>
              <a:gd name="connsiteY118" fmla="*/ 1109272 h 1141751"/>
              <a:gd name="connsiteX119" fmla="*/ 2795665 w 3780019"/>
              <a:gd name="connsiteY119" fmla="*/ 1109272 h 1141751"/>
              <a:gd name="connsiteX120" fmla="*/ 2795665 w 3780019"/>
              <a:gd name="connsiteY120" fmla="*/ 1124263 h 1141751"/>
              <a:gd name="connsiteX121" fmla="*/ 2950564 w 3780019"/>
              <a:gd name="connsiteY121" fmla="*/ 1124263 h 1141751"/>
              <a:gd name="connsiteX122" fmla="*/ 2950564 w 3780019"/>
              <a:gd name="connsiteY122" fmla="*/ 1141751 h 1141751"/>
              <a:gd name="connsiteX123" fmla="*/ 3780019 w 3780019"/>
              <a:gd name="connsiteY123" fmla="*/ 1141751 h 114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3780019" h="1141751">
                <a:moveTo>
                  <a:pt x="0" y="0"/>
                </a:moveTo>
                <a:lnTo>
                  <a:pt x="0" y="52466"/>
                </a:lnTo>
                <a:lnTo>
                  <a:pt x="107429" y="52466"/>
                </a:lnTo>
                <a:lnTo>
                  <a:pt x="107429" y="52466"/>
                </a:lnTo>
                <a:lnTo>
                  <a:pt x="162393" y="52466"/>
                </a:lnTo>
                <a:lnTo>
                  <a:pt x="162393" y="84945"/>
                </a:lnTo>
                <a:lnTo>
                  <a:pt x="189875" y="84945"/>
                </a:lnTo>
                <a:lnTo>
                  <a:pt x="189875" y="107430"/>
                </a:lnTo>
                <a:lnTo>
                  <a:pt x="227351" y="107430"/>
                </a:lnTo>
                <a:lnTo>
                  <a:pt x="227351" y="122420"/>
                </a:lnTo>
                <a:lnTo>
                  <a:pt x="277318" y="122420"/>
                </a:lnTo>
                <a:lnTo>
                  <a:pt x="277318" y="142407"/>
                </a:lnTo>
                <a:lnTo>
                  <a:pt x="324787" y="142407"/>
                </a:lnTo>
                <a:lnTo>
                  <a:pt x="324787" y="172387"/>
                </a:lnTo>
                <a:lnTo>
                  <a:pt x="387246" y="172387"/>
                </a:lnTo>
                <a:lnTo>
                  <a:pt x="387246" y="189876"/>
                </a:lnTo>
                <a:lnTo>
                  <a:pt x="434715" y="189876"/>
                </a:lnTo>
                <a:lnTo>
                  <a:pt x="434715" y="214859"/>
                </a:lnTo>
                <a:lnTo>
                  <a:pt x="462196" y="214859"/>
                </a:lnTo>
                <a:lnTo>
                  <a:pt x="462196" y="232348"/>
                </a:lnTo>
                <a:lnTo>
                  <a:pt x="479685" y="232348"/>
                </a:lnTo>
                <a:lnTo>
                  <a:pt x="497174" y="249837"/>
                </a:lnTo>
                <a:lnTo>
                  <a:pt x="509665" y="262328"/>
                </a:lnTo>
                <a:lnTo>
                  <a:pt x="509665" y="279817"/>
                </a:lnTo>
                <a:lnTo>
                  <a:pt x="534649" y="279817"/>
                </a:lnTo>
                <a:lnTo>
                  <a:pt x="534649" y="319790"/>
                </a:lnTo>
                <a:lnTo>
                  <a:pt x="562131" y="319790"/>
                </a:lnTo>
                <a:lnTo>
                  <a:pt x="562131" y="334781"/>
                </a:lnTo>
                <a:lnTo>
                  <a:pt x="572124" y="334781"/>
                </a:lnTo>
                <a:lnTo>
                  <a:pt x="572124" y="352269"/>
                </a:lnTo>
                <a:lnTo>
                  <a:pt x="607101" y="352269"/>
                </a:lnTo>
                <a:lnTo>
                  <a:pt x="607101" y="369758"/>
                </a:lnTo>
                <a:lnTo>
                  <a:pt x="642078" y="379751"/>
                </a:lnTo>
                <a:lnTo>
                  <a:pt x="642078" y="399738"/>
                </a:lnTo>
                <a:lnTo>
                  <a:pt x="664564" y="399738"/>
                </a:lnTo>
                <a:lnTo>
                  <a:pt x="664564" y="414728"/>
                </a:lnTo>
                <a:lnTo>
                  <a:pt x="684551" y="414728"/>
                </a:lnTo>
                <a:lnTo>
                  <a:pt x="684551" y="434715"/>
                </a:lnTo>
                <a:lnTo>
                  <a:pt x="709534" y="434715"/>
                </a:lnTo>
                <a:lnTo>
                  <a:pt x="709534" y="447207"/>
                </a:lnTo>
                <a:lnTo>
                  <a:pt x="749508" y="447207"/>
                </a:lnTo>
                <a:lnTo>
                  <a:pt x="752006" y="467194"/>
                </a:lnTo>
                <a:lnTo>
                  <a:pt x="784485" y="467194"/>
                </a:lnTo>
                <a:lnTo>
                  <a:pt x="784485" y="479686"/>
                </a:lnTo>
                <a:lnTo>
                  <a:pt x="821960" y="479686"/>
                </a:lnTo>
                <a:lnTo>
                  <a:pt x="821960" y="497174"/>
                </a:lnTo>
                <a:lnTo>
                  <a:pt x="849442" y="497174"/>
                </a:lnTo>
                <a:lnTo>
                  <a:pt x="849442" y="512164"/>
                </a:lnTo>
                <a:lnTo>
                  <a:pt x="881921" y="512164"/>
                </a:lnTo>
                <a:lnTo>
                  <a:pt x="881921" y="532151"/>
                </a:lnTo>
                <a:lnTo>
                  <a:pt x="949377" y="532151"/>
                </a:lnTo>
                <a:lnTo>
                  <a:pt x="949377" y="552138"/>
                </a:lnTo>
                <a:lnTo>
                  <a:pt x="974360" y="552138"/>
                </a:lnTo>
                <a:lnTo>
                  <a:pt x="974360" y="569627"/>
                </a:lnTo>
                <a:lnTo>
                  <a:pt x="1009337" y="569627"/>
                </a:lnTo>
                <a:lnTo>
                  <a:pt x="1009337" y="584617"/>
                </a:lnTo>
                <a:lnTo>
                  <a:pt x="1031823" y="584617"/>
                </a:lnTo>
                <a:lnTo>
                  <a:pt x="1031823" y="594610"/>
                </a:lnTo>
                <a:lnTo>
                  <a:pt x="1066800" y="594610"/>
                </a:lnTo>
                <a:lnTo>
                  <a:pt x="1066800" y="622092"/>
                </a:lnTo>
                <a:lnTo>
                  <a:pt x="1099278" y="622092"/>
                </a:lnTo>
                <a:lnTo>
                  <a:pt x="1099278" y="637082"/>
                </a:lnTo>
                <a:lnTo>
                  <a:pt x="1186721" y="637082"/>
                </a:lnTo>
                <a:lnTo>
                  <a:pt x="1191718" y="654571"/>
                </a:lnTo>
                <a:lnTo>
                  <a:pt x="1216701" y="654571"/>
                </a:lnTo>
                <a:lnTo>
                  <a:pt x="1216701" y="672059"/>
                </a:lnTo>
                <a:lnTo>
                  <a:pt x="1256675" y="672059"/>
                </a:lnTo>
                <a:lnTo>
                  <a:pt x="1256675" y="689548"/>
                </a:lnTo>
                <a:lnTo>
                  <a:pt x="1299147" y="689548"/>
                </a:lnTo>
                <a:lnTo>
                  <a:pt x="1299147" y="707036"/>
                </a:lnTo>
                <a:lnTo>
                  <a:pt x="1331626" y="707036"/>
                </a:lnTo>
                <a:lnTo>
                  <a:pt x="1331626" y="717030"/>
                </a:lnTo>
                <a:lnTo>
                  <a:pt x="1369101" y="717030"/>
                </a:lnTo>
                <a:lnTo>
                  <a:pt x="1369101" y="732020"/>
                </a:lnTo>
                <a:lnTo>
                  <a:pt x="1434059" y="732020"/>
                </a:lnTo>
                <a:lnTo>
                  <a:pt x="1434059" y="732020"/>
                </a:lnTo>
                <a:lnTo>
                  <a:pt x="1479029" y="732020"/>
                </a:lnTo>
                <a:lnTo>
                  <a:pt x="1479029" y="732020"/>
                </a:lnTo>
                <a:lnTo>
                  <a:pt x="1479029" y="757004"/>
                </a:lnTo>
                <a:lnTo>
                  <a:pt x="1524000" y="757004"/>
                </a:lnTo>
                <a:lnTo>
                  <a:pt x="1528996" y="762000"/>
                </a:lnTo>
                <a:lnTo>
                  <a:pt x="1551482" y="762000"/>
                </a:lnTo>
                <a:lnTo>
                  <a:pt x="1551482" y="776990"/>
                </a:lnTo>
                <a:lnTo>
                  <a:pt x="1596452" y="776990"/>
                </a:lnTo>
                <a:lnTo>
                  <a:pt x="1596452" y="796977"/>
                </a:lnTo>
                <a:lnTo>
                  <a:pt x="1643921" y="796977"/>
                </a:lnTo>
                <a:lnTo>
                  <a:pt x="1643921" y="819463"/>
                </a:lnTo>
                <a:lnTo>
                  <a:pt x="1703882" y="819463"/>
                </a:lnTo>
                <a:lnTo>
                  <a:pt x="1703882" y="839450"/>
                </a:lnTo>
                <a:lnTo>
                  <a:pt x="1758846" y="839450"/>
                </a:lnTo>
                <a:lnTo>
                  <a:pt x="1758846" y="859436"/>
                </a:lnTo>
                <a:lnTo>
                  <a:pt x="1838793" y="859436"/>
                </a:lnTo>
                <a:lnTo>
                  <a:pt x="1838793" y="879423"/>
                </a:lnTo>
                <a:lnTo>
                  <a:pt x="1866275" y="879423"/>
                </a:lnTo>
                <a:lnTo>
                  <a:pt x="1866275" y="891915"/>
                </a:lnTo>
                <a:lnTo>
                  <a:pt x="1908747" y="891915"/>
                </a:lnTo>
                <a:lnTo>
                  <a:pt x="1908747" y="911902"/>
                </a:lnTo>
                <a:lnTo>
                  <a:pt x="2008682" y="911902"/>
                </a:lnTo>
                <a:lnTo>
                  <a:pt x="2008682" y="939384"/>
                </a:lnTo>
                <a:lnTo>
                  <a:pt x="2033665" y="939384"/>
                </a:lnTo>
                <a:lnTo>
                  <a:pt x="2033665" y="946879"/>
                </a:lnTo>
                <a:lnTo>
                  <a:pt x="2071141" y="946879"/>
                </a:lnTo>
                <a:lnTo>
                  <a:pt x="2078636" y="964368"/>
                </a:lnTo>
                <a:lnTo>
                  <a:pt x="2173574" y="964368"/>
                </a:lnTo>
                <a:lnTo>
                  <a:pt x="2178570" y="991850"/>
                </a:lnTo>
                <a:lnTo>
                  <a:pt x="2293495" y="991850"/>
                </a:lnTo>
                <a:lnTo>
                  <a:pt x="2293495" y="1004341"/>
                </a:lnTo>
                <a:lnTo>
                  <a:pt x="2328472" y="1004341"/>
                </a:lnTo>
                <a:lnTo>
                  <a:pt x="2328472" y="1021830"/>
                </a:lnTo>
                <a:lnTo>
                  <a:pt x="2395928" y="1021830"/>
                </a:lnTo>
                <a:lnTo>
                  <a:pt x="2395928" y="1029325"/>
                </a:lnTo>
                <a:lnTo>
                  <a:pt x="2485869" y="1029325"/>
                </a:lnTo>
                <a:lnTo>
                  <a:pt x="2485869" y="1049312"/>
                </a:lnTo>
                <a:lnTo>
                  <a:pt x="2545829" y="1049312"/>
                </a:lnTo>
                <a:lnTo>
                  <a:pt x="2555823" y="1059306"/>
                </a:lnTo>
                <a:lnTo>
                  <a:pt x="2653259" y="1059306"/>
                </a:lnTo>
                <a:lnTo>
                  <a:pt x="2653259" y="1089286"/>
                </a:lnTo>
                <a:lnTo>
                  <a:pt x="2735705" y="1089286"/>
                </a:lnTo>
                <a:lnTo>
                  <a:pt x="2735705" y="1109272"/>
                </a:lnTo>
                <a:lnTo>
                  <a:pt x="2795665" y="1109272"/>
                </a:lnTo>
                <a:lnTo>
                  <a:pt x="2795665" y="1124263"/>
                </a:lnTo>
                <a:lnTo>
                  <a:pt x="2950564" y="1124263"/>
                </a:lnTo>
                <a:lnTo>
                  <a:pt x="2950564" y="1141751"/>
                </a:lnTo>
                <a:lnTo>
                  <a:pt x="3780019" y="1141751"/>
                </a:lnTo>
              </a:path>
            </a:pathLst>
          </a:custGeom>
          <a:noFill/>
          <a:ln w="28575">
            <a:solidFill>
              <a:schemeClr val="accent1"/>
            </a:solidFill>
            <a:miter lim="800000"/>
            <a:headEnd/>
            <a:tailEnd/>
          </a:ln>
        </p:spPr>
        <p:txBody>
          <a:bodyPr rtlCol="0" anchor="ctr"/>
          <a:lstStyle/>
          <a:p>
            <a:pPr algn="ctr"/>
            <a:endParaRPr lang="en-US"/>
          </a:p>
        </p:txBody>
      </p:sp>
      <p:graphicFrame>
        <p:nvGraphicFramePr>
          <p:cNvPr id="590" name="Table 167">
            <a:extLst>
              <a:ext uri="{FF2B5EF4-FFF2-40B4-BE49-F238E27FC236}">
                <a16:creationId xmlns:a16="http://schemas.microsoft.com/office/drawing/2014/main" id="{3E4959BA-18FB-08DE-4D5B-88F7C3F0C8A0}"/>
              </a:ext>
            </a:extLst>
          </p:cNvPr>
          <p:cNvGraphicFramePr>
            <a:graphicFrameLocks noGrp="1"/>
          </p:cNvGraphicFramePr>
          <p:nvPr/>
        </p:nvGraphicFramePr>
        <p:xfrm>
          <a:off x="524043" y="5786507"/>
          <a:ext cx="5086014" cy="480060"/>
        </p:xfrm>
        <a:graphic>
          <a:graphicData uri="http://schemas.openxmlformats.org/drawingml/2006/table">
            <a:tbl>
              <a:tblPr firstRow="1" bandRow="1">
                <a:tableStyleId>{93296810-A885-4BE3-A3E7-6D5BEEA58F35}</a:tableStyleId>
              </a:tblPr>
              <a:tblGrid>
                <a:gridCol w="836334">
                  <a:extLst>
                    <a:ext uri="{9D8B030D-6E8A-4147-A177-3AD203B41FA5}">
                      <a16:colId xmlns:a16="http://schemas.microsoft.com/office/drawing/2014/main" val="2088947100"/>
                    </a:ext>
                  </a:extLst>
                </a:gridCol>
                <a:gridCol w="265605">
                  <a:extLst>
                    <a:ext uri="{9D8B030D-6E8A-4147-A177-3AD203B41FA5}">
                      <a16:colId xmlns:a16="http://schemas.microsoft.com/office/drawing/2014/main" val="2805439361"/>
                    </a:ext>
                  </a:extLst>
                </a:gridCol>
                <a:gridCol w="265605">
                  <a:extLst>
                    <a:ext uri="{9D8B030D-6E8A-4147-A177-3AD203B41FA5}">
                      <a16:colId xmlns:a16="http://schemas.microsoft.com/office/drawing/2014/main" val="637038133"/>
                    </a:ext>
                  </a:extLst>
                </a:gridCol>
                <a:gridCol w="265605">
                  <a:extLst>
                    <a:ext uri="{9D8B030D-6E8A-4147-A177-3AD203B41FA5}">
                      <a16:colId xmlns:a16="http://schemas.microsoft.com/office/drawing/2014/main" val="281554751"/>
                    </a:ext>
                  </a:extLst>
                </a:gridCol>
                <a:gridCol w="265605">
                  <a:extLst>
                    <a:ext uri="{9D8B030D-6E8A-4147-A177-3AD203B41FA5}">
                      <a16:colId xmlns:a16="http://schemas.microsoft.com/office/drawing/2014/main" val="146333827"/>
                    </a:ext>
                  </a:extLst>
                </a:gridCol>
                <a:gridCol w="265605">
                  <a:extLst>
                    <a:ext uri="{9D8B030D-6E8A-4147-A177-3AD203B41FA5}">
                      <a16:colId xmlns:a16="http://schemas.microsoft.com/office/drawing/2014/main" val="3594535462"/>
                    </a:ext>
                  </a:extLst>
                </a:gridCol>
                <a:gridCol w="265605">
                  <a:extLst>
                    <a:ext uri="{9D8B030D-6E8A-4147-A177-3AD203B41FA5}">
                      <a16:colId xmlns:a16="http://schemas.microsoft.com/office/drawing/2014/main" val="1431239169"/>
                    </a:ext>
                  </a:extLst>
                </a:gridCol>
                <a:gridCol w="265605">
                  <a:extLst>
                    <a:ext uri="{9D8B030D-6E8A-4147-A177-3AD203B41FA5}">
                      <a16:colId xmlns:a16="http://schemas.microsoft.com/office/drawing/2014/main" val="812137047"/>
                    </a:ext>
                  </a:extLst>
                </a:gridCol>
                <a:gridCol w="265605">
                  <a:extLst>
                    <a:ext uri="{9D8B030D-6E8A-4147-A177-3AD203B41FA5}">
                      <a16:colId xmlns:a16="http://schemas.microsoft.com/office/drawing/2014/main" val="724972688"/>
                    </a:ext>
                  </a:extLst>
                </a:gridCol>
                <a:gridCol w="265605">
                  <a:extLst>
                    <a:ext uri="{9D8B030D-6E8A-4147-A177-3AD203B41FA5}">
                      <a16:colId xmlns:a16="http://schemas.microsoft.com/office/drawing/2014/main" val="510150440"/>
                    </a:ext>
                  </a:extLst>
                </a:gridCol>
                <a:gridCol w="265605">
                  <a:extLst>
                    <a:ext uri="{9D8B030D-6E8A-4147-A177-3AD203B41FA5}">
                      <a16:colId xmlns:a16="http://schemas.microsoft.com/office/drawing/2014/main" val="3291850107"/>
                    </a:ext>
                  </a:extLst>
                </a:gridCol>
                <a:gridCol w="265605">
                  <a:extLst>
                    <a:ext uri="{9D8B030D-6E8A-4147-A177-3AD203B41FA5}">
                      <a16:colId xmlns:a16="http://schemas.microsoft.com/office/drawing/2014/main" val="4156254455"/>
                    </a:ext>
                  </a:extLst>
                </a:gridCol>
                <a:gridCol w="265605">
                  <a:extLst>
                    <a:ext uri="{9D8B030D-6E8A-4147-A177-3AD203B41FA5}">
                      <a16:colId xmlns:a16="http://schemas.microsoft.com/office/drawing/2014/main" val="3486683261"/>
                    </a:ext>
                  </a:extLst>
                </a:gridCol>
                <a:gridCol w="265605">
                  <a:extLst>
                    <a:ext uri="{9D8B030D-6E8A-4147-A177-3AD203B41FA5}">
                      <a16:colId xmlns:a16="http://schemas.microsoft.com/office/drawing/2014/main" val="2548090715"/>
                    </a:ext>
                  </a:extLst>
                </a:gridCol>
                <a:gridCol w="265605">
                  <a:extLst>
                    <a:ext uri="{9D8B030D-6E8A-4147-A177-3AD203B41FA5}">
                      <a16:colId xmlns:a16="http://schemas.microsoft.com/office/drawing/2014/main" val="456336669"/>
                    </a:ext>
                  </a:extLst>
                </a:gridCol>
                <a:gridCol w="265605">
                  <a:extLst>
                    <a:ext uri="{9D8B030D-6E8A-4147-A177-3AD203B41FA5}">
                      <a16:colId xmlns:a16="http://schemas.microsoft.com/office/drawing/2014/main" val="2436984095"/>
                    </a:ext>
                  </a:extLst>
                </a:gridCol>
                <a:gridCol w="265605">
                  <a:extLst>
                    <a:ext uri="{9D8B030D-6E8A-4147-A177-3AD203B41FA5}">
                      <a16:colId xmlns:a16="http://schemas.microsoft.com/office/drawing/2014/main" val="3657412501"/>
                    </a:ext>
                  </a:extLst>
                </a:gridCol>
              </a:tblGrid>
              <a:tr h="147046">
                <a:tc gridSpan="16">
                  <a:txBody>
                    <a:bodyPr/>
                    <a:lstStyle/>
                    <a:p>
                      <a:pPr algn="l"/>
                      <a:r>
                        <a:rPr lang="en-US" sz="1050" b="1" dirty="0">
                          <a:solidFill>
                            <a:schemeClr val="bg1"/>
                          </a:solidFill>
                          <a:latin typeface="Calibri" panose="020F0502020204030204" pitchFamily="34" charset="0"/>
                          <a:cs typeface="Calibri" panose="020F0502020204030204" pitchFamily="34" charset="0"/>
                        </a:rPr>
                        <a:t>No. at risk:</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l"/>
                      <a:endParaRPr lang="en-US" sz="1050" b="1"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69170800"/>
                  </a:ext>
                </a:extLst>
              </a:tr>
              <a:tr h="147046">
                <a:tc>
                  <a:txBody>
                    <a:bodyPr/>
                    <a:lstStyle/>
                    <a:p>
                      <a:pPr algn="ctr"/>
                      <a:r>
                        <a:rPr lang="en-US" sz="1050" b="0" dirty="0">
                          <a:solidFill>
                            <a:schemeClr val="bg1"/>
                          </a:solidFill>
                          <a:latin typeface="Calibri" panose="020F0502020204030204" pitchFamily="34" charset="0"/>
                          <a:cs typeface="Calibri" panose="020F0502020204030204" pitchFamily="34" charset="0"/>
                        </a:rPr>
                        <a:t>LEN + </a:t>
                      </a:r>
                      <a:r>
                        <a:rPr lang="en-US" sz="1050" b="0" dirty="0" err="1">
                          <a:solidFill>
                            <a:schemeClr val="bg1"/>
                          </a:solidFill>
                          <a:latin typeface="Calibri" panose="020F0502020204030204" pitchFamily="34" charset="0"/>
                          <a:cs typeface="Calibri" panose="020F0502020204030204" pitchFamily="34" charset="0"/>
                        </a:rPr>
                        <a:t>pembro</a:t>
                      </a: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346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322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285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242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214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188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171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148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124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95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65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41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83690406"/>
                  </a:ext>
                </a:extLst>
              </a:tr>
              <a:tr h="147046">
                <a:tc>
                  <a:txBody>
                    <a:bodyPr/>
                    <a:lstStyle/>
                    <a:p>
                      <a:pPr algn="ctr"/>
                      <a:r>
                        <a:rPr lang="en-US" sz="1050" b="0" dirty="0">
                          <a:solidFill>
                            <a:schemeClr val="bg1"/>
                          </a:solidFill>
                          <a:latin typeface="Calibri" panose="020F0502020204030204" pitchFamily="34" charset="0"/>
                          <a:cs typeface="Calibri" panose="020F0502020204030204" pitchFamily="34" charset="0"/>
                        </a:rPr>
                        <a:t>Chemotherapy</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351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324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267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217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171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138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86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71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53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40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03837802"/>
                  </a:ext>
                </a:extLst>
              </a:tr>
            </a:tbl>
          </a:graphicData>
        </a:graphic>
      </p:graphicFrame>
      <p:cxnSp>
        <p:nvCxnSpPr>
          <p:cNvPr id="591" name="Straight Connector 590">
            <a:extLst>
              <a:ext uri="{FF2B5EF4-FFF2-40B4-BE49-F238E27FC236}">
                <a16:creationId xmlns:a16="http://schemas.microsoft.com/office/drawing/2014/main" id="{5DF295F4-43B6-9D4D-838E-A1CD2C09A881}"/>
              </a:ext>
            </a:extLst>
          </p:cNvPr>
          <p:cNvCxnSpPr>
            <a:cxnSpLocks/>
          </p:cNvCxnSpPr>
          <p:nvPr/>
        </p:nvCxnSpPr>
        <p:spPr bwMode="auto">
          <a:xfrm>
            <a:off x="7277316" y="3998920"/>
            <a:ext cx="0" cy="1546080"/>
          </a:xfrm>
          <a:prstGeom prst="line">
            <a:avLst/>
          </a:prstGeom>
          <a:noFill/>
          <a:ln w="28575" cap="flat" cmpd="sng" algn="ctr">
            <a:solidFill>
              <a:schemeClr val="bg1"/>
            </a:solidFill>
            <a:prstDash val="solid"/>
            <a:round/>
            <a:headEnd type="none" w="med" len="med"/>
            <a:tailEnd type="none" w="med" len="med"/>
          </a:ln>
          <a:effectLst/>
        </p:spPr>
      </p:cxnSp>
      <p:cxnSp>
        <p:nvCxnSpPr>
          <p:cNvPr id="592" name="Straight Connector 591">
            <a:extLst>
              <a:ext uri="{FF2B5EF4-FFF2-40B4-BE49-F238E27FC236}">
                <a16:creationId xmlns:a16="http://schemas.microsoft.com/office/drawing/2014/main" id="{904EC785-BB05-801F-66F6-1F4923C3F461}"/>
              </a:ext>
            </a:extLst>
          </p:cNvPr>
          <p:cNvCxnSpPr/>
          <p:nvPr/>
        </p:nvCxnSpPr>
        <p:spPr bwMode="auto">
          <a:xfrm>
            <a:off x="7212489" y="4005744"/>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593" name="Straight Connector 592">
            <a:extLst>
              <a:ext uri="{FF2B5EF4-FFF2-40B4-BE49-F238E27FC236}">
                <a16:creationId xmlns:a16="http://schemas.microsoft.com/office/drawing/2014/main" id="{699EC108-2353-3D2A-561E-29BE108D3D49}"/>
              </a:ext>
            </a:extLst>
          </p:cNvPr>
          <p:cNvCxnSpPr/>
          <p:nvPr/>
        </p:nvCxnSpPr>
        <p:spPr bwMode="auto">
          <a:xfrm>
            <a:off x="7212489" y="4305994"/>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594" name="Straight Connector 593">
            <a:extLst>
              <a:ext uri="{FF2B5EF4-FFF2-40B4-BE49-F238E27FC236}">
                <a16:creationId xmlns:a16="http://schemas.microsoft.com/office/drawing/2014/main" id="{38864F89-2FED-D881-38A7-BB94B25F586A}"/>
              </a:ext>
            </a:extLst>
          </p:cNvPr>
          <p:cNvCxnSpPr/>
          <p:nvPr/>
        </p:nvCxnSpPr>
        <p:spPr bwMode="auto">
          <a:xfrm>
            <a:off x="7212489" y="4616480"/>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595" name="Straight Connector 594">
            <a:extLst>
              <a:ext uri="{FF2B5EF4-FFF2-40B4-BE49-F238E27FC236}">
                <a16:creationId xmlns:a16="http://schemas.microsoft.com/office/drawing/2014/main" id="{9B16CDE5-958F-5E2E-1A8E-1857BDEFBBB0}"/>
              </a:ext>
            </a:extLst>
          </p:cNvPr>
          <p:cNvCxnSpPr/>
          <p:nvPr/>
        </p:nvCxnSpPr>
        <p:spPr bwMode="auto">
          <a:xfrm>
            <a:off x="7212489" y="4920143"/>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596" name="Straight Connector 595">
            <a:extLst>
              <a:ext uri="{FF2B5EF4-FFF2-40B4-BE49-F238E27FC236}">
                <a16:creationId xmlns:a16="http://schemas.microsoft.com/office/drawing/2014/main" id="{78204FE7-2AD6-312D-3098-885E02E7C5AD}"/>
              </a:ext>
            </a:extLst>
          </p:cNvPr>
          <p:cNvCxnSpPr/>
          <p:nvPr/>
        </p:nvCxnSpPr>
        <p:spPr bwMode="auto">
          <a:xfrm>
            <a:off x="7212489" y="5223805"/>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597" name="Straight Connector 596">
            <a:extLst>
              <a:ext uri="{FF2B5EF4-FFF2-40B4-BE49-F238E27FC236}">
                <a16:creationId xmlns:a16="http://schemas.microsoft.com/office/drawing/2014/main" id="{6857A5A0-113A-B1D7-534A-BF7933980527}"/>
              </a:ext>
            </a:extLst>
          </p:cNvPr>
          <p:cNvCxnSpPr/>
          <p:nvPr/>
        </p:nvCxnSpPr>
        <p:spPr bwMode="auto">
          <a:xfrm>
            <a:off x="7212489" y="5527468"/>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598" name="Straight Connector 597">
            <a:extLst>
              <a:ext uri="{FF2B5EF4-FFF2-40B4-BE49-F238E27FC236}">
                <a16:creationId xmlns:a16="http://schemas.microsoft.com/office/drawing/2014/main" id="{B20B9582-DE72-FCE9-8C45-19EFA6F0716E}"/>
              </a:ext>
            </a:extLst>
          </p:cNvPr>
          <p:cNvCxnSpPr>
            <a:cxnSpLocks/>
          </p:cNvCxnSpPr>
          <p:nvPr/>
        </p:nvCxnSpPr>
        <p:spPr bwMode="auto">
          <a:xfrm>
            <a:off x="7270492" y="5527468"/>
            <a:ext cx="3966381" cy="0"/>
          </a:xfrm>
          <a:prstGeom prst="line">
            <a:avLst/>
          </a:prstGeom>
          <a:noFill/>
          <a:ln w="28575" cap="flat" cmpd="sng" algn="ctr">
            <a:solidFill>
              <a:schemeClr val="bg1"/>
            </a:solidFill>
            <a:prstDash val="solid"/>
            <a:round/>
            <a:headEnd type="none" w="med" len="med"/>
            <a:tailEnd type="none" w="med" len="med"/>
          </a:ln>
          <a:effectLst/>
        </p:spPr>
      </p:cxnSp>
      <p:cxnSp>
        <p:nvCxnSpPr>
          <p:cNvPr id="599" name="Straight Connector 598">
            <a:extLst>
              <a:ext uri="{FF2B5EF4-FFF2-40B4-BE49-F238E27FC236}">
                <a16:creationId xmlns:a16="http://schemas.microsoft.com/office/drawing/2014/main" id="{FC5F4D64-2CC0-F363-C56D-D6D8AF397537}"/>
              </a:ext>
            </a:extLst>
          </p:cNvPr>
          <p:cNvCxnSpPr>
            <a:cxnSpLocks/>
          </p:cNvCxnSpPr>
          <p:nvPr/>
        </p:nvCxnSpPr>
        <p:spPr bwMode="auto">
          <a:xfrm rot="16200000">
            <a:off x="7243198"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00" name="Straight Connector 599">
            <a:extLst>
              <a:ext uri="{FF2B5EF4-FFF2-40B4-BE49-F238E27FC236}">
                <a16:creationId xmlns:a16="http://schemas.microsoft.com/office/drawing/2014/main" id="{C5E027B6-5E65-046F-C03D-FB23086F2FCD}"/>
              </a:ext>
            </a:extLst>
          </p:cNvPr>
          <p:cNvCxnSpPr>
            <a:cxnSpLocks/>
          </p:cNvCxnSpPr>
          <p:nvPr/>
        </p:nvCxnSpPr>
        <p:spPr bwMode="auto">
          <a:xfrm rot="16200000">
            <a:off x="7506828"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01" name="Straight Connector 600">
            <a:extLst>
              <a:ext uri="{FF2B5EF4-FFF2-40B4-BE49-F238E27FC236}">
                <a16:creationId xmlns:a16="http://schemas.microsoft.com/office/drawing/2014/main" id="{5615AE80-FA96-D5F4-B72E-93F91B0610A4}"/>
              </a:ext>
            </a:extLst>
          </p:cNvPr>
          <p:cNvCxnSpPr>
            <a:cxnSpLocks/>
          </p:cNvCxnSpPr>
          <p:nvPr/>
        </p:nvCxnSpPr>
        <p:spPr bwMode="auto">
          <a:xfrm rot="16200000">
            <a:off x="7770458"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02" name="Straight Connector 601">
            <a:extLst>
              <a:ext uri="{FF2B5EF4-FFF2-40B4-BE49-F238E27FC236}">
                <a16:creationId xmlns:a16="http://schemas.microsoft.com/office/drawing/2014/main" id="{500562AE-4427-6B18-BF6F-A5D114A7B484}"/>
              </a:ext>
            </a:extLst>
          </p:cNvPr>
          <p:cNvCxnSpPr>
            <a:cxnSpLocks/>
          </p:cNvCxnSpPr>
          <p:nvPr/>
        </p:nvCxnSpPr>
        <p:spPr bwMode="auto">
          <a:xfrm rot="16200000">
            <a:off x="8034088"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03" name="Straight Connector 602">
            <a:extLst>
              <a:ext uri="{FF2B5EF4-FFF2-40B4-BE49-F238E27FC236}">
                <a16:creationId xmlns:a16="http://schemas.microsoft.com/office/drawing/2014/main" id="{3FF8A5FF-D643-B00C-0341-D69C60B22669}"/>
              </a:ext>
            </a:extLst>
          </p:cNvPr>
          <p:cNvCxnSpPr>
            <a:cxnSpLocks/>
          </p:cNvCxnSpPr>
          <p:nvPr/>
        </p:nvCxnSpPr>
        <p:spPr bwMode="auto">
          <a:xfrm rot="16200000">
            <a:off x="8297718"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04" name="Straight Connector 603">
            <a:extLst>
              <a:ext uri="{FF2B5EF4-FFF2-40B4-BE49-F238E27FC236}">
                <a16:creationId xmlns:a16="http://schemas.microsoft.com/office/drawing/2014/main" id="{9593191A-918F-45CA-234A-9C9B52861055}"/>
              </a:ext>
            </a:extLst>
          </p:cNvPr>
          <p:cNvCxnSpPr>
            <a:cxnSpLocks/>
          </p:cNvCxnSpPr>
          <p:nvPr/>
        </p:nvCxnSpPr>
        <p:spPr bwMode="auto">
          <a:xfrm rot="16200000">
            <a:off x="8561348"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05" name="Straight Connector 604">
            <a:extLst>
              <a:ext uri="{FF2B5EF4-FFF2-40B4-BE49-F238E27FC236}">
                <a16:creationId xmlns:a16="http://schemas.microsoft.com/office/drawing/2014/main" id="{2BBB88F2-A517-C4D0-0E08-90A3686D4A1C}"/>
              </a:ext>
            </a:extLst>
          </p:cNvPr>
          <p:cNvCxnSpPr>
            <a:cxnSpLocks/>
          </p:cNvCxnSpPr>
          <p:nvPr/>
        </p:nvCxnSpPr>
        <p:spPr bwMode="auto">
          <a:xfrm rot="16200000">
            <a:off x="8824978"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06" name="Straight Connector 605">
            <a:extLst>
              <a:ext uri="{FF2B5EF4-FFF2-40B4-BE49-F238E27FC236}">
                <a16:creationId xmlns:a16="http://schemas.microsoft.com/office/drawing/2014/main" id="{2385ABFD-C2B3-F1CD-DF16-568D83F1543C}"/>
              </a:ext>
            </a:extLst>
          </p:cNvPr>
          <p:cNvCxnSpPr>
            <a:cxnSpLocks/>
          </p:cNvCxnSpPr>
          <p:nvPr/>
        </p:nvCxnSpPr>
        <p:spPr bwMode="auto">
          <a:xfrm rot="16200000">
            <a:off x="9088608"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07" name="Straight Connector 606">
            <a:extLst>
              <a:ext uri="{FF2B5EF4-FFF2-40B4-BE49-F238E27FC236}">
                <a16:creationId xmlns:a16="http://schemas.microsoft.com/office/drawing/2014/main" id="{8E479E26-2431-AED4-27F4-CE6ECFEDE6FD}"/>
              </a:ext>
            </a:extLst>
          </p:cNvPr>
          <p:cNvCxnSpPr>
            <a:cxnSpLocks/>
          </p:cNvCxnSpPr>
          <p:nvPr/>
        </p:nvCxnSpPr>
        <p:spPr bwMode="auto">
          <a:xfrm rot="16200000">
            <a:off x="9352238" y="5559881"/>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08" name="Straight Connector 607">
            <a:extLst>
              <a:ext uri="{FF2B5EF4-FFF2-40B4-BE49-F238E27FC236}">
                <a16:creationId xmlns:a16="http://schemas.microsoft.com/office/drawing/2014/main" id="{9D3BF23A-39BA-44A2-5CEB-AAE5E04D6422}"/>
              </a:ext>
            </a:extLst>
          </p:cNvPr>
          <p:cNvCxnSpPr>
            <a:cxnSpLocks/>
          </p:cNvCxnSpPr>
          <p:nvPr/>
        </p:nvCxnSpPr>
        <p:spPr bwMode="auto">
          <a:xfrm rot="16200000">
            <a:off x="9615868" y="555988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09" name="Straight Connector 608">
            <a:extLst>
              <a:ext uri="{FF2B5EF4-FFF2-40B4-BE49-F238E27FC236}">
                <a16:creationId xmlns:a16="http://schemas.microsoft.com/office/drawing/2014/main" id="{38FD38E6-206F-8EB1-14F0-1DBD65CBE002}"/>
              </a:ext>
            </a:extLst>
          </p:cNvPr>
          <p:cNvCxnSpPr>
            <a:cxnSpLocks/>
          </p:cNvCxnSpPr>
          <p:nvPr/>
        </p:nvCxnSpPr>
        <p:spPr bwMode="auto">
          <a:xfrm rot="16200000">
            <a:off x="9879498" y="555988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10" name="Straight Connector 609">
            <a:extLst>
              <a:ext uri="{FF2B5EF4-FFF2-40B4-BE49-F238E27FC236}">
                <a16:creationId xmlns:a16="http://schemas.microsoft.com/office/drawing/2014/main" id="{F758C9CE-81EC-5921-F387-9B32BEF01195}"/>
              </a:ext>
            </a:extLst>
          </p:cNvPr>
          <p:cNvCxnSpPr>
            <a:cxnSpLocks/>
          </p:cNvCxnSpPr>
          <p:nvPr/>
        </p:nvCxnSpPr>
        <p:spPr bwMode="auto">
          <a:xfrm rot="16200000">
            <a:off x="10143128" y="555988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11" name="Straight Connector 610">
            <a:extLst>
              <a:ext uri="{FF2B5EF4-FFF2-40B4-BE49-F238E27FC236}">
                <a16:creationId xmlns:a16="http://schemas.microsoft.com/office/drawing/2014/main" id="{169F682F-C241-F501-E45C-7938FE99A26E}"/>
              </a:ext>
            </a:extLst>
          </p:cNvPr>
          <p:cNvCxnSpPr>
            <a:cxnSpLocks/>
          </p:cNvCxnSpPr>
          <p:nvPr/>
        </p:nvCxnSpPr>
        <p:spPr bwMode="auto">
          <a:xfrm rot="16200000">
            <a:off x="10406758" y="555988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12" name="Straight Connector 611">
            <a:extLst>
              <a:ext uri="{FF2B5EF4-FFF2-40B4-BE49-F238E27FC236}">
                <a16:creationId xmlns:a16="http://schemas.microsoft.com/office/drawing/2014/main" id="{0CC38B08-7CDF-B524-0594-498B08758770}"/>
              </a:ext>
            </a:extLst>
          </p:cNvPr>
          <p:cNvCxnSpPr>
            <a:cxnSpLocks/>
          </p:cNvCxnSpPr>
          <p:nvPr/>
        </p:nvCxnSpPr>
        <p:spPr bwMode="auto">
          <a:xfrm rot="16200000">
            <a:off x="10670388" y="5559882"/>
            <a:ext cx="64827" cy="0"/>
          </a:xfrm>
          <a:prstGeom prst="line">
            <a:avLst/>
          </a:prstGeom>
          <a:noFill/>
          <a:ln w="28575" cap="flat" cmpd="sng" algn="ctr">
            <a:solidFill>
              <a:schemeClr val="bg1"/>
            </a:solidFill>
            <a:prstDash val="solid"/>
            <a:round/>
            <a:headEnd type="none" w="med" len="med"/>
            <a:tailEnd type="none" w="med" len="med"/>
          </a:ln>
          <a:effectLst/>
        </p:spPr>
      </p:cxnSp>
      <p:cxnSp>
        <p:nvCxnSpPr>
          <p:cNvPr id="613" name="Straight Connector 612">
            <a:extLst>
              <a:ext uri="{FF2B5EF4-FFF2-40B4-BE49-F238E27FC236}">
                <a16:creationId xmlns:a16="http://schemas.microsoft.com/office/drawing/2014/main" id="{01E9FCC1-6294-A31F-625B-53E90912AEE2}"/>
              </a:ext>
            </a:extLst>
          </p:cNvPr>
          <p:cNvCxnSpPr>
            <a:cxnSpLocks/>
          </p:cNvCxnSpPr>
          <p:nvPr/>
        </p:nvCxnSpPr>
        <p:spPr bwMode="auto">
          <a:xfrm rot="16200000">
            <a:off x="10934018" y="5559882"/>
            <a:ext cx="64827" cy="0"/>
          </a:xfrm>
          <a:prstGeom prst="line">
            <a:avLst/>
          </a:prstGeom>
          <a:noFill/>
          <a:ln w="28575" cap="flat" cmpd="sng" algn="ctr">
            <a:solidFill>
              <a:schemeClr val="bg1"/>
            </a:solidFill>
            <a:prstDash val="solid"/>
            <a:round/>
            <a:headEnd type="none" w="med" len="med"/>
            <a:tailEnd type="none" w="med" len="med"/>
          </a:ln>
          <a:effectLst/>
        </p:spPr>
      </p:cxnSp>
      <p:sp>
        <p:nvSpPr>
          <p:cNvPr id="614" name="TextBox 613">
            <a:extLst>
              <a:ext uri="{FF2B5EF4-FFF2-40B4-BE49-F238E27FC236}">
                <a16:creationId xmlns:a16="http://schemas.microsoft.com/office/drawing/2014/main" id="{8AD2B495-3A44-31CD-E065-254CE5923AF0}"/>
              </a:ext>
            </a:extLst>
          </p:cNvPr>
          <p:cNvSpPr txBox="1"/>
          <p:nvPr/>
        </p:nvSpPr>
        <p:spPr bwMode="auto">
          <a:xfrm>
            <a:off x="6931539" y="3900992"/>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615" name="TextBox 614">
            <a:extLst>
              <a:ext uri="{FF2B5EF4-FFF2-40B4-BE49-F238E27FC236}">
                <a16:creationId xmlns:a16="http://schemas.microsoft.com/office/drawing/2014/main" id="{558ADF15-0624-A72A-1D22-88E4A119902B}"/>
              </a:ext>
            </a:extLst>
          </p:cNvPr>
          <p:cNvSpPr txBox="1"/>
          <p:nvPr/>
        </p:nvSpPr>
        <p:spPr bwMode="auto">
          <a:xfrm>
            <a:off x="6931539" y="4208066"/>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616" name="TextBox 615">
            <a:extLst>
              <a:ext uri="{FF2B5EF4-FFF2-40B4-BE49-F238E27FC236}">
                <a16:creationId xmlns:a16="http://schemas.microsoft.com/office/drawing/2014/main" id="{35E0750A-D20F-BE2E-8578-7876307F5030}"/>
              </a:ext>
            </a:extLst>
          </p:cNvPr>
          <p:cNvSpPr txBox="1"/>
          <p:nvPr/>
        </p:nvSpPr>
        <p:spPr bwMode="auto">
          <a:xfrm>
            <a:off x="6931539" y="4511729"/>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617" name="TextBox 616">
            <a:extLst>
              <a:ext uri="{FF2B5EF4-FFF2-40B4-BE49-F238E27FC236}">
                <a16:creationId xmlns:a16="http://schemas.microsoft.com/office/drawing/2014/main" id="{F0530E19-BB7C-7934-A51E-8FDF7112A3AA}"/>
              </a:ext>
            </a:extLst>
          </p:cNvPr>
          <p:cNvSpPr txBox="1"/>
          <p:nvPr/>
        </p:nvSpPr>
        <p:spPr bwMode="auto">
          <a:xfrm>
            <a:off x="6931539" y="4815392"/>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618" name="TextBox 617">
            <a:extLst>
              <a:ext uri="{FF2B5EF4-FFF2-40B4-BE49-F238E27FC236}">
                <a16:creationId xmlns:a16="http://schemas.microsoft.com/office/drawing/2014/main" id="{3F2338E9-1E68-AAD4-6B9B-1E325FA68C69}"/>
              </a:ext>
            </a:extLst>
          </p:cNvPr>
          <p:cNvSpPr txBox="1"/>
          <p:nvPr/>
        </p:nvSpPr>
        <p:spPr bwMode="auto">
          <a:xfrm>
            <a:off x="6931539" y="5122466"/>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619" name="TextBox 618">
            <a:extLst>
              <a:ext uri="{FF2B5EF4-FFF2-40B4-BE49-F238E27FC236}">
                <a16:creationId xmlns:a16="http://schemas.microsoft.com/office/drawing/2014/main" id="{C3CBDA9E-6C17-9A60-BBEF-59234E53B71F}"/>
              </a:ext>
            </a:extLst>
          </p:cNvPr>
          <p:cNvSpPr txBox="1"/>
          <p:nvPr/>
        </p:nvSpPr>
        <p:spPr bwMode="auto">
          <a:xfrm>
            <a:off x="6931539" y="5426129"/>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620" name="TextBox 619">
            <a:extLst>
              <a:ext uri="{FF2B5EF4-FFF2-40B4-BE49-F238E27FC236}">
                <a16:creationId xmlns:a16="http://schemas.microsoft.com/office/drawing/2014/main" id="{5395218C-D23A-AFCE-76FE-3E71281FEE82}"/>
              </a:ext>
            </a:extLst>
          </p:cNvPr>
          <p:cNvSpPr txBox="1"/>
          <p:nvPr/>
        </p:nvSpPr>
        <p:spPr bwMode="auto">
          <a:xfrm>
            <a:off x="7145958"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621" name="TextBox 620">
            <a:extLst>
              <a:ext uri="{FF2B5EF4-FFF2-40B4-BE49-F238E27FC236}">
                <a16:creationId xmlns:a16="http://schemas.microsoft.com/office/drawing/2014/main" id="{F24781A4-8081-2AF9-03EC-D8372A7BCDE6}"/>
              </a:ext>
            </a:extLst>
          </p:cNvPr>
          <p:cNvSpPr txBox="1"/>
          <p:nvPr/>
        </p:nvSpPr>
        <p:spPr bwMode="auto">
          <a:xfrm>
            <a:off x="7409774"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622" name="TextBox 621">
            <a:extLst>
              <a:ext uri="{FF2B5EF4-FFF2-40B4-BE49-F238E27FC236}">
                <a16:creationId xmlns:a16="http://schemas.microsoft.com/office/drawing/2014/main" id="{93CE340E-3E10-B54C-1E07-FA03DA4ACA55}"/>
              </a:ext>
            </a:extLst>
          </p:cNvPr>
          <p:cNvSpPr txBox="1"/>
          <p:nvPr/>
        </p:nvSpPr>
        <p:spPr bwMode="auto">
          <a:xfrm>
            <a:off x="7673590"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623" name="TextBox 622">
            <a:extLst>
              <a:ext uri="{FF2B5EF4-FFF2-40B4-BE49-F238E27FC236}">
                <a16:creationId xmlns:a16="http://schemas.microsoft.com/office/drawing/2014/main" id="{575D3ABD-DB8A-F5A6-D9AF-06534D382FDF}"/>
              </a:ext>
            </a:extLst>
          </p:cNvPr>
          <p:cNvSpPr txBox="1"/>
          <p:nvPr/>
        </p:nvSpPr>
        <p:spPr bwMode="auto">
          <a:xfrm>
            <a:off x="7937406"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624" name="TextBox 623">
            <a:extLst>
              <a:ext uri="{FF2B5EF4-FFF2-40B4-BE49-F238E27FC236}">
                <a16:creationId xmlns:a16="http://schemas.microsoft.com/office/drawing/2014/main" id="{6A4940C7-BBED-22CD-C98F-3A1B1A084F9F}"/>
              </a:ext>
            </a:extLst>
          </p:cNvPr>
          <p:cNvSpPr txBox="1"/>
          <p:nvPr/>
        </p:nvSpPr>
        <p:spPr bwMode="auto">
          <a:xfrm>
            <a:off x="8201222"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625" name="TextBox 624">
            <a:extLst>
              <a:ext uri="{FF2B5EF4-FFF2-40B4-BE49-F238E27FC236}">
                <a16:creationId xmlns:a16="http://schemas.microsoft.com/office/drawing/2014/main" id="{8C9419FA-E0A4-42A0-1EFC-44111F6503CC}"/>
              </a:ext>
            </a:extLst>
          </p:cNvPr>
          <p:cNvSpPr txBox="1"/>
          <p:nvPr/>
        </p:nvSpPr>
        <p:spPr bwMode="auto">
          <a:xfrm>
            <a:off x="8465038"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626" name="TextBox 625">
            <a:extLst>
              <a:ext uri="{FF2B5EF4-FFF2-40B4-BE49-F238E27FC236}">
                <a16:creationId xmlns:a16="http://schemas.microsoft.com/office/drawing/2014/main" id="{40235C55-729A-3A19-E4D6-636A75FD202B}"/>
              </a:ext>
            </a:extLst>
          </p:cNvPr>
          <p:cNvSpPr txBox="1"/>
          <p:nvPr/>
        </p:nvSpPr>
        <p:spPr bwMode="auto">
          <a:xfrm>
            <a:off x="8728854"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627" name="TextBox 626">
            <a:extLst>
              <a:ext uri="{FF2B5EF4-FFF2-40B4-BE49-F238E27FC236}">
                <a16:creationId xmlns:a16="http://schemas.microsoft.com/office/drawing/2014/main" id="{C5562FAD-D756-4B2F-82CD-A092BC85ACB2}"/>
              </a:ext>
            </a:extLst>
          </p:cNvPr>
          <p:cNvSpPr txBox="1"/>
          <p:nvPr/>
        </p:nvSpPr>
        <p:spPr bwMode="auto">
          <a:xfrm>
            <a:off x="8992670"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628" name="TextBox 627">
            <a:extLst>
              <a:ext uri="{FF2B5EF4-FFF2-40B4-BE49-F238E27FC236}">
                <a16:creationId xmlns:a16="http://schemas.microsoft.com/office/drawing/2014/main" id="{BCCAE2DA-D2E8-E780-AF93-6E54C53E2B64}"/>
              </a:ext>
            </a:extLst>
          </p:cNvPr>
          <p:cNvSpPr txBox="1"/>
          <p:nvPr/>
        </p:nvSpPr>
        <p:spPr bwMode="auto">
          <a:xfrm>
            <a:off x="9256486"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629" name="TextBox 628">
            <a:extLst>
              <a:ext uri="{FF2B5EF4-FFF2-40B4-BE49-F238E27FC236}">
                <a16:creationId xmlns:a16="http://schemas.microsoft.com/office/drawing/2014/main" id="{B3EE2AF5-7D65-EEEB-890B-B10EECF7747D}"/>
              </a:ext>
            </a:extLst>
          </p:cNvPr>
          <p:cNvSpPr txBox="1"/>
          <p:nvPr/>
        </p:nvSpPr>
        <p:spPr bwMode="auto">
          <a:xfrm>
            <a:off x="9520302"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630" name="TextBox 629">
            <a:extLst>
              <a:ext uri="{FF2B5EF4-FFF2-40B4-BE49-F238E27FC236}">
                <a16:creationId xmlns:a16="http://schemas.microsoft.com/office/drawing/2014/main" id="{1C2AC07D-E1A6-9FB3-4A09-4B08BDDD21F9}"/>
              </a:ext>
            </a:extLst>
          </p:cNvPr>
          <p:cNvSpPr txBox="1"/>
          <p:nvPr/>
        </p:nvSpPr>
        <p:spPr bwMode="auto">
          <a:xfrm>
            <a:off x="9784118"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631" name="TextBox 630">
            <a:extLst>
              <a:ext uri="{FF2B5EF4-FFF2-40B4-BE49-F238E27FC236}">
                <a16:creationId xmlns:a16="http://schemas.microsoft.com/office/drawing/2014/main" id="{72A33B44-AB82-6137-D3EA-648ED60C98FB}"/>
              </a:ext>
            </a:extLst>
          </p:cNvPr>
          <p:cNvSpPr txBox="1"/>
          <p:nvPr/>
        </p:nvSpPr>
        <p:spPr bwMode="auto">
          <a:xfrm>
            <a:off x="10047934"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632" name="TextBox 631">
            <a:extLst>
              <a:ext uri="{FF2B5EF4-FFF2-40B4-BE49-F238E27FC236}">
                <a16:creationId xmlns:a16="http://schemas.microsoft.com/office/drawing/2014/main" id="{1CA137E7-1A7C-0449-8940-D9572EC44695}"/>
              </a:ext>
            </a:extLst>
          </p:cNvPr>
          <p:cNvSpPr txBox="1"/>
          <p:nvPr/>
        </p:nvSpPr>
        <p:spPr bwMode="auto">
          <a:xfrm>
            <a:off x="10311750"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633" name="TextBox 632">
            <a:extLst>
              <a:ext uri="{FF2B5EF4-FFF2-40B4-BE49-F238E27FC236}">
                <a16:creationId xmlns:a16="http://schemas.microsoft.com/office/drawing/2014/main" id="{42F5E0A2-0C5A-4043-0A5D-B8F7171C7473}"/>
              </a:ext>
            </a:extLst>
          </p:cNvPr>
          <p:cNvSpPr txBox="1"/>
          <p:nvPr/>
        </p:nvSpPr>
        <p:spPr bwMode="auto">
          <a:xfrm>
            <a:off x="10575566"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p>
        </p:txBody>
      </p:sp>
      <p:sp>
        <p:nvSpPr>
          <p:cNvPr id="634" name="TextBox 633">
            <a:extLst>
              <a:ext uri="{FF2B5EF4-FFF2-40B4-BE49-F238E27FC236}">
                <a16:creationId xmlns:a16="http://schemas.microsoft.com/office/drawing/2014/main" id="{9E68DF67-5005-5854-3AB9-2F702F64FD25}"/>
              </a:ext>
            </a:extLst>
          </p:cNvPr>
          <p:cNvSpPr txBox="1"/>
          <p:nvPr/>
        </p:nvSpPr>
        <p:spPr bwMode="auto">
          <a:xfrm>
            <a:off x="10839383"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42</a:t>
            </a:r>
          </a:p>
        </p:txBody>
      </p:sp>
      <p:sp>
        <p:nvSpPr>
          <p:cNvPr id="635" name="TextBox 634">
            <a:extLst>
              <a:ext uri="{FF2B5EF4-FFF2-40B4-BE49-F238E27FC236}">
                <a16:creationId xmlns:a16="http://schemas.microsoft.com/office/drawing/2014/main" id="{42C3C810-FEA0-0E99-AA48-79ADF2C9786C}"/>
              </a:ext>
            </a:extLst>
          </p:cNvPr>
          <p:cNvSpPr txBox="1"/>
          <p:nvPr/>
        </p:nvSpPr>
        <p:spPr bwMode="auto">
          <a:xfrm>
            <a:off x="7270492" y="5708275"/>
            <a:ext cx="380431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Time (Mo)</a:t>
            </a:r>
          </a:p>
        </p:txBody>
      </p:sp>
      <p:sp>
        <p:nvSpPr>
          <p:cNvPr id="636" name="TextBox 635">
            <a:extLst>
              <a:ext uri="{FF2B5EF4-FFF2-40B4-BE49-F238E27FC236}">
                <a16:creationId xmlns:a16="http://schemas.microsoft.com/office/drawing/2014/main" id="{3FAA650C-1256-4DBB-260F-C86E813422A7}"/>
              </a:ext>
            </a:extLst>
          </p:cNvPr>
          <p:cNvSpPr txBox="1"/>
          <p:nvPr/>
        </p:nvSpPr>
        <p:spPr bwMode="auto">
          <a:xfrm rot="16200000">
            <a:off x="6105799" y="4526476"/>
            <a:ext cx="1450713" cy="309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ts val="1200"/>
              </a:lnSpc>
              <a:spcBef>
                <a:spcPct val="50000"/>
              </a:spcBef>
              <a:spcAft>
                <a:spcPct val="0"/>
              </a:spcAft>
              <a:buClrTx/>
              <a:buFontTx/>
              <a:buNone/>
            </a:pPr>
            <a:r>
              <a:rPr lang="en-US" sz="1200" dirty="0">
                <a:solidFill>
                  <a:schemeClr val="bg1"/>
                </a:solidFill>
                <a:latin typeface="Calibri" panose="020F0502020204030204" pitchFamily="34" charset="0"/>
              </a:rPr>
              <a:t>Patients Who Were Alive (%)</a:t>
            </a:r>
          </a:p>
        </p:txBody>
      </p:sp>
      <p:sp>
        <p:nvSpPr>
          <p:cNvPr id="637" name="TextBox 636">
            <a:extLst>
              <a:ext uri="{FF2B5EF4-FFF2-40B4-BE49-F238E27FC236}">
                <a16:creationId xmlns:a16="http://schemas.microsoft.com/office/drawing/2014/main" id="{4B63C07B-6268-A8AE-3A28-1975585B53D7}"/>
              </a:ext>
            </a:extLst>
          </p:cNvPr>
          <p:cNvSpPr txBox="1"/>
          <p:nvPr/>
        </p:nvSpPr>
        <p:spPr bwMode="auto">
          <a:xfrm>
            <a:off x="9577409" y="3811970"/>
            <a:ext cx="1811166"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nchor="b" anchorCtr="0">
            <a:spAutoFit/>
          </a:bodyPr>
          <a:lstStyle/>
          <a:p>
            <a:pPr algn="ctr">
              <a:lnSpc>
                <a:spcPct val="100000"/>
              </a:lnSpc>
              <a:spcBef>
                <a:spcPts val="0"/>
              </a:spcBef>
              <a:spcAft>
                <a:spcPct val="0"/>
              </a:spcAft>
              <a:buClrTx/>
              <a:buFontTx/>
              <a:buNone/>
            </a:pPr>
            <a:r>
              <a:rPr lang="en-US" sz="1200" dirty="0">
                <a:solidFill>
                  <a:schemeClr val="bg1"/>
                </a:solidFill>
                <a:latin typeface="Calibri" panose="020F0502020204030204" pitchFamily="34" charset="0"/>
                <a:cs typeface="Calibri" panose="020F0502020204030204" pitchFamily="34" charset="0"/>
              </a:rPr>
              <a:t>Median OS, Mo (95% CI)</a:t>
            </a:r>
          </a:p>
          <a:p>
            <a:pPr algn="r">
              <a:lnSpc>
                <a:spcPct val="100000"/>
              </a:lnSpc>
              <a:spcBef>
                <a:spcPts val="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18.7 (15.6-21.3)</a:t>
            </a:r>
          </a:p>
          <a:p>
            <a:pPr algn="r">
              <a:spcBef>
                <a:spcPts val="0"/>
              </a:spcBef>
            </a:pPr>
            <a:r>
              <a:rPr lang="en-US" sz="1200" b="0" dirty="0">
                <a:solidFill>
                  <a:schemeClr val="bg1"/>
                </a:solidFill>
                <a:latin typeface="Calibri" panose="020F0502020204030204" pitchFamily="34" charset="0"/>
                <a:cs typeface="Calibri" panose="020F0502020204030204" pitchFamily="34" charset="0"/>
              </a:rPr>
              <a:t>11.9 (10.7-13.3)</a:t>
            </a:r>
          </a:p>
        </p:txBody>
      </p:sp>
      <p:grpSp>
        <p:nvGrpSpPr>
          <p:cNvPr id="638" name="Group 637">
            <a:extLst>
              <a:ext uri="{FF2B5EF4-FFF2-40B4-BE49-F238E27FC236}">
                <a16:creationId xmlns:a16="http://schemas.microsoft.com/office/drawing/2014/main" id="{6925943B-FCA0-B6D7-82D2-BFCE7E59FD22}"/>
              </a:ext>
            </a:extLst>
          </p:cNvPr>
          <p:cNvGrpSpPr/>
          <p:nvPr/>
        </p:nvGrpSpPr>
        <p:grpSpPr>
          <a:xfrm>
            <a:off x="9030455" y="3982321"/>
            <a:ext cx="1277359" cy="646331"/>
            <a:chOff x="2735165" y="2282310"/>
            <a:chExt cx="1335253" cy="826083"/>
          </a:xfrm>
        </p:grpSpPr>
        <p:sp>
          <p:nvSpPr>
            <p:cNvPr id="639" name="TextBox 638">
              <a:extLst>
                <a:ext uri="{FF2B5EF4-FFF2-40B4-BE49-F238E27FC236}">
                  <a16:creationId xmlns:a16="http://schemas.microsoft.com/office/drawing/2014/main" id="{4A64684D-E690-68AE-98D2-3CBD49F5886A}"/>
                </a:ext>
              </a:extLst>
            </p:cNvPr>
            <p:cNvSpPr txBox="1"/>
            <p:nvPr/>
          </p:nvSpPr>
          <p:spPr bwMode="auto">
            <a:xfrm>
              <a:off x="2911266" y="2282310"/>
              <a:ext cx="1159152" cy="8260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a:lnSpc>
                  <a:spcPct val="100000"/>
                </a:lnSpc>
                <a:spcBef>
                  <a:spcPts val="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LEN + pembro</a:t>
              </a:r>
            </a:p>
            <a:p>
              <a:pPr>
                <a:lnSpc>
                  <a:spcPct val="100000"/>
                </a:lnSpc>
                <a:spcBef>
                  <a:spcPts val="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Chemotherapy</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Censored</a:t>
              </a:r>
            </a:p>
          </p:txBody>
        </p:sp>
        <p:cxnSp>
          <p:nvCxnSpPr>
            <p:cNvPr id="640" name="Straight Connector 639">
              <a:extLst>
                <a:ext uri="{FF2B5EF4-FFF2-40B4-BE49-F238E27FC236}">
                  <a16:creationId xmlns:a16="http://schemas.microsoft.com/office/drawing/2014/main" id="{756DBA1B-CF7C-5544-DEAE-BE23B42EF9F8}"/>
                </a:ext>
              </a:extLst>
            </p:cNvPr>
            <p:cNvCxnSpPr/>
            <p:nvPr/>
          </p:nvCxnSpPr>
          <p:spPr bwMode="auto">
            <a:xfrm>
              <a:off x="2735165" y="2456529"/>
              <a:ext cx="209353" cy="0"/>
            </a:xfrm>
            <a:prstGeom prst="line">
              <a:avLst/>
            </a:prstGeom>
            <a:noFill/>
            <a:ln w="28575" cap="flat" cmpd="sng" algn="ctr">
              <a:solidFill>
                <a:schemeClr val="accent1"/>
              </a:solidFill>
              <a:prstDash val="solid"/>
              <a:round/>
              <a:headEnd type="none" w="med" len="med"/>
              <a:tailEnd type="none" w="med" len="med"/>
            </a:ln>
            <a:effectLst/>
          </p:spPr>
        </p:cxnSp>
        <p:cxnSp>
          <p:nvCxnSpPr>
            <p:cNvPr id="641" name="Straight Connector 640">
              <a:extLst>
                <a:ext uri="{FF2B5EF4-FFF2-40B4-BE49-F238E27FC236}">
                  <a16:creationId xmlns:a16="http://schemas.microsoft.com/office/drawing/2014/main" id="{99B113AB-AE41-A2B1-AA04-8812390A66FD}"/>
                </a:ext>
              </a:extLst>
            </p:cNvPr>
            <p:cNvCxnSpPr/>
            <p:nvPr/>
          </p:nvCxnSpPr>
          <p:spPr bwMode="auto">
            <a:xfrm>
              <a:off x="2735165" y="2667118"/>
              <a:ext cx="209353" cy="0"/>
            </a:xfrm>
            <a:prstGeom prst="line">
              <a:avLst/>
            </a:prstGeom>
            <a:noFill/>
            <a:ln w="28575" cap="flat" cmpd="sng" algn="ctr">
              <a:solidFill>
                <a:schemeClr val="accent3"/>
              </a:solidFill>
              <a:prstDash val="solid"/>
              <a:round/>
              <a:headEnd type="none" w="med" len="med"/>
              <a:tailEnd type="none" w="med" len="med"/>
            </a:ln>
            <a:effectLst/>
          </p:spPr>
        </p:cxnSp>
      </p:grpSp>
      <p:sp>
        <p:nvSpPr>
          <p:cNvPr id="642" name="TextBox 641">
            <a:extLst>
              <a:ext uri="{FF2B5EF4-FFF2-40B4-BE49-F238E27FC236}">
                <a16:creationId xmlns:a16="http://schemas.microsoft.com/office/drawing/2014/main" id="{D668F612-D87B-B517-06A8-2D97C1600751}"/>
              </a:ext>
            </a:extLst>
          </p:cNvPr>
          <p:cNvSpPr txBox="1"/>
          <p:nvPr/>
        </p:nvSpPr>
        <p:spPr bwMode="auto">
          <a:xfrm>
            <a:off x="9595630" y="4558568"/>
            <a:ext cx="2027222"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dirty="0">
                <a:solidFill>
                  <a:schemeClr val="bg1"/>
                </a:solidFill>
                <a:latin typeface="Calibri" panose="020F0502020204030204" pitchFamily="34" charset="0"/>
                <a:cs typeface="Calibri" panose="020F0502020204030204" pitchFamily="34" charset="0"/>
              </a:rPr>
              <a:t>HR for progression or death, </a:t>
            </a:r>
            <a:br>
              <a:rPr lang="en-US" sz="120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0.65 (0.55-0.77)</a:t>
            </a:r>
          </a:p>
        </p:txBody>
      </p:sp>
      <p:cxnSp>
        <p:nvCxnSpPr>
          <p:cNvPr id="643" name="Straight Connector 642">
            <a:extLst>
              <a:ext uri="{FF2B5EF4-FFF2-40B4-BE49-F238E27FC236}">
                <a16:creationId xmlns:a16="http://schemas.microsoft.com/office/drawing/2014/main" id="{56CC9DA0-ED57-07F3-BE52-D6B595A3ACED}"/>
              </a:ext>
            </a:extLst>
          </p:cNvPr>
          <p:cNvCxnSpPr>
            <a:cxnSpLocks/>
          </p:cNvCxnSpPr>
          <p:nvPr/>
        </p:nvCxnSpPr>
        <p:spPr bwMode="auto">
          <a:xfrm rot="16200000">
            <a:off x="11197652" y="5559882"/>
            <a:ext cx="64827" cy="0"/>
          </a:xfrm>
          <a:prstGeom prst="line">
            <a:avLst/>
          </a:prstGeom>
          <a:noFill/>
          <a:ln w="28575" cap="flat" cmpd="sng" algn="ctr">
            <a:solidFill>
              <a:schemeClr val="bg1"/>
            </a:solidFill>
            <a:prstDash val="solid"/>
            <a:round/>
            <a:headEnd type="none" w="med" len="med"/>
            <a:tailEnd type="none" w="med" len="med"/>
          </a:ln>
          <a:effectLst/>
        </p:spPr>
      </p:cxnSp>
      <p:sp>
        <p:nvSpPr>
          <p:cNvPr id="644" name="TextBox 643">
            <a:extLst>
              <a:ext uri="{FF2B5EF4-FFF2-40B4-BE49-F238E27FC236}">
                <a16:creationId xmlns:a16="http://schemas.microsoft.com/office/drawing/2014/main" id="{332C266C-4384-13A0-C9E4-FDB8B0665061}"/>
              </a:ext>
            </a:extLst>
          </p:cNvPr>
          <p:cNvSpPr txBox="1"/>
          <p:nvPr/>
        </p:nvSpPr>
        <p:spPr bwMode="auto">
          <a:xfrm>
            <a:off x="11108926" y="5562740"/>
            <a:ext cx="2558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45</a:t>
            </a:r>
          </a:p>
        </p:txBody>
      </p:sp>
      <p:cxnSp>
        <p:nvCxnSpPr>
          <p:cNvPr id="647" name="Straight Connector 646">
            <a:extLst>
              <a:ext uri="{FF2B5EF4-FFF2-40B4-BE49-F238E27FC236}">
                <a16:creationId xmlns:a16="http://schemas.microsoft.com/office/drawing/2014/main" id="{3F587EA3-9934-00DB-64DC-63CA8AD552CB}"/>
              </a:ext>
            </a:extLst>
          </p:cNvPr>
          <p:cNvCxnSpPr/>
          <p:nvPr/>
        </p:nvCxnSpPr>
        <p:spPr bwMode="auto">
          <a:xfrm>
            <a:off x="7301971" y="3969668"/>
            <a:ext cx="0" cy="72152"/>
          </a:xfrm>
          <a:prstGeom prst="line">
            <a:avLst/>
          </a:prstGeom>
          <a:noFill/>
          <a:ln w="19050" cap="flat" cmpd="sng" algn="ctr">
            <a:solidFill>
              <a:schemeClr val="accent3"/>
            </a:solidFill>
            <a:prstDash val="solid"/>
            <a:round/>
            <a:headEnd type="none" w="med" len="med"/>
            <a:tailEnd type="none" w="med" len="med"/>
          </a:ln>
          <a:effectLst/>
        </p:spPr>
      </p:cxnSp>
      <p:graphicFrame>
        <p:nvGraphicFramePr>
          <p:cNvPr id="770" name="Table 167">
            <a:extLst>
              <a:ext uri="{FF2B5EF4-FFF2-40B4-BE49-F238E27FC236}">
                <a16:creationId xmlns:a16="http://schemas.microsoft.com/office/drawing/2014/main" id="{BC352D69-0EBB-520A-C9EB-4133CC74D636}"/>
              </a:ext>
            </a:extLst>
          </p:cNvPr>
          <p:cNvGraphicFramePr>
            <a:graphicFrameLocks noGrp="1"/>
          </p:cNvGraphicFramePr>
          <p:nvPr/>
        </p:nvGraphicFramePr>
        <p:xfrm>
          <a:off x="6300105" y="5786507"/>
          <a:ext cx="5086014" cy="480060"/>
        </p:xfrm>
        <a:graphic>
          <a:graphicData uri="http://schemas.openxmlformats.org/drawingml/2006/table">
            <a:tbl>
              <a:tblPr firstRow="1" bandRow="1">
                <a:tableStyleId>{93296810-A885-4BE3-A3E7-6D5BEEA58F35}</a:tableStyleId>
              </a:tblPr>
              <a:tblGrid>
                <a:gridCol w="836334">
                  <a:extLst>
                    <a:ext uri="{9D8B030D-6E8A-4147-A177-3AD203B41FA5}">
                      <a16:colId xmlns:a16="http://schemas.microsoft.com/office/drawing/2014/main" val="2088947100"/>
                    </a:ext>
                  </a:extLst>
                </a:gridCol>
                <a:gridCol w="265605">
                  <a:extLst>
                    <a:ext uri="{9D8B030D-6E8A-4147-A177-3AD203B41FA5}">
                      <a16:colId xmlns:a16="http://schemas.microsoft.com/office/drawing/2014/main" val="2805439361"/>
                    </a:ext>
                  </a:extLst>
                </a:gridCol>
                <a:gridCol w="265605">
                  <a:extLst>
                    <a:ext uri="{9D8B030D-6E8A-4147-A177-3AD203B41FA5}">
                      <a16:colId xmlns:a16="http://schemas.microsoft.com/office/drawing/2014/main" val="637038133"/>
                    </a:ext>
                  </a:extLst>
                </a:gridCol>
                <a:gridCol w="265605">
                  <a:extLst>
                    <a:ext uri="{9D8B030D-6E8A-4147-A177-3AD203B41FA5}">
                      <a16:colId xmlns:a16="http://schemas.microsoft.com/office/drawing/2014/main" val="281554751"/>
                    </a:ext>
                  </a:extLst>
                </a:gridCol>
                <a:gridCol w="265605">
                  <a:extLst>
                    <a:ext uri="{9D8B030D-6E8A-4147-A177-3AD203B41FA5}">
                      <a16:colId xmlns:a16="http://schemas.microsoft.com/office/drawing/2014/main" val="146333827"/>
                    </a:ext>
                  </a:extLst>
                </a:gridCol>
                <a:gridCol w="265605">
                  <a:extLst>
                    <a:ext uri="{9D8B030D-6E8A-4147-A177-3AD203B41FA5}">
                      <a16:colId xmlns:a16="http://schemas.microsoft.com/office/drawing/2014/main" val="3594535462"/>
                    </a:ext>
                  </a:extLst>
                </a:gridCol>
                <a:gridCol w="265605">
                  <a:extLst>
                    <a:ext uri="{9D8B030D-6E8A-4147-A177-3AD203B41FA5}">
                      <a16:colId xmlns:a16="http://schemas.microsoft.com/office/drawing/2014/main" val="1431239169"/>
                    </a:ext>
                  </a:extLst>
                </a:gridCol>
                <a:gridCol w="265605">
                  <a:extLst>
                    <a:ext uri="{9D8B030D-6E8A-4147-A177-3AD203B41FA5}">
                      <a16:colId xmlns:a16="http://schemas.microsoft.com/office/drawing/2014/main" val="812137047"/>
                    </a:ext>
                  </a:extLst>
                </a:gridCol>
                <a:gridCol w="265605">
                  <a:extLst>
                    <a:ext uri="{9D8B030D-6E8A-4147-A177-3AD203B41FA5}">
                      <a16:colId xmlns:a16="http://schemas.microsoft.com/office/drawing/2014/main" val="724972688"/>
                    </a:ext>
                  </a:extLst>
                </a:gridCol>
                <a:gridCol w="265605">
                  <a:extLst>
                    <a:ext uri="{9D8B030D-6E8A-4147-A177-3AD203B41FA5}">
                      <a16:colId xmlns:a16="http://schemas.microsoft.com/office/drawing/2014/main" val="510150440"/>
                    </a:ext>
                  </a:extLst>
                </a:gridCol>
                <a:gridCol w="265605">
                  <a:extLst>
                    <a:ext uri="{9D8B030D-6E8A-4147-A177-3AD203B41FA5}">
                      <a16:colId xmlns:a16="http://schemas.microsoft.com/office/drawing/2014/main" val="3291850107"/>
                    </a:ext>
                  </a:extLst>
                </a:gridCol>
                <a:gridCol w="265605">
                  <a:extLst>
                    <a:ext uri="{9D8B030D-6E8A-4147-A177-3AD203B41FA5}">
                      <a16:colId xmlns:a16="http://schemas.microsoft.com/office/drawing/2014/main" val="4156254455"/>
                    </a:ext>
                  </a:extLst>
                </a:gridCol>
                <a:gridCol w="265605">
                  <a:extLst>
                    <a:ext uri="{9D8B030D-6E8A-4147-A177-3AD203B41FA5}">
                      <a16:colId xmlns:a16="http://schemas.microsoft.com/office/drawing/2014/main" val="3486683261"/>
                    </a:ext>
                  </a:extLst>
                </a:gridCol>
                <a:gridCol w="265605">
                  <a:extLst>
                    <a:ext uri="{9D8B030D-6E8A-4147-A177-3AD203B41FA5}">
                      <a16:colId xmlns:a16="http://schemas.microsoft.com/office/drawing/2014/main" val="2548090715"/>
                    </a:ext>
                  </a:extLst>
                </a:gridCol>
                <a:gridCol w="265605">
                  <a:extLst>
                    <a:ext uri="{9D8B030D-6E8A-4147-A177-3AD203B41FA5}">
                      <a16:colId xmlns:a16="http://schemas.microsoft.com/office/drawing/2014/main" val="456336669"/>
                    </a:ext>
                  </a:extLst>
                </a:gridCol>
                <a:gridCol w="265605">
                  <a:extLst>
                    <a:ext uri="{9D8B030D-6E8A-4147-A177-3AD203B41FA5}">
                      <a16:colId xmlns:a16="http://schemas.microsoft.com/office/drawing/2014/main" val="2436984095"/>
                    </a:ext>
                  </a:extLst>
                </a:gridCol>
                <a:gridCol w="265605">
                  <a:extLst>
                    <a:ext uri="{9D8B030D-6E8A-4147-A177-3AD203B41FA5}">
                      <a16:colId xmlns:a16="http://schemas.microsoft.com/office/drawing/2014/main" val="3657412501"/>
                    </a:ext>
                  </a:extLst>
                </a:gridCol>
              </a:tblGrid>
              <a:tr h="147046">
                <a:tc gridSpan="16">
                  <a:txBody>
                    <a:bodyPr/>
                    <a:lstStyle/>
                    <a:p>
                      <a:pPr algn="l"/>
                      <a:r>
                        <a:rPr lang="en-US" sz="1050" b="1" dirty="0">
                          <a:solidFill>
                            <a:schemeClr val="bg1"/>
                          </a:solidFill>
                          <a:latin typeface="Calibri" panose="020F0502020204030204" pitchFamily="34" charset="0"/>
                          <a:cs typeface="Calibri" panose="020F0502020204030204" pitchFamily="34" charset="0"/>
                        </a:rPr>
                        <a:t>No. at risk:</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l"/>
                      <a:endParaRPr lang="en-US" sz="1050" b="1"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69170800"/>
                  </a:ext>
                </a:extLst>
              </a:tr>
              <a:tr h="147046">
                <a:tc>
                  <a:txBody>
                    <a:bodyPr/>
                    <a:lstStyle/>
                    <a:p>
                      <a:pPr algn="ctr"/>
                      <a:r>
                        <a:rPr lang="en-US" sz="1050" b="0" dirty="0">
                          <a:solidFill>
                            <a:schemeClr val="bg1"/>
                          </a:solidFill>
                          <a:latin typeface="Calibri" panose="020F0502020204030204" pitchFamily="34" charset="0"/>
                          <a:cs typeface="Calibri" panose="020F0502020204030204" pitchFamily="34" charset="0"/>
                        </a:rPr>
                        <a:t>LEN + </a:t>
                      </a:r>
                      <a:r>
                        <a:rPr lang="en-US" sz="1050" b="0" dirty="0" err="1">
                          <a:solidFill>
                            <a:schemeClr val="bg1"/>
                          </a:solidFill>
                          <a:latin typeface="Calibri" panose="020F0502020204030204" pitchFamily="34" charset="0"/>
                          <a:cs typeface="Calibri" panose="020F0502020204030204" pitchFamily="34" charset="0"/>
                        </a:rPr>
                        <a:t>pembro</a:t>
                      </a: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411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383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337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292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258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229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186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160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125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91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58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83690406"/>
                  </a:ext>
                </a:extLst>
              </a:tr>
              <a:tr h="147046">
                <a:tc>
                  <a:txBody>
                    <a:bodyPr/>
                    <a:lstStyle/>
                    <a:p>
                      <a:pPr algn="ctr"/>
                      <a:r>
                        <a:rPr lang="en-US" sz="1050" b="0" dirty="0">
                          <a:solidFill>
                            <a:schemeClr val="bg1"/>
                          </a:solidFill>
                          <a:latin typeface="Calibri" panose="020F0502020204030204" pitchFamily="34" charset="0"/>
                          <a:cs typeface="Calibri" panose="020F0502020204030204" pitchFamily="34" charset="0"/>
                        </a:rPr>
                        <a:t>Chemotherapy</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416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378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305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246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196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158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129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104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84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64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49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28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05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03837802"/>
                  </a:ext>
                </a:extLst>
              </a:tr>
            </a:tbl>
          </a:graphicData>
        </a:graphic>
      </p:graphicFrame>
      <p:cxnSp>
        <p:nvCxnSpPr>
          <p:cNvPr id="771" name="Straight Connector 770">
            <a:extLst>
              <a:ext uri="{FF2B5EF4-FFF2-40B4-BE49-F238E27FC236}">
                <a16:creationId xmlns:a16="http://schemas.microsoft.com/office/drawing/2014/main" id="{AD83A505-564E-C997-2B9A-DEC1D11969CE}"/>
              </a:ext>
            </a:extLst>
          </p:cNvPr>
          <p:cNvCxnSpPr/>
          <p:nvPr/>
        </p:nvCxnSpPr>
        <p:spPr bwMode="auto">
          <a:xfrm>
            <a:off x="7419270" y="401232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72" name="Straight Connector 771">
            <a:extLst>
              <a:ext uri="{FF2B5EF4-FFF2-40B4-BE49-F238E27FC236}">
                <a16:creationId xmlns:a16="http://schemas.microsoft.com/office/drawing/2014/main" id="{5B4D0762-DDCE-79A2-2039-6B26D05793FD}"/>
              </a:ext>
            </a:extLst>
          </p:cNvPr>
          <p:cNvCxnSpPr/>
          <p:nvPr/>
        </p:nvCxnSpPr>
        <p:spPr bwMode="auto">
          <a:xfrm>
            <a:off x="7603216" y="4182939"/>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73" name="Straight Connector 772">
            <a:extLst>
              <a:ext uri="{FF2B5EF4-FFF2-40B4-BE49-F238E27FC236}">
                <a16:creationId xmlns:a16="http://schemas.microsoft.com/office/drawing/2014/main" id="{69CC8413-7AD3-BF8D-2033-CE1DBBE74D8E}"/>
              </a:ext>
            </a:extLst>
          </p:cNvPr>
          <p:cNvCxnSpPr/>
          <p:nvPr/>
        </p:nvCxnSpPr>
        <p:spPr bwMode="auto">
          <a:xfrm>
            <a:off x="7624544" y="419626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74" name="Straight Connector 773">
            <a:extLst>
              <a:ext uri="{FF2B5EF4-FFF2-40B4-BE49-F238E27FC236}">
                <a16:creationId xmlns:a16="http://schemas.microsoft.com/office/drawing/2014/main" id="{B466EF7B-8EE3-C2FE-B55D-A228116AED63}"/>
              </a:ext>
            </a:extLst>
          </p:cNvPr>
          <p:cNvCxnSpPr/>
          <p:nvPr/>
        </p:nvCxnSpPr>
        <p:spPr bwMode="auto">
          <a:xfrm>
            <a:off x="7651203" y="420426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75" name="Straight Connector 774">
            <a:extLst>
              <a:ext uri="{FF2B5EF4-FFF2-40B4-BE49-F238E27FC236}">
                <a16:creationId xmlns:a16="http://schemas.microsoft.com/office/drawing/2014/main" id="{8430961E-5734-A399-02C1-C8B8055E5176}"/>
              </a:ext>
            </a:extLst>
          </p:cNvPr>
          <p:cNvCxnSpPr/>
          <p:nvPr/>
        </p:nvCxnSpPr>
        <p:spPr bwMode="auto">
          <a:xfrm>
            <a:off x="7685859" y="422559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76" name="Straight Connector 775">
            <a:extLst>
              <a:ext uri="{FF2B5EF4-FFF2-40B4-BE49-F238E27FC236}">
                <a16:creationId xmlns:a16="http://schemas.microsoft.com/office/drawing/2014/main" id="{DA5F1DFA-54EA-F3D8-0D45-D6D41ACFE495}"/>
              </a:ext>
            </a:extLst>
          </p:cNvPr>
          <p:cNvCxnSpPr/>
          <p:nvPr/>
        </p:nvCxnSpPr>
        <p:spPr bwMode="auto">
          <a:xfrm>
            <a:off x="8087992" y="457931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77" name="Straight Connector 776">
            <a:extLst>
              <a:ext uri="{FF2B5EF4-FFF2-40B4-BE49-F238E27FC236}">
                <a16:creationId xmlns:a16="http://schemas.microsoft.com/office/drawing/2014/main" id="{16CC108B-C041-AB53-13C4-848BB7AB5FF7}"/>
              </a:ext>
            </a:extLst>
          </p:cNvPr>
          <p:cNvCxnSpPr/>
          <p:nvPr/>
        </p:nvCxnSpPr>
        <p:spPr bwMode="auto">
          <a:xfrm>
            <a:off x="8157305" y="460597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78" name="Straight Connector 777">
            <a:extLst>
              <a:ext uri="{FF2B5EF4-FFF2-40B4-BE49-F238E27FC236}">
                <a16:creationId xmlns:a16="http://schemas.microsoft.com/office/drawing/2014/main" id="{9B4B2386-EF4B-FE5D-2016-1289F87DA9D1}"/>
              </a:ext>
            </a:extLst>
          </p:cNvPr>
          <p:cNvCxnSpPr/>
          <p:nvPr/>
        </p:nvCxnSpPr>
        <p:spPr bwMode="auto">
          <a:xfrm>
            <a:off x="8223953" y="465129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79" name="Straight Connector 778">
            <a:extLst>
              <a:ext uri="{FF2B5EF4-FFF2-40B4-BE49-F238E27FC236}">
                <a16:creationId xmlns:a16="http://schemas.microsoft.com/office/drawing/2014/main" id="{8DD2B511-6862-77F3-8637-3FAF2424B45D}"/>
              </a:ext>
            </a:extLst>
          </p:cNvPr>
          <p:cNvCxnSpPr/>
          <p:nvPr/>
        </p:nvCxnSpPr>
        <p:spPr bwMode="auto">
          <a:xfrm>
            <a:off x="8367911" y="476059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80" name="Straight Connector 779">
            <a:extLst>
              <a:ext uri="{FF2B5EF4-FFF2-40B4-BE49-F238E27FC236}">
                <a16:creationId xmlns:a16="http://schemas.microsoft.com/office/drawing/2014/main" id="{D0505D1C-7658-E9B4-C21C-CD0D9D79E36A}"/>
              </a:ext>
            </a:extLst>
          </p:cNvPr>
          <p:cNvCxnSpPr/>
          <p:nvPr/>
        </p:nvCxnSpPr>
        <p:spPr bwMode="auto">
          <a:xfrm>
            <a:off x="8970402" y="5016521"/>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81" name="Straight Connector 780">
            <a:extLst>
              <a:ext uri="{FF2B5EF4-FFF2-40B4-BE49-F238E27FC236}">
                <a16:creationId xmlns:a16="http://schemas.microsoft.com/office/drawing/2014/main" id="{0FDDA756-DF14-5362-28F7-6C880A341524}"/>
              </a:ext>
            </a:extLst>
          </p:cNvPr>
          <p:cNvCxnSpPr/>
          <p:nvPr/>
        </p:nvCxnSpPr>
        <p:spPr bwMode="auto">
          <a:xfrm>
            <a:off x="9055711" y="505117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82" name="Straight Connector 781">
            <a:extLst>
              <a:ext uri="{FF2B5EF4-FFF2-40B4-BE49-F238E27FC236}">
                <a16:creationId xmlns:a16="http://schemas.microsoft.com/office/drawing/2014/main" id="{0BA39A4F-C3FA-3DA8-685F-8FED4E3BC5CD}"/>
              </a:ext>
            </a:extLst>
          </p:cNvPr>
          <p:cNvCxnSpPr/>
          <p:nvPr/>
        </p:nvCxnSpPr>
        <p:spPr bwMode="auto">
          <a:xfrm>
            <a:off x="9079704" y="5061841"/>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83" name="Straight Connector 782">
            <a:extLst>
              <a:ext uri="{FF2B5EF4-FFF2-40B4-BE49-F238E27FC236}">
                <a16:creationId xmlns:a16="http://schemas.microsoft.com/office/drawing/2014/main" id="{1E130BF1-BA0B-87BF-82EF-7CD174086B16}"/>
              </a:ext>
            </a:extLst>
          </p:cNvPr>
          <p:cNvCxnSpPr/>
          <p:nvPr/>
        </p:nvCxnSpPr>
        <p:spPr bwMode="auto">
          <a:xfrm>
            <a:off x="9119692" y="5061841"/>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84" name="Straight Connector 783">
            <a:extLst>
              <a:ext uri="{FF2B5EF4-FFF2-40B4-BE49-F238E27FC236}">
                <a16:creationId xmlns:a16="http://schemas.microsoft.com/office/drawing/2014/main" id="{59608FAA-F6BE-8CA7-F1F5-32F4D91EB347}"/>
              </a:ext>
            </a:extLst>
          </p:cNvPr>
          <p:cNvCxnSpPr/>
          <p:nvPr/>
        </p:nvCxnSpPr>
        <p:spPr bwMode="auto">
          <a:xfrm>
            <a:off x="9186339" y="509116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85" name="Straight Connector 784">
            <a:extLst>
              <a:ext uri="{FF2B5EF4-FFF2-40B4-BE49-F238E27FC236}">
                <a16:creationId xmlns:a16="http://schemas.microsoft.com/office/drawing/2014/main" id="{96205E9C-D5FA-039C-101D-B085CA6EB823}"/>
              </a:ext>
            </a:extLst>
          </p:cNvPr>
          <p:cNvCxnSpPr/>
          <p:nvPr/>
        </p:nvCxnSpPr>
        <p:spPr bwMode="auto">
          <a:xfrm>
            <a:off x="9284977" y="510183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86" name="Straight Connector 785">
            <a:extLst>
              <a:ext uri="{FF2B5EF4-FFF2-40B4-BE49-F238E27FC236}">
                <a16:creationId xmlns:a16="http://schemas.microsoft.com/office/drawing/2014/main" id="{CF6FB03A-8822-5D88-439D-27DFCC7C0D89}"/>
              </a:ext>
            </a:extLst>
          </p:cNvPr>
          <p:cNvCxnSpPr/>
          <p:nvPr/>
        </p:nvCxnSpPr>
        <p:spPr bwMode="auto">
          <a:xfrm>
            <a:off x="9375617" y="5128489"/>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87" name="Straight Connector 786">
            <a:extLst>
              <a:ext uri="{FF2B5EF4-FFF2-40B4-BE49-F238E27FC236}">
                <a16:creationId xmlns:a16="http://schemas.microsoft.com/office/drawing/2014/main" id="{9A8F08F3-A4C0-CB97-AE24-47982CFB92A4}"/>
              </a:ext>
            </a:extLst>
          </p:cNvPr>
          <p:cNvCxnSpPr/>
          <p:nvPr/>
        </p:nvCxnSpPr>
        <p:spPr bwMode="auto">
          <a:xfrm>
            <a:off x="9402276" y="5128489"/>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88" name="Straight Connector 787">
            <a:extLst>
              <a:ext uri="{FF2B5EF4-FFF2-40B4-BE49-F238E27FC236}">
                <a16:creationId xmlns:a16="http://schemas.microsoft.com/office/drawing/2014/main" id="{E6DA6E94-DD00-66D9-171D-0EE9FE51B715}"/>
              </a:ext>
            </a:extLst>
          </p:cNvPr>
          <p:cNvCxnSpPr/>
          <p:nvPr/>
        </p:nvCxnSpPr>
        <p:spPr bwMode="auto">
          <a:xfrm>
            <a:off x="9450262" y="5128489"/>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89" name="Straight Connector 788">
            <a:extLst>
              <a:ext uri="{FF2B5EF4-FFF2-40B4-BE49-F238E27FC236}">
                <a16:creationId xmlns:a16="http://schemas.microsoft.com/office/drawing/2014/main" id="{975A9CC0-B6B6-A1A8-2656-6C6EF7928A0E}"/>
              </a:ext>
            </a:extLst>
          </p:cNvPr>
          <p:cNvCxnSpPr/>
          <p:nvPr/>
        </p:nvCxnSpPr>
        <p:spPr bwMode="auto">
          <a:xfrm>
            <a:off x="9484918" y="5141818"/>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90" name="Straight Connector 789">
            <a:extLst>
              <a:ext uri="{FF2B5EF4-FFF2-40B4-BE49-F238E27FC236}">
                <a16:creationId xmlns:a16="http://schemas.microsoft.com/office/drawing/2014/main" id="{8B7589E6-7CF2-F617-7422-81FBD412DCC1}"/>
              </a:ext>
            </a:extLst>
          </p:cNvPr>
          <p:cNvCxnSpPr/>
          <p:nvPr/>
        </p:nvCxnSpPr>
        <p:spPr bwMode="auto">
          <a:xfrm>
            <a:off x="9516909" y="515248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91" name="Straight Connector 790">
            <a:extLst>
              <a:ext uri="{FF2B5EF4-FFF2-40B4-BE49-F238E27FC236}">
                <a16:creationId xmlns:a16="http://schemas.microsoft.com/office/drawing/2014/main" id="{CEF8EA42-5A51-F95C-3B5A-036116A69749}"/>
              </a:ext>
            </a:extLst>
          </p:cNvPr>
          <p:cNvCxnSpPr/>
          <p:nvPr/>
        </p:nvCxnSpPr>
        <p:spPr bwMode="auto">
          <a:xfrm>
            <a:off x="9535570" y="515248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92" name="Straight Connector 791">
            <a:extLst>
              <a:ext uri="{FF2B5EF4-FFF2-40B4-BE49-F238E27FC236}">
                <a16:creationId xmlns:a16="http://schemas.microsoft.com/office/drawing/2014/main" id="{E91C9D8F-2D40-16D6-AE02-E0545362068B}"/>
              </a:ext>
            </a:extLst>
          </p:cNvPr>
          <p:cNvCxnSpPr/>
          <p:nvPr/>
        </p:nvCxnSpPr>
        <p:spPr bwMode="auto">
          <a:xfrm>
            <a:off x="9556897" y="515248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93" name="Straight Connector 792">
            <a:extLst>
              <a:ext uri="{FF2B5EF4-FFF2-40B4-BE49-F238E27FC236}">
                <a16:creationId xmlns:a16="http://schemas.microsoft.com/office/drawing/2014/main" id="{7C98881E-D0C9-63F4-9F7D-BC2FA5DAA0EA}"/>
              </a:ext>
            </a:extLst>
          </p:cNvPr>
          <p:cNvCxnSpPr/>
          <p:nvPr/>
        </p:nvCxnSpPr>
        <p:spPr bwMode="auto">
          <a:xfrm>
            <a:off x="9572892" y="515248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94" name="Straight Connector 793">
            <a:extLst>
              <a:ext uri="{FF2B5EF4-FFF2-40B4-BE49-F238E27FC236}">
                <a16:creationId xmlns:a16="http://schemas.microsoft.com/office/drawing/2014/main" id="{FCC59518-61A4-205A-F599-CB3D79C22330}"/>
              </a:ext>
            </a:extLst>
          </p:cNvPr>
          <p:cNvCxnSpPr/>
          <p:nvPr/>
        </p:nvCxnSpPr>
        <p:spPr bwMode="auto">
          <a:xfrm>
            <a:off x="9583555" y="515248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95" name="Straight Connector 794">
            <a:extLst>
              <a:ext uri="{FF2B5EF4-FFF2-40B4-BE49-F238E27FC236}">
                <a16:creationId xmlns:a16="http://schemas.microsoft.com/office/drawing/2014/main" id="{D3E184D7-FA6C-512A-5A17-570C3B678347}"/>
              </a:ext>
            </a:extLst>
          </p:cNvPr>
          <p:cNvCxnSpPr/>
          <p:nvPr/>
        </p:nvCxnSpPr>
        <p:spPr bwMode="auto">
          <a:xfrm>
            <a:off x="9607548" y="515248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96" name="Straight Connector 795">
            <a:extLst>
              <a:ext uri="{FF2B5EF4-FFF2-40B4-BE49-F238E27FC236}">
                <a16:creationId xmlns:a16="http://schemas.microsoft.com/office/drawing/2014/main" id="{2675FEAC-A0BB-16E4-DC43-AA6E5288CFC7}"/>
              </a:ext>
            </a:extLst>
          </p:cNvPr>
          <p:cNvCxnSpPr/>
          <p:nvPr/>
        </p:nvCxnSpPr>
        <p:spPr bwMode="auto">
          <a:xfrm>
            <a:off x="9628875" y="5152482"/>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97" name="Straight Connector 796">
            <a:extLst>
              <a:ext uri="{FF2B5EF4-FFF2-40B4-BE49-F238E27FC236}">
                <a16:creationId xmlns:a16="http://schemas.microsoft.com/office/drawing/2014/main" id="{6B314C44-E120-77A1-0389-72C512466250}"/>
              </a:ext>
            </a:extLst>
          </p:cNvPr>
          <p:cNvCxnSpPr/>
          <p:nvPr/>
        </p:nvCxnSpPr>
        <p:spPr bwMode="auto">
          <a:xfrm>
            <a:off x="9650202" y="5165811"/>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98" name="Straight Connector 797">
            <a:extLst>
              <a:ext uri="{FF2B5EF4-FFF2-40B4-BE49-F238E27FC236}">
                <a16:creationId xmlns:a16="http://schemas.microsoft.com/office/drawing/2014/main" id="{99DD2C5D-1AF4-2A21-2B16-83AD26835104}"/>
              </a:ext>
            </a:extLst>
          </p:cNvPr>
          <p:cNvCxnSpPr/>
          <p:nvPr/>
        </p:nvCxnSpPr>
        <p:spPr bwMode="auto">
          <a:xfrm>
            <a:off x="9671529" y="5165811"/>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799" name="Straight Connector 798">
            <a:extLst>
              <a:ext uri="{FF2B5EF4-FFF2-40B4-BE49-F238E27FC236}">
                <a16:creationId xmlns:a16="http://schemas.microsoft.com/office/drawing/2014/main" id="{C4F7ABC8-F0CA-68DD-5E88-364886741D05}"/>
              </a:ext>
            </a:extLst>
          </p:cNvPr>
          <p:cNvCxnSpPr/>
          <p:nvPr/>
        </p:nvCxnSpPr>
        <p:spPr bwMode="auto">
          <a:xfrm>
            <a:off x="9676861" y="5165811"/>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00" name="Straight Connector 799">
            <a:extLst>
              <a:ext uri="{FF2B5EF4-FFF2-40B4-BE49-F238E27FC236}">
                <a16:creationId xmlns:a16="http://schemas.microsoft.com/office/drawing/2014/main" id="{C4CCBAC9-3FA5-3D84-7949-48B9ABA1552C}"/>
              </a:ext>
            </a:extLst>
          </p:cNvPr>
          <p:cNvCxnSpPr/>
          <p:nvPr/>
        </p:nvCxnSpPr>
        <p:spPr bwMode="auto">
          <a:xfrm>
            <a:off x="9743508" y="5171143"/>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01" name="Straight Connector 800">
            <a:extLst>
              <a:ext uri="{FF2B5EF4-FFF2-40B4-BE49-F238E27FC236}">
                <a16:creationId xmlns:a16="http://schemas.microsoft.com/office/drawing/2014/main" id="{6A2DB2F4-F464-0015-722B-9C0DB99D012B}"/>
              </a:ext>
            </a:extLst>
          </p:cNvPr>
          <p:cNvCxnSpPr/>
          <p:nvPr/>
        </p:nvCxnSpPr>
        <p:spPr bwMode="auto">
          <a:xfrm>
            <a:off x="9764836" y="5171143"/>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02" name="Straight Connector 801">
            <a:extLst>
              <a:ext uri="{FF2B5EF4-FFF2-40B4-BE49-F238E27FC236}">
                <a16:creationId xmlns:a16="http://schemas.microsoft.com/office/drawing/2014/main" id="{13BCA206-A15F-768B-2E55-5512D16A77E7}"/>
              </a:ext>
            </a:extLst>
          </p:cNvPr>
          <p:cNvCxnSpPr/>
          <p:nvPr/>
        </p:nvCxnSpPr>
        <p:spPr bwMode="auto">
          <a:xfrm>
            <a:off x="9788829" y="5171143"/>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03" name="Straight Connector 802">
            <a:extLst>
              <a:ext uri="{FF2B5EF4-FFF2-40B4-BE49-F238E27FC236}">
                <a16:creationId xmlns:a16="http://schemas.microsoft.com/office/drawing/2014/main" id="{66FBA8FD-9B2E-17E0-8791-CD5E592B6047}"/>
              </a:ext>
            </a:extLst>
          </p:cNvPr>
          <p:cNvCxnSpPr/>
          <p:nvPr/>
        </p:nvCxnSpPr>
        <p:spPr bwMode="auto">
          <a:xfrm>
            <a:off x="9828817" y="517647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04" name="Straight Connector 803">
            <a:extLst>
              <a:ext uri="{FF2B5EF4-FFF2-40B4-BE49-F238E27FC236}">
                <a16:creationId xmlns:a16="http://schemas.microsoft.com/office/drawing/2014/main" id="{B8AEE666-E656-85E9-2070-A4BF43D1232A}"/>
              </a:ext>
            </a:extLst>
          </p:cNvPr>
          <p:cNvCxnSpPr/>
          <p:nvPr/>
        </p:nvCxnSpPr>
        <p:spPr bwMode="auto">
          <a:xfrm>
            <a:off x="9908794" y="519247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05" name="Straight Connector 804">
            <a:extLst>
              <a:ext uri="{FF2B5EF4-FFF2-40B4-BE49-F238E27FC236}">
                <a16:creationId xmlns:a16="http://schemas.microsoft.com/office/drawing/2014/main" id="{27285728-D8B0-060C-B2B5-792AC668F42E}"/>
              </a:ext>
            </a:extLst>
          </p:cNvPr>
          <p:cNvCxnSpPr/>
          <p:nvPr/>
        </p:nvCxnSpPr>
        <p:spPr bwMode="auto">
          <a:xfrm>
            <a:off x="9930121" y="519247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06" name="Straight Connector 805">
            <a:extLst>
              <a:ext uri="{FF2B5EF4-FFF2-40B4-BE49-F238E27FC236}">
                <a16:creationId xmlns:a16="http://schemas.microsoft.com/office/drawing/2014/main" id="{DAB22722-24E6-D0EC-E17D-A8F0018FE8CE}"/>
              </a:ext>
            </a:extLst>
          </p:cNvPr>
          <p:cNvCxnSpPr/>
          <p:nvPr/>
        </p:nvCxnSpPr>
        <p:spPr bwMode="auto">
          <a:xfrm>
            <a:off x="9951448" y="519247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07" name="Straight Connector 806">
            <a:extLst>
              <a:ext uri="{FF2B5EF4-FFF2-40B4-BE49-F238E27FC236}">
                <a16:creationId xmlns:a16="http://schemas.microsoft.com/office/drawing/2014/main" id="{B1B29C9F-C10B-66D5-0811-77125FF01F23}"/>
              </a:ext>
            </a:extLst>
          </p:cNvPr>
          <p:cNvCxnSpPr/>
          <p:nvPr/>
        </p:nvCxnSpPr>
        <p:spPr bwMode="auto">
          <a:xfrm>
            <a:off x="9986105" y="519247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08" name="Straight Connector 807">
            <a:extLst>
              <a:ext uri="{FF2B5EF4-FFF2-40B4-BE49-F238E27FC236}">
                <a16:creationId xmlns:a16="http://schemas.microsoft.com/office/drawing/2014/main" id="{9F79AFCF-1ADB-A046-0B2E-F166CF2CD7AE}"/>
              </a:ext>
            </a:extLst>
          </p:cNvPr>
          <p:cNvCxnSpPr/>
          <p:nvPr/>
        </p:nvCxnSpPr>
        <p:spPr bwMode="auto">
          <a:xfrm>
            <a:off x="10010098" y="519247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09" name="Straight Connector 808">
            <a:extLst>
              <a:ext uri="{FF2B5EF4-FFF2-40B4-BE49-F238E27FC236}">
                <a16:creationId xmlns:a16="http://schemas.microsoft.com/office/drawing/2014/main" id="{8E9D331B-8205-B08A-CA16-9217481012FB}"/>
              </a:ext>
            </a:extLst>
          </p:cNvPr>
          <p:cNvCxnSpPr/>
          <p:nvPr/>
        </p:nvCxnSpPr>
        <p:spPr bwMode="auto">
          <a:xfrm>
            <a:off x="10018096" y="519247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10" name="Straight Connector 809">
            <a:extLst>
              <a:ext uri="{FF2B5EF4-FFF2-40B4-BE49-F238E27FC236}">
                <a16:creationId xmlns:a16="http://schemas.microsoft.com/office/drawing/2014/main" id="{1A3D1FE8-23B3-885E-0C80-0C77B8639C7C}"/>
              </a:ext>
            </a:extLst>
          </p:cNvPr>
          <p:cNvCxnSpPr/>
          <p:nvPr/>
        </p:nvCxnSpPr>
        <p:spPr bwMode="auto">
          <a:xfrm>
            <a:off x="10036757" y="5192470"/>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11" name="Straight Connector 810">
            <a:extLst>
              <a:ext uri="{FF2B5EF4-FFF2-40B4-BE49-F238E27FC236}">
                <a16:creationId xmlns:a16="http://schemas.microsoft.com/office/drawing/2014/main" id="{1588D7C9-ED9A-CECC-7EA8-5599F387924E}"/>
              </a:ext>
            </a:extLst>
          </p:cNvPr>
          <p:cNvCxnSpPr/>
          <p:nvPr/>
        </p:nvCxnSpPr>
        <p:spPr bwMode="auto">
          <a:xfrm>
            <a:off x="10095407" y="5211131"/>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12" name="Straight Connector 811">
            <a:extLst>
              <a:ext uri="{FF2B5EF4-FFF2-40B4-BE49-F238E27FC236}">
                <a16:creationId xmlns:a16="http://schemas.microsoft.com/office/drawing/2014/main" id="{3DC0EC6A-3492-EE4D-E13D-49A9459A5FDF}"/>
              </a:ext>
            </a:extLst>
          </p:cNvPr>
          <p:cNvCxnSpPr/>
          <p:nvPr/>
        </p:nvCxnSpPr>
        <p:spPr bwMode="auto">
          <a:xfrm>
            <a:off x="10111403" y="522179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13" name="Straight Connector 812">
            <a:extLst>
              <a:ext uri="{FF2B5EF4-FFF2-40B4-BE49-F238E27FC236}">
                <a16:creationId xmlns:a16="http://schemas.microsoft.com/office/drawing/2014/main" id="{872D692B-9D5D-F8B6-1836-AB906BA9094F}"/>
              </a:ext>
            </a:extLst>
          </p:cNvPr>
          <p:cNvCxnSpPr/>
          <p:nvPr/>
        </p:nvCxnSpPr>
        <p:spPr bwMode="auto">
          <a:xfrm>
            <a:off x="10130064" y="522179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14" name="Straight Connector 813">
            <a:extLst>
              <a:ext uri="{FF2B5EF4-FFF2-40B4-BE49-F238E27FC236}">
                <a16:creationId xmlns:a16="http://schemas.microsoft.com/office/drawing/2014/main" id="{2AC8FBED-F920-D58C-D5E4-631A4A0D5950}"/>
              </a:ext>
            </a:extLst>
          </p:cNvPr>
          <p:cNvCxnSpPr/>
          <p:nvPr/>
        </p:nvCxnSpPr>
        <p:spPr bwMode="auto">
          <a:xfrm>
            <a:off x="10148725" y="522179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15" name="Straight Connector 814">
            <a:extLst>
              <a:ext uri="{FF2B5EF4-FFF2-40B4-BE49-F238E27FC236}">
                <a16:creationId xmlns:a16="http://schemas.microsoft.com/office/drawing/2014/main" id="{40B2475E-B309-C44C-481B-1006D308C462}"/>
              </a:ext>
            </a:extLst>
          </p:cNvPr>
          <p:cNvCxnSpPr/>
          <p:nvPr/>
        </p:nvCxnSpPr>
        <p:spPr bwMode="auto">
          <a:xfrm>
            <a:off x="10167386" y="522179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16" name="Straight Connector 815">
            <a:extLst>
              <a:ext uri="{FF2B5EF4-FFF2-40B4-BE49-F238E27FC236}">
                <a16:creationId xmlns:a16="http://schemas.microsoft.com/office/drawing/2014/main" id="{B19F7515-D0FF-54F2-DCA7-5ABD390A4D30}"/>
              </a:ext>
            </a:extLst>
          </p:cNvPr>
          <p:cNvCxnSpPr/>
          <p:nvPr/>
        </p:nvCxnSpPr>
        <p:spPr bwMode="auto">
          <a:xfrm>
            <a:off x="10186048" y="522179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17" name="Straight Connector 816">
            <a:extLst>
              <a:ext uri="{FF2B5EF4-FFF2-40B4-BE49-F238E27FC236}">
                <a16:creationId xmlns:a16="http://schemas.microsoft.com/office/drawing/2014/main" id="{889E422F-2ED2-B8CC-A8E6-3A25A7081A17}"/>
              </a:ext>
            </a:extLst>
          </p:cNvPr>
          <p:cNvCxnSpPr/>
          <p:nvPr/>
        </p:nvCxnSpPr>
        <p:spPr bwMode="auto">
          <a:xfrm>
            <a:off x="10210041" y="5221795"/>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18" name="Straight Connector 817">
            <a:extLst>
              <a:ext uri="{FF2B5EF4-FFF2-40B4-BE49-F238E27FC236}">
                <a16:creationId xmlns:a16="http://schemas.microsoft.com/office/drawing/2014/main" id="{27C9906B-D56F-5DC5-D62E-6AD86FECA990}"/>
              </a:ext>
            </a:extLst>
          </p:cNvPr>
          <p:cNvCxnSpPr/>
          <p:nvPr/>
        </p:nvCxnSpPr>
        <p:spPr bwMode="auto">
          <a:xfrm>
            <a:off x="10228702" y="5261784"/>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19" name="Straight Connector 818">
            <a:extLst>
              <a:ext uri="{FF2B5EF4-FFF2-40B4-BE49-F238E27FC236}">
                <a16:creationId xmlns:a16="http://schemas.microsoft.com/office/drawing/2014/main" id="{D5727D5F-02F4-E6B8-1C8C-70AC07FA07C6}"/>
              </a:ext>
            </a:extLst>
          </p:cNvPr>
          <p:cNvCxnSpPr/>
          <p:nvPr/>
        </p:nvCxnSpPr>
        <p:spPr bwMode="auto">
          <a:xfrm>
            <a:off x="10250029" y="526711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20" name="Straight Connector 819">
            <a:extLst>
              <a:ext uri="{FF2B5EF4-FFF2-40B4-BE49-F238E27FC236}">
                <a16:creationId xmlns:a16="http://schemas.microsoft.com/office/drawing/2014/main" id="{B6A565D5-4A5D-2EC8-BA10-E5ADFDBBB839}"/>
              </a:ext>
            </a:extLst>
          </p:cNvPr>
          <p:cNvCxnSpPr/>
          <p:nvPr/>
        </p:nvCxnSpPr>
        <p:spPr bwMode="auto">
          <a:xfrm>
            <a:off x="10284686" y="526711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21" name="Straight Connector 820">
            <a:extLst>
              <a:ext uri="{FF2B5EF4-FFF2-40B4-BE49-F238E27FC236}">
                <a16:creationId xmlns:a16="http://schemas.microsoft.com/office/drawing/2014/main" id="{02ACB7C3-4A29-1F7F-2A84-AB0A2D73C30C}"/>
              </a:ext>
            </a:extLst>
          </p:cNvPr>
          <p:cNvCxnSpPr/>
          <p:nvPr/>
        </p:nvCxnSpPr>
        <p:spPr bwMode="auto">
          <a:xfrm>
            <a:off x="10316677" y="526711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22" name="Straight Connector 821">
            <a:extLst>
              <a:ext uri="{FF2B5EF4-FFF2-40B4-BE49-F238E27FC236}">
                <a16:creationId xmlns:a16="http://schemas.microsoft.com/office/drawing/2014/main" id="{5A6D7052-B1E8-1EAE-3E10-9CF1CFA9987E}"/>
              </a:ext>
            </a:extLst>
          </p:cNvPr>
          <p:cNvCxnSpPr/>
          <p:nvPr/>
        </p:nvCxnSpPr>
        <p:spPr bwMode="auto">
          <a:xfrm>
            <a:off x="10327340" y="526711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23" name="Straight Connector 822">
            <a:extLst>
              <a:ext uri="{FF2B5EF4-FFF2-40B4-BE49-F238E27FC236}">
                <a16:creationId xmlns:a16="http://schemas.microsoft.com/office/drawing/2014/main" id="{D77F3576-CE22-0306-0C6E-54A1B786CE7D}"/>
              </a:ext>
            </a:extLst>
          </p:cNvPr>
          <p:cNvCxnSpPr/>
          <p:nvPr/>
        </p:nvCxnSpPr>
        <p:spPr bwMode="auto">
          <a:xfrm>
            <a:off x="10343335" y="526711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24" name="Straight Connector 823">
            <a:extLst>
              <a:ext uri="{FF2B5EF4-FFF2-40B4-BE49-F238E27FC236}">
                <a16:creationId xmlns:a16="http://schemas.microsoft.com/office/drawing/2014/main" id="{0A7B72EF-688A-4BEF-77A4-C1AA53E6226B}"/>
              </a:ext>
            </a:extLst>
          </p:cNvPr>
          <p:cNvCxnSpPr/>
          <p:nvPr/>
        </p:nvCxnSpPr>
        <p:spPr bwMode="auto">
          <a:xfrm>
            <a:off x="10401985" y="526711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25" name="Straight Connector 824">
            <a:extLst>
              <a:ext uri="{FF2B5EF4-FFF2-40B4-BE49-F238E27FC236}">
                <a16:creationId xmlns:a16="http://schemas.microsoft.com/office/drawing/2014/main" id="{EF8FD691-A55A-C78A-25AF-EBBDA4FC130E}"/>
              </a:ext>
            </a:extLst>
          </p:cNvPr>
          <p:cNvCxnSpPr/>
          <p:nvPr/>
        </p:nvCxnSpPr>
        <p:spPr bwMode="auto">
          <a:xfrm>
            <a:off x="10428644" y="526711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26" name="Straight Connector 825">
            <a:extLst>
              <a:ext uri="{FF2B5EF4-FFF2-40B4-BE49-F238E27FC236}">
                <a16:creationId xmlns:a16="http://schemas.microsoft.com/office/drawing/2014/main" id="{45970F48-8698-0B6F-5F3A-EADC4B41E73D}"/>
              </a:ext>
            </a:extLst>
          </p:cNvPr>
          <p:cNvCxnSpPr/>
          <p:nvPr/>
        </p:nvCxnSpPr>
        <p:spPr bwMode="auto">
          <a:xfrm>
            <a:off x="10436641" y="526711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27" name="Straight Connector 826">
            <a:extLst>
              <a:ext uri="{FF2B5EF4-FFF2-40B4-BE49-F238E27FC236}">
                <a16:creationId xmlns:a16="http://schemas.microsoft.com/office/drawing/2014/main" id="{541DF606-C03F-FF89-FE9C-563DAF5DE226}"/>
              </a:ext>
            </a:extLst>
          </p:cNvPr>
          <p:cNvCxnSpPr/>
          <p:nvPr/>
        </p:nvCxnSpPr>
        <p:spPr bwMode="auto">
          <a:xfrm>
            <a:off x="10513951" y="526711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28" name="Straight Connector 827">
            <a:extLst>
              <a:ext uri="{FF2B5EF4-FFF2-40B4-BE49-F238E27FC236}">
                <a16:creationId xmlns:a16="http://schemas.microsoft.com/office/drawing/2014/main" id="{B308259F-87B9-CDFE-29AE-D099D56B2BF8}"/>
              </a:ext>
            </a:extLst>
          </p:cNvPr>
          <p:cNvCxnSpPr/>
          <p:nvPr/>
        </p:nvCxnSpPr>
        <p:spPr bwMode="auto">
          <a:xfrm>
            <a:off x="10649912" y="526711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29" name="Straight Connector 828">
            <a:extLst>
              <a:ext uri="{FF2B5EF4-FFF2-40B4-BE49-F238E27FC236}">
                <a16:creationId xmlns:a16="http://schemas.microsoft.com/office/drawing/2014/main" id="{AEACA502-113E-0027-FCB9-AA8538FF7788}"/>
              </a:ext>
            </a:extLst>
          </p:cNvPr>
          <p:cNvCxnSpPr/>
          <p:nvPr/>
        </p:nvCxnSpPr>
        <p:spPr bwMode="auto">
          <a:xfrm>
            <a:off x="10673905" y="526711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30" name="Straight Connector 829">
            <a:extLst>
              <a:ext uri="{FF2B5EF4-FFF2-40B4-BE49-F238E27FC236}">
                <a16:creationId xmlns:a16="http://schemas.microsoft.com/office/drawing/2014/main" id="{E4BE195B-A0EF-4E05-4597-83A46F2556FB}"/>
              </a:ext>
            </a:extLst>
          </p:cNvPr>
          <p:cNvCxnSpPr/>
          <p:nvPr/>
        </p:nvCxnSpPr>
        <p:spPr bwMode="auto">
          <a:xfrm>
            <a:off x="10913835" y="5267116"/>
            <a:ext cx="0" cy="72152"/>
          </a:xfrm>
          <a:prstGeom prst="line">
            <a:avLst/>
          </a:prstGeom>
          <a:noFill/>
          <a:ln w="19050" cap="flat" cmpd="sng" algn="ctr">
            <a:solidFill>
              <a:schemeClr val="accent3"/>
            </a:solidFill>
            <a:prstDash val="solid"/>
            <a:round/>
            <a:headEnd type="none" w="med" len="med"/>
            <a:tailEnd type="none" w="med" len="med"/>
          </a:ln>
          <a:effectLst/>
        </p:spPr>
      </p:cxnSp>
      <p:cxnSp>
        <p:nvCxnSpPr>
          <p:cNvPr id="831" name="Straight Connector 830">
            <a:extLst>
              <a:ext uri="{FF2B5EF4-FFF2-40B4-BE49-F238E27FC236}">
                <a16:creationId xmlns:a16="http://schemas.microsoft.com/office/drawing/2014/main" id="{75C13BEE-365A-A8D1-5D78-380EEE90D644}"/>
              </a:ext>
            </a:extLst>
          </p:cNvPr>
          <p:cNvCxnSpPr/>
          <p:nvPr/>
        </p:nvCxnSpPr>
        <p:spPr bwMode="auto">
          <a:xfrm>
            <a:off x="11001809" y="5267116"/>
            <a:ext cx="0" cy="72152"/>
          </a:xfrm>
          <a:prstGeom prst="line">
            <a:avLst/>
          </a:prstGeom>
          <a:noFill/>
          <a:ln w="19050" cap="flat" cmpd="sng" algn="ctr">
            <a:solidFill>
              <a:schemeClr val="accent3"/>
            </a:solidFill>
            <a:prstDash val="solid"/>
            <a:round/>
            <a:headEnd type="none" w="med" len="med"/>
            <a:tailEnd type="none" w="med" len="med"/>
          </a:ln>
          <a:effectLst/>
        </p:spPr>
      </p:cxnSp>
      <p:sp>
        <p:nvSpPr>
          <p:cNvPr id="832" name="Freeform: Shape 831">
            <a:extLst>
              <a:ext uri="{FF2B5EF4-FFF2-40B4-BE49-F238E27FC236}">
                <a16:creationId xmlns:a16="http://schemas.microsoft.com/office/drawing/2014/main" id="{30CF82F5-C3B6-73DF-0CC2-45DA086F75ED}"/>
              </a:ext>
            </a:extLst>
          </p:cNvPr>
          <p:cNvSpPr/>
          <p:nvPr/>
        </p:nvSpPr>
        <p:spPr bwMode="auto">
          <a:xfrm>
            <a:off x="7303913" y="4014829"/>
            <a:ext cx="3697588" cy="1290291"/>
          </a:xfrm>
          <a:custGeom>
            <a:avLst/>
            <a:gdLst>
              <a:gd name="connsiteX0" fmla="*/ 0 w 3697588"/>
              <a:gd name="connsiteY0" fmla="*/ 0 h 1290291"/>
              <a:gd name="connsiteX1" fmla="*/ 74645 w 3697588"/>
              <a:gd name="connsiteY1" fmla="*/ 2666 h 1290291"/>
              <a:gd name="connsiteX2" fmla="*/ 74645 w 3697588"/>
              <a:gd name="connsiteY2" fmla="*/ 18661 h 1290291"/>
              <a:gd name="connsiteX3" fmla="*/ 109301 w 3697588"/>
              <a:gd name="connsiteY3" fmla="*/ 18661 h 1290291"/>
              <a:gd name="connsiteX4" fmla="*/ 109301 w 3697588"/>
              <a:gd name="connsiteY4" fmla="*/ 42654 h 1290291"/>
              <a:gd name="connsiteX5" fmla="*/ 149290 w 3697588"/>
              <a:gd name="connsiteY5" fmla="*/ 42654 h 1290291"/>
              <a:gd name="connsiteX6" fmla="*/ 149290 w 3697588"/>
              <a:gd name="connsiteY6" fmla="*/ 66647 h 1290291"/>
              <a:gd name="connsiteX7" fmla="*/ 194610 w 3697588"/>
              <a:gd name="connsiteY7" fmla="*/ 66647 h 1290291"/>
              <a:gd name="connsiteX8" fmla="*/ 194610 w 3697588"/>
              <a:gd name="connsiteY8" fmla="*/ 82643 h 1290291"/>
              <a:gd name="connsiteX9" fmla="*/ 234598 w 3697588"/>
              <a:gd name="connsiteY9" fmla="*/ 82643 h 1290291"/>
              <a:gd name="connsiteX10" fmla="*/ 223934 w 3697588"/>
              <a:gd name="connsiteY10" fmla="*/ 93307 h 1290291"/>
              <a:gd name="connsiteX11" fmla="*/ 255925 w 3697588"/>
              <a:gd name="connsiteY11" fmla="*/ 93307 h 1290291"/>
              <a:gd name="connsiteX12" fmla="*/ 255925 w 3697588"/>
              <a:gd name="connsiteY12" fmla="*/ 138626 h 1290291"/>
              <a:gd name="connsiteX13" fmla="*/ 285250 w 3697588"/>
              <a:gd name="connsiteY13" fmla="*/ 138626 h 1290291"/>
              <a:gd name="connsiteX14" fmla="*/ 285250 w 3697588"/>
              <a:gd name="connsiteY14" fmla="*/ 173283 h 1290291"/>
              <a:gd name="connsiteX15" fmla="*/ 301245 w 3697588"/>
              <a:gd name="connsiteY15" fmla="*/ 173283 h 1290291"/>
              <a:gd name="connsiteX16" fmla="*/ 301245 w 3697588"/>
              <a:gd name="connsiteY16" fmla="*/ 213271 h 1290291"/>
              <a:gd name="connsiteX17" fmla="*/ 349231 w 3697588"/>
              <a:gd name="connsiteY17" fmla="*/ 213271 h 1290291"/>
              <a:gd name="connsiteX18" fmla="*/ 349231 w 3697588"/>
              <a:gd name="connsiteY18" fmla="*/ 242596 h 1290291"/>
              <a:gd name="connsiteX19" fmla="*/ 381222 w 3697588"/>
              <a:gd name="connsiteY19" fmla="*/ 242596 h 1290291"/>
              <a:gd name="connsiteX20" fmla="*/ 381222 w 3697588"/>
              <a:gd name="connsiteY20" fmla="*/ 253260 h 1290291"/>
              <a:gd name="connsiteX21" fmla="*/ 407881 w 3697588"/>
              <a:gd name="connsiteY21" fmla="*/ 253260 h 1290291"/>
              <a:gd name="connsiteX22" fmla="*/ 407881 w 3697588"/>
              <a:gd name="connsiteY22" fmla="*/ 271921 h 1290291"/>
              <a:gd name="connsiteX23" fmla="*/ 429208 w 3697588"/>
              <a:gd name="connsiteY23" fmla="*/ 271921 h 1290291"/>
              <a:gd name="connsiteX24" fmla="*/ 429208 w 3697588"/>
              <a:gd name="connsiteY24" fmla="*/ 287916 h 1290291"/>
              <a:gd name="connsiteX25" fmla="*/ 450535 w 3697588"/>
              <a:gd name="connsiteY25" fmla="*/ 287916 h 1290291"/>
              <a:gd name="connsiteX26" fmla="*/ 450535 w 3697588"/>
              <a:gd name="connsiteY26" fmla="*/ 319907 h 1290291"/>
              <a:gd name="connsiteX27" fmla="*/ 466530 w 3697588"/>
              <a:gd name="connsiteY27" fmla="*/ 319907 h 1290291"/>
              <a:gd name="connsiteX28" fmla="*/ 466530 w 3697588"/>
              <a:gd name="connsiteY28" fmla="*/ 338568 h 1290291"/>
              <a:gd name="connsiteX29" fmla="*/ 490523 w 3697588"/>
              <a:gd name="connsiteY29" fmla="*/ 338568 h 1290291"/>
              <a:gd name="connsiteX30" fmla="*/ 490523 w 3697588"/>
              <a:gd name="connsiteY30" fmla="*/ 359895 h 1290291"/>
              <a:gd name="connsiteX31" fmla="*/ 522514 w 3697588"/>
              <a:gd name="connsiteY31" fmla="*/ 359895 h 1290291"/>
              <a:gd name="connsiteX32" fmla="*/ 522514 w 3697588"/>
              <a:gd name="connsiteY32" fmla="*/ 389220 h 1290291"/>
              <a:gd name="connsiteX33" fmla="*/ 522514 w 3697588"/>
              <a:gd name="connsiteY33" fmla="*/ 389220 h 1290291"/>
              <a:gd name="connsiteX34" fmla="*/ 522514 w 3697588"/>
              <a:gd name="connsiteY34" fmla="*/ 415879 h 1290291"/>
              <a:gd name="connsiteX35" fmla="*/ 557171 w 3697588"/>
              <a:gd name="connsiteY35" fmla="*/ 415879 h 1290291"/>
              <a:gd name="connsiteX36" fmla="*/ 557171 w 3697588"/>
              <a:gd name="connsiteY36" fmla="*/ 437206 h 1290291"/>
              <a:gd name="connsiteX37" fmla="*/ 578498 w 3697588"/>
              <a:gd name="connsiteY37" fmla="*/ 437206 h 1290291"/>
              <a:gd name="connsiteX38" fmla="*/ 578498 w 3697588"/>
              <a:gd name="connsiteY38" fmla="*/ 453201 h 1290291"/>
              <a:gd name="connsiteX39" fmla="*/ 618486 w 3697588"/>
              <a:gd name="connsiteY39" fmla="*/ 453201 h 1290291"/>
              <a:gd name="connsiteX40" fmla="*/ 618486 w 3697588"/>
              <a:gd name="connsiteY40" fmla="*/ 482526 h 1290291"/>
              <a:gd name="connsiteX41" fmla="*/ 645145 w 3697588"/>
              <a:gd name="connsiteY41" fmla="*/ 482526 h 1290291"/>
              <a:gd name="connsiteX42" fmla="*/ 645145 w 3697588"/>
              <a:gd name="connsiteY42" fmla="*/ 498521 h 1290291"/>
              <a:gd name="connsiteX43" fmla="*/ 655808 w 3697588"/>
              <a:gd name="connsiteY43" fmla="*/ 498521 h 1290291"/>
              <a:gd name="connsiteX44" fmla="*/ 655808 w 3697588"/>
              <a:gd name="connsiteY44" fmla="*/ 514517 h 1290291"/>
              <a:gd name="connsiteX45" fmla="*/ 671804 w 3697588"/>
              <a:gd name="connsiteY45" fmla="*/ 514517 h 1290291"/>
              <a:gd name="connsiteX46" fmla="*/ 671804 w 3697588"/>
              <a:gd name="connsiteY46" fmla="*/ 530512 h 1290291"/>
              <a:gd name="connsiteX47" fmla="*/ 703794 w 3697588"/>
              <a:gd name="connsiteY47" fmla="*/ 530512 h 1290291"/>
              <a:gd name="connsiteX48" fmla="*/ 703794 w 3697588"/>
              <a:gd name="connsiteY48" fmla="*/ 549173 h 1290291"/>
              <a:gd name="connsiteX49" fmla="*/ 733119 w 3697588"/>
              <a:gd name="connsiteY49" fmla="*/ 549173 h 1290291"/>
              <a:gd name="connsiteX50" fmla="*/ 733119 w 3697588"/>
              <a:gd name="connsiteY50" fmla="*/ 567835 h 1290291"/>
              <a:gd name="connsiteX51" fmla="*/ 754446 w 3697588"/>
              <a:gd name="connsiteY51" fmla="*/ 567835 h 1290291"/>
              <a:gd name="connsiteX52" fmla="*/ 754446 w 3697588"/>
              <a:gd name="connsiteY52" fmla="*/ 589162 h 1290291"/>
              <a:gd name="connsiteX53" fmla="*/ 789103 w 3697588"/>
              <a:gd name="connsiteY53" fmla="*/ 589162 h 1290291"/>
              <a:gd name="connsiteX54" fmla="*/ 789103 w 3697588"/>
              <a:gd name="connsiteY54" fmla="*/ 610489 h 1290291"/>
              <a:gd name="connsiteX55" fmla="*/ 837089 w 3697588"/>
              <a:gd name="connsiteY55" fmla="*/ 618486 h 1290291"/>
              <a:gd name="connsiteX56" fmla="*/ 837089 w 3697588"/>
              <a:gd name="connsiteY56" fmla="*/ 637148 h 1290291"/>
              <a:gd name="connsiteX57" fmla="*/ 869080 w 3697588"/>
              <a:gd name="connsiteY57" fmla="*/ 637148 h 1290291"/>
              <a:gd name="connsiteX58" fmla="*/ 869080 w 3697588"/>
              <a:gd name="connsiteY58" fmla="*/ 650477 h 1290291"/>
              <a:gd name="connsiteX59" fmla="*/ 903736 w 3697588"/>
              <a:gd name="connsiteY59" fmla="*/ 650477 h 1290291"/>
              <a:gd name="connsiteX60" fmla="*/ 903736 w 3697588"/>
              <a:gd name="connsiteY60" fmla="*/ 679802 h 1290291"/>
              <a:gd name="connsiteX61" fmla="*/ 943725 w 3697588"/>
              <a:gd name="connsiteY61" fmla="*/ 679802 h 1290291"/>
              <a:gd name="connsiteX62" fmla="*/ 946390 w 3697588"/>
              <a:gd name="connsiteY62" fmla="*/ 703795 h 1290291"/>
              <a:gd name="connsiteX63" fmla="*/ 967718 w 3697588"/>
              <a:gd name="connsiteY63" fmla="*/ 703795 h 1290291"/>
              <a:gd name="connsiteX64" fmla="*/ 967718 w 3697588"/>
              <a:gd name="connsiteY64" fmla="*/ 722456 h 1290291"/>
              <a:gd name="connsiteX65" fmla="*/ 997042 w 3697588"/>
              <a:gd name="connsiteY65" fmla="*/ 722456 h 1290291"/>
              <a:gd name="connsiteX66" fmla="*/ 1005040 w 3697588"/>
              <a:gd name="connsiteY66" fmla="*/ 730454 h 1290291"/>
              <a:gd name="connsiteX67" fmla="*/ 1026367 w 3697588"/>
              <a:gd name="connsiteY67" fmla="*/ 730454 h 1290291"/>
              <a:gd name="connsiteX68" fmla="*/ 1026367 w 3697588"/>
              <a:gd name="connsiteY68" fmla="*/ 749115 h 1290291"/>
              <a:gd name="connsiteX69" fmla="*/ 1050360 w 3697588"/>
              <a:gd name="connsiteY69" fmla="*/ 749115 h 1290291"/>
              <a:gd name="connsiteX70" fmla="*/ 1050360 w 3697588"/>
              <a:gd name="connsiteY70" fmla="*/ 778440 h 1290291"/>
              <a:gd name="connsiteX71" fmla="*/ 1103678 w 3697588"/>
              <a:gd name="connsiteY71" fmla="*/ 778440 h 1290291"/>
              <a:gd name="connsiteX72" fmla="*/ 1103678 w 3697588"/>
              <a:gd name="connsiteY72" fmla="*/ 794435 h 1290291"/>
              <a:gd name="connsiteX73" fmla="*/ 1133003 w 3697588"/>
              <a:gd name="connsiteY73" fmla="*/ 794435 h 1290291"/>
              <a:gd name="connsiteX74" fmla="*/ 1133003 w 3697588"/>
              <a:gd name="connsiteY74" fmla="*/ 813096 h 1290291"/>
              <a:gd name="connsiteX75" fmla="*/ 1194318 w 3697588"/>
              <a:gd name="connsiteY75" fmla="*/ 813096 h 1290291"/>
              <a:gd name="connsiteX76" fmla="*/ 1194318 w 3697588"/>
              <a:gd name="connsiteY76" fmla="*/ 850419 h 1290291"/>
              <a:gd name="connsiteX77" fmla="*/ 1228975 w 3697588"/>
              <a:gd name="connsiteY77" fmla="*/ 850419 h 1290291"/>
              <a:gd name="connsiteX78" fmla="*/ 1231641 w 3697588"/>
              <a:gd name="connsiteY78" fmla="*/ 869080 h 1290291"/>
              <a:gd name="connsiteX79" fmla="*/ 1252968 w 3697588"/>
              <a:gd name="connsiteY79" fmla="*/ 869080 h 1290291"/>
              <a:gd name="connsiteX80" fmla="*/ 1252968 w 3697588"/>
              <a:gd name="connsiteY80" fmla="*/ 879744 h 1290291"/>
              <a:gd name="connsiteX81" fmla="*/ 1284958 w 3697588"/>
              <a:gd name="connsiteY81" fmla="*/ 879744 h 1290291"/>
              <a:gd name="connsiteX82" fmla="*/ 1292956 w 3697588"/>
              <a:gd name="connsiteY82" fmla="*/ 903737 h 1290291"/>
              <a:gd name="connsiteX83" fmla="*/ 1314283 w 3697588"/>
              <a:gd name="connsiteY83" fmla="*/ 903737 h 1290291"/>
              <a:gd name="connsiteX84" fmla="*/ 1314283 w 3697588"/>
              <a:gd name="connsiteY84" fmla="*/ 917066 h 1290291"/>
              <a:gd name="connsiteX85" fmla="*/ 1335610 w 3697588"/>
              <a:gd name="connsiteY85" fmla="*/ 917066 h 1290291"/>
              <a:gd name="connsiteX86" fmla="*/ 1343608 w 3697588"/>
              <a:gd name="connsiteY86" fmla="*/ 925064 h 1290291"/>
              <a:gd name="connsiteX87" fmla="*/ 1388928 w 3697588"/>
              <a:gd name="connsiteY87" fmla="*/ 925064 h 1290291"/>
              <a:gd name="connsiteX88" fmla="*/ 1388928 w 3697588"/>
              <a:gd name="connsiteY88" fmla="*/ 954388 h 1290291"/>
              <a:gd name="connsiteX89" fmla="*/ 1434248 w 3697588"/>
              <a:gd name="connsiteY89" fmla="*/ 954388 h 1290291"/>
              <a:gd name="connsiteX90" fmla="*/ 1434248 w 3697588"/>
              <a:gd name="connsiteY90" fmla="*/ 954388 h 1290291"/>
              <a:gd name="connsiteX91" fmla="*/ 1452910 w 3697588"/>
              <a:gd name="connsiteY91" fmla="*/ 973050 h 1290291"/>
              <a:gd name="connsiteX92" fmla="*/ 1460907 w 3697588"/>
              <a:gd name="connsiteY92" fmla="*/ 981047 h 1290291"/>
              <a:gd name="connsiteX93" fmla="*/ 1495564 w 3697588"/>
              <a:gd name="connsiteY93" fmla="*/ 981047 h 1290291"/>
              <a:gd name="connsiteX94" fmla="*/ 1495564 w 3697588"/>
              <a:gd name="connsiteY94" fmla="*/ 1002374 h 1290291"/>
              <a:gd name="connsiteX95" fmla="*/ 1620860 w 3697588"/>
              <a:gd name="connsiteY95" fmla="*/ 1002374 h 1290291"/>
              <a:gd name="connsiteX96" fmla="*/ 1620860 w 3697588"/>
              <a:gd name="connsiteY96" fmla="*/ 1021036 h 1290291"/>
              <a:gd name="connsiteX97" fmla="*/ 1631524 w 3697588"/>
              <a:gd name="connsiteY97" fmla="*/ 1021036 h 1290291"/>
              <a:gd name="connsiteX98" fmla="*/ 1644853 w 3697588"/>
              <a:gd name="connsiteY98" fmla="*/ 1034365 h 1290291"/>
              <a:gd name="connsiteX99" fmla="*/ 1674178 w 3697588"/>
              <a:gd name="connsiteY99" fmla="*/ 1034365 h 1290291"/>
              <a:gd name="connsiteX100" fmla="*/ 1674178 w 3697588"/>
              <a:gd name="connsiteY100" fmla="*/ 1058358 h 1290291"/>
              <a:gd name="connsiteX101" fmla="*/ 1703503 w 3697588"/>
              <a:gd name="connsiteY101" fmla="*/ 1058358 h 1290291"/>
              <a:gd name="connsiteX102" fmla="*/ 1703503 w 3697588"/>
              <a:gd name="connsiteY102" fmla="*/ 1069022 h 1290291"/>
              <a:gd name="connsiteX103" fmla="*/ 1756821 w 3697588"/>
              <a:gd name="connsiteY103" fmla="*/ 1069022 h 1290291"/>
              <a:gd name="connsiteX104" fmla="*/ 1756821 w 3697588"/>
              <a:gd name="connsiteY104" fmla="*/ 1085017 h 1290291"/>
              <a:gd name="connsiteX105" fmla="*/ 1836797 w 3697588"/>
              <a:gd name="connsiteY105" fmla="*/ 1085017 h 1290291"/>
              <a:gd name="connsiteX106" fmla="*/ 1842129 w 3697588"/>
              <a:gd name="connsiteY106" fmla="*/ 1114342 h 1290291"/>
              <a:gd name="connsiteX107" fmla="*/ 1903445 w 3697588"/>
              <a:gd name="connsiteY107" fmla="*/ 1114342 h 1290291"/>
              <a:gd name="connsiteX108" fmla="*/ 1903445 w 3697588"/>
              <a:gd name="connsiteY108" fmla="*/ 1122340 h 1290291"/>
              <a:gd name="connsiteX109" fmla="*/ 2018078 w 3697588"/>
              <a:gd name="connsiteY109" fmla="*/ 1122340 h 1290291"/>
              <a:gd name="connsiteX110" fmla="*/ 2018078 w 3697588"/>
              <a:gd name="connsiteY110" fmla="*/ 1146333 h 1290291"/>
              <a:gd name="connsiteX111" fmla="*/ 2151372 w 3697588"/>
              <a:gd name="connsiteY111" fmla="*/ 1146333 h 1290291"/>
              <a:gd name="connsiteX112" fmla="*/ 2178031 w 3697588"/>
              <a:gd name="connsiteY112" fmla="*/ 1146333 h 1290291"/>
              <a:gd name="connsiteX113" fmla="*/ 2178031 w 3697588"/>
              <a:gd name="connsiteY113" fmla="*/ 1175657 h 1290291"/>
              <a:gd name="connsiteX114" fmla="*/ 2343316 w 3697588"/>
              <a:gd name="connsiteY114" fmla="*/ 1175657 h 1290291"/>
              <a:gd name="connsiteX115" fmla="*/ 2351314 w 3697588"/>
              <a:gd name="connsiteY115" fmla="*/ 1191653 h 1290291"/>
              <a:gd name="connsiteX116" fmla="*/ 2532594 w 3697588"/>
              <a:gd name="connsiteY116" fmla="*/ 1191653 h 1290291"/>
              <a:gd name="connsiteX117" fmla="*/ 2532594 w 3697588"/>
              <a:gd name="connsiteY117" fmla="*/ 1212980 h 1290291"/>
              <a:gd name="connsiteX118" fmla="*/ 2753863 w 3697588"/>
              <a:gd name="connsiteY118" fmla="*/ 1212980 h 1290291"/>
              <a:gd name="connsiteX119" fmla="*/ 2753863 w 3697588"/>
              <a:gd name="connsiteY119" fmla="*/ 1236973 h 1290291"/>
              <a:gd name="connsiteX120" fmla="*/ 2913817 w 3697588"/>
              <a:gd name="connsiteY120" fmla="*/ 1236973 h 1290291"/>
              <a:gd name="connsiteX121" fmla="*/ 2913817 w 3697588"/>
              <a:gd name="connsiteY121" fmla="*/ 1290291 h 1290291"/>
              <a:gd name="connsiteX122" fmla="*/ 3697588 w 3697588"/>
              <a:gd name="connsiteY122" fmla="*/ 1290291 h 1290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697588" h="1290291">
                <a:moveTo>
                  <a:pt x="0" y="0"/>
                </a:moveTo>
                <a:lnTo>
                  <a:pt x="74645" y="2666"/>
                </a:lnTo>
                <a:lnTo>
                  <a:pt x="74645" y="18661"/>
                </a:lnTo>
                <a:lnTo>
                  <a:pt x="109301" y="18661"/>
                </a:lnTo>
                <a:lnTo>
                  <a:pt x="109301" y="42654"/>
                </a:lnTo>
                <a:lnTo>
                  <a:pt x="149290" y="42654"/>
                </a:lnTo>
                <a:lnTo>
                  <a:pt x="149290" y="66647"/>
                </a:lnTo>
                <a:lnTo>
                  <a:pt x="194610" y="66647"/>
                </a:lnTo>
                <a:lnTo>
                  <a:pt x="194610" y="82643"/>
                </a:lnTo>
                <a:lnTo>
                  <a:pt x="234598" y="82643"/>
                </a:lnTo>
                <a:lnTo>
                  <a:pt x="223934" y="93307"/>
                </a:lnTo>
                <a:lnTo>
                  <a:pt x="255925" y="93307"/>
                </a:lnTo>
                <a:lnTo>
                  <a:pt x="255925" y="138626"/>
                </a:lnTo>
                <a:lnTo>
                  <a:pt x="285250" y="138626"/>
                </a:lnTo>
                <a:lnTo>
                  <a:pt x="285250" y="173283"/>
                </a:lnTo>
                <a:lnTo>
                  <a:pt x="301245" y="173283"/>
                </a:lnTo>
                <a:lnTo>
                  <a:pt x="301245" y="213271"/>
                </a:lnTo>
                <a:lnTo>
                  <a:pt x="349231" y="213271"/>
                </a:lnTo>
                <a:lnTo>
                  <a:pt x="349231" y="242596"/>
                </a:lnTo>
                <a:lnTo>
                  <a:pt x="381222" y="242596"/>
                </a:lnTo>
                <a:lnTo>
                  <a:pt x="381222" y="253260"/>
                </a:lnTo>
                <a:lnTo>
                  <a:pt x="407881" y="253260"/>
                </a:lnTo>
                <a:lnTo>
                  <a:pt x="407881" y="271921"/>
                </a:lnTo>
                <a:lnTo>
                  <a:pt x="429208" y="271921"/>
                </a:lnTo>
                <a:lnTo>
                  <a:pt x="429208" y="287916"/>
                </a:lnTo>
                <a:lnTo>
                  <a:pt x="450535" y="287916"/>
                </a:lnTo>
                <a:lnTo>
                  <a:pt x="450535" y="319907"/>
                </a:lnTo>
                <a:lnTo>
                  <a:pt x="466530" y="319907"/>
                </a:lnTo>
                <a:lnTo>
                  <a:pt x="466530" y="338568"/>
                </a:lnTo>
                <a:lnTo>
                  <a:pt x="490523" y="338568"/>
                </a:lnTo>
                <a:lnTo>
                  <a:pt x="490523" y="359895"/>
                </a:lnTo>
                <a:lnTo>
                  <a:pt x="522514" y="359895"/>
                </a:lnTo>
                <a:lnTo>
                  <a:pt x="522514" y="389220"/>
                </a:lnTo>
                <a:lnTo>
                  <a:pt x="522514" y="389220"/>
                </a:lnTo>
                <a:lnTo>
                  <a:pt x="522514" y="415879"/>
                </a:lnTo>
                <a:lnTo>
                  <a:pt x="557171" y="415879"/>
                </a:lnTo>
                <a:lnTo>
                  <a:pt x="557171" y="437206"/>
                </a:lnTo>
                <a:lnTo>
                  <a:pt x="578498" y="437206"/>
                </a:lnTo>
                <a:lnTo>
                  <a:pt x="578498" y="453201"/>
                </a:lnTo>
                <a:lnTo>
                  <a:pt x="618486" y="453201"/>
                </a:lnTo>
                <a:lnTo>
                  <a:pt x="618486" y="482526"/>
                </a:lnTo>
                <a:lnTo>
                  <a:pt x="645145" y="482526"/>
                </a:lnTo>
                <a:lnTo>
                  <a:pt x="645145" y="498521"/>
                </a:lnTo>
                <a:lnTo>
                  <a:pt x="655808" y="498521"/>
                </a:lnTo>
                <a:lnTo>
                  <a:pt x="655808" y="514517"/>
                </a:lnTo>
                <a:lnTo>
                  <a:pt x="671804" y="514517"/>
                </a:lnTo>
                <a:lnTo>
                  <a:pt x="671804" y="530512"/>
                </a:lnTo>
                <a:lnTo>
                  <a:pt x="703794" y="530512"/>
                </a:lnTo>
                <a:lnTo>
                  <a:pt x="703794" y="549173"/>
                </a:lnTo>
                <a:lnTo>
                  <a:pt x="733119" y="549173"/>
                </a:lnTo>
                <a:lnTo>
                  <a:pt x="733119" y="567835"/>
                </a:lnTo>
                <a:lnTo>
                  <a:pt x="754446" y="567835"/>
                </a:lnTo>
                <a:lnTo>
                  <a:pt x="754446" y="589162"/>
                </a:lnTo>
                <a:lnTo>
                  <a:pt x="789103" y="589162"/>
                </a:lnTo>
                <a:lnTo>
                  <a:pt x="789103" y="610489"/>
                </a:lnTo>
                <a:lnTo>
                  <a:pt x="837089" y="618486"/>
                </a:lnTo>
                <a:lnTo>
                  <a:pt x="837089" y="637148"/>
                </a:lnTo>
                <a:lnTo>
                  <a:pt x="869080" y="637148"/>
                </a:lnTo>
                <a:lnTo>
                  <a:pt x="869080" y="650477"/>
                </a:lnTo>
                <a:lnTo>
                  <a:pt x="903736" y="650477"/>
                </a:lnTo>
                <a:lnTo>
                  <a:pt x="903736" y="679802"/>
                </a:lnTo>
                <a:lnTo>
                  <a:pt x="943725" y="679802"/>
                </a:lnTo>
                <a:lnTo>
                  <a:pt x="946390" y="703795"/>
                </a:lnTo>
                <a:lnTo>
                  <a:pt x="967718" y="703795"/>
                </a:lnTo>
                <a:lnTo>
                  <a:pt x="967718" y="722456"/>
                </a:lnTo>
                <a:lnTo>
                  <a:pt x="997042" y="722456"/>
                </a:lnTo>
                <a:lnTo>
                  <a:pt x="1005040" y="730454"/>
                </a:lnTo>
                <a:lnTo>
                  <a:pt x="1026367" y="730454"/>
                </a:lnTo>
                <a:lnTo>
                  <a:pt x="1026367" y="749115"/>
                </a:lnTo>
                <a:lnTo>
                  <a:pt x="1050360" y="749115"/>
                </a:lnTo>
                <a:lnTo>
                  <a:pt x="1050360" y="778440"/>
                </a:lnTo>
                <a:lnTo>
                  <a:pt x="1103678" y="778440"/>
                </a:lnTo>
                <a:lnTo>
                  <a:pt x="1103678" y="794435"/>
                </a:lnTo>
                <a:lnTo>
                  <a:pt x="1133003" y="794435"/>
                </a:lnTo>
                <a:lnTo>
                  <a:pt x="1133003" y="813096"/>
                </a:lnTo>
                <a:lnTo>
                  <a:pt x="1194318" y="813096"/>
                </a:lnTo>
                <a:lnTo>
                  <a:pt x="1194318" y="850419"/>
                </a:lnTo>
                <a:lnTo>
                  <a:pt x="1228975" y="850419"/>
                </a:lnTo>
                <a:lnTo>
                  <a:pt x="1231641" y="869080"/>
                </a:lnTo>
                <a:lnTo>
                  <a:pt x="1252968" y="869080"/>
                </a:lnTo>
                <a:lnTo>
                  <a:pt x="1252968" y="879744"/>
                </a:lnTo>
                <a:lnTo>
                  <a:pt x="1284958" y="879744"/>
                </a:lnTo>
                <a:lnTo>
                  <a:pt x="1292956" y="903737"/>
                </a:lnTo>
                <a:lnTo>
                  <a:pt x="1314283" y="903737"/>
                </a:lnTo>
                <a:lnTo>
                  <a:pt x="1314283" y="917066"/>
                </a:lnTo>
                <a:lnTo>
                  <a:pt x="1335610" y="917066"/>
                </a:lnTo>
                <a:lnTo>
                  <a:pt x="1343608" y="925064"/>
                </a:lnTo>
                <a:lnTo>
                  <a:pt x="1388928" y="925064"/>
                </a:lnTo>
                <a:lnTo>
                  <a:pt x="1388928" y="954388"/>
                </a:lnTo>
                <a:lnTo>
                  <a:pt x="1434248" y="954388"/>
                </a:lnTo>
                <a:lnTo>
                  <a:pt x="1434248" y="954388"/>
                </a:lnTo>
                <a:lnTo>
                  <a:pt x="1452910" y="973050"/>
                </a:lnTo>
                <a:lnTo>
                  <a:pt x="1460907" y="981047"/>
                </a:lnTo>
                <a:lnTo>
                  <a:pt x="1495564" y="981047"/>
                </a:lnTo>
                <a:lnTo>
                  <a:pt x="1495564" y="1002374"/>
                </a:lnTo>
                <a:lnTo>
                  <a:pt x="1620860" y="1002374"/>
                </a:lnTo>
                <a:lnTo>
                  <a:pt x="1620860" y="1021036"/>
                </a:lnTo>
                <a:lnTo>
                  <a:pt x="1631524" y="1021036"/>
                </a:lnTo>
                <a:lnTo>
                  <a:pt x="1644853" y="1034365"/>
                </a:lnTo>
                <a:lnTo>
                  <a:pt x="1674178" y="1034365"/>
                </a:lnTo>
                <a:lnTo>
                  <a:pt x="1674178" y="1058358"/>
                </a:lnTo>
                <a:lnTo>
                  <a:pt x="1703503" y="1058358"/>
                </a:lnTo>
                <a:lnTo>
                  <a:pt x="1703503" y="1069022"/>
                </a:lnTo>
                <a:lnTo>
                  <a:pt x="1756821" y="1069022"/>
                </a:lnTo>
                <a:lnTo>
                  <a:pt x="1756821" y="1085017"/>
                </a:lnTo>
                <a:lnTo>
                  <a:pt x="1836797" y="1085017"/>
                </a:lnTo>
                <a:lnTo>
                  <a:pt x="1842129" y="1114342"/>
                </a:lnTo>
                <a:lnTo>
                  <a:pt x="1903445" y="1114342"/>
                </a:lnTo>
                <a:lnTo>
                  <a:pt x="1903445" y="1122340"/>
                </a:lnTo>
                <a:lnTo>
                  <a:pt x="2018078" y="1122340"/>
                </a:lnTo>
                <a:lnTo>
                  <a:pt x="2018078" y="1146333"/>
                </a:lnTo>
                <a:lnTo>
                  <a:pt x="2151372" y="1146333"/>
                </a:lnTo>
                <a:lnTo>
                  <a:pt x="2178031" y="1146333"/>
                </a:lnTo>
                <a:lnTo>
                  <a:pt x="2178031" y="1175657"/>
                </a:lnTo>
                <a:lnTo>
                  <a:pt x="2343316" y="1175657"/>
                </a:lnTo>
                <a:lnTo>
                  <a:pt x="2351314" y="1191653"/>
                </a:lnTo>
                <a:lnTo>
                  <a:pt x="2532594" y="1191653"/>
                </a:lnTo>
                <a:lnTo>
                  <a:pt x="2532594" y="1212980"/>
                </a:lnTo>
                <a:lnTo>
                  <a:pt x="2753863" y="1212980"/>
                </a:lnTo>
                <a:lnTo>
                  <a:pt x="2753863" y="1236973"/>
                </a:lnTo>
                <a:lnTo>
                  <a:pt x="2913817" y="1236973"/>
                </a:lnTo>
                <a:lnTo>
                  <a:pt x="2913817" y="1290291"/>
                </a:lnTo>
                <a:lnTo>
                  <a:pt x="3697588" y="1290291"/>
                </a:lnTo>
              </a:path>
            </a:pathLst>
          </a:custGeom>
          <a:noFill/>
          <a:ln w="28575">
            <a:solidFill>
              <a:schemeClr val="accent3"/>
            </a:solidFill>
            <a:miter lim="800000"/>
            <a:headEnd/>
            <a:tailEnd/>
          </a:ln>
        </p:spPr>
        <p:txBody>
          <a:bodyPr rtlCol="0" anchor="ctr"/>
          <a:lstStyle/>
          <a:p>
            <a:pPr algn="ctr"/>
            <a:endParaRPr lang="en-US"/>
          </a:p>
        </p:txBody>
      </p:sp>
      <p:cxnSp>
        <p:nvCxnSpPr>
          <p:cNvPr id="833" name="Straight Connector 832">
            <a:extLst>
              <a:ext uri="{FF2B5EF4-FFF2-40B4-BE49-F238E27FC236}">
                <a16:creationId xmlns:a16="http://schemas.microsoft.com/office/drawing/2014/main" id="{CC69AEFD-5224-3D6A-2DD7-590FF8A68CF3}"/>
              </a:ext>
            </a:extLst>
          </p:cNvPr>
          <p:cNvCxnSpPr/>
          <p:nvPr/>
        </p:nvCxnSpPr>
        <p:spPr bwMode="auto">
          <a:xfrm>
            <a:off x="7277051" y="395490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34" name="Straight Connector 833">
            <a:extLst>
              <a:ext uri="{FF2B5EF4-FFF2-40B4-BE49-F238E27FC236}">
                <a16:creationId xmlns:a16="http://schemas.microsoft.com/office/drawing/2014/main" id="{EF73A013-A2A1-8A57-8E70-3BEDF50B395B}"/>
              </a:ext>
            </a:extLst>
          </p:cNvPr>
          <p:cNvCxnSpPr/>
          <p:nvPr/>
        </p:nvCxnSpPr>
        <p:spPr bwMode="auto">
          <a:xfrm>
            <a:off x="7596958" y="409885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35" name="Straight Connector 834">
            <a:extLst>
              <a:ext uri="{FF2B5EF4-FFF2-40B4-BE49-F238E27FC236}">
                <a16:creationId xmlns:a16="http://schemas.microsoft.com/office/drawing/2014/main" id="{8AA2E049-7CEF-52C3-25B5-BB0BAD4D1595}"/>
              </a:ext>
            </a:extLst>
          </p:cNvPr>
          <p:cNvCxnSpPr/>
          <p:nvPr/>
        </p:nvCxnSpPr>
        <p:spPr bwMode="auto">
          <a:xfrm>
            <a:off x="7626283" y="411218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36" name="Straight Connector 835">
            <a:extLst>
              <a:ext uri="{FF2B5EF4-FFF2-40B4-BE49-F238E27FC236}">
                <a16:creationId xmlns:a16="http://schemas.microsoft.com/office/drawing/2014/main" id="{723258A3-718D-0D2D-DE74-8BD13216CCEA}"/>
              </a:ext>
            </a:extLst>
          </p:cNvPr>
          <p:cNvCxnSpPr/>
          <p:nvPr/>
        </p:nvCxnSpPr>
        <p:spPr bwMode="auto">
          <a:xfrm>
            <a:off x="8498029" y="4581384"/>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37" name="Straight Connector 836">
            <a:extLst>
              <a:ext uri="{FF2B5EF4-FFF2-40B4-BE49-F238E27FC236}">
                <a16:creationId xmlns:a16="http://schemas.microsoft.com/office/drawing/2014/main" id="{A7593AD9-90ED-72F9-FD25-3896E5BD011E}"/>
              </a:ext>
            </a:extLst>
          </p:cNvPr>
          <p:cNvCxnSpPr/>
          <p:nvPr/>
        </p:nvCxnSpPr>
        <p:spPr bwMode="auto">
          <a:xfrm>
            <a:off x="8961894" y="473867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38" name="Straight Connector 837">
            <a:extLst>
              <a:ext uri="{FF2B5EF4-FFF2-40B4-BE49-F238E27FC236}">
                <a16:creationId xmlns:a16="http://schemas.microsoft.com/office/drawing/2014/main" id="{2D486140-9EFE-8F00-F07A-22BFCFFC6318}"/>
              </a:ext>
            </a:extLst>
          </p:cNvPr>
          <p:cNvCxnSpPr/>
          <p:nvPr/>
        </p:nvCxnSpPr>
        <p:spPr bwMode="auto">
          <a:xfrm>
            <a:off x="9103186" y="477865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39" name="Straight Connector 838">
            <a:extLst>
              <a:ext uri="{FF2B5EF4-FFF2-40B4-BE49-F238E27FC236}">
                <a16:creationId xmlns:a16="http://schemas.microsoft.com/office/drawing/2014/main" id="{CB7B6CDA-4F90-0E54-657C-C31FD2B645B2}"/>
              </a:ext>
            </a:extLst>
          </p:cNvPr>
          <p:cNvCxnSpPr/>
          <p:nvPr/>
        </p:nvCxnSpPr>
        <p:spPr bwMode="auto">
          <a:xfrm>
            <a:off x="9153838" y="479198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40" name="Straight Connector 839">
            <a:extLst>
              <a:ext uri="{FF2B5EF4-FFF2-40B4-BE49-F238E27FC236}">
                <a16:creationId xmlns:a16="http://schemas.microsoft.com/office/drawing/2014/main" id="{73968E30-9160-6CE0-B9B6-33FAFB551952}"/>
              </a:ext>
            </a:extLst>
          </p:cNvPr>
          <p:cNvCxnSpPr/>
          <p:nvPr/>
        </p:nvCxnSpPr>
        <p:spPr bwMode="auto">
          <a:xfrm>
            <a:off x="9191161" y="480531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41" name="Straight Connector 840">
            <a:extLst>
              <a:ext uri="{FF2B5EF4-FFF2-40B4-BE49-F238E27FC236}">
                <a16:creationId xmlns:a16="http://schemas.microsoft.com/office/drawing/2014/main" id="{F9704785-B98D-EF5E-533A-C1BBB4B3712F}"/>
              </a:ext>
            </a:extLst>
          </p:cNvPr>
          <p:cNvCxnSpPr/>
          <p:nvPr/>
        </p:nvCxnSpPr>
        <p:spPr bwMode="auto">
          <a:xfrm>
            <a:off x="9292464" y="483730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42" name="Straight Connector 841">
            <a:extLst>
              <a:ext uri="{FF2B5EF4-FFF2-40B4-BE49-F238E27FC236}">
                <a16:creationId xmlns:a16="http://schemas.microsoft.com/office/drawing/2014/main" id="{364EEFCD-FEAF-CFDB-D913-4F24C734082C}"/>
              </a:ext>
            </a:extLst>
          </p:cNvPr>
          <p:cNvCxnSpPr/>
          <p:nvPr/>
        </p:nvCxnSpPr>
        <p:spPr bwMode="auto">
          <a:xfrm>
            <a:off x="9396434" y="487463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43" name="Straight Connector 842">
            <a:extLst>
              <a:ext uri="{FF2B5EF4-FFF2-40B4-BE49-F238E27FC236}">
                <a16:creationId xmlns:a16="http://schemas.microsoft.com/office/drawing/2014/main" id="{E75C48AD-76F0-8AAE-0E26-133768C41EEE}"/>
              </a:ext>
            </a:extLst>
          </p:cNvPr>
          <p:cNvCxnSpPr/>
          <p:nvPr/>
        </p:nvCxnSpPr>
        <p:spPr bwMode="auto">
          <a:xfrm>
            <a:off x="9417761" y="487463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44" name="Straight Connector 843">
            <a:extLst>
              <a:ext uri="{FF2B5EF4-FFF2-40B4-BE49-F238E27FC236}">
                <a16:creationId xmlns:a16="http://schemas.microsoft.com/office/drawing/2014/main" id="{4E995411-44A6-2BF0-316A-A26BD31EE5E3}"/>
              </a:ext>
            </a:extLst>
          </p:cNvPr>
          <p:cNvCxnSpPr/>
          <p:nvPr/>
        </p:nvCxnSpPr>
        <p:spPr bwMode="auto">
          <a:xfrm>
            <a:off x="9439088" y="487463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45" name="Straight Connector 844">
            <a:extLst>
              <a:ext uri="{FF2B5EF4-FFF2-40B4-BE49-F238E27FC236}">
                <a16:creationId xmlns:a16="http://schemas.microsoft.com/office/drawing/2014/main" id="{4ACB1672-99F5-9031-99CD-7F891EF5B456}"/>
              </a:ext>
            </a:extLst>
          </p:cNvPr>
          <p:cNvCxnSpPr/>
          <p:nvPr/>
        </p:nvCxnSpPr>
        <p:spPr bwMode="auto">
          <a:xfrm>
            <a:off x="9452417" y="487463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46" name="Straight Connector 845">
            <a:extLst>
              <a:ext uri="{FF2B5EF4-FFF2-40B4-BE49-F238E27FC236}">
                <a16:creationId xmlns:a16="http://schemas.microsoft.com/office/drawing/2014/main" id="{2DDC5145-48CB-9554-C57C-CD35E1F87066}"/>
              </a:ext>
            </a:extLst>
          </p:cNvPr>
          <p:cNvCxnSpPr/>
          <p:nvPr/>
        </p:nvCxnSpPr>
        <p:spPr bwMode="auto">
          <a:xfrm>
            <a:off x="9471079" y="488262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47" name="Straight Connector 846">
            <a:extLst>
              <a:ext uri="{FF2B5EF4-FFF2-40B4-BE49-F238E27FC236}">
                <a16:creationId xmlns:a16="http://schemas.microsoft.com/office/drawing/2014/main" id="{057F53F2-4C27-4607-09E1-13FD2615C7AF}"/>
              </a:ext>
            </a:extLst>
          </p:cNvPr>
          <p:cNvCxnSpPr/>
          <p:nvPr/>
        </p:nvCxnSpPr>
        <p:spPr bwMode="auto">
          <a:xfrm>
            <a:off x="9516400" y="4885294"/>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48" name="Straight Connector 847">
            <a:extLst>
              <a:ext uri="{FF2B5EF4-FFF2-40B4-BE49-F238E27FC236}">
                <a16:creationId xmlns:a16="http://schemas.microsoft.com/office/drawing/2014/main" id="{2784F160-9AB1-10C2-CD2A-53BE4086E81D}"/>
              </a:ext>
            </a:extLst>
          </p:cNvPr>
          <p:cNvCxnSpPr/>
          <p:nvPr/>
        </p:nvCxnSpPr>
        <p:spPr bwMode="auto">
          <a:xfrm>
            <a:off x="9540393" y="490129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49" name="Straight Connector 848">
            <a:extLst>
              <a:ext uri="{FF2B5EF4-FFF2-40B4-BE49-F238E27FC236}">
                <a16:creationId xmlns:a16="http://schemas.microsoft.com/office/drawing/2014/main" id="{F17A7C36-EA0F-C519-58F0-4DA9999B4D1D}"/>
              </a:ext>
            </a:extLst>
          </p:cNvPr>
          <p:cNvCxnSpPr/>
          <p:nvPr/>
        </p:nvCxnSpPr>
        <p:spPr bwMode="auto">
          <a:xfrm>
            <a:off x="9564386" y="490928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50" name="Straight Connector 849">
            <a:extLst>
              <a:ext uri="{FF2B5EF4-FFF2-40B4-BE49-F238E27FC236}">
                <a16:creationId xmlns:a16="http://schemas.microsoft.com/office/drawing/2014/main" id="{BBE44372-CC08-68EB-8F36-FAAF97D6C8DC}"/>
              </a:ext>
            </a:extLst>
          </p:cNvPr>
          <p:cNvCxnSpPr/>
          <p:nvPr/>
        </p:nvCxnSpPr>
        <p:spPr bwMode="auto">
          <a:xfrm>
            <a:off x="9580381" y="490928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51" name="Straight Connector 850">
            <a:extLst>
              <a:ext uri="{FF2B5EF4-FFF2-40B4-BE49-F238E27FC236}">
                <a16:creationId xmlns:a16="http://schemas.microsoft.com/office/drawing/2014/main" id="{184F9111-032B-D814-6C0C-3D3613C18F53}"/>
              </a:ext>
            </a:extLst>
          </p:cNvPr>
          <p:cNvCxnSpPr/>
          <p:nvPr/>
        </p:nvCxnSpPr>
        <p:spPr bwMode="auto">
          <a:xfrm>
            <a:off x="9591045" y="490928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52" name="Straight Connector 851">
            <a:extLst>
              <a:ext uri="{FF2B5EF4-FFF2-40B4-BE49-F238E27FC236}">
                <a16:creationId xmlns:a16="http://schemas.microsoft.com/office/drawing/2014/main" id="{948990CE-B5AD-24B5-B317-F2ACE13428B4}"/>
              </a:ext>
            </a:extLst>
          </p:cNvPr>
          <p:cNvCxnSpPr/>
          <p:nvPr/>
        </p:nvCxnSpPr>
        <p:spPr bwMode="auto">
          <a:xfrm>
            <a:off x="9641697" y="491461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53" name="Straight Connector 852">
            <a:extLst>
              <a:ext uri="{FF2B5EF4-FFF2-40B4-BE49-F238E27FC236}">
                <a16:creationId xmlns:a16="http://schemas.microsoft.com/office/drawing/2014/main" id="{2AB24B11-B160-0124-9A08-910D6B19AEAB}"/>
              </a:ext>
            </a:extLst>
          </p:cNvPr>
          <p:cNvCxnSpPr/>
          <p:nvPr/>
        </p:nvCxnSpPr>
        <p:spPr bwMode="auto">
          <a:xfrm>
            <a:off x="9649695" y="491461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54" name="Straight Connector 853">
            <a:extLst>
              <a:ext uri="{FF2B5EF4-FFF2-40B4-BE49-F238E27FC236}">
                <a16:creationId xmlns:a16="http://schemas.microsoft.com/office/drawing/2014/main" id="{18C48FA3-21CF-2483-27F2-585FA07BC79F}"/>
              </a:ext>
            </a:extLst>
          </p:cNvPr>
          <p:cNvCxnSpPr/>
          <p:nvPr/>
        </p:nvCxnSpPr>
        <p:spPr bwMode="auto">
          <a:xfrm>
            <a:off x="9663025" y="491461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55" name="Straight Connector 854">
            <a:extLst>
              <a:ext uri="{FF2B5EF4-FFF2-40B4-BE49-F238E27FC236}">
                <a16:creationId xmlns:a16="http://schemas.microsoft.com/office/drawing/2014/main" id="{61BC85A0-07FC-8DB8-3EF2-D09429091411}"/>
              </a:ext>
            </a:extLst>
          </p:cNvPr>
          <p:cNvCxnSpPr/>
          <p:nvPr/>
        </p:nvCxnSpPr>
        <p:spPr bwMode="auto">
          <a:xfrm>
            <a:off x="9684352" y="4925283"/>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56" name="Straight Connector 855">
            <a:extLst>
              <a:ext uri="{FF2B5EF4-FFF2-40B4-BE49-F238E27FC236}">
                <a16:creationId xmlns:a16="http://schemas.microsoft.com/office/drawing/2014/main" id="{C91560C7-A56C-5512-7196-2628A01C1080}"/>
              </a:ext>
            </a:extLst>
          </p:cNvPr>
          <p:cNvCxnSpPr/>
          <p:nvPr/>
        </p:nvCxnSpPr>
        <p:spPr bwMode="auto">
          <a:xfrm>
            <a:off x="9721674" y="4925283"/>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57" name="Straight Connector 856">
            <a:extLst>
              <a:ext uri="{FF2B5EF4-FFF2-40B4-BE49-F238E27FC236}">
                <a16:creationId xmlns:a16="http://schemas.microsoft.com/office/drawing/2014/main" id="{4A2FD10E-47D2-FC12-D56E-0BAA75C77824}"/>
              </a:ext>
            </a:extLst>
          </p:cNvPr>
          <p:cNvCxnSpPr/>
          <p:nvPr/>
        </p:nvCxnSpPr>
        <p:spPr bwMode="auto">
          <a:xfrm>
            <a:off x="9737670" y="4925283"/>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58" name="Straight Connector 857">
            <a:extLst>
              <a:ext uri="{FF2B5EF4-FFF2-40B4-BE49-F238E27FC236}">
                <a16:creationId xmlns:a16="http://schemas.microsoft.com/office/drawing/2014/main" id="{9C97B16B-0276-9E99-C7AB-164497E18671}"/>
              </a:ext>
            </a:extLst>
          </p:cNvPr>
          <p:cNvCxnSpPr/>
          <p:nvPr/>
        </p:nvCxnSpPr>
        <p:spPr bwMode="auto">
          <a:xfrm>
            <a:off x="9764328" y="493861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59" name="Straight Connector 858">
            <a:extLst>
              <a:ext uri="{FF2B5EF4-FFF2-40B4-BE49-F238E27FC236}">
                <a16:creationId xmlns:a16="http://schemas.microsoft.com/office/drawing/2014/main" id="{086587CE-6727-41BB-695C-A8DFB57DEBE8}"/>
              </a:ext>
            </a:extLst>
          </p:cNvPr>
          <p:cNvCxnSpPr/>
          <p:nvPr/>
        </p:nvCxnSpPr>
        <p:spPr bwMode="auto">
          <a:xfrm>
            <a:off x="9788321" y="493861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60" name="Straight Connector 859">
            <a:extLst>
              <a:ext uri="{FF2B5EF4-FFF2-40B4-BE49-F238E27FC236}">
                <a16:creationId xmlns:a16="http://schemas.microsoft.com/office/drawing/2014/main" id="{8072568D-06FC-B027-BC27-6CC125BE6ADB}"/>
              </a:ext>
            </a:extLst>
          </p:cNvPr>
          <p:cNvCxnSpPr/>
          <p:nvPr/>
        </p:nvCxnSpPr>
        <p:spPr bwMode="auto">
          <a:xfrm>
            <a:off x="9809649" y="495194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61" name="Straight Connector 860">
            <a:extLst>
              <a:ext uri="{FF2B5EF4-FFF2-40B4-BE49-F238E27FC236}">
                <a16:creationId xmlns:a16="http://schemas.microsoft.com/office/drawing/2014/main" id="{6486890A-1CF0-607B-C18B-F406F6E300D9}"/>
              </a:ext>
            </a:extLst>
          </p:cNvPr>
          <p:cNvCxnSpPr/>
          <p:nvPr/>
        </p:nvCxnSpPr>
        <p:spPr bwMode="auto">
          <a:xfrm>
            <a:off x="9820312" y="495194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62" name="Straight Connector 861">
            <a:extLst>
              <a:ext uri="{FF2B5EF4-FFF2-40B4-BE49-F238E27FC236}">
                <a16:creationId xmlns:a16="http://schemas.microsoft.com/office/drawing/2014/main" id="{357612D4-6CDF-B1D1-455C-97352717DBDB}"/>
              </a:ext>
            </a:extLst>
          </p:cNvPr>
          <p:cNvCxnSpPr/>
          <p:nvPr/>
        </p:nvCxnSpPr>
        <p:spPr bwMode="auto">
          <a:xfrm>
            <a:off x="9838973" y="495194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63" name="Straight Connector 862">
            <a:extLst>
              <a:ext uri="{FF2B5EF4-FFF2-40B4-BE49-F238E27FC236}">
                <a16:creationId xmlns:a16="http://schemas.microsoft.com/office/drawing/2014/main" id="{2FDAE6CE-0550-9566-9FA0-6D8BB9CAE6E5}"/>
              </a:ext>
            </a:extLst>
          </p:cNvPr>
          <p:cNvCxnSpPr/>
          <p:nvPr/>
        </p:nvCxnSpPr>
        <p:spPr bwMode="auto">
          <a:xfrm>
            <a:off x="9846971" y="495194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64" name="Straight Connector 863">
            <a:extLst>
              <a:ext uri="{FF2B5EF4-FFF2-40B4-BE49-F238E27FC236}">
                <a16:creationId xmlns:a16="http://schemas.microsoft.com/office/drawing/2014/main" id="{9957C101-F5C1-6049-7D85-B9D5F7559BB7}"/>
              </a:ext>
            </a:extLst>
          </p:cNvPr>
          <p:cNvCxnSpPr/>
          <p:nvPr/>
        </p:nvCxnSpPr>
        <p:spPr bwMode="auto">
          <a:xfrm>
            <a:off x="9873630" y="495194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65" name="Straight Connector 864">
            <a:extLst>
              <a:ext uri="{FF2B5EF4-FFF2-40B4-BE49-F238E27FC236}">
                <a16:creationId xmlns:a16="http://schemas.microsoft.com/office/drawing/2014/main" id="{EDEAF08F-F53E-BD9D-22DF-A0970B3FD5FC}"/>
              </a:ext>
            </a:extLst>
          </p:cNvPr>
          <p:cNvCxnSpPr/>
          <p:nvPr/>
        </p:nvCxnSpPr>
        <p:spPr bwMode="auto">
          <a:xfrm>
            <a:off x="9897623" y="496260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66" name="Straight Connector 865">
            <a:extLst>
              <a:ext uri="{FF2B5EF4-FFF2-40B4-BE49-F238E27FC236}">
                <a16:creationId xmlns:a16="http://schemas.microsoft.com/office/drawing/2014/main" id="{48CB5552-C7BD-A2FE-9E25-EF7C443C55D0}"/>
              </a:ext>
            </a:extLst>
          </p:cNvPr>
          <p:cNvCxnSpPr/>
          <p:nvPr/>
        </p:nvCxnSpPr>
        <p:spPr bwMode="auto">
          <a:xfrm>
            <a:off x="9913618" y="496260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67" name="Straight Connector 866">
            <a:extLst>
              <a:ext uri="{FF2B5EF4-FFF2-40B4-BE49-F238E27FC236}">
                <a16:creationId xmlns:a16="http://schemas.microsoft.com/office/drawing/2014/main" id="{08A91D3A-649F-A444-23AE-2007EDE38D91}"/>
              </a:ext>
            </a:extLst>
          </p:cNvPr>
          <p:cNvCxnSpPr/>
          <p:nvPr/>
        </p:nvCxnSpPr>
        <p:spPr bwMode="auto">
          <a:xfrm>
            <a:off x="9932279" y="496260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68" name="Straight Connector 867">
            <a:extLst>
              <a:ext uri="{FF2B5EF4-FFF2-40B4-BE49-F238E27FC236}">
                <a16:creationId xmlns:a16="http://schemas.microsoft.com/office/drawing/2014/main" id="{1E532EB3-35B1-1A28-EBB3-3412354AB9A0}"/>
              </a:ext>
            </a:extLst>
          </p:cNvPr>
          <p:cNvCxnSpPr/>
          <p:nvPr/>
        </p:nvCxnSpPr>
        <p:spPr bwMode="auto">
          <a:xfrm>
            <a:off x="9958938" y="496260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69" name="Straight Connector 868">
            <a:extLst>
              <a:ext uri="{FF2B5EF4-FFF2-40B4-BE49-F238E27FC236}">
                <a16:creationId xmlns:a16="http://schemas.microsoft.com/office/drawing/2014/main" id="{9B808E3B-8E01-697D-04C6-CE74F107EF77}"/>
              </a:ext>
            </a:extLst>
          </p:cNvPr>
          <p:cNvCxnSpPr/>
          <p:nvPr/>
        </p:nvCxnSpPr>
        <p:spPr bwMode="auto">
          <a:xfrm>
            <a:off x="9980266" y="4970604"/>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70" name="Straight Connector 869">
            <a:extLst>
              <a:ext uri="{FF2B5EF4-FFF2-40B4-BE49-F238E27FC236}">
                <a16:creationId xmlns:a16="http://schemas.microsoft.com/office/drawing/2014/main" id="{5AA8F531-B698-E211-D6B4-9AB769563FCA}"/>
              </a:ext>
            </a:extLst>
          </p:cNvPr>
          <p:cNvCxnSpPr/>
          <p:nvPr/>
        </p:nvCxnSpPr>
        <p:spPr bwMode="auto">
          <a:xfrm>
            <a:off x="10001593" y="4983933"/>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71" name="Straight Connector 870">
            <a:extLst>
              <a:ext uri="{FF2B5EF4-FFF2-40B4-BE49-F238E27FC236}">
                <a16:creationId xmlns:a16="http://schemas.microsoft.com/office/drawing/2014/main" id="{1AFEB9F9-E64E-158D-C051-3042E10D0556}"/>
              </a:ext>
            </a:extLst>
          </p:cNvPr>
          <p:cNvCxnSpPr/>
          <p:nvPr/>
        </p:nvCxnSpPr>
        <p:spPr bwMode="auto">
          <a:xfrm>
            <a:off x="10025586" y="4991931"/>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72" name="Straight Connector 871">
            <a:extLst>
              <a:ext uri="{FF2B5EF4-FFF2-40B4-BE49-F238E27FC236}">
                <a16:creationId xmlns:a16="http://schemas.microsoft.com/office/drawing/2014/main" id="{E183E746-303F-183E-58A8-7A4FE874EA82}"/>
              </a:ext>
            </a:extLst>
          </p:cNvPr>
          <p:cNvCxnSpPr/>
          <p:nvPr/>
        </p:nvCxnSpPr>
        <p:spPr bwMode="auto">
          <a:xfrm>
            <a:off x="10046913" y="4994597"/>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73" name="Straight Connector 872">
            <a:extLst>
              <a:ext uri="{FF2B5EF4-FFF2-40B4-BE49-F238E27FC236}">
                <a16:creationId xmlns:a16="http://schemas.microsoft.com/office/drawing/2014/main" id="{1746957B-EFD9-7953-5626-BA28B5023C6E}"/>
              </a:ext>
            </a:extLst>
          </p:cNvPr>
          <p:cNvCxnSpPr/>
          <p:nvPr/>
        </p:nvCxnSpPr>
        <p:spPr bwMode="auto">
          <a:xfrm>
            <a:off x="10057576" y="5002594"/>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74" name="Straight Connector 873">
            <a:extLst>
              <a:ext uri="{FF2B5EF4-FFF2-40B4-BE49-F238E27FC236}">
                <a16:creationId xmlns:a16="http://schemas.microsoft.com/office/drawing/2014/main" id="{4BE087FC-DF3F-BE3B-B80E-72F9D3B3FDF5}"/>
              </a:ext>
            </a:extLst>
          </p:cNvPr>
          <p:cNvCxnSpPr/>
          <p:nvPr/>
        </p:nvCxnSpPr>
        <p:spPr bwMode="auto">
          <a:xfrm>
            <a:off x="10073572" y="5007926"/>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75" name="Straight Connector 874">
            <a:extLst>
              <a:ext uri="{FF2B5EF4-FFF2-40B4-BE49-F238E27FC236}">
                <a16:creationId xmlns:a16="http://schemas.microsoft.com/office/drawing/2014/main" id="{CF617479-63F8-1AC6-6F03-DA963802E676}"/>
              </a:ext>
            </a:extLst>
          </p:cNvPr>
          <p:cNvCxnSpPr/>
          <p:nvPr/>
        </p:nvCxnSpPr>
        <p:spPr bwMode="auto">
          <a:xfrm>
            <a:off x="10105562" y="501325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76" name="Straight Connector 875">
            <a:extLst>
              <a:ext uri="{FF2B5EF4-FFF2-40B4-BE49-F238E27FC236}">
                <a16:creationId xmlns:a16="http://schemas.microsoft.com/office/drawing/2014/main" id="{2AEFDD56-C8A8-6CC5-2031-9599230FC183}"/>
              </a:ext>
            </a:extLst>
          </p:cNvPr>
          <p:cNvCxnSpPr/>
          <p:nvPr/>
        </p:nvCxnSpPr>
        <p:spPr bwMode="auto">
          <a:xfrm>
            <a:off x="10126889" y="501325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77" name="Straight Connector 876">
            <a:extLst>
              <a:ext uri="{FF2B5EF4-FFF2-40B4-BE49-F238E27FC236}">
                <a16:creationId xmlns:a16="http://schemas.microsoft.com/office/drawing/2014/main" id="{2AC7DABC-3F91-AEBA-09C5-F43BF84D8A40}"/>
              </a:ext>
            </a:extLst>
          </p:cNvPr>
          <p:cNvCxnSpPr/>
          <p:nvPr/>
        </p:nvCxnSpPr>
        <p:spPr bwMode="auto">
          <a:xfrm>
            <a:off x="10145550" y="501325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78" name="Straight Connector 877">
            <a:extLst>
              <a:ext uri="{FF2B5EF4-FFF2-40B4-BE49-F238E27FC236}">
                <a16:creationId xmlns:a16="http://schemas.microsoft.com/office/drawing/2014/main" id="{2C53A7EE-3936-D4E5-E251-4325DE596F13}"/>
              </a:ext>
            </a:extLst>
          </p:cNvPr>
          <p:cNvCxnSpPr/>
          <p:nvPr/>
        </p:nvCxnSpPr>
        <p:spPr bwMode="auto">
          <a:xfrm>
            <a:off x="10169543" y="501325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79" name="Straight Connector 878">
            <a:extLst>
              <a:ext uri="{FF2B5EF4-FFF2-40B4-BE49-F238E27FC236}">
                <a16:creationId xmlns:a16="http://schemas.microsoft.com/office/drawing/2014/main" id="{4870191F-AE72-08F1-4FC1-B435DBC390CA}"/>
              </a:ext>
            </a:extLst>
          </p:cNvPr>
          <p:cNvCxnSpPr/>
          <p:nvPr/>
        </p:nvCxnSpPr>
        <p:spPr bwMode="auto">
          <a:xfrm>
            <a:off x="10182873" y="5013258"/>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80" name="Straight Connector 879">
            <a:extLst>
              <a:ext uri="{FF2B5EF4-FFF2-40B4-BE49-F238E27FC236}">
                <a16:creationId xmlns:a16="http://schemas.microsoft.com/office/drawing/2014/main" id="{F87813FD-A937-A2F3-887B-69096303B0DD}"/>
              </a:ext>
            </a:extLst>
          </p:cNvPr>
          <p:cNvCxnSpPr/>
          <p:nvPr/>
        </p:nvCxnSpPr>
        <p:spPr bwMode="auto">
          <a:xfrm>
            <a:off x="10190870" y="502392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81" name="Straight Connector 880">
            <a:extLst>
              <a:ext uri="{FF2B5EF4-FFF2-40B4-BE49-F238E27FC236}">
                <a16:creationId xmlns:a16="http://schemas.microsoft.com/office/drawing/2014/main" id="{28FCF193-51ED-8298-6C23-B7228D15A259}"/>
              </a:ext>
            </a:extLst>
          </p:cNvPr>
          <p:cNvCxnSpPr/>
          <p:nvPr/>
        </p:nvCxnSpPr>
        <p:spPr bwMode="auto">
          <a:xfrm>
            <a:off x="10209531" y="502392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82" name="Straight Connector 881">
            <a:extLst>
              <a:ext uri="{FF2B5EF4-FFF2-40B4-BE49-F238E27FC236}">
                <a16:creationId xmlns:a16="http://schemas.microsoft.com/office/drawing/2014/main" id="{0E4E44AB-B279-F600-DFC3-6451386DF113}"/>
              </a:ext>
            </a:extLst>
          </p:cNvPr>
          <p:cNvCxnSpPr/>
          <p:nvPr/>
        </p:nvCxnSpPr>
        <p:spPr bwMode="auto">
          <a:xfrm>
            <a:off x="10238856" y="502392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83" name="Straight Connector 882">
            <a:extLst>
              <a:ext uri="{FF2B5EF4-FFF2-40B4-BE49-F238E27FC236}">
                <a16:creationId xmlns:a16="http://schemas.microsoft.com/office/drawing/2014/main" id="{D247B97B-357E-BF06-DE28-01E79EDBC2AA}"/>
              </a:ext>
            </a:extLst>
          </p:cNvPr>
          <p:cNvCxnSpPr/>
          <p:nvPr/>
        </p:nvCxnSpPr>
        <p:spPr bwMode="auto">
          <a:xfrm>
            <a:off x="10260183" y="502392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84" name="Straight Connector 883">
            <a:extLst>
              <a:ext uri="{FF2B5EF4-FFF2-40B4-BE49-F238E27FC236}">
                <a16:creationId xmlns:a16="http://schemas.microsoft.com/office/drawing/2014/main" id="{C4DA1C0F-386D-C225-F871-7A218E28CCF9}"/>
              </a:ext>
            </a:extLst>
          </p:cNvPr>
          <p:cNvCxnSpPr/>
          <p:nvPr/>
        </p:nvCxnSpPr>
        <p:spPr bwMode="auto">
          <a:xfrm>
            <a:off x="10281510" y="502392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85" name="Straight Connector 884">
            <a:extLst>
              <a:ext uri="{FF2B5EF4-FFF2-40B4-BE49-F238E27FC236}">
                <a16:creationId xmlns:a16="http://schemas.microsoft.com/office/drawing/2014/main" id="{B9E29C77-94D9-B1B8-193B-86AD27FB0DEB}"/>
              </a:ext>
            </a:extLst>
          </p:cNvPr>
          <p:cNvCxnSpPr/>
          <p:nvPr/>
        </p:nvCxnSpPr>
        <p:spPr bwMode="auto">
          <a:xfrm>
            <a:off x="10305503" y="5023922"/>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86" name="Straight Connector 885">
            <a:extLst>
              <a:ext uri="{FF2B5EF4-FFF2-40B4-BE49-F238E27FC236}">
                <a16:creationId xmlns:a16="http://schemas.microsoft.com/office/drawing/2014/main" id="{590BD8F4-38A1-D96A-3D10-727D18DDCA54}"/>
              </a:ext>
            </a:extLst>
          </p:cNvPr>
          <p:cNvCxnSpPr/>
          <p:nvPr/>
        </p:nvCxnSpPr>
        <p:spPr bwMode="auto">
          <a:xfrm>
            <a:off x="10329496" y="503191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87" name="Straight Connector 886">
            <a:extLst>
              <a:ext uri="{FF2B5EF4-FFF2-40B4-BE49-F238E27FC236}">
                <a16:creationId xmlns:a16="http://schemas.microsoft.com/office/drawing/2014/main" id="{D996A537-A907-3EC6-C0A9-A0AC6BD2284F}"/>
              </a:ext>
            </a:extLst>
          </p:cNvPr>
          <p:cNvCxnSpPr/>
          <p:nvPr/>
        </p:nvCxnSpPr>
        <p:spPr bwMode="auto">
          <a:xfrm>
            <a:off x="10345491" y="503191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88" name="Straight Connector 887">
            <a:extLst>
              <a:ext uri="{FF2B5EF4-FFF2-40B4-BE49-F238E27FC236}">
                <a16:creationId xmlns:a16="http://schemas.microsoft.com/office/drawing/2014/main" id="{315E15A4-EE8E-E26B-DBDB-8D61B2334C20}"/>
              </a:ext>
            </a:extLst>
          </p:cNvPr>
          <p:cNvCxnSpPr/>
          <p:nvPr/>
        </p:nvCxnSpPr>
        <p:spPr bwMode="auto">
          <a:xfrm>
            <a:off x="10369484" y="503191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89" name="Straight Connector 888">
            <a:extLst>
              <a:ext uri="{FF2B5EF4-FFF2-40B4-BE49-F238E27FC236}">
                <a16:creationId xmlns:a16="http://schemas.microsoft.com/office/drawing/2014/main" id="{07C1E88A-CC73-9796-3465-90080FB9FC7B}"/>
              </a:ext>
            </a:extLst>
          </p:cNvPr>
          <p:cNvCxnSpPr/>
          <p:nvPr/>
        </p:nvCxnSpPr>
        <p:spPr bwMode="auto">
          <a:xfrm>
            <a:off x="10390811" y="503191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90" name="Straight Connector 889">
            <a:extLst>
              <a:ext uri="{FF2B5EF4-FFF2-40B4-BE49-F238E27FC236}">
                <a16:creationId xmlns:a16="http://schemas.microsoft.com/office/drawing/2014/main" id="{3635D2FC-79D0-4059-BDFB-528E7E400DB3}"/>
              </a:ext>
            </a:extLst>
          </p:cNvPr>
          <p:cNvCxnSpPr/>
          <p:nvPr/>
        </p:nvCxnSpPr>
        <p:spPr bwMode="auto">
          <a:xfrm>
            <a:off x="10417470" y="503191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91" name="Straight Connector 890">
            <a:extLst>
              <a:ext uri="{FF2B5EF4-FFF2-40B4-BE49-F238E27FC236}">
                <a16:creationId xmlns:a16="http://schemas.microsoft.com/office/drawing/2014/main" id="{6F02739D-AC34-A53D-BD08-3B888397BD67}"/>
              </a:ext>
            </a:extLst>
          </p:cNvPr>
          <p:cNvCxnSpPr/>
          <p:nvPr/>
        </p:nvCxnSpPr>
        <p:spPr bwMode="auto">
          <a:xfrm>
            <a:off x="10430799" y="503191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92" name="Straight Connector 891">
            <a:extLst>
              <a:ext uri="{FF2B5EF4-FFF2-40B4-BE49-F238E27FC236}">
                <a16:creationId xmlns:a16="http://schemas.microsoft.com/office/drawing/2014/main" id="{9B66BBC2-73B8-1A38-5ED5-14D0D0678F5A}"/>
              </a:ext>
            </a:extLst>
          </p:cNvPr>
          <p:cNvCxnSpPr/>
          <p:nvPr/>
        </p:nvCxnSpPr>
        <p:spPr bwMode="auto">
          <a:xfrm>
            <a:off x="10465456" y="503191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93" name="Straight Connector 892">
            <a:extLst>
              <a:ext uri="{FF2B5EF4-FFF2-40B4-BE49-F238E27FC236}">
                <a16:creationId xmlns:a16="http://schemas.microsoft.com/office/drawing/2014/main" id="{6E0D9B27-AF8C-42F8-9879-7B3971B75A8F}"/>
              </a:ext>
            </a:extLst>
          </p:cNvPr>
          <p:cNvCxnSpPr/>
          <p:nvPr/>
        </p:nvCxnSpPr>
        <p:spPr bwMode="auto">
          <a:xfrm>
            <a:off x="10484117" y="5031919"/>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94" name="Straight Connector 893">
            <a:extLst>
              <a:ext uri="{FF2B5EF4-FFF2-40B4-BE49-F238E27FC236}">
                <a16:creationId xmlns:a16="http://schemas.microsoft.com/office/drawing/2014/main" id="{2212C8F0-66B1-E0B7-068E-663B80D3A9F3}"/>
              </a:ext>
            </a:extLst>
          </p:cNvPr>
          <p:cNvCxnSpPr/>
          <p:nvPr/>
        </p:nvCxnSpPr>
        <p:spPr bwMode="auto">
          <a:xfrm>
            <a:off x="10532103"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95" name="Straight Connector 894">
            <a:extLst>
              <a:ext uri="{FF2B5EF4-FFF2-40B4-BE49-F238E27FC236}">
                <a16:creationId xmlns:a16="http://schemas.microsoft.com/office/drawing/2014/main" id="{5EAFADF8-124D-413E-397D-23AB0322925E}"/>
              </a:ext>
            </a:extLst>
          </p:cNvPr>
          <p:cNvCxnSpPr/>
          <p:nvPr/>
        </p:nvCxnSpPr>
        <p:spPr bwMode="auto">
          <a:xfrm>
            <a:off x="10564093"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96" name="Straight Connector 895">
            <a:extLst>
              <a:ext uri="{FF2B5EF4-FFF2-40B4-BE49-F238E27FC236}">
                <a16:creationId xmlns:a16="http://schemas.microsoft.com/office/drawing/2014/main" id="{2F6B56FD-E1F4-B586-3AEE-9F1CEE7627C3}"/>
              </a:ext>
            </a:extLst>
          </p:cNvPr>
          <p:cNvCxnSpPr/>
          <p:nvPr/>
        </p:nvCxnSpPr>
        <p:spPr bwMode="auto">
          <a:xfrm>
            <a:off x="10572091"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97" name="Straight Connector 896">
            <a:extLst>
              <a:ext uri="{FF2B5EF4-FFF2-40B4-BE49-F238E27FC236}">
                <a16:creationId xmlns:a16="http://schemas.microsoft.com/office/drawing/2014/main" id="{064E4D0A-6912-3FCF-A2DE-7D3CBFFFFED5}"/>
              </a:ext>
            </a:extLst>
          </p:cNvPr>
          <p:cNvCxnSpPr/>
          <p:nvPr/>
        </p:nvCxnSpPr>
        <p:spPr bwMode="auto">
          <a:xfrm>
            <a:off x="10582754"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98" name="Straight Connector 897">
            <a:extLst>
              <a:ext uri="{FF2B5EF4-FFF2-40B4-BE49-F238E27FC236}">
                <a16:creationId xmlns:a16="http://schemas.microsoft.com/office/drawing/2014/main" id="{C50D57C4-742A-CE75-0295-860F7C4FA996}"/>
              </a:ext>
            </a:extLst>
          </p:cNvPr>
          <p:cNvCxnSpPr/>
          <p:nvPr/>
        </p:nvCxnSpPr>
        <p:spPr bwMode="auto">
          <a:xfrm>
            <a:off x="10601415"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899" name="Straight Connector 898">
            <a:extLst>
              <a:ext uri="{FF2B5EF4-FFF2-40B4-BE49-F238E27FC236}">
                <a16:creationId xmlns:a16="http://schemas.microsoft.com/office/drawing/2014/main" id="{EF9690DA-5288-D817-8585-8256153952E6}"/>
              </a:ext>
            </a:extLst>
          </p:cNvPr>
          <p:cNvCxnSpPr/>
          <p:nvPr/>
        </p:nvCxnSpPr>
        <p:spPr bwMode="auto">
          <a:xfrm>
            <a:off x="10614744"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900" name="Straight Connector 899">
            <a:extLst>
              <a:ext uri="{FF2B5EF4-FFF2-40B4-BE49-F238E27FC236}">
                <a16:creationId xmlns:a16="http://schemas.microsoft.com/office/drawing/2014/main" id="{5154618B-6E5B-0720-9F2E-0C3A3C80E505}"/>
              </a:ext>
            </a:extLst>
          </p:cNvPr>
          <p:cNvCxnSpPr/>
          <p:nvPr/>
        </p:nvCxnSpPr>
        <p:spPr bwMode="auto">
          <a:xfrm>
            <a:off x="10630739"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901" name="Straight Connector 900">
            <a:extLst>
              <a:ext uri="{FF2B5EF4-FFF2-40B4-BE49-F238E27FC236}">
                <a16:creationId xmlns:a16="http://schemas.microsoft.com/office/drawing/2014/main" id="{8FE6AA9C-2343-94E9-1E14-1634E1CF6AF2}"/>
              </a:ext>
            </a:extLst>
          </p:cNvPr>
          <p:cNvCxnSpPr/>
          <p:nvPr/>
        </p:nvCxnSpPr>
        <p:spPr bwMode="auto">
          <a:xfrm>
            <a:off x="10678725"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902" name="Straight Connector 901">
            <a:extLst>
              <a:ext uri="{FF2B5EF4-FFF2-40B4-BE49-F238E27FC236}">
                <a16:creationId xmlns:a16="http://schemas.microsoft.com/office/drawing/2014/main" id="{C6A6ECB2-606B-9ACA-D2FB-2D8482242C7B}"/>
              </a:ext>
            </a:extLst>
          </p:cNvPr>
          <p:cNvCxnSpPr/>
          <p:nvPr/>
        </p:nvCxnSpPr>
        <p:spPr bwMode="auto">
          <a:xfrm>
            <a:off x="10705384"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903" name="Straight Connector 902">
            <a:extLst>
              <a:ext uri="{FF2B5EF4-FFF2-40B4-BE49-F238E27FC236}">
                <a16:creationId xmlns:a16="http://schemas.microsoft.com/office/drawing/2014/main" id="{02976298-A1BA-9D10-9DF8-C8C8BF63EC3B}"/>
              </a:ext>
            </a:extLst>
          </p:cNvPr>
          <p:cNvCxnSpPr/>
          <p:nvPr/>
        </p:nvCxnSpPr>
        <p:spPr bwMode="auto">
          <a:xfrm>
            <a:off x="10721380"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904" name="Straight Connector 903">
            <a:extLst>
              <a:ext uri="{FF2B5EF4-FFF2-40B4-BE49-F238E27FC236}">
                <a16:creationId xmlns:a16="http://schemas.microsoft.com/office/drawing/2014/main" id="{9876C454-0562-3E00-EED6-94983A3DCA3E}"/>
              </a:ext>
            </a:extLst>
          </p:cNvPr>
          <p:cNvCxnSpPr/>
          <p:nvPr/>
        </p:nvCxnSpPr>
        <p:spPr bwMode="auto">
          <a:xfrm>
            <a:off x="10756036"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905" name="Straight Connector 904">
            <a:extLst>
              <a:ext uri="{FF2B5EF4-FFF2-40B4-BE49-F238E27FC236}">
                <a16:creationId xmlns:a16="http://schemas.microsoft.com/office/drawing/2014/main" id="{EE224EE3-A84B-6F7B-92E6-AD7B54A8B131}"/>
              </a:ext>
            </a:extLst>
          </p:cNvPr>
          <p:cNvCxnSpPr/>
          <p:nvPr/>
        </p:nvCxnSpPr>
        <p:spPr bwMode="auto">
          <a:xfrm>
            <a:off x="10801356"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906" name="Straight Connector 905">
            <a:extLst>
              <a:ext uri="{FF2B5EF4-FFF2-40B4-BE49-F238E27FC236}">
                <a16:creationId xmlns:a16="http://schemas.microsoft.com/office/drawing/2014/main" id="{D4E9B659-057C-D395-D096-5DA8B25A4329}"/>
              </a:ext>
            </a:extLst>
          </p:cNvPr>
          <p:cNvCxnSpPr/>
          <p:nvPr/>
        </p:nvCxnSpPr>
        <p:spPr bwMode="auto">
          <a:xfrm>
            <a:off x="10889331"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907" name="Straight Connector 906">
            <a:extLst>
              <a:ext uri="{FF2B5EF4-FFF2-40B4-BE49-F238E27FC236}">
                <a16:creationId xmlns:a16="http://schemas.microsoft.com/office/drawing/2014/main" id="{6A7DF87A-FC3D-1CF8-4025-204B977EC22B}"/>
              </a:ext>
            </a:extLst>
          </p:cNvPr>
          <p:cNvCxnSpPr/>
          <p:nvPr/>
        </p:nvCxnSpPr>
        <p:spPr bwMode="auto">
          <a:xfrm>
            <a:off x="10915990"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908" name="Straight Connector 907">
            <a:extLst>
              <a:ext uri="{FF2B5EF4-FFF2-40B4-BE49-F238E27FC236}">
                <a16:creationId xmlns:a16="http://schemas.microsoft.com/office/drawing/2014/main" id="{3A346961-E0AD-7C47-C2C7-E59E10AFFFD0}"/>
              </a:ext>
            </a:extLst>
          </p:cNvPr>
          <p:cNvCxnSpPr/>
          <p:nvPr/>
        </p:nvCxnSpPr>
        <p:spPr bwMode="auto">
          <a:xfrm>
            <a:off x="10937317" y="5050580"/>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909" name="Straight Connector 908">
            <a:extLst>
              <a:ext uri="{FF2B5EF4-FFF2-40B4-BE49-F238E27FC236}">
                <a16:creationId xmlns:a16="http://schemas.microsoft.com/office/drawing/2014/main" id="{BE259277-C1E5-B917-BAA8-753D73D6FA54}"/>
              </a:ext>
            </a:extLst>
          </p:cNvPr>
          <p:cNvCxnSpPr/>
          <p:nvPr/>
        </p:nvCxnSpPr>
        <p:spPr bwMode="auto">
          <a:xfrm>
            <a:off x="11051950" y="5050580"/>
            <a:ext cx="0" cy="72152"/>
          </a:xfrm>
          <a:prstGeom prst="line">
            <a:avLst/>
          </a:prstGeom>
          <a:noFill/>
          <a:ln w="19050" cap="flat" cmpd="sng" algn="ctr">
            <a:solidFill>
              <a:schemeClr val="accent1"/>
            </a:solidFill>
            <a:prstDash val="solid"/>
            <a:round/>
            <a:headEnd type="none" w="med" len="med"/>
            <a:tailEnd type="none" w="med" len="med"/>
          </a:ln>
          <a:effectLst/>
        </p:spPr>
      </p:cxnSp>
      <p:sp>
        <p:nvSpPr>
          <p:cNvPr id="910" name="Freeform: Shape 909">
            <a:extLst>
              <a:ext uri="{FF2B5EF4-FFF2-40B4-BE49-F238E27FC236}">
                <a16:creationId xmlns:a16="http://schemas.microsoft.com/office/drawing/2014/main" id="{20192158-937C-31E4-9A14-023CA31DA5AB}"/>
              </a:ext>
            </a:extLst>
          </p:cNvPr>
          <p:cNvSpPr/>
          <p:nvPr/>
        </p:nvSpPr>
        <p:spPr bwMode="auto">
          <a:xfrm>
            <a:off x="7279920" y="4004166"/>
            <a:ext cx="3766901" cy="1087682"/>
          </a:xfrm>
          <a:custGeom>
            <a:avLst/>
            <a:gdLst>
              <a:gd name="connsiteX0" fmla="*/ 0 w 3766901"/>
              <a:gd name="connsiteY0" fmla="*/ 0 h 1087682"/>
              <a:gd name="connsiteX1" fmla="*/ 87974 w 3766901"/>
              <a:gd name="connsiteY1" fmla="*/ 0 h 1087682"/>
              <a:gd name="connsiteX2" fmla="*/ 87974 w 3766901"/>
              <a:gd name="connsiteY2" fmla="*/ 31990 h 1087682"/>
              <a:gd name="connsiteX3" fmla="*/ 130628 w 3766901"/>
              <a:gd name="connsiteY3" fmla="*/ 31990 h 1087682"/>
              <a:gd name="connsiteX4" fmla="*/ 130628 w 3766901"/>
              <a:gd name="connsiteY4" fmla="*/ 45320 h 1087682"/>
              <a:gd name="connsiteX5" fmla="*/ 183946 w 3766901"/>
              <a:gd name="connsiteY5" fmla="*/ 45320 h 1087682"/>
              <a:gd name="connsiteX6" fmla="*/ 183946 w 3766901"/>
              <a:gd name="connsiteY6" fmla="*/ 69313 h 1087682"/>
              <a:gd name="connsiteX7" fmla="*/ 218603 w 3766901"/>
              <a:gd name="connsiteY7" fmla="*/ 69313 h 1087682"/>
              <a:gd name="connsiteX8" fmla="*/ 223934 w 3766901"/>
              <a:gd name="connsiteY8" fmla="*/ 90640 h 1087682"/>
              <a:gd name="connsiteX9" fmla="*/ 250593 w 3766901"/>
              <a:gd name="connsiteY9" fmla="*/ 90640 h 1087682"/>
              <a:gd name="connsiteX10" fmla="*/ 250593 w 3766901"/>
              <a:gd name="connsiteY10" fmla="*/ 117299 h 1087682"/>
              <a:gd name="connsiteX11" fmla="*/ 306577 w 3766901"/>
              <a:gd name="connsiteY11" fmla="*/ 117299 h 1087682"/>
              <a:gd name="connsiteX12" fmla="*/ 306577 w 3766901"/>
              <a:gd name="connsiteY12" fmla="*/ 143958 h 1087682"/>
              <a:gd name="connsiteX13" fmla="*/ 354563 w 3766901"/>
              <a:gd name="connsiteY13" fmla="*/ 143958 h 1087682"/>
              <a:gd name="connsiteX14" fmla="*/ 354563 w 3766901"/>
              <a:gd name="connsiteY14" fmla="*/ 159953 h 1087682"/>
              <a:gd name="connsiteX15" fmla="*/ 389220 w 3766901"/>
              <a:gd name="connsiteY15" fmla="*/ 159953 h 1087682"/>
              <a:gd name="connsiteX16" fmla="*/ 389220 w 3766901"/>
              <a:gd name="connsiteY16" fmla="*/ 175948 h 1087682"/>
              <a:gd name="connsiteX17" fmla="*/ 431874 w 3766901"/>
              <a:gd name="connsiteY17" fmla="*/ 175948 h 1087682"/>
              <a:gd name="connsiteX18" fmla="*/ 431874 w 3766901"/>
              <a:gd name="connsiteY18" fmla="*/ 194610 h 1087682"/>
              <a:gd name="connsiteX19" fmla="*/ 461199 w 3766901"/>
              <a:gd name="connsiteY19" fmla="*/ 197275 h 1087682"/>
              <a:gd name="connsiteX20" fmla="*/ 469196 w 3766901"/>
              <a:gd name="connsiteY20" fmla="*/ 215937 h 1087682"/>
              <a:gd name="connsiteX21" fmla="*/ 498521 w 3766901"/>
              <a:gd name="connsiteY21" fmla="*/ 215937 h 1087682"/>
              <a:gd name="connsiteX22" fmla="*/ 498521 w 3766901"/>
              <a:gd name="connsiteY22" fmla="*/ 245261 h 1087682"/>
              <a:gd name="connsiteX23" fmla="*/ 519848 w 3766901"/>
              <a:gd name="connsiteY23" fmla="*/ 245261 h 1087682"/>
              <a:gd name="connsiteX24" fmla="*/ 519848 w 3766901"/>
              <a:gd name="connsiteY24" fmla="*/ 285250 h 1087682"/>
              <a:gd name="connsiteX25" fmla="*/ 546507 w 3766901"/>
              <a:gd name="connsiteY25" fmla="*/ 285250 h 1087682"/>
              <a:gd name="connsiteX26" fmla="*/ 546507 w 3766901"/>
              <a:gd name="connsiteY26" fmla="*/ 309243 h 1087682"/>
              <a:gd name="connsiteX27" fmla="*/ 581164 w 3766901"/>
              <a:gd name="connsiteY27" fmla="*/ 309243 h 1087682"/>
              <a:gd name="connsiteX28" fmla="*/ 581164 w 3766901"/>
              <a:gd name="connsiteY28" fmla="*/ 325238 h 1087682"/>
              <a:gd name="connsiteX29" fmla="*/ 602491 w 3766901"/>
              <a:gd name="connsiteY29" fmla="*/ 325238 h 1087682"/>
              <a:gd name="connsiteX30" fmla="*/ 602491 w 3766901"/>
              <a:gd name="connsiteY30" fmla="*/ 343899 h 1087682"/>
              <a:gd name="connsiteX31" fmla="*/ 631815 w 3766901"/>
              <a:gd name="connsiteY31" fmla="*/ 343899 h 1087682"/>
              <a:gd name="connsiteX32" fmla="*/ 631815 w 3766901"/>
              <a:gd name="connsiteY32" fmla="*/ 365226 h 1087682"/>
              <a:gd name="connsiteX33" fmla="*/ 671804 w 3766901"/>
              <a:gd name="connsiteY33" fmla="*/ 365226 h 1087682"/>
              <a:gd name="connsiteX34" fmla="*/ 671804 w 3766901"/>
              <a:gd name="connsiteY34" fmla="*/ 389219 h 1087682"/>
              <a:gd name="connsiteX35" fmla="*/ 690465 w 3766901"/>
              <a:gd name="connsiteY35" fmla="*/ 389219 h 1087682"/>
              <a:gd name="connsiteX36" fmla="*/ 690465 w 3766901"/>
              <a:gd name="connsiteY36" fmla="*/ 397217 h 1087682"/>
              <a:gd name="connsiteX37" fmla="*/ 709126 w 3766901"/>
              <a:gd name="connsiteY37" fmla="*/ 397217 h 1087682"/>
              <a:gd name="connsiteX38" fmla="*/ 709126 w 3766901"/>
              <a:gd name="connsiteY38" fmla="*/ 410547 h 1087682"/>
              <a:gd name="connsiteX39" fmla="*/ 762444 w 3766901"/>
              <a:gd name="connsiteY39" fmla="*/ 410547 h 1087682"/>
              <a:gd name="connsiteX40" fmla="*/ 762444 w 3766901"/>
              <a:gd name="connsiteY40" fmla="*/ 431874 h 1087682"/>
              <a:gd name="connsiteX41" fmla="*/ 829091 w 3766901"/>
              <a:gd name="connsiteY41" fmla="*/ 431874 h 1087682"/>
              <a:gd name="connsiteX42" fmla="*/ 829091 w 3766901"/>
              <a:gd name="connsiteY42" fmla="*/ 463864 h 1087682"/>
              <a:gd name="connsiteX43" fmla="*/ 874411 w 3766901"/>
              <a:gd name="connsiteY43" fmla="*/ 463864 h 1087682"/>
              <a:gd name="connsiteX44" fmla="*/ 874411 w 3766901"/>
              <a:gd name="connsiteY44" fmla="*/ 482526 h 1087682"/>
              <a:gd name="connsiteX45" fmla="*/ 925063 w 3766901"/>
              <a:gd name="connsiteY45" fmla="*/ 482526 h 1087682"/>
              <a:gd name="connsiteX46" fmla="*/ 925063 w 3766901"/>
              <a:gd name="connsiteY46" fmla="*/ 501187 h 1087682"/>
              <a:gd name="connsiteX47" fmla="*/ 981047 w 3766901"/>
              <a:gd name="connsiteY47" fmla="*/ 501187 h 1087682"/>
              <a:gd name="connsiteX48" fmla="*/ 981047 w 3766901"/>
              <a:gd name="connsiteY48" fmla="*/ 522514 h 1087682"/>
              <a:gd name="connsiteX49" fmla="*/ 999708 w 3766901"/>
              <a:gd name="connsiteY49" fmla="*/ 522514 h 1087682"/>
              <a:gd name="connsiteX50" fmla="*/ 999708 w 3766901"/>
              <a:gd name="connsiteY50" fmla="*/ 538509 h 1087682"/>
              <a:gd name="connsiteX51" fmla="*/ 1023701 w 3766901"/>
              <a:gd name="connsiteY51" fmla="*/ 538509 h 1087682"/>
              <a:gd name="connsiteX52" fmla="*/ 1042362 w 3766901"/>
              <a:gd name="connsiteY52" fmla="*/ 557170 h 1087682"/>
              <a:gd name="connsiteX53" fmla="*/ 1063690 w 3766901"/>
              <a:gd name="connsiteY53" fmla="*/ 557170 h 1087682"/>
              <a:gd name="connsiteX54" fmla="*/ 1063690 w 3766901"/>
              <a:gd name="connsiteY54" fmla="*/ 575832 h 1087682"/>
              <a:gd name="connsiteX55" fmla="*/ 1095680 w 3766901"/>
              <a:gd name="connsiteY55" fmla="*/ 575832 h 1087682"/>
              <a:gd name="connsiteX56" fmla="*/ 1095680 w 3766901"/>
              <a:gd name="connsiteY56" fmla="*/ 594493 h 1087682"/>
              <a:gd name="connsiteX57" fmla="*/ 1146332 w 3766901"/>
              <a:gd name="connsiteY57" fmla="*/ 594493 h 1087682"/>
              <a:gd name="connsiteX58" fmla="*/ 1146332 w 3766901"/>
              <a:gd name="connsiteY58" fmla="*/ 605156 h 1087682"/>
              <a:gd name="connsiteX59" fmla="*/ 1180989 w 3766901"/>
              <a:gd name="connsiteY59" fmla="*/ 605156 h 1087682"/>
              <a:gd name="connsiteX60" fmla="*/ 1180989 w 3766901"/>
              <a:gd name="connsiteY60" fmla="*/ 615820 h 1087682"/>
              <a:gd name="connsiteX61" fmla="*/ 1215645 w 3766901"/>
              <a:gd name="connsiteY61" fmla="*/ 615820 h 1087682"/>
              <a:gd name="connsiteX62" fmla="*/ 1223643 w 3766901"/>
              <a:gd name="connsiteY62" fmla="*/ 623818 h 1087682"/>
              <a:gd name="connsiteX63" fmla="*/ 1244970 w 3766901"/>
              <a:gd name="connsiteY63" fmla="*/ 623818 h 1087682"/>
              <a:gd name="connsiteX64" fmla="*/ 1244970 w 3766901"/>
              <a:gd name="connsiteY64" fmla="*/ 642479 h 1087682"/>
              <a:gd name="connsiteX65" fmla="*/ 1300954 w 3766901"/>
              <a:gd name="connsiteY65" fmla="*/ 642479 h 1087682"/>
              <a:gd name="connsiteX66" fmla="*/ 1300954 w 3766901"/>
              <a:gd name="connsiteY66" fmla="*/ 658474 h 1087682"/>
              <a:gd name="connsiteX67" fmla="*/ 1340942 w 3766901"/>
              <a:gd name="connsiteY67" fmla="*/ 658474 h 1087682"/>
              <a:gd name="connsiteX68" fmla="*/ 1340942 w 3766901"/>
              <a:gd name="connsiteY68" fmla="*/ 671804 h 1087682"/>
              <a:gd name="connsiteX69" fmla="*/ 1370267 w 3766901"/>
              <a:gd name="connsiteY69" fmla="*/ 671804 h 1087682"/>
              <a:gd name="connsiteX70" fmla="*/ 1370267 w 3766901"/>
              <a:gd name="connsiteY70" fmla="*/ 685133 h 1087682"/>
              <a:gd name="connsiteX71" fmla="*/ 1412921 w 3766901"/>
              <a:gd name="connsiteY71" fmla="*/ 685133 h 1087682"/>
              <a:gd name="connsiteX72" fmla="*/ 1412921 w 3766901"/>
              <a:gd name="connsiteY72" fmla="*/ 687799 h 1087682"/>
              <a:gd name="connsiteX73" fmla="*/ 1460907 w 3766901"/>
              <a:gd name="connsiteY73" fmla="*/ 687799 h 1087682"/>
              <a:gd name="connsiteX74" fmla="*/ 1460907 w 3766901"/>
              <a:gd name="connsiteY74" fmla="*/ 698463 h 1087682"/>
              <a:gd name="connsiteX75" fmla="*/ 1495564 w 3766901"/>
              <a:gd name="connsiteY75" fmla="*/ 698463 h 1087682"/>
              <a:gd name="connsiteX76" fmla="*/ 1506227 w 3766901"/>
              <a:gd name="connsiteY76" fmla="*/ 709126 h 1087682"/>
              <a:gd name="connsiteX77" fmla="*/ 1530220 w 3766901"/>
              <a:gd name="connsiteY77" fmla="*/ 709126 h 1087682"/>
              <a:gd name="connsiteX78" fmla="*/ 1530220 w 3766901"/>
              <a:gd name="connsiteY78" fmla="*/ 717124 h 1087682"/>
              <a:gd name="connsiteX79" fmla="*/ 1570208 w 3766901"/>
              <a:gd name="connsiteY79" fmla="*/ 717124 h 1087682"/>
              <a:gd name="connsiteX80" fmla="*/ 1580872 w 3766901"/>
              <a:gd name="connsiteY80" fmla="*/ 727788 h 1087682"/>
              <a:gd name="connsiteX81" fmla="*/ 1610197 w 3766901"/>
              <a:gd name="connsiteY81" fmla="*/ 727788 h 1087682"/>
              <a:gd name="connsiteX82" fmla="*/ 1610197 w 3766901"/>
              <a:gd name="connsiteY82" fmla="*/ 749114 h 1087682"/>
              <a:gd name="connsiteX83" fmla="*/ 1639522 w 3766901"/>
              <a:gd name="connsiteY83" fmla="*/ 749114 h 1087682"/>
              <a:gd name="connsiteX84" fmla="*/ 1639522 w 3766901"/>
              <a:gd name="connsiteY84" fmla="*/ 762444 h 1087682"/>
              <a:gd name="connsiteX85" fmla="*/ 1692839 w 3766901"/>
              <a:gd name="connsiteY85" fmla="*/ 767776 h 1087682"/>
              <a:gd name="connsiteX86" fmla="*/ 1692839 w 3766901"/>
              <a:gd name="connsiteY86" fmla="*/ 775773 h 1087682"/>
              <a:gd name="connsiteX87" fmla="*/ 1751489 w 3766901"/>
              <a:gd name="connsiteY87" fmla="*/ 775773 h 1087682"/>
              <a:gd name="connsiteX88" fmla="*/ 1754155 w 3766901"/>
              <a:gd name="connsiteY88" fmla="*/ 797100 h 1087682"/>
              <a:gd name="connsiteX89" fmla="*/ 1802141 w 3766901"/>
              <a:gd name="connsiteY89" fmla="*/ 797100 h 1087682"/>
              <a:gd name="connsiteX90" fmla="*/ 1810139 w 3766901"/>
              <a:gd name="connsiteY90" fmla="*/ 810430 h 1087682"/>
              <a:gd name="connsiteX91" fmla="*/ 1852793 w 3766901"/>
              <a:gd name="connsiteY91" fmla="*/ 810430 h 1087682"/>
              <a:gd name="connsiteX92" fmla="*/ 1863456 w 3766901"/>
              <a:gd name="connsiteY92" fmla="*/ 821093 h 1087682"/>
              <a:gd name="connsiteX93" fmla="*/ 1876786 w 3766901"/>
              <a:gd name="connsiteY93" fmla="*/ 834423 h 1087682"/>
              <a:gd name="connsiteX94" fmla="*/ 1911442 w 3766901"/>
              <a:gd name="connsiteY94" fmla="*/ 834423 h 1087682"/>
              <a:gd name="connsiteX95" fmla="*/ 1914108 w 3766901"/>
              <a:gd name="connsiteY95" fmla="*/ 855750 h 1087682"/>
              <a:gd name="connsiteX96" fmla="*/ 2018078 w 3766901"/>
              <a:gd name="connsiteY96" fmla="*/ 855750 h 1087682"/>
              <a:gd name="connsiteX97" fmla="*/ 2018078 w 3766901"/>
              <a:gd name="connsiteY97" fmla="*/ 887741 h 1087682"/>
              <a:gd name="connsiteX98" fmla="*/ 2119382 w 3766901"/>
              <a:gd name="connsiteY98" fmla="*/ 887741 h 1087682"/>
              <a:gd name="connsiteX99" fmla="*/ 2122048 w 3766901"/>
              <a:gd name="connsiteY99" fmla="*/ 909068 h 1087682"/>
              <a:gd name="connsiteX100" fmla="*/ 2194027 w 3766901"/>
              <a:gd name="connsiteY100" fmla="*/ 909068 h 1087682"/>
              <a:gd name="connsiteX101" fmla="*/ 2196692 w 3766901"/>
              <a:gd name="connsiteY101" fmla="*/ 927729 h 1087682"/>
              <a:gd name="connsiteX102" fmla="*/ 2263340 w 3766901"/>
              <a:gd name="connsiteY102" fmla="*/ 927729 h 1087682"/>
              <a:gd name="connsiteX103" fmla="*/ 2266006 w 3766901"/>
              <a:gd name="connsiteY103" fmla="*/ 951722 h 1087682"/>
              <a:gd name="connsiteX104" fmla="*/ 2460615 w 3766901"/>
              <a:gd name="connsiteY104" fmla="*/ 951722 h 1087682"/>
              <a:gd name="connsiteX105" fmla="*/ 2460615 w 3766901"/>
              <a:gd name="connsiteY105" fmla="*/ 978381 h 1087682"/>
              <a:gd name="connsiteX106" fmla="*/ 2548590 w 3766901"/>
              <a:gd name="connsiteY106" fmla="*/ 978381 h 1087682"/>
              <a:gd name="connsiteX107" fmla="*/ 2548590 w 3766901"/>
              <a:gd name="connsiteY107" fmla="*/ 999708 h 1087682"/>
              <a:gd name="connsiteX108" fmla="*/ 2716541 w 3766901"/>
              <a:gd name="connsiteY108" fmla="*/ 999708 h 1087682"/>
              <a:gd name="connsiteX109" fmla="*/ 2716541 w 3766901"/>
              <a:gd name="connsiteY109" fmla="*/ 1026367 h 1087682"/>
              <a:gd name="connsiteX110" fmla="*/ 2796518 w 3766901"/>
              <a:gd name="connsiteY110" fmla="*/ 1026367 h 1087682"/>
              <a:gd name="connsiteX111" fmla="*/ 2799183 w 3766901"/>
              <a:gd name="connsiteY111" fmla="*/ 1045028 h 1087682"/>
              <a:gd name="connsiteX112" fmla="*/ 3204399 w 3766901"/>
              <a:gd name="connsiteY112" fmla="*/ 1045028 h 1087682"/>
              <a:gd name="connsiteX113" fmla="*/ 3204399 w 3766901"/>
              <a:gd name="connsiteY113" fmla="*/ 1087682 h 1087682"/>
              <a:gd name="connsiteX114" fmla="*/ 3766901 w 3766901"/>
              <a:gd name="connsiteY114" fmla="*/ 1087682 h 108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766901" h="1087682">
                <a:moveTo>
                  <a:pt x="0" y="0"/>
                </a:moveTo>
                <a:lnTo>
                  <a:pt x="87974" y="0"/>
                </a:lnTo>
                <a:lnTo>
                  <a:pt x="87974" y="31990"/>
                </a:lnTo>
                <a:lnTo>
                  <a:pt x="130628" y="31990"/>
                </a:lnTo>
                <a:lnTo>
                  <a:pt x="130628" y="45320"/>
                </a:lnTo>
                <a:lnTo>
                  <a:pt x="183946" y="45320"/>
                </a:lnTo>
                <a:lnTo>
                  <a:pt x="183946" y="69313"/>
                </a:lnTo>
                <a:lnTo>
                  <a:pt x="218603" y="69313"/>
                </a:lnTo>
                <a:lnTo>
                  <a:pt x="223934" y="90640"/>
                </a:lnTo>
                <a:lnTo>
                  <a:pt x="250593" y="90640"/>
                </a:lnTo>
                <a:lnTo>
                  <a:pt x="250593" y="117299"/>
                </a:lnTo>
                <a:lnTo>
                  <a:pt x="306577" y="117299"/>
                </a:lnTo>
                <a:lnTo>
                  <a:pt x="306577" y="143958"/>
                </a:lnTo>
                <a:lnTo>
                  <a:pt x="354563" y="143958"/>
                </a:lnTo>
                <a:lnTo>
                  <a:pt x="354563" y="159953"/>
                </a:lnTo>
                <a:lnTo>
                  <a:pt x="389220" y="159953"/>
                </a:lnTo>
                <a:lnTo>
                  <a:pt x="389220" y="175948"/>
                </a:lnTo>
                <a:lnTo>
                  <a:pt x="431874" y="175948"/>
                </a:lnTo>
                <a:lnTo>
                  <a:pt x="431874" y="194610"/>
                </a:lnTo>
                <a:lnTo>
                  <a:pt x="461199" y="197275"/>
                </a:lnTo>
                <a:lnTo>
                  <a:pt x="469196" y="215937"/>
                </a:lnTo>
                <a:lnTo>
                  <a:pt x="498521" y="215937"/>
                </a:lnTo>
                <a:lnTo>
                  <a:pt x="498521" y="245261"/>
                </a:lnTo>
                <a:lnTo>
                  <a:pt x="519848" y="245261"/>
                </a:lnTo>
                <a:lnTo>
                  <a:pt x="519848" y="285250"/>
                </a:lnTo>
                <a:lnTo>
                  <a:pt x="546507" y="285250"/>
                </a:lnTo>
                <a:lnTo>
                  <a:pt x="546507" y="309243"/>
                </a:lnTo>
                <a:lnTo>
                  <a:pt x="581164" y="309243"/>
                </a:lnTo>
                <a:lnTo>
                  <a:pt x="581164" y="325238"/>
                </a:lnTo>
                <a:lnTo>
                  <a:pt x="602491" y="325238"/>
                </a:lnTo>
                <a:lnTo>
                  <a:pt x="602491" y="343899"/>
                </a:lnTo>
                <a:lnTo>
                  <a:pt x="631815" y="343899"/>
                </a:lnTo>
                <a:lnTo>
                  <a:pt x="631815" y="365226"/>
                </a:lnTo>
                <a:lnTo>
                  <a:pt x="671804" y="365226"/>
                </a:lnTo>
                <a:lnTo>
                  <a:pt x="671804" y="389219"/>
                </a:lnTo>
                <a:lnTo>
                  <a:pt x="690465" y="389219"/>
                </a:lnTo>
                <a:lnTo>
                  <a:pt x="690465" y="397217"/>
                </a:lnTo>
                <a:lnTo>
                  <a:pt x="709126" y="397217"/>
                </a:lnTo>
                <a:lnTo>
                  <a:pt x="709126" y="410547"/>
                </a:lnTo>
                <a:lnTo>
                  <a:pt x="762444" y="410547"/>
                </a:lnTo>
                <a:lnTo>
                  <a:pt x="762444" y="431874"/>
                </a:lnTo>
                <a:lnTo>
                  <a:pt x="829091" y="431874"/>
                </a:lnTo>
                <a:lnTo>
                  <a:pt x="829091" y="463864"/>
                </a:lnTo>
                <a:lnTo>
                  <a:pt x="874411" y="463864"/>
                </a:lnTo>
                <a:lnTo>
                  <a:pt x="874411" y="482526"/>
                </a:lnTo>
                <a:lnTo>
                  <a:pt x="925063" y="482526"/>
                </a:lnTo>
                <a:lnTo>
                  <a:pt x="925063" y="501187"/>
                </a:lnTo>
                <a:lnTo>
                  <a:pt x="981047" y="501187"/>
                </a:lnTo>
                <a:lnTo>
                  <a:pt x="981047" y="522514"/>
                </a:lnTo>
                <a:lnTo>
                  <a:pt x="999708" y="522514"/>
                </a:lnTo>
                <a:lnTo>
                  <a:pt x="999708" y="538509"/>
                </a:lnTo>
                <a:lnTo>
                  <a:pt x="1023701" y="538509"/>
                </a:lnTo>
                <a:lnTo>
                  <a:pt x="1042362" y="557170"/>
                </a:lnTo>
                <a:lnTo>
                  <a:pt x="1063690" y="557170"/>
                </a:lnTo>
                <a:lnTo>
                  <a:pt x="1063690" y="575832"/>
                </a:lnTo>
                <a:lnTo>
                  <a:pt x="1095680" y="575832"/>
                </a:lnTo>
                <a:lnTo>
                  <a:pt x="1095680" y="594493"/>
                </a:lnTo>
                <a:lnTo>
                  <a:pt x="1146332" y="594493"/>
                </a:lnTo>
                <a:lnTo>
                  <a:pt x="1146332" y="605156"/>
                </a:lnTo>
                <a:lnTo>
                  <a:pt x="1180989" y="605156"/>
                </a:lnTo>
                <a:lnTo>
                  <a:pt x="1180989" y="615820"/>
                </a:lnTo>
                <a:lnTo>
                  <a:pt x="1215645" y="615820"/>
                </a:lnTo>
                <a:lnTo>
                  <a:pt x="1223643" y="623818"/>
                </a:lnTo>
                <a:lnTo>
                  <a:pt x="1244970" y="623818"/>
                </a:lnTo>
                <a:lnTo>
                  <a:pt x="1244970" y="642479"/>
                </a:lnTo>
                <a:lnTo>
                  <a:pt x="1300954" y="642479"/>
                </a:lnTo>
                <a:lnTo>
                  <a:pt x="1300954" y="658474"/>
                </a:lnTo>
                <a:lnTo>
                  <a:pt x="1340942" y="658474"/>
                </a:lnTo>
                <a:lnTo>
                  <a:pt x="1340942" y="671804"/>
                </a:lnTo>
                <a:lnTo>
                  <a:pt x="1370267" y="671804"/>
                </a:lnTo>
                <a:lnTo>
                  <a:pt x="1370267" y="685133"/>
                </a:lnTo>
                <a:lnTo>
                  <a:pt x="1412921" y="685133"/>
                </a:lnTo>
                <a:lnTo>
                  <a:pt x="1412921" y="687799"/>
                </a:lnTo>
                <a:lnTo>
                  <a:pt x="1460907" y="687799"/>
                </a:lnTo>
                <a:lnTo>
                  <a:pt x="1460907" y="698463"/>
                </a:lnTo>
                <a:lnTo>
                  <a:pt x="1495564" y="698463"/>
                </a:lnTo>
                <a:lnTo>
                  <a:pt x="1506227" y="709126"/>
                </a:lnTo>
                <a:lnTo>
                  <a:pt x="1530220" y="709126"/>
                </a:lnTo>
                <a:lnTo>
                  <a:pt x="1530220" y="717124"/>
                </a:lnTo>
                <a:lnTo>
                  <a:pt x="1570208" y="717124"/>
                </a:lnTo>
                <a:lnTo>
                  <a:pt x="1580872" y="727788"/>
                </a:lnTo>
                <a:lnTo>
                  <a:pt x="1610197" y="727788"/>
                </a:lnTo>
                <a:lnTo>
                  <a:pt x="1610197" y="749114"/>
                </a:lnTo>
                <a:lnTo>
                  <a:pt x="1639522" y="749114"/>
                </a:lnTo>
                <a:lnTo>
                  <a:pt x="1639522" y="762444"/>
                </a:lnTo>
                <a:lnTo>
                  <a:pt x="1692839" y="767776"/>
                </a:lnTo>
                <a:lnTo>
                  <a:pt x="1692839" y="775773"/>
                </a:lnTo>
                <a:lnTo>
                  <a:pt x="1751489" y="775773"/>
                </a:lnTo>
                <a:lnTo>
                  <a:pt x="1754155" y="797100"/>
                </a:lnTo>
                <a:lnTo>
                  <a:pt x="1802141" y="797100"/>
                </a:lnTo>
                <a:lnTo>
                  <a:pt x="1810139" y="810430"/>
                </a:lnTo>
                <a:lnTo>
                  <a:pt x="1852793" y="810430"/>
                </a:lnTo>
                <a:lnTo>
                  <a:pt x="1863456" y="821093"/>
                </a:lnTo>
                <a:lnTo>
                  <a:pt x="1876786" y="834423"/>
                </a:lnTo>
                <a:lnTo>
                  <a:pt x="1911442" y="834423"/>
                </a:lnTo>
                <a:lnTo>
                  <a:pt x="1914108" y="855750"/>
                </a:lnTo>
                <a:lnTo>
                  <a:pt x="2018078" y="855750"/>
                </a:lnTo>
                <a:lnTo>
                  <a:pt x="2018078" y="887741"/>
                </a:lnTo>
                <a:lnTo>
                  <a:pt x="2119382" y="887741"/>
                </a:lnTo>
                <a:lnTo>
                  <a:pt x="2122048" y="909068"/>
                </a:lnTo>
                <a:lnTo>
                  <a:pt x="2194027" y="909068"/>
                </a:lnTo>
                <a:lnTo>
                  <a:pt x="2196692" y="927729"/>
                </a:lnTo>
                <a:lnTo>
                  <a:pt x="2263340" y="927729"/>
                </a:lnTo>
                <a:lnTo>
                  <a:pt x="2266006" y="951722"/>
                </a:lnTo>
                <a:lnTo>
                  <a:pt x="2460615" y="951722"/>
                </a:lnTo>
                <a:lnTo>
                  <a:pt x="2460615" y="978381"/>
                </a:lnTo>
                <a:lnTo>
                  <a:pt x="2548590" y="978381"/>
                </a:lnTo>
                <a:lnTo>
                  <a:pt x="2548590" y="999708"/>
                </a:lnTo>
                <a:lnTo>
                  <a:pt x="2716541" y="999708"/>
                </a:lnTo>
                <a:lnTo>
                  <a:pt x="2716541" y="1026367"/>
                </a:lnTo>
                <a:lnTo>
                  <a:pt x="2796518" y="1026367"/>
                </a:lnTo>
                <a:lnTo>
                  <a:pt x="2799183" y="1045028"/>
                </a:lnTo>
                <a:lnTo>
                  <a:pt x="3204399" y="1045028"/>
                </a:lnTo>
                <a:lnTo>
                  <a:pt x="3204399" y="1087682"/>
                </a:lnTo>
                <a:lnTo>
                  <a:pt x="3766901" y="1087682"/>
                </a:lnTo>
              </a:path>
            </a:pathLst>
          </a:custGeom>
          <a:noFill/>
          <a:ln w="28575">
            <a:solidFill>
              <a:schemeClr val="accent1"/>
            </a:solidFill>
            <a:miter lim="800000"/>
            <a:headEnd/>
            <a:tailEnd/>
          </a:ln>
        </p:spPr>
        <p:txBody>
          <a:bodyPr rtlCol="0" anchor="ctr"/>
          <a:lstStyle/>
          <a:p>
            <a:pPr algn="ctr"/>
            <a:endParaRPr lang="en-US"/>
          </a:p>
        </p:txBody>
      </p:sp>
      <p:cxnSp>
        <p:nvCxnSpPr>
          <p:cNvPr id="911" name="Straight Connector 910">
            <a:extLst>
              <a:ext uri="{FF2B5EF4-FFF2-40B4-BE49-F238E27FC236}">
                <a16:creationId xmlns:a16="http://schemas.microsoft.com/office/drawing/2014/main" id="{A844E28D-B605-2C83-0CA0-C1230F094161}"/>
              </a:ext>
            </a:extLst>
          </p:cNvPr>
          <p:cNvCxnSpPr/>
          <p:nvPr/>
        </p:nvCxnSpPr>
        <p:spPr bwMode="auto">
          <a:xfrm>
            <a:off x="9700347" y="4925283"/>
            <a:ext cx="0" cy="72152"/>
          </a:xfrm>
          <a:prstGeom prst="line">
            <a:avLst/>
          </a:prstGeom>
          <a:noFill/>
          <a:ln w="19050" cap="flat" cmpd="sng" algn="ctr">
            <a:solidFill>
              <a:schemeClr val="accent1"/>
            </a:solidFill>
            <a:prstDash val="solid"/>
            <a:round/>
            <a:headEnd type="none" w="med" len="med"/>
            <a:tailEnd type="none" w="med" len="med"/>
          </a:ln>
          <a:effectLst/>
        </p:spPr>
      </p:cxnSp>
      <p:cxnSp>
        <p:nvCxnSpPr>
          <p:cNvPr id="912" name="Straight Connector 911">
            <a:extLst>
              <a:ext uri="{FF2B5EF4-FFF2-40B4-BE49-F238E27FC236}">
                <a16:creationId xmlns:a16="http://schemas.microsoft.com/office/drawing/2014/main" id="{D2B25AA9-003A-454D-35C9-1B5BF1D822D3}"/>
              </a:ext>
            </a:extLst>
          </p:cNvPr>
          <p:cNvCxnSpPr>
            <a:cxnSpLocks/>
          </p:cNvCxnSpPr>
          <p:nvPr/>
        </p:nvCxnSpPr>
        <p:spPr bwMode="auto">
          <a:xfrm>
            <a:off x="9148536" y="4455324"/>
            <a:ext cx="0" cy="92683"/>
          </a:xfrm>
          <a:prstGeom prst="line">
            <a:avLst/>
          </a:prstGeom>
          <a:noFill/>
          <a:ln w="19050" cap="flat" cmpd="sng" algn="ctr">
            <a:solidFill>
              <a:schemeClr val="bg1"/>
            </a:solidFill>
            <a:prstDash val="solid"/>
            <a:round/>
            <a:headEnd type="none" w="med" len="med"/>
            <a:tailEnd type="none" w="med" len="med"/>
          </a:ln>
          <a:effectLst/>
        </p:spPr>
      </p:cxnSp>
      <p:cxnSp>
        <p:nvCxnSpPr>
          <p:cNvPr id="913" name="Straight Connector 912">
            <a:extLst>
              <a:ext uri="{FF2B5EF4-FFF2-40B4-BE49-F238E27FC236}">
                <a16:creationId xmlns:a16="http://schemas.microsoft.com/office/drawing/2014/main" id="{75560F4C-969D-9319-088D-CC98C513188E}"/>
              </a:ext>
            </a:extLst>
          </p:cNvPr>
          <p:cNvCxnSpPr>
            <a:cxnSpLocks/>
          </p:cNvCxnSpPr>
          <p:nvPr/>
        </p:nvCxnSpPr>
        <p:spPr bwMode="auto">
          <a:xfrm>
            <a:off x="3260112" y="1901509"/>
            <a:ext cx="0" cy="92683"/>
          </a:xfrm>
          <a:prstGeom prst="line">
            <a:avLst/>
          </a:prstGeom>
          <a:noFill/>
          <a:ln w="19050"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33224520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86B544-743C-443D-AE0E-25F41CF2A945}"/>
              </a:ext>
            </a:extLst>
          </p:cNvPr>
          <p:cNvSpPr>
            <a:spLocks noGrp="1"/>
          </p:cNvSpPr>
          <p:nvPr>
            <p:ph type="title"/>
          </p:nvPr>
        </p:nvSpPr>
        <p:spPr>
          <a:xfrm>
            <a:off x="609765" y="238135"/>
            <a:ext cx="11141055" cy="1103313"/>
          </a:xfrm>
        </p:spPr>
        <p:txBody>
          <a:bodyPr/>
          <a:lstStyle/>
          <a:p>
            <a:r>
              <a:rPr lang="en-US" dirty="0"/>
              <a:t>Study 309/KEYNOTE-775: TEAEs</a:t>
            </a:r>
          </a:p>
        </p:txBody>
      </p:sp>
      <p:sp>
        <p:nvSpPr>
          <p:cNvPr id="10" name="Text Box 15">
            <a:extLst>
              <a:ext uri="{FF2B5EF4-FFF2-40B4-BE49-F238E27FC236}">
                <a16:creationId xmlns:a16="http://schemas.microsoft.com/office/drawing/2014/main" id="{B7BCC856-FFBD-A847-9718-DC42E7147226}"/>
              </a:ext>
            </a:extLst>
          </p:cNvPr>
          <p:cNvSpPr txBox="1">
            <a:spLocks noChangeArrowheads="1"/>
          </p:cNvSpPr>
          <p:nvPr/>
        </p:nvSpPr>
        <p:spPr bwMode="auto">
          <a:xfrm>
            <a:off x="422912" y="6368603"/>
            <a:ext cx="7853363"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mn-cs"/>
              </a:rPr>
              <a:t>Makker. NEJM. 2022;386:437. Makker. JCO. 2023;[Epub].</a:t>
            </a:r>
          </a:p>
        </p:txBody>
      </p:sp>
      <p:graphicFrame>
        <p:nvGraphicFramePr>
          <p:cNvPr id="8" name="Group 155">
            <a:extLst>
              <a:ext uri="{FF2B5EF4-FFF2-40B4-BE49-F238E27FC236}">
                <a16:creationId xmlns:a16="http://schemas.microsoft.com/office/drawing/2014/main" id="{F5AEC90D-AB54-410E-99E1-6B5DC74E76D8}"/>
              </a:ext>
            </a:extLst>
          </p:cNvPr>
          <p:cNvGraphicFramePr>
            <a:graphicFrameLocks/>
          </p:cNvGraphicFramePr>
          <p:nvPr/>
        </p:nvGraphicFramePr>
        <p:xfrm>
          <a:off x="719141" y="1599809"/>
          <a:ext cx="5641247" cy="3688188"/>
        </p:xfrm>
        <a:graphic>
          <a:graphicData uri="http://schemas.openxmlformats.org/drawingml/2006/table">
            <a:tbl>
              <a:tblPr/>
              <a:tblGrid>
                <a:gridCol w="1868243">
                  <a:extLst>
                    <a:ext uri="{9D8B030D-6E8A-4147-A177-3AD203B41FA5}">
                      <a16:colId xmlns:a16="http://schemas.microsoft.com/office/drawing/2014/main" val="20000"/>
                    </a:ext>
                  </a:extLst>
                </a:gridCol>
                <a:gridCol w="943251">
                  <a:extLst>
                    <a:ext uri="{9D8B030D-6E8A-4147-A177-3AD203B41FA5}">
                      <a16:colId xmlns:a16="http://schemas.microsoft.com/office/drawing/2014/main" val="1238656420"/>
                    </a:ext>
                  </a:extLst>
                </a:gridCol>
                <a:gridCol w="943251">
                  <a:extLst>
                    <a:ext uri="{9D8B030D-6E8A-4147-A177-3AD203B41FA5}">
                      <a16:colId xmlns:a16="http://schemas.microsoft.com/office/drawing/2014/main" val="3873078834"/>
                    </a:ext>
                  </a:extLst>
                </a:gridCol>
                <a:gridCol w="943251">
                  <a:extLst>
                    <a:ext uri="{9D8B030D-6E8A-4147-A177-3AD203B41FA5}">
                      <a16:colId xmlns:a16="http://schemas.microsoft.com/office/drawing/2014/main" val="1328308896"/>
                    </a:ext>
                  </a:extLst>
                </a:gridCol>
                <a:gridCol w="943251">
                  <a:extLst>
                    <a:ext uri="{9D8B030D-6E8A-4147-A177-3AD203B41FA5}">
                      <a16:colId xmlns:a16="http://schemas.microsoft.com/office/drawing/2014/main" val="3105812049"/>
                    </a:ext>
                  </a:extLst>
                </a:gridCol>
              </a:tblGrid>
              <a:tr h="370052">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TEAE,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600" b="1" dirty="0">
                          <a:latin typeface="Calibri" panose="020F0502020204030204" pitchFamily="34" charset="0"/>
                          <a:cs typeface="Calibri" panose="020F0502020204030204" pitchFamily="34" charset="0"/>
                        </a:rPr>
                        <a:t>Lenvatinib + Pembrolizumab</a:t>
                      </a:r>
                    </a:p>
                    <a:p>
                      <a:pPr algn="ctr"/>
                      <a:r>
                        <a:rPr lang="en-US" sz="1600" b="1" dirty="0">
                          <a:latin typeface="Calibri" panose="020F0502020204030204" pitchFamily="34" charset="0"/>
                          <a:cs typeface="Calibri" panose="020F0502020204030204" pitchFamily="34" charset="0"/>
                        </a:rPr>
                        <a:t>(n = 406)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en-US" sz="1600" b="1" i="0" dirty="0">
                        <a:latin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482"/>
                    </a:solidFill>
                  </a:tcPr>
                </a:tc>
                <a:tc gridSpan="2">
                  <a:txBody>
                    <a:bodyPr/>
                    <a:lstStyle/>
                    <a:p>
                      <a:pPr algn="ctr"/>
                      <a:r>
                        <a:rPr lang="en-US" sz="1600" b="1" dirty="0">
                          <a:latin typeface="Calibri" panose="020F0502020204030204" pitchFamily="34" charset="0"/>
                          <a:cs typeface="Calibri" panose="020F0502020204030204" pitchFamily="34" charset="0"/>
                        </a:rPr>
                        <a:t>Doxorubicin or Paclitaxel</a:t>
                      </a:r>
                    </a:p>
                    <a:p>
                      <a:pPr algn="ctr"/>
                      <a:r>
                        <a:rPr lang="en-US" sz="1600" b="1" dirty="0">
                          <a:latin typeface="Calibri" panose="020F0502020204030204" pitchFamily="34" charset="0"/>
                          <a:cs typeface="Calibri" panose="020F0502020204030204" pitchFamily="34" charset="0"/>
                        </a:rPr>
                        <a:t>(n = 388)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US" sz="1600" b="1" i="0" dirty="0">
                        <a:latin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482"/>
                    </a:solidFill>
                  </a:tcPr>
                </a:tc>
                <a:extLst>
                  <a:ext uri="{0D108BD9-81ED-4DB2-BD59-A6C34878D82A}">
                    <a16:rowId xmlns:a16="http://schemas.microsoft.com/office/drawing/2014/main" val="45661163"/>
                  </a:ext>
                </a:extLst>
              </a:tr>
              <a:tr h="28428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04482"/>
                    </a:solidFill>
                  </a:tcPr>
                </a:tc>
                <a:tc>
                  <a:txBody>
                    <a:bodyPr/>
                    <a:lstStyle/>
                    <a:p>
                      <a:pPr algn="ctr"/>
                      <a:r>
                        <a:rPr lang="en-US" sz="1600" b="1" dirty="0">
                          <a:latin typeface="Calibri" panose="020F0502020204030204" pitchFamily="34" charset="0"/>
                          <a:cs typeface="Calibri" panose="020F0502020204030204" pitchFamily="34" charset="0"/>
                        </a:rPr>
                        <a:t>Any Grade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algn="ctr"/>
                      <a:r>
                        <a:rPr lang="en-US" sz="1600" b="1" dirty="0">
                          <a:latin typeface="Calibri" panose="020F0502020204030204" pitchFamily="34" charset="0"/>
                          <a:cs typeface="Calibri" panose="020F0502020204030204" pitchFamily="34" charset="0"/>
                        </a:rPr>
                        <a:t>Grade ≥3*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algn="ctr"/>
                      <a:r>
                        <a:rPr lang="en-US" sz="1600" b="1" dirty="0">
                          <a:latin typeface="Calibri" panose="020F0502020204030204" pitchFamily="34" charset="0"/>
                          <a:cs typeface="Calibri" panose="020F0502020204030204" pitchFamily="34" charset="0"/>
                        </a:rPr>
                        <a:t>Any Grade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60000"/>
                        <a:lumOff val="40000"/>
                      </a:schemeClr>
                    </a:solidFill>
                  </a:tcPr>
                </a:tc>
                <a:tc>
                  <a:txBody>
                    <a:bodyPr/>
                    <a:lstStyle/>
                    <a:p>
                      <a:pPr algn="ctr"/>
                      <a:r>
                        <a:rPr lang="en-US" sz="1600" b="1" dirty="0">
                          <a:latin typeface="Calibri" panose="020F0502020204030204" pitchFamily="34" charset="0"/>
                          <a:cs typeface="Calibri" panose="020F0502020204030204" pitchFamily="34" charset="0"/>
                        </a:rPr>
                        <a:t>Grade ≥3*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60000"/>
                        <a:lumOff val="40000"/>
                      </a:schemeClr>
                    </a:solidFill>
                  </a:tcPr>
                </a:tc>
                <a:extLst>
                  <a:ext uri="{0D108BD9-81ED-4DB2-BD59-A6C34878D82A}">
                    <a16:rowId xmlns:a16="http://schemas.microsoft.com/office/drawing/2014/main" val="10000"/>
                  </a:ext>
                </a:extLst>
              </a:tr>
              <a:tr h="1535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Hypertension</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Hypothyroidism</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Diarrhea</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Nausea</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Decreased appetite</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Vomiting</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Weight decrease</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Fatigue</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Arthralgia</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65.0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58.9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bl>
          </a:graphicData>
        </a:graphic>
      </p:graphicFrame>
      <p:graphicFrame>
        <p:nvGraphicFramePr>
          <p:cNvPr id="11" name="Group 155">
            <a:extLst>
              <a:ext uri="{FF2B5EF4-FFF2-40B4-BE49-F238E27FC236}">
                <a16:creationId xmlns:a16="http://schemas.microsoft.com/office/drawing/2014/main" id="{FD9E3B95-F7CF-4619-8536-6A2FEC721F08}"/>
              </a:ext>
            </a:extLst>
          </p:cNvPr>
          <p:cNvGraphicFramePr>
            <a:graphicFrameLocks/>
          </p:cNvGraphicFramePr>
          <p:nvPr/>
        </p:nvGraphicFramePr>
        <p:xfrm>
          <a:off x="6501217" y="1601799"/>
          <a:ext cx="4971019" cy="3200508"/>
        </p:xfrm>
        <a:graphic>
          <a:graphicData uri="http://schemas.openxmlformats.org/drawingml/2006/table">
            <a:tbl>
              <a:tblPr/>
              <a:tblGrid>
                <a:gridCol w="1362031">
                  <a:extLst>
                    <a:ext uri="{9D8B030D-6E8A-4147-A177-3AD203B41FA5}">
                      <a16:colId xmlns:a16="http://schemas.microsoft.com/office/drawing/2014/main" val="20000"/>
                    </a:ext>
                  </a:extLst>
                </a:gridCol>
                <a:gridCol w="902247">
                  <a:extLst>
                    <a:ext uri="{9D8B030D-6E8A-4147-A177-3AD203B41FA5}">
                      <a16:colId xmlns:a16="http://schemas.microsoft.com/office/drawing/2014/main" val="1238656420"/>
                    </a:ext>
                  </a:extLst>
                </a:gridCol>
                <a:gridCol w="902247">
                  <a:extLst>
                    <a:ext uri="{9D8B030D-6E8A-4147-A177-3AD203B41FA5}">
                      <a16:colId xmlns:a16="http://schemas.microsoft.com/office/drawing/2014/main" val="3873078834"/>
                    </a:ext>
                  </a:extLst>
                </a:gridCol>
                <a:gridCol w="902247">
                  <a:extLst>
                    <a:ext uri="{9D8B030D-6E8A-4147-A177-3AD203B41FA5}">
                      <a16:colId xmlns:a16="http://schemas.microsoft.com/office/drawing/2014/main" val="1328308896"/>
                    </a:ext>
                  </a:extLst>
                </a:gridCol>
                <a:gridCol w="902247">
                  <a:extLst>
                    <a:ext uri="{9D8B030D-6E8A-4147-A177-3AD203B41FA5}">
                      <a16:colId xmlns:a16="http://schemas.microsoft.com/office/drawing/2014/main" val="3105812049"/>
                    </a:ext>
                  </a:extLst>
                </a:gridCol>
              </a:tblGrid>
              <a:tr h="370052">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TEAE,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600" b="1" dirty="0">
                          <a:latin typeface="Calibri" panose="020F0502020204030204" pitchFamily="34" charset="0"/>
                          <a:cs typeface="Calibri" panose="020F0502020204030204" pitchFamily="34" charset="0"/>
                        </a:rPr>
                        <a:t>Lenvatinib + Pembrolizumab</a:t>
                      </a:r>
                    </a:p>
                    <a:p>
                      <a:pPr algn="ctr"/>
                      <a:r>
                        <a:rPr lang="en-US" sz="1600" b="1" dirty="0">
                          <a:latin typeface="Calibri" panose="020F0502020204030204" pitchFamily="34" charset="0"/>
                          <a:cs typeface="Calibri" panose="020F0502020204030204" pitchFamily="34" charset="0"/>
                        </a:rPr>
                        <a:t>(n = 406)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en-US" sz="1600" b="1" i="0" dirty="0">
                        <a:latin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482"/>
                    </a:solidFill>
                  </a:tcPr>
                </a:tc>
                <a:tc gridSpan="2">
                  <a:txBody>
                    <a:bodyPr/>
                    <a:lstStyle/>
                    <a:p>
                      <a:pPr algn="ctr"/>
                      <a:r>
                        <a:rPr lang="en-US" sz="1600" b="1" dirty="0">
                          <a:latin typeface="Calibri" panose="020F0502020204030204" pitchFamily="34" charset="0"/>
                          <a:cs typeface="Calibri" panose="020F0502020204030204" pitchFamily="34" charset="0"/>
                        </a:rPr>
                        <a:t>Doxorubicin or Paclitaxel</a:t>
                      </a:r>
                    </a:p>
                    <a:p>
                      <a:pPr algn="ctr"/>
                      <a:r>
                        <a:rPr lang="en-US" sz="1600" b="1" dirty="0">
                          <a:latin typeface="Calibri" panose="020F0502020204030204" pitchFamily="34" charset="0"/>
                          <a:cs typeface="Calibri" panose="020F0502020204030204" pitchFamily="34" charset="0"/>
                        </a:rPr>
                        <a:t>(n = 388)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US" sz="1600" b="1" i="0" dirty="0">
                        <a:latin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482"/>
                    </a:solidFill>
                  </a:tcPr>
                </a:tc>
                <a:extLst>
                  <a:ext uri="{0D108BD9-81ED-4DB2-BD59-A6C34878D82A}">
                    <a16:rowId xmlns:a16="http://schemas.microsoft.com/office/drawing/2014/main" val="45661163"/>
                  </a:ext>
                </a:extLst>
              </a:tr>
              <a:tr h="28428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04482"/>
                    </a:solidFill>
                  </a:tcPr>
                </a:tc>
                <a:tc>
                  <a:txBody>
                    <a:bodyPr/>
                    <a:lstStyle/>
                    <a:p>
                      <a:pPr algn="ctr"/>
                      <a:r>
                        <a:rPr lang="en-US" sz="1600" b="1" dirty="0">
                          <a:latin typeface="Calibri" panose="020F0502020204030204" pitchFamily="34" charset="0"/>
                          <a:cs typeface="Calibri" panose="020F0502020204030204" pitchFamily="34" charset="0"/>
                        </a:rPr>
                        <a:t>Any Grade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algn="ctr"/>
                      <a:r>
                        <a:rPr lang="en-US" sz="1600" b="1" dirty="0">
                          <a:latin typeface="Calibri" panose="020F0502020204030204" pitchFamily="34" charset="0"/>
                          <a:cs typeface="Calibri" panose="020F0502020204030204" pitchFamily="34" charset="0"/>
                        </a:rPr>
                        <a:t>Grade ≥3*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algn="ctr"/>
                      <a:r>
                        <a:rPr lang="en-US" sz="1600" b="1" dirty="0">
                          <a:latin typeface="Calibri" panose="020F0502020204030204" pitchFamily="34" charset="0"/>
                          <a:cs typeface="Calibri" panose="020F0502020204030204" pitchFamily="34" charset="0"/>
                        </a:rPr>
                        <a:t>Any Grade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60000"/>
                        <a:lumOff val="40000"/>
                      </a:schemeClr>
                    </a:solidFill>
                  </a:tcPr>
                </a:tc>
                <a:tc>
                  <a:txBody>
                    <a:bodyPr/>
                    <a:lstStyle/>
                    <a:p>
                      <a:pPr algn="ctr"/>
                      <a:r>
                        <a:rPr lang="en-US" sz="1600" b="1" dirty="0">
                          <a:latin typeface="Calibri" panose="020F0502020204030204" pitchFamily="34" charset="0"/>
                          <a:cs typeface="Calibri" panose="020F0502020204030204" pitchFamily="34" charset="0"/>
                        </a:rPr>
                        <a:t>Grade ≥3*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60000"/>
                        <a:lumOff val="40000"/>
                      </a:schemeClr>
                    </a:solidFill>
                  </a:tcPr>
                </a:tc>
                <a:extLst>
                  <a:ext uri="{0D108BD9-81ED-4DB2-BD59-A6C34878D82A}">
                    <a16:rowId xmlns:a16="http://schemas.microsoft.com/office/drawing/2014/main" val="10000"/>
                  </a:ext>
                </a:extLst>
              </a:tr>
              <a:tr h="1535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Proteinuria</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Constipation</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Anemia</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UTI</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Headache</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Neutropenia</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Alopecia</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48.7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bl>
          </a:graphicData>
        </a:graphic>
      </p:graphicFrame>
      <p:sp>
        <p:nvSpPr>
          <p:cNvPr id="3" name="TextBox 2">
            <a:extLst>
              <a:ext uri="{FF2B5EF4-FFF2-40B4-BE49-F238E27FC236}">
                <a16:creationId xmlns:a16="http://schemas.microsoft.com/office/drawing/2014/main" id="{89E10DE4-298B-41E2-9B64-F0279E2D25EB}"/>
              </a:ext>
            </a:extLst>
          </p:cNvPr>
          <p:cNvSpPr txBox="1"/>
          <p:nvPr/>
        </p:nvSpPr>
        <p:spPr bwMode="auto">
          <a:xfrm>
            <a:off x="637714" y="5257800"/>
            <a:ext cx="10916571"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*In the lenvatinib and pembrolizumab arm, 6.4% of patients suffered grade 5 AEs, and 5.2% of patients in the TPC arm suffered grade 5 AEs.</a:t>
            </a:r>
          </a:p>
        </p:txBody>
      </p:sp>
      <p:sp>
        <p:nvSpPr>
          <p:cNvPr id="4" name="Rectangle 3">
            <a:extLst>
              <a:ext uri="{FF2B5EF4-FFF2-40B4-BE49-F238E27FC236}">
                <a16:creationId xmlns:a16="http://schemas.microsoft.com/office/drawing/2014/main" id="{592B2FE4-0C79-4FC0-AA43-758FEB4EF758}"/>
              </a:ext>
            </a:extLst>
          </p:cNvPr>
          <p:cNvSpPr/>
          <p:nvPr/>
        </p:nvSpPr>
        <p:spPr bwMode="auto">
          <a:xfrm>
            <a:off x="719138" y="3014468"/>
            <a:ext cx="5641247" cy="780698"/>
          </a:xfrm>
          <a:prstGeom prst="rect">
            <a:avLst/>
          </a:prstGeom>
          <a:noFill/>
          <a:ln w="28575">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218004196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CC5003-6EC0-4301-AD6E-DBDEEB5CBDAE}"/>
              </a:ext>
            </a:extLst>
          </p:cNvPr>
          <p:cNvSpPr>
            <a:spLocks noGrp="1"/>
          </p:cNvSpPr>
          <p:nvPr>
            <p:ph type="title"/>
          </p:nvPr>
        </p:nvSpPr>
        <p:spPr/>
        <p:txBody>
          <a:bodyPr/>
          <a:lstStyle/>
          <a:p>
            <a:r>
              <a:rPr lang="en-US" dirty="0"/>
              <a:t>Special Considerations for Managing AEs With Lenvatinib and Pembrolizumab From KEYNOTE-775</a:t>
            </a:r>
          </a:p>
        </p:txBody>
      </p:sp>
      <p:sp>
        <p:nvSpPr>
          <p:cNvPr id="8" name="Footer Placeholder 1">
            <a:extLst>
              <a:ext uri="{FF2B5EF4-FFF2-40B4-BE49-F238E27FC236}">
                <a16:creationId xmlns:a16="http://schemas.microsoft.com/office/drawing/2014/main" id="{FB35FB11-FCDF-D06D-8C26-6AE25090F9FE}"/>
              </a:ext>
            </a:extLst>
          </p:cNvPr>
          <p:cNvSpPr txBox="1">
            <a:spLocks/>
          </p:cNvSpPr>
          <p:nvPr/>
        </p:nvSpPr>
        <p:spPr>
          <a:xfrm>
            <a:off x="461586" y="6384377"/>
            <a:ext cx="9949543" cy="166687"/>
          </a:xfrm>
          <a:prstGeom prst="rect">
            <a:avLst/>
          </a:prstGeom>
        </p:spPr>
        <p:txBody>
          <a:bodyPr/>
          <a:ls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a:defRPr/>
            </a:pPr>
            <a:r>
              <a:rPr lang="en-US" sz="1200" b="0" dirty="0">
                <a:solidFill>
                  <a:schemeClr val="bg2"/>
                </a:solidFill>
                <a:latin typeface="Calibri" panose="020F0502020204030204" pitchFamily="34" charset="0"/>
                <a:cs typeface="Calibri" panose="020F0502020204030204" pitchFamily="34" charset="0"/>
              </a:rPr>
              <a:t>Lenvatinib PI. Pembrolizumab PI.</a:t>
            </a:r>
          </a:p>
        </p:txBody>
      </p:sp>
      <p:sp>
        <p:nvSpPr>
          <p:cNvPr id="13" name="Content Placeholder 4">
            <a:extLst>
              <a:ext uri="{FF2B5EF4-FFF2-40B4-BE49-F238E27FC236}">
                <a16:creationId xmlns:a16="http://schemas.microsoft.com/office/drawing/2014/main" id="{7FFEA20E-131F-1CEF-5639-23FC97BD273F}"/>
              </a:ext>
            </a:extLst>
          </p:cNvPr>
          <p:cNvSpPr txBox="1">
            <a:spLocks/>
          </p:cNvSpPr>
          <p:nvPr/>
        </p:nvSpPr>
        <p:spPr>
          <a:xfrm>
            <a:off x="423121" y="1840160"/>
            <a:ext cx="5495079" cy="4351338"/>
          </a:xfrm>
          <a:prstGeom prst="rect">
            <a:avLst/>
          </a:prstGeom>
        </p:spPr>
        <p:txBody>
          <a:bodyPr vert="horz" lIns="27432" tIns="0" rIns="0" bIns="0" rtlCol="0">
            <a:normAutofit/>
          </a:bodyPr>
          <a:lstStyle>
            <a:lvl1pPr marL="347472" indent="-338328" algn="l" defTabSz="914400" rtl="0" eaLnBrk="1" latinLnBrk="0" hangingPunct="1">
              <a:lnSpc>
                <a:spcPct val="100000"/>
              </a:lnSpc>
              <a:spcBef>
                <a:spcPts val="600"/>
              </a:spcBef>
              <a:spcAft>
                <a:spcPts val="600"/>
              </a:spcAft>
              <a:buClr>
                <a:schemeClr val="tx1"/>
              </a:buClr>
              <a:buSzPct val="80000"/>
              <a:buFont typeface="Arial" pitchFamily="34" charset="0"/>
              <a:buChar char="•"/>
              <a:defRPr sz="2400" kern="1200" spc="10" baseline="0">
                <a:solidFill>
                  <a:schemeClr val="tx1"/>
                </a:solidFill>
                <a:latin typeface="Calibri" panose="020F0502020204030204" pitchFamily="34" charset="0"/>
                <a:ea typeface="+mn-ea"/>
                <a:cs typeface="Calibri" panose="020F0502020204030204" pitchFamily="34" charset="0"/>
              </a:defRPr>
            </a:lvl1pPr>
            <a:lvl2pPr marL="731520" indent="-338328" algn="l" defTabSz="914400" rtl="0" eaLnBrk="1" latinLnBrk="0" hangingPunct="1">
              <a:lnSpc>
                <a:spcPct val="100000"/>
              </a:lnSpc>
              <a:spcBef>
                <a:spcPts val="600"/>
              </a:spcBef>
              <a:spcAft>
                <a:spcPts val="600"/>
              </a:spcAft>
              <a:buClr>
                <a:schemeClr val="tx1"/>
              </a:buClr>
              <a:buFont typeface="System Font Regular"/>
              <a:buChar char="–"/>
              <a:defRPr sz="2400" kern="1200">
                <a:solidFill>
                  <a:schemeClr val="tx1"/>
                </a:solidFill>
                <a:latin typeface="Calibri" panose="020F0502020204030204" pitchFamily="34" charset="0"/>
                <a:ea typeface="+mn-ea"/>
                <a:cs typeface="Calibri" panose="020F0502020204030204" pitchFamily="34" charset="0"/>
              </a:defRPr>
            </a:lvl2pPr>
            <a:lvl3pPr marL="1033272" indent="-338328" algn="l" defTabSz="914400" rtl="0" eaLnBrk="1" latinLnBrk="0" hangingPunct="1">
              <a:lnSpc>
                <a:spcPct val="100000"/>
              </a:lnSpc>
              <a:spcBef>
                <a:spcPts val="600"/>
              </a:spcBef>
              <a:spcAft>
                <a:spcPts val="600"/>
              </a:spcAft>
              <a:buClr>
                <a:schemeClr val="tx1"/>
              </a:buClr>
              <a:buFont typeface="Wingdings 2" pitchFamily="18" charset="2"/>
              <a:buChar char=""/>
              <a:defRPr sz="2400" kern="1200">
                <a:solidFill>
                  <a:schemeClr val="tx1"/>
                </a:solidFill>
                <a:latin typeface="Calibri" panose="020F0502020204030204" pitchFamily="34" charset="0"/>
                <a:ea typeface="+mn-ea"/>
                <a:cs typeface="Calibri" panose="020F0502020204030204" pitchFamily="34" charset="0"/>
              </a:defRPr>
            </a:lvl3pPr>
            <a:lvl4pPr marL="1417320" indent="-338328" algn="l" defTabSz="914400" rtl="0" eaLnBrk="1" latinLnBrk="0" hangingPunct="1">
              <a:lnSpc>
                <a:spcPct val="100000"/>
              </a:lnSpc>
              <a:spcBef>
                <a:spcPts val="600"/>
              </a:spcBef>
              <a:spcAft>
                <a:spcPts val="600"/>
              </a:spcAft>
              <a:buClr>
                <a:schemeClr val="tx1"/>
              </a:buClr>
              <a:buFont typeface="System Font Regular"/>
              <a:buChar char="–"/>
              <a:defRPr sz="2400" kern="1200">
                <a:solidFill>
                  <a:schemeClr val="tx1"/>
                </a:solidFill>
                <a:latin typeface="Calibri" panose="020F0502020204030204" pitchFamily="34" charset="0"/>
                <a:ea typeface="+mn-ea"/>
                <a:cs typeface="Calibri" panose="020F0502020204030204" pitchFamily="34" charset="0"/>
              </a:defRPr>
            </a:lvl4pPr>
            <a:lvl5pPr marL="1719072" indent="-338328" algn="l" defTabSz="914400" rtl="0" eaLnBrk="1" latinLnBrk="0" hangingPunct="1">
              <a:lnSpc>
                <a:spcPct val="100000"/>
              </a:lnSpc>
              <a:spcBef>
                <a:spcPts val="600"/>
              </a:spcBef>
              <a:spcAft>
                <a:spcPts val="600"/>
              </a:spcAft>
              <a:buClr>
                <a:schemeClr val="tx1"/>
              </a:buClr>
              <a:buFont typeface="Wingdings 2" pitchFamily="18" charset="2"/>
              <a:buChar char=""/>
              <a:defRPr sz="2400" kern="1200">
                <a:solidFill>
                  <a:schemeClr val="tx1"/>
                </a:solidFill>
                <a:latin typeface="Calibri" panose="020F0502020204030204" pitchFamily="34" charset="0"/>
                <a:ea typeface="+mn-ea"/>
                <a:cs typeface="Calibri" panose="020F0502020204030204" pitchFamily="34" charset="0"/>
              </a:defRPr>
            </a:lvl5pPr>
            <a:lvl6pPr marL="1600000" indent="-228600" algn="l" defTabSz="914400" rtl="0" eaLnBrk="1" latinLnBrk="0" hangingPunct="1">
              <a:lnSpc>
                <a:spcPct val="90000"/>
              </a:lnSpc>
              <a:spcBef>
                <a:spcPts val="300"/>
              </a:spcBef>
              <a:spcAft>
                <a:spcPts val="300"/>
              </a:spcAft>
              <a:buClr>
                <a:schemeClr val="accent1"/>
              </a:buClr>
              <a:buFont typeface="Wingdings 2" pitchFamily="18" charset="2"/>
              <a:buChar char=""/>
              <a:defRPr sz="1400" kern="1200">
                <a:solidFill>
                  <a:schemeClr val="tx1">
                    <a:lumMod val="85000"/>
                    <a:lumOff val="15000"/>
                  </a:schemeClr>
                </a:solidFill>
                <a:latin typeface="+mn-lt"/>
                <a:ea typeface="+mn-ea"/>
                <a:cs typeface="+mn-cs"/>
              </a:defRPr>
            </a:lvl6pPr>
            <a:lvl7pPr marL="1900000" indent="-228600" algn="l" defTabSz="914400" rtl="0" eaLnBrk="1" latinLnBrk="0" hangingPunct="1">
              <a:lnSpc>
                <a:spcPct val="90000"/>
              </a:lnSpc>
              <a:spcBef>
                <a:spcPts val="300"/>
              </a:spcBef>
              <a:spcAft>
                <a:spcPts val="300"/>
              </a:spcAft>
              <a:buClr>
                <a:schemeClr val="accent1"/>
              </a:buClr>
              <a:buFont typeface="Wingdings 2" pitchFamily="18" charset="2"/>
              <a:buChar char=""/>
              <a:defRPr sz="1400" kern="1200">
                <a:solidFill>
                  <a:schemeClr val="tx1">
                    <a:lumMod val="85000"/>
                    <a:lumOff val="15000"/>
                  </a:schemeClr>
                </a:solidFill>
                <a:latin typeface="+mn-lt"/>
                <a:ea typeface="+mn-ea"/>
                <a:cs typeface="+mn-cs"/>
              </a:defRPr>
            </a:lvl7pPr>
            <a:lvl8pPr marL="2200000" indent="-228600" algn="l" defTabSz="914400" rtl="0" eaLnBrk="1" latinLnBrk="0" hangingPunct="1">
              <a:lnSpc>
                <a:spcPct val="90000"/>
              </a:lnSpc>
              <a:spcBef>
                <a:spcPts val="300"/>
              </a:spcBef>
              <a:spcAft>
                <a:spcPts val="300"/>
              </a:spcAft>
              <a:buClr>
                <a:schemeClr val="accent1"/>
              </a:buClr>
              <a:buFont typeface="Wingdings 2" pitchFamily="18" charset="2"/>
              <a:buChar char=""/>
              <a:defRPr sz="1400" kern="1200">
                <a:solidFill>
                  <a:schemeClr val="tx1">
                    <a:lumMod val="85000"/>
                    <a:lumOff val="15000"/>
                  </a:schemeClr>
                </a:solidFill>
                <a:latin typeface="+mn-lt"/>
                <a:ea typeface="+mn-ea"/>
                <a:cs typeface="+mn-cs"/>
              </a:defRPr>
            </a:lvl8pPr>
            <a:lvl9pPr marL="2500000" indent="-228600" algn="l" defTabSz="914400" rtl="0" eaLnBrk="1" latinLnBrk="0" hangingPunct="1">
              <a:lnSpc>
                <a:spcPct val="90000"/>
              </a:lnSpc>
              <a:spcBef>
                <a:spcPts val="300"/>
              </a:spcBef>
              <a:spcAft>
                <a:spcPts val="300"/>
              </a:spcAft>
              <a:buClr>
                <a:schemeClr val="accent1"/>
              </a:buClr>
              <a:buFont typeface="Wingdings 2" pitchFamily="18" charset="2"/>
              <a:buChar char=""/>
              <a:defRPr sz="1400" kern="1200">
                <a:solidFill>
                  <a:schemeClr val="tx1">
                    <a:lumMod val="85000"/>
                    <a:lumOff val="15000"/>
                  </a:schemeClr>
                </a:solidFill>
                <a:latin typeface="+mn-lt"/>
                <a:ea typeface="+mn-ea"/>
                <a:cs typeface="+mn-cs"/>
              </a:defRPr>
            </a:lvl9pPr>
          </a:lstStyle>
          <a:p>
            <a:pPr marL="0" indent="0" fontAlgn="base">
              <a:lnSpc>
                <a:spcPct val="90000"/>
              </a:lnSpc>
              <a:spcBef>
                <a:spcPts val="700"/>
              </a:spcBef>
              <a:spcAft>
                <a:spcPts val="0"/>
              </a:spcAft>
              <a:buClr>
                <a:srgbClr val="000000"/>
              </a:buClr>
              <a:buSzTx/>
              <a:buFont typeface="Wingdings" panose="05000000000000000000" pitchFamily="2" charset="2"/>
              <a:buNone/>
              <a:defRPr/>
            </a:pPr>
            <a:r>
              <a:rPr lang="en-US" b="1" kern="0" spc="0" dirty="0">
                <a:solidFill>
                  <a:srgbClr val="000000"/>
                </a:solidFill>
                <a:latin typeface="Calibri (body)"/>
                <a:cs typeface="+mn-cs"/>
              </a:rPr>
              <a:t>Expert Panel Recommendations</a:t>
            </a:r>
          </a:p>
          <a:p>
            <a:pPr marL="285750" indent="-285750">
              <a:lnSpc>
                <a:spcPct val="90000"/>
              </a:lnSpc>
              <a:spcBef>
                <a:spcPts val="700"/>
              </a:spcBef>
              <a:spcAft>
                <a:spcPts val="0"/>
              </a:spcAft>
              <a:buClr>
                <a:srgbClr val="000000"/>
              </a:buClr>
              <a:buSzTx/>
              <a:buFont typeface="Wingdings" panose="05000000000000000000" pitchFamily="2" charset="2"/>
              <a:buChar char="§"/>
              <a:defRPr/>
            </a:pPr>
            <a:r>
              <a:rPr lang="en-US" sz="1800" b="0" kern="0" spc="0" dirty="0">
                <a:solidFill>
                  <a:srgbClr val="000000"/>
                </a:solidFill>
                <a:latin typeface="Calibri (body)"/>
                <a:cs typeface="+mn-cs"/>
              </a:rPr>
              <a:t>Provide extensive patient support and education about potential for AEs</a:t>
            </a:r>
          </a:p>
          <a:p>
            <a:pPr marL="285750" indent="-285750">
              <a:lnSpc>
                <a:spcPct val="90000"/>
              </a:lnSpc>
              <a:spcBef>
                <a:spcPts val="700"/>
              </a:spcBef>
              <a:spcAft>
                <a:spcPts val="0"/>
              </a:spcAft>
              <a:buClr>
                <a:srgbClr val="000000"/>
              </a:buClr>
              <a:buSzTx/>
              <a:buFont typeface="Wingdings" panose="05000000000000000000" pitchFamily="2" charset="2"/>
              <a:buChar char="§"/>
              <a:defRPr/>
            </a:pPr>
            <a:r>
              <a:rPr lang="en-US" sz="1800" b="0" kern="0" spc="0" dirty="0">
                <a:solidFill>
                  <a:srgbClr val="000000"/>
                </a:solidFill>
                <a:latin typeface="Calibri (body)"/>
                <a:cs typeface="+mn-cs"/>
              </a:rPr>
              <a:t>ECOG PS and lenvatinib dosing</a:t>
            </a:r>
          </a:p>
          <a:p>
            <a:pPr marL="742950" lvl="1" indent="-285750" fontAlgn="base">
              <a:lnSpc>
                <a:spcPct val="90000"/>
              </a:lnSpc>
              <a:spcBef>
                <a:spcPts val="700"/>
              </a:spcBef>
              <a:spcAft>
                <a:spcPts val="0"/>
              </a:spcAft>
              <a:buClr>
                <a:srgbClr val="000000"/>
              </a:buClr>
              <a:buFont typeface="Arial" panose="020B0604020202020204" pitchFamily="34" charset="0"/>
              <a:buChar char="‒"/>
              <a:defRPr/>
            </a:pPr>
            <a:r>
              <a:rPr lang="en-US" sz="1800" b="0" kern="0" dirty="0">
                <a:solidFill>
                  <a:srgbClr val="000000"/>
                </a:solidFill>
                <a:latin typeface="Calibri (body)"/>
                <a:cs typeface="Arial" panose="020B0604020202020204" pitchFamily="34" charset="0"/>
              </a:rPr>
              <a:t>Good: FDA recommended starting dose of 20 mg </a:t>
            </a:r>
          </a:p>
          <a:p>
            <a:pPr marL="742950" lvl="1" indent="-285750" fontAlgn="base">
              <a:lnSpc>
                <a:spcPct val="90000"/>
              </a:lnSpc>
              <a:spcBef>
                <a:spcPts val="700"/>
              </a:spcBef>
              <a:spcAft>
                <a:spcPts val="0"/>
              </a:spcAft>
              <a:buClr>
                <a:srgbClr val="000000"/>
              </a:buClr>
              <a:buFont typeface="Arial" panose="020B0604020202020204" pitchFamily="34" charset="0"/>
              <a:buChar char="‒"/>
              <a:defRPr/>
            </a:pPr>
            <a:r>
              <a:rPr lang="en-US" sz="1800" b="0" kern="0" dirty="0">
                <a:solidFill>
                  <a:srgbClr val="000000"/>
                </a:solidFill>
                <a:latin typeface="Calibri (body)"/>
                <a:cs typeface="Arial" panose="020B0604020202020204" pitchFamily="34" charset="0"/>
              </a:rPr>
              <a:t>Poor: Consider 14 mg or 10 mg dosing per patient-specific situation and comorbidities</a:t>
            </a:r>
          </a:p>
          <a:p>
            <a:pPr marL="342900" indent="-342900" fontAlgn="base">
              <a:lnSpc>
                <a:spcPct val="90000"/>
              </a:lnSpc>
              <a:spcBef>
                <a:spcPts val="700"/>
              </a:spcBef>
              <a:spcAft>
                <a:spcPts val="0"/>
              </a:spcAft>
              <a:buClr>
                <a:srgbClr val="000000"/>
              </a:buClr>
              <a:buSzTx/>
              <a:buFont typeface="Wingdings" panose="05000000000000000000" pitchFamily="2" charset="2"/>
              <a:buChar char="§"/>
              <a:defRPr/>
            </a:pPr>
            <a:r>
              <a:rPr lang="en-US" sz="1800" b="0" kern="0" spc="0" dirty="0">
                <a:solidFill>
                  <a:srgbClr val="000000"/>
                </a:solidFill>
                <a:latin typeface="Calibri (body)"/>
                <a:cs typeface="+mn-cs"/>
              </a:rPr>
              <a:t>Train nurses to support patients to increase adherence to treatment to maximize benefit</a:t>
            </a:r>
          </a:p>
          <a:p>
            <a:pPr marL="342900" indent="-342900" fontAlgn="base">
              <a:lnSpc>
                <a:spcPct val="90000"/>
              </a:lnSpc>
              <a:spcBef>
                <a:spcPts val="700"/>
              </a:spcBef>
              <a:spcAft>
                <a:spcPts val="0"/>
              </a:spcAft>
              <a:buClr>
                <a:srgbClr val="000000"/>
              </a:buClr>
              <a:buSzTx/>
              <a:buFont typeface="Wingdings" panose="05000000000000000000" pitchFamily="2" charset="2"/>
              <a:buChar char="§"/>
              <a:defRPr/>
            </a:pPr>
            <a:r>
              <a:rPr lang="en-US" sz="1800" b="0" kern="0" spc="0" dirty="0">
                <a:solidFill>
                  <a:srgbClr val="000000"/>
                </a:solidFill>
                <a:latin typeface="Calibri (body)"/>
                <a:cs typeface="+mn-cs"/>
              </a:rPr>
              <a:t>Consider a low threshold for dose reduction</a:t>
            </a:r>
          </a:p>
          <a:p>
            <a:pPr marL="342900" indent="-342900" fontAlgn="base">
              <a:lnSpc>
                <a:spcPct val="90000"/>
              </a:lnSpc>
              <a:spcBef>
                <a:spcPts val="700"/>
              </a:spcBef>
              <a:spcAft>
                <a:spcPts val="0"/>
              </a:spcAft>
              <a:buClr>
                <a:srgbClr val="000000"/>
              </a:buClr>
              <a:buSzTx/>
              <a:buFont typeface="Wingdings" panose="05000000000000000000" pitchFamily="2" charset="2"/>
              <a:buChar char="§"/>
              <a:defRPr/>
            </a:pPr>
            <a:r>
              <a:rPr lang="en-US" sz="1800" b="0" kern="0" spc="0" dirty="0">
                <a:solidFill>
                  <a:srgbClr val="000000"/>
                </a:solidFill>
                <a:latin typeface="Calibri (body)"/>
                <a:cs typeface="+mn-cs"/>
              </a:rPr>
              <a:t>Hypertension can become debilitating and difficult to manage</a:t>
            </a:r>
          </a:p>
          <a:p>
            <a:pPr marL="742950" lvl="1" indent="-285750" fontAlgn="base">
              <a:lnSpc>
                <a:spcPct val="90000"/>
              </a:lnSpc>
              <a:spcBef>
                <a:spcPts val="700"/>
              </a:spcBef>
              <a:spcAft>
                <a:spcPts val="0"/>
              </a:spcAft>
              <a:buClr>
                <a:srgbClr val="000000"/>
              </a:buClr>
              <a:buFont typeface="Arial" panose="020B0604020202020204" pitchFamily="34" charset="0"/>
              <a:buChar char="‒"/>
              <a:defRPr/>
            </a:pPr>
            <a:r>
              <a:rPr lang="en-US" sz="1800" b="0" kern="0" dirty="0">
                <a:solidFill>
                  <a:srgbClr val="000000"/>
                </a:solidFill>
                <a:latin typeface="Calibri (body)"/>
                <a:cs typeface="Arial" panose="020B0604020202020204" pitchFamily="34" charset="0"/>
              </a:rPr>
              <a:t>Consider prophylactic antihypertensive medication (hydralazine)</a:t>
            </a:r>
          </a:p>
        </p:txBody>
      </p:sp>
      <p:graphicFrame>
        <p:nvGraphicFramePr>
          <p:cNvPr id="14" name="Group 155">
            <a:extLst>
              <a:ext uri="{FF2B5EF4-FFF2-40B4-BE49-F238E27FC236}">
                <a16:creationId xmlns:a16="http://schemas.microsoft.com/office/drawing/2014/main" id="{07C65465-7BE1-9A20-1015-972BB913220D}"/>
              </a:ext>
            </a:extLst>
          </p:cNvPr>
          <p:cNvGraphicFramePr>
            <a:graphicFrameLocks/>
          </p:cNvGraphicFramePr>
          <p:nvPr/>
        </p:nvGraphicFramePr>
        <p:xfrm>
          <a:off x="6069703" y="1923314"/>
          <a:ext cx="5734948" cy="3779952"/>
        </p:xfrm>
        <a:graphic>
          <a:graphicData uri="http://schemas.openxmlformats.org/drawingml/2006/table">
            <a:tbl>
              <a:tblPr/>
              <a:tblGrid>
                <a:gridCol w="1402066">
                  <a:extLst>
                    <a:ext uri="{9D8B030D-6E8A-4147-A177-3AD203B41FA5}">
                      <a16:colId xmlns:a16="http://schemas.microsoft.com/office/drawing/2014/main" val="20000"/>
                    </a:ext>
                  </a:extLst>
                </a:gridCol>
                <a:gridCol w="4332882">
                  <a:extLst>
                    <a:ext uri="{9D8B030D-6E8A-4147-A177-3AD203B41FA5}">
                      <a16:colId xmlns:a16="http://schemas.microsoft.com/office/drawing/2014/main" val="1238656420"/>
                    </a:ext>
                  </a:extLst>
                </a:gridCol>
              </a:tblGrid>
              <a:tr h="179473">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600" b="1" dirty="0">
                          <a:solidFill>
                            <a:schemeClr val="tx1"/>
                          </a:solidFill>
                          <a:latin typeface="Calibri" panose="020F0502020204030204" pitchFamily="34" charset="0"/>
                          <a:cs typeface="Calibri" panose="020F0502020204030204" pitchFamily="34" charset="0"/>
                        </a:rPr>
                        <a:t>Management Recommendation</a:t>
                      </a:r>
                      <a:endParaRPr lang="en-US" sz="1600" b="1" baseline="300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mpd="sng">
                      <a:solidFill>
                        <a:prstClr val="black"/>
                      </a:solidFill>
                      <a:prstDash val="soli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5661163"/>
                  </a:ext>
                </a:extLst>
              </a:tr>
              <a:tr h="70140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1"/>
                          </a:solidFill>
                          <a:effectLst/>
                          <a:latin typeface="Calibri" panose="020F0502020204030204" pitchFamily="34" charset="0"/>
                        </a:rPr>
                        <a:t>Hypertension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Control blood pressure prior to treatment and monitor during</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Withhold for grade 3 hypertension despite optimal antihypertensive therapy</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lang="en-US" sz="1600" i="0" dirty="0">
                          <a:solidFill>
                            <a:schemeClr val="bg1"/>
                          </a:solidFill>
                          <a:latin typeface="Calibri" panose="020F0502020204030204" pitchFamily="34" charset="0"/>
                          <a:cs typeface="Calibri" panose="020F0502020204030204" pitchFamily="34" charset="0"/>
                        </a:rPr>
                        <a:t>Discontinue for grade 4 hypertension</a:t>
                      </a:r>
                      <a:endPar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10001"/>
                  </a:ext>
                </a:extLst>
              </a:tr>
              <a:tr h="44044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1"/>
                          </a:solidFill>
                          <a:effectLst/>
                          <a:latin typeface="Calibri" panose="020F0502020204030204" pitchFamily="34" charset="0"/>
                        </a:rPr>
                        <a:t>Arterial thrombotic event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rgbClr val="FFFFFF">
                        <a:lumMod val="95000"/>
                      </a:srgb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accent3"/>
                          </a:solidFill>
                          <a:effectLst/>
                          <a:latin typeface="Calibri" panose="020F0502020204030204" pitchFamily="34" charset="0"/>
                          <a:cs typeface="Calibri" panose="020F0502020204030204" pitchFamily="34" charset="0"/>
                        </a:rPr>
                        <a:t>Any grade: Discontinue</a:t>
                      </a:r>
                      <a:endParaRPr kumimoji="0" lang="en-US" sz="1600" b="0" i="0" u="none" strike="noStrike" cap="none" normalizeH="0" baseline="0" dirty="0">
                        <a:ln>
                          <a:noFill/>
                        </a:ln>
                        <a:solidFill>
                          <a:schemeClr val="accent3"/>
                        </a:solidFill>
                        <a:effectLst/>
                        <a:latin typeface="Calibri" panose="020F0502020204030204" pitchFamily="34" charset="0"/>
                        <a:cs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FFFFF">
                        <a:lumMod val="95000"/>
                      </a:srgbClr>
                    </a:solidFill>
                  </a:tcPr>
                </a:tc>
                <a:extLst>
                  <a:ext uri="{0D108BD9-81ED-4DB2-BD59-A6C34878D82A}">
                    <a16:rowId xmlns:a16="http://schemas.microsoft.com/office/drawing/2014/main" val="2956551511"/>
                  </a:ext>
                </a:extLst>
              </a:tr>
              <a:tr h="70140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Serious or severe AEs*</a:t>
                      </a:r>
                      <a:endParaRPr kumimoji="0" lang="en-US" sz="1600" b="0" i="0" u="none" strike="noStrike" cap="none" normalizeH="0" baseline="30000" dirty="0">
                        <a:ln>
                          <a:noFill/>
                        </a:ln>
                        <a:solidFill>
                          <a:schemeClr val="bg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285750" marR="0" lvl="0" indent="-285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Grade 1-3 and grade 4 laboratory abnormality: Withhold until improves to grade 0-1 or baseline, then resume at reduced dose</a:t>
                      </a:r>
                    </a:p>
                    <a:p>
                      <a:pPr marL="285750" marR="0" lvl="0" indent="-285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Grade 4 AE: Permanently discontinue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1570593615"/>
                  </a:ext>
                </a:extLst>
              </a:tr>
            </a:tbl>
          </a:graphicData>
        </a:graphic>
      </p:graphicFrame>
      <p:sp>
        <p:nvSpPr>
          <p:cNvPr id="15" name="TextBox 14">
            <a:extLst>
              <a:ext uri="{FF2B5EF4-FFF2-40B4-BE49-F238E27FC236}">
                <a16:creationId xmlns:a16="http://schemas.microsoft.com/office/drawing/2014/main" id="{32EC2DDE-A08B-855E-2536-3755366F0A6F}"/>
              </a:ext>
            </a:extLst>
          </p:cNvPr>
          <p:cNvSpPr txBox="1"/>
          <p:nvPr/>
        </p:nvSpPr>
        <p:spPr bwMode="auto">
          <a:xfrm>
            <a:off x="6069703" y="5663920"/>
            <a:ext cx="573494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114300" indent="-114300" eaLnBrk="1" hangingPunct="1">
              <a:buClr>
                <a:srgbClr val="F4AB33"/>
              </a:buClr>
              <a:buFont typeface="Wingdings" pitchFamily="2" charset="2"/>
              <a:buNone/>
            </a:pPr>
            <a:r>
              <a:rPr lang="en-US" sz="1400" b="0" dirty="0">
                <a:solidFill>
                  <a:srgbClr val="000000"/>
                </a:solidFill>
                <a:latin typeface="Calibri" panose="020F0502020204030204" pitchFamily="34" charset="0"/>
                <a:cs typeface="+mn-cs"/>
              </a:rPr>
              <a:t>*Pr</a:t>
            </a:r>
            <a:r>
              <a:rPr lang="en-US" sz="1400" b="0" dirty="0">
                <a:solidFill>
                  <a:srgbClr val="000000"/>
                </a:solidFill>
                <a:latin typeface="Calibri" panose="020F0502020204030204" pitchFamily="34" charset="0"/>
                <a:cs typeface="Calibri" panose="020F0502020204030204" pitchFamily="34" charset="0"/>
              </a:rPr>
              <a:t>omptly initiate management for severe diarrhea and withhold or discontinue based on severity; for grade 4 diarrhea, grade 3 or 4 pneumonitis, permanently discontinue pembrolizumab.</a:t>
            </a:r>
          </a:p>
        </p:txBody>
      </p:sp>
      <p:grpSp>
        <p:nvGrpSpPr>
          <p:cNvPr id="16" name="Group 15">
            <a:extLst>
              <a:ext uri="{FF2B5EF4-FFF2-40B4-BE49-F238E27FC236}">
                <a16:creationId xmlns:a16="http://schemas.microsoft.com/office/drawing/2014/main" id="{FC2D2E56-524D-6D3C-5B9F-9792DF0501B9}"/>
              </a:ext>
            </a:extLst>
          </p:cNvPr>
          <p:cNvGrpSpPr/>
          <p:nvPr/>
        </p:nvGrpSpPr>
        <p:grpSpPr>
          <a:xfrm>
            <a:off x="9391889" y="6194506"/>
            <a:ext cx="2488502" cy="450134"/>
            <a:chOff x="9392911" y="6212702"/>
            <a:chExt cx="2488502" cy="450134"/>
          </a:xfrm>
        </p:grpSpPr>
        <p:pic>
          <p:nvPicPr>
            <p:cNvPr id="17" name="Picture 16" descr="Icon&#10;&#10;Description automatically generated">
              <a:extLst>
                <a:ext uri="{FF2B5EF4-FFF2-40B4-BE49-F238E27FC236}">
                  <a16:creationId xmlns:a16="http://schemas.microsoft.com/office/drawing/2014/main" id="{885BA13D-EB32-08D1-5675-6A4FE09F34A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8" name="Rectangle 8">
              <a:extLst>
                <a:ext uri="{FF2B5EF4-FFF2-40B4-BE49-F238E27FC236}">
                  <a16:creationId xmlns:a16="http://schemas.microsoft.com/office/drawing/2014/main" id="{E0FAB05E-6D01-7160-F90F-A7F3EDA332A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0331001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NRG GY018: Carboplatin + Paclitaxel ± Pembrolizumab as Frontline Treatment for Patients With EC</a:t>
            </a:r>
          </a:p>
        </p:txBody>
      </p:sp>
      <p:sp>
        <p:nvSpPr>
          <p:cNvPr id="3" name="Content Placeholder 2">
            <a:extLst>
              <a:ext uri="{FF2B5EF4-FFF2-40B4-BE49-F238E27FC236}">
                <a16:creationId xmlns:a16="http://schemas.microsoft.com/office/drawing/2014/main" id="{38CF2B62-16D3-3785-F8E7-09ED8D9F91F2}"/>
              </a:ext>
            </a:extLst>
          </p:cNvPr>
          <p:cNvSpPr txBox="1">
            <a:spLocks/>
          </p:cNvSpPr>
          <p:nvPr/>
        </p:nvSpPr>
        <p:spPr>
          <a:xfrm>
            <a:off x="604675" y="1507254"/>
            <a:ext cx="10877529" cy="582804"/>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800" b="0" kern="0" dirty="0"/>
              <a:t>Randomized phase III study CT plus pembrolizumab in patients with stage II or IVA, stage IVB, or recurrent endometrial cancer, with pathologic report positive for institutional MMR testing by IHC, and  ECOG PS ≤2</a:t>
            </a:r>
          </a:p>
          <a:p>
            <a:endParaRPr lang="en-US" sz="1800" b="0" kern="0" dirty="0"/>
          </a:p>
        </p:txBody>
      </p:sp>
      <p:sp>
        <p:nvSpPr>
          <p:cNvPr id="25" name="TextBox 24">
            <a:extLst>
              <a:ext uri="{FF2B5EF4-FFF2-40B4-BE49-F238E27FC236}">
                <a16:creationId xmlns:a16="http://schemas.microsoft.com/office/drawing/2014/main" id="{C1652515-8470-4740-C559-AA2CAE78D563}"/>
              </a:ext>
            </a:extLst>
          </p:cNvPr>
          <p:cNvSpPr txBox="1"/>
          <p:nvPr/>
        </p:nvSpPr>
        <p:spPr>
          <a:xfrm rot="16200000">
            <a:off x="203895" y="3544547"/>
            <a:ext cx="2463334" cy="286232"/>
          </a:xfrm>
          <a:prstGeom prst="rect">
            <a:avLst/>
          </a:prstGeom>
          <a:noFill/>
        </p:spPr>
        <p:txBody>
          <a:bodyPr wrap="square" rtlCol="0">
            <a:spAutoFit/>
          </a:bodyPr>
          <a:lstStyle/>
          <a:p>
            <a:pPr algn="ctr">
              <a:lnSpc>
                <a:spcPct val="90000"/>
              </a:lnSpc>
            </a:pPr>
            <a:r>
              <a:rPr lang="en-US" sz="1400" dirty="0">
                <a:solidFill>
                  <a:srgbClr val="000000"/>
                </a:solidFill>
                <a:latin typeface="Calibri" panose="020F0502020204030204" pitchFamily="34" charset="0"/>
                <a:cs typeface="Calibri" panose="020F0502020204030204" pitchFamily="34" charset="0"/>
              </a:rPr>
              <a:t>PFS Probability</a:t>
            </a:r>
          </a:p>
        </p:txBody>
      </p:sp>
      <p:sp>
        <p:nvSpPr>
          <p:cNvPr id="34" name="TextBox 33">
            <a:extLst>
              <a:ext uri="{FF2B5EF4-FFF2-40B4-BE49-F238E27FC236}">
                <a16:creationId xmlns:a16="http://schemas.microsoft.com/office/drawing/2014/main" id="{84A105A7-9951-AD7D-26F9-7CDE5A18B136}"/>
              </a:ext>
            </a:extLst>
          </p:cNvPr>
          <p:cNvSpPr txBox="1"/>
          <p:nvPr/>
        </p:nvSpPr>
        <p:spPr>
          <a:xfrm>
            <a:off x="117912" y="5102779"/>
            <a:ext cx="1713054" cy="674031"/>
          </a:xfrm>
          <a:prstGeom prst="rect">
            <a:avLst/>
          </a:prstGeom>
          <a:noFill/>
        </p:spPr>
        <p:txBody>
          <a:bodyPr wrap="square" rtlCol="0">
            <a:spAutoFit/>
          </a:bodyPr>
          <a:lstStyle/>
          <a:p>
            <a:pPr algn="r">
              <a:lnSpc>
                <a:spcPct val="90000"/>
              </a:lnSpc>
            </a:pPr>
            <a:r>
              <a:rPr lang="en-US" sz="1400" dirty="0">
                <a:solidFill>
                  <a:srgbClr val="000000"/>
                </a:solidFill>
                <a:latin typeface="Calibri" panose="020F0502020204030204" pitchFamily="34" charset="0"/>
                <a:cs typeface="Calibri" panose="020F0502020204030204" pitchFamily="34" charset="0"/>
              </a:rPr>
              <a:t>Patients at Risk, n</a:t>
            </a:r>
            <a:br>
              <a:rPr lang="en-US" sz="1400" b="0" dirty="0">
                <a:solidFill>
                  <a:srgbClr val="000000"/>
                </a:solidFill>
                <a:latin typeface="Calibri" panose="020F0502020204030204" pitchFamily="34" charset="0"/>
                <a:cs typeface="Calibri" panose="020F0502020204030204" pitchFamily="34" charset="0"/>
              </a:rPr>
            </a:br>
            <a:r>
              <a:rPr lang="en-US" sz="1400" b="0" dirty="0">
                <a:solidFill>
                  <a:srgbClr val="015873"/>
                </a:solidFill>
                <a:latin typeface="Calibri" panose="020F0502020204030204" pitchFamily="34" charset="0"/>
                <a:cs typeface="Calibri" panose="020F0502020204030204" pitchFamily="34" charset="0"/>
              </a:rPr>
              <a:t>Pembrolizumab + CT </a:t>
            </a:r>
            <a:r>
              <a:rPr lang="en-US" sz="1400" b="0" dirty="0">
                <a:solidFill>
                  <a:srgbClr val="E1471D"/>
                </a:solidFill>
                <a:latin typeface="Calibri" panose="020F0502020204030204" pitchFamily="34" charset="0"/>
                <a:cs typeface="Calibri" panose="020F0502020204030204" pitchFamily="34" charset="0"/>
              </a:rPr>
              <a:t>Placebo + CT</a:t>
            </a:r>
          </a:p>
        </p:txBody>
      </p:sp>
      <p:sp>
        <p:nvSpPr>
          <p:cNvPr id="122" name="Content Placeholder 2">
            <a:extLst>
              <a:ext uri="{FF2B5EF4-FFF2-40B4-BE49-F238E27FC236}">
                <a16:creationId xmlns:a16="http://schemas.microsoft.com/office/drawing/2014/main" id="{71D63297-B8DE-9907-FB85-80765C7AD7CF}"/>
              </a:ext>
            </a:extLst>
          </p:cNvPr>
          <p:cNvSpPr txBox="1">
            <a:spLocks/>
          </p:cNvSpPr>
          <p:nvPr/>
        </p:nvSpPr>
        <p:spPr bwMode="auto">
          <a:xfrm>
            <a:off x="516576" y="5829147"/>
            <a:ext cx="10877529" cy="45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228600" indent="-228600"/>
            <a:r>
              <a:rPr lang="en-US" sz="1600" b="0" kern="0" dirty="0"/>
              <a:t>Addition of pembrolizumab to standard of care chemotherapy followed by pembrolizumab maintenance, resulted in a 70% and 46% reduction in the risk of disease progression or death in patients with dMMR and pMMR, respectively</a:t>
            </a:r>
          </a:p>
        </p:txBody>
      </p:sp>
      <p:sp>
        <p:nvSpPr>
          <p:cNvPr id="265" name="TextBox 264">
            <a:extLst>
              <a:ext uri="{FF2B5EF4-FFF2-40B4-BE49-F238E27FC236}">
                <a16:creationId xmlns:a16="http://schemas.microsoft.com/office/drawing/2014/main" id="{6012D0CF-3864-F8A0-F0B1-30041DEEA4AC}"/>
              </a:ext>
            </a:extLst>
          </p:cNvPr>
          <p:cNvSpPr txBox="1"/>
          <p:nvPr/>
        </p:nvSpPr>
        <p:spPr bwMode="auto">
          <a:xfrm>
            <a:off x="3065280" y="2039709"/>
            <a:ext cx="21693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in dMMR Cohort</a:t>
            </a:r>
          </a:p>
        </p:txBody>
      </p:sp>
      <p:grpSp>
        <p:nvGrpSpPr>
          <p:cNvPr id="271" name="Group 270">
            <a:extLst>
              <a:ext uri="{FF2B5EF4-FFF2-40B4-BE49-F238E27FC236}">
                <a16:creationId xmlns:a16="http://schemas.microsoft.com/office/drawing/2014/main" id="{97912758-63A7-9C8F-18C6-F80E1D97ED7D}"/>
              </a:ext>
            </a:extLst>
          </p:cNvPr>
          <p:cNvGrpSpPr/>
          <p:nvPr/>
        </p:nvGrpSpPr>
        <p:grpSpPr>
          <a:xfrm>
            <a:off x="3155339" y="2270720"/>
            <a:ext cx="3608620" cy="1013155"/>
            <a:chOff x="-2384385" y="1212936"/>
            <a:chExt cx="3608620" cy="1013155"/>
          </a:xfrm>
        </p:grpSpPr>
        <p:sp>
          <p:nvSpPr>
            <p:cNvPr id="272" name="TextBox 60">
              <a:extLst>
                <a:ext uri="{FF2B5EF4-FFF2-40B4-BE49-F238E27FC236}">
                  <a16:creationId xmlns:a16="http://schemas.microsoft.com/office/drawing/2014/main" id="{8CCF00D5-59B1-7E55-422D-1412827FE456}"/>
                </a:ext>
              </a:extLst>
            </p:cNvPr>
            <p:cNvSpPr txBox="1">
              <a:spLocks noChangeArrowheads="1"/>
            </p:cNvSpPr>
            <p:nvPr/>
          </p:nvSpPr>
          <p:spPr bwMode="auto">
            <a:xfrm>
              <a:off x="-1933210" y="1212936"/>
              <a:ext cx="2867834" cy="3159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Median PFS, Mo (95% CI)</a:t>
              </a:r>
            </a:p>
          </p:txBody>
        </p:sp>
        <p:sp>
          <p:nvSpPr>
            <p:cNvPr id="273" name="TextBox 97">
              <a:extLst>
                <a:ext uri="{FF2B5EF4-FFF2-40B4-BE49-F238E27FC236}">
                  <a16:creationId xmlns:a16="http://schemas.microsoft.com/office/drawing/2014/main" id="{8C4FA95B-4665-8860-DD24-9500D2A83DEC}"/>
                </a:ext>
              </a:extLst>
            </p:cNvPr>
            <p:cNvSpPr txBox="1">
              <a:spLocks noChangeArrowheads="1"/>
            </p:cNvSpPr>
            <p:nvPr/>
          </p:nvSpPr>
          <p:spPr bwMode="auto">
            <a:xfrm>
              <a:off x="-2207056" y="1476581"/>
              <a:ext cx="1754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S PGothic" pitchFamily="34" charset="-128"/>
                  <a:cs typeface="Arial" pitchFamily="34" charset="0"/>
                </a:rPr>
                <a:t>Pembrolizumab + CT</a:t>
              </a:r>
              <a:endParaRPr kumimoji="0" lang="de-DE" altLang="x-none" sz="1400" b="0" i="0" u="none" strike="noStrike" kern="1200" cap="none" spc="0" normalizeH="0" baseline="0" noProof="0" dirty="0">
                <a:ln>
                  <a:noFill/>
                </a:ln>
                <a:solidFill>
                  <a:schemeClr val="bg1"/>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1"/>
                  </a:solidFill>
                  <a:effectLst/>
                  <a:uLnTx/>
                  <a:uFillTx/>
                  <a:latin typeface="Calibri" panose="020F0502020204030204" pitchFamily="34" charset="0"/>
                  <a:ea typeface="MS PGothic" pitchFamily="34" charset="-128"/>
                  <a:cs typeface="Arial" pitchFamily="34" charset="0"/>
                </a:rPr>
                <a:t>Placebo + CT</a:t>
              </a:r>
            </a:p>
          </p:txBody>
        </p:sp>
        <p:sp>
          <p:nvSpPr>
            <p:cNvPr id="274" name="TextBox 98">
              <a:extLst>
                <a:ext uri="{FF2B5EF4-FFF2-40B4-BE49-F238E27FC236}">
                  <a16:creationId xmlns:a16="http://schemas.microsoft.com/office/drawing/2014/main" id="{FB81A673-FC5E-13F6-34D0-46E1D60669BE}"/>
                </a:ext>
              </a:extLst>
            </p:cNvPr>
            <p:cNvSpPr txBox="1">
              <a:spLocks noChangeArrowheads="1"/>
            </p:cNvSpPr>
            <p:nvPr/>
          </p:nvSpPr>
          <p:spPr bwMode="auto">
            <a:xfrm>
              <a:off x="-1154897" y="1470408"/>
              <a:ext cx="237913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NR (30.6-NR)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1"/>
                  </a:solidFill>
                  <a:latin typeface="Calibri" panose="020F0502020204030204" pitchFamily="34" charset="0"/>
                </a:rPr>
                <a:t>7.6</a:t>
              </a:r>
              <a:r>
                <a:rPr kumimoji="0" lang="en-US" sz="1400" b="0" i="0" u="none" strike="noStrike" cap="none" normalizeH="0" baseline="0" dirty="0">
                  <a:ln>
                    <a:noFill/>
                  </a:ln>
                  <a:solidFill>
                    <a:schemeClr val="bg1"/>
                  </a:solidFill>
                  <a:effectLst/>
                  <a:latin typeface="Calibri" panose="020F0502020204030204" pitchFamily="34" charset="0"/>
                </a:rPr>
                <a:t> (6.4-9.9)</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chemeClr val="bg1"/>
                </a:solidFill>
                <a:effectLst/>
                <a:uLnTx/>
                <a:uFillTx/>
                <a:latin typeface="Calibri" panose="020F0502020204030204" pitchFamily="34" charset="0"/>
                <a:ea typeface="MS PGothic" pitchFamily="34" charset="-128"/>
              </a:endParaRPr>
            </a:p>
          </p:txBody>
        </p:sp>
        <p:sp>
          <p:nvSpPr>
            <p:cNvPr id="275" name="TextBox 99">
              <a:extLst>
                <a:ext uri="{FF2B5EF4-FFF2-40B4-BE49-F238E27FC236}">
                  <a16:creationId xmlns:a16="http://schemas.microsoft.com/office/drawing/2014/main" id="{80D0CDB1-85D4-F364-AF3A-D721C35116E7}"/>
                </a:ext>
              </a:extLst>
            </p:cNvPr>
            <p:cNvSpPr txBox="1">
              <a:spLocks noChangeArrowheads="1"/>
            </p:cNvSpPr>
            <p:nvPr/>
          </p:nvSpPr>
          <p:spPr bwMode="auto">
            <a:xfrm>
              <a:off x="-2015816" y="1918314"/>
              <a:ext cx="26430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chemeClr val="bg1"/>
                  </a:solidFill>
                  <a:effectLst/>
                  <a:uLnTx/>
                  <a:uFillTx/>
                  <a:latin typeface="Calibri" panose="020F0502020204030204" pitchFamily="34" charset="0"/>
                  <a:ea typeface="MS PGothic" charset="-128"/>
                </a:rPr>
                <a:t>HR: </a:t>
              </a:r>
              <a:r>
                <a:rPr kumimoji="0" lang="en-US" altLang="x-none" sz="1400" b="0" i="0" u="none" strike="noStrike" cap="none" normalizeH="0" baseline="0" dirty="0">
                  <a:ln>
                    <a:noFill/>
                  </a:ln>
                  <a:solidFill>
                    <a:schemeClr val="bg1"/>
                  </a:solidFill>
                  <a:effectLst/>
                  <a:latin typeface="Calibri" panose="020F0502020204030204" pitchFamily="34" charset="0"/>
                  <a:ea typeface="MS PGothic" charset="-128"/>
                </a:rPr>
                <a:t>0.30</a:t>
              </a:r>
              <a:r>
                <a:rPr kumimoji="0" lang="en-US" sz="1400" b="0" i="0" u="none" strike="noStrike" cap="none" normalizeH="0" baseline="0" dirty="0">
                  <a:ln>
                    <a:noFill/>
                  </a:ln>
                  <a:solidFill>
                    <a:schemeClr val="bg1"/>
                  </a:solidFill>
                  <a:effectLst/>
                  <a:latin typeface="Calibri" panose="020F0502020204030204" pitchFamily="34" charset="0"/>
                </a:rPr>
                <a:t> (0.19-0.48)</a:t>
              </a:r>
              <a:r>
                <a:rPr kumimoji="0" lang="en-US" altLang="x-none" sz="1400" b="0" i="0" u="none" strike="noStrike" kern="1200" cap="none" spc="0" normalizeH="0" baseline="0" noProof="0" dirty="0">
                  <a:ln>
                    <a:noFill/>
                  </a:ln>
                  <a:solidFill>
                    <a:schemeClr val="bg1"/>
                  </a:solidFill>
                  <a:effectLst/>
                  <a:uLnTx/>
                  <a:uFillTx/>
                  <a:latin typeface="Calibri" panose="020F0502020204030204" pitchFamily="34" charset="0"/>
                  <a:ea typeface="MS PGothic" charset="-128"/>
                </a:rPr>
                <a:t> </a:t>
              </a:r>
              <a:r>
                <a:rPr kumimoji="0" lang="en-US" altLang="x-none" sz="1400" b="0" i="1" u="none" strike="noStrike" kern="1200" cap="none" spc="0" normalizeH="0" baseline="0" noProof="0" dirty="0">
                  <a:ln>
                    <a:noFill/>
                  </a:ln>
                  <a:solidFill>
                    <a:schemeClr val="bg1"/>
                  </a:solidFill>
                  <a:effectLst/>
                  <a:uLnTx/>
                  <a:uFillTx/>
                  <a:latin typeface="Calibri" panose="020F0502020204030204" pitchFamily="34" charset="0"/>
                  <a:ea typeface="MS PGothic" charset="-128"/>
                </a:rPr>
                <a:t>P</a:t>
              </a:r>
              <a:r>
                <a:rPr kumimoji="0" lang="en-US" altLang="x-none" sz="1400" b="0" i="0" u="none" strike="noStrike" kern="1200" cap="none" spc="0" normalizeH="0" baseline="0" noProof="0" dirty="0">
                  <a:ln>
                    <a:noFill/>
                  </a:ln>
                  <a:solidFill>
                    <a:schemeClr val="bg1"/>
                  </a:solidFill>
                  <a:effectLst/>
                  <a:uLnTx/>
                  <a:uFillTx/>
                  <a:latin typeface="Calibri" panose="020F0502020204030204" pitchFamily="34" charset="0"/>
                  <a:ea typeface="MS PGothic" charset="-128"/>
                </a:rPr>
                <a:t> </a:t>
              </a:r>
              <a:r>
                <a:rPr kumimoji="0" lang="en-US" altLang="x-none" sz="1400" b="0" i="0" u="none" strike="noStrike" kern="1200" cap="none" spc="0" normalizeH="0" baseline="0" noProof="0" dirty="0">
                  <a:ln>
                    <a:noFill/>
                  </a:ln>
                  <a:solidFill>
                    <a:schemeClr val="bg1"/>
                  </a:solidFill>
                  <a:effectLst/>
                  <a:uLnTx/>
                  <a:uFillTx/>
                  <a:latin typeface="Calibri" panose="020F0502020204030204" pitchFamily="34" charset="0"/>
                  <a:ea typeface="MS PGothic" pitchFamily="34" charset="-128"/>
                </a:rPr>
                <a:t>&lt; .</a:t>
              </a: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S PGothic" pitchFamily="34" charset="-128"/>
                </a:rPr>
                <a:t>001</a:t>
              </a:r>
              <a:endParaRPr kumimoji="0" lang="en-US" altLang="en-US" sz="1400" b="0" i="0" u="none" strike="noStrike" kern="1200" cap="none" spc="0" normalizeH="0" baseline="0" noProof="0" dirty="0">
                <a:ln>
                  <a:noFill/>
                </a:ln>
                <a:solidFill>
                  <a:schemeClr val="bg1"/>
                </a:solidFill>
                <a:effectLst/>
                <a:uLnTx/>
                <a:uFillTx/>
                <a:latin typeface="Calibri" panose="020F0502020204030204" pitchFamily="34" charset="0"/>
                <a:ea typeface="MS PGothic" pitchFamily="34" charset="-128"/>
              </a:endParaRPr>
            </a:p>
          </p:txBody>
        </p:sp>
        <p:cxnSp>
          <p:nvCxnSpPr>
            <p:cNvPr id="276" name="Straight Connector 321535">
              <a:extLst>
                <a:ext uri="{FF2B5EF4-FFF2-40B4-BE49-F238E27FC236}">
                  <a16:creationId xmlns:a16="http://schemas.microsoft.com/office/drawing/2014/main" id="{BAF95E62-16DD-C951-2D07-9D4F522A5FF8}"/>
                </a:ext>
              </a:extLst>
            </p:cNvPr>
            <p:cNvCxnSpPr>
              <a:cxnSpLocks noChangeShapeType="1"/>
            </p:cNvCxnSpPr>
            <p:nvPr/>
          </p:nvCxnSpPr>
          <p:spPr bwMode="auto">
            <a:xfrm>
              <a:off x="-2384385" y="1623700"/>
              <a:ext cx="194011"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277" name="Straight Connector 276">
              <a:extLst>
                <a:ext uri="{FF2B5EF4-FFF2-40B4-BE49-F238E27FC236}">
                  <a16:creationId xmlns:a16="http://schemas.microsoft.com/office/drawing/2014/main" id="{95F277F5-584F-4ED5-82D0-3AE47DB563DE}"/>
                </a:ext>
              </a:extLst>
            </p:cNvPr>
            <p:cNvCxnSpPr>
              <a:cxnSpLocks/>
            </p:cNvCxnSpPr>
            <p:nvPr/>
          </p:nvCxnSpPr>
          <p:spPr bwMode="auto">
            <a:xfrm>
              <a:off x="-2384385" y="1846273"/>
              <a:ext cx="194011" cy="0"/>
            </a:xfrm>
            <a:prstGeom prst="line">
              <a:avLst/>
            </a:prstGeom>
            <a:noFill/>
            <a:ln w="28575" cap="flat" cmpd="sng" algn="ctr">
              <a:solidFill>
                <a:schemeClr val="accent3"/>
              </a:solidFill>
              <a:prstDash val="solid"/>
              <a:round/>
              <a:headEnd type="none" w="med" len="med"/>
              <a:tailEnd type="none" w="med" len="med"/>
            </a:ln>
            <a:effectLst/>
          </p:spPr>
        </p:cxnSp>
      </p:grpSp>
      <p:sp>
        <p:nvSpPr>
          <p:cNvPr id="318" name="TextBox 317">
            <a:extLst>
              <a:ext uri="{FF2B5EF4-FFF2-40B4-BE49-F238E27FC236}">
                <a16:creationId xmlns:a16="http://schemas.microsoft.com/office/drawing/2014/main" id="{20D74E55-AC76-ED41-DCDA-BFBE7A6BAC45}"/>
              </a:ext>
            </a:extLst>
          </p:cNvPr>
          <p:cNvSpPr txBox="1"/>
          <p:nvPr/>
        </p:nvSpPr>
        <p:spPr bwMode="auto">
          <a:xfrm>
            <a:off x="8126591" y="2039709"/>
            <a:ext cx="22222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in pMMR Cohort </a:t>
            </a:r>
          </a:p>
        </p:txBody>
      </p:sp>
      <p:grpSp>
        <p:nvGrpSpPr>
          <p:cNvPr id="813" name="Group 812">
            <a:extLst>
              <a:ext uri="{FF2B5EF4-FFF2-40B4-BE49-F238E27FC236}">
                <a16:creationId xmlns:a16="http://schemas.microsoft.com/office/drawing/2014/main" id="{E7A737E7-674D-5BD0-64D6-ED0C5435999D}"/>
              </a:ext>
            </a:extLst>
          </p:cNvPr>
          <p:cNvGrpSpPr/>
          <p:nvPr/>
        </p:nvGrpSpPr>
        <p:grpSpPr>
          <a:xfrm>
            <a:off x="8486775" y="2470745"/>
            <a:ext cx="3382756" cy="1003106"/>
            <a:chOff x="8496300" y="2531255"/>
            <a:chExt cx="3382756" cy="1003106"/>
          </a:xfrm>
        </p:grpSpPr>
        <p:sp>
          <p:nvSpPr>
            <p:cNvPr id="319" name="TextBox 60">
              <a:extLst>
                <a:ext uri="{FF2B5EF4-FFF2-40B4-BE49-F238E27FC236}">
                  <a16:creationId xmlns:a16="http://schemas.microsoft.com/office/drawing/2014/main" id="{EEE0FDE0-0155-19EF-7502-6DCE9AEC8478}"/>
                </a:ext>
              </a:extLst>
            </p:cNvPr>
            <p:cNvSpPr txBox="1">
              <a:spLocks noChangeArrowheads="1"/>
            </p:cNvSpPr>
            <p:nvPr/>
          </p:nvSpPr>
          <p:spPr bwMode="auto">
            <a:xfrm>
              <a:off x="8496300" y="2531255"/>
              <a:ext cx="33827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Median PFS, Mo (95% CI)</a:t>
              </a:r>
            </a:p>
          </p:txBody>
        </p:sp>
        <p:sp>
          <p:nvSpPr>
            <p:cNvPr id="320" name="TextBox 97">
              <a:extLst>
                <a:ext uri="{FF2B5EF4-FFF2-40B4-BE49-F238E27FC236}">
                  <a16:creationId xmlns:a16="http://schemas.microsoft.com/office/drawing/2014/main" id="{104A1CD2-2B58-4753-E692-41D2CF2064AA}"/>
                </a:ext>
              </a:extLst>
            </p:cNvPr>
            <p:cNvSpPr txBox="1">
              <a:spLocks noChangeArrowheads="1"/>
            </p:cNvSpPr>
            <p:nvPr/>
          </p:nvSpPr>
          <p:spPr bwMode="auto">
            <a:xfrm>
              <a:off x="8737376" y="2794900"/>
              <a:ext cx="1754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Pembrolizumab + CT</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 + CT</a:t>
              </a:r>
            </a:p>
          </p:txBody>
        </p:sp>
        <p:sp>
          <p:nvSpPr>
            <p:cNvPr id="326" name="TextBox 98">
              <a:extLst>
                <a:ext uri="{FF2B5EF4-FFF2-40B4-BE49-F238E27FC236}">
                  <a16:creationId xmlns:a16="http://schemas.microsoft.com/office/drawing/2014/main" id="{D6E85220-C332-A836-86CE-B646BBB6AAA9}"/>
                </a:ext>
              </a:extLst>
            </p:cNvPr>
            <p:cNvSpPr txBox="1">
              <a:spLocks noChangeArrowheads="1"/>
            </p:cNvSpPr>
            <p:nvPr/>
          </p:nvSpPr>
          <p:spPr bwMode="auto">
            <a:xfrm>
              <a:off x="10318586" y="2772824"/>
              <a:ext cx="145431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13.1 (10.5-18.8)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2">
                      <a:lumMod val="10000"/>
                    </a:schemeClr>
                  </a:solidFill>
                  <a:latin typeface="Calibri" panose="020F0502020204030204" pitchFamily="34" charset="0"/>
                </a:rPr>
                <a:t>8.7</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(8.4-10.7)</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338" name="TextBox 99">
              <a:extLst>
                <a:ext uri="{FF2B5EF4-FFF2-40B4-BE49-F238E27FC236}">
                  <a16:creationId xmlns:a16="http://schemas.microsoft.com/office/drawing/2014/main" id="{7C208D7D-983D-302A-9BE7-86BAB7C94C2C}"/>
                </a:ext>
              </a:extLst>
            </p:cNvPr>
            <p:cNvSpPr txBox="1">
              <a:spLocks noChangeArrowheads="1"/>
            </p:cNvSpPr>
            <p:nvPr/>
          </p:nvSpPr>
          <p:spPr bwMode="auto">
            <a:xfrm>
              <a:off x="9011222" y="3226584"/>
              <a:ext cx="26430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a:t>
              </a:r>
              <a:r>
                <a:rPr kumimoji="0" lang="en-US" altLang="x-none" sz="1400" b="0" i="0" u="none" strike="noStrike" cap="none" normalizeH="0" baseline="0" dirty="0">
                  <a:ln>
                    <a:noFill/>
                  </a:ln>
                  <a:solidFill>
                    <a:schemeClr val="bg2">
                      <a:lumMod val="10000"/>
                    </a:schemeClr>
                  </a:solidFill>
                  <a:effectLst/>
                  <a:latin typeface="Calibri" panose="020F0502020204030204" pitchFamily="34" charset="0"/>
                  <a:ea typeface="MS PGothic" charset="-128"/>
                </a:rPr>
                <a:t>0.54</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(0.41-0.71)</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a:t>
              </a:r>
              <a:r>
                <a:rPr kumimoji="0" lang="en-US" altLang="x-none" sz="1400" b="0" i="1"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P</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 &lt; .001</a:t>
              </a: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cxnSp>
          <p:nvCxnSpPr>
            <p:cNvPr id="344" name="Straight Connector 321535">
              <a:extLst>
                <a:ext uri="{FF2B5EF4-FFF2-40B4-BE49-F238E27FC236}">
                  <a16:creationId xmlns:a16="http://schemas.microsoft.com/office/drawing/2014/main" id="{510F23E1-4E4D-29CD-56E4-F52EE265ADFF}"/>
                </a:ext>
              </a:extLst>
            </p:cNvPr>
            <p:cNvCxnSpPr>
              <a:cxnSpLocks noChangeShapeType="1"/>
            </p:cNvCxnSpPr>
            <p:nvPr/>
          </p:nvCxnSpPr>
          <p:spPr bwMode="auto">
            <a:xfrm>
              <a:off x="8570772" y="2942019"/>
              <a:ext cx="183286"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349" name="Straight Connector 348">
              <a:extLst>
                <a:ext uri="{FF2B5EF4-FFF2-40B4-BE49-F238E27FC236}">
                  <a16:creationId xmlns:a16="http://schemas.microsoft.com/office/drawing/2014/main" id="{87760C1C-3E4F-69C0-4577-76EBF0995E3E}"/>
                </a:ext>
              </a:extLst>
            </p:cNvPr>
            <p:cNvCxnSpPr>
              <a:cxnSpLocks/>
            </p:cNvCxnSpPr>
            <p:nvPr/>
          </p:nvCxnSpPr>
          <p:spPr bwMode="auto">
            <a:xfrm>
              <a:off x="8570772" y="3164592"/>
              <a:ext cx="183286" cy="0"/>
            </a:xfrm>
            <a:prstGeom prst="line">
              <a:avLst/>
            </a:prstGeom>
            <a:noFill/>
            <a:ln w="28575" cap="flat" cmpd="sng" algn="ctr">
              <a:solidFill>
                <a:schemeClr val="accent3"/>
              </a:solidFill>
              <a:prstDash val="solid"/>
              <a:round/>
              <a:headEnd type="none" w="med" len="med"/>
              <a:tailEnd type="none" w="med" len="med"/>
            </a:ln>
            <a:effectLst/>
          </p:spPr>
        </p:cxnSp>
      </p:grpSp>
      <p:sp>
        <p:nvSpPr>
          <p:cNvPr id="5" name="Freeform: Shape 4">
            <a:extLst>
              <a:ext uri="{FF2B5EF4-FFF2-40B4-BE49-F238E27FC236}">
                <a16:creationId xmlns:a16="http://schemas.microsoft.com/office/drawing/2014/main" id="{5D553372-4694-8F6F-72FC-0CB04E3777FC}"/>
              </a:ext>
            </a:extLst>
          </p:cNvPr>
          <p:cNvSpPr/>
          <p:nvPr/>
        </p:nvSpPr>
        <p:spPr bwMode="auto">
          <a:xfrm>
            <a:off x="2011680" y="2703443"/>
            <a:ext cx="3967701" cy="1995778"/>
          </a:xfrm>
          <a:custGeom>
            <a:avLst/>
            <a:gdLst>
              <a:gd name="connsiteX0" fmla="*/ 0 w 3967701"/>
              <a:gd name="connsiteY0" fmla="*/ 0 h 1995778"/>
              <a:gd name="connsiteX1" fmla="*/ 0 w 3967701"/>
              <a:gd name="connsiteY1" fmla="*/ 1995778 h 1995778"/>
              <a:gd name="connsiteX2" fmla="*/ 3967701 w 3967701"/>
              <a:gd name="connsiteY2" fmla="*/ 1995778 h 1995778"/>
            </a:gdLst>
            <a:ahLst/>
            <a:cxnLst>
              <a:cxn ang="0">
                <a:pos x="connsiteX0" y="connsiteY0"/>
              </a:cxn>
              <a:cxn ang="0">
                <a:pos x="connsiteX1" y="connsiteY1"/>
              </a:cxn>
              <a:cxn ang="0">
                <a:pos x="connsiteX2" y="connsiteY2"/>
              </a:cxn>
            </a:cxnLst>
            <a:rect l="l" t="t" r="r" b="b"/>
            <a:pathLst>
              <a:path w="3967701" h="1995778">
                <a:moveTo>
                  <a:pt x="0" y="0"/>
                </a:moveTo>
                <a:lnTo>
                  <a:pt x="0" y="1995778"/>
                </a:lnTo>
                <a:lnTo>
                  <a:pt x="3967701" y="1995778"/>
                </a:lnTo>
              </a:path>
            </a:pathLst>
          </a:custGeom>
          <a:noFill/>
          <a:ln w="28575">
            <a:solidFill>
              <a:schemeClr val="bg1"/>
            </a:solidFill>
            <a:miter lim="800000"/>
            <a:headEnd/>
            <a:tailEnd/>
          </a:ln>
        </p:spPr>
        <p:txBody>
          <a:bodyPr rtlCol="0" anchor="ctr"/>
          <a:lstStyle/>
          <a:p>
            <a:pPr algn="ctr"/>
            <a:endParaRPr lang="en-US"/>
          </a:p>
        </p:txBody>
      </p:sp>
      <p:grpSp>
        <p:nvGrpSpPr>
          <p:cNvPr id="18" name="Group 17">
            <a:extLst>
              <a:ext uri="{FF2B5EF4-FFF2-40B4-BE49-F238E27FC236}">
                <a16:creationId xmlns:a16="http://schemas.microsoft.com/office/drawing/2014/main" id="{559B0FDE-F922-2246-80C3-44B0A4F860B7}"/>
              </a:ext>
            </a:extLst>
          </p:cNvPr>
          <p:cNvGrpSpPr/>
          <p:nvPr/>
        </p:nvGrpSpPr>
        <p:grpSpPr>
          <a:xfrm>
            <a:off x="1909187" y="2711395"/>
            <a:ext cx="110444" cy="1987826"/>
            <a:chOff x="286247" y="2274073"/>
            <a:chExt cx="87464" cy="1524000"/>
          </a:xfrm>
        </p:grpSpPr>
        <p:cxnSp>
          <p:nvCxnSpPr>
            <p:cNvPr id="7" name="Straight Connector 6">
              <a:extLst>
                <a:ext uri="{FF2B5EF4-FFF2-40B4-BE49-F238E27FC236}">
                  <a16:creationId xmlns:a16="http://schemas.microsoft.com/office/drawing/2014/main" id="{0B59715B-D704-9ABE-C56B-1E39D3B8A49A}"/>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7C4407A9-058A-2509-AB60-045E1D968CBC}"/>
                </a:ext>
              </a:extLst>
            </p:cNvPr>
            <p:cNvCxnSpPr>
              <a:cxnSpLocks/>
            </p:cNvCxnSpPr>
            <p:nvPr/>
          </p:nvCxnSpPr>
          <p:spPr bwMode="auto">
            <a:xfrm>
              <a:off x="286247" y="2426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6997531C-BBC0-30BE-FE05-BF273995E187}"/>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F2AF96AB-8893-11BF-55F2-12EB3146A3D9}"/>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55328DA2-2F26-BA72-463E-CDBAA747ECDE}"/>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6C5AB4BD-C70B-B646-B7CA-32038EC4E993}"/>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DFF6E6DF-0523-87EC-712B-12A06FA7D0E5}"/>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158FA5AE-5E71-BEBA-4518-572A8C6FEFF9}"/>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E316D793-634E-A22A-AEE3-94617F0E5F98}"/>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209B336D-7CE8-67BA-4367-622656E04D27}"/>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5A4E3229-0D4E-76F8-211D-F39BE6254E64}"/>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19" name="TextBox 18">
            <a:extLst>
              <a:ext uri="{FF2B5EF4-FFF2-40B4-BE49-F238E27FC236}">
                <a16:creationId xmlns:a16="http://schemas.microsoft.com/office/drawing/2014/main" id="{73C33813-15D6-9C87-4D59-7BBF6D160909}"/>
              </a:ext>
            </a:extLst>
          </p:cNvPr>
          <p:cNvSpPr txBox="1"/>
          <p:nvPr/>
        </p:nvSpPr>
        <p:spPr bwMode="auto">
          <a:xfrm>
            <a:off x="1555806" y="255236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20" name="TextBox 19">
            <a:extLst>
              <a:ext uri="{FF2B5EF4-FFF2-40B4-BE49-F238E27FC236}">
                <a16:creationId xmlns:a16="http://schemas.microsoft.com/office/drawing/2014/main" id="{DA209740-F9B3-37D8-FDED-B1D71B8E9256}"/>
              </a:ext>
            </a:extLst>
          </p:cNvPr>
          <p:cNvSpPr txBox="1"/>
          <p:nvPr/>
        </p:nvSpPr>
        <p:spPr bwMode="auto">
          <a:xfrm>
            <a:off x="1555806" y="275247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0.9</a:t>
            </a:r>
          </a:p>
        </p:txBody>
      </p:sp>
      <p:sp>
        <p:nvSpPr>
          <p:cNvPr id="21" name="TextBox 20">
            <a:extLst>
              <a:ext uri="{FF2B5EF4-FFF2-40B4-BE49-F238E27FC236}">
                <a16:creationId xmlns:a16="http://schemas.microsoft.com/office/drawing/2014/main" id="{5B049742-EBB5-0962-ED74-4A0A1F9CFE84}"/>
              </a:ext>
            </a:extLst>
          </p:cNvPr>
          <p:cNvSpPr txBox="1"/>
          <p:nvPr/>
        </p:nvSpPr>
        <p:spPr bwMode="auto">
          <a:xfrm>
            <a:off x="1555806" y="295258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22" name="TextBox 21">
            <a:extLst>
              <a:ext uri="{FF2B5EF4-FFF2-40B4-BE49-F238E27FC236}">
                <a16:creationId xmlns:a16="http://schemas.microsoft.com/office/drawing/2014/main" id="{73066C73-DC22-2B09-113F-08B4DB60DCC0}"/>
              </a:ext>
            </a:extLst>
          </p:cNvPr>
          <p:cNvSpPr txBox="1"/>
          <p:nvPr/>
        </p:nvSpPr>
        <p:spPr bwMode="auto">
          <a:xfrm>
            <a:off x="1555806" y="316859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0.7</a:t>
            </a:r>
          </a:p>
        </p:txBody>
      </p:sp>
      <p:sp>
        <p:nvSpPr>
          <p:cNvPr id="23" name="TextBox 22">
            <a:extLst>
              <a:ext uri="{FF2B5EF4-FFF2-40B4-BE49-F238E27FC236}">
                <a16:creationId xmlns:a16="http://schemas.microsoft.com/office/drawing/2014/main" id="{6255DF25-907D-2849-DFA0-6D151BD80199}"/>
              </a:ext>
            </a:extLst>
          </p:cNvPr>
          <p:cNvSpPr txBox="1"/>
          <p:nvPr/>
        </p:nvSpPr>
        <p:spPr bwMode="auto">
          <a:xfrm>
            <a:off x="1555806" y="334220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24" name="TextBox 23">
            <a:extLst>
              <a:ext uri="{FF2B5EF4-FFF2-40B4-BE49-F238E27FC236}">
                <a16:creationId xmlns:a16="http://schemas.microsoft.com/office/drawing/2014/main" id="{D5DC3584-3268-84FD-87C5-A877FCA3056C}"/>
              </a:ext>
            </a:extLst>
          </p:cNvPr>
          <p:cNvSpPr txBox="1"/>
          <p:nvPr/>
        </p:nvSpPr>
        <p:spPr bwMode="auto">
          <a:xfrm>
            <a:off x="1555806" y="354230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a:t>
            </a:r>
          </a:p>
        </p:txBody>
      </p:sp>
      <p:sp>
        <p:nvSpPr>
          <p:cNvPr id="26" name="TextBox 25">
            <a:extLst>
              <a:ext uri="{FF2B5EF4-FFF2-40B4-BE49-F238E27FC236}">
                <a16:creationId xmlns:a16="http://schemas.microsoft.com/office/drawing/2014/main" id="{9CFF34BE-6406-1491-876A-2D308CE39329}"/>
              </a:ext>
            </a:extLst>
          </p:cNvPr>
          <p:cNvSpPr txBox="1"/>
          <p:nvPr/>
        </p:nvSpPr>
        <p:spPr bwMode="auto">
          <a:xfrm>
            <a:off x="1555806" y="375831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27" name="TextBox 26">
            <a:extLst>
              <a:ext uri="{FF2B5EF4-FFF2-40B4-BE49-F238E27FC236}">
                <a16:creationId xmlns:a16="http://schemas.microsoft.com/office/drawing/2014/main" id="{8413A7BA-44C6-EE21-806F-A907D72185A8}"/>
              </a:ext>
            </a:extLst>
          </p:cNvPr>
          <p:cNvSpPr txBox="1"/>
          <p:nvPr/>
        </p:nvSpPr>
        <p:spPr bwMode="auto">
          <a:xfrm>
            <a:off x="1555806" y="3957101"/>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a:t>
            </a:r>
          </a:p>
        </p:txBody>
      </p:sp>
      <p:sp>
        <p:nvSpPr>
          <p:cNvPr id="28" name="TextBox 27">
            <a:extLst>
              <a:ext uri="{FF2B5EF4-FFF2-40B4-BE49-F238E27FC236}">
                <a16:creationId xmlns:a16="http://schemas.microsoft.com/office/drawing/2014/main" id="{2E71BA0F-FBB0-5698-BE47-6ED77380B441}"/>
              </a:ext>
            </a:extLst>
          </p:cNvPr>
          <p:cNvSpPr txBox="1"/>
          <p:nvPr/>
        </p:nvSpPr>
        <p:spPr bwMode="auto">
          <a:xfrm>
            <a:off x="1555806" y="413070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29" name="TextBox 28">
            <a:extLst>
              <a:ext uri="{FF2B5EF4-FFF2-40B4-BE49-F238E27FC236}">
                <a16:creationId xmlns:a16="http://schemas.microsoft.com/office/drawing/2014/main" id="{23006715-3249-4685-323E-97694BC128CB}"/>
              </a:ext>
            </a:extLst>
          </p:cNvPr>
          <p:cNvSpPr txBox="1"/>
          <p:nvPr/>
        </p:nvSpPr>
        <p:spPr bwMode="auto">
          <a:xfrm>
            <a:off x="1555806" y="433081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a:t>
            </a:r>
          </a:p>
        </p:txBody>
      </p:sp>
      <p:sp>
        <p:nvSpPr>
          <p:cNvPr id="30" name="TextBox 29">
            <a:extLst>
              <a:ext uri="{FF2B5EF4-FFF2-40B4-BE49-F238E27FC236}">
                <a16:creationId xmlns:a16="http://schemas.microsoft.com/office/drawing/2014/main" id="{B595E6C5-63FD-8F1A-A70C-A99ACB11A8FD}"/>
              </a:ext>
            </a:extLst>
          </p:cNvPr>
          <p:cNvSpPr txBox="1"/>
          <p:nvPr/>
        </p:nvSpPr>
        <p:spPr bwMode="auto">
          <a:xfrm>
            <a:off x="1692060" y="454682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44" name="Group 43">
            <a:extLst>
              <a:ext uri="{FF2B5EF4-FFF2-40B4-BE49-F238E27FC236}">
                <a16:creationId xmlns:a16="http://schemas.microsoft.com/office/drawing/2014/main" id="{49E87042-CD19-9D19-D5F5-46692D89E21D}"/>
              </a:ext>
            </a:extLst>
          </p:cNvPr>
          <p:cNvGrpSpPr/>
          <p:nvPr/>
        </p:nvGrpSpPr>
        <p:grpSpPr>
          <a:xfrm>
            <a:off x="2013005" y="4700547"/>
            <a:ext cx="3701334" cy="92517"/>
            <a:chOff x="2013005" y="4700547"/>
            <a:chExt cx="3701334" cy="109995"/>
          </a:xfrm>
        </p:grpSpPr>
        <p:cxnSp>
          <p:nvCxnSpPr>
            <p:cNvPr id="37" name="Straight Connector 36">
              <a:extLst>
                <a:ext uri="{FF2B5EF4-FFF2-40B4-BE49-F238E27FC236}">
                  <a16:creationId xmlns:a16="http://schemas.microsoft.com/office/drawing/2014/main" id="{46D822E5-CDCC-0B20-0C2E-62F515329E29}"/>
                </a:ext>
              </a:extLst>
            </p:cNvPr>
            <p:cNvCxnSpPr>
              <a:cxnSpLocks/>
            </p:cNvCxnSpPr>
            <p:nvPr/>
          </p:nvCxnSpPr>
          <p:spPr bwMode="auto">
            <a:xfrm rot="5400000">
              <a:off x="5659341"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123219CB-CDD5-C9A4-C864-481539B11EBF}"/>
                </a:ext>
              </a:extLst>
            </p:cNvPr>
            <p:cNvCxnSpPr>
              <a:cxnSpLocks/>
            </p:cNvCxnSpPr>
            <p:nvPr/>
          </p:nvCxnSpPr>
          <p:spPr bwMode="auto">
            <a:xfrm rot="5400000">
              <a:off x="5042452"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98C7F5D4-73CC-75C3-C2B7-93ADCC2BDEDE}"/>
                </a:ext>
              </a:extLst>
            </p:cNvPr>
            <p:cNvCxnSpPr>
              <a:cxnSpLocks/>
            </p:cNvCxnSpPr>
            <p:nvPr/>
          </p:nvCxnSpPr>
          <p:spPr bwMode="auto">
            <a:xfrm rot="5400000">
              <a:off x="4425563"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D2559939-9D4E-160A-112B-1E204CB6E5EA}"/>
                </a:ext>
              </a:extLst>
            </p:cNvPr>
            <p:cNvCxnSpPr>
              <a:cxnSpLocks/>
            </p:cNvCxnSpPr>
            <p:nvPr/>
          </p:nvCxnSpPr>
          <p:spPr bwMode="auto">
            <a:xfrm rot="5400000">
              <a:off x="3808674"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737B8431-7B22-8505-B7BA-492230E69521}"/>
                </a:ext>
              </a:extLst>
            </p:cNvPr>
            <p:cNvCxnSpPr>
              <a:cxnSpLocks/>
            </p:cNvCxnSpPr>
            <p:nvPr/>
          </p:nvCxnSpPr>
          <p:spPr bwMode="auto">
            <a:xfrm rot="5400000">
              <a:off x="3191785"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B9117F88-ED61-5F70-E6F7-300380C0B5E0}"/>
                </a:ext>
              </a:extLst>
            </p:cNvPr>
            <p:cNvCxnSpPr>
              <a:cxnSpLocks/>
            </p:cNvCxnSpPr>
            <p:nvPr/>
          </p:nvCxnSpPr>
          <p:spPr bwMode="auto">
            <a:xfrm rot="5400000">
              <a:off x="2574896"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9447B486-4ABB-8705-6047-45DB0BE7000D}"/>
                </a:ext>
              </a:extLst>
            </p:cNvPr>
            <p:cNvCxnSpPr>
              <a:cxnSpLocks/>
            </p:cNvCxnSpPr>
            <p:nvPr/>
          </p:nvCxnSpPr>
          <p:spPr bwMode="auto">
            <a:xfrm rot="5400000">
              <a:off x="1958007" y="4755545"/>
              <a:ext cx="109995" cy="0"/>
            </a:xfrm>
            <a:prstGeom prst="line">
              <a:avLst/>
            </a:prstGeom>
            <a:noFill/>
            <a:ln w="28575" cap="flat" cmpd="sng" algn="ctr">
              <a:solidFill>
                <a:schemeClr val="bg1"/>
              </a:solidFill>
              <a:prstDash val="solid"/>
              <a:round/>
              <a:headEnd type="none" w="med" len="med"/>
              <a:tailEnd type="none" w="med" len="med"/>
            </a:ln>
            <a:effectLst/>
          </p:spPr>
        </p:cxnSp>
      </p:grpSp>
      <p:sp>
        <p:nvSpPr>
          <p:cNvPr id="45" name="TextBox 44">
            <a:extLst>
              <a:ext uri="{FF2B5EF4-FFF2-40B4-BE49-F238E27FC236}">
                <a16:creationId xmlns:a16="http://schemas.microsoft.com/office/drawing/2014/main" id="{11CD4BA7-BEF6-0BBA-7B52-A232B7000239}"/>
              </a:ext>
            </a:extLst>
          </p:cNvPr>
          <p:cNvSpPr txBox="1"/>
          <p:nvPr/>
        </p:nvSpPr>
        <p:spPr bwMode="auto">
          <a:xfrm>
            <a:off x="1876265" y="472970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46" name="TextBox 45">
            <a:extLst>
              <a:ext uri="{FF2B5EF4-FFF2-40B4-BE49-F238E27FC236}">
                <a16:creationId xmlns:a16="http://schemas.microsoft.com/office/drawing/2014/main" id="{2AB41F44-5EBB-33EB-1784-0AC9086D7060}"/>
              </a:ext>
            </a:extLst>
          </p:cNvPr>
          <p:cNvSpPr txBox="1"/>
          <p:nvPr/>
        </p:nvSpPr>
        <p:spPr bwMode="auto">
          <a:xfrm>
            <a:off x="2505744" y="472970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47" name="TextBox 46">
            <a:extLst>
              <a:ext uri="{FF2B5EF4-FFF2-40B4-BE49-F238E27FC236}">
                <a16:creationId xmlns:a16="http://schemas.microsoft.com/office/drawing/2014/main" id="{13E239FA-E0FF-6AD4-1479-B18ADEACC5B0}"/>
              </a:ext>
            </a:extLst>
          </p:cNvPr>
          <p:cNvSpPr txBox="1"/>
          <p:nvPr/>
        </p:nvSpPr>
        <p:spPr bwMode="auto">
          <a:xfrm>
            <a:off x="3071612" y="472970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48" name="TextBox 47">
            <a:extLst>
              <a:ext uri="{FF2B5EF4-FFF2-40B4-BE49-F238E27FC236}">
                <a16:creationId xmlns:a16="http://schemas.microsoft.com/office/drawing/2014/main" id="{C8F0C4A6-25BF-BAE0-EE63-A2722B92696C}"/>
              </a:ext>
            </a:extLst>
          </p:cNvPr>
          <p:cNvSpPr txBox="1"/>
          <p:nvPr/>
        </p:nvSpPr>
        <p:spPr bwMode="auto">
          <a:xfrm>
            <a:off x="3693139" y="472970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49" name="TextBox 48">
            <a:extLst>
              <a:ext uri="{FF2B5EF4-FFF2-40B4-BE49-F238E27FC236}">
                <a16:creationId xmlns:a16="http://schemas.microsoft.com/office/drawing/2014/main" id="{0B2E4F1E-FE42-C49C-03D2-D333EA9F55AC}"/>
              </a:ext>
            </a:extLst>
          </p:cNvPr>
          <p:cNvSpPr txBox="1"/>
          <p:nvPr/>
        </p:nvSpPr>
        <p:spPr bwMode="auto">
          <a:xfrm>
            <a:off x="4290812" y="472970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50" name="TextBox 49">
            <a:extLst>
              <a:ext uri="{FF2B5EF4-FFF2-40B4-BE49-F238E27FC236}">
                <a16:creationId xmlns:a16="http://schemas.microsoft.com/office/drawing/2014/main" id="{BAEB0BB0-870E-B97F-9926-81C8F52D1711}"/>
              </a:ext>
            </a:extLst>
          </p:cNvPr>
          <p:cNvSpPr txBox="1"/>
          <p:nvPr/>
        </p:nvSpPr>
        <p:spPr bwMode="auto">
          <a:xfrm>
            <a:off x="4928242" y="472970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51" name="TextBox 50">
            <a:extLst>
              <a:ext uri="{FF2B5EF4-FFF2-40B4-BE49-F238E27FC236}">
                <a16:creationId xmlns:a16="http://schemas.microsoft.com/office/drawing/2014/main" id="{B3E065CA-CA9D-4D9E-AC54-3C26BCBDCA31}"/>
              </a:ext>
            </a:extLst>
          </p:cNvPr>
          <p:cNvSpPr txBox="1"/>
          <p:nvPr/>
        </p:nvSpPr>
        <p:spPr bwMode="auto">
          <a:xfrm>
            <a:off x="5549769" y="472970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52" name="TextBox 51">
            <a:extLst>
              <a:ext uri="{FF2B5EF4-FFF2-40B4-BE49-F238E27FC236}">
                <a16:creationId xmlns:a16="http://schemas.microsoft.com/office/drawing/2014/main" id="{BD0D6E70-3CD7-7B74-48E0-40CD0E2C48FA}"/>
              </a:ext>
            </a:extLst>
          </p:cNvPr>
          <p:cNvSpPr txBox="1"/>
          <p:nvPr/>
        </p:nvSpPr>
        <p:spPr bwMode="auto">
          <a:xfrm>
            <a:off x="3631071" y="4930248"/>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sp>
        <p:nvSpPr>
          <p:cNvPr id="53" name="TextBox 52">
            <a:extLst>
              <a:ext uri="{FF2B5EF4-FFF2-40B4-BE49-F238E27FC236}">
                <a16:creationId xmlns:a16="http://schemas.microsoft.com/office/drawing/2014/main" id="{BB4C25B1-6526-7530-38DB-0050A4433D87}"/>
              </a:ext>
            </a:extLst>
          </p:cNvPr>
          <p:cNvSpPr txBox="1"/>
          <p:nvPr/>
        </p:nvSpPr>
        <p:spPr bwMode="auto">
          <a:xfrm>
            <a:off x="1763622" y="5277537"/>
            <a:ext cx="45878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112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113</a:t>
            </a:r>
          </a:p>
        </p:txBody>
      </p:sp>
      <p:sp>
        <p:nvSpPr>
          <p:cNvPr id="54" name="TextBox 53">
            <a:extLst>
              <a:ext uri="{FF2B5EF4-FFF2-40B4-BE49-F238E27FC236}">
                <a16:creationId xmlns:a16="http://schemas.microsoft.com/office/drawing/2014/main" id="{2F8B36A4-6A99-0CB7-CB0B-3EB0216C257D}"/>
              </a:ext>
            </a:extLst>
          </p:cNvPr>
          <p:cNvSpPr txBox="1"/>
          <p:nvPr/>
        </p:nvSpPr>
        <p:spPr bwMode="auto">
          <a:xfrm>
            <a:off x="2448759" y="527753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62</a:t>
            </a:r>
          </a:p>
        </p:txBody>
      </p:sp>
      <p:sp>
        <p:nvSpPr>
          <p:cNvPr id="55" name="TextBox 54">
            <a:extLst>
              <a:ext uri="{FF2B5EF4-FFF2-40B4-BE49-F238E27FC236}">
                <a16:creationId xmlns:a16="http://schemas.microsoft.com/office/drawing/2014/main" id="{B8B1C6DD-3B0B-40C5-212C-FB652A480CCB}"/>
              </a:ext>
            </a:extLst>
          </p:cNvPr>
          <p:cNvSpPr txBox="1"/>
          <p:nvPr/>
        </p:nvSpPr>
        <p:spPr bwMode="auto">
          <a:xfrm>
            <a:off x="3054384" y="5245639"/>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44</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24</a:t>
            </a:r>
          </a:p>
        </p:txBody>
      </p:sp>
      <p:sp>
        <p:nvSpPr>
          <p:cNvPr id="56" name="TextBox 55">
            <a:extLst>
              <a:ext uri="{FF2B5EF4-FFF2-40B4-BE49-F238E27FC236}">
                <a16:creationId xmlns:a16="http://schemas.microsoft.com/office/drawing/2014/main" id="{BDD73221-3533-22F7-488F-DA3DB6C48D8F}"/>
              </a:ext>
            </a:extLst>
          </p:cNvPr>
          <p:cNvSpPr txBox="1"/>
          <p:nvPr/>
        </p:nvSpPr>
        <p:spPr bwMode="auto">
          <a:xfrm>
            <a:off x="3691814" y="5245639"/>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8</a:t>
            </a:r>
          </a:p>
        </p:txBody>
      </p:sp>
      <p:sp>
        <p:nvSpPr>
          <p:cNvPr id="57" name="TextBox 56">
            <a:extLst>
              <a:ext uri="{FF2B5EF4-FFF2-40B4-BE49-F238E27FC236}">
                <a16:creationId xmlns:a16="http://schemas.microsoft.com/office/drawing/2014/main" id="{8B999C06-8814-7716-D2D8-02DE82DC1D93}"/>
              </a:ext>
            </a:extLst>
          </p:cNvPr>
          <p:cNvSpPr txBox="1"/>
          <p:nvPr/>
        </p:nvSpPr>
        <p:spPr bwMode="auto">
          <a:xfrm>
            <a:off x="4359026" y="5245639"/>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4</a:t>
            </a:r>
          </a:p>
        </p:txBody>
      </p:sp>
      <p:sp>
        <p:nvSpPr>
          <p:cNvPr id="58" name="TextBox 57">
            <a:extLst>
              <a:ext uri="{FF2B5EF4-FFF2-40B4-BE49-F238E27FC236}">
                <a16:creationId xmlns:a16="http://schemas.microsoft.com/office/drawing/2014/main" id="{5BD8BF0C-8E07-E328-1DFE-984B5548BD1B}"/>
              </a:ext>
            </a:extLst>
          </p:cNvPr>
          <p:cNvSpPr txBox="1"/>
          <p:nvPr/>
        </p:nvSpPr>
        <p:spPr bwMode="auto">
          <a:xfrm>
            <a:off x="4972601" y="5245639"/>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59" name="TextBox 58">
            <a:extLst>
              <a:ext uri="{FF2B5EF4-FFF2-40B4-BE49-F238E27FC236}">
                <a16:creationId xmlns:a16="http://schemas.microsoft.com/office/drawing/2014/main" id="{FAF30E09-35A5-B157-D057-5F4BC8D28CCB}"/>
              </a:ext>
            </a:extLst>
          </p:cNvPr>
          <p:cNvSpPr txBox="1"/>
          <p:nvPr/>
        </p:nvSpPr>
        <p:spPr bwMode="auto">
          <a:xfrm>
            <a:off x="5570274" y="5245639"/>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0</a:t>
            </a:r>
          </a:p>
        </p:txBody>
      </p:sp>
      <p:sp>
        <p:nvSpPr>
          <p:cNvPr id="60" name="Freeform: Shape 59">
            <a:extLst>
              <a:ext uri="{FF2B5EF4-FFF2-40B4-BE49-F238E27FC236}">
                <a16:creationId xmlns:a16="http://schemas.microsoft.com/office/drawing/2014/main" id="{42494C79-0BFC-F66D-CF29-6284E13B5510}"/>
              </a:ext>
            </a:extLst>
          </p:cNvPr>
          <p:cNvSpPr/>
          <p:nvPr/>
        </p:nvSpPr>
        <p:spPr bwMode="auto">
          <a:xfrm>
            <a:off x="2019534" y="2717956"/>
            <a:ext cx="3887602" cy="847082"/>
          </a:xfrm>
          <a:custGeom>
            <a:avLst/>
            <a:gdLst>
              <a:gd name="connsiteX0" fmla="*/ 3887602 w 3887602"/>
              <a:gd name="connsiteY0" fmla="*/ 847082 h 847082"/>
              <a:gd name="connsiteX1" fmla="*/ 3155521 w 3887602"/>
              <a:gd name="connsiteY1" fmla="*/ 847082 h 847082"/>
              <a:gd name="connsiteX2" fmla="*/ 3155521 w 3887602"/>
              <a:gd name="connsiteY2" fmla="*/ 617080 h 847082"/>
              <a:gd name="connsiteX3" fmla="*/ 1380014 w 3887602"/>
              <a:gd name="connsiteY3" fmla="*/ 617080 h 847082"/>
              <a:gd name="connsiteX4" fmla="*/ 1380014 w 3887602"/>
              <a:gd name="connsiteY4" fmla="*/ 586226 h 847082"/>
              <a:gd name="connsiteX5" fmla="*/ 1357575 w 3887602"/>
              <a:gd name="connsiteY5" fmla="*/ 586226 h 847082"/>
              <a:gd name="connsiteX6" fmla="*/ 1357575 w 3887602"/>
              <a:gd name="connsiteY6" fmla="*/ 546957 h 847082"/>
              <a:gd name="connsiteX7" fmla="*/ 1242574 w 3887602"/>
              <a:gd name="connsiteY7" fmla="*/ 546957 h 847082"/>
              <a:gd name="connsiteX8" fmla="*/ 1242574 w 3887602"/>
              <a:gd name="connsiteY8" fmla="*/ 507688 h 847082"/>
              <a:gd name="connsiteX9" fmla="*/ 1169646 w 3887602"/>
              <a:gd name="connsiteY9" fmla="*/ 507688 h 847082"/>
              <a:gd name="connsiteX10" fmla="*/ 1169646 w 3887602"/>
              <a:gd name="connsiteY10" fmla="*/ 476834 h 847082"/>
              <a:gd name="connsiteX11" fmla="*/ 1079889 w 3887602"/>
              <a:gd name="connsiteY11" fmla="*/ 476834 h 847082"/>
              <a:gd name="connsiteX12" fmla="*/ 1079889 w 3887602"/>
              <a:gd name="connsiteY12" fmla="*/ 448785 h 847082"/>
              <a:gd name="connsiteX13" fmla="*/ 1063060 w 3887602"/>
              <a:gd name="connsiteY13" fmla="*/ 448785 h 847082"/>
              <a:gd name="connsiteX14" fmla="*/ 1063060 w 3887602"/>
              <a:gd name="connsiteY14" fmla="*/ 417931 h 847082"/>
              <a:gd name="connsiteX15" fmla="*/ 1018181 w 3887602"/>
              <a:gd name="connsiteY15" fmla="*/ 417931 h 847082"/>
              <a:gd name="connsiteX16" fmla="*/ 1018181 w 3887602"/>
              <a:gd name="connsiteY16" fmla="*/ 381467 h 847082"/>
              <a:gd name="connsiteX17" fmla="*/ 869521 w 3887602"/>
              <a:gd name="connsiteY17" fmla="*/ 381467 h 847082"/>
              <a:gd name="connsiteX18" fmla="*/ 869521 w 3887602"/>
              <a:gd name="connsiteY18" fmla="*/ 330979 h 847082"/>
              <a:gd name="connsiteX19" fmla="*/ 776959 w 3887602"/>
              <a:gd name="connsiteY19" fmla="*/ 330979 h 847082"/>
              <a:gd name="connsiteX20" fmla="*/ 776959 w 3887602"/>
              <a:gd name="connsiteY20" fmla="*/ 302930 h 847082"/>
              <a:gd name="connsiteX21" fmla="*/ 698422 w 3887602"/>
              <a:gd name="connsiteY21" fmla="*/ 302930 h 847082"/>
              <a:gd name="connsiteX22" fmla="*/ 698422 w 3887602"/>
              <a:gd name="connsiteY22" fmla="*/ 272076 h 847082"/>
              <a:gd name="connsiteX23" fmla="*/ 670373 w 3887602"/>
              <a:gd name="connsiteY23" fmla="*/ 272076 h 847082"/>
              <a:gd name="connsiteX24" fmla="*/ 670373 w 3887602"/>
              <a:gd name="connsiteY24" fmla="*/ 241222 h 847082"/>
              <a:gd name="connsiteX25" fmla="*/ 645129 w 3887602"/>
              <a:gd name="connsiteY25" fmla="*/ 241222 h 847082"/>
              <a:gd name="connsiteX26" fmla="*/ 645129 w 3887602"/>
              <a:gd name="connsiteY26" fmla="*/ 179514 h 847082"/>
              <a:gd name="connsiteX27" fmla="*/ 510493 w 3887602"/>
              <a:gd name="connsiteY27" fmla="*/ 179514 h 847082"/>
              <a:gd name="connsiteX28" fmla="*/ 510493 w 3887602"/>
              <a:gd name="connsiteY28" fmla="*/ 162684 h 847082"/>
              <a:gd name="connsiteX29" fmla="*/ 468419 w 3887602"/>
              <a:gd name="connsiteY29" fmla="*/ 162684 h 847082"/>
              <a:gd name="connsiteX30" fmla="*/ 468419 w 3887602"/>
              <a:gd name="connsiteY30" fmla="*/ 131831 h 847082"/>
              <a:gd name="connsiteX31" fmla="*/ 431956 w 3887602"/>
              <a:gd name="connsiteY31" fmla="*/ 131831 h 847082"/>
              <a:gd name="connsiteX32" fmla="*/ 443175 w 3887602"/>
              <a:gd name="connsiteY32" fmla="*/ 120612 h 847082"/>
              <a:gd name="connsiteX33" fmla="*/ 412321 w 3887602"/>
              <a:gd name="connsiteY33" fmla="*/ 120612 h 847082"/>
              <a:gd name="connsiteX34" fmla="*/ 412321 w 3887602"/>
              <a:gd name="connsiteY34" fmla="*/ 81342 h 847082"/>
              <a:gd name="connsiteX35" fmla="*/ 244027 w 3887602"/>
              <a:gd name="connsiteY35" fmla="*/ 81342 h 847082"/>
              <a:gd name="connsiteX36" fmla="*/ 260856 w 3887602"/>
              <a:gd name="connsiteY36" fmla="*/ 64513 h 847082"/>
              <a:gd name="connsiteX37" fmla="*/ 224392 w 3887602"/>
              <a:gd name="connsiteY37" fmla="*/ 64513 h 847082"/>
              <a:gd name="connsiteX38" fmla="*/ 224392 w 3887602"/>
              <a:gd name="connsiteY38" fmla="*/ 47683 h 847082"/>
              <a:gd name="connsiteX39" fmla="*/ 187929 w 3887602"/>
              <a:gd name="connsiteY39" fmla="*/ 47683 h 847082"/>
              <a:gd name="connsiteX40" fmla="*/ 187929 w 3887602"/>
              <a:gd name="connsiteY40" fmla="*/ 36464 h 847082"/>
              <a:gd name="connsiteX41" fmla="*/ 47683 w 3887602"/>
              <a:gd name="connsiteY41" fmla="*/ 36464 h 847082"/>
              <a:gd name="connsiteX42" fmla="*/ 47683 w 3887602"/>
              <a:gd name="connsiteY42" fmla="*/ 0 h 847082"/>
              <a:gd name="connsiteX43" fmla="*/ 0 w 3887602"/>
              <a:gd name="connsiteY43" fmla="*/ 0 h 847082"/>
              <a:gd name="connsiteX0" fmla="*/ 3887602 w 3887602"/>
              <a:gd name="connsiteY0" fmla="*/ 847082 h 847082"/>
              <a:gd name="connsiteX1" fmla="*/ 3155521 w 3887602"/>
              <a:gd name="connsiteY1" fmla="*/ 847082 h 847082"/>
              <a:gd name="connsiteX2" fmla="*/ 3155521 w 3887602"/>
              <a:gd name="connsiteY2" fmla="*/ 617080 h 847082"/>
              <a:gd name="connsiteX3" fmla="*/ 1380014 w 3887602"/>
              <a:gd name="connsiteY3" fmla="*/ 617080 h 847082"/>
              <a:gd name="connsiteX4" fmla="*/ 1380014 w 3887602"/>
              <a:gd name="connsiteY4" fmla="*/ 586226 h 847082"/>
              <a:gd name="connsiteX5" fmla="*/ 1357575 w 3887602"/>
              <a:gd name="connsiteY5" fmla="*/ 586226 h 847082"/>
              <a:gd name="connsiteX6" fmla="*/ 1357575 w 3887602"/>
              <a:gd name="connsiteY6" fmla="*/ 546957 h 847082"/>
              <a:gd name="connsiteX7" fmla="*/ 1242574 w 3887602"/>
              <a:gd name="connsiteY7" fmla="*/ 546957 h 847082"/>
              <a:gd name="connsiteX8" fmla="*/ 1242574 w 3887602"/>
              <a:gd name="connsiteY8" fmla="*/ 507688 h 847082"/>
              <a:gd name="connsiteX9" fmla="*/ 1169646 w 3887602"/>
              <a:gd name="connsiteY9" fmla="*/ 507688 h 847082"/>
              <a:gd name="connsiteX10" fmla="*/ 1169646 w 3887602"/>
              <a:gd name="connsiteY10" fmla="*/ 476834 h 847082"/>
              <a:gd name="connsiteX11" fmla="*/ 1079889 w 3887602"/>
              <a:gd name="connsiteY11" fmla="*/ 476834 h 847082"/>
              <a:gd name="connsiteX12" fmla="*/ 1079889 w 3887602"/>
              <a:gd name="connsiteY12" fmla="*/ 448785 h 847082"/>
              <a:gd name="connsiteX13" fmla="*/ 1063060 w 3887602"/>
              <a:gd name="connsiteY13" fmla="*/ 448785 h 847082"/>
              <a:gd name="connsiteX14" fmla="*/ 1063060 w 3887602"/>
              <a:gd name="connsiteY14" fmla="*/ 417931 h 847082"/>
              <a:gd name="connsiteX15" fmla="*/ 1018181 w 3887602"/>
              <a:gd name="connsiteY15" fmla="*/ 417931 h 847082"/>
              <a:gd name="connsiteX16" fmla="*/ 1018181 w 3887602"/>
              <a:gd name="connsiteY16" fmla="*/ 381467 h 847082"/>
              <a:gd name="connsiteX17" fmla="*/ 869521 w 3887602"/>
              <a:gd name="connsiteY17" fmla="*/ 381467 h 847082"/>
              <a:gd name="connsiteX18" fmla="*/ 869521 w 3887602"/>
              <a:gd name="connsiteY18" fmla="*/ 330979 h 847082"/>
              <a:gd name="connsiteX19" fmla="*/ 776959 w 3887602"/>
              <a:gd name="connsiteY19" fmla="*/ 330979 h 847082"/>
              <a:gd name="connsiteX20" fmla="*/ 776959 w 3887602"/>
              <a:gd name="connsiteY20" fmla="*/ 302930 h 847082"/>
              <a:gd name="connsiteX21" fmla="*/ 698422 w 3887602"/>
              <a:gd name="connsiteY21" fmla="*/ 302930 h 847082"/>
              <a:gd name="connsiteX22" fmla="*/ 698422 w 3887602"/>
              <a:gd name="connsiteY22" fmla="*/ 272076 h 847082"/>
              <a:gd name="connsiteX23" fmla="*/ 670373 w 3887602"/>
              <a:gd name="connsiteY23" fmla="*/ 272076 h 847082"/>
              <a:gd name="connsiteX24" fmla="*/ 670373 w 3887602"/>
              <a:gd name="connsiteY24" fmla="*/ 241222 h 847082"/>
              <a:gd name="connsiteX25" fmla="*/ 645129 w 3887602"/>
              <a:gd name="connsiteY25" fmla="*/ 241222 h 847082"/>
              <a:gd name="connsiteX26" fmla="*/ 645129 w 3887602"/>
              <a:gd name="connsiteY26" fmla="*/ 179514 h 847082"/>
              <a:gd name="connsiteX27" fmla="*/ 510493 w 3887602"/>
              <a:gd name="connsiteY27" fmla="*/ 179514 h 847082"/>
              <a:gd name="connsiteX28" fmla="*/ 510493 w 3887602"/>
              <a:gd name="connsiteY28" fmla="*/ 162684 h 847082"/>
              <a:gd name="connsiteX29" fmla="*/ 468419 w 3887602"/>
              <a:gd name="connsiteY29" fmla="*/ 162684 h 847082"/>
              <a:gd name="connsiteX30" fmla="*/ 468419 w 3887602"/>
              <a:gd name="connsiteY30" fmla="*/ 131831 h 847082"/>
              <a:gd name="connsiteX31" fmla="*/ 431956 w 3887602"/>
              <a:gd name="connsiteY31" fmla="*/ 131831 h 847082"/>
              <a:gd name="connsiteX32" fmla="*/ 454394 w 3887602"/>
              <a:gd name="connsiteY32" fmla="*/ 123416 h 847082"/>
              <a:gd name="connsiteX33" fmla="*/ 412321 w 3887602"/>
              <a:gd name="connsiteY33" fmla="*/ 120612 h 847082"/>
              <a:gd name="connsiteX34" fmla="*/ 412321 w 3887602"/>
              <a:gd name="connsiteY34" fmla="*/ 81342 h 847082"/>
              <a:gd name="connsiteX35" fmla="*/ 244027 w 3887602"/>
              <a:gd name="connsiteY35" fmla="*/ 81342 h 847082"/>
              <a:gd name="connsiteX36" fmla="*/ 260856 w 3887602"/>
              <a:gd name="connsiteY36" fmla="*/ 64513 h 847082"/>
              <a:gd name="connsiteX37" fmla="*/ 224392 w 3887602"/>
              <a:gd name="connsiteY37" fmla="*/ 64513 h 847082"/>
              <a:gd name="connsiteX38" fmla="*/ 224392 w 3887602"/>
              <a:gd name="connsiteY38" fmla="*/ 47683 h 847082"/>
              <a:gd name="connsiteX39" fmla="*/ 187929 w 3887602"/>
              <a:gd name="connsiteY39" fmla="*/ 47683 h 847082"/>
              <a:gd name="connsiteX40" fmla="*/ 187929 w 3887602"/>
              <a:gd name="connsiteY40" fmla="*/ 36464 h 847082"/>
              <a:gd name="connsiteX41" fmla="*/ 47683 w 3887602"/>
              <a:gd name="connsiteY41" fmla="*/ 36464 h 847082"/>
              <a:gd name="connsiteX42" fmla="*/ 47683 w 3887602"/>
              <a:gd name="connsiteY42" fmla="*/ 0 h 847082"/>
              <a:gd name="connsiteX43" fmla="*/ 0 w 3887602"/>
              <a:gd name="connsiteY43" fmla="*/ 0 h 847082"/>
              <a:gd name="connsiteX0" fmla="*/ 3887602 w 3887602"/>
              <a:gd name="connsiteY0" fmla="*/ 847082 h 847082"/>
              <a:gd name="connsiteX1" fmla="*/ 3155521 w 3887602"/>
              <a:gd name="connsiteY1" fmla="*/ 847082 h 847082"/>
              <a:gd name="connsiteX2" fmla="*/ 3155521 w 3887602"/>
              <a:gd name="connsiteY2" fmla="*/ 617080 h 847082"/>
              <a:gd name="connsiteX3" fmla="*/ 1380014 w 3887602"/>
              <a:gd name="connsiteY3" fmla="*/ 617080 h 847082"/>
              <a:gd name="connsiteX4" fmla="*/ 1380014 w 3887602"/>
              <a:gd name="connsiteY4" fmla="*/ 586226 h 847082"/>
              <a:gd name="connsiteX5" fmla="*/ 1357575 w 3887602"/>
              <a:gd name="connsiteY5" fmla="*/ 586226 h 847082"/>
              <a:gd name="connsiteX6" fmla="*/ 1357575 w 3887602"/>
              <a:gd name="connsiteY6" fmla="*/ 546957 h 847082"/>
              <a:gd name="connsiteX7" fmla="*/ 1242574 w 3887602"/>
              <a:gd name="connsiteY7" fmla="*/ 546957 h 847082"/>
              <a:gd name="connsiteX8" fmla="*/ 1242574 w 3887602"/>
              <a:gd name="connsiteY8" fmla="*/ 507688 h 847082"/>
              <a:gd name="connsiteX9" fmla="*/ 1169646 w 3887602"/>
              <a:gd name="connsiteY9" fmla="*/ 507688 h 847082"/>
              <a:gd name="connsiteX10" fmla="*/ 1169646 w 3887602"/>
              <a:gd name="connsiteY10" fmla="*/ 476834 h 847082"/>
              <a:gd name="connsiteX11" fmla="*/ 1079889 w 3887602"/>
              <a:gd name="connsiteY11" fmla="*/ 476834 h 847082"/>
              <a:gd name="connsiteX12" fmla="*/ 1079889 w 3887602"/>
              <a:gd name="connsiteY12" fmla="*/ 448785 h 847082"/>
              <a:gd name="connsiteX13" fmla="*/ 1063060 w 3887602"/>
              <a:gd name="connsiteY13" fmla="*/ 448785 h 847082"/>
              <a:gd name="connsiteX14" fmla="*/ 1063060 w 3887602"/>
              <a:gd name="connsiteY14" fmla="*/ 417931 h 847082"/>
              <a:gd name="connsiteX15" fmla="*/ 1018181 w 3887602"/>
              <a:gd name="connsiteY15" fmla="*/ 417931 h 847082"/>
              <a:gd name="connsiteX16" fmla="*/ 1018181 w 3887602"/>
              <a:gd name="connsiteY16" fmla="*/ 381467 h 847082"/>
              <a:gd name="connsiteX17" fmla="*/ 869521 w 3887602"/>
              <a:gd name="connsiteY17" fmla="*/ 381467 h 847082"/>
              <a:gd name="connsiteX18" fmla="*/ 869521 w 3887602"/>
              <a:gd name="connsiteY18" fmla="*/ 330979 h 847082"/>
              <a:gd name="connsiteX19" fmla="*/ 776959 w 3887602"/>
              <a:gd name="connsiteY19" fmla="*/ 330979 h 847082"/>
              <a:gd name="connsiteX20" fmla="*/ 776959 w 3887602"/>
              <a:gd name="connsiteY20" fmla="*/ 302930 h 847082"/>
              <a:gd name="connsiteX21" fmla="*/ 698422 w 3887602"/>
              <a:gd name="connsiteY21" fmla="*/ 302930 h 847082"/>
              <a:gd name="connsiteX22" fmla="*/ 698422 w 3887602"/>
              <a:gd name="connsiteY22" fmla="*/ 272076 h 847082"/>
              <a:gd name="connsiteX23" fmla="*/ 670373 w 3887602"/>
              <a:gd name="connsiteY23" fmla="*/ 272076 h 847082"/>
              <a:gd name="connsiteX24" fmla="*/ 670373 w 3887602"/>
              <a:gd name="connsiteY24" fmla="*/ 241222 h 847082"/>
              <a:gd name="connsiteX25" fmla="*/ 645129 w 3887602"/>
              <a:gd name="connsiteY25" fmla="*/ 241222 h 847082"/>
              <a:gd name="connsiteX26" fmla="*/ 645129 w 3887602"/>
              <a:gd name="connsiteY26" fmla="*/ 179514 h 847082"/>
              <a:gd name="connsiteX27" fmla="*/ 510493 w 3887602"/>
              <a:gd name="connsiteY27" fmla="*/ 179514 h 847082"/>
              <a:gd name="connsiteX28" fmla="*/ 510493 w 3887602"/>
              <a:gd name="connsiteY28" fmla="*/ 162684 h 847082"/>
              <a:gd name="connsiteX29" fmla="*/ 468419 w 3887602"/>
              <a:gd name="connsiteY29" fmla="*/ 162684 h 847082"/>
              <a:gd name="connsiteX30" fmla="*/ 468419 w 3887602"/>
              <a:gd name="connsiteY30" fmla="*/ 131831 h 847082"/>
              <a:gd name="connsiteX31" fmla="*/ 431956 w 3887602"/>
              <a:gd name="connsiteY31" fmla="*/ 131831 h 847082"/>
              <a:gd name="connsiteX32" fmla="*/ 431955 w 3887602"/>
              <a:gd name="connsiteY32" fmla="*/ 120611 h 847082"/>
              <a:gd name="connsiteX33" fmla="*/ 412321 w 3887602"/>
              <a:gd name="connsiteY33" fmla="*/ 120612 h 847082"/>
              <a:gd name="connsiteX34" fmla="*/ 412321 w 3887602"/>
              <a:gd name="connsiteY34" fmla="*/ 81342 h 847082"/>
              <a:gd name="connsiteX35" fmla="*/ 244027 w 3887602"/>
              <a:gd name="connsiteY35" fmla="*/ 81342 h 847082"/>
              <a:gd name="connsiteX36" fmla="*/ 260856 w 3887602"/>
              <a:gd name="connsiteY36" fmla="*/ 64513 h 847082"/>
              <a:gd name="connsiteX37" fmla="*/ 224392 w 3887602"/>
              <a:gd name="connsiteY37" fmla="*/ 64513 h 847082"/>
              <a:gd name="connsiteX38" fmla="*/ 224392 w 3887602"/>
              <a:gd name="connsiteY38" fmla="*/ 47683 h 847082"/>
              <a:gd name="connsiteX39" fmla="*/ 187929 w 3887602"/>
              <a:gd name="connsiteY39" fmla="*/ 47683 h 847082"/>
              <a:gd name="connsiteX40" fmla="*/ 187929 w 3887602"/>
              <a:gd name="connsiteY40" fmla="*/ 36464 h 847082"/>
              <a:gd name="connsiteX41" fmla="*/ 47683 w 3887602"/>
              <a:gd name="connsiteY41" fmla="*/ 36464 h 847082"/>
              <a:gd name="connsiteX42" fmla="*/ 47683 w 3887602"/>
              <a:gd name="connsiteY42" fmla="*/ 0 h 847082"/>
              <a:gd name="connsiteX43" fmla="*/ 0 w 3887602"/>
              <a:gd name="connsiteY43" fmla="*/ 0 h 847082"/>
              <a:gd name="connsiteX0" fmla="*/ 3887602 w 3887602"/>
              <a:gd name="connsiteY0" fmla="*/ 847082 h 847082"/>
              <a:gd name="connsiteX1" fmla="*/ 3155521 w 3887602"/>
              <a:gd name="connsiteY1" fmla="*/ 847082 h 847082"/>
              <a:gd name="connsiteX2" fmla="*/ 3155521 w 3887602"/>
              <a:gd name="connsiteY2" fmla="*/ 617080 h 847082"/>
              <a:gd name="connsiteX3" fmla="*/ 1380014 w 3887602"/>
              <a:gd name="connsiteY3" fmla="*/ 617080 h 847082"/>
              <a:gd name="connsiteX4" fmla="*/ 1380014 w 3887602"/>
              <a:gd name="connsiteY4" fmla="*/ 586226 h 847082"/>
              <a:gd name="connsiteX5" fmla="*/ 1357575 w 3887602"/>
              <a:gd name="connsiteY5" fmla="*/ 586226 h 847082"/>
              <a:gd name="connsiteX6" fmla="*/ 1357575 w 3887602"/>
              <a:gd name="connsiteY6" fmla="*/ 546957 h 847082"/>
              <a:gd name="connsiteX7" fmla="*/ 1242574 w 3887602"/>
              <a:gd name="connsiteY7" fmla="*/ 546957 h 847082"/>
              <a:gd name="connsiteX8" fmla="*/ 1242574 w 3887602"/>
              <a:gd name="connsiteY8" fmla="*/ 507688 h 847082"/>
              <a:gd name="connsiteX9" fmla="*/ 1169646 w 3887602"/>
              <a:gd name="connsiteY9" fmla="*/ 507688 h 847082"/>
              <a:gd name="connsiteX10" fmla="*/ 1169646 w 3887602"/>
              <a:gd name="connsiteY10" fmla="*/ 476834 h 847082"/>
              <a:gd name="connsiteX11" fmla="*/ 1079889 w 3887602"/>
              <a:gd name="connsiteY11" fmla="*/ 476834 h 847082"/>
              <a:gd name="connsiteX12" fmla="*/ 1079889 w 3887602"/>
              <a:gd name="connsiteY12" fmla="*/ 448785 h 847082"/>
              <a:gd name="connsiteX13" fmla="*/ 1063060 w 3887602"/>
              <a:gd name="connsiteY13" fmla="*/ 448785 h 847082"/>
              <a:gd name="connsiteX14" fmla="*/ 1063060 w 3887602"/>
              <a:gd name="connsiteY14" fmla="*/ 417931 h 847082"/>
              <a:gd name="connsiteX15" fmla="*/ 1018181 w 3887602"/>
              <a:gd name="connsiteY15" fmla="*/ 417931 h 847082"/>
              <a:gd name="connsiteX16" fmla="*/ 1018181 w 3887602"/>
              <a:gd name="connsiteY16" fmla="*/ 381467 h 847082"/>
              <a:gd name="connsiteX17" fmla="*/ 869521 w 3887602"/>
              <a:gd name="connsiteY17" fmla="*/ 381467 h 847082"/>
              <a:gd name="connsiteX18" fmla="*/ 869521 w 3887602"/>
              <a:gd name="connsiteY18" fmla="*/ 330979 h 847082"/>
              <a:gd name="connsiteX19" fmla="*/ 776959 w 3887602"/>
              <a:gd name="connsiteY19" fmla="*/ 330979 h 847082"/>
              <a:gd name="connsiteX20" fmla="*/ 776959 w 3887602"/>
              <a:gd name="connsiteY20" fmla="*/ 302930 h 847082"/>
              <a:gd name="connsiteX21" fmla="*/ 698422 w 3887602"/>
              <a:gd name="connsiteY21" fmla="*/ 302930 h 847082"/>
              <a:gd name="connsiteX22" fmla="*/ 698422 w 3887602"/>
              <a:gd name="connsiteY22" fmla="*/ 272076 h 847082"/>
              <a:gd name="connsiteX23" fmla="*/ 670373 w 3887602"/>
              <a:gd name="connsiteY23" fmla="*/ 272076 h 847082"/>
              <a:gd name="connsiteX24" fmla="*/ 670373 w 3887602"/>
              <a:gd name="connsiteY24" fmla="*/ 241222 h 847082"/>
              <a:gd name="connsiteX25" fmla="*/ 645129 w 3887602"/>
              <a:gd name="connsiteY25" fmla="*/ 241222 h 847082"/>
              <a:gd name="connsiteX26" fmla="*/ 645129 w 3887602"/>
              <a:gd name="connsiteY26" fmla="*/ 179514 h 847082"/>
              <a:gd name="connsiteX27" fmla="*/ 510493 w 3887602"/>
              <a:gd name="connsiteY27" fmla="*/ 179514 h 847082"/>
              <a:gd name="connsiteX28" fmla="*/ 510493 w 3887602"/>
              <a:gd name="connsiteY28" fmla="*/ 162684 h 847082"/>
              <a:gd name="connsiteX29" fmla="*/ 468419 w 3887602"/>
              <a:gd name="connsiteY29" fmla="*/ 162684 h 847082"/>
              <a:gd name="connsiteX30" fmla="*/ 468419 w 3887602"/>
              <a:gd name="connsiteY30" fmla="*/ 131831 h 847082"/>
              <a:gd name="connsiteX31" fmla="*/ 431956 w 3887602"/>
              <a:gd name="connsiteY31" fmla="*/ 131831 h 847082"/>
              <a:gd name="connsiteX32" fmla="*/ 431955 w 3887602"/>
              <a:gd name="connsiteY32" fmla="*/ 120611 h 847082"/>
              <a:gd name="connsiteX33" fmla="*/ 412321 w 3887602"/>
              <a:gd name="connsiteY33" fmla="*/ 120612 h 847082"/>
              <a:gd name="connsiteX34" fmla="*/ 412321 w 3887602"/>
              <a:gd name="connsiteY34" fmla="*/ 81342 h 847082"/>
              <a:gd name="connsiteX35" fmla="*/ 244027 w 3887602"/>
              <a:gd name="connsiteY35" fmla="*/ 81342 h 847082"/>
              <a:gd name="connsiteX36" fmla="*/ 241222 w 3887602"/>
              <a:gd name="connsiteY36" fmla="*/ 64513 h 847082"/>
              <a:gd name="connsiteX37" fmla="*/ 224392 w 3887602"/>
              <a:gd name="connsiteY37" fmla="*/ 64513 h 847082"/>
              <a:gd name="connsiteX38" fmla="*/ 224392 w 3887602"/>
              <a:gd name="connsiteY38" fmla="*/ 47683 h 847082"/>
              <a:gd name="connsiteX39" fmla="*/ 187929 w 3887602"/>
              <a:gd name="connsiteY39" fmla="*/ 47683 h 847082"/>
              <a:gd name="connsiteX40" fmla="*/ 187929 w 3887602"/>
              <a:gd name="connsiteY40" fmla="*/ 36464 h 847082"/>
              <a:gd name="connsiteX41" fmla="*/ 47683 w 3887602"/>
              <a:gd name="connsiteY41" fmla="*/ 36464 h 847082"/>
              <a:gd name="connsiteX42" fmla="*/ 47683 w 3887602"/>
              <a:gd name="connsiteY42" fmla="*/ 0 h 847082"/>
              <a:gd name="connsiteX43" fmla="*/ 0 w 3887602"/>
              <a:gd name="connsiteY43" fmla="*/ 0 h 847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887602" h="847082">
                <a:moveTo>
                  <a:pt x="3887602" y="847082"/>
                </a:moveTo>
                <a:lnTo>
                  <a:pt x="3155521" y="847082"/>
                </a:lnTo>
                <a:lnTo>
                  <a:pt x="3155521" y="617080"/>
                </a:lnTo>
                <a:lnTo>
                  <a:pt x="1380014" y="617080"/>
                </a:lnTo>
                <a:lnTo>
                  <a:pt x="1380014" y="586226"/>
                </a:lnTo>
                <a:lnTo>
                  <a:pt x="1357575" y="586226"/>
                </a:lnTo>
                <a:lnTo>
                  <a:pt x="1357575" y="546957"/>
                </a:lnTo>
                <a:lnTo>
                  <a:pt x="1242574" y="546957"/>
                </a:lnTo>
                <a:lnTo>
                  <a:pt x="1242574" y="507688"/>
                </a:lnTo>
                <a:lnTo>
                  <a:pt x="1169646" y="507688"/>
                </a:lnTo>
                <a:lnTo>
                  <a:pt x="1169646" y="476834"/>
                </a:lnTo>
                <a:lnTo>
                  <a:pt x="1079889" y="476834"/>
                </a:lnTo>
                <a:lnTo>
                  <a:pt x="1079889" y="448785"/>
                </a:lnTo>
                <a:lnTo>
                  <a:pt x="1063060" y="448785"/>
                </a:lnTo>
                <a:lnTo>
                  <a:pt x="1063060" y="417931"/>
                </a:lnTo>
                <a:lnTo>
                  <a:pt x="1018181" y="417931"/>
                </a:lnTo>
                <a:lnTo>
                  <a:pt x="1018181" y="381467"/>
                </a:lnTo>
                <a:lnTo>
                  <a:pt x="869521" y="381467"/>
                </a:lnTo>
                <a:lnTo>
                  <a:pt x="869521" y="330979"/>
                </a:lnTo>
                <a:lnTo>
                  <a:pt x="776959" y="330979"/>
                </a:lnTo>
                <a:lnTo>
                  <a:pt x="776959" y="302930"/>
                </a:lnTo>
                <a:lnTo>
                  <a:pt x="698422" y="302930"/>
                </a:lnTo>
                <a:lnTo>
                  <a:pt x="698422" y="272076"/>
                </a:lnTo>
                <a:lnTo>
                  <a:pt x="670373" y="272076"/>
                </a:lnTo>
                <a:lnTo>
                  <a:pt x="670373" y="241222"/>
                </a:lnTo>
                <a:lnTo>
                  <a:pt x="645129" y="241222"/>
                </a:lnTo>
                <a:lnTo>
                  <a:pt x="645129" y="179514"/>
                </a:lnTo>
                <a:lnTo>
                  <a:pt x="510493" y="179514"/>
                </a:lnTo>
                <a:lnTo>
                  <a:pt x="510493" y="162684"/>
                </a:lnTo>
                <a:lnTo>
                  <a:pt x="468419" y="162684"/>
                </a:lnTo>
                <a:lnTo>
                  <a:pt x="468419" y="131831"/>
                </a:lnTo>
                <a:lnTo>
                  <a:pt x="431956" y="131831"/>
                </a:lnTo>
                <a:cubicBezTo>
                  <a:pt x="431956" y="128091"/>
                  <a:pt x="431955" y="124351"/>
                  <a:pt x="431955" y="120611"/>
                </a:cubicBezTo>
                <a:lnTo>
                  <a:pt x="412321" y="120612"/>
                </a:lnTo>
                <a:lnTo>
                  <a:pt x="412321" y="81342"/>
                </a:lnTo>
                <a:lnTo>
                  <a:pt x="244027" y="81342"/>
                </a:lnTo>
                <a:lnTo>
                  <a:pt x="241222" y="64513"/>
                </a:lnTo>
                <a:lnTo>
                  <a:pt x="224392" y="64513"/>
                </a:lnTo>
                <a:lnTo>
                  <a:pt x="224392" y="47683"/>
                </a:lnTo>
                <a:lnTo>
                  <a:pt x="187929" y="47683"/>
                </a:lnTo>
                <a:lnTo>
                  <a:pt x="187929" y="36464"/>
                </a:lnTo>
                <a:lnTo>
                  <a:pt x="47683" y="36464"/>
                </a:lnTo>
                <a:lnTo>
                  <a:pt x="47683" y="0"/>
                </a:lnTo>
                <a:lnTo>
                  <a:pt x="0" y="0"/>
                </a:lnTo>
              </a:path>
            </a:pathLst>
          </a:custGeom>
          <a:noFill/>
          <a:ln w="28575">
            <a:solidFill>
              <a:schemeClr val="accent1"/>
            </a:solidFill>
            <a:miter lim="800000"/>
            <a:headEnd/>
            <a:tailEnd/>
          </a:ln>
        </p:spPr>
        <p:txBody>
          <a:bodyPr rtlCol="0" anchor="ctr"/>
          <a:lstStyle/>
          <a:p>
            <a:pPr algn="ctr"/>
            <a:endParaRPr lang="en-US"/>
          </a:p>
        </p:txBody>
      </p:sp>
      <p:grpSp>
        <p:nvGrpSpPr>
          <p:cNvPr id="373" name="Group 372">
            <a:extLst>
              <a:ext uri="{FF2B5EF4-FFF2-40B4-BE49-F238E27FC236}">
                <a16:creationId xmlns:a16="http://schemas.microsoft.com/office/drawing/2014/main" id="{AA92CD66-3164-366B-3E77-BEB6FF7EB339}"/>
              </a:ext>
            </a:extLst>
          </p:cNvPr>
          <p:cNvGrpSpPr/>
          <p:nvPr/>
        </p:nvGrpSpPr>
        <p:grpSpPr>
          <a:xfrm>
            <a:off x="1996626" y="2690841"/>
            <a:ext cx="42073" cy="42073"/>
            <a:chOff x="4044210" y="3548209"/>
            <a:chExt cx="42073" cy="42073"/>
          </a:xfrm>
        </p:grpSpPr>
        <p:cxnSp>
          <p:nvCxnSpPr>
            <p:cNvPr id="374" name="Straight Connector 373">
              <a:extLst>
                <a:ext uri="{FF2B5EF4-FFF2-40B4-BE49-F238E27FC236}">
                  <a16:creationId xmlns:a16="http://schemas.microsoft.com/office/drawing/2014/main" id="{BE21CAB8-B986-08A8-84C4-DB5ECDA6BB1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79BF1357-4F35-8AD9-BF4C-491A30E96CC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25" name="Group 424">
            <a:extLst>
              <a:ext uri="{FF2B5EF4-FFF2-40B4-BE49-F238E27FC236}">
                <a16:creationId xmlns:a16="http://schemas.microsoft.com/office/drawing/2014/main" id="{A369F28A-119B-534C-2F67-57BEA40A9A2B}"/>
              </a:ext>
            </a:extLst>
          </p:cNvPr>
          <p:cNvGrpSpPr/>
          <p:nvPr/>
        </p:nvGrpSpPr>
        <p:grpSpPr>
          <a:xfrm>
            <a:off x="2062073" y="2730109"/>
            <a:ext cx="3867034" cy="856433"/>
            <a:chOff x="2062073" y="2730109"/>
            <a:chExt cx="3867034" cy="856433"/>
          </a:xfrm>
        </p:grpSpPr>
        <p:grpSp>
          <p:nvGrpSpPr>
            <p:cNvPr id="257" name="Group 256">
              <a:extLst>
                <a:ext uri="{FF2B5EF4-FFF2-40B4-BE49-F238E27FC236}">
                  <a16:creationId xmlns:a16="http://schemas.microsoft.com/office/drawing/2014/main" id="{3D076BD2-2927-3B2C-68F3-F30519C4A2F4}"/>
                </a:ext>
              </a:extLst>
            </p:cNvPr>
            <p:cNvGrpSpPr/>
            <p:nvPr/>
          </p:nvGrpSpPr>
          <p:grpSpPr>
            <a:xfrm>
              <a:off x="5887034" y="3544469"/>
              <a:ext cx="42073" cy="42073"/>
              <a:chOff x="4044210" y="3548209"/>
              <a:chExt cx="42073" cy="42073"/>
            </a:xfrm>
          </p:grpSpPr>
          <p:cxnSp>
            <p:nvCxnSpPr>
              <p:cNvPr id="62" name="Straight Connector 61">
                <a:extLst>
                  <a:ext uri="{FF2B5EF4-FFF2-40B4-BE49-F238E27FC236}">
                    <a16:creationId xmlns:a16="http://schemas.microsoft.com/office/drawing/2014/main" id="{99C53934-4DAC-E2DF-19CA-81D64C9DE20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58E41213-A02B-89F7-FF67-3CBB5961E08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59" name="Group 258">
              <a:extLst>
                <a:ext uri="{FF2B5EF4-FFF2-40B4-BE49-F238E27FC236}">
                  <a16:creationId xmlns:a16="http://schemas.microsoft.com/office/drawing/2014/main" id="{2572A8B6-DB77-14EF-4B7C-F6C5CFA2518F}"/>
                </a:ext>
              </a:extLst>
            </p:cNvPr>
            <p:cNvGrpSpPr/>
            <p:nvPr/>
          </p:nvGrpSpPr>
          <p:grpSpPr>
            <a:xfrm>
              <a:off x="5559795" y="3544469"/>
              <a:ext cx="42073" cy="42073"/>
              <a:chOff x="4044210" y="3548209"/>
              <a:chExt cx="42073" cy="42073"/>
            </a:xfrm>
          </p:grpSpPr>
          <p:cxnSp>
            <p:nvCxnSpPr>
              <p:cNvPr id="260" name="Straight Connector 259">
                <a:extLst>
                  <a:ext uri="{FF2B5EF4-FFF2-40B4-BE49-F238E27FC236}">
                    <a16:creationId xmlns:a16="http://schemas.microsoft.com/office/drawing/2014/main" id="{D3233F76-C2A5-3C79-6071-EA2C7F782D9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DB3F1103-95EB-F74A-0421-18E0815BB29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576F03A2-A31F-4933-36B7-3DE41DF5DCF6}"/>
                </a:ext>
              </a:extLst>
            </p:cNvPr>
            <p:cNvGrpSpPr/>
            <p:nvPr/>
          </p:nvGrpSpPr>
          <p:grpSpPr>
            <a:xfrm>
              <a:off x="5413940" y="3544469"/>
              <a:ext cx="42073" cy="42073"/>
              <a:chOff x="4044210" y="3548209"/>
              <a:chExt cx="42073" cy="42073"/>
            </a:xfrm>
          </p:grpSpPr>
          <p:cxnSp>
            <p:nvCxnSpPr>
              <p:cNvPr id="263" name="Straight Connector 262">
                <a:extLst>
                  <a:ext uri="{FF2B5EF4-FFF2-40B4-BE49-F238E27FC236}">
                    <a16:creationId xmlns:a16="http://schemas.microsoft.com/office/drawing/2014/main" id="{D12DB2CB-2973-44A0-C921-FB479ED49CC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ACB7A8BF-3B37-D0AD-982C-F6D7120509D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68" name="Group 267">
              <a:extLst>
                <a:ext uri="{FF2B5EF4-FFF2-40B4-BE49-F238E27FC236}">
                  <a16:creationId xmlns:a16="http://schemas.microsoft.com/office/drawing/2014/main" id="{DE4181D3-890F-BF87-A737-23A457EF5EB3}"/>
                </a:ext>
              </a:extLst>
            </p:cNvPr>
            <p:cNvGrpSpPr/>
            <p:nvPr/>
          </p:nvGrpSpPr>
          <p:grpSpPr>
            <a:xfrm>
              <a:off x="5305483" y="3544469"/>
              <a:ext cx="42073" cy="42073"/>
              <a:chOff x="4044210" y="3548209"/>
              <a:chExt cx="42073" cy="42073"/>
            </a:xfrm>
          </p:grpSpPr>
          <p:cxnSp>
            <p:nvCxnSpPr>
              <p:cNvPr id="269" name="Straight Connector 268">
                <a:extLst>
                  <a:ext uri="{FF2B5EF4-FFF2-40B4-BE49-F238E27FC236}">
                    <a16:creationId xmlns:a16="http://schemas.microsoft.com/office/drawing/2014/main" id="{49AE447C-A73D-1EC0-5624-2DC4A5FE41C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C92C7927-145B-F396-6067-4D38CF1F6C5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78" name="Group 277">
              <a:extLst>
                <a:ext uri="{FF2B5EF4-FFF2-40B4-BE49-F238E27FC236}">
                  <a16:creationId xmlns:a16="http://schemas.microsoft.com/office/drawing/2014/main" id="{F1B8738C-5EFF-E59D-B11D-FBF79141CA06}"/>
                </a:ext>
              </a:extLst>
            </p:cNvPr>
            <p:cNvGrpSpPr/>
            <p:nvPr/>
          </p:nvGrpSpPr>
          <p:grpSpPr>
            <a:xfrm>
              <a:off x="5118489" y="3315401"/>
              <a:ext cx="42073" cy="42073"/>
              <a:chOff x="4044210" y="3548209"/>
              <a:chExt cx="42073" cy="42073"/>
            </a:xfrm>
          </p:grpSpPr>
          <p:cxnSp>
            <p:nvCxnSpPr>
              <p:cNvPr id="279" name="Straight Connector 278">
                <a:extLst>
                  <a:ext uri="{FF2B5EF4-FFF2-40B4-BE49-F238E27FC236}">
                    <a16:creationId xmlns:a16="http://schemas.microsoft.com/office/drawing/2014/main" id="{BD8A4342-7AA5-AC79-52BF-0C021DEC832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85822275-A87D-055F-48CF-FCA89521C9F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81" name="Group 280">
              <a:extLst>
                <a:ext uri="{FF2B5EF4-FFF2-40B4-BE49-F238E27FC236}">
                  <a16:creationId xmlns:a16="http://schemas.microsoft.com/office/drawing/2014/main" id="{AF3D8027-DCC1-635D-D271-0339FC4EC79D}"/>
                </a:ext>
              </a:extLst>
            </p:cNvPr>
            <p:cNvGrpSpPr/>
            <p:nvPr/>
          </p:nvGrpSpPr>
          <p:grpSpPr>
            <a:xfrm>
              <a:off x="4620150" y="3315401"/>
              <a:ext cx="42073" cy="42073"/>
              <a:chOff x="4044210" y="3548209"/>
              <a:chExt cx="42073" cy="42073"/>
            </a:xfrm>
          </p:grpSpPr>
          <p:cxnSp>
            <p:nvCxnSpPr>
              <p:cNvPr id="283" name="Straight Connector 282">
                <a:extLst>
                  <a:ext uri="{FF2B5EF4-FFF2-40B4-BE49-F238E27FC236}">
                    <a16:creationId xmlns:a16="http://schemas.microsoft.com/office/drawing/2014/main" id="{5909160B-0322-C2B9-7A47-AF4900666A81}"/>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37D44D71-6EB9-F110-AE1A-CD324EA7FA3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85" name="Group 284">
              <a:extLst>
                <a:ext uri="{FF2B5EF4-FFF2-40B4-BE49-F238E27FC236}">
                  <a16:creationId xmlns:a16="http://schemas.microsoft.com/office/drawing/2014/main" id="{3C43AC18-E144-C28B-86CC-623E2CD6722A}"/>
                </a:ext>
              </a:extLst>
            </p:cNvPr>
            <p:cNvGrpSpPr/>
            <p:nvPr/>
          </p:nvGrpSpPr>
          <p:grpSpPr>
            <a:xfrm>
              <a:off x="4318155" y="3315401"/>
              <a:ext cx="42073" cy="42073"/>
              <a:chOff x="4044210" y="3548209"/>
              <a:chExt cx="42073" cy="42073"/>
            </a:xfrm>
          </p:grpSpPr>
          <p:cxnSp>
            <p:nvCxnSpPr>
              <p:cNvPr id="286" name="Straight Connector 285">
                <a:extLst>
                  <a:ext uri="{FF2B5EF4-FFF2-40B4-BE49-F238E27FC236}">
                    <a16:creationId xmlns:a16="http://schemas.microsoft.com/office/drawing/2014/main" id="{AE19E55A-BC30-8C9A-D686-59A96FC05C1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C936953D-B33F-92F1-E4A1-18A5CD09649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88" name="Group 287">
              <a:extLst>
                <a:ext uri="{FF2B5EF4-FFF2-40B4-BE49-F238E27FC236}">
                  <a16:creationId xmlns:a16="http://schemas.microsoft.com/office/drawing/2014/main" id="{1F10A1B8-6DD0-D245-EB8E-7D4EF6F11999}"/>
                </a:ext>
              </a:extLst>
            </p:cNvPr>
            <p:cNvGrpSpPr/>
            <p:nvPr/>
          </p:nvGrpSpPr>
          <p:grpSpPr>
            <a:xfrm>
              <a:off x="4270472" y="3315401"/>
              <a:ext cx="42073" cy="42073"/>
              <a:chOff x="4044210" y="3548209"/>
              <a:chExt cx="42073" cy="42073"/>
            </a:xfrm>
          </p:grpSpPr>
          <p:cxnSp>
            <p:nvCxnSpPr>
              <p:cNvPr id="289" name="Straight Connector 288">
                <a:extLst>
                  <a:ext uri="{FF2B5EF4-FFF2-40B4-BE49-F238E27FC236}">
                    <a16:creationId xmlns:a16="http://schemas.microsoft.com/office/drawing/2014/main" id="{FBDEAF3D-18DA-6210-A531-18A9A22415D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6009B9F7-F3EE-3B90-81CB-D4AC944A43F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91" name="Group 290">
              <a:extLst>
                <a:ext uri="{FF2B5EF4-FFF2-40B4-BE49-F238E27FC236}">
                  <a16:creationId xmlns:a16="http://schemas.microsoft.com/office/drawing/2014/main" id="{A57C1A1A-9AC6-72C8-3A83-7ADEDA8723B8}"/>
                </a:ext>
              </a:extLst>
            </p:cNvPr>
            <p:cNvGrpSpPr/>
            <p:nvPr/>
          </p:nvGrpSpPr>
          <p:grpSpPr>
            <a:xfrm>
              <a:off x="4251772" y="3315401"/>
              <a:ext cx="42073" cy="42073"/>
              <a:chOff x="4044210" y="3548209"/>
              <a:chExt cx="42073" cy="42073"/>
            </a:xfrm>
          </p:grpSpPr>
          <p:cxnSp>
            <p:nvCxnSpPr>
              <p:cNvPr id="292" name="Straight Connector 291">
                <a:extLst>
                  <a:ext uri="{FF2B5EF4-FFF2-40B4-BE49-F238E27FC236}">
                    <a16:creationId xmlns:a16="http://schemas.microsoft.com/office/drawing/2014/main" id="{E50D522F-34CB-C233-7FB0-0503B12C5B8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9FFF0F56-826F-68CE-0442-EFC854783D4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94" name="Group 293">
              <a:extLst>
                <a:ext uri="{FF2B5EF4-FFF2-40B4-BE49-F238E27FC236}">
                  <a16:creationId xmlns:a16="http://schemas.microsoft.com/office/drawing/2014/main" id="{95CA81F4-361D-6B2B-BEF6-E3178ABC296B}"/>
                </a:ext>
              </a:extLst>
            </p:cNvPr>
            <p:cNvGrpSpPr/>
            <p:nvPr/>
          </p:nvGrpSpPr>
          <p:grpSpPr>
            <a:xfrm>
              <a:off x="4129291" y="3315401"/>
              <a:ext cx="42073" cy="42073"/>
              <a:chOff x="4044210" y="3548209"/>
              <a:chExt cx="42073" cy="42073"/>
            </a:xfrm>
          </p:grpSpPr>
          <p:cxnSp>
            <p:nvCxnSpPr>
              <p:cNvPr id="295" name="Straight Connector 294">
                <a:extLst>
                  <a:ext uri="{FF2B5EF4-FFF2-40B4-BE49-F238E27FC236}">
                    <a16:creationId xmlns:a16="http://schemas.microsoft.com/office/drawing/2014/main" id="{627AE04B-109B-42C8-8901-4657B3BE05E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766D1BF6-CB90-59CB-AFF4-3BC2D07FBCC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97" name="Group 296">
              <a:extLst>
                <a:ext uri="{FF2B5EF4-FFF2-40B4-BE49-F238E27FC236}">
                  <a16:creationId xmlns:a16="http://schemas.microsoft.com/office/drawing/2014/main" id="{59D038A8-C739-4688-E8B2-2A4C7CF2242E}"/>
                </a:ext>
              </a:extLst>
            </p:cNvPr>
            <p:cNvGrpSpPr/>
            <p:nvPr/>
          </p:nvGrpSpPr>
          <p:grpSpPr>
            <a:xfrm>
              <a:off x="3846930" y="3315401"/>
              <a:ext cx="42073" cy="42073"/>
              <a:chOff x="4044210" y="3548209"/>
              <a:chExt cx="42073" cy="42073"/>
            </a:xfrm>
          </p:grpSpPr>
          <p:cxnSp>
            <p:nvCxnSpPr>
              <p:cNvPr id="298" name="Straight Connector 297">
                <a:extLst>
                  <a:ext uri="{FF2B5EF4-FFF2-40B4-BE49-F238E27FC236}">
                    <a16:creationId xmlns:a16="http://schemas.microsoft.com/office/drawing/2014/main" id="{3456FD0E-9A57-82DD-5BAC-CDB702D3316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34DC6336-D167-2D14-6DC2-C2920936AF7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00" name="Group 299">
              <a:extLst>
                <a:ext uri="{FF2B5EF4-FFF2-40B4-BE49-F238E27FC236}">
                  <a16:creationId xmlns:a16="http://schemas.microsoft.com/office/drawing/2014/main" id="{4DFA0F41-DB91-E5FF-F3E9-BA6C9A477482}"/>
                </a:ext>
              </a:extLst>
            </p:cNvPr>
            <p:cNvGrpSpPr/>
            <p:nvPr/>
          </p:nvGrpSpPr>
          <p:grpSpPr>
            <a:xfrm>
              <a:off x="3915183" y="3315401"/>
              <a:ext cx="42073" cy="42073"/>
              <a:chOff x="4044210" y="3548209"/>
              <a:chExt cx="42073" cy="42073"/>
            </a:xfrm>
          </p:grpSpPr>
          <p:cxnSp>
            <p:nvCxnSpPr>
              <p:cNvPr id="301" name="Straight Connector 300">
                <a:extLst>
                  <a:ext uri="{FF2B5EF4-FFF2-40B4-BE49-F238E27FC236}">
                    <a16:creationId xmlns:a16="http://schemas.microsoft.com/office/drawing/2014/main" id="{529B67B8-532E-074E-8B0A-F9B5C3E1ECE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BE26DAE4-3A45-E69B-5FBC-4D55746A97B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04" name="Group 303">
              <a:extLst>
                <a:ext uri="{FF2B5EF4-FFF2-40B4-BE49-F238E27FC236}">
                  <a16:creationId xmlns:a16="http://schemas.microsoft.com/office/drawing/2014/main" id="{0506B7E4-BF0E-11DF-A7C7-49C9A062DB24}"/>
                </a:ext>
              </a:extLst>
            </p:cNvPr>
            <p:cNvGrpSpPr/>
            <p:nvPr/>
          </p:nvGrpSpPr>
          <p:grpSpPr>
            <a:xfrm>
              <a:off x="4013356" y="3315401"/>
              <a:ext cx="42073" cy="42073"/>
              <a:chOff x="4044210" y="3548209"/>
              <a:chExt cx="42073" cy="42073"/>
            </a:xfrm>
          </p:grpSpPr>
          <p:cxnSp>
            <p:nvCxnSpPr>
              <p:cNvPr id="305" name="Straight Connector 304">
                <a:extLst>
                  <a:ext uri="{FF2B5EF4-FFF2-40B4-BE49-F238E27FC236}">
                    <a16:creationId xmlns:a16="http://schemas.microsoft.com/office/drawing/2014/main" id="{1BC127E0-8123-C028-E93A-5289ACBFDCE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3393E1C0-09CF-74D1-4344-9EFD2A76B58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07" name="Group 306">
              <a:extLst>
                <a:ext uri="{FF2B5EF4-FFF2-40B4-BE49-F238E27FC236}">
                  <a16:creationId xmlns:a16="http://schemas.microsoft.com/office/drawing/2014/main" id="{C253EA35-F538-0CDD-DB3D-8872F3A6538A}"/>
                </a:ext>
              </a:extLst>
            </p:cNvPr>
            <p:cNvGrpSpPr/>
            <p:nvPr/>
          </p:nvGrpSpPr>
          <p:grpSpPr>
            <a:xfrm>
              <a:off x="4039534" y="3315401"/>
              <a:ext cx="42073" cy="42073"/>
              <a:chOff x="4044210" y="3548209"/>
              <a:chExt cx="42073" cy="42073"/>
            </a:xfrm>
          </p:grpSpPr>
          <p:cxnSp>
            <p:nvCxnSpPr>
              <p:cNvPr id="308" name="Straight Connector 307">
                <a:extLst>
                  <a:ext uri="{FF2B5EF4-FFF2-40B4-BE49-F238E27FC236}">
                    <a16:creationId xmlns:a16="http://schemas.microsoft.com/office/drawing/2014/main" id="{ADF7D824-2963-D0D1-3270-F7E04A837BA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49480C77-18A5-407F-CC78-C60054D6E3F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10" name="Group 309">
              <a:extLst>
                <a:ext uri="{FF2B5EF4-FFF2-40B4-BE49-F238E27FC236}">
                  <a16:creationId xmlns:a16="http://schemas.microsoft.com/office/drawing/2014/main" id="{B7198A8D-C869-EEE0-627B-8CCEEEAA0519}"/>
                </a:ext>
              </a:extLst>
            </p:cNvPr>
            <p:cNvGrpSpPr/>
            <p:nvPr/>
          </p:nvGrpSpPr>
          <p:grpSpPr>
            <a:xfrm>
              <a:off x="4141446" y="3315401"/>
              <a:ext cx="42073" cy="42073"/>
              <a:chOff x="4044210" y="3548209"/>
              <a:chExt cx="42073" cy="42073"/>
            </a:xfrm>
          </p:grpSpPr>
          <p:cxnSp>
            <p:nvCxnSpPr>
              <p:cNvPr id="311" name="Straight Connector 310">
                <a:extLst>
                  <a:ext uri="{FF2B5EF4-FFF2-40B4-BE49-F238E27FC236}">
                    <a16:creationId xmlns:a16="http://schemas.microsoft.com/office/drawing/2014/main" id="{FFE08937-6597-5D85-AB52-18FBC95DA58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B3A87FA0-A5B3-E6BF-59A3-D580F4C7CF5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13" name="Group 312">
              <a:extLst>
                <a:ext uri="{FF2B5EF4-FFF2-40B4-BE49-F238E27FC236}">
                  <a16:creationId xmlns:a16="http://schemas.microsoft.com/office/drawing/2014/main" id="{674F9B73-FBC1-5A6E-4C6E-08FBE5E4A17A}"/>
                </a:ext>
              </a:extLst>
            </p:cNvPr>
            <p:cNvGrpSpPr/>
            <p:nvPr/>
          </p:nvGrpSpPr>
          <p:grpSpPr>
            <a:xfrm>
              <a:off x="3822622" y="3315401"/>
              <a:ext cx="42073" cy="42073"/>
              <a:chOff x="4044210" y="3548209"/>
              <a:chExt cx="42073" cy="42073"/>
            </a:xfrm>
          </p:grpSpPr>
          <p:cxnSp>
            <p:nvCxnSpPr>
              <p:cNvPr id="314" name="Straight Connector 313">
                <a:extLst>
                  <a:ext uri="{FF2B5EF4-FFF2-40B4-BE49-F238E27FC236}">
                    <a16:creationId xmlns:a16="http://schemas.microsoft.com/office/drawing/2014/main" id="{61C8ECB9-C7B5-89F8-2DB4-9F08F8C66BA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D0A3AFA3-FD1A-B44F-1FC0-FEFBD358F78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16" name="Group 315">
              <a:extLst>
                <a:ext uri="{FF2B5EF4-FFF2-40B4-BE49-F238E27FC236}">
                  <a16:creationId xmlns:a16="http://schemas.microsoft.com/office/drawing/2014/main" id="{6D215FCB-B3E5-BB49-8849-6F3A5E9FD3E5}"/>
                </a:ext>
              </a:extLst>
            </p:cNvPr>
            <p:cNvGrpSpPr/>
            <p:nvPr/>
          </p:nvGrpSpPr>
          <p:grpSpPr>
            <a:xfrm>
              <a:off x="3860021" y="3315401"/>
              <a:ext cx="42073" cy="42073"/>
              <a:chOff x="4044210" y="3548209"/>
              <a:chExt cx="42073" cy="42073"/>
            </a:xfrm>
          </p:grpSpPr>
          <p:cxnSp>
            <p:nvCxnSpPr>
              <p:cNvPr id="317" name="Straight Connector 316">
                <a:extLst>
                  <a:ext uri="{FF2B5EF4-FFF2-40B4-BE49-F238E27FC236}">
                    <a16:creationId xmlns:a16="http://schemas.microsoft.com/office/drawing/2014/main" id="{A05146A4-95C8-7FB2-9BE1-C1B19CADB01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E22B5F66-C7F4-3BF3-91DB-C5495BD4C50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97" name="Group 96">
              <a:extLst>
                <a:ext uri="{FF2B5EF4-FFF2-40B4-BE49-F238E27FC236}">
                  <a16:creationId xmlns:a16="http://schemas.microsoft.com/office/drawing/2014/main" id="{E9C571E6-C0CA-0355-E784-6C03BC186579}"/>
                </a:ext>
              </a:extLst>
            </p:cNvPr>
            <p:cNvGrpSpPr/>
            <p:nvPr/>
          </p:nvGrpSpPr>
          <p:grpSpPr>
            <a:xfrm>
              <a:off x="3882460" y="3315401"/>
              <a:ext cx="42073" cy="42073"/>
              <a:chOff x="4044210" y="3548209"/>
              <a:chExt cx="42073" cy="42073"/>
            </a:xfrm>
          </p:grpSpPr>
          <p:cxnSp>
            <p:nvCxnSpPr>
              <p:cNvPr id="98" name="Straight Connector 97">
                <a:extLst>
                  <a:ext uri="{FF2B5EF4-FFF2-40B4-BE49-F238E27FC236}">
                    <a16:creationId xmlns:a16="http://schemas.microsoft.com/office/drawing/2014/main" id="{44DA0726-1154-C45C-2110-42ACB92709F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6D485329-4CCF-A568-B10F-DAF285A361C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00" name="Group 99">
              <a:extLst>
                <a:ext uri="{FF2B5EF4-FFF2-40B4-BE49-F238E27FC236}">
                  <a16:creationId xmlns:a16="http://schemas.microsoft.com/office/drawing/2014/main" id="{4E6F3D56-0F4F-8CB7-0F77-B3BDA273E19B}"/>
                </a:ext>
              </a:extLst>
            </p:cNvPr>
            <p:cNvGrpSpPr/>
            <p:nvPr/>
          </p:nvGrpSpPr>
          <p:grpSpPr>
            <a:xfrm>
              <a:off x="3936687" y="3315401"/>
              <a:ext cx="42073" cy="42073"/>
              <a:chOff x="4044210" y="3548209"/>
              <a:chExt cx="42073" cy="42073"/>
            </a:xfrm>
          </p:grpSpPr>
          <p:cxnSp>
            <p:nvCxnSpPr>
              <p:cNvPr id="101" name="Straight Connector 100">
                <a:extLst>
                  <a:ext uri="{FF2B5EF4-FFF2-40B4-BE49-F238E27FC236}">
                    <a16:creationId xmlns:a16="http://schemas.microsoft.com/office/drawing/2014/main" id="{988536F0-3131-FCB6-33EF-A952B3755C01}"/>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F9763CA8-089C-9F44-5957-4D725B1AF90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03" name="Group 102">
              <a:extLst>
                <a:ext uri="{FF2B5EF4-FFF2-40B4-BE49-F238E27FC236}">
                  <a16:creationId xmlns:a16="http://schemas.microsoft.com/office/drawing/2014/main" id="{583B9912-6799-5204-B86E-BB1E9C689981}"/>
                </a:ext>
              </a:extLst>
            </p:cNvPr>
            <p:cNvGrpSpPr/>
            <p:nvPr/>
          </p:nvGrpSpPr>
          <p:grpSpPr>
            <a:xfrm>
              <a:off x="4055428" y="3315401"/>
              <a:ext cx="42073" cy="42073"/>
              <a:chOff x="4044210" y="3548209"/>
              <a:chExt cx="42073" cy="42073"/>
            </a:xfrm>
          </p:grpSpPr>
          <p:cxnSp>
            <p:nvCxnSpPr>
              <p:cNvPr id="104" name="Straight Connector 103">
                <a:extLst>
                  <a:ext uri="{FF2B5EF4-FFF2-40B4-BE49-F238E27FC236}">
                    <a16:creationId xmlns:a16="http://schemas.microsoft.com/office/drawing/2014/main" id="{0B43F760-E2C7-DE73-395F-DADDBB317D4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19956071-729E-F924-C2D2-27499C66E9C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06" name="Group 105">
              <a:extLst>
                <a:ext uri="{FF2B5EF4-FFF2-40B4-BE49-F238E27FC236}">
                  <a16:creationId xmlns:a16="http://schemas.microsoft.com/office/drawing/2014/main" id="{00E04ABE-D439-7B92-38D2-F443F9CE2E5C}"/>
                </a:ext>
              </a:extLst>
            </p:cNvPr>
            <p:cNvGrpSpPr/>
            <p:nvPr/>
          </p:nvGrpSpPr>
          <p:grpSpPr>
            <a:xfrm>
              <a:off x="3801117" y="3315401"/>
              <a:ext cx="42073" cy="42073"/>
              <a:chOff x="4044210" y="3548209"/>
              <a:chExt cx="42073" cy="42073"/>
            </a:xfrm>
          </p:grpSpPr>
          <p:cxnSp>
            <p:nvCxnSpPr>
              <p:cNvPr id="107" name="Straight Connector 106">
                <a:extLst>
                  <a:ext uri="{FF2B5EF4-FFF2-40B4-BE49-F238E27FC236}">
                    <a16:creationId xmlns:a16="http://schemas.microsoft.com/office/drawing/2014/main" id="{D920EC2A-89AB-3A7E-CC3B-75F1AF7B6BA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17AF84C0-B9EB-6C07-48D5-0B064D16993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09" name="Group 108">
              <a:extLst>
                <a:ext uri="{FF2B5EF4-FFF2-40B4-BE49-F238E27FC236}">
                  <a16:creationId xmlns:a16="http://schemas.microsoft.com/office/drawing/2014/main" id="{508E27CD-5728-CC39-2B99-005FAABD7CEA}"/>
                </a:ext>
              </a:extLst>
            </p:cNvPr>
            <p:cNvGrpSpPr/>
            <p:nvPr/>
          </p:nvGrpSpPr>
          <p:grpSpPr>
            <a:xfrm>
              <a:off x="3743149" y="3315401"/>
              <a:ext cx="42073" cy="42073"/>
              <a:chOff x="4044210" y="3548209"/>
              <a:chExt cx="42073" cy="42073"/>
            </a:xfrm>
          </p:grpSpPr>
          <p:cxnSp>
            <p:nvCxnSpPr>
              <p:cNvPr id="110" name="Straight Connector 109">
                <a:extLst>
                  <a:ext uri="{FF2B5EF4-FFF2-40B4-BE49-F238E27FC236}">
                    <a16:creationId xmlns:a16="http://schemas.microsoft.com/office/drawing/2014/main" id="{CA7EF601-CBA8-3E36-F17E-AC638DFB63B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32095729-8989-A9E1-8E48-096A6443429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12" name="Group 111">
              <a:extLst>
                <a:ext uri="{FF2B5EF4-FFF2-40B4-BE49-F238E27FC236}">
                  <a16:creationId xmlns:a16="http://schemas.microsoft.com/office/drawing/2014/main" id="{E28C3C6E-8E40-FCFF-C836-A36D41BE929C}"/>
                </a:ext>
              </a:extLst>
            </p:cNvPr>
            <p:cNvGrpSpPr/>
            <p:nvPr/>
          </p:nvGrpSpPr>
          <p:grpSpPr>
            <a:xfrm>
              <a:off x="3716034" y="3315401"/>
              <a:ext cx="42073" cy="42073"/>
              <a:chOff x="4044210" y="3548209"/>
              <a:chExt cx="42073" cy="42073"/>
            </a:xfrm>
          </p:grpSpPr>
          <p:cxnSp>
            <p:nvCxnSpPr>
              <p:cNvPr id="113" name="Straight Connector 112">
                <a:extLst>
                  <a:ext uri="{FF2B5EF4-FFF2-40B4-BE49-F238E27FC236}">
                    <a16:creationId xmlns:a16="http://schemas.microsoft.com/office/drawing/2014/main" id="{3A0FF8D0-0350-23EF-4F8B-2DB132AFAA1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7418F676-ABC5-2BC2-BB8C-565D4F56081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15" name="Group 114">
              <a:extLst>
                <a:ext uri="{FF2B5EF4-FFF2-40B4-BE49-F238E27FC236}">
                  <a16:creationId xmlns:a16="http://schemas.microsoft.com/office/drawing/2014/main" id="{B8325EEF-6FCC-BAE4-EC11-705060F8D107}"/>
                </a:ext>
              </a:extLst>
            </p:cNvPr>
            <p:cNvGrpSpPr/>
            <p:nvPr/>
          </p:nvGrpSpPr>
          <p:grpSpPr>
            <a:xfrm>
              <a:off x="3502863" y="3315401"/>
              <a:ext cx="42073" cy="42073"/>
              <a:chOff x="4044210" y="3548209"/>
              <a:chExt cx="42073" cy="42073"/>
            </a:xfrm>
          </p:grpSpPr>
          <p:cxnSp>
            <p:nvCxnSpPr>
              <p:cNvPr id="116" name="Straight Connector 115">
                <a:extLst>
                  <a:ext uri="{FF2B5EF4-FFF2-40B4-BE49-F238E27FC236}">
                    <a16:creationId xmlns:a16="http://schemas.microsoft.com/office/drawing/2014/main" id="{C093760B-48A1-E072-3C4E-7638C8B2716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A45F57F3-292D-E5F1-B6C7-9765E595989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18" name="Group 117">
              <a:extLst>
                <a:ext uri="{FF2B5EF4-FFF2-40B4-BE49-F238E27FC236}">
                  <a16:creationId xmlns:a16="http://schemas.microsoft.com/office/drawing/2014/main" id="{7147DE79-D641-7FF2-4CD4-FD9AE59F027C}"/>
                </a:ext>
              </a:extLst>
            </p:cNvPr>
            <p:cNvGrpSpPr/>
            <p:nvPr/>
          </p:nvGrpSpPr>
          <p:grpSpPr>
            <a:xfrm>
              <a:off x="3604773" y="3315401"/>
              <a:ext cx="42073" cy="42073"/>
              <a:chOff x="4044210" y="3548209"/>
              <a:chExt cx="42073" cy="42073"/>
            </a:xfrm>
          </p:grpSpPr>
          <p:cxnSp>
            <p:nvCxnSpPr>
              <p:cNvPr id="119" name="Straight Connector 118">
                <a:extLst>
                  <a:ext uri="{FF2B5EF4-FFF2-40B4-BE49-F238E27FC236}">
                    <a16:creationId xmlns:a16="http://schemas.microsoft.com/office/drawing/2014/main" id="{ECA344DF-8DE3-7155-4538-0E61A672991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C7878A70-08F1-E98E-301E-C392A50FBC3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21" name="Group 120">
              <a:extLst>
                <a:ext uri="{FF2B5EF4-FFF2-40B4-BE49-F238E27FC236}">
                  <a16:creationId xmlns:a16="http://schemas.microsoft.com/office/drawing/2014/main" id="{AB03F7E4-4B50-F0D8-B8AD-F67BAC051862}"/>
                </a:ext>
              </a:extLst>
            </p:cNvPr>
            <p:cNvGrpSpPr/>
            <p:nvPr/>
          </p:nvGrpSpPr>
          <p:grpSpPr>
            <a:xfrm>
              <a:off x="3392535" y="3312597"/>
              <a:ext cx="42073" cy="42073"/>
              <a:chOff x="4044210" y="3548209"/>
              <a:chExt cx="42073" cy="42073"/>
            </a:xfrm>
          </p:grpSpPr>
          <p:cxnSp>
            <p:nvCxnSpPr>
              <p:cNvPr id="123" name="Straight Connector 122">
                <a:extLst>
                  <a:ext uri="{FF2B5EF4-FFF2-40B4-BE49-F238E27FC236}">
                    <a16:creationId xmlns:a16="http://schemas.microsoft.com/office/drawing/2014/main" id="{FEF12B40-DE4F-C529-67A2-22A2E61CDFA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B4897202-FA17-E66B-B8FB-B93B83B29E3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25" name="Group 124">
              <a:extLst>
                <a:ext uri="{FF2B5EF4-FFF2-40B4-BE49-F238E27FC236}">
                  <a16:creationId xmlns:a16="http://schemas.microsoft.com/office/drawing/2014/main" id="{BC151F9E-6532-3665-02F1-BF92C7AFE5B5}"/>
                </a:ext>
              </a:extLst>
            </p:cNvPr>
            <p:cNvGrpSpPr/>
            <p:nvPr/>
          </p:nvGrpSpPr>
          <p:grpSpPr>
            <a:xfrm>
              <a:off x="2978344" y="3076984"/>
              <a:ext cx="42073" cy="42073"/>
              <a:chOff x="4044210" y="3548209"/>
              <a:chExt cx="42073" cy="42073"/>
            </a:xfrm>
          </p:grpSpPr>
          <p:cxnSp>
            <p:nvCxnSpPr>
              <p:cNvPr id="126" name="Straight Connector 125">
                <a:extLst>
                  <a:ext uri="{FF2B5EF4-FFF2-40B4-BE49-F238E27FC236}">
                    <a16:creationId xmlns:a16="http://schemas.microsoft.com/office/drawing/2014/main" id="{61B0D411-16D5-B53C-C83B-C9EF1310F3A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B5C96B72-8F12-F809-95E4-CFC153A6BF6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21" name="Group 320">
              <a:extLst>
                <a:ext uri="{FF2B5EF4-FFF2-40B4-BE49-F238E27FC236}">
                  <a16:creationId xmlns:a16="http://schemas.microsoft.com/office/drawing/2014/main" id="{E3306D03-8D2F-3A8B-03F6-1FC148D40117}"/>
                </a:ext>
              </a:extLst>
            </p:cNvPr>
            <p:cNvGrpSpPr/>
            <p:nvPr/>
          </p:nvGrpSpPr>
          <p:grpSpPr>
            <a:xfrm>
              <a:off x="3248550" y="3242474"/>
              <a:ext cx="42073" cy="42073"/>
              <a:chOff x="4044210" y="3548209"/>
              <a:chExt cx="42073" cy="42073"/>
            </a:xfrm>
          </p:grpSpPr>
          <p:cxnSp>
            <p:nvCxnSpPr>
              <p:cNvPr id="322" name="Straight Connector 321">
                <a:extLst>
                  <a:ext uri="{FF2B5EF4-FFF2-40B4-BE49-F238E27FC236}">
                    <a16:creationId xmlns:a16="http://schemas.microsoft.com/office/drawing/2014/main" id="{9E729707-267D-62A1-B824-50ADA0DE78F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4AE76A3C-5300-EA0D-FF59-597485B307E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24" name="Group 323">
              <a:extLst>
                <a:ext uri="{FF2B5EF4-FFF2-40B4-BE49-F238E27FC236}">
                  <a16:creationId xmlns:a16="http://schemas.microsoft.com/office/drawing/2014/main" id="{4795BFE8-435A-EF3F-6808-8D3CE6AC0362}"/>
                </a:ext>
              </a:extLst>
            </p:cNvPr>
            <p:cNvGrpSpPr/>
            <p:nvPr/>
          </p:nvGrpSpPr>
          <p:grpSpPr>
            <a:xfrm>
              <a:off x="3321478" y="3239669"/>
              <a:ext cx="42073" cy="42073"/>
              <a:chOff x="4044210" y="3548209"/>
              <a:chExt cx="42073" cy="42073"/>
            </a:xfrm>
          </p:grpSpPr>
          <p:cxnSp>
            <p:nvCxnSpPr>
              <p:cNvPr id="325" name="Straight Connector 324">
                <a:extLst>
                  <a:ext uri="{FF2B5EF4-FFF2-40B4-BE49-F238E27FC236}">
                    <a16:creationId xmlns:a16="http://schemas.microsoft.com/office/drawing/2014/main" id="{C04BABF0-ECAD-0EF7-6A14-7A5C1A58194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74A68240-9F64-C81C-5066-3DD31AED459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28" name="Group 327">
              <a:extLst>
                <a:ext uri="{FF2B5EF4-FFF2-40B4-BE49-F238E27FC236}">
                  <a16:creationId xmlns:a16="http://schemas.microsoft.com/office/drawing/2014/main" id="{64C2374B-7432-AC14-7B30-2E01F8FC0790}"/>
                </a:ext>
              </a:extLst>
            </p:cNvPr>
            <p:cNvGrpSpPr/>
            <p:nvPr/>
          </p:nvGrpSpPr>
          <p:grpSpPr>
            <a:xfrm>
              <a:off x="3356072" y="3234059"/>
              <a:ext cx="42073" cy="42073"/>
              <a:chOff x="4044210" y="3548209"/>
              <a:chExt cx="42073" cy="42073"/>
            </a:xfrm>
          </p:grpSpPr>
          <p:cxnSp>
            <p:nvCxnSpPr>
              <p:cNvPr id="329" name="Straight Connector 328">
                <a:extLst>
                  <a:ext uri="{FF2B5EF4-FFF2-40B4-BE49-F238E27FC236}">
                    <a16:creationId xmlns:a16="http://schemas.microsoft.com/office/drawing/2014/main" id="{5FC4EB05-1399-3AFA-EECE-DB225618B00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BFA50CC3-21F2-7D1A-305A-B3A0C39270DD}"/>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31" name="Group 330">
              <a:extLst>
                <a:ext uri="{FF2B5EF4-FFF2-40B4-BE49-F238E27FC236}">
                  <a16:creationId xmlns:a16="http://schemas.microsoft.com/office/drawing/2014/main" id="{1BCBD6D8-736B-5E22-E7FB-7BB8CD72B74D}"/>
                </a:ext>
              </a:extLst>
            </p:cNvPr>
            <p:cNvGrpSpPr/>
            <p:nvPr/>
          </p:nvGrpSpPr>
          <p:grpSpPr>
            <a:xfrm>
              <a:off x="3491642" y="3315401"/>
              <a:ext cx="42073" cy="42073"/>
              <a:chOff x="4044210" y="3548209"/>
              <a:chExt cx="42073" cy="42073"/>
            </a:xfrm>
          </p:grpSpPr>
          <p:cxnSp>
            <p:nvCxnSpPr>
              <p:cNvPr id="332" name="Straight Connector 331">
                <a:extLst>
                  <a:ext uri="{FF2B5EF4-FFF2-40B4-BE49-F238E27FC236}">
                    <a16:creationId xmlns:a16="http://schemas.microsoft.com/office/drawing/2014/main" id="{01D44500-8C6F-5252-5BB5-D5673A6C954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23C57B48-752C-3786-3E3B-88F3347837B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34" name="Group 333">
              <a:extLst>
                <a:ext uri="{FF2B5EF4-FFF2-40B4-BE49-F238E27FC236}">
                  <a16:creationId xmlns:a16="http://schemas.microsoft.com/office/drawing/2014/main" id="{66D6D33D-9D41-58AA-E964-9086632B1875}"/>
                </a:ext>
              </a:extLst>
            </p:cNvPr>
            <p:cNvGrpSpPr/>
            <p:nvPr/>
          </p:nvGrpSpPr>
          <p:grpSpPr>
            <a:xfrm>
              <a:off x="3032573" y="3117188"/>
              <a:ext cx="42073" cy="42073"/>
              <a:chOff x="4044210" y="3548209"/>
              <a:chExt cx="42073" cy="42073"/>
            </a:xfrm>
          </p:grpSpPr>
          <p:cxnSp>
            <p:nvCxnSpPr>
              <p:cNvPr id="335" name="Straight Connector 334">
                <a:extLst>
                  <a:ext uri="{FF2B5EF4-FFF2-40B4-BE49-F238E27FC236}">
                    <a16:creationId xmlns:a16="http://schemas.microsoft.com/office/drawing/2014/main" id="{EFF4E8F3-760A-BF08-F631-23B3D63F787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16FE6442-DCA3-99BB-E542-E22EEF91546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37" name="Group 336">
              <a:extLst>
                <a:ext uri="{FF2B5EF4-FFF2-40B4-BE49-F238E27FC236}">
                  <a16:creationId xmlns:a16="http://schemas.microsoft.com/office/drawing/2014/main" id="{B7675D2E-797D-60C6-C241-9EB69327C021}"/>
                </a:ext>
              </a:extLst>
            </p:cNvPr>
            <p:cNvGrpSpPr/>
            <p:nvPr/>
          </p:nvGrpSpPr>
          <p:grpSpPr>
            <a:xfrm>
              <a:off x="3103631" y="3177960"/>
              <a:ext cx="42073" cy="42073"/>
              <a:chOff x="4044210" y="3548209"/>
              <a:chExt cx="42073" cy="42073"/>
            </a:xfrm>
          </p:grpSpPr>
          <p:cxnSp>
            <p:nvCxnSpPr>
              <p:cNvPr id="339" name="Straight Connector 338">
                <a:extLst>
                  <a:ext uri="{FF2B5EF4-FFF2-40B4-BE49-F238E27FC236}">
                    <a16:creationId xmlns:a16="http://schemas.microsoft.com/office/drawing/2014/main" id="{93C8A300-51B2-FCD3-84EE-CE8BFD97715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FB0571A7-47DF-4031-492C-74FCE971854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41" name="Group 340">
              <a:extLst>
                <a:ext uri="{FF2B5EF4-FFF2-40B4-BE49-F238E27FC236}">
                  <a16:creationId xmlns:a16="http://schemas.microsoft.com/office/drawing/2014/main" id="{32838571-9D85-BE87-1511-2FED3A2DDB21}"/>
                </a:ext>
              </a:extLst>
            </p:cNvPr>
            <p:cNvGrpSpPr/>
            <p:nvPr/>
          </p:nvGrpSpPr>
          <p:grpSpPr>
            <a:xfrm>
              <a:off x="3198998" y="3206010"/>
              <a:ext cx="42073" cy="42073"/>
              <a:chOff x="4044210" y="3548209"/>
              <a:chExt cx="42073" cy="42073"/>
            </a:xfrm>
          </p:grpSpPr>
          <p:cxnSp>
            <p:nvCxnSpPr>
              <p:cNvPr id="342" name="Straight Connector 341">
                <a:extLst>
                  <a:ext uri="{FF2B5EF4-FFF2-40B4-BE49-F238E27FC236}">
                    <a16:creationId xmlns:a16="http://schemas.microsoft.com/office/drawing/2014/main" id="{10BDB629-8DEF-3A04-E85F-775D08984F0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8E67AC16-6F5A-2FF9-6DC0-B8BDEC2976C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45" name="Group 344">
              <a:extLst>
                <a:ext uri="{FF2B5EF4-FFF2-40B4-BE49-F238E27FC236}">
                  <a16:creationId xmlns:a16="http://schemas.microsoft.com/office/drawing/2014/main" id="{39CEF870-887A-EC4A-A18E-39D69CEE07C8}"/>
                </a:ext>
              </a:extLst>
            </p:cNvPr>
            <p:cNvGrpSpPr/>
            <p:nvPr/>
          </p:nvGrpSpPr>
          <p:grpSpPr>
            <a:xfrm>
              <a:off x="3309323" y="3248084"/>
              <a:ext cx="42073" cy="42073"/>
              <a:chOff x="4044210" y="3548209"/>
              <a:chExt cx="42073" cy="42073"/>
            </a:xfrm>
          </p:grpSpPr>
          <p:cxnSp>
            <p:nvCxnSpPr>
              <p:cNvPr id="346" name="Straight Connector 345">
                <a:extLst>
                  <a:ext uri="{FF2B5EF4-FFF2-40B4-BE49-F238E27FC236}">
                    <a16:creationId xmlns:a16="http://schemas.microsoft.com/office/drawing/2014/main" id="{47D4D3CE-9E01-AFF3-25ED-1E023CD972C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1210A404-C59F-CFB0-CFB3-CD3CEBF416C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48" name="Group 347">
              <a:extLst>
                <a:ext uri="{FF2B5EF4-FFF2-40B4-BE49-F238E27FC236}">
                  <a16:creationId xmlns:a16="http://schemas.microsoft.com/office/drawing/2014/main" id="{8FED8B95-458C-6BFA-DA8E-072DB3FA6ABD}"/>
                </a:ext>
              </a:extLst>
            </p:cNvPr>
            <p:cNvGrpSpPr/>
            <p:nvPr/>
          </p:nvGrpSpPr>
          <p:grpSpPr>
            <a:xfrm>
              <a:off x="3385990" y="3315401"/>
              <a:ext cx="42073" cy="42073"/>
              <a:chOff x="4044210" y="3548209"/>
              <a:chExt cx="42073" cy="42073"/>
            </a:xfrm>
          </p:grpSpPr>
          <p:cxnSp>
            <p:nvCxnSpPr>
              <p:cNvPr id="350" name="Straight Connector 349">
                <a:extLst>
                  <a:ext uri="{FF2B5EF4-FFF2-40B4-BE49-F238E27FC236}">
                    <a16:creationId xmlns:a16="http://schemas.microsoft.com/office/drawing/2014/main" id="{F1FDB23B-EFE2-9616-A82D-E7EC5643811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C32D23B1-338D-8A79-56D5-A4A0516519E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76" name="Group 375">
              <a:extLst>
                <a:ext uri="{FF2B5EF4-FFF2-40B4-BE49-F238E27FC236}">
                  <a16:creationId xmlns:a16="http://schemas.microsoft.com/office/drawing/2014/main" id="{E70CBC37-092E-2EC0-2A61-675AC27DD42C}"/>
                </a:ext>
              </a:extLst>
            </p:cNvPr>
            <p:cNvGrpSpPr/>
            <p:nvPr/>
          </p:nvGrpSpPr>
          <p:grpSpPr>
            <a:xfrm>
              <a:off x="2062073" y="2730110"/>
              <a:ext cx="42073" cy="42073"/>
              <a:chOff x="4044210" y="3548209"/>
              <a:chExt cx="42073" cy="42073"/>
            </a:xfrm>
          </p:grpSpPr>
          <p:cxnSp>
            <p:nvCxnSpPr>
              <p:cNvPr id="377" name="Straight Connector 376">
                <a:extLst>
                  <a:ext uri="{FF2B5EF4-FFF2-40B4-BE49-F238E27FC236}">
                    <a16:creationId xmlns:a16="http://schemas.microsoft.com/office/drawing/2014/main" id="{ECD2D933-8DB8-7D3E-574A-CF552830399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6080CB16-D0C5-1D80-7D26-AE239205612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91" name="Group 390">
              <a:extLst>
                <a:ext uri="{FF2B5EF4-FFF2-40B4-BE49-F238E27FC236}">
                  <a16:creationId xmlns:a16="http://schemas.microsoft.com/office/drawing/2014/main" id="{9E9374B3-A0C2-810F-303B-49E1FB04467E}"/>
                </a:ext>
              </a:extLst>
            </p:cNvPr>
            <p:cNvGrpSpPr/>
            <p:nvPr/>
          </p:nvGrpSpPr>
          <p:grpSpPr>
            <a:xfrm>
              <a:off x="2478136" y="2853526"/>
              <a:ext cx="42073" cy="42073"/>
              <a:chOff x="4044210" y="3548209"/>
              <a:chExt cx="42073" cy="42073"/>
            </a:xfrm>
          </p:grpSpPr>
          <p:cxnSp>
            <p:nvCxnSpPr>
              <p:cNvPr id="392" name="Straight Connector 391">
                <a:extLst>
                  <a:ext uri="{FF2B5EF4-FFF2-40B4-BE49-F238E27FC236}">
                    <a16:creationId xmlns:a16="http://schemas.microsoft.com/office/drawing/2014/main" id="{963DF790-54BE-D37B-E2AF-4903D8C366E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F0FEA3FD-0874-03A0-74A4-17AEF91B913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94" name="Group 393">
              <a:extLst>
                <a:ext uri="{FF2B5EF4-FFF2-40B4-BE49-F238E27FC236}">
                  <a16:creationId xmlns:a16="http://schemas.microsoft.com/office/drawing/2014/main" id="{0F269D24-F130-40F3-E25E-74AD2899F080}"/>
                </a:ext>
              </a:extLst>
            </p:cNvPr>
            <p:cNvGrpSpPr/>
            <p:nvPr/>
          </p:nvGrpSpPr>
          <p:grpSpPr>
            <a:xfrm>
              <a:off x="2091058" y="2730109"/>
              <a:ext cx="42073" cy="42073"/>
              <a:chOff x="4044210" y="3548209"/>
              <a:chExt cx="42073" cy="42073"/>
            </a:xfrm>
          </p:grpSpPr>
          <p:cxnSp>
            <p:nvCxnSpPr>
              <p:cNvPr id="395" name="Straight Connector 394">
                <a:extLst>
                  <a:ext uri="{FF2B5EF4-FFF2-40B4-BE49-F238E27FC236}">
                    <a16:creationId xmlns:a16="http://schemas.microsoft.com/office/drawing/2014/main" id="{FE2E0B00-D93F-3656-2B5B-9A7FD620A78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71323522-2642-021A-5FA2-41593483036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97" name="Group 396">
              <a:extLst>
                <a:ext uri="{FF2B5EF4-FFF2-40B4-BE49-F238E27FC236}">
                  <a16:creationId xmlns:a16="http://schemas.microsoft.com/office/drawing/2014/main" id="{7A77E0CE-5B5A-4FDE-E9F7-8F5212DFFC93}"/>
                </a:ext>
              </a:extLst>
            </p:cNvPr>
            <p:cNvGrpSpPr/>
            <p:nvPr/>
          </p:nvGrpSpPr>
          <p:grpSpPr>
            <a:xfrm>
              <a:off x="2451021" y="2819867"/>
              <a:ext cx="42073" cy="42073"/>
              <a:chOff x="4044210" y="3548209"/>
              <a:chExt cx="42073" cy="42073"/>
            </a:xfrm>
          </p:grpSpPr>
          <p:cxnSp>
            <p:nvCxnSpPr>
              <p:cNvPr id="398" name="Straight Connector 397">
                <a:extLst>
                  <a:ext uri="{FF2B5EF4-FFF2-40B4-BE49-F238E27FC236}">
                    <a16:creationId xmlns:a16="http://schemas.microsoft.com/office/drawing/2014/main" id="{5D84E639-7E6E-C592-09EF-B8033780849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80190F96-3DD4-4B74-C321-34556F679EE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03" name="Group 402">
              <a:extLst>
                <a:ext uri="{FF2B5EF4-FFF2-40B4-BE49-F238E27FC236}">
                  <a16:creationId xmlns:a16="http://schemas.microsoft.com/office/drawing/2014/main" id="{4FB92C76-F981-C8C9-B447-C96CAB1C454E}"/>
                </a:ext>
              </a:extLst>
            </p:cNvPr>
            <p:cNvGrpSpPr/>
            <p:nvPr/>
          </p:nvGrpSpPr>
          <p:grpSpPr>
            <a:xfrm>
              <a:off x="2365939" y="2780598"/>
              <a:ext cx="42073" cy="42073"/>
              <a:chOff x="4044210" y="3548209"/>
              <a:chExt cx="42073" cy="42073"/>
            </a:xfrm>
          </p:grpSpPr>
          <p:cxnSp>
            <p:nvCxnSpPr>
              <p:cNvPr id="404" name="Straight Connector 403">
                <a:extLst>
                  <a:ext uri="{FF2B5EF4-FFF2-40B4-BE49-F238E27FC236}">
                    <a16:creationId xmlns:a16="http://schemas.microsoft.com/office/drawing/2014/main" id="{3B8C3C27-978A-4947-7891-7D8674A47FE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7B23039A-FFAC-1480-DEF3-303605DDC16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06" name="Group 405">
              <a:extLst>
                <a:ext uri="{FF2B5EF4-FFF2-40B4-BE49-F238E27FC236}">
                  <a16:creationId xmlns:a16="http://schemas.microsoft.com/office/drawing/2014/main" id="{7B6EC350-15A5-76DD-EB41-6C02486DC241}"/>
                </a:ext>
              </a:extLst>
            </p:cNvPr>
            <p:cNvGrpSpPr/>
            <p:nvPr/>
          </p:nvGrpSpPr>
          <p:grpSpPr>
            <a:xfrm>
              <a:off x="2512729" y="2870355"/>
              <a:ext cx="42073" cy="42073"/>
              <a:chOff x="4044210" y="3548209"/>
              <a:chExt cx="42073" cy="42073"/>
            </a:xfrm>
          </p:grpSpPr>
          <p:cxnSp>
            <p:nvCxnSpPr>
              <p:cNvPr id="407" name="Straight Connector 406">
                <a:extLst>
                  <a:ext uri="{FF2B5EF4-FFF2-40B4-BE49-F238E27FC236}">
                    <a16:creationId xmlns:a16="http://schemas.microsoft.com/office/drawing/2014/main" id="{E6F76C4B-91DF-78D5-E865-C1EC2CF585B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FF6E6A7A-89A8-5DD7-AE5F-308E7247903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09" name="Group 408">
              <a:extLst>
                <a:ext uri="{FF2B5EF4-FFF2-40B4-BE49-F238E27FC236}">
                  <a16:creationId xmlns:a16="http://schemas.microsoft.com/office/drawing/2014/main" id="{538C0C4E-1CD2-FB74-2FBC-E2BC4CA7FAA5}"/>
                </a:ext>
              </a:extLst>
            </p:cNvPr>
            <p:cNvGrpSpPr/>
            <p:nvPr/>
          </p:nvGrpSpPr>
          <p:grpSpPr>
            <a:xfrm>
              <a:off x="2586591" y="2881575"/>
              <a:ext cx="42073" cy="42073"/>
              <a:chOff x="4044210" y="3548209"/>
              <a:chExt cx="42073" cy="42073"/>
            </a:xfrm>
          </p:grpSpPr>
          <p:cxnSp>
            <p:nvCxnSpPr>
              <p:cNvPr id="410" name="Straight Connector 409">
                <a:extLst>
                  <a:ext uri="{FF2B5EF4-FFF2-40B4-BE49-F238E27FC236}">
                    <a16:creationId xmlns:a16="http://schemas.microsoft.com/office/drawing/2014/main" id="{2DBFEABD-8762-8994-2A46-D77B0125569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D0BCD9AD-887B-4CC8-913B-AC2C78B91C5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12" name="Group 411">
              <a:extLst>
                <a:ext uri="{FF2B5EF4-FFF2-40B4-BE49-F238E27FC236}">
                  <a16:creationId xmlns:a16="http://schemas.microsoft.com/office/drawing/2014/main" id="{477DB6C6-B6D2-03DA-E390-E50028E8276D}"/>
                </a:ext>
              </a:extLst>
            </p:cNvPr>
            <p:cNvGrpSpPr/>
            <p:nvPr/>
          </p:nvGrpSpPr>
          <p:grpSpPr>
            <a:xfrm>
              <a:off x="2718424" y="3002186"/>
              <a:ext cx="42073" cy="42073"/>
              <a:chOff x="4044210" y="3548209"/>
              <a:chExt cx="42073" cy="42073"/>
            </a:xfrm>
          </p:grpSpPr>
          <p:cxnSp>
            <p:nvCxnSpPr>
              <p:cNvPr id="413" name="Straight Connector 412">
                <a:extLst>
                  <a:ext uri="{FF2B5EF4-FFF2-40B4-BE49-F238E27FC236}">
                    <a16:creationId xmlns:a16="http://schemas.microsoft.com/office/drawing/2014/main" id="{33B3483D-0519-F257-AB3F-D4AF5FB7E0E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9234A24F-7696-2C23-9B98-64BE41E6761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15" name="Group 414">
              <a:extLst>
                <a:ext uri="{FF2B5EF4-FFF2-40B4-BE49-F238E27FC236}">
                  <a16:creationId xmlns:a16="http://schemas.microsoft.com/office/drawing/2014/main" id="{E34A8F72-D372-08BB-B2AB-67D125E32D99}"/>
                </a:ext>
              </a:extLst>
            </p:cNvPr>
            <p:cNvGrpSpPr/>
            <p:nvPr/>
          </p:nvGrpSpPr>
          <p:grpSpPr>
            <a:xfrm>
              <a:off x="2609966" y="2884380"/>
              <a:ext cx="42073" cy="42073"/>
              <a:chOff x="4044210" y="3548209"/>
              <a:chExt cx="42073" cy="42073"/>
            </a:xfrm>
          </p:grpSpPr>
          <p:cxnSp>
            <p:nvCxnSpPr>
              <p:cNvPr id="416" name="Straight Connector 415">
                <a:extLst>
                  <a:ext uri="{FF2B5EF4-FFF2-40B4-BE49-F238E27FC236}">
                    <a16:creationId xmlns:a16="http://schemas.microsoft.com/office/drawing/2014/main" id="{6F2252B5-F1C4-0B95-ADE6-F04EB7620D6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17" name="Straight Connector 416">
                <a:extLst>
                  <a:ext uri="{FF2B5EF4-FFF2-40B4-BE49-F238E27FC236}">
                    <a16:creationId xmlns:a16="http://schemas.microsoft.com/office/drawing/2014/main" id="{8FF8B4EF-0988-2E11-7A19-65A36289EB4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18" name="Group 417">
              <a:extLst>
                <a:ext uri="{FF2B5EF4-FFF2-40B4-BE49-F238E27FC236}">
                  <a16:creationId xmlns:a16="http://schemas.microsoft.com/office/drawing/2014/main" id="{FE696338-EBD3-F27F-8456-E84C34118909}"/>
                </a:ext>
              </a:extLst>
            </p:cNvPr>
            <p:cNvGrpSpPr/>
            <p:nvPr/>
          </p:nvGrpSpPr>
          <p:grpSpPr>
            <a:xfrm>
              <a:off x="2794154" y="3024625"/>
              <a:ext cx="42073" cy="42073"/>
              <a:chOff x="4044210" y="3548209"/>
              <a:chExt cx="42073" cy="42073"/>
            </a:xfrm>
          </p:grpSpPr>
          <p:cxnSp>
            <p:nvCxnSpPr>
              <p:cNvPr id="419" name="Straight Connector 418">
                <a:extLst>
                  <a:ext uri="{FF2B5EF4-FFF2-40B4-BE49-F238E27FC236}">
                    <a16:creationId xmlns:a16="http://schemas.microsoft.com/office/drawing/2014/main" id="{CF94AFC3-441C-523B-A107-F4F56F5B090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24FF7C2C-8978-6BE8-812F-28524FF69F4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21" name="Group 420">
              <a:extLst>
                <a:ext uri="{FF2B5EF4-FFF2-40B4-BE49-F238E27FC236}">
                  <a16:creationId xmlns:a16="http://schemas.microsoft.com/office/drawing/2014/main" id="{7659945A-1B2A-3E32-227A-973372024296}"/>
                </a:ext>
              </a:extLst>
            </p:cNvPr>
            <p:cNvGrpSpPr/>
            <p:nvPr/>
          </p:nvGrpSpPr>
          <p:grpSpPr>
            <a:xfrm>
              <a:off x="2887652" y="3077918"/>
              <a:ext cx="42073" cy="42073"/>
              <a:chOff x="4044210" y="3548209"/>
              <a:chExt cx="42073" cy="42073"/>
            </a:xfrm>
          </p:grpSpPr>
          <p:cxnSp>
            <p:nvCxnSpPr>
              <p:cNvPr id="422" name="Straight Connector 421">
                <a:extLst>
                  <a:ext uri="{FF2B5EF4-FFF2-40B4-BE49-F238E27FC236}">
                    <a16:creationId xmlns:a16="http://schemas.microsoft.com/office/drawing/2014/main" id="{13509003-782D-7320-F961-5957B5CF2ED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DE496A65-66D8-24D1-2C0F-F866CE24855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sp>
        <p:nvSpPr>
          <p:cNvPr id="424" name="Freeform: Shape 423">
            <a:extLst>
              <a:ext uri="{FF2B5EF4-FFF2-40B4-BE49-F238E27FC236}">
                <a16:creationId xmlns:a16="http://schemas.microsoft.com/office/drawing/2014/main" id="{7602333D-AEA5-4522-FEB8-946372820DD0}"/>
              </a:ext>
            </a:extLst>
          </p:cNvPr>
          <p:cNvSpPr/>
          <p:nvPr/>
        </p:nvSpPr>
        <p:spPr bwMode="auto">
          <a:xfrm>
            <a:off x="2033558" y="2715151"/>
            <a:ext cx="3576258" cy="1523065"/>
          </a:xfrm>
          <a:custGeom>
            <a:avLst/>
            <a:gdLst>
              <a:gd name="connsiteX0" fmla="*/ 3576258 w 3576258"/>
              <a:gd name="connsiteY0" fmla="*/ 1523065 h 1523065"/>
              <a:gd name="connsiteX1" fmla="*/ 2479539 w 3576258"/>
              <a:gd name="connsiteY1" fmla="*/ 1523065 h 1523065"/>
              <a:gd name="connsiteX2" fmla="*/ 2479539 w 3576258"/>
              <a:gd name="connsiteY2" fmla="*/ 1377210 h 1523065"/>
              <a:gd name="connsiteX3" fmla="*/ 1433308 w 3576258"/>
              <a:gd name="connsiteY3" fmla="*/ 1377210 h 1523065"/>
              <a:gd name="connsiteX4" fmla="*/ 1433308 w 3576258"/>
              <a:gd name="connsiteY4" fmla="*/ 1293062 h 1523065"/>
              <a:gd name="connsiteX5" fmla="*/ 1287453 w 3576258"/>
              <a:gd name="connsiteY5" fmla="*/ 1293062 h 1523065"/>
              <a:gd name="connsiteX6" fmla="*/ 1287453 w 3576258"/>
              <a:gd name="connsiteY6" fmla="*/ 1256599 h 1523065"/>
              <a:gd name="connsiteX7" fmla="*/ 1234160 w 3576258"/>
              <a:gd name="connsiteY7" fmla="*/ 1256599 h 1523065"/>
              <a:gd name="connsiteX8" fmla="*/ 1234160 w 3576258"/>
              <a:gd name="connsiteY8" fmla="*/ 1231355 h 1523065"/>
              <a:gd name="connsiteX9" fmla="*/ 1138793 w 3576258"/>
              <a:gd name="connsiteY9" fmla="*/ 1231355 h 1523065"/>
              <a:gd name="connsiteX10" fmla="*/ 1138793 w 3576258"/>
              <a:gd name="connsiteY10" fmla="*/ 1200501 h 1523065"/>
              <a:gd name="connsiteX11" fmla="*/ 998548 w 3576258"/>
              <a:gd name="connsiteY11" fmla="*/ 1200501 h 1523065"/>
              <a:gd name="connsiteX12" fmla="*/ 998548 w 3576258"/>
              <a:gd name="connsiteY12" fmla="*/ 1166842 h 1523065"/>
              <a:gd name="connsiteX13" fmla="*/ 880741 w 3576258"/>
              <a:gd name="connsiteY13" fmla="*/ 1166842 h 1523065"/>
              <a:gd name="connsiteX14" fmla="*/ 880741 w 3576258"/>
              <a:gd name="connsiteY14" fmla="*/ 1135988 h 1523065"/>
              <a:gd name="connsiteX15" fmla="*/ 863912 w 3576258"/>
              <a:gd name="connsiteY15" fmla="*/ 1135988 h 1523065"/>
              <a:gd name="connsiteX16" fmla="*/ 863912 w 3576258"/>
              <a:gd name="connsiteY16" fmla="*/ 1082694 h 1523065"/>
              <a:gd name="connsiteX17" fmla="*/ 841473 w 3576258"/>
              <a:gd name="connsiteY17" fmla="*/ 1082694 h 1523065"/>
              <a:gd name="connsiteX18" fmla="*/ 841473 w 3576258"/>
              <a:gd name="connsiteY18" fmla="*/ 1026596 h 1523065"/>
              <a:gd name="connsiteX19" fmla="*/ 796594 w 3576258"/>
              <a:gd name="connsiteY19" fmla="*/ 1026596 h 1523065"/>
              <a:gd name="connsiteX20" fmla="*/ 796594 w 3576258"/>
              <a:gd name="connsiteY20" fmla="*/ 990132 h 1523065"/>
              <a:gd name="connsiteX21" fmla="*/ 757325 w 3576258"/>
              <a:gd name="connsiteY21" fmla="*/ 990132 h 1523065"/>
              <a:gd name="connsiteX22" fmla="*/ 757325 w 3576258"/>
              <a:gd name="connsiteY22" fmla="*/ 950864 h 1523065"/>
              <a:gd name="connsiteX23" fmla="*/ 740496 w 3576258"/>
              <a:gd name="connsiteY23" fmla="*/ 950864 h 1523065"/>
              <a:gd name="connsiteX24" fmla="*/ 740496 w 3576258"/>
              <a:gd name="connsiteY24" fmla="*/ 914400 h 1523065"/>
              <a:gd name="connsiteX25" fmla="*/ 645129 w 3576258"/>
              <a:gd name="connsiteY25" fmla="*/ 914400 h 1523065"/>
              <a:gd name="connsiteX26" fmla="*/ 645129 w 3576258"/>
              <a:gd name="connsiteY26" fmla="*/ 788179 h 1523065"/>
              <a:gd name="connsiteX27" fmla="*/ 633909 w 3576258"/>
              <a:gd name="connsiteY27" fmla="*/ 788179 h 1523065"/>
              <a:gd name="connsiteX28" fmla="*/ 633909 w 3576258"/>
              <a:gd name="connsiteY28" fmla="*/ 673178 h 1523065"/>
              <a:gd name="connsiteX29" fmla="*/ 628300 w 3576258"/>
              <a:gd name="connsiteY29" fmla="*/ 667569 h 1523065"/>
              <a:gd name="connsiteX30" fmla="*/ 628300 w 3576258"/>
              <a:gd name="connsiteY30" fmla="*/ 625494 h 1523065"/>
              <a:gd name="connsiteX31" fmla="*/ 617080 w 3576258"/>
              <a:gd name="connsiteY31" fmla="*/ 625494 h 1523065"/>
              <a:gd name="connsiteX32" fmla="*/ 617080 w 3576258"/>
              <a:gd name="connsiteY32" fmla="*/ 594640 h 1523065"/>
              <a:gd name="connsiteX33" fmla="*/ 597446 w 3576258"/>
              <a:gd name="connsiteY33" fmla="*/ 594640 h 1523065"/>
              <a:gd name="connsiteX34" fmla="*/ 597446 w 3576258"/>
              <a:gd name="connsiteY34" fmla="*/ 521713 h 1523065"/>
              <a:gd name="connsiteX35" fmla="*/ 532933 w 3576258"/>
              <a:gd name="connsiteY35" fmla="*/ 521713 h 1523065"/>
              <a:gd name="connsiteX36" fmla="*/ 532933 w 3576258"/>
              <a:gd name="connsiteY36" fmla="*/ 490859 h 1523065"/>
              <a:gd name="connsiteX37" fmla="*/ 502079 w 3576258"/>
              <a:gd name="connsiteY37" fmla="*/ 490859 h 1523065"/>
              <a:gd name="connsiteX38" fmla="*/ 502079 w 3576258"/>
              <a:gd name="connsiteY38" fmla="*/ 437566 h 1523065"/>
              <a:gd name="connsiteX39" fmla="*/ 485249 w 3576258"/>
              <a:gd name="connsiteY39" fmla="*/ 437566 h 1523065"/>
              <a:gd name="connsiteX40" fmla="*/ 485249 w 3576258"/>
              <a:gd name="connsiteY40" fmla="*/ 409516 h 1523065"/>
              <a:gd name="connsiteX41" fmla="*/ 460005 w 3576258"/>
              <a:gd name="connsiteY41" fmla="*/ 409516 h 1523065"/>
              <a:gd name="connsiteX42" fmla="*/ 460005 w 3576258"/>
              <a:gd name="connsiteY42" fmla="*/ 378662 h 1523065"/>
              <a:gd name="connsiteX43" fmla="*/ 443176 w 3576258"/>
              <a:gd name="connsiteY43" fmla="*/ 378662 h 1523065"/>
              <a:gd name="connsiteX44" fmla="*/ 443176 w 3576258"/>
              <a:gd name="connsiteY44" fmla="*/ 325369 h 1523065"/>
              <a:gd name="connsiteX45" fmla="*/ 423541 w 3576258"/>
              <a:gd name="connsiteY45" fmla="*/ 325369 h 1523065"/>
              <a:gd name="connsiteX46" fmla="*/ 423541 w 3576258"/>
              <a:gd name="connsiteY46" fmla="*/ 260856 h 1523065"/>
              <a:gd name="connsiteX47" fmla="*/ 415127 w 3576258"/>
              <a:gd name="connsiteY47" fmla="*/ 260856 h 1523065"/>
              <a:gd name="connsiteX48" fmla="*/ 415127 w 3576258"/>
              <a:gd name="connsiteY48" fmla="*/ 190734 h 1523065"/>
              <a:gd name="connsiteX49" fmla="*/ 389882 w 3576258"/>
              <a:gd name="connsiteY49" fmla="*/ 190734 h 1523065"/>
              <a:gd name="connsiteX50" fmla="*/ 389882 w 3576258"/>
              <a:gd name="connsiteY50" fmla="*/ 157075 h 1523065"/>
              <a:gd name="connsiteX51" fmla="*/ 333784 w 3576258"/>
              <a:gd name="connsiteY51" fmla="*/ 157075 h 1523065"/>
              <a:gd name="connsiteX52" fmla="*/ 333784 w 3576258"/>
              <a:gd name="connsiteY52" fmla="*/ 115001 h 1523065"/>
              <a:gd name="connsiteX53" fmla="*/ 263662 w 3576258"/>
              <a:gd name="connsiteY53" fmla="*/ 115001 h 1523065"/>
              <a:gd name="connsiteX54" fmla="*/ 263662 w 3576258"/>
              <a:gd name="connsiteY54" fmla="*/ 89757 h 1523065"/>
              <a:gd name="connsiteX55" fmla="*/ 230003 w 3576258"/>
              <a:gd name="connsiteY55" fmla="*/ 89757 h 1523065"/>
              <a:gd name="connsiteX56" fmla="*/ 230003 w 3576258"/>
              <a:gd name="connsiteY56" fmla="*/ 61708 h 1523065"/>
              <a:gd name="connsiteX57" fmla="*/ 193539 w 3576258"/>
              <a:gd name="connsiteY57" fmla="*/ 61708 h 1523065"/>
              <a:gd name="connsiteX58" fmla="*/ 193539 w 3576258"/>
              <a:gd name="connsiteY58" fmla="*/ 42074 h 1523065"/>
              <a:gd name="connsiteX59" fmla="*/ 151465 w 3576258"/>
              <a:gd name="connsiteY59" fmla="*/ 42074 h 1523065"/>
              <a:gd name="connsiteX60" fmla="*/ 151465 w 3576258"/>
              <a:gd name="connsiteY60" fmla="*/ 8415 h 1523065"/>
              <a:gd name="connsiteX61" fmla="*/ 39269 w 3576258"/>
              <a:gd name="connsiteY61" fmla="*/ 8415 h 1523065"/>
              <a:gd name="connsiteX62" fmla="*/ 30854 w 3576258"/>
              <a:gd name="connsiteY62" fmla="*/ 0 h 1523065"/>
              <a:gd name="connsiteX63" fmla="*/ 0 w 3576258"/>
              <a:gd name="connsiteY63" fmla="*/ 0 h 152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576258" h="1523065">
                <a:moveTo>
                  <a:pt x="3576258" y="1523065"/>
                </a:moveTo>
                <a:lnTo>
                  <a:pt x="2479539" y="1523065"/>
                </a:lnTo>
                <a:lnTo>
                  <a:pt x="2479539" y="1377210"/>
                </a:lnTo>
                <a:lnTo>
                  <a:pt x="1433308" y="1377210"/>
                </a:lnTo>
                <a:lnTo>
                  <a:pt x="1433308" y="1293062"/>
                </a:lnTo>
                <a:lnTo>
                  <a:pt x="1287453" y="1293062"/>
                </a:lnTo>
                <a:lnTo>
                  <a:pt x="1287453" y="1256599"/>
                </a:lnTo>
                <a:lnTo>
                  <a:pt x="1234160" y="1256599"/>
                </a:lnTo>
                <a:lnTo>
                  <a:pt x="1234160" y="1231355"/>
                </a:lnTo>
                <a:lnTo>
                  <a:pt x="1138793" y="1231355"/>
                </a:lnTo>
                <a:lnTo>
                  <a:pt x="1138793" y="1200501"/>
                </a:lnTo>
                <a:lnTo>
                  <a:pt x="998548" y="1200501"/>
                </a:lnTo>
                <a:lnTo>
                  <a:pt x="998548" y="1166842"/>
                </a:lnTo>
                <a:lnTo>
                  <a:pt x="880741" y="1166842"/>
                </a:lnTo>
                <a:lnTo>
                  <a:pt x="880741" y="1135988"/>
                </a:lnTo>
                <a:lnTo>
                  <a:pt x="863912" y="1135988"/>
                </a:lnTo>
                <a:lnTo>
                  <a:pt x="863912" y="1082694"/>
                </a:lnTo>
                <a:lnTo>
                  <a:pt x="841473" y="1082694"/>
                </a:lnTo>
                <a:lnTo>
                  <a:pt x="841473" y="1026596"/>
                </a:lnTo>
                <a:lnTo>
                  <a:pt x="796594" y="1026596"/>
                </a:lnTo>
                <a:lnTo>
                  <a:pt x="796594" y="990132"/>
                </a:lnTo>
                <a:lnTo>
                  <a:pt x="757325" y="990132"/>
                </a:lnTo>
                <a:lnTo>
                  <a:pt x="757325" y="950864"/>
                </a:lnTo>
                <a:lnTo>
                  <a:pt x="740496" y="950864"/>
                </a:lnTo>
                <a:lnTo>
                  <a:pt x="740496" y="914400"/>
                </a:lnTo>
                <a:lnTo>
                  <a:pt x="645129" y="914400"/>
                </a:lnTo>
                <a:lnTo>
                  <a:pt x="645129" y="788179"/>
                </a:lnTo>
                <a:lnTo>
                  <a:pt x="633909" y="788179"/>
                </a:lnTo>
                <a:lnTo>
                  <a:pt x="633909" y="673178"/>
                </a:lnTo>
                <a:lnTo>
                  <a:pt x="628300" y="667569"/>
                </a:lnTo>
                <a:lnTo>
                  <a:pt x="628300" y="625494"/>
                </a:lnTo>
                <a:lnTo>
                  <a:pt x="617080" y="625494"/>
                </a:lnTo>
                <a:lnTo>
                  <a:pt x="617080" y="594640"/>
                </a:lnTo>
                <a:lnTo>
                  <a:pt x="597446" y="594640"/>
                </a:lnTo>
                <a:lnTo>
                  <a:pt x="597446" y="521713"/>
                </a:lnTo>
                <a:lnTo>
                  <a:pt x="532933" y="521713"/>
                </a:lnTo>
                <a:lnTo>
                  <a:pt x="532933" y="490859"/>
                </a:lnTo>
                <a:lnTo>
                  <a:pt x="502079" y="490859"/>
                </a:lnTo>
                <a:lnTo>
                  <a:pt x="502079" y="437566"/>
                </a:lnTo>
                <a:lnTo>
                  <a:pt x="485249" y="437566"/>
                </a:lnTo>
                <a:lnTo>
                  <a:pt x="485249" y="409516"/>
                </a:lnTo>
                <a:lnTo>
                  <a:pt x="460005" y="409516"/>
                </a:lnTo>
                <a:lnTo>
                  <a:pt x="460005" y="378662"/>
                </a:lnTo>
                <a:lnTo>
                  <a:pt x="443176" y="378662"/>
                </a:lnTo>
                <a:lnTo>
                  <a:pt x="443176" y="325369"/>
                </a:lnTo>
                <a:lnTo>
                  <a:pt x="423541" y="325369"/>
                </a:lnTo>
                <a:lnTo>
                  <a:pt x="423541" y="260856"/>
                </a:lnTo>
                <a:lnTo>
                  <a:pt x="415127" y="260856"/>
                </a:lnTo>
                <a:lnTo>
                  <a:pt x="415127" y="190734"/>
                </a:lnTo>
                <a:lnTo>
                  <a:pt x="389882" y="190734"/>
                </a:lnTo>
                <a:lnTo>
                  <a:pt x="389882" y="157075"/>
                </a:lnTo>
                <a:lnTo>
                  <a:pt x="333784" y="157075"/>
                </a:lnTo>
                <a:lnTo>
                  <a:pt x="333784" y="115001"/>
                </a:lnTo>
                <a:lnTo>
                  <a:pt x="263662" y="115001"/>
                </a:lnTo>
                <a:lnTo>
                  <a:pt x="263662" y="89757"/>
                </a:lnTo>
                <a:lnTo>
                  <a:pt x="230003" y="89757"/>
                </a:lnTo>
                <a:lnTo>
                  <a:pt x="230003" y="61708"/>
                </a:lnTo>
                <a:lnTo>
                  <a:pt x="193539" y="61708"/>
                </a:lnTo>
                <a:lnTo>
                  <a:pt x="193539" y="42074"/>
                </a:lnTo>
                <a:lnTo>
                  <a:pt x="151465" y="42074"/>
                </a:lnTo>
                <a:lnTo>
                  <a:pt x="151465" y="8415"/>
                </a:lnTo>
                <a:lnTo>
                  <a:pt x="39269" y="8415"/>
                </a:lnTo>
                <a:lnTo>
                  <a:pt x="30854" y="0"/>
                </a:lnTo>
                <a:lnTo>
                  <a:pt x="0" y="0"/>
                </a:lnTo>
              </a:path>
            </a:pathLst>
          </a:custGeom>
          <a:noFill/>
          <a:ln w="28575">
            <a:solidFill>
              <a:schemeClr val="accent3"/>
            </a:solidFill>
            <a:miter lim="800000"/>
            <a:headEnd/>
            <a:tailEnd/>
          </a:ln>
        </p:spPr>
        <p:txBody>
          <a:bodyPr rtlCol="0" anchor="ctr"/>
          <a:lstStyle/>
          <a:p>
            <a:pPr algn="ctr"/>
            <a:endParaRPr lang="en-US"/>
          </a:p>
        </p:txBody>
      </p:sp>
      <p:grpSp>
        <p:nvGrpSpPr>
          <p:cNvPr id="477" name="Group 476">
            <a:extLst>
              <a:ext uri="{FF2B5EF4-FFF2-40B4-BE49-F238E27FC236}">
                <a16:creationId xmlns:a16="http://schemas.microsoft.com/office/drawing/2014/main" id="{D53D0A64-0140-BF7F-395E-6CA5B0FB7EE0}"/>
              </a:ext>
            </a:extLst>
          </p:cNvPr>
          <p:cNvGrpSpPr/>
          <p:nvPr/>
        </p:nvGrpSpPr>
        <p:grpSpPr>
          <a:xfrm>
            <a:off x="2010652" y="2687101"/>
            <a:ext cx="42073" cy="42073"/>
            <a:chOff x="4044210" y="3548209"/>
            <a:chExt cx="42073" cy="42073"/>
          </a:xfrm>
        </p:grpSpPr>
        <p:cxnSp>
          <p:nvCxnSpPr>
            <p:cNvPr id="478" name="Straight Connector 477">
              <a:extLst>
                <a:ext uri="{FF2B5EF4-FFF2-40B4-BE49-F238E27FC236}">
                  <a16:creationId xmlns:a16="http://schemas.microsoft.com/office/drawing/2014/main" id="{4F1317CA-7E22-4534-3C84-21A361D54CA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79" name="Straight Connector 478">
              <a:extLst>
                <a:ext uri="{FF2B5EF4-FFF2-40B4-BE49-F238E27FC236}">
                  <a16:creationId xmlns:a16="http://schemas.microsoft.com/office/drawing/2014/main" id="{C39E9C6C-47CE-F7FF-541D-E1D27501790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98" name="Group 497">
            <a:extLst>
              <a:ext uri="{FF2B5EF4-FFF2-40B4-BE49-F238E27FC236}">
                <a16:creationId xmlns:a16="http://schemas.microsoft.com/office/drawing/2014/main" id="{72672DCB-C958-6478-6869-5F3CEA6D6416}"/>
              </a:ext>
            </a:extLst>
          </p:cNvPr>
          <p:cNvGrpSpPr/>
          <p:nvPr/>
        </p:nvGrpSpPr>
        <p:grpSpPr>
          <a:xfrm>
            <a:off x="2088253" y="2688971"/>
            <a:ext cx="3536055" cy="1572618"/>
            <a:chOff x="2088253" y="2688971"/>
            <a:chExt cx="3536055" cy="1572618"/>
          </a:xfrm>
        </p:grpSpPr>
        <p:grpSp>
          <p:nvGrpSpPr>
            <p:cNvPr id="352" name="Group 351">
              <a:extLst>
                <a:ext uri="{FF2B5EF4-FFF2-40B4-BE49-F238E27FC236}">
                  <a16:creationId xmlns:a16="http://schemas.microsoft.com/office/drawing/2014/main" id="{F76C4A15-6A84-DD73-142F-FA99F4417F2D}"/>
                </a:ext>
              </a:extLst>
            </p:cNvPr>
            <p:cNvGrpSpPr/>
            <p:nvPr/>
          </p:nvGrpSpPr>
          <p:grpSpPr>
            <a:xfrm>
              <a:off x="5582235" y="4213906"/>
              <a:ext cx="42073" cy="42073"/>
              <a:chOff x="4044210" y="3548209"/>
              <a:chExt cx="42073" cy="42073"/>
            </a:xfrm>
          </p:grpSpPr>
          <p:cxnSp>
            <p:nvCxnSpPr>
              <p:cNvPr id="353" name="Straight Connector 352">
                <a:extLst>
                  <a:ext uri="{FF2B5EF4-FFF2-40B4-BE49-F238E27FC236}">
                    <a16:creationId xmlns:a16="http://schemas.microsoft.com/office/drawing/2014/main" id="{EC520B14-1A2A-BE39-CF28-5685C430423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8CA6E12F-F8F1-D83A-5311-A1723D66955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56" name="Group 355">
              <a:extLst>
                <a:ext uri="{FF2B5EF4-FFF2-40B4-BE49-F238E27FC236}">
                  <a16:creationId xmlns:a16="http://schemas.microsoft.com/office/drawing/2014/main" id="{38EDA06C-B70D-0E6F-0E3B-17EADBC4CF11}"/>
                </a:ext>
              </a:extLst>
            </p:cNvPr>
            <p:cNvGrpSpPr/>
            <p:nvPr/>
          </p:nvGrpSpPr>
          <p:grpSpPr>
            <a:xfrm>
              <a:off x="5123164" y="4213906"/>
              <a:ext cx="42073" cy="42073"/>
              <a:chOff x="4044210" y="3548209"/>
              <a:chExt cx="42073" cy="42073"/>
            </a:xfrm>
          </p:grpSpPr>
          <p:cxnSp>
            <p:nvCxnSpPr>
              <p:cNvPr id="357" name="Straight Connector 356">
                <a:extLst>
                  <a:ext uri="{FF2B5EF4-FFF2-40B4-BE49-F238E27FC236}">
                    <a16:creationId xmlns:a16="http://schemas.microsoft.com/office/drawing/2014/main" id="{CFA54889-D4B6-4218-9CA1-B61C6FAEC86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CA07F572-85BB-B2EF-78B3-BA6A1FA24D5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59" name="Group 358">
              <a:extLst>
                <a:ext uri="{FF2B5EF4-FFF2-40B4-BE49-F238E27FC236}">
                  <a16:creationId xmlns:a16="http://schemas.microsoft.com/office/drawing/2014/main" id="{52C69807-DCC0-69F5-A394-35DAF3172928}"/>
                </a:ext>
              </a:extLst>
            </p:cNvPr>
            <p:cNvGrpSpPr/>
            <p:nvPr/>
          </p:nvGrpSpPr>
          <p:grpSpPr>
            <a:xfrm>
              <a:off x="5037147" y="4219516"/>
              <a:ext cx="42073" cy="42073"/>
              <a:chOff x="4044210" y="3548209"/>
              <a:chExt cx="42073" cy="42073"/>
            </a:xfrm>
          </p:grpSpPr>
          <p:cxnSp>
            <p:nvCxnSpPr>
              <p:cNvPr id="360" name="Straight Connector 359">
                <a:extLst>
                  <a:ext uri="{FF2B5EF4-FFF2-40B4-BE49-F238E27FC236}">
                    <a16:creationId xmlns:a16="http://schemas.microsoft.com/office/drawing/2014/main" id="{C9A91E64-46FB-3C19-0110-3747B515D36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804E8BF2-C308-89B4-12AE-A37FECBFA88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62" name="Group 361">
              <a:extLst>
                <a:ext uri="{FF2B5EF4-FFF2-40B4-BE49-F238E27FC236}">
                  <a16:creationId xmlns:a16="http://schemas.microsoft.com/office/drawing/2014/main" id="{32F422FE-FE0B-A3A5-B891-1690A6D3B372}"/>
                </a:ext>
              </a:extLst>
            </p:cNvPr>
            <p:cNvGrpSpPr/>
            <p:nvPr/>
          </p:nvGrpSpPr>
          <p:grpSpPr>
            <a:xfrm>
              <a:off x="4055429" y="4068051"/>
              <a:ext cx="42073" cy="42073"/>
              <a:chOff x="4044210" y="3548209"/>
              <a:chExt cx="42073" cy="42073"/>
            </a:xfrm>
          </p:grpSpPr>
          <p:cxnSp>
            <p:nvCxnSpPr>
              <p:cNvPr id="363" name="Straight Connector 362">
                <a:extLst>
                  <a:ext uri="{FF2B5EF4-FFF2-40B4-BE49-F238E27FC236}">
                    <a16:creationId xmlns:a16="http://schemas.microsoft.com/office/drawing/2014/main" id="{936CCFFF-16A7-E219-851D-26BF7D28CB1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952FF5C4-0AAD-2040-0C4F-A6BE020406E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67" name="Group 366">
              <a:extLst>
                <a:ext uri="{FF2B5EF4-FFF2-40B4-BE49-F238E27FC236}">
                  <a16:creationId xmlns:a16="http://schemas.microsoft.com/office/drawing/2014/main" id="{9A4B7F3E-23F3-6442-0C6F-ECB62CFB5A7A}"/>
                </a:ext>
              </a:extLst>
            </p:cNvPr>
            <p:cNvGrpSpPr/>
            <p:nvPr/>
          </p:nvGrpSpPr>
          <p:grpSpPr>
            <a:xfrm>
              <a:off x="4120876" y="4068051"/>
              <a:ext cx="42073" cy="42073"/>
              <a:chOff x="4044210" y="3548209"/>
              <a:chExt cx="42073" cy="42073"/>
            </a:xfrm>
          </p:grpSpPr>
          <p:cxnSp>
            <p:nvCxnSpPr>
              <p:cNvPr id="368" name="Straight Connector 367">
                <a:extLst>
                  <a:ext uri="{FF2B5EF4-FFF2-40B4-BE49-F238E27FC236}">
                    <a16:creationId xmlns:a16="http://schemas.microsoft.com/office/drawing/2014/main" id="{D9E03756-3384-046E-BF87-34ADAA56BEA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A6557BDD-A78E-F0B0-2899-EB9120F6BFE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70" name="Group 369">
              <a:extLst>
                <a:ext uri="{FF2B5EF4-FFF2-40B4-BE49-F238E27FC236}">
                  <a16:creationId xmlns:a16="http://schemas.microsoft.com/office/drawing/2014/main" id="{55A4A0A8-3358-6A6D-C179-90EE129689F3}"/>
                </a:ext>
              </a:extLst>
            </p:cNvPr>
            <p:cNvGrpSpPr/>
            <p:nvPr/>
          </p:nvGrpSpPr>
          <p:grpSpPr>
            <a:xfrm>
              <a:off x="4006811" y="4068051"/>
              <a:ext cx="42073" cy="42073"/>
              <a:chOff x="4044210" y="3548209"/>
              <a:chExt cx="42073" cy="42073"/>
            </a:xfrm>
          </p:grpSpPr>
          <p:cxnSp>
            <p:nvCxnSpPr>
              <p:cNvPr id="371" name="Straight Connector 370">
                <a:extLst>
                  <a:ext uri="{FF2B5EF4-FFF2-40B4-BE49-F238E27FC236}">
                    <a16:creationId xmlns:a16="http://schemas.microsoft.com/office/drawing/2014/main" id="{DB8E4BD3-FE07-26FD-1AE7-FCE890E71CA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4F677AD2-4DA5-3949-932F-50A7EAE58F9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79" name="Group 378">
              <a:extLst>
                <a:ext uri="{FF2B5EF4-FFF2-40B4-BE49-F238E27FC236}">
                  <a16:creationId xmlns:a16="http://schemas.microsoft.com/office/drawing/2014/main" id="{6F5E80D4-2033-C7DA-BAB9-9F833F341192}"/>
                </a:ext>
              </a:extLst>
            </p:cNvPr>
            <p:cNvGrpSpPr/>
            <p:nvPr/>
          </p:nvGrpSpPr>
          <p:grpSpPr>
            <a:xfrm>
              <a:off x="3669287" y="4070856"/>
              <a:ext cx="42073" cy="42073"/>
              <a:chOff x="4044210" y="3548209"/>
              <a:chExt cx="42073" cy="42073"/>
            </a:xfrm>
          </p:grpSpPr>
          <p:cxnSp>
            <p:nvCxnSpPr>
              <p:cNvPr id="380" name="Straight Connector 379">
                <a:extLst>
                  <a:ext uri="{FF2B5EF4-FFF2-40B4-BE49-F238E27FC236}">
                    <a16:creationId xmlns:a16="http://schemas.microsoft.com/office/drawing/2014/main" id="{79C6F94B-6AFD-2134-7BFA-3EE712BF211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1321376D-C72F-584E-9C05-888C234796E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82" name="Group 381">
              <a:extLst>
                <a:ext uri="{FF2B5EF4-FFF2-40B4-BE49-F238E27FC236}">
                  <a16:creationId xmlns:a16="http://schemas.microsoft.com/office/drawing/2014/main" id="{4AEA17A7-AE26-C179-A124-34C01BE1F858}"/>
                </a:ext>
              </a:extLst>
            </p:cNvPr>
            <p:cNvGrpSpPr/>
            <p:nvPr/>
          </p:nvGrpSpPr>
          <p:grpSpPr>
            <a:xfrm>
              <a:off x="3684246" y="4073661"/>
              <a:ext cx="42073" cy="42073"/>
              <a:chOff x="4044210" y="3548209"/>
              <a:chExt cx="42073" cy="42073"/>
            </a:xfrm>
          </p:grpSpPr>
          <p:cxnSp>
            <p:nvCxnSpPr>
              <p:cNvPr id="383" name="Straight Connector 382">
                <a:extLst>
                  <a:ext uri="{FF2B5EF4-FFF2-40B4-BE49-F238E27FC236}">
                    <a16:creationId xmlns:a16="http://schemas.microsoft.com/office/drawing/2014/main" id="{BB35A5EC-6384-344C-7F07-D7DDF0E4F1B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25DFA322-5A31-DE7D-0B58-F2A127D1426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85" name="Group 384">
              <a:extLst>
                <a:ext uri="{FF2B5EF4-FFF2-40B4-BE49-F238E27FC236}">
                  <a16:creationId xmlns:a16="http://schemas.microsoft.com/office/drawing/2014/main" id="{2B66D8C8-2583-5010-0E0D-EFD1CDF68694}"/>
                </a:ext>
              </a:extLst>
            </p:cNvPr>
            <p:cNvGrpSpPr/>
            <p:nvPr/>
          </p:nvGrpSpPr>
          <p:grpSpPr>
            <a:xfrm>
              <a:off x="4038599" y="4070856"/>
              <a:ext cx="42073" cy="42073"/>
              <a:chOff x="4044210" y="3548209"/>
              <a:chExt cx="42073" cy="42073"/>
            </a:xfrm>
          </p:grpSpPr>
          <p:cxnSp>
            <p:nvCxnSpPr>
              <p:cNvPr id="386" name="Straight Connector 385">
                <a:extLst>
                  <a:ext uri="{FF2B5EF4-FFF2-40B4-BE49-F238E27FC236}">
                    <a16:creationId xmlns:a16="http://schemas.microsoft.com/office/drawing/2014/main" id="{CCDF0F3B-CDBE-4802-61B3-FF23ABBFD50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6017CB56-9199-2E78-0970-FFD781C7486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88" name="Group 387">
              <a:extLst>
                <a:ext uri="{FF2B5EF4-FFF2-40B4-BE49-F238E27FC236}">
                  <a16:creationId xmlns:a16="http://schemas.microsoft.com/office/drawing/2014/main" id="{1A668FD8-0DFE-CD9B-3AB9-6882522EC96A}"/>
                </a:ext>
              </a:extLst>
            </p:cNvPr>
            <p:cNvGrpSpPr/>
            <p:nvPr/>
          </p:nvGrpSpPr>
          <p:grpSpPr>
            <a:xfrm>
              <a:off x="3593555" y="4065247"/>
              <a:ext cx="42073" cy="42073"/>
              <a:chOff x="4044210" y="3548209"/>
              <a:chExt cx="42073" cy="42073"/>
            </a:xfrm>
          </p:grpSpPr>
          <p:cxnSp>
            <p:nvCxnSpPr>
              <p:cNvPr id="389" name="Straight Connector 388">
                <a:extLst>
                  <a:ext uri="{FF2B5EF4-FFF2-40B4-BE49-F238E27FC236}">
                    <a16:creationId xmlns:a16="http://schemas.microsoft.com/office/drawing/2014/main" id="{BB3A40FD-AAC0-1D18-00AC-EE327182A38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61027C70-776B-8D0E-6B8E-3DEA4CB7F44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00" name="Group 399">
              <a:extLst>
                <a:ext uri="{FF2B5EF4-FFF2-40B4-BE49-F238E27FC236}">
                  <a16:creationId xmlns:a16="http://schemas.microsoft.com/office/drawing/2014/main" id="{5C8E2283-5CE6-B9A5-541E-A9E8C61B0641}"/>
                </a:ext>
              </a:extLst>
            </p:cNvPr>
            <p:cNvGrpSpPr/>
            <p:nvPr/>
          </p:nvGrpSpPr>
          <p:grpSpPr>
            <a:xfrm>
              <a:off x="3714165" y="4070856"/>
              <a:ext cx="42073" cy="42073"/>
              <a:chOff x="4044210" y="3548209"/>
              <a:chExt cx="42073" cy="42073"/>
            </a:xfrm>
          </p:grpSpPr>
          <p:cxnSp>
            <p:nvCxnSpPr>
              <p:cNvPr id="401" name="Straight Connector 400">
                <a:extLst>
                  <a:ext uri="{FF2B5EF4-FFF2-40B4-BE49-F238E27FC236}">
                    <a16:creationId xmlns:a16="http://schemas.microsoft.com/office/drawing/2014/main" id="{1FACCE8D-C27D-291E-3EFB-E4583DC5AB8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BB7DE886-AD6B-C1FA-A3B5-277AE1933DC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26" name="Group 425">
              <a:extLst>
                <a:ext uri="{FF2B5EF4-FFF2-40B4-BE49-F238E27FC236}">
                  <a16:creationId xmlns:a16="http://schemas.microsoft.com/office/drawing/2014/main" id="{E623B258-7E70-A70F-AB63-4E6DBFBADC9F}"/>
                </a:ext>
              </a:extLst>
            </p:cNvPr>
            <p:cNvGrpSpPr/>
            <p:nvPr/>
          </p:nvGrpSpPr>
          <p:grpSpPr>
            <a:xfrm>
              <a:off x="3457050" y="4066181"/>
              <a:ext cx="42073" cy="42073"/>
              <a:chOff x="4044210" y="3548209"/>
              <a:chExt cx="42073" cy="42073"/>
            </a:xfrm>
          </p:grpSpPr>
          <p:cxnSp>
            <p:nvCxnSpPr>
              <p:cNvPr id="427" name="Straight Connector 426">
                <a:extLst>
                  <a:ext uri="{FF2B5EF4-FFF2-40B4-BE49-F238E27FC236}">
                    <a16:creationId xmlns:a16="http://schemas.microsoft.com/office/drawing/2014/main" id="{F69CD095-89B0-7B6F-3482-623F47DFFD9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28" name="Straight Connector 427">
                <a:extLst>
                  <a:ext uri="{FF2B5EF4-FFF2-40B4-BE49-F238E27FC236}">
                    <a16:creationId xmlns:a16="http://schemas.microsoft.com/office/drawing/2014/main" id="{362E7DF6-42F1-4F7E-A4EB-0C4B2824E59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29" name="Group 428">
              <a:extLst>
                <a:ext uri="{FF2B5EF4-FFF2-40B4-BE49-F238E27FC236}">
                  <a16:creationId xmlns:a16="http://schemas.microsoft.com/office/drawing/2014/main" id="{9033EA40-827C-6952-DCE6-D9BBA6BA6AC7}"/>
                </a:ext>
              </a:extLst>
            </p:cNvPr>
            <p:cNvGrpSpPr/>
            <p:nvPr/>
          </p:nvGrpSpPr>
          <p:grpSpPr>
            <a:xfrm>
              <a:off x="3303714" y="3979229"/>
              <a:ext cx="42073" cy="42073"/>
              <a:chOff x="4044210" y="3548209"/>
              <a:chExt cx="42073" cy="42073"/>
            </a:xfrm>
          </p:grpSpPr>
          <p:cxnSp>
            <p:nvCxnSpPr>
              <p:cNvPr id="430" name="Straight Connector 429">
                <a:extLst>
                  <a:ext uri="{FF2B5EF4-FFF2-40B4-BE49-F238E27FC236}">
                    <a16:creationId xmlns:a16="http://schemas.microsoft.com/office/drawing/2014/main" id="{1D229C6F-CF4F-8634-3E54-38B743DA907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31" name="Straight Connector 430">
                <a:extLst>
                  <a:ext uri="{FF2B5EF4-FFF2-40B4-BE49-F238E27FC236}">
                    <a16:creationId xmlns:a16="http://schemas.microsoft.com/office/drawing/2014/main" id="{763CA44D-4808-2187-B5A8-EF2FB0360FA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32" name="Group 431">
              <a:extLst>
                <a:ext uri="{FF2B5EF4-FFF2-40B4-BE49-F238E27FC236}">
                  <a16:creationId xmlns:a16="http://schemas.microsoft.com/office/drawing/2014/main" id="{7ADAB402-488D-EA6B-5EA2-E247BFC69747}"/>
                </a:ext>
              </a:extLst>
            </p:cNvPr>
            <p:cNvGrpSpPr/>
            <p:nvPr/>
          </p:nvGrpSpPr>
          <p:grpSpPr>
            <a:xfrm>
              <a:off x="3237331" y="3923131"/>
              <a:ext cx="42073" cy="42073"/>
              <a:chOff x="4044210" y="3548209"/>
              <a:chExt cx="42073" cy="42073"/>
            </a:xfrm>
          </p:grpSpPr>
          <p:cxnSp>
            <p:nvCxnSpPr>
              <p:cNvPr id="433" name="Straight Connector 432">
                <a:extLst>
                  <a:ext uri="{FF2B5EF4-FFF2-40B4-BE49-F238E27FC236}">
                    <a16:creationId xmlns:a16="http://schemas.microsoft.com/office/drawing/2014/main" id="{30BAF8FA-7623-E81D-7A72-5B53148C538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D1EC5206-F120-F312-ACC1-69EF8EFAC5E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35" name="Group 434">
              <a:extLst>
                <a:ext uri="{FF2B5EF4-FFF2-40B4-BE49-F238E27FC236}">
                  <a16:creationId xmlns:a16="http://schemas.microsoft.com/office/drawing/2014/main" id="{F34E1CE0-C411-D1FD-8D3A-6BFC359B8857}"/>
                </a:ext>
              </a:extLst>
            </p:cNvPr>
            <p:cNvGrpSpPr/>
            <p:nvPr/>
          </p:nvGrpSpPr>
          <p:grpSpPr>
            <a:xfrm>
              <a:off x="2432323" y="3022755"/>
              <a:ext cx="42073" cy="42073"/>
              <a:chOff x="4044210" y="3548209"/>
              <a:chExt cx="42073" cy="42073"/>
            </a:xfrm>
          </p:grpSpPr>
          <p:cxnSp>
            <p:nvCxnSpPr>
              <p:cNvPr id="436" name="Straight Connector 435">
                <a:extLst>
                  <a:ext uri="{FF2B5EF4-FFF2-40B4-BE49-F238E27FC236}">
                    <a16:creationId xmlns:a16="http://schemas.microsoft.com/office/drawing/2014/main" id="{F4A11F5D-C153-2C8C-2A85-72F0C137DB4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F7603FE6-2CA6-F7D3-6FF1-A0C25F42134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38" name="Group 437">
              <a:extLst>
                <a:ext uri="{FF2B5EF4-FFF2-40B4-BE49-F238E27FC236}">
                  <a16:creationId xmlns:a16="http://schemas.microsoft.com/office/drawing/2014/main" id="{6F918675-CD13-62EA-1965-793DA0FB5E30}"/>
                </a:ext>
              </a:extLst>
            </p:cNvPr>
            <p:cNvGrpSpPr/>
            <p:nvPr/>
          </p:nvGrpSpPr>
          <p:grpSpPr>
            <a:xfrm>
              <a:off x="2088253" y="2688971"/>
              <a:ext cx="42073" cy="42073"/>
              <a:chOff x="4044210" y="3548209"/>
              <a:chExt cx="42073" cy="42073"/>
            </a:xfrm>
          </p:grpSpPr>
          <p:cxnSp>
            <p:nvCxnSpPr>
              <p:cNvPr id="439" name="Straight Connector 438">
                <a:extLst>
                  <a:ext uri="{FF2B5EF4-FFF2-40B4-BE49-F238E27FC236}">
                    <a16:creationId xmlns:a16="http://schemas.microsoft.com/office/drawing/2014/main" id="{033907A4-C46E-B396-5C1A-7F901CBBAFB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23C1903D-24D1-58A9-4060-4BADCC57D65D}"/>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41" name="Group 440">
              <a:extLst>
                <a:ext uri="{FF2B5EF4-FFF2-40B4-BE49-F238E27FC236}">
                  <a16:creationId xmlns:a16="http://schemas.microsoft.com/office/drawing/2014/main" id="{A6C125BA-098B-F2F9-9ABF-370FF963B392}"/>
                </a:ext>
              </a:extLst>
            </p:cNvPr>
            <p:cNvGrpSpPr/>
            <p:nvPr/>
          </p:nvGrpSpPr>
          <p:grpSpPr>
            <a:xfrm>
              <a:off x="2448218" y="3064829"/>
              <a:ext cx="42073" cy="42073"/>
              <a:chOff x="4044210" y="3548209"/>
              <a:chExt cx="42073" cy="42073"/>
            </a:xfrm>
          </p:grpSpPr>
          <p:cxnSp>
            <p:nvCxnSpPr>
              <p:cNvPr id="442" name="Straight Connector 441">
                <a:extLst>
                  <a:ext uri="{FF2B5EF4-FFF2-40B4-BE49-F238E27FC236}">
                    <a16:creationId xmlns:a16="http://schemas.microsoft.com/office/drawing/2014/main" id="{89E4DBDC-6614-B08F-80D9-AE324539E08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43" name="Straight Connector 442">
                <a:extLst>
                  <a:ext uri="{FF2B5EF4-FFF2-40B4-BE49-F238E27FC236}">
                    <a16:creationId xmlns:a16="http://schemas.microsoft.com/office/drawing/2014/main" id="{2500ED38-8D0A-88BA-8BFA-D4DCE3F8290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44" name="Group 443">
              <a:extLst>
                <a:ext uri="{FF2B5EF4-FFF2-40B4-BE49-F238E27FC236}">
                  <a16:creationId xmlns:a16="http://schemas.microsoft.com/office/drawing/2014/main" id="{EFD54B9A-08AE-9ED2-1BFA-747FC3C81E3D}"/>
                </a:ext>
              </a:extLst>
            </p:cNvPr>
            <p:cNvGrpSpPr/>
            <p:nvPr/>
          </p:nvGrpSpPr>
          <p:grpSpPr>
            <a:xfrm>
              <a:off x="2736188" y="3608982"/>
              <a:ext cx="42073" cy="42073"/>
              <a:chOff x="4044210" y="3548209"/>
              <a:chExt cx="42073" cy="42073"/>
            </a:xfrm>
          </p:grpSpPr>
          <p:cxnSp>
            <p:nvCxnSpPr>
              <p:cNvPr id="445" name="Straight Connector 444">
                <a:extLst>
                  <a:ext uri="{FF2B5EF4-FFF2-40B4-BE49-F238E27FC236}">
                    <a16:creationId xmlns:a16="http://schemas.microsoft.com/office/drawing/2014/main" id="{FB7C0530-ADB5-C236-AFB3-B0EFB8B8CD0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823DE538-D0E1-8DD1-E53F-7AF309A540A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47" name="Group 446">
              <a:extLst>
                <a:ext uri="{FF2B5EF4-FFF2-40B4-BE49-F238E27FC236}">
                  <a16:creationId xmlns:a16="http://schemas.microsoft.com/office/drawing/2014/main" id="{A5B3B00E-2B82-F0AA-6CFF-9F49D61682E4}"/>
                </a:ext>
              </a:extLst>
            </p:cNvPr>
            <p:cNvGrpSpPr/>
            <p:nvPr/>
          </p:nvGrpSpPr>
          <p:grpSpPr>
            <a:xfrm>
              <a:off x="2776391" y="3681910"/>
              <a:ext cx="42073" cy="42073"/>
              <a:chOff x="4044210" y="3548209"/>
              <a:chExt cx="42073" cy="42073"/>
            </a:xfrm>
          </p:grpSpPr>
          <p:cxnSp>
            <p:nvCxnSpPr>
              <p:cNvPr id="448" name="Straight Connector 447">
                <a:extLst>
                  <a:ext uri="{FF2B5EF4-FFF2-40B4-BE49-F238E27FC236}">
                    <a16:creationId xmlns:a16="http://schemas.microsoft.com/office/drawing/2014/main" id="{8001CF22-51F5-70DD-4F13-C4AF2FBB2BD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49" name="Straight Connector 448">
                <a:extLst>
                  <a:ext uri="{FF2B5EF4-FFF2-40B4-BE49-F238E27FC236}">
                    <a16:creationId xmlns:a16="http://schemas.microsoft.com/office/drawing/2014/main" id="{86F90B6F-3232-A2B4-576D-50127F9A033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50" name="Group 449">
              <a:extLst>
                <a:ext uri="{FF2B5EF4-FFF2-40B4-BE49-F238E27FC236}">
                  <a16:creationId xmlns:a16="http://schemas.microsoft.com/office/drawing/2014/main" id="{14ED0BF0-11E9-1117-CCAD-4F55B4117DBD}"/>
                </a:ext>
              </a:extLst>
            </p:cNvPr>
            <p:cNvGrpSpPr/>
            <p:nvPr/>
          </p:nvGrpSpPr>
          <p:grpSpPr>
            <a:xfrm>
              <a:off x="2488420" y="3101293"/>
              <a:ext cx="42073" cy="42073"/>
              <a:chOff x="4044210" y="3548209"/>
              <a:chExt cx="42073" cy="42073"/>
            </a:xfrm>
          </p:grpSpPr>
          <p:cxnSp>
            <p:nvCxnSpPr>
              <p:cNvPr id="451" name="Straight Connector 450">
                <a:extLst>
                  <a:ext uri="{FF2B5EF4-FFF2-40B4-BE49-F238E27FC236}">
                    <a16:creationId xmlns:a16="http://schemas.microsoft.com/office/drawing/2014/main" id="{6E969BCB-7281-8D4C-6527-EC0CDE9C8A2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52" name="Straight Connector 451">
                <a:extLst>
                  <a:ext uri="{FF2B5EF4-FFF2-40B4-BE49-F238E27FC236}">
                    <a16:creationId xmlns:a16="http://schemas.microsoft.com/office/drawing/2014/main" id="{C5FF8AF2-E471-57AD-0B1D-4432C15C07C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53" name="Group 452">
              <a:extLst>
                <a:ext uri="{FF2B5EF4-FFF2-40B4-BE49-F238E27FC236}">
                  <a16:creationId xmlns:a16="http://schemas.microsoft.com/office/drawing/2014/main" id="{C587830B-31AD-AAA3-4FC1-E6217A2174E6}"/>
                </a:ext>
              </a:extLst>
            </p:cNvPr>
            <p:cNvGrpSpPr/>
            <p:nvPr/>
          </p:nvGrpSpPr>
          <p:grpSpPr>
            <a:xfrm>
              <a:off x="2649236" y="3395809"/>
              <a:ext cx="42073" cy="42073"/>
              <a:chOff x="4044210" y="3548209"/>
              <a:chExt cx="42073" cy="42073"/>
            </a:xfrm>
          </p:grpSpPr>
          <p:cxnSp>
            <p:nvCxnSpPr>
              <p:cNvPr id="454" name="Straight Connector 453">
                <a:extLst>
                  <a:ext uri="{FF2B5EF4-FFF2-40B4-BE49-F238E27FC236}">
                    <a16:creationId xmlns:a16="http://schemas.microsoft.com/office/drawing/2014/main" id="{F4179BD1-E035-8C29-3C8B-131C7470345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55" name="Straight Connector 454">
                <a:extLst>
                  <a:ext uri="{FF2B5EF4-FFF2-40B4-BE49-F238E27FC236}">
                    <a16:creationId xmlns:a16="http://schemas.microsoft.com/office/drawing/2014/main" id="{FBA501B6-CD90-14A4-FDBF-A412F1FBE22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56" name="Group 455">
              <a:extLst>
                <a:ext uri="{FF2B5EF4-FFF2-40B4-BE49-F238E27FC236}">
                  <a16:creationId xmlns:a16="http://schemas.microsoft.com/office/drawing/2014/main" id="{4405B460-F432-3A46-7EBD-C67059802B47}"/>
                </a:ext>
              </a:extLst>
            </p:cNvPr>
            <p:cNvGrpSpPr/>
            <p:nvPr/>
          </p:nvGrpSpPr>
          <p:grpSpPr>
            <a:xfrm>
              <a:off x="2851189" y="3718372"/>
              <a:ext cx="42073" cy="42073"/>
              <a:chOff x="4044210" y="3548209"/>
              <a:chExt cx="42073" cy="42073"/>
            </a:xfrm>
          </p:grpSpPr>
          <p:cxnSp>
            <p:nvCxnSpPr>
              <p:cNvPr id="457" name="Straight Connector 456">
                <a:extLst>
                  <a:ext uri="{FF2B5EF4-FFF2-40B4-BE49-F238E27FC236}">
                    <a16:creationId xmlns:a16="http://schemas.microsoft.com/office/drawing/2014/main" id="{DD0B0563-3FF2-CF3A-18F5-4E1E6BF3B9A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58" name="Straight Connector 457">
                <a:extLst>
                  <a:ext uri="{FF2B5EF4-FFF2-40B4-BE49-F238E27FC236}">
                    <a16:creationId xmlns:a16="http://schemas.microsoft.com/office/drawing/2014/main" id="{265C1AA6-4038-587D-B9B0-C26AB459424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59" name="Group 458">
              <a:extLst>
                <a:ext uri="{FF2B5EF4-FFF2-40B4-BE49-F238E27FC236}">
                  <a16:creationId xmlns:a16="http://schemas.microsoft.com/office/drawing/2014/main" id="{DFD3371C-0DD8-E656-3B0F-E305BD430441}"/>
                </a:ext>
              </a:extLst>
            </p:cNvPr>
            <p:cNvGrpSpPr/>
            <p:nvPr/>
          </p:nvGrpSpPr>
          <p:grpSpPr>
            <a:xfrm>
              <a:off x="3474814" y="4069921"/>
              <a:ext cx="42073" cy="42073"/>
              <a:chOff x="4044210" y="3548209"/>
              <a:chExt cx="42073" cy="42073"/>
            </a:xfrm>
          </p:grpSpPr>
          <p:cxnSp>
            <p:nvCxnSpPr>
              <p:cNvPr id="460" name="Straight Connector 459">
                <a:extLst>
                  <a:ext uri="{FF2B5EF4-FFF2-40B4-BE49-F238E27FC236}">
                    <a16:creationId xmlns:a16="http://schemas.microsoft.com/office/drawing/2014/main" id="{029867AD-7C27-806E-0297-2EB8D0EB852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61" name="Straight Connector 460">
                <a:extLst>
                  <a:ext uri="{FF2B5EF4-FFF2-40B4-BE49-F238E27FC236}">
                    <a16:creationId xmlns:a16="http://schemas.microsoft.com/office/drawing/2014/main" id="{35B0E50E-836E-1CA8-A59B-F95444D0A74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62" name="Group 461">
              <a:extLst>
                <a:ext uri="{FF2B5EF4-FFF2-40B4-BE49-F238E27FC236}">
                  <a16:creationId xmlns:a16="http://schemas.microsoft.com/office/drawing/2014/main" id="{EC620E94-19FD-E172-987E-580567A56FCD}"/>
                </a:ext>
              </a:extLst>
            </p:cNvPr>
            <p:cNvGrpSpPr/>
            <p:nvPr/>
          </p:nvGrpSpPr>
          <p:grpSpPr>
            <a:xfrm>
              <a:off x="3430870" y="3988579"/>
              <a:ext cx="42073" cy="42073"/>
              <a:chOff x="4044210" y="3548209"/>
              <a:chExt cx="42073" cy="42073"/>
            </a:xfrm>
          </p:grpSpPr>
          <p:cxnSp>
            <p:nvCxnSpPr>
              <p:cNvPr id="463" name="Straight Connector 462">
                <a:extLst>
                  <a:ext uri="{FF2B5EF4-FFF2-40B4-BE49-F238E27FC236}">
                    <a16:creationId xmlns:a16="http://schemas.microsoft.com/office/drawing/2014/main" id="{228AB3EE-21E2-20EC-BF2F-AA253500289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5D9FD804-AB0F-2C25-A413-39B43B6A5AF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65" name="Group 464">
              <a:extLst>
                <a:ext uri="{FF2B5EF4-FFF2-40B4-BE49-F238E27FC236}">
                  <a16:creationId xmlns:a16="http://schemas.microsoft.com/office/drawing/2014/main" id="{ED841AD5-5F8E-5AD0-CEB4-71D80A56F349}"/>
                </a:ext>
              </a:extLst>
            </p:cNvPr>
            <p:cNvGrpSpPr/>
            <p:nvPr/>
          </p:nvGrpSpPr>
          <p:grpSpPr>
            <a:xfrm>
              <a:off x="3403756" y="3991384"/>
              <a:ext cx="42073" cy="42073"/>
              <a:chOff x="4044210" y="3548209"/>
              <a:chExt cx="42073" cy="42073"/>
            </a:xfrm>
          </p:grpSpPr>
          <p:cxnSp>
            <p:nvCxnSpPr>
              <p:cNvPr id="466" name="Straight Connector 465">
                <a:extLst>
                  <a:ext uri="{FF2B5EF4-FFF2-40B4-BE49-F238E27FC236}">
                    <a16:creationId xmlns:a16="http://schemas.microsoft.com/office/drawing/2014/main" id="{9C33E18E-F35E-59E6-6497-529078218CB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67" name="Straight Connector 466">
                <a:extLst>
                  <a:ext uri="{FF2B5EF4-FFF2-40B4-BE49-F238E27FC236}">
                    <a16:creationId xmlns:a16="http://schemas.microsoft.com/office/drawing/2014/main" id="{8D4C55EA-E921-FD5A-0737-3DFE986FAF5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68" name="Group 467">
              <a:extLst>
                <a:ext uri="{FF2B5EF4-FFF2-40B4-BE49-F238E27FC236}">
                  <a16:creationId xmlns:a16="http://schemas.microsoft.com/office/drawing/2014/main" id="{BBECCBA0-E640-72D6-31C1-1FAB998651AA}"/>
                </a:ext>
              </a:extLst>
            </p:cNvPr>
            <p:cNvGrpSpPr/>
            <p:nvPr/>
          </p:nvGrpSpPr>
          <p:grpSpPr>
            <a:xfrm>
              <a:off x="2371549" y="2852591"/>
              <a:ext cx="42073" cy="42073"/>
              <a:chOff x="4044210" y="3548209"/>
              <a:chExt cx="42073" cy="42073"/>
            </a:xfrm>
          </p:grpSpPr>
          <p:cxnSp>
            <p:nvCxnSpPr>
              <p:cNvPr id="469" name="Straight Connector 468">
                <a:extLst>
                  <a:ext uri="{FF2B5EF4-FFF2-40B4-BE49-F238E27FC236}">
                    <a16:creationId xmlns:a16="http://schemas.microsoft.com/office/drawing/2014/main" id="{66626B64-7D14-0ED9-F73F-3CD8334CBBC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70" name="Straight Connector 469">
                <a:extLst>
                  <a:ext uri="{FF2B5EF4-FFF2-40B4-BE49-F238E27FC236}">
                    <a16:creationId xmlns:a16="http://schemas.microsoft.com/office/drawing/2014/main" id="{4259B24F-EEF3-7B15-6152-9527F97B5A6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71" name="Group 470">
              <a:extLst>
                <a:ext uri="{FF2B5EF4-FFF2-40B4-BE49-F238E27FC236}">
                  <a16:creationId xmlns:a16="http://schemas.microsoft.com/office/drawing/2014/main" id="{D2DCA9BB-B88F-DE0D-1C67-AD433B0CCCA9}"/>
                </a:ext>
              </a:extLst>
            </p:cNvPr>
            <p:cNvGrpSpPr/>
            <p:nvPr/>
          </p:nvGrpSpPr>
          <p:grpSpPr>
            <a:xfrm>
              <a:off x="3160663" y="3924066"/>
              <a:ext cx="42073" cy="42073"/>
              <a:chOff x="4044210" y="3548209"/>
              <a:chExt cx="42073" cy="42073"/>
            </a:xfrm>
          </p:grpSpPr>
          <p:cxnSp>
            <p:nvCxnSpPr>
              <p:cNvPr id="472" name="Straight Connector 471">
                <a:extLst>
                  <a:ext uri="{FF2B5EF4-FFF2-40B4-BE49-F238E27FC236}">
                    <a16:creationId xmlns:a16="http://schemas.microsoft.com/office/drawing/2014/main" id="{550C72C3-C8BE-67E4-3AE9-925E49B3F11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73" name="Straight Connector 472">
                <a:extLst>
                  <a:ext uri="{FF2B5EF4-FFF2-40B4-BE49-F238E27FC236}">
                    <a16:creationId xmlns:a16="http://schemas.microsoft.com/office/drawing/2014/main" id="{1D6D0CB4-5CE9-FA9F-8640-725968B8A47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74" name="Group 473">
              <a:extLst>
                <a:ext uri="{FF2B5EF4-FFF2-40B4-BE49-F238E27FC236}">
                  <a16:creationId xmlns:a16="http://schemas.microsoft.com/office/drawing/2014/main" id="{A5979468-A022-2F89-034C-6987DF97636A}"/>
                </a:ext>
              </a:extLst>
            </p:cNvPr>
            <p:cNvGrpSpPr/>
            <p:nvPr/>
          </p:nvGrpSpPr>
          <p:grpSpPr>
            <a:xfrm>
              <a:off x="2294883" y="2807712"/>
              <a:ext cx="42073" cy="42073"/>
              <a:chOff x="4044210" y="3548209"/>
              <a:chExt cx="42073" cy="42073"/>
            </a:xfrm>
          </p:grpSpPr>
          <p:cxnSp>
            <p:nvCxnSpPr>
              <p:cNvPr id="475" name="Straight Connector 474">
                <a:extLst>
                  <a:ext uri="{FF2B5EF4-FFF2-40B4-BE49-F238E27FC236}">
                    <a16:creationId xmlns:a16="http://schemas.microsoft.com/office/drawing/2014/main" id="{2368CB97-218B-BA43-62B1-65991440ABB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76" name="Straight Connector 475">
                <a:extLst>
                  <a:ext uri="{FF2B5EF4-FFF2-40B4-BE49-F238E27FC236}">
                    <a16:creationId xmlns:a16="http://schemas.microsoft.com/office/drawing/2014/main" id="{C02D1965-ADA2-3F64-8BED-B02E5C18921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80" name="Group 479">
              <a:extLst>
                <a:ext uri="{FF2B5EF4-FFF2-40B4-BE49-F238E27FC236}">
                  <a16:creationId xmlns:a16="http://schemas.microsoft.com/office/drawing/2014/main" id="{8C9476B8-BC2F-7968-E7C4-FC04B66AA18C}"/>
                </a:ext>
              </a:extLst>
            </p:cNvPr>
            <p:cNvGrpSpPr/>
            <p:nvPr/>
          </p:nvGrpSpPr>
          <p:grpSpPr>
            <a:xfrm>
              <a:off x="2583787" y="3203205"/>
              <a:ext cx="42073" cy="42073"/>
              <a:chOff x="4044210" y="3548209"/>
              <a:chExt cx="42073" cy="42073"/>
            </a:xfrm>
          </p:grpSpPr>
          <p:cxnSp>
            <p:nvCxnSpPr>
              <p:cNvPr id="481" name="Straight Connector 480">
                <a:extLst>
                  <a:ext uri="{FF2B5EF4-FFF2-40B4-BE49-F238E27FC236}">
                    <a16:creationId xmlns:a16="http://schemas.microsoft.com/office/drawing/2014/main" id="{76DDC299-C417-1413-1A56-D893D2A6444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82" name="Straight Connector 481">
                <a:extLst>
                  <a:ext uri="{FF2B5EF4-FFF2-40B4-BE49-F238E27FC236}">
                    <a16:creationId xmlns:a16="http://schemas.microsoft.com/office/drawing/2014/main" id="{C6EBF14E-6C30-DF39-26AA-AB6AC957377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83" name="Group 482">
              <a:extLst>
                <a:ext uri="{FF2B5EF4-FFF2-40B4-BE49-F238E27FC236}">
                  <a16:creationId xmlns:a16="http://schemas.microsoft.com/office/drawing/2014/main" id="{6FBE4ABE-1D2A-16B8-3CB9-692ABB29F9D1}"/>
                </a:ext>
              </a:extLst>
            </p:cNvPr>
            <p:cNvGrpSpPr/>
            <p:nvPr/>
          </p:nvGrpSpPr>
          <p:grpSpPr>
            <a:xfrm>
              <a:off x="3025093" y="3893212"/>
              <a:ext cx="42073" cy="42073"/>
              <a:chOff x="4044210" y="3548209"/>
              <a:chExt cx="42073" cy="42073"/>
            </a:xfrm>
          </p:grpSpPr>
          <p:cxnSp>
            <p:nvCxnSpPr>
              <p:cNvPr id="484" name="Straight Connector 483">
                <a:extLst>
                  <a:ext uri="{FF2B5EF4-FFF2-40B4-BE49-F238E27FC236}">
                    <a16:creationId xmlns:a16="http://schemas.microsoft.com/office/drawing/2014/main" id="{A440746D-769B-D8E4-380A-DF7FAAEE8A7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85" name="Straight Connector 484">
                <a:extLst>
                  <a:ext uri="{FF2B5EF4-FFF2-40B4-BE49-F238E27FC236}">
                    <a16:creationId xmlns:a16="http://schemas.microsoft.com/office/drawing/2014/main" id="{78371AA5-82D2-AB0F-CDB7-D7D2DAB3A1A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86" name="Group 485">
              <a:extLst>
                <a:ext uri="{FF2B5EF4-FFF2-40B4-BE49-F238E27FC236}">
                  <a16:creationId xmlns:a16="http://schemas.microsoft.com/office/drawing/2014/main" id="{D8993FC8-89EA-BCA0-FB94-D62ACBC7B840}"/>
                </a:ext>
              </a:extLst>
            </p:cNvPr>
            <p:cNvGrpSpPr/>
            <p:nvPr/>
          </p:nvGrpSpPr>
          <p:grpSpPr>
            <a:xfrm>
              <a:off x="2605293" y="3231254"/>
              <a:ext cx="42073" cy="42073"/>
              <a:chOff x="4044210" y="3548209"/>
              <a:chExt cx="42073" cy="42073"/>
            </a:xfrm>
          </p:grpSpPr>
          <p:cxnSp>
            <p:nvCxnSpPr>
              <p:cNvPr id="487" name="Straight Connector 486">
                <a:extLst>
                  <a:ext uri="{FF2B5EF4-FFF2-40B4-BE49-F238E27FC236}">
                    <a16:creationId xmlns:a16="http://schemas.microsoft.com/office/drawing/2014/main" id="{C88367B3-1ABC-A462-02AA-34BB47AFD77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88" name="Straight Connector 487">
                <a:extLst>
                  <a:ext uri="{FF2B5EF4-FFF2-40B4-BE49-F238E27FC236}">
                    <a16:creationId xmlns:a16="http://schemas.microsoft.com/office/drawing/2014/main" id="{806CDA6A-43AF-E798-297E-46911A067F9D}"/>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89" name="Group 488">
              <a:extLst>
                <a:ext uri="{FF2B5EF4-FFF2-40B4-BE49-F238E27FC236}">
                  <a16:creationId xmlns:a16="http://schemas.microsoft.com/office/drawing/2014/main" id="{2485F412-EC3D-1DCF-FB26-A310E3111116}"/>
                </a:ext>
              </a:extLst>
            </p:cNvPr>
            <p:cNvGrpSpPr/>
            <p:nvPr/>
          </p:nvGrpSpPr>
          <p:grpSpPr>
            <a:xfrm>
              <a:off x="2529559" y="3186375"/>
              <a:ext cx="42073" cy="42073"/>
              <a:chOff x="4044210" y="3548209"/>
              <a:chExt cx="42073" cy="42073"/>
            </a:xfrm>
          </p:grpSpPr>
          <p:cxnSp>
            <p:nvCxnSpPr>
              <p:cNvPr id="490" name="Straight Connector 489">
                <a:extLst>
                  <a:ext uri="{FF2B5EF4-FFF2-40B4-BE49-F238E27FC236}">
                    <a16:creationId xmlns:a16="http://schemas.microsoft.com/office/drawing/2014/main" id="{94F7540F-5974-8A23-32C9-1042FA08AE3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91" name="Straight Connector 490">
                <a:extLst>
                  <a:ext uri="{FF2B5EF4-FFF2-40B4-BE49-F238E27FC236}">
                    <a16:creationId xmlns:a16="http://schemas.microsoft.com/office/drawing/2014/main" id="{88D0706A-2109-43DB-7C54-28B2D840246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92" name="Group 491">
              <a:extLst>
                <a:ext uri="{FF2B5EF4-FFF2-40B4-BE49-F238E27FC236}">
                  <a16:creationId xmlns:a16="http://schemas.microsoft.com/office/drawing/2014/main" id="{AC8944D3-7A38-BA02-8560-FF8F20959BCF}"/>
                </a:ext>
              </a:extLst>
            </p:cNvPr>
            <p:cNvGrpSpPr/>
            <p:nvPr/>
          </p:nvGrpSpPr>
          <p:grpSpPr>
            <a:xfrm>
              <a:off x="2223824" y="2724500"/>
              <a:ext cx="42073" cy="42073"/>
              <a:chOff x="4044210" y="3548209"/>
              <a:chExt cx="42073" cy="42073"/>
            </a:xfrm>
          </p:grpSpPr>
          <p:cxnSp>
            <p:nvCxnSpPr>
              <p:cNvPr id="493" name="Straight Connector 492">
                <a:extLst>
                  <a:ext uri="{FF2B5EF4-FFF2-40B4-BE49-F238E27FC236}">
                    <a16:creationId xmlns:a16="http://schemas.microsoft.com/office/drawing/2014/main" id="{BCBA2ADE-EDE3-2A3E-5133-643E30D9795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94" name="Straight Connector 493">
                <a:extLst>
                  <a:ext uri="{FF2B5EF4-FFF2-40B4-BE49-F238E27FC236}">
                    <a16:creationId xmlns:a16="http://schemas.microsoft.com/office/drawing/2014/main" id="{E8FD4FB9-FA83-B712-7DE8-D281758D120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95" name="Group 494">
              <a:extLst>
                <a:ext uri="{FF2B5EF4-FFF2-40B4-BE49-F238E27FC236}">
                  <a16:creationId xmlns:a16="http://schemas.microsoft.com/office/drawing/2014/main" id="{6B746836-2F89-3F4A-57EA-7DC801F17607}"/>
                </a:ext>
              </a:extLst>
            </p:cNvPr>
            <p:cNvGrpSpPr/>
            <p:nvPr/>
          </p:nvGrpSpPr>
          <p:grpSpPr>
            <a:xfrm>
              <a:off x="2431387" y="2906819"/>
              <a:ext cx="42073" cy="42073"/>
              <a:chOff x="4044210" y="3548209"/>
              <a:chExt cx="42073" cy="42073"/>
            </a:xfrm>
          </p:grpSpPr>
          <p:cxnSp>
            <p:nvCxnSpPr>
              <p:cNvPr id="496" name="Straight Connector 495">
                <a:extLst>
                  <a:ext uri="{FF2B5EF4-FFF2-40B4-BE49-F238E27FC236}">
                    <a16:creationId xmlns:a16="http://schemas.microsoft.com/office/drawing/2014/main" id="{A6D283A1-497E-EE13-2882-5BFD7DFDB66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97" name="Straight Connector 496">
                <a:extLst>
                  <a:ext uri="{FF2B5EF4-FFF2-40B4-BE49-F238E27FC236}">
                    <a16:creationId xmlns:a16="http://schemas.microsoft.com/office/drawing/2014/main" id="{23A95575-0B1B-D392-883E-2AFC326FBC4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sp>
        <p:nvSpPr>
          <p:cNvPr id="499" name="Freeform: Shape 498">
            <a:extLst>
              <a:ext uri="{FF2B5EF4-FFF2-40B4-BE49-F238E27FC236}">
                <a16:creationId xmlns:a16="http://schemas.microsoft.com/office/drawing/2014/main" id="{9DAE8B6A-864B-D350-F757-7D7A0DE7077A}"/>
              </a:ext>
            </a:extLst>
          </p:cNvPr>
          <p:cNvSpPr/>
          <p:nvPr/>
        </p:nvSpPr>
        <p:spPr bwMode="auto">
          <a:xfrm>
            <a:off x="7100515" y="2687541"/>
            <a:ext cx="4309607" cy="1979875"/>
          </a:xfrm>
          <a:custGeom>
            <a:avLst/>
            <a:gdLst>
              <a:gd name="connsiteX0" fmla="*/ 0 w 4309607"/>
              <a:gd name="connsiteY0" fmla="*/ 0 h 1979875"/>
              <a:gd name="connsiteX1" fmla="*/ 0 w 4309607"/>
              <a:gd name="connsiteY1" fmla="*/ 1979875 h 1979875"/>
              <a:gd name="connsiteX2" fmla="*/ 4309607 w 4309607"/>
              <a:gd name="connsiteY2" fmla="*/ 1979875 h 1979875"/>
            </a:gdLst>
            <a:ahLst/>
            <a:cxnLst>
              <a:cxn ang="0">
                <a:pos x="connsiteX0" y="connsiteY0"/>
              </a:cxn>
              <a:cxn ang="0">
                <a:pos x="connsiteX1" y="connsiteY1"/>
              </a:cxn>
              <a:cxn ang="0">
                <a:pos x="connsiteX2" y="connsiteY2"/>
              </a:cxn>
            </a:cxnLst>
            <a:rect l="l" t="t" r="r" b="b"/>
            <a:pathLst>
              <a:path w="4309607" h="1979875">
                <a:moveTo>
                  <a:pt x="0" y="0"/>
                </a:moveTo>
                <a:lnTo>
                  <a:pt x="0" y="1979875"/>
                </a:lnTo>
                <a:lnTo>
                  <a:pt x="4309607" y="1979875"/>
                </a:lnTo>
              </a:path>
            </a:pathLst>
          </a:custGeom>
          <a:noFill/>
          <a:ln w="28575">
            <a:solidFill>
              <a:schemeClr val="bg1"/>
            </a:solidFill>
            <a:miter lim="800000"/>
            <a:headEnd/>
            <a:tailEnd/>
          </a:ln>
        </p:spPr>
        <p:txBody>
          <a:bodyPr rtlCol="0" anchor="ctr"/>
          <a:lstStyle/>
          <a:p>
            <a:pPr algn="ctr"/>
            <a:endParaRPr lang="en-US"/>
          </a:p>
        </p:txBody>
      </p:sp>
      <p:grpSp>
        <p:nvGrpSpPr>
          <p:cNvPr id="500" name="Group 499">
            <a:extLst>
              <a:ext uri="{FF2B5EF4-FFF2-40B4-BE49-F238E27FC236}">
                <a16:creationId xmlns:a16="http://schemas.microsoft.com/office/drawing/2014/main" id="{E9FB8B72-0C0F-A2A5-E977-B6BA164960EE}"/>
              </a:ext>
            </a:extLst>
          </p:cNvPr>
          <p:cNvGrpSpPr/>
          <p:nvPr/>
        </p:nvGrpSpPr>
        <p:grpSpPr>
          <a:xfrm>
            <a:off x="6999347" y="2680915"/>
            <a:ext cx="110444" cy="1987826"/>
            <a:chOff x="286247" y="2274073"/>
            <a:chExt cx="87464" cy="1524000"/>
          </a:xfrm>
        </p:grpSpPr>
        <p:cxnSp>
          <p:nvCxnSpPr>
            <p:cNvPr id="501" name="Straight Connector 500">
              <a:extLst>
                <a:ext uri="{FF2B5EF4-FFF2-40B4-BE49-F238E27FC236}">
                  <a16:creationId xmlns:a16="http://schemas.microsoft.com/office/drawing/2014/main" id="{DAF7932A-7BD8-C0A7-AE81-CCE26E9B3E63}"/>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02" name="Straight Connector 501">
              <a:extLst>
                <a:ext uri="{FF2B5EF4-FFF2-40B4-BE49-F238E27FC236}">
                  <a16:creationId xmlns:a16="http://schemas.microsoft.com/office/drawing/2014/main" id="{6C243E58-1963-B177-E075-9A1C4C679266}"/>
                </a:ext>
              </a:extLst>
            </p:cNvPr>
            <p:cNvCxnSpPr>
              <a:cxnSpLocks/>
            </p:cNvCxnSpPr>
            <p:nvPr/>
          </p:nvCxnSpPr>
          <p:spPr bwMode="auto">
            <a:xfrm>
              <a:off x="286247" y="2426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03" name="Straight Connector 502">
              <a:extLst>
                <a:ext uri="{FF2B5EF4-FFF2-40B4-BE49-F238E27FC236}">
                  <a16:creationId xmlns:a16="http://schemas.microsoft.com/office/drawing/2014/main" id="{7B60FA4D-A5A1-F2E7-662F-F06F811BCC45}"/>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04" name="Straight Connector 503">
              <a:extLst>
                <a:ext uri="{FF2B5EF4-FFF2-40B4-BE49-F238E27FC236}">
                  <a16:creationId xmlns:a16="http://schemas.microsoft.com/office/drawing/2014/main" id="{78678CD4-FDEE-5F0F-8260-0785F5CE2549}"/>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05" name="Straight Connector 504">
              <a:extLst>
                <a:ext uri="{FF2B5EF4-FFF2-40B4-BE49-F238E27FC236}">
                  <a16:creationId xmlns:a16="http://schemas.microsoft.com/office/drawing/2014/main" id="{8892228D-BD13-978C-CC21-90D77A466612}"/>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06" name="Straight Connector 505">
              <a:extLst>
                <a:ext uri="{FF2B5EF4-FFF2-40B4-BE49-F238E27FC236}">
                  <a16:creationId xmlns:a16="http://schemas.microsoft.com/office/drawing/2014/main" id="{B1553E19-DAAF-1A22-3B26-AA740CE24A6E}"/>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07" name="Straight Connector 506">
              <a:extLst>
                <a:ext uri="{FF2B5EF4-FFF2-40B4-BE49-F238E27FC236}">
                  <a16:creationId xmlns:a16="http://schemas.microsoft.com/office/drawing/2014/main" id="{175811B7-08E7-EB1A-D2A4-2CCEE9EB0584}"/>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0200741E-8BF5-A68D-8553-BCBA22D9FF8B}"/>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09" name="Straight Connector 508">
              <a:extLst>
                <a:ext uri="{FF2B5EF4-FFF2-40B4-BE49-F238E27FC236}">
                  <a16:creationId xmlns:a16="http://schemas.microsoft.com/office/drawing/2014/main" id="{35B37A6D-B048-F5AA-A71B-A1E4063A0F9F}"/>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10" name="Straight Connector 509">
              <a:extLst>
                <a:ext uri="{FF2B5EF4-FFF2-40B4-BE49-F238E27FC236}">
                  <a16:creationId xmlns:a16="http://schemas.microsoft.com/office/drawing/2014/main" id="{0550DCCB-439F-0674-1695-B03E1BF4ED4E}"/>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A285509B-9D12-8A17-6FFE-B508EFC776D6}"/>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512" name="TextBox 511">
            <a:extLst>
              <a:ext uri="{FF2B5EF4-FFF2-40B4-BE49-F238E27FC236}">
                <a16:creationId xmlns:a16="http://schemas.microsoft.com/office/drawing/2014/main" id="{261C8B15-EED3-A99A-3A90-C6CC56083F8F}"/>
              </a:ext>
            </a:extLst>
          </p:cNvPr>
          <p:cNvSpPr txBox="1"/>
          <p:nvPr/>
        </p:nvSpPr>
        <p:spPr bwMode="auto">
          <a:xfrm>
            <a:off x="6645966" y="252188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513" name="TextBox 512">
            <a:extLst>
              <a:ext uri="{FF2B5EF4-FFF2-40B4-BE49-F238E27FC236}">
                <a16:creationId xmlns:a16="http://schemas.microsoft.com/office/drawing/2014/main" id="{F842CCA9-2D99-8653-566B-36A72BD79958}"/>
              </a:ext>
            </a:extLst>
          </p:cNvPr>
          <p:cNvSpPr txBox="1"/>
          <p:nvPr/>
        </p:nvSpPr>
        <p:spPr bwMode="auto">
          <a:xfrm>
            <a:off x="6645966" y="272199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0.9</a:t>
            </a:r>
          </a:p>
        </p:txBody>
      </p:sp>
      <p:sp>
        <p:nvSpPr>
          <p:cNvPr id="514" name="TextBox 513">
            <a:extLst>
              <a:ext uri="{FF2B5EF4-FFF2-40B4-BE49-F238E27FC236}">
                <a16:creationId xmlns:a16="http://schemas.microsoft.com/office/drawing/2014/main" id="{4C275FF7-7B08-EE6C-2BEB-28EF1A260438}"/>
              </a:ext>
            </a:extLst>
          </p:cNvPr>
          <p:cNvSpPr txBox="1"/>
          <p:nvPr/>
        </p:nvSpPr>
        <p:spPr bwMode="auto">
          <a:xfrm>
            <a:off x="6645966" y="292210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515" name="TextBox 514">
            <a:extLst>
              <a:ext uri="{FF2B5EF4-FFF2-40B4-BE49-F238E27FC236}">
                <a16:creationId xmlns:a16="http://schemas.microsoft.com/office/drawing/2014/main" id="{F06CC76C-8C0F-CCF8-F2AD-F5376D960B95}"/>
              </a:ext>
            </a:extLst>
          </p:cNvPr>
          <p:cNvSpPr txBox="1"/>
          <p:nvPr/>
        </p:nvSpPr>
        <p:spPr bwMode="auto">
          <a:xfrm>
            <a:off x="6645966" y="313811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0.7</a:t>
            </a:r>
          </a:p>
        </p:txBody>
      </p:sp>
      <p:sp>
        <p:nvSpPr>
          <p:cNvPr id="516" name="TextBox 515">
            <a:extLst>
              <a:ext uri="{FF2B5EF4-FFF2-40B4-BE49-F238E27FC236}">
                <a16:creationId xmlns:a16="http://schemas.microsoft.com/office/drawing/2014/main" id="{2C796EF2-71ED-8570-5972-1E4C821F20D8}"/>
              </a:ext>
            </a:extLst>
          </p:cNvPr>
          <p:cNvSpPr txBox="1"/>
          <p:nvPr/>
        </p:nvSpPr>
        <p:spPr bwMode="auto">
          <a:xfrm>
            <a:off x="6645966" y="331172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517" name="TextBox 516">
            <a:extLst>
              <a:ext uri="{FF2B5EF4-FFF2-40B4-BE49-F238E27FC236}">
                <a16:creationId xmlns:a16="http://schemas.microsoft.com/office/drawing/2014/main" id="{C9B51C50-2B81-6A25-8F83-9D289C95D7C2}"/>
              </a:ext>
            </a:extLst>
          </p:cNvPr>
          <p:cNvSpPr txBox="1"/>
          <p:nvPr/>
        </p:nvSpPr>
        <p:spPr bwMode="auto">
          <a:xfrm>
            <a:off x="6645966" y="351182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a:t>
            </a:r>
          </a:p>
        </p:txBody>
      </p:sp>
      <p:sp>
        <p:nvSpPr>
          <p:cNvPr id="518" name="TextBox 517">
            <a:extLst>
              <a:ext uri="{FF2B5EF4-FFF2-40B4-BE49-F238E27FC236}">
                <a16:creationId xmlns:a16="http://schemas.microsoft.com/office/drawing/2014/main" id="{46F9DEF1-69D9-70DE-A1FA-DAF813795C4B}"/>
              </a:ext>
            </a:extLst>
          </p:cNvPr>
          <p:cNvSpPr txBox="1"/>
          <p:nvPr/>
        </p:nvSpPr>
        <p:spPr bwMode="auto">
          <a:xfrm>
            <a:off x="6645966" y="372783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519" name="TextBox 518">
            <a:extLst>
              <a:ext uri="{FF2B5EF4-FFF2-40B4-BE49-F238E27FC236}">
                <a16:creationId xmlns:a16="http://schemas.microsoft.com/office/drawing/2014/main" id="{7E8BD0B9-21F2-776B-CB3A-9C78819006A5}"/>
              </a:ext>
            </a:extLst>
          </p:cNvPr>
          <p:cNvSpPr txBox="1"/>
          <p:nvPr/>
        </p:nvSpPr>
        <p:spPr bwMode="auto">
          <a:xfrm>
            <a:off x="6645966" y="3926621"/>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a:t>
            </a:r>
          </a:p>
        </p:txBody>
      </p:sp>
      <p:sp>
        <p:nvSpPr>
          <p:cNvPr id="520" name="TextBox 519">
            <a:extLst>
              <a:ext uri="{FF2B5EF4-FFF2-40B4-BE49-F238E27FC236}">
                <a16:creationId xmlns:a16="http://schemas.microsoft.com/office/drawing/2014/main" id="{7EF79BAC-5B34-7FA0-6EA3-4E8EC34AB0B2}"/>
              </a:ext>
            </a:extLst>
          </p:cNvPr>
          <p:cNvSpPr txBox="1"/>
          <p:nvPr/>
        </p:nvSpPr>
        <p:spPr bwMode="auto">
          <a:xfrm>
            <a:off x="6645966" y="410022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521" name="TextBox 520">
            <a:extLst>
              <a:ext uri="{FF2B5EF4-FFF2-40B4-BE49-F238E27FC236}">
                <a16:creationId xmlns:a16="http://schemas.microsoft.com/office/drawing/2014/main" id="{8CA17C93-7B72-FD1D-B433-9FDAF44AC8B7}"/>
              </a:ext>
            </a:extLst>
          </p:cNvPr>
          <p:cNvSpPr txBox="1"/>
          <p:nvPr/>
        </p:nvSpPr>
        <p:spPr bwMode="auto">
          <a:xfrm>
            <a:off x="6645966" y="430033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0.1</a:t>
            </a:r>
          </a:p>
        </p:txBody>
      </p:sp>
      <p:sp>
        <p:nvSpPr>
          <p:cNvPr id="522" name="TextBox 521">
            <a:extLst>
              <a:ext uri="{FF2B5EF4-FFF2-40B4-BE49-F238E27FC236}">
                <a16:creationId xmlns:a16="http://schemas.microsoft.com/office/drawing/2014/main" id="{BCE559CF-2263-E347-76F0-0A07EF46DA47}"/>
              </a:ext>
            </a:extLst>
          </p:cNvPr>
          <p:cNvSpPr txBox="1"/>
          <p:nvPr/>
        </p:nvSpPr>
        <p:spPr bwMode="auto">
          <a:xfrm>
            <a:off x="6782220" y="451634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523" name="TextBox 522">
            <a:extLst>
              <a:ext uri="{FF2B5EF4-FFF2-40B4-BE49-F238E27FC236}">
                <a16:creationId xmlns:a16="http://schemas.microsoft.com/office/drawing/2014/main" id="{C8E9FE46-5645-CF6C-457E-86E47538185B}"/>
              </a:ext>
            </a:extLst>
          </p:cNvPr>
          <p:cNvSpPr txBox="1"/>
          <p:nvPr/>
        </p:nvSpPr>
        <p:spPr bwMode="auto">
          <a:xfrm>
            <a:off x="6966425" y="469922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524" name="Group 523">
            <a:extLst>
              <a:ext uri="{FF2B5EF4-FFF2-40B4-BE49-F238E27FC236}">
                <a16:creationId xmlns:a16="http://schemas.microsoft.com/office/drawing/2014/main" id="{D44C9B11-7C22-7094-0E66-6C5315702E43}"/>
              </a:ext>
            </a:extLst>
          </p:cNvPr>
          <p:cNvGrpSpPr/>
          <p:nvPr/>
        </p:nvGrpSpPr>
        <p:grpSpPr>
          <a:xfrm>
            <a:off x="7103165" y="4678018"/>
            <a:ext cx="4060466" cy="92765"/>
            <a:chOff x="2013005" y="4700547"/>
            <a:chExt cx="3701334" cy="109995"/>
          </a:xfrm>
        </p:grpSpPr>
        <p:cxnSp>
          <p:nvCxnSpPr>
            <p:cNvPr id="525" name="Straight Connector 524">
              <a:extLst>
                <a:ext uri="{FF2B5EF4-FFF2-40B4-BE49-F238E27FC236}">
                  <a16:creationId xmlns:a16="http://schemas.microsoft.com/office/drawing/2014/main" id="{84CC2566-BB52-61CE-9FBA-F8A822121F26}"/>
                </a:ext>
              </a:extLst>
            </p:cNvPr>
            <p:cNvCxnSpPr>
              <a:cxnSpLocks/>
            </p:cNvCxnSpPr>
            <p:nvPr/>
          </p:nvCxnSpPr>
          <p:spPr bwMode="auto">
            <a:xfrm rot="5400000">
              <a:off x="5659341"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76DF94DE-5215-B8B0-B5D5-6AA52F198468}"/>
                </a:ext>
              </a:extLst>
            </p:cNvPr>
            <p:cNvCxnSpPr>
              <a:cxnSpLocks/>
            </p:cNvCxnSpPr>
            <p:nvPr/>
          </p:nvCxnSpPr>
          <p:spPr bwMode="auto">
            <a:xfrm rot="5400000">
              <a:off x="5042452"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527" name="Straight Connector 526">
              <a:extLst>
                <a:ext uri="{FF2B5EF4-FFF2-40B4-BE49-F238E27FC236}">
                  <a16:creationId xmlns:a16="http://schemas.microsoft.com/office/drawing/2014/main" id="{CAB2A36A-6179-088E-1562-6D3253DABA3D}"/>
                </a:ext>
              </a:extLst>
            </p:cNvPr>
            <p:cNvCxnSpPr>
              <a:cxnSpLocks/>
            </p:cNvCxnSpPr>
            <p:nvPr/>
          </p:nvCxnSpPr>
          <p:spPr bwMode="auto">
            <a:xfrm rot="5400000">
              <a:off x="4425563"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10A8F4FF-E1FC-F5BD-45B8-FCF3172EC000}"/>
                </a:ext>
              </a:extLst>
            </p:cNvPr>
            <p:cNvCxnSpPr>
              <a:cxnSpLocks/>
            </p:cNvCxnSpPr>
            <p:nvPr/>
          </p:nvCxnSpPr>
          <p:spPr bwMode="auto">
            <a:xfrm rot="5400000">
              <a:off x="3808674"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543BD599-A8BE-A4BA-04C9-DD86527BEF5F}"/>
                </a:ext>
              </a:extLst>
            </p:cNvPr>
            <p:cNvCxnSpPr>
              <a:cxnSpLocks/>
            </p:cNvCxnSpPr>
            <p:nvPr/>
          </p:nvCxnSpPr>
          <p:spPr bwMode="auto">
            <a:xfrm rot="5400000">
              <a:off x="3191785"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6FD6A690-2283-21BE-36FA-F85867EAD648}"/>
                </a:ext>
              </a:extLst>
            </p:cNvPr>
            <p:cNvCxnSpPr>
              <a:cxnSpLocks/>
            </p:cNvCxnSpPr>
            <p:nvPr/>
          </p:nvCxnSpPr>
          <p:spPr bwMode="auto">
            <a:xfrm rot="5400000">
              <a:off x="2574896"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C78217FB-B6A3-BABE-CB35-DC3B5E7C88B1}"/>
                </a:ext>
              </a:extLst>
            </p:cNvPr>
            <p:cNvCxnSpPr>
              <a:cxnSpLocks/>
            </p:cNvCxnSpPr>
            <p:nvPr/>
          </p:nvCxnSpPr>
          <p:spPr bwMode="auto">
            <a:xfrm rot="5400000">
              <a:off x="1958007" y="4755545"/>
              <a:ext cx="109995" cy="0"/>
            </a:xfrm>
            <a:prstGeom prst="line">
              <a:avLst/>
            </a:prstGeom>
            <a:noFill/>
            <a:ln w="28575" cap="flat" cmpd="sng" algn="ctr">
              <a:solidFill>
                <a:schemeClr val="bg1"/>
              </a:solidFill>
              <a:prstDash val="solid"/>
              <a:round/>
              <a:headEnd type="none" w="med" len="med"/>
              <a:tailEnd type="none" w="med" len="med"/>
            </a:ln>
            <a:effectLst/>
          </p:spPr>
        </p:cxnSp>
      </p:grpSp>
      <p:sp>
        <p:nvSpPr>
          <p:cNvPr id="532" name="TextBox 531">
            <a:extLst>
              <a:ext uri="{FF2B5EF4-FFF2-40B4-BE49-F238E27FC236}">
                <a16:creationId xmlns:a16="http://schemas.microsoft.com/office/drawing/2014/main" id="{42124E39-4E20-4E3E-844C-E14DE728F1B9}"/>
              </a:ext>
            </a:extLst>
          </p:cNvPr>
          <p:cNvSpPr txBox="1"/>
          <p:nvPr/>
        </p:nvSpPr>
        <p:spPr bwMode="auto">
          <a:xfrm>
            <a:off x="7643611" y="4707176"/>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533" name="TextBox 532">
            <a:extLst>
              <a:ext uri="{FF2B5EF4-FFF2-40B4-BE49-F238E27FC236}">
                <a16:creationId xmlns:a16="http://schemas.microsoft.com/office/drawing/2014/main" id="{EBA11F34-5F38-5806-32AE-D8C17B584963}"/>
              </a:ext>
            </a:extLst>
          </p:cNvPr>
          <p:cNvSpPr txBox="1"/>
          <p:nvPr/>
        </p:nvSpPr>
        <p:spPr bwMode="auto">
          <a:xfrm>
            <a:off x="8296944" y="469922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534" name="TextBox 533">
            <a:extLst>
              <a:ext uri="{FF2B5EF4-FFF2-40B4-BE49-F238E27FC236}">
                <a16:creationId xmlns:a16="http://schemas.microsoft.com/office/drawing/2014/main" id="{FE6FCE90-25D1-7CC9-9EE4-7823B57B49C5}"/>
              </a:ext>
            </a:extLst>
          </p:cNvPr>
          <p:cNvSpPr txBox="1"/>
          <p:nvPr/>
        </p:nvSpPr>
        <p:spPr bwMode="auto">
          <a:xfrm>
            <a:off x="8966179" y="470717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535" name="TextBox 534">
            <a:extLst>
              <a:ext uri="{FF2B5EF4-FFF2-40B4-BE49-F238E27FC236}">
                <a16:creationId xmlns:a16="http://schemas.microsoft.com/office/drawing/2014/main" id="{4E2EF0E3-4444-610F-6B8C-6A3C0851761F}"/>
              </a:ext>
            </a:extLst>
          </p:cNvPr>
          <p:cNvSpPr txBox="1"/>
          <p:nvPr/>
        </p:nvSpPr>
        <p:spPr bwMode="auto">
          <a:xfrm>
            <a:off x="9643365" y="470717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536" name="TextBox 535">
            <a:extLst>
              <a:ext uri="{FF2B5EF4-FFF2-40B4-BE49-F238E27FC236}">
                <a16:creationId xmlns:a16="http://schemas.microsoft.com/office/drawing/2014/main" id="{273AECC3-4D89-D71C-CD0C-7D2CE7A8C208}"/>
              </a:ext>
            </a:extLst>
          </p:cNvPr>
          <p:cNvSpPr txBox="1"/>
          <p:nvPr/>
        </p:nvSpPr>
        <p:spPr bwMode="auto">
          <a:xfrm>
            <a:off x="10320552" y="470717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537" name="TextBox 536">
            <a:extLst>
              <a:ext uri="{FF2B5EF4-FFF2-40B4-BE49-F238E27FC236}">
                <a16:creationId xmlns:a16="http://schemas.microsoft.com/office/drawing/2014/main" id="{D76CA7B9-2EA6-BB18-722D-C25FCF4C6A25}"/>
              </a:ext>
            </a:extLst>
          </p:cNvPr>
          <p:cNvSpPr txBox="1"/>
          <p:nvPr/>
        </p:nvSpPr>
        <p:spPr bwMode="auto">
          <a:xfrm>
            <a:off x="10957981" y="470717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538" name="TextBox 537">
            <a:extLst>
              <a:ext uri="{FF2B5EF4-FFF2-40B4-BE49-F238E27FC236}">
                <a16:creationId xmlns:a16="http://schemas.microsoft.com/office/drawing/2014/main" id="{D6250A51-B3B9-8EDD-C18A-4B38F5C79A89}"/>
              </a:ext>
            </a:extLst>
          </p:cNvPr>
          <p:cNvSpPr txBox="1"/>
          <p:nvPr/>
        </p:nvSpPr>
        <p:spPr bwMode="auto">
          <a:xfrm>
            <a:off x="8864354" y="4907719"/>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sp>
        <p:nvSpPr>
          <p:cNvPr id="539" name="Freeform: Shape 538">
            <a:extLst>
              <a:ext uri="{FF2B5EF4-FFF2-40B4-BE49-F238E27FC236}">
                <a16:creationId xmlns:a16="http://schemas.microsoft.com/office/drawing/2014/main" id="{82D272BB-1F20-B9BF-9CE9-A8BDFA64C743}"/>
              </a:ext>
            </a:extLst>
          </p:cNvPr>
          <p:cNvSpPr/>
          <p:nvPr/>
        </p:nvSpPr>
        <p:spPr bwMode="auto">
          <a:xfrm>
            <a:off x="7120835" y="2690191"/>
            <a:ext cx="3392556" cy="1364974"/>
          </a:xfrm>
          <a:custGeom>
            <a:avLst/>
            <a:gdLst>
              <a:gd name="connsiteX0" fmla="*/ 3392556 w 3392556"/>
              <a:gd name="connsiteY0" fmla="*/ 1364974 h 1364974"/>
              <a:gd name="connsiteX1" fmla="*/ 3043582 w 3392556"/>
              <a:gd name="connsiteY1" fmla="*/ 1364974 h 1364974"/>
              <a:gd name="connsiteX2" fmla="*/ 3043582 w 3392556"/>
              <a:gd name="connsiteY2" fmla="*/ 1258957 h 1364974"/>
              <a:gd name="connsiteX3" fmla="*/ 2164522 w 3392556"/>
              <a:gd name="connsiteY3" fmla="*/ 1258957 h 1364974"/>
              <a:gd name="connsiteX4" fmla="*/ 2164522 w 3392556"/>
              <a:gd name="connsiteY4" fmla="*/ 1214783 h 1364974"/>
              <a:gd name="connsiteX5" fmla="*/ 2146852 w 3392556"/>
              <a:gd name="connsiteY5" fmla="*/ 1214783 h 1364974"/>
              <a:gd name="connsiteX6" fmla="*/ 2146852 w 3392556"/>
              <a:gd name="connsiteY6" fmla="*/ 1161774 h 1364974"/>
              <a:gd name="connsiteX7" fmla="*/ 2071756 w 3392556"/>
              <a:gd name="connsiteY7" fmla="*/ 1161774 h 1364974"/>
              <a:gd name="connsiteX8" fmla="*/ 2071756 w 3392556"/>
              <a:gd name="connsiteY8" fmla="*/ 1113183 h 1364974"/>
              <a:gd name="connsiteX9" fmla="*/ 1722782 w 3392556"/>
              <a:gd name="connsiteY9" fmla="*/ 1113183 h 1364974"/>
              <a:gd name="connsiteX10" fmla="*/ 1722782 w 3392556"/>
              <a:gd name="connsiteY10" fmla="*/ 1086679 h 1364974"/>
              <a:gd name="connsiteX11" fmla="*/ 1652104 w 3392556"/>
              <a:gd name="connsiteY11" fmla="*/ 1086679 h 1364974"/>
              <a:gd name="connsiteX12" fmla="*/ 1652104 w 3392556"/>
              <a:gd name="connsiteY12" fmla="*/ 1051339 h 1364974"/>
              <a:gd name="connsiteX13" fmla="*/ 1537252 w 3392556"/>
              <a:gd name="connsiteY13" fmla="*/ 1051339 h 1364974"/>
              <a:gd name="connsiteX14" fmla="*/ 1537252 w 3392556"/>
              <a:gd name="connsiteY14" fmla="*/ 1029252 h 1364974"/>
              <a:gd name="connsiteX15" fmla="*/ 1488661 w 3392556"/>
              <a:gd name="connsiteY15" fmla="*/ 1029252 h 1364974"/>
              <a:gd name="connsiteX16" fmla="*/ 1488661 w 3392556"/>
              <a:gd name="connsiteY16" fmla="*/ 1002748 h 1364974"/>
              <a:gd name="connsiteX17" fmla="*/ 1448904 w 3392556"/>
              <a:gd name="connsiteY17" fmla="*/ 1002748 h 1364974"/>
              <a:gd name="connsiteX18" fmla="*/ 1448904 w 3392556"/>
              <a:gd name="connsiteY18" fmla="*/ 971826 h 1364974"/>
              <a:gd name="connsiteX19" fmla="*/ 1417982 w 3392556"/>
              <a:gd name="connsiteY19" fmla="*/ 971826 h 1364974"/>
              <a:gd name="connsiteX20" fmla="*/ 1417982 w 3392556"/>
              <a:gd name="connsiteY20" fmla="*/ 940905 h 1364974"/>
              <a:gd name="connsiteX21" fmla="*/ 1263374 w 3392556"/>
              <a:gd name="connsiteY21" fmla="*/ 940905 h 1364974"/>
              <a:gd name="connsiteX22" fmla="*/ 1263374 w 3392556"/>
              <a:gd name="connsiteY22" fmla="*/ 901148 h 1364974"/>
              <a:gd name="connsiteX23" fmla="*/ 1228035 w 3392556"/>
              <a:gd name="connsiteY23" fmla="*/ 901148 h 1364974"/>
              <a:gd name="connsiteX24" fmla="*/ 1228035 w 3392556"/>
              <a:gd name="connsiteY24" fmla="*/ 879061 h 1364974"/>
              <a:gd name="connsiteX25" fmla="*/ 1205948 w 3392556"/>
              <a:gd name="connsiteY25" fmla="*/ 879061 h 1364974"/>
              <a:gd name="connsiteX26" fmla="*/ 1205948 w 3392556"/>
              <a:gd name="connsiteY26" fmla="*/ 843722 h 1364974"/>
              <a:gd name="connsiteX27" fmla="*/ 1166191 w 3392556"/>
              <a:gd name="connsiteY27" fmla="*/ 843722 h 1364974"/>
              <a:gd name="connsiteX28" fmla="*/ 1166191 w 3392556"/>
              <a:gd name="connsiteY28" fmla="*/ 799548 h 1364974"/>
              <a:gd name="connsiteX29" fmla="*/ 1126435 w 3392556"/>
              <a:gd name="connsiteY29" fmla="*/ 799548 h 1364974"/>
              <a:gd name="connsiteX30" fmla="*/ 1126435 w 3392556"/>
              <a:gd name="connsiteY30" fmla="*/ 764209 h 1364974"/>
              <a:gd name="connsiteX31" fmla="*/ 1069008 w 3392556"/>
              <a:gd name="connsiteY31" fmla="*/ 764209 h 1364974"/>
              <a:gd name="connsiteX32" fmla="*/ 1069008 w 3392556"/>
              <a:gd name="connsiteY32" fmla="*/ 737705 h 1364974"/>
              <a:gd name="connsiteX33" fmla="*/ 1011582 w 3392556"/>
              <a:gd name="connsiteY33" fmla="*/ 737705 h 1364974"/>
              <a:gd name="connsiteX34" fmla="*/ 1011582 w 3392556"/>
              <a:gd name="connsiteY34" fmla="*/ 711200 h 1364974"/>
              <a:gd name="connsiteX35" fmla="*/ 954156 w 3392556"/>
              <a:gd name="connsiteY35" fmla="*/ 711200 h 1364974"/>
              <a:gd name="connsiteX36" fmla="*/ 954156 w 3392556"/>
              <a:gd name="connsiteY36" fmla="*/ 653774 h 1364974"/>
              <a:gd name="connsiteX37" fmla="*/ 927652 w 3392556"/>
              <a:gd name="connsiteY37" fmla="*/ 653774 h 1364974"/>
              <a:gd name="connsiteX38" fmla="*/ 927652 w 3392556"/>
              <a:gd name="connsiteY38" fmla="*/ 574261 h 1364974"/>
              <a:gd name="connsiteX39" fmla="*/ 909982 w 3392556"/>
              <a:gd name="connsiteY39" fmla="*/ 574261 h 1364974"/>
              <a:gd name="connsiteX40" fmla="*/ 909982 w 3392556"/>
              <a:gd name="connsiteY40" fmla="*/ 538922 h 1364974"/>
              <a:gd name="connsiteX41" fmla="*/ 883478 w 3392556"/>
              <a:gd name="connsiteY41" fmla="*/ 538922 h 1364974"/>
              <a:gd name="connsiteX42" fmla="*/ 883478 w 3392556"/>
              <a:gd name="connsiteY42" fmla="*/ 508000 h 1364974"/>
              <a:gd name="connsiteX43" fmla="*/ 821635 w 3392556"/>
              <a:gd name="connsiteY43" fmla="*/ 508000 h 1364974"/>
              <a:gd name="connsiteX44" fmla="*/ 821635 w 3392556"/>
              <a:gd name="connsiteY44" fmla="*/ 485913 h 1364974"/>
              <a:gd name="connsiteX45" fmla="*/ 777461 w 3392556"/>
              <a:gd name="connsiteY45" fmla="*/ 485913 h 1364974"/>
              <a:gd name="connsiteX46" fmla="*/ 777461 w 3392556"/>
              <a:gd name="connsiteY46" fmla="*/ 468244 h 1364974"/>
              <a:gd name="connsiteX47" fmla="*/ 737704 w 3392556"/>
              <a:gd name="connsiteY47" fmla="*/ 468244 h 1364974"/>
              <a:gd name="connsiteX48" fmla="*/ 737704 w 3392556"/>
              <a:gd name="connsiteY48" fmla="*/ 450574 h 1364974"/>
              <a:gd name="connsiteX49" fmla="*/ 689113 w 3392556"/>
              <a:gd name="connsiteY49" fmla="*/ 450574 h 1364974"/>
              <a:gd name="connsiteX50" fmla="*/ 689113 w 3392556"/>
              <a:gd name="connsiteY50" fmla="*/ 291548 h 1364974"/>
              <a:gd name="connsiteX51" fmla="*/ 658191 w 3392556"/>
              <a:gd name="connsiteY51" fmla="*/ 291548 h 1364974"/>
              <a:gd name="connsiteX52" fmla="*/ 658191 w 3392556"/>
              <a:gd name="connsiteY52" fmla="*/ 256209 h 1364974"/>
              <a:gd name="connsiteX53" fmla="*/ 614017 w 3392556"/>
              <a:gd name="connsiteY53" fmla="*/ 256209 h 1364974"/>
              <a:gd name="connsiteX54" fmla="*/ 614017 w 3392556"/>
              <a:gd name="connsiteY54" fmla="*/ 216452 h 1364974"/>
              <a:gd name="connsiteX55" fmla="*/ 521252 w 3392556"/>
              <a:gd name="connsiteY55" fmla="*/ 216452 h 1364974"/>
              <a:gd name="connsiteX56" fmla="*/ 521252 w 3392556"/>
              <a:gd name="connsiteY56" fmla="*/ 207618 h 1364974"/>
              <a:gd name="connsiteX57" fmla="*/ 481495 w 3392556"/>
              <a:gd name="connsiteY57" fmla="*/ 207618 h 1364974"/>
              <a:gd name="connsiteX58" fmla="*/ 481495 w 3392556"/>
              <a:gd name="connsiteY58" fmla="*/ 159026 h 1364974"/>
              <a:gd name="connsiteX59" fmla="*/ 441739 w 3392556"/>
              <a:gd name="connsiteY59" fmla="*/ 159026 h 1364974"/>
              <a:gd name="connsiteX60" fmla="*/ 441739 w 3392556"/>
              <a:gd name="connsiteY60" fmla="*/ 128105 h 1364974"/>
              <a:gd name="connsiteX61" fmla="*/ 353391 w 3392556"/>
              <a:gd name="connsiteY61" fmla="*/ 128105 h 1364974"/>
              <a:gd name="connsiteX62" fmla="*/ 353391 w 3392556"/>
              <a:gd name="connsiteY62" fmla="*/ 110435 h 1364974"/>
              <a:gd name="connsiteX63" fmla="*/ 229704 w 3392556"/>
              <a:gd name="connsiteY63" fmla="*/ 110435 h 1364974"/>
              <a:gd name="connsiteX64" fmla="*/ 229704 w 3392556"/>
              <a:gd name="connsiteY64" fmla="*/ 39757 h 1364974"/>
              <a:gd name="connsiteX65" fmla="*/ 145774 w 3392556"/>
              <a:gd name="connsiteY65" fmla="*/ 39757 h 1364974"/>
              <a:gd name="connsiteX66" fmla="*/ 145774 w 3392556"/>
              <a:gd name="connsiteY66" fmla="*/ 39757 h 1364974"/>
              <a:gd name="connsiteX67" fmla="*/ 145774 w 3392556"/>
              <a:gd name="connsiteY67" fmla="*/ 0 h 1364974"/>
              <a:gd name="connsiteX68" fmla="*/ 0 w 3392556"/>
              <a:gd name="connsiteY68" fmla="*/ 0 h 136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392556" h="1364974">
                <a:moveTo>
                  <a:pt x="3392556" y="1364974"/>
                </a:moveTo>
                <a:lnTo>
                  <a:pt x="3043582" y="1364974"/>
                </a:lnTo>
                <a:lnTo>
                  <a:pt x="3043582" y="1258957"/>
                </a:lnTo>
                <a:lnTo>
                  <a:pt x="2164522" y="1258957"/>
                </a:lnTo>
                <a:lnTo>
                  <a:pt x="2164522" y="1214783"/>
                </a:lnTo>
                <a:lnTo>
                  <a:pt x="2146852" y="1214783"/>
                </a:lnTo>
                <a:lnTo>
                  <a:pt x="2146852" y="1161774"/>
                </a:lnTo>
                <a:lnTo>
                  <a:pt x="2071756" y="1161774"/>
                </a:lnTo>
                <a:lnTo>
                  <a:pt x="2071756" y="1113183"/>
                </a:lnTo>
                <a:lnTo>
                  <a:pt x="1722782" y="1113183"/>
                </a:lnTo>
                <a:lnTo>
                  <a:pt x="1722782" y="1086679"/>
                </a:lnTo>
                <a:lnTo>
                  <a:pt x="1652104" y="1086679"/>
                </a:lnTo>
                <a:lnTo>
                  <a:pt x="1652104" y="1051339"/>
                </a:lnTo>
                <a:lnTo>
                  <a:pt x="1537252" y="1051339"/>
                </a:lnTo>
                <a:lnTo>
                  <a:pt x="1537252" y="1029252"/>
                </a:lnTo>
                <a:lnTo>
                  <a:pt x="1488661" y="1029252"/>
                </a:lnTo>
                <a:lnTo>
                  <a:pt x="1488661" y="1002748"/>
                </a:lnTo>
                <a:lnTo>
                  <a:pt x="1448904" y="1002748"/>
                </a:lnTo>
                <a:lnTo>
                  <a:pt x="1448904" y="971826"/>
                </a:lnTo>
                <a:lnTo>
                  <a:pt x="1417982" y="971826"/>
                </a:lnTo>
                <a:lnTo>
                  <a:pt x="1417982" y="940905"/>
                </a:lnTo>
                <a:lnTo>
                  <a:pt x="1263374" y="940905"/>
                </a:lnTo>
                <a:lnTo>
                  <a:pt x="1263374" y="901148"/>
                </a:lnTo>
                <a:lnTo>
                  <a:pt x="1228035" y="901148"/>
                </a:lnTo>
                <a:lnTo>
                  <a:pt x="1228035" y="879061"/>
                </a:lnTo>
                <a:lnTo>
                  <a:pt x="1205948" y="879061"/>
                </a:lnTo>
                <a:lnTo>
                  <a:pt x="1205948" y="843722"/>
                </a:lnTo>
                <a:lnTo>
                  <a:pt x="1166191" y="843722"/>
                </a:lnTo>
                <a:lnTo>
                  <a:pt x="1166191" y="799548"/>
                </a:lnTo>
                <a:lnTo>
                  <a:pt x="1126435" y="799548"/>
                </a:lnTo>
                <a:lnTo>
                  <a:pt x="1126435" y="764209"/>
                </a:lnTo>
                <a:lnTo>
                  <a:pt x="1069008" y="764209"/>
                </a:lnTo>
                <a:lnTo>
                  <a:pt x="1069008" y="737705"/>
                </a:lnTo>
                <a:lnTo>
                  <a:pt x="1011582" y="737705"/>
                </a:lnTo>
                <a:lnTo>
                  <a:pt x="1011582" y="711200"/>
                </a:lnTo>
                <a:lnTo>
                  <a:pt x="954156" y="711200"/>
                </a:lnTo>
                <a:lnTo>
                  <a:pt x="954156" y="653774"/>
                </a:lnTo>
                <a:lnTo>
                  <a:pt x="927652" y="653774"/>
                </a:lnTo>
                <a:lnTo>
                  <a:pt x="927652" y="574261"/>
                </a:lnTo>
                <a:lnTo>
                  <a:pt x="909982" y="574261"/>
                </a:lnTo>
                <a:lnTo>
                  <a:pt x="909982" y="538922"/>
                </a:lnTo>
                <a:lnTo>
                  <a:pt x="883478" y="538922"/>
                </a:lnTo>
                <a:lnTo>
                  <a:pt x="883478" y="508000"/>
                </a:lnTo>
                <a:lnTo>
                  <a:pt x="821635" y="508000"/>
                </a:lnTo>
                <a:lnTo>
                  <a:pt x="821635" y="485913"/>
                </a:lnTo>
                <a:lnTo>
                  <a:pt x="777461" y="485913"/>
                </a:lnTo>
                <a:lnTo>
                  <a:pt x="777461" y="468244"/>
                </a:lnTo>
                <a:lnTo>
                  <a:pt x="737704" y="468244"/>
                </a:lnTo>
                <a:lnTo>
                  <a:pt x="737704" y="450574"/>
                </a:lnTo>
                <a:lnTo>
                  <a:pt x="689113" y="450574"/>
                </a:lnTo>
                <a:lnTo>
                  <a:pt x="689113" y="291548"/>
                </a:lnTo>
                <a:lnTo>
                  <a:pt x="658191" y="291548"/>
                </a:lnTo>
                <a:lnTo>
                  <a:pt x="658191" y="256209"/>
                </a:lnTo>
                <a:lnTo>
                  <a:pt x="614017" y="256209"/>
                </a:lnTo>
                <a:lnTo>
                  <a:pt x="614017" y="216452"/>
                </a:lnTo>
                <a:lnTo>
                  <a:pt x="521252" y="216452"/>
                </a:lnTo>
                <a:lnTo>
                  <a:pt x="521252" y="207618"/>
                </a:lnTo>
                <a:lnTo>
                  <a:pt x="481495" y="207618"/>
                </a:lnTo>
                <a:lnTo>
                  <a:pt x="481495" y="159026"/>
                </a:lnTo>
                <a:lnTo>
                  <a:pt x="441739" y="159026"/>
                </a:lnTo>
                <a:lnTo>
                  <a:pt x="441739" y="128105"/>
                </a:lnTo>
                <a:lnTo>
                  <a:pt x="353391" y="128105"/>
                </a:lnTo>
                <a:lnTo>
                  <a:pt x="353391" y="110435"/>
                </a:lnTo>
                <a:lnTo>
                  <a:pt x="229704" y="110435"/>
                </a:lnTo>
                <a:lnTo>
                  <a:pt x="229704" y="39757"/>
                </a:lnTo>
                <a:lnTo>
                  <a:pt x="145774" y="39757"/>
                </a:lnTo>
                <a:lnTo>
                  <a:pt x="145774" y="39757"/>
                </a:lnTo>
                <a:lnTo>
                  <a:pt x="145774" y="0"/>
                </a:lnTo>
                <a:lnTo>
                  <a:pt x="0" y="0"/>
                </a:lnTo>
              </a:path>
            </a:pathLst>
          </a:custGeom>
          <a:noFill/>
          <a:ln w="28575">
            <a:solidFill>
              <a:schemeClr val="accent1"/>
            </a:solidFill>
            <a:miter lim="800000"/>
            <a:headEnd/>
            <a:tailEnd/>
          </a:ln>
        </p:spPr>
        <p:txBody>
          <a:bodyPr rtlCol="0" anchor="ctr"/>
          <a:lstStyle/>
          <a:p>
            <a:pPr algn="ctr"/>
            <a:endParaRPr lang="en-US"/>
          </a:p>
        </p:txBody>
      </p:sp>
      <p:sp>
        <p:nvSpPr>
          <p:cNvPr id="541" name="Freeform: Shape 540">
            <a:extLst>
              <a:ext uri="{FF2B5EF4-FFF2-40B4-BE49-F238E27FC236}">
                <a16:creationId xmlns:a16="http://schemas.microsoft.com/office/drawing/2014/main" id="{A51B4CBF-C5B3-146A-BCDF-CB4D8879AAD1}"/>
              </a:ext>
            </a:extLst>
          </p:cNvPr>
          <p:cNvSpPr/>
          <p:nvPr/>
        </p:nvSpPr>
        <p:spPr bwMode="auto">
          <a:xfrm>
            <a:off x="7120835" y="2690191"/>
            <a:ext cx="3449982" cy="1766957"/>
          </a:xfrm>
          <a:custGeom>
            <a:avLst/>
            <a:gdLst>
              <a:gd name="connsiteX0" fmla="*/ 3449982 w 3449982"/>
              <a:gd name="connsiteY0" fmla="*/ 1766957 h 1766957"/>
              <a:gd name="connsiteX1" fmla="*/ 2372139 w 3449982"/>
              <a:gd name="connsiteY1" fmla="*/ 1766957 h 1766957"/>
              <a:gd name="connsiteX2" fmla="*/ 2372139 w 3449982"/>
              <a:gd name="connsiteY2" fmla="*/ 1700696 h 1766957"/>
              <a:gd name="connsiteX3" fmla="*/ 2173356 w 3449982"/>
              <a:gd name="connsiteY3" fmla="*/ 1700696 h 1766957"/>
              <a:gd name="connsiteX4" fmla="*/ 2173356 w 3449982"/>
              <a:gd name="connsiteY4" fmla="*/ 1674192 h 1766957"/>
              <a:gd name="connsiteX5" fmla="*/ 2138017 w 3449982"/>
              <a:gd name="connsiteY5" fmla="*/ 1674192 h 1766957"/>
              <a:gd name="connsiteX6" fmla="*/ 2138017 w 3449982"/>
              <a:gd name="connsiteY6" fmla="*/ 1638852 h 1766957"/>
              <a:gd name="connsiteX7" fmla="*/ 1961322 w 3449982"/>
              <a:gd name="connsiteY7" fmla="*/ 1638852 h 1766957"/>
              <a:gd name="connsiteX8" fmla="*/ 1961322 w 3449982"/>
              <a:gd name="connsiteY8" fmla="*/ 1616766 h 1766957"/>
              <a:gd name="connsiteX9" fmla="*/ 1833217 w 3449982"/>
              <a:gd name="connsiteY9" fmla="*/ 1616766 h 1766957"/>
              <a:gd name="connsiteX10" fmla="*/ 1833217 w 3449982"/>
              <a:gd name="connsiteY10" fmla="*/ 1594679 h 1766957"/>
              <a:gd name="connsiteX11" fmla="*/ 1802295 w 3449982"/>
              <a:gd name="connsiteY11" fmla="*/ 1594679 h 1766957"/>
              <a:gd name="connsiteX12" fmla="*/ 1802295 w 3449982"/>
              <a:gd name="connsiteY12" fmla="*/ 1559339 h 1766957"/>
              <a:gd name="connsiteX13" fmla="*/ 1643269 w 3449982"/>
              <a:gd name="connsiteY13" fmla="*/ 1559339 h 1766957"/>
              <a:gd name="connsiteX14" fmla="*/ 1643269 w 3449982"/>
              <a:gd name="connsiteY14" fmla="*/ 1546087 h 1766957"/>
              <a:gd name="connsiteX15" fmla="*/ 1563756 w 3449982"/>
              <a:gd name="connsiteY15" fmla="*/ 1546087 h 1766957"/>
              <a:gd name="connsiteX16" fmla="*/ 1563756 w 3449982"/>
              <a:gd name="connsiteY16" fmla="*/ 1519583 h 1766957"/>
              <a:gd name="connsiteX17" fmla="*/ 1532835 w 3449982"/>
              <a:gd name="connsiteY17" fmla="*/ 1519583 h 1766957"/>
              <a:gd name="connsiteX18" fmla="*/ 1532835 w 3449982"/>
              <a:gd name="connsiteY18" fmla="*/ 1479826 h 1766957"/>
              <a:gd name="connsiteX19" fmla="*/ 1497495 w 3449982"/>
              <a:gd name="connsiteY19" fmla="*/ 1479826 h 1766957"/>
              <a:gd name="connsiteX20" fmla="*/ 1515165 w 3449982"/>
              <a:gd name="connsiteY20" fmla="*/ 1462156 h 1766957"/>
              <a:gd name="connsiteX21" fmla="*/ 1466574 w 3449982"/>
              <a:gd name="connsiteY21" fmla="*/ 1462156 h 1766957"/>
              <a:gd name="connsiteX22" fmla="*/ 1466574 w 3449982"/>
              <a:gd name="connsiteY22" fmla="*/ 1431235 h 1766957"/>
              <a:gd name="connsiteX23" fmla="*/ 1395895 w 3449982"/>
              <a:gd name="connsiteY23" fmla="*/ 1431235 h 1766957"/>
              <a:gd name="connsiteX24" fmla="*/ 1395895 w 3449982"/>
              <a:gd name="connsiteY24" fmla="*/ 1413566 h 1766957"/>
              <a:gd name="connsiteX25" fmla="*/ 1289878 w 3449982"/>
              <a:gd name="connsiteY25" fmla="*/ 1413566 h 1766957"/>
              <a:gd name="connsiteX26" fmla="*/ 1289878 w 3449982"/>
              <a:gd name="connsiteY26" fmla="*/ 1364974 h 1766957"/>
              <a:gd name="connsiteX27" fmla="*/ 1258956 w 3449982"/>
              <a:gd name="connsiteY27" fmla="*/ 1364974 h 1766957"/>
              <a:gd name="connsiteX28" fmla="*/ 1258956 w 3449982"/>
              <a:gd name="connsiteY28" fmla="*/ 1289879 h 1766957"/>
              <a:gd name="connsiteX29" fmla="*/ 1236869 w 3449982"/>
              <a:gd name="connsiteY29" fmla="*/ 1289879 h 1766957"/>
              <a:gd name="connsiteX30" fmla="*/ 1236869 w 3449982"/>
              <a:gd name="connsiteY30" fmla="*/ 1223618 h 1766957"/>
              <a:gd name="connsiteX31" fmla="*/ 1214782 w 3449982"/>
              <a:gd name="connsiteY31" fmla="*/ 1223618 h 1766957"/>
              <a:gd name="connsiteX32" fmla="*/ 1214782 w 3449982"/>
              <a:gd name="connsiteY32" fmla="*/ 1166192 h 1766957"/>
              <a:gd name="connsiteX33" fmla="*/ 1197113 w 3449982"/>
              <a:gd name="connsiteY33" fmla="*/ 1166192 h 1766957"/>
              <a:gd name="connsiteX34" fmla="*/ 1197113 w 3449982"/>
              <a:gd name="connsiteY34" fmla="*/ 1117600 h 1766957"/>
              <a:gd name="connsiteX35" fmla="*/ 1166191 w 3449982"/>
              <a:gd name="connsiteY35" fmla="*/ 1117600 h 1766957"/>
              <a:gd name="connsiteX36" fmla="*/ 1166191 w 3449982"/>
              <a:gd name="connsiteY36" fmla="*/ 1086679 h 1766957"/>
              <a:gd name="connsiteX37" fmla="*/ 1139687 w 3449982"/>
              <a:gd name="connsiteY37" fmla="*/ 1086679 h 1766957"/>
              <a:gd name="connsiteX38" fmla="*/ 1139687 w 3449982"/>
              <a:gd name="connsiteY38" fmla="*/ 1051339 h 1766957"/>
              <a:gd name="connsiteX39" fmla="*/ 1042504 w 3449982"/>
              <a:gd name="connsiteY39" fmla="*/ 1051339 h 1766957"/>
              <a:gd name="connsiteX40" fmla="*/ 1042504 w 3449982"/>
              <a:gd name="connsiteY40" fmla="*/ 1029252 h 1766957"/>
              <a:gd name="connsiteX41" fmla="*/ 985078 w 3449982"/>
              <a:gd name="connsiteY41" fmla="*/ 1029252 h 1766957"/>
              <a:gd name="connsiteX42" fmla="*/ 985078 w 3449982"/>
              <a:gd name="connsiteY42" fmla="*/ 1002748 h 1766957"/>
              <a:gd name="connsiteX43" fmla="*/ 949739 w 3449982"/>
              <a:gd name="connsiteY43" fmla="*/ 1002748 h 1766957"/>
              <a:gd name="connsiteX44" fmla="*/ 949739 w 3449982"/>
              <a:gd name="connsiteY44" fmla="*/ 927652 h 1766957"/>
              <a:gd name="connsiteX45" fmla="*/ 914400 w 3449982"/>
              <a:gd name="connsiteY45" fmla="*/ 927652 h 1766957"/>
              <a:gd name="connsiteX46" fmla="*/ 914400 w 3449982"/>
              <a:gd name="connsiteY46" fmla="*/ 803966 h 1766957"/>
              <a:gd name="connsiteX47" fmla="*/ 896730 w 3449982"/>
              <a:gd name="connsiteY47" fmla="*/ 803966 h 1766957"/>
              <a:gd name="connsiteX48" fmla="*/ 896730 w 3449982"/>
              <a:gd name="connsiteY48" fmla="*/ 750957 h 1766957"/>
              <a:gd name="connsiteX49" fmla="*/ 773043 w 3449982"/>
              <a:gd name="connsiteY49" fmla="*/ 750957 h 1766957"/>
              <a:gd name="connsiteX50" fmla="*/ 773043 w 3449982"/>
              <a:gd name="connsiteY50" fmla="*/ 693531 h 1766957"/>
              <a:gd name="connsiteX51" fmla="*/ 715617 w 3449982"/>
              <a:gd name="connsiteY51" fmla="*/ 693531 h 1766957"/>
              <a:gd name="connsiteX52" fmla="*/ 715617 w 3449982"/>
              <a:gd name="connsiteY52" fmla="*/ 644939 h 1766957"/>
              <a:gd name="connsiteX53" fmla="*/ 689113 w 3449982"/>
              <a:gd name="connsiteY53" fmla="*/ 644939 h 1766957"/>
              <a:gd name="connsiteX54" fmla="*/ 689113 w 3449982"/>
              <a:gd name="connsiteY54" fmla="*/ 534505 h 1766957"/>
              <a:gd name="connsiteX55" fmla="*/ 662608 w 3449982"/>
              <a:gd name="connsiteY55" fmla="*/ 534505 h 1766957"/>
              <a:gd name="connsiteX56" fmla="*/ 662608 w 3449982"/>
              <a:gd name="connsiteY56" fmla="*/ 437322 h 1766957"/>
              <a:gd name="connsiteX57" fmla="*/ 561008 w 3449982"/>
              <a:gd name="connsiteY57" fmla="*/ 437322 h 1766957"/>
              <a:gd name="connsiteX58" fmla="*/ 561008 w 3449982"/>
              <a:gd name="connsiteY58" fmla="*/ 362226 h 1766957"/>
              <a:gd name="connsiteX59" fmla="*/ 490330 w 3449982"/>
              <a:gd name="connsiteY59" fmla="*/ 362226 h 1766957"/>
              <a:gd name="connsiteX60" fmla="*/ 490330 w 3449982"/>
              <a:gd name="connsiteY60" fmla="*/ 300383 h 1766957"/>
              <a:gd name="connsiteX61" fmla="*/ 450574 w 3449982"/>
              <a:gd name="connsiteY61" fmla="*/ 300383 h 1766957"/>
              <a:gd name="connsiteX62" fmla="*/ 450574 w 3449982"/>
              <a:gd name="connsiteY62" fmla="*/ 198783 h 1766957"/>
              <a:gd name="connsiteX63" fmla="*/ 388730 w 3449982"/>
              <a:gd name="connsiteY63" fmla="*/ 198783 h 1766957"/>
              <a:gd name="connsiteX64" fmla="*/ 388730 w 3449982"/>
              <a:gd name="connsiteY64" fmla="*/ 172279 h 1766957"/>
              <a:gd name="connsiteX65" fmla="*/ 265043 w 3449982"/>
              <a:gd name="connsiteY65" fmla="*/ 172279 h 1766957"/>
              <a:gd name="connsiteX66" fmla="*/ 265043 w 3449982"/>
              <a:gd name="connsiteY66" fmla="*/ 185531 h 1766957"/>
              <a:gd name="connsiteX67" fmla="*/ 265043 w 3449982"/>
              <a:gd name="connsiteY67" fmla="*/ 132522 h 1766957"/>
              <a:gd name="connsiteX68" fmla="*/ 216452 w 3449982"/>
              <a:gd name="connsiteY68" fmla="*/ 132522 h 1766957"/>
              <a:gd name="connsiteX69" fmla="*/ 216452 w 3449982"/>
              <a:gd name="connsiteY69" fmla="*/ 57426 h 1766957"/>
              <a:gd name="connsiteX70" fmla="*/ 141356 w 3449982"/>
              <a:gd name="connsiteY70" fmla="*/ 57426 h 1766957"/>
              <a:gd name="connsiteX71" fmla="*/ 141356 w 3449982"/>
              <a:gd name="connsiteY71" fmla="*/ 26505 h 1766957"/>
              <a:gd name="connsiteX72" fmla="*/ 75095 w 3449982"/>
              <a:gd name="connsiteY72" fmla="*/ 26505 h 1766957"/>
              <a:gd name="connsiteX73" fmla="*/ 75095 w 3449982"/>
              <a:gd name="connsiteY73" fmla="*/ 0 h 1766957"/>
              <a:gd name="connsiteX74" fmla="*/ 0 w 3449982"/>
              <a:gd name="connsiteY74" fmla="*/ 0 h 176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449982" h="1766957">
                <a:moveTo>
                  <a:pt x="3449982" y="1766957"/>
                </a:moveTo>
                <a:lnTo>
                  <a:pt x="2372139" y="1766957"/>
                </a:lnTo>
                <a:lnTo>
                  <a:pt x="2372139" y="1700696"/>
                </a:lnTo>
                <a:lnTo>
                  <a:pt x="2173356" y="1700696"/>
                </a:lnTo>
                <a:lnTo>
                  <a:pt x="2173356" y="1674192"/>
                </a:lnTo>
                <a:lnTo>
                  <a:pt x="2138017" y="1674192"/>
                </a:lnTo>
                <a:lnTo>
                  <a:pt x="2138017" y="1638852"/>
                </a:lnTo>
                <a:lnTo>
                  <a:pt x="1961322" y="1638852"/>
                </a:lnTo>
                <a:lnTo>
                  <a:pt x="1961322" y="1616766"/>
                </a:lnTo>
                <a:lnTo>
                  <a:pt x="1833217" y="1616766"/>
                </a:lnTo>
                <a:lnTo>
                  <a:pt x="1833217" y="1594679"/>
                </a:lnTo>
                <a:lnTo>
                  <a:pt x="1802295" y="1594679"/>
                </a:lnTo>
                <a:lnTo>
                  <a:pt x="1802295" y="1559339"/>
                </a:lnTo>
                <a:lnTo>
                  <a:pt x="1643269" y="1559339"/>
                </a:lnTo>
                <a:lnTo>
                  <a:pt x="1643269" y="1546087"/>
                </a:lnTo>
                <a:lnTo>
                  <a:pt x="1563756" y="1546087"/>
                </a:lnTo>
                <a:lnTo>
                  <a:pt x="1563756" y="1519583"/>
                </a:lnTo>
                <a:lnTo>
                  <a:pt x="1532835" y="1519583"/>
                </a:lnTo>
                <a:lnTo>
                  <a:pt x="1532835" y="1479826"/>
                </a:lnTo>
                <a:lnTo>
                  <a:pt x="1497495" y="1479826"/>
                </a:lnTo>
                <a:lnTo>
                  <a:pt x="1515165" y="1462156"/>
                </a:lnTo>
                <a:lnTo>
                  <a:pt x="1466574" y="1462156"/>
                </a:lnTo>
                <a:lnTo>
                  <a:pt x="1466574" y="1431235"/>
                </a:lnTo>
                <a:lnTo>
                  <a:pt x="1395895" y="1431235"/>
                </a:lnTo>
                <a:lnTo>
                  <a:pt x="1395895" y="1413566"/>
                </a:lnTo>
                <a:lnTo>
                  <a:pt x="1289878" y="1413566"/>
                </a:lnTo>
                <a:lnTo>
                  <a:pt x="1289878" y="1364974"/>
                </a:lnTo>
                <a:lnTo>
                  <a:pt x="1258956" y="1364974"/>
                </a:lnTo>
                <a:lnTo>
                  <a:pt x="1258956" y="1289879"/>
                </a:lnTo>
                <a:lnTo>
                  <a:pt x="1236869" y="1289879"/>
                </a:lnTo>
                <a:lnTo>
                  <a:pt x="1236869" y="1223618"/>
                </a:lnTo>
                <a:lnTo>
                  <a:pt x="1214782" y="1223618"/>
                </a:lnTo>
                <a:lnTo>
                  <a:pt x="1214782" y="1166192"/>
                </a:lnTo>
                <a:lnTo>
                  <a:pt x="1197113" y="1166192"/>
                </a:lnTo>
                <a:lnTo>
                  <a:pt x="1197113" y="1117600"/>
                </a:lnTo>
                <a:lnTo>
                  <a:pt x="1166191" y="1117600"/>
                </a:lnTo>
                <a:lnTo>
                  <a:pt x="1166191" y="1086679"/>
                </a:lnTo>
                <a:lnTo>
                  <a:pt x="1139687" y="1086679"/>
                </a:lnTo>
                <a:lnTo>
                  <a:pt x="1139687" y="1051339"/>
                </a:lnTo>
                <a:lnTo>
                  <a:pt x="1042504" y="1051339"/>
                </a:lnTo>
                <a:lnTo>
                  <a:pt x="1042504" y="1029252"/>
                </a:lnTo>
                <a:lnTo>
                  <a:pt x="985078" y="1029252"/>
                </a:lnTo>
                <a:lnTo>
                  <a:pt x="985078" y="1002748"/>
                </a:lnTo>
                <a:lnTo>
                  <a:pt x="949739" y="1002748"/>
                </a:lnTo>
                <a:lnTo>
                  <a:pt x="949739" y="927652"/>
                </a:lnTo>
                <a:lnTo>
                  <a:pt x="914400" y="927652"/>
                </a:lnTo>
                <a:lnTo>
                  <a:pt x="914400" y="803966"/>
                </a:lnTo>
                <a:lnTo>
                  <a:pt x="896730" y="803966"/>
                </a:lnTo>
                <a:lnTo>
                  <a:pt x="896730" y="750957"/>
                </a:lnTo>
                <a:lnTo>
                  <a:pt x="773043" y="750957"/>
                </a:lnTo>
                <a:lnTo>
                  <a:pt x="773043" y="693531"/>
                </a:lnTo>
                <a:lnTo>
                  <a:pt x="715617" y="693531"/>
                </a:lnTo>
                <a:lnTo>
                  <a:pt x="715617" y="644939"/>
                </a:lnTo>
                <a:lnTo>
                  <a:pt x="689113" y="644939"/>
                </a:lnTo>
                <a:lnTo>
                  <a:pt x="689113" y="534505"/>
                </a:lnTo>
                <a:lnTo>
                  <a:pt x="662608" y="534505"/>
                </a:lnTo>
                <a:lnTo>
                  <a:pt x="662608" y="437322"/>
                </a:lnTo>
                <a:lnTo>
                  <a:pt x="561008" y="437322"/>
                </a:lnTo>
                <a:lnTo>
                  <a:pt x="561008" y="362226"/>
                </a:lnTo>
                <a:lnTo>
                  <a:pt x="490330" y="362226"/>
                </a:lnTo>
                <a:lnTo>
                  <a:pt x="490330" y="300383"/>
                </a:lnTo>
                <a:lnTo>
                  <a:pt x="450574" y="300383"/>
                </a:lnTo>
                <a:lnTo>
                  <a:pt x="450574" y="198783"/>
                </a:lnTo>
                <a:lnTo>
                  <a:pt x="388730" y="198783"/>
                </a:lnTo>
                <a:lnTo>
                  <a:pt x="388730" y="172279"/>
                </a:lnTo>
                <a:lnTo>
                  <a:pt x="265043" y="172279"/>
                </a:lnTo>
                <a:lnTo>
                  <a:pt x="265043" y="185531"/>
                </a:lnTo>
                <a:lnTo>
                  <a:pt x="265043" y="132522"/>
                </a:lnTo>
                <a:lnTo>
                  <a:pt x="216452" y="132522"/>
                </a:lnTo>
                <a:lnTo>
                  <a:pt x="216452" y="57426"/>
                </a:lnTo>
                <a:lnTo>
                  <a:pt x="141356" y="57426"/>
                </a:lnTo>
                <a:lnTo>
                  <a:pt x="141356" y="26505"/>
                </a:lnTo>
                <a:lnTo>
                  <a:pt x="75095" y="26505"/>
                </a:lnTo>
                <a:lnTo>
                  <a:pt x="75095" y="0"/>
                </a:lnTo>
                <a:lnTo>
                  <a:pt x="0" y="0"/>
                </a:lnTo>
              </a:path>
            </a:pathLst>
          </a:custGeom>
          <a:noFill/>
          <a:ln w="28575">
            <a:solidFill>
              <a:schemeClr val="accent3"/>
            </a:solidFill>
            <a:miter lim="800000"/>
            <a:headEnd/>
            <a:tailEnd/>
          </a:ln>
        </p:spPr>
        <p:txBody>
          <a:bodyPr rtlCol="0" anchor="ctr"/>
          <a:lstStyle/>
          <a:p>
            <a:pPr algn="ctr"/>
            <a:endParaRPr lang="en-US"/>
          </a:p>
        </p:txBody>
      </p:sp>
      <p:grpSp>
        <p:nvGrpSpPr>
          <p:cNvPr id="546" name="Group 545">
            <a:extLst>
              <a:ext uri="{FF2B5EF4-FFF2-40B4-BE49-F238E27FC236}">
                <a16:creationId xmlns:a16="http://schemas.microsoft.com/office/drawing/2014/main" id="{3CC16607-3351-A927-0F8E-05B72C5A285A}"/>
              </a:ext>
            </a:extLst>
          </p:cNvPr>
          <p:cNvGrpSpPr/>
          <p:nvPr/>
        </p:nvGrpSpPr>
        <p:grpSpPr>
          <a:xfrm>
            <a:off x="10544821" y="4432364"/>
            <a:ext cx="42073" cy="42073"/>
            <a:chOff x="4044210" y="3548209"/>
            <a:chExt cx="42073" cy="42073"/>
          </a:xfrm>
        </p:grpSpPr>
        <p:cxnSp>
          <p:nvCxnSpPr>
            <p:cNvPr id="676" name="Straight Connector 675">
              <a:extLst>
                <a:ext uri="{FF2B5EF4-FFF2-40B4-BE49-F238E27FC236}">
                  <a16:creationId xmlns:a16="http://schemas.microsoft.com/office/drawing/2014/main" id="{01F0C692-3A64-253F-D60B-7368EB89CBF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77" name="Straight Connector 676">
              <a:extLst>
                <a:ext uri="{FF2B5EF4-FFF2-40B4-BE49-F238E27FC236}">
                  <a16:creationId xmlns:a16="http://schemas.microsoft.com/office/drawing/2014/main" id="{BBF79D51-63D9-F824-76E0-D9008D2F2A1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47" name="Group 546">
            <a:extLst>
              <a:ext uri="{FF2B5EF4-FFF2-40B4-BE49-F238E27FC236}">
                <a16:creationId xmlns:a16="http://schemas.microsoft.com/office/drawing/2014/main" id="{15D6E317-B8AA-F5CC-E346-607E680F2B14}"/>
              </a:ext>
            </a:extLst>
          </p:cNvPr>
          <p:cNvGrpSpPr/>
          <p:nvPr/>
        </p:nvGrpSpPr>
        <p:grpSpPr>
          <a:xfrm>
            <a:off x="10234581" y="4432364"/>
            <a:ext cx="42073" cy="42073"/>
            <a:chOff x="4044210" y="3548209"/>
            <a:chExt cx="42073" cy="42073"/>
          </a:xfrm>
        </p:grpSpPr>
        <p:cxnSp>
          <p:nvCxnSpPr>
            <p:cNvPr id="674" name="Straight Connector 673">
              <a:extLst>
                <a:ext uri="{FF2B5EF4-FFF2-40B4-BE49-F238E27FC236}">
                  <a16:creationId xmlns:a16="http://schemas.microsoft.com/office/drawing/2014/main" id="{0FA0B964-E41E-F207-D9BA-77495987C50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75" name="Straight Connector 674">
              <a:extLst>
                <a:ext uri="{FF2B5EF4-FFF2-40B4-BE49-F238E27FC236}">
                  <a16:creationId xmlns:a16="http://schemas.microsoft.com/office/drawing/2014/main" id="{7000A698-759A-452E-46A1-4862FD695EA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49" name="Group 548">
            <a:extLst>
              <a:ext uri="{FF2B5EF4-FFF2-40B4-BE49-F238E27FC236}">
                <a16:creationId xmlns:a16="http://schemas.microsoft.com/office/drawing/2014/main" id="{1CB926AC-90A3-4FBA-D9F7-E501CF0E6C05}"/>
              </a:ext>
            </a:extLst>
          </p:cNvPr>
          <p:cNvGrpSpPr/>
          <p:nvPr/>
        </p:nvGrpSpPr>
        <p:grpSpPr>
          <a:xfrm>
            <a:off x="9581346" y="4432364"/>
            <a:ext cx="42073" cy="42073"/>
            <a:chOff x="4044210" y="3548209"/>
            <a:chExt cx="42073" cy="42073"/>
          </a:xfrm>
        </p:grpSpPr>
        <p:cxnSp>
          <p:nvCxnSpPr>
            <p:cNvPr id="670" name="Straight Connector 669">
              <a:extLst>
                <a:ext uri="{FF2B5EF4-FFF2-40B4-BE49-F238E27FC236}">
                  <a16:creationId xmlns:a16="http://schemas.microsoft.com/office/drawing/2014/main" id="{AC1B9BFE-81A7-03B8-1610-018A1C88DB5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71" name="Straight Connector 670">
              <a:extLst>
                <a:ext uri="{FF2B5EF4-FFF2-40B4-BE49-F238E27FC236}">
                  <a16:creationId xmlns:a16="http://schemas.microsoft.com/office/drawing/2014/main" id="{445B6BD4-F2D8-4245-AA81-3FEFC450809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2" name="Group 551">
            <a:extLst>
              <a:ext uri="{FF2B5EF4-FFF2-40B4-BE49-F238E27FC236}">
                <a16:creationId xmlns:a16="http://schemas.microsoft.com/office/drawing/2014/main" id="{1B80327E-BC98-19AB-E9FB-5F182B1A5E7E}"/>
              </a:ext>
            </a:extLst>
          </p:cNvPr>
          <p:cNvGrpSpPr/>
          <p:nvPr/>
        </p:nvGrpSpPr>
        <p:grpSpPr>
          <a:xfrm>
            <a:off x="9396457" y="4366298"/>
            <a:ext cx="42073" cy="42073"/>
            <a:chOff x="4044210" y="3548209"/>
            <a:chExt cx="42073" cy="42073"/>
          </a:xfrm>
        </p:grpSpPr>
        <p:cxnSp>
          <p:nvCxnSpPr>
            <p:cNvPr id="664" name="Straight Connector 663">
              <a:extLst>
                <a:ext uri="{FF2B5EF4-FFF2-40B4-BE49-F238E27FC236}">
                  <a16:creationId xmlns:a16="http://schemas.microsoft.com/office/drawing/2014/main" id="{89FC5786-ED8B-1B3A-D5CB-FDF3439CE6A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65" name="Straight Connector 664">
              <a:extLst>
                <a:ext uri="{FF2B5EF4-FFF2-40B4-BE49-F238E27FC236}">
                  <a16:creationId xmlns:a16="http://schemas.microsoft.com/office/drawing/2014/main" id="{AD4DB75C-B530-3C87-D5A4-C5E4F30B986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3" name="Group 552">
            <a:extLst>
              <a:ext uri="{FF2B5EF4-FFF2-40B4-BE49-F238E27FC236}">
                <a16:creationId xmlns:a16="http://schemas.microsoft.com/office/drawing/2014/main" id="{C5271541-ACFD-D210-99F1-9BBE207D9604}"/>
              </a:ext>
            </a:extLst>
          </p:cNvPr>
          <p:cNvGrpSpPr/>
          <p:nvPr/>
        </p:nvGrpSpPr>
        <p:grpSpPr>
          <a:xfrm>
            <a:off x="8744361" y="4243053"/>
            <a:ext cx="42073" cy="42073"/>
            <a:chOff x="4044210" y="3548209"/>
            <a:chExt cx="42073" cy="42073"/>
          </a:xfrm>
        </p:grpSpPr>
        <p:cxnSp>
          <p:nvCxnSpPr>
            <p:cNvPr id="662" name="Straight Connector 661">
              <a:extLst>
                <a:ext uri="{FF2B5EF4-FFF2-40B4-BE49-F238E27FC236}">
                  <a16:creationId xmlns:a16="http://schemas.microsoft.com/office/drawing/2014/main" id="{6C3BAE80-18DB-DF48-4747-00C12E3327E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63" name="Straight Connector 662">
              <a:extLst>
                <a:ext uri="{FF2B5EF4-FFF2-40B4-BE49-F238E27FC236}">
                  <a16:creationId xmlns:a16="http://schemas.microsoft.com/office/drawing/2014/main" id="{10EA7474-5854-4BED-3555-F8A52B45CE5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4" name="Group 553">
            <a:extLst>
              <a:ext uri="{FF2B5EF4-FFF2-40B4-BE49-F238E27FC236}">
                <a16:creationId xmlns:a16="http://schemas.microsoft.com/office/drawing/2014/main" id="{ED66B745-DEC5-1CD3-2A53-8FBE07DF1B3D}"/>
              </a:ext>
            </a:extLst>
          </p:cNvPr>
          <p:cNvGrpSpPr/>
          <p:nvPr/>
        </p:nvGrpSpPr>
        <p:grpSpPr>
          <a:xfrm>
            <a:off x="8677442" y="4219199"/>
            <a:ext cx="42073" cy="42073"/>
            <a:chOff x="4044210" y="3548209"/>
            <a:chExt cx="42073" cy="42073"/>
          </a:xfrm>
        </p:grpSpPr>
        <p:cxnSp>
          <p:nvCxnSpPr>
            <p:cNvPr id="660" name="Straight Connector 659">
              <a:extLst>
                <a:ext uri="{FF2B5EF4-FFF2-40B4-BE49-F238E27FC236}">
                  <a16:creationId xmlns:a16="http://schemas.microsoft.com/office/drawing/2014/main" id="{04086C2A-A1DF-00A3-37D3-BFF65472A15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61" name="Straight Connector 660">
              <a:extLst>
                <a:ext uri="{FF2B5EF4-FFF2-40B4-BE49-F238E27FC236}">
                  <a16:creationId xmlns:a16="http://schemas.microsoft.com/office/drawing/2014/main" id="{C6DAD097-AD58-2097-BDC1-26DE1D47021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5" name="Group 554">
            <a:extLst>
              <a:ext uri="{FF2B5EF4-FFF2-40B4-BE49-F238E27FC236}">
                <a16:creationId xmlns:a16="http://schemas.microsoft.com/office/drawing/2014/main" id="{AC494F2C-D7EB-90FF-A5FF-953D3F23A40C}"/>
              </a:ext>
            </a:extLst>
          </p:cNvPr>
          <p:cNvGrpSpPr/>
          <p:nvPr/>
        </p:nvGrpSpPr>
        <p:grpSpPr>
          <a:xfrm>
            <a:off x="8954520" y="4294736"/>
            <a:ext cx="42073" cy="42073"/>
            <a:chOff x="4044210" y="3548209"/>
            <a:chExt cx="42073" cy="42073"/>
          </a:xfrm>
        </p:grpSpPr>
        <p:cxnSp>
          <p:nvCxnSpPr>
            <p:cNvPr id="658" name="Straight Connector 657">
              <a:extLst>
                <a:ext uri="{FF2B5EF4-FFF2-40B4-BE49-F238E27FC236}">
                  <a16:creationId xmlns:a16="http://schemas.microsoft.com/office/drawing/2014/main" id="{03D72A60-D3D2-9AD8-5514-E77910B904B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59" name="Straight Connector 658">
              <a:extLst>
                <a:ext uri="{FF2B5EF4-FFF2-40B4-BE49-F238E27FC236}">
                  <a16:creationId xmlns:a16="http://schemas.microsoft.com/office/drawing/2014/main" id="{6D914580-7155-904F-B57B-2AC9E3598A1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6" name="Group 555">
            <a:extLst>
              <a:ext uri="{FF2B5EF4-FFF2-40B4-BE49-F238E27FC236}">
                <a16:creationId xmlns:a16="http://schemas.microsoft.com/office/drawing/2014/main" id="{8D2E50D8-D835-9429-D395-4F87DD4E61AD}"/>
              </a:ext>
            </a:extLst>
          </p:cNvPr>
          <p:cNvGrpSpPr/>
          <p:nvPr/>
        </p:nvGrpSpPr>
        <p:grpSpPr>
          <a:xfrm>
            <a:off x="9004552" y="4286785"/>
            <a:ext cx="42073" cy="42073"/>
            <a:chOff x="4044210" y="3548209"/>
            <a:chExt cx="42073" cy="42073"/>
          </a:xfrm>
        </p:grpSpPr>
        <p:cxnSp>
          <p:nvCxnSpPr>
            <p:cNvPr id="656" name="Straight Connector 655">
              <a:extLst>
                <a:ext uri="{FF2B5EF4-FFF2-40B4-BE49-F238E27FC236}">
                  <a16:creationId xmlns:a16="http://schemas.microsoft.com/office/drawing/2014/main" id="{677CB222-BDE4-DC4B-2380-2E6592BFE41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57" name="Straight Connector 656">
              <a:extLst>
                <a:ext uri="{FF2B5EF4-FFF2-40B4-BE49-F238E27FC236}">
                  <a16:creationId xmlns:a16="http://schemas.microsoft.com/office/drawing/2014/main" id="{84C57058-492B-07C7-D636-D0C4F7D4E67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8" name="Group 557">
            <a:extLst>
              <a:ext uri="{FF2B5EF4-FFF2-40B4-BE49-F238E27FC236}">
                <a16:creationId xmlns:a16="http://schemas.microsoft.com/office/drawing/2014/main" id="{1B201DA7-5D6D-09B1-14C3-1D4ABB4D06EA}"/>
              </a:ext>
            </a:extLst>
          </p:cNvPr>
          <p:cNvGrpSpPr/>
          <p:nvPr/>
        </p:nvGrpSpPr>
        <p:grpSpPr>
          <a:xfrm>
            <a:off x="9256766" y="4366298"/>
            <a:ext cx="42073" cy="42073"/>
            <a:chOff x="4044210" y="3548209"/>
            <a:chExt cx="42073" cy="42073"/>
          </a:xfrm>
        </p:grpSpPr>
        <p:cxnSp>
          <p:nvCxnSpPr>
            <p:cNvPr id="652" name="Straight Connector 651">
              <a:extLst>
                <a:ext uri="{FF2B5EF4-FFF2-40B4-BE49-F238E27FC236}">
                  <a16:creationId xmlns:a16="http://schemas.microsoft.com/office/drawing/2014/main" id="{663AA05F-4F1B-E89D-50EF-0C8E5DDE14D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53" name="Straight Connector 652">
              <a:extLst>
                <a:ext uri="{FF2B5EF4-FFF2-40B4-BE49-F238E27FC236}">
                  <a16:creationId xmlns:a16="http://schemas.microsoft.com/office/drawing/2014/main" id="{BE551742-2CCA-3C4C-02E0-40934AA3233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0" name="Group 559">
            <a:extLst>
              <a:ext uri="{FF2B5EF4-FFF2-40B4-BE49-F238E27FC236}">
                <a16:creationId xmlns:a16="http://schemas.microsoft.com/office/drawing/2014/main" id="{5A8CDFA5-4954-1144-C702-14FBF55E68AC}"/>
              </a:ext>
            </a:extLst>
          </p:cNvPr>
          <p:cNvGrpSpPr/>
          <p:nvPr/>
        </p:nvGrpSpPr>
        <p:grpSpPr>
          <a:xfrm>
            <a:off x="9296725" y="4366298"/>
            <a:ext cx="42073" cy="42073"/>
            <a:chOff x="4044210" y="3548209"/>
            <a:chExt cx="42073" cy="42073"/>
          </a:xfrm>
        </p:grpSpPr>
        <p:cxnSp>
          <p:nvCxnSpPr>
            <p:cNvPr id="648" name="Straight Connector 647">
              <a:extLst>
                <a:ext uri="{FF2B5EF4-FFF2-40B4-BE49-F238E27FC236}">
                  <a16:creationId xmlns:a16="http://schemas.microsoft.com/office/drawing/2014/main" id="{DC286D24-F561-FD9C-B55A-677DC9BC901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49" name="Straight Connector 648">
              <a:extLst>
                <a:ext uri="{FF2B5EF4-FFF2-40B4-BE49-F238E27FC236}">
                  <a16:creationId xmlns:a16="http://schemas.microsoft.com/office/drawing/2014/main" id="{7A93EF1D-2132-DE9C-1F74-002A27A6A50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1" name="Group 560">
            <a:extLst>
              <a:ext uri="{FF2B5EF4-FFF2-40B4-BE49-F238E27FC236}">
                <a16:creationId xmlns:a16="http://schemas.microsoft.com/office/drawing/2014/main" id="{8B571A9E-D801-B4DA-C27B-3387AD592591}"/>
              </a:ext>
            </a:extLst>
          </p:cNvPr>
          <p:cNvGrpSpPr/>
          <p:nvPr/>
        </p:nvGrpSpPr>
        <p:grpSpPr>
          <a:xfrm>
            <a:off x="8822191" y="4231126"/>
            <a:ext cx="42073" cy="42073"/>
            <a:chOff x="4044210" y="3548209"/>
            <a:chExt cx="42073" cy="42073"/>
          </a:xfrm>
        </p:grpSpPr>
        <p:cxnSp>
          <p:nvCxnSpPr>
            <p:cNvPr id="646" name="Straight Connector 645">
              <a:extLst>
                <a:ext uri="{FF2B5EF4-FFF2-40B4-BE49-F238E27FC236}">
                  <a16:creationId xmlns:a16="http://schemas.microsoft.com/office/drawing/2014/main" id="{7FCB4936-1F38-B180-835B-725E8F900AA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47" name="Straight Connector 646">
              <a:extLst>
                <a:ext uri="{FF2B5EF4-FFF2-40B4-BE49-F238E27FC236}">
                  <a16:creationId xmlns:a16="http://schemas.microsoft.com/office/drawing/2014/main" id="{F69FDF1A-1313-5697-2884-A1E0F0288F0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2" name="Group 561">
            <a:extLst>
              <a:ext uri="{FF2B5EF4-FFF2-40B4-BE49-F238E27FC236}">
                <a16:creationId xmlns:a16="http://schemas.microsoft.com/office/drawing/2014/main" id="{280B77FC-2991-07E6-E70D-E358F2797106}"/>
              </a:ext>
            </a:extLst>
          </p:cNvPr>
          <p:cNvGrpSpPr/>
          <p:nvPr/>
        </p:nvGrpSpPr>
        <p:grpSpPr>
          <a:xfrm>
            <a:off x="9159593" y="4314614"/>
            <a:ext cx="42073" cy="42073"/>
            <a:chOff x="4044210" y="3548209"/>
            <a:chExt cx="42073" cy="42073"/>
          </a:xfrm>
        </p:grpSpPr>
        <p:cxnSp>
          <p:nvCxnSpPr>
            <p:cNvPr id="644" name="Straight Connector 643">
              <a:extLst>
                <a:ext uri="{FF2B5EF4-FFF2-40B4-BE49-F238E27FC236}">
                  <a16:creationId xmlns:a16="http://schemas.microsoft.com/office/drawing/2014/main" id="{ACD697E1-08A1-7EC3-8BFB-47901912F7B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45" name="Straight Connector 644">
              <a:extLst>
                <a:ext uri="{FF2B5EF4-FFF2-40B4-BE49-F238E27FC236}">
                  <a16:creationId xmlns:a16="http://schemas.microsoft.com/office/drawing/2014/main" id="{CBDBF838-449D-C923-6E8C-9760DEE6766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0" name="Group 569">
            <a:extLst>
              <a:ext uri="{FF2B5EF4-FFF2-40B4-BE49-F238E27FC236}">
                <a16:creationId xmlns:a16="http://schemas.microsoft.com/office/drawing/2014/main" id="{2D9E2670-482E-BD74-22B8-2A3613BFF230}"/>
              </a:ext>
            </a:extLst>
          </p:cNvPr>
          <p:cNvGrpSpPr/>
          <p:nvPr/>
        </p:nvGrpSpPr>
        <p:grpSpPr>
          <a:xfrm>
            <a:off x="8523667" y="4098565"/>
            <a:ext cx="42073" cy="42073"/>
            <a:chOff x="4044210" y="3548209"/>
            <a:chExt cx="42073" cy="42073"/>
          </a:xfrm>
        </p:grpSpPr>
        <p:cxnSp>
          <p:nvCxnSpPr>
            <p:cNvPr id="628" name="Straight Connector 627">
              <a:extLst>
                <a:ext uri="{FF2B5EF4-FFF2-40B4-BE49-F238E27FC236}">
                  <a16:creationId xmlns:a16="http://schemas.microsoft.com/office/drawing/2014/main" id="{98708986-27AD-A39A-2C8F-40E59062CE1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29" name="Straight Connector 628">
              <a:extLst>
                <a:ext uri="{FF2B5EF4-FFF2-40B4-BE49-F238E27FC236}">
                  <a16:creationId xmlns:a16="http://schemas.microsoft.com/office/drawing/2014/main" id="{263D136F-29FA-6A9E-858F-44023596386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6" name="Group 575">
            <a:extLst>
              <a:ext uri="{FF2B5EF4-FFF2-40B4-BE49-F238E27FC236}">
                <a16:creationId xmlns:a16="http://schemas.microsoft.com/office/drawing/2014/main" id="{AAD67246-CFAC-DCAA-9C1A-51DD75B5CD64}"/>
              </a:ext>
            </a:extLst>
          </p:cNvPr>
          <p:cNvGrpSpPr/>
          <p:nvPr/>
        </p:nvGrpSpPr>
        <p:grpSpPr>
          <a:xfrm>
            <a:off x="8454237" y="4085954"/>
            <a:ext cx="42073" cy="42073"/>
            <a:chOff x="4044210" y="3548209"/>
            <a:chExt cx="42073" cy="42073"/>
          </a:xfrm>
        </p:grpSpPr>
        <p:cxnSp>
          <p:nvCxnSpPr>
            <p:cNvPr id="616" name="Straight Connector 615">
              <a:extLst>
                <a:ext uri="{FF2B5EF4-FFF2-40B4-BE49-F238E27FC236}">
                  <a16:creationId xmlns:a16="http://schemas.microsoft.com/office/drawing/2014/main" id="{624CBF44-3187-978D-DB18-393273AFC9A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17" name="Straight Connector 616">
              <a:extLst>
                <a:ext uri="{FF2B5EF4-FFF2-40B4-BE49-F238E27FC236}">
                  <a16:creationId xmlns:a16="http://schemas.microsoft.com/office/drawing/2014/main" id="{96DA579A-475F-75A2-C15D-5041B3C6F35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9" name="Group 578">
            <a:extLst>
              <a:ext uri="{FF2B5EF4-FFF2-40B4-BE49-F238E27FC236}">
                <a16:creationId xmlns:a16="http://schemas.microsoft.com/office/drawing/2014/main" id="{1404F42F-DD70-D64D-CBE5-8EB0B589F43C}"/>
              </a:ext>
            </a:extLst>
          </p:cNvPr>
          <p:cNvGrpSpPr/>
          <p:nvPr/>
        </p:nvGrpSpPr>
        <p:grpSpPr>
          <a:xfrm>
            <a:off x="8073227" y="3387418"/>
            <a:ext cx="42073" cy="42073"/>
            <a:chOff x="4044210" y="3548209"/>
            <a:chExt cx="42073" cy="42073"/>
          </a:xfrm>
        </p:grpSpPr>
        <p:cxnSp>
          <p:nvCxnSpPr>
            <p:cNvPr id="610" name="Straight Connector 609">
              <a:extLst>
                <a:ext uri="{FF2B5EF4-FFF2-40B4-BE49-F238E27FC236}">
                  <a16:creationId xmlns:a16="http://schemas.microsoft.com/office/drawing/2014/main" id="{983FE431-90C3-1D5F-DA08-6D7360ADAD7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11" name="Straight Connector 610">
              <a:extLst>
                <a:ext uri="{FF2B5EF4-FFF2-40B4-BE49-F238E27FC236}">
                  <a16:creationId xmlns:a16="http://schemas.microsoft.com/office/drawing/2014/main" id="{15C4578A-1464-DBE5-8214-D7AC3CADC1E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0" name="Group 579">
            <a:extLst>
              <a:ext uri="{FF2B5EF4-FFF2-40B4-BE49-F238E27FC236}">
                <a16:creationId xmlns:a16="http://schemas.microsoft.com/office/drawing/2014/main" id="{734298C6-5958-9093-4758-8E1359288D54}"/>
              </a:ext>
            </a:extLst>
          </p:cNvPr>
          <p:cNvGrpSpPr/>
          <p:nvPr/>
        </p:nvGrpSpPr>
        <p:grpSpPr>
          <a:xfrm>
            <a:off x="8170697" y="3733470"/>
            <a:ext cx="42073" cy="42073"/>
            <a:chOff x="4044210" y="3548209"/>
            <a:chExt cx="42073" cy="42073"/>
          </a:xfrm>
        </p:grpSpPr>
        <p:cxnSp>
          <p:nvCxnSpPr>
            <p:cNvPr id="608" name="Straight Connector 607">
              <a:extLst>
                <a:ext uri="{FF2B5EF4-FFF2-40B4-BE49-F238E27FC236}">
                  <a16:creationId xmlns:a16="http://schemas.microsoft.com/office/drawing/2014/main" id="{DE732300-3349-CC21-51A6-06F42D39978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09" name="Straight Connector 608">
              <a:extLst>
                <a:ext uri="{FF2B5EF4-FFF2-40B4-BE49-F238E27FC236}">
                  <a16:creationId xmlns:a16="http://schemas.microsoft.com/office/drawing/2014/main" id="{7E2D9FE4-2A4B-9547-75BE-ECC2AEBEAED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1" name="Group 580">
            <a:extLst>
              <a:ext uri="{FF2B5EF4-FFF2-40B4-BE49-F238E27FC236}">
                <a16:creationId xmlns:a16="http://schemas.microsoft.com/office/drawing/2014/main" id="{5698367B-4BD9-54D6-E393-8EC45599802B}"/>
              </a:ext>
            </a:extLst>
          </p:cNvPr>
          <p:cNvGrpSpPr/>
          <p:nvPr/>
        </p:nvGrpSpPr>
        <p:grpSpPr>
          <a:xfrm>
            <a:off x="8115300" y="3411270"/>
            <a:ext cx="42073" cy="42073"/>
            <a:chOff x="4044210" y="3548209"/>
            <a:chExt cx="42073" cy="42073"/>
          </a:xfrm>
        </p:grpSpPr>
        <p:cxnSp>
          <p:nvCxnSpPr>
            <p:cNvPr id="606" name="Straight Connector 605">
              <a:extLst>
                <a:ext uri="{FF2B5EF4-FFF2-40B4-BE49-F238E27FC236}">
                  <a16:creationId xmlns:a16="http://schemas.microsoft.com/office/drawing/2014/main" id="{C9D876FD-D79D-750E-15E6-3DFC1A099C7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07" name="Straight Connector 606">
              <a:extLst>
                <a:ext uri="{FF2B5EF4-FFF2-40B4-BE49-F238E27FC236}">
                  <a16:creationId xmlns:a16="http://schemas.microsoft.com/office/drawing/2014/main" id="{69A5C0C7-1737-F83E-326A-E0E75A759D4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2" name="Group 581">
            <a:extLst>
              <a:ext uri="{FF2B5EF4-FFF2-40B4-BE49-F238E27FC236}">
                <a16:creationId xmlns:a16="http://schemas.microsoft.com/office/drawing/2014/main" id="{A2F8EA15-47E7-2FED-3602-BA88CDDEEC29}"/>
              </a:ext>
            </a:extLst>
          </p:cNvPr>
          <p:cNvGrpSpPr/>
          <p:nvPr/>
        </p:nvGrpSpPr>
        <p:grpSpPr>
          <a:xfrm>
            <a:off x="8195266" y="3437418"/>
            <a:ext cx="42073" cy="42073"/>
            <a:chOff x="4044210" y="3548209"/>
            <a:chExt cx="42073" cy="42073"/>
          </a:xfrm>
        </p:grpSpPr>
        <p:cxnSp>
          <p:nvCxnSpPr>
            <p:cNvPr id="604" name="Straight Connector 603">
              <a:extLst>
                <a:ext uri="{FF2B5EF4-FFF2-40B4-BE49-F238E27FC236}">
                  <a16:creationId xmlns:a16="http://schemas.microsoft.com/office/drawing/2014/main" id="{BBFA390B-DE4C-944E-5735-8D7151260AA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05" name="Straight Connector 604">
              <a:extLst>
                <a:ext uri="{FF2B5EF4-FFF2-40B4-BE49-F238E27FC236}">
                  <a16:creationId xmlns:a16="http://schemas.microsoft.com/office/drawing/2014/main" id="{7A36844E-A3CB-FC21-FF9D-889794AADA3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3" name="Group 582">
            <a:extLst>
              <a:ext uri="{FF2B5EF4-FFF2-40B4-BE49-F238E27FC236}">
                <a16:creationId xmlns:a16="http://schemas.microsoft.com/office/drawing/2014/main" id="{5D39A952-B6DD-BCFC-F30C-7EFFB39630CB}"/>
              </a:ext>
            </a:extLst>
          </p:cNvPr>
          <p:cNvGrpSpPr/>
          <p:nvPr/>
        </p:nvGrpSpPr>
        <p:grpSpPr>
          <a:xfrm>
            <a:off x="8094263" y="3696323"/>
            <a:ext cx="42073" cy="42073"/>
            <a:chOff x="4044210" y="3548209"/>
            <a:chExt cx="42073" cy="42073"/>
          </a:xfrm>
        </p:grpSpPr>
        <p:cxnSp>
          <p:nvCxnSpPr>
            <p:cNvPr id="602" name="Straight Connector 601">
              <a:extLst>
                <a:ext uri="{FF2B5EF4-FFF2-40B4-BE49-F238E27FC236}">
                  <a16:creationId xmlns:a16="http://schemas.microsoft.com/office/drawing/2014/main" id="{A5BD78BA-4860-2F0A-C6BA-5C8A6170063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03" name="Straight Connector 602">
              <a:extLst>
                <a:ext uri="{FF2B5EF4-FFF2-40B4-BE49-F238E27FC236}">
                  <a16:creationId xmlns:a16="http://schemas.microsoft.com/office/drawing/2014/main" id="{980A6813-80AE-4388-EDF1-1C641A49D45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4" name="Group 583">
            <a:extLst>
              <a:ext uri="{FF2B5EF4-FFF2-40B4-BE49-F238E27FC236}">
                <a16:creationId xmlns:a16="http://schemas.microsoft.com/office/drawing/2014/main" id="{EB22E5B3-2759-9AB3-3F62-3620DE1CD4D6}"/>
              </a:ext>
            </a:extLst>
          </p:cNvPr>
          <p:cNvGrpSpPr/>
          <p:nvPr/>
        </p:nvGrpSpPr>
        <p:grpSpPr>
          <a:xfrm>
            <a:off x="8209266" y="3714519"/>
            <a:ext cx="42073" cy="42073"/>
            <a:chOff x="4044210" y="3548209"/>
            <a:chExt cx="42073" cy="42073"/>
          </a:xfrm>
        </p:grpSpPr>
        <p:cxnSp>
          <p:nvCxnSpPr>
            <p:cNvPr id="600" name="Straight Connector 599">
              <a:extLst>
                <a:ext uri="{FF2B5EF4-FFF2-40B4-BE49-F238E27FC236}">
                  <a16:creationId xmlns:a16="http://schemas.microsoft.com/office/drawing/2014/main" id="{D574D613-468E-89A0-59D8-915FFA04E3E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01" name="Straight Connector 600">
              <a:extLst>
                <a:ext uri="{FF2B5EF4-FFF2-40B4-BE49-F238E27FC236}">
                  <a16:creationId xmlns:a16="http://schemas.microsoft.com/office/drawing/2014/main" id="{9C2365C3-C3C4-EF24-E728-0612BFEDB42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5" name="Group 584">
            <a:extLst>
              <a:ext uri="{FF2B5EF4-FFF2-40B4-BE49-F238E27FC236}">
                <a16:creationId xmlns:a16="http://schemas.microsoft.com/office/drawing/2014/main" id="{58097A6C-F6E9-DCDC-D01F-4403721D83D5}"/>
              </a:ext>
            </a:extLst>
          </p:cNvPr>
          <p:cNvGrpSpPr/>
          <p:nvPr/>
        </p:nvGrpSpPr>
        <p:grpSpPr>
          <a:xfrm>
            <a:off x="8358665" y="3964277"/>
            <a:ext cx="42073" cy="42073"/>
            <a:chOff x="4044210" y="3548209"/>
            <a:chExt cx="42073" cy="42073"/>
          </a:xfrm>
        </p:grpSpPr>
        <p:cxnSp>
          <p:nvCxnSpPr>
            <p:cNvPr id="598" name="Straight Connector 597">
              <a:extLst>
                <a:ext uri="{FF2B5EF4-FFF2-40B4-BE49-F238E27FC236}">
                  <a16:creationId xmlns:a16="http://schemas.microsoft.com/office/drawing/2014/main" id="{FF00B5BE-9FC6-DBCC-8DC7-33980C48D97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599" name="Straight Connector 598">
              <a:extLst>
                <a:ext uri="{FF2B5EF4-FFF2-40B4-BE49-F238E27FC236}">
                  <a16:creationId xmlns:a16="http://schemas.microsoft.com/office/drawing/2014/main" id="{91F46CC9-625E-8CD6-4568-AF8B61EEC7F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7" name="Group 586">
            <a:extLst>
              <a:ext uri="{FF2B5EF4-FFF2-40B4-BE49-F238E27FC236}">
                <a16:creationId xmlns:a16="http://schemas.microsoft.com/office/drawing/2014/main" id="{653E7EEC-EC47-95E2-D590-6563C307A6D4}"/>
              </a:ext>
            </a:extLst>
          </p:cNvPr>
          <p:cNvGrpSpPr/>
          <p:nvPr/>
        </p:nvGrpSpPr>
        <p:grpSpPr>
          <a:xfrm>
            <a:off x="8370113" y="3601322"/>
            <a:ext cx="42073" cy="42073"/>
            <a:chOff x="4044210" y="3548209"/>
            <a:chExt cx="42073" cy="42073"/>
          </a:xfrm>
        </p:grpSpPr>
        <p:cxnSp>
          <p:nvCxnSpPr>
            <p:cNvPr id="594" name="Straight Connector 593">
              <a:extLst>
                <a:ext uri="{FF2B5EF4-FFF2-40B4-BE49-F238E27FC236}">
                  <a16:creationId xmlns:a16="http://schemas.microsoft.com/office/drawing/2014/main" id="{20354CF9-4B3F-F642-4823-60D3C1CAF26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595" name="Straight Connector 594">
              <a:extLst>
                <a:ext uri="{FF2B5EF4-FFF2-40B4-BE49-F238E27FC236}">
                  <a16:creationId xmlns:a16="http://schemas.microsoft.com/office/drawing/2014/main" id="{66976224-4CA5-873F-B189-EA6524FB017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814" name="Group 813">
            <a:extLst>
              <a:ext uri="{FF2B5EF4-FFF2-40B4-BE49-F238E27FC236}">
                <a16:creationId xmlns:a16="http://schemas.microsoft.com/office/drawing/2014/main" id="{B5268992-5519-A609-6CEE-BE89A3B6AE88}"/>
              </a:ext>
            </a:extLst>
          </p:cNvPr>
          <p:cNvGrpSpPr/>
          <p:nvPr/>
        </p:nvGrpSpPr>
        <p:grpSpPr>
          <a:xfrm>
            <a:off x="8434839" y="3603834"/>
            <a:ext cx="2097501" cy="469063"/>
            <a:chOff x="8434839" y="3603834"/>
            <a:chExt cx="2097501" cy="469063"/>
          </a:xfrm>
        </p:grpSpPr>
        <p:grpSp>
          <p:nvGrpSpPr>
            <p:cNvPr id="543" name="Group 542">
              <a:extLst>
                <a:ext uri="{FF2B5EF4-FFF2-40B4-BE49-F238E27FC236}">
                  <a16:creationId xmlns:a16="http://schemas.microsoft.com/office/drawing/2014/main" id="{4E1C1B4D-A002-3D08-491D-F2949C099BA5}"/>
                </a:ext>
              </a:extLst>
            </p:cNvPr>
            <p:cNvGrpSpPr/>
            <p:nvPr/>
          </p:nvGrpSpPr>
          <p:grpSpPr>
            <a:xfrm>
              <a:off x="10490267" y="4030824"/>
              <a:ext cx="42073" cy="42073"/>
              <a:chOff x="4044210" y="3548209"/>
              <a:chExt cx="42073" cy="42073"/>
            </a:xfrm>
          </p:grpSpPr>
          <p:cxnSp>
            <p:nvCxnSpPr>
              <p:cNvPr id="682" name="Straight Connector 681">
                <a:extLst>
                  <a:ext uri="{FF2B5EF4-FFF2-40B4-BE49-F238E27FC236}">
                    <a16:creationId xmlns:a16="http://schemas.microsoft.com/office/drawing/2014/main" id="{0C5484B5-6BB4-15C5-C68B-1C15D248684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83" name="Straight Connector 682">
                <a:extLst>
                  <a:ext uri="{FF2B5EF4-FFF2-40B4-BE49-F238E27FC236}">
                    <a16:creationId xmlns:a16="http://schemas.microsoft.com/office/drawing/2014/main" id="{54449C72-B719-8F63-0F59-5098F383618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44" name="Group 543">
              <a:extLst>
                <a:ext uri="{FF2B5EF4-FFF2-40B4-BE49-F238E27FC236}">
                  <a16:creationId xmlns:a16="http://schemas.microsoft.com/office/drawing/2014/main" id="{59C56F19-2FBD-064E-3D73-07ADB16EDCEE}"/>
                </a:ext>
              </a:extLst>
            </p:cNvPr>
            <p:cNvGrpSpPr/>
            <p:nvPr/>
          </p:nvGrpSpPr>
          <p:grpSpPr>
            <a:xfrm>
              <a:off x="10469153" y="4030824"/>
              <a:ext cx="42073" cy="42073"/>
              <a:chOff x="4044210" y="3548209"/>
              <a:chExt cx="42073" cy="42073"/>
            </a:xfrm>
          </p:grpSpPr>
          <p:cxnSp>
            <p:nvCxnSpPr>
              <p:cNvPr id="680" name="Straight Connector 679">
                <a:extLst>
                  <a:ext uri="{FF2B5EF4-FFF2-40B4-BE49-F238E27FC236}">
                    <a16:creationId xmlns:a16="http://schemas.microsoft.com/office/drawing/2014/main" id="{5FADC795-0B0C-D028-BD0C-D77777119B9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81" name="Straight Connector 680">
                <a:extLst>
                  <a:ext uri="{FF2B5EF4-FFF2-40B4-BE49-F238E27FC236}">
                    <a16:creationId xmlns:a16="http://schemas.microsoft.com/office/drawing/2014/main" id="{FF547828-B752-2AA7-9495-BE9B1A72DC6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45" name="Group 544">
              <a:extLst>
                <a:ext uri="{FF2B5EF4-FFF2-40B4-BE49-F238E27FC236}">
                  <a16:creationId xmlns:a16="http://schemas.microsoft.com/office/drawing/2014/main" id="{DDA88B67-05D2-F45E-DB90-D3F95365CA0E}"/>
                </a:ext>
              </a:extLst>
            </p:cNvPr>
            <p:cNvGrpSpPr/>
            <p:nvPr/>
          </p:nvGrpSpPr>
          <p:grpSpPr>
            <a:xfrm>
              <a:off x="10351127" y="4030824"/>
              <a:ext cx="42073" cy="42073"/>
              <a:chOff x="4044210" y="3548209"/>
              <a:chExt cx="42073" cy="42073"/>
            </a:xfrm>
          </p:grpSpPr>
          <p:cxnSp>
            <p:nvCxnSpPr>
              <p:cNvPr id="678" name="Straight Connector 677">
                <a:extLst>
                  <a:ext uri="{FF2B5EF4-FFF2-40B4-BE49-F238E27FC236}">
                    <a16:creationId xmlns:a16="http://schemas.microsoft.com/office/drawing/2014/main" id="{62C5A37B-96FA-5D43-1F4B-7ED4E27DB07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79" name="Straight Connector 678">
                <a:extLst>
                  <a:ext uri="{FF2B5EF4-FFF2-40B4-BE49-F238E27FC236}">
                    <a16:creationId xmlns:a16="http://schemas.microsoft.com/office/drawing/2014/main" id="{F5419C89-3FC6-365A-01E5-D3D92C8389D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48" name="Group 547">
              <a:extLst>
                <a:ext uri="{FF2B5EF4-FFF2-40B4-BE49-F238E27FC236}">
                  <a16:creationId xmlns:a16="http://schemas.microsoft.com/office/drawing/2014/main" id="{31C38B46-4DB4-0328-75B6-507E39989193}"/>
                </a:ext>
              </a:extLst>
            </p:cNvPr>
            <p:cNvGrpSpPr/>
            <p:nvPr/>
          </p:nvGrpSpPr>
          <p:grpSpPr>
            <a:xfrm>
              <a:off x="10316687" y="4030824"/>
              <a:ext cx="42073" cy="42073"/>
              <a:chOff x="4044210" y="3548209"/>
              <a:chExt cx="42073" cy="42073"/>
            </a:xfrm>
          </p:grpSpPr>
          <p:cxnSp>
            <p:nvCxnSpPr>
              <p:cNvPr id="672" name="Straight Connector 671">
                <a:extLst>
                  <a:ext uri="{FF2B5EF4-FFF2-40B4-BE49-F238E27FC236}">
                    <a16:creationId xmlns:a16="http://schemas.microsoft.com/office/drawing/2014/main" id="{9606C439-CCA4-B0CF-2800-849CD0C7EB3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73" name="Straight Connector 672">
                <a:extLst>
                  <a:ext uri="{FF2B5EF4-FFF2-40B4-BE49-F238E27FC236}">
                    <a16:creationId xmlns:a16="http://schemas.microsoft.com/office/drawing/2014/main" id="{35901E7F-B6C0-5DF7-A926-916A438E1BD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0" name="Group 549">
              <a:extLst>
                <a:ext uri="{FF2B5EF4-FFF2-40B4-BE49-F238E27FC236}">
                  <a16:creationId xmlns:a16="http://schemas.microsoft.com/office/drawing/2014/main" id="{A112B6FE-CAAE-0C45-C5C8-514C82483DB0}"/>
                </a:ext>
              </a:extLst>
            </p:cNvPr>
            <p:cNvGrpSpPr/>
            <p:nvPr/>
          </p:nvGrpSpPr>
          <p:grpSpPr>
            <a:xfrm>
              <a:off x="9541614" y="3917050"/>
              <a:ext cx="42073" cy="42073"/>
              <a:chOff x="4044210" y="3548209"/>
              <a:chExt cx="42073" cy="42073"/>
            </a:xfrm>
          </p:grpSpPr>
          <p:cxnSp>
            <p:nvCxnSpPr>
              <p:cNvPr id="668" name="Straight Connector 667">
                <a:extLst>
                  <a:ext uri="{FF2B5EF4-FFF2-40B4-BE49-F238E27FC236}">
                    <a16:creationId xmlns:a16="http://schemas.microsoft.com/office/drawing/2014/main" id="{9922A5B9-AE8A-83C2-AD0C-6F0C51AEE15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69" name="Straight Connector 668">
                <a:extLst>
                  <a:ext uri="{FF2B5EF4-FFF2-40B4-BE49-F238E27FC236}">
                    <a16:creationId xmlns:a16="http://schemas.microsoft.com/office/drawing/2014/main" id="{54D3E318-F104-CAF8-F259-C82489EF8F7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1" name="Group 550">
              <a:extLst>
                <a:ext uri="{FF2B5EF4-FFF2-40B4-BE49-F238E27FC236}">
                  <a16:creationId xmlns:a16="http://schemas.microsoft.com/office/drawing/2014/main" id="{B09CBD7A-CF5F-2C4B-F75F-31CC682E623E}"/>
                </a:ext>
              </a:extLst>
            </p:cNvPr>
            <p:cNvGrpSpPr/>
            <p:nvPr/>
          </p:nvGrpSpPr>
          <p:grpSpPr>
            <a:xfrm>
              <a:off x="9984091" y="3917050"/>
              <a:ext cx="42073" cy="42073"/>
              <a:chOff x="4044210" y="3548209"/>
              <a:chExt cx="42073" cy="42073"/>
            </a:xfrm>
          </p:grpSpPr>
          <p:cxnSp>
            <p:nvCxnSpPr>
              <p:cNvPr id="666" name="Straight Connector 665">
                <a:extLst>
                  <a:ext uri="{FF2B5EF4-FFF2-40B4-BE49-F238E27FC236}">
                    <a16:creationId xmlns:a16="http://schemas.microsoft.com/office/drawing/2014/main" id="{9A6C9245-B5FC-6871-450D-A4236594662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67" name="Straight Connector 666">
                <a:extLst>
                  <a:ext uri="{FF2B5EF4-FFF2-40B4-BE49-F238E27FC236}">
                    <a16:creationId xmlns:a16="http://schemas.microsoft.com/office/drawing/2014/main" id="{C456F29B-8B83-D952-1194-3EEF8177759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7" name="Group 556">
              <a:extLst>
                <a:ext uri="{FF2B5EF4-FFF2-40B4-BE49-F238E27FC236}">
                  <a16:creationId xmlns:a16="http://schemas.microsoft.com/office/drawing/2014/main" id="{FBEA2BF9-AA5D-852C-1FEA-D5EF23831964}"/>
                </a:ext>
              </a:extLst>
            </p:cNvPr>
            <p:cNvGrpSpPr/>
            <p:nvPr/>
          </p:nvGrpSpPr>
          <p:grpSpPr>
            <a:xfrm>
              <a:off x="9404637" y="3917050"/>
              <a:ext cx="42073" cy="42073"/>
              <a:chOff x="4044210" y="3548209"/>
              <a:chExt cx="42073" cy="42073"/>
            </a:xfrm>
          </p:grpSpPr>
          <p:cxnSp>
            <p:nvCxnSpPr>
              <p:cNvPr id="654" name="Straight Connector 653">
                <a:extLst>
                  <a:ext uri="{FF2B5EF4-FFF2-40B4-BE49-F238E27FC236}">
                    <a16:creationId xmlns:a16="http://schemas.microsoft.com/office/drawing/2014/main" id="{B2A3653F-3DEF-CFD4-0768-0EB09606410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55" name="Straight Connector 654">
                <a:extLst>
                  <a:ext uri="{FF2B5EF4-FFF2-40B4-BE49-F238E27FC236}">
                    <a16:creationId xmlns:a16="http://schemas.microsoft.com/office/drawing/2014/main" id="{C56B269E-317B-BC8B-7066-E61E3E3D13D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9" name="Group 558">
              <a:extLst>
                <a:ext uri="{FF2B5EF4-FFF2-40B4-BE49-F238E27FC236}">
                  <a16:creationId xmlns:a16="http://schemas.microsoft.com/office/drawing/2014/main" id="{3E32D810-EF12-8560-4FBC-59D4D087A380}"/>
                </a:ext>
              </a:extLst>
            </p:cNvPr>
            <p:cNvGrpSpPr/>
            <p:nvPr/>
          </p:nvGrpSpPr>
          <p:grpSpPr>
            <a:xfrm>
              <a:off x="9337897" y="3917050"/>
              <a:ext cx="42073" cy="42073"/>
              <a:chOff x="4044210" y="3548209"/>
              <a:chExt cx="42073" cy="42073"/>
            </a:xfrm>
          </p:grpSpPr>
          <p:cxnSp>
            <p:nvCxnSpPr>
              <p:cNvPr id="650" name="Straight Connector 649">
                <a:extLst>
                  <a:ext uri="{FF2B5EF4-FFF2-40B4-BE49-F238E27FC236}">
                    <a16:creationId xmlns:a16="http://schemas.microsoft.com/office/drawing/2014/main" id="{1002802E-1EC0-2693-0538-BBE07127550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51" name="Straight Connector 650">
                <a:extLst>
                  <a:ext uri="{FF2B5EF4-FFF2-40B4-BE49-F238E27FC236}">
                    <a16:creationId xmlns:a16="http://schemas.microsoft.com/office/drawing/2014/main" id="{0EBB20EF-BEC6-7CBF-EAD1-5963D81F5AE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3" name="Group 562">
              <a:extLst>
                <a:ext uri="{FF2B5EF4-FFF2-40B4-BE49-F238E27FC236}">
                  <a16:creationId xmlns:a16="http://schemas.microsoft.com/office/drawing/2014/main" id="{7A781DA2-0AFB-8402-4F12-513C9304F1D9}"/>
                </a:ext>
              </a:extLst>
            </p:cNvPr>
            <p:cNvGrpSpPr/>
            <p:nvPr/>
          </p:nvGrpSpPr>
          <p:grpSpPr>
            <a:xfrm>
              <a:off x="9322725" y="3917050"/>
              <a:ext cx="42073" cy="42073"/>
              <a:chOff x="4044210" y="3548209"/>
              <a:chExt cx="42073" cy="42073"/>
            </a:xfrm>
          </p:grpSpPr>
          <p:cxnSp>
            <p:nvCxnSpPr>
              <p:cNvPr id="642" name="Straight Connector 641">
                <a:extLst>
                  <a:ext uri="{FF2B5EF4-FFF2-40B4-BE49-F238E27FC236}">
                    <a16:creationId xmlns:a16="http://schemas.microsoft.com/office/drawing/2014/main" id="{3E9C1F1E-C984-7016-9AB9-C9002B67B08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43" name="Straight Connector 642">
                <a:extLst>
                  <a:ext uri="{FF2B5EF4-FFF2-40B4-BE49-F238E27FC236}">
                    <a16:creationId xmlns:a16="http://schemas.microsoft.com/office/drawing/2014/main" id="{0C6C46A3-9D28-2E13-7A7B-ECE8E2FC2F9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4" name="Group 563">
              <a:extLst>
                <a:ext uri="{FF2B5EF4-FFF2-40B4-BE49-F238E27FC236}">
                  <a16:creationId xmlns:a16="http://schemas.microsoft.com/office/drawing/2014/main" id="{76D341E2-F32F-C5DF-3467-3B18E2815CA6}"/>
                </a:ext>
              </a:extLst>
            </p:cNvPr>
            <p:cNvGrpSpPr/>
            <p:nvPr/>
          </p:nvGrpSpPr>
          <p:grpSpPr>
            <a:xfrm>
              <a:off x="9264758" y="3917050"/>
              <a:ext cx="42073" cy="42073"/>
              <a:chOff x="4044210" y="3548209"/>
              <a:chExt cx="42073" cy="42073"/>
            </a:xfrm>
          </p:grpSpPr>
          <p:cxnSp>
            <p:nvCxnSpPr>
              <p:cNvPr id="640" name="Straight Connector 639">
                <a:extLst>
                  <a:ext uri="{FF2B5EF4-FFF2-40B4-BE49-F238E27FC236}">
                    <a16:creationId xmlns:a16="http://schemas.microsoft.com/office/drawing/2014/main" id="{339E2183-4AB0-49D1-49FF-19E45013258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41" name="Straight Connector 640">
                <a:extLst>
                  <a:ext uri="{FF2B5EF4-FFF2-40B4-BE49-F238E27FC236}">
                    <a16:creationId xmlns:a16="http://schemas.microsoft.com/office/drawing/2014/main" id="{CDCD0D0A-830A-B2E3-0E9E-C28951F8EDF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5" name="Group 564">
              <a:extLst>
                <a:ext uri="{FF2B5EF4-FFF2-40B4-BE49-F238E27FC236}">
                  <a16:creationId xmlns:a16="http://schemas.microsoft.com/office/drawing/2014/main" id="{3824A0EF-CFBA-60B9-AE31-31CFE97BE17C}"/>
                </a:ext>
              </a:extLst>
            </p:cNvPr>
            <p:cNvGrpSpPr/>
            <p:nvPr/>
          </p:nvGrpSpPr>
          <p:grpSpPr>
            <a:xfrm>
              <a:off x="9281375" y="3917050"/>
              <a:ext cx="42073" cy="42073"/>
              <a:chOff x="4044210" y="3548209"/>
              <a:chExt cx="42073" cy="42073"/>
            </a:xfrm>
          </p:grpSpPr>
          <p:cxnSp>
            <p:nvCxnSpPr>
              <p:cNvPr id="638" name="Straight Connector 637">
                <a:extLst>
                  <a:ext uri="{FF2B5EF4-FFF2-40B4-BE49-F238E27FC236}">
                    <a16:creationId xmlns:a16="http://schemas.microsoft.com/office/drawing/2014/main" id="{6D645020-50CD-D17E-EA21-EB8E35BE9ED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39" name="Straight Connector 638">
                <a:extLst>
                  <a:ext uri="{FF2B5EF4-FFF2-40B4-BE49-F238E27FC236}">
                    <a16:creationId xmlns:a16="http://schemas.microsoft.com/office/drawing/2014/main" id="{083866D2-7675-B44E-FA92-9630EB0E1B5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6" name="Group 565">
              <a:extLst>
                <a:ext uri="{FF2B5EF4-FFF2-40B4-BE49-F238E27FC236}">
                  <a16:creationId xmlns:a16="http://schemas.microsoft.com/office/drawing/2014/main" id="{394C854B-3D71-C30F-8BC4-F9E6A6B784B9}"/>
                </a:ext>
              </a:extLst>
            </p:cNvPr>
            <p:cNvGrpSpPr/>
            <p:nvPr/>
          </p:nvGrpSpPr>
          <p:grpSpPr>
            <a:xfrm>
              <a:off x="8937007" y="3779073"/>
              <a:ext cx="42073" cy="42073"/>
              <a:chOff x="4044210" y="3548209"/>
              <a:chExt cx="42073" cy="42073"/>
            </a:xfrm>
          </p:grpSpPr>
          <p:cxnSp>
            <p:nvCxnSpPr>
              <p:cNvPr id="636" name="Straight Connector 635">
                <a:extLst>
                  <a:ext uri="{FF2B5EF4-FFF2-40B4-BE49-F238E27FC236}">
                    <a16:creationId xmlns:a16="http://schemas.microsoft.com/office/drawing/2014/main" id="{24C21799-544E-E82F-2DD6-0596D4EF62B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37" name="Straight Connector 636">
                <a:extLst>
                  <a:ext uri="{FF2B5EF4-FFF2-40B4-BE49-F238E27FC236}">
                    <a16:creationId xmlns:a16="http://schemas.microsoft.com/office/drawing/2014/main" id="{A3B0A5D9-814D-4F30-70EE-CBBC2D32850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7" name="Group 566">
              <a:extLst>
                <a:ext uri="{FF2B5EF4-FFF2-40B4-BE49-F238E27FC236}">
                  <a16:creationId xmlns:a16="http://schemas.microsoft.com/office/drawing/2014/main" id="{B8BD4588-FCB6-E24B-FC1F-F6FFF3C7DB26}"/>
                </a:ext>
              </a:extLst>
            </p:cNvPr>
            <p:cNvGrpSpPr/>
            <p:nvPr/>
          </p:nvGrpSpPr>
          <p:grpSpPr>
            <a:xfrm>
              <a:off x="9197943" y="3829585"/>
              <a:ext cx="42073" cy="42073"/>
              <a:chOff x="4044210" y="3548209"/>
              <a:chExt cx="42073" cy="42073"/>
            </a:xfrm>
          </p:grpSpPr>
          <p:cxnSp>
            <p:nvCxnSpPr>
              <p:cNvPr id="634" name="Straight Connector 633">
                <a:extLst>
                  <a:ext uri="{FF2B5EF4-FFF2-40B4-BE49-F238E27FC236}">
                    <a16:creationId xmlns:a16="http://schemas.microsoft.com/office/drawing/2014/main" id="{ECD22A9B-D907-C974-7C36-50D8E9D9629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35" name="Straight Connector 634">
                <a:extLst>
                  <a:ext uri="{FF2B5EF4-FFF2-40B4-BE49-F238E27FC236}">
                    <a16:creationId xmlns:a16="http://schemas.microsoft.com/office/drawing/2014/main" id="{DC4ECBC3-FF3B-278C-74DF-BEF65B11F61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8" name="Group 567">
              <a:extLst>
                <a:ext uri="{FF2B5EF4-FFF2-40B4-BE49-F238E27FC236}">
                  <a16:creationId xmlns:a16="http://schemas.microsoft.com/office/drawing/2014/main" id="{9DF36B31-30D2-2DB0-01BD-7071FC204AF3}"/>
                </a:ext>
              </a:extLst>
            </p:cNvPr>
            <p:cNvGrpSpPr/>
            <p:nvPr/>
          </p:nvGrpSpPr>
          <p:grpSpPr>
            <a:xfrm>
              <a:off x="9061243" y="3779073"/>
              <a:ext cx="42073" cy="42073"/>
              <a:chOff x="4044210" y="3548209"/>
              <a:chExt cx="42073" cy="42073"/>
            </a:xfrm>
          </p:grpSpPr>
          <p:cxnSp>
            <p:nvCxnSpPr>
              <p:cNvPr id="632" name="Straight Connector 631">
                <a:extLst>
                  <a:ext uri="{FF2B5EF4-FFF2-40B4-BE49-F238E27FC236}">
                    <a16:creationId xmlns:a16="http://schemas.microsoft.com/office/drawing/2014/main" id="{AE8D7B34-374E-E7FC-A5D8-926537DBBAC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33" name="Straight Connector 632">
                <a:extLst>
                  <a:ext uri="{FF2B5EF4-FFF2-40B4-BE49-F238E27FC236}">
                    <a16:creationId xmlns:a16="http://schemas.microsoft.com/office/drawing/2014/main" id="{C51CD927-A96B-5E95-206E-070642CE2C2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9" name="Group 568">
              <a:extLst>
                <a:ext uri="{FF2B5EF4-FFF2-40B4-BE49-F238E27FC236}">
                  <a16:creationId xmlns:a16="http://schemas.microsoft.com/office/drawing/2014/main" id="{102B21FE-A4FF-1541-2853-23719B1BA72A}"/>
                </a:ext>
              </a:extLst>
            </p:cNvPr>
            <p:cNvGrpSpPr/>
            <p:nvPr/>
          </p:nvGrpSpPr>
          <p:grpSpPr>
            <a:xfrm>
              <a:off x="8798126" y="3746218"/>
              <a:ext cx="42073" cy="42073"/>
              <a:chOff x="4044210" y="3548209"/>
              <a:chExt cx="42073" cy="42073"/>
            </a:xfrm>
          </p:grpSpPr>
          <p:cxnSp>
            <p:nvCxnSpPr>
              <p:cNvPr id="630" name="Straight Connector 629">
                <a:extLst>
                  <a:ext uri="{FF2B5EF4-FFF2-40B4-BE49-F238E27FC236}">
                    <a16:creationId xmlns:a16="http://schemas.microsoft.com/office/drawing/2014/main" id="{E0771DA5-C649-E168-CCC1-B221E24BB2B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31" name="Straight Connector 630">
                <a:extLst>
                  <a:ext uri="{FF2B5EF4-FFF2-40B4-BE49-F238E27FC236}">
                    <a16:creationId xmlns:a16="http://schemas.microsoft.com/office/drawing/2014/main" id="{2629400F-3A21-39BC-5652-7053CEA6886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1" name="Group 570">
              <a:extLst>
                <a:ext uri="{FF2B5EF4-FFF2-40B4-BE49-F238E27FC236}">
                  <a16:creationId xmlns:a16="http://schemas.microsoft.com/office/drawing/2014/main" id="{1117FF3E-E10A-0A0A-AB0F-979E1071BC10}"/>
                </a:ext>
              </a:extLst>
            </p:cNvPr>
            <p:cNvGrpSpPr/>
            <p:nvPr/>
          </p:nvGrpSpPr>
          <p:grpSpPr>
            <a:xfrm>
              <a:off x="8938502" y="3779073"/>
              <a:ext cx="42073" cy="42073"/>
              <a:chOff x="4044210" y="3548209"/>
              <a:chExt cx="42073" cy="42073"/>
            </a:xfrm>
          </p:grpSpPr>
          <p:cxnSp>
            <p:nvCxnSpPr>
              <p:cNvPr id="626" name="Straight Connector 625">
                <a:extLst>
                  <a:ext uri="{FF2B5EF4-FFF2-40B4-BE49-F238E27FC236}">
                    <a16:creationId xmlns:a16="http://schemas.microsoft.com/office/drawing/2014/main" id="{C304109C-4BFD-5BF2-08F4-6D4DEBF3502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27" name="Straight Connector 626">
                <a:extLst>
                  <a:ext uri="{FF2B5EF4-FFF2-40B4-BE49-F238E27FC236}">
                    <a16:creationId xmlns:a16="http://schemas.microsoft.com/office/drawing/2014/main" id="{48A7DA4D-7392-5306-3E15-6CDD93065E7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2" name="Group 571">
              <a:extLst>
                <a:ext uri="{FF2B5EF4-FFF2-40B4-BE49-F238E27FC236}">
                  <a16:creationId xmlns:a16="http://schemas.microsoft.com/office/drawing/2014/main" id="{694F5DF2-8DA9-62CF-FBE2-3C36D0BB7993}"/>
                </a:ext>
              </a:extLst>
            </p:cNvPr>
            <p:cNvGrpSpPr/>
            <p:nvPr/>
          </p:nvGrpSpPr>
          <p:grpSpPr>
            <a:xfrm>
              <a:off x="9128146" y="3779073"/>
              <a:ext cx="42073" cy="42073"/>
              <a:chOff x="4044210" y="3548209"/>
              <a:chExt cx="42073" cy="42073"/>
            </a:xfrm>
          </p:grpSpPr>
          <p:cxnSp>
            <p:nvCxnSpPr>
              <p:cNvPr id="624" name="Straight Connector 623">
                <a:extLst>
                  <a:ext uri="{FF2B5EF4-FFF2-40B4-BE49-F238E27FC236}">
                    <a16:creationId xmlns:a16="http://schemas.microsoft.com/office/drawing/2014/main" id="{BCD2C80E-5E98-164C-F204-35B6705D012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25" name="Straight Connector 624">
                <a:extLst>
                  <a:ext uri="{FF2B5EF4-FFF2-40B4-BE49-F238E27FC236}">
                    <a16:creationId xmlns:a16="http://schemas.microsoft.com/office/drawing/2014/main" id="{89F025B6-C021-D0E2-7661-898CA0F82F7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3" name="Group 572">
              <a:extLst>
                <a:ext uri="{FF2B5EF4-FFF2-40B4-BE49-F238E27FC236}">
                  <a16:creationId xmlns:a16="http://schemas.microsoft.com/office/drawing/2014/main" id="{54F83E1F-A35A-CE04-E52A-E0CF39EDF881}"/>
                </a:ext>
              </a:extLst>
            </p:cNvPr>
            <p:cNvGrpSpPr/>
            <p:nvPr/>
          </p:nvGrpSpPr>
          <p:grpSpPr>
            <a:xfrm>
              <a:off x="9084812" y="3779073"/>
              <a:ext cx="42073" cy="42073"/>
              <a:chOff x="4044210" y="3548209"/>
              <a:chExt cx="42073" cy="42073"/>
            </a:xfrm>
          </p:grpSpPr>
          <p:cxnSp>
            <p:nvCxnSpPr>
              <p:cNvPr id="622" name="Straight Connector 621">
                <a:extLst>
                  <a:ext uri="{FF2B5EF4-FFF2-40B4-BE49-F238E27FC236}">
                    <a16:creationId xmlns:a16="http://schemas.microsoft.com/office/drawing/2014/main" id="{6B68B4FB-C6B7-746A-2B11-187AE576683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23" name="Straight Connector 622">
                <a:extLst>
                  <a:ext uri="{FF2B5EF4-FFF2-40B4-BE49-F238E27FC236}">
                    <a16:creationId xmlns:a16="http://schemas.microsoft.com/office/drawing/2014/main" id="{70E57624-452D-8FEB-8501-944376EE9D8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4" name="Group 573">
              <a:extLst>
                <a:ext uri="{FF2B5EF4-FFF2-40B4-BE49-F238E27FC236}">
                  <a16:creationId xmlns:a16="http://schemas.microsoft.com/office/drawing/2014/main" id="{1E49359C-B4DF-DC29-F076-B73E58BCF25D}"/>
                </a:ext>
              </a:extLst>
            </p:cNvPr>
            <p:cNvGrpSpPr/>
            <p:nvPr/>
          </p:nvGrpSpPr>
          <p:grpSpPr>
            <a:xfrm>
              <a:off x="8681403" y="3730763"/>
              <a:ext cx="42073" cy="42073"/>
              <a:chOff x="4044210" y="3548209"/>
              <a:chExt cx="42073" cy="42073"/>
            </a:xfrm>
          </p:grpSpPr>
          <p:cxnSp>
            <p:nvCxnSpPr>
              <p:cNvPr id="620" name="Straight Connector 619">
                <a:extLst>
                  <a:ext uri="{FF2B5EF4-FFF2-40B4-BE49-F238E27FC236}">
                    <a16:creationId xmlns:a16="http://schemas.microsoft.com/office/drawing/2014/main" id="{E9B7D5C5-804E-6165-763F-1B0803994F9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21" name="Straight Connector 620">
                <a:extLst>
                  <a:ext uri="{FF2B5EF4-FFF2-40B4-BE49-F238E27FC236}">
                    <a16:creationId xmlns:a16="http://schemas.microsoft.com/office/drawing/2014/main" id="{83BFBBDD-8603-6D4F-3FA2-162344543BD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5" name="Group 574">
              <a:extLst>
                <a:ext uri="{FF2B5EF4-FFF2-40B4-BE49-F238E27FC236}">
                  <a16:creationId xmlns:a16="http://schemas.microsoft.com/office/drawing/2014/main" id="{B0383D56-75D9-4CD3-FC1B-9C47565C6B4B}"/>
                </a:ext>
              </a:extLst>
            </p:cNvPr>
            <p:cNvGrpSpPr/>
            <p:nvPr/>
          </p:nvGrpSpPr>
          <p:grpSpPr>
            <a:xfrm>
              <a:off x="8820047" y="3779073"/>
              <a:ext cx="42073" cy="42073"/>
              <a:chOff x="4044210" y="3548209"/>
              <a:chExt cx="42073" cy="42073"/>
            </a:xfrm>
          </p:grpSpPr>
          <p:cxnSp>
            <p:nvCxnSpPr>
              <p:cNvPr id="618" name="Straight Connector 617">
                <a:extLst>
                  <a:ext uri="{FF2B5EF4-FFF2-40B4-BE49-F238E27FC236}">
                    <a16:creationId xmlns:a16="http://schemas.microsoft.com/office/drawing/2014/main" id="{278AFCEB-03DE-116A-5156-4A2213CC6B4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19" name="Straight Connector 618">
                <a:extLst>
                  <a:ext uri="{FF2B5EF4-FFF2-40B4-BE49-F238E27FC236}">
                    <a16:creationId xmlns:a16="http://schemas.microsoft.com/office/drawing/2014/main" id="{9871C5EF-8B41-314C-13C3-FFF5F2C3E0A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7" name="Group 576">
              <a:extLst>
                <a:ext uri="{FF2B5EF4-FFF2-40B4-BE49-F238E27FC236}">
                  <a16:creationId xmlns:a16="http://schemas.microsoft.com/office/drawing/2014/main" id="{2D95F6D9-17F7-B299-8712-EE675248AB38}"/>
                </a:ext>
              </a:extLst>
            </p:cNvPr>
            <p:cNvGrpSpPr/>
            <p:nvPr/>
          </p:nvGrpSpPr>
          <p:grpSpPr>
            <a:xfrm>
              <a:off x="8989958" y="3779073"/>
              <a:ext cx="42073" cy="42073"/>
              <a:chOff x="4044210" y="3548209"/>
              <a:chExt cx="42073" cy="42073"/>
            </a:xfrm>
          </p:grpSpPr>
          <p:cxnSp>
            <p:nvCxnSpPr>
              <p:cNvPr id="614" name="Straight Connector 613">
                <a:extLst>
                  <a:ext uri="{FF2B5EF4-FFF2-40B4-BE49-F238E27FC236}">
                    <a16:creationId xmlns:a16="http://schemas.microsoft.com/office/drawing/2014/main" id="{E4F3D91B-D796-0460-C2AB-600F7C91293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15" name="Straight Connector 614">
                <a:extLst>
                  <a:ext uri="{FF2B5EF4-FFF2-40B4-BE49-F238E27FC236}">
                    <a16:creationId xmlns:a16="http://schemas.microsoft.com/office/drawing/2014/main" id="{63A4F246-4F0B-A54F-5DD0-0BB2620C074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8" name="Group 577">
              <a:extLst>
                <a:ext uri="{FF2B5EF4-FFF2-40B4-BE49-F238E27FC236}">
                  <a16:creationId xmlns:a16="http://schemas.microsoft.com/office/drawing/2014/main" id="{A5BB98E3-DECA-84B6-30C5-4104825F1D00}"/>
                </a:ext>
              </a:extLst>
            </p:cNvPr>
            <p:cNvGrpSpPr/>
            <p:nvPr/>
          </p:nvGrpSpPr>
          <p:grpSpPr>
            <a:xfrm>
              <a:off x="9146137" y="3779073"/>
              <a:ext cx="42073" cy="42073"/>
              <a:chOff x="4044210" y="3548209"/>
              <a:chExt cx="42073" cy="42073"/>
            </a:xfrm>
          </p:grpSpPr>
          <p:cxnSp>
            <p:nvCxnSpPr>
              <p:cNvPr id="612" name="Straight Connector 611">
                <a:extLst>
                  <a:ext uri="{FF2B5EF4-FFF2-40B4-BE49-F238E27FC236}">
                    <a16:creationId xmlns:a16="http://schemas.microsoft.com/office/drawing/2014/main" id="{82454B19-CBF0-1F78-A0E1-49889DEBDCF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13" name="Straight Connector 612">
                <a:extLst>
                  <a:ext uri="{FF2B5EF4-FFF2-40B4-BE49-F238E27FC236}">
                    <a16:creationId xmlns:a16="http://schemas.microsoft.com/office/drawing/2014/main" id="{4B00ECC8-BAF3-4746-5A18-BBAC9CF3033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6" name="Group 585">
              <a:extLst>
                <a:ext uri="{FF2B5EF4-FFF2-40B4-BE49-F238E27FC236}">
                  <a16:creationId xmlns:a16="http://schemas.microsoft.com/office/drawing/2014/main" id="{174AF688-8796-6972-B698-6534518410AC}"/>
                </a:ext>
              </a:extLst>
            </p:cNvPr>
            <p:cNvGrpSpPr/>
            <p:nvPr/>
          </p:nvGrpSpPr>
          <p:grpSpPr>
            <a:xfrm>
              <a:off x="8434839" y="3603834"/>
              <a:ext cx="42073" cy="42073"/>
              <a:chOff x="4044210" y="3548209"/>
              <a:chExt cx="42073" cy="42073"/>
            </a:xfrm>
          </p:grpSpPr>
          <p:cxnSp>
            <p:nvCxnSpPr>
              <p:cNvPr id="596" name="Straight Connector 595">
                <a:extLst>
                  <a:ext uri="{FF2B5EF4-FFF2-40B4-BE49-F238E27FC236}">
                    <a16:creationId xmlns:a16="http://schemas.microsoft.com/office/drawing/2014/main" id="{F6F3CF82-38AC-1391-A3CD-F73F1931985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597" name="Straight Connector 596">
                <a:extLst>
                  <a:ext uri="{FF2B5EF4-FFF2-40B4-BE49-F238E27FC236}">
                    <a16:creationId xmlns:a16="http://schemas.microsoft.com/office/drawing/2014/main" id="{E2EB0E74-1371-400D-A4A5-815343E4571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8" name="Group 587">
              <a:extLst>
                <a:ext uri="{FF2B5EF4-FFF2-40B4-BE49-F238E27FC236}">
                  <a16:creationId xmlns:a16="http://schemas.microsoft.com/office/drawing/2014/main" id="{6AED1D26-FABD-96C6-698B-057D809918EC}"/>
                </a:ext>
              </a:extLst>
            </p:cNvPr>
            <p:cNvGrpSpPr/>
            <p:nvPr/>
          </p:nvGrpSpPr>
          <p:grpSpPr>
            <a:xfrm>
              <a:off x="8562252" y="3662054"/>
              <a:ext cx="42073" cy="42073"/>
              <a:chOff x="4044210" y="3548209"/>
              <a:chExt cx="42073" cy="42073"/>
            </a:xfrm>
          </p:grpSpPr>
          <p:cxnSp>
            <p:nvCxnSpPr>
              <p:cNvPr id="592" name="Straight Connector 591">
                <a:extLst>
                  <a:ext uri="{FF2B5EF4-FFF2-40B4-BE49-F238E27FC236}">
                    <a16:creationId xmlns:a16="http://schemas.microsoft.com/office/drawing/2014/main" id="{3E63E902-630D-F09C-0A65-01529D2D50A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593" name="Straight Connector 592">
                <a:extLst>
                  <a:ext uri="{FF2B5EF4-FFF2-40B4-BE49-F238E27FC236}">
                    <a16:creationId xmlns:a16="http://schemas.microsoft.com/office/drawing/2014/main" id="{D54593B6-882B-F354-E019-52AE91EFC46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9" name="Group 588">
              <a:extLst>
                <a:ext uri="{FF2B5EF4-FFF2-40B4-BE49-F238E27FC236}">
                  <a16:creationId xmlns:a16="http://schemas.microsoft.com/office/drawing/2014/main" id="{B2F95D07-F8A4-F832-229D-80D7CFD42455}"/>
                </a:ext>
              </a:extLst>
            </p:cNvPr>
            <p:cNvGrpSpPr/>
            <p:nvPr/>
          </p:nvGrpSpPr>
          <p:grpSpPr>
            <a:xfrm>
              <a:off x="8643824" y="3727275"/>
              <a:ext cx="42073" cy="42073"/>
              <a:chOff x="4044210" y="3548209"/>
              <a:chExt cx="42073" cy="42073"/>
            </a:xfrm>
          </p:grpSpPr>
          <p:cxnSp>
            <p:nvCxnSpPr>
              <p:cNvPr id="590" name="Straight Connector 589">
                <a:extLst>
                  <a:ext uri="{FF2B5EF4-FFF2-40B4-BE49-F238E27FC236}">
                    <a16:creationId xmlns:a16="http://schemas.microsoft.com/office/drawing/2014/main" id="{ABA7EF39-9948-3347-E604-F8ACEE4E17C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591" name="Straight Connector 590">
                <a:extLst>
                  <a:ext uri="{FF2B5EF4-FFF2-40B4-BE49-F238E27FC236}">
                    <a16:creationId xmlns:a16="http://schemas.microsoft.com/office/drawing/2014/main" id="{549964DD-34D7-E115-4109-C9E04E5EA7B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grpSp>
        <p:nvGrpSpPr>
          <p:cNvPr id="684" name="Group 683">
            <a:extLst>
              <a:ext uri="{FF2B5EF4-FFF2-40B4-BE49-F238E27FC236}">
                <a16:creationId xmlns:a16="http://schemas.microsoft.com/office/drawing/2014/main" id="{B16753A8-CB94-0556-F6D0-FAF1F691DF3A}"/>
              </a:ext>
            </a:extLst>
          </p:cNvPr>
          <p:cNvGrpSpPr/>
          <p:nvPr/>
        </p:nvGrpSpPr>
        <p:grpSpPr>
          <a:xfrm>
            <a:off x="7740440" y="3109797"/>
            <a:ext cx="42073" cy="42073"/>
            <a:chOff x="4044210" y="3548209"/>
            <a:chExt cx="42073" cy="42073"/>
          </a:xfrm>
        </p:grpSpPr>
        <p:cxnSp>
          <p:nvCxnSpPr>
            <p:cNvPr id="685" name="Straight Connector 684">
              <a:extLst>
                <a:ext uri="{FF2B5EF4-FFF2-40B4-BE49-F238E27FC236}">
                  <a16:creationId xmlns:a16="http://schemas.microsoft.com/office/drawing/2014/main" id="{3DFE228C-44D2-59B7-F448-DA81C1984E0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86" name="Straight Connector 685">
              <a:extLst>
                <a:ext uri="{FF2B5EF4-FFF2-40B4-BE49-F238E27FC236}">
                  <a16:creationId xmlns:a16="http://schemas.microsoft.com/office/drawing/2014/main" id="{63470815-0CEE-BE43-FEEC-403B2B00BCC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687" name="Group 686">
            <a:extLst>
              <a:ext uri="{FF2B5EF4-FFF2-40B4-BE49-F238E27FC236}">
                <a16:creationId xmlns:a16="http://schemas.microsoft.com/office/drawing/2014/main" id="{769FD3B4-986B-6C24-81FF-A74FEF54756E}"/>
              </a:ext>
            </a:extLst>
          </p:cNvPr>
          <p:cNvGrpSpPr/>
          <p:nvPr/>
        </p:nvGrpSpPr>
        <p:grpSpPr>
          <a:xfrm>
            <a:off x="7103100" y="2672476"/>
            <a:ext cx="42073" cy="42073"/>
            <a:chOff x="4044210" y="3548209"/>
            <a:chExt cx="42073" cy="42073"/>
          </a:xfrm>
        </p:grpSpPr>
        <p:cxnSp>
          <p:nvCxnSpPr>
            <p:cNvPr id="688" name="Straight Connector 687">
              <a:extLst>
                <a:ext uri="{FF2B5EF4-FFF2-40B4-BE49-F238E27FC236}">
                  <a16:creationId xmlns:a16="http://schemas.microsoft.com/office/drawing/2014/main" id="{1361294A-E043-E303-F6A6-08C019F20AF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89" name="Straight Connector 688">
              <a:extLst>
                <a:ext uri="{FF2B5EF4-FFF2-40B4-BE49-F238E27FC236}">
                  <a16:creationId xmlns:a16="http://schemas.microsoft.com/office/drawing/2014/main" id="{FBAF2B65-09A4-3E0D-6B6D-7DFBB4DFA97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690" name="Group 689">
            <a:extLst>
              <a:ext uri="{FF2B5EF4-FFF2-40B4-BE49-F238E27FC236}">
                <a16:creationId xmlns:a16="http://schemas.microsoft.com/office/drawing/2014/main" id="{5537FD9D-0731-0339-41AB-95CC27CF3B2C}"/>
              </a:ext>
            </a:extLst>
          </p:cNvPr>
          <p:cNvGrpSpPr/>
          <p:nvPr/>
        </p:nvGrpSpPr>
        <p:grpSpPr>
          <a:xfrm>
            <a:off x="7708643" y="3113773"/>
            <a:ext cx="42073" cy="42073"/>
            <a:chOff x="4044210" y="3548209"/>
            <a:chExt cx="42073" cy="42073"/>
          </a:xfrm>
        </p:grpSpPr>
        <p:cxnSp>
          <p:nvCxnSpPr>
            <p:cNvPr id="691" name="Straight Connector 690">
              <a:extLst>
                <a:ext uri="{FF2B5EF4-FFF2-40B4-BE49-F238E27FC236}">
                  <a16:creationId xmlns:a16="http://schemas.microsoft.com/office/drawing/2014/main" id="{A9727397-F407-C3DD-C873-F59B4569A67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92" name="Straight Connector 691">
              <a:extLst>
                <a:ext uri="{FF2B5EF4-FFF2-40B4-BE49-F238E27FC236}">
                  <a16:creationId xmlns:a16="http://schemas.microsoft.com/office/drawing/2014/main" id="{CAF59603-72BE-B63E-9F50-74A29F37840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693" name="Group 692">
            <a:extLst>
              <a:ext uri="{FF2B5EF4-FFF2-40B4-BE49-F238E27FC236}">
                <a16:creationId xmlns:a16="http://schemas.microsoft.com/office/drawing/2014/main" id="{0E609069-4B1F-7584-25B9-B5359340EA81}"/>
              </a:ext>
            </a:extLst>
          </p:cNvPr>
          <p:cNvGrpSpPr/>
          <p:nvPr/>
        </p:nvGrpSpPr>
        <p:grpSpPr>
          <a:xfrm>
            <a:off x="7582763" y="3007949"/>
            <a:ext cx="42073" cy="42073"/>
            <a:chOff x="4044210" y="3548209"/>
            <a:chExt cx="42073" cy="42073"/>
          </a:xfrm>
        </p:grpSpPr>
        <p:cxnSp>
          <p:nvCxnSpPr>
            <p:cNvPr id="694" name="Straight Connector 693">
              <a:extLst>
                <a:ext uri="{FF2B5EF4-FFF2-40B4-BE49-F238E27FC236}">
                  <a16:creationId xmlns:a16="http://schemas.microsoft.com/office/drawing/2014/main" id="{DAFDA2CB-CE0B-844C-7ECC-BFAB38D648D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95" name="Straight Connector 694">
              <a:extLst>
                <a:ext uri="{FF2B5EF4-FFF2-40B4-BE49-F238E27FC236}">
                  <a16:creationId xmlns:a16="http://schemas.microsoft.com/office/drawing/2014/main" id="{C0535FB8-89D3-D96E-3202-8B25E8A7F7C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696" name="Group 695">
            <a:extLst>
              <a:ext uri="{FF2B5EF4-FFF2-40B4-BE49-F238E27FC236}">
                <a16:creationId xmlns:a16="http://schemas.microsoft.com/office/drawing/2014/main" id="{60750ECD-14DA-3166-3EF5-CFB627ED429E}"/>
              </a:ext>
            </a:extLst>
          </p:cNvPr>
          <p:cNvGrpSpPr/>
          <p:nvPr/>
        </p:nvGrpSpPr>
        <p:grpSpPr>
          <a:xfrm>
            <a:off x="7650528" y="2896631"/>
            <a:ext cx="42073" cy="42073"/>
            <a:chOff x="4044210" y="3548209"/>
            <a:chExt cx="42073" cy="42073"/>
          </a:xfrm>
        </p:grpSpPr>
        <p:cxnSp>
          <p:nvCxnSpPr>
            <p:cNvPr id="697" name="Straight Connector 696">
              <a:extLst>
                <a:ext uri="{FF2B5EF4-FFF2-40B4-BE49-F238E27FC236}">
                  <a16:creationId xmlns:a16="http://schemas.microsoft.com/office/drawing/2014/main" id="{E54D12C8-6BF2-874E-6AFF-A43A3D74D57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98" name="Straight Connector 697">
              <a:extLst>
                <a:ext uri="{FF2B5EF4-FFF2-40B4-BE49-F238E27FC236}">
                  <a16:creationId xmlns:a16="http://schemas.microsoft.com/office/drawing/2014/main" id="{CA3A8FC8-26C4-964C-F777-E0070732A7E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699" name="Group 698">
            <a:extLst>
              <a:ext uri="{FF2B5EF4-FFF2-40B4-BE49-F238E27FC236}">
                <a16:creationId xmlns:a16="http://schemas.microsoft.com/office/drawing/2014/main" id="{A2443880-2189-5D69-D6DE-C3610DB22E3C}"/>
              </a:ext>
            </a:extLst>
          </p:cNvPr>
          <p:cNvGrpSpPr/>
          <p:nvPr/>
        </p:nvGrpSpPr>
        <p:grpSpPr>
          <a:xfrm>
            <a:off x="7548341" y="2952291"/>
            <a:ext cx="42073" cy="42073"/>
            <a:chOff x="4044210" y="3548209"/>
            <a:chExt cx="42073" cy="42073"/>
          </a:xfrm>
        </p:grpSpPr>
        <p:cxnSp>
          <p:nvCxnSpPr>
            <p:cNvPr id="700" name="Straight Connector 699">
              <a:extLst>
                <a:ext uri="{FF2B5EF4-FFF2-40B4-BE49-F238E27FC236}">
                  <a16:creationId xmlns:a16="http://schemas.microsoft.com/office/drawing/2014/main" id="{91AD8930-164B-6105-7269-492AF67AE51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01" name="Straight Connector 700">
              <a:extLst>
                <a:ext uri="{FF2B5EF4-FFF2-40B4-BE49-F238E27FC236}">
                  <a16:creationId xmlns:a16="http://schemas.microsoft.com/office/drawing/2014/main" id="{E6E39D73-2234-092C-7247-EC17EC015A8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02" name="Group 701">
            <a:extLst>
              <a:ext uri="{FF2B5EF4-FFF2-40B4-BE49-F238E27FC236}">
                <a16:creationId xmlns:a16="http://schemas.microsoft.com/office/drawing/2014/main" id="{E21E6873-404C-B79E-4E79-87A7450F0CF2}"/>
              </a:ext>
            </a:extLst>
          </p:cNvPr>
          <p:cNvGrpSpPr/>
          <p:nvPr/>
        </p:nvGrpSpPr>
        <p:grpSpPr>
          <a:xfrm>
            <a:off x="7771969" y="2952292"/>
            <a:ext cx="42073" cy="42073"/>
            <a:chOff x="4044210" y="3548209"/>
            <a:chExt cx="42073" cy="42073"/>
          </a:xfrm>
        </p:grpSpPr>
        <p:cxnSp>
          <p:nvCxnSpPr>
            <p:cNvPr id="703" name="Straight Connector 702">
              <a:extLst>
                <a:ext uri="{FF2B5EF4-FFF2-40B4-BE49-F238E27FC236}">
                  <a16:creationId xmlns:a16="http://schemas.microsoft.com/office/drawing/2014/main" id="{F6123D59-7A92-39AE-5784-A527D183313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04" name="Straight Connector 703">
              <a:extLst>
                <a:ext uri="{FF2B5EF4-FFF2-40B4-BE49-F238E27FC236}">
                  <a16:creationId xmlns:a16="http://schemas.microsoft.com/office/drawing/2014/main" id="{F8E82111-5C88-1402-5AA7-5CE33B79601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05" name="Group 704">
            <a:extLst>
              <a:ext uri="{FF2B5EF4-FFF2-40B4-BE49-F238E27FC236}">
                <a16:creationId xmlns:a16="http://schemas.microsoft.com/office/drawing/2014/main" id="{D5E6FD60-3E0C-2438-9796-66E58F58C69D}"/>
              </a:ext>
            </a:extLst>
          </p:cNvPr>
          <p:cNvGrpSpPr/>
          <p:nvPr/>
        </p:nvGrpSpPr>
        <p:grpSpPr>
          <a:xfrm>
            <a:off x="7776790" y="3011925"/>
            <a:ext cx="42073" cy="42073"/>
            <a:chOff x="4044210" y="3548209"/>
            <a:chExt cx="42073" cy="42073"/>
          </a:xfrm>
        </p:grpSpPr>
        <p:cxnSp>
          <p:nvCxnSpPr>
            <p:cNvPr id="706" name="Straight Connector 705">
              <a:extLst>
                <a:ext uri="{FF2B5EF4-FFF2-40B4-BE49-F238E27FC236}">
                  <a16:creationId xmlns:a16="http://schemas.microsoft.com/office/drawing/2014/main" id="{178E4DEB-0D41-3DBE-BEB0-284C006681D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07" name="Straight Connector 706">
              <a:extLst>
                <a:ext uri="{FF2B5EF4-FFF2-40B4-BE49-F238E27FC236}">
                  <a16:creationId xmlns:a16="http://schemas.microsoft.com/office/drawing/2014/main" id="{1616E6DD-0468-42BB-0C2A-FA66437A1AF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08" name="Group 707">
            <a:extLst>
              <a:ext uri="{FF2B5EF4-FFF2-40B4-BE49-F238E27FC236}">
                <a16:creationId xmlns:a16="http://schemas.microsoft.com/office/drawing/2014/main" id="{9D7CFC07-C5F3-84AF-36CD-FDC915150706}"/>
              </a:ext>
            </a:extLst>
          </p:cNvPr>
          <p:cNvGrpSpPr/>
          <p:nvPr/>
        </p:nvGrpSpPr>
        <p:grpSpPr>
          <a:xfrm>
            <a:off x="7896790" y="3163001"/>
            <a:ext cx="42073" cy="42073"/>
            <a:chOff x="4044210" y="3548209"/>
            <a:chExt cx="42073" cy="42073"/>
          </a:xfrm>
        </p:grpSpPr>
        <p:cxnSp>
          <p:nvCxnSpPr>
            <p:cNvPr id="709" name="Straight Connector 708">
              <a:extLst>
                <a:ext uri="{FF2B5EF4-FFF2-40B4-BE49-F238E27FC236}">
                  <a16:creationId xmlns:a16="http://schemas.microsoft.com/office/drawing/2014/main" id="{986A0B86-8E52-1D0D-CFB6-B42490FE283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10" name="Straight Connector 709">
              <a:extLst>
                <a:ext uri="{FF2B5EF4-FFF2-40B4-BE49-F238E27FC236}">
                  <a16:creationId xmlns:a16="http://schemas.microsoft.com/office/drawing/2014/main" id="{A561BFE7-D65C-2A42-4F9D-3D2C4EB002D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11" name="Group 710">
            <a:extLst>
              <a:ext uri="{FF2B5EF4-FFF2-40B4-BE49-F238E27FC236}">
                <a16:creationId xmlns:a16="http://schemas.microsoft.com/office/drawing/2014/main" id="{5CE9113B-4F6F-4B8B-BA90-AB5434B0AD78}"/>
              </a:ext>
            </a:extLst>
          </p:cNvPr>
          <p:cNvGrpSpPr/>
          <p:nvPr/>
        </p:nvGrpSpPr>
        <p:grpSpPr>
          <a:xfrm>
            <a:off x="7973996" y="3186853"/>
            <a:ext cx="42073" cy="42073"/>
            <a:chOff x="4044210" y="3548209"/>
            <a:chExt cx="42073" cy="42073"/>
          </a:xfrm>
        </p:grpSpPr>
        <p:cxnSp>
          <p:nvCxnSpPr>
            <p:cNvPr id="712" name="Straight Connector 711">
              <a:extLst>
                <a:ext uri="{FF2B5EF4-FFF2-40B4-BE49-F238E27FC236}">
                  <a16:creationId xmlns:a16="http://schemas.microsoft.com/office/drawing/2014/main" id="{CFF0A30B-4D81-FF5E-1DB6-F76E9597963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13" name="Straight Connector 712">
              <a:extLst>
                <a:ext uri="{FF2B5EF4-FFF2-40B4-BE49-F238E27FC236}">
                  <a16:creationId xmlns:a16="http://schemas.microsoft.com/office/drawing/2014/main" id="{B37167AF-2623-2D15-0E49-750EA47E907D}"/>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14" name="Group 713">
            <a:extLst>
              <a:ext uri="{FF2B5EF4-FFF2-40B4-BE49-F238E27FC236}">
                <a16:creationId xmlns:a16="http://schemas.microsoft.com/office/drawing/2014/main" id="{069B61A4-FBE8-261E-B974-3DFFD38D9995}"/>
              </a:ext>
            </a:extLst>
          </p:cNvPr>
          <p:cNvGrpSpPr/>
          <p:nvPr/>
        </p:nvGrpSpPr>
        <p:grpSpPr>
          <a:xfrm>
            <a:off x="7147774" y="2673995"/>
            <a:ext cx="42073" cy="42073"/>
            <a:chOff x="4044210" y="3548209"/>
            <a:chExt cx="42073" cy="42073"/>
          </a:xfrm>
        </p:grpSpPr>
        <p:cxnSp>
          <p:nvCxnSpPr>
            <p:cNvPr id="715" name="Straight Connector 714">
              <a:extLst>
                <a:ext uri="{FF2B5EF4-FFF2-40B4-BE49-F238E27FC236}">
                  <a16:creationId xmlns:a16="http://schemas.microsoft.com/office/drawing/2014/main" id="{DBB8BBFF-D635-6ACF-49BF-36E0A14D709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16" name="Straight Connector 715">
              <a:extLst>
                <a:ext uri="{FF2B5EF4-FFF2-40B4-BE49-F238E27FC236}">
                  <a16:creationId xmlns:a16="http://schemas.microsoft.com/office/drawing/2014/main" id="{FFD97B85-DDF1-CB3E-B077-B95DE85AA67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17" name="Group 716">
            <a:extLst>
              <a:ext uri="{FF2B5EF4-FFF2-40B4-BE49-F238E27FC236}">
                <a16:creationId xmlns:a16="http://schemas.microsoft.com/office/drawing/2014/main" id="{FC0DB3F1-68AE-1B7B-7860-9D50BDB95678}"/>
              </a:ext>
            </a:extLst>
          </p:cNvPr>
          <p:cNvGrpSpPr/>
          <p:nvPr/>
        </p:nvGrpSpPr>
        <p:grpSpPr>
          <a:xfrm>
            <a:off x="7324217" y="2813143"/>
            <a:ext cx="42073" cy="42073"/>
            <a:chOff x="4044210" y="3548209"/>
            <a:chExt cx="42073" cy="42073"/>
          </a:xfrm>
        </p:grpSpPr>
        <p:cxnSp>
          <p:nvCxnSpPr>
            <p:cNvPr id="718" name="Straight Connector 717">
              <a:extLst>
                <a:ext uri="{FF2B5EF4-FFF2-40B4-BE49-F238E27FC236}">
                  <a16:creationId xmlns:a16="http://schemas.microsoft.com/office/drawing/2014/main" id="{3F8D607A-C8CF-11F5-6C92-51B6AB50EEE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19" name="Straight Connector 718">
              <a:extLst>
                <a:ext uri="{FF2B5EF4-FFF2-40B4-BE49-F238E27FC236}">
                  <a16:creationId xmlns:a16="http://schemas.microsoft.com/office/drawing/2014/main" id="{7D500E8F-043E-E7FF-8B33-A2B55E4B55F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20" name="Group 719">
            <a:extLst>
              <a:ext uri="{FF2B5EF4-FFF2-40B4-BE49-F238E27FC236}">
                <a16:creationId xmlns:a16="http://schemas.microsoft.com/office/drawing/2014/main" id="{AB0B6223-A807-7C44-01A0-FC41C6F134A1}"/>
              </a:ext>
            </a:extLst>
          </p:cNvPr>
          <p:cNvGrpSpPr/>
          <p:nvPr/>
        </p:nvGrpSpPr>
        <p:grpSpPr>
          <a:xfrm>
            <a:off x="7783936" y="3099389"/>
            <a:ext cx="42073" cy="42073"/>
            <a:chOff x="4044210" y="3548209"/>
            <a:chExt cx="42073" cy="42073"/>
          </a:xfrm>
        </p:grpSpPr>
        <p:cxnSp>
          <p:nvCxnSpPr>
            <p:cNvPr id="721" name="Straight Connector 720">
              <a:extLst>
                <a:ext uri="{FF2B5EF4-FFF2-40B4-BE49-F238E27FC236}">
                  <a16:creationId xmlns:a16="http://schemas.microsoft.com/office/drawing/2014/main" id="{A01F27DA-20C1-121F-5E8D-25BFFBE8855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22" name="Straight Connector 721">
              <a:extLst>
                <a:ext uri="{FF2B5EF4-FFF2-40B4-BE49-F238E27FC236}">
                  <a16:creationId xmlns:a16="http://schemas.microsoft.com/office/drawing/2014/main" id="{F527C771-0E9C-166D-1DFC-782F45AA275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23" name="Group 722">
            <a:extLst>
              <a:ext uri="{FF2B5EF4-FFF2-40B4-BE49-F238E27FC236}">
                <a16:creationId xmlns:a16="http://schemas.microsoft.com/office/drawing/2014/main" id="{7705180A-8F20-BF4C-D8ED-0948732A2D64}"/>
              </a:ext>
            </a:extLst>
          </p:cNvPr>
          <p:cNvGrpSpPr/>
          <p:nvPr/>
        </p:nvGrpSpPr>
        <p:grpSpPr>
          <a:xfrm>
            <a:off x="7488209" y="2790460"/>
            <a:ext cx="42073" cy="42073"/>
            <a:chOff x="4044210" y="3548209"/>
            <a:chExt cx="42073" cy="42073"/>
          </a:xfrm>
        </p:grpSpPr>
        <p:cxnSp>
          <p:nvCxnSpPr>
            <p:cNvPr id="724" name="Straight Connector 723">
              <a:extLst>
                <a:ext uri="{FF2B5EF4-FFF2-40B4-BE49-F238E27FC236}">
                  <a16:creationId xmlns:a16="http://schemas.microsoft.com/office/drawing/2014/main" id="{5E0CBF57-1A6F-C9BE-E7AD-7140DBE3EF4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25" name="Straight Connector 724">
              <a:extLst>
                <a:ext uri="{FF2B5EF4-FFF2-40B4-BE49-F238E27FC236}">
                  <a16:creationId xmlns:a16="http://schemas.microsoft.com/office/drawing/2014/main" id="{C3917DF4-9596-0891-E847-0FCFDD3C207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26" name="Group 725">
            <a:extLst>
              <a:ext uri="{FF2B5EF4-FFF2-40B4-BE49-F238E27FC236}">
                <a16:creationId xmlns:a16="http://schemas.microsoft.com/office/drawing/2014/main" id="{666745A2-5180-427B-BCB3-73BFCA58A4FB}"/>
              </a:ext>
            </a:extLst>
          </p:cNvPr>
          <p:cNvGrpSpPr/>
          <p:nvPr/>
        </p:nvGrpSpPr>
        <p:grpSpPr>
          <a:xfrm>
            <a:off x="7396045" y="2849046"/>
            <a:ext cx="42073" cy="42073"/>
            <a:chOff x="4044210" y="3548209"/>
            <a:chExt cx="42073" cy="42073"/>
          </a:xfrm>
        </p:grpSpPr>
        <p:cxnSp>
          <p:nvCxnSpPr>
            <p:cNvPr id="727" name="Straight Connector 726">
              <a:extLst>
                <a:ext uri="{FF2B5EF4-FFF2-40B4-BE49-F238E27FC236}">
                  <a16:creationId xmlns:a16="http://schemas.microsoft.com/office/drawing/2014/main" id="{3BFC8655-5A12-2A21-F0D6-CA760BA6C51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28" name="Straight Connector 727">
              <a:extLst>
                <a:ext uri="{FF2B5EF4-FFF2-40B4-BE49-F238E27FC236}">
                  <a16:creationId xmlns:a16="http://schemas.microsoft.com/office/drawing/2014/main" id="{4E6F8D85-5476-611A-FB8E-0E4E333B2C6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29" name="Group 728">
            <a:extLst>
              <a:ext uri="{FF2B5EF4-FFF2-40B4-BE49-F238E27FC236}">
                <a16:creationId xmlns:a16="http://schemas.microsoft.com/office/drawing/2014/main" id="{27D7A0B5-DE8D-82EC-A25F-A83EA3936967}"/>
              </a:ext>
            </a:extLst>
          </p:cNvPr>
          <p:cNvGrpSpPr/>
          <p:nvPr/>
        </p:nvGrpSpPr>
        <p:grpSpPr>
          <a:xfrm>
            <a:off x="8009524" y="3504711"/>
            <a:ext cx="42073" cy="42073"/>
            <a:chOff x="4044210" y="3548209"/>
            <a:chExt cx="42073" cy="42073"/>
          </a:xfrm>
        </p:grpSpPr>
        <p:cxnSp>
          <p:nvCxnSpPr>
            <p:cNvPr id="730" name="Straight Connector 729">
              <a:extLst>
                <a:ext uri="{FF2B5EF4-FFF2-40B4-BE49-F238E27FC236}">
                  <a16:creationId xmlns:a16="http://schemas.microsoft.com/office/drawing/2014/main" id="{A5D0D42A-E66D-1CF9-F94E-F95BC83A6E6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31" name="Straight Connector 730">
              <a:extLst>
                <a:ext uri="{FF2B5EF4-FFF2-40B4-BE49-F238E27FC236}">
                  <a16:creationId xmlns:a16="http://schemas.microsoft.com/office/drawing/2014/main" id="{00EB4985-77F8-85CA-A544-4B93A631CCD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32" name="Group 731">
            <a:extLst>
              <a:ext uri="{FF2B5EF4-FFF2-40B4-BE49-F238E27FC236}">
                <a16:creationId xmlns:a16="http://schemas.microsoft.com/office/drawing/2014/main" id="{D14C9E8E-5536-014D-FAA0-5EA26D8BCB6E}"/>
              </a:ext>
            </a:extLst>
          </p:cNvPr>
          <p:cNvGrpSpPr/>
          <p:nvPr/>
        </p:nvGrpSpPr>
        <p:grpSpPr>
          <a:xfrm>
            <a:off x="7344403" y="2827217"/>
            <a:ext cx="42073" cy="42073"/>
            <a:chOff x="4044210" y="3548209"/>
            <a:chExt cx="42073" cy="42073"/>
          </a:xfrm>
        </p:grpSpPr>
        <p:cxnSp>
          <p:nvCxnSpPr>
            <p:cNvPr id="733" name="Straight Connector 732">
              <a:extLst>
                <a:ext uri="{FF2B5EF4-FFF2-40B4-BE49-F238E27FC236}">
                  <a16:creationId xmlns:a16="http://schemas.microsoft.com/office/drawing/2014/main" id="{E3985B40-0856-C657-4F16-29CFC1BE70F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34" name="Straight Connector 733">
              <a:extLst>
                <a:ext uri="{FF2B5EF4-FFF2-40B4-BE49-F238E27FC236}">
                  <a16:creationId xmlns:a16="http://schemas.microsoft.com/office/drawing/2014/main" id="{98914259-7BBD-7BB6-D453-C425B8DA511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35" name="Group 734">
            <a:extLst>
              <a:ext uri="{FF2B5EF4-FFF2-40B4-BE49-F238E27FC236}">
                <a16:creationId xmlns:a16="http://schemas.microsoft.com/office/drawing/2014/main" id="{CC521298-9945-5563-0BE7-4798F407656E}"/>
              </a:ext>
            </a:extLst>
          </p:cNvPr>
          <p:cNvGrpSpPr/>
          <p:nvPr/>
        </p:nvGrpSpPr>
        <p:grpSpPr>
          <a:xfrm>
            <a:off x="7674780" y="2888680"/>
            <a:ext cx="42073" cy="42073"/>
            <a:chOff x="4044210" y="3548209"/>
            <a:chExt cx="42073" cy="42073"/>
          </a:xfrm>
        </p:grpSpPr>
        <p:cxnSp>
          <p:nvCxnSpPr>
            <p:cNvPr id="736" name="Straight Connector 735">
              <a:extLst>
                <a:ext uri="{FF2B5EF4-FFF2-40B4-BE49-F238E27FC236}">
                  <a16:creationId xmlns:a16="http://schemas.microsoft.com/office/drawing/2014/main" id="{55867E6F-B98C-3FE0-B01D-7BDDF3EEC0A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37" name="Straight Connector 736">
              <a:extLst>
                <a:ext uri="{FF2B5EF4-FFF2-40B4-BE49-F238E27FC236}">
                  <a16:creationId xmlns:a16="http://schemas.microsoft.com/office/drawing/2014/main" id="{AF324304-43AE-1501-6416-16D5E642D6D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38" name="Group 737">
            <a:extLst>
              <a:ext uri="{FF2B5EF4-FFF2-40B4-BE49-F238E27FC236}">
                <a16:creationId xmlns:a16="http://schemas.microsoft.com/office/drawing/2014/main" id="{EA3E6404-2184-07C1-460E-7F8E85327F60}"/>
              </a:ext>
            </a:extLst>
          </p:cNvPr>
          <p:cNvGrpSpPr/>
          <p:nvPr/>
        </p:nvGrpSpPr>
        <p:grpSpPr>
          <a:xfrm>
            <a:off x="7334982" y="2821664"/>
            <a:ext cx="42073" cy="42073"/>
            <a:chOff x="4044210" y="3548209"/>
            <a:chExt cx="42073" cy="42073"/>
          </a:xfrm>
        </p:grpSpPr>
        <p:cxnSp>
          <p:nvCxnSpPr>
            <p:cNvPr id="739" name="Straight Connector 738">
              <a:extLst>
                <a:ext uri="{FF2B5EF4-FFF2-40B4-BE49-F238E27FC236}">
                  <a16:creationId xmlns:a16="http://schemas.microsoft.com/office/drawing/2014/main" id="{B78BA0DA-151C-E87F-E6E6-C5F212B73D9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40" name="Straight Connector 739">
              <a:extLst>
                <a:ext uri="{FF2B5EF4-FFF2-40B4-BE49-F238E27FC236}">
                  <a16:creationId xmlns:a16="http://schemas.microsoft.com/office/drawing/2014/main" id="{74803EFD-D342-9912-E3FF-55BA900CC6A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41" name="Group 740">
            <a:extLst>
              <a:ext uri="{FF2B5EF4-FFF2-40B4-BE49-F238E27FC236}">
                <a16:creationId xmlns:a16="http://schemas.microsoft.com/office/drawing/2014/main" id="{584C7407-4D58-CD19-CFF5-3C017DD61A0B}"/>
              </a:ext>
            </a:extLst>
          </p:cNvPr>
          <p:cNvGrpSpPr/>
          <p:nvPr/>
        </p:nvGrpSpPr>
        <p:grpSpPr>
          <a:xfrm>
            <a:off x="7417966" y="2858582"/>
            <a:ext cx="42073" cy="42073"/>
            <a:chOff x="4044210" y="3548209"/>
            <a:chExt cx="42073" cy="42073"/>
          </a:xfrm>
        </p:grpSpPr>
        <p:cxnSp>
          <p:nvCxnSpPr>
            <p:cNvPr id="742" name="Straight Connector 741">
              <a:extLst>
                <a:ext uri="{FF2B5EF4-FFF2-40B4-BE49-F238E27FC236}">
                  <a16:creationId xmlns:a16="http://schemas.microsoft.com/office/drawing/2014/main" id="{32A37A38-138B-267E-7D07-7FEE90D08F4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43" name="Straight Connector 742">
              <a:extLst>
                <a:ext uri="{FF2B5EF4-FFF2-40B4-BE49-F238E27FC236}">
                  <a16:creationId xmlns:a16="http://schemas.microsoft.com/office/drawing/2014/main" id="{39DD2A63-A685-971B-B75C-EC5F148F9EE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44" name="Group 743">
            <a:extLst>
              <a:ext uri="{FF2B5EF4-FFF2-40B4-BE49-F238E27FC236}">
                <a16:creationId xmlns:a16="http://schemas.microsoft.com/office/drawing/2014/main" id="{46A4F400-D2CF-A201-09B9-347FFEA7342B}"/>
              </a:ext>
            </a:extLst>
          </p:cNvPr>
          <p:cNvGrpSpPr/>
          <p:nvPr/>
        </p:nvGrpSpPr>
        <p:grpSpPr>
          <a:xfrm>
            <a:off x="7448729" y="2781606"/>
            <a:ext cx="42073" cy="42073"/>
            <a:chOff x="4044210" y="3548209"/>
            <a:chExt cx="42073" cy="42073"/>
          </a:xfrm>
        </p:grpSpPr>
        <p:cxnSp>
          <p:nvCxnSpPr>
            <p:cNvPr id="745" name="Straight Connector 744">
              <a:extLst>
                <a:ext uri="{FF2B5EF4-FFF2-40B4-BE49-F238E27FC236}">
                  <a16:creationId xmlns:a16="http://schemas.microsoft.com/office/drawing/2014/main" id="{CF102367-181A-781E-F894-81CC70D9DBD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46" name="Straight Connector 745">
              <a:extLst>
                <a:ext uri="{FF2B5EF4-FFF2-40B4-BE49-F238E27FC236}">
                  <a16:creationId xmlns:a16="http://schemas.microsoft.com/office/drawing/2014/main" id="{7A1DB778-6C39-5BDB-7CD4-9634C26458C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47" name="Group 746">
            <a:extLst>
              <a:ext uri="{FF2B5EF4-FFF2-40B4-BE49-F238E27FC236}">
                <a16:creationId xmlns:a16="http://schemas.microsoft.com/office/drawing/2014/main" id="{B3F7161C-7FC7-802A-E99D-59C0D977BD63}"/>
              </a:ext>
            </a:extLst>
          </p:cNvPr>
          <p:cNvGrpSpPr/>
          <p:nvPr/>
        </p:nvGrpSpPr>
        <p:grpSpPr>
          <a:xfrm>
            <a:off x="7414078" y="2769411"/>
            <a:ext cx="42073" cy="42073"/>
            <a:chOff x="4044210" y="3548209"/>
            <a:chExt cx="42073" cy="42073"/>
          </a:xfrm>
        </p:grpSpPr>
        <p:cxnSp>
          <p:nvCxnSpPr>
            <p:cNvPr id="748" name="Straight Connector 747">
              <a:extLst>
                <a:ext uri="{FF2B5EF4-FFF2-40B4-BE49-F238E27FC236}">
                  <a16:creationId xmlns:a16="http://schemas.microsoft.com/office/drawing/2014/main" id="{55BA6053-AE23-A9BC-C9E1-3C4717F9A69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49" name="Straight Connector 748">
              <a:extLst>
                <a:ext uri="{FF2B5EF4-FFF2-40B4-BE49-F238E27FC236}">
                  <a16:creationId xmlns:a16="http://schemas.microsoft.com/office/drawing/2014/main" id="{59DD842D-805E-82CD-E417-AF04BC5B140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50" name="Group 749">
            <a:extLst>
              <a:ext uri="{FF2B5EF4-FFF2-40B4-BE49-F238E27FC236}">
                <a16:creationId xmlns:a16="http://schemas.microsoft.com/office/drawing/2014/main" id="{89529953-B7E5-F659-5C37-1AF582957C90}"/>
              </a:ext>
            </a:extLst>
          </p:cNvPr>
          <p:cNvGrpSpPr/>
          <p:nvPr/>
        </p:nvGrpSpPr>
        <p:grpSpPr>
          <a:xfrm>
            <a:off x="7188001" y="2681392"/>
            <a:ext cx="42073" cy="42073"/>
            <a:chOff x="4044210" y="3548209"/>
            <a:chExt cx="42073" cy="42073"/>
          </a:xfrm>
        </p:grpSpPr>
        <p:cxnSp>
          <p:nvCxnSpPr>
            <p:cNvPr id="751" name="Straight Connector 750">
              <a:extLst>
                <a:ext uri="{FF2B5EF4-FFF2-40B4-BE49-F238E27FC236}">
                  <a16:creationId xmlns:a16="http://schemas.microsoft.com/office/drawing/2014/main" id="{024C1DC0-E760-B541-B171-4E586369A61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52" name="Straight Connector 751">
              <a:extLst>
                <a:ext uri="{FF2B5EF4-FFF2-40B4-BE49-F238E27FC236}">
                  <a16:creationId xmlns:a16="http://schemas.microsoft.com/office/drawing/2014/main" id="{63728917-3401-1896-081E-2559859018D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53" name="Group 752">
            <a:extLst>
              <a:ext uri="{FF2B5EF4-FFF2-40B4-BE49-F238E27FC236}">
                <a16:creationId xmlns:a16="http://schemas.microsoft.com/office/drawing/2014/main" id="{BE371F12-5937-9C3E-FE03-8F1FB02EF0FD}"/>
              </a:ext>
            </a:extLst>
          </p:cNvPr>
          <p:cNvGrpSpPr/>
          <p:nvPr/>
        </p:nvGrpSpPr>
        <p:grpSpPr>
          <a:xfrm>
            <a:off x="7233792" y="2683003"/>
            <a:ext cx="42073" cy="42073"/>
            <a:chOff x="4044210" y="3548209"/>
            <a:chExt cx="42073" cy="42073"/>
          </a:xfrm>
        </p:grpSpPr>
        <p:cxnSp>
          <p:nvCxnSpPr>
            <p:cNvPr id="754" name="Straight Connector 753">
              <a:extLst>
                <a:ext uri="{FF2B5EF4-FFF2-40B4-BE49-F238E27FC236}">
                  <a16:creationId xmlns:a16="http://schemas.microsoft.com/office/drawing/2014/main" id="{B95B199B-134D-A033-2A87-B2139B8B9911}"/>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55" name="Straight Connector 754">
              <a:extLst>
                <a:ext uri="{FF2B5EF4-FFF2-40B4-BE49-F238E27FC236}">
                  <a16:creationId xmlns:a16="http://schemas.microsoft.com/office/drawing/2014/main" id="{D9DC592D-0304-8B12-D6BF-141C389BB2BD}"/>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56" name="Group 755">
            <a:extLst>
              <a:ext uri="{FF2B5EF4-FFF2-40B4-BE49-F238E27FC236}">
                <a16:creationId xmlns:a16="http://schemas.microsoft.com/office/drawing/2014/main" id="{7DD48C01-B040-A972-3810-9FBB87915478}"/>
              </a:ext>
            </a:extLst>
          </p:cNvPr>
          <p:cNvGrpSpPr/>
          <p:nvPr/>
        </p:nvGrpSpPr>
        <p:grpSpPr>
          <a:xfrm>
            <a:off x="7957996" y="3423873"/>
            <a:ext cx="42073" cy="42073"/>
            <a:chOff x="4044210" y="3548209"/>
            <a:chExt cx="42073" cy="42073"/>
          </a:xfrm>
        </p:grpSpPr>
        <p:cxnSp>
          <p:nvCxnSpPr>
            <p:cNvPr id="757" name="Straight Connector 756">
              <a:extLst>
                <a:ext uri="{FF2B5EF4-FFF2-40B4-BE49-F238E27FC236}">
                  <a16:creationId xmlns:a16="http://schemas.microsoft.com/office/drawing/2014/main" id="{C17231EE-BC17-3BAE-B758-EE54826AFDF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58" name="Straight Connector 757">
              <a:extLst>
                <a:ext uri="{FF2B5EF4-FFF2-40B4-BE49-F238E27FC236}">
                  <a16:creationId xmlns:a16="http://schemas.microsoft.com/office/drawing/2014/main" id="{685A611D-04A9-1667-DD97-0B86B1E0EF8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59" name="Group 758">
            <a:extLst>
              <a:ext uri="{FF2B5EF4-FFF2-40B4-BE49-F238E27FC236}">
                <a16:creationId xmlns:a16="http://schemas.microsoft.com/office/drawing/2014/main" id="{8262FD2B-46B3-B7B1-B32C-C77342B07E86}"/>
              </a:ext>
            </a:extLst>
          </p:cNvPr>
          <p:cNvGrpSpPr/>
          <p:nvPr/>
        </p:nvGrpSpPr>
        <p:grpSpPr>
          <a:xfrm>
            <a:off x="7790880" y="3258415"/>
            <a:ext cx="42073" cy="42073"/>
            <a:chOff x="4044210" y="3548209"/>
            <a:chExt cx="42073" cy="42073"/>
          </a:xfrm>
        </p:grpSpPr>
        <p:cxnSp>
          <p:nvCxnSpPr>
            <p:cNvPr id="760" name="Straight Connector 759">
              <a:extLst>
                <a:ext uri="{FF2B5EF4-FFF2-40B4-BE49-F238E27FC236}">
                  <a16:creationId xmlns:a16="http://schemas.microsoft.com/office/drawing/2014/main" id="{4EF2BC1C-B3AE-4BB9-443A-AB40EAFDDC1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61" name="Straight Connector 760">
              <a:extLst>
                <a:ext uri="{FF2B5EF4-FFF2-40B4-BE49-F238E27FC236}">
                  <a16:creationId xmlns:a16="http://schemas.microsoft.com/office/drawing/2014/main" id="{39730897-297D-AC3A-4590-83F38807518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62" name="Group 761">
            <a:extLst>
              <a:ext uri="{FF2B5EF4-FFF2-40B4-BE49-F238E27FC236}">
                <a16:creationId xmlns:a16="http://schemas.microsoft.com/office/drawing/2014/main" id="{95C74780-7FA9-AFBD-2DB6-5B52541313E6}"/>
              </a:ext>
            </a:extLst>
          </p:cNvPr>
          <p:cNvGrpSpPr/>
          <p:nvPr/>
        </p:nvGrpSpPr>
        <p:grpSpPr>
          <a:xfrm>
            <a:off x="7932775" y="3429369"/>
            <a:ext cx="42073" cy="42073"/>
            <a:chOff x="4044210" y="3548209"/>
            <a:chExt cx="42073" cy="42073"/>
          </a:xfrm>
        </p:grpSpPr>
        <p:cxnSp>
          <p:nvCxnSpPr>
            <p:cNvPr id="763" name="Straight Connector 762">
              <a:extLst>
                <a:ext uri="{FF2B5EF4-FFF2-40B4-BE49-F238E27FC236}">
                  <a16:creationId xmlns:a16="http://schemas.microsoft.com/office/drawing/2014/main" id="{4C5C3407-FA21-39D0-479D-93B43FA1CBE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64" name="Straight Connector 763">
              <a:extLst>
                <a:ext uri="{FF2B5EF4-FFF2-40B4-BE49-F238E27FC236}">
                  <a16:creationId xmlns:a16="http://schemas.microsoft.com/office/drawing/2014/main" id="{29DF1470-3B8C-0EC7-9FAD-2CF7709DC87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65" name="Group 764">
            <a:extLst>
              <a:ext uri="{FF2B5EF4-FFF2-40B4-BE49-F238E27FC236}">
                <a16:creationId xmlns:a16="http://schemas.microsoft.com/office/drawing/2014/main" id="{88B43A66-07A2-B2D1-A12A-F395E7461BE1}"/>
              </a:ext>
            </a:extLst>
          </p:cNvPr>
          <p:cNvGrpSpPr/>
          <p:nvPr/>
        </p:nvGrpSpPr>
        <p:grpSpPr>
          <a:xfrm>
            <a:off x="7799570" y="3302148"/>
            <a:ext cx="42073" cy="42073"/>
            <a:chOff x="4044210" y="3548209"/>
            <a:chExt cx="42073" cy="42073"/>
          </a:xfrm>
        </p:grpSpPr>
        <p:cxnSp>
          <p:nvCxnSpPr>
            <p:cNvPr id="766" name="Straight Connector 765">
              <a:extLst>
                <a:ext uri="{FF2B5EF4-FFF2-40B4-BE49-F238E27FC236}">
                  <a16:creationId xmlns:a16="http://schemas.microsoft.com/office/drawing/2014/main" id="{9F4AC353-670D-EC2D-784A-0F3DCEDC130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67" name="Straight Connector 766">
              <a:extLst>
                <a:ext uri="{FF2B5EF4-FFF2-40B4-BE49-F238E27FC236}">
                  <a16:creationId xmlns:a16="http://schemas.microsoft.com/office/drawing/2014/main" id="{1E8BEAA6-042E-9255-0033-914BBCB15F5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68" name="Group 767">
            <a:extLst>
              <a:ext uri="{FF2B5EF4-FFF2-40B4-BE49-F238E27FC236}">
                <a16:creationId xmlns:a16="http://schemas.microsoft.com/office/drawing/2014/main" id="{49C85FE0-60FD-B25F-5981-FEC335ADF61A}"/>
              </a:ext>
            </a:extLst>
          </p:cNvPr>
          <p:cNvGrpSpPr/>
          <p:nvPr/>
        </p:nvGrpSpPr>
        <p:grpSpPr>
          <a:xfrm>
            <a:off x="7513234" y="2876754"/>
            <a:ext cx="42073" cy="42073"/>
            <a:chOff x="4044210" y="3548209"/>
            <a:chExt cx="42073" cy="42073"/>
          </a:xfrm>
        </p:grpSpPr>
        <p:cxnSp>
          <p:nvCxnSpPr>
            <p:cNvPr id="769" name="Straight Connector 768">
              <a:extLst>
                <a:ext uri="{FF2B5EF4-FFF2-40B4-BE49-F238E27FC236}">
                  <a16:creationId xmlns:a16="http://schemas.microsoft.com/office/drawing/2014/main" id="{6CC07F1A-F7CE-2560-ED70-41559AF6D77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70" name="Straight Connector 769">
              <a:extLst>
                <a:ext uri="{FF2B5EF4-FFF2-40B4-BE49-F238E27FC236}">
                  <a16:creationId xmlns:a16="http://schemas.microsoft.com/office/drawing/2014/main" id="{7CD04554-73CF-AC1D-BB65-3B4F759E9B5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71" name="Group 770">
            <a:extLst>
              <a:ext uri="{FF2B5EF4-FFF2-40B4-BE49-F238E27FC236}">
                <a16:creationId xmlns:a16="http://schemas.microsoft.com/office/drawing/2014/main" id="{98B372D8-120B-1C0F-2C8B-21AF10F05707}"/>
              </a:ext>
            </a:extLst>
          </p:cNvPr>
          <p:cNvGrpSpPr/>
          <p:nvPr/>
        </p:nvGrpSpPr>
        <p:grpSpPr>
          <a:xfrm>
            <a:off x="7561608" y="2833022"/>
            <a:ext cx="42073" cy="42073"/>
            <a:chOff x="4044210" y="3548209"/>
            <a:chExt cx="42073" cy="42073"/>
          </a:xfrm>
        </p:grpSpPr>
        <p:cxnSp>
          <p:nvCxnSpPr>
            <p:cNvPr id="772" name="Straight Connector 771">
              <a:extLst>
                <a:ext uri="{FF2B5EF4-FFF2-40B4-BE49-F238E27FC236}">
                  <a16:creationId xmlns:a16="http://schemas.microsoft.com/office/drawing/2014/main" id="{112C1E29-702F-E6BC-AC3F-A9BE85D44F7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73" name="Straight Connector 772">
              <a:extLst>
                <a:ext uri="{FF2B5EF4-FFF2-40B4-BE49-F238E27FC236}">
                  <a16:creationId xmlns:a16="http://schemas.microsoft.com/office/drawing/2014/main" id="{639D6423-F020-6B94-C416-A35E85B61F7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74" name="Group 773">
            <a:extLst>
              <a:ext uri="{FF2B5EF4-FFF2-40B4-BE49-F238E27FC236}">
                <a16:creationId xmlns:a16="http://schemas.microsoft.com/office/drawing/2014/main" id="{9907295B-8387-6803-8DAF-2E16084045F0}"/>
              </a:ext>
            </a:extLst>
          </p:cNvPr>
          <p:cNvGrpSpPr/>
          <p:nvPr/>
        </p:nvGrpSpPr>
        <p:grpSpPr>
          <a:xfrm>
            <a:off x="7548464" y="2916510"/>
            <a:ext cx="42073" cy="42073"/>
            <a:chOff x="4044210" y="3548209"/>
            <a:chExt cx="42073" cy="42073"/>
          </a:xfrm>
        </p:grpSpPr>
        <p:cxnSp>
          <p:nvCxnSpPr>
            <p:cNvPr id="775" name="Straight Connector 774">
              <a:extLst>
                <a:ext uri="{FF2B5EF4-FFF2-40B4-BE49-F238E27FC236}">
                  <a16:creationId xmlns:a16="http://schemas.microsoft.com/office/drawing/2014/main" id="{B9E3B29D-CEFB-E088-E064-1B27741AC0D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76" name="Straight Connector 775">
              <a:extLst>
                <a:ext uri="{FF2B5EF4-FFF2-40B4-BE49-F238E27FC236}">
                  <a16:creationId xmlns:a16="http://schemas.microsoft.com/office/drawing/2014/main" id="{329B4209-CC52-B98D-F992-BA0839E62CD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77" name="Group 776">
            <a:extLst>
              <a:ext uri="{FF2B5EF4-FFF2-40B4-BE49-F238E27FC236}">
                <a16:creationId xmlns:a16="http://schemas.microsoft.com/office/drawing/2014/main" id="{3F747A65-FB37-91F7-6FDA-F721E43B047F}"/>
              </a:ext>
            </a:extLst>
          </p:cNvPr>
          <p:cNvGrpSpPr/>
          <p:nvPr/>
        </p:nvGrpSpPr>
        <p:grpSpPr>
          <a:xfrm>
            <a:off x="7590545" y="3035780"/>
            <a:ext cx="42073" cy="42073"/>
            <a:chOff x="4044210" y="3548209"/>
            <a:chExt cx="42073" cy="42073"/>
          </a:xfrm>
        </p:grpSpPr>
        <p:cxnSp>
          <p:nvCxnSpPr>
            <p:cNvPr id="778" name="Straight Connector 777">
              <a:extLst>
                <a:ext uri="{FF2B5EF4-FFF2-40B4-BE49-F238E27FC236}">
                  <a16:creationId xmlns:a16="http://schemas.microsoft.com/office/drawing/2014/main" id="{51C7D7B2-6F31-2A1F-8D12-3919B8D7492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79" name="Straight Connector 778">
              <a:extLst>
                <a:ext uri="{FF2B5EF4-FFF2-40B4-BE49-F238E27FC236}">
                  <a16:creationId xmlns:a16="http://schemas.microsoft.com/office/drawing/2014/main" id="{88357A2F-99CC-5E45-2DD1-AFAA929E900D}"/>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80" name="Group 779">
            <a:extLst>
              <a:ext uri="{FF2B5EF4-FFF2-40B4-BE49-F238E27FC236}">
                <a16:creationId xmlns:a16="http://schemas.microsoft.com/office/drawing/2014/main" id="{967EBB09-D675-3398-676D-53E789B9AD24}"/>
              </a:ext>
            </a:extLst>
          </p:cNvPr>
          <p:cNvGrpSpPr/>
          <p:nvPr/>
        </p:nvGrpSpPr>
        <p:grpSpPr>
          <a:xfrm>
            <a:off x="7834808" y="3377686"/>
            <a:ext cx="42073" cy="42073"/>
            <a:chOff x="4044210" y="3548209"/>
            <a:chExt cx="42073" cy="42073"/>
          </a:xfrm>
        </p:grpSpPr>
        <p:cxnSp>
          <p:nvCxnSpPr>
            <p:cNvPr id="781" name="Straight Connector 780">
              <a:extLst>
                <a:ext uri="{FF2B5EF4-FFF2-40B4-BE49-F238E27FC236}">
                  <a16:creationId xmlns:a16="http://schemas.microsoft.com/office/drawing/2014/main" id="{CF7D6E0C-D883-3FF6-A8CF-6FD013CC673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82" name="Straight Connector 781">
              <a:extLst>
                <a:ext uri="{FF2B5EF4-FFF2-40B4-BE49-F238E27FC236}">
                  <a16:creationId xmlns:a16="http://schemas.microsoft.com/office/drawing/2014/main" id="{1C1CA5C4-F5E5-8F8B-C695-3947C7BE3B3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83" name="Group 782">
            <a:extLst>
              <a:ext uri="{FF2B5EF4-FFF2-40B4-BE49-F238E27FC236}">
                <a16:creationId xmlns:a16="http://schemas.microsoft.com/office/drawing/2014/main" id="{05816BE7-828C-F4BB-E967-5E0D46E7FFFC}"/>
              </a:ext>
            </a:extLst>
          </p:cNvPr>
          <p:cNvGrpSpPr/>
          <p:nvPr/>
        </p:nvGrpSpPr>
        <p:grpSpPr>
          <a:xfrm>
            <a:off x="7775376" y="3274319"/>
            <a:ext cx="42073" cy="42073"/>
            <a:chOff x="4044210" y="3548209"/>
            <a:chExt cx="42073" cy="42073"/>
          </a:xfrm>
        </p:grpSpPr>
        <p:cxnSp>
          <p:nvCxnSpPr>
            <p:cNvPr id="784" name="Straight Connector 783">
              <a:extLst>
                <a:ext uri="{FF2B5EF4-FFF2-40B4-BE49-F238E27FC236}">
                  <a16:creationId xmlns:a16="http://schemas.microsoft.com/office/drawing/2014/main" id="{C058F94C-62C5-250F-5559-D9DC2983433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85" name="Straight Connector 784">
              <a:extLst>
                <a:ext uri="{FF2B5EF4-FFF2-40B4-BE49-F238E27FC236}">
                  <a16:creationId xmlns:a16="http://schemas.microsoft.com/office/drawing/2014/main" id="{146F2D9C-9ADF-3493-B737-477A9336333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86" name="Group 785">
            <a:extLst>
              <a:ext uri="{FF2B5EF4-FFF2-40B4-BE49-F238E27FC236}">
                <a16:creationId xmlns:a16="http://schemas.microsoft.com/office/drawing/2014/main" id="{826D4699-6C2A-32E7-42BA-9026173D8FF0}"/>
              </a:ext>
            </a:extLst>
          </p:cNvPr>
          <p:cNvGrpSpPr/>
          <p:nvPr/>
        </p:nvGrpSpPr>
        <p:grpSpPr>
          <a:xfrm>
            <a:off x="7587088" y="2884705"/>
            <a:ext cx="42073" cy="42073"/>
            <a:chOff x="4044210" y="3548209"/>
            <a:chExt cx="42073" cy="42073"/>
          </a:xfrm>
        </p:grpSpPr>
        <p:cxnSp>
          <p:nvCxnSpPr>
            <p:cNvPr id="787" name="Straight Connector 786">
              <a:extLst>
                <a:ext uri="{FF2B5EF4-FFF2-40B4-BE49-F238E27FC236}">
                  <a16:creationId xmlns:a16="http://schemas.microsoft.com/office/drawing/2014/main" id="{D39973C7-0B8F-C44C-C0A5-EFA9B3BC963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88" name="Straight Connector 787">
              <a:extLst>
                <a:ext uri="{FF2B5EF4-FFF2-40B4-BE49-F238E27FC236}">
                  <a16:creationId xmlns:a16="http://schemas.microsoft.com/office/drawing/2014/main" id="{40C6B227-99FE-6F6F-2174-D2F3EAF7697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89" name="Group 788">
            <a:extLst>
              <a:ext uri="{FF2B5EF4-FFF2-40B4-BE49-F238E27FC236}">
                <a16:creationId xmlns:a16="http://schemas.microsoft.com/office/drawing/2014/main" id="{F72513B7-5190-EB5F-F9EC-74E1964A881C}"/>
              </a:ext>
            </a:extLst>
          </p:cNvPr>
          <p:cNvGrpSpPr/>
          <p:nvPr/>
        </p:nvGrpSpPr>
        <p:grpSpPr>
          <a:xfrm>
            <a:off x="7904612" y="3405515"/>
            <a:ext cx="42073" cy="42073"/>
            <a:chOff x="4044210" y="3548209"/>
            <a:chExt cx="42073" cy="42073"/>
          </a:xfrm>
        </p:grpSpPr>
        <p:cxnSp>
          <p:nvCxnSpPr>
            <p:cNvPr id="790" name="Straight Connector 789">
              <a:extLst>
                <a:ext uri="{FF2B5EF4-FFF2-40B4-BE49-F238E27FC236}">
                  <a16:creationId xmlns:a16="http://schemas.microsoft.com/office/drawing/2014/main" id="{45D5B0E9-C177-BF2E-B5DB-5909CE1AD32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91" name="Straight Connector 790">
              <a:extLst>
                <a:ext uri="{FF2B5EF4-FFF2-40B4-BE49-F238E27FC236}">
                  <a16:creationId xmlns:a16="http://schemas.microsoft.com/office/drawing/2014/main" id="{1B466858-2972-B05B-1834-A82F1D339D3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92" name="Group 791">
            <a:extLst>
              <a:ext uri="{FF2B5EF4-FFF2-40B4-BE49-F238E27FC236}">
                <a16:creationId xmlns:a16="http://schemas.microsoft.com/office/drawing/2014/main" id="{180807EB-2D0F-E102-F8A6-CE1A3C462FFC}"/>
              </a:ext>
            </a:extLst>
          </p:cNvPr>
          <p:cNvGrpSpPr/>
          <p:nvPr/>
        </p:nvGrpSpPr>
        <p:grpSpPr>
          <a:xfrm>
            <a:off x="7463493" y="2855512"/>
            <a:ext cx="42073" cy="42073"/>
            <a:chOff x="4044210" y="3548209"/>
            <a:chExt cx="42073" cy="42073"/>
          </a:xfrm>
        </p:grpSpPr>
        <p:cxnSp>
          <p:nvCxnSpPr>
            <p:cNvPr id="793" name="Straight Connector 792">
              <a:extLst>
                <a:ext uri="{FF2B5EF4-FFF2-40B4-BE49-F238E27FC236}">
                  <a16:creationId xmlns:a16="http://schemas.microsoft.com/office/drawing/2014/main" id="{BC400BF1-296C-79AA-B8BE-1A38695EB77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94" name="Straight Connector 793">
              <a:extLst>
                <a:ext uri="{FF2B5EF4-FFF2-40B4-BE49-F238E27FC236}">
                  <a16:creationId xmlns:a16="http://schemas.microsoft.com/office/drawing/2014/main" id="{3E504E9F-0A08-3570-1362-69FDB91F1F0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95" name="Group 794">
            <a:extLst>
              <a:ext uri="{FF2B5EF4-FFF2-40B4-BE49-F238E27FC236}">
                <a16:creationId xmlns:a16="http://schemas.microsoft.com/office/drawing/2014/main" id="{9DBFEF79-D13F-301E-B505-F61C22E46E45}"/>
              </a:ext>
            </a:extLst>
          </p:cNvPr>
          <p:cNvGrpSpPr/>
          <p:nvPr/>
        </p:nvGrpSpPr>
        <p:grpSpPr>
          <a:xfrm>
            <a:off x="7254915" y="2703752"/>
            <a:ext cx="42073" cy="42073"/>
            <a:chOff x="4044210" y="3548209"/>
            <a:chExt cx="42073" cy="42073"/>
          </a:xfrm>
        </p:grpSpPr>
        <p:cxnSp>
          <p:nvCxnSpPr>
            <p:cNvPr id="796" name="Straight Connector 795">
              <a:extLst>
                <a:ext uri="{FF2B5EF4-FFF2-40B4-BE49-F238E27FC236}">
                  <a16:creationId xmlns:a16="http://schemas.microsoft.com/office/drawing/2014/main" id="{A99BCEC4-E834-83DA-B036-21932D890321}"/>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97" name="Straight Connector 796">
              <a:extLst>
                <a:ext uri="{FF2B5EF4-FFF2-40B4-BE49-F238E27FC236}">
                  <a16:creationId xmlns:a16="http://schemas.microsoft.com/office/drawing/2014/main" id="{629D4252-C034-4263-7BA7-BA01FE62766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sp>
        <p:nvSpPr>
          <p:cNvPr id="805" name="TextBox 804">
            <a:extLst>
              <a:ext uri="{FF2B5EF4-FFF2-40B4-BE49-F238E27FC236}">
                <a16:creationId xmlns:a16="http://schemas.microsoft.com/office/drawing/2014/main" id="{F14E36EB-D951-1B86-50ED-A6110DD73AF5}"/>
              </a:ext>
            </a:extLst>
          </p:cNvPr>
          <p:cNvSpPr txBox="1"/>
          <p:nvPr/>
        </p:nvSpPr>
        <p:spPr bwMode="auto">
          <a:xfrm>
            <a:off x="6902692" y="5245639"/>
            <a:ext cx="45878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290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292</a:t>
            </a:r>
          </a:p>
        </p:txBody>
      </p:sp>
      <p:sp>
        <p:nvSpPr>
          <p:cNvPr id="806" name="TextBox 805">
            <a:extLst>
              <a:ext uri="{FF2B5EF4-FFF2-40B4-BE49-F238E27FC236}">
                <a16:creationId xmlns:a16="http://schemas.microsoft.com/office/drawing/2014/main" id="{F78499B1-28D6-374D-4027-881A26EA221A}"/>
              </a:ext>
            </a:extLst>
          </p:cNvPr>
          <p:cNvSpPr txBox="1"/>
          <p:nvPr/>
        </p:nvSpPr>
        <p:spPr bwMode="auto">
          <a:xfrm>
            <a:off x="7587829" y="5245639"/>
            <a:ext cx="45878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129</a:t>
            </a:r>
          </a:p>
        </p:txBody>
      </p:sp>
      <p:sp>
        <p:nvSpPr>
          <p:cNvPr id="807" name="TextBox 806">
            <a:extLst>
              <a:ext uri="{FF2B5EF4-FFF2-40B4-BE49-F238E27FC236}">
                <a16:creationId xmlns:a16="http://schemas.microsoft.com/office/drawing/2014/main" id="{C624A034-229D-FB0C-3459-ACB33DD8FA70}"/>
              </a:ext>
            </a:extLst>
          </p:cNvPr>
          <p:cNvSpPr txBox="1"/>
          <p:nvPr/>
        </p:nvSpPr>
        <p:spPr bwMode="auto">
          <a:xfrm>
            <a:off x="8289077" y="5245639"/>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33</a:t>
            </a:r>
          </a:p>
        </p:txBody>
      </p:sp>
      <p:sp>
        <p:nvSpPr>
          <p:cNvPr id="808" name="TextBox 807">
            <a:extLst>
              <a:ext uri="{FF2B5EF4-FFF2-40B4-BE49-F238E27FC236}">
                <a16:creationId xmlns:a16="http://schemas.microsoft.com/office/drawing/2014/main" id="{0E91C037-A810-E14F-AB3F-C11475537550}"/>
              </a:ext>
            </a:extLst>
          </p:cNvPr>
          <p:cNvSpPr txBox="1"/>
          <p:nvPr/>
        </p:nvSpPr>
        <p:spPr bwMode="auto">
          <a:xfrm>
            <a:off x="8962364" y="5245639"/>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10</a:t>
            </a:r>
          </a:p>
        </p:txBody>
      </p:sp>
      <p:sp>
        <p:nvSpPr>
          <p:cNvPr id="809" name="TextBox 808">
            <a:extLst>
              <a:ext uri="{FF2B5EF4-FFF2-40B4-BE49-F238E27FC236}">
                <a16:creationId xmlns:a16="http://schemas.microsoft.com/office/drawing/2014/main" id="{4A7B2B20-BC5E-0C56-4D3F-81C7EC880BE5}"/>
              </a:ext>
            </a:extLst>
          </p:cNvPr>
          <p:cNvSpPr txBox="1"/>
          <p:nvPr/>
        </p:nvSpPr>
        <p:spPr bwMode="auto">
          <a:xfrm>
            <a:off x="9659456" y="5245639"/>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810" name="TextBox 809">
            <a:extLst>
              <a:ext uri="{FF2B5EF4-FFF2-40B4-BE49-F238E27FC236}">
                <a16:creationId xmlns:a16="http://schemas.microsoft.com/office/drawing/2014/main" id="{F6466E6C-18AF-E4D7-6CE1-D48F328D50B6}"/>
              </a:ext>
            </a:extLst>
          </p:cNvPr>
          <p:cNvSpPr txBox="1"/>
          <p:nvPr/>
        </p:nvSpPr>
        <p:spPr bwMode="auto">
          <a:xfrm>
            <a:off x="10332791" y="5245639"/>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a:t>
            </a:r>
          </a:p>
        </p:txBody>
      </p:sp>
      <p:sp>
        <p:nvSpPr>
          <p:cNvPr id="811" name="TextBox 810">
            <a:extLst>
              <a:ext uri="{FF2B5EF4-FFF2-40B4-BE49-F238E27FC236}">
                <a16:creationId xmlns:a16="http://schemas.microsoft.com/office/drawing/2014/main" id="{1227FCFF-A56A-1541-6DB0-DBA15779A653}"/>
              </a:ext>
            </a:extLst>
          </p:cNvPr>
          <p:cNvSpPr txBox="1"/>
          <p:nvPr/>
        </p:nvSpPr>
        <p:spPr bwMode="auto">
          <a:xfrm>
            <a:off x="11014131" y="5245639"/>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0</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Eskander. N Engl J Med. 2023;[Epub]</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21708704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a:t>
            </a:r>
            <a:br>
              <a:rPr lang="en-US" dirty="0"/>
            </a:br>
            <a:r>
              <a:rPr lang="en-US" dirty="0"/>
              <a:t>PFS by INV and BICR in dMMR/MSI-H Population</a:t>
            </a:r>
          </a:p>
        </p:txBody>
      </p:sp>
      <p:graphicFrame>
        <p:nvGraphicFramePr>
          <p:cNvPr id="3" name="Group 155">
            <a:extLst>
              <a:ext uri="{FF2B5EF4-FFF2-40B4-BE49-F238E27FC236}">
                <a16:creationId xmlns:a16="http://schemas.microsoft.com/office/drawing/2014/main" id="{FB640EE6-4A8F-17CE-5ACE-E86DADE18654}"/>
              </a:ext>
            </a:extLst>
          </p:cNvPr>
          <p:cNvGraphicFramePr>
            <a:graphicFrameLocks/>
          </p:cNvGraphicFramePr>
          <p:nvPr/>
        </p:nvGraphicFramePr>
        <p:xfrm>
          <a:off x="723925" y="1600200"/>
          <a:ext cx="10782277" cy="2907118"/>
        </p:xfrm>
        <a:graphic>
          <a:graphicData uri="http://schemas.openxmlformats.org/drawingml/2006/table">
            <a:tbl>
              <a:tblPr/>
              <a:tblGrid>
                <a:gridCol w="3423439">
                  <a:extLst>
                    <a:ext uri="{9D8B030D-6E8A-4147-A177-3AD203B41FA5}">
                      <a16:colId xmlns:a16="http://schemas.microsoft.com/office/drawing/2014/main" val="20000"/>
                    </a:ext>
                  </a:extLst>
                </a:gridCol>
                <a:gridCol w="1803590">
                  <a:extLst>
                    <a:ext uri="{9D8B030D-6E8A-4147-A177-3AD203B41FA5}">
                      <a16:colId xmlns:a16="http://schemas.microsoft.com/office/drawing/2014/main" val="363386565"/>
                    </a:ext>
                  </a:extLst>
                </a:gridCol>
                <a:gridCol w="1875829">
                  <a:extLst>
                    <a:ext uri="{9D8B030D-6E8A-4147-A177-3AD203B41FA5}">
                      <a16:colId xmlns:a16="http://schemas.microsoft.com/office/drawing/2014/main" val="1238656420"/>
                    </a:ext>
                  </a:extLst>
                </a:gridCol>
                <a:gridCol w="1803590">
                  <a:extLst>
                    <a:ext uri="{9D8B030D-6E8A-4147-A177-3AD203B41FA5}">
                      <a16:colId xmlns:a16="http://schemas.microsoft.com/office/drawing/2014/main" val="68380735"/>
                    </a:ext>
                  </a:extLst>
                </a:gridCol>
                <a:gridCol w="1875829">
                  <a:extLst>
                    <a:ext uri="{9D8B030D-6E8A-4147-A177-3AD203B41FA5}">
                      <a16:colId xmlns:a16="http://schemas.microsoft.com/office/drawing/2014/main" val="2408994993"/>
                    </a:ext>
                  </a:extLst>
                </a:gridCol>
              </a:tblGrid>
              <a:tr h="246914">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PFS</a:t>
                      </a:r>
                      <a:endParaRPr kumimoji="0" lang="en-US" sz="18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800" b="1" dirty="0">
                          <a:latin typeface="Calibri" panose="020F0502020204030204" pitchFamily="34" charset="0"/>
                          <a:cs typeface="Calibri" panose="020F0502020204030204" pitchFamily="34" charset="0"/>
                        </a:rPr>
                        <a:t>INV</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800" b="1" dirty="0">
                          <a:latin typeface="Calibri" panose="020F0502020204030204" pitchFamily="34" charset="0"/>
                          <a:cs typeface="Calibri" panose="020F0502020204030204" pitchFamily="34" charset="0"/>
                        </a:rPr>
                        <a:t>BICR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419754">
                <a:tc vMerge="1">
                  <a:txBody>
                    <a:bodyPr/>
                    <a:lstStyle/>
                    <a:p>
                      <a:endParaRPr lang="en-US"/>
                    </a:p>
                  </a:txBody>
                  <a:tcPr/>
                </a:tc>
                <a:tc>
                  <a:txBody>
                    <a:bodyPr/>
                    <a:lstStyle/>
                    <a:p>
                      <a:pPr algn="ctr"/>
                      <a:r>
                        <a:rPr lang="en-US" sz="1800" b="1" dirty="0">
                          <a:latin typeface="Calibri" panose="020F0502020204030204" pitchFamily="34" charset="0"/>
                          <a:cs typeface="Calibri" panose="020F0502020204030204" pitchFamily="34" charset="0"/>
                        </a:rPr>
                        <a:t>Placebo + CT</a:t>
                      </a:r>
                    </a:p>
                    <a:p>
                      <a:pPr algn="ctr"/>
                      <a:r>
                        <a:rPr lang="en-US" sz="1800" b="1" dirty="0">
                          <a:latin typeface="Calibri" panose="020F0502020204030204" pitchFamily="34" charset="0"/>
                          <a:cs typeface="Calibri" panose="020F0502020204030204" pitchFamily="34" charset="0"/>
                        </a:rPr>
                        <a:t>(n =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Dostarlimab + CT</a:t>
                      </a:r>
                    </a:p>
                    <a:p>
                      <a:pPr algn="ctr"/>
                      <a:r>
                        <a:rPr lang="en-US" sz="1800" b="1" dirty="0">
                          <a:latin typeface="Calibri" panose="020F0502020204030204" pitchFamily="34" charset="0"/>
                          <a:cs typeface="Calibri" panose="020F0502020204030204" pitchFamily="34" charset="0"/>
                        </a:rPr>
                        <a:t>(n = 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800" b="1" dirty="0">
                          <a:latin typeface="Calibri" panose="020F0502020204030204" pitchFamily="34" charset="0"/>
                          <a:cs typeface="Calibri" panose="020F0502020204030204" pitchFamily="34" charset="0"/>
                        </a:rPr>
                        <a:t>Placebo + CT</a:t>
                      </a:r>
                    </a:p>
                    <a:p>
                      <a:pPr algn="ctr"/>
                      <a:r>
                        <a:rPr lang="en-US" sz="1800" b="1" dirty="0">
                          <a:latin typeface="Calibri" panose="020F0502020204030204" pitchFamily="34" charset="0"/>
                          <a:cs typeface="Calibri" panose="020F0502020204030204" pitchFamily="34" charset="0"/>
                        </a:rPr>
                        <a:t>(n =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Dostarlimab + CT</a:t>
                      </a:r>
                    </a:p>
                    <a:p>
                      <a:pPr algn="ctr"/>
                      <a:r>
                        <a:rPr lang="en-US" sz="1800" b="1" dirty="0">
                          <a:latin typeface="Calibri" panose="020F0502020204030204" pitchFamily="34" charset="0"/>
                          <a:cs typeface="Calibri" panose="020F0502020204030204" pitchFamily="34" charset="0"/>
                        </a:rPr>
                        <a:t>(n = 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4198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7.7 (5.6-9.7)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NR (11.8-NR)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(7.0-11.7)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NR (NR-NR)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10001"/>
                  </a:ext>
                </a:extLst>
              </a:tr>
              <a:tr h="4206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 mo, %</a:t>
                      </a: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63.5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36.2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70.8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4206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 mo,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15.7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61.4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26.0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66.3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2470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0.28 (95% CI: 0.162-0.495)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1" u="none" strike="noStrike" cap="none" normalizeH="0" baseline="0" dirty="0">
                          <a:ln>
                            <a:noFill/>
                          </a:ln>
                          <a:solidFill>
                            <a:schemeClr val="bg2">
                              <a:lumMod val="10000"/>
                            </a:schemeClr>
                          </a:solidFill>
                          <a:effectLst/>
                          <a:latin typeface="Calibri" panose="020F0502020204030204" pitchFamily="34" charset="0"/>
                        </a:rPr>
                        <a:t>P</a:t>
                      </a:r>
                      <a:r>
                        <a:rPr kumimoji="0" lang="en-US" sz="1800" b="0" i="0" u="none" strike="noStrike" cap="none" normalizeH="0" baseline="0" dirty="0">
                          <a:ln>
                            <a:noFill/>
                          </a:ln>
                          <a:solidFill>
                            <a:schemeClr val="bg2">
                              <a:lumMod val="10000"/>
                            </a:schemeClr>
                          </a:solidFill>
                          <a:effectLst/>
                          <a:latin typeface="Calibri" panose="020F0502020204030204" pitchFamily="34" charset="0"/>
                        </a:rPr>
                        <a:t> &lt;.0001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0.29 (95% CI: 0.158-0.543)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1" u="none" strike="noStrike" cap="none" normalizeH="0" baseline="0" dirty="0">
                          <a:ln>
                            <a:noFill/>
                          </a:ln>
                          <a:solidFill>
                            <a:schemeClr val="bg2">
                              <a:lumMod val="10000"/>
                            </a:schemeClr>
                          </a:solidFill>
                          <a:effectLst/>
                          <a:latin typeface="Calibri" panose="020F0502020204030204" pitchFamily="34" charset="0"/>
                        </a:rPr>
                        <a:t>P</a:t>
                      </a:r>
                      <a:r>
                        <a:rPr kumimoji="0" lang="en-US" sz="1800" b="0" i="1" u="none" strike="noStrike" cap="none" normalizeH="0" baseline="-25000" dirty="0">
                          <a:ln>
                            <a:noFill/>
                          </a:ln>
                          <a:solidFill>
                            <a:schemeClr val="bg2">
                              <a:lumMod val="10000"/>
                            </a:schemeClr>
                          </a:solidFill>
                          <a:effectLst/>
                          <a:latin typeface="Calibri" panose="020F0502020204030204" pitchFamily="34" charset="0"/>
                        </a:rPr>
                        <a:t>nominal</a:t>
                      </a:r>
                      <a:r>
                        <a:rPr kumimoji="0" lang="en-US" sz="1800" b="0" i="0" u="none" strike="noStrike" cap="none" normalizeH="0" baseline="0" dirty="0">
                          <a:ln>
                            <a:noFill/>
                          </a:ln>
                          <a:solidFill>
                            <a:schemeClr val="bg2">
                              <a:lumMod val="10000"/>
                            </a:schemeClr>
                          </a:solidFill>
                          <a:effectLst/>
                          <a:latin typeface="Calibri" panose="020F0502020204030204" pitchFamily="34" charset="0"/>
                        </a:rPr>
                        <a:t> &lt;.0001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09692571"/>
                  </a:ext>
                </a:extLst>
              </a:tr>
            </a:tbl>
          </a:graphicData>
        </a:graphic>
      </p:graphicFrame>
      <p:sp>
        <p:nvSpPr>
          <p:cNvPr id="5" name="Text Box 15">
            <a:extLst>
              <a:ext uri="{FF2B5EF4-FFF2-40B4-BE49-F238E27FC236}">
                <a16:creationId xmlns:a16="http://schemas.microsoft.com/office/drawing/2014/main" id="{F7F82791-D3AB-17B7-9351-B48222DC8B0A}"/>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Powell. ASCO 2023. Abstr 5503. </a:t>
            </a:r>
            <a:r>
              <a:rPr lang="en-US" altLang="en-US" sz="1200" b="0" dirty="0">
                <a:solidFill>
                  <a:schemeClr val="bg2"/>
                </a:solidFill>
                <a:latin typeface="Calibri" panose="020F0502020204030204" pitchFamily="34" charset="0"/>
              </a:rPr>
              <a:t>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6" name="Content Placeholder 2">
            <a:extLst>
              <a:ext uri="{FF2B5EF4-FFF2-40B4-BE49-F238E27FC236}">
                <a16:creationId xmlns:a16="http://schemas.microsoft.com/office/drawing/2014/main" id="{255D8844-096E-D01B-00FB-26CEA618A098}"/>
              </a:ext>
            </a:extLst>
          </p:cNvPr>
          <p:cNvSpPr txBox="1">
            <a:spLocks/>
          </p:cNvSpPr>
          <p:nvPr/>
        </p:nvSpPr>
        <p:spPr>
          <a:xfrm>
            <a:off x="633250" y="4682244"/>
            <a:ext cx="10877529" cy="1235110"/>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200" b="0" kern="0" dirty="0"/>
              <a:t>High concordance between INV and BICR, with agreement determination of event/censoring achieved for 83.0% with dostarlimab + CT and 78.5% with placebo + CT</a:t>
            </a:r>
          </a:p>
          <a:p>
            <a:r>
              <a:rPr lang="en-US" sz="2200" b="0" kern="0" dirty="0"/>
              <a:t>PFS maturity: 55.9% (INV), 44.9% (BICR)</a:t>
            </a:r>
          </a:p>
        </p:txBody>
      </p:sp>
    </p:spTree>
    <p:extLst>
      <p:ext uri="{BB962C8B-B14F-4D97-AF65-F5344CB8AC3E}">
        <p14:creationId xmlns:p14="http://schemas.microsoft.com/office/powerpoint/2010/main" val="130211982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a:t>
            </a:r>
            <a:br>
              <a:rPr lang="en-US" dirty="0"/>
            </a:br>
            <a:r>
              <a:rPr lang="en-US" dirty="0"/>
              <a:t>PFS by INV and BICR in Overall Population</a:t>
            </a:r>
          </a:p>
        </p:txBody>
      </p:sp>
      <p:graphicFrame>
        <p:nvGraphicFramePr>
          <p:cNvPr id="3" name="Group 155">
            <a:extLst>
              <a:ext uri="{FF2B5EF4-FFF2-40B4-BE49-F238E27FC236}">
                <a16:creationId xmlns:a16="http://schemas.microsoft.com/office/drawing/2014/main" id="{FB640EE6-4A8F-17CE-5ACE-E86DADE18654}"/>
              </a:ext>
            </a:extLst>
          </p:cNvPr>
          <p:cNvGraphicFramePr>
            <a:graphicFrameLocks/>
          </p:cNvGraphicFramePr>
          <p:nvPr/>
        </p:nvGraphicFramePr>
        <p:xfrm>
          <a:off x="723925" y="1600200"/>
          <a:ext cx="10786854" cy="2907118"/>
        </p:xfrm>
        <a:graphic>
          <a:graphicData uri="http://schemas.openxmlformats.org/drawingml/2006/table">
            <a:tbl>
              <a:tblPr/>
              <a:tblGrid>
                <a:gridCol w="3424892">
                  <a:extLst>
                    <a:ext uri="{9D8B030D-6E8A-4147-A177-3AD203B41FA5}">
                      <a16:colId xmlns:a16="http://schemas.microsoft.com/office/drawing/2014/main" val="20000"/>
                    </a:ext>
                  </a:extLst>
                </a:gridCol>
                <a:gridCol w="1804356">
                  <a:extLst>
                    <a:ext uri="{9D8B030D-6E8A-4147-A177-3AD203B41FA5}">
                      <a16:colId xmlns:a16="http://schemas.microsoft.com/office/drawing/2014/main" val="363386565"/>
                    </a:ext>
                  </a:extLst>
                </a:gridCol>
                <a:gridCol w="1876625">
                  <a:extLst>
                    <a:ext uri="{9D8B030D-6E8A-4147-A177-3AD203B41FA5}">
                      <a16:colId xmlns:a16="http://schemas.microsoft.com/office/drawing/2014/main" val="1238656420"/>
                    </a:ext>
                  </a:extLst>
                </a:gridCol>
                <a:gridCol w="1804356">
                  <a:extLst>
                    <a:ext uri="{9D8B030D-6E8A-4147-A177-3AD203B41FA5}">
                      <a16:colId xmlns:a16="http://schemas.microsoft.com/office/drawing/2014/main" val="68380735"/>
                    </a:ext>
                  </a:extLst>
                </a:gridCol>
                <a:gridCol w="1876625">
                  <a:extLst>
                    <a:ext uri="{9D8B030D-6E8A-4147-A177-3AD203B41FA5}">
                      <a16:colId xmlns:a16="http://schemas.microsoft.com/office/drawing/2014/main" val="2408994993"/>
                    </a:ext>
                  </a:extLst>
                </a:gridCol>
              </a:tblGrid>
              <a:tr h="246914">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PFS</a:t>
                      </a:r>
                      <a:endParaRPr kumimoji="0" lang="en-US" sz="18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800" b="1" dirty="0">
                          <a:latin typeface="Calibri" panose="020F0502020204030204" pitchFamily="34" charset="0"/>
                          <a:cs typeface="Calibri" panose="020F0502020204030204" pitchFamily="34" charset="0"/>
                        </a:rPr>
                        <a:t>INV</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800" b="1" dirty="0">
                          <a:latin typeface="Calibri" panose="020F0502020204030204" pitchFamily="34" charset="0"/>
                          <a:cs typeface="Calibri" panose="020F0502020204030204" pitchFamily="34" charset="0"/>
                        </a:rPr>
                        <a:t>BICR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419754">
                <a:tc vMerge="1">
                  <a:txBody>
                    <a:bodyPr/>
                    <a:lstStyle/>
                    <a:p>
                      <a:endParaRPr lang="en-US"/>
                    </a:p>
                  </a:txBody>
                  <a:tcPr/>
                </a:tc>
                <a:tc>
                  <a:txBody>
                    <a:bodyPr/>
                    <a:lstStyle/>
                    <a:p>
                      <a:pPr algn="ctr"/>
                      <a:r>
                        <a:rPr lang="en-US" sz="1800" b="1" dirty="0">
                          <a:latin typeface="Calibri" panose="020F0502020204030204" pitchFamily="34" charset="0"/>
                          <a:cs typeface="Calibri" panose="020F0502020204030204" pitchFamily="34" charset="0"/>
                        </a:rPr>
                        <a:t>Placebo + CT</a:t>
                      </a:r>
                    </a:p>
                    <a:p>
                      <a:pPr algn="ctr"/>
                      <a:r>
                        <a:rPr lang="en-US" sz="1800" b="1" dirty="0">
                          <a:latin typeface="Calibri" panose="020F0502020204030204" pitchFamily="34" charset="0"/>
                          <a:cs typeface="Calibri" panose="020F0502020204030204" pitchFamily="34" charset="0"/>
                        </a:rPr>
                        <a:t>(n = 249)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Dostarlimab + CT</a:t>
                      </a:r>
                    </a:p>
                    <a:p>
                      <a:pPr algn="ctr"/>
                      <a:r>
                        <a:rPr lang="en-US" sz="1800" b="1" dirty="0">
                          <a:latin typeface="Calibri" panose="020F0502020204030204" pitchFamily="34" charset="0"/>
                          <a:cs typeface="Calibri" panose="020F0502020204030204" pitchFamily="34" charset="0"/>
                        </a:rPr>
                        <a:t>(n = 245)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800" b="1" dirty="0">
                          <a:latin typeface="Calibri" panose="020F0502020204030204" pitchFamily="34" charset="0"/>
                          <a:cs typeface="Calibri" panose="020F0502020204030204" pitchFamily="34" charset="0"/>
                        </a:rPr>
                        <a:t>Placebo + CT</a:t>
                      </a:r>
                    </a:p>
                    <a:p>
                      <a:pPr algn="ctr"/>
                      <a:r>
                        <a:rPr lang="en-US" sz="1800" b="1" dirty="0">
                          <a:latin typeface="Calibri" panose="020F0502020204030204" pitchFamily="34" charset="0"/>
                          <a:cs typeface="Calibri" panose="020F0502020204030204" pitchFamily="34" charset="0"/>
                        </a:rPr>
                        <a:t>(n = 249)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Dostarlimab + CT</a:t>
                      </a:r>
                    </a:p>
                    <a:p>
                      <a:pPr algn="ctr"/>
                      <a:r>
                        <a:rPr lang="en-US" sz="1800" b="1" dirty="0">
                          <a:latin typeface="Calibri" panose="020F0502020204030204" pitchFamily="34" charset="0"/>
                          <a:cs typeface="Calibri" panose="020F0502020204030204" pitchFamily="34" charset="0"/>
                        </a:rPr>
                        <a:t>(n = 245)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4198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7.9 (7.6-9.5)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11.8 (9.6-17.1)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8.8 (7.7-9.7)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13.0 (9.8-22.8)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10001"/>
                  </a:ext>
                </a:extLst>
              </a:tr>
              <a:tr h="4206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 mo, %</a:t>
                      </a: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29.0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48.2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36.8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51.1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4206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 mo,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36.1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25.4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42.5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2470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0.64 (95% CI: 0.507-0.800)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1" u="none" strike="noStrike" cap="none" normalizeH="0" baseline="0" dirty="0">
                          <a:ln>
                            <a:noFill/>
                          </a:ln>
                          <a:solidFill>
                            <a:schemeClr val="bg2">
                              <a:lumMod val="10000"/>
                            </a:schemeClr>
                          </a:solidFill>
                          <a:effectLst/>
                          <a:latin typeface="Calibri" panose="020F0502020204030204" pitchFamily="34" charset="0"/>
                        </a:rPr>
                        <a:t>P</a:t>
                      </a:r>
                      <a:r>
                        <a:rPr kumimoji="0" lang="en-US" sz="1800" b="0" i="0" u="none" strike="noStrike" cap="none" normalizeH="0" baseline="0" dirty="0">
                          <a:ln>
                            <a:noFill/>
                          </a:ln>
                          <a:solidFill>
                            <a:schemeClr val="bg2">
                              <a:lumMod val="10000"/>
                            </a:schemeClr>
                          </a:solidFill>
                          <a:effectLst/>
                          <a:latin typeface="Calibri" panose="020F0502020204030204" pitchFamily="34" charset="0"/>
                        </a:rPr>
                        <a:t> &lt;.0001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0.66 (95% CI: 0.517-0.853)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1" u="none" strike="noStrike" cap="none" normalizeH="0" baseline="0" dirty="0">
                          <a:ln>
                            <a:noFill/>
                          </a:ln>
                          <a:solidFill>
                            <a:schemeClr val="bg2">
                              <a:lumMod val="10000"/>
                            </a:schemeClr>
                          </a:solidFill>
                          <a:effectLst/>
                          <a:latin typeface="Calibri" panose="020F0502020204030204" pitchFamily="34" charset="0"/>
                        </a:rPr>
                        <a:t>P</a:t>
                      </a:r>
                      <a:r>
                        <a:rPr kumimoji="0" lang="en-US" sz="1800" b="0" i="1" u="none" strike="noStrike" cap="none" normalizeH="0" baseline="-25000" dirty="0">
                          <a:ln>
                            <a:noFill/>
                          </a:ln>
                          <a:solidFill>
                            <a:schemeClr val="bg2">
                              <a:lumMod val="10000"/>
                            </a:schemeClr>
                          </a:solidFill>
                          <a:effectLst/>
                          <a:latin typeface="Calibri" panose="020F0502020204030204" pitchFamily="34" charset="0"/>
                        </a:rPr>
                        <a:t>nominal</a:t>
                      </a:r>
                      <a:r>
                        <a:rPr kumimoji="0" lang="en-US" sz="1800" b="0" i="0" u="none" strike="noStrike" cap="none" normalizeH="0" baseline="0" dirty="0">
                          <a:ln>
                            <a:noFill/>
                          </a:ln>
                          <a:solidFill>
                            <a:schemeClr val="bg2">
                              <a:lumMod val="10000"/>
                            </a:schemeClr>
                          </a:solidFill>
                          <a:effectLst/>
                          <a:latin typeface="Calibri" panose="020F0502020204030204" pitchFamily="34" charset="0"/>
                        </a:rPr>
                        <a:t> = .0006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09692571"/>
                  </a:ext>
                </a:extLst>
              </a:tr>
            </a:tbl>
          </a:graphicData>
        </a:graphic>
      </p:graphicFrame>
      <p:sp>
        <p:nvSpPr>
          <p:cNvPr id="5" name="Text Box 15">
            <a:extLst>
              <a:ext uri="{FF2B5EF4-FFF2-40B4-BE49-F238E27FC236}">
                <a16:creationId xmlns:a16="http://schemas.microsoft.com/office/drawing/2014/main" id="{F7F82791-D3AB-17B7-9351-B48222DC8B0A}"/>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Powell. ASCO 2023. Abstr 5503. </a:t>
            </a:r>
            <a:r>
              <a:rPr lang="en-US" altLang="en-US" sz="1200" b="0" dirty="0">
                <a:solidFill>
                  <a:schemeClr val="bg2"/>
                </a:solidFill>
                <a:latin typeface="Calibri" panose="020F0502020204030204" pitchFamily="34" charset="0"/>
              </a:rPr>
              <a:t>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6" name="Content Placeholder 2">
            <a:extLst>
              <a:ext uri="{FF2B5EF4-FFF2-40B4-BE49-F238E27FC236}">
                <a16:creationId xmlns:a16="http://schemas.microsoft.com/office/drawing/2014/main" id="{255D8844-096E-D01B-00FB-26CEA618A098}"/>
              </a:ext>
            </a:extLst>
          </p:cNvPr>
          <p:cNvSpPr txBox="1">
            <a:spLocks/>
          </p:cNvSpPr>
          <p:nvPr/>
        </p:nvSpPr>
        <p:spPr>
          <a:xfrm>
            <a:off x="633250" y="4684317"/>
            <a:ext cx="10877529" cy="1235110"/>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200" b="0" kern="0" dirty="0"/>
              <a:t>High concordance between INV and BICR, with agreement on occurrence achieved for 83.3% with dostarlimab + CT and 81.9% with placebo + CT</a:t>
            </a:r>
          </a:p>
          <a:p>
            <a:r>
              <a:rPr lang="en-US" sz="2200" b="0" kern="0" dirty="0"/>
              <a:t>PFS maturity: 63.2% (INV), 52.2% (BICR)</a:t>
            </a:r>
          </a:p>
        </p:txBody>
      </p:sp>
    </p:spTree>
    <p:extLst>
      <p:ext uri="{BB962C8B-B14F-4D97-AF65-F5344CB8AC3E}">
        <p14:creationId xmlns:p14="http://schemas.microsoft.com/office/powerpoint/2010/main" val="18189859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Response by INV and BICR</a:t>
            </a:r>
          </a:p>
        </p:txBody>
      </p:sp>
      <p:graphicFrame>
        <p:nvGraphicFramePr>
          <p:cNvPr id="3" name="Group 155">
            <a:extLst>
              <a:ext uri="{FF2B5EF4-FFF2-40B4-BE49-F238E27FC236}">
                <a16:creationId xmlns:a16="http://schemas.microsoft.com/office/drawing/2014/main" id="{FB640EE6-4A8F-17CE-5ACE-E86DADE18654}"/>
              </a:ext>
            </a:extLst>
          </p:cNvPr>
          <p:cNvGraphicFramePr>
            <a:graphicFrameLocks/>
          </p:cNvGraphicFramePr>
          <p:nvPr/>
        </p:nvGraphicFramePr>
        <p:xfrm>
          <a:off x="778511" y="1219023"/>
          <a:ext cx="10607040" cy="2408244"/>
        </p:xfrm>
        <a:graphic>
          <a:graphicData uri="http://schemas.openxmlformats.org/drawingml/2006/table">
            <a:tbl>
              <a:tblPr/>
              <a:tblGrid>
                <a:gridCol w="2560320">
                  <a:extLst>
                    <a:ext uri="{9D8B030D-6E8A-4147-A177-3AD203B41FA5}">
                      <a16:colId xmlns:a16="http://schemas.microsoft.com/office/drawing/2014/main" val="20000"/>
                    </a:ext>
                  </a:extLst>
                </a:gridCol>
                <a:gridCol w="2011680">
                  <a:extLst>
                    <a:ext uri="{9D8B030D-6E8A-4147-A177-3AD203B41FA5}">
                      <a16:colId xmlns:a16="http://schemas.microsoft.com/office/drawing/2014/main" val="363386565"/>
                    </a:ext>
                  </a:extLst>
                </a:gridCol>
                <a:gridCol w="2011680">
                  <a:extLst>
                    <a:ext uri="{9D8B030D-6E8A-4147-A177-3AD203B41FA5}">
                      <a16:colId xmlns:a16="http://schemas.microsoft.com/office/drawing/2014/main" val="1238656420"/>
                    </a:ext>
                  </a:extLst>
                </a:gridCol>
                <a:gridCol w="2011680">
                  <a:extLst>
                    <a:ext uri="{9D8B030D-6E8A-4147-A177-3AD203B41FA5}">
                      <a16:colId xmlns:a16="http://schemas.microsoft.com/office/drawing/2014/main" val="68380735"/>
                    </a:ext>
                  </a:extLst>
                </a:gridCol>
                <a:gridCol w="2011680">
                  <a:extLst>
                    <a:ext uri="{9D8B030D-6E8A-4147-A177-3AD203B41FA5}">
                      <a16:colId xmlns:a16="http://schemas.microsoft.com/office/drawing/2014/main" val="2408994993"/>
                    </a:ext>
                  </a:extLst>
                </a:gridCol>
              </a:tblGrid>
              <a:tr h="150953">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Response in dMMR/MSI-H Population</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600" b="1" dirty="0">
                          <a:latin typeface="Calibri" panose="020F0502020204030204" pitchFamily="34" charset="0"/>
                          <a:cs typeface="Calibri" panose="020F0502020204030204" pitchFamily="34" charset="0"/>
                        </a:rPr>
                        <a:t>INV</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600" b="1" dirty="0">
                          <a:latin typeface="Calibri" panose="020F0502020204030204" pitchFamily="34" charset="0"/>
                          <a:cs typeface="Calibri" panose="020F0502020204030204" pitchFamily="34" charset="0"/>
                        </a:rPr>
                        <a:t>BICR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256620">
                <a:tc vMerge="1">
                  <a:txBody>
                    <a:bodyPr/>
                    <a:lstStyle/>
                    <a:p>
                      <a:endParaRPr lang="en-US"/>
                    </a:p>
                  </a:txBody>
                  <a:tcPr/>
                </a:tc>
                <a:tc>
                  <a:txBody>
                    <a:bodyPr/>
                    <a:lstStyle/>
                    <a:p>
                      <a:pPr algn="ctr"/>
                      <a:r>
                        <a:rPr lang="en-US" sz="1600" b="1" dirty="0">
                          <a:latin typeface="Calibri" panose="020F0502020204030204" pitchFamily="34" charset="0"/>
                          <a:cs typeface="Calibri" panose="020F0502020204030204" pitchFamily="34" charset="0"/>
                        </a:rPr>
                        <a:t>Placebo + CT </a:t>
                      </a:r>
                    </a:p>
                    <a:p>
                      <a:pPr algn="ctr"/>
                      <a:r>
                        <a:rPr lang="en-US" sz="1600" b="1" dirty="0">
                          <a:latin typeface="Calibri" panose="020F0502020204030204" pitchFamily="34" charset="0"/>
                          <a:cs typeface="Calibri" panose="020F0502020204030204" pitchFamily="34" charset="0"/>
                        </a:rPr>
                        <a:t>(n =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Dostarlimab + CT </a:t>
                      </a:r>
                    </a:p>
                    <a:p>
                      <a:pPr algn="ctr"/>
                      <a:r>
                        <a:rPr lang="en-US" sz="1600" b="1" dirty="0">
                          <a:latin typeface="Calibri" panose="020F0502020204030204" pitchFamily="34" charset="0"/>
                          <a:cs typeface="Calibri" panose="020F0502020204030204" pitchFamily="34" charset="0"/>
                        </a:rPr>
                        <a:t>(n = 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600" b="1" dirty="0">
                          <a:latin typeface="Calibri" panose="020F0502020204030204" pitchFamily="34" charset="0"/>
                          <a:cs typeface="Calibri" panose="020F0502020204030204" pitchFamily="34" charset="0"/>
                        </a:rPr>
                        <a:t>Placebo + CT </a:t>
                      </a:r>
                    </a:p>
                    <a:p>
                      <a:pPr algn="ctr"/>
                      <a:r>
                        <a:rPr lang="en-US" sz="1600" b="1" dirty="0">
                          <a:latin typeface="Calibri" panose="020F0502020204030204" pitchFamily="34" charset="0"/>
                          <a:cs typeface="Calibri" panose="020F0502020204030204" pitchFamily="34" charset="0"/>
                        </a:rPr>
                        <a:t>(n =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Dostarlimab + CT </a:t>
                      </a:r>
                    </a:p>
                    <a:p>
                      <a:pPr algn="ctr"/>
                      <a:r>
                        <a:rPr lang="en-US" sz="1600" b="1" dirty="0">
                          <a:latin typeface="Calibri" panose="020F0502020204030204" pitchFamily="34" charset="0"/>
                          <a:cs typeface="Calibri" panose="020F0502020204030204" pitchFamily="34" charset="0"/>
                        </a:rPr>
                        <a:t>(n = 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36234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ORR, % (95% CI)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69.0 (55.5-80.5)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48.3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77.6 (63.4-88.2)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63.3 (49.9-75.4)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50.0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77.1 (62.7-88.0)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10001"/>
                  </a:ext>
                </a:extLst>
              </a:tr>
              <a:tr h="25812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DCR, % (95% CI)</a:t>
                      </a: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87.9 (76.6-95.0)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89.8 (77.8-96.6)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91.7 (81.6-97.2)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91.7 (80.0-97.7)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15100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DoR, mo (95% CI)</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 (3.9-8.1)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 (10.1-NR)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 (5.5-10.1)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 (13.1-NR)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bl>
          </a:graphicData>
        </a:graphic>
      </p:graphicFrame>
      <p:sp>
        <p:nvSpPr>
          <p:cNvPr id="5" name="Text Box 15">
            <a:extLst>
              <a:ext uri="{FF2B5EF4-FFF2-40B4-BE49-F238E27FC236}">
                <a16:creationId xmlns:a16="http://schemas.microsoft.com/office/drawing/2014/main" id="{F7F82791-D3AB-17B7-9351-B48222DC8B0A}"/>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Powell. ASCO 2023. Abstr 5503. </a:t>
            </a:r>
            <a:r>
              <a:rPr lang="en-US" altLang="en-US" sz="1200" b="0" dirty="0">
                <a:solidFill>
                  <a:schemeClr val="bg2"/>
                </a:solidFill>
                <a:latin typeface="Calibri" panose="020F0502020204030204" pitchFamily="34" charset="0"/>
              </a:rPr>
              <a:t>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4" name="Group 155">
            <a:extLst>
              <a:ext uri="{FF2B5EF4-FFF2-40B4-BE49-F238E27FC236}">
                <a16:creationId xmlns:a16="http://schemas.microsoft.com/office/drawing/2014/main" id="{69C687A1-78B0-579E-9891-1E85BDFAF805}"/>
              </a:ext>
            </a:extLst>
          </p:cNvPr>
          <p:cNvGraphicFramePr>
            <a:graphicFrameLocks/>
          </p:cNvGraphicFramePr>
          <p:nvPr/>
        </p:nvGraphicFramePr>
        <p:xfrm>
          <a:off x="778511" y="3612027"/>
          <a:ext cx="10607040" cy="2438361"/>
        </p:xfrm>
        <a:graphic>
          <a:graphicData uri="http://schemas.openxmlformats.org/drawingml/2006/table">
            <a:tbl>
              <a:tblPr/>
              <a:tblGrid>
                <a:gridCol w="2560320">
                  <a:extLst>
                    <a:ext uri="{9D8B030D-6E8A-4147-A177-3AD203B41FA5}">
                      <a16:colId xmlns:a16="http://schemas.microsoft.com/office/drawing/2014/main" val="20000"/>
                    </a:ext>
                  </a:extLst>
                </a:gridCol>
                <a:gridCol w="2011680">
                  <a:extLst>
                    <a:ext uri="{9D8B030D-6E8A-4147-A177-3AD203B41FA5}">
                      <a16:colId xmlns:a16="http://schemas.microsoft.com/office/drawing/2014/main" val="1848556026"/>
                    </a:ext>
                  </a:extLst>
                </a:gridCol>
                <a:gridCol w="2011680">
                  <a:extLst>
                    <a:ext uri="{9D8B030D-6E8A-4147-A177-3AD203B41FA5}">
                      <a16:colId xmlns:a16="http://schemas.microsoft.com/office/drawing/2014/main" val="568686630"/>
                    </a:ext>
                  </a:extLst>
                </a:gridCol>
                <a:gridCol w="2011680">
                  <a:extLst>
                    <a:ext uri="{9D8B030D-6E8A-4147-A177-3AD203B41FA5}">
                      <a16:colId xmlns:a16="http://schemas.microsoft.com/office/drawing/2014/main" val="2986180005"/>
                    </a:ext>
                  </a:extLst>
                </a:gridCol>
                <a:gridCol w="2011680">
                  <a:extLst>
                    <a:ext uri="{9D8B030D-6E8A-4147-A177-3AD203B41FA5}">
                      <a16:colId xmlns:a16="http://schemas.microsoft.com/office/drawing/2014/main" val="3523605165"/>
                    </a:ext>
                  </a:extLst>
                </a:gridCol>
              </a:tblGrid>
              <a:tr h="246914">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Response in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Overall Population</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600" b="1" dirty="0">
                          <a:latin typeface="Calibri" panose="020F0502020204030204" pitchFamily="34" charset="0"/>
                          <a:cs typeface="Calibri" panose="020F0502020204030204" pitchFamily="34" charset="0"/>
                        </a:rPr>
                        <a:t>INV</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gridSpan="2">
                  <a:txBody>
                    <a:bodyPr/>
                    <a:lstStyle/>
                    <a:p>
                      <a:pPr algn="ctr"/>
                      <a:r>
                        <a:rPr lang="en-US" sz="1600" b="1" dirty="0">
                          <a:latin typeface="Calibri" panose="020F0502020204030204" pitchFamily="34" charset="0"/>
                          <a:cs typeface="Calibri" panose="020F0502020204030204" pitchFamily="34" charset="0"/>
                        </a:rPr>
                        <a:t>BICR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419754">
                <a:tc vMerge="1">
                  <a:txBody>
                    <a:bodyPr/>
                    <a:lstStyle/>
                    <a:p>
                      <a:endParaRPr lang="en-US"/>
                    </a:p>
                  </a:txBody>
                  <a:tcPr/>
                </a:tc>
                <a:tc>
                  <a:txBody>
                    <a:bodyPr/>
                    <a:lstStyle/>
                    <a:p>
                      <a:pPr algn="ctr"/>
                      <a:r>
                        <a:rPr lang="en-US" sz="1600" b="1" dirty="0">
                          <a:latin typeface="Calibri" panose="020F0502020204030204" pitchFamily="34" charset="0"/>
                          <a:cs typeface="Calibri" panose="020F0502020204030204" pitchFamily="34" charset="0"/>
                        </a:rPr>
                        <a:t>Placebo + CT</a:t>
                      </a:r>
                    </a:p>
                    <a:p>
                      <a:pPr algn="ctr"/>
                      <a:r>
                        <a:rPr lang="en-US" sz="1600" b="1" dirty="0">
                          <a:latin typeface="Calibri" panose="020F0502020204030204" pitchFamily="34" charset="0"/>
                          <a:cs typeface="Calibri" panose="020F0502020204030204" pitchFamily="34" charset="0"/>
                        </a:rPr>
                        <a:t>(n = 249)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Dostarlimab + CT</a:t>
                      </a:r>
                    </a:p>
                    <a:p>
                      <a:pPr algn="ctr"/>
                      <a:r>
                        <a:rPr lang="en-US" sz="1600" b="1" dirty="0">
                          <a:latin typeface="Calibri" panose="020F0502020204030204" pitchFamily="34" charset="0"/>
                          <a:cs typeface="Calibri" panose="020F0502020204030204" pitchFamily="34" charset="0"/>
                        </a:rPr>
                        <a:t>(n = 245)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600" b="1" dirty="0">
                          <a:latin typeface="Calibri" panose="020F0502020204030204" pitchFamily="34" charset="0"/>
                          <a:cs typeface="Calibri" panose="020F0502020204030204" pitchFamily="34" charset="0"/>
                        </a:rPr>
                        <a:t>Placebo + CT</a:t>
                      </a:r>
                    </a:p>
                    <a:p>
                      <a:pPr algn="ctr"/>
                      <a:r>
                        <a:rPr lang="en-US" sz="1600" b="1" dirty="0">
                          <a:latin typeface="Calibri" panose="020F0502020204030204" pitchFamily="34" charset="0"/>
                          <a:cs typeface="Calibri" panose="020F0502020204030204" pitchFamily="34" charset="0"/>
                        </a:rPr>
                        <a:t>(n = 249)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Dostarlimab + CT</a:t>
                      </a:r>
                    </a:p>
                    <a:p>
                      <a:pPr algn="ctr"/>
                      <a:r>
                        <a:rPr lang="en-US" sz="1600" b="1" dirty="0">
                          <a:latin typeface="Calibri" panose="020F0502020204030204" pitchFamily="34" charset="0"/>
                          <a:cs typeface="Calibri" panose="020F0502020204030204" pitchFamily="34" charset="0"/>
                        </a:rPr>
                        <a:t>(n = 245)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4198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ORR, % (95% CI)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64.8 (58.1-71.2)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45.2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70.3 (63.6-76.3)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45.3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59.4 (52.7-65.8)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68.2 (61.6-74.2)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47.5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10001"/>
                  </a:ext>
                </a:extLst>
              </a:tr>
              <a:tr h="3655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DCR, % (95% CI)</a:t>
                      </a: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87.7 (82.6-91.7)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90.1 (85.3-93.8)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86.9 (81.8-91.0)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88.3 (83.4-92.2)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2470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DoR, mo (95% CI)</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6.2 (4.4-6.7)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10.6 (8.2-17.6)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6.7 (5.7-8.3)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12.9 (8.2-NR)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bl>
          </a:graphicData>
        </a:graphic>
      </p:graphicFrame>
    </p:spTree>
    <p:extLst>
      <p:ext uri="{BB962C8B-B14F-4D97-AF65-F5344CB8AC3E}">
        <p14:creationId xmlns:p14="http://schemas.microsoft.com/office/powerpoint/2010/main" val="101647287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8E23455-C26F-441E-0BFA-960F70F0E9F7}"/>
              </a:ext>
            </a:extLst>
          </p:cNvPr>
          <p:cNvSpPr>
            <a:spLocks noGrp="1"/>
          </p:cNvSpPr>
          <p:nvPr>
            <p:ph type="title"/>
          </p:nvPr>
        </p:nvSpPr>
        <p:spPr/>
        <p:txBody>
          <a:bodyPr/>
          <a:lstStyle/>
          <a:p>
            <a:r>
              <a:rPr lang="en-US" dirty="0"/>
              <a:t>ENGOT-EN6/GOG-3031/RUBY: HRQoL/PROs</a:t>
            </a:r>
          </a:p>
        </p:txBody>
      </p:sp>
      <p:sp>
        <p:nvSpPr>
          <p:cNvPr id="2" name="Text Box 15">
            <a:extLst>
              <a:ext uri="{FF2B5EF4-FFF2-40B4-BE49-F238E27FC236}">
                <a16:creationId xmlns:a16="http://schemas.microsoft.com/office/drawing/2014/main" id="{019AAC5E-5740-C487-3AE0-A0B7E0E41F91}"/>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a:t>
            </a:r>
            <a:r>
              <a:rPr lang="en-US" altLang="en-US" sz="1200" b="0" spc="-10">
                <a:solidFill>
                  <a:srgbClr val="455560"/>
                </a:solidFill>
                <a:latin typeface="Calibri" panose="020F0502020204030204" pitchFamily="34" charset="0"/>
              </a:rPr>
              <a:t>SGO</a:t>
            </a:r>
            <a:r>
              <a:rPr lang="en-US" altLang="en-US" sz="1200" b="0" spc="-10" dirty="0">
                <a:solidFill>
                  <a:srgbClr val="455560"/>
                </a:solidFill>
                <a:latin typeface="Calibri" panose="020F0502020204030204" pitchFamily="34" charset="0"/>
              </a:rPr>
              <a:t> 2023. Abstr 12.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CF807E5A-0367-EC28-74DA-6120E4AC72CA}"/>
              </a:ext>
            </a:extLst>
          </p:cNvPr>
          <p:cNvGrpSpPr/>
          <p:nvPr/>
        </p:nvGrpSpPr>
        <p:grpSpPr>
          <a:xfrm>
            <a:off x="2283622" y="3102285"/>
            <a:ext cx="118872" cy="256032"/>
            <a:chOff x="4091856" y="2999301"/>
            <a:chExt cx="118872" cy="436575"/>
          </a:xfrm>
        </p:grpSpPr>
        <p:cxnSp>
          <p:nvCxnSpPr>
            <p:cNvPr id="5" name="Straight Connector 4">
              <a:extLst>
                <a:ext uri="{FF2B5EF4-FFF2-40B4-BE49-F238E27FC236}">
                  <a16:creationId xmlns:a16="http://schemas.microsoft.com/office/drawing/2014/main" id="{4AB4B02A-F01C-B31F-FE05-09EFF9CD72CE}"/>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 name="Straight Connector 5">
              <a:extLst>
                <a:ext uri="{FF2B5EF4-FFF2-40B4-BE49-F238E27FC236}">
                  <a16:creationId xmlns:a16="http://schemas.microsoft.com/office/drawing/2014/main" id="{7EF0A332-4E45-3AFA-F9E7-127278080228}"/>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565EDD27-AA84-803A-FB37-AAE7B80AA7A4}"/>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8" name="Group 7">
            <a:extLst>
              <a:ext uri="{FF2B5EF4-FFF2-40B4-BE49-F238E27FC236}">
                <a16:creationId xmlns:a16="http://schemas.microsoft.com/office/drawing/2014/main" id="{5D3BA5F9-14B4-E74B-592C-C3D6DC084B94}"/>
              </a:ext>
            </a:extLst>
          </p:cNvPr>
          <p:cNvGrpSpPr/>
          <p:nvPr/>
        </p:nvGrpSpPr>
        <p:grpSpPr>
          <a:xfrm>
            <a:off x="3138005" y="2993114"/>
            <a:ext cx="118872" cy="384048"/>
            <a:chOff x="4091856" y="2999301"/>
            <a:chExt cx="118872" cy="436575"/>
          </a:xfrm>
        </p:grpSpPr>
        <p:cxnSp>
          <p:nvCxnSpPr>
            <p:cNvPr id="9" name="Straight Connector 8">
              <a:extLst>
                <a:ext uri="{FF2B5EF4-FFF2-40B4-BE49-F238E27FC236}">
                  <a16:creationId xmlns:a16="http://schemas.microsoft.com/office/drawing/2014/main" id="{475C91B1-AE0D-E4B7-687A-EF49D570A8E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439256F2-C83D-8977-1051-55264E85BE94}"/>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FDC3734C-C8E0-9199-DE33-FEC7CF101BAA}"/>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12" name="Group 11">
            <a:extLst>
              <a:ext uri="{FF2B5EF4-FFF2-40B4-BE49-F238E27FC236}">
                <a16:creationId xmlns:a16="http://schemas.microsoft.com/office/drawing/2014/main" id="{4AD7658A-2E92-936F-D726-E789ED1AC987}"/>
              </a:ext>
            </a:extLst>
          </p:cNvPr>
          <p:cNvGrpSpPr/>
          <p:nvPr/>
        </p:nvGrpSpPr>
        <p:grpSpPr>
          <a:xfrm>
            <a:off x="2977788" y="2895977"/>
            <a:ext cx="118872" cy="329184"/>
            <a:chOff x="4091856" y="2999301"/>
            <a:chExt cx="118872" cy="436575"/>
          </a:xfrm>
        </p:grpSpPr>
        <p:cxnSp>
          <p:nvCxnSpPr>
            <p:cNvPr id="13" name="Straight Connector 12">
              <a:extLst>
                <a:ext uri="{FF2B5EF4-FFF2-40B4-BE49-F238E27FC236}">
                  <a16:creationId xmlns:a16="http://schemas.microsoft.com/office/drawing/2014/main" id="{E343BB0A-6F5E-E9E3-E664-BC0ECEA4AADA}"/>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A28FB0E2-86C0-BAEB-BF7F-978F83565EDE}"/>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F3261349-8B80-BFE3-CE07-86C52F56F70F}"/>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16" name="Group 15">
            <a:extLst>
              <a:ext uri="{FF2B5EF4-FFF2-40B4-BE49-F238E27FC236}">
                <a16:creationId xmlns:a16="http://schemas.microsoft.com/office/drawing/2014/main" id="{BC6279BF-6E78-4201-AD74-2192454891D6}"/>
              </a:ext>
            </a:extLst>
          </p:cNvPr>
          <p:cNvGrpSpPr/>
          <p:nvPr/>
        </p:nvGrpSpPr>
        <p:grpSpPr>
          <a:xfrm>
            <a:off x="3484200" y="2929864"/>
            <a:ext cx="118872" cy="384048"/>
            <a:chOff x="4091856" y="2999301"/>
            <a:chExt cx="118872" cy="436575"/>
          </a:xfrm>
        </p:grpSpPr>
        <p:cxnSp>
          <p:nvCxnSpPr>
            <p:cNvPr id="17" name="Straight Connector 16">
              <a:extLst>
                <a:ext uri="{FF2B5EF4-FFF2-40B4-BE49-F238E27FC236}">
                  <a16:creationId xmlns:a16="http://schemas.microsoft.com/office/drawing/2014/main" id="{58DA0904-E7A7-094F-669D-6E0630B3AFCE}"/>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7B739C51-0E99-AE2F-CF2E-5BF3BFE47678}"/>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54D4466E-C496-0E56-9214-17BBE244C785}"/>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cxnSp>
        <p:nvCxnSpPr>
          <p:cNvPr id="20" name="Straight Connector 19">
            <a:extLst>
              <a:ext uri="{FF2B5EF4-FFF2-40B4-BE49-F238E27FC236}">
                <a16:creationId xmlns:a16="http://schemas.microsoft.com/office/drawing/2014/main" id="{0653B899-AD3B-A74D-D18D-C9252EC3468A}"/>
              </a:ext>
            </a:extLst>
          </p:cNvPr>
          <p:cNvCxnSpPr>
            <a:cxnSpLocks/>
          </p:cNvCxnSpPr>
          <p:nvPr/>
        </p:nvCxnSpPr>
        <p:spPr bwMode="auto">
          <a:xfrm>
            <a:off x="7979722" y="1923336"/>
            <a:ext cx="0" cy="2791397"/>
          </a:xfrm>
          <a:prstGeom prst="line">
            <a:avLst/>
          </a:prstGeom>
          <a:noFill/>
          <a:ln w="19050" cap="flat" cmpd="sng" algn="ctr">
            <a:solidFill>
              <a:schemeClr val="tx1">
                <a:lumMod val="50000"/>
              </a:schemeClr>
            </a:solidFill>
            <a:prstDash val="sysDash"/>
            <a:round/>
            <a:headEnd type="none" w="med" len="med"/>
            <a:tailEnd type="none" w="med" len="med"/>
          </a:ln>
          <a:effectLst/>
        </p:spPr>
      </p:cxnSp>
      <p:cxnSp>
        <p:nvCxnSpPr>
          <p:cNvPr id="21" name="Straight Connector 20">
            <a:extLst>
              <a:ext uri="{FF2B5EF4-FFF2-40B4-BE49-F238E27FC236}">
                <a16:creationId xmlns:a16="http://schemas.microsoft.com/office/drawing/2014/main" id="{46C05B79-51C3-A709-D236-867321F868FE}"/>
              </a:ext>
            </a:extLst>
          </p:cNvPr>
          <p:cNvCxnSpPr>
            <a:cxnSpLocks/>
          </p:cNvCxnSpPr>
          <p:nvPr/>
        </p:nvCxnSpPr>
        <p:spPr bwMode="auto">
          <a:xfrm>
            <a:off x="6841800" y="3217870"/>
            <a:ext cx="4850323" cy="0"/>
          </a:xfrm>
          <a:prstGeom prst="line">
            <a:avLst/>
          </a:prstGeom>
          <a:noFill/>
          <a:ln w="19050" cap="flat" cmpd="sng" algn="ctr">
            <a:solidFill>
              <a:schemeClr val="bg1"/>
            </a:solidFill>
            <a:prstDash val="solid"/>
            <a:round/>
            <a:headEnd type="none" w="med" len="med"/>
            <a:tailEnd type="none" w="med" len="med"/>
          </a:ln>
          <a:effectLst/>
        </p:spPr>
      </p:cxnSp>
      <p:sp>
        <p:nvSpPr>
          <p:cNvPr id="31" name="Freeform 534">
            <a:extLst>
              <a:ext uri="{FF2B5EF4-FFF2-40B4-BE49-F238E27FC236}">
                <a16:creationId xmlns:a16="http://schemas.microsoft.com/office/drawing/2014/main" id="{1CE739A1-41DD-866F-9BAA-6639BA33F69D}"/>
              </a:ext>
            </a:extLst>
          </p:cNvPr>
          <p:cNvSpPr/>
          <p:nvPr/>
        </p:nvSpPr>
        <p:spPr bwMode="auto">
          <a:xfrm>
            <a:off x="6944929" y="3224423"/>
            <a:ext cx="4653886" cy="591403"/>
          </a:xfrm>
          <a:custGeom>
            <a:avLst/>
            <a:gdLst>
              <a:gd name="connsiteX0" fmla="*/ 0 w 4653886"/>
              <a:gd name="connsiteY0" fmla="*/ 0 h 591403"/>
              <a:gd name="connsiteX1" fmla="*/ 177421 w 4653886"/>
              <a:gd name="connsiteY1" fmla="*/ 72788 h 591403"/>
              <a:gd name="connsiteX2" fmla="*/ 345743 w 4653886"/>
              <a:gd name="connsiteY2" fmla="*/ 150125 h 591403"/>
              <a:gd name="connsiteX3" fmla="*/ 523164 w 4653886"/>
              <a:gd name="connsiteY3" fmla="*/ 168322 h 591403"/>
              <a:gd name="connsiteX4" fmla="*/ 686937 w 4653886"/>
              <a:gd name="connsiteY4" fmla="*/ 163773 h 591403"/>
              <a:gd name="connsiteX5" fmla="*/ 859809 w 4653886"/>
              <a:gd name="connsiteY5" fmla="*/ 254758 h 591403"/>
              <a:gd name="connsiteX6" fmla="*/ 1032680 w 4653886"/>
              <a:gd name="connsiteY6" fmla="*/ 218364 h 591403"/>
              <a:gd name="connsiteX7" fmla="*/ 1210101 w 4653886"/>
              <a:gd name="connsiteY7" fmla="*/ 100083 h 591403"/>
              <a:gd name="connsiteX8" fmla="*/ 1378424 w 4653886"/>
              <a:gd name="connsiteY8" fmla="*/ 100083 h 591403"/>
              <a:gd name="connsiteX9" fmla="*/ 1551295 w 4653886"/>
              <a:gd name="connsiteY9" fmla="*/ 40943 h 591403"/>
              <a:gd name="connsiteX10" fmla="*/ 1724167 w 4653886"/>
              <a:gd name="connsiteY10" fmla="*/ 286603 h 591403"/>
              <a:gd name="connsiteX11" fmla="*/ 1897038 w 4653886"/>
              <a:gd name="connsiteY11" fmla="*/ 300250 h 591403"/>
              <a:gd name="connsiteX12" fmla="*/ 2065361 w 4653886"/>
              <a:gd name="connsiteY12" fmla="*/ 318447 h 591403"/>
              <a:gd name="connsiteX13" fmla="*/ 2238232 w 4653886"/>
              <a:gd name="connsiteY13" fmla="*/ 482221 h 591403"/>
              <a:gd name="connsiteX14" fmla="*/ 2406555 w 4653886"/>
              <a:gd name="connsiteY14" fmla="*/ 491319 h 591403"/>
              <a:gd name="connsiteX15" fmla="*/ 2583976 w 4653886"/>
              <a:gd name="connsiteY15" fmla="*/ 591403 h 591403"/>
              <a:gd name="connsiteX16" fmla="*/ 2756847 w 4653886"/>
              <a:gd name="connsiteY16" fmla="*/ 454925 h 591403"/>
              <a:gd name="connsiteX17" fmla="*/ 2934268 w 4653886"/>
              <a:gd name="connsiteY17" fmla="*/ 482221 h 591403"/>
              <a:gd name="connsiteX18" fmla="*/ 3102591 w 4653886"/>
              <a:gd name="connsiteY18" fmla="*/ 418531 h 591403"/>
              <a:gd name="connsiteX19" fmla="*/ 3270913 w 4653886"/>
              <a:gd name="connsiteY19" fmla="*/ 272955 h 591403"/>
              <a:gd name="connsiteX20" fmla="*/ 3448334 w 4653886"/>
              <a:gd name="connsiteY20" fmla="*/ 468573 h 591403"/>
              <a:gd name="connsiteX21" fmla="*/ 3616656 w 4653886"/>
              <a:gd name="connsiteY21" fmla="*/ 382137 h 591403"/>
              <a:gd name="connsiteX22" fmla="*/ 3784979 w 4653886"/>
              <a:gd name="connsiteY22" fmla="*/ 400334 h 591403"/>
              <a:gd name="connsiteX23" fmla="*/ 3957850 w 4653886"/>
              <a:gd name="connsiteY23" fmla="*/ 241110 h 591403"/>
              <a:gd name="connsiteX24" fmla="*/ 4135271 w 4653886"/>
              <a:gd name="connsiteY24" fmla="*/ 318447 h 591403"/>
              <a:gd name="connsiteX25" fmla="*/ 4303594 w 4653886"/>
              <a:gd name="connsiteY25" fmla="*/ 4549 h 591403"/>
              <a:gd name="connsiteX26" fmla="*/ 4476465 w 4653886"/>
              <a:gd name="connsiteY26" fmla="*/ 172871 h 591403"/>
              <a:gd name="connsiteX27" fmla="*/ 4653886 w 4653886"/>
              <a:gd name="connsiteY27" fmla="*/ 341194 h 59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653886" h="591403">
                <a:moveTo>
                  <a:pt x="0" y="0"/>
                </a:moveTo>
                <a:lnTo>
                  <a:pt x="177421" y="72788"/>
                </a:lnTo>
                <a:lnTo>
                  <a:pt x="345743" y="150125"/>
                </a:lnTo>
                <a:lnTo>
                  <a:pt x="523164" y="168322"/>
                </a:lnTo>
                <a:lnTo>
                  <a:pt x="686937" y="163773"/>
                </a:lnTo>
                <a:lnTo>
                  <a:pt x="859809" y="254758"/>
                </a:lnTo>
                <a:lnTo>
                  <a:pt x="1032680" y="218364"/>
                </a:lnTo>
                <a:lnTo>
                  <a:pt x="1210101" y="100083"/>
                </a:lnTo>
                <a:lnTo>
                  <a:pt x="1378424" y="100083"/>
                </a:lnTo>
                <a:lnTo>
                  <a:pt x="1551295" y="40943"/>
                </a:lnTo>
                <a:lnTo>
                  <a:pt x="1724167" y="286603"/>
                </a:lnTo>
                <a:lnTo>
                  <a:pt x="1897038" y="300250"/>
                </a:lnTo>
                <a:lnTo>
                  <a:pt x="2065361" y="318447"/>
                </a:lnTo>
                <a:lnTo>
                  <a:pt x="2238232" y="482221"/>
                </a:lnTo>
                <a:lnTo>
                  <a:pt x="2406555" y="491319"/>
                </a:lnTo>
                <a:lnTo>
                  <a:pt x="2583976" y="591403"/>
                </a:lnTo>
                <a:lnTo>
                  <a:pt x="2756847" y="454925"/>
                </a:lnTo>
                <a:lnTo>
                  <a:pt x="2934268" y="482221"/>
                </a:lnTo>
                <a:lnTo>
                  <a:pt x="3102591" y="418531"/>
                </a:lnTo>
                <a:lnTo>
                  <a:pt x="3270913" y="272955"/>
                </a:lnTo>
                <a:lnTo>
                  <a:pt x="3448334" y="468573"/>
                </a:lnTo>
                <a:lnTo>
                  <a:pt x="3616656" y="382137"/>
                </a:lnTo>
                <a:lnTo>
                  <a:pt x="3784979" y="400334"/>
                </a:lnTo>
                <a:lnTo>
                  <a:pt x="3957850" y="241110"/>
                </a:lnTo>
                <a:lnTo>
                  <a:pt x="4135271" y="318447"/>
                </a:lnTo>
                <a:lnTo>
                  <a:pt x="4303594" y="4549"/>
                </a:lnTo>
                <a:lnTo>
                  <a:pt x="4476465" y="172871"/>
                </a:lnTo>
                <a:lnTo>
                  <a:pt x="4653886" y="341194"/>
                </a:lnTo>
              </a:path>
            </a:pathLst>
          </a:custGeom>
          <a:noFill/>
          <a:ln w="25400">
            <a:solidFill>
              <a:srgbClr val="E1471D"/>
            </a:solidFill>
            <a:miter lim="800000"/>
            <a:headEnd/>
            <a:tailEnd/>
          </a:ln>
        </p:spPr>
        <p:txBody>
          <a:bodyPr rtlCol="0" anchor="ctr"/>
          <a:lstStyle/>
          <a:p>
            <a:pPr algn="ctr"/>
            <a:endParaRPr lang="en-US"/>
          </a:p>
        </p:txBody>
      </p:sp>
      <p:sp>
        <p:nvSpPr>
          <p:cNvPr id="32" name="Freeform 533">
            <a:extLst>
              <a:ext uri="{FF2B5EF4-FFF2-40B4-BE49-F238E27FC236}">
                <a16:creationId xmlns:a16="http://schemas.microsoft.com/office/drawing/2014/main" id="{5D53C4B9-32BA-AAC2-DB52-3169A11DC8ED}"/>
              </a:ext>
            </a:extLst>
          </p:cNvPr>
          <p:cNvSpPr/>
          <p:nvPr/>
        </p:nvSpPr>
        <p:spPr bwMode="auto">
          <a:xfrm>
            <a:off x="6944761" y="2017386"/>
            <a:ext cx="4653815" cy="1222408"/>
          </a:xfrm>
          <a:custGeom>
            <a:avLst/>
            <a:gdLst>
              <a:gd name="connsiteX0" fmla="*/ 0 w 4653815"/>
              <a:gd name="connsiteY0" fmla="*/ 1207970 h 1222408"/>
              <a:gd name="connsiteX1" fmla="*/ 173255 w 4653815"/>
              <a:gd name="connsiteY1" fmla="*/ 1029903 h 1222408"/>
              <a:gd name="connsiteX2" fmla="*/ 351322 w 4653815"/>
              <a:gd name="connsiteY2" fmla="*/ 1116530 h 1222408"/>
              <a:gd name="connsiteX3" fmla="*/ 524577 w 4653815"/>
              <a:gd name="connsiteY3" fmla="*/ 972151 h 1222408"/>
              <a:gd name="connsiteX4" fmla="*/ 688206 w 4653815"/>
              <a:gd name="connsiteY4" fmla="*/ 1222408 h 1222408"/>
              <a:gd name="connsiteX5" fmla="*/ 861461 w 4653815"/>
              <a:gd name="connsiteY5" fmla="*/ 1135781 h 1222408"/>
              <a:gd name="connsiteX6" fmla="*/ 1039528 w 4653815"/>
              <a:gd name="connsiteY6" fmla="*/ 1159844 h 1222408"/>
              <a:gd name="connsiteX7" fmla="*/ 1212783 w 4653815"/>
              <a:gd name="connsiteY7" fmla="*/ 1029903 h 1222408"/>
              <a:gd name="connsiteX8" fmla="*/ 1386038 w 4653815"/>
              <a:gd name="connsiteY8" fmla="*/ 1005840 h 1222408"/>
              <a:gd name="connsiteX9" fmla="*/ 1554480 w 4653815"/>
              <a:gd name="connsiteY9" fmla="*/ 1010653 h 1222408"/>
              <a:gd name="connsiteX10" fmla="*/ 1732547 w 4653815"/>
              <a:gd name="connsiteY10" fmla="*/ 972151 h 1222408"/>
              <a:gd name="connsiteX11" fmla="*/ 1896177 w 4653815"/>
              <a:gd name="connsiteY11" fmla="*/ 861461 h 1222408"/>
              <a:gd name="connsiteX12" fmla="*/ 2059806 w 4653815"/>
              <a:gd name="connsiteY12" fmla="*/ 875899 h 1222408"/>
              <a:gd name="connsiteX13" fmla="*/ 2242686 w 4653815"/>
              <a:gd name="connsiteY13" fmla="*/ 933650 h 1222408"/>
              <a:gd name="connsiteX14" fmla="*/ 2411128 w 4653815"/>
              <a:gd name="connsiteY14" fmla="*/ 972151 h 1222408"/>
              <a:gd name="connsiteX15" fmla="*/ 2584383 w 4653815"/>
              <a:gd name="connsiteY15" fmla="*/ 899962 h 1222408"/>
              <a:gd name="connsiteX16" fmla="*/ 2757638 w 4653815"/>
              <a:gd name="connsiteY16" fmla="*/ 943276 h 1222408"/>
              <a:gd name="connsiteX17" fmla="*/ 2935705 w 4653815"/>
              <a:gd name="connsiteY17" fmla="*/ 933650 h 1222408"/>
              <a:gd name="connsiteX18" fmla="*/ 3104147 w 4653815"/>
              <a:gd name="connsiteY18" fmla="*/ 909587 h 1222408"/>
              <a:gd name="connsiteX19" fmla="*/ 3277402 w 4653815"/>
              <a:gd name="connsiteY19" fmla="*/ 1082842 h 1222408"/>
              <a:gd name="connsiteX20" fmla="*/ 3450657 w 4653815"/>
              <a:gd name="connsiteY20" fmla="*/ 924025 h 1222408"/>
              <a:gd name="connsiteX21" fmla="*/ 3614286 w 4653815"/>
              <a:gd name="connsiteY21" fmla="*/ 1020278 h 1222408"/>
              <a:gd name="connsiteX22" fmla="*/ 3787541 w 4653815"/>
              <a:gd name="connsiteY22" fmla="*/ 866274 h 1222408"/>
              <a:gd name="connsiteX23" fmla="*/ 3960796 w 4653815"/>
              <a:gd name="connsiteY23" fmla="*/ 1106905 h 1222408"/>
              <a:gd name="connsiteX24" fmla="*/ 4134051 w 4653815"/>
              <a:gd name="connsiteY24" fmla="*/ 866274 h 1222408"/>
              <a:gd name="connsiteX25" fmla="*/ 4307305 w 4653815"/>
              <a:gd name="connsiteY25" fmla="*/ 664143 h 1222408"/>
              <a:gd name="connsiteX26" fmla="*/ 4480560 w 4653815"/>
              <a:gd name="connsiteY26" fmla="*/ 755583 h 1222408"/>
              <a:gd name="connsiteX27" fmla="*/ 4653815 w 4653815"/>
              <a:gd name="connsiteY27" fmla="*/ 0 h 12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653815" h="1222408">
                <a:moveTo>
                  <a:pt x="0" y="1207970"/>
                </a:moveTo>
                <a:lnTo>
                  <a:pt x="173255" y="1029903"/>
                </a:lnTo>
                <a:lnTo>
                  <a:pt x="351322" y="1116530"/>
                </a:lnTo>
                <a:lnTo>
                  <a:pt x="524577" y="972151"/>
                </a:lnTo>
                <a:lnTo>
                  <a:pt x="688206" y="1222408"/>
                </a:lnTo>
                <a:lnTo>
                  <a:pt x="861461" y="1135781"/>
                </a:lnTo>
                <a:lnTo>
                  <a:pt x="1039528" y="1159844"/>
                </a:lnTo>
                <a:lnTo>
                  <a:pt x="1212783" y="1029903"/>
                </a:lnTo>
                <a:lnTo>
                  <a:pt x="1386038" y="1005840"/>
                </a:lnTo>
                <a:lnTo>
                  <a:pt x="1554480" y="1010653"/>
                </a:lnTo>
                <a:lnTo>
                  <a:pt x="1732547" y="972151"/>
                </a:lnTo>
                <a:lnTo>
                  <a:pt x="1896177" y="861461"/>
                </a:lnTo>
                <a:lnTo>
                  <a:pt x="2059806" y="875899"/>
                </a:lnTo>
                <a:lnTo>
                  <a:pt x="2242686" y="933650"/>
                </a:lnTo>
                <a:lnTo>
                  <a:pt x="2411128" y="972151"/>
                </a:lnTo>
                <a:lnTo>
                  <a:pt x="2584383" y="899962"/>
                </a:lnTo>
                <a:lnTo>
                  <a:pt x="2757638" y="943276"/>
                </a:lnTo>
                <a:lnTo>
                  <a:pt x="2935705" y="933650"/>
                </a:lnTo>
                <a:lnTo>
                  <a:pt x="3104147" y="909587"/>
                </a:lnTo>
                <a:lnTo>
                  <a:pt x="3277402" y="1082842"/>
                </a:lnTo>
                <a:lnTo>
                  <a:pt x="3450657" y="924025"/>
                </a:lnTo>
                <a:lnTo>
                  <a:pt x="3614286" y="1020278"/>
                </a:lnTo>
                <a:lnTo>
                  <a:pt x="3787541" y="866274"/>
                </a:lnTo>
                <a:lnTo>
                  <a:pt x="3960796" y="1106905"/>
                </a:lnTo>
                <a:lnTo>
                  <a:pt x="4134051" y="866274"/>
                </a:lnTo>
                <a:lnTo>
                  <a:pt x="4307305" y="664143"/>
                </a:lnTo>
                <a:lnTo>
                  <a:pt x="4480560" y="755583"/>
                </a:lnTo>
                <a:lnTo>
                  <a:pt x="4653815" y="0"/>
                </a:lnTo>
              </a:path>
            </a:pathLst>
          </a:custGeom>
          <a:noFill/>
          <a:ln w="25400">
            <a:solidFill>
              <a:srgbClr val="015873"/>
            </a:solidFill>
            <a:miter lim="800000"/>
            <a:headEnd/>
            <a:tailEnd/>
          </a:ln>
        </p:spPr>
        <p:txBody>
          <a:bodyPr rtlCol="0" anchor="ctr"/>
          <a:lstStyle/>
          <a:p>
            <a:pPr algn="ctr"/>
            <a:endParaRPr lang="en-US"/>
          </a:p>
        </p:txBody>
      </p:sp>
      <p:cxnSp>
        <p:nvCxnSpPr>
          <p:cNvPr id="33" name="Straight Connector 32">
            <a:extLst>
              <a:ext uri="{FF2B5EF4-FFF2-40B4-BE49-F238E27FC236}">
                <a16:creationId xmlns:a16="http://schemas.microsoft.com/office/drawing/2014/main" id="{0FD7E580-8B30-F513-DF86-045D58F0BBF3}"/>
              </a:ext>
            </a:extLst>
          </p:cNvPr>
          <p:cNvCxnSpPr/>
          <p:nvPr/>
        </p:nvCxnSpPr>
        <p:spPr bwMode="auto">
          <a:xfrm>
            <a:off x="5726296" y="2047881"/>
            <a:ext cx="113256" cy="0"/>
          </a:xfrm>
          <a:prstGeom prst="line">
            <a:avLst/>
          </a:prstGeom>
          <a:noFill/>
          <a:ln w="22225" cap="flat" cmpd="sng" algn="ctr">
            <a:solidFill>
              <a:srgbClr val="015873"/>
            </a:solidFill>
            <a:prstDash val="solid"/>
            <a:round/>
            <a:headEnd type="none" w="med" len="med"/>
            <a:tailEnd type="none" w="med" len="med"/>
          </a:ln>
          <a:effectLst/>
        </p:spPr>
      </p:cxnSp>
      <p:sp>
        <p:nvSpPr>
          <p:cNvPr id="34" name="TextBox 33">
            <a:extLst>
              <a:ext uri="{FF2B5EF4-FFF2-40B4-BE49-F238E27FC236}">
                <a16:creationId xmlns:a16="http://schemas.microsoft.com/office/drawing/2014/main" id="{F6300F7E-DDD3-8690-AF7D-E3CF90EA79BD}"/>
              </a:ext>
            </a:extLst>
          </p:cNvPr>
          <p:cNvSpPr txBox="1"/>
          <p:nvPr/>
        </p:nvSpPr>
        <p:spPr bwMode="auto">
          <a:xfrm>
            <a:off x="8643198" y="1688462"/>
            <a:ext cx="1231427" cy="307777"/>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dMMR/MSI-H</a:t>
            </a:r>
          </a:p>
        </p:txBody>
      </p:sp>
      <p:sp>
        <p:nvSpPr>
          <p:cNvPr id="35" name="TextBox 34">
            <a:extLst>
              <a:ext uri="{FF2B5EF4-FFF2-40B4-BE49-F238E27FC236}">
                <a16:creationId xmlns:a16="http://schemas.microsoft.com/office/drawing/2014/main" id="{5FA334BD-0984-F731-3967-4AA4A09CA5B2}"/>
              </a:ext>
            </a:extLst>
          </p:cNvPr>
          <p:cNvSpPr txBox="1"/>
          <p:nvPr/>
        </p:nvSpPr>
        <p:spPr bwMode="auto">
          <a:xfrm rot="16200000">
            <a:off x="5133278" y="3102354"/>
            <a:ext cx="2600777" cy="276999"/>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Change From BL Score, Mean (95% CI)</a:t>
            </a:r>
          </a:p>
        </p:txBody>
      </p:sp>
      <p:sp>
        <p:nvSpPr>
          <p:cNvPr id="36" name="TextBox 35">
            <a:extLst>
              <a:ext uri="{FF2B5EF4-FFF2-40B4-BE49-F238E27FC236}">
                <a16:creationId xmlns:a16="http://schemas.microsoft.com/office/drawing/2014/main" id="{3EE70BC4-B5C9-736E-A169-05156774F0CE}"/>
              </a:ext>
            </a:extLst>
          </p:cNvPr>
          <p:cNvSpPr txBox="1"/>
          <p:nvPr/>
        </p:nvSpPr>
        <p:spPr bwMode="auto">
          <a:xfrm>
            <a:off x="9574439" y="4362124"/>
            <a:ext cx="1341723"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Dostarlimab + CT</a:t>
            </a:r>
          </a:p>
        </p:txBody>
      </p:sp>
      <p:sp>
        <p:nvSpPr>
          <p:cNvPr id="37" name="Freeform 141">
            <a:extLst>
              <a:ext uri="{FF2B5EF4-FFF2-40B4-BE49-F238E27FC236}">
                <a16:creationId xmlns:a16="http://schemas.microsoft.com/office/drawing/2014/main" id="{A6B60728-2D75-5E6E-CF81-4634C8497265}"/>
              </a:ext>
            </a:extLst>
          </p:cNvPr>
          <p:cNvSpPr/>
          <p:nvPr/>
        </p:nvSpPr>
        <p:spPr bwMode="auto">
          <a:xfrm>
            <a:off x="6872411" y="1923336"/>
            <a:ext cx="4877737" cy="2778272"/>
          </a:xfrm>
          <a:custGeom>
            <a:avLst/>
            <a:gdLst>
              <a:gd name="connsiteX0" fmla="*/ 0 w 4338244"/>
              <a:gd name="connsiteY0" fmla="*/ 0 h 2591946"/>
              <a:gd name="connsiteX1" fmla="*/ 0 w 4338244"/>
              <a:gd name="connsiteY1" fmla="*/ 2591946 h 2591946"/>
              <a:gd name="connsiteX2" fmla="*/ 4338244 w 4338244"/>
              <a:gd name="connsiteY2" fmla="*/ 2591946 h 2591946"/>
            </a:gdLst>
            <a:ahLst/>
            <a:cxnLst>
              <a:cxn ang="0">
                <a:pos x="connsiteX0" y="connsiteY0"/>
              </a:cxn>
              <a:cxn ang="0">
                <a:pos x="connsiteX1" y="connsiteY1"/>
              </a:cxn>
              <a:cxn ang="0">
                <a:pos x="connsiteX2" y="connsiteY2"/>
              </a:cxn>
            </a:cxnLst>
            <a:rect l="l" t="t" r="r" b="b"/>
            <a:pathLst>
              <a:path w="4338244" h="2591946">
                <a:moveTo>
                  <a:pt x="0" y="0"/>
                </a:moveTo>
                <a:lnTo>
                  <a:pt x="0" y="2591946"/>
                </a:lnTo>
                <a:lnTo>
                  <a:pt x="4338244" y="2591946"/>
                </a:lnTo>
              </a:path>
            </a:pathLst>
          </a:custGeom>
          <a:noFill/>
          <a:ln w="28575">
            <a:solidFill>
              <a:schemeClr val="bg1"/>
            </a:solidFill>
            <a:miter lim="800000"/>
            <a:headEnd/>
            <a:tailEnd/>
          </a:ln>
        </p:spPr>
        <p:txBody>
          <a:bodyPr rtlCol="0" anchor="ctr"/>
          <a:lstStyle/>
          <a:p>
            <a:pPr algn="ctr"/>
            <a:endParaRPr lang="en-US"/>
          </a:p>
        </p:txBody>
      </p:sp>
      <p:grpSp>
        <p:nvGrpSpPr>
          <p:cNvPr id="38" name="Group 37">
            <a:extLst>
              <a:ext uri="{FF2B5EF4-FFF2-40B4-BE49-F238E27FC236}">
                <a16:creationId xmlns:a16="http://schemas.microsoft.com/office/drawing/2014/main" id="{83AA6E37-E65F-D190-28F5-2C9930122B56}"/>
              </a:ext>
            </a:extLst>
          </p:cNvPr>
          <p:cNvGrpSpPr/>
          <p:nvPr/>
        </p:nvGrpSpPr>
        <p:grpSpPr>
          <a:xfrm>
            <a:off x="8212215" y="4383814"/>
            <a:ext cx="2554210" cy="253916"/>
            <a:chOff x="2230515" y="4749162"/>
            <a:chExt cx="2554210" cy="253916"/>
          </a:xfrm>
        </p:grpSpPr>
        <p:sp>
          <p:nvSpPr>
            <p:cNvPr id="39" name="TextBox 38">
              <a:extLst>
                <a:ext uri="{FF2B5EF4-FFF2-40B4-BE49-F238E27FC236}">
                  <a16:creationId xmlns:a16="http://schemas.microsoft.com/office/drawing/2014/main" id="{0CE40E54-7E11-D99E-62D7-C5E94DE08C63}"/>
                </a:ext>
              </a:extLst>
            </p:cNvPr>
            <p:cNvSpPr txBox="1"/>
            <p:nvPr/>
          </p:nvSpPr>
          <p:spPr bwMode="auto">
            <a:xfrm>
              <a:off x="2456980" y="4749162"/>
              <a:ext cx="1341723"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Dostarlimab + CT</a:t>
              </a:r>
            </a:p>
          </p:txBody>
        </p:sp>
        <p:sp>
          <p:nvSpPr>
            <p:cNvPr id="40" name="TextBox 39">
              <a:extLst>
                <a:ext uri="{FF2B5EF4-FFF2-40B4-BE49-F238E27FC236}">
                  <a16:creationId xmlns:a16="http://schemas.microsoft.com/office/drawing/2014/main" id="{A91E6FBF-7835-043E-52A5-6FE3995596B0}"/>
                </a:ext>
              </a:extLst>
            </p:cNvPr>
            <p:cNvSpPr txBox="1"/>
            <p:nvPr/>
          </p:nvSpPr>
          <p:spPr bwMode="auto">
            <a:xfrm>
              <a:off x="3861632" y="4749162"/>
              <a:ext cx="923093"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Placebo + CT</a:t>
              </a:r>
            </a:p>
          </p:txBody>
        </p:sp>
        <p:grpSp>
          <p:nvGrpSpPr>
            <p:cNvPr id="41" name="Group 40">
              <a:extLst>
                <a:ext uri="{FF2B5EF4-FFF2-40B4-BE49-F238E27FC236}">
                  <a16:creationId xmlns:a16="http://schemas.microsoft.com/office/drawing/2014/main" id="{A91F9E24-DF6B-3989-884A-3A4ADDC50260}"/>
                </a:ext>
              </a:extLst>
            </p:cNvPr>
            <p:cNvGrpSpPr/>
            <p:nvPr/>
          </p:nvGrpSpPr>
          <p:grpSpPr>
            <a:xfrm>
              <a:off x="2230515" y="4838402"/>
              <a:ext cx="273520" cy="75437"/>
              <a:chOff x="2441246" y="4472116"/>
              <a:chExt cx="273520" cy="75437"/>
            </a:xfrm>
          </p:grpSpPr>
          <p:cxnSp>
            <p:nvCxnSpPr>
              <p:cNvPr id="45" name="Straight Connector 44">
                <a:extLst>
                  <a:ext uri="{FF2B5EF4-FFF2-40B4-BE49-F238E27FC236}">
                    <a16:creationId xmlns:a16="http://schemas.microsoft.com/office/drawing/2014/main" id="{9E4495FE-76F4-366B-D409-A06DA098A41B}"/>
                  </a:ext>
                </a:extLst>
              </p:cNvPr>
              <p:cNvCxnSpPr>
                <a:cxnSpLocks/>
              </p:cNvCxnSpPr>
              <p:nvPr/>
            </p:nvCxnSpPr>
            <p:spPr bwMode="auto">
              <a:xfrm>
                <a:off x="2441246" y="4509834"/>
                <a:ext cx="273520" cy="0"/>
              </a:xfrm>
              <a:prstGeom prst="line">
                <a:avLst/>
              </a:prstGeom>
              <a:noFill/>
              <a:ln w="28575" cap="flat" cmpd="sng" algn="ctr">
                <a:solidFill>
                  <a:srgbClr val="015873"/>
                </a:solidFill>
                <a:prstDash val="solid"/>
                <a:round/>
                <a:headEnd type="none" w="med" len="med"/>
                <a:tailEnd type="none" w="med" len="med"/>
              </a:ln>
              <a:effectLst/>
            </p:spPr>
          </p:cxnSp>
          <p:sp>
            <p:nvSpPr>
              <p:cNvPr id="46" name="Oval 45">
                <a:extLst>
                  <a:ext uri="{FF2B5EF4-FFF2-40B4-BE49-F238E27FC236}">
                    <a16:creationId xmlns:a16="http://schemas.microsoft.com/office/drawing/2014/main" id="{B1BA61A7-06D7-6EF0-C1C1-CB16D0034245}"/>
                  </a:ext>
                </a:extLst>
              </p:cNvPr>
              <p:cNvSpPr/>
              <p:nvPr/>
            </p:nvSpPr>
            <p:spPr bwMode="auto">
              <a:xfrm>
                <a:off x="2540287" y="4472116"/>
                <a:ext cx="75437" cy="75437"/>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2" name="Group 41">
              <a:extLst>
                <a:ext uri="{FF2B5EF4-FFF2-40B4-BE49-F238E27FC236}">
                  <a16:creationId xmlns:a16="http://schemas.microsoft.com/office/drawing/2014/main" id="{35154CD2-18C8-BF1D-393D-A8D1FA403363}"/>
                </a:ext>
              </a:extLst>
            </p:cNvPr>
            <p:cNvGrpSpPr/>
            <p:nvPr/>
          </p:nvGrpSpPr>
          <p:grpSpPr>
            <a:xfrm>
              <a:off x="3632094" y="4838402"/>
              <a:ext cx="273520" cy="75437"/>
              <a:chOff x="3187801" y="4472116"/>
              <a:chExt cx="273520" cy="75437"/>
            </a:xfrm>
          </p:grpSpPr>
          <p:cxnSp>
            <p:nvCxnSpPr>
              <p:cNvPr id="43" name="Straight Connector 42">
                <a:extLst>
                  <a:ext uri="{FF2B5EF4-FFF2-40B4-BE49-F238E27FC236}">
                    <a16:creationId xmlns:a16="http://schemas.microsoft.com/office/drawing/2014/main" id="{74F70E96-D641-E0F6-C4C5-54FE1034743D}"/>
                  </a:ext>
                </a:extLst>
              </p:cNvPr>
              <p:cNvCxnSpPr>
                <a:cxnSpLocks/>
              </p:cNvCxnSpPr>
              <p:nvPr/>
            </p:nvCxnSpPr>
            <p:spPr bwMode="auto">
              <a:xfrm>
                <a:off x="3187801" y="4509834"/>
                <a:ext cx="273520" cy="0"/>
              </a:xfrm>
              <a:prstGeom prst="line">
                <a:avLst/>
              </a:prstGeom>
              <a:noFill/>
              <a:ln w="28575" cap="flat" cmpd="sng" algn="ctr">
                <a:solidFill>
                  <a:srgbClr val="E1471D"/>
                </a:solidFill>
                <a:prstDash val="solid"/>
                <a:round/>
                <a:headEnd type="none" w="med" len="med"/>
                <a:tailEnd type="none" w="med" len="med"/>
              </a:ln>
              <a:effectLst/>
            </p:spPr>
          </p:cxnSp>
          <p:sp>
            <p:nvSpPr>
              <p:cNvPr id="44" name="Oval 43">
                <a:extLst>
                  <a:ext uri="{FF2B5EF4-FFF2-40B4-BE49-F238E27FC236}">
                    <a16:creationId xmlns:a16="http://schemas.microsoft.com/office/drawing/2014/main" id="{C8DE1872-F263-8844-F991-0CFF59E93822}"/>
                  </a:ext>
                </a:extLst>
              </p:cNvPr>
              <p:cNvSpPr/>
              <p:nvPr/>
            </p:nvSpPr>
            <p:spPr bwMode="auto">
              <a:xfrm>
                <a:off x="3286843" y="4472116"/>
                <a:ext cx="75437" cy="75437"/>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grpSp>
        <p:nvGrpSpPr>
          <p:cNvPr id="47" name="Group 46">
            <a:extLst>
              <a:ext uri="{FF2B5EF4-FFF2-40B4-BE49-F238E27FC236}">
                <a16:creationId xmlns:a16="http://schemas.microsoft.com/office/drawing/2014/main" id="{82481624-1A24-AA59-FFEE-0BF4736D972C}"/>
              </a:ext>
            </a:extLst>
          </p:cNvPr>
          <p:cNvGrpSpPr/>
          <p:nvPr/>
        </p:nvGrpSpPr>
        <p:grpSpPr>
          <a:xfrm>
            <a:off x="6482279" y="2378620"/>
            <a:ext cx="388248" cy="1737360"/>
            <a:chOff x="773111" y="2919382"/>
            <a:chExt cx="388248" cy="1714923"/>
          </a:xfrm>
        </p:grpSpPr>
        <p:sp>
          <p:nvSpPr>
            <p:cNvPr id="48" name="TextBox 47">
              <a:extLst>
                <a:ext uri="{FF2B5EF4-FFF2-40B4-BE49-F238E27FC236}">
                  <a16:creationId xmlns:a16="http://schemas.microsoft.com/office/drawing/2014/main" id="{11129728-D608-3466-AC83-670D811C7BA3}"/>
                </a:ext>
              </a:extLst>
            </p:cNvPr>
            <p:cNvSpPr txBox="1"/>
            <p:nvPr/>
          </p:nvSpPr>
          <p:spPr bwMode="auto">
            <a:xfrm>
              <a:off x="819599" y="291938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49" name="TextBox 48">
              <a:extLst>
                <a:ext uri="{FF2B5EF4-FFF2-40B4-BE49-F238E27FC236}">
                  <a16:creationId xmlns:a16="http://schemas.microsoft.com/office/drawing/2014/main" id="{C493E939-F8CD-7C83-5D9F-98A551FF061E}"/>
                </a:ext>
              </a:extLst>
            </p:cNvPr>
            <p:cNvSpPr txBox="1"/>
            <p:nvPr/>
          </p:nvSpPr>
          <p:spPr bwMode="auto">
            <a:xfrm>
              <a:off x="898146" y="3638344"/>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50" name="TextBox 49">
              <a:extLst>
                <a:ext uri="{FF2B5EF4-FFF2-40B4-BE49-F238E27FC236}">
                  <a16:creationId xmlns:a16="http://schemas.microsoft.com/office/drawing/2014/main" id="{F50F23A4-81F8-9F6C-F1E9-78B9CD17A647}"/>
                </a:ext>
              </a:extLst>
            </p:cNvPr>
            <p:cNvSpPr txBox="1"/>
            <p:nvPr/>
          </p:nvSpPr>
          <p:spPr bwMode="auto">
            <a:xfrm>
              <a:off x="773111" y="4357306"/>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grpSp>
      <p:grpSp>
        <p:nvGrpSpPr>
          <p:cNvPr id="51" name="Group 50">
            <a:extLst>
              <a:ext uri="{FF2B5EF4-FFF2-40B4-BE49-F238E27FC236}">
                <a16:creationId xmlns:a16="http://schemas.microsoft.com/office/drawing/2014/main" id="{C707FD4C-1496-9D8D-FD4D-31E342C7955E}"/>
              </a:ext>
            </a:extLst>
          </p:cNvPr>
          <p:cNvGrpSpPr/>
          <p:nvPr/>
        </p:nvGrpSpPr>
        <p:grpSpPr>
          <a:xfrm>
            <a:off x="6808404" y="2504910"/>
            <a:ext cx="64008" cy="1463040"/>
            <a:chOff x="1203157" y="3054246"/>
            <a:chExt cx="64008" cy="1439631"/>
          </a:xfrm>
        </p:grpSpPr>
        <p:cxnSp>
          <p:nvCxnSpPr>
            <p:cNvPr id="52" name="Straight Connector 51">
              <a:extLst>
                <a:ext uri="{FF2B5EF4-FFF2-40B4-BE49-F238E27FC236}">
                  <a16:creationId xmlns:a16="http://schemas.microsoft.com/office/drawing/2014/main" id="{57D22755-4304-AB65-5D61-38B80403B1C5}"/>
                </a:ext>
              </a:extLst>
            </p:cNvPr>
            <p:cNvCxnSpPr>
              <a:cxnSpLocks/>
            </p:cNvCxnSpPr>
            <p:nvPr/>
          </p:nvCxnSpPr>
          <p:spPr bwMode="auto">
            <a:xfrm>
              <a:off x="1203157" y="305424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B22947A2-648C-5C26-ECB3-474F1F854550}"/>
                </a:ext>
              </a:extLst>
            </p:cNvPr>
            <p:cNvCxnSpPr>
              <a:cxnSpLocks/>
            </p:cNvCxnSpPr>
            <p:nvPr/>
          </p:nvCxnSpPr>
          <p:spPr bwMode="auto">
            <a:xfrm>
              <a:off x="1203157" y="377406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26ADC0F3-B0DD-ADE5-8295-1F8A2D6C7BAA}"/>
                </a:ext>
              </a:extLst>
            </p:cNvPr>
            <p:cNvCxnSpPr>
              <a:cxnSpLocks/>
            </p:cNvCxnSpPr>
            <p:nvPr/>
          </p:nvCxnSpPr>
          <p:spPr bwMode="auto">
            <a:xfrm>
              <a:off x="1203157" y="4493877"/>
              <a:ext cx="64008" cy="0"/>
            </a:xfrm>
            <a:prstGeom prst="line">
              <a:avLst/>
            </a:prstGeom>
            <a:noFill/>
            <a:ln w="28575" cap="flat" cmpd="sng" algn="ctr">
              <a:solidFill>
                <a:schemeClr val="bg1"/>
              </a:solidFill>
              <a:prstDash val="solid"/>
              <a:round/>
              <a:headEnd type="none" w="med" len="med"/>
              <a:tailEnd type="none" w="med" len="med"/>
            </a:ln>
            <a:effectLst/>
          </p:spPr>
        </p:cxnSp>
      </p:grpSp>
      <p:grpSp>
        <p:nvGrpSpPr>
          <p:cNvPr id="55" name="Group 54">
            <a:extLst>
              <a:ext uri="{FF2B5EF4-FFF2-40B4-BE49-F238E27FC236}">
                <a16:creationId xmlns:a16="http://schemas.microsoft.com/office/drawing/2014/main" id="{D14F85D6-763C-8D98-3F52-266D4B60752B}"/>
              </a:ext>
            </a:extLst>
          </p:cNvPr>
          <p:cNvGrpSpPr/>
          <p:nvPr/>
        </p:nvGrpSpPr>
        <p:grpSpPr>
          <a:xfrm>
            <a:off x="6916687" y="1939605"/>
            <a:ext cx="1032975" cy="376926"/>
            <a:chOff x="1171449" y="2422035"/>
            <a:chExt cx="1032975" cy="376926"/>
          </a:xfrm>
        </p:grpSpPr>
        <p:sp>
          <p:nvSpPr>
            <p:cNvPr id="56" name="TextBox 55">
              <a:extLst>
                <a:ext uri="{FF2B5EF4-FFF2-40B4-BE49-F238E27FC236}">
                  <a16:creationId xmlns:a16="http://schemas.microsoft.com/office/drawing/2014/main" id="{116363F9-2102-FBEA-34CB-112CB5E9D2DE}"/>
                </a:ext>
              </a:extLst>
            </p:cNvPr>
            <p:cNvSpPr txBox="1"/>
            <p:nvPr/>
          </p:nvSpPr>
          <p:spPr bwMode="auto">
            <a:xfrm>
              <a:off x="1171449" y="2521962"/>
              <a:ext cx="1032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Improvement</a:t>
              </a:r>
            </a:p>
          </p:txBody>
        </p:sp>
        <p:sp>
          <p:nvSpPr>
            <p:cNvPr id="57" name="Down Arrow 161">
              <a:extLst>
                <a:ext uri="{FF2B5EF4-FFF2-40B4-BE49-F238E27FC236}">
                  <a16:creationId xmlns:a16="http://schemas.microsoft.com/office/drawing/2014/main" id="{F6120D9F-0E10-7549-89E5-B09F2E3C94A7}"/>
                </a:ext>
              </a:extLst>
            </p:cNvPr>
            <p:cNvSpPr/>
            <p:nvPr/>
          </p:nvSpPr>
          <p:spPr bwMode="auto">
            <a:xfrm rot="10800000">
              <a:off x="1616732" y="2422035"/>
              <a:ext cx="142409" cy="168844"/>
            </a:xfrm>
            <a:prstGeom prst="downArrow">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58" name="Group 57">
            <a:extLst>
              <a:ext uri="{FF2B5EF4-FFF2-40B4-BE49-F238E27FC236}">
                <a16:creationId xmlns:a16="http://schemas.microsoft.com/office/drawing/2014/main" id="{46ECF085-DD88-BF85-4EF4-5968E78DC2BC}"/>
              </a:ext>
            </a:extLst>
          </p:cNvPr>
          <p:cNvGrpSpPr/>
          <p:nvPr/>
        </p:nvGrpSpPr>
        <p:grpSpPr>
          <a:xfrm>
            <a:off x="6921976" y="4244610"/>
            <a:ext cx="1022396" cy="388218"/>
            <a:chOff x="946029" y="4548287"/>
            <a:chExt cx="1022396" cy="388218"/>
          </a:xfrm>
        </p:grpSpPr>
        <p:sp>
          <p:nvSpPr>
            <p:cNvPr id="59" name="TextBox 58">
              <a:extLst>
                <a:ext uri="{FF2B5EF4-FFF2-40B4-BE49-F238E27FC236}">
                  <a16:creationId xmlns:a16="http://schemas.microsoft.com/office/drawing/2014/main" id="{F6BEBB82-C0EB-4BB5-F1D4-BB853850CFE7}"/>
                </a:ext>
              </a:extLst>
            </p:cNvPr>
            <p:cNvSpPr txBox="1"/>
            <p:nvPr/>
          </p:nvSpPr>
          <p:spPr bwMode="auto">
            <a:xfrm>
              <a:off x="946029" y="4548287"/>
              <a:ext cx="10223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Deterioration</a:t>
              </a:r>
            </a:p>
          </p:txBody>
        </p:sp>
        <p:sp>
          <p:nvSpPr>
            <p:cNvPr id="60" name="Down Arrow 164">
              <a:extLst>
                <a:ext uri="{FF2B5EF4-FFF2-40B4-BE49-F238E27FC236}">
                  <a16:creationId xmlns:a16="http://schemas.microsoft.com/office/drawing/2014/main" id="{70392E66-BED1-0D94-6062-89496DC0F19D}"/>
                </a:ext>
              </a:extLst>
            </p:cNvPr>
            <p:cNvSpPr/>
            <p:nvPr/>
          </p:nvSpPr>
          <p:spPr bwMode="auto">
            <a:xfrm>
              <a:off x="1386023" y="4767661"/>
              <a:ext cx="142409" cy="168844"/>
            </a:xfrm>
            <a:prstGeom prst="downArrow">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61" name="Group 60">
            <a:extLst>
              <a:ext uri="{FF2B5EF4-FFF2-40B4-BE49-F238E27FC236}">
                <a16:creationId xmlns:a16="http://schemas.microsoft.com/office/drawing/2014/main" id="{AF4F345F-7A20-9E26-7F89-3ED32DB10470}"/>
              </a:ext>
            </a:extLst>
          </p:cNvPr>
          <p:cNvGrpSpPr/>
          <p:nvPr/>
        </p:nvGrpSpPr>
        <p:grpSpPr>
          <a:xfrm>
            <a:off x="6770345" y="4688485"/>
            <a:ext cx="4901558" cy="405412"/>
            <a:chOff x="777071" y="4964868"/>
            <a:chExt cx="4901558" cy="405412"/>
          </a:xfrm>
        </p:grpSpPr>
        <p:sp>
          <p:nvSpPr>
            <p:cNvPr id="62" name="TextBox 61">
              <a:extLst>
                <a:ext uri="{FF2B5EF4-FFF2-40B4-BE49-F238E27FC236}">
                  <a16:creationId xmlns:a16="http://schemas.microsoft.com/office/drawing/2014/main" id="{7FDDE6A6-D481-F5C1-AB33-BF62AB3CE1FF}"/>
                </a:ext>
              </a:extLst>
            </p:cNvPr>
            <p:cNvSpPr txBox="1"/>
            <p:nvPr/>
          </p:nvSpPr>
          <p:spPr bwMode="auto">
            <a:xfrm rot="18789324">
              <a:off x="744850" y="5058175"/>
              <a:ext cx="2952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BL</a:t>
              </a:r>
            </a:p>
          </p:txBody>
        </p:sp>
        <p:sp>
          <p:nvSpPr>
            <p:cNvPr id="63" name="TextBox 62">
              <a:extLst>
                <a:ext uri="{FF2B5EF4-FFF2-40B4-BE49-F238E27FC236}">
                  <a16:creationId xmlns:a16="http://schemas.microsoft.com/office/drawing/2014/main" id="{53174595-C197-9C66-25CB-24E830FA0B22}"/>
                </a:ext>
              </a:extLst>
            </p:cNvPr>
            <p:cNvSpPr txBox="1"/>
            <p:nvPr/>
          </p:nvSpPr>
          <p:spPr bwMode="auto">
            <a:xfrm rot="18789324">
              <a:off x="1129837"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C3</a:t>
              </a:r>
            </a:p>
          </p:txBody>
        </p:sp>
        <p:sp>
          <p:nvSpPr>
            <p:cNvPr id="64" name="TextBox 63">
              <a:extLst>
                <a:ext uri="{FF2B5EF4-FFF2-40B4-BE49-F238E27FC236}">
                  <a16:creationId xmlns:a16="http://schemas.microsoft.com/office/drawing/2014/main" id="{EB7DBA33-6A0B-60EA-36CD-28C35D689F54}"/>
                </a:ext>
              </a:extLst>
            </p:cNvPr>
            <p:cNvSpPr txBox="1"/>
            <p:nvPr/>
          </p:nvSpPr>
          <p:spPr bwMode="auto">
            <a:xfrm rot="18789324">
              <a:off x="1469408"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C5</a:t>
              </a:r>
            </a:p>
          </p:txBody>
        </p:sp>
        <p:sp>
          <p:nvSpPr>
            <p:cNvPr id="65" name="TextBox 64">
              <a:extLst>
                <a:ext uri="{FF2B5EF4-FFF2-40B4-BE49-F238E27FC236}">
                  <a16:creationId xmlns:a16="http://schemas.microsoft.com/office/drawing/2014/main" id="{E792C1A0-E6E8-5E52-FEED-64081CE17662}"/>
                </a:ext>
              </a:extLst>
            </p:cNvPr>
            <p:cNvSpPr txBox="1"/>
            <p:nvPr/>
          </p:nvSpPr>
          <p:spPr bwMode="auto">
            <a:xfrm rot="18789324">
              <a:off x="1816432"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C7</a:t>
              </a:r>
            </a:p>
          </p:txBody>
        </p:sp>
        <p:sp>
          <p:nvSpPr>
            <p:cNvPr id="66" name="TextBox 65">
              <a:extLst>
                <a:ext uri="{FF2B5EF4-FFF2-40B4-BE49-F238E27FC236}">
                  <a16:creationId xmlns:a16="http://schemas.microsoft.com/office/drawing/2014/main" id="{F482F079-BCA2-1FDF-B995-EEFD6B41F09F}"/>
                </a:ext>
              </a:extLst>
            </p:cNvPr>
            <p:cNvSpPr txBox="1"/>
            <p:nvPr/>
          </p:nvSpPr>
          <p:spPr bwMode="auto">
            <a:xfrm rot="18789324">
              <a:off x="1643282"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C6</a:t>
              </a:r>
            </a:p>
          </p:txBody>
        </p:sp>
        <p:sp>
          <p:nvSpPr>
            <p:cNvPr id="67" name="TextBox 66">
              <a:extLst>
                <a:ext uri="{FF2B5EF4-FFF2-40B4-BE49-F238E27FC236}">
                  <a16:creationId xmlns:a16="http://schemas.microsoft.com/office/drawing/2014/main" id="{62D956B4-2EBF-BC49-5D82-9A774C121F96}"/>
                </a:ext>
              </a:extLst>
            </p:cNvPr>
            <p:cNvSpPr txBox="1"/>
            <p:nvPr/>
          </p:nvSpPr>
          <p:spPr bwMode="auto">
            <a:xfrm rot="18789324">
              <a:off x="2454768"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C11</a:t>
              </a:r>
            </a:p>
          </p:txBody>
        </p:sp>
        <p:sp>
          <p:nvSpPr>
            <p:cNvPr id="68" name="TextBox 67">
              <a:extLst>
                <a:ext uri="{FF2B5EF4-FFF2-40B4-BE49-F238E27FC236}">
                  <a16:creationId xmlns:a16="http://schemas.microsoft.com/office/drawing/2014/main" id="{33743CFE-012A-8D15-00E7-00A94B78348D}"/>
                </a:ext>
              </a:extLst>
            </p:cNvPr>
            <p:cNvSpPr txBox="1"/>
            <p:nvPr/>
          </p:nvSpPr>
          <p:spPr bwMode="auto">
            <a:xfrm rot="18789324">
              <a:off x="2799593"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C13</a:t>
              </a:r>
            </a:p>
          </p:txBody>
        </p:sp>
        <p:sp>
          <p:nvSpPr>
            <p:cNvPr id="69" name="TextBox 68">
              <a:extLst>
                <a:ext uri="{FF2B5EF4-FFF2-40B4-BE49-F238E27FC236}">
                  <a16:creationId xmlns:a16="http://schemas.microsoft.com/office/drawing/2014/main" id="{54971F3D-A8BA-890C-635A-A05FA6CFED28}"/>
                </a:ext>
              </a:extLst>
            </p:cNvPr>
            <p:cNvSpPr txBox="1"/>
            <p:nvPr/>
          </p:nvSpPr>
          <p:spPr bwMode="auto">
            <a:xfrm rot="18789324">
              <a:off x="955594"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a:t>
              </a:r>
            </a:p>
          </p:txBody>
        </p:sp>
        <p:sp>
          <p:nvSpPr>
            <p:cNvPr id="70" name="TextBox 69">
              <a:extLst>
                <a:ext uri="{FF2B5EF4-FFF2-40B4-BE49-F238E27FC236}">
                  <a16:creationId xmlns:a16="http://schemas.microsoft.com/office/drawing/2014/main" id="{AC7941FD-EAFD-3F32-CD64-41989743230A}"/>
                </a:ext>
              </a:extLst>
            </p:cNvPr>
            <p:cNvSpPr txBox="1"/>
            <p:nvPr/>
          </p:nvSpPr>
          <p:spPr bwMode="auto">
            <a:xfrm rot="18789324">
              <a:off x="1303133"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C4</a:t>
              </a:r>
            </a:p>
          </p:txBody>
        </p:sp>
        <p:sp>
          <p:nvSpPr>
            <p:cNvPr id="71" name="TextBox 70">
              <a:extLst>
                <a:ext uri="{FF2B5EF4-FFF2-40B4-BE49-F238E27FC236}">
                  <a16:creationId xmlns:a16="http://schemas.microsoft.com/office/drawing/2014/main" id="{E557296F-7600-BEB9-EA67-099A72497864}"/>
                </a:ext>
              </a:extLst>
            </p:cNvPr>
            <p:cNvSpPr txBox="1"/>
            <p:nvPr/>
          </p:nvSpPr>
          <p:spPr bwMode="auto">
            <a:xfrm rot="18789324">
              <a:off x="2163014"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C9</a:t>
              </a:r>
            </a:p>
          </p:txBody>
        </p:sp>
        <p:sp>
          <p:nvSpPr>
            <p:cNvPr id="72" name="TextBox 71">
              <a:extLst>
                <a:ext uri="{FF2B5EF4-FFF2-40B4-BE49-F238E27FC236}">
                  <a16:creationId xmlns:a16="http://schemas.microsoft.com/office/drawing/2014/main" id="{D6670377-F345-62EE-0087-913651D493EC}"/>
                </a:ext>
              </a:extLst>
            </p:cNvPr>
            <p:cNvSpPr txBox="1"/>
            <p:nvPr/>
          </p:nvSpPr>
          <p:spPr bwMode="auto">
            <a:xfrm rot="18789324">
              <a:off x="2627027"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C12</a:t>
              </a:r>
            </a:p>
          </p:txBody>
        </p:sp>
        <p:sp>
          <p:nvSpPr>
            <p:cNvPr id="73" name="TextBox 72">
              <a:extLst>
                <a:ext uri="{FF2B5EF4-FFF2-40B4-BE49-F238E27FC236}">
                  <a16:creationId xmlns:a16="http://schemas.microsoft.com/office/drawing/2014/main" id="{74F6253A-7DB1-00B7-946E-E05240FA54D8}"/>
                </a:ext>
              </a:extLst>
            </p:cNvPr>
            <p:cNvSpPr txBox="1"/>
            <p:nvPr/>
          </p:nvSpPr>
          <p:spPr bwMode="auto">
            <a:xfrm rot="18789324">
              <a:off x="1934706" y="5039358"/>
              <a:ext cx="37032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C8</a:t>
              </a:r>
            </a:p>
          </p:txBody>
        </p:sp>
        <p:sp>
          <p:nvSpPr>
            <p:cNvPr id="74" name="TextBox 73">
              <a:extLst>
                <a:ext uri="{FF2B5EF4-FFF2-40B4-BE49-F238E27FC236}">
                  <a16:creationId xmlns:a16="http://schemas.microsoft.com/office/drawing/2014/main" id="{C2203424-4F40-5CBC-9867-A3595EE81E66}"/>
                </a:ext>
              </a:extLst>
            </p:cNvPr>
            <p:cNvSpPr txBox="1"/>
            <p:nvPr/>
          </p:nvSpPr>
          <p:spPr bwMode="auto">
            <a:xfrm rot="18789324">
              <a:off x="2286044"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C10</a:t>
              </a:r>
            </a:p>
          </p:txBody>
        </p:sp>
        <p:sp>
          <p:nvSpPr>
            <p:cNvPr id="75" name="TextBox 74">
              <a:extLst>
                <a:ext uri="{FF2B5EF4-FFF2-40B4-BE49-F238E27FC236}">
                  <a16:creationId xmlns:a16="http://schemas.microsoft.com/office/drawing/2014/main" id="{DD1B08C9-4223-2FF6-E5FB-A6D12CFA68B2}"/>
                </a:ext>
              </a:extLst>
            </p:cNvPr>
            <p:cNvSpPr txBox="1"/>
            <p:nvPr/>
          </p:nvSpPr>
          <p:spPr bwMode="auto">
            <a:xfrm rot="18789324">
              <a:off x="2973431"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C14</a:t>
              </a:r>
            </a:p>
          </p:txBody>
        </p:sp>
        <p:sp>
          <p:nvSpPr>
            <p:cNvPr id="76" name="TextBox 75">
              <a:extLst>
                <a:ext uri="{FF2B5EF4-FFF2-40B4-BE49-F238E27FC236}">
                  <a16:creationId xmlns:a16="http://schemas.microsoft.com/office/drawing/2014/main" id="{98122BA6-1F76-6159-88E6-DFDDC160E546}"/>
                </a:ext>
              </a:extLst>
            </p:cNvPr>
            <p:cNvSpPr txBox="1"/>
            <p:nvPr/>
          </p:nvSpPr>
          <p:spPr bwMode="auto">
            <a:xfrm rot="18789324">
              <a:off x="3145249"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C15</a:t>
              </a:r>
            </a:p>
          </p:txBody>
        </p:sp>
        <p:sp>
          <p:nvSpPr>
            <p:cNvPr id="77" name="TextBox 76">
              <a:extLst>
                <a:ext uri="{FF2B5EF4-FFF2-40B4-BE49-F238E27FC236}">
                  <a16:creationId xmlns:a16="http://schemas.microsoft.com/office/drawing/2014/main" id="{E4E43BD0-5BB5-64B1-D1F0-CD32517CEDA4}"/>
                </a:ext>
              </a:extLst>
            </p:cNvPr>
            <p:cNvSpPr txBox="1"/>
            <p:nvPr/>
          </p:nvSpPr>
          <p:spPr bwMode="auto">
            <a:xfrm rot="18789324">
              <a:off x="5045077"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C26</a:t>
              </a:r>
            </a:p>
          </p:txBody>
        </p:sp>
        <p:sp>
          <p:nvSpPr>
            <p:cNvPr id="78" name="TextBox 77">
              <a:extLst>
                <a:ext uri="{FF2B5EF4-FFF2-40B4-BE49-F238E27FC236}">
                  <a16:creationId xmlns:a16="http://schemas.microsoft.com/office/drawing/2014/main" id="{9813D101-8699-49E2-FCD2-0C303468ACA9}"/>
                </a:ext>
              </a:extLst>
            </p:cNvPr>
            <p:cNvSpPr txBox="1"/>
            <p:nvPr/>
          </p:nvSpPr>
          <p:spPr bwMode="auto">
            <a:xfrm rot="18789324">
              <a:off x="3493199"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C17</a:t>
              </a:r>
            </a:p>
          </p:txBody>
        </p:sp>
        <p:sp>
          <p:nvSpPr>
            <p:cNvPr id="79" name="TextBox 78">
              <a:extLst>
                <a:ext uri="{FF2B5EF4-FFF2-40B4-BE49-F238E27FC236}">
                  <a16:creationId xmlns:a16="http://schemas.microsoft.com/office/drawing/2014/main" id="{BA40CCEE-43B6-958C-4FFD-D0489BD5AF9B}"/>
                </a:ext>
              </a:extLst>
            </p:cNvPr>
            <p:cNvSpPr txBox="1"/>
            <p:nvPr/>
          </p:nvSpPr>
          <p:spPr bwMode="auto">
            <a:xfrm rot="18789324">
              <a:off x="3320049"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C16</a:t>
              </a:r>
            </a:p>
          </p:txBody>
        </p:sp>
        <p:sp>
          <p:nvSpPr>
            <p:cNvPr id="80" name="TextBox 79">
              <a:extLst>
                <a:ext uri="{FF2B5EF4-FFF2-40B4-BE49-F238E27FC236}">
                  <a16:creationId xmlns:a16="http://schemas.microsoft.com/office/drawing/2014/main" id="{A3ACAEC5-DB78-1F1D-CD6D-EAD61AC1DC51}"/>
                </a:ext>
              </a:extLst>
            </p:cNvPr>
            <p:cNvSpPr txBox="1"/>
            <p:nvPr/>
          </p:nvSpPr>
          <p:spPr bwMode="auto">
            <a:xfrm rot="18789324">
              <a:off x="4180538"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C21</a:t>
              </a:r>
            </a:p>
          </p:txBody>
        </p:sp>
        <p:sp>
          <p:nvSpPr>
            <p:cNvPr id="81" name="TextBox 80">
              <a:extLst>
                <a:ext uri="{FF2B5EF4-FFF2-40B4-BE49-F238E27FC236}">
                  <a16:creationId xmlns:a16="http://schemas.microsoft.com/office/drawing/2014/main" id="{79F88859-1EA8-6E0D-DBCF-F6A6E489CA96}"/>
                </a:ext>
              </a:extLst>
            </p:cNvPr>
            <p:cNvSpPr txBox="1"/>
            <p:nvPr/>
          </p:nvSpPr>
          <p:spPr bwMode="auto">
            <a:xfrm rot="18789324">
              <a:off x="4526671"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C23</a:t>
              </a:r>
            </a:p>
          </p:txBody>
        </p:sp>
        <p:sp>
          <p:nvSpPr>
            <p:cNvPr id="82" name="TextBox 81">
              <a:extLst>
                <a:ext uri="{FF2B5EF4-FFF2-40B4-BE49-F238E27FC236}">
                  <a16:creationId xmlns:a16="http://schemas.microsoft.com/office/drawing/2014/main" id="{0CA5313C-50BB-7F05-D501-1EEFA79EDD62}"/>
                </a:ext>
              </a:extLst>
            </p:cNvPr>
            <p:cNvSpPr txBox="1"/>
            <p:nvPr/>
          </p:nvSpPr>
          <p:spPr bwMode="auto">
            <a:xfrm rot="18789324">
              <a:off x="4662749" y="5052158"/>
              <a:ext cx="4054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C24</a:t>
              </a:r>
            </a:p>
          </p:txBody>
        </p:sp>
        <p:sp>
          <p:nvSpPr>
            <p:cNvPr id="83" name="TextBox 82">
              <a:extLst>
                <a:ext uri="{FF2B5EF4-FFF2-40B4-BE49-F238E27FC236}">
                  <a16:creationId xmlns:a16="http://schemas.microsoft.com/office/drawing/2014/main" id="{A9B3CE66-0BE2-A809-9DC1-79CD516A1BF1}"/>
                </a:ext>
              </a:extLst>
            </p:cNvPr>
            <p:cNvSpPr txBox="1"/>
            <p:nvPr/>
          </p:nvSpPr>
          <p:spPr bwMode="auto">
            <a:xfrm rot="18789324">
              <a:off x="3838001"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C19</a:t>
              </a:r>
            </a:p>
          </p:txBody>
        </p:sp>
        <p:sp>
          <p:nvSpPr>
            <p:cNvPr id="84" name="TextBox 83">
              <a:extLst>
                <a:ext uri="{FF2B5EF4-FFF2-40B4-BE49-F238E27FC236}">
                  <a16:creationId xmlns:a16="http://schemas.microsoft.com/office/drawing/2014/main" id="{6487C34B-E2CA-81EB-554D-6770F96549F2}"/>
                </a:ext>
              </a:extLst>
            </p:cNvPr>
            <p:cNvSpPr txBox="1"/>
            <p:nvPr/>
          </p:nvSpPr>
          <p:spPr bwMode="auto">
            <a:xfrm rot="18789324">
              <a:off x="4353874"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C22</a:t>
              </a:r>
            </a:p>
          </p:txBody>
        </p:sp>
        <p:sp>
          <p:nvSpPr>
            <p:cNvPr id="85" name="TextBox 84">
              <a:extLst>
                <a:ext uri="{FF2B5EF4-FFF2-40B4-BE49-F238E27FC236}">
                  <a16:creationId xmlns:a16="http://schemas.microsoft.com/office/drawing/2014/main" id="{203C2EF1-BF99-0DA6-F8A5-91BC4DAA1164}"/>
                </a:ext>
              </a:extLst>
            </p:cNvPr>
            <p:cNvSpPr txBox="1"/>
            <p:nvPr/>
          </p:nvSpPr>
          <p:spPr bwMode="auto">
            <a:xfrm rot="18789324">
              <a:off x="3659930" y="5037456"/>
              <a:ext cx="36510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C18</a:t>
              </a:r>
            </a:p>
          </p:txBody>
        </p:sp>
        <p:sp>
          <p:nvSpPr>
            <p:cNvPr id="86" name="TextBox 85">
              <a:extLst>
                <a:ext uri="{FF2B5EF4-FFF2-40B4-BE49-F238E27FC236}">
                  <a16:creationId xmlns:a16="http://schemas.microsoft.com/office/drawing/2014/main" id="{59ABCD9D-4D4F-43D2-025D-0BD0723CD748}"/>
                </a:ext>
              </a:extLst>
            </p:cNvPr>
            <p:cNvSpPr txBox="1"/>
            <p:nvPr/>
          </p:nvSpPr>
          <p:spPr bwMode="auto">
            <a:xfrm rot="18789324">
              <a:off x="4005760"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C20</a:t>
              </a:r>
            </a:p>
          </p:txBody>
        </p:sp>
        <p:sp>
          <p:nvSpPr>
            <p:cNvPr id="87" name="TextBox 86">
              <a:extLst>
                <a:ext uri="{FF2B5EF4-FFF2-40B4-BE49-F238E27FC236}">
                  <a16:creationId xmlns:a16="http://schemas.microsoft.com/office/drawing/2014/main" id="{990E89C6-8385-74CB-4915-F39AD32C1CFA}"/>
                </a:ext>
              </a:extLst>
            </p:cNvPr>
            <p:cNvSpPr txBox="1"/>
            <p:nvPr/>
          </p:nvSpPr>
          <p:spPr bwMode="auto">
            <a:xfrm rot="18789324">
              <a:off x="4876242"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C25</a:t>
              </a:r>
            </a:p>
          </p:txBody>
        </p:sp>
        <p:sp>
          <p:nvSpPr>
            <p:cNvPr id="88" name="TextBox 87">
              <a:extLst>
                <a:ext uri="{FF2B5EF4-FFF2-40B4-BE49-F238E27FC236}">
                  <a16:creationId xmlns:a16="http://schemas.microsoft.com/office/drawing/2014/main" id="{702D655A-D006-45FA-5783-5B3C879DF4B8}"/>
                </a:ext>
              </a:extLst>
            </p:cNvPr>
            <p:cNvSpPr txBox="1"/>
            <p:nvPr/>
          </p:nvSpPr>
          <p:spPr bwMode="auto">
            <a:xfrm rot="18789324">
              <a:off x="5377319" y="5039892"/>
              <a:ext cx="3717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C28</a:t>
              </a:r>
            </a:p>
          </p:txBody>
        </p:sp>
        <p:sp>
          <p:nvSpPr>
            <p:cNvPr id="89" name="TextBox 88">
              <a:extLst>
                <a:ext uri="{FF2B5EF4-FFF2-40B4-BE49-F238E27FC236}">
                  <a16:creationId xmlns:a16="http://schemas.microsoft.com/office/drawing/2014/main" id="{0AB669DE-8D77-1A55-2B6F-AD7C58641BC6}"/>
                </a:ext>
              </a:extLst>
            </p:cNvPr>
            <p:cNvSpPr txBox="1"/>
            <p:nvPr/>
          </p:nvSpPr>
          <p:spPr bwMode="auto">
            <a:xfrm rot="18789324">
              <a:off x="5196113" y="5044956"/>
              <a:ext cx="38567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C27</a:t>
              </a:r>
            </a:p>
          </p:txBody>
        </p:sp>
      </p:grpSp>
      <p:grpSp>
        <p:nvGrpSpPr>
          <p:cNvPr id="90" name="Group 89">
            <a:extLst>
              <a:ext uri="{FF2B5EF4-FFF2-40B4-BE49-F238E27FC236}">
                <a16:creationId xmlns:a16="http://schemas.microsoft.com/office/drawing/2014/main" id="{72D83D2B-638B-E9E0-BE04-90FBC0798BA4}"/>
              </a:ext>
            </a:extLst>
          </p:cNvPr>
          <p:cNvGrpSpPr/>
          <p:nvPr/>
        </p:nvGrpSpPr>
        <p:grpSpPr>
          <a:xfrm>
            <a:off x="6936827" y="4692164"/>
            <a:ext cx="4657617" cy="64377"/>
            <a:chOff x="955127" y="4952471"/>
            <a:chExt cx="4657617" cy="64377"/>
          </a:xfrm>
        </p:grpSpPr>
        <p:cxnSp>
          <p:nvCxnSpPr>
            <p:cNvPr id="91" name="Straight Connector 90">
              <a:extLst>
                <a:ext uri="{FF2B5EF4-FFF2-40B4-BE49-F238E27FC236}">
                  <a16:creationId xmlns:a16="http://schemas.microsoft.com/office/drawing/2014/main" id="{B11E0567-A9DD-3E33-1C95-4EA3630A8953}"/>
                </a:ext>
              </a:extLst>
            </p:cNvPr>
            <p:cNvCxnSpPr>
              <a:cxnSpLocks/>
            </p:cNvCxnSpPr>
            <p:nvPr/>
          </p:nvCxnSpPr>
          <p:spPr bwMode="auto">
            <a:xfrm>
              <a:off x="95512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C7158765-6490-2269-F05A-2313B8A07FEC}"/>
                </a:ext>
              </a:extLst>
            </p:cNvPr>
            <p:cNvCxnSpPr>
              <a:cxnSpLocks/>
            </p:cNvCxnSpPr>
            <p:nvPr/>
          </p:nvCxnSpPr>
          <p:spPr bwMode="auto">
            <a:xfrm>
              <a:off x="112763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F1F1117A-A469-26C6-A3E8-25BA2DC90D54}"/>
                </a:ext>
              </a:extLst>
            </p:cNvPr>
            <p:cNvCxnSpPr>
              <a:cxnSpLocks/>
            </p:cNvCxnSpPr>
            <p:nvPr/>
          </p:nvCxnSpPr>
          <p:spPr bwMode="auto">
            <a:xfrm>
              <a:off x="130013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446211F2-FC9C-A7BF-427A-18CFCD14A565}"/>
                </a:ext>
              </a:extLst>
            </p:cNvPr>
            <p:cNvCxnSpPr>
              <a:cxnSpLocks/>
            </p:cNvCxnSpPr>
            <p:nvPr/>
          </p:nvCxnSpPr>
          <p:spPr bwMode="auto">
            <a:xfrm>
              <a:off x="147263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01369EAE-72C7-D1C5-48CA-4624AC7EA28F}"/>
                </a:ext>
              </a:extLst>
            </p:cNvPr>
            <p:cNvCxnSpPr>
              <a:cxnSpLocks/>
            </p:cNvCxnSpPr>
            <p:nvPr/>
          </p:nvCxnSpPr>
          <p:spPr bwMode="auto">
            <a:xfrm>
              <a:off x="164514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A5268E1D-31AC-6BB4-C4AE-2F32522CB944}"/>
                </a:ext>
              </a:extLst>
            </p:cNvPr>
            <p:cNvCxnSpPr>
              <a:cxnSpLocks/>
            </p:cNvCxnSpPr>
            <p:nvPr/>
          </p:nvCxnSpPr>
          <p:spPr bwMode="auto">
            <a:xfrm>
              <a:off x="181764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0E7C7E14-720F-C174-622D-54C4CFDCE497}"/>
                </a:ext>
              </a:extLst>
            </p:cNvPr>
            <p:cNvCxnSpPr>
              <a:cxnSpLocks/>
            </p:cNvCxnSpPr>
            <p:nvPr/>
          </p:nvCxnSpPr>
          <p:spPr bwMode="auto">
            <a:xfrm>
              <a:off x="199015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CF71FC76-650A-05DB-1D91-E7B7C70ED1AB}"/>
                </a:ext>
              </a:extLst>
            </p:cNvPr>
            <p:cNvCxnSpPr>
              <a:cxnSpLocks/>
            </p:cNvCxnSpPr>
            <p:nvPr/>
          </p:nvCxnSpPr>
          <p:spPr bwMode="auto">
            <a:xfrm>
              <a:off x="216265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2EFC2BDA-33F8-36A8-848A-D5A3667F4694}"/>
                </a:ext>
              </a:extLst>
            </p:cNvPr>
            <p:cNvCxnSpPr>
              <a:cxnSpLocks/>
            </p:cNvCxnSpPr>
            <p:nvPr/>
          </p:nvCxnSpPr>
          <p:spPr bwMode="auto">
            <a:xfrm>
              <a:off x="233515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43FCB3C2-E41C-8905-142D-2F56371D59D2}"/>
                </a:ext>
              </a:extLst>
            </p:cNvPr>
            <p:cNvCxnSpPr>
              <a:cxnSpLocks/>
            </p:cNvCxnSpPr>
            <p:nvPr/>
          </p:nvCxnSpPr>
          <p:spPr bwMode="auto">
            <a:xfrm>
              <a:off x="250766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5297270B-8889-90E3-24E3-868E6BB8A6B4}"/>
                </a:ext>
              </a:extLst>
            </p:cNvPr>
            <p:cNvCxnSpPr>
              <a:cxnSpLocks/>
            </p:cNvCxnSpPr>
            <p:nvPr/>
          </p:nvCxnSpPr>
          <p:spPr bwMode="auto">
            <a:xfrm>
              <a:off x="268016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CA175B50-B001-16EE-DD73-4B05D42C3410}"/>
                </a:ext>
              </a:extLst>
            </p:cNvPr>
            <p:cNvCxnSpPr>
              <a:cxnSpLocks/>
            </p:cNvCxnSpPr>
            <p:nvPr/>
          </p:nvCxnSpPr>
          <p:spPr bwMode="auto">
            <a:xfrm>
              <a:off x="285267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D35DA6CE-B267-85A3-A6C5-5EB6D884317E}"/>
                </a:ext>
              </a:extLst>
            </p:cNvPr>
            <p:cNvCxnSpPr>
              <a:cxnSpLocks/>
            </p:cNvCxnSpPr>
            <p:nvPr/>
          </p:nvCxnSpPr>
          <p:spPr bwMode="auto">
            <a:xfrm>
              <a:off x="302517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0312B711-7AA3-826E-BFAE-8EF5FA8150FF}"/>
                </a:ext>
              </a:extLst>
            </p:cNvPr>
            <p:cNvCxnSpPr>
              <a:cxnSpLocks/>
            </p:cNvCxnSpPr>
            <p:nvPr/>
          </p:nvCxnSpPr>
          <p:spPr bwMode="auto">
            <a:xfrm>
              <a:off x="319767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73CE1C90-8FF9-541D-712F-9D0937870E49}"/>
                </a:ext>
              </a:extLst>
            </p:cNvPr>
            <p:cNvCxnSpPr>
              <a:cxnSpLocks/>
            </p:cNvCxnSpPr>
            <p:nvPr/>
          </p:nvCxnSpPr>
          <p:spPr bwMode="auto">
            <a:xfrm>
              <a:off x="337018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CC955843-D9BA-4EEA-FDA8-CBB37B90F5CE}"/>
                </a:ext>
              </a:extLst>
            </p:cNvPr>
            <p:cNvCxnSpPr>
              <a:cxnSpLocks/>
            </p:cNvCxnSpPr>
            <p:nvPr/>
          </p:nvCxnSpPr>
          <p:spPr bwMode="auto">
            <a:xfrm>
              <a:off x="354268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5279032C-1C00-6468-E962-E14988173ADD}"/>
                </a:ext>
              </a:extLst>
            </p:cNvPr>
            <p:cNvCxnSpPr>
              <a:cxnSpLocks/>
            </p:cNvCxnSpPr>
            <p:nvPr/>
          </p:nvCxnSpPr>
          <p:spPr bwMode="auto">
            <a:xfrm>
              <a:off x="371519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AA00CB62-5062-A99A-33EF-130484694D05}"/>
                </a:ext>
              </a:extLst>
            </p:cNvPr>
            <p:cNvCxnSpPr>
              <a:cxnSpLocks/>
            </p:cNvCxnSpPr>
            <p:nvPr/>
          </p:nvCxnSpPr>
          <p:spPr bwMode="auto">
            <a:xfrm>
              <a:off x="388769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9441FF07-4D73-994B-AE7B-BCBBC38F11B6}"/>
                </a:ext>
              </a:extLst>
            </p:cNvPr>
            <p:cNvCxnSpPr>
              <a:cxnSpLocks/>
            </p:cNvCxnSpPr>
            <p:nvPr/>
          </p:nvCxnSpPr>
          <p:spPr bwMode="auto">
            <a:xfrm>
              <a:off x="406019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27D8CAA7-B23F-9CA8-FE5E-813458F4B77C}"/>
                </a:ext>
              </a:extLst>
            </p:cNvPr>
            <p:cNvCxnSpPr>
              <a:cxnSpLocks/>
            </p:cNvCxnSpPr>
            <p:nvPr/>
          </p:nvCxnSpPr>
          <p:spPr bwMode="auto">
            <a:xfrm>
              <a:off x="423270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0023A268-C073-816E-98CB-98ABFBA1CAB9}"/>
                </a:ext>
              </a:extLst>
            </p:cNvPr>
            <p:cNvCxnSpPr>
              <a:cxnSpLocks/>
            </p:cNvCxnSpPr>
            <p:nvPr/>
          </p:nvCxnSpPr>
          <p:spPr bwMode="auto">
            <a:xfrm>
              <a:off x="440520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3DDE20A0-0D7E-1251-3AEB-8CBE3B3CE4BD}"/>
                </a:ext>
              </a:extLst>
            </p:cNvPr>
            <p:cNvCxnSpPr>
              <a:cxnSpLocks/>
            </p:cNvCxnSpPr>
            <p:nvPr/>
          </p:nvCxnSpPr>
          <p:spPr bwMode="auto">
            <a:xfrm>
              <a:off x="457771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27956199-A6A6-9E6F-8609-20DA7164F836}"/>
                </a:ext>
              </a:extLst>
            </p:cNvPr>
            <p:cNvCxnSpPr>
              <a:cxnSpLocks/>
            </p:cNvCxnSpPr>
            <p:nvPr/>
          </p:nvCxnSpPr>
          <p:spPr bwMode="auto">
            <a:xfrm>
              <a:off x="475021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C4DCD054-901C-36C7-89E6-F8E86F5C97D5}"/>
                </a:ext>
              </a:extLst>
            </p:cNvPr>
            <p:cNvCxnSpPr>
              <a:cxnSpLocks/>
            </p:cNvCxnSpPr>
            <p:nvPr/>
          </p:nvCxnSpPr>
          <p:spPr bwMode="auto">
            <a:xfrm>
              <a:off x="492271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C5C324F2-7ECB-24C1-9453-EE4598555121}"/>
                </a:ext>
              </a:extLst>
            </p:cNvPr>
            <p:cNvCxnSpPr>
              <a:cxnSpLocks/>
            </p:cNvCxnSpPr>
            <p:nvPr/>
          </p:nvCxnSpPr>
          <p:spPr bwMode="auto">
            <a:xfrm>
              <a:off x="509522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DF162542-4E7F-A248-779E-D3B8C0BDD8AF}"/>
                </a:ext>
              </a:extLst>
            </p:cNvPr>
            <p:cNvCxnSpPr>
              <a:cxnSpLocks/>
            </p:cNvCxnSpPr>
            <p:nvPr/>
          </p:nvCxnSpPr>
          <p:spPr bwMode="auto">
            <a:xfrm>
              <a:off x="526772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6E20894F-146F-7B51-EE98-22F98AB09F5F}"/>
                </a:ext>
              </a:extLst>
            </p:cNvPr>
            <p:cNvCxnSpPr>
              <a:cxnSpLocks/>
            </p:cNvCxnSpPr>
            <p:nvPr/>
          </p:nvCxnSpPr>
          <p:spPr bwMode="auto">
            <a:xfrm>
              <a:off x="544023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CB2A4FC8-F447-50C1-441E-FCAF8C05CC31}"/>
                </a:ext>
              </a:extLst>
            </p:cNvPr>
            <p:cNvCxnSpPr>
              <a:cxnSpLocks/>
            </p:cNvCxnSpPr>
            <p:nvPr/>
          </p:nvCxnSpPr>
          <p:spPr bwMode="auto">
            <a:xfrm>
              <a:off x="5612744" y="4952471"/>
              <a:ext cx="0" cy="64377"/>
            </a:xfrm>
            <a:prstGeom prst="line">
              <a:avLst/>
            </a:prstGeom>
            <a:noFill/>
            <a:ln w="28575" cap="flat" cmpd="sng" algn="ctr">
              <a:solidFill>
                <a:schemeClr val="bg1"/>
              </a:solidFill>
              <a:prstDash val="solid"/>
              <a:round/>
              <a:headEnd type="none" w="med" len="med"/>
              <a:tailEnd type="none" w="med" len="med"/>
            </a:ln>
            <a:effectLst/>
          </p:spPr>
        </p:cxnSp>
      </p:grpSp>
      <p:sp>
        <p:nvSpPr>
          <p:cNvPr id="119" name="TextBox 118">
            <a:extLst>
              <a:ext uri="{FF2B5EF4-FFF2-40B4-BE49-F238E27FC236}">
                <a16:creationId xmlns:a16="http://schemas.microsoft.com/office/drawing/2014/main" id="{C5885427-4985-AC16-A21E-F774215C93EE}"/>
              </a:ext>
            </a:extLst>
          </p:cNvPr>
          <p:cNvSpPr txBox="1"/>
          <p:nvPr/>
        </p:nvSpPr>
        <p:spPr bwMode="auto">
          <a:xfrm>
            <a:off x="6784035"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51</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64</a:t>
            </a:r>
          </a:p>
        </p:txBody>
      </p:sp>
      <p:sp>
        <p:nvSpPr>
          <p:cNvPr id="120" name="TextBox 119">
            <a:extLst>
              <a:ext uri="{FF2B5EF4-FFF2-40B4-BE49-F238E27FC236}">
                <a16:creationId xmlns:a16="http://schemas.microsoft.com/office/drawing/2014/main" id="{9E5235D9-F5A4-B82E-0104-D7579B9EA898}"/>
              </a:ext>
            </a:extLst>
          </p:cNvPr>
          <p:cNvSpPr txBox="1"/>
          <p:nvPr/>
        </p:nvSpPr>
        <p:spPr bwMode="auto">
          <a:xfrm>
            <a:off x="7134094"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47</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58</a:t>
            </a:r>
          </a:p>
        </p:txBody>
      </p:sp>
      <p:sp>
        <p:nvSpPr>
          <p:cNvPr id="121" name="TextBox 120">
            <a:extLst>
              <a:ext uri="{FF2B5EF4-FFF2-40B4-BE49-F238E27FC236}">
                <a16:creationId xmlns:a16="http://schemas.microsoft.com/office/drawing/2014/main" id="{A2A3EDA6-378D-4359-F3F1-A409C8843C29}"/>
              </a:ext>
            </a:extLst>
          </p:cNvPr>
          <p:cNvSpPr txBox="1"/>
          <p:nvPr/>
        </p:nvSpPr>
        <p:spPr bwMode="auto">
          <a:xfrm>
            <a:off x="7303750"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46</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53</a:t>
            </a:r>
          </a:p>
        </p:txBody>
      </p:sp>
      <p:sp>
        <p:nvSpPr>
          <p:cNvPr id="122" name="TextBox 121">
            <a:extLst>
              <a:ext uri="{FF2B5EF4-FFF2-40B4-BE49-F238E27FC236}">
                <a16:creationId xmlns:a16="http://schemas.microsoft.com/office/drawing/2014/main" id="{B94A68E8-D5F9-0DE6-742D-A20F054C6411}"/>
              </a:ext>
            </a:extLst>
          </p:cNvPr>
          <p:cNvSpPr txBox="1"/>
          <p:nvPr/>
        </p:nvSpPr>
        <p:spPr bwMode="auto">
          <a:xfrm>
            <a:off x="7476009"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46</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57</a:t>
            </a:r>
          </a:p>
        </p:txBody>
      </p:sp>
      <p:sp>
        <p:nvSpPr>
          <p:cNvPr id="123" name="TextBox 122">
            <a:extLst>
              <a:ext uri="{FF2B5EF4-FFF2-40B4-BE49-F238E27FC236}">
                <a16:creationId xmlns:a16="http://schemas.microsoft.com/office/drawing/2014/main" id="{F0DC13FE-1CF7-1518-C4C0-0292D70BB14D}"/>
              </a:ext>
            </a:extLst>
          </p:cNvPr>
          <p:cNvSpPr txBox="1"/>
          <p:nvPr/>
        </p:nvSpPr>
        <p:spPr bwMode="auto">
          <a:xfrm>
            <a:off x="7648950"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43</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54</a:t>
            </a:r>
          </a:p>
        </p:txBody>
      </p:sp>
      <p:sp>
        <p:nvSpPr>
          <p:cNvPr id="124" name="TextBox 123">
            <a:extLst>
              <a:ext uri="{FF2B5EF4-FFF2-40B4-BE49-F238E27FC236}">
                <a16:creationId xmlns:a16="http://schemas.microsoft.com/office/drawing/2014/main" id="{DF5DAE5A-329C-26EE-F8E7-94AE580AE5C9}"/>
              </a:ext>
            </a:extLst>
          </p:cNvPr>
          <p:cNvSpPr txBox="1"/>
          <p:nvPr/>
        </p:nvSpPr>
        <p:spPr bwMode="auto">
          <a:xfrm>
            <a:off x="7825666" y="5175824"/>
            <a:ext cx="2975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39</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48</a:t>
            </a:r>
          </a:p>
        </p:txBody>
      </p:sp>
      <p:sp>
        <p:nvSpPr>
          <p:cNvPr id="125" name="TextBox 124">
            <a:extLst>
              <a:ext uri="{FF2B5EF4-FFF2-40B4-BE49-F238E27FC236}">
                <a16:creationId xmlns:a16="http://schemas.microsoft.com/office/drawing/2014/main" id="{47A0E5F2-8C1E-341B-13AA-C0D74EFDE1A9}"/>
              </a:ext>
            </a:extLst>
          </p:cNvPr>
          <p:cNvSpPr txBox="1"/>
          <p:nvPr/>
        </p:nvSpPr>
        <p:spPr bwMode="auto">
          <a:xfrm>
            <a:off x="7990865"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36</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39</a:t>
            </a:r>
          </a:p>
        </p:txBody>
      </p:sp>
      <p:sp>
        <p:nvSpPr>
          <p:cNvPr id="126" name="TextBox 125">
            <a:extLst>
              <a:ext uri="{FF2B5EF4-FFF2-40B4-BE49-F238E27FC236}">
                <a16:creationId xmlns:a16="http://schemas.microsoft.com/office/drawing/2014/main" id="{09F5BD6C-D788-1C0F-79CD-B5E0DFDF3199}"/>
              </a:ext>
            </a:extLst>
          </p:cNvPr>
          <p:cNvSpPr txBox="1"/>
          <p:nvPr/>
        </p:nvSpPr>
        <p:spPr bwMode="auto">
          <a:xfrm>
            <a:off x="8170756" y="5175824"/>
            <a:ext cx="2975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34</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31</a:t>
            </a:r>
          </a:p>
        </p:txBody>
      </p:sp>
      <p:sp>
        <p:nvSpPr>
          <p:cNvPr id="127" name="TextBox 126">
            <a:extLst>
              <a:ext uri="{FF2B5EF4-FFF2-40B4-BE49-F238E27FC236}">
                <a16:creationId xmlns:a16="http://schemas.microsoft.com/office/drawing/2014/main" id="{0E1484C3-AD18-B90C-4869-FA2FD4EA83DB}"/>
              </a:ext>
            </a:extLst>
          </p:cNvPr>
          <p:cNvSpPr txBox="1"/>
          <p:nvPr/>
        </p:nvSpPr>
        <p:spPr bwMode="auto">
          <a:xfrm>
            <a:off x="8341983"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34</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27</a:t>
            </a:r>
          </a:p>
        </p:txBody>
      </p:sp>
      <p:sp>
        <p:nvSpPr>
          <p:cNvPr id="128" name="TextBox 127">
            <a:extLst>
              <a:ext uri="{FF2B5EF4-FFF2-40B4-BE49-F238E27FC236}">
                <a16:creationId xmlns:a16="http://schemas.microsoft.com/office/drawing/2014/main" id="{263486F2-08C5-597D-83D3-2FF8BD0AC507}"/>
              </a:ext>
            </a:extLst>
          </p:cNvPr>
          <p:cNvSpPr txBox="1"/>
          <p:nvPr/>
        </p:nvSpPr>
        <p:spPr bwMode="auto">
          <a:xfrm>
            <a:off x="8514242"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31</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19</a:t>
            </a:r>
          </a:p>
        </p:txBody>
      </p:sp>
      <p:sp>
        <p:nvSpPr>
          <p:cNvPr id="129" name="TextBox 128">
            <a:extLst>
              <a:ext uri="{FF2B5EF4-FFF2-40B4-BE49-F238E27FC236}">
                <a16:creationId xmlns:a16="http://schemas.microsoft.com/office/drawing/2014/main" id="{262257E6-9628-68F6-A287-0B0EE510427C}"/>
              </a:ext>
            </a:extLst>
          </p:cNvPr>
          <p:cNvSpPr txBox="1"/>
          <p:nvPr/>
        </p:nvSpPr>
        <p:spPr bwMode="auto">
          <a:xfrm>
            <a:off x="8683898"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29</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14</a:t>
            </a:r>
          </a:p>
        </p:txBody>
      </p:sp>
      <p:sp>
        <p:nvSpPr>
          <p:cNvPr id="130" name="TextBox 129">
            <a:extLst>
              <a:ext uri="{FF2B5EF4-FFF2-40B4-BE49-F238E27FC236}">
                <a16:creationId xmlns:a16="http://schemas.microsoft.com/office/drawing/2014/main" id="{C5841C6E-2F4B-6C9C-8F0C-6F59E55B649E}"/>
              </a:ext>
            </a:extLst>
          </p:cNvPr>
          <p:cNvSpPr txBox="1"/>
          <p:nvPr/>
        </p:nvSpPr>
        <p:spPr bwMode="auto">
          <a:xfrm>
            <a:off x="8859057"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27</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14</a:t>
            </a:r>
          </a:p>
        </p:txBody>
      </p:sp>
      <p:sp>
        <p:nvSpPr>
          <p:cNvPr id="131" name="TextBox 130">
            <a:extLst>
              <a:ext uri="{FF2B5EF4-FFF2-40B4-BE49-F238E27FC236}">
                <a16:creationId xmlns:a16="http://schemas.microsoft.com/office/drawing/2014/main" id="{283FE024-6EC0-F912-57EC-D80B77D10D31}"/>
              </a:ext>
            </a:extLst>
          </p:cNvPr>
          <p:cNvSpPr txBox="1"/>
          <p:nvPr/>
        </p:nvSpPr>
        <p:spPr bwMode="auto">
          <a:xfrm>
            <a:off x="9031517"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13</a:t>
            </a:r>
          </a:p>
        </p:txBody>
      </p:sp>
      <p:sp>
        <p:nvSpPr>
          <p:cNvPr id="132" name="TextBox 131">
            <a:extLst>
              <a:ext uri="{FF2B5EF4-FFF2-40B4-BE49-F238E27FC236}">
                <a16:creationId xmlns:a16="http://schemas.microsoft.com/office/drawing/2014/main" id="{D1594D43-F67D-BA77-55F3-E604F89CC411}"/>
              </a:ext>
            </a:extLst>
          </p:cNvPr>
          <p:cNvSpPr txBox="1"/>
          <p:nvPr/>
        </p:nvSpPr>
        <p:spPr bwMode="auto">
          <a:xfrm>
            <a:off x="9372807"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10</a:t>
            </a:r>
          </a:p>
        </p:txBody>
      </p:sp>
      <p:sp>
        <p:nvSpPr>
          <p:cNvPr id="133" name="TextBox 132">
            <a:extLst>
              <a:ext uri="{FF2B5EF4-FFF2-40B4-BE49-F238E27FC236}">
                <a16:creationId xmlns:a16="http://schemas.microsoft.com/office/drawing/2014/main" id="{20EE5848-F3B4-F35C-A25C-DBC03E9053DA}"/>
              </a:ext>
            </a:extLst>
          </p:cNvPr>
          <p:cNvSpPr txBox="1"/>
          <p:nvPr/>
        </p:nvSpPr>
        <p:spPr bwMode="auto">
          <a:xfrm>
            <a:off x="9548813"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9</a:t>
            </a:r>
          </a:p>
        </p:txBody>
      </p:sp>
      <p:sp>
        <p:nvSpPr>
          <p:cNvPr id="134" name="TextBox 133">
            <a:extLst>
              <a:ext uri="{FF2B5EF4-FFF2-40B4-BE49-F238E27FC236}">
                <a16:creationId xmlns:a16="http://schemas.microsoft.com/office/drawing/2014/main" id="{B87C158D-D38C-4E63-7282-53CD9E63B9BA}"/>
              </a:ext>
            </a:extLst>
          </p:cNvPr>
          <p:cNvSpPr txBox="1"/>
          <p:nvPr/>
        </p:nvSpPr>
        <p:spPr bwMode="auto">
          <a:xfrm>
            <a:off x="9717897"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22</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9</a:t>
            </a:r>
          </a:p>
        </p:txBody>
      </p:sp>
      <p:sp>
        <p:nvSpPr>
          <p:cNvPr id="135" name="TextBox 134">
            <a:extLst>
              <a:ext uri="{FF2B5EF4-FFF2-40B4-BE49-F238E27FC236}">
                <a16:creationId xmlns:a16="http://schemas.microsoft.com/office/drawing/2014/main" id="{17F47E4C-65DE-5F37-BFEA-0CF21573A46A}"/>
              </a:ext>
            </a:extLst>
          </p:cNvPr>
          <p:cNvSpPr txBox="1"/>
          <p:nvPr/>
        </p:nvSpPr>
        <p:spPr bwMode="auto">
          <a:xfrm>
            <a:off x="9894290"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17</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9</a:t>
            </a:r>
          </a:p>
        </p:txBody>
      </p:sp>
      <p:sp>
        <p:nvSpPr>
          <p:cNvPr id="136" name="TextBox 135">
            <a:extLst>
              <a:ext uri="{FF2B5EF4-FFF2-40B4-BE49-F238E27FC236}">
                <a16:creationId xmlns:a16="http://schemas.microsoft.com/office/drawing/2014/main" id="{171AEECA-F097-3894-7D0C-FA17661305C6}"/>
              </a:ext>
            </a:extLst>
          </p:cNvPr>
          <p:cNvSpPr txBox="1"/>
          <p:nvPr/>
        </p:nvSpPr>
        <p:spPr bwMode="auto">
          <a:xfrm>
            <a:off x="10063374"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9</a:t>
            </a:r>
          </a:p>
        </p:txBody>
      </p:sp>
      <p:sp>
        <p:nvSpPr>
          <p:cNvPr id="137" name="TextBox 136">
            <a:extLst>
              <a:ext uri="{FF2B5EF4-FFF2-40B4-BE49-F238E27FC236}">
                <a16:creationId xmlns:a16="http://schemas.microsoft.com/office/drawing/2014/main" id="{9B6A0139-6131-D5CF-64C4-5B42DFF90279}"/>
              </a:ext>
            </a:extLst>
          </p:cNvPr>
          <p:cNvSpPr txBox="1"/>
          <p:nvPr/>
        </p:nvSpPr>
        <p:spPr bwMode="auto">
          <a:xfrm>
            <a:off x="10235883"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12</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8</a:t>
            </a:r>
          </a:p>
        </p:txBody>
      </p:sp>
      <p:sp>
        <p:nvSpPr>
          <p:cNvPr id="138" name="TextBox 137">
            <a:extLst>
              <a:ext uri="{FF2B5EF4-FFF2-40B4-BE49-F238E27FC236}">
                <a16:creationId xmlns:a16="http://schemas.microsoft.com/office/drawing/2014/main" id="{549B75A0-C868-4FD1-3B11-30750E78C6CB}"/>
              </a:ext>
            </a:extLst>
          </p:cNvPr>
          <p:cNvSpPr txBox="1"/>
          <p:nvPr/>
        </p:nvSpPr>
        <p:spPr bwMode="auto">
          <a:xfrm>
            <a:off x="10411317"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11</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a:t>
            </a:r>
          </a:p>
        </p:txBody>
      </p:sp>
      <p:sp>
        <p:nvSpPr>
          <p:cNvPr id="139" name="TextBox 138">
            <a:extLst>
              <a:ext uri="{FF2B5EF4-FFF2-40B4-BE49-F238E27FC236}">
                <a16:creationId xmlns:a16="http://schemas.microsoft.com/office/drawing/2014/main" id="{BAC7FBDE-E91B-21FD-6B8D-8F72319D8667}"/>
              </a:ext>
            </a:extLst>
          </p:cNvPr>
          <p:cNvSpPr txBox="1"/>
          <p:nvPr/>
        </p:nvSpPr>
        <p:spPr bwMode="auto">
          <a:xfrm>
            <a:off x="10613002" y="5175824"/>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9</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4</a:t>
            </a:r>
          </a:p>
        </p:txBody>
      </p:sp>
      <p:sp>
        <p:nvSpPr>
          <p:cNvPr id="140" name="TextBox 139">
            <a:extLst>
              <a:ext uri="{FF2B5EF4-FFF2-40B4-BE49-F238E27FC236}">
                <a16:creationId xmlns:a16="http://schemas.microsoft.com/office/drawing/2014/main" id="{B15E6970-1FA0-5B35-709E-AFC0A43255FA}"/>
              </a:ext>
            </a:extLst>
          </p:cNvPr>
          <p:cNvSpPr txBox="1"/>
          <p:nvPr/>
        </p:nvSpPr>
        <p:spPr bwMode="auto">
          <a:xfrm>
            <a:off x="10785261" y="5175824"/>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8</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4</a:t>
            </a:r>
          </a:p>
        </p:txBody>
      </p:sp>
      <p:sp>
        <p:nvSpPr>
          <p:cNvPr id="141" name="TextBox 140">
            <a:extLst>
              <a:ext uri="{FF2B5EF4-FFF2-40B4-BE49-F238E27FC236}">
                <a16:creationId xmlns:a16="http://schemas.microsoft.com/office/drawing/2014/main" id="{0214DA05-747B-88DD-E7AA-2E3B7E3944DB}"/>
              </a:ext>
            </a:extLst>
          </p:cNvPr>
          <p:cNvSpPr txBox="1"/>
          <p:nvPr/>
        </p:nvSpPr>
        <p:spPr bwMode="auto">
          <a:xfrm>
            <a:off x="10951852" y="5175824"/>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7</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2</a:t>
            </a:r>
          </a:p>
        </p:txBody>
      </p:sp>
      <p:sp>
        <p:nvSpPr>
          <p:cNvPr id="142" name="TextBox 141">
            <a:extLst>
              <a:ext uri="{FF2B5EF4-FFF2-40B4-BE49-F238E27FC236}">
                <a16:creationId xmlns:a16="http://schemas.microsoft.com/office/drawing/2014/main" id="{0188E79A-4652-CAC1-90DD-40B5814DE417}"/>
              </a:ext>
            </a:extLst>
          </p:cNvPr>
          <p:cNvSpPr txBox="1"/>
          <p:nvPr/>
        </p:nvSpPr>
        <p:spPr bwMode="auto">
          <a:xfrm>
            <a:off x="11127286" y="5175824"/>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2</a:t>
            </a:r>
          </a:p>
        </p:txBody>
      </p:sp>
      <p:sp>
        <p:nvSpPr>
          <p:cNvPr id="143" name="TextBox 142">
            <a:extLst>
              <a:ext uri="{FF2B5EF4-FFF2-40B4-BE49-F238E27FC236}">
                <a16:creationId xmlns:a16="http://schemas.microsoft.com/office/drawing/2014/main" id="{F7DD2AE0-0A03-351E-DDC2-35B78B4DFA6E}"/>
              </a:ext>
            </a:extLst>
          </p:cNvPr>
          <p:cNvSpPr txBox="1"/>
          <p:nvPr/>
        </p:nvSpPr>
        <p:spPr bwMode="auto">
          <a:xfrm>
            <a:off x="11300117" y="5175824"/>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2</a:t>
            </a:r>
          </a:p>
        </p:txBody>
      </p:sp>
      <p:sp>
        <p:nvSpPr>
          <p:cNvPr id="144" name="TextBox 143">
            <a:extLst>
              <a:ext uri="{FF2B5EF4-FFF2-40B4-BE49-F238E27FC236}">
                <a16:creationId xmlns:a16="http://schemas.microsoft.com/office/drawing/2014/main" id="{9212BCD8-4F6E-A66D-2828-7EF983AFFE61}"/>
              </a:ext>
            </a:extLst>
          </p:cNvPr>
          <p:cNvSpPr txBox="1"/>
          <p:nvPr/>
        </p:nvSpPr>
        <p:spPr bwMode="auto">
          <a:xfrm>
            <a:off x="11475551" y="5175824"/>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a:t>
            </a:r>
          </a:p>
        </p:txBody>
      </p:sp>
      <p:sp>
        <p:nvSpPr>
          <p:cNvPr id="145" name="TextBox 144">
            <a:extLst>
              <a:ext uri="{FF2B5EF4-FFF2-40B4-BE49-F238E27FC236}">
                <a16:creationId xmlns:a16="http://schemas.microsoft.com/office/drawing/2014/main" id="{B60C4D25-8086-C4EF-9133-FAFB9A0EC048}"/>
              </a:ext>
            </a:extLst>
          </p:cNvPr>
          <p:cNvSpPr txBox="1"/>
          <p:nvPr/>
        </p:nvSpPr>
        <p:spPr bwMode="auto">
          <a:xfrm>
            <a:off x="9202420"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11</a:t>
            </a:r>
          </a:p>
        </p:txBody>
      </p:sp>
      <p:sp>
        <p:nvSpPr>
          <p:cNvPr id="146" name="TextBox 145">
            <a:extLst>
              <a:ext uri="{FF2B5EF4-FFF2-40B4-BE49-F238E27FC236}">
                <a16:creationId xmlns:a16="http://schemas.microsoft.com/office/drawing/2014/main" id="{FC3B0ED5-3C02-CCFA-5034-86140A016386}"/>
              </a:ext>
            </a:extLst>
          </p:cNvPr>
          <p:cNvSpPr txBox="1"/>
          <p:nvPr/>
        </p:nvSpPr>
        <p:spPr bwMode="auto">
          <a:xfrm>
            <a:off x="6958712"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49</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61</a:t>
            </a:r>
          </a:p>
        </p:txBody>
      </p:sp>
      <p:sp>
        <p:nvSpPr>
          <p:cNvPr id="147" name="TextBox 146">
            <a:extLst>
              <a:ext uri="{FF2B5EF4-FFF2-40B4-BE49-F238E27FC236}">
                <a16:creationId xmlns:a16="http://schemas.microsoft.com/office/drawing/2014/main" id="{E3FA9C3A-6949-0B54-568A-3D4C5AE62FC4}"/>
              </a:ext>
            </a:extLst>
          </p:cNvPr>
          <p:cNvSpPr txBox="1"/>
          <p:nvPr/>
        </p:nvSpPr>
        <p:spPr bwMode="auto">
          <a:xfrm>
            <a:off x="9003233" y="4918513"/>
            <a:ext cx="5113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Cycle</a:t>
            </a:r>
          </a:p>
        </p:txBody>
      </p:sp>
      <p:sp>
        <p:nvSpPr>
          <p:cNvPr id="148" name="TextBox 147">
            <a:extLst>
              <a:ext uri="{FF2B5EF4-FFF2-40B4-BE49-F238E27FC236}">
                <a16:creationId xmlns:a16="http://schemas.microsoft.com/office/drawing/2014/main" id="{4022E431-CDEC-B402-5823-31AF08667072}"/>
              </a:ext>
            </a:extLst>
          </p:cNvPr>
          <p:cNvSpPr txBox="1"/>
          <p:nvPr/>
        </p:nvSpPr>
        <p:spPr bwMode="auto">
          <a:xfrm>
            <a:off x="5970292" y="5171813"/>
            <a:ext cx="9476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err="1">
                <a:solidFill>
                  <a:srgbClr val="015873"/>
                </a:solidFill>
                <a:latin typeface="Calibri" panose="020F0502020204030204" pitchFamily="34" charset="0"/>
              </a:rPr>
              <a:t>Dostarlimab</a:t>
            </a:r>
            <a:r>
              <a:rPr lang="en-US" sz="900" b="0" spc="-100" dirty="0">
                <a:solidFill>
                  <a:srgbClr val="015873"/>
                </a:solidFill>
                <a:latin typeface="Calibri" panose="020F0502020204030204" pitchFamily="34" charset="0"/>
              </a:rPr>
              <a:t> + </a:t>
            </a:r>
            <a:r>
              <a:rPr lang="en-US" sz="900" b="0" dirty="0">
                <a:solidFill>
                  <a:srgbClr val="015873"/>
                </a:solidFill>
                <a:latin typeface="Calibri" panose="020F0502020204030204" pitchFamily="34" charset="0"/>
              </a:rPr>
              <a:t>CP</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Placebo</a:t>
            </a:r>
            <a:r>
              <a:rPr lang="en-US" sz="900" b="0" spc="-110" dirty="0">
                <a:solidFill>
                  <a:srgbClr val="E1471D"/>
                </a:solidFill>
                <a:latin typeface="Calibri" panose="020F0502020204030204" pitchFamily="34" charset="0"/>
              </a:rPr>
              <a:t> + </a:t>
            </a:r>
            <a:r>
              <a:rPr lang="en-US" sz="900" b="0" dirty="0">
                <a:solidFill>
                  <a:srgbClr val="E1471D"/>
                </a:solidFill>
                <a:latin typeface="Calibri" panose="020F0502020204030204" pitchFamily="34" charset="0"/>
              </a:rPr>
              <a:t>CP</a:t>
            </a:r>
          </a:p>
        </p:txBody>
      </p:sp>
      <p:sp>
        <p:nvSpPr>
          <p:cNvPr id="149" name="TextBox 148">
            <a:extLst>
              <a:ext uri="{FF2B5EF4-FFF2-40B4-BE49-F238E27FC236}">
                <a16:creationId xmlns:a16="http://schemas.microsoft.com/office/drawing/2014/main" id="{F3AB0D29-D278-9D21-BDCA-3302142DD597}"/>
              </a:ext>
            </a:extLst>
          </p:cNvPr>
          <p:cNvSpPr txBox="1"/>
          <p:nvPr/>
        </p:nvSpPr>
        <p:spPr bwMode="auto">
          <a:xfrm>
            <a:off x="5981700" y="5034851"/>
            <a:ext cx="36740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No.</a:t>
            </a:r>
          </a:p>
        </p:txBody>
      </p:sp>
      <p:grpSp>
        <p:nvGrpSpPr>
          <p:cNvPr id="150" name="Group 149">
            <a:extLst>
              <a:ext uri="{FF2B5EF4-FFF2-40B4-BE49-F238E27FC236}">
                <a16:creationId xmlns:a16="http://schemas.microsoft.com/office/drawing/2014/main" id="{0B6E7E69-F655-213B-3BB1-AE46D538014B}"/>
              </a:ext>
            </a:extLst>
          </p:cNvPr>
          <p:cNvGrpSpPr/>
          <p:nvPr/>
        </p:nvGrpSpPr>
        <p:grpSpPr>
          <a:xfrm>
            <a:off x="7058842" y="2844836"/>
            <a:ext cx="118872" cy="411480"/>
            <a:chOff x="4091856" y="2999301"/>
            <a:chExt cx="118872" cy="436575"/>
          </a:xfrm>
        </p:grpSpPr>
        <p:cxnSp>
          <p:nvCxnSpPr>
            <p:cNvPr id="151" name="Straight Connector 150">
              <a:extLst>
                <a:ext uri="{FF2B5EF4-FFF2-40B4-BE49-F238E27FC236}">
                  <a16:creationId xmlns:a16="http://schemas.microsoft.com/office/drawing/2014/main" id="{60F1D99D-26FF-1065-6397-7FAB7A8058A2}"/>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6A71F273-DE94-D724-E777-C637EB50E4FF}"/>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302BE1BC-D64F-2979-ADCC-E378D97752F0}"/>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54" name="Group 153">
            <a:extLst>
              <a:ext uri="{FF2B5EF4-FFF2-40B4-BE49-F238E27FC236}">
                <a16:creationId xmlns:a16="http://schemas.microsoft.com/office/drawing/2014/main" id="{CAD84138-41D9-9374-2E98-7C1DC9DAEFEF}"/>
              </a:ext>
            </a:extLst>
          </p:cNvPr>
          <p:cNvGrpSpPr/>
          <p:nvPr/>
        </p:nvGrpSpPr>
        <p:grpSpPr>
          <a:xfrm>
            <a:off x="7232689" y="2910551"/>
            <a:ext cx="118872" cy="457200"/>
            <a:chOff x="4091856" y="2999301"/>
            <a:chExt cx="118872" cy="436575"/>
          </a:xfrm>
        </p:grpSpPr>
        <p:cxnSp>
          <p:nvCxnSpPr>
            <p:cNvPr id="155" name="Straight Connector 154">
              <a:extLst>
                <a:ext uri="{FF2B5EF4-FFF2-40B4-BE49-F238E27FC236}">
                  <a16:creationId xmlns:a16="http://schemas.microsoft.com/office/drawing/2014/main" id="{D1A5818A-BF57-9C4C-8C33-1A531DD519DC}"/>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6739E73E-240A-D31C-27DD-CE8974ED4B97}"/>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28D28833-F2D4-C937-A527-527F48812694}"/>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58" name="Group 157">
            <a:extLst>
              <a:ext uri="{FF2B5EF4-FFF2-40B4-BE49-F238E27FC236}">
                <a16:creationId xmlns:a16="http://schemas.microsoft.com/office/drawing/2014/main" id="{3D80546E-88E3-6F62-71D0-23ECB665BDC4}"/>
              </a:ext>
            </a:extLst>
          </p:cNvPr>
          <p:cNvGrpSpPr/>
          <p:nvPr/>
        </p:nvGrpSpPr>
        <p:grpSpPr>
          <a:xfrm>
            <a:off x="7407706" y="2746866"/>
            <a:ext cx="118872" cy="475488"/>
            <a:chOff x="4091856" y="2999301"/>
            <a:chExt cx="118872" cy="436575"/>
          </a:xfrm>
        </p:grpSpPr>
        <p:cxnSp>
          <p:nvCxnSpPr>
            <p:cNvPr id="159" name="Straight Connector 158">
              <a:extLst>
                <a:ext uri="{FF2B5EF4-FFF2-40B4-BE49-F238E27FC236}">
                  <a16:creationId xmlns:a16="http://schemas.microsoft.com/office/drawing/2014/main" id="{A7070572-25E4-DF3B-E0F7-08803C51642E}"/>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FD820F04-DA5C-7A21-FC72-5C492F5BB25F}"/>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2005B580-30B7-210C-F2B1-E887EF219A12}"/>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62" name="Group 161">
            <a:extLst>
              <a:ext uri="{FF2B5EF4-FFF2-40B4-BE49-F238E27FC236}">
                <a16:creationId xmlns:a16="http://schemas.microsoft.com/office/drawing/2014/main" id="{13BECCE2-95E6-99B1-961C-934933C40913}"/>
              </a:ext>
            </a:extLst>
          </p:cNvPr>
          <p:cNvGrpSpPr/>
          <p:nvPr/>
        </p:nvGrpSpPr>
        <p:grpSpPr>
          <a:xfrm>
            <a:off x="7575136" y="2962420"/>
            <a:ext cx="118872" cy="548640"/>
            <a:chOff x="4091856" y="2999301"/>
            <a:chExt cx="118872" cy="436575"/>
          </a:xfrm>
        </p:grpSpPr>
        <p:cxnSp>
          <p:nvCxnSpPr>
            <p:cNvPr id="163" name="Straight Connector 162">
              <a:extLst>
                <a:ext uri="{FF2B5EF4-FFF2-40B4-BE49-F238E27FC236}">
                  <a16:creationId xmlns:a16="http://schemas.microsoft.com/office/drawing/2014/main" id="{2465187A-89B0-8CE2-2DFA-821EFDCCB6DA}"/>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F6823EB3-4C7F-494B-00D2-765D30998316}"/>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B41D82A9-7480-BAC9-F06B-B06EC335A98F}"/>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66" name="Group 165">
            <a:extLst>
              <a:ext uri="{FF2B5EF4-FFF2-40B4-BE49-F238E27FC236}">
                <a16:creationId xmlns:a16="http://schemas.microsoft.com/office/drawing/2014/main" id="{AC96CD5A-619C-2957-A98A-6CE747804E3C}"/>
              </a:ext>
            </a:extLst>
          </p:cNvPr>
          <p:cNvGrpSpPr/>
          <p:nvPr/>
        </p:nvGrpSpPr>
        <p:grpSpPr>
          <a:xfrm>
            <a:off x="7746777" y="2912020"/>
            <a:ext cx="118872" cy="475488"/>
            <a:chOff x="4091856" y="2999301"/>
            <a:chExt cx="118872" cy="436575"/>
          </a:xfrm>
        </p:grpSpPr>
        <p:cxnSp>
          <p:nvCxnSpPr>
            <p:cNvPr id="167" name="Straight Connector 166">
              <a:extLst>
                <a:ext uri="{FF2B5EF4-FFF2-40B4-BE49-F238E27FC236}">
                  <a16:creationId xmlns:a16="http://schemas.microsoft.com/office/drawing/2014/main" id="{20B6CBF9-A1F2-9321-457E-D24F477EA55D}"/>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2B191F13-F7FB-24B2-B67B-F48AAF57C2DE}"/>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CB18C6CC-36C8-CA06-4D18-1D5061A7347B}"/>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70" name="Group 169">
            <a:extLst>
              <a:ext uri="{FF2B5EF4-FFF2-40B4-BE49-F238E27FC236}">
                <a16:creationId xmlns:a16="http://schemas.microsoft.com/office/drawing/2014/main" id="{DC144443-0F36-8FD6-35B7-CD3E1AD1E4E4}"/>
              </a:ext>
            </a:extLst>
          </p:cNvPr>
          <p:cNvGrpSpPr/>
          <p:nvPr/>
        </p:nvGrpSpPr>
        <p:grpSpPr>
          <a:xfrm>
            <a:off x="7915808" y="2917147"/>
            <a:ext cx="118872" cy="548640"/>
            <a:chOff x="4091856" y="2999301"/>
            <a:chExt cx="118872" cy="436575"/>
          </a:xfrm>
        </p:grpSpPr>
        <p:cxnSp>
          <p:nvCxnSpPr>
            <p:cNvPr id="171" name="Straight Connector 170">
              <a:extLst>
                <a:ext uri="{FF2B5EF4-FFF2-40B4-BE49-F238E27FC236}">
                  <a16:creationId xmlns:a16="http://schemas.microsoft.com/office/drawing/2014/main" id="{329160C3-2A64-E7FA-ECCD-C798D937F7C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74B9D13E-0AA8-E66D-42CC-669C4B10907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E90262D2-1C4B-805D-9BCE-DB2A90EAB576}"/>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74" name="Group 173">
            <a:extLst>
              <a:ext uri="{FF2B5EF4-FFF2-40B4-BE49-F238E27FC236}">
                <a16:creationId xmlns:a16="http://schemas.microsoft.com/office/drawing/2014/main" id="{4CF77107-2C7E-1E53-0AD7-448774D7DC73}"/>
              </a:ext>
            </a:extLst>
          </p:cNvPr>
          <p:cNvGrpSpPr/>
          <p:nvPr/>
        </p:nvGrpSpPr>
        <p:grpSpPr>
          <a:xfrm>
            <a:off x="8091313" y="2815471"/>
            <a:ext cx="118872" cy="475488"/>
            <a:chOff x="4091856" y="2999301"/>
            <a:chExt cx="118872" cy="436575"/>
          </a:xfrm>
        </p:grpSpPr>
        <p:cxnSp>
          <p:nvCxnSpPr>
            <p:cNvPr id="175" name="Straight Connector 174">
              <a:extLst>
                <a:ext uri="{FF2B5EF4-FFF2-40B4-BE49-F238E27FC236}">
                  <a16:creationId xmlns:a16="http://schemas.microsoft.com/office/drawing/2014/main" id="{B8A49DFD-C991-1FAF-2F09-D17C42982A47}"/>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81228C73-8AEB-2990-F03E-F65B1FC76FA4}"/>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578A7CDD-B624-6F72-2989-8E28A1849E99}"/>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78" name="Group 177">
            <a:extLst>
              <a:ext uri="{FF2B5EF4-FFF2-40B4-BE49-F238E27FC236}">
                <a16:creationId xmlns:a16="http://schemas.microsoft.com/office/drawing/2014/main" id="{8F942F2B-9C58-B1D0-125C-072DEC466E96}"/>
              </a:ext>
            </a:extLst>
          </p:cNvPr>
          <p:cNvGrpSpPr/>
          <p:nvPr/>
        </p:nvGrpSpPr>
        <p:grpSpPr>
          <a:xfrm>
            <a:off x="8266198" y="2727951"/>
            <a:ext cx="118872" cy="612648"/>
            <a:chOff x="4091856" y="2999301"/>
            <a:chExt cx="118872" cy="436575"/>
          </a:xfrm>
        </p:grpSpPr>
        <p:cxnSp>
          <p:nvCxnSpPr>
            <p:cNvPr id="179" name="Straight Connector 178">
              <a:extLst>
                <a:ext uri="{FF2B5EF4-FFF2-40B4-BE49-F238E27FC236}">
                  <a16:creationId xmlns:a16="http://schemas.microsoft.com/office/drawing/2014/main" id="{3117377C-024F-403E-4AE6-2C3E393E75DC}"/>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363D9BEE-CDD9-2B1A-2277-254960D8CE2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27FBD2EE-1C2A-D293-4CE4-59408D4C6607}"/>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82" name="Group 181">
            <a:extLst>
              <a:ext uri="{FF2B5EF4-FFF2-40B4-BE49-F238E27FC236}">
                <a16:creationId xmlns:a16="http://schemas.microsoft.com/office/drawing/2014/main" id="{B0715AAD-E312-B3C0-6642-5BF285344F48}"/>
              </a:ext>
            </a:extLst>
          </p:cNvPr>
          <p:cNvGrpSpPr/>
          <p:nvPr/>
        </p:nvGrpSpPr>
        <p:grpSpPr>
          <a:xfrm>
            <a:off x="8444836" y="2759495"/>
            <a:ext cx="118872" cy="530352"/>
            <a:chOff x="4091856" y="2999301"/>
            <a:chExt cx="118872" cy="436575"/>
          </a:xfrm>
        </p:grpSpPr>
        <p:cxnSp>
          <p:nvCxnSpPr>
            <p:cNvPr id="183" name="Straight Connector 182">
              <a:extLst>
                <a:ext uri="{FF2B5EF4-FFF2-40B4-BE49-F238E27FC236}">
                  <a16:creationId xmlns:a16="http://schemas.microsoft.com/office/drawing/2014/main" id="{DE762DD5-CE18-F437-B444-8CEB754CB516}"/>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BA266377-9BDF-F806-1AA5-20D1A11F76F3}"/>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769D8493-4158-BF9F-179D-105C4DCF6FD9}"/>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86" name="Group 185">
            <a:extLst>
              <a:ext uri="{FF2B5EF4-FFF2-40B4-BE49-F238E27FC236}">
                <a16:creationId xmlns:a16="http://schemas.microsoft.com/office/drawing/2014/main" id="{C9546DF9-D9B5-ED39-9F94-F6DB2EAD86D4}"/>
              </a:ext>
            </a:extLst>
          </p:cNvPr>
          <p:cNvGrpSpPr/>
          <p:nvPr/>
        </p:nvGrpSpPr>
        <p:grpSpPr>
          <a:xfrm>
            <a:off x="8614096" y="2720379"/>
            <a:ext cx="118872" cy="548640"/>
            <a:chOff x="4091856" y="2999301"/>
            <a:chExt cx="118872" cy="436575"/>
          </a:xfrm>
        </p:grpSpPr>
        <p:cxnSp>
          <p:nvCxnSpPr>
            <p:cNvPr id="187" name="Straight Connector 186">
              <a:extLst>
                <a:ext uri="{FF2B5EF4-FFF2-40B4-BE49-F238E27FC236}">
                  <a16:creationId xmlns:a16="http://schemas.microsoft.com/office/drawing/2014/main" id="{F968BA76-FF28-B314-4806-4382ACF24C85}"/>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8B581EAA-BE3F-FD41-0B3D-A46BA853B104}"/>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5B44B1FD-F39A-8D5C-AD9D-847108D8FB1C}"/>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90" name="Group 189">
            <a:extLst>
              <a:ext uri="{FF2B5EF4-FFF2-40B4-BE49-F238E27FC236}">
                <a16:creationId xmlns:a16="http://schemas.microsoft.com/office/drawing/2014/main" id="{C07C1895-9EF4-A620-4DAD-2898A95ACF73}"/>
              </a:ext>
            </a:extLst>
          </p:cNvPr>
          <p:cNvGrpSpPr/>
          <p:nvPr/>
        </p:nvGrpSpPr>
        <p:grpSpPr>
          <a:xfrm>
            <a:off x="8783637" y="2654252"/>
            <a:ext cx="118872" cy="457200"/>
            <a:chOff x="4091856" y="2999301"/>
            <a:chExt cx="118872" cy="436575"/>
          </a:xfrm>
        </p:grpSpPr>
        <p:cxnSp>
          <p:nvCxnSpPr>
            <p:cNvPr id="191" name="Straight Connector 190">
              <a:extLst>
                <a:ext uri="{FF2B5EF4-FFF2-40B4-BE49-F238E27FC236}">
                  <a16:creationId xmlns:a16="http://schemas.microsoft.com/office/drawing/2014/main" id="{8798F426-4AF0-7FF3-8A10-AF3351AA9410}"/>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4FB0625F-4DF4-CD42-F242-D9D93BCEEA7D}"/>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9AE2CCDA-771A-C0EF-2631-D9B7AFEB6F3C}"/>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94" name="Group 193">
            <a:extLst>
              <a:ext uri="{FF2B5EF4-FFF2-40B4-BE49-F238E27FC236}">
                <a16:creationId xmlns:a16="http://schemas.microsoft.com/office/drawing/2014/main" id="{A2A541F5-205C-733C-6837-7B228AE2D560}"/>
              </a:ext>
            </a:extLst>
          </p:cNvPr>
          <p:cNvGrpSpPr/>
          <p:nvPr/>
        </p:nvGrpSpPr>
        <p:grpSpPr>
          <a:xfrm>
            <a:off x="8952580" y="2648391"/>
            <a:ext cx="118872" cy="475488"/>
            <a:chOff x="4091856" y="2999301"/>
            <a:chExt cx="118872" cy="436575"/>
          </a:xfrm>
        </p:grpSpPr>
        <p:cxnSp>
          <p:nvCxnSpPr>
            <p:cNvPr id="195" name="Straight Connector 194">
              <a:extLst>
                <a:ext uri="{FF2B5EF4-FFF2-40B4-BE49-F238E27FC236}">
                  <a16:creationId xmlns:a16="http://schemas.microsoft.com/office/drawing/2014/main" id="{99C4B722-09FA-9301-9198-ACB559E62A2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FDB4F306-8881-8153-D4C0-015B3C38D88A}"/>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09128050-210B-FD0E-7264-02261711BB4E}"/>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98" name="Group 197">
            <a:extLst>
              <a:ext uri="{FF2B5EF4-FFF2-40B4-BE49-F238E27FC236}">
                <a16:creationId xmlns:a16="http://schemas.microsoft.com/office/drawing/2014/main" id="{23D0ACDF-8A64-84C9-1696-96F539D07827}"/>
              </a:ext>
            </a:extLst>
          </p:cNvPr>
          <p:cNvGrpSpPr/>
          <p:nvPr/>
        </p:nvGrpSpPr>
        <p:grpSpPr>
          <a:xfrm>
            <a:off x="9118994" y="2742157"/>
            <a:ext cx="118872" cy="411480"/>
            <a:chOff x="4091856" y="2999301"/>
            <a:chExt cx="118872" cy="436575"/>
          </a:xfrm>
        </p:grpSpPr>
        <p:cxnSp>
          <p:nvCxnSpPr>
            <p:cNvPr id="199" name="Straight Connector 198">
              <a:extLst>
                <a:ext uri="{FF2B5EF4-FFF2-40B4-BE49-F238E27FC236}">
                  <a16:creationId xmlns:a16="http://schemas.microsoft.com/office/drawing/2014/main" id="{01CF25C8-F922-BDCD-7B01-14DD256E49AA}"/>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F870D4D6-7FB7-EC14-21B7-1608786D7994}"/>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9B2C34B3-7414-430A-1CBC-6E642FF1D850}"/>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02" name="Group 201">
            <a:extLst>
              <a:ext uri="{FF2B5EF4-FFF2-40B4-BE49-F238E27FC236}">
                <a16:creationId xmlns:a16="http://schemas.microsoft.com/office/drawing/2014/main" id="{6A39190C-D8B4-16E6-215E-ADEE99B5EEF9}"/>
              </a:ext>
            </a:extLst>
          </p:cNvPr>
          <p:cNvGrpSpPr/>
          <p:nvPr/>
        </p:nvGrpSpPr>
        <p:grpSpPr>
          <a:xfrm>
            <a:off x="9297102" y="2723797"/>
            <a:ext cx="118872" cy="530352"/>
            <a:chOff x="4091856" y="2999301"/>
            <a:chExt cx="118872" cy="436575"/>
          </a:xfrm>
        </p:grpSpPr>
        <p:cxnSp>
          <p:nvCxnSpPr>
            <p:cNvPr id="203" name="Straight Connector 202">
              <a:extLst>
                <a:ext uri="{FF2B5EF4-FFF2-40B4-BE49-F238E27FC236}">
                  <a16:creationId xmlns:a16="http://schemas.microsoft.com/office/drawing/2014/main" id="{A8031198-9DF3-E62B-1C4C-A387FF2CC06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08692671-872B-C8B8-B74D-7CD834AE1EFC}"/>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D9E2C612-2D85-15AB-5562-8042E729EAE3}"/>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06" name="Group 205">
            <a:extLst>
              <a:ext uri="{FF2B5EF4-FFF2-40B4-BE49-F238E27FC236}">
                <a16:creationId xmlns:a16="http://schemas.microsoft.com/office/drawing/2014/main" id="{387ECC83-F693-E25C-BBFF-DA06F3CAA312}"/>
              </a:ext>
            </a:extLst>
          </p:cNvPr>
          <p:cNvGrpSpPr/>
          <p:nvPr/>
        </p:nvGrpSpPr>
        <p:grpSpPr>
          <a:xfrm>
            <a:off x="9470566" y="2649506"/>
            <a:ext cx="118872" cy="539496"/>
            <a:chOff x="4091856" y="2999301"/>
            <a:chExt cx="118872" cy="436575"/>
          </a:xfrm>
        </p:grpSpPr>
        <p:cxnSp>
          <p:nvCxnSpPr>
            <p:cNvPr id="207" name="Straight Connector 206">
              <a:extLst>
                <a:ext uri="{FF2B5EF4-FFF2-40B4-BE49-F238E27FC236}">
                  <a16:creationId xmlns:a16="http://schemas.microsoft.com/office/drawing/2014/main" id="{89AEEA02-8642-E466-6D9B-CF61381C9EBA}"/>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17C96776-A4A2-2221-1CD7-F47699608F80}"/>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D80A8683-3AEC-AFC9-E194-AAAA89EF5A19}"/>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10" name="Group 209">
            <a:extLst>
              <a:ext uri="{FF2B5EF4-FFF2-40B4-BE49-F238E27FC236}">
                <a16:creationId xmlns:a16="http://schemas.microsoft.com/office/drawing/2014/main" id="{2B8471CD-901F-953E-7A0F-9CE7241207CC}"/>
              </a:ext>
            </a:extLst>
          </p:cNvPr>
          <p:cNvGrpSpPr/>
          <p:nvPr/>
        </p:nvGrpSpPr>
        <p:grpSpPr>
          <a:xfrm>
            <a:off x="9652216" y="2681651"/>
            <a:ext cx="118872" cy="539496"/>
            <a:chOff x="4091856" y="2999301"/>
            <a:chExt cx="118872" cy="436575"/>
          </a:xfrm>
        </p:grpSpPr>
        <p:cxnSp>
          <p:nvCxnSpPr>
            <p:cNvPr id="211" name="Straight Connector 210">
              <a:extLst>
                <a:ext uri="{FF2B5EF4-FFF2-40B4-BE49-F238E27FC236}">
                  <a16:creationId xmlns:a16="http://schemas.microsoft.com/office/drawing/2014/main" id="{1B90FF91-3981-0D08-E8B1-F6E9956BCE9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C8AEB191-1CF2-0DA3-F9D1-411B28C6308A}"/>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D7D60AF3-D172-D033-A312-1A1981D100E6}"/>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14" name="Group 213">
            <a:extLst>
              <a:ext uri="{FF2B5EF4-FFF2-40B4-BE49-F238E27FC236}">
                <a16:creationId xmlns:a16="http://schemas.microsoft.com/office/drawing/2014/main" id="{2C7B18CA-30C9-4A0B-CD3F-D273B32846BB}"/>
              </a:ext>
            </a:extLst>
          </p:cNvPr>
          <p:cNvGrpSpPr/>
          <p:nvPr/>
        </p:nvGrpSpPr>
        <p:grpSpPr>
          <a:xfrm>
            <a:off x="9815169" y="2688100"/>
            <a:ext cx="118872" cy="548640"/>
            <a:chOff x="4091856" y="2999301"/>
            <a:chExt cx="118872" cy="436575"/>
          </a:xfrm>
        </p:grpSpPr>
        <p:cxnSp>
          <p:nvCxnSpPr>
            <p:cNvPr id="215" name="Straight Connector 214">
              <a:extLst>
                <a:ext uri="{FF2B5EF4-FFF2-40B4-BE49-F238E27FC236}">
                  <a16:creationId xmlns:a16="http://schemas.microsoft.com/office/drawing/2014/main" id="{C5848077-5ED9-7ABF-1324-C58B51630604}"/>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722072FB-4E15-278A-6B4D-05C83A98AB14}"/>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7A50A76B-1C06-D0C5-2FC4-31B43AAB3C15}"/>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18" name="Group 217">
            <a:extLst>
              <a:ext uri="{FF2B5EF4-FFF2-40B4-BE49-F238E27FC236}">
                <a16:creationId xmlns:a16="http://schemas.microsoft.com/office/drawing/2014/main" id="{632A42BA-E825-E9C9-51B3-3680371BE709}"/>
              </a:ext>
            </a:extLst>
          </p:cNvPr>
          <p:cNvGrpSpPr/>
          <p:nvPr/>
        </p:nvGrpSpPr>
        <p:grpSpPr>
          <a:xfrm>
            <a:off x="9988551" y="2571083"/>
            <a:ext cx="118872" cy="704088"/>
            <a:chOff x="4091856" y="2999301"/>
            <a:chExt cx="118872" cy="436575"/>
          </a:xfrm>
        </p:grpSpPr>
        <p:cxnSp>
          <p:nvCxnSpPr>
            <p:cNvPr id="219" name="Straight Connector 218">
              <a:extLst>
                <a:ext uri="{FF2B5EF4-FFF2-40B4-BE49-F238E27FC236}">
                  <a16:creationId xmlns:a16="http://schemas.microsoft.com/office/drawing/2014/main" id="{B4ABC9FA-8853-F224-54E1-C4D7F237CB28}"/>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83E9AEF0-6B85-0B3B-5DB3-0236653E591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FFE5C0EC-0C7A-34C5-8577-74ECEFDE8B70}"/>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22" name="Group 221">
            <a:extLst>
              <a:ext uri="{FF2B5EF4-FFF2-40B4-BE49-F238E27FC236}">
                <a16:creationId xmlns:a16="http://schemas.microsoft.com/office/drawing/2014/main" id="{72544EFF-2DE6-A38B-CD92-36CB599D3FE9}"/>
              </a:ext>
            </a:extLst>
          </p:cNvPr>
          <p:cNvGrpSpPr/>
          <p:nvPr/>
        </p:nvGrpSpPr>
        <p:grpSpPr>
          <a:xfrm>
            <a:off x="10159070" y="2786187"/>
            <a:ext cx="118872" cy="612648"/>
            <a:chOff x="4091856" y="2999301"/>
            <a:chExt cx="118872" cy="436575"/>
          </a:xfrm>
        </p:grpSpPr>
        <p:cxnSp>
          <p:nvCxnSpPr>
            <p:cNvPr id="223" name="Straight Connector 222">
              <a:extLst>
                <a:ext uri="{FF2B5EF4-FFF2-40B4-BE49-F238E27FC236}">
                  <a16:creationId xmlns:a16="http://schemas.microsoft.com/office/drawing/2014/main" id="{497508EF-E5AC-133E-7A44-6EB133A70B9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41FE932D-D61B-3CE4-862F-DFB660C7D9B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CFEE03BC-B16A-FB8A-85CB-206657FBB071}"/>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26" name="Group 225">
            <a:extLst>
              <a:ext uri="{FF2B5EF4-FFF2-40B4-BE49-F238E27FC236}">
                <a16:creationId xmlns:a16="http://schemas.microsoft.com/office/drawing/2014/main" id="{299A008C-2FD3-70F4-B05A-2D57B48A77C5}"/>
              </a:ext>
            </a:extLst>
          </p:cNvPr>
          <p:cNvGrpSpPr/>
          <p:nvPr/>
        </p:nvGrpSpPr>
        <p:grpSpPr>
          <a:xfrm>
            <a:off x="10337575" y="2616803"/>
            <a:ext cx="118872" cy="658368"/>
            <a:chOff x="4091856" y="2999301"/>
            <a:chExt cx="118872" cy="436575"/>
          </a:xfrm>
        </p:grpSpPr>
        <p:cxnSp>
          <p:nvCxnSpPr>
            <p:cNvPr id="227" name="Straight Connector 226">
              <a:extLst>
                <a:ext uri="{FF2B5EF4-FFF2-40B4-BE49-F238E27FC236}">
                  <a16:creationId xmlns:a16="http://schemas.microsoft.com/office/drawing/2014/main" id="{196C7FAC-CC2A-1FDA-CBF9-D6873AEC6F4B}"/>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FB30FCB3-37AE-142A-3E06-8104BE1F04F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BAFFBEE3-12A9-FC28-E54F-277E1F12EA87}"/>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30" name="Group 229">
            <a:extLst>
              <a:ext uri="{FF2B5EF4-FFF2-40B4-BE49-F238E27FC236}">
                <a16:creationId xmlns:a16="http://schemas.microsoft.com/office/drawing/2014/main" id="{5976079C-CB66-A2F8-03ED-B455ED8D5BF5}"/>
              </a:ext>
            </a:extLst>
          </p:cNvPr>
          <p:cNvGrpSpPr/>
          <p:nvPr/>
        </p:nvGrpSpPr>
        <p:grpSpPr>
          <a:xfrm>
            <a:off x="10499901" y="2644395"/>
            <a:ext cx="118872" cy="804672"/>
            <a:chOff x="4091856" y="2999301"/>
            <a:chExt cx="118872" cy="436575"/>
          </a:xfrm>
        </p:grpSpPr>
        <p:cxnSp>
          <p:nvCxnSpPr>
            <p:cNvPr id="231" name="Straight Connector 230">
              <a:extLst>
                <a:ext uri="{FF2B5EF4-FFF2-40B4-BE49-F238E27FC236}">
                  <a16:creationId xmlns:a16="http://schemas.microsoft.com/office/drawing/2014/main" id="{31FC1C27-44C4-DF78-637E-B51B4E40DFDA}"/>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1ECDE605-2468-FAC6-B8D2-433E2762195D}"/>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4D30E4BE-81C2-7BC4-E552-3D14B82049BA}"/>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34" name="Group 233">
            <a:extLst>
              <a:ext uri="{FF2B5EF4-FFF2-40B4-BE49-F238E27FC236}">
                <a16:creationId xmlns:a16="http://schemas.microsoft.com/office/drawing/2014/main" id="{30395A96-DFDF-9FC1-25DB-459CA26CCD22}"/>
              </a:ext>
            </a:extLst>
          </p:cNvPr>
          <p:cNvGrpSpPr/>
          <p:nvPr/>
        </p:nvGrpSpPr>
        <p:grpSpPr>
          <a:xfrm>
            <a:off x="10669516" y="2446405"/>
            <a:ext cx="118872" cy="896112"/>
            <a:chOff x="4091856" y="2999301"/>
            <a:chExt cx="118872" cy="436575"/>
          </a:xfrm>
        </p:grpSpPr>
        <p:cxnSp>
          <p:nvCxnSpPr>
            <p:cNvPr id="235" name="Straight Connector 234">
              <a:extLst>
                <a:ext uri="{FF2B5EF4-FFF2-40B4-BE49-F238E27FC236}">
                  <a16:creationId xmlns:a16="http://schemas.microsoft.com/office/drawing/2014/main" id="{422F5E65-39BB-5FCF-AD07-38D915D2F062}"/>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0B854659-4462-CD21-35FC-F47F582C19DA}"/>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EBB8C03B-F4EC-BF3D-CE1A-C3F286D82050}"/>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38" name="Group 237">
            <a:extLst>
              <a:ext uri="{FF2B5EF4-FFF2-40B4-BE49-F238E27FC236}">
                <a16:creationId xmlns:a16="http://schemas.microsoft.com/office/drawing/2014/main" id="{1373AAE1-7B70-A0C5-0CA5-B76587E03BA9}"/>
              </a:ext>
            </a:extLst>
          </p:cNvPr>
          <p:cNvGrpSpPr/>
          <p:nvPr/>
        </p:nvGrpSpPr>
        <p:grpSpPr>
          <a:xfrm>
            <a:off x="10845228" y="2609267"/>
            <a:ext cx="118872" cy="1005840"/>
            <a:chOff x="4091856" y="2999301"/>
            <a:chExt cx="118872" cy="436575"/>
          </a:xfrm>
        </p:grpSpPr>
        <p:cxnSp>
          <p:nvCxnSpPr>
            <p:cNvPr id="239" name="Straight Connector 238">
              <a:extLst>
                <a:ext uri="{FF2B5EF4-FFF2-40B4-BE49-F238E27FC236}">
                  <a16:creationId xmlns:a16="http://schemas.microsoft.com/office/drawing/2014/main" id="{E04A619D-D8BC-0F11-7C36-AFD70D7A826D}"/>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8F296771-5642-1BB6-EB66-D8ABE8092BE3}"/>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EBE29B1D-F374-CC0C-3EC5-BC71B69E6075}"/>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9BCC4243-6127-469E-FE48-DB5C9F9DB908}"/>
              </a:ext>
            </a:extLst>
          </p:cNvPr>
          <p:cNvGrpSpPr/>
          <p:nvPr/>
        </p:nvGrpSpPr>
        <p:grpSpPr>
          <a:xfrm>
            <a:off x="11017566" y="2358717"/>
            <a:ext cx="118872" cy="1042416"/>
            <a:chOff x="4091856" y="2999301"/>
            <a:chExt cx="118872" cy="436575"/>
          </a:xfrm>
        </p:grpSpPr>
        <p:cxnSp>
          <p:nvCxnSpPr>
            <p:cNvPr id="243" name="Straight Connector 242">
              <a:extLst>
                <a:ext uri="{FF2B5EF4-FFF2-40B4-BE49-F238E27FC236}">
                  <a16:creationId xmlns:a16="http://schemas.microsoft.com/office/drawing/2014/main" id="{62040964-585D-041E-81FF-A330FD9629AE}"/>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0CC530AA-DA02-F2B2-2016-F27238105C55}"/>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33FA7138-637F-7DA9-8078-63D684A87788}"/>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46" name="Group 245">
            <a:extLst>
              <a:ext uri="{FF2B5EF4-FFF2-40B4-BE49-F238E27FC236}">
                <a16:creationId xmlns:a16="http://schemas.microsoft.com/office/drawing/2014/main" id="{A25499D5-D308-F290-2EAE-12E72E8C6265}"/>
              </a:ext>
            </a:extLst>
          </p:cNvPr>
          <p:cNvGrpSpPr/>
          <p:nvPr/>
        </p:nvGrpSpPr>
        <p:grpSpPr>
          <a:xfrm>
            <a:off x="11364891" y="2065751"/>
            <a:ext cx="118872" cy="1408176"/>
            <a:chOff x="4091856" y="2999301"/>
            <a:chExt cx="118872" cy="436575"/>
          </a:xfrm>
        </p:grpSpPr>
        <p:cxnSp>
          <p:nvCxnSpPr>
            <p:cNvPr id="247" name="Straight Connector 246">
              <a:extLst>
                <a:ext uri="{FF2B5EF4-FFF2-40B4-BE49-F238E27FC236}">
                  <a16:creationId xmlns:a16="http://schemas.microsoft.com/office/drawing/2014/main" id="{A7EEFB42-65AE-D4DA-4C0E-140078BCA71E}"/>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F4D0E9DC-7B27-0AA9-B437-32DA2927067F}"/>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A266DBBB-605B-A380-1B94-C6D5F6C7D013}"/>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50" name="Group 249">
            <a:extLst>
              <a:ext uri="{FF2B5EF4-FFF2-40B4-BE49-F238E27FC236}">
                <a16:creationId xmlns:a16="http://schemas.microsoft.com/office/drawing/2014/main" id="{9AC83F73-42BB-11FA-D0F9-9DEDDD33F927}"/>
              </a:ext>
            </a:extLst>
          </p:cNvPr>
          <p:cNvGrpSpPr/>
          <p:nvPr/>
        </p:nvGrpSpPr>
        <p:grpSpPr>
          <a:xfrm>
            <a:off x="8613364" y="3232218"/>
            <a:ext cx="118872" cy="548640"/>
            <a:chOff x="4091856" y="2999301"/>
            <a:chExt cx="118872" cy="436575"/>
          </a:xfrm>
        </p:grpSpPr>
        <p:cxnSp>
          <p:nvCxnSpPr>
            <p:cNvPr id="251" name="Straight Connector 250">
              <a:extLst>
                <a:ext uri="{FF2B5EF4-FFF2-40B4-BE49-F238E27FC236}">
                  <a16:creationId xmlns:a16="http://schemas.microsoft.com/office/drawing/2014/main" id="{5BF9BF92-2D7A-7121-F772-FD15FEB97A92}"/>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7D21812D-8504-D220-9C48-D873C2A115D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4455D659-ACF6-7DD2-CAFC-088646EBF367}"/>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9F642F6A-DA5A-C554-2A62-00A9C0248607}"/>
              </a:ext>
            </a:extLst>
          </p:cNvPr>
          <p:cNvGrpSpPr/>
          <p:nvPr/>
        </p:nvGrpSpPr>
        <p:grpSpPr>
          <a:xfrm>
            <a:off x="8780518" y="3150729"/>
            <a:ext cx="118872" cy="740664"/>
            <a:chOff x="4091856" y="2999301"/>
            <a:chExt cx="118872" cy="436575"/>
          </a:xfrm>
        </p:grpSpPr>
        <p:cxnSp>
          <p:nvCxnSpPr>
            <p:cNvPr id="255" name="Straight Connector 254">
              <a:extLst>
                <a:ext uri="{FF2B5EF4-FFF2-40B4-BE49-F238E27FC236}">
                  <a16:creationId xmlns:a16="http://schemas.microsoft.com/office/drawing/2014/main" id="{BABCF885-FE67-782C-EECA-D03DB4FA8DEC}"/>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63B3CC27-55C9-BA6E-BE5B-046EDCEC57C2}"/>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0C9334FB-FE9A-8262-A556-AF8113CD2929}"/>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58" name="Group 257">
            <a:extLst>
              <a:ext uri="{FF2B5EF4-FFF2-40B4-BE49-F238E27FC236}">
                <a16:creationId xmlns:a16="http://schemas.microsoft.com/office/drawing/2014/main" id="{FDF8E7C4-151F-72A7-4907-6AD6164DAAB0}"/>
              </a:ext>
            </a:extLst>
          </p:cNvPr>
          <p:cNvGrpSpPr/>
          <p:nvPr/>
        </p:nvGrpSpPr>
        <p:grpSpPr>
          <a:xfrm>
            <a:off x="8949998" y="3230915"/>
            <a:ext cx="118872" cy="621792"/>
            <a:chOff x="4091856" y="2999301"/>
            <a:chExt cx="118872" cy="436575"/>
          </a:xfrm>
        </p:grpSpPr>
        <p:cxnSp>
          <p:nvCxnSpPr>
            <p:cNvPr id="259" name="Straight Connector 258">
              <a:extLst>
                <a:ext uri="{FF2B5EF4-FFF2-40B4-BE49-F238E27FC236}">
                  <a16:creationId xmlns:a16="http://schemas.microsoft.com/office/drawing/2014/main" id="{1965A942-C6CB-C7E6-8D55-9BCE548D268A}"/>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529B31D5-F0FC-AE6D-7FA3-04811F905121}"/>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0D1539A5-0925-1954-FE2A-D1DEA66CD88C}"/>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338D6847-82DF-12E6-C3BD-B7BF26A38024}"/>
              </a:ext>
            </a:extLst>
          </p:cNvPr>
          <p:cNvGrpSpPr/>
          <p:nvPr/>
        </p:nvGrpSpPr>
        <p:grpSpPr>
          <a:xfrm>
            <a:off x="11194066" y="2012837"/>
            <a:ext cx="118872" cy="1325880"/>
            <a:chOff x="4091856" y="2999301"/>
            <a:chExt cx="118872" cy="436575"/>
          </a:xfrm>
        </p:grpSpPr>
        <p:cxnSp>
          <p:nvCxnSpPr>
            <p:cNvPr id="263" name="Straight Connector 262">
              <a:extLst>
                <a:ext uri="{FF2B5EF4-FFF2-40B4-BE49-F238E27FC236}">
                  <a16:creationId xmlns:a16="http://schemas.microsoft.com/office/drawing/2014/main" id="{1CA2100A-5FD9-25AC-2AB4-985955A3D915}"/>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852D5415-5429-92F7-9325-22AB5476D090}"/>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FE96D6B0-4961-8F84-1F96-C2438FFBAAC9}"/>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sp>
        <p:nvSpPr>
          <p:cNvPr id="266" name="Oval 265">
            <a:extLst>
              <a:ext uri="{FF2B5EF4-FFF2-40B4-BE49-F238E27FC236}">
                <a16:creationId xmlns:a16="http://schemas.microsoft.com/office/drawing/2014/main" id="{03BAD397-D506-83CF-96C0-38B46000ECED}"/>
              </a:ext>
            </a:extLst>
          </p:cNvPr>
          <p:cNvSpPr/>
          <p:nvPr/>
        </p:nvSpPr>
        <p:spPr bwMode="auto">
          <a:xfrm>
            <a:off x="7088022" y="303178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7" name="Oval 266">
            <a:extLst>
              <a:ext uri="{FF2B5EF4-FFF2-40B4-BE49-F238E27FC236}">
                <a16:creationId xmlns:a16="http://schemas.microsoft.com/office/drawing/2014/main" id="{C2375206-E4D5-8861-0165-611DAB7F95C7}"/>
              </a:ext>
            </a:extLst>
          </p:cNvPr>
          <p:cNvSpPr/>
          <p:nvPr/>
        </p:nvSpPr>
        <p:spPr bwMode="auto">
          <a:xfrm>
            <a:off x="7262187" y="310891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8" name="Oval 267">
            <a:extLst>
              <a:ext uri="{FF2B5EF4-FFF2-40B4-BE49-F238E27FC236}">
                <a16:creationId xmlns:a16="http://schemas.microsoft.com/office/drawing/2014/main" id="{63A10523-36F2-E046-C746-C4DE706A8812}"/>
              </a:ext>
            </a:extLst>
          </p:cNvPr>
          <p:cNvSpPr/>
          <p:nvPr/>
        </p:nvSpPr>
        <p:spPr bwMode="auto">
          <a:xfrm>
            <a:off x="7436766" y="2983570"/>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9" name="Oval 268">
            <a:extLst>
              <a:ext uri="{FF2B5EF4-FFF2-40B4-BE49-F238E27FC236}">
                <a16:creationId xmlns:a16="http://schemas.microsoft.com/office/drawing/2014/main" id="{224E98D2-C56D-7E7A-4E0A-86B8E1EA62CF}"/>
              </a:ext>
            </a:extLst>
          </p:cNvPr>
          <p:cNvSpPr/>
          <p:nvPr/>
        </p:nvSpPr>
        <p:spPr bwMode="auto">
          <a:xfrm>
            <a:off x="7601592" y="3211830"/>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0" name="Oval 269">
            <a:extLst>
              <a:ext uri="{FF2B5EF4-FFF2-40B4-BE49-F238E27FC236}">
                <a16:creationId xmlns:a16="http://schemas.microsoft.com/office/drawing/2014/main" id="{F67E88C6-83A4-487B-10DB-5F67F3CDC1D9}"/>
              </a:ext>
            </a:extLst>
          </p:cNvPr>
          <p:cNvSpPr/>
          <p:nvPr/>
        </p:nvSpPr>
        <p:spPr bwMode="auto">
          <a:xfrm>
            <a:off x="7772456" y="3132150"/>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1" name="Oval 270">
            <a:extLst>
              <a:ext uri="{FF2B5EF4-FFF2-40B4-BE49-F238E27FC236}">
                <a16:creationId xmlns:a16="http://schemas.microsoft.com/office/drawing/2014/main" id="{EDCF817B-E6A9-2E64-4E23-E3C4B1CF6AA4}"/>
              </a:ext>
            </a:extLst>
          </p:cNvPr>
          <p:cNvSpPr/>
          <p:nvPr/>
        </p:nvSpPr>
        <p:spPr bwMode="auto">
          <a:xfrm>
            <a:off x="7944653" y="315445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2" name="Oval 271">
            <a:extLst>
              <a:ext uri="{FF2B5EF4-FFF2-40B4-BE49-F238E27FC236}">
                <a16:creationId xmlns:a16="http://schemas.microsoft.com/office/drawing/2014/main" id="{77B812AC-BD25-AC69-B51E-7363E1B11CAB}"/>
              </a:ext>
            </a:extLst>
          </p:cNvPr>
          <p:cNvSpPr/>
          <p:nvPr/>
        </p:nvSpPr>
        <p:spPr bwMode="auto">
          <a:xfrm>
            <a:off x="8119983" y="304079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3" name="Oval 272">
            <a:extLst>
              <a:ext uri="{FF2B5EF4-FFF2-40B4-BE49-F238E27FC236}">
                <a16:creationId xmlns:a16="http://schemas.microsoft.com/office/drawing/2014/main" id="{6E54FE2E-9382-B51E-67A0-43DE1DC2C59A}"/>
              </a:ext>
            </a:extLst>
          </p:cNvPr>
          <p:cNvSpPr/>
          <p:nvPr/>
        </p:nvSpPr>
        <p:spPr bwMode="auto">
          <a:xfrm>
            <a:off x="8293446" y="2995768"/>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4" name="Oval 273">
            <a:extLst>
              <a:ext uri="{FF2B5EF4-FFF2-40B4-BE49-F238E27FC236}">
                <a16:creationId xmlns:a16="http://schemas.microsoft.com/office/drawing/2014/main" id="{66AA1B31-6EE3-B98B-08B3-CC5A282C572B}"/>
              </a:ext>
            </a:extLst>
          </p:cNvPr>
          <p:cNvSpPr/>
          <p:nvPr/>
        </p:nvSpPr>
        <p:spPr bwMode="auto">
          <a:xfrm>
            <a:off x="8471660" y="3011660"/>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5" name="Oval 274">
            <a:extLst>
              <a:ext uri="{FF2B5EF4-FFF2-40B4-BE49-F238E27FC236}">
                <a16:creationId xmlns:a16="http://schemas.microsoft.com/office/drawing/2014/main" id="{5C553D79-B98B-3909-B56C-8A4E1EA7BD51}"/>
              </a:ext>
            </a:extLst>
          </p:cNvPr>
          <p:cNvSpPr/>
          <p:nvPr/>
        </p:nvSpPr>
        <p:spPr bwMode="auto">
          <a:xfrm>
            <a:off x="8641961" y="297029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6" name="Oval 275">
            <a:extLst>
              <a:ext uri="{FF2B5EF4-FFF2-40B4-BE49-F238E27FC236}">
                <a16:creationId xmlns:a16="http://schemas.microsoft.com/office/drawing/2014/main" id="{77325822-B53C-76E5-4EC1-59FA4EA0F6D4}"/>
              </a:ext>
            </a:extLst>
          </p:cNvPr>
          <p:cNvSpPr/>
          <p:nvPr/>
        </p:nvSpPr>
        <p:spPr bwMode="auto">
          <a:xfrm>
            <a:off x="8810567" y="2864640"/>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7" name="Oval 276">
            <a:extLst>
              <a:ext uri="{FF2B5EF4-FFF2-40B4-BE49-F238E27FC236}">
                <a16:creationId xmlns:a16="http://schemas.microsoft.com/office/drawing/2014/main" id="{0AFF677D-FC02-036B-3BCD-5BA4D61AF4D5}"/>
              </a:ext>
            </a:extLst>
          </p:cNvPr>
          <p:cNvSpPr/>
          <p:nvPr/>
        </p:nvSpPr>
        <p:spPr bwMode="auto">
          <a:xfrm>
            <a:off x="8978992" y="2876277"/>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8" name="Oval 277">
            <a:extLst>
              <a:ext uri="{FF2B5EF4-FFF2-40B4-BE49-F238E27FC236}">
                <a16:creationId xmlns:a16="http://schemas.microsoft.com/office/drawing/2014/main" id="{A7C24EE6-17FC-38B3-FF82-BDF7B77867F9}"/>
              </a:ext>
            </a:extLst>
          </p:cNvPr>
          <p:cNvSpPr/>
          <p:nvPr/>
        </p:nvSpPr>
        <p:spPr bwMode="auto">
          <a:xfrm>
            <a:off x="9147460" y="293317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9" name="Oval 278">
            <a:extLst>
              <a:ext uri="{FF2B5EF4-FFF2-40B4-BE49-F238E27FC236}">
                <a16:creationId xmlns:a16="http://schemas.microsoft.com/office/drawing/2014/main" id="{29C1DDF0-380F-250E-DE99-5D9D1DF39A91}"/>
              </a:ext>
            </a:extLst>
          </p:cNvPr>
          <p:cNvSpPr/>
          <p:nvPr/>
        </p:nvSpPr>
        <p:spPr bwMode="auto">
          <a:xfrm>
            <a:off x="9317756" y="2966454"/>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0" name="Oval 279">
            <a:extLst>
              <a:ext uri="{FF2B5EF4-FFF2-40B4-BE49-F238E27FC236}">
                <a16:creationId xmlns:a16="http://schemas.microsoft.com/office/drawing/2014/main" id="{A3B1F608-A9FA-42B9-22D5-3629AF3F4C64}"/>
              </a:ext>
            </a:extLst>
          </p:cNvPr>
          <p:cNvSpPr/>
          <p:nvPr/>
        </p:nvSpPr>
        <p:spPr bwMode="auto">
          <a:xfrm>
            <a:off x="9498381" y="2903853"/>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1" name="Oval 280">
            <a:extLst>
              <a:ext uri="{FF2B5EF4-FFF2-40B4-BE49-F238E27FC236}">
                <a16:creationId xmlns:a16="http://schemas.microsoft.com/office/drawing/2014/main" id="{B0460F2D-66BE-1FF7-3338-878773FD8102}"/>
              </a:ext>
            </a:extLst>
          </p:cNvPr>
          <p:cNvSpPr/>
          <p:nvPr/>
        </p:nvSpPr>
        <p:spPr bwMode="auto">
          <a:xfrm>
            <a:off x="9675040" y="2937183"/>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2" name="Oval 281">
            <a:extLst>
              <a:ext uri="{FF2B5EF4-FFF2-40B4-BE49-F238E27FC236}">
                <a16:creationId xmlns:a16="http://schemas.microsoft.com/office/drawing/2014/main" id="{8F24B577-9C4A-E13F-DB80-0EAA18529C56}"/>
              </a:ext>
            </a:extLst>
          </p:cNvPr>
          <p:cNvSpPr/>
          <p:nvPr/>
        </p:nvSpPr>
        <p:spPr bwMode="auto">
          <a:xfrm>
            <a:off x="9844991" y="2931781"/>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3" name="Oval 282">
            <a:extLst>
              <a:ext uri="{FF2B5EF4-FFF2-40B4-BE49-F238E27FC236}">
                <a16:creationId xmlns:a16="http://schemas.microsoft.com/office/drawing/2014/main" id="{8AD1DECE-A975-C116-FB6E-4C58ED9000BF}"/>
              </a:ext>
            </a:extLst>
          </p:cNvPr>
          <p:cNvSpPr/>
          <p:nvPr/>
        </p:nvSpPr>
        <p:spPr bwMode="auto">
          <a:xfrm>
            <a:off x="10017971" y="290332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4" name="Oval 283">
            <a:extLst>
              <a:ext uri="{FF2B5EF4-FFF2-40B4-BE49-F238E27FC236}">
                <a16:creationId xmlns:a16="http://schemas.microsoft.com/office/drawing/2014/main" id="{0CD7616C-E7C0-4655-C733-75889A61FAEC}"/>
              </a:ext>
            </a:extLst>
          </p:cNvPr>
          <p:cNvSpPr/>
          <p:nvPr/>
        </p:nvSpPr>
        <p:spPr bwMode="auto">
          <a:xfrm>
            <a:off x="10367258" y="293317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5" name="Oval 284">
            <a:extLst>
              <a:ext uri="{FF2B5EF4-FFF2-40B4-BE49-F238E27FC236}">
                <a16:creationId xmlns:a16="http://schemas.microsoft.com/office/drawing/2014/main" id="{3A5FCC3D-EC62-9F6B-878E-B735540B8F46}"/>
              </a:ext>
            </a:extLst>
          </p:cNvPr>
          <p:cNvSpPr/>
          <p:nvPr/>
        </p:nvSpPr>
        <p:spPr bwMode="auto">
          <a:xfrm>
            <a:off x="10528680" y="3017077"/>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6" name="Oval 285">
            <a:extLst>
              <a:ext uri="{FF2B5EF4-FFF2-40B4-BE49-F238E27FC236}">
                <a16:creationId xmlns:a16="http://schemas.microsoft.com/office/drawing/2014/main" id="{B259E2ED-CDC5-9221-B8FA-0070E719CF7A}"/>
              </a:ext>
            </a:extLst>
          </p:cNvPr>
          <p:cNvSpPr/>
          <p:nvPr/>
        </p:nvSpPr>
        <p:spPr bwMode="auto">
          <a:xfrm>
            <a:off x="10696734" y="2867226"/>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7" name="Oval 286">
            <a:extLst>
              <a:ext uri="{FF2B5EF4-FFF2-40B4-BE49-F238E27FC236}">
                <a16:creationId xmlns:a16="http://schemas.microsoft.com/office/drawing/2014/main" id="{966C53BA-8E51-2A50-A875-3579792FC527}"/>
              </a:ext>
            </a:extLst>
          </p:cNvPr>
          <p:cNvSpPr/>
          <p:nvPr/>
        </p:nvSpPr>
        <p:spPr bwMode="auto">
          <a:xfrm>
            <a:off x="10874189" y="3088836"/>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8" name="Oval 287">
            <a:extLst>
              <a:ext uri="{FF2B5EF4-FFF2-40B4-BE49-F238E27FC236}">
                <a16:creationId xmlns:a16="http://schemas.microsoft.com/office/drawing/2014/main" id="{B1AF0C5A-0FF3-5BF3-A64D-05FE2BA1D9AB}"/>
              </a:ext>
            </a:extLst>
          </p:cNvPr>
          <p:cNvSpPr/>
          <p:nvPr/>
        </p:nvSpPr>
        <p:spPr bwMode="auto">
          <a:xfrm>
            <a:off x="11047256" y="2860725"/>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9" name="Oval 288">
            <a:extLst>
              <a:ext uri="{FF2B5EF4-FFF2-40B4-BE49-F238E27FC236}">
                <a16:creationId xmlns:a16="http://schemas.microsoft.com/office/drawing/2014/main" id="{0618E808-E723-FDDC-85E4-2CDA066CBFCD}"/>
              </a:ext>
            </a:extLst>
          </p:cNvPr>
          <p:cNvSpPr/>
          <p:nvPr/>
        </p:nvSpPr>
        <p:spPr bwMode="auto">
          <a:xfrm>
            <a:off x="11222983" y="2669925"/>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0" name="Oval 289">
            <a:extLst>
              <a:ext uri="{FF2B5EF4-FFF2-40B4-BE49-F238E27FC236}">
                <a16:creationId xmlns:a16="http://schemas.microsoft.com/office/drawing/2014/main" id="{707B1527-8858-0282-B580-602336A30A11}"/>
              </a:ext>
            </a:extLst>
          </p:cNvPr>
          <p:cNvSpPr/>
          <p:nvPr/>
        </p:nvSpPr>
        <p:spPr bwMode="auto">
          <a:xfrm>
            <a:off x="11395272" y="2756493"/>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1" name="Oval 290">
            <a:extLst>
              <a:ext uri="{FF2B5EF4-FFF2-40B4-BE49-F238E27FC236}">
                <a16:creationId xmlns:a16="http://schemas.microsoft.com/office/drawing/2014/main" id="{26416A74-A129-D847-10E6-E32D38B1912F}"/>
              </a:ext>
            </a:extLst>
          </p:cNvPr>
          <p:cNvSpPr/>
          <p:nvPr/>
        </p:nvSpPr>
        <p:spPr bwMode="auto">
          <a:xfrm>
            <a:off x="11563243" y="1997164"/>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92" name="Group 291">
            <a:extLst>
              <a:ext uri="{FF2B5EF4-FFF2-40B4-BE49-F238E27FC236}">
                <a16:creationId xmlns:a16="http://schemas.microsoft.com/office/drawing/2014/main" id="{3961D2E1-17E7-7EAD-A218-1E35A9C5E548}"/>
              </a:ext>
            </a:extLst>
          </p:cNvPr>
          <p:cNvGrpSpPr/>
          <p:nvPr/>
        </p:nvGrpSpPr>
        <p:grpSpPr>
          <a:xfrm>
            <a:off x="9121530" y="1996239"/>
            <a:ext cx="2502465" cy="2450592"/>
            <a:chOff x="9073270" y="2279291"/>
            <a:chExt cx="2502465" cy="2450592"/>
          </a:xfrm>
        </p:grpSpPr>
        <p:grpSp>
          <p:nvGrpSpPr>
            <p:cNvPr id="293" name="Group 292">
              <a:extLst>
                <a:ext uri="{FF2B5EF4-FFF2-40B4-BE49-F238E27FC236}">
                  <a16:creationId xmlns:a16="http://schemas.microsoft.com/office/drawing/2014/main" id="{C249C7AD-E302-42DE-173E-410A57E73516}"/>
                </a:ext>
              </a:extLst>
            </p:cNvPr>
            <p:cNvGrpSpPr/>
            <p:nvPr/>
          </p:nvGrpSpPr>
          <p:grpSpPr>
            <a:xfrm>
              <a:off x="9073270" y="3610554"/>
              <a:ext cx="118872" cy="777240"/>
              <a:chOff x="4091856" y="2999301"/>
              <a:chExt cx="118872" cy="436575"/>
            </a:xfrm>
          </p:grpSpPr>
          <p:cxnSp>
            <p:nvCxnSpPr>
              <p:cNvPr id="361" name="Straight Connector 360">
                <a:extLst>
                  <a:ext uri="{FF2B5EF4-FFF2-40B4-BE49-F238E27FC236}">
                    <a16:creationId xmlns:a16="http://schemas.microsoft.com/office/drawing/2014/main" id="{3784D003-961E-48AF-5DA7-FE3C012C0A71}"/>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645E53EE-6877-42BF-7B4C-C2ABA5098209}"/>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7AD8BC7C-A720-0F1C-C0BD-DF18D707CC9B}"/>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94" name="Group 293">
              <a:extLst>
                <a:ext uri="{FF2B5EF4-FFF2-40B4-BE49-F238E27FC236}">
                  <a16:creationId xmlns:a16="http://schemas.microsoft.com/office/drawing/2014/main" id="{D91900B4-58A1-E28A-1012-314385FEAFA6}"/>
                </a:ext>
              </a:extLst>
            </p:cNvPr>
            <p:cNvGrpSpPr/>
            <p:nvPr/>
          </p:nvGrpSpPr>
          <p:grpSpPr>
            <a:xfrm>
              <a:off x="9248023" y="3578481"/>
              <a:ext cx="118872" cy="822960"/>
              <a:chOff x="4091856" y="2999301"/>
              <a:chExt cx="118872" cy="436575"/>
            </a:xfrm>
          </p:grpSpPr>
          <p:cxnSp>
            <p:nvCxnSpPr>
              <p:cNvPr id="358" name="Straight Connector 357">
                <a:extLst>
                  <a:ext uri="{FF2B5EF4-FFF2-40B4-BE49-F238E27FC236}">
                    <a16:creationId xmlns:a16="http://schemas.microsoft.com/office/drawing/2014/main" id="{95BE824F-467B-9E43-92DA-9247249067FF}"/>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03D3ACBA-0F68-CEA0-462D-4A9B7793F0DB}"/>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A0BCA93F-E919-7F28-DE8C-A76F787D166D}"/>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95" name="Group 294">
              <a:extLst>
                <a:ext uri="{FF2B5EF4-FFF2-40B4-BE49-F238E27FC236}">
                  <a16:creationId xmlns:a16="http://schemas.microsoft.com/office/drawing/2014/main" id="{B89AA780-26E8-DEA7-AD14-F44B5D0A2F85}"/>
                </a:ext>
              </a:extLst>
            </p:cNvPr>
            <p:cNvGrpSpPr/>
            <p:nvPr/>
          </p:nvGrpSpPr>
          <p:grpSpPr>
            <a:xfrm>
              <a:off x="9419554" y="3700818"/>
              <a:ext cx="118872" cy="795528"/>
              <a:chOff x="4091856" y="2999301"/>
              <a:chExt cx="118872" cy="436575"/>
            </a:xfrm>
          </p:grpSpPr>
          <p:cxnSp>
            <p:nvCxnSpPr>
              <p:cNvPr id="355" name="Straight Connector 354">
                <a:extLst>
                  <a:ext uri="{FF2B5EF4-FFF2-40B4-BE49-F238E27FC236}">
                    <a16:creationId xmlns:a16="http://schemas.microsoft.com/office/drawing/2014/main" id="{6471408E-AD64-45A0-577B-A7165C1C250F}"/>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BE564296-FF8F-EB65-2913-A2BF249A0C6C}"/>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7D1027D6-8622-28C0-5693-22A0380351F0}"/>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96" name="Group 295">
              <a:extLst>
                <a:ext uri="{FF2B5EF4-FFF2-40B4-BE49-F238E27FC236}">
                  <a16:creationId xmlns:a16="http://schemas.microsoft.com/office/drawing/2014/main" id="{3AD4FBFA-E620-4E0A-264F-59F5B6DB59D5}"/>
                </a:ext>
              </a:extLst>
            </p:cNvPr>
            <p:cNvGrpSpPr/>
            <p:nvPr/>
          </p:nvGrpSpPr>
          <p:grpSpPr>
            <a:xfrm>
              <a:off x="9599020" y="3661408"/>
              <a:ext cx="118872" cy="594360"/>
              <a:chOff x="4091856" y="2999301"/>
              <a:chExt cx="118872" cy="436575"/>
            </a:xfrm>
          </p:grpSpPr>
          <p:cxnSp>
            <p:nvCxnSpPr>
              <p:cNvPr id="352" name="Straight Connector 351">
                <a:extLst>
                  <a:ext uri="{FF2B5EF4-FFF2-40B4-BE49-F238E27FC236}">
                    <a16:creationId xmlns:a16="http://schemas.microsoft.com/office/drawing/2014/main" id="{FFD03CE5-1C05-3BB1-353D-955C26E1D3D0}"/>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B40A19DF-09B8-C982-6A22-70F50D4ACE55}"/>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A21E30F0-DB5D-32A6-AFF8-CB0D90210B17}"/>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97" name="Group 296">
              <a:extLst>
                <a:ext uri="{FF2B5EF4-FFF2-40B4-BE49-F238E27FC236}">
                  <a16:creationId xmlns:a16="http://schemas.microsoft.com/office/drawing/2014/main" id="{1F52FB4D-E26B-EABD-B513-17F9DC494792}"/>
                </a:ext>
              </a:extLst>
            </p:cNvPr>
            <p:cNvGrpSpPr/>
            <p:nvPr/>
          </p:nvGrpSpPr>
          <p:grpSpPr>
            <a:xfrm>
              <a:off x="9771430" y="3743177"/>
              <a:ext cx="118872" cy="502920"/>
              <a:chOff x="4091856" y="2999301"/>
              <a:chExt cx="118872" cy="436575"/>
            </a:xfrm>
          </p:grpSpPr>
          <p:cxnSp>
            <p:nvCxnSpPr>
              <p:cNvPr id="349" name="Straight Connector 348">
                <a:extLst>
                  <a:ext uri="{FF2B5EF4-FFF2-40B4-BE49-F238E27FC236}">
                    <a16:creationId xmlns:a16="http://schemas.microsoft.com/office/drawing/2014/main" id="{4B3BD274-6DEE-F53C-EED2-427E3B47A1A9}"/>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82A4BC70-0422-B939-7C43-1596B0E85B5A}"/>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CB1F5D13-8247-C03B-41A8-2C90DC0A75CE}"/>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98" name="Group 297">
              <a:extLst>
                <a:ext uri="{FF2B5EF4-FFF2-40B4-BE49-F238E27FC236}">
                  <a16:creationId xmlns:a16="http://schemas.microsoft.com/office/drawing/2014/main" id="{7DCBDD89-4820-F8C1-8AA7-F5B174D33BC1}"/>
                </a:ext>
              </a:extLst>
            </p:cNvPr>
            <p:cNvGrpSpPr/>
            <p:nvPr/>
          </p:nvGrpSpPr>
          <p:grpSpPr>
            <a:xfrm>
              <a:off x="9938644" y="3529080"/>
              <a:ext cx="118872" cy="804672"/>
              <a:chOff x="4091856" y="2999301"/>
              <a:chExt cx="118872" cy="436575"/>
            </a:xfrm>
          </p:grpSpPr>
          <p:cxnSp>
            <p:nvCxnSpPr>
              <p:cNvPr id="346" name="Straight Connector 345">
                <a:extLst>
                  <a:ext uri="{FF2B5EF4-FFF2-40B4-BE49-F238E27FC236}">
                    <a16:creationId xmlns:a16="http://schemas.microsoft.com/office/drawing/2014/main" id="{302F038D-4692-7DC3-6A9E-0416E6275600}"/>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2E77F63F-ED95-3701-E2E3-B48B526F926A}"/>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0ADB93C5-7E85-B4DC-55DC-C941F599F8B8}"/>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99" name="Group 298">
              <a:extLst>
                <a:ext uri="{FF2B5EF4-FFF2-40B4-BE49-F238E27FC236}">
                  <a16:creationId xmlns:a16="http://schemas.microsoft.com/office/drawing/2014/main" id="{D0BD5B77-B5B0-6EE4-BE52-ECCE9688502D}"/>
                </a:ext>
              </a:extLst>
            </p:cNvPr>
            <p:cNvGrpSpPr/>
            <p:nvPr/>
          </p:nvGrpSpPr>
          <p:grpSpPr>
            <a:xfrm>
              <a:off x="10109737" y="3469550"/>
              <a:ext cx="118872" cy="640080"/>
              <a:chOff x="4091856" y="2999301"/>
              <a:chExt cx="118872" cy="436575"/>
            </a:xfrm>
          </p:grpSpPr>
          <p:cxnSp>
            <p:nvCxnSpPr>
              <p:cNvPr id="343" name="Straight Connector 342">
                <a:extLst>
                  <a:ext uri="{FF2B5EF4-FFF2-40B4-BE49-F238E27FC236}">
                    <a16:creationId xmlns:a16="http://schemas.microsoft.com/office/drawing/2014/main" id="{233687FD-4E2A-F9BA-0553-913DEDB277EF}"/>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C1185F30-D147-D980-78D8-0C23F2C44854}"/>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2DB93D0F-8FD7-A6EC-9F04-E45A93C3EF2A}"/>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0" name="Group 299">
              <a:extLst>
                <a:ext uri="{FF2B5EF4-FFF2-40B4-BE49-F238E27FC236}">
                  <a16:creationId xmlns:a16="http://schemas.microsoft.com/office/drawing/2014/main" id="{F35ED00F-4CD9-B839-4A8C-1457C4D71188}"/>
                </a:ext>
              </a:extLst>
            </p:cNvPr>
            <p:cNvGrpSpPr/>
            <p:nvPr/>
          </p:nvGrpSpPr>
          <p:grpSpPr>
            <a:xfrm>
              <a:off x="10289511" y="3429000"/>
              <a:ext cx="118872" cy="1088136"/>
              <a:chOff x="4091856" y="2999301"/>
              <a:chExt cx="118872" cy="436575"/>
            </a:xfrm>
          </p:grpSpPr>
          <p:cxnSp>
            <p:nvCxnSpPr>
              <p:cNvPr id="340" name="Straight Connector 339">
                <a:extLst>
                  <a:ext uri="{FF2B5EF4-FFF2-40B4-BE49-F238E27FC236}">
                    <a16:creationId xmlns:a16="http://schemas.microsoft.com/office/drawing/2014/main" id="{9C200C0A-B0BE-6F3F-32CA-3AF3F49B51C6}"/>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354121FA-98AE-7250-BF42-FF520C1712F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1FE663C3-E108-905A-810D-26F4DB416C81}"/>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1" name="Group 300">
              <a:extLst>
                <a:ext uri="{FF2B5EF4-FFF2-40B4-BE49-F238E27FC236}">
                  <a16:creationId xmlns:a16="http://schemas.microsoft.com/office/drawing/2014/main" id="{B5A6B7D5-312F-7E6B-226F-C97862A05621}"/>
                </a:ext>
              </a:extLst>
            </p:cNvPr>
            <p:cNvGrpSpPr/>
            <p:nvPr/>
          </p:nvGrpSpPr>
          <p:grpSpPr>
            <a:xfrm>
              <a:off x="10454590" y="3666692"/>
              <a:ext cx="118872" cy="448056"/>
              <a:chOff x="4091856" y="2999301"/>
              <a:chExt cx="118872" cy="436575"/>
            </a:xfrm>
          </p:grpSpPr>
          <p:cxnSp>
            <p:nvCxnSpPr>
              <p:cNvPr id="337" name="Straight Connector 336">
                <a:extLst>
                  <a:ext uri="{FF2B5EF4-FFF2-40B4-BE49-F238E27FC236}">
                    <a16:creationId xmlns:a16="http://schemas.microsoft.com/office/drawing/2014/main" id="{3114DE25-8F1E-A0B9-8B87-32171A15EC3C}"/>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F9291E40-1B71-F166-344E-849C614BB695}"/>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43E57EA5-9380-0AFC-3A09-845E77E9FF19}"/>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2" name="Group 301">
              <a:extLst>
                <a:ext uri="{FF2B5EF4-FFF2-40B4-BE49-F238E27FC236}">
                  <a16:creationId xmlns:a16="http://schemas.microsoft.com/office/drawing/2014/main" id="{7BE1FA21-DB70-848E-5D57-7676316CE9F1}"/>
                </a:ext>
              </a:extLst>
            </p:cNvPr>
            <p:cNvGrpSpPr/>
            <p:nvPr/>
          </p:nvGrpSpPr>
          <p:grpSpPr>
            <a:xfrm>
              <a:off x="10620377" y="3754613"/>
              <a:ext cx="118872" cy="292608"/>
              <a:chOff x="4091856" y="2999301"/>
              <a:chExt cx="118872" cy="436575"/>
            </a:xfrm>
          </p:grpSpPr>
          <p:cxnSp>
            <p:nvCxnSpPr>
              <p:cNvPr id="334" name="Straight Connector 333">
                <a:extLst>
                  <a:ext uri="{FF2B5EF4-FFF2-40B4-BE49-F238E27FC236}">
                    <a16:creationId xmlns:a16="http://schemas.microsoft.com/office/drawing/2014/main" id="{19F5BFFB-5584-2BFE-75E1-86C6000EFCE6}"/>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4E13ADA9-2813-747B-B3BE-AF56A8668E65}"/>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ED3FD4EF-464A-EAC9-CC53-CEF4FEB05019}"/>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3" name="Group 302">
              <a:extLst>
                <a:ext uri="{FF2B5EF4-FFF2-40B4-BE49-F238E27FC236}">
                  <a16:creationId xmlns:a16="http://schemas.microsoft.com/office/drawing/2014/main" id="{E82B4248-4FC0-C40D-A6A1-22AC00BFC8F7}"/>
                </a:ext>
              </a:extLst>
            </p:cNvPr>
            <p:cNvGrpSpPr/>
            <p:nvPr/>
          </p:nvGrpSpPr>
          <p:grpSpPr>
            <a:xfrm>
              <a:off x="10802975" y="3353623"/>
              <a:ext cx="118872" cy="795528"/>
              <a:chOff x="4091856" y="2999301"/>
              <a:chExt cx="118872" cy="436575"/>
            </a:xfrm>
          </p:grpSpPr>
          <p:cxnSp>
            <p:nvCxnSpPr>
              <p:cNvPr id="331" name="Straight Connector 330">
                <a:extLst>
                  <a:ext uri="{FF2B5EF4-FFF2-40B4-BE49-F238E27FC236}">
                    <a16:creationId xmlns:a16="http://schemas.microsoft.com/office/drawing/2014/main" id="{A1049CD6-2F08-8C61-D6F1-1BA1CB1BEC4E}"/>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DD4DFC46-227C-25ED-FD6F-D10F1DDC4D8E}"/>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956200DE-07B6-CFD2-255A-0FEEBE11A583}"/>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4" name="Group 303">
              <a:extLst>
                <a:ext uri="{FF2B5EF4-FFF2-40B4-BE49-F238E27FC236}">
                  <a16:creationId xmlns:a16="http://schemas.microsoft.com/office/drawing/2014/main" id="{88D4A39A-BC50-68BD-F349-430EB3011F09}"/>
                </a:ext>
              </a:extLst>
            </p:cNvPr>
            <p:cNvGrpSpPr/>
            <p:nvPr/>
          </p:nvGrpSpPr>
          <p:grpSpPr>
            <a:xfrm>
              <a:off x="10966004" y="3215997"/>
              <a:ext cx="118872" cy="1225296"/>
              <a:chOff x="4091856" y="2999301"/>
              <a:chExt cx="118872" cy="436575"/>
            </a:xfrm>
          </p:grpSpPr>
          <p:cxnSp>
            <p:nvCxnSpPr>
              <p:cNvPr id="328" name="Straight Connector 327">
                <a:extLst>
                  <a:ext uri="{FF2B5EF4-FFF2-40B4-BE49-F238E27FC236}">
                    <a16:creationId xmlns:a16="http://schemas.microsoft.com/office/drawing/2014/main" id="{46297313-91FD-9FCE-F5DB-D49A267563ED}"/>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294ADAB6-3F76-ADBF-4322-12B951F0BFF6}"/>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EF169A31-CF04-4A4F-FF61-C3BBA504F320}"/>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5" name="Group 304">
              <a:extLst>
                <a:ext uri="{FF2B5EF4-FFF2-40B4-BE49-F238E27FC236}">
                  <a16:creationId xmlns:a16="http://schemas.microsoft.com/office/drawing/2014/main" id="{ED54EE13-C65B-A793-31A9-ECBF3B68E01E}"/>
                </a:ext>
              </a:extLst>
            </p:cNvPr>
            <p:cNvGrpSpPr/>
            <p:nvPr/>
          </p:nvGrpSpPr>
          <p:grpSpPr>
            <a:xfrm>
              <a:off x="11321222" y="3350475"/>
              <a:ext cx="118872" cy="649224"/>
              <a:chOff x="4091856" y="2999301"/>
              <a:chExt cx="118872" cy="436575"/>
            </a:xfrm>
          </p:grpSpPr>
          <p:cxnSp>
            <p:nvCxnSpPr>
              <p:cNvPr id="325" name="Straight Connector 324">
                <a:extLst>
                  <a:ext uri="{FF2B5EF4-FFF2-40B4-BE49-F238E27FC236}">
                    <a16:creationId xmlns:a16="http://schemas.microsoft.com/office/drawing/2014/main" id="{095DD765-CD99-983F-12AE-356D05BC167E}"/>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9209E1ED-53B6-007C-7249-C3F135E827E8}"/>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07BEF303-81D3-FBF6-0BEB-EF92A4BD3809}"/>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6" name="Group 305">
              <a:extLst>
                <a:ext uri="{FF2B5EF4-FFF2-40B4-BE49-F238E27FC236}">
                  <a16:creationId xmlns:a16="http://schemas.microsoft.com/office/drawing/2014/main" id="{E2BD4D8F-3FD2-BD6D-F58F-AEAE050196DE}"/>
                </a:ext>
              </a:extLst>
            </p:cNvPr>
            <p:cNvGrpSpPr/>
            <p:nvPr/>
          </p:nvGrpSpPr>
          <p:grpSpPr>
            <a:xfrm>
              <a:off x="11142251" y="2279291"/>
              <a:ext cx="118872" cy="2450592"/>
              <a:chOff x="4091856" y="2999301"/>
              <a:chExt cx="118872" cy="436575"/>
            </a:xfrm>
          </p:grpSpPr>
          <p:cxnSp>
            <p:nvCxnSpPr>
              <p:cNvPr id="322" name="Straight Connector 321">
                <a:extLst>
                  <a:ext uri="{FF2B5EF4-FFF2-40B4-BE49-F238E27FC236}">
                    <a16:creationId xmlns:a16="http://schemas.microsoft.com/office/drawing/2014/main" id="{ADBCEDB5-3B44-E165-2330-C1B826053255}"/>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C28E3C0D-1385-AA86-ABD3-13BF39098C5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460D299A-B40F-9582-089E-48F2447C310B}"/>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sp>
          <p:nvSpPr>
            <p:cNvPr id="307" name="Oval 306">
              <a:extLst>
                <a:ext uri="{FF2B5EF4-FFF2-40B4-BE49-F238E27FC236}">
                  <a16:creationId xmlns:a16="http://schemas.microsoft.com/office/drawing/2014/main" id="{4A33A4C6-25AC-355F-367E-437E3C54244C}"/>
                </a:ext>
              </a:extLst>
            </p:cNvPr>
            <p:cNvSpPr/>
            <p:nvPr/>
          </p:nvSpPr>
          <p:spPr bwMode="auto">
            <a:xfrm>
              <a:off x="9099200" y="3968132"/>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8" name="Oval 307">
              <a:extLst>
                <a:ext uri="{FF2B5EF4-FFF2-40B4-BE49-F238E27FC236}">
                  <a16:creationId xmlns:a16="http://schemas.microsoft.com/office/drawing/2014/main" id="{708EC3C0-0554-8B4A-B035-3B64220A6A3A}"/>
                </a:ext>
              </a:extLst>
            </p:cNvPr>
            <p:cNvSpPr/>
            <p:nvPr/>
          </p:nvSpPr>
          <p:spPr bwMode="auto">
            <a:xfrm>
              <a:off x="9269496" y="3972832"/>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9" name="Oval 308">
              <a:extLst>
                <a:ext uri="{FF2B5EF4-FFF2-40B4-BE49-F238E27FC236}">
                  <a16:creationId xmlns:a16="http://schemas.microsoft.com/office/drawing/2014/main" id="{311E2A84-44A9-C2AF-60E5-2F434DC56D42}"/>
                </a:ext>
              </a:extLst>
            </p:cNvPr>
            <p:cNvSpPr/>
            <p:nvPr/>
          </p:nvSpPr>
          <p:spPr bwMode="auto">
            <a:xfrm>
              <a:off x="9450121" y="4074397"/>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0" name="Oval 309">
              <a:extLst>
                <a:ext uri="{FF2B5EF4-FFF2-40B4-BE49-F238E27FC236}">
                  <a16:creationId xmlns:a16="http://schemas.microsoft.com/office/drawing/2014/main" id="{4700026E-420F-B599-B494-938C6D76E6BE}"/>
                </a:ext>
              </a:extLst>
            </p:cNvPr>
            <p:cNvSpPr/>
            <p:nvPr/>
          </p:nvSpPr>
          <p:spPr bwMode="auto">
            <a:xfrm>
              <a:off x="9626780" y="3940386"/>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1" name="Oval 310">
              <a:extLst>
                <a:ext uri="{FF2B5EF4-FFF2-40B4-BE49-F238E27FC236}">
                  <a16:creationId xmlns:a16="http://schemas.microsoft.com/office/drawing/2014/main" id="{D6C57287-FC45-80BD-F194-0DC8AC92F98B}"/>
                </a:ext>
              </a:extLst>
            </p:cNvPr>
            <p:cNvSpPr/>
            <p:nvPr/>
          </p:nvSpPr>
          <p:spPr bwMode="auto">
            <a:xfrm>
              <a:off x="9796731" y="3966734"/>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2" name="Oval 311">
              <a:extLst>
                <a:ext uri="{FF2B5EF4-FFF2-40B4-BE49-F238E27FC236}">
                  <a16:creationId xmlns:a16="http://schemas.microsoft.com/office/drawing/2014/main" id="{332C5A7B-7C49-E06F-0304-75F2F4720D8A}"/>
                </a:ext>
              </a:extLst>
            </p:cNvPr>
            <p:cNvSpPr/>
            <p:nvPr/>
          </p:nvSpPr>
          <p:spPr bwMode="auto">
            <a:xfrm>
              <a:off x="9969711" y="3905268"/>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3" name="Oval 312">
              <a:extLst>
                <a:ext uri="{FF2B5EF4-FFF2-40B4-BE49-F238E27FC236}">
                  <a16:creationId xmlns:a16="http://schemas.microsoft.com/office/drawing/2014/main" id="{6EBF61F8-A3FF-4138-0928-AEF0EBB91E4D}"/>
                </a:ext>
              </a:extLst>
            </p:cNvPr>
            <p:cNvSpPr/>
            <p:nvPr/>
          </p:nvSpPr>
          <p:spPr bwMode="auto">
            <a:xfrm>
              <a:off x="10315799" y="3942076"/>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4" name="Oval 313">
              <a:extLst>
                <a:ext uri="{FF2B5EF4-FFF2-40B4-BE49-F238E27FC236}">
                  <a16:creationId xmlns:a16="http://schemas.microsoft.com/office/drawing/2014/main" id="{F8829544-FECC-0DEE-0C0A-99B0BBFB8582}"/>
                </a:ext>
              </a:extLst>
            </p:cNvPr>
            <p:cNvSpPr/>
            <p:nvPr/>
          </p:nvSpPr>
          <p:spPr bwMode="auto">
            <a:xfrm>
              <a:off x="10480420" y="3866509"/>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5" name="Oval 314">
              <a:extLst>
                <a:ext uri="{FF2B5EF4-FFF2-40B4-BE49-F238E27FC236}">
                  <a16:creationId xmlns:a16="http://schemas.microsoft.com/office/drawing/2014/main" id="{D5A29508-FB22-9549-F166-C922064B1EB8}"/>
                </a:ext>
              </a:extLst>
            </p:cNvPr>
            <p:cNvSpPr/>
            <p:nvPr/>
          </p:nvSpPr>
          <p:spPr bwMode="auto">
            <a:xfrm>
              <a:off x="10648474" y="3884957"/>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6" name="Oval 315">
              <a:extLst>
                <a:ext uri="{FF2B5EF4-FFF2-40B4-BE49-F238E27FC236}">
                  <a16:creationId xmlns:a16="http://schemas.microsoft.com/office/drawing/2014/main" id="{FD8FCF2B-3862-AC4E-39DA-351D54493A23}"/>
                </a:ext>
              </a:extLst>
            </p:cNvPr>
            <p:cNvSpPr/>
            <p:nvPr/>
          </p:nvSpPr>
          <p:spPr bwMode="auto">
            <a:xfrm>
              <a:off x="10825929" y="3735124"/>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 name="Oval 316">
              <a:extLst>
                <a:ext uri="{FF2B5EF4-FFF2-40B4-BE49-F238E27FC236}">
                  <a16:creationId xmlns:a16="http://schemas.microsoft.com/office/drawing/2014/main" id="{B57A8484-7024-283A-F94C-BC7E0FE098E4}"/>
                </a:ext>
              </a:extLst>
            </p:cNvPr>
            <p:cNvSpPr/>
            <p:nvPr/>
          </p:nvSpPr>
          <p:spPr bwMode="auto">
            <a:xfrm>
              <a:off x="10998996" y="3802034"/>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 name="Oval 317">
              <a:extLst>
                <a:ext uri="{FF2B5EF4-FFF2-40B4-BE49-F238E27FC236}">
                  <a16:creationId xmlns:a16="http://schemas.microsoft.com/office/drawing/2014/main" id="{8CEEE1F2-9CC2-DB0A-1696-1E2CE6E7DFBC}"/>
                </a:ext>
              </a:extLst>
            </p:cNvPr>
            <p:cNvSpPr/>
            <p:nvPr/>
          </p:nvSpPr>
          <p:spPr bwMode="auto">
            <a:xfrm>
              <a:off x="11174723" y="3490613"/>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 name="Oval 318">
              <a:extLst>
                <a:ext uri="{FF2B5EF4-FFF2-40B4-BE49-F238E27FC236}">
                  <a16:creationId xmlns:a16="http://schemas.microsoft.com/office/drawing/2014/main" id="{4598A97E-017C-3832-9AF2-03EF1265FD28}"/>
                </a:ext>
              </a:extLst>
            </p:cNvPr>
            <p:cNvSpPr/>
            <p:nvPr/>
          </p:nvSpPr>
          <p:spPr bwMode="auto">
            <a:xfrm>
              <a:off x="11347012" y="3653410"/>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0" name="Oval 319">
              <a:extLst>
                <a:ext uri="{FF2B5EF4-FFF2-40B4-BE49-F238E27FC236}">
                  <a16:creationId xmlns:a16="http://schemas.microsoft.com/office/drawing/2014/main" id="{6DBE42F0-0A87-55E0-B23B-6F0606E91745}"/>
                </a:ext>
              </a:extLst>
            </p:cNvPr>
            <p:cNvSpPr/>
            <p:nvPr/>
          </p:nvSpPr>
          <p:spPr bwMode="auto">
            <a:xfrm>
              <a:off x="11514983" y="3826815"/>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1" name="Oval 320">
              <a:extLst>
                <a:ext uri="{FF2B5EF4-FFF2-40B4-BE49-F238E27FC236}">
                  <a16:creationId xmlns:a16="http://schemas.microsoft.com/office/drawing/2014/main" id="{EBE7DDD7-6090-645D-B6FD-333CDFCFF33D}"/>
                </a:ext>
              </a:extLst>
            </p:cNvPr>
            <p:cNvSpPr/>
            <p:nvPr/>
          </p:nvSpPr>
          <p:spPr bwMode="auto">
            <a:xfrm>
              <a:off x="10139248" y="3772682"/>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64" name="Oval 363">
            <a:extLst>
              <a:ext uri="{FF2B5EF4-FFF2-40B4-BE49-F238E27FC236}">
                <a16:creationId xmlns:a16="http://schemas.microsoft.com/office/drawing/2014/main" id="{DD9A1D1A-EAC0-CF98-087B-78B9581DD713}"/>
              </a:ext>
            </a:extLst>
          </p:cNvPr>
          <p:cNvSpPr/>
          <p:nvPr/>
        </p:nvSpPr>
        <p:spPr bwMode="auto">
          <a:xfrm>
            <a:off x="10187508" y="306477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65" name="Group 364">
            <a:extLst>
              <a:ext uri="{FF2B5EF4-FFF2-40B4-BE49-F238E27FC236}">
                <a16:creationId xmlns:a16="http://schemas.microsoft.com/office/drawing/2014/main" id="{ACDCDD17-8C51-3763-C743-EE82CF1D8E4F}"/>
              </a:ext>
            </a:extLst>
          </p:cNvPr>
          <p:cNvGrpSpPr/>
          <p:nvPr/>
        </p:nvGrpSpPr>
        <p:grpSpPr>
          <a:xfrm>
            <a:off x="7060180" y="2901875"/>
            <a:ext cx="1979564" cy="825488"/>
            <a:chOff x="7011920" y="3184927"/>
            <a:chExt cx="1979564" cy="825488"/>
          </a:xfrm>
        </p:grpSpPr>
        <p:grpSp>
          <p:nvGrpSpPr>
            <p:cNvPr id="366" name="Group 365">
              <a:extLst>
                <a:ext uri="{FF2B5EF4-FFF2-40B4-BE49-F238E27FC236}">
                  <a16:creationId xmlns:a16="http://schemas.microsoft.com/office/drawing/2014/main" id="{DE55B97E-DDC7-F40B-5717-E087E6C5B244}"/>
                </a:ext>
              </a:extLst>
            </p:cNvPr>
            <p:cNvGrpSpPr/>
            <p:nvPr/>
          </p:nvGrpSpPr>
          <p:grpSpPr>
            <a:xfrm>
              <a:off x="7011920" y="3403144"/>
              <a:ext cx="118872" cy="338328"/>
              <a:chOff x="4091856" y="2999301"/>
              <a:chExt cx="118872" cy="436575"/>
            </a:xfrm>
          </p:grpSpPr>
          <p:cxnSp>
            <p:nvCxnSpPr>
              <p:cNvPr id="411" name="Straight Connector 410">
                <a:extLst>
                  <a:ext uri="{FF2B5EF4-FFF2-40B4-BE49-F238E27FC236}">
                    <a16:creationId xmlns:a16="http://schemas.microsoft.com/office/drawing/2014/main" id="{04D199E1-4549-106D-C301-60F1F0A9477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A4A19523-541E-2995-747C-FC4D6EA4000C}"/>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E17C9E0F-3B9D-66AF-3470-C4F0720D22CD}"/>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67" name="Group 366">
              <a:extLst>
                <a:ext uri="{FF2B5EF4-FFF2-40B4-BE49-F238E27FC236}">
                  <a16:creationId xmlns:a16="http://schemas.microsoft.com/office/drawing/2014/main" id="{757AB5A6-EBE4-B869-0A2E-E1A025561545}"/>
                </a:ext>
              </a:extLst>
            </p:cNvPr>
            <p:cNvGrpSpPr/>
            <p:nvPr/>
          </p:nvGrpSpPr>
          <p:grpSpPr>
            <a:xfrm>
              <a:off x="7191380" y="3482108"/>
              <a:ext cx="118872" cy="347472"/>
              <a:chOff x="4091856" y="2999301"/>
              <a:chExt cx="118872" cy="436575"/>
            </a:xfrm>
          </p:grpSpPr>
          <p:cxnSp>
            <p:nvCxnSpPr>
              <p:cNvPr id="408" name="Straight Connector 407">
                <a:extLst>
                  <a:ext uri="{FF2B5EF4-FFF2-40B4-BE49-F238E27FC236}">
                    <a16:creationId xmlns:a16="http://schemas.microsoft.com/office/drawing/2014/main" id="{5D23DF13-98B5-6CAC-5433-9C9E7298602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438AD3E5-F570-B7B8-2A9A-0AC0F4EA9928}"/>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05E17463-4D1F-ECB3-95D1-DA057F1BB685}"/>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68" name="Group 367">
              <a:extLst>
                <a:ext uri="{FF2B5EF4-FFF2-40B4-BE49-F238E27FC236}">
                  <a16:creationId xmlns:a16="http://schemas.microsoft.com/office/drawing/2014/main" id="{6F3E9B8C-A361-E0B3-1241-4C2B1F04AFB2}"/>
                </a:ext>
              </a:extLst>
            </p:cNvPr>
            <p:cNvGrpSpPr/>
            <p:nvPr/>
          </p:nvGrpSpPr>
          <p:grpSpPr>
            <a:xfrm>
              <a:off x="7361451" y="3472357"/>
              <a:ext cx="118872" cy="374904"/>
              <a:chOff x="4091856" y="2999301"/>
              <a:chExt cx="118872" cy="436575"/>
            </a:xfrm>
          </p:grpSpPr>
          <p:cxnSp>
            <p:nvCxnSpPr>
              <p:cNvPr id="405" name="Straight Connector 404">
                <a:extLst>
                  <a:ext uri="{FF2B5EF4-FFF2-40B4-BE49-F238E27FC236}">
                    <a16:creationId xmlns:a16="http://schemas.microsoft.com/office/drawing/2014/main" id="{2EB0CA43-11B8-7F25-473C-32B446C798F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60BDA959-7C96-2CA1-3D90-22A2D1220A5B}"/>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A1C4D380-7010-F833-6F57-7DFB3A85C539}"/>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69" name="Group 368">
              <a:extLst>
                <a:ext uri="{FF2B5EF4-FFF2-40B4-BE49-F238E27FC236}">
                  <a16:creationId xmlns:a16="http://schemas.microsoft.com/office/drawing/2014/main" id="{B6D69872-C45F-46F5-5A50-30200B9C6173}"/>
                </a:ext>
              </a:extLst>
            </p:cNvPr>
            <p:cNvGrpSpPr/>
            <p:nvPr/>
          </p:nvGrpSpPr>
          <p:grpSpPr>
            <a:xfrm>
              <a:off x="7529692" y="3523906"/>
              <a:ext cx="118872" cy="320040"/>
              <a:chOff x="4091856" y="2999301"/>
              <a:chExt cx="118872" cy="436575"/>
            </a:xfrm>
          </p:grpSpPr>
          <p:cxnSp>
            <p:nvCxnSpPr>
              <p:cNvPr id="402" name="Straight Connector 401">
                <a:extLst>
                  <a:ext uri="{FF2B5EF4-FFF2-40B4-BE49-F238E27FC236}">
                    <a16:creationId xmlns:a16="http://schemas.microsoft.com/office/drawing/2014/main" id="{25D19BEC-AA22-6F99-1AD7-2B5617ADBFE1}"/>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4F872766-2B48-184A-B7CC-CB5D98BDE0EA}"/>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4" name="Straight Connector 403">
                <a:extLst>
                  <a:ext uri="{FF2B5EF4-FFF2-40B4-BE49-F238E27FC236}">
                    <a16:creationId xmlns:a16="http://schemas.microsoft.com/office/drawing/2014/main" id="{1C66F6C5-0843-0722-A8F5-3951BAD8C8B5}"/>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70" name="Group 369">
              <a:extLst>
                <a:ext uri="{FF2B5EF4-FFF2-40B4-BE49-F238E27FC236}">
                  <a16:creationId xmlns:a16="http://schemas.microsoft.com/office/drawing/2014/main" id="{BBC4F19F-44EA-3C84-6CA3-DE200DEB26C3}"/>
                </a:ext>
              </a:extLst>
            </p:cNvPr>
            <p:cNvGrpSpPr/>
            <p:nvPr/>
          </p:nvGrpSpPr>
          <p:grpSpPr>
            <a:xfrm>
              <a:off x="7704431" y="3532685"/>
              <a:ext cx="118872" cy="457200"/>
              <a:chOff x="4091856" y="2999301"/>
              <a:chExt cx="118872" cy="436575"/>
            </a:xfrm>
          </p:grpSpPr>
          <p:cxnSp>
            <p:nvCxnSpPr>
              <p:cNvPr id="399" name="Straight Connector 398">
                <a:extLst>
                  <a:ext uri="{FF2B5EF4-FFF2-40B4-BE49-F238E27FC236}">
                    <a16:creationId xmlns:a16="http://schemas.microsoft.com/office/drawing/2014/main" id="{349D843E-6269-38DC-6C84-FB4806902B9B}"/>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F75A746D-7788-BF72-92DB-33EABB59EFE1}"/>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A8DC8177-8313-6BAE-80F6-D5BFF807EA92}"/>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71" name="Group 370">
              <a:extLst>
                <a:ext uri="{FF2B5EF4-FFF2-40B4-BE49-F238E27FC236}">
                  <a16:creationId xmlns:a16="http://schemas.microsoft.com/office/drawing/2014/main" id="{0941EE2B-C3C6-6542-110D-5E4CBAAD2D6F}"/>
                </a:ext>
              </a:extLst>
            </p:cNvPr>
            <p:cNvGrpSpPr/>
            <p:nvPr/>
          </p:nvGrpSpPr>
          <p:grpSpPr>
            <a:xfrm>
              <a:off x="7869831" y="3461775"/>
              <a:ext cx="118872" cy="548640"/>
              <a:chOff x="4091856" y="2999301"/>
              <a:chExt cx="118872" cy="436575"/>
            </a:xfrm>
          </p:grpSpPr>
          <p:cxnSp>
            <p:nvCxnSpPr>
              <p:cNvPr id="396" name="Straight Connector 395">
                <a:extLst>
                  <a:ext uri="{FF2B5EF4-FFF2-40B4-BE49-F238E27FC236}">
                    <a16:creationId xmlns:a16="http://schemas.microsoft.com/office/drawing/2014/main" id="{CC27A847-490F-5464-92ED-250F1150F9A9}"/>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8BBF34DA-F31A-E6FC-7E76-C72CEF782B96}"/>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9F32DF7E-9AE7-091F-3006-9EC808D5869D}"/>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72" name="Group 371">
              <a:extLst>
                <a:ext uri="{FF2B5EF4-FFF2-40B4-BE49-F238E27FC236}">
                  <a16:creationId xmlns:a16="http://schemas.microsoft.com/office/drawing/2014/main" id="{6C1ACE08-DF28-8366-7197-69AAD0AB8F8D}"/>
                </a:ext>
              </a:extLst>
            </p:cNvPr>
            <p:cNvGrpSpPr/>
            <p:nvPr/>
          </p:nvGrpSpPr>
          <p:grpSpPr>
            <a:xfrm>
              <a:off x="8045657" y="3356165"/>
              <a:ext cx="118872" cy="493776"/>
              <a:chOff x="4091856" y="2999301"/>
              <a:chExt cx="118872" cy="436575"/>
            </a:xfrm>
          </p:grpSpPr>
          <p:cxnSp>
            <p:nvCxnSpPr>
              <p:cNvPr id="393" name="Straight Connector 392">
                <a:extLst>
                  <a:ext uri="{FF2B5EF4-FFF2-40B4-BE49-F238E27FC236}">
                    <a16:creationId xmlns:a16="http://schemas.microsoft.com/office/drawing/2014/main" id="{296EC71A-0369-88A5-65E6-18436B0A0658}"/>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E3211312-7A2C-7A63-8DF5-898DFCA2C278}"/>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4343BD38-CF14-0C3C-F955-1D59933D4D19}"/>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73" name="Group 372">
              <a:extLst>
                <a:ext uri="{FF2B5EF4-FFF2-40B4-BE49-F238E27FC236}">
                  <a16:creationId xmlns:a16="http://schemas.microsoft.com/office/drawing/2014/main" id="{DDCEECCA-E59A-09C8-3A16-9A6E1E2C3CBB}"/>
                </a:ext>
              </a:extLst>
            </p:cNvPr>
            <p:cNvGrpSpPr/>
            <p:nvPr/>
          </p:nvGrpSpPr>
          <p:grpSpPr>
            <a:xfrm>
              <a:off x="8220221" y="3308971"/>
              <a:ext cx="118872" cy="594360"/>
              <a:chOff x="4091856" y="2999301"/>
              <a:chExt cx="118872" cy="436575"/>
            </a:xfrm>
          </p:grpSpPr>
          <p:cxnSp>
            <p:nvCxnSpPr>
              <p:cNvPr id="390" name="Straight Connector 389">
                <a:extLst>
                  <a:ext uri="{FF2B5EF4-FFF2-40B4-BE49-F238E27FC236}">
                    <a16:creationId xmlns:a16="http://schemas.microsoft.com/office/drawing/2014/main" id="{7C1AB773-F756-046B-7B42-32A9B771DB2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F06F58D4-3593-85EB-4AD7-44A258C1167B}"/>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C2685580-4D77-5E3B-6DC0-6B2C1E570D3D}"/>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74" name="Group 373">
              <a:extLst>
                <a:ext uri="{FF2B5EF4-FFF2-40B4-BE49-F238E27FC236}">
                  <a16:creationId xmlns:a16="http://schemas.microsoft.com/office/drawing/2014/main" id="{0FCE2D47-28DF-BB04-0BC0-8962CC5FA84D}"/>
                </a:ext>
              </a:extLst>
            </p:cNvPr>
            <p:cNvGrpSpPr/>
            <p:nvPr/>
          </p:nvGrpSpPr>
          <p:grpSpPr>
            <a:xfrm>
              <a:off x="8397776" y="3184927"/>
              <a:ext cx="118872" cy="713232"/>
              <a:chOff x="4091856" y="2999301"/>
              <a:chExt cx="118872" cy="436575"/>
            </a:xfrm>
          </p:grpSpPr>
          <p:cxnSp>
            <p:nvCxnSpPr>
              <p:cNvPr id="387" name="Straight Connector 386">
                <a:extLst>
                  <a:ext uri="{FF2B5EF4-FFF2-40B4-BE49-F238E27FC236}">
                    <a16:creationId xmlns:a16="http://schemas.microsoft.com/office/drawing/2014/main" id="{3B1B4C60-CE7F-9C22-4F68-5EC3099BC507}"/>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5C9E54D6-6CA5-6891-17DC-C440EEAF4580}"/>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FF07E947-26D6-4CA3-FE95-56E8DE799675}"/>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sp>
          <p:nvSpPr>
            <p:cNvPr id="375" name="Oval 374">
              <a:extLst>
                <a:ext uri="{FF2B5EF4-FFF2-40B4-BE49-F238E27FC236}">
                  <a16:creationId xmlns:a16="http://schemas.microsoft.com/office/drawing/2014/main" id="{07ABD061-8919-A04B-8DDA-145083A92B98}"/>
                </a:ext>
              </a:extLst>
            </p:cNvPr>
            <p:cNvSpPr/>
            <p:nvPr/>
          </p:nvSpPr>
          <p:spPr bwMode="auto">
            <a:xfrm>
              <a:off x="7039762" y="3555968"/>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6" name="Oval 375">
              <a:extLst>
                <a:ext uri="{FF2B5EF4-FFF2-40B4-BE49-F238E27FC236}">
                  <a16:creationId xmlns:a16="http://schemas.microsoft.com/office/drawing/2014/main" id="{9F8E626E-6EC1-707D-E93F-4F7FCF699FF7}"/>
                </a:ext>
              </a:extLst>
            </p:cNvPr>
            <p:cNvSpPr/>
            <p:nvPr/>
          </p:nvSpPr>
          <p:spPr bwMode="auto">
            <a:xfrm>
              <a:off x="7213927" y="3633098"/>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7" name="Oval 376">
              <a:extLst>
                <a:ext uri="{FF2B5EF4-FFF2-40B4-BE49-F238E27FC236}">
                  <a16:creationId xmlns:a16="http://schemas.microsoft.com/office/drawing/2014/main" id="{0917E039-E623-4F8E-4BE6-E9CE79DEEFE8}"/>
                </a:ext>
              </a:extLst>
            </p:cNvPr>
            <p:cNvSpPr/>
            <p:nvPr/>
          </p:nvSpPr>
          <p:spPr bwMode="auto">
            <a:xfrm>
              <a:off x="7388506" y="3647513"/>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8" name="Oval 377">
              <a:extLst>
                <a:ext uri="{FF2B5EF4-FFF2-40B4-BE49-F238E27FC236}">
                  <a16:creationId xmlns:a16="http://schemas.microsoft.com/office/drawing/2014/main" id="{4CF4E13B-89E3-2B24-E9E3-8BA7B0EB97D3}"/>
                </a:ext>
              </a:extLst>
            </p:cNvPr>
            <p:cNvSpPr/>
            <p:nvPr/>
          </p:nvSpPr>
          <p:spPr bwMode="auto">
            <a:xfrm>
              <a:off x="7553332" y="3659809"/>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9" name="Oval 378">
              <a:extLst>
                <a:ext uri="{FF2B5EF4-FFF2-40B4-BE49-F238E27FC236}">
                  <a16:creationId xmlns:a16="http://schemas.microsoft.com/office/drawing/2014/main" id="{9615B45B-AD20-55A1-7415-4DBDAAC372B3}"/>
                </a:ext>
              </a:extLst>
            </p:cNvPr>
            <p:cNvSpPr/>
            <p:nvPr/>
          </p:nvSpPr>
          <p:spPr bwMode="auto">
            <a:xfrm>
              <a:off x="7730546" y="3738951"/>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0" name="Oval 379">
              <a:extLst>
                <a:ext uri="{FF2B5EF4-FFF2-40B4-BE49-F238E27FC236}">
                  <a16:creationId xmlns:a16="http://schemas.microsoft.com/office/drawing/2014/main" id="{00F60072-AE09-6893-C2C7-1BDD3A0DC52D}"/>
                </a:ext>
              </a:extLst>
            </p:cNvPr>
            <p:cNvSpPr/>
            <p:nvPr/>
          </p:nvSpPr>
          <p:spPr bwMode="auto">
            <a:xfrm>
              <a:off x="7896393" y="3701403"/>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1" name="Oval 380">
              <a:extLst>
                <a:ext uri="{FF2B5EF4-FFF2-40B4-BE49-F238E27FC236}">
                  <a16:creationId xmlns:a16="http://schemas.microsoft.com/office/drawing/2014/main" id="{4B5F93E7-6AE0-C86C-4FDE-089D8DEBEE7B}"/>
                </a:ext>
              </a:extLst>
            </p:cNvPr>
            <p:cNvSpPr/>
            <p:nvPr/>
          </p:nvSpPr>
          <p:spPr bwMode="auto">
            <a:xfrm>
              <a:off x="8071723" y="3593783"/>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2" name="Oval 381">
              <a:extLst>
                <a:ext uri="{FF2B5EF4-FFF2-40B4-BE49-F238E27FC236}">
                  <a16:creationId xmlns:a16="http://schemas.microsoft.com/office/drawing/2014/main" id="{7B274CA2-B878-1863-73B9-39CC07B62954}"/>
                </a:ext>
              </a:extLst>
            </p:cNvPr>
            <p:cNvSpPr/>
            <p:nvPr/>
          </p:nvSpPr>
          <p:spPr bwMode="auto">
            <a:xfrm>
              <a:off x="8245186" y="3580502"/>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3" name="Oval 382">
              <a:extLst>
                <a:ext uri="{FF2B5EF4-FFF2-40B4-BE49-F238E27FC236}">
                  <a16:creationId xmlns:a16="http://schemas.microsoft.com/office/drawing/2014/main" id="{F6FAED74-C037-382C-4F21-440F998F57FC}"/>
                </a:ext>
              </a:extLst>
            </p:cNvPr>
            <p:cNvSpPr/>
            <p:nvPr/>
          </p:nvSpPr>
          <p:spPr bwMode="auto">
            <a:xfrm>
              <a:off x="8423400" y="3542419"/>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4" name="Oval 383">
              <a:extLst>
                <a:ext uri="{FF2B5EF4-FFF2-40B4-BE49-F238E27FC236}">
                  <a16:creationId xmlns:a16="http://schemas.microsoft.com/office/drawing/2014/main" id="{2FDECB6B-B052-810B-73E9-7EFDDAA26372}"/>
                </a:ext>
              </a:extLst>
            </p:cNvPr>
            <p:cNvSpPr/>
            <p:nvPr/>
          </p:nvSpPr>
          <p:spPr bwMode="auto">
            <a:xfrm>
              <a:off x="8593701" y="3768801"/>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5" name="Oval 384">
              <a:extLst>
                <a:ext uri="{FF2B5EF4-FFF2-40B4-BE49-F238E27FC236}">
                  <a16:creationId xmlns:a16="http://schemas.microsoft.com/office/drawing/2014/main" id="{9D700451-76A9-4B2C-A8CE-CEFC9A901744}"/>
                </a:ext>
              </a:extLst>
            </p:cNvPr>
            <p:cNvSpPr/>
            <p:nvPr/>
          </p:nvSpPr>
          <p:spPr bwMode="auto">
            <a:xfrm>
              <a:off x="8762307" y="3781109"/>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6" name="Oval 385">
              <a:extLst>
                <a:ext uri="{FF2B5EF4-FFF2-40B4-BE49-F238E27FC236}">
                  <a16:creationId xmlns:a16="http://schemas.microsoft.com/office/drawing/2014/main" id="{32C8A46D-8712-893D-88F1-A69D37DD7838}"/>
                </a:ext>
              </a:extLst>
            </p:cNvPr>
            <p:cNvSpPr/>
            <p:nvPr/>
          </p:nvSpPr>
          <p:spPr bwMode="auto">
            <a:xfrm>
              <a:off x="8930732" y="3808621"/>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cxnSp>
        <p:nvCxnSpPr>
          <p:cNvPr id="414" name="Straight Connector 413">
            <a:extLst>
              <a:ext uri="{FF2B5EF4-FFF2-40B4-BE49-F238E27FC236}">
                <a16:creationId xmlns:a16="http://schemas.microsoft.com/office/drawing/2014/main" id="{633870B4-31E7-A1BF-117D-515FD4BD6BCC}"/>
              </a:ext>
            </a:extLst>
          </p:cNvPr>
          <p:cNvCxnSpPr/>
          <p:nvPr/>
        </p:nvCxnSpPr>
        <p:spPr bwMode="auto">
          <a:xfrm>
            <a:off x="5736150" y="3671805"/>
            <a:ext cx="113256" cy="0"/>
          </a:xfrm>
          <a:prstGeom prst="line">
            <a:avLst/>
          </a:prstGeom>
          <a:noFill/>
          <a:ln w="22225" cap="flat" cmpd="sng" algn="ctr">
            <a:solidFill>
              <a:srgbClr val="E1471D"/>
            </a:solidFill>
            <a:prstDash val="solid"/>
            <a:round/>
            <a:headEnd type="none" w="med" len="med"/>
            <a:tailEnd type="none" w="med" len="med"/>
          </a:ln>
          <a:effectLst/>
        </p:spPr>
      </p:cxnSp>
      <p:sp>
        <p:nvSpPr>
          <p:cNvPr id="415" name="Oval 414">
            <a:extLst>
              <a:ext uri="{FF2B5EF4-FFF2-40B4-BE49-F238E27FC236}">
                <a16:creationId xmlns:a16="http://schemas.microsoft.com/office/drawing/2014/main" id="{3D993D16-AFB1-BEAC-E394-3483E7C53298}"/>
              </a:ext>
            </a:extLst>
          </p:cNvPr>
          <p:cNvSpPr/>
          <p:nvPr/>
        </p:nvSpPr>
        <p:spPr bwMode="auto">
          <a:xfrm>
            <a:off x="5765065" y="3642200"/>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6" name="Freeform 256">
            <a:extLst>
              <a:ext uri="{FF2B5EF4-FFF2-40B4-BE49-F238E27FC236}">
                <a16:creationId xmlns:a16="http://schemas.microsoft.com/office/drawing/2014/main" id="{237B584F-4550-757E-59C4-AE1862F3F6AA}"/>
              </a:ext>
            </a:extLst>
          </p:cNvPr>
          <p:cNvSpPr/>
          <p:nvPr/>
        </p:nvSpPr>
        <p:spPr bwMode="auto">
          <a:xfrm>
            <a:off x="1157962" y="3257954"/>
            <a:ext cx="4651064" cy="515639"/>
          </a:xfrm>
          <a:custGeom>
            <a:avLst/>
            <a:gdLst>
              <a:gd name="connsiteX0" fmla="*/ 0 w 4651064"/>
              <a:gd name="connsiteY0" fmla="*/ 65314 h 515639"/>
              <a:gd name="connsiteX1" fmla="*/ 171879 w 4651064"/>
              <a:gd name="connsiteY1" fmla="*/ 92815 h 515639"/>
              <a:gd name="connsiteX2" fmla="*/ 347197 w 4651064"/>
              <a:gd name="connsiteY2" fmla="*/ 44688 h 515639"/>
              <a:gd name="connsiteX3" fmla="*/ 519076 w 4651064"/>
              <a:gd name="connsiteY3" fmla="*/ 127191 h 515639"/>
              <a:gd name="connsiteX4" fmla="*/ 684081 w 4651064"/>
              <a:gd name="connsiteY4" fmla="*/ 134066 h 515639"/>
              <a:gd name="connsiteX5" fmla="*/ 859398 w 4651064"/>
              <a:gd name="connsiteY5" fmla="*/ 175317 h 515639"/>
              <a:gd name="connsiteX6" fmla="*/ 1034716 w 4651064"/>
              <a:gd name="connsiteY6" fmla="*/ 158129 h 515639"/>
              <a:gd name="connsiteX7" fmla="*/ 1206595 w 4651064"/>
              <a:gd name="connsiteY7" fmla="*/ 20625 h 515639"/>
              <a:gd name="connsiteX8" fmla="*/ 1378475 w 4651064"/>
              <a:gd name="connsiteY8" fmla="*/ 55001 h 515639"/>
              <a:gd name="connsiteX9" fmla="*/ 1553792 w 4651064"/>
              <a:gd name="connsiteY9" fmla="*/ 0 h 515639"/>
              <a:gd name="connsiteX10" fmla="*/ 1732547 w 4651064"/>
              <a:gd name="connsiteY10" fmla="*/ 85940 h 515639"/>
              <a:gd name="connsiteX11" fmla="*/ 1900989 w 4651064"/>
              <a:gd name="connsiteY11" fmla="*/ 158129 h 515639"/>
              <a:gd name="connsiteX12" fmla="*/ 2069431 w 4651064"/>
              <a:gd name="connsiteY12" fmla="*/ 106565 h 515639"/>
              <a:gd name="connsiteX13" fmla="*/ 2234436 w 4651064"/>
              <a:gd name="connsiteY13" fmla="*/ 51564 h 515639"/>
              <a:gd name="connsiteX14" fmla="*/ 2409753 w 4651064"/>
              <a:gd name="connsiteY14" fmla="*/ 96252 h 515639"/>
              <a:gd name="connsiteX15" fmla="*/ 2585070 w 4651064"/>
              <a:gd name="connsiteY15" fmla="*/ 182192 h 515639"/>
              <a:gd name="connsiteX16" fmla="*/ 2756950 w 4651064"/>
              <a:gd name="connsiteY16" fmla="*/ 182192 h 515639"/>
              <a:gd name="connsiteX17" fmla="*/ 2928830 w 4651064"/>
              <a:gd name="connsiteY17" fmla="*/ 158129 h 515639"/>
              <a:gd name="connsiteX18" fmla="*/ 3104147 w 4651064"/>
              <a:gd name="connsiteY18" fmla="*/ 106565 h 515639"/>
              <a:gd name="connsiteX19" fmla="*/ 3279464 w 4651064"/>
              <a:gd name="connsiteY19" fmla="*/ 103128 h 515639"/>
              <a:gd name="connsiteX20" fmla="*/ 3458219 w 4651064"/>
              <a:gd name="connsiteY20" fmla="*/ 82502 h 515639"/>
              <a:gd name="connsiteX21" fmla="*/ 3612911 w 4651064"/>
              <a:gd name="connsiteY21" fmla="*/ 34376 h 515639"/>
              <a:gd name="connsiteX22" fmla="*/ 3788228 w 4651064"/>
              <a:gd name="connsiteY22" fmla="*/ 147816 h 515639"/>
              <a:gd name="connsiteX23" fmla="*/ 3966983 w 4651064"/>
              <a:gd name="connsiteY23" fmla="*/ 305946 h 515639"/>
              <a:gd name="connsiteX24" fmla="*/ 4131988 w 4651064"/>
              <a:gd name="connsiteY24" fmla="*/ 495013 h 515639"/>
              <a:gd name="connsiteX25" fmla="*/ 4310743 w 4651064"/>
              <a:gd name="connsiteY25" fmla="*/ 515639 h 515639"/>
              <a:gd name="connsiteX26" fmla="*/ 4482622 w 4651064"/>
              <a:gd name="connsiteY26" fmla="*/ 299070 h 515639"/>
              <a:gd name="connsiteX27" fmla="*/ 4651064 w 4651064"/>
              <a:gd name="connsiteY27" fmla="*/ 412511 h 515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651064" h="515639">
                <a:moveTo>
                  <a:pt x="0" y="65314"/>
                </a:moveTo>
                <a:lnTo>
                  <a:pt x="171879" y="92815"/>
                </a:lnTo>
                <a:lnTo>
                  <a:pt x="347197" y="44688"/>
                </a:lnTo>
                <a:lnTo>
                  <a:pt x="519076" y="127191"/>
                </a:lnTo>
                <a:lnTo>
                  <a:pt x="684081" y="134066"/>
                </a:lnTo>
                <a:lnTo>
                  <a:pt x="859398" y="175317"/>
                </a:lnTo>
                <a:lnTo>
                  <a:pt x="1034716" y="158129"/>
                </a:lnTo>
                <a:lnTo>
                  <a:pt x="1206595" y="20625"/>
                </a:lnTo>
                <a:lnTo>
                  <a:pt x="1378475" y="55001"/>
                </a:lnTo>
                <a:lnTo>
                  <a:pt x="1553792" y="0"/>
                </a:lnTo>
                <a:lnTo>
                  <a:pt x="1732547" y="85940"/>
                </a:lnTo>
                <a:lnTo>
                  <a:pt x="1900989" y="158129"/>
                </a:lnTo>
                <a:lnTo>
                  <a:pt x="2069431" y="106565"/>
                </a:lnTo>
                <a:lnTo>
                  <a:pt x="2234436" y="51564"/>
                </a:lnTo>
                <a:lnTo>
                  <a:pt x="2409753" y="96252"/>
                </a:lnTo>
                <a:lnTo>
                  <a:pt x="2585070" y="182192"/>
                </a:lnTo>
                <a:lnTo>
                  <a:pt x="2756950" y="182192"/>
                </a:lnTo>
                <a:lnTo>
                  <a:pt x="2928830" y="158129"/>
                </a:lnTo>
                <a:lnTo>
                  <a:pt x="3104147" y="106565"/>
                </a:lnTo>
                <a:lnTo>
                  <a:pt x="3279464" y="103128"/>
                </a:lnTo>
                <a:lnTo>
                  <a:pt x="3458219" y="82502"/>
                </a:lnTo>
                <a:lnTo>
                  <a:pt x="3612911" y="34376"/>
                </a:lnTo>
                <a:lnTo>
                  <a:pt x="3788228" y="147816"/>
                </a:lnTo>
                <a:lnTo>
                  <a:pt x="3966983" y="305946"/>
                </a:lnTo>
                <a:lnTo>
                  <a:pt x="4131988" y="495013"/>
                </a:lnTo>
                <a:lnTo>
                  <a:pt x="4310743" y="515639"/>
                </a:lnTo>
                <a:lnTo>
                  <a:pt x="4482622" y="299070"/>
                </a:lnTo>
                <a:lnTo>
                  <a:pt x="4651064" y="412511"/>
                </a:lnTo>
              </a:path>
            </a:pathLst>
          </a:custGeom>
          <a:noFill/>
          <a:ln w="25400">
            <a:solidFill>
              <a:srgbClr val="E1471D"/>
            </a:solidFill>
            <a:miter lim="800000"/>
            <a:headEnd/>
            <a:tailEnd/>
          </a:ln>
        </p:spPr>
        <p:txBody>
          <a:bodyPr rtlCol="0" anchor="ctr"/>
          <a:lstStyle/>
          <a:p>
            <a:pPr algn="ctr"/>
            <a:endParaRPr lang="en-US"/>
          </a:p>
        </p:txBody>
      </p:sp>
      <p:cxnSp>
        <p:nvCxnSpPr>
          <p:cNvPr id="417" name="Straight Connector 416">
            <a:extLst>
              <a:ext uri="{FF2B5EF4-FFF2-40B4-BE49-F238E27FC236}">
                <a16:creationId xmlns:a16="http://schemas.microsoft.com/office/drawing/2014/main" id="{AF44B270-80CD-A6CF-1642-2F89EE873082}"/>
              </a:ext>
            </a:extLst>
          </p:cNvPr>
          <p:cNvCxnSpPr>
            <a:cxnSpLocks/>
          </p:cNvCxnSpPr>
          <p:nvPr/>
        </p:nvCxnSpPr>
        <p:spPr bwMode="auto">
          <a:xfrm>
            <a:off x="1030280" y="3319811"/>
            <a:ext cx="4850323" cy="0"/>
          </a:xfrm>
          <a:prstGeom prst="line">
            <a:avLst/>
          </a:prstGeom>
          <a:noFill/>
          <a:ln w="19050" cap="flat" cmpd="sng" algn="ctr">
            <a:solidFill>
              <a:schemeClr val="bg1"/>
            </a:solidFill>
            <a:prstDash val="solid"/>
            <a:round/>
            <a:headEnd type="none" w="med" len="med"/>
            <a:tailEnd type="none" w="med" len="med"/>
          </a:ln>
          <a:effectLst/>
        </p:spPr>
      </p:cxnSp>
      <p:sp>
        <p:nvSpPr>
          <p:cNvPr id="418" name="Freeform 255">
            <a:extLst>
              <a:ext uri="{FF2B5EF4-FFF2-40B4-BE49-F238E27FC236}">
                <a16:creationId xmlns:a16="http://schemas.microsoft.com/office/drawing/2014/main" id="{256A49C2-7F93-DBA9-86E8-69D10553589B}"/>
              </a:ext>
            </a:extLst>
          </p:cNvPr>
          <p:cNvSpPr/>
          <p:nvPr/>
        </p:nvSpPr>
        <p:spPr bwMode="auto">
          <a:xfrm>
            <a:off x="1132707" y="2054231"/>
            <a:ext cx="4651064" cy="1330349"/>
          </a:xfrm>
          <a:custGeom>
            <a:avLst/>
            <a:gdLst>
              <a:gd name="connsiteX0" fmla="*/ 0 w 4582313"/>
              <a:gd name="connsiteY0" fmla="*/ 1024403 h 1093155"/>
              <a:gd name="connsiteX1" fmla="*/ 171880 w 4582313"/>
              <a:gd name="connsiteY1" fmla="*/ 924712 h 1093155"/>
              <a:gd name="connsiteX2" fmla="*/ 343760 w 4582313"/>
              <a:gd name="connsiteY2" fmla="*/ 948776 h 1093155"/>
              <a:gd name="connsiteX3" fmla="*/ 515639 w 4582313"/>
              <a:gd name="connsiteY3" fmla="*/ 952213 h 1093155"/>
              <a:gd name="connsiteX4" fmla="*/ 687519 w 4582313"/>
              <a:gd name="connsiteY4" fmla="*/ 1069091 h 1093155"/>
              <a:gd name="connsiteX5" fmla="*/ 859399 w 4582313"/>
              <a:gd name="connsiteY5" fmla="*/ 1072529 h 1093155"/>
              <a:gd name="connsiteX6" fmla="*/ 1031279 w 4582313"/>
              <a:gd name="connsiteY6" fmla="*/ 1093155 h 1093155"/>
              <a:gd name="connsiteX7" fmla="*/ 1203158 w 4582313"/>
              <a:gd name="connsiteY7" fmla="*/ 935025 h 1093155"/>
              <a:gd name="connsiteX8" fmla="*/ 1375038 w 4582313"/>
              <a:gd name="connsiteY8" fmla="*/ 866273 h 1093155"/>
              <a:gd name="connsiteX9" fmla="*/ 1550355 w 4582313"/>
              <a:gd name="connsiteY9" fmla="*/ 904087 h 1093155"/>
              <a:gd name="connsiteX10" fmla="*/ 1725672 w 4582313"/>
              <a:gd name="connsiteY10" fmla="*/ 886899 h 1093155"/>
              <a:gd name="connsiteX11" fmla="*/ 1900990 w 4582313"/>
              <a:gd name="connsiteY11" fmla="*/ 766583 h 1093155"/>
              <a:gd name="connsiteX12" fmla="*/ 2069432 w 4582313"/>
              <a:gd name="connsiteY12" fmla="*/ 900649 h 1093155"/>
              <a:gd name="connsiteX13" fmla="*/ 2237874 w 4582313"/>
              <a:gd name="connsiteY13" fmla="*/ 880024 h 1093155"/>
              <a:gd name="connsiteX14" fmla="*/ 2409754 w 4582313"/>
              <a:gd name="connsiteY14" fmla="*/ 835335 h 1093155"/>
              <a:gd name="connsiteX15" fmla="*/ 2585071 w 4582313"/>
              <a:gd name="connsiteY15" fmla="*/ 745958 h 1093155"/>
              <a:gd name="connsiteX16" fmla="*/ 2756951 w 4582313"/>
              <a:gd name="connsiteY16" fmla="*/ 701269 h 1093155"/>
              <a:gd name="connsiteX17" fmla="*/ 2928830 w 4582313"/>
              <a:gd name="connsiteY17" fmla="*/ 646267 h 1093155"/>
              <a:gd name="connsiteX18" fmla="*/ 3104148 w 4582313"/>
              <a:gd name="connsiteY18" fmla="*/ 598141 h 1093155"/>
              <a:gd name="connsiteX19" fmla="*/ 3276027 w 4582313"/>
              <a:gd name="connsiteY19" fmla="*/ 646267 h 1093155"/>
              <a:gd name="connsiteX20" fmla="*/ 3454782 w 4582313"/>
              <a:gd name="connsiteY20" fmla="*/ 680643 h 1093155"/>
              <a:gd name="connsiteX21" fmla="*/ 3612912 w 4582313"/>
              <a:gd name="connsiteY21" fmla="*/ 852523 h 1093155"/>
              <a:gd name="connsiteX22" fmla="*/ 3788229 w 4582313"/>
              <a:gd name="connsiteY22" fmla="*/ 563765 h 1093155"/>
              <a:gd name="connsiteX23" fmla="*/ 3963546 w 4582313"/>
              <a:gd name="connsiteY23" fmla="*/ 852523 h 1093155"/>
              <a:gd name="connsiteX24" fmla="*/ 4128551 w 4582313"/>
              <a:gd name="connsiteY24" fmla="*/ 464075 h 1093155"/>
              <a:gd name="connsiteX25" fmla="*/ 4307306 w 4582313"/>
              <a:gd name="connsiteY25" fmla="*/ 381573 h 1093155"/>
              <a:gd name="connsiteX26" fmla="*/ 4482623 w 4582313"/>
              <a:gd name="connsiteY26" fmla="*/ 395323 h 1093155"/>
              <a:gd name="connsiteX27" fmla="*/ 4582313 w 4582313"/>
              <a:gd name="connsiteY27" fmla="*/ 0 h 1093155"/>
              <a:gd name="connsiteX0" fmla="*/ 0 w 4651064"/>
              <a:gd name="connsiteY0" fmla="*/ 1261597 h 1330349"/>
              <a:gd name="connsiteX1" fmla="*/ 171880 w 4651064"/>
              <a:gd name="connsiteY1" fmla="*/ 1161906 h 1330349"/>
              <a:gd name="connsiteX2" fmla="*/ 343760 w 4651064"/>
              <a:gd name="connsiteY2" fmla="*/ 1185970 h 1330349"/>
              <a:gd name="connsiteX3" fmla="*/ 515639 w 4651064"/>
              <a:gd name="connsiteY3" fmla="*/ 1189407 h 1330349"/>
              <a:gd name="connsiteX4" fmla="*/ 687519 w 4651064"/>
              <a:gd name="connsiteY4" fmla="*/ 1306285 h 1330349"/>
              <a:gd name="connsiteX5" fmla="*/ 859399 w 4651064"/>
              <a:gd name="connsiteY5" fmla="*/ 1309723 h 1330349"/>
              <a:gd name="connsiteX6" fmla="*/ 1031279 w 4651064"/>
              <a:gd name="connsiteY6" fmla="*/ 1330349 h 1330349"/>
              <a:gd name="connsiteX7" fmla="*/ 1203158 w 4651064"/>
              <a:gd name="connsiteY7" fmla="*/ 1172219 h 1330349"/>
              <a:gd name="connsiteX8" fmla="*/ 1375038 w 4651064"/>
              <a:gd name="connsiteY8" fmla="*/ 1103467 h 1330349"/>
              <a:gd name="connsiteX9" fmla="*/ 1550355 w 4651064"/>
              <a:gd name="connsiteY9" fmla="*/ 1141281 h 1330349"/>
              <a:gd name="connsiteX10" fmla="*/ 1725672 w 4651064"/>
              <a:gd name="connsiteY10" fmla="*/ 1124093 h 1330349"/>
              <a:gd name="connsiteX11" fmla="*/ 1900990 w 4651064"/>
              <a:gd name="connsiteY11" fmla="*/ 1003777 h 1330349"/>
              <a:gd name="connsiteX12" fmla="*/ 2069432 w 4651064"/>
              <a:gd name="connsiteY12" fmla="*/ 1137843 h 1330349"/>
              <a:gd name="connsiteX13" fmla="*/ 2237874 w 4651064"/>
              <a:gd name="connsiteY13" fmla="*/ 1117218 h 1330349"/>
              <a:gd name="connsiteX14" fmla="*/ 2409754 w 4651064"/>
              <a:gd name="connsiteY14" fmla="*/ 1072529 h 1330349"/>
              <a:gd name="connsiteX15" fmla="*/ 2585071 w 4651064"/>
              <a:gd name="connsiteY15" fmla="*/ 983152 h 1330349"/>
              <a:gd name="connsiteX16" fmla="*/ 2756951 w 4651064"/>
              <a:gd name="connsiteY16" fmla="*/ 938463 h 1330349"/>
              <a:gd name="connsiteX17" fmla="*/ 2928830 w 4651064"/>
              <a:gd name="connsiteY17" fmla="*/ 883461 h 1330349"/>
              <a:gd name="connsiteX18" fmla="*/ 3104148 w 4651064"/>
              <a:gd name="connsiteY18" fmla="*/ 835335 h 1330349"/>
              <a:gd name="connsiteX19" fmla="*/ 3276027 w 4651064"/>
              <a:gd name="connsiteY19" fmla="*/ 883461 h 1330349"/>
              <a:gd name="connsiteX20" fmla="*/ 3454782 w 4651064"/>
              <a:gd name="connsiteY20" fmla="*/ 917837 h 1330349"/>
              <a:gd name="connsiteX21" fmla="*/ 3612912 w 4651064"/>
              <a:gd name="connsiteY21" fmla="*/ 1089717 h 1330349"/>
              <a:gd name="connsiteX22" fmla="*/ 3788229 w 4651064"/>
              <a:gd name="connsiteY22" fmla="*/ 800959 h 1330349"/>
              <a:gd name="connsiteX23" fmla="*/ 3963546 w 4651064"/>
              <a:gd name="connsiteY23" fmla="*/ 1089717 h 1330349"/>
              <a:gd name="connsiteX24" fmla="*/ 4128551 w 4651064"/>
              <a:gd name="connsiteY24" fmla="*/ 701269 h 1330349"/>
              <a:gd name="connsiteX25" fmla="*/ 4307306 w 4651064"/>
              <a:gd name="connsiteY25" fmla="*/ 618767 h 1330349"/>
              <a:gd name="connsiteX26" fmla="*/ 4482623 w 4651064"/>
              <a:gd name="connsiteY26" fmla="*/ 632517 h 1330349"/>
              <a:gd name="connsiteX27" fmla="*/ 4651064 w 4651064"/>
              <a:gd name="connsiteY27" fmla="*/ 0 h 13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651064" h="1330349">
                <a:moveTo>
                  <a:pt x="0" y="1261597"/>
                </a:moveTo>
                <a:lnTo>
                  <a:pt x="171880" y="1161906"/>
                </a:lnTo>
                <a:lnTo>
                  <a:pt x="343760" y="1185970"/>
                </a:lnTo>
                <a:lnTo>
                  <a:pt x="515639" y="1189407"/>
                </a:lnTo>
                <a:lnTo>
                  <a:pt x="687519" y="1306285"/>
                </a:lnTo>
                <a:lnTo>
                  <a:pt x="859399" y="1309723"/>
                </a:lnTo>
                <a:lnTo>
                  <a:pt x="1031279" y="1330349"/>
                </a:lnTo>
                <a:lnTo>
                  <a:pt x="1203158" y="1172219"/>
                </a:lnTo>
                <a:lnTo>
                  <a:pt x="1375038" y="1103467"/>
                </a:lnTo>
                <a:lnTo>
                  <a:pt x="1550355" y="1141281"/>
                </a:lnTo>
                <a:lnTo>
                  <a:pt x="1725672" y="1124093"/>
                </a:lnTo>
                <a:lnTo>
                  <a:pt x="1900990" y="1003777"/>
                </a:lnTo>
                <a:lnTo>
                  <a:pt x="2069432" y="1137843"/>
                </a:lnTo>
                <a:lnTo>
                  <a:pt x="2237874" y="1117218"/>
                </a:lnTo>
                <a:lnTo>
                  <a:pt x="2409754" y="1072529"/>
                </a:lnTo>
                <a:lnTo>
                  <a:pt x="2585071" y="983152"/>
                </a:lnTo>
                <a:lnTo>
                  <a:pt x="2756951" y="938463"/>
                </a:lnTo>
                <a:lnTo>
                  <a:pt x="2928830" y="883461"/>
                </a:lnTo>
                <a:lnTo>
                  <a:pt x="3104148" y="835335"/>
                </a:lnTo>
                <a:lnTo>
                  <a:pt x="3276027" y="883461"/>
                </a:lnTo>
                <a:lnTo>
                  <a:pt x="3454782" y="917837"/>
                </a:lnTo>
                <a:lnTo>
                  <a:pt x="3612912" y="1089717"/>
                </a:lnTo>
                <a:lnTo>
                  <a:pt x="3788229" y="800959"/>
                </a:lnTo>
                <a:lnTo>
                  <a:pt x="3963546" y="1089717"/>
                </a:lnTo>
                <a:lnTo>
                  <a:pt x="4128551" y="701269"/>
                </a:lnTo>
                <a:lnTo>
                  <a:pt x="4307306" y="618767"/>
                </a:lnTo>
                <a:lnTo>
                  <a:pt x="4482623" y="632517"/>
                </a:lnTo>
                <a:cubicBezTo>
                  <a:pt x="4515853" y="500743"/>
                  <a:pt x="4617834" y="131774"/>
                  <a:pt x="4651064" y="0"/>
                </a:cubicBezTo>
              </a:path>
            </a:pathLst>
          </a:custGeom>
          <a:noFill/>
          <a:ln w="25400">
            <a:solidFill>
              <a:srgbClr val="015873"/>
            </a:solidFill>
            <a:miter lim="800000"/>
            <a:headEnd/>
            <a:tailEnd/>
          </a:ln>
        </p:spPr>
        <p:txBody>
          <a:bodyPr rtlCol="0" anchor="ctr"/>
          <a:lstStyle/>
          <a:p>
            <a:pPr algn="ctr"/>
            <a:endParaRPr lang="en-US"/>
          </a:p>
        </p:txBody>
      </p:sp>
      <p:grpSp>
        <p:nvGrpSpPr>
          <p:cNvPr id="419" name="Group 418">
            <a:extLst>
              <a:ext uri="{FF2B5EF4-FFF2-40B4-BE49-F238E27FC236}">
                <a16:creationId xmlns:a16="http://schemas.microsoft.com/office/drawing/2014/main" id="{A223AD84-D665-4711-0554-868368EB1B4D}"/>
              </a:ext>
            </a:extLst>
          </p:cNvPr>
          <p:cNvGrpSpPr/>
          <p:nvPr/>
        </p:nvGrpSpPr>
        <p:grpSpPr>
          <a:xfrm>
            <a:off x="1418986" y="3139763"/>
            <a:ext cx="118872" cy="192024"/>
            <a:chOff x="4091856" y="2999301"/>
            <a:chExt cx="118872" cy="436575"/>
          </a:xfrm>
        </p:grpSpPr>
        <p:cxnSp>
          <p:nvCxnSpPr>
            <p:cNvPr id="420" name="Straight Connector 419">
              <a:extLst>
                <a:ext uri="{FF2B5EF4-FFF2-40B4-BE49-F238E27FC236}">
                  <a16:creationId xmlns:a16="http://schemas.microsoft.com/office/drawing/2014/main" id="{C77F1474-E3F1-18BA-DC74-C9BC5DC30A0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99B5C0ED-DA40-7B1E-8713-F0A4ED86D998}"/>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22" name="Straight Connector 421">
              <a:extLst>
                <a:ext uri="{FF2B5EF4-FFF2-40B4-BE49-F238E27FC236}">
                  <a16:creationId xmlns:a16="http://schemas.microsoft.com/office/drawing/2014/main" id="{EB40E699-3CD1-E7B2-0210-C717DE44FB05}"/>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423" name="Group 422">
            <a:extLst>
              <a:ext uri="{FF2B5EF4-FFF2-40B4-BE49-F238E27FC236}">
                <a16:creationId xmlns:a16="http://schemas.microsoft.com/office/drawing/2014/main" id="{E7B07468-3DBE-E885-A6A2-E5085F923A85}"/>
              </a:ext>
            </a:extLst>
          </p:cNvPr>
          <p:cNvGrpSpPr/>
          <p:nvPr/>
        </p:nvGrpSpPr>
        <p:grpSpPr>
          <a:xfrm>
            <a:off x="1245675" y="3127732"/>
            <a:ext cx="118872" cy="182880"/>
            <a:chOff x="4091856" y="2999301"/>
            <a:chExt cx="118872" cy="436575"/>
          </a:xfrm>
        </p:grpSpPr>
        <p:cxnSp>
          <p:nvCxnSpPr>
            <p:cNvPr id="424" name="Straight Connector 423">
              <a:extLst>
                <a:ext uri="{FF2B5EF4-FFF2-40B4-BE49-F238E27FC236}">
                  <a16:creationId xmlns:a16="http://schemas.microsoft.com/office/drawing/2014/main" id="{7167B53F-46F9-D4F6-B745-7E123DFA6927}"/>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E6CA1187-0F92-C242-2972-13D64DE9BC6B}"/>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26" name="Straight Connector 425">
              <a:extLst>
                <a:ext uri="{FF2B5EF4-FFF2-40B4-BE49-F238E27FC236}">
                  <a16:creationId xmlns:a16="http://schemas.microsoft.com/office/drawing/2014/main" id="{098E3FF3-1EC7-798A-682E-AF5DE954E30C}"/>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427" name="Group 426">
            <a:extLst>
              <a:ext uri="{FF2B5EF4-FFF2-40B4-BE49-F238E27FC236}">
                <a16:creationId xmlns:a16="http://schemas.microsoft.com/office/drawing/2014/main" id="{78941CCB-F19E-A29C-84D4-04478F3F3FFF}"/>
              </a:ext>
            </a:extLst>
          </p:cNvPr>
          <p:cNvGrpSpPr/>
          <p:nvPr/>
        </p:nvGrpSpPr>
        <p:grpSpPr>
          <a:xfrm>
            <a:off x="1759395" y="3240632"/>
            <a:ext cx="118872" cy="246888"/>
            <a:chOff x="4091856" y="2999301"/>
            <a:chExt cx="118872" cy="436575"/>
          </a:xfrm>
        </p:grpSpPr>
        <p:cxnSp>
          <p:nvCxnSpPr>
            <p:cNvPr id="428" name="Straight Connector 427">
              <a:extLst>
                <a:ext uri="{FF2B5EF4-FFF2-40B4-BE49-F238E27FC236}">
                  <a16:creationId xmlns:a16="http://schemas.microsoft.com/office/drawing/2014/main" id="{8A201DDF-4462-1AEA-AE35-98CCA007A9ED}"/>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29" name="Straight Connector 428">
              <a:extLst>
                <a:ext uri="{FF2B5EF4-FFF2-40B4-BE49-F238E27FC236}">
                  <a16:creationId xmlns:a16="http://schemas.microsoft.com/office/drawing/2014/main" id="{99B4DE08-CD21-20E3-D466-501B8A03375A}"/>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FD8C41B8-AE40-E9BD-7DE9-4AF22A26C837}"/>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431" name="Group 430">
            <a:extLst>
              <a:ext uri="{FF2B5EF4-FFF2-40B4-BE49-F238E27FC236}">
                <a16:creationId xmlns:a16="http://schemas.microsoft.com/office/drawing/2014/main" id="{24B928A0-7AFB-871A-F643-0727FC03DD6C}"/>
              </a:ext>
            </a:extLst>
          </p:cNvPr>
          <p:cNvGrpSpPr/>
          <p:nvPr/>
        </p:nvGrpSpPr>
        <p:grpSpPr>
          <a:xfrm>
            <a:off x="1590823" y="3136650"/>
            <a:ext cx="118872" cy="228600"/>
            <a:chOff x="4091856" y="2999301"/>
            <a:chExt cx="118872" cy="436575"/>
          </a:xfrm>
        </p:grpSpPr>
        <p:cxnSp>
          <p:nvCxnSpPr>
            <p:cNvPr id="432" name="Straight Connector 431">
              <a:extLst>
                <a:ext uri="{FF2B5EF4-FFF2-40B4-BE49-F238E27FC236}">
                  <a16:creationId xmlns:a16="http://schemas.microsoft.com/office/drawing/2014/main" id="{CE3CEC38-0ABE-84CA-8497-48CB09FBFA0C}"/>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D44DF599-A8E5-AFEE-A969-CD27D4DA08E8}"/>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7882EAA6-A063-51C6-9496-C54FEF2421AB}"/>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435" name="Group 434">
            <a:extLst>
              <a:ext uri="{FF2B5EF4-FFF2-40B4-BE49-F238E27FC236}">
                <a16:creationId xmlns:a16="http://schemas.microsoft.com/office/drawing/2014/main" id="{5ED7E218-C3BB-DC37-09C6-C135052F8E5B}"/>
              </a:ext>
            </a:extLst>
          </p:cNvPr>
          <p:cNvGrpSpPr/>
          <p:nvPr/>
        </p:nvGrpSpPr>
        <p:grpSpPr>
          <a:xfrm>
            <a:off x="2101057" y="3263032"/>
            <a:ext cx="118872" cy="256032"/>
            <a:chOff x="4091856" y="2999301"/>
            <a:chExt cx="118872" cy="436575"/>
          </a:xfrm>
        </p:grpSpPr>
        <p:cxnSp>
          <p:nvCxnSpPr>
            <p:cNvPr id="436" name="Straight Connector 435">
              <a:extLst>
                <a:ext uri="{FF2B5EF4-FFF2-40B4-BE49-F238E27FC236}">
                  <a16:creationId xmlns:a16="http://schemas.microsoft.com/office/drawing/2014/main" id="{3293D13C-9BE0-4E6E-3808-647251CD8EEB}"/>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17C6169C-955A-DCE6-BA1C-6F09C275841D}"/>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38" name="Straight Connector 437">
              <a:extLst>
                <a:ext uri="{FF2B5EF4-FFF2-40B4-BE49-F238E27FC236}">
                  <a16:creationId xmlns:a16="http://schemas.microsoft.com/office/drawing/2014/main" id="{A8220A83-A801-4CD0-534E-54F3C27A4B65}"/>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439" name="Group 438">
            <a:extLst>
              <a:ext uri="{FF2B5EF4-FFF2-40B4-BE49-F238E27FC236}">
                <a16:creationId xmlns:a16="http://schemas.microsoft.com/office/drawing/2014/main" id="{DB26C1A5-C9C1-8F27-B04B-1894C09795B1}"/>
              </a:ext>
            </a:extLst>
          </p:cNvPr>
          <p:cNvGrpSpPr/>
          <p:nvPr/>
        </p:nvGrpSpPr>
        <p:grpSpPr>
          <a:xfrm>
            <a:off x="1934030" y="3241262"/>
            <a:ext cx="118872" cy="246888"/>
            <a:chOff x="4091856" y="2999301"/>
            <a:chExt cx="118872" cy="436575"/>
          </a:xfrm>
        </p:grpSpPr>
        <p:cxnSp>
          <p:nvCxnSpPr>
            <p:cNvPr id="440" name="Straight Connector 439">
              <a:extLst>
                <a:ext uri="{FF2B5EF4-FFF2-40B4-BE49-F238E27FC236}">
                  <a16:creationId xmlns:a16="http://schemas.microsoft.com/office/drawing/2014/main" id="{933E0C41-2029-6CDB-5DC3-B992653B4480}"/>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41" name="Straight Connector 440">
              <a:extLst>
                <a:ext uri="{FF2B5EF4-FFF2-40B4-BE49-F238E27FC236}">
                  <a16:creationId xmlns:a16="http://schemas.microsoft.com/office/drawing/2014/main" id="{C7D1BE06-9E39-AF6D-8414-1F0800C08AF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42" name="Straight Connector 441">
              <a:extLst>
                <a:ext uri="{FF2B5EF4-FFF2-40B4-BE49-F238E27FC236}">
                  <a16:creationId xmlns:a16="http://schemas.microsoft.com/office/drawing/2014/main" id="{FCDBA46D-64D3-3F1C-F7D9-BA5F9D060C22}"/>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443" name="Group 442">
            <a:extLst>
              <a:ext uri="{FF2B5EF4-FFF2-40B4-BE49-F238E27FC236}">
                <a16:creationId xmlns:a16="http://schemas.microsoft.com/office/drawing/2014/main" id="{F10F77C4-5806-323F-4AC1-4EBA25528102}"/>
              </a:ext>
            </a:extLst>
          </p:cNvPr>
          <p:cNvGrpSpPr/>
          <p:nvPr/>
        </p:nvGrpSpPr>
        <p:grpSpPr>
          <a:xfrm>
            <a:off x="2627653" y="3049226"/>
            <a:ext cx="118872" cy="283464"/>
            <a:chOff x="4091856" y="2999301"/>
            <a:chExt cx="118872" cy="436575"/>
          </a:xfrm>
        </p:grpSpPr>
        <p:cxnSp>
          <p:nvCxnSpPr>
            <p:cNvPr id="444" name="Straight Connector 443">
              <a:extLst>
                <a:ext uri="{FF2B5EF4-FFF2-40B4-BE49-F238E27FC236}">
                  <a16:creationId xmlns:a16="http://schemas.microsoft.com/office/drawing/2014/main" id="{88EEAFAB-F93B-35A1-F427-F4443EF1116F}"/>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45" name="Straight Connector 444">
              <a:extLst>
                <a:ext uri="{FF2B5EF4-FFF2-40B4-BE49-F238E27FC236}">
                  <a16:creationId xmlns:a16="http://schemas.microsoft.com/office/drawing/2014/main" id="{827FCB0C-45EF-0AD0-E7C8-136215A33E88}"/>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47AC6D2E-9134-E46B-6B7D-E4ADF3F0E6A8}"/>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sp>
        <p:nvSpPr>
          <p:cNvPr id="447" name="Oval 446">
            <a:extLst>
              <a:ext uri="{FF2B5EF4-FFF2-40B4-BE49-F238E27FC236}">
                <a16:creationId xmlns:a16="http://schemas.microsoft.com/office/drawing/2014/main" id="{7C24DF98-932F-1024-F29E-3F8BD25A7D14}"/>
              </a:ext>
            </a:extLst>
          </p:cNvPr>
          <p:cNvSpPr/>
          <p:nvPr/>
        </p:nvSpPr>
        <p:spPr bwMode="auto">
          <a:xfrm>
            <a:off x="1454812" y="3269705"/>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8" name="Oval 447">
            <a:extLst>
              <a:ext uri="{FF2B5EF4-FFF2-40B4-BE49-F238E27FC236}">
                <a16:creationId xmlns:a16="http://schemas.microsoft.com/office/drawing/2014/main" id="{676CD60F-4DCD-2CDA-750D-A8A51D77CBF1}"/>
              </a:ext>
            </a:extLst>
          </p:cNvPr>
          <p:cNvSpPr/>
          <p:nvPr/>
        </p:nvSpPr>
        <p:spPr bwMode="auto">
          <a:xfrm>
            <a:off x="1634248" y="3338104"/>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9" name="Oval 448">
            <a:extLst>
              <a:ext uri="{FF2B5EF4-FFF2-40B4-BE49-F238E27FC236}">
                <a16:creationId xmlns:a16="http://schemas.microsoft.com/office/drawing/2014/main" id="{8F2D433E-C677-02EC-5BA0-5A4CE4A0FA1C}"/>
              </a:ext>
            </a:extLst>
          </p:cNvPr>
          <p:cNvSpPr/>
          <p:nvPr/>
        </p:nvSpPr>
        <p:spPr bwMode="auto">
          <a:xfrm>
            <a:off x="1282367" y="3303834"/>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50" name="Straight Connector 449">
            <a:extLst>
              <a:ext uri="{FF2B5EF4-FFF2-40B4-BE49-F238E27FC236}">
                <a16:creationId xmlns:a16="http://schemas.microsoft.com/office/drawing/2014/main" id="{E9919B8D-235F-BA7A-28C8-8A7D053B7604}"/>
              </a:ext>
            </a:extLst>
          </p:cNvPr>
          <p:cNvCxnSpPr>
            <a:cxnSpLocks/>
          </p:cNvCxnSpPr>
          <p:nvPr/>
        </p:nvCxnSpPr>
        <p:spPr bwMode="auto">
          <a:xfrm>
            <a:off x="2168866" y="1923336"/>
            <a:ext cx="0" cy="2785964"/>
          </a:xfrm>
          <a:prstGeom prst="line">
            <a:avLst/>
          </a:prstGeom>
          <a:noFill/>
          <a:ln w="19050" cap="flat" cmpd="sng" algn="ctr">
            <a:solidFill>
              <a:schemeClr val="tx1">
                <a:lumMod val="50000"/>
              </a:schemeClr>
            </a:solidFill>
            <a:prstDash val="sysDash"/>
            <a:round/>
            <a:headEnd type="none" w="med" len="med"/>
            <a:tailEnd type="none" w="med" len="med"/>
          </a:ln>
          <a:effectLst/>
        </p:spPr>
      </p:cxnSp>
      <p:sp>
        <p:nvSpPr>
          <p:cNvPr id="451" name="TextBox 450">
            <a:extLst>
              <a:ext uri="{FF2B5EF4-FFF2-40B4-BE49-F238E27FC236}">
                <a16:creationId xmlns:a16="http://schemas.microsoft.com/office/drawing/2014/main" id="{C0F765D3-7DD8-69A5-155A-79913B219EA1}"/>
              </a:ext>
            </a:extLst>
          </p:cNvPr>
          <p:cNvSpPr txBox="1"/>
          <p:nvPr/>
        </p:nvSpPr>
        <p:spPr bwMode="auto">
          <a:xfrm>
            <a:off x="3762919" y="4362124"/>
            <a:ext cx="1341723"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Dostarlimab + CT</a:t>
            </a:r>
          </a:p>
        </p:txBody>
      </p:sp>
      <p:sp>
        <p:nvSpPr>
          <p:cNvPr id="452" name="TextBox 451">
            <a:extLst>
              <a:ext uri="{FF2B5EF4-FFF2-40B4-BE49-F238E27FC236}">
                <a16:creationId xmlns:a16="http://schemas.microsoft.com/office/drawing/2014/main" id="{6E0FA5F8-AB17-F9F6-360C-169FD1FCF5DF}"/>
              </a:ext>
            </a:extLst>
          </p:cNvPr>
          <p:cNvSpPr txBox="1"/>
          <p:nvPr/>
        </p:nvSpPr>
        <p:spPr bwMode="auto">
          <a:xfrm>
            <a:off x="4976695" y="4345678"/>
            <a:ext cx="903908"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Placebo + CT</a:t>
            </a:r>
          </a:p>
        </p:txBody>
      </p:sp>
      <p:sp>
        <p:nvSpPr>
          <p:cNvPr id="453" name="TextBox 452">
            <a:extLst>
              <a:ext uri="{FF2B5EF4-FFF2-40B4-BE49-F238E27FC236}">
                <a16:creationId xmlns:a16="http://schemas.microsoft.com/office/drawing/2014/main" id="{D3D28707-8F55-68B8-8048-7FCC39B0FDD1}"/>
              </a:ext>
            </a:extLst>
          </p:cNvPr>
          <p:cNvSpPr txBox="1"/>
          <p:nvPr/>
        </p:nvSpPr>
        <p:spPr bwMode="auto">
          <a:xfrm>
            <a:off x="3138005" y="1688462"/>
            <a:ext cx="717632" cy="307777"/>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Overall</a:t>
            </a:r>
          </a:p>
        </p:txBody>
      </p:sp>
      <p:sp>
        <p:nvSpPr>
          <p:cNvPr id="454" name="TextBox 453">
            <a:extLst>
              <a:ext uri="{FF2B5EF4-FFF2-40B4-BE49-F238E27FC236}">
                <a16:creationId xmlns:a16="http://schemas.microsoft.com/office/drawing/2014/main" id="{C7E63BCE-5893-6E2B-4447-1971DA8A7C4D}"/>
              </a:ext>
            </a:extLst>
          </p:cNvPr>
          <p:cNvSpPr txBox="1"/>
          <p:nvPr/>
        </p:nvSpPr>
        <p:spPr bwMode="auto">
          <a:xfrm rot="16200000">
            <a:off x="-705326" y="3235202"/>
            <a:ext cx="2600777" cy="276999"/>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Change From BL Score, Mean (95% CI)</a:t>
            </a:r>
          </a:p>
        </p:txBody>
      </p:sp>
      <p:sp>
        <p:nvSpPr>
          <p:cNvPr id="455" name="Freeform 3">
            <a:extLst>
              <a:ext uri="{FF2B5EF4-FFF2-40B4-BE49-F238E27FC236}">
                <a16:creationId xmlns:a16="http://schemas.microsoft.com/office/drawing/2014/main" id="{B93033CD-AC31-F8F9-AFA1-218D59FC01FF}"/>
              </a:ext>
            </a:extLst>
          </p:cNvPr>
          <p:cNvSpPr/>
          <p:nvPr/>
        </p:nvSpPr>
        <p:spPr bwMode="auto">
          <a:xfrm>
            <a:off x="1060891" y="1923336"/>
            <a:ext cx="4877737" cy="2778272"/>
          </a:xfrm>
          <a:custGeom>
            <a:avLst/>
            <a:gdLst>
              <a:gd name="connsiteX0" fmla="*/ 0 w 4338244"/>
              <a:gd name="connsiteY0" fmla="*/ 0 h 2591946"/>
              <a:gd name="connsiteX1" fmla="*/ 0 w 4338244"/>
              <a:gd name="connsiteY1" fmla="*/ 2591946 h 2591946"/>
              <a:gd name="connsiteX2" fmla="*/ 4338244 w 4338244"/>
              <a:gd name="connsiteY2" fmla="*/ 2591946 h 2591946"/>
            </a:gdLst>
            <a:ahLst/>
            <a:cxnLst>
              <a:cxn ang="0">
                <a:pos x="connsiteX0" y="connsiteY0"/>
              </a:cxn>
              <a:cxn ang="0">
                <a:pos x="connsiteX1" y="connsiteY1"/>
              </a:cxn>
              <a:cxn ang="0">
                <a:pos x="connsiteX2" y="connsiteY2"/>
              </a:cxn>
            </a:cxnLst>
            <a:rect l="l" t="t" r="r" b="b"/>
            <a:pathLst>
              <a:path w="4338244" h="2591946">
                <a:moveTo>
                  <a:pt x="0" y="0"/>
                </a:moveTo>
                <a:lnTo>
                  <a:pt x="0" y="2591946"/>
                </a:lnTo>
                <a:lnTo>
                  <a:pt x="4338244" y="2591946"/>
                </a:lnTo>
              </a:path>
            </a:pathLst>
          </a:custGeom>
          <a:noFill/>
          <a:ln w="28575">
            <a:solidFill>
              <a:schemeClr val="bg1"/>
            </a:solidFill>
            <a:miter lim="800000"/>
            <a:headEnd/>
            <a:tailEnd/>
          </a:ln>
        </p:spPr>
        <p:txBody>
          <a:bodyPr rtlCol="0" anchor="ctr"/>
          <a:lstStyle/>
          <a:p>
            <a:pPr algn="ctr"/>
            <a:endParaRPr lang="en-US"/>
          </a:p>
        </p:txBody>
      </p:sp>
      <p:grpSp>
        <p:nvGrpSpPr>
          <p:cNvPr id="456" name="Group 455">
            <a:extLst>
              <a:ext uri="{FF2B5EF4-FFF2-40B4-BE49-F238E27FC236}">
                <a16:creationId xmlns:a16="http://schemas.microsoft.com/office/drawing/2014/main" id="{DF78CCAE-2F15-BC4A-FD37-8A44D1F3B961}"/>
              </a:ext>
            </a:extLst>
          </p:cNvPr>
          <p:cNvGrpSpPr/>
          <p:nvPr/>
        </p:nvGrpSpPr>
        <p:grpSpPr>
          <a:xfrm>
            <a:off x="2400695" y="4383814"/>
            <a:ext cx="2554210" cy="253916"/>
            <a:chOff x="2230515" y="4749162"/>
            <a:chExt cx="2554210" cy="253916"/>
          </a:xfrm>
        </p:grpSpPr>
        <p:sp>
          <p:nvSpPr>
            <p:cNvPr id="457" name="TextBox 456">
              <a:extLst>
                <a:ext uri="{FF2B5EF4-FFF2-40B4-BE49-F238E27FC236}">
                  <a16:creationId xmlns:a16="http://schemas.microsoft.com/office/drawing/2014/main" id="{AB0D0539-DF9A-9442-377C-3C54A3961D32}"/>
                </a:ext>
              </a:extLst>
            </p:cNvPr>
            <p:cNvSpPr txBox="1"/>
            <p:nvPr/>
          </p:nvSpPr>
          <p:spPr bwMode="auto">
            <a:xfrm>
              <a:off x="2456980" y="4749162"/>
              <a:ext cx="1341723"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Dostarlimab + CT</a:t>
              </a:r>
            </a:p>
          </p:txBody>
        </p:sp>
        <p:sp>
          <p:nvSpPr>
            <p:cNvPr id="458" name="TextBox 457">
              <a:extLst>
                <a:ext uri="{FF2B5EF4-FFF2-40B4-BE49-F238E27FC236}">
                  <a16:creationId xmlns:a16="http://schemas.microsoft.com/office/drawing/2014/main" id="{519ECB31-9ACE-53D0-53B7-816519CFF75B}"/>
                </a:ext>
              </a:extLst>
            </p:cNvPr>
            <p:cNvSpPr txBox="1"/>
            <p:nvPr/>
          </p:nvSpPr>
          <p:spPr bwMode="auto">
            <a:xfrm>
              <a:off x="3861632" y="4749162"/>
              <a:ext cx="923093"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Placebo + CT</a:t>
              </a:r>
            </a:p>
          </p:txBody>
        </p:sp>
        <p:grpSp>
          <p:nvGrpSpPr>
            <p:cNvPr id="459" name="Group 458">
              <a:extLst>
                <a:ext uri="{FF2B5EF4-FFF2-40B4-BE49-F238E27FC236}">
                  <a16:creationId xmlns:a16="http://schemas.microsoft.com/office/drawing/2014/main" id="{9D4D63DB-2E5F-D3FF-7E39-B69EA234F77E}"/>
                </a:ext>
              </a:extLst>
            </p:cNvPr>
            <p:cNvGrpSpPr/>
            <p:nvPr/>
          </p:nvGrpSpPr>
          <p:grpSpPr>
            <a:xfrm>
              <a:off x="2230515" y="4838402"/>
              <a:ext cx="273520" cy="75437"/>
              <a:chOff x="2441246" y="4472116"/>
              <a:chExt cx="273520" cy="75437"/>
            </a:xfrm>
          </p:grpSpPr>
          <p:cxnSp>
            <p:nvCxnSpPr>
              <p:cNvPr id="463" name="Straight Connector 462">
                <a:extLst>
                  <a:ext uri="{FF2B5EF4-FFF2-40B4-BE49-F238E27FC236}">
                    <a16:creationId xmlns:a16="http://schemas.microsoft.com/office/drawing/2014/main" id="{B314BCE7-6DCB-BA4E-7FEC-85AB75265C33}"/>
                  </a:ext>
                </a:extLst>
              </p:cNvPr>
              <p:cNvCxnSpPr>
                <a:cxnSpLocks/>
              </p:cNvCxnSpPr>
              <p:nvPr/>
            </p:nvCxnSpPr>
            <p:spPr bwMode="auto">
              <a:xfrm>
                <a:off x="2441246" y="4509834"/>
                <a:ext cx="273520" cy="0"/>
              </a:xfrm>
              <a:prstGeom prst="line">
                <a:avLst/>
              </a:prstGeom>
              <a:noFill/>
              <a:ln w="28575" cap="flat" cmpd="sng" algn="ctr">
                <a:solidFill>
                  <a:srgbClr val="015873"/>
                </a:solidFill>
                <a:prstDash val="solid"/>
                <a:round/>
                <a:headEnd type="none" w="med" len="med"/>
                <a:tailEnd type="none" w="med" len="med"/>
              </a:ln>
              <a:effectLst/>
            </p:spPr>
          </p:cxnSp>
          <p:sp>
            <p:nvSpPr>
              <p:cNvPr id="464" name="Oval 463">
                <a:extLst>
                  <a:ext uri="{FF2B5EF4-FFF2-40B4-BE49-F238E27FC236}">
                    <a16:creationId xmlns:a16="http://schemas.microsoft.com/office/drawing/2014/main" id="{29D2F84B-326D-7E53-7158-00F2AEC25D82}"/>
                  </a:ext>
                </a:extLst>
              </p:cNvPr>
              <p:cNvSpPr/>
              <p:nvPr/>
            </p:nvSpPr>
            <p:spPr bwMode="auto">
              <a:xfrm>
                <a:off x="2540287" y="4472116"/>
                <a:ext cx="75437" cy="75437"/>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60" name="Group 459">
              <a:extLst>
                <a:ext uri="{FF2B5EF4-FFF2-40B4-BE49-F238E27FC236}">
                  <a16:creationId xmlns:a16="http://schemas.microsoft.com/office/drawing/2014/main" id="{9DDC6CE4-40DF-543C-1F8A-5386E648FBBE}"/>
                </a:ext>
              </a:extLst>
            </p:cNvPr>
            <p:cNvGrpSpPr/>
            <p:nvPr/>
          </p:nvGrpSpPr>
          <p:grpSpPr>
            <a:xfrm>
              <a:off x="3632094" y="4838402"/>
              <a:ext cx="273520" cy="75437"/>
              <a:chOff x="3187801" y="4472116"/>
              <a:chExt cx="273520" cy="75437"/>
            </a:xfrm>
          </p:grpSpPr>
          <p:cxnSp>
            <p:nvCxnSpPr>
              <p:cNvPr id="461" name="Straight Connector 460">
                <a:extLst>
                  <a:ext uri="{FF2B5EF4-FFF2-40B4-BE49-F238E27FC236}">
                    <a16:creationId xmlns:a16="http://schemas.microsoft.com/office/drawing/2014/main" id="{A56EA33D-D824-C93B-AC76-ED3EE0201733}"/>
                  </a:ext>
                </a:extLst>
              </p:cNvPr>
              <p:cNvCxnSpPr>
                <a:cxnSpLocks/>
              </p:cNvCxnSpPr>
              <p:nvPr/>
            </p:nvCxnSpPr>
            <p:spPr bwMode="auto">
              <a:xfrm>
                <a:off x="3187801" y="4509834"/>
                <a:ext cx="273520" cy="0"/>
              </a:xfrm>
              <a:prstGeom prst="line">
                <a:avLst/>
              </a:prstGeom>
              <a:noFill/>
              <a:ln w="28575" cap="flat" cmpd="sng" algn="ctr">
                <a:solidFill>
                  <a:srgbClr val="E1471D"/>
                </a:solidFill>
                <a:prstDash val="solid"/>
                <a:round/>
                <a:headEnd type="none" w="med" len="med"/>
                <a:tailEnd type="none" w="med" len="med"/>
              </a:ln>
              <a:effectLst/>
            </p:spPr>
          </p:cxnSp>
          <p:sp>
            <p:nvSpPr>
              <p:cNvPr id="462" name="Oval 461">
                <a:extLst>
                  <a:ext uri="{FF2B5EF4-FFF2-40B4-BE49-F238E27FC236}">
                    <a16:creationId xmlns:a16="http://schemas.microsoft.com/office/drawing/2014/main" id="{0D5F6B58-B517-4AC9-F503-33C937638945}"/>
                  </a:ext>
                </a:extLst>
              </p:cNvPr>
              <p:cNvSpPr/>
              <p:nvPr/>
            </p:nvSpPr>
            <p:spPr bwMode="auto">
              <a:xfrm>
                <a:off x="3286843" y="4472116"/>
                <a:ext cx="75437" cy="75437"/>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grpSp>
        <p:nvGrpSpPr>
          <p:cNvPr id="465" name="Group 464">
            <a:extLst>
              <a:ext uri="{FF2B5EF4-FFF2-40B4-BE49-F238E27FC236}">
                <a16:creationId xmlns:a16="http://schemas.microsoft.com/office/drawing/2014/main" id="{D515C571-5D32-7C05-F8AF-33934C95BE0F}"/>
              </a:ext>
            </a:extLst>
          </p:cNvPr>
          <p:cNvGrpSpPr/>
          <p:nvPr/>
        </p:nvGrpSpPr>
        <p:grpSpPr>
          <a:xfrm>
            <a:off x="664905" y="2418216"/>
            <a:ext cx="388248" cy="1828800"/>
            <a:chOff x="773111" y="2919382"/>
            <a:chExt cx="388248" cy="1714923"/>
          </a:xfrm>
        </p:grpSpPr>
        <p:sp>
          <p:nvSpPr>
            <p:cNvPr id="466" name="TextBox 465">
              <a:extLst>
                <a:ext uri="{FF2B5EF4-FFF2-40B4-BE49-F238E27FC236}">
                  <a16:creationId xmlns:a16="http://schemas.microsoft.com/office/drawing/2014/main" id="{F344D749-32C2-9E34-1A00-68CEBC63122C}"/>
                </a:ext>
              </a:extLst>
            </p:cNvPr>
            <p:cNvSpPr txBox="1"/>
            <p:nvPr/>
          </p:nvSpPr>
          <p:spPr bwMode="auto">
            <a:xfrm>
              <a:off x="819599" y="291938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467" name="TextBox 466">
              <a:extLst>
                <a:ext uri="{FF2B5EF4-FFF2-40B4-BE49-F238E27FC236}">
                  <a16:creationId xmlns:a16="http://schemas.microsoft.com/office/drawing/2014/main" id="{FA58BB79-03D5-A5D6-C3E7-04F2F9382388}"/>
                </a:ext>
              </a:extLst>
            </p:cNvPr>
            <p:cNvSpPr txBox="1"/>
            <p:nvPr/>
          </p:nvSpPr>
          <p:spPr bwMode="auto">
            <a:xfrm>
              <a:off x="898146" y="3638344"/>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68" name="TextBox 467">
              <a:extLst>
                <a:ext uri="{FF2B5EF4-FFF2-40B4-BE49-F238E27FC236}">
                  <a16:creationId xmlns:a16="http://schemas.microsoft.com/office/drawing/2014/main" id="{A528CCBE-BEB3-3AF5-00B2-80241D546941}"/>
                </a:ext>
              </a:extLst>
            </p:cNvPr>
            <p:cNvSpPr txBox="1"/>
            <p:nvPr/>
          </p:nvSpPr>
          <p:spPr bwMode="auto">
            <a:xfrm>
              <a:off x="773111" y="4357306"/>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grpSp>
      <p:grpSp>
        <p:nvGrpSpPr>
          <p:cNvPr id="469" name="Group 468">
            <a:extLst>
              <a:ext uri="{FF2B5EF4-FFF2-40B4-BE49-F238E27FC236}">
                <a16:creationId xmlns:a16="http://schemas.microsoft.com/office/drawing/2014/main" id="{5E740309-CED2-5586-EFE0-23A0518155AF}"/>
              </a:ext>
            </a:extLst>
          </p:cNvPr>
          <p:cNvGrpSpPr/>
          <p:nvPr/>
        </p:nvGrpSpPr>
        <p:grpSpPr>
          <a:xfrm>
            <a:off x="996884" y="2551149"/>
            <a:ext cx="64008" cy="1527048"/>
            <a:chOff x="1203157" y="3054246"/>
            <a:chExt cx="64008" cy="1439631"/>
          </a:xfrm>
        </p:grpSpPr>
        <p:cxnSp>
          <p:nvCxnSpPr>
            <p:cNvPr id="470" name="Straight Connector 469">
              <a:extLst>
                <a:ext uri="{FF2B5EF4-FFF2-40B4-BE49-F238E27FC236}">
                  <a16:creationId xmlns:a16="http://schemas.microsoft.com/office/drawing/2014/main" id="{160981B9-AC09-78A8-37D5-5EDA6B28BA44}"/>
                </a:ext>
              </a:extLst>
            </p:cNvPr>
            <p:cNvCxnSpPr>
              <a:cxnSpLocks/>
            </p:cNvCxnSpPr>
            <p:nvPr/>
          </p:nvCxnSpPr>
          <p:spPr bwMode="auto">
            <a:xfrm>
              <a:off x="1203157" y="305424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71" name="Straight Connector 470">
              <a:extLst>
                <a:ext uri="{FF2B5EF4-FFF2-40B4-BE49-F238E27FC236}">
                  <a16:creationId xmlns:a16="http://schemas.microsoft.com/office/drawing/2014/main" id="{315DAD8D-6357-58B2-13D2-B448EC4245B5}"/>
                </a:ext>
              </a:extLst>
            </p:cNvPr>
            <p:cNvCxnSpPr>
              <a:cxnSpLocks/>
            </p:cNvCxnSpPr>
            <p:nvPr/>
          </p:nvCxnSpPr>
          <p:spPr bwMode="auto">
            <a:xfrm>
              <a:off x="1203157" y="377406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8C42242F-1CEF-F2A6-623F-7954527716B4}"/>
                </a:ext>
              </a:extLst>
            </p:cNvPr>
            <p:cNvCxnSpPr>
              <a:cxnSpLocks/>
            </p:cNvCxnSpPr>
            <p:nvPr/>
          </p:nvCxnSpPr>
          <p:spPr bwMode="auto">
            <a:xfrm>
              <a:off x="1203157" y="4493877"/>
              <a:ext cx="64008" cy="0"/>
            </a:xfrm>
            <a:prstGeom prst="line">
              <a:avLst/>
            </a:prstGeom>
            <a:noFill/>
            <a:ln w="28575" cap="flat" cmpd="sng" algn="ctr">
              <a:solidFill>
                <a:schemeClr val="bg1"/>
              </a:solidFill>
              <a:prstDash val="solid"/>
              <a:round/>
              <a:headEnd type="none" w="med" len="med"/>
              <a:tailEnd type="none" w="med" len="med"/>
            </a:ln>
            <a:effectLst/>
          </p:spPr>
        </p:cxnSp>
      </p:grpSp>
      <p:grpSp>
        <p:nvGrpSpPr>
          <p:cNvPr id="473" name="Group 472">
            <a:extLst>
              <a:ext uri="{FF2B5EF4-FFF2-40B4-BE49-F238E27FC236}">
                <a16:creationId xmlns:a16="http://schemas.microsoft.com/office/drawing/2014/main" id="{F2883909-D3CA-BC0C-9AAE-58156DD18CD6}"/>
              </a:ext>
            </a:extLst>
          </p:cNvPr>
          <p:cNvGrpSpPr/>
          <p:nvPr/>
        </p:nvGrpSpPr>
        <p:grpSpPr>
          <a:xfrm>
            <a:off x="1105167" y="1939605"/>
            <a:ext cx="1032975" cy="376926"/>
            <a:chOff x="1171449" y="2422035"/>
            <a:chExt cx="1032975" cy="376926"/>
          </a:xfrm>
        </p:grpSpPr>
        <p:sp>
          <p:nvSpPr>
            <p:cNvPr id="474" name="TextBox 473">
              <a:extLst>
                <a:ext uri="{FF2B5EF4-FFF2-40B4-BE49-F238E27FC236}">
                  <a16:creationId xmlns:a16="http://schemas.microsoft.com/office/drawing/2014/main" id="{3406AF4D-2D1C-5DDA-90BB-FE870A0EDB0A}"/>
                </a:ext>
              </a:extLst>
            </p:cNvPr>
            <p:cNvSpPr txBox="1"/>
            <p:nvPr/>
          </p:nvSpPr>
          <p:spPr bwMode="auto">
            <a:xfrm>
              <a:off x="1171449" y="2521962"/>
              <a:ext cx="1032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Improvement</a:t>
              </a:r>
            </a:p>
          </p:txBody>
        </p:sp>
        <p:sp>
          <p:nvSpPr>
            <p:cNvPr id="475" name="Down Arrow 48">
              <a:extLst>
                <a:ext uri="{FF2B5EF4-FFF2-40B4-BE49-F238E27FC236}">
                  <a16:creationId xmlns:a16="http://schemas.microsoft.com/office/drawing/2014/main" id="{F6B35D3B-7B40-10F2-7E7F-15302EA97AAA}"/>
                </a:ext>
              </a:extLst>
            </p:cNvPr>
            <p:cNvSpPr/>
            <p:nvPr/>
          </p:nvSpPr>
          <p:spPr bwMode="auto">
            <a:xfrm rot="10800000">
              <a:off x="1616732" y="2422035"/>
              <a:ext cx="142409" cy="168844"/>
            </a:xfrm>
            <a:prstGeom prst="downArrow">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76" name="Group 475">
            <a:extLst>
              <a:ext uri="{FF2B5EF4-FFF2-40B4-BE49-F238E27FC236}">
                <a16:creationId xmlns:a16="http://schemas.microsoft.com/office/drawing/2014/main" id="{3628A88D-DB2F-76A1-273C-8181E0B88904}"/>
              </a:ext>
            </a:extLst>
          </p:cNvPr>
          <p:cNvGrpSpPr/>
          <p:nvPr/>
        </p:nvGrpSpPr>
        <p:grpSpPr>
          <a:xfrm>
            <a:off x="1110456" y="4244610"/>
            <a:ext cx="1022396" cy="388218"/>
            <a:chOff x="946029" y="4548287"/>
            <a:chExt cx="1022396" cy="388218"/>
          </a:xfrm>
        </p:grpSpPr>
        <p:sp>
          <p:nvSpPr>
            <p:cNvPr id="477" name="TextBox 476">
              <a:extLst>
                <a:ext uri="{FF2B5EF4-FFF2-40B4-BE49-F238E27FC236}">
                  <a16:creationId xmlns:a16="http://schemas.microsoft.com/office/drawing/2014/main" id="{44E5B075-C5B9-0655-7AEF-CE23007881F1}"/>
                </a:ext>
              </a:extLst>
            </p:cNvPr>
            <p:cNvSpPr txBox="1"/>
            <p:nvPr/>
          </p:nvSpPr>
          <p:spPr bwMode="auto">
            <a:xfrm>
              <a:off x="946029" y="4548287"/>
              <a:ext cx="10223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Deterioration</a:t>
              </a:r>
            </a:p>
          </p:txBody>
        </p:sp>
        <p:sp>
          <p:nvSpPr>
            <p:cNvPr id="478" name="Down Arrow 49">
              <a:extLst>
                <a:ext uri="{FF2B5EF4-FFF2-40B4-BE49-F238E27FC236}">
                  <a16:creationId xmlns:a16="http://schemas.microsoft.com/office/drawing/2014/main" id="{AFC29A67-6F5A-B8FD-DC40-75648F9096DA}"/>
                </a:ext>
              </a:extLst>
            </p:cNvPr>
            <p:cNvSpPr/>
            <p:nvPr/>
          </p:nvSpPr>
          <p:spPr bwMode="auto">
            <a:xfrm>
              <a:off x="1386023" y="4767661"/>
              <a:ext cx="142409" cy="168844"/>
            </a:xfrm>
            <a:prstGeom prst="downArrow">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79" name="Group 478">
            <a:extLst>
              <a:ext uri="{FF2B5EF4-FFF2-40B4-BE49-F238E27FC236}">
                <a16:creationId xmlns:a16="http://schemas.microsoft.com/office/drawing/2014/main" id="{E4BB2957-2A85-6765-751D-A362A827C3D5}"/>
              </a:ext>
            </a:extLst>
          </p:cNvPr>
          <p:cNvGrpSpPr/>
          <p:nvPr/>
        </p:nvGrpSpPr>
        <p:grpSpPr>
          <a:xfrm>
            <a:off x="958825" y="4688485"/>
            <a:ext cx="4901558" cy="405412"/>
            <a:chOff x="777071" y="4964868"/>
            <a:chExt cx="4901558" cy="405412"/>
          </a:xfrm>
        </p:grpSpPr>
        <p:sp>
          <p:nvSpPr>
            <p:cNvPr id="480" name="TextBox 479">
              <a:extLst>
                <a:ext uri="{FF2B5EF4-FFF2-40B4-BE49-F238E27FC236}">
                  <a16:creationId xmlns:a16="http://schemas.microsoft.com/office/drawing/2014/main" id="{3082DBBA-91A7-5F55-7628-5704DF54A1DD}"/>
                </a:ext>
              </a:extLst>
            </p:cNvPr>
            <p:cNvSpPr txBox="1"/>
            <p:nvPr/>
          </p:nvSpPr>
          <p:spPr bwMode="auto">
            <a:xfrm rot="18789324">
              <a:off x="744850" y="5058175"/>
              <a:ext cx="2952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BL</a:t>
              </a:r>
            </a:p>
          </p:txBody>
        </p:sp>
        <p:sp>
          <p:nvSpPr>
            <p:cNvPr id="481" name="TextBox 480">
              <a:extLst>
                <a:ext uri="{FF2B5EF4-FFF2-40B4-BE49-F238E27FC236}">
                  <a16:creationId xmlns:a16="http://schemas.microsoft.com/office/drawing/2014/main" id="{69B1F1D1-CE39-22B3-1E27-DF72B4A1ECCC}"/>
                </a:ext>
              </a:extLst>
            </p:cNvPr>
            <p:cNvSpPr txBox="1"/>
            <p:nvPr/>
          </p:nvSpPr>
          <p:spPr bwMode="auto">
            <a:xfrm rot="18789324">
              <a:off x="1129837"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C3</a:t>
              </a:r>
            </a:p>
          </p:txBody>
        </p:sp>
        <p:sp>
          <p:nvSpPr>
            <p:cNvPr id="482" name="TextBox 481">
              <a:extLst>
                <a:ext uri="{FF2B5EF4-FFF2-40B4-BE49-F238E27FC236}">
                  <a16:creationId xmlns:a16="http://schemas.microsoft.com/office/drawing/2014/main" id="{E6A651C0-4578-ECFE-48E4-6E1C9E575822}"/>
                </a:ext>
              </a:extLst>
            </p:cNvPr>
            <p:cNvSpPr txBox="1"/>
            <p:nvPr/>
          </p:nvSpPr>
          <p:spPr bwMode="auto">
            <a:xfrm rot="18789324">
              <a:off x="1469408"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C5</a:t>
              </a:r>
            </a:p>
          </p:txBody>
        </p:sp>
        <p:sp>
          <p:nvSpPr>
            <p:cNvPr id="483" name="TextBox 482">
              <a:extLst>
                <a:ext uri="{FF2B5EF4-FFF2-40B4-BE49-F238E27FC236}">
                  <a16:creationId xmlns:a16="http://schemas.microsoft.com/office/drawing/2014/main" id="{209380CB-AB60-C03D-67B8-A9F34450B3AA}"/>
                </a:ext>
              </a:extLst>
            </p:cNvPr>
            <p:cNvSpPr txBox="1"/>
            <p:nvPr/>
          </p:nvSpPr>
          <p:spPr bwMode="auto">
            <a:xfrm rot="18789324">
              <a:off x="1816432"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C7</a:t>
              </a:r>
            </a:p>
          </p:txBody>
        </p:sp>
        <p:sp>
          <p:nvSpPr>
            <p:cNvPr id="484" name="TextBox 483">
              <a:extLst>
                <a:ext uri="{FF2B5EF4-FFF2-40B4-BE49-F238E27FC236}">
                  <a16:creationId xmlns:a16="http://schemas.microsoft.com/office/drawing/2014/main" id="{3AC6D6FC-9E89-3A37-7CB1-978BF34D473B}"/>
                </a:ext>
              </a:extLst>
            </p:cNvPr>
            <p:cNvSpPr txBox="1"/>
            <p:nvPr/>
          </p:nvSpPr>
          <p:spPr bwMode="auto">
            <a:xfrm rot="18789324">
              <a:off x="1643282"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C6</a:t>
              </a:r>
            </a:p>
          </p:txBody>
        </p:sp>
        <p:sp>
          <p:nvSpPr>
            <p:cNvPr id="485" name="TextBox 484">
              <a:extLst>
                <a:ext uri="{FF2B5EF4-FFF2-40B4-BE49-F238E27FC236}">
                  <a16:creationId xmlns:a16="http://schemas.microsoft.com/office/drawing/2014/main" id="{29076273-B4E6-93DE-81B9-63EA2408136F}"/>
                </a:ext>
              </a:extLst>
            </p:cNvPr>
            <p:cNvSpPr txBox="1"/>
            <p:nvPr/>
          </p:nvSpPr>
          <p:spPr bwMode="auto">
            <a:xfrm rot="18789324">
              <a:off x="2454768"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C11</a:t>
              </a:r>
            </a:p>
          </p:txBody>
        </p:sp>
        <p:sp>
          <p:nvSpPr>
            <p:cNvPr id="486" name="TextBox 485">
              <a:extLst>
                <a:ext uri="{FF2B5EF4-FFF2-40B4-BE49-F238E27FC236}">
                  <a16:creationId xmlns:a16="http://schemas.microsoft.com/office/drawing/2014/main" id="{DC4A9C9B-D493-C2BE-34FC-5F7314A3F42E}"/>
                </a:ext>
              </a:extLst>
            </p:cNvPr>
            <p:cNvSpPr txBox="1"/>
            <p:nvPr/>
          </p:nvSpPr>
          <p:spPr bwMode="auto">
            <a:xfrm rot="18789324">
              <a:off x="2799593"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C13</a:t>
              </a:r>
            </a:p>
          </p:txBody>
        </p:sp>
        <p:sp>
          <p:nvSpPr>
            <p:cNvPr id="487" name="TextBox 486">
              <a:extLst>
                <a:ext uri="{FF2B5EF4-FFF2-40B4-BE49-F238E27FC236}">
                  <a16:creationId xmlns:a16="http://schemas.microsoft.com/office/drawing/2014/main" id="{B59ED137-7A67-B109-E179-5B50F5F8B25B}"/>
                </a:ext>
              </a:extLst>
            </p:cNvPr>
            <p:cNvSpPr txBox="1"/>
            <p:nvPr/>
          </p:nvSpPr>
          <p:spPr bwMode="auto">
            <a:xfrm rot="18789324">
              <a:off x="955594"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a:t>
              </a:r>
            </a:p>
          </p:txBody>
        </p:sp>
        <p:sp>
          <p:nvSpPr>
            <p:cNvPr id="488" name="TextBox 487">
              <a:extLst>
                <a:ext uri="{FF2B5EF4-FFF2-40B4-BE49-F238E27FC236}">
                  <a16:creationId xmlns:a16="http://schemas.microsoft.com/office/drawing/2014/main" id="{A255D62D-6738-E5F6-447A-845F01479B6A}"/>
                </a:ext>
              </a:extLst>
            </p:cNvPr>
            <p:cNvSpPr txBox="1"/>
            <p:nvPr/>
          </p:nvSpPr>
          <p:spPr bwMode="auto">
            <a:xfrm rot="18789324">
              <a:off x="1303133"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C4</a:t>
              </a:r>
            </a:p>
          </p:txBody>
        </p:sp>
        <p:sp>
          <p:nvSpPr>
            <p:cNvPr id="489" name="TextBox 488">
              <a:extLst>
                <a:ext uri="{FF2B5EF4-FFF2-40B4-BE49-F238E27FC236}">
                  <a16:creationId xmlns:a16="http://schemas.microsoft.com/office/drawing/2014/main" id="{9E828A47-273C-FBE3-A16D-A6674E85D99F}"/>
                </a:ext>
              </a:extLst>
            </p:cNvPr>
            <p:cNvSpPr txBox="1"/>
            <p:nvPr/>
          </p:nvSpPr>
          <p:spPr bwMode="auto">
            <a:xfrm rot="18789324">
              <a:off x="2163014"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C9</a:t>
              </a:r>
            </a:p>
          </p:txBody>
        </p:sp>
        <p:sp>
          <p:nvSpPr>
            <p:cNvPr id="490" name="TextBox 489">
              <a:extLst>
                <a:ext uri="{FF2B5EF4-FFF2-40B4-BE49-F238E27FC236}">
                  <a16:creationId xmlns:a16="http://schemas.microsoft.com/office/drawing/2014/main" id="{81663F35-89BE-AFF0-233F-D973E1EBEB47}"/>
                </a:ext>
              </a:extLst>
            </p:cNvPr>
            <p:cNvSpPr txBox="1"/>
            <p:nvPr/>
          </p:nvSpPr>
          <p:spPr bwMode="auto">
            <a:xfrm rot="18789324">
              <a:off x="2627027"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C12</a:t>
              </a:r>
            </a:p>
          </p:txBody>
        </p:sp>
        <p:sp>
          <p:nvSpPr>
            <p:cNvPr id="491" name="TextBox 490">
              <a:extLst>
                <a:ext uri="{FF2B5EF4-FFF2-40B4-BE49-F238E27FC236}">
                  <a16:creationId xmlns:a16="http://schemas.microsoft.com/office/drawing/2014/main" id="{B1C82B8E-B716-ABD1-BF5A-274A11CA5434}"/>
                </a:ext>
              </a:extLst>
            </p:cNvPr>
            <p:cNvSpPr txBox="1"/>
            <p:nvPr/>
          </p:nvSpPr>
          <p:spPr bwMode="auto">
            <a:xfrm rot="18789324">
              <a:off x="1934706" y="5039358"/>
              <a:ext cx="37032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C8</a:t>
              </a:r>
            </a:p>
          </p:txBody>
        </p:sp>
        <p:sp>
          <p:nvSpPr>
            <p:cNvPr id="492" name="TextBox 491">
              <a:extLst>
                <a:ext uri="{FF2B5EF4-FFF2-40B4-BE49-F238E27FC236}">
                  <a16:creationId xmlns:a16="http://schemas.microsoft.com/office/drawing/2014/main" id="{D45AE89F-0969-B591-DECF-46C874FD341E}"/>
                </a:ext>
              </a:extLst>
            </p:cNvPr>
            <p:cNvSpPr txBox="1"/>
            <p:nvPr/>
          </p:nvSpPr>
          <p:spPr bwMode="auto">
            <a:xfrm rot="18789324">
              <a:off x="2286044"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C10</a:t>
              </a:r>
            </a:p>
          </p:txBody>
        </p:sp>
        <p:sp>
          <p:nvSpPr>
            <p:cNvPr id="493" name="TextBox 492">
              <a:extLst>
                <a:ext uri="{FF2B5EF4-FFF2-40B4-BE49-F238E27FC236}">
                  <a16:creationId xmlns:a16="http://schemas.microsoft.com/office/drawing/2014/main" id="{CF57C197-3331-D370-D67D-0E6CB7C73C8E}"/>
                </a:ext>
              </a:extLst>
            </p:cNvPr>
            <p:cNvSpPr txBox="1"/>
            <p:nvPr/>
          </p:nvSpPr>
          <p:spPr bwMode="auto">
            <a:xfrm rot="18789324">
              <a:off x="2973431"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C14</a:t>
              </a:r>
            </a:p>
          </p:txBody>
        </p:sp>
        <p:sp>
          <p:nvSpPr>
            <p:cNvPr id="494" name="TextBox 493">
              <a:extLst>
                <a:ext uri="{FF2B5EF4-FFF2-40B4-BE49-F238E27FC236}">
                  <a16:creationId xmlns:a16="http://schemas.microsoft.com/office/drawing/2014/main" id="{D1A45C41-7D39-1231-8B86-AB92F60E0934}"/>
                </a:ext>
              </a:extLst>
            </p:cNvPr>
            <p:cNvSpPr txBox="1"/>
            <p:nvPr/>
          </p:nvSpPr>
          <p:spPr bwMode="auto">
            <a:xfrm rot="18789324">
              <a:off x="3145249"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C15</a:t>
              </a:r>
            </a:p>
          </p:txBody>
        </p:sp>
        <p:sp>
          <p:nvSpPr>
            <p:cNvPr id="495" name="TextBox 494">
              <a:extLst>
                <a:ext uri="{FF2B5EF4-FFF2-40B4-BE49-F238E27FC236}">
                  <a16:creationId xmlns:a16="http://schemas.microsoft.com/office/drawing/2014/main" id="{5ED00A07-FBE5-C047-4487-FD64F0328C40}"/>
                </a:ext>
              </a:extLst>
            </p:cNvPr>
            <p:cNvSpPr txBox="1"/>
            <p:nvPr/>
          </p:nvSpPr>
          <p:spPr bwMode="auto">
            <a:xfrm rot="18789324">
              <a:off x="5045077"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C26</a:t>
              </a:r>
            </a:p>
          </p:txBody>
        </p:sp>
        <p:sp>
          <p:nvSpPr>
            <p:cNvPr id="496" name="TextBox 495">
              <a:extLst>
                <a:ext uri="{FF2B5EF4-FFF2-40B4-BE49-F238E27FC236}">
                  <a16:creationId xmlns:a16="http://schemas.microsoft.com/office/drawing/2014/main" id="{1F0399DE-7D8F-D540-A2C5-E7675F08185C}"/>
                </a:ext>
              </a:extLst>
            </p:cNvPr>
            <p:cNvSpPr txBox="1"/>
            <p:nvPr/>
          </p:nvSpPr>
          <p:spPr bwMode="auto">
            <a:xfrm rot="18789324">
              <a:off x="3493199"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C17</a:t>
              </a:r>
            </a:p>
          </p:txBody>
        </p:sp>
        <p:sp>
          <p:nvSpPr>
            <p:cNvPr id="497" name="TextBox 496">
              <a:extLst>
                <a:ext uri="{FF2B5EF4-FFF2-40B4-BE49-F238E27FC236}">
                  <a16:creationId xmlns:a16="http://schemas.microsoft.com/office/drawing/2014/main" id="{73B7550E-450E-49A5-C32C-1A89CC1D62D3}"/>
                </a:ext>
              </a:extLst>
            </p:cNvPr>
            <p:cNvSpPr txBox="1"/>
            <p:nvPr/>
          </p:nvSpPr>
          <p:spPr bwMode="auto">
            <a:xfrm rot="18789324">
              <a:off x="3320049"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C16</a:t>
              </a:r>
            </a:p>
          </p:txBody>
        </p:sp>
        <p:sp>
          <p:nvSpPr>
            <p:cNvPr id="498" name="TextBox 497">
              <a:extLst>
                <a:ext uri="{FF2B5EF4-FFF2-40B4-BE49-F238E27FC236}">
                  <a16:creationId xmlns:a16="http://schemas.microsoft.com/office/drawing/2014/main" id="{660C6931-3F60-2A2A-E2BC-46E1CC71D34A}"/>
                </a:ext>
              </a:extLst>
            </p:cNvPr>
            <p:cNvSpPr txBox="1"/>
            <p:nvPr/>
          </p:nvSpPr>
          <p:spPr bwMode="auto">
            <a:xfrm rot="18789324">
              <a:off x="4180538"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C21</a:t>
              </a:r>
            </a:p>
          </p:txBody>
        </p:sp>
        <p:sp>
          <p:nvSpPr>
            <p:cNvPr id="499" name="TextBox 498">
              <a:extLst>
                <a:ext uri="{FF2B5EF4-FFF2-40B4-BE49-F238E27FC236}">
                  <a16:creationId xmlns:a16="http://schemas.microsoft.com/office/drawing/2014/main" id="{38642064-5D32-4554-0F1B-957AF3629A04}"/>
                </a:ext>
              </a:extLst>
            </p:cNvPr>
            <p:cNvSpPr txBox="1"/>
            <p:nvPr/>
          </p:nvSpPr>
          <p:spPr bwMode="auto">
            <a:xfrm rot="18789324">
              <a:off x="4526671"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C23</a:t>
              </a:r>
            </a:p>
          </p:txBody>
        </p:sp>
        <p:sp>
          <p:nvSpPr>
            <p:cNvPr id="500" name="TextBox 499">
              <a:extLst>
                <a:ext uri="{FF2B5EF4-FFF2-40B4-BE49-F238E27FC236}">
                  <a16:creationId xmlns:a16="http://schemas.microsoft.com/office/drawing/2014/main" id="{7377240C-50CA-5D05-DE15-68E231CFA03B}"/>
                </a:ext>
              </a:extLst>
            </p:cNvPr>
            <p:cNvSpPr txBox="1"/>
            <p:nvPr/>
          </p:nvSpPr>
          <p:spPr bwMode="auto">
            <a:xfrm rot="18789324">
              <a:off x="4662749" y="5052158"/>
              <a:ext cx="4054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C24</a:t>
              </a:r>
            </a:p>
          </p:txBody>
        </p:sp>
        <p:sp>
          <p:nvSpPr>
            <p:cNvPr id="501" name="TextBox 500">
              <a:extLst>
                <a:ext uri="{FF2B5EF4-FFF2-40B4-BE49-F238E27FC236}">
                  <a16:creationId xmlns:a16="http://schemas.microsoft.com/office/drawing/2014/main" id="{13AA1C37-4BBC-0D68-061B-448598E13377}"/>
                </a:ext>
              </a:extLst>
            </p:cNvPr>
            <p:cNvSpPr txBox="1"/>
            <p:nvPr/>
          </p:nvSpPr>
          <p:spPr bwMode="auto">
            <a:xfrm rot="18789324">
              <a:off x="3838001"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C19</a:t>
              </a:r>
            </a:p>
          </p:txBody>
        </p:sp>
        <p:sp>
          <p:nvSpPr>
            <p:cNvPr id="502" name="TextBox 501">
              <a:extLst>
                <a:ext uri="{FF2B5EF4-FFF2-40B4-BE49-F238E27FC236}">
                  <a16:creationId xmlns:a16="http://schemas.microsoft.com/office/drawing/2014/main" id="{9E129F2A-6796-C441-9F60-AA62F139EC51}"/>
                </a:ext>
              </a:extLst>
            </p:cNvPr>
            <p:cNvSpPr txBox="1"/>
            <p:nvPr/>
          </p:nvSpPr>
          <p:spPr bwMode="auto">
            <a:xfrm rot="18789324">
              <a:off x="4353874"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C22</a:t>
              </a:r>
            </a:p>
          </p:txBody>
        </p:sp>
        <p:sp>
          <p:nvSpPr>
            <p:cNvPr id="503" name="TextBox 502">
              <a:extLst>
                <a:ext uri="{FF2B5EF4-FFF2-40B4-BE49-F238E27FC236}">
                  <a16:creationId xmlns:a16="http://schemas.microsoft.com/office/drawing/2014/main" id="{D784571C-108D-1585-4484-A5406434E95E}"/>
                </a:ext>
              </a:extLst>
            </p:cNvPr>
            <p:cNvSpPr txBox="1"/>
            <p:nvPr/>
          </p:nvSpPr>
          <p:spPr bwMode="auto">
            <a:xfrm rot="18789324">
              <a:off x="3659930" y="5037456"/>
              <a:ext cx="36510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C18</a:t>
              </a:r>
            </a:p>
          </p:txBody>
        </p:sp>
        <p:sp>
          <p:nvSpPr>
            <p:cNvPr id="504" name="TextBox 503">
              <a:extLst>
                <a:ext uri="{FF2B5EF4-FFF2-40B4-BE49-F238E27FC236}">
                  <a16:creationId xmlns:a16="http://schemas.microsoft.com/office/drawing/2014/main" id="{42D54654-BF18-6AAB-437C-9015FE28D93A}"/>
                </a:ext>
              </a:extLst>
            </p:cNvPr>
            <p:cNvSpPr txBox="1"/>
            <p:nvPr/>
          </p:nvSpPr>
          <p:spPr bwMode="auto">
            <a:xfrm rot="18789324">
              <a:off x="4005760"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C20</a:t>
              </a:r>
            </a:p>
          </p:txBody>
        </p:sp>
        <p:sp>
          <p:nvSpPr>
            <p:cNvPr id="505" name="TextBox 504">
              <a:extLst>
                <a:ext uri="{FF2B5EF4-FFF2-40B4-BE49-F238E27FC236}">
                  <a16:creationId xmlns:a16="http://schemas.microsoft.com/office/drawing/2014/main" id="{E4C8712F-363D-DC02-8F3F-E5464697C8C7}"/>
                </a:ext>
              </a:extLst>
            </p:cNvPr>
            <p:cNvSpPr txBox="1"/>
            <p:nvPr/>
          </p:nvSpPr>
          <p:spPr bwMode="auto">
            <a:xfrm rot="18789324">
              <a:off x="4876242"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C25</a:t>
              </a:r>
            </a:p>
          </p:txBody>
        </p:sp>
        <p:sp>
          <p:nvSpPr>
            <p:cNvPr id="506" name="TextBox 505">
              <a:extLst>
                <a:ext uri="{FF2B5EF4-FFF2-40B4-BE49-F238E27FC236}">
                  <a16:creationId xmlns:a16="http://schemas.microsoft.com/office/drawing/2014/main" id="{19476F5F-4A0B-E143-8FDC-34710E42DCE3}"/>
                </a:ext>
              </a:extLst>
            </p:cNvPr>
            <p:cNvSpPr txBox="1"/>
            <p:nvPr/>
          </p:nvSpPr>
          <p:spPr bwMode="auto">
            <a:xfrm rot="18789324">
              <a:off x="5377319" y="5039892"/>
              <a:ext cx="3717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C28</a:t>
              </a:r>
            </a:p>
          </p:txBody>
        </p:sp>
        <p:sp>
          <p:nvSpPr>
            <p:cNvPr id="507" name="TextBox 506">
              <a:extLst>
                <a:ext uri="{FF2B5EF4-FFF2-40B4-BE49-F238E27FC236}">
                  <a16:creationId xmlns:a16="http://schemas.microsoft.com/office/drawing/2014/main" id="{3172CCF2-C4C8-8741-4DD4-5138B0683730}"/>
                </a:ext>
              </a:extLst>
            </p:cNvPr>
            <p:cNvSpPr txBox="1"/>
            <p:nvPr/>
          </p:nvSpPr>
          <p:spPr bwMode="auto">
            <a:xfrm rot="18789324">
              <a:off x="5196113" y="5044956"/>
              <a:ext cx="38567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C27</a:t>
              </a:r>
            </a:p>
          </p:txBody>
        </p:sp>
      </p:grpSp>
      <p:grpSp>
        <p:nvGrpSpPr>
          <p:cNvPr id="508" name="Group 507">
            <a:extLst>
              <a:ext uri="{FF2B5EF4-FFF2-40B4-BE49-F238E27FC236}">
                <a16:creationId xmlns:a16="http://schemas.microsoft.com/office/drawing/2014/main" id="{3D626C55-9BCA-FAEB-4B21-3DE0A1E2F9DC}"/>
              </a:ext>
            </a:extLst>
          </p:cNvPr>
          <p:cNvGrpSpPr/>
          <p:nvPr/>
        </p:nvGrpSpPr>
        <p:grpSpPr>
          <a:xfrm>
            <a:off x="1125307" y="4692164"/>
            <a:ext cx="4657617" cy="64377"/>
            <a:chOff x="955127" y="4952471"/>
            <a:chExt cx="4657617" cy="64377"/>
          </a:xfrm>
        </p:grpSpPr>
        <p:cxnSp>
          <p:nvCxnSpPr>
            <p:cNvPr id="509" name="Straight Connector 508">
              <a:extLst>
                <a:ext uri="{FF2B5EF4-FFF2-40B4-BE49-F238E27FC236}">
                  <a16:creationId xmlns:a16="http://schemas.microsoft.com/office/drawing/2014/main" id="{BEFA3EE5-A73E-7AF0-E63C-D61E8DB2C228}"/>
                </a:ext>
              </a:extLst>
            </p:cNvPr>
            <p:cNvCxnSpPr>
              <a:cxnSpLocks/>
            </p:cNvCxnSpPr>
            <p:nvPr/>
          </p:nvCxnSpPr>
          <p:spPr bwMode="auto">
            <a:xfrm>
              <a:off x="95512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0" name="Straight Connector 509">
              <a:extLst>
                <a:ext uri="{FF2B5EF4-FFF2-40B4-BE49-F238E27FC236}">
                  <a16:creationId xmlns:a16="http://schemas.microsoft.com/office/drawing/2014/main" id="{638ADD4D-7116-45DA-4D25-A0B8B5CD2A9B}"/>
                </a:ext>
              </a:extLst>
            </p:cNvPr>
            <p:cNvCxnSpPr>
              <a:cxnSpLocks/>
            </p:cNvCxnSpPr>
            <p:nvPr/>
          </p:nvCxnSpPr>
          <p:spPr bwMode="auto">
            <a:xfrm>
              <a:off x="112763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F9494358-E55C-23A1-375D-00C06934E2F7}"/>
                </a:ext>
              </a:extLst>
            </p:cNvPr>
            <p:cNvCxnSpPr>
              <a:cxnSpLocks/>
            </p:cNvCxnSpPr>
            <p:nvPr/>
          </p:nvCxnSpPr>
          <p:spPr bwMode="auto">
            <a:xfrm>
              <a:off x="130013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2" name="Straight Connector 511">
              <a:extLst>
                <a:ext uri="{FF2B5EF4-FFF2-40B4-BE49-F238E27FC236}">
                  <a16:creationId xmlns:a16="http://schemas.microsoft.com/office/drawing/2014/main" id="{41B9385D-C8BF-71BF-9F7C-BC74B0B90394}"/>
                </a:ext>
              </a:extLst>
            </p:cNvPr>
            <p:cNvCxnSpPr>
              <a:cxnSpLocks/>
            </p:cNvCxnSpPr>
            <p:nvPr/>
          </p:nvCxnSpPr>
          <p:spPr bwMode="auto">
            <a:xfrm>
              <a:off x="147263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3" name="Straight Connector 512">
              <a:extLst>
                <a:ext uri="{FF2B5EF4-FFF2-40B4-BE49-F238E27FC236}">
                  <a16:creationId xmlns:a16="http://schemas.microsoft.com/office/drawing/2014/main" id="{2778808E-609B-6C63-D28D-0E731DCFF6D6}"/>
                </a:ext>
              </a:extLst>
            </p:cNvPr>
            <p:cNvCxnSpPr>
              <a:cxnSpLocks/>
            </p:cNvCxnSpPr>
            <p:nvPr/>
          </p:nvCxnSpPr>
          <p:spPr bwMode="auto">
            <a:xfrm>
              <a:off x="164514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4" name="Straight Connector 513">
              <a:extLst>
                <a:ext uri="{FF2B5EF4-FFF2-40B4-BE49-F238E27FC236}">
                  <a16:creationId xmlns:a16="http://schemas.microsoft.com/office/drawing/2014/main" id="{9CADCDD5-C101-0C43-DE5A-CCD99B629A1A}"/>
                </a:ext>
              </a:extLst>
            </p:cNvPr>
            <p:cNvCxnSpPr>
              <a:cxnSpLocks/>
            </p:cNvCxnSpPr>
            <p:nvPr/>
          </p:nvCxnSpPr>
          <p:spPr bwMode="auto">
            <a:xfrm>
              <a:off x="181764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5" name="Straight Connector 514">
              <a:extLst>
                <a:ext uri="{FF2B5EF4-FFF2-40B4-BE49-F238E27FC236}">
                  <a16:creationId xmlns:a16="http://schemas.microsoft.com/office/drawing/2014/main" id="{8B467817-9BF6-335A-853A-388ECC5C763D}"/>
                </a:ext>
              </a:extLst>
            </p:cNvPr>
            <p:cNvCxnSpPr>
              <a:cxnSpLocks/>
            </p:cNvCxnSpPr>
            <p:nvPr/>
          </p:nvCxnSpPr>
          <p:spPr bwMode="auto">
            <a:xfrm>
              <a:off x="199015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6" name="Straight Connector 515">
              <a:extLst>
                <a:ext uri="{FF2B5EF4-FFF2-40B4-BE49-F238E27FC236}">
                  <a16:creationId xmlns:a16="http://schemas.microsoft.com/office/drawing/2014/main" id="{41E2178D-8510-92CE-9540-52D2316D4FAD}"/>
                </a:ext>
              </a:extLst>
            </p:cNvPr>
            <p:cNvCxnSpPr>
              <a:cxnSpLocks/>
            </p:cNvCxnSpPr>
            <p:nvPr/>
          </p:nvCxnSpPr>
          <p:spPr bwMode="auto">
            <a:xfrm>
              <a:off x="216265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7" name="Straight Connector 516">
              <a:extLst>
                <a:ext uri="{FF2B5EF4-FFF2-40B4-BE49-F238E27FC236}">
                  <a16:creationId xmlns:a16="http://schemas.microsoft.com/office/drawing/2014/main" id="{28A25A4E-BF96-24C6-53F8-22455FC9955E}"/>
                </a:ext>
              </a:extLst>
            </p:cNvPr>
            <p:cNvCxnSpPr>
              <a:cxnSpLocks/>
            </p:cNvCxnSpPr>
            <p:nvPr/>
          </p:nvCxnSpPr>
          <p:spPr bwMode="auto">
            <a:xfrm>
              <a:off x="233515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8" name="Straight Connector 517">
              <a:extLst>
                <a:ext uri="{FF2B5EF4-FFF2-40B4-BE49-F238E27FC236}">
                  <a16:creationId xmlns:a16="http://schemas.microsoft.com/office/drawing/2014/main" id="{4A86F909-0EDD-4050-A758-44380C5993CB}"/>
                </a:ext>
              </a:extLst>
            </p:cNvPr>
            <p:cNvCxnSpPr>
              <a:cxnSpLocks/>
            </p:cNvCxnSpPr>
            <p:nvPr/>
          </p:nvCxnSpPr>
          <p:spPr bwMode="auto">
            <a:xfrm>
              <a:off x="250766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9" name="Straight Connector 518">
              <a:extLst>
                <a:ext uri="{FF2B5EF4-FFF2-40B4-BE49-F238E27FC236}">
                  <a16:creationId xmlns:a16="http://schemas.microsoft.com/office/drawing/2014/main" id="{387345F2-9CD7-DED6-64F8-54A19284680D}"/>
                </a:ext>
              </a:extLst>
            </p:cNvPr>
            <p:cNvCxnSpPr>
              <a:cxnSpLocks/>
            </p:cNvCxnSpPr>
            <p:nvPr/>
          </p:nvCxnSpPr>
          <p:spPr bwMode="auto">
            <a:xfrm>
              <a:off x="268016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0" name="Straight Connector 519">
              <a:extLst>
                <a:ext uri="{FF2B5EF4-FFF2-40B4-BE49-F238E27FC236}">
                  <a16:creationId xmlns:a16="http://schemas.microsoft.com/office/drawing/2014/main" id="{0CEA0998-473F-E7FB-7B7F-182371C80C63}"/>
                </a:ext>
              </a:extLst>
            </p:cNvPr>
            <p:cNvCxnSpPr>
              <a:cxnSpLocks/>
            </p:cNvCxnSpPr>
            <p:nvPr/>
          </p:nvCxnSpPr>
          <p:spPr bwMode="auto">
            <a:xfrm>
              <a:off x="285267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1" name="Straight Connector 520">
              <a:extLst>
                <a:ext uri="{FF2B5EF4-FFF2-40B4-BE49-F238E27FC236}">
                  <a16:creationId xmlns:a16="http://schemas.microsoft.com/office/drawing/2014/main" id="{3F7B7605-1C32-C195-6500-EB838C1EAC62}"/>
                </a:ext>
              </a:extLst>
            </p:cNvPr>
            <p:cNvCxnSpPr>
              <a:cxnSpLocks/>
            </p:cNvCxnSpPr>
            <p:nvPr/>
          </p:nvCxnSpPr>
          <p:spPr bwMode="auto">
            <a:xfrm>
              <a:off x="302517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2" name="Straight Connector 521">
              <a:extLst>
                <a:ext uri="{FF2B5EF4-FFF2-40B4-BE49-F238E27FC236}">
                  <a16:creationId xmlns:a16="http://schemas.microsoft.com/office/drawing/2014/main" id="{E6784C94-8113-44CF-F46C-62BDAE2645F7}"/>
                </a:ext>
              </a:extLst>
            </p:cNvPr>
            <p:cNvCxnSpPr>
              <a:cxnSpLocks/>
            </p:cNvCxnSpPr>
            <p:nvPr/>
          </p:nvCxnSpPr>
          <p:spPr bwMode="auto">
            <a:xfrm>
              <a:off x="319767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F8CE8F91-21EA-CB7C-6FB0-6AD6DB1B03FC}"/>
                </a:ext>
              </a:extLst>
            </p:cNvPr>
            <p:cNvCxnSpPr>
              <a:cxnSpLocks/>
            </p:cNvCxnSpPr>
            <p:nvPr/>
          </p:nvCxnSpPr>
          <p:spPr bwMode="auto">
            <a:xfrm>
              <a:off x="337018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4" name="Straight Connector 523">
              <a:extLst>
                <a:ext uri="{FF2B5EF4-FFF2-40B4-BE49-F238E27FC236}">
                  <a16:creationId xmlns:a16="http://schemas.microsoft.com/office/drawing/2014/main" id="{153093EE-4A01-5CEA-6690-2AD2144E9C22}"/>
                </a:ext>
              </a:extLst>
            </p:cNvPr>
            <p:cNvCxnSpPr>
              <a:cxnSpLocks/>
            </p:cNvCxnSpPr>
            <p:nvPr/>
          </p:nvCxnSpPr>
          <p:spPr bwMode="auto">
            <a:xfrm>
              <a:off x="354268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5" name="Straight Connector 524">
              <a:extLst>
                <a:ext uri="{FF2B5EF4-FFF2-40B4-BE49-F238E27FC236}">
                  <a16:creationId xmlns:a16="http://schemas.microsoft.com/office/drawing/2014/main" id="{1355FE29-DC92-7FFF-1BA4-B227EDB8D6EE}"/>
                </a:ext>
              </a:extLst>
            </p:cNvPr>
            <p:cNvCxnSpPr>
              <a:cxnSpLocks/>
            </p:cNvCxnSpPr>
            <p:nvPr/>
          </p:nvCxnSpPr>
          <p:spPr bwMode="auto">
            <a:xfrm>
              <a:off x="371519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5AE0053B-A0C2-4785-487B-017A304820F0}"/>
                </a:ext>
              </a:extLst>
            </p:cNvPr>
            <p:cNvCxnSpPr>
              <a:cxnSpLocks/>
            </p:cNvCxnSpPr>
            <p:nvPr/>
          </p:nvCxnSpPr>
          <p:spPr bwMode="auto">
            <a:xfrm>
              <a:off x="388769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7" name="Straight Connector 526">
              <a:extLst>
                <a:ext uri="{FF2B5EF4-FFF2-40B4-BE49-F238E27FC236}">
                  <a16:creationId xmlns:a16="http://schemas.microsoft.com/office/drawing/2014/main" id="{AEADE8C4-9A96-CCBB-F9AF-2D9DC9BE2C09}"/>
                </a:ext>
              </a:extLst>
            </p:cNvPr>
            <p:cNvCxnSpPr>
              <a:cxnSpLocks/>
            </p:cNvCxnSpPr>
            <p:nvPr/>
          </p:nvCxnSpPr>
          <p:spPr bwMode="auto">
            <a:xfrm>
              <a:off x="406019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ABF84FC2-979E-74D7-0A38-403BF980726E}"/>
                </a:ext>
              </a:extLst>
            </p:cNvPr>
            <p:cNvCxnSpPr>
              <a:cxnSpLocks/>
            </p:cNvCxnSpPr>
            <p:nvPr/>
          </p:nvCxnSpPr>
          <p:spPr bwMode="auto">
            <a:xfrm>
              <a:off x="423270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6A6A9193-3A4C-C95A-AD1A-327F7CCB3418}"/>
                </a:ext>
              </a:extLst>
            </p:cNvPr>
            <p:cNvCxnSpPr>
              <a:cxnSpLocks/>
            </p:cNvCxnSpPr>
            <p:nvPr/>
          </p:nvCxnSpPr>
          <p:spPr bwMode="auto">
            <a:xfrm>
              <a:off x="440520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40C36335-494E-7C11-A5F9-1FFFEE404F98}"/>
                </a:ext>
              </a:extLst>
            </p:cNvPr>
            <p:cNvCxnSpPr>
              <a:cxnSpLocks/>
            </p:cNvCxnSpPr>
            <p:nvPr/>
          </p:nvCxnSpPr>
          <p:spPr bwMode="auto">
            <a:xfrm>
              <a:off x="457771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DE4AA112-D5C0-A1BA-EC3B-A182A89842CD}"/>
                </a:ext>
              </a:extLst>
            </p:cNvPr>
            <p:cNvCxnSpPr>
              <a:cxnSpLocks/>
            </p:cNvCxnSpPr>
            <p:nvPr/>
          </p:nvCxnSpPr>
          <p:spPr bwMode="auto">
            <a:xfrm>
              <a:off x="475021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E0FBCDAC-8F07-E71F-9C39-7E4BD675D617}"/>
                </a:ext>
              </a:extLst>
            </p:cNvPr>
            <p:cNvCxnSpPr>
              <a:cxnSpLocks/>
            </p:cNvCxnSpPr>
            <p:nvPr/>
          </p:nvCxnSpPr>
          <p:spPr bwMode="auto">
            <a:xfrm>
              <a:off x="492271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3" name="Straight Connector 532">
              <a:extLst>
                <a:ext uri="{FF2B5EF4-FFF2-40B4-BE49-F238E27FC236}">
                  <a16:creationId xmlns:a16="http://schemas.microsoft.com/office/drawing/2014/main" id="{F1C440BC-0785-5F3B-7B22-1A967F198CE8}"/>
                </a:ext>
              </a:extLst>
            </p:cNvPr>
            <p:cNvCxnSpPr>
              <a:cxnSpLocks/>
            </p:cNvCxnSpPr>
            <p:nvPr/>
          </p:nvCxnSpPr>
          <p:spPr bwMode="auto">
            <a:xfrm>
              <a:off x="509522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4" name="Straight Connector 533">
              <a:extLst>
                <a:ext uri="{FF2B5EF4-FFF2-40B4-BE49-F238E27FC236}">
                  <a16:creationId xmlns:a16="http://schemas.microsoft.com/office/drawing/2014/main" id="{A5982DD6-0E3E-9028-93AD-0634D67558E4}"/>
                </a:ext>
              </a:extLst>
            </p:cNvPr>
            <p:cNvCxnSpPr>
              <a:cxnSpLocks/>
            </p:cNvCxnSpPr>
            <p:nvPr/>
          </p:nvCxnSpPr>
          <p:spPr bwMode="auto">
            <a:xfrm>
              <a:off x="526772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7C064B21-2559-1569-912E-0153BAF04FE5}"/>
                </a:ext>
              </a:extLst>
            </p:cNvPr>
            <p:cNvCxnSpPr>
              <a:cxnSpLocks/>
            </p:cNvCxnSpPr>
            <p:nvPr/>
          </p:nvCxnSpPr>
          <p:spPr bwMode="auto">
            <a:xfrm>
              <a:off x="544023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6" name="Straight Connector 535">
              <a:extLst>
                <a:ext uri="{FF2B5EF4-FFF2-40B4-BE49-F238E27FC236}">
                  <a16:creationId xmlns:a16="http://schemas.microsoft.com/office/drawing/2014/main" id="{EEBB8493-6EE2-8A65-6644-463B14BFB93E}"/>
                </a:ext>
              </a:extLst>
            </p:cNvPr>
            <p:cNvCxnSpPr>
              <a:cxnSpLocks/>
            </p:cNvCxnSpPr>
            <p:nvPr/>
          </p:nvCxnSpPr>
          <p:spPr bwMode="auto">
            <a:xfrm>
              <a:off x="5612744" y="4952471"/>
              <a:ext cx="0" cy="64377"/>
            </a:xfrm>
            <a:prstGeom prst="line">
              <a:avLst/>
            </a:prstGeom>
            <a:noFill/>
            <a:ln w="28575" cap="flat" cmpd="sng" algn="ctr">
              <a:solidFill>
                <a:schemeClr val="bg1"/>
              </a:solidFill>
              <a:prstDash val="solid"/>
              <a:round/>
              <a:headEnd type="none" w="med" len="med"/>
              <a:tailEnd type="none" w="med" len="med"/>
            </a:ln>
            <a:effectLst/>
          </p:spPr>
        </p:cxnSp>
      </p:grpSp>
      <p:grpSp>
        <p:nvGrpSpPr>
          <p:cNvPr id="537" name="Group 536">
            <a:extLst>
              <a:ext uri="{FF2B5EF4-FFF2-40B4-BE49-F238E27FC236}">
                <a16:creationId xmlns:a16="http://schemas.microsoft.com/office/drawing/2014/main" id="{E619C95E-9147-5378-CC8B-99F2015CF05C}"/>
              </a:ext>
            </a:extLst>
          </p:cNvPr>
          <p:cNvGrpSpPr/>
          <p:nvPr/>
        </p:nvGrpSpPr>
        <p:grpSpPr>
          <a:xfrm>
            <a:off x="964820" y="5175824"/>
            <a:ext cx="4941585" cy="369332"/>
            <a:chOff x="794640" y="5013253"/>
            <a:chExt cx="4941585" cy="369332"/>
          </a:xfrm>
        </p:grpSpPr>
        <p:sp>
          <p:nvSpPr>
            <p:cNvPr id="538" name="TextBox 537">
              <a:extLst>
                <a:ext uri="{FF2B5EF4-FFF2-40B4-BE49-F238E27FC236}">
                  <a16:creationId xmlns:a16="http://schemas.microsoft.com/office/drawing/2014/main" id="{D33B2781-783A-E370-7EDF-FD98D3C822E7}"/>
                </a:ext>
              </a:extLst>
            </p:cNvPr>
            <p:cNvSpPr txBox="1"/>
            <p:nvPr/>
          </p:nvSpPr>
          <p:spPr bwMode="auto">
            <a:xfrm>
              <a:off x="794640" y="5013253"/>
              <a:ext cx="315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238</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242</a:t>
              </a:r>
            </a:p>
          </p:txBody>
        </p:sp>
        <p:sp>
          <p:nvSpPr>
            <p:cNvPr id="539" name="TextBox 538">
              <a:extLst>
                <a:ext uri="{FF2B5EF4-FFF2-40B4-BE49-F238E27FC236}">
                  <a16:creationId xmlns:a16="http://schemas.microsoft.com/office/drawing/2014/main" id="{B08A5EB3-9BFE-06B2-D1EE-824A7071C460}"/>
                </a:ext>
              </a:extLst>
            </p:cNvPr>
            <p:cNvSpPr txBox="1"/>
            <p:nvPr/>
          </p:nvSpPr>
          <p:spPr bwMode="auto">
            <a:xfrm>
              <a:off x="1144699" y="5013253"/>
              <a:ext cx="3154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219</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224</a:t>
              </a:r>
            </a:p>
          </p:txBody>
        </p:sp>
        <p:sp>
          <p:nvSpPr>
            <p:cNvPr id="540" name="TextBox 539">
              <a:extLst>
                <a:ext uri="{FF2B5EF4-FFF2-40B4-BE49-F238E27FC236}">
                  <a16:creationId xmlns:a16="http://schemas.microsoft.com/office/drawing/2014/main" id="{5C2E317C-FCAB-A5AA-AABB-C2964271BD0C}"/>
                </a:ext>
              </a:extLst>
            </p:cNvPr>
            <p:cNvSpPr txBox="1"/>
            <p:nvPr/>
          </p:nvSpPr>
          <p:spPr bwMode="auto">
            <a:xfrm>
              <a:off x="1314355" y="5013253"/>
              <a:ext cx="315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213</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219</a:t>
              </a:r>
            </a:p>
          </p:txBody>
        </p:sp>
        <p:sp>
          <p:nvSpPr>
            <p:cNvPr id="541" name="TextBox 540">
              <a:extLst>
                <a:ext uri="{FF2B5EF4-FFF2-40B4-BE49-F238E27FC236}">
                  <a16:creationId xmlns:a16="http://schemas.microsoft.com/office/drawing/2014/main" id="{47197FF7-A2F9-B8EE-766D-FCE85F90E9DB}"/>
                </a:ext>
              </a:extLst>
            </p:cNvPr>
            <p:cNvSpPr txBox="1"/>
            <p:nvPr/>
          </p:nvSpPr>
          <p:spPr bwMode="auto">
            <a:xfrm>
              <a:off x="1486614" y="5013253"/>
              <a:ext cx="3154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205</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210</a:t>
              </a:r>
            </a:p>
          </p:txBody>
        </p:sp>
        <p:sp>
          <p:nvSpPr>
            <p:cNvPr id="542" name="TextBox 541">
              <a:extLst>
                <a:ext uri="{FF2B5EF4-FFF2-40B4-BE49-F238E27FC236}">
                  <a16:creationId xmlns:a16="http://schemas.microsoft.com/office/drawing/2014/main" id="{9FC6D7D1-0CDC-B92D-5728-CE1571C60F1B}"/>
                </a:ext>
              </a:extLst>
            </p:cNvPr>
            <p:cNvSpPr txBox="1"/>
            <p:nvPr/>
          </p:nvSpPr>
          <p:spPr bwMode="auto">
            <a:xfrm>
              <a:off x="1659555" y="5013253"/>
              <a:ext cx="315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196</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204</a:t>
              </a:r>
            </a:p>
          </p:txBody>
        </p:sp>
        <p:sp>
          <p:nvSpPr>
            <p:cNvPr id="543" name="TextBox 542">
              <a:extLst>
                <a:ext uri="{FF2B5EF4-FFF2-40B4-BE49-F238E27FC236}">
                  <a16:creationId xmlns:a16="http://schemas.microsoft.com/office/drawing/2014/main" id="{14A74B1A-7D85-899D-9DB9-E4DAC3C750A4}"/>
                </a:ext>
              </a:extLst>
            </p:cNvPr>
            <p:cNvSpPr txBox="1"/>
            <p:nvPr/>
          </p:nvSpPr>
          <p:spPr bwMode="auto">
            <a:xfrm>
              <a:off x="1815753" y="5013253"/>
              <a:ext cx="3539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178</a:t>
              </a:r>
              <a:br>
                <a:rPr lang="en-US" sz="900" b="0" spc="-10" dirty="0">
                  <a:solidFill>
                    <a:srgbClr val="015873"/>
                  </a:solidFill>
                  <a:latin typeface="Calibri" panose="020F0502020204030204" pitchFamily="34" charset="0"/>
                </a:rPr>
              </a:br>
              <a:r>
                <a:rPr lang="en-US" sz="900" b="0" spc="-10" dirty="0">
                  <a:solidFill>
                    <a:srgbClr val="E1471D"/>
                  </a:solidFill>
                  <a:latin typeface="Calibri" panose="020F0502020204030204" pitchFamily="34" charset="0"/>
                </a:rPr>
                <a:t>181</a:t>
              </a:r>
            </a:p>
          </p:txBody>
        </p:sp>
        <p:sp>
          <p:nvSpPr>
            <p:cNvPr id="544" name="TextBox 543">
              <a:extLst>
                <a:ext uri="{FF2B5EF4-FFF2-40B4-BE49-F238E27FC236}">
                  <a16:creationId xmlns:a16="http://schemas.microsoft.com/office/drawing/2014/main" id="{7A088B12-0807-F573-D9D0-22BA68D36349}"/>
                </a:ext>
              </a:extLst>
            </p:cNvPr>
            <p:cNvSpPr txBox="1"/>
            <p:nvPr/>
          </p:nvSpPr>
          <p:spPr bwMode="auto">
            <a:xfrm>
              <a:off x="2001470" y="5013253"/>
              <a:ext cx="315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153</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151</a:t>
              </a:r>
            </a:p>
          </p:txBody>
        </p:sp>
        <p:sp>
          <p:nvSpPr>
            <p:cNvPr id="545" name="TextBox 544">
              <a:extLst>
                <a:ext uri="{FF2B5EF4-FFF2-40B4-BE49-F238E27FC236}">
                  <a16:creationId xmlns:a16="http://schemas.microsoft.com/office/drawing/2014/main" id="{C1B05464-2E24-7B97-C8EA-6CB268B6A81C}"/>
                </a:ext>
              </a:extLst>
            </p:cNvPr>
            <p:cNvSpPr txBox="1"/>
            <p:nvPr/>
          </p:nvSpPr>
          <p:spPr bwMode="auto">
            <a:xfrm>
              <a:off x="2160843" y="5013253"/>
              <a:ext cx="3539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0" dirty="0">
                  <a:solidFill>
                    <a:srgbClr val="015873"/>
                  </a:solidFill>
                  <a:latin typeface="Calibri" panose="020F0502020204030204" pitchFamily="34" charset="0"/>
                </a:rPr>
                <a:t>140</a:t>
              </a:r>
              <a:br>
                <a:rPr lang="en-US" sz="900" b="0" spc="-10" dirty="0">
                  <a:solidFill>
                    <a:srgbClr val="015873"/>
                  </a:solidFill>
                  <a:latin typeface="Calibri" panose="020F0502020204030204" pitchFamily="34" charset="0"/>
                </a:rPr>
              </a:br>
              <a:r>
                <a:rPr lang="en-US" sz="900" b="0" spc="-10" dirty="0">
                  <a:solidFill>
                    <a:srgbClr val="E1471D"/>
                  </a:solidFill>
                  <a:latin typeface="Calibri" panose="020F0502020204030204" pitchFamily="34" charset="0"/>
                </a:rPr>
                <a:t>132</a:t>
              </a:r>
            </a:p>
          </p:txBody>
        </p:sp>
        <p:sp>
          <p:nvSpPr>
            <p:cNvPr id="546" name="TextBox 545">
              <a:extLst>
                <a:ext uri="{FF2B5EF4-FFF2-40B4-BE49-F238E27FC236}">
                  <a16:creationId xmlns:a16="http://schemas.microsoft.com/office/drawing/2014/main" id="{7D7AEBDF-CA50-F3B2-0F21-50DB900AD02F}"/>
                </a:ext>
              </a:extLst>
            </p:cNvPr>
            <p:cNvSpPr txBox="1"/>
            <p:nvPr/>
          </p:nvSpPr>
          <p:spPr bwMode="auto">
            <a:xfrm>
              <a:off x="2352588" y="5013253"/>
              <a:ext cx="3154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125</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105</a:t>
              </a:r>
            </a:p>
          </p:txBody>
        </p:sp>
        <p:sp>
          <p:nvSpPr>
            <p:cNvPr id="547" name="TextBox 546">
              <a:extLst>
                <a:ext uri="{FF2B5EF4-FFF2-40B4-BE49-F238E27FC236}">
                  <a16:creationId xmlns:a16="http://schemas.microsoft.com/office/drawing/2014/main" id="{A60F6866-3AC8-6F68-DFB6-E6BF52B0861B}"/>
                </a:ext>
              </a:extLst>
            </p:cNvPr>
            <p:cNvSpPr txBox="1"/>
            <p:nvPr/>
          </p:nvSpPr>
          <p:spPr bwMode="auto">
            <a:xfrm>
              <a:off x="2503688" y="5013253"/>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106</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82</a:t>
              </a:r>
            </a:p>
          </p:txBody>
        </p:sp>
        <p:sp>
          <p:nvSpPr>
            <p:cNvPr id="548" name="TextBox 547">
              <a:extLst>
                <a:ext uri="{FF2B5EF4-FFF2-40B4-BE49-F238E27FC236}">
                  <a16:creationId xmlns:a16="http://schemas.microsoft.com/office/drawing/2014/main" id="{54842AFC-5801-F873-5051-E30D61FC5F3C}"/>
                </a:ext>
              </a:extLst>
            </p:cNvPr>
            <p:cNvSpPr txBox="1"/>
            <p:nvPr/>
          </p:nvSpPr>
          <p:spPr bwMode="auto">
            <a:xfrm>
              <a:off x="2702198"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93</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68</a:t>
              </a:r>
            </a:p>
          </p:txBody>
        </p:sp>
        <p:sp>
          <p:nvSpPr>
            <p:cNvPr id="549" name="TextBox 548">
              <a:extLst>
                <a:ext uri="{FF2B5EF4-FFF2-40B4-BE49-F238E27FC236}">
                  <a16:creationId xmlns:a16="http://schemas.microsoft.com/office/drawing/2014/main" id="{9162A2FB-AD21-18ED-023F-6D5E1492A21C}"/>
                </a:ext>
              </a:extLst>
            </p:cNvPr>
            <p:cNvSpPr txBox="1"/>
            <p:nvPr/>
          </p:nvSpPr>
          <p:spPr bwMode="auto">
            <a:xfrm>
              <a:off x="2877357"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85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57</a:t>
              </a:r>
            </a:p>
          </p:txBody>
        </p:sp>
        <p:sp>
          <p:nvSpPr>
            <p:cNvPr id="550" name="TextBox 549">
              <a:extLst>
                <a:ext uri="{FF2B5EF4-FFF2-40B4-BE49-F238E27FC236}">
                  <a16:creationId xmlns:a16="http://schemas.microsoft.com/office/drawing/2014/main" id="{93A36959-15EC-2443-152F-C383199A8213}"/>
                </a:ext>
              </a:extLst>
            </p:cNvPr>
            <p:cNvSpPr txBox="1"/>
            <p:nvPr/>
          </p:nvSpPr>
          <p:spPr bwMode="auto">
            <a:xfrm>
              <a:off x="3049817"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79</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55</a:t>
              </a:r>
            </a:p>
          </p:txBody>
        </p:sp>
        <p:sp>
          <p:nvSpPr>
            <p:cNvPr id="551" name="TextBox 550">
              <a:extLst>
                <a:ext uri="{FF2B5EF4-FFF2-40B4-BE49-F238E27FC236}">
                  <a16:creationId xmlns:a16="http://schemas.microsoft.com/office/drawing/2014/main" id="{425672C1-3B75-D956-4125-0842A7C8FD9A}"/>
                </a:ext>
              </a:extLst>
            </p:cNvPr>
            <p:cNvSpPr txBox="1"/>
            <p:nvPr/>
          </p:nvSpPr>
          <p:spPr bwMode="auto">
            <a:xfrm>
              <a:off x="3391107"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70</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46</a:t>
              </a:r>
            </a:p>
          </p:txBody>
        </p:sp>
        <p:sp>
          <p:nvSpPr>
            <p:cNvPr id="552" name="TextBox 551">
              <a:extLst>
                <a:ext uri="{FF2B5EF4-FFF2-40B4-BE49-F238E27FC236}">
                  <a16:creationId xmlns:a16="http://schemas.microsoft.com/office/drawing/2014/main" id="{F6537F58-F899-B623-C65E-B513FC9F7350}"/>
                </a:ext>
              </a:extLst>
            </p:cNvPr>
            <p:cNvSpPr txBox="1"/>
            <p:nvPr/>
          </p:nvSpPr>
          <p:spPr bwMode="auto">
            <a:xfrm>
              <a:off x="3567113"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69</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41</a:t>
              </a:r>
            </a:p>
          </p:txBody>
        </p:sp>
        <p:sp>
          <p:nvSpPr>
            <p:cNvPr id="553" name="TextBox 552">
              <a:extLst>
                <a:ext uri="{FF2B5EF4-FFF2-40B4-BE49-F238E27FC236}">
                  <a16:creationId xmlns:a16="http://schemas.microsoft.com/office/drawing/2014/main" id="{FB2A7E9D-7FCC-1109-E655-EDFB8FC0FD17}"/>
                </a:ext>
              </a:extLst>
            </p:cNvPr>
            <p:cNvSpPr txBox="1"/>
            <p:nvPr/>
          </p:nvSpPr>
          <p:spPr bwMode="auto">
            <a:xfrm>
              <a:off x="3736197"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55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40</a:t>
              </a:r>
            </a:p>
          </p:txBody>
        </p:sp>
        <p:sp>
          <p:nvSpPr>
            <p:cNvPr id="554" name="TextBox 553">
              <a:extLst>
                <a:ext uri="{FF2B5EF4-FFF2-40B4-BE49-F238E27FC236}">
                  <a16:creationId xmlns:a16="http://schemas.microsoft.com/office/drawing/2014/main" id="{19688B2A-B935-6E4E-449C-168EB2D33DA8}"/>
                </a:ext>
              </a:extLst>
            </p:cNvPr>
            <p:cNvSpPr txBox="1"/>
            <p:nvPr/>
          </p:nvSpPr>
          <p:spPr bwMode="auto">
            <a:xfrm>
              <a:off x="3912590"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47</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36</a:t>
              </a:r>
            </a:p>
          </p:txBody>
        </p:sp>
        <p:sp>
          <p:nvSpPr>
            <p:cNvPr id="555" name="TextBox 554">
              <a:extLst>
                <a:ext uri="{FF2B5EF4-FFF2-40B4-BE49-F238E27FC236}">
                  <a16:creationId xmlns:a16="http://schemas.microsoft.com/office/drawing/2014/main" id="{213DC18F-33C1-0ABA-1F7E-89C3C3164AFE}"/>
                </a:ext>
              </a:extLst>
            </p:cNvPr>
            <p:cNvSpPr txBox="1"/>
            <p:nvPr/>
          </p:nvSpPr>
          <p:spPr bwMode="auto">
            <a:xfrm>
              <a:off x="4081674"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41</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31</a:t>
              </a:r>
            </a:p>
          </p:txBody>
        </p:sp>
        <p:sp>
          <p:nvSpPr>
            <p:cNvPr id="556" name="TextBox 555">
              <a:extLst>
                <a:ext uri="{FF2B5EF4-FFF2-40B4-BE49-F238E27FC236}">
                  <a16:creationId xmlns:a16="http://schemas.microsoft.com/office/drawing/2014/main" id="{66E72A9C-CA04-8993-C4E0-EBCBE13C3CF1}"/>
                </a:ext>
              </a:extLst>
            </p:cNvPr>
            <p:cNvSpPr txBox="1"/>
            <p:nvPr/>
          </p:nvSpPr>
          <p:spPr bwMode="auto">
            <a:xfrm>
              <a:off x="4254183"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31</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24</a:t>
              </a:r>
            </a:p>
          </p:txBody>
        </p:sp>
        <p:sp>
          <p:nvSpPr>
            <p:cNvPr id="557" name="TextBox 556">
              <a:extLst>
                <a:ext uri="{FF2B5EF4-FFF2-40B4-BE49-F238E27FC236}">
                  <a16:creationId xmlns:a16="http://schemas.microsoft.com/office/drawing/2014/main" id="{2DD7E017-13F9-67DD-0132-02F9A050E9CA}"/>
                </a:ext>
              </a:extLst>
            </p:cNvPr>
            <p:cNvSpPr txBox="1"/>
            <p:nvPr/>
          </p:nvSpPr>
          <p:spPr bwMode="auto">
            <a:xfrm>
              <a:off x="4429617"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19</a:t>
              </a:r>
            </a:p>
          </p:txBody>
        </p:sp>
        <p:sp>
          <p:nvSpPr>
            <p:cNvPr id="558" name="TextBox 557">
              <a:extLst>
                <a:ext uri="{FF2B5EF4-FFF2-40B4-BE49-F238E27FC236}">
                  <a16:creationId xmlns:a16="http://schemas.microsoft.com/office/drawing/2014/main" id="{FE8C31DB-785B-E114-60CF-34866DED9152}"/>
                </a:ext>
              </a:extLst>
            </p:cNvPr>
            <p:cNvSpPr txBox="1"/>
            <p:nvPr/>
          </p:nvSpPr>
          <p:spPr bwMode="auto">
            <a:xfrm>
              <a:off x="4602448"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20</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17</a:t>
              </a:r>
            </a:p>
          </p:txBody>
        </p:sp>
        <p:sp>
          <p:nvSpPr>
            <p:cNvPr id="559" name="TextBox 558">
              <a:extLst>
                <a:ext uri="{FF2B5EF4-FFF2-40B4-BE49-F238E27FC236}">
                  <a16:creationId xmlns:a16="http://schemas.microsoft.com/office/drawing/2014/main" id="{32A8352F-C029-8777-91B6-95361E6FEB13}"/>
                </a:ext>
              </a:extLst>
            </p:cNvPr>
            <p:cNvSpPr txBox="1"/>
            <p:nvPr/>
          </p:nvSpPr>
          <p:spPr bwMode="auto">
            <a:xfrm>
              <a:off x="4774707"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14</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11</a:t>
              </a:r>
            </a:p>
          </p:txBody>
        </p:sp>
        <p:sp>
          <p:nvSpPr>
            <p:cNvPr id="560" name="TextBox 559">
              <a:extLst>
                <a:ext uri="{FF2B5EF4-FFF2-40B4-BE49-F238E27FC236}">
                  <a16:creationId xmlns:a16="http://schemas.microsoft.com/office/drawing/2014/main" id="{5E606D42-0D5C-17EE-8134-5FC68C277678}"/>
                </a:ext>
              </a:extLst>
            </p:cNvPr>
            <p:cNvSpPr txBox="1"/>
            <p:nvPr/>
          </p:nvSpPr>
          <p:spPr bwMode="auto">
            <a:xfrm>
              <a:off x="4941298"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13</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6</a:t>
              </a:r>
            </a:p>
          </p:txBody>
        </p:sp>
        <p:sp>
          <p:nvSpPr>
            <p:cNvPr id="561" name="TextBox 560">
              <a:extLst>
                <a:ext uri="{FF2B5EF4-FFF2-40B4-BE49-F238E27FC236}">
                  <a16:creationId xmlns:a16="http://schemas.microsoft.com/office/drawing/2014/main" id="{369C64CC-003C-488D-9634-E024ED6EC1CE}"/>
                </a:ext>
              </a:extLst>
            </p:cNvPr>
            <p:cNvSpPr txBox="1"/>
            <p:nvPr/>
          </p:nvSpPr>
          <p:spPr bwMode="auto">
            <a:xfrm>
              <a:off x="5145586" y="5013253"/>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8</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a:t>
              </a:r>
            </a:p>
          </p:txBody>
        </p:sp>
        <p:sp>
          <p:nvSpPr>
            <p:cNvPr id="562" name="TextBox 561">
              <a:extLst>
                <a:ext uri="{FF2B5EF4-FFF2-40B4-BE49-F238E27FC236}">
                  <a16:creationId xmlns:a16="http://schemas.microsoft.com/office/drawing/2014/main" id="{3137CBD5-F4BD-C710-D3C6-962FBF0D1BB8}"/>
                </a:ext>
              </a:extLst>
            </p:cNvPr>
            <p:cNvSpPr txBox="1"/>
            <p:nvPr/>
          </p:nvSpPr>
          <p:spPr bwMode="auto">
            <a:xfrm>
              <a:off x="5318417" y="5013253"/>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a:t>
              </a:r>
            </a:p>
          </p:txBody>
        </p:sp>
        <p:sp>
          <p:nvSpPr>
            <p:cNvPr id="563" name="TextBox 562">
              <a:extLst>
                <a:ext uri="{FF2B5EF4-FFF2-40B4-BE49-F238E27FC236}">
                  <a16:creationId xmlns:a16="http://schemas.microsoft.com/office/drawing/2014/main" id="{CAEB2ACD-82C8-C0CE-12AA-DEEDE9D49D8D}"/>
                </a:ext>
              </a:extLst>
            </p:cNvPr>
            <p:cNvSpPr txBox="1"/>
            <p:nvPr/>
          </p:nvSpPr>
          <p:spPr bwMode="auto">
            <a:xfrm>
              <a:off x="5493851" y="5013253"/>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a:t>
              </a:r>
            </a:p>
          </p:txBody>
        </p:sp>
        <p:sp>
          <p:nvSpPr>
            <p:cNvPr id="564" name="TextBox 563">
              <a:extLst>
                <a:ext uri="{FF2B5EF4-FFF2-40B4-BE49-F238E27FC236}">
                  <a16:creationId xmlns:a16="http://schemas.microsoft.com/office/drawing/2014/main" id="{389D8721-92F5-B159-513F-109D8A7FE2DB}"/>
                </a:ext>
              </a:extLst>
            </p:cNvPr>
            <p:cNvSpPr txBox="1"/>
            <p:nvPr/>
          </p:nvSpPr>
          <p:spPr bwMode="auto">
            <a:xfrm>
              <a:off x="3220720"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75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50</a:t>
              </a:r>
            </a:p>
          </p:txBody>
        </p:sp>
        <p:sp>
          <p:nvSpPr>
            <p:cNvPr id="565" name="TextBox 564">
              <a:extLst>
                <a:ext uri="{FF2B5EF4-FFF2-40B4-BE49-F238E27FC236}">
                  <a16:creationId xmlns:a16="http://schemas.microsoft.com/office/drawing/2014/main" id="{D1DC19E4-1BE4-49AB-21DB-94EF8E2E8CFD}"/>
                </a:ext>
              </a:extLst>
            </p:cNvPr>
            <p:cNvSpPr txBox="1"/>
            <p:nvPr/>
          </p:nvSpPr>
          <p:spPr bwMode="auto">
            <a:xfrm>
              <a:off x="969317" y="5013253"/>
              <a:ext cx="315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228</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232</a:t>
              </a:r>
            </a:p>
          </p:txBody>
        </p:sp>
      </p:grpSp>
      <p:sp>
        <p:nvSpPr>
          <p:cNvPr id="566" name="TextBox 565">
            <a:extLst>
              <a:ext uri="{FF2B5EF4-FFF2-40B4-BE49-F238E27FC236}">
                <a16:creationId xmlns:a16="http://schemas.microsoft.com/office/drawing/2014/main" id="{2F716A99-C8A0-1F10-B523-741A0E73E6E9}"/>
              </a:ext>
            </a:extLst>
          </p:cNvPr>
          <p:cNvSpPr txBox="1"/>
          <p:nvPr/>
        </p:nvSpPr>
        <p:spPr bwMode="auto">
          <a:xfrm>
            <a:off x="3241143" y="4918513"/>
            <a:ext cx="5113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Cycle</a:t>
            </a:r>
          </a:p>
        </p:txBody>
      </p:sp>
      <p:sp>
        <p:nvSpPr>
          <p:cNvPr id="567" name="TextBox 566">
            <a:extLst>
              <a:ext uri="{FF2B5EF4-FFF2-40B4-BE49-F238E27FC236}">
                <a16:creationId xmlns:a16="http://schemas.microsoft.com/office/drawing/2014/main" id="{D31B86FD-241F-CAEC-79C0-6A02D27570FA}"/>
              </a:ext>
            </a:extLst>
          </p:cNvPr>
          <p:cNvSpPr txBox="1"/>
          <p:nvPr/>
        </p:nvSpPr>
        <p:spPr bwMode="auto">
          <a:xfrm>
            <a:off x="158772" y="5171813"/>
            <a:ext cx="9476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err="1">
                <a:solidFill>
                  <a:srgbClr val="015873"/>
                </a:solidFill>
                <a:latin typeface="Calibri" panose="020F0502020204030204" pitchFamily="34" charset="0"/>
              </a:rPr>
              <a:t>Dostarlimab</a:t>
            </a:r>
            <a:r>
              <a:rPr lang="en-US" sz="900" b="0" spc="-100" dirty="0">
                <a:solidFill>
                  <a:srgbClr val="015873"/>
                </a:solidFill>
                <a:latin typeface="Calibri" panose="020F0502020204030204" pitchFamily="34" charset="0"/>
              </a:rPr>
              <a:t> + </a:t>
            </a:r>
            <a:r>
              <a:rPr lang="en-US" sz="900" b="0" dirty="0">
                <a:solidFill>
                  <a:srgbClr val="015873"/>
                </a:solidFill>
                <a:latin typeface="Calibri" panose="020F0502020204030204" pitchFamily="34" charset="0"/>
              </a:rPr>
              <a:t>CP</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Placebo</a:t>
            </a:r>
            <a:r>
              <a:rPr lang="en-US" sz="900" b="0" spc="-110" dirty="0">
                <a:solidFill>
                  <a:srgbClr val="E1471D"/>
                </a:solidFill>
                <a:latin typeface="Calibri" panose="020F0502020204030204" pitchFamily="34" charset="0"/>
              </a:rPr>
              <a:t> + </a:t>
            </a:r>
            <a:r>
              <a:rPr lang="en-US" sz="900" b="0" dirty="0">
                <a:solidFill>
                  <a:srgbClr val="E1471D"/>
                </a:solidFill>
                <a:latin typeface="Calibri" panose="020F0502020204030204" pitchFamily="34" charset="0"/>
              </a:rPr>
              <a:t>CP</a:t>
            </a:r>
          </a:p>
        </p:txBody>
      </p:sp>
      <p:sp>
        <p:nvSpPr>
          <p:cNvPr id="568" name="TextBox 567">
            <a:extLst>
              <a:ext uri="{FF2B5EF4-FFF2-40B4-BE49-F238E27FC236}">
                <a16:creationId xmlns:a16="http://schemas.microsoft.com/office/drawing/2014/main" id="{0CE60BF6-D357-7286-57CE-1FC8D2C014D7}"/>
              </a:ext>
            </a:extLst>
          </p:cNvPr>
          <p:cNvSpPr txBox="1"/>
          <p:nvPr/>
        </p:nvSpPr>
        <p:spPr bwMode="auto">
          <a:xfrm>
            <a:off x="170180" y="5034851"/>
            <a:ext cx="36740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No.</a:t>
            </a:r>
          </a:p>
        </p:txBody>
      </p:sp>
      <p:grpSp>
        <p:nvGrpSpPr>
          <p:cNvPr id="569" name="Group 568">
            <a:extLst>
              <a:ext uri="{FF2B5EF4-FFF2-40B4-BE49-F238E27FC236}">
                <a16:creationId xmlns:a16="http://schemas.microsoft.com/office/drawing/2014/main" id="{5ECDF5CC-8CC5-7417-5AA2-AE88C403B764}"/>
              </a:ext>
            </a:extLst>
          </p:cNvPr>
          <p:cNvGrpSpPr/>
          <p:nvPr/>
        </p:nvGrpSpPr>
        <p:grpSpPr>
          <a:xfrm>
            <a:off x="4000603" y="2722568"/>
            <a:ext cx="118872" cy="429768"/>
            <a:chOff x="4091856" y="2999301"/>
            <a:chExt cx="118872" cy="436575"/>
          </a:xfrm>
        </p:grpSpPr>
        <p:cxnSp>
          <p:nvCxnSpPr>
            <p:cNvPr id="570" name="Straight Connector 569">
              <a:extLst>
                <a:ext uri="{FF2B5EF4-FFF2-40B4-BE49-F238E27FC236}">
                  <a16:creationId xmlns:a16="http://schemas.microsoft.com/office/drawing/2014/main" id="{9AF588D3-33C1-82F9-966E-6CE220867DFB}"/>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71" name="Straight Connector 570">
              <a:extLst>
                <a:ext uri="{FF2B5EF4-FFF2-40B4-BE49-F238E27FC236}">
                  <a16:creationId xmlns:a16="http://schemas.microsoft.com/office/drawing/2014/main" id="{8E8E7738-F637-973F-B6FF-B7376092D38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72" name="Straight Connector 571">
              <a:extLst>
                <a:ext uri="{FF2B5EF4-FFF2-40B4-BE49-F238E27FC236}">
                  <a16:creationId xmlns:a16="http://schemas.microsoft.com/office/drawing/2014/main" id="{F72F82F2-677A-BF8E-67EF-FB49B6AFCE01}"/>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73" name="Group 572">
            <a:extLst>
              <a:ext uri="{FF2B5EF4-FFF2-40B4-BE49-F238E27FC236}">
                <a16:creationId xmlns:a16="http://schemas.microsoft.com/office/drawing/2014/main" id="{5FCC133C-6C3F-9FA2-E2A9-0CC8D2650F0A}"/>
              </a:ext>
            </a:extLst>
          </p:cNvPr>
          <p:cNvGrpSpPr/>
          <p:nvPr/>
        </p:nvGrpSpPr>
        <p:grpSpPr>
          <a:xfrm>
            <a:off x="3826762" y="2805876"/>
            <a:ext cx="118872" cy="365760"/>
            <a:chOff x="4091856" y="2999301"/>
            <a:chExt cx="118872" cy="436575"/>
          </a:xfrm>
        </p:grpSpPr>
        <p:cxnSp>
          <p:nvCxnSpPr>
            <p:cNvPr id="574" name="Straight Connector 573">
              <a:extLst>
                <a:ext uri="{FF2B5EF4-FFF2-40B4-BE49-F238E27FC236}">
                  <a16:creationId xmlns:a16="http://schemas.microsoft.com/office/drawing/2014/main" id="{F5E1DC34-1F03-0960-4710-237850E69F49}"/>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75" name="Straight Connector 574">
              <a:extLst>
                <a:ext uri="{FF2B5EF4-FFF2-40B4-BE49-F238E27FC236}">
                  <a16:creationId xmlns:a16="http://schemas.microsoft.com/office/drawing/2014/main" id="{6259EA6F-5A49-1EA6-BBE7-E070145CAB87}"/>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76" name="Straight Connector 575">
              <a:extLst>
                <a:ext uri="{FF2B5EF4-FFF2-40B4-BE49-F238E27FC236}">
                  <a16:creationId xmlns:a16="http://schemas.microsoft.com/office/drawing/2014/main" id="{1DB428F4-0C43-B2AA-4F65-FCB6EBEE606B}"/>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77" name="Group 576">
            <a:extLst>
              <a:ext uri="{FF2B5EF4-FFF2-40B4-BE49-F238E27FC236}">
                <a16:creationId xmlns:a16="http://schemas.microsoft.com/office/drawing/2014/main" id="{676750C1-A64A-BA61-22E0-252E742F77B1}"/>
              </a:ext>
            </a:extLst>
          </p:cNvPr>
          <p:cNvGrpSpPr/>
          <p:nvPr/>
        </p:nvGrpSpPr>
        <p:grpSpPr>
          <a:xfrm>
            <a:off x="2449594" y="3016838"/>
            <a:ext cx="118872" cy="274320"/>
            <a:chOff x="4091856" y="2999301"/>
            <a:chExt cx="118872" cy="436575"/>
          </a:xfrm>
        </p:grpSpPr>
        <p:cxnSp>
          <p:nvCxnSpPr>
            <p:cNvPr id="578" name="Straight Connector 577">
              <a:extLst>
                <a:ext uri="{FF2B5EF4-FFF2-40B4-BE49-F238E27FC236}">
                  <a16:creationId xmlns:a16="http://schemas.microsoft.com/office/drawing/2014/main" id="{98F46073-8211-F47F-9B17-69051ABD405F}"/>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79" name="Straight Connector 578">
              <a:extLst>
                <a:ext uri="{FF2B5EF4-FFF2-40B4-BE49-F238E27FC236}">
                  <a16:creationId xmlns:a16="http://schemas.microsoft.com/office/drawing/2014/main" id="{D324E5D3-A3D4-F424-EAD5-45FF0F1DF36B}"/>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80" name="Straight Connector 579">
              <a:extLst>
                <a:ext uri="{FF2B5EF4-FFF2-40B4-BE49-F238E27FC236}">
                  <a16:creationId xmlns:a16="http://schemas.microsoft.com/office/drawing/2014/main" id="{6F3EEC79-4D59-6C33-C58A-854D9F4D05CE}"/>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81" name="Group 580">
            <a:extLst>
              <a:ext uri="{FF2B5EF4-FFF2-40B4-BE49-F238E27FC236}">
                <a16:creationId xmlns:a16="http://schemas.microsoft.com/office/drawing/2014/main" id="{0DCA7F29-1C83-7477-C1FB-C0707D09C41C}"/>
              </a:ext>
            </a:extLst>
          </p:cNvPr>
          <p:cNvGrpSpPr/>
          <p:nvPr/>
        </p:nvGrpSpPr>
        <p:grpSpPr>
          <a:xfrm>
            <a:off x="2812989" y="3030425"/>
            <a:ext cx="118872" cy="274320"/>
            <a:chOff x="4091856" y="2999301"/>
            <a:chExt cx="118872" cy="436575"/>
          </a:xfrm>
        </p:grpSpPr>
        <p:cxnSp>
          <p:nvCxnSpPr>
            <p:cNvPr id="582" name="Straight Connector 581">
              <a:extLst>
                <a:ext uri="{FF2B5EF4-FFF2-40B4-BE49-F238E27FC236}">
                  <a16:creationId xmlns:a16="http://schemas.microsoft.com/office/drawing/2014/main" id="{77FC4371-22FE-9A0E-8483-C86DAD7FBF5F}"/>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83" name="Straight Connector 582">
              <a:extLst>
                <a:ext uri="{FF2B5EF4-FFF2-40B4-BE49-F238E27FC236}">
                  <a16:creationId xmlns:a16="http://schemas.microsoft.com/office/drawing/2014/main" id="{B14E6B3D-4DDF-A3CA-26C1-CFE62AA5FDE3}"/>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84" name="Straight Connector 583">
              <a:extLst>
                <a:ext uri="{FF2B5EF4-FFF2-40B4-BE49-F238E27FC236}">
                  <a16:creationId xmlns:a16="http://schemas.microsoft.com/office/drawing/2014/main" id="{E60416FA-221E-EBF4-2698-EF8174140683}"/>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85" name="Group 584">
            <a:extLst>
              <a:ext uri="{FF2B5EF4-FFF2-40B4-BE49-F238E27FC236}">
                <a16:creationId xmlns:a16="http://schemas.microsoft.com/office/drawing/2014/main" id="{ECF53DD1-C2FF-901F-166B-46B0D54FF83E}"/>
              </a:ext>
            </a:extLst>
          </p:cNvPr>
          <p:cNvGrpSpPr/>
          <p:nvPr/>
        </p:nvGrpSpPr>
        <p:grpSpPr>
          <a:xfrm>
            <a:off x="3312490" y="3001486"/>
            <a:ext cx="118872" cy="338328"/>
            <a:chOff x="4091856" y="2999301"/>
            <a:chExt cx="118872" cy="436575"/>
          </a:xfrm>
        </p:grpSpPr>
        <p:cxnSp>
          <p:nvCxnSpPr>
            <p:cNvPr id="586" name="Straight Connector 585">
              <a:extLst>
                <a:ext uri="{FF2B5EF4-FFF2-40B4-BE49-F238E27FC236}">
                  <a16:creationId xmlns:a16="http://schemas.microsoft.com/office/drawing/2014/main" id="{65177D7C-A950-36BA-3E44-6F8D253AA1C7}"/>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87" name="Straight Connector 586">
              <a:extLst>
                <a:ext uri="{FF2B5EF4-FFF2-40B4-BE49-F238E27FC236}">
                  <a16:creationId xmlns:a16="http://schemas.microsoft.com/office/drawing/2014/main" id="{26F8E428-4DE8-48EC-3C79-2F6A346B9DEA}"/>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88" name="Straight Connector 587">
              <a:extLst>
                <a:ext uri="{FF2B5EF4-FFF2-40B4-BE49-F238E27FC236}">
                  <a16:creationId xmlns:a16="http://schemas.microsoft.com/office/drawing/2014/main" id="{CCD62216-9D4C-2304-02F3-031DB4057169}"/>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89" name="Group 588">
            <a:extLst>
              <a:ext uri="{FF2B5EF4-FFF2-40B4-BE49-F238E27FC236}">
                <a16:creationId xmlns:a16="http://schemas.microsoft.com/office/drawing/2014/main" id="{16D91577-EF0A-6DA9-865C-B4B61358BE5A}"/>
              </a:ext>
            </a:extLst>
          </p:cNvPr>
          <p:cNvGrpSpPr/>
          <p:nvPr/>
        </p:nvGrpSpPr>
        <p:grpSpPr>
          <a:xfrm>
            <a:off x="4173511" y="2670269"/>
            <a:ext cx="118872" cy="448056"/>
            <a:chOff x="4091856" y="2999301"/>
            <a:chExt cx="118872" cy="436575"/>
          </a:xfrm>
        </p:grpSpPr>
        <p:cxnSp>
          <p:nvCxnSpPr>
            <p:cNvPr id="590" name="Straight Connector 589">
              <a:extLst>
                <a:ext uri="{FF2B5EF4-FFF2-40B4-BE49-F238E27FC236}">
                  <a16:creationId xmlns:a16="http://schemas.microsoft.com/office/drawing/2014/main" id="{9DD3CD08-506D-0FA6-01E9-7898AFF23CEC}"/>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91" name="Straight Connector 590">
              <a:extLst>
                <a:ext uri="{FF2B5EF4-FFF2-40B4-BE49-F238E27FC236}">
                  <a16:creationId xmlns:a16="http://schemas.microsoft.com/office/drawing/2014/main" id="{1D599C7C-824E-3FFB-BB19-E0FC403F5803}"/>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92" name="Straight Connector 591">
              <a:extLst>
                <a:ext uri="{FF2B5EF4-FFF2-40B4-BE49-F238E27FC236}">
                  <a16:creationId xmlns:a16="http://schemas.microsoft.com/office/drawing/2014/main" id="{64966EAA-6192-CD5F-EE86-5A0A7D8928FD}"/>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93" name="Group 592">
            <a:extLst>
              <a:ext uri="{FF2B5EF4-FFF2-40B4-BE49-F238E27FC236}">
                <a16:creationId xmlns:a16="http://schemas.microsoft.com/office/drawing/2014/main" id="{C8E9DE58-FFB4-A87D-A2C9-8B12C8281B38}"/>
              </a:ext>
            </a:extLst>
          </p:cNvPr>
          <p:cNvGrpSpPr/>
          <p:nvPr/>
        </p:nvGrpSpPr>
        <p:grpSpPr>
          <a:xfrm>
            <a:off x="3656593" y="2851719"/>
            <a:ext cx="118872" cy="365760"/>
            <a:chOff x="4091856" y="2999301"/>
            <a:chExt cx="118872" cy="436575"/>
          </a:xfrm>
        </p:grpSpPr>
        <p:cxnSp>
          <p:nvCxnSpPr>
            <p:cNvPr id="594" name="Straight Connector 593">
              <a:extLst>
                <a:ext uri="{FF2B5EF4-FFF2-40B4-BE49-F238E27FC236}">
                  <a16:creationId xmlns:a16="http://schemas.microsoft.com/office/drawing/2014/main" id="{0D95D52D-98FE-E038-ADBE-4FE391CEF23F}"/>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95" name="Straight Connector 594">
              <a:extLst>
                <a:ext uri="{FF2B5EF4-FFF2-40B4-BE49-F238E27FC236}">
                  <a16:creationId xmlns:a16="http://schemas.microsoft.com/office/drawing/2014/main" id="{2AAB7A91-DD49-0E89-516A-6A0E97372F93}"/>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96" name="Straight Connector 595">
              <a:extLst>
                <a:ext uri="{FF2B5EF4-FFF2-40B4-BE49-F238E27FC236}">
                  <a16:creationId xmlns:a16="http://schemas.microsoft.com/office/drawing/2014/main" id="{6852F122-85F5-C59A-428B-4C32E0DA936A}"/>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97" name="Group 596">
            <a:extLst>
              <a:ext uri="{FF2B5EF4-FFF2-40B4-BE49-F238E27FC236}">
                <a16:creationId xmlns:a16="http://schemas.microsoft.com/office/drawing/2014/main" id="{FEB02516-0CBC-B2E0-AB65-D9610ECD926A}"/>
              </a:ext>
            </a:extLst>
          </p:cNvPr>
          <p:cNvGrpSpPr/>
          <p:nvPr/>
        </p:nvGrpSpPr>
        <p:grpSpPr>
          <a:xfrm>
            <a:off x="4524729" y="2694663"/>
            <a:ext cx="118872" cy="548640"/>
            <a:chOff x="4091856" y="2999301"/>
            <a:chExt cx="118872" cy="436575"/>
          </a:xfrm>
        </p:grpSpPr>
        <p:cxnSp>
          <p:nvCxnSpPr>
            <p:cNvPr id="598" name="Straight Connector 597">
              <a:extLst>
                <a:ext uri="{FF2B5EF4-FFF2-40B4-BE49-F238E27FC236}">
                  <a16:creationId xmlns:a16="http://schemas.microsoft.com/office/drawing/2014/main" id="{B1E356AD-34B3-A762-BA12-4A4B3FA4DA6B}"/>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99" name="Straight Connector 598">
              <a:extLst>
                <a:ext uri="{FF2B5EF4-FFF2-40B4-BE49-F238E27FC236}">
                  <a16:creationId xmlns:a16="http://schemas.microsoft.com/office/drawing/2014/main" id="{334B5008-E753-AF6A-1F69-E2D349471E87}"/>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00" name="Straight Connector 599">
              <a:extLst>
                <a:ext uri="{FF2B5EF4-FFF2-40B4-BE49-F238E27FC236}">
                  <a16:creationId xmlns:a16="http://schemas.microsoft.com/office/drawing/2014/main" id="{4CBF50C2-59A4-12C8-9132-7A97FAF603F1}"/>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601" name="Group 600">
            <a:extLst>
              <a:ext uri="{FF2B5EF4-FFF2-40B4-BE49-F238E27FC236}">
                <a16:creationId xmlns:a16="http://schemas.microsoft.com/office/drawing/2014/main" id="{B5BAB5EB-A6C2-6925-816C-A84F0BBD01CA}"/>
              </a:ext>
            </a:extLst>
          </p:cNvPr>
          <p:cNvGrpSpPr/>
          <p:nvPr/>
        </p:nvGrpSpPr>
        <p:grpSpPr>
          <a:xfrm>
            <a:off x="4346670" y="2709082"/>
            <a:ext cx="118872" cy="448056"/>
            <a:chOff x="4091856" y="2999301"/>
            <a:chExt cx="118872" cy="436575"/>
          </a:xfrm>
        </p:grpSpPr>
        <p:cxnSp>
          <p:nvCxnSpPr>
            <p:cNvPr id="602" name="Straight Connector 601">
              <a:extLst>
                <a:ext uri="{FF2B5EF4-FFF2-40B4-BE49-F238E27FC236}">
                  <a16:creationId xmlns:a16="http://schemas.microsoft.com/office/drawing/2014/main" id="{EE5914B2-912A-C651-888D-C5D8CB55BBE8}"/>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03" name="Straight Connector 602">
              <a:extLst>
                <a:ext uri="{FF2B5EF4-FFF2-40B4-BE49-F238E27FC236}">
                  <a16:creationId xmlns:a16="http://schemas.microsoft.com/office/drawing/2014/main" id="{9B4BE1C3-B3DA-0A31-230D-7D38EE899266}"/>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04" name="Straight Connector 603">
              <a:extLst>
                <a:ext uri="{FF2B5EF4-FFF2-40B4-BE49-F238E27FC236}">
                  <a16:creationId xmlns:a16="http://schemas.microsoft.com/office/drawing/2014/main" id="{AD3D8BC2-177E-7D52-D3EB-8C9D5D01F0FB}"/>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605" name="Group 604">
            <a:extLst>
              <a:ext uri="{FF2B5EF4-FFF2-40B4-BE49-F238E27FC236}">
                <a16:creationId xmlns:a16="http://schemas.microsoft.com/office/drawing/2014/main" id="{781A8C45-7DDC-B580-E289-FF53397ED452}"/>
              </a:ext>
            </a:extLst>
          </p:cNvPr>
          <p:cNvGrpSpPr/>
          <p:nvPr/>
        </p:nvGrpSpPr>
        <p:grpSpPr>
          <a:xfrm>
            <a:off x="4855495" y="2474348"/>
            <a:ext cx="118872" cy="758956"/>
            <a:chOff x="4091856" y="2999299"/>
            <a:chExt cx="118872" cy="436577"/>
          </a:xfrm>
        </p:grpSpPr>
        <p:cxnSp>
          <p:nvCxnSpPr>
            <p:cNvPr id="606" name="Straight Connector 605">
              <a:extLst>
                <a:ext uri="{FF2B5EF4-FFF2-40B4-BE49-F238E27FC236}">
                  <a16:creationId xmlns:a16="http://schemas.microsoft.com/office/drawing/2014/main" id="{2AD3017C-BDA5-44CC-FF61-C2686F0F633B}"/>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07" name="Straight Connector 606">
              <a:extLst>
                <a:ext uri="{FF2B5EF4-FFF2-40B4-BE49-F238E27FC236}">
                  <a16:creationId xmlns:a16="http://schemas.microsoft.com/office/drawing/2014/main" id="{15C478BB-86C3-B81A-0774-C0325AFAA2B4}"/>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08" name="Straight Connector 607">
              <a:extLst>
                <a:ext uri="{FF2B5EF4-FFF2-40B4-BE49-F238E27FC236}">
                  <a16:creationId xmlns:a16="http://schemas.microsoft.com/office/drawing/2014/main" id="{A2795AEE-19DF-E2E9-59EE-0DC64029A7D4}"/>
                </a:ext>
              </a:extLst>
            </p:cNvPr>
            <p:cNvCxnSpPr>
              <a:cxnSpLocks/>
            </p:cNvCxnSpPr>
            <p:nvPr/>
          </p:nvCxnSpPr>
          <p:spPr bwMode="auto">
            <a:xfrm>
              <a:off x="4151292" y="2999299"/>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609" name="Group 608">
            <a:extLst>
              <a:ext uri="{FF2B5EF4-FFF2-40B4-BE49-F238E27FC236}">
                <a16:creationId xmlns:a16="http://schemas.microsoft.com/office/drawing/2014/main" id="{2451FABD-523E-FA7C-B889-55ED135269E4}"/>
              </a:ext>
            </a:extLst>
          </p:cNvPr>
          <p:cNvGrpSpPr/>
          <p:nvPr/>
        </p:nvGrpSpPr>
        <p:grpSpPr>
          <a:xfrm>
            <a:off x="4681359" y="2717519"/>
            <a:ext cx="118872" cy="841248"/>
            <a:chOff x="4091856" y="2999301"/>
            <a:chExt cx="118872" cy="436575"/>
          </a:xfrm>
        </p:grpSpPr>
        <p:cxnSp>
          <p:nvCxnSpPr>
            <p:cNvPr id="610" name="Straight Connector 609">
              <a:extLst>
                <a:ext uri="{FF2B5EF4-FFF2-40B4-BE49-F238E27FC236}">
                  <a16:creationId xmlns:a16="http://schemas.microsoft.com/office/drawing/2014/main" id="{38C2B377-AB36-1A1D-B6C2-F2F04E7970A7}"/>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11" name="Straight Connector 610">
              <a:extLst>
                <a:ext uri="{FF2B5EF4-FFF2-40B4-BE49-F238E27FC236}">
                  <a16:creationId xmlns:a16="http://schemas.microsoft.com/office/drawing/2014/main" id="{B687F24B-3777-811F-92A6-01C13C280B8D}"/>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12" name="Straight Connector 611">
              <a:extLst>
                <a:ext uri="{FF2B5EF4-FFF2-40B4-BE49-F238E27FC236}">
                  <a16:creationId xmlns:a16="http://schemas.microsoft.com/office/drawing/2014/main" id="{13E3EE63-5AD8-39E0-CEBA-03077270447B}"/>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613" name="Group 612">
            <a:extLst>
              <a:ext uri="{FF2B5EF4-FFF2-40B4-BE49-F238E27FC236}">
                <a16:creationId xmlns:a16="http://schemas.microsoft.com/office/drawing/2014/main" id="{707BA443-5DEB-57CC-2AF7-7496376F6CC2}"/>
              </a:ext>
            </a:extLst>
          </p:cNvPr>
          <p:cNvGrpSpPr/>
          <p:nvPr/>
        </p:nvGrpSpPr>
        <p:grpSpPr>
          <a:xfrm>
            <a:off x="5199455" y="2192608"/>
            <a:ext cx="118872" cy="1115568"/>
            <a:chOff x="4091856" y="2999301"/>
            <a:chExt cx="118872" cy="436575"/>
          </a:xfrm>
        </p:grpSpPr>
        <p:cxnSp>
          <p:nvCxnSpPr>
            <p:cNvPr id="614" name="Straight Connector 613">
              <a:extLst>
                <a:ext uri="{FF2B5EF4-FFF2-40B4-BE49-F238E27FC236}">
                  <a16:creationId xmlns:a16="http://schemas.microsoft.com/office/drawing/2014/main" id="{77E09604-0A2B-7376-3477-15FA16D97E6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15" name="Straight Connector 614">
              <a:extLst>
                <a:ext uri="{FF2B5EF4-FFF2-40B4-BE49-F238E27FC236}">
                  <a16:creationId xmlns:a16="http://schemas.microsoft.com/office/drawing/2014/main" id="{EFB22FF4-71F2-000F-A730-258CA28A04DD}"/>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16" name="Straight Connector 615">
              <a:extLst>
                <a:ext uri="{FF2B5EF4-FFF2-40B4-BE49-F238E27FC236}">
                  <a16:creationId xmlns:a16="http://schemas.microsoft.com/office/drawing/2014/main" id="{C17EF58E-9FDE-E357-FABF-89ED81375344}"/>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617" name="Group 616">
            <a:extLst>
              <a:ext uri="{FF2B5EF4-FFF2-40B4-BE49-F238E27FC236}">
                <a16:creationId xmlns:a16="http://schemas.microsoft.com/office/drawing/2014/main" id="{84121A58-909E-E524-6008-3D448F6411B5}"/>
              </a:ext>
            </a:extLst>
          </p:cNvPr>
          <p:cNvGrpSpPr/>
          <p:nvPr/>
        </p:nvGrpSpPr>
        <p:grpSpPr>
          <a:xfrm>
            <a:off x="5379224" y="2191714"/>
            <a:ext cx="118872" cy="969264"/>
            <a:chOff x="4091856" y="2999301"/>
            <a:chExt cx="118872" cy="436575"/>
          </a:xfrm>
        </p:grpSpPr>
        <p:cxnSp>
          <p:nvCxnSpPr>
            <p:cNvPr id="618" name="Straight Connector 617">
              <a:extLst>
                <a:ext uri="{FF2B5EF4-FFF2-40B4-BE49-F238E27FC236}">
                  <a16:creationId xmlns:a16="http://schemas.microsoft.com/office/drawing/2014/main" id="{1472F958-741F-C9AB-1D6F-431C36B94353}"/>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19" name="Straight Connector 618">
              <a:extLst>
                <a:ext uri="{FF2B5EF4-FFF2-40B4-BE49-F238E27FC236}">
                  <a16:creationId xmlns:a16="http://schemas.microsoft.com/office/drawing/2014/main" id="{4CC48F45-D6A1-72BB-092C-C4B72B9BCB13}"/>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20" name="Straight Connector 619">
              <a:extLst>
                <a:ext uri="{FF2B5EF4-FFF2-40B4-BE49-F238E27FC236}">
                  <a16:creationId xmlns:a16="http://schemas.microsoft.com/office/drawing/2014/main" id="{2A42145D-28A7-AF87-59EF-CE00E80EE95E}"/>
                </a:ext>
              </a:extLst>
            </p:cNvPr>
            <p:cNvCxnSpPr>
              <a:cxnSpLocks/>
            </p:cNvCxnSpPr>
            <p:nvPr/>
          </p:nvCxnSpPr>
          <p:spPr bwMode="auto">
            <a:xfrm>
              <a:off x="4151292" y="2999301"/>
              <a:ext cx="0" cy="432456"/>
            </a:xfrm>
            <a:prstGeom prst="line">
              <a:avLst/>
            </a:prstGeom>
            <a:noFill/>
            <a:ln w="22225" cap="flat" cmpd="sng" algn="ctr">
              <a:solidFill>
                <a:srgbClr val="015873"/>
              </a:solidFill>
              <a:prstDash val="solid"/>
              <a:round/>
              <a:headEnd type="none" w="med" len="med"/>
              <a:tailEnd type="none" w="med" len="med"/>
            </a:ln>
            <a:effectLst/>
          </p:spPr>
        </p:cxnSp>
      </p:grpSp>
      <p:grpSp>
        <p:nvGrpSpPr>
          <p:cNvPr id="621" name="Group 620">
            <a:extLst>
              <a:ext uri="{FF2B5EF4-FFF2-40B4-BE49-F238E27FC236}">
                <a16:creationId xmlns:a16="http://schemas.microsoft.com/office/drawing/2014/main" id="{12E992C5-AFDA-D53C-AD8C-03CB5FB70B04}"/>
              </a:ext>
            </a:extLst>
          </p:cNvPr>
          <p:cNvGrpSpPr/>
          <p:nvPr/>
        </p:nvGrpSpPr>
        <p:grpSpPr>
          <a:xfrm>
            <a:off x="5551367" y="2024663"/>
            <a:ext cx="118872" cy="1298448"/>
            <a:chOff x="4091856" y="2999301"/>
            <a:chExt cx="118872" cy="436575"/>
          </a:xfrm>
        </p:grpSpPr>
        <p:cxnSp>
          <p:nvCxnSpPr>
            <p:cNvPr id="622" name="Straight Connector 621">
              <a:extLst>
                <a:ext uri="{FF2B5EF4-FFF2-40B4-BE49-F238E27FC236}">
                  <a16:creationId xmlns:a16="http://schemas.microsoft.com/office/drawing/2014/main" id="{05E8A38D-20C2-69FD-4455-E6BA119DA42B}"/>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23" name="Straight Connector 622">
              <a:extLst>
                <a:ext uri="{FF2B5EF4-FFF2-40B4-BE49-F238E27FC236}">
                  <a16:creationId xmlns:a16="http://schemas.microsoft.com/office/drawing/2014/main" id="{3C5B0D4C-06E5-5778-02CB-5CB06C471C5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24" name="Straight Connector 623">
              <a:extLst>
                <a:ext uri="{FF2B5EF4-FFF2-40B4-BE49-F238E27FC236}">
                  <a16:creationId xmlns:a16="http://schemas.microsoft.com/office/drawing/2014/main" id="{C48B7907-A28F-D3E2-3CEE-62C6FD8955F6}"/>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625" name="Group 624">
            <a:extLst>
              <a:ext uri="{FF2B5EF4-FFF2-40B4-BE49-F238E27FC236}">
                <a16:creationId xmlns:a16="http://schemas.microsoft.com/office/drawing/2014/main" id="{4534BB91-A007-64CD-FDA5-B101A2FE9A75}"/>
              </a:ext>
            </a:extLst>
          </p:cNvPr>
          <p:cNvGrpSpPr/>
          <p:nvPr/>
        </p:nvGrpSpPr>
        <p:grpSpPr>
          <a:xfrm>
            <a:off x="5034561" y="2779724"/>
            <a:ext cx="118872" cy="704088"/>
            <a:chOff x="4091856" y="2999299"/>
            <a:chExt cx="118872" cy="436577"/>
          </a:xfrm>
        </p:grpSpPr>
        <p:cxnSp>
          <p:nvCxnSpPr>
            <p:cNvPr id="626" name="Straight Connector 625">
              <a:extLst>
                <a:ext uri="{FF2B5EF4-FFF2-40B4-BE49-F238E27FC236}">
                  <a16:creationId xmlns:a16="http://schemas.microsoft.com/office/drawing/2014/main" id="{76E3AFBE-5119-70AB-37F6-FA2EA7236F78}"/>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27" name="Straight Connector 626">
              <a:extLst>
                <a:ext uri="{FF2B5EF4-FFF2-40B4-BE49-F238E27FC236}">
                  <a16:creationId xmlns:a16="http://schemas.microsoft.com/office/drawing/2014/main" id="{4FFE0719-A0C8-779B-41AC-F914C17216B6}"/>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28" name="Straight Connector 627">
              <a:extLst>
                <a:ext uri="{FF2B5EF4-FFF2-40B4-BE49-F238E27FC236}">
                  <a16:creationId xmlns:a16="http://schemas.microsoft.com/office/drawing/2014/main" id="{D1A3DCD3-50B4-1158-8DA0-B2E74B7D5A44}"/>
                </a:ext>
              </a:extLst>
            </p:cNvPr>
            <p:cNvCxnSpPr>
              <a:cxnSpLocks/>
            </p:cNvCxnSpPr>
            <p:nvPr/>
          </p:nvCxnSpPr>
          <p:spPr bwMode="auto">
            <a:xfrm>
              <a:off x="4151292" y="2999299"/>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629" name="Group 628">
            <a:extLst>
              <a:ext uri="{FF2B5EF4-FFF2-40B4-BE49-F238E27FC236}">
                <a16:creationId xmlns:a16="http://schemas.microsoft.com/office/drawing/2014/main" id="{B84498A7-D357-36EF-8DA6-0DF3772C00E9}"/>
              </a:ext>
            </a:extLst>
          </p:cNvPr>
          <p:cNvGrpSpPr/>
          <p:nvPr/>
        </p:nvGrpSpPr>
        <p:grpSpPr>
          <a:xfrm>
            <a:off x="1275317" y="2017927"/>
            <a:ext cx="4539575" cy="1389175"/>
            <a:chOff x="1105137" y="2414184"/>
            <a:chExt cx="4539575" cy="1389175"/>
          </a:xfrm>
        </p:grpSpPr>
        <p:sp>
          <p:nvSpPr>
            <p:cNvPr id="630" name="Oval 629">
              <a:extLst>
                <a:ext uri="{FF2B5EF4-FFF2-40B4-BE49-F238E27FC236}">
                  <a16:creationId xmlns:a16="http://schemas.microsoft.com/office/drawing/2014/main" id="{099B0830-03BD-019F-5DCC-DD2B9B1BA365}"/>
                </a:ext>
              </a:extLst>
            </p:cNvPr>
            <p:cNvSpPr/>
            <p:nvPr/>
          </p:nvSpPr>
          <p:spPr bwMode="auto">
            <a:xfrm>
              <a:off x="1105137" y="3589168"/>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1" name="Oval 630">
              <a:extLst>
                <a:ext uri="{FF2B5EF4-FFF2-40B4-BE49-F238E27FC236}">
                  <a16:creationId xmlns:a16="http://schemas.microsoft.com/office/drawing/2014/main" id="{18BE37C4-5D42-5899-4726-FB2012EE49E1}"/>
                </a:ext>
              </a:extLst>
            </p:cNvPr>
            <p:cNvSpPr/>
            <p:nvPr/>
          </p:nvSpPr>
          <p:spPr bwMode="auto">
            <a:xfrm>
              <a:off x="1275109" y="3603064"/>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2" name="Oval 631">
              <a:extLst>
                <a:ext uri="{FF2B5EF4-FFF2-40B4-BE49-F238E27FC236}">
                  <a16:creationId xmlns:a16="http://schemas.microsoft.com/office/drawing/2014/main" id="{CA8665AC-2093-8AF9-ACCC-94E99A472E9F}"/>
                </a:ext>
              </a:extLst>
            </p:cNvPr>
            <p:cNvSpPr/>
            <p:nvPr/>
          </p:nvSpPr>
          <p:spPr bwMode="auto">
            <a:xfrm>
              <a:off x="1448306" y="3619817"/>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3" name="Oval 632">
              <a:extLst>
                <a:ext uri="{FF2B5EF4-FFF2-40B4-BE49-F238E27FC236}">
                  <a16:creationId xmlns:a16="http://schemas.microsoft.com/office/drawing/2014/main" id="{FD1794C5-1DFC-5B9D-04ED-A15B88D8EBD4}"/>
                </a:ext>
              </a:extLst>
            </p:cNvPr>
            <p:cNvSpPr/>
            <p:nvPr/>
          </p:nvSpPr>
          <p:spPr bwMode="auto">
            <a:xfrm>
              <a:off x="1618278" y="3725788"/>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4" name="Oval 633">
              <a:extLst>
                <a:ext uri="{FF2B5EF4-FFF2-40B4-BE49-F238E27FC236}">
                  <a16:creationId xmlns:a16="http://schemas.microsoft.com/office/drawing/2014/main" id="{CD77C1C2-B5EE-2092-DF1B-84386438B309}"/>
                </a:ext>
              </a:extLst>
            </p:cNvPr>
            <p:cNvSpPr/>
            <p:nvPr/>
          </p:nvSpPr>
          <p:spPr bwMode="auto">
            <a:xfrm>
              <a:off x="1796751" y="3732938"/>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5" name="Oval 634">
              <a:extLst>
                <a:ext uri="{FF2B5EF4-FFF2-40B4-BE49-F238E27FC236}">
                  <a16:creationId xmlns:a16="http://schemas.microsoft.com/office/drawing/2014/main" id="{E12AF6AC-E8A7-20F0-6472-17613E2FFEB0}"/>
                </a:ext>
              </a:extLst>
            </p:cNvPr>
            <p:cNvSpPr/>
            <p:nvPr/>
          </p:nvSpPr>
          <p:spPr bwMode="auto">
            <a:xfrm>
              <a:off x="1966723" y="3743659"/>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6" name="Oval 635">
              <a:extLst>
                <a:ext uri="{FF2B5EF4-FFF2-40B4-BE49-F238E27FC236}">
                  <a16:creationId xmlns:a16="http://schemas.microsoft.com/office/drawing/2014/main" id="{E9CEC688-54B0-6673-65C2-D3985EDF64A9}"/>
                </a:ext>
              </a:extLst>
            </p:cNvPr>
            <p:cNvSpPr/>
            <p:nvPr/>
          </p:nvSpPr>
          <p:spPr bwMode="auto">
            <a:xfrm>
              <a:off x="2139920" y="3595312"/>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7" name="Oval 636">
              <a:extLst>
                <a:ext uri="{FF2B5EF4-FFF2-40B4-BE49-F238E27FC236}">
                  <a16:creationId xmlns:a16="http://schemas.microsoft.com/office/drawing/2014/main" id="{08E329C8-03D3-F329-F6E9-18626C07B033}"/>
                </a:ext>
              </a:extLst>
            </p:cNvPr>
            <p:cNvSpPr/>
            <p:nvPr/>
          </p:nvSpPr>
          <p:spPr bwMode="auto">
            <a:xfrm>
              <a:off x="2309892" y="3526658"/>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8" name="Oval 637">
              <a:extLst>
                <a:ext uri="{FF2B5EF4-FFF2-40B4-BE49-F238E27FC236}">
                  <a16:creationId xmlns:a16="http://schemas.microsoft.com/office/drawing/2014/main" id="{9EE49294-29A1-2BB5-F993-59831D79DD73}"/>
                </a:ext>
              </a:extLst>
            </p:cNvPr>
            <p:cNvSpPr/>
            <p:nvPr/>
          </p:nvSpPr>
          <p:spPr bwMode="auto">
            <a:xfrm>
              <a:off x="2492317" y="3556019"/>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9" name="Oval 638">
              <a:extLst>
                <a:ext uri="{FF2B5EF4-FFF2-40B4-BE49-F238E27FC236}">
                  <a16:creationId xmlns:a16="http://schemas.microsoft.com/office/drawing/2014/main" id="{F85E9992-B2A7-D8D0-4C6F-6588E832B122}"/>
                </a:ext>
              </a:extLst>
            </p:cNvPr>
            <p:cNvSpPr/>
            <p:nvPr/>
          </p:nvSpPr>
          <p:spPr bwMode="auto">
            <a:xfrm>
              <a:off x="2662289" y="3538165"/>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0" name="Oval 639">
              <a:extLst>
                <a:ext uri="{FF2B5EF4-FFF2-40B4-BE49-F238E27FC236}">
                  <a16:creationId xmlns:a16="http://schemas.microsoft.com/office/drawing/2014/main" id="{C82022A6-4D81-9974-19CB-6A378C7024A5}"/>
                </a:ext>
              </a:extLst>
            </p:cNvPr>
            <p:cNvSpPr/>
            <p:nvPr/>
          </p:nvSpPr>
          <p:spPr bwMode="auto">
            <a:xfrm>
              <a:off x="2835486" y="3437443"/>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1" name="Oval 640">
              <a:extLst>
                <a:ext uri="{FF2B5EF4-FFF2-40B4-BE49-F238E27FC236}">
                  <a16:creationId xmlns:a16="http://schemas.microsoft.com/office/drawing/2014/main" id="{91891A99-E71A-7E37-93B2-190B29C228C4}"/>
                </a:ext>
              </a:extLst>
            </p:cNvPr>
            <p:cNvSpPr/>
            <p:nvPr/>
          </p:nvSpPr>
          <p:spPr bwMode="auto">
            <a:xfrm>
              <a:off x="3005458" y="3543414"/>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2" name="Oval 641">
              <a:extLst>
                <a:ext uri="{FF2B5EF4-FFF2-40B4-BE49-F238E27FC236}">
                  <a16:creationId xmlns:a16="http://schemas.microsoft.com/office/drawing/2014/main" id="{4896E647-5241-DBEB-4FF1-C330E2535865}"/>
                </a:ext>
              </a:extLst>
            </p:cNvPr>
            <p:cNvSpPr/>
            <p:nvPr/>
          </p:nvSpPr>
          <p:spPr bwMode="auto">
            <a:xfrm>
              <a:off x="3171802" y="3533109"/>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3" name="Oval 642">
              <a:extLst>
                <a:ext uri="{FF2B5EF4-FFF2-40B4-BE49-F238E27FC236}">
                  <a16:creationId xmlns:a16="http://schemas.microsoft.com/office/drawing/2014/main" id="{8DCA798A-881A-94A8-CF1E-DB2EC046EE65}"/>
                </a:ext>
              </a:extLst>
            </p:cNvPr>
            <p:cNvSpPr/>
            <p:nvPr/>
          </p:nvSpPr>
          <p:spPr bwMode="auto">
            <a:xfrm>
              <a:off x="3341774" y="3489855"/>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4" name="Oval 643">
              <a:extLst>
                <a:ext uri="{FF2B5EF4-FFF2-40B4-BE49-F238E27FC236}">
                  <a16:creationId xmlns:a16="http://schemas.microsoft.com/office/drawing/2014/main" id="{2F42D9C0-54F7-BE1A-B288-AEF8EBF21637}"/>
                </a:ext>
              </a:extLst>
            </p:cNvPr>
            <p:cNvSpPr/>
            <p:nvPr/>
          </p:nvSpPr>
          <p:spPr bwMode="auto">
            <a:xfrm>
              <a:off x="3514971" y="3405008"/>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5" name="Oval 644">
              <a:extLst>
                <a:ext uri="{FF2B5EF4-FFF2-40B4-BE49-F238E27FC236}">
                  <a16:creationId xmlns:a16="http://schemas.microsoft.com/office/drawing/2014/main" id="{F5CC038D-5A43-9D88-A07F-2BD2FA07FF61}"/>
                </a:ext>
              </a:extLst>
            </p:cNvPr>
            <p:cNvSpPr/>
            <p:nvPr/>
          </p:nvSpPr>
          <p:spPr bwMode="auto">
            <a:xfrm>
              <a:off x="3684943" y="3358579"/>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6" name="Oval 645">
              <a:extLst>
                <a:ext uri="{FF2B5EF4-FFF2-40B4-BE49-F238E27FC236}">
                  <a16:creationId xmlns:a16="http://schemas.microsoft.com/office/drawing/2014/main" id="{3989334D-450A-250E-C1DD-49886F442FF4}"/>
                </a:ext>
              </a:extLst>
            </p:cNvPr>
            <p:cNvSpPr/>
            <p:nvPr/>
          </p:nvSpPr>
          <p:spPr bwMode="auto">
            <a:xfrm>
              <a:off x="3867368" y="3304343"/>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7" name="Oval 646">
              <a:extLst>
                <a:ext uri="{FF2B5EF4-FFF2-40B4-BE49-F238E27FC236}">
                  <a16:creationId xmlns:a16="http://schemas.microsoft.com/office/drawing/2014/main" id="{A69A50E4-5049-CB07-4267-AE5796144B76}"/>
                </a:ext>
              </a:extLst>
            </p:cNvPr>
            <p:cNvSpPr/>
            <p:nvPr/>
          </p:nvSpPr>
          <p:spPr bwMode="auto">
            <a:xfrm>
              <a:off x="4037340" y="3257914"/>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8" name="Oval 647">
              <a:extLst>
                <a:ext uri="{FF2B5EF4-FFF2-40B4-BE49-F238E27FC236}">
                  <a16:creationId xmlns:a16="http://schemas.microsoft.com/office/drawing/2014/main" id="{4ACA65EB-09DA-DC1C-BD90-A16E0D50FCF2}"/>
                </a:ext>
              </a:extLst>
            </p:cNvPr>
            <p:cNvSpPr/>
            <p:nvPr/>
          </p:nvSpPr>
          <p:spPr bwMode="auto">
            <a:xfrm>
              <a:off x="4210537" y="3306417"/>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9" name="Oval 648">
              <a:extLst>
                <a:ext uri="{FF2B5EF4-FFF2-40B4-BE49-F238E27FC236}">
                  <a16:creationId xmlns:a16="http://schemas.microsoft.com/office/drawing/2014/main" id="{8CB0DC9E-7137-3C47-FF93-CC1EAEBBC60C}"/>
                </a:ext>
              </a:extLst>
            </p:cNvPr>
            <p:cNvSpPr/>
            <p:nvPr/>
          </p:nvSpPr>
          <p:spPr bwMode="auto">
            <a:xfrm>
              <a:off x="4380509" y="3345713"/>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0" name="Oval 649">
              <a:extLst>
                <a:ext uri="{FF2B5EF4-FFF2-40B4-BE49-F238E27FC236}">
                  <a16:creationId xmlns:a16="http://schemas.microsoft.com/office/drawing/2014/main" id="{5D7C3252-4FB6-C72E-64A5-9AA3B11BBBBC}"/>
                </a:ext>
              </a:extLst>
            </p:cNvPr>
            <p:cNvSpPr/>
            <p:nvPr/>
          </p:nvSpPr>
          <p:spPr bwMode="auto">
            <a:xfrm>
              <a:off x="4543647" y="3502570"/>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1" name="Oval 650">
              <a:extLst>
                <a:ext uri="{FF2B5EF4-FFF2-40B4-BE49-F238E27FC236}">
                  <a16:creationId xmlns:a16="http://schemas.microsoft.com/office/drawing/2014/main" id="{3B9C9B17-9C13-505B-52B8-88883532CE24}"/>
                </a:ext>
              </a:extLst>
            </p:cNvPr>
            <p:cNvSpPr/>
            <p:nvPr/>
          </p:nvSpPr>
          <p:spPr bwMode="auto">
            <a:xfrm>
              <a:off x="4713619" y="3227541"/>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2" name="Oval 651">
              <a:extLst>
                <a:ext uri="{FF2B5EF4-FFF2-40B4-BE49-F238E27FC236}">
                  <a16:creationId xmlns:a16="http://schemas.microsoft.com/office/drawing/2014/main" id="{BC6A3855-E3C3-9739-2520-948C9535BF12}"/>
                </a:ext>
              </a:extLst>
            </p:cNvPr>
            <p:cNvSpPr/>
            <p:nvPr/>
          </p:nvSpPr>
          <p:spPr bwMode="auto">
            <a:xfrm>
              <a:off x="4886816" y="3501469"/>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3" name="Oval 652">
              <a:extLst>
                <a:ext uri="{FF2B5EF4-FFF2-40B4-BE49-F238E27FC236}">
                  <a16:creationId xmlns:a16="http://schemas.microsoft.com/office/drawing/2014/main" id="{968D2C09-5E96-0B9E-1D51-2179CF784C3F}"/>
                </a:ext>
              </a:extLst>
            </p:cNvPr>
            <p:cNvSpPr/>
            <p:nvPr/>
          </p:nvSpPr>
          <p:spPr bwMode="auto">
            <a:xfrm>
              <a:off x="5056788" y="3131190"/>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4" name="Oval 653">
              <a:extLst>
                <a:ext uri="{FF2B5EF4-FFF2-40B4-BE49-F238E27FC236}">
                  <a16:creationId xmlns:a16="http://schemas.microsoft.com/office/drawing/2014/main" id="{49CE6FC9-7849-D9F6-4FF1-686B59A4C07F}"/>
                </a:ext>
              </a:extLst>
            </p:cNvPr>
            <p:cNvSpPr/>
            <p:nvPr/>
          </p:nvSpPr>
          <p:spPr bwMode="auto">
            <a:xfrm>
              <a:off x="5235493" y="3047110"/>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5" name="Oval 654">
              <a:extLst>
                <a:ext uri="{FF2B5EF4-FFF2-40B4-BE49-F238E27FC236}">
                  <a16:creationId xmlns:a16="http://schemas.microsoft.com/office/drawing/2014/main" id="{85E1D6D6-BFFD-C7F0-E1A0-473D5E49B03B}"/>
                </a:ext>
              </a:extLst>
            </p:cNvPr>
            <p:cNvSpPr/>
            <p:nvPr/>
          </p:nvSpPr>
          <p:spPr bwMode="auto">
            <a:xfrm>
              <a:off x="5405465" y="3045131"/>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6" name="Oval 655">
              <a:extLst>
                <a:ext uri="{FF2B5EF4-FFF2-40B4-BE49-F238E27FC236}">
                  <a16:creationId xmlns:a16="http://schemas.microsoft.com/office/drawing/2014/main" id="{5D390676-BA00-F979-5759-288EE681D483}"/>
                </a:ext>
              </a:extLst>
            </p:cNvPr>
            <p:cNvSpPr/>
            <p:nvPr/>
          </p:nvSpPr>
          <p:spPr bwMode="auto">
            <a:xfrm>
              <a:off x="5585012" y="2414184"/>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657" name="Group 656">
            <a:extLst>
              <a:ext uri="{FF2B5EF4-FFF2-40B4-BE49-F238E27FC236}">
                <a16:creationId xmlns:a16="http://schemas.microsoft.com/office/drawing/2014/main" id="{F8A24558-9D3D-2D73-56E5-5F0170BB88E1}"/>
              </a:ext>
            </a:extLst>
          </p:cNvPr>
          <p:cNvGrpSpPr/>
          <p:nvPr/>
        </p:nvGrpSpPr>
        <p:grpSpPr>
          <a:xfrm>
            <a:off x="1252651" y="2906262"/>
            <a:ext cx="4426057" cy="1460704"/>
            <a:chOff x="1074972" y="3302823"/>
            <a:chExt cx="4426057" cy="1460704"/>
          </a:xfrm>
        </p:grpSpPr>
        <p:grpSp>
          <p:nvGrpSpPr>
            <p:cNvPr id="658" name="Group 657">
              <a:extLst>
                <a:ext uri="{FF2B5EF4-FFF2-40B4-BE49-F238E27FC236}">
                  <a16:creationId xmlns:a16="http://schemas.microsoft.com/office/drawing/2014/main" id="{24DA643B-909A-F477-4DD7-05D5BFB4FE2D}"/>
                </a:ext>
              </a:extLst>
            </p:cNvPr>
            <p:cNvGrpSpPr/>
            <p:nvPr/>
          </p:nvGrpSpPr>
          <p:grpSpPr>
            <a:xfrm>
              <a:off x="3837084" y="3554538"/>
              <a:ext cx="118872" cy="493776"/>
              <a:chOff x="4091856" y="2999301"/>
              <a:chExt cx="118872" cy="436575"/>
            </a:xfrm>
          </p:grpSpPr>
          <p:cxnSp>
            <p:nvCxnSpPr>
              <p:cNvPr id="759" name="Straight Connector 758">
                <a:extLst>
                  <a:ext uri="{FF2B5EF4-FFF2-40B4-BE49-F238E27FC236}">
                    <a16:creationId xmlns:a16="http://schemas.microsoft.com/office/drawing/2014/main" id="{8432D3DB-2F74-8881-3384-4791694DBD8F}"/>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60" name="Straight Connector 759">
                <a:extLst>
                  <a:ext uri="{FF2B5EF4-FFF2-40B4-BE49-F238E27FC236}">
                    <a16:creationId xmlns:a16="http://schemas.microsoft.com/office/drawing/2014/main" id="{B5AE10B4-070C-273B-43B3-1033E498E102}"/>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61" name="Straight Connector 760">
                <a:extLst>
                  <a:ext uri="{FF2B5EF4-FFF2-40B4-BE49-F238E27FC236}">
                    <a16:creationId xmlns:a16="http://schemas.microsoft.com/office/drawing/2014/main" id="{C24AADC0-2A71-A9E9-AECC-99F5206834ED}"/>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59" name="Group 658">
              <a:extLst>
                <a:ext uri="{FF2B5EF4-FFF2-40B4-BE49-F238E27FC236}">
                  <a16:creationId xmlns:a16="http://schemas.microsoft.com/office/drawing/2014/main" id="{3FCC91B6-E363-D3BE-8C2F-A3716472D458}"/>
                </a:ext>
              </a:extLst>
            </p:cNvPr>
            <p:cNvGrpSpPr/>
            <p:nvPr/>
          </p:nvGrpSpPr>
          <p:grpSpPr>
            <a:xfrm>
              <a:off x="3659992" y="3600485"/>
              <a:ext cx="118872" cy="448056"/>
              <a:chOff x="4091856" y="2999301"/>
              <a:chExt cx="118872" cy="436575"/>
            </a:xfrm>
          </p:grpSpPr>
          <p:cxnSp>
            <p:nvCxnSpPr>
              <p:cNvPr id="756" name="Straight Connector 755">
                <a:extLst>
                  <a:ext uri="{FF2B5EF4-FFF2-40B4-BE49-F238E27FC236}">
                    <a16:creationId xmlns:a16="http://schemas.microsoft.com/office/drawing/2014/main" id="{73F2ED8E-66FF-54D2-15BE-E8A636A0682E}"/>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57" name="Straight Connector 756">
                <a:extLst>
                  <a:ext uri="{FF2B5EF4-FFF2-40B4-BE49-F238E27FC236}">
                    <a16:creationId xmlns:a16="http://schemas.microsoft.com/office/drawing/2014/main" id="{7E5B94FE-7F28-3291-28FC-5707C8ABCCCC}"/>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58" name="Straight Connector 757">
                <a:extLst>
                  <a:ext uri="{FF2B5EF4-FFF2-40B4-BE49-F238E27FC236}">
                    <a16:creationId xmlns:a16="http://schemas.microsoft.com/office/drawing/2014/main" id="{1919D393-2305-B4E1-F04E-F6C8986E0CC1}"/>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0" name="Group 659">
              <a:extLst>
                <a:ext uri="{FF2B5EF4-FFF2-40B4-BE49-F238E27FC236}">
                  <a16:creationId xmlns:a16="http://schemas.microsoft.com/office/drawing/2014/main" id="{C009E478-0188-ECEE-2CAF-2D1E51FF2778}"/>
                </a:ext>
              </a:extLst>
            </p:cNvPr>
            <p:cNvGrpSpPr/>
            <p:nvPr/>
          </p:nvGrpSpPr>
          <p:grpSpPr>
            <a:xfrm>
              <a:off x="1251458" y="3594223"/>
              <a:ext cx="118872" cy="201168"/>
              <a:chOff x="4091856" y="2999301"/>
              <a:chExt cx="118872" cy="436575"/>
            </a:xfrm>
          </p:grpSpPr>
          <p:cxnSp>
            <p:nvCxnSpPr>
              <p:cNvPr id="753" name="Straight Connector 752">
                <a:extLst>
                  <a:ext uri="{FF2B5EF4-FFF2-40B4-BE49-F238E27FC236}">
                    <a16:creationId xmlns:a16="http://schemas.microsoft.com/office/drawing/2014/main" id="{F04CA3C2-639C-6EAF-ECD9-BC8D59A8D72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54" name="Straight Connector 753">
                <a:extLst>
                  <a:ext uri="{FF2B5EF4-FFF2-40B4-BE49-F238E27FC236}">
                    <a16:creationId xmlns:a16="http://schemas.microsoft.com/office/drawing/2014/main" id="{815C0012-9057-8ED4-088A-2AF2D2EF555A}"/>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55" name="Straight Connector 754">
                <a:extLst>
                  <a:ext uri="{FF2B5EF4-FFF2-40B4-BE49-F238E27FC236}">
                    <a16:creationId xmlns:a16="http://schemas.microsoft.com/office/drawing/2014/main" id="{724AF2B3-812A-8DD1-254E-4154218CB869}"/>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1" name="Group 660">
              <a:extLst>
                <a:ext uri="{FF2B5EF4-FFF2-40B4-BE49-F238E27FC236}">
                  <a16:creationId xmlns:a16="http://schemas.microsoft.com/office/drawing/2014/main" id="{ABD77C7D-056A-B77A-0246-21F1E0880077}"/>
                </a:ext>
              </a:extLst>
            </p:cNvPr>
            <p:cNvGrpSpPr/>
            <p:nvPr/>
          </p:nvGrpSpPr>
          <p:grpSpPr>
            <a:xfrm>
              <a:off x="1074972" y="3626642"/>
              <a:ext cx="118872" cy="192024"/>
              <a:chOff x="4091856" y="2999301"/>
              <a:chExt cx="118872" cy="436575"/>
            </a:xfrm>
          </p:grpSpPr>
          <p:cxnSp>
            <p:nvCxnSpPr>
              <p:cNvPr id="750" name="Straight Connector 749">
                <a:extLst>
                  <a:ext uri="{FF2B5EF4-FFF2-40B4-BE49-F238E27FC236}">
                    <a16:creationId xmlns:a16="http://schemas.microsoft.com/office/drawing/2014/main" id="{E5135843-8D64-411B-1CC9-B1314B96A1C3}"/>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51" name="Straight Connector 750">
                <a:extLst>
                  <a:ext uri="{FF2B5EF4-FFF2-40B4-BE49-F238E27FC236}">
                    <a16:creationId xmlns:a16="http://schemas.microsoft.com/office/drawing/2014/main" id="{73B85037-AE0A-3E3A-41EA-57958DC3C1EB}"/>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52" name="Straight Connector 751">
                <a:extLst>
                  <a:ext uri="{FF2B5EF4-FFF2-40B4-BE49-F238E27FC236}">
                    <a16:creationId xmlns:a16="http://schemas.microsoft.com/office/drawing/2014/main" id="{1BA51C96-B00A-65E9-5FE3-069B1FA07E76}"/>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2" name="Group 661">
              <a:extLst>
                <a:ext uri="{FF2B5EF4-FFF2-40B4-BE49-F238E27FC236}">
                  <a16:creationId xmlns:a16="http://schemas.microsoft.com/office/drawing/2014/main" id="{06EB5727-2BD6-83B2-D144-CF404C8B016C}"/>
                </a:ext>
              </a:extLst>
            </p:cNvPr>
            <p:cNvGrpSpPr/>
            <p:nvPr/>
          </p:nvGrpSpPr>
          <p:grpSpPr>
            <a:xfrm>
              <a:off x="1588692" y="3679217"/>
              <a:ext cx="118872" cy="210312"/>
              <a:chOff x="4091856" y="2999301"/>
              <a:chExt cx="118872" cy="436575"/>
            </a:xfrm>
          </p:grpSpPr>
          <p:cxnSp>
            <p:nvCxnSpPr>
              <p:cNvPr id="747" name="Straight Connector 746">
                <a:extLst>
                  <a:ext uri="{FF2B5EF4-FFF2-40B4-BE49-F238E27FC236}">
                    <a16:creationId xmlns:a16="http://schemas.microsoft.com/office/drawing/2014/main" id="{9E187284-4C33-E131-9FC1-B14AD0962583}"/>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8" name="Straight Connector 747">
                <a:extLst>
                  <a:ext uri="{FF2B5EF4-FFF2-40B4-BE49-F238E27FC236}">
                    <a16:creationId xmlns:a16="http://schemas.microsoft.com/office/drawing/2014/main" id="{222E2E44-6C20-5B2F-1155-37ADDADD61C2}"/>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9" name="Straight Connector 748">
                <a:extLst>
                  <a:ext uri="{FF2B5EF4-FFF2-40B4-BE49-F238E27FC236}">
                    <a16:creationId xmlns:a16="http://schemas.microsoft.com/office/drawing/2014/main" id="{1C417C87-3C93-6307-4F24-2AA29563B84C}"/>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3" name="Group 662">
              <a:extLst>
                <a:ext uri="{FF2B5EF4-FFF2-40B4-BE49-F238E27FC236}">
                  <a16:creationId xmlns:a16="http://schemas.microsoft.com/office/drawing/2014/main" id="{D11FF3B9-EC3B-EBF4-FB3F-8609B19F7F47}"/>
                </a:ext>
              </a:extLst>
            </p:cNvPr>
            <p:cNvGrpSpPr/>
            <p:nvPr/>
          </p:nvGrpSpPr>
          <p:grpSpPr>
            <a:xfrm>
              <a:off x="1416945" y="3657785"/>
              <a:ext cx="118872" cy="210312"/>
              <a:chOff x="4091856" y="2999301"/>
              <a:chExt cx="118872" cy="436575"/>
            </a:xfrm>
          </p:grpSpPr>
          <p:cxnSp>
            <p:nvCxnSpPr>
              <p:cNvPr id="744" name="Straight Connector 743">
                <a:extLst>
                  <a:ext uri="{FF2B5EF4-FFF2-40B4-BE49-F238E27FC236}">
                    <a16:creationId xmlns:a16="http://schemas.microsoft.com/office/drawing/2014/main" id="{24468C7A-88A3-4955-A542-2F7B45CAA7DD}"/>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5" name="Straight Connector 744">
                <a:extLst>
                  <a:ext uri="{FF2B5EF4-FFF2-40B4-BE49-F238E27FC236}">
                    <a16:creationId xmlns:a16="http://schemas.microsoft.com/office/drawing/2014/main" id="{CBB65FEF-234C-3CF1-8440-B01D6131B658}"/>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6" name="Straight Connector 745">
                <a:extLst>
                  <a:ext uri="{FF2B5EF4-FFF2-40B4-BE49-F238E27FC236}">
                    <a16:creationId xmlns:a16="http://schemas.microsoft.com/office/drawing/2014/main" id="{724840F0-BBCE-F3B6-1CE5-4D899798B849}"/>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4" name="Group 663">
              <a:extLst>
                <a:ext uri="{FF2B5EF4-FFF2-40B4-BE49-F238E27FC236}">
                  <a16:creationId xmlns:a16="http://schemas.microsoft.com/office/drawing/2014/main" id="{043C0B90-D0C2-1977-AFA1-F891D1BCCA2F}"/>
                </a:ext>
              </a:extLst>
            </p:cNvPr>
            <p:cNvGrpSpPr/>
            <p:nvPr/>
          </p:nvGrpSpPr>
          <p:grpSpPr>
            <a:xfrm>
              <a:off x="1936704" y="3666692"/>
              <a:ext cx="118872" cy="256032"/>
              <a:chOff x="4091856" y="2999301"/>
              <a:chExt cx="118872" cy="436575"/>
            </a:xfrm>
          </p:grpSpPr>
          <p:cxnSp>
            <p:nvCxnSpPr>
              <p:cNvPr id="741" name="Straight Connector 740">
                <a:extLst>
                  <a:ext uri="{FF2B5EF4-FFF2-40B4-BE49-F238E27FC236}">
                    <a16:creationId xmlns:a16="http://schemas.microsoft.com/office/drawing/2014/main" id="{3B784843-B8FB-045B-979E-0F05C47A34DB}"/>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2" name="Straight Connector 741">
                <a:extLst>
                  <a:ext uri="{FF2B5EF4-FFF2-40B4-BE49-F238E27FC236}">
                    <a16:creationId xmlns:a16="http://schemas.microsoft.com/office/drawing/2014/main" id="{A4512B93-FCB8-E50F-2256-9FFE9C93418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3" name="Straight Connector 742">
                <a:extLst>
                  <a:ext uri="{FF2B5EF4-FFF2-40B4-BE49-F238E27FC236}">
                    <a16:creationId xmlns:a16="http://schemas.microsoft.com/office/drawing/2014/main" id="{37F3CCFF-0FF1-CA25-ED5F-9F9E040EDBDF}"/>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5" name="Group 664">
              <a:extLst>
                <a:ext uri="{FF2B5EF4-FFF2-40B4-BE49-F238E27FC236}">
                  <a16:creationId xmlns:a16="http://schemas.microsoft.com/office/drawing/2014/main" id="{EEA0E2AC-CAD2-6746-255E-E3222C892FEC}"/>
                </a:ext>
              </a:extLst>
            </p:cNvPr>
            <p:cNvGrpSpPr/>
            <p:nvPr/>
          </p:nvGrpSpPr>
          <p:grpSpPr>
            <a:xfrm>
              <a:off x="1766502" y="3695722"/>
              <a:ext cx="118872" cy="237744"/>
              <a:chOff x="4091856" y="2999301"/>
              <a:chExt cx="118872" cy="436575"/>
            </a:xfrm>
          </p:grpSpPr>
          <p:cxnSp>
            <p:nvCxnSpPr>
              <p:cNvPr id="738" name="Straight Connector 737">
                <a:extLst>
                  <a:ext uri="{FF2B5EF4-FFF2-40B4-BE49-F238E27FC236}">
                    <a16:creationId xmlns:a16="http://schemas.microsoft.com/office/drawing/2014/main" id="{68081E86-358D-DA95-FA20-07E56B784BC6}"/>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9" name="Straight Connector 738">
                <a:extLst>
                  <a:ext uri="{FF2B5EF4-FFF2-40B4-BE49-F238E27FC236}">
                    <a16:creationId xmlns:a16="http://schemas.microsoft.com/office/drawing/2014/main" id="{85C4A97A-6DF8-2C96-CB3A-2B379363C419}"/>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0" name="Straight Connector 739">
                <a:extLst>
                  <a:ext uri="{FF2B5EF4-FFF2-40B4-BE49-F238E27FC236}">
                    <a16:creationId xmlns:a16="http://schemas.microsoft.com/office/drawing/2014/main" id="{E051FB5A-3CD9-611B-57FA-DD548563DFEC}"/>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6" name="Group 665">
              <a:extLst>
                <a:ext uri="{FF2B5EF4-FFF2-40B4-BE49-F238E27FC236}">
                  <a16:creationId xmlns:a16="http://schemas.microsoft.com/office/drawing/2014/main" id="{5BC4D005-591F-A2B8-A315-5767834CAE23}"/>
                </a:ext>
              </a:extLst>
            </p:cNvPr>
            <p:cNvGrpSpPr/>
            <p:nvPr/>
          </p:nvGrpSpPr>
          <p:grpSpPr>
            <a:xfrm>
              <a:off x="2278891" y="3550673"/>
              <a:ext cx="118872" cy="274320"/>
              <a:chOff x="4091856" y="2999301"/>
              <a:chExt cx="118872" cy="436575"/>
            </a:xfrm>
          </p:grpSpPr>
          <p:cxnSp>
            <p:nvCxnSpPr>
              <p:cNvPr id="735" name="Straight Connector 734">
                <a:extLst>
                  <a:ext uri="{FF2B5EF4-FFF2-40B4-BE49-F238E27FC236}">
                    <a16:creationId xmlns:a16="http://schemas.microsoft.com/office/drawing/2014/main" id="{F44915E4-14DB-8A4D-3EDD-DE0FA8225BB2}"/>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6" name="Straight Connector 735">
                <a:extLst>
                  <a:ext uri="{FF2B5EF4-FFF2-40B4-BE49-F238E27FC236}">
                    <a16:creationId xmlns:a16="http://schemas.microsoft.com/office/drawing/2014/main" id="{66C5E4D5-6710-FC7F-8F46-63021E544BC5}"/>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7" name="Straight Connector 736">
                <a:extLst>
                  <a:ext uri="{FF2B5EF4-FFF2-40B4-BE49-F238E27FC236}">
                    <a16:creationId xmlns:a16="http://schemas.microsoft.com/office/drawing/2014/main" id="{A589A1F2-7952-BEED-E29D-A3864EC5A68B}"/>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7" name="Group 666">
              <a:extLst>
                <a:ext uri="{FF2B5EF4-FFF2-40B4-BE49-F238E27FC236}">
                  <a16:creationId xmlns:a16="http://schemas.microsoft.com/office/drawing/2014/main" id="{6E18D69C-9984-C301-C41F-A0D7EA0A5CB8}"/>
                </a:ext>
              </a:extLst>
            </p:cNvPr>
            <p:cNvGrpSpPr/>
            <p:nvPr/>
          </p:nvGrpSpPr>
          <p:grpSpPr>
            <a:xfrm>
              <a:off x="2109744" y="3537695"/>
              <a:ext cx="118872" cy="237744"/>
              <a:chOff x="4091856" y="2999301"/>
              <a:chExt cx="118872" cy="436575"/>
            </a:xfrm>
          </p:grpSpPr>
          <p:cxnSp>
            <p:nvCxnSpPr>
              <p:cNvPr id="732" name="Straight Connector 731">
                <a:extLst>
                  <a:ext uri="{FF2B5EF4-FFF2-40B4-BE49-F238E27FC236}">
                    <a16:creationId xmlns:a16="http://schemas.microsoft.com/office/drawing/2014/main" id="{30E4688D-1EC2-51B6-06A9-57C63E290CD6}"/>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3" name="Straight Connector 732">
                <a:extLst>
                  <a:ext uri="{FF2B5EF4-FFF2-40B4-BE49-F238E27FC236}">
                    <a16:creationId xmlns:a16="http://schemas.microsoft.com/office/drawing/2014/main" id="{AEF887CA-E351-9227-5145-34E2CBDB67E6}"/>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4" name="Straight Connector 733">
                <a:extLst>
                  <a:ext uri="{FF2B5EF4-FFF2-40B4-BE49-F238E27FC236}">
                    <a16:creationId xmlns:a16="http://schemas.microsoft.com/office/drawing/2014/main" id="{1FEE100B-EEC7-2A1B-CCAF-E778534C6436}"/>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8" name="Group 667">
              <a:extLst>
                <a:ext uri="{FF2B5EF4-FFF2-40B4-BE49-F238E27FC236}">
                  <a16:creationId xmlns:a16="http://schemas.microsoft.com/office/drawing/2014/main" id="{1C9941B7-B02B-7246-7521-488A3AE4F177}"/>
                </a:ext>
              </a:extLst>
            </p:cNvPr>
            <p:cNvGrpSpPr/>
            <p:nvPr/>
          </p:nvGrpSpPr>
          <p:grpSpPr>
            <a:xfrm>
              <a:off x="2629586" y="3554735"/>
              <a:ext cx="118872" cy="329184"/>
              <a:chOff x="4091856" y="2999301"/>
              <a:chExt cx="118872" cy="436575"/>
            </a:xfrm>
          </p:grpSpPr>
          <p:cxnSp>
            <p:nvCxnSpPr>
              <p:cNvPr id="729" name="Straight Connector 728">
                <a:extLst>
                  <a:ext uri="{FF2B5EF4-FFF2-40B4-BE49-F238E27FC236}">
                    <a16:creationId xmlns:a16="http://schemas.microsoft.com/office/drawing/2014/main" id="{B2060756-9C0E-4BC7-BAF6-FC003BBEEC18}"/>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0" name="Straight Connector 729">
                <a:extLst>
                  <a:ext uri="{FF2B5EF4-FFF2-40B4-BE49-F238E27FC236}">
                    <a16:creationId xmlns:a16="http://schemas.microsoft.com/office/drawing/2014/main" id="{551C09E3-1F11-CD61-81DE-DA57C9156C5C}"/>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1" name="Straight Connector 730">
                <a:extLst>
                  <a:ext uri="{FF2B5EF4-FFF2-40B4-BE49-F238E27FC236}">
                    <a16:creationId xmlns:a16="http://schemas.microsoft.com/office/drawing/2014/main" id="{329B8E15-0251-A564-5499-5F8671392E7F}"/>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9" name="Group 668">
              <a:extLst>
                <a:ext uri="{FF2B5EF4-FFF2-40B4-BE49-F238E27FC236}">
                  <a16:creationId xmlns:a16="http://schemas.microsoft.com/office/drawing/2014/main" id="{D33F5801-DB45-49A4-DCC0-EA7E7EF269EB}"/>
                </a:ext>
              </a:extLst>
            </p:cNvPr>
            <p:cNvGrpSpPr/>
            <p:nvPr/>
          </p:nvGrpSpPr>
          <p:grpSpPr>
            <a:xfrm>
              <a:off x="2456950" y="3487811"/>
              <a:ext cx="118872" cy="310896"/>
              <a:chOff x="4091856" y="2999301"/>
              <a:chExt cx="118872" cy="436575"/>
            </a:xfrm>
          </p:grpSpPr>
          <p:cxnSp>
            <p:nvCxnSpPr>
              <p:cNvPr id="726" name="Straight Connector 725">
                <a:extLst>
                  <a:ext uri="{FF2B5EF4-FFF2-40B4-BE49-F238E27FC236}">
                    <a16:creationId xmlns:a16="http://schemas.microsoft.com/office/drawing/2014/main" id="{E361A480-82C1-2C59-D85E-C2E841CAB1FF}"/>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27" name="Straight Connector 726">
                <a:extLst>
                  <a:ext uri="{FF2B5EF4-FFF2-40B4-BE49-F238E27FC236}">
                    <a16:creationId xmlns:a16="http://schemas.microsoft.com/office/drawing/2014/main" id="{84C9D3E0-D98C-D601-A596-747765B81547}"/>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28" name="Straight Connector 727">
                <a:extLst>
                  <a:ext uri="{FF2B5EF4-FFF2-40B4-BE49-F238E27FC236}">
                    <a16:creationId xmlns:a16="http://schemas.microsoft.com/office/drawing/2014/main" id="{6EC7B99F-4B09-B75E-98D5-3F5F7DB8ED8E}"/>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0" name="Group 669">
              <a:extLst>
                <a:ext uri="{FF2B5EF4-FFF2-40B4-BE49-F238E27FC236}">
                  <a16:creationId xmlns:a16="http://schemas.microsoft.com/office/drawing/2014/main" id="{4987202A-6ECE-49D9-3F51-96BA510DE321}"/>
                </a:ext>
              </a:extLst>
            </p:cNvPr>
            <p:cNvGrpSpPr/>
            <p:nvPr/>
          </p:nvGrpSpPr>
          <p:grpSpPr>
            <a:xfrm>
              <a:off x="2970477" y="3555524"/>
              <a:ext cx="118872" cy="384048"/>
              <a:chOff x="4091856" y="2999301"/>
              <a:chExt cx="118872" cy="436575"/>
            </a:xfrm>
          </p:grpSpPr>
          <p:cxnSp>
            <p:nvCxnSpPr>
              <p:cNvPr id="723" name="Straight Connector 722">
                <a:extLst>
                  <a:ext uri="{FF2B5EF4-FFF2-40B4-BE49-F238E27FC236}">
                    <a16:creationId xmlns:a16="http://schemas.microsoft.com/office/drawing/2014/main" id="{5B460470-431E-C3EC-984F-25B2E8A014A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24" name="Straight Connector 723">
                <a:extLst>
                  <a:ext uri="{FF2B5EF4-FFF2-40B4-BE49-F238E27FC236}">
                    <a16:creationId xmlns:a16="http://schemas.microsoft.com/office/drawing/2014/main" id="{E601C9C9-75BB-4A0C-9608-87A0C8C39A32}"/>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25" name="Straight Connector 724">
                <a:extLst>
                  <a:ext uri="{FF2B5EF4-FFF2-40B4-BE49-F238E27FC236}">
                    <a16:creationId xmlns:a16="http://schemas.microsoft.com/office/drawing/2014/main" id="{3155E162-924F-A184-D80A-6CADFD73C27A}"/>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1" name="Group 670">
              <a:extLst>
                <a:ext uri="{FF2B5EF4-FFF2-40B4-BE49-F238E27FC236}">
                  <a16:creationId xmlns:a16="http://schemas.microsoft.com/office/drawing/2014/main" id="{5DF349EB-0A56-3729-B88D-CCFDF6EF09E9}"/>
                </a:ext>
              </a:extLst>
            </p:cNvPr>
            <p:cNvGrpSpPr/>
            <p:nvPr/>
          </p:nvGrpSpPr>
          <p:grpSpPr>
            <a:xfrm>
              <a:off x="2800735" y="3591737"/>
              <a:ext cx="118872" cy="402336"/>
              <a:chOff x="4091856" y="2999301"/>
              <a:chExt cx="118872" cy="436575"/>
            </a:xfrm>
          </p:grpSpPr>
          <p:cxnSp>
            <p:nvCxnSpPr>
              <p:cNvPr id="720" name="Straight Connector 719">
                <a:extLst>
                  <a:ext uri="{FF2B5EF4-FFF2-40B4-BE49-F238E27FC236}">
                    <a16:creationId xmlns:a16="http://schemas.microsoft.com/office/drawing/2014/main" id="{18531093-5C76-AC76-6944-D499D7FF007A}"/>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21" name="Straight Connector 720">
                <a:extLst>
                  <a:ext uri="{FF2B5EF4-FFF2-40B4-BE49-F238E27FC236}">
                    <a16:creationId xmlns:a16="http://schemas.microsoft.com/office/drawing/2014/main" id="{7B8FD053-6D94-691F-4684-D98DCB43AB06}"/>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22" name="Straight Connector 721">
                <a:extLst>
                  <a:ext uri="{FF2B5EF4-FFF2-40B4-BE49-F238E27FC236}">
                    <a16:creationId xmlns:a16="http://schemas.microsoft.com/office/drawing/2014/main" id="{74D4D4CC-1D89-BFB6-301F-3A70A8D4239F}"/>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2" name="Group 671">
              <a:extLst>
                <a:ext uri="{FF2B5EF4-FFF2-40B4-BE49-F238E27FC236}">
                  <a16:creationId xmlns:a16="http://schemas.microsoft.com/office/drawing/2014/main" id="{96408B1B-22F5-76B9-415B-3B16A6A6E063}"/>
                </a:ext>
              </a:extLst>
            </p:cNvPr>
            <p:cNvGrpSpPr/>
            <p:nvPr/>
          </p:nvGrpSpPr>
          <p:grpSpPr>
            <a:xfrm>
              <a:off x="3310322" y="3498624"/>
              <a:ext cx="118872" cy="466344"/>
              <a:chOff x="4091856" y="2999301"/>
              <a:chExt cx="118872" cy="436575"/>
            </a:xfrm>
          </p:grpSpPr>
          <p:cxnSp>
            <p:nvCxnSpPr>
              <p:cNvPr id="717" name="Straight Connector 716">
                <a:extLst>
                  <a:ext uri="{FF2B5EF4-FFF2-40B4-BE49-F238E27FC236}">
                    <a16:creationId xmlns:a16="http://schemas.microsoft.com/office/drawing/2014/main" id="{7DF83A98-CF77-8F56-F626-DF11E791FABC}"/>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8" name="Straight Connector 717">
                <a:extLst>
                  <a:ext uri="{FF2B5EF4-FFF2-40B4-BE49-F238E27FC236}">
                    <a16:creationId xmlns:a16="http://schemas.microsoft.com/office/drawing/2014/main" id="{B42D5AAA-A2C4-D28E-91DF-07C1AAC94871}"/>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9" name="Straight Connector 718">
                <a:extLst>
                  <a:ext uri="{FF2B5EF4-FFF2-40B4-BE49-F238E27FC236}">
                    <a16:creationId xmlns:a16="http://schemas.microsoft.com/office/drawing/2014/main" id="{E82D0569-BFFD-2274-AED4-D137A3C128C3}"/>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3" name="Group 672">
              <a:extLst>
                <a:ext uri="{FF2B5EF4-FFF2-40B4-BE49-F238E27FC236}">
                  <a16:creationId xmlns:a16="http://schemas.microsoft.com/office/drawing/2014/main" id="{C0ACFCF2-D8C5-3138-71CC-D17D364E4B19}"/>
                </a:ext>
              </a:extLst>
            </p:cNvPr>
            <p:cNvGrpSpPr/>
            <p:nvPr/>
          </p:nvGrpSpPr>
          <p:grpSpPr>
            <a:xfrm>
              <a:off x="3138612" y="3452771"/>
              <a:ext cx="118872" cy="475488"/>
              <a:chOff x="4091856" y="2999301"/>
              <a:chExt cx="118872" cy="436575"/>
            </a:xfrm>
          </p:grpSpPr>
          <p:cxnSp>
            <p:nvCxnSpPr>
              <p:cNvPr id="714" name="Straight Connector 713">
                <a:extLst>
                  <a:ext uri="{FF2B5EF4-FFF2-40B4-BE49-F238E27FC236}">
                    <a16:creationId xmlns:a16="http://schemas.microsoft.com/office/drawing/2014/main" id="{0DACB761-64E4-BB7F-BCF0-E443AE178880}"/>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5" name="Straight Connector 714">
                <a:extLst>
                  <a:ext uri="{FF2B5EF4-FFF2-40B4-BE49-F238E27FC236}">
                    <a16:creationId xmlns:a16="http://schemas.microsoft.com/office/drawing/2014/main" id="{66BDB570-9943-BE8B-CE0A-4E86026305F0}"/>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6" name="Straight Connector 715">
                <a:extLst>
                  <a:ext uri="{FF2B5EF4-FFF2-40B4-BE49-F238E27FC236}">
                    <a16:creationId xmlns:a16="http://schemas.microsoft.com/office/drawing/2014/main" id="{CB58C362-ED56-CE65-D9C2-1CED04524542}"/>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4" name="Group 673">
              <a:extLst>
                <a:ext uri="{FF2B5EF4-FFF2-40B4-BE49-F238E27FC236}">
                  <a16:creationId xmlns:a16="http://schemas.microsoft.com/office/drawing/2014/main" id="{E2973489-FFD1-3200-68C4-5C2F696AFC66}"/>
                </a:ext>
              </a:extLst>
            </p:cNvPr>
            <p:cNvGrpSpPr/>
            <p:nvPr/>
          </p:nvGrpSpPr>
          <p:grpSpPr>
            <a:xfrm>
              <a:off x="4006139" y="3494888"/>
              <a:ext cx="118872" cy="521208"/>
              <a:chOff x="4091856" y="2999301"/>
              <a:chExt cx="118872" cy="436575"/>
            </a:xfrm>
          </p:grpSpPr>
          <p:cxnSp>
            <p:nvCxnSpPr>
              <p:cNvPr id="711" name="Straight Connector 710">
                <a:extLst>
                  <a:ext uri="{FF2B5EF4-FFF2-40B4-BE49-F238E27FC236}">
                    <a16:creationId xmlns:a16="http://schemas.microsoft.com/office/drawing/2014/main" id="{AA054F33-299C-5955-B7A4-E0020B9BD01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2" name="Straight Connector 711">
                <a:extLst>
                  <a:ext uri="{FF2B5EF4-FFF2-40B4-BE49-F238E27FC236}">
                    <a16:creationId xmlns:a16="http://schemas.microsoft.com/office/drawing/2014/main" id="{38C3156E-461E-4D91-5C6E-3DF304519D32}"/>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3" name="Straight Connector 712">
                <a:extLst>
                  <a:ext uri="{FF2B5EF4-FFF2-40B4-BE49-F238E27FC236}">
                    <a16:creationId xmlns:a16="http://schemas.microsoft.com/office/drawing/2014/main" id="{96B7F987-5607-98E6-2940-A0A5342DD2C8}"/>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5" name="Group 674">
              <a:extLst>
                <a:ext uri="{FF2B5EF4-FFF2-40B4-BE49-F238E27FC236}">
                  <a16:creationId xmlns:a16="http://schemas.microsoft.com/office/drawing/2014/main" id="{37641FEE-AB35-4919-2A3B-7D8F2572F955}"/>
                </a:ext>
              </a:extLst>
            </p:cNvPr>
            <p:cNvGrpSpPr/>
            <p:nvPr/>
          </p:nvGrpSpPr>
          <p:grpSpPr>
            <a:xfrm>
              <a:off x="3486637" y="3559547"/>
              <a:ext cx="118872" cy="521208"/>
              <a:chOff x="4091856" y="2999301"/>
              <a:chExt cx="118872" cy="436575"/>
            </a:xfrm>
          </p:grpSpPr>
          <p:cxnSp>
            <p:nvCxnSpPr>
              <p:cNvPr id="708" name="Straight Connector 707">
                <a:extLst>
                  <a:ext uri="{FF2B5EF4-FFF2-40B4-BE49-F238E27FC236}">
                    <a16:creationId xmlns:a16="http://schemas.microsoft.com/office/drawing/2014/main" id="{789233CA-4069-DBE2-7F94-BE8CC1F90891}"/>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9" name="Straight Connector 708">
                <a:extLst>
                  <a:ext uri="{FF2B5EF4-FFF2-40B4-BE49-F238E27FC236}">
                    <a16:creationId xmlns:a16="http://schemas.microsoft.com/office/drawing/2014/main" id="{675BC3EC-A046-8D7C-F464-FD9B6F5732A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0" name="Straight Connector 709">
                <a:extLst>
                  <a:ext uri="{FF2B5EF4-FFF2-40B4-BE49-F238E27FC236}">
                    <a16:creationId xmlns:a16="http://schemas.microsoft.com/office/drawing/2014/main" id="{F290E4BD-EF62-2DD9-158A-D731464125B1}"/>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6" name="Group 675">
              <a:extLst>
                <a:ext uri="{FF2B5EF4-FFF2-40B4-BE49-F238E27FC236}">
                  <a16:creationId xmlns:a16="http://schemas.microsoft.com/office/drawing/2014/main" id="{590A6530-61AB-B65E-A8AB-3AB45DBF85EA}"/>
                </a:ext>
              </a:extLst>
            </p:cNvPr>
            <p:cNvGrpSpPr/>
            <p:nvPr/>
          </p:nvGrpSpPr>
          <p:grpSpPr>
            <a:xfrm>
              <a:off x="4354795" y="3302823"/>
              <a:ext cx="118872" cy="841248"/>
              <a:chOff x="4091856" y="2999301"/>
              <a:chExt cx="118872" cy="436575"/>
            </a:xfrm>
          </p:grpSpPr>
          <p:cxnSp>
            <p:nvCxnSpPr>
              <p:cNvPr id="705" name="Straight Connector 704">
                <a:extLst>
                  <a:ext uri="{FF2B5EF4-FFF2-40B4-BE49-F238E27FC236}">
                    <a16:creationId xmlns:a16="http://schemas.microsoft.com/office/drawing/2014/main" id="{4B9E99BE-14E1-667E-5CB7-F85366EDB845}"/>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6" name="Straight Connector 705">
                <a:extLst>
                  <a:ext uri="{FF2B5EF4-FFF2-40B4-BE49-F238E27FC236}">
                    <a16:creationId xmlns:a16="http://schemas.microsoft.com/office/drawing/2014/main" id="{5ADB3C61-FA03-43EF-3395-1FB0D5FF7525}"/>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7" name="Straight Connector 706">
                <a:extLst>
                  <a:ext uri="{FF2B5EF4-FFF2-40B4-BE49-F238E27FC236}">
                    <a16:creationId xmlns:a16="http://schemas.microsoft.com/office/drawing/2014/main" id="{508DD488-C07D-8479-BF5F-2C7B2CF44E43}"/>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7" name="Group 676">
              <a:extLst>
                <a:ext uri="{FF2B5EF4-FFF2-40B4-BE49-F238E27FC236}">
                  <a16:creationId xmlns:a16="http://schemas.microsoft.com/office/drawing/2014/main" id="{2F826F09-6704-6D4F-9689-0568B40FA27F}"/>
                </a:ext>
              </a:extLst>
            </p:cNvPr>
            <p:cNvGrpSpPr/>
            <p:nvPr/>
          </p:nvGrpSpPr>
          <p:grpSpPr>
            <a:xfrm>
              <a:off x="4177093" y="3488933"/>
              <a:ext cx="118872" cy="512064"/>
              <a:chOff x="4091856" y="2999301"/>
              <a:chExt cx="118872" cy="436575"/>
            </a:xfrm>
          </p:grpSpPr>
          <p:cxnSp>
            <p:nvCxnSpPr>
              <p:cNvPr id="702" name="Straight Connector 701">
                <a:extLst>
                  <a:ext uri="{FF2B5EF4-FFF2-40B4-BE49-F238E27FC236}">
                    <a16:creationId xmlns:a16="http://schemas.microsoft.com/office/drawing/2014/main" id="{E293B751-0736-9C9A-9386-33200FAB483D}"/>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3" name="Straight Connector 702">
                <a:extLst>
                  <a:ext uri="{FF2B5EF4-FFF2-40B4-BE49-F238E27FC236}">
                    <a16:creationId xmlns:a16="http://schemas.microsoft.com/office/drawing/2014/main" id="{38DA5730-C275-3401-3DA4-F844887B00EF}"/>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4" name="Straight Connector 703">
                <a:extLst>
                  <a:ext uri="{FF2B5EF4-FFF2-40B4-BE49-F238E27FC236}">
                    <a16:creationId xmlns:a16="http://schemas.microsoft.com/office/drawing/2014/main" id="{D5239696-DF5E-9639-3682-679D6CD0E36C}"/>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8" name="Group 677">
              <a:extLst>
                <a:ext uri="{FF2B5EF4-FFF2-40B4-BE49-F238E27FC236}">
                  <a16:creationId xmlns:a16="http://schemas.microsoft.com/office/drawing/2014/main" id="{782CC2EA-B666-5C05-E8C8-472E071998FC}"/>
                </a:ext>
              </a:extLst>
            </p:cNvPr>
            <p:cNvGrpSpPr/>
            <p:nvPr/>
          </p:nvGrpSpPr>
          <p:grpSpPr>
            <a:xfrm>
              <a:off x="4687963" y="3409216"/>
              <a:ext cx="118872" cy="758956"/>
              <a:chOff x="4091856" y="2999299"/>
              <a:chExt cx="118872" cy="436577"/>
            </a:xfrm>
          </p:grpSpPr>
          <p:cxnSp>
            <p:nvCxnSpPr>
              <p:cNvPr id="699" name="Straight Connector 698">
                <a:extLst>
                  <a:ext uri="{FF2B5EF4-FFF2-40B4-BE49-F238E27FC236}">
                    <a16:creationId xmlns:a16="http://schemas.microsoft.com/office/drawing/2014/main" id="{7751B038-963B-A781-81DD-CB1574BB4F13}"/>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0" name="Straight Connector 699">
                <a:extLst>
                  <a:ext uri="{FF2B5EF4-FFF2-40B4-BE49-F238E27FC236}">
                    <a16:creationId xmlns:a16="http://schemas.microsoft.com/office/drawing/2014/main" id="{D9F33392-FC37-2B5B-806D-46678692691E}"/>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1" name="Straight Connector 700">
                <a:extLst>
                  <a:ext uri="{FF2B5EF4-FFF2-40B4-BE49-F238E27FC236}">
                    <a16:creationId xmlns:a16="http://schemas.microsoft.com/office/drawing/2014/main" id="{0DC3A045-BEF5-D2A4-9ED2-7455C9DB712D}"/>
                  </a:ext>
                </a:extLst>
              </p:cNvPr>
              <p:cNvCxnSpPr>
                <a:cxnSpLocks/>
              </p:cNvCxnSpPr>
              <p:nvPr/>
            </p:nvCxnSpPr>
            <p:spPr bwMode="auto">
              <a:xfrm>
                <a:off x="4151292" y="2999299"/>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679" name="Group 678">
              <a:extLst>
                <a:ext uri="{FF2B5EF4-FFF2-40B4-BE49-F238E27FC236}">
                  <a16:creationId xmlns:a16="http://schemas.microsoft.com/office/drawing/2014/main" id="{2CDE444B-9E9C-045C-D94A-442F79A632B5}"/>
                </a:ext>
              </a:extLst>
            </p:cNvPr>
            <p:cNvGrpSpPr/>
            <p:nvPr/>
          </p:nvGrpSpPr>
          <p:grpSpPr>
            <a:xfrm>
              <a:off x="4514316" y="3321136"/>
              <a:ext cx="118872" cy="713232"/>
              <a:chOff x="4091856" y="2999301"/>
              <a:chExt cx="118872" cy="436575"/>
            </a:xfrm>
          </p:grpSpPr>
          <p:cxnSp>
            <p:nvCxnSpPr>
              <p:cNvPr id="696" name="Straight Connector 695">
                <a:extLst>
                  <a:ext uri="{FF2B5EF4-FFF2-40B4-BE49-F238E27FC236}">
                    <a16:creationId xmlns:a16="http://schemas.microsoft.com/office/drawing/2014/main" id="{AF2B6B4E-BA4B-F750-6796-AF7510418E00}"/>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97" name="Straight Connector 696">
                <a:extLst>
                  <a:ext uri="{FF2B5EF4-FFF2-40B4-BE49-F238E27FC236}">
                    <a16:creationId xmlns:a16="http://schemas.microsoft.com/office/drawing/2014/main" id="{530FAC4C-5CB1-5D2A-F087-A3180EBC3AD0}"/>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98" name="Straight Connector 697">
                <a:extLst>
                  <a:ext uri="{FF2B5EF4-FFF2-40B4-BE49-F238E27FC236}">
                    <a16:creationId xmlns:a16="http://schemas.microsoft.com/office/drawing/2014/main" id="{5091826F-99CF-8873-2F43-39B3C6198BE4}"/>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80" name="Group 679">
              <a:extLst>
                <a:ext uri="{FF2B5EF4-FFF2-40B4-BE49-F238E27FC236}">
                  <a16:creationId xmlns:a16="http://schemas.microsoft.com/office/drawing/2014/main" id="{910EFF41-854C-5CB2-F594-4424343155FA}"/>
                </a:ext>
              </a:extLst>
            </p:cNvPr>
            <p:cNvGrpSpPr/>
            <p:nvPr/>
          </p:nvGrpSpPr>
          <p:grpSpPr>
            <a:xfrm>
              <a:off x="5031616" y="3933321"/>
              <a:ext cx="118872" cy="402336"/>
              <a:chOff x="4091856" y="2999301"/>
              <a:chExt cx="118872" cy="436575"/>
            </a:xfrm>
          </p:grpSpPr>
          <p:cxnSp>
            <p:nvCxnSpPr>
              <p:cNvPr id="693" name="Straight Connector 692">
                <a:extLst>
                  <a:ext uri="{FF2B5EF4-FFF2-40B4-BE49-F238E27FC236}">
                    <a16:creationId xmlns:a16="http://schemas.microsoft.com/office/drawing/2014/main" id="{3F3281EE-5C78-146A-6A24-31588A2F0627}"/>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94" name="Straight Connector 693">
                <a:extLst>
                  <a:ext uri="{FF2B5EF4-FFF2-40B4-BE49-F238E27FC236}">
                    <a16:creationId xmlns:a16="http://schemas.microsoft.com/office/drawing/2014/main" id="{673D37AF-8755-ABF3-C7E9-800BC3088D7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95" name="Straight Connector 694">
                <a:extLst>
                  <a:ext uri="{FF2B5EF4-FFF2-40B4-BE49-F238E27FC236}">
                    <a16:creationId xmlns:a16="http://schemas.microsoft.com/office/drawing/2014/main" id="{0C18341C-7643-21B2-E720-A8EE3854E8AE}"/>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681" name="Group 680">
              <a:extLst>
                <a:ext uri="{FF2B5EF4-FFF2-40B4-BE49-F238E27FC236}">
                  <a16:creationId xmlns:a16="http://schemas.microsoft.com/office/drawing/2014/main" id="{18D76286-2FF4-F893-D0C9-B02E8354F354}"/>
                </a:ext>
              </a:extLst>
            </p:cNvPr>
            <p:cNvGrpSpPr/>
            <p:nvPr/>
          </p:nvGrpSpPr>
          <p:grpSpPr>
            <a:xfrm>
              <a:off x="5208755" y="3547375"/>
              <a:ext cx="118872" cy="1216152"/>
              <a:chOff x="4091856" y="2999301"/>
              <a:chExt cx="118872" cy="436575"/>
            </a:xfrm>
          </p:grpSpPr>
          <p:cxnSp>
            <p:nvCxnSpPr>
              <p:cNvPr id="690" name="Straight Connector 689">
                <a:extLst>
                  <a:ext uri="{FF2B5EF4-FFF2-40B4-BE49-F238E27FC236}">
                    <a16:creationId xmlns:a16="http://schemas.microsoft.com/office/drawing/2014/main" id="{BCAB32FD-A038-649F-7CA5-CCE4CBB5B511}"/>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91" name="Straight Connector 690">
                <a:extLst>
                  <a:ext uri="{FF2B5EF4-FFF2-40B4-BE49-F238E27FC236}">
                    <a16:creationId xmlns:a16="http://schemas.microsoft.com/office/drawing/2014/main" id="{7C0C803A-D205-24C3-A20C-6E5FF84A0C83}"/>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92" name="Straight Connector 691">
                <a:extLst>
                  <a:ext uri="{FF2B5EF4-FFF2-40B4-BE49-F238E27FC236}">
                    <a16:creationId xmlns:a16="http://schemas.microsoft.com/office/drawing/2014/main" id="{3A1E436A-5937-6722-F0F0-71181C657FE3}"/>
                  </a:ext>
                </a:extLst>
              </p:cNvPr>
              <p:cNvCxnSpPr>
                <a:cxnSpLocks/>
              </p:cNvCxnSpPr>
              <p:nvPr/>
            </p:nvCxnSpPr>
            <p:spPr bwMode="auto">
              <a:xfrm>
                <a:off x="4151292" y="2999301"/>
                <a:ext cx="0" cy="432456"/>
              </a:xfrm>
              <a:prstGeom prst="line">
                <a:avLst/>
              </a:prstGeom>
              <a:noFill/>
              <a:ln w="22225" cap="flat" cmpd="sng" algn="ctr">
                <a:solidFill>
                  <a:srgbClr val="E1471D"/>
                </a:solidFill>
                <a:prstDash val="solid"/>
                <a:round/>
                <a:headEnd type="none" w="med" len="med"/>
                <a:tailEnd type="none" w="med" len="med"/>
              </a:ln>
              <a:effectLst/>
            </p:spPr>
          </p:cxnSp>
        </p:grpSp>
        <p:grpSp>
          <p:nvGrpSpPr>
            <p:cNvPr id="682" name="Group 681">
              <a:extLst>
                <a:ext uri="{FF2B5EF4-FFF2-40B4-BE49-F238E27FC236}">
                  <a16:creationId xmlns:a16="http://schemas.microsoft.com/office/drawing/2014/main" id="{E822984C-63A4-50EB-CB21-C6DE43E73323}"/>
                </a:ext>
              </a:extLst>
            </p:cNvPr>
            <p:cNvGrpSpPr/>
            <p:nvPr/>
          </p:nvGrpSpPr>
          <p:grpSpPr>
            <a:xfrm>
              <a:off x="5382157" y="3722781"/>
              <a:ext cx="118872" cy="448056"/>
              <a:chOff x="4091856" y="2999301"/>
              <a:chExt cx="118872" cy="436575"/>
            </a:xfrm>
          </p:grpSpPr>
          <p:cxnSp>
            <p:nvCxnSpPr>
              <p:cNvPr id="687" name="Straight Connector 686">
                <a:extLst>
                  <a:ext uri="{FF2B5EF4-FFF2-40B4-BE49-F238E27FC236}">
                    <a16:creationId xmlns:a16="http://schemas.microsoft.com/office/drawing/2014/main" id="{06E9095B-61CC-212A-9E62-E4121E00F835}"/>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88" name="Straight Connector 687">
                <a:extLst>
                  <a:ext uri="{FF2B5EF4-FFF2-40B4-BE49-F238E27FC236}">
                    <a16:creationId xmlns:a16="http://schemas.microsoft.com/office/drawing/2014/main" id="{23B40D70-B457-445E-0B33-9AF39FEEB18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89" name="Straight Connector 688">
                <a:extLst>
                  <a:ext uri="{FF2B5EF4-FFF2-40B4-BE49-F238E27FC236}">
                    <a16:creationId xmlns:a16="http://schemas.microsoft.com/office/drawing/2014/main" id="{6010D0FB-AAA0-AC70-6B48-1B8BBE1D2C12}"/>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683" name="Group 682">
              <a:extLst>
                <a:ext uri="{FF2B5EF4-FFF2-40B4-BE49-F238E27FC236}">
                  <a16:creationId xmlns:a16="http://schemas.microsoft.com/office/drawing/2014/main" id="{A6A39F1C-8777-8322-D4D6-5396F7940D96}"/>
                </a:ext>
              </a:extLst>
            </p:cNvPr>
            <p:cNvGrpSpPr/>
            <p:nvPr/>
          </p:nvGrpSpPr>
          <p:grpSpPr>
            <a:xfrm>
              <a:off x="4866109" y="3591737"/>
              <a:ext cx="118872" cy="704088"/>
              <a:chOff x="4091856" y="2999299"/>
              <a:chExt cx="118872" cy="436577"/>
            </a:xfrm>
          </p:grpSpPr>
          <p:cxnSp>
            <p:nvCxnSpPr>
              <p:cNvPr id="684" name="Straight Connector 683">
                <a:extLst>
                  <a:ext uri="{FF2B5EF4-FFF2-40B4-BE49-F238E27FC236}">
                    <a16:creationId xmlns:a16="http://schemas.microsoft.com/office/drawing/2014/main" id="{E3568300-2A75-4B7D-3095-B4883C61E64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85" name="Straight Connector 684">
                <a:extLst>
                  <a:ext uri="{FF2B5EF4-FFF2-40B4-BE49-F238E27FC236}">
                    <a16:creationId xmlns:a16="http://schemas.microsoft.com/office/drawing/2014/main" id="{A5AD0926-B86F-70AE-7E6E-D34DA3C4338E}"/>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86" name="Straight Connector 685">
                <a:extLst>
                  <a:ext uri="{FF2B5EF4-FFF2-40B4-BE49-F238E27FC236}">
                    <a16:creationId xmlns:a16="http://schemas.microsoft.com/office/drawing/2014/main" id="{00F6B7A7-6598-C89E-9B61-C686AF1B8E54}"/>
                  </a:ext>
                </a:extLst>
              </p:cNvPr>
              <p:cNvCxnSpPr>
                <a:cxnSpLocks/>
              </p:cNvCxnSpPr>
              <p:nvPr/>
            </p:nvCxnSpPr>
            <p:spPr bwMode="auto">
              <a:xfrm>
                <a:off x="4151292" y="2999299"/>
                <a:ext cx="0" cy="436575"/>
              </a:xfrm>
              <a:prstGeom prst="line">
                <a:avLst/>
              </a:prstGeom>
              <a:noFill/>
              <a:ln w="22225" cap="flat" cmpd="sng" algn="ctr">
                <a:solidFill>
                  <a:srgbClr val="E1471D"/>
                </a:solidFill>
                <a:prstDash val="solid"/>
                <a:round/>
                <a:headEnd type="none" w="med" len="med"/>
                <a:tailEnd type="none" w="med" len="med"/>
              </a:ln>
              <a:effectLst/>
            </p:spPr>
          </p:cxnSp>
        </p:grpSp>
      </p:grpSp>
      <p:sp>
        <p:nvSpPr>
          <p:cNvPr id="762" name="Oval 761">
            <a:extLst>
              <a:ext uri="{FF2B5EF4-FFF2-40B4-BE49-F238E27FC236}">
                <a16:creationId xmlns:a16="http://schemas.microsoft.com/office/drawing/2014/main" id="{1D34F207-E2F2-A1D2-2300-FF8620CACF9D}"/>
              </a:ext>
            </a:extLst>
          </p:cNvPr>
          <p:cNvSpPr/>
          <p:nvPr/>
        </p:nvSpPr>
        <p:spPr bwMode="auto">
          <a:xfrm>
            <a:off x="1123841" y="3288324"/>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3" name="Oval 762">
            <a:extLst>
              <a:ext uri="{FF2B5EF4-FFF2-40B4-BE49-F238E27FC236}">
                <a16:creationId xmlns:a16="http://schemas.microsoft.com/office/drawing/2014/main" id="{B66D3C73-193A-A2D9-92C5-8CA2C8D2F679}"/>
              </a:ext>
            </a:extLst>
          </p:cNvPr>
          <p:cNvSpPr/>
          <p:nvPr/>
        </p:nvSpPr>
        <p:spPr bwMode="auto">
          <a:xfrm>
            <a:off x="1800940" y="3356263"/>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4" name="Oval 763">
            <a:extLst>
              <a:ext uri="{FF2B5EF4-FFF2-40B4-BE49-F238E27FC236}">
                <a16:creationId xmlns:a16="http://schemas.microsoft.com/office/drawing/2014/main" id="{BA370AE7-AB79-288B-3FDB-37910EDBE505}"/>
              </a:ext>
            </a:extLst>
          </p:cNvPr>
          <p:cNvSpPr/>
          <p:nvPr/>
        </p:nvSpPr>
        <p:spPr bwMode="auto">
          <a:xfrm>
            <a:off x="1979243" y="3389649"/>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5" name="Oval 764">
            <a:extLst>
              <a:ext uri="{FF2B5EF4-FFF2-40B4-BE49-F238E27FC236}">
                <a16:creationId xmlns:a16="http://schemas.microsoft.com/office/drawing/2014/main" id="{0E88143C-8DFC-B60F-A53D-47C0AB5826EF}"/>
              </a:ext>
            </a:extLst>
          </p:cNvPr>
          <p:cNvSpPr/>
          <p:nvPr/>
        </p:nvSpPr>
        <p:spPr bwMode="auto">
          <a:xfrm>
            <a:off x="2149053" y="3370386"/>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6" name="Oval 765">
            <a:extLst>
              <a:ext uri="{FF2B5EF4-FFF2-40B4-BE49-F238E27FC236}">
                <a16:creationId xmlns:a16="http://schemas.microsoft.com/office/drawing/2014/main" id="{B9750D6A-AB43-2902-B284-252031BFDDB0}"/>
              </a:ext>
            </a:extLst>
          </p:cNvPr>
          <p:cNvSpPr/>
          <p:nvPr/>
        </p:nvSpPr>
        <p:spPr bwMode="auto">
          <a:xfrm>
            <a:off x="2322084" y="3235246"/>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7" name="Oval 766">
            <a:extLst>
              <a:ext uri="{FF2B5EF4-FFF2-40B4-BE49-F238E27FC236}">
                <a16:creationId xmlns:a16="http://schemas.microsoft.com/office/drawing/2014/main" id="{786556C9-5840-8CEB-AE8A-89564CD0C011}"/>
              </a:ext>
            </a:extLst>
          </p:cNvPr>
          <p:cNvSpPr/>
          <p:nvPr/>
        </p:nvSpPr>
        <p:spPr bwMode="auto">
          <a:xfrm>
            <a:off x="2491894" y="3264707"/>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8" name="Oval 767">
            <a:extLst>
              <a:ext uri="{FF2B5EF4-FFF2-40B4-BE49-F238E27FC236}">
                <a16:creationId xmlns:a16="http://schemas.microsoft.com/office/drawing/2014/main" id="{1C0892C2-D146-8671-D9B3-2FC217B539B6}"/>
              </a:ext>
            </a:extLst>
          </p:cNvPr>
          <p:cNvSpPr/>
          <p:nvPr/>
        </p:nvSpPr>
        <p:spPr bwMode="auto">
          <a:xfrm>
            <a:off x="2674145" y="3227765"/>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9" name="Oval 768">
            <a:extLst>
              <a:ext uri="{FF2B5EF4-FFF2-40B4-BE49-F238E27FC236}">
                <a16:creationId xmlns:a16="http://schemas.microsoft.com/office/drawing/2014/main" id="{DF994C6A-A0E7-06B8-F79D-1D48FD2E899A}"/>
              </a:ext>
            </a:extLst>
          </p:cNvPr>
          <p:cNvSpPr/>
          <p:nvPr/>
        </p:nvSpPr>
        <p:spPr bwMode="auto">
          <a:xfrm>
            <a:off x="2843954" y="3294706"/>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0" name="Oval 769">
            <a:extLst>
              <a:ext uri="{FF2B5EF4-FFF2-40B4-BE49-F238E27FC236}">
                <a16:creationId xmlns:a16="http://schemas.microsoft.com/office/drawing/2014/main" id="{5F23AA1B-EFC4-02BA-D830-817FA7E8EEC9}"/>
              </a:ext>
            </a:extLst>
          </p:cNvPr>
          <p:cNvSpPr/>
          <p:nvPr/>
        </p:nvSpPr>
        <p:spPr bwMode="auto">
          <a:xfrm>
            <a:off x="3016986" y="3373193"/>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1" name="Oval 770">
            <a:extLst>
              <a:ext uri="{FF2B5EF4-FFF2-40B4-BE49-F238E27FC236}">
                <a16:creationId xmlns:a16="http://schemas.microsoft.com/office/drawing/2014/main" id="{BD93475B-10D0-1DA2-F0E4-A804059A44C6}"/>
              </a:ext>
            </a:extLst>
          </p:cNvPr>
          <p:cNvSpPr/>
          <p:nvPr/>
        </p:nvSpPr>
        <p:spPr bwMode="auto">
          <a:xfrm>
            <a:off x="3186795" y="3316450"/>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2" name="Oval 771">
            <a:extLst>
              <a:ext uri="{FF2B5EF4-FFF2-40B4-BE49-F238E27FC236}">
                <a16:creationId xmlns:a16="http://schemas.microsoft.com/office/drawing/2014/main" id="{CB1A41F3-3A1D-3936-0286-70BFD7FA88FA}"/>
              </a:ext>
            </a:extLst>
          </p:cNvPr>
          <p:cNvSpPr/>
          <p:nvPr/>
        </p:nvSpPr>
        <p:spPr bwMode="auto">
          <a:xfrm>
            <a:off x="3352980" y="3279383"/>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3" name="Oval 772">
            <a:extLst>
              <a:ext uri="{FF2B5EF4-FFF2-40B4-BE49-F238E27FC236}">
                <a16:creationId xmlns:a16="http://schemas.microsoft.com/office/drawing/2014/main" id="{18CB11CF-AA04-F6E5-3F21-EF9329228D25}"/>
              </a:ext>
            </a:extLst>
          </p:cNvPr>
          <p:cNvSpPr/>
          <p:nvPr/>
        </p:nvSpPr>
        <p:spPr bwMode="auto">
          <a:xfrm>
            <a:off x="3522790" y="3312592"/>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4" name="Oval 773">
            <a:extLst>
              <a:ext uri="{FF2B5EF4-FFF2-40B4-BE49-F238E27FC236}">
                <a16:creationId xmlns:a16="http://schemas.microsoft.com/office/drawing/2014/main" id="{F649C714-3896-3115-0413-614620159E86}"/>
              </a:ext>
            </a:extLst>
          </p:cNvPr>
          <p:cNvSpPr/>
          <p:nvPr/>
        </p:nvSpPr>
        <p:spPr bwMode="auto">
          <a:xfrm>
            <a:off x="3695822" y="3394827"/>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5" name="Oval 774">
            <a:extLst>
              <a:ext uri="{FF2B5EF4-FFF2-40B4-BE49-F238E27FC236}">
                <a16:creationId xmlns:a16="http://schemas.microsoft.com/office/drawing/2014/main" id="{0087D3A0-777A-38DB-B25D-F5A514D79AF7}"/>
              </a:ext>
            </a:extLst>
          </p:cNvPr>
          <p:cNvSpPr/>
          <p:nvPr/>
        </p:nvSpPr>
        <p:spPr bwMode="auto">
          <a:xfrm>
            <a:off x="3865631" y="3401800"/>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6" name="Oval 775">
            <a:extLst>
              <a:ext uri="{FF2B5EF4-FFF2-40B4-BE49-F238E27FC236}">
                <a16:creationId xmlns:a16="http://schemas.microsoft.com/office/drawing/2014/main" id="{08BF54A0-C0D3-2045-86F1-34BDC05A2572}"/>
              </a:ext>
            </a:extLst>
          </p:cNvPr>
          <p:cNvSpPr/>
          <p:nvPr/>
        </p:nvSpPr>
        <p:spPr bwMode="auto">
          <a:xfrm>
            <a:off x="4047882" y="3371558"/>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7" name="Oval 776">
            <a:extLst>
              <a:ext uri="{FF2B5EF4-FFF2-40B4-BE49-F238E27FC236}">
                <a16:creationId xmlns:a16="http://schemas.microsoft.com/office/drawing/2014/main" id="{891E62DE-7B74-547C-32D2-FA1015996DE0}"/>
              </a:ext>
            </a:extLst>
          </p:cNvPr>
          <p:cNvSpPr/>
          <p:nvPr/>
        </p:nvSpPr>
        <p:spPr bwMode="auto">
          <a:xfrm>
            <a:off x="4217692" y="3326060"/>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8" name="Oval 777">
            <a:extLst>
              <a:ext uri="{FF2B5EF4-FFF2-40B4-BE49-F238E27FC236}">
                <a16:creationId xmlns:a16="http://schemas.microsoft.com/office/drawing/2014/main" id="{0B47B453-9EB5-5D16-7150-E6C6E170B68E}"/>
              </a:ext>
            </a:extLst>
          </p:cNvPr>
          <p:cNvSpPr/>
          <p:nvPr/>
        </p:nvSpPr>
        <p:spPr bwMode="auto">
          <a:xfrm>
            <a:off x="4390723" y="3318343"/>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9" name="Oval 778">
            <a:extLst>
              <a:ext uri="{FF2B5EF4-FFF2-40B4-BE49-F238E27FC236}">
                <a16:creationId xmlns:a16="http://schemas.microsoft.com/office/drawing/2014/main" id="{91AD86C8-1E8D-9AE4-E43C-6AB9BAF6CD2B}"/>
              </a:ext>
            </a:extLst>
          </p:cNvPr>
          <p:cNvSpPr/>
          <p:nvPr/>
        </p:nvSpPr>
        <p:spPr bwMode="auto">
          <a:xfrm>
            <a:off x="4560533" y="3295332"/>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0" name="Oval 779">
            <a:extLst>
              <a:ext uri="{FF2B5EF4-FFF2-40B4-BE49-F238E27FC236}">
                <a16:creationId xmlns:a16="http://schemas.microsoft.com/office/drawing/2014/main" id="{F8F11F84-1588-A1AE-C585-E2F8A9495596}"/>
              </a:ext>
            </a:extLst>
          </p:cNvPr>
          <p:cNvSpPr/>
          <p:nvPr/>
        </p:nvSpPr>
        <p:spPr bwMode="auto">
          <a:xfrm>
            <a:off x="4723515" y="3261379"/>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1" name="Oval 780">
            <a:extLst>
              <a:ext uri="{FF2B5EF4-FFF2-40B4-BE49-F238E27FC236}">
                <a16:creationId xmlns:a16="http://schemas.microsoft.com/office/drawing/2014/main" id="{5562867A-C28E-FF3F-04CD-7A932AE6CD99}"/>
              </a:ext>
            </a:extLst>
          </p:cNvPr>
          <p:cNvSpPr/>
          <p:nvPr/>
        </p:nvSpPr>
        <p:spPr bwMode="auto">
          <a:xfrm>
            <a:off x="4893325" y="3365799"/>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2" name="Oval 781">
            <a:extLst>
              <a:ext uri="{FF2B5EF4-FFF2-40B4-BE49-F238E27FC236}">
                <a16:creationId xmlns:a16="http://schemas.microsoft.com/office/drawing/2014/main" id="{CC82DFDF-4F48-F513-9440-6CCE85A826D2}"/>
              </a:ext>
            </a:extLst>
          </p:cNvPr>
          <p:cNvSpPr/>
          <p:nvPr/>
        </p:nvSpPr>
        <p:spPr bwMode="auto">
          <a:xfrm>
            <a:off x="5066356" y="3519243"/>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3" name="Oval 782">
            <a:extLst>
              <a:ext uri="{FF2B5EF4-FFF2-40B4-BE49-F238E27FC236}">
                <a16:creationId xmlns:a16="http://schemas.microsoft.com/office/drawing/2014/main" id="{C388DBEB-C917-65D0-569E-549695C635D8}"/>
              </a:ext>
            </a:extLst>
          </p:cNvPr>
          <p:cNvSpPr/>
          <p:nvPr/>
        </p:nvSpPr>
        <p:spPr bwMode="auto">
          <a:xfrm>
            <a:off x="5236166" y="3701900"/>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4" name="Oval 783">
            <a:extLst>
              <a:ext uri="{FF2B5EF4-FFF2-40B4-BE49-F238E27FC236}">
                <a16:creationId xmlns:a16="http://schemas.microsoft.com/office/drawing/2014/main" id="{537591DD-09D2-272D-E967-C0972E1110DA}"/>
              </a:ext>
            </a:extLst>
          </p:cNvPr>
          <p:cNvSpPr/>
          <p:nvPr/>
        </p:nvSpPr>
        <p:spPr bwMode="auto">
          <a:xfrm>
            <a:off x="5414700" y="3728945"/>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5" name="Oval 784">
            <a:extLst>
              <a:ext uri="{FF2B5EF4-FFF2-40B4-BE49-F238E27FC236}">
                <a16:creationId xmlns:a16="http://schemas.microsoft.com/office/drawing/2014/main" id="{39649AB3-009F-AC58-5B60-816259BA76BA}"/>
              </a:ext>
            </a:extLst>
          </p:cNvPr>
          <p:cNvSpPr/>
          <p:nvPr/>
        </p:nvSpPr>
        <p:spPr bwMode="auto">
          <a:xfrm>
            <a:off x="5587618" y="3540802"/>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249720261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Carboplatin + Paclitaxel ± Dostarlimab in Primary Advanced/Recurrent EC</a:t>
            </a:r>
          </a:p>
        </p:txBody>
      </p:sp>
      <p:sp>
        <p:nvSpPr>
          <p:cNvPr id="3" name="Content Placeholder 2">
            <a:extLst>
              <a:ext uri="{FF2B5EF4-FFF2-40B4-BE49-F238E27FC236}">
                <a16:creationId xmlns:a16="http://schemas.microsoft.com/office/drawing/2014/main" id="{38CF2B62-16D3-3785-F8E7-09ED8D9F91F2}"/>
              </a:ext>
            </a:extLst>
          </p:cNvPr>
          <p:cNvSpPr txBox="1">
            <a:spLocks/>
          </p:cNvSpPr>
          <p:nvPr/>
        </p:nvSpPr>
        <p:spPr>
          <a:xfrm>
            <a:off x="633250" y="1512398"/>
            <a:ext cx="10877529" cy="4775160"/>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800" b="0" kern="0" dirty="0"/>
              <a:t>Randomized, placebo-controlled, </a:t>
            </a:r>
            <a:r>
              <a:rPr lang="en-US" sz="1800" b="0" kern="0"/>
              <a:t>phase III </a:t>
            </a:r>
            <a:r>
              <a:rPr lang="en-US" sz="1800" b="0" kern="0" dirty="0"/>
              <a:t>study of chemotherapy + dostarlimab in patients with histologically/cytologically advanced (stage III/IV), or recurrent endometrial cancer, and ECOG PS ≤1</a:t>
            </a:r>
          </a:p>
          <a:p>
            <a:endParaRPr lang="en-US" sz="1800" b="0" kern="0" dirty="0"/>
          </a:p>
        </p:txBody>
      </p:sp>
      <p:sp>
        <p:nvSpPr>
          <p:cNvPr id="122" name="Content Placeholder 2">
            <a:extLst>
              <a:ext uri="{FF2B5EF4-FFF2-40B4-BE49-F238E27FC236}">
                <a16:creationId xmlns:a16="http://schemas.microsoft.com/office/drawing/2014/main" id="{71D63297-B8DE-9907-FB85-80765C7AD7CF}"/>
              </a:ext>
            </a:extLst>
          </p:cNvPr>
          <p:cNvSpPr txBox="1">
            <a:spLocks/>
          </p:cNvSpPr>
          <p:nvPr/>
        </p:nvSpPr>
        <p:spPr bwMode="auto">
          <a:xfrm>
            <a:off x="632289" y="5832099"/>
            <a:ext cx="10877529" cy="47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228600" indent="-228600"/>
            <a:r>
              <a:rPr lang="en-US" sz="1800" b="0" kern="0" dirty="0"/>
              <a:t>Statistically significant and clinically meaningful PFS seen in patients with dMMR/MSI-H and overall population; benefit also was seen in pMMR/MSS population (HR: 0.76)</a:t>
            </a:r>
          </a:p>
          <a:p>
            <a:pPr marL="228600" indent="-228600"/>
            <a:endParaRPr lang="en-US" sz="1800" b="0" kern="0" dirty="0"/>
          </a:p>
        </p:txBody>
      </p:sp>
      <p:sp>
        <p:nvSpPr>
          <p:cNvPr id="25" name="TextBox 24">
            <a:extLst>
              <a:ext uri="{FF2B5EF4-FFF2-40B4-BE49-F238E27FC236}">
                <a16:creationId xmlns:a16="http://schemas.microsoft.com/office/drawing/2014/main" id="{C1652515-8470-4740-C559-AA2CAE78D563}"/>
              </a:ext>
            </a:extLst>
          </p:cNvPr>
          <p:cNvSpPr txBox="1"/>
          <p:nvPr/>
        </p:nvSpPr>
        <p:spPr>
          <a:xfrm rot="16200000">
            <a:off x="-246754" y="3485524"/>
            <a:ext cx="2404918" cy="313932"/>
          </a:xfrm>
          <a:prstGeom prst="rect">
            <a:avLst/>
          </a:prstGeom>
          <a:no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PFS (%)</a:t>
            </a:r>
          </a:p>
        </p:txBody>
      </p:sp>
      <p:sp>
        <p:nvSpPr>
          <p:cNvPr id="124" name="TextBox 123">
            <a:extLst>
              <a:ext uri="{FF2B5EF4-FFF2-40B4-BE49-F238E27FC236}">
                <a16:creationId xmlns:a16="http://schemas.microsoft.com/office/drawing/2014/main" id="{92347114-5696-E5BB-2F3D-EBD3E2758C30}"/>
              </a:ext>
            </a:extLst>
          </p:cNvPr>
          <p:cNvSpPr txBox="1"/>
          <p:nvPr/>
        </p:nvSpPr>
        <p:spPr bwMode="auto">
          <a:xfrm>
            <a:off x="2733261" y="2047009"/>
            <a:ext cx="21501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dirty="0">
                <a:solidFill>
                  <a:schemeClr val="bg1"/>
                </a:solidFill>
                <a:latin typeface="Calibri" panose="020F0502020204030204" pitchFamily="34" charset="0"/>
              </a:rPr>
              <a:t>PFS in dMMR/MSI-H</a:t>
            </a:r>
          </a:p>
        </p:txBody>
      </p:sp>
      <p:grpSp>
        <p:nvGrpSpPr>
          <p:cNvPr id="55" name="Group 54">
            <a:extLst>
              <a:ext uri="{FF2B5EF4-FFF2-40B4-BE49-F238E27FC236}">
                <a16:creationId xmlns:a16="http://schemas.microsoft.com/office/drawing/2014/main" id="{737CDF15-D625-0343-227B-DA8FCD98A03C}"/>
              </a:ext>
            </a:extLst>
          </p:cNvPr>
          <p:cNvGrpSpPr/>
          <p:nvPr/>
        </p:nvGrpSpPr>
        <p:grpSpPr>
          <a:xfrm>
            <a:off x="2808170" y="2287342"/>
            <a:ext cx="4006199" cy="1218549"/>
            <a:chOff x="7337993" y="2385726"/>
            <a:chExt cx="4342753" cy="1218549"/>
          </a:xfrm>
        </p:grpSpPr>
        <p:sp>
          <p:nvSpPr>
            <p:cNvPr id="56" name="TextBox 60">
              <a:extLst>
                <a:ext uri="{FF2B5EF4-FFF2-40B4-BE49-F238E27FC236}">
                  <a16:creationId xmlns:a16="http://schemas.microsoft.com/office/drawing/2014/main" id="{8C712389-89AC-854C-3C47-E2C44A62ED7B}"/>
                </a:ext>
              </a:extLst>
            </p:cNvPr>
            <p:cNvSpPr txBox="1">
              <a:spLocks noChangeArrowheads="1"/>
            </p:cNvSpPr>
            <p:nvPr/>
          </p:nvSpPr>
          <p:spPr bwMode="auto">
            <a:xfrm>
              <a:off x="7337993" y="2385726"/>
              <a:ext cx="40531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1400" dirty="0">
                  <a:solidFill>
                    <a:srgbClr val="000000"/>
                  </a:solidFill>
                  <a:latin typeface="Calibri" panose="020F0502020204030204" pitchFamily="34" charset="0"/>
                  <a:ea typeface="MS PGothic" pitchFamily="34" charset="-128"/>
                </a:rPr>
                <a:t>2-yr</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 PFS Rates, % (95% CI)</a:t>
              </a:r>
            </a:p>
          </p:txBody>
        </p:sp>
        <p:sp>
          <p:nvSpPr>
            <p:cNvPr id="57" name="TextBox 97">
              <a:extLst>
                <a:ext uri="{FF2B5EF4-FFF2-40B4-BE49-F238E27FC236}">
                  <a16:creationId xmlns:a16="http://schemas.microsoft.com/office/drawing/2014/main" id="{87AAB0A0-F44C-4E3E-0FC5-DB2D17833CE5}"/>
                </a:ext>
              </a:extLst>
            </p:cNvPr>
            <p:cNvSpPr txBox="1">
              <a:spLocks noChangeArrowheads="1"/>
            </p:cNvSpPr>
            <p:nvPr/>
          </p:nvSpPr>
          <p:spPr bwMode="auto">
            <a:xfrm>
              <a:off x="8249455" y="2649371"/>
              <a:ext cx="1754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Dostarlimab + CT</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 + CT</a:t>
              </a:r>
            </a:p>
          </p:txBody>
        </p:sp>
        <p:sp>
          <p:nvSpPr>
            <p:cNvPr id="58" name="TextBox 98">
              <a:extLst>
                <a:ext uri="{FF2B5EF4-FFF2-40B4-BE49-F238E27FC236}">
                  <a16:creationId xmlns:a16="http://schemas.microsoft.com/office/drawing/2014/main" id="{EB442CB6-7D73-E772-2438-802C6A18D30D}"/>
                </a:ext>
              </a:extLst>
            </p:cNvPr>
            <p:cNvSpPr txBox="1">
              <a:spLocks noChangeArrowheads="1"/>
            </p:cNvSpPr>
            <p:nvPr/>
          </p:nvSpPr>
          <p:spPr bwMode="auto">
            <a:xfrm>
              <a:off x="9301614" y="2643198"/>
              <a:ext cx="237913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61.4 (46.3-73.4)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2">
                      <a:lumMod val="10000"/>
                    </a:schemeClr>
                  </a:solidFill>
                  <a:latin typeface="Calibri" panose="020F0502020204030204" pitchFamily="34" charset="0"/>
                </a:rPr>
                <a:t>15.7 (7.2-27.0)</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59" name="TextBox 99">
              <a:extLst>
                <a:ext uri="{FF2B5EF4-FFF2-40B4-BE49-F238E27FC236}">
                  <a16:creationId xmlns:a16="http://schemas.microsoft.com/office/drawing/2014/main" id="{FC376315-C6FA-2870-F8B9-DE2F6DBE865C}"/>
                </a:ext>
              </a:extLst>
            </p:cNvPr>
            <p:cNvSpPr txBox="1">
              <a:spLocks noChangeArrowheads="1"/>
            </p:cNvSpPr>
            <p:nvPr/>
          </p:nvSpPr>
          <p:spPr bwMode="auto">
            <a:xfrm>
              <a:off x="8523301" y="3081055"/>
              <a:ext cx="264300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0</a:t>
              </a:r>
              <a:r>
                <a:rPr kumimoji="0" lang="en-US" altLang="x-none" sz="1400" b="0" i="0" u="none" strike="noStrike" cap="none" normalizeH="0" baseline="0" dirty="0">
                  <a:ln>
                    <a:noFill/>
                  </a:ln>
                  <a:solidFill>
                    <a:schemeClr val="bg2">
                      <a:lumMod val="10000"/>
                    </a:schemeClr>
                  </a:solidFill>
                  <a:effectLst/>
                  <a:latin typeface="Calibri" panose="020F0502020204030204" pitchFamily="34" charset="0"/>
                  <a:ea typeface="MS PGothic" charset="-128"/>
                </a:rPr>
                <a:t>.28 (0.16-0.50)</a:t>
              </a:r>
              <a:b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br>
              <a:r>
                <a:rPr kumimoji="0" lang="en-US" altLang="x-none" sz="1400" b="0" i="1"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P</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&lt;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001</a:t>
              </a: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cxnSp>
          <p:nvCxnSpPr>
            <p:cNvPr id="60" name="Straight Connector 321535">
              <a:extLst>
                <a:ext uri="{FF2B5EF4-FFF2-40B4-BE49-F238E27FC236}">
                  <a16:creationId xmlns:a16="http://schemas.microsoft.com/office/drawing/2014/main" id="{65669911-7E83-343C-63D6-168699DE81BD}"/>
                </a:ext>
              </a:extLst>
            </p:cNvPr>
            <p:cNvCxnSpPr>
              <a:cxnSpLocks noChangeShapeType="1"/>
            </p:cNvCxnSpPr>
            <p:nvPr/>
          </p:nvCxnSpPr>
          <p:spPr bwMode="auto">
            <a:xfrm>
              <a:off x="8082851" y="2796490"/>
              <a:ext cx="183286"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61" name="Straight Connector 60">
              <a:extLst>
                <a:ext uri="{FF2B5EF4-FFF2-40B4-BE49-F238E27FC236}">
                  <a16:creationId xmlns:a16="http://schemas.microsoft.com/office/drawing/2014/main" id="{45195429-DF08-FC0F-2363-9BCA292CD004}"/>
                </a:ext>
              </a:extLst>
            </p:cNvPr>
            <p:cNvCxnSpPr>
              <a:cxnSpLocks/>
            </p:cNvCxnSpPr>
            <p:nvPr/>
          </p:nvCxnSpPr>
          <p:spPr bwMode="auto">
            <a:xfrm>
              <a:off x="8082851" y="3019063"/>
              <a:ext cx="183286" cy="0"/>
            </a:xfrm>
            <a:prstGeom prst="line">
              <a:avLst/>
            </a:prstGeom>
            <a:noFill/>
            <a:ln w="28575" cap="flat" cmpd="sng" algn="ctr">
              <a:solidFill>
                <a:schemeClr val="accent3"/>
              </a:solidFill>
              <a:prstDash val="solid"/>
              <a:round/>
              <a:headEnd type="none" w="med" len="med"/>
              <a:tailEnd type="none" w="med" len="med"/>
            </a:ln>
            <a:effectLst/>
          </p:spPr>
        </p:cxnSp>
      </p:grpSp>
      <p:sp>
        <p:nvSpPr>
          <p:cNvPr id="65" name="TextBox 64">
            <a:extLst>
              <a:ext uri="{FF2B5EF4-FFF2-40B4-BE49-F238E27FC236}">
                <a16:creationId xmlns:a16="http://schemas.microsoft.com/office/drawing/2014/main" id="{B4805A4A-7497-C958-5EC3-F7EBB11811EB}"/>
              </a:ext>
            </a:extLst>
          </p:cNvPr>
          <p:cNvSpPr txBox="1"/>
          <p:nvPr/>
        </p:nvSpPr>
        <p:spPr>
          <a:xfrm>
            <a:off x="4609" y="5221307"/>
            <a:ext cx="1519841" cy="590931"/>
          </a:xfrm>
          <a:prstGeom prst="rect">
            <a:avLst/>
          </a:prstGeom>
          <a:noFill/>
        </p:spPr>
        <p:txBody>
          <a:bodyPr wrap="square" rtlCol="0">
            <a:spAutoFit/>
          </a:bodyPr>
          <a:lstStyle/>
          <a:p>
            <a:pPr algn="r">
              <a:lnSpc>
                <a:spcPct val="90000"/>
              </a:lnSpc>
            </a:pPr>
            <a:r>
              <a:rPr lang="en-US" sz="1200" dirty="0">
                <a:solidFill>
                  <a:srgbClr val="000000"/>
                </a:solidFill>
                <a:latin typeface="Calibri" panose="020F0502020204030204" pitchFamily="34" charset="0"/>
                <a:cs typeface="Calibri" panose="020F0502020204030204" pitchFamily="34" charset="0"/>
              </a:rPr>
              <a:t>Patients at Risk, n</a:t>
            </a:r>
            <a:br>
              <a:rPr lang="en-US" sz="1200" b="0" dirty="0">
                <a:solidFill>
                  <a:srgbClr val="000000"/>
                </a:solidFill>
                <a:latin typeface="Calibri" panose="020F0502020204030204" pitchFamily="34" charset="0"/>
                <a:cs typeface="Calibri" panose="020F0502020204030204" pitchFamily="34" charset="0"/>
              </a:rPr>
            </a:br>
            <a:r>
              <a:rPr lang="en-US" sz="1200" b="0" dirty="0">
                <a:solidFill>
                  <a:srgbClr val="015873"/>
                </a:solidFill>
                <a:latin typeface="Calibri" panose="020F0502020204030204" pitchFamily="34" charset="0"/>
                <a:cs typeface="Calibri" panose="020F0502020204030204" pitchFamily="34" charset="0"/>
              </a:rPr>
              <a:t>Dostarlimab + CT </a:t>
            </a:r>
            <a:r>
              <a:rPr lang="en-US" sz="1200" b="0" dirty="0">
                <a:solidFill>
                  <a:srgbClr val="E1471D"/>
                </a:solidFill>
                <a:latin typeface="Calibri" panose="020F0502020204030204" pitchFamily="34" charset="0"/>
                <a:cs typeface="Calibri" panose="020F0502020204030204" pitchFamily="34" charset="0"/>
              </a:rPr>
              <a:t>Placebo + CT</a:t>
            </a:r>
          </a:p>
        </p:txBody>
      </p:sp>
      <p:sp>
        <p:nvSpPr>
          <p:cNvPr id="74" name="TextBox 73">
            <a:extLst>
              <a:ext uri="{FF2B5EF4-FFF2-40B4-BE49-F238E27FC236}">
                <a16:creationId xmlns:a16="http://schemas.microsoft.com/office/drawing/2014/main" id="{9450963B-8CDE-FBFE-04AC-F1EB828929FA}"/>
              </a:ext>
            </a:extLst>
          </p:cNvPr>
          <p:cNvSpPr txBox="1"/>
          <p:nvPr/>
        </p:nvSpPr>
        <p:spPr bwMode="auto">
          <a:xfrm>
            <a:off x="8426265" y="2023993"/>
            <a:ext cx="19818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dirty="0">
                <a:solidFill>
                  <a:schemeClr val="bg1"/>
                </a:solidFill>
                <a:latin typeface="Calibri" panose="020F0502020204030204" pitchFamily="34" charset="0"/>
              </a:rPr>
              <a:t>PFS in pMMR/MSS</a:t>
            </a:r>
          </a:p>
        </p:txBody>
      </p:sp>
      <p:grpSp>
        <p:nvGrpSpPr>
          <p:cNvPr id="107" name="Group 106">
            <a:extLst>
              <a:ext uri="{FF2B5EF4-FFF2-40B4-BE49-F238E27FC236}">
                <a16:creationId xmlns:a16="http://schemas.microsoft.com/office/drawing/2014/main" id="{7C7B821E-0219-6743-0F09-AF760F6A6948}"/>
              </a:ext>
            </a:extLst>
          </p:cNvPr>
          <p:cNvGrpSpPr/>
          <p:nvPr/>
        </p:nvGrpSpPr>
        <p:grpSpPr>
          <a:xfrm>
            <a:off x="8452847" y="2782220"/>
            <a:ext cx="3310528" cy="745634"/>
            <a:chOff x="8082851" y="2643198"/>
            <a:chExt cx="3597895" cy="745634"/>
          </a:xfrm>
        </p:grpSpPr>
        <p:sp>
          <p:nvSpPr>
            <p:cNvPr id="126" name="TextBox 97">
              <a:extLst>
                <a:ext uri="{FF2B5EF4-FFF2-40B4-BE49-F238E27FC236}">
                  <a16:creationId xmlns:a16="http://schemas.microsoft.com/office/drawing/2014/main" id="{B8AC4E0F-81D7-5DAE-C8A9-D4E23391F004}"/>
                </a:ext>
              </a:extLst>
            </p:cNvPr>
            <p:cNvSpPr txBox="1">
              <a:spLocks noChangeArrowheads="1"/>
            </p:cNvSpPr>
            <p:nvPr/>
          </p:nvSpPr>
          <p:spPr bwMode="auto">
            <a:xfrm>
              <a:off x="8249455" y="2649371"/>
              <a:ext cx="1754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Dostarlimab + CT</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 + CT</a:t>
              </a:r>
            </a:p>
          </p:txBody>
        </p:sp>
        <p:sp>
          <p:nvSpPr>
            <p:cNvPr id="127" name="TextBox 98">
              <a:extLst>
                <a:ext uri="{FF2B5EF4-FFF2-40B4-BE49-F238E27FC236}">
                  <a16:creationId xmlns:a16="http://schemas.microsoft.com/office/drawing/2014/main" id="{F1C4A9C1-71DD-7D83-E6BF-53196AAF3880}"/>
                </a:ext>
              </a:extLst>
            </p:cNvPr>
            <p:cNvSpPr txBox="1">
              <a:spLocks noChangeArrowheads="1"/>
            </p:cNvSpPr>
            <p:nvPr/>
          </p:nvSpPr>
          <p:spPr bwMode="auto">
            <a:xfrm>
              <a:off x="9301614" y="2643198"/>
              <a:ext cx="237913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28.4 (21.2-36.0)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2">
                      <a:lumMod val="10000"/>
                    </a:schemeClr>
                  </a:solidFill>
                  <a:latin typeface="Calibri" panose="020F0502020204030204" pitchFamily="34" charset="0"/>
                </a:rPr>
                <a:t>18.8 (12.8-25.7)</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256" name="TextBox 99">
              <a:extLst>
                <a:ext uri="{FF2B5EF4-FFF2-40B4-BE49-F238E27FC236}">
                  <a16:creationId xmlns:a16="http://schemas.microsoft.com/office/drawing/2014/main" id="{FC040186-C0C5-2CA7-E8C8-8638E7ACE9E4}"/>
                </a:ext>
              </a:extLst>
            </p:cNvPr>
            <p:cNvSpPr txBox="1">
              <a:spLocks noChangeArrowheads="1"/>
            </p:cNvSpPr>
            <p:nvPr/>
          </p:nvSpPr>
          <p:spPr bwMode="auto">
            <a:xfrm>
              <a:off x="8523301" y="3081055"/>
              <a:ext cx="26430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0.76 (0.59-0.98)</a:t>
              </a:r>
            </a:p>
          </p:txBody>
        </p:sp>
        <p:cxnSp>
          <p:nvCxnSpPr>
            <p:cNvPr id="257" name="Straight Connector 321535">
              <a:extLst>
                <a:ext uri="{FF2B5EF4-FFF2-40B4-BE49-F238E27FC236}">
                  <a16:creationId xmlns:a16="http://schemas.microsoft.com/office/drawing/2014/main" id="{4C477F5A-A65D-A7BC-92E6-CF78CB55B99D}"/>
                </a:ext>
              </a:extLst>
            </p:cNvPr>
            <p:cNvCxnSpPr>
              <a:cxnSpLocks noChangeShapeType="1"/>
            </p:cNvCxnSpPr>
            <p:nvPr/>
          </p:nvCxnSpPr>
          <p:spPr bwMode="auto">
            <a:xfrm>
              <a:off x="8082851" y="2796490"/>
              <a:ext cx="183286"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258" name="Straight Connector 257">
              <a:extLst>
                <a:ext uri="{FF2B5EF4-FFF2-40B4-BE49-F238E27FC236}">
                  <a16:creationId xmlns:a16="http://schemas.microsoft.com/office/drawing/2014/main" id="{7BA18A3E-58E4-00B5-16BB-6E93AD7840F8}"/>
                </a:ext>
              </a:extLst>
            </p:cNvPr>
            <p:cNvCxnSpPr>
              <a:cxnSpLocks/>
            </p:cNvCxnSpPr>
            <p:nvPr/>
          </p:nvCxnSpPr>
          <p:spPr bwMode="auto">
            <a:xfrm>
              <a:off x="8082851" y="3019063"/>
              <a:ext cx="183286" cy="0"/>
            </a:xfrm>
            <a:prstGeom prst="line">
              <a:avLst/>
            </a:prstGeom>
            <a:noFill/>
            <a:ln w="28575" cap="flat" cmpd="sng" algn="ctr">
              <a:solidFill>
                <a:schemeClr val="accent3"/>
              </a:solidFill>
              <a:prstDash val="solid"/>
              <a:round/>
              <a:headEnd type="none" w="med" len="med"/>
              <a:tailEnd type="none" w="med" len="med"/>
            </a:ln>
            <a:effectLst/>
          </p:spPr>
        </p:cxnSp>
      </p:grpSp>
      <p:sp>
        <p:nvSpPr>
          <p:cNvPr id="5" name="Freeform: Shape 4">
            <a:extLst>
              <a:ext uri="{FF2B5EF4-FFF2-40B4-BE49-F238E27FC236}">
                <a16:creationId xmlns:a16="http://schemas.microsoft.com/office/drawing/2014/main" id="{4BEA4E1D-6FAC-7C73-A17F-F43A91ED60E1}"/>
              </a:ext>
            </a:extLst>
          </p:cNvPr>
          <p:cNvSpPr/>
          <p:nvPr/>
        </p:nvSpPr>
        <p:spPr bwMode="auto">
          <a:xfrm>
            <a:off x="1597215" y="2689746"/>
            <a:ext cx="4885898" cy="2053988"/>
          </a:xfrm>
          <a:custGeom>
            <a:avLst/>
            <a:gdLst>
              <a:gd name="connsiteX0" fmla="*/ 0 w 4885898"/>
              <a:gd name="connsiteY0" fmla="*/ 0 h 2053988"/>
              <a:gd name="connsiteX1" fmla="*/ 0 w 4885898"/>
              <a:gd name="connsiteY1" fmla="*/ 2053988 h 2053988"/>
              <a:gd name="connsiteX2" fmla="*/ 4885898 w 4885898"/>
              <a:gd name="connsiteY2" fmla="*/ 2053988 h 2053988"/>
            </a:gdLst>
            <a:ahLst/>
            <a:cxnLst>
              <a:cxn ang="0">
                <a:pos x="connsiteX0" y="connsiteY0"/>
              </a:cxn>
              <a:cxn ang="0">
                <a:pos x="connsiteX1" y="connsiteY1"/>
              </a:cxn>
              <a:cxn ang="0">
                <a:pos x="connsiteX2" y="connsiteY2"/>
              </a:cxn>
            </a:cxnLst>
            <a:rect l="l" t="t" r="r" b="b"/>
            <a:pathLst>
              <a:path w="4885898" h="2053988">
                <a:moveTo>
                  <a:pt x="0" y="0"/>
                </a:moveTo>
                <a:lnTo>
                  <a:pt x="0" y="2053988"/>
                </a:lnTo>
                <a:lnTo>
                  <a:pt x="4885898" y="2053988"/>
                </a:lnTo>
              </a:path>
            </a:pathLst>
          </a:custGeom>
          <a:noFill/>
          <a:ln w="28575">
            <a:solidFill>
              <a:schemeClr val="bg1"/>
            </a:solidFill>
            <a:miter lim="800000"/>
            <a:headEnd/>
            <a:tailEnd/>
          </a:ln>
        </p:spPr>
        <p:txBody>
          <a:bodyPr rtlCol="0" anchor="ctr"/>
          <a:lstStyle/>
          <a:p>
            <a:pPr algn="ctr"/>
            <a:endParaRPr lang="en-US"/>
          </a:p>
        </p:txBody>
      </p:sp>
      <p:grpSp>
        <p:nvGrpSpPr>
          <p:cNvPr id="6" name="Group 5">
            <a:extLst>
              <a:ext uri="{FF2B5EF4-FFF2-40B4-BE49-F238E27FC236}">
                <a16:creationId xmlns:a16="http://schemas.microsoft.com/office/drawing/2014/main" id="{827981E8-ADC5-219B-6A91-7F5C23AA9A70}"/>
              </a:ext>
            </a:extLst>
          </p:cNvPr>
          <p:cNvGrpSpPr/>
          <p:nvPr/>
        </p:nvGrpSpPr>
        <p:grpSpPr>
          <a:xfrm>
            <a:off x="1522152" y="2703459"/>
            <a:ext cx="80600" cy="2040276"/>
            <a:chOff x="286247" y="2274073"/>
            <a:chExt cx="87464" cy="1524000"/>
          </a:xfrm>
        </p:grpSpPr>
        <p:cxnSp>
          <p:nvCxnSpPr>
            <p:cNvPr id="7" name="Straight Connector 6">
              <a:extLst>
                <a:ext uri="{FF2B5EF4-FFF2-40B4-BE49-F238E27FC236}">
                  <a16:creationId xmlns:a16="http://schemas.microsoft.com/office/drawing/2014/main" id="{079F4178-8DF9-4DBD-B34C-EA56C6EA4972}"/>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897F4BC8-A474-E193-28DF-7B572E6408E4}"/>
                </a:ext>
              </a:extLst>
            </p:cNvPr>
            <p:cNvCxnSpPr>
              <a:cxnSpLocks/>
            </p:cNvCxnSpPr>
            <p:nvPr/>
          </p:nvCxnSpPr>
          <p:spPr bwMode="auto">
            <a:xfrm>
              <a:off x="286247" y="2426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B60839A6-0CD7-48D0-F21A-37014D9AADD6}"/>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2E662DCE-0A8E-E042-48BE-D7FAFDEE7E9B}"/>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359CF12D-9F75-0B0F-5A89-EAC50E628ECA}"/>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4E570BB0-E3C9-ADC4-FAAD-B5578D6B7B8A}"/>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47F8218B-82F4-469E-E719-C3319EE73E4B}"/>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5C950B53-D260-3489-544C-74AF26EA8200}"/>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10ADE83C-98AD-5F89-A431-877EB4A567B1}"/>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5F1C3538-0CB5-F6E6-2EFB-7E3E3F3C1D02}"/>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A1F5C54C-1E98-F856-9612-14A090D0D2E5}"/>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18" name="TextBox 17">
            <a:extLst>
              <a:ext uri="{FF2B5EF4-FFF2-40B4-BE49-F238E27FC236}">
                <a16:creationId xmlns:a16="http://schemas.microsoft.com/office/drawing/2014/main" id="{BB4A5153-B93C-AB02-6E0F-51BA80D9C257}"/>
              </a:ext>
            </a:extLst>
          </p:cNvPr>
          <p:cNvSpPr txBox="1"/>
          <p:nvPr/>
        </p:nvSpPr>
        <p:spPr bwMode="auto">
          <a:xfrm>
            <a:off x="1138739" y="2559418"/>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19" name="TextBox 18">
            <a:extLst>
              <a:ext uri="{FF2B5EF4-FFF2-40B4-BE49-F238E27FC236}">
                <a16:creationId xmlns:a16="http://schemas.microsoft.com/office/drawing/2014/main" id="{4735C3BD-0931-0C9B-5EEA-9E5A73D2A74E}"/>
              </a:ext>
            </a:extLst>
          </p:cNvPr>
          <p:cNvSpPr txBox="1"/>
          <p:nvPr/>
        </p:nvSpPr>
        <p:spPr bwMode="auto">
          <a:xfrm>
            <a:off x="1230111" y="276282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90</a:t>
            </a:r>
          </a:p>
        </p:txBody>
      </p:sp>
      <p:sp>
        <p:nvSpPr>
          <p:cNvPr id="20" name="TextBox 19">
            <a:extLst>
              <a:ext uri="{FF2B5EF4-FFF2-40B4-BE49-F238E27FC236}">
                <a16:creationId xmlns:a16="http://schemas.microsoft.com/office/drawing/2014/main" id="{A0E119DC-4F7D-ABBD-F98B-A108328EB47B}"/>
              </a:ext>
            </a:extLst>
          </p:cNvPr>
          <p:cNvSpPr txBox="1"/>
          <p:nvPr/>
        </p:nvSpPr>
        <p:spPr bwMode="auto">
          <a:xfrm>
            <a:off x="1230111" y="296623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21" name="TextBox 20">
            <a:extLst>
              <a:ext uri="{FF2B5EF4-FFF2-40B4-BE49-F238E27FC236}">
                <a16:creationId xmlns:a16="http://schemas.microsoft.com/office/drawing/2014/main" id="{4A7DF4A7-690F-5D00-18B3-6479CCD73B04}"/>
              </a:ext>
            </a:extLst>
          </p:cNvPr>
          <p:cNvSpPr txBox="1"/>
          <p:nvPr/>
        </p:nvSpPr>
        <p:spPr bwMode="auto">
          <a:xfrm>
            <a:off x="1230111" y="31696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70</a:t>
            </a:r>
          </a:p>
        </p:txBody>
      </p:sp>
      <p:sp>
        <p:nvSpPr>
          <p:cNvPr id="22" name="TextBox 21">
            <a:extLst>
              <a:ext uri="{FF2B5EF4-FFF2-40B4-BE49-F238E27FC236}">
                <a16:creationId xmlns:a16="http://schemas.microsoft.com/office/drawing/2014/main" id="{2F9CA6A6-CC77-2FC9-DC63-23F6C771A149}"/>
              </a:ext>
            </a:extLst>
          </p:cNvPr>
          <p:cNvSpPr txBox="1"/>
          <p:nvPr/>
        </p:nvSpPr>
        <p:spPr bwMode="auto">
          <a:xfrm>
            <a:off x="1230111" y="337305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23" name="TextBox 22">
            <a:extLst>
              <a:ext uri="{FF2B5EF4-FFF2-40B4-BE49-F238E27FC236}">
                <a16:creationId xmlns:a16="http://schemas.microsoft.com/office/drawing/2014/main" id="{A96840B4-1AAC-8888-ACFB-E6735D5EEC37}"/>
              </a:ext>
            </a:extLst>
          </p:cNvPr>
          <p:cNvSpPr txBox="1"/>
          <p:nvPr/>
        </p:nvSpPr>
        <p:spPr bwMode="auto">
          <a:xfrm>
            <a:off x="1230111" y="357646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p>
        </p:txBody>
      </p:sp>
      <p:sp>
        <p:nvSpPr>
          <p:cNvPr id="24" name="TextBox 23">
            <a:extLst>
              <a:ext uri="{FF2B5EF4-FFF2-40B4-BE49-F238E27FC236}">
                <a16:creationId xmlns:a16="http://schemas.microsoft.com/office/drawing/2014/main" id="{A778258B-017F-59C6-068E-21E3EF2BEB63}"/>
              </a:ext>
            </a:extLst>
          </p:cNvPr>
          <p:cNvSpPr txBox="1"/>
          <p:nvPr/>
        </p:nvSpPr>
        <p:spPr bwMode="auto">
          <a:xfrm>
            <a:off x="1230111" y="377987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26" name="TextBox 25">
            <a:extLst>
              <a:ext uri="{FF2B5EF4-FFF2-40B4-BE49-F238E27FC236}">
                <a16:creationId xmlns:a16="http://schemas.microsoft.com/office/drawing/2014/main" id="{2CADBA85-7EA9-19B2-80BE-64306B38D11D}"/>
              </a:ext>
            </a:extLst>
          </p:cNvPr>
          <p:cNvSpPr txBox="1"/>
          <p:nvPr/>
        </p:nvSpPr>
        <p:spPr bwMode="auto">
          <a:xfrm>
            <a:off x="1230111" y="398328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27" name="TextBox 26">
            <a:extLst>
              <a:ext uri="{FF2B5EF4-FFF2-40B4-BE49-F238E27FC236}">
                <a16:creationId xmlns:a16="http://schemas.microsoft.com/office/drawing/2014/main" id="{43A27547-19B6-7A91-39C9-997643743E63}"/>
              </a:ext>
            </a:extLst>
          </p:cNvPr>
          <p:cNvSpPr txBox="1"/>
          <p:nvPr/>
        </p:nvSpPr>
        <p:spPr bwMode="auto">
          <a:xfrm>
            <a:off x="1230111" y="418669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28" name="TextBox 27">
            <a:extLst>
              <a:ext uri="{FF2B5EF4-FFF2-40B4-BE49-F238E27FC236}">
                <a16:creationId xmlns:a16="http://schemas.microsoft.com/office/drawing/2014/main" id="{E4931CC9-3B94-31FD-A8B6-E73305F3D0C9}"/>
              </a:ext>
            </a:extLst>
          </p:cNvPr>
          <p:cNvSpPr txBox="1"/>
          <p:nvPr/>
        </p:nvSpPr>
        <p:spPr bwMode="auto">
          <a:xfrm>
            <a:off x="1230111" y="439009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29" name="TextBox 28">
            <a:extLst>
              <a:ext uri="{FF2B5EF4-FFF2-40B4-BE49-F238E27FC236}">
                <a16:creationId xmlns:a16="http://schemas.microsoft.com/office/drawing/2014/main" id="{A6B2447F-6ECF-9440-7257-54F13F3CDD23}"/>
              </a:ext>
            </a:extLst>
          </p:cNvPr>
          <p:cNvSpPr txBox="1"/>
          <p:nvPr/>
        </p:nvSpPr>
        <p:spPr bwMode="auto">
          <a:xfrm>
            <a:off x="1321482" y="4593509"/>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30" name="Group 29">
            <a:extLst>
              <a:ext uri="{FF2B5EF4-FFF2-40B4-BE49-F238E27FC236}">
                <a16:creationId xmlns:a16="http://schemas.microsoft.com/office/drawing/2014/main" id="{2BA256B1-0CC1-B5AF-1630-B5FFADFDE672}"/>
              </a:ext>
            </a:extLst>
          </p:cNvPr>
          <p:cNvGrpSpPr/>
          <p:nvPr/>
        </p:nvGrpSpPr>
        <p:grpSpPr>
          <a:xfrm rot="5400000">
            <a:off x="2846354" y="3493690"/>
            <a:ext cx="75326" cy="2571606"/>
            <a:chOff x="286247" y="2274073"/>
            <a:chExt cx="87464" cy="1524000"/>
          </a:xfrm>
        </p:grpSpPr>
        <p:cxnSp>
          <p:nvCxnSpPr>
            <p:cNvPr id="31" name="Straight Connector 30">
              <a:extLst>
                <a:ext uri="{FF2B5EF4-FFF2-40B4-BE49-F238E27FC236}">
                  <a16:creationId xmlns:a16="http://schemas.microsoft.com/office/drawing/2014/main" id="{EDA1CB83-A3A7-33E8-89F6-78F22BBBFD82}"/>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35B6644F-6932-E8A7-9FAE-2A8F42438B4B}"/>
                </a:ext>
              </a:extLst>
            </p:cNvPr>
            <p:cNvCxnSpPr>
              <a:cxnSpLocks/>
            </p:cNvCxnSpPr>
            <p:nvPr/>
          </p:nvCxnSpPr>
          <p:spPr bwMode="auto">
            <a:xfrm>
              <a:off x="286247" y="2426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EAFD1591-7DA8-20AB-2D86-65CBAA54DF43}"/>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B17E9B89-0DC7-1062-8884-BA7678F093C6}"/>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791FD6B9-AC30-995A-8900-8E678176F386}"/>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2FB09905-21BE-B3CE-4C1D-D769B167FC03}"/>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CCAD92F5-9F5D-7FC2-36EC-AE26F69AA083}"/>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C03FE458-37DA-1920-69E1-DCAAC6DA8AF2}"/>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3301E9DD-EEC0-DA30-F6C3-9B3683F45233}"/>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9EC459F7-49E3-8D11-FB31-A8CE9141DC2B}"/>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0F92BF5A-ADD8-77B3-6F8F-8F9FE5586215}"/>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grpSp>
        <p:nvGrpSpPr>
          <p:cNvPr id="42" name="Group 41">
            <a:extLst>
              <a:ext uri="{FF2B5EF4-FFF2-40B4-BE49-F238E27FC236}">
                <a16:creationId xmlns:a16="http://schemas.microsoft.com/office/drawing/2014/main" id="{26385552-C6B4-B40D-2C02-6930AE6E87CC}"/>
              </a:ext>
            </a:extLst>
          </p:cNvPr>
          <p:cNvGrpSpPr/>
          <p:nvPr/>
        </p:nvGrpSpPr>
        <p:grpSpPr>
          <a:xfrm rot="5400000">
            <a:off x="5416557" y="3750851"/>
            <a:ext cx="75326" cy="2057284"/>
            <a:chOff x="286247" y="2578873"/>
            <a:chExt cx="87464" cy="1219200"/>
          </a:xfrm>
        </p:grpSpPr>
        <p:cxnSp>
          <p:nvCxnSpPr>
            <p:cNvPr id="45" name="Straight Connector 44">
              <a:extLst>
                <a:ext uri="{FF2B5EF4-FFF2-40B4-BE49-F238E27FC236}">
                  <a16:creationId xmlns:a16="http://schemas.microsoft.com/office/drawing/2014/main" id="{DF4343B7-0411-3734-8D86-F9141DD5AE88}"/>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63FB6412-5D6F-0871-B683-2E70F8FFCD54}"/>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E55747D5-44CA-6377-AE32-1BF8A0996CBE}"/>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2E004124-D947-3A28-22E2-F948BF7D92D3}"/>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0294EDB3-F47B-4588-FB69-6D7843FB2777}"/>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2565202B-DC22-38BE-B13F-8257EECFF75B}"/>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DAC61138-A757-07D0-FF0E-7FD5700D9625}"/>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A38D1DBB-E101-8D2F-AF01-644A91271C4F}"/>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BA942B2A-40E0-D7E0-37DB-79D1AC04B361}"/>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265" name="TextBox 264">
            <a:extLst>
              <a:ext uri="{FF2B5EF4-FFF2-40B4-BE49-F238E27FC236}">
                <a16:creationId xmlns:a16="http://schemas.microsoft.com/office/drawing/2014/main" id="{C5ADF690-B2F0-D1A8-DB44-FFC5FD95C12F}"/>
              </a:ext>
            </a:extLst>
          </p:cNvPr>
          <p:cNvSpPr txBox="1"/>
          <p:nvPr/>
        </p:nvSpPr>
        <p:spPr bwMode="auto">
          <a:xfrm>
            <a:off x="1467058" y="4758689"/>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66" name="TextBox 265">
            <a:extLst>
              <a:ext uri="{FF2B5EF4-FFF2-40B4-BE49-F238E27FC236}">
                <a16:creationId xmlns:a16="http://schemas.microsoft.com/office/drawing/2014/main" id="{9E1E54A0-F33E-AAA0-D22A-522726EFB832}"/>
              </a:ext>
            </a:extLst>
          </p:cNvPr>
          <p:cNvSpPr txBox="1"/>
          <p:nvPr/>
        </p:nvSpPr>
        <p:spPr bwMode="auto">
          <a:xfrm>
            <a:off x="2246282" y="4758689"/>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267" name="TextBox 266">
            <a:extLst>
              <a:ext uri="{FF2B5EF4-FFF2-40B4-BE49-F238E27FC236}">
                <a16:creationId xmlns:a16="http://schemas.microsoft.com/office/drawing/2014/main" id="{144E21E8-CE11-C4DC-0788-B6CAE6E3A895}"/>
              </a:ext>
            </a:extLst>
          </p:cNvPr>
          <p:cNvSpPr txBox="1"/>
          <p:nvPr/>
        </p:nvSpPr>
        <p:spPr bwMode="auto">
          <a:xfrm>
            <a:off x="2946526"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268" name="TextBox 267">
            <a:extLst>
              <a:ext uri="{FF2B5EF4-FFF2-40B4-BE49-F238E27FC236}">
                <a16:creationId xmlns:a16="http://schemas.microsoft.com/office/drawing/2014/main" id="{D06C37E9-3D41-23C0-D73A-E2EFCB7FFB43}"/>
              </a:ext>
            </a:extLst>
          </p:cNvPr>
          <p:cNvSpPr txBox="1"/>
          <p:nvPr/>
        </p:nvSpPr>
        <p:spPr bwMode="auto">
          <a:xfrm>
            <a:off x="3717880"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269" name="TextBox 268">
            <a:extLst>
              <a:ext uri="{FF2B5EF4-FFF2-40B4-BE49-F238E27FC236}">
                <a16:creationId xmlns:a16="http://schemas.microsoft.com/office/drawing/2014/main" id="{1F224D05-A78C-BB61-D68F-EC16E60BDCA7}"/>
              </a:ext>
            </a:extLst>
          </p:cNvPr>
          <p:cNvSpPr txBox="1"/>
          <p:nvPr/>
        </p:nvSpPr>
        <p:spPr bwMode="auto">
          <a:xfrm>
            <a:off x="4515993"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270" name="TextBox 269">
            <a:extLst>
              <a:ext uri="{FF2B5EF4-FFF2-40B4-BE49-F238E27FC236}">
                <a16:creationId xmlns:a16="http://schemas.microsoft.com/office/drawing/2014/main" id="{D57AC7CA-4F5D-E427-1917-8B3532F1E4BF}"/>
              </a:ext>
            </a:extLst>
          </p:cNvPr>
          <p:cNvSpPr txBox="1"/>
          <p:nvPr/>
        </p:nvSpPr>
        <p:spPr bwMode="auto">
          <a:xfrm>
            <a:off x="5295003"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271" name="TextBox 270">
            <a:extLst>
              <a:ext uri="{FF2B5EF4-FFF2-40B4-BE49-F238E27FC236}">
                <a16:creationId xmlns:a16="http://schemas.microsoft.com/office/drawing/2014/main" id="{D8F11A5D-1DD4-C462-27C2-2AE70840C950}"/>
              </a:ext>
            </a:extLst>
          </p:cNvPr>
          <p:cNvSpPr txBox="1"/>
          <p:nvPr/>
        </p:nvSpPr>
        <p:spPr bwMode="auto">
          <a:xfrm>
            <a:off x="6050906"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272" name="TextBox 271">
            <a:extLst>
              <a:ext uri="{FF2B5EF4-FFF2-40B4-BE49-F238E27FC236}">
                <a16:creationId xmlns:a16="http://schemas.microsoft.com/office/drawing/2014/main" id="{7E0195AD-5C0D-29F3-3561-CB36AE8970A8}"/>
              </a:ext>
            </a:extLst>
          </p:cNvPr>
          <p:cNvSpPr txBox="1"/>
          <p:nvPr/>
        </p:nvSpPr>
        <p:spPr bwMode="auto">
          <a:xfrm>
            <a:off x="6313988"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38</a:t>
            </a:r>
          </a:p>
        </p:txBody>
      </p:sp>
      <p:sp>
        <p:nvSpPr>
          <p:cNvPr id="273" name="TextBox 272">
            <a:extLst>
              <a:ext uri="{FF2B5EF4-FFF2-40B4-BE49-F238E27FC236}">
                <a16:creationId xmlns:a16="http://schemas.microsoft.com/office/drawing/2014/main" id="{AF6C6B0E-598E-286F-56AE-F568F01E8859}"/>
              </a:ext>
            </a:extLst>
          </p:cNvPr>
          <p:cNvSpPr txBox="1"/>
          <p:nvPr/>
        </p:nvSpPr>
        <p:spPr bwMode="auto">
          <a:xfrm>
            <a:off x="1728641" y="4758689"/>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p>
        </p:txBody>
      </p:sp>
      <p:sp>
        <p:nvSpPr>
          <p:cNvPr id="274" name="TextBox 273">
            <a:extLst>
              <a:ext uri="{FF2B5EF4-FFF2-40B4-BE49-F238E27FC236}">
                <a16:creationId xmlns:a16="http://schemas.microsoft.com/office/drawing/2014/main" id="{4DEE456E-8118-20E4-469A-9B8AA3EC9AF6}"/>
              </a:ext>
            </a:extLst>
          </p:cNvPr>
          <p:cNvSpPr txBox="1"/>
          <p:nvPr/>
        </p:nvSpPr>
        <p:spPr bwMode="auto">
          <a:xfrm>
            <a:off x="2507864" y="4758689"/>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275" name="TextBox 274">
            <a:extLst>
              <a:ext uri="{FF2B5EF4-FFF2-40B4-BE49-F238E27FC236}">
                <a16:creationId xmlns:a16="http://schemas.microsoft.com/office/drawing/2014/main" id="{95CF7BA7-5C8D-8F7A-965A-DC46937FB1B2}"/>
              </a:ext>
            </a:extLst>
          </p:cNvPr>
          <p:cNvSpPr txBox="1"/>
          <p:nvPr/>
        </p:nvSpPr>
        <p:spPr bwMode="auto">
          <a:xfrm>
            <a:off x="1983399" y="4758689"/>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a:t>
            </a:r>
          </a:p>
        </p:txBody>
      </p:sp>
      <p:sp>
        <p:nvSpPr>
          <p:cNvPr id="276" name="TextBox 275">
            <a:extLst>
              <a:ext uri="{FF2B5EF4-FFF2-40B4-BE49-F238E27FC236}">
                <a16:creationId xmlns:a16="http://schemas.microsoft.com/office/drawing/2014/main" id="{C959038E-EF3A-03DC-A4D4-447C52274FBC}"/>
              </a:ext>
            </a:extLst>
          </p:cNvPr>
          <p:cNvSpPr txBox="1"/>
          <p:nvPr/>
        </p:nvSpPr>
        <p:spPr bwMode="auto">
          <a:xfrm>
            <a:off x="2696318"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277" name="TextBox 276">
            <a:extLst>
              <a:ext uri="{FF2B5EF4-FFF2-40B4-BE49-F238E27FC236}">
                <a16:creationId xmlns:a16="http://schemas.microsoft.com/office/drawing/2014/main" id="{0E6D6DB9-A839-501E-EA1E-231C51459ACA}"/>
              </a:ext>
            </a:extLst>
          </p:cNvPr>
          <p:cNvSpPr txBox="1"/>
          <p:nvPr/>
        </p:nvSpPr>
        <p:spPr bwMode="auto">
          <a:xfrm>
            <a:off x="3453768"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278" name="TextBox 277">
            <a:extLst>
              <a:ext uri="{FF2B5EF4-FFF2-40B4-BE49-F238E27FC236}">
                <a16:creationId xmlns:a16="http://schemas.microsoft.com/office/drawing/2014/main" id="{3563CFA2-49F4-067F-6080-637A95BC4A8E}"/>
              </a:ext>
            </a:extLst>
          </p:cNvPr>
          <p:cNvSpPr txBox="1"/>
          <p:nvPr/>
        </p:nvSpPr>
        <p:spPr bwMode="auto">
          <a:xfrm>
            <a:off x="3203560"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14</a:t>
            </a:r>
          </a:p>
        </p:txBody>
      </p:sp>
      <p:sp>
        <p:nvSpPr>
          <p:cNvPr id="279" name="TextBox 278">
            <a:extLst>
              <a:ext uri="{FF2B5EF4-FFF2-40B4-BE49-F238E27FC236}">
                <a16:creationId xmlns:a16="http://schemas.microsoft.com/office/drawing/2014/main" id="{C9EACFBA-A75B-7954-81CE-5B2945A2B4C4}"/>
              </a:ext>
            </a:extLst>
          </p:cNvPr>
          <p:cNvSpPr txBox="1"/>
          <p:nvPr/>
        </p:nvSpPr>
        <p:spPr bwMode="auto">
          <a:xfrm>
            <a:off x="3972357"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280" name="TextBox 279">
            <a:extLst>
              <a:ext uri="{FF2B5EF4-FFF2-40B4-BE49-F238E27FC236}">
                <a16:creationId xmlns:a16="http://schemas.microsoft.com/office/drawing/2014/main" id="{BF5BBEE6-91CD-2094-8191-19F5BAB745BF}"/>
              </a:ext>
            </a:extLst>
          </p:cNvPr>
          <p:cNvSpPr txBox="1"/>
          <p:nvPr/>
        </p:nvSpPr>
        <p:spPr bwMode="auto">
          <a:xfrm>
            <a:off x="4240763"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22</a:t>
            </a:r>
          </a:p>
        </p:txBody>
      </p:sp>
      <p:sp>
        <p:nvSpPr>
          <p:cNvPr id="281" name="TextBox 280">
            <a:extLst>
              <a:ext uri="{FF2B5EF4-FFF2-40B4-BE49-F238E27FC236}">
                <a16:creationId xmlns:a16="http://schemas.microsoft.com/office/drawing/2014/main" id="{39A94BB9-36C6-88BD-D9C0-93E182624D8B}"/>
              </a:ext>
            </a:extLst>
          </p:cNvPr>
          <p:cNvSpPr txBox="1"/>
          <p:nvPr/>
        </p:nvSpPr>
        <p:spPr bwMode="auto">
          <a:xfrm>
            <a:off x="4768476"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26</a:t>
            </a:r>
          </a:p>
        </p:txBody>
      </p:sp>
      <p:sp>
        <p:nvSpPr>
          <p:cNvPr id="282" name="TextBox 281">
            <a:extLst>
              <a:ext uri="{FF2B5EF4-FFF2-40B4-BE49-F238E27FC236}">
                <a16:creationId xmlns:a16="http://schemas.microsoft.com/office/drawing/2014/main" id="{3F844B26-E23E-F106-437F-819E95B3CF71}"/>
              </a:ext>
            </a:extLst>
          </p:cNvPr>
          <p:cNvSpPr txBox="1"/>
          <p:nvPr/>
        </p:nvSpPr>
        <p:spPr bwMode="auto">
          <a:xfrm>
            <a:off x="5023234"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28</a:t>
            </a:r>
          </a:p>
        </p:txBody>
      </p:sp>
      <p:sp>
        <p:nvSpPr>
          <p:cNvPr id="283" name="TextBox 282">
            <a:extLst>
              <a:ext uri="{FF2B5EF4-FFF2-40B4-BE49-F238E27FC236}">
                <a16:creationId xmlns:a16="http://schemas.microsoft.com/office/drawing/2014/main" id="{C8F455FD-A362-C3C5-93E5-D95940138E23}"/>
              </a:ext>
            </a:extLst>
          </p:cNvPr>
          <p:cNvSpPr txBox="1"/>
          <p:nvPr/>
        </p:nvSpPr>
        <p:spPr bwMode="auto">
          <a:xfrm>
            <a:off x="5529289"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284" name="TextBox 283">
            <a:extLst>
              <a:ext uri="{FF2B5EF4-FFF2-40B4-BE49-F238E27FC236}">
                <a16:creationId xmlns:a16="http://schemas.microsoft.com/office/drawing/2014/main" id="{0A8AC8B0-9B92-0B78-105C-B602EDE6DB3B}"/>
              </a:ext>
            </a:extLst>
          </p:cNvPr>
          <p:cNvSpPr txBox="1"/>
          <p:nvPr/>
        </p:nvSpPr>
        <p:spPr bwMode="auto">
          <a:xfrm>
            <a:off x="5774184" y="475868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34</a:t>
            </a:r>
          </a:p>
        </p:txBody>
      </p:sp>
      <p:grpSp>
        <p:nvGrpSpPr>
          <p:cNvPr id="83" name="Group 82">
            <a:extLst>
              <a:ext uri="{FF2B5EF4-FFF2-40B4-BE49-F238E27FC236}">
                <a16:creationId xmlns:a16="http://schemas.microsoft.com/office/drawing/2014/main" id="{5A046B6B-6D79-699D-EA15-ECFFDC28BE26}"/>
              </a:ext>
            </a:extLst>
          </p:cNvPr>
          <p:cNvGrpSpPr/>
          <p:nvPr/>
        </p:nvGrpSpPr>
        <p:grpSpPr>
          <a:xfrm>
            <a:off x="1611110" y="2703022"/>
            <a:ext cx="4355870" cy="814646"/>
            <a:chOff x="1753985" y="2626822"/>
            <a:chExt cx="4355870" cy="814646"/>
          </a:xfrm>
        </p:grpSpPr>
        <p:sp>
          <p:nvSpPr>
            <p:cNvPr id="285" name="Freeform: Shape 284">
              <a:extLst>
                <a:ext uri="{FF2B5EF4-FFF2-40B4-BE49-F238E27FC236}">
                  <a16:creationId xmlns:a16="http://schemas.microsoft.com/office/drawing/2014/main" id="{92DBD6A7-43C2-43EB-3EFD-BFDFD1938874}"/>
                </a:ext>
              </a:extLst>
            </p:cNvPr>
            <p:cNvSpPr/>
            <p:nvPr/>
          </p:nvSpPr>
          <p:spPr bwMode="auto">
            <a:xfrm>
              <a:off x="1753985" y="2626822"/>
              <a:ext cx="4355870" cy="785553"/>
            </a:xfrm>
            <a:custGeom>
              <a:avLst/>
              <a:gdLst>
                <a:gd name="connsiteX0" fmla="*/ 4355870 w 4355870"/>
                <a:gd name="connsiteY0" fmla="*/ 785553 h 785553"/>
                <a:gd name="connsiteX1" fmla="*/ 1566950 w 4355870"/>
                <a:gd name="connsiteY1" fmla="*/ 785553 h 785553"/>
                <a:gd name="connsiteX2" fmla="*/ 1566950 w 4355870"/>
                <a:gd name="connsiteY2" fmla="*/ 739833 h 785553"/>
                <a:gd name="connsiteX3" fmla="*/ 1496291 w 4355870"/>
                <a:gd name="connsiteY3" fmla="*/ 739833 h 785553"/>
                <a:gd name="connsiteX4" fmla="*/ 1496291 w 4355870"/>
                <a:gd name="connsiteY4" fmla="*/ 694113 h 785553"/>
                <a:gd name="connsiteX5" fmla="*/ 1267691 w 4355870"/>
                <a:gd name="connsiteY5" fmla="*/ 694113 h 785553"/>
                <a:gd name="connsiteX6" fmla="*/ 1267691 w 4355870"/>
                <a:gd name="connsiteY6" fmla="*/ 648393 h 785553"/>
                <a:gd name="connsiteX7" fmla="*/ 1209502 w 4355870"/>
                <a:gd name="connsiteY7" fmla="*/ 648393 h 785553"/>
                <a:gd name="connsiteX8" fmla="*/ 1209502 w 4355870"/>
                <a:gd name="connsiteY8" fmla="*/ 598516 h 785553"/>
                <a:gd name="connsiteX9" fmla="*/ 968433 w 4355870"/>
                <a:gd name="connsiteY9" fmla="*/ 598516 h 785553"/>
                <a:gd name="connsiteX10" fmla="*/ 968433 w 4355870"/>
                <a:gd name="connsiteY10" fmla="*/ 511233 h 785553"/>
                <a:gd name="connsiteX11" fmla="*/ 847899 w 4355870"/>
                <a:gd name="connsiteY11" fmla="*/ 511233 h 785553"/>
                <a:gd name="connsiteX12" fmla="*/ 847899 w 4355870"/>
                <a:gd name="connsiteY12" fmla="*/ 482138 h 785553"/>
                <a:gd name="connsiteX13" fmla="*/ 793866 w 4355870"/>
                <a:gd name="connsiteY13" fmla="*/ 482138 h 785553"/>
                <a:gd name="connsiteX14" fmla="*/ 793866 w 4355870"/>
                <a:gd name="connsiteY14" fmla="*/ 440574 h 785553"/>
                <a:gd name="connsiteX15" fmla="*/ 768928 w 4355870"/>
                <a:gd name="connsiteY15" fmla="*/ 440574 h 785553"/>
                <a:gd name="connsiteX16" fmla="*/ 768928 w 4355870"/>
                <a:gd name="connsiteY16" fmla="*/ 394854 h 785553"/>
                <a:gd name="connsiteX17" fmla="*/ 706582 w 4355870"/>
                <a:gd name="connsiteY17" fmla="*/ 394854 h 785553"/>
                <a:gd name="connsiteX18" fmla="*/ 706582 w 4355870"/>
                <a:gd name="connsiteY18" fmla="*/ 278476 h 785553"/>
                <a:gd name="connsiteX19" fmla="*/ 515390 w 4355870"/>
                <a:gd name="connsiteY19" fmla="*/ 278476 h 785553"/>
                <a:gd name="connsiteX20" fmla="*/ 515390 w 4355870"/>
                <a:gd name="connsiteY20" fmla="*/ 224443 h 785553"/>
                <a:gd name="connsiteX21" fmla="*/ 382386 w 4355870"/>
                <a:gd name="connsiteY21" fmla="*/ 224443 h 785553"/>
                <a:gd name="connsiteX22" fmla="*/ 382386 w 4355870"/>
                <a:gd name="connsiteY22" fmla="*/ 187036 h 785553"/>
                <a:gd name="connsiteX23" fmla="*/ 344979 w 4355870"/>
                <a:gd name="connsiteY23" fmla="*/ 187036 h 785553"/>
                <a:gd name="connsiteX24" fmla="*/ 344979 w 4355870"/>
                <a:gd name="connsiteY24" fmla="*/ 157942 h 785553"/>
                <a:gd name="connsiteX25" fmla="*/ 328353 w 4355870"/>
                <a:gd name="connsiteY25" fmla="*/ 157942 h 785553"/>
                <a:gd name="connsiteX26" fmla="*/ 328353 w 4355870"/>
                <a:gd name="connsiteY26" fmla="*/ 112222 h 785553"/>
                <a:gd name="connsiteX27" fmla="*/ 174568 w 4355870"/>
                <a:gd name="connsiteY27" fmla="*/ 112222 h 785553"/>
                <a:gd name="connsiteX28" fmla="*/ 174568 w 4355870"/>
                <a:gd name="connsiteY28" fmla="*/ 62345 h 785553"/>
                <a:gd name="connsiteX29" fmla="*/ 145473 w 4355870"/>
                <a:gd name="connsiteY29" fmla="*/ 62345 h 785553"/>
                <a:gd name="connsiteX30" fmla="*/ 145473 w 4355870"/>
                <a:gd name="connsiteY30" fmla="*/ 0 h 785553"/>
                <a:gd name="connsiteX31" fmla="*/ 0 w 4355870"/>
                <a:gd name="connsiteY31" fmla="*/ 0 h 785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55870" h="785553">
                  <a:moveTo>
                    <a:pt x="4355870" y="785553"/>
                  </a:moveTo>
                  <a:lnTo>
                    <a:pt x="1566950" y="785553"/>
                  </a:lnTo>
                  <a:lnTo>
                    <a:pt x="1566950" y="739833"/>
                  </a:lnTo>
                  <a:lnTo>
                    <a:pt x="1496291" y="739833"/>
                  </a:lnTo>
                  <a:lnTo>
                    <a:pt x="1496291" y="694113"/>
                  </a:lnTo>
                  <a:lnTo>
                    <a:pt x="1267691" y="694113"/>
                  </a:lnTo>
                  <a:lnTo>
                    <a:pt x="1267691" y="648393"/>
                  </a:lnTo>
                  <a:lnTo>
                    <a:pt x="1209502" y="648393"/>
                  </a:lnTo>
                  <a:lnTo>
                    <a:pt x="1209502" y="598516"/>
                  </a:lnTo>
                  <a:lnTo>
                    <a:pt x="968433" y="598516"/>
                  </a:lnTo>
                  <a:lnTo>
                    <a:pt x="968433" y="511233"/>
                  </a:lnTo>
                  <a:lnTo>
                    <a:pt x="847899" y="511233"/>
                  </a:lnTo>
                  <a:lnTo>
                    <a:pt x="847899" y="482138"/>
                  </a:lnTo>
                  <a:lnTo>
                    <a:pt x="793866" y="482138"/>
                  </a:lnTo>
                  <a:lnTo>
                    <a:pt x="793866" y="440574"/>
                  </a:lnTo>
                  <a:lnTo>
                    <a:pt x="768928" y="440574"/>
                  </a:lnTo>
                  <a:lnTo>
                    <a:pt x="768928" y="394854"/>
                  </a:lnTo>
                  <a:lnTo>
                    <a:pt x="706582" y="394854"/>
                  </a:lnTo>
                  <a:lnTo>
                    <a:pt x="706582" y="278476"/>
                  </a:lnTo>
                  <a:lnTo>
                    <a:pt x="515390" y="278476"/>
                  </a:lnTo>
                  <a:lnTo>
                    <a:pt x="515390" y="224443"/>
                  </a:lnTo>
                  <a:lnTo>
                    <a:pt x="382386" y="224443"/>
                  </a:lnTo>
                  <a:lnTo>
                    <a:pt x="382386" y="187036"/>
                  </a:lnTo>
                  <a:lnTo>
                    <a:pt x="344979" y="187036"/>
                  </a:lnTo>
                  <a:lnTo>
                    <a:pt x="344979" y="157942"/>
                  </a:lnTo>
                  <a:lnTo>
                    <a:pt x="328353" y="157942"/>
                  </a:lnTo>
                  <a:lnTo>
                    <a:pt x="328353" y="112222"/>
                  </a:lnTo>
                  <a:lnTo>
                    <a:pt x="174568" y="112222"/>
                  </a:lnTo>
                  <a:lnTo>
                    <a:pt x="174568" y="62345"/>
                  </a:lnTo>
                  <a:lnTo>
                    <a:pt x="145473" y="62345"/>
                  </a:lnTo>
                  <a:lnTo>
                    <a:pt x="145473" y="0"/>
                  </a:lnTo>
                  <a:lnTo>
                    <a:pt x="0" y="0"/>
                  </a:lnTo>
                </a:path>
              </a:pathLst>
            </a:custGeom>
            <a:noFill/>
            <a:ln w="28575">
              <a:solidFill>
                <a:schemeClr val="accent1"/>
              </a:solidFill>
              <a:miter lim="800000"/>
              <a:headEnd/>
              <a:tailEnd/>
            </a:ln>
          </p:spPr>
          <p:txBody>
            <a:bodyPr rtlCol="0" anchor="ctr"/>
            <a:lstStyle/>
            <a:p>
              <a:pPr algn="ctr"/>
              <a:endParaRPr lang="en-US"/>
            </a:p>
          </p:txBody>
        </p:sp>
        <p:cxnSp>
          <p:nvCxnSpPr>
            <p:cNvPr id="287" name="Straight Connector 286">
              <a:extLst>
                <a:ext uri="{FF2B5EF4-FFF2-40B4-BE49-F238E27FC236}">
                  <a16:creationId xmlns:a16="http://schemas.microsoft.com/office/drawing/2014/main" id="{63ECBE40-5583-3445-4636-DA55BBA03506}"/>
                </a:ext>
              </a:extLst>
            </p:cNvPr>
            <p:cNvCxnSpPr>
              <a:cxnSpLocks/>
            </p:cNvCxnSpPr>
            <p:nvPr/>
          </p:nvCxnSpPr>
          <p:spPr bwMode="auto">
            <a:xfrm>
              <a:off x="5345084"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8A0AA967-F8B0-2149-5369-37A4ADD362EC}"/>
                </a:ext>
              </a:extLst>
            </p:cNvPr>
            <p:cNvCxnSpPr>
              <a:cxnSpLocks/>
            </p:cNvCxnSpPr>
            <p:nvPr/>
          </p:nvCxnSpPr>
          <p:spPr bwMode="auto">
            <a:xfrm>
              <a:off x="6067514"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215A0F6D-B544-A7E7-7300-6AEE808FA4DD}"/>
                </a:ext>
              </a:extLst>
            </p:cNvPr>
            <p:cNvCxnSpPr>
              <a:cxnSpLocks/>
            </p:cNvCxnSpPr>
            <p:nvPr/>
          </p:nvCxnSpPr>
          <p:spPr bwMode="auto">
            <a:xfrm>
              <a:off x="5728855"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522293E2-A907-D371-20AA-933477E8E4F0}"/>
                </a:ext>
              </a:extLst>
            </p:cNvPr>
            <p:cNvCxnSpPr>
              <a:cxnSpLocks/>
            </p:cNvCxnSpPr>
            <p:nvPr/>
          </p:nvCxnSpPr>
          <p:spPr bwMode="auto">
            <a:xfrm>
              <a:off x="5752408"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2C074ED1-FF91-2592-7993-A586DA371C32}"/>
                </a:ext>
              </a:extLst>
            </p:cNvPr>
            <p:cNvCxnSpPr>
              <a:cxnSpLocks/>
            </p:cNvCxnSpPr>
            <p:nvPr/>
          </p:nvCxnSpPr>
          <p:spPr bwMode="auto">
            <a:xfrm>
              <a:off x="5376950" y="3387435"/>
              <a:ext cx="0" cy="54033"/>
            </a:xfrm>
            <a:prstGeom prst="line">
              <a:avLst/>
            </a:prstGeom>
            <a:noFill/>
            <a:ln w="28575"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C0BBC1CE-489C-1695-D365-B72799F490BE}"/>
                </a:ext>
              </a:extLst>
            </p:cNvPr>
            <p:cNvCxnSpPr>
              <a:cxnSpLocks/>
            </p:cNvCxnSpPr>
            <p:nvPr/>
          </p:nvCxnSpPr>
          <p:spPr bwMode="auto">
            <a:xfrm>
              <a:off x="4690372"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B330E345-D55F-7D64-7E8B-3818242F90B3}"/>
                </a:ext>
              </a:extLst>
            </p:cNvPr>
            <p:cNvCxnSpPr>
              <a:cxnSpLocks/>
            </p:cNvCxnSpPr>
            <p:nvPr/>
          </p:nvCxnSpPr>
          <p:spPr bwMode="auto">
            <a:xfrm>
              <a:off x="4079386"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17B77C13-8023-7488-47CD-0989523A0FF5}"/>
                </a:ext>
              </a:extLst>
            </p:cNvPr>
            <p:cNvCxnSpPr>
              <a:cxnSpLocks/>
            </p:cNvCxnSpPr>
            <p:nvPr/>
          </p:nvCxnSpPr>
          <p:spPr bwMode="auto">
            <a:xfrm>
              <a:off x="2795848" y="3194859"/>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06831DE7-52C2-71A5-552E-7B7C37EE0C09}"/>
                </a:ext>
              </a:extLst>
            </p:cNvPr>
            <p:cNvCxnSpPr>
              <a:cxnSpLocks/>
            </p:cNvCxnSpPr>
            <p:nvPr/>
          </p:nvCxnSpPr>
          <p:spPr bwMode="auto">
            <a:xfrm>
              <a:off x="4199921"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382B7C98-AEE8-7C80-B76A-B2BC97F74193}"/>
                </a:ext>
              </a:extLst>
            </p:cNvPr>
            <p:cNvCxnSpPr>
              <a:cxnSpLocks/>
            </p:cNvCxnSpPr>
            <p:nvPr/>
          </p:nvCxnSpPr>
          <p:spPr bwMode="auto">
            <a:xfrm>
              <a:off x="3757353"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F40976AB-C3A4-46EE-28AD-360DC65E940E}"/>
                </a:ext>
              </a:extLst>
            </p:cNvPr>
            <p:cNvCxnSpPr>
              <a:cxnSpLocks/>
            </p:cNvCxnSpPr>
            <p:nvPr/>
          </p:nvCxnSpPr>
          <p:spPr bwMode="auto">
            <a:xfrm>
              <a:off x="3938848"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A0B8BCF7-3A07-9508-39DA-D5A257F50E80}"/>
                </a:ext>
              </a:extLst>
            </p:cNvPr>
            <p:cNvCxnSpPr>
              <a:cxnSpLocks/>
            </p:cNvCxnSpPr>
            <p:nvPr/>
          </p:nvCxnSpPr>
          <p:spPr bwMode="auto">
            <a:xfrm>
              <a:off x="4660670" y="3387435"/>
              <a:ext cx="0" cy="54033"/>
            </a:xfrm>
            <a:prstGeom prst="line">
              <a:avLst/>
            </a:prstGeom>
            <a:noFill/>
            <a:ln w="28575"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22B1CAA4-5AAA-36EF-D6CC-375C6E08D99C}"/>
                </a:ext>
              </a:extLst>
            </p:cNvPr>
            <p:cNvCxnSpPr>
              <a:cxnSpLocks/>
            </p:cNvCxnSpPr>
            <p:nvPr/>
          </p:nvCxnSpPr>
          <p:spPr bwMode="auto">
            <a:xfrm>
              <a:off x="5740547" y="3387434"/>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CBBA170D-C59E-98A8-6653-C1E49E0B10C9}"/>
                </a:ext>
              </a:extLst>
            </p:cNvPr>
            <p:cNvCxnSpPr>
              <a:cxnSpLocks/>
            </p:cNvCxnSpPr>
            <p:nvPr/>
          </p:nvCxnSpPr>
          <p:spPr bwMode="auto">
            <a:xfrm>
              <a:off x="2183477" y="2823557"/>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D8CA25A7-C0CA-BA96-C6F2-E3A88C670A0F}"/>
                </a:ext>
              </a:extLst>
            </p:cNvPr>
            <p:cNvCxnSpPr>
              <a:cxnSpLocks/>
            </p:cNvCxnSpPr>
            <p:nvPr/>
          </p:nvCxnSpPr>
          <p:spPr bwMode="auto">
            <a:xfrm>
              <a:off x="4319848" y="3387435"/>
              <a:ext cx="0" cy="54033"/>
            </a:xfrm>
            <a:prstGeom prst="line">
              <a:avLst/>
            </a:prstGeom>
            <a:noFill/>
            <a:ln w="28575"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0AE0F452-DF21-BC15-EDDF-FAF260652239}"/>
                </a:ext>
              </a:extLst>
            </p:cNvPr>
            <p:cNvCxnSpPr>
              <a:cxnSpLocks/>
            </p:cNvCxnSpPr>
            <p:nvPr/>
          </p:nvCxnSpPr>
          <p:spPr bwMode="auto">
            <a:xfrm>
              <a:off x="5037513" y="3387435"/>
              <a:ext cx="0" cy="54033"/>
            </a:xfrm>
            <a:prstGeom prst="line">
              <a:avLst/>
            </a:prstGeom>
            <a:noFill/>
            <a:ln w="28575"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9C7CB5A4-6EB9-414E-2464-AD0CF42D0D62}"/>
                </a:ext>
              </a:extLst>
            </p:cNvPr>
            <p:cNvCxnSpPr>
              <a:cxnSpLocks/>
            </p:cNvCxnSpPr>
            <p:nvPr/>
          </p:nvCxnSpPr>
          <p:spPr bwMode="auto">
            <a:xfrm>
              <a:off x="5396346" y="3387435"/>
              <a:ext cx="0" cy="54033"/>
            </a:xfrm>
            <a:prstGeom prst="line">
              <a:avLst/>
            </a:prstGeom>
            <a:noFill/>
            <a:ln w="28575" cap="flat" cmpd="sng" algn="ctr">
              <a:solidFill>
                <a:schemeClr val="accent1"/>
              </a:solidFill>
              <a:prstDash val="solid"/>
              <a:round/>
              <a:headEnd type="none" w="med" len="med"/>
              <a:tailEnd type="none" w="med" len="med"/>
            </a:ln>
            <a:effectLst/>
          </p:spPr>
        </p:cxnSp>
      </p:grpSp>
      <p:sp>
        <p:nvSpPr>
          <p:cNvPr id="85" name="Freeform: Shape 84">
            <a:extLst>
              <a:ext uri="{FF2B5EF4-FFF2-40B4-BE49-F238E27FC236}">
                <a16:creationId xmlns:a16="http://schemas.microsoft.com/office/drawing/2014/main" id="{AB2DD79E-CEC8-3ED6-BFF9-BC96388062EE}"/>
              </a:ext>
            </a:extLst>
          </p:cNvPr>
          <p:cNvSpPr/>
          <p:nvPr/>
        </p:nvSpPr>
        <p:spPr bwMode="auto">
          <a:xfrm>
            <a:off x="1612479" y="2701887"/>
            <a:ext cx="4351663" cy="1714959"/>
          </a:xfrm>
          <a:custGeom>
            <a:avLst/>
            <a:gdLst>
              <a:gd name="connsiteX0" fmla="*/ 4351663 w 4351663"/>
              <a:gd name="connsiteY0" fmla="*/ 1714959 h 1714959"/>
              <a:gd name="connsiteX1" fmla="*/ 2574275 w 4351663"/>
              <a:gd name="connsiteY1" fmla="*/ 1714959 h 1714959"/>
              <a:gd name="connsiteX2" fmla="*/ 2574275 w 4351663"/>
              <a:gd name="connsiteY2" fmla="*/ 1674564 h 1714959"/>
              <a:gd name="connsiteX3" fmla="*/ 2207046 w 4351663"/>
              <a:gd name="connsiteY3" fmla="*/ 1674564 h 1714959"/>
              <a:gd name="connsiteX4" fmla="*/ 2207046 w 4351663"/>
              <a:gd name="connsiteY4" fmla="*/ 1579084 h 1714959"/>
              <a:gd name="connsiteX5" fmla="*/ 1817783 w 4351663"/>
              <a:gd name="connsiteY5" fmla="*/ 1579084 h 1714959"/>
              <a:gd name="connsiteX6" fmla="*/ 1817783 w 4351663"/>
              <a:gd name="connsiteY6" fmla="*/ 1542361 h 1714959"/>
              <a:gd name="connsiteX7" fmla="*/ 1512983 w 4351663"/>
              <a:gd name="connsiteY7" fmla="*/ 1542361 h 1714959"/>
              <a:gd name="connsiteX8" fmla="*/ 1512983 w 4351663"/>
              <a:gd name="connsiteY8" fmla="*/ 1498294 h 1714959"/>
              <a:gd name="connsiteX9" fmla="*/ 1483605 w 4351663"/>
              <a:gd name="connsiteY9" fmla="*/ 1498294 h 1714959"/>
              <a:gd name="connsiteX10" fmla="*/ 1483605 w 4351663"/>
              <a:gd name="connsiteY10" fmla="*/ 1454226 h 1714959"/>
              <a:gd name="connsiteX11" fmla="*/ 1255923 w 4351663"/>
              <a:gd name="connsiteY11" fmla="*/ 1454226 h 1714959"/>
              <a:gd name="connsiteX12" fmla="*/ 1255923 w 4351663"/>
              <a:gd name="connsiteY12" fmla="*/ 1410159 h 1714959"/>
              <a:gd name="connsiteX13" fmla="*/ 1233889 w 4351663"/>
              <a:gd name="connsiteY13" fmla="*/ 1410159 h 1714959"/>
              <a:gd name="connsiteX14" fmla="*/ 1233889 w 4351663"/>
              <a:gd name="connsiteY14" fmla="*/ 1255923 h 1714959"/>
              <a:gd name="connsiteX15" fmla="*/ 1219200 w 4351663"/>
              <a:gd name="connsiteY15" fmla="*/ 1255923 h 1714959"/>
              <a:gd name="connsiteX16" fmla="*/ 1219200 w 4351663"/>
              <a:gd name="connsiteY16" fmla="*/ 1204511 h 1714959"/>
              <a:gd name="connsiteX17" fmla="*/ 1204511 w 4351663"/>
              <a:gd name="connsiteY17" fmla="*/ 1204511 h 1714959"/>
              <a:gd name="connsiteX18" fmla="*/ 1204511 w 4351663"/>
              <a:gd name="connsiteY18" fmla="*/ 1134737 h 1714959"/>
              <a:gd name="connsiteX19" fmla="*/ 1064964 w 4351663"/>
              <a:gd name="connsiteY19" fmla="*/ 1134737 h 1714959"/>
              <a:gd name="connsiteX20" fmla="*/ 1064964 w 4351663"/>
              <a:gd name="connsiteY20" fmla="*/ 1109031 h 1714959"/>
              <a:gd name="connsiteX21" fmla="*/ 998863 w 4351663"/>
              <a:gd name="connsiteY21" fmla="*/ 1109031 h 1714959"/>
              <a:gd name="connsiteX22" fmla="*/ 998863 w 4351663"/>
              <a:gd name="connsiteY22" fmla="*/ 1064964 h 1714959"/>
              <a:gd name="connsiteX23" fmla="*/ 984174 w 4351663"/>
              <a:gd name="connsiteY23" fmla="*/ 1064964 h 1714959"/>
              <a:gd name="connsiteX24" fmla="*/ 984174 w 4351663"/>
              <a:gd name="connsiteY24" fmla="*/ 995190 h 1714959"/>
              <a:gd name="connsiteX25" fmla="*/ 951123 w 4351663"/>
              <a:gd name="connsiteY25" fmla="*/ 995190 h 1714959"/>
              <a:gd name="connsiteX26" fmla="*/ 951123 w 4351663"/>
              <a:gd name="connsiteY26" fmla="*/ 954795 h 1714959"/>
              <a:gd name="connsiteX27" fmla="*/ 932762 w 4351663"/>
              <a:gd name="connsiteY27" fmla="*/ 954795 h 1714959"/>
              <a:gd name="connsiteX28" fmla="*/ 932762 w 4351663"/>
              <a:gd name="connsiteY28" fmla="*/ 921744 h 1714959"/>
              <a:gd name="connsiteX29" fmla="*/ 862988 w 4351663"/>
              <a:gd name="connsiteY29" fmla="*/ 921744 h 1714959"/>
              <a:gd name="connsiteX30" fmla="*/ 862988 w 4351663"/>
              <a:gd name="connsiteY30" fmla="*/ 888694 h 1714959"/>
              <a:gd name="connsiteX31" fmla="*/ 837282 w 4351663"/>
              <a:gd name="connsiteY31" fmla="*/ 888694 h 1714959"/>
              <a:gd name="connsiteX32" fmla="*/ 837282 w 4351663"/>
              <a:gd name="connsiteY32" fmla="*/ 848299 h 1714959"/>
              <a:gd name="connsiteX33" fmla="*/ 771181 w 4351663"/>
              <a:gd name="connsiteY33" fmla="*/ 848299 h 1714959"/>
              <a:gd name="connsiteX34" fmla="*/ 771181 w 4351663"/>
              <a:gd name="connsiteY34" fmla="*/ 815248 h 1714959"/>
              <a:gd name="connsiteX35" fmla="*/ 730786 w 4351663"/>
              <a:gd name="connsiteY35" fmla="*/ 815248 h 1714959"/>
              <a:gd name="connsiteX36" fmla="*/ 730786 w 4351663"/>
              <a:gd name="connsiteY36" fmla="*/ 778525 h 1714959"/>
              <a:gd name="connsiteX37" fmla="*/ 705080 w 4351663"/>
              <a:gd name="connsiteY37" fmla="*/ 778525 h 1714959"/>
              <a:gd name="connsiteX38" fmla="*/ 705080 w 4351663"/>
              <a:gd name="connsiteY38" fmla="*/ 705079 h 1714959"/>
              <a:gd name="connsiteX39" fmla="*/ 701407 w 4351663"/>
              <a:gd name="connsiteY39" fmla="*/ 705079 h 1714959"/>
              <a:gd name="connsiteX40" fmla="*/ 701407 w 4351663"/>
              <a:gd name="connsiteY40" fmla="*/ 499431 h 1714959"/>
              <a:gd name="connsiteX41" fmla="*/ 690391 w 4351663"/>
              <a:gd name="connsiteY41" fmla="*/ 499431 h 1714959"/>
              <a:gd name="connsiteX42" fmla="*/ 690391 w 4351663"/>
              <a:gd name="connsiteY42" fmla="*/ 470053 h 1714959"/>
              <a:gd name="connsiteX43" fmla="*/ 672029 w 4351663"/>
              <a:gd name="connsiteY43" fmla="*/ 470053 h 1714959"/>
              <a:gd name="connsiteX44" fmla="*/ 672029 w 4351663"/>
              <a:gd name="connsiteY44" fmla="*/ 396607 h 1714959"/>
              <a:gd name="connsiteX45" fmla="*/ 576550 w 4351663"/>
              <a:gd name="connsiteY45" fmla="*/ 396607 h 1714959"/>
              <a:gd name="connsiteX46" fmla="*/ 576550 w 4351663"/>
              <a:gd name="connsiteY46" fmla="*/ 374573 h 1714959"/>
              <a:gd name="connsiteX47" fmla="*/ 547171 w 4351663"/>
              <a:gd name="connsiteY47" fmla="*/ 374573 h 1714959"/>
              <a:gd name="connsiteX48" fmla="*/ 547171 w 4351663"/>
              <a:gd name="connsiteY48" fmla="*/ 297455 h 1714959"/>
              <a:gd name="connsiteX49" fmla="*/ 517793 w 4351663"/>
              <a:gd name="connsiteY49" fmla="*/ 297455 h 1714959"/>
              <a:gd name="connsiteX50" fmla="*/ 517793 w 4351663"/>
              <a:gd name="connsiteY50" fmla="*/ 216665 h 1714959"/>
              <a:gd name="connsiteX51" fmla="*/ 455364 w 4351663"/>
              <a:gd name="connsiteY51" fmla="*/ 216665 h 1714959"/>
              <a:gd name="connsiteX52" fmla="*/ 455364 w 4351663"/>
              <a:gd name="connsiteY52" fmla="*/ 198303 h 1714959"/>
              <a:gd name="connsiteX53" fmla="*/ 330506 w 4351663"/>
              <a:gd name="connsiteY53" fmla="*/ 198303 h 1714959"/>
              <a:gd name="connsiteX54" fmla="*/ 330506 w 4351663"/>
              <a:gd name="connsiteY54" fmla="*/ 157908 h 1714959"/>
              <a:gd name="connsiteX55" fmla="*/ 286439 w 4351663"/>
              <a:gd name="connsiteY55" fmla="*/ 157908 h 1714959"/>
              <a:gd name="connsiteX56" fmla="*/ 286439 w 4351663"/>
              <a:gd name="connsiteY56" fmla="*/ 124858 h 1714959"/>
              <a:gd name="connsiteX57" fmla="*/ 238699 w 4351663"/>
              <a:gd name="connsiteY57" fmla="*/ 124858 h 1714959"/>
              <a:gd name="connsiteX58" fmla="*/ 238699 w 4351663"/>
              <a:gd name="connsiteY58" fmla="*/ 95479 h 1714959"/>
              <a:gd name="connsiteX59" fmla="*/ 209321 w 4351663"/>
              <a:gd name="connsiteY59" fmla="*/ 95479 h 1714959"/>
              <a:gd name="connsiteX60" fmla="*/ 209321 w 4351663"/>
              <a:gd name="connsiteY60" fmla="*/ 66101 h 1714959"/>
              <a:gd name="connsiteX61" fmla="*/ 161581 w 4351663"/>
              <a:gd name="connsiteY61" fmla="*/ 66101 h 1714959"/>
              <a:gd name="connsiteX62" fmla="*/ 161581 w 4351663"/>
              <a:gd name="connsiteY62" fmla="*/ 0 h 1714959"/>
              <a:gd name="connsiteX63" fmla="*/ 0 w 4351663"/>
              <a:gd name="connsiteY63" fmla="*/ 0 h 1714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351663" h="1714959">
                <a:moveTo>
                  <a:pt x="4351663" y="1714959"/>
                </a:moveTo>
                <a:lnTo>
                  <a:pt x="2574275" y="1714959"/>
                </a:lnTo>
                <a:lnTo>
                  <a:pt x="2574275" y="1674564"/>
                </a:lnTo>
                <a:lnTo>
                  <a:pt x="2207046" y="1674564"/>
                </a:lnTo>
                <a:lnTo>
                  <a:pt x="2207046" y="1579084"/>
                </a:lnTo>
                <a:lnTo>
                  <a:pt x="1817783" y="1579084"/>
                </a:lnTo>
                <a:lnTo>
                  <a:pt x="1817783" y="1542361"/>
                </a:lnTo>
                <a:lnTo>
                  <a:pt x="1512983" y="1542361"/>
                </a:lnTo>
                <a:lnTo>
                  <a:pt x="1512983" y="1498294"/>
                </a:lnTo>
                <a:lnTo>
                  <a:pt x="1483605" y="1498294"/>
                </a:lnTo>
                <a:lnTo>
                  <a:pt x="1483605" y="1454226"/>
                </a:lnTo>
                <a:lnTo>
                  <a:pt x="1255923" y="1454226"/>
                </a:lnTo>
                <a:lnTo>
                  <a:pt x="1255923" y="1410159"/>
                </a:lnTo>
                <a:lnTo>
                  <a:pt x="1233889" y="1410159"/>
                </a:lnTo>
                <a:lnTo>
                  <a:pt x="1233889" y="1255923"/>
                </a:lnTo>
                <a:lnTo>
                  <a:pt x="1219200" y="1255923"/>
                </a:lnTo>
                <a:lnTo>
                  <a:pt x="1219200" y="1204511"/>
                </a:lnTo>
                <a:lnTo>
                  <a:pt x="1204511" y="1204511"/>
                </a:lnTo>
                <a:lnTo>
                  <a:pt x="1204511" y="1134737"/>
                </a:lnTo>
                <a:lnTo>
                  <a:pt x="1064964" y="1134737"/>
                </a:lnTo>
                <a:lnTo>
                  <a:pt x="1064964" y="1109031"/>
                </a:lnTo>
                <a:lnTo>
                  <a:pt x="998863" y="1109031"/>
                </a:lnTo>
                <a:lnTo>
                  <a:pt x="998863" y="1064964"/>
                </a:lnTo>
                <a:lnTo>
                  <a:pt x="984174" y="1064964"/>
                </a:lnTo>
                <a:lnTo>
                  <a:pt x="984174" y="995190"/>
                </a:lnTo>
                <a:lnTo>
                  <a:pt x="951123" y="995190"/>
                </a:lnTo>
                <a:lnTo>
                  <a:pt x="951123" y="954795"/>
                </a:lnTo>
                <a:lnTo>
                  <a:pt x="932762" y="954795"/>
                </a:lnTo>
                <a:lnTo>
                  <a:pt x="932762" y="921744"/>
                </a:lnTo>
                <a:lnTo>
                  <a:pt x="862988" y="921744"/>
                </a:lnTo>
                <a:lnTo>
                  <a:pt x="862988" y="888694"/>
                </a:lnTo>
                <a:lnTo>
                  <a:pt x="837282" y="888694"/>
                </a:lnTo>
                <a:lnTo>
                  <a:pt x="837282" y="848299"/>
                </a:lnTo>
                <a:lnTo>
                  <a:pt x="771181" y="848299"/>
                </a:lnTo>
                <a:lnTo>
                  <a:pt x="771181" y="815248"/>
                </a:lnTo>
                <a:lnTo>
                  <a:pt x="730786" y="815248"/>
                </a:lnTo>
                <a:lnTo>
                  <a:pt x="730786" y="778525"/>
                </a:lnTo>
                <a:lnTo>
                  <a:pt x="705080" y="778525"/>
                </a:lnTo>
                <a:lnTo>
                  <a:pt x="705080" y="705079"/>
                </a:lnTo>
                <a:lnTo>
                  <a:pt x="701407" y="705079"/>
                </a:lnTo>
                <a:lnTo>
                  <a:pt x="701407" y="499431"/>
                </a:lnTo>
                <a:lnTo>
                  <a:pt x="690391" y="499431"/>
                </a:lnTo>
                <a:lnTo>
                  <a:pt x="690391" y="470053"/>
                </a:lnTo>
                <a:lnTo>
                  <a:pt x="672029" y="470053"/>
                </a:lnTo>
                <a:lnTo>
                  <a:pt x="672029" y="396607"/>
                </a:lnTo>
                <a:lnTo>
                  <a:pt x="576550" y="396607"/>
                </a:lnTo>
                <a:lnTo>
                  <a:pt x="576550" y="374573"/>
                </a:lnTo>
                <a:lnTo>
                  <a:pt x="547171" y="374573"/>
                </a:lnTo>
                <a:lnTo>
                  <a:pt x="547171" y="297455"/>
                </a:lnTo>
                <a:lnTo>
                  <a:pt x="517793" y="297455"/>
                </a:lnTo>
                <a:lnTo>
                  <a:pt x="517793" y="216665"/>
                </a:lnTo>
                <a:lnTo>
                  <a:pt x="455364" y="216665"/>
                </a:lnTo>
                <a:lnTo>
                  <a:pt x="455364" y="198303"/>
                </a:lnTo>
                <a:lnTo>
                  <a:pt x="330506" y="198303"/>
                </a:lnTo>
                <a:lnTo>
                  <a:pt x="330506" y="157908"/>
                </a:lnTo>
                <a:lnTo>
                  <a:pt x="286439" y="157908"/>
                </a:lnTo>
                <a:lnTo>
                  <a:pt x="286439" y="124858"/>
                </a:lnTo>
                <a:lnTo>
                  <a:pt x="238699" y="124858"/>
                </a:lnTo>
                <a:lnTo>
                  <a:pt x="238699" y="95479"/>
                </a:lnTo>
                <a:lnTo>
                  <a:pt x="209321" y="95479"/>
                </a:lnTo>
                <a:lnTo>
                  <a:pt x="209321" y="66101"/>
                </a:lnTo>
                <a:lnTo>
                  <a:pt x="161581" y="66101"/>
                </a:lnTo>
                <a:lnTo>
                  <a:pt x="161581" y="0"/>
                </a:lnTo>
                <a:lnTo>
                  <a:pt x="0" y="0"/>
                </a:lnTo>
              </a:path>
            </a:pathLst>
          </a:custGeom>
          <a:noFill/>
          <a:ln w="28575">
            <a:solidFill>
              <a:schemeClr val="accent3"/>
            </a:solidFill>
            <a:miter lim="800000"/>
            <a:headEnd/>
            <a:tailEnd/>
          </a:ln>
        </p:spPr>
        <p:txBody>
          <a:bodyPr rtlCol="0" anchor="ctr"/>
          <a:lstStyle/>
          <a:p>
            <a:pPr algn="ctr"/>
            <a:endParaRPr lang="en-US"/>
          </a:p>
        </p:txBody>
      </p:sp>
      <p:grpSp>
        <p:nvGrpSpPr>
          <p:cNvPr id="86" name="Group 85">
            <a:extLst>
              <a:ext uri="{FF2B5EF4-FFF2-40B4-BE49-F238E27FC236}">
                <a16:creationId xmlns:a16="http://schemas.microsoft.com/office/drawing/2014/main" id="{2A303136-AC60-36C9-FA6B-13F717817FD5}"/>
              </a:ext>
            </a:extLst>
          </p:cNvPr>
          <p:cNvGrpSpPr/>
          <p:nvPr/>
        </p:nvGrpSpPr>
        <p:grpSpPr>
          <a:xfrm>
            <a:off x="1616452" y="2664912"/>
            <a:ext cx="4317366" cy="1780009"/>
            <a:chOff x="1863988" y="1980948"/>
            <a:chExt cx="4317366" cy="1780009"/>
          </a:xfrm>
        </p:grpSpPr>
        <p:cxnSp>
          <p:nvCxnSpPr>
            <p:cNvPr id="88" name="Straight Connector 87">
              <a:extLst>
                <a:ext uri="{FF2B5EF4-FFF2-40B4-BE49-F238E27FC236}">
                  <a16:creationId xmlns:a16="http://schemas.microsoft.com/office/drawing/2014/main" id="{130B1085-5D25-2B77-2D41-25D509E19C30}"/>
                </a:ext>
              </a:extLst>
            </p:cNvPr>
            <p:cNvCxnSpPr>
              <a:cxnSpLocks/>
            </p:cNvCxnSpPr>
            <p:nvPr/>
          </p:nvCxnSpPr>
          <p:spPr bwMode="auto">
            <a:xfrm>
              <a:off x="5815137" y="3703251"/>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55227C7E-76C5-89A6-3525-895BA00E1D90}"/>
                </a:ext>
              </a:extLst>
            </p:cNvPr>
            <p:cNvCxnSpPr>
              <a:cxnSpLocks/>
            </p:cNvCxnSpPr>
            <p:nvPr/>
          </p:nvCxnSpPr>
          <p:spPr bwMode="auto">
            <a:xfrm>
              <a:off x="6181354" y="3699580"/>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03ADD360-7E19-97AE-8755-5B48D1E8CCB5}"/>
                </a:ext>
              </a:extLst>
            </p:cNvPr>
            <p:cNvCxnSpPr>
              <a:cxnSpLocks/>
            </p:cNvCxnSpPr>
            <p:nvPr/>
          </p:nvCxnSpPr>
          <p:spPr bwMode="auto">
            <a:xfrm>
              <a:off x="5101528" y="3699579"/>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D8D7CCE5-D20C-1C2F-0782-A62913E17FCF}"/>
                </a:ext>
              </a:extLst>
            </p:cNvPr>
            <p:cNvCxnSpPr>
              <a:cxnSpLocks/>
            </p:cNvCxnSpPr>
            <p:nvPr/>
          </p:nvCxnSpPr>
          <p:spPr bwMode="auto">
            <a:xfrm>
              <a:off x="3996310" y="3563705"/>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71B753D7-D843-42AC-3F8B-7B84BD69ADF2}"/>
                </a:ext>
              </a:extLst>
            </p:cNvPr>
            <p:cNvCxnSpPr>
              <a:cxnSpLocks/>
            </p:cNvCxnSpPr>
            <p:nvPr/>
          </p:nvCxnSpPr>
          <p:spPr bwMode="auto">
            <a:xfrm>
              <a:off x="3091541" y="3405796"/>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3C65BBFE-ABD3-C15D-AD39-08BB76C5A0E6}"/>
                </a:ext>
              </a:extLst>
            </p:cNvPr>
            <p:cNvCxnSpPr>
              <a:cxnSpLocks/>
            </p:cNvCxnSpPr>
            <p:nvPr/>
          </p:nvCxnSpPr>
          <p:spPr bwMode="auto">
            <a:xfrm>
              <a:off x="2887655" y="3095707"/>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CAFD6296-6E39-04C5-8FBA-3C711EA53071}"/>
                </a:ext>
              </a:extLst>
            </p:cNvPr>
            <p:cNvCxnSpPr>
              <a:cxnSpLocks/>
            </p:cNvCxnSpPr>
            <p:nvPr/>
          </p:nvCxnSpPr>
          <p:spPr bwMode="auto">
            <a:xfrm>
              <a:off x="2940325" y="3141392"/>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052D3BC5-0489-02B8-99DE-4F0E1A852DBF}"/>
                </a:ext>
              </a:extLst>
            </p:cNvPr>
            <p:cNvCxnSpPr>
              <a:cxnSpLocks/>
            </p:cNvCxnSpPr>
            <p:nvPr/>
          </p:nvCxnSpPr>
          <p:spPr bwMode="auto">
            <a:xfrm>
              <a:off x="2016688" y="1980948"/>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AED38359-B3D8-B36C-056A-656E491FD150}"/>
                </a:ext>
              </a:extLst>
            </p:cNvPr>
            <p:cNvCxnSpPr>
              <a:cxnSpLocks/>
            </p:cNvCxnSpPr>
            <p:nvPr/>
          </p:nvCxnSpPr>
          <p:spPr bwMode="auto">
            <a:xfrm>
              <a:off x="2411176" y="2362867"/>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F027EA86-AA16-0CFF-AD90-1869370C5684}"/>
                </a:ext>
              </a:extLst>
            </p:cNvPr>
            <p:cNvCxnSpPr>
              <a:cxnSpLocks/>
            </p:cNvCxnSpPr>
            <p:nvPr/>
          </p:nvCxnSpPr>
          <p:spPr bwMode="auto">
            <a:xfrm>
              <a:off x="2420574" y="2351850"/>
              <a:ext cx="0" cy="54033"/>
            </a:xfrm>
            <a:prstGeom prst="line">
              <a:avLst/>
            </a:prstGeom>
            <a:noFill/>
            <a:ln w="28575" cap="flat" cmpd="sng" algn="ctr">
              <a:solidFill>
                <a:schemeClr val="accent3"/>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0E948145-0C8D-F082-DCC3-7E38D5EA5197}"/>
                </a:ext>
              </a:extLst>
            </p:cNvPr>
            <p:cNvCxnSpPr>
              <a:cxnSpLocks/>
            </p:cNvCxnSpPr>
            <p:nvPr/>
          </p:nvCxnSpPr>
          <p:spPr bwMode="auto">
            <a:xfrm>
              <a:off x="1863988" y="1989947"/>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B811F767-4E6E-5E43-8B94-AAD8A0AFBC98}"/>
                </a:ext>
              </a:extLst>
            </p:cNvPr>
            <p:cNvCxnSpPr>
              <a:cxnSpLocks/>
            </p:cNvCxnSpPr>
            <p:nvPr/>
          </p:nvCxnSpPr>
          <p:spPr bwMode="auto">
            <a:xfrm>
              <a:off x="4786229" y="3706924"/>
              <a:ext cx="0" cy="54033"/>
            </a:xfrm>
            <a:prstGeom prst="line">
              <a:avLst/>
            </a:prstGeom>
            <a:noFill/>
            <a:ln w="28575" cap="flat" cmpd="sng" algn="ctr">
              <a:solidFill>
                <a:schemeClr val="accent3"/>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67D40244-002D-4396-AC16-F7665311C19C}"/>
                </a:ext>
              </a:extLst>
            </p:cNvPr>
            <p:cNvCxnSpPr>
              <a:cxnSpLocks/>
            </p:cNvCxnSpPr>
            <p:nvPr/>
          </p:nvCxnSpPr>
          <p:spPr bwMode="auto">
            <a:xfrm>
              <a:off x="5502843" y="3706924"/>
              <a:ext cx="0" cy="54033"/>
            </a:xfrm>
            <a:prstGeom prst="line">
              <a:avLst/>
            </a:prstGeom>
            <a:noFill/>
            <a:ln w="12700" cap="flat" cmpd="sng" algn="ctr">
              <a:solidFill>
                <a:schemeClr val="accent3"/>
              </a:solidFill>
              <a:prstDash val="solid"/>
              <a:round/>
              <a:headEnd type="none" w="med" len="med"/>
              <a:tailEnd type="none" w="med" len="med"/>
            </a:ln>
            <a:effectLst/>
          </p:spPr>
        </p:cxnSp>
      </p:grpSp>
      <p:sp>
        <p:nvSpPr>
          <p:cNvPr id="112" name="TextBox 111">
            <a:extLst>
              <a:ext uri="{FF2B5EF4-FFF2-40B4-BE49-F238E27FC236}">
                <a16:creationId xmlns:a16="http://schemas.microsoft.com/office/drawing/2014/main" id="{34FD6C21-0BF7-422B-DCF4-72258E5F42A0}"/>
              </a:ext>
            </a:extLst>
          </p:cNvPr>
          <p:cNvSpPr txBox="1"/>
          <p:nvPr/>
        </p:nvSpPr>
        <p:spPr bwMode="auto">
          <a:xfrm>
            <a:off x="1420477"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65</a:t>
            </a:r>
          </a:p>
        </p:txBody>
      </p:sp>
      <p:sp>
        <p:nvSpPr>
          <p:cNvPr id="113" name="TextBox 112">
            <a:extLst>
              <a:ext uri="{FF2B5EF4-FFF2-40B4-BE49-F238E27FC236}">
                <a16:creationId xmlns:a16="http://schemas.microsoft.com/office/drawing/2014/main" id="{D943C22C-9AB7-49F7-0EC1-88121A788019}"/>
              </a:ext>
            </a:extLst>
          </p:cNvPr>
          <p:cNvSpPr txBox="1"/>
          <p:nvPr/>
        </p:nvSpPr>
        <p:spPr bwMode="auto">
          <a:xfrm>
            <a:off x="1705613"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57</a:t>
            </a:r>
          </a:p>
        </p:txBody>
      </p:sp>
      <p:sp>
        <p:nvSpPr>
          <p:cNvPr id="114" name="TextBox 113">
            <a:extLst>
              <a:ext uri="{FF2B5EF4-FFF2-40B4-BE49-F238E27FC236}">
                <a16:creationId xmlns:a16="http://schemas.microsoft.com/office/drawing/2014/main" id="{49928D9C-2E6A-652B-3ECB-6F3E14A48683}"/>
              </a:ext>
            </a:extLst>
          </p:cNvPr>
          <p:cNvSpPr txBox="1"/>
          <p:nvPr/>
        </p:nvSpPr>
        <p:spPr bwMode="auto">
          <a:xfrm>
            <a:off x="1939129"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54</a:t>
            </a:r>
          </a:p>
        </p:txBody>
      </p:sp>
      <p:sp>
        <p:nvSpPr>
          <p:cNvPr id="115" name="TextBox 114">
            <a:extLst>
              <a:ext uri="{FF2B5EF4-FFF2-40B4-BE49-F238E27FC236}">
                <a16:creationId xmlns:a16="http://schemas.microsoft.com/office/drawing/2014/main" id="{14C17C90-EC66-CD41-3260-DA241000B3A1}"/>
              </a:ext>
            </a:extLst>
          </p:cNvPr>
          <p:cNvSpPr txBox="1"/>
          <p:nvPr/>
        </p:nvSpPr>
        <p:spPr bwMode="auto">
          <a:xfrm>
            <a:off x="2194768"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34</a:t>
            </a:r>
          </a:p>
        </p:txBody>
      </p:sp>
      <p:sp>
        <p:nvSpPr>
          <p:cNvPr id="116" name="TextBox 115">
            <a:extLst>
              <a:ext uri="{FF2B5EF4-FFF2-40B4-BE49-F238E27FC236}">
                <a16:creationId xmlns:a16="http://schemas.microsoft.com/office/drawing/2014/main" id="{A639AD93-B3D8-2F60-837E-11C6190A4D7F}"/>
              </a:ext>
            </a:extLst>
          </p:cNvPr>
          <p:cNvSpPr txBox="1"/>
          <p:nvPr/>
        </p:nvSpPr>
        <p:spPr bwMode="auto">
          <a:xfrm>
            <a:off x="2457780"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26</a:t>
            </a:r>
          </a:p>
        </p:txBody>
      </p:sp>
      <p:sp>
        <p:nvSpPr>
          <p:cNvPr id="117" name="TextBox 116">
            <a:extLst>
              <a:ext uri="{FF2B5EF4-FFF2-40B4-BE49-F238E27FC236}">
                <a16:creationId xmlns:a16="http://schemas.microsoft.com/office/drawing/2014/main" id="{DEA19696-A7A2-E941-3662-4DF34F45EDD6}"/>
              </a:ext>
            </a:extLst>
          </p:cNvPr>
          <p:cNvSpPr txBox="1"/>
          <p:nvPr/>
        </p:nvSpPr>
        <p:spPr bwMode="auto">
          <a:xfrm>
            <a:off x="2713418"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a:t>
            </a:r>
          </a:p>
        </p:txBody>
      </p:sp>
      <p:sp>
        <p:nvSpPr>
          <p:cNvPr id="118" name="TextBox 117">
            <a:extLst>
              <a:ext uri="{FF2B5EF4-FFF2-40B4-BE49-F238E27FC236}">
                <a16:creationId xmlns:a16="http://schemas.microsoft.com/office/drawing/2014/main" id="{2B19E457-5D0B-9C36-9C94-33294F6CDE95}"/>
              </a:ext>
            </a:extLst>
          </p:cNvPr>
          <p:cNvSpPr txBox="1"/>
          <p:nvPr/>
        </p:nvSpPr>
        <p:spPr bwMode="auto">
          <a:xfrm>
            <a:off x="2976431"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a:t>
            </a:r>
          </a:p>
        </p:txBody>
      </p:sp>
      <p:sp>
        <p:nvSpPr>
          <p:cNvPr id="119" name="TextBox 118">
            <a:extLst>
              <a:ext uri="{FF2B5EF4-FFF2-40B4-BE49-F238E27FC236}">
                <a16:creationId xmlns:a16="http://schemas.microsoft.com/office/drawing/2014/main" id="{E12C0B9A-20DF-8ECB-BF0F-8E0D43F5C36A}"/>
              </a:ext>
            </a:extLst>
          </p:cNvPr>
          <p:cNvSpPr txBox="1"/>
          <p:nvPr/>
        </p:nvSpPr>
        <p:spPr bwMode="auto">
          <a:xfrm>
            <a:off x="3232069"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a:t>
            </a:r>
          </a:p>
        </p:txBody>
      </p:sp>
      <p:sp>
        <p:nvSpPr>
          <p:cNvPr id="120" name="TextBox 119">
            <a:extLst>
              <a:ext uri="{FF2B5EF4-FFF2-40B4-BE49-F238E27FC236}">
                <a16:creationId xmlns:a16="http://schemas.microsoft.com/office/drawing/2014/main" id="{96104040-7885-8091-F3D2-DCE0317044FB}"/>
              </a:ext>
            </a:extLst>
          </p:cNvPr>
          <p:cNvSpPr txBox="1"/>
          <p:nvPr/>
        </p:nvSpPr>
        <p:spPr bwMode="auto">
          <a:xfrm>
            <a:off x="3487708"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a:t>
            </a:r>
          </a:p>
        </p:txBody>
      </p:sp>
      <p:sp>
        <p:nvSpPr>
          <p:cNvPr id="121" name="TextBox 120">
            <a:extLst>
              <a:ext uri="{FF2B5EF4-FFF2-40B4-BE49-F238E27FC236}">
                <a16:creationId xmlns:a16="http://schemas.microsoft.com/office/drawing/2014/main" id="{6A15D21C-DE41-F4CA-C862-AC3A6BF2D8F5}"/>
              </a:ext>
            </a:extLst>
          </p:cNvPr>
          <p:cNvSpPr txBox="1"/>
          <p:nvPr/>
        </p:nvSpPr>
        <p:spPr bwMode="auto">
          <a:xfrm>
            <a:off x="3758095"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a:t>
            </a:r>
          </a:p>
        </p:txBody>
      </p:sp>
      <p:sp>
        <p:nvSpPr>
          <p:cNvPr id="123" name="TextBox 122">
            <a:extLst>
              <a:ext uri="{FF2B5EF4-FFF2-40B4-BE49-F238E27FC236}">
                <a16:creationId xmlns:a16="http://schemas.microsoft.com/office/drawing/2014/main" id="{2539AF33-BDFB-AFA5-6F26-4420618CE2B4}"/>
              </a:ext>
            </a:extLst>
          </p:cNvPr>
          <p:cNvSpPr txBox="1"/>
          <p:nvPr/>
        </p:nvSpPr>
        <p:spPr bwMode="auto">
          <a:xfrm>
            <a:off x="4013733"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a:t>
            </a:r>
          </a:p>
        </p:txBody>
      </p:sp>
      <p:sp>
        <p:nvSpPr>
          <p:cNvPr id="288" name="TextBox 287">
            <a:extLst>
              <a:ext uri="{FF2B5EF4-FFF2-40B4-BE49-F238E27FC236}">
                <a16:creationId xmlns:a16="http://schemas.microsoft.com/office/drawing/2014/main" id="{D30D5E27-E684-FD5A-E5F4-A2D433EFAC2D}"/>
              </a:ext>
            </a:extLst>
          </p:cNvPr>
          <p:cNvSpPr txBox="1"/>
          <p:nvPr/>
        </p:nvSpPr>
        <p:spPr bwMode="auto">
          <a:xfrm>
            <a:off x="4261997"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7</a:t>
            </a:r>
          </a:p>
        </p:txBody>
      </p:sp>
      <p:sp>
        <p:nvSpPr>
          <p:cNvPr id="289" name="TextBox 288">
            <a:extLst>
              <a:ext uri="{FF2B5EF4-FFF2-40B4-BE49-F238E27FC236}">
                <a16:creationId xmlns:a16="http://schemas.microsoft.com/office/drawing/2014/main" id="{A60CEEDD-2A24-EA82-EF54-65EDB2FD28BD}"/>
              </a:ext>
            </a:extLst>
          </p:cNvPr>
          <p:cNvSpPr txBox="1"/>
          <p:nvPr/>
        </p:nvSpPr>
        <p:spPr bwMode="auto">
          <a:xfrm>
            <a:off x="4525010"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a:t>
            </a:r>
          </a:p>
        </p:txBody>
      </p:sp>
      <p:sp>
        <p:nvSpPr>
          <p:cNvPr id="290" name="TextBox 289">
            <a:extLst>
              <a:ext uri="{FF2B5EF4-FFF2-40B4-BE49-F238E27FC236}">
                <a16:creationId xmlns:a16="http://schemas.microsoft.com/office/drawing/2014/main" id="{ACA87A8B-341C-806B-E8D1-597524BEACA1}"/>
              </a:ext>
            </a:extLst>
          </p:cNvPr>
          <p:cNvSpPr txBox="1"/>
          <p:nvPr/>
        </p:nvSpPr>
        <p:spPr bwMode="auto">
          <a:xfrm>
            <a:off x="4834670" y="5350573"/>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a:t>
            </a:r>
          </a:p>
        </p:txBody>
      </p:sp>
      <p:sp>
        <p:nvSpPr>
          <p:cNvPr id="291" name="TextBox 290">
            <a:extLst>
              <a:ext uri="{FF2B5EF4-FFF2-40B4-BE49-F238E27FC236}">
                <a16:creationId xmlns:a16="http://schemas.microsoft.com/office/drawing/2014/main" id="{10530EF0-E786-77BE-5B49-6F103AC88102}"/>
              </a:ext>
            </a:extLst>
          </p:cNvPr>
          <p:cNvSpPr txBox="1"/>
          <p:nvPr/>
        </p:nvSpPr>
        <p:spPr bwMode="auto">
          <a:xfrm>
            <a:off x="5105057" y="5350573"/>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a:t>
            </a:r>
          </a:p>
        </p:txBody>
      </p:sp>
      <p:sp>
        <p:nvSpPr>
          <p:cNvPr id="292" name="TextBox 291">
            <a:extLst>
              <a:ext uri="{FF2B5EF4-FFF2-40B4-BE49-F238E27FC236}">
                <a16:creationId xmlns:a16="http://schemas.microsoft.com/office/drawing/2014/main" id="{65D9A09B-6FBF-A683-E6A5-CBA69B0AE106}"/>
              </a:ext>
            </a:extLst>
          </p:cNvPr>
          <p:cNvSpPr txBox="1"/>
          <p:nvPr/>
        </p:nvSpPr>
        <p:spPr bwMode="auto">
          <a:xfrm>
            <a:off x="5345947" y="5350573"/>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a:t>
            </a:r>
          </a:p>
        </p:txBody>
      </p:sp>
      <p:sp>
        <p:nvSpPr>
          <p:cNvPr id="293" name="TextBox 292">
            <a:extLst>
              <a:ext uri="{FF2B5EF4-FFF2-40B4-BE49-F238E27FC236}">
                <a16:creationId xmlns:a16="http://schemas.microsoft.com/office/drawing/2014/main" id="{17994680-9C9D-DA79-DE26-975E7129CC74}"/>
              </a:ext>
            </a:extLst>
          </p:cNvPr>
          <p:cNvSpPr txBox="1"/>
          <p:nvPr/>
        </p:nvSpPr>
        <p:spPr bwMode="auto">
          <a:xfrm>
            <a:off x="5623708" y="5350573"/>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294" name="TextBox 293">
            <a:extLst>
              <a:ext uri="{FF2B5EF4-FFF2-40B4-BE49-F238E27FC236}">
                <a16:creationId xmlns:a16="http://schemas.microsoft.com/office/drawing/2014/main" id="{463AF214-5603-5FCD-55C8-BFC568B65BAF}"/>
              </a:ext>
            </a:extLst>
          </p:cNvPr>
          <p:cNvSpPr txBox="1"/>
          <p:nvPr/>
        </p:nvSpPr>
        <p:spPr bwMode="auto">
          <a:xfrm>
            <a:off x="5863151" y="5350573"/>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sp>
        <p:nvSpPr>
          <p:cNvPr id="295" name="TextBox 294">
            <a:extLst>
              <a:ext uri="{FF2B5EF4-FFF2-40B4-BE49-F238E27FC236}">
                <a16:creationId xmlns:a16="http://schemas.microsoft.com/office/drawing/2014/main" id="{8D1FCD2F-AB68-B0CB-73DE-D3F7982BAA9B}"/>
              </a:ext>
            </a:extLst>
          </p:cNvPr>
          <p:cNvSpPr txBox="1"/>
          <p:nvPr/>
        </p:nvSpPr>
        <p:spPr bwMode="auto">
          <a:xfrm>
            <a:off x="3000380" y="4995661"/>
            <a:ext cx="20283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 From Randomization</a:t>
            </a:r>
          </a:p>
        </p:txBody>
      </p:sp>
      <p:sp>
        <p:nvSpPr>
          <p:cNvPr id="297" name="Freeform: Shape 296">
            <a:extLst>
              <a:ext uri="{FF2B5EF4-FFF2-40B4-BE49-F238E27FC236}">
                <a16:creationId xmlns:a16="http://schemas.microsoft.com/office/drawing/2014/main" id="{C4F0C7FA-0CD8-6F3F-6C57-72E1B24A7DDD}"/>
              </a:ext>
            </a:extLst>
          </p:cNvPr>
          <p:cNvSpPr/>
          <p:nvPr/>
        </p:nvSpPr>
        <p:spPr bwMode="auto">
          <a:xfrm>
            <a:off x="7017861" y="2687288"/>
            <a:ext cx="4885898" cy="2053988"/>
          </a:xfrm>
          <a:custGeom>
            <a:avLst/>
            <a:gdLst>
              <a:gd name="connsiteX0" fmla="*/ 0 w 4885898"/>
              <a:gd name="connsiteY0" fmla="*/ 0 h 2053988"/>
              <a:gd name="connsiteX1" fmla="*/ 0 w 4885898"/>
              <a:gd name="connsiteY1" fmla="*/ 2053988 h 2053988"/>
              <a:gd name="connsiteX2" fmla="*/ 4885898 w 4885898"/>
              <a:gd name="connsiteY2" fmla="*/ 2053988 h 2053988"/>
            </a:gdLst>
            <a:ahLst/>
            <a:cxnLst>
              <a:cxn ang="0">
                <a:pos x="connsiteX0" y="connsiteY0"/>
              </a:cxn>
              <a:cxn ang="0">
                <a:pos x="connsiteX1" y="connsiteY1"/>
              </a:cxn>
              <a:cxn ang="0">
                <a:pos x="connsiteX2" y="connsiteY2"/>
              </a:cxn>
            </a:cxnLst>
            <a:rect l="l" t="t" r="r" b="b"/>
            <a:pathLst>
              <a:path w="4885898" h="2053988">
                <a:moveTo>
                  <a:pt x="0" y="0"/>
                </a:moveTo>
                <a:lnTo>
                  <a:pt x="0" y="2053988"/>
                </a:lnTo>
                <a:lnTo>
                  <a:pt x="4885898" y="2053988"/>
                </a:lnTo>
              </a:path>
            </a:pathLst>
          </a:custGeom>
          <a:noFill/>
          <a:ln w="28575">
            <a:solidFill>
              <a:schemeClr val="bg1"/>
            </a:solidFill>
            <a:miter lim="800000"/>
            <a:headEnd/>
            <a:tailEnd/>
          </a:ln>
        </p:spPr>
        <p:txBody>
          <a:bodyPr rtlCol="0" anchor="ctr"/>
          <a:lstStyle/>
          <a:p>
            <a:pPr algn="ctr"/>
            <a:endParaRPr lang="en-US"/>
          </a:p>
        </p:txBody>
      </p:sp>
      <p:grpSp>
        <p:nvGrpSpPr>
          <p:cNvPr id="298" name="Group 297">
            <a:extLst>
              <a:ext uri="{FF2B5EF4-FFF2-40B4-BE49-F238E27FC236}">
                <a16:creationId xmlns:a16="http://schemas.microsoft.com/office/drawing/2014/main" id="{AF1ED83C-E117-A160-B275-858338DD86AF}"/>
              </a:ext>
            </a:extLst>
          </p:cNvPr>
          <p:cNvGrpSpPr/>
          <p:nvPr/>
        </p:nvGrpSpPr>
        <p:grpSpPr>
          <a:xfrm>
            <a:off x="6942798" y="2701001"/>
            <a:ext cx="80600" cy="2040276"/>
            <a:chOff x="286247" y="2274073"/>
            <a:chExt cx="87464" cy="1524000"/>
          </a:xfrm>
        </p:grpSpPr>
        <p:cxnSp>
          <p:nvCxnSpPr>
            <p:cNvPr id="299" name="Straight Connector 298">
              <a:extLst>
                <a:ext uri="{FF2B5EF4-FFF2-40B4-BE49-F238E27FC236}">
                  <a16:creationId xmlns:a16="http://schemas.microsoft.com/office/drawing/2014/main" id="{8C7C2859-A05A-2326-AE2C-E3D5061DB938}"/>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1446C868-17DF-D800-3576-3A00D7EDA400}"/>
                </a:ext>
              </a:extLst>
            </p:cNvPr>
            <p:cNvCxnSpPr>
              <a:cxnSpLocks/>
            </p:cNvCxnSpPr>
            <p:nvPr/>
          </p:nvCxnSpPr>
          <p:spPr bwMode="auto">
            <a:xfrm>
              <a:off x="286247" y="2426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E0D160D9-4DC6-7C03-B5C8-E25BF15D0ABD}"/>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CD6723BF-51C5-E81C-F660-F622092F78DB}"/>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B270BB3C-4718-7293-6D21-55987F54850C}"/>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1E5545FD-5FA7-2261-1701-25094371D920}"/>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D2986BE3-0518-8572-0DE9-21C69F194A24}"/>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B01B6A1F-CFA6-5EA6-8E5D-8715B26876FC}"/>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B6862F47-E187-53BA-F5B6-CA7B2EC09321}"/>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CC0A0914-1A9B-96DD-7591-73BDFD021ED0}"/>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46D7BD85-D7DC-572B-E1D6-37884208B114}"/>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310" name="TextBox 309">
            <a:extLst>
              <a:ext uri="{FF2B5EF4-FFF2-40B4-BE49-F238E27FC236}">
                <a16:creationId xmlns:a16="http://schemas.microsoft.com/office/drawing/2014/main" id="{848D69F5-D4B5-D2D8-540B-DC44097E8FB8}"/>
              </a:ext>
            </a:extLst>
          </p:cNvPr>
          <p:cNvSpPr txBox="1"/>
          <p:nvPr/>
        </p:nvSpPr>
        <p:spPr bwMode="auto">
          <a:xfrm>
            <a:off x="6559385" y="2556960"/>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1" name="TextBox 310">
            <a:extLst>
              <a:ext uri="{FF2B5EF4-FFF2-40B4-BE49-F238E27FC236}">
                <a16:creationId xmlns:a16="http://schemas.microsoft.com/office/drawing/2014/main" id="{8BB4E517-C414-98D9-587D-55874F1FD689}"/>
              </a:ext>
            </a:extLst>
          </p:cNvPr>
          <p:cNvSpPr txBox="1"/>
          <p:nvPr/>
        </p:nvSpPr>
        <p:spPr bwMode="auto">
          <a:xfrm>
            <a:off x="6650757" y="276036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90</a:t>
            </a:r>
          </a:p>
        </p:txBody>
      </p:sp>
      <p:sp>
        <p:nvSpPr>
          <p:cNvPr id="312" name="TextBox 311">
            <a:extLst>
              <a:ext uri="{FF2B5EF4-FFF2-40B4-BE49-F238E27FC236}">
                <a16:creationId xmlns:a16="http://schemas.microsoft.com/office/drawing/2014/main" id="{78C5442E-7B99-2BA9-A25F-6EE2F07DCAEE}"/>
              </a:ext>
            </a:extLst>
          </p:cNvPr>
          <p:cNvSpPr txBox="1"/>
          <p:nvPr/>
        </p:nvSpPr>
        <p:spPr bwMode="auto">
          <a:xfrm>
            <a:off x="6650757" y="296377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3" name="TextBox 312">
            <a:extLst>
              <a:ext uri="{FF2B5EF4-FFF2-40B4-BE49-F238E27FC236}">
                <a16:creationId xmlns:a16="http://schemas.microsoft.com/office/drawing/2014/main" id="{F9036B20-9ADB-A701-3EAA-B44C7F050DB2}"/>
              </a:ext>
            </a:extLst>
          </p:cNvPr>
          <p:cNvSpPr txBox="1"/>
          <p:nvPr/>
        </p:nvSpPr>
        <p:spPr bwMode="auto">
          <a:xfrm>
            <a:off x="6650757" y="316718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70</a:t>
            </a:r>
          </a:p>
        </p:txBody>
      </p:sp>
      <p:sp>
        <p:nvSpPr>
          <p:cNvPr id="314" name="TextBox 313">
            <a:extLst>
              <a:ext uri="{FF2B5EF4-FFF2-40B4-BE49-F238E27FC236}">
                <a16:creationId xmlns:a16="http://schemas.microsoft.com/office/drawing/2014/main" id="{FA43A77C-D723-AAD7-A234-B490C6484A14}"/>
              </a:ext>
            </a:extLst>
          </p:cNvPr>
          <p:cNvSpPr txBox="1"/>
          <p:nvPr/>
        </p:nvSpPr>
        <p:spPr bwMode="auto">
          <a:xfrm>
            <a:off x="6650757" y="337059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5" name="TextBox 314">
            <a:extLst>
              <a:ext uri="{FF2B5EF4-FFF2-40B4-BE49-F238E27FC236}">
                <a16:creationId xmlns:a16="http://schemas.microsoft.com/office/drawing/2014/main" id="{FD18ED45-CBED-7BAD-9A39-FF29285EF451}"/>
              </a:ext>
            </a:extLst>
          </p:cNvPr>
          <p:cNvSpPr txBox="1"/>
          <p:nvPr/>
        </p:nvSpPr>
        <p:spPr bwMode="auto">
          <a:xfrm>
            <a:off x="6650757" y="357400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p>
        </p:txBody>
      </p:sp>
      <p:sp>
        <p:nvSpPr>
          <p:cNvPr id="316" name="TextBox 315">
            <a:extLst>
              <a:ext uri="{FF2B5EF4-FFF2-40B4-BE49-F238E27FC236}">
                <a16:creationId xmlns:a16="http://schemas.microsoft.com/office/drawing/2014/main" id="{76010EB9-6BE2-4932-2606-B62DD12EA0BD}"/>
              </a:ext>
            </a:extLst>
          </p:cNvPr>
          <p:cNvSpPr txBox="1"/>
          <p:nvPr/>
        </p:nvSpPr>
        <p:spPr bwMode="auto">
          <a:xfrm>
            <a:off x="6650757" y="377741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7" name="TextBox 316">
            <a:extLst>
              <a:ext uri="{FF2B5EF4-FFF2-40B4-BE49-F238E27FC236}">
                <a16:creationId xmlns:a16="http://schemas.microsoft.com/office/drawing/2014/main" id="{CFF378D9-C6FC-BC85-FBE0-20E763441FEE}"/>
              </a:ext>
            </a:extLst>
          </p:cNvPr>
          <p:cNvSpPr txBox="1"/>
          <p:nvPr/>
        </p:nvSpPr>
        <p:spPr bwMode="auto">
          <a:xfrm>
            <a:off x="6650757" y="398082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318" name="TextBox 317">
            <a:extLst>
              <a:ext uri="{FF2B5EF4-FFF2-40B4-BE49-F238E27FC236}">
                <a16:creationId xmlns:a16="http://schemas.microsoft.com/office/drawing/2014/main" id="{3BF0DB00-5FA1-4322-0A67-554F1D41CA80}"/>
              </a:ext>
            </a:extLst>
          </p:cNvPr>
          <p:cNvSpPr txBox="1"/>
          <p:nvPr/>
        </p:nvSpPr>
        <p:spPr bwMode="auto">
          <a:xfrm>
            <a:off x="6650757" y="418423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19" name="TextBox 318">
            <a:extLst>
              <a:ext uri="{FF2B5EF4-FFF2-40B4-BE49-F238E27FC236}">
                <a16:creationId xmlns:a16="http://schemas.microsoft.com/office/drawing/2014/main" id="{1A7B629E-EFCE-5532-731F-2AB8A6BE1749}"/>
              </a:ext>
            </a:extLst>
          </p:cNvPr>
          <p:cNvSpPr txBox="1"/>
          <p:nvPr/>
        </p:nvSpPr>
        <p:spPr bwMode="auto">
          <a:xfrm>
            <a:off x="6650757" y="438764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320" name="TextBox 319">
            <a:extLst>
              <a:ext uri="{FF2B5EF4-FFF2-40B4-BE49-F238E27FC236}">
                <a16:creationId xmlns:a16="http://schemas.microsoft.com/office/drawing/2014/main" id="{968DF241-2EFC-170D-6E0A-E8A38FD351E6}"/>
              </a:ext>
            </a:extLst>
          </p:cNvPr>
          <p:cNvSpPr txBox="1"/>
          <p:nvPr/>
        </p:nvSpPr>
        <p:spPr bwMode="auto">
          <a:xfrm>
            <a:off x="6742128" y="459105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321" name="Group 320">
            <a:extLst>
              <a:ext uri="{FF2B5EF4-FFF2-40B4-BE49-F238E27FC236}">
                <a16:creationId xmlns:a16="http://schemas.microsoft.com/office/drawing/2014/main" id="{6447B081-5F83-8CC4-B043-34340047EE9F}"/>
              </a:ext>
            </a:extLst>
          </p:cNvPr>
          <p:cNvGrpSpPr/>
          <p:nvPr/>
        </p:nvGrpSpPr>
        <p:grpSpPr>
          <a:xfrm rot="5400000">
            <a:off x="8267000" y="3481504"/>
            <a:ext cx="75326" cy="2571606"/>
            <a:chOff x="286247" y="2274073"/>
            <a:chExt cx="87464" cy="1524000"/>
          </a:xfrm>
        </p:grpSpPr>
        <p:cxnSp>
          <p:nvCxnSpPr>
            <p:cNvPr id="322" name="Straight Connector 321">
              <a:extLst>
                <a:ext uri="{FF2B5EF4-FFF2-40B4-BE49-F238E27FC236}">
                  <a16:creationId xmlns:a16="http://schemas.microsoft.com/office/drawing/2014/main" id="{32D52A85-81F0-1542-5D1F-C6D8AA33132C}"/>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BE9CC57A-7B4E-B7FD-06C5-AD6C266F33A5}"/>
                </a:ext>
              </a:extLst>
            </p:cNvPr>
            <p:cNvCxnSpPr>
              <a:cxnSpLocks/>
            </p:cNvCxnSpPr>
            <p:nvPr/>
          </p:nvCxnSpPr>
          <p:spPr bwMode="auto">
            <a:xfrm>
              <a:off x="286247" y="2426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A6D8DDDA-CB02-9462-CE94-2AEDCD42D99C}"/>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C0B80000-4C25-5C06-AA9B-06766833265D}"/>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9E2716A7-D351-D13D-D959-858C1FBA3F77}"/>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4CB61319-8DC7-6A4A-62CA-0EE2C6785ACF}"/>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6B0F0EA9-734A-81B2-FA88-4F4E1A3146B8}"/>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DF5D74B0-D298-6FE7-5C64-97CFA592D4E4}"/>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67186279-33DB-8D47-5E69-9D1743A2CA89}"/>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1C747607-B6DF-1CF9-51B4-869855A720B9}"/>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2474D066-8870-3705-CA0D-245A2CDEA8C8}"/>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grpSp>
        <p:nvGrpSpPr>
          <p:cNvPr id="333" name="Group 332">
            <a:extLst>
              <a:ext uri="{FF2B5EF4-FFF2-40B4-BE49-F238E27FC236}">
                <a16:creationId xmlns:a16="http://schemas.microsoft.com/office/drawing/2014/main" id="{BFBAB5FF-3FF2-2099-4C67-9D0F4640C30F}"/>
              </a:ext>
            </a:extLst>
          </p:cNvPr>
          <p:cNvGrpSpPr/>
          <p:nvPr/>
        </p:nvGrpSpPr>
        <p:grpSpPr>
          <a:xfrm rot="5400000">
            <a:off x="10837203" y="3738665"/>
            <a:ext cx="75326" cy="2057284"/>
            <a:chOff x="286247" y="2578873"/>
            <a:chExt cx="87464" cy="1219200"/>
          </a:xfrm>
        </p:grpSpPr>
        <p:cxnSp>
          <p:nvCxnSpPr>
            <p:cNvPr id="334" name="Straight Connector 333">
              <a:extLst>
                <a:ext uri="{FF2B5EF4-FFF2-40B4-BE49-F238E27FC236}">
                  <a16:creationId xmlns:a16="http://schemas.microsoft.com/office/drawing/2014/main" id="{1CDC23BC-F263-B241-C9F2-CDB07E017003}"/>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D7260232-3952-70AA-7927-DF021FF71E90}"/>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FB55067D-7526-A56B-C252-48AC5A3F0F59}"/>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CFA1C465-1728-3EFA-FBBD-73F923E1D0D6}"/>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8AB00B3C-81F5-E026-B445-ED7E43AE863B}"/>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5E373A28-4CD6-F064-81EA-198A8AC3299D}"/>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9EB3A754-59B0-13DC-AFE2-C9B5080C8775}"/>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163A6777-0239-8CC6-9931-69C366762BAA}"/>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C321BDF1-AE12-1828-1A3A-4DA2026CFE45}"/>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343" name="TextBox 342">
            <a:extLst>
              <a:ext uri="{FF2B5EF4-FFF2-40B4-BE49-F238E27FC236}">
                <a16:creationId xmlns:a16="http://schemas.microsoft.com/office/drawing/2014/main" id="{833726B7-4200-3CF6-1494-7F8804BEFCA1}"/>
              </a:ext>
            </a:extLst>
          </p:cNvPr>
          <p:cNvSpPr txBox="1"/>
          <p:nvPr/>
        </p:nvSpPr>
        <p:spPr bwMode="auto">
          <a:xfrm>
            <a:off x="6887704" y="475623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44" name="TextBox 343">
            <a:extLst>
              <a:ext uri="{FF2B5EF4-FFF2-40B4-BE49-F238E27FC236}">
                <a16:creationId xmlns:a16="http://schemas.microsoft.com/office/drawing/2014/main" id="{6352CBB6-0E2E-4652-EFC2-E9AEAA36237A}"/>
              </a:ext>
            </a:extLst>
          </p:cNvPr>
          <p:cNvSpPr txBox="1"/>
          <p:nvPr/>
        </p:nvSpPr>
        <p:spPr bwMode="auto">
          <a:xfrm>
            <a:off x="7666928" y="475623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345" name="TextBox 344">
            <a:extLst>
              <a:ext uri="{FF2B5EF4-FFF2-40B4-BE49-F238E27FC236}">
                <a16:creationId xmlns:a16="http://schemas.microsoft.com/office/drawing/2014/main" id="{FBE5860F-6FAD-4C13-CDC1-E0AE23810ABD}"/>
              </a:ext>
            </a:extLst>
          </p:cNvPr>
          <p:cNvSpPr txBox="1"/>
          <p:nvPr/>
        </p:nvSpPr>
        <p:spPr bwMode="auto">
          <a:xfrm>
            <a:off x="8367172"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46" name="TextBox 345">
            <a:extLst>
              <a:ext uri="{FF2B5EF4-FFF2-40B4-BE49-F238E27FC236}">
                <a16:creationId xmlns:a16="http://schemas.microsoft.com/office/drawing/2014/main" id="{3334944A-0D74-C1AC-F5A2-1ED096340E9A}"/>
              </a:ext>
            </a:extLst>
          </p:cNvPr>
          <p:cNvSpPr txBox="1"/>
          <p:nvPr/>
        </p:nvSpPr>
        <p:spPr bwMode="auto">
          <a:xfrm>
            <a:off x="9138526"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347" name="TextBox 346">
            <a:extLst>
              <a:ext uri="{FF2B5EF4-FFF2-40B4-BE49-F238E27FC236}">
                <a16:creationId xmlns:a16="http://schemas.microsoft.com/office/drawing/2014/main" id="{08945C1D-2CE6-81AC-F3BA-0A5751388D9A}"/>
              </a:ext>
            </a:extLst>
          </p:cNvPr>
          <p:cNvSpPr txBox="1"/>
          <p:nvPr/>
        </p:nvSpPr>
        <p:spPr bwMode="auto">
          <a:xfrm>
            <a:off x="9936639"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48" name="TextBox 347">
            <a:extLst>
              <a:ext uri="{FF2B5EF4-FFF2-40B4-BE49-F238E27FC236}">
                <a16:creationId xmlns:a16="http://schemas.microsoft.com/office/drawing/2014/main" id="{5C181F81-7103-EF2C-FC83-35E270E02629}"/>
              </a:ext>
            </a:extLst>
          </p:cNvPr>
          <p:cNvSpPr txBox="1"/>
          <p:nvPr/>
        </p:nvSpPr>
        <p:spPr bwMode="auto">
          <a:xfrm>
            <a:off x="10715649"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349" name="TextBox 348">
            <a:extLst>
              <a:ext uri="{FF2B5EF4-FFF2-40B4-BE49-F238E27FC236}">
                <a16:creationId xmlns:a16="http://schemas.microsoft.com/office/drawing/2014/main" id="{1D18E890-D749-2E81-A36A-DB6630679EE5}"/>
              </a:ext>
            </a:extLst>
          </p:cNvPr>
          <p:cNvSpPr txBox="1"/>
          <p:nvPr/>
        </p:nvSpPr>
        <p:spPr bwMode="auto">
          <a:xfrm>
            <a:off x="11471552"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50" name="TextBox 349">
            <a:extLst>
              <a:ext uri="{FF2B5EF4-FFF2-40B4-BE49-F238E27FC236}">
                <a16:creationId xmlns:a16="http://schemas.microsoft.com/office/drawing/2014/main" id="{B2A94030-84B4-68D2-80DF-D776D2BFE641}"/>
              </a:ext>
            </a:extLst>
          </p:cNvPr>
          <p:cNvSpPr txBox="1"/>
          <p:nvPr/>
        </p:nvSpPr>
        <p:spPr bwMode="auto">
          <a:xfrm>
            <a:off x="11734634"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38</a:t>
            </a:r>
          </a:p>
        </p:txBody>
      </p:sp>
      <p:sp>
        <p:nvSpPr>
          <p:cNvPr id="351" name="TextBox 350">
            <a:extLst>
              <a:ext uri="{FF2B5EF4-FFF2-40B4-BE49-F238E27FC236}">
                <a16:creationId xmlns:a16="http://schemas.microsoft.com/office/drawing/2014/main" id="{492A05F4-516D-39E5-6D3F-1E41BF622737}"/>
              </a:ext>
            </a:extLst>
          </p:cNvPr>
          <p:cNvSpPr txBox="1"/>
          <p:nvPr/>
        </p:nvSpPr>
        <p:spPr bwMode="auto">
          <a:xfrm>
            <a:off x="7149287" y="475623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p>
        </p:txBody>
      </p:sp>
      <p:sp>
        <p:nvSpPr>
          <p:cNvPr id="352" name="TextBox 351">
            <a:extLst>
              <a:ext uri="{FF2B5EF4-FFF2-40B4-BE49-F238E27FC236}">
                <a16:creationId xmlns:a16="http://schemas.microsoft.com/office/drawing/2014/main" id="{F21C99F4-9D08-B038-E979-B104AD105E30}"/>
              </a:ext>
            </a:extLst>
          </p:cNvPr>
          <p:cNvSpPr txBox="1"/>
          <p:nvPr/>
        </p:nvSpPr>
        <p:spPr bwMode="auto">
          <a:xfrm>
            <a:off x="7928510" y="475623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353" name="TextBox 352">
            <a:extLst>
              <a:ext uri="{FF2B5EF4-FFF2-40B4-BE49-F238E27FC236}">
                <a16:creationId xmlns:a16="http://schemas.microsoft.com/office/drawing/2014/main" id="{82E433AC-5A9E-DA71-1041-ECA04B7C04B6}"/>
              </a:ext>
            </a:extLst>
          </p:cNvPr>
          <p:cNvSpPr txBox="1"/>
          <p:nvPr/>
        </p:nvSpPr>
        <p:spPr bwMode="auto">
          <a:xfrm>
            <a:off x="7404045" y="475623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a:t>
            </a:r>
          </a:p>
        </p:txBody>
      </p:sp>
      <p:sp>
        <p:nvSpPr>
          <p:cNvPr id="354" name="TextBox 353">
            <a:extLst>
              <a:ext uri="{FF2B5EF4-FFF2-40B4-BE49-F238E27FC236}">
                <a16:creationId xmlns:a16="http://schemas.microsoft.com/office/drawing/2014/main" id="{28F0FD8A-B19F-F4DD-B768-4AC3C33C801A}"/>
              </a:ext>
            </a:extLst>
          </p:cNvPr>
          <p:cNvSpPr txBox="1"/>
          <p:nvPr/>
        </p:nvSpPr>
        <p:spPr bwMode="auto">
          <a:xfrm>
            <a:off x="8116964"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355" name="TextBox 354">
            <a:extLst>
              <a:ext uri="{FF2B5EF4-FFF2-40B4-BE49-F238E27FC236}">
                <a16:creationId xmlns:a16="http://schemas.microsoft.com/office/drawing/2014/main" id="{B858BF5F-E674-6615-7FFC-1F64DB136F98}"/>
              </a:ext>
            </a:extLst>
          </p:cNvPr>
          <p:cNvSpPr txBox="1"/>
          <p:nvPr/>
        </p:nvSpPr>
        <p:spPr bwMode="auto">
          <a:xfrm>
            <a:off x="8874414"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356" name="TextBox 355">
            <a:extLst>
              <a:ext uri="{FF2B5EF4-FFF2-40B4-BE49-F238E27FC236}">
                <a16:creationId xmlns:a16="http://schemas.microsoft.com/office/drawing/2014/main" id="{5BE5B8E8-D19D-2347-DA49-53D821274DFB}"/>
              </a:ext>
            </a:extLst>
          </p:cNvPr>
          <p:cNvSpPr txBox="1"/>
          <p:nvPr/>
        </p:nvSpPr>
        <p:spPr bwMode="auto">
          <a:xfrm>
            <a:off x="8624206"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14</a:t>
            </a:r>
          </a:p>
        </p:txBody>
      </p:sp>
      <p:sp>
        <p:nvSpPr>
          <p:cNvPr id="357" name="TextBox 356">
            <a:extLst>
              <a:ext uri="{FF2B5EF4-FFF2-40B4-BE49-F238E27FC236}">
                <a16:creationId xmlns:a16="http://schemas.microsoft.com/office/drawing/2014/main" id="{F9AA0249-AD4B-C053-BF6F-2A726B47E836}"/>
              </a:ext>
            </a:extLst>
          </p:cNvPr>
          <p:cNvSpPr txBox="1"/>
          <p:nvPr/>
        </p:nvSpPr>
        <p:spPr bwMode="auto">
          <a:xfrm>
            <a:off x="9393003"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58" name="TextBox 357">
            <a:extLst>
              <a:ext uri="{FF2B5EF4-FFF2-40B4-BE49-F238E27FC236}">
                <a16:creationId xmlns:a16="http://schemas.microsoft.com/office/drawing/2014/main" id="{9C74EA95-6BF9-2A02-A722-D13DBD21C328}"/>
              </a:ext>
            </a:extLst>
          </p:cNvPr>
          <p:cNvSpPr txBox="1"/>
          <p:nvPr/>
        </p:nvSpPr>
        <p:spPr bwMode="auto">
          <a:xfrm>
            <a:off x="9661409"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22</a:t>
            </a:r>
          </a:p>
        </p:txBody>
      </p:sp>
      <p:sp>
        <p:nvSpPr>
          <p:cNvPr id="359" name="TextBox 358">
            <a:extLst>
              <a:ext uri="{FF2B5EF4-FFF2-40B4-BE49-F238E27FC236}">
                <a16:creationId xmlns:a16="http://schemas.microsoft.com/office/drawing/2014/main" id="{100BF7D5-11C6-44CF-675B-63C494E4B492}"/>
              </a:ext>
            </a:extLst>
          </p:cNvPr>
          <p:cNvSpPr txBox="1"/>
          <p:nvPr/>
        </p:nvSpPr>
        <p:spPr bwMode="auto">
          <a:xfrm>
            <a:off x="10189122"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26</a:t>
            </a:r>
          </a:p>
        </p:txBody>
      </p:sp>
      <p:sp>
        <p:nvSpPr>
          <p:cNvPr id="360" name="TextBox 359">
            <a:extLst>
              <a:ext uri="{FF2B5EF4-FFF2-40B4-BE49-F238E27FC236}">
                <a16:creationId xmlns:a16="http://schemas.microsoft.com/office/drawing/2014/main" id="{F51A12A6-A22C-9AEA-9003-186D25A7C898}"/>
              </a:ext>
            </a:extLst>
          </p:cNvPr>
          <p:cNvSpPr txBox="1"/>
          <p:nvPr/>
        </p:nvSpPr>
        <p:spPr bwMode="auto">
          <a:xfrm>
            <a:off x="10443880"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28</a:t>
            </a:r>
          </a:p>
        </p:txBody>
      </p:sp>
      <p:sp>
        <p:nvSpPr>
          <p:cNvPr id="361" name="TextBox 360">
            <a:extLst>
              <a:ext uri="{FF2B5EF4-FFF2-40B4-BE49-F238E27FC236}">
                <a16:creationId xmlns:a16="http://schemas.microsoft.com/office/drawing/2014/main" id="{7B10ABAD-1228-2120-E90D-72DFBB9DDFB7}"/>
              </a:ext>
            </a:extLst>
          </p:cNvPr>
          <p:cNvSpPr txBox="1"/>
          <p:nvPr/>
        </p:nvSpPr>
        <p:spPr bwMode="auto">
          <a:xfrm>
            <a:off x="10949935"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362" name="TextBox 361">
            <a:extLst>
              <a:ext uri="{FF2B5EF4-FFF2-40B4-BE49-F238E27FC236}">
                <a16:creationId xmlns:a16="http://schemas.microsoft.com/office/drawing/2014/main" id="{B446C309-E49B-8592-7E95-8AB780DCD783}"/>
              </a:ext>
            </a:extLst>
          </p:cNvPr>
          <p:cNvSpPr txBox="1"/>
          <p:nvPr/>
        </p:nvSpPr>
        <p:spPr bwMode="auto">
          <a:xfrm>
            <a:off x="11194830" y="47562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34</a:t>
            </a:r>
          </a:p>
        </p:txBody>
      </p:sp>
      <p:sp>
        <p:nvSpPr>
          <p:cNvPr id="363" name="TextBox 362">
            <a:extLst>
              <a:ext uri="{FF2B5EF4-FFF2-40B4-BE49-F238E27FC236}">
                <a16:creationId xmlns:a16="http://schemas.microsoft.com/office/drawing/2014/main" id="{791BAE95-9CD4-0122-ADBB-8D92B600310D}"/>
              </a:ext>
            </a:extLst>
          </p:cNvPr>
          <p:cNvSpPr txBox="1"/>
          <p:nvPr/>
        </p:nvSpPr>
        <p:spPr bwMode="auto">
          <a:xfrm>
            <a:off x="8421026" y="4993203"/>
            <a:ext cx="20283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 From Randomization</a:t>
            </a:r>
          </a:p>
        </p:txBody>
      </p:sp>
      <p:grpSp>
        <p:nvGrpSpPr>
          <p:cNvPr id="395" name="Group 394">
            <a:extLst>
              <a:ext uri="{FF2B5EF4-FFF2-40B4-BE49-F238E27FC236}">
                <a16:creationId xmlns:a16="http://schemas.microsoft.com/office/drawing/2014/main" id="{2EED5642-3CB1-3F0C-291C-76CC51CC36C2}"/>
              </a:ext>
            </a:extLst>
          </p:cNvPr>
          <p:cNvGrpSpPr/>
          <p:nvPr/>
        </p:nvGrpSpPr>
        <p:grpSpPr>
          <a:xfrm>
            <a:off x="7027545" y="2712720"/>
            <a:ext cx="4328160" cy="1828800"/>
            <a:chOff x="7189470" y="2636520"/>
            <a:chExt cx="4328160" cy="1828800"/>
          </a:xfrm>
        </p:grpSpPr>
        <p:sp>
          <p:nvSpPr>
            <p:cNvPr id="364" name="Freeform: Shape 363">
              <a:extLst>
                <a:ext uri="{FF2B5EF4-FFF2-40B4-BE49-F238E27FC236}">
                  <a16:creationId xmlns:a16="http://schemas.microsoft.com/office/drawing/2014/main" id="{0C2D144A-2F88-8CC9-C75B-B80AF1AE812B}"/>
                </a:ext>
              </a:extLst>
            </p:cNvPr>
            <p:cNvSpPr/>
            <p:nvPr/>
          </p:nvSpPr>
          <p:spPr bwMode="auto">
            <a:xfrm>
              <a:off x="7189470" y="2636520"/>
              <a:ext cx="4328160" cy="1828800"/>
            </a:xfrm>
            <a:custGeom>
              <a:avLst/>
              <a:gdLst>
                <a:gd name="connsiteX0" fmla="*/ 4328160 w 4328160"/>
                <a:gd name="connsiteY0" fmla="*/ 1828800 h 1828800"/>
                <a:gd name="connsiteX1" fmla="*/ 4328160 w 4328160"/>
                <a:gd name="connsiteY1" fmla="*/ 1596390 h 1828800"/>
                <a:gd name="connsiteX2" fmla="*/ 3878580 w 4328160"/>
                <a:gd name="connsiteY2" fmla="*/ 1596390 h 1828800"/>
                <a:gd name="connsiteX3" fmla="*/ 3878580 w 4328160"/>
                <a:gd name="connsiteY3" fmla="*/ 1531620 h 1828800"/>
                <a:gd name="connsiteX4" fmla="*/ 3619500 w 4328160"/>
                <a:gd name="connsiteY4" fmla="*/ 1531620 h 1828800"/>
                <a:gd name="connsiteX5" fmla="*/ 3619500 w 4328160"/>
                <a:gd name="connsiteY5" fmla="*/ 1489710 h 1828800"/>
                <a:gd name="connsiteX6" fmla="*/ 3276600 w 4328160"/>
                <a:gd name="connsiteY6" fmla="*/ 1489710 h 1828800"/>
                <a:gd name="connsiteX7" fmla="*/ 3276600 w 4328160"/>
                <a:gd name="connsiteY7" fmla="*/ 1451610 h 1828800"/>
                <a:gd name="connsiteX8" fmla="*/ 2914650 w 4328160"/>
                <a:gd name="connsiteY8" fmla="*/ 1451610 h 1828800"/>
                <a:gd name="connsiteX9" fmla="*/ 2914650 w 4328160"/>
                <a:gd name="connsiteY9" fmla="*/ 1390650 h 1828800"/>
                <a:gd name="connsiteX10" fmla="*/ 2560320 w 4328160"/>
                <a:gd name="connsiteY10" fmla="*/ 1390650 h 1828800"/>
                <a:gd name="connsiteX11" fmla="*/ 2560320 w 4328160"/>
                <a:gd name="connsiteY11" fmla="*/ 1348740 h 1828800"/>
                <a:gd name="connsiteX12" fmla="*/ 2522220 w 4328160"/>
                <a:gd name="connsiteY12" fmla="*/ 1348740 h 1828800"/>
                <a:gd name="connsiteX13" fmla="*/ 2522220 w 4328160"/>
                <a:gd name="connsiteY13" fmla="*/ 1322070 h 1828800"/>
                <a:gd name="connsiteX14" fmla="*/ 2442210 w 4328160"/>
                <a:gd name="connsiteY14" fmla="*/ 1322070 h 1828800"/>
                <a:gd name="connsiteX15" fmla="*/ 2442210 w 4328160"/>
                <a:gd name="connsiteY15" fmla="*/ 1295400 h 1828800"/>
                <a:gd name="connsiteX16" fmla="*/ 2247900 w 4328160"/>
                <a:gd name="connsiteY16" fmla="*/ 1295400 h 1828800"/>
                <a:gd name="connsiteX17" fmla="*/ 2247900 w 4328160"/>
                <a:gd name="connsiteY17" fmla="*/ 1276350 h 1828800"/>
                <a:gd name="connsiteX18" fmla="*/ 2202180 w 4328160"/>
                <a:gd name="connsiteY18" fmla="*/ 1276350 h 1828800"/>
                <a:gd name="connsiteX19" fmla="*/ 2202180 w 4328160"/>
                <a:gd name="connsiteY19" fmla="*/ 1257300 h 1828800"/>
                <a:gd name="connsiteX20" fmla="*/ 2171700 w 4328160"/>
                <a:gd name="connsiteY20" fmla="*/ 1257300 h 1828800"/>
                <a:gd name="connsiteX21" fmla="*/ 2171700 w 4328160"/>
                <a:gd name="connsiteY21" fmla="*/ 1234440 h 1828800"/>
                <a:gd name="connsiteX22" fmla="*/ 1851660 w 4328160"/>
                <a:gd name="connsiteY22" fmla="*/ 1234440 h 1828800"/>
                <a:gd name="connsiteX23" fmla="*/ 1851660 w 4328160"/>
                <a:gd name="connsiteY23" fmla="*/ 1207770 h 1828800"/>
                <a:gd name="connsiteX24" fmla="*/ 1828800 w 4328160"/>
                <a:gd name="connsiteY24" fmla="*/ 1207770 h 1828800"/>
                <a:gd name="connsiteX25" fmla="*/ 1828800 w 4328160"/>
                <a:gd name="connsiteY25" fmla="*/ 1154430 h 1828800"/>
                <a:gd name="connsiteX26" fmla="*/ 1699260 w 4328160"/>
                <a:gd name="connsiteY26" fmla="*/ 1154430 h 1828800"/>
                <a:gd name="connsiteX27" fmla="*/ 1699260 w 4328160"/>
                <a:gd name="connsiteY27" fmla="*/ 1146810 h 1828800"/>
                <a:gd name="connsiteX28" fmla="*/ 1607820 w 4328160"/>
                <a:gd name="connsiteY28" fmla="*/ 1146810 h 1828800"/>
                <a:gd name="connsiteX29" fmla="*/ 1607820 w 4328160"/>
                <a:gd name="connsiteY29" fmla="*/ 1131570 h 1828800"/>
                <a:gd name="connsiteX30" fmla="*/ 1504950 w 4328160"/>
                <a:gd name="connsiteY30" fmla="*/ 1131570 h 1828800"/>
                <a:gd name="connsiteX31" fmla="*/ 1504950 w 4328160"/>
                <a:gd name="connsiteY31" fmla="*/ 1131570 h 1828800"/>
                <a:gd name="connsiteX32" fmla="*/ 1504950 w 4328160"/>
                <a:gd name="connsiteY32" fmla="*/ 1082040 h 1828800"/>
                <a:gd name="connsiteX33" fmla="*/ 1352550 w 4328160"/>
                <a:gd name="connsiteY33" fmla="*/ 1082040 h 1828800"/>
                <a:gd name="connsiteX34" fmla="*/ 1352550 w 4328160"/>
                <a:gd name="connsiteY34" fmla="*/ 1066800 h 1828800"/>
                <a:gd name="connsiteX35" fmla="*/ 1291590 w 4328160"/>
                <a:gd name="connsiteY35" fmla="*/ 1066800 h 1828800"/>
                <a:gd name="connsiteX36" fmla="*/ 1291590 w 4328160"/>
                <a:gd name="connsiteY36" fmla="*/ 1047750 h 1828800"/>
                <a:gd name="connsiteX37" fmla="*/ 1253490 w 4328160"/>
                <a:gd name="connsiteY37" fmla="*/ 1047750 h 1828800"/>
                <a:gd name="connsiteX38" fmla="*/ 1253490 w 4328160"/>
                <a:gd name="connsiteY38" fmla="*/ 1002030 h 1828800"/>
                <a:gd name="connsiteX39" fmla="*/ 1230630 w 4328160"/>
                <a:gd name="connsiteY39" fmla="*/ 1002030 h 1828800"/>
                <a:gd name="connsiteX40" fmla="*/ 1230630 w 4328160"/>
                <a:gd name="connsiteY40" fmla="*/ 952500 h 1828800"/>
                <a:gd name="connsiteX41" fmla="*/ 1215390 w 4328160"/>
                <a:gd name="connsiteY41" fmla="*/ 952500 h 1828800"/>
                <a:gd name="connsiteX42" fmla="*/ 1215390 w 4328160"/>
                <a:gd name="connsiteY42" fmla="*/ 849630 h 1828800"/>
                <a:gd name="connsiteX43" fmla="*/ 1135380 w 4328160"/>
                <a:gd name="connsiteY43" fmla="*/ 849630 h 1828800"/>
                <a:gd name="connsiteX44" fmla="*/ 1135380 w 4328160"/>
                <a:gd name="connsiteY44" fmla="*/ 822960 h 1828800"/>
                <a:gd name="connsiteX45" fmla="*/ 1051560 w 4328160"/>
                <a:gd name="connsiteY45" fmla="*/ 822960 h 1828800"/>
                <a:gd name="connsiteX46" fmla="*/ 1051560 w 4328160"/>
                <a:gd name="connsiteY46" fmla="*/ 781050 h 1828800"/>
                <a:gd name="connsiteX47" fmla="*/ 1002030 w 4328160"/>
                <a:gd name="connsiteY47" fmla="*/ 781050 h 1828800"/>
                <a:gd name="connsiteX48" fmla="*/ 1002030 w 4328160"/>
                <a:gd name="connsiteY48" fmla="*/ 758190 h 1828800"/>
                <a:gd name="connsiteX49" fmla="*/ 975360 w 4328160"/>
                <a:gd name="connsiteY49" fmla="*/ 758190 h 1828800"/>
                <a:gd name="connsiteX50" fmla="*/ 975360 w 4328160"/>
                <a:gd name="connsiteY50" fmla="*/ 716280 h 1828800"/>
                <a:gd name="connsiteX51" fmla="*/ 967740 w 4328160"/>
                <a:gd name="connsiteY51" fmla="*/ 716280 h 1828800"/>
                <a:gd name="connsiteX52" fmla="*/ 967740 w 4328160"/>
                <a:gd name="connsiteY52" fmla="*/ 670560 h 1828800"/>
                <a:gd name="connsiteX53" fmla="*/ 948690 w 4328160"/>
                <a:gd name="connsiteY53" fmla="*/ 670560 h 1828800"/>
                <a:gd name="connsiteX54" fmla="*/ 948690 w 4328160"/>
                <a:gd name="connsiteY54" fmla="*/ 628650 h 1828800"/>
                <a:gd name="connsiteX55" fmla="*/ 933450 w 4328160"/>
                <a:gd name="connsiteY55" fmla="*/ 628650 h 1828800"/>
                <a:gd name="connsiteX56" fmla="*/ 933450 w 4328160"/>
                <a:gd name="connsiteY56" fmla="*/ 590550 h 1828800"/>
                <a:gd name="connsiteX57" fmla="*/ 887730 w 4328160"/>
                <a:gd name="connsiteY57" fmla="*/ 590550 h 1828800"/>
                <a:gd name="connsiteX58" fmla="*/ 887730 w 4328160"/>
                <a:gd name="connsiteY58" fmla="*/ 567690 h 1828800"/>
                <a:gd name="connsiteX59" fmla="*/ 857250 w 4328160"/>
                <a:gd name="connsiteY59" fmla="*/ 567690 h 1828800"/>
                <a:gd name="connsiteX60" fmla="*/ 857250 w 4328160"/>
                <a:gd name="connsiteY60" fmla="*/ 552450 h 1828800"/>
                <a:gd name="connsiteX61" fmla="*/ 792480 w 4328160"/>
                <a:gd name="connsiteY61" fmla="*/ 552450 h 1828800"/>
                <a:gd name="connsiteX62" fmla="*/ 792480 w 4328160"/>
                <a:gd name="connsiteY62" fmla="*/ 541020 h 1828800"/>
                <a:gd name="connsiteX63" fmla="*/ 762000 w 4328160"/>
                <a:gd name="connsiteY63" fmla="*/ 541020 h 1828800"/>
                <a:gd name="connsiteX64" fmla="*/ 762000 w 4328160"/>
                <a:gd name="connsiteY64" fmla="*/ 518160 h 1828800"/>
                <a:gd name="connsiteX65" fmla="*/ 723900 w 4328160"/>
                <a:gd name="connsiteY65" fmla="*/ 518160 h 1828800"/>
                <a:gd name="connsiteX66" fmla="*/ 723900 w 4328160"/>
                <a:gd name="connsiteY66" fmla="*/ 487680 h 1828800"/>
                <a:gd name="connsiteX67" fmla="*/ 697230 w 4328160"/>
                <a:gd name="connsiteY67" fmla="*/ 487680 h 1828800"/>
                <a:gd name="connsiteX68" fmla="*/ 697230 w 4328160"/>
                <a:gd name="connsiteY68" fmla="*/ 361950 h 1828800"/>
                <a:gd name="connsiteX69" fmla="*/ 674370 w 4328160"/>
                <a:gd name="connsiteY69" fmla="*/ 361950 h 1828800"/>
                <a:gd name="connsiteX70" fmla="*/ 674370 w 4328160"/>
                <a:gd name="connsiteY70" fmla="*/ 335280 h 1828800"/>
                <a:gd name="connsiteX71" fmla="*/ 655320 w 4328160"/>
                <a:gd name="connsiteY71" fmla="*/ 335280 h 1828800"/>
                <a:gd name="connsiteX72" fmla="*/ 655320 w 4328160"/>
                <a:gd name="connsiteY72" fmla="*/ 316230 h 1828800"/>
                <a:gd name="connsiteX73" fmla="*/ 621030 w 4328160"/>
                <a:gd name="connsiteY73" fmla="*/ 316230 h 1828800"/>
                <a:gd name="connsiteX74" fmla="*/ 621030 w 4328160"/>
                <a:gd name="connsiteY74" fmla="*/ 293370 h 1828800"/>
                <a:gd name="connsiteX75" fmla="*/ 601980 w 4328160"/>
                <a:gd name="connsiteY75" fmla="*/ 293370 h 1828800"/>
                <a:gd name="connsiteX76" fmla="*/ 601980 w 4328160"/>
                <a:gd name="connsiteY76" fmla="*/ 270510 h 1828800"/>
                <a:gd name="connsiteX77" fmla="*/ 560070 w 4328160"/>
                <a:gd name="connsiteY77" fmla="*/ 270510 h 1828800"/>
                <a:gd name="connsiteX78" fmla="*/ 560070 w 4328160"/>
                <a:gd name="connsiteY78" fmla="*/ 251460 h 1828800"/>
                <a:gd name="connsiteX79" fmla="*/ 541020 w 4328160"/>
                <a:gd name="connsiteY79" fmla="*/ 251460 h 1828800"/>
                <a:gd name="connsiteX80" fmla="*/ 541020 w 4328160"/>
                <a:gd name="connsiteY80" fmla="*/ 236220 h 1828800"/>
                <a:gd name="connsiteX81" fmla="*/ 506730 w 4328160"/>
                <a:gd name="connsiteY81" fmla="*/ 236220 h 1828800"/>
                <a:gd name="connsiteX82" fmla="*/ 506730 w 4328160"/>
                <a:gd name="connsiteY82" fmla="*/ 198120 h 1828800"/>
                <a:gd name="connsiteX83" fmla="*/ 365760 w 4328160"/>
                <a:gd name="connsiteY83" fmla="*/ 198120 h 1828800"/>
                <a:gd name="connsiteX84" fmla="*/ 365760 w 4328160"/>
                <a:gd name="connsiteY84" fmla="*/ 163830 h 1828800"/>
                <a:gd name="connsiteX85" fmla="*/ 342900 w 4328160"/>
                <a:gd name="connsiteY85" fmla="*/ 163830 h 1828800"/>
                <a:gd name="connsiteX86" fmla="*/ 342900 w 4328160"/>
                <a:gd name="connsiteY86" fmla="*/ 95250 h 1828800"/>
                <a:gd name="connsiteX87" fmla="*/ 201930 w 4328160"/>
                <a:gd name="connsiteY87" fmla="*/ 95250 h 1828800"/>
                <a:gd name="connsiteX88" fmla="*/ 201930 w 4328160"/>
                <a:gd name="connsiteY88" fmla="*/ 95250 h 1828800"/>
                <a:gd name="connsiteX89" fmla="*/ 175260 w 4328160"/>
                <a:gd name="connsiteY89" fmla="*/ 68580 h 1828800"/>
                <a:gd name="connsiteX90" fmla="*/ 175260 w 4328160"/>
                <a:gd name="connsiteY90" fmla="*/ 22860 h 1828800"/>
                <a:gd name="connsiteX91" fmla="*/ 129540 w 4328160"/>
                <a:gd name="connsiteY91" fmla="*/ 22860 h 1828800"/>
                <a:gd name="connsiteX92" fmla="*/ 129540 w 4328160"/>
                <a:gd name="connsiteY92" fmla="*/ 0 h 1828800"/>
                <a:gd name="connsiteX93" fmla="*/ 0 w 4328160"/>
                <a:gd name="connsiteY93" fmla="*/ 0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4328160" h="1828800">
                  <a:moveTo>
                    <a:pt x="4328160" y="1828800"/>
                  </a:moveTo>
                  <a:lnTo>
                    <a:pt x="4328160" y="1596390"/>
                  </a:lnTo>
                  <a:lnTo>
                    <a:pt x="3878580" y="1596390"/>
                  </a:lnTo>
                  <a:lnTo>
                    <a:pt x="3878580" y="1531620"/>
                  </a:lnTo>
                  <a:lnTo>
                    <a:pt x="3619500" y="1531620"/>
                  </a:lnTo>
                  <a:lnTo>
                    <a:pt x="3619500" y="1489710"/>
                  </a:lnTo>
                  <a:lnTo>
                    <a:pt x="3276600" y="1489710"/>
                  </a:lnTo>
                  <a:lnTo>
                    <a:pt x="3276600" y="1451610"/>
                  </a:lnTo>
                  <a:lnTo>
                    <a:pt x="2914650" y="1451610"/>
                  </a:lnTo>
                  <a:lnTo>
                    <a:pt x="2914650" y="1390650"/>
                  </a:lnTo>
                  <a:lnTo>
                    <a:pt x="2560320" y="1390650"/>
                  </a:lnTo>
                  <a:lnTo>
                    <a:pt x="2560320" y="1348740"/>
                  </a:lnTo>
                  <a:lnTo>
                    <a:pt x="2522220" y="1348740"/>
                  </a:lnTo>
                  <a:lnTo>
                    <a:pt x="2522220" y="1322070"/>
                  </a:lnTo>
                  <a:lnTo>
                    <a:pt x="2442210" y="1322070"/>
                  </a:lnTo>
                  <a:lnTo>
                    <a:pt x="2442210" y="1295400"/>
                  </a:lnTo>
                  <a:lnTo>
                    <a:pt x="2247900" y="1295400"/>
                  </a:lnTo>
                  <a:lnTo>
                    <a:pt x="2247900" y="1276350"/>
                  </a:lnTo>
                  <a:lnTo>
                    <a:pt x="2202180" y="1276350"/>
                  </a:lnTo>
                  <a:lnTo>
                    <a:pt x="2202180" y="1257300"/>
                  </a:lnTo>
                  <a:lnTo>
                    <a:pt x="2171700" y="1257300"/>
                  </a:lnTo>
                  <a:lnTo>
                    <a:pt x="2171700" y="1234440"/>
                  </a:lnTo>
                  <a:lnTo>
                    <a:pt x="1851660" y="1234440"/>
                  </a:lnTo>
                  <a:lnTo>
                    <a:pt x="1851660" y="1207770"/>
                  </a:lnTo>
                  <a:lnTo>
                    <a:pt x="1828800" y="1207770"/>
                  </a:lnTo>
                  <a:lnTo>
                    <a:pt x="1828800" y="1154430"/>
                  </a:lnTo>
                  <a:lnTo>
                    <a:pt x="1699260" y="1154430"/>
                  </a:lnTo>
                  <a:lnTo>
                    <a:pt x="1699260" y="1146810"/>
                  </a:lnTo>
                  <a:lnTo>
                    <a:pt x="1607820" y="1146810"/>
                  </a:lnTo>
                  <a:lnTo>
                    <a:pt x="1607820" y="1131570"/>
                  </a:lnTo>
                  <a:lnTo>
                    <a:pt x="1504950" y="1131570"/>
                  </a:lnTo>
                  <a:lnTo>
                    <a:pt x="1504950" y="1131570"/>
                  </a:lnTo>
                  <a:lnTo>
                    <a:pt x="1504950" y="1082040"/>
                  </a:lnTo>
                  <a:lnTo>
                    <a:pt x="1352550" y="1082040"/>
                  </a:lnTo>
                  <a:lnTo>
                    <a:pt x="1352550" y="1066800"/>
                  </a:lnTo>
                  <a:lnTo>
                    <a:pt x="1291590" y="1066800"/>
                  </a:lnTo>
                  <a:lnTo>
                    <a:pt x="1291590" y="1047750"/>
                  </a:lnTo>
                  <a:lnTo>
                    <a:pt x="1253490" y="1047750"/>
                  </a:lnTo>
                  <a:lnTo>
                    <a:pt x="1253490" y="1002030"/>
                  </a:lnTo>
                  <a:lnTo>
                    <a:pt x="1230630" y="1002030"/>
                  </a:lnTo>
                  <a:lnTo>
                    <a:pt x="1230630" y="952500"/>
                  </a:lnTo>
                  <a:lnTo>
                    <a:pt x="1215390" y="952500"/>
                  </a:lnTo>
                  <a:lnTo>
                    <a:pt x="1215390" y="849630"/>
                  </a:lnTo>
                  <a:lnTo>
                    <a:pt x="1135380" y="849630"/>
                  </a:lnTo>
                  <a:lnTo>
                    <a:pt x="1135380" y="822960"/>
                  </a:lnTo>
                  <a:lnTo>
                    <a:pt x="1051560" y="822960"/>
                  </a:lnTo>
                  <a:lnTo>
                    <a:pt x="1051560" y="781050"/>
                  </a:lnTo>
                  <a:lnTo>
                    <a:pt x="1002030" y="781050"/>
                  </a:lnTo>
                  <a:lnTo>
                    <a:pt x="1002030" y="758190"/>
                  </a:lnTo>
                  <a:lnTo>
                    <a:pt x="975360" y="758190"/>
                  </a:lnTo>
                  <a:lnTo>
                    <a:pt x="975360" y="716280"/>
                  </a:lnTo>
                  <a:lnTo>
                    <a:pt x="967740" y="716280"/>
                  </a:lnTo>
                  <a:lnTo>
                    <a:pt x="967740" y="670560"/>
                  </a:lnTo>
                  <a:lnTo>
                    <a:pt x="948690" y="670560"/>
                  </a:lnTo>
                  <a:lnTo>
                    <a:pt x="948690" y="628650"/>
                  </a:lnTo>
                  <a:lnTo>
                    <a:pt x="933450" y="628650"/>
                  </a:lnTo>
                  <a:lnTo>
                    <a:pt x="933450" y="590550"/>
                  </a:lnTo>
                  <a:lnTo>
                    <a:pt x="887730" y="590550"/>
                  </a:lnTo>
                  <a:lnTo>
                    <a:pt x="887730" y="567690"/>
                  </a:lnTo>
                  <a:lnTo>
                    <a:pt x="857250" y="567690"/>
                  </a:lnTo>
                  <a:lnTo>
                    <a:pt x="857250" y="552450"/>
                  </a:lnTo>
                  <a:lnTo>
                    <a:pt x="792480" y="552450"/>
                  </a:lnTo>
                  <a:lnTo>
                    <a:pt x="792480" y="541020"/>
                  </a:lnTo>
                  <a:lnTo>
                    <a:pt x="762000" y="541020"/>
                  </a:lnTo>
                  <a:lnTo>
                    <a:pt x="762000" y="518160"/>
                  </a:lnTo>
                  <a:lnTo>
                    <a:pt x="723900" y="518160"/>
                  </a:lnTo>
                  <a:lnTo>
                    <a:pt x="723900" y="487680"/>
                  </a:lnTo>
                  <a:lnTo>
                    <a:pt x="697230" y="487680"/>
                  </a:lnTo>
                  <a:lnTo>
                    <a:pt x="697230" y="361950"/>
                  </a:lnTo>
                  <a:lnTo>
                    <a:pt x="674370" y="361950"/>
                  </a:lnTo>
                  <a:lnTo>
                    <a:pt x="674370" y="335280"/>
                  </a:lnTo>
                  <a:lnTo>
                    <a:pt x="655320" y="335280"/>
                  </a:lnTo>
                  <a:lnTo>
                    <a:pt x="655320" y="316230"/>
                  </a:lnTo>
                  <a:lnTo>
                    <a:pt x="621030" y="316230"/>
                  </a:lnTo>
                  <a:lnTo>
                    <a:pt x="621030" y="293370"/>
                  </a:lnTo>
                  <a:lnTo>
                    <a:pt x="601980" y="293370"/>
                  </a:lnTo>
                  <a:lnTo>
                    <a:pt x="601980" y="270510"/>
                  </a:lnTo>
                  <a:lnTo>
                    <a:pt x="560070" y="270510"/>
                  </a:lnTo>
                  <a:lnTo>
                    <a:pt x="560070" y="251460"/>
                  </a:lnTo>
                  <a:lnTo>
                    <a:pt x="541020" y="251460"/>
                  </a:lnTo>
                  <a:lnTo>
                    <a:pt x="541020" y="236220"/>
                  </a:lnTo>
                  <a:lnTo>
                    <a:pt x="506730" y="236220"/>
                  </a:lnTo>
                  <a:lnTo>
                    <a:pt x="506730" y="198120"/>
                  </a:lnTo>
                  <a:lnTo>
                    <a:pt x="365760" y="198120"/>
                  </a:lnTo>
                  <a:lnTo>
                    <a:pt x="365760" y="163830"/>
                  </a:lnTo>
                  <a:lnTo>
                    <a:pt x="342900" y="163830"/>
                  </a:lnTo>
                  <a:lnTo>
                    <a:pt x="342900" y="95250"/>
                  </a:lnTo>
                  <a:lnTo>
                    <a:pt x="201930" y="95250"/>
                  </a:lnTo>
                  <a:lnTo>
                    <a:pt x="201930" y="95250"/>
                  </a:lnTo>
                  <a:lnTo>
                    <a:pt x="175260" y="68580"/>
                  </a:lnTo>
                  <a:lnTo>
                    <a:pt x="175260" y="22860"/>
                  </a:lnTo>
                  <a:lnTo>
                    <a:pt x="129540" y="22860"/>
                  </a:lnTo>
                  <a:lnTo>
                    <a:pt x="129540" y="0"/>
                  </a:lnTo>
                  <a:lnTo>
                    <a:pt x="0" y="0"/>
                  </a:lnTo>
                </a:path>
              </a:pathLst>
            </a:custGeom>
            <a:noFill/>
            <a:ln w="28575">
              <a:solidFill>
                <a:schemeClr val="accent1"/>
              </a:solidFill>
              <a:miter lim="800000"/>
              <a:headEnd/>
              <a:tailEnd/>
            </a:ln>
          </p:spPr>
          <p:txBody>
            <a:bodyPr rtlCol="0" anchor="ctr"/>
            <a:lstStyle/>
            <a:p>
              <a:pPr algn="ctr"/>
              <a:endParaRPr lang="en-US"/>
            </a:p>
          </p:txBody>
        </p:sp>
        <p:cxnSp>
          <p:nvCxnSpPr>
            <p:cNvPr id="367" name="Straight Connector 366">
              <a:extLst>
                <a:ext uri="{FF2B5EF4-FFF2-40B4-BE49-F238E27FC236}">
                  <a16:creationId xmlns:a16="http://schemas.microsoft.com/office/drawing/2014/main" id="{CD153564-03DD-2881-1CD6-CD39F38D9592}"/>
                </a:ext>
              </a:extLst>
            </p:cNvPr>
            <p:cNvCxnSpPr>
              <a:cxnSpLocks/>
            </p:cNvCxnSpPr>
            <p:nvPr/>
          </p:nvCxnSpPr>
          <p:spPr bwMode="auto">
            <a:xfrm>
              <a:off x="10427624" y="406561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5885A34B-22AC-0AA1-A483-0C891286A4D9}"/>
                </a:ext>
              </a:extLst>
            </p:cNvPr>
            <p:cNvCxnSpPr>
              <a:cxnSpLocks/>
            </p:cNvCxnSpPr>
            <p:nvPr/>
          </p:nvCxnSpPr>
          <p:spPr bwMode="auto">
            <a:xfrm>
              <a:off x="11131004" y="42065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6F7ADE81-7BA8-56AA-0B22-95AFC02D3E8C}"/>
                </a:ext>
              </a:extLst>
            </p:cNvPr>
            <p:cNvCxnSpPr>
              <a:cxnSpLocks/>
            </p:cNvCxnSpPr>
            <p:nvPr/>
          </p:nvCxnSpPr>
          <p:spPr bwMode="auto">
            <a:xfrm>
              <a:off x="11051425" y="413419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280A8002-A53E-B614-4FFB-AF3F1512432C}"/>
                </a:ext>
              </a:extLst>
            </p:cNvPr>
            <p:cNvCxnSpPr>
              <a:cxnSpLocks/>
            </p:cNvCxnSpPr>
            <p:nvPr/>
          </p:nvCxnSpPr>
          <p:spPr bwMode="auto">
            <a:xfrm>
              <a:off x="11101648" y="421039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B0684788-2D93-F644-DC81-5E132EED39C7}"/>
                </a:ext>
              </a:extLst>
            </p:cNvPr>
            <p:cNvCxnSpPr>
              <a:cxnSpLocks/>
            </p:cNvCxnSpPr>
            <p:nvPr/>
          </p:nvCxnSpPr>
          <p:spPr bwMode="auto">
            <a:xfrm>
              <a:off x="10535690" y="40922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AA3B36E1-C2E2-98F2-D644-120A31903A46}"/>
                </a:ext>
              </a:extLst>
            </p:cNvPr>
            <p:cNvCxnSpPr>
              <a:cxnSpLocks/>
            </p:cNvCxnSpPr>
            <p:nvPr/>
          </p:nvCxnSpPr>
          <p:spPr bwMode="auto">
            <a:xfrm>
              <a:off x="10172962" y="406180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755F84CD-6D15-1933-5E9E-0289D9E88F4E}"/>
                </a:ext>
              </a:extLst>
            </p:cNvPr>
            <p:cNvCxnSpPr>
              <a:cxnSpLocks/>
            </p:cNvCxnSpPr>
            <p:nvPr/>
          </p:nvCxnSpPr>
          <p:spPr bwMode="auto">
            <a:xfrm>
              <a:off x="9729616" y="395893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A665F243-EDDC-AF31-3FD8-F0D028775427}"/>
                </a:ext>
              </a:extLst>
            </p:cNvPr>
            <p:cNvCxnSpPr>
              <a:cxnSpLocks/>
            </p:cNvCxnSpPr>
            <p:nvPr/>
          </p:nvCxnSpPr>
          <p:spPr bwMode="auto">
            <a:xfrm>
              <a:off x="8651818" y="3690159"/>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1B5B371A-65A4-81C4-AB90-7614EB02ECC1}"/>
                </a:ext>
              </a:extLst>
            </p:cNvPr>
            <p:cNvCxnSpPr>
              <a:cxnSpLocks/>
            </p:cNvCxnSpPr>
            <p:nvPr/>
          </p:nvCxnSpPr>
          <p:spPr bwMode="auto">
            <a:xfrm>
              <a:off x="9777761" y="399322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641076F8-3F62-1AAA-7814-0727FEC8DE85}"/>
                </a:ext>
              </a:extLst>
            </p:cNvPr>
            <p:cNvCxnSpPr>
              <a:cxnSpLocks/>
            </p:cNvCxnSpPr>
            <p:nvPr/>
          </p:nvCxnSpPr>
          <p:spPr bwMode="auto">
            <a:xfrm>
              <a:off x="8725593" y="37493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B5118246-3C8D-9B5F-AF8F-07AE789212BC}"/>
                </a:ext>
              </a:extLst>
            </p:cNvPr>
            <p:cNvCxnSpPr>
              <a:cxnSpLocks/>
            </p:cNvCxnSpPr>
            <p:nvPr/>
          </p:nvCxnSpPr>
          <p:spPr bwMode="auto">
            <a:xfrm>
              <a:off x="9451918" y="39017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7B9C8885-D4DA-1E4B-6CB4-EC1C7F01CCDD}"/>
                </a:ext>
              </a:extLst>
            </p:cNvPr>
            <p:cNvCxnSpPr>
              <a:cxnSpLocks/>
            </p:cNvCxnSpPr>
            <p:nvPr/>
          </p:nvCxnSpPr>
          <p:spPr bwMode="auto">
            <a:xfrm>
              <a:off x="10455680" y="405799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04B1468A-78F7-6BD8-1F11-625F6D9D1E3E}"/>
                </a:ext>
              </a:extLst>
            </p:cNvPr>
            <p:cNvCxnSpPr>
              <a:cxnSpLocks/>
            </p:cNvCxnSpPr>
            <p:nvPr/>
          </p:nvCxnSpPr>
          <p:spPr bwMode="auto">
            <a:xfrm>
              <a:off x="11169797" y="4202774"/>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53608D06-4F35-990C-E283-24166229F2B2}"/>
                </a:ext>
              </a:extLst>
            </p:cNvPr>
            <p:cNvCxnSpPr>
              <a:cxnSpLocks/>
            </p:cNvCxnSpPr>
            <p:nvPr/>
          </p:nvCxnSpPr>
          <p:spPr bwMode="auto">
            <a:xfrm>
              <a:off x="8336627" y="3456017"/>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22DC64D0-91E1-56BB-992B-78FB9BCE9C4A}"/>
                </a:ext>
              </a:extLst>
            </p:cNvPr>
            <p:cNvCxnSpPr>
              <a:cxnSpLocks/>
            </p:cNvCxnSpPr>
            <p:nvPr/>
          </p:nvCxnSpPr>
          <p:spPr bwMode="auto">
            <a:xfrm>
              <a:off x="10130098" y="40541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1920701E-2839-189D-87FF-8E13D4BF499D}"/>
                </a:ext>
              </a:extLst>
            </p:cNvPr>
            <p:cNvCxnSpPr>
              <a:cxnSpLocks/>
            </p:cNvCxnSpPr>
            <p:nvPr/>
          </p:nvCxnSpPr>
          <p:spPr bwMode="auto">
            <a:xfrm>
              <a:off x="10474383" y="405799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9A527594-AE78-6F28-4230-275D42420723}"/>
                </a:ext>
              </a:extLst>
            </p:cNvPr>
            <p:cNvCxnSpPr>
              <a:cxnSpLocks/>
            </p:cNvCxnSpPr>
            <p:nvPr/>
          </p:nvCxnSpPr>
          <p:spPr bwMode="auto">
            <a:xfrm>
              <a:off x="10848456" y="413800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2675D295-255B-26A6-D15C-648E9737AB96}"/>
                </a:ext>
              </a:extLst>
            </p:cNvPr>
            <p:cNvCxnSpPr>
              <a:cxnSpLocks/>
            </p:cNvCxnSpPr>
            <p:nvPr/>
          </p:nvCxnSpPr>
          <p:spPr bwMode="auto">
            <a:xfrm>
              <a:off x="8100060" y="319312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0C897A17-2400-E73B-9369-37E8A3E2CA26}"/>
                </a:ext>
              </a:extLst>
            </p:cNvPr>
            <p:cNvCxnSpPr>
              <a:cxnSpLocks/>
            </p:cNvCxnSpPr>
            <p:nvPr/>
          </p:nvCxnSpPr>
          <p:spPr bwMode="auto">
            <a:xfrm>
              <a:off x="7513320" y="269401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652D5DEE-314C-177B-4918-6588445E8CC3}"/>
                </a:ext>
              </a:extLst>
            </p:cNvPr>
            <p:cNvCxnSpPr>
              <a:cxnSpLocks/>
            </p:cNvCxnSpPr>
            <p:nvPr/>
          </p:nvCxnSpPr>
          <p:spPr bwMode="auto">
            <a:xfrm>
              <a:off x="7719060" y="28349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5343A02E-97F8-9949-7A1A-097564A12D88}"/>
                </a:ext>
              </a:extLst>
            </p:cNvPr>
            <p:cNvCxnSpPr>
              <a:cxnSpLocks/>
            </p:cNvCxnSpPr>
            <p:nvPr/>
          </p:nvCxnSpPr>
          <p:spPr bwMode="auto">
            <a:xfrm>
              <a:off x="8557260" y="365032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808E6704-77FD-FC87-C060-336A1DFB719C}"/>
                </a:ext>
              </a:extLst>
            </p:cNvPr>
            <p:cNvCxnSpPr>
              <a:cxnSpLocks/>
            </p:cNvCxnSpPr>
            <p:nvPr/>
          </p:nvCxnSpPr>
          <p:spPr bwMode="auto">
            <a:xfrm>
              <a:off x="7471410" y="270163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97FFA678-13CE-BE57-E59E-08D191FB64A9}"/>
                </a:ext>
              </a:extLst>
            </p:cNvPr>
            <p:cNvCxnSpPr>
              <a:cxnSpLocks/>
            </p:cNvCxnSpPr>
            <p:nvPr/>
          </p:nvCxnSpPr>
          <p:spPr bwMode="auto">
            <a:xfrm>
              <a:off x="7597140" y="2804505"/>
              <a:ext cx="0" cy="60615"/>
            </a:xfrm>
            <a:prstGeom prst="line">
              <a:avLst/>
            </a:prstGeom>
            <a:noFill/>
            <a:ln w="19050"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BA17859A-873F-2E54-BE5E-9C74CF8CE741}"/>
                </a:ext>
              </a:extLst>
            </p:cNvPr>
            <p:cNvCxnSpPr>
              <a:cxnSpLocks/>
            </p:cNvCxnSpPr>
            <p:nvPr/>
          </p:nvCxnSpPr>
          <p:spPr bwMode="auto">
            <a:xfrm>
              <a:off x="7368540" y="267496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52107591-6C38-5663-2D63-55FE7D0DDD1A}"/>
                </a:ext>
              </a:extLst>
            </p:cNvPr>
            <p:cNvCxnSpPr>
              <a:cxnSpLocks/>
            </p:cNvCxnSpPr>
            <p:nvPr/>
          </p:nvCxnSpPr>
          <p:spPr bwMode="auto">
            <a:xfrm>
              <a:off x="7764780" y="28730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59B9DD67-CEC3-65D2-230A-8BB6A54838C7}"/>
                </a:ext>
              </a:extLst>
            </p:cNvPr>
            <p:cNvCxnSpPr>
              <a:cxnSpLocks/>
            </p:cNvCxnSpPr>
            <p:nvPr/>
          </p:nvCxnSpPr>
          <p:spPr bwMode="auto">
            <a:xfrm>
              <a:off x="8705850" y="373414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9D588065-14BC-F086-1E73-ABC8EA8F7E10}"/>
                </a:ext>
              </a:extLst>
            </p:cNvPr>
            <p:cNvCxnSpPr>
              <a:cxnSpLocks/>
            </p:cNvCxnSpPr>
            <p:nvPr/>
          </p:nvCxnSpPr>
          <p:spPr bwMode="auto">
            <a:xfrm>
              <a:off x="10820400" y="4138005"/>
              <a:ext cx="0" cy="54033"/>
            </a:xfrm>
            <a:prstGeom prst="line">
              <a:avLst/>
            </a:prstGeom>
            <a:noFill/>
            <a:ln w="19050" cap="flat" cmpd="sng" algn="ctr">
              <a:solidFill>
                <a:schemeClr val="accent1"/>
              </a:solidFill>
              <a:prstDash val="solid"/>
              <a:round/>
              <a:headEnd type="none" w="med" len="med"/>
              <a:tailEnd type="none" w="med" len="med"/>
            </a:ln>
            <a:effectLst/>
          </p:spPr>
        </p:cxnSp>
      </p:grpSp>
      <p:sp>
        <p:nvSpPr>
          <p:cNvPr id="396" name="Freeform: Shape 395">
            <a:extLst>
              <a:ext uri="{FF2B5EF4-FFF2-40B4-BE49-F238E27FC236}">
                <a16:creationId xmlns:a16="http://schemas.microsoft.com/office/drawing/2014/main" id="{93890082-D90C-9835-BB83-B9EA258F00C8}"/>
              </a:ext>
            </a:extLst>
          </p:cNvPr>
          <p:cNvSpPr/>
          <p:nvPr/>
        </p:nvSpPr>
        <p:spPr bwMode="auto">
          <a:xfrm>
            <a:off x="7023735" y="2705100"/>
            <a:ext cx="4735830" cy="1710690"/>
          </a:xfrm>
          <a:custGeom>
            <a:avLst/>
            <a:gdLst>
              <a:gd name="connsiteX0" fmla="*/ 4735830 w 4735830"/>
              <a:gd name="connsiteY0" fmla="*/ 1710690 h 1710690"/>
              <a:gd name="connsiteX1" fmla="*/ 3630930 w 4735830"/>
              <a:gd name="connsiteY1" fmla="*/ 1710690 h 1710690"/>
              <a:gd name="connsiteX2" fmla="*/ 3630930 w 4735830"/>
              <a:gd name="connsiteY2" fmla="*/ 1680210 h 1710690"/>
              <a:gd name="connsiteX3" fmla="*/ 3257550 w 4735830"/>
              <a:gd name="connsiteY3" fmla="*/ 1680210 h 1710690"/>
              <a:gd name="connsiteX4" fmla="*/ 3257550 w 4735830"/>
              <a:gd name="connsiteY4" fmla="*/ 1645920 h 1710690"/>
              <a:gd name="connsiteX5" fmla="*/ 2948940 w 4735830"/>
              <a:gd name="connsiteY5" fmla="*/ 1645920 h 1710690"/>
              <a:gd name="connsiteX6" fmla="*/ 2948940 w 4735830"/>
              <a:gd name="connsiteY6" fmla="*/ 1623060 h 1710690"/>
              <a:gd name="connsiteX7" fmla="*/ 2914650 w 4735830"/>
              <a:gd name="connsiteY7" fmla="*/ 1623060 h 1710690"/>
              <a:gd name="connsiteX8" fmla="*/ 2914650 w 4735830"/>
              <a:gd name="connsiteY8" fmla="*/ 1581150 h 1710690"/>
              <a:gd name="connsiteX9" fmla="*/ 2571750 w 4735830"/>
              <a:gd name="connsiteY9" fmla="*/ 1581150 h 1710690"/>
              <a:gd name="connsiteX10" fmla="*/ 2571750 w 4735830"/>
              <a:gd name="connsiteY10" fmla="*/ 1569720 h 1710690"/>
              <a:gd name="connsiteX11" fmla="*/ 2209800 w 4735830"/>
              <a:gd name="connsiteY11" fmla="*/ 1569720 h 1710690"/>
              <a:gd name="connsiteX12" fmla="*/ 2209800 w 4735830"/>
              <a:gd name="connsiteY12" fmla="*/ 1554480 h 1710690"/>
              <a:gd name="connsiteX13" fmla="*/ 2061210 w 4735830"/>
              <a:gd name="connsiteY13" fmla="*/ 1554480 h 1710690"/>
              <a:gd name="connsiteX14" fmla="*/ 2061210 w 4735830"/>
              <a:gd name="connsiteY14" fmla="*/ 1535430 h 1710690"/>
              <a:gd name="connsiteX15" fmla="*/ 1954530 w 4735830"/>
              <a:gd name="connsiteY15" fmla="*/ 1535430 h 1710690"/>
              <a:gd name="connsiteX16" fmla="*/ 1954530 w 4735830"/>
              <a:gd name="connsiteY16" fmla="*/ 1516380 h 1710690"/>
              <a:gd name="connsiteX17" fmla="*/ 1893570 w 4735830"/>
              <a:gd name="connsiteY17" fmla="*/ 1516380 h 1710690"/>
              <a:gd name="connsiteX18" fmla="*/ 1893570 w 4735830"/>
              <a:gd name="connsiteY18" fmla="*/ 1474470 h 1710690"/>
              <a:gd name="connsiteX19" fmla="*/ 1832610 w 4735830"/>
              <a:gd name="connsiteY19" fmla="*/ 1474470 h 1710690"/>
              <a:gd name="connsiteX20" fmla="*/ 1832610 w 4735830"/>
              <a:gd name="connsiteY20" fmla="*/ 1440180 h 1710690"/>
              <a:gd name="connsiteX21" fmla="*/ 1634490 w 4735830"/>
              <a:gd name="connsiteY21" fmla="*/ 1440180 h 1710690"/>
              <a:gd name="connsiteX22" fmla="*/ 1634490 w 4735830"/>
              <a:gd name="connsiteY22" fmla="*/ 1421130 h 1710690"/>
              <a:gd name="connsiteX23" fmla="*/ 1558290 w 4735830"/>
              <a:gd name="connsiteY23" fmla="*/ 1421130 h 1710690"/>
              <a:gd name="connsiteX24" fmla="*/ 1558290 w 4735830"/>
              <a:gd name="connsiteY24" fmla="*/ 1409700 h 1710690"/>
              <a:gd name="connsiteX25" fmla="*/ 1524000 w 4735830"/>
              <a:gd name="connsiteY25" fmla="*/ 1409700 h 1710690"/>
              <a:gd name="connsiteX26" fmla="*/ 1524000 w 4735830"/>
              <a:gd name="connsiteY26" fmla="*/ 1367790 h 1710690"/>
              <a:gd name="connsiteX27" fmla="*/ 1493520 w 4735830"/>
              <a:gd name="connsiteY27" fmla="*/ 1367790 h 1710690"/>
              <a:gd name="connsiteX28" fmla="*/ 1493520 w 4735830"/>
              <a:gd name="connsiteY28" fmla="*/ 1295400 h 1710690"/>
              <a:gd name="connsiteX29" fmla="*/ 1466850 w 4735830"/>
              <a:gd name="connsiteY29" fmla="*/ 1295400 h 1710690"/>
              <a:gd name="connsiteX30" fmla="*/ 1466850 w 4735830"/>
              <a:gd name="connsiteY30" fmla="*/ 1268730 h 1710690"/>
              <a:gd name="connsiteX31" fmla="*/ 1417320 w 4735830"/>
              <a:gd name="connsiteY31" fmla="*/ 1268730 h 1710690"/>
              <a:gd name="connsiteX32" fmla="*/ 1417320 w 4735830"/>
              <a:gd name="connsiteY32" fmla="*/ 1261110 h 1710690"/>
              <a:gd name="connsiteX33" fmla="*/ 1367790 w 4735830"/>
              <a:gd name="connsiteY33" fmla="*/ 1261110 h 1710690"/>
              <a:gd name="connsiteX34" fmla="*/ 1367790 w 4735830"/>
              <a:gd name="connsiteY34" fmla="*/ 1242060 h 1710690"/>
              <a:gd name="connsiteX35" fmla="*/ 1268730 w 4735830"/>
              <a:gd name="connsiteY35" fmla="*/ 1242060 h 1710690"/>
              <a:gd name="connsiteX36" fmla="*/ 1268730 w 4735830"/>
              <a:gd name="connsiteY36" fmla="*/ 1207770 h 1710690"/>
              <a:gd name="connsiteX37" fmla="*/ 1242060 w 4735830"/>
              <a:gd name="connsiteY37" fmla="*/ 1207770 h 1710690"/>
              <a:gd name="connsiteX38" fmla="*/ 1242060 w 4735830"/>
              <a:gd name="connsiteY38" fmla="*/ 1158240 h 1710690"/>
              <a:gd name="connsiteX39" fmla="*/ 1211580 w 4735830"/>
              <a:gd name="connsiteY39" fmla="*/ 1158240 h 1710690"/>
              <a:gd name="connsiteX40" fmla="*/ 1211580 w 4735830"/>
              <a:gd name="connsiteY40" fmla="*/ 1093470 h 1710690"/>
              <a:gd name="connsiteX41" fmla="*/ 1181100 w 4735830"/>
              <a:gd name="connsiteY41" fmla="*/ 1093470 h 1710690"/>
              <a:gd name="connsiteX42" fmla="*/ 1181100 w 4735830"/>
              <a:gd name="connsiteY42" fmla="*/ 1078230 h 1710690"/>
              <a:gd name="connsiteX43" fmla="*/ 1043940 w 4735830"/>
              <a:gd name="connsiteY43" fmla="*/ 1078230 h 1710690"/>
              <a:gd name="connsiteX44" fmla="*/ 1043940 w 4735830"/>
              <a:gd name="connsiteY44" fmla="*/ 1032510 h 1710690"/>
              <a:gd name="connsiteX45" fmla="*/ 998220 w 4735830"/>
              <a:gd name="connsiteY45" fmla="*/ 1032510 h 1710690"/>
              <a:gd name="connsiteX46" fmla="*/ 998220 w 4735830"/>
              <a:gd name="connsiteY46" fmla="*/ 956310 h 1710690"/>
              <a:gd name="connsiteX47" fmla="*/ 986790 w 4735830"/>
              <a:gd name="connsiteY47" fmla="*/ 956310 h 1710690"/>
              <a:gd name="connsiteX48" fmla="*/ 986790 w 4735830"/>
              <a:gd name="connsiteY48" fmla="*/ 906780 h 1710690"/>
              <a:gd name="connsiteX49" fmla="*/ 967740 w 4735830"/>
              <a:gd name="connsiteY49" fmla="*/ 906780 h 1710690"/>
              <a:gd name="connsiteX50" fmla="*/ 967740 w 4735830"/>
              <a:gd name="connsiteY50" fmla="*/ 777240 h 1710690"/>
              <a:gd name="connsiteX51" fmla="*/ 956310 w 4735830"/>
              <a:gd name="connsiteY51" fmla="*/ 777240 h 1710690"/>
              <a:gd name="connsiteX52" fmla="*/ 956310 w 4735830"/>
              <a:gd name="connsiteY52" fmla="*/ 742950 h 1710690"/>
              <a:gd name="connsiteX53" fmla="*/ 937260 w 4735830"/>
              <a:gd name="connsiteY53" fmla="*/ 742950 h 1710690"/>
              <a:gd name="connsiteX54" fmla="*/ 937260 w 4735830"/>
              <a:gd name="connsiteY54" fmla="*/ 685800 h 1710690"/>
              <a:gd name="connsiteX55" fmla="*/ 868680 w 4735830"/>
              <a:gd name="connsiteY55" fmla="*/ 685800 h 1710690"/>
              <a:gd name="connsiteX56" fmla="*/ 868680 w 4735830"/>
              <a:gd name="connsiteY56" fmla="*/ 666750 h 1710690"/>
              <a:gd name="connsiteX57" fmla="*/ 830580 w 4735830"/>
              <a:gd name="connsiteY57" fmla="*/ 666750 h 1710690"/>
              <a:gd name="connsiteX58" fmla="*/ 830580 w 4735830"/>
              <a:gd name="connsiteY58" fmla="*/ 647700 h 1710690"/>
              <a:gd name="connsiteX59" fmla="*/ 754380 w 4735830"/>
              <a:gd name="connsiteY59" fmla="*/ 647700 h 1710690"/>
              <a:gd name="connsiteX60" fmla="*/ 754380 w 4735830"/>
              <a:gd name="connsiteY60" fmla="*/ 632460 h 1710690"/>
              <a:gd name="connsiteX61" fmla="*/ 727710 w 4735830"/>
              <a:gd name="connsiteY61" fmla="*/ 632460 h 1710690"/>
              <a:gd name="connsiteX62" fmla="*/ 727710 w 4735830"/>
              <a:gd name="connsiteY62" fmla="*/ 582930 h 1710690"/>
              <a:gd name="connsiteX63" fmla="*/ 704850 w 4735830"/>
              <a:gd name="connsiteY63" fmla="*/ 582930 h 1710690"/>
              <a:gd name="connsiteX64" fmla="*/ 704850 w 4735830"/>
              <a:gd name="connsiteY64" fmla="*/ 529590 h 1710690"/>
              <a:gd name="connsiteX65" fmla="*/ 689610 w 4735830"/>
              <a:gd name="connsiteY65" fmla="*/ 529590 h 1710690"/>
              <a:gd name="connsiteX66" fmla="*/ 689610 w 4735830"/>
              <a:gd name="connsiteY66" fmla="*/ 392430 h 1710690"/>
              <a:gd name="connsiteX67" fmla="*/ 655320 w 4735830"/>
              <a:gd name="connsiteY67" fmla="*/ 392430 h 1710690"/>
              <a:gd name="connsiteX68" fmla="*/ 655320 w 4735830"/>
              <a:gd name="connsiteY68" fmla="*/ 365760 h 1710690"/>
              <a:gd name="connsiteX69" fmla="*/ 582930 w 4735830"/>
              <a:gd name="connsiteY69" fmla="*/ 365760 h 1710690"/>
              <a:gd name="connsiteX70" fmla="*/ 582930 w 4735830"/>
              <a:gd name="connsiteY70" fmla="*/ 342900 h 1710690"/>
              <a:gd name="connsiteX71" fmla="*/ 541020 w 4735830"/>
              <a:gd name="connsiteY71" fmla="*/ 342900 h 1710690"/>
              <a:gd name="connsiteX72" fmla="*/ 541020 w 4735830"/>
              <a:gd name="connsiteY72" fmla="*/ 293370 h 1710690"/>
              <a:gd name="connsiteX73" fmla="*/ 506730 w 4735830"/>
              <a:gd name="connsiteY73" fmla="*/ 293370 h 1710690"/>
              <a:gd name="connsiteX74" fmla="*/ 506730 w 4735830"/>
              <a:gd name="connsiteY74" fmla="*/ 251460 h 1710690"/>
              <a:gd name="connsiteX75" fmla="*/ 445770 w 4735830"/>
              <a:gd name="connsiteY75" fmla="*/ 251460 h 1710690"/>
              <a:gd name="connsiteX76" fmla="*/ 445770 w 4735830"/>
              <a:gd name="connsiteY76" fmla="*/ 232410 h 1710690"/>
              <a:gd name="connsiteX77" fmla="*/ 365760 w 4735830"/>
              <a:gd name="connsiteY77" fmla="*/ 232410 h 1710690"/>
              <a:gd name="connsiteX78" fmla="*/ 365760 w 4735830"/>
              <a:gd name="connsiteY78" fmla="*/ 179070 h 1710690"/>
              <a:gd name="connsiteX79" fmla="*/ 335280 w 4735830"/>
              <a:gd name="connsiteY79" fmla="*/ 179070 h 1710690"/>
              <a:gd name="connsiteX80" fmla="*/ 335280 w 4735830"/>
              <a:gd name="connsiteY80" fmla="*/ 118110 h 1710690"/>
              <a:gd name="connsiteX81" fmla="*/ 201930 w 4735830"/>
              <a:gd name="connsiteY81" fmla="*/ 118110 h 1710690"/>
              <a:gd name="connsiteX82" fmla="*/ 201930 w 4735830"/>
              <a:gd name="connsiteY82" fmla="*/ 87630 h 1710690"/>
              <a:gd name="connsiteX83" fmla="*/ 163830 w 4735830"/>
              <a:gd name="connsiteY83" fmla="*/ 87630 h 1710690"/>
              <a:gd name="connsiteX84" fmla="*/ 163830 w 4735830"/>
              <a:gd name="connsiteY84" fmla="*/ 15240 h 1710690"/>
              <a:gd name="connsiteX85" fmla="*/ 118110 w 4735830"/>
              <a:gd name="connsiteY85" fmla="*/ 15240 h 1710690"/>
              <a:gd name="connsiteX86" fmla="*/ 118110 w 4735830"/>
              <a:gd name="connsiteY86" fmla="*/ 0 h 1710690"/>
              <a:gd name="connsiteX87" fmla="*/ 0 w 4735830"/>
              <a:gd name="connsiteY87" fmla="*/ 0 h 171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735830" h="1710690">
                <a:moveTo>
                  <a:pt x="4735830" y="1710690"/>
                </a:moveTo>
                <a:lnTo>
                  <a:pt x="3630930" y="1710690"/>
                </a:lnTo>
                <a:lnTo>
                  <a:pt x="3630930" y="1680210"/>
                </a:lnTo>
                <a:lnTo>
                  <a:pt x="3257550" y="1680210"/>
                </a:lnTo>
                <a:lnTo>
                  <a:pt x="3257550" y="1645920"/>
                </a:lnTo>
                <a:lnTo>
                  <a:pt x="2948940" y="1645920"/>
                </a:lnTo>
                <a:lnTo>
                  <a:pt x="2948940" y="1623060"/>
                </a:lnTo>
                <a:lnTo>
                  <a:pt x="2914650" y="1623060"/>
                </a:lnTo>
                <a:lnTo>
                  <a:pt x="2914650" y="1581150"/>
                </a:lnTo>
                <a:lnTo>
                  <a:pt x="2571750" y="1581150"/>
                </a:lnTo>
                <a:lnTo>
                  <a:pt x="2571750" y="1569720"/>
                </a:lnTo>
                <a:lnTo>
                  <a:pt x="2209800" y="1569720"/>
                </a:lnTo>
                <a:lnTo>
                  <a:pt x="2209800" y="1554480"/>
                </a:lnTo>
                <a:lnTo>
                  <a:pt x="2061210" y="1554480"/>
                </a:lnTo>
                <a:lnTo>
                  <a:pt x="2061210" y="1535430"/>
                </a:lnTo>
                <a:lnTo>
                  <a:pt x="1954530" y="1535430"/>
                </a:lnTo>
                <a:lnTo>
                  <a:pt x="1954530" y="1516380"/>
                </a:lnTo>
                <a:lnTo>
                  <a:pt x="1893570" y="1516380"/>
                </a:lnTo>
                <a:lnTo>
                  <a:pt x="1893570" y="1474470"/>
                </a:lnTo>
                <a:lnTo>
                  <a:pt x="1832610" y="1474470"/>
                </a:lnTo>
                <a:lnTo>
                  <a:pt x="1832610" y="1440180"/>
                </a:lnTo>
                <a:lnTo>
                  <a:pt x="1634490" y="1440180"/>
                </a:lnTo>
                <a:lnTo>
                  <a:pt x="1634490" y="1421130"/>
                </a:lnTo>
                <a:lnTo>
                  <a:pt x="1558290" y="1421130"/>
                </a:lnTo>
                <a:lnTo>
                  <a:pt x="1558290" y="1409700"/>
                </a:lnTo>
                <a:lnTo>
                  <a:pt x="1524000" y="1409700"/>
                </a:lnTo>
                <a:lnTo>
                  <a:pt x="1524000" y="1367790"/>
                </a:lnTo>
                <a:lnTo>
                  <a:pt x="1493520" y="1367790"/>
                </a:lnTo>
                <a:lnTo>
                  <a:pt x="1493520" y="1295400"/>
                </a:lnTo>
                <a:lnTo>
                  <a:pt x="1466850" y="1295400"/>
                </a:lnTo>
                <a:lnTo>
                  <a:pt x="1466850" y="1268730"/>
                </a:lnTo>
                <a:lnTo>
                  <a:pt x="1417320" y="1268730"/>
                </a:lnTo>
                <a:lnTo>
                  <a:pt x="1417320" y="1261110"/>
                </a:lnTo>
                <a:lnTo>
                  <a:pt x="1367790" y="1261110"/>
                </a:lnTo>
                <a:lnTo>
                  <a:pt x="1367790" y="1242060"/>
                </a:lnTo>
                <a:lnTo>
                  <a:pt x="1268730" y="1242060"/>
                </a:lnTo>
                <a:lnTo>
                  <a:pt x="1268730" y="1207770"/>
                </a:lnTo>
                <a:lnTo>
                  <a:pt x="1242060" y="1207770"/>
                </a:lnTo>
                <a:lnTo>
                  <a:pt x="1242060" y="1158240"/>
                </a:lnTo>
                <a:lnTo>
                  <a:pt x="1211580" y="1158240"/>
                </a:lnTo>
                <a:lnTo>
                  <a:pt x="1211580" y="1093470"/>
                </a:lnTo>
                <a:lnTo>
                  <a:pt x="1181100" y="1093470"/>
                </a:lnTo>
                <a:lnTo>
                  <a:pt x="1181100" y="1078230"/>
                </a:lnTo>
                <a:lnTo>
                  <a:pt x="1043940" y="1078230"/>
                </a:lnTo>
                <a:lnTo>
                  <a:pt x="1043940" y="1032510"/>
                </a:lnTo>
                <a:lnTo>
                  <a:pt x="998220" y="1032510"/>
                </a:lnTo>
                <a:lnTo>
                  <a:pt x="998220" y="956310"/>
                </a:lnTo>
                <a:lnTo>
                  <a:pt x="986790" y="956310"/>
                </a:lnTo>
                <a:lnTo>
                  <a:pt x="986790" y="906780"/>
                </a:lnTo>
                <a:lnTo>
                  <a:pt x="967740" y="906780"/>
                </a:lnTo>
                <a:lnTo>
                  <a:pt x="967740" y="777240"/>
                </a:lnTo>
                <a:lnTo>
                  <a:pt x="956310" y="777240"/>
                </a:lnTo>
                <a:lnTo>
                  <a:pt x="956310" y="742950"/>
                </a:lnTo>
                <a:lnTo>
                  <a:pt x="937260" y="742950"/>
                </a:lnTo>
                <a:lnTo>
                  <a:pt x="937260" y="685800"/>
                </a:lnTo>
                <a:lnTo>
                  <a:pt x="868680" y="685800"/>
                </a:lnTo>
                <a:lnTo>
                  <a:pt x="868680" y="666750"/>
                </a:lnTo>
                <a:lnTo>
                  <a:pt x="830580" y="666750"/>
                </a:lnTo>
                <a:lnTo>
                  <a:pt x="830580" y="647700"/>
                </a:lnTo>
                <a:lnTo>
                  <a:pt x="754380" y="647700"/>
                </a:lnTo>
                <a:lnTo>
                  <a:pt x="754380" y="632460"/>
                </a:lnTo>
                <a:lnTo>
                  <a:pt x="727710" y="632460"/>
                </a:lnTo>
                <a:lnTo>
                  <a:pt x="727710" y="582930"/>
                </a:lnTo>
                <a:lnTo>
                  <a:pt x="704850" y="582930"/>
                </a:lnTo>
                <a:lnTo>
                  <a:pt x="704850" y="529590"/>
                </a:lnTo>
                <a:lnTo>
                  <a:pt x="689610" y="529590"/>
                </a:lnTo>
                <a:lnTo>
                  <a:pt x="689610" y="392430"/>
                </a:lnTo>
                <a:lnTo>
                  <a:pt x="655320" y="392430"/>
                </a:lnTo>
                <a:lnTo>
                  <a:pt x="655320" y="365760"/>
                </a:lnTo>
                <a:lnTo>
                  <a:pt x="582930" y="365760"/>
                </a:lnTo>
                <a:lnTo>
                  <a:pt x="582930" y="342900"/>
                </a:lnTo>
                <a:lnTo>
                  <a:pt x="541020" y="342900"/>
                </a:lnTo>
                <a:lnTo>
                  <a:pt x="541020" y="293370"/>
                </a:lnTo>
                <a:lnTo>
                  <a:pt x="506730" y="293370"/>
                </a:lnTo>
                <a:lnTo>
                  <a:pt x="506730" y="251460"/>
                </a:lnTo>
                <a:lnTo>
                  <a:pt x="445770" y="251460"/>
                </a:lnTo>
                <a:lnTo>
                  <a:pt x="445770" y="232410"/>
                </a:lnTo>
                <a:lnTo>
                  <a:pt x="365760" y="232410"/>
                </a:lnTo>
                <a:lnTo>
                  <a:pt x="365760" y="179070"/>
                </a:lnTo>
                <a:lnTo>
                  <a:pt x="335280" y="179070"/>
                </a:lnTo>
                <a:lnTo>
                  <a:pt x="335280" y="118110"/>
                </a:lnTo>
                <a:lnTo>
                  <a:pt x="201930" y="118110"/>
                </a:lnTo>
                <a:lnTo>
                  <a:pt x="201930" y="87630"/>
                </a:lnTo>
                <a:lnTo>
                  <a:pt x="163830" y="87630"/>
                </a:lnTo>
                <a:lnTo>
                  <a:pt x="163830" y="15240"/>
                </a:lnTo>
                <a:lnTo>
                  <a:pt x="118110" y="15240"/>
                </a:lnTo>
                <a:lnTo>
                  <a:pt x="118110" y="0"/>
                </a:lnTo>
                <a:lnTo>
                  <a:pt x="0" y="0"/>
                </a:lnTo>
              </a:path>
            </a:pathLst>
          </a:custGeom>
          <a:noFill/>
          <a:ln w="28575">
            <a:solidFill>
              <a:schemeClr val="accent3"/>
            </a:solidFill>
            <a:miter lim="800000"/>
            <a:headEnd/>
            <a:tailEnd/>
          </a:ln>
        </p:spPr>
        <p:txBody>
          <a:bodyPr rtlCol="0" anchor="ctr"/>
          <a:lstStyle/>
          <a:p>
            <a:pPr algn="ctr"/>
            <a:endParaRPr lang="en-US"/>
          </a:p>
        </p:txBody>
      </p:sp>
      <p:grpSp>
        <p:nvGrpSpPr>
          <p:cNvPr id="397" name="Group 396">
            <a:extLst>
              <a:ext uri="{FF2B5EF4-FFF2-40B4-BE49-F238E27FC236}">
                <a16:creationId xmlns:a16="http://schemas.microsoft.com/office/drawing/2014/main" id="{80095FE3-6479-021B-801C-636C542C505C}"/>
              </a:ext>
            </a:extLst>
          </p:cNvPr>
          <p:cNvGrpSpPr/>
          <p:nvPr/>
        </p:nvGrpSpPr>
        <p:grpSpPr>
          <a:xfrm>
            <a:off x="7027545" y="2682585"/>
            <a:ext cx="4689418" cy="1772343"/>
            <a:chOff x="7231380" y="2194905"/>
            <a:chExt cx="4689418" cy="1772343"/>
          </a:xfrm>
        </p:grpSpPr>
        <p:cxnSp>
          <p:nvCxnSpPr>
            <p:cNvPr id="399" name="Straight Connector 398">
              <a:extLst>
                <a:ext uri="{FF2B5EF4-FFF2-40B4-BE49-F238E27FC236}">
                  <a16:creationId xmlns:a16="http://schemas.microsoft.com/office/drawing/2014/main" id="{A524E487-AD16-EE23-A08E-7E1D37D2F7D7}"/>
                </a:ext>
              </a:extLst>
            </p:cNvPr>
            <p:cNvCxnSpPr>
              <a:cxnSpLocks/>
            </p:cNvCxnSpPr>
            <p:nvPr/>
          </p:nvCxnSpPr>
          <p:spPr bwMode="auto">
            <a:xfrm>
              <a:off x="10141874" y="376843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4DCE1BCB-784C-1B18-444C-B9F0A0FFF9E8}"/>
                </a:ext>
              </a:extLst>
            </p:cNvPr>
            <p:cNvCxnSpPr>
              <a:cxnSpLocks/>
            </p:cNvCxnSpPr>
            <p:nvPr/>
          </p:nvCxnSpPr>
          <p:spPr bwMode="auto">
            <a:xfrm>
              <a:off x="11172914" y="389035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E9A9ADF7-E851-9F04-C693-12242CACA666}"/>
                </a:ext>
              </a:extLst>
            </p:cNvPr>
            <p:cNvCxnSpPr>
              <a:cxnSpLocks/>
            </p:cNvCxnSpPr>
            <p:nvPr/>
          </p:nvCxnSpPr>
          <p:spPr bwMode="auto">
            <a:xfrm>
              <a:off x="10876165" y="390940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F23C6BDF-E923-26DA-19B4-82979E27FC23}"/>
                </a:ext>
              </a:extLst>
            </p:cNvPr>
            <p:cNvCxnSpPr>
              <a:cxnSpLocks/>
            </p:cNvCxnSpPr>
            <p:nvPr/>
          </p:nvCxnSpPr>
          <p:spPr bwMode="auto">
            <a:xfrm>
              <a:off x="11920798" y="389797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BD7F7D5F-B248-8580-9CE0-26734FCFDD37}"/>
                </a:ext>
              </a:extLst>
            </p:cNvPr>
            <p:cNvCxnSpPr>
              <a:cxnSpLocks/>
            </p:cNvCxnSpPr>
            <p:nvPr/>
          </p:nvCxnSpPr>
          <p:spPr bwMode="auto">
            <a:xfrm>
              <a:off x="10501400" y="387511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4" name="Straight Connector 403">
              <a:extLst>
                <a:ext uri="{FF2B5EF4-FFF2-40B4-BE49-F238E27FC236}">
                  <a16:creationId xmlns:a16="http://schemas.microsoft.com/office/drawing/2014/main" id="{B9412DB1-D4A7-E4B3-4DE7-A73844619C94}"/>
                </a:ext>
              </a:extLst>
            </p:cNvPr>
            <p:cNvCxnSpPr>
              <a:cxnSpLocks/>
            </p:cNvCxnSpPr>
            <p:nvPr/>
          </p:nvCxnSpPr>
          <p:spPr bwMode="auto">
            <a:xfrm>
              <a:off x="10085332" y="377224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8CEEADE5-4E11-7978-A32D-507F0C0FD40F}"/>
                </a:ext>
              </a:extLst>
            </p:cNvPr>
            <p:cNvCxnSpPr>
              <a:cxnSpLocks/>
            </p:cNvCxnSpPr>
            <p:nvPr/>
          </p:nvCxnSpPr>
          <p:spPr bwMode="auto">
            <a:xfrm>
              <a:off x="9790576" y="376462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B387A4CB-1C7E-D5B2-82E7-487FABDD756B}"/>
                </a:ext>
              </a:extLst>
            </p:cNvPr>
            <p:cNvCxnSpPr>
              <a:cxnSpLocks/>
            </p:cNvCxnSpPr>
            <p:nvPr/>
          </p:nvCxnSpPr>
          <p:spPr bwMode="auto">
            <a:xfrm>
              <a:off x="8126038" y="2867199"/>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70F03DFE-5619-BA26-6F78-105CAD75B80B}"/>
                </a:ext>
              </a:extLst>
            </p:cNvPr>
            <p:cNvCxnSpPr>
              <a:cxnSpLocks/>
            </p:cNvCxnSpPr>
            <p:nvPr/>
          </p:nvCxnSpPr>
          <p:spPr bwMode="auto">
            <a:xfrm>
              <a:off x="9827291" y="377224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8C38D85D-E47F-C01F-4A35-F71C1876F914}"/>
                </a:ext>
              </a:extLst>
            </p:cNvPr>
            <p:cNvCxnSpPr>
              <a:cxnSpLocks/>
            </p:cNvCxnSpPr>
            <p:nvPr/>
          </p:nvCxnSpPr>
          <p:spPr bwMode="auto">
            <a:xfrm>
              <a:off x="9434253" y="376462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1D4CB631-ECD2-338D-BB85-90787B6C9C60}"/>
                </a:ext>
              </a:extLst>
            </p:cNvPr>
            <p:cNvCxnSpPr>
              <a:cxnSpLocks/>
            </p:cNvCxnSpPr>
            <p:nvPr/>
          </p:nvCxnSpPr>
          <p:spPr bwMode="auto">
            <a:xfrm>
              <a:off x="9756718" y="376081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458485C0-2FAD-47F5-B84F-E42B5B82949E}"/>
                </a:ext>
              </a:extLst>
            </p:cNvPr>
            <p:cNvCxnSpPr>
              <a:cxnSpLocks/>
            </p:cNvCxnSpPr>
            <p:nvPr/>
          </p:nvCxnSpPr>
          <p:spPr bwMode="auto">
            <a:xfrm>
              <a:off x="10158500" y="381796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0368D83A-5B5C-D51D-4B35-23E5E32F2067}"/>
                </a:ext>
              </a:extLst>
            </p:cNvPr>
            <p:cNvCxnSpPr>
              <a:cxnSpLocks/>
            </p:cNvCxnSpPr>
            <p:nvPr/>
          </p:nvCxnSpPr>
          <p:spPr bwMode="auto">
            <a:xfrm>
              <a:off x="11230757" y="3897974"/>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9351E89E-2975-EC4F-0DEA-15240B94FCDE}"/>
                </a:ext>
              </a:extLst>
            </p:cNvPr>
            <p:cNvCxnSpPr>
              <a:cxnSpLocks/>
            </p:cNvCxnSpPr>
            <p:nvPr/>
          </p:nvCxnSpPr>
          <p:spPr bwMode="auto">
            <a:xfrm>
              <a:off x="7559387" y="2362547"/>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589BBD7A-D6F0-5976-A305-5F5A11914971}"/>
                </a:ext>
              </a:extLst>
            </p:cNvPr>
            <p:cNvCxnSpPr>
              <a:cxnSpLocks/>
            </p:cNvCxnSpPr>
            <p:nvPr/>
          </p:nvCxnSpPr>
          <p:spPr bwMode="auto">
            <a:xfrm>
              <a:off x="10114858" y="377224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767A970A-80F6-2AA1-6269-C643F79B669E}"/>
                </a:ext>
              </a:extLst>
            </p:cNvPr>
            <p:cNvCxnSpPr>
              <a:cxnSpLocks/>
            </p:cNvCxnSpPr>
            <p:nvPr/>
          </p:nvCxnSpPr>
          <p:spPr bwMode="auto">
            <a:xfrm>
              <a:off x="10462953" y="382558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5" name="Straight Connector 414">
              <a:extLst>
                <a:ext uri="{FF2B5EF4-FFF2-40B4-BE49-F238E27FC236}">
                  <a16:creationId xmlns:a16="http://schemas.microsoft.com/office/drawing/2014/main" id="{2541F498-96ED-09C9-6C70-4CC4F17F9A3D}"/>
                </a:ext>
              </a:extLst>
            </p:cNvPr>
            <p:cNvCxnSpPr>
              <a:cxnSpLocks/>
            </p:cNvCxnSpPr>
            <p:nvPr/>
          </p:nvCxnSpPr>
          <p:spPr bwMode="auto">
            <a:xfrm>
              <a:off x="10596996" y="387130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6" name="Straight Connector 415">
              <a:extLst>
                <a:ext uri="{FF2B5EF4-FFF2-40B4-BE49-F238E27FC236}">
                  <a16:creationId xmlns:a16="http://schemas.microsoft.com/office/drawing/2014/main" id="{6EEC9A42-7DAD-F4C2-57B1-AC377EE83E6A}"/>
                </a:ext>
              </a:extLst>
            </p:cNvPr>
            <p:cNvCxnSpPr>
              <a:cxnSpLocks/>
            </p:cNvCxnSpPr>
            <p:nvPr/>
          </p:nvCxnSpPr>
          <p:spPr bwMode="auto">
            <a:xfrm>
              <a:off x="7231380" y="219490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7" name="Straight Connector 416">
              <a:extLst>
                <a:ext uri="{FF2B5EF4-FFF2-40B4-BE49-F238E27FC236}">
                  <a16:creationId xmlns:a16="http://schemas.microsoft.com/office/drawing/2014/main" id="{25612775-0CDE-543A-8090-5BB65D99A91F}"/>
                </a:ext>
              </a:extLst>
            </p:cNvPr>
            <p:cNvCxnSpPr>
              <a:cxnSpLocks/>
            </p:cNvCxnSpPr>
            <p:nvPr/>
          </p:nvCxnSpPr>
          <p:spPr bwMode="auto">
            <a:xfrm>
              <a:off x="7600950" y="243493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8" name="Straight Connector 417">
              <a:extLst>
                <a:ext uri="{FF2B5EF4-FFF2-40B4-BE49-F238E27FC236}">
                  <a16:creationId xmlns:a16="http://schemas.microsoft.com/office/drawing/2014/main" id="{5BF05D56-0D02-5C86-1E50-6114F8AC6066}"/>
                </a:ext>
              </a:extLst>
            </p:cNvPr>
            <p:cNvCxnSpPr>
              <a:cxnSpLocks/>
            </p:cNvCxnSpPr>
            <p:nvPr/>
          </p:nvCxnSpPr>
          <p:spPr bwMode="auto">
            <a:xfrm>
              <a:off x="7741920" y="249208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C1B44D00-188C-AA9F-9E6E-D3A0FDCB4FC2}"/>
                </a:ext>
              </a:extLst>
            </p:cNvPr>
            <p:cNvCxnSpPr>
              <a:cxnSpLocks/>
            </p:cNvCxnSpPr>
            <p:nvPr/>
          </p:nvCxnSpPr>
          <p:spPr bwMode="auto">
            <a:xfrm>
              <a:off x="8743950" y="354745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345FEEA9-CD3C-2EBE-FB9F-EFE70A0028FA}"/>
                </a:ext>
              </a:extLst>
            </p:cNvPr>
            <p:cNvCxnSpPr>
              <a:cxnSpLocks/>
            </p:cNvCxnSpPr>
            <p:nvPr/>
          </p:nvCxnSpPr>
          <p:spPr bwMode="auto">
            <a:xfrm>
              <a:off x="7395210" y="220252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7AA02774-0F1F-F690-106D-4476CAE6B68D}"/>
                </a:ext>
              </a:extLst>
            </p:cNvPr>
            <p:cNvCxnSpPr>
              <a:cxnSpLocks/>
            </p:cNvCxnSpPr>
            <p:nvPr/>
          </p:nvCxnSpPr>
          <p:spPr bwMode="auto">
            <a:xfrm>
              <a:off x="7646670" y="2419695"/>
              <a:ext cx="0" cy="60615"/>
            </a:xfrm>
            <a:prstGeom prst="line">
              <a:avLst/>
            </a:prstGeom>
            <a:noFill/>
            <a:ln w="19050" cap="flat" cmpd="sng" algn="ctr">
              <a:solidFill>
                <a:schemeClr val="accent3"/>
              </a:solidFill>
              <a:prstDash val="solid"/>
              <a:round/>
              <a:headEnd type="none" w="med" len="med"/>
              <a:tailEnd type="none" w="med" len="med"/>
            </a:ln>
            <a:effectLst/>
          </p:spPr>
        </p:cxnSp>
        <p:cxnSp>
          <p:nvCxnSpPr>
            <p:cNvPr id="422" name="Straight Connector 421">
              <a:extLst>
                <a:ext uri="{FF2B5EF4-FFF2-40B4-BE49-F238E27FC236}">
                  <a16:creationId xmlns:a16="http://schemas.microsoft.com/office/drawing/2014/main" id="{40795C29-F66F-3593-49CC-995856D016C9}"/>
                </a:ext>
              </a:extLst>
            </p:cNvPr>
            <p:cNvCxnSpPr>
              <a:cxnSpLocks/>
            </p:cNvCxnSpPr>
            <p:nvPr/>
          </p:nvCxnSpPr>
          <p:spPr bwMode="auto">
            <a:xfrm>
              <a:off x="7376160" y="220633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BD6946BE-731E-5F2B-6F3A-2F4792059060}"/>
                </a:ext>
              </a:extLst>
            </p:cNvPr>
            <p:cNvCxnSpPr>
              <a:cxnSpLocks/>
            </p:cNvCxnSpPr>
            <p:nvPr/>
          </p:nvCxnSpPr>
          <p:spPr bwMode="auto">
            <a:xfrm>
              <a:off x="7787640" y="251875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24" name="Straight Connector 423">
              <a:extLst>
                <a:ext uri="{FF2B5EF4-FFF2-40B4-BE49-F238E27FC236}">
                  <a16:creationId xmlns:a16="http://schemas.microsoft.com/office/drawing/2014/main" id="{BEDCA4ED-1825-D492-DDCF-CB21A1AFEF1F}"/>
                </a:ext>
              </a:extLst>
            </p:cNvPr>
            <p:cNvCxnSpPr>
              <a:cxnSpLocks/>
            </p:cNvCxnSpPr>
            <p:nvPr/>
          </p:nvCxnSpPr>
          <p:spPr bwMode="auto">
            <a:xfrm>
              <a:off x="9616440" y="376081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440AF8CA-63C7-E0EE-975B-101B98298575}"/>
                </a:ext>
              </a:extLst>
            </p:cNvPr>
            <p:cNvCxnSpPr>
              <a:cxnSpLocks/>
            </p:cNvCxnSpPr>
            <p:nvPr/>
          </p:nvCxnSpPr>
          <p:spPr bwMode="auto">
            <a:xfrm>
              <a:off x="10850880" y="3913215"/>
              <a:ext cx="0" cy="54033"/>
            </a:xfrm>
            <a:prstGeom prst="line">
              <a:avLst/>
            </a:prstGeom>
            <a:noFill/>
            <a:ln w="19050" cap="flat" cmpd="sng" algn="ctr">
              <a:solidFill>
                <a:schemeClr val="accent3"/>
              </a:solidFill>
              <a:prstDash val="solid"/>
              <a:round/>
              <a:headEnd type="none" w="med" len="med"/>
              <a:tailEnd type="none" w="med" len="med"/>
            </a:ln>
            <a:effectLst/>
          </p:spPr>
        </p:cxnSp>
      </p:grpSp>
      <p:sp>
        <p:nvSpPr>
          <p:cNvPr id="426" name="TextBox 425">
            <a:extLst>
              <a:ext uri="{FF2B5EF4-FFF2-40B4-BE49-F238E27FC236}">
                <a16:creationId xmlns:a16="http://schemas.microsoft.com/office/drawing/2014/main" id="{3CC87709-8596-B211-F110-709311C4B87E}"/>
              </a:ext>
            </a:extLst>
          </p:cNvPr>
          <p:cNvSpPr txBox="1"/>
          <p:nvPr/>
        </p:nvSpPr>
        <p:spPr bwMode="auto">
          <a:xfrm>
            <a:off x="6781878" y="5350573"/>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184</a:t>
            </a:r>
          </a:p>
        </p:txBody>
      </p:sp>
      <p:sp>
        <p:nvSpPr>
          <p:cNvPr id="427" name="TextBox 426">
            <a:extLst>
              <a:ext uri="{FF2B5EF4-FFF2-40B4-BE49-F238E27FC236}">
                <a16:creationId xmlns:a16="http://schemas.microsoft.com/office/drawing/2014/main" id="{4FB0E1DB-A3EB-E2E4-784E-4F0FD34900E2}"/>
              </a:ext>
            </a:extLst>
          </p:cNvPr>
          <p:cNvSpPr txBox="1"/>
          <p:nvPr/>
        </p:nvSpPr>
        <p:spPr bwMode="auto">
          <a:xfrm>
            <a:off x="7057489" y="5350573"/>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162</a:t>
            </a:r>
          </a:p>
        </p:txBody>
      </p:sp>
      <p:sp>
        <p:nvSpPr>
          <p:cNvPr id="428" name="TextBox 427">
            <a:extLst>
              <a:ext uri="{FF2B5EF4-FFF2-40B4-BE49-F238E27FC236}">
                <a16:creationId xmlns:a16="http://schemas.microsoft.com/office/drawing/2014/main" id="{3CE738B5-8AF6-B846-2F48-EE34B2F68229}"/>
              </a:ext>
            </a:extLst>
          </p:cNvPr>
          <p:cNvSpPr txBox="1"/>
          <p:nvPr/>
        </p:nvSpPr>
        <p:spPr bwMode="auto">
          <a:xfrm>
            <a:off x="7319580" y="5350573"/>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146</a:t>
            </a:r>
          </a:p>
        </p:txBody>
      </p:sp>
      <p:sp>
        <p:nvSpPr>
          <p:cNvPr id="429" name="TextBox 428">
            <a:extLst>
              <a:ext uri="{FF2B5EF4-FFF2-40B4-BE49-F238E27FC236}">
                <a16:creationId xmlns:a16="http://schemas.microsoft.com/office/drawing/2014/main" id="{99131364-C4C4-FAB2-A341-C4BC9D7E06CA}"/>
              </a:ext>
            </a:extLst>
          </p:cNvPr>
          <p:cNvSpPr txBox="1"/>
          <p:nvPr/>
        </p:nvSpPr>
        <p:spPr bwMode="auto">
          <a:xfrm>
            <a:off x="7594269" y="5350573"/>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118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110</a:t>
            </a:r>
          </a:p>
        </p:txBody>
      </p:sp>
      <p:sp>
        <p:nvSpPr>
          <p:cNvPr id="430" name="TextBox 429">
            <a:extLst>
              <a:ext uri="{FF2B5EF4-FFF2-40B4-BE49-F238E27FC236}">
                <a16:creationId xmlns:a16="http://schemas.microsoft.com/office/drawing/2014/main" id="{F7C2132D-7867-78CD-00AD-E274922BCE61}"/>
              </a:ext>
            </a:extLst>
          </p:cNvPr>
          <p:cNvSpPr txBox="1"/>
          <p:nvPr/>
        </p:nvSpPr>
        <p:spPr bwMode="auto">
          <a:xfrm>
            <a:off x="7896555"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77</a:t>
            </a:r>
          </a:p>
        </p:txBody>
      </p:sp>
      <p:sp>
        <p:nvSpPr>
          <p:cNvPr id="431" name="TextBox 430">
            <a:extLst>
              <a:ext uri="{FF2B5EF4-FFF2-40B4-BE49-F238E27FC236}">
                <a16:creationId xmlns:a16="http://schemas.microsoft.com/office/drawing/2014/main" id="{EB54D484-2D54-C7D8-9333-72598597FF7C}"/>
              </a:ext>
            </a:extLst>
          </p:cNvPr>
          <p:cNvSpPr txBox="1"/>
          <p:nvPr/>
        </p:nvSpPr>
        <p:spPr bwMode="auto">
          <a:xfrm>
            <a:off x="8114093"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60</a:t>
            </a:r>
          </a:p>
        </p:txBody>
      </p:sp>
      <p:sp>
        <p:nvSpPr>
          <p:cNvPr id="432" name="TextBox 431">
            <a:extLst>
              <a:ext uri="{FF2B5EF4-FFF2-40B4-BE49-F238E27FC236}">
                <a16:creationId xmlns:a16="http://schemas.microsoft.com/office/drawing/2014/main" id="{55097DFF-B528-E47E-C01E-75E0550D6FC3}"/>
              </a:ext>
            </a:extLst>
          </p:cNvPr>
          <p:cNvSpPr txBox="1"/>
          <p:nvPr/>
        </p:nvSpPr>
        <p:spPr bwMode="auto">
          <a:xfrm>
            <a:off x="8377106"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47</a:t>
            </a:r>
          </a:p>
        </p:txBody>
      </p:sp>
      <p:sp>
        <p:nvSpPr>
          <p:cNvPr id="433" name="TextBox 432">
            <a:extLst>
              <a:ext uri="{FF2B5EF4-FFF2-40B4-BE49-F238E27FC236}">
                <a16:creationId xmlns:a16="http://schemas.microsoft.com/office/drawing/2014/main" id="{075116E9-9069-A72F-4EE3-3F53E7D88D5D}"/>
              </a:ext>
            </a:extLst>
          </p:cNvPr>
          <p:cNvSpPr txBox="1"/>
          <p:nvPr/>
        </p:nvSpPr>
        <p:spPr bwMode="auto">
          <a:xfrm>
            <a:off x="8632744"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45</a:t>
            </a:r>
          </a:p>
        </p:txBody>
      </p:sp>
      <p:sp>
        <p:nvSpPr>
          <p:cNvPr id="434" name="TextBox 433">
            <a:extLst>
              <a:ext uri="{FF2B5EF4-FFF2-40B4-BE49-F238E27FC236}">
                <a16:creationId xmlns:a16="http://schemas.microsoft.com/office/drawing/2014/main" id="{7D1AE872-32A6-815E-07A1-9F91E7AC3DDF}"/>
              </a:ext>
            </a:extLst>
          </p:cNvPr>
          <p:cNvSpPr txBox="1"/>
          <p:nvPr/>
        </p:nvSpPr>
        <p:spPr bwMode="auto">
          <a:xfrm>
            <a:off x="8916958"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37</a:t>
            </a:r>
          </a:p>
        </p:txBody>
      </p:sp>
      <p:sp>
        <p:nvSpPr>
          <p:cNvPr id="435" name="TextBox 434">
            <a:extLst>
              <a:ext uri="{FF2B5EF4-FFF2-40B4-BE49-F238E27FC236}">
                <a16:creationId xmlns:a16="http://schemas.microsoft.com/office/drawing/2014/main" id="{BD63FB45-B7BD-6172-521F-F95D1DDCC870}"/>
              </a:ext>
            </a:extLst>
          </p:cNvPr>
          <p:cNvSpPr txBox="1"/>
          <p:nvPr/>
        </p:nvSpPr>
        <p:spPr bwMode="auto">
          <a:xfrm>
            <a:off x="9158770"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34</a:t>
            </a:r>
          </a:p>
        </p:txBody>
      </p:sp>
      <p:sp>
        <p:nvSpPr>
          <p:cNvPr id="436" name="TextBox 435">
            <a:extLst>
              <a:ext uri="{FF2B5EF4-FFF2-40B4-BE49-F238E27FC236}">
                <a16:creationId xmlns:a16="http://schemas.microsoft.com/office/drawing/2014/main" id="{115E009A-B116-B112-36C9-EC5B323BA0AB}"/>
              </a:ext>
            </a:extLst>
          </p:cNvPr>
          <p:cNvSpPr txBox="1"/>
          <p:nvPr/>
        </p:nvSpPr>
        <p:spPr bwMode="auto">
          <a:xfrm>
            <a:off x="9414408"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31</a:t>
            </a:r>
          </a:p>
        </p:txBody>
      </p:sp>
      <p:sp>
        <p:nvSpPr>
          <p:cNvPr id="437" name="TextBox 436">
            <a:extLst>
              <a:ext uri="{FF2B5EF4-FFF2-40B4-BE49-F238E27FC236}">
                <a16:creationId xmlns:a16="http://schemas.microsoft.com/office/drawing/2014/main" id="{1AB23EBD-8C10-718B-D372-C3C7430B3E62}"/>
              </a:ext>
            </a:extLst>
          </p:cNvPr>
          <p:cNvSpPr txBox="1"/>
          <p:nvPr/>
        </p:nvSpPr>
        <p:spPr bwMode="auto">
          <a:xfrm>
            <a:off x="9662672"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25</a:t>
            </a:r>
          </a:p>
        </p:txBody>
      </p:sp>
      <p:sp>
        <p:nvSpPr>
          <p:cNvPr id="438" name="TextBox 437">
            <a:extLst>
              <a:ext uri="{FF2B5EF4-FFF2-40B4-BE49-F238E27FC236}">
                <a16:creationId xmlns:a16="http://schemas.microsoft.com/office/drawing/2014/main" id="{6CE7E585-B4BC-A6AA-2E50-F192C0837EA0}"/>
              </a:ext>
            </a:extLst>
          </p:cNvPr>
          <p:cNvSpPr txBox="1"/>
          <p:nvPr/>
        </p:nvSpPr>
        <p:spPr bwMode="auto">
          <a:xfrm>
            <a:off x="9925685"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a:t>
            </a:r>
          </a:p>
        </p:txBody>
      </p:sp>
      <p:sp>
        <p:nvSpPr>
          <p:cNvPr id="439" name="TextBox 438">
            <a:extLst>
              <a:ext uri="{FF2B5EF4-FFF2-40B4-BE49-F238E27FC236}">
                <a16:creationId xmlns:a16="http://schemas.microsoft.com/office/drawing/2014/main" id="{479EA858-01EC-A34D-CFE4-FB2D3D0D9165}"/>
              </a:ext>
            </a:extLst>
          </p:cNvPr>
          <p:cNvSpPr txBox="1"/>
          <p:nvPr/>
        </p:nvSpPr>
        <p:spPr bwMode="auto">
          <a:xfrm>
            <a:off x="10196072"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a:t>
            </a:r>
          </a:p>
        </p:txBody>
      </p:sp>
      <p:sp>
        <p:nvSpPr>
          <p:cNvPr id="440" name="TextBox 439">
            <a:extLst>
              <a:ext uri="{FF2B5EF4-FFF2-40B4-BE49-F238E27FC236}">
                <a16:creationId xmlns:a16="http://schemas.microsoft.com/office/drawing/2014/main" id="{7D9B8D6B-805F-04CB-B0E8-58BFD2B1062A}"/>
              </a:ext>
            </a:extLst>
          </p:cNvPr>
          <p:cNvSpPr txBox="1"/>
          <p:nvPr/>
        </p:nvSpPr>
        <p:spPr bwMode="auto">
          <a:xfrm>
            <a:off x="10466459" y="5350573"/>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10</a:t>
            </a:r>
          </a:p>
        </p:txBody>
      </p:sp>
      <p:sp>
        <p:nvSpPr>
          <p:cNvPr id="441" name="TextBox 440">
            <a:extLst>
              <a:ext uri="{FF2B5EF4-FFF2-40B4-BE49-F238E27FC236}">
                <a16:creationId xmlns:a16="http://schemas.microsoft.com/office/drawing/2014/main" id="{5DFB26CA-6663-3CD8-31AB-6E1EDB324EA3}"/>
              </a:ext>
            </a:extLst>
          </p:cNvPr>
          <p:cNvSpPr txBox="1"/>
          <p:nvPr/>
        </p:nvSpPr>
        <p:spPr bwMode="auto">
          <a:xfrm>
            <a:off x="10746622" y="5350573"/>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a:t>
            </a:r>
          </a:p>
        </p:txBody>
      </p:sp>
      <p:sp>
        <p:nvSpPr>
          <p:cNvPr id="442" name="TextBox 441">
            <a:extLst>
              <a:ext uri="{FF2B5EF4-FFF2-40B4-BE49-F238E27FC236}">
                <a16:creationId xmlns:a16="http://schemas.microsoft.com/office/drawing/2014/main" id="{BEA67B7A-B287-98B2-27DF-52D10A00B303}"/>
              </a:ext>
            </a:extLst>
          </p:cNvPr>
          <p:cNvSpPr txBox="1"/>
          <p:nvPr/>
        </p:nvSpPr>
        <p:spPr bwMode="auto">
          <a:xfrm>
            <a:off x="11024383" y="5350573"/>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443" name="TextBox 442">
            <a:extLst>
              <a:ext uri="{FF2B5EF4-FFF2-40B4-BE49-F238E27FC236}">
                <a16:creationId xmlns:a16="http://schemas.microsoft.com/office/drawing/2014/main" id="{EF867451-385C-4D75-A7AB-DE35981D3BA3}"/>
              </a:ext>
            </a:extLst>
          </p:cNvPr>
          <p:cNvSpPr txBox="1"/>
          <p:nvPr/>
        </p:nvSpPr>
        <p:spPr bwMode="auto">
          <a:xfrm>
            <a:off x="11263826" y="5350573"/>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444" name="TextBox 443">
            <a:extLst>
              <a:ext uri="{FF2B5EF4-FFF2-40B4-BE49-F238E27FC236}">
                <a16:creationId xmlns:a16="http://schemas.microsoft.com/office/drawing/2014/main" id="{DA1106F0-1B36-4A3C-66D9-B47BBC706073}"/>
              </a:ext>
            </a:extLst>
          </p:cNvPr>
          <p:cNvSpPr txBox="1"/>
          <p:nvPr/>
        </p:nvSpPr>
        <p:spPr bwMode="auto">
          <a:xfrm>
            <a:off x="11479368" y="5350573"/>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445" name="TextBox 444">
            <a:extLst>
              <a:ext uri="{FF2B5EF4-FFF2-40B4-BE49-F238E27FC236}">
                <a16:creationId xmlns:a16="http://schemas.microsoft.com/office/drawing/2014/main" id="{C863E00E-DD41-0D6A-675F-9C06EEDE6FCC}"/>
              </a:ext>
            </a:extLst>
          </p:cNvPr>
          <p:cNvSpPr txBox="1"/>
          <p:nvPr/>
        </p:nvSpPr>
        <p:spPr bwMode="auto">
          <a:xfrm>
            <a:off x="11766861" y="5350573"/>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sp>
        <p:nvSpPr>
          <p:cNvPr id="43" name="Text Box 15">
            <a:extLst>
              <a:ext uri="{FF2B5EF4-FFF2-40B4-BE49-F238E27FC236}">
                <a16:creationId xmlns:a16="http://schemas.microsoft.com/office/drawing/2014/main" id="{E96D2CC3-A84D-9B1B-3404-D322A41CD8AE}"/>
              </a:ext>
            </a:extLst>
          </p:cNvPr>
          <p:cNvSpPr txBox="1">
            <a:spLocks noChangeArrowheads="1"/>
          </p:cNvSpPr>
          <p:nvPr/>
        </p:nvSpPr>
        <p:spPr bwMode="auto">
          <a:xfrm>
            <a:off x="412751" y="6362724"/>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N Engl J Med. 2023;[Epub].</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TextBox 60">
            <a:extLst>
              <a:ext uri="{FF2B5EF4-FFF2-40B4-BE49-F238E27FC236}">
                <a16:creationId xmlns:a16="http://schemas.microsoft.com/office/drawing/2014/main" id="{8E996068-EC14-274F-61B1-566256B0146A}"/>
              </a:ext>
            </a:extLst>
          </p:cNvPr>
          <p:cNvSpPr txBox="1">
            <a:spLocks noChangeArrowheads="1"/>
          </p:cNvSpPr>
          <p:nvPr/>
        </p:nvSpPr>
        <p:spPr bwMode="auto">
          <a:xfrm>
            <a:off x="7943380" y="2423374"/>
            <a:ext cx="37390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1400" dirty="0">
                <a:solidFill>
                  <a:srgbClr val="000000"/>
                </a:solidFill>
                <a:latin typeface="Calibri" panose="020F0502020204030204" pitchFamily="34" charset="0"/>
                <a:ea typeface="MS PGothic" pitchFamily="34" charset="-128"/>
              </a:rPr>
              <a:t>2-yr</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 PFS Rates, % (95% CI)</a:t>
            </a:r>
          </a:p>
        </p:txBody>
      </p:sp>
    </p:spTree>
    <p:extLst>
      <p:ext uri="{BB962C8B-B14F-4D97-AF65-F5344CB8AC3E}">
        <p14:creationId xmlns:p14="http://schemas.microsoft.com/office/powerpoint/2010/main" val="3561077316"/>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
            <a:extLst>
              <a:ext uri="{FF2B5EF4-FFF2-40B4-BE49-F238E27FC236}">
                <a16:creationId xmlns:a16="http://schemas.microsoft.com/office/drawing/2014/main" id="{4728EFD9-D8A8-483E-9CF7-0EB87B526C97}"/>
              </a:ext>
            </a:extLst>
          </p:cNvPr>
          <p:cNvSpPr>
            <a:spLocks noGrp="1"/>
          </p:cNvSpPr>
          <p:nvPr>
            <p:ph type="title"/>
          </p:nvPr>
        </p:nvSpPr>
        <p:spPr>
          <a:xfrm>
            <a:off x="609759" y="238127"/>
            <a:ext cx="11125041" cy="1103313"/>
          </a:xfrm>
        </p:spPr>
        <p:txBody>
          <a:bodyPr/>
          <a:lstStyle/>
          <a:p>
            <a:r>
              <a:rPr lang="en-US" altLang="en-US" sz="3100" dirty="0"/>
              <a:t>NCCN Clinical Practice Guidelines in Oncology (NCCN Guidelines®) for Managing Immune Checkpoint Inhibitor</a:t>
            </a:r>
            <a:r>
              <a:rPr lang="en-US" altLang="en-US" sz="3100" dirty="0">
                <a:latin typeface="Arial" panose="020B0604020202020204" pitchFamily="34" charset="0"/>
                <a:cs typeface="Arial" panose="020B0604020202020204" pitchFamily="34" charset="0"/>
              </a:rPr>
              <a:t>–</a:t>
            </a:r>
            <a:r>
              <a:rPr lang="en-US" altLang="en-US" sz="3100" dirty="0"/>
              <a:t>Related Toxicities</a:t>
            </a:r>
          </a:p>
        </p:txBody>
      </p:sp>
      <p:sp>
        <p:nvSpPr>
          <p:cNvPr id="14" name="TextBox 13">
            <a:extLst>
              <a:ext uri="{FF2B5EF4-FFF2-40B4-BE49-F238E27FC236}">
                <a16:creationId xmlns:a16="http://schemas.microsoft.com/office/drawing/2014/main" id="{F95564D0-3F4F-4A39-8B22-5EB07F7338D6}"/>
              </a:ext>
            </a:extLst>
          </p:cNvPr>
          <p:cNvSpPr txBox="1"/>
          <p:nvPr/>
        </p:nvSpPr>
        <p:spPr bwMode="auto">
          <a:xfrm>
            <a:off x="423655" y="6085097"/>
            <a:ext cx="932801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i="1" dirty="0">
                <a:solidFill>
                  <a:schemeClr val="bg1"/>
                </a:solidFill>
                <a:latin typeface="Calibri" panose="020F0502020204030204" pitchFamily="34" charset="0"/>
              </a:rPr>
              <a:t>NCCN Guidelines® for Managing Immune Checkpoint Inhibitor–Related Toxicities: Interactive Decision </a:t>
            </a:r>
            <a:br>
              <a:rPr lang="en-US" sz="1600" b="0" i="1" dirty="0">
                <a:solidFill>
                  <a:schemeClr val="bg1"/>
                </a:solidFill>
                <a:latin typeface="Calibri" panose="020F0502020204030204" pitchFamily="34" charset="0"/>
              </a:rPr>
            </a:br>
            <a:r>
              <a:rPr lang="en-US" sz="1600" b="0" i="1" dirty="0">
                <a:solidFill>
                  <a:schemeClr val="bg1"/>
                </a:solidFill>
                <a:latin typeface="Calibri" panose="020F0502020204030204" pitchFamily="34" charset="0"/>
              </a:rPr>
              <a:t>Support Tool </a:t>
            </a:r>
            <a:r>
              <a:rPr lang="en-US" sz="1600" b="0" dirty="0">
                <a:solidFill>
                  <a:schemeClr val="bg1"/>
                </a:solidFill>
                <a:latin typeface="Calibri" panose="020F0502020204030204" pitchFamily="34" charset="0"/>
              </a:rPr>
              <a:t>available at: </a:t>
            </a:r>
            <a:r>
              <a:rPr lang="en-US" sz="1600" b="1" u="sng" dirty="0">
                <a:solidFill>
                  <a:schemeClr val="accent3"/>
                </a:solidFill>
                <a:latin typeface="Calibri" panose="020F0502020204030204" pitchFamily="34" charset="0"/>
                <a:hlinkClick r:id="rId3"/>
              </a:rPr>
              <a:t>clinicaloptions.com/immuneAEtool</a:t>
            </a:r>
            <a:r>
              <a:rPr lang="en-US" sz="1600" b="1" u="sng" dirty="0">
                <a:solidFill>
                  <a:schemeClr val="accent3"/>
                </a:solidFill>
                <a:latin typeface="Calibri" panose="020F0502020204030204" pitchFamily="34" charset="0"/>
              </a:rPr>
              <a:t> </a:t>
            </a:r>
            <a:r>
              <a:rPr lang="en-US" sz="1600" b="0" dirty="0">
                <a:solidFill>
                  <a:schemeClr val="bg1"/>
                </a:solidFill>
                <a:latin typeface="Calibri" panose="020F0502020204030204" pitchFamily="34" charset="0"/>
              </a:rPr>
              <a:t>or on our app: </a:t>
            </a:r>
            <a:r>
              <a:rPr lang="en-US" sz="1600" b="1" dirty="0">
                <a:solidFill>
                  <a:schemeClr val="accent3"/>
                </a:solidFill>
                <a:latin typeface="Calibri" panose="020F0502020204030204" pitchFamily="34" charset="0"/>
              </a:rPr>
              <a:t>CCO Decision Support</a:t>
            </a:r>
            <a:endParaRPr lang="en-US" sz="1600" b="1" u="sng" dirty="0">
              <a:solidFill>
                <a:schemeClr val="accent3"/>
              </a:solidFill>
              <a:latin typeface="Calibri" panose="020F0502020204030204" pitchFamily="34" charset="0"/>
            </a:endParaRPr>
          </a:p>
        </p:txBody>
      </p:sp>
      <p:pic>
        <p:nvPicPr>
          <p:cNvPr id="15" name="Picture 2">
            <a:extLst>
              <a:ext uri="{FF2B5EF4-FFF2-40B4-BE49-F238E27FC236}">
                <a16:creationId xmlns:a16="http://schemas.microsoft.com/office/drawing/2014/main" id="{4BED6D33-023F-47BD-9519-A40EA2308BDC}"/>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t="3874" b="7455"/>
          <a:stretch/>
        </p:blipFill>
        <p:spPr bwMode="auto">
          <a:xfrm>
            <a:off x="860130" y="1331543"/>
            <a:ext cx="2971800" cy="46869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3">
            <a:extLst>
              <a:ext uri="{FF2B5EF4-FFF2-40B4-BE49-F238E27FC236}">
                <a16:creationId xmlns:a16="http://schemas.microsoft.com/office/drawing/2014/main" id="{9BFD3531-64AC-4FB2-BC06-0B02D1D030F3}"/>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t="3598" b="8356"/>
          <a:stretch/>
        </p:blipFill>
        <p:spPr bwMode="auto">
          <a:xfrm>
            <a:off x="4599541" y="1331543"/>
            <a:ext cx="2992918" cy="46869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Arrow: Right 16">
            <a:extLst>
              <a:ext uri="{FF2B5EF4-FFF2-40B4-BE49-F238E27FC236}">
                <a16:creationId xmlns:a16="http://schemas.microsoft.com/office/drawing/2014/main" id="{C139841E-F0E2-40E7-8B2A-249E7567E940}"/>
              </a:ext>
            </a:extLst>
          </p:cNvPr>
          <p:cNvSpPr/>
          <p:nvPr/>
        </p:nvSpPr>
        <p:spPr bwMode="auto">
          <a:xfrm>
            <a:off x="3954607" y="3048000"/>
            <a:ext cx="381000" cy="228600"/>
          </a:xfrm>
          <a:prstGeom prst="rightArrow">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 name="Arrow: Right 17">
            <a:extLst>
              <a:ext uri="{FF2B5EF4-FFF2-40B4-BE49-F238E27FC236}">
                <a16:creationId xmlns:a16="http://schemas.microsoft.com/office/drawing/2014/main" id="{DC9DF8FA-1CBA-4C38-B436-1732FFA34A79}"/>
              </a:ext>
            </a:extLst>
          </p:cNvPr>
          <p:cNvSpPr/>
          <p:nvPr/>
        </p:nvSpPr>
        <p:spPr bwMode="auto">
          <a:xfrm>
            <a:off x="7761306" y="3054554"/>
            <a:ext cx="381000" cy="228600"/>
          </a:xfrm>
          <a:prstGeom prst="rightArrow">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pic>
        <p:nvPicPr>
          <p:cNvPr id="22" name="Picture 21" descr="QR Code to app store based on device">
            <a:extLst>
              <a:ext uri="{FF2B5EF4-FFF2-40B4-BE49-F238E27FC236}">
                <a16:creationId xmlns:a16="http://schemas.microsoft.com/office/drawing/2014/main" id="{5A5C3E87-84CC-46DF-94B3-01ACF1AD4B21}"/>
              </a:ext>
            </a:extLst>
          </p:cNvPr>
          <p:cNvPicPr>
            <a:picLocks noChangeAspect="1"/>
          </p:cNvPicPr>
          <p:nvPr/>
        </p:nvPicPr>
        <p:blipFill>
          <a:blip r:embed="rId6" cstate="hqprint">
            <a:extLst>
              <a:ext uri="{28A0092B-C50C-407E-A947-70E740481C1C}">
                <a14:useLocalDpi xmlns:a14="http://schemas.microsoft.com/office/drawing/2010/main" val="0"/>
              </a:ext>
            </a:extLst>
          </a:blip>
          <a:stretch>
            <a:fillRect/>
          </a:stretch>
        </p:blipFill>
        <p:spPr>
          <a:xfrm>
            <a:off x="11190050" y="711243"/>
            <a:ext cx="938499" cy="938499"/>
          </a:xfrm>
          <a:prstGeom prst="rect">
            <a:avLst/>
          </a:prstGeom>
        </p:spPr>
      </p:pic>
      <p:pic>
        <p:nvPicPr>
          <p:cNvPr id="23" name="Picture 4">
            <a:extLst>
              <a:ext uri="{FF2B5EF4-FFF2-40B4-BE49-F238E27FC236}">
                <a16:creationId xmlns:a16="http://schemas.microsoft.com/office/drawing/2014/main" id="{C41A23EC-E5C1-4BAB-A5C6-AAF9FEA6CBE4}"/>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t="4423" b="7849"/>
          <a:stretch/>
        </p:blipFill>
        <p:spPr bwMode="auto">
          <a:xfrm>
            <a:off x="8256726" y="1318184"/>
            <a:ext cx="3020874" cy="471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0913089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Long-Term Follow-Up From SIENDO/ENGOT-EN5: PFS With Selinexor vs Pbo Maintenance in Recurrent EC</a:t>
            </a:r>
          </a:p>
        </p:txBody>
      </p:sp>
      <p:sp>
        <p:nvSpPr>
          <p:cNvPr id="3" name="Content Placeholder 2">
            <a:extLst>
              <a:ext uri="{FF2B5EF4-FFF2-40B4-BE49-F238E27FC236}">
                <a16:creationId xmlns:a16="http://schemas.microsoft.com/office/drawing/2014/main" id="{38CF2B62-16D3-3785-F8E7-09ED8D9F91F2}"/>
              </a:ext>
            </a:extLst>
          </p:cNvPr>
          <p:cNvSpPr txBox="1">
            <a:spLocks/>
          </p:cNvSpPr>
          <p:nvPr/>
        </p:nvSpPr>
        <p:spPr>
          <a:xfrm>
            <a:off x="604675" y="1388573"/>
            <a:ext cx="10877529" cy="4775160"/>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800" b="0" kern="0" dirty="0"/>
              <a:t>Randomized, double-blind, phase III trial in patients with stage IV or first relapse of endometrial cancer with PR or CR on ≥12 wk 1L taxane-carboplatin (prior surgery, radiotherapy or hormonal therapy allowed; N = 263)</a:t>
            </a:r>
          </a:p>
          <a:p>
            <a:endParaRPr lang="en-US" sz="1800" b="0" kern="0" dirty="0"/>
          </a:p>
        </p:txBody>
      </p:sp>
      <p:sp>
        <p:nvSpPr>
          <p:cNvPr id="4" name="Text Box 15">
            <a:extLst>
              <a:ext uri="{FF2B5EF4-FFF2-40B4-BE49-F238E27FC236}">
                <a16:creationId xmlns:a16="http://schemas.microsoft.com/office/drawing/2014/main" id="{2A8E509A-A1C8-BA0B-E5FD-279550F19056}"/>
              </a:ext>
            </a:extLst>
          </p:cNvPr>
          <p:cNvSpPr txBox="1">
            <a:spLocks noChangeArrowheads="1"/>
          </p:cNvSpPr>
          <p:nvPr/>
        </p:nvSpPr>
        <p:spPr bwMode="auto">
          <a:xfrm>
            <a:off x="412751" y="6381774"/>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NCT03555422. Vergote. SGO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2022. Abstr </a:t>
            </a:r>
            <a:r>
              <a:rPr lang="en-US" altLang="en-US" sz="1200" b="0" spc="-10" dirty="0">
                <a:solidFill>
                  <a:srgbClr val="455560"/>
                </a:solidFill>
                <a:latin typeface="Calibri" panose="020F0502020204030204" pitchFamily="34" charset="0"/>
              </a:rPr>
              <a:t>249</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Slomovitz. ASCO 2023. Abstr 427956.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24" name="TextBox 123">
            <a:extLst>
              <a:ext uri="{FF2B5EF4-FFF2-40B4-BE49-F238E27FC236}">
                <a16:creationId xmlns:a16="http://schemas.microsoft.com/office/drawing/2014/main" id="{92347114-5696-E5BB-2F3D-EBD3E2758C30}"/>
              </a:ext>
            </a:extLst>
          </p:cNvPr>
          <p:cNvSpPr txBox="1"/>
          <p:nvPr/>
        </p:nvSpPr>
        <p:spPr bwMode="auto">
          <a:xfrm>
            <a:off x="8297439" y="1937295"/>
            <a:ext cx="1586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i="1" dirty="0">
                <a:solidFill>
                  <a:schemeClr val="bg1"/>
                </a:solidFill>
                <a:latin typeface="Calibri" panose="020F0502020204030204" pitchFamily="34" charset="0"/>
              </a:rPr>
              <a:t>TP53 Mut/</a:t>
            </a:r>
            <a:r>
              <a:rPr lang="en-US" i="1" dirty="0" err="1">
                <a:solidFill>
                  <a:schemeClr val="bg1"/>
                </a:solidFill>
                <a:latin typeface="Calibri" panose="020F0502020204030204" pitchFamily="34" charset="0"/>
              </a:rPr>
              <a:t>Abn</a:t>
            </a:r>
            <a:endParaRPr lang="en-US" i="1" dirty="0">
              <a:solidFill>
                <a:schemeClr val="bg1"/>
              </a:solidFill>
              <a:latin typeface="Calibri" panose="020F0502020204030204" pitchFamily="34" charset="0"/>
            </a:endParaRPr>
          </a:p>
        </p:txBody>
      </p:sp>
      <p:sp>
        <p:nvSpPr>
          <p:cNvPr id="5" name="Content Placeholder 2">
            <a:extLst>
              <a:ext uri="{FF2B5EF4-FFF2-40B4-BE49-F238E27FC236}">
                <a16:creationId xmlns:a16="http://schemas.microsoft.com/office/drawing/2014/main" id="{2928DB93-0AAC-5B36-6466-51814B1AADBD}"/>
              </a:ext>
            </a:extLst>
          </p:cNvPr>
          <p:cNvSpPr txBox="1">
            <a:spLocks/>
          </p:cNvSpPr>
          <p:nvPr/>
        </p:nvSpPr>
        <p:spPr bwMode="auto">
          <a:xfrm>
            <a:off x="626347" y="5720702"/>
            <a:ext cx="11565653" cy="759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228600" indent="-228600"/>
            <a:r>
              <a:rPr lang="en-US" sz="1800" b="0" kern="0" dirty="0"/>
              <a:t>Most common (&gt;30%) all grade AEs with selinexor included nausea, vomiting, and diarrhea; no significant differences  for QoL, and patient-reported outcomes (by EORTC QLQ-C30) between treatment  arms were observed</a:t>
            </a:r>
          </a:p>
        </p:txBody>
      </p:sp>
      <p:sp>
        <p:nvSpPr>
          <p:cNvPr id="42" name="TextBox 41">
            <a:extLst>
              <a:ext uri="{FF2B5EF4-FFF2-40B4-BE49-F238E27FC236}">
                <a16:creationId xmlns:a16="http://schemas.microsoft.com/office/drawing/2014/main" id="{C229A262-1368-146E-BD6B-F550C24ED16F}"/>
              </a:ext>
            </a:extLst>
          </p:cNvPr>
          <p:cNvSpPr txBox="1"/>
          <p:nvPr/>
        </p:nvSpPr>
        <p:spPr bwMode="auto">
          <a:xfrm>
            <a:off x="2205747" y="5392908"/>
            <a:ext cx="2093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Median FU: 25.3 mo</a:t>
            </a:r>
          </a:p>
        </p:txBody>
      </p:sp>
      <p:sp>
        <p:nvSpPr>
          <p:cNvPr id="43" name="TextBox 42">
            <a:extLst>
              <a:ext uri="{FF2B5EF4-FFF2-40B4-BE49-F238E27FC236}">
                <a16:creationId xmlns:a16="http://schemas.microsoft.com/office/drawing/2014/main" id="{E8E095D5-3ED8-6A72-26B8-2BCCD90C0530}"/>
              </a:ext>
            </a:extLst>
          </p:cNvPr>
          <p:cNvSpPr txBox="1"/>
          <p:nvPr/>
        </p:nvSpPr>
        <p:spPr bwMode="auto">
          <a:xfrm>
            <a:off x="8107594" y="5392908"/>
            <a:ext cx="2093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Median FU: 22.9 mo</a:t>
            </a:r>
          </a:p>
        </p:txBody>
      </p:sp>
      <p:sp>
        <p:nvSpPr>
          <p:cNvPr id="260" name="Rectangle 259">
            <a:extLst>
              <a:ext uri="{FF2B5EF4-FFF2-40B4-BE49-F238E27FC236}">
                <a16:creationId xmlns:a16="http://schemas.microsoft.com/office/drawing/2014/main" id="{1F870991-011D-D959-1F7E-8E89779AFB9A}"/>
              </a:ext>
            </a:extLst>
          </p:cNvPr>
          <p:cNvSpPr/>
          <p:nvPr/>
        </p:nvSpPr>
        <p:spPr bwMode="auto">
          <a:xfrm>
            <a:off x="2537746" y="1923571"/>
            <a:ext cx="3318045" cy="1335270"/>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61" name="Group 260">
            <a:extLst>
              <a:ext uri="{FF2B5EF4-FFF2-40B4-BE49-F238E27FC236}">
                <a16:creationId xmlns:a16="http://schemas.microsoft.com/office/drawing/2014/main" id="{3D9F4256-9999-813E-B1DF-52F754DA81F8}"/>
              </a:ext>
            </a:extLst>
          </p:cNvPr>
          <p:cNvGrpSpPr/>
          <p:nvPr/>
        </p:nvGrpSpPr>
        <p:grpSpPr>
          <a:xfrm>
            <a:off x="2770489" y="2266452"/>
            <a:ext cx="3216232" cy="1218550"/>
            <a:chOff x="3288926" y="1484241"/>
            <a:chExt cx="3216232" cy="1218550"/>
          </a:xfrm>
          <a:solidFill>
            <a:schemeClr val="tx1"/>
          </a:solidFill>
        </p:grpSpPr>
        <p:sp>
          <p:nvSpPr>
            <p:cNvPr id="262" name="TextBox 60">
              <a:extLst>
                <a:ext uri="{FF2B5EF4-FFF2-40B4-BE49-F238E27FC236}">
                  <a16:creationId xmlns:a16="http://schemas.microsoft.com/office/drawing/2014/main" id="{45A37B7A-1BE8-3686-A9B0-56395B4232F0}"/>
                </a:ext>
              </a:extLst>
            </p:cNvPr>
            <p:cNvSpPr txBox="1">
              <a:spLocks noChangeArrowheads="1"/>
            </p:cNvSpPr>
            <p:nvPr/>
          </p:nvSpPr>
          <p:spPr bwMode="auto">
            <a:xfrm>
              <a:off x="3288926" y="1484241"/>
              <a:ext cx="2992764" cy="30777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Median PFS, Mo (95% CI)</a:t>
              </a:r>
            </a:p>
          </p:txBody>
        </p:sp>
        <p:sp>
          <p:nvSpPr>
            <p:cNvPr id="263" name="TextBox 97">
              <a:extLst>
                <a:ext uri="{FF2B5EF4-FFF2-40B4-BE49-F238E27FC236}">
                  <a16:creationId xmlns:a16="http://schemas.microsoft.com/office/drawing/2014/main" id="{CD15C8B6-7361-89D8-2917-235D8B185BDF}"/>
                </a:ext>
              </a:extLst>
            </p:cNvPr>
            <p:cNvSpPr txBox="1">
              <a:spLocks noChangeArrowheads="1"/>
            </p:cNvSpPr>
            <p:nvPr/>
          </p:nvSpPr>
          <p:spPr bwMode="auto">
            <a:xfrm>
              <a:off x="4153000" y="1737764"/>
              <a:ext cx="976410" cy="5232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Selinexor</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a:t>
              </a:r>
            </a:p>
          </p:txBody>
        </p:sp>
        <p:sp>
          <p:nvSpPr>
            <p:cNvPr id="264" name="TextBox 98">
              <a:extLst>
                <a:ext uri="{FF2B5EF4-FFF2-40B4-BE49-F238E27FC236}">
                  <a16:creationId xmlns:a16="http://schemas.microsoft.com/office/drawing/2014/main" id="{F1EA25EE-9842-9C76-D872-70329A38FB81}"/>
                </a:ext>
              </a:extLst>
            </p:cNvPr>
            <p:cNvSpPr txBox="1">
              <a:spLocks noChangeArrowheads="1"/>
            </p:cNvSpPr>
            <p:nvPr/>
          </p:nvSpPr>
          <p:spPr bwMode="auto">
            <a:xfrm>
              <a:off x="4748452" y="1741713"/>
              <a:ext cx="1756706" cy="73866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2">
                      <a:lumMod val="10000"/>
                    </a:schemeClr>
                  </a:solidFill>
                  <a:latin typeface="Calibri" panose="020F0502020204030204" pitchFamily="34" charset="0"/>
                </a:rPr>
                <a:t>27.4</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(13.1-NR)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 (2.0-13.1)</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265" name="TextBox 99">
              <a:extLst>
                <a:ext uri="{FF2B5EF4-FFF2-40B4-BE49-F238E27FC236}">
                  <a16:creationId xmlns:a16="http://schemas.microsoft.com/office/drawing/2014/main" id="{2B4A8FC5-2410-AFE0-4911-338083E1A55E}"/>
                </a:ext>
              </a:extLst>
            </p:cNvPr>
            <p:cNvSpPr txBox="1">
              <a:spLocks noChangeArrowheads="1"/>
            </p:cNvSpPr>
            <p:nvPr/>
          </p:nvSpPr>
          <p:spPr bwMode="auto">
            <a:xfrm>
              <a:off x="4164135" y="2179571"/>
              <a:ext cx="1635004" cy="5232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0.42 (0.25-0.70</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a:t>
              </a:r>
              <a:r>
                <a:rPr kumimoji="0" lang="en-US" altLang="x-none" sz="1400" b="0" i="1"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P</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 .0003</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a:t>
              </a: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cxnSp>
          <p:nvCxnSpPr>
            <p:cNvPr id="266" name="Straight Connector 321535">
              <a:extLst>
                <a:ext uri="{FF2B5EF4-FFF2-40B4-BE49-F238E27FC236}">
                  <a16:creationId xmlns:a16="http://schemas.microsoft.com/office/drawing/2014/main" id="{BE1F8F25-F8A8-BA26-B437-FF19DA14C7AC}"/>
                </a:ext>
              </a:extLst>
            </p:cNvPr>
            <p:cNvCxnSpPr>
              <a:cxnSpLocks noChangeShapeType="1"/>
            </p:cNvCxnSpPr>
            <p:nvPr/>
          </p:nvCxnSpPr>
          <p:spPr bwMode="auto">
            <a:xfrm>
              <a:off x="3945928" y="1896458"/>
              <a:ext cx="203971" cy="0"/>
            </a:xfrm>
            <a:prstGeom prst="line">
              <a:avLst/>
            </a:prstGeom>
            <a:grpFill/>
            <a:ln w="28575" algn="ctr">
              <a:solidFill>
                <a:schemeClr val="accent1"/>
              </a:solidFill>
              <a:round/>
              <a:headEnd/>
              <a:tailEnd/>
            </a:ln>
          </p:spPr>
        </p:cxnSp>
        <p:cxnSp>
          <p:nvCxnSpPr>
            <p:cNvPr id="267" name="Straight Connector 266">
              <a:extLst>
                <a:ext uri="{FF2B5EF4-FFF2-40B4-BE49-F238E27FC236}">
                  <a16:creationId xmlns:a16="http://schemas.microsoft.com/office/drawing/2014/main" id="{F0638D3A-3C26-B4E0-E7F1-FDEA6F246890}"/>
                </a:ext>
              </a:extLst>
            </p:cNvPr>
            <p:cNvCxnSpPr/>
            <p:nvPr/>
          </p:nvCxnSpPr>
          <p:spPr bwMode="auto">
            <a:xfrm>
              <a:off x="3945928" y="2119031"/>
              <a:ext cx="203971" cy="0"/>
            </a:xfrm>
            <a:prstGeom prst="line">
              <a:avLst/>
            </a:prstGeom>
            <a:grpFill/>
            <a:ln w="28575" cap="flat" cmpd="sng" algn="ctr">
              <a:solidFill>
                <a:schemeClr val="accent3"/>
              </a:solidFill>
              <a:prstDash val="solid"/>
              <a:round/>
              <a:headEnd type="none" w="med" len="med"/>
              <a:tailEnd type="none" w="med" len="med"/>
            </a:ln>
            <a:effectLst/>
          </p:spPr>
        </p:cxnSp>
      </p:grpSp>
      <p:sp>
        <p:nvSpPr>
          <p:cNvPr id="271" name="Rectangle 270">
            <a:extLst>
              <a:ext uri="{FF2B5EF4-FFF2-40B4-BE49-F238E27FC236}">
                <a16:creationId xmlns:a16="http://schemas.microsoft.com/office/drawing/2014/main" id="{BCCF5A21-3DA6-431A-30C5-883F2DE5729B}"/>
              </a:ext>
            </a:extLst>
          </p:cNvPr>
          <p:cNvSpPr/>
          <p:nvPr/>
        </p:nvSpPr>
        <p:spPr bwMode="auto">
          <a:xfrm>
            <a:off x="7894901" y="2379478"/>
            <a:ext cx="3318045" cy="1335270"/>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72" name="Group 271">
            <a:extLst>
              <a:ext uri="{FF2B5EF4-FFF2-40B4-BE49-F238E27FC236}">
                <a16:creationId xmlns:a16="http://schemas.microsoft.com/office/drawing/2014/main" id="{4694C5B1-E2C5-95D0-C479-00F7CF78E7F0}"/>
              </a:ext>
            </a:extLst>
          </p:cNvPr>
          <p:cNvGrpSpPr/>
          <p:nvPr/>
        </p:nvGrpSpPr>
        <p:grpSpPr>
          <a:xfrm>
            <a:off x="8011782" y="2266452"/>
            <a:ext cx="3585879" cy="1269465"/>
            <a:chOff x="3288926" y="1484241"/>
            <a:chExt cx="3585879" cy="1269465"/>
          </a:xfrm>
        </p:grpSpPr>
        <p:sp>
          <p:nvSpPr>
            <p:cNvPr id="273" name="TextBox 60">
              <a:extLst>
                <a:ext uri="{FF2B5EF4-FFF2-40B4-BE49-F238E27FC236}">
                  <a16:creationId xmlns:a16="http://schemas.microsoft.com/office/drawing/2014/main" id="{2676654B-D2D3-5B4E-4A28-0F7A8BC44477}"/>
                </a:ext>
              </a:extLst>
            </p:cNvPr>
            <p:cNvSpPr txBox="1">
              <a:spLocks noChangeArrowheads="1"/>
            </p:cNvSpPr>
            <p:nvPr/>
          </p:nvSpPr>
          <p:spPr bwMode="auto">
            <a:xfrm>
              <a:off x="3288926" y="1484241"/>
              <a:ext cx="29927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Median PFS, Mo (95% CI)</a:t>
              </a:r>
            </a:p>
          </p:txBody>
        </p:sp>
        <p:sp>
          <p:nvSpPr>
            <p:cNvPr id="274" name="TextBox 97">
              <a:extLst>
                <a:ext uri="{FF2B5EF4-FFF2-40B4-BE49-F238E27FC236}">
                  <a16:creationId xmlns:a16="http://schemas.microsoft.com/office/drawing/2014/main" id="{59D6AF7C-6A38-1125-0C49-C435AEE3ED4B}"/>
                </a:ext>
              </a:extLst>
            </p:cNvPr>
            <p:cNvSpPr txBox="1">
              <a:spLocks noChangeArrowheads="1"/>
            </p:cNvSpPr>
            <p:nvPr/>
          </p:nvSpPr>
          <p:spPr bwMode="auto">
            <a:xfrm>
              <a:off x="4168804" y="1767241"/>
              <a:ext cx="153553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Selinexor</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a:t>
              </a:r>
            </a:p>
          </p:txBody>
        </p:sp>
        <p:sp>
          <p:nvSpPr>
            <p:cNvPr id="275" name="TextBox 98">
              <a:extLst>
                <a:ext uri="{FF2B5EF4-FFF2-40B4-BE49-F238E27FC236}">
                  <a16:creationId xmlns:a16="http://schemas.microsoft.com/office/drawing/2014/main" id="{95B43F2E-624B-823B-4AE6-1FD52EC45DBF}"/>
                </a:ext>
              </a:extLst>
            </p:cNvPr>
            <p:cNvSpPr txBox="1">
              <a:spLocks noChangeArrowheads="1"/>
            </p:cNvSpPr>
            <p:nvPr/>
          </p:nvSpPr>
          <p:spPr bwMode="auto">
            <a:xfrm>
              <a:off x="4738827" y="1741713"/>
              <a:ext cx="175670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 (3.6-5.6)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 (3.7-7.2)</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276" name="TextBox 99">
              <a:extLst>
                <a:ext uri="{FF2B5EF4-FFF2-40B4-BE49-F238E27FC236}">
                  <a16:creationId xmlns:a16="http://schemas.microsoft.com/office/drawing/2014/main" id="{7727B23C-30FB-FF18-0F87-EFB02CEBBE4A}"/>
                </a:ext>
              </a:extLst>
            </p:cNvPr>
            <p:cNvSpPr txBox="1">
              <a:spLocks noChangeArrowheads="1"/>
            </p:cNvSpPr>
            <p:nvPr/>
          </p:nvSpPr>
          <p:spPr bwMode="auto">
            <a:xfrm>
              <a:off x="4178543" y="2230486"/>
              <a:ext cx="269626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1.34 (0.89-2.02; </a:t>
              </a:r>
            </a:p>
            <a:p>
              <a:pPr eaLnBrk="1" hangingPunct="1">
                <a:defRPr/>
              </a:pPr>
              <a:r>
                <a:rPr kumimoji="0" lang="en-US" altLang="x-none" sz="1400" b="0" i="1"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P</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 .</a:t>
              </a:r>
              <a:r>
                <a:rPr lang="en-US" sz="1400" b="0" dirty="0">
                  <a:solidFill>
                    <a:srgbClr val="000000"/>
                  </a:solidFill>
                  <a:latin typeface="Calibri" panose="020F0502020204030204" pitchFamily="34" charset="0"/>
                  <a:ea typeface="MS PGothic" pitchFamily="34" charset="-128"/>
                </a:rPr>
                <a:t>9202</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a:t>
              </a: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cxnSp>
          <p:nvCxnSpPr>
            <p:cNvPr id="277" name="Straight Connector 321535">
              <a:extLst>
                <a:ext uri="{FF2B5EF4-FFF2-40B4-BE49-F238E27FC236}">
                  <a16:creationId xmlns:a16="http://schemas.microsoft.com/office/drawing/2014/main" id="{A741F5D8-EFC4-E30F-E8B3-316E1AA76366}"/>
                </a:ext>
              </a:extLst>
            </p:cNvPr>
            <p:cNvCxnSpPr>
              <a:cxnSpLocks noChangeShapeType="1"/>
            </p:cNvCxnSpPr>
            <p:nvPr/>
          </p:nvCxnSpPr>
          <p:spPr bwMode="auto">
            <a:xfrm>
              <a:off x="3996728" y="1947258"/>
              <a:ext cx="203971"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278" name="Straight Connector 277">
              <a:extLst>
                <a:ext uri="{FF2B5EF4-FFF2-40B4-BE49-F238E27FC236}">
                  <a16:creationId xmlns:a16="http://schemas.microsoft.com/office/drawing/2014/main" id="{A33D755A-682B-B160-03AF-9901ADEDABFA}"/>
                </a:ext>
              </a:extLst>
            </p:cNvPr>
            <p:cNvCxnSpPr/>
            <p:nvPr/>
          </p:nvCxnSpPr>
          <p:spPr bwMode="auto">
            <a:xfrm>
              <a:off x="3996728" y="2144431"/>
              <a:ext cx="203971" cy="0"/>
            </a:xfrm>
            <a:prstGeom prst="line">
              <a:avLst/>
            </a:prstGeom>
            <a:noFill/>
            <a:ln w="28575" cap="flat" cmpd="sng" algn="ctr">
              <a:solidFill>
                <a:schemeClr val="accent3"/>
              </a:solidFill>
              <a:prstDash val="solid"/>
              <a:round/>
              <a:headEnd type="none" w="med" len="med"/>
              <a:tailEnd type="none" w="med" len="med"/>
            </a:ln>
            <a:effectLst/>
          </p:spPr>
        </p:cxnSp>
      </p:grpSp>
      <p:sp>
        <p:nvSpPr>
          <p:cNvPr id="279" name="Rectangle: Rounded Corners 278">
            <a:extLst>
              <a:ext uri="{FF2B5EF4-FFF2-40B4-BE49-F238E27FC236}">
                <a16:creationId xmlns:a16="http://schemas.microsoft.com/office/drawing/2014/main" id="{C533361B-4239-B2E3-2692-64D15D781B5B}"/>
              </a:ext>
            </a:extLst>
          </p:cNvPr>
          <p:cNvSpPr/>
          <p:nvPr/>
        </p:nvSpPr>
        <p:spPr bwMode="auto">
          <a:xfrm>
            <a:off x="10599454" y="694267"/>
            <a:ext cx="1451375" cy="619357"/>
          </a:xfrm>
          <a:prstGeom prst="roundRect">
            <a:avLst/>
          </a:prstGeom>
          <a:solidFill>
            <a:srgbClr val="FFFF00"/>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r>
              <a:rPr lang="en-US" sz="1600" dirty="0">
                <a:solidFill>
                  <a:srgbClr val="FF0000"/>
                </a:solidFill>
                <a:latin typeface="Calibri" panose="020F0502020204030204" pitchFamily="34" charset="0"/>
              </a:rPr>
              <a:t>ASCO Plenary: July 2023</a:t>
            </a:r>
          </a:p>
        </p:txBody>
      </p:sp>
      <p:sp>
        <p:nvSpPr>
          <p:cNvPr id="282" name="TextBox 281">
            <a:extLst>
              <a:ext uri="{FF2B5EF4-FFF2-40B4-BE49-F238E27FC236}">
                <a16:creationId xmlns:a16="http://schemas.microsoft.com/office/drawing/2014/main" id="{D01124E8-5174-A2A8-EDA4-770733954C32}"/>
              </a:ext>
            </a:extLst>
          </p:cNvPr>
          <p:cNvSpPr txBox="1"/>
          <p:nvPr/>
        </p:nvSpPr>
        <p:spPr bwMode="auto">
          <a:xfrm>
            <a:off x="3013148" y="1946973"/>
            <a:ext cx="10326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i="1" dirty="0">
                <a:solidFill>
                  <a:schemeClr val="bg1"/>
                </a:solidFill>
                <a:latin typeface="Calibri" panose="020F0502020204030204" pitchFamily="34" charset="0"/>
              </a:rPr>
              <a:t>TP53 </a:t>
            </a:r>
            <a:r>
              <a:rPr lang="en-US" dirty="0">
                <a:solidFill>
                  <a:schemeClr val="bg1"/>
                </a:solidFill>
                <a:latin typeface="Calibri" panose="020F0502020204030204" pitchFamily="34" charset="0"/>
              </a:rPr>
              <a:t>WT</a:t>
            </a:r>
          </a:p>
        </p:txBody>
      </p:sp>
      <p:grpSp>
        <p:nvGrpSpPr>
          <p:cNvPr id="68" name="Group 67">
            <a:extLst>
              <a:ext uri="{FF2B5EF4-FFF2-40B4-BE49-F238E27FC236}">
                <a16:creationId xmlns:a16="http://schemas.microsoft.com/office/drawing/2014/main" id="{AA3DAE0B-AE28-0AB2-8CBC-71821DB0994B}"/>
              </a:ext>
            </a:extLst>
          </p:cNvPr>
          <p:cNvGrpSpPr/>
          <p:nvPr/>
        </p:nvGrpSpPr>
        <p:grpSpPr>
          <a:xfrm>
            <a:off x="639701" y="2588031"/>
            <a:ext cx="5057501" cy="2396516"/>
            <a:chOff x="639701" y="2588031"/>
            <a:chExt cx="5057501" cy="2396516"/>
          </a:xfrm>
        </p:grpSpPr>
        <p:sp>
          <p:nvSpPr>
            <p:cNvPr id="268" name="TextBox 98">
              <a:extLst>
                <a:ext uri="{FF2B5EF4-FFF2-40B4-BE49-F238E27FC236}">
                  <a16:creationId xmlns:a16="http://schemas.microsoft.com/office/drawing/2014/main" id="{62400CD1-8AC1-66DA-80A1-2353EF35DF73}"/>
                </a:ext>
              </a:extLst>
            </p:cNvPr>
            <p:cNvSpPr txBox="1">
              <a:spLocks noChangeArrowheads="1"/>
            </p:cNvSpPr>
            <p:nvPr/>
          </p:nvSpPr>
          <p:spPr bwMode="auto">
            <a:xfrm>
              <a:off x="2577201" y="4676770"/>
              <a:ext cx="1756706" cy="307777"/>
            </a:xfrm>
            <a:prstGeom prst="rect">
              <a:avLst/>
            </a:prstGeom>
            <a:solidFill>
              <a:schemeClr val="tx1"/>
            </a:solidFill>
            <a:ln>
              <a:no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dirty="0">
                  <a:solidFill>
                    <a:schemeClr val="bg2">
                      <a:lumMod val="10000"/>
                    </a:schemeClr>
                  </a:solidFill>
                  <a:latin typeface="Calibri" panose="020F0502020204030204" pitchFamily="34" charset="0"/>
                </a:rPr>
                <a:t>Mo</a:t>
              </a:r>
              <a:endParaRPr kumimoji="0" lang="en-US" sz="1400" i="0" u="none" strike="noStrike" cap="none" normalizeH="0" baseline="0" dirty="0">
                <a:ln>
                  <a:noFill/>
                </a:ln>
                <a:solidFill>
                  <a:schemeClr val="bg2">
                    <a:lumMod val="10000"/>
                  </a:schemeClr>
                </a:solidFill>
                <a:effectLst/>
                <a:latin typeface="Calibri" panose="020F0502020204030204" pitchFamily="34" charset="0"/>
              </a:endParaRPr>
            </a:p>
          </p:txBody>
        </p:sp>
        <p:sp>
          <p:nvSpPr>
            <p:cNvPr id="302" name="TextBox 98">
              <a:extLst>
                <a:ext uri="{FF2B5EF4-FFF2-40B4-BE49-F238E27FC236}">
                  <a16:creationId xmlns:a16="http://schemas.microsoft.com/office/drawing/2014/main" id="{8D6A4526-FC16-4665-3C83-22B4E914DE92}"/>
                </a:ext>
              </a:extLst>
            </p:cNvPr>
            <p:cNvSpPr txBox="1">
              <a:spLocks noChangeArrowheads="1"/>
            </p:cNvSpPr>
            <p:nvPr/>
          </p:nvSpPr>
          <p:spPr bwMode="auto">
            <a:xfrm rot="16200000">
              <a:off x="-84763" y="3484297"/>
              <a:ext cx="1756706" cy="307777"/>
            </a:xfrm>
            <a:prstGeom prst="rect">
              <a:avLst/>
            </a:prstGeom>
            <a:solidFill>
              <a:schemeClr val="tx1"/>
            </a:solidFill>
            <a:ln>
              <a:no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dirty="0">
                  <a:solidFill>
                    <a:schemeClr val="bg2">
                      <a:lumMod val="10000"/>
                    </a:schemeClr>
                  </a:solidFill>
                  <a:latin typeface="Calibri" panose="020F0502020204030204" pitchFamily="34" charset="0"/>
                </a:rPr>
                <a:t>PFS Probability</a:t>
              </a:r>
              <a:endParaRPr kumimoji="0" lang="en-US" sz="1400" i="0" u="none" strike="noStrike" cap="none" normalizeH="0" baseline="0" dirty="0">
                <a:ln>
                  <a:noFill/>
                </a:ln>
                <a:solidFill>
                  <a:schemeClr val="bg2">
                    <a:lumMod val="10000"/>
                  </a:schemeClr>
                </a:solidFill>
                <a:effectLst/>
                <a:latin typeface="Calibri" panose="020F0502020204030204" pitchFamily="34" charset="0"/>
              </a:endParaRPr>
            </a:p>
          </p:txBody>
        </p:sp>
        <p:grpSp>
          <p:nvGrpSpPr>
            <p:cNvPr id="12" name="Group 11">
              <a:extLst>
                <a:ext uri="{FF2B5EF4-FFF2-40B4-BE49-F238E27FC236}">
                  <a16:creationId xmlns:a16="http://schemas.microsoft.com/office/drawing/2014/main" id="{006728B4-B76D-D5BE-07B1-7EC202A8E65D}"/>
                </a:ext>
              </a:extLst>
            </p:cNvPr>
            <p:cNvGrpSpPr/>
            <p:nvPr/>
          </p:nvGrpSpPr>
          <p:grpSpPr>
            <a:xfrm>
              <a:off x="817053" y="2588031"/>
              <a:ext cx="503664" cy="2002760"/>
              <a:chOff x="702876" y="2588031"/>
              <a:chExt cx="503664" cy="2002760"/>
            </a:xfrm>
          </p:grpSpPr>
          <p:sp>
            <p:nvSpPr>
              <p:cNvPr id="6" name="TextBox 5">
                <a:extLst>
                  <a:ext uri="{FF2B5EF4-FFF2-40B4-BE49-F238E27FC236}">
                    <a16:creationId xmlns:a16="http://schemas.microsoft.com/office/drawing/2014/main" id="{8C26DA48-FEA2-9105-96A6-23D3D86B3C12}"/>
                  </a:ext>
                </a:extLst>
              </p:cNvPr>
              <p:cNvSpPr txBox="1"/>
              <p:nvPr/>
            </p:nvSpPr>
            <p:spPr bwMode="auto">
              <a:xfrm>
                <a:off x="794248" y="2588031"/>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7" name="TextBox 6">
                <a:extLst>
                  <a:ext uri="{FF2B5EF4-FFF2-40B4-BE49-F238E27FC236}">
                    <a16:creationId xmlns:a16="http://schemas.microsoft.com/office/drawing/2014/main" id="{6D4671F8-54E9-FB96-F9CC-FF4C3262E861}"/>
                  </a:ext>
                </a:extLst>
              </p:cNvPr>
              <p:cNvSpPr txBox="1"/>
              <p:nvPr/>
            </p:nvSpPr>
            <p:spPr bwMode="auto">
              <a:xfrm>
                <a:off x="702876" y="3007684"/>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0.75</a:t>
                </a:r>
              </a:p>
            </p:txBody>
          </p:sp>
          <p:sp>
            <p:nvSpPr>
              <p:cNvPr id="8" name="TextBox 7">
                <a:extLst>
                  <a:ext uri="{FF2B5EF4-FFF2-40B4-BE49-F238E27FC236}">
                    <a16:creationId xmlns:a16="http://schemas.microsoft.com/office/drawing/2014/main" id="{74EDF2C7-526C-F157-97E0-51E224C03F29}"/>
                  </a:ext>
                </a:extLst>
              </p:cNvPr>
              <p:cNvSpPr txBox="1"/>
              <p:nvPr/>
            </p:nvSpPr>
            <p:spPr bwMode="auto">
              <a:xfrm>
                <a:off x="702876" y="3441419"/>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0.50</a:t>
                </a:r>
              </a:p>
            </p:txBody>
          </p:sp>
          <p:sp>
            <p:nvSpPr>
              <p:cNvPr id="10" name="TextBox 9">
                <a:extLst>
                  <a:ext uri="{FF2B5EF4-FFF2-40B4-BE49-F238E27FC236}">
                    <a16:creationId xmlns:a16="http://schemas.microsoft.com/office/drawing/2014/main" id="{46083642-307C-FAB4-F9E5-E5BFED1D27FF}"/>
                  </a:ext>
                </a:extLst>
              </p:cNvPr>
              <p:cNvSpPr txBox="1"/>
              <p:nvPr/>
            </p:nvSpPr>
            <p:spPr bwMode="auto">
              <a:xfrm>
                <a:off x="702876" y="385532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0.25</a:t>
                </a:r>
              </a:p>
            </p:txBody>
          </p:sp>
          <p:sp>
            <p:nvSpPr>
              <p:cNvPr id="11" name="TextBox 10">
                <a:extLst>
                  <a:ext uri="{FF2B5EF4-FFF2-40B4-BE49-F238E27FC236}">
                    <a16:creationId xmlns:a16="http://schemas.microsoft.com/office/drawing/2014/main" id="{39408309-4B19-7122-9185-022FD2DDAD24}"/>
                  </a:ext>
                </a:extLst>
              </p:cNvPr>
              <p:cNvSpPr txBox="1"/>
              <p:nvPr/>
            </p:nvSpPr>
            <p:spPr bwMode="auto">
              <a:xfrm>
                <a:off x="930503" y="428301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26" name="Group 25">
              <a:extLst>
                <a:ext uri="{FF2B5EF4-FFF2-40B4-BE49-F238E27FC236}">
                  <a16:creationId xmlns:a16="http://schemas.microsoft.com/office/drawing/2014/main" id="{B2F1085E-0F64-6989-AEB5-757A16A3046E}"/>
                </a:ext>
              </a:extLst>
            </p:cNvPr>
            <p:cNvGrpSpPr/>
            <p:nvPr/>
          </p:nvGrpSpPr>
          <p:grpSpPr>
            <a:xfrm>
              <a:off x="1193634" y="4458656"/>
              <a:ext cx="4503568" cy="307777"/>
              <a:chOff x="1193634" y="4499107"/>
              <a:chExt cx="4503568" cy="307777"/>
            </a:xfrm>
          </p:grpSpPr>
          <p:sp>
            <p:nvSpPr>
              <p:cNvPr id="13" name="TextBox 12">
                <a:extLst>
                  <a:ext uri="{FF2B5EF4-FFF2-40B4-BE49-F238E27FC236}">
                    <a16:creationId xmlns:a16="http://schemas.microsoft.com/office/drawing/2014/main" id="{F1CED27F-F5A1-1DFD-61AD-A1F5C1BC824F}"/>
                  </a:ext>
                </a:extLst>
              </p:cNvPr>
              <p:cNvSpPr txBox="1"/>
              <p:nvPr/>
            </p:nvSpPr>
            <p:spPr bwMode="auto">
              <a:xfrm>
                <a:off x="1193634"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4" name="TextBox 13">
                <a:extLst>
                  <a:ext uri="{FF2B5EF4-FFF2-40B4-BE49-F238E27FC236}">
                    <a16:creationId xmlns:a16="http://schemas.microsoft.com/office/drawing/2014/main" id="{F07AD9E9-5FE4-9348-8EFA-E95EA5223CC6}"/>
                  </a:ext>
                </a:extLst>
              </p:cNvPr>
              <p:cNvSpPr txBox="1"/>
              <p:nvPr/>
            </p:nvSpPr>
            <p:spPr bwMode="auto">
              <a:xfrm>
                <a:off x="1548284"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15" name="TextBox 14">
                <a:extLst>
                  <a:ext uri="{FF2B5EF4-FFF2-40B4-BE49-F238E27FC236}">
                    <a16:creationId xmlns:a16="http://schemas.microsoft.com/office/drawing/2014/main" id="{169FCBE9-B35F-B12B-08F4-F5D633F7AA9F}"/>
                  </a:ext>
                </a:extLst>
              </p:cNvPr>
              <p:cNvSpPr txBox="1"/>
              <p:nvPr/>
            </p:nvSpPr>
            <p:spPr bwMode="auto">
              <a:xfrm>
                <a:off x="1885417"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16" name="TextBox 15">
                <a:extLst>
                  <a:ext uri="{FF2B5EF4-FFF2-40B4-BE49-F238E27FC236}">
                    <a16:creationId xmlns:a16="http://schemas.microsoft.com/office/drawing/2014/main" id="{76295D01-6398-8CDC-D990-845FEB3D87DF}"/>
                  </a:ext>
                </a:extLst>
              </p:cNvPr>
              <p:cNvSpPr txBox="1"/>
              <p:nvPr/>
            </p:nvSpPr>
            <p:spPr bwMode="auto">
              <a:xfrm>
                <a:off x="2240067"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17" name="TextBox 16">
                <a:extLst>
                  <a:ext uri="{FF2B5EF4-FFF2-40B4-BE49-F238E27FC236}">
                    <a16:creationId xmlns:a16="http://schemas.microsoft.com/office/drawing/2014/main" id="{A0FFD46C-23B1-8BA9-1462-2A22065B1A3B}"/>
                  </a:ext>
                </a:extLst>
              </p:cNvPr>
              <p:cNvSpPr txBox="1"/>
              <p:nvPr/>
            </p:nvSpPr>
            <p:spPr bwMode="auto">
              <a:xfrm>
                <a:off x="254414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18" name="TextBox 17">
                <a:extLst>
                  <a:ext uri="{FF2B5EF4-FFF2-40B4-BE49-F238E27FC236}">
                    <a16:creationId xmlns:a16="http://schemas.microsoft.com/office/drawing/2014/main" id="{CD94338F-083A-4052-5312-758964ADA174}"/>
                  </a:ext>
                </a:extLst>
              </p:cNvPr>
              <p:cNvSpPr txBox="1"/>
              <p:nvPr/>
            </p:nvSpPr>
            <p:spPr bwMode="auto">
              <a:xfrm>
                <a:off x="289879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19" name="TextBox 18">
                <a:extLst>
                  <a:ext uri="{FF2B5EF4-FFF2-40B4-BE49-F238E27FC236}">
                    <a16:creationId xmlns:a16="http://schemas.microsoft.com/office/drawing/2014/main" id="{A287BA22-FAD0-F0BD-586F-2EDBC6A3C734}"/>
                  </a:ext>
                </a:extLst>
              </p:cNvPr>
              <p:cNvSpPr txBox="1"/>
              <p:nvPr/>
            </p:nvSpPr>
            <p:spPr bwMode="auto">
              <a:xfrm>
                <a:off x="323592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20" name="TextBox 19">
                <a:extLst>
                  <a:ext uri="{FF2B5EF4-FFF2-40B4-BE49-F238E27FC236}">
                    <a16:creationId xmlns:a16="http://schemas.microsoft.com/office/drawing/2014/main" id="{EAE4CF36-F8D3-FDE3-389C-F54E48901C08}"/>
                  </a:ext>
                </a:extLst>
              </p:cNvPr>
              <p:cNvSpPr txBox="1"/>
              <p:nvPr/>
            </p:nvSpPr>
            <p:spPr bwMode="auto">
              <a:xfrm>
                <a:off x="359057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21" name="TextBox 20">
                <a:extLst>
                  <a:ext uri="{FF2B5EF4-FFF2-40B4-BE49-F238E27FC236}">
                    <a16:creationId xmlns:a16="http://schemas.microsoft.com/office/drawing/2014/main" id="{F5A505AE-C7BB-F475-A2BC-0EFA4210C776}"/>
                  </a:ext>
                </a:extLst>
              </p:cNvPr>
              <p:cNvSpPr txBox="1"/>
              <p:nvPr/>
            </p:nvSpPr>
            <p:spPr bwMode="auto">
              <a:xfrm>
                <a:off x="393218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22" name="TextBox 21">
                <a:extLst>
                  <a:ext uri="{FF2B5EF4-FFF2-40B4-BE49-F238E27FC236}">
                    <a16:creationId xmlns:a16="http://schemas.microsoft.com/office/drawing/2014/main" id="{45A0160A-C3C2-C3A2-6FAB-5331A5B624FB}"/>
                  </a:ext>
                </a:extLst>
              </p:cNvPr>
              <p:cNvSpPr txBox="1"/>
              <p:nvPr/>
            </p:nvSpPr>
            <p:spPr bwMode="auto">
              <a:xfrm>
                <a:off x="428683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23" name="TextBox 22">
                <a:extLst>
                  <a:ext uri="{FF2B5EF4-FFF2-40B4-BE49-F238E27FC236}">
                    <a16:creationId xmlns:a16="http://schemas.microsoft.com/office/drawing/2014/main" id="{052789D5-E396-C584-96D5-4A42B7FE721B}"/>
                  </a:ext>
                </a:extLst>
              </p:cNvPr>
              <p:cNvSpPr txBox="1"/>
              <p:nvPr/>
            </p:nvSpPr>
            <p:spPr bwMode="auto">
              <a:xfrm>
                <a:off x="462396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24" name="TextBox 23">
                <a:extLst>
                  <a:ext uri="{FF2B5EF4-FFF2-40B4-BE49-F238E27FC236}">
                    <a16:creationId xmlns:a16="http://schemas.microsoft.com/office/drawing/2014/main" id="{5586596F-D169-AB5F-CE87-2224D2B82837}"/>
                  </a:ext>
                </a:extLst>
              </p:cNvPr>
              <p:cNvSpPr txBox="1"/>
              <p:nvPr/>
            </p:nvSpPr>
            <p:spPr bwMode="auto">
              <a:xfrm>
                <a:off x="497861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25" name="TextBox 24">
                <a:extLst>
                  <a:ext uri="{FF2B5EF4-FFF2-40B4-BE49-F238E27FC236}">
                    <a16:creationId xmlns:a16="http://schemas.microsoft.com/office/drawing/2014/main" id="{77B604AA-389D-D15C-1178-1BEFC4C61C5B}"/>
                  </a:ext>
                </a:extLst>
              </p:cNvPr>
              <p:cNvSpPr txBox="1"/>
              <p:nvPr/>
            </p:nvSpPr>
            <p:spPr bwMode="auto">
              <a:xfrm>
                <a:off x="5329794"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grpSp>
        <p:sp>
          <p:nvSpPr>
            <p:cNvPr id="27" name="Freeform: Shape 26">
              <a:extLst>
                <a:ext uri="{FF2B5EF4-FFF2-40B4-BE49-F238E27FC236}">
                  <a16:creationId xmlns:a16="http://schemas.microsoft.com/office/drawing/2014/main" id="{5755313A-9F69-44E8-7D0D-FC3CDF6B5EAE}"/>
                </a:ext>
              </a:extLst>
            </p:cNvPr>
            <p:cNvSpPr/>
            <p:nvPr/>
          </p:nvSpPr>
          <p:spPr bwMode="auto">
            <a:xfrm>
              <a:off x="1330325" y="2683948"/>
              <a:ext cx="4264025" cy="1774708"/>
            </a:xfrm>
            <a:custGeom>
              <a:avLst/>
              <a:gdLst>
                <a:gd name="connsiteX0" fmla="*/ 4257675 w 4257675"/>
                <a:gd name="connsiteY0" fmla="*/ 1638300 h 1638300"/>
                <a:gd name="connsiteX1" fmla="*/ 0 w 4257675"/>
                <a:gd name="connsiteY1" fmla="*/ 1638300 h 1638300"/>
                <a:gd name="connsiteX2" fmla="*/ 0 w 4257675"/>
                <a:gd name="connsiteY2" fmla="*/ 0 h 1638300"/>
                <a:gd name="connsiteX3" fmla="*/ 44450 w 4257675"/>
                <a:gd name="connsiteY3" fmla="*/ 3175 h 1638300"/>
                <a:gd name="connsiteX0" fmla="*/ 4257675 w 4257675"/>
                <a:gd name="connsiteY0" fmla="*/ 1638300 h 1638300"/>
                <a:gd name="connsiteX1" fmla="*/ 0 w 4257675"/>
                <a:gd name="connsiteY1" fmla="*/ 1638300 h 1638300"/>
                <a:gd name="connsiteX2" fmla="*/ 0 w 4257675"/>
                <a:gd name="connsiteY2" fmla="*/ 0 h 1638300"/>
              </a:gdLst>
              <a:ahLst/>
              <a:cxnLst>
                <a:cxn ang="0">
                  <a:pos x="connsiteX0" y="connsiteY0"/>
                </a:cxn>
                <a:cxn ang="0">
                  <a:pos x="connsiteX1" y="connsiteY1"/>
                </a:cxn>
                <a:cxn ang="0">
                  <a:pos x="connsiteX2" y="connsiteY2"/>
                </a:cxn>
              </a:cxnLst>
              <a:rect l="l" t="t" r="r" b="b"/>
              <a:pathLst>
                <a:path w="4257675" h="1638300">
                  <a:moveTo>
                    <a:pt x="4257675" y="1638300"/>
                  </a:moveTo>
                  <a:lnTo>
                    <a:pt x="0" y="1638300"/>
                  </a:lnTo>
                  <a:lnTo>
                    <a:pt x="0" y="0"/>
                  </a:lnTo>
                </a:path>
              </a:pathLst>
            </a:custGeom>
            <a:noFill/>
            <a:ln w="28575">
              <a:solidFill>
                <a:schemeClr val="bg1"/>
              </a:solidFill>
              <a:miter lim="800000"/>
              <a:headEnd/>
              <a:tailEnd/>
            </a:ln>
          </p:spPr>
          <p:txBody>
            <a:bodyPr rtlCol="0" anchor="ctr"/>
            <a:lstStyle/>
            <a:p>
              <a:pPr algn="ctr"/>
              <a:endParaRPr lang="en-US"/>
            </a:p>
          </p:txBody>
        </p:sp>
        <p:grpSp>
          <p:nvGrpSpPr>
            <p:cNvPr id="34" name="Group 33">
              <a:extLst>
                <a:ext uri="{FF2B5EF4-FFF2-40B4-BE49-F238E27FC236}">
                  <a16:creationId xmlns:a16="http://schemas.microsoft.com/office/drawing/2014/main" id="{3B387309-5218-9A40-B07B-4EDB516E3B6A}"/>
                </a:ext>
              </a:extLst>
            </p:cNvPr>
            <p:cNvGrpSpPr/>
            <p:nvPr/>
          </p:nvGrpSpPr>
          <p:grpSpPr>
            <a:xfrm>
              <a:off x="1255738" y="2744156"/>
              <a:ext cx="74588" cy="1714500"/>
              <a:chOff x="851199" y="2744156"/>
              <a:chExt cx="1433933" cy="1714500"/>
            </a:xfrm>
          </p:grpSpPr>
          <p:cxnSp>
            <p:nvCxnSpPr>
              <p:cNvPr id="29" name="Straight Connector 28">
                <a:extLst>
                  <a:ext uri="{FF2B5EF4-FFF2-40B4-BE49-F238E27FC236}">
                    <a16:creationId xmlns:a16="http://schemas.microsoft.com/office/drawing/2014/main" id="{30813FD7-7A13-22AA-AF10-EC98A8367B11}"/>
                  </a:ext>
                </a:extLst>
              </p:cNvPr>
              <p:cNvCxnSpPr>
                <a:cxnSpLocks/>
              </p:cNvCxnSpPr>
              <p:nvPr/>
            </p:nvCxnSpPr>
            <p:spPr bwMode="auto">
              <a:xfrm>
                <a:off x="851199" y="27441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8B140C0C-685D-9477-AE41-99E4DDA3BE62}"/>
                  </a:ext>
                </a:extLst>
              </p:cNvPr>
              <p:cNvCxnSpPr>
                <a:cxnSpLocks/>
              </p:cNvCxnSpPr>
              <p:nvPr/>
            </p:nvCxnSpPr>
            <p:spPr bwMode="auto">
              <a:xfrm>
                <a:off x="851199" y="44586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40ECD27F-C86B-140D-33FB-7E505A6138F9}"/>
                  </a:ext>
                </a:extLst>
              </p:cNvPr>
              <p:cNvCxnSpPr>
                <a:cxnSpLocks/>
              </p:cNvCxnSpPr>
              <p:nvPr/>
            </p:nvCxnSpPr>
            <p:spPr bwMode="auto">
              <a:xfrm>
                <a:off x="851199" y="403003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4885FB61-998A-496E-BC30-B542E6A51277}"/>
                  </a:ext>
                </a:extLst>
              </p:cNvPr>
              <p:cNvCxnSpPr>
                <a:cxnSpLocks/>
              </p:cNvCxnSpPr>
              <p:nvPr/>
            </p:nvCxnSpPr>
            <p:spPr bwMode="auto">
              <a:xfrm>
                <a:off x="851199" y="360140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41798DC-729A-3391-DD18-FB1847198FD0}"/>
                  </a:ext>
                </a:extLst>
              </p:cNvPr>
              <p:cNvCxnSpPr>
                <a:cxnSpLocks/>
              </p:cNvCxnSpPr>
              <p:nvPr/>
            </p:nvCxnSpPr>
            <p:spPr bwMode="auto">
              <a:xfrm>
                <a:off x="851199" y="3172781"/>
                <a:ext cx="1433933" cy="0"/>
              </a:xfrm>
              <a:prstGeom prst="line">
                <a:avLst/>
              </a:prstGeom>
              <a:noFill/>
              <a:ln w="28575" cap="flat" cmpd="sng" algn="ctr">
                <a:solidFill>
                  <a:schemeClr val="bg1"/>
                </a:solidFill>
                <a:prstDash val="solid"/>
                <a:round/>
                <a:headEnd type="none" w="med" len="med"/>
                <a:tailEnd type="none" w="med" len="med"/>
              </a:ln>
              <a:effectLst/>
            </p:spPr>
          </p:cxnSp>
        </p:grpSp>
        <p:grpSp>
          <p:nvGrpSpPr>
            <p:cNvPr id="53" name="Group 52">
              <a:extLst>
                <a:ext uri="{FF2B5EF4-FFF2-40B4-BE49-F238E27FC236}">
                  <a16:creationId xmlns:a16="http://schemas.microsoft.com/office/drawing/2014/main" id="{9C16CCE4-CCB8-4AC8-EDFD-8F07E849CE79}"/>
                </a:ext>
              </a:extLst>
            </p:cNvPr>
            <p:cNvGrpSpPr/>
            <p:nvPr/>
          </p:nvGrpSpPr>
          <p:grpSpPr>
            <a:xfrm>
              <a:off x="1331746" y="4455801"/>
              <a:ext cx="4178474" cy="78099"/>
              <a:chOff x="1331746" y="4201546"/>
              <a:chExt cx="4178474" cy="509413"/>
            </a:xfrm>
          </p:grpSpPr>
          <p:grpSp>
            <p:nvGrpSpPr>
              <p:cNvPr id="35" name="Group 34">
                <a:extLst>
                  <a:ext uri="{FF2B5EF4-FFF2-40B4-BE49-F238E27FC236}">
                    <a16:creationId xmlns:a16="http://schemas.microsoft.com/office/drawing/2014/main" id="{3BB52AAB-5055-BD88-3DAD-F25E6F7BE66E}"/>
                  </a:ext>
                </a:extLst>
              </p:cNvPr>
              <p:cNvGrpSpPr/>
              <p:nvPr/>
            </p:nvGrpSpPr>
            <p:grpSpPr>
              <a:xfrm rot="5400000">
                <a:off x="1773242" y="3760051"/>
                <a:ext cx="509412" cy="1392404"/>
                <a:chOff x="851199" y="2744156"/>
                <a:chExt cx="1433933" cy="1714500"/>
              </a:xfrm>
            </p:grpSpPr>
            <p:cxnSp>
              <p:nvCxnSpPr>
                <p:cNvPr id="36" name="Straight Connector 35">
                  <a:extLst>
                    <a:ext uri="{FF2B5EF4-FFF2-40B4-BE49-F238E27FC236}">
                      <a16:creationId xmlns:a16="http://schemas.microsoft.com/office/drawing/2014/main" id="{0206C6BC-0C6A-345C-3AC9-1FB080BAA2ED}"/>
                    </a:ext>
                  </a:extLst>
                </p:cNvPr>
                <p:cNvCxnSpPr>
                  <a:cxnSpLocks/>
                </p:cNvCxnSpPr>
                <p:nvPr/>
              </p:nvCxnSpPr>
              <p:spPr bwMode="auto">
                <a:xfrm>
                  <a:off x="851199" y="27441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68F01651-F69D-90A5-749D-DF84958A6D19}"/>
                    </a:ext>
                  </a:extLst>
                </p:cNvPr>
                <p:cNvCxnSpPr>
                  <a:cxnSpLocks/>
                </p:cNvCxnSpPr>
                <p:nvPr/>
              </p:nvCxnSpPr>
              <p:spPr bwMode="auto">
                <a:xfrm>
                  <a:off x="851199" y="44586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C7C56769-F8C9-F391-B20F-6520A9150AD2}"/>
                    </a:ext>
                  </a:extLst>
                </p:cNvPr>
                <p:cNvCxnSpPr>
                  <a:cxnSpLocks/>
                </p:cNvCxnSpPr>
                <p:nvPr/>
              </p:nvCxnSpPr>
              <p:spPr bwMode="auto">
                <a:xfrm>
                  <a:off x="851199" y="403003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40C6CBED-3372-6F74-CA08-1548CBA58F11}"/>
                    </a:ext>
                  </a:extLst>
                </p:cNvPr>
                <p:cNvCxnSpPr>
                  <a:cxnSpLocks/>
                </p:cNvCxnSpPr>
                <p:nvPr/>
              </p:nvCxnSpPr>
              <p:spPr bwMode="auto">
                <a:xfrm>
                  <a:off x="851199" y="360140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B3E75FA3-63A9-200C-A8AC-64E868C2CA52}"/>
                    </a:ext>
                  </a:extLst>
                </p:cNvPr>
                <p:cNvCxnSpPr>
                  <a:cxnSpLocks/>
                </p:cNvCxnSpPr>
                <p:nvPr/>
              </p:nvCxnSpPr>
              <p:spPr bwMode="auto">
                <a:xfrm>
                  <a:off x="851199" y="3172781"/>
                  <a:ext cx="1433933" cy="0"/>
                </a:xfrm>
                <a:prstGeom prst="line">
                  <a:avLst/>
                </a:prstGeom>
                <a:noFill/>
                <a:ln w="28575" cap="flat" cmpd="sng" algn="ctr">
                  <a:solidFill>
                    <a:schemeClr val="bg1"/>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4B1BE535-C984-0605-33B8-E3C483238A40}"/>
                  </a:ext>
                </a:extLst>
              </p:cNvPr>
              <p:cNvGrpSpPr/>
              <p:nvPr/>
            </p:nvGrpSpPr>
            <p:grpSpPr>
              <a:xfrm rot="5400000">
                <a:off x="4036393" y="3237130"/>
                <a:ext cx="509412" cy="2438243"/>
                <a:chOff x="851197" y="1456390"/>
                <a:chExt cx="1433937" cy="3002266"/>
              </a:xfrm>
            </p:grpSpPr>
            <p:cxnSp>
              <p:nvCxnSpPr>
                <p:cNvPr id="44" name="Straight Connector 43">
                  <a:extLst>
                    <a:ext uri="{FF2B5EF4-FFF2-40B4-BE49-F238E27FC236}">
                      <a16:creationId xmlns:a16="http://schemas.microsoft.com/office/drawing/2014/main" id="{308BE307-1A22-F280-315C-27F31D4872CB}"/>
                    </a:ext>
                  </a:extLst>
                </p:cNvPr>
                <p:cNvCxnSpPr>
                  <a:cxnSpLocks/>
                </p:cNvCxnSpPr>
                <p:nvPr/>
              </p:nvCxnSpPr>
              <p:spPr bwMode="auto">
                <a:xfrm>
                  <a:off x="851199" y="27441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47B55E5C-B93D-2EB1-4AF3-5533FC9CEE09}"/>
                    </a:ext>
                  </a:extLst>
                </p:cNvPr>
                <p:cNvCxnSpPr>
                  <a:cxnSpLocks/>
                </p:cNvCxnSpPr>
                <p:nvPr/>
              </p:nvCxnSpPr>
              <p:spPr bwMode="auto">
                <a:xfrm>
                  <a:off x="851199" y="44586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22289511-4B3B-980A-FFCB-436ECD8A4444}"/>
                    </a:ext>
                  </a:extLst>
                </p:cNvPr>
                <p:cNvCxnSpPr>
                  <a:cxnSpLocks/>
                </p:cNvCxnSpPr>
                <p:nvPr/>
              </p:nvCxnSpPr>
              <p:spPr bwMode="auto">
                <a:xfrm>
                  <a:off x="851199" y="403003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554CAF0F-26ED-BDB6-3386-582A56C6C5AC}"/>
                    </a:ext>
                  </a:extLst>
                </p:cNvPr>
                <p:cNvCxnSpPr>
                  <a:cxnSpLocks/>
                </p:cNvCxnSpPr>
                <p:nvPr/>
              </p:nvCxnSpPr>
              <p:spPr bwMode="auto">
                <a:xfrm>
                  <a:off x="851199" y="360140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CE9F5ADD-E5E3-F303-E001-C6E94E399524}"/>
                    </a:ext>
                  </a:extLst>
                </p:cNvPr>
                <p:cNvCxnSpPr>
                  <a:cxnSpLocks/>
                </p:cNvCxnSpPr>
                <p:nvPr/>
              </p:nvCxnSpPr>
              <p:spPr bwMode="auto">
                <a:xfrm>
                  <a:off x="851199" y="317278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2F9276C8-852C-D272-4093-F81A405A2647}"/>
                    </a:ext>
                  </a:extLst>
                </p:cNvPr>
                <p:cNvCxnSpPr>
                  <a:cxnSpLocks/>
                </p:cNvCxnSpPr>
                <p:nvPr/>
              </p:nvCxnSpPr>
              <p:spPr bwMode="auto">
                <a:xfrm>
                  <a:off x="851202" y="1456390"/>
                  <a:ext cx="1433932"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3E23868B-6B22-1600-C50B-8F6BBE846EBE}"/>
                    </a:ext>
                  </a:extLst>
                </p:cNvPr>
                <p:cNvCxnSpPr>
                  <a:cxnSpLocks/>
                </p:cNvCxnSpPr>
                <p:nvPr/>
              </p:nvCxnSpPr>
              <p:spPr bwMode="auto">
                <a:xfrm>
                  <a:off x="851198" y="2313639"/>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2142492A-0253-0AB8-B1BB-694D9B5F8D95}"/>
                    </a:ext>
                  </a:extLst>
                </p:cNvPr>
                <p:cNvCxnSpPr>
                  <a:cxnSpLocks/>
                </p:cNvCxnSpPr>
                <p:nvPr/>
              </p:nvCxnSpPr>
              <p:spPr bwMode="auto">
                <a:xfrm>
                  <a:off x="851197" y="1885014"/>
                  <a:ext cx="1433936" cy="0"/>
                </a:xfrm>
                <a:prstGeom prst="line">
                  <a:avLst/>
                </a:prstGeom>
                <a:noFill/>
                <a:ln w="28575" cap="flat" cmpd="sng" algn="ctr">
                  <a:solidFill>
                    <a:schemeClr val="bg1"/>
                  </a:solidFill>
                  <a:prstDash val="solid"/>
                  <a:round/>
                  <a:headEnd type="none" w="med" len="med"/>
                  <a:tailEnd type="none" w="med" len="med"/>
                </a:ln>
                <a:effectLst/>
              </p:spPr>
            </p:cxnSp>
          </p:grpSp>
        </p:grpSp>
      </p:grpSp>
      <p:grpSp>
        <p:nvGrpSpPr>
          <p:cNvPr id="71" name="Group 70">
            <a:extLst>
              <a:ext uri="{FF2B5EF4-FFF2-40B4-BE49-F238E27FC236}">
                <a16:creationId xmlns:a16="http://schemas.microsoft.com/office/drawing/2014/main" id="{3BACA63A-A020-99D6-C619-2A31DD132093}"/>
              </a:ext>
            </a:extLst>
          </p:cNvPr>
          <p:cNvGrpSpPr/>
          <p:nvPr/>
        </p:nvGrpSpPr>
        <p:grpSpPr>
          <a:xfrm>
            <a:off x="362410" y="4773353"/>
            <a:ext cx="5301107" cy="649798"/>
            <a:chOff x="343998" y="4773353"/>
            <a:chExt cx="5301107" cy="649798"/>
          </a:xfrm>
        </p:grpSpPr>
        <p:grpSp>
          <p:nvGrpSpPr>
            <p:cNvPr id="54" name="Group 53">
              <a:extLst>
                <a:ext uri="{FF2B5EF4-FFF2-40B4-BE49-F238E27FC236}">
                  <a16:creationId xmlns:a16="http://schemas.microsoft.com/office/drawing/2014/main" id="{6E8077C2-68DF-4B46-04FB-B594F9C81B80}"/>
                </a:ext>
              </a:extLst>
            </p:cNvPr>
            <p:cNvGrpSpPr/>
            <p:nvPr/>
          </p:nvGrpSpPr>
          <p:grpSpPr>
            <a:xfrm>
              <a:off x="1160773" y="4961486"/>
              <a:ext cx="4484332" cy="461665"/>
              <a:chOff x="1160773" y="4499107"/>
              <a:chExt cx="4484332" cy="461665"/>
            </a:xfrm>
          </p:grpSpPr>
          <p:sp>
            <p:nvSpPr>
              <p:cNvPr id="55" name="TextBox 54">
                <a:extLst>
                  <a:ext uri="{FF2B5EF4-FFF2-40B4-BE49-F238E27FC236}">
                    <a16:creationId xmlns:a16="http://schemas.microsoft.com/office/drawing/2014/main" id="{BC4CE916-8A81-8D3A-31B1-F9EE1B4B7AF6}"/>
                  </a:ext>
                </a:extLst>
              </p:cNvPr>
              <p:cNvSpPr txBox="1"/>
              <p:nvPr/>
            </p:nvSpPr>
            <p:spPr bwMode="auto">
              <a:xfrm>
                <a:off x="1160773"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77</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36</a:t>
                </a:r>
              </a:p>
            </p:txBody>
          </p:sp>
          <p:sp>
            <p:nvSpPr>
              <p:cNvPr id="56" name="TextBox 55">
                <a:extLst>
                  <a:ext uri="{FF2B5EF4-FFF2-40B4-BE49-F238E27FC236}">
                    <a16:creationId xmlns:a16="http://schemas.microsoft.com/office/drawing/2014/main" id="{2B9C909D-1E7A-8E25-11E0-350A24C9A406}"/>
                  </a:ext>
                </a:extLst>
              </p:cNvPr>
              <p:cNvSpPr txBox="1"/>
              <p:nvPr/>
            </p:nvSpPr>
            <p:spPr bwMode="auto">
              <a:xfrm>
                <a:off x="1515423"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62</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22</a:t>
                </a:r>
              </a:p>
            </p:txBody>
          </p:sp>
          <p:sp>
            <p:nvSpPr>
              <p:cNvPr id="57" name="TextBox 56">
                <a:extLst>
                  <a:ext uri="{FF2B5EF4-FFF2-40B4-BE49-F238E27FC236}">
                    <a16:creationId xmlns:a16="http://schemas.microsoft.com/office/drawing/2014/main" id="{2AD1EC57-0733-A3A3-2FCF-EC7E86CF0CDC}"/>
                  </a:ext>
                </a:extLst>
              </p:cNvPr>
              <p:cNvSpPr txBox="1"/>
              <p:nvPr/>
            </p:nvSpPr>
            <p:spPr bwMode="auto">
              <a:xfrm>
                <a:off x="185255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50</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17</a:t>
                </a:r>
              </a:p>
            </p:txBody>
          </p:sp>
          <p:sp>
            <p:nvSpPr>
              <p:cNvPr id="58" name="TextBox 57">
                <a:extLst>
                  <a:ext uri="{FF2B5EF4-FFF2-40B4-BE49-F238E27FC236}">
                    <a16:creationId xmlns:a16="http://schemas.microsoft.com/office/drawing/2014/main" id="{0C99C528-00F1-A997-B24E-71114053FC91}"/>
                  </a:ext>
                </a:extLst>
              </p:cNvPr>
              <p:cNvSpPr txBox="1"/>
              <p:nvPr/>
            </p:nvSpPr>
            <p:spPr bwMode="auto">
              <a:xfrm>
                <a:off x="220720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47</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17</a:t>
                </a:r>
              </a:p>
            </p:txBody>
          </p:sp>
          <p:sp>
            <p:nvSpPr>
              <p:cNvPr id="59" name="TextBox 58">
                <a:extLst>
                  <a:ext uri="{FF2B5EF4-FFF2-40B4-BE49-F238E27FC236}">
                    <a16:creationId xmlns:a16="http://schemas.microsoft.com/office/drawing/2014/main" id="{1FAC805A-E9BF-83B1-52C3-85EF11BFC2C4}"/>
                  </a:ext>
                </a:extLst>
              </p:cNvPr>
              <p:cNvSpPr txBox="1"/>
              <p:nvPr/>
            </p:nvSpPr>
            <p:spPr bwMode="auto">
              <a:xfrm>
                <a:off x="255696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41</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12</a:t>
                </a:r>
              </a:p>
            </p:txBody>
          </p:sp>
          <p:sp>
            <p:nvSpPr>
              <p:cNvPr id="60" name="TextBox 59">
                <a:extLst>
                  <a:ext uri="{FF2B5EF4-FFF2-40B4-BE49-F238E27FC236}">
                    <a16:creationId xmlns:a16="http://schemas.microsoft.com/office/drawing/2014/main" id="{61996442-9EAB-04A6-459E-AA7C5AF34B2B}"/>
                  </a:ext>
                </a:extLst>
              </p:cNvPr>
              <p:cNvSpPr txBox="1"/>
              <p:nvPr/>
            </p:nvSpPr>
            <p:spPr bwMode="auto">
              <a:xfrm>
                <a:off x="291161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35</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9</a:t>
                </a:r>
              </a:p>
            </p:txBody>
          </p:sp>
          <p:sp>
            <p:nvSpPr>
              <p:cNvPr id="61" name="TextBox 60">
                <a:extLst>
                  <a:ext uri="{FF2B5EF4-FFF2-40B4-BE49-F238E27FC236}">
                    <a16:creationId xmlns:a16="http://schemas.microsoft.com/office/drawing/2014/main" id="{408D57A6-A586-2B85-0139-2AF25287EDBF}"/>
                  </a:ext>
                </a:extLst>
              </p:cNvPr>
              <p:cNvSpPr txBox="1"/>
              <p:nvPr/>
            </p:nvSpPr>
            <p:spPr bwMode="auto">
              <a:xfrm>
                <a:off x="3248749"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27</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8</a:t>
                </a:r>
              </a:p>
            </p:txBody>
          </p:sp>
          <p:sp>
            <p:nvSpPr>
              <p:cNvPr id="62" name="TextBox 61">
                <a:extLst>
                  <a:ext uri="{FF2B5EF4-FFF2-40B4-BE49-F238E27FC236}">
                    <a16:creationId xmlns:a16="http://schemas.microsoft.com/office/drawing/2014/main" id="{A77A418A-8270-C318-C6D0-047773C9AC09}"/>
                  </a:ext>
                </a:extLst>
              </p:cNvPr>
              <p:cNvSpPr txBox="1"/>
              <p:nvPr/>
            </p:nvSpPr>
            <p:spPr bwMode="auto">
              <a:xfrm>
                <a:off x="3603399"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20</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7</a:t>
                </a:r>
              </a:p>
            </p:txBody>
          </p:sp>
          <p:sp>
            <p:nvSpPr>
              <p:cNvPr id="63" name="TextBox 62">
                <a:extLst>
                  <a:ext uri="{FF2B5EF4-FFF2-40B4-BE49-F238E27FC236}">
                    <a16:creationId xmlns:a16="http://schemas.microsoft.com/office/drawing/2014/main" id="{53EF594C-DE7D-235E-B64E-955A3353A273}"/>
                  </a:ext>
                </a:extLst>
              </p:cNvPr>
              <p:cNvSpPr txBox="1"/>
              <p:nvPr/>
            </p:nvSpPr>
            <p:spPr bwMode="auto">
              <a:xfrm>
                <a:off x="394500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15</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6</a:t>
                </a:r>
              </a:p>
            </p:txBody>
          </p:sp>
          <p:sp>
            <p:nvSpPr>
              <p:cNvPr id="64" name="TextBox 63">
                <a:extLst>
                  <a:ext uri="{FF2B5EF4-FFF2-40B4-BE49-F238E27FC236}">
                    <a16:creationId xmlns:a16="http://schemas.microsoft.com/office/drawing/2014/main" id="{28D04F13-E05F-55D1-CDBA-600329CA6025}"/>
                  </a:ext>
                </a:extLst>
              </p:cNvPr>
              <p:cNvSpPr txBox="1"/>
              <p:nvPr/>
            </p:nvSpPr>
            <p:spPr bwMode="auto">
              <a:xfrm>
                <a:off x="429965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12</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6</a:t>
                </a:r>
              </a:p>
            </p:txBody>
          </p:sp>
          <p:sp>
            <p:nvSpPr>
              <p:cNvPr id="65" name="TextBox 64">
                <a:extLst>
                  <a:ext uri="{FF2B5EF4-FFF2-40B4-BE49-F238E27FC236}">
                    <a16:creationId xmlns:a16="http://schemas.microsoft.com/office/drawing/2014/main" id="{40897780-87A7-490E-87CD-E774FEC86603}"/>
                  </a:ext>
                </a:extLst>
              </p:cNvPr>
              <p:cNvSpPr txBox="1"/>
              <p:nvPr/>
            </p:nvSpPr>
            <p:spPr bwMode="auto">
              <a:xfrm>
                <a:off x="4676062"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7</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4</a:t>
                </a:r>
              </a:p>
            </p:txBody>
          </p:sp>
          <p:sp>
            <p:nvSpPr>
              <p:cNvPr id="66" name="TextBox 65">
                <a:extLst>
                  <a:ext uri="{FF2B5EF4-FFF2-40B4-BE49-F238E27FC236}">
                    <a16:creationId xmlns:a16="http://schemas.microsoft.com/office/drawing/2014/main" id="{BD4CA0B1-0661-59FB-A7D6-E0B10A320B72}"/>
                  </a:ext>
                </a:extLst>
              </p:cNvPr>
              <p:cNvSpPr txBox="1"/>
              <p:nvPr/>
            </p:nvSpPr>
            <p:spPr bwMode="auto">
              <a:xfrm>
                <a:off x="5030712"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7</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a:t>
                </a:r>
              </a:p>
            </p:txBody>
          </p:sp>
          <p:sp>
            <p:nvSpPr>
              <p:cNvPr id="67" name="TextBox 66">
                <a:extLst>
                  <a:ext uri="{FF2B5EF4-FFF2-40B4-BE49-F238E27FC236}">
                    <a16:creationId xmlns:a16="http://schemas.microsoft.com/office/drawing/2014/main" id="{72A7C582-B42B-F16E-9924-FB1DDD10A742}"/>
                  </a:ext>
                </a:extLst>
              </p:cNvPr>
              <p:cNvSpPr txBox="1"/>
              <p:nvPr/>
            </p:nvSpPr>
            <p:spPr bwMode="auto">
              <a:xfrm>
                <a:off x="5381891"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4</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p:txBody>
          </p:sp>
        </p:grpSp>
        <p:sp>
          <p:nvSpPr>
            <p:cNvPr id="70" name="TextBox 69">
              <a:extLst>
                <a:ext uri="{FF2B5EF4-FFF2-40B4-BE49-F238E27FC236}">
                  <a16:creationId xmlns:a16="http://schemas.microsoft.com/office/drawing/2014/main" id="{67ADB597-A3C4-CC04-A3C9-900B5AF930E7}"/>
                </a:ext>
              </a:extLst>
            </p:cNvPr>
            <p:cNvSpPr txBox="1"/>
            <p:nvPr/>
          </p:nvSpPr>
          <p:spPr bwMode="auto">
            <a:xfrm>
              <a:off x="343998" y="4773353"/>
              <a:ext cx="90597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No. at Risk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200" i="0" u="none" strike="noStrike" kern="1200" cap="none" spc="0" normalizeH="0" baseline="0" noProof="0" dirty="0">
                  <a:ln>
                    <a:noFill/>
                  </a:ln>
                  <a:solidFill>
                    <a:schemeClr val="accent1"/>
                  </a:solidFill>
                  <a:effectLst/>
                  <a:uLnTx/>
                  <a:uFillTx/>
                  <a:latin typeface="Calibri" panose="020F0502020204030204" pitchFamily="34" charset="0"/>
                  <a:ea typeface="MS PGothic" pitchFamily="34" charset="-128"/>
                  <a:cs typeface="Arial" pitchFamily="34" charset="0"/>
                </a:rPr>
                <a:t>Selinexor</a:t>
              </a:r>
              <a:endParaRPr kumimoji="0" lang="de-DE" altLang="x-none" sz="1200" i="0" u="none" strike="noStrike" kern="1200" cap="none" spc="0" normalizeH="0" baseline="0" noProof="0" dirty="0">
                <a:ln>
                  <a:noFill/>
                </a:ln>
                <a:solidFill>
                  <a:schemeClr val="accent1"/>
                </a:solidFill>
                <a:effectLst/>
                <a:uLnTx/>
                <a:uFillTx/>
                <a:latin typeface="Calibri" panose="020F0502020204030204" pitchFamily="34" charset="0"/>
                <a:ea typeface="MS PGothic" charset="-128"/>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i="0" u="none" strike="noStrike" kern="1200" cap="none" spc="0" normalizeH="0" baseline="0" noProof="0" dirty="0">
                  <a:ln>
                    <a:noFill/>
                  </a:ln>
                  <a:solidFill>
                    <a:schemeClr val="accent3"/>
                  </a:solidFill>
                  <a:effectLst/>
                  <a:uLnTx/>
                  <a:uFillTx/>
                  <a:latin typeface="Calibri" panose="020F0502020204030204" pitchFamily="34" charset="0"/>
                  <a:ea typeface="MS PGothic" pitchFamily="34" charset="-128"/>
                  <a:cs typeface="Arial" pitchFamily="34" charset="0"/>
                </a:rPr>
                <a:t>Placebo</a:t>
              </a:r>
            </a:p>
          </p:txBody>
        </p:sp>
      </p:grpSp>
      <p:grpSp>
        <p:nvGrpSpPr>
          <p:cNvPr id="72" name="Group 71">
            <a:extLst>
              <a:ext uri="{FF2B5EF4-FFF2-40B4-BE49-F238E27FC236}">
                <a16:creationId xmlns:a16="http://schemas.microsoft.com/office/drawing/2014/main" id="{2A807ACE-0ED7-A93F-00C1-7886DE745ABD}"/>
              </a:ext>
            </a:extLst>
          </p:cNvPr>
          <p:cNvGrpSpPr/>
          <p:nvPr/>
        </p:nvGrpSpPr>
        <p:grpSpPr>
          <a:xfrm>
            <a:off x="6310080" y="2588031"/>
            <a:ext cx="5057501" cy="2396516"/>
            <a:chOff x="639701" y="2588031"/>
            <a:chExt cx="5057501" cy="2396516"/>
          </a:xfrm>
        </p:grpSpPr>
        <p:sp>
          <p:nvSpPr>
            <p:cNvPr id="73" name="TextBox 98">
              <a:extLst>
                <a:ext uri="{FF2B5EF4-FFF2-40B4-BE49-F238E27FC236}">
                  <a16:creationId xmlns:a16="http://schemas.microsoft.com/office/drawing/2014/main" id="{22C0078D-FD6A-096B-8F2D-FD33586FB28F}"/>
                </a:ext>
              </a:extLst>
            </p:cNvPr>
            <p:cNvSpPr txBox="1">
              <a:spLocks noChangeArrowheads="1"/>
            </p:cNvSpPr>
            <p:nvPr/>
          </p:nvSpPr>
          <p:spPr bwMode="auto">
            <a:xfrm>
              <a:off x="2577201" y="4676770"/>
              <a:ext cx="1756706" cy="307777"/>
            </a:xfrm>
            <a:prstGeom prst="rect">
              <a:avLst/>
            </a:prstGeom>
            <a:solidFill>
              <a:schemeClr val="tx1"/>
            </a:solidFill>
            <a:ln>
              <a:no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dirty="0">
                  <a:solidFill>
                    <a:schemeClr val="bg2">
                      <a:lumMod val="10000"/>
                    </a:schemeClr>
                  </a:solidFill>
                  <a:latin typeface="Calibri" panose="020F0502020204030204" pitchFamily="34" charset="0"/>
                </a:rPr>
                <a:t>Mo</a:t>
              </a:r>
              <a:endParaRPr kumimoji="0" lang="en-US" sz="1400" i="0" u="none" strike="noStrike" cap="none" normalizeH="0" baseline="0" dirty="0">
                <a:ln>
                  <a:noFill/>
                </a:ln>
                <a:solidFill>
                  <a:schemeClr val="bg2">
                    <a:lumMod val="10000"/>
                  </a:schemeClr>
                </a:solidFill>
                <a:effectLst/>
                <a:latin typeface="Calibri" panose="020F0502020204030204" pitchFamily="34" charset="0"/>
              </a:endParaRPr>
            </a:p>
          </p:txBody>
        </p:sp>
        <p:sp>
          <p:nvSpPr>
            <p:cNvPr id="74" name="TextBox 98">
              <a:extLst>
                <a:ext uri="{FF2B5EF4-FFF2-40B4-BE49-F238E27FC236}">
                  <a16:creationId xmlns:a16="http://schemas.microsoft.com/office/drawing/2014/main" id="{2A7D31CB-09FF-56FC-9E6D-BDAF71FD5D9C}"/>
                </a:ext>
              </a:extLst>
            </p:cNvPr>
            <p:cNvSpPr txBox="1">
              <a:spLocks noChangeArrowheads="1"/>
            </p:cNvSpPr>
            <p:nvPr/>
          </p:nvSpPr>
          <p:spPr bwMode="auto">
            <a:xfrm rot="16200000">
              <a:off x="-84763" y="3484297"/>
              <a:ext cx="1756706" cy="307777"/>
            </a:xfrm>
            <a:prstGeom prst="rect">
              <a:avLst/>
            </a:prstGeom>
            <a:solidFill>
              <a:schemeClr val="tx1"/>
            </a:solidFill>
            <a:ln>
              <a:no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dirty="0">
                  <a:solidFill>
                    <a:schemeClr val="bg2">
                      <a:lumMod val="10000"/>
                    </a:schemeClr>
                  </a:solidFill>
                  <a:latin typeface="Calibri" panose="020F0502020204030204" pitchFamily="34" charset="0"/>
                </a:rPr>
                <a:t>PFS Probability</a:t>
              </a:r>
              <a:endParaRPr kumimoji="0" lang="en-US" sz="1400" i="0" u="none" strike="noStrike" cap="none" normalizeH="0" baseline="0" dirty="0">
                <a:ln>
                  <a:noFill/>
                </a:ln>
                <a:solidFill>
                  <a:schemeClr val="bg2">
                    <a:lumMod val="10000"/>
                  </a:schemeClr>
                </a:solidFill>
                <a:effectLst/>
                <a:latin typeface="Calibri" panose="020F0502020204030204" pitchFamily="34" charset="0"/>
              </a:endParaRPr>
            </a:p>
          </p:txBody>
        </p:sp>
        <p:grpSp>
          <p:nvGrpSpPr>
            <p:cNvPr id="75" name="Group 74">
              <a:extLst>
                <a:ext uri="{FF2B5EF4-FFF2-40B4-BE49-F238E27FC236}">
                  <a16:creationId xmlns:a16="http://schemas.microsoft.com/office/drawing/2014/main" id="{E7D1EBE9-B24C-25C6-4D00-B4F8471BB82B}"/>
                </a:ext>
              </a:extLst>
            </p:cNvPr>
            <p:cNvGrpSpPr/>
            <p:nvPr/>
          </p:nvGrpSpPr>
          <p:grpSpPr>
            <a:xfrm>
              <a:off x="817053" y="2588031"/>
              <a:ext cx="503664" cy="2002760"/>
              <a:chOff x="702876" y="2588031"/>
              <a:chExt cx="503664" cy="2002760"/>
            </a:xfrm>
          </p:grpSpPr>
          <p:sp>
            <p:nvSpPr>
              <p:cNvPr id="113" name="TextBox 112">
                <a:extLst>
                  <a:ext uri="{FF2B5EF4-FFF2-40B4-BE49-F238E27FC236}">
                    <a16:creationId xmlns:a16="http://schemas.microsoft.com/office/drawing/2014/main" id="{544C1F42-E0E7-C739-EF3B-62372D7A11D9}"/>
                  </a:ext>
                </a:extLst>
              </p:cNvPr>
              <p:cNvSpPr txBox="1"/>
              <p:nvPr/>
            </p:nvSpPr>
            <p:spPr bwMode="auto">
              <a:xfrm>
                <a:off x="794248" y="2588031"/>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114" name="TextBox 113">
                <a:extLst>
                  <a:ext uri="{FF2B5EF4-FFF2-40B4-BE49-F238E27FC236}">
                    <a16:creationId xmlns:a16="http://schemas.microsoft.com/office/drawing/2014/main" id="{3839AD2E-C886-5049-441D-7C134F157755}"/>
                  </a:ext>
                </a:extLst>
              </p:cNvPr>
              <p:cNvSpPr txBox="1"/>
              <p:nvPr/>
            </p:nvSpPr>
            <p:spPr bwMode="auto">
              <a:xfrm>
                <a:off x="702876" y="3007684"/>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0.75</a:t>
                </a:r>
              </a:p>
            </p:txBody>
          </p:sp>
          <p:sp>
            <p:nvSpPr>
              <p:cNvPr id="115" name="TextBox 114">
                <a:extLst>
                  <a:ext uri="{FF2B5EF4-FFF2-40B4-BE49-F238E27FC236}">
                    <a16:creationId xmlns:a16="http://schemas.microsoft.com/office/drawing/2014/main" id="{27F5AD76-63C9-4ED7-0408-8D5E7DB82F9C}"/>
                  </a:ext>
                </a:extLst>
              </p:cNvPr>
              <p:cNvSpPr txBox="1"/>
              <p:nvPr/>
            </p:nvSpPr>
            <p:spPr bwMode="auto">
              <a:xfrm>
                <a:off x="702876" y="3441419"/>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0.50</a:t>
                </a:r>
              </a:p>
            </p:txBody>
          </p:sp>
          <p:sp>
            <p:nvSpPr>
              <p:cNvPr id="116" name="TextBox 115">
                <a:extLst>
                  <a:ext uri="{FF2B5EF4-FFF2-40B4-BE49-F238E27FC236}">
                    <a16:creationId xmlns:a16="http://schemas.microsoft.com/office/drawing/2014/main" id="{3BFF5CF6-F853-BFB2-01B8-4CCFB47D1B92}"/>
                  </a:ext>
                </a:extLst>
              </p:cNvPr>
              <p:cNvSpPr txBox="1"/>
              <p:nvPr/>
            </p:nvSpPr>
            <p:spPr bwMode="auto">
              <a:xfrm>
                <a:off x="702876" y="385532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0.25</a:t>
                </a:r>
              </a:p>
            </p:txBody>
          </p:sp>
          <p:sp>
            <p:nvSpPr>
              <p:cNvPr id="117" name="TextBox 116">
                <a:extLst>
                  <a:ext uri="{FF2B5EF4-FFF2-40B4-BE49-F238E27FC236}">
                    <a16:creationId xmlns:a16="http://schemas.microsoft.com/office/drawing/2014/main" id="{2EF135E1-079F-84D7-C7E0-242E2A07723E}"/>
                  </a:ext>
                </a:extLst>
              </p:cNvPr>
              <p:cNvSpPr txBox="1"/>
              <p:nvPr/>
            </p:nvSpPr>
            <p:spPr bwMode="auto">
              <a:xfrm>
                <a:off x="930503" y="428301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76" name="Group 75">
              <a:extLst>
                <a:ext uri="{FF2B5EF4-FFF2-40B4-BE49-F238E27FC236}">
                  <a16:creationId xmlns:a16="http://schemas.microsoft.com/office/drawing/2014/main" id="{24D37F5D-8524-E2D4-52AB-E9F1438531D8}"/>
                </a:ext>
              </a:extLst>
            </p:cNvPr>
            <p:cNvGrpSpPr/>
            <p:nvPr/>
          </p:nvGrpSpPr>
          <p:grpSpPr>
            <a:xfrm>
              <a:off x="1193634" y="4458656"/>
              <a:ext cx="4503568" cy="307777"/>
              <a:chOff x="1193634" y="4499107"/>
              <a:chExt cx="4503568" cy="307777"/>
            </a:xfrm>
          </p:grpSpPr>
          <p:sp>
            <p:nvSpPr>
              <p:cNvPr id="100" name="TextBox 99">
                <a:extLst>
                  <a:ext uri="{FF2B5EF4-FFF2-40B4-BE49-F238E27FC236}">
                    <a16:creationId xmlns:a16="http://schemas.microsoft.com/office/drawing/2014/main" id="{EE2018C1-F34A-4D11-148D-C76E3D83CB2D}"/>
                  </a:ext>
                </a:extLst>
              </p:cNvPr>
              <p:cNvSpPr txBox="1"/>
              <p:nvPr/>
            </p:nvSpPr>
            <p:spPr bwMode="auto">
              <a:xfrm>
                <a:off x="1193634"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01" name="TextBox 100">
                <a:extLst>
                  <a:ext uri="{FF2B5EF4-FFF2-40B4-BE49-F238E27FC236}">
                    <a16:creationId xmlns:a16="http://schemas.microsoft.com/office/drawing/2014/main" id="{02ECD368-E057-B77F-0953-639478B1FFBE}"/>
                  </a:ext>
                </a:extLst>
              </p:cNvPr>
              <p:cNvSpPr txBox="1"/>
              <p:nvPr/>
            </p:nvSpPr>
            <p:spPr bwMode="auto">
              <a:xfrm>
                <a:off x="1548284"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102" name="TextBox 101">
                <a:extLst>
                  <a:ext uri="{FF2B5EF4-FFF2-40B4-BE49-F238E27FC236}">
                    <a16:creationId xmlns:a16="http://schemas.microsoft.com/office/drawing/2014/main" id="{3EAEE11C-D395-FF64-4E55-EC7DA48D9552}"/>
                  </a:ext>
                </a:extLst>
              </p:cNvPr>
              <p:cNvSpPr txBox="1"/>
              <p:nvPr/>
            </p:nvSpPr>
            <p:spPr bwMode="auto">
              <a:xfrm>
                <a:off x="1885417"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103" name="TextBox 102">
                <a:extLst>
                  <a:ext uri="{FF2B5EF4-FFF2-40B4-BE49-F238E27FC236}">
                    <a16:creationId xmlns:a16="http://schemas.microsoft.com/office/drawing/2014/main" id="{2B5431FD-128E-C876-12C9-EE8A80986D14}"/>
                  </a:ext>
                </a:extLst>
              </p:cNvPr>
              <p:cNvSpPr txBox="1"/>
              <p:nvPr/>
            </p:nvSpPr>
            <p:spPr bwMode="auto">
              <a:xfrm>
                <a:off x="2240067"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104" name="TextBox 103">
                <a:extLst>
                  <a:ext uri="{FF2B5EF4-FFF2-40B4-BE49-F238E27FC236}">
                    <a16:creationId xmlns:a16="http://schemas.microsoft.com/office/drawing/2014/main" id="{301D0FB8-0D43-ED14-F3AD-CD510E1222A1}"/>
                  </a:ext>
                </a:extLst>
              </p:cNvPr>
              <p:cNvSpPr txBox="1"/>
              <p:nvPr/>
            </p:nvSpPr>
            <p:spPr bwMode="auto">
              <a:xfrm>
                <a:off x="254414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105" name="TextBox 104">
                <a:extLst>
                  <a:ext uri="{FF2B5EF4-FFF2-40B4-BE49-F238E27FC236}">
                    <a16:creationId xmlns:a16="http://schemas.microsoft.com/office/drawing/2014/main" id="{3C4D678A-47B5-B266-FBD6-18DFAA12D5B4}"/>
                  </a:ext>
                </a:extLst>
              </p:cNvPr>
              <p:cNvSpPr txBox="1"/>
              <p:nvPr/>
            </p:nvSpPr>
            <p:spPr bwMode="auto">
              <a:xfrm>
                <a:off x="289879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106" name="TextBox 105">
                <a:extLst>
                  <a:ext uri="{FF2B5EF4-FFF2-40B4-BE49-F238E27FC236}">
                    <a16:creationId xmlns:a16="http://schemas.microsoft.com/office/drawing/2014/main" id="{B095C36C-BC1B-C5E3-F434-79067AB833FE}"/>
                  </a:ext>
                </a:extLst>
              </p:cNvPr>
              <p:cNvSpPr txBox="1"/>
              <p:nvPr/>
            </p:nvSpPr>
            <p:spPr bwMode="auto">
              <a:xfrm>
                <a:off x="323592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107" name="TextBox 106">
                <a:extLst>
                  <a:ext uri="{FF2B5EF4-FFF2-40B4-BE49-F238E27FC236}">
                    <a16:creationId xmlns:a16="http://schemas.microsoft.com/office/drawing/2014/main" id="{2E17DCAF-A81D-871C-FAD0-422640B65563}"/>
                  </a:ext>
                </a:extLst>
              </p:cNvPr>
              <p:cNvSpPr txBox="1"/>
              <p:nvPr/>
            </p:nvSpPr>
            <p:spPr bwMode="auto">
              <a:xfrm>
                <a:off x="359057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108" name="TextBox 107">
                <a:extLst>
                  <a:ext uri="{FF2B5EF4-FFF2-40B4-BE49-F238E27FC236}">
                    <a16:creationId xmlns:a16="http://schemas.microsoft.com/office/drawing/2014/main" id="{8E27F102-7DF0-82F5-1F0B-ABC9978F1447}"/>
                  </a:ext>
                </a:extLst>
              </p:cNvPr>
              <p:cNvSpPr txBox="1"/>
              <p:nvPr/>
            </p:nvSpPr>
            <p:spPr bwMode="auto">
              <a:xfrm>
                <a:off x="393218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109" name="TextBox 108">
                <a:extLst>
                  <a:ext uri="{FF2B5EF4-FFF2-40B4-BE49-F238E27FC236}">
                    <a16:creationId xmlns:a16="http://schemas.microsoft.com/office/drawing/2014/main" id="{7F6FB1DE-CCB5-8068-D65A-1DBD59D1997B}"/>
                  </a:ext>
                </a:extLst>
              </p:cNvPr>
              <p:cNvSpPr txBox="1"/>
              <p:nvPr/>
            </p:nvSpPr>
            <p:spPr bwMode="auto">
              <a:xfrm>
                <a:off x="428683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110" name="TextBox 109">
                <a:extLst>
                  <a:ext uri="{FF2B5EF4-FFF2-40B4-BE49-F238E27FC236}">
                    <a16:creationId xmlns:a16="http://schemas.microsoft.com/office/drawing/2014/main" id="{BAD5D36E-D8BD-CFF1-856C-AD1457D4D4B5}"/>
                  </a:ext>
                </a:extLst>
              </p:cNvPr>
              <p:cNvSpPr txBox="1"/>
              <p:nvPr/>
            </p:nvSpPr>
            <p:spPr bwMode="auto">
              <a:xfrm>
                <a:off x="462396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111" name="TextBox 110">
                <a:extLst>
                  <a:ext uri="{FF2B5EF4-FFF2-40B4-BE49-F238E27FC236}">
                    <a16:creationId xmlns:a16="http://schemas.microsoft.com/office/drawing/2014/main" id="{300A8374-35E1-2D00-5492-AF98AF9B1DB3}"/>
                  </a:ext>
                </a:extLst>
              </p:cNvPr>
              <p:cNvSpPr txBox="1"/>
              <p:nvPr/>
            </p:nvSpPr>
            <p:spPr bwMode="auto">
              <a:xfrm>
                <a:off x="497861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112" name="TextBox 111">
                <a:extLst>
                  <a:ext uri="{FF2B5EF4-FFF2-40B4-BE49-F238E27FC236}">
                    <a16:creationId xmlns:a16="http://schemas.microsoft.com/office/drawing/2014/main" id="{51B34E01-7576-19C5-9ABC-221C82B002B5}"/>
                  </a:ext>
                </a:extLst>
              </p:cNvPr>
              <p:cNvSpPr txBox="1"/>
              <p:nvPr/>
            </p:nvSpPr>
            <p:spPr bwMode="auto">
              <a:xfrm>
                <a:off x="5329794"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grpSp>
        <p:sp>
          <p:nvSpPr>
            <p:cNvPr id="77" name="Freeform: Shape 76">
              <a:extLst>
                <a:ext uri="{FF2B5EF4-FFF2-40B4-BE49-F238E27FC236}">
                  <a16:creationId xmlns:a16="http://schemas.microsoft.com/office/drawing/2014/main" id="{08527F5A-6BBC-7A37-E5C9-6B97C3C24668}"/>
                </a:ext>
              </a:extLst>
            </p:cNvPr>
            <p:cNvSpPr/>
            <p:nvPr/>
          </p:nvSpPr>
          <p:spPr bwMode="auto">
            <a:xfrm>
              <a:off x="1330325" y="2683948"/>
              <a:ext cx="4264025" cy="1774708"/>
            </a:xfrm>
            <a:custGeom>
              <a:avLst/>
              <a:gdLst>
                <a:gd name="connsiteX0" fmla="*/ 4257675 w 4257675"/>
                <a:gd name="connsiteY0" fmla="*/ 1638300 h 1638300"/>
                <a:gd name="connsiteX1" fmla="*/ 0 w 4257675"/>
                <a:gd name="connsiteY1" fmla="*/ 1638300 h 1638300"/>
                <a:gd name="connsiteX2" fmla="*/ 0 w 4257675"/>
                <a:gd name="connsiteY2" fmla="*/ 0 h 1638300"/>
                <a:gd name="connsiteX3" fmla="*/ 44450 w 4257675"/>
                <a:gd name="connsiteY3" fmla="*/ 3175 h 1638300"/>
                <a:gd name="connsiteX0" fmla="*/ 4257675 w 4257675"/>
                <a:gd name="connsiteY0" fmla="*/ 1638300 h 1638300"/>
                <a:gd name="connsiteX1" fmla="*/ 0 w 4257675"/>
                <a:gd name="connsiteY1" fmla="*/ 1638300 h 1638300"/>
                <a:gd name="connsiteX2" fmla="*/ 0 w 4257675"/>
                <a:gd name="connsiteY2" fmla="*/ 0 h 1638300"/>
              </a:gdLst>
              <a:ahLst/>
              <a:cxnLst>
                <a:cxn ang="0">
                  <a:pos x="connsiteX0" y="connsiteY0"/>
                </a:cxn>
                <a:cxn ang="0">
                  <a:pos x="connsiteX1" y="connsiteY1"/>
                </a:cxn>
                <a:cxn ang="0">
                  <a:pos x="connsiteX2" y="connsiteY2"/>
                </a:cxn>
              </a:cxnLst>
              <a:rect l="l" t="t" r="r" b="b"/>
              <a:pathLst>
                <a:path w="4257675" h="1638300">
                  <a:moveTo>
                    <a:pt x="4257675" y="1638300"/>
                  </a:moveTo>
                  <a:lnTo>
                    <a:pt x="0" y="1638300"/>
                  </a:lnTo>
                  <a:lnTo>
                    <a:pt x="0" y="0"/>
                  </a:lnTo>
                </a:path>
              </a:pathLst>
            </a:custGeom>
            <a:noFill/>
            <a:ln w="28575">
              <a:solidFill>
                <a:schemeClr val="bg1"/>
              </a:solidFill>
              <a:miter lim="800000"/>
              <a:headEnd/>
              <a:tailEnd/>
            </a:ln>
          </p:spPr>
          <p:txBody>
            <a:bodyPr rtlCol="0" anchor="ctr"/>
            <a:lstStyle/>
            <a:p>
              <a:pPr algn="ctr"/>
              <a:endParaRPr lang="en-US"/>
            </a:p>
          </p:txBody>
        </p:sp>
        <p:grpSp>
          <p:nvGrpSpPr>
            <p:cNvPr id="78" name="Group 77">
              <a:extLst>
                <a:ext uri="{FF2B5EF4-FFF2-40B4-BE49-F238E27FC236}">
                  <a16:creationId xmlns:a16="http://schemas.microsoft.com/office/drawing/2014/main" id="{ED6CD7DA-F515-E479-6D4A-5333AEAEE789}"/>
                </a:ext>
              </a:extLst>
            </p:cNvPr>
            <p:cNvGrpSpPr/>
            <p:nvPr/>
          </p:nvGrpSpPr>
          <p:grpSpPr>
            <a:xfrm>
              <a:off x="1255738" y="2744156"/>
              <a:ext cx="74588" cy="1714500"/>
              <a:chOff x="851199" y="2744156"/>
              <a:chExt cx="1433933" cy="1714500"/>
            </a:xfrm>
          </p:grpSpPr>
          <p:cxnSp>
            <p:nvCxnSpPr>
              <p:cNvPr id="95" name="Straight Connector 94">
                <a:extLst>
                  <a:ext uri="{FF2B5EF4-FFF2-40B4-BE49-F238E27FC236}">
                    <a16:creationId xmlns:a16="http://schemas.microsoft.com/office/drawing/2014/main" id="{A37952E8-15DB-39D7-A0C7-ED227F9D3112}"/>
                  </a:ext>
                </a:extLst>
              </p:cNvPr>
              <p:cNvCxnSpPr>
                <a:cxnSpLocks/>
              </p:cNvCxnSpPr>
              <p:nvPr/>
            </p:nvCxnSpPr>
            <p:spPr bwMode="auto">
              <a:xfrm>
                <a:off x="851199" y="27441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52FCE1CD-CB01-DED2-6032-061AC0292120}"/>
                  </a:ext>
                </a:extLst>
              </p:cNvPr>
              <p:cNvCxnSpPr>
                <a:cxnSpLocks/>
              </p:cNvCxnSpPr>
              <p:nvPr/>
            </p:nvCxnSpPr>
            <p:spPr bwMode="auto">
              <a:xfrm>
                <a:off x="851199" y="44586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37088BD7-C866-7D0D-E719-D31DBBFEF92A}"/>
                  </a:ext>
                </a:extLst>
              </p:cNvPr>
              <p:cNvCxnSpPr>
                <a:cxnSpLocks/>
              </p:cNvCxnSpPr>
              <p:nvPr/>
            </p:nvCxnSpPr>
            <p:spPr bwMode="auto">
              <a:xfrm>
                <a:off x="851199" y="403003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B0E564C8-14E8-4153-8E84-BCB7ED8B843A}"/>
                  </a:ext>
                </a:extLst>
              </p:cNvPr>
              <p:cNvCxnSpPr>
                <a:cxnSpLocks/>
              </p:cNvCxnSpPr>
              <p:nvPr/>
            </p:nvCxnSpPr>
            <p:spPr bwMode="auto">
              <a:xfrm>
                <a:off x="851199" y="360140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1BED63AF-E6EC-A118-32CA-2840B876E316}"/>
                  </a:ext>
                </a:extLst>
              </p:cNvPr>
              <p:cNvCxnSpPr>
                <a:cxnSpLocks/>
              </p:cNvCxnSpPr>
              <p:nvPr/>
            </p:nvCxnSpPr>
            <p:spPr bwMode="auto">
              <a:xfrm>
                <a:off x="851199" y="3172781"/>
                <a:ext cx="1433933" cy="0"/>
              </a:xfrm>
              <a:prstGeom prst="line">
                <a:avLst/>
              </a:prstGeom>
              <a:noFill/>
              <a:ln w="28575" cap="flat" cmpd="sng" algn="ctr">
                <a:solidFill>
                  <a:schemeClr val="bg1"/>
                </a:solidFill>
                <a:prstDash val="solid"/>
                <a:round/>
                <a:headEnd type="none" w="med" len="med"/>
                <a:tailEnd type="none" w="med" len="med"/>
              </a:ln>
              <a:effectLst/>
            </p:spPr>
          </p:cxnSp>
        </p:grpSp>
        <p:grpSp>
          <p:nvGrpSpPr>
            <p:cNvPr id="79" name="Group 78">
              <a:extLst>
                <a:ext uri="{FF2B5EF4-FFF2-40B4-BE49-F238E27FC236}">
                  <a16:creationId xmlns:a16="http://schemas.microsoft.com/office/drawing/2014/main" id="{53ED070E-9A2E-0CBF-AA95-8704D25C1633}"/>
                </a:ext>
              </a:extLst>
            </p:cNvPr>
            <p:cNvGrpSpPr/>
            <p:nvPr/>
          </p:nvGrpSpPr>
          <p:grpSpPr>
            <a:xfrm>
              <a:off x="1331746" y="4455801"/>
              <a:ext cx="4178474" cy="78099"/>
              <a:chOff x="1331746" y="4201546"/>
              <a:chExt cx="4178474" cy="509413"/>
            </a:xfrm>
          </p:grpSpPr>
          <p:grpSp>
            <p:nvGrpSpPr>
              <p:cNvPr id="80" name="Group 79">
                <a:extLst>
                  <a:ext uri="{FF2B5EF4-FFF2-40B4-BE49-F238E27FC236}">
                    <a16:creationId xmlns:a16="http://schemas.microsoft.com/office/drawing/2014/main" id="{F9BC8CA6-DEAB-3697-11C9-B9600C56C33F}"/>
                  </a:ext>
                </a:extLst>
              </p:cNvPr>
              <p:cNvGrpSpPr/>
              <p:nvPr/>
            </p:nvGrpSpPr>
            <p:grpSpPr>
              <a:xfrm rot="5400000">
                <a:off x="1773242" y="3760051"/>
                <a:ext cx="509412" cy="1392404"/>
                <a:chOff x="851199" y="2744156"/>
                <a:chExt cx="1433933" cy="1714500"/>
              </a:xfrm>
            </p:grpSpPr>
            <p:cxnSp>
              <p:nvCxnSpPr>
                <p:cNvPr id="90" name="Straight Connector 89">
                  <a:extLst>
                    <a:ext uri="{FF2B5EF4-FFF2-40B4-BE49-F238E27FC236}">
                      <a16:creationId xmlns:a16="http://schemas.microsoft.com/office/drawing/2014/main" id="{A4361536-32C3-7A2C-5898-72E861E9377A}"/>
                    </a:ext>
                  </a:extLst>
                </p:cNvPr>
                <p:cNvCxnSpPr>
                  <a:cxnSpLocks/>
                </p:cNvCxnSpPr>
                <p:nvPr/>
              </p:nvCxnSpPr>
              <p:spPr bwMode="auto">
                <a:xfrm>
                  <a:off x="851199" y="27441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70297F09-AC80-C410-F5FD-226BB236301C}"/>
                    </a:ext>
                  </a:extLst>
                </p:cNvPr>
                <p:cNvCxnSpPr>
                  <a:cxnSpLocks/>
                </p:cNvCxnSpPr>
                <p:nvPr/>
              </p:nvCxnSpPr>
              <p:spPr bwMode="auto">
                <a:xfrm>
                  <a:off x="851199" y="44586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7FE1A588-77B1-F4EE-A29C-AE6C51134BAF}"/>
                    </a:ext>
                  </a:extLst>
                </p:cNvPr>
                <p:cNvCxnSpPr>
                  <a:cxnSpLocks/>
                </p:cNvCxnSpPr>
                <p:nvPr/>
              </p:nvCxnSpPr>
              <p:spPr bwMode="auto">
                <a:xfrm>
                  <a:off x="851199" y="403003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C4408066-FB92-1F67-0162-A9D6FFEB4CE0}"/>
                    </a:ext>
                  </a:extLst>
                </p:cNvPr>
                <p:cNvCxnSpPr>
                  <a:cxnSpLocks/>
                </p:cNvCxnSpPr>
                <p:nvPr/>
              </p:nvCxnSpPr>
              <p:spPr bwMode="auto">
                <a:xfrm>
                  <a:off x="851199" y="360140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7F8EE109-D723-44FF-7E79-879B2594A928}"/>
                    </a:ext>
                  </a:extLst>
                </p:cNvPr>
                <p:cNvCxnSpPr>
                  <a:cxnSpLocks/>
                </p:cNvCxnSpPr>
                <p:nvPr/>
              </p:nvCxnSpPr>
              <p:spPr bwMode="auto">
                <a:xfrm>
                  <a:off x="851199" y="3172781"/>
                  <a:ext cx="1433933" cy="0"/>
                </a:xfrm>
                <a:prstGeom prst="line">
                  <a:avLst/>
                </a:prstGeom>
                <a:noFill/>
                <a:ln w="28575" cap="flat" cmpd="sng" algn="ctr">
                  <a:solidFill>
                    <a:schemeClr val="bg1"/>
                  </a:solidFill>
                  <a:prstDash val="solid"/>
                  <a:round/>
                  <a:headEnd type="none" w="med" len="med"/>
                  <a:tailEnd type="none" w="med" len="med"/>
                </a:ln>
                <a:effectLst/>
              </p:spPr>
            </p:cxnSp>
          </p:grpSp>
          <p:grpSp>
            <p:nvGrpSpPr>
              <p:cNvPr id="81" name="Group 80">
                <a:extLst>
                  <a:ext uri="{FF2B5EF4-FFF2-40B4-BE49-F238E27FC236}">
                    <a16:creationId xmlns:a16="http://schemas.microsoft.com/office/drawing/2014/main" id="{47E73BFE-1820-A884-5672-5AFE9C7A5DF0}"/>
                  </a:ext>
                </a:extLst>
              </p:cNvPr>
              <p:cNvGrpSpPr/>
              <p:nvPr/>
            </p:nvGrpSpPr>
            <p:grpSpPr>
              <a:xfrm rot="5400000">
                <a:off x="4036393" y="3237130"/>
                <a:ext cx="509412" cy="2438243"/>
                <a:chOff x="851197" y="1456390"/>
                <a:chExt cx="1433937" cy="3002266"/>
              </a:xfrm>
            </p:grpSpPr>
            <p:cxnSp>
              <p:nvCxnSpPr>
                <p:cNvPr id="82" name="Straight Connector 81">
                  <a:extLst>
                    <a:ext uri="{FF2B5EF4-FFF2-40B4-BE49-F238E27FC236}">
                      <a16:creationId xmlns:a16="http://schemas.microsoft.com/office/drawing/2014/main" id="{A80C13E8-01BD-AB82-10AE-D0FD5B4748C6}"/>
                    </a:ext>
                  </a:extLst>
                </p:cNvPr>
                <p:cNvCxnSpPr>
                  <a:cxnSpLocks/>
                </p:cNvCxnSpPr>
                <p:nvPr/>
              </p:nvCxnSpPr>
              <p:spPr bwMode="auto">
                <a:xfrm>
                  <a:off x="851199" y="27441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EDCD6188-C0E1-7E7B-9DE4-380CD72FC62F}"/>
                    </a:ext>
                  </a:extLst>
                </p:cNvPr>
                <p:cNvCxnSpPr>
                  <a:cxnSpLocks/>
                </p:cNvCxnSpPr>
                <p:nvPr/>
              </p:nvCxnSpPr>
              <p:spPr bwMode="auto">
                <a:xfrm>
                  <a:off x="851199" y="44586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88E81972-DD48-A74D-895C-6DB5E9FF4CDF}"/>
                    </a:ext>
                  </a:extLst>
                </p:cNvPr>
                <p:cNvCxnSpPr>
                  <a:cxnSpLocks/>
                </p:cNvCxnSpPr>
                <p:nvPr/>
              </p:nvCxnSpPr>
              <p:spPr bwMode="auto">
                <a:xfrm>
                  <a:off x="851199" y="403003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0EAF3665-6750-43A1-B370-F3C6C11BFD20}"/>
                    </a:ext>
                  </a:extLst>
                </p:cNvPr>
                <p:cNvCxnSpPr>
                  <a:cxnSpLocks/>
                </p:cNvCxnSpPr>
                <p:nvPr/>
              </p:nvCxnSpPr>
              <p:spPr bwMode="auto">
                <a:xfrm>
                  <a:off x="851199" y="360140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D6759B81-09B7-4E57-F8A3-6BF96D678A0A}"/>
                    </a:ext>
                  </a:extLst>
                </p:cNvPr>
                <p:cNvCxnSpPr>
                  <a:cxnSpLocks/>
                </p:cNvCxnSpPr>
                <p:nvPr/>
              </p:nvCxnSpPr>
              <p:spPr bwMode="auto">
                <a:xfrm>
                  <a:off x="851199" y="317278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C2942B48-AD27-D644-134A-4D9DCDB47789}"/>
                    </a:ext>
                  </a:extLst>
                </p:cNvPr>
                <p:cNvCxnSpPr>
                  <a:cxnSpLocks/>
                </p:cNvCxnSpPr>
                <p:nvPr/>
              </p:nvCxnSpPr>
              <p:spPr bwMode="auto">
                <a:xfrm>
                  <a:off x="851202" y="1456390"/>
                  <a:ext cx="1433932" cy="0"/>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74D221EB-4FD1-07C1-2778-3E9315BF0A3E}"/>
                    </a:ext>
                  </a:extLst>
                </p:cNvPr>
                <p:cNvCxnSpPr>
                  <a:cxnSpLocks/>
                </p:cNvCxnSpPr>
                <p:nvPr/>
              </p:nvCxnSpPr>
              <p:spPr bwMode="auto">
                <a:xfrm>
                  <a:off x="851198" y="2313639"/>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AA364FFE-6AC0-B0BF-C218-2A7E09F51442}"/>
                    </a:ext>
                  </a:extLst>
                </p:cNvPr>
                <p:cNvCxnSpPr>
                  <a:cxnSpLocks/>
                </p:cNvCxnSpPr>
                <p:nvPr/>
              </p:nvCxnSpPr>
              <p:spPr bwMode="auto">
                <a:xfrm>
                  <a:off x="851197" y="1885014"/>
                  <a:ext cx="1433936" cy="0"/>
                </a:xfrm>
                <a:prstGeom prst="line">
                  <a:avLst/>
                </a:prstGeom>
                <a:noFill/>
                <a:ln w="28575" cap="flat" cmpd="sng" algn="ctr">
                  <a:solidFill>
                    <a:schemeClr val="bg1"/>
                  </a:solidFill>
                  <a:prstDash val="solid"/>
                  <a:round/>
                  <a:headEnd type="none" w="med" len="med"/>
                  <a:tailEnd type="none" w="med" len="med"/>
                </a:ln>
                <a:effectLst/>
              </p:spPr>
            </p:cxnSp>
          </p:grpSp>
        </p:grpSp>
      </p:grpSp>
      <p:grpSp>
        <p:nvGrpSpPr>
          <p:cNvPr id="118" name="Group 117">
            <a:extLst>
              <a:ext uri="{FF2B5EF4-FFF2-40B4-BE49-F238E27FC236}">
                <a16:creationId xmlns:a16="http://schemas.microsoft.com/office/drawing/2014/main" id="{2C5854D3-5E01-5B87-AEC5-81309426C6C1}"/>
              </a:ext>
            </a:extLst>
          </p:cNvPr>
          <p:cNvGrpSpPr/>
          <p:nvPr/>
        </p:nvGrpSpPr>
        <p:grpSpPr>
          <a:xfrm>
            <a:off x="6032789" y="4773353"/>
            <a:ext cx="5301107" cy="649798"/>
            <a:chOff x="343998" y="4773353"/>
            <a:chExt cx="5301107" cy="649798"/>
          </a:xfrm>
        </p:grpSpPr>
        <p:grpSp>
          <p:nvGrpSpPr>
            <p:cNvPr id="119" name="Group 118">
              <a:extLst>
                <a:ext uri="{FF2B5EF4-FFF2-40B4-BE49-F238E27FC236}">
                  <a16:creationId xmlns:a16="http://schemas.microsoft.com/office/drawing/2014/main" id="{E0D44D29-91B5-70BF-9717-5E0B3B3DC4A2}"/>
                </a:ext>
              </a:extLst>
            </p:cNvPr>
            <p:cNvGrpSpPr/>
            <p:nvPr/>
          </p:nvGrpSpPr>
          <p:grpSpPr>
            <a:xfrm>
              <a:off x="1160773" y="4961486"/>
              <a:ext cx="4484332" cy="461665"/>
              <a:chOff x="1160773" y="4499107"/>
              <a:chExt cx="4484332" cy="461665"/>
            </a:xfrm>
          </p:grpSpPr>
          <p:sp>
            <p:nvSpPr>
              <p:cNvPr id="121" name="TextBox 120">
                <a:extLst>
                  <a:ext uri="{FF2B5EF4-FFF2-40B4-BE49-F238E27FC236}">
                    <a16:creationId xmlns:a16="http://schemas.microsoft.com/office/drawing/2014/main" id="{1E106B5F-C016-0F2C-8A16-AB92E296D2A8}"/>
                  </a:ext>
                </a:extLst>
              </p:cNvPr>
              <p:cNvSpPr txBox="1"/>
              <p:nvPr/>
            </p:nvSpPr>
            <p:spPr bwMode="auto">
              <a:xfrm>
                <a:off x="1160773"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79</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47</a:t>
                </a:r>
              </a:p>
            </p:txBody>
          </p:sp>
          <p:sp>
            <p:nvSpPr>
              <p:cNvPr id="122" name="TextBox 121">
                <a:extLst>
                  <a:ext uri="{FF2B5EF4-FFF2-40B4-BE49-F238E27FC236}">
                    <a16:creationId xmlns:a16="http://schemas.microsoft.com/office/drawing/2014/main" id="{299F74D6-34E4-3BEB-12A6-E7145D58A74C}"/>
                  </a:ext>
                </a:extLst>
              </p:cNvPr>
              <p:cNvSpPr txBox="1"/>
              <p:nvPr/>
            </p:nvSpPr>
            <p:spPr bwMode="auto">
              <a:xfrm>
                <a:off x="1515423"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46</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34</a:t>
                </a:r>
              </a:p>
            </p:txBody>
          </p:sp>
          <p:sp>
            <p:nvSpPr>
              <p:cNvPr id="123" name="TextBox 122">
                <a:extLst>
                  <a:ext uri="{FF2B5EF4-FFF2-40B4-BE49-F238E27FC236}">
                    <a16:creationId xmlns:a16="http://schemas.microsoft.com/office/drawing/2014/main" id="{C8C310FF-4609-37FE-B2E1-2FA77D55D251}"/>
                  </a:ext>
                </a:extLst>
              </p:cNvPr>
              <p:cNvSpPr txBox="1"/>
              <p:nvPr/>
            </p:nvSpPr>
            <p:spPr bwMode="auto">
              <a:xfrm>
                <a:off x="185255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25</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17</a:t>
                </a:r>
              </a:p>
            </p:txBody>
          </p:sp>
          <p:sp>
            <p:nvSpPr>
              <p:cNvPr id="125" name="TextBox 124">
                <a:extLst>
                  <a:ext uri="{FF2B5EF4-FFF2-40B4-BE49-F238E27FC236}">
                    <a16:creationId xmlns:a16="http://schemas.microsoft.com/office/drawing/2014/main" id="{7781315D-E5DE-0206-A17B-D6D3274E9B7F}"/>
                  </a:ext>
                </a:extLst>
              </p:cNvPr>
              <p:cNvSpPr txBox="1"/>
              <p:nvPr/>
            </p:nvSpPr>
            <p:spPr bwMode="auto">
              <a:xfrm>
                <a:off x="220720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16</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13</a:t>
                </a:r>
              </a:p>
            </p:txBody>
          </p:sp>
          <p:sp>
            <p:nvSpPr>
              <p:cNvPr id="126" name="TextBox 125">
                <a:extLst>
                  <a:ext uri="{FF2B5EF4-FFF2-40B4-BE49-F238E27FC236}">
                    <a16:creationId xmlns:a16="http://schemas.microsoft.com/office/drawing/2014/main" id="{01498803-DBA0-42A3-DD21-8C01CA296318}"/>
                  </a:ext>
                </a:extLst>
              </p:cNvPr>
              <p:cNvSpPr txBox="1"/>
              <p:nvPr/>
            </p:nvSpPr>
            <p:spPr bwMode="auto">
              <a:xfrm>
                <a:off x="255696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12</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11</a:t>
                </a:r>
              </a:p>
            </p:txBody>
          </p:sp>
          <p:sp>
            <p:nvSpPr>
              <p:cNvPr id="127" name="TextBox 126">
                <a:extLst>
                  <a:ext uri="{FF2B5EF4-FFF2-40B4-BE49-F238E27FC236}">
                    <a16:creationId xmlns:a16="http://schemas.microsoft.com/office/drawing/2014/main" id="{699CC0ED-0A80-D1C5-2509-86D5F7C12048}"/>
                  </a:ext>
                </a:extLst>
              </p:cNvPr>
              <p:cNvSpPr txBox="1"/>
              <p:nvPr/>
            </p:nvSpPr>
            <p:spPr bwMode="auto">
              <a:xfrm>
                <a:off x="2950889"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8</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9</a:t>
                </a:r>
              </a:p>
            </p:txBody>
          </p:sp>
          <p:sp>
            <p:nvSpPr>
              <p:cNvPr id="256" name="TextBox 255">
                <a:extLst>
                  <a:ext uri="{FF2B5EF4-FFF2-40B4-BE49-F238E27FC236}">
                    <a16:creationId xmlns:a16="http://schemas.microsoft.com/office/drawing/2014/main" id="{95E66D43-E95A-7179-2F48-E6B6B2882F29}"/>
                  </a:ext>
                </a:extLst>
              </p:cNvPr>
              <p:cNvSpPr txBox="1"/>
              <p:nvPr/>
            </p:nvSpPr>
            <p:spPr bwMode="auto">
              <a:xfrm>
                <a:off x="3288022"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4</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8</a:t>
                </a:r>
              </a:p>
            </p:txBody>
          </p:sp>
          <p:sp>
            <p:nvSpPr>
              <p:cNvPr id="257" name="TextBox 256">
                <a:extLst>
                  <a:ext uri="{FF2B5EF4-FFF2-40B4-BE49-F238E27FC236}">
                    <a16:creationId xmlns:a16="http://schemas.microsoft.com/office/drawing/2014/main" id="{D83AE440-7687-9C05-0649-A8C473C92AA9}"/>
                  </a:ext>
                </a:extLst>
              </p:cNvPr>
              <p:cNvSpPr txBox="1"/>
              <p:nvPr/>
            </p:nvSpPr>
            <p:spPr bwMode="auto">
              <a:xfrm>
                <a:off x="3642672"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6</a:t>
                </a:r>
              </a:p>
            </p:txBody>
          </p:sp>
          <p:sp>
            <p:nvSpPr>
              <p:cNvPr id="258" name="TextBox 257">
                <a:extLst>
                  <a:ext uri="{FF2B5EF4-FFF2-40B4-BE49-F238E27FC236}">
                    <a16:creationId xmlns:a16="http://schemas.microsoft.com/office/drawing/2014/main" id="{E4551D97-0CE2-3570-30AF-F0C28AD1AE6A}"/>
                  </a:ext>
                </a:extLst>
              </p:cNvPr>
              <p:cNvSpPr txBox="1"/>
              <p:nvPr/>
            </p:nvSpPr>
            <p:spPr bwMode="auto">
              <a:xfrm>
                <a:off x="3984279"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6</a:t>
                </a:r>
              </a:p>
            </p:txBody>
          </p:sp>
          <p:sp>
            <p:nvSpPr>
              <p:cNvPr id="259" name="TextBox 258">
                <a:extLst>
                  <a:ext uri="{FF2B5EF4-FFF2-40B4-BE49-F238E27FC236}">
                    <a16:creationId xmlns:a16="http://schemas.microsoft.com/office/drawing/2014/main" id="{90FAE5DD-083F-AC1F-ECDF-95D95079DDB7}"/>
                  </a:ext>
                </a:extLst>
              </p:cNvPr>
              <p:cNvSpPr txBox="1"/>
              <p:nvPr/>
            </p:nvSpPr>
            <p:spPr bwMode="auto">
              <a:xfrm>
                <a:off x="4338929"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a:t>
                </a:r>
              </a:p>
            </p:txBody>
          </p:sp>
          <p:sp>
            <p:nvSpPr>
              <p:cNvPr id="269" name="TextBox 268">
                <a:extLst>
                  <a:ext uri="{FF2B5EF4-FFF2-40B4-BE49-F238E27FC236}">
                    <a16:creationId xmlns:a16="http://schemas.microsoft.com/office/drawing/2014/main" id="{B733DA42-54B1-B261-7BFB-2BDDD55E0852}"/>
                  </a:ext>
                </a:extLst>
              </p:cNvPr>
              <p:cNvSpPr txBox="1"/>
              <p:nvPr/>
            </p:nvSpPr>
            <p:spPr bwMode="auto">
              <a:xfrm>
                <a:off x="4676062"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0</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a:t>
                </a:r>
              </a:p>
            </p:txBody>
          </p:sp>
          <p:sp>
            <p:nvSpPr>
              <p:cNvPr id="281" name="TextBox 280">
                <a:extLst>
                  <a:ext uri="{FF2B5EF4-FFF2-40B4-BE49-F238E27FC236}">
                    <a16:creationId xmlns:a16="http://schemas.microsoft.com/office/drawing/2014/main" id="{F6470DC7-024B-C171-4F5B-B026BD10F721}"/>
                  </a:ext>
                </a:extLst>
              </p:cNvPr>
              <p:cNvSpPr txBox="1"/>
              <p:nvPr/>
            </p:nvSpPr>
            <p:spPr bwMode="auto">
              <a:xfrm>
                <a:off x="5030712"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0</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a:t>
                </a:r>
              </a:p>
            </p:txBody>
          </p:sp>
          <p:sp>
            <p:nvSpPr>
              <p:cNvPr id="283" name="TextBox 282">
                <a:extLst>
                  <a:ext uri="{FF2B5EF4-FFF2-40B4-BE49-F238E27FC236}">
                    <a16:creationId xmlns:a16="http://schemas.microsoft.com/office/drawing/2014/main" id="{57DFFA34-7392-979F-CD1E-004E8F910E61}"/>
                  </a:ext>
                </a:extLst>
              </p:cNvPr>
              <p:cNvSpPr txBox="1"/>
              <p:nvPr/>
            </p:nvSpPr>
            <p:spPr bwMode="auto">
              <a:xfrm>
                <a:off x="5381891"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0</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p:txBody>
          </p:sp>
        </p:grpSp>
        <p:sp>
          <p:nvSpPr>
            <p:cNvPr id="120" name="TextBox 119">
              <a:extLst>
                <a:ext uri="{FF2B5EF4-FFF2-40B4-BE49-F238E27FC236}">
                  <a16:creationId xmlns:a16="http://schemas.microsoft.com/office/drawing/2014/main" id="{590CB40D-C3D4-CC15-5D0D-3FC7501AAA62}"/>
                </a:ext>
              </a:extLst>
            </p:cNvPr>
            <p:cNvSpPr txBox="1"/>
            <p:nvPr/>
          </p:nvSpPr>
          <p:spPr bwMode="auto">
            <a:xfrm>
              <a:off x="343998" y="4773353"/>
              <a:ext cx="90597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No. at Risk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200" i="0" u="none" strike="noStrike" kern="1200" cap="none" spc="0" normalizeH="0" baseline="0" noProof="0" dirty="0">
                  <a:ln>
                    <a:noFill/>
                  </a:ln>
                  <a:solidFill>
                    <a:schemeClr val="accent1"/>
                  </a:solidFill>
                  <a:effectLst/>
                  <a:uLnTx/>
                  <a:uFillTx/>
                  <a:latin typeface="Calibri" panose="020F0502020204030204" pitchFamily="34" charset="0"/>
                  <a:ea typeface="MS PGothic" pitchFamily="34" charset="-128"/>
                  <a:cs typeface="Arial" pitchFamily="34" charset="0"/>
                </a:rPr>
                <a:t>Selinexor</a:t>
              </a:r>
              <a:endParaRPr kumimoji="0" lang="de-DE" altLang="x-none" sz="1200" i="0" u="none" strike="noStrike" kern="1200" cap="none" spc="0" normalizeH="0" baseline="0" noProof="0" dirty="0">
                <a:ln>
                  <a:noFill/>
                </a:ln>
                <a:solidFill>
                  <a:schemeClr val="accent1"/>
                </a:solidFill>
                <a:effectLst/>
                <a:uLnTx/>
                <a:uFillTx/>
                <a:latin typeface="Calibri" panose="020F0502020204030204" pitchFamily="34" charset="0"/>
                <a:ea typeface="MS PGothic" charset="-128"/>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i="0" u="none" strike="noStrike" kern="1200" cap="none" spc="0" normalizeH="0" baseline="0" noProof="0" dirty="0">
                  <a:ln>
                    <a:noFill/>
                  </a:ln>
                  <a:solidFill>
                    <a:schemeClr val="accent3"/>
                  </a:solidFill>
                  <a:effectLst/>
                  <a:uLnTx/>
                  <a:uFillTx/>
                  <a:latin typeface="Calibri" panose="020F0502020204030204" pitchFamily="34" charset="0"/>
                  <a:ea typeface="MS PGothic" pitchFamily="34" charset="-128"/>
                  <a:cs typeface="Arial" pitchFamily="34" charset="0"/>
                </a:rPr>
                <a:t>Placebo</a:t>
              </a:r>
            </a:p>
          </p:txBody>
        </p:sp>
      </p:grpSp>
      <p:grpSp>
        <p:nvGrpSpPr>
          <p:cNvPr id="287" name="Group 286">
            <a:extLst>
              <a:ext uri="{FF2B5EF4-FFF2-40B4-BE49-F238E27FC236}">
                <a16:creationId xmlns:a16="http://schemas.microsoft.com/office/drawing/2014/main" id="{A62F89AD-EDA2-8ABD-EE58-F0DE29EA9134}"/>
              </a:ext>
            </a:extLst>
          </p:cNvPr>
          <p:cNvGrpSpPr/>
          <p:nvPr/>
        </p:nvGrpSpPr>
        <p:grpSpPr>
          <a:xfrm>
            <a:off x="1343025" y="3594765"/>
            <a:ext cx="3168650" cy="848995"/>
            <a:chOff x="1343025" y="3594765"/>
            <a:chExt cx="3168650" cy="848995"/>
          </a:xfrm>
        </p:grpSpPr>
        <p:cxnSp>
          <p:nvCxnSpPr>
            <p:cNvPr id="285" name="Straight Connector 284">
              <a:extLst>
                <a:ext uri="{FF2B5EF4-FFF2-40B4-BE49-F238E27FC236}">
                  <a16:creationId xmlns:a16="http://schemas.microsoft.com/office/drawing/2014/main" id="{447A21C5-B801-64B5-8B2D-36466B19616E}"/>
                </a:ext>
              </a:extLst>
            </p:cNvPr>
            <p:cNvCxnSpPr/>
            <p:nvPr/>
          </p:nvCxnSpPr>
          <p:spPr bwMode="auto">
            <a:xfrm>
              <a:off x="1935161" y="3594765"/>
              <a:ext cx="0" cy="848995"/>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286" name="Freeform: Shape 285">
              <a:extLst>
                <a:ext uri="{FF2B5EF4-FFF2-40B4-BE49-F238E27FC236}">
                  <a16:creationId xmlns:a16="http://schemas.microsoft.com/office/drawing/2014/main" id="{F495BF82-117F-3018-78DC-9449E4173120}"/>
                </a:ext>
              </a:extLst>
            </p:cNvPr>
            <p:cNvSpPr/>
            <p:nvPr/>
          </p:nvSpPr>
          <p:spPr bwMode="auto">
            <a:xfrm>
              <a:off x="1343025" y="3597275"/>
              <a:ext cx="3168650" cy="841375"/>
            </a:xfrm>
            <a:custGeom>
              <a:avLst/>
              <a:gdLst>
                <a:gd name="connsiteX0" fmla="*/ 3168650 w 3168650"/>
                <a:gd name="connsiteY0" fmla="*/ 841375 h 841375"/>
                <a:gd name="connsiteX1" fmla="*/ 3168650 w 3168650"/>
                <a:gd name="connsiteY1" fmla="*/ 0 h 841375"/>
                <a:gd name="connsiteX2" fmla="*/ 0 w 3168650"/>
                <a:gd name="connsiteY2" fmla="*/ 0 h 841375"/>
              </a:gdLst>
              <a:ahLst/>
              <a:cxnLst>
                <a:cxn ang="0">
                  <a:pos x="connsiteX0" y="connsiteY0"/>
                </a:cxn>
                <a:cxn ang="0">
                  <a:pos x="connsiteX1" y="connsiteY1"/>
                </a:cxn>
                <a:cxn ang="0">
                  <a:pos x="connsiteX2" y="connsiteY2"/>
                </a:cxn>
              </a:cxnLst>
              <a:rect l="l" t="t" r="r" b="b"/>
              <a:pathLst>
                <a:path w="3168650" h="841375">
                  <a:moveTo>
                    <a:pt x="3168650" y="841375"/>
                  </a:moveTo>
                  <a:lnTo>
                    <a:pt x="3168650" y="0"/>
                  </a:lnTo>
                  <a:lnTo>
                    <a:pt x="0" y="0"/>
                  </a:lnTo>
                </a:path>
              </a:pathLst>
            </a:custGeom>
            <a:noFill/>
            <a:ln w="28575">
              <a:solidFill>
                <a:schemeClr val="tx2">
                  <a:lumMod val="90000"/>
                </a:schemeClr>
              </a:solidFill>
              <a:prstDash val="sysDash"/>
              <a:miter lim="800000"/>
              <a:headEnd/>
              <a:tailEnd/>
            </a:ln>
          </p:spPr>
          <p:txBody>
            <a:bodyPr rtlCol="0" anchor="ctr"/>
            <a:lstStyle/>
            <a:p>
              <a:pPr algn="ctr"/>
              <a:endParaRPr lang="en-US"/>
            </a:p>
          </p:txBody>
        </p:sp>
      </p:grpSp>
      <p:sp>
        <p:nvSpPr>
          <p:cNvPr id="288" name="Freeform: Shape 287">
            <a:extLst>
              <a:ext uri="{FF2B5EF4-FFF2-40B4-BE49-F238E27FC236}">
                <a16:creationId xmlns:a16="http://schemas.microsoft.com/office/drawing/2014/main" id="{94A6B01E-E03A-0955-E4C8-D0FB002744B7}"/>
              </a:ext>
            </a:extLst>
          </p:cNvPr>
          <p:cNvSpPr/>
          <p:nvPr/>
        </p:nvSpPr>
        <p:spPr bwMode="auto">
          <a:xfrm>
            <a:off x="1393825" y="2743200"/>
            <a:ext cx="4210050" cy="873125"/>
          </a:xfrm>
          <a:custGeom>
            <a:avLst/>
            <a:gdLst>
              <a:gd name="connsiteX0" fmla="*/ 4210050 w 4210050"/>
              <a:gd name="connsiteY0" fmla="*/ 873125 h 873125"/>
              <a:gd name="connsiteX1" fmla="*/ 3114675 w 4210050"/>
              <a:gd name="connsiteY1" fmla="*/ 873125 h 873125"/>
              <a:gd name="connsiteX2" fmla="*/ 3114675 w 4210050"/>
              <a:gd name="connsiteY2" fmla="*/ 800100 h 873125"/>
              <a:gd name="connsiteX3" fmla="*/ 2355850 w 4210050"/>
              <a:gd name="connsiteY3" fmla="*/ 800100 h 873125"/>
              <a:gd name="connsiteX4" fmla="*/ 2355850 w 4210050"/>
              <a:gd name="connsiteY4" fmla="*/ 755650 h 873125"/>
              <a:gd name="connsiteX5" fmla="*/ 2174875 w 4210050"/>
              <a:gd name="connsiteY5" fmla="*/ 755650 h 873125"/>
              <a:gd name="connsiteX6" fmla="*/ 2174875 w 4210050"/>
              <a:gd name="connsiteY6" fmla="*/ 717550 h 873125"/>
              <a:gd name="connsiteX7" fmla="*/ 1530350 w 4210050"/>
              <a:gd name="connsiteY7" fmla="*/ 717550 h 873125"/>
              <a:gd name="connsiteX8" fmla="*/ 1530350 w 4210050"/>
              <a:gd name="connsiteY8" fmla="*/ 692150 h 873125"/>
              <a:gd name="connsiteX9" fmla="*/ 1460500 w 4210050"/>
              <a:gd name="connsiteY9" fmla="*/ 692150 h 873125"/>
              <a:gd name="connsiteX10" fmla="*/ 1460500 w 4210050"/>
              <a:gd name="connsiteY10" fmla="*/ 669925 h 873125"/>
              <a:gd name="connsiteX11" fmla="*/ 1409700 w 4210050"/>
              <a:gd name="connsiteY11" fmla="*/ 669925 h 873125"/>
              <a:gd name="connsiteX12" fmla="*/ 1409700 w 4210050"/>
              <a:gd name="connsiteY12" fmla="*/ 641350 h 873125"/>
              <a:gd name="connsiteX13" fmla="*/ 1301750 w 4210050"/>
              <a:gd name="connsiteY13" fmla="*/ 641350 h 873125"/>
              <a:gd name="connsiteX14" fmla="*/ 1301750 w 4210050"/>
              <a:gd name="connsiteY14" fmla="*/ 615950 h 873125"/>
              <a:gd name="connsiteX15" fmla="*/ 1009650 w 4210050"/>
              <a:gd name="connsiteY15" fmla="*/ 615950 h 873125"/>
              <a:gd name="connsiteX16" fmla="*/ 1009650 w 4210050"/>
              <a:gd name="connsiteY16" fmla="*/ 596900 h 873125"/>
              <a:gd name="connsiteX17" fmla="*/ 784225 w 4210050"/>
              <a:gd name="connsiteY17" fmla="*/ 596900 h 873125"/>
              <a:gd name="connsiteX18" fmla="*/ 800100 w 4210050"/>
              <a:gd name="connsiteY18" fmla="*/ 581025 h 873125"/>
              <a:gd name="connsiteX19" fmla="*/ 685800 w 4210050"/>
              <a:gd name="connsiteY19" fmla="*/ 581025 h 873125"/>
              <a:gd name="connsiteX20" fmla="*/ 685800 w 4210050"/>
              <a:gd name="connsiteY20" fmla="*/ 546100 h 873125"/>
              <a:gd name="connsiteX21" fmla="*/ 603250 w 4210050"/>
              <a:gd name="connsiteY21" fmla="*/ 546100 h 873125"/>
              <a:gd name="connsiteX22" fmla="*/ 603250 w 4210050"/>
              <a:gd name="connsiteY22" fmla="*/ 520700 h 873125"/>
              <a:gd name="connsiteX23" fmla="*/ 568325 w 4210050"/>
              <a:gd name="connsiteY23" fmla="*/ 520700 h 873125"/>
              <a:gd name="connsiteX24" fmla="*/ 568325 w 4210050"/>
              <a:gd name="connsiteY24" fmla="*/ 495300 h 873125"/>
              <a:gd name="connsiteX25" fmla="*/ 374650 w 4210050"/>
              <a:gd name="connsiteY25" fmla="*/ 495300 h 873125"/>
              <a:gd name="connsiteX26" fmla="*/ 374650 w 4210050"/>
              <a:gd name="connsiteY26" fmla="*/ 447675 h 873125"/>
              <a:gd name="connsiteX27" fmla="*/ 365125 w 4210050"/>
              <a:gd name="connsiteY27" fmla="*/ 447675 h 873125"/>
              <a:gd name="connsiteX28" fmla="*/ 365125 w 4210050"/>
              <a:gd name="connsiteY28" fmla="*/ 320675 h 873125"/>
              <a:gd name="connsiteX29" fmla="*/ 352425 w 4210050"/>
              <a:gd name="connsiteY29" fmla="*/ 320675 h 873125"/>
              <a:gd name="connsiteX30" fmla="*/ 352425 w 4210050"/>
              <a:gd name="connsiteY30" fmla="*/ 276225 h 873125"/>
              <a:gd name="connsiteX31" fmla="*/ 336550 w 4210050"/>
              <a:gd name="connsiteY31" fmla="*/ 276225 h 873125"/>
              <a:gd name="connsiteX32" fmla="*/ 336550 w 4210050"/>
              <a:gd name="connsiteY32" fmla="*/ 263525 h 873125"/>
              <a:gd name="connsiteX33" fmla="*/ 238125 w 4210050"/>
              <a:gd name="connsiteY33" fmla="*/ 263525 h 873125"/>
              <a:gd name="connsiteX34" fmla="*/ 238125 w 4210050"/>
              <a:gd name="connsiteY34" fmla="*/ 234950 h 873125"/>
              <a:gd name="connsiteX35" fmla="*/ 171450 w 4210050"/>
              <a:gd name="connsiteY35" fmla="*/ 234950 h 873125"/>
              <a:gd name="connsiteX36" fmla="*/ 171450 w 4210050"/>
              <a:gd name="connsiteY36" fmla="*/ 174625 h 873125"/>
              <a:gd name="connsiteX37" fmla="*/ 161925 w 4210050"/>
              <a:gd name="connsiteY37" fmla="*/ 174625 h 873125"/>
              <a:gd name="connsiteX38" fmla="*/ 161925 w 4210050"/>
              <a:gd name="connsiteY38" fmla="*/ 155575 h 873125"/>
              <a:gd name="connsiteX39" fmla="*/ 146050 w 4210050"/>
              <a:gd name="connsiteY39" fmla="*/ 155575 h 873125"/>
              <a:gd name="connsiteX40" fmla="*/ 146050 w 4210050"/>
              <a:gd name="connsiteY40" fmla="*/ 44450 h 873125"/>
              <a:gd name="connsiteX41" fmla="*/ 31750 w 4210050"/>
              <a:gd name="connsiteY41" fmla="*/ 44450 h 873125"/>
              <a:gd name="connsiteX42" fmla="*/ 31750 w 4210050"/>
              <a:gd name="connsiteY42" fmla="*/ 22225 h 873125"/>
              <a:gd name="connsiteX43" fmla="*/ 0 w 4210050"/>
              <a:gd name="connsiteY43" fmla="*/ 22225 h 873125"/>
              <a:gd name="connsiteX44" fmla="*/ 0 w 4210050"/>
              <a:gd name="connsiteY44" fmla="*/ 0 h 873125"/>
              <a:gd name="connsiteX0" fmla="*/ 4210050 w 4210050"/>
              <a:gd name="connsiteY0" fmla="*/ 873125 h 873125"/>
              <a:gd name="connsiteX1" fmla="*/ 3114675 w 4210050"/>
              <a:gd name="connsiteY1" fmla="*/ 873125 h 873125"/>
              <a:gd name="connsiteX2" fmla="*/ 3114675 w 4210050"/>
              <a:gd name="connsiteY2" fmla="*/ 800100 h 873125"/>
              <a:gd name="connsiteX3" fmla="*/ 2355850 w 4210050"/>
              <a:gd name="connsiteY3" fmla="*/ 800100 h 873125"/>
              <a:gd name="connsiteX4" fmla="*/ 2355850 w 4210050"/>
              <a:gd name="connsiteY4" fmla="*/ 755650 h 873125"/>
              <a:gd name="connsiteX5" fmla="*/ 2174875 w 4210050"/>
              <a:gd name="connsiteY5" fmla="*/ 755650 h 873125"/>
              <a:gd name="connsiteX6" fmla="*/ 2174875 w 4210050"/>
              <a:gd name="connsiteY6" fmla="*/ 717550 h 873125"/>
              <a:gd name="connsiteX7" fmla="*/ 1530350 w 4210050"/>
              <a:gd name="connsiteY7" fmla="*/ 717550 h 873125"/>
              <a:gd name="connsiteX8" fmla="*/ 1530350 w 4210050"/>
              <a:gd name="connsiteY8" fmla="*/ 692150 h 873125"/>
              <a:gd name="connsiteX9" fmla="*/ 1460500 w 4210050"/>
              <a:gd name="connsiteY9" fmla="*/ 692150 h 873125"/>
              <a:gd name="connsiteX10" fmla="*/ 1460500 w 4210050"/>
              <a:gd name="connsiteY10" fmla="*/ 669925 h 873125"/>
              <a:gd name="connsiteX11" fmla="*/ 1409700 w 4210050"/>
              <a:gd name="connsiteY11" fmla="*/ 669925 h 873125"/>
              <a:gd name="connsiteX12" fmla="*/ 1409700 w 4210050"/>
              <a:gd name="connsiteY12" fmla="*/ 641350 h 873125"/>
              <a:gd name="connsiteX13" fmla="*/ 1301750 w 4210050"/>
              <a:gd name="connsiteY13" fmla="*/ 641350 h 873125"/>
              <a:gd name="connsiteX14" fmla="*/ 1301750 w 4210050"/>
              <a:gd name="connsiteY14" fmla="*/ 615950 h 873125"/>
              <a:gd name="connsiteX15" fmla="*/ 1009650 w 4210050"/>
              <a:gd name="connsiteY15" fmla="*/ 615950 h 873125"/>
              <a:gd name="connsiteX16" fmla="*/ 1009650 w 4210050"/>
              <a:gd name="connsiteY16" fmla="*/ 596900 h 873125"/>
              <a:gd name="connsiteX17" fmla="*/ 784225 w 4210050"/>
              <a:gd name="connsiteY17" fmla="*/ 596900 h 873125"/>
              <a:gd name="connsiteX18" fmla="*/ 777875 w 4210050"/>
              <a:gd name="connsiteY18" fmla="*/ 565150 h 873125"/>
              <a:gd name="connsiteX19" fmla="*/ 685800 w 4210050"/>
              <a:gd name="connsiteY19" fmla="*/ 581025 h 873125"/>
              <a:gd name="connsiteX20" fmla="*/ 685800 w 4210050"/>
              <a:gd name="connsiteY20" fmla="*/ 546100 h 873125"/>
              <a:gd name="connsiteX21" fmla="*/ 603250 w 4210050"/>
              <a:gd name="connsiteY21" fmla="*/ 546100 h 873125"/>
              <a:gd name="connsiteX22" fmla="*/ 603250 w 4210050"/>
              <a:gd name="connsiteY22" fmla="*/ 520700 h 873125"/>
              <a:gd name="connsiteX23" fmla="*/ 568325 w 4210050"/>
              <a:gd name="connsiteY23" fmla="*/ 520700 h 873125"/>
              <a:gd name="connsiteX24" fmla="*/ 568325 w 4210050"/>
              <a:gd name="connsiteY24" fmla="*/ 495300 h 873125"/>
              <a:gd name="connsiteX25" fmla="*/ 374650 w 4210050"/>
              <a:gd name="connsiteY25" fmla="*/ 495300 h 873125"/>
              <a:gd name="connsiteX26" fmla="*/ 374650 w 4210050"/>
              <a:gd name="connsiteY26" fmla="*/ 447675 h 873125"/>
              <a:gd name="connsiteX27" fmla="*/ 365125 w 4210050"/>
              <a:gd name="connsiteY27" fmla="*/ 447675 h 873125"/>
              <a:gd name="connsiteX28" fmla="*/ 365125 w 4210050"/>
              <a:gd name="connsiteY28" fmla="*/ 320675 h 873125"/>
              <a:gd name="connsiteX29" fmla="*/ 352425 w 4210050"/>
              <a:gd name="connsiteY29" fmla="*/ 320675 h 873125"/>
              <a:gd name="connsiteX30" fmla="*/ 352425 w 4210050"/>
              <a:gd name="connsiteY30" fmla="*/ 276225 h 873125"/>
              <a:gd name="connsiteX31" fmla="*/ 336550 w 4210050"/>
              <a:gd name="connsiteY31" fmla="*/ 276225 h 873125"/>
              <a:gd name="connsiteX32" fmla="*/ 336550 w 4210050"/>
              <a:gd name="connsiteY32" fmla="*/ 263525 h 873125"/>
              <a:gd name="connsiteX33" fmla="*/ 238125 w 4210050"/>
              <a:gd name="connsiteY33" fmla="*/ 263525 h 873125"/>
              <a:gd name="connsiteX34" fmla="*/ 238125 w 4210050"/>
              <a:gd name="connsiteY34" fmla="*/ 234950 h 873125"/>
              <a:gd name="connsiteX35" fmla="*/ 171450 w 4210050"/>
              <a:gd name="connsiteY35" fmla="*/ 234950 h 873125"/>
              <a:gd name="connsiteX36" fmla="*/ 171450 w 4210050"/>
              <a:gd name="connsiteY36" fmla="*/ 174625 h 873125"/>
              <a:gd name="connsiteX37" fmla="*/ 161925 w 4210050"/>
              <a:gd name="connsiteY37" fmla="*/ 174625 h 873125"/>
              <a:gd name="connsiteX38" fmla="*/ 161925 w 4210050"/>
              <a:gd name="connsiteY38" fmla="*/ 155575 h 873125"/>
              <a:gd name="connsiteX39" fmla="*/ 146050 w 4210050"/>
              <a:gd name="connsiteY39" fmla="*/ 155575 h 873125"/>
              <a:gd name="connsiteX40" fmla="*/ 146050 w 4210050"/>
              <a:gd name="connsiteY40" fmla="*/ 44450 h 873125"/>
              <a:gd name="connsiteX41" fmla="*/ 31750 w 4210050"/>
              <a:gd name="connsiteY41" fmla="*/ 44450 h 873125"/>
              <a:gd name="connsiteX42" fmla="*/ 31750 w 4210050"/>
              <a:gd name="connsiteY42" fmla="*/ 22225 h 873125"/>
              <a:gd name="connsiteX43" fmla="*/ 0 w 4210050"/>
              <a:gd name="connsiteY43" fmla="*/ 22225 h 873125"/>
              <a:gd name="connsiteX44" fmla="*/ 0 w 4210050"/>
              <a:gd name="connsiteY44" fmla="*/ 0 h 873125"/>
              <a:gd name="connsiteX0" fmla="*/ 4210050 w 4210050"/>
              <a:gd name="connsiteY0" fmla="*/ 873125 h 873125"/>
              <a:gd name="connsiteX1" fmla="*/ 3114675 w 4210050"/>
              <a:gd name="connsiteY1" fmla="*/ 873125 h 873125"/>
              <a:gd name="connsiteX2" fmla="*/ 3114675 w 4210050"/>
              <a:gd name="connsiteY2" fmla="*/ 800100 h 873125"/>
              <a:gd name="connsiteX3" fmla="*/ 2355850 w 4210050"/>
              <a:gd name="connsiteY3" fmla="*/ 800100 h 873125"/>
              <a:gd name="connsiteX4" fmla="*/ 2355850 w 4210050"/>
              <a:gd name="connsiteY4" fmla="*/ 755650 h 873125"/>
              <a:gd name="connsiteX5" fmla="*/ 2174875 w 4210050"/>
              <a:gd name="connsiteY5" fmla="*/ 755650 h 873125"/>
              <a:gd name="connsiteX6" fmla="*/ 2174875 w 4210050"/>
              <a:gd name="connsiteY6" fmla="*/ 717550 h 873125"/>
              <a:gd name="connsiteX7" fmla="*/ 1530350 w 4210050"/>
              <a:gd name="connsiteY7" fmla="*/ 717550 h 873125"/>
              <a:gd name="connsiteX8" fmla="*/ 1530350 w 4210050"/>
              <a:gd name="connsiteY8" fmla="*/ 692150 h 873125"/>
              <a:gd name="connsiteX9" fmla="*/ 1460500 w 4210050"/>
              <a:gd name="connsiteY9" fmla="*/ 692150 h 873125"/>
              <a:gd name="connsiteX10" fmla="*/ 1460500 w 4210050"/>
              <a:gd name="connsiteY10" fmla="*/ 669925 h 873125"/>
              <a:gd name="connsiteX11" fmla="*/ 1409700 w 4210050"/>
              <a:gd name="connsiteY11" fmla="*/ 669925 h 873125"/>
              <a:gd name="connsiteX12" fmla="*/ 1409700 w 4210050"/>
              <a:gd name="connsiteY12" fmla="*/ 641350 h 873125"/>
              <a:gd name="connsiteX13" fmla="*/ 1301750 w 4210050"/>
              <a:gd name="connsiteY13" fmla="*/ 641350 h 873125"/>
              <a:gd name="connsiteX14" fmla="*/ 1301750 w 4210050"/>
              <a:gd name="connsiteY14" fmla="*/ 615950 h 873125"/>
              <a:gd name="connsiteX15" fmla="*/ 1009650 w 4210050"/>
              <a:gd name="connsiteY15" fmla="*/ 615950 h 873125"/>
              <a:gd name="connsiteX16" fmla="*/ 1009650 w 4210050"/>
              <a:gd name="connsiteY16" fmla="*/ 596900 h 873125"/>
              <a:gd name="connsiteX17" fmla="*/ 784225 w 4210050"/>
              <a:gd name="connsiteY17" fmla="*/ 596900 h 873125"/>
              <a:gd name="connsiteX18" fmla="*/ 777875 w 4210050"/>
              <a:gd name="connsiteY18" fmla="*/ 565150 h 873125"/>
              <a:gd name="connsiteX19" fmla="*/ 685800 w 4210050"/>
              <a:gd name="connsiteY19" fmla="*/ 571500 h 873125"/>
              <a:gd name="connsiteX20" fmla="*/ 685800 w 4210050"/>
              <a:gd name="connsiteY20" fmla="*/ 546100 h 873125"/>
              <a:gd name="connsiteX21" fmla="*/ 603250 w 4210050"/>
              <a:gd name="connsiteY21" fmla="*/ 546100 h 873125"/>
              <a:gd name="connsiteX22" fmla="*/ 603250 w 4210050"/>
              <a:gd name="connsiteY22" fmla="*/ 520700 h 873125"/>
              <a:gd name="connsiteX23" fmla="*/ 568325 w 4210050"/>
              <a:gd name="connsiteY23" fmla="*/ 520700 h 873125"/>
              <a:gd name="connsiteX24" fmla="*/ 568325 w 4210050"/>
              <a:gd name="connsiteY24" fmla="*/ 495300 h 873125"/>
              <a:gd name="connsiteX25" fmla="*/ 374650 w 4210050"/>
              <a:gd name="connsiteY25" fmla="*/ 495300 h 873125"/>
              <a:gd name="connsiteX26" fmla="*/ 374650 w 4210050"/>
              <a:gd name="connsiteY26" fmla="*/ 447675 h 873125"/>
              <a:gd name="connsiteX27" fmla="*/ 365125 w 4210050"/>
              <a:gd name="connsiteY27" fmla="*/ 447675 h 873125"/>
              <a:gd name="connsiteX28" fmla="*/ 365125 w 4210050"/>
              <a:gd name="connsiteY28" fmla="*/ 320675 h 873125"/>
              <a:gd name="connsiteX29" fmla="*/ 352425 w 4210050"/>
              <a:gd name="connsiteY29" fmla="*/ 320675 h 873125"/>
              <a:gd name="connsiteX30" fmla="*/ 352425 w 4210050"/>
              <a:gd name="connsiteY30" fmla="*/ 276225 h 873125"/>
              <a:gd name="connsiteX31" fmla="*/ 336550 w 4210050"/>
              <a:gd name="connsiteY31" fmla="*/ 276225 h 873125"/>
              <a:gd name="connsiteX32" fmla="*/ 336550 w 4210050"/>
              <a:gd name="connsiteY32" fmla="*/ 263525 h 873125"/>
              <a:gd name="connsiteX33" fmla="*/ 238125 w 4210050"/>
              <a:gd name="connsiteY33" fmla="*/ 263525 h 873125"/>
              <a:gd name="connsiteX34" fmla="*/ 238125 w 4210050"/>
              <a:gd name="connsiteY34" fmla="*/ 234950 h 873125"/>
              <a:gd name="connsiteX35" fmla="*/ 171450 w 4210050"/>
              <a:gd name="connsiteY35" fmla="*/ 234950 h 873125"/>
              <a:gd name="connsiteX36" fmla="*/ 171450 w 4210050"/>
              <a:gd name="connsiteY36" fmla="*/ 174625 h 873125"/>
              <a:gd name="connsiteX37" fmla="*/ 161925 w 4210050"/>
              <a:gd name="connsiteY37" fmla="*/ 174625 h 873125"/>
              <a:gd name="connsiteX38" fmla="*/ 161925 w 4210050"/>
              <a:gd name="connsiteY38" fmla="*/ 155575 h 873125"/>
              <a:gd name="connsiteX39" fmla="*/ 146050 w 4210050"/>
              <a:gd name="connsiteY39" fmla="*/ 155575 h 873125"/>
              <a:gd name="connsiteX40" fmla="*/ 146050 w 4210050"/>
              <a:gd name="connsiteY40" fmla="*/ 44450 h 873125"/>
              <a:gd name="connsiteX41" fmla="*/ 31750 w 4210050"/>
              <a:gd name="connsiteY41" fmla="*/ 44450 h 873125"/>
              <a:gd name="connsiteX42" fmla="*/ 31750 w 4210050"/>
              <a:gd name="connsiteY42" fmla="*/ 22225 h 873125"/>
              <a:gd name="connsiteX43" fmla="*/ 0 w 4210050"/>
              <a:gd name="connsiteY43" fmla="*/ 22225 h 873125"/>
              <a:gd name="connsiteX44" fmla="*/ 0 w 4210050"/>
              <a:gd name="connsiteY44" fmla="*/ 0 h 873125"/>
              <a:gd name="connsiteX0" fmla="*/ 4210050 w 4210050"/>
              <a:gd name="connsiteY0" fmla="*/ 873125 h 873125"/>
              <a:gd name="connsiteX1" fmla="*/ 3114675 w 4210050"/>
              <a:gd name="connsiteY1" fmla="*/ 873125 h 873125"/>
              <a:gd name="connsiteX2" fmla="*/ 3114675 w 4210050"/>
              <a:gd name="connsiteY2" fmla="*/ 800100 h 873125"/>
              <a:gd name="connsiteX3" fmla="*/ 2355850 w 4210050"/>
              <a:gd name="connsiteY3" fmla="*/ 800100 h 873125"/>
              <a:gd name="connsiteX4" fmla="*/ 2355850 w 4210050"/>
              <a:gd name="connsiteY4" fmla="*/ 755650 h 873125"/>
              <a:gd name="connsiteX5" fmla="*/ 2174875 w 4210050"/>
              <a:gd name="connsiteY5" fmla="*/ 755650 h 873125"/>
              <a:gd name="connsiteX6" fmla="*/ 2174875 w 4210050"/>
              <a:gd name="connsiteY6" fmla="*/ 717550 h 873125"/>
              <a:gd name="connsiteX7" fmla="*/ 1530350 w 4210050"/>
              <a:gd name="connsiteY7" fmla="*/ 717550 h 873125"/>
              <a:gd name="connsiteX8" fmla="*/ 1530350 w 4210050"/>
              <a:gd name="connsiteY8" fmla="*/ 692150 h 873125"/>
              <a:gd name="connsiteX9" fmla="*/ 1460500 w 4210050"/>
              <a:gd name="connsiteY9" fmla="*/ 692150 h 873125"/>
              <a:gd name="connsiteX10" fmla="*/ 1460500 w 4210050"/>
              <a:gd name="connsiteY10" fmla="*/ 669925 h 873125"/>
              <a:gd name="connsiteX11" fmla="*/ 1409700 w 4210050"/>
              <a:gd name="connsiteY11" fmla="*/ 669925 h 873125"/>
              <a:gd name="connsiteX12" fmla="*/ 1409700 w 4210050"/>
              <a:gd name="connsiteY12" fmla="*/ 641350 h 873125"/>
              <a:gd name="connsiteX13" fmla="*/ 1301750 w 4210050"/>
              <a:gd name="connsiteY13" fmla="*/ 641350 h 873125"/>
              <a:gd name="connsiteX14" fmla="*/ 1301750 w 4210050"/>
              <a:gd name="connsiteY14" fmla="*/ 615950 h 873125"/>
              <a:gd name="connsiteX15" fmla="*/ 1009650 w 4210050"/>
              <a:gd name="connsiteY15" fmla="*/ 615950 h 873125"/>
              <a:gd name="connsiteX16" fmla="*/ 1009650 w 4210050"/>
              <a:gd name="connsiteY16" fmla="*/ 596900 h 873125"/>
              <a:gd name="connsiteX17" fmla="*/ 784225 w 4210050"/>
              <a:gd name="connsiteY17" fmla="*/ 596900 h 873125"/>
              <a:gd name="connsiteX18" fmla="*/ 777875 w 4210050"/>
              <a:gd name="connsiteY18" fmla="*/ 565150 h 873125"/>
              <a:gd name="connsiteX19" fmla="*/ 685800 w 4210050"/>
              <a:gd name="connsiteY19" fmla="*/ 571500 h 873125"/>
              <a:gd name="connsiteX20" fmla="*/ 685800 w 4210050"/>
              <a:gd name="connsiteY20" fmla="*/ 546100 h 873125"/>
              <a:gd name="connsiteX21" fmla="*/ 603250 w 4210050"/>
              <a:gd name="connsiteY21" fmla="*/ 546100 h 873125"/>
              <a:gd name="connsiteX22" fmla="*/ 603250 w 4210050"/>
              <a:gd name="connsiteY22" fmla="*/ 520700 h 873125"/>
              <a:gd name="connsiteX23" fmla="*/ 568325 w 4210050"/>
              <a:gd name="connsiteY23" fmla="*/ 520700 h 873125"/>
              <a:gd name="connsiteX24" fmla="*/ 568325 w 4210050"/>
              <a:gd name="connsiteY24" fmla="*/ 495300 h 873125"/>
              <a:gd name="connsiteX25" fmla="*/ 374650 w 4210050"/>
              <a:gd name="connsiteY25" fmla="*/ 495300 h 873125"/>
              <a:gd name="connsiteX26" fmla="*/ 374650 w 4210050"/>
              <a:gd name="connsiteY26" fmla="*/ 447675 h 873125"/>
              <a:gd name="connsiteX27" fmla="*/ 365125 w 4210050"/>
              <a:gd name="connsiteY27" fmla="*/ 447675 h 873125"/>
              <a:gd name="connsiteX28" fmla="*/ 365125 w 4210050"/>
              <a:gd name="connsiteY28" fmla="*/ 320675 h 873125"/>
              <a:gd name="connsiteX29" fmla="*/ 352425 w 4210050"/>
              <a:gd name="connsiteY29" fmla="*/ 320675 h 873125"/>
              <a:gd name="connsiteX30" fmla="*/ 352425 w 4210050"/>
              <a:gd name="connsiteY30" fmla="*/ 276225 h 873125"/>
              <a:gd name="connsiteX31" fmla="*/ 336550 w 4210050"/>
              <a:gd name="connsiteY31" fmla="*/ 276225 h 873125"/>
              <a:gd name="connsiteX32" fmla="*/ 336550 w 4210050"/>
              <a:gd name="connsiteY32" fmla="*/ 263525 h 873125"/>
              <a:gd name="connsiteX33" fmla="*/ 238125 w 4210050"/>
              <a:gd name="connsiteY33" fmla="*/ 263525 h 873125"/>
              <a:gd name="connsiteX34" fmla="*/ 238125 w 4210050"/>
              <a:gd name="connsiteY34" fmla="*/ 234950 h 873125"/>
              <a:gd name="connsiteX35" fmla="*/ 171450 w 4210050"/>
              <a:gd name="connsiteY35" fmla="*/ 234950 h 873125"/>
              <a:gd name="connsiteX36" fmla="*/ 171450 w 4210050"/>
              <a:gd name="connsiteY36" fmla="*/ 174625 h 873125"/>
              <a:gd name="connsiteX37" fmla="*/ 161925 w 4210050"/>
              <a:gd name="connsiteY37" fmla="*/ 174625 h 873125"/>
              <a:gd name="connsiteX38" fmla="*/ 161925 w 4210050"/>
              <a:gd name="connsiteY38" fmla="*/ 155575 h 873125"/>
              <a:gd name="connsiteX39" fmla="*/ 146050 w 4210050"/>
              <a:gd name="connsiteY39" fmla="*/ 155575 h 873125"/>
              <a:gd name="connsiteX40" fmla="*/ 146050 w 4210050"/>
              <a:gd name="connsiteY40" fmla="*/ 44450 h 873125"/>
              <a:gd name="connsiteX41" fmla="*/ 31750 w 4210050"/>
              <a:gd name="connsiteY41" fmla="*/ 44450 h 873125"/>
              <a:gd name="connsiteX42" fmla="*/ 31750 w 4210050"/>
              <a:gd name="connsiteY42" fmla="*/ 22225 h 873125"/>
              <a:gd name="connsiteX43" fmla="*/ 0 w 4210050"/>
              <a:gd name="connsiteY43" fmla="*/ 22225 h 873125"/>
              <a:gd name="connsiteX44" fmla="*/ 0 w 4210050"/>
              <a:gd name="connsiteY44" fmla="*/ 0 h 873125"/>
              <a:gd name="connsiteX0" fmla="*/ 4210050 w 4210050"/>
              <a:gd name="connsiteY0" fmla="*/ 873125 h 873125"/>
              <a:gd name="connsiteX1" fmla="*/ 3114675 w 4210050"/>
              <a:gd name="connsiteY1" fmla="*/ 873125 h 873125"/>
              <a:gd name="connsiteX2" fmla="*/ 3114675 w 4210050"/>
              <a:gd name="connsiteY2" fmla="*/ 800100 h 873125"/>
              <a:gd name="connsiteX3" fmla="*/ 2355850 w 4210050"/>
              <a:gd name="connsiteY3" fmla="*/ 800100 h 873125"/>
              <a:gd name="connsiteX4" fmla="*/ 2355850 w 4210050"/>
              <a:gd name="connsiteY4" fmla="*/ 755650 h 873125"/>
              <a:gd name="connsiteX5" fmla="*/ 2174875 w 4210050"/>
              <a:gd name="connsiteY5" fmla="*/ 755650 h 873125"/>
              <a:gd name="connsiteX6" fmla="*/ 2174875 w 4210050"/>
              <a:gd name="connsiteY6" fmla="*/ 717550 h 873125"/>
              <a:gd name="connsiteX7" fmla="*/ 1530350 w 4210050"/>
              <a:gd name="connsiteY7" fmla="*/ 717550 h 873125"/>
              <a:gd name="connsiteX8" fmla="*/ 1530350 w 4210050"/>
              <a:gd name="connsiteY8" fmla="*/ 692150 h 873125"/>
              <a:gd name="connsiteX9" fmla="*/ 1460500 w 4210050"/>
              <a:gd name="connsiteY9" fmla="*/ 692150 h 873125"/>
              <a:gd name="connsiteX10" fmla="*/ 1460500 w 4210050"/>
              <a:gd name="connsiteY10" fmla="*/ 669925 h 873125"/>
              <a:gd name="connsiteX11" fmla="*/ 1409700 w 4210050"/>
              <a:gd name="connsiteY11" fmla="*/ 669925 h 873125"/>
              <a:gd name="connsiteX12" fmla="*/ 1409700 w 4210050"/>
              <a:gd name="connsiteY12" fmla="*/ 641350 h 873125"/>
              <a:gd name="connsiteX13" fmla="*/ 1301750 w 4210050"/>
              <a:gd name="connsiteY13" fmla="*/ 641350 h 873125"/>
              <a:gd name="connsiteX14" fmla="*/ 1301750 w 4210050"/>
              <a:gd name="connsiteY14" fmla="*/ 615950 h 873125"/>
              <a:gd name="connsiteX15" fmla="*/ 1009650 w 4210050"/>
              <a:gd name="connsiteY15" fmla="*/ 615950 h 873125"/>
              <a:gd name="connsiteX16" fmla="*/ 1009650 w 4210050"/>
              <a:gd name="connsiteY16" fmla="*/ 596900 h 873125"/>
              <a:gd name="connsiteX17" fmla="*/ 784225 w 4210050"/>
              <a:gd name="connsiteY17" fmla="*/ 596900 h 873125"/>
              <a:gd name="connsiteX18" fmla="*/ 777875 w 4210050"/>
              <a:gd name="connsiteY18" fmla="*/ 565150 h 873125"/>
              <a:gd name="connsiteX19" fmla="*/ 685800 w 4210050"/>
              <a:gd name="connsiteY19" fmla="*/ 571500 h 873125"/>
              <a:gd name="connsiteX20" fmla="*/ 685800 w 4210050"/>
              <a:gd name="connsiteY20" fmla="*/ 546100 h 873125"/>
              <a:gd name="connsiteX21" fmla="*/ 603250 w 4210050"/>
              <a:gd name="connsiteY21" fmla="*/ 546100 h 873125"/>
              <a:gd name="connsiteX22" fmla="*/ 603250 w 4210050"/>
              <a:gd name="connsiteY22" fmla="*/ 520700 h 873125"/>
              <a:gd name="connsiteX23" fmla="*/ 568325 w 4210050"/>
              <a:gd name="connsiteY23" fmla="*/ 520700 h 873125"/>
              <a:gd name="connsiteX24" fmla="*/ 568325 w 4210050"/>
              <a:gd name="connsiteY24" fmla="*/ 495300 h 873125"/>
              <a:gd name="connsiteX25" fmla="*/ 374650 w 4210050"/>
              <a:gd name="connsiteY25" fmla="*/ 495300 h 873125"/>
              <a:gd name="connsiteX26" fmla="*/ 374650 w 4210050"/>
              <a:gd name="connsiteY26" fmla="*/ 447675 h 873125"/>
              <a:gd name="connsiteX27" fmla="*/ 365125 w 4210050"/>
              <a:gd name="connsiteY27" fmla="*/ 447675 h 873125"/>
              <a:gd name="connsiteX28" fmla="*/ 365125 w 4210050"/>
              <a:gd name="connsiteY28" fmla="*/ 320675 h 873125"/>
              <a:gd name="connsiteX29" fmla="*/ 352425 w 4210050"/>
              <a:gd name="connsiteY29" fmla="*/ 320675 h 873125"/>
              <a:gd name="connsiteX30" fmla="*/ 352425 w 4210050"/>
              <a:gd name="connsiteY30" fmla="*/ 276225 h 873125"/>
              <a:gd name="connsiteX31" fmla="*/ 336550 w 4210050"/>
              <a:gd name="connsiteY31" fmla="*/ 276225 h 873125"/>
              <a:gd name="connsiteX32" fmla="*/ 336550 w 4210050"/>
              <a:gd name="connsiteY32" fmla="*/ 263525 h 873125"/>
              <a:gd name="connsiteX33" fmla="*/ 238125 w 4210050"/>
              <a:gd name="connsiteY33" fmla="*/ 263525 h 873125"/>
              <a:gd name="connsiteX34" fmla="*/ 238125 w 4210050"/>
              <a:gd name="connsiteY34" fmla="*/ 234950 h 873125"/>
              <a:gd name="connsiteX35" fmla="*/ 171450 w 4210050"/>
              <a:gd name="connsiteY35" fmla="*/ 234950 h 873125"/>
              <a:gd name="connsiteX36" fmla="*/ 171450 w 4210050"/>
              <a:gd name="connsiteY36" fmla="*/ 174625 h 873125"/>
              <a:gd name="connsiteX37" fmla="*/ 161925 w 4210050"/>
              <a:gd name="connsiteY37" fmla="*/ 174625 h 873125"/>
              <a:gd name="connsiteX38" fmla="*/ 161925 w 4210050"/>
              <a:gd name="connsiteY38" fmla="*/ 155575 h 873125"/>
              <a:gd name="connsiteX39" fmla="*/ 146050 w 4210050"/>
              <a:gd name="connsiteY39" fmla="*/ 155575 h 873125"/>
              <a:gd name="connsiteX40" fmla="*/ 146050 w 4210050"/>
              <a:gd name="connsiteY40" fmla="*/ 44450 h 873125"/>
              <a:gd name="connsiteX41" fmla="*/ 31750 w 4210050"/>
              <a:gd name="connsiteY41" fmla="*/ 44450 h 873125"/>
              <a:gd name="connsiteX42" fmla="*/ 31750 w 4210050"/>
              <a:gd name="connsiteY42" fmla="*/ 22225 h 873125"/>
              <a:gd name="connsiteX43" fmla="*/ 0 w 4210050"/>
              <a:gd name="connsiteY43" fmla="*/ 22225 h 873125"/>
              <a:gd name="connsiteX44" fmla="*/ 0 w 4210050"/>
              <a:gd name="connsiteY44" fmla="*/ 0 h 873125"/>
              <a:gd name="connsiteX0" fmla="*/ 4210050 w 4210050"/>
              <a:gd name="connsiteY0" fmla="*/ 873125 h 873125"/>
              <a:gd name="connsiteX1" fmla="*/ 3114675 w 4210050"/>
              <a:gd name="connsiteY1" fmla="*/ 873125 h 873125"/>
              <a:gd name="connsiteX2" fmla="*/ 3114675 w 4210050"/>
              <a:gd name="connsiteY2" fmla="*/ 800100 h 873125"/>
              <a:gd name="connsiteX3" fmla="*/ 2355850 w 4210050"/>
              <a:gd name="connsiteY3" fmla="*/ 800100 h 873125"/>
              <a:gd name="connsiteX4" fmla="*/ 2355850 w 4210050"/>
              <a:gd name="connsiteY4" fmla="*/ 755650 h 873125"/>
              <a:gd name="connsiteX5" fmla="*/ 2174875 w 4210050"/>
              <a:gd name="connsiteY5" fmla="*/ 755650 h 873125"/>
              <a:gd name="connsiteX6" fmla="*/ 2174875 w 4210050"/>
              <a:gd name="connsiteY6" fmla="*/ 717550 h 873125"/>
              <a:gd name="connsiteX7" fmla="*/ 1530350 w 4210050"/>
              <a:gd name="connsiteY7" fmla="*/ 717550 h 873125"/>
              <a:gd name="connsiteX8" fmla="*/ 1530350 w 4210050"/>
              <a:gd name="connsiteY8" fmla="*/ 692150 h 873125"/>
              <a:gd name="connsiteX9" fmla="*/ 1460500 w 4210050"/>
              <a:gd name="connsiteY9" fmla="*/ 692150 h 873125"/>
              <a:gd name="connsiteX10" fmla="*/ 1460500 w 4210050"/>
              <a:gd name="connsiteY10" fmla="*/ 669925 h 873125"/>
              <a:gd name="connsiteX11" fmla="*/ 1409700 w 4210050"/>
              <a:gd name="connsiteY11" fmla="*/ 669925 h 873125"/>
              <a:gd name="connsiteX12" fmla="*/ 1409700 w 4210050"/>
              <a:gd name="connsiteY12" fmla="*/ 641350 h 873125"/>
              <a:gd name="connsiteX13" fmla="*/ 1301750 w 4210050"/>
              <a:gd name="connsiteY13" fmla="*/ 641350 h 873125"/>
              <a:gd name="connsiteX14" fmla="*/ 1301750 w 4210050"/>
              <a:gd name="connsiteY14" fmla="*/ 615950 h 873125"/>
              <a:gd name="connsiteX15" fmla="*/ 1009650 w 4210050"/>
              <a:gd name="connsiteY15" fmla="*/ 615950 h 873125"/>
              <a:gd name="connsiteX16" fmla="*/ 1009650 w 4210050"/>
              <a:gd name="connsiteY16" fmla="*/ 596900 h 873125"/>
              <a:gd name="connsiteX17" fmla="*/ 784225 w 4210050"/>
              <a:gd name="connsiteY17" fmla="*/ 596900 h 873125"/>
              <a:gd name="connsiteX18" fmla="*/ 777875 w 4210050"/>
              <a:gd name="connsiteY18" fmla="*/ 565150 h 873125"/>
              <a:gd name="connsiteX19" fmla="*/ 688975 w 4210050"/>
              <a:gd name="connsiteY19" fmla="*/ 571500 h 873125"/>
              <a:gd name="connsiteX20" fmla="*/ 685800 w 4210050"/>
              <a:gd name="connsiteY20" fmla="*/ 546100 h 873125"/>
              <a:gd name="connsiteX21" fmla="*/ 603250 w 4210050"/>
              <a:gd name="connsiteY21" fmla="*/ 546100 h 873125"/>
              <a:gd name="connsiteX22" fmla="*/ 603250 w 4210050"/>
              <a:gd name="connsiteY22" fmla="*/ 520700 h 873125"/>
              <a:gd name="connsiteX23" fmla="*/ 568325 w 4210050"/>
              <a:gd name="connsiteY23" fmla="*/ 520700 h 873125"/>
              <a:gd name="connsiteX24" fmla="*/ 568325 w 4210050"/>
              <a:gd name="connsiteY24" fmla="*/ 495300 h 873125"/>
              <a:gd name="connsiteX25" fmla="*/ 374650 w 4210050"/>
              <a:gd name="connsiteY25" fmla="*/ 495300 h 873125"/>
              <a:gd name="connsiteX26" fmla="*/ 374650 w 4210050"/>
              <a:gd name="connsiteY26" fmla="*/ 447675 h 873125"/>
              <a:gd name="connsiteX27" fmla="*/ 365125 w 4210050"/>
              <a:gd name="connsiteY27" fmla="*/ 447675 h 873125"/>
              <a:gd name="connsiteX28" fmla="*/ 365125 w 4210050"/>
              <a:gd name="connsiteY28" fmla="*/ 320675 h 873125"/>
              <a:gd name="connsiteX29" fmla="*/ 352425 w 4210050"/>
              <a:gd name="connsiteY29" fmla="*/ 320675 h 873125"/>
              <a:gd name="connsiteX30" fmla="*/ 352425 w 4210050"/>
              <a:gd name="connsiteY30" fmla="*/ 276225 h 873125"/>
              <a:gd name="connsiteX31" fmla="*/ 336550 w 4210050"/>
              <a:gd name="connsiteY31" fmla="*/ 276225 h 873125"/>
              <a:gd name="connsiteX32" fmla="*/ 336550 w 4210050"/>
              <a:gd name="connsiteY32" fmla="*/ 263525 h 873125"/>
              <a:gd name="connsiteX33" fmla="*/ 238125 w 4210050"/>
              <a:gd name="connsiteY33" fmla="*/ 263525 h 873125"/>
              <a:gd name="connsiteX34" fmla="*/ 238125 w 4210050"/>
              <a:gd name="connsiteY34" fmla="*/ 234950 h 873125"/>
              <a:gd name="connsiteX35" fmla="*/ 171450 w 4210050"/>
              <a:gd name="connsiteY35" fmla="*/ 234950 h 873125"/>
              <a:gd name="connsiteX36" fmla="*/ 171450 w 4210050"/>
              <a:gd name="connsiteY36" fmla="*/ 174625 h 873125"/>
              <a:gd name="connsiteX37" fmla="*/ 161925 w 4210050"/>
              <a:gd name="connsiteY37" fmla="*/ 174625 h 873125"/>
              <a:gd name="connsiteX38" fmla="*/ 161925 w 4210050"/>
              <a:gd name="connsiteY38" fmla="*/ 155575 h 873125"/>
              <a:gd name="connsiteX39" fmla="*/ 146050 w 4210050"/>
              <a:gd name="connsiteY39" fmla="*/ 155575 h 873125"/>
              <a:gd name="connsiteX40" fmla="*/ 146050 w 4210050"/>
              <a:gd name="connsiteY40" fmla="*/ 44450 h 873125"/>
              <a:gd name="connsiteX41" fmla="*/ 31750 w 4210050"/>
              <a:gd name="connsiteY41" fmla="*/ 44450 h 873125"/>
              <a:gd name="connsiteX42" fmla="*/ 31750 w 4210050"/>
              <a:gd name="connsiteY42" fmla="*/ 22225 h 873125"/>
              <a:gd name="connsiteX43" fmla="*/ 0 w 4210050"/>
              <a:gd name="connsiteY43" fmla="*/ 22225 h 873125"/>
              <a:gd name="connsiteX44" fmla="*/ 0 w 4210050"/>
              <a:gd name="connsiteY44" fmla="*/ 0 h 87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210050" h="873125">
                <a:moveTo>
                  <a:pt x="4210050" y="873125"/>
                </a:moveTo>
                <a:lnTo>
                  <a:pt x="3114675" y="873125"/>
                </a:lnTo>
                <a:lnTo>
                  <a:pt x="3114675" y="800100"/>
                </a:lnTo>
                <a:lnTo>
                  <a:pt x="2355850" y="800100"/>
                </a:lnTo>
                <a:lnTo>
                  <a:pt x="2355850" y="755650"/>
                </a:lnTo>
                <a:lnTo>
                  <a:pt x="2174875" y="755650"/>
                </a:lnTo>
                <a:lnTo>
                  <a:pt x="2174875" y="717550"/>
                </a:lnTo>
                <a:lnTo>
                  <a:pt x="1530350" y="717550"/>
                </a:lnTo>
                <a:lnTo>
                  <a:pt x="1530350" y="692150"/>
                </a:lnTo>
                <a:lnTo>
                  <a:pt x="1460500" y="692150"/>
                </a:lnTo>
                <a:lnTo>
                  <a:pt x="1460500" y="669925"/>
                </a:lnTo>
                <a:lnTo>
                  <a:pt x="1409700" y="669925"/>
                </a:lnTo>
                <a:lnTo>
                  <a:pt x="1409700" y="641350"/>
                </a:lnTo>
                <a:lnTo>
                  <a:pt x="1301750" y="641350"/>
                </a:lnTo>
                <a:lnTo>
                  <a:pt x="1301750" y="615950"/>
                </a:lnTo>
                <a:lnTo>
                  <a:pt x="1009650" y="615950"/>
                </a:lnTo>
                <a:lnTo>
                  <a:pt x="1009650" y="596900"/>
                </a:lnTo>
                <a:lnTo>
                  <a:pt x="784225" y="596900"/>
                </a:lnTo>
                <a:lnTo>
                  <a:pt x="777875" y="565150"/>
                </a:lnTo>
                <a:lnTo>
                  <a:pt x="688975" y="571500"/>
                </a:lnTo>
                <a:lnTo>
                  <a:pt x="685800" y="546100"/>
                </a:lnTo>
                <a:lnTo>
                  <a:pt x="603250" y="546100"/>
                </a:lnTo>
                <a:lnTo>
                  <a:pt x="603250" y="520700"/>
                </a:lnTo>
                <a:lnTo>
                  <a:pt x="568325" y="520700"/>
                </a:lnTo>
                <a:lnTo>
                  <a:pt x="568325" y="495300"/>
                </a:lnTo>
                <a:lnTo>
                  <a:pt x="374650" y="495300"/>
                </a:lnTo>
                <a:lnTo>
                  <a:pt x="374650" y="447675"/>
                </a:lnTo>
                <a:lnTo>
                  <a:pt x="365125" y="447675"/>
                </a:lnTo>
                <a:lnTo>
                  <a:pt x="365125" y="320675"/>
                </a:lnTo>
                <a:lnTo>
                  <a:pt x="352425" y="320675"/>
                </a:lnTo>
                <a:lnTo>
                  <a:pt x="352425" y="276225"/>
                </a:lnTo>
                <a:lnTo>
                  <a:pt x="336550" y="276225"/>
                </a:lnTo>
                <a:lnTo>
                  <a:pt x="336550" y="263525"/>
                </a:lnTo>
                <a:lnTo>
                  <a:pt x="238125" y="263525"/>
                </a:lnTo>
                <a:lnTo>
                  <a:pt x="238125" y="234950"/>
                </a:lnTo>
                <a:lnTo>
                  <a:pt x="171450" y="234950"/>
                </a:lnTo>
                <a:lnTo>
                  <a:pt x="171450" y="174625"/>
                </a:lnTo>
                <a:lnTo>
                  <a:pt x="161925" y="174625"/>
                </a:lnTo>
                <a:lnTo>
                  <a:pt x="161925" y="155575"/>
                </a:lnTo>
                <a:lnTo>
                  <a:pt x="146050" y="155575"/>
                </a:lnTo>
                <a:lnTo>
                  <a:pt x="146050" y="44450"/>
                </a:lnTo>
                <a:lnTo>
                  <a:pt x="31750" y="44450"/>
                </a:lnTo>
                <a:lnTo>
                  <a:pt x="31750" y="22225"/>
                </a:lnTo>
                <a:lnTo>
                  <a:pt x="0" y="22225"/>
                </a:lnTo>
                <a:lnTo>
                  <a:pt x="0" y="0"/>
                </a:lnTo>
              </a:path>
            </a:pathLst>
          </a:custGeom>
          <a:noFill/>
          <a:ln w="28575">
            <a:solidFill>
              <a:schemeClr val="accent1"/>
            </a:solidFill>
            <a:miter lim="800000"/>
            <a:headEnd/>
            <a:tailEnd/>
          </a:ln>
        </p:spPr>
        <p:txBody>
          <a:bodyPr rtlCol="0" anchor="ctr"/>
          <a:lstStyle/>
          <a:p>
            <a:pPr algn="ctr"/>
            <a:endParaRPr lang="en-US"/>
          </a:p>
        </p:txBody>
      </p:sp>
      <p:grpSp>
        <p:nvGrpSpPr>
          <p:cNvPr id="326" name="Group 325">
            <a:extLst>
              <a:ext uri="{FF2B5EF4-FFF2-40B4-BE49-F238E27FC236}">
                <a16:creationId xmlns:a16="http://schemas.microsoft.com/office/drawing/2014/main" id="{87D056DE-4E15-C586-3ED1-83BF225294B8}"/>
              </a:ext>
            </a:extLst>
          </p:cNvPr>
          <p:cNvGrpSpPr/>
          <p:nvPr/>
        </p:nvGrpSpPr>
        <p:grpSpPr>
          <a:xfrm>
            <a:off x="2240067" y="3299586"/>
            <a:ext cx="3311429" cy="352931"/>
            <a:chOff x="2240067" y="3299586"/>
            <a:chExt cx="3311429" cy="352931"/>
          </a:xfrm>
        </p:grpSpPr>
        <p:cxnSp>
          <p:nvCxnSpPr>
            <p:cNvPr id="290" name="Straight Connector 289">
              <a:extLst>
                <a:ext uri="{FF2B5EF4-FFF2-40B4-BE49-F238E27FC236}">
                  <a16:creationId xmlns:a16="http://schemas.microsoft.com/office/drawing/2014/main" id="{2618F4EA-0631-5D3C-D481-303EE27331F6}"/>
                </a:ext>
              </a:extLst>
            </p:cNvPr>
            <p:cNvCxnSpPr/>
            <p:nvPr/>
          </p:nvCxnSpPr>
          <p:spPr bwMode="auto">
            <a:xfrm>
              <a:off x="2240067" y="3299586"/>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2A68DE01-2308-B643-D1C5-2B7DEB1A96F6}"/>
                </a:ext>
              </a:extLst>
            </p:cNvPr>
            <p:cNvCxnSpPr/>
            <p:nvPr/>
          </p:nvCxnSpPr>
          <p:spPr bwMode="auto">
            <a:xfrm>
              <a:off x="2617892" y="3315461"/>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471F0F9A-CF29-B8E2-3945-5C25CE33CD0F}"/>
                </a:ext>
              </a:extLst>
            </p:cNvPr>
            <p:cNvCxnSpPr/>
            <p:nvPr/>
          </p:nvCxnSpPr>
          <p:spPr bwMode="auto">
            <a:xfrm>
              <a:off x="2687742" y="3315461"/>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3C93C0CD-B174-9C0E-1398-11C1D7D9A6E1}"/>
                </a:ext>
              </a:extLst>
            </p:cNvPr>
            <p:cNvCxnSpPr/>
            <p:nvPr/>
          </p:nvCxnSpPr>
          <p:spPr bwMode="auto">
            <a:xfrm>
              <a:off x="2931720" y="3429000"/>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E60B682C-F355-A555-E533-D99AA2881D9B}"/>
                </a:ext>
              </a:extLst>
            </p:cNvPr>
            <p:cNvCxnSpPr/>
            <p:nvPr/>
          </p:nvCxnSpPr>
          <p:spPr bwMode="auto">
            <a:xfrm>
              <a:off x="2976170" y="3429000"/>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51078DE3-F683-BF82-35FB-F989CAD00087}"/>
                </a:ext>
              </a:extLst>
            </p:cNvPr>
            <p:cNvCxnSpPr/>
            <p:nvPr/>
          </p:nvCxnSpPr>
          <p:spPr bwMode="auto">
            <a:xfrm>
              <a:off x="3105482" y="3429000"/>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557B08BA-3848-49D3-CE47-8AE99AA2337C}"/>
                </a:ext>
              </a:extLst>
            </p:cNvPr>
            <p:cNvCxnSpPr/>
            <p:nvPr/>
          </p:nvCxnSpPr>
          <p:spPr bwMode="auto">
            <a:xfrm>
              <a:off x="3194382" y="3429000"/>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F847134C-F846-38E1-684C-25F029E1A1E1}"/>
                </a:ext>
              </a:extLst>
            </p:cNvPr>
            <p:cNvCxnSpPr/>
            <p:nvPr/>
          </p:nvCxnSpPr>
          <p:spPr bwMode="auto">
            <a:xfrm>
              <a:off x="3250657" y="3429000"/>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B1E4ECA4-DA9A-C1CF-AEA2-9A223FFB81F9}"/>
                </a:ext>
              </a:extLst>
            </p:cNvPr>
            <p:cNvCxnSpPr/>
            <p:nvPr/>
          </p:nvCxnSpPr>
          <p:spPr bwMode="auto">
            <a:xfrm>
              <a:off x="3308258" y="3429000"/>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C8032929-C78F-EB98-9504-9DC99F17CC32}"/>
                </a:ext>
              </a:extLst>
            </p:cNvPr>
            <p:cNvCxnSpPr/>
            <p:nvPr/>
          </p:nvCxnSpPr>
          <p:spPr bwMode="auto">
            <a:xfrm>
              <a:off x="3365408" y="3429000"/>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59575A66-8144-DA4E-BC7F-0952CF2B9D28}"/>
                </a:ext>
              </a:extLst>
            </p:cNvPr>
            <p:cNvCxnSpPr/>
            <p:nvPr/>
          </p:nvCxnSpPr>
          <p:spPr bwMode="auto">
            <a:xfrm>
              <a:off x="3272007" y="3429000"/>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D6331732-7522-3E0E-29B4-9DB8AC73C5FC}"/>
                </a:ext>
              </a:extLst>
            </p:cNvPr>
            <p:cNvCxnSpPr/>
            <p:nvPr/>
          </p:nvCxnSpPr>
          <p:spPr bwMode="auto">
            <a:xfrm>
              <a:off x="3472032" y="3429000"/>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BAC5790E-CBAA-8A48-AEB3-0102B701C91E}"/>
                </a:ext>
              </a:extLst>
            </p:cNvPr>
            <p:cNvCxnSpPr/>
            <p:nvPr/>
          </p:nvCxnSpPr>
          <p:spPr bwMode="auto">
            <a:xfrm>
              <a:off x="3567282" y="3465192"/>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0724D5FE-162C-F645-EC90-562AEEBFE94E}"/>
                </a:ext>
              </a:extLst>
            </p:cNvPr>
            <p:cNvCxnSpPr/>
            <p:nvPr/>
          </p:nvCxnSpPr>
          <p:spPr bwMode="auto">
            <a:xfrm>
              <a:off x="3601915" y="3465192"/>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1277DA77-CDDC-69E3-02F2-1DD73500EDFD}"/>
                </a:ext>
              </a:extLst>
            </p:cNvPr>
            <p:cNvCxnSpPr/>
            <p:nvPr/>
          </p:nvCxnSpPr>
          <p:spPr bwMode="auto">
            <a:xfrm>
              <a:off x="3690815" y="3465192"/>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D4F606D8-060E-4DFB-5528-DA7BA9068CA3}"/>
                </a:ext>
              </a:extLst>
            </p:cNvPr>
            <p:cNvCxnSpPr/>
            <p:nvPr/>
          </p:nvCxnSpPr>
          <p:spPr bwMode="auto">
            <a:xfrm>
              <a:off x="3846390" y="3501384"/>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9225BF93-8C30-D6C9-7A9F-739B10B09E9A}"/>
                </a:ext>
              </a:extLst>
            </p:cNvPr>
            <p:cNvCxnSpPr/>
            <p:nvPr/>
          </p:nvCxnSpPr>
          <p:spPr bwMode="auto">
            <a:xfrm>
              <a:off x="3865440" y="3501384"/>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35930902-F6B2-72A9-1AD8-AE4FC70BF818}"/>
                </a:ext>
              </a:extLst>
            </p:cNvPr>
            <p:cNvCxnSpPr/>
            <p:nvPr/>
          </p:nvCxnSpPr>
          <p:spPr bwMode="auto">
            <a:xfrm>
              <a:off x="3911451" y="3501384"/>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4471053C-F6C5-5D66-F4DE-1925F9071DB0}"/>
                </a:ext>
              </a:extLst>
            </p:cNvPr>
            <p:cNvCxnSpPr/>
            <p:nvPr/>
          </p:nvCxnSpPr>
          <p:spPr bwMode="auto">
            <a:xfrm>
              <a:off x="3984476" y="3501384"/>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1CD901A5-DCE1-E317-E734-18484531B681}"/>
                </a:ext>
              </a:extLst>
            </p:cNvPr>
            <p:cNvCxnSpPr/>
            <p:nvPr/>
          </p:nvCxnSpPr>
          <p:spPr bwMode="auto">
            <a:xfrm>
              <a:off x="4116281" y="3501384"/>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C11E32AD-F2AF-1CC9-E613-B29A28440639}"/>
                </a:ext>
              </a:extLst>
            </p:cNvPr>
            <p:cNvCxnSpPr>
              <a:cxnSpLocks/>
            </p:cNvCxnSpPr>
            <p:nvPr/>
          </p:nvCxnSpPr>
          <p:spPr bwMode="auto">
            <a:xfrm>
              <a:off x="4173431" y="3501384"/>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1723FFAF-1EFF-5884-5C1E-8ACF7907E8C3}"/>
                </a:ext>
              </a:extLst>
            </p:cNvPr>
            <p:cNvCxnSpPr>
              <a:cxnSpLocks/>
            </p:cNvCxnSpPr>
            <p:nvPr/>
          </p:nvCxnSpPr>
          <p:spPr bwMode="auto">
            <a:xfrm>
              <a:off x="4433781" y="3508360"/>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9726134E-FAFB-29B1-34B4-A4B23975A327}"/>
                </a:ext>
              </a:extLst>
            </p:cNvPr>
            <p:cNvCxnSpPr>
              <a:cxnSpLocks/>
            </p:cNvCxnSpPr>
            <p:nvPr/>
          </p:nvCxnSpPr>
          <p:spPr bwMode="auto">
            <a:xfrm>
              <a:off x="4464382" y="3508360"/>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60F06BC1-3AA0-9DF0-FFDC-88ED3593CF7F}"/>
                </a:ext>
              </a:extLst>
            </p:cNvPr>
            <p:cNvCxnSpPr>
              <a:cxnSpLocks/>
            </p:cNvCxnSpPr>
            <p:nvPr/>
          </p:nvCxnSpPr>
          <p:spPr bwMode="auto">
            <a:xfrm>
              <a:off x="4511675" y="3580133"/>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A31B6EBD-CAB8-9D4A-D168-103C6BAF1B28}"/>
                </a:ext>
              </a:extLst>
            </p:cNvPr>
            <p:cNvCxnSpPr>
              <a:cxnSpLocks/>
            </p:cNvCxnSpPr>
            <p:nvPr/>
          </p:nvCxnSpPr>
          <p:spPr bwMode="auto">
            <a:xfrm>
              <a:off x="4537075" y="3580133"/>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A403544F-46A8-6C3C-7A1B-4DDC1F5F9D2A}"/>
                </a:ext>
              </a:extLst>
            </p:cNvPr>
            <p:cNvCxnSpPr>
              <a:cxnSpLocks/>
            </p:cNvCxnSpPr>
            <p:nvPr/>
          </p:nvCxnSpPr>
          <p:spPr bwMode="auto">
            <a:xfrm>
              <a:off x="4587875" y="3580133"/>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DC00C833-B65A-BD91-0249-C6E4C4375E36}"/>
                </a:ext>
              </a:extLst>
            </p:cNvPr>
            <p:cNvCxnSpPr>
              <a:cxnSpLocks/>
            </p:cNvCxnSpPr>
            <p:nvPr/>
          </p:nvCxnSpPr>
          <p:spPr bwMode="auto">
            <a:xfrm>
              <a:off x="5194300" y="3580133"/>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E3C82FFB-D083-B0DF-D3C3-1F68E03A64F0}"/>
                </a:ext>
              </a:extLst>
            </p:cNvPr>
            <p:cNvCxnSpPr>
              <a:cxnSpLocks/>
            </p:cNvCxnSpPr>
            <p:nvPr/>
          </p:nvCxnSpPr>
          <p:spPr bwMode="auto">
            <a:xfrm>
              <a:off x="5273675" y="3580133"/>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51A86BFF-7084-7960-5A9F-7C326CC8BEEF}"/>
                </a:ext>
              </a:extLst>
            </p:cNvPr>
            <p:cNvCxnSpPr>
              <a:cxnSpLocks/>
            </p:cNvCxnSpPr>
            <p:nvPr/>
          </p:nvCxnSpPr>
          <p:spPr bwMode="auto">
            <a:xfrm>
              <a:off x="5424174" y="3580133"/>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A6E145C7-A3CB-E8F3-D42B-AE7BBEE95EF3}"/>
                </a:ext>
              </a:extLst>
            </p:cNvPr>
            <p:cNvCxnSpPr>
              <a:cxnSpLocks/>
            </p:cNvCxnSpPr>
            <p:nvPr/>
          </p:nvCxnSpPr>
          <p:spPr bwMode="auto">
            <a:xfrm>
              <a:off x="5510221" y="3580133"/>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CDFFE378-9A07-B2A0-F66A-6F14FA9AE6C9}"/>
                </a:ext>
              </a:extLst>
            </p:cNvPr>
            <p:cNvCxnSpPr>
              <a:cxnSpLocks/>
            </p:cNvCxnSpPr>
            <p:nvPr/>
          </p:nvCxnSpPr>
          <p:spPr bwMode="auto">
            <a:xfrm>
              <a:off x="5551496" y="3580133"/>
              <a:ext cx="0" cy="72384"/>
            </a:xfrm>
            <a:prstGeom prst="line">
              <a:avLst/>
            </a:prstGeom>
            <a:noFill/>
            <a:ln w="28575" cap="flat" cmpd="sng" algn="ctr">
              <a:solidFill>
                <a:schemeClr val="accent1"/>
              </a:solidFill>
              <a:prstDash val="solid"/>
              <a:round/>
              <a:headEnd type="none" w="med" len="med"/>
              <a:tailEnd type="none" w="med" len="med"/>
            </a:ln>
            <a:effectLst/>
          </p:spPr>
        </p:cxnSp>
      </p:grpSp>
      <p:sp>
        <p:nvSpPr>
          <p:cNvPr id="327" name="Freeform: Shape 326">
            <a:extLst>
              <a:ext uri="{FF2B5EF4-FFF2-40B4-BE49-F238E27FC236}">
                <a16:creationId xmlns:a16="http://schemas.microsoft.com/office/drawing/2014/main" id="{666E6131-1AB5-246C-ED07-AF2EEFF1C35B}"/>
              </a:ext>
            </a:extLst>
          </p:cNvPr>
          <p:cNvSpPr/>
          <p:nvPr/>
        </p:nvSpPr>
        <p:spPr bwMode="auto">
          <a:xfrm>
            <a:off x="1346200" y="2749550"/>
            <a:ext cx="4248150" cy="1276350"/>
          </a:xfrm>
          <a:custGeom>
            <a:avLst/>
            <a:gdLst>
              <a:gd name="connsiteX0" fmla="*/ 4248150 w 4248150"/>
              <a:gd name="connsiteY0" fmla="*/ 1276350 h 1276350"/>
              <a:gd name="connsiteX1" fmla="*/ 2184400 w 4248150"/>
              <a:gd name="connsiteY1" fmla="*/ 1276350 h 1276350"/>
              <a:gd name="connsiteX2" fmla="*/ 2184400 w 4248150"/>
              <a:gd name="connsiteY2" fmla="*/ 1216025 h 1276350"/>
              <a:gd name="connsiteX3" fmla="*/ 1504950 w 4248150"/>
              <a:gd name="connsiteY3" fmla="*/ 1216025 h 1276350"/>
              <a:gd name="connsiteX4" fmla="*/ 1504950 w 4248150"/>
              <a:gd name="connsiteY4" fmla="*/ 1168400 h 1276350"/>
              <a:gd name="connsiteX5" fmla="*/ 1479550 w 4248150"/>
              <a:gd name="connsiteY5" fmla="*/ 1168400 h 1276350"/>
              <a:gd name="connsiteX6" fmla="*/ 1479550 w 4248150"/>
              <a:gd name="connsiteY6" fmla="*/ 1120775 h 1276350"/>
              <a:gd name="connsiteX7" fmla="*/ 1371600 w 4248150"/>
              <a:gd name="connsiteY7" fmla="*/ 1120775 h 1276350"/>
              <a:gd name="connsiteX8" fmla="*/ 1371600 w 4248150"/>
              <a:gd name="connsiteY8" fmla="*/ 1079500 h 1276350"/>
              <a:gd name="connsiteX9" fmla="*/ 1165225 w 4248150"/>
              <a:gd name="connsiteY9" fmla="*/ 1079500 h 1276350"/>
              <a:gd name="connsiteX10" fmla="*/ 1165225 w 4248150"/>
              <a:gd name="connsiteY10" fmla="*/ 1022350 h 1276350"/>
              <a:gd name="connsiteX11" fmla="*/ 1069975 w 4248150"/>
              <a:gd name="connsiteY11" fmla="*/ 1022350 h 1276350"/>
              <a:gd name="connsiteX12" fmla="*/ 1069975 w 4248150"/>
              <a:gd name="connsiteY12" fmla="*/ 879475 h 1276350"/>
              <a:gd name="connsiteX13" fmla="*/ 590550 w 4248150"/>
              <a:gd name="connsiteY13" fmla="*/ 879475 h 1276350"/>
              <a:gd name="connsiteX14" fmla="*/ 590550 w 4248150"/>
              <a:gd name="connsiteY14" fmla="*/ 822325 h 1276350"/>
              <a:gd name="connsiteX15" fmla="*/ 520700 w 4248150"/>
              <a:gd name="connsiteY15" fmla="*/ 822325 h 1276350"/>
              <a:gd name="connsiteX16" fmla="*/ 520700 w 4248150"/>
              <a:gd name="connsiteY16" fmla="*/ 777875 h 1276350"/>
              <a:gd name="connsiteX17" fmla="*/ 419100 w 4248150"/>
              <a:gd name="connsiteY17" fmla="*/ 777875 h 1276350"/>
              <a:gd name="connsiteX18" fmla="*/ 419100 w 4248150"/>
              <a:gd name="connsiteY18" fmla="*/ 679450 h 1276350"/>
              <a:gd name="connsiteX19" fmla="*/ 400050 w 4248150"/>
              <a:gd name="connsiteY19" fmla="*/ 679450 h 1276350"/>
              <a:gd name="connsiteX20" fmla="*/ 400050 w 4248150"/>
              <a:gd name="connsiteY20" fmla="*/ 631825 h 1276350"/>
              <a:gd name="connsiteX21" fmla="*/ 215900 w 4248150"/>
              <a:gd name="connsiteY21" fmla="*/ 631825 h 1276350"/>
              <a:gd name="connsiteX22" fmla="*/ 215900 w 4248150"/>
              <a:gd name="connsiteY22" fmla="*/ 587375 h 1276350"/>
              <a:gd name="connsiteX23" fmla="*/ 209550 w 4248150"/>
              <a:gd name="connsiteY23" fmla="*/ 587375 h 1276350"/>
              <a:gd name="connsiteX24" fmla="*/ 209550 w 4248150"/>
              <a:gd name="connsiteY24" fmla="*/ 539750 h 1276350"/>
              <a:gd name="connsiteX25" fmla="*/ 203200 w 4248150"/>
              <a:gd name="connsiteY25" fmla="*/ 539750 h 1276350"/>
              <a:gd name="connsiteX26" fmla="*/ 203200 w 4248150"/>
              <a:gd name="connsiteY26" fmla="*/ 171450 h 1276350"/>
              <a:gd name="connsiteX27" fmla="*/ 184150 w 4248150"/>
              <a:gd name="connsiteY27" fmla="*/ 171450 h 1276350"/>
              <a:gd name="connsiteX28" fmla="*/ 184150 w 4248150"/>
              <a:gd name="connsiteY28" fmla="*/ 127000 h 1276350"/>
              <a:gd name="connsiteX29" fmla="*/ 177800 w 4248150"/>
              <a:gd name="connsiteY29" fmla="*/ 127000 h 1276350"/>
              <a:gd name="connsiteX30" fmla="*/ 177800 w 4248150"/>
              <a:gd name="connsiteY30" fmla="*/ 57150 h 1276350"/>
              <a:gd name="connsiteX31" fmla="*/ 130175 w 4248150"/>
              <a:gd name="connsiteY31" fmla="*/ 57150 h 1276350"/>
              <a:gd name="connsiteX32" fmla="*/ 130175 w 4248150"/>
              <a:gd name="connsiteY32" fmla="*/ 0 h 1276350"/>
              <a:gd name="connsiteX33" fmla="*/ 0 w 4248150"/>
              <a:gd name="connsiteY33" fmla="*/ 0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248150" h="1276350">
                <a:moveTo>
                  <a:pt x="4248150" y="1276350"/>
                </a:moveTo>
                <a:lnTo>
                  <a:pt x="2184400" y="1276350"/>
                </a:lnTo>
                <a:lnTo>
                  <a:pt x="2184400" y="1216025"/>
                </a:lnTo>
                <a:lnTo>
                  <a:pt x="1504950" y="1216025"/>
                </a:lnTo>
                <a:lnTo>
                  <a:pt x="1504950" y="1168400"/>
                </a:lnTo>
                <a:lnTo>
                  <a:pt x="1479550" y="1168400"/>
                </a:lnTo>
                <a:lnTo>
                  <a:pt x="1479550" y="1120775"/>
                </a:lnTo>
                <a:lnTo>
                  <a:pt x="1371600" y="1120775"/>
                </a:lnTo>
                <a:lnTo>
                  <a:pt x="1371600" y="1079500"/>
                </a:lnTo>
                <a:lnTo>
                  <a:pt x="1165225" y="1079500"/>
                </a:lnTo>
                <a:lnTo>
                  <a:pt x="1165225" y="1022350"/>
                </a:lnTo>
                <a:lnTo>
                  <a:pt x="1069975" y="1022350"/>
                </a:lnTo>
                <a:lnTo>
                  <a:pt x="1069975" y="879475"/>
                </a:lnTo>
                <a:lnTo>
                  <a:pt x="590550" y="879475"/>
                </a:lnTo>
                <a:lnTo>
                  <a:pt x="590550" y="822325"/>
                </a:lnTo>
                <a:lnTo>
                  <a:pt x="520700" y="822325"/>
                </a:lnTo>
                <a:lnTo>
                  <a:pt x="520700" y="777875"/>
                </a:lnTo>
                <a:lnTo>
                  <a:pt x="419100" y="777875"/>
                </a:lnTo>
                <a:lnTo>
                  <a:pt x="419100" y="679450"/>
                </a:lnTo>
                <a:lnTo>
                  <a:pt x="400050" y="679450"/>
                </a:lnTo>
                <a:lnTo>
                  <a:pt x="400050" y="631825"/>
                </a:lnTo>
                <a:lnTo>
                  <a:pt x="215900" y="631825"/>
                </a:lnTo>
                <a:lnTo>
                  <a:pt x="215900" y="587375"/>
                </a:lnTo>
                <a:lnTo>
                  <a:pt x="209550" y="587375"/>
                </a:lnTo>
                <a:lnTo>
                  <a:pt x="209550" y="539750"/>
                </a:lnTo>
                <a:lnTo>
                  <a:pt x="203200" y="539750"/>
                </a:lnTo>
                <a:lnTo>
                  <a:pt x="203200" y="171450"/>
                </a:lnTo>
                <a:lnTo>
                  <a:pt x="184150" y="171450"/>
                </a:lnTo>
                <a:lnTo>
                  <a:pt x="184150" y="127000"/>
                </a:lnTo>
                <a:lnTo>
                  <a:pt x="177800" y="127000"/>
                </a:lnTo>
                <a:lnTo>
                  <a:pt x="177800" y="57150"/>
                </a:lnTo>
                <a:lnTo>
                  <a:pt x="130175" y="57150"/>
                </a:lnTo>
                <a:lnTo>
                  <a:pt x="130175" y="0"/>
                </a:lnTo>
                <a:lnTo>
                  <a:pt x="0" y="0"/>
                </a:lnTo>
              </a:path>
            </a:pathLst>
          </a:custGeom>
          <a:noFill/>
          <a:ln w="28575">
            <a:solidFill>
              <a:schemeClr val="accent3"/>
            </a:solidFill>
            <a:miter lim="800000"/>
            <a:headEnd/>
            <a:tailEnd/>
          </a:ln>
        </p:spPr>
        <p:txBody>
          <a:bodyPr rtlCol="0" anchor="ctr"/>
          <a:lstStyle/>
          <a:p>
            <a:pPr algn="ctr"/>
            <a:endParaRPr lang="en-US"/>
          </a:p>
        </p:txBody>
      </p:sp>
      <p:grpSp>
        <p:nvGrpSpPr>
          <p:cNvPr id="335" name="Group 334">
            <a:extLst>
              <a:ext uri="{FF2B5EF4-FFF2-40B4-BE49-F238E27FC236}">
                <a16:creationId xmlns:a16="http://schemas.microsoft.com/office/drawing/2014/main" id="{020D7275-8179-959A-62B7-52F215F7B2ED}"/>
              </a:ext>
            </a:extLst>
          </p:cNvPr>
          <p:cNvGrpSpPr/>
          <p:nvPr/>
        </p:nvGrpSpPr>
        <p:grpSpPr>
          <a:xfrm>
            <a:off x="2911550" y="3930024"/>
            <a:ext cx="2437648" cy="135243"/>
            <a:chOff x="2911550" y="3930024"/>
            <a:chExt cx="2437648" cy="135243"/>
          </a:xfrm>
        </p:grpSpPr>
        <p:cxnSp>
          <p:nvCxnSpPr>
            <p:cNvPr id="328" name="Straight Connector 327">
              <a:extLst>
                <a:ext uri="{FF2B5EF4-FFF2-40B4-BE49-F238E27FC236}">
                  <a16:creationId xmlns:a16="http://schemas.microsoft.com/office/drawing/2014/main" id="{D1B305E1-A987-5B30-7E12-3BCD69A0BBC4}"/>
                </a:ext>
              </a:extLst>
            </p:cNvPr>
            <p:cNvCxnSpPr>
              <a:cxnSpLocks/>
            </p:cNvCxnSpPr>
            <p:nvPr/>
          </p:nvCxnSpPr>
          <p:spPr bwMode="auto">
            <a:xfrm>
              <a:off x="5349198" y="3992883"/>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C1B262A6-66B2-2292-B65B-042F66231F7F}"/>
                </a:ext>
              </a:extLst>
            </p:cNvPr>
            <p:cNvCxnSpPr>
              <a:cxnSpLocks/>
            </p:cNvCxnSpPr>
            <p:nvPr/>
          </p:nvCxnSpPr>
          <p:spPr bwMode="auto">
            <a:xfrm>
              <a:off x="5077022" y="3992883"/>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7C157978-24A7-5B22-AE1C-C348D9431254}"/>
                </a:ext>
              </a:extLst>
            </p:cNvPr>
            <p:cNvCxnSpPr>
              <a:cxnSpLocks/>
            </p:cNvCxnSpPr>
            <p:nvPr/>
          </p:nvCxnSpPr>
          <p:spPr bwMode="auto">
            <a:xfrm>
              <a:off x="4587875" y="3992883"/>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F1DDB20F-5B0A-B9C6-AF39-3F7871529133}"/>
                </a:ext>
              </a:extLst>
            </p:cNvPr>
            <p:cNvCxnSpPr>
              <a:cxnSpLocks/>
            </p:cNvCxnSpPr>
            <p:nvPr/>
          </p:nvCxnSpPr>
          <p:spPr bwMode="auto">
            <a:xfrm>
              <a:off x="4537075" y="3992883"/>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762C5D5E-F72D-71E1-CF77-10CF844F41FB}"/>
                </a:ext>
              </a:extLst>
            </p:cNvPr>
            <p:cNvCxnSpPr>
              <a:cxnSpLocks/>
            </p:cNvCxnSpPr>
            <p:nvPr/>
          </p:nvCxnSpPr>
          <p:spPr bwMode="auto">
            <a:xfrm>
              <a:off x="3868615" y="3992883"/>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9A0EC882-6728-34F2-4033-5C13F5C6F4F1}"/>
                </a:ext>
              </a:extLst>
            </p:cNvPr>
            <p:cNvCxnSpPr>
              <a:cxnSpLocks/>
            </p:cNvCxnSpPr>
            <p:nvPr/>
          </p:nvCxnSpPr>
          <p:spPr bwMode="auto">
            <a:xfrm>
              <a:off x="3251790" y="3930024"/>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7A37CE62-4E10-18E3-C966-F7753F1BBD37}"/>
                </a:ext>
              </a:extLst>
            </p:cNvPr>
            <p:cNvCxnSpPr>
              <a:cxnSpLocks/>
            </p:cNvCxnSpPr>
            <p:nvPr/>
          </p:nvCxnSpPr>
          <p:spPr bwMode="auto">
            <a:xfrm>
              <a:off x="2911550" y="3930024"/>
              <a:ext cx="0" cy="72384"/>
            </a:xfrm>
            <a:prstGeom prst="line">
              <a:avLst/>
            </a:prstGeom>
            <a:noFill/>
            <a:ln w="28575" cap="flat" cmpd="sng" algn="ctr">
              <a:solidFill>
                <a:schemeClr val="accent3"/>
              </a:solidFill>
              <a:prstDash val="solid"/>
              <a:round/>
              <a:headEnd type="none" w="med" len="med"/>
              <a:tailEnd type="none" w="med" len="med"/>
            </a:ln>
            <a:effectLst/>
          </p:spPr>
        </p:cxnSp>
      </p:grpSp>
      <p:grpSp>
        <p:nvGrpSpPr>
          <p:cNvPr id="336" name="Group 335">
            <a:extLst>
              <a:ext uri="{FF2B5EF4-FFF2-40B4-BE49-F238E27FC236}">
                <a16:creationId xmlns:a16="http://schemas.microsoft.com/office/drawing/2014/main" id="{C7AFD0E9-015B-0EDF-215C-8235FDBE4B12}"/>
              </a:ext>
            </a:extLst>
          </p:cNvPr>
          <p:cNvGrpSpPr/>
          <p:nvPr/>
        </p:nvGrpSpPr>
        <p:grpSpPr>
          <a:xfrm>
            <a:off x="7018035" y="3587751"/>
            <a:ext cx="606248" cy="856010"/>
            <a:chOff x="1343025" y="3594765"/>
            <a:chExt cx="3168650" cy="848995"/>
          </a:xfrm>
        </p:grpSpPr>
        <p:cxnSp>
          <p:nvCxnSpPr>
            <p:cNvPr id="337" name="Straight Connector 336">
              <a:extLst>
                <a:ext uri="{FF2B5EF4-FFF2-40B4-BE49-F238E27FC236}">
                  <a16:creationId xmlns:a16="http://schemas.microsoft.com/office/drawing/2014/main" id="{2B1A8855-93E3-0871-A0B4-0C1F4C2D1B57}"/>
                </a:ext>
              </a:extLst>
            </p:cNvPr>
            <p:cNvCxnSpPr/>
            <p:nvPr/>
          </p:nvCxnSpPr>
          <p:spPr bwMode="auto">
            <a:xfrm>
              <a:off x="3802653" y="3594765"/>
              <a:ext cx="0" cy="848995"/>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338" name="Freeform: Shape 337">
              <a:extLst>
                <a:ext uri="{FF2B5EF4-FFF2-40B4-BE49-F238E27FC236}">
                  <a16:creationId xmlns:a16="http://schemas.microsoft.com/office/drawing/2014/main" id="{2387A0A2-63E0-5489-6B73-364100346DE4}"/>
                </a:ext>
              </a:extLst>
            </p:cNvPr>
            <p:cNvSpPr/>
            <p:nvPr/>
          </p:nvSpPr>
          <p:spPr bwMode="auto">
            <a:xfrm>
              <a:off x="1343025" y="3597275"/>
              <a:ext cx="3168650" cy="841375"/>
            </a:xfrm>
            <a:custGeom>
              <a:avLst/>
              <a:gdLst>
                <a:gd name="connsiteX0" fmla="*/ 3168650 w 3168650"/>
                <a:gd name="connsiteY0" fmla="*/ 841375 h 841375"/>
                <a:gd name="connsiteX1" fmla="*/ 3168650 w 3168650"/>
                <a:gd name="connsiteY1" fmla="*/ 0 h 841375"/>
                <a:gd name="connsiteX2" fmla="*/ 0 w 3168650"/>
                <a:gd name="connsiteY2" fmla="*/ 0 h 841375"/>
              </a:gdLst>
              <a:ahLst/>
              <a:cxnLst>
                <a:cxn ang="0">
                  <a:pos x="connsiteX0" y="connsiteY0"/>
                </a:cxn>
                <a:cxn ang="0">
                  <a:pos x="connsiteX1" y="connsiteY1"/>
                </a:cxn>
                <a:cxn ang="0">
                  <a:pos x="connsiteX2" y="connsiteY2"/>
                </a:cxn>
              </a:cxnLst>
              <a:rect l="l" t="t" r="r" b="b"/>
              <a:pathLst>
                <a:path w="3168650" h="841375">
                  <a:moveTo>
                    <a:pt x="3168650" y="841375"/>
                  </a:moveTo>
                  <a:lnTo>
                    <a:pt x="3168650" y="0"/>
                  </a:lnTo>
                  <a:lnTo>
                    <a:pt x="0" y="0"/>
                  </a:lnTo>
                </a:path>
              </a:pathLst>
            </a:custGeom>
            <a:noFill/>
            <a:ln w="28575">
              <a:solidFill>
                <a:schemeClr val="tx2">
                  <a:lumMod val="90000"/>
                </a:schemeClr>
              </a:solidFill>
              <a:prstDash val="sysDash"/>
              <a:miter lim="800000"/>
              <a:headEnd/>
              <a:tailEnd/>
            </a:ln>
          </p:spPr>
          <p:txBody>
            <a:bodyPr rtlCol="0" anchor="ctr"/>
            <a:lstStyle/>
            <a:p>
              <a:pPr algn="ctr"/>
              <a:endParaRPr lang="en-US"/>
            </a:p>
          </p:txBody>
        </p:sp>
      </p:grpSp>
      <p:sp>
        <p:nvSpPr>
          <p:cNvPr id="339" name="Freeform: Shape 338">
            <a:extLst>
              <a:ext uri="{FF2B5EF4-FFF2-40B4-BE49-F238E27FC236}">
                <a16:creationId xmlns:a16="http://schemas.microsoft.com/office/drawing/2014/main" id="{C62EFC8B-DEFB-D83C-3417-6851DDF180A7}"/>
              </a:ext>
            </a:extLst>
          </p:cNvPr>
          <p:cNvSpPr/>
          <p:nvPr/>
        </p:nvSpPr>
        <p:spPr bwMode="auto">
          <a:xfrm>
            <a:off x="7121525" y="2740025"/>
            <a:ext cx="3117850" cy="1628775"/>
          </a:xfrm>
          <a:custGeom>
            <a:avLst/>
            <a:gdLst>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8150 w 3117850"/>
              <a:gd name="connsiteY4" fmla="*/ 1492250 h 1628775"/>
              <a:gd name="connsiteX5" fmla="*/ 1895475 w 3117850"/>
              <a:gd name="connsiteY5" fmla="*/ 1492250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62050 h 1628775"/>
              <a:gd name="connsiteX21" fmla="*/ 625475 w 3117850"/>
              <a:gd name="connsiteY21" fmla="*/ 1162050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7975 w 3117850"/>
              <a:gd name="connsiteY38" fmla="*/ 657225 h 1628775"/>
              <a:gd name="connsiteX39" fmla="*/ 298450 w 3117850"/>
              <a:gd name="connsiteY39" fmla="*/ 666750 h 1628775"/>
              <a:gd name="connsiteX40" fmla="*/ 298450 w 3117850"/>
              <a:gd name="connsiteY40" fmla="*/ 628650 h 1628775"/>
              <a:gd name="connsiteX41" fmla="*/ 260350 w 3117850"/>
              <a:gd name="connsiteY41" fmla="*/ 628650 h 1628775"/>
              <a:gd name="connsiteX42" fmla="*/ 260350 w 3117850"/>
              <a:gd name="connsiteY42" fmla="*/ 603250 h 1628775"/>
              <a:gd name="connsiteX43" fmla="*/ 222250 w 3117850"/>
              <a:gd name="connsiteY43" fmla="*/ 603250 h 1628775"/>
              <a:gd name="connsiteX44" fmla="*/ 222250 w 3117850"/>
              <a:gd name="connsiteY44" fmla="*/ 603250 h 1628775"/>
              <a:gd name="connsiteX45" fmla="*/ 203200 w 3117850"/>
              <a:gd name="connsiteY45" fmla="*/ 584200 h 1628775"/>
              <a:gd name="connsiteX46" fmla="*/ 203200 w 3117850"/>
              <a:gd name="connsiteY46" fmla="*/ 536575 h 1628775"/>
              <a:gd name="connsiteX47" fmla="*/ 127000 w 3117850"/>
              <a:gd name="connsiteY47" fmla="*/ 536575 h 1628775"/>
              <a:gd name="connsiteX48" fmla="*/ 127000 w 3117850"/>
              <a:gd name="connsiteY48" fmla="*/ 511175 h 1628775"/>
              <a:gd name="connsiteX49" fmla="*/ 107950 w 3117850"/>
              <a:gd name="connsiteY49" fmla="*/ 511175 h 1628775"/>
              <a:gd name="connsiteX50" fmla="*/ 107950 w 3117850"/>
              <a:gd name="connsiteY50" fmla="*/ 438150 h 1628775"/>
              <a:gd name="connsiteX51" fmla="*/ 98425 w 3117850"/>
              <a:gd name="connsiteY51" fmla="*/ 438150 h 1628775"/>
              <a:gd name="connsiteX52" fmla="*/ 98425 w 3117850"/>
              <a:gd name="connsiteY52" fmla="*/ 107950 h 1628775"/>
              <a:gd name="connsiteX53" fmla="*/ 44450 w 3117850"/>
              <a:gd name="connsiteY53" fmla="*/ 107950 h 1628775"/>
              <a:gd name="connsiteX54" fmla="*/ 44450 w 3117850"/>
              <a:gd name="connsiteY54" fmla="*/ 73025 h 1628775"/>
              <a:gd name="connsiteX55" fmla="*/ 28575 w 3117850"/>
              <a:gd name="connsiteY55" fmla="*/ 73025 h 1628775"/>
              <a:gd name="connsiteX56" fmla="*/ 28575 w 3117850"/>
              <a:gd name="connsiteY56" fmla="*/ 47625 h 1628775"/>
              <a:gd name="connsiteX57" fmla="*/ 19050 w 3117850"/>
              <a:gd name="connsiteY57" fmla="*/ 47625 h 1628775"/>
              <a:gd name="connsiteX58" fmla="*/ 19050 w 3117850"/>
              <a:gd name="connsiteY58" fmla="*/ 19050 h 1628775"/>
              <a:gd name="connsiteX59" fmla="*/ 19050 w 3117850"/>
              <a:gd name="connsiteY59" fmla="*/ 19050 h 1628775"/>
              <a:gd name="connsiteX60" fmla="*/ 0 w 3117850"/>
              <a:gd name="connsiteY60"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8150 w 3117850"/>
              <a:gd name="connsiteY4" fmla="*/ 1492250 h 1628775"/>
              <a:gd name="connsiteX5" fmla="*/ 1895475 w 3117850"/>
              <a:gd name="connsiteY5" fmla="*/ 1492250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62050 h 1628775"/>
              <a:gd name="connsiteX21" fmla="*/ 625475 w 3117850"/>
              <a:gd name="connsiteY21" fmla="*/ 1162050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7975 w 3117850"/>
              <a:gd name="connsiteY38" fmla="*/ 657225 h 1628775"/>
              <a:gd name="connsiteX39" fmla="*/ 273050 w 3117850"/>
              <a:gd name="connsiteY39" fmla="*/ 679450 h 1628775"/>
              <a:gd name="connsiteX40" fmla="*/ 298450 w 3117850"/>
              <a:gd name="connsiteY40" fmla="*/ 628650 h 1628775"/>
              <a:gd name="connsiteX41" fmla="*/ 260350 w 3117850"/>
              <a:gd name="connsiteY41" fmla="*/ 628650 h 1628775"/>
              <a:gd name="connsiteX42" fmla="*/ 260350 w 3117850"/>
              <a:gd name="connsiteY42" fmla="*/ 603250 h 1628775"/>
              <a:gd name="connsiteX43" fmla="*/ 222250 w 3117850"/>
              <a:gd name="connsiteY43" fmla="*/ 603250 h 1628775"/>
              <a:gd name="connsiteX44" fmla="*/ 222250 w 3117850"/>
              <a:gd name="connsiteY44" fmla="*/ 603250 h 1628775"/>
              <a:gd name="connsiteX45" fmla="*/ 203200 w 3117850"/>
              <a:gd name="connsiteY45" fmla="*/ 584200 h 1628775"/>
              <a:gd name="connsiteX46" fmla="*/ 203200 w 3117850"/>
              <a:gd name="connsiteY46" fmla="*/ 536575 h 1628775"/>
              <a:gd name="connsiteX47" fmla="*/ 127000 w 3117850"/>
              <a:gd name="connsiteY47" fmla="*/ 536575 h 1628775"/>
              <a:gd name="connsiteX48" fmla="*/ 127000 w 3117850"/>
              <a:gd name="connsiteY48" fmla="*/ 511175 h 1628775"/>
              <a:gd name="connsiteX49" fmla="*/ 107950 w 3117850"/>
              <a:gd name="connsiteY49" fmla="*/ 511175 h 1628775"/>
              <a:gd name="connsiteX50" fmla="*/ 107950 w 3117850"/>
              <a:gd name="connsiteY50" fmla="*/ 438150 h 1628775"/>
              <a:gd name="connsiteX51" fmla="*/ 98425 w 3117850"/>
              <a:gd name="connsiteY51" fmla="*/ 438150 h 1628775"/>
              <a:gd name="connsiteX52" fmla="*/ 98425 w 3117850"/>
              <a:gd name="connsiteY52" fmla="*/ 107950 h 1628775"/>
              <a:gd name="connsiteX53" fmla="*/ 44450 w 3117850"/>
              <a:gd name="connsiteY53" fmla="*/ 107950 h 1628775"/>
              <a:gd name="connsiteX54" fmla="*/ 44450 w 3117850"/>
              <a:gd name="connsiteY54" fmla="*/ 73025 h 1628775"/>
              <a:gd name="connsiteX55" fmla="*/ 28575 w 3117850"/>
              <a:gd name="connsiteY55" fmla="*/ 73025 h 1628775"/>
              <a:gd name="connsiteX56" fmla="*/ 28575 w 3117850"/>
              <a:gd name="connsiteY56" fmla="*/ 47625 h 1628775"/>
              <a:gd name="connsiteX57" fmla="*/ 19050 w 3117850"/>
              <a:gd name="connsiteY57" fmla="*/ 47625 h 1628775"/>
              <a:gd name="connsiteX58" fmla="*/ 19050 w 3117850"/>
              <a:gd name="connsiteY58" fmla="*/ 19050 h 1628775"/>
              <a:gd name="connsiteX59" fmla="*/ 19050 w 3117850"/>
              <a:gd name="connsiteY59" fmla="*/ 19050 h 1628775"/>
              <a:gd name="connsiteX60" fmla="*/ 0 w 3117850"/>
              <a:gd name="connsiteY60"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8150 w 3117850"/>
              <a:gd name="connsiteY4" fmla="*/ 1492250 h 1628775"/>
              <a:gd name="connsiteX5" fmla="*/ 1895475 w 3117850"/>
              <a:gd name="connsiteY5" fmla="*/ 1492250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62050 h 1628775"/>
              <a:gd name="connsiteX21" fmla="*/ 625475 w 3117850"/>
              <a:gd name="connsiteY21" fmla="*/ 1162050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7975 w 3117850"/>
              <a:gd name="connsiteY38" fmla="*/ 657225 h 1628775"/>
              <a:gd name="connsiteX39" fmla="*/ 29845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8150 w 3117850"/>
              <a:gd name="connsiteY4" fmla="*/ 1492250 h 1628775"/>
              <a:gd name="connsiteX5" fmla="*/ 1895475 w 3117850"/>
              <a:gd name="connsiteY5" fmla="*/ 1492250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62050 h 1628775"/>
              <a:gd name="connsiteX21" fmla="*/ 625475 w 3117850"/>
              <a:gd name="connsiteY21" fmla="*/ 1162050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4800 w 3117850"/>
              <a:gd name="connsiteY38" fmla="*/ 666750 h 1628775"/>
              <a:gd name="connsiteX39" fmla="*/ 29845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8150 w 3117850"/>
              <a:gd name="connsiteY4" fmla="*/ 1492250 h 1628775"/>
              <a:gd name="connsiteX5" fmla="*/ 1895475 w 3117850"/>
              <a:gd name="connsiteY5" fmla="*/ 1492250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62050 h 1628775"/>
              <a:gd name="connsiteX21" fmla="*/ 625475 w 3117850"/>
              <a:gd name="connsiteY21" fmla="*/ 1162050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4800 w 3117850"/>
              <a:gd name="connsiteY38" fmla="*/ 666750 h 1628775"/>
              <a:gd name="connsiteX39" fmla="*/ 27940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8150 w 3117850"/>
              <a:gd name="connsiteY4" fmla="*/ 1492250 h 1628775"/>
              <a:gd name="connsiteX5" fmla="*/ 1895475 w 3117850"/>
              <a:gd name="connsiteY5" fmla="*/ 1492250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62050 h 1628775"/>
              <a:gd name="connsiteX21" fmla="*/ 628650 w 3117850"/>
              <a:gd name="connsiteY21" fmla="*/ 1139825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4800 w 3117850"/>
              <a:gd name="connsiteY38" fmla="*/ 666750 h 1628775"/>
              <a:gd name="connsiteX39" fmla="*/ 27940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8150 w 3117850"/>
              <a:gd name="connsiteY4" fmla="*/ 1492250 h 1628775"/>
              <a:gd name="connsiteX5" fmla="*/ 1895475 w 3117850"/>
              <a:gd name="connsiteY5" fmla="*/ 1492250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43000 h 1628775"/>
              <a:gd name="connsiteX21" fmla="*/ 628650 w 3117850"/>
              <a:gd name="connsiteY21" fmla="*/ 1139825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4800 w 3117850"/>
              <a:gd name="connsiteY38" fmla="*/ 666750 h 1628775"/>
              <a:gd name="connsiteX39" fmla="*/ 27940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8150 w 3117850"/>
              <a:gd name="connsiteY4" fmla="*/ 1492250 h 1628775"/>
              <a:gd name="connsiteX5" fmla="*/ 1895475 w 3117850"/>
              <a:gd name="connsiteY5" fmla="*/ 1492250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36650 h 1628775"/>
              <a:gd name="connsiteX21" fmla="*/ 628650 w 3117850"/>
              <a:gd name="connsiteY21" fmla="*/ 1139825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4800 w 3117850"/>
              <a:gd name="connsiteY38" fmla="*/ 666750 h 1628775"/>
              <a:gd name="connsiteX39" fmla="*/ 27940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8150 w 3117850"/>
              <a:gd name="connsiteY4" fmla="*/ 1492250 h 1628775"/>
              <a:gd name="connsiteX5" fmla="*/ 1895475 w 3117850"/>
              <a:gd name="connsiteY5" fmla="*/ 1492250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3100 w 3117850"/>
              <a:gd name="connsiteY20" fmla="*/ 1117600 h 1628775"/>
              <a:gd name="connsiteX21" fmla="*/ 628650 w 3117850"/>
              <a:gd name="connsiteY21" fmla="*/ 1139825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4800 w 3117850"/>
              <a:gd name="connsiteY38" fmla="*/ 666750 h 1628775"/>
              <a:gd name="connsiteX39" fmla="*/ 27940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8150 w 3117850"/>
              <a:gd name="connsiteY4" fmla="*/ 1492250 h 1628775"/>
              <a:gd name="connsiteX5" fmla="*/ 1895475 w 3117850"/>
              <a:gd name="connsiteY5" fmla="*/ 1492250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36650 h 1628775"/>
              <a:gd name="connsiteX21" fmla="*/ 628650 w 3117850"/>
              <a:gd name="connsiteY21" fmla="*/ 1139825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4800 w 3117850"/>
              <a:gd name="connsiteY38" fmla="*/ 666750 h 1628775"/>
              <a:gd name="connsiteX39" fmla="*/ 27940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8150 w 3117850"/>
              <a:gd name="connsiteY4" fmla="*/ 1492250 h 1628775"/>
              <a:gd name="connsiteX5" fmla="*/ 1902619 w 3117850"/>
              <a:gd name="connsiteY5" fmla="*/ 1477963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36650 h 1628775"/>
              <a:gd name="connsiteX21" fmla="*/ 628650 w 3117850"/>
              <a:gd name="connsiteY21" fmla="*/ 1139825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4800 w 3117850"/>
              <a:gd name="connsiteY38" fmla="*/ 666750 h 1628775"/>
              <a:gd name="connsiteX39" fmla="*/ 27940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8150 w 3117850"/>
              <a:gd name="connsiteY4" fmla="*/ 1475581 h 1628775"/>
              <a:gd name="connsiteX5" fmla="*/ 1902619 w 3117850"/>
              <a:gd name="connsiteY5" fmla="*/ 1477963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36650 h 1628775"/>
              <a:gd name="connsiteX21" fmla="*/ 628650 w 3117850"/>
              <a:gd name="connsiteY21" fmla="*/ 1139825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4800 w 3117850"/>
              <a:gd name="connsiteY38" fmla="*/ 666750 h 1628775"/>
              <a:gd name="connsiteX39" fmla="*/ 27940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8150 w 3117850"/>
              <a:gd name="connsiteY4" fmla="*/ 1482725 h 1628775"/>
              <a:gd name="connsiteX5" fmla="*/ 1902619 w 3117850"/>
              <a:gd name="connsiteY5" fmla="*/ 1477963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36650 h 1628775"/>
              <a:gd name="connsiteX21" fmla="*/ 628650 w 3117850"/>
              <a:gd name="connsiteY21" fmla="*/ 1139825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4800 w 3117850"/>
              <a:gd name="connsiteY38" fmla="*/ 666750 h 1628775"/>
              <a:gd name="connsiteX39" fmla="*/ 27940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5769 w 3117850"/>
              <a:gd name="connsiteY4" fmla="*/ 1475581 h 1628775"/>
              <a:gd name="connsiteX5" fmla="*/ 1902619 w 3117850"/>
              <a:gd name="connsiteY5" fmla="*/ 1477963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36650 h 1628775"/>
              <a:gd name="connsiteX21" fmla="*/ 628650 w 3117850"/>
              <a:gd name="connsiteY21" fmla="*/ 1139825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4800 w 3117850"/>
              <a:gd name="connsiteY38" fmla="*/ 666750 h 1628775"/>
              <a:gd name="connsiteX39" fmla="*/ 27940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5769 w 3117850"/>
              <a:gd name="connsiteY4" fmla="*/ 1475581 h 1628775"/>
              <a:gd name="connsiteX5" fmla="*/ 1902619 w 3117850"/>
              <a:gd name="connsiteY5" fmla="*/ 1477963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36650 h 1628775"/>
              <a:gd name="connsiteX21" fmla="*/ 628650 w 3117850"/>
              <a:gd name="connsiteY21" fmla="*/ 1139825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4800 w 3117850"/>
              <a:gd name="connsiteY38" fmla="*/ 666750 h 1628775"/>
              <a:gd name="connsiteX39" fmla="*/ 27940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 name="connsiteX0" fmla="*/ 3117850 w 3117850"/>
              <a:gd name="connsiteY0" fmla="*/ 1628775 h 1628775"/>
              <a:gd name="connsiteX1" fmla="*/ 3051175 w 3117850"/>
              <a:gd name="connsiteY1" fmla="*/ 1628775 h 1628775"/>
              <a:gd name="connsiteX2" fmla="*/ 3051175 w 3117850"/>
              <a:gd name="connsiteY2" fmla="*/ 1555750 h 1628775"/>
              <a:gd name="connsiteX3" fmla="*/ 2978150 w 3117850"/>
              <a:gd name="connsiteY3" fmla="*/ 1555750 h 1628775"/>
              <a:gd name="connsiteX4" fmla="*/ 2975769 w 3117850"/>
              <a:gd name="connsiteY4" fmla="*/ 1475581 h 1628775"/>
              <a:gd name="connsiteX5" fmla="*/ 1902619 w 3117850"/>
              <a:gd name="connsiteY5" fmla="*/ 1477963 h 1628775"/>
              <a:gd name="connsiteX6" fmla="*/ 1895475 w 3117850"/>
              <a:gd name="connsiteY6" fmla="*/ 1435100 h 1628775"/>
              <a:gd name="connsiteX7" fmla="*/ 1387475 w 3117850"/>
              <a:gd name="connsiteY7" fmla="*/ 1435100 h 1628775"/>
              <a:gd name="connsiteX8" fmla="*/ 1387475 w 3117850"/>
              <a:gd name="connsiteY8" fmla="*/ 1406525 h 1628775"/>
              <a:gd name="connsiteX9" fmla="*/ 1082675 w 3117850"/>
              <a:gd name="connsiteY9" fmla="*/ 1406525 h 1628775"/>
              <a:gd name="connsiteX10" fmla="*/ 1082675 w 3117850"/>
              <a:gd name="connsiteY10" fmla="*/ 1384300 h 1628775"/>
              <a:gd name="connsiteX11" fmla="*/ 977900 w 3117850"/>
              <a:gd name="connsiteY11" fmla="*/ 1384300 h 1628775"/>
              <a:gd name="connsiteX12" fmla="*/ 977900 w 3117850"/>
              <a:gd name="connsiteY12" fmla="*/ 1358900 h 1628775"/>
              <a:gd name="connsiteX13" fmla="*/ 939800 w 3117850"/>
              <a:gd name="connsiteY13" fmla="*/ 1358900 h 1628775"/>
              <a:gd name="connsiteX14" fmla="*/ 939800 w 3117850"/>
              <a:gd name="connsiteY14" fmla="*/ 1311275 h 1628775"/>
              <a:gd name="connsiteX15" fmla="*/ 742950 w 3117850"/>
              <a:gd name="connsiteY15" fmla="*/ 1311275 h 1628775"/>
              <a:gd name="connsiteX16" fmla="*/ 742950 w 3117850"/>
              <a:gd name="connsiteY16" fmla="*/ 1225550 h 1628775"/>
              <a:gd name="connsiteX17" fmla="*/ 730250 w 3117850"/>
              <a:gd name="connsiteY17" fmla="*/ 1225550 h 1628775"/>
              <a:gd name="connsiteX18" fmla="*/ 730250 w 3117850"/>
              <a:gd name="connsiteY18" fmla="*/ 1162050 h 1628775"/>
              <a:gd name="connsiteX19" fmla="*/ 676275 w 3117850"/>
              <a:gd name="connsiteY19" fmla="*/ 1162050 h 1628775"/>
              <a:gd name="connsiteX20" fmla="*/ 676275 w 3117850"/>
              <a:gd name="connsiteY20" fmla="*/ 1136650 h 1628775"/>
              <a:gd name="connsiteX21" fmla="*/ 628650 w 3117850"/>
              <a:gd name="connsiteY21" fmla="*/ 1139825 h 1628775"/>
              <a:gd name="connsiteX22" fmla="*/ 625475 w 3117850"/>
              <a:gd name="connsiteY22" fmla="*/ 1120775 h 1628775"/>
              <a:gd name="connsiteX23" fmla="*/ 587375 w 3117850"/>
              <a:gd name="connsiteY23" fmla="*/ 1120775 h 1628775"/>
              <a:gd name="connsiteX24" fmla="*/ 587375 w 3117850"/>
              <a:gd name="connsiteY24" fmla="*/ 1085850 h 1628775"/>
              <a:gd name="connsiteX25" fmla="*/ 549275 w 3117850"/>
              <a:gd name="connsiteY25" fmla="*/ 1085850 h 1628775"/>
              <a:gd name="connsiteX26" fmla="*/ 549275 w 3117850"/>
              <a:gd name="connsiteY26" fmla="*/ 1060450 h 1628775"/>
              <a:gd name="connsiteX27" fmla="*/ 523875 w 3117850"/>
              <a:gd name="connsiteY27" fmla="*/ 1060450 h 1628775"/>
              <a:gd name="connsiteX28" fmla="*/ 523875 w 3117850"/>
              <a:gd name="connsiteY28" fmla="*/ 930275 h 1628775"/>
              <a:gd name="connsiteX29" fmla="*/ 504825 w 3117850"/>
              <a:gd name="connsiteY29" fmla="*/ 930275 h 1628775"/>
              <a:gd name="connsiteX30" fmla="*/ 504825 w 3117850"/>
              <a:gd name="connsiteY30" fmla="*/ 863600 h 1628775"/>
              <a:gd name="connsiteX31" fmla="*/ 447675 w 3117850"/>
              <a:gd name="connsiteY31" fmla="*/ 863600 h 1628775"/>
              <a:gd name="connsiteX32" fmla="*/ 447675 w 3117850"/>
              <a:gd name="connsiteY32" fmla="*/ 847725 h 1628775"/>
              <a:gd name="connsiteX33" fmla="*/ 361950 w 3117850"/>
              <a:gd name="connsiteY33" fmla="*/ 847725 h 1628775"/>
              <a:gd name="connsiteX34" fmla="*/ 361950 w 3117850"/>
              <a:gd name="connsiteY34" fmla="*/ 825500 h 1628775"/>
              <a:gd name="connsiteX35" fmla="*/ 317500 w 3117850"/>
              <a:gd name="connsiteY35" fmla="*/ 825500 h 1628775"/>
              <a:gd name="connsiteX36" fmla="*/ 317500 w 3117850"/>
              <a:gd name="connsiteY36" fmla="*/ 762000 h 1628775"/>
              <a:gd name="connsiteX37" fmla="*/ 307975 w 3117850"/>
              <a:gd name="connsiteY37" fmla="*/ 762000 h 1628775"/>
              <a:gd name="connsiteX38" fmla="*/ 304800 w 3117850"/>
              <a:gd name="connsiteY38" fmla="*/ 666750 h 1628775"/>
              <a:gd name="connsiteX39" fmla="*/ 279400 w 3117850"/>
              <a:gd name="connsiteY39" fmla="*/ 628650 h 1628775"/>
              <a:gd name="connsiteX40" fmla="*/ 260350 w 3117850"/>
              <a:gd name="connsiteY40" fmla="*/ 628650 h 1628775"/>
              <a:gd name="connsiteX41" fmla="*/ 260350 w 3117850"/>
              <a:gd name="connsiteY41" fmla="*/ 603250 h 1628775"/>
              <a:gd name="connsiteX42" fmla="*/ 222250 w 3117850"/>
              <a:gd name="connsiteY42" fmla="*/ 603250 h 1628775"/>
              <a:gd name="connsiteX43" fmla="*/ 222250 w 3117850"/>
              <a:gd name="connsiteY43" fmla="*/ 603250 h 1628775"/>
              <a:gd name="connsiteX44" fmla="*/ 203200 w 3117850"/>
              <a:gd name="connsiteY44" fmla="*/ 584200 h 1628775"/>
              <a:gd name="connsiteX45" fmla="*/ 203200 w 3117850"/>
              <a:gd name="connsiteY45" fmla="*/ 536575 h 1628775"/>
              <a:gd name="connsiteX46" fmla="*/ 127000 w 3117850"/>
              <a:gd name="connsiteY46" fmla="*/ 536575 h 1628775"/>
              <a:gd name="connsiteX47" fmla="*/ 127000 w 3117850"/>
              <a:gd name="connsiteY47" fmla="*/ 511175 h 1628775"/>
              <a:gd name="connsiteX48" fmla="*/ 107950 w 3117850"/>
              <a:gd name="connsiteY48" fmla="*/ 511175 h 1628775"/>
              <a:gd name="connsiteX49" fmla="*/ 107950 w 3117850"/>
              <a:gd name="connsiteY49" fmla="*/ 438150 h 1628775"/>
              <a:gd name="connsiteX50" fmla="*/ 98425 w 3117850"/>
              <a:gd name="connsiteY50" fmla="*/ 438150 h 1628775"/>
              <a:gd name="connsiteX51" fmla="*/ 98425 w 3117850"/>
              <a:gd name="connsiteY51" fmla="*/ 107950 h 1628775"/>
              <a:gd name="connsiteX52" fmla="*/ 44450 w 3117850"/>
              <a:gd name="connsiteY52" fmla="*/ 107950 h 1628775"/>
              <a:gd name="connsiteX53" fmla="*/ 44450 w 3117850"/>
              <a:gd name="connsiteY53" fmla="*/ 73025 h 1628775"/>
              <a:gd name="connsiteX54" fmla="*/ 28575 w 3117850"/>
              <a:gd name="connsiteY54" fmla="*/ 73025 h 1628775"/>
              <a:gd name="connsiteX55" fmla="*/ 28575 w 3117850"/>
              <a:gd name="connsiteY55" fmla="*/ 47625 h 1628775"/>
              <a:gd name="connsiteX56" fmla="*/ 19050 w 3117850"/>
              <a:gd name="connsiteY56" fmla="*/ 47625 h 1628775"/>
              <a:gd name="connsiteX57" fmla="*/ 19050 w 3117850"/>
              <a:gd name="connsiteY57" fmla="*/ 19050 h 1628775"/>
              <a:gd name="connsiteX58" fmla="*/ 19050 w 3117850"/>
              <a:gd name="connsiteY58" fmla="*/ 19050 h 1628775"/>
              <a:gd name="connsiteX59" fmla="*/ 0 w 3117850"/>
              <a:gd name="connsiteY59" fmla="*/ 0 h 16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117850" h="1628775">
                <a:moveTo>
                  <a:pt x="3117850" y="1628775"/>
                </a:moveTo>
                <a:lnTo>
                  <a:pt x="3051175" y="1628775"/>
                </a:lnTo>
                <a:lnTo>
                  <a:pt x="3051175" y="1555750"/>
                </a:lnTo>
                <a:lnTo>
                  <a:pt x="2978150" y="1555750"/>
                </a:lnTo>
                <a:cubicBezTo>
                  <a:pt x="2977356" y="1529027"/>
                  <a:pt x="2976563" y="1502304"/>
                  <a:pt x="2975769" y="1475581"/>
                </a:cubicBezTo>
                <a:lnTo>
                  <a:pt x="1902619" y="1477963"/>
                </a:lnTo>
                <a:lnTo>
                  <a:pt x="1895475" y="1435100"/>
                </a:lnTo>
                <a:lnTo>
                  <a:pt x="1387475" y="1435100"/>
                </a:lnTo>
                <a:lnTo>
                  <a:pt x="1387475" y="1406525"/>
                </a:lnTo>
                <a:lnTo>
                  <a:pt x="1082675" y="1406525"/>
                </a:lnTo>
                <a:lnTo>
                  <a:pt x="1082675" y="1384300"/>
                </a:lnTo>
                <a:lnTo>
                  <a:pt x="977900" y="1384300"/>
                </a:lnTo>
                <a:lnTo>
                  <a:pt x="977900" y="1358900"/>
                </a:lnTo>
                <a:lnTo>
                  <a:pt x="939800" y="1358900"/>
                </a:lnTo>
                <a:lnTo>
                  <a:pt x="939800" y="1311275"/>
                </a:lnTo>
                <a:lnTo>
                  <a:pt x="742950" y="1311275"/>
                </a:lnTo>
                <a:lnTo>
                  <a:pt x="742950" y="1225550"/>
                </a:lnTo>
                <a:lnTo>
                  <a:pt x="730250" y="1225550"/>
                </a:lnTo>
                <a:lnTo>
                  <a:pt x="730250" y="1162050"/>
                </a:lnTo>
                <a:lnTo>
                  <a:pt x="676275" y="1162050"/>
                </a:lnTo>
                <a:lnTo>
                  <a:pt x="676275" y="1136650"/>
                </a:lnTo>
                <a:lnTo>
                  <a:pt x="628650" y="1139825"/>
                </a:lnTo>
                <a:lnTo>
                  <a:pt x="625475" y="1120775"/>
                </a:lnTo>
                <a:lnTo>
                  <a:pt x="587375" y="1120775"/>
                </a:lnTo>
                <a:lnTo>
                  <a:pt x="587375" y="1085850"/>
                </a:lnTo>
                <a:lnTo>
                  <a:pt x="549275" y="1085850"/>
                </a:lnTo>
                <a:lnTo>
                  <a:pt x="549275" y="1060450"/>
                </a:lnTo>
                <a:lnTo>
                  <a:pt x="523875" y="1060450"/>
                </a:lnTo>
                <a:lnTo>
                  <a:pt x="523875" y="930275"/>
                </a:lnTo>
                <a:lnTo>
                  <a:pt x="504825" y="930275"/>
                </a:lnTo>
                <a:lnTo>
                  <a:pt x="504825" y="863600"/>
                </a:lnTo>
                <a:lnTo>
                  <a:pt x="447675" y="863600"/>
                </a:lnTo>
                <a:lnTo>
                  <a:pt x="447675" y="847725"/>
                </a:lnTo>
                <a:lnTo>
                  <a:pt x="361950" y="847725"/>
                </a:lnTo>
                <a:lnTo>
                  <a:pt x="361950" y="825500"/>
                </a:lnTo>
                <a:lnTo>
                  <a:pt x="317500" y="825500"/>
                </a:lnTo>
                <a:lnTo>
                  <a:pt x="317500" y="762000"/>
                </a:lnTo>
                <a:lnTo>
                  <a:pt x="307975" y="762000"/>
                </a:lnTo>
                <a:lnTo>
                  <a:pt x="304800" y="666750"/>
                </a:lnTo>
                <a:lnTo>
                  <a:pt x="279400" y="628650"/>
                </a:lnTo>
                <a:lnTo>
                  <a:pt x="260350" y="628650"/>
                </a:lnTo>
                <a:lnTo>
                  <a:pt x="260350" y="603250"/>
                </a:lnTo>
                <a:lnTo>
                  <a:pt x="222250" y="603250"/>
                </a:lnTo>
                <a:lnTo>
                  <a:pt x="222250" y="603250"/>
                </a:lnTo>
                <a:lnTo>
                  <a:pt x="203200" y="584200"/>
                </a:lnTo>
                <a:lnTo>
                  <a:pt x="203200" y="536575"/>
                </a:lnTo>
                <a:lnTo>
                  <a:pt x="127000" y="536575"/>
                </a:lnTo>
                <a:lnTo>
                  <a:pt x="127000" y="511175"/>
                </a:lnTo>
                <a:lnTo>
                  <a:pt x="107950" y="511175"/>
                </a:lnTo>
                <a:lnTo>
                  <a:pt x="107950" y="438150"/>
                </a:lnTo>
                <a:lnTo>
                  <a:pt x="98425" y="438150"/>
                </a:lnTo>
                <a:lnTo>
                  <a:pt x="98425" y="107950"/>
                </a:lnTo>
                <a:lnTo>
                  <a:pt x="44450" y="107950"/>
                </a:lnTo>
                <a:lnTo>
                  <a:pt x="44450" y="73025"/>
                </a:lnTo>
                <a:lnTo>
                  <a:pt x="28575" y="73025"/>
                </a:lnTo>
                <a:lnTo>
                  <a:pt x="28575" y="47625"/>
                </a:lnTo>
                <a:lnTo>
                  <a:pt x="19050" y="47625"/>
                </a:lnTo>
                <a:lnTo>
                  <a:pt x="19050" y="19050"/>
                </a:lnTo>
                <a:lnTo>
                  <a:pt x="19050" y="19050"/>
                </a:lnTo>
                <a:lnTo>
                  <a:pt x="0" y="0"/>
                </a:lnTo>
              </a:path>
            </a:pathLst>
          </a:custGeom>
          <a:noFill/>
          <a:ln w="28575">
            <a:solidFill>
              <a:schemeClr val="accent1"/>
            </a:solidFill>
            <a:miter lim="800000"/>
            <a:headEnd/>
            <a:tailEnd/>
          </a:ln>
        </p:spPr>
        <p:txBody>
          <a:bodyPr rtlCol="0" anchor="ctr"/>
          <a:lstStyle/>
          <a:p>
            <a:pPr algn="ctr"/>
            <a:endParaRPr lang="en-US"/>
          </a:p>
        </p:txBody>
      </p:sp>
      <p:grpSp>
        <p:nvGrpSpPr>
          <p:cNvPr id="348" name="Group 347">
            <a:extLst>
              <a:ext uri="{FF2B5EF4-FFF2-40B4-BE49-F238E27FC236}">
                <a16:creationId xmlns:a16="http://schemas.microsoft.com/office/drawing/2014/main" id="{6947A31E-651E-F769-4D5F-2B387A687DEE}"/>
              </a:ext>
            </a:extLst>
          </p:cNvPr>
          <p:cNvGrpSpPr/>
          <p:nvPr/>
        </p:nvGrpSpPr>
        <p:grpSpPr>
          <a:xfrm>
            <a:off x="7340701" y="3302761"/>
            <a:ext cx="2886695" cy="1102231"/>
            <a:chOff x="7340701" y="3302761"/>
            <a:chExt cx="2886695" cy="1102231"/>
          </a:xfrm>
        </p:grpSpPr>
        <p:cxnSp>
          <p:nvCxnSpPr>
            <p:cNvPr id="340" name="Straight Connector 339">
              <a:extLst>
                <a:ext uri="{FF2B5EF4-FFF2-40B4-BE49-F238E27FC236}">
                  <a16:creationId xmlns:a16="http://schemas.microsoft.com/office/drawing/2014/main" id="{382D6555-B075-3242-563C-978161C78415}"/>
                </a:ext>
              </a:extLst>
            </p:cNvPr>
            <p:cNvCxnSpPr>
              <a:cxnSpLocks/>
            </p:cNvCxnSpPr>
            <p:nvPr/>
          </p:nvCxnSpPr>
          <p:spPr bwMode="auto">
            <a:xfrm>
              <a:off x="7340701" y="3302761"/>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C6A01C62-D51A-ECC7-028A-174768B9CDAC}"/>
                </a:ext>
              </a:extLst>
            </p:cNvPr>
            <p:cNvCxnSpPr>
              <a:cxnSpLocks/>
            </p:cNvCxnSpPr>
            <p:nvPr/>
          </p:nvCxnSpPr>
          <p:spPr bwMode="auto">
            <a:xfrm>
              <a:off x="8588761" y="4132115"/>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B39B20CA-A165-B8F5-EF88-1709D1B879DD}"/>
                </a:ext>
              </a:extLst>
            </p:cNvPr>
            <p:cNvCxnSpPr>
              <a:cxnSpLocks/>
            </p:cNvCxnSpPr>
            <p:nvPr/>
          </p:nvCxnSpPr>
          <p:spPr bwMode="auto">
            <a:xfrm>
              <a:off x="8606915" y="4132794"/>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3DDC4DFA-8125-A31C-3AC3-E6C71F362C70}"/>
                </a:ext>
              </a:extLst>
            </p:cNvPr>
            <p:cNvCxnSpPr>
              <a:cxnSpLocks/>
            </p:cNvCxnSpPr>
            <p:nvPr/>
          </p:nvCxnSpPr>
          <p:spPr bwMode="auto">
            <a:xfrm>
              <a:off x="8825990" y="4132794"/>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D9452DEC-7723-526B-0F2F-42544CDFD1A5}"/>
                </a:ext>
              </a:extLst>
            </p:cNvPr>
            <p:cNvCxnSpPr>
              <a:cxnSpLocks/>
            </p:cNvCxnSpPr>
            <p:nvPr/>
          </p:nvCxnSpPr>
          <p:spPr bwMode="auto">
            <a:xfrm>
              <a:off x="8936579" y="4132794"/>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0B4FA334-7AEA-9142-AF1F-7C86BDCB00DE}"/>
                </a:ext>
              </a:extLst>
            </p:cNvPr>
            <p:cNvCxnSpPr>
              <a:cxnSpLocks/>
            </p:cNvCxnSpPr>
            <p:nvPr/>
          </p:nvCxnSpPr>
          <p:spPr bwMode="auto">
            <a:xfrm>
              <a:off x="8905023" y="4132794"/>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B08E60E8-2C1D-E422-1D91-2E8C6EBAA952}"/>
                </a:ext>
              </a:extLst>
            </p:cNvPr>
            <p:cNvCxnSpPr>
              <a:cxnSpLocks/>
            </p:cNvCxnSpPr>
            <p:nvPr/>
          </p:nvCxnSpPr>
          <p:spPr bwMode="auto">
            <a:xfrm>
              <a:off x="9224889" y="4193916"/>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38847071-4E5E-2E47-44E7-AAED76543F47}"/>
                </a:ext>
              </a:extLst>
            </p:cNvPr>
            <p:cNvCxnSpPr>
              <a:cxnSpLocks/>
            </p:cNvCxnSpPr>
            <p:nvPr/>
          </p:nvCxnSpPr>
          <p:spPr bwMode="auto">
            <a:xfrm>
              <a:off x="10227396" y="4332608"/>
              <a:ext cx="0" cy="72384"/>
            </a:xfrm>
            <a:prstGeom prst="line">
              <a:avLst/>
            </a:prstGeom>
            <a:noFill/>
            <a:ln w="28575" cap="flat" cmpd="sng" algn="ctr">
              <a:solidFill>
                <a:schemeClr val="accent1"/>
              </a:solidFill>
              <a:prstDash val="solid"/>
              <a:round/>
              <a:headEnd type="none" w="med" len="med"/>
              <a:tailEnd type="none" w="med" len="med"/>
            </a:ln>
            <a:effectLst/>
          </p:spPr>
        </p:cxnSp>
      </p:grpSp>
      <p:sp>
        <p:nvSpPr>
          <p:cNvPr id="349" name="Freeform: Shape 348">
            <a:extLst>
              <a:ext uri="{FF2B5EF4-FFF2-40B4-BE49-F238E27FC236}">
                <a16:creationId xmlns:a16="http://schemas.microsoft.com/office/drawing/2014/main" id="{CEB827A2-5EFA-7305-BC84-A39DCFCE0145}"/>
              </a:ext>
            </a:extLst>
          </p:cNvPr>
          <p:cNvSpPr/>
          <p:nvPr/>
        </p:nvSpPr>
        <p:spPr bwMode="auto">
          <a:xfrm>
            <a:off x="7013575" y="2727325"/>
            <a:ext cx="4251325" cy="1308100"/>
          </a:xfrm>
          <a:custGeom>
            <a:avLst/>
            <a:gdLst>
              <a:gd name="connsiteX0" fmla="*/ 4251325 w 4251325"/>
              <a:gd name="connsiteY0" fmla="*/ 1308100 h 1308100"/>
              <a:gd name="connsiteX1" fmla="*/ 1371600 w 4251325"/>
              <a:gd name="connsiteY1" fmla="*/ 1308100 h 1308100"/>
              <a:gd name="connsiteX2" fmla="*/ 1371600 w 4251325"/>
              <a:gd name="connsiteY2" fmla="*/ 1282700 h 1308100"/>
              <a:gd name="connsiteX3" fmla="*/ 1279525 w 4251325"/>
              <a:gd name="connsiteY3" fmla="*/ 1282700 h 1308100"/>
              <a:gd name="connsiteX4" fmla="*/ 1279525 w 4251325"/>
              <a:gd name="connsiteY4" fmla="*/ 1244600 h 1308100"/>
              <a:gd name="connsiteX5" fmla="*/ 857250 w 4251325"/>
              <a:gd name="connsiteY5" fmla="*/ 1244600 h 1308100"/>
              <a:gd name="connsiteX6" fmla="*/ 857250 w 4251325"/>
              <a:gd name="connsiteY6" fmla="*/ 1196975 h 1308100"/>
              <a:gd name="connsiteX7" fmla="*/ 841375 w 4251325"/>
              <a:gd name="connsiteY7" fmla="*/ 1196975 h 1308100"/>
              <a:gd name="connsiteX8" fmla="*/ 841375 w 4251325"/>
              <a:gd name="connsiteY8" fmla="*/ 1165225 h 1308100"/>
              <a:gd name="connsiteX9" fmla="*/ 825500 w 4251325"/>
              <a:gd name="connsiteY9" fmla="*/ 1165225 h 1308100"/>
              <a:gd name="connsiteX10" fmla="*/ 825500 w 4251325"/>
              <a:gd name="connsiteY10" fmla="*/ 1133475 h 1308100"/>
              <a:gd name="connsiteX11" fmla="*/ 815975 w 4251325"/>
              <a:gd name="connsiteY11" fmla="*/ 1133475 h 1308100"/>
              <a:gd name="connsiteX12" fmla="*/ 815975 w 4251325"/>
              <a:gd name="connsiteY12" fmla="*/ 1095375 h 1308100"/>
              <a:gd name="connsiteX13" fmla="*/ 654050 w 4251325"/>
              <a:gd name="connsiteY13" fmla="*/ 1095375 h 1308100"/>
              <a:gd name="connsiteX14" fmla="*/ 654050 w 4251325"/>
              <a:gd name="connsiteY14" fmla="*/ 1066800 h 1308100"/>
              <a:gd name="connsiteX15" fmla="*/ 631825 w 4251325"/>
              <a:gd name="connsiteY15" fmla="*/ 1066800 h 1308100"/>
              <a:gd name="connsiteX16" fmla="*/ 631825 w 4251325"/>
              <a:gd name="connsiteY16" fmla="*/ 930275 h 1308100"/>
              <a:gd name="connsiteX17" fmla="*/ 625475 w 4251325"/>
              <a:gd name="connsiteY17" fmla="*/ 930275 h 1308100"/>
              <a:gd name="connsiteX18" fmla="*/ 625475 w 4251325"/>
              <a:gd name="connsiteY18" fmla="*/ 876300 h 1308100"/>
              <a:gd name="connsiteX19" fmla="*/ 603250 w 4251325"/>
              <a:gd name="connsiteY19" fmla="*/ 876300 h 1308100"/>
              <a:gd name="connsiteX20" fmla="*/ 603250 w 4251325"/>
              <a:gd name="connsiteY20" fmla="*/ 841375 h 1308100"/>
              <a:gd name="connsiteX21" fmla="*/ 571500 w 4251325"/>
              <a:gd name="connsiteY21" fmla="*/ 841375 h 1308100"/>
              <a:gd name="connsiteX22" fmla="*/ 571500 w 4251325"/>
              <a:gd name="connsiteY22" fmla="*/ 809625 h 1308100"/>
              <a:gd name="connsiteX23" fmla="*/ 444500 w 4251325"/>
              <a:gd name="connsiteY23" fmla="*/ 809625 h 1308100"/>
              <a:gd name="connsiteX24" fmla="*/ 444500 w 4251325"/>
              <a:gd name="connsiteY24" fmla="*/ 765175 h 1308100"/>
              <a:gd name="connsiteX25" fmla="*/ 425450 w 4251325"/>
              <a:gd name="connsiteY25" fmla="*/ 765175 h 1308100"/>
              <a:gd name="connsiteX26" fmla="*/ 425450 w 4251325"/>
              <a:gd name="connsiteY26" fmla="*/ 669925 h 1308100"/>
              <a:gd name="connsiteX27" fmla="*/ 412750 w 4251325"/>
              <a:gd name="connsiteY27" fmla="*/ 669925 h 1308100"/>
              <a:gd name="connsiteX28" fmla="*/ 412750 w 4251325"/>
              <a:gd name="connsiteY28" fmla="*/ 577850 h 1308100"/>
              <a:gd name="connsiteX29" fmla="*/ 412750 w 4251325"/>
              <a:gd name="connsiteY29" fmla="*/ 514350 h 1308100"/>
              <a:gd name="connsiteX30" fmla="*/ 355600 w 4251325"/>
              <a:gd name="connsiteY30" fmla="*/ 514350 h 1308100"/>
              <a:gd name="connsiteX31" fmla="*/ 355600 w 4251325"/>
              <a:gd name="connsiteY31" fmla="*/ 469900 h 1308100"/>
              <a:gd name="connsiteX32" fmla="*/ 238125 w 4251325"/>
              <a:gd name="connsiteY32" fmla="*/ 469900 h 1308100"/>
              <a:gd name="connsiteX33" fmla="*/ 238125 w 4251325"/>
              <a:gd name="connsiteY33" fmla="*/ 434975 h 1308100"/>
              <a:gd name="connsiteX34" fmla="*/ 209550 w 4251325"/>
              <a:gd name="connsiteY34" fmla="*/ 434975 h 1308100"/>
              <a:gd name="connsiteX35" fmla="*/ 209550 w 4251325"/>
              <a:gd name="connsiteY35" fmla="*/ 123825 h 1308100"/>
              <a:gd name="connsiteX36" fmla="*/ 180975 w 4251325"/>
              <a:gd name="connsiteY36" fmla="*/ 123825 h 1308100"/>
              <a:gd name="connsiteX37" fmla="*/ 180975 w 4251325"/>
              <a:gd name="connsiteY37" fmla="*/ 76200 h 1308100"/>
              <a:gd name="connsiteX38" fmla="*/ 168275 w 4251325"/>
              <a:gd name="connsiteY38" fmla="*/ 76200 h 1308100"/>
              <a:gd name="connsiteX39" fmla="*/ 168275 w 4251325"/>
              <a:gd name="connsiteY39" fmla="*/ 34925 h 1308100"/>
              <a:gd name="connsiteX40" fmla="*/ 152400 w 4251325"/>
              <a:gd name="connsiteY40" fmla="*/ 34925 h 1308100"/>
              <a:gd name="connsiteX41" fmla="*/ 152400 w 4251325"/>
              <a:gd name="connsiteY41" fmla="*/ 0 h 1308100"/>
              <a:gd name="connsiteX42" fmla="*/ 0 w 4251325"/>
              <a:gd name="connsiteY42" fmla="*/ 0 h 1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251325" h="1308100">
                <a:moveTo>
                  <a:pt x="4251325" y="1308100"/>
                </a:moveTo>
                <a:lnTo>
                  <a:pt x="1371600" y="1308100"/>
                </a:lnTo>
                <a:lnTo>
                  <a:pt x="1371600" y="1282700"/>
                </a:lnTo>
                <a:lnTo>
                  <a:pt x="1279525" y="1282700"/>
                </a:lnTo>
                <a:lnTo>
                  <a:pt x="1279525" y="1244600"/>
                </a:lnTo>
                <a:lnTo>
                  <a:pt x="857250" y="1244600"/>
                </a:lnTo>
                <a:lnTo>
                  <a:pt x="857250" y="1196975"/>
                </a:lnTo>
                <a:lnTo>
                  <a:pt x="841375" y="1196975"/>
                </a:lnTo>
                <a:lnTo>
                  <a:pt x="841375" y="1165225"/>
                </a:lnTo>
                <a:lnTo>
                  <a:pt x="825500" y="1165225"/>
                </a:lnTo>
                <a:lnTo>
                  <a:pt x="825500" y="1133475"/>
                </a:lnTo>
                <a:lnTo>
                  <a:pt x="815975" y="1133475"/>
                </a:lnTo>
                <a:lnTo>
                  <a:pt x="815975" y="1095375"/>
                </a:lnTo>
                <a:lnTo>
                  <a:pt x="654050" y="1095375"/>
                </a:lnTo>
                <a:lnTo>
                  <a:pt x="654050" y="1066800"/>
                </a:lnTo>
                <a:lnTo>
                  <a:pt x="631825" y="1066800"/>
                </a:lnTo>
                <a:lnTo>
                  <a:pt x="631825" y="930275"/>
                </a:lnTo>
                <a:lnTo>
                  <a:pt x="625475" y="930275"/>
                </a:lnTo>
                <a:lnTo>
                  <a:pt x="625475" y="876300"/>
                </a:lnTo>
                <a:lnTo>
                  <a:pt x="603250" y="876300"/>
                </a:lnTo>
                <a:lnTo>
                  <a:pt x="603250" y="841375"/>
                </a:lnTo>
                <a:lnTo>
                  <a:pt x="571500" y="841375"/>
                </a:lnTo>
                <a:lnTo>
                  <a:pt x="571500" y="809625"/>
                </a:lnTo>
                <a:lnTo>
                  <a:pt x="444500" y="809625"/>
                </a:lnTo>
                <a:lnTo>
                  <a:pt x="444500" y="765175"/>
                </a:lnTo>
                <a:lnTo>
                  <a:pt x="425450" y="765175"/>
                </a:lnTo>
                <a:lnTo>
                  <a:pt x="425450" y="669925"/>
                </a:lnTo>
                <a:lnTo>
                  <a:pt x="412750" y="669925"/>
                </a:lnTo>
                <a:lnTo>
                  <a:pt x="412750" y="577850"/>
                </a:lnTo>
                <a:lnTo>
                  <a:pt x="412750" y="514350"/>
                </a:lnTo>
                <a:lnTo>
                  <a:pt x="355600" y="514350"/>
                </a:lnTo>
                <a:lnTo>
                  <a:pt x="355600" y="469900"/>
                </a:lnTo>
                <a:lnTo>
                  <a:pt x="238125" y="469900"/>
                </a:lnTo>
                <a:lnTo>
                  <a:pt x="238125" y="434975"/>
                </a:lnTo>
                <a:lnTo>
                  <a:pt x="209550" y="434975"/>
                </a:lnTo>
                <a:lnTo>
                  <a:pt x="209550" y="123825"/>
                </a:lnTo>
                <a:lnTo>
                  <a:pt x="180975" y="123825"/>
                </a:lnTo>
                <a:lnTo>
                  <a:pt x="180975" y="76200"/>
                </a:lnTo>
                <a:lnTo>
                  <a:pt x="168275" y="76200"/>
                </a:lnTo>
                <a:lnTo>
                  <a:pt x="168275" y="34925"/>
                </a:lnTo>
                <a:lnTo>
                  <a:pt x="152400" y="34925"/>
                </a:lnTo>
                <a:lnTo>
                  <a:pt x="152400" y="0"/>
                </a:lnTo>
                <a:lnTo>
                  <a:pt x="0" y="0"/>
                </a:lnTo>
              </a:path>
            </a:pathLst>
          </a:custGeom>
          <a:noFill/>
          <a:ln w="28575">
            <a:solidFill>
              <a:schemeClr val="accent3"/>
            </a:solidFill>
            <a:miter lim="800000"/>
            <a:headEnd/>
            <a:tailEnd/>
          </a:ln>
        </p:spPr>
        <p:txBody>
          <a:bodyPr rtlCol="0" anchor="ctr"/>
          <a:lstStyle/>
          <a:p>
            <a:pPr algn="ctr"/>
            <a:endParaRPr lang="en-US"/>
          </a:p>
        </p:txBody>
      </p:sp>
      <p:grpSp>
        <p:nvGrpSpPr>
          <p:cNvPr id="357" name="Group 356">
            <a:extLst>
              <a:ext uri="{FF2B5EF4-FFF2-40B4-BE49-F238E27FC236}">
                <a16:creationId xmlns:a16="http://schemas.microsoft.com/office/drawing/2014/main" id="{B7360E1B-6779-EFC2-998B-0E400ABEB373}"/>
              </a:ext>
            </a:extLst>
          </p:cNvPr>
          <p:cNvGrpSpPr/>
          <p:nvPr/>
        </p:nvGrpSpPr>
        <p:grpSpPr>
          <a:xfrm>
            <a:off x="8615930" y="4002408"/>
            <a:ext cx="2227282" cy="72384"/>
            <a:chOff x="8615930" y="4002408"/>
            <a:chExt cx="2227282" cy="72384"/>
          </a:xfrm>
        </p:grpSpPr>
        <p:cxnSp>
          <p:nvCxnSpPr>
            <p:cNvPr id="350" name="Straight Connector 349">
              <a:extLst>
                <a:ext uri="{FF2B5EF4-FFF2-40B4-BE49-F238E27FC236}">
                  <a16:creationId xmlns:a16="http://schemas.microsoft.com/office/drawing/2014/main" id="{0843A9EB-399B-2C59-FEA1-F0EA2D6D37A6}"/>
                </a:ext>
              </a:extLst>
            </p:cNvPr>
            <p:cNvCxnSpPr>
              <a:cxnSpLocks/>
            </p:cNvCxnSpPr>
            <p:nvPr/>
          </p:nvCxnSpPr>
          <p:spPr bwMode="auto">
            <a:xfrm>
              <a:off x="8615930" y="4002408"/>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26212412-8B61-2EA1-BCED-EC23B4802757}"/>
                </a:ext>
              </a:extLst>
            </p:cNvPr>
            <p:cNvCxnSpPr>
              <a:cxnSpLocks/>
            </p:cNvCxnSpPr>
            <p:nvPr/>
          </p:nvCxnSpPr>
          <p:spPr bwMode="auto">
            <a:xfrm>
              <a:off x="8936579" y="4002408"/>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53D96A5B-A5A7-7EFB-BB26-567962C9E379}"/>
                </a:ext>
              </a:extLst>
            </p:cNvPr>
            <p:cNvCxnSpPr>
              <a:cxnSpLocks/>
            </p:cNvCxnSpPr>
            <p:nvPr/>
          </p:nvCxnSpPr>
          <p:spPr bwMode="auto">
            <a:xfrm>
              <a:off x="9226281" y="4002408"/>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0328D5FE-B99D-102B-4DDB-829264EED09D}"/>
                </a:ext>
              </a:extLst>
            </p:cNvPr>
            <p:cNvCxnSpPr>
              <a:cxnSpLocks/>
            </p:cNvCxnSpPr>
            <p:nvPr/>
          </p:nvCxnSpPr>
          <p:spPr bwMode="auto">
            <a:xfrm>
              <a:off x="9260954" y="4002408"/>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68E8EBE1-71B8-19D5-2A57-86AEC2AB118F}"/>
                </a:ext>
              </a:extLst>
            </p:cNvPr>
            <p:cNvCxnSpPr>
              <a:cxnSpLocks/>
            </p:cNvCxnSpPr>
            <p:nvPr/>
          </p:nvCxnSpPr>
          <p:spPr bwMode="auto">
            <a:xfrm>
              <a:off x="9864204" y="4002408"/>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F3544D1F-1F94-C9A7-9960-04E7FBB62EC1}"/>
                </a:ext>
              </a:extLst>
            </p:cNvPr>
            <p:cNvCxnSpPr>
              <a:cxnSpLocks/>
            </p:cNvCxnSpPr>
            <p:nvPr/>
          </p:nvCxnSpPr>
          <p:spPr bwMode="auto">
            <a:xfrm>
              <a:off x="9929413" y="4002408"/>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5D3F317A-4184-07F0-55FE-E8AE544C470B}"/>
                </a:ext>
              </a:extLst>
            </p:cNvPr>
            <p:cNvCxnSpPr>
              <a:cxnSpLocks/>
            </p:cNvCxnSpPr>
            <p:nvPr/>
          </p:nvCxnSpPr>
          <p:spPr bwMode="auto">
            <a:xfrm>
              <a:off x="10843212" y="4002408"/>
              <a:ext cx="0" cy="72384"/>
            </a:xfrm>
            <a:prstGeom prst="line">
              <a:avLst/>
            </a:prstGeom>
            <a:noFill/>
            <a:ln w="28575" cap="flat" cmpd="sng" algn="ctr">
              <a:solidFill>
                <a:schemeClr val="accent3"/>
              </a:solidFill>
              <a:prstDash val="solid"/>
              <a:round/>
              <a:headEnd type="none" w="med" len="med"/>
              <a:tailEnd type="none" w="med" len="med"/>
            </a:ln>
            <a:effectLst/>
          </p:spPr>
        </p:cxnSp>
      </p:grpSp>
    </p:spTree>
    <p:extLst>
      <p:ext uri="{BB962C8B-B14F-4D97-AF65-F5344CB8AC3E}">
        <p14:creationId xmlns:p14="http://schemas.microsoft.com/office/powerpoint/2010/main" val="32984112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Long-Term Follow-Up From SIENDO/ENGOT-EN5: PFS Based on Genomic Instability Status</a:t>
            </a:r>
          </a:p>
        </p:txBody>
      </p:sp>
      <p:sp>
        <p:nvSpPr>
          <p:cNvPr id="4" name="Text Box 15">
            <a:extLst>
              <a:ext uri="{FF2B5EF4-FFF2-40B4-BE49-F238E27FC236}">
                <a16:creationId xmlns:a16="http://schemas.microsoft.com/office/drawing/2014/main" id="{2A8E509A-A1C8-BA0B-E5FD-279550F19056}"/>
              </a:ext>
            </a:extLst>
          </p:cNvPr>
          <p:cNvSpPr txBox="1">
            <a:spLocks noChangeArrowheads="1"/>
          </p:cNvSpPr>
          <p:nvPr/>
        </p:nvSpPr>
        <p:spPr bwMode="auto">
          <a:xfrm>
            <a:off x="412751" y="6381774"/>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NCT03555422. Vergote. SGO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2022. Abstr </a:t>
            </a:r>
            <a:r>
              <a:rPr lang="en-US" altLang="en-US" sz="1200" b="0" spc="-10" dirty="0">
                <a:solidFill>
                  <a:srgbClr val="455560"/>
                </a:solidFill>
                <a:latin typeface="Calibri" panose="020F0502020204030204" pitchFamily="34" charset="0"/>
              </a:rPr>
              <a:t>249</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Slomovitz. ASCO 2023. Abstr 427956.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0" name="TextBox 9">
            <a:extLst>
              <a:ext uri="{FF2B5EF4-FFF2-40B4-BE49-F238E27FC236}">
                <a16:creationId xmlns:a16="http://schemas.microsoft.com/office/drawing/2014/main" id="{1299FE7B-A91C-8525-65D7-FDE071820DD4}"/>
              </a:ext>
            </a:extLst>
          </p:cNvPr>
          <p:cNvSpPr txBox="1"/>
          <p:nvPr/>
        </p:nvSpPr>
        <p:spPr bwMode="auto">
          <a:xfrm>
            <a:off x="2255215" y="5508367"/>
            <a:ext cx="2093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Median FU: 27.2 mo</a:t>
            </a:r>
          </a:p>
        </p:txBody>
      </p:sp>
      <p:grpSp>
        <p:nvGrpSpPr>
          <p:cNvPr id="22" name="Group 21">
            <a:extLst>
              <a:ext uri="{FF2B5EF4-FFF2-40B4-BE49-F238E27FC236}">
                <a16:creationId xmlns:a16="http://schemas.microsoft.com/office/drawing/2014/main" id="{AAA3B65F-4B3E-6B7E-AA2A-DBEBEF92FA36}"/>
              </a:ext>
            </a:extLst>
          </p:cNvPr>
          <p:cNvGrpSpPr/>
          <p:nvPr/>
        </p:nvGrpSpPr>
        <p:grpSpPr>
          <a:xfrm>
            <a:off x="3326796" y="2111519"/>
            <a:ext cx="3216232" cy="1218550"/>
            <a:chOff x="3288926" y="1484241"/>
            <a:chExt cx="3216232" cy="1218550"/>
          </a:xfrm>
          <a:solidFill>
            <a:schemeClr val="tx1"/>
          </a:solidFill>
        </p:grpSpPr>
        <p:sp>
          <p:nvSpPr>
            <p:cNvPr id="23" name="TextBox 60">
              <a:extLst>
                <a:ext uri="{FF2B5EF4-FFF2-40B4-BE49-F238E27FC236}">
                  <a16:creationId xmlns:a16="http://schemas.microsoft.com/office/drawing/2014/main" id="{6352C4CD-3E71-46DA-26DE-2C182C209BCA}"/>
                </a:ext>
              </a:extLst>
            </p:cNvPr>
            <p:cNvSpPr txBox="1">
              <a:spLocks noChangeArrowheads="1"/>
            </p:cNvSpPr>
            <p:nvPr/>
          </p:nvSpPr>
          <p:spPr bwMode="auto">
            <a:xfrm>
              <a:off x="3288926" y="1484241"/>
              <a:ext cx="2992764" cy="30777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Median PFS, Mo (95% CI)</a:t>
              </a:r>
            </a:p>
          </p:txBody>
        </p:sp>
        <p:sp>
          <p:nvSpPr>
            <p:cNvPr id="24" name="TextBox 97">
              <a:extLst>
                <a:ext uri="{FF2B5EF4-FFF2-40B4-BE49-F238E27FC236}">
                  <a16:creationId xmlns:a16="http://schemas.microsoft.com/office/drawing/2014/main" id="{A755B29C-1302-197E-EF33-D515198E1BD4}"/>
                </a:ext>
              </a:extLst>
            </p:cNvPr>
            <p:cNvSpPr txBox="1">
              <a:spLocks noChangeArrowheads="1"/>
            </p:cNvSpPr>
            <p:nvPr/>
          </p:nvSpPr>
          <p:spPr bwMode="auto">
            <a:xfrm>
              <a:off x="4153000" y="1737764"/>
              <a:ext cx="976410" cy="5232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Selinexor</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a:t>
              </a:r>
            </a:p>
          </p:txBody>
        </p:sp>
        <p:sp>
          <p:nvSpPr>
            <p:cNvPr id="25" name="TextBox 98">
              <a:extLst>
                <a:ext uri="{FF2B5EF4-FFF2-40B4-BE49-F238E27FC236}">
                  <a16:creationId xmlns:a16="http://schemas.microsoft.com/office/drawing/2014/main" id="{463F989A-C2C4-64C8-F004-9B9D50790512}"/>
                </a:ext>
              </a:extLst>
            </p:cNvPr>
            <p:cNvSpPr txBox="1">
              <a:spLocks noChangeArrowheads="1"/>
            </p:cNvSpPr>
            <p:nvPr/>
          </p:nvSpPr>
          <p:spPr bwMode="auto">
            <a:xfrm>
              <a:off x="4748452" y="1741713"/>
              <a:ext cx="1756706" cy="73866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2">
                      <a:lumMod val="10000"/>
                    </a:schemeClr>
                  </a:solidFill>
                  <a:latin typeface="Calibri" panose="020F0502020204030204" pitchFamily="34" charset="0"/>
                </a:rPr>
                <a:t>NR (20.8-NR)</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2">
                      <a:lumMod val="10000"/>
                    </a:schemeClr>
                  </a:solidFill>
                  <a:latin typeface="Calibri" panose="020F0502020204030204" pitchFamily="34" charset="0"/>
                </a:rPr>
                <a:t>4.9 (2.0-NR</a:t>
              </a: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26" name="TextBox 99">
              <a:extLst>
                <a:ext uri="{FF2B5EF4-FFF2-40B4-BE49-F238E27FC236}">
                  <a16:creationId xmlns:a16="http://schemas.microsoft.com/office/drawing/2014/main" id="{ECADBA73-A75A-7DEC-6E99-0212C1C7B96C}"/>
                </a:ext>
              </a:extLst>
            </p:cNvPr>
            <p:cNvSpPr txBox="1">
              <a:spLocks noChangeArrowheads="1"/>
            </p:cNvSpPr>
            <p:nvPr/>
          </p:nvSpPr>
          <p:spPr bwMode="auto">
            <a:xfrm>
              <a:off x="4164135" y="2179571"/>
              <a:ext cx="1635004" cy="52322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0.32 (0.16-0.66</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a:t>
              </a:r>
              <a:r>
                <a:rPr kumimoji="0" lang="en-US" altLang="x-none" sz="1400" b="0" i="1"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P</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 .0006</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a:t>
              </a: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cxnSp>
          <p:nvCxnSpPr>
            <p:cNvPr id="27" name="Straight Connector 321535">
              <a:extLst>
                <a:ext uri="{FF2B5EF4-FFF2-40B4-BE49-F238E27FC236}">
                  <a16:creationId xmlns:a16="http://schemas.microsoft.com/office/drawing/2014/main" id="{04B3A13B-5D2F-25AA-5A5E-5C7F778D5748}"/>
                </a:ext>
              </a:extLst>
            </p:cNvPr>
            <p:cNvCxnSpPr>
              <a:cxnSpLocks noChangeShapeType="1"/>
            </p:cNvCxnSpPr>
            <p:nvPr/>
          </p:nvCxnSpPr>
          <p:spPr bwMode="auto">
            <a:xfrm>
              <a:off x="3945928" y="1896458"/>
              <a:ext cx="203971" cy="0"/>
            </a:xfrm>
            <a:prstGeom prst="line">
              <a:avLst/>
            </a:prstGeom>
            <a:grpFill/>
            <a:ln w="28575" algn="ctr">
              <a:solidFill>
                <a:schemeClr val="accent1"/>
              </a:solidFill>
              <a:round/>
              <a:headEnd/>
              <a:tailEnd/>
            </a:ln>
          </p:spPr>
        </p:cxnSp>
        <p:cxnSp>
          <p:nvCxnSpPr>
            <p:cNvPr id="28" name="Straight Connector 27">
              <a:extLst>
                <a:ext uri="{FF2B5EF4-FFF2-40B4-BE49-F238E27FC236}">
                  <a16:creationId xmlns:a16="http://schemas.microsoft.com/office/drawing/2014/main" id="{8F24F2C8-3891-5553-BFD8-A14917968578}"/>
                </a:ext>
              </a:extLst>
            </p:cNvPr>
            <p:cNvCxnSpPr/>
            <p:nvPr/>
          </p:nvCxnSpPr>
          <p:spPr bwMode="auto">
            <a:xfrm>
              <a:off x="3945928" y="2119031"/>
              <a:ext cx="203971" cy="0"/>
            </a:xfrm>
            <a:prstGeom prst="line">
              <a:avLst/>
            </a:prstGeom>
            <a:grpFill/>
            <a:ln w="28575" cap="flat" cmpd="sng" algn="ctr">
              <a:solidFill>
                <a:schemeClr val="accent3"/>
              </a:solidFill>
              <a:prstDash val="solid"/>
              <a:round/>
              <a:headEnd type="none" w="med" len="med"/>
              <a:tailEnd type="none" w="med" len="med"/>
            </a:ln>
            <a:effectLst/>
          </p:spPr>
        </p:cxnSp>
      </p:grpSp>
      <p:sp>
        <p:nvSpPr>
          <p:cNvPr id="31" name="TextBox 30">
            <a:extLst>
              <a:ext uri="{FF2B5EF4-FFF2-40B4-BE49-F238E27FC236}">
                <a16:creationId xmlns:a16="http://schemas.microsoft.com/office/drawing/2014/main" id="{4E9BA1F6-3EE9-CD1A-08CD-366E47E1F525}"/>
              </a:ext>
            </a:extLst>
          </p:cNvPr>
          <p:cNvSpPr txBox="1"/>
          <p:nvPr/>
        </p:nvSpPr>
        <p:spPr bwMode="auto">
          <a:xfrm>
            <a:off x="7618020" y="1759694"/>
            <a:ext cx="306214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pPr>
            <a:r>
              <a:rPr lang="en-US" i="1" dirty="0">
                <a:solidFill>
                  <a:schemeClr val="bg1"/>
                </a:solidFill>
                <a:latin typeface="Calibri" panose="020F0502020204030204" pitchFamily="34" charset="0"/>
              </a:rPr>
              <a:t>TP53 </a:t>
            </a:r>
            <a:r>
              <a:rPr lang="en-US" dirty="0">
                <a:solidFill>
                  <a:schemeClr val="bg1"/>
                </a:solidFill>
                <a:latin typeface="Calibri" panose="020F0502020204030204" pitchFamily="34" charset="0"/>
              </a:rPr>
              <a:t>WT/ MSI-H (dMMR)</a:t>
            </a:r>
          </a:p>
        </p:txBody>
      </p:sp>
      <p:sp>
        <p:nvSpPr>
          <p:cNvPr id="32" name="TextBox 31">
            <a:extLst>
              <a:ext uri="{FF2B5EF4-FFF2-40B4-BE49-F238E27FC236}">
                <a16:creationId xmlns:a16="http://schemas.microsoft.com/office/drawing/2014/main" id="{C943F27A-3E67-F1AC-2444-673AE57FA10C}"/>
              </a:ext>
            </a:extLst>
          </p:cNvPr>
          <p:cNvSpPr txBox="1"/>
          <p:nvPr/>
        </p:nvSpPr>
        <p:spPr bwMode="auto">
          <a:xfrm>
            <a:off x="8102170" y="5508367"/>
            <a:ext cx="20938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Median FU: 22.9 mo</a:t>
            </a:r>
          </a:p>
        </p:txBody>
      </p:sp>
      <p:grpSp>
        <p:nvGrpSpPr>
          <p:cNvPr id="34" name="Group 33">
            <a:extLst>
              <a:ext uri="{FF2B5EF4-FFF2-40B4-BE49-F238E27FC236}">
                <a16:creationId xmlns:a16="http://schemas.microsoft.com/office/drawing/2014/main" id="{16663692-88F9-B9CB-2B19-59F1AE64B71E}"/>
              </a:ext>
            </a:extLst>
          </p:cNvPr>
          <p:cNvGrpSpPr/>
          <p:nvPr/>
        </p:nvGrpSpPr>
        <p:grpSpPr>
          <a:xfrm>
            <a:off x="7765612" y="2111519"/>
            <a:ext cx="4210488" cy="1269465"/>
            <a:chOff x="3288926" y="1484241"/>
            <a:chExt cx="3585879" cy="1269465"/>
          </a:xfrm>
        </p:grpSpPr>
        <p:sp>
          <p:nvSpPr>
            <p:cNvPr id="35" name="TextBox 60">
              <a:extLst>
                <a:ext uri="{FF2B5EF4-FFF2-40B4-BE49-F238E27FC236}">
                  <a16:creationId xmlns:a16="http://schemas.microsoft.com/office/drawing/2014/main" id="{E68CD3DD-09E8-C183-A85E-14B1519545C8}"/>
                </a:ext>
              </a:extLst>
            </p:cNvPr>
            <p:cNvSpPr txBox="1">
              <a:spLocks noChangeArrowheads="1"/>
            </p:cNvSpPr>
            <p:nvPr/>
          </p:nvSpPr>
          <p:spPr bwMode="auto">
            <a:xfrm>
              <a:off x="3288926" y="1484241"/>
              <a:ext cx="29927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Median PFS, Mo (95% CI)</a:t>
              </a:r>
            </a:p>
          </p:txBody>
        </p:sp>
        <p:sp>
          <p:nvSpPr>
            <p:cNvPr id="36" name="TextBox 97">
              <a:extLst>
                <a:ext uri="{FF2B5EF4-FFF2-40B4-BE49-F238E27FC236}">
                  <a16:creationId xmlns:a16="http://schemas.microsoft.com/office/drawing/2014/main" id="{052E90D6-83C2-8F47-617D-8D1E0493AC78}"/>
                </a:ext>
              </a:extLst>
            </p:cNvPr>
            <p:cNvSpPr txBox="1">
              <a:spLocks noChangeArrowheads="1"/>
            </p:cNvSpPr>
            <p:nvPr/>
          </p:nvSpPr>
          <p:spPr bwMode="auto">
            <a:xfrm>
              <a:off x="4168804" y="1767241"/>
              <a:ext cx="153553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Selinexor</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a:t>
              </a:r>
            </a:p>
          </p:txBody>
        </p:sp>
        <p:sp>
          <p:nvSpPr>
            <p:cNvPr id="37" name="TextBox 98">
              <a:extLst>
                <a:ext uri="{FF2B5EF4-FFF2-40B4-BE49-F238E27FC236}">
                  <a16:creationId xmlns:a16="http://schemas.microsoft.com/office/drawing/2014/main" id="{C318E443-3E63-2589-8D2F-296EE4741F37}"/>
                </a:ext>
              </a:extLst>
            </p:cNvPr>
            <p:cNvSpPr txBox="1">
              <a:spLocks noChangeArrowheads="1"/>
            </p:cNvSpPr>
            <p:nvPr/>
          </p:nvSpPr>
          <p:spPr bwMode="auto">
            <a:xfrm>
              <a:off x="4738827" y="1741713"/>
              <a:ext cx="175670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13.1 (3.6-NR)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 (1.9-NR)</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38" name="TextBox 99">
              <a:extLst>
                <a:ext uri="{FF2B5EF4-FFF2-40B4-BE49-F238E27FC236}">
                  <a16:creationId xmlns:a16="http://schemas.microsoft.com/office/drawing/2014/main" id="{E782DF8C-4B57-9568-655E-7AA23DA7154A}"/>
                </a:ext>
              </a:extLst>
            </p:cNvPr>
            <p:cNvSpPr txBox="1">
              <a:spLocks noChangeArrowheads="1"/>
            </p:cNvSpPr>
            <p:nvPr/>
          </p:nvSpPr>
          <p:spPr bwMode="auto">
            <a:xfrm>
              <a:off x="4178543" y="2230486"/>
              <a:ext cx="269626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a:t>
              </a:r>
              <a:r>
                <a:rPr lang="en-US" altLang="x-none" sz="1400" b="0" kern="1200" spc="0" noProof="0" dirty="0">
                  <a:solidFill>
                    <a:schemeClr val="bg2">
                      <a:lumMod val="10000"/>
                    </a:schemeClr>
                  </a:solidFill>
                  <a:uLnTx/>
                  <a:uFillTx/>
                  <a:latin typeface="Calibri" panose="020F0502020204030204" pitchFamily="34" charset="0"/>
                  <a:ea typeface="MS PGothic" charset="-128"/>
                </a:rPr>
                <a:t>0.45</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(0.16-1.27; </a:t>
              </a:r>
            </a:p>
            <a:p>
              <a:pPr eaLnBrk="1" hangingPunct="1">
                <a:defRPr/>
              </a:pPr>
              <a:r>
                <a:rPr kumimoji="0" lang="en-US" altLang="x-none" sz="1400" b="0" i="1"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P</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 .0</a:t>
              </a:r>
              <a:r>
                <a:rPr lang="en-US" sz="1400" b="0" dirty="0">
                  <a:solidFill>
                    <a:srgbClr val="000000"/>
                  </a:solidFill>
                  <a:latin typeface="Calibri" panose="020F0502020204030204" pitchFamily="34" charset="0"/>
                  <a:ea typeface="MS PGothic" pitchFamily="34" charset="-128"/>
                </a:rPr>
                <a:t>643</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a:t>
              </a: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cxnSp>
          <p:nvCxnSpPr>
            <p:cNvPr id="39" name="Straight Connector 321535">
              <a:extLst>
                <a:ext uri="{FF2B5EF4-FFF2-40B4-BE49-F238E27FC236}">
                  <a16:creationId xmlns:a16="http://schemas.microsoft.com/office/drawing/2014/main" id="{1B8806B8-8C7B-40A3-A989-BDD1465DFC94}"/>
                </a:ext>
              </a:extLst>
            </p:cNvPr>
            <p:cNvCxnSpPr>
              <a:cxnSpLocks noChangeShapeType="1"/>
            </p:cNvCxnSpPr>
            <p:nvPr/>
          </p:nvCxnSpPr>
          <p:spPr bwMode="auto">
            <a:xfrm>
              <a:off x="3996728" y="1947258"/>
              <a:ext cx="203971"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40" name="Straight Connector 39">
              <a:extLst>
                <a:ext uri="{FF2B5EF4-FFF2-40B4-BE49-F238E27FC236}">
                  <a16:creationId xmlns:a16="http://schemas.microsoft.com/office/drawing/2014/main" id="{101FC735-EEAE-82EC-C1FB-933FFE3DB4CE}"/>
                </a:ext>
              </a:extLst>
            </p:cNvPr>
            <p:cNvCxnSpPr/>
            <p:nvPr/>
          </p:nvCxnSpPr>
          <p:spPr bwMode="auto">
            <a:xfrm>
              <a:off x="3996728" y="2144431"/>
              <a:ext cx="203971" cy="0"/>
            </a:xfrm>
            <a:prstGeom prst="line">
              <a:avLst/>
            </a:prstGeom>
            <a:noFill/>
            <a:ln w="28575" cap="flat" cmpd="sng" algn="ctr">
              <a:solidFill>
                <a:schemeClr val="accent3"/>
              </a:solidFill>
              <a:prstDash val="solid"/>
              <a:round/>
              <a:headEnd type="none" w="med" len="med"/>
              <a:tailEnd type="none" w="med" len="med"/>
            </a:ln>
            <a:effectLst/>
          </p:spPr>
        </p:cxnSp>
      </p:grpSp>
      <p:sp>
        <p:nvSpPr>
          <p:cNvPr id="46" name="TextBox 45">
            <a:extLst>
              <a:ext uri="{FF2B5EF4-FFF2-40B4-BE49-F238E27FC236}">
                <a16:creationId xmlns:a16="http://schemas.microsoft.com/office/drawing/2014/main" id="{5C823668-CA94-914D-8124-D1C0A2F13758}"/>
              </a:ext>
            </a:extLst>
          </p:cNvPr>
          <p:cNvSpPr txBox="1"/>
          <p:nvPr/>
        </p:nvSpPr>
        <p:spPr bwMode="auto">
          <a:xfrm>
            <a:off x="2069619" y="1759694"/>
            <a:ext cx="246503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i="1" dirty="0">
                <a:solidFill>
                  <a:schemeClr val="bg1"/>
                </a:solidFill>
                <a:latin typeface="Calibri" panose="020F0502020204030204" pitchFamily="34" charset="0"/>
              </a:rPr>
              <a:t>TP53 </a:t>
            </a:r>
            <a:r>
              <a:rPr lang="en-US" dirty="0">
                <a:solidFill>
                  <a:schemeClr val="bg1"/>
                </a:solidFill>
                <a:latin typeface="Calibri" panose="020F0502020204030204" pitchFamily="34" charset="0"/>
              </a:rPr>
              <a:t>WT/ MSS(pMMR)</a:t>
            </a:r>
          </a:p>
        </p:txBody>
      </p:sp>
      <p:grpSp>
        <p:nvGrpSpPr>
          <p:cNvPr id="3" name="Group 2">
            <a:extLst>
              <a:ext uri="{FF2B5EF4-FFF2-40B4-BE49-F238E27FC236}">
                <a16:creationId xmlns:a16="http://schemas.microsoft.com/office/drawing/2014/main" id="{6E85349E-46C5-41E0-975B-5CEE149EF066}"/>
              </a:ext>
            </a:extLst>
          </p:cNvPr>
          <p:cNvGrpSpPr/>
          <p:nvPr/>
        </p:nvGrpSpPr>
        <p:grpSpPr>
          <a:xfrm>
            <a:off x="639701" y="2588031"/>
            <a:ext cx="5057501" cy="2396516"/>
            <a:chOff x="639701" y="2588031"/>
            <a:chExt cx="5057501" cy="2396516"/>
          </a:xfrm>
        </p:grpSpPr>
        <p:sp>
          <p:nvSpPr>
            <p:cNvPr id="5" name="TextBox 98">
              <a:extLst>
                <a:ext uri="{FF2B5EF4-FFF2-40B4-BE49-F238E27FC236}">
                  <a16:creationId xmlns:a16="http://schemas.microsoft.com/office/drawing/2014/main" id="{6D57EA49-13F1-A856-A4C4-B9E6E12C7A78}"/>
                </a:ext>
              </a:extLst>
            </p:cNvPr>
            <p:cNvSpPr txBox="1">
              <a:spLocks noChangeArrowheads="1"/>
            </p:cNvSpPr>
            <p:nvPr/>
          </p:nvSpPr>
          <p:spPr bwMode="auto">
            <a:xfrm>
              <a:off x="2577201" y="4676770"/>
              <a:ext cx="1756706" cy="307777"/>
            </a:xfrm>
            <a:prstGeom prst="rect">
              <a:avLst/>
            </a:prstGeom>
            <a:solidFill>
              <a:schemeClr val="tx1"/>
            </a:solidFill>
            <a:ln>
              <a:no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dirty="0">
                  <a:solidFill>
                    <a:schemeClr val="bg2">
                      <a:lumMod val="10000"/>
                    </a:schemeClr>
                  </a:solidFill>
                  <a:latin typeface="Calibri" panose="020F0502020204030204" pitchFamily="34" charset="0"/>
                </a:rPr>
                <a:t>Mo</a:t>
              </a:r>
              <a:endParaRPr kumimoji="0" lang="en-US" sz="1400" i="0" u="none" strike="noStrike" cap="none" normalizeH="0" baseline="0" dirty="0">
                <a:ln>
                  <a:noFill/>
                </a:ln>
                <a:solidFill>
                  <a:schemeClr val="bg2">
                    <a:lumMod val="10000"/>
                  </a:schemeClr>
                </a:solidFill>
                <a:effectLst/>
                <a:latin typeface="Calibri" panose="020F0502020204030204" pitchFamily="34" charset="0"/>
              </a:endParaRPr>
            </a:p>
          </p:txBody>
        </p:sp>
        <p:sp>
          <p:nvSpPr>
            <p:cNvPr id="6" name="TextBox 98">
              <a:extLst>
                <a:ext uri="{FF2B5EF4-FFF2-40B4-BE49-F238E27FC236}">
                  <a16:creationId xmlns:a16="http://schemas.microsoft.com/office/drawing/2014/main" id="{0026983E-6864-FE43-8120-479F7483D74F}"/>
                </a:ext>
              </a:extLst>
            </p:cNvPr>
            <p:cNvSpPr txBox="1">
              <a:spLocks noChangeArrowheads="1"/>
            </p:cNvSpPr>
            <p:nvPr/>
          </p:nvSpPr>
          <p:spPr bwMode="auto">
            <a:xfrm rot="16200000">
              <a:off x="-84763" y="3484297"/>
              <a:ext cx="1756706" cy="307777"/>
            </a:xfrm>
            <a:prstGeom prst="rect">
              <a:avLst/>
            </a:prstGeom>
            <a:solidFill>
              <a:schemeClr val="tx1"/>
            </a:solidFill>
            <a:ln>
              <a:no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dirty="0">
                  <a:solidFill>
                    <a:schemeClr val="bg2">
                      <a:lumMod val="10000"/>
                    </a:schemeClr>
                  </a:solidFill>
                  <a:latin typeface="Calibri" panose="020F0502020204030204" pitchFamily="34" charset="0"/>
                </a:rPr>
                <a:t>PFS Probability</a:t>
              </a:r>
              <a:endParaRPr kumimoji="0" lang="en-US" sz="1400" i="0" u="none" strike="noStrike" cap="none" normalizeH="0" baseline="0" dirty="0">
                <a:ln>
                  <a:noFill/>
                </a:ln>
                <a:solidFill>
                  <a:schemeClr val="bg2">
                    <a:lumMod val="10000"/>
                  </a:schemeClr>
                </a:solidFill>
                <a:effectLst/>
                <a:latin typeface="Calibri" panose="020F0502020204030204" pitchFamily="34" charset="0"/>
              </a:endParaRPr>
            </a:p>
          </p:txBody>
        </p:sp>
        <p:grpSp>
          <p:nvGrpSpPr>
            <p:cNvPr id="7" name="Group 6">
              <a:extLst>
                <a:ext uri="{FF2B5EF4-FFF2-40B4-BE49-F238E27FC236}">
                  <a16:creationId xmlns:a16="http://schemas.microsoft.com/office/drawing/2014/main" id="{496E96C9-4B40-9288-1955-D73DF1BFC6E9}"/>
                </a:ext>
              </a:extLst>
            </p:cNvPr>
            <p:cNvGrpSpPr/>
            <p:nvPr/>
          </p:nvGrpSpPr>
          <p:grpSpPr>
            <a:xfrm>
              <a:off x="817053" y="2588031"/>
              <a:ext cx="503664" cy="2002760"/>
              <a:chOff x="702876" y="2588031"/>
              <a:chExt cx="503664" cy="2002760"/>
            </a:xfrm>
          </p:grpSpPr>
          <p:sp>
            <p:nvSpPr>
              <p:cNvPr id="71" name="TextBox 70">
                <a:extLst>
                  <a:ext uri="{FF2B5EF4-FFF2-40B4-BE49-F238E27FC236}">
                    <a16:creationId xmlns:a16="http://schemas.microsoft.com/office/drawing/2014/main" id="{7F753D64-E100-8884-689F-5023D4322571}"/>
                  </a:ext>
                </a:extLst>
              </p:cNvPr>
              <p:cNvSpPr txBox="1"/>
              <p:nvPr/>
            </p:nvSpPr>
            <p:spPr bwMode="auto">
              <a:xfrm>
                <a:off x="794248" y="2588031"/>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72" name="TextBox 71">
                <a:extLst>
                  <a:ext uri="{FF2B5EF4-FFF2-40B4-BE49-F238E27FC236}">
                    <a16:creationId xmlns:a16="http://schemas.microsoft.com/office/drawing/2014/main" id="{44CC2191-7235-2917-0559-BFA7E5D2853D}"/>
                  </a:ext>
                </a:extLst>
              </p:cNvPr>
              <p:cNvSpPr txBox="1"/>
              <p:nvPr/>
            </p:nvSpPr>
            <p:spPr bwMode="auto">
              <a:xfrm>
                <a:off x="702876" y="3007684"/>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0.75</a:t>
                </a:r>
              </a:p>
            </p:txBody>
          </p:sp>
          <p:sp>
            <p:nvSpPr>
              <p:cNvPr id="73" name="TextBox 72">
                <a:extLst>
                  <a:ext uri="{FF2B5EF4-FFF2-40B4-BE49-F238E27FC236}">
                    <a16:creationId xmlns:a16="http://schemas.microsoft.com/office/drawing/2014/main" id="{40353629-B816-9432-6472-6A2D1F24DC22}"/>
                  </a:ext>
                </a:extLst>
              </p:cNvPr>
              <p:cNvSpPr txBox="1"/>
              <p:nvPr/>
            </p:nvSpPr>
            <p:spPr bwMode="auto">
              <a:xfrm>
                <a:off x="702876" y="3441419"/>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0.50</a:t>
                </a:r>
              </a:p>
            </p:txBody>
          </p:sp>
          <p:sp>
            <p:nvSpPr>
              <p:cNvPr id="74" name="TextBox 73">
                <a:extLst>
                  <a:ext uri="{FF2B5EF4-FFF2-40B4-BE49-F238E27FC236}">
                    <a16:creationId xmlns:a16="http://schemas.microsoft.com/office/drawing/2014/main" id="{F318C10A-58CB-A8DB-E93D-21D6FAD53851}"/>
                  </a:ext>
                </a:extLst>
              </p:cNvPr>
              <p:cNvSpPr txBox="1"/>
              <p:nvPr/>
            </p:nvSpPr>
            <p:spPr bwMode="auto">
              <a:xfrm>
                <a:off x="702876" y="385532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0.25</a:t>
                </a:r>
              </a:p>
            </p:txBody>
          </p:sp>
          <p:sp>
            <p:nvSpPr>
              <p:cNvPr id="75" name="TextBox 74">
                <a:extLst>
                  <a:ext uri="{FF2B5EF4-FFF2-40B4-BE49-F238E27FC236}">
                    <a16:creationId xmlns:a16="http://schemas.microsoft.com/office/drawing/2014/main" id="{8973145C-2CA6-82DE-780C-27C03DB5562B}"/>
                  </a:ext>
                </a:extLst>
              </p:cNvPr>
              <p:cNvSpPr txBox="1"/>
              <p:nvPr/>
            </p:nvSpPr>
            <p:spPr bwMode="auto">
              <a:xfrm>
                <a:off x="930503" y="428301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8" name="Group 7">
              <a:extLst>
                <a:ext uri="{FF2B5EF4-FFF2-40B4-BE49-F238E27FC236}">
                  <a16:creationId xmlns:a16="http://schemas.microsoft.com/office/drawing/2014/main" id="{E85569B7-DF34-EAB3-ED9B-8D875189AA1B}"/>
                </a:ext>
              </a:extLst>
            </p:cNvPr>
            <p:cNvGrpSpPr/>
            <p:nvPr/>
          </p:nvGrpSpPr>
          <p:grpSpPr>
            <a:xfrm>
              <a:off x="1193634" y="4458656"/>
              <a:ext cx="4503568" cy="307777"/>
              <a:chOff x="1193634" y="4499107"/>
              <a:chExt cx="4503568" cy="307777"/>
            </a:xfrm>
          </p:grpSpPr>
          <p:sp>
            <p:nvSpPr>
              <p:cNvPr id="58" name="TextBox 57">
                <a:extLst>
                  <a:ext uri="{FF2B5EF4-FFF2-40B4-BE49-F238E27FC236}">
                    <a16:creationId xmlns:a16="http://schemas.microsoft.com/office/drawing/2014/main" id="{A3794084-E77A-A393-DE7E-941796B49C31}"/>
                  </a:ext>
                </a:extLst>
              </p:cNvPr>
              <p:cNvSpPr txBox="1"/>
              <p:nvPr/>
            </p:nvSpPr>
            <p:spPr bwMode="auto">
              <a:xfrm>
                <a:off x="1193634"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59" name="TextBox 58">
                <a:extLst>
                  <a:ext uri="{FF2B5EF4-FFF2-40B4-BE49-F238E27FC236}">
                    <a16:creationId xmlns:a16="http://schemas.microsoft.com/office/drawing/2014/main" id="{4BF59105-981A-987C-DDAC-98DB1509B04A}"/>
                  </a:ext>
                </a:extLst>
              </p:cNvPr>
              <p:cNvSpPr txBox="1"/>
              <p:nvPr/>
            </p:nvSpPr>
            <p:spPr bwMode="auto">
              <a:xfrm>
                <a:off x="1548284"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60" name="TextBox 59">
                <a:extLst>
                  <a:ext uri="{FF2B5EF4-FFF2-40B4-BE49-F238E27FC236}">
                    <a16:creationId xmlns:a16="http://schemas.microsoft.com/office/drawing/2014/main" id="{E0C29F66-09A5-69AA-3DF4-F5C4994903BF}"/>
                  </a:ext>
                </a:extLst>
              </p:cNvPr>
              <p:cNvSpPr txBox="1"/>
              <p:nvPr/>
            </p:nvSpPr>
            <p:spPr bwMode="auto">
              <a:xfrm>
                <a:off x="1885417"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61" name="TextBox 60">
                <a:extLst>
                  <a:ext uri="{FF2B5EF4-FFF2-40B4-BE49-F238E27FC236}">
                    <a16:creationId xmlns:a16="http://schemas.microsoft.com/office/drawing/2014/main" id="{5ED5B155-9217-9F92-E2AE-E0DA83DF3B95}"/>
                  </a:ext>
                </a:extLst>
              </p:cNvPr>
              <p:cNvSpPr txBox="1"/>
              <p:nvPr/>
            </p:nvSpPr>
            <p:spPr bwMode="auto">
              <a:xfrm>
                <a:off x="2240067"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62" name="TextBox 61">
                <a:extLst>
                  <a:ext uri="{FF2B5EF4-FFF2-40B4-BE49-F238E27FC236}">
                    <a16:creationId xmlns:a16="http://schemas.microsoft.com/office/drawing/2014/main" id="{F009192F-E001-25EF-FDBA-3C3074630302}"/>
                  </a:ext>
                </a:extLst>
              </p:cNvPr>
              <p:cNvSpPr txBox="1"/>
              <p:nvPr/>
            </p:nvSpPr>
            <p:spPr bwMode="auto">
              <a:xfrm>
                <a:off x="254414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63" name="TextBox 62">
                <a:extLst>
                  <a:ext uri="{FF2B5EF4-FFF2-40B4-BE49-F238E27FC236}">
                    <a16:creationId xmlns:a16="http://schemas.microsoft.com/office/drawing/2014/main" id="{35F99358-DCA3-0F38-2110-E9446250B0B5}"/>
                  </a:ext>
                </a:extLst>
              </p:cNvPr>
              <p:cNvSpPr txBox="1"/>
              <p:nvPr/>
            </p:nvSpPr>
            <p:spPr bwMode="auto">
              <a:xfrm>
                <a:off x="289879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64" name="TextBox 63">
                <a:extLst>
                  <a:ext uri="{FF2B5EF4-FFF2-40B4-BE49-F238E27FC236}">
                    <a16:creationId xmlns:a16="http://schemas.microsoft.com/office/drawing/2014/main" id="{C2F8A972-82F0-3F20-D92C-D5C35F101024}"/>
                  </a:ext>
                </a:extLst>
              </p:cNvPr>
              <p:cNvSpPr txBox="1"/>
              <p:nvPr/>
            </p:nvSpPr>
            <p:spPr bwMode="auto">
              <a:xfrm>
                <a:off x="323592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65" name="TextBox 64">
                <a:extLst>
                  <a:ext uri="{FF2B5EF4-FFF2-40B4-BE49-F238E27FC236}">
                    <a16:creationId xmlns:a16="http://schemas.microsoft.com/office/drawing/2014/main" id="{E5A6FEBC-6E80-4AD8-A719-489B3A60D87C}"/>
                  </a:ext>
                </a:extLst>
              </p:cNvPr>
              <p:cNvSpPr txBox="1"/>
              <p:nvPr/>
            </p:nvSpPr>
            <p:spPr bwMode="auto">
              <a:xfrm>
                <a:off x="359057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66" name="TextBox 65">
                <a:extLst>
                  <a:ext uri="{FF2B5EF4-FFF2-40B4-BE49-F238E27FC236}">
                    <a16:creationId xmlns:a16="http://schemas.microsoft.com/office/drawing/2014/main" id="{61CE8008-1919-B370-5848-76406D5AA731}"/>
                  </a:ext>
                </a:extLst>
              </p:cNvPr>
              <p:cNvSpPr txBox="1"/>
              <p:nvPr/>
            </p:nvSpPr>
            <p:spPr bwMode="auto">
              <a:xfrm>
                <a:off x="393218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67" name="TextBox 66">
                <a:extLst>
                  <a:ext uri="{FF2B5EF4-FFF2-40B4-BE49-F238E27FC236}">
                    <a16:creationId xmlns:a16="http://schemas.microsoft.com/office/drawing/2014/main" id="{6B36FA24-E536-DFD5-2BFF-90FCD1CA847A}"/>
                  </a:ext>
                </a:extLst>
              </p:cNvPr>
              <p:cNvSpPr txBox="1"/>
              <p:nvPr/>
            </p:nvSpPr>
            <p:spPr bwMode="auto">
              <a:xfrm>
                <a:off x="428683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68" name="TextBox 67">
                <a:extLst>
                  <a:ext uri="{FF2B5EF4-FFF2-40B4-BE49-F238E27FC236}">
                    <a16:creationId xmlns:a16="http://schemas.microsoft.com/office/drawing/2014/main" id="{0EB155CD-38C0-B075-8625-4B687BA69D5E}"/>
                  </a:ext>
                </a:extLst>
              </p:cNvPr>
              <p:cNvSpPr txBox="1"/>
              <p:nvPr/>
            </p:nvSpPr>
            <p:spPr bwMode="auto">
              <a:xfrm>
                <a:off x="462396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69" name="TextBox 68">
                <a:extLst>
                  <a:ext uri="{FF2B5EF4-FFF2-40B4-BE49-F238E27FC236}">
                    <a16:creationId xmlns:a16="http://schemas.microsoft.com/office/drawing/2014/main" id="{592EC732-90B8-C352-581E-1CE02A2D2871}"/>
                  </a:ext>
                </a:extLst>
              </p:cNvPr>
              <p:cNvSpPr txBox="1"/>
              <p:nvPr/>
            </p:nvSpPr>
            <p:spPr bwMode="auto">
              <a:xfrm>
                <a:off x="497861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70" name="TextBox 69">
                <a:extLst>
                  <a:ext uri="{FF2B5EF4-FFF2-40B4-BE49-F238E27FC236}">
                    <a16:creationId xmlns:a16="http://schemas.microsoft.com/office/drawing/2014/main" id="{822DCD09-82EE-2A42-35BB-2EE188EA209F}"/>
                  </a:ext>
                </a:extLst>
              </p:cNvPr>
              <p:cNvSpPr txBox="1"/>
              <p:nvPr/>
            </p:nvSpPr>
            <p:spPr bwMode="auto">
              <a:xfrm>
                <a:off x="5329794"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grpSp>
        <p:sp>
          <p:nvSpPr>
            <p:cNvPr id="11" name="Freeform: Shape 10">
              <a:extLst>
                <a:ext uri="{FF2B5EF4-FFF2-40B4-BE49-F238E27FC236}">
                  <a16:creationId xmlns:a16="http://schemas.microsoft.com/office/drawing/2014/main" id="{330C574F-44D5-4BA5-E908-D9AFC7A770BE}"/>
                </a:ext>
              </a:extLst>
            </p:cNvPr>
            <p:cNvSpPr/>
            <p:nvPr/>
          </p:nvSpPr>
          <p:spPr bwMode="auto">
            <a:xfrm>
              <a:off x="1330325" y="2683948"/>
              <a:ext cx="4264025" cy="1774708"/>
            </a:xfrm>
            <a:custGeom>
              <a:avLst/>
              <a:gdLst>
                <a:gd name="connsiteX0" fmla="*/ 4257675 w 4257675"/>
                <a:gd name="connsiteY0" fmla="*/ 1638300 h 1638300"/>
                <a:gd name="connsiteX1" fmla="*/ 0 w 4257675"/>
                <a:gd name="connsiteY1" fmla="*/ 1638300 h 1638300"/>
                <a:gd name="connsiteX2" fmla="*/ 0 w 4257675"/>
                <a:gd name="connsiteY2" fmla="*/ 0 h 1638300"/>
                <a:gd name="connsiteX3" fmla="*/ 44450 w 4257675"/>
                <a:gd name="connsiteY3" fmla="*/ 3175 h 1638300"/>
                <a:gd name="connsiteX0" fmla="*/ 4257675 w 4257675"/>
                <a:gd name="connsiteY0" fmla="*/ 1638300 h 1638300"/>
                <a:gd name="connsiteX1" fmla="*/ 0 w 4257675"/>
                <a:gd name="connsiteY1" fmla="*/ 1638300 h 1638300"/>
                <a:gd name="connsiteX2" fmla="*/ 0 w 4257675"/>
                <a:gd name="connsiteY2" fmla="*/ 0 h 1638300"/>
              </a:gdLst>
              <a:ahLst/>
              <a:cxnLst>
                <a:cxn ang="0">
                  <a:pos x="connsiteX0" y="connsiteY0"/>
                </a:cxn>
                <a:cxn ang="0">
                  <a:pos x="connsiteX1" y="connsiteY1"/>
                </a:cxn>
                <a:cxn ang="0">
                  <a:pos x="connsiteX2" y="connsiteY2"/>
                </a:cxn>
              </a:cxnLst>
              <a:rect l="l" t="t" r="r" b="b"/>
              <a:pathLst>
                <a:path w="4257675" h="1638300">
                  <a:moveTo>
                    <a:pt x="4257675" y="1638300"/>
                  </a:moveTo>
                  <a:lnTo>
                    <a:pt x="0" y="1638300"/>
                  </a:lnTo>
                  <a:lnTo>
                    <a:pt x="0" y="0"/>
                  </a:lnTo>
                </a:path>
              </a:pathLst>
            </a:custGeom>
            <a:noFill/>
            <a:ln w="28575">
              <a:solidFill>
                <a:schemeClr val="bg1"/>
              </a:solidFill>
              <a:miter lim="800000"/>
              <a:headEnd/>
              <a:tailEnd/>
            </a:ln>
          </p:spPr>
          <p:txBody>
            <a:bodyPr rtlCol="0" anchor="ctr"/>
            <a:lstStyle/>
            <a:p>
              <a:pPr algn="ctr"/>
              <a:endParaRPr lang="en-US"/>
            </a:p>
          </p:txBody>
        </p:sp>
        <p:grpSp>
          <p:nvGrpSpPr>
            <p:cNvPr id="12" name="Group 11">
              <a:extLst>
                <a:ext uri="{FF2B5EF4-FFF2-40B4-BE49-F238E27FC236}">
                  <a16:creationId xmlns:a16="http://schemas.microsoft.com/office/drawing/2014/main" id="{A77FEEC3-D20B-96C4-6BFE-4DA587DE549D}"/>
                </a:ext>
              </a:extLst>
            </p:cNvPr>
            <p:cNvGrpSpPr/>
            <p:nvPr/>
          </p:nvGrpSpPr>
          <p:grpSpPr>
            <a:xfrm>
              <a:off x="1255738" y="2744156"/>
              <a:ext cx="74588" cy="1714500"/>
              <a:chOff x="851199" y="2744156"/>
              <a:chExt cx="1433933" cy="1714500"/>
            </a:xfrm>
          </p:grpSpPr>
          <p:cxnSp>
            <p:nvCxnSpPr>
              <p:cNvPr id="53" name="Straight Connector 52">
                <a:extLst>
                  <a:ext uri="{FF2B5EF4-FFF2-40B4-BE49-F238E27FC236}">
                    <a16:creationId xmlns:a16="http://schemas.microsoft.com/office/drawing/2014/main" id="{866F4166-A400-7D70-AEF9-1512296F72F2}"/>
                  </a:ext>
                </a:extLst>
              </p:cNvPr>
              <p:cNvCxnSpPr>
                <a:cxnSpLocks/>
              </p:cNvCxnSpPr>
              <p:nvPr/>
            </p:nvCxnSpPr>
            <p:spPr bwMode="auto">
              <a:xfrm>
                <a:off x="851199" y="27441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E04AA011-64B0-A7CC-D4F2-209EA727ED6B}"/>
                  </a:ext>
                </a:extLst>
              </p:cNvPr>
              <p:cNvCxnSpPr>
                <a:cxnSpLocks/>
              </p:cNvCxnSpPr>
              <p:nvPr/>
            </p:nvCxnSpPr>
            <p:spPr bwMode="auto">
              <a:xfrm>
                <a:off x="851199" y="44586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AB2100A0-1FAF-39E2-6773-57D8A195ACE5}"/>
                  </a:ext>
                </a:extLst>
              </p:cNvPr>
              <p:cNvCxnSpPr>
                <a:cxnSpLocks/>
              </p:cNvCxnSpPr>
              <p:nvPr/>
            </p:nvCxnSpPr>
            <p:spPr bwMode="auto">
              <a:xfrm>
                <a:off x="851199" y="403003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879CCA85-0502-EC0F-2B9E-537D32A16E35}"/>
                  </a:ext>
                </a:extLst>
              </p:cNvPr>
              <p:cNvCxnSpPr>
                <a:cxnSpLocks/>
              </p:cNvCxnSpPr>
              <p:nvPr/>
            </p:nvCxnSpPr>
            <p:spPr bwMode="auto">
              <a:xfrm>
                <a:off x="851199" y="360140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227B923C-902D-B679-1E37-FADF39D2B5BE}"/>
                  </a:ext>
                </a:extLst>
              </p:cNvPr>
              <p:cNvCxnSpPr>
                <a:cxnSpLocks/>
              </p:cNvCxnSpPr>
              <p:nvPr/>
            </p:nvCxnSpPr>
            <p:spPr bwMode="auto">
              <a:xfrm>
                <a:off x="851199" y="3172781"/>
                <a:ext cx="1433933" cy="0"/>
              </a:xfrm>
              <a:prstGeom prst="line">
                <a:avLst/>
              </a:prstGeom>
              <a:noFill/>
              <a:ln w="28575" cap="flat" cmpd="sng" algn="ctr">
                <a:solidFill>
                  <a:schemeClr val="bg1"/>
                </a:solidFill>
                <a:prstDash val="solid"/>
                <a:round/>
                <a:headEnd type="none" w="med" len="med"/>
                <a:tailEnd type="none" w="med" len="med"/>
              </a:ln>
              <a:effectLst/>
            </p:spPr>
          </p:cxnSp>
        </p:grpSp>
        <p:grpSp>
          <p:nvGrpSpPr>
            <p:cNvPr id="13" name="Group 12">
              <a:extLst>
                <a:ext uri="{FF2B5EF4-FFF2-40B4-BE49-F238E27FC236}">
                  <a16:creationId xmlns:a16="http://schemas.microsoft.com/office/drawing/2014/main" id="{D881D6E1-C27C-5BC2-DD4A-BA45CAED301B}"/>
                </a:ext>
              </a:extLst>
            </p:cNvPr>
            <p:cNvGrpSpPr/>
            <p:nvPr/>
          </p:nvGrpSpPr>
          <p:grpSpPr>
            <a:xfrm>
              <a:off x="1331746" y="4455801"/>
              <a:ext cx="4178474" cy="78099"/>
              <a:chOff x="1331746" y="4201546"/>
              <a:chExt cx="4178474" cy="509413"/>
            </a:xfrm>
          </p:grpSpPr>
          <p:grpSp>
            <p:nvGrpSpPr>
              <p:cNvPr id="14" name="Group 13">
                <a:extLst>
                  <a:ext uri="{FF2B5EF4-FFF2-40B4-BE49-F238E27FC236}">
                    <a16:creationId xmlns:a16="http://schemas.microsoft.com/office/drawing/2014/main" id="{803FD44E-6ABD-6352-D296-6F7BEFC4DD73}"/>
                  </a:ext>
                </a:extLst>
              </p:cNvPr>
              <p:cNvGrpSpPr/>
              <p:nvPr/>
            </p:nvGrpSpPr>
            <p:grpSpPr>
              <a:xfrm rot="5400000">
                <a:off x="1773242" y="3760051"/>
                <a:ext cx="509412" cy="1392404"/>
                <a:chOff x="851199" y="2744156"/>
                <a:chExt cx="1433933" cy="1714500"/>
              </a:xfrm>
            </p:grpSpPr>
            <p:cxnSp>
              <p:nvCxnSpPr>
                <p:cNvPr id="47" name="Straight Connector 46">
                  <a:extLst>
                    <a:ext uri="{FF2B5EF4-FFF2-40B4-BE49-F238E27FC236}">
                      <a16:creationId xmlns:a16="http://schemas.microsoft.com/office/drawing/2014/main" id="{B1187729-5E37-B4CA-FD89-4A21EDB3B04F}"/>
                    </a:ext>
                  </a:extLst>
                </p:cNvPr>
                <p:cNvCxnSpPr>
                  <a:cxnSpLocks/>
                </p:cNvCxnSpPr>
                <p:nvPr/>
              </p:nvCxnSpPr>
              <p:spPr bwMode="auto">
                <a:xfrm>
                  <a:off x="851199" y="27441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9BDBB871-285A-3ED1-30BB-CC5FF72DFE4B}"/>
                    </a:ext>
                  </a:extLst>
                </p:cNvPr>
                <p:cNvCxnSpPr>
                  <a:cxnSpLocks/>
                </p:cNvCxnSpPr>
                <p:nvPr/>
              </p:nvCxnSpPr>
              <p:spPr bwMode="auto">
                <a:xfrm>
                  <a:off x="851199" y="44586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6C263FBC-B514-9DAD-2547-5FCAB964585C}"/>
                    </a:ext>
                  </a:extLst>
                </p:cNvPr>
                <p:cNvCxnSpPr>
                  <a:cxnSpLocks/>
                </p:cNvCxnSpPr>
                <p:nvPr/>
              </p:nvCxnSpPr>
              <p:spPr bwMode="auto">
                <a:xfrm>
                  <a:off x="851199" y="403003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8EB3EBB0-40C6-4DD2-E3A6-85544474DE7A}"/>
                    </a:ext>
                  </a:extLst>
                </p:cNvPr>
                <p:cNvCxnSpPr>
                  <a:cxnSpLocks/>
                </p:cNvCxnSpPr>
                <p:nvPr/>
              </p:nvCxnSpPr>
              <p:spPr bwMode="auto">
                <a:xfrm>
                  <a:off x="851199" y="360140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D1392EBC-C4D7-5A3E-9D86-DB5FE0AE3657}"/>
                    </a:ext>
                  </a:extLst>
                </p:cNvPr>
                <p:cNvCxnSpPr>
                  <a:cxnSpLocks/>
                </p:cNvCxnSpPr>
                <p:nvPr/>
              </p:nvCxnSpPr>
              <p:spPr bwMode="auto">
                <a:xfrm>
                  <a:off x="851199" y="3172781"/>
                  <a:ext cx="1433933" cy="0"/>
                </a:xfrm>
                <a:prstGeom prst="line">
                  <a:avLst/>
                </a:prstGeom>
                <a:noFill/>
                <a:ln w="28575" cap="flat" cmpd="sng" algn="ctr">
                  <a:solidFill>
                    <a:schemeClr val="bg1"/>
                  </a:solidFill>
                  <a:prstDash val="solid"/>
                  <a:round/>
                  <a:headEnd type="none" w="med" len="med"/>
                  <a:tailEnd type="none" w="med" len="med"/>
                </a:ln>
                <a:effectLst/>
              </p:spPr>
            </p:cxnSp>
          </p:grpSp>
          <p:grpSp>
            <p:nvGrpSpPr>
              <p:cNvPr id="15" name="Group 14">
                <a:extLst>
                  <a:ext uri="{FF2B5EF4-FFF2-40B4-BE49-F238E27FC236}">
                    <a16:creationId xmlns:a16="http://schemas.microsoft.com/office/drawing/2014/main" id="{17BF15A9-C58A-C2AD-6A66-6064402AE549}"/>
                  </a:ext>
                </a:extLst>
              </p:cNvPr>
              <p:cNvGrpSpPr/>
              <p:nvPr/>
            </p:nvGrpSpPr>
            <p:grpSpPr>
              <a:xfrm rot="5400000">
                <a:off x="4036393" y="3237130"/>
                <a:ext cx="509412" cy="2438243"/>
                <a:chOff x="851197" y="1456390"/>
                <a:chExt cx="1433937" cy="3002266"/>
              </a:xfrm>
            </p:grpSpPr>
            <p:cxnSp>
              <p:nvCxnSpPr>
                <p:cNvPr id="16" name="Straight Connector 15">
                  <a:extLst>
                    <a:ext uri="{FF2B5EF4-FFF2-40B4-BE49-F238E27FC236}">
                      <a16:creationId xmlns:a16="http://schemas.microsoft.com/office/drawing/2014/main" id="{075D9F4D-EFC6-1FA4-0DBE-B255E0B7ADB2}"/>
                    </a:ext>
                  </a:extLst>
                </p:cNvPr>
                <p:cNvCxnSpPr>
                  <a:cxnSpLocks/>
                </p:cNvCxnSpPr>
                <p:nvPr/>
              </p:nvCxnSpPr>
              <p:spPr bwMode="auto">
                <a:xfrm>
                  <a:off x="851199" y="27441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84787A0D-8642-07A1-A450-13EEB3DB7988}"/>
                    </a:ext>
                  </a:extLst>
                </p:cNvPr>
                <p:cNvCxnSpPr>
                  <a:cxnSpLocks/>
                </p:cNvCxnSpPr>
                <p:nvPr/>
              </p:nvCxnSpPr>
              <p:spPr bwMode="auto">
                <a:xfrm>
                  <a:off x="851199" y="44586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5632666B-EF5F-2888-EFEA-4A649EA61059}"/>
                    </a:ext>
                  </a:extLst>
                </p:cNvPr>
                <p:cNvCxnSpPr>
                  <a:cxnSpLocks/>
                </p:cNvCxnSpPr>
                <p:nvPr/>
              </p:nvCxnSpPr>
              <p:spPr bwMode="auto">
                <a:xfrm>
                  <a:off x="851199" y="403003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88F7CFE5-4E22-9EEA-246E-F27B73E8B2F6}"/>
                    </a:ext>
                  </a:extLst>
                </p:cNvPr>
                <p:cNvCxnSpPr>
                  <a:cxnSpLocks/>
                </p:cNvCxnSpPr>
                <p:nvPr/>
              </p:nvCxnSpPr>
              <p:spPr bwMode="auto">
                <a:xfrm>
                  <a:off x="851199" y="360140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46B48E66-2513-58E2-C673-D814DCF73A24}"/>
                    </a:ext>
                  </a:extLst>
                </p:cNvPr>
                <p:cNvCxnSpPr>
                  <a:cxnSpLocks/>
                </p:cNvCxnSpPr>
                <p:nvPr/>
              </p:nvCxnSpPr>
              <p:spPr bwMode="auto">
                <a:xfrm>
                  <a:off x="851199" y="317278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11F94C2F-BEA8-5328-047F-FE036230FF82}"/>
                    </a:ext>
                  </a:extLst>
                </p:cNvPr>
                <p:cNvCxnSpPr>
                  <a:cxnSpLocks/>
                </p:cNvCxnSpPr>
                <p:nvPr/>
              </p:nvCxnSpPr>
              <p:spPr bwMode="auto">
                <a:xfrm>
                  <a:off x="851202" y="1456390"/>
                  <a:ext cx="1433932"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80255A69-6326-A407-5A4A-1B21E43D80AD}"/>
                    </a:ext>
                  </a:extLst>
                </p:cNvPr>
                <p:cNvCxnSpPr>
                  <a:cxnSpLocks/>
                </p:cNvCxnSpPr>
                <p:nvPr/>
              </p:nvCxnSpPr>
              <p:spPr bwMode="auto">
                <a:xfrm>
                  <a:off x="851198" y="2313639"/>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C10DF845-5655-BC31-1094-C24FBDFAA0C1}"/>
                    </a:ext>
                  </a:extLst>
                </p:cNvPr>
                <p:cNvCxnSpPr>
                  <a:cxnSpLocks/>
                </p:cNvCxnSpPr>
                <p:nvPr/>
              </p:nvCxnSpPr>
              <p:spPr bwMode="auto">
                <a:xfrm>
                  <a:off x="851197" y="1885014"/>
                  <a:ext cx="1433936" cy="0"/>
                </a:xfrm>
                <a:prstGeom prst="line">
                  <a:avLst/>
                </a:prstGeom>
                <a:noFill/>
                <a:ln w="28575" cap="flat" cmpd="sng" algn="ctr">
                  <a:solidFill>
                    <a:schemeClr val="bg1"/>
                  </a:solidFill>
                  <a:prstDash val="solid"/>
                  <a:round/>
                  <a:headEnd type="none" w="med" len="med"/>
                  <a:tailEnd type="none" w="med" len="med"/>
                </a:ln>
                <a:effectLst/>
              </p:spPr>
            </p:cxnSp>
          </p:grpSp>
        </p:grpSp>
      </p:grpSp>
      <p:grpSp>
        <p:nvGrpSpPr>
          <p:cNvPr id="76" name="Group 75">
            <a:extLst>
              <a:ext uri="{FF2B5EF4-FFF2-40B4-BE49-F238E27FC236}">
                <a16:creationId xmlns:a16="http://schemas.microsoft.com/office/drawing/2014/main" id="{73E13F8F-31A2-4102-170B-288574738668}"/>
              </a:ext>
            </a:extLst>
          </p:cNvPr>
          <p:cNvGrpSpPr/>
          <p:nvPr/>
        </p:nvGrpSpPr>
        <p:grpSpPr>
          <a:xfrm>
            <a:off x="362410" y="4760517"/>
            <a:ext cx="5301107" cy="649798"/>
            <a:chOff x="343998" y="4773353"/>
            <a:chExt cx="5301107" cy="649798"/>
          </a:xfrm>
        </p:grpSpPr>
        <p:grpSp>
          <p:nvGrpSpPr>
            <p:cNvPr id="77" name="Group 76">
              <a:extLst>
                <a:ext uri="{FF2B5EF4-FFF2-40B4-BE49-F238E27FC236}">
                  <a16:creationId xmlns:a16="http://schemas.microsoft.com/office/drawing/2014/main" id="{F8DD077D-4922-DCA4-8B87-B1E82A6490C9}"/>
                </a:ext>
              </a:extLst>
            </p:cNvPr>
            <p:cNvGrpSpPr/>
            <p:nvPr/>
          </p:nvGrpSpPr>
          <p:grpSpPr>
            <a:xfrm>
              <a:off x="1160773" y="4961486"/>
              <a:ext cx="4484332" cy="461665"/>
              <a:chOff x="1160773" y="4499107"/>
              <a:chExt cx="4484332" cy="461665"/>
            </a:xfrm>
          </p:grpSpPr>
          <p:sp>
            <p:nvSpPr>
              <p:cNvPr id="79" name="TextBox 78">
                <a:extLst>
                  <a:ext uri="{FF2B5EF4-FFF2-40B4-BE49-F238E27FC236}">
                    <a16:creationId xmlns:a16="http://schemas.microsoft.com/office/drawing/2014/main" id="{E13CFE31-4D19-8D0A-CD1B-5B15D33E8408}"/>
                  </a:ext>
                </a:extLst>
              </p:cNvPr>
              <p:cNvSpPr txBox="1"/>
              <p:nvPr/>
            </p:nvSpPr>
            <p:spPr bwMode="auto">
              <a:xfrm>
                <a:off x="1160773"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47</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23</a:t>
                </a:r>
              </a:p>
            </p:txBody>
          </p:sp>
          <p:sp>
            <p:nvSpPr>
              <p:cNvPr id="80" name="TextBox 79">
                <a:extLst>
                  <a:ext uri="{FF2B5EF4-FFF2-40B4-BE49-F238E27FC236}">
                    <a16:creationId xmlns:a16="http://schemas.microsoft.com/office/drawing/2014/main" id="{4281997B-3EA1-226C-68D0-03717871E5F3}"/>
                  </a:ext>
                </a:extLst>
              </p:cNvPr>
              <p:cNvSpPr txBox="1"/>
              <p:nvPr/>
            </p:nvSpPr>
            <p:spPr bwMode="auto">
              <a:xfrm>
                <a:off x="1515423"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42</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14</a:t>
                </a:r>
              </a:p>
            </p:txBody>
          </p:sp>
          <p:sp>
            <p:nvSpPr>
              <p:cNvPr id="81" name="TextBox 80">
                <a:extLst>
                  <a:ext uri="{FF2B5EF4-FFF2-40B4-BE49-F238E27FC236}">
                    <a16:creationId xmlns:a16="http://schemas.microsoft.com/office/drawing/2014/main" id="{B078E4A6-B0C9-90AE-5982-DCBA980F950D}"/>
                  </a:ext>
                </a:extLst>
              </p:cNvPr>
              <p:cNvSpPr txBox="1"/>
              <p:nvPr/>
            </p:nvSpPr>
            <p:spPr bwMode="auto">
              <a:xfrm>
                <a:off x="185255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36</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10</a:t>
                </a:r>
              </a:p>
            </p:txBody>
          </p:sp>
          <p:sp>
            <p:nvSpPr>
              <p:cNvPr id="82" name="TextBox 81">
                <a:extLst>
                  <a:ext uri="{FF2B5EF4-FFF2-40B4-BE49-F238E27FC236}">
                    <a16:creationId xmlns:a16="http://schemas.microsoft.com/office/drawing/2014/main" id="{F181616D-21C6-C45E-FECA-73668D25653C}"/>
                  </a:ext>
                </a:extLst>
              </p:cNvPr>
              <p:cNvSpPr txBox="1"/>
              <p:nvPr/>
            </p:nvSpPr>
            <p:spPr bwMode="auto">
              <a:xfrm>
                <a:off x="220720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36</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10</a:t>
                </a:r>
              </a:p>
            </p:txBody>
          </p:sp>
          <p:sp>
            <p:nvSpPr>
              <p:cNvPr id="83" name="TextBox 82">
                <a:extLst>
                  <a:ext uri="{FF2B5EF4-FFF2-40B4-BE49-F238E27FC236}">
                    <a16:creationId xmlns:a16="http://schemas.microsoft.com/office/drawing/2014/main" id="{002277A2-7564-548F-2601-2DA9339FC079}"/>
                  </a:ext>
                </a:extLst>
              </p:cNvPr>
              <p:cNvSpPr txBox="1"/>
              <p:nvPr/>
            </p:nvSpPr>
            <p:spPr bwMode="auto">
              <a:xfrm>
                <a:off x="255696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32</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8</a:t>
                </a:r>
              </a:p>
            </p:txBody>
          </p:sp>
          <p:sp>
            <p:nvSpPr>
              <p:cNvPr id="84" name="TextBox 83">
                <a:extLst>
                  <a:ext uri="{FF2B5EF4-FFF2-40B4-BE49-F238E27FC236}">
                    <a16:creationId xmlns:a16="http://schemas.microsoft.com/office/drawing/2014/main" id="{E684D556-EE58-28F1-8007-35AC636237ED}"/>
                  </a:ext>
                </a:extLst>
              </p:cNvPr>
              <p:cNvSpPr txBox="1"/>
              <p:nvPr/>
            </p:nvSpPr>
            <p:spPr bwMode="auto">
              <a:xfrm>
                <a:off x="291161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27</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7</a:t>
                </a:r>
              </a:p>
            </p:txBody>
          </p:sp>
          <p:sp>
            <p:nvSpPr>
              <p:cNvPr id="85" name="TextBox 84">
                <a:extLst>
                  <a:ext uri="{FF2B5EF4-FFF2-40B4-BE49-F238E27FC236}">
                    <a16:creationId xmlns:a16="http://schemas.microsoft.com/office/drawing/2014/main" id="{CE0F238C-2E63-F5C6-6041-5826A39AE65D}"/>
                  </a:ext>
                </a:extLst>
              </p:cNvPr>
              <p:cNvSpPr txBox="1"/>
              <p:nvPr/>
            </p:nvSpPr>
            <p:spPr bwMode="auto">
              <a:xfrm>
                <a:off x="3248749"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21</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6</a:t>
                </a:r>
              </a:p>
            </p:txBody>
          </p:sp>
          <p:sp>
            <p:nvSpPr>
              <p:cNvPr id="86" name="TextBox 85">
                <a:extLst>
                  <a:ext uri="{FF2B5EF4-FFF2-40B4-BE49-F238E27FC236}">
                    <a16:creationId xmlns:a16="http://schemas.microsoft.com/office/drawing/2014/main" id="{D584B63D-6D67-C292-0FCA-E23020703402}"/>
                  </a:ext>
                </a:extLst>
              </p:cNvPr>
              <p:cNvSpPr txBox="1"/>
              <p:nvPr/>
            </p:nvSpPr>
            <p:spPr bwMode="auto">
              <a:xfrm>
                <a:off x="3603399"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15</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5</a:t>
                </a:r>
              </a:p>
            </p:txBody>
          </p:sp>
          <p:sp>
            <p:nvSpPr>
              <p:cNvPr id="87" name="TextBox 86">
                <a:extLst>
                  <a:ext uri="{FF2B5EF4-FFF2-40B4-BE49-F238E27FC236}">
                    <a16:creationId xmlns:a16="http://schemas.microsoft.com/office/drawing/2014/main" id="{CAB7DA49-E7B8-2949-17F6-6CC7156005F8}"/>
                  </a:ext>
                </a:extLst>
              </p:cNvPr>
              <p:cNvSpPr txBox="1"/>
              <p:nvPr/>
            </p:nvSpPr>
            <p:spPr bwMode="auto">
              <a:xfrm>
                <a:off x="394500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13</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4</a:t>
                </a:r>
              </a:p>
            </p:txBody>
          </p:sp>
          <p:sp>
            <p:nvSpPr>
              <p:cNvPr id="88" name="TextBox 87">
                <a:extLst>
                  <a:ext uri="{FF2B5EF4-FFF2-40B4-BE49-F238E27FC236}">
                    <a16:creationId xmlns:a16="http://schemas.microsoft.com/office/drawing/2014/main" id="{B3BE94A0-2ECB-14EC-ECCC-264943AA5263}"/>
                  </a:ext>
                </a:extLst>
              </p:cNvPr>
              <p:cNvSpPr txBox="1"/>
              <p:nvPr/>
            </p:nvSpPr>
            <p:spPr bwMode="auto">
              <a:xfrm>
                <a:off x="429965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10</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4</a:t>
                </a:r>
              </a:p>
            </p:txBody>
          </p:sp>
          <p:sp>
            <p:nvSpPr>
              <p:cNvPr id="89" name="TextBox 88">
                <a:extLst>
                  <a:ext uri="{FF2B5EF4-FFF2-40B4-BE49-F238E27FC236}">
                    <a16:creationId xmlns:a16="http://schemas.microsoft.com/office/drawing/2014/main" id="{2A73D32D-6869-38EE-E61C-F5D1917C3945}"/>
                  </a:ext>
                </a:extLst>
              </p:cNvPr>
              <p:cNvSpPr txBox="1"/>
              <p:nvPr/>
            </p:nvSpPr>
            <p:spPr bwMode="auto">
              <a:xfrm>
                <a:off x="4676062"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5</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p:txBody>
          </p:sp>
          <p:sp>
            <p:nvSpPr>
              <p:cNvPr id="90" name="TextBox 89">
                <a:extLst>
                  <a:ext uri="{FF2B5EF4-FFF2-40B4-BE49-F238E27FC236}">
                    <a16:creationId xmlns:a16="http://schemas.microsoft.com/office/drawing/2014/main" id="{0508E318-C275-2D78-17A2-18F3CC2172A0}"/>
                  </a:ext>
                </a:extLst>
              </p:cNvPr>
              <p:cNvSpPr txBox="1"/>
              <p:nvPr/>
            </p:nvSpPr>
            <p:spPr bwMode="auto">
              <a:xfrm>
                <a:off x="5030712"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5</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p:txBody>
          </p:sp>
          <p:sp>
            <p:nvSpPr>
              <p:cNvPr id="91" name="TextBox 90">
                <a:extLst>
                  <a:ext uri="{FF2B5EF4-FFF2-40B4-BE49-F238E27FC236}">
                    <a16:creationId xmlns:a16="http://schemas.microsoft.com/office/drawing/2014/main" id="{FCD66BC4-029F-46AB-DE8E-7D6E8757C011}"/>
                  </a:ext>
                </a:extLst>
              </p:cNvPr>
              <p:cNvSpPr txBox="1"/>
              <p:nvPr/>
            </p:nvSpPr>
            <p:spPr bwMode="auto">
              <a:xfrm>
                <a:off x="5381891"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a:t>
                </a:r>
              </a:p>
            </p:txBody>
          </p:sp>
        </p:grpSp>
        <p:sp>
          <p:nvSpPr>
            <p:cNvPr id="78" name="TextBox 77">
              <a:extLst>
                <a:ext uri="{FF2B5EF4-FFF2-40B4-BE49-F238E27FC236}">
                  <a16:creationId xmlns:a16="http://schemas.microsoft.com/office/drawing/2014/main" id="{28B4D991-DB58-C6BC-9BF8-234F16A018F3}"/>
                </a:ext>
              </a:extLst>
            </p:cNvPr>
            <p:cNvSpPr txBox="1"/>
            <p:nvPr/>
          </p:nvSpPr>
          <p:spPr bwMode="auto">
            <a:xfrm>
              <a:off x="343998" y="4773353"/>
              <a:ext cx="90597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No. at Risk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200" i="0" u="none" strike="noStrike" kern="1200" cap="none" spc="0" normalizeH="0" baseline="0" noProof="0" dirty="0">
                  <a:ln>
                    <a:noFill/>
                  </a:ln>
                  <a:solidFill>
                    <a:schemeClr val="accent1"/>
                  </a:solidFill>
                  <a:effectLst/>
                  <a:uLnTx/>
                  <a:uFillTx/>
                  <a:latin typeface="Calibri" panose="020F0502020204030204" pitchFamily="34" charset="0"/>
                  <a:ea typeface="MS PGothic" pitchFamily="34" charset="-128"/>
                  <a:cs typeface="Arial" pitchFamily="34" charset="0"/>
                </a:rPr>
                <a:t>Selinexor</a:t>
              </a:r>
              <a:endParaRPr kumimoji="0" lang="de-DE" altLang="x-none" sz="1200" i="0" u="none" strike="noStrike" kern="1200" cap="none" spc="0" normalizeH="0" baseline="0" noProof="0" dirty="0">
                <a:ln>
                  <a:noFill/>
                </a:ln>
                <a:solidFill>
                  <a:schemeClr val="accent1"/>
                </a:solidFill>
                <a:effectLst/>
                <a:uLnTx/>
                <a:uFillTx/>
                <a:latin typeface="Calibri" panose="020F0502020204030204" pitchFamily="34" charset="0"/>
                <a:ea typeface="MS PGothic" charset="-128"/>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i="0" u="none" strike="noStrike" kern="1200" cap="none" spc="0" normalizeH="0" baseline="0" noProof="0" dirty="0">
                  <a:ln>
                    <a:noFill/>
                  </a:ln>
                  <a:solidFill>
                    <a:schemeClr val="accent3"/>
                  </a:solidFill>
                  <a:effectLst/>
                  <a:uLnTx/>
                  <a:uFillTx/>
                  <a:latin typeface="Calibri" panose="020F0502020204030204" pitchFamily="34" charset="0"/>
                  <a:ea typeface="MS PGothic" pitchFamily="34" charset="-128"/>
                  <a:cs typeface="Arial" pitchFamily="34" charset="0"/>
                </a:rPr>
                <a:t>Placebo</a:t>
              </a:r>
            </a:p>
          </p:txBody>
        </p:sp>
      </p:grpSp>
      <p:grpSp>
        <p:nvGrpSpPr>
          <p:cNvPr id="92" name="Group 91">
            <a:extLst>
              <a:ext uri="{FF2B5EF4-FFF2-40B4-BE49-F238E27FC236}">
                <a16:creationId xmlns:a16="http://schemas.microsoft.com/office/drawing/2014/main" id="{4275853B-683C-C1B4-87DB-27A375BAF6A2}"/>
              </a:ext>
            </a:extLst>
          </p:cNvPr>
          <p:cNvGrpSpPr/>
          <p:nvPr/>
        </p:nvGrpSpPr>
        <p:grpSpPr>
          <a:xfrm>
            <a:off x="6310080" y="2588031"/>
            <a:ext cx="5057501" cy="2396516"/>
            <a:chOff x="639701" y="2588031"/>
            <a:chExt cx="5057501" cy="2396516"/>
          </a:xfrm>
        </p:grpSpPr>
        <p:sp>
          <p:nvSpPr>
            <p:cNvPr id="93" name="TextBox 98">
              <a:extLst>
                <a:ext uri="{FF2B5EF4-FFF2-40B4-BE49-F238E27FC236}">
                  <a16:creationId xmlns:a16="http://schemas.microsoft.com/office/drawing/2014/main" id="{97A9E842-11A0-E9B0-0561-8B3CE4792EC2}"/>
                </a:ext>
              </a:extLst>
            </p:cNvPr>
            <p:cNvSpPr txBox="1">
              <a:spLocks noChangeArrowheads="1"/>
            </p:cNvSpPr>
            <p:nvPr/>
          </p:nvSpPr>
          <p:spPr bwMode="auto">
            <a:xfrm>
              <a:off x="2577201" y="4676770"/>
              <a:ext cx="1756706" cy="307777"/>
            </a:xfrm>
            <a:prstGeom prst="rect">
              <a:avLst/>
            </a:prstGeom>
            <a:solidFill>
              <a:schemeClr val="tx1"/>
            </a:solidFill>
            <a:ln>
              <a:no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dirty="0">
                  <a:solidFill>
                    <a:schemeClr val="bg2">
                      <a:lumMod val="10000"/>
                    </a:schemeClr>
                  </a:solidFill>
                  <a:latin typeface="Calibri" panose="020F0502020204030204" pitchFamily="34" charset="0"/>
                </a:rPr>
                <a:t>Mo</a:t>
              </a:r>
              <a:endParaRPr kumimoji="0" lang="en-US" sz="1400" i="0" u="none" strike="noStrike" cap="none" normalizeH="0" baseline="0" dirty="0">
                <a:ln>
                  <a:noFill/>
                </a:ln>
                <a:solidFill>
                  <a:schemeClr val="bg2">
                    <a:lumMod val="10000"/>
                  </a:schemeClr>
                </a:solidFill>
                <a:effectLst/>
                <a:latin typeface="Calibri" panose="020F0502020204030204" pitchFamily="34" charset="0"/>
              </a:endParaRPr>
            </a:p>
          </p:txBody>
        </p:sp>
        <p:sp>
          <p:nvSpPr>
            <p:cNvPr id="94" name="TextBox 98">
              <a:extLst>
                <a:ext uri="{FF2B5EF4-FFF2-40B4-BE49-F238E27FC236}">
                  <a16:creationId xmlns:a16="http://schemas.microsoft.com/office/drawing/2014/main" id="{AE03049F-D55B-E2C6-568A-8E7264499113}"/>
                </a:ext>
              </a:extLst>
            </p:cNvPr>
            <p:cNvSpPr txBox="1">
              <a:spLocks noChangeArrowheads="1"/>
            </p:cNvSpPr>
            <p:nvPr/>
          </p:nvSpPr>
          <p:spPr bwMode="auto">
            <a:xfrm rot="16200000">
              <a:off x="-84763" y="3484297"/>
              <a:ext cx="1756706" cy="307777"/>
            </a:xfrm>
            <a:prstGeom prst="rect">
              <a:avLst/>
            </a:prstGeom>
            <a:solidFill>
              <a:schemeClr val="tx1"/>
            </a:solidFill>
            <a:ln>
              <a:noFill/>
            </a:ln>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dirty="0">
                  <a:solidFill>
                    <a:schemeClr val="bg2">
                      <a:lumMod val="10000"/>
                    </a:schemeClr>
                  </a:solidFill>
                  <a:latin typeface="Calibri" panose="020F0502020204030204" pitchFamily="34" charset="0"/>
                </a:rPr>
                <a:t>PFS Probability</a:t>
              </a:r>
              <a:endParaRPr kumimoji="0" lang="en-US" sz="1400" i="0" u="none" strike="noStrike" cap="none" normalizeH="0" baseline="0" dirty="0">
                <a:ln>
                  <a:noFill/>
                </a:ln>
                <a:solidFill>
                  <a:schemeClr val="bg2">
                    <a:lumMod val="10000"/>
                  </a:schemeClr>
                </a:solidFill>
                <a:effectLst/>
                <a:latin typeface="Calibri" panose="020F0502020204030204" pitchFamily="34" charset="0"/>
              </a:endParaRPr>
            </a:p>
          </p:txBody>
        </p:sp>
        <p:grpSp>
          <p:nvGrpSpPr>
            <p:cNvPr id="95" name="Group 94">
              <a:extLst>
                <a:ext uri="{FF2B5EF4-FFF2-40B4-BE49-F238E27FC236}">
                  <a16:creationId xmlns:a16="http://schemas.microsoft.com/office/drawing/2014/main" id="{E0970EFD-E41D-D75D-EEC4-B1DB1F55A5FB}"/>
                </a:ext>
              </a:extLst>
            </p:cNvPr>
            <p:cNvGrpSpPr/>
            <p:nvPr/>
          </p:nvGrpSpPr>
          <p:grpSpPr>
            <a:xfrm>
              <a:off x="817053" y="2588031"/>
              <a:ext cx="503664" cy="2002760"/>
              <a:chOff x="702876" y="2588031"/>
              <a:chExt cx="503664" cy="2002760"/>
            </a:xfrm>
          </p:grpSpPr>
          <p:sp>
            <p:nvSpPr>
              <p:cNvPr id="133" name="TextBox 132">
                <a:extLst>
                  <a:ext uri="{FF2B5EF4-FFF2-40B4-BE49-F238E27FC236}">
                    <a16:creationId xmlns:a16="http://schemas.microsoft.com/office/drawing/2014/main" id="{C23ECA94-A295-3418-3F01-6C34D897FFA1}"/>
                  </a:ext>
                </a:extLst>
              </p:cNvPr>
              <p:cNvSpPr txBox="1"/>
              <p:nvPr/>
            </p:nvSpPr>
            <p:spPr bwMode="auto">
              <a:xfrm>
                <a:off x="794248" y="2588031"/>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134" name="TextBox 133">
                <a:extLst>
                  <a:ext uri="{FF2B5EF4-FFF2-40B4-BE49-F238E27FC236}">
                    <a16:creationId xmlns:a16="http://schemas.microsoft.com/office/drawing/2014/main" id="{8562BEF2-D488-5AA5-6ACF-3D1233C5B75B}"/>
                  </a:ext>
                </a:extLst>
              </p:cNvPr>
              <p:cNvSpPr txBox="1"/>
              <p:nvPr/>
            </p:nvSpPr>
            <p:spPr bwMode="auto">
              <a:xfrm>
                <a:off x="702876" y="3007684"/>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0.75</a:t>
                </a:r>
              </a:p>
            </p:txBody>
          </p:sp>
          <p:sp>
            <p:nvSpPr>
              <p:cNvPr id="135" name="TextBox 134">
                <a:extLst>
                  <a:ext uri="{FF2B5EF4-FFF2-40B4-BE49-F238E27FC236}">
                    <a16:creationId xmlns:a16="http://schemas.microsoft.com/office/drawing/2014/main" id="{9C55EA8F-E99E-0186-5F64-AE528BD31CA2}"/>
                  </a:ext>
                </a:extLst>
              </p:cNvPr>
              <p:cNvSpPr txBox="1"/>
              <p:nvPr/>
            </p:nvSpPr>
            <p:spPr bwMode="auto">
              <a:xfrm>
                <a:off x="702876" y="3441419"/>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0.50</a:t>
                </a:r>
              </a:p>
            </p:txBody>
          </p:sp>
          <p:sp>
            <p:nvSpPr>
              <p:cNvPr id="136" name="TextBox 135">
                <a:extLst>
                  <a:ext uri="{FF2B5EF4-FFF2-40B4-BE49-F238E27FC236}">
                    <a16:creationId xmlns:a16="http://schemas.microsoft.com/office/drawing/2014/main" id="{20D24381-C8B7-7369-2629-30181A9273D8}"/>
                  </a:ext>
                </a:extLst>
              </p:cNvPr>
              <p:cNvSpPr txBox="1"/>
              <p:nvPr/>
            </p:nvSpPr>
            <p:spPr bwMode="auto">
              <a:xfrm>
                <a:off x="702876" y="385532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0.25</a:t>
                </a:r>
              </a:p>
            </p:txBody>
          </p:sp>
          <p:sp>
            <p:nvSpPr>
              <p:cNvPr id="137" name="TextBox 136">
                <a:extLst>
                  <a:ext uri="{FF2B5EF4-FFF2-40B4-BE49-F238E27FC236}">
                    <a16:creationId xmlns:a16="http://schemas.microsoft.com/office/drawing/2014/main" id="{E681BB12-0F88-4A4E-ADA2-6528649BA9E0}"/>
                  </a:ext>
                </a:extLst>
              </p:cNvPr>
              <p:cNvSpPr txBox="1"/>
              <p:nvPr/>
            </p:nvSpPr>
            <p:spPr bwMode="auto">
              <a:xfrm>
                <a:off x="930503" y="428301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96" name="Group 95">
              <a:extLst>
                <a:ext uri="{FF2B5EF4-FFF2-40B4-BE49-F238E27FC236}">
                  <a16:creationId xmlns:a16="http://schemas.microsoft.com/office/drawing/2014/main" id="{D31FE60F-551D-3ED9-7FB2-1C11C1E48916}"/>
                </a:ext>
              </a:extLst>
            </p:cNvPr>
            <p:cNvGrpSpPr/>
            <p:nvPr/>
          </p:nvGrpSpPr>
          <p:grpSpPr>
            <a:xfrm>
              <a:off x="1193634" y="4458656"/>
              <a:ext cx="4503568" cy="307777"/>
              <a:chOff x="1193634" y="4499107"/>
              <a:chExt cx="4503568" cy="307777"/>
            </a:xfrm>
          </p:grpSpPr>
          <p:sp>
            <p:nvSpPr>
              <p:cNvPr id="120" name="TextBox 119">
                <a:extLst>
                  <a:ext uri="{FF2B5EF4-FFF2-40B4-BE49-F238E27FC236}">
                    <a16:creationId xmlns:a16="http://schemas.microsoft.com/office/drawing/2014/main" id="{D40324C4-8E00-354E-F7A7-8DD3065BBCB7}"/>
                  </a:ext>
                </a:extLst>
              </p:cNvPr>
              <p:cNvSpPr txBox="1"/>
              <p:nvPr/>
            </p:nvSpPr>
            <p:spPr bwMode="auto">
              <a:xfrm>
                <a:off x="1193634"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21" name="TextBox 120">
                <a:extLst>
                  <a:ext uri="{FF2B5EF4-FFF2-40B4-BE49-F238E27FC236}">
                    <a16:creationId xmlns:a16="http://schemas.microsoft.com/office/drawing/2014/main" id="{0E486085-44BF-BC4F-6537-BFBE3FE1C3B6}"/>
                  </a:ext>
                </a:extLst>
              </p:cNvPr>
              <p:cNvSpPr txBox="1"/>
              <p:nvPr/>
            </p:nvSpPr>
            <p:spPr bwMode="auto">
              <a:xfrm>
                <a:off x="1548284"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122" name="TextBox 121">
                <a:extLst>
                  <a:ext uri="{FF2B5EF4-FFF2-40B4-BE49-F238E27FC236}">
                    <a16:creationId xmlns:a16="http://schemas.microsoft.com/office/drawing/2014/main" id="{B3EBB289-D433-2405-111E-E60089B5B96C}"/>
                  </a:ext>
                </a:extLst>
              </p:cNvPr>
              <p:cNvSpPr txBox="1"/>
              <p:nvPr/>
            </p:nvSpPr>
            <p:spPr bwMode="auto">
              <a:xfrm>
                <a:off x="1885417"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123" name="TextBox 122">
                <a:extLst>
                  <a:ext uri="{FF2B5EF4-FFF2-40B4-BE49-F238E27FC236}">
                    <a16:creationId xmlns:a16="http://schemas.microsoft.com/office/drawing/2014/main" id="{65393DBC-11DA-D522-671A-0C8BF841239F}"/>
                  </a:ext>
                </a:extLst>
              </p:cNvPr>
              <p:cNvSpPr txBox="1"/>
              <p:nvPr/>
            </p:nvSpPr>
            <p:spPr bwMode="auto">
              <a:xfrm>
                <a:off x="2240067" y="449910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124" name="TextBox 123">
                <a:extLst>
                  <a:ext uri="{FF2B5EF4-FFF2-40B4-BE49-F238E27FC236}">
                    <a16:creationId xmlns:a16="http://schemas.microsoft.com/office/drawing/2014/main" id="{0DF6B4F6-1052-4E1A-BA07-CFE8DC594854}"/>
                  </a:ext>
                </a:extLst>
              </p:cNvPr>
              <p:cNvSpPr txBox="1"/>
              <p:nvPr/>
            </p:nvSpPr>
            <p:spPr bwMode="auto">
              <a:xfrm>
                <a:off x="254414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125" name="TextBox 124">
                <a:extLst>
                  <a:ext uri="{FF2B5EF4-FFF2-40B4-BE49-F238E27FC236}">
                    <a16:creationId xmlns:a16="http://schemas.microsoft.com/office/drawing/2014/main" id="{C2727D65-BF57-CA8D-D0E5-F8391DDE6CE1}"/>
                  </a:ext>
                </a:extLst>
              </p:cNvPr>
              <p:cNvSpPr txBox="1"/>
              <p:nvPr/>
            </p:nvSpPr>
            <p:spPr bwMode="auto">
              <a:xfrm>
                <a:off x="289879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126" name="TextBox 125">
                <a:extLst>
                  <a:ext uri="{FF2B5EF4-FFF2-40B4-BE49-F238E27FC236}">
                    <a16:creationId xmlns:a16="http://schemas.microsoft.com/office/drawing/2014/main" id="{1B17845C-CBAA-12FE-545C-F34B75A7D8A2}"/>
                  </a:ext>
                </a:extLst>
              </p:cNvPr>
              <p:cNvSpPr txBox="1"/>
              <p:nvPr/>
            </p:nvSpPr>
            <p:spPr bwMode="auto">
              <a:xfrm>
                <a:off x="323592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127" name="TextBox 126">
                <a:extLst>
                  <a:ext uri="{FF2B5EF4-FFF2-40B4-BE49-F238E27FC236}">
                    <a16:creationId xmlns:a16="http://schemas.microsoft.com/office/drawing/2014/main" id="{FF1C43E8-5DED-4EB8-12A3-EA69D1D10D21}"/>
                  </a:ext>
                </a:extLst>
              </p:cNvPr>
              <p:cNvSpPr txBox="1"/>
              <p:nvPr/>
            </p:nvSpPr>
            <p:spPr bwMode="auto">
              <a:xfrm>
                <a:off x="359057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128" name="TextBox 127">
                <a:extLst>
                  <a:ext uri="{FF2B5EF4-FFF2-40B4-BE49-F238E27FC236}">
                    <a16:creationId xmlns:a16="http://schemas.microsoft.com/office/drawing/2014/main" id="{8456094B-6A03-F0EE-365D-4B60BDBDA225}"/>
                  </a:ext>
                </a:extLst>
              </p:cNvPr>
              <p:cNvSpPr txBox="1"/>
              <p:nvPr/>
            </p:nvSpPr>
            <p:spPr bwMode="auto">
              <a:xfrm>
                <a:off x="393218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129" name="TextBox 128">
                <a:extLst>
                  <a:ext uri="{FF2B5EF4-FFF2-40B4-BE49-F238E27FC236}">
                    <a16:creationId xmlns:a16="http://schemas.microsoft.com/office/drawing/2014/main" id="{7FEE6BDB-65EC-44E8-A25D-9CC53C6D7466}"/>
                  </a:ext>
                </a:extLst>
              </p:cNvPr>
              <p:cNvSpPr txBox="1"/>
              <p:nvPr/>
            </p:nvSpPr>
            <p:spPr bwMode="auto">
              <a:xfrm>
                <a:off x="4286832"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130" name="TextBox 129">
                <a:extLst>
                  <a:ext uri="{FF2B5EF4-FFF2-40B4-BE49-F238E27FC236}">
                    <a16:creationId xmlns:a16="http://schemas.microsoft.com/office/drawing/2014/main" id="{51AA9DF0-21DD-A20B-0038-B19CFBB0CF0B}"/>
                  </a:ext>
                </a:extLst>
              </p:cNvPr>
              <p:cNvSpPr txBox="1"/>
              <p:nvPr/>
            </p:nvSpPr>
            <p:spPr bwMode="auto">
              <a:xfrm>
                <a:off x="462396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131" name="TextBox 130">
                <a:extLst>
                  <a:ext uri="{FF2B5EF4-FFF2-40B4-BE49-F238E27FC236}">
                    <a16:creationId xmlns:a16="http://schemas.microsoft.com/office/drawing/2014/main" id="{1C8613AC-ADA3-9DFB-32F9-1DC57DF898E7}"/>
                  </a:ext>
                </a:extLst>
              </p:cNvPr>
              <p:cNvSpPr txBox="1"/>
              <p:nvPr/>
            </p:nvSpPr>
            <p:spPr bwMode="auto">
              <a:xfrm>
                <a:off x="4978615"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132" name="TextBox 131">
                <a:extLst>
                  <a:ext uri="{FF2B5EF4-FFF2-40B4-BE49-F238E27FC236}">
                    <a16:creationId xmlns:a16="http://schemas.microsoft.com/office/drawing/2014/main" id="{78F310F0-7123-7371-AFF2-54E53CEEB43E}"/>
                  </a:ext>
                </a:extLst>
              </p:cNvPr>
              <p:cNvSpPr txBox="1"/>
              <p:nvPr/>
            </p:nvSpPr>
            <p:spPr bwMode="auto">
              <a:xfrm>
                <a:off x="5329794" y="449910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grpSp>
        <p:sp>
          <p:nvSpPr>
            <p:cNvPr id="97" name="Freeform: Shape 96">
              <a:extLst>
                <a:ext uri="{FF2B5EF4-FFF2-40B4-BE49-F238E27FC236}">
                  <a16:creationId xmlns:a16="http://schemas.microsoft.com/office/drawing/2014/main" id="{C9B07604-38E5-1DA9-B427-084086EA3DE7}"/>
                </a:ext>
              </a:extLst>
            </p:cNvPr>
            <p:cNvSpPr/>
            <p:nvPr/>
          </p:nvSpPr>
          <p:spPr bwMode="auto">
            <a:xfrm>
              <a:off x="1330325" y="2683948"/>
              <a:ext cx="4264025" cy="1774708"/>
            </a:xfrm>
            <a:custGeom>
              <a:avLst/>
              <a:gdLst>
                <a:gd name="connsiteX0" fmla="*/ 4257675 w 4257675"/>
                <a:gd name="connsiteY0" fmla="*/ 1638300 h 1638300"/>
                <a:gd name="connsiteX1" fmla="*/ 0 w 4257675"/>
                <a:gd name="connsiteY1" fmla="*/ 1638300 h 1638300"/>
                <a:gd name="connsiteX2" fmla="*/ 0 w 4257675"/>
                <a:gd name="connsiteY2" fmla="*/ 0 h 1638300"/>
                <a:gd name="connsiteX3" fmla="*/ 44450 w 4257675"/>
                <a:gd name="connsiteY3" fmla="*/ 3175 h 1638300"/>
                <a:gd name="connsiteX0" fmla="*/ 4257675 w 4257675"/>
                <a:gd name="connsiteY0" fmla="*/ 1638300 h 1638300"/>
                <a:gd name="connsiteX1" fmla="*/ 0 w 4257675"/>
                <a:gd name="connsiteY1" fmla="*/ 1638300 h 1638300"/>
                <a:gd name="connsiteX2" fmla="*/ 0 w 4257675"/>
                <a:gd name="connsiteY2" fmla="*/ 0 h 1638300"/>
              </a:gdLst>
              <a:ahLst/>
              <a:cxnLst>
                <a:cxn ang="0">
                  <a:pos x="connsiteX0" y="connsiteY0"/>
                </a:cxn>
                <a:cxn ang="0">
                  <a:pos x="connsiteX1" y="connsiteY1"/>
                </a:cxn>
                <a:cxn ang="0">
                  <a:pos x="connsiteX2" y="connsiteY2"/>
                </a:cxn>
              </a:cxnLst>
              <a:rect l="l" t="t" r="r" b="b"/>
              <a:pathLst>
                <a:path w="4257675" h="1638300">
                  <a:moveTo>
                    <a:pt x="4257675" y="1638300"/>
                  </a:moveTo>
                  <a:lnTo>
                    <a:pt x="0" y="1638300"/>
                  </a:lnTo>
                  <a:lnTo>
                    <a:pt x="0" y="0"/>
                  </a:lnTo>
                </a:path>
              </a:pathLst>
            </a:custGeom>
            <a:noFill/>
            <a:ln w="28575">
              <a:solidFill>
                <a:schemeClr val="bg1"/>
              </a:solidFill>
              <a:miter lim="800000"/>
              <a:headEnd/>
              <a:tailEnd/>
            </a:ln>
          </p:spPr>
          <p:txBody>
            <a:bodyPr rtlCol="0" anchor="ctr"/>
            <a:lstStyle/>
            <a:p>
              <a:pPr algn="ctr"/>
              <a:endParaRPr lang="en-US"/>
            </a:p>
          </p:txBody>
        </p:sp>
        <p:grpSp>
          <p:nvGrpSpPr>
            <p:cNvPr id="98" name="Group 97">
              <a:extLst>
                <a:ext uri="{FF2B5EF4-FFF2-40B4-BE49-F238E27FC236}">
                  <a16:creationId xmlns:a16="http://schemas.microsoft.com/office/drawing/2014/main" id="{052AD8DB-945A-6414-7DA5-5B691E02A00E}"/>
                </a:ext>
              </a:extLst>
            </p:cNvPr>
            <p:cNvGrpSpPr/>
            <p:nvPr/>
          </p:nvGrpSpPr>
          <p:grpSpPr>
            <a:xfrm>
              <a:off x="1255738" y="2744156"/>
              <a:ext cx="74588" cy="1714500"/>
              <a:chOff x="851199" y="2744156"/>
              <a:chExt cx="1433933" cy="1714500"/>
            </a:xfrm>
          </p:grpSpPr>
          <p:cxnSp>
            <p:nvCxnSpPr>
              <p:cNvPr id="115" name="Straight Connector 114">
                <a:extLst>
                  <a:ext uri="{FF2B5EF4-FFF2-40B4-BE49-F238E27FC236}">
                    <a16:creationId xmlns:a16="http://schemas.microsoft.com/office/drawing/2014/main" id="{24FF9B44-E77F-489B-95A8-C2AF8FE2A43D}"/>
                  </a:ext>
                </a:extLst>
              </p:cNvPr>
              <p:cNvCxnSpPr>
                <a:cxnSpLocks/>
              </p:cNvCxnSpPr>
              <p:nvPr/>
            </p:nvCxnSpPr>
            <p:spPr bwMode="auto">
              <a:xfrm>
                <a:off x="851199" y="27441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465CB8A1-2170-9A0E-8572-F97B47BEFE5D}"/>
                  </a:ext>
                </a:extLst>
              </p:cNvPr>
              <p:cNvCxnSpPr>
                <a:cxnSpLocks/>
              </p:cNvCxnSpPr>
              <p:nvPr/>
            </p:nvCxnSpPr>
            <p:spPr bwMode="auto">
              <a:xfrm>
                <a:off x="851199" y="44586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6965E3AC-5F8A-37C7-5F51-C7E128192A48}"/>
                  </a:ext>
                </a:extLst>
              </p:cNvPr>
              <p:cNvCxnSpPr>
                <a:cxnSpLocks/>
              </p:cNvCxnSpPr>
              <p:nvPr/>
            </p:nvCxnSpPr>
            <p:spPr bwMode="auto">
              <a:xfrm>
                <a:off x="851199" y="403003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6B57BD11-AD65-C5E4-3622-938E3D88957B}"/>
                  </a:ext>
                </a:extLst>
              </p:cNvPr>
              <p:cNvCxnSpPr>
                <a:cxnSpLocks/>
              </p:cNvCxnSpPr>
              <p:nvPr/>
            </p:nvCxnSpPr>
            <p:spPr bwMode="auto">
              <a:xfrm>
                <a:off x="851199" y="360140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4472A809-C3B4-27F6-A1BF-2DB5A96B0D5D}"/>
                  </a:ext>
                </a:extLst>
              </p:cNvPr>
              <p:cNvCxnSpPr>
                <a:cxnSpLocks/>
              </p:cNvCxnSpPr>
              <p:nvPr/>
            </p:nvCxnSpPr>
            <p:spPr bwMode="auto">
              <a:xfrm>
                <a:off x="851199" y="3172781"/>
                <a:ext cx="1433933" cy="0"/>
              </a:xfrm>
              <a:prstGeom prst="line">
                <a:avLst/>
              </a:prstGeom>
              <a:noFill/>
              <a:ln w="28575" cap="flat" cmpd="sng" algn="ctr">
                <a:solidFill>
                  <a:schemeClr val="bg1"/>
                </a:solidFill>
                <a:prstDash val="solid"/>
                <a:round/>
                <a:headEnd type="none" w="med" len="med"/>
                <a:tailEnd type="none" w="med" len="med"/>
              </a:ln>
              <a:effectLst/>
            </p:spPr>
          </p:cxnSp>
        </p:grpSp>
        <p:grpSp>
          <p:nvGrpSpPr>
            <p:cNvPr id="99" name="Group 98">
              <a:extLst>
                <a:ext uri="{FF2B5EF4-FFF2-40B4-BE49-F238E27FC236}">
                  <a16:creationId xmlns:a16="http://schemas.microsoft.com/office/drawing/2014/main" id="{9949E0D1-523E-88D5-FC39-ABA007A3E42C}"/>
                </a:ext>
              </a:extLst>
            </p:cNvPr>
            <p:cNvGrpSpPr/>
            <p:nvPr/>
          </p:nvGrpSpPr>
          <p:grpSpPr>
            <a:xfrm>
              <a:off x="1331746" y="4455801"/>
              <a:ext cx="4178474" cy="78099"/>
              <a:chOff x="1331746" y="4201546"/>
              <a:chExt cx="4178474" cy="509413"/>
            </a:xfrm>
          </p:grpSpPr>
          <p:grpSp>
            <p:nvGrpSpPr>
              <p:cNvPr id="100" name="Group 99">
                <a:extLst>
                  <a:ext uri="{FF2B5EF4-FFF2-40B4-BE49-F238E27FC236}">
                    <a16:creationId xmlns:a16="http://schemas.microsoft.com/office/drawing/2014/main" id="{0E684335-EAD4-C581-FD42-6292E519428A}"/>
                  </a:ext>
                </a:extLst>
              </p:cNvPr>
              <p:cNvGrpSpPr/>
              <p:nvPr/>
            </p:nvGrpSpPr>
            <p:grpSpPr>
              <a:xfrm rot="5400000">
                <a:off x="1773242" y="3760051"/>
                <a:ext cx="509412" cy="1392404"/>
                <a:chOff x="851199" y="2744156"/>
                <a:chExt cx="1433933" cy="1714500"/>
              </a:xfrm>
            </p:grpSpPr>
            <p:cxnSp>
              <p:nvCxnSpPr>
                <p:cNvPr id="110" name="Straight Connector 109">
                  <a:extLst>
                    <a:ext uri="{FF2B5EF4-FFF2-40B4-BE49-F238E27FC236}">
                      <a16:creationId xmlns:a16="http://schemas.microsoft.com/office/drawing/2014/main" id="{32CA904E-10D4-5B02-3D53-926AA74FA7D1}"/>
                    </a:ext>
                  </a:extLst>
                </p:cNvPr>
                <p:cNvCxnSpPr>
                  <a:cxnSpLocks/>
                </p:cNvCxnSpPr>
                <p:nvPr/>
              </p:nvCxnSpPr>
              <p:spPr bwMode="auto">
                <a:xfrm>
                  <a:off x="851199" y="27441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5E8EE41C-6DA7-9641-9D64-D22369D2D1B0}"/>
                    </a:ext>
                  </a:extLst>
                </p:cNvPr>
                <p:cNvCxnSpPr>
                  <a:cxnSpLocks/>
                </p:cNvCxnSpPr>
                <p:nvPr/>
              </p:nvCxnSpPr>
              <p:spPr bwMode="auto">
                <a:xfrm>
                  <a:off x="851199" y="44586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19F22136-1E94-AF08-F7B8-18A69D5E1DF4}"/>
                    </a:ext>
                  </a:extLst>
                </p:cNvPr>
                <p:cNvCxnSpPr>
                  <a:cxnSpLocks/>
                </p:cNvCxnSpPr>
                <p:nvPr/>
              </p:nvCxnSpPr>
              <p:spPr bwMode="auto">
                <a:xfrm>
                  <a:off x="851199" y="403003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5A4E013C-1EE1-43A7-09D4-49AC2A2B11F6}"/>
                    </a:ext>
                  </a:extLst>
                </p:cNvPr>
                <p:cNvCxnSpPr>
                  <a:cxnSpLocks/>
                </p:cNvCxnSpPr>
                <p:nvPr/>
              </p:nvCxnSpPr>
              <p:spPr bwMode="auto">
                <a:xfrm>
                  <a:off x="851199" y="360140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05BC68E5-2E8F-2D4A-01FB-9A763E586440}"/>
                    </a:ext>
                  </a:extLst>
                </p:cNvPr>
                <p:cNvCxnSpPr>
                  <a:cxnSpLocks/>
                </p:cNvCxnSpPr>
                <p:nvPr/>
              </p:nvCxnSpPr>
              <p:spPr bwMode="auto">
                <a:xfrm>
                  <a:off x="851199" y="3172781"/>
                  <a:ext cx="1433933" cy="0"/>
                </a:xfrm>
                <a:prstGeom prst="line">
                  <a:avLst/>
                </a:prstGeom>
                <a:noFill/>
                <a:ln w="28575" cap="flat" cmpd="sng" algn="ctr">
                  <a:solidFill>
                    <a:schemeClr val="bg1"/>
                  </a:solidFill>
                  <a:prstDash val="solid"/>
                  <a:round/>
                  <a:headEnd type="none" w="med" len="med"/>
                  <a:tailEnd type="none" w="med" len="med"/>
                </a:ln>
                <a:effectLst/>
              </p:spPr>
            </p:cxnSp>
          </p:grpSp>
          <p:grpSp>
            <p:nvGrpSpPr>
              <p:cNvPr id="101" name="Group 100">
                <a:extLst>
                  <a:ext uri="{FF2B5EF4-FFF2-40B4-BE49-F238E27FC236}">
                    <a16:creationId xmlns:a16="http://schemas.microsoft.com/office/drawing/2014/main" id="{B326EBAB-D1B7-A204-33D6-8358AE82128F}"/>
                  </a:ext>
                </a:extLst>
              </p:cNvPr>
              <p:cNvGrpSpPr/>
              <p:nvPr/>
            </p:nvGrpSpPr>
            <p:grpSpPr>
              <a:xfrm rot="5400000">
                <a:off x="4036393" y="3237130"/>
                <a:ext cx="509412" cy="2438243"/>
                <a:chOff x="851197" y="1456390"/>
                <a:chExt cx="1433937" cy="3002266"/>
              </a:xfrm>
            </p:grpSpPr>
            <p:cxnSp>
              <p:nvCxnSpPr>
                <p:cNvPr id="102" name="Straight Connector 101">
                  <a:extLst>
                    <a:ext uri="{FF2B5EF4-FFF2-40B4-BE49-F238E27FC236}">
                      <a16:creationId xmlns:a16="http://schemas.microsoft.com/office/drawing/2014/main" id="{0B67BBD4-683E-AA2B-02FA-C39E2028D48C}"/>
                    </a:ext>
                  </a:extLst>
                </p:cNvPr>
                <p:cNvCxnSpPr>
                  <a:cxnSpLocks/>
                </p:cNvCxnSpPr>
                <p:nvPr/>
              </p:nvCxnSpPr>
              <p:spPr bwMode="auto">
                <a:xfrm>
                  <a:off x="851199" y="27441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4D36C978-6126-CB4B-9527-D341B79BC8EF}"/>
                    </a:ext>
                  </a:extLst>
                </p:cNvPr>
                <p:cNvCxnSpPr>
                  <a:cxnSpLocks/>
                </p:cNvCxnSpPr>
                <p:nvPr/>
              </p:nvCxnSpPr>
              <p:spPr bwMode="auto">
                <a:xfrm>
                  <a:off x="851199" y="445865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A6C315B6-91C1-0583-0334-3FDF9C3569FB}"/>
                    </a:ext>
                  </a:extLst>
                </p:cNvPr>
                <p:cNvCxnSpPr>
                  <a:cxnSpLocks/>
                </p:cNvCxnSpPr>
                <p:nvPr/>
              </p:nvCxnSpPr>
              <p:spPr bwMode="auto">
                <a:xfrm>
                  <a:off x="851199" y="403003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EC989E7B-8995-ABD3-B2FA-050AA8D3827A}"/>
                    </a:ext>
                  </a:extLst>
                </p:cNvPr>
                <p:cNvCxnSpPr>
                  <a:cxnSpLocks/>
                </p:cNvCxnSpPr>
                <p:nvPr/>
              </p:nvCxnSpPr>
              <p:spPr bwMode="auto">
                <a:xfrm>
                  <a:off x="851199" y="3601406"/>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ED8F1892-5F43-7E01-577C-E085AC1B674C}"/>
                    </a:ext>
                  </a:extLst>
                </p:cNvPr>
                <p:cNvCxnSpPr>
                  <a:cxnSpLocks/>
                </p:cNvCxnSpPr>
                <p:nvPr/>
              </p:nvCxnSpPr>
              <p:spPr bwMode="auto">
                <a:xfrm>
                  <a:off x="851199" y="3172781"/>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58283421-E444-86B9-83B7-E3900C133C48}"/>
                    </a:ext>
                  </a:extLst>
                </p:cNvPr>
                <p:cNvCxnSpPr>
                  <a:cxnSpLocks/>
                </p:cNvCxnSpPr>
                <p:nvPr/>
              </p:nvCxnSpPr>
              <p:spPr bwMode="auto">
                <a:xfrm>
                  <a:off x="851202" y="1456390"/>
                  <a:ext cx="1433932" cy="0"/>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A45EE0FE-272E-90B7-65F0-4C8A83A48643}"/>
                    </a:ext>
                  </a:extLst>
                </p:cNvPr>
                <p:cNvCxnSpPr>
                  <a:cxnSpLocks/>
                </p:cNvCxnSpPr>
                <p:nvPr/>
              </p:nvCxnSpPr>
              <p:spPr bwMode="auto">
                <a:xfrm>
                  <a:off x="851198" y="2313639"/>
                  <a:ext cx="1433933"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B9400008-6082-52EA-973F-CB828C2A3355}"/>
                    </a:ext>
                  </a:extLst>
                </p:cNvPr>
                <p:cNvCxnSpPr>
                  <a:cxnSpLocks/>
                </p:cNvCxnSpPr>
                <p:nvPr/>
              </p:nvCxnSpPr>
              <p:spPr bwMode="auto">
                <a:xfrm>
                  <a:off x="851197" y="1885014"/>
                  <a:ext cx="1433936" cy="0"/>
                </a:xfrm>
                <a:prstGeom prst="line">
                  <a:avLst/>
                </a:prstGeom>
                <a:noFill/>
                <a:ln w="28575" cap="flat" cmpd="sng" algn="ctr">
                  <a:solidFill>
                    <a:schemeClr val="bg1"/>
                  </a:solidFill>
                  <a:prstDash val="solid"/>
                  <a:round/>
                  <a:headEnd type="none" w="med" len="med"/>
                  <a:tailEnd type="none" w="med" len="med"/>
                </a:ln>
                <a:effectLst/>
              </p:spPr>
            </p:cxnSp>
          </p:grpSp>
        </p:grpSp>
      </p:grpSp>
      <p:grpSp>
        <p:nvGrpSpPr>
          <p:cNvPr id="138" name="Group 137">
            <a:extLst>
              <a:ext uri="{FF2B5EF4-FFF2-40B4-BE49-F238E27FC236}">
                <a16:creationId xmlns:a16="http://schemas.microsoft.com/office/drawing/2014/main" id="{9185E450-7FD6-E813-CA2F-9C3BDF3B0090}"/>
              </a:ext>
            </a:extLst>
          </p:cNvPr>
          <p:cNvGrpSpPr/>
          <p:nvPr/>
        </p:nvGrpSpPr>
        <p:grpSpPr>
          <a:xfrm>
            <a:off x="6032789" y="4760517"/>
            <a:ext cx="5301107" cy="649798"/>
            <a:chOff x="343998" y="4773353"/>
            <a:chExt cx="5301107" cy="649798"/>
          </a:xfrm>
        </p:grpSpPr>
        <p:grpSp>
          <p:nvGrpSpPr>
            <p:cNvPr id="139" name="Group 138">
              <a:extLst>
                <a:ext uri="{FF2B5EF4-FFF2-40B4-BE49-F238E27FC236}">
                  <a16:creationId xmlns:a16="http://schemas.microsoft.com/office/drawing/2014/main" id="{3CF335CC-E200-1315-CC87-43004E2E0150}"/>
                </a:ext>
              </a:extLst>
            </p:cNvPr>
            <p:cNvGrpSpPr/>
            <p:nvPr/>
          </p:nvGrpSpPr>
          <p:grpSpPr>
            <a:xfrm>
              <a:off x="1160773" y="4961486"/>
              <a:ext cx="4484332" cy="461665"/>
              <a:chOff x="1160773" y="4499107"/>
              <a:chExt cx="4484332" cy="461665"/>
            </a:xfrm>
          </p:grpSpPr>
          <p:sp>
            <p:nvSpPr>
              <p:cNvPr id="141" name="TextBox 140">
                <a:extLst>
                  <a:ext uri="{FF2B5EF4-FFF2-40B4-BE49-F238E27FC236}">
                    <a16:creationId xmlns:a16="http://schemas.microsoft.com/office/drawing/2014/main" id="{4986651F-1604-11A0-1598-FD5F73E8743E}"/>
                  </a:ext>
                </a:extLst>
              </p:cNvPr>
              <p:cNvSpPr txBox="1"/>
              <p:nvPr/>
            </p:nvSpPr>
            <p:spPr bwMode="auto">
              <a:xfrm>
                <a:off x="1160773"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20</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9</a:t>
                </a:r>
              </a:p>
            </p:txBody>
          </p:sp>
          <p:sp>
            <p:nvSpPr>
              <p:cNvPr id="142" name="TextBox 141">
                <a:extLst>
                  <a:ext uri="{FF2B5EF4-FFF2-40B4-BE49-F238E27FC236}">
                    <a16:creationId xmlns:a16="http://schemas.microsoft.com/office/drawing/2014/main" id="{09E70039-0CFF-45F5-38B4-E5CB9B032EF5}"/>
                  </a:ext>
                </a:extLst>
              </p:cNvPr>
              <p:cNvSpPr txBox="1"/>
              <p:nvPr/>
            </p:nvSpPr>
            <p:spPr bwMode="auto">
              <a:xfrm>
                <a:off x="1515423"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13</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5</a:t>
                </a:r>
              </a:p>
            </p:txBody>
          </p:sp>
          <p:sp>
            <p:nvSpPr>
              <p:cNvPr id="143" name="TextBox 142">
                <a:extLst>
                  <a:ext uri="{FF2B5EF4-FFF2-40B4-BE49-F238E27FC236}">
                    <a16:creationId xmlns:a16="http://schemas.microsoft.com/office/drawing/2014/main" id="{49E12547-F4E0-1990-1959-BA1F58D9E49B}"/>
                  </a:ext>
                </a:extLst>
              </p:cNvPr>
              <p:cNvSpPr txBox="1"/>
              <p:nvPr/>
            </p:nvSpPr>
            <p:spPr bwMode="auto">
              <a:xfrm>
                <a:off x="1852556" y="449910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11</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4</a:t>
                </a:r>
              </a:p>
            </p:txBody>
          </p:sp>
          <p:sp>
            <p:nvSpPr>
              <p:cNvPr id="144" name="TextBox 143">
                <a:extLst>
                  <a:ext uri="{FF2B5EF4-FFF2-40B4-BE49-F238E27FC236}">
                    <a16:creationId xmlns:a16="http://schemas.microsoft.com/office/drawing/2014/main" id="{34BBFF15-D7C2-2374-ACA0-52F272493B66}"/>
                  </a:ext>
                </a:extLst>
              </p:cNvPr>
              <p:cNvSpPr txBox="1"/>
              <p:nvPr/>
            </p:nvSpPr>
            <p:spPr bwMode="auto">
              <a:xfrm>
                <a:off x="2246479"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9</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4</a:t>
                </a:r>
              </a:p>
            </p:txBody>
          </p:sp>
          <p:sp>
            <p:nvSpPr>
              <p:cNvPr id="145" name="TextBox 144">
                <a:extLst>
                  <a:ext uri="{FF2B5EF4-FFF2-40B4-BE49-F238E27FC236}">
                    <a16:creationId xmlns:a16="http://schemas.microsoft.com/office/drawing/2014/main" id="{9A432E24-FD2D-504D-8DF6-67DF27885D34}"/>
                  </a:ext>
                </a:extLst>
              </p:cNvPr>
              <p:cNvSpPr txBox="1"/>
              <p:nvPr/>
            </p:nvSpPr>
            <p:spPr bwMode="auto">
              <a:xfrm>
                <a:off x="2596239"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9</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3</a:t>
                </a:r>
              </a:p>
            </p:txBody>
          </p:sp>
          <p:sp>
            <p:nvSpPr>
              <p:cNvPr id="146" name="TextBox 145">
                <a:extLst>
                  <a:ext uri="{FF2B5EF4-FFF2-40B4-BE49-F238E27FC236}">
                    <a16:creationId xmlns:a16="http://schemas.microsoft.com/office/drawing/2014/main" id="{79D88483-0E27-EE89-1D51-B80313A28C7F}"/>
                  </a:ext>
                </a:extLst>
              </p:cNvPr>
              <p:cNvSpPr txBox="1"/>
              <p:nvPr/>
            </p:nvSpPr>
            <p:spPr bwMode="auto">
              <a:xfrm>
                <a:off x="2950889"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8</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p:txBody>
          </p:sp>
          <p:sp>
            <p:nvSpPr>
              <p:cNvPr id="147" name="TextBox 146">
                <a:extLst>
                  <a:ext uri="{FF2B5EF4-FFF2-40B4-BE49-F238E27FC236}">
                    <a16:creationId xmlns:a16="http://schemas.microsoft.com/office/drawing/2014/main" id="{9F1FAD0C-0376-20AC-CFD7-9F199753214A}"/>
                  </a:ext>
                </a:extLst>
              </p:cNvPr>
              <p:cNvSpPr txBox="1"/>
              <p:nvPr/>
            </p:nvSpPr>
            <p:spPr bwMode="auto">
              <a:xfrm>
                <a:off x="3288022"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6</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p:txBody>
          </p:sp>
          <p:sp>
            <p:nvSpPr>
              <p:cNvPr id="148" name="TextBox 147">
                <a:extLst>
                  <a:ext uri="{FF2B5EF4-FFF2-40B4-BE49-F238E27FC236}">
                    <a16:creationId xmlns:a16="http://schemas.microsoft.com/office/drawing/2014/main" id="{80237DA4-9FA4-1FAC-056B-FABEA089ECF3}"/>
                  </a:ext>
                </a:extLst>
              </p:cNvPr>
              <p:cNvSpPr txBox="1"/>
              <p:nvPr/>
            </p:nvSpPr>
            <p:spPr bwMode="auto">
              <a:xfrm>
                <a:off x="3642672"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5</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p:txBody>
          </p:sp>
          <p:sp>
            <p:nvSpPr>
              <p:cNvPr id="149" name="TextBox 148">
                <a:extLst>
                  <a:ext uri="{FF2B5EF4-FFF2-40B4-BE49-F238E27FC236}">
                    <a16:creationId xmlns:a16="http://schemas.microsoft.com/office/drawing/2014/main" id="{227008C5-88A7-10DD-74E6-102DC7D19F10}"/>
                  </a:ext>
                </a:extLst>
              </p:cNvPr>
              <p:cNvSpPr txBox="1"/>
              <p:nvPr/>
            </p:nvSpPr>
            <p:spPr bwMode="auto">
              <a:xfrm>
                <a:off x="3984279"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p:txBody>
          </p:sp>
          <p:sp>
            <p:nvSpPr>
              <p:cNvPr id="150" name="TextBox 149">
                <a:extLst>
                  <a:ext uri="{FF2B5EF4-FFF2-40B4-BE49-F238E27FC236}">
                    <a16:creationId xmlns:a16="http://schemas.microsoft.com/office/drawing/2014/main" id="{9A7A487B-4ECF-ED96-FEFF-C1D3C4292AB7}"/>
                  </a:ext>
                </a:extLst>
              </p:cNvPr>
              <p:cNvSpPr txBox="1"/>
              <p:nvPr/>
            </p:nvSpPr>
            <p:spPr bwMode="auto">
              <a:xfrm>
                <a:off x="4338929"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p:txBody>
          </p:sp>
          <p:sp>
            <p:nvSpPr>
              <p:cNvPr id="151" name="TextBox 150">
                <a:extLst>
                  <a:ext uri="{FF2B5EF4-FFF2-40B4-BE49-F238E27FC236}">
                    <a16:creationId xmlns:a16="http://schemas.microsoft.com/office/drawing/2014/main" id="{0F452993-A3B0-C0D6-63B2-AD1F9F54D058}"/>
                  </a:ext>
                </a:extLst>
              </p:cNvPr>
              <p:cNvSpPr txBox="1"/>
              <p:nvPr/>
            </p:nvSpPr>
            <p:spPr bwMode="auto">
              <a:xfrm>
                <a:off x="4676062"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p:txBody>
          </p:sp>
          <p:sp>
            <p:nvSpPr>
              <p:cNvPr id="152" name="TextBox 151">
                <a:extLst>
                  <a:ext uri="{FF2B5EF4-FFF2-40B4-BE49-F238E27FC236}">
                    <a16:creationId xmlns:a16="http://schemas.microsoft.com/office/drawing/2014/main" id="{3064D1D0-6013-6BD7-8510-7376573FD8F7}"/>
                  </a:ext>
                </a:extLst>
              </p:cNvPr>
              <p:cNvSpPr txBox="1"/>
              <p:nvPr/>
            </p:nvSpPr>
            <p:spPr bwMode="auto">
              <a:xfrm>
                <a:off x="5030712"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2</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a:t>
                </a:r>
              </a:p>
            </p:txBody>
          </p:sp>
          <p:sp>
            <p:nvSpPr>
              <p:cNvPr id="153" name="TextBox 152">
                <a:extLst>
                  <a:ext uri="{FF2B5EF4-FFF2-40B4-BE49-F238E27FC236}">
                    <a16:creationId xmlns:a16="http://schemas.microsoft.com/office/drawing/2014/main" id="{8A845859-A70A-31EA-670D-7819F19ABDE6}"/>
                  </a:ext>
                </a:extLst>
              </p:cNvPr>
              <p:cNvSpPr txBox="1"/>
              <p:nvPr/>
            </p:nvSpPr>
            <p:spPr bwMode="auto">
              <a:xfrm>
                <a:off x="5381891" y="449910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a:t>
                </a:r>
              </a:p>
              <a:p>
                <a:pPr algn="ctr">
                  <a:lnSpc>
                    <a:spcPct val="100000"/>
                  </a:lnSpc>
                  <a:spcBef>
                    <a:spcPts val="0"/>
                  </a:spcBef>
                  <a:spcAft>
                    <a:spcPct val="0"/>
                  </a:spcAft>
                  <a:buClrTx/>
                  <a:buFontTx/>
                  <a:buNone/>
                </a:pPr>
                <a:r>
                  <a:rPr lang="en-US" sz="1200" b="0" dirty="0">
                    <a:solidFill>
                      <a:schemeClr val="bg1"/>
                    </a:solidFill>
                    <a:latin typeface="Calibri" panose="020F0502020204030204" pitchFamily="34" charset="0"/>
                  </a:rPr>
                  <a:t>1</a:t>
                </a:r>
              </a:p>
            </p:txBody>
          </p:sp>
        </p:grpSp>
        <p:sp>
          <p:nvSpPr>
            <p:cNvPr id="140" name="TextBox 139">
              <a:extLst>
                <a:ext uri="{FF2B5EF4-FFF2-40B4-BE49-F238E27FC236}">
                  <a16:creationId xmlns:a16="http://schemas.microsoft.com/office/drawing/2014/main" id="{8E57F652-F88D-41DB-C6FD-13ACDC990FAE}"/>
                </a:ext>
              </a:extLst>
            </p:cNvPr>
            <p:cNvSpPr txBox="1"/>
            <p:nvPr/>
          </p:nvSpPr>
          <p:spPr bwMode="auto">
            <a:xfrm>
              <a:off x="343998" y="4773353"/>
              <a:ext cx="90597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No. at Risk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200" i="0" u="none" strike="noStrike" kern="1200" cap="none" spc="0" normalizeH="0" baseline="0" noProof="0" dirty="0">
                  <a:ln>
                    <a:noFill/>
                  </a:ln>
                  <a:solidFill>
                    <a:schemeClr val="accent1"/>
                  </a:solidFill>
                  <a:effectLst/>
                  <a:uLnTx/>
                  <a:uFillTx/>
                  <a:latin typeface="Calibri" panose="020F0502020204030204" pitchFamily="34" charset="0"/>
                  <a:ea typeface="MS PGothic" pitchFamily="34" charset="-128"/>
                  <a:cs typeface="Arial" pitchFamily="34" charset="0"/>
                </a:rPr>
                <a:t>Selinexor</a:t>
              </a:r>
              <a:endParaRPr kumimoji="0" lang="de-DE" altLang="x-none" sz="1200" i="0" u="none" strike="noStrike" kern="1200" cap="none" spc="0" normalizeH="0" baseline="0" noProof="0" dirty="0">
                <a:ln>
                  <a:noFill/>
                </a:ln>
                <a:solidFill>
                  <a:schemeClr val="accent1"/>
                </a:solidFill>
                <a:effectLst/>
                <a:uLnTx/>
                <a:uFillTx/>
                <a:latin typeface="Calibri" panose="020F0502020204030204" pitchFamily="34" charset="0"/>
                <a:ea typeface="MS PGothic" charset="-128"/>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i="0" u="none" strike="noStrike" kern="1200" cap="none" spc="0" normalizeH="0" baseline="0" noProof="0" dirty="0">
                  <a:ln>
                    <a:noFill/>
                  </a:ln>
                  <a:solidFill>
                    <a:schemeClr val="accent3"/>
                  </a:solidFill>
                  <a:effectLst/>
                  <a:uLnTx/>
                  <a:uFillTx/>
                  <a:latin typeface="Calibri" panose="020F0502020204030204" pitchFamily="34" charset="0"/>
                  <a:ea typeface="MS PGothic" pitchFamily="34" charset="-128"/>
                  <a:cs typeface="Arial" pitchFamily="34" charset="0"/>
                </a:rPr>
                <a:t>Placebo</a:t>
              </a:r>
            </a:p>
          </p:txBody>
        </p:sp>
      </p:grpSp>
      <p:sp>
        <p:nvSpPr>
          <p:cNvPr id="156" name="Freeform: Shape 155">
            <a:extLst>
              <a:ext uri="{FF2B5EF4-FFF2-40B4-BE49-F238E27FC236}">
                <a16:creationId xmlns:a16="http://schemas.microsoft.com/office/drawing/2014/main" id="{AEA3B84F-3559-6F76-27E5-935F45410D8B}"/>
              </a:ext>
            </a:extLst>
          </p:cNvPr>
          <p:cNvSpPr/>
          <p:nvPr/>
        </p:nvSpPr>
        <p:spPr bwMode="auto">
          <a:xfrm>
            <a:off x="1343025" y="3597275"/>
            <a:ext cx="565150" cy="841375"/>
          </a:xfrm>
          <a:custGeom>
            <a:avLst/>
            <a:gdLst>
              <a:gd name="connsiteX0" fmla="*/ 3168650 w 3168650"/>
              <a:gd name="connsiteY0" fmla="*/ 841375 h 841375"/>
              <a:gd name="connsiteX1" fmla="*/ 3168650 w 3168650"/>
              <a:gd name="connsiteY1" fmla="*/ 0 h 841375"/>
              <a:gd name="connsiteX2" fmla="*/ 0 w 3168650"/>
              <a:gd name="connsiteY2" fmla="*/ 0 h 841375"/>
            </a:gdLst>
            <a:ahLst/>
            <a:cxnLst>
              <a:cxn ang="0">
                <a:pos x="connsiteX0" y="connsiteY0"/>
              </a:cxn>
              <a:cxn ang="0">
                <a:pos x="connsiteX1" y="connsiteY1"/>
              </a:cxn>
              <a:cxn ang="0">
                <a:pos x="connsiteX2" y="connsiteY2"/>
              </a:cxn>
            </a:cxnLst>
            <a:rect l="l" t="t" r="r" b="b"/>
            <a:pathLst>
              <a:path w="3168650" h="841375">
                <a:moveTo>
                  <a:pt x="3168650" y="841375"/>
                </a:moveTo>
                <a:lnTo>
                  <a:pt x="3168650" y="0"/>
                </a:lnTo>
                <a:lnTo>
                  <a:pt x="0" y="0"/>
                </a:lnTo>
              </a:path>
            </a:pathLst>
          </a:custGeom>
          <a:noFill/>
          <a:ln w="28575">
            <a:solidFill>
              <a:schemeClr val="tx2">
                <a:lumMod val="90000"/>
              </a:schemeClr>
            </a:solidFill>
            <a:prstDash val="sysDash"/>
            <a:miter lim="800000"/>
            <a:headEnd/>
            <a:tailEnd/>
          </a:ln>
        </p:spPr>
        <p:txBody>
          <a:bodyPr rtlCol="0" anchor="ctr"/>
          <a:lstStyle/>
          <a:p>
            <a:pPr algn="ctr"/>
            <a:endParaRPr lang="en-US"/>
          </a:p>
        </p:txBody>
      </p:sp>
      <p:grpSp>
        <p:nvGrpSpPr>
          <p:cNvPr id="157" name="Group 156">
            <a:extLst>
              <a:ext uri="{FF2B5EF4-FFF2-40B4-BE49-F238E27FC236}">
                <a16:creationId xmlns:a16="http://schemas.microsoft.com/office/drawing/2014/main" id="{EE243542-B168-A106-7320-3D046AC16CC9}"/>
              </a:ext>
            </a:extLst>
          </p:cNvPr>
          <p:cNvGrpSpPr/>
          <p:nvPr/>
        </p:nvGrpSpPr>
        <p:grpSpPr>
          <a:xfrm>
            <a:off x="7018034" y="3587751"/>
            <a:ext cx="1500489" cy="856010"/>
            <a:chOff x="1343025" y="3594765"/>
            <a:chExt cx="3168650" cy="848995"/>
          </a:xfrm>
        </p:grpSpPr>
        <p:cxnSp>
          <p:nvCxnSpPr>
            <p:cNvPr id="158" name="Straight Connector 157">
              <a:extLst>
                <a:ext uri="{FF2B5EF4-FFF2-40B4-BE49-F238E27FC236}">
                  <a16:creationId xmlns:a16="http://schemas.microsoft.com/office/drawing/2014/main" id="{376F34A3-41FE-5F3D-CD27-90ADEC5FF991}"/>
                </a:ext>
              </a:extLst>
            </p:cNvPr>
            <p:cNvCxnSpPr/>
            <p:nvPr/>
          </p:nvCxnSpPr>
          <p:spPr bwMode="auto">
            <a:xfrm>
              <a:off x="2213617" y="3594765"/>
              <a:ext cx="0" cy="848995"/>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159" name="Freeform: Shape 158">
              <a:extLst>
                <a:ext uri="{FF2B5EF4-FFF2-40B4-BE49-F238E27FC236}">
                  <a16:creationId xmlns:a16="http://schemas.microsoft.com/office/drawing/2014/main" id="{62459E8E-6D2A-D5F1-6817-B72D36BAAC34}"/>
                </a:ext>
              </a:extLst>
            </p:cNvPr>
            <p:cNvSpPr/>
            <p:nvPr/>
          </p:nvSpPr>
          <p:spPr bwMode="auto">
            <a:xfrm>
              <a:off x="1343025" y="3597275"/>
              <a:ext cx="3168650" cy="841375"/>
            </a:xfrm>
            <a:custGeom>
              <a:avLst/>
              <a:gdLst>
                <a:gd name="connsiteX0" fmla="*/ 3168650 w 3168650"/>
                <a:gd name="connsiteY0" fmla="*/ 841375 h 841375"/>
                <a:gd name="connsiteX1" fmla="*/ 3168650 w 3168650"/>
                <a:gd name="connsiteY1" fmla="*/ 0 h 841375"/>
                <a:gd name="connsiteX2" fmla="*/ 0 w 3168650"/>
                <a:gd name="connsiteY2" fmla="*/ 0 h 841375"/>
              </a:gdLst>
              <a:ahLst/>
              <a:cxnLst>
                <a:cxn ang="0">
                  <a:pos x="connsiteX0" y="connsiteY0"/>
                </a:cxn>
                <a:cxn ang="0">
                  <a:pos x="connsiteX1" y="connsiteY1"/>
                </a:cxn>
                <a:cxn ang="0">
                  <a:pos x="connsiteX2" y="connsiteY2"/>
                </a:cxn>
              </a:cxnLst>
              <a:rect l="l" t="t" r="r" b="b"/>
              <a:pathLst>
                <a:path w="3168650" h="841375">
                  <a:moveTo>
                    <a:pt x="3168650" y="841375"/>
                  </a:moveTo>
                  <a:lnTo>
                    <a:pt x="3168650" y="0"/>
                  </a:lnTo>
                  <a:lnTo>
                    <a:pt x="0" y="0"/>
                  </a:lnTo>
                </a:path>
              </a:pathLst>
            </a:custGeom>
            <a:noFill/>
            <a:ln w="28575">
              <a:solidFill>
                <a:schemeClr val="tx2">
                  <a:lumMod val="90000"/>
                </a:schemeClr>
              </a:solidFill>
              <a:prstDash val="sysDash"/>
              <a:miter lim="800000"/>
              <a:headEnd/>
              <a:tailEnd/>
            </a:ln>
          </p:spPr>
          <p:txBody>
            <a:bodyPr rtlCol="0" anchor="ctr"/>
            <a:lstStyle/>
            <a:p>
              <a:pPr algn="ctr"/>
              <a:endParaRPr lang="en-US"/>
            </a:p>
          </p:txBody>
        </p:sp>
      </p:grpSp>
      <p:sp>
        <p:nvSpPr>
          <p:cNvPr id="160" name="Freeform: Shape 159">
            <a:extLst>
              <a:ext uri="{FF2B5EF4-FFF2-40B4-BE49-F238E27FC236}">
                <a16:creationId xmlns:a16="http://schemas.microsoft.com/office/drawing/2014/main" id="{266CCDB1-0361-3B1A-21EA-6C5980E14ED0}"/>
              </a:ext>
            </a:extLst>
          </p:cNvPr>
          <p:cNvSpPr/>
          <p:nvPr/>
        </p:nvSpPr>
        <p:spPr bwMode="auto">
          <a:xfrm>
            <a:off x="7048500" y="2752725"/>
            <a:ext cx="4219575" cy="860425"/>
          </a:xfrm>
          <a:custGeom>
            <a:avLst/>
            <a:gdLst>
              <a:gd name="connsiteX0" fmla="*/ 4219575 w 4219575"/>
              <a:gd name="connsiteY0" fmla="*/ 860425 h 860425"/>
              <a:gd name="connsiteX1" fmla="*/ 1460500 w 4219575"/>
              <a:gd name="connsiteY1" fmla="*/ 860425 h 860425"/>
              <a:gd name="connsiteX2" fmla="*/ 1460500 w 4219575"/>
              <a:gd name="connsiteY2" fmla="*/ 765175 h 860425"/>
              <a:gd name="connsiteX3" fmla="*/ 698500 w 4219575"/>
              <a:gd name="connsiteY3" fmla="*/ 765175 h 860425"/>
              <a:gd name="connsiteX4" fmla="*/ 698500 w 4219575"/>
              <a:gd name="connsiteY4" fmla="*/ 660400 h 860425"/>
              <a:gd name="connsiteX5" fmla="*/ 377825 w 4219575"/>
              <a:gd name="connsiteY5" fmla="*/ 660400 h 860425"/>
              <a:gd name="connsiteX6" fmla="*/ 377825 w 4219575"/>
              <a:gd name="connsiteY6" fmla="*/ 552450 h 860425"/>
              <a:gd name="connsiteX7" fmla="*/ 361950 w 4219575"/>
              <a:gd name="connsiteY7" fmla="*/ 552450 h 860425"/>
              <a:gd name="connsiteX8" fmla="*/ 361950 w 4219575"/>
              <a:gd name="connsiteY8" fmla="*/ 469900 h 860425"/>
              <a:gd name="connsiteX9" fmla="*/ 187325 w 4219575"/>
              <a:gd name="connsiteY9" fmla="*/ 469900 h 860425"/>
              <a:gd name="connsiteX10" fmla="*/ 187325 w 4219575"/>
              <a:gd name="connsiteY10" fmla="*/ 374650 h 860425"/>
              <a:gd name="connsiteX11" fmla="*/ 187325 w 4219575"/>
              <a:gd name="connsiteY11" fmla="*/ 374650 h 860425"/>
              <a:gd name="connsiteX12" fmla="*/ 187325 w 4219575"/>
              <a:gd name="connsiteY12" fmla="*/ 276225 h 860425"/>
              <a:gd name="connsiteX13" fmla="*/ 158750 w 4219575"/>
              <a:gd name="connsiteY13" fmla="*/ 276225 h 860425"/>
              <a:gd name="connsiteX14" fmla="*/ 158750 w 4219575"/>
              <a:gd name="connsiteY14" fmla="*/ 82550 h 860425"/>
              <a:gd name="connsiteX15" fmla="*/ 0 w 4219575"/>
              <a:gd name="connsiteY15" fmla="*/ 82550 h 860425"/>
              <a:gd name="connsiteX16" fmla="*/ 0 w 4219575"/>
              <a:gd name="connsiteY16" fmla="*/ 0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19575" h="860425">
                <a:moveTo>
                  <a:pt x="4219575" y="860425"/>
                </a:moveTo>
                <a:lnTo>
                  <a:pt x="1460500" y="860425"/>
                </a:lnTo>
                <a:lnTo>
                  <a:pt x="1460500" y="765175"/>
                </a:lnTo>
                <a:lnTo>
                  <a:pt x="698500" y="765175"/>
                </a:lnTo>
                <a:lnTo>
                  <a:pt x="698500" y="660400"/>
                </a:lnTo>
                <a:lnTo>
                  <a:pt x="377825" y="660400"/>
                </a:lnTo>
                <a:lnTo>
                  <a:pt x="377825" y="552450"/>
                </a:lnTo>
                <a:lnTo>
                  <a:pt x="361950" y="552450"/>
                </a:lnTo>
                <a:lnTo>
                  <a:pt x="361950" y="469900"/>
                </a:lnTo>
                <a:lnTo>
                  <a:pt x="187325" y="469900"/>
                </a:lnTo>
                <a:lnTo>
                  <a:pt x="187325" y="374650"/>
                </a:lnTo>
                <a:lnTo>
                  <a:pt x="187325" y="374650"/>
                </a:lnTo>
                <a:lnTo>
                  <a:pt x="187325" y="276225"/>
                </a:lnTo>
                <a:lnTo>
                  <a:pt x="158750" y="276225"/>
                </a:lnTo>
                <a:lnTo>
                  <a:pt x="158750" y="82550"/>
                </a:lnTo>
                <a:lnTo>
                  <a:pt x="0" y="82550"/>
                </a:lnTo>
                <a:lnTo>
                  <a:pt x="0" y="0"/>
                </a:lnTo>
              </a:path>
            </a:pathLst>
          </a:custGeom>
          <a:noFill/>
          <a:ln w="28575">
            <a:solidFill>
              <a:schemeClr val="accent1"/>
            </a:solidFill>
            <a:miter lim="800000"/>
            <a:headEnd/>
            <a:tailEnd/>
          </a:ln>
        </p:spPr>
        <p:txBody>
          <a:bodyPr rtlCol="0" anchor="ctr"/>
          <a:lstStyle/>
          <a:p>
            <a:pPr algn="ctr"/>
            <a:endParaRPr lang="en-US"/>
          </a:p>
        </p:txBody>
      </p:sp>
      <p:grpSp>
        <p:nvGrpSpPr>
          <p:cNvPr id="169" name="Group 168">
            <a:extLst>
              <a:ext uri="{FF2B5EF4-FFF2-40B4-BE49-F238E27FC236}">
                <a16:creationId xmlns:a16="http://schemas.microsoft.com/office/drawing/2014/main" id="{2A1E7B80-5448-5489-0CAF-84AC7FE7A5DB}"/>
              </a:ext>
            </a:extLst>
          </p:cNvPr>
          <p:cNvGrpSpPr/>
          <p:nvPr/>
        </p:nvGrpSpPr>
        <p:grpSpPr>
          <a:xfrm>
            <a:off x="7917332" y="3472183"/>
            <a:ext cx="3019388" cy="177159"/>
            <a:chOff x="7917332" y="3472183"/>
            <a:chExt cx="3019388" cy="177159"/>
          </a:xfrm>
        </p:grpSpPr>
        <p:cxnSp>
          <p:nvCxnSpPr>
            <p:cNvPr id="161" name="Straight Connector 160">
              <a:extLst>
                <a:ext uri="{FF2B5EF4-FFF2-40B4-BE49-F238E27FC236}">
                  <a16:creationId xmlns:a16="http://schemas.microsoft.com/office/drawing/2014/main" id="{2D07BBDC-B4D5-C433-7793-ECFD65F8DAFD}"/>
                </a:ext>
              </a:extLst>
            </p:cNvPr>
            <p:cNvCxnSpPr>
              <a:cxnSpLocks/>
            </p:cNvCxnSpPr>
            <p:nvPr/>
          </p:nvCxnSpPr>
          <p:spPr bwMode="auto">
            <a:xfrm>
              <a:off x="9654020" y="35769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4FDAA469-52D5-592D-5752-6F7B09D92176}"/>
                </a:ext>
              </a:extLst>
            </p:cNvPr>
            <p:cNvCxnSpPr>
              <a:cxnSpLocks/>
            </p:cNvCxnSpPr>
            <p:nvPr/>
          </p:nvCxnSpPr>
          <p:spPr bwMode="auto">
            <a:xfrm>
              <a:off x="10936720" y="35769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0392C99E-48CF-F45E-17D1-CBC8FADC17C7}"/>
                </a:ext>
              </a:extLst>
            </p:cNvPr>
            <p:cNvCxnSpPr>
              <a:cxnSpLocks/>
            </p:cNvCxnSpPr>
            <p:nvPr/>
          </p:nvCxnSpPr>
          <p:spPr bwMode="auto">
            <a:xfrm>
              <a:off x="9590347" y="35769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D0DED8AE-1C49-289C-D6AE-09C11C157925}"/>
                </a:ext>
              </a:extLst>
            </p:cNvPr>
            <p:cNvCxnSpPr>
              <a:cxnSpLocks/>
            </p:cNvCxnSpPr>
            <p:nvPr/>
          </p:nvCxnSpPr>
          <p:spPr bwMode="auto">
            <a:xfrm>
              <a:off x="9533197" y="35769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CCE2662E-D287-939A-6255-126013AB45D2}"/>
                </a:ext>
              </a:extLst>
            </p:cNvPr>
            <p:cNvCxnSpPr>
              <a:cxnSpLocks/>
            </p:cNvCxnSpPr>
            <p:nvPr/>
          </p:nvCxnSpPr>
          <p:spPr bwMode="auto">
            <a:xfrm>
              <a:off x="9240027" y="35769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E4C72B15-7884-1719-68A4-CE9343CEBDBE}"/>
                </a:ext>
              </a:extLst>
            </p:cNvPr>
            <p:cNvCxnSpPr>
              <a:cxnSpLocks/>
            </p:cNvCxnSpPr>
            <p:nvPr/>
          </p:nvCxnSpPr>
          <p:spPr bwMode="auto">
            <a:xfrm>
              <a:off x="8936579" y="35769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D47FD818-7C1C-7D9A-2181-606479F19CE0}"/>
                </a:ext>
              </a:extLst>
            </p:cNvPr>
            <p:cNvCxnSpPr>
              <a:cxnSpLocks/>
            </p:cNvCxnSpPr>
            <p:nvPr/>
          </p:nvCxnSpPr>
          <p:spPr bwMode="auto">
            <a:xfrm>
              <a:off x="8773061" y="35769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D976A497-105E-9BCF-5B95-EB05A5C14F06}"/>
                </a:ext>
              </a:extLst>
            </p:cNvPr>
            <p:cNvCxnSpPr>
              <a:cxnSpLocks/>
            </p:cNvCxnSpPr>
            <p:nvPr/>
          </p:nvCxnSpPr>
          <p:spPr bwMode="auto">
            <a:xfrm>
              <a:off x="7917332" y="3472183"/>
              <a:ext cx="0" cy="72384"/>
            </a:xfrm>
            <a:prstGeom prst="line">
              <a:avLst/>
            </a:prstGeom>
            <a:noFill/>
            <a:ln w="28575" cap="flat" cmpd="sng" algn="ctr">
              <a:solidFill>
                <a:schemeClr val="accent1"/>
              </a:solidFill>
              <a:prstDash val="solid"/>
              <a:round/>
              <a:headEnd type="none" w="med" len="med"/>
              <a:tailEnd type="none" w="med" len="med"/>
            </a:ln>
            <a:effectLst/>
          </p:spPr>
        </p:cxnSp>
      </p:grpSp>
      <p:sp>
        <p:nvSpPr>
          <p:cNvPr id="170" name="Freeform: Shape 169">
            <a:extLst>
              <a:ext uri="{FF2B5EF4-FFF2-40B4-BE49-F238E27FC236}">
                <a16:creationId xmlns:a16="http://schemas.microsoft.com/office/drawing/2014/main" id="{AFA80AED-FF68-A08D-476E-056340F55C61}"/>
              </a:ext>
            </a:extLst>
          </p:cNvPr>
          <p:cNvSpPr/>
          <p:nvPr/>
        </p:nvSpPr>
        <p:spPr bwMode="auto">
          <a:xfrm>
            <a:off x="7010400" y="2743200"/>
            <a:ext cx="4254500" cy="1339850"/>
          </a:xfrm>
          <a:custGeom>
            <a:avLst/>
            <a:gdLst>
              <a:gd name="connsiteX0" fmla="*/ 4254500 w 4254500"/>
              <a:gd name="connsiteY0" fmla="*/ 1339850 h 1339850"/>
              <a:gd name="connsiteX1" fmla="*/ 1508125 w 4254500"/>
              <a:gd name="connsiteY1" fmla="*/ 1339850 h 1339850"/>
              <a:gd name="connsiteX2" fmla="*/ 1508125 w 4254500"/>
              <a:gd name="connsiteY2" fmla="*/ 1155700 h 1339850"/>
              <a:gd name="connsiteX3" fmla="*/ 1063625 w 4254500"/>
              <a:gd name="connsiteY3" fmla="*/ 1155700 h 1339850"/>
              <a:gd name="connsiteX4" fmla="*/ 1063625 w 4254500"/>
              <a:gd name="connsiteY4" fmla="*/ 958850 h 1339850"/>
              <a:gd name="connsiteX5" fmla="*/ 415925 w 4254500"/>
              <a:gd name="connsiteY5" fmla="*/ 958850 h 1339850"/>
              <a:gd name="connsiteX6" fmla="*/ 415925 w 4254500"/>
              <a:gd name="connsiteY6" fmla="*/ 765175 h 1339850"/>
              <a:gd name="connsiteX7" fmla="*/ 200025 w 4254500"/>
              <a:gd name="connsiteY7" fmla="*/ 765175 h 1339850"/>
              <a:gd name="connsiteX8" fmla="*/ 200025 w 4254500"/>
              <a:gd name="connsiteY8" fmla="*/ 377825 h 1339850"/>
              <a:gd name="connsiteX9" fmla="*/ 187325 w 4254500"/>
              <a:gd name="connsiteY9" fmla="*/ 377825 h 1339850"/>
              <a:gd name="connsiteX10" fmla="*/ 187325 w 4254500"/>
              <a:gd name="connsiteY10" fmla="*/ 190500 h 1339850"/>
              <a:gd name="connsiteX11" fmla="*/ 168275 w 4254500"/>
              <a:gd name="connsiteY11" fmla="*/ 190500 h 1339850"/>
              <a:gd name="connsiteX12" fmla="*/ 168275 w 4254500"/>
              <a:gd name="connsiteY12" fmla="*/ 0 h 1339850"/>
              <a:gd name="connsiteX13" fmla="*/ 0 w 4254500"/>
              <a:gd name="connsiteY13" fmla="*/ 0 h 133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54500" h="1339850">
                <a:moveTo>
                  <a:pt x="4254500" y="1339850"/>
                </a:moveTo>
                <a:lnTo>
                  <a:pt x="1508125" y="1339850"/>
                </a:lnTo>
                <a:lnTo>
                  <a:pt x="1508125" y="1155700"/>
                </a:lnTo>
                <a:lnTo>
                  <a:pt x="1063625" y="1155700"/>
                </a:lnTo>
                <a:lnTo>
                  <a:pt x="1063625" y="958850"/>
                </a:lnTo>
                <a:lnTo>
                  <a:pt x="415925" y="958850"/>
                </a:lnTo>
                <a:lnTo>
                  <a:pt x="415925" y="765175"/>
                </a:lnTo>
                <a:lnTo>
                  <a:pt x="200025" y="765175"/>
                </a:lnTo>
                <a:lnTo>
                  <a:pt x="200025" y="377825"/>
                </a:lnTo>
                <a:lnTo>
                  <a:pt x="187325" y="377825"/>
                </a:lnTo>
                <a:lnTo>
                  <a:pt x="187325" y="190500"/>
                </a:lnTo>
                <a:lnTo>
                  <a:pt x="168275" y="190500"/>
                </a:lnTo>
                <a:lnTo>
                  <a:pt x="168275" y="0"/>
                </a:lnTo>
                <a:lnTo>
                  <a:pt x="0" y="0"/>
                </a:lnTo>
              </a:path>
            </a:pathLst>
          </a:custGeom>
          <a:noFill/>
          <a:ln w="28575">
            <a:solidFill>
              <a:schemeClr val="accent3"/>
            </a:solidFill>
            <a:miter lim="800000"/>
            <a:headEnd/>
            <a:tailEnd/>
          </a:ln>
        </p:spPr>
        <p:txBody>
          <a:bodyPr rtlCol="0" anchor="ctr"/>
          <a:lstStyle/>
          <a:p>
            <a:pPr algn="ctr"/>
            <a:endParaRPr lang="en-US"/>
          </a:p>
        </p:txBody>
      </p:sp>
      <p:cxnSp>
        <p:nvCxnSpPr>
          <p:cNvPr id="171" name="Straight Connector 170">
            <a:extLst>
              <a:ext uri="{FF2B5EF4-FFF2-40B4-BE49-F238E27FC236}">
                <a16:creationId xmlns:a16="http://schemas.microsoft.com/office/drawing/2014/main" id="{286E247E-A37F-2F18-4D17-85DCF7915C77}"/>
              </a:ext>
            </a:extLst>
          </p:cNvPr>
          <p:cNvCxnSpPr>
            <a:cxnSpLocks/>
          </p:cNvCxnSpPr>
          <p:nvPr/>
        </p:nvCxnSpPr>
        <p:spPr bwMode="auto">
          <a:xfrm>
            <a:off x="10742264" y="4050033"/>
            <a:ext cx="0" cy="72384"/>
          </a:xfrm>
          <a:prstGeom prst="line">
            <a:avLst/>
          </a:prstGeom>
          <a:noFill/>
          <a:ln w="28575" cap="flat" cmpd="sng" algn="ctr">
            <a:solidFill>
              <a:schemeClr val="accent3"/>
            </a:solidFill>
            <a:prstDash val="solid"/>
            <a:round/>
            <a:headEnd type="none" w="med" len="med"/>
            <a:tailEnd type="none" w="med" len="med"/>
          </a:ln>
          <a:effectLst/>
        </p:spPr>
      </p:cxnSp>
      <p:sp>
        <p:nvSpPr>
          <p:cNvPr id="172" name="Freeform: Shape 171">
            <a:extLst>
              <a:ext uri="{FF2B5EF4-FFF2-40B4-BE49-F238E27FC236}">
                <a16:creationId xmlns:a16="http://schemas.microsoft.com/office/drawing/2014/main" id="{ED21CD4F-E915-589F-4EC7-D188246DD2EE}"/>
              </a:ext>
            </a:extLst>
          </p:cNvPr>
          <p:cNvSpPr/>
          <p:nvPr/>
        </p:nvSpPr>
        <p:spPr bwMode="auto">
          <a:xfrm>
            <a:off x="1412875" y="2746375"/>
            <a:ext cx="4184650" cy="752475"/>
          </a:xfrm>
          <a:custGeom>
            <a:avLst/>
            <a:gdLst>
              <a:gd name="connsiteX0" fmla="*/ 4184650 w 4184650"/>
              <a:gd name="connsiteY0" fmla="*/ 752475 h 752475"/>
              <a:gd name="connsiteX1" fmla="*/ 3101975 w 4184650"/>
              <a:gd name="connsiteY1" fmla="*/ 752475 h 752475"/>
              <a:gd name="connsiteX2" fmla="*/ 3101975 w 4184650"/>
              <a:gd name="connsiteY2" fmla="*/ 647700 h 752475"/>
              <a:gd name="connsiteX3" fmla="*/ 2346325 w 4184650"/>
              <a:gd name="connsiteY3" fmla="*/ 647700 h 752475"/>
              <a:gd name="connsiteX4" fmla="*/ 2346325 w 4184650"/>
              <a:gd name="connsiteY4" fmla="*/ 577850 h 752475"/>
              <a:gd name="connsiteX5" fmla="*/ 2162175 w 4184650"/>
              <a:gd name="connsiteY5" fmla="*/ 577850 h 752475"/>
              <a:gd name="connsiteX6" fmla="*/ 2162175 w 4184650"/>
              <a:gd name="connsiteY6" fmla="*/ 514350 h 752475"/>
              <a:gd name="connsiteX7" fmla="*/ 1511300 w 4184650"/>
              <a:gd name="connsiteY7" fmla="*/ 514350 h 752475"/>
              <a:gd name="connsiteX8" fmla="*/ 1511300 w 4184650"/>
              <a:gd name="connsiteY8" fmla="*/ 473075 h 752475"/>
              <a:gd name="connsiteX9" fmla="*/ 1393825 w 4184650"/>
              <a:gd name="connsiteY9" fmla="*/ 473075 h 752475"/>
              <a:gd name="connsiteX10" fmla="*/ 1393825 w 4184650"/>
              <a:gd name="connsiteY10" fmla="*/ 434975 h 752475"/>
              <a:gd name="connsiteX11" fmla="*/ 1000125 w 4184650"/>
              <a:gd name="connsiteY11" fmla="*/ 434975 h 752475"/>
              <a:gd name="connsiteX12" fmla="*/ 1000125 w 4184650"/>
              <a:gd name="connsiteY12" fmla="*/ 400050 h 752475"/>
              <a:gd name="connsiteX13" fmla="*/ 581025 w 4184650"/>
              <a:gd name="connsiteY13" fmla="*/ 400050 h 752475"/>
              <a:gd name="connsiteX14" fmla="*/ 581025 w 4184650"/>
              <a:gd name="connsiteY14" fmla="*/ 371475 h 752475"/>
              <a:gd name="connsiteX15" fmla="*/ 365125 w 4184650"/>
              <a:gd name="connsiteY15" fmla="*/ 371475 h 752475"/>
              <a:gd name="connsiteX16" fmla="*/ 365125 w 4184650"/>
              <a:gd name="connsiteY16" fmla="*/ 282575 h 752475"/>
              <a:gd name="connsiteX17" fmla="*/ 355600 w 4184650"/>
              <a:gd name="connsiteY17" fmla="*/ 282575 h 752475"/>
              <a:gd name="connsiteX18" fmla="*/ 355600 w 4184650"/>
              <a:gd name="connsiteY18" fmla="*/ 247650 h 752475"/>
              <a:gd name="connsiteX19" fmla="*/ 349250 w 4184650"/>
              <a:gd name="connsiteY19" fmla="*/ 247650 h 752475"/>
              <a:gd name="connsiteX20" fmla="*/ 349250 w 4184650"/>
              <a:gd name="connsiteY20" fmla="*/ 219075 h 752475"/>
              <a:gd name="connsiteX21" fmla="*/ 327025 w 4184650"/>
              <a:gd name="connsiteY21" fmla="*/ 219075 h 752475"/>
              <a:gd name="connsiteX22" fmla="*/ 327025 w 4184650"/>
              <a:gd name="connsiteY22" fmla="*/ 180975 h 752475"/>
              <a:gd name="connsiteX23" fmla="*/ 219075 w 4184650"/>
              <a:gd name="connsiteY23" fmla="*/ 180975 h 752475"/>
              <a:gd name="connsiteX24" fmla="*/ 219075 w 4184650"/>
              <a:gd name="connsiteY24" fmla="*/ 142875 h 752475"/>
              <a:gd name="connsiteX25" fmla="*/ 158750 w 4184650"/>
              <a:gd name="connsiteY25" fmla="*/ 142875 h 752475"/>
              <a:gd name="connsiteX26" fmla="*/ 158750 w 4184650"/>
              <a:gd name="connsiteY26" fmla="*/ 104775 h 752475"/>
              <a:gd name="connsiteX27" fmla="*/ 133350 w 4184650"/>
              <a:gd name="connsiteY27" fmla="*/ 104775 h 752475"/>
              <a:gd name="connsiteX28" fmla="*/ 133350 w 4184650"/>
              <a:gd name="connsiteY28" fmla="*/ 25400 h 752475"/>
              <a:gd name="connsiteX29" fmla="*/ 0 w 4184650"/>
              <a:gd name="connsiteY29" fmla="*/ 25400 h 752475"/>
              <a:gd name="connsiteX30" fmla="*/ 0 w 4184650"/>
              <a:gd name="connsiteY30" fmla="*/ 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184650" h="752475">
                <a:moveTo>
                  <a:pt x="4184650" y="752475"/>
                </a:moveTo>
                <a:lnTo>
                  <a:pt x="3101975" y="752475"/>
                </a:lnTo>
                <a:lnTo>
                  <a:pt x="3101975" y="647700"/>
                </a:lnTo>
                <a:lnTo>
                  <a:pt x="2346325" y="647700"/>
                </a:lnTo>
                <a:lnTo>
                  <a:pt x="2346325" y="577850"/>
                </a:lnTo>
                <a:lnTo>
                  <a:pt x="2162175" y="577850"/>
                </a:lnTo>
                <a:lnTo>
                  <a:pt x="2162175" y="514350"/>
                </a:lnTo>
                <a:lnTo>
                  <a:pt x="1511300" y="514350"/>
                </a:lnTo>
                <a:lnTo>
                  <a:pt x="1511300" y="473075"/>
                </a:lnTo>
                <a:lnTo>
                  <a:pt x="1393825" y="473075"/>
                </a:lnTo>
                <a:lnTo>
                  <a:pt x="1393825" y="434975"/>
                </a:lnTo>
                <a:lnTo>
                  <a:pt x="1000125" y="434975"/>
                </a:lnTo>
                <a:lnTo>
                  <a:pt x="1000125" y="400050"/>
                </a:lnTo>
                <a:lnTo>
                  <a:pt x="581025" y="400050"/>
                </a:lnTo>
                <a:lnTo>
                  <a:pt x="581025" y="371475"/>
                </a:lnTo>
                <a:lnTo>
                  <a:pt x="365125" y="371475"/>
                </a:lnTo>
                <a:lnTo>
                  <a:pt x="365125" y="282575"/>
                </a:lnTo>
                <a:lnTo>
                  <a:pt x="355600" y="282575"/>
                </a:lnTo>
                <a:lnTo>
                  <a:pt x="355600" y="247650"/>
                </a:lnTo>
                <a:lnTo>
                  <a:pt x="349250" y="247650"/>
                </a:lnTo>
                <a:lnTo>
                  <a:pt x="349250" y="219075"/>
                </a:lnTo>
                <a:lnTo>
                  <a:pt x="327025" y="219075"/>
                </a:lnTo>
                <a:lnTo>
                  <a:pt x="327025" y="180975"/>
                </a:lnTo>
                <a:lnTo>
                  <a:pt x="219075" y="180975"/>
                </a:lnTo>
                <a:lnTo>
                  <a:pt x="219075" y="142875"/>
                </a:lnTo>
                <a:lnTo>
                  <a:pt x="158750" y="142875"/>
                </a:lnTo>
                <a:lnTo>
                  <a:pt x="158750" y="104775"/>
                </a:lnTo>
                <a:lnTo>
                  <a:pt x="133350" y="104775"/>
                </a:lnTo>
                <a:lnTo>
                  <a:pt x="133350" y="25400"/>
                </a:lnTo>
                <a:lnTo>
                  <a:pt x="0" y="25400"/>
                </a:lnTo>
                <a:lnTo>
                  <a:pt x="0" y="0"/>
                </a:lnTo>
              </a:path>
            </a:pathLst>
          </a:custGeom>
          <a:noFill/>
          <a:ln w="28575">
            <a:solidFill>
              <a:schemeClr val="accent1"/>
            </a:solidFill>
            <a:miter lim="800000"/>
            <a:headEnd/>
            <a:tailEnd/>
          </a:ln>
        </p:spPr>
        <p:txBody>
          <a:bodyPr rtlCol="0" anchor="ctr"/>
          <a:lstStyle/>
          <a:p>
            <a:pPr algn="ctr"/>
            <a:endParaRPr lang="en-US"/>
          </a:p>
        </p:txBody>
      </p:sp>
      <p:grpSp>
        <p:nvGrpSpPr>
          <p:cNvPr id="199" name="Group 198">
            <a:extLst>
              <a:ext uri="{FF2B5EF4-FFF2-40B4-BE49-F238E27FC236}">
                <a16:creationId xmlns:a16="http://schemas.microsoft.com/office/drawing/2014/main" id="{A6BF83C2-5664-562E-7E73-D5D94DE34072}"/>
              </a:ext>
            </a:extLst>
          </p:cNvPr>
          <p:cNvGrpSpPr/>
          <p:nvPr/>
        </p:nvGrpSpPr>
        <p:grpSpPr>
          <a:xfrm>
            <a:off x="2411951" y="3150658"/>
            <a:ext cx="3150649" cy="384384"/>
            <a:chOff x="2411951" y="3150658"/>
            <a:chExt cx="3150649" cy="384384"/>
          </a:xfrm>
        </p:grpSpPr>
        <p:cxnSp>
          <p:nvCxnSpPr>
            <p:cNvPr id="173" name="Straight Connector 172">
              <a:extLst>
                <a:ext uri="{FF2B5EF4-FFF2-40B4-BE49-F238E27FC236}">
                  <a16:creationId xmlns:a16="http://schemas.microsoft.com/office/drawing/2014/main" id="{4155783C-ECD6-AE9E-E8DE-EEC909264CDE}"/>
                </a:ext>
              </a:extLst>
            </p:cNvPr>
            <p:cNvCxnSpPr>
              <a:cxnSpLocks/>
            </p:cNvCxnSpPr>
            <p:nvPr/>
          </p:nvCxnSpPr>
          <p:spPr bwMode="auto">
            <a:xfrm>
              <a:off x="5562600" y="34626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47EC6EAF-579F-8D47-B86D-687F9A8E03A2}"/>
                </a:ext>
              </a:extLst>
            </p:cNvPr>
            <p:cNvCxnSpPr>
              <a:cxnSpLocks/>
            </p:cNvCxnSpPr>
            <p:nvPr/>
          </p:nvCxnSpPr>
          <p:spPr bwMode="auto">
            <a:xfrm>
              <a:off x="5519746" y="34626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B00DBB1B-A22A-ADC7-2D80-8BE7E7808397}"/>
                </a:ext>
              </a:extLst>
            </p:cNvPr>
            <p:cNvCxnSpPr>
              <a:cxnSpLocks/>
            </p:cNvCxnSpPr>
            <p:nvPr/>
          </p:nvCxnSpPr>
          <p:spPr bwMode="auto">
            <a:xfrm>
              <a:off x="5430846" y="34626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20493C20-8578-C484-26A4-CA8904EFF082}"/>
                </a:ext>
              </a:extLst>
            </p:cNvPr>
            <p:cNvCxnSpPr>
              <a:cxnSpLocks/>
            </p:cNvCxnSpPr>
            <p:nvPr/>
          </p:nvCxnSpPr>
          <p:spPr bwMode="auto">
            <a:xfrm>
              <a:off x="5202246" y="34626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AEB730EB-5CA9-6666-588D-B5E5AFA77BEA}"/>
                </a:ext>
              </a:extLst>
            </p:cNvPr>
            <p:cNvCxnSpPr>
              <a:cxnSpLocks/>
            </p:cNvCxnSpPr>
            <p:nvPr/>
          </p:nvCxnSpPr>
          <p:spPr bwMode="auto">
            <a:xfrm>
              <a:off x="4598996" y="34626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192E51C2-6418-00B7-C91B-7B20B7A0A6A4}"/>
                </a:ext>
              </a:extLst>
            </p:cNvPr>
            <p:cNvCxnSpPr>
              <a:cxnSpLocks/>
            </p:cNvCxnSpPr>
            <p:nvPr/>
          </p:nvCxnSpPr>
          <p:spPr bwMode="auto">
            <a:xfrm>
              <a:off x="4534653" y="34626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386D87DD-5BBC-D18D-6112-55AC49A5D2FD}"/>
                </a:ext>
              </a:extLst>
            </p:cNvPr>
            <p:cNvCxnSpPr>
              <a:cxnSpLocks/>
            </p:cNvCxnSpPr>
            <p:nvPr/>
          </p:nvCxnSpPr>
          <p:spPr bwMode="auto">
            <a:xfrm>
              <a:off x="4516356" y="34626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E254FBB9-F855-4EC0-ABD5-876A2DCB20D8}"/>
                </a:ext>
              </a:extLst>
            </p:cNvPr>
            <p:cNvCxnSpPr>
              <a:cxnSpLocks/>
            </p:cNvCxnSpPr>
            <p:nvPr/>
          </p:nvCxnSpPr>
          <p:spPr bwMode="auto">
            <a:xfrm>
              <a:off x="4462713" y="3356616"/>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BF3DFE3E-3AD9-DFB7-903A-D7D20572789F}"/>
                </a:ext>
              </a:extLst>
            </p:cNvPr>
            <p:cNvCxnSpPr>
              <a:cxnSpLocks/>
            </p:cNvCxnSpPr>
            <p:nvPr/>
          </p:nvCxnSpPr>
          <p:spPr bwMode="auto">
            <a:xfrm>
              <a:off x="4434138" y="3356616"/>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E7DB913F-1618-88CD-1BDE-203E1646AA5E}"/>
                </a:ext>
              </a:extLst>
            </p:cNvPr>
            <p:cNvCxnSpPr>
              <a:cxnSpLocks/>
            </p:cNvCxnSpPr>
            <p:nvPr/>
          </p:nvCxnSpPr>
          <p:spPr bwMode="auto">
            <a:xfrm>
              <a:off x="4187769" y="3356616"/>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B304108E-8894-E78C-E7CD-7F615169E790}"/>
                </a:ext>
              </a:extLst>
            </p:cNvPr>
            <p:cNvCxnSpPr>
              <a:cxnSpLocks/>
            </p:cNvCxnSpPr>
            <p:nvPr/>
          </p:nvCxnSpPr>
          <p:spPr bwMode="auto">
            <a:xfrm>
              <a:off x="4116281" y="3356616"/>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49E06386-F895-822B-467A-63E1798389F3}"/>
                </a:ext>
              </a:extLst>
            </p:cNvPr>
            <p:cNvCxnSpPr>
              <a:cxnSpLocks/>
            </p:cNvCxnSpPr>
            <p:nvPr/>
          </p:nvCxnSpPr>
          <p:spPr bwMode="auto">
            <a:xfrm>
              <a:off x="3854344" y="3356616"/>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B4FDC1B2-C7B3-940B-0220-DC56A207F616}"/>
                </a:ext>
              </a:extLst>
            </p:cNvPr>
            <p:cNvCxnSpPr>
              <a:cxnSpLocks/>
            </p:cNvCxnSpPr>
            <p:nvPr/>
          </p:nvCxnSpPr>
          <p:spPr bwMode="auto">
            <a:xfrm>
              <a:off x="3687656" y="3290702"/>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E8B186DD-7121-A94F-F710-831368573574}"/>
                </a:ext>
              </a:extLst>
            </p:cNvPr>
            <p:cNvCxnSpPr>
              <a:cxnSpLocks/>
            </p:cNvCxnSpPr>
            <p:nvPr/>
          </p:nvCxnSpPr>
          <p:spPr bwMode="auto">
            <a:xfrm>
              <a:off x="3621811" y="3290702"/>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5A9D48E1-875D-1C28-107B-99299A67909C}"/>
                </a:ext>
              </a:extLst>
            </p:cNvPr>
            <p:cNvCxnSpPr>
              <a:cxnSpLocks/>
            </p:cNvCxnSpPr>
            <p:nvPr/>
          </p:nvCxnSpPr>
          <p:spPr bwMode="auto">
            <a:xfrm>
              <a:off x="3598500" y="3290702"/>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A9C27DCE-A35F-FE24-AA75-FBADB71FB412}"/>
                </a:ext>
              </a:extLst>
            </p:cNvPr>
            <p:cNvCxnSpPr>
              <a:cxnSpLocks/>
            </p:cNvCxnSpPr>
            <p:nvPr/>
          </p:nvCxnSpPr>
          <p:spPr bwMode="auto">
            <a:xfrm>
              <a:off x="3472294" y="3223042"/>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F7DD037A-D07B-8CD8-B9BA-9F1481E4A952}"/>
                </a:ext>
              </a:extLst>
            </p:cNvPr>
            <p:cNvCxnSpPr>
              <a:cxnSpLocks/>
            </p:cNvCxnSpPr>
            <p:nvPr/>
          </p:nvCxnSpPr>
          <p:spPr bwMode="auto">
            <a:xfrm>
              <a:off x="3374662" y="3223042"/>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9D1C8F84-A76F-7446-9BAA-FD927384C1E6}"/>
                </a:ext>
              </a:extLst>
            </p:cNvPr>
            <p:cNvCxnSpPr>
              <a:cxnSpLocks/>
            </p:cNvCxnSpPr>
            <p:nvPr/>
          </p:nvCxnSpPr>
          <p:spPr bwMode="auto">
            <a:xfrm>
              <a:off x="3327227" y="3223042"/>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B1E0D9DB-F8B8-F3FA-FCF7-784985F6C1EC}"/>
                </a:ext>
              </a:extLst>
            </p:cNvPr>
            <p:cNvCxnSpPr>
              <a:cxnSpLocks/>
            </p:cNvCxnSpPr>
            <p:nvPr/>
          </p:nvCxnSpPr>
          <p:spPr bwMode="auto">
            <a:xfrm>
              <a:off x="3266821" y="3223042"/>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2251CCAB-650B-D70C-2984-2DC20CEEE243}"/>
                </a:ext>
              </a:extLst>
            </p:cNvPr>
            <p:cNvCxnSpPr>
              <a:cxnSpLocks/>
            </p:cNvCxnSpPr>
            <p:nvPr/>
          </p:nvCxnSpPr>
          <p:spPr bwMode="auto">
            <a:xfrm>
              <a:off x="3195383" y="3223042"/>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CD31DB60-1FD9-B03B-6B64-FD97643EA233}"/>
                </a:ext>
              </a:extLst>
            </p:cNvPr>
            <p:cNvCxnSpPr>
              <a:cxnSpLocks/>
            </p:cNvCxnSpPr>
            <p:nvPr/>
          </p:nvCxnSpPr>
          <p:spPr bwMode="auto">
            <a:xfrm>
              <a:off x="2985833" y="3223042"/>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7538E5C6-662B-94FE-049E-28B529BE8B02}"/>
                </a:ext>
              </a:extLst>
            </p:cNvPr>
            <p:cNvCxnSpPr>
              <a:cxnSpLocks/>
            </p:cNvCxnSpPr>
            <p:nvPr/>
          </p:nvCxnSpPr>
          <p:spPr bwMode="auto">
            <a:xfrm>
              <a:off x="2954876" y="3223042"/>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11FF952F-0DCC-AEFB-B306-5B8004C16242}"/>
                </a:ext>
              </a:extLst>
            </p:cNvPr>
            <p:cNvCxnSpPr>
              <a:cxnSpLocks/>
            </p:cNvCxnSpPr>
            <p:nvPr/>
          </p:nvCxnSpPr>
          <p:spPr bwMode="auto">
            <a:xfrm>
              <a:off x="2633407" y="3150658"/>
              <a:ext cx="0" cy="72384"/>
            </a:xfrm>
            <a:prstGeom prst="line">
              <a:avLst/>
            </a:prstGeom>
            <a:noFill/>
            <a:ln w="28575"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363836B8-D230-09F8-C450-BFF028C3713E}"/>
                </a:ext>
              </a:extLst>
            </p:cNvPr>
            <p:cNvCxnSpPr>
              <a:cxnSpLocks/>
            </p:cNvCxnSpPr>
            <p:nvPr/>
          </p:nvCxnSpPr>
          <p:spPr bwMode="auto">
            <a:xfrm>
              <a:off x="2411951" y="3150658"/>
              <a:ext cx="0" cy="72384"/>
            </a:xfrm>
            <a:prstGeom prst="line">
              <a:avLst/>
            </a:prstGeom>
            <a:noFill/>
            <a:ln w="28575" cap="flat" cmpd="sng" algn="ctr">
              <a:solidFill>
                <a:schemeClr val="accent1"/>
              </a:solidFill>
              <a:prstDash val="solid"/>
              <a:round/>
              <a:headEnd type="none" w="med" len="med"/>
              <a:tailEnd type="none" w="med" len="med"/>
            </a:ln>
            <a:effectLst/>
          </p:spPr>
        </p:cxnSp>
      </p:grpSp>
      <p:sp>
        <p:nvSpPr>
          <p:cNvPr id="200" name="Freeform: Shape 199">
            <a:extLst>
              <a:ext uri="{FF2B5EF4-FFF2-40B4-BE49-F238E27FC236}">
                <a16:creationId xmlns:a16="http://schemas.microsoft.com/office/drawing/2014/main" id="{2E807905-C8EE-4B99-73E1-02239E190926}"/>
              </a:ext>
            </a:extLst>
          </p:cNvPr>
          <p:cNvSpPr/>
          <p:nvPr/>
        </p:nvSpPr>
        <p:spPr bwMode="auto">
          <a:xfrm>
            <a:off x="1343025" y="2743200"/>
            <a:ext cx="4260850" cy="1203325"/>
          </a:xfrm>
          <a:custGeom>
            <a:avLst/>
            <a:gdLst>
              <a:gd name="connsiteX0" fmla="*/ 4260850 w 4260850"/>
              <a:gd name="connsiteY0" fmla="*/ 1203325 h 1203325"/>
              <a:gd name="connsiteX1" fmla="*/ 2200275 w 4260850"/>
              <a:gd name="connsiteY1" fmla="*/ 1203325 h 1203325"/>
              <a:gd name="connsiteX2" fmla="*/ 2200275 w 4260850"/>
              <a:gd name="connsiteY2" fmla="*/ 1095375 h 1203325"/>
              <a:gd name="connsiteX3" fmla="*/ 1387475 w 4260850"/>
              <a:gd name="connsiteY3" fmla="*/ 1095375 h 1203325"/>
              <a:gd name="connsiteX4" fmla="*/ 1387475 w 4260850"/>
              <a:gd name="connsiteY4" fmla="*/ 1012825 h 1203325"/>
              <a:gd name="connsiteX5" fmla="*/ 1079500 w 4260850"/>
              <a:gd name="connsiteY5" fmla="*/ 1012825 h 1203325"/>
              <a:gd name="connsiteX6" fmla="*/ 1079500 w 4260850"/>
              <a:gd name="connsiteY6" fmla="*/ 942975 h 1203325"/>
              <a:gd name="connsiteX7" fmla="*/ 596900 w 4260850"/>
              <a:gd name="connsiteY7" fmla="*/ 942975 h 1203325"/>
              <a:gd name="connsiteX8" fmla="*/ 596900 w 4260850"/>
              <a:gd name="connsiteY8" fmla="*/ 857250 h 1203325"/>
              <a:gd name="connsiteX9" fmla="*/ 523875 w 4260850"/>
              <a:gd name="connsiteY9" fmla="*/ 857250 h 1203325"/>
              <a:gd name="connsiteX10" fmla="*/ 523875 w 4260850"/>
              <a:gd name="connsiteY10" fmla="*/ 781050 h 1203325"/>
              <a:gd name="connsiteX11" fmla="*/ 422275 w 4260850"/>
              <a:gd name="connsiteY11" fmla="*/ 781050 h 1203325"/>
              <a:gd name="connsiteX12" fmla="*/ 422275 w 4260850"/>
              <a:gd name="connsiteY12" fmla="*/ 695325 h 1203325"/>
              <a:gd name="connsiteX13" fmla="*/ 415925 w 4260850"/>
              <a:gd name="connsiteY13" fmla="*/ 701675 h 1203325"/>
              <a:gd name="connsiteX14" fmla="*/ 415925 w 4260850"/>
              <a:gd name="connsiteY14" fmla="*/ 628650 h 1203325"/>
              <a:gd name="connsiteX15" fmla="*/ 222250 w 4260850"/>
              <a:gd name="connsiteY15" fmla="*/ 628650 h 1203325"/>
              <a:gd name="connsiteX16" fmla="*/ 222250 w 4260850"/>
              <a:gd name="connsiteY16" fmla="*/ 536575 h 1203325"/>
              <a:gd name="connsiteX17" fmla="*/ 219075 w 4260850"/>
              <a:gd name="connsiteY17" fmla="*/ 536575 h 1203325"/>
              <a:gd name="connsiteX18" fmla="*/ 219075 w 4260850"/>
              <a:gd name="connsiteY18" fmla="*/ 469900 h 1203325"/>
              <a:gd name="connsiteX19" fmla="*/ 209550 w 4260850"/>
              <a:gd name="connsiteY19" fmla="*/ 469900 h 1203325"/>
              <a:gd name="connsiteX20" fmla="*/ 209550 w 4260850"/>
              <a:gd name="connsiteY20" fmla="*/ 387350 h 1203325"/>
              <a:gd name="connsiteX21" fmla="*/ 209550 w 4260850"/>
              <a:gd name="connsiteY21" fmla="*/ 393700 h 1203325"/>
              <a:gd name="connsiteX22" fmla="*/ 209550 w 4260850"/>
              <a:gd name="connsiteY22" fmla="*/ 323850 h 1203325"/>
              <a:gd name="connsiteX23" fmla="*/ 200025 w 4260850"/>
              <a:gd name="connsiteY23" fmla="*/ 323850 h 1203325"/>
              <a:gd name="connsiteX24" fmla="*/ 200025 w 4260850"/>
              <a:gd name="connsiteY24" fmla="*/ 225425 h 1203325"/>
              <a:gd name="connsiteX25" fmla="*/ 196850 w 4260850"/>
              <a:gd name="connsiteY25" fmla="*/ 225425 h 1203325"/>
              <a:gd name="connsiteX26" fmla="*/ 196850 w 4260850"/>
              <a:gd name="connsiteY26" fmla="*/ 152400 h 1203325"/>
              <a:gd name="connsiteX27" fmla="*/ 187325 w 4260850"/>
              <a:gd name="connsiteY27" fmla="*/ 161925 h 1203325"/>
              <a:gd name="connsiteX28" fmla="*/ 187325 w 4260850"/>
              <a:gd name="connsiteY28" fmla="*/ 82550 h 1203325"/>
              <a:gd name="connsiteX29" fmla="*/ 133350 w 4260850"/>
              <a:gd name="connsiteY29" fmla="*/ 82550 h 1203325"/>
              <a:gd name="connsiteX30" fmla="*/ 133350 w 4260850"/>
              <a:gd name="connsiteY30" fmla="*/ 0 h 1203325"/>
              <a:gd name="connsiteX31" fmla="*/ 0 w 4260850"/>
              <a:gd name="connsiteY31" fmla="*/ 0 h 120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260850" h="1203325">
                <a:moveTo>
                  <a:pt x="4260850" y="1203325"/>
                </a:moveTo>
                <a:lnTo>
                  <a:pt x="2200275" y="1203325"/>
                </a:lnTo>
                <a:lnTo>
                  <a:pt x="2200275" y="1095375"/>
                </a:lnTo>
                <a:lnTo>
                  <a:pt x="1387475" y="1095375"/>
                </a:lnTo>
                <a:lnTo>
                  <a:pt x="1387475" y="1012825"/>
                </a:lnTo>
                <a:lnTo>
                  <a:pt x="1079500" y="1012825"/>
                </a:lnTo>
                <a:lnTo>
                  <a:pt x="1079500" y="942975"/>
                </a:lnTo>
                <a:lnTo>
                  <a:pt x="596900" y="942975"/>
                </a:lnTo>
                <a:lnTo>
                  <a:pt x="596900" y="857250"/>
                </a:lnTo>
                <a:lnTo>
                  <a:pt x="523875" y="857250"/>
                </a:lnTo>
                <a:lnTo>
                  <a:pt x="523875" y="781050"/>
                </a:lnTo>
                <a:lnTo>
                  <a:pt x="422275" y="781050"/>
                </a:lnTo>
                <a:lnTo>
                  <a:pt x="422275" y="695325"/>
                </a:lnTo>
                <a:lnTo>
                  <a:pt x="415925" y="701675"/>
                </a:lnTo>
                <a:lnTo>
                  <a:pt x="415925" y="628650"/>
                </a:lnTo>
                <a:lnTo>
                  <a:pt x="222250" y="628650"/>
                </a:lnTo>
                <a:lnTo>
                  <a:pt x="222250" y="536575"/>
                </a:lnTo>
                <a:lnTo>
                  <a:pt x="219075" y="536575"/>
                </a:lnTo>
                <a:lnTo>
                  <a:pt x="219075" y="469900"/>
                </a:lnTo>
                <a:lnTo>
                  <a:pt x="209550" y="469900"/>
                </a:lnTo>
                <a:lnTo>
                  <a:pt x="209550" y="387350"/>
                </a:lnTo>
                <a:lnTo>
                  <a:pt x="209550" y="393700"/>
                </a:lnTo>
                <a:lnTo>
                  <a:pt x="209550" y="323850"/>
                </a:lnTo>
                <a:lnTo>
                  <a:pt x="200025" y="323850"/>
                </a:lnTo>
                <a:lnTo>
                  <a:pt x="200025" y="225425"/>
                </a:lnTo>
                <a:lnTo>
                  <a:pt x="196850" y="225425"/>
                </a:lnTo>
                <a:lnTo>
                  <a:pt x="196850" y="152400"/>
                </a:lnTo>
                <a:lnTo>
                  <a:pt x="187325" y="161925"/>
                </a:lnTo>
                <a:lnTo>
                  <a:pt x="187325" y="82550"/>
                </a:lnTo>
                <a:lnTo>
                  <a:pt x="133350" y="82550"/>
                </a:lnTo>
                <a:lnTo>
                  <a:pt x="133350" y="0"/>
                </a:lnTo>
                <a:lnTo>
                  <a:pt x="0" y="0"/>
                </a:lnTo>
              </a:path>
            </a:pathLst>
          </a:custGeom>
          <a:noFill/>
          <a:ln w="28575">
            <a:solidFill>
              <a:schemeClr val="accent3"/>
            </a:solidFill>
            <a:miter lim="800000"/>
            <a:headEnd/>
            <a:tailEnd/>
          </a:ln>
        </p:spPr>
        <p:txBody>
          <a:bodyPr rtlCol="0" anchor="ctr"/>
          <a:lstStyle/>
          <a:p>
            <a:pPr algn="ctr"/>
            <a:endParaRPr lang="en-US"/>
          </a:p>
        </p:txBody>
      </p:sp>
      <p:grpSp>
        <p:nvGrpSpPr>
          <p:cNvPr id="207" name="Group 206">
            <a:extLst>
              <a:ext uri="{FF2B5EF4-FFF2-40B4-BE49-F238E27FC236}">
                <a16:creationId xmlns:a16="http://schemas.microsoft.com/office/drawing/2014/main" id="{8D049727-0F3D-6569-F558-500237369DB1}"/>
              </a:ext>
            </a:extLst>
          </p:cNvPr>
          <p:cNvGrpSpPr/>
          <p:nvPr/>
        </p:nvGrpSpPr>
        <p:grpSpPr>
          <a:xfrm>
            <a:off x="2923678" y="3798818"/>
            <a:ext cx="2447596" cy="183509"/>
            <a:chOff x="2923678" y="3798818"/>
            <a:chExt cx="2447596" cy="183509"/>
          </a:xfrm>
        </p:grpSpPr>
        <p:cxnSp>
          <p:nvCxnSpPr>
            <p:cNvPr id="201" name="Straight Connector 200">
              <a:extLst>
                <a:ext uri="{FF2B5EF4-FFF2-40B4-BE49-F238E27FC236}">
                  <a16:creationId xmlns:a16="http://schemas.microsoft.com/office/drawing/2014/main" id="{41D6D7E8-1A23-41A4-A74F-B50FC30AC666}"/>
                </a:ext>
              </a:extLst>
            </p:cNvPr>
            <p:cNvCxnSpPr>
              <a:cxnSpLocks/>
            </p:cNvCxnSpPr>
            <p:nvPr/>
          </p:nvCxnSpPr>
          <p:spPr bwMode="auto">
            <a:xfrm>
              <a:off x="2923678" y="3798818"/>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C0A242BB-53EF-78BC-17AE-62EDAB5892FF}"/>
                </a:ext>
              </a:extLst>
            </p:cNvPr>
            <p:cNvCxnSpPr>
              <a:cxnSpLocks/>
            </p:cNvCxnSpPr>
            <p:nvPr/>
          </p:nvCxnSpPr>
          <p:spPr bwMode="auto">
            <a:xfrm>
              <a:off x="3262528" y="3798818"/>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0CC9AD38-70AE-DB40-7735-6BD76E0F7223}"/>
                </a:ext>
              </a:extLst>
            </p:cNvPr>
            <p:cNvCxnSpPr>
              <a:cxnSpLocks/>
            </p:cNvCxnSpPr>
            <p:nvPr/>
          </p:nvCxnSpPr>
          <p:spPr bwMode="auto">
            <a:xfrm>
              <a:off x="3873394" y="3909943"/>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A0CDC1AC-5E00-60E8-034A-8A9B89848058}"/>
                </a:ext>
              </a:extLst>
            </p:cNvPr>
            <p:cNvCxnSpPr>
              <a:cxnSpLocks/>
            </p:cNvCxnSpPr>
            <p:nvPr/>
          </p:nvCxnSpPr>
          <p:spPr bwMode="auto">
            <a:xfrm>
              <a:off x="4534653" y="3909943"/>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C47CD2FD-4196-95A4-0E6C-593A94257E96}"/>
                </a:ext>
              </a:extLst>
            </p:cNvPr>
            <p:cNvCxnSpPr>
              <a:cxnSpLocks/>
            </p:cNvCxnSpPr>
            <p:nvPr/>
          </p:nvCxnSpPr>
          <p:spPr bwMode="auto">
            <a:xfrm>
              <a:off x="4599749" y="3909943"/>
              <a:ext cx="0" cy="72384"/>
            </a:xfrm>
            <a:prstGeom prst="line">
              <a:avLst/>
            </a:prstGeom>
            <a:noFill/>
            <a:ln w="28575" cap="flat" cmpd="sng" algn="ctr">
              <a:solidFill>
                <a:schemeClr val="accent3"/>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6DAC0BE7-16E1-F38E-61E9-97013191890E}"/>
                </a:ext>
              </a:extLst>
            </p:cNvPr>
            <p:cNvCxnSpPr>
              <a:cxnSpLocks/>
            </p:cNvCxnSpPr>
            <p:nvPr/>
          </p:nvCxnSpPr>
          <p:spPr bwMode="auto">
            <a:xfrm>
              <a:off x="5371274" y="3909943"/>
              <a:ext cx="0" cy="72384"/>
            </a:xfrm>
            <a:prstGeom prst="line">
              <a:avLst/>
            </a:prstGeom>
            <a:noFill/>
            <a:ln w="28575" cap="flat" cmpd="sng" algn="ctr">
              <a:solidFill>
                <a:schemeClr val="accent3"/>
              </a:solidFill>
              <a:prstDash val="solid"/>
              <a:round/>
              <a:headEnd type="none" w="med" len="med"/>
              <a:tailEnd type="none" w="med" len="med"/>
            </a:ln>
            <a:effectLst/>
          </p:spPr>
        </p:cxnSp>
      </p:grpSp>
      <p:sp>
        <p:nvSpPr>
          <p:cNvPr id="9" name="Rectangle: Rounded Corners 8">
            <a:extLst>
              <a:ext uri="{FF2B5EF4-FFF2-40B4-BE49-F238E27FC236}">
                <a16:creationId xmlns:a16="http://schemas.microsoft.com/office/drawing/2014/main" id="{3ECC8AE4-34E1-404D-54DF-8F6FE7707030}"/>
              </a:ext>
            </a:extLst>
          </p:cNvPr>
          <p:cNvSpPr/>
          <p:nvPr/>
        </p:nvSpPr>
        <p:spPr bwMode="auto">
          <a:xfrm>
            <a:off x="10599454" y="694267"/>
            <a:ext cx="1451375" cy="619357"/>
          </a:xfrm>
          <a:prstGeom prst="roundRect">
            <a:avLst/>
          </a:prstGeom>
          <a:solidFill>
            <a:srgbClr val="FFFF00"/>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r>
              <a:rPr lang="en-US" sz="1600" dirty="0">
                <a:solidFill>
                  <a:srgbClr val="FF0000"/>
                </a:solidFill>
                <a:latin typeface="Calibri" panose="020F0502020204030204" pitchFamily="34" charset="0"/>
              </a:rPr>
              <a:t>ASCO Plenary: July 2023</a:t>
            </a:r>
          </a:p>
        </p:txBody>
      </p:sp>
    </p:spTree>
    <p:extLst>
      <p:ext uri="{BB962C8B-B14F-4D97-AF65-F5344CB8AC3E}">
        <p14:creationId xmlns:p14="http://schemas.microsoft.com/office/powerpoint/2010/main" val="635210034"/>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E60826-67E8-405B-879C-431213210189}"/>
              </a:ext>
            </a:extLst>
          </p:cNvPr>
          <p:cNvSpPr>
            <a:spLocks noGrp="1"/>
          </p:cNvSpPr>
          <p:nvPr>
            <p:ph type="title"/>
          </p:nvPr>
        </p:nvSpPr>
        <p:spPr>
          <a:xfrm>
            <a:off x="609759" y="238127"/>
            <a:ext cx="11282263" cy="1103313"/>
          </a:xfrm>
        </p:spPr>
        <p:txBody>
          <a:bodyPr/>
          <a:lstStyle/>
          <a:p>
            <a:r>
              <a:rPr lang="en-US" dirty="0"/>
              <a:t>Navigating the Healthcare Ecosystem: Improving Equitable Diagnosis/ Treatment for Black Patients With EC</a:t>
            </a:r>
          </a:p>
        </p:txBody>
      </p:sp>
      <p:sp>
        <p:nvSpPr>
          <p:cNvPr id="8" name="Content Placeholder 7">
            <a:extLst>
              <a:ext uri="{FF2B5EF4-FFF2-40B4-BE49-F238E27FC236}">
                <a16:creationId xmlns:a16="http://schemas.microsoft.com/office/drawing/2014/main" id="{5D94F957-7B86-4851-98B4-F1D4AB803A0B}"/>
              </a:ext>
            </a:extLst>
          </p:cNvPr>
          <p:cNvSpPr>
            <a:spLocks noGrp="1"/>
          </p:cNvSpPr>
          <p:nvPr>
            <p:ph sz="half" idx="1"/>
          </p:nvPr>
        </p:nvSpPr>
        <p:spPr/>
        <p:txBody>
          <a:bodyPr/>
          <a:lstStyle/>
          <a:p>
            <a:pPr>
              <a:spcBef>
                <a:spcPts val="800"/>
              </a:spcBef>
            </a:pPr>
            <a:r>
              <a:rPr lang="en-US" sz="2400" dirty="0"/>
              <a:t>Increasing </a:t>
            </a:r>
            <a:r>
              <a:rPr lang="en-US" sz="2400" i="1" dirty="0"/>
              <a:t>access to guideline-concordant evaluation and treatment </a:t>
            </a:r>
            <a:r>
              <a:rPr lang="en-US" sz="2400" dirty="0"/>
              <a:t>options to improve outcomes</a:t>
            </a:r>
          </a:p>
          <a:p>
            <a:pPr lvl="1">
              <a:spcBef>
                <a:spcPts val="800"/>
              </a:spcBef>
            </a:pPr>
            <a:r>
              <a:rPr lang="en-US" sz="2200" dirty="0"/>
              <a:t>Evaluation of postmenopausal bleeding</a:t>
            </a:r>
          </a:p>
          <a:p>
            <a:pPr lvl="1">
              <a:spcBef>
                <a:spcPts val="800"/>
              </a:spcBef>
            </a:pPr>
            <a:r>
              <a:rPr lang="en-US" sz="2200" dirty="0"/>
              <a:t>Minimally invasive surgery is associated with fewer complications</a:t>
            </a:r>
          </a:p>
          <a:p>
            <a:pPr lvl="1">
              <a:spcBef>
                <a:spcPts val="800"/>
              </a:spcBef>
            </a:pPr>
            <a:r>
              <a:rPr lang="en-US" sz="2200" dirty="0"/>
              <a:t>Chemotherapy ± EBRT</a:t>
            </a:r>
          </a:p>
          <a:p>
            <a:pPr lvl="1">
              <a:spcBef>
                <a:spcPts val="800"/>
              </a:spcBef>
            </a:pPr>
            <a:r>
              <a:rPr lang="en-US" sz="2200" dirty="0"/>
              <a:t>Brachytherapy</a:t>
            </a:r>
          </a:p>
          <a:p>
            <a:pPr lvl="1">
              <a:spcBef>
                <a:spcPts val="800"/>
              </a:spcBef>
            </a:pPr>
            <a:r>
              <a:rPr lang="en-US" sz="2200" dirty="0"/>
              <a:t>Other</a:t>
            </a:r>
          </a:p>
        </p:txBody>
      </p:sp>
      <p:sp>
        <p:nvSpPr>
          <p:cNvPr id="9" name="Content Placeholder 8">
            <a:extLst>
              <a:ext uri="{FF2B5EF4-FFF2-40B4-BE49-F238E27FC236}">
                <a16:creationId xmlns:a16="http://schemas.microsoft.com/office/drawing/2014/main" id="{1B52CEDE-3DCD-4722-B251-4A7F4E86BF79}"/>
              </a:ext>
            </a:extLst>
          </p:cNvPr>
          <p:cNvSpPr>
            <a:spLocks noGrp="1"/>
          </p:cNvSpPr>
          <p:nvPr>
            <p:ph sz="half" idx="2"/>
          </p:nvPr>
        </p:nvSpPr>
        <p:spPr/>
        <p:txBody>
          <a:bodyPr/>
          <a:lstStyle/>
          <a:p>
            <a:pPr>
              <a:spcBef>
                <a:spcPts val="800"/>
              </a:spcBef>
            </a:pPr>
            <a:r>
              <a:rPr lang="en-US" sz="2400" dirty="0"/>
              <a:t>Addressing barriers to overcome health disparities including</a:t>
            </a:r>
            <a:r>
              <a:rPr lang="en-US" sz="2400" baseline="30000" dirty="0"/>
              <a:t>5</a:t>
            </a:r>
          </a:p>
          <a:p>
            <a:pPr lvl="1">
              <a:spcBef>
                <a:spcPts val="800"/>
              </a:spcBef>
            </a:pPr>
            <a:r>
              <a:rPr lang="en-US" sz="2200" dirty="0"/>
              <a:t>Socioeconomic factors (insurance support)</a:t>
            </a:r>
          </a:p>
          <a:p>
            <a:pPr lvl="1">
              <a:spcBef>
                <a:spcPts val="800"/>
              </a:spcBef>
            </a:pPr>
            <a:r>
              <a:rPr lang="en-US" sz="2200" dirty="0"/>
              <a:t>Coordination of advocacy groups</a:t>
            </a:r>
          </a:p>
          <a:p>
            <a:pPr lvl="1">
              <a:spcBef>
                <a:spcPts val="800"/>
              </a:spcBef>
            </a:pPr>
            <a:r>
              <a:rPr lang="en-US" sz="2200" dirty="0"/>
              <a:t>Institute patient navigator systems</a:t>
            </a:r>
          </a:p>
          <a:p>
            <a:pPr lvl="1">
              <a:spcBef>
                <a:spcPts val="800"/>
              </a:spcBef>
            </a:pPr>
            <a:r>
              <a:rPr lang="en-US" sz="2200" dirty="0"/>
              <a:t>Social support and addressing </a:t>
            </a:r>
          </a:p>
          <a:p>
            <a:pPr lvl="2">
              <a:spcBef>
                <a:spcPts val="800"/>
              </a:spcBef>
            </a:pPr>
            <a:r>
              <a:rPr lang="en-US" sz="2000" dirty="0"/>
              <a:t>Transportation assistance</a:t>
            </a:r>
          </a:p>
          <a:p>
            <a:pPr lvl="2">
              <a:spcBef>
                <a:spcPts val="800"/>
              </a:spcBef>
            </a:pPr>
            <a:r>
              <a:rPr lang="en-US" sz="2000" dirty="0"/>
              <a:t>Dependent care assistance</a:t>
            </a:r>
          </a:p>
          <a:p>
            <a:pPr lvl="1">
              <a:spcBef>
                <a:spcPts val="800"/>
              </a:spcBef>
            </a:pPr>
            <a:r>
              <a:rPr lang="en-US" sz="2200" dirty="0"/>
              <a:t>Qualitative research centered on patient perspectives and beliefs</a:t>
            </a:r>
          </a:p>
          <a:p>
            <a:endParaRPr lang="en-US" sz="2200" dirty="0"/>
          </a:p>
        </p:txBody>
      </p:sp>
      <p:sp>
        <p:nvSpPr>
          <p:cNvPr id="7" name="TextBox 6">
            <a:extLst>
              <a:ext uri="{FF2B5EF4-FFF2-40B4-BE49-F238E27FC236}">
                <a16:creationId xmlns:a16="http://schemas.microsoft.com/office/drawing/2014/main" id="{FC9F3E26-185E-4017-9BE2-F093D9BF8FB3}"/>
              </a:ext>
            </a:extLst>
          </p:cNvPr>
          <p:cNvSpPr txBox="1"/>
          <p:nvPr/>
        </p:nvSpPr>
        <p:spPr bwMode="auto">
          <a:xfrm>
            <a:off x="439974" y="6189468"/>
            <a:ext cx="9499673" cy="47336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pPr>
            <a:r>
              <a:rPr lang="en-US" sz="1200" b="0" dirty="0">
                <a:solidFill>
                  <a:srgbClr val="455560"/>
                </a:solidFill>
                <a:latin typeface="Calibri" panose="020F0502020204030204" pitchFamily="34" charset="0"/>
                <a:cs typeface="Calibri" panose="020F0502020204030204" pitchFamily="34" charset="0"/>
              </a:rPr>
              <a:t>1. Doll. Am J Obstet Gynecol. 2018;219:593.e1. 2. Huang. Am J Obstet Gynecol. 2020;223:396.e1. 3. Kaspers. Am J Obstet Gynecol. 2020;223:398.e1. 4. Paskett. Am J Obstet Gynecol. 2020;223:309. 5. </a:t>
            </a:r>
            <a:r>
              <a:rPr lang="en-US" sz="1200" b="0" kern="1200" dirty="0">
                <a:solidFill>
                  <a:srgbClr val="455560"/>
                </a:solidFill>
                <a:latin typeface="Calibri" panose="020F0502020204030204" pitchFamily="34" charset="0"/>
                <a:cs typeface="Calibri" panose="020F0502020204030204" pitchFamily="34" charset="0"/>
              </a:rPr>
              <a:t>Chapman-Davis. Ann Surg Oncol. 2023;30:48.</a:t>
            </a:r>
          </a:p>
        </p:txBody>
      </p:sp>
      <p:grpSp>
        <p:nvGrpSpPr>
          <p:cNvPr id="3" name="Group 2">
            <a:extLst>
              <a:ext uri="{FF2B5EF4-FFF2-40B4-BE49-F238E27FC236}">
                <a16:creationId xmlns:a16="http://schemas.microsoft.com/office/drawing/2014/main" id="{7D1701F2-6D23-E58E-0C89-000EE9A32ADE}"/>
              </a:ext>
            </a:extLst>
          </p:cNvPr>
          <p:cNvGrpSpPr/>
          <p:nvPr/>
        </p:nvGrpSpPr>
        <p:grpSpPr>
          <a:xfrm>
            <a:off x="9392911" y="6212702"/>
            <a:ext cx="2488502" cy="450134"/>
            <a:chOff x="9392911" y="6212702"/>
            <a:chExt cx="2488502" cy="450134"/>
          </a:xfrm>
        </p:grpSpPr>
        <p:pic>
          <p:nvPicPr>
            <p:cNvPr id="10" name="Picture 9" descr="Icon&#10;&#10;Description automatically generated">
              <a:extLst>
                <a:ext uri="{FF2B5EF4-FFF2-40B4-BE49-F238E27FC236}">
                  <a16:creationId xmlns:a16="http://schemas.microsoft.com/office/drawing/2014/main" id="{718223F5-BAC1-DDE2-4346-E086DE8B2FA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1" name="Rectangle 8">
              <a:extLst>
                <a:ext uri="{FF2B5EF4-FFF2-40B4-BE49-F238E27FC236}">
                  <a16:creationId xmlns:a16="http://schemas.microsoft.com/office/drawing/2014/main" id="{EE73B813-29A8-5D37-9099-600372C555C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94876059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980919-744B-4CFA-98B4-E72E84CE5462}"/>
              </a:ext>
            </a:extLst>
          </p:cNvPr>
          <p:cNvSpPr>
            <a:spLocks noGrp="1"/>
          </p:cNvSpPr>
          <p:nvPr>
            <p:ph type="title"/>
          </p:nvPr>
        </p:nvSpPr>
        <p:spPr/>
        <p:txBody>
          <a:bodyPr/>
          <a:lstStyle/>
          <a:p>
            <a:r>
              <a:rPr lang="en-US" dirty="0"/>
              <a:t>Navigating the Healthcare Ecosystem:  </a:t>
            </a:r>
            <a:br>
              <a:rPr lang="en-US" dirty="0"/>
            </a:br>
            <a:r>
              <a:rPr lang="en-US" dirty="0"/>
              <a:t>Expanding Access to Care Through Technology</a:t>
            </a:r>
          </a:p>
        </p:txBody>
      </p:sp>
      <p:sp>
        <p:nvSpPr>
          <p:cNvPr id="3" name="Content Placeholder 2">
            <a:extLst>
              <a:ext uri="{FF2B5EF4-FFF2-40B4-BE49-F238E27FC236}">
                <a16:creationId xmlns:a16="http://schemas.microsoft.com/office/drawing/2014/main" id="{F23E17CD-ABC5-4C38-BB38-535F7D27D1BD}"/>
              </a:ext>
            </a:extLst>
          </p:cNvPr>
          <p:cNvSpPr>
            <a:spLocks noGrp="1"/>
          </p:cNvSpPr>
          <p:nvPr>
            <p:ph idx="1"/>
          </p:nvPr>
        </p:nvSpPr>
        <p:spPr/>
        <p:txBody>
          <a:bodyPr/>
          <a:lstStyle/>
          <a:p>
            <a:r>
              <a:rPr lang="en-US" sz="2000" dirty="0"/>
              <a:t>Novel early-detection strategies to reduce health disparities in EC screening</a:t>
            </a:r>
            <a:r>
              <a:rPr lang="en-US" sz="2000" baseline="30000" dirty="0"/>
              <a:t>1</a:t>
            </a:r>
          </a:p>
          <a:p>
            <a:r>
              <a:rPr lang="en-US" sz="2000" dirty="0"/>
              <a:t>Technology-based approaches (gamification, smartphone apps, AI, health promotion outside of the physical clinic) hold promise for early EC detection, which may help reduce morbidity and mortality</a:t>
            </a:r>
          </a:p>
          <a:p>
            <a:endParaRPr lang="en-US" sz="2000" dirty="0"/>
          </a:p>
          <a:p>
            <a:endParaRPr lang="en-US" sz="2000" dirty="0"/>
          </a:p>
          <a:p>
            <a:endParaRPr lang="en-US" sz="2000" dirty="0"/>
          </a:p>
          <a:p>
            <a:endParaRPr lang="en-US" sz="2000" dirty="0"/>
          </a:p>
          <a:p>
            <a:endParaRPr lang="en-US" sz="2000" dirty="0"/>
          </a:p>
          <a:p>
            <a:endParaRPr lang="en-US" sz="2000" dirty="0"/>
          </a:p>
          <a:p>
            <a:r>
              <a:rPr lang="en-US" sz="2000" dirty="0"/>
              <a:t>Healthcare policy is needed for addressing the needs of underserved populations along with continued provider awareness and education</a:t>
            </a:r>
            <a:r>
              <a:rPr lang="en-US" sz="2000" baseline="30000" dirty="0"/>
              <a:t>2</a:t>
            </a:r>
          </a:p>
        </p:txBody>
      </p:sp>
      <p:sp>
        <p:nvSpPr>
          <p:cNvPr id="4" name="TextBox 3">
            <a:extLst>
              <a:ext uri="{FF2B5EF4-FFF2-40B4-BE49-F238E27FC236}">
                <a16:creationId xmlns:a16="http://schemas.microsoft.com/office/drawing/2014/main" id="{B884F2F0-3FED-4404-B768-AA466B538DEC}"/>
              </a:ext>
            </a:extLst>
          </p:cNvPr>
          <p:cNvSpPr txBox="1"/>
          <p:nvPr/>
        </p:nvSpPr>
        <p:spPr bwMode="auto">
          <a:xfrm>
            <a:off x="430287" y="6377292"/>
            <a:ext cx="89583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pPr>
            <a:r>
              <a:rPr lang="en-US" sz="1200" b="0" kern="1200" dirty="0">
                <a:solidFill>
                  <a:srgbClr val="455560"/>
                </a:solidFill>
                <a:latin typeface="Calibri" panose="020F0502020204030204" pitchFamily="34" charset="0"/>
                <a:cs typeface="Calibri" panose="020F0502020204030204" pitchFamily="34" charset="0"/>
              </a:rPr>
              <a:t>1. DeStephano</a:t>
            </a:r>
            <a:r>
              <a:rPr lang="en-US" sz="1200" b="0" dirty="0">
                <a:solidFill>
                  <a:srgbClr val="455560"/>
                </a:solidFill>
                <a:latin typeface="Calibri" panose="020F0502020204030204" pitchFamily="34" charset="0"/>
                <a:cs typeface="Calibri" panose="020F0502020204030204" pitchFamily="34" charset="0"/>
              </a:rPr>
              <a:t>. Cancer Prev Res. 2020;13:563. 2. </a:t>
            </a:r>
            <a:r>
              <a:rPr lang="en-US" sz="1200" b="0" kern="1200" dirty="0">
                <a:solidFill>
                  <a:srgbClr val="455560"/>
                </a:solidFill>
                <a:latin typeface="Calibri" panose="020F0502020204030204" pitchFamily="34" charset="0"/>
                <a:cs typeface="Calibri" panose="020F0502020204030204" pitchFamily="34" charset="0"/>
              </a:rPr>
              <a:t>Chapman-Davis. Ann Surg Oncol. 2023;30:48.</a:t>
            </a:r>
          </a:p>
        </p:txBody>
      </p:sp>
      <p:sp>
        <p:nvSpPr>
          <p:cNvPr id="9" name="TextBox 8">
            <a:extLst>
              <a:ext uri="{FF2B5EF4-FFF2-40B4-BE49-F238E27FC236}">
                <a16:creationId xmlns:a16="http://schemas.microsoft.com/office/drawing/2014/main" id="{8E0EE136-4B07-8246-B34F-3F0ADDD4C33B}"/>
              </a:ext>
            </a:extLst>
          </p:cNvPr>
          <p:cNvSpPr txBox="1"/>
          <p:nvPr/>
        </p:nvSpPr>
        <p:spPr bwMode="auto">
          <a:xfrm>
            <a:off x="2257797" y="2882647"/>
            <a:ext cx="636219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dirty="0">
                <a:solidFill>
                  <a:schemeClr val="bg1"/>
                </a:solidFill>
                <a:latin typeface="Calibri" panose="020F0502020204030204" pitchFamily="34" charset="0"/>
              </a:rPr>
              <a:t>Proposed Future Approach to EC Risk Stratification and Diagnosis</a:t>
            </a:r>
          </a:p>
        </p:txBody>
      </p:sp>
      <p:sp>
        <p:nvSpPr>
          <p:cNvPr id="12" name="Arrow: Right 11">
            <a:extLst>
              <a:ext uri="{FF2B5EF4-FFF2-40B4-BE49-F238E27FC236}">
                <a16:creationId xmlns:a16="http://schemas.microsoft.com/office/drawing/2014/main" id="{8D19F847-47AC-472A-905F-0A1679265E8A}"/>
              </a:ext>
            </a:extLst>
          </p:cNvPr>
          <p:cNvSpPr/>
          <p:nvPr/>
        </p:nvSpPr>
        <p:spPr bwMode="auto">
          <a:xfrm>
            <a:off x="450607" y="3029145"/>
            <a:ext cx="11290786" cy="2745217"/>
          </a:xfrm>
          <a:prstGeom prst="rightArrow">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 name="Rectangle: Single Corner Rounded 13">
            <a:extLst>
              <a:ext uri="{FF2B5EF4-FFF2-40B4-BE49-F238E27FC236}">
                <a16:creationId xmlns:a16="http://schemas.microsoft.com/office/drawing/2014/main" id="{7B41933B-D279-4C7B-81DF-410762D21B77}"/>
              </a:ext>
            </a:extLst>
          </p:cNvPr>
          <p:cNvSpPr/>
          <p:nvPr/>
        </p:nvSpPr>
        <p:spPr bwMode="auto">
          <a:xfrm>
            <a:off x="604675" y="3456992"/>
            <a:ext cx="3012497" cy="1770621"/>
          </a:xfrm>
          <a:prstGeom prst="round1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eaLnBrk="1" hangingPunct="1">
              <a:lnSpc>
                <a:spcPct val="90000"/>
              </a:lnSpc>
              <a:spcBef>
                <a:spcPts val="0"/>
              </a:spcBef>
              <a:spcAft>
                <a:spcPts val="600"/>
              </a:spcAft>
              <a:buClr>
                <a:schemeClr val="tx1"/>
              </a:buClr>
            </a:pPr>
            <a:r>
              <a:rPr lang="en-US" sz="1600" u="sng" kern="0" dirty="0">
                <a:latin typeface="Calibri" panose="020F0502020204030204" pitchFamily="34" charset="0"/>
                <a:cs typeface="+mn-cs"/>
              </a:rPr>
              <a:t>Self-report through app utilizing AI starting at 40 yr:</a:t>
            </a:r>
          </a:p>
          <a:p>
            <a:pPr marL="285750" indent="-285750" eaLnBrk="1" hangingPunct="1">
              <a:lnSpc>
                <a:spcPct val="90000"/>
              </a:lnSpc>
              <a:spcBef>
                <a:spcPts val="0"/>
              </a:spcBef>
              <a:spcAft>
                <a:spcPts val="0"/>
              </a:spcAft>
              <a:buClr>
                <a:schemeClr val="tx1"/>
              </a:buClr>
              <a:buFont typeface="Wingdings" panose="05000000000000000000" pitchFamily="2" charset="2"/>
              <a:buChar char="§"/>
            </a:pPr>
            <a:r>
              <a:rPr lang="en-US" sz="1600" b="0" kern="0" dirty="0">
                <a:latin typeface="Calibri" panose="020F0502020204030204" pitchFamily="34" charset="0"/>
                <a:cs typeface="+mn-cs"/>
              </a:rPr>
              <a:t>Vaginal bleeding assessment</a:t>
            </a:r>
          </a:p>
          <a:p>
            <a:pPr marL="285750" indent="-285750" eaLnBrk="1" hangingPunct="1">
              <a:lnSpc>
                <a:spcPct val="90000"/>
              </a:lnSpc>
              <a:spcBef>
                <a:spcPts val="0"/>
              </a:spcBef>
              <a:spcAft>
                <a:spcPts val="0"/>
              </a:spcAft>
              <a:buClr>
                <a:schemeClr val="tx1"/>
              </a:buClr>
              <a:buFont typeface="Wingdings" panose="05000000000000000000" pitchFamily="2" charset="2"/>
              <a:buChar char="§"/>
            </a:pPr>
            <a:r>
              <a:rPr lang="en-US" sz="1600" b="0" kern="0" dirty="0">
                <a:latin typeface="Calibri" panose="020F0502020204030204" pitchFamily="34" charset="0"/>
                <a:cs typeface="+mn-cs"/>
              </a:rPr>
              <a:t>Menopause symptoms</a:t>
            </a:r>
          </a:p>
          <a:p>
            <a:pPr marL="285750" indent="-285750" eaLnBrk="1" hangingPunct="1">
              <a:lnSpc>
                <a:spcPct val="90000"/>
              </a:lnSpc>
              <a:spcBef>
                <a:spcPts val="0"/>
              </a:spcBef>
              <a:spcAft>
                <a:spcPts val="0"/>
              </a:spcAft>
              <a:buClr>
                <a:schemeClr val="tx1"/>
              </a:buClr>
              <a:buFont typeface="Wingdings" panose="05000000000000000000" pitchFamily="2" charset="2"/>
              <a:buChar char="§"/>
            </a:pPr>
            <a:r>
              <a:rPr lang="en-US" sz="1600" b="0" kern="0" dirty="0">
                <a:latin typeface="Calibri" panose="020F0502020204030204" pitchFamily="34" charset="0"/>
                <a:cs typeface="+mn-cs"/>
              </a:rPr>
              <a:t>Obesity score</a:t>
            </a:r>
          </a:p>
          <a:p>
            <a:pPr marL="285750" indent="-285750" eaLnBrk="1" hangingPunct="1">
              <a:lnSpc>
                <a:spcPct val="90000"/>
              </a:lnSpc>
              <a:spcBef>
                <a:spcPts val="0"/>
              </a:spcBef>
              <a:spcAft>
                <a:spcPts val="0"/>
              </a:spcAft>
              <a:buClr>
                <a:schemeClr val="tx1"/>
              </a:buClr>
              <a:buFont typeface="Wingdings" panose="05000000000000000000" pitchFamily="2" charset="2"/>
              <a:buChar char="§"/>
            </a:pPr>
            <a:r>
              <a:rPr lang="en-US" sz="1600" b="0" kern="0" dirty="0">
                <a:latin typeface="Calibri" panose="020F0502020204030204" pitchFamily="34" charset="0"/>
                <a:cs typeface="+mn-cs"/>
              </a:rPr>
              <a:t>Prior endometrial biopsy</a:t>
            </a:r>
          </a:p>
          <a:p>
            <a:pPr marL="285750" indent="-285750" eaLnBrk="1" hangingPunct="1">
              <a:lnSpc>
                <a:spcPct val="90000"/>
              </a:lnSpc>
              <a:spcBef>
                <a:spcPts val="0"/>
              </a:spcBef>
              <a:spcAft>
                <a:spcPts val="0"/>
              </a:spcAft>
              <a:buClr>
                <a:schemeClr val="tx1"/>
              </a:buClr>
              <a:buFont typeface="Wingdings" panose="05000000000000000000" pitchFamily="2" charset="2"/>
              <a:buChar char="§"/>
            </a:pPr>
            <a:r>
              <a:rPr lang="en-US" sz="1600" b="0" kern="0" dirty="0">
                <a:latin typeface="Calibri" panose="020F0502020204030204" pitchFamily="34" charset="0"/>
                <a:cs typeface="+mn-cs"/>
              </a:rPr>
              <a:t>Family history</a:t>
            </a:r>
          </a:p>
        </p:txBody>
      </p:sp>
      <p:sp>
        <p:nvSpPr>
          <p:cNvPr id="16" name="Rectangle: Single Corner Rounded 15">
            <a:extLst>
              <a:ext uri="{FF2B5EF4-FFF2-40B4-BE49-F238E27FC236}">
                <a16:creationId xmlns:a16="http://schemas.microsoft.com/office/drawing/2014/main" id="{D3B7C190-0DC6-4AB7-AD8B-53ADF92887F7}"/>
              </a:ext>
            </a:extLst>
          </p:cNvPr>
          <p:cNvSpPr/>
          <p:nvPr/>
        </p:nvSpPr>
        <p:spPr bwMode="auto">
          <a:xfrm>
            <a:off x="3979247" y="3456992"/>
            <a:ext cx="2910152" cy="1834538"/>
          </a:xfrm>
          <a:prstGeom prst="round1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eaLnBrk="1" hangingPunct="1">
              <a:lnSpc>
                <a:spcPct val="90000"/>
              </a:lnSpc>
              <a:spcBef>
                <a:spcPts val="0"/>
              </a:spcBef>
              <a:spcAft>
                <a:spcPts val="600"/>
              </a:spcAft>
              <a:buClr>
                <a:schemeClr val="tx1"/>
              </a:buClr>
            </a:pPr>
            <a:r>
              <a:rPr lang="en-US" sz="1400" u="sng" kern="0" dirty="0">
                <a:latin typeface="Calibri" panose="020F0502020204030204" pitchFamily="34" charset="0"/>
                <a:cs typeface="+mn-cs"/>
              </a:rPr>
              <a:t>If at high-risk for EC:</a:t>
            </a:r>
          </a:p>
          <a:p>
            <a:pPr algn="ctr" eaLnBrk="1" hangingPunct="1">
              <a:lnSpc>
                <a:spcPct val="90000"/>
              </a:lnSpc>
              <a:spcBef>
                <a:spcPts val="0"/>
              </a:spcBef>
              <a:spcAft>
                <a:spcPts val="0"/>
              </a:spcAft>
              <a:buClr>
                <a:schemeClr val="tx1"/>
              </a:buClr>
            </a:pPr>
            <a:r>
              <a:rPr lang="en-US" sz="1400" b="0" kern="0" dirty="0">
                <a:latin typeface="Calibri" panose="020F0502020204030204" pitchFamily="34" charset="0"/>
                <a:cs typeface="+mn-cs"/>
              </a:rPr>
              <a:t>App recommends self collection for adipokines, insulin sensitivity, genetics, inflammation, vaginal molecular testing utilizing tampon</a:t>
            </a:r>
          </a:p>
          <a:p>
            <a:pPr algn="ctr" eaLnBrk="1" hangingPunct="1">
              <a:lnSpc>
                <a:spcPct val="90000"/>
              </a:lnSpc>
              <a:spcBef>
                <a:spcPts val="0"/>
              </a:spcBef>
              <a:spcAft>
                <a:spcPts val="0"/>
              </a:spcAft>
              <a:buClr>
                <a:schemeClr val="tx1"/>
              </a:buClr>
            </a:pPr>
            <a:endParaRPr lang="en-US" sz="1400" kern="0" dirty="0">
              <a:latin typeface="Calibri" panose="020F0502020204030204" pitchFamily="34" charset="0"/>
              <a:cs typeface="+mn-cs"/>
            </a:endParaRPr>
          </a:p>
          <a:p>
            <a:pPr eaLnBrk="1" hangingPunct="1">
              <a:lnSpc>
                <a:spcPct val="90000"/>
              </a:lnSpc>
              <a:spcBef>
                <a:spcPts val="0"/>
              </a:spcBef>
              <a:spcAft>
                <a:spcPts val="0"/>
              </a:spcAft>
              <a:buClr>
                <a:schemeClr val="tx1"/>
              </a:buClr>
            </a:pPr>
            <a:r>
              <a:rPr lang="en-US" sz="1400" u="sng" kern="0" dirty="0">
                <a:latin typeface="Calibri" panose="020F0502020204030204" pitchFamily="34" charset="0"/>
                <a:cs typeface="+mn-cs"/>
              </a:rPr>
              <a:t>If at low risk for EC:</a:t>
            </a:r>
          </a:p>
          <a:p>
            <a:pPr marL="285750" indent="-285750" eaLnBrk="1" hangingPunct="1">
              <a:lnSpc>
                <a:spcPct val="90000"/>
              </a:lnSpc>
              <a:spcBef>
                <a:spcPts val="0"/>
              </a:spcBef>
              <a:spcAft>
                <a:spcPts val="0"/>
              </a:spcAft>
              <a:buClr>
                <a:schemeClr val="tx1"/>
              </a:buClr>
              <a:buFont typeface="Arial" panose="020B0604020202020204" pitchFamily="34" charset="0"/>
              <a:buChar char="•"/>
            </a:pPr>
            <a:r>
              <a:rPr lang="en-US" sz="1400" kern="0" dirty="0">
                <a:latin typeface="Calibri" panose="020F0502020204030204" pitchFamily="34" charset="0"/>
                <a:cs typeface="+mn-cs"/>
              </a:rPr>
              <a:t>Reassess yearly</a:t>
            </a:r>
          </a:p>
        </p:txBody>
      </p:sp>
      <p:sp>
        <p:nvSpPr>
          <p:cNvPr id="17" name="Rectangle: Single Corner Rounded 16">
            <a:extLst>
              <a:ext uri="{FF2B5EF4-FFF2-40B4-BE49-F238E27FC236}">
                <a16:creationId xmlns:a16="http://schemas.microsoft.com/office/drawing/2014/main" id="{1D25087D-4014-4AF5-99CA-35087CDB3E1B}"/>
              </a:ext>
            </a:extLst>
          </p:cNvPr>
          <p:cNvSpPr/>
          <p:nvPr/>
        </p:nvSpPr>
        <p:spPr bwMode="auto">
          <a:xfrm>
            <a:off x="7251475" y="3456992"/>
            <a:ext cx="2989805" cy="1834538"/>
          </a:xfrm>
          <a:prstGeom prst="round1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eaLnBrk="1" hangingPunct="1">
              <a:lnSpc>
                <a:spcPct val="90000"/>
              </a:lnSpc>
              <a:spcBef>
                <a:spcPts val="0"/>
              </a:spcBef>
              <a:spcAft>
                <a:spcPts val="600"/>
              </a:spcAft>
              <a:buClr>
                <a:schemeClr val="tx1"/>
              </a:buClr>
            </a:pPr>
            <a:r>
              <a:rPr lang="en-US" sz="1400" u="sng" kern="0" dirty="0">
                <a:latin typeface="Calibri" panose="020F0502020204030204" pitchFamily="34" charset="0"/>
                <a:cs typeface="+mn-cs"/>
              </a:rPr>
              <a:t>Low-risk self-collection:</a:t>
            </a:r>
          </a:p>
          <a:p>
            <a:pPr algn="ctr" eaLnBrk="1" hangingPunct="1">
              <a:lnSpc>
                <a:spcPct val="90000"/>
              </a:lnSpc>
              <a:spcBef>
                <a:spcPts val="0"/>
              </a:spcBef>
              <a:spcAft>
                <a:spcPts val="600"/>
              </a:spcAft>
              <a:buClr>
                <a:schemeClr val="tx1"/>
              </a:buClr>
            </a:pPr>
            <a:r>
              <a:rPr lang="en-US" sz="1400" b="0" kern="0" dirty="0">
                <a:latin typeface="Calibri" panose="020F0502020204030204" pitchFamily="34" charset="0"/>
                <a:cs typeface="+mn-cs"/>
              </a:rPr>
              <a:t>Diet, exercise, hormone therapy, metformin, coach patients on behavior change, reassess yearly</a:t>
            </a:r>
          </a:p>
          <a:p>
            <a:pPr eaLnBrk="1" hangingPunct="1">
              <a:lnSpc>
                <a:spcPct val="90000"/>
              </a:lnSpc>
              <a:spcBef>
                <a:spcPts val="0"/>
              </a:spcBef>
              <a:spcAft>
                <a:spcPts val="600"/>
              </a:spcAft>
              <a:buClr>
                <a:schemeClr val="tx1"/>
              </a:buClr>
            </a:pPr>
            <a:r>
              <a:rPr lang="en-US" sz="1400" u="sng" kern="0" dirty="0">
                <a:latin typeface="Calibri" panose="020F0502020204030204" pitchFamily="34" charset="0"/>
                <a:cs typeface="+mn-cs"/>
              </a:rPr>
              <a:t>High-risk self-collection:  </a:t>
            </a:r>
          </a:p>
          <a:p>
            <a:pPr algn="ctr" eaLnBrk="1" hangingPunct="1">
              <a:lnSpc>
                <a:spcPct val="90000"/>
              </a:lnSpc>
              <a:spcBef>
                <a:spcPts val="0"/>
              </a:spcBef>
              <a:spcAft>
                <a:spcPts val="600"/>
              </a:spcAft>
              <a:buClr>
                <a:schemeClr val="tx1"/>
              </a:buClr>
            </a:pPr>
            <a:r>
              <a:rPr lang="en-US" sz="1400" b="0" kern="0" dirty="0">
                <a:latin typeface="Calibri" panose="020F0502020204030204" pitchFamily="34" charset="0"/>
                <a:cs typeface="+mn-cs"/>
              </a:rPr>
              <a:t>See healthcare professional, biopsy, discuss behavior modification, bariatric surgery, hysterectomy</a:t>
            </a:r>
          </a:p>
          <a:p>
            <a:pPr eaLnBrk="1" hangingPunct="1">
              <a:lnSpc>
                <a:spcPct val="90000"/>
              </a:lnSpc>
              <a:spcBef>
                <a:spcPts val="0"/>
              </a:spcBef>
              <a:spcAft>
                <a:spcPts val="600"/>
              </a:spcAft>
              <a:buClr>
                <a:schemeClr val="tx1"/>
              </a:buClr>
            </a:pPr>
            <a:endParaRPr lang="en-US" sz="1400" b="0" kern="0" dirty="0">
              <a:latin typeface="Calibri" panose="020F0502020204030204" pitchFamily="34" charset="0"/>
              <a:cs typeface="+mn-cs"/>
            </a:endParaRPr>
          </a:p>
        </p:txBody>
      </p:sp>
      <p:grpSp>
        <p:nvGrpSpPr>
          <p:cNvPr id="8" name="Group 7">
            <a:extLst>
              <a:ext uri="{FF2B5EF4-FFF2-40B4-BE49-F238E27FC236}">
                <a16:creationId xmlns:a16="http://schemas.microsoft.com/office/drawing/2014/main" id="{01A264E0-AA15-26FD-0DD8-BEDC54907F6D}"/>
              </a:ext>
            </a:extLst>
          </p:cNvPr>
          <p:cNvGrpSpPr/>
          <p:nvPr/>
        </p:nvGrpSpPr>
        <p:grpSpPr>
          <a:xfrm>
            <a:off x="9392911" y="6212702"/>
            <a:ext cx="2488502" cy="450134"/>
            <a:chOff x="9392911" y="6212702"/>
            <a:chExt cx="2488502" cy="450134"/>
          </a:xfrm>
        </p:grpSpPr>
        <p:pic>
          <p:nvPicPr>
            <p:cNvPr id="10" name="Picture 9" descr="Icon&#10;&#10;Description automatically generated">
              <a:extLst>
                <a:ext uri="{FF2B5EF4-FFF2-40B4-BE49-F238E27FC236}">
                  <a16:creationId xmlns:a16="http://schemas.microsoft.com/office/drawing/2014/main" id="{E540A991-0523-00AA-E526-0017ED58502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1" name="Rectangle 8">
              <a:extLst>
                <a:ext uri="{FF2B5EF4-FFF2-40B4-BE49-F238E27FC236}">
                  <a16:creationId xmlns:a16="http://schemas.microsoft.com/office/drawing/2014/main" id="{75714D54-EB4C-501F-F1AB-0C4C0D10DA0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38339348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a:xfrm>
            <a:off x="598489" y="1600200"/>
            <a:ext cx="10883899" cy="2057400"/>
          </a:xfrm>
        </p:spPr>
        <p:txBody>
          <a:bodyPr>
            <a:normAutofit/>
          </a:bodyPr>
          <a:lstStyle/>
          <a:p>
            <a:r>
              <a:rPr lang="en-US" sz="4000" dirty="0">
                <a:effectLst/>
                <a:latin typeface="Calibri" panose="020F0502020204030204" pitchFamily="34" charset="0"/>
                <a:ea typeface="Calibri" panose="020F0502020204030204" pitchFamily="34" charset="0"/>
                <a:cs typeface="Times New Roman" panose="02020603050405020304" pitchFamily="18" charset="0"/>
              </a:rPr>
              <a:t>Improving Provider Awareness </a:t>
            </a:r>
            <a:br>
              <a:rPr lang="en-US" sz="4000" dirty="0">
                <a:effectLst/>
                <a:latin typeface="Calibri" panose="020F0502020204030204" pitchFamily="34" charset="0"/>
                <a:ea typeface="Calibri" panose="020F0502020204030204" pitchFamily="34" charset="0"/>
                <a:cs typeface="Times New Roman" panose="02020603050405020304" pitchFamily="18" charset="0"/>
              </a:rPr>
            </a:br>
            <a:r>
              <a:rPr lang="en-US" sz="4000" dirty="0">
                <a:effectLst/>
                <a:latin typeface="Calibri" panose="020F0502020204030204" pitchFamily="34" charset="0"/>
                <a:ea typeface="Calibri" panose="020F0502020204030204" pitchFamily="34" charset="0"/>
                <a:cs typeface="Times New Roman" panose="02020603050405020304" pitchFamily="18" charset="0"/>
              </a:rPr>
              <a:t>About Ine</a:t>
            </a:r>
            <a:r>
              <a:rPr lang="en-US" sz="4000" dirty="0">
                <a:ea typeface="Calibri" panose="020F0502020204030204" pitchFamily="34" charset="0"/>
                <a:cs typeface="Times New Roman" panose="02020603050405020304" pitchFamily="18" charset="0"/>
              </a:rPr>
              <a:t>quities in Cervical Cancer </a:t>
            </a:r>
            <a:endParaRPr lang="en-US" altLang="en-US" sz="4000" dirty="0"/>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460A8F6-426A-4E0D-9936-7843D4B69C12}"/>
              </a:ext>
            </a:extLst>
          </p:cNvPr>
          <p:cNvSpPr>
            <a:spLocks noGrp="1"/>
          </p:cNvSpPr>
          <p:nvPr>
            <p:ph type="title"/>
          </p:nvPr>
        </p:nvSpPr>
        <p:spPr/>
        <p:txBody>
          <a:bodyPr/>
          <a:lstStyle/>
          <a:p>
            <a:r>
              <a:rPr lang="en-US" dirty="0"/>
              <a:t>Cervical Cancer: Overview</a:t>
            </a:r>
          </a:p>
        </p:txBody>
      </p:sp>
      <p:sp>
        <p:nvSpPr>
          <p:cNvPr id="14" name="Content Placeholder 6">
            <a:extLst>
              <a:ext uri="{FF2B5EF4-FFF2-40B4-BE49-F238E27FC236}">
                <a16:creationId xmlns:a16="http://schemas.microsoft.com/office/drawing/2014/main" id="{EF49386B-35F8-4DF5-824E-FC8733DB4CC7}"/>
              </a:ext>
            </a:extLst>
          </p:cNvPr>
          <p:cNvSpPr>
            <a:spLocks noGrp="1"/>
          </p:cNvSpPr>
          <p:nvPr>
            <p:ph sz="half" idx="1"/>
          </p:nvPr>
        </p:nvSpPr>
        <p:spPr/>
        <p:txBody>
          <a:bodyPr/>
          <a:lstStyle/>
          <a:p>
            <a:r>
              <a:rPr lang="en-US" sz="2000" dirty="0"/>
              <a:t>Third most common gynecologic cancer in the United States</a:t>
            </a:r>
            <a:endParaRPr lang="en-US" sz="2000" baseline="30000" dirty="0"/>
          </a:p>
          <a:p>
            <a:r>
              <a:rPr lang="en-US" sz="2000" dirty="0"/>
              <a:t>Corresponds to ~740 deaths/day worldwide</a:t>
            </a:r>
          </a:p>
          <a:p>
            <a:r>
              <a:rPr lang="en-US" sz="2000" dirty="0"/>
              <a:t>&gt;90% caused by human papillomavirus</a:t>
            </a:r>
          </a:p>
          <a:p>
            <a:r>
              <a:rPr lang="en-US" sz="2000" dirty="0"/>
              <a:t>Nearly 100% preventable </a:t>
            </a:r>
          </a:p>
          <a:p>
            <a:pPr lvl="1"/>
            <a:r>
              <a:rPr lang="en-US" sz="1800" dirty="0"/>
              <a:t>HPV vaccination is key</a:t>
            </a:r>
          </a:p>
          <a:p>
            <a:pPr lvl="1"/>
            <a:endParaRPr lang="en-US" sz="1800" dirty="0"/>
          </a:p>
          <a:p>
            <a:endParaRPr lang="en-US" dirty="0"/>
          </a:p>
        </p:txBody>
      </p:sp>
      <p:sp>
        <p:nvSpPr>
          <p:cNvPr id="6" name="Content Placeholder 5">
            <a:extLst>
              <a:ext uri="{FF2B5EF4-FFF2-40B4-BE49-F238E27FC236}">
                <a16:creationId xmlns:a16="http://schemas.microsoft.com/office/drawing/2014/main" id="{16306218-F433-14D8-E13B-263BE8622BFA}"/>
              </a:ext>
            </a:extLst>
          </p:cNvPr>
          <p:cNvSpPr>
            <a:spLocks noGrp="1"/>
          </p:cNvSpPr>
          <p:nvPr>
            <p:ph sz="half" idx="2"/>
          </p:nvPr>
        </p:nvSpPr>
        <p:spPr/>
        <p:txBody>
          <a:bodyPr/>
          <a:lstStyle/>
          <a:p>
            <a:pPr marL="0" indent="0">
              <a:buFont typeface="Wingdings" panose="05000000000000000000" pitchFamily="2" charset="2"/>
              <a:buNone/>
            </a:pPr>
            <a:r>
              <a:rPr lang="en-US" sz="2000" b="1" kern="0" dirty="0"/>
              <a:t>Risk Factors for Developing Cervical Cancer</a:t>
            </a:r>
            <a:endParaRPr lang="en-US" sz="2000" b="1" kern="0" baseline="30000" dirty="0"/>
          </a:p>
          <a:p>
            <a:r>
              <a:rPr lang="en-US" sz="2000" b="0" kern="0" dirty="0"/>
              <a:t>Primary risk factor: HPV infection </a:t>
            </a:r>
            <a:br>
              <a:rPr lang="en-US" sz="2000" b="0" kern="0" dirty="0"/>
            </a:br>
            <a:r>
              <a:rPr lang="en-US" sz="2000" b="0" kern="0" dirty="0"/>
              <a:t>(&gt;150 related viruses)</a:t>
            </a:r>
          </a:p>
          <a:p>
            <a:pPr lvl="1"/>
            <a:r>
              <a:rPr lang="en-US" sz="1800" b="0" kern="0" dirty="0"/>
              <a:t>Infection can occur on skin surface and tissue lining the genitals, anus, mouth, and throat</a:t>
            </a:r>
          </a:p>
          <a:p>
            <a:pPr lvl="1"/>
            <a:r>
              <a:rPr lang="en-US" sz="1800" b="0" kern="0" dirty="0"/>
              <a:t>Can spread during skin-to-skin contact</a:t>
            </a:r>
          </a:p>
          <a:p>
            <a:pPr lvl="1"/>
            <a:r>
              <a:rPr lang="en-US" sz="1800" b="0" kern="0" dirty="0"/>
              <a:t>Some HPV viruses can cause warts on hands and feet, and others affect the lips or tongue</a:t>
            </a:r>
          </a:p>
          <a:p>
            <a:r>
              <a:rPr lang="en-US" sz="2000" b="0" kern="0" dirty="0"/>
              <a:t>HPV infection is common, and in most people, the body can clear the infection by itself</a:t>
            </a:r>
          </a:p>
          <a:p>
            <a:r>
              <a:rPr lang="en-US" sz="2000" b="0" kern="0" dirty="0"/>
              <a:t>Other risk factors: unprotected sex, smoking, weakened immune system</a:t>
            </a:r>
          </a:p>
          <a:p>
            <a:endParaRPr lang="en-US" dirty="0"/>
          </a:p>
        </p:txBody>
      </p:sp>
      <p:sp>
        <p:nvSpPr>
          <p:cNvPr id="11" name="TextBox 10">
            <a:extLst>
              <a:ext uri="{FF2B5EF4-FFF2-40B4-BE49-F238E27FC236}">
                <a16:creationId xmlns:a16="http://schemas.microsoft.com/office/drawing/2014/main" id="{06F438CF-6565-4312-9382-C46EFD08B5AF}"/>
              </a:ext>
            </a:extLst>
          </p:cNvPr>
          <p:cNvSpPr txBox="1"/>
          <p:nvPr/>
        </p:nvSpPr>
        <p:spPr bwMode="auto">
          <a:xfrm>
            <a:off x="436373" y="5462507"/>
            <a:ext cx="5309278" cy="120032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defTabSz="457200" eaLnBrk="1" fontAlgn="auto" hangingPunct="1">
              <a:defRPr/>
            </a:pPr>
            <a:r>
              <a:rPr lang="en-US" sz="1200" b="0" dirty="0">
                <a:solidFill>
                  <a:schemeClr val="bg2"/>
                </a:solidFill>
                <a:latin typeface="Calibri" panose="020F0502020204030204" pitchFamily="34" charset="0"/>
                <a:cs typeface="Calibri" panose="020F0502020204030204" pitchFamily="34" charset="0"/>
              </a:rPr>
              <a:t>cancer.org/cancer/cervical-cancer/causes-risks-prevention/risk-factors. Sellors. IARC 2003. ISBN-13. </a:t>
            </a:r>
            <a:br>
              <a:rPr lang="en-US" sz="1200" b="0" dirty="0">
                <a:solidFill>
                  <a:schemeClr val="bg2"/>
                </a:solidFill>
                <a:latin typeface="Calibri" panose="020F0502020204030204" pitchFamily="34" charset="0"/>
                <a:cs typeface="Calibri" panose="020F0502020204030204" pitchFamily="34" charset="0"/>
              </a:rPr>
            </a:br>
            <a:r>
              <a:rPr lang="en-US" sz="1200" b="0" dirty="0">
                <a:solidFill>
                  <a:schemeClr val="bg2"/>
                </a:solidFill>
                <a:latin typeface="Calibri" panose="020F0502020204030204" pitchFamily="34" charset="0"/>
                <a:cs typeface="Calibri" panose="020F0502020204030204" pitchFamily="34" charset="0"/>
              </a:rPr>
              <a:t>Siegel. CA Cancer J Clin. 2023;73:17. who.int/health-topics/cervical-cancer. Stark. Acta Facultatis Medicae Naissensis. 2018;35:5. </a:t>
            </a:r>
          </a:p>
          <a:p>
            <a:pPr defTabSz="457200" eaLnBrk="1" fontAlgn="auto" hangingPunct="1">
              <a:lnSpc>
                <a:spcPct val="100000"/>
              </a:lnSpc>
              <a:spcBef>
                <a:spcPct val="0"/>
              </a:spcBef>
              <a:spcAft>
                <a:spcPct val="0"/>
              </a:spcAft>
              <a:buClrTx/>
              <a:buNone/>
              <a:defRPr/>
            </a:pPr>
            <a:r>
              <a:rPr kumimoji="0" lang="en-US" altLang="en-US" sz="1200" b="0" u="none" strike="noStrike" kern="1200" cap="none" spc="0" normalizeH="0" baseline="0" noProof="0" dirty="0">
                <a:ln>
                  <a:noFill/>
                </a:ln>
                <a:solidFill>
                  <a:schemeClr val="bg2"/>
                </a:solidFill>
                <a:effectLst/>
                <a:uLnTx/>
                <a:uFillTx/>
                <a:latin typeface="Calibri" panose="020F0502020204030204" pitchFamily="34" charset="0"/>
                <a:cs typeface="Calibri" panose="020F0502020204030204" pitchFamily="34" charset="0"/>
              </a:rPr>
              <a:t>Siegel. CA Cancer J Clin. 2023;73:17. Small. Cancer. 2017;123:2404. who.int/health-topics/cervical-cancer </a:t>
            </a:r>
          </a:p>
        </p:txBody>
      </p:sp>
      <p:grpSp>
        <p:nvGrpSpPr>
          <p:cNvPr id="2" name="Group 1">
            <a:extLst>
              <a:ext uri="{FF2B5EF4-FFF2-40B4-BE49-F238E27FC236}">
                <a16:creationId xmlns:a16="http://schemas.microsoft.com/office/drawing/2014/main" id="{92E5BB19-FF04-6BA7-322C-B005E563EC13}"/>
              </a:ext>
            </a:extLst>
          </p:cNvPr>
          <p:cNvGrpSpPr/>
          <p:nvPr/>
        </p:nvGrpSpPr>
        <p:grpSpPr>
          <a:xfrm>
            <a:off x="9392911" y="6212702"/>
            <a:ext cx="2488502" cy="450134"/>
            <a:chOff x="9392911" y="6212702"/>
            <a:chExt cx="2488502" cy="450134"/>
          </a:xfrm>
        </p:grpSpPr>
        <p:pic>
          <p:nvPicPr>
            <p:cNvPr id="4" name="Picture 3" descr="Icon&#10;&#10;Description automatically generated">
              <a:extLst>
                <a:ext uri="{FF2B5EF4-FFF2-40B4-BE49-F238E27FC236}">
                  <a16:creationId xmlns:a16="http://schemas.microsoft.com/office/drawing/2014/main" id="{B603C8B9-7F20-25E6-3717-CD8B93C6FDB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EC2FFB52-930B-FD15-3E9B-6E881E310A87}"/>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622863641"/>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460A8F6-426A-4E0D-9936-7843D4B69C12}"/>
              </a:ext>
            </a:extLst>
          </p:cNvPr>
          <p:cNvSpPr>
            <a:spLocks noGrp="1"/>
          </p:cNvSpPr>
          <p:nvPr>
            <p:ph type="title"/>
          </p:nvPr>
        </p:nvSpPr>
        <p:spPr/>
        <p:txBody>
          <a:bodyPr/>
          <a:lstStyle/>
          <a:p>
            <a:r>
              <a:rPr lang="en-US" dirty="0"/>
              <a:t>Cervical Cancer: Challenges</a:t>
            </a:r>
          </a:p>
        </p:txBody>
      </p:sp>
      <p:sp>
        <p:nvSpPr>
          <p:cNvPr id="11" name="TextBox 10">
            <a:extLst>
              <a:ext uri="{FF2B5EF4-FFF2-40B4-BE49-F238E27FC236}">
                <a16:creationId xmlns:a16="http://schemas.microsoft.com/office/drawing/2014/main" id="{06F438CF-6565-4312-9382-C46EFD08B5AF}"/>
              </a:ext>
            </a:extLst>
          </p:cNvPr>
          <p:cNvSpPr txBox="1"/>
          <p:nvPr/>
        </p:nvSpPr>
        <p:spPr bwMode="auto">
          <a:xfrm>
            <a:off x="431585" y="6370729"/>
            <a:ext cx="837382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kumimoji="0" lang="da-DK" alt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rPr>
              <a:t>seer.cancer.gov/statfacts/html/cervix.html</a:t>
            </a:r>
          </a:p>
        </p:txBody>
      </p:sp>
      <p:sp>
        <p:nvSpPr>
          <p:cNvPr id="16" name="Content Placeholder 12">
            <a:extLst>
              <a:ext uri="{FF2B5EF4-FFF2-40B4-BE49-F238E27FC236}">
                <a16:creationId xmlns:a16="http://schemas.microsoft.com/office/drawing/2014/main" id="{CBD1D411-DE42-4359-AAC0-2061C5977B70}"/>
              </a:ext>
            </a:extLst>
          </p:cNvPr>
          <p:cNvSpPr txBox="1">
            <a:spLocks/>
          </p:cNvSpPr>
          <p:nvPr/>
        </p:nvSpPr>
        <p:spPr bwMode="auto">
          <a:xfrm>
            <a:off x="604676" y="5170616"/>
            <a:ext cx="10442770" cy="993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400" b="0" kern="0" dirty="0">
                <a:cs typeface="Calibri" panose="020F0502020204030204" pitchFamily="34" charset="0"/>
              </a:rPr>
              <a:t>Steady </a:t>
            </a:r>
            <a:r>
              <a:rPr lang="en-US" sz="2400" b="1" kern="0" dirty="0">
                <a:cs typeface="Calibri" panose="020F0502020204030204" pitchFamily="34" charset="0"/>
              </a:rPr>
              <a:t>but disproportionate </a:t>
            </a:r>
            <a:r>
              <a:rPr lang="en-US" sz="2400" b="0" kern="0" dirty="0">
                <a:cs typeface="Calibri" panose="020F0502020204030204" pitchFamily="34" charset="0"/>
              </a:rPr>
              <a:t>decline in both the incidence and death rates </a:t>
            </a:r>
            <a:br>
              <a:rPr lang="en-US" sz="2400" b="0" kern="0" dirty="0">
                <a:cs typeface="Calibri" panose="020F0502020204030204" pitchFamily="34" charset="0"/>
              </a:rPr>
            </a:br>
            <a:r>
              <a:rPr lang="en-US" sz="2400" b="0" kern="0" dirty="0">
                <a:cs typeface="Calibri" panose="020F0502020204030204" pitchFamily="34" charset="0"/>
              </a:rPr>
              <a:t>in cervical cancer reflect </a:t>
            </a:r>
            <a:r>
              <a:rPr lang="en-US" sz="2400" b="1" kern="0" dirty="0">
                <a:cs typeface="Calibri" panose="020F0502020204030204" pitchFamily="34" charset="0"/>
              </a:rPr>
              <a:t>lack of effective salvage treatments </a:t>
            </a:r>
            <a:r>
              <a:rPr lang="en-US" sz="2400" b="0" kern="0" dirty="0">
                <a:cs typeface="Calibri" panose="020F0502020204030204" pitchFamily="34" charset="0"/>
              </a:rPr>
              <a:t>for those with recurrent disease </a:t>
            </a:r>
          </a:p>
        </p:txBody>
      </p:sp>
      <p:sp>
        <p:nvSpPr>
          <p:cNvPr id="58" name="Rectangle 10">
            <a:extLst>
              <a:ext uri="{FF2B5EF4-FFF2-40B4-BE49-F238E27FC236}">
                <a16:creationId xmlns:a16="http://schemas.microsoft.com/office/drawing/2014/main" id="{1372188F-4DD4-4E65-BF55-884C2C803BD2}"/>
              </a:ext>
            </a:extLst>
          </p:cNvPr>
          <p:cNvSpPr>
            <a:spLocks noChangeArrowheads="1"/>
          </p:cNvSpPr>
          <p:nvPr/>
        </p:nvSpPr>
        <p:spPr bwMode="auto">
          <a:xfrm>
            <a:off x="5720755" y="4729191"/>
            <a:ext cx="750490" cy="3739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dirty="0">
                <a:solidFill>
                  <a:schemeClr val="bg1"/>
                </a:solidFill>
                <a:latin typeface="Calibri" panose="020F0502020204030204" pitchFamily="34" charset="0"/>
                <a:cs typeface="Calibri" panose="020F0502020204030204" pitchFamily="34" charset="0"/>
              </a:rPr>
              <a:t>Yr</a:t>
            </a:r>
          </a:p>
        </p:txBody>
      </p:sp>
      <p:grpSp>
        <p:nvGrpSpPr>
          <p:cNvPr id="122" name="Group 121">
            <a:extLst>
              <a:ext uri="{FF2B5EF4-FFF2-40B4-BE49-F238E27FC236}">
                <a16:creationId xmlns:a16="http://schemas.microsoft.com/office/drawing/2014/main" id="{0B5DC373-7676-45F7-AF3A-4D41BA1A90A5}"/>
              </a:ext>
            </a:extLst>
          </p:cNvPr>
          <p:cNvGrpSpPr/>
          <p:nvPr/>
        </p:nvGrpSpPr>
        <p:grpSpPr>
          <a:xfrm>
            <a:off x="9392911" y="6207927"/>
            <a:ext cx="2488502" cy="454909"/>
            <a:chOff x="9392911" y="6207927"/>
            <a:chExt cx="2488502" cy="454909"/>
          </a:xfrm>
        </p:grpSpPr>
        <p:pic>
          <p:nvPicPr>
            <p:cNvPr id="123" name="Picture 122" descr="A picture containing text, ax, wheel&#10;&#10;Description automatically generated">
              <a:extLst>
                <a:ext uri="{FF2B5EF4-FFF2-40B4-BE49-F238E27FC236}">
                  <a16:creationId xmlns:a16="http://schemas.microsoft.com/office/drawing/2014/main" id="{C58147A2-E7BF-4AB2-B547-21E388C6BE6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124" name="Rectangle 8">
              <a:extLst>
                <a:ext uri="{FF2B5EF4-FFF2-40B4-BE49-F238E27FC236}">
                  <a16:creationId xmlns:a16="http://schemas.microsoft.com/office/drawing/2014/main" id="{40D41F7E-C844-4866-AD92-E09A4A90623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4" name="Rectangle 10">
            <a:extLst>
              <a:ext uri="{FF2B5EF4-FFF2-40B4-BE49-F238E27FC236}">
                <a16:creationId xmlns:a16="http://schemas.microsoft.com/office/drawing/2014/main" id="{DEE287FA-0EA5-2B57-ABFF-60876189911E}"/>
              </a:ext>
            </a:extLst>
          </p:cNvPr>
          <p:cNvSpPr>
            <a:spLocks noChangeArrowheads="1"/>
          </p:cNvSpPr>
          <p:nvPr/>
        </p:nvSpPr>
        <p:spPr bwMode="auto">
          <a:xfrm>
            <a:off x="8811570" y="1731791"/>
            <a:ext cx="1762063" cy="3739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nchor="t">
            <a:spAutoFit/>
          </a:bodyPr>
          <a:lstStyle/>
          <a:p>
            <a:pP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Rate of new cases</a:t>
            </a:r>
          </a:p>
        </p:txBody>
      </p:sp>
      <p:sp>
        <p:nvSpPr>
          <p:cNvPr id="15" name="Rectangle 14">
            <a:extLst>
              <a:ext uri="{FF2B5EF4-FFF2-40B4-BE49-F238E27FC236}">
                <a16:creationId xmlns:a16="http://schemas.microsoft.com/office/drawing/2014/main" id="{8E44447F-FF5F-2981-7A8D-75B9705D12D0}"/>
              </a:ext>
            </a:extLst>
          </p:cNvPr>
          <p:cNvSpPr/>
          <p:nvPr/>
        </p:nvSpPr>
        <p:spPr bwMode="auto">
          <a:xfrm>
            <a:off x="8618393" y="1904320"/>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 name="Rectangle 10">
            <a:extLst>
              <a:ext uri="{FF2B5EF4-FFF2-40B4-BE49-F238E27FC236}">
                <a16:creationId xmlns:a16="http://schemas.microsoft.com/office/drawing/2014/main" id="{32870641-0A3B-B5AA-9C2B-2DBAEE1258B6}"/>
              </a:ext>
            </a:extLst>
          </p:cNvPr>
          <p:cNvSpPr>
            <a:spLocks noChangeArrowheads="1"/>
          </p:cNvSpPr>
          <p:nvPr/>
        </p:nvSpPr>
        <p:spPr bwMode="auto">
          <a:xfrm>
            <a:off x="8805412" y="1998586"/>
            <a:ext cx="1762063" cy="3739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nchor="t">
            <a:spAutoFit/>
          </a:bodyPr>
          <a:lstStyle/>
          <a:p>
            <a:pP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Death rate</a:t>
            </a:r>
          </a:p>
        </p:txBody>
      </p:sp>
      <p:sp>
        <p:nvSpPr>
          <p:cNvPr id="18" name="Isosceles Triangle 17">
            <a:extLst>
              <a:ext uri="{FF2B5EF4-FFF2-40B4-BE49-F238E27FC236}">
                <a16:creationId xmlns:a16="http://schemas.microsoft.com/office/drawing/2014/main" id="{76D8E7E7-81C2-90E0-8F62-1B59A48CB73D}"/>
              </a:ext>
            </a:extLst>
          </p:cNvPr>
          <p:cNvSpPr/>
          <p:nvPr/>
        </p:nvSpPr>
        <p:spPr bwMode="auto">
          <a:xfrm rot="10800000">
            <a:off x="8606725" y="2167496"/>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 name="Rectangle 10">
            <a:extLst>
              <a:ext uri="{FF2B5EF4-FFF2-40B4-BE49-F238E27FC236}">
                <a16:creationId xmlns:a16="http://schemas.microsoft.com/office/drawing/2014/main" id="{7E6316C8-410F-39C5-C69A-FCE4A360BD4C}"/>
              </a:ext>
            </a:extLst>
          </p:cNvPr>
          <p:cNvSpPr>
            <a:spLocks noChangeArrowheads="1"/>
          </p:cNvSpPr>
          <p:nvPr/>
        </p:nvSpPr>
        <p:spPr bwMode="auto">
          <a:xfrm rot="16200000">
            <a:off x="-130789" y="2934472"/>
            <a:ext cx="2463366" cy="373936"/>
          </a:xfrm>
          <a:prstGeom prst="rect">
            <a:avLst/>
          </a:prstGeom>
          <a:solidFill>
            <a:schemeClr val="tx1"/>
          </a:solidFill>
          <a:ln>
            <a:noFill/>
          </a:ln>
        </p:spPr>
        <p:txBody>
          <a:bodyPr wrap="square" lIns="0" tIns="96000" rIns="0" bIns="0">
            <a:spAutoFit/>
          </a:bodyPr>
          <a:lstStyle/>
          <a:p>
            <a:pPr algn="ctr" eaLnBrk="0" fontAlgn="base" hangingPunct="0">
              <a:spcBef>
                <a:spcPct val="0"/>
              </a:spcBef>
              <a:spcAft>
                <a:spcPct val="0"/>
              </a:spcAft>
            </a:pPr>
            <a:r>
              <a:rPr lang="en-US" dirty="0">
                <a:solidFill>
                  <a:schemeClr val="bg1"/>
                </a:solidFill>
                <a:latin typeface="Calibri" panose="020F0502020204030204" pitchFamily="34" charset="0"/>
                <a:cs typeface="Calibri" panose="020F0502020204030204" pitchFamily="34" charset="0"/>
              </a:rPr>
              <a:t>Rate per 100,000 Persons</a:t>
            </a:r>
          </a:p>
        </p:txBody>
      </p:sp>
      <p:sp>
        <p:nvSpPr>
          <p:cNvPr id="2" name="Freeform 1">
            <a:extLst>
              <a:ext uri="{FF2B5EF4-FFF2-40B4-BE49-F238E27FC236}">
                <a16:creationId xmlns:a16="http://schemas.microsoft.com/office/drawing/2014/main" id="{5D69DDEB-477B-B2CC-5AB9-7B048F0F5D06}"/>
              </a:ext>
            </a:extLst>
          </p:cNvPr>
          <p:cNvSpPr/>
          <p:nvPr/>
        </p:nvSpPr>
        <p:spPr bwMode="auto">
          <a:xfrm>
            <a:off x="1641600" y="1689841"/>
            <a:ext cx="9021600" cy="2916000"/>
          </a:xfrm>
          <a:custGeom>
            <a:avLst/>
            <a:gdLst>
              <a:gd name="connsiteX0" fmla="*/ 0 w 9021600"/>
              <a:gd name="connsiteY0" fmla="*/ 0 h 2916000"/>
              <a:gd name="connsiteX1" fmla="*/ 0 w 9021600"/>
              <a:gd name="connsiteY1" fmla="*/ 2916000 h 2916000"/>
              <a:gd name="connsiteX2" fmla="*/ 9021600 w 9021600"/>
              <a:gd name="connsiteY2" fmla="*/ 2916000 h 2916000"/>
            </a:gdLst>
            <a:ahLst/>
            <a:cxnLst>
              <a:cxn ang="0">
                <a:pos x="connsiteX0" y="connsiteY0"/>
              </a:cxn>
              <a:cxn ang="0">
                <a:pos x="connsiteX1" y="connsiteY1"/>
              </a:cxn>
              <a:cxn ang="0">
                <a:pos x="connsiteX2" y="connsiteY2"/>
              </a:cxn>
            </a:cxnLst>
            <a:rect l="l" t="t" r="r" b="b"/>
            <a:pathLst>
              <a:path w="9021600" h="2916000">
                <a:moveTo>
                  <a:pt x="0" y="0"/>
                </a:moveTo>
                <a:lnTo>
                  <a:pt x="0" y="2916000"/>
                </a:lnTo>
                <a:lnTo>
                  <a:pt x="9021600" y="2916000"/>
                </a:lnTo>
              </a:path>
            </a:pathLst>
          </a:custGeom>
          <a:noFill/>
          <a:ln w="28575">
            <a:solidFill>
              <a:schemeClr val="bg1"/>
            </a:solidFill>
            <a:miter lim="800000"/>
            <a:headEnd/>
            <a:tailEnd/>
          </a:ln>
        </p:spPr>
        <p:txBody>
          <a:bodyPr rtlCol="0" anchor="ctr"/>
          <a:lstStyle/>
          <a:p>
            <a:pPr algn="ctr"/>
            <a:endParaRPr lang="en-US" dirty="0"/>
          </a:p>
        </p:txBody>
      </p:sp>
      <p:sp>
        <p:nvSpPr>
          <p:cNvPr id="4" name="TextBox 3">
            <a:extLst>
              <a:ext uri="{FF2B5EF4-FFF2-40B4-BE49-F238E27FC236}">
                <a16:creationId xmlns:a16="http://schemas.microsoft.com/office/drawing/2014/main" id="{047A536F-E87B-4A99-08B7-19D002D249E2}"/>
              </a:ext>
            </a:extLst>
          </p:cNvPr>
          <p:cNvSpPr txBox="1"/>
          <p:nvPr/>
        </p:nvSpPr>
        <p:spPr bwMode="auto">
          <a:xfrm>
            <a:off x="1467850" y="4599951"/>
            <a:ext cx="6527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1992</a:t>
            </a:r>
          </a:p>
        </p:txBody>
      </p:sp>
      <p:sp>
        <p:nvSpPr>
          <p:cNvPr id="5" name="TextBox 4">
            <a:extLst>
              <a:ext uri="{FF2B5EF4-FFF2-40B4-BE49-F238E27FC236}">
                <a16:creationId xmlns:a16="http://schemas.microsoft.com/office/drawing/2014/main" id="{1A855B39-0281-A1FD-EFB8-3E86A4BD70E0}"/>
              </a:ext>
            </a:extLst>
          </p:cNvPr>
          <p:cNvSpPr txBox="1"/>
          <p:nvPr/>
        </p:nvSpPr>
        <p:spPr bwMode="auto">
          <a:xfrm>
            <a:off x="2674517" y="4599951"/>
            <a:ext cx="6527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1996</a:t>
            </a:r>
          </a:p>
        </p:txBody>
      </p:sp>
      <p:sp>
        <p:nvSpPr>
          <p:cNvPr id="6" name="TextBox 5">
            <a:extLst>
              <a:ext uri="{FF2B5EF4-FFF2-40B4-BE49-F238E27FC236}">
                <a16:creationId xmlns:a16="http://schemas.microsoft.com/office/drawing/2014/main" id="{81C6AACB-2A0F-4EEA-4BB2-2B23BBC7B191}"/>
              </a:ext>
            </a:extLst>
          </p:cNvPr>
          <p:cNvSpPr txBox="1"/>
          <p:nvPr/>
        </p:nvSpPr>
        <p:spPr bwMode="auto">
          <a:xfrm>
            <a:off x="3958464" y="4599951"/>
            <a:ext cx="6527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2000</a:t>
            </a:r>
          </a:p>
        </p:txBody>
      </p:sp>
      <p:sp>
        <p:nvSpPr>
          <p:cNvPr id="7" name="TextBox 6">
            <a:extLst>
              <a:ext uri="{FF2B5EF4-FFF2-40B4-BE49-F238E27FC236}">
                <a16:creationId xmlns:a16="http://schemas.microsoft.com/office/drawing/2014/main" id="{6E96E7EB-0CE2-81CF-7737-BF416D519BDD}"/>
              </a:ext>
            </a:extLst>
          </p:cNvPr>
          <p:cNvSpPr txBox="1"/>
          <p:nvPr/>
        </p:nvSpPr>
        <p:spPr bwMode="auto">
          <a:xfrm>
            <a:off x="5191450" y="4599951"/>
            <a:ext cx="6527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2004</a:t>
            </a:r>
          </a:p>
        </p:txBody>
      </p:sp>
      <p:sp>
        <p:nvSpPr>
          <p:cNvPr id="8" name="TextBox 7">
            <a:extLst>
              <a:ext uri="{FF2B5EF4-FFF2-40B4-BE49-F238E27FC236}">
                <a16:creationId xmlns:a16="http://schemas.microsoft.com/office/drawing/2014/main" id="{B6A07893-4B54-1719-7E7D-47B8BDEA59F6}"/>
              </a:ext>
            </a:extLst>
          </p:cNvPr>
          <p:cNvSpPr txBox="1"/>
          <p:nvPr/>
        </p:nvSpPr>
        <p:spPr bwMode="auto">
          <a:xfrm>
            <a:off x="6398117" y="4599951"/>
            <a:ext cx="6527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2008</a:t>
            </a:r>
          </a:p>
        </p:txBody>
      </p:sp>
      <p:sp>
        <p:nvSpPr>
          <p:cNvPr id="9" name="TextBox 8">
            <a:extLst>
              <a:ext uri="{FF2B5EF4-FFF2-40B4-BE49-F238E27FC236}">
                <a16:creationId xmlns:a16="http://schemas.microsoft.com/office/drawing/2014/main" id="{418F80D9-36D7-9F1F-84E3-D22805AE62FD}"/>
              </a:ext>
            </a:extLst>
          </p:cNvPr>
          <p:cNvSpPr txBox="1"/>
          <p:nvPr/>
        </p:nvSpPr>
        <p:spPr bwMode="auto">
          <a:xfrm>
            <a:off x="7682064" y="4599951"/>
            <a:ext cx="6527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2012</a:t>
            </a:r>
          </a:p>
        </p:txBody>
      </p:sp>
      <p:sp>
        <p:nvSpPr>
          <p:cNvPr id="10" name="TextBox 9">
            <a:extLst>
              <a:ext uri="{FF2B5EF4-FFF2-40B4-BE49-F238E27FC236}">
                <a16:creationId xmlns:a16="http://schemas.microsoft.com/office/drawing/2014/main" id="{93CC2E19-90D9-CAD0-FB17-3192D2D9AEDA}"/>
              </a:ext>
            </a:extLst>
          </p:cNvPr>
          <p:cNvSpPr txBox="1"/>
          <p:nvPr/>
        </p:nvSpPr>
        <p:spPr bwMode="auto">
          <a:xfrm>
            <a:off x="8941627" y="4599951"/>
            <a:ext cx="6527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2016</a:t>
            </a:r>
          </a:p>
        </p:txBody>
      </p:sp>
      <p:sp>
        <p:nvSpPr>
          <p:cNvPr id="12" name="TextBox 11">
            <a:extLst>
              <a:ext uri="{FF2B5EF4-FFF2-40B4-BE49-F238E27FC236}">
                <a16:creationId xmlns:a16="http://schemas.microsoft.com/office/drawing/2014/main" id="{152A0EC3-7025-FE4D-10F8-62E9A488ABC1}"/>
              </a:ext>
            </a:extLst>
          </p:cNvPr>
          <p:cNvSpPr txBox="1"/>
          <p:nvPr/>
        </p:nvSpPr>
        <p:spPr bwMode="auto">
          <a:xfrm>
            <a:off x="10148294" y="4599951"/>
            <a:ext cx="6527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2020</a:t>
            </a:r>
          </a:p>
        </p:txBody>
      </p:sp>
      <p:cxnSp>
        <p:nvCxnSpPr>
          <p:cNvPr id="20" name="Straight Connector 19">
            <a:extLst>
              <a:ext uri="{FF2B5EF4-FFF2-40B4-BE49-F238E27FC236}">
                <a16:creationId xmlns:a16="http://schemas.microsoft.com/office/drawing/2014/main" id="{3D6582CB-925C-E95B-9C8F-56ABDF7F6DA6}"/>
              </a:ext>
            </a:extLst>
          </p:cNvPr>
          <p:cNvCxnSpPr/>
          <p:nvPr/>
        </p:nvCxnSpPr>
        <p:spPr bwMode="auto">
          <a:xfrm>
            <a:off x="1808592" y="4599951"/>
            <a:ext cx="0" cy="5936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A94A4D77-C4AD-79C3-2448-0D17311B6BF8}"/>
              </a:ext>
            </a:extLst>
          </p:cNvPr>
          <p:cNvCxnSpPr/>
          <p:nvPr/>
        </p:nvCxnSpPr>
        <p:spPr bwMode="auto">
          <a:xfrm>
            <a:off x="2996641" y="4610895"/>
            <a:ext cx="0" cy="5936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07F24312-C65C-92B6-CF47-52AB23BD3A57}"/>
              </a:ext>
            </a:extLst>
          </p:cNvPr>
          <p:cNvCxnSpPr/>
          <p:nvPr/>
        </p:nvCxnSpPr>
        <p:spPr bwMode="auto">
          <a:xfrm>
            <a:off x="4289925" y="4605843"/>
            <a:ext cx="0" cy="5936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35BB972C-F6D9-DA92-EF57-BA176BA41398}"/>
              </a:ext>
            </a:extLst>
          </p:cNvPr>
          <p:cNvCxnSpPr/>
          <p:nvPr/>
        </p:nvCxnSpPr>
        <p:spPr bwMode="auto">
          <a:xfrm>
            <a:off x="5513338" y="4616787"/>
            <a:ext cx="0" cy="5936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81315A0E-3FF7-F0D1-F4F8-80CAEFD926C8}"/>
              </a:ext>
            </a:extLst>
          </p:cNvPr>
          <p:cNvCxnSpPr/>
          <p:nvPr/>
        </p:nvCxnSpPr>
        <p:spPr bwMode="auto">
          <a:xfrm>
            <a:off x="6724941" y="4605843"/>
            <a:ext cx="0" cy="5936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C1275B03-EEF4-5FAF-1344-C603EBE34157}"/>
              </a:ext>
            </a:extLst>
          </p:cNvPr>
          <p:cNvCxnSpPr/>
          <p:nvPr/>
        </p:nvCxnSpPr>
        <p:spPr bwMode="auto">
          <a:xfrm>
            <a:off x="8008978" y="4616787"/>
            <a:ext cx="0" cy="5936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C2740B12-CE4B-9EFE-A327-D2897C0F3BEC}"/>
              </a:ext>
            </a:extLst>
          </p:cNvPr>
          <p:cNvCxnSpPr/>
          <p:nvPr/>
        </p:nvCxnSpPr>
        <p:spPr bwMode="auto">
          <a:xfrm>
            <a:off x="9256794" y="4611735"/>
            <a:ext cx="0" cy="5936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572C78CC-025F-BE52-7B0C-5B67D08B9EE8}"/>
              </a:ext>
            </a:extLst>
          </p:cNvPr>
          <p:cNvCxnSpPr/>
          <p:nvPr/>
        </p:nvCxnSpPr>
        <p:spPr bwMode="auto">
          <a:xfrm>
            <a:off x="10480207" y="4602471"/>
            <a:ext cx="0" cy="59360"/>
          </a:xfrm>
          <a:prstGeom prst="line">
            <a:avLst/>
          </a:prstGeom>
          <a:noFill/>
          <a:ln w="28575" cap="flat" cmpd="sng" algn="ctr">
            <a:solidFill>
              <a:schemeClr val="bg1"/>
            </a:solidFill>
            <a:prstDash val="solid"/>
            <a:round/>
            <a:headEnd type="none" w="med" len="med"/>
            <a:tailEnd type="none" w="med" len="med"/>
          </a:ln>
          <a:effectLst/>
        </p:spPr>
      </p:cxnSp>
      <p:sp>
        <p:nvSpPr>
          <p:cNvPr id="28" name="TextBox 27">
            <a:extLst>
              <a:ext uri="{FF2B5EF4-FFF2-40B4-BE49-F238E27FC236}">
                <a16:creationId xmlns:a16="http://schemas.microsoft.com/office/drawing/2014/main" id="{7E13A5B9-9439-B56B-7E65-BF46261455B5}"/>
              </a:ext>
            </a:extLst>
          </p:cNvPr>
          <p:cNvSpPr txBox="1"/>
          <p:nvPr/>
        </p:nvSpPr>
        <p:spPr bwMode="auto">
          <a:xfrm>
            <a:off x="1333034" y="4392954"/>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0" name="TextBox 29">
            <a:extLst>
              <a:ext uri="{FF2B5EF4-FFF2-40B4-BE49-F238E27FC236}">
                <a16:creationId xmlns:a16="http://schemas.microsoft.com/office/drawing/2014/main" id="{6995DB75-C2F3-7D56-73DE-B6E924400E2E}"/>
              </a:ext>
            </a:extLst>
          </p:cNvPr>
          <p:cNvSpPr txBox="1"/>
          <p:nvPr/>
        </p:nvSpPr>
        <p:spPr bwMode="auto">
          <a:xfrm>
            <a:off x="1333034" y="3910028"/>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a:t>
            </a:r>
          </a:p>
        </p:txBody>
      </p:sp>
      <p:sp>
        <p:nvSpPr>
          <p:cNvPr id="31" name="TextBox 30">
            <a:extLst>
              <a:ext uri="{FF2B5EF4-FFF2-40B4-BE49-F238E27FC236}">
                <a16:creationId xmlns:a16="http://schemas.microsoft.com/office/drawing/2014/main" id="{1C54A68F-DF5C-FF7A-B32E-CC127D7A261C}"/>
              </a:ext>
            </a:extLst>
          </p:cNvPr>
          <p:cNvSpPr txBox="1"/>
          <p:nvPr/>
        </p:nvSpPr>
        <p:spPr bwMode="auto">
          <a:xfrm>
            <a:off x="1333034" y="3463369"/>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a:t>
            </a:r>
          </a:p>
        </p:txBody>
      </p:sp>
      <p:sp>
        <p:nvSpPr>
          <p:cNvPr id="32" name="TextBox 31">
            <a:extLst>
              <a:ext uri="{FF2B5EF4-FFF2-40B4-BE49-F238E27FC236}">
                <a16:creationId xmlns:a16="http://schemas.microsoft.com/office/drawing/2014/main" id="{B9997AA8-EE7C-2725-08E3-7C866F1E23E2}"/>
              </a:ext>
            </a:extLst>
          </p:cNvPr>
          <p:cNvSpPr txBox="1"/>
          <p:nvPr/>
        </p:nvSpPr>
        <p:spPr bwMode="auto">
          <a:xfrm>
            <a:off x="1333034" y="2980443"/>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33" name="TextBox 32">
            <a:extLst>
              <a:ext uri="{FF2B5EF4-FFF2-40B4-BE49-F238E27FC236}">
                <a16:creationId xmlns:a16="http://schemas.microsoft.com/office/drawing/2014/main" id="{37150F8B-CCB3-45AA-F762-A43C33100DB3}"/>
              </a:ext>
            </a:extLst>
          </p:cNvPr>
          <p:cNvSpPr txBox="1"/>
          <p:nvPr/>
        </p:nvSpPr>
        <p:spPr bwMode="auto">
          <a:xfrm>
            <a:off x="1327365" y="2486270"/>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a:t>
            </a:r>
          </a:p>
        </p:txBody>
      </p:sp>
      <p:sp>
        <p:nvSpPr>
          <p:cNvPr id="34" name="TextBox 33">
            <a:extLst>
              <a:ext uri="{FF2B5EF4-FFF2-40B4-BE49-F238E27FC236}">
                <a16:creationId xmlns:a16="http://schemas.microsoft.com/office/drawing/2014/main" id="{9104B3C5-1545-0D9A-1E02-096A8AE6AAFB}"/>
              </a:ext>
            </a:extLst>
          </p:cNvPr>
          <p:cNvSpPr txBox="1"/>
          <p:nvPr/>
        </p:nvSpPr>
        <p:spPr bwMode="auto">
          <a:xfrm>
            <a:off x="1210346" y="200334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35" name="TextBox 34">
            <a:extLst>
              <a:ext uri="{FF2B5EF4-FFF2-40B4-BE49-F238E27FC236}">
                <a16:creationId xmlns:a16="http://schemas.microsoft.com/office/drawing/2014/main" id="{6EE0BE28-A863-AE83-29FF-C1C815DE6564}"/>
              </a:ext>
            </a:extLst>
          </p:cNvPr>
          <p:cNvSpPr txBox="1"/>
          <p:nvPr/>
        </p:nvSpPr>
        <p:spPr bwMode="auto">
          <a:xfrm>
            <a:off x="1210346" y="151376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cxnSp>
        <p:nvCxnSpPr>
          <p:cNvPr id="38" name="Straight Connector 37">
            <a:extLst>
              <a:ext uri="{FF2B5EF4-FFF2-40B4-BE49-F238E27FC236}">
                <a16:creationId xmlns:a16="http://schemas.microsoft.com/office/drawing/2014/main" id="{F11FA715-5C2F-7B41-C999-063D6BA76C1C}"/>
              </a:ext>
            </a:extLst>
          </p:cNvPr>
          <p:cNvCxnSpPr/>
          <p:nvPr/>
        </p:nvCxnSpPr>
        <p:spPr bwMode="auto">
          <a:xfrm>
            <a:off x="1555377" y="1731791"/>
            <a:ext cx="86223"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2FA3947E-496D-8B96-A2E3-D3F57FF26B73}"/>
              </a:ext>
            </a:extLst>
          </p:cNvPr>
          <p:cNvCxnSpPr/>
          <p:nvPr/>
        </p:nvCxnSpPr>
        <p:spPr bwMode="auto">
          <a:xfrm>
            <a:off x="1550547" y="2186235"/>
            <a:ext cx="86223"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F4CBECEB-A232-6920-A11E-D83C5F7574AD}"/>
              </a:ext>
            </a:extLst>
          </p:cNvPr>
          <p:cNvCxnSpPr/>
          <p:nvPr/>
        </p:nvCxnSpPr>
        <p:spPr bwMode="auto">
          <a:xfrm>
            <a:off x="1555386" y="2666996"/>
            <a:ext cx="86223"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AB756066-84BF-B7AD-EA1F-E3AA1115759A}"/>
              </a:ext>
            </a:extLst>
          </p:cNvPr>
          <p:cNvCxnSpPr/>
          <p:nvPr/>
        </p:nvCxnSpPr>
        <p:spPr bwMode="auto">
          <a:xfrm>
            <a:off x="1550556" y="3121440"/>
            <a:ext cx="86223"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7AA8CDE2-FD23-8D51-D103-2CC21105C55C}"/>
              </a:ext>
            </a:extLst>
          </p:cNvPr>
          <p:cNvCxnSpPr/>
          <p:nvPr/>
        </p:nvCxnSpPr>
        <p:spPr bwMode="auto">
          <a:xfrm>
            <a:off x="1551249" y="3645085"/>
            <a:ext cx="86223"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8C9CF0B4-CC0E-4FF9-50DA-1418403BB76A}"/>
              </a:ext>
            </a:extLst>
          </p:cNvPr>
          <p:cNvCxnSpPr/>
          <p:nvPr/>
        </p:nvCxnSpPr>
        <p:spPr bwMode="auto">
          <a:xfrm>
            <a:off x="1546419" y="4099529"/>
            <a:ext cx="86223"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1ECA8A54-39A1-645B-0877-87A51FC06C24}"/>
              </a:ext>
            </a:extLst>
          </p:cNvPr>
          <p:cNvCxnSpPr/>
          <p:nvPr/>
        </p:nvCxnSpPr>
        <p:spPr bwMode="auto">
          <a:xfrm>
            <a:off x="1551258" y="4580290"/>
            <a:ext cx="86223" cy="0"/>
          </a:xfrm>
          <a:prstGeom prst="line">
            <a:avLst/>
          </a:prstGeom>
          <a:noFill/>
          <a:ln w="28575" cap="flat" cmpd="sng" algn="ctr">
            <a:solidFill>
              <a:schemeClr val="bg1"/>
            </a:solidFill>
            <a:prstDash val="solid"/>
            <a:round/>
            <a:headEnd type="none" w="med" len="med"/>
            <a:tailEnd type="none" w="med" len="med"/>
          </a:ln>
          <a:effectLst/>
        </p:spPr>
      </p:cxnSp>
      <p:sp>
        <p:nvSpPr>
          <p:cNvPr id="46" name="Freeform 45">
            <a:extLst>
              <a:ext uri="{FF2B5EF4-FFF2-40B4-BE49-F238E27FC236}">
                <a16:creationId xmlns:a16="http://schemas.microsoft.com/office/drawing/2014/main" id="{FEF0C934-110C-2386-B750-C0511285E270}"/>
              </a:ext>
            </a:extLst>
          </p:cNvPr>
          <p:cNvSpPr/>
          <p:nvPr/>
        </p:nvSpPr>
        <p:spPr bwMode="auto">
          <a:xfrm>
            <a:off x="1812250" y="1883003"/>
            <a:ext cx="8366139" cy="1108865"/>
          </a:xfrm>
          <a:custGeom>
            <a:avLst/>
            <a:gdLst>
              <a:gd name="connsiteX0" fmla="*/ 0 w 8366139"/>
              <a:gd name="connsiteY0" fmla="*/ 0 h 1108865"/>
              <a:gd name="connsiteX1" fmla="*/ 297904 w 8366139"/>
              <a:gd name="connsiteY1" fmla="*/ 78614 h 1108865"/>
              <a:gd name="connsiteX2" fmla="*/ 608221 w 8366139"/>
              <a:gd name="connsiteY2" fmla="*/ 153090 h 1108865"/>
              <a:gd name="connsiteX3" fmla="*/ 1530896 w 8366139"/>
              <a:gd name="connsiteY3" fmla="*/ 368243 h 1108865"/>
              <a:gd name="connsiteX4" fmla="*/ 1588821 w 8366139"/>
              <a:gd name="connsiteY4" fmla="*/ 368243 h 1108865"/>
              <a:gd name="connsiteX5" fmla="*/ 2172217 w 8366139"/>
              <a:gd name="connsiteY5" fmla="*/ 484094 h 1108865"/>
              <a:gd name="connsiteX6" fmla="*/ 2465983 w 8366139"/>
              <a:gd name="connsiteY6" fmla="*/ 533745 h 1108865"/>
              <a:gd name="connsiteX7" fmla="*/ 2739062 w 8366139"/>
              <a:gd name="connsiteY7" fmla="*/ 604083 h 1108865"/>
              <a:gd name="connsiteX8" fmla="*/ 2825951 w 8366139"/>
              <a:gd name="connsiteY8" fmla="*/ 612358 h 1108865"/>
              <a:gd name="connsiteX9" fmla="*/ 3086617 w 8366139"/>
              <a:gd name="connsiteY9" fmla="*/ 653734 h 1108865"/>
              <a:gd name="connsiteX10" fmla="*/ 3434172 w 8366139"/>
              <a:gd name="connsiteY10" fmla="*/ 728210 h 1108865"/>
              <a:gd name="connsiteX11" fmla="*/ 3446584 w 8366139"/>
              <a:gd name="connsiteY11" fmla="*/ 719935 h 1108865"/>
              <a:gd name="connsiteX12" fmla="*/ 3756901 w 8366139"/>
              <a:gd name="connsiteY12" fmla="*/ 790273 h 1108865"/>
              <a:gd name="connsiteX13" fmla="*/ 4013430 w 8366139"/>
              <a:gd name="connsiteY13" fmla="*/ 819236 h 1108865"/>
              <a:gd name="connsiteX14" fmla="*/ 4356847 w 8366139"/>
              <a:gd name="connsiteY14" fmla="*/ 893712 h 1108865"/>
              <a:gd name="connsiteX15" fmla="*/ 4609238 w 8366139"/>
              <a:gd name="connsiteY15" fmla="*/ 922675 h 1108865"/>
              <a:gd name="connsiteX16" fmla="*/ 4981618 w 8366139"/>
              <a:gd name="connsiteY16" fmla="*/ 947500 h 1108865"/>
              <a:gd name="connsiteX17" fmla="*/ 5283660 w 8366139"/>
              <a:gd name="connsiteY17" fmla="*/ 964051 h 1108865"/>
              <a:gd name="connsiteX18" fmla="*/ 5614664 w 8366139"/>
              <a:gd name="connsiteY18" fmla="*/ 980601 h 1108865"/>
              <a:gd name="connsiteX19" fmla="*/ 5912568 w 8366139"/>
              <a:gd name="connsiteY19" fmla="*/ 993014 h 1108865"/>
              <a:gd name="connsiteX20" fmla="*/ 6239435 w 8366139"/>
              <a:gd name="connsiteY20" fmla="*/ 1009564 h 1108865"/>
              <a:gd name="connsiteX21" fmla="*/ 6860069 w 8366139"/>
              <a:gd name="connsiteY21" fmla="*/ 1030252 h 1108865"/>
              <a:gd name="connsiteX22" fmla="*/ 6860069 w 8366139"/>
              <a:gd name="connsiteY22" fmla="*/ 1030252 h 1108865"/>
              <a:gd name="connsiteX23" fmla="*/ 7095909 w 8366139"/>
              <a:gd name="connsiteY23" fmla="*/ 1046802 h 1108865"/>
              <a:gd name="connsiteX24" fmla="*/ 7426914 w 8366139"/>
              <a:gd name="connsiteY24" fmla="*/ 1059214 h 1108865"/>
              <a:gd name="connsiteX25" fmla="*/ 7513802 w 8366139"/>
              <a:gd name="connsiteY25" fmla="*/ 1071627 h 1108865"/>
              <a:gd name="connsiteX26" fmla="*/ 7741368 w 8366139"/>
              <a:gd name="connsiteY26" fmla="*/ 1071627 h 1108865"/>
              <a:gd name="connsiteX27" fmla="*/ 8366139 w 8366139"/>
              <a:gd name="connsiteY27" fmla="*/ 1108865 h 110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366139" h="1108865">
                <a:moveTo>
                  <a:pt x="0" y="0"/>
                </a:moveTo>
                <a:lnTo>
                  <a:pt x="297904" y="78614"/>
                </a:lnTo>
                <a:lnTo>
                  <a:pt x="608221" y="153090"/>
                </a:lnTo>
                <a:lnTo>
                  <a:pt x="1530896" y="368243"/>
                </a:lnTo>
                <a:lnTo>
                  <a:pt x="1588821" y="368243"/>
                </a:lnTo>
                <a:lnTo>
                  <a:pt x="2172217" y="484094"/>
                </a:lnTo>
                <a:lnTo>
                  <a:pt x="2465983" y="533745"/>
                </a:lnTo>
                <a:lnTo>
                  <a:pt x="2739062" y="604083"/>
                </a:lnTo>
                <a:lnTo>
                  <a:pt x="2825951" y="612358"/>
                </a:lnTo>
                <a:lnTo>
                  <a:pt x="3086617" y="653734"/>
                </a:lnTo>
                <a:lnTo>
                  <a:pt x="3434172" y="728210"/>
                </a:lnTo>
                <a:lnTo>
                  <a:pt x="3446584" y="719935"/>
                </a:lnTo>
                <a:lnTo>
                  <a:pt x="3756901" y="790273"/>
                </a:lnTo>
                <a:lnTo>
                  <a:pt x="4013430" y="819236"/>
                </a:lnTo>
                <a:lnTo>
                  <a:pt x="4356847" y="893712"/>
                </a:lnTo>
                <a:lnTo>
                  <a:pt x="4609238" y="922675"/>
                </a:lnTo>
                <a:lnTo>
                  <a:pt x="4981618" y="947500"/>
                </a:lnTo>
                <a:lnTo>
                  <a:pt x="5283660" y="964051"/>
                </a:lnTo>
                <a:lnTo>
                  <a:pt x="5614664" y="980601"/>
                </a:lnTo>
                <a:lnTo>
                  <a:pt x="5912568" y="993014"/>
                </a:lnTo>
                <a:lnTo>
                  <a:pt x="6239435" y="1009564"/>
                </a:lnTo>
                <a:lnTo>
                  <a:pt x="6860069" y="1030252"/>
                </a:lnTo>
                <a:lnTo>
                  <a:pt x="6860069" y="1030252"/>
                </a:lnTo>
                <a:lnTo>
                  <a:pt x="7095909" y="1046802"/>
                </a:lnTo>
                <a:lnTo>
                  <a:pt x="7426914" y="1059214"/>
                </a:lnTo>
                <a:lnTo>
                  <a:pt x="7513802" y="1071627"/>
                </a:lnTo>
                <a:lnTo>
                  <a:pt x="7741368" y="1071627"/>
                </a:lnTo>
                <a:lnTo>
                  <a:pt x="8366139" y="1108865"/>
                </a:lnTo>
              </a:path>
            </a:pathLst>
          </a:custGeom>
          <a:noFill/>
          <a:ln w="19050">
            <a:solidFill>
              <a:schemeClr val="accent1"/>
            </a:solidFill>
            <a:miter lim="800000"/>
            <a:headEnd/>
            <a:tailEnd/>
          </a:ln>
        </p:spPr>
        <p:txBody>
          <a:bodyPr rtlCol="0" anchor="ctr"/>
          <a:lstStyle/>
          <a:p>
            <a:pPr algn="ctr"/>
            <a:endParaRPr lang="en-US" dirty="0"/>
          </a:p>
        </p:txBody>
      </p:sp>
      <p:sp>
        <p:nvSpPr>
          <p:cNvPr id="47" name="Rectangle 46">
            <a:extLst>
              <a:ext uri="{FF2B5EF4-FFF2-40B4-BE49-F238E27FC236}">
                <a16:creationId xmlns:a16="http://schemas.microsoft.com/office/drawing/2014/main" id="{3145996B-50C0-5348-9D24-673542397AEA}"/>
              </a:ext>
            </a:extLst>
          </p:cNvPr>
          <p:cNvSpPr/>
          <p:nvPr/>
        </p:nvSpPr>
        <p:spPr bwMode="auto">
          <a:xfrm>
            <a:off x="1748376" y="1863636"/>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 name="Rectangle 47">
            <a:extLst>
              <a:ext uri="{FF2B5EF4-FFF2-40B4-BE49-F238E27FC236}">
                <a16:creationId xmlns:a16="http://schemas.microsoft.com/office/drawing/2014/main" id="{BB2A7857-785B-4C24-4D3E-B0E2113B81E5}"/>
              </a:ext>
            </a:extLst>
          </p:cNvPr>
          <p:cNvSpPr/>
          <p:nvPr/>
        </p:nvSpPr>
        <p:spPr bwMode="auto">
          <a:xfrm>
            <a:off x="2058855" y="1951739"/>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Rectangle 48">
            <a:extLst>
              <a:ext uri="{FF2B5EF4-FFF2-40B4-BE49-F238E27FC236}">
                <a16:creationId xmlns:a16="http://schemas.microsoft.com/office/drawing/2014/main" id="{DD8616A2-5538-5F0E-0FAF-E438461ADA5E}"/>
              </a:ext>
            </a:extLst>
          </p:cNvPr>
          <p:cNvSpPr/>
          <p:nvPr/>
        </p:nvSpPr>
        <p:spPr bwMode="auto">
          <a:xfrm>
            <a:off x="2369334" y="1967291"/>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Rectangle 49">
            <a:extLst>
              <a:ext uri="{FF2B5EF4-FFF2-40B4-BE49-F238E27FC236}">
                <a16:creationId xmlns:a16="http://schemas.microsoft.com/office/drawing/2014/main" id="{5FB3F846-F95A-F70C-465C-C24F78DE1F2F}"/>
              </a:ext>
            </a:extLst>
          </p:cNvPr>
          <p:cNvSpPr/>
          <p:nvPr/>
        </p:nvSpPr>
        <p:spPr bwMode="auto">
          <a:xfrm>
            <a:off x="2674517" y="2162360"/>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Rectangle 50">
            <a:extLst>
              <a:ext uri="{FF2B5EF4-FFF2-40B4-BE49-F238E27FC236}">
                <a16:creationId xmlns:a16="http://schemas.microsoft.com/office/drawing/2014/main" id="{8F23AAF8-3B25-4A54-D5DE-14231C23003D}"/>
              </a:ext>
            </a:extLst>
          </p:cNvPr>
          <p:cNvSpPr/>
          <p:nvPr/>
        </p:nvSpPr>
        <p:spPr bwMode="auto">
          <a:xfrm>
            <a:off x="2984017" y="1951739"/>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2" name="Rectangle 51">
            <a:extLst>
              <a:ext uri="{FF2B5EF4-FFF2-40B4-BE49-F238E27FC236}">
                <a16:creationId xmlns:a16="http://schemas.microsoft.com/office/drawing/2014/main" id="{3A003159-916D-CA58-A2AB-875F960B4201}"/>
              </a:ext>
            </a:extLst>
          </p:cNvPr>
          <p:cNvSpPr/>
          <p:nvPr/>
        </p:nvSpPr>
        <p:spPr bwMode="auto">
          <a:xfrm>
            <a:off x="3300546" y="2211348"/>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 name="Rectangle 52">
            <a:extLst>
              <a:ext uri="{FF2B5EF4-FFF2-40B4-BE49-F238E27FC236}">
                <a16:creationId xmlns:a16="http://schemas.microsoft.com/office/drawing/2014/main" id="{8319ED18-F4A8-2AC2-4E56-AD0513949449}"/>
              </a:ext>
            </a:extLst>
          </p:cNvPr>
          <p:cNvSpPr/>
          <p:nvPr/>
        </p:nvSpPr>
        <p:spPr bwMode="auto">
          <a:xfrm>
            <a:off x="3606223" y="2176096"/>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4" name="Rectangle 53">
            <a:extLst>
              <a:ext uri="{FF2B5EF4-FFF2-40B4-BE49-F238E27FC236}">
                <a16:creationId xmlns:a16="http://schemas.microsoft.com/office/drawing/2014/main" id="{380F7A94-A962-DB9B-DEFD-B74663104F3E}"/>
              </a:ext>
            </a:extLst>
          </p:cNvPr>
          <p:cNvSpPr/>
          <p:nvPr/>
        </p:nvSpPr>
        <p:spPr bwMode="auto">
          <a:xfrm>
            <a:off x="3911900" y="2280967"/>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BF89BB30-E55B-E0CE-A6BC-A55330188D91}"/>
              </a:ext>
            </a:extLst>
          </p:cNvPr>
          <p:cNvSpPr/>
          <p:nvPr/>
        </p:nvSpPr>
        <p:spPr bwMode="auto">
          <a:xfrm>
            <a:off x="4227236" y="2405766"/>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Rectangle 55">
            <a:extLst>
              <a:ext uri="{FF2B5EF4-FFF2-40B4-BE49-F238E27FC236}">
                <a16:creationId xmlns:a16="http://schemas.microsoft.com/office/drawing/2014/main" id="{94E2004A-09F7-3E42-52FD-378141ECE01C}"/>
              </a:ext>
            </a:extLst>
          </p:cNvPr>
          <p:cNvSpPr/>
          <p:nvPr/>
        </p:nvSpPr>
        <p:spPr bwMode="auto">
          <a:xfrm>
            <a:off x="4530663" y="2458892"/>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Rectangle 56">
            <a:extLst>
              <a:ext uri="{FF2B5EF4-FFF2-40B4-BE49-F238E27FC236}">
                <a16:creationId xmlns:a16="http://schemas.microsoft.com/office/drawing/2014/main" id="{4675EDF5-3A30-7386-2F75-FCF59BB6399D}"/>
              </a:ext>
            </a:extLst>
          </p:cNvPr>
          <p:cNvSpPr/>
          <p:nvPr/>
        </p:nvSpPr>
        <p:spPr bwMode="auto">
          <a:xfrm>
            <a:off x="4834090" y="2514015"/>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5BEFAD09-4082-CC18-558F-3FD3D373B451}"/>
              </a:ext>
            </a:extLst>
          </p:cNvPr>
          <p:cNvSpPr/>
          <p:nvPr/>
        </p:nvSpPr>
        <p:spPr bwMode="auto">
          <a:xfrm>
            <a:off x="5165251" y="2556750"/>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BE4AA10D-4E5B-CE46-B4D2-4D5297E5645E}"/>
              </a:ext>
            </a:extLst>
          </p:cNvPr>
          <p:cNvSpPr/>
          <p:nvPr/>
        </p:nvSpPr>
        <p:spPr bwMode="auto">
          <a:xfrm>
            <a:off x="5465256" y="2637167"/>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4B5A4E10-74B1-4366-3C57-A39171B82D3E}"/>
              </a:ext>
            </a:extLst>
          </p:cNvPr>
          <p:cNvSpPr/>
          <p:nvPr/>
        </p:nvSpPr>
        <p:spPr bwMode="auto">
          <a:xfrm>
            <a:off x="5768683" y="2626426"/>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Rectangle 61">
            <a:extLst>
              <a:ext uri="{FF2B5EF4-FFF2-40B4-BE49-F238E27FC236}">
                <a16:creationId xmlns:a16="http://schemas.microsoft.com/office/drawing/2014/main" id="{8250809D-6558-3A79-854B-A8F957877841}"/>
              </a:ext>
            </a:extLst>
          </p:cNvPr>
          <p:cNvSpPr/>
          <p:nvPr/>
        </p:nvSpPr>
        <p:spPr bwMode="auto">
          <a:xfrm>
            <a:off x="6096625" y="2704378"/>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038E8444-8899-495B-7806-DB919C868396}"/>
              </a:ext>
            </a:extLst>
          </p:cNvPr>
          <p:cNvSpPr/>
          <p:nvPr/>
        </p:nvSpPr>
        <p:spPr bwMode="auto">
          <a:xfrm>
            <a:off x="6400052" y="2759501"/>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 name="Rectangle 63">
            <a:extLst>
              <a:ext uri="{FF2B5EF4-FFF2-40B4-BE49-F238E27FC236}">
                <a16:creationId xmlns:a16="http://schemas.microsoft.com/office/drawing/2014/main" id="{32DF414D-70E8-085B-6BCC-703DE1CF8F1B}"/>
              </a:ext>
            </a:extLst>
          </p:cNvPr>
          <p:cNvSpPr/>
          <p:nvPr/>
        </p:nvSpPr>
        <p:spPr bwMode="auto">
          <a:xfrm>
            <a:off x="6714327" y="2714794"/>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Rectangle 64">
            <a:extLst>
              <a:ext uri="{FF2B5EF4-FFF2-40B4-BE49-F238E27FC236}">
                <a16:creationId xmlns:a16="http://schemas.microsoft.com/office/drawing/2014/main" id="{306FC0E9-24F5-8E56-37C5-8B105A3E92E4}"/>
              </a:ext>
            </a:extLst>
          </p:cNvPr>
          <p:cNvSpPr/>
          <p:nvPr/>
        </p:nvSpPr>
        <p:spPr bwMode="auto">
          <a:xfrm>
            <a:off x="7028602" y="2765779"/>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6" name="Rectangle 65">
            <a:extLst>
              <a:ext uri="{FF2B5EF4-FFF2-40B4-BE49-F238E27FC236}">
                <a16:creationId xmlns:a16="http://schemas.microsoft.com/office/drawing/2014/main" id="{48E300F7-A5CC-97F9-927C-8CF8744E90CF}"/>
              </a:ext>
            </a:extLst>
          </p:cNvPr>
          <p:cNvSpPr/>
          <p:nvPr/>
        </p:nvSpPr>
        <p:spPr bwMode="auto">
          <a:xfrm>
            <a:off x="7332029" y="2800479"/>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7" name="Rectangle 66">
            <a:extLst>
              <a:ext uri="{FF2B5EF4-FFF2-40B4-BE49-F238E27FC236}">
                <a16:creationId xmlns:a16="http://schemas.microsoft.com/office/drawing/2014/main" id="{3402038F-0B26-6BB4-7174-46A7D8627560}"/>
              </a:ext>
            </a:extLst>
          </p:cNvPr>
          <p:cNvSpPr/>
          <p:nvPr/>
        </p:nvSpPr>
        <p:spPr bwMode="auto">
          <a:xfrm>
            <a:off x="7635456" y="2855602"/>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8" name="Rectangle 67">
            <a:extLst>
              <a:ext uri="{FF2B5EF4-FFF2-40B4-BE49-F238E27FC236}">
                <a16:creationId xmlns:a16="http://schemas.microsoft.com/office/drawing/2014/main" id="{3BF97FAF-F574-DEC3-9BAD-97B3DD21ADD9}"/>
              </a:ext>
            </a:extLst>
          </p:cNvPr>
          <p:cNvSpPr/>
          <p:nvPr/>
        </p:nvSpPr>
        <p:spPr bwMode="auto">
          <a:xfrm>
            <a:off x="7950836" y="2851047"/>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9" name="Rectangle 68">
            <a:extLst>
              <a:ext uri="{FF2B5EF4-FFF2-40B4-BE49-F238E27FC236}">
                <a16:creationId xmlns:a16="http://schemas.microsoft.com/office/drawing/2014/main" id="{ADA02CBE-38A9-4895-7689-28109DE7B04C}"/>
              </a:ext>
            </a:extLst>
          </p:cNvPr>
          <p:cNvSpPr/>
          <p:nvPr/>
        </p:nvSpPr>
        <p:spPr bwMode="auto">
          <a:xfrm>
            <a:off x="8266216" y="2936745"/>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0" name="Rectangle 69">
            <a:extLst>
              <a:ext uri="{FF2B5EF4-FFF2-40B4-BE49-F238E27FC236}">
                <a16:creationId xmlns:a16="http://schemas.microsoft.com/office/drawing/2014/main" id="{2BCA521E-95CF-75A9-C9C1-4206CB22D9B3}"/>
              </a:ext>
            </a:extLst>
          </p:cNvPr>
          <p:cNvSpPr/>
          <p:nvPr/>
        </p:nvSpPr>
        <p:spPr bwMode="auto">
          <a:xfrm>
            <a:off x="8566221" y="2868377"/>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 name="Rectangle 70">
            <a:extLst>
              <a:ext uri="{FF2B5EF4-FFF2-40B4-BE49-F238E27FC236}">
                <a16:creationId xmlns:a16="http://schemas.microsoft.com/office/drawing/2014/main" id="{D7DB4565-80AE-DA38-15B9-8AF6B86CE36D}"/>
              </a:ext>
            </a:extLst>
          </p:cNvPr>
          <p:cNvSpPr/>
          <p:nvPr/>
        </p:nvSpPr>
        <p:spPr bwMode="auto">
          <a:xfrm>
            <a:off x="8881540" y="2857590"/>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Rectangle 71">
            <a:extLst>
              <a:ext uri="{FF2B5EF4-FFF2-40B4-BE49-F238E27FC236}">
                <a16:creationId xmlns:a16="http://schemas.microsoft.com/office/drawing/2014/main" id="{A76C735D-C90F-4919-8E08-0B67ABD0A76B}"/>
              </a:ext>
            </a:extLst>
          </p:cNvPr>
          <p:cNvSpPr/>
          <p:nvPr/>
        </p:nvSpPr>
        <p:spPr bwMode="auto">
          <a:xfrm>
            <a:off x="9199194" y="2878793"/>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3" name="Rectangle 72">
            <a:extLst>
              <a:ext uri="{FF2B5EF4-FFF2-40B4-BE49-F238E27FC236}">
                <a16:creationId xmlns:a16="http://schemas.microsoft.com/office/drawing/2014/main" id="{E377E2CB-BE02-257B-5EA3-E04D01E03C5F}"/>
              </a:ext>
            </a:extLst>
          </p:cNvPr>
          <p:cNvSpPr/>
          <p:nvPr/>
        </p:nvSpPr>
        <p:spPr bwMode="auto">
          <a:xfrm>
            <a:off x="9500734" y="2931919"/>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4" name="Rectangle 73">
            <a:extLst>
              <a:ext uri="{FF2B5EF4-FFF2-40B4-BE49-F238E27FC236}">
                <a16:creationId xmlns:a16="http://schemas.microsoft.com/office/drawing/2014/main" id="{3579DB19-5CF4-AEEC-4957-40CF7BC06CFB}"/>
              </a:ext>
            </a:extLst>
          </p:cNvPr>
          <p:cNvSpPr/>
          <p:nvPr/>
        </p:nvSpPr>
        <p:spPr bwMode="auto">
          <a:xfrm>
            <a:off x="9812244" y="2831167"/>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5" name="Rectangle 74">
            <a:extLst>
              <a:ext uri="{FF2B5EF4-FFF2-40B4-BE49-F238E27FC236}">
                <a16:creationId xmlns:a16="http://schemas.microsoft.com/office/drawing/2014/main" id="{DAA2AF21-9C08-F1E3-2ECE-E39DA7965A83}"/>
              </a:ext>
            </a:extLst>
          </p:cNvPr>
          <p:cNvSpPr/>
          <p:nvPr/>
        </p:nvSpPr>
        <p:spPr bwMode="auto">
          <a:xfrm>
            <a:off x="10070071" y="2956112"/>
            <a:ext cx="115199" cy="1102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 name="Freeform 75">
            <a:extLst>
              <a:ext uri="{FF2B5EF4-FFF2-40B4-BE49-F238E27FC236}">
                <a16:creationId xmlns:a16="http://schemas.microsoft.com/office/drawing/2014/main" id="{4BA875EF-F95E-E070-478E-39FEBC913CE3}"/>
              </a:ext>
            </a:extLst>
          </p:cNvPr>
          <p:cNvSpPr/>
          <p:nvPr/>
        </p:nvSpPr>
        <p:spPr bwMode="auto">
          <a:xfrm>
            <a:off x="1818468" y="3764539"/>
            <a:ext cx="8689383" cy="304800"/>
          </a:xfrm>
          <a:custGeom>
            <a:avLst/>
            <a:gdLst>
              <a:gd name="connsiteX0" fmla="*/ 0 w 8689383"/>
              <a:gd name="connsiteY0" fmla="*/ 0 h 304800"/>
              <a:gd name="connsiteX1" fmla="*/ 0 w 8689383"/>
              <a:gd name="connsiteY1" fmla="*/ 0 h 304800"/>
              <a:gd name="connsiteX2" fmla="*/ 304800 w 8689383"/>
              <a:gd name="connsiteY2" fmla="*/ 5166 h 304800"/>
              <a:gd name="connsiteX3" fmla="*/ 625098 w 8689383"/>
              <a:gd name="connsiteY3" fmla="*/ 25831 h 304800"/>
              <a:gd name="connsiteX4" fmla="*/ 929898 w 8689383"/>
              <a:gd name="connsiteY4" fmla="*/ 36163 h 304800"/>
              <a:gd name="connsiteX5" fmla="*/ 1234698 w 8689383"/>
              <a:gd name="connsiteY5" fmla="*/ 56827 h 304800"/>
              <a:gd name="connsiteX6" fmla="*/ 1529166 w 8689383"/>
              <a:gd name="connsiteY6" fmla="*/ 87824 h 304800"/>
              <a:gd name="connsiteX7" fmla="*/ 1885627 w 8689383"/>
              <a:gd name="connsiteY7" fmla="*/ 98156 h 304800"/>
              <a:gd name="connsiteX8" fmla="*/ 2159430 w 8689383"/>
              <a:gd name="connsiteY8" fmla="*/ 134319 h 304800"/>
              <a:gd name="connsiteX9" fmla="*/ 2464230 w 8689383"/>
              <a:gd name="connsiteY9" fmla="*/ 165316 h 304800"/>
              <a:gd name="connsiteX10" fmla="*/ 2779363 w 8689383"/>
              <a:gd name="connsiteY10" fmla="*/ 180814 h 304800"/>
              <a:gd name="connsiteX11" fmla="*/ 3094495 w 8689383"/>
              <a:gd name="connsiteY11" fmla="*/ 211810 h 304800"/>
              <a:gd name="connsiteX12" fmla="*/ 3404461 w 8689383"/>
              <a:gd name="connsiteY12" fmla="*/ 237641 h 304800"/>
              <a:gd name="connsiteX13" fmla="*/ 3719593 w 8689383"/>
              <a:gd name="connsiteY13" fmla="*/ 242807 h 304800"/>
              <a:gd name="connsiteX14" fmla="*/ 4003729 w 8689383"/>
              <a:gd name="connsiteY14" fmla="*/ 242807 h 304800"/>
              <a:gd name="connsiteX15" fmla="*/ 4355024 w 8689383"/>
              <a:gd name="connsiteY15" fmla="*/ 258305 h 304800"/>
              <a:gd name="connsiteX16" fmla="*/ 4649491 w 8689383"/>
              <a:gd name="connsiteY16" fmla="*/ 258305 h 304800"/>
              <a:gd name="connsiteX17" fmla="*/ 4964624 w 8689383"/>
              <a:gd name="connsiteY17" fmla="*/ 268638 h 304800"/>
              <a:gd name="connsiteX18" fmla="*/ 5274590 w 8689383"/>
              <a:gd name="connsiteY18" fmla="*/ 253139 h 304800"/>
              <a:gd name="connsiteX19" fmla="*/ 5563891 w 8689383"/>
              <a:gd name="connsiteY19" fmla="*/ 278970 h 304800"/>
              <a:gd name="connsiteX20" fmla="*/ 5884190 w 8689383"/>
              <a:gd name="connsiteY20" fmla="*/ 253139 h 304800"/>
              <a:gd name="connsiteX21" fmla="*/ 6204488 w 8689383"/>
              <a:gd name="connsiteY21" fmla="*/ 273804 h 304800"/>
              <a:gd name="connsiteX22" fmla="*/ 6498956 w 8689383"/>
              <a:gd name="connsiteY22" fmla="*/ 278970 h 304800"/>
              <a:gd name="connsiteX23" fmla="*/ 6814088 w 8689383"/>
              <a:gd name="connsiteY23" fmla="*/ 289302 h 304800"/>
              <a:gd name="connsiteX24" fmla="*/ 7124054 w 8689383"/>
              <a:gd name="connsiteY24" fmla="*/ 284136 h 304800"/>
              <a:gd name="connsiteX25" fmla="*/ 7439186 w 8689383"/>
              <a:gd name="connsiteY25" fmla="*/ 284136 h 304800"/>
              <a:gd name="connsiteX26" fmla="*/ 7754318 w 8689383"/>
              <a:gd name="connsiteY26" fmla="*/ 294468 h 304800"/>
              <a:gd name="connsiteX27" fmla="*/ 8064285 w 8689383"/>
              <a:gd name="connsiteY27" fmla="*/ 304800 h 304800"/>
              <a:gd name="connsiteX28" fmla="*/ 8363918 w 8689383"/>
              <a:gd name="connsiteY28" fmla="*/ 304800 h 304800"/>
              <a:gd name="connsiteX29" fmla="*/ 8689383 w 8689383"/>
              <a:gd name="connsiteY29" fmla="*/ 299634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689383" h="304800">
                <a:moveTo>
                  <a:pt x="0" y="0"/>
                </a:moveTo>
                <a:lnTo>
                  <a:pt x="0" y="0"/>
                </a:lnTo>
                <a:lnTo>
                  <a:pt x="304800" y="5166"/>
                </a:lnTo>
                <a:lnTo>
                  <a:pt x="625098" y="25831"/>
                </a:lnTo>
                <a:lnTo>
                  <a:pt x="929898" y="36163"/>
                </a:lnTo>
                <a:lnTo>
                  <a:pt x="1234698" y="56827"/>
                </a:lnTo>
                <a:lnTo>
                  <a:pt x="1529166" y="87824"/>
                </a:lnTo>
                <a:lnTo>
                  <a:pt x="1885627" y="98156"/>
                </a:lnTo>
                <a:lnTo>
                  <a:pt x="2159430" y="134319"/>
                </a:lnTo>
                <a:lnTo>
                  <a:pt x="2464230" y="165316"/>
                </a:lnTo>
                <a:lnTo>
                  <a:pt x="2779363" y="180814"/>
                </a:lnTo>
                <a:lnTo>
                  <a:pt x="3094495" y="211810"/>
                </a:lnTo>
                <a:lnTo>
                  <a:pt x="3404461" y="237641"/>
                </a:lnTo>
                <a:lnTo>
                  <a:pt x="3719593" y="242807"/>
                </a:lnTo>
                <a:lnTo>
                  <a:pt x="4003729" y="242807"/>
                </a:lnTo>
                <a:lnTo>
                  <a:pt x="4355024" y="258305"/>
                </a:lnTo>
                <a:lnTo>
                  <a:pt x="4649491" y="258305"/>
                </a:lnTo>
                <a:lnTo>
                  <a:pt x="4964624" y="268638"/>
                </a:lnTo>
                <a:lnTo>
                  <a:pt x="5274590" y="253139"/>
                </a:lnTo>
                <a:lnTo>
                  <a:pt x="5563891" y="278970"/>
                </a:lnTo>
                <a:lnTo>
                  <a:pt x="5884190" y="253139"/>
                </a:lnTo>
                <a:lnTo>
                  <a:pt x="6204488" y="273804"/>
                </a:lnTo>
                <a:lnTo>
                  <a:pt x="6498956" y="278970"/>
                </a:lnTo>
                <a:lnTo>
                  <a:pt x="6814088" y="289302"/>
                </a:lnTo>
                <a:lnTo>
                  <a:pt x="7124054" y="284136"/>
                </a:lnTo>
                <a:lnTo>
                  <a:pt x="7439186" y="284136"/>
                </a:lnTo>
                <a:lnTo>
                  <a:pt x="7754318" y="294468"/>
                </a:lnTo>
                <a:lnTo>
                  <a:pt x="8064285" y="304800"/>
                </a:lnTo>
                <a:lnTo>
                  <a:pt x="8363918" y="304800"/>
                </a:lnTo>
                <a:lnTo>
                  <a:pt x="8689383" y="299634"/>
                </a:lnTo>
              </a:path>
            </a:pathLst>
          </a:custGeom>
          <a:noFill/>
          <a:ln w="19050">
            <a:solidFill>
              <a:schemeClr val="accent2"/>
            </a:solidFill>
            <a:miter lim="800000"/>
            <a:headEnd/>
            <a:tailEnd/>
          </a:ln>
        </p:spPr>
        <p:txBody>
          <a:bodyPr rtlCol="0" anchor="ctr"/>
          <a:lstStyle/>
          <a:p>
            <a:pPr algn="ctr"/>
            <a:endParaRPr lang="en-US" dirty="0"/>
          </a:p>
        </p:txBody>
      </p:sp>
      <p:sp>
        <p:nvSpPr>
          <p:cNvPr id="77" name="Isosceles Triangle 17">
            <a:extLst>
              <a:ext uri="{FF2B5EF4-FFF2-40B4-BE49-F238E27FC236}">
                <a16:creationId xmlns:a16="http://schemas.microsoft.com/office/drawing/2014/main" id="{07B5F647-1A35-947B-3541-CFDA2B104027}"/>
              </a:ext>
            </a:extLst>
          </p:cNvPr>
          <p:cNvSpPr/>
          <p:nvPr/>
        </p:nvSpPr>
        <p:spPr bwMode="auto">
          <a:xfrm rot="10800000">
            <a:off x="10397426" y="3999303"/>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 name="Isosceles Triangle 17">
            <a:extLst>
              <a:ext uri="{FF2B5EF4-FFF2-40B4-BE49-F238E27FC236}">
                <a16:creationId xmlns:a16="http://schemas.microsoft.com/office/drawing/2014/main" id="{AC960DB2-B48A-C6C2-64C5-0E363E5B963A}"/>
              </a:ext>
            </a:extLst>
          </p:cNvPr>
          <p:cNvSpPr/>
          <p:nvPr/>
        </p:nvSpPr>
        <p:spPr bwMode="auto">
          <a:xfrm rot="10800000">
            <a:off x="10101149" y="4003729"/>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 name="Isosceles Triangle 17">
            <a:extLst>
              <a:ext uri="{FF2B5EF4-FFF2-40B4-BE49-F238E27FC236}">
                <a16:creationId xmlns:a16="http://schemas.microsoft.com/office/drawing/2014/main" id="{0EA454F8-C278-6469-2C0A-1C3C7A532818}"/>
              </a:ext>
            </a:extLst>
          </p:cNvPr>
          <p:cNvSpPr/>
          <p:nvPr/>
        </p:nvSpPr>
        <p:spPr bwMode="auto">
          <a:xfrm rot="10800000">
            <a:off x="9791320" y="4009381"/>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 name="Isosceles Triangle 17">
            <a:extLst>
              <a:ext uri="{FF2B5EF4-FFF2-40B4-BE49-F238E27FC236}">
                <a16:creationId xmlns:a16="http://schemas.microsoft.com/office/drawing/2014/main" id="{5A89F6BC-8EBF-C33F-94A1-1A9F0CA24B0B}"/>
              </a:ext>
            </a:extLst>
          </p:cNvPr>
          <p:cNvSpPr/>
          <p:nvPr/>
        </p:nvSpPr>
        <p:spPr bwMode="auto">
          <a:xfrm rot="10800000">
            <a:off x="9482051" y="3998145"/>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 name="Isosceles Triangle 17">
            <a:extLst>
              <a:ext uri="{FF2B5EF4-FFF2-40B4-BE49-F238E27FC236}">
                <a16:creationId xmlns:a16="http://schemas.microsoft.com/office/drawing/2014/main" id="{95B2580A-A94D-FAAD-4596-5CA6601F87CC}"/>
              </a:ext>
            </a:extLst>
          </p:cNvPr>
          <p:cNvSpPr/>
          <p:nvPr/>
        </p:nvSpPr>
        <p:spPr bwMode="auto">
          <a:xfrm rot="10800000">
            <a:off x="9178153" y="3993514"/>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 name="Isosceles Triangle 17">
            <a:extLst>
              <a:ext uri="{FF2B5EF4-FFF2-40B4-BE49-F238E27FC236}">
                <a16:creationId xmlns:a16="http://schemas.microsoft.com/office/drawing/2014/main" id="{FA40035A-C39A-1705-3AD4-1CAFF3312B6F}"/>
              </a:ext>
            </a:extLst>
          </p:cNvPr>
          <p:cNvSpPr/>
          <p:nvPr/>
        </p:nvSpPr>
        <p:spPr bwMode="auto">
          <a:xfrm rot="10800000">
            <a:off x="8863760" y="3993046"/>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 name="Isosceles Triangle 17">
            <a:extLst>
              <a:ext uri="{FF2B5EF4-FFF2-40B4-BE49-F238E27FC236}">
                <a16:creationId xmlns:a16="http://schemas.microsoft.com/office/drawing/2014/main" id="{58D25813-75E5-3DB0-6A1E-4B9B57DDB848}"/>
              </a:ext>
            </a:extLst>
          </p:cNvPr>
          <p:cNvSpPr/>
          <p:nvPr/>
        </p:nvSpPr>
        <p:spPr bwMode="auto">
          <a:xfrm rot="10800000">
            <a:off x="8548141" y="3990569"/>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 name="Isosceles Triangle 17">
            <a:extLst>
              <a:ext uri="{FF2B5EF4-FFF2-40B4-BE49-F238E27FC236}">
                <a16:creationId xmlns:a16="http://schemas.microsoft.com/office/drawing/2014/main" id="{F8A4FA90-5B6D-D3B1-9F46-63D3A023024E}"/>
              </a:ext>
            </a:extLst>
          </p:cNvPr>
          <p:cNvSpPr/>
          <p:nvPr/>
        </p:nvSpPr>
        <p:spPr bwMode="auto">
          <a:xfrm rot="10800000">
            <a:off x="8241578" y="3981667"/>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5" name="Isosceles Triangle 17">
            <a:extLst>
              <a:ext uri="{FF2B5EF4-FFF2-40B4-BE49-F238E27FC236}">
                <a16:creationId xmlns:a16="http://schemas.microsoft.com/office/drawing/2014/main" id="{F6B6530D-C1A1-8F1F-A200-B724F3BC8085}"/>
              </a:ext>
            </a:extLst>
          </p:cNvPr>
          <p:cNvSpPr/>
          <p:nvPr/>
        </p:nvSpPr>
        <p:spPr bwMode="auto">
          <a:xfrm rot="10800000">
            <a:off x="7930494" y="3981667"/>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6" name="Isosceles Triangle 17">
            <a:extLst>
              <a:ext uri="{FF2B5EF4-FFF2-40B4-BE49-F238E27FC236}">
                <a16:creationId xmlns:a16="http://schemas.microsoft.com/office/drawing/2014/main" id="{46A8B6CD-AA14-94AD-7CB5-794D5538C948}"/>
              </a:ext>
            </a:extLst>
          </p:cNvPr>
          <p:cNvSpPr/>
          <p:nvPr/>
        </p:nvSpPr>
        <p:spPr bwMode="auto">
          <a:xfrm rot="10800000">
            <a:off x="7621970" y="3967247"/>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7" name="Isosceles Triangle 17">
            <a:extLst>
              <a:ext uri="{FF2B5EF4-FFF2-40B4-BE49-F238E27FC236}">
                <a16:creationId xmlns:a16="http://schemas.microsoft.com/office/drawing/2014/main" id="{4745D6DD-B2F2-C604-F496-96F69D803295}"/>
              </a:ext>
            </a:extLst>
          </p:cNvPr>
          <p:cNvSpPr/>
          <p:nvPr/>
        </p:nvSpPr>
        <p:spPr bwMode="auto">
          <a:xfrm rot="10800000">
            <a:off x="7308323" y="3988715"/>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8" name="Isosceles Triangle 17">
            <a:extLst>
              <a:ext uri="{FF2B5EF4-FFF2-40B4-BE49-F238E27FC236}">
                <a16:creationId xmlns:a16="http://schemas.microsoft.com/office/drawing/2014/main" id="{EAEEE4A8-2B7E-EDBD-0268-6D63C1AFCD2C}"/>
              </a:ext>
            </a:extLst>
          </p:cNvPr>
          <p:cNvSpPr/>
          <p:nvPr/>
        </p:nvSpPr>
        <p:spPr bwMode="auto">
          <a:xfrm rot="10800000">
            <a:off x="7007497" y="3985798"/>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9" name="Isosceles Triangle 17">
            <a:extLst>
              <a:ext uri="{FF2B5EF4-FFF2-40B4-BE49-F238E27FC236}">
                <a16:creationId xmlns:a16="http://schemas.microsoft.com/office/drawing/2014/main" id="{6C978553-9B08-DF1B-F78A-39A83ABD929C}"/>
              </a:ext>
            </a:extLst>
          </p:cNvPr>
          <p:cNvSpPr/>
          <p:nvPr/>
        </p:nvSpPr>
        <p:spPr bwMode="auto">
          <a:xfrm rot="10800000">
            <a:off x="6691877" y="3958913"/>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0" name="Isosceles Triangle 17">
            <a:extLst>
              <a:ext uri="{FF2B5EF4-FFF2-40B4-BE49-F238E27FC236}">
                <a16:creationId xmlns:a16="http://schemas.microsoft.com/office/drawing/2014/main" id="{539647BE-4EE5-065E-8F38-3FF0E292BCFF}"/>
              </a:ext>
            </a:extLst>
          </p:cNvPr>
          <p:cNvSpPr/>
          <p:nvPr/>
        </p:nvSpPr>
        <p:spPr bwMode="auto">
          <a:xfrm rot="10800000">
            <a:off x="6384580" y="3958913"/>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1" name="Isosceles Triangle 17">
            <a:extLst>
              <a:ext uri="{FF2B5EF4-FFF2-40B4-BE49-F238E27FC236}">
                <a16:creationId xmlns:a16="http://schemas.microsoft.com/office/drawing/2014/main" id="{1C2F9741-3F54-8899-E874-36A208D1197C}"/>
              </a:ext>
            </a:extLst>
          </p:cNvPr>
          <p:cNvSpPr/>
          <p:nvPr/>
        </p:nvSpPr>
        <p:spPr bwMode="auto">
          <a:xfrm rot="10800000">
            <a:off x="6070921" y="3950402"/>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 name="Isosceles Triangle 17">
            <a:extLst>
              <a:ext uri="{FF2B5EF4-FFF2-40B4-BE49-F238E27FC236}">
                <a16:creationId xmlns:a16="http://schemas.microsoft.com/office/drawing/2014/main" id="{0C34D2CE-242B-8969-CD3D-FD2CEAABC057}"/>
              </a:ext>
            </a:extLst>
          </p:cNvPr>
          <p:cNvSpPr/>
          <p:nvPr/>
        </p:nvSpPr>
        <p:spPr bwMode="auto">
          <a:xfrm rot="10800000">
            <a:off x="5755914" y="3950401"/>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 name="Isosceles Triangle 17">
            <a:extLst>
              <a:ext uri="{FF2B5EF4-FFF2-40B4-BE49-F238E27FC236}">
                <a16:creationId xmlns:a16="http://schemas.microsoft.com/office/drawing/2014/main" id="{10E28653-401E-637D-C314-75744FB44B56}"/>
              </a:ext>
            </a:extLst>
          </p:cNvPr>
          <p:cNvSpPr/>
          <p:nvPr/>
        </p:nvSpPr>
        <p:spPr bwMode="auto">
          <a:xfrm rot="10800000">
            <a:off x="5449350" y="3946023"/>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 name="Isosceles Triangle 17">
            <a:extLst>
              <a:ext uri="{FF2B5EF4-FFF2-40B4-BE49-F238E27FC236}">
                <a16:creationId xmlns:a16="http://schemas.microsoft.com/office/drawing/2014/main" id="{1D3957AF-D164-A86E-BC07-41AE9CDDF564}"/>
              </a:ext>
            </a:extLst>
          </p:cNvPr>
          <p:cNvSpPr/>
          <p:nvPr/>
        </p:nvSpPr>
        <p:spPr bwMode="auto">
          <a:xfrm rot="10800000">
            <a:off x="5146731" y="3929347"/>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5" name="Isosceles Triangle 17">
            <a:extLst>
              <a:ext uri="{FF2B5EF4-FFF2-40B4-BE49-F238E27FC236}">
                <a16:creationId xmlns:a16="http://schemas.microsoft.com/office/drawing/2014/main" id="{7FBA6ADB-41E8-4E1B-248E-69C638B3626F}"/>
              </a:ext>
            </a:extLst>
          </p:cNvPr>
          <p:cNvSpPr/>
          <p:nvPr/>
        </p:nvSpPr>
        <p:spPr bwMode="auto">
          <a:xfrm rot="10800000">
            <a:off x="4814449" y="3916939"/>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6" name="Isosceles Triangle 17">
            <a:extLst>
              <a:ext uri="{FF2B5EF4-FFF2-40B4-BE49-F238E27FC236}">
                <a16:creationId xmlns:a16="http://schemas.microsoft.com/office/drawing/2014/main" id="{47885E75-6BFD-4C86-33C2-1AC4C83AC91E}"/>
              </a:ext>
            </a:extLst>
          </p:cNvPr>
          <p:cNvSpPr/>
          <p:nvPr/>
        </p:nvSpPr>
        <p:spPr bwMode="auto">
          <a:xfrm rot="10800000">
            <a:off x="4514746" y="3885703"/>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7" name="Isosceles Triangle 17">
            <a:extLst>
              <a:ext uri="{FF2B5EF4-FFF2-40B4-BE49-F238E27FC236}">
                <a16:creationId xmlns:a16="http://schemas.microsoft.com/office/drawing/2014/main" id="{C0A8A472-3BA3-6EB0-0661-B84BF9EFFAFD}"/>
              </a:ext>
            </a:extLst>
          </p:cNvPr>
          <p:cNvSpPr/>
          <p:nvPr/>
        </p:nvSpPr>
        <p:spPr bwMode="auto">
          <a:xfrm rot="10800000">
            <a:off x="4211960" y="3865623"/>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8" name="Isosceles Triangle 17">
            <a:extLst>
              <a:ext uri="{FF2B5EF4-FFF2-40B4-BE49-F238E27FC236}">
                <a16:creationId xmlns:a16="http://schemas.microsoft.com/office/drawing/2014/main" id="{C5EAD00A-A3F2-C046-2C49-B95E3008FF82}"/>
              </a:ext>
            </a:extLst>
          </p:cNvPr>
          <p:cNvSpPr/>
          <p:nvPr/>
        </p:nvSpPr>
        <p:spPr bwMode="auto">
          <a:xfrm rot="10800000">
            <a:off x="3892259" y="3846304"/>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9" name="Isosceles Triangle 17">
            <a:extLst>
              <a:ext uri="{FF2B5EF4-FFF2-40B4-BE49-F238E27FC236}">
                <a16:creationId xmlns:a16="http://schemas.microsoft.com/office/drawing/2014/main" id="{0CE32735-05A2-CEA3-809B-D9F006E10A3B}"/>
              </a:ext>
            </a:extLst>
          </p:cNvPr>
          <p:cNvSpPr/>
          <p:nvPr/>
        </p:nvSpPr>
        <p:spPr bwMode="auto">
          <a:xfrm rot="10800000">
            <a:off x="1734953" y="3683794"/>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0" name="Isosceles Triangle 17">
            <a:extLst>
              <a:ext uri="{FF2B5EF4-FFF2-40B4-BE49-F238E27FC236}">
                <a16:creationId xmlns:a16="http://schemas.microsoft.com/office/drawing/2014/main" id="{92FFFB39-14B3-88BE-B143-55698E303A54}"/>
              </a:ext>
            </a:extLst>
          </p:cNvPr>
          <p:cNvSpPr/>
          <p:nvPr/>
        </p:nvSpPr>
        <p:spPr bwMode="auto">
          <a:xfrm rot="10800000">
            <a:off x="2038841" y="3714252"/>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Isosceles Triangle 17">
            <a:extLst>
              <a:ext uri="{FF2B5EF4-FFF2-40B4-BE49-F238E27FC236}">
                <a16:creationId xmlns:a16="http://schemas.microsoft.com/office/drawing/2014/main" id="{C3381841-4944-7A69-936E-6C9B8A340678}"/>
              </a:ext>
            </a:extLst>
          </p:cNvPr>
          <p:cNvSpPr/>
          <p:nvPr/>
        </p:nvSpPr>
        <p:spPr bwMode="auto">
          <a:xfrm rot="10800000">
            <a:off x="2349693" y="3714253"/>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Isosceles Triangle 17">
            <a:extLst>
              <a:ext uri="{FF2B5EF4-FFF2-40B4-BE49-F238E27FC236}">
                <a16:creationId xmlns:a16="http://schemas.microsoft.com/office/drawing/2014/main" id="{2EE70B21-59BC-5741-E034-4D2E73A249AD}"/>
              </a:ext>
            </a:extLst>
          </p:cNvPr>
          <p:cNvSpPr/>
          <p:nvPr/>
        </p:nvSpPr>
        <p:spPr bwMode="auto">
          <a:xfrm rot="10800000">
            <a:off x="2660544" y="3749262"/>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 name="Isosceles Triangle 17">
            <a:extLst>
              <a:ext uri="{FF2B5EF4-FFF2-40B4-BE49-F238E27FC236}">
                <a16:creationId xmlns:a16="http://schemas.microsoft.com/office/drawing/2014/main" id="{5E116444-27B9-FFB8-4E70-FCCC80C4EBC7}"/>
              </a:ext>
            </a:extLst>
          </p:cNvPr>
          <p:cNvSpPr/>
          <p:nvPr/>
        </p:nvSpPr>
        <p:spPr bwMode="auto">
          <a:xfrm rot="10800000">
            <a:off x="2963050" y="3756029"/>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 name="Isosceles Triangle 17">
            <a:extLst>
              <a:ext uri="{FF2B5EF4-FFF2-40B4-BE49-F238E27FC236}">
                <a16:creationId xmlns:a16="http://schemas.microsoft.com/office/drawing/2014/main" id="{EE70174F-3B29-9241-0F78-FAD8B881E0E9}"/>
              </a:ext>
            </a:extLst>
          </p:cNvPr>
          <p:cNvSpPr/>
          <p:nvPr/>
        </p:nvSpPr>
        <p:spPr bwMode="auto">
          <a:xfrm rot="10800000">
            <a:off x="3278901" y="3775100"/>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 name="Isosceles Triangle 17">
            <a:extLst>
              <a:ext uri="{FF2B5EF4-FFF2-40B4-BE49-F238E27FC236}">
                <a16:creationId xmlns:a16="http://schemas.microsoft.com/office/drawing/2014/main" id="{769F0028-47AE-4F51-2044-B5B0B505FA75}"/>
              </a:ext>
            </a:extLst>
          </p:cNvPr>
          <p:cNvSpPr/>
          <p:nvPr/>
        </p:nvSpPr>
        <p:spPr bwMode="auto">
          <a:xfrm rot="10800000">
            <a:off x="3588243" y="3812243"/>
            <a:ext cx="154480" cy="127447"/>
          </a:xfrm>
          <a:prstGeom prst="triangl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143267741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8DD32B-9FB0-47B5-A4BB-DAA7780E9DA1}"/>
              </a:ext>
            </a:extLst>
          </p:cNvPr>
          <p:cNvSpPr>
            <a:spLocks noGrp="1"/>
          </p:cNvSpPr>
          <p:nvPr>
            <p:ph type="title"/>
          </p:nvPr>
        </p:nvSpPr>
        <p:spPr>
          <a:xfrm>
            <a:off x="609759" y="238127"/>
            <a:ext cx="11268312" cy="1103313"/>
          </a:xfrm>
        </p:spPr>
        <p:txBody>
          <a:bodyPr/>
          <a:lstStyle/>
          <a:p>
            <a:r>
              <a:rPr lang="en-US" dirty="0">
                <a:ea typeface="Times New Roman" panose="02020603050405020304" pitchFamily="18" charset="0"/>
              </a:rPr>
              <a:t>Cervical Cancer: US Incidence and Mortality Rates by Race </a:t>
            </a:r>
            <a:endParaRPr lang="en-US" dirty="0"/>
          </a:p>
        </p:txBody>
      </p:sp>
      <p:sp>
        <p:nvSpPr>
          <p:cNvPr id="3" name="Content Placeholder 2">
            <a:extLst>
              <a:ext uri="{FF2B5EF4-FFF2-40B4-BE49-F238E27FC236}">
                <a16:creationId xmlns:a16="http://schemas.microsoft.com/office/drawing/2014/main" id="{4C395B68-9055-4E56-A16B-76C8F3046240}"/>
              </a:ext>
            </a:extLst>
          </p:cNvPr>
          <p:cNvSpPr>
            <a:spLocks noGrp="1"/>
          </p:cNvSpPr>
          <p:nvPr>
            <p:ph idx="1"/>
          </p:nvPr>
        </p:nvSpPr>
        <p:spPr>
          <a:xfrm>
            <a:off x="604675" y="4084863"/>
            <a:ext cx="10877529" cy="2078869"/>
          </a:xfrm>
        </p:spPr>
        <p:txBody>
          <a:bodyPr/>
          <a:lstStyle/>
          <a:p>
            <a:r>
              <a:rPr lang="en-US" sz="2800" dirty="0">
                <a:effectLst/>
                <a:ea typeface="Times New Roman" panose="02020603050405020304" pitchFamily="18" charset="0"/>
              </a:rPr>
              <a:t>Black and Hispanic/Latina women have a higher incidence of cervical cancer and worse mortality compared with White women</a:t>
            </a:r>
            <a:endParaRPr lang="en-US" sz="2800" dirty="0"/>
          </a:p>
        </p:txBody>
      </p:sp>
      <p:sp>
        <p:nvSpPr>
          <p:cNvPr id="7" name="TextBox 6">
            <a:extLst>
              <a:ext uri="{FF2B5EF4-FFF2-40B4-BE49-F238E27FC236}">
                <a16:creationId xmlns:a16="http://schemas.microsoft.com/office/drawing/2014/main" id="{44AC9F43-DC9B-4BA6-BD6A-C0D2A288BD5C}"/>
              </a:ext>
            </a:extLst>
          </p:cNvPr>
          <p:cNvSpPr txBox="1"/>
          <p:nvPr/>
        </p:nvSpPr>
        <p:spPr bwMode="auto">
          <a:xfrm>
            <a:off x="439974" y="6382169"/>
            <a:ext cx="9437632"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www.kff.org/other/state-indicator/cervical-cancer-rate-by-re</a:t>
            </a:r>
          </a:p>
        </p:txBody>
      </p:sp>
      <p:graphicFrame>
        <p:nvGraphicFramePr>
          <p:cNvPr id="24" name="Table 12">
            <a:extLst>
              <a:ext uri="{FF2B5EF4-FFF2-40B4-BE49-F238E27FC236}">
                <a16:creationId xmlns:a16="http://schemas.microsoft.com/office/drawing/2014/main" id="{44AB3619-2F01-4ECA-88D4-00D83D6A787A}"/>
              </a:ext>
            </a:extLst>
          </p:cNvPr>
          <p:cNvGraphicFramePr>
            <a:graphicFrameLocks noGrp="1"/>
          </p:cNvGraphicFramePr>
          <p:nvPr>
            <p:extLst>
              <p:ext uri="{D42A27DB-BD31-4B8C-83A1-F6EECF244321}">
                <p14:modId xmlns:p14="http://schemas.microsoft.com/office/powerpoint/2010/main" val="4100784702"/>
              </p:ext>
            </p:extLst>
          </p:nvPr>
        </p:nvGraphicFramePr>
        <p:xfrm>
          <a:off x="719138" y="1603685"/>
          <a:ext cx="10763251" cy="1680966"/>
        </p:xfrm>
        <a:graphic>
          <a:graphicData uri="http://schemas.openxmlformats.org/drawingml/2006/table">
            <a:tbl>
              <a:tblPr firstRow="1" bandRow="1">
                <a:effectLst/>
                <a:tableStyleId>{6E25E649-3F16-4E02-A733-19D2CDBF48F0}</a:tableStyleId>
              </a:tblPr>
              <a:tblGrid>
                <a:gridCol w="2509086">
                  <a:extLst>
                    <a:ext uri="{9D8B030D-6E8A-4147-A177-3AD203B41FA5}">
                      <a16:colId xmlns:a16="http://schemas.microsoft.com/office/drawing/2014/main" val="3683902491"/>
                    </a:ext>
                  </a:extLst>
                </a:gridCol>
                <a:gridCol w="1650833">
                  <a:extLst>
                    <a:ext uri="{9D8B030D-6E8A-4147-A177-3AD203B41FA5}">
                      <a16:colId xmlns:a16="http://schemas.microsoft.com/office/drawing/2014/main" val="1571798393"/>
                    </a:ext>
                  </a:extLst>
                </a:gridCol>
                <a:gridCol w="1650833">
                  <a:extLst>
                    <a:ext uri="{9D8B030D-6E8A-4147-A177-3AD203B41FA5}">
                      <a16:colId xmlns:a16="http://schemas.microsoft.com/office/drawing/2014/main" val="3044392266"/>
                    </a:ext>
                  </a:extLst>
                </a:gridCol>
                <a:gridCol w="1650833">
                  <a:extLst>
                    <a:ext uri="{9D8B030D-6E8A-4147-A177-3AD203B41FA5}">
                      <a16:colId xmlns:a16="http://schemas.microsoft.com/office/drawing/2014/main" val="2381808222"/>
                    </a:ext>
                  </a:extLst>
                </a:gridCol>
                <a:gridCol w="1650833">
                  <a:extLst>
                    <a:ext uri="{9D8B030D-6E8A-4147-A177-3AD203B41FA5}">
                      <a16:colId xmlns:a16="http://schemas.microsoft.com/office/drawing/2014/main" val="2423457529"/>
                    </a:ext>
                  </a:extLst>
                </a:gridCol>
                <a:gridCol w="1650833">
                  <a:extLst>
                    <a:ext uri="{9D8B030D-6E8A-4147-A177-3AD203B41FA5}">
                      <a16:colId xmlns:a16="http://schemas.microsoft.com/office/drawing/2014/main" val="4032582609"/>
                    </a:ext>
                  </a:extLst>
                </a:gridCol>
              </a:tblGrid>
              <a:tr h="291619">
                <a:tc>
                  <a:txBody>
                    <a:bodyPr/>
                    <a:lstStyle/>
                    <a:p>
                      <a:pPr algn="ctr"/>
                      <a:r>
                        <a:rPr lang="en-US" sz="2400" dirty="0">
                          <a:latin typeface="Calibri" panose="020F0502020204030204" pitchFamily="34" charset="0"/>
                          <a:cs typeface="Calibri" panose="020F0502020204030204" pitchFamily="34" charset="0"/>
                        </a:rPr>
                        <a:t>Rate per </a:t>
                      </a:r>
                      <a:br>
                        <a:rPr lang="en-US" sz="2400" dirty="0">
                          <a:latin typeface="Calibri" panose="020F0502020204030204" pitchFamily="34" charset="0"/>
                          <a:cs typeface="Calibri" panose="020F0502020204030204" pitchFamily="34" charset="0"/>
                        </a:rPr>
                      </a:br>
                      <a:r>
                        <a:rPr lang="en-US" sz="2400" dirty="0">
                          <a:latin typeface="Calibri" panose="020F0502020204030204" pitchFamily="34" charset="0"/>
                          <a:cs typeface="Calibri" panose="020F0502020204030204" pitchFamily="34" charset="0"/>
                        </a:rPr>
                        <a:t>100,000 Women</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2400" dirty="0">
                          <a:latin typeface="Calibri" panose="020F0502020204030204" pitchFamily="34" charset="0"/>
                          <a:cs typeface="Calibri" panose="020F0502020204030204" pitchFamily="34" charset="0"/>
                        </a:rPr>
                        <a:t>Overall</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2400" dirty="0">
                          <a:latin typeface="Calibri" panose="020F0502020204030204" pitchFamily="34" charset="0"/>
                          <a:cs typeface="Calibri" panose="020F0502020204030204" pitchFamily="34" charset="0"/>
                        </a:rPr>
                        <a:t>White</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2400" dirty="0">
                          <a:latin typeface="Calibri" panose="020F0502020204030204" pitchFamily="34" charset="0"/>
                          <a:cs typeface="Calibri" panose="020F0502020204030204" pitchFamily="34" charset="0"/>
                        </a:rPr>
                        <a:t>Black</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2400" dirty="0">
                          <a:latin typeface="Calibri" panose="020F0502020204030204" pitchFamily="34" charset="0"/>
                          <a:cs typeface="Calibri" panose="020F0502020204030204" pitchFamily="34" charset="0"/>
                        </a:rPr>
                        <a:t>Hispanic/ Latinx</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2400" dirty="0">
                          <a:latin typeface="Calibri" panose="020F0502020204030204" pitchFamily="34" charset="0"/>
                          <a:cs typeface="Calibri" panose="020F0502020204030204" pitchFamily="34" charset="0"/>
                        </a:rPr>
                        <a:t>Other</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986540223"/>
                  </a:ext>
                </a:extLst>
              </a:tr>
              <a:tr h="158981">
                <a:tc>
                  <a:txBody>
                    <a:bodyPr/>
                    <a:lstStyle/>
                    <a:p>
                      <a:pPr algn="l"/>
                      <a:r>
                        <a:rPr lang="en-US" sz="2400" b="0" dirty="0">
                          <a:solidFill>
                            <a:schemeClr val="bg1"/>
                          </a:solidFill>
                          <a:latin typeface="Calibri" panose="020F0502020204030204" pitchFamily="34" charset="0"/>
                          <a:cs typeface="Calibri" panose="020F0502020204030204" pitchFamily="34" charset="0"/>
                        </a:rPr>
                        <a:t>Incidence*</a:t>
                      </a:r>
                      <a:endParaRPr lang="en-US" sz="2400" b="0" baseline="30000" dirty="0">
                        <a:solidFill>
                          <a:schemeClr val="bg1"/>
                        </a:solidFill>
                        <a:latin typeface="Calibri" panose="020F0502020204030204" pitchFamily="34" charset="0"/>
                        <a:cs typeface="Calibri" panose="020F0502020204030204" pitchFamily="34" charset="0"/>
                      </a:endParaRP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2400" b="0" i="0" dirty="0">
                          <a:solidFill>
                            <a:schemeClr val="bg1"/>
                          </a:solidFill>
                          <a:latin typeface="Calibri" panose="020F0502020204030204" pitchFamily="34" charset="0"/>
                          <a:cs typeface="Calibri" panose="020F0502020204030204" pitchFamily="34" charset="0"/>
                        </a:rPr>
                        <a:t>7.5</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2400" b="0" i="0" dirty="0">
                          <a:solidFill>
                            <a:schemeClr val="bg1"/>
                          </a:solidFill>
                          <a:latin typeface="Calibri" panose="020F0502020204030204" pitchFamily="34" charset="0"/>
                          <a:cs typeface="Calibri" panose="020F0502020204030204" pitchFamily="34" charset="0"/>
                        </a:rPr>
                        <a:t>7.0</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2400" b="0" i="0" kern="1200" dirty="0">
                          <a:solidFill>
                            <a:schemeClr val="bg1"/>
                          </a:solidFill>
                          <a:latin typeface="Calibri" panose="020F0502020204030204" pitchFamily="34" charset="0"/>
                          <a:ea typeface="+mn-ea"/>
                          <a:cs typeface="Calibri" panose="020F0502020204030204" pitchFamily="34" charset="0"/>
                        </a:rPr>
                        <a:t>8.6</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2400" b="0" i="0" kern="1200" dirty="0">
                          <a:solidFill>
                            <a:schemeClr val="bg1"/>
                          </a:solidFill>
                          <a:latin typeface="Calibri" panose="020F0502020204030204" pitchFamily="34" charset="0"/>
                          <a:ea typeface="+mn-ea"/>
                          <a:cs typeface="Calibri" panose="020F0502020204030204" pitchFamily="34" charset="0"/>
                        </a:rPr>
                        <a:t>9.3</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2400" b="0" i="0" kern="1200" dirty="0">
                          <a:solidFill>
                            <a:schemeClr val="bg1"/>
                          </a:solidFill>
                          <a:latin typeface="Calibri" panose="020F0502020204030204" pitchFamily="34" charset="0"/>
                          <a:ea typeface="+mn-ea"/>
                          <a:cs typeface="Calibri" panose="020F0502020204030204" pitchFamily="34" charset="0"/>
                        </a:rPr>
                        <a:t>--</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747238429"/>
                  </a:ext>
                </a:extLst>
              </a:tr>
              <a:tr h="158981">
                <a:tc>
                  <a:txBody>
                    <a:bodyPr/>
                    <a:lstStyle/>
                    <a:p>
                      <a:pPr algn="l"/>
                      <a:r>
                        <a:rPr lang="en-US" sz="2400" b="0" dirty="0">
                          <a:solidFill>
                            <a:schemeClr val="bg1"/>
                          </a:solidFill>
                          <a:latin typeface="Calibri" panose="020F0502020204030204" pitchFamily="34" charset="0"/>
                          <a:cs typeface="Calibri" panose="020F0502020204030204" pitchFamily="34" charset="0"/>
                        </a:rPr>
                        <a:t>Mortality</a:t>
                      </a:r>
                      <a:r>
                        <a:rPr lang="en-US" sz="2400" b="0" baseline="30000" dirty="0">
                          <a:solidFill>
                            <a:schemeClr val="bg1"/>
                          </a:solidFill>
                          <a:latin typeface="Calibri" panose="020F0502020204030204" pitchFamily="34" charset="0"/>
                          <a:cs typeface="Calibri" panose="020F0502020204030204" pitchFamily="34" charset="0"/>
                        </a:rPr>
                        <a:t>†</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2400" b="0" dirty="0">
                          <a:solidFill>
                            <a:schemeClr val="bg1"/>
                          </a:solidFill>
                          <a:latin typeface="Calibri" panose="020F0502020204030204" pitchFamily="34" charset="0"/>
                          <a:cs typeface="Calibri" panose="020F0502020204030204" pitchFamily="34" charset="0"/>
                        </a:rPr>
                        <a:t>2.2</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2400" b="0" dirty="0">
                          <a:solidFill>
                            <a:schemeClr val="bg1"/>
                          </a:solidFill>
                          <a:latin typeface="Calibri" panose="020F0502020204030204" pitchFamily="34" charset="0"/>
                          <a:cs typeface="Calibri" panose="020F0502020204030204" pitchFamily="34" charset="0"/>
                        </a:rPr>
                        <a:t>2.1</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2400" b="0" dirty="0">
                          <a:solidFill>
                            <a:schemeClr val="bg1"/>
                          </a:solidFill>
                          <a:latin typeface="Calibri" panose="020F0502020204030204" pitchFamily="34" charset="0"/>
                          <a:cs typeface="Calibri" panose="020F0502020204030204" pitchFamily="34" charset="0"/>
                        </a:rPr>
                        <a:t>3.2</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2400" b="0" dirty="0">
                          <a:solidFill>
                            <a:schemeClr val="bg1"/>
                          </a:solidFill>
                          <a:latin typeface="Calibri" panose="020F0502020204030204" pitchFamily="34" charset="0"/>
                          <a:cs typeface="Calibri" panose="020F0502020204030204" pitchFamily="34" charset="0"/>
                        </a:rPr>
                        <a:t>2.4</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2400" b="0" dirty="0">
                          <a:solidFill>
                            <a:schemeClr val="bg1"/>
                          </a:solidFill>
                          <a:latin typeface="Calibri" panose="020F0502020204030204" pitchFamily="34" charset="0"/>
                          <a:cs typeface="Calibri" panose="020F0502020204030204" pitchFamily="34" charset="0"/>
                        </a:rPr>
                        <a:t>1.8</a:t>
                      </a:r>
                      <a:r>
                        <a:rPr lang="en-US" sz="2400" b="0" baseline="30000" dirty="0">
                          <a:solidFill>
                            <a:schemeClr val="bg1"/>
                          </a:solidFill>
                          <a:latin typeface="Calibri" panose="020F0502020204030204" pitchFamily="34" charset="0"/>
                          <a:cs typeface="Calibri" panose="020F0502020204030204" pitchFamily="34" charset="0"/>
                        </a:rPr>
                        <a:t>‡</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35305844"/>
                  </a:ext>
                </a:extLst>
              </a:tr>
            </a:tbl>
          </a:graphicData>
        </a:graphic>
      </p:graphicFrame>
      <p:sp>
        <p:nvSpPr>
          <p:cNvPr id="8" name="TextBox 7">
            <a:extLst>
              <a:ext uri="{FF2B5EF4-FFF2-40B4-BE49-F238E27FC236}">
                <a16:creationId xmlns:a16="http://schemas.microsoft.com/office/drawing/2014/main" id="{B4C3902B-6F6A-49DD-8BC6-FCF6F39C047C}"/>
              </a:ext>
            </a:extLst>
          </p:cNvPr>
          <p:cNvSpPr txBox="1"/>
          <p:nvPr/>
        </p:nvSpPr>
        <p:spPr bwMode="auto">
          <a:xfrm>
            <a:off x="759224" y="3361592"/>
            <a:ext cx="1062135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*Based on data recorded in 2018. </a:t>
            </a:r>
            <a:r>
              <a:rPr lang="en-US" sz="1800" b="0" baseline="30000" dirty="0">
                <a:solidFill>
                  <a:schemeClr val="bg1"/>
                </a:solidFill>
                <a:latin typeface="Calibri" panose="020F0502020204030204" pitchFamily="34" charset="0"/>
                <a:cs typeface="Calibri" panose="020F0502020204030204" pitchFamily="34" charset="0"/>
              </a:rPr>
              <a:t>†</a:t>
            </a:r>
            <a:r>
              <a:rPr lang="en-US" sz="1800" b="0" dirty="0">
                <a:solidFill>
                  <a:schemeClr val="bg1"/>
                </a:solidFill>
                <a:latin typeface="Calibri" panose="020F0502020204030204" pitchFamily="34" charset="0"/>
                <a:cs typeface="Calibri" panose="020F0502020204030204" pitchFamily="34" charset="0"/>
              </a:rPr>
              <a:t>Based on data recorded in 2020. </a:t>
            </a:r>
            <a:br>
              <a:rPr lang="en-US" sz="1800" b="0" dirty="0">
                <a:solidFill>
                  <a:schemeClr val="bg1"/>
                </a:solidFill>
                <a:latin typeface="Calibri" panose="020F0502020204030204" pitchFamily="34" charset="0"/>
                <a:cs typeface="Calibri" panose="020F0502020204030204" pitchFamily="34" charset="0"/>
              </a:rPr>
            </a:br>
            <a:r>
              <a:rPr lang="en-US" b="0" baseline="30000" dirty="0">
                <a:solidFill>
                  <a:schemeClr val="bg1"/>
                </a:solidFill>
                <a:latin typeface="Calibri" panose="020F0502020204030204" pitchFamily="34" charset="0"/>
                <a:cs typeface="Calibri" panose="020F0502020204030204" pitchFamily="34" charset="0"/>
              </a:rPr>
              <a:t>‡</a:t>
            </a:r>
            <a:r>
              <a:rPr lang="en-US" b="0" dirty="0">
                <a:solidFill>
                  <a:schemeClr val="bg1"/>
                </a:solidFill>
                <a:latin typeface="Calibri" panose="020F0502020204030204" pitchFamily="34" charset="0"/>
                <a:cs typeface="Calibri" panose="020F0502020204030204" pitchFamily="34" charset="0"/>
              </a:rPr>
              <a:t>Reflects death rates for American Indian/Alaska Native and Asian/Pacific Islander populations.</a:t>
            </a:r>
          </a:p>
        </p:txBody>
      </p:sp>
      <p:grpSp>
        <p:nvGrpSpPr>
          <p:cNvPr id="4" name="Group 3">
            <a:extLst>
              <a:ext uri="{FF2B5EF4-FFF2-40B4-BE49-F238E27FC236}">
                <a16:creationId xmlns:a16="http://schemas.microsoft.com/office/drawing/2014/main" id="{B529596B-AFFF-5BEC-B761-0DFD947A9C4A}"/>
              </a:ext>
            </a:extLst>
          </p:cNvPr>
          <p:cNvGrpSpPr/>
          <p:nvPr/>
        </p:nvGrpSpPr>
        <p:grpSpPr>
          <a:xfrm>
            <a:off x="9392911" y="6212702"/>
            <a:ext cx="2488502" cy="450134"/>
            <a:chOff x="9392911" y="6212702"/>
            <a:chExt cx="2488502" cy="450134"/>
          </a:xfrm>
        </p:grpSpPr>
        <p:pic>
          <p:nvPicPr>
            <p:cNvPr id="5" name="Picture 4" descr="Icon&#10;&#10;Description automatically generated">
              <a:extLst>
                <a:ext uri="{FF2B5EF4-FFF2-40B4-BE49-F238E27FC236}">
                  <a16:creationId xmlns:a16="http://schemas.microsoft.com/office/drawing/2014/main" id="{E645760D-A42F-9641-ECC1-EA7C2405853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6" name="Rectangle 8">
              <a:extLst>
                <a:ext uri="{FF2B5EF4-FFF2-40B4-BE49-F238E27FC236}">
                  <a16:creationId xmlns:a16="http://schemas.microsoft.com/office/drawing/2014/main" id="{B83CA543-A117-78F6-A8FB-4ED70C4ACF2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09490827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1434D3DD-3F27-C4DE-F2C6-85A63E7A60A5}"/>
              </a:ext>
            </a:extLst>
          </p:cNvPr>
          <p:cNvSpPr>
            <a:spLocks noGrp="1"/>
          </p:cNvSpPr>
          <p:nvPr>
            <p:ph type="title"/>
          </p:nvPr>
        </p:nvSpPr>
        <p:spPr>
          <a:xfrm>
            <a:off x="609759" y="238127"/>
            <a:ext cx="10872444" cy="1103313"/>
          </a:xfrm>
        </p:spPr>
        <p:txBody>
          <a:bodyPr/>
          <a:lstStyle/>
          <a:p>
            <a:r>
              <a:rPr lang="en-US" dirty="0"/>
              <a:t>Cervical Cancer: Incidence per 100,000 Women by State</a:t>
            </a:r>
          </a:p>
        </p:txBody>
      </p:sp>
      <p:sp>
        <p:nvSpPr>
          <p:cNvPr id="8" name="Text Box 11">
            <a:extLst>
              <a:ext uri="{FF2B5EF4-FFF2-40B4-BE49-F238E27FC236}">
                <a16:creationId xmlns:a16="http://schemas.microsoft.com/office/drawing/2014/main" id="{4DE49549-2FFB-FF56-9571-A0F50D5C8D48}"/>
              </a:ext>
            </a:extLst>
          </p:cNvPr>
          <p:cNvSpPr txBox="1">
            <a:spLocks noChangeArrowheads="1"/>
          </p:cNvSpPr>
          <p:nvPr/>
        </p:nvSpPr>
        <p:spPr bwMode="auto">
          <a:xfrm>
            <a:off x="414339" y="6385740"/>
            <a:ext cx="914529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457200" eaLnBrk="1" fontAlgn="auto" hangingPunct="1">
              <a:lnSpc>
                <a:spcPct val="100000"/>
              </a:lnSpc>
              <a:spcBef>
                <a:spcPct val="0"/>
              </a:spcBef>
              <a:spcAft>
                <a:spcPct val="0"/>
              </a:spcAft>
              <a:buClrTx/>
              <a:buNone/>
              <a:defRPr/>
            </a:pPr>
            <a:r>
              <a:rPr lang="da-DK" altLang="en-US" sz="1200" b="0" dirty="0">
                <a:solidFill>
                  <a:schemeClr val="bg2"/>
                </a:solidFill>
                <a:latin typeface="Calibri" panose="020F0502020204030204" pitchFamily="34" charset="0"/>
                <a:cs typeface="+mn-cs"/>
              </a:rPr>
              <a:t>kff.org/other/state-indicator/cervical-cancer-rate-by-re</a:t>
            </a:r>
            <a:endParaRPr kumimoji="0" lang="da-DK" alt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endParaRPr>
          </a:p>
        </p:txBody>
      </p:sp>
      <p:sp>
        <p:nvSpPr>
          <p:cNvPr id="9" name="TextBox 8">
            <a:extLst>
              <a:ext uri="{FF2B5EF4-FFF2-40B4-BE49-F238E27FC236}">
                <a16:creationId xmlns:a16="http://schemas.microsoft.com/office/drawing/2014/main" id="{27BF1451-F748-F36E-7387-94E85F5397C9}"/>
              </a:ext>
            </a:extLst>
          </p:cNvPr>
          <p:cNvSpPr txBox="1"/>
          <p:nvPr/>
        </p:nvSpPr>
        <p:spPr bwMode="auto">
          <a:xfrm>
            <a:off x="8294065" y="1484680"/>
            <a:ext cx="3188323" cy="41088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sz="2400" b="0" dirty="0">
                <a:solidFill>
                  <a:schemeClr val="bg1"/>
                </a:solidFill>
                <a:latin typeface="Calibri" panose="020F0502020204030204" pitchFamily="34" charset="0"/>
              </a:rPr>
              <a:t>Southern states have a disproportionately high incidence of cervical cancer</a:t>
            </a:r>
          </a:p>
          <a:p>
            <a:pPr marL="800100" lvl="1" indent="-342900">
              <a:spcBef>
                <a:spcPct val="50000"/>
              </a:spcBef>
              <a:buFont typeface="Arial" panose="020B0604020202020204" pitchFamily="34" charset="0"/>
              <a:buChar char="‒"/>
            </a:pPr>
            <a:r>
              <a:rPr lang="en-US" sz="2200" b="0" dirty="0">
                <a:solidFill>
                  <a:schemeClr val="bg1"/>
                </a:solidFill>
                <a:latin typeface="Calibri" panose="020F0502020204030204" pitchFamily="34" charset="0"/>
              </a:rPr>
              <a:t>West Virginia: 10.5</a:t>
            </a:r>
          </a:p>
          <a:p>
            <a:pPr marL="800100" lvl="1" indent="-342900">
              <a:spcBef>
                <a:spcPct val="50000"/>
              </a:spcBef>
              <a:buFont typeface="Arial" panose="020B0604020202020204" pitchFamily="34" charset="0"/>
              <a:buChar char="‒"/>
            </a:pPr>
            <a:r>
              <a:rPr lang="en-US" sz="2200" b="0" dirty="0">
                <a:solidFill>
                  <a:schemeClr val="bg1"/>
                </a:solidFill>
                <a:latin typeface="Calibri" panose="020F0502020204030204" pitchFamily="34" charset="0"/>
              </a:rPr>
              <a:t>Kentucky: 8.9</a:t>
            </a:r>
          </a:p>
          <a:p>
            <a:pPr marL="800100" lvl="1" indent="-342900">
              <a:spcBef>
                <a:spcPct val="50000"/>
              </a:spcBef>
              <a:buFont typeface="Arial" panose="020B0604020202020204" pitchFamily="34" charset="0"/>
              <a:buChar char="‒"/>
            </a:pPr>
            <a:r>
              <a:rPr lang="en-US" sz="2200" b="0" dirty="0">
                <a:solidFill>
                  <a:schemeClr val="bg1"/>
                </a:solidFill>
                <a:latin typeface="Calibri" panose="020F0502020204030204" pitchFamily="34" charset="0"/>
              </a:rPr>
              <a:t>Alabama: 8.3</a:t>
            </a:r>
          </a:p>
          <a:p>
            <a:pPr marL="800100" lvl="1" indent="-342900">
              <a:spcBef>
                <a:spcPct val="50000"/>
              </a:spcBef>
              <a:buFont typeface="Arial" panose="020B0604020202020204" pitchFamily="34" charset="0"/>
              <a:buChar char="‒"/>
            </a:pPr>
            <a:r>
              <a:rPr lang="en-US" sz="2200" b="0" dirty="0">
                <a:solidFill>
                  <a:schemeClr val="bg1"/>
                </a:solidFill>
                <a:latin typeface="Calibri" panose="020F0502020204030204" pitchFamily="34" charset="0"/>
              </a:rPr>
              <a:t>Louisiana: 9.5</a:t>
            </a:r>
          </a:p>
          <a:p>
            <a:pPr marL="800100" lvl="1" indent="-342900">
              <a:spcBef>
                <a:spcPct val="50000"/>
              </a:spcBef>
              <a:buFont typeface="Arial" panose="020B0604020202020204" pitchFamily="34" charset="0"/>
              <a:buChar char="‒"/>
            </a:pPr>
            <a:r>
              <a:rPr lang="en-US" sz="2200" b="0" dirty="0">
                <a:solidFill>
                  <a:schemeClr val="bg1"/>
                </a:solidFill>
                <a:latin typeface="Calibri" panose="020F0502020204030204" pitchFamily="34" charset="0"/>
              </a:rPr>
              <a:t>Mississippi: 8.7</a:t>
            </a:r>
          </a:p>
        </p:txBody>
      </p:sp>
      <p:grpSp>
        <p:nvGrpSpPr>
          <p:cNvPr id="10" name="Group 9">
            <a:extLst>
              <a:ext uri="{FF2B5EF4-FFF2-40B4-BE49-F238E27FC236}">
                <a16:creationId xmlns:a16="http://schemas.microsoft.com/office/drawing/2014/main" id="{A7E7841E-ADBB-7FBB-8C5A-FF72B1DB6A1B}"/>
              </a:ext>
            </a:extLst>
          </p:cNvPr>
          <p:cNvGrpSpPr/>
          <p:nvPr/>
        </p:nvGrpSpPr>
        <p:grpSpPr>
          <a:xfrm>
            <a:off x="9392911" y="6212702"/>
            <a:ext cx="2488502" cy="450134"/>
            <a:chOff x="9392911" y="6212702"/>
            <a:chExt cx="2488502" cy="450134"/>
          </a:xfrm>
        </p:grpSpPr>
        <p:pic>
          <p:nvPicPr>
            <p:cNvPr id="804" name="Picture 803" descr="Icon&#10;&#10;Description automatically generated">
              <a:extLst>
                <a:ext uri="{FF2B5EF4-FFF2-40B4-BE49-F238E27FC236}">
                  <a16:creationId xmlns:a16="http://schemas.microsoft.com/office/drawing/2014/main" id="{A37A1CE8-9571-DACA-2017-9B2B62401FC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811" name="Rectangle 8">
              <a:extLst>
                <a:ext uri="{FF2B5EF4-FFF2-40B4-BE49-F238E27FC236}">
                  <a16:creationId xmlns:a16="http://schemas.microsoft.com/office/drawing/2014/main" id="{FBC5AC6F-63F3-856A-5840-121B5036181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2" name="Freeform 6">
            <a:extLst>
              <a:ext uri="{FF2B5EF4-FFF2-40B4-BE49-F238E27FC236}">
                <a16:creationId xmlns:a16="http://schemas.microsoft.com/office/drawing/2014/main" id="{B57C8E44-011E-94BB-1235-12B3C07D47EA}"/>
              </a:ext>
            </a:extLst>
          </p:cNvPr>
          <p:cNvSpPr>
            <a:spLocks/>
          </p:cNvSpPr>
          <p:nvPr/>
        </p:nvSpPr>
        <p:spPr bwMode="auto">
          <a:xfrm>
            <a:off x="1276525" y="4340642"/>
            <a:ext cx="705428" cy="693883"/>
          </a:xfrm>
          <a:custGeom>
            <a:avLst/>
            <a:gdLst>
              <a:gd name="T0" fmla="*/ 727 w 797"/>
              <a:gd name="T1" fmla="*/ 693 h 784"/>
              <a:gd name="T2" fmla="*/ 716 w 797"/>
              <a:gd name="T3" fmla="*/ 650 h 784"/>
              <a:gd name="T4" fmla="*/ 696 w 797"/>
              <a:gd name="T5" fmla="*/ 629 h 784"/>
              <a:gd name="T6" fmla="*/ 655 w 797"/>
              <a:gd name="T7" fmla="*/ 589 h 784"/>
              <a:gd name="T8" fmla="*/ 615 w 797"/>
              <a:gd name="T9" fmla="*/ 607 h 784"/>
              <a:gd name="T10" fmla="*/ 576 w 797"/>
              <a:gd name="T11" fmla="*/ 571 h 784"/>
              <a:gd name="T12" fmla="*/ 565 w 797"/>
              <a:gd name="T13" fmla="*/ 556 h 784"/>
              <a:gd name="T14" fmla="*/ 562 w 797"/>
              <a:gd name="T15" fmla="*/ 103 h 784"/>
              <a:gd name="T16" fmla="*/ 481 w 797"/>
              <a:gd name="T17" fmla="*/ 85 h 784"/>
              <a:gd name="T18" fmla="*/ 369 w 797"/>
              <a:gd name="T19" fmla="*/ 39 h 784"/>
              <a:gd name="T20" fmla="*/ 361 w 797"/>
              <a:gd name="T21" fmla="*/ 0 h 784"/>
              <a:gd name="T22" fmla="*/ 313 w 797"/>
              <a:gd name="T23" fmla="*/ 6 h 784"/>
              <a:gd name="T24" fmla="*/ 288 w 797"/>
              <a:gd name="T25" fmla="*/ 9 h 784"/>
              <a:gd name="T26" fmla="*/ 263 w 797"/>
              <a:gd name="T27" fmla="*/ 12 h 784"/>
              <a:gd name="T28" fmla="*/ 243 w 797"/>
              <a:gd name="T29" fmla="*/ 12 h 784"/>
              <a:gd name="T30" fmla="*/ 204 w 797"/>
              <a:gd name="T31" fmla="*/ 55 h 784"/>
              <a:gd name="T32" fmla="*/ 173 w 797"/>
              <a:gd name="T33" fmla="*/ 51 h 784"/>
              <a:gd name="T34" fmla="*/ 182 w 797"/>
              <a:gd name="T35" fmla="*/ 124 h 784"/>
              <a:gd name="T36" fmla="*/ 198 w 797"/>
              <a:gd name="T37" fmla="*/ 161 h 784"/>
              <a:gd name="T38" fmla="*/ 120 w 797"/>
              <a:gd name="T39" fmla="*/ 146 h 784"/>
              <a:gd name="T40" fmla="*/ 98 w 797"/>
              <a:gd name="T41" fmla="*/ 176 h 784"/>
              <a:gd name="T42" fmla="*/ 89 w 797"/>
              <a:gd name="T43" fmla="*/ 225 h 784"/>
              <a:gd name="T44" fmla="*/ 112 w 797"/>
              <a:gd name="T45" fmla="*/ 234 h 784"/>
              <a:gd name="T46" fmla="*/ 162 w 797"/>
              <a:gd name="T47" fmla="*/ 246 h 784"/>
              <a:gd name="T48" fmla="*/ 196 w 797"/>
              <a:gd name="T49" fmla="*/ 255 h 784"/>
              <a:gd name="T50" fmla="*/ 142 w 797"/>
              <a:gd name="T51" fmla="*/ 319 h 784"/>
              <a:gd name="T52" fmla="*/ 81 w 797"/>
              <a:gd name="T53" fmla="*/ 340 h 784"/>
              <a:gd name="T54" fmla="*/ 42 w 797"/>
              <a:gd name="T55" fmla="*/ 343 h 784"/>
              <a:gd name="T56" fmla="*/ 30 w 797"/>
              <a:gd name="T57" fmla="*/ 395 h 784"/>
              <a:gd name="T58" fmla="*/ 53 w 797"/>
              <a:gd name="T59" fmla="*/ 459 h 784"/>
              <a:gd name="T60" fmla="*/ 95 w 797"/>
              <a:gd name="T61" fmla="*/ 477 h 784"/>
              <a:gd name="T62" fmla="*/ 81 w 797"/>
              <a:gd name="T63" fmla="*/ 501 h 784"/>
              <a:gd name="T64" fmla="*/ 120 w 797"/>
              <a:gd name="T65" fmla="*/ 556 h 784"/>
              <a:gd name="T66" fmla="*/ 173 w 797"/>
              <a:gd name="T67" fmla="*/ 553 h 784"/>
              <a:gd name="T68" fmla="*/ 145 w 797"/>
              <a:gd name="T69" fmla="*/ 592 h 784"/>
              <a:gd name="T70" fmla="*/ 114 w 797"/>
              <a:gd name="T71" fmla="*/ 626 h 784"/>
              <a:gd name="T72" fmla="*/ 58 w 797"/>
              <a:gd name="T73" fmla="*/ 638 h 784"/>
              <a:gd name="T74" fmla="*/ 0 w 797"/>
              <a:gd name="T75" fmla="*/ 668 h 784"/>
              <a:gd name="T76" fmla="*/ 67 w 797"/>
              <a:gd name="T77" fmla="*/ 668 h 784"/>
              <a:gd name="T78" fmla="*/ 95 w 797"/>
              <a:gd name="T79" fmla="*/ 668 h 784"/>
              <a:gd name="T80" fmla="*/ 156 w 797"/>
              <a:gd name="T81" fmla="*/ 626 h 784"/>
              <a:gd name="T82" fmla="*/ 229 w 797"/>
              <a:gd name="T83" fmla="*/ 586 h 784"/>
              <a:gd name="T84" fmla="*/ 251 w 797"/>
              <a:gd name="T85" fmla="*/ 571 h 784"/>
              <a:gd name="T86" fmla="*/ 257 w 797"/>
              <a:gd name="T87" fmla="*/ 528 h 784"/>
              <a:gd name="T88" fmla="*/ 285 w 797"/>
              <a:gd name="T89" fmla="*/ 501 h 784"/>
              <a:gd name="T90" fmla="*/ 355 w 797"/>
              <a:gd name="T91" fmla="*/ 489 h 784"/>
              <a:gd name="T92" fmla="*/ 344 w 797"/>
              <a:gd name="T93" fmla="*/ 495 h 784"/>
              <a:gd name="T94" fmla="*/ 305 w 797"/>
              <a:gd name="T95" fmla="*/ 510 h 784"/>
              <a:gd name="T96" fmla="*/ 293 w 797"/>
              <a:gd name="T97" fmla="*/ 532 h 784"/>
              <a:gd name="T98" fmla="*/ 305 w 797"/>
              <a:gd name="T99" fmla="*/ 559 h 784"/>
              <a:gd name="T100" fmla="*/ 335 w 797"/>
              <a:gd name="T101" fmla="*/ 541 h 784"/>
              <a:gd name="T102" fmla="*/ 369 w 797"/>
              <a:gd name="T103" fmla="*/ 541 h 784"/>
              <a:gd name="T104" fmla="*/ 383 w 797"/>
              <a:gd name="T105" fmla="*/ 513 h 784"/>
              <a:gd name="T106" fmla="*/ 411 w 797"/>
              <a:gd name="T107" fmla="*/ 501 h 784"/>
              <a:gd name="T108" fmla="*/ 517 w 797"/>
              <a:gd name="T109" fmla="*/ 556 h 784"/>
              <a:gd name="T110" fmla="*/ 540 w 797"/>
              <a:gd name="T111" fmla="*/ 571 h 784"/>
              <a:gd name="T112" fmla="*/ 571 w 797"/>
              <a:gd name="T113" fmla="*/ 607 h 784"/>
              <a:gd name="T114" fmla="*/ 601 w 797"/>
              <a:gd name="T115" fmla="*/ 638 h 784"/>
              <a:gd name="T116" fmla="*/ 652 w 797"/>
              <a:gd name="T117" fmla="*/ 632 h 784"/>
              <a:gd name="T118" fmla="*/ 666 w 797"/>
              <a:gd name="T119" fmla="*/ 632 h 784"/>
              <a:gd name="T120" fmla="*/ 747 w 797"/>
              <a:gd name="T121" fmla="*/ 756 h 784"/>
              <a:gd name="T122" fmla="*/ 797 w 797"/>
              <a:gd name="T123" fmla="*/ 762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7" h="784">
                <a:moveTo>
                  <a:pt x="755" y="717"/>
                </a:moveTo>
                <a:lnTo>
                  <a:pt x="755" y="717"/>
                </a:lnTo>
                <a:lnTo>
                  <a:pt x="747" y="708"/>
                </a:lnTo>
                <a:lnTo>
                  <a:pt x="727" y="693"/>
                </a:lnTo>
                <a:lnTo>
                  <a:pt x="727" y="693"/>
                </a:lnTo>
                <a:lnTo>
                  <a:pt x="722" y="680"/>
                </a:lnTo>
                <a:lnTo>
                  <a:pt x="719" y="659"/>
                </a:lnTo>
                <a:lnTo>
                  <a:pt x="719" y="659"/>
                </a:lnTo>
                <a:lnTo>
                  <a:pt x="719" y="653"/>
                </a:lnTo>
                <a:lnTo>
                  <a:pt x="716" y="650"/>
                </a:lnTo>
                <a:lnTo>
                  <a:pt x="708" y="644"/>
                </a:lnTo>
                <a:lnTo>
                  <a:pt x="699" y="638"/>
                </a:lnTo>
                <a:lnTo>
                  <a:pt x="696" y="632"/>
                </a:lnTo>
                <a:lnTo>
                  <a:pt x="696" y="632"/>
                </a:lnTo>
                <a:lnTo>
                  <a:pt x="696" y="629"/>
                </a:lnTo>
                <a:lnTo>
                  <a:pt x="691" y="623"/>
                </a:lnTo>
                <a:lnTo>
                  <a:pt x="677" y="607"/>
                </a:lnTo>
                <a:lnTo>
                  <a:pt x="677" y="607"/>
                </a:lnTo>
                <a:lnTo>
                  <a:pt x="660" y="592"/>
                </a:lnTo>
                <a:lnTo>
                  <a:pt x="655" y="589"/>
                </a:lnTo>
                <a:lnTo>
                  <a:pt x="649" y="589"/>
                </a:lnTo>
                <a:lnTo>
                  <a:pt x="649" y="589"/>
                </a:lnTo>
                <a:lnTo>
                  <a:pt x="641" y="592"/>
                </a:lnTo>
                <a:lnTo>
                  <a:pt x="638" y="595"/>
                </a:lnTo>
                <a:lnTo>
                  <a:pt x="615" y="607"/>
                </a:lnTo>
                <a:lnTo>
                  <a:pt x="615" y="607"/>
                </a:lnTo>
                <a:lnTo>
                  <a:pt x="610" y="601"/>
                </a:lnTo>
                <a:lnTo>
                  <a:pt x="593" y="589"/>
                </a:lnTo>
                <a:lnTo>
                  <a:pt x="593" y="589"/>
                </a:lnTo>
                <a:lnTo>
                  <a:pt x="576" y="571"/>
                </a:lnTo>
                <a:lnTo>
                  <a:pt x="576" y="571"/>
                </a:lnTo>
                <a:lnTo>
                  <a:pt x="573" y="565"/>
                </a:lnTo>
                <a:lnTo>
                  <a:pt x="573" y="565"/>
                </a:lnTo>
                <a:lnTo>
                  <a:pt x="571" y="559"/>
                </a:lnTo>
                <a:lnTo>
                  <a:pt x="565" y="556"/>
                </a:lnTo>
                <a:lnTo>
                  <a:pt x="534" y="538"/>
                </a:lnTo>
                <a:lnTo>
                  <a:pt x="565" y="118"/>
                </a:lnTo>
                <a:lnTo>
                  <a:pt x="565" y="118"/>
                </a:lnTo>
                <a:lnTo>
                  <a:pt x="565" y="109"/>
                </a:lnTo>
                <a:lnTo>
                  <a:pt x="562" y="103"/>
                </a:lnTo>
                <a:lnTo>
                  <a:pt x="554" y="97"/>
                </a:lnTo>
                <a:lnTo>
                  <a:pt x="545" y="91"/>
                </a:lnTo>
                <a:lnTo>
                  <a:pt x="540" y="91"/>
                </a:lnTo>
                <a:lnTo>
                  <a:pt x="512" y="100"/>
                </a:lnTo>
                <a:lnTo>
                  <a:pt x="481" y="85"/>
                </a:lnTo>
                <a:lnTo>
                  <a:pt x="433" y="76"/>
                </a:lnTo>
                <a:lnTo>
                  <a:pt x="419" y="61"/>
                </a:lnTo>
                <a:lnTo>
                  <a:pt x="397" y="55"/>
                </a:lnTo>
                <a:lnTo>
                  <a:pt x="369" y="39"/>
                </a:lnTo>
                <a:lnTo>
                  <a:pt x="369" y="39"/>
                </a:lnTo>
                <a:lnTo>
                  <a:pt x="369" y="27"/>
                </a:lnTo>
                <a:lnTo>
                  <a:pt x="366" y="6"/>
                </a:lnTo>
                <a:lnTo>
                  <a:pt x="366" y="6"/>
                </a:lnTo>
                <a:lnTo>
                  <a:pt x="363" y="3"/>
                </a:lnTo>
                <a:lnTo>
                  <a:pt x="361" y="0"/>
                </a:lnTo>
                <a:lnTo>
                  <a:pt x="347" y="3"/>
                </a:lnTo>
                <a:lnTo>
                  <a:pt x="330" y="9"/>
                </a:lnTo>
                <a:lnTo>
                  <a:pt x="330" y="9"/>
                </a:lnTo>
                <a:lnTo>
                  <a:pt x="321" y="6"/>
                </a:lnTo>
                <a:lnTo>
                  <a:pt x="313" y="6"/>
                </a:lnTo>
                <a:lnTo>
                  <a:pt x="307" y="9"/>
                </a:lnTo>
                <a:lnTo>
                  <a:pt x="307" y="9"/>
                </a:lnTo>
                <a:lnTo>
                  <a:pt x="305" y="12"/>
                </a:lnTo>
                <a:lnTo>
                  <a:pt x="299" y="12"/>
                </a:lnTo>
                <a:lnTo>
                  <a:pt x="288" y="9"/>
                </a:lnTo>
                <a:lnTo>
                  <a:pt x="274" y="9"/>
                </a:lnTo>
                <a:lnTo>
                  <a:pt x="271" y="9"/>
                </a:lnTo>
                <a:lnTo>
                  <a:pt x="265" y="9"/>
                </a:lnTo>
                <a:lnTo>
                  <a:pt x="265" y="9"/>
                </a:lnTo>
                <a:lnTo>
                  <a:pt x="263" y="12"/>
                </a:lnTo>
                <a:lnTo>
                  <a:pt x="257" y="12"/>
                </a:lnTo>
                <a:lnTo>
                  <a:pt x="254" y="12"/>
                </a:lnTo>
                <a:lnTo>
                  <a:pt x="246" y="9"/>
                </a:lnTo>
                <a:lnTo>
                  <a:pt x="246" y="9"/>
                </a:lnTo>
                <a:lnTo>
                  <a:pt x="243" y="12"/>
                </a:lnTo>
                <a:lnTo>
                  <a:pt x="237" y="15"/>
                </a:lnTo>
                <a:lnTo>
                  <a:pt x="229" y="24"/>
                </a:lnTo>
                <a:lnTo>
                  <a:pt x="210" y="51"/>
                </a:lnTo>
                <a:lnTo>
                  <a:pt x="210" y="51"/>
                </a:lnTo>
                <a:lnTo>
                  <a:pt x="204" y="55"/>
                </a:lnTo>
                <a:lnTo>
                  <a:pt x="198" y="55"/>
                </a:lnTo>
                <a:lnTo>
                  <a:pt x="190" y="51"/>
                </a:lnTo>
                <a:lnTo>
                  <a:pt x="182" y="48"/>
                </a:lnTo>
                <a:lnTo>
                  <a:pt x="179" y="48"/>
                </a:lnTo>
                <a:lnTo>
                  <a:pt x="173" y="51"/>
                </a:lnTo>
                <a:lnTo>
                  <a:pt x="173" y="51"/>
                </a:lnTo>
                <a:lnTo>
                  <a:pt x="148" y="79"/>
                </a:lnTo>
                <a:lnTo>
                  <a:pt x="176" y="109"/>
                </a:lnTo>
                <a:lnTo>
                  <a:pt x="176" y="109"/>
                </a:lnTo>
                <a:lnTo>
                  <a:pt x="182" y="124"/>
                </a:lnTo>
                <a:lnTo>
                  <a:pt x="187" y="137"/>
                </a:lnTo>
                <a:lnTo>
                  <a:pt x="190" y="149"/>
                </a:lnTo>
                <a:lnTo>
                  <a:pt x="190" y="149"/>
                </a:lnTo>
                <a:lnTo>
                  <a:pt x="193" y="158"/>
                </a:lnTo>
                <a:lnTo>
                  <a:pt x="198" y="161"/>
                </a:lnTo>
                <a:lnTo>
                  <a:pt x="207" y="167"/>
                </a:lnTo>
                <a:lnTo>
                  <a:pt x="190" y="188"/>
                </a:lnTo>
                <a:lnTo>
                  <a:pt x="165" y="182"/>
                </a:lnTo>
                <a:lnTo>
                  <a:pt x="165" y="164"/>
                </a:lnTo>
                <a:lnTo>
                  <a:pt x="120" y="146"/>
                </a:lnTo>
                <a:lnTo>
                  <a:pt x="120" y="146"/>
                </a:lnTo>
                <a:lnTo>
                  <a:pt x="109" y="155"/>
                </a:lnTo>
                <a:lnTo>
                  <a:pt x="100" y="167"/>
                </a:lnTo>
                <a:lnTo>
                  <a:pt x="98" y="176"/>
                </a:lnTo>
                <a:lnTo>
                  <a:pt x="98" y="176"/>
                </a:lnTo>
                <a:lnTo>
                  <a:pt x="98" y="188"/>
                </a:lnTo>
                <a:lnTo>
                  <a:pt x="95" y="200"/>
                </a:lnTo>
                <a:lnTo>
                  <a:pt x="89" y="213"/>
                </a:lnTo>
                <a:lnTo>
                  <a:pt x="89" y="225"/>
                </a:lnTo>
                <a:lnTo>
                  <a:pt x="89" y="225"/>
                </a:lnTo>
                <a:lnTo>
                  <a:pt x="89" y="228"/>
                </a:lnTo>
                <a:lnTo>
                  <a:pt x="92" y="231"/>
                </a:lnTo>
                <a:lnTo>
                  <a:pt x="98" y="234"/>
                </a:lnTo>
                <a:lnTo>
                  <a:pt x="112" y="234"/>
                </a:lnTo>
                <a:lnTo>
                  <a:pt x="112" y="234"/>
                </a:lnTo>
                <a:lnTo>
                  <a:pt x="120" y="237"/>
                </a:lnTo>
                <a:lnTo>
                  <a:pt x="128" y="240"/>
                </a:lnTo>
                <a:lnTo>
                  <a:pt x="140" y="249"/>
                </a:lnTo>
                <a:lnTo>
                  <a:pt x="140" y="249"/>
                </a:lnTo>
                <a:lnTo>
                  <a:pt x="162" y="246"/>
                </a:lnTo>
                <a:lnTo>
                  <a:pt x="193" y="243"/>
                </a:lnTo>
                <a:lnTo>
                  <a:pt x="193" y="243"/>
                </a:lnTo>
                <a:lnTo>
                  <a:pt x="196" y="243"/>
                </a:lnTo>
                <a:lnTo>
                  <a:pt x="198" y="246"/>
                </a:lnTo>
                <a:lnTo>
                  <a:pt x="196" y="255"/>
                </a:lnTo>
                <a:lnTo>
                  <a:pt x="190" y="264"/>
                </a:lnTo>
                <a:lnTo>
                  <a:pt x="187" y="270"/>
                </a:lnTo>
                <a:lnTo>
                  <a:pt x="187" y="270"/>
                </a:lnTo>
                <a:lnTo>
                  <a:pt x="142" y="319"/>
                </a:lnTo>
                <a:lnTo>
                  <a:pt x="142" y="319"/>
                </a:lnTo>
                <a:lnTo>
                  <a:pt x="137" y="322"/>
                </a:lnTo>
                <a:lnTo>
                  <a:pt x="128" y="322"/>
                </a:lnTo>
                <a:lnTo>
                  <a:pt x="120" y="325"/>
                </a:lnTo>
                <a:lnTo>
                  <a:pt x="109" y="355"/>
                </a:lnTo>
                <a:lnTo>
                  <a:pt x="81" y="340"/>
                </a:lnTo>
                <a:lnTo>
                  <a:pt x="81" y="340"/>
                </a:lnTo>
                <a:lnTo>
                  <a:pt x="47" y="340"/>
                </a:lnTo>
                <a:lnTo>
                  <a:pt x="47" y="340"/>
                </a:lnTo>
                <a:lnTo>
                  <a:pt x="44" y="340"/>
                </a:lnTo>
                <a:lnTo>
                  <a:pt x="42" y="343"/>
                </a:lnTo>
                <a:lnTo>
                  <a:pt x="39" y="355"/>
                </a:lnTo>
                <a:lnTo>
                  <a:pt x="36" y="383"/>
                </a:lnTo>
                <a:lnTo>
                  <a:pt x="36" y="383"/>
                </a:lnTo>
                <a:lnTo>
                  <a:pt x="36" y="392"/>
                </a:lnTo>
                <a:lnTo>
                  <a:pt x="30" y="395"/>
                </a:lnTo>
                <a:lnTo>
                  <a:pt x="28" y="395"/>
                </a:lnTo>
                <a:lnTo>
                  <a:pt x="14" y="419"/>
                </a:lnTo>
                <a:lnTo>
                  <a:pt x="42" y="443"/>
                </a:lnTo>
                <a:lnTo>
                  <a:pt x="53" y="459"/>
                </a:lnTo>
                <a:lnTo>
                  <a:pt x="53" y="459"/>
                </a:lnTo>
                <a:lnTo>
                  <a:pt x="70" y="462"/>
                </a:lnTo>
                <a:lnTo>
                  <a:pt x="81" y="465"/>
                </a:lnTo>
                <a:lnTo>
                  <a:pt x="89" y="471"/>
                </a:lnTo>
                <a:lnTo>
                  <a:pt x="89" y="471"/>
                </a:lnTo>
                <a:lnTo>
                  <a:pt x="95" y="477"/>
                </a:lnTo>
                <a:lnTo>
                  <a:pt x="92" y="483"/>
                </a:lnTo>
                <a:lnTo>
                  <a:pt x="81" y="495"/>
                </a:lnTo>
                <a:lnTo>
                  <a:pt x="81" y="495"/>
                </a:lnTo>
                <a:lnTo>
                  <a:pt x="81" y="498"/>
                </a:lnTo>
                <a:lnTo>
                  <a:pt x="81" y="501"/>
                </a:lnTo>
                <a:lnTo>
                  <a:pt x="89" y="510"/>
                </a:lnTo>
                <a:lnTo>
                  <a:pt x="100" y="516"/>
                </a:lnTo>
                <a:lnTo>
                  <a:pt x="120" y="535"/>
                </a:lnTo>
                <a:lnTo>
                  <a:pt x="120" y="556"/>
                </a:lnTo>
                <a:lnTo>
                  <a:pt x="120" y="556"/>
                </a:lnTo>
                <a:lnTo>
                  <a:pt x="137" y="553"/>
                </a:lnTo>
                <a:lnTo>
                  <a:pt x="168" y="550"/>
                </a:lnTo>
                <a:lnTo>
                  <a:pt x="168" y="550"/>
                </a:lnTo>
                <a:lnTo>
                  <a:pt x="173" y="550"/>
                </a:lnTo>
                <a:lnTo>
                  <a:pt x="173" y="553"/>
                </a:lnTo>
                <a:lnTo>
                  <a:pt x="170" y="559"/>
                </a:lnTo>
                <a:lnTo>
                  <a:pt x="156" y="568"/>
                </a:lnTo>
                <a:lnTo>
                  <a:pt x="156" y="568"/>
                </a:lnTo>
                <a:lnTo>
                  <a:pt x="151" y="583"/>
                </a:lnTo>
                <a:lnTo>
                  <a:pt x="145" y="592"/>
                </a:lnTo>
                <a:lnTo>
                  <a:pt x="137" y="604"/>
                </a:lnTo>
                <a:lnTo>
                  <a:pt x="137" y="604"/>
                </a:lnTo>
                <a:lnTo>
                  <a:pt x="120" y="623"/>
                </a:lnTo>
                <a:lnTo>
                  <a:pt x="120" y="623"/>
                </a:lnTo>
                <a:lnTo>
                  <a:pt x="114" y="626"/>
                </a:lnTo>
                <a:lnTo>
                  <a:pt x="106" y="632"/>
                </a:lnTo>
                <a:lnTo>
                  <a:pt x="95" y="635"/>
                </a:lnTo>
                <a:lnTo>
                  <a:pt x="81" y="635"/>
                </a:lnTo>
                <a:lnTo>
                  <a:pt x="81" y="635"/>
                </a:lnTo>
                <a:lnTo>
                  <a:pt x="58" y="638"/>
                </a:lnTo>
                <a:lnTo>
                  <a:pt x="47" y="641"/>
                </a:lnTo>
                <a:lnTo>
                  <a:pt x="47" y="641"/>
                </a:lnTo>
                <a:lnTo>
                  <a:pt x="19" y="647"/>
                </a:lnTo>
                <a:lnTo>
                  <a:pt x="0" y="653"/>
                </a:lnTo>
                <a:lnTo>
                  <a:pt x="0" y="668"/>
                </a:lnTo>
                <a:lnTo>
                  <a:pt x="30" y="677"/>
                </a:lnTo>
                <a:lnTo>
                  <a:pt x="30" y="677"/>
                </a:lnTo>
                <a:lnTo>
                  <a:pt x="44" y="674"/>
                </a:lnTo>
                <a:lnTo>
                  <a:pt x="58" y="671"/>
                </a:lnTo>
                <a:lnTo>
                  <a:pt x="67" y="668"/>
                </a:lnTo>
                <a:lnTo>
                  <a:pt x="67" y="668"/>
                </a:lnTo>
                <a:lnTo>
                  <a:pt x="75" y="665"/>
                </a:lnTo>
                <a:lnTo>
                  <a:pt x="84" y="665"/>
                </a:lnTo>
                <a:lnTo>
                  <a:pt x="95" y="668"/>
                </a:lnTo>
                <a:lnTo>
                  <a:pt x="95" y="668"/>
                </a:lnTo>
                <a:lnTo>
                  <a:pt x="106" y="662"/>
                </a:lnTo>
                <a:lnTo>
                  <a:pt x="120" y="653"/>
                </a:lnTo>
                <a:lnTo>
                  <a:pt x="120" y="653"/>
                </a:lnTo>
                <a:lnTo>
                  <a:pt x="128" y="641"/>
                </a:lnTo>
                <a:lnTo>
                  <a:pt x="156" y="626"/>
                </a:lnTo>
                <a:lnTo>
                  <a:pt x="182" y="617"/>
                </a:lnTo>
                <a:lnTo>
                  <a:pt x="212" y="601"/>
                </a:lnTo>
                <a:lnTo>
                  <a:pt x="212" y="601"/>
                </a:lnTo>
                <a:lnTo>
                  <a:pt x="221" y="592"/>
                </a:lnTo>
                <a:lnTo>
                  <a:pt x="229" y="586"/>
                </a:lnTo>
                <a:lnTo>
                  <a:pt x="240" y="583"/>
                </a:lnTo>
                <a:lnTo>
                  <a:pt x="240" y="583"/>
                </a:lnTo>
                <a:lnTo>
                  <a:pt x="246" y="583"/>
                </a:lnTo>
                <a:lnTo>
                  <a:pt x="249" y="580"/>
                </a:lnTo>
                <a:lnTo>
                  <a:pt x="251" y="571"/>
                </a:lnTo>
                <a:lnTo>
                  <a:pt x="251" y="559"/>
                </a:lnTo>
                <a:lnTo>
                  <a:pt x="251" y="559"/>
                </a:lnTo>
                <a:lnTo>
                  <a:pt x="251" y="550"/>
                </a:lnTo>
                <a:lnTo>
                  <a:pt x="257" y="528"/>
                </a:lnTo>
                <a:lnTo>
                  <a:pt x="257" y="528"/>
                </a:lnTo>
                <a:lnTo>
                  <a:pt x="260" y="522"/>
                </a:lnTo>
                <a:lnTo>
                  <a:pt x="263" y="525"/>
                </a:lnTo>
                <a:lnTo>
                  <a:pt x="265" y="528"/>
                </a:lnTo>
                <a:lnTo>
                  <a:pt x="285" y="513"/>
                </a:lnTo>
                <a:lnTo>
                  <a:pt x="285" y="501"/>
                </a:lnTo>
                <a:lnTo>
                  <a:pt x="305" y="480"/>
                </a:lnTo>
                <a:lnTo>
                  <a:pt x="305" y="480"/>
                </a:lnTo>
                <a:lnTo>
                  <a:pt x="333" y="483"/>
                </a:lnTo>
                <a:lnTo>
                  <a:pt x="349" y="486"/>
                </a:lnTo>
                <a:lnTo>
                  <a:pt x="355" y="489"/>
                </a:lnTo>
                <a:lnTo>
                  <a:pt x="358" y="492"/>
                </a:lnTo>
                <a:lnTo>
                  <a:pt x="358" y="492"/>
                </a:lnTo>
                <a:lnTo>
                  <a:pt x="355" y="492"/>
                </a:lnTo>
                <a:lnTo>
                  <a:pt x="352" y="492"/>
                </a:lnTo>
                <a:lnTo>
                  <a:pt x="344" y="495"/>
                </a:lnTo>
                <a:lnTo>
                  <a:pt x="330" y="492"/>
                </a:lnTo>
                <a:lnTo>
                  <a:pt x="330" y="492"/>
                </a:lnTo>
                <a:lnTo>
                  <a:pt x="316" y="498"/>
                </a:lnTo>
                <a:lnTo>
                  <a:pt x="307" y="507"/>
                </a:lnTo>
                <a:lnTo>
                  <a:pt x="305" y="510"/>
                </a:lnTo>
                <a:lnTo>
                  <a:pt x="305" y="516"/>
                </a:lnTo>
                <a:lnTo>
                  <a:pt x="305" y="516"/>
                </a:lnTo>
                <a:lnTo>
                  <a:pt x="302" y="522"/>
                </a:lnTo>
                <a:lnTo>
                  <a:pt x="299" y="528"/>
                </a:lnTo>
                <a:lnTo>
                  <a:pt x="293" y="532"/>
                </a:lnTo>
                <a:lnTo>
                  <a:pt x="293" y="535"/>
                </a:lnTo>
                <a:lnTo>
                  <a:pt x="293" y="535"/>
                </a:lnTo>
                <a:lnTo>
                  <a:pt x="293" y="544"/>
                </a:lnTo>
                <a:lnTo>
                  <a:pt x="299" y="550"/>
                </a:lnTo>
                <a:lnTo>
                  <a:pt x="305" y="559"/>
                </a:lnTo>
                <a:lnTo>
                  <a:pt x="305" y="559"/>
                </a:lnTo>
                <a:lnTo>
                  <a:pt x="316" y="550"/>
                </a:lnTo>
                <a:lnTo>
                  <a:pt x="324" y="544"/>
                </a:lnTo>
                <a:lnTo>
                  <a:pt x="335" y="541"/>
                </a:lnTo>
                <a:lnTo>
                  <a:pt x="335" y="541"/>
                </a:lnTo>
                <a:lnTo>
                  <a:pt x="344" y="544"/>
                </a:lnTo>
                <a:lnTo>
                  <a:pt x="349" y="547"/>
                </a:lnTo>
                <a:lnTo>
                  <a:pt x="352" y="550"/>
                </a:lnTo>
                <a:lnTo>
                  <a:pt x="352" y="550"/>
                </a:lnTo>
                <a:lnTo>
                  <a:pt x="369" y="541"/>
                </a:lnTo>
                <a:lnTo>
                  <a:pt x="377" y="532"/>
                </a:lnTo>
                <a:lnTo>
                  <a:pt x="380" y="528"/>
                </a:lnTo>
                <a:lnTo>
                  <a:pt x="383" y="522"/>
                </a:lnTo>
                <a:lnTo>
                  <a:pt x="383" y="522"/>
                </a:lnTo>
                <a:lnTo>
                  <a:pt x="383" y="513"/>
                </a:lnTo>
                <a:lnTo>
                  <a:pt x="389" y="507"/>
                </a:lnTo>
                <a:lnTo>
                  <a:pt x="397" y="501"/>
                </a:lnTo>
                <a:lnTo>
                  <a:pt x="397" y="501"/>
                </a:lnTo>
                <a:lnTo>
                  <a:pt x="403" y="498"/>
                </a:lnTo>
                <a:lnTo>
                  <a:pt x="411" y="501"/>
                </a:lnTo>
                <a:lnTo>
                  <a:pt x="417" y="504"/>
                </a:lnTo>
                <a:lnTo>
                  <a:pt x="445" y="535"/>
                </a:lnTo>
                <a:lnTo>
                  <a:pt x="464" y="556"/>
                </a:lnTo>
                <a:lnTo>
                  <a:pt x="464" y="556"/>
                </a:lnTo>
                <a:lnTo>
                  <a:pt x="517" y="556"/>
                </a:lnTo>
                <a:lnTo>
                  <a:pt x="517" y="556"/>
                </a:lnTo>
                <a:lnTo>
                  <a:pt x="526" y="559"/>
                </a:lnTo>
                <a:lnTo>
                  <a:pt x="531" y="562"/>
                </a:lnTo>
                <a:lnTo>
                  <a:pt x="537" y="565"/>
                </a:lnTo>
                <a:lnTo>
                  <a:pt x="540" y="571"/>
                </a:lnTo>
                <a:lnTo>
                  <a:pt x="543" y="580"/>
                </a:lnTo>
                <a:lnTo>
                  <a:pt x="545" y="589"/>
                </a:lnTo>
                <a:lnTo>
                  <a:pt x="545" y="589"/>
                </a:lnTo>
                <a:lnTo>
                  <a:pt x="559" y="601"/>
                </a:lnTo>
                <a:lnTo>
                  <a:pt x="571" y="607"/>
                </a:lnTo>
                <a:lnTo>
                  <a:pt x="579" y="607"/>
                </a:lnTo>
                <a:lnTo>
                  <a:pt x="579" y="607"/>
                </a:lnTo>
                <a:lnTo>
                  <a:pt x="585" y="614"/>
                </a:lnTo>
                <a:lnTo>
                  <a:pt x="593" y="623"/>
                </a:lnTo>
                <a:lnTo>
                  <a:pt x="601" y="638"/>
                </a:lnTo>
                <a:lnTo>
                  <a:pt x="646" y="653"/>
                </a:lnTo>
                <a:lnTo>
                  <a:pt x="646" y="653"/>
                </a:lnTo>
                <a:lnTo>
                  <a:pt x="649" y="647"/>
                </a:lnTo>
                <a:lnTo>
                  <a:pt x="652" y="641"/>
                </a:lnTo>
                <a:lnTo>
                  <a:pt x="652" y="632"/>
                </a:lnTo>
                <a:lnTo>
                  <a:pt x="652" y="632"/>
                </a:lnTo>
                <a:lnTo>
                  <a:pt x="652" y="626"/>
                </a:lnTo>
                <a:lnTo>
                  <a:pt x="655" y="626"/>
                </a:lnTo>
                <a:lnTo>
                  <a:pt x="657" y="626"/>
                </a:lnTo>
                <a:lnTo>
                  <a:pt x="666" y="632"/>
                </a:lnTo>
                <a:lnTo>
                  <a:pt x="688" y="656"/>
                </a:lnTo>
                <a:lnTo>
                  <a:pt x="696" y="693"/>
                </a:lnTo>
                <a:lnTo>
                  <a:pt x="724" y="714"/>
                </a:lnTo>
                <a:lnTo>
                  <a:pt x="741" y="729"/>
                </a:lnTo>
                <a:lnTo>
                  <a:pt x="747" y="756"/>
                </a:lnTo>
                <a:lnTo>
                  <a:pt x="755" y="768"/>
                </a:lnTo>
                <a:lnTo>
                  <a:pt x="775" y="768"/>
                </a:lnTo>
                <a:lnTo>
                  <a:pt x="786" y="784"/>
                </a:lnTo>
                <a:lnTo>
                  <a:pt x="797" y="784"/>
                </a:lnTo>
                <a:lnTo>
                  <a:pt x="797" y="762"/>
                </a:lnTo>
                <a:lnTo>
                  <a:pt x="778" y="747"/>
                </a:lnTo>
                <a:lnTo>
                  <a:pt x="778" y="747"/>
                </a:lnTo>
                <a:lnTo>
                  <a:pt x="755" y="717"/>
                </a:lnTo>
                <a:lnTo>
                  <a:pt x="755" y="717"/>
                </a:lnTo>
                <a:close/>
              </a:path>
            </a:pathLst>
          </a:custGeom>
          <a:solidFill>
            <a:srgbClr val="015873">
              <a:alpha val="74902"/>
            </a:srgbClr>
          </a:solidFill>
          <a:ln w="28575">
            <a:noFill/>
            <a:round/>
            <a:headEnd/>
            <a:tailEnd/>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3" name="Group 2">
            <a:extLst>
              <a:ext uri="{FF2B5EF4-FFF2-40B4-BE49-F238E27FC236}">
                <a16:creationId xmlns:a16="http://schemas.microsoft.com/office/drawing/2014/main" id="{F6C3D15B-AE4B-2C82-13C5-98656AB5A735}"/>
              </a:ext>
            </a:extLst>
          </p:cNvPr>
          <p:cNvGrpSpPr/>
          <p:nvPr/>
        </p:nvGrpSpPr>
        <p:grpSpPr>
          <a:xfrm>
            <a:off x="1942681" y="4532349"/>
            <a:ext cx="701960" cy="497616"/>
            <a:chOff x="3937000" y="6069013"/>
            <a:chExt cx="965200" cy="684213"/>
          </a:xfrm>
          <a:solidFill>
            <a:srgbClr val="015873">
              <a:alpha val="50196"/>
            </a:srgbClr>
          </a:solidFill>
        </p:grpSpPr>
        <p:sp>
          <p:nvSpPr>
            <p:cNvPr id="4" name="Freeform 23">
              <a:extLst>
                <a:ext uri="{FF2B5EF4-FFF2-40B4-BE49-F238E27FC236}">
                  <a16:creationId xmlns:a16="http://schemas.microsoft.com/office/drawing/2014/main" id="{35F751DE-F5EA-4886-096A-FADC571A7987}"/>
                </a:ext>
              </a:extLst>
            </p:cNvPr>
            <p:cNvSpPr>
              <a:spLocks/>
            </p:cNvSpPr>
            <p:nvPr/>
          </p:nvSpPr>
          <p:spPr bwMode="auto">
            <a:xfrm>
              <a:off x="4022725" y="6069013"/>
              <a:ext cx="84138" cy="85725"/>
            </a:xfrm>
            <a:custGeom>
              <a:avLst/>
              <a:gdLst>
                <a:gd name="T0" fmla="*/ 42 w 53"/>
                <a:gd name="T1" fmla="*/ 0 h 54"/>
                <a:gd name="T2" fmla="*/ 22 w 53"/>
                <a:gd name="T3" fmla="*/ 0 h 54"/>
                <a:gd name="T4" fmla="*/ 22 w 53"/>
                <a:gd name="T5" fmla="*/ 0 h 54"/>
                <a:gd name="T6" fmla="*/ 19 w 53"/>
                <a:gd name="T7" fmla="*/ 3 h 54"/>
                <a:gd name="T8" fmla="*/ 11 w 53"/>
                <a:gd name="T9" fmla="*/ 6 h 54"/>
                <a:gd name="T10" fmla="*/ 11 w 53"/>
                <a:gd name="T11" fmla="*/ 6 h 54"/>
                <a:gd name="T12" fmla="*/ 2 w 53"/>
                <a:gd name="T13" fmla="*/ 12 h 54"/>
                <a:gd name="T14" fmla="*/ 0 w 53"/>
                <a:gd name="T15" fmla="*/ 15 h 54"/>
                <a:gd name="T16" fmla="*/ 0 w 53"/>
                <a:gd name="T17" fmla="*/ 21 h 54"/>
                <a:gd name="T18" fmla="*/ 0 w 53"/>
                <a:gd name="T19" fmla="*/ 21 h 54"/>
                <a:gd name="T20" fmla="*/ 11 w 53"/>
                <a:gd name="T21" fmla="*/ 30 h 54"/>
                <a:gd name="T22" fmla="*/ 19 w 53"/>
                <a:gd name="T23" fmla="*/ 33 h 54"/>
                <a:gd name="T24" fmla="*/ 19 w 53"/>
                <a:gd name="T25" fmla="*/ 39 h 54"/>
                <a:gd name="T26" fmla="*/ 19 w 53"/>
                <a:gd name="T27" fmla="*/ 39 h 54"/>
                <a:gd name="T28" fmla="*/ 19 w 53"/>
                <a:gd name="T29" fmla="*/ 51 h 54"/>
                <a:gd name="T30" fmla="*/ 22 w 53"/>
                <a:gd name="T31" fmla="*/ 54 h 54"/>
                <a:gd name="T32" fmla="*/ 22 w 53"/>
                <a:gd name="T33" fmla="*/ 54 h 54"/>
                <a:gd name="T34" fmla="*/ 33 w 53"/>
                <a:gd name="T35" fmla="*/ 51 h 54"/>
                <a:gd name="T36" fmla="*/ 33 w 53"/>
                <a:gd name="T37" fmla="*/ 51 h 54"/>
                <a:gd name="T38" fmla="*/ 53 w 53"/>
                <a:gd name="T39" fmla="*/ 33 h 54"/>
                <a:gd name="T40" fmla="*/ 53 w 53"/>
                <a:gd name="T41" fmla="*/ 33 h 54"/>
                <a:gd name="T42" fmla="*/ 53 w 53"/>
                <a:gd name="T43" fmla="*/ 18 h 54"/>
                <a:gd name="T44" fmla="*/ 50 w 53"/>
                <a:gd name="T45" fmla="*/ 6 h 54"/>
                <a:gd name="T46" fmla="*/ 47 w 53"/>
                <a:gd name="T47" fmla="*/ 3 h 54"/>
                <a:gd name="T48" fmla="*/ 42 w 53"/>
                <a:gd name="T49" fmla="*/ 0 h 54"/>
                <a:gd name="T50" fmla="*/ 42 w 53"/>
                <a:gd name="T5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54">
                  <a:moveTo>
                    <a:pt x="42" y="0"/>
                  </a:moveTo>
                  <a:lnTo>
                    <a:pt x="22" y="0"/>
                  </a:lnTo>
                  <a:lnTo>
                    <a:pt x="22" y="0"/>
                  </a:lnTo>
                  <a:lnTo>
                    <a:pt x="19" y="3"/>
                  </a:lnTo>
                  <a:lnTo>
                    <a:pt x="11" y="6"/>
                  </a:lnTo>
                  <a:lnTo>
                    <a:pt x="11" y="6"/>
                  </a:lnTo>
                  <a:lnTo>
                    <a:pt x="2" y="12"/>
                  </a:lnTo>
                  <a:lnTo>
                    <a:pt x="0" y="15"/>
                  </a:lnTo>
                  <a:lnTo>
                    <a:pt x="0" y="21"/>
                  </a:lnTo>
                  <a:lnTo>
                    <a:pt x="0" y="21"/>
                  </a:lnTo>
                  <a:lnTo>
                    <a:pt x="11" y="30"/>
                  </a:lnTo>
                  <a:lnTo>
                    <a:pt x="19" y="33"/>
                  </a:lnTo>
                  <a:lnTo>
                    <a:pt x="19" y="39"/>
                  </a:lnTo>
                  <a:lnTo>
                    <a:pt x="19" y="39"/>
                  </a:lnTo>
                  <a:lnTo>
                    <a:pt x="19" y="51"/>
                  </a:lnTo>
                  <a:lnTo>
                    <a:pt x="22" y="54"/>
                  </a:lnTo>
                  <a:lnTo>
                    <a:pt x="22" y="54"/>
                  </a:lnTo>
                  <a:lnTo>
                    <a:pt x="33" y="51"/>
                  </a:lnTo>
                  <a:lnTo>
                    <a:pt x="33" y="51"/>
                  </a:lnTo>
                  <a:lnTo>
                    <a:pt x="53" y="33"/>
                  </a:lnTo>
                  <a:lnTo>
                    <a:pt x="53" y="33"/>
                  </a:lnTo>
                  <a:lnTo>
                    <a:pt x="53" y="18"/>
                  </a:lnTo>
                  <a:lnTo>
                    <a:pt x="50" y="6"/>
                  </a:lnTo>
                  <a:lnTo>
                    <a:pt x="47" y="3"/>
                  </a:lnTo>
                  <a:lnTo>
                    <a:pt x="42" y="0"/>
                  </a:lnTo>
                  <a:lnTo>
                    <a:pt x="42"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 name="Freeform 24">
              <a:extLst>
                <a:ext uri="{FF2B5EF4-FFF2-40B4-BE49-F238E27FC236}">
                  <a16:creationId xmlns:a16="http://schemas.microsoft.com/office/drawing/2014/main" id="{003FF029-8992-BBF0-AB65-429B2F4F97AB}"/>
                </a:ext>
              </a:extLst>
            </p:cNvPr>
            <p:cNvSpPr>
              <a:spLocks/>
            </p:cNvSpPr>
            <p:nvPr/>
          </p:nvSpPr>
          <p:spPr bwMode="auto">
            <a:xfrm>
              <a:off x="3937000" y="6111875"/>
              <a:ext cx="41275" cy="42863"/>
            </a:xfrm>
            <a:custGeom>
              <a:avLst/>
              <a:gdLst>
                <a:gd name="T0" fmla="*/ 17 w 26"/>
                <a:gd name="T1" fmla="*/ 0 h 27"/>
                <a:gd name="T2" fmla="*/ 17 w 26"/>
                <a:gd name="T3" fmla="*/ 0 h 27"/>
                <a:gd name="T4" fmla="*/ 6 w 26"/>
                <a:gd name="T5" fmla="*/ 9 h 27"/>
                <a:gd name="T6" fmla="*/ 0 w 26"/>
                <a:gd name="T7" fmla="*/ 15 h 27"/>
                <a:gd name="T8" fmla="*/ 0 w 26"/>
                <a:gd name="T9" fmla="*/ 21 h 27"/>
                <a:gd name="T10" fmla="*/ 0 w 26"/>
                <a:gd name="T11" fmla="*/ 21 h 27"/>
                <a:gd name="T12" fmla="*/ 6 w 26"/>
                <a:gd name="T13" fmla="*/ 24 h 27"/>
                <a:gd name="T14" fmla="*/ 14 w 26"/>
                <a:gd name="T15" fmla="*/ 27 h 27"/>
                <a:gd name="T16" fmla="*/ 23 w 26"/>
                <a:gd name="T17" fmla="*/ 27 h 27"/>
                <a:gd name="T18" fmla="*/ 23 w 26"/>
                <a:gd name="T19" fmla="*/ 15 h 27"/>
                <a:gd name="T20" fmla="*/ 23 w 26"/>
                <a:gd name="T21" fmla="*/ 15 h 27"/>
                <a:gd name="T22" fmla="*/ 26 w 26"/>
                <a:gd name="T23" fmla="*/ 6 h 27"/>
                <a:gd name="T24" fmla="*/ 26 w 26"/>
                <a:gd name="T25" fmla="*/ 0 h 27"/>
                <a:gd name="T26" fmla="*/ 23 w 26"/>
                <a:gd name="T27" fmla="*/ 0 h 27"/>
                <a:gd name="T28" fmla="*/ 17 w 26"/>
                <a:gd name="T29" fmla="*/ 0 h 27"/>
                <a:gd name="T30" fmla="*/ 17 w 26"/>
                <a:gd name="T3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27">
                  <a:moveTo>
                    <a:pt x="17" y="0"/>
                  </a:moveTo>
                  <a:lnTo>
                    <a:pt x="17" y="0"/>
                  </a:lnTo>
                  <a:lnTo>
                    <a:pt x="6" y="9"/>
                  </a:lnTo>
                  <a:lnTo>
                    <a:pt x="0" y="15"/>
                  </a:lnTo>
                  <a:lnTo>
                    <a:pt x="0" y="21"/>
                  </a:lnTo>
                  <a:lnTo>
                    <a:pt x="0" y="21"/>
                  </a:lnTo>
                  <a:lnTo>
                    <a:pt x="6" y="24"/>
                  </a:lnTo>
                  <a:lnTo>
                    <a:pt x="14" y="27"/>
                  </a:lnTo>
                  <a:lnTo>
                    <a:pt x="23" y="27"/>
                  </a:lnTo>
                  <a:lnTo>
                    <a:pt x="23" y="15"/>
                  </a:lnTo>
                  <a:lnTo>
                    <a:pt x="23" y="15"/>
                  </a:lnTo>
                  <a:lnTo>
                    <a:pt x="26" y="6"/>
                  </a:lnTo>
                  <a:lnTo>
                    <a:pt x="26" y="0"/>
                  </a:lnTo>
                  <a:lnTo>
                    <a:pt x="23" y="0"/>
                  </a:lnTo>
                  <a:lnTo>
                    <a:pt x="17" y="0"/>
                  </a:lnTo>
                  <a:lnTo>
                    <a:pt x="17"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 name="Freeform 25">
              <a:extLst>
                <a:ext uri="{FF2B5EF4-FFF2-40B4-BE49-F238E27FC236}">
                  <a16:creationId xmlns:a16="http://schemas.microsoft.com/office/drawing/2014/main" id="{E3AA4A64-1F44-3E77-CC7A-15AF680EDF68}"/>
                </a:ext>
              </a:extLst>
            </p:cNvPr>
            <p:cNvSpPr>
              <a:spLocks/>
            </p:cNvSpPr>
            <p:nvPr/>
          </p:nvSpPr>
          <p:spPr bwMode="auto">
            <a:xfrm>
              <a:off x="4292600" y="6184900"/>
              <a:ext cx="107950" cy="76200"/>
            </a:xfrm>
            <a:custGeom>
              <a:avLst/>
              <a:gdLst>
                <a:gd name="T0" fmla="*/ 42 w 68"/>
                <a:gd name="T1" fmla="*/ 6 h 48"/>
                <a:gd name="T2" fmla="*/ 37 w 68"/>
                <a:gd name="T3" fmla="*/ 0 h 48"/>
                <a:gd name="T4" fmla="*/ 37 w 68"/>
                <a:gd name="T5" fmla="*/ 0 h 48"/>
                <a:gd name="T6" fmla="*/ 26 w 68"/>
                <a:gd name="T7" fmla="*/ 0 h 48"/>
                <a:gd name="T8" fmla="*/ 26 w 68"/>
                <a:gd name="T9" fmla="*/ 0 h 48"/>
                <a:gd name="T10" fmla="*/ 17 w 68"/>
                <a:gd name="T11" fmla="*/ 0 h 48"/>
                <a:gd name="T12" fmla="*/ 12 w 68"/>
                <a:gd name="T13" fmla="*/ 3 h 48"/>
                <a:gd name="T14" fmla="*/ 9 w 68"/>
                <a:gd name="T15" fmla="*/ 9 h 48"/>
                <a:gd name="T16" fmla="*/ 0 w 68"/>
                <a:gd name="T17" fmla="*/ 18 h 48"/>
                <a:gd name="T18" fmla="*/ 0 w 68"/>
                <a:gd name="T19" fmla="*/ 18 h 48"/>
                <a:gd name="T20" fmla="*/ 12 w 68"/>
                <a:gd name="T21" fmla="*/ 30 h 48"/>
                <a:gd name="T22" fmla="*/ 12 w 68"/>
                <a:gd name="T23" fmla="*/ 30 h 48"/>
                <a:gd name="T24" fmla="*/ 14 w 68"/>
                <a:gd name="T25" fmla="*/ 33 h 48"/>
                <a:gd name="T26" fmla="*/ 14 w 68"/>
                <a:gd name="T27" fmla="*/ 36 h 48"/>
                <a:gd name="T28" fmla="*/ 12 w 68"/>
                <a:gd name="T29" fmla="*/ 42 h 48"/>
                <a:gd name="T30" fmla="*/ 12 w 68"/>
                <a:gd name="T31" fmla="*/ 42 h 48"/>
                <a:gd name="T32" fmla="*/ 14 w 68"/>
                <a:gd name="T33" fmla="*/ 45 h 48"/>
                <a:gd name="T34" fmla="*/ 20 w 68"/>
                <a:gd name="T35" fmla="*/ 48 h 48"/>
                <a:gd name="T36" fmla="*/ 26 w 68"/>
                <a:gd name="T37" fmla="*/ 48 h 48"/>
                <a:gd name="T38" fmla="*/ 26 w 68"/>
                <a:gd name="T39" fmla="*/ 48 h 48"/>
                <a:gd name="T40" fmla="*/ 28 w 68"/>
                <a:gd name="T41" fmla="*/ 42 h 48"/>
                <a:gd name="T42" fmla="*/ 34 w 68"/>
                <a:gd name="T43" fmla="*/ 39 h 48"/>
                <a:gd name="T44" fmla="*/ 37 w 68"/>
                <a:gd name="T45" fmla="*/ 42 h 48"/>
                <a:gd name="T46" fmla="*/ 37 w 68"/>
                <a:gd name="T47" fmla="*/ 42 h 48"/>
                <a:gd name="T48" fmla="*/ 45 w 68"/>
                <a:gd name="T49" fmla="*/ 45 h 48"/>
                <a:gd name="T50" fmla="*/ 51 w 68"/>
                <a:gd name="T51" fmla="*/ 48 h 48"/>
                <a:gd name="T52" fmla="*/ 56 w 68"/>
                <a:gd name="T53" fmla="*/ 48 h 48"/>
                <a:gd name="T54" fmla="*/ 68 w 68"/>
                <a:gd name="T55" fmla="*/ 39 h 48"/>
                <a:gd name="T56" fmla="*/ 48 w 68"/>
                <a:gd name="T57" fmla="*/ 24 h 48"/>
                <a:gd name="T58" fmla="*/ 42 w 68"/>
                <a:gd name="T59" fmla="*/ 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 h="48">
                  <a:moveTo>
                    <a:pt x="42" y="6"/>
                  </a:moveTo>
                  <a:lnTo>
                    <a:pt x="37" y="0"/>
                  </a:lnTo>
                  <a:lnTo>
                    <a:pt x="37" y="0"/>
                  </a:lnTo>
                  <a:lnTo>
                    <a:pt x="26" y="0"/>
                  </a:lnTo>
                  <a:lnTo>
                    <a:pt x="26" y="0"/>
                  </a:lnTo>
                  <a:lnTo>
                    <a:pt x="17" y="0"/>
                  </a:lnTo>
                  <a:lnTo>
                    <a:pt x="12" y="3"/>
                  </a:lnTo>
                  <a:lnTo>
                    <a:pt x="9" y="9"/>
                  </a:lnTo>
                  <a:lnTo>
                    <a:pt x="0" y="18"/>
                  </a:lnTo>
                  <a:lnTo>
                    <a:pt x="0" y="18"/>
                  </a:lnTo>
                  <a:lnTo>
                    <a:pt x="12" y="30"/>
                  </a:lnTo>
                  <a:lnTo>
                    <a:pt x="12" y="30"/>
                  </a:lnTo>
                  <a:lnTo>
                    <a:pt x="14" y="33"/>
                  </a:lnTo>
                  <a:lnTo>
                    <a:pt x="14" y="36"/>
                  </a:lnTo>
                  <a:lnTo>
                    <a:pt x="12" y="42"/>
                  </a:lnTo>
                  <a:lnTo>
                    <a:pt x="12" y="42"/>
                  </a:lnTo>
                  <a:lnTo>
                    <a:pt x="14" y="45"/>
                  </a:lnTo>
                  <a:lnTo>
                    <a:pt x="20" y="48"/>
                  </a:lnTo>
                  <a:lnTo>
                    <a:pt x="26" y="48"/>
                  </a:lnTo>
                  <a:lnTo>
                    <a:pt x="26" y="48"/>
                  </a:lnTo>
                  <a:lnTo>
                    <a:pt x="28" y="42"/>
                  </a:lnTo>
                  <a:lnTo>
                    <a:pt x="34" y="39"/>
                  </a:lnTo>
                  <a:lnTo>
                    <a:pt x="37" y="42"/>
                  </a:lnTo>
                  <a:lnTo>
                    <a:pt x="37" y="42"/>
                  </a:lnTo>
                  <a:lnTo>
                    <a:pt x="45" y="45"/>
                  </a:lnTo>
                  <a:lnTo>
                    <a:pt x="51" y="48"/>
                  </a:lnTo>
                  <a:lnTo>
                    <a:pt x="56" y="48"/>
                  </a:lnTo>
                  <a:lnTo>
                    <a:pt x="68" y="39"/>
                  </a:lnTo>
                  <a:lnTo>
                    <a:pt x="48" y="24"/>
                  </a:lnTo>
                  <a:lnTo>
                    <a:pt x="42" y="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Freeform 26">
              <a:extLst>
                <a:ext uri="{FF2B5EF4-FFF2-40B4-BE49-F238E27FC236}">
                  <a16:creationId xmlns:a16="http://schemas.microsoft.com/office/drawing/2014/main" id="{5DC422CA-FE1E-D746-B8F4-8D36230F171A}"/>
                </a:ext>
              </a:extLst>
            </p:cNvPr>
            <p:cNvSpPr>
              <a:spLocks/>
            </p:cNvSpPr>
            <p:nvPr/>
          </p:nvSpPr>
          <p:spPr bwMode="auto">
            <a:xfrm>
              <a:off x="4457700" y="6284913"/>
              <a:ext cx="98425" cy="30163"/>
            </a:xfrm>
            <a:custGeom>
              <a:avLst/>
              <a:gdLst>
                <a:gd name="T0" fmla="*/ 59 w 62"/>
                <a:gd name="T1" fmla="*/ 0 h 19"/>
                <a:gd name="T2" fmla="*/ 59 w 62"/>
                <a:gd name="T3" fmla="*/ 0 h 19"/>
                <a:gd name="T4" fmla="*/ 28 w 62"/>
                <a:gd name="T5" fmla="*/ 0 h 19"/>
                <a:gd name="T6" fmla="*/ 28 w 62"/>
                <a:gd name="T7" fmla="*/ 0 h 19"/>
                <a:gd name="T8" fmla="*/ 8 w 62"/>
                <a:gd name="T9" fmla="*/ 0 h 19"/>
                <a:gd name="T10" fmla="*/ 3 w 62"/>
                <a:gd name="T11" fmla="*/ 0 h 19"/>
                <a:gd name="T12" fmla="*/ 0 w 62"/>
                <a:gd name="T13" fmla="*/ 6 h 19"/>
                <a:gd name="T14" fmla="*/ 0 w 62"/>
                <a:gd name="T15" fmla="*/ 6 h 19"/>
                <a:gd name="T16" fmla="*/ 3 w 62"/>
                <a:gd name="T17" fmla="*/ 9 h 19"/>
                <a:gd name="T18" fmla="*/ 6 w 62"/>
                <a:gd name="T19" fmla="*/ 12 h 19"/>
                <a:gd name="T20" fmla="*/ 22 w 62"/>
                <a:gd name="T21" fmla="*/ 15 h 19"/>
                <a:gd name="T22" fmla="*/ 45 w 62"/>
                <a:gd name="T23" fmla="*/ 19 h 19"/>
                <a:gd name="T24" fmla="*/ 59 w 62"/>
                <a:gd name="T25" fmla="*/ 19 h 19"/>
                <a:gd name="T26" fmla="*/ 59 w 62"/>
                <a:gd name="T27" fmla="*/ 19 h 19"/>
                <a:gd name="T28" fmla="*/ 62 w 62"/>
                <a:gd name="T29" fmla="*/ 9 h 19"/>
                <a:gd name="T30" fmla="*/ 62 w 62"/>
                <a:gd name="T31" fmla="*/ 3 h 19"/>
                <a:gd name="T32" fmla="*/ 59 w 62"/>
                <a:gd name="T33" fmla="*/ 0 h 19"/>
                <a:gd name="T34" fmla="*/ 59 w 62"/>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19">
                  <a:moveTo>
                    <a:pt x="59" y="0"/>
                  </a:moveTo>
                  <a:lnTo>
                    <a:pt x="59" y="0"/>
                  </a:lnTo>
                  <a:lnTo>
                    <a:pt x="28" y="0"/>
                  </a:lnTo>
                  <a:lnTo>
                    <a:pt x="28" y="0"/>
                  </a:lnTo>
                  <a:lnTo>
                    <a:pt x="8" y="0"/>
                  </a:lnTo>
                  <a:lnTo>
                    <a:pt x="3" y="0"/>
                  </a:lnTo>
                  <a:lnTo>
                    <a:pt x="0" y="6"/>
                  </a:lnTo>
                  <a:lnTo>
                    <a:pt x="0" y="6"/>
                  </a:lnTo>
                  <a:lnTo>
                    <a:pt x="3" y="9"/>
                  </a:lnTo>
                  <a:lnTo>
                    <a:pt x="6" y="12"/>
                  </a:lnTo>
                  <a:lnTo>
                    <a:pt x="22" y="15"/>
                  </a:lnTo>
                  <a:lnTo>
                    <a:pt x="45" y="19"/>
                  </a:lnTo>
                  <a:lnTo>
                    <a:pt x="59" y="19"/>
                  </a:lnTo>
                  <a:lnTo>
                    <a:pt x="59" y="19"/>
                  </a:lnTo>
                  <a:lnTo>
                    <a:pt x="62" y="9"/>
                  </a:lnTo>
                  <a:lnTo>
                    <a:pt x="62" y="3"/>
                  </a:lnTo>
                  <a:lnTo>
                    <a:pt x="59" y="0"/>
                  </a:lnTo>
                  <a:lnTo>
                    <a:pt x="59"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Freeform 27">
              <a:extLst>
                <a:ext uri="{FF2B5EF4-FFF2-40B4-BE49-F238E27FC236}">
                  <a16:creationId xmlns:a16="http://schemas.microsoft.com/office/drawing/2014/main" id="{A4BAF078-C609-4BF1-E775-AE07DCFCAB90}"/>
                </a:ext>
              </a:extLst>
            </p:cNvPr>
            <p:cNvSpPr>
              <a:spLocks/>
            </p:cNvSpPr>
            <p:nvPr/>
          </p:nvSpPr>
          <p:spPr bwMode="auto">
            <a:xfrm>
              <a:off x="4608513" y="6329363"/>
              <a:ext cx="71438" cy="66675"/>
            </a:xfrm>
            <a:custGeom>
              <a:avLst/>
              <a:gdLst>
                <a:gd name="T0" fmla="*/ 36 w 45"/>
                <a:gd name="T1" fmla="*/ 12 h 42"/>
                <a:gd name="T2" fmla="*/ 36 w 45"/>
                <a:gd name="T3" fmla="*/ 12 h 42"/>
                <a:gd name="T4" fmla="*/ 31 w 45"/>
                <a:gd name="T5" fmla="*/ 9 h 42"/>
                <a:gd name="T6" fmla="*/ 28 w 45"/>
                <a:gd name="T7" fmla="*/ 9 h 42"/>
                <a:gd name="T8" fmla="*/ 25 w 45"/>
                <a:gd name="T9" fmla="*/ 6 h 42"/>
                <a:gd name="T10" fmla="*/ 22 w 45"/>
                <a:gd name="T11" fmla="*/ 3 h 42"/>
                <a:gd name="T12" fmla="*/ 22 w 45"/>
                <a:gd name="T13" fmla="*/ 3 h 42"/>
                <a:gd name="T14" fmla="*/ 20 w 45"/>
                <a:gd name="T15" fmla="*/ 3 h 42"/>
                <a:gd name="T16" fmla="*/ 17 w 45"/>
                <a:gd name="T17" fmla="*/ 0 h 42"/>
                <a:gd name="T18" fmla="*/ 11 w 45"/>
                <a:gd name="T19" fmla="*/ 0 h 42"/>
                <a:gd name="T20" fmla="*/ 6 w 45"/>
                <a:gd name="T21" fmla="*/ 3 h 42"/>
                <a:gd name="T22" fmla="*/ 6 w 45"/>
                <a:gd name="T23" fmla="*/ 3 h 42"/>
                <a:gd name="T24" fmla="*/ 0 w 45"/>
                <a:gd name="T25" fmla="*/ 12 h 42"/>
                <a:gd name="T26" fmla="*/ 0 w 45"/>
                <a:gd name="T27" fmla="*/ 18 h 42"/>
                <a:gd name="T28" fmla="*/ 3 w 45"/>
                <a:gd name="T29" fmla="*/ 21 h 42"/>
                <a:gd name="T30" fmla="*/ 6 w 45"/>
                <a:gd name="T31" fmla="*/ 27 h 42"/>
                <a:gd name="T32" fmla="*/ 6 w 45"/>
                <a:gd name="T33" fmla="*/ 27 h 42"/>
                <a:gd name="T34" fmla="*/ 17 w 45"/>
                <a:gd name="T35" fmla="*/ 36 h 42"/>
                <a:gd name="T36" fmla="*/ 17 w 45"/>
                <a:gd name="T37" fmla="*/ 36 h 42"/>
                <a:gd name="T38" fmla="*/ 22 w 45"/>
                <a:gd name="T39" fmla="*/ 42 h 42"/>
                <a:gd name="T40" fmla="*/ 31 w 45"/>
                <a:gd name="T41" fmla="*/ 42 h 42"/>
                <a:gd name="T42" fmla="*/ 31 w 45"/>
                <a:gd name="T43" fmla="*/ 42 h 42"/>
                <a:gd name="T44" fmla="*/ 36 w 45"/>
                <a:gd name="T45" fmla="*/ 42 h 42"/>
                <a:gd name="T46" fmla="*/ 39 w 45"/>
                <a:gd name="T47" fmla="*/ 39 h 42"/>
                <a:gd name="T48" fmla="*/ 45 w 45"/>
                <a:gd name="T49" fmla="*/ 33 h 42"/>
                <a:gd name="T50" fmla="*/ 45 w 45"/>
                <a:gd name="T51" fmla="*/ 33 h 42"/>
                <a:gd name="T52" fmla="*/ 45 w 45"/>
                <a:gd name="T53" fmla="*/ 21 h 42"/>
                <a:gd name="T54" fmla="*/ 42 w 45"/>
                <a:gd name="T55" fmla="*/ 15 h 42"/>
                <a:gd name="T56" fmla="*/ 39 w 45"/>
                <a:gd name="T57" fmla="*/ 12 h 42"/>
                <a:gd name="T58" fmla="*/ 36 w 45"/>
                <a:gd name="T59" fmla="*/ 12 h 42"/>
                <a:gd name="T60" fmla="*/ 36 w 45"/>
                <a:gd name="T61"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 h="42">
                  <a:moveTo>
                    <a:pt x="36" y="12"/>
                  </a:moveTo>
                  <a:lnTo>
                    <a:pt x="36" y="12"/>
                  </a:lnTo>
                  <a:lnTo>
                    <a:pt x="31" y="9"/>
                  </a:lnTo>
                  <a:lnTo>
                    <a:pt x="28" y="9"/>
                  </a:lnTo>
                  <a:lnTo>
                    <a:pt x="25" y="6"/>
                  </a:lnTo>
                  <a:lnTo>
                    <a:pt x="22" y="3"/>
                  </a:lnTo>
                  <a:lnTo>
                    <a:pt x="22" y="3"/>
                  </a:lnTo>
                  <a:lnTo>
                    <a:pt x="20" y="3"/>
                  </a:lnTo>
                  <a:lnTo>
                    <a:pt x="17" y="0"/>
                  </a:lnTo>
                  <a:lnTo>
                    <a:pt x="11" y="0"/>
                  </a:lnTo>
                  <a:lnTo>
                    <a:pt x="6" y="3"/>
                  </a:lnTo>
                  <a:lnTo>
                    <a:pt x="6" y="3"/>
                  </a:lnTo>
                  <a:lnTo>
                    <a:pt x="0" y="12"/>
                  </a:lnTo>
                  <a:lnTo>
                    <a:pt x="0" y="18"/>
                  </a:lnTo>
                  <a:lnTo>
                    <a:pt x="3" y="21"/>
                  </a:lnTo>
                  <a:lnTo>
                    <a:pt x="6" y="27"/>
                  </a:lnTo>
                  <a:lnTo>
                    <a:pt x="6" y="27"/>
                  </a:lnTo>
                  <a:lnTo>
                    <a:pt x="17" y="36"/>
                  </a:lnTo>
                  <a:lnTo>
                    <a:pt x="17" y="36"/>
                  </a:lnTo>
                  <a:lnTo>
                    <a:pt x="22" y="42"/>
                  </a:lnTo>
                  <a:lnTo>
                    <a:pt x="31" y="42"/>
                  </a:lnTo>
                  <a:lnTo>
                    <a:pt x="31" y="42"/>
                  </a:lnTo>
                  <a:lnTo>
                    <a:pt x="36" y="42"/>
                  </a:lnTo>
                  <a:lnTo>
                    <a:pt x="39" y="39"/>
                  </a:lnTo>
                  <a:lnTo>
                    <a:pt x="45" y="33"/>
                  </a:lnTo>
                  <a:lnTo>
                    <a:pt x="45" y="33"/>
                  </a:lnTo>
                  <a:lnTo>
                    <a:pt x="45" y="21"/>
                  </a:lnTo>
                  <a:lnTo>
                    <a:pt x="42" y="15"/>
                  </a:lnTo>
                  <a:lnTo>
                    <a:pt x="39" y="12"/>
                  </a:lnTo>
                  <a:lnTo>
                    <a:pt x="36" y="12"/>
                  </a:lnTo>
                  <a:lnTo>
                    <a:pt x="36" y="1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28">
              <a:extLst>
                <a:ext uri="{FF2B5EF4-FFF2-40B4-BE49-F238E27FC236}">
                  <a16:creationId xmlns:a16="http://schemas.microsoft.com/office/drawing/2014/main" id="{79CAD099-6F6D-17E3-6552-E6171BA9FBCA}"/>
                </a:ext>
              </a:extLst>
            </p:cNvPr>
            <p:cNvSpPr>
              <a:spLocks/>
            </p:cNvSpPr>
            <p:nvPr/>
          </p:nvSpPr>
          <p:spPr bwMode="auto">
            <a:xfrm>
              <a:off x="4533900" y="6372225"/>
              <a:ext cx="44450" cy="42863"/>
            </a:xfrm>
            <a:custGeom>
              <a:avLst/>
              <a:gdLst>
                <a:gd name="T0" fmla="*/ 14 w 28"/>
                <a:gd name="T1" fmla="*/ 0 h 27"/>
                <a:gd name="T2" fmla="*/ 14 w 28"/>
                <a:gd name="T3" fmla="*/ 0 h 27"/>
                <a:gd name="T4" fmla="*/ 5 w 28"/>
                <a:gd name="T5" fmla="*/ 0 h 27"/>
                <a:gd name="T6" fmla="*/ 0 w 28"/>
                <a:gd name="T7" fmla="*/ 3 h 27"/>
                <a:gd name="T8" fmla="*/ 0 w 28"/>
                <a:gd name="T9" fmla="*/ 9 h 27"/>
                <a:gd name="T10" fmla="*/ 2 w 28"/>
                <a:gd name="T11" fmla="*/ 15 h 27"/>
                <a:gd name="T12" fmla="*/ 2 w 28"/>
                <a:gd name="T13" fmla="*/ 15 h 27"/>
                <a:gd name="T14" fmla="*/ 14 w 28"/>
                <a:gd name="T15" fmla="*/ 21 h 27"/>
                <a:gd name="T16" fmla="*/ 19 w 28"/>
                <a:gd name="T17" fmla="*/ 27 h 27"/>
                <a:gd name="T18" fmla="*/ 28 w 28"/>
                <a:gd name="T19" fmla="*/ 27 h 27"/>
                <a:gd name="T20" fmla="*/ 28 w 28"/>
                <a:gd name="T21" fmla="*/ 27 h 27"/>
                <a:gd name="T22" fmla="*/ 25 w 28"/>
                <a:gd name="T23" fmla="*/ 12 h 27"/>
                <a:gd name="T24" fmla="*/ 22 w 28"/>
                <a:gd name="T25" fmla="*/ 3 h 27"/>
                <a:gd name="T26" fmla="*/ 16 w 28"/>
                <a:gd name="T27" fmla="*/ 0 h 27"/>
                <a:gd name="T28" fmla="*/ 14 w 28"/>
                <a:gd name="T29" fmla="*/ 0 h 27"/>
                <a:gd name="T30" fmla="*/ 14 w 28"/>
                <a:gd name="T3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27">
                  <a:moveTo>
                    <a:pt x="14" y="0"/>
                  </a:moveTo>
                  <a:lnTo>
                    <a:pt x="14" y="0"/>
                  </a:lnTo>
                  <a:lnTo>
                    <a:pt x="5" y="0"/>
                  </a:lnTo>
                  <a:lnTo>
                    <a:pt x="0" y="3"/>
                  </a:lnTo>
                  <a:lnTo>
                    <a:pt x="0" y="9"/>
                  </a:lnTo>
                  <a:lnTo>
                    <a:pt x="2" y="15"/>
                  </a:lnTo>
                  <a:lnTo>
                    <a:pt x="2" y="15"/>
                  </a:lnTo>
                  <a:lnTo>
                    <a:pt x="14" y="21"/>
                  </a:lnTo>
                  <a:lnTo>
                    <a:pt x="19" y="27"/>
                  </a:lnTo>
                  <a:lnTo>
                    <a:pt x="28" y="27"/>
                  </a:lnTo>
                  <a:lnTo>
                    <a:pt x="28" y="27"/>
                  </a:lnTo>
                  <a:lnTo>
                    <a:pt x="25" y="12"/>
                  </a:lnTo>
                  <a:lnTo>
                    <a:pt x="22" y="3"/>
                  </a:lnTo>
                  <a:lnTo>
                    <a:pt x="16" y="0"/>
                  </a:lnTo>
                  <a:lnTo>
                    <a:pt x="14" y="0"/>
                  </a:lnTo>
                  <a:lnTo>
                    <a:pt x="14"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29">
              <a:extLst>
                <a:ext uri="{FF2B5EF4-FFF2-40B4-BE49-F238E27FC236}">
                  <a16:creationId xmlns:a16="http://schemas.microsoft.com/office/drawing/2014/main" id="{481EC191-9852-DB4F-4AC4-81ECB42167C1}"/>
                </a:ext>
              </a:extLst>
            </p:cNvPr>
            <p:cNvSpPr>
              <a:spLocks/>
            </p:cNvSpPr>
            <p:nvPr/>
          </p:nvSpPr>
          <p:spPr bwMode="auto">
            <a:xfrm>
              <a:off x="4692650" y="6469063"/>
              <a:ext cx="209550" cy="284163"/>
            </a:xfrm>
            <a:custGeom>
              <a:avLst/>
              <a:gdLst>
                <a:gd name="T0" fmla="*/ 104 w 132"/>
                <a:gd name="T1" fmla="*/ 82 h 179"/>
                <a:gd name="T2" fmla="*/ 98 w 132"/>
                <a:gd name="T3" fmla="*/ 70 h 179"/>
                <a:gd name="T4" fmla="*/ 93 w 132"/>
                <a:gd name="T5" fmla="*/ 61 h 179"/>
                <a:gd name="T6" fmla="*/ 65 w 132"/>
                <a:gd name="T7" fmla="*/ 30 h 179"/>
                <a:gd name="T8" fmla="*/ 59 w 132"/>
                <a:gd name="T9" fmla="*/ 27 h 179"/>
                <a:gd name="T10" fmla="*/ 59 w 132"/>
                <a:gd name="T11" fmla="*/ 24 h 179"/>
                <a:gd name="T12" fmla="*/ 53 w 132"/>
                <a:gd name="T13" fmla="*/ 12 h 179"/>
                <a:gd name="T14" fmla="*/ 42 w 132"/>
                <a:gd name="T15" fmla="*/ 6 h 179"/>
                <a:gd name="T16" fmla="*/ 37 w 132"/>
                <a:gd name="T17" fmla="*/ 3 h 179"/>
                <a:gd name="T18" fmla="*/ 28 w 132"/>
                <a:gd name="T19" fmla="*/ 0 h 179"/>
                <a:gd name="T20" fmla="*/ 20 w 132"/>
                <a:gd name="T21" fmla="*/ 18 h 179"/>
                <a:gd name="T22" fmla="*/ 14 w 132"/>
                <a:gd name="T23" fmla="*/ 45 h 179"/>
                <a:gd name="T24" fmla="*/ 9 w 132"/>
                <a:gd name="T25" fmla="*/ 57 h 179"/>
                <a:gd name="T26" fmla="*/ 0 w 132"/>
                <a:gd name="T27" fmla="*/ 70 h 179"/>
                <a:gd name="T28" fmla="*/ 0 w 132"/>
                <a:gd name="T29" fmla="*/ 76 h 179"/>
                <a:gd name="T30" fmla="*/ 11 w 132"/>
                <a:gd name="T31" fmla="*/ 91 h 179"/>
                <a:gd name="T32" fmla="*/ 14 w 132"/>
                <a:gd name="T33" fmla="*/ 97 h 179"/>
                <a:gd name="T34" fmla="*/ 20 w 132"/>
                <a:gd name="T35" fmla="*/ 109 h 179"/>
                <a:gd name="T36" fmla="*/ 20 w 132"/>
                <a:gd name="T37" fmla="*/ 133 h 179"/>
                <a:gd name="T38" fmla="*/ 20 w 132"/>
                <a:gd name="T39" fmla="*/ 146 h 179"/>
                <a:gd name="T40" fmla="*/ 25 w 132"/>
                <a:gd name="T41" fmla="*/ 158 h 179"/>
                <a:gd name="T42" fmla="*/ 39 w 132"/>
                <a:gd name="T43" fmla="*/ 173 h 179"/>
                <a:gd name="T44" fmla="*/ 53 w 132"/>
                <a:gd name="T45" fmla="*/ 176 h 179"/>
                <a:gd name="T46" fmla="*/ 56 w 132"/>
                <a:gd name="T47" fmla="*/ 173 h 179"/>
                <a:gd name="T48" fmla="*/ 81 w 132"/>
                <a:gd name="T49" fmla="*/ 146 h 179"/>
                <a:gd name="T50" fmla="*/ 90 w 132"/>
                <a:gd name="T51" fmla="*/ 143 h 179"/>
                <a:gd name="T52" fmla="*/ 112 w 132"/>
                <a:gd name="T53" fmla="*/ 143 h 179"/>
                <a:gd name="T54" fmla="*/ 121 w 132"/>
                <a:gd name="T55" fmla="*/ 140 h 179"/>
                <a:gd name="T56" fmla="*/ 129 w 132"/>
                <a:gd name="T57" fmla="*/ 130 h 179"/>
                <a:gd name="T58" fmla="*/ 132 w 132"/>
                <a:gd name="T59" fmla="*/ 118 h 179"/>
                <a:gd name="T60" fmla="*/ 129 w 132"/>
                <a:gd name="T61" fmla="*/ 106 h 179"/>
                <a:gd name="T62" fmla="*/ 104 w 132"/>
                <a:gd name="T63" fmla="*/ 8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 h="179">
                  <a:moveTo>
                    <a:pt x="104" y="82"/>
                  </a:moveTo>
                  <a:lnTo>
                    <a:pt x="104" y="82"/>
                  </a:lnTo>
                  <a:lnTo>
                    <a:pt x="101" y="76"/>
                  </a:lnTo>
                  <a:lnTo>
                    <a:pt x="98" y="70"/>
                  </a:lnTo>
                  <a:lnTo>
                    <a:pt x="93" y="61"/>
                  </a:lnTo>
                  <a:lnTo>
                    <a:pt x="93" y="61"/>
                  </a:lnTo>
                  <a:lnTo>
                    <a:pt x="65" y="30"/>
                  </a:lnTo>
                  <a:lnTo>
                    <a:pt x="65" y="30"/>
                  </a:lnTo>
                  <a:lnTo>
                    <a:pt x="62" y="30"/>
                  </a:lnTo>
                  <a:lnTo>
                    <a:pt x="59" y="27"/>
                  </a:lnTo>
                  <a:lnTo>
                    <a:pt x="59" y="24"/>
                  </a:lnTo>
                  <a:lnTo>
                    <a:pt x="59" y="24"/>
                  </a:lnTo>
                  <a:lnTo>
                    <a:pt x="56" y="18"/>
                  </a:lnTo>
                  <a:lnTo>
                    <a:pt x="53" y="12"/>
                  </a:lnTo>
                  <a:lnTo>
                    <a:pt x="48" y="6"/>
                  </a:lnTo>
                  <a:lnTo>
                    <a:pt x="42" y="6"/>
                  </a:lnTo>
                  <a:lnTo>
                    <a:pt x="42" y="6"/>
                  </a:lnTo>
                  <a:lnTo>
                    <a:pt x="37" y="3"/>
                  </a:lnTo>
                  <a:lnTo>
                    <a:pt x="31" y="0"/>
                  </a:lnTo>
                  <a:lnTo>
                    <a:pt x="28" y="0"/>
                  </a:lnTo>
                  <a:lnTo>
                    <a:pt x="25" y="3"/>
                  </a:lnTo>
                  <a:lnTo>
                    <a:pt x="20" y="18"/>
                  </a:lnTo>
                  <a:lnTo>
                    <a:pt x="20" y="18"/>
                  </a:lnTo>
                  <a:lnTo>
                    <a:pt x="14" y="45"/>
                  </a:lnTo>
                  <a:lnTo>
                    <a:pt x="11" y="51"/>
                  </a:lnTo>
                  <a:lnTo>
                    <a:pt x="9" y="57"/>
                  </a:lnTo>
                  <a:lnTo>
                    <a:pt x="9" y="57"/>
                  </a:lnTo>
                  <a:lnTo>
                    <a:pt x="0" y="70"/>
                  </a:lnTo>
                  <a:lnTo>
                    <a:pt x="0" y="70"/>
                  </a:lnTo>
                  <a:lnTo>
                    <a:pt x="0" y="76"/>
                  </a:lnTo>
                  <a:lnTo>
                    <a:pt x="3" y="82"/>
                  </a:lnTo>
                  <a:lnTo>
                    <a:pt x="11" y="91"/>
                  </a:lnTo>
                  <a:lnTo>
                    <a:pt x="11" y="91"/>
                  </a:lnTo>
                  <a:lnTo>
                    <a:pt x="14" y="97"/>
                  </a:lnTo>
                  <a:lnTo>
                    <a:pt x="17" y="100"/>
                  </a:lnTo>
                  <a:lnTo>
                    <a:pt x="20" y="109"/>
                  </a:lnTo>
                  <a:lnTo>
                    <a:pt x="20" y="109"/>
                  </a:lnTo>
                  <a:lnTo>
                    <a:pt x="20" y="133"/>
                  </a:lnTo>
                  <a:lnTo>
                    <a:pt x="20" y="133"/>
                  </a:lnTo>
                  <a:lnTo>
                    <a:pt x="20" y="146"/>
                  </a:lnTo>
                  <a:lnTo>
                    <a:pt x="20" y="152"/>
                  </a:lnTo>
                  <a:lnTo>
                    <a:pt x="25" y="158"/>
                  </a:lnTo>
                  <a:lnTo>
                    <a:pt x="25" y="158"/>
                  </a:lnTo>
                  <a:lnTo>
                    <a:pt x="39" y="173"/>
                  </a:lnTo>
                  <a:lnTo>
                    <a:pt x="48" y="179"/>
                  </a:lnTo>
                  <a:lnTo>
                    <a:pt x="53" y="176"/>
                  </a:lnTo>
                  <a:lnTo>
                    <a:pt x="56" y="173"/>
                  </a:lnTo>
                  <a:lnTo>
                    <a:pt x="56" y="173"/>
                  </a:lnTo>
                  <a:lnTo>
                    <a:pt x="73" y="155"/>
                  </a:lnTo>
                  <a:lnTo>
                    <a:pt x="81" y="146"/>
                  </a:lnTo>
                  <a:lnTo>
                    <a:pt x="90" y="143"/>
                  </a:lnTo>
                  <a:lnTo>
                    <a:pt x="90" y="143"/>
                  </a:lnTo>
                  <a:lnTo>
                    <a:pt x="112" y="143"/>
                  </a:lnTo>
                  <a:lnTo>
                    <a:pt x="112" y="143"/>
                  </a:lnTo>
                  <a:lnTo>
                    <a:pt x="118" y="143"/>
                  </a:lnTo>
                  <a:lnTo>
                    <a:pt x="121" y="140"/>
                  </a:lnTo>
                  <a:lnTo>
                    <a:pt x="129" y="130"/>
                  </a:lnTo>
                  <a:lnTo>
                    <a:pt x="129" y="130"/>
                  </a:lnTo>
                  <a:lnTo>
                    <a:pt x="129" y="124"/>
                  </a:lnTo>
                  <a:lnTo>
                    <a:pt x="132" y="118"/>
                  </a:lnTo>
                  <a:lnTo>
                    <a:pt x="129" y="112"/>
                  </a:lnTo>
                  <a:lnTo>
                    <a:pt x="129" y="106"/>
                  </a:lnTo>
                  <a:lnTo>
                    <a:pt x="129" y="106"/>
                  </a:lnTo>
                  <a:lnTo>
                    <a:pt x="104" y="82"/>
                  </a:lnTo>
                  <a:lnTo>
                    <a:pt x="104" y="8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5" name="Freeform 30">
            <a:extLst>
              <a:ext uri="{FF2B5EF4-FFF2-40B4-BE49-F238E27FC236}">
                <a16:creationId xmlns:a16="http://schemas.microsoft.com/office/drawing/2014/main" id="{BAE07B42-0E4A-4C04-6905-6FFB11029ADA}"/>
              </a:ext>
            </a:extLst>
          </p:cNvPr>
          <p:cNvSpPr>
            <a:spLocks/>
          </p:cNvSpPr>
          <p:nvPr/>
        </p:nvSpPr>
        <p:spPr bwMode="auto">
          <a:xfrm>
            <a:off x="5472582" y="2862536"/>
            <a:ext cx="582377" cy="373424"/>
          </a:xfrm>
          <a:custGeom>
            <a:avLst/>
            <a:gdLst>
              <a:gd name="T0" fmla="*/ 31 w 454"/>
              <a:gd name="T1" fmla="*/ 298 h 307"/>
              <a:gd name="T2" fmla="*/ 31 w 454"/>
              <a:gd name="T3" fmla="*/ 307 h 307"/>
              <a:gd name="T4" fmla="*/ 110 w 454"/>
              <a:gd name="T5" fmla="*/ 294 h 307"/>
              <a:gd name="T6" fmla="*/ 110 w 454"/>
              <a:gd name="T7" fmla="*/ 294 h 307"/>
              <a:gd name="T8" fmla="*/ 112 w 454"/>
              <a:gd name="T9" fmla="*/ 291 h 307"/>
              <a:gd name="T10" fmla="*/ 112 w 454"/>
              <a:gd name="T11" fmla="*/ 291 h 307"/>
              <a:gd name="T12" fmla="*/ 115 w 454"/>
              <a:gd name="T13" fmla="*/ 294 h 307"/>
              <a:gd name="T14" fmla="*/ 146 w 454"/>
              <a:gd name="T15" fmla="*/ 288 h 307"/>
              <a:gd name="T16" fmla="*/ 401 w 454"/>
              <a:gd name="T17" fmla="*/ 249 h 307"/>
              <a:gd name="T18" fmla="*/ 401 w 454"/>
              <a:gd name="T19" fmla="*/ 249 h 307"/>
              <a:gd name="T20" fmla="*/ 401 w 454"/>
              <a:gd name="T21" fmla="*/ 249 h 307"/>
              <a:gd name="T22" fmla="*/ 412 w 454"/>
              <a:gd name="T23" fmla="*/ 246 h 307"/>
              <a:gd name="T24" fmla="*/ 437 w 454"/>
              <a:gd name="T25" fmla="*/ 209 h 307"/>
              <a:gd name="T26" fmla="*/ 437 w 454"/>
              <a:gd name="T27" fmla="*/ 209 h 307"/>
              <a:gd name="T28" fmla="*/ 440 w 454"/>
              <a:gd name="T29" fmla="*/ 206 h 307"/>
              <a:gd name="T30" fmla="*/ 440 w 454"/>
              <a:gd name="T31" fmla="*/ 206 h 307"/>
              <a:gd name="T32" fmla="*/ 443 w 454"/>
              <a:gd name="T33" fmla="*/ 203 h 307"/>
              <a:gd name="T34" fmla="*/ 445 w 454"/>
              <a:gd name="T35" fmla="*/ 203 h 307"/>
              <a:gd name="T36" fmla="*/ 448 w 454"/>
              <a:gd name="T37" fmla="*/ 197 h 307"/>
              <a:gd name="T38" fmla="*/ 451 w 454"/>
              <a:gd name="T39" fmla="*/ 194 h 307"/>
              <a:gd name="T40" fmla="*/ 451 w 454"/>
              <a:gd name="T41" fmla="*/ 194 h 307"/>
              <a:gd name="T42" fmla="*/ 454 w 454"/>
              <a:gd name="T43" fmla="*/ 182 h 307"/>
              <a:gd name="T44" fmla="*/ 454 w 454"/>
              <a:gd name="T45" fmla="*/ 176 h 307"/>
              <a:gd name="T46" fmla="*/ 454 w 454"/>
              <a:gd name="T47" fmla="*/ 176 h 307"/>
              <a:gd name="T48" fmla="*/ 434 w 454"/>
              <a:gd name="T49" fmla="*/ 149 h 307"/>
              <a:gd name="T50" fmla="*/ 434 w 454"/>
              <a:gd name="T51" fmla="*/ 149 h 307"/>
              <a:gd name="T52" fmla="*/ 431 w 454"/>
              <a:gd name="T53" fmla="*/ 143 h 307"/>
              <a:gd name="T54" fmla="*/ 429 w 454"/>
              <a:gd name="T55" fmla="*/ 130 h 307"/>
              <a:gd name="T56" fmla="*/ 429 w 454"/>
              <a:gd name="T57" fmla="*/ 130 h 307"/>
              <a:gd name="T58" fmla="*/ 429 w 454"/>
              <a:gd name="T59" fmla="*/ 124 h 307"/>
              <a:gd name="T60" fmla="*/ 429 w 454"/>
              <a:gd name="T61" fmla="*/ 124 h 307"/>
              <a:gd name="T62" fmla="*/ 429 w 454"/>
              <a:gd name="T63" fmla="*/ 118 h 307"/>
              <a:gd name="T64" fmla="*/ 429 w 454"/>
              <a:gd name="T65" fmla="*/ 118 h 307"/>
              <a:gd name="T66" fmla="*/ 437 w 454"/>
              <a:gd name="T67" fmla="*/ 97 h 307"/>
              <a:gd name="T68" fmla="*/ 437 w 454"/>
              <a:gd name="T69" fmla="*/ 97 h 307"/>
              <a:gd name="T70" fmla="*/ 440 w 454"/>
              <a:gd name="T71" fmla="*/ 91 h 307"/>
              <a:gd name="T72" fmla="*/ 440 w 454"/>
              <a:gd name="T73" fmla="*/ 67 h 307"/>
              <a:gd name="T74" fmla="*/ 437 w 454"/>
              <a:gd name="T75" fmla="*/ 61 h 307"/>
              <a:gd name="T76" fmla="*/ 429 w 454"/>
              <a:gd name="T77" fmla="*/ 54 h 307"/>
              <a:gd name="T78" fmla="*/ 429 w 454"/>
              <a:gd name="T79" fmla="*/ 54 h 307"/>
              <a:gd name="T80" fmla="*/ 426 w 454"/>
              <a:gd name="T81" fmla="*/ 54 h 307"/>
              <a:gd name="T82" fmla="*/ 426 w 454"/>
              <a:gd name="T83" fmla="*/ 54 h 307"/>
              <a:gd name="T84" fmla="*/ 395 w 454"/>
              <a:gd name="T85" fmla="*/ 9 h 307"/>
              <a:gd name="T86" fmla="*/ 395 w 454"/>
              <a:gd name="T87" fmla="*/ 9 h 307"/>
              <a:gd name="T88" fmla="*/ 370 w 454"/>
              <a:gd name="T89" fmla="*/ 0 h 307"/>
              <a:gd name="T90" fmla="*/ 370 w 454"/>
              <a:gd name="T91" fmla="*/ 0 h 307"/>
              <a:gd name="T92" fmla="*/ 367 w 454"/>
              <a:gd name="T93" fmla="*/ 0 h 307"/>
              <a:gd name="T94" fmla="*/ 367 w 454"/>
              <a:gd name="T95" fmla="*/ 0 h 307"/>
              <a:gd name="T96" fmla="*/ 51 w 454"/>
              <a:gd name="T97" fmla="*/ 64 h 307"/>
              <a:gd name="T98" fmla="*/ 51 w 454"/>
              <a:gd name="T99" fmla="*/ 64 h 307"/>
              <a:gd name="T100" fmla="*/ 48 w 454"/>
              <a:gd name="T101" fmla="*/ 64 h 307"/>
              <a:gd name="T102" fmla="*/ 48 w 454"/>
              <a:gd name="T103" fmla="*/ 64 h 307"/>
              <a:gd name="T104" fmla="*/ 45 w 454"/>
              <a:gd name="T105" fmla="*/ 58 h 307"/>
              <a:gd name="T106" fmla="*/ 42 w 454"/>
              <a:gd name="T107" fmla="*/ 39 h 307"/>
              <a:gd name="T108" fmla="*/ 42 w 454"/>
              <a:gd name="T109" fmla="*/ 39 h 307"/>
              <a:gd name="T110" fmla="*/ 40 w 454"/>
              <a:gd name="T111" fmla="*/ 42 h 307"/>
              <a:gd name="T112" fmla="*/ 40 w 454"/>
              <a:gd name="T113" fmla="*/ 42 h 307"/>
              <a:gd name="T114" fmla="*/ 26 w 454"/>
              <a:gd name="T115" fmla="*/ 51 h 307"/>
              <a:gd name="T116" fmla="*/ 0 w 454"/>
              <a:gd name="T117" fmla="*/ 61 h 307"/>
              <a:gd name="T118" fmla="*/ 31 w 454"/>
              <a:gd name="T119" fmla="*/ 291 h 307"/>
              <a:gd name="T120" fmla="*/ 31 w 454"/>
              <a:gd name="T121" fmla="*/ 298 h 307"/>
              <a:gd name="T122" fmla="*/ 31 w 454"/>
              <a:gd name="T123" fmla="*/ 29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4" h="307">
                <a:moveTo>
                  <a:pt x="31" y="298"/>
                </a:moveTo>
                <a:lnTo>
                  <a:pt x="31" y="307"/>
                </a:lnTo>
                <a:lnTo>
                  <a:pt x="110" y="294"/>
                </a:lnTo>
                <a:lnTo>
                  <a:pt x="110" y="294"/>
                </a:lnTo>
                <a:lnTo>
                  <a:pt x="112" y="291"/>
                </a:lnTo>
                <a:lnTo>
                  <a:pt x="112" y="291"/>
                </a:lnTo>
                <a:lnTo>
                  <a:pt x="115" y="294"/>
                </a:lnTo>
                <a:lnTo>
                  <a:pt x="146" y="288"/>
                </a:lnTo>
                <a:lnTo>
                  <a:pt x="401" y="249"/>
                </a:lnTo>
                <a:lnTo>
                  <a:pt x="401" y="249"/>
                </a:lnTo>
                <a:lnTo>
                  <a:pt x="401" y="249"/>
                </a:lnTo>
                <a:lnTo>
                  <a:pt x="412" y="246"/>
                </a:lnTo>
                <a:lnTo>
                  <a:pt x="437" y="209"/>
                </a:lnTo>
                <a:lnTo>
                  <a:pt x="437" y="209"/>
                </a:lnTo>
                <a:lnTo>
                  <a:pt x="440" y="206"/>
                </a:lnTo>
                <a:lnTo>
                  <a:pt x="440" y="206"/>
                </a:lnTo>
                <a:lnTo>
                  <a:pt x="443" y="203"/>
                </a:lnTo>
                <a:lnTo>
                  <a:pt x="445" y="203"/>
                </a:lnTo>
                <a:lnTo>
                  <a:pt x="448" y="197"/>
                </a:lnTo>
                <a:lnTo>
                  <a:pt x="451" y="194"/>
                </a:lnTo>
                <a:lnTo>
                  <a:pt x="451" y="194"/>
                </a:lnTo>
                <a:lnTo>
                  <a:pt x="454" y="182"/>
                </a:lnTo>
                <a:lnTo>
                  <a:pt x="454" y="176"/>
                </a:lnTo>
                <a:lnTo>
                  <a:pt x="454" y="176"/>
                </a:lnTo>
                <a:lnTo>
                  <a:pt x="434" y="149"/>
                </a:lnTo>
                <a:lnTo>
                  <a:pt x="434" y="149"/>
                </a:lnTo>
                <a:lnTo>
                  <a:pt x="431" y="143"/>
                </a:lnTo>
                <a:lnTo>
                  <a:pt x="429" y="130"/>
                </a:lnTo>
                <a:lnTo>
                  <a:pt x="429" y="130"/>
                </a:lnTo>
                <a:lnTo>
                  <a:pt x="429" y="124"/>
                </a:lnTo>
                <a:lnTo>
                  <a:pt x="429" y="124"/>
                </a:lnTo>
                <a:lnTo>
                  <a:pt x="429" y="118"/>
                </a:lnTo>
                <a:lnTo>
                  <a:pt x="429" y="118"/>
                </a:lnTo>
                <a:lnTo>
                  <a:pt x="437" y="97"/>
                </a:lnTo>
                <a:lnTo>
                  <a:pt x="437" y="97"/>
                </a:lnTo>
                <a:lnTo>
                  <a:pt x="440" y="91"/>
                </a:lnTo>
                <a:lnTo>
                  <a:pt x="440" y="67"/>
                </a:lnTo>
                <a:lnTo>
                  <a:pt x="437" y="61"/>
                </a:lnTo>
                <a:lnTo>
                  <a:pt x="429" y="54"/>
                </a:lnTo>
                <a:lnTo>
                  <a:pt x="429" y="54"/>
                </a:lnTo>
                <a:lnTo>
                  <a:pt x="426" y="54"/>
                </a:lnTo>
                <a:lnTo>
                  <a:pt x="426" y="54"/>
                </a:lnTo>
                <a:lnTo>
                  <a:pt x="395" y="9"/>
                </a:lnTo>
                <a:lnTo>
                  <a:pt x="395" y="9"/>
                </a:lnTo>
                <a:lnTo>
                  <a:pt x="370" y="0"/>
                </a:lnTo>
                <a:lnTo>
                  <a:pt x="370" y="0"/>
                </a:lnTo>
                <a:lnTo>
                  <a:pt x="367" y="0"/>
                </a:lnTo>
                <a:lnTo>
                  <a:pt x="367" y="0"/>
                </a:lnTo>
                <a:lnTo>
                  <a:pt x="51" y="64"/>
                </a:lnTo>
                <a:lnTo>
                  <a:pt x="51" y="64"/>
                </a:lnTo>
                <a:lnTo>
                  <a:pt x="48" y="64"/>
                </a:lnTo>
                <a:lnTo>
                  <a:pt x="48" y="64"/>
                </a:lnTo>
                <a:lnTo>
                  <a:pt x="45" y="58"/>
                </a:lnTo>
                <a:lnTo>
                  <a:pt x="42" y="39"/>
                </a:lnTo>
                <a:lnTo>
                  <a:pt x="42" y="39"/>
                </a:lnTo>
                <a:lnTo>
                  <a:pt x="40" y="42"/>
                </a:lnTo>
                <a:lnTo>
                  <a:pt x="40" y="42"/>
                </a:lnTo>
                <a:lnTo>
                  <a:pt x="26" y="51"/>
                </a:lnTo>
                <a:lnTo>
                  <a:pt x="0" y="61"/>
                </a:lnTo>
                <a:lnTo>
                  <a:pt x="31" y="291"/>
                </a:lnTo>
                <a:lnTo>
                  <a:pt x="31" y="298"/>
                </a:lnTo>
                <a:lnTo>
                  <a:pt x="31" y="298"/>
                </a:lnTo>
                <a:close/>
              </a:path>
            </a:pathLst>
          </a:custGeom>
          <a:solidFill>
            <a:srgbClr val="015873">
              <a:alpha val="50196"/>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6" name="Freeform 31">
            <a:extLst>
              <a:ext uri="{FF2B5EF4-FFF2-40B4-BE49-F238E27FC236}">
                <a16:creationId xmlns:a16="http://schemas.microsoft.com/office/drawing/2014/main" id="{3788716D-9CE0-5B0D-3E4D-F7D75BE74644}"/>
              </a:ext>
            </a:extLst>
          </p:cNvPr>
          <p:cNvSpPr>
            <a:spLocks/>
          </p:cNvSpPr>
          <p:nvPr/>
        </p:nvSpPr>
        <p:spPr bwMode="auto">
          <a:xfrm>
            <a:off x="5512349" y="3216498"/>
            <a:ext cx="0" cy="8515"/>
          </a:xfrm>
          <a:custGeom>
            <a:avLst/>
            <a:gdLst>
              <a:gd name="T0" fmla="*/ 7 h 7"/>
              <a:gd name="T1" fmla="*/ 0 h 7"/>
              <a:gd name="T2" fmla="*/ 7 h 7"/>
              <a:gd name="T3" fmla="*/ 7 h 7"/>
            </a:gdLst>
            <a:ahLst/>
            <a:cxnLst>
              <a:cxn ang="0">
                <a:pos x="0" y="T0"/>
              </a:cxn>
              <a:cxn ang="0">
                <a:pos x="0" y="T1"/>
              </a:cxn>
              <a:cxn ang="0">
                <a:pos x="0" y="T2"/>
              </a:cxn>
              <a:cxn ang="0">
                <a:pos x="0" y="T3"/>
              </a:cxn>
            </a:cxnLst>
            <a:rect l="0" t="0" r="r" b="b"/>
            <a:pathLst>
              <a:path h="7">
                <a:moveTo>
                  <a:pt x="0" y="7"/>
                </a:moveTo>
                <a:lnTo>
                  <a:pt x="0" y="0"/>
                </a:lnTo>
                <a:lnTo>
                  <a:pt x="0" y="7"/>
                </a:lnTo>
                <a:lnTo>
                  <a:pt x="0" y="7"/>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32">
            <a:extLst>
              <a:ext uri="{FF2B5EF4-FFF2-40B4-BE49-F238E27FC236}">
                <a16:creationId xmlns:a16="http://schemas.microsoft.com/office/drawing/2014/main" id="{0FE91AA2-B576-B0A9-925D-C0541F5A89E2}"/>
              </a:ext>
            </a:extLst>
          </p:cNvPr>
          <p:cNvSpPr>
            <a:spLocks/>
          </p:cNvSpPr>
          <p:nvPr/>
        </p:nvSpPr>
        <p:spPr bwMode="auto">
          <a:xfrm>
            <a:off x="3157186" y="2873483"/>
            <a:ext cx="847910" cy="424512"/>
          </a:xfrm>
          <a:custGeom>
            <a:avLst/>
            <a:gdLst>
              <a:gd name="T0" fmla="*/ 647 w 661"/>
              <a:gd name="T1" fmla="*/ 304 h 349"/>
              <a:gd name="T2" fmla="*/ 633 w 661"/>
              <a:gd name="T3" fmla="*/ 261 h 349"/>
              <a:gd name="T4" fmla="*/ 627 w 661"/>
              <a:gd name="T5" fmla="*/ 222 h 349"/>
              <a:gd name="T6" fmla="*/ 624 w 661"/>
              <a:gd name="T7" fmla="*/ 173 h 349"/>
              <a:gd name="T8" fmla="*/ 608 w 661"/>
              <a:gd name="T9" fmla="*/ 143 h 349"/>
              <a:gd name="T10" fmla="*/ 602 w 661"/>
              <a:gd name="T11" fmla="*/ 124 h 349"/>
              <a:gd name="T12" fmla="*/ 599 w 661"/>
              <a:gd name="T13" fmla="*/ 121 h 349"/>
              <a:gd name="T14" fmla="*/ 599 w 661"/>
              <a:gd name="T15" fmla="*/ 118 h 349"/>
              <a:gd name="T16" fmla="*/ 596 w 661"/>
              <a:gd name="T17" fmla="*/ 115 h 349"/>
              <a:gd name="T18" fmla="*/ 596 w 661"/>
              <a:gd name="T19" fmla="*/ 109 h 349"/>
              <a:gd name="T20" fmla="*/ 594 w 661"/>
              <a:gd name="T21" fmla="*/ 106 h 349"/>
              <a:gd name="T22" fmla="*/ 591 w 661"/>
              <a:gd name="T23" fmla="*/ 100 h 349"/>
              <a:gd name="T24" fmla="*/ 591 w 661"/>
              <a:gd name="T25" fmla="*/ 94 h 349"/>
              <a:gd name="T26" fmla="*/ 588 w 661"/>
              <a:gd name="T27" fmla="*/ 91 h 349"/>
              <a:gd name="T28" fmla="*/ 582 w 661"/>
              <a:gd name="T29" fmla="*/ 91 h 349"/>
              <a:gd name="T30" fmla="*/ 577 w 661"/>
              <a:gd name="T31" fmla="*/ 88 h 349"/>
              <a:gd name="T32" fmla="*/ 568 w 661"/>
              <a:gd name="T33" fmla="*/ 85 h 349"/>
              <a:gd name="T34" fmla="*/ 560 w 661"/>
              <a:gd name="T35" fmla="*/ 79 h 349"/>
              <a:gd name="T36" fmla="*/ 552 w 661"/>
              <a:gd name="T37" fmla="*/ 76 h 349"/>
              <a:gd name="T38" fmla="*/ 546 w 661"/>
              <a:gd name="T39" fmla="*/ 73 h 349"/>
              <a:gd name="T40" fmla="*/ 538 w 661"/>
              <a:gd name="T41" fmla="*/ 70 h 349"/>
              <a:gd name="T42" fmla="*/ 535 w 661"/>
              <a:gd name="T43" fmla="*/ 67 h 349"/>
              <a:gd name="T44" fmla="*/ 504 w 661"/>
              <a:gd name="T45" fmla="*/ 67 h 349"/>
              <a:gd name="T46" fmla="*/ 434 w 661"/>
              <a:gd name="T47" fmla="*/ 64 h 349"/>
              <a:gd name="T48" fmla="*/ 364 w 661"/>
              <a:gd name="T49" fmla="*/ 42 h 349"/>
              <a:gd name="T50" fmla="*/ 269 w 661"/>
              <a:gd name="T51" fmla="*/ 21 h 349"/>
              <a:gd name="T52" fmla="*/ 233 w 661"/>
              <a:gd name="T53" fmla="*/ 12 h 349"/>
              <a:gd name="T54" fmla="*/ 227 w 661"/>
              <a:gd name="T55" fmla="*/ 12 h 349"/>
              <a:gd name="T56" fmla="*/ 224 w 661"/>
              <a:gd name="T57" fmla="*/ 12 h 349"/>
              <a:gd name="T58" fmla="*/ 219 w 661"/>
              <a:gd name="T59" fmla="*/ 12 h 349"/>
              <a:gd name="T60" fmla="*/ 213 w 661"/>
              <a:gd name="T61" fmla="*/ 9 h 349"/>
              <a:gd name="T62" fmla="*/ 207 w 661"/>
              <a:gd name="T63" fmla="*/ 9 h 349"/>
              <a:gd name="T64" fmla="*/ 199 w 661"/>
              <a:gd name="T65" fmla="*/ 9 h 349"/>
              <a:gd name="T66" fmla="*/ 193 w 661"/>
              <a:gd name="T67" fmla="*/ 9 h 349"/>
              <a:gd name="T68" fmla="*/ 185 w 661"/>
              <a:gd name="T69" fmla="*/ 9 h 349"/>
              <a:gd name="T70" fmla="*/ 179 w 661"/>
              <a:gd name="T71" fmla="*/ 6 h 349"/>
              <a:gd name="T72" fmla="*/ 165 w 661"/>
              <a:gd name="T73" fmla="*/ 6 h 349"/>
              <a:gd name="T74" fmla="*/ 160 w 661"/>
              <a:gd name="T75" fmla="*/ 6 h 349"/>
              <a:gd name="T76" fmla="*/ 151 w 661"/>
              <a:gd name="T77" fmla="*/ 6 h 349"/>
              <a:gd name="T78" fmla="*/ 143 w 661"/>
              <a:gd name="T79" fmla="*/ 6 h 349"/>
              <a:gd name="T80" fmla="*/ 135 w 661"/>
              <a:gd name="T81" fmla="*/ 6 h 349"/>
              <a:gd name="T82" fmla="*/ 107 w 661"/>
              <a:gd name="T83" fmla="*/ 3 h 349"/>
              <a:gd name="T84" fmla="*/ 20 w 661"/>
              <a:gd name="T85" fmla="*/ 15 h 349"/>
              <a:gd name="T86" fmla="*/ 20 w 661"/>
              <a:gd name="T87" fmla="*/ 36 h 349"/>
              <a:gd name="T88" fmla="*/ 14 w 661"/>
              <a:gd name="T89" fmla="*/ 67 h 349"/>
              <a:gd name="T90" fmla="*/ 11 w 661"/>
              <a:gd name="T91" fmla="*/ 115 h 349"/>
              <a:gd name="T92" fmla="*/ 9 w 661"/>
              <a:gd name="T93" fmla="*/ 140 h 349"/>
              <a:gd name="T94" fmla="*/ 6 w 661"/>
              <a:gd name="T95" fmla="*/ 161 h 349"/>
              <a:gd name="T96" fmla="*/ 3 w 661"/>
              <a:gd name="T97" fmla="*/ 185 h 349"/>
              <a:gd name="T98" fmla="*/ 3 w 661"/>
              <a:gd name="T99" fmla="*/ 197 h 349"/>
              <a:gd name="T100" fmla="*/ 25 w 661"/>
              <a:gd name="T101" fmla="*/ 213 h 349"/>
              <a:gd name="T102" fmla="*/ 56 w 661"/>
              <a:gd name="T103" fmla="*/ 219 h 349"/>
              <a:gd name="T104" fmla="*/ 95 w 661"/>
              <a:gd name="T105" fmla="*/ 222 h 349"/>
              <a:gd name="T106" fmla="*/ 123 w 661"/>
              <a:gd name="T107" fmla="*/ 228 h 349"/>
              <a:gd name="T108" fmla="*/ 157 w 661"/>
              <a:gd name="T109" fmla="*/ 237 h 349"/>
              <a:gd name="T110" fmla="*/ 652 w 661"/>
              <a:gd name="T111" fmla="*/ 325 h 349"/>
              <a:gd name="T112" fmla="*/ 652 w 661"/>
              <a:gd name="T113" fmla="*/ 310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1" h="349">
                <a:moveTo>
                  <a:pt x="650" y="307"/>
                </a:moveTo>
                <a:lnTo>
                  <a:pt x="650" y="307"/>
                </a:lnTo>
                <a:lnTo>
                  <a:pt x="650" y="307"/>
                </a:lnTo>
                <a:lnTo>
                  <a:pt x="650" y="307"/>
                </a:lnTo>
                <a:lnTo>
                  <a:pt x="647" y="307"/>
                </a:lnTo>
                <a:lnTo>
                  <a:pt x="647" y="307"/>
                </a:lnTo>
                <a:lnTo>
                  <a:pt x="647" y="304"/>
                </a:lnTo>
                <a:lnTo>
                  <a:pt x="647" y="304"/>
                </a:lnTo>
                <a:lnTo>
                  <a:pt x="644" y="304"/>
                </a:lnTo>
                <a:lnTo>
                  <a:pt x="644" y="304"/>
                </a:lnTo>
                <a:lnTo>
                  <a:pt x="636" y="292"/>
                </a:lnTo>
                <a:lnTo>
                  <a:pt x="636" y="282"/>
                </a:lnTo>
                <a:lnTo>
                  <a:pt x="636" y="282"/>
                </a:lnTo>
                <a:lnTo>
                  <a:pt x="633" y="261"/>
                </a:lnTo>
                <a:lnTo>
                  <a:pt x="633" y="261"/>
                </a:lnTo>
                <a:lnTo>
                  <a:pt x="630" y="243"/>
                </a:lnTo>
                <a:lnTo>
                  <a:pt x="630" y="243"/>
                </a:lnTo>
                <a:lnTo>
                  <a:pt x="630" y="240"/>
                </a:lnTo>
                <a:lnTo>
                  <a:pt x="630" y="240"/>
                </a:lnTo>
                <a:lnTo>
                  <a:pt x="630" y="234"/>
                </a:lnTo>
                <a:lnTo>
                  <a:pt x="627" y="222"/>
                </a:lnTo>
                <a:lnTo>
                  <a:pt x="627" y="222"/>
                </a:lnTo>
                <a:lnTo>
                  <a:pt x="624" y="213"/>
                </a:lnTo>
                <a:lnTo>
                  <a:pt x="622" y="203"/>
                </a:lnTo>
                <a:lnTo>
                  <a:pt x="624" y="188"/>
                </a:lnTo>
                <a:lnTo>
                  <a:pt x="624" y="188"/>
                </a:lnTo>
                <a:lnTo>
                  <a:pt x="624" y="173"/>
                </a:lnTo>
                <a:lnTo>
                  <a:pt x="624" y="173"/>
                </a:lnTo>
                <a:lnTo>
                  <a:pt x="624" y="167"/>
                </a:lnTo>
                <a:lnTo>
                  <a:pt x="619" y="161"/>
                </a:lnTo>
                <a:lnTo>
                  <a:pt x="619" y="161"/>
                </a:lnTo>
                <a:lnTo>
                  <a:pt x="613" y="152"/>
                </a:lnTo>
                <a:lnTo>
                  <a:pt x="610" y="149"/>
                </a:lnTo>
                <a:lnTo>
                  <a:pt x="608" y="143"/>
                </a:lnTo>
                <a:lnTo>
                  <a:pt x="608" y="143"/>
                </a:lnTo>
                <a:lnTo>
                  <a:pt x="608" y="134"/>
                </a:lnTo>
                <a:lnTo>
                  <a:pt x="602" y="127"/>
                </a:lnTo>
                <a:lnTo>
                  <a:pt x="602" y="127"/>
                </a:lnTo>
                <a:lnTo>
                  <a:pt x="602" y="124"/>
                </a:lnTo>
                <a:lnTo>
                  <a:pt x="602" y="124"/>
                </a:lnTo>
                <a:lnTo>
                  <a:pt x="602" y="124"/>
                </a:lnTo>
                <a:lnTo>
                  <a:pt x="602" y="124"/>
                </a:lnTo>
                <a:lnTo>
                  <a:pt x="602" y="124"/>
                </a:lnTo>
                <a:lnTo>
                  <a:pt x="602" y="124"/>
                </a:lnTo>
                <a:lnTo>
                  <a:pt x="602" y="121"/>
                </a:lnTo>
                <a:lnTo>
                  <a:pt x="602" y="121"/>
                </a:lnTo>
                <a:lnTo>
                  <a:pt x="599" y="121"/>
                </a:lnTo>
                <a:lnTo>
                  <a:pt x="599" y="121"/>
                </a:lnTo>
                <a:lnTo>
                  <a:pt x="599" y="121"/>
                </a:lnTo>
                <a:lnTo>
                  <a:pt x="599" y="121"/>
                </a:lnTo>
                <a:lnTo>
                  <a:pt x="599" y="121"/>
                </a:lnTo>
                <a:lnTo>
                  <a:pt x="599" y="121"/>
                </a:lnTo>
                <a:lnTo>
                  <a:pt x="599" y="118"/>
                </a:lnTo>
                <a:lnTo>
                  <a:pt x="599" y="118"/>
                </a:lnTo>
                <a:lnTo>
                  <a:pt x="599" y="118"/>
                </a:lnTo>
                <a:lnTo>
                  <a:pt x="599" y="118"/>
                </a:lnTo>
                <a:lnTo>
                  <a:pt x="599" y="118"/>
                </a:lnTo>
                <a:lnTo>
                  <a:pt x="599" y="118"/>
                </a:lnTo>
                <a:lnTo>
                  <a:pt x="596" y="115"/>
                </a:lnTo>
                <a:lnTo>
                  <a:pt x="596" y="115"/>
                </a:lnTo>
                <a:lnTo>
                  <a:pt x="596" y="115"/>
                </a:lnTo>
                <a:lnTo>
                  <a:pt x="596" y="115"/>
                </a:lnTo>
                <a:lnTo>
                  <a:pt x="596" y="115"/>
                </a:lnTo>
                <a:lnTo>
                  <a:pt x="596" y="115"/>
                </a:lnTo>
                <a:lnTo>
                  <a:pt x="596" y="112"/>
                </a:lnTo>
                <a:lnTo>
                  <a:pt x="596" y="112"/>
                </a:lnTo>
                <a:lnTo>
                  <a:pt x="596" y="112"/>
                </a:lnTo>
                <a:lnTo>
                  <a:pt x="596" y="112"/>
                </a:lnTo>
                <a:lnTo>
                  <a:pt x="596" y="109"/>
                </a:lnTo>
                <a:lnTo>
                  <a:pt x="596" y="109"/>
                </a:lnTo>
                <a:lnTo>
                  <a:pt x="594" y="109"/>
                </a:lnTo>
                <a:lnTo>
                  <a:pt x="594" y="109"/>
                </a:lnTo>
                <a:lnTo>
                  <a:pt x="594" y="106"/>
                </a:lnTo>
                <a:lnTo>
                  <a:pt x="594" y="106"/>
                </a:lnTo>
                <a:lnTo>
                  <a:pt x="594" y="106"/>
                </a:lnTo>
                <a:lnTo>
                  <a:pt x="594" y="106"/>
                </a:lnTo>
                <a:lnTo>
                  <a:pt x="594" y="106"/>
                </a:lnTo>
                <a:lnTo>
                  <a:pt x="594" y="106"/>
                </a:lnTo>
                <a:lnTo>
                  <a:pt x="594" y="103"/>
                </a:lnTo>
                <a:lnTo>
                  <a:pt x="594" y="103"/>
                </a:lnTo>
                <a:lnTo>
                  <a:pt x="591" y="103"/>
                </a:lnTo>
                <a:lnTo>
                  <a:pt x="591" y="103"/>
                </a:lnTo>
                <a:lnTo>
                  <a:pt x="591" y="100"/>
                </a:lnTo>
                <a:lnTo>
                  <a:pt x="591" y="100"/>
                </a:lnTo>
                <a:lnTo>
                  <a:pt x="591" y="100"/>
                </a:lnTo>
                <a:lnTo>
                  <a:pt x="591" y="100"/>
                </a:lnTo>
                <a:lnTo>
                  <a:pt x="591" y="97"/>
                </a:lnTo>
                <a:lnTo>
                  <a:pt x="591" y="97"/>
                </a:lnTo>
                <a:lnTo>
                  <a:pt x="591" y="97"/>
                </a:lnTo>
                <a:lnTo>
                  <a:pt x="591" y="97"/>
                </a:lnTo>
                <a:lnTo>
                  <a:pt x="591" y="94"/>
                </a:lnTo>
                <a:lnTo>
                  <a:pt x="591" y="94"/>
                </a:lnTo>
                <a:lnTo>
                  <a:pt x="591" y="94"/>
                </a:lnTo>
                <a:lnTo>
                  <a:pt x="591" y="94"/>
                </a:lnTo>
                <a:lnTo>
                  <a:pt x="588" y="94"/>
                </a:lnTo>
                <a:lnTo>
                  <a:pt x="588" y="94"/>
                </a:lnTo>
                <a:lnTo>
                  <a:pt x="588" y="91"/>
                </a:lnTo>
                <a:lnTo>
                  <a:pt x="588" y="91"/>
                </a:lnTo>
                <a:lnTo>
                  <a:pt x="588" y="91"/>
                </a:lnTo>
                <a:lnTo>
                  <a:pt x="588" y="91"/>
                </a:lnTo>
                <a:lnTo>
                  <a:pt x="585" y="91"/>
                </a:lnTo>
                <a:lnTo>
                  <a:pt x="585" y="91"/>
                </a:lnTo>
                <a:lnTo>
                  <a:pt x="585" y="91"/>
                </a:lnTo>
                <a:lnTo>
                  <a:pt x="585" y="91"/>
                </a:lnTo>
                <a:lnTo>
                  <a:pt x="582" y="91"/>
                </a:lnTo>
                <a:lnTo>
                  <a:pt x="582" y="91"/>
                </a:lnTo>
                <a:lnTo>
                  <a:pt x="580" y="88"/>
                </a:lnTo>
                <a:lnTo>
                  <a:pt x="580" y="88"/>
                </a:lnTo>
                <a:lnTo>
                  <a:pt x="580" y="88"/>
                </a:lnTo>
                <a:lnTo>
                  <a:pt x="580" y="88"/>
                </a:lnTo>
                <a:lnTo>
                  <a:pt x="577" y="88"/>
                </a:lnTo>
                <a:lnTo>
                  <a:pt x="577" y="88"/>
                </a:lnTo>
                <a:lnTo>
                  <a:pt x="577" y="88"/>
                </a:lnTo>
                <a:lnTo>
                  <a:pt x="577" y="88"/>
                </a:lnTo>
                <a:lnTo>
                  <a:pt x="574" y="85"/>
                </a:lnTo>
                <a:lnTo>
                  <a:pt x="574" y="85"/>
                </a:lnTo>
                <a:lnTo>
                  <a:pt x="574" y="85"/>
                </a:lnTo>
                <a:lnTo>
                  <a:pt x="574" y="85"/>
                </a:lnTo>
                <a:lnTo>
                  <a:pt x="568" y="85"/>
                </a:lnTo>
                <a:lnTo>
                  <a:pt x="568" y="85"/>
                </a:lnTo>
                <a:lnTo>
                  <a:pt x="568" y="85"/>
                </a:lnTo>
                <a:lnTo>
                  <a:pt x="568" y="85"/>
                </a:lnTo>
                <a:lnTo>
                  <a:pt x="560" y="79"/>
                </a:lnTo>
                <a:lnTo>
                  <a:pt x="560" y="79"/>
                </a:lnTo>
                <a:lnTo>
                  <a:pt x="560" y="79"/>
                </a:lnTo>
                <a:lnTo>
                  <a:pt x="560" y="79"/>
                </a:lnTo>
                <a:lnTo>
                  <a:pt x="557" y="79"/>
                </a:lnTo>
                <a:lnTo>
                  <a:pt x="557" y="79"/>
                </a:lnTo>
                <a:lnTo>
                  <a:pt x="557" y="79"/>
                </a:lnTo>
                <a:lnTo>
                  <a:pt x="557" y="79"/>
                </a:lnTo>
                <a:lnTo>
                  <a:pt x="552" y="76"/>
                </a:lnTo>
                <a:lnTo>
                  <a:pt x="552" y="76"/>
                </a:lnTo>
                <a:lnTo>
                  <a:pt x="552" y="76"/>
                </a:lnTo>
                <a:lnTo>
                  <a:pt x="552" y="76"/>
                </a:lnTo>
                <a:lnTo>
                  <a:pt x="549" y="73"/>
                </a:lnTo>
                <a:lnTo>
                  <a:pt x="549" y="73"/>
                </a:lnTo>
                <a:lnTo>
                  <a:pt x="549" y="73"/>
                </a:lnTo>
                <a:lnTo>
                  <a:pt x="549" y="73"/>
                </a:lnTo>
                <a:lnTo>
                  <a:pt x="546" y="73"/>
                </a:lnTo>
                <a:lnTo>
                  <a:pt x="546" y="73"/>
                </a:lnTo>
                <a:lnTo>
                  <a:pt x="546" y="73"/>
                </a:lnTo>
                <a:lnTo>
                  <a:pt x="546" y="73"/>
                </a:lnTo>
                <a:lnTo>
                  <a:pt x="540" y="70"/>
                </a:lnTo>
                <a:lnTo>
                  <a:pt x="540" y="70"/>
                </a:lnTo>
                <a:lnTo>
                  <a:pt x="540" y="70"/>
                </a:lnTo>
                <a:lnTo>
                  <a:pt x="540" y="70"/>
                </a:lnTo>
                <a:lnTo>
                  <a:pt x="538" y="70"/>
                </a:lnTo>
                <a:lnTo>
                  <a:pt x="538" y="70"/>
                </a:lnTo>
                <a:lnTo>
                  <a:pt x="538" y="67"/>
                </a:lnTo>
                <a:lnTo>
                  <a:pt x="538" y="67"/>
                </a:lnTo>
                <a:lnTo>
                  <a:pt x="538" y="67"/>
                </a:lnTo>
                <a:lnTo>
                  <a:pt x="538" y="67"/>
                </a:lnTo>
                <a:lnTo>
                  <a:pt x="535" y="67"/>
                </a:lnTo>
                <a:lnTo>
                  <a:pt x="535" y="67"/>
                </a:lnTo>
                <a:lnTo>
                  <a:pt x="535" y="64"/>
                </a:lnTo>
                <a:lnTo>
                  <a:pt x="535" y="64"/>
                </a:lnTo>
                <a:lnTo>
                  <a:pt x="529" y="64"/>
                </a:lnTo>
                <a:lnTo>
                  <a:pt x="526" y="61"/>
                </a:lnTo>
                <a:lnTo>
                  <a:pt x="515" y="64"/>
                </a:lnTo>
                <a:lnTo>
                  <a:pt x="515" y="64"/>
                </a:lnTo>
                <a:lnTo>
                  <a:pt x="504" y="67"/>
                </a:lnTo>
                <a:lnTo>
                  <a:pt x="504" y="67"/>
                </a:lnTo>
                <a:lnTo>
                  <a:pt x="482" y="70"/>
                </a:lnTo>
                <a:lnTo>
                  <a:pt x="482" y="70"/>
                </a:lnTo>
                <a:lnTo>
                  <a:pt x="470" y="73"/>
                </a:lnTo>
                <a:lnTo>
                  <a:pt x="470" y="73"/>
                </a:lnTo>
                <a:lnTo>
                  <a:pt x="448" y="70"/>
                </a:lnTo>
                <a:lnTo>
                  <a:pt x="434" y="64"/>
                </a:lnTo>
                <a:lnTo>
                  <a:pt x="426" y="58"/>
                </a:lnTo>
                <a:lnTo>
                  <a:pt x="426" y="58"/>
                </a:lnTo>
                <a:lnTo>
                  <a:pt x="414" y="55"/>
                </a:lnTo>
                <a:lnTo>
                  <a:pt x="400" y="52"/>
                </a:lnTo>
                <a:lnTo>
                  <a:pt x="400" y="52"/>
                </a:lnTo>
                <a:lnTo>
                  <a:pt x="364" y="42"/>
                </a:lnTo>
                <a:lnTo>
                  <a:pt x="364" y="42"/>
                </a:lnTo>
                <a:lnTo>
                  <a:pt x="342" y="33"/>
                </a:lnTo>
                <a:lnTo>
                  <a:pt x="330" y="24"/>
                </a:lnTo>
                <a:lnTo>
                  <a:pt x="330" y="24"/>
                </a:lnTo>
                <a:lnTo>
                  <a:pt x="319" y="21"/>
                </a:lnTo>
                <a:lnTo>
                  <a:pt x="302" y="21"/>
                </a:lnTo>
                <a:lnTo>
                  <a:pt x="302" y="21"/>
                </a:lnTo>
                <a:lnTo>
                  <a:pt x="269" y="21"/>
                </a:lnTo>
                <a:lnTo>
                  <a:pt x="235" y="15"/>
                </a:lnTo>
                <a:lnTo>
                  <a:pt x="235" y="15"/>
                </a:lnTo>
                <a:lnTo>
                  <a:pt x="233" y="15"/>
                </a:lnTo>
                <a:lnTo>
                  <a:pt x="233" y="15"/>
                </a:lnTo>
                <a:lnTo>
                  <a:pt x="233" y="12"/>
                </a:lnTo>
                <a:lnTo>
                  <a:pt x="233" y="12"/>
                </a:lnTo>
                <a:lnTo>
                  <a:pt x="233" y="12"/>
                </a:lnTo>
                <a:lnTo>
                  <a:pt x="233" y="12"/>
                </a:lnTo>
                <a:lnTo>
                  <a:pt x="230" y="12"/>
                </a:lnTo>
                <a:lnTo>
                  <a:pt x="230" y="12"/>
                </a:lnTo>
                <a:lnTo>
                  <a:pt x="230" y="12"/>
                </a:lnTo>
                <a:lnTo>
                  <a:pt x="230" y="12"/>
                </a:lnTo>
                <a:lnTo>
                  <a:pt x="227" y="12"/>
                </a:lnTo>
                <a:lnTo>
                  <a:pt x="227" y="12"/>
                </a:lnTo>
                <a:lnTo>
                  <a:pt x="227" y="12"/>
                </a:lnTo>
                <a:lnTo>
                  <a:pt x="227" y="12"/>
                </a:lnTo>
                <a:lnTo>
                  <a:pt x="224" y="12"/>
                </a:lnTo>
                <a:lnTo>
                  <a:pt x="224" y="12"/>
                </a:lnTo>
                <a:lnTo>
                  <a:pt x="224" y="12"/>
                </a:lnTo>
                <a:lnTo>
                  <a:pt x="224" y="12"/>
                </a:lnTo>
                <a:lnTo>
                  <a:pt x="224" y="12"/>
                </a:lnTo>
                <a:lnTo>
                  <a:pt x="224" y="12"/>
                </a:lnTo>
                <a:lnTo>
                  <a:pt x="221" y="12"/>
                </a:lnTo>
                <a:lnTo>
                  <a:pt x="221" y="12"/>
                </a:lnTo>
                <a:lnTo>
                  <a:pt x="221" y="12"/>
                </a:lnTo>
                <a:lnTo>
                  <a:pt x="221" y="12"/>
                </a:lnTo>
                <a:lnTo>
                  <a:pt x="219" y="12"/>
                </a:lnTo>
                <a:lnTo>
                  <a:pt x="219" y="12"/>
                </a:lnTo>
                <a:lnTo>
                  <a:pt x="219" y="12"/>
                </a:lnTo>
                <a:lnTo>
                  <a:pt x="219" y="12"/>
                </a:lnTo>
                <a:lnTo>
                  <a:pt x="216" y="12"/>
                </a:lnTo>
                <a:lnTo>
                  <a:pt x="216" y="12"/>
                </a:lnTo>
                <a:lnTo>
                  <a:pt x="213" y="9"/>
                </a:lnTo>
                <a:lnTo>
                  <a:pt x="213" y="9"/>
                </a:lnTo>
                <a:lnTo>
                  <a:pt x="213" y="9"/>
                </a:lnTo>
                <a:lnTo>
                  <a:pt x="213" y="9"/>
                </a:lnTo>
                <a:lnTo>
                  <a:pt x="210" y="9"/>
                </a:lnTo>
                <a:lnTo>
                  <a:pt x="210" y="9"/>
                </a:lnTo>
                <a:lnTo>
                  <a:pt x="207" y="9"/>
                </a:lnTo>
                <a:lnTo>
                  <a:pt x="207" y="9"/>
                </a:lnTo>
                <a:lnTo>
                  <a:pt x="207" y="9"/>
                </a:lnTo>
                <a:lnTo>
                  <a:pt x="207" y="9"/>
                </a:lnTo>
                <a:lnTo>
                  <a:pt x="205" y="9"/>
                </a:lnTo>
                <a:lnTo>
                  <a:pt x="205" y="9"/>
                </a:lnTo>
                <a:lnTo>
                  <a:pt x="202" y="9"/>
                </a:lnTo>
                <a:lnTo>
                  <a:pt x="202" y="9"/>
                </a:lnTo>
                <a:lnTo>
                  <a:pt x="202" y="9"/>
                </a:lnTo>
                <a:lnTo>
                  <a:pt x="202" y="9"/>
                </a:lnTo>
                <a:lnTo>
                  <a:pt x="199" y="9"/>
                </a:lnTo>
                <a:lnTo>
                  <a:pt x="199" y="9"/>
                </a:lnTo>
                <a:lnTo>
                  <a:pt x="196" y="9"/>
                </a:lnTo>
                <a:lnTo>
                  <a:pt x="196" y="9"/>
                </a:lnTo>
                <a:lnTo>
                  <a:pt x="196" y="9"/>
                </a:lnTo>
                <a:lnTo>
                  <a:pt x="196" y="9"/>
                </a:lnTo>
                <a:lnTo>
                  <a:pt x="193" y="9"/>
                </a:lnTo>
                <a:lnTo>
                  <a:pt x="193" y="9"/>
                </a:lnTo>
                <a:lnTo>
                  <a:pt x="191" y="9"/>
                </a:lnTo>
                <a:lnTo>
                  <a:pt x="191" y="9"/>
                </a:lnTo>
                <a:lnTo>
                  <a:pt x="191" y="9"/>
                </a:lnTo>
                <a:lnTo>
                  <a:pt x="191" y="9"/>
                </a:lnTo>
                <a:lnTo>
                  <a:pt x="188" y="9"/>
                </a:lnTo>
                <a:lnTo>
                  <a:pt x="188" y="9"/>
                </a:lnTo>
                <a:lnTo>
                  <a:pt x="185" y="9"/>
                </a:lnTo>
                <a:lnTo>
                  <a:pt x="185" y="9"/>
                </a:lnTo>
                <a:lnTo>
                  <a:pt x="185" y="9"/>
                </a:lnTo>
                <a:lnTo>
                  <a:pt x="185" y="9"/>
                </a:lnTo>
                <a:lnTo>
                  <a:pt x="182" y="6"/>
                </a:lnTo>
                <a:lnTo>
                  <a:pt x="182" y="6"/>
                </a:lnTo>
                <a:lnTo>
                  <a:pt x="179" y="6"/>
                </a:lnTo>
                <a:lnTo>
                  <a:pt x="179" y="6"/>
                </a:lnTo>
                <a:lnTo>
                  <a:pt x="177" y="6"/>
                </a:lnTo>
                <a:lnTo>
                  <a:pt x="177" y="6"/>
                </a:lnTo>
                <a:lnTo>
                  <a:pt x="177" y="6"/>
                </a:lnTo>
                <a:lnTo>
                  <a:pt x="177" y="6"/>
                </a:lnTo>
                <a:lnTo>
                  <a:pt x="168" y="6"/>
                </a:lnTo>
                <a:lnTo>
                  <a:pt x="168" y="6"/>
                </a:lnTo>
                <a:lnTo>
                  <a:pt x="165" y="6"/>
                </a:lnTo>
                <a:lnTo>
                  <a:pt x="165" y="6"/>
                </a:lnTo>
                <a:lnTo>
                  <a:pt x="163" y="6"/>
                </a:lnTo>
                <a:lnTo>
                  <a:pt x="163" y="6"/>
                </a:lnTo>
                <a:lnTo>
                  <a:pt x="163" y="6"/>
                </a:lnTo>
                <a:lnTo>
                  <a:pt x="163" y="6"/>
                </a:lnTo>
                <a:lnTo>
                  <a:pt x="160" y="6"/>
                </a:lnTo>
                <a:lnTo>
                  <a:pt x="160" y="6"/>
                </a:lnTo>
                <a:lnTo>
                  <a:pt x="157" y="6"/>
                </a:lnTo>
                <a:lnTo>
                  <a:pt x="157" y="6"/>
                </a:lnTo>
                <a:lnTo>
                  <a:pt x="154" y="6"/>
                </a:lnTo>
                <a:lnTo>
                  <a:pt x="154" y="6"/>
                </a:lnTo>
                <a:lnTo>
                  <a:pt x="154" y="6"/>
                </a:lnTo>
                <a:lnTo>
                  <a:pt x="154" y="6"/>
                </a:lnTo>
                <a:lnTo>
                  <a:pt x="151" y="6"/>
                </a:lnTo>
                <a:lnTo>
                  <a:pt x="151" y="6"/>
                </a:lnTo>
                <a:lnTo>
                  <a:pt x="149" y="6"/>
                </a:lnTo>
                <a:lnTo>
                  <a:pt x="149" y="6"/>
                </a:lnTo>
                <a:lnTo>
                  <a:pt x="146" y="6"/>
                </a:lnTo>
                <a:lnTo>
                  <a:pt x="146" y="6"/>
                </a:lnTo>
                <a:lnTo>
                  <a:pt x="143" y="6"/>
                </a:lnTo>
                <a:lnTo>
                  <a:pt x="143" y="6"/>
                </a:lnTo>
                <a:lnTo>
                  <a:pt x="140" y="6"/>
                </a:lnTo>
                <a:lnTo>
                  <a:pt x="140" y="6"/>
                </a:lnTo>
                <a:lnTo>
                  <a:pt x="140" y="6"/>
                </a:lnTo>
                <a:lnTo>
                  <a:pt x="140" y="6"/>
                </a:lnTo>
                <a:lnTo>
                  <a:pt x="135" y="6"/>
                </a:lnTo>
                <a:lnTo>
                  <a:pt x="135" y="6"/>
                </a:lnTo>
                <a:lnTo>
                  <a:pt x="135" y="6"/>
                </a:lnTo>
                <a:lnTo>
                  <a:pt x="135" y="6"/>
                </a:lnTo>
                <a:lnTo>
                  <a:pt x="112" y="3"/>
                </a:lnTo>
                <a:lnTo>
                  <a:pt x="112" y="3"/>
                </a:lnTo>
                <a:lnTo>
                  <a:pt x="112" y="3"/>
                </a:lnTo>
                <a:lnTo>
                  <a:pt x="112" y="3"/>
                </a:lnTo>
                <a:lnTo>
                  <a:pt x="107" y="3"/>
                </a:lnTo>
                <a:lnTo>
                  <a:pt x="107" y="3"/>
                </a:lnTo>
                <a:lnTo>
                  <a:pt x="107" y="3"/>
                </a:lnTo>
                <a:lnTo>
                  <a:pt x="107" y="3"/>
                </a:lnTo>
                <a:lnTo>
                  <a:pt x="23" y="0"/>
                </a:lnTo>
                <a:lnTo>
                  <a:pt x="23" y="0"/>
                </a:lnTo>
                <a:lnTo>
                  <a:pt x="23" y="6"/>
                </a:lnTo>
                <a:lnTo>
                  <a:pt x="23" y="6"/>
                </a:lnTo>
                <a:lnTo>
                  <a:pt x="20" y="15"/>
                </a:lnTo>
                <a:lnTo>
                  <a:pt x="20" y="15"/>
                </a:lnTo>
                <a:lnTo>
                  <a:pt x="20" y="24"/>
                </a:lnTo>
                <a:lnTo>
                  <a:pt x="20" y="24"/>
                </a:lnTo>
                <a:lnTo>
                  <a:pt x="20" y="33"/>
                </a:lnTo>
                <a:lnTo>
                  <a:pt x="20" y="33"/>
                </a:lnTo>
                <a:lnTo>
                  <a:pt x="20" y="36"/>
                </a:lnTo>
                <a:lnTo>
                  <a:pt x="20" y="36"/>
                </a:lnTo>
                <a:lnTo>
                  <a:pt x="17" y="52"/>
                </a:lnTo>
                <a:lnTo>
                  <a:pt x="17" y="52"/>
                </a:lnTo>
                <a:lnTo>
                  <a:pt x="17" y="52"/>
                </a:lnTo>
                <a:lnTo>
                  <a:pt x="17" y="52"/>
                </a:lnTo>
                <a:lnTo>
                  <a:pt x="14" y="67"/>
                </a:lnTo>
                <a:lnTo>
                  <a:pt x="14" y="67"/>
                </a:lnTo>
                <a:lnTo>
                  <a:pt x="14" y="67"/>
                </a:lnTo>
                <a:lnTo>
                  <a:pt x="14" y="67"/>
                </a:lnTo>
                <a:lnTo>
                  <a:pt x="11" y="103"/>
                </a:lnTo>
                <a:lnTo>
                  <a:pt x="11" y="103"/>
                </a:lnTo>
                <a:lnTo>
                  <a:pt x="11" y="109"/>
                </a:lnTo>
                <a:lnTo>
                  <a:pt x="11" y="109"/>
                </a:lnTo>
                <a:lnTo>
                  <a:pt x="11" y="115"/>
                </a:lnTo>
                <a:lnTo>
                  <a:pt x="11" y="115"/>
                </a:lnTo>
                <a:lnTo>
                  <a:pt x="9" y="124"/>
                </a:lnTo>
                <a:lnTo>
                  <a:pt x="9" y="124"/>
                </a:lnTo>
                <a:lnTo>
                  <a:pt x="9" y="127"/>
                </a:lnTo>
                <a:lnTo>
                  <a:pt x="9" y="127"/>
                </a:lnTo>
                <a:lnTo>
                  <a:pt x="9" y="137"/>
                </a:lnTo>
                <a:lnTo>
                  <a:pt x="9" y="137"/>
                </a:lnTo>
                <a:lnTo>
                  <a:pt x="9" y="140"/>
                </a:lnTo>
                <a:lnTo>
                  <a:pt x="9" y="140"/>
                </a:lnTo>
                <a:lnTo>
                  <a:pt x="6" y="149"/>
                </a:lnTo>
                <a:lnTo>
                  <a:pt x="6" y="149"/>
                </a:lnTo>
                <a:lnTo>
                  <a:pt x="6" y="155"/>
                </a:lnTo>
                <a:lnTo>
                  <a:pt x="6" y="155"/>
                </a:lnTo>
                <a:lnTo>
                  <a:pt x="6" y="161"/>
                </a:lnTo>
                <a:lnTo>
                  <a:pt x="6" y="161"/>
                </a:lnTo>
                <a:lnTo>
                  <a:pt x="6" y="164"/>
                </a:lnTo>
                <a:lnTo>
                  <a:pt x="6" y="164"/>
                </a:lnTo>
                <a:lnTo>
                  <a:pt x="3" y="173"/>
                </a:lnTo>
                <a:lnTo>
                  <a:pt x="3" y="173"/>
                </a:lnTo>
                <a:lnTo>
                  <a:pt x="3" y="176"/>
                </a:lnTo>
                <a:lnTo>
                  <a:pt x="3" y="176"/>
                </a:lnTo>
                <a:lnTo>
                  <a:pt x="3" y="185"/>
                </a:lnTo>
                <a:lnTo>
                  <a:pt x="3" y="185"/>
                </a:lnTo>
                <a:lnTo>
                  <a:pt x="3" y="185"/>
                </a:lnTo>
                <a:lnTo>
                  <a:pt x="3" y="185"/>
                </a:lnTo>
                <a:lnTo>
                  <a:pt x="3" y="194"/>
                </a:lnTo>
                <a:lnTo>
                  <a:pt x="3" y="194"/>
                </a:lnTo>
                <a:lnTo>
                  <a:pt x="3" y="197"/>
                </a:lnTo>
                <a:lnTo>
                  <a:pt x="3" y="197"/>
                </a:lnTo>
                <a:lnTo>
                  <a:pt x="0" y="210"/>
                </a:lnTo>
                <a:lnTo>
                  <a:pt x="0" y="210"/>
                </a:lnTo>
                <a:lnTo>
                  <a:pt x="6" y="210"/>
                </a:lnTo>
                <a:lnTo>
                  <a:pt x="6" y="210"/>
                </a:lnTo>
                <a:lnTo>
                  <a:pt x="17" y="213"/>
                </a:lnTo>
                <a:lnTo>
                  <a:pt x="17" y="213"/>
                </a:lnTo>
                <a:lnTo>
                  <a:pt x="25" y="213"/>
                </a:lnTo>
                <a:lnTo>
                  <a:pt x="25" y="213"/>
                </a:lnTo>
                <a:lnTo>
                  <a:pt x="37" y="216"/>
                </a:lnTo>
                <a:lnTo>
                  <a:pt x="37" y="216"/>
                </a:lnTo>
                <a:lnTo>
                  <a:pt x="45" y="216"/>
                </a:lnTo>
                <a:lnTo>
                  <a:pt x="45" y="216"/>
                </a:lnTo>
                <a:lnTo>
                  <a:pt x="56" y="219"/>
                </a:lnTo>
                <a:lnTo>
                  <a:pt x="56" y="219"/>
                </a:lnTo>
                <a:lnTo>
                  <a:pt x="65" y="219"/>
                </a:lnTo>
                <a:lnTo>
                  <a:pt x="65" y="219"/>
                </a:lnTo>
                <a:lnTo>
                  <a:pt x="76" y="219"/>
                </a:lnTo>
                <a:lnTo>
                  <a:pt x="76" y="219"/>
                </a:lnTo>
                <a:lnTo>
                  <a:pt x="84" y="222"/>
                </a:lnTo>
                <a:lnTo>
                  <a:pt x="84" y="222"/>
                </a:lnTo>
                <a:lnTo>
                  <a:pt x="95" y="222"/>
                </a:lnTo>
                <a:lnTo>
                  <a:pt x="95" y="222"/>
                </a:lnTo>
                <a:lnTo>
                  <a:pt x="104" y="225"/>
                </a:lnTo>
                <a:lnTo>
                  <a:pt x="104" y="225"/>
                </a:lnTo>
                <a:lnTo>
                  <a:pt x="115" y="225"/>
                </a:lnTo>
                <a:lnTo>
                  <a:pt x="115" y="225"/>
                </a:lnTo>
                <a:lnTo>
                  <a:pt x="123" y="228"/>
                </a:lnTo>
                <a:lnTo>
                  <a:pt x="123" y="228"/>
                </a:lnTo>
                <a:lnTo>
                  <a:pt x="132" y="228"/>
                </a:lnTo>
                <a:lnTo>
                  <a:pt x="132" y="228"/>
                </a:lnTo>
                <a:lnTo>
                  <a:pt x="151" y="231"/>
                </a:lnTo>
                <a:lnTo>
                  <a:pt x="151" y="231"/>
                </a:lnTo>
                <a:lnTo>
                  <a:pt x="154" y="234"/>
                </a:lnTo>
                <a:lnTo>
                  <a:pt x="157" y="237"/>
                </a:lnTo>
                <a:lnTo>
                  <a:pt x="157" y="237"/>
                </a:lnTo>
                <a:lnTo>
                  <a:pt x="149" y="325"/>
                </a:lnTo>
                <a:lnTo>
                  <a:pt x="473" y="340"/>
                </a:lnTo>
                <a:lnTo>
                  <a:pt x="661" y="349"/>
                </a:lnTo>
                <a:lnTo>
                  <a:pt x="661" y="337"/>
                </a:lnTo>
                <a:lnTo>
                  <a:pt x="655" y="331"/>
                </a:lnTo>
                <a:lnTo>
                  <a:pt x="655" y="331"/>
                </a:lnTo>
                <a:lnTo>
                  <a:pt x="652" y="325"/>
                </a:lnTo>
                <a:lnTo>
                  <a:pt x="650" y="316"/>
                </a:lnTo>
                <a:lnTo>
                  <a:pt x="650" y="316"/>
                </a:lnTo>
                <a:lnTo>
                  <a:pt x="650" y="313"/>
                </a:lnTo>
                <a:lnTo>
                  <a:pt x="650" y="313"/>
                </a:lnTo>
                <a:lnTo>
                  <a:pt x="650" y="313"/>
                </a:lnTo>
                <a:lnTo>
                  <a:pt x="652" y="310"/>
                </a:lnTo>
                <a:lnTo>
                  <a:pt x="652" y="310"/>
                </a:lnTo>
                <a:lnTo>
                  <a:pt x="652" y="310"/>
                </a:lnTo>
                <a:lnTo>
                  <a:pt x="652" y="310"/>
                </a:lnTo>
                <a:lnTo>
                  <a:pt x="650" y="310"/>
                </a:lnTo>
                <a:lnTo>
                  <a:pt x="650" y="310"/>
                </a:lnTo>
                <a:lnTo>
                  <a:pt x="650" y="307"/>
                </a:lnTo>
                <a:lnTo>
                  <a:pt x="650" y="307"/>
                </a:lnTo>
                <a:close/>
              </a:path>
            </a:pathLst>
          </a:custGeom>
          <a:solidFill>
            <a:srgbClr val="015873">
              <a:alpha val="50196"/>
            </a:srgb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33">
            <a:extLst>
              <a:ext uri="{FF2B5EF4-FFF2-40B4-BE49-F238E27FC236}">
                <a16:creationId xmlns:a16="http://schemas.microsoft.com/office/drawing/2014/main" id="{38847502-3686-FCDE-8CE7-385727080D4F}"/>
              </a:ext>
            </a:extLst>
          </p:cNvPr>
          <p:cNvSpPr>
            <a:spLocks/>
          </p:cNvSpPr>
          <p:nvPr/>
        </p:nvSpPr>
        <p:spPr bwMode="auto">
          <a:xfrm>
            <a:off x="2783900" y="3752915"/>
            <a:ext cx="1432852" cy="1477883"/>
          </a:xfrm>
          <a:custGeom>
            <a:avLst/>
            <a:gdLst>
              <a:gd name="T0" fmla="*/ 1058 w 1117"/>
              <a:gd name="T1" fmla="*/ 374 h 1215"/>
              <a:gd name="T2" fmla="*/ 1052 w 1117"/>
              <a:gd name="T3" fmla="*/ 368 h 1215"/>
              <a:gd name="T4" fmla="*/ 1027 w 1117"/>
              <a:gd name="T5" fmla="*/ 358 h 1215"/>
              <a:gd name="T6" fmla="*/ 955 w 1117"/>
              <a:gd name="T7" fmla="*/ 328 h 1215"/>
              <a:gd name="T8" fmla="*/ 876 w 1117"/>
              <a:gd name="T9" fmla="*/ 331 h 1215"/>
              <a:gd name="T10" fmla="*/ 845 w 1117"/>
              <a:gd name="T11" fmla="*/ 319 h 1215"/>
              <a:gd name="T12" fmla="*/ 817 w 1117"/>
              <a:gd name="T13" fmla="*/ 322 h 1215"/>
              <a:gd name="T14" fmla="*/ 761 w 1117"/>
              <a:gd name="T15" fmla="*/ 328 h 1215"/>
              <a:gd name="T16" fmla="*/ 700 w 1117"/>
              <a:gd name="T17" fmla="*/ 298 h 1215"/>
              <a:gd name="T18" fmla="*/ 641 w 1117"/>
              <a:gd name="T19" fmla="*/ 267 h 1215"/>
              <a:gd name="T20" fmla="*/ 610 w 1117"/>
              <a:gd name="T21" fmla="*/ 255 h 1215"/>
              <a:gd name="T22" fmla="*/ 551 w 1117"/>
              <a:gd name="T23" fmla="*/ 231 h 1215"/>
              <a:gd name="T24" fmla="*/ 277 w 1117"/>
              <a:gd name="T25" fmla="*/ 477 h 1215"/>
              <a:gd name="T26" fmla="*/ 0 w 1117"/>
              <a:gd name="T27" fmla="*/ 501 h 1215"/>
              <a:gd name="T28" fmla="*/ 31 w 1117"/>
              <a:gd name="T29" fmla="*/ 532 h 1215"/>
              <a:gd name="T30" fmla="*/ 65 w 1117"/>
              <a:gd name="T31" fmla="*/ 586 h 1215"/>
              <a:gd name="T32" fmla="*/ 120 w 1117"/>
              <a:gd name="T33" fmla="*/ 626 h 1215"/>
              <a:gd name="T34" fmla="*/ 140 w 1117"/>
              <a:gd name="T35" fmla="*/ 735 h 1215"/>
              <a:gd name="T36" fmla="*/ 182 w 1117"/>
              <a:gd name="T37" fmla="*/ 781 h 1215"/>
              <a:gd name="T38" fmla="*/ 249 w 1117"/>
              <a:gd name="T39" fmla="*/ 835 h 1215"/>
              <a:gd name="T40" fmla="*/ 286 w 1117"/>
              <a:gd name="T41" fmla="*/ 811 h 1215"/>
              <a:gd name="T42" fmla="*/ 291 w 1117"/>
              <a:gd name="T43" fmla="*/ 778 h 1215"/>
              <a:gd name="T44" fmla="*/ 347 w 1117"/>
              <a:gd name="T45" fmla="*/ 744 h 1215"/>
              <a:gd name="T46" fmla="*/ 389 w 1117"/>
              <a:gd name="T47" fmla="*/ 753 h 1215"/>
              <a:gd name="T48" fmla="*/ 484 w 1117"/>
              <a:gd name="T49" fmla="*/ 848 h 1215"/>
              <a:gd name="T50" fmla="*/ 521 w 1117"/>
              <a:gd name="T51" fmla="*/ 930 h 1215"/>
              <a:gd name="T52" fmla="*/ 543 w 1117"/>
              <a:gd name="T53" fmla="*/ 975 h 1215"/>
              <a:gd name="T54" fmla="*/ 582 w 1117"/>
              <a:gd name="T55" fmla="*/ 1036 h 1215"/>
              <a:gd name="T56" fmla="*/ 596 w 1117"/>
              <a:gd name="T57" fmla="*/ 1088 h 1215"/>
              <a:gd name="T58" fmla="*/ 613 w 1117"/>
              <a:gd name="T59" fmla="*/ 1145 h 1215"/>
              <a:gd name="T60" fmla="*/ 672 w 1117"/>
              <a:gd name="T61" fmla="*/ 1182 h 1215"/>
              <a:gd name="T62" fmla="*/ 750 w 1117"/>
              <a:gd name="T63" fmla="*/ 1203 h 1215"/>
              <a:gd name="T64" fmla="*/ 767 w 1117"/>
              <a:gd name="T65" fmla="*/ 1200 h 1215"/>
              <a:gd name="T66" fmla="*/ 747 w 1117"/>
              <a:gd name="T67" fmla="*/ 1133 h 1215"/>
              <a:gd name="T68" fmla="*/ 733 w 1117"/>
              <a:gd name="T69" fmla="*/ 1066 h 1215"/>
              <a:gd name="T70" fmla="*/ 756 w 1117"/>
              <a:gd name="T71" fmla="*/ 1045 h 1215"/>
              <a:gd name="T72" fmla="*/ 775 w 1117"/>
              <a:gd name="T73" fmla="*/ 1000 h 1215"/>
              <a:gd name="T74" fmla="*/ 831 w 1117"/>
              <a:gd name="T75" fmla="*/ 951 h 1215"/>
              <a:gd name="T76" fmla="*/ 843 w 1117"/>
              <a:gd name="T77" fmla="*/ 911 h 1215"/>
              <a:gd name="T78" fmla="*/ 873 w 1117"/>
              <a:gd name="T79" fmla="*/ 908 h 1215"/>
              <a:gd name="T80" fmla="*/ 907 w 1117"/>
              <a:gd name="T81" fmla="*/ 893 h 1215"/>
              <a:gd name="T82" fmla="*/ 949 w 1117"/>
              <a:gd name="T83" fmla="*/ 866 h 1215"/>
              <a:gd name="T84" fmla="*/ 991 w 1117"/>
              <a:gd name="T85" fmla="*/ 829 h 1215"/>
              <a:gd name="T86" fmla="*/ 988 w 1117"/>
              <a:gd name="T87" fmla="*/ 796 h 1215"/>
              <a:gd name="T88" fmla="*/ 1013 w 1117"/>
              <a:gd name="T89" fmla="*/ 805 h 1215"/>
              <a:gd name="T90" fmla="*/ 1033 w 1117"/>
              <a:gd name="T91" fmla="*/ 811 h 1215"/>
              <a:gd name="T92" fmla="*/ 1075 w 1117"/>
              <a:gd name="T93" fmla="*/ 784 h 1215"/>
              <a:gd name="T94" fmla="*/ 1092 w 1117"/>
              <a:gd name="T95" fmla="*/ 778 h 1215"/>
              <a:gd name="T96" fmla="*/ 1094 w 1117"/>
              <a:gd name="T97" fmla="*/ 775 h 1215"/>
              <a:gd name="T98" fmla="*/ 1094 w 1117"/>
              <a:gd name="T99" fmla="*/ 769 h 1215"/>
              <a:gd name="T100" fmla="*/ 1094 w 1117"/>
              <a:gd name="T101" fmla="*/ 766 h 1215"/>
              <a:gd name="T102" fmla="*/ 1094 w 1117"/>
              <a:gd name="T103" fmla="*/ 729 h 1215"/>
              <a:gd name="T104" fmla="*/ 1103 w 1117"/>
              <a:gd name="T105" fmla="*/ 690 h 1215"/>
              <a:gd name="T106" fmla="*/ 1106 w 1117"/>
              <a:gd name="T107" fmla="*/ 638 h 1215"/>
              <a:gd name="T108" fmla="*/ 1089 w 1117"/>
              <a:gd name="T109" fmla="*/ 602 h 1215"/>
              <a:gd name="T110" fmla="*/ 1075 w 1117"/>
              <a:gd name="T111" fmla="*/ 568 h 1215"/>
              <a:gd name="T112" fmla="*/ 1058 w 1117"/>
              <a:gd name="T113" fmla="*/ 513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17" h="1215">
                <a:moveTo>
                  <a:pt x="1058" y="374"/>
                </a:moveTo>
                <a:lnTo>
                  <a:pt x="1058" y="374"/>
                </a:lnTo>
                <a:lnTo>
                  <a:pt x="1058" y="374"/>
                </a:lnTo>
                <a:lnTo>
                  <a:pt x="1058" y="374"/>
                </a:lnTo>
                <a:lnTo>
                  <a:pt x="1058" y="374"/>
                </a:lnTo>
                <a:lnTo>
                  <a:pt x="1058" y="374"/>
                </a:lnTo>
                <a:lnTo>
                  <a:pt x="1058" y="374"/>
                </a:lnTo>
                <a:lnTo>
                  <a:pt x="1058" y="374"/>
                </a:lnTo>
                <a:lnTo>
                  <a:pt x="1058" y="374"/>
                </a:lnTo>
                <a:lnTo>
                  <a:pt x="1058" y="374"/>
                </a:lnTo>
                <a:lnTo>
                  <a:pt x="1058" y="374"/>
                </a:lnTo>
                <a:lnTo>
                  <a:pt x="1055" y="368"/>
                </a:lnTo>
                <a:lnTo>
                  <a:pt x="1055" y="368"/>
                </a:lnTo>
                <a:lnTo>
                  <a:pt x="1052" y="368"/>
                </a:lnTo>
                <a:lnTo>
                  <a:pt x="1052" y="368"/>
                </a:lnTo>
                <a:lnTo>
                  <a:pt x="1044" y="368"/>
                </a:lnTo>
                <a:lnTo>
                  <a:pt x="1041" y="365"/>
                </a:lnTo>
                <a:lnTo>
                  <a:pt x="1030" y="352"/>
                </a:lnTo>
                <a:lnTo>
                  <a:pt x="1030" y="352"/>
                </a:lnTo>
                <a:lnTo>
                  <a:pt x="1030" y="355"/>
                </a:lnTo>
                <a:lnTo>
                  <a:pt x="1027" y="358"/>
                </a:lnTo>
                <a:lnTo>
                  <a:pt x="1027" y="358"/>
                </a:lnTo>
                <a:lnTo>
                  <a:pt x="1008" y="355"/>
                </a:lnTo>
                <a:lnTo>
                  <a:pt x="994" y="349"/>
                </a:lnTo>
                <a:lnTo>
                  <a:pt x="980" y="343"/>
                </a:lnTo>
                <a:lnTo>
                  <a:pt x="980" y="343"/>
                </a:lnTo>
                <a:lnTo>
                  <a:pt x="969" y="334"/>
                </a:lnTo>
                <a:lnTo>
                  <a:pt x="955" y="328"/>
                </a:lnTo>
                <a:lnTo>
                  <a:pt x="941" y="322"/>
                </a:lnTo>
                <a:lnTo>
                  <a:pt x="929" y="322"/>
                </a:lnTo>
                <a:lnTo>
                  <a:pt x="929" y="322"/>
                </a:lnTo>
                <a:lnTo>
                  <a:pt x="904" y="325"/>
                </a:lnTo>
                <a:lnTo>
                  <a:pt x="882" y="334"/>
                </a:lnTo>
                <a:lnTo>
                  <a:pt x="882" y="334"/>
                </a:lnTo>
                <a:lnTo>
                  <a:pt x="876" y="331"/>
                </a:lnTo>
                <a:lnTo>
                  <a:pt x="859" y="319"/>
                </a:lnTo>
                <a:lnTo>
                  <a:pt x="859" y="319"/>
                </a:lnTo>
                <a:lnTo>
                  <a:pt x="851" y="319"/>
                </a:lnTo>
                <a:lnTo>
                  <a:pt x="851" y="319"/>
                </a:lnTo>
                <a:lnTo>
                  <a:pt x="848" y="319"/>
                </a:lnTo>
                <a:lnTo>
                  <a:pt x="845" y="319"/>
                </a:lnTo>
                <a:lnTo>
                  <a:pt x="845" y="319"/>
                </a:lnTo>
                <a:lnTo>
                  <a:pt x="843" y="319"/>
                </a:lnTo>
                <a:lnTo>
                  <a:pt x="843" y="316"/>
                </a:lnTo>
                <a:lnTo>
                  <a:pt x="843" y="316"/>
                </a:lnTo>
                <a:lnTo>
                  <a:pt x="831" y="316"/>
                </a:lnTo>
                <a:lnTo>
                  <a:pt x="831" y="316"/>
                </a:lnTo>
                <a:lnTo>
                  <a:pt x="817" y="322"/>
                </a:lnTo>
                <a:lnTo>
                  <a:pt x="817" y="322"/>
                </a:lnTo>
                <a:lnTo>
                  <a:pt x="809" y="322"/>
                </a:lnTo>
                <a:lnTo>
                  <a:pt x="803" y="328"/>
                </a:lnTo>
                <a:lnTo>
                  <a:pt x="803" y="328"/>
                </a:lnTo>
                <a:lnTo>
                  <a:pt x="795" y="334"/>
                </a:lnTo>
                <a:lnTo>
                  <a:pt x="784" y="334"/>
                </a:lnTo>
                <a:lnTo>
                  <a:pt x="761" y="328"/>
                </a:lnTo>
                <a:lnTo>
                  <a:pt x="761" y="328"/>
                </a:lnTo>
                <a:lnTo>
                  <a:pt x="756" y="325"/>
                </a:lnTo>
                <a:lnTo>
                  <a:pt x="756" y="325"/>
                </a:lnTo>
                <a:lnTo>
                  <a:pt x="745" y="319"/>
                </a:lnTo>
                <a:lnTo>
                  <a:pt x="728" y="304"/>
                </a:lnTo>
                <a:lnTo>
                  <a:pt x="708" y="286"/>
                </a:lnTo>
                <a:lnTo>
                  <a:pt x="700" y="298"/>
                </a:lnTo>
                <a:lnTo>
                  <a:pt x="700" y="298"/>
                </a:lnTo>
                <a:lnTo>
                  <a:pt x="697" y="298"/>
                </a:lnTo>
                <a:lnTo>
                  <a:pt x="694" y="298"/>
                </a:lnTo>
                <a:lnTo>
                  <a:pt x="683" y="292"/>
                </a:lnTo>
                <a:lnTo>
                  <a:pt x="652" y="279"/>
                </a:lnTo>
                <a:lnTo>
                  <a:pt x="652" y="279"/>
                </a:lnTo>
                <a:lnTo>
                  <a:pt x="652" y="276"/>
                </a:lnTo>
                <a:lnTo>
                  <a:pt x="641" y="267"/>
                </a:lnTo>
                <a:lnTo>
                  <a:pt x="641" y="267"/>
                </a:lnTo>
                <a:lnTo>
                  <a:pt x="638" y="264"/>
                </a:lnTo>
                <a:lnTo>
                  <a:pt x="627" y="261"/>
                </a:lnTo>
                <a:lnTo>
                  <a:pt x="627" y="261"/>
                </a:lnTo>
                <a:lnTo>
                  <a:pt x="619" y="258"/>
                </a:lnTo>
                <a:lnTo>
                  <a:pt x="610" y="255"/>
                </a:lnTo>
                <a:lnTo>
                  <a:pt x="610" y="255"/>
                </a:lnTo>
                <a:lnTo>
                  <a:pt x="599" y="249"/>
                </a:lnTo>
                <a:lnTo>
                  <a:pt x="585" y="246"/>
                </a:lnTo>
                <a:lnTo>
                  <a:pt x="585" y="246"/>
                </a:lnTo>
                <a:lnTo>
                  <a:pt x="574" y="243"/>
                </a:lnTo>
                <a:lnTo>
                  <a:pt x="563" y="240"/>
                </a:lnTo>
                <a:lnTo>
                  <a:pt x="551" y="231"/>
                </a:lnTo>
                <a:lnTo>
                  <a:pt x="551" y="231"/>
                </a:lnTo>
                <a:lnTo>
                  <a:pt x="551" y="225"/>
                </a:lnTo>
                <a:lnTo>
                  <a:pt x="551" y="225"/>
                </a:lnTo>
                <a:lnTo>
                  <a:pt x="551" y="225"/>
                </a:lnTo>
                <a:lnTo>
                  <a:pt x="557" y="21"/>
                </a:lnTo>
                <a:lnTo>
                  <a:pt x="325" y="0"/>
                </a:lnTo>
                <a:lnTo>
                  <a:pt x="277" y="477"/>
                </a:lnTo>
                <a:lnTo>
                  <a:pt x="277" y="477"/>
                </a:lnTo>
                <a:lnTo>
                  <a:pt x="274" y="483"/>
                </a:lnTo>
                <a:lnTo>
                  <a:pt x="272" y="483"/>
                </a:lnTo>
                <a:lnTo>
                  <a:pt x="6" y="456"/>
                </a:lnTo>
                <a:lnTo>
                  <a:pt x="6" y="456"/>
                </a:lnTo>
                <a:lnTo>
                  <a:pt x="3" y="465"/>
                </a:lnTo>
                <a:lnTo>
                  <a:pt x="0" y="477"/>
                </a:lnTo>
                <a:lnTo>
                  <a:pt x="0" y="501"/>
                </a:lnTo>
                <a:lnTo>
                  <a:pt x="0" y="501"/>
                </a:lnTo>
                <a:lnTo>
                  <a:pt x="6" y="507"/>
                </a:lnTo>
                <a:lnTo>
                  <a:pt x="6" y="507"/>
                </a:lnTo>
                <a:lnTo>
                  <a:pt x="9" y="510"/>
                </a:lnTo>
                <a:lnTo>
                  <a:pt x="9" y="510"/>
                </a:lnTo>
                <a:lnTo>
                  <a:pt x="20" y="519"/>
                </a:lnTo>
                <a:lnTo>
                  <a:pt x="31" y="532"/>
                </a:lnTo>
                <a:lnTo>
                  <a:pt x="31" y="532"/>
                </a:lnTo>
                <a:lnTo>
                  <a:pt x="37" y="541"/>
                </a:lnTo>
                <a:lnTo>
                  <a:pt x="37" y="541"/>
                </a:lnTo>
                <a:lnTo>
                  <a:pt x="48" y="559"/>
                </a:lnTo>
                <a:lnTo>
                  <a:pt x="48" y="559"/>
                </a:lnTo>
                <a:lnTo>
                  <a:pt x="53" y="574"/>
                </a:lnTo>
                <a:lnTo>
                  <a:pt x="65" y="586"/>
                </a:lnTo>
                <a:lnTo>
                  <a:pt x="65" y="586"/>
                </a:lnTo>
                <a:lnTo>
                  <a:pt x="81" y="602"/>
                </a:lnTo>
                <a:lnTo>
                  <a:pt x="98" y="611"/>
                </a:lnTo>
                <a:lnTo>
                  <a:pt x="98" y="611"/>
                </a:lnTo>
                <a:lnTo>
                  <a:pt x="112" y="620"/>
                </a:lnTo>
                <a:lnTo>
                  <a:pt x="120" y="626"/>
                </a:lnTo>
                <a:lnTo>
                  <a:pt x="120" y="626"/>
                </a:lnTo>
                <a:lnTo>
                  <a:pt x="129" y="653"/>
                </a:lnTo>
                <a:lnTo>
                  <a:pt x="137" y="674"/>
                </a:lnTo>
                <a:lnTo>
                  <a:pt x="140" y="690"/>
                </a:lnTo>
                <a:lnTo>
                  <a:pt x="140" y="690"/>
                </a:lnTo>
                <a:lnTo>
                  <a:pt x="140" y="711"/>
                </a:lnTo>
                <a:lnTo>
                  <a:pt x="140" y="711"/>
                </a:lnTo>
                <a:lnTo>
                  <a:pt x="140" y="735"/>
                </a:lnTo>
                <a:lnTo>
                  <a:pt x="140" y="735"/>
                </a:lnTo>
                <a:lnTo>
                  <a:pt x="146" y="744"/>
                </a:lnTo>
                <a:lnTo>
                  <a:pt x="157" y="753"/>
                </a:lnTo>
                <a:lnTo>
                  <a:pt x="157" y="753"/>
                </a:lnTo>
                <a:lnTo>
                  <a:pt x="162" y="759"/>
                </a:lnTo>
                <a:lnTo>
                  <a:pt x="162" y="759"/>
                </a:lnTo>
                <a:lnTo>
                  <a:pt x="182" y="781"/>
                </a:lnTo>
                <a:lnTo>
                  <a:pt x="182" y="781"/>
                </a:lnTo>
                <a:lnTo>
                  <a:pt x="207" y="808"/>
                </a:lnTo>
                <a:lnTo>
                  <a:pt x="221" y="820"/>
                </a:lnTo>
                <a:lnTo>
                  <a:pt x="235" y="829"/>
                </a:lnTo>
                <a:lnTo>
                  <a:pt x="235" y="829"/>
                </a:lnTo>
                <a:lnTo>
                  <a:pt x="244" y="832"/>
                </a:lnTo>
                <a:lnTo>
                  <a:pt x="249" y="835"/>
                </a:lnTo>
                <a:lnTo>
                  <a:pt x="255" y="832"/>
                </a:lnTo>
                <a:lnTo>
                  <a:pt x="260" y="829"/>
                </a:lnTo>
                <a:lnTo>
                  <a:pt x="260" y="829"/>
                </a:lnTo>
                <a:lnTo>
                  <a:pt x="277" y="820"/>
                </a:lnTo>
                <a:lnTo>
                  <a:pt x="277" y="820"/>
                </a:lnTo>
                <a:lnTo>
                  <a:pt x="283" y="817"/>
                </a:lnTo>
                <a:lnTo>
                  <a:pt x="286" y="811"/>
                </a:lnTo>
                <a:lnTo>
                  <a:pt x="288" y="808"/>
                </a:lnTo>
                <a:lnTo>
                  <a:pt x="286" y="802"/>
                </a:lnTo>
                <a:lnTo>
                  <a:pt x="286" y="802"/>
                </a:lnTo>
                <a:lnTo>
                  <a:pt x="286" y="793"/>
                </a:lnTo>
                <a:lnTo>
                  <a:pt x="286" y="787"/>
                </a:lnTo>
                <a:lnTo>
                  <a:pt x="286" y="787"/>
                </a:lnTo>
                <a:lnTo>
                  <a:pt x="291" y="778"/>
                </a:lnTo>
                <a:lnTo>
                  <a:pt x="302" y="766"/>
                </a:lnTo>
                <a:lnTo>
                  <a:pt x="302" y="766"/>
                </a:lnTo>
                <a:lnTo>
                  <a:pt x="314" y="756"/>
                </a:lnTo>
                <a:lnTo>
                  <a:pt x="314" y="756"/>
                </a:lnTo>
                <a:lnTo>
                  <a:pt x="330" y="750"/>
                </a:lnTo>
                <a:lnTo>
                  <a:pt x="330" y="750"/>
                </a:lnTo>
                <a:lnTo>
                  <a:pt x="347" y="744"/>
                </a:lnTo>
                <a:lnTo>
                  <a:pt x="347" y="744"/>
                </a:lnTo>
                <a:lnTo>
                  <a:pt x="353" y="744"/>
                </a:lnTo>
                <a:lnTo>
                  <a:pt x="361" y="744"/>
                </a:lnTo>
                <a:lnTo>
                  <a:pt x="375" y="750"/>
                </a:lnTo>
                <a:lnTo>
                  <a:pt x="375" y="750"/>
                </a:lnTo>
                <a:lnTo>
                  <a:pt x="389" y="753"/>
                </a:lnTo>
                <a:lnTo>
                  <a:pt x="389" y="753"/>
                </a:lnTo>
                <a:lnTo>
                  <a:pt x="412" y="769"/>
                </a:lnTo>
                <a:lnTo>
                  <a:pt x="412" y="769"/>
                </a:lnTo>
                <a:lnTo>
                  <a:pt x="440" y="787"/>
                </a:lnTo>
                <a:lnTo>
                  <a:pt x="456" y="802"/>
                </a:lnTo>
                <a:lnTo>
                  <a:pt x="456" y="802"/>
                </a:lnTo>
                <a:lnTo>
                  <a:pt x="476" y="832"/>
                </a:lnTo>
                <a:lnTo>
                  <a:pt x="484" y="848"/>
                </a:lnTo>
                <a:lnTo>
                  <a:pt x="490" y="863"/>
                </a:lnTo>
                <a:lnTo>
                  <a:pt x="490" y="863"/>
                </a:lnTo>
                <a:lnTo>
                  <a:pt x="493" y="884"/>
                </a:lnTo>
                <a:lnTo>
                  <a:pt x="496" y="893"/>
                </a:lnTo>
                <a:lnTo>
                  <a:pt x="496" y="893"/>
                </a:lnTo>
                <a:lnTo>
                  <a:pt x="512" y="914"/>
                </a:lnTo>
                <a:lnTo>
                  <a:pt x="521" y="930"/>
                </a:lnTo>
                <a:lnTo>
                  <a:pt x="529" y="945"/>
                </a:lnTo>
                <a:lnTo>
                  <a:pt x="529" y="945"/>
                </a:lnTo>
                <a:lnTo>
                  <a:pt x="535" y="960"/>
                </a:lnTo>
                <a:lnTo>
                  <a:pt x="535" y="960"/>
                </a:lnTo>
                <a:lnTo>
                  <a:pt x="540" y="969"/>
                </a:lnTo>
                <a:lnTo>
                  <a:pt x="543" y="975"/>
                </a:lnTo>
                <a:lnTo>
                  <a:pt x="543" y="975"/>
                </a:lnTo>
                <a:lnTo>
                  <a:pt x="560" y="993"/>
                </a:lnTo>
                <a:lnTo>
                  <a:pt x="560" y="993"/>
                </a:lnTo>
                <a:lnTo>
                  <a:pt x="582" y="1018"/>
                </a:lnTo>
                <a:lnTo>
                  <a:pt x="582" y="1018"/>
                </a:lnTo>
                <a:lnTo>
                  <a:pt x="585" y="1021"/>
                </a:lnTo>
                <a:lnTo>
                  <a:pt x="585" y="1021"/>
                </a:lnTo>
                <a:lnTo>
                  <a:pt x="582" y="1036"/>
                </a:lnTo>
                <a:lnTo>
                  <a:pt x="579" y="1060"/>
                </a:lnTo>
                <a:lnTo>
                  <a:pt x="579" y="1060"/>
                </a:lnTo>
                <a:lnTo>
                  <a:pt x="579" y="1066"/>
                </a:lnTo>
                <a:lnTo>
                  <a:pt x="582" y="1072"/>
                </a:lnTo>
                <a:lnTo>
                  <a:pt x="591" y="1082"/>
                </a:lnTo>
                <a:lnTo>
                  <a:pt x="591" y="1082"/>
                </a:lnTo>
                <a:lnTo>
                  <a:pt x="596" y="1088"/>
                </a:lnTo>
                <a:lnTo>
                  <a:pt x="596" y="1088"/>
                </a:lnTo>
                <a:lnTo>
                  <a:pt x="602" y="1100"/>
                </a:lnTo>
                <a:lnTo>
                  <a:pt x="605" y="1115"/>
                </a:lnTo>
                <a:lnTo>
                  <a:pt x="607" y="1136"/>
                </a:lnTo>
                <a:lnTo>
                  <a:pt x="607" y="1136"/>
                </a:lnTo>
                <a:lnTo>
                  <a:pt x="610" y="1142"/>
                </a:lnTo>
                <a:lnTo>
                  <a:pt x="613" y="1145"/>
                </a:lnTo>
                <a:lnTo>
                  <a:pt x="619" y="1151"/>
                </a:lnTo>
                <a:lnTo>
                  <a:pt x="619" y="1151"/>
                </a:lnTo>
                <a:lnTo>
                  <a:pt x="624" y="1154"/>
                </a:lnTo>
                <a:lnTo>
                  <a:pt x="641" y="1164"/>
                </a:lnTo>
                <a:lnTo>
                  <a:pt x="641" y="1164"/>
                </a:lnTo>
                <a:lnTo>
                  <a:pt x="655" y="1173"/>
                </a:lnTo>
                <a:lnTo>
                  <a:pt x="672" y="1182"/>
                </a:lnTo>
                <a:lnTo>
                  <a:pt x="672" y="1182"/>
                </a:lnTo>
                <a:lnTo>
                  <a:pt x="697" y="1188"/>
                </a:lnTo>
                <a:lnTo>
                  <a:pt x="728" y="1191"/>
                </a:lnTo>
                <a:lnTo>
                  <a:pt x="728" y="1191"/>
                </a:lnTo>
                <a:lnTo>
                  <a:pt x="742" y="1194"/>
                </a:lnTo>
                <a:lnTo>
                  <a:pt x="750" y="1203"/>
                </a:lnTo>
                <a:lnTo>
                  <a:pt x="750" y="1203"/>
                </a:lnTo>
                <a:lnTo>
                  <a:pt x="756" y="1206"/>
                </a:lnTo>
                <a:lnTo>
                  <a:pt x="764" y="1215"/>
                </a:lnTo>
                <a:lnTo>
                  <a:pt x="764" y="1215"/>
                </a:lnTo>
                <a:lnTo>
                  <a:pt x="770" y="1215"/>
                </a:lnTo>
                <a:lnTo>
                  <a:pt x="770" y="1215"/>
                </a:lnTo>
                <a:lnTo>
                  <a:pt x="767" y="1200"/>
                </a:lnTo>
                <a:lnTo>
                  <a:pt x="767" y="1200"/>
                </a:lnTo>
                <a:lnTo>
                  <a:pt x="767" y="1191"/>
                </a:lnTo>
                <a:lnTo>
                  <a:pt x="767" y="1191"/>
                </a:lnTo>
                <a:lnTo>
                  <a:pt x="761" y="1176"/>
                </a:lnTo>
                <a:lnTo>
                  <a:pt x="761" y="1176"/>
                </a:lnTo>
                <a:lnTo>
                  <a:pt x="753" y="1148"/>
                </a:lnTo>
                <a:lnTo>
                  <a:pt x="753" y="1148"/>
                </a:lnTo>
                <a:lnTo>
                  <a:pt x="747" y="1133"/>
                </a:lnTo>
                <a:lnTo>
                  <a:pt x="747" y="1133"/>
                </a:lnTo>
                <a:lnTo>
                  <a:pt x="745" y="1112"/>
                </a:lnTo>
                <a:lnTo>
                  <a:pt x="739" y="1097"/>
                </a:lnTo>
                <a:lnTo>
                  <a:pt x="739" y="1097"/>
                </a:lnTo>
                <a:lnTo>
                  <a:pt x="733" y="1078"/>
                </a:lnTo>
                <a:lnTo>
                  <a:pt x="733" y="1069"/>
                </a:lnTo>
                <a:lnTo>
                  <a:pt x="733" y="1066"/>
                </a:lnTo>
                <a:lnTo>
                  <a:pt x="733" y="1066"/>
                </a:lnTo>
                <a:lnTo>
                  <a:pt x="739" y="1060"/>
                </a:lnTo>
                <a:lnTo>
                  <a:pt x="745" y="1057"/>
                </a:lnTo>
                <a:lnTo>
                  <a:pt x="745" y="1057"/>
                </a:lnTo>
                <a:lnTo>
                  <a:pt x="750" y="1054"/>
                </a:lnTo>
                <a:lnTo>
                  <a:pt x="756" y="1045"/>
                </a:lnTo>
                <a:lnTo>
                  <a:pt x="756" y="1045"/>
                </a:lnTo>
                <a:lnTo>
                  <a:pt x="759" y="1033"/>
                </a:lnTo>
                <a:lnTo>
                  <a:pt x="759" y="1033"/>
                </a:lnTo>
                <a:lnTo>
                  <a:pt x="759" y="1021"/>
                </a:lnTo>
                <a:lnTo>
                  <a:pt x="759" y="1021"/>
                </a:lnTo>
                <a:lnTo>
                  <a:pt x="764" y="1009"/>
                </a:lnTo>
                <a:lnTo>
                  <a:pt x="775" y="1000"/>
                </a:lnTo>
                <a:lnTo>
                  <a:pt x="775" y="1000"/>
                </a:lnTo>
                <a:lnTo>
                  <a:pt x="784" y="993"/>
                </a:lnTo>
                <a:lnTo>
                  <a:pt x="795" y="966"/>
                </a:lnTo>
                <a:lnTo>
                  <a:pt x="795" y="966"/>
                </a:lnTo>
                <a:lnTo>
                  <a:pt x="798" y="960"/>
                </a:lnTo>
                <a:lnTo>
                  <a:pt x="820" y="957"/>
                </a:lnTo>
                <a:lnTo>
                  <a:pt x="820" y="957"/>
                </a:lnTo>
                <a:lnTo>
                  <a:pt x="831" y="951"/>
                </a:lnTo>
                <a:lnTo>
                  <a:pt x="840" y="942"/>
                </a:lnTo>
                <a:lnTo>
                  <a:pt x="843" y="939"/>
                </a:lnTo>
                <a:lnTo>
                  <a:pt x="843" y="930"/>
                </a:lnTo>
                <a:lnTo>
                  <a:pt x="843" y="930"/>
                </a:lnTo>
                <a:lnTo>
                  <a:pt x="843" y="914"/>
                </a:lnTo>
                <a:lnTo>
                  <a:pt x="843" y="914"/>
                </a:lnTo>
                <a:lnTo>
                  <a:pt x="843" y="911"/>
                </a:lnTo>
                <a:lnTo>
                  <a:pt x="843" y="911"/>
                </a:lnTo>
                <a:lnTo>
                  <a:pt x="843" y="905"/>
                </a:lnTo>
                <a:lnTo>
                  <a:pt x="845" y="902"/>
                </a:lnTo>
                <a:lnTo>
                  <a:pt x="845" y="902"/>
                </a:lnTo>
                <a:lnTo>
                  <a:pt x="848" y="902"/>
                </a:lnTo>
                <a:lnTo>
                  <a:pt x="854" y="902"/>
                </a:lnTo>
                <a:lnTo>
                  <a:pt x="873" y="908"/>
                </a:lnTo>
                <a:lnTo>
                  <a:pt x="873" y="908"/>
                </a:lnTo>
                <a:lnTo>
                  <a:pt x="882" y="911"/>
                </a:lnTo>
                <a:lnTo>
                  <a:pt x="885" y="908"/>
                </a:lnTo>
                <a:lnTo>
                  <a:pt x="885" y="908"/>
                </a:lnTo>
                <a:lnTo>
                  <a:pt x="893" y="899"/>
                </a:lnTo>
                <a:lnTo>
                  <a:pt x="893" y="899"/>
                </a:lnTo>
                <a:lnTo>
                  <a:pt x="907" y="893"/>
                </a:lnTo>
                <a:lnTo>
                  <a:pt x="921" y="890"/>
                </a:lnTo>
                <a:lnTo>
                  <a:pt x="921" y="890"/>
                </a:lnTo>
                <a:lnTo>
                  <a:pt x="932" y="890"/>
                </a:lnTo>
                <a:lnTo>
                  <a:pt x="932" y="890"/>
                </a:lnTo>
                <a:lnTo>
                  <a:pt x="941" y="884"/>
                </a:lnTo>
                <a:lnTo>
                  <a:pt x="946" y="878"/>
                </a:lnTo>
                <a:lnTo>
                  <a:pt x="949" y="866"/>
                </a:lnTo>
                <a:lnTo>
                  <a:pt x="949" y="866"/>
                </a:lnTo>
                <a:lnTo>
                  <a:pt x="952" y="866"/>
                </a:lnTo>
                <a:lnTo>
                  <a:pt x="952" y="866"/>
                </a:lnTo>
                <a:lnTo>
                  <a:pt x="974" y="838"/>
                </a:lnTo>
                <a:lnTo>
                  <a:pt x="974" y="838"/>
                </a:lnTo>
                <a:lnTo>
                  <a:pt x="985" y="832"/>
                </a:lnTo>
                <a:lnTo>
                  <a:pt x="991" y="829"/>
                </a:lnTo>
                <a:lnTo>
                  <a:pt x="991" y="829"/>
                </a:lnTo>
                <a:lnTo>
                  <a:pt x="991" y="826"/>
                </a:lnTo>
                <a:lnTo>
                  <a:pt x="991" y="826"/>
                </a:lnTo>
                <a:lnTo>
                  <a:pt x="988" y="820"/>
                </a:lnTo>
                <a:lnTo>
                  <a:pt x="988" y="820"/>
                </a:lnTo>
                <a:lnTo>
                  <a:pt x="988" y="808"/>
                </a:lnTo>
                <a:lnTo>
                  <a:pt x="988" y="796"/>
                </a:lnTo>
                <a:lnTo>
                  <a:pt x="988" y="796"/>
                </a:lnTo>
                <a:lnTo>
                  <a:pt x="994" y="790"/>
                </a:lnTo>
                <a:lnTo>
                  <a:pt x="999" y="790"/>
                </a:lnTo>
                <a:lnTo>
                  <a:pt x="999" y="790"/>
                </a:lnTo>
                <a:lnTo>
                  <a:pt x="1005" y="793"/>
                </a:lnTo>
                <a:lnTo>
                  <a:pt x="1010" y="799"/>
                </a:lnTo>
                <a:lnTo>
                  <a:pt x="1013" y="805"/>
                </a:lnTo>
                <a:lnTo>
                  <a:pt x="1013" y="814"/>
                </a:lnTo>
                <a:lnTo>
                  <a:pt x="1013" y="814"/>
                </a:lnTo>
                <a:lnTo>
                  <a:pt x="1013" y="817"/>
                </a:lnTo>
                <a:lnTo>
                  <a:pt x="1013" y="817"/>
                </a:lnTo>
                <a:lnTo>
                  <a:pt x="1024" y="814"/>
                </a:lnTo>
                <a:lnTo>
                  <a:pt x="1024" y="814"/>
                </a:lnTo>
                <a:lnTo>
                  <a:pt x="1033" y="811"/>
                </a:lnTo>
                <a:lnTo>
                  <a:pt x="1033" y="811"/>
                </a:lnTo>
                <a:lnTo>
                  <a:pt x="1052" y="802"/>
                </a:lnTo>
                <a:lnTo>
                  <a:pt x="1066" y="787"/>
                </a:lnTo>
                <a:lnTo>
                  <a:pt x="1066" y="787"/>
                </a:lnTo>
                <a:lnTo>
                  <a:pt x="1069" y="787"/>
                </a:lnTo>
                <a:lnTo>
                  <a:pt x="1069" y="787"/>
                </a:lnTo>
                <a:lnTo>
                  <a:pt x="1075" y="784"/>
                </a:lnTo>
                <a:lnTo>
                  <a:pt x="1083" y="784"/>
                </a:lnTo>
                <a:lnTo>
                  <a:pt x="1083" y="784"/>
                </a:lnTo>
                <a:lnTo>
                  <a:pt x="1092" y="781"/>
                </a:lnTo>
                <a:lnTo>
                  <a:pt x="1092" y="781"/>
                </a:lnTo>
                <a:lnTo>
                  <a:pt x="1092" y="778"/>
                </a:lnTo>
                <a:lnTo>
                  <a:pt x="1092" y="778"/>
                </a:lnTo>
                <a:lnTo>
                  <a:pt x="1092" y="778"/>
                </a:lnTo>
                <a:lnTo>
                  <a:pt x="1092" y="778"/>
                </a:lnTo>
                <a:lnTo>
                  <a:pt x="1094" y="775"/>
                </a:lnTo>
                <a:lnTo>
                  <a:pt x="1094" y="775"/>
                </a:lnTo>
                <a:lnTo>
                  <a:pt x="1094" y="775"/>
                </a:lnTo>
                <a:lnTo>
                  <a:pt x="1094" y="775"/>
                </a:lnTo>
                <a:lnTo>
                  <a:pt x="1094" y="775"/>
                </a:lnTo>
                <a:lnTo>
                  <a:pt x="1094" y="775"/>
                </a:lnTo>
                <a:lnTo>
                  <a:pt x="1094" y="772"/>
                </a:lnTo>
                <a:lnTo>
                  <a:pt x="1094" y="772"/>
                </a:lnTo>
                <a:lnTo>
                  <a:pt x="1094" y="772"/>
                </a:lnTo>
                <a:lnTo>
                  <a:pt x="1094" y="772"/>
                </a:lnTo>
                <a:lnTo>
                  <a:pt x="1094" y="769"/>
                </a:lnTo>
                <a:lnTo>
                  <a:pt x="1094" y="769"/>
                </a:lnTo>
                <a:lnTo>
                  <a:pt x="1094" y="769"/>
                </a:lnTo>
                <a:lnTo>
                  <a:pt x="1094" y="769"/>
                </a:lnTo>
                <a:lnTo>
                  <a:pt x="1094" y="766"/>
                </a:lnTo>
                <a:lnTo>
                  <a:pt x="1094" y="766"/>
                </a:lnTo>
                <a:lnTo>
                  <a:pt x="1094" y="766"/>
                </a:lnTo>
                <a:lnTo>
                  <a:pt x="1094" y="766"/>
                </a:lnTo>
                <a:lnTo>
                  <a:pt x="1094" y="766"/>
                </a:lnTo>
                <a:lnTo>
                  <a:pt x="1094" y="766"/>
                </a:lnTo>
                <a:lnTo>
                  <a:pt x="1094" y="763"/>
                </a:lnTo>
                <a:lnTo>
                  <a:pt x="1094" y="763"/>
                </a:lnTo>
                <a:lnTo>
                  <a:pt x="1094" y="763"/>
                </a:lnTo>
                <a:lnTo>
                  <a:pt x="1094" y="763"/>
                </a:lnTo>
                <a:lnTo>
                  <a:pt x="1094" y="759"/>
                </a:lnTo>
                <a:lnTo>
                  <a:pt x="1094" y="729"/>
                </a:lnTo>
                <a:lnTo>
                  <a:pt x="1094" y="729"/>
                </a:lnTo>
                <a:lnTo>
                  <a:pt x="1097" y="717"/>
                </a:lnTo>
                <a:lnTo>
                  <a:pt x="1100" y="708"/>
                </a:lnTo>
                <a:lnTo>
                  <a:pt x="1100" y="708"/>
                </a:lnTo>
                <a:lnTo>
                  <a:pt x="1103" y="696"/>
                </a:lnTo>
                <a:lnTo>
                  <a:pt x="1103" y="696"/>
                </a:lnTo>
                <a:lnTo>
                  <a:pt x="1103" y="690"/>
                </a:lnTo>
                <a:lnTo>
                  <a:pt x="1103" y="690"/>
                </a:lnTo>
                <a:lnTo>
                  <a:pt x="1108" y="668"/>
                </a:lnTo>
                <a:lnTo>
                  <a:pt x="1111" y="659"/>
                </a:lnTo>
                <a:lnTo>
                  <a:pt x="1117" y="650"/>
                </a:lnTo>
                <a:lnTo>
                  <a:pt x="1117" y="650"/>
                </a:lnTo>
                <a:lnTo>
                  <a:pt x="1114" y="647"/>
                </a:lnTo>
                <a:lnTo>
                  <a:pt x="1114" y="647"/>
                </a:lnTo>
                <a:lnTo>
                  <a:pt x="1106" y="638"/>
                </a:lnTo>
                <a:lnTo>
                  <a:pt x="1106" y="635"/>
                </a:lnTo>
                <a:lnTo>
                  <a:pt x="1103" y="626"/>
                </a:lnTo>
                <a:lnTo>
                  <a:pt x="1103" y="626"/>
                </a:lnTo>
                <a:lnTo>
                  <a:pt x="1103" y="620"/>
                </a:lnTo>
                <a:lnTo>
                  <a:pt x="1097" y="614"/>
                </a:lnTo>
                <a:lnTo>
                  <a:pt x="1097" y="614"/>
                </a:lnTo>
                <a:lnTo>
                  <a:pt x="1089" y="602"/>
                </a:lnTo>
                <a:lnTo>
                  <a:pt x="1086" y="595"/>
                </a:lnTo>
                <a:lnTo>
                  <a:pt x="1083" y="586"/>
                </a:lnTo>
                <a:lnTo>
                  <a:pt x="1083" y="586"/>
                </a:lnTo>
                <a:lnTo>
                  <a:pt x="1083" y="580"/>
                </a:lnTo>
                <a:lnTo>
                  <a:pt x="1080" y="577"/>
                </a:lnTo>
                <a:lnTo>
                  <a:pt x="1080" y="577"/>
                </a:lnTo>
                <a:lnTo>
                  <a:pt x="1075" y="568"/>
                </a:lnTo>
                <a:lnTo>
                  <a:pt x="1072" y="562"/>
                </a:lnTo>
                <a:lnTo>
                  <a:pt x="1072" y="556"/>
                </a:lnTo>
                <a:lnTo>
                  <a:pt x="1072" y="556"/>
                </a:lnTo>
                <a:lnTo>
                  <a:pt x="1069" y="541"/>
                </a:lnTo>
                <a:lnTo>
                  <a:pt x="1064" y="529"/>
                </a:lnTo>
                <a:lnTo>
                  <a:pt x="1058" y="513"/>
                </a:lnTo>
                <a:lnTo>
                  <a:pt x="1058" y="513"/>
                </a:lnTo>
                <a:lnTo>
                  <a:pt x="1058" y="510"/>
                </a:lnTo>
                <a:lnTo>
                  <a:pt x="1058" y="413"/>
                </a:lnTo>
                <a:lnTo>
                  <a:pt x="1058" y="374"/>
                </a:lnTo>
                <a:lnTo>
                  <a:pt x="1058" y="374"/>
                </a:lnTo>
                <a:lnTo>
                  <a:pt x="1058" y="374"/>
                </a:lnTo>
                <a:lnTo>
                  <a:pt x="1058" y="374"/>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34">
            <a:extLst>
              <a:ext uri="{FF2B5EF4-FFF2-40B4-BE49-F238E27FC236}">
                <a16:creationId xmlns:a16="http://schemas.microsoft.com/office/drawing/2014/main" id="{43859EE7-BB52-991C-FF52-0BB1574B89DD}"/>
              </a:ext>
            </a:extLst>
          </p:cNvPr>
          <p:cNvSpPr>
            <a:spLocks/>
          </p:cNvSpPr>
          <p:nvPr/>
        </p:nvSpPr>
        <p:spPr bwMode="auto">
          <a:xfrm>
            <a:off x="1885962" y="3501127"/>
            <a:ext cx="700391" cy="857537"/>
          </a:xfrm>
          <a:custGeom>
            <a:avLst/>
            <a:gdLst>
              <a:gd name="T0" fmla="*/ 496 w 546"/>
              <a:gd name="T1" fmla="*/ 73 h 705"/>
              <a:gd name="T2" fmla="*/ 476 w 546"/>
              <a:gd name="T3" fmla="*/ 70 h 705"/>
              <a:gd name="T4" fmla="*/ 451 w 546"/>
              <a:gd name="T5" fmla="*/ 64 h 705"/>
              <a:gd name="T6" fmla="*/ 434 w 546"/>
              <a:gd name="T7" fmla="*/ 61 h 705"/>
              <a:gd name="T8" fmla="*/ 406 w 546"/>
              <a:gd name="T9" fmla="*/ 58 h 705"/>
              <a:gd name="T10" fmla="*/ 389 w 546"/>
              <a:gd name="T11" fmla="*/ 55 h 705"/>
              <a:gd name="T12" fmla="*/ 370 w 546"/>
              <a:gd name="T13" fmla="*/ 52 h 705"/>
              <a:gd name="T14" fmla="*/ 353 w 546"/>
              <a:gd name="T15" fmla="*/ 49 h 705"/>
              <a:gd name="T16" fmla="*/ 331 w 546"/>
              <a:gd name="T17" fmla="*/ 43 h 705"/>
              <a:gd name="T18" fmla="*/ 317 w 546"/>
              <a:gd name="T19" fmla="*/ 40 h 705"/>
              <a:gd name="T20" fmla="*/ 297 w 546"/>
              <a:gd name="T21" fmla="*/ 37 h 705"/>
              <a:gd name="T22" fmla="*/ 286 w 546"/>
              <a:gd name="T23" fmla="*/ 34 h 705"/>
              <a:gd name="T24" fmla="*/ 264 w 546"/>
              <a:gd name="T25" fmla="*/ 31 h 705"/>
              <a:gd name="T26" fmla="*/ 252 w 546"/>
              <a:gd name="T27" fmla="*/ 28 h 705"/>
              <a:gd name="T28" fmla="*/ 236 w 546"/>
              <a:gd name="T29" fmla="*/ 25 h 705"/>
              <a:gd name="T30" fmla="*/ 224 w 546"/>
              <a:gd name="T31" fmla="*/ 22 h 705"/>
              <a:gd name="T32" fmla="*/ 208 w 546"/>
              <a:gd name="T33" fmla="*/ 19 h 705"/>
              <a:gd name="T34" fmla="*/ 199 w 546"/>
              <a:gd name="T35" fmla="*/ 16 h 705"/>
              <a:gd name="T36" fmla="*/ 185 w 546"/>
              <a:gd name="T37" fmla="*/ 13 h 705"/>
              <a:gd name="T38" fmla="*/ 177 w 546"/>
              <a:gd name="T39" fmla="*/ 9 h 705"/>
              <a:gd name="T40" fmla="*/ 163 w 546"/>
              <a:gd name="T41" fmla="*/ 9 h 705"/>
              <a:gd name="T42" fmla="*/ 154 w 546"/>
              <a:gd name="T43" fmla="*/ 6 h 705"/>
              <a:gd name="T44" fmla="*/ 140 w 546"/>
              <a:gd name="T45" fmla="*/ 3 h 705"/>
              <a:gd name="T46" fmla="*/ 121 w 546"/>
              <a:gd name="T47" fmla="*/ 52 h 705"/>
              <a:gd name="T48" fmla="*/ 115 w 546"/>
              <a:gd name="T49" fmla="*/ 76 h 705"/>
              <a:gd name="T50" fmla="*/ 96 w 546"/>
              <a:gd name="T51" fmla="*/ 85 h 705"/>
              <a:gd name="T52" fmla="*/ 93 w 546"/>
              <a:gd name="T53" fmla="*/ 82 h 705"/>
              <a:gd name="T54" fmla="*/ 65 w 546"/>
              <a:gd name="T55" fmla="*/ 79 h 705"/>
              <a:gd name="T56" fmla="*/ 59 w 546"/>
              <a:gd name="T57" fmla="*/ 82 h 705"/>
              <a:gd name="T58" fmla="*/ 56 w 546"/>
              <a:gd name="T59" fmla="*/ 88 h 705"/>
              <a:gd name="T60" fmla="*/ 54 w 546"/>
              <a:gd name="T61" fmla="*/ 92 h 705"/>
              <a:gd name="T62" fmla="*/ 54 w 546"/>
              <a:gd name="T63" fmla="*/ 98 h 705"/>
              <a:gd name="T64" fmla="*/ 56 w 546"/>
              <a:gd name="T65" fmla="*/ 131 h 705"/>
              <a:gd name="T66" fmla="*/ 59 w 546"/>
              <a:gd name="T67" fmla="*/ 177 h 705"/>
              <a:gd name="T68" fmla="*/ 65 w 546"/>
              <a:gd name="T69" fmla="*/ 195 h 705"/>
              <a:gd name="T70" fmla="*/ 48 w 546"/>
              <a:gd name="T71" fmla="*/ 210 h 705"/>
              <a:gd name="T72" fmla="*/ 48 w 546"/>
              <a:gd name="T73" fmla="*/ 210 h 705"/>
              <a:gd name="T74" fmla="*/ 48 w 546"/>
              <a:gd name="T75" fmla="*/ 210 h 705"/>
              <a:gd name="T76" fmla="*/ 45 w 546"/>
              <a:gd name="T77" fmla="*/ 210 h 705"/>
              <a:gd name="T78" fmla="*/ 45 w 546"/>
              <a:gd name="T79" fmla="*/ 210 h 705"/>
              <a:gd name="T80" fmla="*/ 42 w 546"/>
              <a:gd name="T81" fmla="*/ 210 h 705"/>
              <a:gd name="T82" fmla="*/ 42 w 546"/>
              <a:gd name="T83" fmla="*/ 207 h 705"/>
              <a:gd name="T84" fmla="*/ 42 w 546"/>
              <a:gd name="T85" fmla="*/ 213 h 705"/>
              <a:gd name="T86" fmla="*/ 45 w 546"/>
              <a:gd name="T87" fmla="*/ 216 h 705"/>
              <a:gd name="T88" fmla="*/ 45 w 546"/>
              <a:gd name="T89" fmla="*/ 222 h 705"/>
              <a:gd name="T90" fmla="*/ 48 w 546"/>
              <a:gd name="T91" fmla="*/ 225 h 705"/>
              <a:gd name="T92" fmla="*/ 48 w 546"/>
              <a:gd name="T93" fmla="*/ 228 h 705"/>
              <a:gd name="T94" fmla="*/ 51 w 546"/>
              <a:gd name="T95" fmla="*/ 228 h 705"/>
              <a:gd name="T96" fmla="*/ 76 w 546"/>
              <a:gd name="T97" fmla="*/ 249 h 705"/>
              <a:gd name="T98" fmla="*/ 84 w 546"/>
              <a:gd name="T99" fmla="*/ 268 h 705"/>
              <a:gd name="T100" fmla="*/ 68 w 546"/>
              <a:gd name="T101" fmla="*/ 280 h 705"/>
              <a:gd name="T102" fmla="*/ 54 w 546"/>
              <a:gd name="T103" fmla="*/ 295 h 705"/>
              <a:gd name="T104" fmla="*/ 37 w 546"/>
              <a:gd name="T105" fmla="*/ 344 h 705"/>
              <a:gd name="T106" fmla="*/ 14 w 546"/>
              <a:gd name="T107" fmla="*/ 383 h 705"/>
              <a:gd name="T108" fmla="*/ 31 w 546"/>
              <a:gd name="T109" fmla="*/ 429 h 705"/>
              <a:gd name="T110" fmla="*/ 3 w 546"/>
              <a:gd name="T111" fmla="*/ 474 h 705"/>
              <a:gd name="T112" fmla="*/ 546 w 546"/>
              <a:gd name="T113" fmla="*/ 82 h 705"/>
              <a:gd name="T114" fmla="*/ 521 w 546"/>
              <a:gd name="T115" fmla="*/ 79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6" h="705">
                <a:moveTo>
                  <a:pt x="521" y="79"/>
                </a:moveTo>
                <a:lnTo>
                  <a:pt x="521" y="79"/>
                </a:lnTo>
                <a:lnTo>
                  <a:pt x="504" y="76"/>
                </a:lnTo>
                <a:lnTo>
                  <a:pt x="504" y="76"/>
                </a:lnTo>
                <a:lnTo>
                  <a:pt x="496" y="73"/>
                </a:lnTo>
                <a:lnTo>
                  <a:pt x="496" y="73"/>
                </a:lnTo>
                <a:lnTo>
                  <a:pt x="485" y="73"/>
                </a:lnTo>
                <a:lnTo>
                  <a:pt x="485" y="73"/>
                </a:lnTo>
                <a:lnTo>
                  <a:pt x="476" y="70"/>
                </a:lnTo>
                <a:lnTo>
                  <a:pt x="476" y="70"/>
                </a:lnTo>
                <a:lnTo>
                  <a:pt x="468" y="70"/>
                </a:lnTo>
                <a:lnTo>
                  <a:pt x="468" y="70"/>
                </a:lnTo>
                <a:lnTo>
                  <a:pt x="459" y="67"/>
                </a:lnTo>
                <a:lnTo>
                  <a:pt x="459" y="67"/>
                </a:lnTo>
                <a:lnTo>
                  <a:pt x="451" y="64"/>
                </a:lnTo>
                <a:lnTo>
                  <a:pt x="451" y="64"/>
                </a:lnTo>
                <a:lnTo>
                  <a:pt x="440" y="64"/>
                </a:lnTo>
                <a:lnTo>
                  <a:pt x="440" y="64"/>
                </a:lnTo>
                <a:lnTo>
                  <a:pt x="434" y="61"/>
                </a:lnTo>
                <a:lnTo>
                  <a:pt x="434" y="61"/>
                </a:lnTo>
                <a:lnTo>
                  <a:pt x="423" y="61"/>
                </a:lnTo>
                <a:lnTo>
                  <a:pt x="423" y="61"/>
                </a:lnTo>
                <a:lnTo>
                  <a:pt x="417" y="58"/>
                </a:lnTo>
                <a:lnTo>
                  <a:pt x="417" y="58"/>
                </a:lnTo>
                <a:lnTo>
                  <a:pt x="406" y="58"/>
                </a:lnTo>
                <a:lnTo>
                  <a:pt x="406" y="58"/>
                </a:lnTo>
                <a:lnTo>
                  <a:pt x="401" y="55"/>
                </a:lnTo>
                <a:lnTo>
                  <a:pt x="401" y="55"/>
                </a:lnTo>
                <a:lnTo>
                  <a:pt x="389" y="55"/>
                </a:lnTo>
                <a:lnTo>
                  <a:pt x="389" y="55"/>
                </a:lnTo>
                <a:lnTo>
                  <a:pt x="384" y="55"/>
                </a:lnTo>
                <a:lnTo>
                  <a:pt x="384" y="55"/>
                </a:lnTo>
                <a:lnTo>
                  <a:pt x="375" y="52"/>
                </a:lnTo>
                <a:lnTo>
                  <a:pt x="375" y="52"/>
                </a:lnTo>
                <a:lnTo>
                  <a:pt x="370" y="52"/>
                </a:lnTo>
                <a:lnTo>
                  <a:pt x="370" y="52"/>
                </a:lnTo>
                <a:lnTo>
                  <a:pt x="359" y="49"/>
                </a:lnTo>
                <a:lnTo>
                  <a:pt x="359" y="49"/>
                </a:lnTo>
                <a:lnTo>
                  <a:pt x="353" y="49"/>
                </a:lnTo>
                <a:lnTo>
                  <a:pt x="353" y="49"/>
                </a:lnTo>
                <a:lnTo>
                  <a:pt x="345" y="46"/>
                </a:lnTo>
                <a:lnTo>
                  <a:pt x="345" y="46"/>
                </a:lnTo>
                <a:lnTo>
                  <a:pt x="339" y="46"/>
                </a:lnTo>
                <a:lnTo>
                  <a:pt x="339" y="46"/>
                </a:lnTo>
                <a:lnTo>
                  <a:pt x="331" y="43"/>
                </a:lnTo>
                <a:lnTo>
                  <a:pt x="331" y="43"/>
                </a:lnTo>
                <a:lnTo>
                  <a:pt x="325" y="43"/>
                </a:lnTo>
                <a:lnTo>
                  <a:pt x="325" y="43"/>
                </a:lnTo>
                <a:lnTo>
                  <a:pt x="317" y="40"/>
                </a:lnTo>
                <a:lnTo>
                  <a:pt x="317" y="40"/>
                </a:lnTo>
                <a:lnTo>
                  <a:pt x="311" y="40"/>
                </a:lnTo>
                <a:lnTo>
                  <a:pt x="311" y="40"/>
                </a:lnTo>
                <a:lnTo>
                  <a:pt x="303" y="37"/>
                </a:lnTo>
                <a:lnTo>
                  <a:pt x="303" y="37"/>
                </a:lnTo>
                <a:lnTo>
                  <a:pt x="297" y="37"/>
                </a:lnTo>
                <a:lnTo>
                  <a:pt x="297" y="37"/>
                </a:lnTo>
                <a:lnTo>
                  <a:pt x="289" y="34"/>
                </a:lnTo>
                <a:lnTo>
                  <a:pt x="289" y="34"/>
                </a:lnTo>
                <a:lnTo>
                  <a:pt x="286" y="34"/>
                </a:lnTo>
                <a:lnTo>
                  <a:pt x="286" y="34"/>
                </a:lnTo>
                <a:lnTo>
                  <a:pt x="278" y="34"/>
                </a:lnTo>
                <a:lnTo>
                  <a:pt x="278" y="34"/>
                </a:lnTo>
                <a:lnTo>
                  <a:pt x="272" y="31"/>
                </a:lnTo>
                <a:lnTo>
                  <a:pt x="272" y="31"/>
                </a:lnTo>
                <a:lnTo>
                  <a:pt x="264" y="31"/>
                </a:lnTo>
                <a:lnTo>
                  <a:pt x="264" y="31"/>
                </a:lnTo>
                <a:lnTo>
                  <a:pt x="261" y="28"/>
                </a:lnTo>
                <a:lnTo>
                  <a:pt x="261" y="28"/>
                </a:lnTo>
                <a:lnTo>
                  <a:pt x="252" y="28"/>
                </a:lnTo>
                <a:lnTo>
                  <a:pt x="252" y="28"/>
                </a:lnTo>
                <a:lnTo>
                  <a:pt x="247" y="28"/>
                </a:lnTo>
                <a:lnTo>
                  <a:pt x="247" y="28"/>
                </a:lnTo>
                <a:lnTo>
                  <a:pt x="241" y="25"/>
                </a:lnTo>
                <a:lnTo>
                  <a:pt x="241" y="25"/>
                </a:lnTo>
                <a:lnTo>
                  <a:pt x="236" y="25"/>
                </a:lnTo>
                <a:lnTo>
                  <a:pt x="236" y="25"/>
                </a:lnTo>
                <a:lnTo>
                  <a:pt x="230" y="22"/>
                </a:lnTo>
                <a:lnTo>
                  <a:pt x="230" y="22"/>
                </a:lnTo>
                <a:lnTo>
                  <a:pt x="224" y="22"/>
                </a:lnTo>
                <a:lnTo>
                  <a:pt x="224" y="22"/>
                </a:lnTo>
                <a:lnTo>
                  <a:pt x="219" y="22"/>
                </a:lnTo>
                <a:lnTo>
                  <a:pt x="219" y="22"/>
                </a:lnTo>
                <a:lnTo>
                  <a:pt x="216" y="19"/>
                </a:lnTo>
                <a:lnTo>
                  <a:pt x="216" y="19"/>
                </a:lnTo>
                <a:lnTo>
                  <a:pt x="208" y="19"/>
                </a:lnTo>
                <a:lnTo>
                  <a:pt x="208" y="19"/>
                </a:lnTo>
                <a:lnTo>
                  <a:pt x="205" y="19"/>
                </a:lnTo>
                <a:lnTo>
                  <a:pt x="205" y="19"/>
                </a:lnTo>
                <a:lnTo>
                  <a:pt x="199" y="16"/>
                </a:lnTo>
                <a:lnTo>
                  <a:pt x="199" y="16"/>
                </a:lnTo>
                <a:lnTo>
                  <a:pt x="194" y="16"/>
                </a:lnTo>
                <a:lnTo>
                  <a:pt x="194" y="16"/>
                </a:lnTo>
                <a:lnTo>
                  <a:pt x="188" y="13"/>
                </a:lnTo>
                <a:lnTo>
                  <a:pt x="188" y="13"/>
                </a:lnTo>
                <a:lnTo>
                  <a:pt x="185" y="13"/>
                </a:lnTo>
                <a:lnTo>
                  <a:pt x="185" y="13"/>
                </a:lnTo>
                <a:lnTo>
                  <a:pt x="180" y="13"/>
                </a:lnTo>
                <a:lnTo>
                  <a:pt x="180" y="13"/>
                </a:lnTo>
                <a:lnTo>
                  <a:pt x="177" y="9"/>
                </a:lnTo>
                <a:lnTo>
                  <a:pt x="177" y="9"/>
                </a:lnTo>
                <a:lnTo>
                  <a:pt x="171" y="9"/>
                </a:lnTo>
                <a:lnTo>
                  <a:pt x="171" y="9"/>
                </a:lnTo>
                <a:lnTo>
                  <a:pt x="166" y="9"/>
                </a:lnTo>
                <a:lnTo>
                  <a:pt x="166" y="9"/>
                </a:lnTo>
                <a:lnTo>
                  <a:pt x="163" y="9"/>
                </a:lnTo>
                <a:lnTo>
                  <a:pt x="163" y="9"/>
                </a:lnTo>
                <a:lnTo>
                  <a:pt x="157" y="6"/>
                </a:lnTo>
                <a:lnTo>
                  <a:pt x="157" y="6"/>
                </a:lnTo>
                <a:lnTo>
                  <a:pt x="154" y="6"/>
                </a:lnTo>
                <a:lnTo>
                  <a:pt x="154" y="6"/>
                </a:lnTo>
                <a:lnTo>
                  <a:pt x="149" y="6"/>
                </a:lnTo>
                <a:lnTo>
                  <a:pt x="149" y="6"/>
                </a:lnTo>
                <a:lnTo>
                  <a:pt x="149" y="3"/>
                </a:lnTo>
                <a:lnTo>
                  <a:pt x="149" y="3"/>
                </a:lnTo>
                <a:lnTo>
                  <a:pt x="140" y="3"/>
                </a:lnTo>
                <a:lnTo>
                  <a:pt x="140" y="3"/>
                </a:lnTo>
                <a:lnTo>
                  <a:pt x="140" y="3"/>
                </a:lnTo>
                <a:lnTo>
                  <a:pt x="140" y="3"/>
                </a:lnTo>
                <a:lnTo>
                  <a:pt x="135" y="0"/>
                </a:lnTo>
                <a:lnTo>
                  <a:pt x="121" y="52"/>
                </a:lnTo>
                <a:lnTo>
                  <a:pt x="118" y="73"/>
                </a:lnTo>
                <a:lnTo>
                  <a:pt x="118" y="73"/>
                </a:lnTo>
                <a:lnTo>
                  <a:pt x="115" y="76"/>
                </a:lnTo>
                <a:lnTo>
                  <a:pt x="115" y="76"/>
                </a:lnTo>
                <a:lnTo>
                  <a:pt x="115" y="76"/>
                </a:lnTo>
                <a:lnTo>
                  <a:pt x="115" y="76"/>
                </a:lnTo>
                <a:lnTo>
                  <a:pt x="107" y="82"/>
                </a:lnTo>
                <a:lnTo>
                  <a:pt x="101" y="85"/>
                </a:lnTo>
                <a:lnTo>
                  <a:pt x="96" y="85"/>
                </a:lnTo>
                <a:lnTo>
                  <a:pt x="96" y="85"/>
                </a:lnTo>
                <a:lnTo>
                  <a:pt x="96" y="85"/>
                </a:lnTo>
                <a:lnTo>
                  <a:pt x="96" y="85"/>
                </a:lnTo>
                <a:lnTo>
                  <a:pt x="96" y="85"/>
                </a:lnTo>
                <a:lnTo>
                  <a:pt x="96" y="85"/>
                </a:lnTo>
                <a:lnTo>
                  <a:pt x="93" y="82"/>
                </a:lnTo>
                <a:lnTo>
                  <a:pt x="93" y="82"/>
                </a:lnTo>
                <a:lnTo>
                  <a:pt x="84" y="79"/>
                </a:lnTo>
                <a:lnTo>
                  <a:pt x="68" y="79"/>
                </a:lnTo>
                <a:lnTo>
                  <a:pt x="68" y="79"/>
                </a:lnTo>
                <a:lnTo>
                  <a:pt x="65" y="79"/>
                </a:lnTo>
                <a:lnTo>
                  <a:pt x="65" y="79"/>
                </a:lnTo>
                <a:lnTo>
                  <a:pt x="62" y="82"/>
                </a:lnTo>
                <a:lnTo>
                  <a:pt x="62" y="82"/>
                </a:lnTo>
                <a:lnTo>
                  <a:pt x="59" y="82"/>
                </a:lnTo>
                <a:lnTo>
                  <a:pt x="59" y="82"/>
                </a:lnTo>
                <a:lnTo>
                  <a:pt x="59" y="85"/>
                </a:lnTo>
                <a:lnTo>
                  <a:pt x="59" y="85"/>
                </a:lnTo>
                <a:lnTo>
                  <a:pt x="56" y="85"/>
                </a:lnTo>
                <a:lnTo>
                  <a:pt x="56" y="88"/>
                </a:lnTo>
                <a:lnTo>
                  <a:pt x="56" y="88"/>
                </a:lnTo>
                <a:lnTo>
                  <a:pt x="54" y="92"/>
                </a:lnTo>
                <a:lnTo>
                  <a:pt x="54" y="92"/>
                </a:lnTo>
                <a:lnTo>
                  <a:pt x="54" y="92"/>
                </a:lnTo>
                <a:lnTo>
                  <a:pt x="54" y="92"/>
                </a:lnTo>
                <a:lnTo>
                  <a:pt x="54" y="92"/>
                </a:lnTo>
                <a:lnTo>
                  <a:pt x="54" y="92"/>
                </a:lnTo>
                <a:lnTo>
                  <a:pt x="54" y="95"/>
                </a:lnTo>
                <a:lnTo>
                  <a:pt x="54" y="95"/>
                </a:lnTo>
                <a:lnTo>
                  <a:pt x="54" y="98"/>
                </a:lnTo>
                <a:lnTo>
                  <a:pt x="54" y="98"/>
                </a:lnTo>
                <a:lnTo>
                  <a:pt x="54" y="113"/>
                </a:lnTo>
                <a:lnTo>
                  <a:pt x="54" y="116"/>
                </a:lnTo>
                <a:lnTo>
                  <a:pt x="54" y="116"/>
                </a:lnTo>
                <a:lnTo>
                  <a:pt x="56" y="131"/>
                </a:lnTo>
                <a:lnTo>
                  <a:pt x="56" y="131"/>
                </a:lnTo>
                <a:lnTo>
                  <a:pt x="56" y="143"/>
                </a:lnTo>
                <a:lnTo>
                  <a:pt x="56" y="143"/>
                </a:lnTo>
                <a:lnTo>
                  <a:pt x="56" y="158"/>
                </a:lnTo>
                <a:lnTo>
                  <a:pt x="56" y="158"/>
                </a:lnTo>
                <a:lnTo>
                  <a:pt x="59" y="177"/>
                </a:lnTo>
                <a:lnTo>
                  <a:pt x="65" y="186"/>
                </a:lnTo>
                <a:lnTo>
                  <a:pt x="65" y="186"/>
                </a:lnTo>
                <a:lnTo>
                  <a:pt x="65" y="192"/>
                </a:lnTo>
                <a:lnTo>
                  <a:pt x="65" y="195"/>
                </a:lnTo>
                <a:lnTo>
                  <a:pt x="65" y="195"/>
                </a:lnTo>
                <a:lnTo>
                  <a:pt x="65" y="201"/>
                </a:lnTo>
                <a:lnTo>
                  <a:pt x="59" y="207"/>
                </a:lnTo>
                <a:lnTo>
                  <a:pt x="48" y="210"/>
                </a:lnTo>
                <a:lnTo>
                  <a:pt x="48" y="210"/>
                </a:lnTo>
                <a:lnTo>
                  <a:pt x="48" y="210"/>
                </a:lnTo>
                <a:lnTo>
                  <a:pt x="48" y="210"/>
                </a:lnTo>
                <a:lnTo>
                  <a:pt x="48" y="210"/>
                </a:lnTo>
                <a:lnTo>
                  <a:pt x="48" y="210"/>
                </a:lnTo>
                <a:lnTo>
                  <a:pt x="48" y="210"/>
                </a:lnTo>
                <a:lnTo>
                  <a:pt x="48" y="210"/>
                </a:lnTo>
                <a:lnTo>
                  <a:pt x="48" y="210"/>
                </a:lnTo>
                <a:lnTo>
                  <a:pt x="48" y="210"/>
                </a:lnTo>
                <a:lnTo>
                  <a:pt x="48" y="210"/>
                </a:lnTo>
                <a:lnTo>
                  <a:pt x="48" y="210"/>
                </a:lnTo>
                <a:lnTo>
                  <a:pt x="48" y="210"/>
                </a:lnTo>
                <a:lnTo>
                  <a:pt x="48" y="210"/>
                </a:lnTo>
                <a:lnTo>
                  <a:pt x="45" y="210"/>
                </a:lnTo>
                <a:lnTo>
                  <a:pt x="45" y="210"/>
                </a:lnTo>
                <a:lnTo>
                  <a:pt x="45" y="210"/>
                </a:lnTo>
                <a:lnTo>
                  <a:pt x="45" y="210"/>
                </a:lnTo>
                <a:lnTo>
                  <a:pt x="45" y="210"/>
                </a:lnTo>
                <a:lnTo>
                  <a:pt x="45" y="210"/>
                </a:lnTo>
                <a:lnTo>
                  <a:pt x="45" y="210"/>
                </a:lnTo>
                <a:lnTo>
                  <a:pt x="45" y="210"/>
                </a:lnTo>
                <a:lnTo>
                  <a:pt x="45" y="210"/>
                </a:lnTo>
                <a:lnTo>
                  <a:pt x="45" y="210"/>
                </a:lnTo>
                <a:lnTo>
                  <a:pt x="45" y="210"/>
                </a:lnTo>
                <a:lnTo>
                  <a:pt x="45" y="210"/>
                </a:lnTo>
                <a:lnTo>
                  <a:pt x="42" y="210"/>
                </a:lnTo>
                <a:lnTo>
                  <a:pt x="42" y="210"/>
                </a:lnTo>
                <a:lnTo>
                  <a:pt x="42" y="210"/>
                </a:lnTo>
                <a:lnTo>
                  <a:pt x="42" y="210"/>
                </a:lnTo>
                <a:lnTo>
                  <a:pt x="42" y="207"/>
                </a:lnTo>
                <a:lnTo>
                  <a:pt x="42" y="207"/>
                </a:lnTo>
                <a:lnTo>
                  <a:pt x="42" y="207"/>
                </a:lnTo>
                <a:lnTo>
                  <a:pt x="42" y="210"/>
                </a:lnTo>
                <a:lnTo>
                  <a:pt x="42" y="210"/>
                </a:lnTo>
                <a:lnTo>
                  <a:pt x="42" y="210"/>
                </a:lnTo>
                <a:lnTo>
                  <a:pt x="42" y="210"/>
                </a:lnTo>
                <a:lnTo>
                  <a:pt x="42" y="213"/>
                </a:lnTo>
                <a:lnTo>
                  <a:pt x="42" y="213"/>
                </a:lnTo>
                <a:lnTo>
                  <a:pt x="45" y="216"/>
                </a:lnTo>
                <a:lnTo>
                  <a:pt x="45" y="216"/>
                </a:lnTo>
                <a:lnTo>
                  <a:pt x="45" y="216"/>
                </a:lnTo>
                <a:lnTo>
                  <a:pt x="45" y="216"/>
                </a:lnTo>
                <a:lnTo>
                  <a:pt x="45" y="219"/>
                </a:lnTo>
                <a:lnTo>
                  <a:pt x="45" y="219"/>
                </a:lnTo>
                <a:lnTo>
                  <a:pt x="45" y="219"/>
                </a:lnTo>
                <a:lnTo>
                  <a:pt x="45" y="219"/>
                </a:lnTo>
                <a:lnTo>
                  <a:pt x="45" y="222"/>
                </a:lnTo>
                <a:lnTo>
                  <a:pt x="45" y="222"/>
                </a:lnTo>
                <a:lnTo>
                  <a:pt x="45" y="222"/>
                </a:lnTo>
                <a:lnTo>
                  <a:pt x="45" y="222"/>
                </a:lnTo>
                <a:lnTo>
                  <a:pt x="48" y="225"/>
                </a:lnTo>
                <a:lnTo>
                  <a:pt x="48" y="225"/>
                </a:lnTo>
                <a:lnTo>
                  <a:pt x="48" y="225"/>
                </a:lnTo>
                <a:lnTo>
                  <a:pt x="48" y="225"/>
                </a:lnTo>
                <a:lnTo>
                  <a:pt x="48" y="225"/>
                </a:lnTo>
                <a:lnTo>
                  <a:pt x="48" y="225"/>
                </a:lnTo>
                <a:lnTo>
                  <a:pt x="48" y="228"/>
                </a:lnTo>
                <a:lnTo>
                  <a:pt x="48" y="228"/>
                </a:lnTo>
                <a:lnTo>
                  <a:pt x="51" y="228"/>
                </a:lnTo>
                <a:lnTo>
                  <a:pt x="51" y="228"/>
                </a:lnTo>
                <a:lnTo>
                  <a:pt x="51" y="228"/>
                </a:lnTo>
                <a:lnTo>
                  <a:pt x="51" y="228"/>
                </a:lnTo>
                <a:lnTo>
                  <a:pt x="51" y="231"/>
                </a:lnTo>
                <a:lnTo>
                  <a:pt x="51" y="231"/>
                </a:lnTo>
                <a:lnTo>
                  <a:pt x="70" y="246"/>
                </a:lnTo>
                <a:lnTo>
                  <a:pt x="70" y="246"/>
                </a:lnTo>
                <a:lnTo>
                  <a:pt x="76" y="249"/>
                </a:lnTo>
                <a:lnTo>
                  <a:pt x="76" y="249"/>
                </a:lnTo>
                <a:lnTo>
                  <a:pt x="82" y="256"/>
                </a:lnTo>
                <a:lnTo>
                  <a:pt x="84" y="262"/>
                </a:lnTo>
                <a:lnTo>
                  <a:pt x="84" y="262"/>
                </a:lnTo>
                <a:lnTo>
                  <a:pt x="84" y="268"/>
                </a:lnTo>
                <a:lnTo>
                  <a:pt x="84" y="268"/>
                </a:lnTo>
                <a:lnTo>
                  <a:pt x="82" y="271"/>
                </a:lnTo>
                <a:lnTo>
                  <a:pt x="82" y="271"/>
                </a:lnTo>
                <a:lnTo>
                  <a:pt x="76" y="277"/>
                </a:lnTo>
                <a:lnTo>
                  <a:pt x="68" y="280"/>
                </a:lnTo>
                <a:lnTo>
                  <a:pt x="68" y="280"/>
                </a:lnTo>
                <a:lnTo>
                  <a:pt x="56" y="286"/>
                </a:lnTo>
                <a:lnTo>
                  <a:pt x="56" y="289"/>
                </a:lnTo>
                <a:lnTo>
                  <a:pt x="54" y="295"/>
                </a:lnTo>
                <a:lnTo>
                  <a:pt x="54" y="295"/>
                </a:lnTo>
                <a:lnTo>
                  <a:pt x="54" y="301"/>
                </a:lnTo>
                <a:lnTo>
                  <a:pt x="54" y="301"/>
                </a:lnTo>
                <a:lnTo>
                  <a:pt x="51" y="316"/>
                </a:lnTo>
                <a:lnTo>
                  <a:pt x="45" y="332"/>
                </a:lnTo>
                <a:lnTo>
                  <a:pt x="37" y="344"/>
                </a:lnTo>
                <a:lnTo>
                  <a:pt x="20" y="362"/>
                </a:lnTo>
                <a:lnTo>
                  <a:pt x="20" y="362"/>
                </a:lnTo>
                <a:lnTo>
                  <a:pt x="14" y="371"/>
                </a:lnTo>
                <a:lnTo>
                  <a:pt x="14" y="383"/>
                </a:lnTo>
                <a:lnTo>
                  <a:pt x="14" y="383"/>
                </a:lnTo>
                <a:lnTo>
                  <a:pt x="17" y="395"/>
                </a:lnTo>
                <a:lnTo>
                  <a:pt x="23" y="407"/>
                </a:lnTo>
                <a:lnTo>
                  <a:pt x="23" y="407"/>
                </a:lnTo>
                <a:lnTo>
                  <a:pt x="28" y="420"/>
                </a:lnTo>
                <a:lnTo>
                  <a:pt x="31" y="429"/>
                </a:lnTo>
                <a:lnTo>
                  <a:pt x="31" y="453"/>
                </a:lnTo>
                <a:lnTo>
                  <a:pt x="31" y="453"/>
                </a:lnTo>
                <a:lnTo>
                  <a:pt x="28" y="459"/>
                </a:lnTo>
                <a:lnTo>
                  <a:pt x="28" y="459"/>
                </a:lnTo>
                <a:lnTo>
                  <a:pt x="3" y="474"/>
                </a:lnTo>
                <a:lnTo>
                  <a:pt x="0" y="486"/>
                </a:lnTo>
                <a:lnTo>
                  <a:pt x="31" y="505"/>
                </a:lnTo>
                <a:lnTo>
                  <a:pt x="294" y="678"/>
                </a:lnTo>
                <a:lnTo>
                  <a:pt x="457" y="705"/>
                </a:lnTo>
                <a:lnTo>
                  <a:pt x="546" y="82"/>
                </a:lnTo>
                <a:lnTo>
                  <a:pt x="546" y="82"/>
                </a:lnTo>
                <a:lnTo>
                  <a:pt x="541" y="82"/>
                </a:lnTo>
                <a:lnTo>
                  <a:pt x="541" y="82"/>
                </a:lnTo>
                <a:lnTo>
                  <a:pt x="521" y="79"/>
                </a:lnTo>
                <a:lnTo>
                  <a:pt x="521" y="79"/>
                </a:lnTo>
                <a:lnTo>
                  <a:pt x="521" y="79"/>
                </a:lnTo>
                <a:lnTo>
                  <a:pt x="521" y="79"/>
                </a:lnTo>
                <a:close/>
              </a:path>
            </a:pathLst>
          </a:custGeom>
          <a:solidFill>
            <a:srgbClr val="015873">
              <a:alpha val="25098"/>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0" name="Freeform 35">
            <a:extLst>
              <a:ext uri="{FF2B5EF4-FFF2-40B4-BE49-F238E27FC236}">
                <a16:creationId xmlns:a16="http://schemas.microsoft.com/office/drawing/2014/main" id="{9D49E20B-B364-7B46-0E3B-46CB5A8D655A}"/>
              </a:ext>
            </a:extLst>
          </p:cNvPr>
          <p:cNvSpPr>
            <a:spLocks/>
          </p:cNvSpPr>
          <p:nvPr/>
        </p:nvSpPr>
        <p:spPr bwMode="auto">
          <a:xfrm>
            <a:off x="4097455" y="3778458"/>
            <a:ext cx="532349" cy="469517"/>
          </a:xfrm>
          <a:custGeom>
            <a:avLst/>
            <a:gdLst>
              <a:gd name="T0" fmla="*/ 297 w 415"/>
              <a:gd name="T1" fmla="*/ 383 h 386"/>
              <a:gd name="T2" fmla="*/ 297 w 415"/>
              <a:gd name="T3" fmla="*/ 383 h 386"/>
              <a:gd name="T4" fmla="*/ 297 w 415"/>
              <a:gd name="T5" fmla="*/ 380 h 386"/>
              <a:gd name="T6" fmla="*/ 297 w 415"/>
              <a:gd name="T7" fmla="*/ 380 h 386"/>
              <a:gd name="T8" fmla="*/ 292 w 415"/>
              <a:gd name="T9" fmla="*/ 374 h 386"/>
              <a:gd name="T10" fmla="*/ 292 w 415"/>
              <a:gd name="T11" fmla="*/ 325 h 386"/>
              <a:gd name="T12" fmla="*/ 294 w 415"/>
              <a:gd name="T13" fmla="*/ 295 h 386"/>
              <a:gd name="T14" fmla="*/ 306 w 415"/>
              <a:gd name="T15" fmla="*/ 277 h 386"/>
              <a:gd name="T16" fmla="*/ 314 w 415"/>
              <a:gd name="T17" fmla="*/ 265 h 386"/>
              <a:gd name="T18" fmla="*/ 331 w 415"/>
              <a:gd name="T19" fmla="*/ 216 h 386"/>
              <a:gd name="T20" fmla="*/ 334 w 415"/>
              <a:gd name="T21" fmla="*/ 198 h 386"/>
              <a:gd name="T22" fmla="*/ 339 w 415"/>
              <a:gd name="T23" fmla="*/ 189 h 386"/>
              <a:gd name="T24" fmla="*/ 345 w 415"/>
              <a:gd name="T25" fmla="*/ 186 h 386"/>
              <a:gd name="T26" fmla="*/ 345 w 415"/>
              <a:gd name="T27" fmla="*/ 186 h 386"/>
              <a:gd name="T28" fmla="*/ 345 w 415"/>
              <a:gd name="T29" fmla="*/ 183 h 386"/>
              <a:gd name="T30" fmla="*/ 348 w 415"/>
              <a:gd name="T31" fmla="*/ 183 h 386"/>
              <a:gd name="T32" fmla="*/ 348 w 415"/>
              <a:gd name="T33" fmla="*/ 179 h 386"/>
              <a:gd name="T34" fmla="*/ 350 w 415"/>
              <a:gd name="T35" fmla="*/ 179 h 386"/>
              <a:gd name="T36" fmla="*/ 350 w 415"/>
              <a:gd name="T37" fmla="*/ 176 h 386"/>
              <a:gd name="T38" fmla="*/ 353 w 415"/>
              <a:gd name="T39" fmla="*/ 173 h 386"/>
              <a:gd name="T40" fmla="*/ 356 w 415"/>
              <a:gd name="T41" fmla="*/ 167 h 386"/>
              <a:gd name="T42" fmla="*/ 356 w 415"/>
              <a:gd name="T43" fmla="*/ 167 h 386"/>
              <a:gd name="T44" fmla="*/ 356 w 415"/>
              <a:gd name="T45" fmla="*/ 164 h 386"/>
              <a:gd name="T46" fmla="*/ 359 w 415"/>
              <a:gd name="T47" fmla="*/ 161 h 386"/>
              <a:gd name="T48" fmla="*/ 359 w 415"/>
              <a:gd name="T49" fmla="*/ 158 h 386"/>
              <a:gd name="T50" fmla="*/ 359 w 415"/>
              <a:gd name="T51" fmla="*/ 158 h 386"/>
              <a:gd name="T52" fmla="*/ 362 w 415"/>
              <a:gd name="T53" fmla="*/ 155 h 386"/>
              <a:gd name="T54" fmla="*/ 362 w 415"/>
              <a:gd name="T55" fmla="*/ 152 h 386"/>
              <a:gd name="T56" fmla="*/ 362 w 415"/>
              <a:gd name="T57" fmla="*/ 152 h 386"/>
              <a:gd name="T58" fmla="*/ 362 w 415"/>
              <a:gd name="T59" fmla="*/ 149 h 386"/>
              <a:gd name="T60" fmla="*/ 364 w 415"/>
              <a:gd name="T61" fmla="*/ 146 h 386"/>
              <a:gd name="T62" fmla="*/ 364 w 415"/>
              <a:gd name="T63" fmla="*/ 146 h 386"/>
              <a:gd name="T64" fmla="*/ 378 w 415"/>
              <a:gd name="T65" fmla="*/ 125 h 386"/>
              <a:gd name="T66" fmla="*/ 384 w 415"/>
              <a:gd name="T67" fmla="*/ 119 h 386"/>
              <a:gd name="T68" fmla="*/ 398 w 415"/>
              <a:gd name="T69" fmla="*/ 85 h 386"/>
              <a:gd name="T70" fmla="*/ 406 w 415"/>
              <a:gd name="T71" fmla="*/ 49 h 386"/>
              <a:gd name="T72" fmla="*/ 415 w 415"/>
              <a:gd name="T73" fmla="*/ 37 h 386"/>
              <a:gd name="T74" fmla="*/ 412 w 415"/>
              <a:gd name="T75" fmla="*/ 37 h 386"/>
              <a:gd name="T76" fmla="*/ 412 w 415"/>
              <a:gd name="T77" fmla="*/ 37 h 386"/>
              <a:gd name="T78" fmla="*/ 412 w 415"/>
              <a:gd name="T79" fmla="*/ 37 h 386"/>
              <a:gd name="T80" fmla="*/ 412 w 415"/>
              <a:gd name="T81" fmla="*/ 37 h 386"/>
              <a:gd name="T82" fmla="*/ 409 w 415"/>
              <a:gd name="T83" fmla="*/ 37 h 386"/>
              <a:gd name="T84" fmla="*/ 409 w 415"/>
              <a:gd name="T85" fmla="*/ 34 h 386"/>
              <a:gd name="T86" fmla="*/ 409 w 415"/>
              <a:gd name="T87" fmla="*/ 34 h 386"/>
              <a:gd name="T88" fmla="*/ 406 w 415"/>
              <a:gd name="T89" fmla="*/ 34 h 386"/>
              <a:gd name="T90" fmla="*/ 406 w 415"/>
              <a:gd name="T91" fmla="*/ 34 h 386"/>
              <a:gd name="T92" fmla="*/ 398 w 415"/>
              <a:gd name="T93" fmla="*/ 37 h 386"/>
              <a:gd name="T94" fmla="*/ 373 w 415"/>
              <a:gd name="T95" fmla="*/ 40 h 386"/>
              <a:gd name="T96" fmla="*/ 367 w 415"/>
              <a:gd name="T97" fmla="*/ 28 h 386"/>
              <a:gd name="T98" fmla="*/ 359 w 415"/>
              <a:gd name="T99" fmla="*/ 0 h 386"/>
              <a:gd name="T100" fmla="*/ 6 w 415"/>
              <a:gd name="T101" fmla="*/ 85 h 386"/>
              <a:gd name="T102" fmla="*/ 6 w 415"/>
              <a:gd name="T103" fmla="*/ 88 h 386"/>
              <a:gd name="T104" fmla="*/ 20 w 415"/>
              <a:gd name="T105" fmla="*/ 198 h 386"/>
              <a:gd name="T106" fmla="*/ 17 w 415"/>
              <a:gd name="T107" fmla="*/ 271 h 386"/>
              <a:gd name="T108" fmla="*/ 20 w 415"/>
              <a:gd name="T109" fmla="*/ 328 h 386"/>
              <a:gd name="T110" fmla="*/ 28 w 415"/>
              <a:gd name="T111" fmla="*/ 334 h 386"/>
              <a:gd name="T112" fmla="*/ 42 w 415"/>
              <a:gd name="T113" fmla="*/ 347 h 386"/>
              <a:gd name="T114" fmla="*/ 300 w 415"/>
              <a:gd name="T115" fmla="*/ 386 h 386"/>
              <a:gd name="T116" fmla="*/ 300 w 415"/>
              <a:gd name="T117" fmla="*/ 38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5" h="386">
                <a:moveTo>
                  <a:pt x="297" y="386"/>
                </a:moveTo>
                <a:lnTo>
                  <a:pt x="297" y="386"/>
                </a:lnTo>
                <a:lnTo>
                  <a:pt x="297" y="383"/>
                </a:lnTo>
                <a:lnTo>
                  <a:pt x="297" y="383"/>
                </a:lnTo>
                <a:lnTo>
                  <a:pt x="297" y="383"/>
                </a:lnTo>
                <a:lnTo>
                  <a:pt x="297" y="383"/>
                </a:lnTo>
                <a:lnTo>
                  <a:pt x="297" y="383"/>
                </a:lnTo>
                <a:lnTo>
                  <a:pt x="297" y="383"/>
                </a:lnTo>
                <a:lnTo>
                  <a:pt x="297" y="380"/>
                </a:lnTo>
                <a:lnTo>
                  <a:pt x="297" y="380"/>
                </a:lnTo>
                <a:lnTo>
                  <a:pt x="297" y="380"/>
                </a:lnTo>
                <a:lnTo>
                  <a:pt x="297" y="380"/>
                </a:lnTo>
                <a:lnTo>
                  <a:pt x="294" y="380"/>
                </a:lnTo>
                <a:lnTo>
                  <a:pt x="294" y="380"/>
                </a:lnTo>
                <a:lnTo>
                  <a:pt x="292" y="374"/>
                </a:lnTo>
                <a:lnTo>
                  <a:pt x="292" y="362"/>
                </a:lnTo>
                <a:lnTo>
                  <a:pt x="292" y="325"/>
                </a:lnTo>
                <a:lnTo>
                  <a:pt x="292" y="325"/>
                </a:lnTo>
                <a:lnTo>
                  <a:pt x="294" y="304"/>
                </a:lnTo>
                <a:lnTo>
                  <a:pt x="294" y="304"/>
                </a:lnTo>
                <a:lnTo>
                  <a:pt x="294" y="295"/>
                </a:lnTo>
                <a:lnTo>
                  <a:pt x="297" y="286"/>
                </a:lnTo>
                <a:lnTo>
                  <a:pt x="306" y="277"/>
                </a:lnTo>
                <a:lnTo>
                  <a:pt x="306" y="277"/>
                </a:lnTo>
                <a:lnTo>
                  <a:pt x="308" y="274"/>
                </a:lnTo>
                <a:lnTo>
                  <a:pt x="308" y="274"/>
                </a:lnTo>
                <a:lnTo>
                  <a:pt x="314" y="265"/>
                </a:lnTo>
                <a:lnTo>
                  <a:pt x="322" y="249"/>
                </a:lnTo>
                <a:lnTo>
                  <a:pt x="328" y="234"/>
                </a:lnTo>
                <a:lnTo>
                  <a:pt x="331" y="216"/>
                </a:lnTo>
                <a:lnTo>
                  <a:pt x="331" y="216"/>
                </a:lnTo>
                <a:lnTo>
                  <a:pt x="331" y="204"/>
                </a:lnTo>
                <a:lnTo>
                  <a:pt x="334" y="198"/>
                </a:lnTo>
                <a:lnTo>
                  <a:pt x="336" y="192"/>
                </a:lnTo>
                <a:lnTo>
                  <a:pt x="339" y="189"/>
                </a:lnTo>
                <a:lnTo>
                  <a:pt x="339" y="189"/>
                </a:lnTo>
                <a:lnTo>
                  <a:pt x="345" y="186"/>
                </a:lnTo>
                <a:lnTo>
                  <a:pt x="345" y="186"/>
                </a:lnTo>
                <a:lnTo>
                  <a:pt x="345" y="186"/>
                </a:lnTo>
                <a:lnTo>
                  <a:pt x="345" y="186"/>
                </a:lnTo>
                <a:lnTo>
                  <a:pt x="345" y="186"/>
                </a:lnTo>
                <a:lnTo>
                  <a:pt x="345" y="186"/>
                </a:lnTo>
                <a:lnTo>
                  <a:pt x="345" y="183"/>
                </a:lnTo>
                <a:lnTo>
                  <a:pt x="345" y="183"/>
                </a:lnTo>
                <a:lnTo>
                  <a:pt x="345" y="183"/>
                </a:lnTo>
                <a:lnTo>
                  <a:pt x="345" y="183"/>
                </a:lnTo>
                <a:lnTo>
                  <a:pt x="348" y="183"/>
                </a:lnTo>
                <a:lnTo>
                  <a:pt x="348" y="183"/>
                </a:lnTo>
                <a:lnTo>
                  <a:pt x="348" y="183"/>
                </a:lnTo>
                <a:lnTo>
                  <a:pt x="348" y="183"/>
                </a:lnTo>
                <a:lnTo>
                  <a:pt x="348" y="179"/>
                </a:lnTo>
                <a:lnTo>
                  <a:pt x="348" y="179"/>
                </a:lnTo>
                <a:lnTo>
                  <a:pt x="350" y="179"/>
                </a:lnTo>
                <a:lnTo>
                  <a:pt x="350" y="179"/>
                </a:lnTo>
                <a:lnTo>
                  <a:pt x="350" y="176"/>
                </a:lnTo>
                <a:lnTo>
                  <a:pt x="350" y="176"/>
                </a:lnTo>
                <a:lnTo>
                  <a:pt x="350" y="176"/>
                </a:lnTo>
                <a:lnTo>
                  <a:pt x="350" y="176"/>
                </a:lnTo>
                <a:lnTo>
                  <a:pt x="353" y="173"/>
                </a:lnTo>
                <a:lnTo>
                  <a:pt x="353" y="173"/>
                </a:lnTo>
                <a:lnTo>
                  <a:pt x="353" y="173"/>
                </a:lnTo>
                <a:lnTo>
                  <a:pt x="353" y="173"/>
                </a:lnTo>
                <a:lnTo>
                  <a:pt x="356" y="167"/>
                </a:lnTo>
                <a:lnTo>
                  <a:pt x="356" y="167"/>
                </a:lnTo>
                <a:lnTo>
                  <a:pt x="356" y="167"/>
                </a:lnTo>
                <a:lnTo>
                  <a:pt x="356" y="167"/>
                </a:lnTo>
                <a:lnTo>
                  <a:pt x="356" y="164"/>
                </a:lnTo>
                <a:lnTo>
                  <a:pt x="356" y="164"/>
                </a:lnTo>
                <a:lnTo>
                  <a:pt x="356" y="164"/>
                </a:lnTo>
                <a:lnTo>
                  <a:pt x="356" y="164"/>
                </a:lnTo>
                <a:lnTo>
                  <a:pt x="359" y="161"/>
                </a:lnTo>
                <a:lnTo>
                  <a:pt x="359" y="161"/>
                </a:lnTo>
                <a:lnTo>
                  <a:pt x="359" y="161"/>
                </a:lnTo>
                <a:lnTo>
                  <a:pt x="359" y="161"/>
                </a:lnTo>
                <a:lnTo>
                  <a:pt x="359" y="158"/>
                </a:lnTo>
                <a:lnTo>
                  <a:pt x="359" y="158"/>
                </a:lnTo>
                <a:lnTo>
                  <a:pt x="359" y="158"/>
                </a:lnTo>
                <a:lnTo>
                  <a:pt x="359" y="158"/>
                </a:lnTo>
                <a:lnTo>
                  <a:pt x="362" y="155"/>
                </a:lnTo>
                <a:lnTo>
                  <a:pt x="362" y="155"/>
                </a:lnTo>
                <a:lnTo>
                  <a:pt x="362" y="155"/>
                </a:lnTo>
                <a:lnTo>
                  <a:pt x="362" y="155"/>
                </a:lnTo>
                <a:lnTo>
                  <a:pt x="362" y="152"/>
                </a:lnTo>
                <a:lnTo>
                  <a:pt x="362" y="152"/>
                </a:lnTo>
                <a:lnTo>
                  <a:pt x="362" y="152"/>
                </a:lnTo>
                <a:lnTo>
                  <a:pt x="362" y="152"/>
                </a:lnTo>
                <a:lnTo>
                  <a:pt x="362" y="152"/>
                </a:lnTo>
                <a:lnTo>
                  <a:pt x="362" y="152"/>
                </a:lnTo>
                <a:lnTo>
                  <a:pt x="362" y="149"/>
                </a:lnTo>
                <a:lnTo>
                  <a:pt x="362" y="149"/>
                </a:lnTo>
                <a:lnTo>
                  <a:pt x="364" y="149"/>
                </a:lnTo>
                <a:lnTo>
                  <a:pt x="364" y="149"/>
                </a:lnTo>
                <a:lnTo>
                  <a:pt x="364" y="146"/>
                </a:lnTo>
                <a:lnTo>
                  <a:pt x="364" y="146"/>
                </a:lnTo>
                <a:lnTo>
                  <a:pt x="364" y="146"/>
                </a:lnTo>
                <a:lnTo>
                  <a:pt x="364" y="146"/>
                </a:lnTo>
                <a:lnTo>
                  <a:pt x="364" y="137"/>
                </a:lnTo>
                <a:lnTo>
                  <a:pt x="370" y="131"/>
                </a:lnTo>
                <a:lnTo>
                  <a:pt x="378" y="125"/>
                </a:lnTo>
                <a:lnTo>
                  <a:pt x="378" y="125"/>
                </a:lnTo>
                <a:lnTo>
                  <a:pt x="384" y="119"/>
                </a:lnTo>
                <a:lnTo>
                  <a:pt x="384" y="119"/>
                </a:lnTo>
                <a:lnTo>
                  <a:pt x="392" y="104"/>
                </a:lnTo>
                <a:lnTo>
                  <a:pt x="398" y="94"/>
                </a:lnTo>
                <a:lnTo>
                  <a:pt x="398" y="85"/>
                </a:lnTo>
                <a:lnTo>
                  <a:pt x="398" y="85"/>
                </a:lnTo>
                <a:lnTo>
                  <a:pt x="401" y="61"/>
                </a:lnTo>
                <a:lnTo>
                  <a:pt x="406" y="49"/>
                </a:lnTo>
                <a:lnTo>
                  <a:pt x="412" y="37"/>
                </a:lnTo>
                <a:lnTo>
                  <a:pt x="412" y="37"/>
                </a:lnTo>
                <a:lnTo>
                  <a:pt x="415" y="37"/>
                </a:lnTo>
                <a:lnTo>
                  <a:pt x="415" y="37"/>
                </a:lnTo>
                <a:lnTo>
                  <a:pt x="412" y="37"/>
                </a:lnTo>
                <a:lnTo>
                  <a:pt x="412" y="37"/>
                </a:lnTo>
                <a:lnTo>
                  <a:pt x="412" y="37"/>
                </a:lnTo>
                <a:lnTo>
                  <a:pt x="412" y="37"/>
                </a:lnTo>
                <a:lnTo>
                  <a:pt x="412" y="37"/>
                </a:lnTo>
                <a:lnTo>
                  <a:pt x="412" y="37"/>
                </a:lnTo>
                <a:lnTo>
                  <a:pt x="412" y="37"/>
                </a:lnTo>
                <a:lnTo>
                  <a:pt x="412" y="37"/>
                </a:lnTo>
                <a:lnTo>
                  <a:pt x="412" y="37"/>
                </a:lnTo>
                <a:lnTo>
                  <a:pt x="412" y="37"/>
                </a:lnTo>
                <a:lnTo>
                  <a:pt x="412" y="37"/>
                </a:lnTo>
                <a:lnTo>
                  <a:pt x="412" y="37"/>
                </a:lnTo>
                <a:lnTo>
                  <a:pt x="409" y="37"/>
                </a:lnTo>
                <a:lnTo>
                  <a:pt x="409" y="37"/>
                </a:lnTo>
                <a:lnTo>
                  <a:pt x="409" y="37"/>
                </a:lnTo>
                <a:lnTo>
                  <a:pt x="409" y="37"/>
                </a:lnTo>
                <a:lnTo>
                  <a:pt x="409" y="34"/>
                </a:lnTo>
                <a:lnTo>
                  <a:pt x="409" y="34"/>
                </a:lnTo>
                <a:lnTo>
                  <a:pt x="409" y="34"/>
                </a:lnTo>
                <a:lnTo>
                  <a:pt x="409" y="34"/>
                </a:lnTo>
                <a:lnTo>
                  <a:pt x="406" y="34"/>
                </a:lnTo>
                <a:lnTo>
                  <a:pt x="406" y="34"/>
                </a:lnTo>
                <a:lnTo>
                  <a:pt x="406" y="34"/>
                </a:lnTo>
                <a:lnTo>
                  <a:pt x="406" y="34"/>
                </a:lnTo>
                <a:lnTo>
                  <a:pt x="406" y="34"/>
                </a:lnTo>
                <a:lnTo>
                  <a:pt x="406" y="34"/>
                </a:lnTo>
                <a:lnTo>
                  <a:pt x="406" y="34"/>
                </a:lnTo>
                <a:lnTo>
                  <a:pt x="406" y="34"/>
                </a:lnTo>
                <a:lnTo>
                  <a:pt x="398" y="37"/>
                </a:lnTo>
                <a:lnTo>
                  <a:pt x="387" y="40"/>
                </a:lnTo>
                <a:lnTo>
                  <a:pt x="373" y="40"/>
                </a:lnTo>
                <a:lnTo>
                  <a:pt x="373" y="40"/>
                </a:lnTo>
                <a:lnTo>
                  <a:pt x="370" y="40"/>
                </a:lnTo>
                <a:lnTo>
                  <a:pt x="367" y="34"/>
                </a:lnTo>
                <a:lnTo>
                  <a:pt x="367" y="28"/>
                </a:lnTo>
                <a:lnTo>
                  <a:pt x="367" y="28"/>
                </a:lnTo>
                <a:lnTo>
                  <a:pt x="367" y="9"/>
                </a:lnTo>
                <a:lnTo>
                  <a:pt x="359" y="0"/>
                </a:lnTo>
                <a:lnTo>
                  <a:pt x="0" y="15"/>
                </a:lnTo>
                <a:lnTo>
                  <a:pt x="0" y="15"/>
                </a:lnTo>
                <a:lnTo>
                  <a:pt x="6" y="85"/>
                </a:lnTo>
                <a:lnTo>
                  <a:pt x="6" y="85"/>
                </a:lnTo>
                <a:lnTo>
                  <a:pt x="6" y="88"/>
                </a:lnTo>
                <a:lnTo>
                  <a:pt x="6" y="88"/>
                </a:lnTo>
                <a:lnTo>
                  <a:pt x="14" y="158"/>
                </a:lnTo>
                <a:lnTo>
                  <a:pt x="14" y="158"/>
                </a:lnTo>
                <a:lnTo>
                  <a:pt x="20" y="198"/>
                </a:lnTo>
                <a:lnTo>
                  <a:pt x="23" y="228"/>
                </a:lnTo>
                <a:lnTo>
                  <a:pt x="23" y="228"/>
                </a:lnTo>
                <a:lnTo>
                  <a:pt x="17" y="271"/>
                </a:lnTo>
                <a:lnTo>
                  <a:pt x="12" y="316"/>
                </a:lnTo>
                <a:lnTo>
                  <a:pt x="12" y="316"/>
                </a:lnTo>
                <a:lnTo>
                  <a:pt x="20" y="328"/>
                </a:lnTo>
                <a:lnTo>
                  <a:pt x="23" y="334"/>
                </a:lnTo>
                <a:lnTo>
                  <a:pt x="28" y="334"/>
                </a:lnTo>
                <a:lnTo>
                  <a:pt x="28" y="334"/>
                </a:lnTo>
                <a:lnTo>
                  <a:pt x="37" y="337"/>
                </a:lnTo>
                <a:lnTo>
                  <a:pt x="42" y="340"/>
                </a:lnTo>
                <a:lnTo>
                  <a:pt x="42" y="347"/>
                </a:lnTo>
                <a:lnTo>
                  <a:pt x="42" y="353"/>
                </a:lnTo>
                <a:lnTo>
                  <a:pt x="42" y="386"/>
                </a:lnTo>
                <a:lnTo>
                  <a:pt x="300" y="386"/>
                </a:lnTo>
                <a:lnTo>
                  <a:pt x="300" y="386"/>
                </a:lnTo>
                <a:lnTo>
                  <a:pt x="300" y="386"/>
                </a:lnTo>
                <a:lnTo>
                  <a:pt x="300" y="386"/>
                </a:lnTo>
                <a:lnTo>
                  <a:pt x="297" y="386"/>
                </a:lnTo>
                <a:lnTo>
                  <a:pt x="297" y="386"/>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36">
            <a:extLst>
              <a:ext uri="{FF2B5EF4-FFF2-40B4-BE49-F238E27FC236}">
                <a16:creationId xmlns:a16="http://schemas.microsoft.com/office/drawing/2014/main" id="{6F8DF18B-A0CA-C56B-690D-22A0CFBE11D0}"/>
              </a:ext>
            </a:extLst>
          </p:cNvPr>
          <p:cNvSpPr>
            <a:spLocks/>
          </p:cNvSpPr>
          <p:nvPr/>
        </p:nvSpPr>
        <p:spPr bwMode="auto">
          <a:xfrm>
            <a:off x="2482450" y="3604519"/>
            <a:ext cx="710654" cy="768742"/>
          </a:xfrm>
          <a:custGeom>
            <a:avLst/>
            <a:gdLst>
              <a:gd name="T0" fmla="*/ 493 w 554"/>
              <a:gd name="T1" fmla="*/ 58 h 632"/>
              <a:gd name="T2" fmla="*/ 487 w 554"/>
              <a:gd name="T3" fmla="*/ 58 h 632"/>
              <a:gd name="T4" fmla="*/ 459 w 554"/>
              <a:gd name="T5" fmla="*/ 55 h 632"/>
              <a:gd name="T6" fmla="*/ 448 w 554"/>
              <a:gd name="T7" fmla="*/ 52 h 632"/>
              <a:gd name="T8" fmla="*/ 425 w 554"/>
              <a:gd name="T9" fmla="*/ 49 h 632"/>
              <a:gd name="T10" fmla="*/ 414 w 554"/>
              <a:gd name="T11" fmla="*/ 49 h 632"/>
              <a:gd name="T12" fmla="*/ 392 w 554"/>
              <a:gd name="T13" fmla="*/ 46 h 632"/>
              <a:gd name="T14" fmla="*/ 381 w 554"/>
              <a:gd name="T15" fmla="*/ 43 h 632"/>
              <a:gd name="T16" fmla="*/ 355 w 554"/>
              <a:gd name="T17" fmla="*/ 40 h 632"/>
              <a:gd name="T18" fmla="*/ 347 w 554"/>
              <a:gd name="T19" fmla="*/ 40 h 632"/>
              <a:gd name="T20" fmla="*/ 316 w 554"/>
              <a:gd name="T21" fmla="*/ 34 h 632"/>
              <a:gd name="T22" fmla="*/ 311 w 554"/>
              <a:gd name="T23" fmla="*/ 34 h 632"/>
              <a:gd name="T24" fmla="*/ 283 w 554"/>
              <a:gd name="T25" fmla="*/ 31 h 632"/>
              <a:gd name="T26" fmla="*/ 274 w 554"/>
              <a:gd name="T27" fmla="*/ 28 h 632"/>
              <a:gd name="T28" fmla="*/ 252 w 554"/>
              <a:gd name="T29" fmla="*/ 25 h 632"/>
              <a:gd name="T30" fmla="*/ 241 w 554"/>
              <a:gd name="T31" fmla="*/ 22 h 632"/>
              <a:gd name="T32" fmla="*/ 218 w 554"/>
              <a:gd name="T33" fmla="*/ 19 h 632"/>
              <a:gd name="T34" fmla="*/ 207 w 554"/>
              <a:gd name="T35" fmla="*/ 19 h 632"/>
              <a:gd name="T36" fmla="*/ 182 w 554"/>
              <a:gd name="T37" fmla="*/ 13 h 632"/>
              <a:gd name="T38" fmla="*/ 176 w 554"/>
              <a:gd name="T39" fmla="*/ 13 h 632"/>
              <a:gd name="T40" fmla="*/ 146 w 554"/>
              <a:gd name="T41" fmla="*/ 7 h 632"/>
              <a:gd name="T42" fmla="*/ 137 w 554"/>
              <a:gd name="T43" fmla="*/ 7 h 632"/>
              <a:gd name="T44" fmla="*/ 115 w 554"/>
              <a:gd name="T45" fmla="*/ 3 h 632"/>
              <a:gd name="T46" fmla="*/ 104 w 554"/>
              <a:gd name="T47" fmla="*/ 0 h 632"/>
              <a:gd name="T48" fmla="*/ 0 w 554"/>
              <a:gd name="T49" fmla="*/ 623 h 632"/>
              <a:gd name="T50" fmla="*/ 64 w 554"/>
              <a:gd name="T51" fmla="*/ 632 h 632"/>
              <a:gd name="T52" fmla="*/ 73 w 554"/>
              <a:gd name="T53" fmla="*/ 593 h 632"/>
              <a:gd name="T54" fmla="*/ 76 w 554"/>
              <a:gd name="T55" fmla="*/ 590 h 632"/>
              <a:gd name="T56" fmla="*/ 90 w 554"/>
              <a:gd name="T57" fmla="*/ 590 h 632"/>
              <a:gd name="T58" fmla="*/ 148 w 554"/>
              <a:gd name="T59" fmla="*/ 599 h 632"/>
              <a:gd name="T60" fmla="*/ 216 w 554"/>
              <a:gd name="T61" fmla="*/ 614 h 632"/>
              <a:gd name="T62" fmla="*/ 221 w 554"/>
              <a:gd name="T63" fmla="*/ 617 h 632"/>
              <a:gd name="T64" fmla="*/ 224 w 554"/>
              <a:gd name="T65" fmla="*/ 617 h 632"/>
              <a:gd name="T66" fmla="*/ 224 w 554"/>
              <a:gd name="T67" fmla="*/ 599 h 632"/>
              <a:gd name="T68" fmla="*/ 227 w 554"/>
              <a:gd name="T69" fmla="*/ 578 h 632"/>
              <a:gd name="T70" fmla="*/ 232 w 554"/>
              <a:gd name="T71" fmla="*/ 569 h 632"/>
              <a:gd name="T72" fmla="*/ 238 w 554"/>
              <a:gd name="T73" fmla="*/ 566 h 632"/>
              <a:gd name="T74" fmla="*/ 554 w 554"/>
              <a:gd name="T75" fmla="*/ 67 h 632"/>
              <a:gd name="T76" fmla="*/ 537 w 554"/>
              <a:gd name="T77" fmla="*/ 64 h 632"/>
              <a:gd name="T78" fmla="*/ 526 w 554"/>
              <a:gd name="T79" fmla="*/ 61 h 632"/>
              <a:gd name="T80" fmla="*/ 493 w 554"/>
              <a:gd name="T81" fmla="*/ 58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4" h="632">
                <a:moveTo>
                  <a:pt x="493" y="58"/>
                </a:moveTo>
                <a:lnTo>
                  <a:pt x="493" y="58"/>
                </a:lnTo>
                <a:lnTo>
                  <a:pt x="487" y="58"/>
                </a:lnTo>
                <a:lnTo>
                  <a:pt x="487" y="58"/>
                </a:lnTo>
                <a:lnTo>
                  <a:pt x="459" y="55"/>
                </a:lnTo>
                <a:lnTo>
                  <a:pt x="459" y="55"/>
                </a:lnTo>
                <a:lnTo>
                  <a:pt x="448" y="52"/>
                </a:lnTo>
                <a:lnTo>
                  <a:pt x="448" y="52"/>
                </a:lnTo>
                <a:lnTo>
                  <a:pt x="425" y="49"/>
                </a:lnTo>
                <a:lnTo>
                  <a:pt x="425" y="49"/>
                </a:lnTo>
                <a:lnTo>
                  <a:pt x="414" y="49"/>
                </a:lnTo>
                <a:lnTo>
                  <a:pt x="414" y="49"/>
                </a:lnTo>
                <a:lnTo>
                  <a:pt x="392" y="46"/>
                </a:lnTo>
                <a:lnTo>
                  <a:pt x="392" y="46"/>
                </a:lnTo>
                <a:lnTo>
                  <a:pt x="381" y="43"/>
                </a:lnTo>
                <a:lnTo>
                  <a:pt x="381" y="43"/>
                </a:lnTo>
                <a:lnTo>
                  <a:pt x="355" y="40"/>
                </a:lnTo>
                <a:lnTo>
                  <a:pt x="355" y="40"/>
                </a:lnTo>
                <a:lnTo>
                  <a:pt x="347" y="40"/>
                </a:lnTo>
                <a:lnTo>
                  <a:pt x="347" y="40"/>
                </a:lnTo>
                <a:lnTo>
                  <a:pt x="316" y="34"/>
                </a:lnTo>
                <a:lnTo>
                  <a:pt x="316" y="34"/>
                </a:lnTo>
                <a:lnTo>
                  <a:pt x="311" y="34"/>
                </a:lnTo>
                <a:lnTo>
                  <a:pt x="311" y="34"/>
                </a:lnTo>
                <a:lnTo>
                  <a:pt x="283" y="31"/>
                </a:lnTo>
                <a:lnTo>
                  <a:pt x="283" y="31"/>
                </a:lnTo>
                <a:lnTo>
                  <a:pt x="274" y="28"/>
                </a:lnTo>
                <a:lnTo>
                  <a:pt x="274" y="28"/>
                </a:lnTo>
                <a:lnTo>
                  <a:pt x="252" y="25"/>
                </a:lnTo>
                <a:lnTo>
                  <a:pt x="252" y="25"/>
                </a:lnTo>
                <a:lnTo>
                  <a:pt x="241" y="22"/>
                </a:lnTo>
                <a:lnTo>
                  <a:pt x="241" y="22"/>
                </a:lnTo>
                <a:lnTo>
                  <a:pt x="218" y="19"/>
                </a:lnTo>
                <a:lnTo>
                  <a:pt x="218" y="19"/>
                </a:lnTo>
                <a:lnTo>
                  <a:pt x="207" y="19"/>
                </a:lnTo>
                <a:lnTo>
                  <a:pt x="207" y="19"/>
                </a:lnTo>
                <a:lnTo>
                  <a:pt x="182" y="13"/>
                </a:lnTo>
                <a:lnTo>
                  <a:pt x="182" y="13"/>
                </a:lnTo>
                <a:lnTo>
                  <a:pt x="176" y="13"/>
                </a:lnTo>
                <a:lnTo>
                  <a:pt x="176" y="13"/>
                </a:lnTo>
                <a:lnTo>
                  <a:pt x="146" y="7"/>
                </a:lnTo>
                <a:lnTo>
                  <a:pt x="146" y="7"/>
                </a:lnTo>
                <a:lnTo>
                  <a:pt x="137" y="7"/>
                </a:lnTo>
                <a:lnTo>
                  <a:pt x="137" y="7"/>
                </a:lnTo>
                <a:lnTo>
                  <a:pt x="115" y="3"/>
                </a:lnTo>
                <a:lnTo>
                  <a:pt x="115" y="3"/>
                </a:lnTo>
                <a:lnTo>
                  <a:pt x="104" y="0"/>
                </a:lnTo>
                <a:lnTo>
                  <a:pt x="104" y="0"/>
                </a:lnTo>
                <a:lnTo>
                  <a:pt x="92" y="0"/>
                </a:lnTo>
                <a:lnTo>
                  <a:pt x="0" y="623"/>
                </a:lnTo>
                <a:lnTo>
                  <a:pt x="64" y="632"/>
                </a:lnTo>
                <a:lnTo>
                  <a:pt x="64" y="632"/>
                </a:lnTo>
                <a:lnTo>
                  <a:pt x="67" y="620"/>
                </a:lnTo>
                <a:lnTo>
                  <a:pt x="73" y="593"/>
                </a:lnTo>
                <a:lnTo>
                  <a:pt x="73" y="593"/>
                </a:lnTo>
                <a:lnTo>
                  <a:pt x="76" y="590"/>
                </a:lnTo>
                <a:lnTo>
                  <a:pt x="76" y="590"/>
                </a:lnTo>
                <a:lnTo>
                  <a:pt x="90" y="590"/>
                </a:lnTo>
                <a:lnTo>
                  <a:pt x="148" y="599"/>
                </a:lnTo>
                <a:lnTo>
                  <a:pt x="148" y="599"/>
                </a:lnTo>
                <a:lnTo>
                  <a:pt x="185" y="605"/>
                </a:lnTo>
                <a:lnTo>
                  <a:pt x="216" y="614"/>
                </a:lnTo>
                <a:lnTo>
                  <a:pt x="216" y="614"/>
                </a:lnTo>
                <a:lnTo>
                  <a:pt x="221" y="617"/>
                </a:lnTo>
                <a:lnTo>
                  <a:pt x="221" y="617"/>
                </a:lnTo>
                <a:lnTo>
                  <a:pt x="224" y="617"/>
                </a:lnTo>
                <a:lnTo>
                  <a:pt x="224" y="599"/>
                </a:lnTo>
                <a:lnTo>
                  <a:pt x="224" y="599"/>
                </a:lnTo>
                <a:lnTo>
                  <a:pt x="224" y="590"/>
                </a:lnTo>
                <a:lnTo>
                  <a:pt x="227" y="578"/>
                </a:lnTo>
                <a:lnTo>
                  <a:pt x="232" y="569"/>
                </a:lnTo>
                <a:lnTo>
                  <a:pt x="232" y="569"/>
                </a:lnTo>
                <a:lnTo>
                  <a:pt x="235" y="566"/>
                </a:lnTo>
                <a:lnTo>
                  <a:pt x="238" y="566"/>
                </a:lnTo>
                <a:lnTo>
                  <a:pt x="501" y="593"/>
                </a:lnTo>
                <a:lnTo>
                  <a:pt x="554" y="67"/>
                </a:lnTo>
                <a:lnTo>
                  <a:pt x="554" y="67"/>
                </a:lnTo>
                <a:lnTo>
                  <a:pt x="537" y="64"/>
                </a:lnTo>
                <a:lnTo>
                  <a:pt x="537" y="64"/>
                </a:lnTo>
                <a:lnTo>
                  <a:pt x="526" y="61"/>
                </a:lnTo>
                <a:lnTo>
                  <a:pt x="526" y="61"/>
                </a:lnTo>
                <a:lnTo>
                  <a:pt x="493" y="58"/>
                </a:lnTo>
                <a:lnTo>
                  <a:pt x="493" y="58"/>
                </a:lnTo>
                <a:close/>
              </a:path>
            </a:pathLst>
          </a:custGeom>
          <a:solidFill>
            <a:srgbClr val="015873">
              <a:alpha val="74902"/>
            </a:srgb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37">
            <a:extLst>
              <a:ext uri="{FF2B5EF4-FFF2-40B4-BE49-F238E27FC236}">
                <a16:creationId xmlns:a16="http://schemas.microsoft.com/office/drawing/2014/main" id="{6AB2106B-AF91-E2F2-DE93-B6B0754E7D09}"/>
              </a:ext>
            </a:extLst>
          </p:cNvPr>
          <p:cNvSpPr>
            <a:spLocks/>
          </p:cNvSpPr>
          <p:nvPr/>
        </p:nvSpPr>
        <p:spPr bwMode="auto">
          <a:xfrm>
            <a:off x="4005096" y="3250556"/>
            <a:ext cx="663192" cy="561960"/>
          </a:xfrm>
          <a:custGeom>
            <a:avLst/>
            <a:gdLst>
              <a:gd name="T0" fmla="*/ 490 w 517"/>
              <a:gd name="T1" fmla="*/ 425 h 462"/>
              <a:gd name="T2" fmla="*/ 495 w 517"/>
              <a:gd name="T3" fmla="*/ 407 h 462"/>
              <a:gd name="T4" fmla="*/ 515 w 517"/>
              <a:gd name="T5" fmla="*/ 398 h 462"/>
              <a:gd name="T6" fmla="*/ 515 w 517"/>
              <a:gd name="T7" fmla="*/ 377 h 462"/>
              <a:gd name="T8" fmla="*/ 506 w 517"/>
              <a:gd name="T9" fmla="*/ 367 h 462"/>
              <a:gd name="T10" fmla="*/ 503 w 517"/>
              <a:gd name="T11" fmla="*/ 367 h 462"/>
              <a:gd name="T12" fmla="*/ 498 w 517"/>
              <a:gd name="T13" fmla="*/ 364 h 462"/>
              <a:gd name="T14" fmla="*/ 495 w 517"/>
              <a:gd name="T15" fmla="*/ 358 h 462"/>
              <a:gd name="T16" fmla="*/ 484 w 517"/>
              <a:gd name="T17" fmla="*/ 310 h 462"/>
              <a:gd name="T18" fmla="*/ 467 w 517"/>
              <a:gd name="T19" fmla="*/ 288 h 462"/>
              <a:gd name="T20" fmla="*/ 439 w 517"/>
              <a:gd name="T21" fmla="*/ 270 h 462"/>
              <a:gd name="T22" fmla="*/ 417 w 517"/>
              <a:gd name="T23" fmla="*/ 228 h 462"/>
              <a:gd name="T24" fmla="*/ 414 w 517"/>
              <a:gd name="T25" fmla="*/ 209 h 462"/>
              <a:gd name="T26" fmla="*/ 414 w 517"/>
              <a:gd name="T27" fmla="*/ 155 h 462"/>
              <a:gd name="T28" fmla="*/ 406 w 517"/>
              <a:gd name="T29" fmla="*/ 161 h 462"/>
              <a:gd name="T30" fmla="*/ 366 w 517"/>
              <a:gd name="T31" fmla="*/ 124 h 462"/>
              <a:gd name="T32" fmla="*/ 347 w 517"/>
              <a:gd name="T33" fmla="*/ 115 h 462"/>
              <a:gd name="T34" fmla="*/ 322 w 517"/>
              <a:gd name="T35" fmla="*/ 100 h 462"/>
              <a:gd name="T36" fmla="*/ 308 w 517"/>
              <a:gd name="T37" fmla="*/ 70 h 462"/>
              <a:gd name="T38" fmla="*/ 308 w 517"/>
              <a:gd name="T39" fmla="*/ 33 h 462"/>
              <a:gd name="T40" fmla="*/ 308 w 517"/>
              <a:gd name="T41" fmla="*/ 30 h 462"/>
              <a:gd name="T42" fmla="*/ 305 w 517"/>
              <a:gd name="T43" fmla="*/ 30 h 462"/>
              <a:gd name="T44" fmla="*/ 302 w 517"/>
              <a:gd name="T45" fmla="*/ 27 h 462"/>
              <a:gd name="T46" fmla="*/ 302 w 517"/>
              <a:gd name="T47" fmla="*/ 24 h 462"/>
              <a:gd name="T48" fmla="*/ 299 w 517"/>
              <a:gd name="T49" fmla="*/ 21 h 462"/>
              <a:gd name="T50" fmla="*/ 11 w 517"/>
              <a:gd name="T51" fmla="*/ 3 h 462"/>
              <a:gd name="T52" fmla="*/ 8 w 517"/>
              <a:gd name="T53" fmla="*/ 3 h 462"/>
              <a:gd name="T54" fmla="*/ 5 w 517"/>
              <a:gd name="T55" fmla="*/ 3 h 462"/>
              <a:gd name="T56" fmla="*/ 3 w 517"/>
              <a:gd name="T57" fmla="*/ 3 h 462"/>
              <a:gd name="T58" fmla="*/ 3 w 517"/>
              <a:gd name="T59" fmla="*/ 12 h 462"/>
              <a:gd name="T60" fmla="*/ 11 w 517"/>
              <a:gd name="T61" fmla="*/ 39 h 462"/>
              <a:gd name="T62" fmla="*/ 14 w 517"/>
              <a:gd name="T63" fmla="*/ 42 h 462"/>
              <a:gd name="T64" fmla="*/ 17 w 517"/>
              <a:gd name="T65" fmla="*/ 42 h 462"/>
              <a:gd name="T66" fmla="*/ 19 w 517"/>
              <a:gd name="T67" fmla="*/ 42 h 462"/>
              <a:gd name="T68" fmla="*/ 22 w 517"/>
              <a:gd name="T69" fmla="*/ 45 h 462"/>
              <a:gd name="T70" fmla="*/ 28 w 517"/>
              <a:gd name="T71" fmla="*/ 45 h 462"/>
              <a:gd name="T72" fmla="*/ 31 w 517"/>
              <a:gd name="T73" fmla="*/ 48 h 462"/>
              <a:gd name="T74" fmla="*/ 33 w 517"/>
              <a:gd name="T75" fmla="*/ 48 h 462"/>
              <a:gd name="T76" fmla="*/ 36 w 517"/>
              <a:gd name="T77" fmla="*/ 51 h 462"/>
              <a:gd name="T78" fmla="*/ 42 w 517"/>
              <a:gd name="T79" fmla="*/ 54 h 462"/>
              <a:gd name="T80" fmla="*/ 44 w 517"/>
              <a:gd name="T81" fmla="*/ 58 h 462"/>
              <a:gd name="T82" fmla="*/ 47 w 517"/>
              <a:gd name="T83" fmla="*/ 58 h 462"/>
              <a:gd name="T84" fmla="*/ 47 w 517"/>
              <a:gd name="T85" fmla="*/ 61 h 462"/>
              <a:gd name="T86" fmla="*/ 50 w 517"/>
              <a:gd name="T87" fmla="*/ 100 h 462"/>
              <a:gd name="T88" fmla="*/ 42 w 517"/>
              <a:gd name="T89" fmla="*/ 121 h 462"/>
              <a:gd name="T90" fmla="*/ 56 w 517"/>
              <a:gd name="T91" fmla="*/ 130 h 462"/>
              <a:gd name="T92" fmla="*/ 64 w 517"/>
              <a:gd name="T93" fmla="*/ 152 h 462"/>
              <a:gd name="T94" fmla="*/ 64 w 517"/>
              <a:gd name="T95" fmla="*/ 152 h 462"/>
              <a:gd name="T96" fmla="*/ 67 w 517"/>
              <a:gd name="T97" fmla="*/ 158 h 462"/>
              <a:gd name="T98" fmla="*/ 434 w 517"/>
              <a:gd name="T99" fmla="*/ 422 h 462"/>
              <a:gd name="T100" fmla="*/ 448 w 517"/>
              <a:gd name="T101" fmla="*/ 437 h 462"/>
              <a:gd name="T102" fmla="*/ 464 w 517"/>
              <a:gd name="T103" fmla="*/ 462 h 462"/>
              <a:gd name="T104" fmla="*/ 492 w 517"/>
              <a:gd name="T105" fmla="*/ 434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7" h="462">
                <a:moveTo>
                  <a:pt x="492" y="434"/>
                </a:moveTo>
                <a:lnTo>
                  <a:pt x="492" y="434"/>
                </a:lnTo>
                <a:lnTo>
                  <a:pt x="492" y="434"/>
                </a:lnTo>
                <a:lnTo>
                  <a:pt x="492" y="434"/>
                </a:lnTo>
                <a:lnTo>
                  <a:pt x="490" y="425"/>
                </a:lnTo>
                <a:lnTo>
                  <a:pt x="490" y="425"/>
                </a:lnTo>
                <a:lnTo>
                  <a:pt x="490" y="416"/>
                </a:lnTo>
                <a:lnTo>
                  <a:pt x="490" y="416"/>
                </a:lnTo>
                <a:lnTo>
                  <a:pt x="492" y="410"/>
                </a:lnTo>
                <a:lnTo>
                  <a:pt x="495" y="407"/>
                </a:lnTo>
                <a:lnTo>
                  <a:pt x="495" y="407"/>
                </a:lnTo>
                <a:lnTo>
                  <a:pt x="501" y="407"/>
                </a:lnTo>
                <a:lnTo>
                  <a:pt x="509" y="407"/>
                </a:lnTo>
                <a:lnTo>
                  <a:pt x="509" y="407"/>
                </a:lnTo>
                <a:lnTo>
                  <a:pt x="515" y="398"/>
                </a:lnTo>
                <a:lnTo>
                  <a:pt x="517" y="383"/>
                </a:lnTo>
                <a:lnTo>
                  <a:pt x="517" y="383"/>
                </a:lnTo>
                <a:lnTo>
                  <a:pt x="517" y="383"/>
                </a:lnTo>
                <a:lnTo>
                  <a:pt x="517" y="383"/>
                </a:lnTo>
                <a:lnTo>
                  <a:pt x="515" y="377"/>
                </a:lnTo>
                <a:lnTo>
                  <a:pt x="506" y="370"/>
                </a:lnTo>
                <a:lnTo>
                  <a:pt x="506" y="370"/>
                </a:lnTo>
                <a:lnTo>
                  <a:pt x="506" y="370"/>
                </a:lnTo>
                <a:lnTo>
                  <a:pt x="506" y="370"/>
                </a:lnTo>
                <a:lnTo>
                  <a:pt x="506" y="367"/>
                </a:lnTo>
                <a:lnTo>
                  <a:pt x="506" y="367"/>
                </a:lnTo>
                <a:lnTo>
                  <a:pt x="503" y="367"/>
                </a:lnTo>
                <a:lnTo>
                  <a:pt x="503" y="367"/>
                </a:lnTo>
                <a:lnTo>
                  <a:pt x="503" y="367"/>
                </a:lnTo>
                <a:lnTo>
                  <a:pt x="503" y="367"/>
                </a:lnTo>
                <a:lnTo>
                  <a:pt x="498" y="364"/>
                </a:lnTo>
                <a:lnTo>
                  <a:pt x="498" y="364"/>
                </a:lnTo>
                <a:lnTo>
                  <a:pt x="498" y="364"/>
                </a:lnTo>
                <a:lnTo>
                  <a:pt x="498" y="364"/>
                </a:lnTo>
                <a:lnTo>
                  <a:pt x="498" y="364"/>
                </a:lnTo>
                <a:lnTo>
                  <a:pt x="498" y="364"/>
                </a:lnTo>
                <a:lnTo>
                  <a:pt x="498" y="364"/>
                </a:lnTo>
                <a:lnTo>
                  <a:pt x="498" y="364"/>
                </a:lnTo>
                <a:lnTo>
                  <a:pt x="495" y="361"/>
                </a:lnTo>
                <a:lnTo>
                  <a:pt x="495" y="358"/>
                </a:lnTo>
                <a:lnTo>
                  <a:pt x="495" y="322"/>
                </a:lnTo>
                <a:lnTo>
                  <a:pt x="495" y="322"/>
                </a:lnTo>
                <a:lnTo>
                  <a:pt x="492" y="313"/>
                </a:lnTo>
                <a:lnTo>
                  <a:pt x="484" y="310"/>
                </a:lnTo>
                <a:lnTo>
                  <a:pt x="484" y="310"/>
                </a:lnTo>
                <a:lnTo>
                  <a:pt x="476" y="307"/>
                </a:lnTo>
                <a:lnTo>
                  <a:pt x="470" y="301"/>
                </a:lnTo>
                <a:lnTo>
                  <a:pt x="470" y="294"/>
                </a:lnTo>
                <a:lnTo>
                  <a:pt x="470" y="294"/>
                </a:lnTo>
                <a:lnTo>
                  <a:pt x="467" y="288"/>
                </a:lnTo>
                <a:lnTo>
                  <a:pt x="464" y="285"/>
                </a:lnTo>
                <a:lnTo>
                  <a:pt x="453" y="279"/>
                </a:lnTo>
                <a:lnTo>
                  <a:pt x="453" y="279"/>
                </a:lnTo>
                <a:lnTo>
                  <a:pt x="445" y="276"/>
                </a:lnTo>
                <a:lnTo>
                  <a:pt x="439" y="270"/>
                </a:lnTo>
                <a:lnTo>
                  <a:pt x="417" y="246"/>
                </a:lnTo>
                <a:lnTo>
                  <a:pt x="417" y="246"/>
                </a:lnTo>
                <a:lnTo>
                  <a:pt x="414" y="243"/>
                </a:lnTo>
                <a:lnTo>
                  <a:pt x="414" y="237"/>
                </a:lnTo>
                <a:lnTo>
                  <a:pt x="417" y="228"/>
                </a:lnTo>
                <a:lnTo>
                  <a:pt x="417" y="228"/>
                </a:lnTo>
                <a:lnTo>
                  <a:pt x="417" y="225"/>
                </a:lnTo>
                <a:lnTo>
                  <a:pt x="417" y="225"/>
                </a:lnTo>
                <a:lnTo>
                  <a:pt x="414" y="219"/>
                </a:lnTo>
                <a:lnTo>
                  <a:pt x="414" y="209"/>
                </a:lnTo>
                <a:lnTo>
                  <a:pt x="414" y="179"/>
                </a:lnTo>
                <a:lnTo>
                  <a:pt x="414" y="179"/>
                </a:lnTo>
                <a:lnTo>
                  <a:pt x="414" y="155"/>
                </a:lnTo>
                <a:lnTo>
                  <a:pt x="414" y="155"/>
                </a:lnTo>
                <a:lnTo>
                  <a:pt x="414" y="155"/>
                </a:lnTo>
                <a:lnTo>
                  <a:pt x="414" y="155"/>
                </a:lnTo>
                <a:lnTo>
                  <a:pt x="411" y="158"/>
                </a:lnTo>
                <a:lnTo>
                  <a:pt x="411" y="158"/>
                </a:lnTo>
                <a:lnTo>
                  <a:pt x="408" y="161"/>
                </a:lnTo>
                <a:lnTo>
                  <a:pt x="406" y="161"/>
                </a:lnTo>
                <a:lnTo>
                  <a:pt x="406" y="161"/>
                </a:lnTo>
                <a:lnTo>
                  <a:pt x="380" y="143"/>
                </a:lnTo>
                <a:lnTo>
                  <a:pt x="369" y="133"/>
                </a:lnTo>
                <a:lnTo>
                  <a:pt x="366" y="130"/>
                </a:lnTo>
                <a:lnTo>
                  <a:pt x="366" y="124"/>
                </a:lnTo>
                <a:lnTo>
                  <a:pt x="366" y="124"/>
                </a:lnTo>
                <a:lnTo>
                  <a:pt x="366" y="124"/>
                </a:lnTo>
                <a:lnTo>
                  <a:pt x="366" y="124"/>
                </a:lnTo>
                <a:lnTo>
                  <a:pt x="358" y="118"/>
                </a:lnTo>
                <a:lnTo>
                  <a:pt x="347" y="115"/>
                </a:lnTo>
                <a:lnTo>
                  <a:pt x="347" y="115"/>
                </a:lnTo>
                <a:lnTo>
                  <a:pt x="347" y="115"/>
                </a:lnTo>
                <a:lnTo>
                  <a:pt x="347" y="115"/>
                </a:lnTo>
                <a:lnTo>
                  <a:pt x="333" y="106"/>
                </a:lnTo>
                <a:lnTo>
                  <a:pt x="322" y="100"/>
                </a:lnTo>
                <a:lnTo>
                  <a:pt x="313" y="94"/>
                </a:lnTo>
                <a:lnTo>
                  <a:pt x="313" y="94"/>
                </a:lnTo>
                <a:lnTo>
                  <a:pt x="308" y="88"/>
                </a:lnTo>
                <a:lnTo>
                  <a:pt x="308" y="82"/>
                </a:lnTo>
                <a:lnTo>
                  <a:pt x="308" y="70"/>
                </a:lnTo>
                <a:lnTo>
                  <a:pt x="308" y="70"/>
                </a:lnTo>
                <a:lnTo>
                  <a:pt x="310" y="58"/>
                </a:lnTo>
                <a:lnTo>
                  <a:pt x="310" y="33"/>
                </a:lnTo>
                <a:lnTo>
                  <a:pt x="310" y="33"/>
                </a:lnTo>
                <a:lnTo>
                  <a:pt x="308" y="33"/>
                </a:lnTo>
                <a:lnTo>
                  <a:pt x="308" y="33"/>
                </a:lnTo>
                <a:lnTo>
                  <a:pt x="308" y="33"/>
                </a:lnTo>
                <a:lnTo>
                  <a:pt x="308" y="33"/>
                </a:lnTo>
                <a:lnTo>
                  <a:pt x="308" y="30"/>
                </a:lnTo>
                <a:lnTo>
                  <a:pt x="308" y="30"/>
                </a:lnTo>
                <a:lnTo>
                  <a:pt x="308" y="30"/>
                </a:lnTo>
                <a:lnTo>
                  <a:pt x="308" y="30"/>
                </a:lnTo>
                <a:lnTo>
                  <a:pt x="305" y="30"/>
                </a:lnTo>
                <a:lnTo>
                  <a:pt x="305" y="30"/>
                </a:lnTo>
                <a:lnTo>
                  <a:pt x="305" y="30"/>
                </a:lnTo>
                <a:lnTo>
                  <a:pt x="305" y="30"/>
                </a:lnTo>
                <a:lnTo>
                  <a:pt x="305" y="27"/>
                </a:lnTo>
                <a:lnTo>
                  <a:pt x="305" y="27"/>
                </a:lnTo>
                <a:lnTo>
                  <a:pt x="302" y="27"/>
                </a:lnTo>
                <a:lnTo>
                  <a:pt x="302" y="27"/>
                </a:lnTo>
                <a:lnTo>
                  <a:pt x="302" y="27"/>
                </a:lnTo>
                <a:lnTo>
                  <a:pt x="302" y="27"/>
                </a:lnTo>
                <a:lnTo>
                  <a:pt x="302" y="24"/>
                </a:lnTo>
                <a:lnTo>
                  <a:pt x="302" y="24"/>
                </a:lnTo>
                <a:lnTo>
                  <a:pt x="302" y="24"/>
                </a:lnTo>
                <a:lnTo>
                  <a:pt x="302" y="24"/>
                </a:lnTo>
                <a:lnTo>
                  <a:pt x="299" y="24"/>
                </a:lnTo>
                <a:lnTo>
                  <a:pt x="299" y="24"/>
                </a:lnTo>
                <a:lnTo>
                  <a:pt x="299" y="21"/>
                </a:lnTo>
                <a:lnTo>
                  <a:pt x="299" y="21"/>
                </a:lnTo>
                <a:lnTo>
                  <a:pt x="296" y="18"/>
                </a:lnTo>
                <a:lnTo>
                  <a:pt x="280" y="0"/>
                </a:lnTo>
                <a:lnTo>
                  <a:pt x="11" y="0"/>
                </a:lnTo>
                <a:lnTo>
                  <a:pt x="11" y="0"/>
                </a:lnTo>
                <a:lnTo>
                  <a:pt x="11" y="3"/>
                </a:lnTo>
                <a:lnTo>
                  <a:pt x="11" y="3"/>
                </a:lnTo>
                <a:lnTo>
                  <a:pt x="8" y="3"/>
                </a:lnTo>
                <a:lnTo>
                  <a:pt x="8" y="3"/>
                </a:lnTo>
                <a:lnTo>
                  <a:pt x="8" y="3"/>
                </a:lnTo>
                <a:lnTo>
                  <a:pt x="8" y="3"/>
                </a:lnTo>
                <a:lnTo>
                  <a:pt x="8" y="3"/>
                </a:lnTo>
                <a:lnTo>
                  <a:pt x="8" y="3"/>
                </a:lnTo>
                <a:lnTo>
                  <a:pt x="5" y="3"/>
                </a:lnTo>
                <a:lnTo>
                  <a:pt x="5" y="3"/>
                </a:lnTo>
                <a:lnTo>
                  <a:pt x="5" y="3"/>
                </a:lnTo>
                <a:lnTo>
                  <a:pt x="5" y="3"/>
                </a:lnTo>
                <a:lnTo>
                  <a:pt x="3" y="3"/>
                </a:lnTo>
                <a:lnTo>
                  <a:pt x="3" y="3"/>
                </a:lnTo>
                <a:lnTo>
                  <a:pt x="3" y="3"/>
                </a:lnTo>
                <a:lnTo>
                  <a:pt x="3" y="3"/>
                </a:lnTo>
                <a:lnTo>
                  <a:pt x="0" y="6"/>
                </a:lnTo>
                <a:lnTo>
                  <a:pt x="0" y="6"/>
                </a:lnTo>
                <a:lnTo>
                  <a:pt x="0" y="6"/>
                </a:lnTo>
                <a:lnTo>
                  <a:pt x="0" y="6"/>
                </a:lnTo>
                <a:lnTo>
                  <a:pt x="3" y="12"/>
                </a:lnTo>
                <a:lnTo>
                  <a:pt x="8" y="21"/>
                </a:lnTo>
                <a:lnTo>
                  <a:pt x="8" y="21"/>
                </a:lnTo>
                <a:lnTo>
                  <a:pt x="11" y="24"/>
                </a:lnTo>
                <a:lnTo>
                  <a:pt x="11" y="39"/>
                </a:lnTo>
                <a:lnTo>
                  <a:pt x="11" y="39"/>
                </a:lnTo>
                <a:lnTo>
                  <a:pt x="11" y="42"/>
                </a:lnTo>
                <a:lnTo>
                  <a:pt x="11" y="42"/>
                </a:lnTo>
                <a:lnTo>
                  <a:pt x="14" y="42"/>
                </a:lnTo>
                <a:lnTo>
                  <a:pt x="14" y="42"/>
                </a:lnTo>
                <a:lnTo>
                  <a:pt x="14" y="42"/>
                </a:lnTo>
                <a:lnTo>
                  <a:pt x="14" y="42"/>
                </a:lnTo>
                <a:lnTo>
                  <a:pt x="14" y="42"/>
                </a:lnTo>
                <a:lnTo>
                  <a:pt x="14" y="42"/>
                </a:lnTo>
                <a:lnTo>
                  <a:pt x="17" y="42"/>
                </a:lnTo>
                <a:lnTo>
                  <a:pt x="17" y="42"/>
                </a:lnTo>
                <a:lnTo>
                  <a:pt x="17" y="42"/>
                </a:lnTo>
                <a:lnTo>
                  <a:pt x="17" y="42"/>
                </a:lnTo>
                <a:lnTo>
                  <a:pt x="19" y="42"/>
                </a:lnTo>
                <a:lnTo>
                  <a:pt x="19" y="42"/>
                </a:lnTo>
                <a:lnTo>
                  <a:pt x="19" y="42"/>
                </a:lnTo>
                <a:lnTo>
                  <a:pt x="19" y="42"/>
                </a:lnTo>
                <a:lnTo>
                  <a:pt x="22" y="45"/>
                </a:lnTo>
                <a:lnTo>
                  <a:pt x="22" y="45"/>
                </a:lnTo>
                <a:lnTo>
                  <a:pt x="22" y="45"/>
                </a:lnTo>
                <a:lnTo>
                  <a:pt x="22" y="45"/>
                </a:lnTo>
                <a:lnTo>
                  <a:pt x="25" y="45"/>
                </a:lnTo>
                <a:lnTo>
                  <a:pt x="25" y="45"/>
                </a:lnTo>
                <a:lnTo>
                  <a:pt x="25" y="45"/>
                </a:lnTo>
                <a:lnTo>
                  <a:pt x="25" y="45"/>
                </a:lnTo>
                <a:lnTo>
                  <a:pt x="28" y="45"/>
                </a:lnTo>
                <a:lnTo>
                  <a:pt x="28" y="45"/>
                </a:lnTo>
                <a:lnTo>
                  <a:pt x="28" y="45"/>
                </a:lnTo>
                <a:lnTo>
                  <a:pt x="28" y="45"/>
                </a:lnTo>
                <a:lnTo>
                  <a:pt x="31" y="48"/>
                </a:lnTo>
                <a:lnTo>
                  <a:pt x="31" y="48"/>
                </a:lnTo>
                <a:lnTo>
                  <a:pt x="31" y="48"/>
                </a:lnTo>
                <a:lnTo>
                  <a:pt x="31" y="48"/>
                </a:lnTo>
                <a:lnTo>
                  <a:pt x="33" y="48"/>
                </a:lnTo>
                <a:lnTo>
                  <a:pt x="33" y="48"/>
                </a:lnTo>
                <a:lnTo>
                  <a:pt x="33" y="48"/>
                </a:lnTo>
                <a:lnTo>
                  <a:pt x="33" y="48"/>
                </a:lnTo>
                <a:lnTo>
                  <a:pt x="36" y="51"/>
                </a:lnTo>
                <a:lnTo>
                  <a:pt x="36" y="51"/>
                </a:lnTo>
                <a:lnTo>
                  <a:pt x="36" y="51"/>
                </a:lnTo>
                <a:lnTo>
                  <a:pt x="36" y="51"/>
                </a:lnTo>
                <a:lnTo>
                  <a:pt x="39" y="51"/>
                </a:lnTo>
                <a:lnTo>
                  <a:pt x="39" y="51"/>
                </a:lnTo>
                <a:lnTo>
                  <a:pt x="39" y="51"/>
                </a:lnTo>
                <a:lnTo>
                  <a:pt x="39" y="51"/>
                </a:lnTo>
                <a:lnTo>
                  <a:pt x="42" y="54"/>
                </a:lnTo>
                <a:lnTo>
                  <a:pt x="42" y="54"/>
                </a:lnTo>
                <a:lnTo>
                  <a:pt x="42" y="54"/>
                </a:lnTo>
                <a:lnTo>
                  <a:pt x="42" y="54"/>
                </a:lnTo>
                <a:lnTo>
                  <a:pt x="44" y="58"/>
                </a:lnTo>
                <a:lnTo>
                  <a:pt x="44" y="58"/>
                </a:lnTo>
                <a:lnTo>
                  <a:pt x="44" y="58"/>
                </a:lnTo>
                <a:lnTo>
                  <a:pt x="44" y="58"/>
                </a:lnTo>
                <a:lnTo>
                  <a:pt x="44" y="58"/>
                </a:lnTo>
                <a:lnTo>
                  <a:pt x="44" y="58"/>
                </a:lnTo>
                <a:lnTo>
                  <a:pt x="47" y="58"/>
                </a:lnTo>
                <a:lnTo>
                  <a:pt x="47" y="58"/>
                </a:lnTo>
                <a:lnTo>
                  <a:pt x="47" y="61"/>
                </a:lnTo>
                <a:lnTo>
                  <a:pt x="47" y="61"/>
                </a:lnTo>
                <a:lnTo>
                  <a:pt x="47" y="61"/>
                </a:lnTo>
                <a:lnTo>
                  <a:pt x="47" y="61"/>
                </a:lnTo>
                <a:lnTo>
                  <a:pt x="50" y="64"/>
                </a:lnTo>
                <a:lnTo>
                  <a:pt x="50" y="64"/>
                </a:lnTo>
                <a:lnTo>
                  <a:pt x="53" y="76"/>
                </a:lnTo>
                <a:lnTo>
                  <a:pt x="53" y="88"/>
                </a:lnTo>
                <a:lnTo>
                  <a:pt x="50" y="100"/>
                </a:lnTo>
                <a:lnTo>
                  <a:pt x="47" y="106"/>
                </a:lnTo>
                <a:lnTo>
                  <a:pt x="47" y="106"/>
                </a:lnTo>
                <a:lnTo>
                  <a:pt x="44" y="115"/>
                </a:lnTo>
                <a:lnTo>
                  <a:pt x="42" y="121"/>
                </a:lnTo>
                <a:lnTo>
                  <a:pt x="42" y="121"/>
                </a:lnTo>
                <a:lnTo>
                  <a:pt x="47" y="121"/>
                </a:lnTo>
                <a:lnTo>
                  <a:pt x="47" y="121"/>
                </a:lnTo>
                <a:lnTo>
                  <a:pt x="50" y="124"/>
                </a:lnTo>
                <a:lnTo>
                  <a:pt x="56" y="130"/>
                </a:lnTo>
                <a:lnTo>
                  <a:pt x="56" y="130"/>
                </a:lnTo>
                <a:lnTo>
                  <a:pt x="58" y="136"/>
                </a:lnTo>
                <a:lnTo>
                  <a:pt x="58" y="136"/>
                </a:lnTo>
                <a:lnTo>
                  <a:pt x="64" y="152"/>
                </a:lnTo>
                <a:lnTo>
                  <a:pt x="64" y="152"/>
                </a:lnTo>
                <a:lnTo>
                  <a:pt x="64" y="152"/>
                </a:lnTo>
                <a:lnTo>
                  <a:pt x="64" y="152"/>
                </a:lnTo>
                <a:lnTo>
                  <a:pt x="64" y="152"/>
                </a:lnTo>
                <a:lnTo>
                  <a:pt x="64" y="152"/>
                </a:lnTo>
                <a:lnTo>
                  <a:pt x="64" y="152"/>
                </a:lnTo>
                <a:lnTo>
                  <a:pt x="64" y="152"/>
                </a:lnTo>
                <a:lnTo>
                  <a:pt x="64" y="152"/>
                </a:lnTo>
                <a:lnTo>
                  <a:pt x="64" y="152"/>
                </a:lnTo>
                <a:lnTo>
                  <a:pt x="67" y="152"/>
                </a:lnTo>
                <a:lnTo>
                  <a:pt x="67" y="152"/>
                </a:lnTo>
                <a:lnTo>
                  <a:pt x="67" y="158"/>
                </a:lnTo>
                <a:lnTo>
                  <a:pt x="70" y="383"/>
                </a:lnTo>
                <a:lnTo>
                  <a:pt x="70" y="383"/>
                </a:lnTo>
                <a:lnTo>
                  <a:pt x="70" y="437"/>
                </a:lnTo>
                <a:lnTo>
                  <a:pt x="434" y="422"/>
                </a:lnTo>
                <a:lnTo>
                  <a:pt x="434" y="422"/>
                </a:lnTo>
                <a:lnTo>
                  <a:pt x="439" y="425"/>
                </a:lnTo>
                <a:lnTo>
                  <a:pt x="448" y="434"/>
                </a:lnTo>
                <a:lnTo>
                  <a:pt x="448" y="434"/>
                </a:lnTo>
                <a:lnTo>
                  <a:pt x="448" y="437"/>
                </a:lnTo>
                <a:lnTo>
                  <a:pt x="448" y="437"/>
                </a:lnTo>
                <a:lnTo>
                  <a:pt x="450" y="446"/>
                </a:lnTo>
                <a:lnTo>
                  <a:pt x="450" y="462"/>
                </a:lnTo>
                <a:lnTo>
                  <a:pt x="450" y="462"/>
                </a:lnTo>
                <a:lnTo>
                  <a:pt x="450" y="462"/>
                </a:lnTo>
                <a:lnTo>
                  <a:pt x="464" y="462"/>
                </a:lnTo>
                <a:lnTo>
                  <a:pt x="473" y="459"/>
                </a:lnTo>
                <a:lnTo>
                  <a:pt x="492" y="437"/>
                </a:lnTo>
                <a:lnTo>
                  <a:pt x="492" y="437"/>
                </a:lnTo>
                <a:lnTo>
                  <a:pt x="492" y="434"/>
                </a:lnTo>
                <a:lnTo>
                  <a:pt x="492" y="434"/>
                </a:lnTo>
                <a:close/>
              </a:path>
            </a:pathLst>
          </a:custGeom>
          <a:solidFill>
            <a:srgbClr val="015873">
              <a:alpha val="74902"/>
            </a:srgb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38">
            <a:extLst>
              <a:ext uri="{FF2B5EF4-FFF2-40B4-BE49-F238E27FC236}">
                <a16:creationId xmlns:a16="http://schemas.microsoft.com/office/drawing/2014/main" id="{23F587C9-254A-0C38-6A93-FF2AB183B98A}"/>
              </a:ext>
            </a:extLst>
          </p:cNvPr>
          <p:cNvSpPr>
            <a:spLocks/>
          </p:cNvSpPr>
          <p:nvPr/>
        </p:nvSpPr>
        <p:spPr bwMode="auto">
          <a:xfrm>
            <a:off x="3200800" y="3686015"/>
            <a:ext cx="912049" cy="487762"/>
          </a:xfrm>
          <a:custGeom>
            <a:avLst/>
            <a:gdLst>
              <a:gd name="T0" fmla="*/ 84 w 711"/>
              <a:gd name="T1" fmla="*/ 3 h 401"/>
              <a:gd name="T2" fmla="*/ 84 w 711"/>
              <a:gd name="T3" fmla="*/ 9 h 401"/>
              <a:gd name="T4" fmla="*/ 81 w 711"/>
              <a:gd name="T5" fmla="*/ 9 h 401"/>
              <a:gd name="T6" fmla="*/ 81 w 711"/>
              <a:gd name="T7" fmla="*/ 9 h 401"/>
              <a:gd name="T8" fmla="*/ 81 w 711"/>
              <a:gd name="T9" fmla="*/ 9 h 401"/>
              <a:gd name="T10" fmla="*/ 81 w 711"/>
              <a:gd name="T11" fmla="*/ 9 h 401"/>
              <a:gd name="T12" fmla="*/ 81 w 711"/>
              <a:gd name="T13" fmla="*/ 9 h 401"/>
              <a:gd name="T14" fmla="*/ 78 w 711"/>
              <a:gd name="T15" fmla="*/ 9 h 401"/>
              <a:gd name="T16" fmla="*/ 78 w 711"/>
              <a:gd name="T17" fmla="*/ 9 h 401"/>
              <a:gd name="T18" fmla="*/ 78 w 711"/>
              <a:gd name="T19" fmla="*/ 9 h 401"/>
              <a:gd name="T20" fmla="*/ 42 w 711"/>
              <a:gd name="T21" fmla="*/ 6 h 401"/>
              <a:gd name="T22" fmla="*/ 42 w 711"/>
              <a:gd name="T23" fmla="*/ 6 h 401"/>
              <a:gd name="T24" fmla="*/ 0 w 711"/>
              <a:gd name="T25" fmla="*/ 43 h 401"/>
              <a:gd name="T26" fmla="*/ 240 w 711"/>
              <a:gd name="T27" fmla="*/ 67 h 401"/>
              <a:gd name="T28" fmla="*/ 246 w 711"/>
              <a:gd name="T29" fmla="*/ 73 h 401"/>
              <a:gd name="T30" fmla="*/ 246 w 711"/>
              <a:gd name="T31" fmla="*/ 73 h 401"/>
              <a:gd name="T32" fmla="*/ 238 w 711"/>
              <a:gd name="T33" fmla="*/ 280 h 401"/>
              <a:gd name="T34" fmla="*/ 254 w 711"/>
              <a:gd name="T35" fmla="*/ 289 h 401"/>
              <a:gd name="T36" fmla="*/ 260 w 711"/>
              <a:gd name="T37" fmla="*/ 289 h 401"/>
              <a:gd name="T38" fmla="*/ 291 w 711"/>
              <a:gd name="T39" fmla="*/ 298 h 401"/>
              <a:gd name="T40" fmla="*/ 302 w 711"/>
              <a:gd name="T41" fmla="*/ 304 h 401"/>
              <a:gd name="T42" fmla="*/ 310 w 711"/>
              <a:gd name="T43" fmla="*/ 307 h 401"/>
              <a:gd name="T44" fmla="*/ 324 w 711"/>
              <a:gd name="T45" fmla="*/ 313 h 401"/>
              <a:gd name="T46" fmla="*/ 324 w 711"/>
              <a:gd name="T47" fmla="*/ 313 h 401"/>
              <a:gd name="T48" fmla="*/ 364 w 711"/>
              <a:gd name="T49" fmla="*/ 334 h 401"/>
              <a:gd name="T50" fmla="*/ 366 w 711"/>
              <a:gd name="T51" fmla="*/ 334 h 401"/>
              <a:gd name="T52" fmla="*/ 380 w 711"/>
              <a:gd name="T53" fmla="*/ 328 h 401"/>
              <a:gd name="T54" fmla="*/ 383 w 711"/>
              <a:gd name="T55" fmla="*/ 325 h 401"/>
              <a:gd name="T56" fmla="*/ 389 w 711"/>
              <a:gd name="T57" fmla="*/ 328 h 401"/>
              <a:gd name="T58" fmla="*/ 411 w 711"/>
              <a:gd name="T59" fmla="*/ 350 h 401"/>
              <a:gd name="T60" fmla="*/ 431 w 711"/>
              <a:gd name="T61" fmla="*/ 368 h 401"/>
              <a:gd name="T62" fmla="*/ 442 w 711"/>
              <a:gd name="T63" fmla="*/ 371 h 401"/>
              <a:gd name="T64" fmla="*/ 464 w 711"/>
              <a:gd name="T65" fmla="*/ 377 h 401"/>
              <a:gd name="T66" fmla="*/ 470 w 711"/>
              <a:gd name="T67" fmla="*/ 374 h 401"/>
              <a:gd name="T68" fmla="*/ 490 w 711"/>
              <a:gd name="T69" fmla="*/ 365 h 401"/>
              <a:gd name="T70" fmla="*/ 504 w 711"/>
              <a:gd name="T71" fmla="*/ 359 h 401"/>
              <a:gd name="T72" fmla="*/ 515 w 711"/>
              <a:gd name="T73" fmla="*/ 359 h 401"/>
              <a:gd name="T74" fmla="*/ 523 w 711"/>
              <a:gd name="T75" fmla="*/ 359 h 401"/>
              <a:gd name="T76" fmla="*/ 526 w 711"/>
              <a:gd name="T77" fmla="*/ 362 h 401"/>
              <a:gd name="T78" fmla="*/ 540 w 711"/>
              <a:gd name="T79" fmla="*/ 362 h 401"/>
              <a:gd name="T80" fmla="*/ 540 w 711"/>
              <a:gd name="T81" fmla="*/ 365 h 401"/>
              <a:gd name="T82" fmla="*/ 557 w 711"/>
              <a:gd name="T83" fmla="*/ 377 h 401"/>
              <a:gd name="T84" fmla="*/ 604 w 711"/>
              <a:gd name="T85" fmla="*/ 365 h 401"/>
              <a:gd name="T86" fmla="*/ 618 w 711"/>
              <a:gd name="T87" fmla="*/ 365 h 401"/>
              <a:gd name="T88" fmla="*/ 649 w 711"/>
              <a:gd name="T89" fmla="*/ 377 h 401"/>
              <a:gd name="T90" fmla="*/ 663 w 711"/>
              <a:gd name="T91" fmla="*/ 389 h 401"/>
              <a:gd name="T92" fmla="*/ 680 w 711"/>
              <a:gd name="T93" fmla="*/ 398 h 401"/>
              <a:gd name="T94" fmla="*/ 697 w 711"/>
              <a:gd name="T95" fmla="*/ 401 h 401"/>
              <a:gd name="T96" fmla="*/ 708 w 711"/>
              <a:gd name="T97" fmla="*/ 325 h 401"/>
              <a:gd name="T98" fmla="*/ 711 w 711"/>
              <a:gd name="T99" fmla="*/ 304 h 401"/>
              <a:gd name="T100" fmla="*/ 702 w 711"/>
              <a:gd name="T101" fmla="*/ 234 h 401"/>
              <a:gd name="T102" fmla="*/ 694 w 711"/>
              <a:gd name="T103" fmla="*/ 164 h 401"/>
              <a:gd name="T104" fmla="*/ 688 w 711"/>
              <a:gd name="T105" fmla="*/ 85 h 401"/>
              <a:gd name="T106" fmla="*/ 688 w 711"/>
              <a:gd name="T107" fmla="*/ 85 h 401"/>
              <a:gd name="T108" fmla="*/ 688 w 711"/>
              <a:gd name="T109" fmla="*/ 85 h 401"/>
              <a:gd name="T110" fmla="*/ 688 w 711"/>
              <a:gd name="T111" fmla="*/ 85 h 401"/>
              <a:gd name="T112" fmla="*/ 685 w 711"/>
              <a:gd name="T113" fmla="*/ 31 h 401"/>
              <a:gd name="T114" fmla="*/ 84 w 711"/>
              <a:gd name="T115" fmla="*/ 3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1" h="401">
                <a:moveTo>
                  <a:pt x="84" y="3"/>
                </a:moveTo>
                <a:lnTo>
                  <a:pt x="84" y="3"/>
                </a:lnTo>
                <a:lnTo>
                  <a:pt x="84" y="9"/>
                </a:lnTo>
                <a:lnTo>
                  <a:pt x="84" y="9"/>
                </a:lnTo>
                <a:lnTo>
                  <a:pt x="81" y="9"/>
                </a:lnTo>
                <a:lnTo>
                  <a:pt x="81" y="9"/>
                </a:lnTo>
                <a:lnTo>
                  <a:pt x="81" y="9"/>
                </a:lnTo>
                <a:lnTo>
                  <a:pt x="81" y="9"/>
                </a:lnTo>
                <a:lnTo>
                  <a:pt x="81" y="9"/>
                </a:lnTo>
                <a:lnTo>
                  <a:pt x="81" y="9"/>
                </a:lnTo>
                <a:lnTo>
                  <a:pt x="81" y="9"/>
                </a:lnTo>
                <a:lnTo>
                  <a:pt x="81" y="9"/>
                </a:lnTo>
                <a:lnTo>
                  <a:pt x="81" y="9"/>
                </a:lnTo>
                <a:lnTo>
                  <a:pt x="81" y="9"/>
                </a:lnTo>
                <a:lnTo>
                  <a:pt x="78" y="9"/>
                </a:lnTo>
                <a:lnTo>
                  <a:pt x="78" y="9"/>
                </a:lnTo>
                <a:lnTo>
                  <a:pt x="78" y="9"/>
                </a:lnTo>
                <a:lnTo>
                  <a:pt x="78" y="9"/>
                </a:lnTo>
                <a:lnTo>
                  <a:pt x="78" y="9"/>
                </a:lnTo>
                <a:lnTo>
                  <a:pt x="78" y="9"/>
                </a:lnTo>
                <a:lnTo>
                  <a:pt x="42" y="6"/>
                </a:lnTo>
                <a:lnTo>
                  <a:pt x="42" y="6"/>
                </a:lnTo>
                <a:lnTo>
                  <a:pt x="42" y="6"/>
                </a:lnTo>
                <a:lnTo>
                  <a:pt x="42" y="6"/>
                </a:lnTo>
                <a:lnTo>
                  <a:pt x="5" y="0"/>
                </a:lnTo>
                <a:lnTo>
                  <a:pt x="0" y="43"/>
                </a:lnTo>
                <a:lnTo>
                  <a:pt x="240" y="67"/>
                </a:lnTo>
                <a:lnTo>
                  <a:pt x="240" y="67"/>
                </a:lnTo>
                <a:lnTo>
                  <a:pt x="243" y="67"/>
                </a:lnTo>
                <a:lnTo>
                  <a:pt x="246" y="73"/>
                </a:lnTo>
                <a:lnTo>
                  <a:pt x="246" y="73"/>
                </a:lnTo>
                <a:lnTo>
                  <a:pt x="246" y="73"/>
                </a:lnTo>
                <a:lnTo>
                  <a:pt x="238" y="280"/>
                </a:lnTo>
                <a:lnTo>
                  <a:pt x="238" y="280"/>
                </a:lnTo>
                <a:lnTo>
                  <a:pt x="246" y="286"/>
                </a:lnTo>
                <a:lnTo>
                  <a:pt x="254" y="289"/>
                </a:lnTo>
                <a:lnTo>
                  <a:pt x="260" y="289"/>
                </a:lnTo>
                <a:lnTo>
                  <a:pt x="260" y="289"/>
                </a:lnTo>
                <a:lnTo>
                  <a:pt x="277" y="292"/>
                </a:lnTo>
                <a:lnTo>
                  <a:pt x="291" y="298"/>
                </a:lnTo>
                <a:lnTo>
                  <a:pt x="291" y="298"/>
                </a:lnTo>
                <a:lnTo>
                  <a:pt x="302" y="304"/>
                </a:lnTo>
                <a:lnTo>
                  <a:pt x="302" y="304"/>
                </a:lnTo>
                <a:lnTo>
                  <a:pt x="310" y="307"/>
                </a:lnTo>
                <a:lnTo>
                  <a:pt x="319" y="310"/>
                </a:lnTo>
                <a:lnTo>
                  <a:pt x="324" y="313"/>
                </a:lnTo>
                <a:lnTo>
                  <a:pt x="324" y="313"/>
                </a:lnTo>
                <a:lnTo>
                  <a:pt x="324" y="313"/>
                </a:lnTo>
                <a:lnTo>
                  <a:pt x="333" y="322"/>
                </a:lnTo>
                <a:lnTo>
                  <a:pt x="364" y="334"/>
                </a:lnTo>
                <a:lnTo>
                  <a:pt x="364" y="334"/>
                </a:lnTo>
                <a:lnTo>
                  <a:pt x="366" y="334"/>
                </a:lnTo>
                <a:lnTo>
                  <a:pt x="372" y="341"/>
                </a:lnTo>
                <a:lnTo>
                  <a:pt x="380" y="328"/>
                </a:lnTo>
                <a:lnTo>
                  <a:pt x="380" y="328"/>
                </a:lnTo>
                <a:lnTo>
                  <a:pt x="383" y="325"/>
                </a:lnTo>
                <a:lnTo>
                  <a:pt x="383" y="325"/>
                </a:lnTo>
                <a:lnTo>
                  <a:pt x="389" y="328"/>
                </a:lnTo>
                <a:lnTo>
                  <a:pt x="411" y="350"/>
                </a:lnTo>
                <a:lnTo>
                  <a:pt x="411" y="350"/>
                </a:lnTo>
                <a:lnTo>
                  <a:pt x="431" y="368"/>
                </a:lnTo>
                <a:lnTo>
                  <a:pt x="431" y="368"/>
                </a:lnTo>
                <a:lnTo>
                  <a:pt x="442" y="371"/>
                </a:lnTo>
                <a:lnTo>
                  <a:pt x="442" y="371"/>
                </a:lnTo>
                <a:lnTo>
                  <a:pt x="456" y="374"/>
                </a:lnTo>
                <a:lnTo>
                  <a:pt x="464" y="377"/>
                </a:lnTo>
                <a:lnTo>
                  <a:pt x="470" y="374"/>
                </a:lnTo>
                <a:lnTo>
                  <a:pt x="470" y="374"/>
                </a:lnTo>
                <a:lnTo>
                  <a:pt x="478" y="368"/>
                </a:lnTo>
                <a:lnTo>
                  <a:pt x="490" y="365"/>
                </a:lnTo>
                <a:lnTo>
                  <a:pt x="490" y="365"/>
                </a:lnTo>
                <a:lnTo>
                  <a:pt x="504" y="359"/>
                </a:lnTo>
                <a:lnTo>
                  <a:pt x="504" y="359"/>
                </a:lnTo>
                <a:lnTo>
                  <a:pt x="515" y="359"/>
                </a:lnTo>
                <a:lnTo>
                  <a:pt x="523" y="359"/>
                </a:lnTo>
                <a:lnTo>
                  <a:pt x="523" y="359"/>
                </a:lnTo>
                <a:lnTo>
                  <a:pt x="526" y="362"/>
                </a:lnTo>
                <a:lnTo>
                  <a:pt x="526" y="362"/>
                </a:lnTo>
                <a:lnTo>
                  <a:pt x="534" y="362"/>
                </a:lnTo>
                <a:lnTo>
                  <a:pt x="540" y="362"/>
                </a:lnTo>
                <a:lnTo>
                  <a:pt x="540" y="362"/>
                </a:lnTo>
                <a:lnTo>
                  <a:pt x="540" y="365"/>
                </a:lnTo>
                <a:lnTo>
                  <a:pt x="557" y="377"/>
                </a:lnTo>
                <a:lnTo>
                  <a:pt x="557" y="377"/>
                </a:lnTo>
                <a:lnTo>
                  <a:pt x="579" y="368"/>
                </a:lnTo>
                <a:lnTo>
                  <a:pt x="604" y="365"/>
                </a:lnTo>
                <a:lnTo>
                  <a:pt x="604" y="365"/>
                </a:lnTo>
                <a:lnTo>
                  <a:pt x="618" y="365"/>
                </a:lnTo>
                <a:lnTo>
                  <a:pt x="635" y="371"/>
                </a:lnTo>
                <a:lnTo>
                  <a:pt x="649" y="377"/>
                </a:lnTo>
                <a:lnTo>
                  <a:pt x="663" y="389"/>
                </a:lnTo>
                <a:lnTo>
                  <a:pt x="663" y="389"/>
                </a:lnTo>
                <a:lnTo>
                  <a:pt x="669" y="392"/>
                </a:lnTo>
                <a:lnTo>
                  <a:pt x="680" y="398"/>
                </a:lnTo>
                <a:lnTo>
                  <a:pt x="697" y="401"/>
                </a:lnTo>
                <a:lnTo>
                  <a:pt x="697" y="401"/>
                </a:lnTo>
                <a:lnTo>
                  <a:pt x="705" y="356"/>
                </a:lnTo>
                <a:lnTo>
                  <a:pt x="708" y="325"/>
                </a:lnTo>
                <a:lnTo>
                  <a:pt x="711" y="304"/>
                </a:lnTo>
                <a:lnTo>
                  <a:pt x="711" y="304"/>
                </a:lnTo>
                <a:lnTo>
                  <a:pt x="708" y="274"/>
                </a:lnTo>
                <a:lnTo>
                  <a:pt x="702" y="234"/>
                </a:lnTo>
                <a:lnTo>
                  <a:pt x="702" y="234"/>
                </a:lnTo>
                <a:lnTo>
                  <a:pt x="694" y="164"/>
                </a:lnTo>
                <a:lnTo>
                  <a:pt x="694" y="164"/>
                </a:lnTo>
                <a:lnTo>
                  <a:pt x="688" y="85"/>
                </a:lnTo>
                <a:lnTo>
                  <a:pt x="688" y="85"/>
                </a:lnTo>
                <a:lnTo>
                  <a:pt x="688" y="85"/>
                </a:lnTo>
                <a:lnTo>
                  <a:pt x="688" y="85"/>
                </a:lnTo>
                <a:lnTo>
                  <a:pt x="688" y="85"/>
                </a:lnTo>
                <a:lnTo>
                  <a:pt x="688" y="85"/>
                </a:lnTo>
                <a:lnTo>
                  <a:pt x="688" y="85"/>
                </a:lnTo>
                <a:lnTo>
                  <a:pt x="688" y="85"/>
                </a:lnTo>
                <a:lnTo>
                  <a:pt x="685" y="31"/>
                </a:lnTo>
                <a:lnTo>
                  <a:pt x="84" y="0"/>
                </a:lnTo>
                <a:lnTo>
                  <a:pt x="84" y="3"/>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4" name="Freeform 39">
            <a:extLst>
              <a:ext uri="{FF2B5EF4-FFF2-40B4-BE49-F238E27FC236}">
                <a16:creationId xmlns:a16="http://schemas.microsoft.com/office/drawing/2014/main" id="{80499484-6F50-60DF-E28C-7407171780BE}"/>
              </a:ext>
            </a:extLst>
          </p:cNvPr>
          <p:cNvSpPr>
            <a:spLocks/>
          </p:cNvSpPr>
          <p:nvPr/>
        </p:nvSpPr>
        <p:spPr bwMode="auto">
          <a:xfrm>
            <a:off x="4151331" y="4262571"/>
            <a:ext cx="574680" cy="536417"/>
          </a:xfrm>
          <a:custGeom>
            <a:avLst/>
            <a:gdLst>
              <a:gd name="T0" fmla="*/ 14 w 448"/>
              <a:gd name="T1" fmla="*/ 122 h 441"/>
              <a:gd name="T2" fmla="*/ 20 w 448"/>
              <a:gd name="T3" fmla="*/ 149 h 441"/>
              <a:gd name="T4" fmla="*/ 40 w 448"/>
              <a:gd name="T5" fmla="*/ 186 h 441"/>
              <a:gd name="T6" fmla="*/ 48 w 448"/>
              <a:gd name="T7" fmla="*/ 207 h 441"/>
              <a:gd name="T8" fmla="*/ 62 w 448"/>
              <a:gd name="T9" fmla="*/ 234 h 441"/>
              <a:gd name="T10" fmla="*/ 48 w 448"/>
              <a:gd name="T11" fmla="*/ 277 h 441"/>
              <a:gd name="T12" fmla="*/ 42 w 448"/>
              <a:gd name="T13" fmla="*/ 301 h 441"/>
              <a:gd name="T14" fmla="*/ 40 w 448"/>
              <a:gd name="T15" fmla="*/ 344 h 441"/>
              <a:gd name="T16" fmla="*/ 40 w 448"/>
              <a:gd name="T17" fmla="*/ 347 h 441"/>
              <a:gd name="T18" fmla="*/ 40 w 448"/>
              <a:gd name="T19" fmla="*/ 347 h 441"/>
              <a:gd name="T20" fmla="*/ 40 w 448"/>
              <a:gd name="T21" fmla="*/ 353 h 441"/>
              <a:gd name="T22" fmla="*/ 40 w 448"/>
              <a:gd name="T23" fmla="*/ 356 h 441"/>
              <a:gd name="T24" fmla="*/ 37 w 448"/>
              <a:gd name="T25" fmla="*/ 359 h 441"/>
              <a:gd name="T26" fmla="*/ 76 w 448"/>
              <a:gd name="T27" fmla="*/ 359 h 441"/>
              <a:gd name="T28" fmla="*/ 140 w 448"/>
              <a:gd name="T29" fmla="*/ 371 h 441"/>
              <a:gd name="T30" fmla="*/ 146 w 448"/>
              <a:gd name="T31" fmla="*/ 380 h 441"/>
              <a:gd name="T32" fmla="*/ 168 w 448"/>
              <a:gd name="T33" fmla="*/ 377 h 441"/>
              <a:gd name="T34" fmla="*/ 182 w 448"/>
              <a:gd name="T35" fmla="*/ 362 h 441"/>
              <a:gd name="T36" fmla="*/ 216 w 448"/>
              <a:gd name="T37" fmla="*/ 359 h 441"/>
              <a:gd name="T38" fmla="*/ 227 w 448"/>
              <a:gd name="T39" fmla="*/ 371 h 441"/>
              <a:gd name="T40" fmla="*/ 247 w 448"/>
              <a:gd name="T41" fmla="*/ 380 h 441"/>
              <a:gd name="T42" fmla="*/ 255 w 448"/>
              <a:gd name="T43" fmla="*/ 395 h 441"/>
              <a:gd name="T44" fmla="*/ 258 w 448"/>
              <a:gd name="T45" fmla="*/ 416 h 441"/>
              <a:gd name="T46" fmla="*/ 278 w 448"/>
              <a:gd name="T47" fmla="*/ 423 h 441"/>
              <a:gd name="T48" fmla="*/ 308 w 448"/>
              <a:gd name="T49" fmla="*/ 426 h 441"/>
              <a:gd name="T50" fmla="*/ 317 w 448"/>
              <a:gd name="T51" fmla="*/ 407 h 441"/>
              <a:gd name="T52" fmla="*/ 325 w 448"/>
              <a:gd name="T53" fmla="*/ 404 h 441"/>
              <a:gd name="T54" fmla="*/ 356 w 448"/>
              <a:gd name="T55" fmla="*/ 429 h 441"/>
              <a:gd name="T56" fmla="*/ 359 w 448"/>
              <a:gd name="T57" fmla="*/ 404 h 441"/>
              <a:gd name="T58" fmla="*/ 364 w 448"/>
              <a:gd name="T59" fmla="*/ 386 h 441"/>
              <a:gd name="T60" fmla="*/ 384 w 448"/>
              <a:gd name="T61" fmla="*/ 392 h 441"/>
              <a:gd name="T62" fmla="*/ 417 w 448"/>
              <a:gd name="T63" fmla="*/ 423 h 441"/>
              <a:gd name="T64" fmla="*/ 429 w 448"/>
              <a:gd name="T65" fmla="*/ 435 h 441"/>
              <a:gd name="T66" fmla="*/ 448 w 448"/>
              <a:gd name="T67" fmla="*/ 419 h 441"/>
              <a:gd name="T68" fmla="*/ 437 w 448"/>
              <a:gd name="T69" fmla="*/ 410 h 441"/>
              <a:gd name="T70" fmla="*/ 398 w 448"/>
              <a:gd name="T71" fmla="*/ 380 h 441"/>
              <a:gd name="T72" fmla="*/ 389 w 448"/>
              <a:gd name="T73" fmla="*/ 365 h 441"/>
              <a:gd name="T74" fmla="*/ 406 w 448"/>
              <a:gd name="T75" fmla="*/ 362 h 441"/>
              <a:gd name="T76" fmla="*/ 415 w 448"/>
              <a:gd name="T77" fmla="*/ 353 h 441"/>
              <a:gd name="T78" fmla="*/ 392 w 448"/>
              <a:gd name="T79" fmla="*/ 344 h 441"/>
              <a:gd name="T80" fmla="*/ 384 w 448"/>
              <a:gd name="T81" fmla="*/ 325 h 441"/>
              <a:gd name="T82" fmla="*/ 348 w 448"/>
              <a:gd name="T83" fmla="*/ 325 h 441"/>
              <a:gd name="T84" fmla="*/ 325 w 448"/>
              <a:gd name="T85" fmla="*/ 310 h 441"/>
              <a:gd name="T86" fmla="*/ 356 w 448"/>
              <a:gd name="T87" fmla="*/ 286 h 441"/>
              <a:gd name="T88" fmla="*/ 392 w 448"/>
              <a:gd name="T89" fmla="*/ 298 h 441"/>
              <a:gd name="T90" fmla="*/ 395 w 448"/>
              <a:gd name="T91" fmla="*/ 301 h 441"/>
              <a:gd name="T92" fmla="*/ 392 w 448"/>
              <a:gd name="T93" fmla="*/ 295 h 441"/>
              <a:gd name="T94" fmla="*/ 389 w 448"/>
              <a:gd name="T95" fmla="*/ 292 h 441"/>
              <a:gd name="T96" fmla="*/ 389 w 448"/>
              <a:gd name="T97" fmla="*/ 289 h 441"/>
              <a:gd name="T98" fmla="*/ 387 w 448"/>
              <a:gd name="T99" fmla="*/ 283 h 441"/>
              <a:gd name="T100" fmla="*/ 387 w 448"/>
              <a:gd name="T101" fmla="*/ 283 h 441"/>
              <a:gd name="T102" fmla="*/ 384 w 448"/>
              <a:gd name="T103" fmla="*/ 277 h 441"/>
              <a:gd name="T104" fmla="*/ 384 w 448"/>
              <a:gd name="T105" fmla="*/ 277 h 441"/>
              <a:gd name="T106" fmla="*/ 373 w 448"/>
              <a:gd name="T107" fmla="*/ 255 h 441"/>
              <a:gd name="T108" fmla="*/ 364 w 448"/>
              <a:gd name="T109" fmla="*/ 222 h 441"/>
              <a:gd name="T110" fmla="*/ 219 w 448"/>
              <a:gd name="T111" fmla="*/ 216 h 441"/>
              <a:gd name="T112" fmla="*/ 224 w 448"/>
              <a:gd name="T113" fmla="*/ 198 h 441"/>
              <a:gd name="T114" fmla="*/ 233 w 448"/>
              <a:gd name="T115" fmla="*/ 158 h 441"/>
              <a:gd name="T116" fmla="*/ 247 w 448"/>
              <a:gd name="T117" fmla="*/ 134 h 441"/>
              <a:gd name="T118" fmla="*/ 264 w 448"/>
              <a:gd name="T119" fmla="*/ 85 h 441"/>
              <a:gd name="T120" fmla="*/ 272 w 448"/>
              <a:gd name="T121" fmla="*/ 61 h 441"/>
              <a:gd name="T122" fmla="*/ 255 w 448"/>
              <a:gd name="T123" fmla="*/ 40 h 441"/>
              <a:gd name="T124" fmla="*/ 258 w 448"/>
              <a:gd name="T125" fmla="*/ 3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8" h="441">
                <a:moveTo>
                  <a:pt x="0" y="0"/>
                </a:moveTo>
                <a:lnTo>
                  <a:pt x="0" y="88"/>
                </a:lnTo>
                <a:lnTo>
                  <a:pt x="0" y="88"/>
                </a:lnTo>
                <a:lnTo>
                  <a:pt x="12" y="107"/>
                </a:lnTo>
                <a:lnTo>
                  <a:pt x="14" y="122"/>
                </a:lnTo>
                <a:lnTo>
                  <a:pt x="17" y="137"/>
                </a:lnTo>
                <a:lnTo>
                  <a:pt x="17" y="137"/>
                </a:lnTo>
                <a:lnTo>
                  <a:pt x="17" y="143"/>
                </a:lnTo>
                <a:lnTo>
                  <a:pt x="20" y="149"/>
                </a:lnTo>
                <a:lnTo>
                  <a:pt x="20" y="149"/>
                </a:lnTo>
                <a:lnTo>
                  <a:pt x="26" y="155"/>
                </a:lnTo>
                <a:lnTo>
                  <a:pt x="28" y="167"/>
                </a:lnTo>
                <a:lnTo>
                  <a:pt x="28" y="167"/>
                </a:lnTo>
                <a:lnTo>
                  <a:pt x="31" y="176"/>
                </a:lnTo>
                <a:lnTo>
                  <a:pt x="40" y="186"/>
                </a:lnTo>
                <a:lnTo>
                  <a:pt x="40" y="186"/>
                </a:lnTo>
                <a:lnTo>
                  <a:pt x="45" y="195"/>
                </a:lnTo>
                <a:lnTo>
                  <a:pt x="48" y="201"/>
                </a:lnTo>
                <a:lnTo>
                  <a:pt x="48" y="207"/>
                </a:lnTo>
                <a:lnTo>
                  <a:pt x="48" y="207"/>
                </a:lnTo>
                <a:lnTo>
                  <a:pt x="51" y="216"/>
                </a:lnTo>
                <a:lnTo>
                  <a:pt x="56" y="222"/>
                </a:lnTo>
                <a:lnTo>
                  <a:pt x="56" y="222"/>
                </a:lnTo>
                <a:lnTo>
                  <a:pt x="62" y="228"/>
                </a:lnTo>
                <a:lnTo>
                  <a:pt x="62" y="234"/>
                </a:lnTo>
                <a:lnTo>
                  <a:pt x="59" y="240"/>
                </a:lnTo>
                <a:lnTo>
                  <a:pt x="59" y="240"/>
                </a:lnTo>
                <a:lnTo>
                  <a:pt x="54" y="246"/>
                </a:lnTo>
                <a:lnTo>
                  <a:pt x="51" y="255"/>
                </a:lnTo>
                <a:lnTo>
                  <a:pt x="48" y="277"/>
                </a:lnTo>
                <a:lnTo>
                  <a:pt x="48" y="277"/>
                </a:lnTo>
                <a:lnTo>
                  <a:pt x="48" y="286"/>
                </a:lnTo>
                <a:lnTo>
                  <a:pt x="45" y="292"/>
                </a:lnTo>
                <a:lnTo>
                  <a:pt x="45" y="292"/>
                </a:lnTo>
                <a:lnTo>
                  <a:pt x="42" y="301"/>
                </a:lnTo>
                <a:lnTo>
                  <a:pt x="40" y="310"/>
                </a:lnTo>
                <a:lnTo>
                  <a:pt x="40" y="340"/>
                </a:lnTo>
                <a:lnTo>
                  <a:pt x="40" y="340"/>
                </a:lnTo>
                <a:lnTo>
                  <a:pt x="40" y="344"/>
                </a:lnTo>
                <a:lnTo>
                  <a:pt x="40" y="344"/>
                </a:lnTo>
                <a:lnTo>
                  <a:pt x="40" y="344"/>
                </a:lnTo>
                <a:lnTo>
                  <a:pt x="40" y="344"/>
                </a:lnTo>
                <a:lnTo>
                  <a:pt x="40" y="344"/>
                </a:lnTo>
                <a:lnTo>
                  <a:pt x="40" y="344"/>
                </a:lnTo>
                <a:lnTo>
                  <a:pt x="40" y="347"/>
                </a:lnTo>
                <a:lnTo>
                  <a:pt x="40" y="347"/>
                </a:lnTo>
                <a:lnTo>
                  <a:pt x="40" y="347"/>
                </a:lnTo>
                <a:lnTo>
                  <a:pt x="40" y="347"/>
                </a:lnTo>
                <a:lnTo>
                  <a:pt x="40" y="347"/>
                </a:lnTo>
                <a:lnTo>
                  <a:pt x="40" y="347"/>
                </a:lnTo>
                <a:lnTo>
                  <a:pt x="40" y="350"/>
                </a:lnTo>
                <a:lnTo>
                  <a:pt x="40" y="350"/>
                </a:lnTo>
                <a:lnTo>
                  <a:pt x="40" y="350"/>
                </a:lnTo>
                <a:lnTo>
                  <a:pt x="40" y="350"/>
                </a:lnTo>
                <a:lnTo>
                  <a:pt x="40" y="353"/>
                </a:lnTo>
                <a:lnTo>
                  <a:pt x="40" y="353"/>
                </a:lnTo>
                <a:lnTo>
                  <a:pt x="40" y="353"/>
                </a:lnTo>
                <a:lnTo>
                  <a:pt x="40" y="353"/>
                </a:lnTo>
                <a:lnTo>
                  <a:pt x="40" y="356"/>
                </a:lnTo>
                <a:lnTo>
                  <a:pt x="40" y="356"/>
                </a:lnTo>
                <a:lnTo>
                  <a:pt x="40" y="356"/>
                </a:lnTo>
                <a:lnTo>
                  <a:pt x="40" y="356"/>
                </a:lnTo>
                <a:lnTo>
                  <a:pt x="37" y="359"/>
                </a:lnTo>
                <a:lnTo>
                  <a:pt x="37" y="359"/>
                </a:lnTo>
                <a:lnTo>
                  <a:pt x="37" y="359"/>
                </a:lnTo>
                <a:lnTo>
                  <a:pt x="37" y="359"/>
                </a:lnTo>
                <a:lnTo>
                  <a:pt x="54" y="359"/>
                </a:lnTo>
                <a:lnTo>
                  <a:pt x="68" y="359"/>
                </a:lnTo>
                <a:lnTo>
                  <a:pt x="68" y="359"/>
                </a:lnTo>
                <a:lnTo>
                  <a:pt x="76" y="359"/>
                </a:lnTo>
                <a:lnTo>
                  <a:pt x="76" y="359"/>
                </a:lnTo>
                <a:lnTo>
                  <a:pt x="118" y="365"/>
                </a:lnTo>
                <a:lnTo>
                  <a:pt x="118" y="365"/>
                </a:lnTo>
                <a:lnTo>
                  <a:pt x="132" y="365"/>
                </a:lnTo>
                <a:lnTo>
                  <a:pt x="140" y="371"/>
                </a:lnTo>
                <a:lnTo>
                  <a:pt x="140" y="371"/>
                </a:lnTo>
                <a:lnTo>
                  <a:pt x="143" y="377"/>
                </a:lnTo>
                <a:lnTo>
                  <a:pt x="143" y="377"/>
                </a:lnTo>
                <a:lnTo>
                  <a:pt x="146" y="380"/>
                </a:lnTo>
                <a:lnTo>
                  <a:pt x="146" y="380"/>
                </a:lnTo>
                <a:lnTo>
                  <a:pt x="152" y="383"/>
                </a:lnTo>
                <a:lnTo>
                  <a:pt x="160" y="380"/>
                </a:lnTo>
                <a:lnTo>
                  <a:pt x="160" y="380"/>
                </a:lnTo>
                <a:lnTo>
                  <a:pt x="168" y="377"/>
                </a:lnTo>
                <a:lnTo>
                  <a:pt x="168" y="377"/>
                </a:lnTo>
                <a:lnTo>
                  <a:pt x="174" y="374"/>
                </a:lnTo>
                <a:lnTo>
                  <a:pt x="174" y="374"/>
                </a:lnTo>
                <a:lnTo>
                  <a:pt x="180" y="368"/>
                </a:lnTo>
                <a:lnTo>
                  <a:pt x="182" y="362"/>
                </a:lnTo>
                <a:lnTo>
                  <a:pt x="182" y="362"/>
                </a:lnTo>
                <a:lnTo>
                  <a:pt x="182" y="359"/>
                </a:lnTo>
                <a:lnTo>
                  <a:pt x="182" y="359"/>
                </a:lnTo>
                <a:lnTo>
                  <a:pt x="188" y="353"/>
                </a:lnTo>
                <a:lnTo>
                  <a:pt x="194" y="353"/>
                </a:lnTo>
                <a:lnTo>
                  <a:pt x="216" y="359"/>
                </a:lnTo>
                <a:lnTo>
                  <a:pt x="216" y="359"/>
                </a:lnTo>
                <a:lnTo>
                  <a:pt x="222" y="362"/>
                </a:lnTo>
                <a:lnTo>
                  <a:pt x="227" y="365"/>
                </a:lnTo>
                <a:lnTo>
                  <a:pt x="227" y="365"/>
                </a:lnTo>
                <a:lnTo>
                  <a:pt x="227" y="371"/>
                </a:lnTo>
                <a:lnTo>
                  <a:pt x="227" y="374"/>
                </a:lnTo>
                <a:lnTo>
                  <a:pt x="227" y="374"/>
                </a:lnTo>
                <a:lnTo>
                  <a:pt x="230" y="374"/>
                </a:lnTo>
                <a:lnTo>
                  <a:pt x="230" y="374"/>
                </a:lnTo>
                <a:lnTo>
                  <a:pt x="247" y="380"/>
                </a:lnTo>
                <a:lnTo>
                  <a:pt x="247" y="380"/>
                </a:lnTo>
                <a:lnTo>
                  <a:pt x="255" y="386"/>
                </a:lnTo>
                <a:lnTo>
                  <a:pt x="258" y="389"/>
                </a:lnTo>
                <a:lnTo>
                  <a:pt x="255" y="395"/>
                </a:lnTo>
                <a:lnTo>
                  <a:pt x="255" y="395"/>
                </a:lnTo>
                <a:lnTo>
                  <a:pt x="255" y="395"/>
                </a:lnTo>
                <a:lnTo>
                  <a:pt x="255" y="395"/>
                </a:lnTo>
                <a:lnTo>
                  <a:pt x="258" y="407"/>
                </a:lnTo>
                <a:lnTo>
                  <a:pt x="258" y="416"/>
                </a:lnTo>
                <a:lnTo>
                  <a:pt x="258" y="416"/>
                </a:lnTo>
                <a:lnTo>
                  <a:pt x="258" y="416"/>
                </a:lnTo>
                <a:lnTo>
                  <a:pt x="258" y="416"/>
                </a:lnTo>
                <a:lnTo>
                  <a:pt x="269" y="419"/>
                </a:lnTo>
                <a:lnTo>
                  <a:pt x="269" y="419"/>
                </a:lnTo>
                <a:lnTo>
                  <a:pt x="278" y="423"/>
                </a:lnTo>
                <a:lnTo>
                  <a:pt x="278" y="423"/>
                </a:lnTo>
                <a:lnTo>
                  <a:pt x="289" y="426"/>
                </a:lnTo>
                <a:lnTo>
                  <a:pt x="306" y="429"/>
                </a:lnTo>
                <a:lnTo>
                  <a:pt x="306" y="429"/>
                </a:lnTo>
                <a:lnTo>
                  <a:pt x="308" y="426"/>
                </a:lnTo>
                <a:lnTo>
                  <a:pt x="311" y="419"/>
                </a:lnTo>
                <a:lnTo>
                  <a:pt x="311" y="419"/>
                </a:lnTo>
                <a:lnTo>
                  <a:pt x="311" y="419"/>
                </a:lnTo>
                <a:lnTo>
                  <a:pt x="311" y="410"/>
                </a:lnTo>
                <a:lnTo>
                  <a:pt x="317" y="407"/>
                </a:lnTo>
                <a:lnTo>
                  <a:pt x="322" y="404"/>
                </a:lnTo>
                <a:lnTo>
                  <a:pt x="322" y="404"/>
                </a:lnTo>
                <a:lnTo>
                  <a:pt x="322" y="404"/>
                </a:lnTo>
                <a:lnTo>
                  <a:pt x="322" y="404"/>
                </a:lnTo>
                <a:lnTo>
                  <a:pt x="325" y="404"/>
                </a:lnTo>
                <a:lnTo>
                  <a:pt x="328" y="407"/>
                </a:lnTo>
                <a:lnTo>
                  <a:pt x="345" y="426"/>
                </a:lnTo>
                <a:lnTo>
                  <a:pt x="345" y="426"/>
                </a:lnTo>
                <a:lnTo>
                  <a:pt x="356" y="429"/>
                </a:lnTo>
                <a:lnTo>
                  <a:pt x="356" y="429"/>
                </a:lnTo>
                <a:lnTo>
                  <a:pt x="356" y="423"/>
                </a:lnTo>
                <a:lnTo>
                  <a:pt x="356" y="423"/>
                </a:lnTo>
                <a:lnTo>
                  <a:pt x="359" y="410"/>
                </a:lnTo>
                <a:lnTo>
                  <a:pt x="359" y="410"/>
                </a:lnTo>
                <a:lnTo>
                  <a:pt x="359" y="404"/>
                </a:lnTo>
                <a:lnTo>
                  <a:pt x="359" y="404"/>
                </a:lnTo>
                <a:lnTo>
                  <a:pt x="359" y="395"/>
                </a:lnTo>
                <a:lnTo>
                  <a:pt x="359" y="392"/>
                </a:lnTo>
                <a:lnTo>
                  <a:pt x="364" y="386"/>
                </a:lnTo>
                <a:lnTo>
                  <a:pt x="364" y="386"/>
                </a:lnTo>
                <a:lnTo>
                  <a:pt x="370" y="386"/>
                </a:lnTo>
                <a:lnTo>
                  <a:pt x="370" y="386"/>
                </a:lnTo>
                <a:lnTo>
                  <a:pt x="378" y="386"/>
                </a:lnTo>
                <a:lnTo>
                  <a:pt x="384" y="392"/>
                </a:lnTo>
                <a:lnTo>
                  <a:pt x="384" y="392"/>
                </a:lnTo>
                <a:lnTo>
                  <a:pt x="398" y="404"/>
                </a:lnTo>
                <a:lnTo>
                  <a:pt x="398" y="404"/>
                </a:lnTo>
                <a:lnTo>
                  <a:pt x="409" y="413"/>
                </a:lnTo>
                <a:lnTo>
                  <a:pt x="417" y="423"/>
                </a:lnTo>
                <a:lnTo>
                  <a:pt x="417" y="423"/>
                </a:lnTo>
                <a:lnTo>
                  <a:pt x="420" y="432"/>
                </a:lnTo>
                <a:lnTo>
                  <a:pt x="420" y="432"/>
                </a:lnTo>
                <a:lnTo>
                  <a:pt x="426" y="441"/>
                </a:lnTo>
                <a:lnTo>
                  <a:pt x="426" y="441"/>
                </a:lnTo>
                <a:lnTo>
                  <a:pt x="429" y="435"/>
                </a:lnTo>
                <a:lnTo>
                  <a:pt x="429" y="435"/>
                </a:lnTo>
                <a:lnTo>
                  <a:pt x="431" y="432"/>
                </a:lnTo>
                <a:lnTo>
                  <a:pt x="440" y="426"/>
                </a:lnTo>
                <a:lnTo>
                  <a:pt x="440" y="426"/>
                </a:lnTo>
                <a:lnTo>
                  <a:pt x="448" y="419"/>
                </a:lnTo>
                <a:lnTo>
                  <a:pt x="448" y="419"/>
                </a:lnTo>
                <a:lnTo>
                  <a:pt x="448" y="416"/>
                </a:lnTo>
                <a:lnTo>
                  <a:pt x="448" y="416"/>
                </a:lnTo>
                <a:lnTo>
                  <a:pt x="445" y="413"/>
                </a:lnTo>
                <a:lnTo>
                  <a:pt x="437" y="410"/>
                </a:lnTo>
                <a:lnTo>
                  <a:pt x="437" y="410"/>
                </a:lnTo>
                <a:lnTo>
                  <a:pt x="423" y="401"/>
                </a:lnTo>
                <a:lnTo>
                  <a:pt x="403" y="389"/>
                </a:lnTo>
                <a:lnTo>
                  <a:pt x="403" y="389"/>
                </a:lnTo>
                <a:lnTo>
                  <a:pt x="398" y="380"/>
                </a:lnTo>
                <a:lnTo>
                  <a:pt x="398" y="380"/>
                </a:lnTo>
                <a:lnTo>
                  <a:pt x="389" y="374"/>
                </a:lnTo>
                <a:lnTo>
                  <a:pt x="389" y="371"/>
                </a:lnTo>
                <a:lnTo>
                  <a:pt x="389" y="365"/>
                </a:lnTo>
                <a:lnTo>
                  <a:pt x="389" y="365"/>
                </a:lnTo>
                <a:lnTo>
                  <a:pt x="392" y="362"/>
                </a:lnTo>
                <a:lnTo>
                  <a:pt x="395" y="359"/>
                </a:lnTo>
                <a:lnTo>
                  <a:pt x="403" y="362"/>
                </a:lnTo>
                <a:lnTo>
                  <a:pt x="403" y="362"/>
                </a:lnTo>
                <a:lnTo>
                  <a:pt x="406" y="362"/>
                </a:lnTo>
                <a:lnTo>
                  <a:pt x="406" y="362"/>
                </a:lnTo>
                <a:lnTo>
                  <a:pt x="409" y="359"/>
                </a:lnTo>
                <a:lnTo>
                  <a:pt x="409" y="359"/>
                </a:lnTo>
                <a:lnTo>
                  <a:pt x="415" y="353"/>
                </a:lnTo>
                <a:lnTo>
                  <a:pt x="415" y="353"/>
                </a:lnTo>
                <a:lnTo>
                  <a:pt x="415" y="350"/>
                </a:lnTo>
                <a:lnTo>
                  <a:pt x="409" y="350"/>
                </a:lnTo>
                <a:lnTo>
                  <a:pt x="409" y="350"/>
                </a:lnTo>
                <a:lnTo>
                  <a:pt x="398" y="347"/>
                </a:lnTo>
                <a:lnTo>
                  <a:pt x="392" y="344"/>
                </a:lnTo>
                <a:lnTo>
                  <a:pt x="387" y="337"/>
                </a:lnTo>
                <a:lnTo>
                  <a:pt x="387" y="337"/>
                </a:lnTo>
                <a:lnTo>
                  <a:pt x="384" y="331"/>
                </a:lnTo>
                <a:lnTo>
                  <a:pt x="384" y="325"/>
                </a:lnTo>
                <a:lnTo>
                  <a:pt x="384" y="325"/>
                </a:lnTo>
                <a:lnTo>
                  <a:pt x="373" y="325"/>
                </a:lnTo>
                <a:lnTo>
                  <a:pt x="373" y="325"/>
                </a:lnTo>
                <a:lnTo>
                  <a:pt x="364" y="328"/>
                </a:lnTo>
                <a:lnTo>
                  <a:pt x="364" y="328"/>
                </a:lnTo>
                <a:lnTo>
                  <a:pt x="348" y="325"/>
                </a:lnTo>
                <a:lnTo>
                  <a:pt x="334" y="319"/>
                </a:lnTo>
                <a:lnTo>
                  <a:pt x="328" y="316"/>
                </a:lnTo>
                <a:lnTo>
                  <a:pt x="325" y="313"/>
                </a:lnTo>
                <a:lnTo>
                  <a:pt x="325" y="313"/>
                </a:lnTo>
                <a:lnTo>
                  <a:pt x="325" y="310"/>
                </a:lnTo>
                <a:lnTo>
                  <a:pt x="328" y="304"/>
                </a:lnTo>
                <a:lnTo>
                  <a:pt x="328" y="304"/>
                </a:lnTo>
                <a:lnTo>
                  <a:pt x="334" y="298"/>
                </a:lnTo>
                <a:lnTo>
                  <a:pt x="339" y="292"/>
                </a:lnTo>
                <a:lnTo>
                  <a:pt x="356" y="286"/>
                </a:lnTo>
                <a:lnTo>
                  <a:pt x="356" y="286"/>
                </a:lnTo>
                <a:lnTo>
                  <a:pt x="362" y="286"/>
                </a:lnTo>
                <a:lnTo>
                  <a:pt x="370" y="289"/>
                </a:lnTo>
                <a:lnTo>
                  <a:pt x="392" y="298"/>
                </a:lnTo>
                <a:lnTo>
                  <a:pt x="392" y="298"/>
                </a:lnTo>
                <a:lnTo>
                  <a:pt x="395" y="301"/>
                </a:lnTo>
                <a:lnTo>
                  <a:pt x="395" y="301"/>
                </a:lnTo>
                <a:lnTo>
                  <a:pt x="395" y="301"/>
                </a:lnTo>
                <a:lnTo>
                  <a:pt x="395" y="301"/>
                </a:lnTo>
                <a:lnTo>
                  <a:pt x="395" y="301"/>
                </a:lnTo>
                <a:lnTo>
                  <a:pt x="395" y="301"/>
                </a:lnTo>
                <a:lnTo>
                  <a:pt x="395" y="298"/>
                </a:lnTo>
                <a:lnTo>
                  <a:pt x="395" y="298"/>
                </a:lnTo>
                <a:lnTo>
                  <a:pt x="392" y="295"/>
                </a:lnTo>
                <a:lnTo>
                  <a:pt x="392" y="295"/>
                </a:lnTo>
                <a:lnTo>
                  <a:pt x="392" y="295"/>
                </a:lnTo>
                <a:lnTo>
                  <a:pt x="392" y="295"/>
                </a:lnTo>
                <a:lnTo>
                  <a:pt x="392" y="292"/>
                </a:lnTo>
                <a:lnTo>
                  <a:pt x="392" y="292"/>
                </a:lnTo>
                <a:lnTo>
                  <a:pt x="389" y="292"/>
                </a:lnTo>
                <a:lnTo>
                  <a:pt x="389" y="292"/>
                </a:lnTo>
                <a:lnTo>
                  <a:pt x="389" y="289"/>
                </a:lnTo>
                <a:lnTo>
                  <a:pt x="389" y="289"/>
                </a:lnTo>
                <a:lnTo>
                  <a:pt x="389" y="289"/>
                </a:lnTo>
                <a:lnTo>
                  <a:pt x="389" y="289"/>
                </a:lnTo>
                <a:lnTo>
                  <a:pt x="389" y="286"/>
                </a:lnTo>
                <a:lnTo>
                  <a:pt x="389" y="286"/>
                </a:lnTo>
                <a:lnTo>
                  <a:pt x="387" y="286"/>
                </a:lnTo>
                <a:lnTo>
                  <a:pt x="387" y="286"/>
                </a:lnTo>
                <a:lnTo>
                  <a:pt x="387" y="283"/>
                </a:lnTo>
                <a:lnTo>
                  <a:pt x="387" y="283"/>
                </a:lnTo>
                <a:lnTo>
                  <a:pt x="387" y="283"/>
                </a:lnTo>
                <a:lnTo>
                  <a:pt x="387" y="283"/>
                </a:lnTo>
                <a:lnTo>
                  <a:pt x="387" y="283"/>
                </a:lnTo>
                <a:lnTo>
                  <a:pt x="387" y="283"/>
                </a:lnTo>
                <a:lnTo>
                  <a:pt x="384" y="280"/>
                </a:lnTo>
                <a:lnTo>
                  <a:pt x="384" y="280"/>
                </a:lnTo>
                <a:lnTo>
                  <a:pt x="384" y="280"/>
                </a:lnTo>
                <a:lnTo>
                  <a:pt x="384" y="280"/>
                </a:lnTo>
                <a:lnTo>
                  <a:pt x="384" y="277"/>
                </a:lnTo>
                <a:lnTo>
                  <a:pt x="384" y="277"/>
                </a:lnTo>
                <a:lnTo>
                  <a:pt x="384" y="277"/>
                </a:lnTo>
                <a:lnTo>
                  <a:pt x="384" y="277"/>
                </a:lnTo>
                <a:lnTo>
                  <a:pt x="384" y="277"/>
                </a:lnTo>
                <a:lnTo>
                  <a:pt x="384" y="277"/>
                </a:lnTo>
                <a:lnTo>
                  <a:pt x="384" y="277"/>
                </a:lnTo>
                <a:lnTo>
                  <a:pt x="384" y="277"/>
                </a:lnTo>
                <a:lnTo>
                  <a:pt x="384" y="274"/>
                </a:lnTo>
                <a:lnTo>
                  <a:pt x="373" y="255"/>
                </a:lnTo>
                <a:lnTo>
                  <a:pt x="373" y="255"/>
                </a:lnTo>
                <a:lnTo>
                  <a:pt x="373" y="252"/>
                </a:lnTo>
                <a:lnTo>
                  <a:pt x="364" y="231"/>
                </a:lnTo>
                <a:lnTo>
                  <a:pt x="364" y="231"/>
                </a:lnTo>
                <a:lnTo>
                  <a:pt x="364" y="228"/>
                </a:lnTo>
                <a:lnTo>
                  <a:pt x="364" y="222"/>
                </a:lnTo>
                <a:lnTo>
                  <a:pt x="224" y="222"/>
                </a:lnTo>
                <a:lnTo>
                  <a:pt x="224" y="222"/>
                </a:lnTo>
                <a:lnTo>
                  <a:pt x="222" y="219"/>
                </a:lnTo>
                <a:lnTo>
                  <a:pt x="219" y="216"/>
                </a:lnTo>
                <a:lnTo>
                  <a:pt x="219" y="216"/>
                </a:lnTo>
                <a:lnTo>
                  <a:pt x="219" y="213"/>
                </a:lnTo>
                <a:lnTo>
                  <a:pt x="222" y="210"/>
                </a:lnTo>
                <a:lnTo>
                  <a:pt x="222" y="210"/>
                </a:lnTo>
                <a:lnTo>
                  <a:pt x="224" y="207"/>
                </a:lnTo>
                <a:lnTo>
                  <a:pt x="224" y="198"/>
                </a:lnTo>
                <a:lnTo>
                  <a:pt x="224" y="198"/>
                </a:lnTo>
                <a:lnTo>
                  <a:pt x="227" y="189"/>
                </a:lnTo>
                <a:lnTo>
                  <a:pt x="230" y="176"/>
                </a:lnTo>
                <a:lnTo>
                  <a:pt x="230" y="176"/>
                </a:lnTo>
                <a:lnTo>
                  <a:pt x="233" y="158"/>
                </a:lnTo>
                <a:lnTo>
                  <a:pt x="233" y="158"/>
                </a:lnTo>
                <a:lnTo>
                  <a:pt x="236" y="149"/>
                </a:lnTo>
                <a:lnTo>
                  <a:pt x="241" y="140"/>
                </a:lnTo>
                <a:lnTo>
                  <a:pt x="241" y="140"/>
                </a:lnTo>
                <a:lnTo>
                  <a:pt x="247" y="134"/>
                </a:lnTo>
                <a:lnTo>
                  <a:pt x="250" y="128"/>
                </a:lnTo>
                <a:lnTo>
                  <a:pt x="250" y="128"/>
                </a:lnTo>
                <a:lnTo>
                  <a:pt x="250" y="113"/>
                </a:lnTo>
                <a:lnTo>
                  <a:pt x="255" y="100"/>
                </a:lnTo>
                <a:lnTo>
                  <a:pt x="264" y="85"/>
                </a:lnTo>
                <a:lnTo>
                  <a:pt x="272" y="73"/>
                </a:lnTo>
                <a:lnTo>
                  <a:pt x="272" y="73"/>
                </a:lnTo>
                <a:lnTo>
                  <a:pt x="275" y="67"/>
                </a:lnTo>
                <a:lnTo>
                  <a:pt x="275" y="67"/>
                </a:lnTo>
                <a:lnTo>
                  <a:pt x="272" y="61"/>
                </a:lnTo>
                <a:lnTo>
                  <a:pt x="264" y="52"/>
                </a:lnTo>
                <a:lnTo>
                  <a:pt x="264" y="52"/>
                </a:lnTo>
                <a:lnTo>
                  <a:pt x="261" y="46"/>
                </a:lnTo>
                <a:lnTo>
                  <a:pt x="261" y="46"/>
                </a:lnTo>
                <a:lnTo>
                  <a:pt x="255" y="40"/>
                </a:lnTo>
                <a:lnTo>
                  <a:pt x="252" y="31"/>
                </a:lnTo>
                <a:lnTo>
                  <a:pt x="255" y="12"/>
                </a:lnTo>
                <a:lnTo>
                  <a:pt x="255" y="12"/>
                </a:lnTo>
                <a:lnTo>
                  <a:pt x="258" y="3"/>
                </a:lnTo>
                <a:lnTo>
                  <a:pt x="258" y="3"/>
                </a:lnTo>
                <a:lnTo>
                  <a:pt x="258" y="0"/>
                </a:lnTo>
                <a:lnTo>
                  <a:pt x="0" y="0"/>
                </a:lnTo>
                <a:close/>
              </a:path>
            </a:pathLst>
          </a:custGeom>
          <a:solidFill>
            <a:srgbClr val="015873"/>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5" name="Freeform 40">
            <a:extLst>
              <a:ext uri="{FF2B5EF4-FFF2-40B4-BE49-F238E27FC236}">
                <a16:creationId xmlns:a16="http://schemas.microsoft.com/office/drawing/2014/main" id="{316CE1E1-58F2-044C-E637-ADC5BCE9A389}"/>
              </a:ext>
            </a:extLst>
          </p:cNvPr>
          <p:cNvSpPr>
            <a:spLocks/>
          </p:cNvSpPr>
          <p:nvPr/>
        </p:nvSpPr>
        <p:spPr bwMode="auto">
          <a:xfrm>
            <a:off x="4202642" y="4684650"/>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41">
            <a:extLst>
              <a:ext uri="{FF2B5EF4-FFF2-40B4-BE49-F238E27FC236}">
                <a16:creationId xmlns:a16="http://schemas.microsoft.com/office/drawing/2014/main" id="{33ECF81A-0DDD-04A2-BA0E-4F021C05A8E3}"/>
              </a:ext>
            </a:extLst>
          </p:cNvPr>
          <p:cNvSpPr>
            <a:spLocks/>
          </p:cNvSpPr>
          <p:nvPr/>
        </p:nvSpPr>
        <p:spPr bwMode="auto">
          <a:xfrm>
            <a:off x="4202642" y="468465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7" name="Freeform 42">
            <a:extLst>
              <a:ext uri="{FF2B5EF4-FFF2-40B4-BE49-F238E27FC236}">
                <a16:creationId xmlns:a16="http://schemas.microsoft.com/office/drawing/2014/main" id="{6CB0E5E5-7B13-0112-2EDF-910694E7EC0F}"/>
              </a:ext>
            </a:extLst>
          </p:cNvPr>
          <p:cNvSpPr>
            <a:spLocks/>
          </p:cNvSpPr>
          <p:nvPr/>
        </p:nvSpPr>
        <p:spPr bwMode="auto">
          <a:xfrm>
            <a:off x="4202642" y="4688299"/>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43">
            <a:extLst>
              <a:ext uri="{FF2B5EF4-FFF2-40B4-BE49-F238E27FC236}">
                <a16:creationId xmlns:a16="http://schemas.microsoft.com/office/drawing/2014/main" id="{6FBC2D99-67BE-E890-5856-3331F67A80BF}"/>
              </a:ext>
            </a:extLst>
          </p:cNvPr>
          <p:cNvSpPr>
            <a:spLocks/>
          </p:cNvSpPr>
          <p:nvPr/>
        </p:nvSpPr>
        <p:spPr bwMode="auto">
          <a:xfrm>
            <a:off x="4198794" y="4695597"/>
            <a:ext cx="3849" cy="3649"/>
          </a:xfrm>
          <a:custGeom>
            <a:avLst/>
            <a:gdLst>
              <a:gd name="T0" fmla="*/ 0 w 3"/>
              <a:gd name="T1" fmla="*/ 3 h 3"/>
              <a:gd name="T2" fmla="*/ 0 w 3"/>
              <a:gd name="T3" fmla="*/ 3 h 3"/>
              <a:gd name="T4" fmla="*/ 3 w 3"/>
              <a:gd name="T5" fmla="*/ 0 h 3"/>
              <a:gd name="T6" fmla="*/ 3 w 3"/>
              <a:gd name="T7" fmla="*/ 0 h 3"/>
              <a:gd name="T8" fmla="*/ 0 w 3"/>
              <a:gd name="T9" fmla="*/ 3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0" y="3"/>
                </a:lnTo>
                <a:lnTo>
                  <a:pt x="3" y="0"/>
                </a:lnTo>
                <a:lnTo>
                  <a:pt x="3"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44">
            <a:extLst>
              <a:ext uri="{FF2B5EF4-FFF2-40B4-BE49-F238E27FC236}">
                <a16:creationId xmlns:a16="http://schemas.microsoft.com/office/drawing/2014/main" id="{79E46CF0-6763-5DCA-3F18-7F9C294210F1}"/>
              </a:ext>
            </a:extLst>
          </p:cNvPr>
          <p:cNvSpPr>
            <a:spLocks/>
          </p:cNvSpPr>
          <p:nvPr/>
        </p:nvSpPr>
        <p:spPr bwMode="auto">
          <a:xfrm>
            <a:off x="4202642" y="468100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45">
            <a:extLst>
              <a:ext uri="{FF2B5EF4-FFF2-40B4-BE49-F238E27FC236}">
                <a16:creationId xmlns:a16="http://schemas.microsoft.com/office/drawing/2014/main" id="{9E2E69E0-66D6-732F-35B0-BFB2E9C9C3D0}"/>
              </a:ext>
            </a:extLst>
          </p:cNvPr>
          <p:cNvSpPr>
            <a:spLocks/>
          </p:cNvSpPr>
          <p:nvPr/>
        </p:nvSpPr>
        <p:spPr bwMode="auto">
          <a:xfrm>
            <a:off x="4202642" y="4676135"/>
            <a:ext cx="0" cy="4865"/>
          </a:xfrm>
          <a:custGeom>
            <a:avLst/>
            <a:gdLst>
              <a:gd name="T0" fmla="*/ 4 h 4"/>
              <a:gd name="T1" fmla="*/ 4 h 4"/>
              <a:gd name="T2" fmla="*/ 0 h 4"/>
              <a:gd name="T3" fmla="*/ 0 h 4"/>
              <a:gd name="T4" fmla="*/ 4 h 4"/>
              <a:gd name="T5" fmla="*/ 4 h 4"/>
            </a:gdLst>
            <a:ahLst/>
            <a:cxnLst>
              <a:cxn ang="0">
                <a:pos x="0" y="T0"/>
              </a:cxn>
              <a:cxn ang="0">
                <a:pos x="0" y="T1"/>
              </a:cxn>
              <a:cxn ang="0">
                <a:pos x="0" y="T2"/>
              </a:cxn>
              <a:cxn ang="0">
                <a:pos x="0" y="T3"/>
              </a:cxn>
              <a:cxn ang="0">
                <a:pos x="0" y="T4"/>
              </a:cxn>
              <a:cxn ang="0">
                <a:pos x="0" y="T5"/>
              </a:cxn>
            </a:cxnLst>
            <a:rect l="0" t="0" r="r" b="b"/>
            <a:pathLst>
              <a:path h="4">
                <a:moveTo>
                  <a:pt x="0" y="4"/>
                </a:moveTo>
                <a:lnTo>
                  <a:pt x="0" y="4"/>
                </a:lnTo>
                <a:lnTo>
                  <a:pt x="0" y="0"/>
                </a:lnTo>
                <a:lnTo>
                  <a:pt x="0" y="0"/>
                </a:lnTo>
                <a:lnTo>
                  <a:pt x="0" y="4"/>
                </a:lnTo>
                <a:lnTo>
                  <a:pt x="0" y="4"/>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1" name="Freeform 46">
            <a:extLst>
              <a:ext uri="{FF2B5EF4-FFF2-40B4-BE49-F238E27FC236}">
                <a16:creationId xmlns:a16="http://schemas.microsoft.com/office/drawing/2014/main" id="{2880258F-D4B2-6746-1931-733C83BA790F}"/>
              </a:ext>
            </a:extLst>
          </p:cNvPr>
          <p:cNvSpPr>
            <a:spLocks/>
          </p:cNvSpPr>
          <p:nvPr/>
        </p:nvSpPr>
        <p:spPr bwMode="auto">
          <a:xfrm>
            <a:off x="4202642" y="4691948"/>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47">
            <a:extLst>
              <a:ext uri="{FF2B5EF4-FFF2-40B4-BE49-F238E27FC236}">
                <a16:creationId xmlns:a16="http://schemas.microsoft.com/office/drawing/2014/main" id="{7181939C-3A67-CDC0-575E-9FCB777FE1BD}"/>
              </a:ext>
            </a:extLst>
          </p:cNvPr>
          <p:cNvSpPr>
            <a:spLocks/>
          </p:cNvSpPr>
          <p:nvPr/>
        </p:nvSpPr>
        <p:spPr bwMode="auto">
          <a:xfrm>
            <a:off x="4783736" y="3043774"/>
            <a:ext cx="295037" cy="546148"/>
          </a:xfrm>
          <a:custGeom>
            <a:avLst/>
            <a:gdLst>
              <a:gd name="T0" fmla="*/ 11 w 230"/>
              <a:gd name="T1" fmla="*/ 21 h 449"/>
              <a:gd name="T2" fmla="*/ 11 w 230"/>
              <a:gd name="T3" fmla="*/ 45 h 449"/>
              <a:gd name="T4" fmla="*/ 11 w 230"/>
              <a:gd name="T5" fmla="*/ 51 h 449"/>
              <a:gd name="T6" fmla="*/ 14 w 230"/>
              <a:gd name="T7" fmla="*/ 79 h 449"/>
              <a:gd name="T8" fmla="*/ 14 w 230"/>
              <a:gd name="T9" fmla="*/ 85 h 449"/>
              <a:gd name="T10" fmla="*/ 17 w 230"/>
              <a:gd name="T11" fmla="*/ 127 h 449"/>
              <a:gd name="T12" fmla="*/ 20 w 230"/>
              <a:gd name="T13" fmla="*/ 191 h 449"/>
              <a:gd name="T14" fmla="*/ 20 w 230"/>
              <a:gd name="T15" fmla="*/ 200 h 449"/>
              <a:gd name="T16" fmla="*/ 22 w 230"/>
              <a:gd name="T17" fmla="*/ 215 h 449"/>
              <a:gd name="T18" fmla="*/ 22 w 230"/>
              <a:gd name="T19" fmla="*/ 240 h 449"/>
              <a:gd name="T20" fmla="*/ 22 w 230"/>
              <a:gd name="T21" fmla="*/ 255 h 449"/>
              <a:gd name="T22" fmla="*/ 25 w 230"/>
              <a:gd name="T23" fmla="*/ 267 h 449"/>
              <a:gd name="T24" fmla="*/ 25 w 230"/>
              <a:gd name="T25" fmla="*/ 273 h 449"/>
              <a:gd name="T26" fmla="*/ 25 w 230"/>
              <a:gd name="T27" fmla="*/ 279 h 449"/>
              <a:gd name="T28" fmla="*/ 25 w 230"/>
              <a:gd name="T29" fmla="*/ 285 h 449"/>
              <a:gd name="T30" fmla="*/ 28 w 230"/>
              <a:gd name="T31" fmla="*/ 316 h 449"/>
              <a:gd name="T32" fmla="*/ 31 w 230"/>
              <a:gd name="T33" fmla="*/ 349 h 449"/>
              <a:gd name="T34" fmla="*/ 25 w 230"/>
              <a:gd name="T35" fmla="*/ 395 h 449"/>
              <a:gd name="T36" fmla="*/ 8 w 230"/>
              <a:gd name="T37" fmla="*/ 431 h 449"/>
              <a:gd name="T38" fmla="*/ 3 w 230"/>
              <a:gd name="T39" fmla="*/ 449 h 449"/>
              <a:gd name="T40" fmla="*/ 14 w 230"/>
              <a:gd name="T41" fmla="*/ 428 h 449"/>
              <a:gd name="T42" fmla="*/ 31 w 230"/>
              <a:gd name="T43" fmla="*/ 425 h 449"/>
              <a:gd name="T44" fmla="*/ 42 w 230"/>
              <a:gd name="T45" fmla="*/ 422 h 449"/>
              <a:gd name="T46" fmla="*/ 73 w 230"/>
              <a:gd name="T47" fmla="*/ 428 h 449"/>
              <a:gd name="T48" fmla="*/ 92 w 230"/>
              <a:gd name="T49" fmla="*/ 422 h 449"/>
              <a:gd name="T50" fmla="*/ 104 w 230"/>
              <a:gd name="T51" fmla="*/ 425 h 449"/>
              <a:gd name="T52" fmla="*/ 115 w 230"/>
              <a:gd name="T53" fmla="*/ 407 h 449"/>
              <a:gd name="T54" fmla="*/ 137 w 230"/>
              <a:gd name="T55" fmla="*/ 398 h 449"/>
              <a:gd name="T56" fmla="*/ 148 w 230"/>
              <a:gd name="T57" fmla="*/ 401 h 449"/>
              <a:gd name="T58" fmla="*/ 165 w 230"/>
              <a:gd name="T59" fmla="*/ 398 h 449"/>
              <a:gd name="T60" fmla="*/ 174 w 230"/>
              <a:gd name="T61" fmla="*/ 392 h 449"/>
              <a:gd name="T62" fmla="*/ 185 w 230"/>
              <a:gd name="T63" fmla="*/ 367 h 449"/>
              <a:gd name="T64" fmla="*/ 204 w 230"/>
              <a:gd name="T65" fmla="*/ 316 h 449"/>
              <a:gd name="T66" fmla="*/ 224 w 230"/>
              <a:gd name="T67" fmla="*/ 303 h 449"/>
              <a:gd name="T68" fmla="*/ 230 w 230"/>
              <a:gd name="T69" fmla="*/ 300 h 449"/>
              <a:gd name="T70" fmla="*/ 230 w 230"/>
              <a:gd name="T71" fmla="*/ 297 h 449"/>
              <a:gd name="T72" fmla="*/ 230 w 230"/>
              <a:gd name="T73" fmla="*/ 291 h 449"/>
              <a:gd name="T74" fmla="*/ 230 w 230"/>
              <a:gd name="T75" fmla="*/ 288 h 449"/>
              <a:gd name="T76" fmla="*/ 230 w 230"/>
              <a:gd name="T77" fmla="*/ 282 h 449"/>
              <a:gd name="T78" fmla="*/ 216 w 230"/>
              <a:gd name="T79" fmla="*/ 94 h 449"/>
              <a:gd name="T80" fmla="*/ 213 w 230"/>
              <a:gd name="T81" fmla="*/ 79 h 449"/>
              <a:gd name="T82" fmla="*/ 213 w 230"/>
              <a:gd name="T83" fmla="*/ 70 h 449"/>
              <a:gd name="T84" fmla="*/ 204 w 230"/>
              <a:gd name="T85" fmla="*/ 27 h 449"/>
              <a:gd name="T86" fmla="*/ 204 w 230"/>
              <a:gd name="T87" fmla="*/ 27 h 449"/>
              <a:gd name="T88" fmla="*/ 204 w 230"/>
              <a:gd name="T89" fmla="*/ 21 h 449"/>
              <a:gd name="T90" fmla="*/ 202 w 230"/>
              <a:gd name="T91" fmla="*/ 12 h 449"/>
              <a:gd name="T92" fmla="*/ 202 w 230"/>
              <a:gd name="T93" fmla="*/ 9 h 449"/>
              <a:gd name="T94" fmla="*/ 202 w 230"/>
              <a:gd name="T95" fmla="*/ 6 h 449"/>
              <a:gd name="T96" fmla="*/ 199 w 230"/>
              <a:gd name="T97" fmla="*/ 0 h 449"/>
              <a:gd name="T98" fmla="*/ 53 w 230"/>
              <a:gd name="T99" fmla="*/ 6 h 449"/>
              <a:gd name="T100" fmla="*/ 22 w 230"/>
              <a:gd name="T101" fmla="*/ 18 h 449"/>
              <a:gd name="T102" fmla="*/ 11 w 230"/>
              <a:gd name="T103" fmla="*/ 18 h 449"/>
              <a:gd name="T104" fmla="*/ 11 w 230"/>
              <a:gd name="T105" fmla="*/ 18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0" h="449">
                <a:moveTo>
                  <a:pt x="11" y="18"/>
                </a:moveTo>
                <a:lnTo>
                  <a:pt x="11" y="21"/>
                </a:lnTo>
                <a:lnTo>
                  <a:pt x="11" y="21"/>
                </a:lnTo>
                <a:lnTo>
                  <a:pt x="11" y="27"/>
                </a:lnTo>
                <a:lnTo>
                  <a:pt x="11" y="45"/>
                </a:lnTo>
                <a:lnTo>
                  <a:pt x="11" y="45"/>
                </a:lnTo>
                <a:lnTo>
                  <a:pt x="11" y="51"/>
                </a:lnTo>
                <a:lnTo>
                  <a:pt x="11" y="51"/>
                </a:lnTo>
                <a:lnTo>
                  <a:pt x="11" y="51"/>
                </a:lnTo>
                <a:lnTo>
                  <a:pt x="14" y="60"/>
                </a:lnTo>
                <a:lnTo>
                  <a:pt x="14" y="60"/>
                </a:lnTo>
                <a:lnTo>
                  <a:pt x="14" y="79"/>
                </a:lnTo>
                <a:lnTo>
                  <a:pt x="14" y="79"/>
                </a:lnTo>
                <a:lnTo>
                  <a:pt x="14" y="85"/>
                </a:lnTo>
                <a:lnTo>
                  <a:pt x="14" y="85"/>
                </a:lnTo>
                <a:lnTo>
                  <a:pt x="14" y="85"/>
                </a:lnTo>
                <a:lnTo>
                  <a:pt x="17" y="127"/>
                </a:lnTo>
                <a:lnTo>
                  <a:pt x="17" y="127"/>
                </a:lnTo>
                <a:lnTo>
                  <a:pt x="17" y="139"/>
                </a:lnTo>
                <a:lnTo>
                  <a:pt x="17" y="139"/>
                </a:lnTo>
                <a:lnTo>
                  <a:pt x="20" y="191"/>
                </a:lnTo>
                <a:lnTo>
                  <a:pt x="20" y="191"/>
                </a:lnTo>
                <a:lnTo>
                  <a:pt x="20" y="191"/>
                </a:lnTo>
                <a:lnTo>
                  <a:pt x="20" y="200"/>
                </a:lnTo>
                <a:lnTo>
                  <a:pt x="20" y="200"/>
                </a:lnTo>
                <a:lnTo>
                  <a:pt x="20" y="200"/>
                </a:lnTo>
                <a:lnTo>
                  <a:pt x="22" y="215"/>
                </a:lnTo>
                <a:lnTo>
                  <a:pt x="22" y="228"/>
                </a:lnTo>
                <a:lnTo>
                  <a:pt x="22" y="240"/>
                </a:lnTo>
                <a:lnTo>
                  <a:pt x="22" y="240"/>
                </a:lnTo>
                <a:lnTo>
                  <a:pt x="22" y="255"/>
                </a:lnTo>
                <a:lnTo>
                  <a:pt x="22" y="255"/>
                </a:lnTo>
                <a:lnTo>
                  <a:pt x="22" y="255"/>
                </a:lnTo>
                <a:lnTo>
                  <a:pt x="22" y="264"/>
                </a:lnTo>
                <a:lnTo>
                  <a:pt x="22" y="264"/>
                </a:lnTo>
                <a:lnTo>
                  <a:pt x="25" y="267"/>
                </a:lnTo>
                <a:lnTo>
                  <a:pt x="25" y="267"/>
                </a:lnTo>
                <a:lnTo>
                  <a:pt x="25" y="273"/>
                </a:lnTo>
                <a:lnTo>
                  <a:pt x="25" y="273"/>
                </a:lnTo>
                <a:lnTo>
                  <a:pt x="25" y="276"/>
                </a:lnTo>
                <a:lnTo>
                  <a:pt x="25" y="276"/>
                </a:lnTo>
                <a:lnTo>
                  <a:pt x="25" y="279"/>
                </a:lnTo>
                <a:lnTo>
                  <a:pt x="25" y="279"/>
                </a:lnTo>
                <a:lnTo>
                  <a:pt x="25" y="285"/>
                </a:lnTo>
                <a:lnTo>
                  <a:pt x="25" y="285"/>
                </a:lnTo>
                <a:lnTo>
                  <a:pt x="25" y="288"/>
                </a:lnTo>
                <a:lnTo>
                  <a:pt x="25" y="288"/>
                </a:lnTo>
                <a:lnTo>
                  <a:pt x="28" y="316"/>
                </a:lnTo>
                <a:lnTo>
                  <a:pt x="28" y="316"/>
                </a:lnTo>
                <a:lnTo>
                  <a:pt x="31" y="331"/>
                </a:lnTo>
                <a:lnTo>
                  <a:pt x="31" y="349"/>
                </a:lnTo>
                <a:lnTo>
                  <a:pt x="31" y="349"/>
                </a:lnTo>
                <a:lnTo>
                  <a:pt x="31" y="370"/>
                </a:lnTo>
                <a:lnTo>
                  <a:pt x="25" y="395"/>
                </a:lnTo>
                <a:lnTo>
                  <a:pt x="17" y="416"/>
                </a:lnTo>
                <a:lnTo>
                  <a:pt x="8" y="431"/>
                </a:lnTo>
                <a:lnTo>
                  <a:pt x="8" y="431"/>
                </a:lnTo>
                <a:lnTo>
                  <a:pt x="3" y="440"/>
                </a:lnTo>
                <a:lnTo>
                  <a:pt x="0" y="449"/>
                </a:lnTo>
                <a:lnTo>
                  <a:pt x="3" y="449"/>
                </a:lnTo>
                <a:lnTo>
                  <a:pt x="11" y="431"/>
                </a:lnTo>
                <a:lnTo>
                  <a:pt x="11" y="431"/>
                </a:lnTo>
                <a:lnTo>
                  <a:pt x="14" y="428"/>
                </a:lnTo>
                <a:lnTo>
                  <a:pt x="17" y="428"/>
                </a:lnTo>
                <a:lnTo>
                  <a:pt x="17" y="428"/>
                </a:lnTo>
                <a:lnTo>
                  <a:pt x="31" y="425"/>
                </a:lnTo>
                <a:lnTo>
                  <a:pt x="31" y="425"/>
                </a:lnTo>
                <a:lnTo>
                  <a:pt x="36" y="422"/>
                </a:lnTo>
                <a:lnTo>
                  <a:pt x="42" y="422"/>
                </a:lnTo>
                <a:lnTo>
                  <a:pt x="56" y="428"/>
                </a:lnTo>
                <a:lnTo>
                  <a:pt x="73" y="428"/>
                </a:lnTo>
                <a:lnTo>
                  <a:pt x="73" y="428"/>
                </a:lnTo>
                <a:lnTo>
                  <a:pt x="81" y="422"/>
                </a:lnTo>
                <a:lnTo>
                  <a:pt x="92" y="422"/>
                </a:lnTo>
                <a:lnTo>
                  <a:pt x="92" y="422"/>
                </a:lnTo>
                <a:lnTo>
                  <a:pt x="101" y="422"/>
                </a:lnTo>
                <a:lnTo>
                  <a:pt x="104" y="425"/>
                </a:lnTo>
                <a:lnTo>
                  <a:pt x="104" y="425"/>
                </a:lnTo>
                <a:lnTo>
                  <a:pt x="115" y="416"/>
                </a:lnTo>
                <a:lnTo>
                  <a:pt x="115" y="416"/>
                </a:lnTo>
                <a:lnTo>
                  <a:pt x="115" y="407"/>
                </a:lnTo>
                <a:lnTo>
                  <a:pt x="120" y="404"/>
                </a:lnTo>
                <a:lnTo>
                  <a:pt x="129" y="398"/>
                </a:lnTo>
                <a:lnTo>
                  <a:pt x="137" y="398"/>
                </a:lnTo>
                <a:lnTo>
                  <a:pt x="137" y="398"/>
                </a:lnTo>
                <a:lnTo>
                  <a:pt x="143" y="398"/>
                </a:lnTo>
                <a:lnTo>
                  <a:pt x="148" y="401"/>
                </a:lnTo>
                <a:lnTo>
                  <a:pt x="154" y="407"/>
                </a:lnTo>
                <a:lnTo>
                  <a:pt x="154" y="407"/>
                </a:lnTo>
                <a:lnTo>
                  <a:pt x="165" y="398"/>
                </a:lnTo>
                <a:lnTo>
                  <a:pt x="165" y="398"/>
                </a:lnTo>
                <a:lnTo>
                  <a:pt x="174" y="392"/>
                </a:lnTo>
                <a:lnTo>
                  <a:pt x="174" y="392"/>
                </a:lnTo>
                <a:lnTo>
                  <a:pt x="182" y="382"/>
                </a:lnTo>
                <a:lnTo>
                  <a:pt x="182" y="382"/>
                </a:lnTo>
                <a:lnTo>
                  <a:pt x="185" y="367"/>
                </a:lnTo>
                <a:lnTo>
                  <a:pt x="199" y="328"/>
                </a:lnTo>
                <a:lnTo>
                  <a:pt x="199" y="328"/>
                </a:lnTo>
                <a:lnTo>
                  <a:pt x="204" y="316"/>
                </a:lnTo>
                <a:lnTo>
                  <a:pt x="210" y="310"/>
                </a:lnTo>
                <a:lnTo>
                  <a:pt x="218" y="306"/>
                </a:lnTo>
                <a:lnTo>
                  <a:pt x="224" y="303"/>
                </a:lnTo>
                <a:lnTo>
                  <a:pt x="224" y="303"/>
                </a:lnTo>
                <a:lnTo>
                  <a:pt x="230" y="300"/>
                </a:lnTo>
                <a:lnTo>
                  <a:pt x="230" y="300"/>
                </a:lnTo>
                <a:lnTo>
                  <a:pt x="230" y="297"/>
                </a:lnTo>
                <a:lnTo>
                  <a:pt x="230" y="297"/>
                </a:lnTo>
                <a:lnTo>
                  <a:pt x="230" y="297"/>
                </a:lnTo>
                <a:lnTo>
                  <a:pt x="230" y="297"/>
                </a:lnTo>
                <a:lnTo>
                  <a:pt x="230" y="291"/>
                </a:lnTo>
                <a:lnTo>
                  <a:pt x="230" y="291"/>
                </a:lnTo>
                <a:lnTo>
                  <a:pt x="230" y="288"/>
                </a:lnTo>
                <a:lnTo>
                  <a:pt x="230" y="288"/>
                </a:lnTo>
                <a:lnTo>
                  <a:pt x="230" y="288"/>
                </a:lnTo>
                <a:lnTo>
                  <a:pt x="230" y="288"/>
                </a:lnTo>
                <a:lnTo>
                  <a:pt x="230" y="282"/>
                </a:lnTo>
                <a:lnTo>
                  <a:pt x="230" y="282"/>
                </a:lnTo>
                <a:lnTo>
                  <a:pt x="224" y="197"/>
                </a:lnTo>
                <a:lnTo>
                  <a:pt x="216" y="94"/>
                </a:lnTo>
                <a:lnTo>
                  <a:pt x="216" y="94"/>
                </a:lnTo>
                <a:lnTo>
                  <a:pt x="213" y="82"/>
                </a:lnTo>
                <a:lnTo>
                  <a:pt x="213" y="82"/>
                </a:lnTo>
                <a:lnTo>
                  <a:pt x="213" y="79"/>
                </a:lnTo>
                <a:lnTo>
                  <a:pt x="213" y="79"/>
                </a:lnTo>
                <a:lnTo>
                  <a:pt x="213" y="70"/>
                </a:lnTo>
                <a:lnTo>
                  <a:pt x="213" y="70"/>
                </a:lnTo>
                <a:lnTo>
                  <a:pt x="207" y="33"/>
                </a:lnTo>
                <a:lnTo>
                  <a:pt x="207" y="33"/>
                </a:lnTo>
                <a:lnTo>
                  <a:pt x="204" y="27"/>
                </a:lnTo>
                <a:lnTo>
                  <a:pt x="204" y="27"/>
                </a:lnTo>
                <a:lnTo>
                  <a:pt x="204" y="27"/>
                </a:lnTo>
                <a:lnTo>
                  <a:pt x="204" y="27"/>
                </a:lnTo>
                <a:lnTo>
                  <a:pt x="204" y="21"/>
                </a:lnTo>
                <a:lnTo>
                  <a:pt x="204" y="21"/>
                </a:lnTo>
                <a:lnTo>
                  <a:pt x="204" y="21"/>
                </a:lnTo>
                <a:lnTo>
                  <a:pt x="204" y="21"/>
                </a:lnTo>
                <a:lnTo>
                  <a:pt x="202" y="12"/>
                </a:lnTo>
                <a:lnTo>
                  <a:pt x="202" y="12"/>
                </a:lnTo>
                <a:lnTo>
                  <a:pt x="202" y="12"/>
                </a:lnTo>
                <a:lnTo>
                  <a:pt x="202" y="12"/>
                </a:lnTo>
                <a:lnTo>
                  <a:pt x="202" y="9"/>
                </a:lnTo>
                <a:lnTo>
                  <a:pt x="202" y="9"/>
                </a:lnTo>
                <a:lnTo>
                  <a:pt x="202" y="6"/>
                </a:lnTo>
                <a:lnTo>
                  <a:pt x="202" y="6"/>
                </a:lnTo>
                <a:lnTo>
                  <a:pt x="202" y="6"/>
                </a:lnTo>
                <a:lnTo>
                  <a:pt x="202" y="6"/>
                </a:lnTo>
                <a:lnTo>
                  <a:pt x="199" y="0"/>
                </a:lnTo>
                <a:lnTo>
                  <a:pt x="53" y="6"/>
                </a:lnTo>
                <a:lnTo>
                  <a:pt x="53" y="6"/>
                </a:lnTo>
                <a:lnTo>
                  <a:pt x="53" y="6"/>
                </a:lnTo>
                <a:lnTo>
                  <a:pt x="45" y="15"/>
                </a:lnTo>
                <a:lnTo>
                  <a:pt x="34" y="18"/>
                </a:lnTo>
                <a:lnTo>
                  <a:pt x="22" y="18"/>
                </a:lnTo>
                <a:lnTo>
                  <a:pt x="11" y="15"/>
                </a:lnTo>
                <a:lnTo>
                  <a:pt x="11" y="15"/>
                </a:lnTo>
                <a:lnTo>
                  <a:pt x="11" y="18"/>
                </a:lnTo>
                <a:lnTo>
                  <a:pt x="11" y="18"/>
                </a:lnTo>
                <a:lnTo>
                  <a:pt x="11" y="18"/>
                </a:lnTo>
                <a:lnTo>
                  <a:pt x="11" y="18"/>
                </a:lnTo>
                <a:close/>
              </a:path>
            </a:pathLst>
          </a:custGeom>
          <a:solidFill>
            <a:srgbClr val="015873">
              <a:alpha val="74902"/>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3" name="Freeform 48">
            <a:extLst>
              <a:ext uri="{FF2B5EF4-FFF2-40B4-BE49-F238E27FC236}">
                <a16:creationId xmlns:a16="http://schemas.microsoft.com/office/drawing/2014/main" id="{FC75890E-3933-FC04-EC16-772C8B959D64}"/>
              </a:ext>
            </a:extLst>
          </p:cNvPr>
          <p:cNvSpPr>
            <a:spLocks/>
          </p:cNvSpPr>
          <p:nvPr/>
        </p:nvSpPr>
        <p:spPr bwMode="auto">
          <a:xfrm>
            <a:off x="4809392" y="3276100"/>
            <a:ext cx="0" cy="10948"/>
          </a:xfrm>
          <a:custGeom>
            <a:avLst/>
            <a:gdLst>
              <a:gd name="T0" fmla="*/ 9 h 9"/>
              <a:gd name="T1" fmla="*/ 0 h 9"/>
              <a:gd name="T2" fmla="*/ 0 h 9"/>
              <a:gd name="T3" fmla="*/ 9 h 9"/>
              <a:gd name="T4" fmla="*/ 9 h 9"/>
              <a:gd name="T5" fmla="*/ 9 h 9"/>
              <a:gd name="T6" fmla="*/ 9 h 9"/>
            </a:gdLst>
            <a:ahLst/>
            <a:cxnLst>
              <a:cxn ang="0">
                <a:pos x="0" y="T0"/>
              </a:cxn>
              <a:cxn ang="0">
                <a:pos x="0" y="T1"/>
              </a:cxn>
              <a:cxn ang="0">
                <a:pos x="0" y="T2"/>
              </a:cxn>
              <a:cxn ang="0">
                <a:pos x="0" y="T3"/>
              </a:cxn>
              <a:cxn ang="0">
                <a:pos x="0" y="T4"/>
              </a:cxn>
              <a:cxn ang="0">
                <a:pos x="0" y="T5"/>
              </a:cxn>
              <a:cxn ang="0">
                <a:pos x="0" y="T6"/>
              </a:cxn>
            </a:cxnLst>
            <a:rect l="0" t="0" r="r" b="b"/>
            <a:pathLst>
              <a:path h="9">
                <a:moveTo>
                  <a:pt x="0" y="9"/>
                </a:moveTo>
                <a:lnTo>
                  <a:pt x="0" y="0"/>
                </a:lnTo>
                <a:lnTo>
                  <a:pt x="0" y="0"/>
                </a:lnTo>
                <a:lnTo>
                  <a:pt x="0" y="9"/>
                </a:lnTo>
                <a:lnTo>
                  <a:pt x="0" y="9"/>
                </a:lnTo>
                <a:lnTo>
                  <a:pt x="0" y="9"/>
                </a:lnTo>
                <a:lnTo>
                  <a:pt x="0" y="9"/>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49">
            <a:extLst>
              <a:ext uri="{FF2B5EF4-FFF2-40B4-BE49-F238E27FC236}">
                <a16:creationId xmlns:a16="http://schemas.microsoft.com/office/drawing/2014/main" id="{3C3F6CFD-E1A4-4AD9-914B-DEC7AA0C5B38}"/>
              </a:ext>
            </a:extLst>
          </p:cNvPr>
          <p:cNvSpPr>
            <a:spLocks/>
          </p:cNvSpPr>
          <p:nvPr/>
        </p:nvSpPr>
        <p:spPr bwMode="auto">
          <a:xfrm>
            <a:off x="4811957" y="3335702"/>
            <a:ext cx="0" cy="18246"/>
          </a:xfrm>
          <a:custGeom>
            <a:avLst/>
            <a:gdLst>
              <a:gd name="T0" fmla="*/ 0 h 15"/>
              <a:gd name="T1" fmla="*/ 15 h 15"/>
              <a:gd name="T2" fmla="*/ 15 h 15"/>
              <a:gd name="T3" fmla="*/ 15 h 15"/>
              <a:gd name="T4" fmla="*/ 15 h 15"/>
              <a:gd name="T5" fmla="*/ 0 h 15"/>
              <a:gd name="T6" fmla="*/ 0 h 15"/>
              <a:gd name="T7" fmla="*/ 0 h 15"/>
              <a:gd name="T8" fmla="*/ 0 h 15"/>
              <a:gd name="T9" fmla="*/ 0 h 15"/>
              <a:gd name="T10" fmla="*/ 0 h 1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15">
                <a:moveTo>
                  <a:pt x="0" y="0"/>
                </a:moveTo>
                <a:lnTo>
                  <a:pt x="0" y="15"/>
                </a:lnTo>
                <a:lnTo>
                  <a:pt x="0" y="15"/>
                </a:lnTo>
                <a:lnTo>
                  <a:pt x="0" y="15"/>
                </a:lnTo>
                <a:lnTo>
                  <a:pt x="0" y="15"/>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50">
            <a:extLst>
              <a:ext uri="{FF2B5EF4-FFF2-40B4-BE49-F238E27FC236}">
                <a16:creationId xmlns:a16="http://schemas.microsoft.com/office/drawing/2014/main" id="{0156CD9F-BCA2-E770-6AC3-781DE86F9FB4}"/>
              </a:ext>
            </a:extLst>
          </p:cNvPr>
          <p:cNvSpPr>
            <a:spLocks/>
          </p:cNvSpPr>
          <p:nvPr/>
        </p:nvSpPr>
        <p:spPr bwMode="auto">
          <a:xfrm>
            <a:off x="4815805" y="3375842"/>
            <a:ext cx="0" cy="3649"/>
          </a:xfrm>
          <a:custGeom>
            <a:avLst/>
            <a:gdLst>
              <a:gd name="T0" fmla="*/ 3 h 3"/>
              <a:gd name="T1" fmla="*/ 3 h 3"/>
              <a:gd name="T2" fmla="*/ 3 h 3"/>
              <a:gd name="T3" fmla="*/ 0 h 3"/>
              <a:gd name="T4" fmla="*/ 0 h 3"/>
              <a:gd name="T5" fmla="*/ 0 h 3"/>
              <a:gd name="T6" fmla="*/ 0 h 3"/>
              <a:gd name="T7" fmla="*/ 3 h 3"/>
              <a:gd name="T8"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3">
                <a:moveTo>
                  <a:pt x="0" y="3"/>
                </a:moveTo>
                <a:lnTo>
                  <a:pt x="0" y="3"/>
                </a:lnTo>
                <a:lnTo>
                  <a:pt x="0" y="3"/>
                </a:lnTo>
                <a:lnTo>
                  <a:pt x="0" y="0"/>
                </a:lnTo>
                <a:lnTo>
                  <a:pt x="0" y="0"/>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51">
            <a:extLst>
              <a:ext uri="{FF2B5EF4-FFF2-40B4-BE49-F238E27FC236}">
                <a16:creationId xmlns:a16="http://schemas.microsoft.com/office/drawing/2014/main" id="{F9858681-DAFA-7DFF-2528-673546EB184B}"/>
              </a:ext>
            </a:extLst>
          </p:cNvPr>
          <p:cNvSpPr>
            <a:spLocks/>
          </p:cNvSpPr>
          <p:nvPr/>
        </p:nvSpPr>
        <p:spPr bwMode="auto">
          <a:xfrm>
            <a:off x="4801695" y="3116756"/>
            <a:ext cx="0" cy="23111"/>
          </a:xfrm>
          <a:custGeom>
            <a:avLst/>
            <a:gdLst>
              <a:gd name="T0" fmla="*/ 19 h 19"/>
              <a:gd name="T1" fmla="*/ 19 h 19"/>
              <a:gd name="T2" fmla="*/ 0 h 19"/>
              <a:gd name="T3" fmla="*/ 0 h 19"/>
              <a:gd name="T4" fmla="*/ 0 h 19"/>
              <a:gd name="T5" fmla="*/ 19 h 19"/>
            </a:gdLst>
            <a:ahLst/>
            <a:cxnLst>
              <a:cxn ang="0">
                <a:pos x="0" y="T0"/>
              </a:cxn>
              <a:cxn ang="0">
                <a:pos x="0" y="T1"/>
              </a:cxn>
              <a:cxn ang="0">
                <a:pos x="0" y="T2"/>
              </a:cxn>
              <a:cxn ang="0">
                <a:pos x="0" y="T3"/>
              </a:cxn>
              <a:cxn ang="0">
                <a:pos x="0" y="T4"/>
              </a:cxn>
              <a:cxn ang="0">
                <a:pos x="0" y="T5"/>
              </a:cxn>
            </a:cxnLst>
            <a:rect l="0" t="0" r="r" b="b"/>
            <a:pathLst>
              <a:path h="19">
                <a:moveTo>
                  <a:pt x="0" y="19"/>
                </a:moveTo>
                <a:lnTo>
                  <a:pt x="0" y="19"/>
                </a:lnTo>
                <a:lnTo>
                  <a:pt x="0" y="0"/>
                </a:lnTo>
                <a:lnTo>
                  <a:pt x="0" y="0"/>
                </a:lnTo>
                <a:lnTo>
                  <a:pt x="0" y="0"/>
                </a:lnTo>
                <a:lnTo>
                  <a:pt x="0" y="19"/>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52">
            <a:extLst>
              <a:ext uri="{FF2B5EF4-FFF2-40B4-BE49-F238E27FC236}">
                <a16:creationId xmlns:a16="http://schemas.microsoft.com/office/drawing/2014/main" id="{3E6BF1BA-BF48-516D-DDBF-0484482090C1}"/>
              </a:ext>
            </a:extLst>
          </p:cNvPr>
          <p:cNvSpPr>
            <a:spLocks/>
          </p:cNvSpPr>
          <p:nvPr/>
        </p:nvSpPr>
        <p:spPr bwMode="auto">
          <a:xfrm>
            <a:off x="4797846" y="3069318"/>
            <a:ext cx="0" cy="7298"/>
          </a:xfrm>
          <a:custGeom>
            <a:avLst/>
            <a:gdLst>
              <a:gd name="T0" fmla="*/ 6 h 6"/>
              <a:gd name="T1" fmla="*/ 6 h 6"/>
              <a:gd name="T2" fmla="*/ 6 h 6"/>
              <a:gd name="T3" fmla="*/ 0 h 6"/>
              <a:gd name="T4" fmla="*/ 0 h 6"/>
              <a:gd name="T5" fmla="*/ 0 h 6"/>
              <a:gd name="T6" fmla="*/ 6 h 6"/>
            </a:gdLst>
            <a:ahLst/>
            <a:cxnLst>
              <a:cxn ang="0">
                <a:pos x="0" y="T0"/>
              </a:cxn>
              <a:cxn ang="0">
                <a:pos x="0" y="T1"/>
              </a:cxn>
              <a:cxn ang="0">
                <a:pos x="0" y="T2"/>
              </a:cxn>
              <a:cxn ang="0">
                <a:pos x="0" y="T3"/>
              </a:cxn>
              <a:cxn ang="0">
                <a:pos x="0" y="T4"/>
              </a:cxn>
              <a:cxn ang="0">
                <a:pos x="0" y="T5"/>
              </a:cxn>
              <a:cxn ang="0">
                <a:pos x="0" y="T6"/>
              </a:cxn>
            </a:cxnLst>
            <a:rect l="0" t="0" r="r" b="b"/>
            <a:pathLst>
              <a:path h="6">
                <a:moveTo>
                  <a:pt x="0" y="6"/>
                </a:moveTo>
                <a:lnTo>
                  <a:pt x="0" y="6"/>
                </a:lnTo>
                <a:lnTo>
                  <a:pt x="0" y="6"/>
                </a:lnTo>
                <a:lnTo>
                  <a:pt x="0" y="0"/>
                </a:lnTo>
                <a:lnTo>
                  <a:pt x="0" y="0"/>
                </a:lnTo>
                <a:lnTo>
                  <a:pt x="0" y="0"/>
                </a:lnTo>
                <a:lnTo>
                  <a:pt x="0" y="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53">
            <a:extLst>
              <a:ext uri="{FF2B5EF4-FFF2-40B4-BE49-F238E27FC236}">
                <a16:creationId xmlns:a16="http://schemas.microsoft.com/office/drawing/2014/main" id="{C1A6B32A-604E-BB20-596C-181B73550D4D}"/>
              </a:ext>
            </a:extLst>
          </p:cNvPr>
          <p:cNvSpPr>
            <a:spLocks/>
          </p:cNvSpPr>
          <p:nvPr/>
        </p:nvSpPr>
        <p:spPr bwMode="auto">
          <a:xfrm>
            <a:off x="4797846" y="3098511"/>
            <a:ext cx="0" cy="7298"/>
          </a:xfrm>
          <a:custGeom>
            <a:avLst/>
            <a:gdLst>
              <a:gd name="T0" fmla="*/ 6 h 6"/>
              <a:gd name="T1" fmla="*/ 6 h 6"/>
              <a:gd name="T2" fmla="*/ 6 h 6"/>
              <a:gd name="T3" fmla="*/ 6 h 6"/>
              <a:gd name="T4" fmla="*/ 0 h 6"/>
              <a:gd name="T5" fmla="*/ 0 h 6"/>
              <a:gd name="T6" fmla="*/ 0 h 6"/>
              <a:gd name="T7" fmla="*/ 6 h 6"/>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6">
                <a:moveTo>
                  <a:pt x="0" y="6"/>
                </a:moveTo>
                <a:lnTo>
                  <a:pt x="0" y="6"/>
                </a:lnTo>
                <a:lnTo>
                  <a:pt x="0" y="6"/>
                </a:lnTo>
                <a:lnTo>
                  <a:pt x="0" y="6"/>
                </a:lnTo>
                <a:lnTo>
                  <a:pt x="0" y="0"/>
                </a:lnTo>
                <a:lnTo>
                  <a:pt x="0" y="0"/>
                </a:lnTo>
                <a:lnTo>
                  <a:pt x="0" y="0"/>
                </a:lnTo>
                <a:lnTo>
                  <a:pt x="0" y="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54">
            <a:extLst>
              <a:ext uri="{FF2B5EF4-FFF2-40B4-BE49-F238E27FC236}">
                <a16:creationId xmlns:a16="http://schemas.microsoft.com/office/drawing/2014/main" id="{4180FB23-CF83-DC11-1B74-9474CAB6F44F}"/>
              </a:ext>
            </a:extLst>
          </p:cNvPr>
          <p:cNvSpPr>
            <a:spLocks/>
          </p:cNvSpPr>
          <p:nvPr/>
        </p:nvSpPr>
        <p:spPr bwMode="auto">
          <a:xfrm>
            <a:off x="4815805" y="3383140"/>
            <a:ext cx="0" cy="7298"/>
          </a:xfrm>
          <a:custGeom>
            <a:avLst/>
            <a:gdLst>
              <a:gd name="T0" fmla="*/ 0 h 6"/>
              <a:gd name="T1" fmla="*/ 0 h 6"/>
              <a:gd name="T2" fmla="*/ 6 h 6"/>
              <a:gd name="T3" fmla="*/ 0 h 6"/>
            </a:gdLst>
            <a:ahLst/>
            <a:cxnLst>
              <a:cxn ang="0">
                <a:pos x="0" y="T0"/>
              </a:cxn>
              <a:cxn ang="0">
                <a:pos x="0" y="T1"/>
              </a:cxn>
              <a:cxn ang="0">
                <a:pos x="0" y="T2"/>
              </a:cxn>
              <a:cxn ang="0">
                <a:pos x="0" y="T3"/>
              </a:cxn>
            </a:cxnLst>
            <a:rect l="0" t="0" r="r" b="b"/>
            <a:pathLst>
              <a:path h="6">
                <a:moveTo>
                  <a:pt x="0" y="0"/>
                </a:moveTo>
                <a:lnTo>
                  <a:pt x="0" y="0"/>
                </a:lnTo>
                <a:lnTo>
                  <a:pt x="0" y="6"/>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55">
            <a:extLst>
              <a:ext uri="{FF2B5EF4-FFF2-40B4-BE49-F238E27FC236}">
                <a16:creationId xmlns:a16="http://schemas.microsoft.com/office/drawing/2014/main" id="{A1DF287C-58AE-0EFE-3C8A-9FE66CD18D41}"/>
              </a:ext>
            </a:extLst>
          </p:cNvPr>
          <p:cNvSpPr>
            <a:spLocks/>
          </p:cNvSpPr>
          <p:nvPr/>
        </p:nvSpPr>
        <p:spPr bwMode="auto">
          <a:xfrm>
            <a:off x="4801695" y="3147166"/>
            <a:ext cx="3849" cy="51087"/>
          </a:xfrm>
          <a:custGeom>
            <a:avLst/>
            <a:gdLst>
              <a:gd name="T0" fmla="*/ 3 w 3"/>
              <a:gd name="T1" fmla="*/ 42 h 42"/>
              <a:gd name="T2" fmla="*/ 3 w 3"/>
              <a:gd name="T3" fmla="*/ 42 h 42"/>
              <a:gd name="T4" fmla="*/ 0 w 3"/>
              <a:gd name="T5" fmla="*/ 0 h 42"/>
              <a:gd name="T6" fmla="*/ 0 w 3"/>
              <a:gd name="T7" fmla="*/ 0 h 42"/>
              <a:gd name="T8" fmla="*/ 0 w 3"/>
              <a:gd name="T9" fmla="*/ 0 h 42"/>
              <a:gd name="T10" fmla="*/ 0 w 3"/>
              <a:gd name="T11" fmla="*/ 0 h 42"/>
              <a:gd name="T12" fmla="*/ 3 w 3"/>
              <a:gd name="T13" fmla="*/ 42 h 42"/>
              <a:gd name="T14" fmla="*/ 3 w 3"/>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2">
                <a:moveTo>
                  <a:pt x="3" y="42"/>
                </a:moveTo>
                <a:lnTo>
                  <a:pt x="3" y="42"/>
                </a:lnTo>
                <a:lnTo>
                  <a:pt x="0" y="0"/>
                </a:lnTo>
                <a:lnTo>
                  <a:pt x="0" y="0"/>
                </a:lnTo>
                <a:lnTo>
                  <a:pt x="0" y="0"/>
                </a:lnTo>
                <a:lnTo>
                  <a:pt x="0" y="0"/>
                </a:lnTo>
                <a:lnTo>
                  <a:pt x="3" y="42"/>
                </a:lnTo>
                <a:lnTo>
                  <a:pt x="3" y="42"/>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56">
            <a:extLst>
              <a:ext uri="{FF2B5EF4-FFF2-40B4-BE49-F238E27FC236}">
                <a16:creationId xmlns:a16="http://schemas.microsoft.com/office/drawing/2014/main" id="{A435708E-F324-4B19-8F3F-B0AC3CC00EF6}"/>
              </a:ext>
            </a:extLst>
          </p:cNvPr>
          <p:cNvSpPr>
            <a:spLocks/>
          </p:cNvSpPr>
          <p:nvPr/>
        </p:nvSpPr>
        <p:spPr bwMode="auto">
          <a:xfrm>
            <a:off x="5078773" y="339408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57">
            <a:extLst>
              <a:ext uri="{FF2B5EF4-FFF2-40B4-BE49-F238E27FC236}">
                <a16:creationId xmlns:a16="http://schemas.microsoft.com/office/drawing/2014/main" id="{4ABDB033-9C03-F421-4319-765F2C9B555F}"/>
              </a:ext>
            </a:extLst>
          </p:cNvPr>
          <p:cNvSpPr>
            <a:spLocks/>
          </p:cNvSpPr>
          <p:nvPr/>
        </p:nvSpPr>
        <p:spPr bwMode="auto">
          <a:xfrm>
            <a:off x="4811957" y="3364894"/>
            <a:ext cx="3849" cy="3649"/>
          </a:xfrm>
          <a:custGeom>
            <a:avLst/>
            <a:gdLst>
              <a:gd name="T0" fmla="*/ 0 w 3"/>
              <a:gd name="T1" fmla="*/ 0 h 3"/>
              <a:gd name="T2" fmla="*/ 0 w 3"/>
              <a:gd name="T3" fmla="*/ 3 h 3"/>
              <a:gd name="T4" fmla="*/ 0 w 3"/>
              <a:gd name="T5" fmla="*/ 3 h 3"/>
              <a:gd name="T6" fmla="*/ 3 w 3"/>
              <a:gd name="T7" fmla="*/ 3 h 3"/>
              <a:gd name="T8" fmla="*/ 3 w 3"/>
              <a:gd name="T9" fmla="*/ 3 h 3"/>
              <a:gd name="T10" fmla="*/ 3 w 3"/>
              <a:gd name="T11" fmla="*/ 3 h 3"/>
              <a:gd name="T12" fmla="*/ 0 w 3"/>
              <a:gd name="T13" fmla="*/ 0 h 3"/>
              <a:gd name="T14" fmla="*/ 0 w 3"/>
              <a:gd name="T15" fmla="*/ 0 h 3"/>
              <a:gd name="T16" fmla="*/ 0 w 3"/>
              <a:gd name="T17" fmla="*/ 0 h 3"/>
              <a:gd name="T18" fmla="*/ 0 w 3"/>
              <a:gd name="T19" fmla="*/ 0 h 3"/>
              <a:gd name="T20" fmla="*/ 0 w 3"/>
              <a:gd name="T21" fmla="*/ 0 h 3"/>
              <a:gd name="T22" fmla="*/ 0 w 3"/>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3">
                <a:moveTo>
                  <a:pt x="0" y="0"/>
                </a:moveTo>
                <a:lnTo>
                  <a:pt x="0" y="3"/>
                </a:lnTo>
                <a:lnTo>
                  <a:pt x="0" y="3"/>
                </a:lnTo>
                <a:lnTo>
                  <a:pt x="3" y="3"/>
                </a:lnTo>
                <a:lnTo>
                  <a:pt x="3" y="3"/>
                </a:lnTo>
                <a:lnTo>
                  <a:pt x="3" y="3"/>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58">
            <a:extLst>
              <a:ext uri="{FF2B5EF4-FFF2-40B4-BE49-F238E27FC236}">
                <a16:creationId xmlns:a16="http://schemas.microsoft.com/office/drawing/2014/main" id="{473AFA96-FEF8-7DD9-D8DC-FEA50C0A6C8A}"/>
              </a:ext>
            </a:extLst>
          </p:cNvPr>
          <p:cNvSpPr>
            <a:spLocks/>
          </p:cNvSpPr>
          <p:nvPr/>
        </p:nvSpPr>
        <p:spPr bwMode="auto">
          <a:xfrm>
            <a:off x="4811957" y="3305293"/>
            <a:ext cx="0" cy="15813"/>
          </a:xfrm>
          <a:custGeom>
            <a:avLst/>
            <a:gdLst>
              <a:gd name="T0" fmla="*/ 3 h 13"/>
              <a:gd name="T1" fmla="*/ 9 h 13"/>
              <a:gd name="T2" fmla="*/ 9 h 13"/>
              <a:gd name="T3" fmla="*/ 13 h 13"/>
              <a:gd name="T4" fmla="*/ 0 h 13"/>
              <a:gd name="T5" fmla="*/ 0 h 13"/>
              <a:gd name="T6" fmla="*/ 0 h 13"/>
              <a:gd name="T7" fmla="*/ 0 h 13"/>
              <a:gd name="T8" fmla="*/ 3 h 13"/>
              <a:gd name="T9" fmla="*/ 3 h 1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3">
                <a:moveTo>
                  <a:pt x="0" y="3"/>
                </a:moveTo>
                <a:lnTo>
                  <a:pt x="0" y="9"/>
                </a:lnTo>
                <a:lnTo>
                  <a:pt x="0" y="9"/>
                </a:lnTo>
                <a:lnTo>
                  <a:pt x="0" y="13"/>
                </a:lnTo>
                <a:lnTo>
                  <a:pt x="0" y="0"/>
                </a:lnTo>
                <a:lnTo>
                  <a:pt x="0" y="0"/>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 name="Freeform 59">
            <a:extLst>
              <a:ext uri="{FF2B5EF4-FFF2-40B4-BE49-F238E27FC236}">
                <a16:creationId xmlns:a16="http://schemas.microsoft.com/office/drawing/2014/main" id="{E0521751-55FD-330A-B8E5-DB993A54791E}"/>
              </a:ext>
            </a:extLst>
          </p:cNvPr>
          <p:cNvSpPr>
            <a:spLocks/>
          </p:cNvSpPr>
          <p:nvPr/>
        </p:nvSpPr>
        <p:spPr bwMode="auto">
          <a:xfrm>
            <a:off x="4414299" y="2973225"/>
            <a:ext cx="395093" cy="716439"/>
          </a:xfrm>
          <a:custGeom>
            <a:avLst/>
            <a:gdLst>
              <a:gd name="T0" fmla="*/ 92 w 308"/>
              <a:gd name="T1" fmla="*/ 45 h 589"/>
              <a:gd name="T2" fmla="*/ 95 w 308"/>
              <a:gd name="T3" fmla="*/ 88 h 589"/>
              <a:gd name="T4" fmla="*/ 81 w 308"/>
              <a:gd name="T5" fmla="*/ 106 h 589"/>
              <a:gd name="T6" fmla="*/ 64 w 308"/>
              <a:gd name="T7" fmla="*/ 124 h 589"/>
              <a:gd name="T8" fmla="*/ 50 w 308"/>
              <a:gd name="T9" fmla="*/ 137 h 589"/>
              <a:gd name="T10" fmla="*/ 36 w 308"/>
              <a:gd name="T11" fmla="*/ 143 h 589"/>
              <a:gd name="T12" fmla="*/ 36 w 308"/>
              <a:gd name="T13" fmla="*/ 149 h 589"/>
              <a:gd name="T14" fmla="*/ 39 w 308"/>
              <a:gd name="T15" fmla="*/ 179 h 589"/>
              <a:gd name="T16" fmla="*/ 33 w 308"/>
              <a:gd name="T17" fmla="*/ 194 h 589"/>
              <a:gd name="T18" fmla="*/ 19 w 308"/>
              <a:gd name="T19" fmla="*/ 210 h 589"/>
              <a:gd name="T20" fmla="*/ 14 w 308"/>
              <a:gd name="T21" fmla="*/ 225 h 589"/>
              <a:gd name="T22" fmla="*/ 14 w 308"/>
              <a:gd name="T23" fmla="*/ 237 h 589"/>
              <a:gd name="T24" fmla="*/ 14 w 308"/>
              <a:gd name="T25" fmla="*/ 237 h 589"/>
              <a:gd name="T26" fmla="*/ 14 w 308"/>
              <a:gd name="T27" fmla="*/ 240 h 589"/>
              <a:gd name="T28" fmla="*/ 14 w 308"/>
              <a:gd name="T29" fmla="*/ 243 h 589"/>
              <a:gd name="T30" fmla="*/ 14 w 308"/>
              <a:gd name="T31" fmla="*/ 243 h 589"/>
              <a:gd name="T32" fmla="*/ 11 w 308"/>
              <a:gd name="T33" fmla="*/ 246 h 589"/>
              <a:gd name="T34" fmla="*/ 11 w 308"/>
              <a:gd name="T35" fmla="*/ 249 h 589"/>
              <a:gd name="T36" fmla="*/ 11 w 308"/>
              <a:gd name="T37" fmla="*/ 252 h 589"/>
              <a:gd name="T38" fmla="*/ 8 w 308"/>
              <a:gd name="T39" fmla="*/ 252 h 589"/>
              <a:gd name="T40" fmla="*/ 8 w 308"/>
              <a:gd name="T41" fmla="*/ 255 h 589"/>
              <a:gd name="T42" fmla="*/ 5 w 308"/>
              <a:gd name="T43" fmla="*/ 258 h 589"/>
              <a:gd name="T44" fmla="*/ 5 w 308"/>
              <a:gd name="T45" fmla="*/ 258 h 589"/>
              <a:gd name="T46" fmla="*/ 3 w 308"/>
              <a:gd name="T47" fmla="*/ 261 h 589"/>
              <a:gd name="T48" fmla="*/ 3 w 308"/>
              <a:gd name="T49" fmla="*/ 261 h 589"/>
              <a:gd name="T50" fmla="*/ 0 w 308"/>
              <a:gd name="T51" fmla="*/ 301 h 589"/>
              <a:gd name="T52" fmla="*/ 3 w 308"/>
              <a:gd name="T53" fmla="*/ 313 h 589"/>
              <a:gd name="T54" fmla="*/ 31 w 308"/>
              <a:gd name="T55" fmla="*/ 331 h 589"/>
              <a:gd name="T56" fmla="*/ 59 w 308"/>
              <a:gd name="T57" fmla="*/ 349 h 589"/>
              <a:gd name="T58" fmla="*/ 87 w 308"/>
              <a:gd name="T59" fmla="*/ 374 h 589"/>
              <a:gd name="T60" fmla="*/ 98 w 308"/>
              <a:gd name="T61" fmla="*/ 368 h 589"/>
              <a:gd name="T62" fmla="*/ 106 w 308"/>
              <a:gd name="T63" fmla="*/ 374 h 589"/>
              <a:gd name="T64" fmla="*/ 106 w 308"/>
              <a:gd name="T65" fmla="*/ 407 h 589"/>
              <a:gd name="T66" fmla="*/ 106 w 308"/>
              <a:gd name="T67" fmla="*/ 443 h 589"/>
              <a:gd name="T68" fmla="*/ 106 w 308"/>
              <a:gd name="T69" fmla="*/ 462 h 589"/>
              <a:gd name="T70" fmla="*/ 129 w 308"/>
              <a:gd name="T71" fmla="*/ 492 h 589"/>
              <a:gd name="T72" fmla="*/ 154 w 308"/>
              <a:gd name="T73" fmla="*/ 504 h 589"/>
              <a:gd name="T74" fmla="*/ 162 w 308"/>
              <a:gd name="T75" fmla="*/ 522 h 589"/>
              <a:gd name="T76" fmla="*/ 168 w 308"/>
              <a:gd name="T77" fmla="*/ 529 h 589"/>
              <a:gd name="T78" fmla="*/ 187 w 308"/>
              <a:gd name="T79" fmla="*/ 547 h 589"/>
              <a:gd name="T80" fmla="*/ 187 w 308"/>
              <a:gd name="T81" fmla="*/ 583 h 589"/>
              <a:gd name="T82" fmla="*/ 190 w 308"/>
              <a:gd name="T83" fmla="*/ 583 h 589"/>
              <a:gd name="T84" fmla="*/ 193 w 308"/>
              <a:gd name="T85" fmla="*/ 586 h 589"/>
              <a:gd name="T86" fmla="*/ 196 w 308"/>
              <a:gd name="T87" fmla="*/ 589 h 589"/>
              <a:gd name="T88" fmla="*/ 210 w 308"/>
              <a:gd name="T89" fmla="*/ 577 h 589"/>
              <a:gd name="T90" fmla="*/ 252 w 308"/>
              <a:gd name="T91" fmla="*/ 565 h 589"/>
              <a:gd name="T92" fmla="*/ 266 w 308"/>
              <a:gd name="T93" fmla="*/ 550 h 589"/>
              <a:gd name="T94" fmla="*/ 274 w 308"/>
              <a:gd name="T95" fmla="*/ 532 h 589"/>
              <a:gd name="T96" fmla="*/ 288 w 308"/>
              <a:gd name="T97" fmla="*/ 483 h 589"/>
              <a:gd name="T98" fmla="*/ 308 w 308"/>
              <a:gd name="T99" fmla="*/ 425 h 589"/>
              <a:gd name="T100" fmla="*/ 305 w 308"/>
              <a:gd name="T101" fmla="*/ 374 h 589"/>
              <a:gd name="T102" fmla="*/ 302 w 308"/>
              <a:gd name="T103" fmla="*/ 346 h 589"/>
              <a:gd name="T104" fmla="*/ 299 w 308"/>
              <a:gd name="T105" fmla="*/ 313 h 589"/>
              <a:gd name="T106" fmla="*/ 296 w 308"/>
              <a:gd name="T107" fmla="*/ 225 h 589"/>
              <a:gd name="T108" fmla="*/ 294 w 308"/>
              <a:gd name="T109" fmla="*/ 197 h 589"/>
              <a:gd name="T110" fmla="*/ 280 w 308"/>
              <a:gd name="T111" fmla="*/ 55 h 589"/>
              <a:gd name="T112" fmla="*/ 268 w 308"/>
              <a:gd name="T113" fmla="*/ 27 h 589"/>
              <a:gd name="T114" fmla="*/ 257 w 308"/>
              <a:gd name="T115" fmla="*/ 12 h 589"/>
              <a:gd name="T116" fmla="*/ 50 w 308"/>
              <a:gd name="T117" fmla="*/ 0 h 589"/>
              <a:gd name="T118" fmla="*/ 81 w 308"/>
              <a:gd name="T119" fmla="*/ 3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8" h="589">
                <a:moveTo>
                  <a:pt x="81" y="30"/>
                </a:moveTo>
                <a:lnTo>
                  <a:pt x="81" y="30"/>
                </a:lnTo>
                <a:lnTo>
                  <a:pt x="87" y="36"/>
                </a:lnTo>
                <a:lnTo>
                  <a:pt x="92" y="45"/>
                </a:lnTo>
                <a:lnTo>
                  <a:pt x="95" y="58"/>
                </a:lnTo>
                <a:lnTo>
                  <a:pt x="95" y="58"/>
                </a:lnTo>
                <a:lnTo>
                  <a:pt x="95" y="58"/>
                </a:lnTo>
                <a:lnTo>
                  <a:pt x="95" y="88"/>
                </a:lnTo>
                <a:lnTo>
                  <a:pt x="95" y="88"/>
                </a:lnTo>
                <a:lnTo>
                  <a:pt x="92" y="94"/>
                </a:lnTo>
                <a:lnTo>
                  <a:pt x="89" y="97"/>
                </a:lnTo>
                <a:lnTo>
                  <a:pt x="81" y="106"/>
                </a:lnTo>
                <a:lnTo>
                  <a:pt x="81" y="106"/>
                </a:lnTo>
                <a:lnTo>
                  <a:pt x="75" y="112"/>
                </a:lnTo>
                <a:lnTo>
                  <a:pt x="75" y="112"/>
                </a:lnTo>
                <a:lnTo>
                  <a:pt x="64" y="124"/>
                </a:lnTo>
                <a:lnTo>
                  <a:pt x="64" y="124"/>
                </a:lnTo>
                <a:lnTo>
                  <a:pt x="53" y="134"/>
                </a:lnTo>
                <a:lnTo>
                  <a:pt x="53" y="134"/>
                </a:lnTo>
                <a:lnTo>
                  <a:pt x="50" y="137"/>
                </a:lnTo>
                <a:lnTo>
                  <a:pt x="45" y="140"/>
                </a:lnTo>
                <a:lnTo>
                  <a:pt x="45" y="140"/>
                </a:lnTo>
                <a:lnTo>
                  <a:pt x="42" y="140"/>
                </a:lnTo>
                <a:lnTo>
                  <a:pt x="36" y="143"/>
                </a:lnTo>
                <a:lnTo>
                  <a:pt x="36" y="143"/>
                </a:lnTo>
                <a:lnTo>
                  <a:pt x="36" y="146"/>
                </a:lnTo>
                <a:lnTo>
                  <a:pt x="36" y="149"/>
                </a:lnTo>
                <a:lnTo>
                  <a:pt x="36" y="149"/>
                </a:lnTo>
                <a:lnTo>
                  <a:pt x="39" y="158"/>
                </a:lnTo>
                <a:lnTo>
                  <a:pt x="39" y="167"/>
                </a:lnTo>
                <a:lnTo>
                  <a:pt x="39" y="167"/>
                </a:lnTo>
                <a:lnTo>
                  <a:pt x="39" y="179"/>
                </a:lnTo>
                <a:lnTo>
                  <a:pt x="36" y="185"/>
                </a:lnTo>
                <a:lnTo>
                  <a:pt x="36" y="185"/>
                </a:lnTo>
                <a:lnTo>
                  <a:pt x="33" y="194"/>
                </a:lnTo>
                <a:lnTo>
                  <a:pt x="33" y="194"/>
                </a:lnTo>
                <a:lnTo>
                  <a:pt x="33" y="200"/>
                </a:lnTo>
                <a:lnTo>
                  <a:pt x="28" y="203"/>
                </a:lnTo>
                <a:lnTo>
                  <a:pt x="19" y="210"/>
                </a:lnTo>
                <a:lnTo>
                  <a:pt x="19" y="210"/>
                </a:lnTo>
                <a:lnTo>
                  <a:pt x="14" y="213"/>
                </a:lnTo>
                <a:lnTo>
                  <a:pt x="14" y="213"/>
                </a:lnTo>
                <a:lnTo>
                  <a:pt x="11" y="216"/>
                </a:lnTo>
                <a:lnTo>
                  <a:pt x="14" y="225"/>
                </a:lnTo>
                <a:lnTo>
                  <a:pt x="14" y="225"/>
                </a:lnTo>
                <a:lnTo>
                  <a:pt x="14" y="234"/>
                </a:lnTo>
                <a:lnTo>
                  <a:pt x="14" y="234"/>
                </a:lnTo>
                <a:lnTo>
                  <a:pt x="14" y="237"/>
                </a:lnTo>
                <a:lnTo>
                  <a:pt x="14" y="237"/>
                </a:lnTo>
                <a:lnTo>
                  <a:pt x="14" y="237"/>
                </a:lnTo>
                <a:lnTo>
                  <a:pt x="14" y="237"/>
                </a:lnTo>
                <a:lnTo>
                  <a:pt x="14" y="237"/>
                </a:lnTo>
                <a:lnTo>
                  <a:pt x="14" y="237"/>
                </a:lnTo>
                <a:lnTo>
                  <a:pt x="14" y="237"/>
                </a:lnTo>
                <a:lnTo>
                  <a:pt x="14" y="237"/>
                </a:lnTo>
                <a:lnTo>
                  <a:pt x="14" y="240"/>
                </a:lnTo>
                <a:lnTo>
                  <a:pt x="14" y="240"/>
                </a:lnTo>
                <a:lnTo>
                  <a:pt x="14" y="240"/>
                </a:lnTo>
                <a:lnTo>
                  <a:pt x="14" y="240"/>
                </a:lnTo>
                <a:lnTo>
                  <a:pt x="14" y="243"/>
                </a:lnTo>
                <a:lnTo>
                  <a:pt x="14" y="243"/>
                </a:lnTo>
                <a:lnTo>
                  <a:pt x="14" y="243"/>
                </a:lnTo>
                <a:lnTo>
                  <a:pt x="14" y="243"/>
                </a:lnTo>
                <a:lnTo>
                  <a:pt x="14" y="243"/>
                </a:lnTo>
                <a:lnTo>
                  <a:pt x="14" y="243"/>
                </a:lnTo>
                <a:lnTo>
                  <a:pt x="14" y="246"/>
                </a:lnTo>
                <a:lnTo>
                  <a:pt x="14" y="246"/>
                </a:lnTo>
                <a:lnTo>
                  <a:pt x="11" y="246"/>
                </a:lnTo>
                <a:lnTo>
                  <a:pt x="11" y="246"/>
                </a:lnTo>
                <a:lnTo>
                  <a:pt x="11" y="246"/>
                </a:lnTo>
                <a:lnTo>
                  <a:pt x="11" y="246"/>
                </a:lnTo>
                <a:lnTo>
                  <a:pt x="11" y="249"/>
                </a:lnTo>
                <a:lnTo>
                  <a:pt x="11" y="249"/>
                </a:lnTo>
                <a:lnTo>
                  <a:pt x="11" y="249"/>
                </a:lnTo>
                <a:lnTo>
                  <a:pt x="11" y="249"/>
                </a:lnTo>
                <a:lnTo>
                  <a:pt x="11" y="252"/>
                </a:lnTo>
                <a:lnTo>
                  <a:pt x="11" y="252"/>
                </a:lnTo>
                <a:lnTo>
                  <a:pt x="11" y="252"/>
                </a:lnTo>
                <a:lnTo>
                  <a:pt x="11" y="252"/>
                </a:lnTo>
                <a:lnTo>
                  <a:pt x="8" y="252"/>
                </a:lnTo>
                <a:lnTo>
                  <a:pt x="8" y="252"/>
                </a:lnTo>
                <a:lnTo>
                  <a:pt x="8" y="255"/>
                </a:lnTo>
                <a:lnTo>
                  <a:pt x="8" y="255"/>
                </a:lnTo>
                <a:lnTo>
                  <a:pt x="8" y="255"/>
                </a:lnTo>
                <a:lnTo>
                  <a:pt x="8" y="255"/>
                </a:lnTo>
                <a:lnTo>
                  <a:pt x="8" y="255"/>
                </a:lnTo>
                <a:lnTo>
                  <a:pt x="8" y="255"/>
                </a:lnTo>
                <a:lnTo>
                  <a:pt x="5" y="258"/>
                </a:lnTo>
                <a:lnTo>
                  <a:pt x="5" y="258"/>
                </a:lnTo>
                <a:lnTo>
                  <a:pt x="5" y="258"/>
                </a:lnTo>
                <a:lnTo>
                  <a:pt x="5" y="258"/>
                </a:lnTo>
                <a:lnTo>
                  <a:pt x="5" y="258"/>
                </a:lnTo>
                <a:lnTo>
                  <a:pt x="5" y="258"/>
                </a:lnTo>
                <a:lnTo>
                  <a:pt x="5" y="261"/>
                </a:lnTo>
                <a:lnTo>
                  <a:pt x="5" y="261"/>
                </a:lnTo>
                <a:lnTo>
                  <a:pt x="3" y="261"/>
                </a:lnTo>
                <a:lnTo>
                  <a:pt x="3" y="261"/>
                </a:lnTo>
                <a:lnTo>
                  <a:pt x="3" y="261"/>
                </a:lnTo>
                <a:lnTo>
                  <a:pt x="3" y="261"/>
                </a:lnTo>
                <a:lnTo>
                  <a:pt x="3" y="261"/>
                </a:lnTo>
                <a:lnTo>
                  <a:pt x="3" y="286"/>
                </a:lnTo>
                <a:lnTo>
                  <a:pt x="3" y="286"/>
                </a:lnTo>
                <a:lnTo>
                  <a:pt x="0" y="301"/>
                </a:lnTo>
                <a:lnTo>
                  <a:pt x="0" y="301"/>
                </a:lnTo>
                <a:lnTo>
                  <a:pt x="0" y="307"/>
                </a:lnTo>
                <a:lnTo>
                  <a:pt x="0" y="313"/>
                </a:lnTo>
                <a:lnTo>
                  <a:pt x="0" y="313"/>
                </a:lnTo>
                <a:lnTo>
                  <a:pt x="3" y="313"/>
                </a:lnTo>
                <a:lnTo>
                  <a:pt x="3" y="313"/>
                </a:lnTo>
                <a:lnTo>
                  <a:pt x="17" y="325"/>
                </a:lnTo>
                <a:lnTo>
                  <a:pt x="31" y="331"/>
                </a:lnTo>
                <a:lnTo>
                  <a:pt x="31" y="331"/>
                </a:lnTo>
                <a:lnTo>
                  <a:pt x="45" y="337"/>
                </a:lnTo>
                <a:lnTo>
                  <a:pt x="53" y="343"/>
                </a:lnTo>
                <a:lnTo>
                  <a:pt x="59" y="349"/>
                </a:lnTo>
                <a:lnTo>
                  <a:pt x="59" y="349"/>
                </a:lnTo>
                <a:lnTo>
                  <a:pt x="59" y="352"/>
                </a:lnTo>
                <a:lnTo>
                  <a:pt x="59" y="352"/>
                </a:lnTo>
                <a:lnTo>
                  <a:pt x="67" y="361"/>
                </a:lnTo>
                <a:lnTo>
                  <a:pt x="87" y="374"/>
                </a:lnTo>
                <a:lnTo>
                  <a:pt x="87" y="374"/>
                </a:lnTo>
                <a:lnTo>
                  <a:pt x="92" y="371"/>
                </a:lnTo>
                <a:lnTo>
                  <a:pt x="98" y="368"/>
                </a:lnTo>
                <a:lnTo>
                  <a:pt x="98" y="368"/>
                </a:lnTo>
                <a:lnTo>
                  <a:pt x="101" y="368"/>
                </a:lnTo>
                <a:lnTo>
                  <a:pt x="101" y="368"/>
                </a:lnTo>
                <a:lnTo>
                  <a:pt x="103" y="371"/>
                </a:lnTo>
                <a:lnTo>
                  <a:pt x="106" y="374"/>
                </a:lnTo>
                <a:lnTo>
                  <a:pt x="106" y="383"/>
                </a:lnTo>
                <a:lnTo>
                  <a:pt x="106" y="383"/>
                </a:lnTo>
                <a:lnTo>
                  <a:pt x="106" y="407"/>
                </a:lnTo>
                <a:lnTo>
                  <a:pt x="106" y="407"/>
                </a:lnTo>
                <a:lnTo>
                  <a:pt x="106" y="410"/>
                </a:lnTo>
                <a:lnTo>
                  <a:pt x="106" y="410"/>
                </a:lnTo>
                <a:lnTo>
                  <a:pt x="106" y="431"/>
                </a:lnTo>
                <a:lnTo>
                  <a:pt x="106" y="443"/>
                </a:lnTo>
                <a:lnTo>
                  <a:pt x="106" y="443"/>
                </a:lnTo>
                <a:lnTo>
                  <a:pt x="109" y="450"/>
                </a:lnTo>
                <a:lnTo>
                  <a:pt x="109" y="453"/>
                </a:lnTo>
                <a:lnTo>
                  <a:pt x="106" y="462"/>
                </a:lnTo>
                <a:lnTo>
                  <a:pt x="106" y="462"/>
                </a:lnTo>
                <a:lnTo>
                  <a:pt x="106" y="465"/>
                </a:lnTo>
                <a:lnTo>
                  <a:pt x="129" y="492"/>
                </a:lnTo>
                <a:lnTo>
                  <a:pt x="129" y="492"/>
                </a:lnTo>
                <a:lnTo>
                  <a:pt x="137" y="495"/>
                </a:lnTo>
                <a:lnTo>
                  <a:pt x="137" y="495"/>
                </a:lnTo>
                <a:lnTo>
                  <a:pt x="145" y="498"/>
                </a:lnTo>
                <a:lnTo>
                  <a:pt x="154" y="504"/>
                </a:lnTo>
                <a:lnTo>
                  <a:pt x="159" y="510"/>
                </a:lnTo>
                <a:lnTo>
                  <a:pt x="162" y="522"/>
                </a:lnTo>
                <a:lnTo>
                  <a:pt x="162" y="522"/>
                </a:lnTo>
                <a:lnTo>
                  <a:pt x="162" y="522"/>
                </a:lnTo>
                <a:lnTo>
                  <a:pt x="162" y="522"/>
                </a:lnTo>
                <a:lnTo>
                  <a:pt x="162" y="526"/>
                </a:lnTo>
                <a:lnTo>
                  <a:pt x="168" y="529"/>
                </a:lnTo>
                <a:lnTo>
                  <a:pt x="168" y="529"/>
                </a:lnTo>
                <a:lnTo>
                  <a:pt x="176" y="532"/>
                </a:lnTo>
                <a:lnTo>
                  <a:pt x="176" y="532"/>
                </a:lnTo>
                <a:lnTo>
                  <a:pt x="182" y="535"/>
                </a:lnTo>
                <a:lnTo>
                  <a:pt x="187" y="547"/>
                </a:lnTo>
                <a:lnTo>
                  <a:pt x="187" y="547"/>
                </a:lnTo>
                <a:lnTo>
                  <a:pt x="187" y="550"/>
                </a:lnTo>
                <a:lnTo>
                  <a:pt x="187" y="583"/>
                </a:lnTo>
                <a:lnTo>
                  <a:pt x="187" y="583"/>
                </a:lnTo>
                <a:lnTo>
                  <a:pt x="187" y="583"/>
                </a:lnTo>
                <a:lnTo>
                  <a:pt x="187" y="583"/>
                </a:lnTo>
                <a:lnTo>
                  <a:pt x="190" y="583"/>
                </a:lnTo>
                <a:lnTo>
                  <a:pt x="190" y="583"/>
                </a:lnTo>
                <a:lnTo>
                  <a:pt x="190" y="586"/>
                </a:lnTo>
                <a:lnTo>
                  <a:pt x="190" y="586"/>
                </a:lnTo>
                <a:lnTo>
                  <a:pt x="193" y="586"/>
                </a:lnTo>
                <a:lnTo>
                  <a:pt x="193" y="586"/>
                </a:lnTo>
                <a:lnTo>
                  <a:pt x="196" y="589"/>
                </a:lnTo>
                <a:lnTo>
                  <a:pt x="196" y="589"/>
                </a:lnTo>
                <a:lnTo>
                  <a:pt x="196" y="589"/>
                </a:lnTo>
                <a:lnTo>
                  <a:pt x="196" y="589"/>
                </a:lnTo>
                <a:lnTo>
                  <a:pt x="198" y="589"/>
                </a:lnTo>
                <a:lnTo>
                  <a:pt x="198" y="589"/>
                </a:lnTo>
                <a:lnTo>
                  <a:pt x="198" y="589"/>
                </a:lnTo>
                <a:lnTo>
                  <a:pt x="210" y="577"/>
                </a:lnTo>
                <a:lnTo>
                  <a:pt x="210" y="577"/>
                </a:lnTo>
                <a:lnTo>
                  <a:pt x="215" y="574"/>
                </a:lnTo>
                <a:lnTo>
                  <a:pt x="238" y="577"/>
                </a:lnTo>
                <a:lnTo>
                  <a:pt x="252" y="565"/>
                </a:lnTo>
                <a:lnTo>
                  <a:pt x="252" y="565"/>
                </a:lnTo>
                <a:lnTo>
                  <a:pt x="263" y="553"/>
                </a:lnTo>
                <a:lnTo>
                  <a:pt x="263" y="553"/>
                </a:lnTo>
                <a:lnTo>
                  <a:pt x="266" y="550"/>
                </a:lnTo>
                <a:lnTo>
                  <a:pt x="266" y="550"/>
                </a:lnTo>
                <a:lnTo>
                  <a:pt x="274" y="541"/>
                </a:lnTo>
                <a:lnTo>
                  <a:pt x="274" y="532"/>
                </a:lnTo>
                <a:lnTo>
                  <a:pt x="274" y="532"/>
                </a:lnTo>
                <a:lnTo>
                  <a:pt x="277" y="513"/>
                </a:lnTo>
                <a:lnTo>
                  <a:pt x="277" y="513"/>
                </a:lnTo>
                <a:lnTo>
                  <a:pt x="280" y="495"/>
                </a:lnTo>
                <a:lnTo>
                  <a:pt x="288" y="483"/>
                </a:lnTo>
                <a:lnTo>
                  <a:pt x="288" y="483"/>
                </a:lnTo>
                <a:lnTo>
                  <a:pt x="296" y="468"/>
                </a:lnTo>
                <a:lnTo>
                  <a:pt x="302" y="450"/>
                </a:lnTo>
                <a:lnTo>
                  <a:pt x="308" y="425"/>
                </a:lnTo>
                <a:lnTo>
                  <a:pt x="308" y="407"/>
                </a:lnTo>
                <a:lnTo>
                  <a:pt x="308" y="407"/>
                </a:lnTo>
                <a:lnTo>
                  <a:pt x="308" y="389"/>
                </a:lnTo>
                <a:lnTo>
                  <a:pt x="305" y="374"/>
                </a:lnTo>
                <a:lnTo>
                  <a:pt x="305" y="374"/>
                </a:lnTo>
                <a:lnTo>
                  <a:pt x="302" y="361"/>
                </a:lnTo>
                <a:lnTo>
                  <a:pt x="302" y="346"/>
                </a:lnTo>
                <a:lnTo>
                  <a:pt x="302" y="346"/>
                </a:lnTo>
                <a:lnTo>
                  <a:pt x="302" y="343"/>
                </a:lnTo>
                <a:lnTo>
                  <a:pt x="299" y="313"/>
                </a:lnTo>
                <a:lnTo>
                  <a:pt x="299" y="313"/>
                </a:lnTo>
                <a:lnTo>
                  <a:pt x="299" y="313"/>
                </a:lnTo>
                <a:lnTo>
                  <a:pt x="296" y="249"/>
                </a:lnTo>
                <a:lnTo>
                  <a:pt x="296" y="249"/>
                </a:lnTo>
                <a:lnTo>
                  <a:pt x="296" y="225"/>
                </a:lnTo>
                <a:lnTo>
                  <a:pt x="296" y="225"/>
                </a:lnTo>
                <a:lnTo>
                  <a:pt x="294" y="200"/>
                </a:lnTo>
                <a:lnTo>
                  <a:pt x="294" y="200"/>
                </a:lnTo>
                <a:lnTo>
                  <a:pt x="294" y="197"/>
                </a:lnTo>
                <a:lnTo>
                  <a:pt x="294" y="197"/>
                </a:lnTo>
                <a:lnTo>
                  <a:pt x="291" y="143"/>
                </a:lnTo>
                <a:lnTo>
                  <a:pt x="288" y="64"/>
                </a:lnTo>
                <a:lnTo>
                  <a:pt x="288" y="64"/>
                </a:lnTo>
                <a:lnTo>
                  <a:pt x="280" y="55"/>
                </a:lnTo>
                <a:lnTo>
                  <a:pt x="277" y="49"/>
                </a:lnTo>
                <a:lnTo>
                  <a:pt x="277" y="49"/>
                </a:lnTo>
                <a:lnTo>
                  <a:pt x="271" y="36"/>
                </a:lnTo>
                <a:lnTo>
                  <a:pt x="268" y="27"/>
                </a:lnTo>
                <a:lnTo>
                  <a:pt x="268" y="27"/>
                </a:lnTo>
                <a:lnTo>
                  <a:pt x="263" y="21"/>
                </a:lnTo>
                <a:lnTo>
                  <a:pt x="257" y="12"/>
                </a:lnTo>
                <a:lnTo>
                  <a:pt x="257" y="12"/>
                </a:lnTo>
                <a:lnTo>
                  <a:pt x="254" y="0"/>
                </a:lnTo>
                <a:lnTo>
                  <a:pt x="254" y="0"/>
                </a:lnTo>
                <a:lnTo>
                  <a:pt x="252" y="0"/>
                </a:lnTo>
                <a:lnTo>
                  <a:pt x="50" y="0"/>
                </a:lnTo>
                <a:lnTo>
                  <a:pt x="56" y="3"/>
                </a:lnTo>
                <a:lnTo>
                  <a:pt x="56" y="3"/>
                </a:lnTo>
                <a:lnTo>
                  <a:pt x="81" y="30"/>
                </a:lnTo>
                <a:lnTo>
                  <a:pt x="81" y="30"/>
                </a:lnTo>
                <a:close/>
              </a:path>
            </a:pathLst>
          </a:custGeom>
          <a:solidFill>
            <a:srgbClr val="015873">
              <a:alpha val="50196"/>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60">
            <a:extLst>
              <a:ext uri="{FF2B5EF4-FFF2-40B4-BE49-F238E27FC236}">
                <a16:creationId xmlns:a16="http://schemas.microsoft.com/office/drawing/2014/main" id="{92BE85D9-FF0B-66BA-164C-8B26DFD71806}"/>
              </a:ext>
            </a:extLst>
          </p:cNvPr>
          <p:cNvSpPr>
            <a:spLocks/>
          </p:cNvSpPr>
          <p:nvPr/>
        </p:nvSpPr>
        <p:spPr bwMode="auto">
          <a:xfrm>
            <a:off x="4647763" y="3386789"/>
            <a:ext cx="732461" cy="384371"/>
          </a:xfrm>
          <a:custGeom>
            <a:avLst/>
            <a:gdLst>
              <a:gd name="T0" fmla="*/ 543 w 571"/>
              <a:gd name="T1" fmla="*/ 55 h 316"/>
              <a:gd name="T2" fmla="*/ 540 w 571"/>
              <a:gd name="T3" fmla="*/ 52 h 316"/>
              <a:gd name="T4" fmla="*/ 534 w 571"/>
              <a:gd name="T5" fmla="*/ 49 h 316"/>
              <a:gd name="T6" fmla="*/ 531 w 571"/>
              <a:gd name="T7" fmla="*/ 46 h 316"/>
              <a:gd name="T8" fmla="*/ 526 w 571"/>
              <a:gd name="T9" fmla="*/ 40 h 316"/>
              <a:gd name="T10" fmla="*/ 523 w 571"/>
              <a:gd name="T11" fmla="*/ 37 h 316"/>
              <a:gd name="T12" fmla="*/ 520 w 571"/>
              <a:gd name="T13" fmla="*/ 31 h 316"/>
              <a:gd name="T14" fmla="*/ 517 w 571"/>
              <a:gd name="T15" fmla="*/ 28 h 316"/>
              <a:gd name="T16" fmla="*/ 467 w 571"/>
              <a:gd name="T17" fmla="*/ 34 h 316"/>
              <a:gd name="T18" fmla="*/ 436 w 571"/>
              <a:gd name="T19" fmla="*/ 28 h 316"/>
              <a:gd name="T20" fmla="*/ 408 w 571"/>
              <a:gd name="T21" fmla="*/ 21 h 316"/>
              <a:gd name="T22" fmla="*/ 403 w 571"/>
              <a:gd name="T23" fmla="*/ 18 h 316"/>
              <a:gd name="T24" fmla="*/ 400 w 571"/>
              <a:gd name="T25" fmla="*/ 15 h 316"/>
              <a:gd name="T26" fmla="*/ 397 w 571"/>
              <a:gd name="T27" fmla="*/ 15 h 316"/>
              <a:gd name="T28" fmla="*/ 355 w 571"/>
              <a:gd name="T29" fmla="*/ 0 h 316"/>
              <a:gd name="T30" fmla="*/ 350 w 571"/>
              <a:gd name="T31" fmla="*/ 3 h 316"/>
              <a:gd name="T32" fmla="*/ 347 w 571"/>
              <a:gd name="T33" fmla="*/ 6 h 316"/>
              <a:gd name="T34" fmla="*/ 347 w 571"/>
              <a:gd name="T35" fmla="*/ 9 h 316"/>
              <a:gd name="T36" fmla="*/ 344 w 571"/>
              <a:gd name="T37" fmla="*/ 28 h 316"/>
              <a:gd name="T38" fmla="*/ 316 w 571"/>
              <a:gd name="T39" fmla="*/ 49 h 316"/>
              <a:gd name="T40" fmla="*/ 285 w 571"/>
              <a:gd name="T41" fmla="*/ 119 h 316"/>
              <a:gd name="T42" fmla="*/ 254 w 571"/>
              <a:gd name="T43" fmla="*/ 140 h 316"/>
              <a:gd name="T44" fmla="*/ 235 w 571"/>
              <a:gd name="T45" fmla="*/ 128 h 316"/>
              <a:gd name="T46" fmla="*/ 207 w 571"/>
              <a:gd name="T47" fmla="*/ 158 h 316"/>
              <a:gd name="T48" fmla="*/ 190 w 571"/>
              <a:gd name="T49" fmla="*/ 152 h 316"/>
              <a:gd name="T50" fmla="*/ 159 w 571"/>
              <a:gd name="T51" fmla="*/ 158 h 316"/>
              <a:gd name="T52" fmla="*/ 117 w 571"/>
              <a:gd name="T53" fmla="*/ 176 h 316"/>
              <a:gd name="T54" fmla="*/ 103 w 571"/>
              <a:gd name="T55" fmla="*/ 192 h 316"/>
              <a:gd name="T56" fmla="*/ 64 w 571"/>
              <a:gd name="T57" fmla="*/ 246 h 316"/>
              <a:gd name="T58" fmla="*/ 25 w 571"/>
              <a:gd name="T59" fmla="*/ 258 h 316"/>
              <a:gd name="T60" fmla="*/ 28 w 571"/>
              <a:gd name="T61" fmla="*/ 265 h 316"/>
              <a:gd name="T62" fmla="*/ 28 w 571"/>
              <a:gd name="T63" fmla="*/ 271 h 316"/>
              <a:gd name="T64" fmla="*/ 8 w 571"/>
              <a:gd name="T65" fmla="*/ 307 h 316"/>
              <a:gd name="T66" fmla="*/ 2 w 571"/>
              <a:gd name="T67" fmla="*/ 316 h 316"/>
              <a:gd name="T68" fmla="*/ 5 w 571"/>
              <a:gd name="T69" fmla="*/ 316 h 316"/>
              <a:gd name="T70" fmla="*/ 11 w 571"/>
              <a:gd name="T71" fmla="*/ 316 h 316"/>
              <a:gd name="T72" fmla="*/ 16 w 571"/>
              <a:gd name="T73" fmla="*/ 316 h 316"/>
              <a:gd name="T74" fmla="*/ 22 w 571"/>
              <a:gd name="T75" fmla="*/ 313 h 316"/>
              <a:gd name="T76" fmla="*/ 28 w 571"/>
              <a:gd name="T77" fmla="*/ 313 h 316"/>
              <a:gd name="T78" fmla="*/ 36 w 571"/>
              <a:gd name="T79" fmla="*/ 313 h 316"/>
              <a:gd name="T80" fmla="*/ 44 w 571"/>
              <a:gd name="T81" fmla="*/ 313 h 316"/>
              <a:gd name="T82" fmla="*/ 53 w 571"/>
              <a:gd name="T83" fmla="*/ 310 h 316"/>
              <a:gd name="T84" fmla="*/ 58 w 571"/>
              <a:gd name="T85" fmla="*/ 310 h 316"/>
              <a:gd name="T86" fmla="*/ 98 w 571"/>
              <a:gd name="T87" fmla="*/ 292 h 316"/>
              <a:gd name="T88" fmla="*/ 475 w 571"/>
              <a:gd name="T89" fmla="*/ 243 h 316"/>
              <a:gd name="T90" fmla="*/ 512 w 571"/>
              <a:gd name="T91" fmla="*/ 201 h 316"/>
              <a:gd name="T92" fmla="*/ 534 w 571"/>
              <a:gd name="T93" fmla="*/ 176 h 316"/>
              <a:gd name="T94" fmla="*/ 559 w 571"/>
              <a:gd name="T95" fmla="*/ 155 h 316"/>
              <a:gd name="T96" fmla="*/ 571 w 571"/>
              <a:gd name="T97" fmla="*/ 140 h 316"/>
              <a:gd name="T98" fmla="*/ 568 w 571"/>
              <a:gd name="T99" fmla="*/ 137 h 316"/>
              <a:gd name="T100" fmla="*/ 565 w 571"/>
              <a:gd name="T101" fmla="*/ 131 h 316"/>
              <a:gd name="T102" fmla="*/ 565 w 571"/>
              <a:gd name="T103" fmla="*/ 128 h 316"/>
              <a:gd name="T104" fmla="*/ 562 w 571"/>
              <a:gd name="T105" fmla="*/ 125 h 316"/>
              <a:gd name="T106" fmla="*/ 559 w 571"/>
              <a:gd name="T107" fmla="*/ 122 h 316"/>
              <a:gd name="T108" fmla="*/ 559 w 571"/>
              <a:gd name="T109" fmla="*/ 119 h 316"/>
              <a:gd name="T110" fmla="*/ 557 w 571"/>
              <a:gd name="T111" fmla="*/ 116 h 316"/>
              <a:gd name="T112" fmla="*/ 543 w 571"/>
              <a:gd name="T113" fmla="*/ 73 h 316"/>
              <a:gd name="T114" fmla="*/ 543 w 571"/>
              <a:gd name="T115" fmla="*/ 67 h 316"/>
              <a:gd name="T116" fmla="*/ 543 w 571"/>
              <a:gd name="T117" fmla="*/ 64 h 316"/>
              <a:gd name="T118" fmla="*/ 545 w 571"/>
              <a:gd name="T119" fmla="*/ 58 h 316"/>
              <a:gd name="T120" fmla="*/ 545 w 571"/>
              <a:gd name="T121" fmla="*/ 58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1" h="316">
                <a:moveTo>
                  <a:pt x="545" y="58"/>
                </a:moveTo>
                <a:lnTo>
                  <a:pt x="545" y="58"/>
                </a:lnTo>
                <a:lnTo>
                  <a:pt x="545" y="58"/>
                </a:lnTo>
                <a:lnTo>
                  <a:pt x="545" y="58"/>
                </a:lnTo>
                <a:lnTo>
                  <a:pt x="543" y="55"/>
                </a:lnTo>
                <a:lnTo>
                  <a:pt x="543" y="55"/>
                </a:lnTo>
                <a:lnTo>
                  <a:pt x="543" y="55"/>
                </a:lnTo>
                <a:lnTo>
                  <a:pt x="543" y="55"/>
                </a:lnTo>
                <a:lnTo>
                  <a:pt x="540" y="55"/>
                </a:lnTo>
                <a:lnTo>
                  <a:pt x="540" y="55"/>
                </a:lnTo>
                <a:lnTo>
                  <a:pt x="540" y="55"/>
                </a:lnTo>
                <a:lnTo>
                  <a:pt x="540" y="55"/>
                </a:lnTo>
                <a:lnTo>
                  <a:pt x="540" y="52"/>
                </a:lnTo>
                <a:lnTo>
                  <a:pt x="540" y="52"/>
                </a:lnTo>
                <a:lnTo>
                  <a:pt x="537" y="52"/>
                </a:lnTo>
                <a:lnTo>
                  <a:pt x="537" y="52"/>
                </a:lnTo>
                <a:lnTo>
                  <a:pt x="537" y="52"/>
                </a:lnTo>
                <a:lnTo>
                  <a:pt x="537" y="52"/>
                </a:lnTo>
                <a:lnTo>
                  <a:pt x="534" y="49"/>
                </a:lnTo>
                <a:lnTo>
                  <a:pt x="534" y="49"/>
                </a:lnTo>
                <a:lnTo>
                  <a:pt x="534" y="49"/>
                </a:lnTo>
                <a:lnTo>
                  <a:pt x="534" y="49"/>
                </a:lnTo>
                <a:lnTo>
                  <a:pt x="534" y="49"/>
                </a:lnTo>
                <a:lnTo>
                  <a:pt x="534" y="49"/>
                </a:lnTo>
                <a:lnTo>
                  <a:pt x="531" y="46"/>
                </a:lnTo>
                <a:lnTo>
                  <a:pt x="531" y="46"/>
                </a:lnTo>
                <a:lnTo>
                  <a:pt x="531" y="46"/>
                </a:lnTo>
                <a:lnTo>
                  <a:pt x="531" y="46"/>
                </a:lnTo>
                <a:lnTo>
                  <a:pt x="529" y="43"/>
                </a:lnTo>
                <a:lnTo>
                  <a:pt x="529" y="43"/>
                </a:lnTo>
                <a:lnTo>
                  <a:pt x="529" y="43"/>
                </a:lnTo>
                <a:lnTo>
                  <a:pt x="529" y="43"/>
                </a:lnTo>
                <a:lnTo>
                  <a:pt x="526" y="40"/>
                </a:lnTo>
                <a:lnTo>
                  <a:pt x="526" y="40"/>
                </a:lnTo>
                <a:lnTo>
                  <a:pt x="526" y="40"/>
                </a:lnTo>
                <a:lnTo>
                  <a:pt x="526" y="40"/>
                </a:lnTo>
                <a:lnTo>
                  <a:pt x="526" y="40"/>
                </a:lnTo>
                <a:lnTo>
                  <a:pt x="526" y="40"/>
                </a:lnTo>
                <a:lnTo>
                  <a:pt x="523" y="37"/>
                </a:lnTo>
                <a:lnTo>
                  <a:pt x="523" y="37"/>
                </a:lnTo>
                <a:lnTo>
                  <a:pt x="523" y="37"/>
                </a:lnTo>
                <a:lnTo>
                  <a:pt x="523" y="37"/>
                </a:lnTo>
                <a:lnTo>
                  <a:pt x="523" y="34"/>
                </a:lnTo>
                <a:lnTo>
                  <a:pt x="523" y="34"/>
                </a:lnTo>
                <a:lnTo>
                  <a:pt x="520" y="34"/>
                </a:lnTo>
                <a:lnTo>
                  <a:pt x="520" y="34"/>
                </a:lnTo>
                <a:lnTo>
                  <a:pt x="520" y="34"/>
                </a:lnTo>
                <a:lnTo>
                  <a:pt x="520" y="34"/>
                </a:lnTo>
                <a:lnTo>
                  <a:pt x="520" y="31"/>
                </a:lnTo>
                <a:lnTo>
                  <a:pt x="520" y="31"/>
                </a:lnTo>
                <a:lnTo>
                  <a:pt x="520" y="31"/>
                </a:lnTo>
                <a:lnTo>
                  <a:pt x="520" y="31"/>
                </a:lnTo>
                <a:lnTo>
                  <a:pt x="517" y="28"/>
                </a:lnTo>
                <a:lnTo>
                  <a:pt x="517" y="28"/>
                </a:lnTo>
                <a:lnTo>
                  <a:pt x="517" y="28"/>
                </a:lnTo>
                <a:lnTo>
                  <a:pt x="517" y="28"/>
                </a:lnTo>
                <a:lnTo>
                  <a:pt x="517" y="24"/>
                </a:lnTo>
                <a:lnTo>
                  <a:pt x="517" y="24"/>
                </a:lnTo>
                <a:lnTo>
                  <a:pt x="501" y="28"/>
                </a:lnTo>
                <a:lnTo>
                  <a:pt x="501" y="28"/>
                </a:lnTo>
                <a:lnTo>
                  <a:pt x="487" y="28"/>
                </a:lnTo>
                <a:lnTo>
                  <a:pt x="487" y="28"/>
                </a:lnTo>
                <a:lnTo>
                  <a:pt x="467" y="34"/>
                </a:lnTo>
                <a:lnTo>
                  <a:pt x="467" y="34"/>
                </a:lnTo>
                <a:lnTo>
                  <a:pt x="464" y="34"/>
                </a:lnTo>
                <a:lnTo>
                  <a:pt x="464" y="34"/>
                </a:lnTo>
                <a:lnTo>
                  <a:pt x="453" y="34"/>
                </a:lnTo>
                <a:lnTo>
                  <a:pt x="453" y="34"/>
                </a:lnTo>
                <a:lnTo>
                  <a:pt x="436" y="28"/>
                </a:lnTo>
                <a:lnTo>
                  <a:pt x="436" y="28"/>
                </a:lnTo>
                <a:lnTo>
                  <a:pt x="428" y="24"/>
                </a:lnTo>
                <a:lnTo>
                  <a:pt x="428" y="24"/>
                </a:lnTo>
                <a:lnTo>
                  <a:pt x="425" y="24"/>
                </a:lnTo>
                <a:lnTo>
                  <a:pt x="425" y="24"/>
                </a:lnTo>
                <a:lnTo>
                  <a:pt x="408" y="21"/>
                </a:lnTo>
                <a:lnTo>
                  <a:pt x="408" y="21"/>
                </a:lnTo>
                <a:lnTo>
                  <a:pt x="408" y="21"/>
                </a:lnTo>
                <a:lnTo>
                  <a:pt x="408" y="21"/>
                </a:lnTo>
                <a:lnTo>
                  <a:pt x="408" y="21"/>
                </a:lnTo>
                <a:lnTo>
                  <a:pt x="408" y="21"/>
                </a:lnTo>
                <a:lnTo>
                  <a:pt x="408" y="18"/>
                </a:lnTo>
                <a:lnTo>
                  <a:pt x="408" y="18"/>
                </a:lnTo>
                <a:lnTo>
                  <a:pt x="403" y="18"/>
                </a:lnTo>
                <a:lnTo>
                  <a:pt x="403" y="18"/>
                </a:lnTo>
                <a:lnTo>
                  <a:pt x="403" y="18"/>
                </a:lnTo>
                <a:lnTo>
                  <a:pt x="403" y="18"/>
                </a:lnTo>
                <a:lnTo>
                  <a:pt x="403" y="18"/>
                </a:lnTo>
                <a:lnTo>
                  <a:pt x="403" y="18"/>
                </a:lnTo>
                <a:lnTo>
                  <a:pt x="403" y="15"/>
                </a:lnTo>
                <a:lnTo>
                  <a:pt x="403" y="15"/>
                </a:lnTo>
                <a:lnTo>
                  <a:pt x="400" y="15"/>
                </a:lnTo>
                <a:lnTo>
                  <a:pt x="400" y="15"/>
                </a:lnTo>
                <a:lnTo>
                  <a:pt x="400" y="15"/>
                </a:lnTo>
                <a:lnTo>
                  <a:pt x="400" y="15"/>
                </a:lnTo>
                <a:lnTo>
                  <a:pt x="400" y="15"/>
                </a:lnTo>
                <a:lnTo>
                  <a:pt x="400" y="15"/>
                </a:lnTo>
                <a:lnTo>
                  <a:pt x="397" y="15"/>
                </a:lnTo>
                <a:lnTo>
                  <a:pt x="397" y="15"/>
                </a:lnTo>
                <a:lnTo>
                  <a:pt x="397" y="15"/>
                </a:lnTo>
                <a:lnTo>
                  <a:pt x="397" y="15"/>
                </a:lnTo>
                <a:lnTo>
                  <a:pt x="372" y="9"/>
                </a:lnTo>
                <a:lnTo>
                  <a:pt x="366" y="6"/>
                </a:lnTo>
                <a:lnTo>
                  <a:pt x="366" y="3"/>
                </a:lnTo>
                <a:lnTo>
                  <a:pt x="366" y="3"/>
                </a:lnTo>
                <a:lnTo>
                  <a:pt x="355" y="0"/>
                </a:lnTo>
                <a:lnTo>
                  <a:pt x="355" y="0"/>
                </a:lnTo>
                <a:lnTo>
                  <a:pt x="350" y="3"/>
                </a:lnTo>
                <a:lnTo>
                  <a:pt x="350" y="3"/>
                </a:lnTo>
                <a:lnTo>
                  <a:pt x="350" y="3"/>
                </a:lnTo>
                <a:lnTo>
                  <a:pt x="350" y="3"/>
                </a:lnTo>
                <a:lnTo>
                  <a:pt x="350" y="3"/>
                </a:lnTo>
                <a:lnTo>
                  <a:pt x="350" y="3"/>
                </a:lnTo>
                <a:lnTo>
                  <a:pt x="347" y="3"/>
                </a:lnTo>
                <a:lnTo>
                  <a:pt x="347" y="3"/>
                </a:lnTo>
                <a:lnTo>
                  <a:pt x="347" y="6"/>
                </a:lnTo>
                <a:lnTo>
                  <a:pt x="347" y="6"/>
                </a:lnTo>
                <a:lnTo>
                  <a:pt x="347" y="6"/>
                </a:lnTo>
                <a:lnTo>
                  <a:pt x="347" y="6"/>
                </a:lnTo>
                <a:lnTo>
                  <a:pt x="347" y="6"/>
                </a:lnTo>
                <a:lnTo>
                  <a:pt x="347" y="6"/>
                </a:lnTo>
                <a:lnTo>
                  <a:pt x="347" y="9"/>
                </a:lnTo>
                <a:lnTo>
                  <a:pt x="347" y="9"/>
                </a:lnTo>
                <a:lnTo>
                  <a:pt x="347" y="9"/>
                </a:lnTo>
                <a:lnTo>
                  <a:pt x="347" y="9"/>
                </a:lnTo>
                <a:lnTo>
                  <a:pt x="347" y="9"/>
                </a:lnTo>
                <a:lnTo>
                  <a:pt x="347" y="9"/>
                </a:lnTo>
                <a:lnTo>
                  <a:pt x="347" y="9"/>
                </a:lnTo>
                <a:lnTo>
                  <a:pt x="347" y="9"/>
                </a:lnTo>
                <a:lnTo>
                  <a:pt x="347" y="15"/>
                </a:lnTo>
                <a:lnTo>
                  <a:pt x="347" y="15"/>
                </a:lnTo>
                <a:lnTo>
                  <a:pt x="347" y="24"/>
                </a:lnTo>
                <a:lnTo>
                  <a:pt x="344" y="28"/>
                </a:lnTo>
                <a:lnTo>
                  <a:pt x="344" y="28"/>
                </a:lnTo>
                <a:lnTo>
                  <a:pt x="338" y="31"/>
                </a:lnTo>
                <a:lnTo>
                  <a:pt x="333" y="34"/>
                </a:lnTo>
                <a:lnTo>
                  <a:pt x="333" y="34"/>
                </a:lnTo>
                <a:lnTo>
                  <a:pt x="324" y="37"/>
                </a:lnTo>
                <a:lnTo>
                  <a:pt x="319" y="43"/>
                </a:lnTo>
                <a:lnTo>
                  <a:pt x="316" y="49"/>
                </a:lnTo>
                <a:lnTo>
                  <a:pt x="316" y="49"/>
                </a:lnTo>
                <a:lnTo>
                  <a:pt x="302" y="88"/>
                </a:lnTo>
                <a:lnTo>
                  <a:pt x="299" y="100"/>
                </a:lnTo>
                <a:lnTo>
                  <a:pt x="299" y="100"/>
                </a:lnTo>
                <a:lnTo>
                  <a:pt x="299" y="103"/>
                </a:lnTo>
                <a:lnTo>
                  <a:pt x="296" y="110"/>
                </a:lnTo>
                <a:lnTo>
                  <a:pt x="285" y="119"/>
                </a:lnTo>
                <a:lnTo>
                  <a:pt x="285" y="119"/>
                </a:lnTo>
                <a:lnTo>
                  <a:pt x="280" y="125"/>
                </a:lnTo>
                <a:lnTo>
                  <a:pt x="280" y="125"/>
                </a:lnTo>
                <a:lnTo>
                  <a:pt x="266" y="134"/>
                </a:lnTo>
                <a:lnTo>
                  <a:pt x="257" y="140"/>
                </a:lnTo>
                <a:lnTo>
                  <a:pt x="257" y="140"/>
                </a:lnTo>
                <a:lnTo>
                  <a:pt x="254" y="140"/>
                </a:lnTo>
                <a:lnTo>
                  <a:pt x="254" y="140"/>
                </a:lnTo>
                <a:lnTo>
                  <a:pt x="252" y="134"/>
                </a:lnTo>
                <a:lnTo>
                  <a:pt x="252" y="134"/>
                </a:lnTo>
                <a:lnTo>
                  <a:pt x="249" y="131"/>
                </a:lnTo>
                <a:lnTo>
                  <a:pt x="249" y="128"/>
                </a:lnTo>
                <a:lnTo>
                  <a:pt x="243" y="128"/>
                </a:lnTo>
                <a:lnTo>
                  <a:pt x="243" y="128"/>
                </a:lnTo>
                <a:lnTo>
                  <a:pt x="235" y="128"/>
                </a:lnTo>
                <a:lnTo>
                  <a:pt x="232" y="134"/>
                </a:lnTo>
                <a:lnTo>
                  <a:pt x="232" y="134"/>
                </a:lnTo>
                <a:lnTo>
                  <a:pt x="229" y="140"/>
                </a:lnTo>
                <a:lnTo>
                  <a:pt x="224" y="146"/>
                </a:lnTo>
                <a:lnTo>
                  <a:pt x="212" y="155"/>
                </a:lnTo>
                <a:lnTo>
                  <a:pt x="212" y="155"/>
                </a:lnTo>
                <a:lnTo>
                  <a:pt x="207" y="158"/>
                </a:lnTo>
                <a:lnTo>
                  <a:pt x="207" y="158"/>
                </a:lnTo>
                <a:lnTo>
                  <a:pt x="204" y="152"/>
                </a:lnTo>
                <a:lnTo>
                  <a:pt x="204" y="152"/>
                </a:lnTo>
                <a:lnTo>
                  <a:pt x="201" y="152"/>
                </a:lnTo>
                <a:lnTo>
                  <a:pt x="198" y="149"/>
                </a:lnTo>
                <a:lnTo>
                  <a:pt x="198" y="149"/>
                </a:lnTo>
                <a:lnTo>
                  <a:pt x="190" y="152"/>
                </a:lnTo>
                <a:lnTo>
                  <a:pt x="182" y="155"/>
                </a:lnTo>
                <a:lnTo>
                  <a:pt x="182" y="155"/>
                </a:lnTo>
                <a:lnTo>
                  <a:pt x="182" y="158"/>
                </a:lnTo>
                <a:lnTo>
                  <a:pt x="182" y="158"/>
                </a:lnTo>
                <a:lnTo>
                  <a:pt x="179" y="158"/>
                </a:lnTo>
                <a:lnTo>
                  <a:pt x="159" y="158"/>
                </a:lnTo>
                <a:lnTo>
                  <a:pt x="159" y="158"/>
                </a:lnTo>
                <a:lnTo>
                  <a:pt x="156" y="158"/>
                </a:lnTo>
                <a:lnTo>
                  <a:pt x="156" y="158"/>
                </a:lnTo>
                <a:lnTo>
                  <a:pt x="142" y="152"/>
                </a:lnTo>
                <a:lnTo>
                  <a:pt x="142" y="152"/>
                </a:lnTo>
                <a:lnTo>
                  <a:pt x="134" y="155"/>
                </a:lnTo>
                <a:lnTo>
                  <a:pt x="126" y="158"/>
                </a:lnTo>
                <a:lnTo>
                  <a:pt x="117" y="176"/>
                </a:lnTo>
                <a:lnTo>
                  <a:pt x="117" y="176"/>
                </a:lnTo>
                <a:lnTo>
                  <a:pt x="117" y="179"/>
                </a:lnTo>
                <a:lnTo>
                  <a:pt x="112" y="179"/>
                </a:lnTo>
                <a:lnTo>
                  <a:pt x="103" y="179"/>
                </a:lnTo>
                <a:lnTo>
                  <a:pt x="103" y="179"/>
                </a:lnTo>
                <a:lnTo>
                  <a:pt x="103" y="192"/>
                </a:lnTo>
                <a:lnTo>
                  <a:pt x="103" y="192"/>
                </a:lnTo>
                <a:lnTo>
                  <a:pt x="100" y="204"/>
                </a:lnTo>
                <a:lnTo>
                  <a:pt x="92" y="219"/>
                </a:lnTo>
                <a:lnTo>
                  <a:pt x="92" y="219"/>
                </a:lnTo>
                <a:lnTo>
                  <a:pt x="86" y="225"/>
                </a:lnTo>
                <a:lnTo>
                  <a:pt x="86" y="225"/>
                </a:lnTo>
                <a:lnTo>
                  <a:pt x="75" y="231"/>
                </a:lnTo>
                <a:lnTo>
                  <a:pt x="64" y="246"/>
                </a:lnTo>
                <a:lnTo>
                  <a:pt x="64" y="246"/>
                </a:lnTo>
                <a:lnTo>
                  <a:pt x="58" y="249"/>
                </a:lnTo>
                <a:lnTo>
                  <a:pt x="36" y="246"/>
                </a:lnTo>
                <a:lnTo>
                  <a:pt x="25" y="258"/>
                </a:lnTo>
                <a:lnTo>
                  <a:pt x="25" y="258"/>
                </a:lnTo>
                <a:lnTo>
                  <a:pt x="25" y="258"/>
                </a:lnTo>
                <a:lnTo>
                  <a:pt x="25" y="258"/>
                </a:lnTo>
                <a:lnTo>
                  <a:pt x="25" y="261"/>
                </a:lnTo>
                <a:lnTo>
                  <a:pt x="25" y="261"/>
                </a:lnTo>
                <a:lnTo>
                  <a:pt x="25" y="261"/>
                </a:lnTo>
                <a:lnTo>
                  <a:pt x="25" y="261"/>
                </a:lnTo>
                <a:lnTo>
                  <a:pt x="28" y="265"/>
                </a:lnTo>
                <a:lnTo>
                  <a:pt x="28" y="265"/>
                </a:lnTo>
                <a:lnTo>
                  <a:pt x="28" y="265"/>
                </a:lnTo>
                <a:lnTo>
                  <a:pt x="28" y="265"/>
                </a:lnTo>
                <a:lnTo>
                  <a:pt x="28" y="268"/>
                </a:lnTo>
                <a:lnTo>
                  <a:pt x="28" y="268"/>
                </a:lnTo>
                <a:lnTo>
                  <a:pt x="28" y="268"/>
                </a:lnTo>
                <a:lnTo>
                  <a:pt x="28" y="268"/>
                </a:lnTo>
                <a:lnTo>
                  <a:pt x="28" y="271"/>
                </a:lnTo>
                <a:lnTo>
                  <a:pt x="28" y="271"/>
                </a:lnTo>
                <a:lnTo>
                  <a:pt x="25" y="286"/>
                </a:lnTo>
                <a:lnTo>
                  <a:pt x="22" y="295"/>
                </a:lnTo>
                <a:lnTo>
                  <a:pt x="14" y="307"/>
                </a:lnTo>
                <a:lnTo>
                  <a:pt x="14" y="307"/>
                </a:lnTo>
                <a:lnTo>
                  <a:pt x="11" y="310"/>
                </a:lnTo>
                <a:lnTo>
                  <a:pt x="8" y="307"/>
                </a:lnTo>
                <a:lnTo>
                  <a:pt x="8" y="307"/>
                </a:lnTo>
                <a:lnTo>
                  <a:pt x="0" y="304"/>
                </a:lnTo>
                <a:lnTo>
                  <a:pt x="0" y="304"/>
                </a:lnTo>
                <a:lnTo>
                  <a:pt x="0" y="313"/>
                </a:lnTo>
                <a:lnTo>
                  <a:pt x="0" y="313"/>
                </a:lnTo>
                <a:lnTo>
                  <a:pt x="2" y="316"/>
                </a:lnTo>
                <a:lnTo>
                  <a:pt x="2" y="316"/>
                </a:lnTo>
                <a:lnTo>
                  <a:pt x="2" y="316"/>
                </a:lnTo>
                <a:lnTo>
                  <a:pt x="2" y="316"/>
                </a:lnTo>
                <a:lnTo>
                  <a:pt x="2" y="316"/>
                </a:lnTo>
                <a:lnTo>
                  <a:pt x="2" y="316"/>
                </a:lnTo>
                <a:lnTo>
                  <a:pt x="2" y="316"/>
                </a:lnTo>
                <a:lnTo>
                  <a:pt x="2" y="316"/>
                </a:lnTo>
                <a:lnTo>
                  <a:pt x="5" y="316"/>
                </a:lnTo>
                <a:lnTo>
                  <a:pt x="5" y="316"/>
                </a:lnTo>
                <a:lnTo>
                  <a:pt x="5" y="316"/>
                </a:lnTo>
                <a:lnTo>
                  <a:pt x="5" y="316"/>
                </a:lnTo>
                <a:lnTo>
                  <a:pt x="5" y="316"/>
                </a:lnTo>
                <a:lnTo>
                  <a:pt x="5" y="316"/>
                </a:lnTo>
                <a:lnTo>
                  <a:pt x="8" y="316"/>
                </a:lnTo>
                <a:lnTo>
                  <a:pt x="8" y="316"/>
                </a:lnTo>
                <a:lnTo>
                  <a:pt x="11" y="316"/>
                </a:lnTo>
                <a:lnTo>
                  <a:pt x="11" y="316"/>
                </a:lnTo>
                <a:lnTo>
                  <a:pt x="11" y="316"/>
                </a:lnTo>
                <a:lnTo>
                  <a:pt x="11" y="316"/>
                </a:lnTo>
                <a:lnTo>
                  <a:pt x="14" y="316"/>
                </a:lnTo>
                <a:lnTo>
                  <a:pt x="14" y="316"/>
                </a:lnTo>
                <a:lnTo>
                  <a:pt x="16" y="316"/>
                </a:lnTo>
                <a:lnTo>
                  <a:pt x="16" y="316"/>
                </a:lnTo>
                <a:lnTo>
                  <a:pt x="16" y="316"/>
                </a:lnTo>
                <a:lnTo>
                  <a:pt x="16" y="316"/>
                </a:lnTo>
                <a:lnTo>
                  <a:pt x="19" y="313"/>
                </a:lnTo>
                <a:lnTo>
                  <a:pt x="19" y="313"/>
                </a:lnTo>
                <a:lnTo>
                  <a:pt x="19" y="313"/>
                </a:lnTo>
                <a:lnTo>
                  <a:pt x="19" y="313"/>
                </a:lnTo>
                <a:lnTo>
                  <a:pt x="22" y="313"/>
                </a:lnTo>
                <a:lnTo>
                  <a:pt x="22" y="313"/>
                </a:lnTo>
                <a:lnTo>
                  <a:pt x="25" y="313"/>
                </a:lnTo>
                <a:lnTo>
                  <a:pt x="25" y="313"/>
                </a:lnTo>
                <a:lnTo>
                  <a:pt x="28" y="313"/>
                </a:lnTo>
                <a:lnTo>
                  <a:pt x="28" y="313"/>
                </a:lnTo>
                <a:lnTo>
                  <a:pt x="28" y="313"/>
                </a:lnTo>
                <a:lnTo>
                  <a:pt x="28" y="313"/>
                </a:lnTo>
                <a:lnTo>
                  <a:pt x="30" y="313"/>
                </a:lnTo>
                <a:lnTo>
                  <a:pt x="30" y="313"/>
                </a:lnTo>
                <a:lnTo>
                  <a:pt x="30" y="313"/>
                </a:lnTo>
                <a:lnTo>
                  <a:pt x="30" y="313"/>
                </a:lnTo>
                <a:lnTo>
                  <a:pt x="36" y="313"/>
                </a:lnTo>
                <a:lnTo>
                  <a:pt x="36" y="313"/>
                </a:lnTo>
                <a:lnTo>
                  <a:pt x="36" y="313"/>
                </a:lnTo>
                <a:lnTo>
                  <a:pt x="36" y="313"/>
                </a:lnTo>
                <a:lnTo>
                  <a:pt x="39" y="313"/>
                </a:lnTo>
                <a:lnTo>
                  <a:pt x="39" y="313"/>
                </a:lnTo>
                <a:lnTo>
                  <a:pt x="39" y="313"/>
                </a:lnTo>
                <a:lnTo>
                  <a:pt x="39" y="313"/>
                </a:lnTo>
                <a:lnTo>
                  <a:pt x="44" y="313"/>
                </a:lnTo>
                <a:lnTo>
                  <a:pt x="44" y="313"/>
                </a:lnTo>
                <a:lnTo>
                  <a:pt x="44" y="313"/>
                </a:lnTo>
                <a:lnTo>
                  <a:pt x="44" y="313"/>
                </a:lnTo>
                <a:lnTo>
                  <a:pt x="47" y="313"/>
                </a:lnTo>
                <a:lnTo>
                  <a:pt x="47" y="313"/>
                </a:lnTo>
                <a:lnTo>
                  <a:pt x="50" y="310"/>
                </a:lnTo>
                <a:lnTo>
                  <a:pt x="50" y="310"/>
                </a:lnTo>
                <a:lnTo>
                  <a:pt x="53" y="310"/>
                </a:lnTo>
                <a:lnTo>
                  <a:pt x="53" y="310"/>
                </a:lnTo>
                <a:lnTo>
                  <a:pt x="53" y="310"/>
                </a:lnTo>
                <a:lnTo>
                  <a:pt x="53" y="310"/>
                </a:lnTo>
                <a:lnTo>
                  <a:pt x="56" y="310"/>
                </a:lnTo>
                <a:lnTo>
                  <a:pt x="56" y="310"/>
                </a:lnTo>
                <a:lnTo>
                  <a:pt x="58" y="310"/>
                </a:lnTo>
                <a:lnTo>
                  <a:pt x="58" y="310"/>
                </a:lnTo>
                <a:lnTo>
                  <a:pt x="61" y="310"/>
                </a:lnTo>
                <a:lnTo>
                  <a:pt x="92" y="310"/>
                </a:lnTo>
                <a:lnTo>
                  <a:pt x="92" y="298"/>
                </a:lnTo>
                <a:lnTo>
                  <a:pt x="92" y="298"/>
                </a:lnTo>
                <a:lnTo>
                  <a:pt x="95" y="295"/>
                </a:lnTo>
                <a:lnTo>
                  <a:pt x="98" y="292"/>
                </a:lnTo>
                <a:lnTo>
                  <a:pt x="98" y="292"/>
                </a:lnTo>
                <a:lnTo>
                  <a:pt x="98" y="292"/>
                </a:lnTo>
                <a:lnTo>
                  <a:pt x="98" y="292"/>
                </a:lnTo>
                <a:lnTo>
                  <a:pt x="98" y="292"/>
                </a:lnTo>
                <a:lnTo>
                  <a:pt x="98" y="292"/>
                </a:lnTo>
                <a:lnTo>
                  <a:pt x="218" y="280"/>
                </a:lnTo>
                <a:lnTo>
                  <a:pt x="464" y="255"/>
                </a:lnTo>
                <a:lnTo>
                  <a:pt x="475" y="243"/>
                </a:lnTo>
                <a:lnTo>
                  <a:pt x="501" y="222"/>
                </a:lnTo>
                <a:lnTo>
                  <a:pt x="501" y="222"/>
                </a:lnTo>
                <a:lnTo>
                  <a:pt x="503" y="213"/>
                </a:lnTo>
                <a:lnTo>
                  <a:pt x="503" y="213"/>
                </a:lnTo>
                <a:lnTo>
                  <a:pt x="506" y="207"/>
                </a:lnTo>
                <a:lnTo>
                  <a:pt x="506" y="207"/>
                </a:lnTo>
                <a:lnTo>
                  <a:pt x="512" y="201"/>
                </a:lnTo>
                <a:lnTo>
                  <a:pt x="512" y="201"/>
                </a:lnTo>
                <a:lnTo>
                  <a:pt x="517" y="195"/>
                </a:lnTo>
                <a:lnTo>
                  <a:pt x="517" y="195"/>
                </a:lnTo>
                <a:lnTo>
                  <a:pt x="520" y="192"/>
                </a:lnTo>
                <a:lnTo>
                  <a:pt x="520" y="192"/>
                </a:lnTo>
                <a:lnTo>
                  <a:pt x="529" y="179"/>
                </a:lnTo>
                <a:lnTo>
                  <a:pt x="534" y="176"/>
                </a:lnTo>
                <a:lnTo>
                  <a:pt x="534" y="170"/>
                </a:lnTo>
                <a:lnTo>
                  <a:pt x="534" y="170"/>
                </a:lnTo>
                <a:lnTo>
                  <a:pt x="537" y="164"/>
                </a:lnTo>
                <a:lnTo>
                  <a:pt x="543" y="161"/>
                </a:lnTo>
                <a:lnTo>
                  <a:pt x="557" y="158"/>
                </a:lnTo>
                <a:lnTo>
                  <a:pt x="557" y="158"/>
                </a:lnTo>
                <a:lnTo>
                  <a:pt x="559" y="155"/>
                </a:lnTo>
                <a:lnTo>
                  <a:pt x="559" y="155"/>
                </a:lnTo>
                <a:lnTo>
                  <a:pt x="562" y="155"/>
                </a:lnTo>
                <a:lnTo>
                  <a:pt x="562" y="155"/>
                </a:lnTo>
                <a:lnTo>
                  <a:pt x="568" y="143"/>
                </a:lnTo>
                <a:lnTo>
                  <a:pt x="568" y="143"/>
                </a:lnTo>
                <a:lnTo>
                  <a:pt x="571" y="140"/>
                </a:lnTo>
                <a:lnTo>
                  <a:pt x="571" y="140"/>
                </a:lnTo>
                <a:lnTo>
                  <a:pt x="571" y="140"/>
                </a:lnTo>
                <a:lnTo>
                  <a:pt x="571" y="140"/>
                </a:lnTo>
                <a:lnTo>
                  <a:pt x="568" y="137"/>
                </a:lnTo>
                <a:lnTo>
                  <a:pt x="568" y="137"/>
                </a:lnTo>
                <a:lnTo>
                  <a:pt x="568" y="137"/>
                </a:lnTo>
                <a:lnTo>
                  <a:pt x="568" y="137"/>
                </a:lnTo>
                <a:lnTo>
                  <a:pt x="568" y="137"/>
                </a:lnTo>
                <a:lnTo>
                  <a:pt x="568" y="137"/>
                </a:lnTo>
                <a:lnTo>
                  <a:pt x="568" y="134"/>
                </a:lnTo>
                <a:lnTo>
                  <a:pt x="568" y="134"/>
                </a:lnTo>
                <a:lnTo>
                  <a:pt x="568" y="134"/>
                </a:lnTo>
                <a:lnTo>
                  <a:pt x="568" y="134"/>
                </a:lnTo>
                <a:lnTo>
                  <a:pt x="565" y="131"/>
                </a:lnTo>
                <a:lnTo>
                  <a:pt x="565" y="131"/>
                </a:lnTo>
                <a:lnTo>
                  <a:pt x="565" y="131"/>
                </a:lnTo>
                <a:lnTo>
                  <a:pt x="565" y="131"/>
                </a:lnTo>
                <a:lnTo>
                  <a:pt x="565" y="131"/>
                </a:lnTo>
                <a:lnTo>
                  <a:pt x="565" y="131"/>
                </a:lnTo>
                <a:lnTo>
                  <a:pt x="565" y="131"/>
                </a:lnTo>
                <a:lnTo>
                  <a:pt x="565" y="131"/>
                </a:lnTo>
                <a:lnTo>
                  <a:pt x="565" y="128"/>
                </a:lnTo>
                <a:lnTo>
                  <a:pt x="565" y="128"/>
                </a:lnTo>
                <a:lnTo>
                  <a:pt x="565" y="128"/>
                </a:lnTo>
                <a:lnTo>
                  <a:pt x="565" y="128"/>
                </a:lnTo>
                <a:lnTo>
                  <a:pt x="565" y="128"/>
                </a:lnTo>
                <a:lnTo>
                  <a:pt x="565" y="128"/>
                </a:lnTo>
                <a:lnTo>
                  <a:pt x="562" y="125"/>
                </a:lnTo>
                <a:lnTo>
                  <a:pt x="562" y="125"/>
                </a:lnTo>
                <a:lnTo>
                  <a:pt x="562" y="125"/>
                </a:lnTo>
                <a:lnTo>
                  <a:pt x="562" y="125"/>
                </a:lnTo>
                <a:lnTo>
                  <a:pt x="562" y="125"/>
                </a:lnTo>
                <a:lnTo>
                  <a:pt x="562" y="125"/>
                </a:lnTo>
                <a:lnTo>
                  <a:pt x="559" y="122"/>
                </a:lnTo>
                <a:lnTo>
                  <a:pt x="559" y="122"/>
                </a:lnTo>
                <a:lnTo>
                  <a:pt x="559" y="122"/>
                </a:lnTo>
                <a:lnTo>
                  <a:pt x="559" y="122"/>
                </a:lnTo>
                <a:lnTo>
                  <a:pt x="559" y="122"/>
                </a:lnTo>
                <a:lnTo>
                  <a:pt x="559" y="122"/>
                </a:lnTo>
                <a:lnTo>
                  <a:pt x="559" y="119"/>
                </a:lnTo>
                <a:lnTo>
                  <a:pt x="559" y="119"/>
                </a:lnTo>
                <a:lnTo>
                  <a:pt x="559" y="119"/>
                </a:lnTo>
                <a:lnTo>
                  <a:pt x="559" y="119"/>
                </a:lnTo>
                <a:lnTo>
                  <a:pt x="559" y="119"/>
                </a:lnTo>
                <a:lnTo>
                  <a:pt x="559" y="119"/>
                </a:lnTo>
                <a:lnTo>
                  <a:pt x="557" y="119"/>
                </a:lnTo>
                <a:lnTo>
                  <a:pt x="557" y="119"/>
                </a:lnTo>
                <a:lnTo>
                  <a:pt x="557" y="119"/>
                </a:lnTo>
                <a:lnTo>
                  <a:pt x="557" y="119"/>
                </a:lnTo>
                <a:lnTo>
                  <a:pt x="557" y="116"/>
                </a:lnTo>
                <a:lnTo>
                  <a:pt x="557" y="116"/>
                </a:lnTo>
                <a:lnTo>
                  <a:pt x="548" y="103"/>
                </a:lnTo>
                <a:lnTo>
                  <a:pt x="545" y="91"/>
                </a:lnTo>
                <a:lnTo>
                  <a:pt x="543" y="76"/>
                </a:lnTo>
                <a:lnTo>
                  <a:pt x="543" y="76"/>
                </a:lnTo>
                <a:lnTo>
                  <a:pt x="543" y="73"/>
                </a:lnTo>
                <a:lnTo>
                  <a:pt x="543" y="73"/>
                </a:lnTo>
                <a:lnTo>
                  <a:pt x="543" y="73"/>
                </a:lnTo>
                <a:lnTo>
                  <a:pt x="543" y="73"/>
                </a:lnTo>
                <a:lnTo>
                  <a:pt x="543" y="70"/>
                </a:lnTo>
                <a:lnTo>
                  <a:pt x="543" y="70"/>
                </a:lnTo>
                <a:lnTo>
                  <a:pt x="543" y="70"/>
                </a:lnTo>
                <a:lnTo>
                  <a:pt x="543" y="70"/>
                </a:lnTo>
                <a:lnTo>
                  <a:pt x="543" y="67"/>
                </a:lnTo>
                <a:lnTo>
                  <a:pt x="543" y="67"/>
                </a:lnTo>
                <a:lnTo>
                  <a:pt x="543" y="67"/>
                </a:lnTo>
                <a:lnTo>
                  <a:pt x="543" y="67"/>
                </a:lnTo>
                <a:lnTo>
                  <a:pt x="543" y="64"/>
                </a:lnTo>
                <a:lnTo>
                  <a:pt x="543" y="64"/>
                </a:lnTo>
                <a:lnTo>
                  <a:pt x="543" y="64"/>
                </a:lnTo>
                <a:lnTo>
                  <a:pt x="543" y="64"/>
                </a:lnTo>
                <a:lnTo>
                  <a:pt x="545" y="61"/>
                </a:lnTo>
                <a:lnTo>
                  <a:pt x="545" y="61"/>
                </a:lnTo>
                <a:lnTo>
                  <a:pt x="545" y="61"/>
                </a:lnTo>
                <a:lnTo>
                  <a:pt x="545" y="61"/>
                </a:lnTo>
                <a:lnTo>
                  <a:pt x="545" y="61"/>
                </a:lnTo>
                <a:lnTo>
                  <a:pt x="545" y="61"/>
                </a:lnTo>
                <a:lnTo>
                  <a:pt x="545" y="58"/>
                </a:lnTo>
                <a:lnTo>
                  <a:pt x="545" y="58"/>
                </a:lnTo>
                <a:lnTo>
                  <a:pt x="545" y="58"/>
                </a:lnTo>
                <a:lnTo>
                  <a:pt x="545" y="58"/>
                </a:lnTo>
                <a:lnTo>
                  <a:pt x="545" y="58"/>
                </a:lnTo>
                <a:lnTo>
                  <a:pt x="545" y="58"/>
                </a:lnTo>
                <a:lnTo>
                  <a:pt x="545" y="58"/>
                </a:lnTo>
                <a:lnTo>
                  <a:pt x="545" y="58"/>
                </a:lnTo>
                <a:lnTo>
                  <a:pt x="545" y="58"/>
                </a:lnTo>
                <a:lnTo>
                  <a:pt x="545" y="58"/>
                </a:lnTo>
                <a:close/>
              </a:path>
            </a:pathLst>
          </a:custGeom>
          <a:solidFill>
            <a:srgbClr val="015873">
              <a:alpha val="74902"/>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61">
            <a:extLst>
              <a:ext uri="{FF2B5EF4-FFF2-40B4-BE49-F238E27FC236}">
                <a16:creationId xmlns:a16="http://schemas.microsoft.com/office/drawing/2014/main" id="{576E1ADB-5CFD-2B8B-C453-51B2945AACD8}"/>
              </a:ext>
            </a:extLst>
          </p:cNvPr>
          <p:cNvSpPr>
            <a:spLocks/>
          </p:cNvSpPr>
          <p:nvPr/>
        </p:nvSpPr>
        <p:spPr bwMode="auto">
          <a:xfrm>
            <a:off x="4486134" y="2285980"/>
            <a:ext cx="617012" cy="324770"/>
          </a:xfrm>
          <a:custGeom>
            <a:avLst/>
            <a:gdLst>
              <a:gd name="T0" fmla="*/ 22 w 481"/>
              <a:gd name="T1" fmla="*/ 130 h 267"/>
              <a:gd name="T2" fmla="*/ 81 w 481"/>
              <a:gd name="T3" fmla="*/ 146 h 267"/>
              <a:gd name="T4" fmla="*/ 112 w 481"/>
              <a:gd name="T5" fmla="*/ 164 h 267"/>
              <a:gd name="T6" fmla="*/ 131 w 481"/>
              <a:gd name="T7" fmla="*/ 176 h 267"/>
              <a:gd name="T8" fmla="*/ 154 w 481"/>
              <a:gd name="T9" fmla="*/ 188 h 267"/>
              <a:gd name="T10" fmla="*/ 179 w 481"/>
              <a:gd name="T11" fmla="*/ 219 h 267"/>
              <a:gd name="T12" fmla="*/ 184 w 481"/>
              <a:gd name="T13" fmla="*/ 249 h 267"/>
              <a:gd name="T14" fmla="*/ 196 w 481"/>
              <a:gd name="T15" fmla="*/ 255 h 267"/>
              <a:gd name="T16" fmla="*/ 204 w 481"/>
              <a:gd name="T17" fmla="*/ 249 h 267"/>
              <a:gd name="T18" fmla="*/ 226 w 481"/>
              <a:gd name="T19" fmla="*/ 194 h 267"/>
              <a:gd name="T20" fmla="*/ 249 w 481"/>
              <a:gd name="T21" fmla="*/ 161 h 267"/>
              <a:gd name="T22" fmla="*/ 266 w 481"/>
              <a:gd name="T23" fmla="*/ 161 h 267"/>
              <a:gd name="T24" fmla="*/ 271 w 481"/>
              <a:gd name="T25" fmla="*/ 173 h 267"/>
              <a:gd name="T26" fmla="*/ 288 w 481"/>
              <a:gd name="T27" fmla="*/ 161 h 267"/>
              <a:gd name="T28" fmla="*/ 302 w 481"/>
              <a:gd name="T29" fmla="*/ 149 h 267"/>
              <a:gd name="T30" fmla="*/ 319 w 481"/>
              <a:gd name="T31" fmla="*/ 140 h 267"/>
              <a:gd name="T32" fmla="*/ 341 w 481"/>
              <a:gd name="T33" fmla="*/ 130 h 267"/>
              <a:gd name="T34" fmla="*/ 372 w 481"/>
              <a:gd name="T35" fmla="*/ 127 h 267"/>
              <a:gd name="T36" fmla="*/ 400 w 481"/>
              <a:gd name="T37" fmla="*/ 130 h 267"/>
              <a:gd name="T38" fmla="*/ 442 w 481"/>
              <a:gd name="T39" fmla="*/ 127 h 267"/>
              <a:gd name="T40" fmla="*/ 481 w 481"/>
              <a:gd name="T41" fmla="*/ 127 h 267"/>
              <a:gd name="T42" fmla="*/ 467 w 481"/>
              <a:gd name="T43" fmla="*/ 118 h 267"/>
              <a:gd name="T44" fmla="*/ 439 w 481"/>
              <a:gd name="T45" fmla="*/ 106 h 267"/>
              <a:gd name="T46" fmla="*/ 414 w 481"/>
              <a:gd name="T47" fmla="*/ 100 h 267"/>
              <a:gd name="T48" fmla="*/ 392 w 481"/>
              <a:gd name="T49" fmla="*/ 94 h 267"/>
              <a:gd name="T50" fmla="*/ 383 w 481"/>
              <a:gd name="T51" fmla="*/ 64 h 267"/>
              <a:gd name="T52" fmla="*/ 380 w 481"/>
              <a:gd name="T53" fmla="*/ 45 h 267"/>
              <a:gd name="T54" fmla="*/ 366 w 481"/>
              <a:gd name="T55" fmla="*/ 55 h 267"/>
              <a:gd name="T56" fmla="*/ 319 w 481"/>
              <a:gd name="T57" fmla="*/ 67 h 267"/>
              <a:gd name="T58" fmla="*/ 274 w 481"/>
              <a:gd name="T59" fmla="*/ 88 h 267"/>
              <a:gd name="T60" fmla="*/ 266 w 481"/>
              <a:gd name="T61" fmla="*/ 97 h 267"/>
              <a:gd name="T62" fmla="*/ 240 w 481"/>
              <a:gd name="T63" fmla="*/ 109 h 267"/>
              <a:gd name="T64" fmla="*/ 210 w 481"/>
              <a:gd name="T65" fmla="*/ 103 h 267"/>
              <a:gd name="T66" fmla="*/ 182 w 481"/>
              <a:gd name="T67" fmla="*/ 70 h 267"/>
              <a:gd name="T68" fmla="*/ 170 w 481"/>
              <a:gd name="T69" fmla="*/ 67 h 267"/>
              <a:gd name="T70" fmla="*/ 140 w 481"/>
              <a:gd name="T71" fmla="*/ 51 h 267"/>
              <a:gd name="T72" fmla="*/ 140 w 481"/>
              <a:gd name="T73" fmla="*/ 33 h 267"/>
              <a:gd name="T74" fmla="*/ 142 w 481"/>
              <a:gd name="T75" fmla="*/ 18 h 267"/>
              <a:gd name="T76" fmla="*/ 162 w 481"/>
              <a:gd name="T77" fmla="*/ 3 h 267"/>
              <a:gd name="T78" fmla="*/ 154 w 481"/>
              <a:gd name="T79" fmla="*/ 0 h 267"/>
              <a:gd name="T80" fmla="*/ 137 w 481"/>
              <a:gd name="T81" fmla="*/ 9 h 267"/>
              <a:gd name="T82" fmla="*/ 115 w 481"/>
              <a:gd name="T83" fmla="*/ 36 h 267"/>
              <a:gd name="T84" fmla="*/ 98 w 481"/>
              <a:gd name="T85" fmla="*/ 55 h 267"/>
              <a:gd name="T86" fmla="*/ 67 w 481"/>
              <a:gd name="T87" fmla="*/ 70 h 267"/>
              <a:gd name="T88" fmla="*/ 42 w 481"/>
              <a:gd name="T89" fmla="*/ 85 h 267"/>
              <a:gd name="T90" fmla="*/ 3 w 481"/>
              <a:gd name="T91" fmla="*/ 97 h 267"/>
              <a:gd name="T92" fmla="*/ 0 w 481"/>
              <a:gd name="T93" fmla="*/ 97 h 267"/>
              <a:gd name="T94" fmla="*/ 3 w 481"/>
              <a:gd name="T95" fmla="*/ 100 h 267"/>
              <a:gd name="T96" fmla="*/ 17 w 481"/>
              <a:gd name="T97" fmla="*/ 12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1" h="267">
                <a:moveTo>
                  <a:pt x="17" y="124"/>
                </a:moveTo>
                <a:lnTo>
                  <a:pt x="17" y="124"/>
                </a:lnTo>
                <a:lnTo>
                  <a:pt x="22" y="130"/>
                </a:lnTo>
                <a:lnTo>
                  <a:pt x="22" y="130"/>
                </a:lnTo>
                <a:lnTo>
                  <a:pt x="36" y="140"/>
                </a:lnTo>
                <a:lnTo>
                  <a:pt x="50" y="143"/>
                </a:lnTo>
                <a:lnTo>
                  <a:pt x="50" y="143"/>
                </a:lnTo>
                <a:lnTo>
                  <a:pt x="81" y="146"/>
                </a:lnTo>
                <a:lnTo>
                  <a:pt x="92" y="149"/>
                </a:lnTo>
                <a:lnTo>
                  <a:pt x="98" y="155"/>
                </a:lnTo>
                <a:lnTo>
                  <a:pt x="98" y="155"/>
                </a:lnTo>
                <a:lnTo>
                  <a:pt x="112" y="164"/>
                </a:lnTo>
                <a:lnTo>
                  <a:pt x="112" y="164"/>
                </a:lnTo>
                <a:lnTo>
                  <a:pt x="126" y="173"/>
                </a:lnTo>
                <a:lnTo>
                  <a:pt x="126" y="173"/>
                </a:lnTo>
                <a:lnTo>
                  <a:pt x="131" y="176"/>
                </a:lnTo>
                <a:lnTo>
                  <a:pt x="131" y="176"/>
                </a:lnTo>
                <a:lnTo>
                  <a:pt x="142" y="179"/>
                </a:lnTo>
                <a:lnTo>
                  <a:pt x="154" y="188"/>
                </a:lnTo>
                <a:lnTo>
                  <a:pt x="154" y="188"/>
                </a:lnTo>
                <a:lnTo>
                  <a:pt x="162" y="194"/>
                </a:lnTo>
                <a:lnTo>
                  <a:pt x="162" y="194"/>
                </a:lnTo>
                <a:lnTo>
                  <a:pt x="173" y="203"/>
                </a:lnTo>
                <a:lnTo>
                  <a:pt x="179" y="219"/>
                </a:lnTo>
                <a:lnTo>
                  <a:pt x="179" y="219"/>
                </a:lnTo>
                <a:lnTo>
                  <a:pt x="184" y="234"/>
                </a:lnTo>
                <a:lnTo>
                  <a:pt x="184" y="249"/>
                </a:lnTo>
                <a:lnTo>
                  <a:pt x="184" y="249"/>
                </a:lnTo>
                <a:lnTo>
                  <a:pt x="184" y="258"/>
                </a:lnTo>
                <a:lnTo>
                  <a:pt x="184" y="267"/>
                </a:lnTo>
                <a:lnTo>
                  <a:pt x="184" y="267"/>
                </a:lnTo>
                <a:lnTo>
                  <a:pt x="196" y="255"/>
                </a:lnTo>
                <a:lnTo>
                  <a:pt x="196" y="255"/>
                </a:lnTo>
                <a:lnTo>
                  <a:pt x="201" y="249"/>
                </a:lnTo>
                <a:lnTo>
                  <a:pt x="201" y="249"/>
                </a:lnTo>
                <a:lnTo>
                  <a:pt x="204" y="249"/>
                </a:lnTo>
                <a:lnTo>
                  <a:pt x="204" y="249"/>
                </a:lnTo>
                <a:lnTo>
                  <a:pt x="215" y="225"/>
                </a:lnTo>
                <a:lnTo>
                  <a:pt x="226" y="194"/>
                </a:lnTo>
                <a:lnTo>
                  <a:pt x="226" y="194"/>
                </a:lnTo>
                <a:lnTo>
                  <a:pt x="235" y="173"/>
                </a:lnTo>
                <a:lnTo>
                  <a:pt x="235" y="173"/>
                </a:lnTo>
                <a:lnTo>
                  <a:pt x="240" y="167"/>
                </a:lnTo>
                <a:lnTo>
                  <a:pt x="249" y="161"/>
                </a:lnTo>
                <a:lnTo>
                  <a:pt x="260" y="158"/>
                </a:lnTo>
                <a:lnTo>
                  <a:pt x="260" y="158"/>
                </a:lnTo>
                <a:lnTo>
                  <a:pt x="266" y="161"/>
                </a:lnTo>
                <a:lnTo>
                  <a:pt x="266" y="161"/>
                </a:lnTo>
                <a:lnTo>
                  <a:pt x="266" y="164"/>
                </a:lnTo>
                <a:lnTo>
                  <a:pt x="266" y="176"/>
                </a:lnTo>
                <a:lnTo>
                  <a:pt x="266" y="176"/>
                </a:lnTo>
                <a:lnTo>
                  <a:pt x="271" y="173"/>
                </a:lnTo>
                <a:lnTo>
                  <a:pt x="274" y="173"/>
                </a:lnTo>
                <a:lnTo>
                  <a:pt x="274" y="173"/>
                </a:lnTo>
                <a:lnTo>
                  <a:pt x="280" y="167"/>
                </a:lnTo>
                <a:lnTo>
                  <a:pt x="288" y="161"/>
                </a:lnTo>
                <a:lnTo>
                  <a:pt x="288" y="161"/>
                </a:lnTo>
                <a:lnTo>
                  <a:pt x="296" y="152"/>
                </a:lnTo>
                <a:lnTo>
                  <a:pt x="296" y="152"/>
                </a:lnTo>
                <a:lnTo>
                  <a:pt x="302" y="149"/>
                </a:lnTo>
                <a:lnTo>
                  <a:pt x="310" y="146"/>
                </a:lnTo>
                <a:lnTo>
                  <a:pt x="310" y="146"/>
                </a:lnTo>
                <a:lnTo>
                  <a:pt x="319" y="140"/>
                </a:lnTo>
                <a:lnTo>
                  <a:pt x="319" y="140"/>
                </a:lnTo>
                <a:lnTo>
                  <a:pt x="322" y="137"/>
                </a:lnTo>
                <a:lnTo>
                  <a:pt x="327" y="134"/>
                </a:lnTo>
                <a:lnTo>
                  <a:pt x="341" y="130"/>
                </a:lnTo>
                <a:lnTo>
                  <a:pt x="341" y="130"/>
                </a:lnTo>
                <a:lnTo>
                  <a:pt x="350" y="127"/>
                </a:lnTo>
                <a:lnTo>
                  <a:pt x="350" y="127"/>
                </a:lnTo>
                <a:lnTo>
                  <a:pt x="358" y="127"/>
                </a:lnTo>
                <a:lnTo>
                  <a:pt x="372" y="127"/>
                </a:lnTo>
                <a:lnTo>
                  <a:pt x="372" y="127"/>
                </a:lnTo>
                <a:lnTo>
                  <a:pt x="386" y="130"/>
                </a:lnTo>
                <a:lnTo>
                  <a:pt x="400" y="130"/>
                </a:lnTo>
                <a:lnTo>
                  <a:pt x="400" y="130"/>
                </a:lnTo>
                <a:lnTo>
                  <a:pt x="406" y="127"/>
                </a:lnTo>
                <a:lnTo>
                  <a:pt x="414" y="124"/>
                </a:lnTo>
                <a:lnTo>
                  <a:pt x="442" y="127"/>
                </a:lnTo>
                <a:lnTo>
                  <a:pt x="442" y="127"/>
                </a:lnTo>
                <a:lnTo>
                  <a:pt x="467" y="130"/>
                </a:lnTo>
                <a:lnTo>
                  <a:pt x="467" y="130"/>
                </a:lnTo>
                <a:lnTo>
                  <a:pt x="478" y="130"/>
                </a:lnTo>
                <a:lnTo>
                  <a:pt x="481" y="127"/>
                </a:lnTo>
                <a:lnTo>
                  <a:pt x="481" y="127"/>
                </a:lnTo>
                <a:lnTo>
                  <a:pt x="478" y="121"/>
                </a:lnTo>
                <a:lnTo>
                  <a:pt x="478" y="121"/>
                </a:lnTo>
                <a:lnTo>
                  <a:pt x="467" y="118"/>
                </a:lnTo>
                <a:lnTo>
                  <a:pt x="467" y="118"/>
                </a:lnTo>
                <a:lnTo>
                  <a:pt x="453" y="115"/>
                </a:lnTo>
                <a:lnTo>
                  <a:pt x="439" y="106"/>
                </a:lnTo>
                <a:lnTo>
                  <a:pt x="439" y="106"/>
                </a:lnTo>
                <a:lnTo>
                  <a:pt x="436" y="106"/>
                </a:lnTo>
                <a:lnTo>
                  <a:pt x="436" y="106"/>
                </a:lnTo>
                <a:lnTo>
                  <a:pt x="431" y="100"/>
                </a:lnTo>
                <a:lnTo>
                  <a:pt x="414" y="100"/>
                </a:lnTo>
                <a:lnTo>
                  <a:pt x="406" y="97"/>
                </a:lnTo>
                <a:lnTo>
                  <a:pt x="406" y="97"/>
                </a:lnTo>
                <a:lnTo>
                  <a:pt x="400" y="97"/>
                </a:lnTo>
                <a:lnTo>
                  <a:pt x="392" y="94"/>
                </a:lnTo>
                <a:lnTo>
                  <a:pt x="386" y="85"/>
                </a:lnTo>
                <a:lnTo>
                  <a:pt x="383" y="76"/>
                </a:lnTo>
                <a:lnTo>
                  <a:pt x="383" y="64"/>
                </a:lnTo>
                <a:lnTo>
                  <a:pt x="383" y="64"/>
                </a:lnTo>
                <a:lnTo>
                  <a:pt x="383" y="55"/>
                </a:lnTo>
                <a:lnTo>
                  <a:pt x="380" y="45"/>
                </a:lnTo>
                <a:lnTo>
                  <a:pt x="380" y="45"/>
                </a:lnTo>
                <a:lnTo>
                  <a:pt x="380" y="45"/>
                </a:lnTo>
                <a:lnTo>
                  <a:pt x="380" y="45"/>
                </a:lnTo>
                <a:lnTo>
                  <a:pt x="375" y="48"/>
                </a:lnTo>
                <a:lnTo>
                  <a:pt x="375" y="48"/>
                </a:lnTo>
                <a:lnTo>
                  <a:pt x="366" y="55"/>
                </a:lnTo>
                <a:lnTo>
                  <a:pt x="355" y="61"/>
                </a:lnTo>
                <a:lnTo>
                  <a:pt x="338" y="64"/>
                </a:lnTo>
                <a:lnTo>
                  <a:pt x="319" y="67"/>
                </a:lnTo>
                <a:lnTo>
                  <a:pt x="319" y="67"/>
                </a:lnTo>
                <a:lnTo>
                  <a:pt x="299" y="67"/>
                </a:lnTo>
                <a:lnTo>
                  <a:pt x="288" y="73"/>
                </a:lnTo>
                <a:lnTo>
                  <a:pt x="280" y="79"/>
                </a:lnTo>
                <a:lnTo>
                  <a:pt x="274" y="88"/>
                </a:lnTo>
                <a:lnTo>
                  <a:pt x="274" y="88"/>
                </a:lnTo>
                <a:lnTo>
                  <a:pt x="271" y="94"/>
                </a:lnTo>
                <a:lnTo>
                  <a:pt x="266" y="97"/>
                </a:lnTo>
                <a:lnTo>
                  <a:pt x="266" y="97"/>
                </a:lnTo>
                <a:lnTo>
                  <a:pt x="257" y="100"/>
                </a:lnTo>
                <a:lnTo>
                  <a:pt x="257" y="100"/>
                </a:lnTo>
                <a:lnTo>
                  <a:pt x="246" y="106"/>
                </a:lnTo>
                <a:lnTo>
                  <a:pt x="240" y="109"/>
                </a:lnTo>
                <a:lnTo>
                  <a:pt x="229" y="109"/>
                </a:lnTo>
                <a:lnTo>
                  <a:pt x="229" y="109"/>
                </a:lnTo>
                <a:lnTo>
                  <a:pt x="218" y="109"/>
                </a:lnTo>
                <a:lnTo>
                  <a:pt x="210" y="103"/>
                </a:lnTo>
                <a:lnTo>
                  <a:pt x="198" y="94"/>
                </a:lnTo>
                <a:lnTo>
                  <a:pt x="190" y="79"/>
                </a:lnTo>
                <a:lnTo>
                  <a:pt x="190" y="79"/>
                </a:lnTo>
                <a:lnTo>
                  <a:pt x="182" y="70"/>
                </a:lnTo>
                <a:lnTo>
                  <a:pt x="173" y="67"/>
                </a:lnTo>
                <a:lnTo>
                  <a:pt x="173" y="67"/>
                </a:lnTo>
                <a:lnTo>
                  <a:pt x="170" y="67"/>
                </a:lnTo>
                <a:lnTo>
                  <a:pt x="170" y="67"/>
                </a:lnTo>
                <a:lnTo>
                  <a:pt x="154" y="61"/>
                </a:lnTo>
                <a:lnTo>
                  <a:pt x="145" y="58"/>
                </a:lnTo>
                <a:lnTo>
                  <a:pt x="140" y="51"/>
                </a:lnTo>
                <a:lnTo>
                  <a:pt x="140" y="51"/>
                </a:lnTo>
                <a:lnTo>
                  <a:pt x="140" y="48"/>
                </a:lnTo>
                <a:lnTo>
                  <a:pt x="140" y="42"/>
                </a:lnTo>
                <a:lnTo>
                  <a:pt x="140" y="42"/>
                </a:lnTo>
                <a:lnTo>
                  <a:pt x="140" y="33"/>
                </a:lnTo>
                <a:lnTo>
                  <a:pt x="140" y="33"/>
                </a:lnTo>
                <a:lnTo>
                  <a:pt x="140" y="27"/>
                </a:lnTo>
                <a:lnTo>
                  <a:pt x="140" y="27"/>
                </a:lnTo>
                <a:lnTo>
                  <a:pt x="142" y="18"/>
                </a:lnTo>
                <a:lnTo>
                  <a:pt x="142" y="18"/>
                </a:lnTo>
                <a:lnTo>
                  <a:pt x="148" y="9"/>
                </a:lnTo>
                <a:lnTo>
                  <a:pt x="162" y="3"/>
                </a:lnTo>
                <a:lnTo>
                  <a:pt x="162" y="3"/>
                </a:lnTo>
                <a:lnTo>
                  <a:pt x="162" y="0"/>
                </a:lnTo>
                <a:lnTo>
                  <a:pt x="162" y="0"/>
                </a:lnTo>
                <a:lnTo>
                  <a:pt x="154" y="0"/>
                </a:lnTo>
                <a:lnTo>
                  <a:pt x="154" y="0"/>
                </a:lnTo>
                <a:lnTo>
                  <a:pt x="154" y="0"/>
                </a:lnTo>
                <a:lnTo>
                  <a:pt x="154" y="0"/>
                </a:lnTo>
                <a:lnTo>
                  <a:pt x="145" y="3"/>
                </a:lnTo>
                <a:lnTo>
                  <a:pt x="137" y="9"/>
                </a:lnTo>
                <a:lnTo>
                  <a:pt x="120" y="27"/>
                </a:lnTo>
                <a:lnTo>
                  <a:pt x="120" y="27"/>
                </a:lnTo>
                <a:lnTo>
                  <a:pt x="115" y="36"/>
                </a:lnTo>
                <a:lnTo>
                  <a:pt x="115" y="36"/>
                </a:lnTo>
                <a:lnTo>
                  <a:pt x="106" y="45"/>
                </a:lnTo>
                <a:lnTo>
                  <a:pt x="106" y="45"/>
                </a:lnTo>
                <a:lnTo>
                  <a:pt x="98" y="55"/>
                </a:lnTo>
                <a:lnTo>
                  <a:pt x="98" y="55"/>
                </a:lnTo>
                <a:lnTo>
                  <a:pt x="89" y="61"/>
                </a:lnTo>
                <a:lnTo>
                  <a:pt x="75" y="64"/>
                </a:lnTo>
                <a:lnTo>
                  <a:pt x="75" y="64"/>
                </a:lnTo>
                <a:lnTo>
                  <a:pt x="67" y="70"/>
                </a:lnTo>
                <a:lnTo>
                  <a:pt x="59" y="73"/>
                </a:lnTo>
                <a:lnTo>
                  <a:pt x="59" y="73"/>
                </a:lnTo>
                <a:lnTo>
                  <a:pt x="42" y="85"/>
                </a:lnTo>
                <a:lnTo>
                  <a:pt x="42" y="85"/>
                </a:lnTo>
                <a:lnTo>
                  <a:pt x="33" y="88"/>
                </a:lnTo>
                <a:lnTo>
                  <a:pt x="33" y="88"/>
                </a:lnTo>
                <a:lnTo>
                  <a:pt x="19" y="94"/>
                </a:lnTo>
                <a:lnTo>
                  <a:pt x="3" y="97"/>
                </a:lnTo>
                <a:lnTo>
                  <a:pt x="3" y="97"/>
                </a:lnTo>
                <a:lnTo>
                  <a:pt x="0" y="97"/>
                </a:lnTo>
                <a:lnTo>
                  <a:pt x="0" y="97"/>
                </a:lnTo>
                <a:lnTo>
                  <a:pt x="0" y="97"/>
                </a:lnTo>
                <a:lnTo>
                  <a:pt x="0" y="97"/>
                </a:lnTo>
                <a:lnTo>
                  <a:pt x="0" y="97"/>
                </a:lnTo>
                <a:lnTo>
                  <a:pt x="0" y="97"/>
                </a:lnTo>
                <a:lnTo>
                  <a:pt x="3" y="100"/>
                </a:lnTo>
                <a:lnTo>
                  <a:pt x="3" y="100"/>
                </a:lnTo>
                <a:lnTo>
                  <a:pt x="11" y="112"/>
                </a:lnTo>
                <a:lnTo>
                  <a:pt x="17" y="124"/>
                </a:lnTo>
                <a:lnTo>
                  <a:pt x="17" y="124"/>
                </a:lnTo>
                <a:close/>
              </a:path>
            </a:pathLst>
          </a:custGeom>
          <a:solidFill>
            <a:srgbClr val="015873">
              <a:alpha val="50196"/>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62">
            <a:extLst>
              <a:ext uri="{FF2B5EF4-FFF2-40B4-BE49-F238E27FC236}">
                <a16:creationId xmlns:a16="http://schemas.microsoft.com/office/drawing/2014/main" id="{DCF87F24-6995-9B71-7D84-2CC6C31C696A}"/>
              </a:ext>
            </a:extLst>
          </p:cNvPr>
          <p:cNvSpPr>
            <a:spLocks/>
          </p:cNvSpPr>
          <p:nvPr/>
        </p:nvSpPr>
        <p:spPr bwMode="auto">
          <a:xfrm>
            <a:off x="4262932" y="2371125"/>
            <a:ext cx="531066" cy="587504"/>
          </a:xfrm>
          <a:custGeom>
            <a:avLst/>
            <a:gdLst>
              <a:gd name="T0" fmla="*/ 137 w 414"/>
              <a:gd name="T1" fmla="*/ 462 h 483"/>
              <a:gd name="T2" fmla="*/ 151 w 414"/>
              <a:gd name="T3" fmla="*/ 474 h 483"/>
              <a:gd name="T4" fmla="*/ 154 w 414"/>
              <a:gd name="T5" fmla="*/ 480 h 483"/>
              <a:gd name="T6" fmla="*/ 157 w 414"/>
              <a:gd name="T7" fmla="*/ 483 h 483"/>
              <a:gd name="T8" fmla="*/ 367 w 414"/>
              <a:gd name="T9" fmla="*/ 471 h 483"/>
              <a:gd name="T10" fmla="*/ 364 w 414"/>
              <a:gd name="T11" fmla="*/ 416 h 483"/>
              <a:gd name="T12" fmla="*/ 364 w 414"/>
              <a:gd name="T13" fmla="*/ 379 h 483"/>
              <a:gd name="T14" fmla="*/ 381 w 414"/>
              <a:gd name="T15" fmla="*/ 307 h 483"/>
              <a:gd name="T16" fmla="*/ 384 w 414"/>
              <a:gd name="T17" fmla="*/ 294 h 483"/>
              <a:gd name="T18" fmla="*/ 400 w 414"/>
              <a:gd name="T19" fmla="*/ 215 h 483"/>
              <a:gd name="T20" fmla="*/ 412 w 414"/>
              <a:gd name="T21" fmla="*/ 182 h 483"/>
              <a:gd name="T22" fmla="*/ 406 w 414"/>
              <a:gd name="T23" fmla="*/ 185 h 483"/>
              <a:gd name="T24" fmla="*/ 400 w 414"/>
              <a:gd name="T25" fmla="*/ 197 h 483"/>
              <a:gd name="T26" fmla="*/ 353 w 414"/>
              <a:gd name="T27" fmla="*/ 246 h 483"/>
              <a:gd name="T28" fmla="*/ 339 w 414"/>
              <a:gd name="T29" fmla="*/ 246 h 483"/>
              <a:gd name="T30" fmla="*/ 342 w 414"/>
              <a:gd name="T31" fmla="*/ 234 h 483"/>
              <a:gd name="T32" fmla="*/ 353 w 414"/>
              <a:gd name="T33" fmla="*/ 209 h 483"/>
              <a:gd name="T34" fmla="*/ 347 w 414"/>
              <a:gd name="T35" fmla="*/ 179 h 483"/>
              <a:gd name="T36" fmla="*/ 344 w 414"/>
              <a:gd name="T37" fmla="*/ 152 h 483"/>
              <a:gd name="T38" fmla="*/ 325 w 414"/>
              <a:gd name="T39" fmla="*/ 133 h 483"/>
              <a:gd name="T40" fmla="*/ 305 w 414"/>
              <a:gd name="T41" fmla="*/ 118 h 483"/>
              <a:gd name="T42" fmla="*/ 294 w 414"/>
              <a:gd name="T43" fmla="*/ 112 h 483"/>
              <a:gd name="T44" fmla="*/ 263 w 414"/>
              <a:gd name="T45" fmla="*/ 91 h 483"/>
              <a:gd name="T46" fmla="*/ 224 w 414"/>
              <a:gd name="T47" fmla="*/ 85 h 483"/>
              <a:gd name="T48" fmla="*/ 188 w 414"/>
              <a:gd name="T49" fmla="*/ 70 h 483"/>
              <a:gd name="T50" fmla="*/ 177 w 414"/>
              <a:gd name="T51" fmla="*/ 48 h 483"/>
              <a:gd name="T52" fmla="*/ 163 w 414"/>
              <a:gd name="T53" fmla="*/ 27 h 483"/>
              <a:gd name="T54" fmla="*/ 143 w 414"/>
              <a:gd name="T55" fmla="*/ 33 h 483"/>
              <a:gd name="T56" fmla="*/ 129 w 414"/>
              <a:gd name="T57" fmla="*/ 27 h 483"/>
              <a:gd name="T58" fmla="*/ 132 w 414"/>
              <a:gd name="T59" fmla="*/ 0 h 483"/>
              <a:gd name="T60" fmla="*/ 118 w 414"/>
              <a:gd name="T61" fmla="*/ 6 h 483"/>
              <a:gd name="T62" fmla="*/ 93 w 414"/>
              <a:gd name="T63" fmla="*/ 21 h 483"/>
              <a:gd name="T64" fmla="*/ 59 w 414"/>
              <a:gd name="T65" fmla="*/ 18 h 483"/>
              <a:gd name="T66" fmla="*/ 48 w 414"/>
              <a:gd name="T67" fmla="*/ 48 h 483"/>
              <a:gd name="T68" fmla="*/ 42 w 414"/>
              <a:gd name="T69" fmla="*/ 82 h 483"/>
              <a:gd name="T70" fmla="*/ 37 w 414"/>
              <a:gd name="T71" fmla="*/ 118 h 483"/>
              <a:gd name="T72" fmla="*/ 23 w 414"/>
              <a:gd name="T73" fmla="*/ 133 h 483"/>
              <a:gd name="T74" fmla="*/ 11 w 414"/>
              <a:gd name="T75" fmla="*/ 139 h 483"/>
              <a:gd name="T76" fmla="*/ 3 w 414"/>
              <a:gd name="T77" fmla="*/ 152 h 483"/>
              <a:gd name="T78" fmla="*/ 3 w 414"/>
              <a:gd name="T79" fmla="*/ 155 h 483"/>
              <a:gd name="T80" fmla="*/ 6 w 414"/>
              <a:gd name="T81" fmla="*/ 215 h 483"/>
              <a:gd name="T82" fmla="*/ 6 w 414"/>
              <a:gd name="T83" fmla="*/ 234 h 483"/>
              <a:gd name="T84" fmla="*/ 20 w 414"/>
              <a:gd name="T85" fmla="*/ 258 h 483"/>
              <a:gd name="T86" fmla="*/ 31 w 414"/>
              <a:gd name="T87" fmla="*/ 267 h 483"/>
              <a:gd name="T88" fmla="*/ 39 w 414"/>
              <a:gd name="T89" fmla="*/ 285 h 483"/>
              <a:gd name="T90" fmla="*/ 62 w 414"/>
              <a:gd name="T91" fmla="*/ 297 h 483"/>
              <a:gd name="T92" fmla="*/ 73 w 414"/>
              <a:gd name="T93" fmla="*/ 307 h 483"/>
              <a:gd name="T94" fmla="*/ 98 w 414"/>
              <a:gd name="T95" fmla="*/ 328 h 483"/>
              <a:gd name="T96" fmla="*/ 115 w 414"/>
              <a:gd name="T97" fmla="*/ 349 h 483"/>
              <a:gd name="T98" fmla="*/ 135 w 414"/>
              <a:gd name="T99" fmla="*/ 42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4" h="483">
                <a:moveTo>
                  <a:pt x="137" y="428"/>
                </a:moveTo>
                <a:lnTo>
                  <a:pt x="137" y="452"/>
                </a:lnTo>
                <a:lnTo>
                  <a:pt x="137" y="452"/>
                </a:lnTo>
                <a:lnTo>
                  <a:pt x="137" y="462"/>
                </a:lnTo>
                <a:lnTo>
                  <a:pt x="143" y="468"/>
                </a:lnTo>
                <a:lnTo>
                  <a:pt x="143" y="468"/>
                </a:lnTo>
                <a:lnTo>
                  <a:pt x="143" y="468"/>
                </a:lnTo>
                <a:lnTo>
                  <a:pt x="151" y="474"/>
                </a:lnTo>
                <a:lnTo>
                  <a:pt x="151" y="474"/>
                </a:lnTo>
                <a:lnTo>
                  <a:pt x="154" y="477"/>
                </a:lnTo>
                <a:lnTo>
                  <a:pt x="154" y="477"/>
                </a:lnTo>
                <a:lnTo>
                  <a:pt x="154" y="480"/>
                </a:lnTo>
                <a:lnTo>
                  <a:pt x="154" y="480"/>
                </a:lnTo>
                <a:lnTo>
                  <a:pt x="157" y="483"/>
                </a:lnTo>
                <a:lnTo>
                  <a:pt x="157" y="483"/>
                </a:lnTo>
                <a:lnTo>
                  <a:pt x="157" y="483"/>
                </a:lnTo>
                <a:lnTo>
                  <a:pt x="367" y="483"/>
                </a:lnTo>
                <a:lnTo>
                  <a:pt x="367" y="483"/>
                </a:lnTo>
                <a:lnTo>
                  <a:pt x="367" y="471"/>
                </a:lnTo>
                <a:lnTo>
                  <a:pt x="367" y="471"/>
                </a:lnTo>
                <a:lnTo>
                  <a:pt x="367" y="458"/>
                </a:lnTo>
                <a:lnTo>
                  <a:pt x="367" y="458"/>
                </a:lnTo>
                <a:lnTo>
                  <a:pt x="370" y="437"/>
                </a:lnTo>
                <a:lnTo>
                  <a:pt x="364" y="416"/>
                </a:lnTo>
                <a:lnTo>
                  <a:pt x="364" y="416"/>
                </a:lnTo>
                <a:lnTo>
                  <a:pt x="364" y="404"/>
                </a:lnTo>
                <a:lnTo>
                  <a:pt x="364" y="404"/>
                </a:lnTo>
                <a:lnTo>
                  <a:pt x="364" y="379"/>
                </a:lnTo>
                <a:lnTo>
                  <a:pt x="367" y="355"/>
                </a:lnTo>
                <a:lnTo>
                  <a:pt x="372" y="322"/>
                </a:lnTo>
                <a:lnTo>
                  <a:pt x="372" y="322"/>
                </a:lnTo>
                <a:lnTo>
                  <a:pt x="381" y="307"/>
                </a:lnTo>
                <a:lnTo>
                  <a:pt x="381" y="307"/>
                </a:lnTo>
                <a:lnTo>
                  <a:pt x="384" y="300"/>
                </a:lnTo>
                <a:lnTo>
                  <a:pt x="384" y="294"/>
                </a:lnTo>
                <a:lnTo>
                  <a:pt x="384" y="294"/>
                </a:lnTo>
                <a:lnTo>
                  <a:pt x="389" y="267"/>
                </a:lnTo>
                <a:lnTo>
                  <a:pt x="392" y="243"/>
                </a:lnTo>
                <a:lnTo>
                  <a:pt x="392" y="243"/>
                </a:lnTo>
                <a:lnTo>
                  <a:pt x="400" y="215"/>
                </a:lnTo>
                <a:lnTo>
                  <a:pt x="412" y="182"/>
                </a:lnTo>
                <a:lnTo>
                  <a:pt x="412" y="182"/>
                </a:lnTo>
                <a:lnTo>
                  <a:pt x="412" y="182"/>
                </a:lnTo>
                <a:lnTo>
                  <a:pt x="412" y="182"/>
                </a:lnTo>
                <a:lnTo>
                  <a:pt x="414" y="176"/>
                </a:lnTo>
                <a:lnTo>
                  <a:pt x="414" y="176"/>
                </a:lnTo>
                <a:lnTo>
                  <a:pt x="406" y="185"/>
                </a:lnTo>
                <a:lnTo>
                  <a:pt x="406" y="185"/>
                </a:lnTo>
                <a:lnTo>
                  <a:pt x="406" y="188"/>
                </a:lnTo>
                <a:lnTo>
                  <a:pt x="406" y="188"/>
                </a:lnTo>
                <a:lnTo>
                  <a:pt x="400" y="197"/>
                </a:lnTo>
                <a:lnTo>
                  <a:pt x="400" y="197"/>
                </a:lnTo>
                <a:lnTo>
                  <a:pt x="392" y="212"/>
                </a:lnTo>
                <a:lnTo>
                  <a:pt x="392" y="212"/>
                </a:lnTo>
                <a:lnTo>
                  <a:pt x="375" y="231"/>
                </a:lnTo>
                <a:lnTo>
                  <a:pt x="353" y="246"/>
                </a:lnTo>
                <a:lnTo>
                  <a:pt x="353" y="246"/>
                </a:lnTo>
                <a:lnTo>
                  <a:pt x="347" y="249"/>
                </a:lnTo>
                <a:lnTo>
                  <a:pt x="342" y="249"/>
                </a:lnTo>
                <a:lnTo>
                  <a:pt x="339" y="246"/>
                </a:lnTo>
                <a:lnTo>
                  <a:pt x="339" y="246"/>
                </a:lnTo>
                <a:lnTo>
                  <a:pt x="339" y="243"/>
                </a:lnTo>
                <a:lnTo>
                  <a:pt x="339" y="240"/>
                </a:lnTo>
                <a:lnTo>
                  <a:pt x="342" y="234"/>
                </a:lnTo>
                <a:lnTo>
                  <a:pt x="342" y="234"/>
                </a:lnTo>
                <a:lnTo>
                  <a:pt x="350" y="218"/>
                </a:lnTo>
                <a:lnTo>
                  <a:pt x="350" y="218"/>
                </a:lnTo>
                <a:lnTo>
                  <a:pt x="353" y="209"/>
                </a:lnTo>
                <a:lnTo>
                  <a:pt x="353" y="209"/>
                </a:lnTo>
                <a:lnTo>
                  <a:pt x="350" y="200"/>
                </a:lnTo>
                <a:lnTo>
                  <a:pt x="347" y="194"/>
                </a:lnTo>
                <a:lnTo>
                  <a:pt x="347" y="179"/>
                </a:lnTo>
                <a:lnTo>
                  <a:pt x="347" y="179"/>
                </a:lnTo>
                <a:lnTo>
                  <a:pt x="347" y="167"/>
                </a:lnTo>
                <a:lnTo>
                  <a:pt x="344" y="152"/>
                </a:lnTo>
                <a:lnTo>
                  <a:pt x="344" y="152"/>
                </a:lnTo>
                <a:lnTo>
                  <a:pt x="339" y="139"/>
                </a:lnTo>
                <a:lnTo>
                  <a:pt x="330" y="136"/>
                </a:lnTo>
                <a:lnTo>
                  <a:pt x="330" y="136"/>
                </a:lnTo>
                <a:lnTo>
                  <a:pt x="325" y="133"/>
                </a:lnTo>
                <a:lnTo>
                  <a:pt x="319" y="127"/>
                </a:lnTo>
                <a:lnTo>
                  <a:pt x="319" y="127"/>
                </a:lnTo>
                <a:lnTo>
                  <a:pt x="311" y="118"/>
                </a:lnTo>
                <a:lnTo>
                  <a:pt x="305" y="118"/>
                </a:lnTo>
                <a:lnTo>
                  <a:pt x="305" y="118"/>
                </a:lnTo>
                <a:lnTo>
                  <a:pt x="300" y="115"/>
                </a:lnTo>
                <a:lnTo>
                  <a:pt x="294" y="112"/>
                </a:lnTo>
                <a:lnTo>
                  <a:pt x="294" y="112"/>
                </a:lnTo>
                <a:lnTo>
                  <a:pt x="280" y="103"/>
                </a:lnTo>
                <a:lnTo>
                  <a:pt x="280" y="103"/>
                </a:lnTo>
                <a:lnTo>
                  <a:pt x="263" y="91"/>
                </a:lnTo>
                <a:lnTo>
                  <a:pt x="263" y="91"/>
                </a:lnTo>
                <a:lnTo>
                  <a:pt x="258" y="88"/>
                </a:lnTo>
                <a:lnTo>
                  <a:pt x="247" y="88"/>
                </a:lnTo>
                <a:lnTo>
                  <a:pt x="224" y="85"/>
                </a:lnTo>
                <a:lnTo>
                  <a:pt x="224" y="85"/>
                </a:lnTo>
                <a:lnTo>
                  <a:pt x="216" y="85"/>
                </a:lnTo>
                <a:lnTo>
                  <a:pt x="205" y="82"/>
                </a:lnTo>
                <a:lnTo>
                  <a:pt x="196" y="76"/>
                </a:lnTo>
                <a:lnTo>
                  <a:pt x="188" y="70"/>
                </a:lnTo>
                <a:lnTo>
                  <a:pt x="188" y="70"/>
                </a:lnTo>
                <a:lnTo>
                  <a:pt x="182" y="60"/>
                </a:lnTo>
                <a:lnTo>
                  <a:pt x="182" y="60"/>
                </a:lnTo>
                <a:lnTo>
                  <a:pt x="177" y="48"/>
                </a:lnTo>
                <a:lnTo>
                  <a:pt x="168" y="39"/>
                </a:lnTo>
                <a:lnTo>
                  <a:pt x="168" y="39"/>
                </a:lnTo>
                <a:lnTo>
                  <a:pt x="165" y="33"/>
                </a:lnTo>
                <a:lnTo>
                  <a:pt x="163" y="27"/>
                </a:lnTo>
                <a:lnTo>
                  <a:pt x="163" y="27"/>
                </a:lnTo>
                <a:lnTo>
                  <a:pt x="157" y="30"/>
                </a:lnTo>
                <a:lnTo>
                  <a:pt x="157" y="30"/>
                </a:lnTo>
                <a:lnTo>
                  <a:pt x="143" y="33"/>
                </a:lnTo>
                <a:lnTo>
                  <a:pt x="137" y="33"/>
                </a:lnTo>
                <a:lnTo>
                  <a:pt x="132" y="30"/>
                </a:lnTo>
                <a:lnTo>
                  <a:pt x="132" y="30"/>
                </a:lnTo>
                <a:lnTo>
                  <a:pt x="129" y="27"/>
                </a:lnTo>
                <a:lnTo>
                  <a:pt x="129" y="21"/>
                </a:lnTo>
                <a:lnTo>
                  <a:pt x="129" y="21"/>
                </a:lnTo>
                <a:lnTo>
                  <a:pt x="129" y="9"/>
                </a:lnTo>
                <a:lnTo>
                  <a:pt x="132" y="0"/>
                </a:lnTo>
                <a:lnTo>
                  <a:pt x="132" y="0"/>
                </a:lnTo>
                <a:lnTo>
                  <a:pt x="132" y="0"/>
                </a:lnTo>
                <a:lnTo>
                  <a:pt x="132" y="0"/>
                </a:lnTo>
                <a:lnTo>
                  <a:pt x="118" y="6"/>
                </a:lnTo>
                <a:lnTo>
                  <a:pt x="101" y="15"/>
                </a:lnTo>
                <a:lnTo>
                  <a:pt x="101" y="15"/>
                </a:lnTo>
                <a:lnTo>
                  <a:pt x="93" y="21"/>
                </a:lnTo>
                <a:lnTo>
                  <a:pt x="93" y="21"/>
                </a:lnTo>
                <a:lnTo>
                  <a:pt x="81" y="24"/>
                </a:lnTo>
                <a:lnTo>
                  <a:pt x="73" y="24"/>
                </a:lnTo>
                <a:lnTo>
                  <a:pt x="67" y="21"/>
                </a:lnTo>
                <a:lnTo>
                  <a:pt x="59" y="18"/>
                </a:lnTo>
                <a:lnTo>
                  <a:pt x="59" y="18"/>
                </a:lnTo>
                <a:lnTo>
                  <a:pt x="59" y="18"/>
                </a:lnTo>
                <a:lnTo>
                  <a:pt x="48" y="48"/>
                </a:lnTo>
                <a:lnTo>
                  <a:pt x="48" y="48"/>
                </a:lnTo>
                <a:lnTo>
                  <a:pt x="42" y="76"/>
                </a:lnTo>
                <a:lnTo>
                  <a:pt x="42" y="76"/>
                </a:lnTo>
                <a:lnTo>
                  <a:pt x="42" y="82"/>
                </a:lnTo>
                <a:lnTo>
                  <a:pt x="42" y="82"/>
                </a:lnTo>
                <a:lnTo>
                  <a:pt x="42" y="94"/>
                </a:lnTo>
                <a:lnTo>
                  <a:pt x="39" y="106"/>
                </a:lnTo>
                <a:lnTo>
                  <a:pt x="39" y="106"/>
                </a:lnTo>
                <a:lnTo>
                  <a:pt x="37" y="118"/>
                </a:lnTo>
                <a:lnTo>
                  <a:pt x="37" y="118"/>
                </a:lnTo>
                <a:lnTo>
                  <a:pt x="37" y="124"/>
                </a:lnTo>
                <a:lnTo>
                  <a:pt x="31" y="127"/>
                </a:lnTo>
                <a:lnTo>
                  <a:pt x="23" y="133"/>
                </a:lnTo>
                <a:lnTo>
                  <a:pt x="23" y="133"/>
                </a:lnTo>
                <a:lnTo>
                  <a:pt x="17" y="136"/>
                </a:lnTo>
                <a:lnTo>
                  <a:pt x="11" y="139"/>
                </a:lnTo>
                <a:lnTo>
                  <a:pt x="11" y="139"/>
                </a:lnTo>
                <a:lnTo>
                  <a:pt x="6" y="142"/>
                </a:lnTo>
                <a:lnTo>
                  <a:pt x="6" y="142"/>
                </a:lnTo>
                <a:lnTo>
                  <a:pt x="3" y="152"/>
                </a:lnTo>
                <a:lnTo>
                  <a:pt x="3" y="152"/>
                </a:lnTo>
                <a:lnTo>
                  <a:pt x="0" y="152"/>
                </a:lnTo>
                <a:lnTo>
                  <a:pt x="0" y="152"/>
                </a:lnTo>
                <a:lnTo>
                  <a:pt x="3" y="155"/>
                </a:lnTo>
                <a:lnTo>
                  <a:pt x="3" y="155"/>
                </a:lnTo>
                <a:lnTo>
                  <a:pt x="3" y="167"/>
                </a:lnTo>
                <a:lnTo>
                  <a:pt x="6" y="188"/>
                </a:lnTo>
                <a:lnTo>
                  <a:pt x="6" y="188"/>
                </a:lnTo>
                <a:lnTo>
                  <a:pt x="6" y="215"/>
                </a:lnTo>
                <a:lnTo>
                  <a:pt x="6" y="215"/>
                </a:lnTo>
                <a:lnTo>
                  <a:pt x="6" y="228"/>
                </a:lnTo>
                <a:lnTo>
                  <a:pt x="6" y="228"/>
                </a:lnTo>
                <a:lnTo>
                  <a:pt x="6" y="234"/>
                </a:lnTo>
                <a:lnTo>
                  <a:pt x="6" y="234"/>
                </a:lnTo>
                <a:lnTo>
                  <a:pt x="11" y="243"/>
                </a:lnTo>
                <a:lnTo>
                  <a:pt x="11" y="243"/>
                </a:lnTo>
                <a:lnTo>
                  <a:pt x="20" y="258"/>
                </a:lnTo>
                <a:lnTo>
                  <a:pt x="20" y="258"/>
                </a:lnTo>
                <a:lnTo>
                  <a:pt x="28" y="261"/>
                </a:lnTo>
                <a:lnTo>
                  <a:pt x="31" y="267"/>
                </a:lnTo>
                <a:lnTo>
                  <a:pt x="31" y="267"/>
                </a:lnTo>
                <a:lnTo>
                  <a:pt x="34" y="270"/>
                </a:lnTo>
                <a:lnTo>
                  <a:pt x="34" y="270"/>
                </a:lnTo>
                <a:lnTo>
                  <a:pt x="37" y="276"/>
                </a:lnTo>
                <a:lnTo>
                  <a:pt x="39" y="285"/>
                </a:lnTo>
                <a:lnTo>
                  <a:pt x="39" y="285"/>
                </a:lnTo>
                <a:lnTo>
                  <a:pt x="51" y="294"/>
                </a:lnTo>
                <a:lnTo>
                  <a:pt x="62" y="297"/>
                </a:lnTo>
                <a:lnTo>
                  <a:pt x="62" y="297"/>
                </a:lnTo>
                <a:lnTo>
                  <a:pt x="70" y="300"/>
                </a:lnTo>
                <a:lnTo>
                  <a:pt x="73" y="304"/>
                </a:lnTo>
                <a:lnTo>
                  <a:pt x="73" y="304"/>
                </a:lnTo>
                <a:lnTo>
                  <a:pt x="73" y="307"/>
                </a:lnTo>
                <a:lnTo>
                  <a:pt x="70" y="313"/>
                </a:lnTo>
                <a:lnTo>
                  <a:pt x="95" y="325"/>
                </a:lnTo>
                <a:lnTo>
                  <a:pt x="95" y="325"/>
                </a:lnTo>
                <a:lnTo>
                  <a:pt x="98" y="328"/>
                </a:lnTo>
                <a:lnTo>
                  <a:pt x="98" y="331"/>
                </a:lnTo>
                <a:lnTo>
                  <a:pt x="98" y="343"/>
                </a:lnTo>
                <a:lnTo>
                  <a:pt x="115" y="349"/>
                </a:lnTo>
                <a:lnTo>
                  <a:pt x="115" y="349"/>
                </a:lnTo>
                <a:lnTo>
                  <a:pt x="121" y="352"/>
                </a:lnTo>
                <a:lnTo>
                  <a:pt x="121" y="355"/>
                </a:lnTo>
                <a:lnTo>
                  <a:pt x="121" y="389"/>
                </a:lnTo>
                <a:lnTo>
                  <a:pt x="135" y="428"/>
                </a:lnTo>
                <a:lnTo>
                  <a:pt x="135" y="428"/>
                </a:lnTo>
                <a:lnTo>
                  <a:pt x="137" y="428"/>
                </a:lnTo>
                <a:lnTo>
                  <a:pt x="137" y="428"/>
                </a:lnTo>
                <a:close/>
              </a:path>
            </a:pathLst>
          </a:custGeom>
          <a:solidFill>
            <a:srgbClr val="015873">
              <a:alpha val="25098"/>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48" name="Rectangle 63">
            <a:extLst>
              <a:ext uri="{FF2B5EF4-FFF2-40B4-BE49-F238E27FC236}">
                <a16:creationId xmlns:a16="http://schemas.microsoft.com/office/drawing/2014/main" id="{51A8E767-6F75-A3FA-01A1-941E988F9FEF}"/>
              </a:ext>
            </a:extLst>
          </p:cNvPr>
          <p:cNvSpPr>
            <a:spLocks noChangeArrowheads="1"/>
          </p:cNvSpPr>
          <p:nvPr/>
        </p:nvSpPr>
        <p:spPr bwMode="auto">
          <a:xfrm>
            <a:off x="4797846" y="3353947"/>
            <a:ext cx="1283" cy="1217"/>
          </a:xfrm>
          <a:prstGeom prst="rect">
            <a:avLst/>
          </a:prstGeom>
          <a:solidFill>
            <a:srgbClr val="E1471D"/>
          </a:solidFill>
          <a:ln w="2857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64">
            <a:extLst>
              <a:ext uri="{FF2B5EF4-FFF2-40B4-BE49-F238E27FC236}">
                <a16:creationId xmlns:a16="http://schemas.microsoft.com/office/drawing/2014/main" id="{35AB8362-95DE-0CB8-A0D3-401259A70C08}"/>
              </a:ext>
            </a:extLst>
          </p:cNvPr>
          <p:cNvSpPr>
            <a:spLocks/>
          </p:cNvSpPr>
          <p:nvPr/>
        </p:nvSpPr>
        <p:spPr bwMode="auto">
          <a:xfrm>
            <a:off x="5092883" y="3394087"/>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65">
            <a:extLst>
              <a:ext uri="{FF2B5EF4-FFF2-40B4-BE49-F238E27FC236}">
                <a16:creationId xmlns:a16="http://schemas.microsoft.com/office/drawing/2014/main" id="{616AA7DC-0BC5-7F82-C941-41D9184A535C}"/>
              </a:ext>
            </a:extLst>
          </p:cNvPr>
          <p:cNvSpPr>
            <a:spLocks/>
          </p:cNvSpPr>
          <p:nvPr/>
        </p:nvSpPr>
        <p:spPr bwMode="auto">
          <a:xfrm>
            <a:off x="5092883" y="3397737"/>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66">
            <a:extLst>
              <a:ext uri="{FF2B5EF4-FFF2-40B4-BE49-F238E27FC236}">
                <a16:creationId xmlns:a16="http://schemas.microsoft.com/office/drawing/2014/main" id="{69BE7B64-5EEF-A406-FD81-8E99AC807882}"/>
              </a:ext>
            </a:extLst>
          </p:cNvPr>
          <p:cNvSpPr>
            <a:spLocks/>
          </p:cNvSpPr>
          <p:nvPr/>
        </p:nvSpPr>
        <p:spPr bwMode="auto">
          <a:xfrm>
            <a:off x="4679832" y="3700611"/>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67">
            <a:extLst>
              <a:ext uri="{FF2B5EF4-FFF2-40B4-BE49-F238E27FC236}">
                <a16:creationId xmlns:a16="http://schemas.microsoft.com/office/drawing/2014/main" id="{008973BD-0928-01A7-C002-C33D745D194B}"/>
              </a:ext>
            </a:extLst>
          </p:cNvPr>
          <p:cNvSpPr>
            <a:spLocks/>
          </p:cNvSpPr>
          <p:nvPr/>
        </p:nvSpPr>
        <p:spPr bwMode="auto">
          <a:xfrm>
            <a:off x="4679832" y="3704260"/>
            <a:ext cx="3849" cy="4865"/>
          </a:xfrm>
          <a:custGeom>
            <a:avLst/>
            <a:gdLst>
              <a:gd name="T0" fmla="*/ 3 w 3"/>
              <a:gd name="T1" fmla="*/ 4 h 4"/>
              <a:gd name="T2" fmla="*/ 3 w 3"/>
              <a:gd name="T3" fmla="*/ 4 h 4"/>
              <a:gd name="T4" fmla="*/ 0 w 3"/>
              <a:gd name="T5" fmla="*/ 0 h 4"/>
              <a:gd name="T6" fmla="*/ 0 w 3"/>
              <a:gd name="T7" fmla="*/ 0 h 4"/>
              <a:gd name="T8" fmla="*/ 3 w 3"/>
              <a:gd name="T9" fmla="*/ 4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lnTo>
                  <a:pt x="3" y="4"/>
                </a:lnTo>
                <a:lnTo>
                  <a:pt x="0" y="0"/>
                </a:lnTo>
                <a:lnTo>
                  <a:pt x="0" y="0"/>
                </a:lnTo>
                <a:lnTo>
                  <a:pt x="3" y="4"/>
                </a:lnTo>
                <a:lnTo>
                  <a:pt x="3" y="4"/>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68">
            <a:extLst>
              <a:ext uri="{FF2B5EF4-FFF2-40B4-BE49-F238E27FC236}">
                <a16:creationId xmlns:a16="http://schemas.microsoft.com/office/drawing/2014/main" id="{84448D63-1B7B-7399-E507-A8B6785E9F8B}"/>
              </a:ext>
            </a:extLst>
          </p:cNvPr>
          <p:cNvSpPr>
            <a:spLocks/>
          </p:cNvSpPr>
          <p:nvPr/>
        </p:nvSpPr>
        <p:spPr bwMode="auto">
          <a:xfrm>
            <a:off x="4647763" y="3767511"/>
            <a:ext cx="2566" cy="3649"/>
          </a:xfrm>
          <a:custGeom>
            <a:avLst/>
            <a:gdLst>
              <a:gd name="T0" fmla="*/ 2 w 2"/>
              <a:gd name="T1" fmla="*/ 3 h 3"/>
              <a:gd name="T2" fmla="*/ 2 w 2"/>
              <a:gd name="T3" fmla="*/ 3 h 3"/>
              <a:gd name="T4" fmla="*/ 0 w 2"/>
              <a:gd name="T5" fmla="*/ 0 h 3"/>
              <a:gd name="T6" fmla="*/ 0 w 2"/>
              <a:gd name="T7" fmla="*/ 0 h 3"/>
              <a:gd name="T8" fmla="*/ 2 w 2"/>
              <a:gd name="T9" fmla="*/ 3 h 3"/>
              <a:gd name="T10" fmla="*/ 2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2" y="3"/>
                </a:moveTo>
                <a:lnTo>
                  <a:pt x="2" y="3"/>
                </a:lnTo>
                <a:lnTo>
                  <a:pt x="0" y="0"/>
                </a:lnTo>
                <a:lnTo>
                  <a:pt x="0" y="0"/>
                </a:lnTo>
                <a:lnTo>
                  <a:pt x="2" y="3"/>
                </a:lnTo>
                <a:lnTo>
                  <a:pt x="2"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69">
            <a:extLst>
              <a:ext uri="{FF2B5EF4-FFF2-40B4-BE49-F238E27FC236}">
                <a16:creationId xmlns:a16="http://schemas.microsoft.com/office/drawing/2014/main" id="{C1B84DF4-E68C-1948-3A47-C5AF5DA15C0B}"/>
              </a:ext>
            </a:extLst>
          </p:cNvPr>
          <p:cNvSpPr>
            <a:spLocks/>
          </p:cNvSpPr>
          <p:nvPr/>
        </p:nvSpPr>
        <p:spPr bwMode="auto">
          <a:xfrm>
            <a:off x="4658025" y="3682366"/>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70">
            <a:extLst>
              <a:ext uri="{FF2B5EF4-FFF2-40B4-BE49-F238E27FC236}">
                <a16:creationId xmlns:a16="http://schemas.microsoft.com/office/drawing/2014/main" id="{A80FAE3A-A0E8-9F66-7CA0-9AF051C0E5A9}"/>
              </a:ext>
            </a:extLst>
          </p:cNvPr>
          <p:cNvSpPr>
            <a:spLocks/>
          </p:cNvSpPr>
          <p:nvPr/>
        </p:nvSpPr>
        <p:spPr bwMode="auto">
          <a:xfrm>
            <a:off x="4550272" y="3468286"/>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Freeform 71">
            <a:extLst>
              <a:ext uri="{FF2B5EF4-FFF2-40B4-BE49-F238E27FC236}">
                <a16:creationId xmlns:a16="http://schemas.microsoft.com/office/drawing/2014/main" id="{550A84F5-A80E-3671-07D5-A4B09F05599F}"/>
              </a:ext>
            </a:extLst>
          </p:cNvPr>
          <p:cNvSpPr>
            <a:spLocks/>
          </p:cNvSpPr>
          <p:nvPr/>
        </p:nvSpPr>
        <p:spPr bwMode="auto">
          <a:xfrm>
            <a:off x="4454064" y="3375842"/>
            <a:ext cx="35918" cy="21895"/>
          </a:xfrm>
          <a:custGeom>
            <a:avLst/>
            <a:gdLst>
              <a:gd name="T0" fmla="*/ 28 w 28"/>
              <a:gd name="T1" fmla="*/ 18 h 18"/>
              <a:gd name="T2" fmla="*/ 28 w 28"/>
              <a:gd name="T3" fmla="*/ 18 h 18"/>
              <a:gd name="T4" fmla="*/ 22 w 28"/>
              <a:gd name="T5" fmla="*/ 12 h 18"/>
              <a:gd name="T6" fmla="*/ 14 w 28"/>
              <a:gd name="T7" fmla="*/ 6 h 18"/>
              <a:gd name="T8" fmla="*/ 0 w 28"/>
              <a:gd name="T9" fmla="*/ 0 h 18"/>
              <a:gd name="T10" fmla="*/ 0 w 28"/>
              <a:gd name="T11" fmla="*/ 0 h 18"/>
              <a:gd name="T12" fmla="*/ 14 w 28"/>
              <a:gd name="T13" fmla="*/ 6 h 18"/>
              <a:gd name="T14" fmla="*/ 22 w 28"/>
              <a:gd name="T15" fmla="*/ 12 h 18"/>
              <a:gd name="T16" fmla="*/ 28 w 28"/>
              <a:gd name="T17" fmla="*/ 18 h 18"/>
              <a:gd name="T18" fmla="*/ 28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8" y="18"/>
                </a:moveTo>
                <a:lnTo>
                  <a:pt x="28" y="18"/>
                </a:lnTo>
                <a:lnTo>
                  <a:pt x="22" y="12"/>
                </a:lnTo>
                <a:lnTo>
                  <a:pt x="14" y="6"/>
                </a:lnTo>
                <a:lnTo>
                  <a:pt x="0" y="0"/>
                </a:lnTo>
                <a:lnTo>
                  <a:pt x="0" y="0"/>
                </a:lnTo>
                <a:lnTo>
                  <a:pt x="14" y="6"/>
                </a:lnTo>
                <a:lnTo>
                  <a:pt x="22" y="12"/>
                </a:lnTo>
                <a:lnTo>
                  <a:pt x="28" y="18"/>
                </a:lnTo>
                <a:lnTo>
                  <a:pt x="28" y="18"/>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Freeform 72">
            <a:extLst>
              <a:ext uri="{FF2B5EF4-FFF2-40B4-BE49-F238E27FC236}">
                <a16:creationId xmlns:a16="http://schemas.microsoft.com/office/drawing/2014/main" id="{DA572534-F849-F112-F1D1-AD87BE9D12A7}"/>
              </a:ext>
            </a:extLst>
          </p:cNvPr>
          <p:cNvSpPr>
            <a:spLocks/>
          </p:cNvSpPr>
          <p:nvPr/>
        </p:nvSpPr>
        <p:spPr bwMode="auto">
          <a:xfrm>
            <a:off x="4622107" y="3608167"/>
            <a:ext cx="17959" cy="12164"/>
          </a:xfrm>
          <a:custGeom>
            <a:avLst/>
            <a:gdLst>
              <a:gd name="T0" fmla="*/ 6 w 14"/>
              <a:gd name="T1" fmla="*/ 7 h 10"/>
              <a:gd name="T2" fmla="*/ 6 w 14"/>
              <a:gd name="T3" fmla="*/ 7 h 10"/>
              <a:gd name="T4" fmla="*/ 14 w 14"/>
              <a:gd name="T5" fmla="*/ 10 h 10"/>
              <a:gd name="T6" fmla="*/ 14 w 14"/>
              <a:gd name="T7" fmla="*/ 10 h 10"/>
              <a:gd name="T8" fmla="*/ 6 w 14"/>
              <a:gd name="T9" fmla="*/ 7 h 10"/>
              <a:gd name="T10" fmla="*/ 6 w 14"/>
              <a:gd name="T11" fmla="*/ 7 h 10"/>
              <a:gd name="T12" fmla="*/ 0 w 14"/>
              <a:gd name="T13" fmla="*/ 4 h 10"/>
              <a:gd name="T14" fmla="*/ 0 w 14"/>
              <a:gd name="T15" fmla="*/ 0 h 10"/>
              <a:gd name="T16" fmla="*/ 0 w 14"/>
              <a:gd name="T17" fmla="*/ 0 h 10"/>
              <a:gd name="T18" fmla="*/ 0 w 14"/>
              <a:gd name="T19" fmla="*/ 4 h 10"/>
              <a:gd name="T20" fmla="*/ 6 w 14"/>
              <a:gd name="T21" fmla="*/ 7 h 10"/>
              <a:gd name="T22" fmla="*/ 6 w 14"/>
              <a:gd name="T23"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0">
                <a:moveTo>
                  <a:pt x="6" y="7"/>
                </a:moveTo>
                <a:lnTo>
                  <a:pt x="6" y="7"/>
                </a:lnTo>
                <a:lnTo>
                  <a:pt x="14" y="10"/>
                </a:lnTo>
                <a:lnTo>
                  <a:pt x="14" y="10"/>
                </a:lnTo>
                <a:lnTo>
                  <a:pt x="6" y="7"/>
                </a:lnTo>
                <a:lnTo>
                  <a:pt x="6" y="7"/>
                </a:lnTo>
                <a:lnTo>
                  <a:pt x="0" y="4"/>
                </a:lnTo>
                <a:lnTo>
                  <a:pt x="0" y="0"/>
                </a:lnTo>
                <a:lnTo>
                  <a:pt x="0" y="0"/>
                </a:lnTo>
                <a:lnTo>
                  <a:pt x="0" y="4"/>
                </a:lnTo>
                <a:lnTo>
                  <a:pt x="6" y="7"/>
                </a:lnTo>
                <a:lnTo>
                  <a:pt x="6" y="7"/>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Freeform 73">
            <a:extLst>
              <a:ext uri="{FF2B5EF4-FFF2-40B4-BE49-F238E27FC236}">
                <a16:creationId xmlns:a16="http://schemas.microsoft.com/office/drawing/2014/main" id="{02EF6B7B-DFE7-AA52-EA31-18FAED9F5A78}"/>
              </a:ext>
            </a:extLst>
          </p:cNvPr>
          <p:cNvSpPr>
            <a:spLocks/>
          </p:cNvSpPr>
          <p:nvPr/>
        </p:nvSpPr>
        <p:spPr bwMode="auto">
          <a:xfrm>
            <a:off x="4418147" y="3353947"/>
            <a:ext cx="35918" cy="21895"/>
          </a:xfrm>
          <a:custGeom>
            <a:avLst/>
            <a:gdLst>
              <a:gd name="T0" fmla="*/ 0 w 28"/>
              <a:gd name="T1" fmla="*/ 0 h 18"/>
              <a:gd name="T2" fmla="*/ 0 w 28"/>
              <a:gd name="T3" fmla="*/ 0 h 18"/>
              <a:gd name="T4" fmla="*/ 14 w 28"/>
              <a:gd name="T5" fmla="*/ 12 h 18"/>
              <a:gd name="T6" fmla="*/ 28 w 28"/>
              <a:gd name="T7" fmla="*/ 18 h 18"/>
              <a:gd name="T8" fmla="*/ 28 w 28"/>
              <a:gd name="T9" fmla="*/ 18 h 18"/>
              <a:gd name="T10" fmla="*/ 14 w 28"/>
              <a:gd name="T11" fmla="*/ 12 h 18"/>
              <a:gd name="T12" fmla="*/ 0 w 28"/>
              <a:gd name="T13" fmla="*/ 0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0" y="0"/>
                </a:moveTo>
                <a:lnTo>
                  <a:pt x="0" y="0"/>
                </a:lnTo>
                <a:lnTo>
                  <a:pt x="14" y="12"/>
                </a:lnTo>
                <a:lnTo>
                  <a:pt x="28" y="18"/>
                </a:lnTo>
                <a:lnTo>
                  <a:pt x="28" y="18"/>
                </a:lnTo>
                <a:lnTo>
                  <a:pt x="14" y="12"/>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Freeform 74">
            <a:extLst>
              <a:ext uri="{FF2B5EF4-FFF2-40B4-BE49-F238E27FC236}">
                <a16:creationId xmlns:a16="http://schemas.microsoft.com/office/drawing/2014/main" id="{E12F8690-8379-6618-6077-ED21763FE2AD}"/>
              </a:ext>
            </a:extLst>
          </p:cNvPr>
          <p:cNvSpPr>
            <a:spLocks/>
          </p:cNvSpPr>
          <p:nvPr/>
        </p:nvSpPr>
        <p:spPr bwMode="auto">
          <a:xfrm>
            <a:off x="4654176" y="368236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75">
            <a:extLst>
              <a:ext uri="{FF2B5EF4-FFF2-40B4-BE49-F238E27FC236}">
                <a16:creationId xmlns:a16="http://schemas.microsoft.com/office/drawing/2014/main" id="{0DBDCAE0-852A-BD10-2910-BDEF115F3554}"/>
              </a:ext>
            </a:extLst>
          </p:cNvPr>
          <p:cNvSpPr>
            <a:spLocks/>
          </p:cNvSpPr>
          <p:nvPr/>
        </p:nvSpPr>
        <p:spPr bwMode="auto">
          <a:xfrm>
            <a:off x="4661873" y="3686015"/>
            <a:ext cx="3849"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76">
            <a:extLst>
              <a:ext uri="{FF2B5EF4-FFF2-40B4-BE49-F238E27FC236}">
                <a16:creationId xmlns:a16="http://schemas.microsoft.com/office/drawing/2014/main" id="{2A3F0746-CDF3-4B2A-A77D-EA8FB662CF0B}"/>
              </a:ext>
            </a:extLst>
          </p:cNvPr>
          <p:cNvSpPr>
            <a:spLocks/>
          </p:cNvSpPr>
          <p:nvPr/>
        </p:nvSpPr>
        <p:spPr bwMode="auto">
          <a:xfrm>
            <a:off x="4683680" y="3712775"/>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77">
            <a:extLst>
              <a:ext uri="{FF2B5EF4-FFF2-40B4-BE49-F238E27FC236}">
                <a16:creationId xmlns:a16="http://schemas.microsoft.com/office/drawing/2014/main" id="{7AEDC1BD-FE48-3FB5-DF1C-45F8867B22A2}"/>
              </a:ext>
            </a:extLst>
          </p:cNvPr>
          <p:cNvSpPr>
            <a:spLocks/>
          </p:cNvSpPr>
          <p:nvPr/>
        </p:nvSpPr>
        <p:spPr bwMode="auto">
          <a:xfrm>
            <a:off x="4683680" y="3709126"/>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78">
            <a:extLst>
              <a:ext uri="{FF2B5EF4-FFF2-40B4-BE49-F238E27FC236}">
                <a16:creationId xmlns:a16="http://schemas.microsoft.com/office/drawing/2014/main" id="{DF11D778-AEA1-8177-6943-351A9F0F3F34}"/>
              </a:ext>
            </a:extLst>
          </p:cNvPr>
          <p:cNvSpPr>
            <a:spLocks/>
          </p:cNvSpPr>
          <p:nvPr/>
        </p:nvSpPr>
        <p:spPr bwMode="auto">
          <a:xfrm>
            <a:off x="4665722" y="3689664"/>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8" name="Freeform 79">
            <a:extLst>
              <a:ext uri="{FF2B5EF4-FFF2-40B4-BE49-F238E27FC236}">
                <a16:creationId xmlns:a16="http://schemas.microsoft.com/office/drawing/2014/main" id="{9520E9A8-0502-91E5-F1A6-0D7691715DED}"/>
              </a:ext>
            </a:extLst>
          </p:cNvPr>
          <p:cNvSpPr>
            <a:spLocks/>
          </p:cNvSpPr>
          <p:nvPr/>
        </p:nvSpPr>
        <p:spPr bwMode="auto">
          <a:xfrm>
            <a:off x="4881227" y="3568028"/>
            <a:ext cx="20524" cy="10948"/>
          </a:xfrm>
          <a:custGeom>
            <a:avLst/>
            <a:gdLst>
              <a:gd name="T0" fmla="*/ 0 w 16"/>
              <a:gd name="T1" fmla="*/ 9 h 9"/>
              <a:gd name="T2" fmla="*/ 0 w 16"/>
              <a:gd name="T3" fmla="*/ 9 h 9"/>
              <a:gd name="T4" fmla="*/ 0 w 16"/>
              <a:gd name="T5" fmla="*/ 6 h 9"/>
              <a:gd name="T6" fmla="*/ 0 w 16"/>
              <a:gd name="T7" fmla="*/ 6 h 9"/>
              <a:gd name="T8" fmla="*/ 8 w 16"/>
              <a:gd name="T9" fmla="*/ 3 h 9"/>
              <a:gd name="T10" fmla="*/ 16 w 16"/>
              <a:gd name="T11" fmla="*/ 0 h 9"/>
              <a:gd name="T12" fmla="*/ 16 w 16"/>
              <a:gd name="T13" fmla="*/ 0 h 9"/>
              <a:gd name="T14" fmla="*/ 8 w 16"/>
              <a:gd name="T15" fmla="*/ 3 h 9"/>
              <a:gd name="T16" fmla="*/ 0 w 16"/>
              <a:gd name="T17" fmla="*/ 6 h 9"/>
              <a:gd name="T18" fmla="*/ 0 w 16"/>
              <a:gd name="T19" fmla="*/ 6 h 9"/>
              <a:gd name="T20" fmla="*/ 0 w 16"/>
              <a:gd name="T21" fmla="*/ 9 h 9"/>
              <a:gd name="T22" fmla="*/ 0 w 16"/>
              <a:gd name="T2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0" y="9"/>
                </a:moveTo>
                <a:lnTo>
                  <a:pt x="0" y="9"/>
                </a:lnTo>
                <a:lnTo>
                  <a:pt x="0" y="6"/>
                </a:lnTo>
                <a:lnTo>
                  <a:pt x="0" y="6"/>
                </a:lnTo>
                <a:lnTo>
                  <a:pt x="8" y="3"/>
                </a:lnTo>
                <a:lnTo>
                  <a:pt x="16" y="0"/>
                </a:lnTo>
                <a:lnTo>
                  <a:pt x="16" y="0"/>
                </a:lnTo>
                <a:lnTo>
                  <a:pt x="8" y="3"/>
                </a:lnTo>
                <a:lnTo>
                  <a:pt x="0" y="6"/>
                </a:lnTo>
                <a:lnTo>
                  <a:pt x="0" y="6"/>
                </a:lnTo>
                <a:lnTo>
                  <a:pt x="0" y="9"/>
                </a:lnTo>
                <a:lnTo>
                  <a:pt x="0" y="9"/>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9" name="Freeform 80">
            <a:extLst>
              <a:ext uri="{FF2B5EF4-FFF2-40B4-BE49-F238E27FC236}">
                <a16:creationId xmlns:a16="http://schemas.microsoft.com/office/drawing/2014/main" id="{D9282ED4-41C9-CE04-EF6D-D59A13C01728}"/>
              </a:ext>
            </a:extLst>
          </p:cNvPr>
          <p:cNvSpPr>
            <a:spLocks/>
          </p:cNvSpPr>
          <p:nvPr/>
        </p:nvSpPr>
        <p:spPr bwMode="auto">
          <a:xfrm>
            <a:off x="5092883" y="3394087"/>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0" name="Freeform 81">
            <a:extLst>
              <a:ext uri="{FF2B5EF4-FFF2-40B4-BE49-F238E27FC236}">
                <a16:creationId xmlns:a16="http://schemas.microsoft.com/office/drawing/2014/main" id="{32221230-5601-9EFB-3041-6205CF558ABD}"/>
              </a:ext>
            </a:extLst>
          </p:cNvPr>
          <p:cNvSpPr>
            <a:spLocks/>
          </p:cNvSpPr>
          <p:nvPr/>
        </p:nvSpPr>
        <p:spPr bwMode="auto">
          <a:xfrm>
            <a:off x="5092883" y="3394087"/>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1" name="Freeform 82">
            <a:extLst>
              <a:ext uri="{FF2B5EF4-FFF2-40B4-BE49-F238E27FC236}">
                <a16:creationId xmlns:a16="http://schemas.microsoft.com/office/drawing/2014/main" id="{3EA3B05C-A385-8F08-353C-B51C83AF7FCB}"/>
              </a:ext>
            </a:extLst>
          </p:cNvPr>
          <p:cNvSpPr>
            <a:spLocks/>
          </p:cNvSpPr>
          <p:nvPr/>
        </p:nvSpPr>
        <p:spPr bwMode="auto">
          <a:xfrm>
            <a:off x="5053118" y="2940384"/>
            <a:ext cx="445121" cy="506008"/>
          </a:xfrm>
          <a:custGeom>
            <a:avLst/>
            <a:gdLst>
              <a:gd name="T0" fmla="*/ 3 w 347"/>
              <a:gd name="T1" fmla="*/ 88 h 416"/>
              <a:gd name="T2" fmla="*/ 6 w 347"/>
              <a:gd name="T3" fmla="*/ 103 h 416"/>
              <a:gd name="T4" fmla="*/ 8 w 347"/>
              <a:gd name="T5" fmla="*/ 115 h 416"/>
              <a:gd name="T6" fmla="*/ 8 w 347"/>
              <a:gd name="T7" fmla="*/ 118 h 416"/>
              <a:gd name="T8" fmla="*/ 8 w 347"/>
              <a:gd name="T9" fmla="*/ 121 h 416"/>
              <a:gd name="T10" fmla="*/ 8 w 347"/>
              <a:gd name="T11" fmla="*/ 124 h 416"/>
              <a:gd name="T12" fmla="*/ 8 w 347"/>
              <a:gd name="T13" fmla="*/ 130 h 416"/>
              <a:gd name="T14" fmla="*/ 11 w 347"/>
              <a:gd name="T15" fmla="*/ 133 h 416"/>
              <a:gd name="T16" fmla="*/ 11 w 347"/>
              <a:gd name="T17" fmla="*/ 139 h 416"/>
              <a:gd name="T18" fmla="*/ 11 w 347"/>
              <a:gd name="T19" fmla="*/ 145 h 416"/>
              <a:gd name="T20" fmla="*/ 14 w 347"/>
              <a:gd name="T21" fmla="*/ 155 h 416"/>
              <a:gd name="T22" fmla="*/ 14 w 347"/>
              <a:gd name="T23" fmla="*/ 161 h 416"/>
              <a:gd name="T24" fmla="*/ 14 w 347"/>
              <a:gd name="T25" fmla="*/ 170 h 416"/>
              <a:gd name="T26" fmla="*/ 17 w 347"/>
              <a:gd name="T27" fmla="*/ 179 h 416"/>
              <a:gd name="T28" fmla="*/ 17 w 347"/>
              <a:gd name="T29" fmla="*/ 188 h 416"/>
              <a:gd name="T30" fmla="*/ 17 w 347"/>
              <a:gd name="T31" fmla="*/ 197 h 416"/>
              <a:gd name="T32" fmla="*/ 20 w 347"/>
              <a:gd name="T33" fmla="*/ 206 h 416"/>
              <a:gd name="T34" fmla="*/ 20 w 347"/>
              <a:gd name="T35" fmla="*/ 215 h 416"/>
              <a:gd name="T36" fmla="*/ 20 w 347"/>
              <a:gd name="T37" fmla="*/ 227 h 416"/>
              <a:gd name="T38" fmla="*/ 25 w 347"/>
              <a:gd name="T39" fmla="*/ 273 h 416"/>
              <a:gd name="T40" fmla="*/ 25 w 347"/>
              <a:gd name="T41" fmla="*/ 282 h 416"/>
              <a:gd name="T42" fmla="*/ 28 w 347"/>
              <a:gd name="T43" fmla="*/ 291 h 416"/>
              <a:gd name="T44" fmla="*/ 28 w 347"/>
              <a:gd name="T45" fmla="*/ 300 h 416"/>
              <a:gd name="T46" fmla="*/ 28 w 347"/>
              <a:gd name="T47" fmla="*/ 309 h 416"/>
              <a:gd name="T48" fmla="*/ 28 w 347"/>
              <a:gd name="T49" fmla="*/ 319 h 416"/>
              <a:gd name="T50" fmla="*/ 31 w 347"/>
              <a:gd name="T51" fmla="*/ 328 h 416"/>
              <a:gd name="T52" fmla="*/ 31 w 347"/>
              <a:gd name="T53" fmla="*/ 343 h 416"/>
              <a:gd name="T54" fmla="*/ 31 w 347"/>
              <a:gd name="T55" fmla="*/ 349 h 416"/>
              <a:gd name="T56" fmla="*/ 31 w 347"/>
              <a:gd name="T57" fmla="*/ 355 h 416"/>
              <a:gd name="T58" fmla="*/ 39 w 347"/>
              <a:gd name="T59" fmla="*/ 355 h 416"/>
              <a:gd name="T60" fmla="*/ 84 w 347"/>
              <a:gd name="T61" fmla="*/ 370 h 416"/>
              <a:gd name="T62" fmla="*/ 109 w 347"/>
              <a:gd name="T63" fmla="*/ 379 h 416"/>
              <a:gd name="T64" fmla="*/ 176 w 347"/>
              <a:gd name="T65" fmla="*/ 382 h 416"/>
              <a:gd name="T66" fmla="*/ 213 w 347"/>
              <a:gd name="T67" fmla="*/ 391 h 416"/>
              <a:gd name="T68" fmla="*/ 213 w 347"/>
              <a:gd name="T69" fmla="*/ 395 h 416"/>
              <a:gd name="T70" fmla="*/ 215 w 347"/>
              <a:gd name="T71" fmla="*/ 398 h 416"/>
              <a:gd name="T72" fmla="*/ 218 w 347"/>
              <a:gd name="T73" fmla="*/ 401 h 416"/>
              <a:gd name="T74" fmla="*/ 224 w 347"/>
              <a:gd name="T75" fmla="*/ 404 h 416"/>
              <a:gd name="T76" fmla="*/ 227 w 347"/>
              <a:gd name="T77" fmla="*/ 407 h 416"/>
              <a:gd name="T78" fmla="*/ 229 w 347"/>
              <a:gd name="T79" fmla="*/ 410 h 416"/>
              <a:gd name="T80" fmla="*/ 232 w 347"/>
              <a:gd name="T81" fmla="*/ 413 h 416"/>
              <a:gd name="T82" fmla="*/ 235 w 347"/>
              <a:gd name="T83" fmla="*/ 413 h 416"/>
              <a:gd name="T84" fmla="*/ 238 w 347"/>
              <a:gd name="T85" fmla="*/ 416 h 416"/>
              <a:gd name="T86" fmla="*/ 252 w 347"/>
              <a:gd name="T87" fmla="*/ 346 h 416"/>
              <a:gd name="T88" fmla="*/ 280 w 347"/>
              <a:gd name="T89" fmla="*/ 328 h 416"/>
              <a:gd name="T90" fmla="*/ 285 w 347"/>
              <a:gd name="T91" fmla="*/ 303 h 416"/>
              <a:gd name="T92" fmla="*/ 325 w 347"/>
              <a:gd name="T93" fmla="*/ 264 h 416"/>
              <a:gd name="T94" fmla="*/ 327 w 347"/>
              <a:gd name="T95" fmla="*/ 258 h 416"/>
              <a:gd name="T96" fmla="*/ 327 w 347"/>
              <a:gd name="T97" fmla="*/ 255 h 416"/>
              <a:gd name="T98" fmla="*/ 330 w 347"/>
              <a:gd name="T99" fmla="*/ 249 h 416"/>
              <a:gd name="T100" fmla="*/ 333 w 347"/>
              <a:gd name="T101" fmla="*/ 246 h 416"/>
              <a:gd name="T102" fmla="*/ 347 w 347"/>
              <a:gd name="T103" fmla="*/ 230 h 416"/>
              <a:gd name="T104" fmla="*/ 280 w 347"/>
              <a:gd name="T105" fmla="*/ 33 h 416"/>
              <a:gd name="T106" fmla="*/ 229 w 347"/>
              <a:gd name="T107" fmla="*/ 63 h 416"/>
              <a:gd name="T108" fmla="*/ 145 w 347"/>
              <a:gd name="T109" fmla="*/ 76 h 416"/>
              <a:gd name="T110" fmla="*/ 0 w 347"/>
              <a:gd name="T111" fmla="*/ 8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7" h="416">
                <a:moveTo>
                  <a:pt x="0" y="85"/>
                </a:moveTo>
                <a:lnTo>
                  <a:pt x="0" y="85"/>
                </a:lnTo>
                <a:lnTo>
                  <a:pt x="0" y="88"/>
                </a:lnTo>
                <a:lnTo>
                  <a:pt x="0" y="88"/>
                </a:lnTo>
                <a:lnTo>
                  <a:pt x="0" y="88"/>
                </a:lnTo>
                <a:lnTo>
                  <a:pt x="0" y="88"/>
                </a:lnTo>
                <a:lnTo>
                  <a:pt x="3" y="88"/>
                </a:lnTo>
                <a:lnTo>
                  <a:pt x="3" y="88"/>
                </a:lnTo>
                <a:lnTo>
                  <a:pt x="3" y="97"/>
                </a:lnTo>
                <a:lnTo>
                  <a:pt x="3" y="97"/>
                </a:lnTo>
                <a:lnTo>
                  <a:pt x="3" y="100"/>
                </a:lnTo>
                <a:lnTo>
                  <a:pt x="3" y="100"/>
                </a:lnTo>
                <a:lnTo>
                  <a:pt x="6" y="100"/>
                </a:lnTo>
                <a:lnTo>
                  <a:pt x="6" y="100"/>
                </a:lnTo>
                <a:lnTo>
                  <a:pt x="6" y="103"/>
                </a:lnTo>
                <a:lnTo>
                  <a:pt x="6" y="103"/>
                </a:lnTo>
                <a:lnTo>
                  <a:pt x="6" y="106"/>
                </a:lnTo>
                <a:lnTo>
                  <a:pt x="6" y="106"/>
                </a:lnTo>
                <a:lnTo>
                  <a:pt x="6" y="109"/>
                </a:lnTo>
                <a:lnTo>
                  <a:pt x="6" y="109"/>
                </a:lnTo>
                <a:lnTo>
                  <a:pt x="6" y="109"/>
                </a:lnTo>
                <a:lnTo>
                  <a:pt x="6" y="109"/>
                </a:lnTo>
                <a:lnTo>
                  <a:pt x="8" y="115"/>
                </a:lnTo>
                <a:lnTo>
                  <a:pt x="8" y="115"/>
                </a:lnTo>
                <a:lnTo>
                  <a:pt x="8" y="115"/>
                </a:lnTo>
                <a:lnTo>
                  <a:pt x="8" y="115"/>
                </a:lnTo>
                <a:lnTo>
                  <a:pt x="8" y="115"/>
                </a:lnTo>
                <a:lnTo>
                  <a:pt x="8" y="115"/>
                </a:lnTo>
                <a:lnTo>
                  <a:pt x="8" y="118"/>
                </a:lnTo>
                <a:lnTo>
                  <a:pt x="8" y="118"/>
                </a:lnTo>
                <a:lnTo>
                  <a:pt x="8" y="118"/>
                </a:lnTo>
                <a:lnTo>
                  <a:pt x="8" y="118"/>
                </a:lnTo>
                <a:lnTo>
                  <a:pt x="8" y="118"/>
                </a:lnTo>
                <a:lnTo>
                  <a:pt x="8" y="118"/>
                </a:lnTo>
                <a:lnTo>
                  <a:pt x="8" y="118"/>
                </a:lnTo>
                <a:lnTo>
                  <a:pt x="8" y="118"/>
                </a:lnTo>
                <a:lnTo>
                  <a:pt x="8" y="121"/>
                </a:lnTo>
                <a:lnTo>
                  <a:pt x="8" y="121"/>
                </a:lnTo>
                <a:lnTo>
                  <a:pt x="8" y="121"/>
                </a:lnTo>
                <a:lnTo>
                  <a:pt x="8" y="121"/>
                </a:lnTo>
                <a:lnTo>
                  <a:pt x="8" y="121"/>
                </a:lnTo>
                <a:lnTo>
                  <a:pt x="8" y="121"/>
                </a:lnTo>
                <a:lnTo>
                  <a:pt x="8" y="121"/>
                </a:lnTo>
                <a:lnTo>
                  <a:pt x="8" y="121"/>
                </a:lnTo>
                <a:lnTo>
                  <a:pt x="8" y="124"/>
                </a:lnTo>
                <a:lnTo>
                  <a:pt x="8" y="124"/>
                </a:lnTo>
                <a:lnTo>
                  <a:pt x="8" y="124"/>
                </a:lnTo>
                <a:lnTo>
                  <a:pt x="8" y="124"/>
                </a:lnTo>
                <a:lnTo>
                  <a:pt x="8" y="127"/>
                </a:lnTo>
                <a:lnTo>
                  <a:pt x="8" y="127"/>
                </a:lnTo>
                <a:lnTo>
                  <a:pt x="8" y="127"/>
                </a:lnTo>
                <a:lnTo>
                  <a:pt x="8" y="127"/>
                </a:lnTo>
                <a:lnTo>
                  <a:pt x="8" y="127"/>
                </a:lnTo>
                <a:lnTo>
                  <a:pt x="8" y="127"/>
                </a:lnTo>
                <a:lnTo>
                  <a:pt x="8" y="130"/>
                </a:lnTo>
                <a:lnTo>
                  <a:pt x="8" y="130"/>
                </a:lnTo>
                <a:lnTo>
                  <a:pt x="11" y="130"/>
                </a:lnTo>
                <a:lnTo>
                  <a:pt x="11" y="130"/>
                </a:lnTo>
                <a:lnTo>
                  <a:pt x="11" y="133"/>
                </a:lnTo>
                <a:lnTo>
                  <a:pt x="11" y="133"/>
                </a:lnTo>
                <a:lnTo>
                  <a:pt x="11" y="133"/>
                </a:lnTo>
                <a:lnTo>
                  <a:pt x="11" y="133"/>
                </a:lnTo>
                <a:lnTo>
                  <a:pt x="11" y="133"/>
                </a:lnTo>
                <a:lnTo>
                  <a:pt x="11" y="133"/>
                </a:lnTo>
                <a:lnTo>
                  <a:pt x="11" y="136"/>
                </a:lnTo>
                <a:lnTo>
                  <a:pt x="11" y="136"/>
                </a:lnTo>
                <a:lnTo>
                  <a:pt x="11" y="136"/>
                </a:lnTo>
                <a:lnTo>
                  <a:pt x="11" y="136"/>
                </a:lnTo>
                <a:lnTo>
                  <a:pt x="11" y="139"/>
                </a:lnTo>
                <a:lnTo>
                  <a:pt x="11" y="139"/>
                </a:lnTo>
                <a:lnTo>
                  <a:pt x="11" y="139"/>
                </a:lnTo>
                <a:lnTo>
                  <a:pt x="11" y="139"/>
                </a:lnTo>
                <a:lnTo>
                  <a:pt x="11" y="142"/>
                </a:lnTo>
                <a:lnTo>
                  <a:pt x="11" y="142"/>
                </a:lnTo>
                <a:lnTo>
                  <a:pt x="11" y="142"/>
                </a:lnTo>
                <a:lnTo>
                  <a:pt x="11" y="142"/>
                </a:lnTo>
                <a:lnTo>
                  <a:pt x="11" y="145"/>
                </a:lnTo>
                <a:lnTo>
                  <a:pt x="11" y="145"/>
                </a:lnTo>
                <a:lnTo>
                  <a:pt x="11" y="145"/>
                </a:lnTo>
                <a:lnTo>
                  <a:pt x="11" y="145"/>
                </a:lnTo>
                <a:lnTo>
                  <a:pt x="11" y="148"/>
                </a:lnTo>
                <a:lnTo>
                  <a:pt x="11" y="148"/>
                </a:lnTo>
                <a:lnTo>
                  <a:pt x="11" y="151"/>
                </a:lnTo>
                <a:lnTo>
                  <a:pt x="11" y="151"/>
                </a:lnTo>
                <a:lnTo>
                  <a:pt x="14" y="151"/>
                </a:lnTo>
                <a:lnTo>
                  <a:pt x="14" y="151"/>
                </a:lnTo>
                <a:lnTo>
                  <a:pt x="14" y="155"/>
                </a:lnTo>
                <a:lnTo>
                  <a:pt x="14" y="155"/>
                </a:lnTo>
                <a:lnTo>
                  <a:pt x="14" y="158"/>
                </a:lnTo>
                <a:lnTo>
                  <a:pt x="14" y="158"/>
                </a:lnTo>
                <a:lnTo>
                  <a:pt x="14" y="158"/>
                </a:lnTo>
                <a:lnTo>
                  <a:pt x="14" y="158"/>
                </a:lnTo>
                <a:lnTo>
                  <a:pt x="14" y="161"/>
                </a:lnTo>
                <a:lnTo>
                  <a:pt x="14" y="161"/>
                </a:lnTo>
                <a:lnTo>
                  <a:pt x="14" y="161"/>
                </a:lnTo>
                <a:lnTo>
                  <a:pt x="14" y="161"/>
                </a:lnTo>
                <a:lnTo>
                  <a:pt x="14" y="167"/>
                </a:lnTo>
                <a:lnTo>
                  <a:pt x="14" y="167"/>
                </a:lnTo>
                <a:lnTo>
                  <a:pt x="14" y="167"/>
                </a:lnTo>
                <a:lnTo>
                  <a:pt x="14" y="167"/>
                </a:lnTo>
                <a:lnTo>
                  <a:pt x="14" y="170"/>
                </a:lnTo>
                <a:lnTo>
                  <a:pt x="14" y="170"/>
                </a:lnTo>
                <a:lnTo>
                  <a:pt x="14" y="170"/>
                </a:lnTo>
                <a:lnTo>
                  <a:pt x="14" y="170"/>
                </a:lnTo>
                <a:lnTo>
                  <a:pt x="14" y="173"/>
                </a:lnTo>
                <a:lnTo>
                  <a:pt x="14" y="173"/>
                </a:lnTo>
                <a:lnTo>
                  <a:pt x="17" y="176"/>
                </a:lnTo>
                <a:lnTo>
                  <a:pt x="17" y="176"/>
                </a:lnTo>
                <a:lnTo>
                  <a:pt x="17" y="179"/>
                </a:lnTo>
                <a:lnTo>
                  <a:pt x="17" y="179"/>
                </a:lnTo>
                <a:lnTo>
                  <a:pt x="17" y="179"/>
                </a:lnTo>
                <a:lnTo>
                  <a:pt x="17" y="179"/>
                </a:lnTo>
                <a:lnTo>
                  <a:pt x="17" y="182"/>
                </a:lnTo>
                <a:lnTo>
                  <a:pt x="17" y="182"/>
                </a:lnTo>
                <a:lnTo>
                  <a:pt x="17" y="185"/>
                </a:lnTo>
                <a:lnTo>
                  <a:pt x="17" y="185"/>
                </a:lnTo>
                <a:lnTo>
                  <a:pt x="17" y="185"/>
                </a:lnTo>
                <a:lnTo>
                  <a:pt x="17" y="185"/>
                </a:lnTo>
                <a:lnTo>
                  <a:pt x="17" y="188"/>
                </a:lnTo>
                <a:lnTo>
                  <a:pt x="17" y="188"/>
                </a:lnTo>
                <a:lnTo>
                  <a:pt x="17" y="191"/>
                </a:lnTo>
                <a:lnTo>
                  <a:pt x="17" y="191"/>
                </a:lnTo>
                <a:lnTo>
                  <a:pt x="17" y="194"/>
                </a:lnTo>
                <a:lnTo>
                  <a:pt x="17" y="194"/>
                </a:lnTo>
                <a:lnTo>
                  <a:pt x="17" y="194"/>
                </a:lnTo>
                <a:lnTo>
                  <a:pt x="17" y="194"/>
                </a:lnTo>
                <a:lnTo>
                  <a:pt x="17" y="197"/>
                </a:lnTo>
                <a:lnTo>
                  <a:pt x="17" y="197"/>
                </a:lnTo>
                <a:lnTo>
                  <a:pt x="17" y="200"/>
                </a:lnTo>
                <a:lnTo>
                  <a:pt x="17" y="200"/>
                </a:lnTo>
                <a:lnTo>
                  <a:pt x="20" y="203"/>
                </a:lnTo>
                <a:lnTo>
                  <a:pt x="20" y="203"/>
                </a:lnTo>
                <a:lnTo>
                  <a:pt x="20" y="203"/>
                </a:lnTo>
                <a:lnTo>
                  <a:pt x="20" y="203"/>
                </a:lnTo>
                <a:lnTo>
                  <a:pt x="20" y="206"/>
                </a:lnTo>
                <a:lnTo>
                  <a:pt x="20" y="206"/>
                </a:lnTo>
                <a:lnTo>
                  <a:pt x="20" y="209"/>
                </a:lnTo>
                <a:lnTo>
                  <a:pt x="20" y="209"/>
                </a:lnTo>
                <a:lnTo>
                  <a:pt x="20" y="212"/>
                </a:lnTo>
                <a:lnTo>
                  <a:pt x="20" y="212"/>
                </a:lnTo>
                <a:lnTo>
                  <a:pt x="20" y="212"/>
                </a:lnTo>
                <a:lnTo>
                  <a:pt x="20" y="212"/>
                </a:lnTo>
                <a:lnTo>
                  <a:pt x="20" y="215"/>
                </a:lnTo>
                <a:lnTo>
                  <a:pt x="20" y="215"/>
                </a:lnTo>
                <a:lnTo>
                  <a:pt x="20" y="218"/>
                </a:lnTo>
                <a:lnTo>
                  <a:pt x="20" y="218"/>
                </a:lnTo>
                <a:lnTo>
                  <a:pt x="20" y="221"/>
                </a:lnTo>
                <a:lnTo>
                  <a:pt x="20" y="221"/>
                </a:lnTo>
                <a:lnTo>
                  <a:pt x="20" y="221"/>
                </a:lnTo>
                <a:lnTo>
                  <a:pt x="20" y="221"/>
                </a:lnTo>
                <a:lnTo>
                  <a:pt x="20" y="227"/>
                </a:lnTo>
                <a:lnTo>
                  <a:pt x="20" y="227"/>
                </a:lnTo>
                <a:lnTo>
                  <a:pt x="20" y="227"/>
                </a:lnTo>
                <a:lnTo>
                  <a:pt x="20" y="227"/>
                </a:lnTo>
                <a:lnTo>
                  <a:pt x="22" y="230"/>
                </a:lnTo>
                <a:lnTo>
                  <a:pt x="22" y="230"/>
                </a:lnTo>
                <a:lnTo>
                  <a:pt x="22" y="230"/>
                </a:lnTo>
                <a:lnTo>
                  <a:pt x="22" y="230"/>
                </a:lnTo>
                <a:lnTo>
                  <a:pt x="25" y="273"/>
                </a:lnTo>
                <a:lnTo>
                  <a:pt x="25" y="273"/>
                </a:lnTo>
                <a:lnTo>
                  <a:pt x="25" y="273"/>
                </a:lnTo>
                <a:lnTo>
                  <a:pt x="25" y="273"/>
                </a:lnTo>
                <a:lnTo>
                  <a:pt x="25" y="279"/>
                </a:lnTo>
                <a:lnTo>
                  <a:pt x="25" y="279"/>
                </a:lnTo>
                <a:lnTo>
                  <a:pt x="25" y="279"/>
                </a:lnTo>
                <a:lnTo>
                  <a:pt x="25" y="279"/>
                </a:lnTo>
                <a:lnTo>
                  <a:pt x="25" y="282"/>
                </a:lnTo>
                <a:lnTo>
                  <a:pt x="25" y="282"/>
                </a:lnTo>
                <a:lnTo>
                  <a:pt x="25" y="285"/>
                </a:lnTo>
                <a:lnTo>
                  <a:pt x="25" y="285"/>
                </a:lnTo>
                <a:lnTo>
                  <a:pt x="25" y="288"/>
                </a:lnTo>
                <a:lnTo>
                  <a:pt x="25" y="288"/>
                </a:lnTo>
                <a:lnTo>
                  <a:pt x="28" y="288"/>
                </a:lnTo>
                <a:lnTo>
                  <a:pt x="28" y="288"/>
                </a:lnTo>
                <a:lnTo>
                  <a:pt x="28" y="291"/>
                </a:lnTo>
                <a:lnTo>
                  <a:pt x="28" y="291"/>
                </a:lnTo>
                <a:lnTo>
                  <a:pt x="28" y="294"/>
                </a:lnTo>
                <a:lnTo>
                  <a:pt x="28" y="294"/>
                </a:lnTo>
                <a:lnTo>
                  <a:pt x="28" y="297"/>
                </a:lnTo>
                <a:lnTo>
                  <a:pt x="28" y="297"/>
                </a:lnTo>
                <a:lnTo>
                  <a:pt x="28" y="297"/>
                </a:lnTo>
                <a:lnTo>
                  <a:pt x="28" y="297"/>
                </a:lnTo>
                <a:lnTo>
                  <a:pt x="28" y="300"/>
                </a:lnTo>
                <a:lnTo>
                  <a:pt x="28" y="300"/>
                </a:lnTo>
                <a:lnTo>
                  <a:pt x="28" y="303"/>
                </a:lnTo>
                <a:lnTo>
                  <a:pt x="28" y="303"/>
                </a:lnTo>
                <a:lnTo>
                  <a:pt x="28" y="306"/>
                </a:lnTo>
                <a:lnTo>
                  <a:pt x="28" y="306"/>
                </a:lnTo>
                <a:lnTo>
                  <a:pt x="28" y="306"/>
                </a:lnTo>
                <a:lnTo>
                  <a:pt x="28" y="306"/>
                </a:lnTo>
                <a:lnTo>
                  <a:pt x="28" y="309"/>
                </a:lnTo>
                <a:lnTo>
                  <a:pt x="28" y="309"/>
                </a:lnTo>
                <a:lnTo>
                  <a:pt x="28" y="313"/>
                </a:lnTo>
                <a:lnTo>
                  <a:pt x="28" y="313"/>
                </a:lnTo>
                <a:lnTo>
                  <a:pt x="28" y="316"/>
                </a:lnTo>
                <a:lnTo>
                  <a:pt x="28" y="316"/>
                </a:lnTo>
                <a:lnTo>
                  <a:pt x="28" y="316"/>
                </a:lnTo>
                <a:lnTo>
                  <a:pt x="28" y="316"/>
                </a:lnTo>
                <a:lnTo>
                  <a:pt x="28" y="319"/>
                </a:lnTo>
                <a:lnTo>
                  <a:pt x="28" y="319"/>
                </a:lnTo>
                <a:lnTo>
                  <a:pt x="28" y="322"/>
                </a:lnTo>
                <a:lnTo>
                  <a:pt x="28" y="322"/>
                </a:lnTo>
                <a:lnTo>
                  <a:pt x="28" y="325"/>
                </a:lnTo>
                <a:lnTo>
                  <a:pt x="28" y="325"/>
                </a:lnTo>
                <a:lnTo>
                  <a:pt x="31" y="325"/>
                </a:lnTo>
                <a:lnTo>
                  <a:pt x="31" y="325"/>
                </a:lnTo>
                <a:lnTo>
                  <a:pt x="31" y="328"/>
                </a:lnTo>
                <a:lnTo>
                  <a:pt x="31" y="328"/>
                </a:lnTo>
                <a:lnTo>
                  <a:pt x="31" y="328"/>
                </a:lnTo>
                <a:lnTo>
                  <a:pt x="31" y="328"/>
                </a:lnTo>
                <a:lnTo>
                  <a:pt x="31" y="331"/>
                </a:lnTo>
                <a:lnTo>
                  <a:pt x="31" y="331"/>
                </a:lnTo>
                <a:lnTo>
                  <a:pt x="31" y="334"/>
                </a:lnTo>
                <a:lnTo>
                  <a:pt x="31" y="334"/>
                </a:lnTo>
                <a:lnTo>
                  <a:pt x="31" y="343"/>
                </a:lnTo>
                <a:lnTo>
                  <a:pt x="31" y="343"/>
                </a:lnTo>
                <a:lnTo>
                  <a:pt x="31" y="343"/>
                </a:lnTo>
                <a:lnTo>
                  <a:pt x="31" y="343"/>
                </a:lnTo>
                <a:lnTo>
                  <a:pt x="31" y="346"/>
                </a:lnTo>
                <a:lnTo>
                  <a:pt x="31" y="346"/>
                </a:lnTo>
                <a:lnTo>
                  <a:pt x="31" y="346"/>
                </a:lnTo>
                <a:lnTo>
                  <a:pt x="31" y="346"/>
                </a:lnTo>
                <a:lnTo>
                  <a:pt x="31" y="349"/>
                </a:lnTo>
                <a:lnTo>
                  <a:pt x="31" y="349"/>
                </a:lnTo>
                <a:lnTo>
                  <a:pt x="31" y="352"/>
                </a:lnTo>
                <a:lnTo>
                  <a:pt x="31" y="352"/>
                </a:lnTo>
                <a:lnTo>
                  <a:pt x="31" y="352"/>
                </a:lnTo>
                <a:lnTo>
                  <a:pt x="31" y="352"/>
                </a:lnTo>
                <a:lnTo>
                  <a:pt x="31" y="355"/>
                </a:lnTo>
                <a:lnTo>
                  <a:pt x="31" y="355"/>
                </a:lnTo>
                <a:lnTo>
                  <a:pt x="31" y="355"/>
                </a:lnTo>
                <a:lnTo>
                  <a:pt x="31" y="355"/>
                </a:lnTo>
                <a:lnTo>
                  <a:pt x="31" y="358"/>
                </a:lnTo>
                <a:lnTo>
                  <a:pt x="31" y="358"/>
                </a:lnTo>
                <a:lnTo>
                  <a:pt x="34" y="358"/>
                </a:lnTo>
                <a:lnTo>
                  <a:pt x="34" y="358"/>
                </a:lnTo>
                <a:lnTo>
                  <a:pt x="34" y="358"/>
                </a:lnTo>
                <a:lnTo>
                  <a:pt x="34" y="358"/>
                </a:lnTo>
                <a:lnTo>
                  <a:pt x="39" y="355"/>
                </a:lnTo>
                <a:lnTo>
                  <a:pt x="39" y="355"/>
                </a:lnTo>
                <a:lnTo>
                  <a:pt x="50" y="358"/>
                </a:lnTo>
                <a:lnTo>
                  <a:pt x="56" y="361"/>
                </a:lnTo>
                <a:lnTo>
                  <a:pt x="59" y="364"/>
                </a:lnTo>
                <a:lnTo>
                  <a:pt x="59" y="364"/>
                </a:lnTo>
                <a:lnTo>
                  <a:pt x="81" y="370"/>
                </a:lnTo>
                <a:lnTo>
                  <a:pt x="81" y="370"/>
                </a:lnTo>
                <a:lnTo>
                  <a:pt x="84" y="370"/>
                </a:lnTo>
                <a:lnTo>
                  <a:pt x="84" y="370"/>
                </a:lnTo>
                <a:lnTo>
                  <a:pt x="87" y="370"/>
                </a:lnTo>
                <a:lnTo>
                  <a:pt x="87" y="370"/>
                </a:lnTo>
                <a:lnTo>
                  <a:pt x="98" y="376"/>
                </a:lnTo>
                <a:lnTo>
                  <a:pt x="98" y="376"/>
                </a:lnTo>
                <a:lnTo>
                  <a:pt x="106" y="379"/>
                </a:lnTo>
                <a:lnTo>
                  <a:pt x="106" y="379"/>
                </a:lnTo>
                <a:lnTo>
                  <a:pt x="109" y="379"/>
                </a:lnTo>
                <a:lnTo>
                  <a:pt x="109" y="379"/>
                </a:lnTo>
                <a:lnTo>
                  <a:pt x="120" y="382"/>
                </a:lnTo>
                <a:lnTo>
                  <a:pt x="126" y="385"/>
                </a:lnTo>
                <a:lnTo>
                  <a:pt x="126" y="385"/>
                </a:lnTo>
                <a:lnTo>
                  <a:pt x="148" y="388"/>
                </a:lnTo>
                <a:lnTo>
                  <a:pt x="148" y="388"/>
                </a:lnTo>
                <a:lnTo>
                  <a:pt x="168" y="382"/>
                </a:lnTo>
                <a:lnTo>
                  <a:pt x="176" y="382"/>
                </a:lnTo>
                <a:lnTo>
                  <a:pt x="176" y="382"/>
                </a:lnTo>
                <a:lnTo>
                  <a:pt x="182" y="382"/>
                </a:lnTo>
                <a:lnTo>
                  <a:pt x="182" y="382"/>
                </a:lnTo>
                <a:lnTo>
                  <a:pt x="199" y="379"/>
                </a:lnTo>
                <a:lnTo>
                  <a:pt x="204" y="382"/>
                </a:lnTo>
                <a:lnTo>
                  <a:pt x="210" y="382"/>
                </a:lnTo>
                <a:lnTo>
                  <a:pt x="210" y="382"/>
                </a:lnTo>
                <a:lnTo>
                  <a:pt x="213" y="391"/>
                </a:lnTo>
                <a:lnTo>
                  <a:pt x="213" y="391"/>
                </a:lnTo>
                <a:lnTo>
                  <a:pt x="213" y="391"/>
                </a:lnTo>
                <a:lnTo>
                  <a:pt x="213" y="391"/>
                </a:lnTo>
                <a:lnTo>
                  <a:pt x="213" y="391"/>
                </a:lnTo>
                <a:lnTo>
                  <a:pt x="213" y="391"/>
                </a:lnTo>
                <a:lnTo>
                  <a:pt x="213" y="395"/>
                </a:lnTo>
                <a:lnTo>
                  <a:pt x="213" y="395"/>
                </a:lnTo>
                <a:lnTo>
                  <a:pt x="213" y="395"/>
                </a:lnTo>
                <a:lnTo>
                  <a:pt x="213" y="395"/>
                </a:lnTo>
                <a:lnTo>
                  <a:pt x="215" y="395"/>
                </a:lnTo>
                <a:lnTo>
                  <a:pt x="215" y="395"/>
                </a:lnTo>
                <a:lnTo>
                  <a:pt x="215" y="395"/>
                </a:lnTo>
                <a:lnTo>
                  <a:pt x="215" y="395"/>
                </a:lnTo>
                <a:lnTo>
                  <a:pt x="215" y="398"/>
                </a:lnTo>
                <a:lnTo>
                  <a:pt x="215" y="398"/>
                </a:lnTo>
                <a:lnTo>
                  <a:pt x="215" y="398"/>
                </a:lnTo>
                <a:lnTo>
                  <a:pt x="215" y="398"/>
                </a:lnTo>
                <a:lnTo>
                  <a:pt x="218" y="398"/>
                </a:lnTo>
                <a:lnTo>
                  <a:pt x="218" y="398"/>
                </a:lnTo>
                <a:lnTo>
                  <a:pt x="218" y="398"/>
                </a:lnTo>
                <a:lnTo>
                  <a:pt x="218" y="398"/>
                </a:lnTo>
                <a:lnTo>
                  <a:pt x="218" y="401"/>
                </a:lnTo>
                <a:lnTo>
                  <a:pt x="218" y="401"/>
                </a:lnTo>
                <a:lnTo>
                  <a:pt x="218" y="401"/>
                </a:lnTo>
                <a:lnTo>
                  <a:pt x="218" y="401"/>
                </a:lnTo>
                <a:lnTo>
                  <a:pt x="221" y="401"/>
                </a:lnTo>
                <a:lnTo>
                  <a:pt x="221" y="401"/>
                </a:lnTo>
                <a:lnTo>
                  <a:pt x="221" y="404"/>
                </a:lnTo>
                <a:lnTo>
                  <a:pt x="221" y="404"/>
                </a:lnTo>
                <a:lnTo>
                  <a:pt x="221" y="404"/>
                </a:lnTo>
                <a:lnTo>
                  <a:pt x="221" y="404"/>
                </a:lnTo>
                <a:lnTo>
                  <a:pt x="224" y="404"/>
                </a:lnTo>
                <a:lnTo>
                  <a:pt x="224" y="404"/>
                </a:lnTo>
                <a:lnTo>
                  <a:pt x="224" y="407"/>
                </a:lnTo>
                <a:lnTo>
                  <a:pt x="224" y="407"/>
                </a:lnTo>
                <a:lnTo>
                  <a:pt x="224" y="407"/>
                </a:lnTo>
                <a:lnTo>
                  <a:pt x="224" y="407"/>
                </a:lnTo>
                <a:lnTo>
                  <a:pt x="227" y="407"/>
                </a:lnTo>
                <a:lnTo>
                  <a:pt x="227" y="407"/>
                </a:lnTo>
                <a:lnTo>
                  <a:pt x="227" y="407"/>
                </a:lnTo>
                <a:lnTo>
                  <a:pt x="227" y="407"/>
                </a:lnTo>
                <a:lnTo>
                  <a:pt x="227" y="410"/>
                </a:lnTo>
                <a:lnTo>
                  <a:pt x="227" y="410"/>
                </a:lnTo>
                <a:lnTo>
                  <a:pt x="229" y="410"/>
                </a:lnTo>
                <a:lnTo>
                  <a:pt x="229" y="410"/>
                </a:lnTo>
                <a:lnTo>
                  <a:pt x="229" y="410"/>
                </a:lnTo>
                <a:lnTo>
                  <a:pt x="229" y="410"/>
                </a:lnTo>
                <a:lnTo>
                  <a:pt x="229" y="410"/>
                </a:lnTo>
                <a:lnTo>
                  <a:pt x="229" y="410"/>
                </a:lnTo>
                <a:lnTo>
                  <a:pt x="232" y="413"/>
                </a:lnTo>
                <a:lnTo>
                  <a:pt x="232" y="413"/>
                </a:lnTo>
                <a:lnTo>
                  <a:pt x="232" y="413"/>
                </a:lnTo>
                <a:lnTo>
                  <a:pt x="232" y="413"/>
                </a:lnTo>
                <a:lnTo>
                  <a:pt x="232" y="413"/>
                </a:lnTo>
                <a:lnTo>
                  <a:pt x="232" y="413"/>
                </a:lnTo>
                <a:lnTo>
                  <a:pt x="232" y="413"/>
                </a:lnTo>
                <a:lnTo>
                  <a:pt x="232" y="413"/>
                </a:lnTo>
                <a:lnTo>
                  <a:pt x="235" y="413"/>
                </a:lnTo>
                <a:lnTo>
                  <a:pt x="235" y="413"/>
                </a:lnTo>
                <a:lnTo>
                  <a:pt x="235" y="413"/>
                </a:lnTo>
                <a:lnTo>
                  <a:pt x="235" y="413"/>
                </a:lnTo>
                <a:lnTo>
                  <a:pt x="235" y="413"/>
                </a:lnTo>
                <a:lnTo>
                  <a:pt x="235" y="413"/>
                </a:lnTo>
                <a:lnTo>
                  <a:pt x="235" y="413"/>
                </a:lnTo>
                <a:lnTo>
                  <a:pt x="235" y="413"/>
                </a:lnTo>
                <a:lnTo>
                  <a:pt x="235" y="413"/>
                </a:lnTo>
                <a:lnTo>
                  <a:pt x="235" y="413"/>
                </a:lnTo>
                <a:lnTo>
                  <a:pt x="238" y="416"/>
                </a:lnTo>
                <a:lnTo>
                  <a:pt x="238" y="416"/>
                </a:lnTo>
                <a:lnTo>
                  <a:pt x="238" y="416"/>
                </a:lnTo>
                <a:lnTo>
                  <a:pt x="238" y="416"/>
                </a:lnTo>
                <a:lnTo>
                  <a:pt x="238" y="416"/>
                </a:lnTo>
                <a:lnTo>
                  <a:pt x="238" y="416"/>
                </a:lnTo>
                <a:lnTo>
                  <a:pt x="235" y="391"/>
                </a:lnTo>
                <a:lnTo>
                  <a:pt x="235" y="391"/>
                </a:lnTo>
                <a:lnTo>
                  <a:pt x="235" y="388"/>
                </a:lnTo>
                <a:lnTo>
                  <a:pt x="246" y="376"/>
                </a:lnTo>
                <a:lnTo>
                  <a:pt x="249" y="361"/>
                </a:lnTo>
                <a:lnTo>
                  <a:pt x="249" y="361"/>
                </a:lnTo>
                <a:lnTo>
                  <a:pt x="252" y="352"/>
                </a:lnTo>
                <a:lnTo>
                  <a:pt x="252" y="346"/>
                </a:lnTo>
                <a:lnTo>
                  <a:pt x="255" y="340"/>
                </a:lnTo>
                <a:lnTo>
                  <a:pt x="255" y="340"/>
                </a:lnTo>
                <a:lnTo>
                  <a:pt x="260" y="337"/>
                </a:lnTo>
                <a:lnTo>
                  <a:pt x="263" y="337"/>
                </a:lnTo>
                <a:lnTo>
                  <a:pt x="274" y="337"/>
                </a:lnTo>
                <a:lnTo>
                  <a:pt x="274" y="337"/>
                </a:lnTo>
                <a:lnTo>
                  <a:pt x="280" y="328"/>
                </a:lnTo>
                <a:lnTo>
                  <a:pt x="280" y="328"/>
                </a:lnTo>
                <a:lnTo>
                  <a:pt x="280" y="328"/>
                </a:lnTo>
                <a:lnTo>
                  <a:pt x="280" y="328"/>
                </a:lnTo>
                <a:lnTo>
                  <a:pt x="280" y="316"/>
                </a:lnTo>
                <a:lnTo>
                  <a:pt x="280" y="309"/>
                </a:lnTo>
                <a:lnTo>
                  <a:pt x="283" y="303"/>
                </a:lnTo>
                <a:lnTo>
                  <a:pt x="283" y="303"/>
                </a:lnTo>
                <a:lnTo>
                  <a:pt x="285" y="303"/>
                </a:lnTo>
                <a:lnTo>
                  <a:pt x="285" y="303"/>
                </a:lnTo>
                <a:lnTo>
                  <a:pt x="294" y="300"/>
                </a:lnTo>
                <a:lnTo>
                  <a:pt x="302" y="297"/>
                </a:lnTo>
                <a:lnTo>
                  <a:pt x="302" y="297"/>
                </a:lnTo>
                <a:lnTo>
                  <a:pt x="313" y="294"/>
                </a:lnTo>
                <a:lnTo>
                  <a:pt x="319" y="288"/>
                </a:lnTo>
                <a:lnTo>
                  <a:pt x="325" y="273"/>
                </a:lnTo>
                <a:lnTo>
                  <a:pt x="325" y="273"/>
                </a:lnTo>
                <a:lnTo>
                  <a:pt x="325" y="264"/>
                </a:lnTo>
                <a:lnTo>
                  <a:pt x="325" y="264"/>
                </a:lnTo>
                <a:lnTo>
                  <a:pt x="327" y="261"/>
                </a:lnTo>
                <a:lnTo>
                  <a:pt x="327" y="261"/>
                </a:lnTo>
                <a:lnTo>
                  <a:pt x="327" y="261"/>
                </a:lnTo>
                <a:lnTo>
                  <a:pt x="327" y="261"/>
                </a:lnTo>
                <a:lnTo>
                  <a:pt x="327" y="261"/>
                </a:lnTo>
                <a:lnTo>
                  <a:pt x="327" y="261"/>
                </a:lnTo>
                <a:lnTo>
                  <a:pt x="327" y="258"/>
                </a:lnTo>
                <a:lnTo>
                  <a:pt x="327" y="258"/>
                </a:lnTo>
                <a:lnTo>
                  <a:pt x="327" y="258"/>
                </a:lnTo>
                <a:lnTo>
                  <a:pt x="327" y="258"/>
                </a:lnTo>
                <a:lnTo>
                  <a:pt x="327" y="258"/>
                </a:lnTo>
                <a:lnTo>
                  <a:pt x="327" y="258"/>
                </a:lnTo>
                <a:lnTo>
                  <a:pt x="327" y="255"/>
                </a:lnTo>
                <a:lnTo>
                  <a:pt x="327" y="255"/>
                </a:lnTo>
                <a:lnTo>
                  <a:pt x="327" y="255"/>
                </a:lnTo>
                <a:lnTo>
                  <a:pt x="327" y="255"/>
                </a:lnTo>
                <a:lnTo>
                  <a:pt x="327" y="252"/>
                </a:lnTo>
                <a:lnTo>
                  <a:pt x="327" y="252"/>
                </a:lnTo>
                <a:lnTo>
                  <a:pt x="330" y="252"/>
                </a:lnTo>
                <a:lnTo>
                  <a:pt x="330" y="252"/>
                </a:lnTo>
                <a:lnTo>
                  <a:pt x="330" y="252"/>
                </a:lnTo>
                <a:lnTo>
                  <a:pt x="330" y="252"/>
                </a:lnTo>
                <a:lnTo>
                  <a:pt x="330" y="249"/>
                </a:lnTo>
                <a:lnTo>
                  <a:pt x="330" y="249"/>
                </a:lnTo>
                <a:lnTo>
                  <a:pt x="330" y="249"/>
                </a:lnTo>
                <a:lnTo>
                  <a:pt x="330" y="249"/>
                </a:lnTo>
                <a:lnTo>
                  <a:pt x="330" y="246"/>
                </a:lnTo>
                <a:lnTo>
                  <a:pt x="330" y="246"/>
                </a:lnTo>
                <a:lnTo>
                  <a:pt x="333" y="246"/>
                </a:lnTo>
                <a:lnTo>
                  <a:pt x="333" y="246"/>
                </a:lnTo>
                <a:lnTo>
                  <a:pt x="333" y="246"/>
                </a:lnTo>
                <a:lnTo>
                  <a:pt x="333" y="246"/>
                </a:lnTo>
                <a:lnTo>
                  <a:pt x="333" y="243"/>
                </a:lnTo>
                <a:lnTo>
                  <a:pt x="333" y="243"/>
                </a:lnTo>
                <a:lnTo>
                  <a:pt x="336" y="243"/>
                </a:lnTo>
                <a:lnTo>
                  <a:pt x="339" y="240"/>
                </a:lnTo>
                <a:lnTo>
                  <a:pt x="344" y="234"/>
                </a:lnTo>
                <a:lnTo>
                  <a:pt x="344" y="234"/>
                </a:lnTo>
                <a:lnTo>
                  <a:pt x="347" y="230"/>
                </a:lnTo>
                <a:lnTo>
                  <a:pt x="316" y="0"/>
                </a:lnTo>
                <a:lnTo>
                  <a:pt x="316" y="0"/>
                </a:lnTo>
                <a:lnTo>
                  <a:pt x="305" y="6"/>
                </a:lnTo>
                <a:lnTo>
                  <a:pt x="297" y="9"/>
                </a:lnTo>
                <a:lnTo>
                  <a:pt x="291" y="15"/>
                </a:lnTo>
                <a:lnTo>
                  <a:pt x="288" y="21"/>
                </a:lnTo>
                <a:lnTo>
                  <a:pt x="288" y="21"/>
                </a:lnTo>
                <a:lnTo>
                  <a:pt x="280" y="33"/>
                </a:lnTo>
                <a:lnTo>
                  <a:pt x="280" y="33"/>
                </a:lnTo>
                <a:lnTo>
                  <a:pt x="274" y="39"/>
                </a:lnTo>
                <a:lnTo>
                  <a:pt x="274" y="39"/>
                </a:lnTo>
                <a:lnTo>
                  <a:pt x="263" y="51"/>
                </a:lnTo>
                <a:lnTo>
                  <a:pt x="255" y="57"/>
                </a:lnTo>
                <a:lnTo>
                  <a:pt x="243" y="57"/>
                </a:lnTo>
                <a:lnTo>
                  <a:pt x="243" y="57"/>
                </a:lnTo>
                <a:lnTo>
                  <a:pt x="229" y="63"/>
                </a:lnTo>
                <a:lnTo>
                  <a:pt x="215" y="72"/>
                </a:lnTo>
                <a:lnTo>
                  <a:pt x="215" y="72"/>
                </a:lnTo>
                <a:lnTo>
                  <a:pt x="196" y="85"/>
                </a:lnTo>
                <a:lnTo>
                  <a:pt x="196" y="85"/>
                </a:lnTo>
                <a:lnTo>
                  <a:pt x="185" y="88"/>
                </a:lnTo>
                <a:lnTo>
                  <a:pt x="173" y="88"/>
                </a:lnTo>
                <a:lnTo>
                  <a:pt x="159" y="82"/>
                </a:lnTo>
                <a:lnTo>
                  <a:pt x="145" y="76"/>
                </a:lnTo>
                <a:lnTo>
                  <a:pt x="145" y="76"/>
                </a:lnTo>
                <a:lnTo>
                  <a:pt x="131" y="69"/>
                </a:lnTo>
                <a:lnTo>
                  <a:pt x="0" y="82"/>
                </a:lnTo>
                <a:lnTo>
                  <a:pt x="0" y="82"/>
                </a:lnTo>
                <a:lnTo>
                  <a:pt x="0" y="85"/>
                </a:lnTo>
                <a:lnTo>
                  <a:pt x="0" y="85"/>
                </a:lnTo>
                <a:lnTo>
                  <a:pt x="0" y="85"/>
                </a:lnTo>
                <a:lnTo>
                  <a:pt x="0" y="85"/>
                </a:lnTo>
                <a:close/>
              </a:path>
            </a:pathLst>
          </a:custGeom>
          <a:solidFill>
            <a:srgbClr val="015873">
              <a:alpha val="50196"/>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772" name="Freeform 83">
            <a:extLst>
              <a:ext uri="{FF2B5EF4-FFF2-40B4-BE49-F238E27FC236}">
                <a16:creationId xmlns:a16="http://schemas.microsoft.com/office/drawing/2014/main" id="{E93F7D89-3F71-83A9-550E-3C9FC097C2BE}"/>
              </a:ext>
            </a:extLst>
          </p:cNvPr>
          <p:cNvSpPr>
            <a:spLocks/>
          </p:cNvSpPr>
          <p:nvPr/>
        </p:nvSpPr>
        <p:spPr bwMode="auto">
          <a:xfrm>
            <a:off x="5487976" y="3225013"/>
            <a:ext cx="6414" cy="7298"/>
          </a:xfrm>
          <a:custGeom>
            <a:avLst/>
            <a:gdLst>
              <a:gd name="T0" fmla="*/ 5 w 5"/>
              <a:gd name="T1" fmla="*/ 0 h 6"/>
              <a:gd name="T2" fmla="*/ 5 w 5"/>
              <a:gd name="T3" fmla="*/ 0 h 6"/>
              <a:gd name="T4" fmla="*/ 0 w 5"/>
              <a:gd name="T5" fmla="*/ 6 h 6"/>
              <a:gd name="T6" fmla="*/ 5 w 5"/>
              <a:gd name="T7" fmla="*/ 0 h 6"/>
              <a:gd name="T8" fmla="*/ 5 w 5"/>
              <a:gd name="T9" fmla="*/ 0 h 6"/>
            </a:gdLst>
            <a:ahLst/>
            <a:cxnLst>
              <a:cxn ang="0">
                <a:pos x="T0" y="T1"/>
              </a:cxn>
              <a:cxn ang="0">
                <a:pos x="T2" y="T3"/>
              </a:cxn>
              <a:cxn ang="0">
                <a:pos x="T4" y="T5"/>
              </a:cxn>
              <a:cxn ang="0">
                <a:pos x="T6" y="T7"/>
              </a:cxn>
              <a:cxn ang="0">
                <a:pos x="T8" y="T9"/>
              </a:cxn>
            </a:cxnLst>
            <a:rect l="0" t="0" r="r" b="b"/>
            <a:pathLst>
              <a:path w="5" h="6">
                <a:moveTo>
                  <a:pt x="5" y="0"/>
                </a:moveTo>
                <a:lnTo>
                  <a:pt x="5" y="0"/>
                </a:lnTo>
                <a:lnTo>
                  <a:pt x="0" y="6"/>
                </a:lnTo>
                <a:lnTo>
                  <a:pt x="5" y="0"/>
                </a:lnTo>
                <a:lnTo>
                  <a:pt x="5"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3" name="Freeform 84">
            <a:extLst>
              <a:ext uri="{FF2B5EF4-FFF2-40B4-BE49-F238E27FC236}">
                <a16:creationId xmlns:a16="http://schemas.microsoft.com/office/drawing/2014/main" id="{DABD1735-4485-3C6D-2403-D1B5BBA1B41C}"/>
              </a:ext>
            </a:extLst>
          </p:cNvPr>
          <p:cNvSpPr>
            <a:spLocks/>
          </p:cNvSpPr>
          <p:nvPr/>
        </p:nvSpPr>
        <p:spPr bwMode="auto">
          <a:xfrm>
            <a:off x="5067228" y="31094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4" name="Freeform 85">
            <a:extLst>
              <a:ext uri="{FF2B5EF4-FFF2-40B4-BE49-F238E27FC236}">
                <a16:creationId xmlns:a16="http://schemas.microsoft.com/office/drawing/2014/main" id="{758E00E4-6628-54B2-BE8C-0C919E91A980}"/>
              </a:ext>
            </a:extLst>
          </p:cNvPr>
          <p:cNvSpPr>
            <a:spLocks/>
          </p:cNvSpPr>
          <p:nvPr/>
        </p:nvSpPr>
        <p:spPr bwMode="auto">
          <a:xfrm>
            <a:off x="5067228" y="310580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5" name="Freeform 86">
            <a:extLst>
              <a:ext uri="{FF2B5EF4-FFF2-40B4-BE49-F238E27FC236}">
                <a16:creationId xmlns:a16="http://schemas.microsoft.com/office/drawing/2014/main" id="{7C9D1F12-04F2-71F3-C9CB-6D06E934DC4C}"/>
              </a:ext>
            </a:extLst>
          </p:cNvPr>
          <p:cNvSpPr>
            <a:spLocks/>
          </p:cNvSpPr>
          <p:nvPr/>
        </p:nvSpPr>
        <p:spPr bwMode="auto">
          <a:xfrm>
            <a:off x="5067228" y="311675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6" name="Freeform 87">
            <a:extLst>
              <a:ext uri="{FF2B5EF4-FFF2-40B4-BE49-F238E27FC236}">
                <a16:creationId xmlns:a16="http://schemas.microsoft.com/office/drawing/2014/main" id="{ABF506C9-DA33-410A-75D8-3266CD645082}"/>
              </a:ext>
            </a:extLst>
          </p:cNvPr>
          <p:cNvSpPr>
            <a:spLocks/>
          </p:cNvSpPr>
          <p:nvPr/>
        </p:nvSpPr>
        <p:spPr bwMode="auto">
          <a:xfrm>
            <a:off x="5067228" y="311310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7" name="Freeform 88">
            <a:extLst>
              <a:ext uri="{FF2B5EF4-FFF2-40B4-BE49-F238E27FC236}">
                <a16:creationId xmlns:a16="http://schemas.microsoft.com/office/drawing/2014/main" id="{AFE4CE1D-3BB2-DDA9-B7CD-2960F248199E}"/>
              </a:ext>
            </a:extLst>
          </p:cNvPr>
          <p:cNvSpPr>
            <a:spLocks/>
          </p:cNvSpPr>
          <p:nvPr/>
        </p:nvSpPr>
        <p:spPr bwMode="auto">
          <a:xfrm>
            <a:off x="5063380" y="3094861"/>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8" name="Freeform 89">
            <a:extLst>
              <a:ext uri="{FF2B5EF4-FFF2-40B4-BE49-F238E27FC236}">
                <a16:creationId xmlns:a16="http://schemas.microsoft.com/office/drawing/2014/main" id="{B645CFCF-C859-AB4F-7A15-8D19F1955D9E}"/>
              </a:ext>
            </a:extLst>
          </p:cNvPr>
          <p:cNvSpPr>
            <a:spLocks/>
          </p:cNvSpPr>
          <p:nvPr/>
        </p:nvSpPr>
        <p:spPr bwMode="auto">
          <a:xfrm>
            <a:off x="5067228" y="310216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9" name="Freeform 90">
            <a:extLst>
              <a:ext uri="{FF2B5EF4-FFF2-40B4-BE49-F238E27FC236}">
                <a16:creationId xmlns:a16="http://schemas.microsoft.com/office/drawing/2014/main" id="{9F204A8D-38E2-F801-A5B7-C730246C4FB1}"/>
              </a:ext>
            </a:extLst>
          </p:cNvPr>
          <p:cNvSpPr>
            <a:spLocks/>
          </p:cNvSpPr>
          <p:nvPr/>
        </p:nvSpPr>
        <p:spPr bwMode="auto">
          <a:xfrm>
            <a:off x="5067228" y="3098511"/>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0" name="Freeform 91">
            <a:extLst>
              <a:ext uri="{FF2B5EF4-FFF2-40B4-BE49-F238E27FC236}">
                <a16:creationId xmlns:a16="http://schemas.microsoft.com/office/drawing/2014/main" id="{BEBAA2E2-9655-D16E-E5E6-194F19382D97}"/>
              </a:ext>
            </a:extLst>
          </p:cNvPr>
          <p:cNvSpPr>
            <a:spLocks/>
          </p:cNvSpPr>
          <p:nvPr/>
        </p:nvSpPr>
        <p:spPr bwMode="auto">
          <a:xfrm>
            <a:off x="5067228" y="3120406"/>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1" name="Freeform 92">
            <a:extLst>
              <a:ext uri="{FF2B5EF4-FFF2-40B4-BE49-F238E27FC236}">
                <a16:creationId xmlns:a16="http://schemas.microsoft.com/office/drawing/2014/main" id="{FBA82B8F-56C5-E62D-8887-72A6374183F6}"/>
              </a:ext>
            </a:extLst>
          </p:cNvPr>
          <p:cNvSpPr>
            <a:spLocks/>
          </p:cNvSpPr>
          <p:nvPr/>
        </p:nvSpPr>
        <p:spPr bwMode="auto">
          <a:xfrm>
            <a:off x="5071076" y="314351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2" name="Freeform 93">
            <a:extLst>
              <a:ext uri="{FF2B5EF4-FFF2-40B4-BE49-F238E27FC236}">
                <a16:creationId xmlns:a16="http://schemas.microsoft.com/office/drawing/2014/main" id="{4A748D25-016E-8C4B-BA88-D55E673944C8}"/>
              </a:ext>
            </a:extLst>
          </p:cNvPr>
          <p:cNvSpPr>
            <a:spLocks/>
          </p:cNvSpPr>
          <p:nvPr/>
        </p:nvSpPr>
        <p:spPr bwMode="auto">
          <a:xfrm>
            <a:off x="5063380" y="309486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3" name="Freeform 94">
            <a:extLst>
              <a:ext uri="{FF2B5EF4-FFF2-40B4-BE49-F238E27FC236}">
                <a16:creationId xmlns:a16="http://schemas.microsoft.com/office/drawing/2014/main" id="{4877BB6B-92CB-2A03-2B23-A36E1F77EDC2}"/>
              </a:ext>
            </a:extLst>
          </p:cNvPr>
          <p:cNvSpPr>
            <a:spLocks/>
          </p:cNvSpPr>
          <p:nvPr/>
        </p:nvSpPr>
        <p:spPr bwMode="auto">
          <a:xfrm>
            <a:off x="5071076" y="313621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4" name="Freeform 95">
            <a:extLst>
              <a:ext uri="{FF2B5EF4-FFF2-40B4-BE49-F238E27FC236}">
                <a16:creationId xmlns:a16="http://schemas.microsoft.com/office/drawing/2014/main" id="{2A9523FC-AF35-DD64-667E-7CDA0B388752}"/>
              </a:ext>
            </a:extLst>
          </p:cNvPr>
          <p:cNvSpPr>
            <a:spLocks/>
          </p:cNvSpPr>
          <p:nvPr/>
        </p:nvSpPr>
        <p:spPr bwMode="auto">
          <a:xfrm>
            <a:off x="5071076" y="314716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5" name="Freeform 96">
            <a:extLst>
              <a:ext uri="{FF2B5EF4-FFF2-40B4-BE49-F238E27FC236}">
                <a16:creationId xmlns:a16="http://schemas.microsoft.com/office/drawing/2014/main" id="{2E88207D-80E9-E406-29CA-107F29B61DCD}"/>
              </a:ext>
            </a:extLst>
          </p:cNvPr>
          <p:cNvSpPr>
            <a:spLocks/>
          </p:cNvSpPr>
          <p:nvPr/>
        </p:nvSpPr>
        <p:spPr bwMode="auto">
          <a:xfrm>
            <a:off x="5071076" y="3124054"/>
            <a:ext cx="0" cy="4865"/>
          </a:xfrm>
          <a:custGeom>
            <a:avLst/>
            <a:gdLst>
              <a:gd name="T0" fmla="*/ 4 h 4"/>
              <a:gd name="T1" fmla="*/ 4 h 4"/>
              <a:gd name="T2" fmla="*/ 0 h 4"/>
              <a:gd name="T3" fmla="*/ 0 h 4"/>
              <a:gd name="T4" fmla="*/ 4 h 4"/>
              <a:gd name="T5" fmla="*/ 4 h 4"/>
            </a:gdLst>
            <a:ahLst/>
            <a:cxnLst>
              <a:cxn ang="0">
                <a:pos x="0" y="T0"/>
              </a:cxn>
              <a:cxn ang="0">
                <a:pos x="0" y="T1"/>
              </a:cxn>
              <a:cxn ang="0">
                <a:pos x="0" y="T2"/>
              </a:cxn>
              <a:cxn ang="0">
                <a:pos x="0" y="T3"/>
              </a:cxn>
              <a:cxn ang="0">
                <a:pos x="0" y="T4"/>
              </a:cxn>
              <a:cxn ang="0">
                <a:pos x="0" y="T5"/>
              </a:cxn>
            </a:cxnLst>
            <a:rect l="0" t="0" r="r" b="b"/>
            <a:pathLst>
              <a:path h="4">
                <a:moveTo>
                  <a:pt x="0" y="4"/>
                </a:moveTo>
                <a:lnTo>
                  <a:pt x="0" y="4"/>
                </a:lnTo>
                <a:lnTo>
                  <a:pt x="0" y="0"/>
                </a:lnTo>
                <a:lnTo>
                  <a:pt x="0" y="0"/>
                </a:lnTo>
                <a:lnTo>
                  <a:pt x="0" y="4"/>
                </a:lnTo>
                <a:lnTo>
                  <a:pt x="0" y="4"/>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6" name="Freeform 97">
            <a:extLst>
              <a:ext uri="{FF2B5EF4-FFF2-40B4-BE49-F238E27FC236}">
                <a16:creationId xmlns:a16="http://schemas.microsoft.com/office/drawing/2014/main" id="{BFEE62BF-48BB-21C2-6045-17C73DCAFDDA}"/>
              </a:ext>
            </a:extLst>
          </p:cNvPr>
          <p:cNvSpPr>
            <a:spLocks/>
          </p:cNvSpPr>
          <p:nvPr/>
        </p:nvSpPr>
        <p:spPr bwMode="auto">
          <a:xfrm>
            <a:off x="5071076" y="313256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7" name="Freeform 98">
            <a:extLst>
              <a:ext uri="{FF2B5EF4-FFF2-40B4-BE49-F238E27FC236}">
                <a16:creationId xmlns:a16="http://schemas.microsoft.com/office/drawing/2014/main" id="{F46E00EA-1893-3B45-2114-BE2BB6EC5048}"/>
              </a:ext>
            </a:extLst>
          </p:cNvPr>
          <p:cNvSpPr>
            <a:spLocks/>
          </p:cNvSpPr>
          <p:nvPr/>
        </p:nvSpPr>
        <p:spPr bwMode="auto">
          <a:xfrm>
            <a:off x="5092883" y="337219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8" name="Freeform 99">
            <a:extLst>
              <a:ext uri="{FF2B5EF4-FFF2-40B4-BE49-F238E27FC236}">
                <a16:creationId xmlns:a16="http://schemas.microsoft.com/office/drawing/2014/main" id="{4DD7AF4C-23FE-771C-D02A-5533DBA79203}"/>
              </a:ext>
            </a:extLst>
          </p:cNvPr>
          <p:cNvSpPr>
            <a:spLocks/>
          </p:cNvSpPr>
          <p:nvPr/>
        </p:nvSpPr>
        <p:spPr bwMode="auto">
          <a:xfrm>
            <a:off x="5056965" y="3058371"/>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9" name="Freeform 100">
            <a:extLst>
              <a:ext uri="{FF2B5EF4-FFF2-40B4-BE49-F238E27FC236}">
                <a16:creationId xmlns:a16="http://schemas.microsoft.com/office/drawing/2014/main" id="{F1F8AA97-5D66-246A-249B-222FEC783E05}"/>
              </a:ext>
            </a:extLst>
          </p:cNvPr>
          <p:cNvSpPr>
            <a:spLocks/>
          </p:cNvSpPr>
          <p:nvPr/>
        </p:nvSpPr>
        <p:spPr bwMode="auto">
          <a:xfrm>
            <a:off x="5053118" y="3047424"/>
            <a:ext cx="3849"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0" name="Freeform 101">
            <a:extLst>
              <a:ext uri="{FF2B5EF4-FFF2-40B4-BE49-F238E27FC236}">
                <a16:creationId xmlns:a16="http://schemas.microsoft.com/office/drawing/2014/main" id="{3ED69283-66B0-C676-4857-D0017D04AAC0}"/>
              </a:ext>
            </a:extLst>
          </p:cNvPr>
          <p:cNvSpPr>
            <a:spLocks/>
          </p:cNvSpPr>
          <p:nvPr/>
        </p:nvSpPr>
        <p:spPr bwMode="auto">
          <a:xfrm>
            <a:off x="5060814" y="3062020"/>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1" name="Freeform 102">
            <a:extLst>
              <a:ext uri="{FF2B5EF4-FFF2-40B4-BE49-F238E27FC236}">
                <a16:creationId xmlns:a16="http://schemas.microsoft.com/office/drawing/2014/main" id="{11BBEE8E-3963-5B52-561B-3EC0ABB13707}"/>
              </a:ext>
            </a:extLst>
          </p:cNvPr>
          <p:cNvSpPr>
            <a:spLocks/>
          </p:cNvSpPr>
          <p:nvPr/>
        </p:nvSpPr>
        <p:spPr bwMode="auto">
          <a:xfrm>
            <a:off x="5060814" y="3069318"/>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2" name="Freeform 103">
            <a:extLst>
              <a:ext uri="{FF2B5EF4-FFF2-40B4-BE49-F238E27FC236}">
                <a16:creationId xmlns:a16="http://schemas.microsoft.com/office/drawing/2014/main" id="{1D9C4A29-DBCE-A909-F1B8-1F72D6F157C8}"/>
              </a:ext>
            </a:extLst>
          </p:cNvPr>
          <p:cNvSpPr>
            <a:spLocks/>
          </p:cNvSpPr>
          <p:nvPr/>
        </p:nvSpPr>
        <p:spPr bwMode="auto">
          <a:xfrm>
            <a:off x="5071076" y="3150814"/>
            <a:ext cx="3849" cy="3649"/>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3" name="Freeform 104">
            <a:extLst>
              <a:ext uri="{FF2B5EF4-FFF2-40B4-BE49-F238E27FC236}">
                <a16:creationId xmlns:a16="http://schemas.microsoft.com/office/drawing/2014/main" id="{D1CDE37A-803A-9E41-7EE3-BB193F5EC40B}"/>
              </a:ext>
            </a:extLst>
          </p:cNvPr>
          <p:cNvSpPr>
            <a:spLocks/>
          </p:cNvSpPr>
          <p:nvPr/>
        </p:nvSpPr>
        <p:spPr bwMode="auto">
          <a:xfrm>
            <a:off x="5053118" y="3043774"/>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4" name="Freeform 105">
            <a:extLst>
              <a:ext uri="{FF2B5EF4-FFF2-40B4-BE49-F238E27FC236}">
                <a16:creationId xmlns:a16="http://schemas.microsoft.com/office/drawing/2014/main" id="{6142A38D-A31D-476D-EEBE-11C9A4A45E1A}"/>
              </a:ext>
            </a:extLst>
          </p:cNvPr>
          <p:cNvSpPr>
            <a:spLocks/>
          </p:cNvSpPr>
          <p:nvPr/>
        </p:nvSpPr>
        <p:spPr bwMode="auto">
          <a:xfrm>
            <a:off x="5063380" y="30802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5" name="Freeform 106">
            <a:extLst>
              <a:ext uri="{FF2B5EF4-FFF2-40B4-BE49-F238E27FC236}">
                <a16:creationId xmlns:a16="http://schemas.microsoft.com/office/drawing/2014/main" id="{95A101C3-4C72-BED6-F243-04DD5F0622D3}"/>
              </a:ext>
            </a:extLst>
          </p:cNvPr>
          <p:cNvSpPr>
            <a:spLocks/>
          </p:cNvSpPr>
          <p:nvPr/>
        </p:nvSpPr>
        <p:spPr bwMode="auto">
          <a:xfrm>
            <a:off x="5092883" y="336854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6" name="Freeform 107">
            <a:extLst>
              <a:ext uri="{FF2B5EF4-FFF2-40B4-BE49-F238E27FC236}">
                <a16:creationId xmlns:a16="http://schemas.microsoft.com/office/drawing/2014/main" id="{D5C2E492-D5CF-CD12-5378-64DCD8355117}"/>
              </a:ext>
            </a:extLst>
          </p:cNvPr>
          <p:cNvSpPr>
            <a:spLocks/>
          </p:cNvSpPr>
          <p:nvPr/>
        </p:nvSpPr>
        <p:spPr bwMode="auto">
          <a:xfrm>
            <a:off x="5063380" y="308391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7" name="Freeform 108">
            <a:extLst>
              <a:ext uri="{FF2B5EF4-FFF2-40B4-BE49-F238E27FC236}">
                <a16:creationId xmlns:a16="http://schemas.microsoft.com/office/drawing/2014/main" id="{BF4415A6-17A4-CD12-23AF-1C35E48B100F}"/>
              </a:ext>
            </a:extLst>
          </p:cNvPr>
          <p:cNvSpPr>
            <a:spLocks/>
          </p:cNvSpPr>
          <p:nvPr/>
        </p:nvSpPr>
        <p:spPr bwMode="auto">
          <a:xfrm>
            <a:off x="5063380" y="308756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8" name="Freeform 109">
            <a:extLst>
              <a:ext uri="{FF2B5EF4-FFF2-40B4-BE49-F238E27FC236}">
                <a16:creationId xmlns:a16="http://schemas.microsoft.com/office/drawing/2014/main" id="{6D60AFF6-3122-EB7E-6F97-68C306C87983}"/>
              </a:ext>
            </a:extLst>
          </p:cNvPr>
          <p:cNvSpPr>
            <a:spLocks/>
          </p:cNvSpPr>
          <p:nvPr/>
        </p:nvSpPr>
        <p:spPr bwMode="auto">
          <a:xfrm>
            <a:off x="5063380" y="308756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9" name="Freeform 110">
            <a:extLst>
              <a:ext uri="{FF2B5EF4-FFF2-40B4-BE49-F238E27FC236}">
                <a16:creationId xmlns:a16="http://schemas.microsoft.com/office/drawing/2014/main" id="{A918E662-EACE-2B46-5FA6-D0E95C5F0EAA}"/>
              </a:ext>
            </a:extLst>
          </p:cNvPr>
          <p:cNvSpPr>
            <a:spLocks/>
          </p:cNvSpPr>
          <p:nvPr/>
        </p:nvSpPr>
        <p:spPr bwMode="auto">
          <a:xfrm>
            <a:off x="5063380" y="308391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0" name="Freeform 111">
            <a:extLst>
              <a:ext uri="{FF2B5EF4-FFF2-40B4-BE49-F238E27FC236}">
                <a16:creationId xmlns:a16="http://schemas.microsoft.com/office/drawing/2014/main" id="{B82981A4-05ED-39E9-D58D-C86F3E22800D}"/>
              </a:ext>
            </a:extLst>
          </p:cNvPr>
          <p:cNvSpPr>
            <a:spLocks/>
          </p:cNvSpPr>
          <p:nvPr/>
        </p:nvSpPr>
        <p:spPr bwMode="auto">
          <a:xfrm>
            <a:off x="5063380" y="30912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1" name="Freeform 112">
            <a:extLst>
              <a:ext uri="{FF2B5EF4-FFF2-40B4-BE49-F238E27FC236}">
                <a16:creationId xmlns:a16="http://schemas.microsoft.com/office/drawing/2014/main" id="{1BB52B1B-AD8F-33D1-7077-584B8EE2DFD8}"/>
              </a:ext>
            </a:extLst>
          </p:cNvPr>
          <p:cNvSpPr>
            <a:spLocks/>
          </p:cNvSpPr>
          <p:nvPr/>
        </p:nvSpPr>
        <p:spPr bwMode="auto">
          <a:xfrm>
            <a:off x="5060814" y="3072967"/>
            <a:ext cx="2566" cy="7298"/>
          </a:xfrm>
          <a:custGeom>
            <a:avLst/>
            <a:gdLst>
              <a:gd name="T0" fmla="*/ 2 w 2"/>
              <a:gd name="T1" fmla="*/ 6 h 6"/>
              <a:gd name="T2" fmla="*/ 2 w 2"/>
              <a:gd name="T3" fmla="*/ 6 h 6"/>
              <a:gd name="T4" fmla="*/ 0 w 2"/>
              <a:gd name="T5" fmla="*/ 0 h 6"/>
              <a:gd name="T6" fmla="*/ 0 w 2"/>
              <a:gd name="T7" fmla="*/ 0 h 6"/>
              <a:gd name="T8" fmla="*/ 2 w 2"/>
              <a:gd name="T9" fmla="*/ 6 h 6"/>
              <a:gd name="T10" fmla="*/ 2 w 2"/>
              <a:gd name="T11" fmla="*/ 6 h 6"/>
            </a:gdLst>
            <a:ahLst/>
            <a:cxnLst>
              <a:cxn ang="0">
                <a:pos x="T0" y="T1"/>
              </a:cxn>
              <a:cxn ang="0">
                <a:pos x="T2" y="T3"/>
              </a:cxn>
              <a:cxn ang="0">
                <a:pos x="T4" y="T5"/>
              </a:cxn>
              <a:cxn ang="0">
                <a:pos x="T6" y="T7"/>
              </a:cxn>
              <a:cxn ang="0">
                <a:pos x="T8" y="T9"/>
              </a:cxn>
              <a:cxn ang="0">
                <a:pos x="T10" y="T11"/>
              </a:cxn>
            </a:cxnLst>
            <a:rect l="0" t="0" r="r" b="b"/>
            <a:pathLst>
              <a:path w="2" h="6">
                <a:moveTo>
                  <a:pt x="2" y="6"/>
                </a:moveTo>
                <a:lnTo>
                  <a:pt x="2" y="6"/>
                </a:lnTo>
                <a:lnTo>
                  <a:pt x="0" y="0"/>
                </a:lnTo>
                <a:lnTo>
                  <a:pt x="0" y="0"/>
                </a:lnTo>
                <a:lnTo>
                  <a:pt x="2" y="6"/>
                </a:lnTo>
                <a:lnTo>
                  <a:pt x="2" y="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2" name="Freeform 113">
            <a:extLst>
              <a:ext uri="{FF2B5EF4-FFF2-40B4-BE49-F238E27FC236}">
                <a16:creationId xmlns:a16="http://schemas.microsoft.com/office/drawing/2014/main" id="{71B932E7-3CF0-F6D6-3FAF-736305947DC9}"/>
              </a:ext>
            </a:extLst>
          </p:cNvPr>
          <p:cNvSpPr>
            <a:spLocks/>
          </p:cNvSpPr>
          <p:nvPr/>
        </p:nvSpPr>
        <p:spPr bwMode="auto">
          <a:xfrm>
            <a:off x="5089035" y="3308942"/>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3" name="Freeform 114">
            <a:extLst>
              <a:ext uri="{FF2B5EF4-FFF2-40B4-BE49-F238E27FC236}">
                <a16:creationId xmlns:a16="http://schemas.microsoft.com/office/drawing/2014/main" id="{3A2A6ADC-D234-54E3-3503-587C1D1059AF}"/>
              </a:ext>
            </a:extLst>
          </p:cNvPr>
          <p:cNvSpPr>
            <a:spLocks/>
          </p:cNvSpPr>
          <p:nvPr/>
        </p:nvSpPr>
        <p:spPr bwMode="auto">
          <a:xfrm>
            <a:off x="5089035" y="3312591"/>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5" name="Freeform 115">
            <a:extLst>
              <a:ext uri="{FF2B5EF4-FFF2-40B4-BE49-F238E27FC236}">
                <a16:creationId xmlns:a16="http://schemas.microsoft.com/office/drawing/2014/main" id="{6B0128F9-7F29-A323-9047-B1077BFBCC64}"/>
              </a:ext>
            </a:extLst>
          </p:cNvPr>
          <p:cNvSpPr>
            <a:spLocks/>
          </p:cNvSpPr>
          <p:nvPr/>
        </p:nvSpPr>
        <p:spPr bwMode="auto">
          <a:xfrm>
            <a:off x="5089035" y="3301643"/>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6" name="Freeform 116">
            <a:extLst>
              <a:ext uri="{FF2B5EF4-FFF2-40B4-BE49-F238E27FC236}">
                <a16:creationId xmlns:a16="http://schemas.microsoft.com/office/drawing/2014/main" id="{207E14D0-4375-55A2-94AF-57E7AD927AFB}"/>
              </a:ext>
            </a:extLst>
          </p:cNvPr>
          <p:cNvSpPr>
            <a:spLocks/>
          </p:cNvSpPr>
          <p:nvPr/>
        </p:nvSpPr>
        <p:spPr bwMode="auto">
          <a:xfrm>
            <a:off x="5089035" y="3297995"/>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7" name="Freeform 117">
            <a:extLst>
              <a:ext uri="{FF2B5EF4-FFF2-40B4-BE49-F238E27FC236}">
                <a16:creationId xmlns:a16="http://schemas.microsoft.com/office/drawing/2014/main" id="{E6BE8FF3-C2FD-7378-3DCB-A499E5EB80F6}"/>
              </a:ext>
            </a:extLst>
          </p:cNvPr>
          <p:cNvSpPr>
            <a:spLocks/>
          </p:cNvSpPr>
          <p:nvPr/>
        </p:nvSpPr>
        <p:spPr bwMode="auto">
          <a:xfrm>
            <a:off x="5089035" y="3321105"/>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8" name="Freeform 118">
            <a:extLst>
              <a:ext uri="{FF2B5EF4-FFF2-40B4-BE49-F238E27FC236}">
                <a16:creationId xmlns:a16="http://schemas.microsoft.com/office/drawing/2014/main" id="{9BC50A47-6E64-238B-D044-356D3AFF75ED}"/>
              </a:ext>
            </a:extLst>
          </p:cNvPr>
          <p:cNvSpPr>
            <a:spLocks/>
          </p:cNvSpPr>
          <p:nvPr/>
        </p:nvSpPr>
        <p:spPr bwMode="auto">
          <a:xfrm>
            <a:off x="5085186" y="3279749"/>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9" name="Freeform 119">
            <a:extLst>
              <a:ext uri="{FF2B5EF4-FFF2-40B4-BE49-F238E27FC236}">
                <a16:creationId xmlns:a16="http://schemas.microsoft.com/office/drawing/2014/main" id="{AFE48C92-7755-57EC-205D-EF454AC1DD49}"/>
              </a:ext>
            </a:extLst>
          </p:cNvPr>
          <p:cNvSpPr>
            <a:spLocks/>
          </p:cNvSpPr>
          <p:nvPr/>
        </p:nvSpPr>
        <p:spPr bwMode="auto">
          <a:xfrm>
            <a:off x="5089035" y="3290697"/>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0" name="Freeform 120">
            <a:extLst>
              <a:ext uri="{FF2B5EF4-FFF2-40B4-BE49-F238E27FC236}">
                <a16:creationId xmlns:a16="http://schemas.microsoft.com/office/drawing/2014/main" id="{E9805A84-E659-61C3-ADB8-EE2D6476B02B}"/>
              </a:ext>
            </a:extLst>
          </p:cNvPr>
          <p:cNvSpPr>
            <a:spLocks/>
          </p:cNvSpPr>
          <p:nvPr/>
        </p:nvSpPr>
        <p:spPr bwMode="auto">
          <a:xfrm>
            <a:off x="5085186" y="3287047"/>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3" name="Freeform 121">
            <a:extLst>
              <a:ext uri="{FF2B5EF4-FFF2-40B4-BE49-F238E27FC236}">
                <a16:creationId xmlns:a16="http://schemas.microsoft.com/office/drawing/2014/main" id="{39366075-3FCD-CFC6-8ED5-A4EB7606145F}"/>
              </a:ext>
            </a:extLst>
          </p:cNvPr>
          <p:cNvSpPr>
            <a:spLocks/>
          </p:cNvSpPr>
          <p:nvPr/>
        </p:nvSpPr>
        <p:spPr bwMode="auto">
          <a:xfrm>
            <a:off x="5089035" y="3324755"/>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4" name="Freeform 122">
            <a:extLst>
              <a:ext uri="{FF2B5EF4-FFF2-40B4-BE49-F238E27FC236}">
                <a16:creationId xmlns:a16="http://schemas.microsoft.com/office/drawing/2014/main" id="{03D069CF-DCC0-76CB-EABB-1FED184149E4}"/>
              </a:ext>
            </a:extLst>
          </p:cNvPr>
          <p:cNvSpPr>
            <a:spLocks/>
          </p:cNvSpPr>
          <p:nvPr/>
        </p:nvSpPr>
        <p:spPr bwMode="auto">
          <a:xfrm>
            <a:off x="5092883" y="3339351"/>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5" name="Freeform 123">
            <a:extLst>
              <a:ext uri="{FF2B5EF4-FFF2-40B4-BE49-F238E27FC236}">
                <a16:creationId xmlns:a16="http://schemas.microsoft.com/office/drawing/2014/main" id="{D49C341E-E326-D46A-E9D0-3C1D5668C8F9}"/>
              </a:ext>
            </a:extLst>
          </p:cNvPr>
          <p:cNvSpPr>
            <a:spLocks/>
          </p:cNvSpPr>
          <p:nvPr/>
        </p:nvSpPr>
        <p:spPr bwMode="auto">
          <a:xfrm>
            <a:off x="5092883" y="3361246"/>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6" name="Freeform 124">
            <a:extLst>
              <a:ext uri="{FF2B5EF4-FFF2-40B4-BE49-F238E27FC236}">
                <a16:creationId xmlns:a16="http://schemas.microsoft.com/office/drawing/2014/main" id="{A3264FC6-47D0-04FD-B241-E803F7A3795F}"/>
              </a:ext>
            </a:extLst>
          </p:cNvPr>
          <p:cNvSpPr>
            <a:spLocks/>
          </p:cNvSpPr>
          <p:nvPr/>
        </p:nvSpPr>
        <p:spPr bwMode="auto">
          <a:xfrm>
            <a:off x="5092883" y="3357596"/>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7" name="Freeform 125">
            <a:extLst>
              <a:ext uri="{FF2B5EF4-FFF2-40B4-BE49-F238E27FC236}">
                <a16:creationId xmlns:a16="http://schemas.microsoft.com/office/drawing/2014/main" id="{C6FDD274-DB47-73AE-C3F5-B7AC210BE24B}"/>
              </a:ext>
            </a:extLst>
          </p:cNvPr>
          <p:cNvSpPr>
            <a:spLocks/>
          </p:cNvSpPr>
          <p:nvPr/>
        </p:nvSpPr>
        <p:spPr bwMode="auto">
          <a:xfrm>
            <a:off x="5092883" y="3335702"/>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8" name="Freeform 126">
            <a:extLst>
              <a:ext uri="{FF2B5EF4-FFF2-40B4-BE49-F238E27FC236}">
                <a16:creationId xmlns:a16="http://schemas.microsoft.com/office/drawing/2014/main" id="{FCD49A61-4351-03FF-103E-9C7987C2DC90}"/>
              </a:ext>
            </a:extLst>
          </p:cNvPr>
          <p:cNvSpPr>
            <a:spLocks/>
          </p:cNvSpPr>
          <p:nvPr/>
        </p:nvSpPr>
        <p:spPr bwMode="auto">
          <a:xfrm>
            <a:off x="5089035" y="3332053"/>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9" name="Freeform 127">
            <a:extLst>
              <a:ext uri="{FF2B5EF4-FFF2-40B4-BE49-F238E27FC236}">
                <a16:creationId xmlns:a16="http://schemas.microsoft.com/office/drawing/2014/main" id="{76DF8277-D617-BE21-B72D-1858A7D1DEE0}"/>
              </a:ext>
            </a:extLst>
          </p:cNvPr>
          <p:cNvSpPr>
            <a:spLocks/>
          </p:cNvSpPr>
          <p:nvPr/>
        </p:nvSpPr>
        <p:spPr bwMode="auto">
          <a:xfrm>
            <a:off x="5078773" y="3187305"/>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0" name="Freeform 128">
            <a:extLst>
              <a:ext uri="{FF2B5EF4-FFF2-40B4-BE49-F238E27FC236}">
                <a16:creationId xmlns:a16="http://schemas.microsoft.com/office/drawing/2014/main" id="{0436BDF6-6D0D-A387-C258-BE83CDECD57E}"/>
              </a:ext>
            </a:extLst>
          </p:cNvPr>
          <p:cNvSpPr>
            <a:spLocks/>
          </p:cNvSpPr>
          <p:nvPr/>
        </p:nvSpPr>
        <p:spPr bwMode="auto">
          <a:xfrm>
            <a:off x="5074924" y="3176358"/>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1" name="Freeform 129">
            <a:extLst>
              <a:ext uri="{FF2B5EF4-FFF2-40B4-BE49-F238E27FC236}">
                <a16:creationId xmlns:a16="http://schemas.microsoft.com/office/drawing/2014/main" id="{C196AA88-D11F-8509-D201-66DF0E27FA43}"/>
              </a:ext>
            </a:extLst>
          </p:cNvPr>
          <p:cNvSpPr>
            <a:spLocks/>
          </p:cNvSpPr>
          <p:nvPr/>
        </p:nvSpPr>
        <p:spPr bwMode="auto">
          <a:xfrm>
            <a:off x="5074924" y="3172709"/>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2" name="Freeform 130">
            <a:extLst>
              <a:ext uri="{FF2B5EF4-FFF2-40B4-BE49-F238E27FC236}">
                <a16:creationId xmlns:a16="http://schemas.microsoft.com/office/drawing/2014/main" id="{7DEDA02F-37A7-4A7A-F123-4B498A06C43E}"/>
              </a:ext>
            </a:extLst>
          </p:cNvPr>
          <p:cNvSpPr>
            <a:spLocks/>
          </p:cNvSpPr>
          <p:nvPr/>
        </p:nvSpPr>
        <p:spPr bwMode="auto">
          <a:xfrm>
            <a:off x="5074924" y="3183656"/>
            <a:ext cx="3849" cy="3649"/>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3" name="Freeform 131">
            <a:extLst>
              <a:ext uri="{FF2B5EF4-FFF2-40B4-BE49-F238E27FC236}">
                <a16:creationId xmlns:a16="http://schemas.microsoft.com/office/drawing/2014/main" id="{CB69B75B-2711-37B8-8EA2-E2A945FB5828}"/>
              </a:ext>
            </a:extLst>
          </p:cNvPr>
          <p:cNvSpPr>
            <a:spLocks/>
          </p:cNvSpPr>
          <p:nvPr/>
        </p:nvSpPr>
        <p:spPr bwMode="auto">
          <a:xfrm>
            <a:off x="5074924" y="3161762"/>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4" name="Freeform 132">
            <a:extLst>
              <a:ext uri="{FF2B5EF4-FFF2-40B4-BE49-F238E27FC236}">
                <a16:creationId xmlns:a16="http://schemas.microsoft.com/office/drawing/2014/main" id="{40B95005-02D2-3CD2-A225-1E34706A8FE1}"/>
              </a:ext>
            </a:extLst>
          </p:cNvPr>
          <p:cNvSpPr>
            <a:spLocks/>
          </p:cNvSpPr>
          <p:nvPr/>
        </p:nvSpPr>
        <p:spPr bwMode="auto">
          <a:xfrm>
            <a:off x="5074924" y="315811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5" name="Freeform 133">
            <a:extLst>
              <a:ext uri="{FF2B5EF4-FFF2-40B4-BE49-F238E27FC236}">
                <a16:creationId xmlns:a16="http://schemas.microsoft.com/office/drawing/2014/main" id="{25DBEE98-2A9E-492C-4CCE-A53CBE7DAF61}"/>
              </a:ext>
            </a:extLst>
          </p:cNvPr>
          <p:cNvSpPr>
            <a:spLocks/>
          </p:cNvSpPr>
          <p:nvPr/>
        </p:nvSpPr>
        <p:spPr bwMode="auto">
          <a:xfrm>
            <a:off x="5074924" y="3165411"/>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6" name="Freeform 134">
            <a:extLst>
              <a:ext uri="{FF2B5EF4-FFF2-40B4-BE49-F238E27FC236}">
                <a16:creationId xmlns:a16="http://schemas.microsoft.com/office/drawing/2014/main" id="{E1D1CCF4-1881-A75B-3A43-88029292EA96}"/>
              </a:ext>
            </a:extLst>
          </p:cNvPr>
          <p:cNvSpPr>
            <a:spLocks/>
          </p:cNvSpPr>
          <p:nvPr/>
        </p:nvSpPr>
        <p:spPr bwMode="auto">
          <a:xfrm>
            <a:off x="5078773" y="3209200"/>
            <a:ext cx="0" cy="7298"/>
          </a:xfrm>
          <a:custGeom>
            <a:avLst/>
            <a:gdLst>
              <a:gd name="T0" fmla="*/ 6 h 6"/>
              <a:gd name="T1" fmla="*/ 6 h 6"/>
              <a:gd name="T2" fmla="*/ 0 h 6"/>
              <a:gd name="T3" fmla="*/ 0 h 6"/>
              <a:gd name="T4" fmla="*/ 6 h 6"/>
              <a:gd name="T5" fmla="*/ 6 h 6"/>
            </a:gdLst>
            <a:ahLst/>
            <a:cxnLst>
              <a:cxn ang="0">
                <a:pos x="0" y="T0"/>
              </a:cxn>
              <a:cxn ang="0">
                <a:pos x="0" y="T1"/>
              </a:cxn>
              <a:cxn ang="0">
                <a:pos x="0" y="T2"/>
              </a:cxn>
              <a:cxn ang="0">
                <a:pos x="0" y="T3"/>
              </a:cxn>
              <a:cxn ang="0">
                <a:pos x="0" y="T4"/>
              </a:cxn>
              <a:cxn ang="0">
                <a:pos x="0" y="T5"/>
              </a:cxn>
            </a:cxnLst>
            <a:rect l="0" t="0" r="r" b="b"/>
            <a:pathLst>
              <a:path h="6">
                <a:moveTo>
                  <a:pt x="0" y="6"/>
                </a:moveTo>
                <a:lnTo>
                  <a:pt x="0" y="6"/>
                </a:lnTo>
                <a:lnTo>
                  <a:pt x="0" y="0"/>
                </a:lnTo>
                <a:lnTo>
                  <a:pt x="0" y="0"/>
                </a:lnTo>
                <a:lnTo>
                  <a:pt x="0" y="6"/>
                </a:lnTo>
                <a:lnTo>
                  <a:pt x="0" y="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7" name="Freeform 135">
            <a:extLst>
              <a:ext uri="{FF2B5EF4-FFF2-40B4-BE49-F238E27FC236}">
                <a16:creationId xmlns:a16="http://schemas.microsoft.com/office/drawing/2014/main" id="{AED42983-5BE0-32DC-BE80-867C13BE02FD}"/>
              </a:ext>
            </a:extLst>
          </p:cNvPr>
          <p:cNvSpPr>
            <a:spLocks/>
          </p:cNvSpPr>
          <p:nvPr/>
        </p:nvSpPr>
        <p:spPr bwMode="auto">
          <a:xfrm>
            <a:off x="5078773" y="3216498"/>
            <a:ext cx="2566" cy="3649"/>
          </a:xfrm>
          <a:custGeom>
            <a:avLst/>
            <a:gdLst>
              <a:gd name="T0" fmla="*/ 2 w 2"/>
              <a:gd name="T1" fmla="*/ 3 h 3"/>
              <a:gd name="T2" fmla="*/ 2 w 2"/>
              <a:gd name="T3" fmla="*/ 3 h 3"/>
              <a:gd name="T4" fmla="*/ 0 w 2"/>
              <a:gd name="T5" fmla="*/ 0 h 3"/>
              <a:gd name="T6" fmla="*/ 0 w 2"/>
              <a:gd name="T7" fmla="*/ 0 h 3"/>
              <a:gd name="T8" fmla="*/ 2 w 2"/>
              <a:gd name="T9" fmla="*/ 3 h 3"/>
              <a:gd name="T10" fmla="*/ 2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2" y="3"/>
                </a:moveTo>
                <a:lnTo>
                  <a:pt x="2" y="3"/>
                </a:lnTo>
                <a:lnTo>
                  <a:pt x="0" y="0"/>
                </a:lnTo>
                <a:lnTo>
                  <a:pt x="0" y="0"/>
                </a:lnTo>
                <a:lnTo>
                  <a:pt x="2" y="3"/>
                </a:lnTo>
                <a:lnTo>
                  <a:pt x="2"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8" name="Freeform 136">
            <a:extLst>
              <a:ext uri="{FF2B5EF4-FFF2-40B4-BE49-F238E27FC236}">
                <a16:creationId xmlns:a16="http://schemas.microsoft.com/office/drawing/2014/main" id="{A0EE1E88-B379-FE23-6AB4-15B82742F6A5}"/>
              </a:ext>
            </a:extLst>
          </p:cNvPr>
          <p:cNvSpPr>
            <a:spLocks/>
          </p:cNvSpPr>
          <p:nvPr/>
        </p:nvSpPr>
        <p:spPr bwMode="auto">
          <a:xfrm>
            <a:off x="5081338" y="3220147"/>
            <a:ext cx="3849" cy="52304"/>
          </a:xfrm>
          <a:custGeom>
            <a:avLst/>
            <a:gdLst>
              <a:gd name="T0" fmla="*/ 3 w 3"/>
              <a:gd name="T1" fmla="*/ 43 h 43"/>
              <a:gd name="T2" fmla="*/ 3 w 3"/>
              <a:gd name="T3" fmla="*/ 43 h 43"/>
              <a:gd name="T4" fmla="*/ 0 w 3"/>
              <a:gd name="T5" fmla="*/ 0 h 43"/>
              <a:gd name="T6" fmla="*/ 0 w 3"/>
              <a:gd name="T7" fmla="*/ 0 h 43"/>
              <a:gd name="T8" fmla="*/ 3 w 3"/>
              <a:gd name="T9" fmla="*/ 43 h 43"/>
              <a:gd name="T10" fmla="*/ 3 w 3"/>
              <a:gd name="T11" fmla="*/ 43 h 43"/>
            </a:gdLst>
            <a:ahLst/>
            <a:cxnLst>
              <a:cxn ang="0">
                <a:pos x="T0" y="T1"/>
              </a:cxn>
              <a:cxn ang="0">
                <a:pos x="T2" y="T3"/>
              </a:cxn>
              <a:cxn ang="0">
                <a:pos x="T4" y="T5"/>
              </a:cxn>
              <a:cxn ang="0">
                <a:pos x="T6" y="T7"/>
              </a:cxn>
              <a:cxn ang="0">
                <a:pos x="T8" y="T9"/>
              </a:cxn>
              <a:cxn ang="0">
                <a:pos x="T10" y="T11"/>
              </a:cxn>
            </a:cxnLst>
            <a:rect l="0" t="0" r="r" b="b"/>
            <a:pathLst>
              <a:path w="3" h="43">
                <a:moveTo>
                  <a:pt x="3" y="43"/>
                </a:moveTo>
                <a:lnTo>
                  <a:pt x="3" y="43"/>
                </a:lnTo>
                <a:lnTo>
                  <a:pt x="0" y="0"/>
                </a:lnTo>
                <a:lnTo>
                  <a:pt x="0" y="0"/>
                </a:lnTo>
                <a:lnTo>
                  <a:pt x="3" y="43"/>
                </a:lnTo>
                <a:lnTo>
                  <a:pt x="3" y="4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9" name="Freeform 137">
            <a:extLst>
              <a:ext uri="{FF2B5EF4-FFF2-40B4-BE49-F238E27FC236}">
                <a16:creationId xmlns:a16="http://schemas.microsoft.com/office/drawing/2014/main" id="{91845D4D-7FBC-59E1-CCA8-44414AC4E8FB}"/>
              </a:ext>
            </a:extLst>
          </p:cNvPr>
          <p:cNvSpPr>
            <a:spLocks/>
          </p:cNvSpPr>
          <p:nvPr/>
        </p:nvSpPr>
        <p:spPr bwMode="auto">
          <a:xfrm>
            <a:off x="5078773" y="3194603"/>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0" name="Freeform 138">
            <a:extLst>
              <a:ext uri="{FF2B5EF4-FFF2-40B4-BE49-F238E27FC236}">
                <a16:creationId xmlns:a16="http://schemas.microsoft.com/office/drawing/2014/main" id="{F1D5FCAB-A94E-CE6F-9F51-F6767359A355}"/>
              </a:ext>
            </a:extLst>
          </p:cNvPr>
          <p:cNvSpPr>
            <a:spLocks/>
          </p:cNvSpPr>
          <p:nvPr/>
        </p:nvSpPr>
        <p:spPr bwMode="auto">
          <a:xfrm>
            <a:off x="5085186" y="3272451"/>
            <a:ext cx="0" cy="7298"/>
          </a:xfrm>
          <a:custGeom>
            <a:avLst/>
            <a:gdLst>
              <a:gd name="T0" fmla="*/ 6 h 6"/>
              <a:gd name="T1" fmla="*/ 6 h 6"/>
              <a:gd name="T2" fmla="*/ 0 h 6"/>
              <a:gd name="T3" fmla="*/ 0 h 6"/>
              <a:gd name="T4" fmla="*/ 6 h 6"/>
              <a:gd name="T5" fmla="*/ 6 h 6"/>
            </a:gdLst>
            <a:ahLst/>
            <a:cxnLst>
              <a:cxn ang="0">
                <a:pos x="0" y="T0"/>
              </a:cxn>
              <a:cxn ang="0">
                <a:pos x="0" y="T1"/>
              </a:cxn>
              <a:cxn ang="0">
                <a:pos x="0" y="T2"/>
              </a:cxn>
              <a:cxn ang="0">
                <a:pos x="0" y="T3"/>
              </a:cxn>
              <a:cxn ang="0">
                <a:pos x="0" y="T4"/>
              </a:cxn>
              <a:cxn ang="0">
                <a:pos x="0" y="T5"/>
              </a:cxn>
            </a:cxnLst>
            <a:rect l="0" t="0" r="r" b="b"/>
            <a:pathLst>
              <a:path h="6">
                <a:moveTo>
                  <a:pt x="0" y="6"/>
                </a:moveTo>
                <a:lnTo>
                  <a:pt x="0" y="6"/>
                </a:lnTo>
                <a:lnTo>
                  <a:pt x="0" y="0"/>
                </a:lnTo>
                <a:lnTo>
                  <a:pt x="0" y="0"/>
                </a:lnTo>
                <a:lnTo>
                  <a:pt x="0" y="6"/>
                </a:lnTo>
                <a:lnTo>
                  <a:pt x="0" y="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1" name="Freeform 139">
            <a:extLst>
              <a:ext uri="{FF2B5EF4-FFF2-40B4-BE49-F238E27FC236}">
                <a16:creationId xmlns:a16="http://schemas.microsoft.com/office/drawing/2014/main" id="{9C05EE5D-868E-B212-2C28-D1A97057ACCC}"/>
              </a:ext>
            </a:extLst>
          </p:cNvPr>
          <p:cNvSpPr>
            <a:spLocks/>
          </p:cNvSpPr>
          <p:nvPr/>
        </p:nvSpPr>
        <p:spPr bwMode="auto">
          <a:xfrm>
            <a:off x="5078773" y="3205551"/>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2" name="Freeform 140">
            <a:extLst>
              <a:ext uri="{FF2B5EF4-FFF2-40B4-BE49-F238E27FC236}">
                <a16:creationId xmlns:a16="http://schemas.microsoft.com/office/drawing/2014/main" id="{F783E8CE-8880-A324-7D69-CEE482D26838}"/>
              </a:ext>
            </a:extLst>
          </p:cNvPr>
          <p:cNvSpPr>
            <a:spLocks/>
          </p:cNvSpPr>
          <p:nvPr/>
        </p:nvSpPr>
        <p:spPr bwMode="auto">
          <a:xfrm>
            <a:off x="5078773" y="3198253"/>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3" name="Freeform 141">
            <a:extLst>
              <a:ext uri="{FF2B5EF4-FFF2-40B4-BE49-F238E27FC236}">
                <a16:creationId xmlns:a16="http://schemas.microsoft.com/office/drawing/2014/main" id="{F9458CE9-F00E-2261-E20B-625490B825F3}"/>
              </a:ext>
            </a:extLst>
          </p:cNvPr>
          <p:cNvSpPr>
            <a:spLocks/>
          </p:cNvSpPr>
          <p:nvPr/>
        </p:nvSpPr>
        <p:spPr bwMode="auto">
          <a:xfrm>
            <a:off x="5092883" y="3346649"/>
            <a:ext cx="0" cy="10948"/>
          </a:xfrm>
          <a:custGeom>
            <a:avLst/>
            <a:gdLst>
              <a:gd name="T0" fmla="*/ 9 h 9"/>
              <a:gd name="T1" fmla="*/ 9 h 9"/>
              <a:gd name="T2" fmla="*/ 0 h 9"/>
              <a:gd name="T3" fmla="*/ 0 h 9"/>
              <a:gd name="T4" fmla="*/ 9 h 9"/>
              <a:gd name="T5" fmla="*/ 9 h 9"/>
            </a:gdLst>
            <a:ahLst/>
            <a:cxnLst>
              <a:cxn ang="0">
                <a:pos x="0" y="T0"/>
              </a:cxn>
              <a:cxn ang="0">
                <a:pos x="0" y="T1"/>
              </a:cxn>
              <a:cxn ang="0">
                <a:pos x="0" y="T2"/>
              </a:cxn>
              <a:cxn ang="0">
                <a:pos x="0" y="T3"/>
              </a:cxn>
              <a:cxn ang="0">
                <a:pos x="0" y="T4"/>
              </a:cxn>
              <a:cxn ang="0">
                <a:pos x="0" y="T5"/>
              </a:cxn>
            </a:cxnLst>
            <a:rect l="0" t="0" r="r" b="b"/>
            <a:pathLst>
              <a:path h="9">
                <a:moveTo>
                  <a:pt x="0" y="9"/>
                </a:moveTo>
                <a:lnTo>
                  <a:pt x="0" y="9"/>
                </a:lnTo>
                <a:lnTo>
                  <a:pt x="0" y="0"/>
                </a:lnTo>
                <a:lnTo>
                  <a:pt x="0" y="0"/>
                </a:lnTo>
                <a:lnTo>
                  <a:pt x="0" y="9"/>
                </a:lnTo>
                <a:lnTo>
                  <a:pt x="0" y="9"/>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4" name="Freeform 142">
            <a:extLst>
              <a:ext uri="{FF2B5EF4-FFF2-40B4-BE49-F238E27FC236}">
                <a16:creationId xmlns:a16="http://schemas.microsoft.com/office/drawing/2014/main" id="{C11730D3-D82C-58F8-C18A-CEC698ED2759}"/>
              </a:ext>
            </a:extLst>
          </p:cNvPr>
          <p:cNvSpPr>
            <a:spLocks/>
          </p:cNvSpPr>
          <p:nvPr/>
        </p:nvSpPr>
        <p:spPr bwMode="auto">
          <a:xfrm>
            <a:off x="5053118" y="3040125"/>
            <a:ext cx="0" cy="3649"/>
          </a:xfrm>
          <a:custGeom>
            <a:avLst/>
            <a:gdLst>
              <a:gd name="T0" fmla="*/ 3 h 3"/>
              <a:gd name="T1" fmla="*/ 3 h 3"/>
              <a:gd name="T2" fmla="*/ 0 h 3"/>
              <a:gd name="T3" fmla="*/ 0 h 3"/>
              <a:gd name="T4" fmla="*/ 0 h 3"/>
              <a:gd name="T5" fmla="*/ 3 h 3"/>
              <a:gd name="T6" fmla="*/ 3 h 3"/>
            </a:gdLst>
            <a:ahLst/>
            <a:cxnLst>
              <a:cxn ang="0">
                <a:pos x="0" y="T0"/>
              </a:cxn>
              <a:cxn ang="0">
                <a:pos x="0" y="T1"/>
              </a:cxn>
              <a:cxn ang="0">
                <a:pos x="0" y="T2"/>
              </a:cxn>
              <a:cxn ang="0">
                <a:pos x="0" y="T3"/>
              </a:cxn>
              <a:cxn ang="0">
                <a:pos x="0" y="T4"/>
              </a:cxn>
              <a:cxn ang="0">
                <a:pos x="0" y="T5"/>
              </a:cxn>
              <a:cxn ang="0">
                <a:pos x="0" y="T6"/>
              </a:cxn>
            </a:cxnLst>
            <a:rect l="0" t="0" r="r" b="b"/>
            <a:pathLst>
              <a:path h="3">
                <a:moveTo>
                  <a:pt x="0" y="3"/>
                </a:moveTo>
                <a:lnTo>
                  <a:pt x="0" y="3"/>
                </a:lnTo>
                <a:lnTo>
                  <a:pt x="0" y="0"/>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5" name="Freeform 143">
            <a:extLst>
              <a:ext uri="{FF2B5EF4-FFF2-40B4-BE49-F238E27FC236}">
                <a16:creationId xmlns:a16="http://schemas.microsoft.com/office/drawing/2014/main" id="{BE55A0E0-308A-03C7-32B1-6F9577F42101}"/>
              </a:ext>
            </a:extLst>
          </p:cNvPr>
          <p:cNvSpPr>
            <a:spLocks/>
          </p:cNvSpPr>
          <p:nvPr/>
        </p:nvSpPr>
        <p:spPr bwMode="auto">
          <a:xfrm>
            <a:off x="5358416" y="344639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6" name="Freeform 144">
            <a:extLst>
              <a:ext uri="{FF2B5EF4-FFF2-40B4-BE49-F238E27FC236}">
                <a16:creationId xmlns:a16="http://schemas.microsoft.com/office/drawing/2014/main" id="{3C748BC9-6960-D78B-8B7E-848A18AA3BA2}"/>
              </a:ext>
            </a:extLst>
          </p:cNvPr>
          <p:cNvSpPr>
            <a:spLocks/>
          </p:cNvSpPr>
          <p:nvPr/>
        </p:nvSpPr>
        <p:spPr bwMode="auto">
          <a:xfrm>
            <a:off x="5354568" y="344274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7" name="Freeform 145">
            <a:extLst>
              <a:ext uri="{FF2B5EF4-FFF2-40B4-BE49-F238E27FC236}">
                <a16:creationId xmlns:a16="http://schemas.microsoft.com/office/drawing/2014/main" id="{6F9A9A60-C538-978F-4639-2CBB79E5AD58}"/>
              </a:ext>
            </a:extLst>
          </p:cNvPr>
          <p:cNvSpPr>
            <a:spLocks/>
          </p:cNvSpPr>
          <p:nvPr/>
        </p:nvSpPr>
        <p:spPr bwMode="auto">
          <a:xfrm>
            <a:off x="5346871" y="343909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8" name="Freeform 146">
            <a:extLst>
              <a:ext uri="{FF2B5EF4-FFF2-40B4-BE49-F238E27FC236}">
                <a16:creationId xmlns:a16="http://schemas.microsoft.com/office/drawing/2014/main" id="{19F36C2F-CE8F-A1B7-C60A-1C4FFD71AC1D}"/>
              </a:ext>
            </a:extLst>
          </p:cNvPr>
          <p:cNvSpPr>
            <a:spLocks/>
          </p:cNvSpPr>
          <p:nvPr/>
        </p:nvSpPr>
        <p:spPr bwMode="auto">
          <a:xfrm>
            <a:off x="5346871" y="3439093"/>
            <a:ext cx="3849"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9" name="Freeform 147">
            <a:extLst>
              <a:ext uri="{FF2B5EF4-FFF2-40B4-BE49-F238E27FC236}">
                <a16:creationId xmlns:a16="http://schemas.microsoft.com/office/drawing/2014/main" id="{26B9B603-31DF-0AC0-B63B-A70188F0DEB3}"/>
              </a:ext>
            </a:extLst>
          </p:cNvPr>
          <p:cNvSpPr>
            <a:spLocks/>
          </p:cNvSpPr>
          <p:nvPr/>
        </p:nvSpPr>
        <p:spPr bwMode="auto">
          <a:xfrm>
            <a:off x="5344306" y="3435444"/>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0" name="Freeform 148">
            <a:extLst>
              <a:ext uri="{FF2B5EF4-FFF2-40B4-BE49-F238E27FC236}">
                <a16:creationId xmlns:a16="http://schemas.microsoft.com/office/drawing/2014/main" id="{A05B5155-4849-366E-B25D-60F129CAC5D9}"/>
              </a:ext>
            </a:extLst>
          </p:cNvPr>
          <p:cNvSpPr>
            <a:spLocks/>
          </p:cNvSpPr>
          <p:nvPr/>
        </p:nvSpPr>
        <p:spPr bwMode="auto">
          <a:xfrm>
            <a:off x="5340458" y="3435444"/>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1" name="Freeform 149">
            <a:extLst>
              <a:ext uri="{FF2B5EF4-FFF2-40B4-BE49-F238E27FC236}">
                <a16:creationId xmlns:a16="http://schemas.microsoft.com/office/drawing/2014/main" id="{3F76E5AE-D2D3-BA0A-36BA-FE8372997B84}"/>
              </a:ext>
            </a:extLst>
          </p:cNvPr>
          <p:cNvSpPr>
            <a:spLocks/>
          </p:cNvSpPr>
          <p:nvPr/>
        </p:nvSpPr>
        <p:spPr bwMode="auto">
          <a:xfrm>
            <a:off x="5350720" y="3442742"/>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2" name="Freeform 150">
            <a:extLst>
              <a:ext uri="{FF2B5EF4-FFF2-40B4-BE49-F238E27FC236}">
                <a16:creationId xmlns:a16="http://schemas.microsoft.com/office/drawing/2014/main" id="{350CA272-2E74-8C56-AB59-99455F49CA93}"/>
              </a:ext>
            </a:extLst>
          </p:cNvPr>
          <p:cNvSpPr>
            <a:spLocks/>
          </p:cNvSpPr>
          <p:nvPr/>
        </p:nvSpPr>
        <p:spPr bwMode="auto">
          <a:xfrm>
            <a:off x="5350720" y="344274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3" name="Freeform 151">
            <a:extLst>
              <a:ext uri="{FF2B5EF4-FFF2-40B4-BE49-F238E27FC236}">
                <a16:creationId xmlns:a16="http://schemas.microsoft.com/office/drawing/2014/main" id="{748182A3-C301-422D-DBCF-75547AA74551}"/>
              </a:ext>
            </a:extLst>
          </p:cNvPr>
          <p:cNvSpPr>
            <a:spLocks/>
          </p:cNvSpPr>
          <p:nvPr/>
        </p:nvSpPr>
        <p:spPr bwMode="auto">
          <a:xfrm>
            <a:off x="5328912" y="3420847"/>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4" name="Freeform 152">
            <a:extLst>
              <a:ext uri="{FF2B5EF4-FFF2-40B4-BE49-F238E27FC236}">
                <a16:creationId xmlns:a16="http://schemas.microsoft.com/office/drawing/2014/main" id="{42E7095B-0AB8-E7E4-A7D9-351A7B6BFC44}"/>
              </a:ext>
            </a:extLst>
          </p:cNvPr>
          <p:cNvSpPr>
            <a:spLocks/>
          </p:cNvSpPr>
          <p:nvPr/>
        </p:nvSpPr>
        <p:spPr bwMode="auto">
          <a:xfrm>
            <a:off x="5326347" y="3415982"/>
            <a:ext cx="0" cy="4865"/>
          </a:xfrm>
          <a:custGeom>
            <a:avLst/>
            <a:gdLst>
              <a:gd name="T0" fmla="*/ 0 h 4"/>
              <a:gd name="T1" fmla="*/ 0 h 4"/>
              <a:gd name="T2" fmla="*/ 4 h 4"/>
              <a:gd name="T3" fmla="*/ 4 h 4"/>
              <a:gd name="T4" fmla="*/ 0 h 4"/>
              <a:gd name="T5" fmla="*/ 0 h 4"/>
            </a:gdLst>
            <a:ahLst/>
            <a:cxnLst>
              <a:cxn ang="0">
                <a:pos x="0" y="T0"/>
              </a:cxn>
              <a:cxn ang="0">
                <a:pos x="0" y="T1"/>
              </a:cxn>
              <a:cxn ang="0">
                <a:pos x="0" y="T2"/>
              </a:cxn>
              <a:cxn ang="0">
                <a:pos x="0" y="T3"/>
              </a:cxn>
              <a:cxn ang="0">
                <a:pos x="0" y="T4"/>
              </a:cxn>
              <a:cxn ang="0">
                <a:pos x="0" y="T5"/>
              </a:cxn>
            </a:cxnLst>
            <a:rect l="0" t="0" r="r" b="b"/>
            <a:pathLst>
              <a:path h="4">
                <a:moveTo>
                  <a:pt x="0" y="0"/>
                </a:moveTo>
                <a:lnTo>
                  <a:pt x="0" y="0"/>
                </a:lnTo>
                <a:lnTo>
                  <a:pt x="0" y="4"/>
                </a:lnTo>
                <a:lnTo>
                  <a:pt x="0" y="4"/>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5" name="Freeform 153">
            <a:extLst>
              <a:ext uri="{FF2B5EF4-FFF2-40B4-BE49-F238E27FC236}">
                <a16:creationId xmlns:a16="http://schemas.microsoft.com/office/drawing/2014/main" id="{D1FE6252-CEB7-64EB-32EA-D4BDDA72E1D5}"/>
              </a:ext>
            </a:extLst>
          </p:cNvPr>
          <p:cNvSpPr>
            <a:spLocks/>
          </p:cNvSpPr>
          <p:nvPr/>
        </p:nvSpPr>
        <p:spPr bwMode="auto">
          <a:xfrm>
            <a:off x="5340458" y="3431795"/>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6" name="Freeform 154">
            <a:extLst>
              <a:ext uri="{FF2B5EF4-FFF2-40B4-BE49-F238E27FC236}">
                <a16:creationId xmlns:a16="http://schemas.microsoft.com/office/drawing/2014/main" id="{95905AEA-EF00-7957-4599-C4239674D7AC}"/>
              </a:ext>
            </a:extLst>
          </p:cNvPr>
          <p:cNvSpPr>
            <a:spLocks/>
          </p:cNvSpPr>
          <p:nvPr/>
        </p:nvSpPr>
        <p:spPr bwMode="auto">
          <a:xfrm>
            <a:off x="5096732" y="337584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7" name="Freeform 155">
            <a:extLst>
              <a:ext uri="{FF2B5EF4-FFF2-40B4-BE49-F238E27FC236}">
                <a16:creationId xmlns:a16="http://schemas.microsoft.com/office/drawing/2014/main" id="{3ADBF733-347C-62DB-D0FF-1E576C2861F2}"/>
              </a:ext>
            </a:extLst>
          </p:cNvPr>
          <p:cNvSpPr>
            <a:spLocks/>
          </p:cNvSpPr>
          <p:nvPr/>
        </p:nvSpPr>
        <p:spPr bwMode="auto">
          <a:xfrm>
            <a:off x="5326347" y="341598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8" name="Freeform 156">
            <a:extLst>
              <a:ext uri="{FF2B5EF4-FFF2-40B4-BE49-F238E27FC236}">
                <a16:creationId xmlns:a16="http://schemas.microsoft.com/office/drawing/2014/main" id="{A7B37172-1038-9D5F-A1ED-FC62F2F94BE8}"/>
              </a:ext>
            </a:extLst>
          </p:cNvPr>
          <p:cNvSpPr>
            <a:spLocks/>
          </p:cNvSpPr>
          <p:nvPr/>
        </p:nvSpPr>
        <p:spPr bwMode="auto">
          <a:xfrm>
            <a:off x="5336609" y="343179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9" name="Freeform 157">
            <a:extLst>
              <a:ext uri="{FF2B5EF4-FFF2-40B4-BE49-F238E27FC236}">
                <a16:creationId xmlns:a16="http://schemas.microsoft.com/office/drawing/2014/main" id="{825B875E-CF75-06B0-3927-B9CBD90745B3}"/>
              </a:ext>
            </a:extLst>
          </p:cNvPr>
          <p:cNvSpPr>
            <a:spLocks/>
          </p:cNvSpPr>
          <p:nvPr/>
        </p:nvSpPr>
        <p:spPr bwMode="auto">
          <a:xfrm>
            <a:off x="5328912" y="3424497"/>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0" name="Freeform 158">
            <a:extLst>
              <a:ext uri="{FF2B5EF4-FFF2-40B4-BE49-F238E27FC236}">
                <a16:creationId xmlns:a16="http://schemas.microsoft.com/office/drawing/2014/main" id="{152690EB-D1C7-69D5-6FF8-5D2E76F5FD6F}"/>
              </a:ext>
            </a:extLst>
          </p:cNvPr>
          <p:cNvSpPr>
            <a:spLocks/>
          </p:cNvSpPr>
          <p:nvPr/>
        </p:nvSpPr>
        <p:spPr bwMode="auto">
          <a:xfrm>
            <a:off x="5332761" y="3428145"/>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1" name="Freeform 159">
            <a:extLst>
              <a:ext uri="{FF2B5EF4-FFF2-40B4-BE49-F238E27FC236}">
                <a16:creationId xmlns:a16="http://schemas.microsoft.com/office/drawing/2014/main" id="{CA7C6600-ED51-9747-2DC6-ED6304FAB692}"/>
              </a:ext>
            </a:extLst>
          </p:cNvPr>
          <p:cNvSpPr>
            <a:spLocks/>
          </p:cNvSpPr>
          <p:nvPr/>
        </p:nvSpPr>
        <p:spPr bwMode="auto">
          <a:xfrm>
            <a:off x="5326347" y="3420847"/>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2" name="Freeform 160">
            <a:extLst>
              <a:ext uri="{FF2B5EF4-FFF2-40B4-BE49-F238E27FC236}">
                <a16:creationId xmlns:a16="http://schemas.microsoft.com/office/drawing/2014/main" id="{72A0A3A5-CAB6-A310-527A-8F2E640AC0FF}"/>
              </a:ext>
            </a:extLst>
          </p:cNvPr>
          <p:cNvSpPr>
            <a:spLocks/>
          </p:cNvSpPr>
          <p:nvPr/>
        </p:nvSpPr>
        <p:spPr bwMode="auto">
          <a:xfrm>
            <a:off x="5354568" y="3442742"/>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3" name="Freeform 161">
            <a:extLst>
              <a:ext uri="{FF2B5EF4-FFF2-40B4-BE49-F238E27FC236}">
                <a16:creationId xmlns:a16="http://schemas.microsoft.com/office/drawing/2014/main" id="{CF63004C-7208-E02C-B0D9-02F5F05FA12D}"/>
              </a:ext>
            </a:extLst>
          </p:cNvPr>
          <p:cNvSpPr>
            <a:spLocks/>
          </p:cNvSpPr>
          <p:nvPr/>
        </p:nvSpPr>
        <p:spPr bwMode="auto">
          <a:xfrm>
            <a:off x="5332761" y="3424497"/>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4" name="Freeform 162">
            <a:extLst>
              <a:ext uri="{FF2B5EF4-FFF2-40B4-BE49-F238E27FC236}">
                <a16:creationId xmlns:a16="http://schemas.microsoft.com/office/drawing/2014/main" id="{029D971A-FC38-1506-3521-5DB52532F3A7}"/>
              </a:ext>
            </a:extLst>
          </p:cNvPr>
          <p:cNvSpPr>
            <a:spLocks/>
          </p:cNvSpPr>
          <p:nvPr/>
        </p:nvSpPr>
        <p:spPr bwMode="auto">
          <a:xfrm>
            <a:off x="5164718" y="3390438"/>
            <a:ext cx="24373" cy="10948"/>
          </a:xfrm>
          <a:custGeom>
            <a:avLst/>
            <a:gdLst>
              <a:gd name="T0" fmla="*/ 19 w 19"/>
              <a:gd name="T1" fmla="*/ 9 h 9"/>
              <a:gd name="T2" fmla="*/ 19 w 19"/>
              <a:gd name="T3" fmla="*/ 9 h 9"/>
              <a:gd name="T4" fmla="*/ 11 w 19"/>
              <a:gd name="T5" fmla="*/ 6 h 9"/>
              <a:gd name="T6" fmla="*/ 11 w 19"/>
              <a:gd name="T7" fmla="*/ 6 h 9"/>
              <a:gd name="T8" fmla="*/ 0 w 19"/>
              <a:gd name="T9" fmla="*/ 0 h 9"/>
              <a:gd name="T10" fmla="*/ 0 w 19"/>
              <a:gd name="T11" fmla="*/ 0 h 9"/>
              <a:gd name="T12" fmla="*/ 11 w 19"/>
              <a:gd name="T13" fmla="*/ 6 h 9"/>
              <a:gd name="T14" fmla="*/ 11 w 19"/>
              <a:gd name="T15" fmla="*/ 6 h 9"/>
              <a:gd name="T16" fmla="*/ 19 w 19"/>
              <a:gd name="T17" fmla="*/ 9 h 9"/>
              <a:gd name="T18" fmla="*/ 19 w 1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19" y="9"/>
                </a:moveTo>
                <a:lnTo>
                  <a:pt x="19" y="9"/>
                </a:lnTo>
                <a:lnTo>
                  <a:pt x="11" y="6"/>
                </a:lnTo>
                <a:lnTo>
                  <a:pt x="11" y="6"/>
                </a:lnTo>
                <a:lnTo>
                  <a:pt x="0" y="0"/>
                </a:lnTo>
                <a:lnTo>
                  <a:pt x="0" y="0"/>
                </a:lnTo>
                <a:lnTo>
                  <a:pt x="11" y="6"/>
                </a:lnTo>
                <a:lnTo>
                  <a:pt x="11" y="6"/>
                </a:lnTo>
                <a:lnTo>
                  <a:pt x="19" y="9"/>
                </a:lnTo>
                <a:lnTo>
                  <a:pt x="19" y="9"/>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5" name="Freeform 163">
            <a:extLst>
              <a:ext uri="{FF2B5EF4-FFF2-40B4-BE49-F238E27FC236}">
                <a16:creationId xmlns:a16="http://schemas.microsoft.com/office/drawing/2014/main" id="{5B408D46-8399-6AAF-C3A4-72A02F8F7FF0}"/>
              </a:ext>
            </a:extLst>
          </p:cNvPr>
          <p:cNvSpPr>
            <a:spLocks/>
          </p:cNvSpPr>
          <p:nvPr/>
        </p:nvSpPr>
        <p:spPr bwMode="auto">
          <a:xfrm>
            <a:off x="4816885" y="2492762"/>
            <a:ext cx="460243" cy="542088"/>
          </a:xfrm>
          <a:custGeom>
            <a:avLst/>
            <a:gdLst>
              <a:gd name="T0" fmla="*/ 243 w 288"/>
              <a:gd name="T1" fmla="*/ 419 h 447"/>
              <a:gd name="T2" fmla="*/ 240 w 288"/>
              <a:gd name="T3" fmla="*/ 401 h 447"/>
              <a:gd name="T4" fmla="*/ 238 w 288"/>
              <a:gd name="T5" fmla="*/ 386 h 447"/>
              <a:gd name="T6" fmla="*/ 249 w 288"/>
              <a:gd name="T7" fmla="*/ 374 h 447"/>
              <a:gd name="T8" fmla="*/ 254 w 288"/>
              <a:gd name="T9" fmla="*/ 346 h 447"/>
              <a:gd name="T10" fmla="*/ 257 w 288"/>
              <a:gd name="T11" fmla="*/ 334 h 447"/>
              <a:gd name="T12" fmla="*/ 268 w 288"/>
              <a:gd name="T13" fmla="*/ 322 h 447"/>
              <a:gd name="T14" fmla="*/ 288 w 288"/>
              <a:gd name="T15" fmla="*/ 304 h 447"/>
              <a:gd name="T16" fmla="*/ 285 w 288"/>
              <a:gd name="T17" fmla="*/ 283 h 447"/>
              <a:gd name="T18" fmla="*/ 260 w 288"/>
              <a:gd name="T19" fmla="*/ 185 h 447"/>
              <a:gd name="T20" fmla="*/ 243 w 288"/>
              <a:gd name="T21" fmla="*/ 176 h 447"/>
              <a:gd name="T22" fmla="*/ 226 w 288"/>
              <a:gd name="T23" fmla="*/ 191 h 447"/>
              <a:gd name="T24" fmla="*/ 212 w 288"/>
              <a:gd name="T25" fmla="*/ 216 h 447"/>
              <a:gd name="T26" fmla="*/ 187 w 288"/>
              <a:gd name="T27" fmla="*/ 219 h 447"/>
              <a:gd name="T28" fmla="*/ 173 w 288"/>
              <a:gd name="T29" fmla="*/ 207 h 447"/>
              <a:gd name="T30" fmla="*/ 165 w 288"/>
              <a:gd name="T31" fmla="*/ 194 h 447"/>
              <a:gd name="T32" fmla="*/ 168 w 288"/>
              <a:gd name="T33" fmla="*/ 182 h 447"/>
              <a:gd name="T34" fmla="*/ 193 w 288"/>
              <a:gd name="T35" fmla="*/ 164 h 447"/>
              <a:gd name="T36" fmla="*/ 210 w 288"/>
              <a:gd name="T37" fmla="*/ 146 h 447"/>
              <a:gd name="T38" fmla="*/ 212 w 288"/>
              <a:gd name="T39" fmla="*/ 121 h 447"/>
              <a:gd name="T40" fmla="*/ 204 w 288"/>
              <a:gd name="T41" fmla="*/ 94 h 447"/>
              <a:gd name="T42" fmla="*/ 198 w 288"/>
              <a:gd name="T43" fmla="*/ 70 h 447"/>
              <a:gd name="T44" fmla="*/ 193 w 288"/>
              <a:gd name="T45" fmla="*/ 42 h 447"/>
              <a:gd name="T46" fmla="*/ 184 w 288"/>
              <a:gd name="T47" fmla="*/ 33 h 447"/>
              <a:gd name="T48" fmla="*/ 156 w 288"/>
              <a:gd name="T49" fmla="*/ 24 h 447"/>
              <a:gd name="T50" fmla="*/ 131 w 288"/>
              <a:gd name="T51" fmla="*/ 12 h 447"/>
              <a:gd name="T52" fmla="*/ 103 w 288"/>
              <a:gd name="T53" fmla="*/ 0 h 447"/>
              <a:gd name="T54" fmla="*/ 84 w 288"/>
              <a:gd name="T55" fmla="*/ 18 h 447"/>
              <a:gd name="T56" fmla="*/ 78 w 288"/>
              <a:gd name="T57" fmla="*/ 36 h 447"/>
              <a:gd name="T58" fmla="*/ 78 w 288"/>
              <a:gd name="T59" fmla="*/ 58 h 447"/>
              <a:gd name="T60" fmla="*/ 81 w 288"/>
              <a:gd name="T61" fmla="*/ 76 h 447"/>
              <a:gd name="T62" fmla="*/ 70 w 288"/>
              <a:gd name="T63" fmla="*/ 91 h 447"/>
              <a:gd name="T64" fmla="*/ 56 w 288"/>
              <a:gd name="T65" fmla="*/ 100 h 447"/>
              <a:gd name="T66" fmla="*/ 47 w 288"/>
              <a:gd name="T67" fmla="*/ 94 h 447"/>
              <a:gd name="T68" fmla="*/ 47 w 288"/>
              <a:gd name="T69" fmla="*/ 85 h 447"/>
              <a:gd name="T70" fmla="*/ 44 w 288"/>
              <a:gd name="T71" fmla="*/ 73 h 447"/>
              <a:gd name="T72" fmla="*/ 36 w 288"/>
              <a:gd name="T73" fmla="*/ 82 h 447"/>
              <a:gd name="T74" fmla="*/ 30 w 288"/>
              <a:gd name="T75" fmla="*/ 88 h 447"/>
              <a:gd name="T76" fmla="*/ 22 w 288"/>
              <a:gd name="T77" fmla="*/ 115 h 447"/>
              <a:gd name="T78" fmla="*/ 19 w 288"/>
              <a:gd name="T79" fmla="*/ 134 h 447"/>
              <a:gd name="T80" fmla="*/ 14 w 288"/>
              <a:gd name="T81" fmla="*/ 158 h 447"/>
              <a:gd name="T82" fmla="*/ 2 w 288"/>
              <a:gd name="T83" fmla="*/ 176 h 447"/>
              <a:gd name="T84" fmla="*/ 0 w 288"/>
              <a:gd name="T85" fmla="*/ 194 h 447"/>
              <a:gd name="T86" fmla="*/ 2 w 288"/>
              <a:gd name="T87" fmla="*/ 216 h 447"/>
              <a:gd name="T88" fmla="*/ 0 w 288"/>
              <a:gd name="T89" fmla="*/ 243 h 447"/>
              <a:gd name="T90" fmla="*/ 0 w 288"/>
              <a:gd name="T91" fmla="*/ 261 h 447"/>
              <a:gd name="T92" fmla="*/ 14 w 288"/>
              <a:gd name="T93" fmla="*/ 289 h 447"/>
              <a:gd name="T94" fmla="*/ 16 w 288"/>
              <a:gd name="T95" fmla="*/ 298 h 447"/>
              <a:gd name="T96" fmla="*/ 22 w 288"/>
              <a:gd name="T97" fmla="*/ 322 h 447"/>
              <a:gd name="T98" fmla="*/ 25 w 288"/>
              <a:gd name="T99" fmla="*/ 334 h 447"/>
              <a:gd name="T100" fmla="*/ 14 w 288"/>
              <a:gd name="T101" fmla="*/ 407 h 447"/>
              <a:gd name="T102" fmla="*/ 0 w 288"/>
              <a:gd name="T103" fmla="*/ 447 h 447"/>
              <a:gd name="T104" fmla="*/ 249 w 288"/>
              <a:gd name="T105" fmla="*/ 428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447">
                <a:moveTo>
                  <a:pt x="249" y="428"/>
                </a:moveTo>
                <a:lnTo>
                  <a:pt x="249" y="428"/>
                </a:lnTo>
                <a:lnTo>
                  <a:pt x="243" y="419"/>
                </a:lnTo>
                <a:lnTo>
                  <a:pt x="240" y="413"/>
                </a:lnTo>
                <a:lnTo>
                  <a:pt x="240" y="413"/>
                </a:lnTo>
                <a:lnTo>
                  <a:pt x="240" y="401"/>
                </a:lnTo>
                <a:lnTo>
                  <a:pt x="240" y="401"/>
                </a:lnTo>
                <a:lnTo>
                  <a:pt x="238" y="392"/>
                </a:lnTo>
                <a:lnTo>
                  <a:pt x="238" y="386"/>
                </a:lnTo>
                <a:lnTo>
                  <a:pt x="246" y="377"/>
                </a:lnTo>
                <a:lnTo>
                  <a:pt x="246" y="377"/>
                </a:lnTo>
                <a:lnTo>
                  <a:pt x="249" y="374"/>
                </a:lnTo>
                <a:lnTo>
                  <a:pt x="252" y="368"/>
                </a:lnTo>
                <a:lnTo>
                  <a:pt x="252" y="368"/>
                </a:lnTo>
                <a:lnTo>
                  <a:pt x="254" y="346"/>
                </a:lnTo>
                <a:lnTo>
                  <a:pt x="254" y="346"/>
                </a:lnTo>
                <a:lnTo>
                  <a:pt x="257" y="334"/>
                </a:lnTo>
                <a:lnTo>
                  <a:pt x="257" y="334"/>
                </a:lnTo>
                <a:lnTo>
                  <a:pt x="260" y="328"/>
                </a:lnTo>
                <a:lnTo>
                  <a:pt x="268" y="322"/>
                </a:lnTo>
                <a:lnTo>
                  <a:pt x="268" y="322"/>
                </a:lnTo>
                <a:lnTo>
                  <a:pt x="282" y="310"/>
                </a:lnTo>
                <a:lnTo>
                  <a:pt x="282" y="310"/>
                </a:lnTo>
                <a:lnTo>
                  <a:pt x="288" y="304"/>
                </a:lnTo>
                <a:lnTo>
                  <a:pt x="288" y="304"/>
                </a:lnTo>
                <a:lnTo>
                  <a:pt x="288" y="295"/>
                </a:lnTo>
                <a:lnTo>
                  <a:pt x="285" y="283"/>
                </a:lnTo>
                <a:lnTo>
                  <a:pt x="277" y="243"/>
                </a:lnTo>
                <a:lnTo>
                  <a:pt x="265" y="207"/>
                </a:lnTo>
                <a:lnTo>
                  <a:pt x="260" y="185"/>
                </a:lnTo>
                <a:lnTo>
                  <a:pt x="260" y="185"/>
                </a:lnTo>
                <a:lnTo>
                  <a:pt x="252" y="179"/>
                </a:lnTo>
                <a:lnTo>
                  <a:pt x="243" y="176"/>
                </a:lnTo>
                <a:lnTo>
                  <a:pt x="243" y="176"/>
                </a:lnTo>
                <a:lnTo>
                  <a:pt x="235" y="185"/>
                </a:lnTo>
                <a:lnTo>
                  <a:pt x="226" y="191"/>
                </a:lnTo>
                <a:lnTo>
                  <a:pt x="218" y="204"/>
                </a:lnTo>
                <a:lnTo>
                  <a:pt x="218" y="204"/>
                </a:lnTo>
                <a:lnTo>
                  <a:pt x="212" y="216"/>
                </a:lnTo>
                <a:lnTo>
                  <a:pt x="204" y="222"/>
                </a:lnTo>
                <a:lnTo>
                  <a:pt x="196" y="222"/>
                </a:lnTo>
                <a:lnTo>
                  <a:pt x="187" y="219"/>
                </a:lnTo>
                <a:lnTo>
                  <a:pt x="187" y="219"/>
                </a:lnTo>
                <a:lnTo>
                  <a:pt x="179" y="213"/>
                </a:lnTo>
                <a:lnTo>
                  <a:pt x="173" y="207"/>
                </a:lnTo>
                <a:lnTo>
                  <a:pt x="168" y="200"/>
                </a:lnTo>
                <a:lnTo>
                  <a:pt x="165" y="194"/>
                </a:lnTo>
                <a:lnTo>
                  <a:pt x="165" y="194"/>
                </a:lnTo>
                <a:lnTo>
                  <a:pt x="165" y="188"/>
                </a:lnTo>
                <a:lnTo>
                  <a:pt x="168" y="182"/>
                </a:lnTo>
                <a:lnTo>
                  <a:pt x="168" y="182"/>
                </a:lnTo>
                <a:lnTo>
                  <a:pt x="176" y="179"/>
                </a:lnTo>
                <a:lnTo>
                  <a:pt x="176" y="179"/>
                </a:lnTo>
                <a:lnTo>
                  <a:pt x="193" y="164"/>
                </a:lnTo>
                <a:lnTo>
                  <a:pt x="201" y="158"/>
                </a:lnTo>
                <a:lnTo>
                  <a:pt x="210" y="146"/>
                </a:lnTo>
                <a:lnTo>
                  <a:pt x="210" y="146"/>
                </a:lnTo>
                <a:lnTo>
                  <a:pt x="212" y="140"/>
                </a:lnTo>
                <a:lnTo>
                  <a:pt x="215" y="137"/>
                </a:lnTo>
                <a:lnTo>
                  <a:pt x="212" y="121"/>
                </a:lnTo>
                <a:lnTo>
                  <a:pt x="204" y="94"/>
                </a:lnTo>
                <a:lnTo>
                  <a:pt x="204" y="94"/>
                </a:lnTo>
                <a:lnTo>
                  <a:pt x="204" y="94"/>
                </a:lnTo>
                <a:lnTo>
                  <a:pt x="201" y="79"/>
                </a:lnTo>
                <a:lnTo>
                  <a:pt x="198" y="70"/>
                </a:lnTo>
                <a:lnTo>
                  <a:pt x="198" y="70"/>
                </a:lnTo>
                <a:lnTo>
                  <a:pt x="198" y="70"/>
                </a:lnTo>
                <a:lnTo>
                  <a:pt x="198" y="55"/>
                </a:lnTo>
                <a:lnTo>
                  <a:pt x="193" y="42"/>
                </a:lnTo>
                <a:lnTo>
                  <a:pt x="193" y="42"/>
                </a:lnTo>
                <a:lnTo>
                  <a:pt x="187" y="39"/>
                </a:lnTo>
                <a:lnTo>
                  <a:pt x="184" y="33"/>
                </a:lnTo>
                <a:lnTo>
                  <a:pt x="170" y="30"/>
                </a:lnTo>
                <a:lnTo>
                  <a:pt x="170" y="30"/>
                </a:lnTo>
                <a:lnTo>
                  <a:pt x="156" y="24"/>
                </a:lnTo>
                <a:lnTo>
                  <a:pt x="156" y="24"/>
                </a:lnTo>
                <a:lnTo>
                  <a:pt x="131" y="12"/>
                </a:lnTo>
                <a:lnTo>
                  <a:pt x="131" y="12"/>
                </a:lnTo>
                <a:lnTo>
                  <a:pt x="106" y="0"/>
                </a:lnTo>
                <a:lnTo>
                  <a:pt x="106" y="0"/>
                </a:lnTo>
                <a:lnTo>
                  <a:pt x="103" y="0"/>
                </a:lnTo>
                <a:lnTo>
                  <a:pt x="98" y="3"/>
                </a:lnTo>
                <a:lnTo>
                  <a:pt x="92" y="6"/>
                </a:lnTo>
                <a:lnTo>
                  <a:pt x="84" y="18"/>
                </a:lnTo>
                <a:lnTo>
                  <a:pt x="84" y="18"/>
                </a:lnTo>
                <a:lnTo>
                  <a:pt x="78" y="36"/>
                </a:lnTo>
                <a:lnTo>
                  <a:pt x="78" y="36"/>
                </a:lnTo>
                <a:lnTo>
                  <a:pt x="75" y="42"/>
                </a:lnTo>
                <a:lnTo>
                  <a:pt x="75" y="42"/>
                </a:lnTo>
                <a:lnTo>
                  <a:pt x="78" y="58"/>
                </a:lnTo>
                <a:lnTo>
                  <a:pt x="78" y="58"/>
                </a:lnTo>
                <a:lnTo>
                  <a:pt x="81" y="76"/>
                </a:lnTo>
                <a:lnTo>
                  <a:pt x="81" y="76"/>
                </a:lnTo>
                <a:lnTo>
                  <a:pt x="78" y="79"/>
                </a:lnTo>
                <a:lnTo>
                  <a:pt x="75" y="85"/>
                </a:lnTo>
                <a:lnTo>
                  <a:pt x="70" y="91"/>
                </a:lnTo>
                <a:lnTo>
                  <a:pt x="70" y="91"/>
                </a:lnTo>
                <a:lnTo>
                  <a:pt x="64" y="97"/>
                </a:lnTo>
                <a:lnTo>
                  <a:pt x="56" y="100"/>
                </a:lnTo>
                <a:lnTo>
                  <a:pt x="56" y="100"/>
                </a:lnTo>
                <a:lnTo>
                  <a:pt x="50" y="97"/>
                </a:lnTo>
                <a:lnTo>
                  <a:pt x="47" y="94"/>
                </a:lnTo>
                <a:lnTo>
                  <a:pt x="47" y="88"/>
                </a:lnTo>
                <a:lnTo>
                  <a:pt x="47" y="88"/>
                </a:lnTo>
                <a:lnTo>
                  <a:pt x="47" y="85"/>
                </a:lnTo>
                <a:lnTo>
                  <a:pt x="47" y="85"/>
                </a:lnTo>
                <a:lnTo>
                  <a:pt x="44" y="73"/>
                </a:lnTo>
                <a:lnTo>
                  <a:pt x="44" y="73"/>
                </a:lnTo>
                <a:lnTo>
                  <a:pt x="42" y="76"/>
                </a:lnTo>
                <a:lnTo>
                  <a:pt x="36" y="82"/>
                </a:lnTo>
                <a:lnTo>
                  <a:pt x="36" y="82"/>
                </a:lnTo>
                <a:lnTo>
                  <a:pt x="30" y="85"/>
                </a:lnTo>
                <a:lnTo>
                  <a:pt x="30" y="85"/>
                </a:lnTo>
                <a:lnTo>
                  <a:pt x="30" y="88"/>
                </a:lnTo>
                <a:lnTo>
                  <a:pt x="30" y="88"/>
                </a:lnTo>
                <a:lnTo>
                  <a:pt x="25" y="100"/>
                </a:lnTo>
                <a:lnTo>
                  <a:pt x="22" y="115"/>
                </a:lnTo>
                <a:lnTo>
                  <a:pt x="22" y="115"/>
                </a:lnTo>
                <a:lnTo>
                  <a:pt x="19" y="134"/>
                </a:lnTo>
                <a:lnTo>
                  <a:pt x="19" y="134"/>
                </a:lnTo>
                <a:lnTo>
                  <a:pt x="16" y="146"/>
                </a:lnTo>
                <a:lnTo>
                  <a:pt x="16" y="146"/>
                </a:lnTo>
                <a:lnTo>
                  <a:pt x="14" y="158"/>
                </a:lnTo>
                <a:lnTo>
                  <a:pt x="5" y="170"/>
                </a:lnTo>
                <a:lnTo>
                  <a:pt x="5" y="170"/>
                </a:lnTo>
                <a:lnTo>
                  <a:pt x="2" y="176"/>
                </a:lnTo>
                <a:lnTo>
                  <a:pt x="0" y="182"/>
                </a:lnTo>
                <a:lnTo>
                  <a:pt x="0" y="194"/>
                </a:lnTo>
                <a:lnTo>
                  <a:pt x="0" y="194"/>
                </a:lnTo>
                <a:lnTo>
                  <a:pt x="2" y="207"/>
                </a:lnTo>
                <a:lnTo>
                  <a:pt x="2" y="207"/>
                </a:lnTo>
                <a:lnTo>
                  <a:pt x="2" y="216"/>
                </a:lnTo>
                <a:lnTo>
                  <a:pt x="2" y="216"/>
                </a:lnTo>
                <a:lnTo>
                  <a:pt x="5" y="228"/>
                </a:lnTo>
                <a:lnTo>
                  <a:pt x="0" y="243"/>
                </a:lnTo>
                <a:lnTo>
                  <a:pt x="0" y="243"/>
                </a:lnTo>
                <a:lnTo>
                  <a:pt x="0" y="252"/>
                </a:lnTo>
                <a:lnTo>
                  <a:pt x="0" y="261"/>
                </a:lnTo>
                <a:lnTo>
                  <a:pt x="8" y="276"/>
                </a:lnTo>
                <a:lnTo>
                  <a:pt x="8" y="276"/>
                </a:lnTo>
                <a:lnTo>
                  <a:pt x="14" y="289"/>
                </a:lnTo>
                <a:lnTo>
                  <a:pt x="14" y="289"/>
                </a:lnTo>
                <a:lnTo>
                  <a:pt x="16" y="298"/>
                </a:lnTo>
                <a:lnTo>
                  <a:pt x="16" y="298"/>
                </a:lnTo>
                <a:lnTo>
                  <a:pt x="16" y="304"/>
                </a:lnTo>
                <a:lnTo>
                  <a:pt x="16" y="304"/>
                </a:lnTo>
                <a:lnTo>
                  <a:pt x="22" y="322"/>
                </a:lnTo>
                <a:lnTo>
                  <a:pt x="22" y="325"/>
                </a:lnTo>
                <a:lnTo>
                  <a:pt x="22" y="325"/>
                </a:lnTo>
                <a:lnTo>
                  <a:pt x="25" y="334"/>
                </a:lnTo>
                <a:lnTo>
                  <a:pt x="25" y="349"/>
                </a:lnTo>
                <a:lnTo>
                  <a:pt x="22" y="371"/>
                </a:lnTo>
                <a:lnTo>
                  <a:pt x="14" y="407"/>
                </a:lnTo>
                <a:lnTo>
                  <a:pt x="14" y="407"/>
                </a:lnTo>
                <a:lnTo>
                  <a:pt x="5" y="434"/>
                </a:lnTo>
                <a:lnTo>
                  <a:pt x="0" y="447"/>
                </a:lnTo>
                <a:lnTo>
                  <a:pt x="126" y="440"/>
                </a:lnTo>
                <a:lnTo>
                  <a:pt x="212" y="431"/>
                </a:lnTo>
                <a:lnTo>
                  <a:pt x="249" y="428"/>
                </a:lnTo>
                <a:close/>
              </a:path>
            </a:pathLst>
          </a:custGeom>
          <a:solidFill>
            <a:srgbClr val="015873">
              <a:alpha val="50196"/>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56" name="Freeform 164">
            <a:extLst>
              <a:ext uri="{FF2B5EF4-FFF2-40B4-BE49-F238E27FC236}">
                <a16:creationId xmlns:a16="http://schemas.microsoft.com/office/drawing/2014/main" id="{D22B921E-DF0E-288E-E901-BD03E5E484E3}"/>
              </a:ext>
            </a:extLst>
          </p:cNvPr>
          <p:cNvSpPr>
            <a:spLocks/>
          </p:cNvSpPr>
          <p:nvPr/>
        </p:nvSpPr>
        <p:spPr bwMode="auto">
          <a:xfrm>
            <a:off x="5042855" y="3017014"/>
            <a:ext cx="110318" cy="10948"/>
          </a:xfrm>
          <a:custGeom>
            <a:avLst/>
            <a:gdLst>
              <a:gd name="T0" fmla="*/ 86 w 86"/>
              <a:gd name="T1" fmla="*/ 0 h 9"/>
              <a:gd name="T2" fmla="*/ 0 w 86"/>
              <a:gd name="T3" fmla="*/ 9 h 9"/>
              <a:gd name="T4" fmla="*/ 0 w 86"/>
              <a:gd name="T5" fmla="*/ 9 h 9"/>
              <a:gd name="T6" fmla="*/ 86 w 86"/>
              <a:gd name="T7" fmla="*/ 0 h 9"/>
            </a:gdLst>
            <a:ahLst/>
            <a:cxnLst>
              <a:cxn ang="0">
                <a:pos x="T0" y="T1"/>
              </a:cxn>
              <a:cxn ang="0">
                <a:pos x="T2" y="T3"/>
              </a:cxn>
              <a:cxn ang="0">
                <a:pos x="T4" y="T5"/>
              </a:cxn>
              <a:cxn ang="0">
                <a:pos x="T6" y="T7"/>
              </a:cxn>
            </a:cxnLst>
            <a:rect l="0" t="0" r="r" b="b"/>
            <a:pathLst>
              <a:path w="86" h="9">
                <a:moveTo>
                  <a:pt x="86" y="0"/>
                </a:moveTo>
                <a:lnTo>
                  <a:pt x="0" y="9"/>
                </a:lnTo>
                <a:lnTo>
                  <a:pt x="0" y="9"/>
                </a:lnTo>
                <a:lnTo>
                  <a:pt x="86"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7" name="Freeform 165">
            <a:extLst>
              <a:ext uri="{FF2B5EF4-FFF2-40B4-BE49-F238E27FC236}">
                <a16:creationId xmlns:a16="http://schemas.microsoft.com/office/drawing/2014/main" id="{18113952-7DDA-6FB9-9C64-8D1E61C3893F}"/>
              </a:ext>
            </a:extLst>
          </p:cNvPr>
          <p:cNvSpPr>
            <a:spLocks/>
          </p:cNvSpPr>
          <p:nvPr/>
        </p:nvSpPr>
        <p:spPr bwMode="auto">
          <a:xfrm>
            <a:off x="5326347" y="3892796"/>
            <a:ext cx="495149" cy="384371"/>
          </a:xfrm>
          <a:custGeom>
            <a:avLst/>
            <a:gdLst>
              <a:gd name="T0" fmla="*/ 243 w 386"/>
              <a:gd name="T1" fmla="*/ 268 h 316"/>
              <a:gd name="T2" fmla="*/ 246 w 386"/>
              <a:gd name="T3" fmla="*/ 262 h 316"/>
              <a:gd name="T4" fmla="*/ 249 w 386"/>
              <a:gd name="T5" fmla="*/ 253 h 316"/>
              <a:gd name="T6" fmla="*/ 280 w 386"/>
              <a:gd name="T7" fmla="*/ 246 h 316"/>
              <a:gd name="T8" fmla="*/ 294 w 386"/>
              <a:gd name="T9" fmla="*/ 237 h 316"/>
              <a:gd name="T10" fmla="*/ 327 w 386"/>
              <a:gd name="T11" fmla="*/ 195 h 316"/>
              <a:gd name="T12" fmla="*/ 333 w 386"/>
              <a:gd name="T13" fmla="*/ 189 h 316"/>
              <a:gd name="T14" fmla="*/ 350 w 386"/>
              <a:gd name="T15" fmla="*/ 161 h 316"/>
              <a:gd name="T16" fmla="*/ 361 w 386"/>
              <a:gd name="T17" fmla="*/ 116 h 316"/>
              <a:gd name="T18" fmla="*/ 372 w 386"/>
              <a:gd name="T19" fmla="*/ 98 h 316"/>
              <a:gd name="T20" fmla="*/ 386 w 386"/>
              <a:gd name="T21" fmla="*/ 85 h 316"/>
              <a:gd name="T22" fmla="*/ 257 w 386"/>
              <a:gd name="T23" fmla="*/ 10 h 316"/>
              <a:gd name="T24" fmla="*/ 232 w 386"/>
              <a:gd name="T25" fmla="*/ 13 h 316"/>
              <a:gd name="T26" fmla="*/ 218 w 386"/>
              <a:gd name="T27" fmla="*/ 19 h 316"/>
              <a:gd name="T28" fmla="*/ 218 w 386"/>
              <a:gd name="T29" fmla="*/ 19 h 316"/>
              <a:gd name="T30" fmla="*/ 201 w 386"/>
              <a:gd name="T31" fmla="*/ 13 h 316"/>
              <a:gd name="T32" fmla="*/ 179 w 386"/>
              <a:gd name="T33" fmla="*/ 3 h 316"/>
              <a:gd name="T34" fmla="*/ 61 w 386"/>
              <a:gd name="T35" fmla="*/ 0 h 316"/>
              <a:gd name="T36" fmla="*/ 44 w 386"/>
              <a:gd name="T37" fmla="*/ 10 h 316"/>
              <a:gd name="T38" fmla="*/ 44 w 386"/>
              <a:gd name="T39" fmla="*/ 10 h 316"/>
              <a:gd name="T40" fmla="*/ 5 w 386"/>
              <a:gd name="T41" fmla="*/ 43 h 316"/>
              <a:gd name="T42" fmla="*/ 0 w 386"/>
              <a:gd name="T43" fmla="*/ 58 h 316"/>
              <a:gd name="T44" fmla="*/ 61 w 386"/>
              <a:gd name="T45" fmla="*/ 128 h 316"/>
              <a:gd name="T46" fmla="*/ 106 w 386"/>
              <a:gd name="T47" fmla="*/ 171 h 316"/>
              <a:gd name="T48" fmla="*/ 145 w 386"/>
              <a:gd name="T49" fmla="*/ 207 h 316"/>
              <a:gd name="T50" fmla="*/ 170 w 386"/>
              <a:gd name="T51" fmla="*/ 237 h 316"/>
              <a:gd name="T52" fmla="*/ 179 w 386"/>
              <a:gd name="T53" fmla="*/ 262 h 316"/>
              <a:gd name="T54" fmla="*/ 184 w 386"/>
              <a:gd name="T55" fmla="*/ 274 h 316"/>
              <a:gd name="T56" fmla="*/ 193 w 386"/>
              <a:gd name="T57" fmla="*/ 298 h 316"/>
              <a:gd name="T58" fmla="*/ 193 w 386"/>
              <a:gd name="T59" fmla="*/ 301 h 316"/>
              <a:gd name="T60" fmla="*/ 196 w 386"/>
              <a:gd name="T61" fmla="*/ 301 h 316"/>
              <a:gd name="T62" fmla="*/ 196 w 386"/>
              <a:gd name="T63" fmla="*/ 301 h 316"/>
              <a:gd name="T64" fmla="*/ 196 w 386"/>
              <a:gd name="T65" fmla="*/ 304 h 316"/>
              <a:gd name="T66" fmla="*/ 198 w 386"/>
              <a:gd name="T67" fmla="*/ 304 h 316"/>
              <a:gd name="T68" fmla="*/ 198 w 386"/>
              <a:gd name="T69" fmla="*/ 304 h 316"/>
              <a:gd name="T70" fmla="*/ 201 w 386"/>
              <a:gd name="T71" fmla="*/ 307 h 316"/>
              <a:gd name="T72" fmla="*/ 201 w 386"/>
              <a:gd name="T73" fmla="*/ 307 h 316"/>
              <a:gd name="T74" fmla="*/ 204 w 386"/>
              <a:gd name="T75" fmla="*/ 307 h 316"/>
              <a:gd name="T76" fmla="*/ 204 w 386"/>
              <a:gd name="T77" fmla="*/ 307 h 316"/>
              <a:gd name="T78" fmla="*/ 207 w 386"/>
              <a:gd name="T79" fmla="*/ 310 h 316"/>
              <a:gd name="T80" fmla="*/ 207 w 386"/>
              <a:gd name="T81" fmla="*/ 310 h 316"/>
              <a:gd name="T82" fmla="*/ 210 w 386"/>
              <a:gd name="T83" fmla="*/ 310 h 316"/>
              <a:gd name="T84" fmla="*/ 212 w 386"/>
              <a:gd name="T85" fmla="*/ 310 h 316"/>
              <a:gd name="T86" fmla="*/ 215 w 386"/>
              <a:gd name="T87" fmla="*/ 313 h 316"/>
              <a:gd name="T88" fmla="*/ 218 w 386"/>
              <a:gd name="T89" fmla="*/ 313 h 316"/>
              <a:gd name="T90" fmla="*/ 221 w 386"/>
              <a:gd name="T91" fmla="*/ 313 h 316"/>
              <a:gd name="T92" fmla="*/ 221 w 386"/>
              <a:gd name="T93" fmla="*/ 313 h 316"/>
              <a:gd name="T94" fmla="*/ 224 w 386"/>
              <a:gd name="T95" fmla="*/ 316 h 316"/>
              <a:gd name="T96" fmla="*/ 235 w 386"/>
              <a:gd name="T97" fmla="*/ 292 h 316"/>
              <a:gd name="T98" fmla="*/ 240 w 386"/>
              <a:gd name="T99" fmla="*/ 28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6" h="316">
                <a:moveTo>
                  <a:pt x="240" y="286"/>
                </a:moveTo>
                <a:lnTo>
                  <a:pt x="240" y="286"/>
                </a:lnTo>
                <a:lnTo>
                  <a:pt x="243" y="268"/>
                </a:lnTo>
                <a:lnTo>
                  <a:pt x="243" y="268"/>
                </a:lnTo>
                <a:lnTo>
                  <a:pt x="246" y="262"/>
                </a:lnTo>
                <a:lnTo>
                  <a:pt x="246" y="262"/>
                </a:lnTo>
                <a:lnTo>
                  <a:pt x="246" y="259"/>
                </a:lnTo>
                <a:lnTo>
                  <a:pt x="246" y="259"/>
                </a:lnTo>
                <a:lnTo>
                  <a:pt x="249" y="253"/>
                </a:lnTo>
                <a:lnTo>
                  <a:pt x="260" y="250"/>
                </a:lnTo>
                <a:lnTo>
                  <a:pt x="260" y="250"/>
                </a:lnTo>
                <a:lnTo>
                  <a:pt x="280" y="246"/>
                </a:lnTo>
                <a:lnTo>
                  <a:pt x="288" y="240"/>
                </a:lnTo>
                <a:lnTo>
                  <a:pt x="294" y="237"/>
                </a:lnTo>
                <a:lnTo>
                  <a:pt x="294" y="237"/>
                </a:lnTo>
                <a:lnTo>
                  <a:pt x="299" y="225"/>
                </a:lnTo>
                <a:lnTo>
                  <a:pt x="308" y="216"/>
                </a:lnTo>
                <a:lnTo>
                  <a:pt x="327" y="195"/>
                </a:lnTo>
                <a:lnTo>
                  <a:pt x="327" y="195"/>
                </a:lnTo>
                <a:lnTo>
                  <a:pt x="333" y="189"/>
                </a:lnTo>
                <a:lnTo>
                  <a:pt x="333" y="189"/>
                </a:lnTo>
                <a:lnTo>
                  <a:pt x="344" y="180"/>
                </a:lnTo>
                <a:lnTo>
                  <a:pt x="350" y="161"/>
                </a:lnTo>
                <a:lnTo>
                  <a:pt x="350" y="161"/>
                </a:lnTo>
                <a:lnTo>
                  <a:pt x="355" y="134"/>
                </a:lnTo>
                <a:lnTo>
                  <a:pt x="355" y="134"/>
                </a:lnTo>
                <a:lnTo>
                  <a:pt x="361" y="116"/>
                </a:lnTo>
                <a:lnTo>
                  <a:pt x="366" y="104"/>
                </a:lnTo>
                <a:lnTo>
                  <a:pt x="366" y="104"/>
                </a:lnTo>
                <a:lnTo>
                  <a:pt x="372" y="98"/>
                </a:lnTo>
                <a:lnTo>
                  <a:pt x="377" y="92"/>
                </a:lnTo>
                <a:lnTo>
                  <a:pt x="377" y="92"/>
                </a:lnTo>
                <a:lnTo>
                  <a:pt x="386" y="85"/>
                </a:lnTo>
                <a:lnTo>
                  <a:pt x="299" y="6"/>
                </a:lnTo>
                <a:lnTo>
                  <a:pt x="299" y="6"/>
                </a:lnTo>
                <a:lnTo>
                  <a:pt x="257" y="10"/>
                </a:lnTo>
                <a:lnTo>
                  <a:pt x="257" y="10"/>
                </a:lnTo>
                <a:lnTo>
                  <a:pt x="243" y="10"/>
                </a:lnTo>
                <a:lnTo>
                  <a:pt x="232" y="13"/>
                </a:lnTo>
                <a:lnTo>
                  <a:pt x="218" y="19"/>
                </a:lnTo>
                <a:lnTo>
                  <a:pt x="218" y="19"/>
                </a:lnTo>
                <a:lnTo>
                  <a:pt x="218" y="19"/>
                </a:lnTo>
                <a:lnTo>
                  <a:pt x="218" y="19"/>
                </a:lnTo>
                <a:lnTo>
                  <a:pt x="218" y="19"/>
                </a:lnTo>
                <a:lnTo>
                  <a:pt x="218" y="19"/>
                </a:lnTo>
                <a:lnTo>
                  <a:pt x="215" y="19"/>
                </a:lnTo>
                <a:lnTo>
                  <a:pt x="215" y="19"/>
                </a:lnTo>
                <a:lnTo>
                  <a:pt x="201" y="13"/>
                </a:lnTo>
                <a:lnTo>
                  <a:pt x="187" y="6"/>
                </a:lnTo>
                <a:lnTo>
                  <a:pt x="187" y="6"/>
                </a:lnTo>
                <a:lnTo>
                  <a:pt x="179" y="3"/>
                </a:lnTo>
                <a:lnTo>
                  <a:pt x="162" y="0"/>
                </a:lnTo>
                <a:lnTo>
                  <a:pt x="61" y="0"/>
                </a:lnTo>
                <a:lnTo>
                  <a:pt x="61" y="0"/>
                </a:lnTo>
                <a:lnTo>
                  <a:pt x="56" y="0"/>
                </a:lnTo>
                <a:lnTo>
                  <a:pt x="50" y="3"/>
                </a:lnTo>
                <a:lnTo>
                  <a:pt x="44" y="10"/>
                </a:lnTo>
                <a:lnTo>
                  <a:pt x="44" y="10"/>
                </a:lnTo>
                <a:lnTo>
                  <a:pt x="44" y="10"/>
                </a:lnTo>
                <a:lnTo>
                  <a:pt x="44" y="10"/>
                </a:lnTo>
                <a:lnTo>
                  <a:pt x="8" y="34"/>
                </a:lnTo>
                <a:lnTo>
                  <a:pt x="8" y="34"/>
                </a:lnTo>
                <a:lnTo>
                  <a:pt x="5" y="43"/>
                </a:lnTo>
                <a:lnTo>
                  <a:pt x="2" y="49"/>
                </a:lnTo>
                <a:lnTo>
                  <a:pt x="2" y="49"/>
                </a:lnTo>
                <a:lnTo>
                  <a:pt x="0" y="58"/>
                </a:lnTo>
                <a:lnTo>
                  <a:pt x="5" y="67"/>
                </a:lnTo>
                <a:lnTo>
                  <a:pt x="61" y="128"/>
                </a:lnTo>
                <a:lnTo>
                  <a:pt x="61" y="128"/>
                </a:lnTo>
                <a:lnTo>
                  <a:pt x="67" y="134"/>
                </a:lnTo>
                <a:lnTo>
                  <a:pt x="67" y="134"/>
                </a:lnTo>
                <a:lnTo>
                  <a:pt x="106" y="171"/>
                </a:lnTo>
                <a:lnTo>
                  <a:pt x="106" y="171"/>
                </a:lnTo>
                <a:lnTo>
                  <a:pt x="145" y="207"/>
                </a:lnTo>
                <a:lnTo>
                  <a:pt x="145" y="207"/>
                </a:lnTo>
                <a:lnTo>
                  <a:pt x="151" y="213"/>
                </a:lnTo>
                <a:lnTo>
                  <a:pt x="151" y="213"/>
                </a:lnTo>
                <a:lnTo>
                  <a:pt x="170" y="237"/>
                </a:lnTo>
                <a:lnTo>
                  <a:pt x="179" y="250"/>
                </a:lnTo>
                <a:lnTo>
                  <a:pt x="179" y="262"/>
                </a:lnTo>
                <a:lnTo>
                  <a:pt x="179" y="262"/>
                </a:lnTo>
                <a:lnTo>
                  <a:pt x="182" y="268"/>
                </a:lnTo>
                <a:lnTo>
                  <a:pt x="184" y="274"/>
                </a:lnTo>
                <a:lnTo>
                  <a:pt x="184" y="274"/>
                </a:lnTo>
                <a:lnTo>
                  <a:pt x="190" y="286"/>
                </a:lnTo>
                <a:lnTo>
                  <a:pt x="193" y="298"/>
                </a:lnTo>
                <a:lnTo>
                  <a:pt x="193" y="298"/>
                </a:lnTo>
                <a:lnTo>
                  <a:pt x="193" y="301"/>
                </a:lnTo>
                <a:lnTo>
                  <a:pt x="193" y="301"/>
                </a:lnTo>
                <a:lnTo>
                  <a:pt x="193" y="301"/>
                </a:lnTo>
                <a:lnTo>
                  <a:pt x="193" y="301"/>
                </a:lnTo>
                <a:lnTo>
                  <a:pt x="196" y="301"/>
                </a:lnTo>
                <a:lnTo>
                  <a:pt x="196" y="301"/>
                </a:lnTo>
                <a:lnTo>
                  <a:pt x="196" y="301"/>
                </a:lnTo>
                <a:lnTo>
                  <a:pt x="196" y="301"/>
                </a:lnTo>
                <a:lnTo>
                  <a:pt x="196" y="301"/>
                </a:lnTo>
                <a:lnTo>
                  <a:pt x="196" y="301"/>
                </a:lnTo>
                <a:lnTo>
                  <a:pt x="196" y="304"/>
                </a:lnTo>
                <a:lnTo>
                  <a:pt x="196" y="304"/>
                </a:lnTo>
                <a:lnTo>
                  <a:pt x="196" y="304"/>
                </a:lnTo>
                <a:lnTo>
                  <a:pt x="196" y="304"/>
                </a:lnTo>
                <a:lnTo>
                  <a:pt x="198" y="304"/>
                </a:lnTo>
                <a:lnTo>
                  <a:pt x="198" y="304"/>
                </a:lnTo>
                <a:lnTo>
                  <a:pt x="198" y="304"/>
                </a:lnTo>
                <a:lnTo>
                  <a:pt x="198" y="304"/>
                </a:lnTo>
                <a:lnTo>
                  <a:pt x="198" y="304"/>
                </a:lnTo>
                <a:lnTo>
                  <a:pt x="198" y="304"/>
                </a:lnTo>
                <a:lnTo>
                  <a:pt x="201" y="307"/>
                </a:lnTo>
                <a:lnTo>
                  <a:pt x="201" y="307"/>
                </a:lnTo>
                <a:lnTo>
                  <a:pt x="201" y="307"/>
                </a:lnTo>
                <a:lnTo>
                  <a:pt x="201" y="307"/>
                </a:lnTo>
                <a:lnTo>
                  <a:pt x="201" y="307"/>
                </a:lnTo>
                <a:lnTo>
                  <a:pt x="201" y="307"/>
                </a:lnTo>
                <a:lnTo>
                  <a:pt x="204" y="307"/>
                </a:lnTo>
                <a:lnTo>
                  <a:pt x="204" y="307"/>
                </a:lnTo>
                <a:lnTo>
                  <a:pt x="204" y="307"/>
                </a:lnTo>
                <a:lnTo>
                  <a:pt x="204" y="307"/>
                </a:lnTo>
                <a:lnTo>
                  <a:pt x="204" y="307"/>
                </a:lnTo>
                <a:lnTo>
                  <a:pt x="204" y="307"/>
                </a:lnTo>
                <a:lnTo>
                  <a:pt x="207" y="310"/>
                </a:lnTo>
                <a:lnTo>
                  <a:pt x="207" y="310"/>
                </a:lnTo>
                <a:lnTo>
                  <a:pt x="207" y="310"/>
                </a:lnTo>
                <a:lnTo>
                  <a:pt x="207" y="310"/>
                </a:lnTo>
                <a:lnTo>
                  <a:pt x="210" y="310"/>
                </a:lnTo>
                <a:lnTo>
                  <a:pt x="210" y="310"/>
                </a:lnTo>
                <a:lnTo>
                  <a:pt x="210" y="310"/>
                </a:lnTo>
                <a:lnTo>
                  <a:pt x="210" y="310"/>
                </a:lnTo>
                <a:lnTo>
                  <a:pt x="212" y="310"/>
                </a:lnTo>
                <a:lnTo>
                  <a:pt x="212" y="310"/>
                </a:lnTo>
                <a:lnTo>
                  <a:pt x="215" y="313"/>
                </a:lnTo>
                <a:lnTo>
                  <a:pt x="215" y="313"/>
                </a:lnTo>
                <a:lnTo>
                  <a:pt x="215" y="313"/>
                </a:lnTo>
                <a:lnTo>
                  <a:pt x="215" y="313"/>
                </a:lnTo>
                <a:lnTo>
                  <a:pt x="218" y="313"/>
                </a:lnTo>
                <a:lnTo>
                  <a:pt x="218" y="313"/>
                </a:lnTo>
                <a:lnTo>
                  <a:pt x="218" y="313"/>
                </a:lnTo>
                <a:lnTo>
                  <a:pt x="218" y="313"/>
                </a:lnTo>
                <a:lnTo>
                  <a:pt x="221" y="313"/>
                </a:lnTo>
                <a:lnTo>
                  <a:pt x="221" y="313"/>
                </a:lnTo>
                <a:lnTo>
                  <a:pt x="221" y="313"/>
                </a:lnTo>
                <a:lnTo>
                  <a:pt x="221" y="313"/>
                </a:lnTo>
                <a:lnTo>
                  <a:pt x="224" y="313"/>
                </a:lnTo>
                <a:lnTo>
                  <a:pt x="224" y="313"/>
                </a:lnTo>
                <a:lnTo>
                  <a:pt x="224" y="316"/>
                </a:lnTo>
                <a:lnTo>
                  <a:pt x="224" y="316"/>
                </a:lnTo>
                <a:lnTo>
                  <a:pt x="229" y="301"/>
                </a:lnTo>
                <a:lnTo>
                  <a:pt x="235" y="292"/>
                </a:lnTo>
                <a:lnTo>
                  <a:pt x="235" y="292"/>
                </a:lnTo>
                <a:lnTo>
                  <a:pt x="240" y="286"/>
                </a:lnTo>
                <a:lnTo>
                  <a:pt x="240" y="286"/>
                </a:lnTo>
                <a:close/>
              </a:path>
            </a:pathLst>
          </a:custGeom>
          <a:solidFill>
            <a:srgbClr val="015873">
              <a:alpha val="74902"/>
            </a:srgbClr>
          </a:solidFill>
          <a:ln w="0">
            <a:noFill/>
            <a:miter lim="800000"/>
            <a:headEnd/>
            <a:tailEnd/>
          </a:ln>
        </p:spPr>
        <p:txBody>
          <a:bodyPr rtlCol="0" anchor="b"/>
          <a:lstStyle/>
          <a:p>
            <a:pPr algn="ctr" eaLnBrk="1" hangingPunct="1">
              <a:spcBef>
                <a:spcPct val="35000"/>
              </a:spcBef>
              <a:spcAft>
                <a:spcPct val="25000"/>
              </a:spcAft>
              <a:buClr>
                <a:schemeClr val="folHlink"/>
              </a:buClr>
            </a:pPr>
            <a:endParaRPr lang="en-US" b="0" dirty="0">
              <a:latin typeface="Calibri" panose="020F0502020204030204" pitchFamily="34" charset="0"/>
            </a:endParaRPr>
          </a:p>
        </p:txBody>
      </p:sp>
      <p:sp>
        <p:nvSpPr>
          <p:cNvPr id="858" name="Freeform 166">
            <a:extLst>
              <a:ext uri="{FF2B5EF4-FFF2-40B4-BE49-F238E27FC236}">
                <a16:creationId xmlns:a16="http://schemas.microsoft.com/office/drawing/2014/main" id="{0205882F-EE43-9C22-E8D8-A059EB05E739}"/>
              </a:ext>
            </a:extLst>
          </p:cNvPr>
          <p:cNvSpPr>
            <a:spLocks/>
          </p:cNvSpPr>
          <p:nvPr/>
        </p:nvSpPr>
        <p:spPr bwMode="auto">
          <a:xfrm>
            <a:off x="6202478" y="2333417"/>
            <a:ext cx="161629" cy="340582"/>
          </a:xfrm>
          <a:custGeom>
            <a:avLst/>
            <a:gdLst>
              <a:gd name="T0" fmla="*/ 36 w 126"/>
              <a:gd name="T1" fmla="*/ 0 h 280"/>
              <a:gd name="T2" fmla="*/ 33 w 126"/>
              <a:gd name="T3" fmla="*/ 6 h 280"/>
              <a:gd name="T4" fmla="*/ 28 w 126"/>
              <a:gd name="T5" fmla="*/ 22 h 280"/>
              <a:gd name="T6" fmla="*/ 22 w 126"/>
              <a:gd name="T7" fmla="*/ 31 h 280"/>
              <a:gd name="T8" fmla="*/ 19 w 126"/>
              <a:gd name="T9" fmla="*/ 31 h 280"/>
              <a:gd name="T10" fmla="*/ 19 w 126"/>
              <a:gd name="T11" fmla="*/ 34 h 280"/>
              <a:gd name="T12" fmla="*/ 19 w 126"/>
              <a:gd name="T13" fmla="*/ 34 h 280"/>
              <a:gd name="T14" fmla="*/ 19 w 126"/>
              <a:gd name="T15" fmla="*/ 34 h 280"/>
              <a:gd name="T16" fmla="*/ 19 w 126"/>
              <a:gd name="T17" fmla="*/ 34 h 280"/>
              <a:gd name="T18" fmla="*/ 19 w 126"/>
              <a:gd name="T19" fmla="*/ 37 h 280"/>
              <a:gd name="T20" fmla="*/ 19 w 126"/>
              <a:gd name="T21" fmla="*/ 37 h 280"/>
              <a:gd name="T22" fmla="*/ 19 w 126"/>
              <a:gd name="T23" fmla="*/ 37 h 280"/>
              <a:gd name="T24" fmla="*/ 19 w 126"/>
              <a:gd name="T25" fmla="*/ 37 h 280"/>
              <a:gd name="T26" fmla="*/ 19 w 126"/>
              <a:gd name="T27" fmla="*/ 40 h 280"/>
              <a:gd name="T28" fmla="*/ 19 w 126"/>
              <a:gd name="T29" fmla="*/ 40 h 280"/>
              <a:gd name="T30" fmla="*/ 19 w 126"/>
              <a:gd name="T31" fmla="*/ 43 h 280"/>
              <a:gd name="T32" fmla="*/ 19 w 126"/>
              <a:gd name="T33" fmla="*/ 43 h 280"/>
              <a:gd name="T34" fmla="*/ 19 w 126"/>
              <a:gd name="T35" fmla="*/ 46 h 280"/>
              <a:gd name="T36" fmla="*/ 19 w 126"/>
              <a:gd name="T37" fmla="*/ 46 h 280"/>
              <a:gd name="T38" fmla="*/ 22 w 126"/>
              <a:gd name="T39" fmla="*/ 46 h 280"/>
              <a:gd name="T40" fmla="*/ 28 w 126"/>
              <a:gd name="T41" fmla="*/ 58 h 280"/>
              <a:gd name="T42" fmla="*/ 33 w 126"/>
              <a:gd name="T43" fmla="*/ 70 h 280"/>
              <a:gd name="T44" fmla="*/ 30 w 126"/>
              <a:gd name="T45" fmla="*/ 85 h 280"/>
              <a:gd name="T46" fmla="*/ 25 w 126"/>
              <a:gd name="T47" fmla="*/ 95 h 280"/>
              <a:gd name="T48" fmla="*/ 19 w 126"/>
              <a:gd name="T49" fmla="*/ 98 h 280"/>
              <a:gd name="T50" fmla="*/ 16 w 126"/>
              <a:gd name="T51" fmla="*/ 101 h 280"/>
              <a:gd name="T52" fmla="*/ 14 w 126"/>
              <a:gd name="T53" fmla="*/ 107 h 280"/>
              <a:gd name="T54" fmla="*/ 5 w 126"/>
              <a:gd name="T55" fmla="*/ 119 h 280"/>
              <a:gd name="T56" fmla="*/ 5 w 126"/>
              <a:gd name="T57" fmla="*/ 122 h 280"/>
              <a:gd name="T58" fmla="*/ 5 w 126"/>
              <a:gd name="T59" fmla="*/ 183 h 280"/>
              <a:gd name="T60" fmla="*/ 2 w 126"/>
              <a:gd name="T61" fmla="*/ 189 h 280"/>
              <a:gd name="T62" fmla="*/ 2 w 126"/>
              <a:gd name="T63" fmla="*/ 192 h 280"/>
              <a:gd name="T64" fmla="*/ 0 w 126"/>
              <a:gd name="T65" fmla="*/ 195 h 280"/>
              <a:gd name="T66" fmla="*/ 0 w 126"/>
              <a:gd name="T67" fmla="*/ 210 h 280"/>
              <a:gd name="T68" fmla="*/ 8 w 126"/>
              <a:gd name="T69" fmla="*/ 265 h 280"/>
              <a:gd name="T70" fmla="*/ 8 w 126"/>
              <a:gd name="T71" fmla="*/ 274 h 280"/>
              <a:gd name="T72" fmla="*/ 86 w 126"/>
              <a:gd name="T73" fmla="*/ 262 h 280"/>
              <a:gd name="T74" fmla="*/ 86 w 126"/>
              <a:gd name="T75" fmla="*/ 259 h 280"/>
              <a:gd name="T76" fmla="*/ 89 w 126"/>
              <a:gd name="T77" fmla="*/ 256 h 280"/>
              <a:gd name="T78" fmla="*/ 95 w 126"/>
              <a:gd name="T79" fmla="*/ 249 h 280"/>
              <a:gd name="T80" fmla="*/ 106 w 126"/>
              <a:gd name="T81" fmla="*/ 243 h 280"/>
              <a:gd name="T82" fmla="*/ 109 w 126"/>
              <a:gd name="T83" fmla="*/ 243 h 280"/>
              <a:gd name="T84" fmla="*/ 112 w 126"/>
              <a:gd name="T85" fmla="*/ 240 h 280"/>
              <a:gd name="T86" fmla="*/ 112 w 126"/>
              <a:gd name="T87" fmla="*/ 240 h 280"/>
              <a:gd name="T88" fmla="*/ 114 w 126"/>
              <a:gd name="T89" fmla="*/ 240 h 280"/>
              <a:gd name="T90" fmla="*/ 114 w 126"/>
              <a:gd name="T91" fmla="*/ 240 h 280"/>
              <a:gd name="T92" fmla="*/ 114 w 126"/>
              <a:gd name="T93" fmla="*/ 240 h 280"/>
              <a:gd name="T94" fmla="*/ 114 w 126"/>
              <a:gd name="T95" fmla="*/ 240 h 280"/>
              <a:gd name="T96" fmla="*/ 117 w 126"/>
              <a:gd name="T97" fmla="*/ 240 h 280"/>
              <a:gd name="T98" fmla="*/ 117 w 126"/>
              <a:gd name="T99" fmla="*/ 240 h 280"/>
              <a:gd name="T100" fmla="*/ 117 w 126"/>
              <a:gd name="T101" fmla="*/ 240 h 280"/>
              <a:gd name="T102" fmla="*/ 117 w 126"/>
              <a:gd name="T103" fmla="*/ 240 h 280"/>
              <a:gd name="T104" fmla="*/ 120 w 126"/>
              <a:gd name="T105" fmla="*/ 240 h 280"/>
              <a:gd name="T106" fmla="*/ 120 w 126"/>
              <a:gd name="T107" fmla="*/ 240 h 280"/>
              <a:gd name="T108" fmla="*/ 120 w 126"/>
              <a:gd name="T109" fmla="*/ 240 h 280"/>
              <a:gd name="T110" fmla="*/ 123 w 126"/>
              <a:gd name="T111" fmla="*/ 240 h 280"/>
              <a:gd name="T112" fmla="*/ 123 w 126"/>
              <a:gd name="T113" fmla="*/ 237 h 280"/>
              <a:gd name="T114" fmla="*/ 123 w 126"/>
              <a:gd name="T115" fmla="*/ 237 h 280"/>
              <a:gd name="T116" fmla="*/ 126 w 126"/>
              <a:gd name="T117" fmla="*/ 237 h 280"/>
              <a:gd name="T118" fmla="*/ 123 w 126"/>
              <a:gd name="T119" fmla="*/ 231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6" h="280">
                <a:moveTo>
                  <a:pt x="123" y="231"/>
                </a:moveTo>
                <a:lnTo>
                  <a:pt x="36" y="0"/>
                </a:lnTo>
                <a:lnTo>
                  <a:pt x="36" y="0"/>
                </a:lnTo>
                <a:lnTo>
                  <a:pt x="33" y="6"/>
                </a:lnTo>
                <a:lnTo>
                  <a:pt x="33" y="6"/>
                </a:lnTo>
                <a:lnTo>
                  <a:pt x="28" y="22"/>
                </a:lnTo>
                <a:lnTo>
                  <a:pt x="22" y="31"/>
                </a:lnTo>
                <a:lnTo>
                  <a:pt x="22" y="31"/>
                </a:lnTo>
                <a:lnTo>
                  <a:pt x="19" y="31"/>
                </a:lnTo>
                <a:lnTo>
                  <a:pt x="19" y="31"/>
                </a:lnTo>
                <a:lnTo>
                  <a:pt x="19" y="34"/>
                </a:lnTo>
                <a:lnTo>
                  <a:pt x="19" y="34"/>
                </a:lnTo>
                <a:lnTo>
                  <a:pt x="19" y="34"/>
                </a:lnTo>
                <a:lnTo>
                  <a:pt x="19" y="34"/>
                </a:lnTo>
                <a:lnTo>
                  <a:pt x="19" y="34"/>
                </a:lnTo>
                <a:lnTo>
                  <a:pt x="19" y="34"/>
                </a:lnTo>
                <a:lnTo>
                  <a:pt x="19" y="34"/>
                </a:lnTo>
                <a:lnTo>
                  <a:pt x="19" y="34"/>
                </a:lnTo>
                <a:lnTo>
                  <a:pt x="19" y="37"/>
                </a:lnTo>
                <a:lnTo>
                  <a:pt x="19" y="37"/>
                </a:lnTo>
                <a:lnTo>
                  <a:pt x="19" y="37"/>
                </a:lnTo>
                <a:lnTo>
                  <a:pt x="19" y="37"/>
                </a:lnTo>
                <a:lnTo>
                  <a:pt x="19" y="37"/>
                </a:lnTo>
                <a:lnTo>
                  <a:pt x="19" y="37"/>
                </a:lnTo>
                <a:lnTo>
                  <a:pt x="19" y="37"/>
                </a:lnTo>
                <a:lnTo>
                  <a:pt x="19" y="37"/>
                </a:lnTo>
                <a:lnTo>
                  <a:pt x="19" y="40"/>
                </a:lnTo>
                <a:lnTo>
                  <a:pt x="19" y="40"/>
                </a:lnTo>
                <a:lnTo>
                  <a:pt x="19" y="40"/>
                </a:lnTo>
                <a:lnTo>
                  <a:pt x="19" y="40"/>
                </a:lnTo>
                <a:lnTo>
                  <a:pt x="19" y="43"/>
                </a:lnTo>
                <a:lnTo>
                  <a:pt x="19" y="43"/>
                </a:lnTo>
                <a:lnTo>
                  <a:pt x="19" y="43"/>
                </a:lnTo>
                <a:lnTo>
                  <a:pt x="19" y="43"/>
                </a:lnTo>
                <a:lnTo>
                  <a:pt x="19" y="46"/>
                </a:lnTo>
                <a:lnTo>
                  <a:pt x="19" y="46"/>
                </a:lnTo>
                <a:lnTo>
                  <a:pt x="19" y="46"/>
                </a:lnTo>
                <a:lnTo>
                  <a:pt x="19" y="46"/>
                </a:lnTo>
                <a:lnTo>
                  <a:pt x="22" y="46"/>
                </a:lnTo>
                <a:lnTo>
                  <a:pt x="22" y="46"/>
                </a:lnTo>
                <a:lnTo>
                  <a:pt x="28" y="58"/>
                </a:lnTo>
                <a:lnTo>
                  <a:pt x="28" y="58"/>
                </a:lnTo>
                <a:lnTo>
                  <a:pt x="30" y="64"/>
                </a:lnTo>
                <a:lnTo>
                  <a:pt x="33" y="70"/>
                </a:lnTo>
                <a:lnTo>
                  <a:pt x="33" y="70"/>
                </a:lnTo>
                <a:lnTo>
                  <a:pt x="30" y="85"/>
                </a:lnTo>
                <a:lnTo>
                  <a:pt x="25" y="95"/>
                </a:lnTo>
                <a:lnTo>
                  <a:pt x="25" y="95"/>
                </a:lnTo>
                <a:lnTo>
                  <a:pt x="22" y="98"/>
                </a:lnTo>
                <a:lnTo>
                  <a:pt x="19" y="98"/>
                </a:lnTo>
                <a:lnTo>
                  <a:pt x="19" y="98"/>
                </a:lnTo>
                <a:lnTo>
                  <a:pt x="16" y="101"/>
                </a:lnTo>
                <a:lnTo>
                  <a:pt x="14" y="107"/>
                </a:lnTo>
                <a:lnTo>
                  <a:pt x="14" y="107"/>
                </a:lnTo>
                <a:lnTo>
                  <a:pt x="11" y="116"/>
                </a:lnTo>
                <a:lnTo>
                  <a:pt x="5" y="119"/>
                </a:lnTo>
                <a:lnTo>
                  <a:pt x="5" y="119"/>
                </a:lnTo>
                <a:lnTo>
                  <a:pt x="5" y="122"/>
                </a:lnTo>
                <a:lnTo>
                  <a:pt x="5" y="125"/>
                </a:lnTo>
                <a:lnTo>
                  <a:pt x="5" y="183"/>
                </a:lnTo>
                <a:lnTo>
                  <a:pt x="5" y="183"/>
                </a:lnTo>
                <a:lnTo>
                  <a:pt x="2" y="189"/>
                </a:lnTo>
                <a:lnTo>
                  <a:pt x="2" y="192"/>
                </a:lnTo>
                <a:lnTo>
                  <a:pt x="2" y="192"/>
                </a:lnTo>
                <a:lnTo>
                  <a:pt x="0" y="195"/>
                </a:lnTo>
                <a:lnTo>
                  <a:pt x="0" y="195"/>
                </a:lnTo>
                <a:lnTo>
                  <a:pt x="0" y="210"/>
                </a:lnTo>
                <a:lnTo>
                  <a:pt x="0" y="210"/>
                </a:lnTo>
                <a:lnTo>
                  <a:pt x="2" y="243"/>
                </a:lnTo>
                <a:lnTo>
                  <a:pt x="8" y="265"/>
                </a:lnTo>
                <a:lnTo>
                  <a:pt x="8" y="265"/>
                </a:lnTo>
                <a:lnTo>
                  <a:pt x="8" y="274"/>
                </a:lnTo>
                <a:lnTo>
                  <a:pt x="8" y="280"/>
                </a:lnTo>
                <a:lnTo>
                  <a:pt x="86" y="262"/>
                </a:lnTo>
                <a:lnTo>
                  <a:pt x="86" y="262"/>
                </a:lnTo>
                <a:lnTo>
                  <a:pt x="86" y="259"/>
                </a:lnTo>
                <a:lnTo>
                  <a:pt x="86" y="259"/>
                </a:lnTo>
                <a:lnTo>
                  <a:pt x="89" y="256"/>
                </a:lnTo>
                <a:lnTo>
                  <a:pt x="92" y="252"/>
                </a:lnTo>
                <a:lnTo>
                  <a:pt x="95" y="249"/>
                </a:lnTo>
                <a:lnTo>
                  <a:pt x="95" y="249"/>
                </a:lnTo>
                <a:lnTo>
                  <a:pt x="106" y="243"/>
                </a:lnTo>
                <a:lnTo>
                  <a:pt x="109" y="243"/>
                </a:lnTo>
                <a:lnTo>
                  <a:pt x="109" y="243"/>
                </a:lnTo>
                <a:lnTo>
                  <a:pt x="112" y="240"/>
                </a:lnTo>
                <a:lnTo>
                  <a:pt x="112" y="240"/>
                </a:lnTo>
                <a:lnTo>
                  <a:pt x="112" y="240"/>
                </a:lnTo>
                <a:lnTo>
                  <a:pt x="112" y="240"/>
                </a:lnTo>
                <a:lnTo>
                  <a:pt x="114" y="240"/>
                </a:lnTo>
                <a:lnTo>
                  <a:pt x="114" y="240"/>
                </a:lnTo>
                <a:lnTo>
                  <a:pt x="114" y="240"/>
                </a:lnTo>
                <a:lnTo>
                  <a:pt x="114" y="240"/>
                </a:lnTo>
                <a:lnTo>
                  <a:pt x="114" y="240"/>
                </a:lnTo>
                <a:lnTo>
                  <a:pt x="114" y="240"/>
                </a:lnTo>
                <a:lnTo>
                  <a:pt x="114" y="240"/>
                </a:lnTo>
                <a:lnTo>
                  <a:pt x="114" y="240"/>
                </a:lnTo>
                <a:lnTo>
                  <a:pt x="117" y="240"/>
                </a:lnTo>
                <a:lnTo>
                  <a:pt x="117" y="240"/>
                </a:lnTo>
                <a:lnTo>
                  <a:pt x="117" y="240"/>
                </a:lnTo>
                <a:lnTo>
                  <a:pt x="117" y="240"/>
                </a:lnTo>
                <a:lnTo>
                  <a:pt x="117" y="240"/>
                </a:lnTo>
                <a:lnTo>
                  <a:pt x="117" y="240"/>
                </a:lnTo>
                <a:lnTo>
                  <a:pt x="117" y="240"/>
                </a:lnTo>
                <a:lnTo>
                  <a:pt x="117" y="240"/>
                </a:lnTo>
                <a:lnTo>
                  <a:pt x="120" y="240"/>
                </a:lnTo>
                <a:lnTo>
                  <a:pt x="120" y="240"/>
                </a:lnTo>
                <a:lnTo>
                  <a:pt x="120" y="240"/>
                </a:lnTo>
                <a:lnTo>
                  <a:pt x="120" y="240"/>
                </a:lnTo>
                <a:lnTo>
                  <a:pt x="120" y="240"/>
                </a:lnTo>
                <a:lnTo>
                  <a:pt x="120" y="240"/>
                </a:lnTo>
                <a:lnTo>
                  <a:pt x="123" y="240"/>
                </a:lnTo>
                <a:lnTo>
                  <a:pt x="123" y="240"/>
                </a:lnTo>
                <a:lnTo>
                  <a:pt x="123" y="237"/>
                </a:lnTo>
                <a:lnTo>
                  <a:pt x="123" y="237"/>
                </a:lnTo>
                <a:lnTo>
                  <a:pt x="123" y="237"/>
                </a:lnTo>
                <a:lnTo>
                  <a:pt x="123" y="237"/>
                </a:lnTo>
                <a:lnTo>
                  <a:pt x="126" y="237"/>
                </a:lnTo>
                <a:lnTo>
                  <a:pt x="126" y="237"/>
                </a:lnTo>
                <a:lnTo>
                  <a:pt x="123" y="231"/>
                </a:lnTo>
                <a:lnTo>
                  <a:pt x="123" y="231"/>
                </a:lnTo>
                <a:close/>
              </a:path>
            </a:pathLst>
          </a:custGeom>
          <a:solidFill>
            <a:srgbClr val="015873">
              <a:alpha val="25098"/>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59" name="Freeform 167">
            <a:extLst>
              <a:ext uri="{FF2B5EF4-FFF2-40B4-BE49-F238E27FC236}">
                <a16:creationId xmlns:a16="http://schemas.microsoft.com/office/drawing/2014/main" id="{E2662708-9726-BE48-44F1-653BFD17C98B}"/>
              </a:ext>
            </a:extLst>
          </p:cNvPr>
          <p:cNvSpPr>
            <a:spLocks/>
          </p:cNvSpPr>
          <p:nvPr/>
        </p:nvSpPr>
        <p:spPr bwMode="auto">
          <a:xfrm>
            <a:off x="6258920" y="1983105"/>
            <a:ext cx="398941" cy="598451"/>
          </a:xfrm>
          <a:custGeom>
            <a:avLst/>
            <a:gdLst>
              <a:gd name="T0" fmla="*/ 95 w 311"/>
              <a:gd name="T1" fmla="*/ 461 h 492"/>
              <a:gd name="T2" fmla="*/ 98 w 311"/>
              <a:gd name="T3" fmla="*/ 449 h 492"/>
              <a:gd name="T4" fmla="*/ 115 w 311"/>
              <a:gd name="T5" fmla="*/ 410 h 492"/>
              <a:gd name="T6" fmla="*/ 132 w 311"/>
              <a:gd name="T7" fmla="*/ 392 h 492"/>
              <a:gd name="T8" fmla="*/ 132 w 311"/>
              <a:gd name="T9" fmla="*/ 386 h 492"/>
              <a:gd name="T10" fmla="*/ 140 w 311"/>
              <a:gd name="T11" fmla="*/ 379 h 492"/>
              <a:gd name="T12" fmla="*/ 157 w 311"/>
              <a:gd name="T13" fmla="*/ 386 h 492"/>
              <a:gd name="T14" fmla="*/ 168 w 311"/>
              <a:gd name="T15" fmla="*/ 367 h 492"/>
              <a:gd name="T16" fmla="*/ 171 w 311"/>
              <a:gd name="T17" fmla="*/ 316 h 492"/>
              <a:gd name="T18" fmla="*/ 177 w 311"/>
              <a:gd name="T19" fmla="*/ 307 h 492"/>
              <a:gd name="T20" fmla="*/ 185 w 311"/>
              <a:gd name="T21" fmla="*/ 304 h 492"/>
              <a:gd name="T22" fmla="*/ 199 w 311"/>
              <a:gd name="T23" fmla="*/ 307 h 492"/>
              <a:gd name="T24" fmla="*/ 205 w 311"/>
              <a:gd name="T25" fmla="*/ 304 h 492"/>
              <a:gd name="T26" fmla="*/ 227 w 311"/>
              <a:gd name="T27" fmla="*/ 316 h 492"/>
              <a:gd name="T28" fmla="*/ 227 w 311"/>
              <a:gd name="T29" fmla="*/ 316 h 492"/>
              <a:gd name="T30" fmla="*/ 238 w 311"/>
              <a:gd name="T31" fmla="*/ 304 h 492"/>
              <a:gd name="T32" fmla="*/ 258 w 311"/>
              <a:gd name="T33" fmla="*/ 279 h 492"/>
              <a:gd name="T34" fmla="*/ 269 w 311"/>
              <a:gd name="T35" fmla="*/ 273 h 492"/>
              <a:gd name="T36" fmla="*/ 305 w 311"/>
              <a:gd name="T37" fmla="*/ 246 h 492"/>
              <a:gd name="T38" fmla="*/ 311 w 311"/>
              <a:gd name="T39" fmla="*/ 243 h 492"/>
              <a:gd name="T40" fmla="*/ 291 w 311"/>
              <a:gd name="T41" fmla="*/ 225 h 492"/>
              <a:gd name="T42" fmla="*/ 272 w 311"/>
              <a:gd name="T43" fmla="*/ 218 h 492"/>
              <a:gd name="T44" fmla="*/ 266 w 311"/>
              <a:gd name="T45" fmla="*/ 209 h 492"/>
              <a:gd name="T46" fmla="*/ 258 w 311"/>
              <a:gd name="T47" fmla="*/ 191 h 492"/>
              <a:gd name="T48" fmla="*/ 244 w 311"/>
              <a:gd name="T49" fmla="*/ 182 h 492"/>
              <a:gd name="T50" fmla="*/ 216 w 311"/>
              <a:gd name="T51" fmla="*/ 161 h 492"/>
              <a:gd name="T52" fmla="*/ 199 w 311"/>
              <a:gd name="T53" fmla="*/ 139 h 492"/>
              <a:gd name="T54" fmla="*/ 199 w 311"/>
              <a:gd name="T55" fmla="*/ 118 h 492"/>
              <a:gd name="T56" fmla="*/ 196 w 311"/>
              <a:gd name="T57" fmla="*/ 100 h 492"/>
              <a:gd name="T58" fmla="*/ 188 w 311"/>
              <a:gd name="T59" fmla="*/ 54 h 492"/>
              <a:gd name="T60" fmla="*/ 182 w 311"/>
              <a:gd name="T61" fmla="*/ 33 h 492"/>
              <a:gd name="T62" fmla="*/ 168 w 311"/>
              <a:gd name="T63" fmla="*/ 12 h 492"/>
              <a:gd name="T64" fmla="*/ 146 w 311"/>
              <a:gd name="T65" fmla="*/ 0 h 492"/>
              <a:gd name="T66" fmla="*/ 129 w 311"/>
              <a:gd name="T67" fmla="*/ 9 h 492"/>
              <a:gd name="T68" fmla="*/ 121 w 311"/>
              <a:gd name="T69" fmla="*/ 18 h 492"/>
              <a:gd name="T70" fmla="*/ 98 w 311"/>
              <a:gd name="T71" fmla="*/ 24 h 492"/>
              <a:gd name="T72" fmla="*/ 87 w 311"/>
              <a:gd name="T73" fmla="*/ 15 h 492"/>
              <a:gd name="T74" fmla="*/ 84 w 311"/>
              <a:gd name="T75" fmla="*/ 9 h 492"/>
              <a:gd name="T76" fmla="*/ 79 w 311"/>
              <a:gd name="T77" fmla="*/ 30 h 492"/>
              <a:gd name="T78" fmla="*/ 70 w 311"/>
              <a:gd name="T79" fmla="*/ 57 h 492"/>
              <a:gd name="T80" fmla="*/ 59 w 311"/>
              <a:gd name="T81" fmla="*/ 85 h 492"/>
              <a:gd name="T82" fmla="*/ 56 w 311"/>
              <a:gd name="T83" fmla="*/ 106 h 492"/>
              <a:gd name="T84" fmla="*/ 59 w 311"/>
              <a:gd name="T85" fmla="*/ 121 h 492"/>
              <a:gd name="T86" fmla="*/ 56 w 311"/>
              <a:gd name="T87" fmla="*/ 133 h 492"/>
              <a:gd name="T88" fmla="*/ 45 w 311"/>
              <a:gd name="T89" fmla="*/ 152 h 492"/>
              <a:gd name="T90" fmla="*/ 51 w 311"/>
              <a:gd name="T91" fmla="*/ 167 h 492"/>
              <a:gd name="T92" fmla="*/ 51 w 311"/>
              <a:gd name="T93" fmla="*/ 185 h 492"/>
              <a:gd name="T94" fmla="*/ 51 w 311"/>
              <a:gd name="T95" fmla="*/ 194 h 492"/>
              <a:gd name="T96" fmla="*/ 51 w 311"/>
              <a:gd name="T97" fmla="*/ 209 h 492"/>
              <a:gd name="T98" fmla="*/ 45 w 311"/>
              <a:gd name="T99" fmla="*/ 225 h 492"/>
              <a:gd name="T100" fmla="*/ 34 w 311"/>
              <a:gd name="T101" fmla="*/ 243 h 492"/>
              <a:gd name="T102" fmla="*/ 28 w 311"/>
              <a:gd name="T103" fmla="*/ 273 h 492"/>
              <a:gd name="T104" fmla="*/ 23 w 311"/>
              <a:gd name="T105" fmla="*/ 279 h 492"/>
              <a:gd name="T106" fmla="*/ 12 w 311"/>
              <a:gd name="T107" fmla="*/ 273 h 492"/>
              <a:gd name="T108" fmla="*/ 3 w 311"/>
              <a:gd name="T109" fmla="*/ 279 h 492"/>
              <a:gd name="T110" fmla="*/ 82 w 311"/>
              <a:gd name="T111" fmla="*/ 492 h 492"/>
              <a:gd name="T112" fmla="*/ 93 w 311"/>
              <a:gd name="T113" fmla="*/ 468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1" h="492">
                <a:moveTo>
                  <a:pt x="93" y="468"/>
                </a:moveTo>
                <a:lnTo>
                  <a:pt x="93" y="468"/>
                </a:lnTo>
                <a:lnTo>
                  <a:pt x="95" y="461"/>
                </a:lnTo>
                <a:lnTo>
                  <a:pt x="95" y="461"/>
                </a:lnTo>
                <a:lnTo>
                  <a:pt x="98" y="449"/>
                </a:lnTo>
                <a:lnTo>
                  <a:pt x="98" y="449"/>
                </a:lnTo>
                <a:lnTo>
                  <a:pt x="101" y="428"/>
                </a:lnTo>
                <a:lnTo>
                  <a:pt x="107" y="419"/>
                </a:lnTo>
                <a:lnTo>
                  <a:pt x="115" y="410"/>
                </a:lnTo>
                <a:lnTo>
                  <a:pt x="115" y="410"/>
                </a:lnTo>
                <a:lnTo>
                  <a:pt x="126" y="401"/>
                </a:lnTo>
                <a:lnTo>
                  <a:pt x="132" y="392"/>
                </a:lnTo>
                <a:lnTo>
                  <a:pt x="132" y="389"/>
                </a:lnTo>
                <a:lnTo>
                  <a:pt x="132" y="389"/>
                </a:lnTo>
                <a:lnTo>
                  <a:pt x="132" y="386"/>
                </a:lnTo>
                <a:lnTo>
                  <a:pt x="135" y="383"/>
                </a:lnTo>
                <a:lnTo>
                  <a:pt x="135" y="383"/>
                </a:lnTo>
                <a:lnTo>
                  <a:pt x="140" y="379"/>
                </a:lnTo>
                <a:lnTo>
                  <a:pt x="146" y="383"/>
                </a:lnTo>
                <a:lnTo>
                  <a:pt x="157" y="386"/>
                </a:lnTo>
                <a:lnTo>
                  <a:pt x="157" y="386"/>
                </a:lnTo>
                <a:lnTo>
                  <a:pt x="165" y="389"/>
                </a:lnTo>
                <a:lnTo>
                  <a:pt x="165" y="389"/>
                </a:lnTo>
                <a:lnTo>
                  <a:pt x="168" y="367"/>
                </a:lnTo>
                <a:lnTo>
                  <a:pt x="171" y="322"/>
                </a:lnTo>
                <a:lnTo>
                  <a:pt x="171" y="322"/>
                </a:lnTo>
                <a:lnTo>
                  <a:pt x="171" y="316"/>
                </a:lnTo>
                <a:lnTo>
                  <a:pt x="171" y="316"/>
                </a:lnTo>
                <a:lnTo>
                  <a:pt x="174" y="310"/>
                </a:lnTo>
                <a:lnTo>
                  <a:pt x="177" y="307"/>
                </a:lnTo>
                <a:lnTo>
                  <a:pt x="177" y="307"/>
                </a:lnTo>
                <a:lnTo>
                  <a:pt x="179" y="304"/>
                </a:lnTo>
                <a:lnTo>
                  <a:pt x="185" y="304"/>
                </a:lnTo>
                <a:lnTo>
                  <a:pt x="193" y="307"/>
                </a:lnTo>
                <a:lnTo>
                  <a:pt x="193" y="307"/>
                </a:lnTo>
                <a:lnTo>
                  <a:pt x="199" y="307"/>
                </a:lnTo>
                <a:lnTo>
                  <a:pt x="199" y="307"/>
                </a:lnTo>
                <a:lnTo>
                  <a:pt x="205" y="304"/>
                </a:lnTo>
                <a:lnTo>
                  <a:pt x="205" y="304"/>
                </a:lnTo>
                <a:lnTo>
                  <a:pt x="210" y="304"/>
                </a:lnTo>
                <a:lnTo>
                  <a:pt x="219" y="310"/>
                </a:lnTo>
                <a:lnTo>
                  <a:pt x="227" y="316"/>
                </a:lnTo>
                <a:lnTo>
                  <a:pt x="227" y="316"/>
                </a:lnTo>
                <a:lnTo>
                  <a:pt x="227" y="316"/>
                </a:lnTo>
                <a:lnTo>
                  <a:pt x="227" y="316"/>
                </a:lnTo>
                <a:lnTo>
                  <a:pt x="233" y="313"/>
                </a:lnTo>
                <a:lnTo>
                  <a:pt x="238" y="304"/>
                </a:lnTo>
                <a:lnTo>
                  <a:pt x="238" y="304"/>
                </a:lnTo>
                <a:lnTo>
                  <a:pt x="241" y="294"/>
                </a:lnTo>
                <a:lnTo>
                  <a:pt x="247" y="288"/>
                </a:lnTo>
                <a:lnTo>
                  <a:pt x="258" y="279"/>
                </a:lnTo>
                <a:lnTo>
                  <a:pt x="258" y="279"/>
                </a:lnTo>
                <a:lnTo>
                  <a:pt x="269" y="273"/>
                </a:lnTo>
                <a:lnTo>
                  <a:pt x="269" y="273"/>
                </a:lnTo>
                <a:lnTo>
                  <a:pt x="280" y="261"/>
                </a:lnTo>
                <a:lnTo>
                  <a:pt x="305" y="246"/>
                </a:lnTo>
                <a:lnTo>
                  <a:pt x="305" y="246"/>
                </a:lnTo>
                <a:lnTo>
                  <a:pt x="311" y="243"/>
                </a:lnTo>
                <a:lnTo>
                  <a:pt x="311" y="243"/>
                </a:lnTo>
                <a:lnTo>
                  <a:pt x="311" y="243"/>
                </a:lnTo>
                <a:lnTo>
                  <a:pt x="305" y="234"/>
                </a:lnTo>
                <a:lnTo>
                  <a:pt x="291" y="225"/>
                </a:lnTo>
                <a:lnTo>
                  <a:pt x="291" y="225"/>
                </a:lnTo>
                <a:lnTo>
                  <a:pt x="280" y="221"/>
                </a:lnTo>
                <a:lnTo>
                  <a:pt x="280" y="221"/>
                </a:lnTo>
                <a:lnTo>
                  <a:pt x="272" y="218"/>
                </a:lnTo>
                <a:lnTo>
                  <a:pt x="269" y="215"/>
                </a:lnTo>
                <a:lnTo>
                  <a:pt x="266" y="209"/>
                </a:lnTo>
                <a:lnTo>
                  <a:pt x="266" y="209"/>
                </a:lnTo>
                <a:lnTo>
                  <a:pt x="266" y="203"/>
                </a:lnTo>
                <a:lnTo>
                  <a:pt x="258" y="191"/>
                </a:lnTo>
                <a:lnTo>
                  <a:pt x="258" y="191"/>
                </a:lnTo>
                <a:lnTo>
                  <a:pt x="252" y="185"/>
                </a:lnTo>
                <a:lnTo>
                  <a:pt x="244" y="182"/>
                </a:lnTo>
                <a:lnTo>
                  <a:pt x="244" y="182"/>
                </a:lnTo>
                <a:lnTo>
                  <a:pt x="233" y="176"/>
                </a:lnTo>
                <a:lnTo>
                  <a:pt x="216" y="161"/>
                </a:lnTo>
                <a:lnTo>
                  <a:pt x="216" y="161"/>
                </a:lnTo>
                <a:lnTo>
                  <a:pt x="207" y="152"/>
                </a:lnTo>
                <a:lnTo>
                  <a:pt x="202" y="146"/>
                </a:lnTo>
                <a:lnTo>
                  <a:pt x="199" y="139"/>
                </a:lnTo>
                <a:lnTo>
                  <a:pt x="199" y="130"/>
                </a:lnTo>
                <a:lnTo>
                  <a:pt x="199" y="130"/>
                </a:lnTo>
                <a:lnTo>
                  <a:pt x="199" y="118"/>
                </a:lnTo>
                <a:lnTo>
                  <a:pt x="196" y="103"/>
                </a:lnTo>
                <a:lnTo>
                  <a:pt x="196" y="103"/>
                </a:lnTo>
                <a:lnTo>
                  <a:pt x="196" y="100"/>
                </a:lnTo>
                <a:lnTo>
                  <a:pt x="196" y="100"/>
                </a:lnTo>
                <a:lnTo>
                  <a:pt x="191" y="73"/>
                </a:lnTo>
                <a:lnTo>
                  <a:pt x="188" y="54"/>
                </a:lnTo>
                <a:lnTo>
                  <a:pt x="188" y="54"/>
                </a:lnTo>
                <a:lnTo>
                  <a:pt x="185" y="42"/>
                </a:lnTo>
                <a:lnTo>
                  <a:pt x="182" y="33"/>
                </a:lnTo>
                <a:lnTo>
                  <a:pt x="182" y="33"/>
                </a:lnTo>
                <a:lnTo>
                  <a:pt x="174" y="21"/>
                </a:lnTo>
                <a:lnTo>
                  <a:pt x="168" y="12"/>
                </a:lnTo>
                <a:lnTo>
                  <a:pt x="154" y="0"/>
                </a:lnTo>
                <a:lnTo>
                  <a:pt x="154" y="0"/>
                </a:lnTo>
                <a:lnTo>
                  <a:pt x="146" y="0"/>
                </a:lnTo>
                <a:lnTo>
                  <a:pt x="137" y="6"/>
                </a:lnTo>
                <a:lnTo>
                  <a:pt x="137" y="6"/>
                </a:lnTo>
                <a:lnTo>
                  <a:pt x="129" y="9"/>
                </a:lnTo>
                <a:lnTo>
                  <a:pt x="129" y="9"/>
                </a:lnTo>
                <a:lnTo>
                  <a:pt x="121" y="18"/>
                </a:lnTo>
                <a:lnTo>
                  <a:pt x="121" y="18"/>
                </a:lnTo>
                <a:lnTo>
                  <a:pt x="109" y="24"/>
                </a:lnTo>
                <a:lnTo>
                  <a:pt x="104" y="24"/>
                </a:lnTo>
                <a:lnTo>
                  <a:pt x="98" y="24"/>
                </a:lnTo>
                <a:lnTo>
                  <a:pt x="98" y="24"/>
                </a:lnTo>
                <a:lnTo>
                  <a:pt x="90" y="21"/>
                </a:lnTo>
                <a:lnTo>
                  <a:pt x="87" y="15"/>
                </a:lnTo>
                <a:lnTo>
                  <a:pt x="87" y="15"/>
                </a:lnTo>
                <a:lnTo>
                  <a:pt x="84" y="9"/>
                </a:lnTo>
                <a:lnTo>
                  <a:pt x="84" y="9"/>
                </a:lnTo>
                <a:lnTo>
                  <a:pt x="79" y="18"/>
                </a:lnTo>
                <a:lnTo>
                  <a:pt x="79" y="30"/>
                </a:lnTo>
                <a:lnTo>
                  <a:pt x="79" y="30"/>
                </a:lnTo>
                <a:lnTo>
                  <a:pt x="76" y="39"/>
                </a:lnTo>
                <a:lnTo>
                  <a:pt x="76" y="39"/>
                </a:lnTo>
                <a:lnTo>
                  <a:pt x="70" y="57"/>
                </a:lnTo>
                <a:lnTo>
                  <a:pt x="62" y="76"/>
                </a:lnTo>
                <a:lnTo>
                  <a:pt x="62" y="76"/>
                </a:lnTo>
                <a:lnTo>
                  <a:pt x="59" y="85"/>
                </a:lnTo>
                <a:lnTo>
                  <a:pt x="56" y="97"/>
                </a:lnTo>
                <a:lnTo>
                  <a:pt x="56" y="97"/>
                </a:lnTo>
                <a:lnTo>
                  <a:pt x="56" y="106"/>
                </a:lnTo>
                <a:lnTo>
                  <a:pt x="59" y="109"/>
                </a:lnTo>
                <a:lnTo>
                  <a:pt x="59" y="109"/>
                </a:lnTo>
                <a:lnTo>
                  <a:pt x="59" y="121"/>
                </a:lnTo>
                <a:lnTo>
                  <a:pt x="59" y="127"/>
                </a:lnTo>
                <a:lnTo>
                  <a:pt x="56" y="133"/>
                </a:lnTo>
                <a:lnTo>
                  <a:pt x="56" y="133"/>
                </a:lnTo>
                <a:lnTo>
                  <a:pt x="51" y="142"/>
                </a:lnTo>
                <a:lnTo>
                  <a:pt x="45" y="152"/>
                </a:lnTo>
                <a:lnTo>
                  <a:pt x="45" y="152"/>
                </a:lnTo>
                <a:lnTo>
                  <a:pt x="48" y="158"/>
                </a:lnTo>
                <a:lnTo>
                  <a:pt x="48" y="158"/>
                </a:lnTo>
                <a:lnTo>
                  <a:pt x="51" y="167"/>
                </a:lnTo>
                <a:lnTo>
                  <a:pt x="54" y="173"/>
                </a:lnTo>
                <a:lnTo>
                  <a:pt x="54" y="173"/>
                </a:lnTo>
                <a:lnTo>
                  <a:pt x="51" y="185"/>
                </a:lnTo>
                <a:lnTo>
                  <a:pt x="51" y="185"/>
                </a:lnTo>
                <a:lnTo>
                  <a:pt x="51" y="194"/>
                </a:lnTo>
                <a:lnTo>
                  <a:pt x="51" y="194"/>
                </a:lnTo>
                <a:lnTo>
                  <a:pt x="51" y="197"/>
                </a:lnTo>
                <a:lnTo>
                  <a:pt x="51" y="197"/>
                </a:lnTo>
                <a:lnTo>
                  <a:pt x="51" y="209"/>
                </a:lnTo>
                <a:lnTo>
                  <a:pt x="48" y="215"/>
                </a:lnTo>
                <a:lnTo>
                  <a:pt x="45" y="225"/>
                </a:lnTo>
                <a:lnTo>
                  <a:pt x="45" y="225"/>
                </a:lnTo>
                <a:lnTo>
                  <a:pt x="42" y="231"/>
                </a:lnTo>
                <a:lnTo>
                  <a:pt x="42" y="231"/>
                </a:lnTo>
                <a:lnTo>
                  <a:pt x="34" y="243"/>
                </a:lnTo>
                <a:lnTo>
                  <a:pt x="31" y="261"/>
                </a:lnTo>
                <a:lnTo>
                  <a:pt x="31" y="261"/>
                </a:lnTo>
                <a:lnTo>
                  <a:pt x="28" y="273"/>
                </a:lnTo>
                <a:lnTo>
                  <a:pt x="28" y="276"/>
                </a:lnTo>
                <a:lnTo>
                  <a:pt x="23" y="279"/>
                </a:lnTo>
                <a:lnTo>
                  <a:pt x="23" y="279"/>
                </a:lnTo>
                <a:lnTo>
                  <a:pt x="17" y="276"/>
                </a:lnTo>
                <a:lnTo>
                  <a:pt x="12" y="273"/>
                </a:lnTo>
                <a:lnTo>
                  <a:pt x="12" y="273"/>
                </a:lnTo>
                <a:lnTo>
                  <a:pt x="9" y="276"/>
                </a:lnTo>
                <a:lnTo>
                  <a:pt x="3" y="279"/>
                </a:lnTo>
                <a:lnTo>
                  <a:pt x="3" y="279"/>
                </a:lnTo>
                <a:lnTo>
                  <a:pt x="0" y="279"/>
                </a:lnTo>
                <a:lnTo>
                  <a:pt x="82" y="492"/>
                </a:lnTo>
                <a:lnTo>
                  <a:pt x="82" y="492"/>
                </a:lnTo>
                <a:lnTo>
                  <a:pt x="87" y="480"/>
                </a:lnTo>
                <a:lnTo>
                  <a:pt x="93" y="468"/>
                </a:lnTo>
                <a:lnTo>
                  <a:pt x="93" y="468"/>
                </a:lnTo>
                <a:close/>
              </a:path>
            </a:pathLst>
          </a:custGeom>
          <a:solidFill>
            <a:srgbClr val="015873">
              <a:alpha val="25098"/>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60" name="Freeform 168">
            <a:extLst>
              <a:ext uri="{FF2B5EF4-FFF2-40B4-BE49-F238E27FC236}">
                <a16:creationId xmlns:a16="http://schemas.microsoft.com/office/drawing/2014/main" id="{A1D14152-3762-7E01-A6F3-DE0997B218C0}"/>
              </a:ext>
            </a:extLst>
          </p:cNvPr>
          <p:cNvSpPr>
            <a:spLocks/>
          </p:cNvSpPr>
          <p:nvPr/>
        </p:nvSpPr>
        <p:spPr bwMode="auto">
          <a:xfrm>
            <a:off x="6133208" y="2777391"/>
            <a:ext cx="183436" cy="150829"/>
          </a:xfrm>
          <a:custGeom>
            <a:avLst/>
            <a:gdLst>
              <a:gd name="T0" fmla="*/ 96 w 143"/>
              <a:gd name="T1" fmla="*/ 6 h 124"/>
              <a:gd name="T2" fmla="*/ 65 w 143"/>
              <a:gd name="T3" fmla="*/ 18 h 124"/>
              <a:gd name="T4" fmla="*/ 59 w 143"/>
              <a:gd name="T5" fmla="*/ 21 h 124"/>
              <a:gd name="T6" fmla="*/ 40 w 143"/>
              <a:gd name="T7" fmla="*/ 24 h 124"/>
              <a:gd name="T8" fmla="*/ 6 w 143"/>
              <a:gd name="T9" fmla="*/ 30 h 124"/>
              <a:gd name="T10" fmla="*/ 0 w 143"/>
              <a:gd name="T11" fmla="*/ 30 h 124"/>
              <a:gd name="T12" fmla="*/ 0 w 143"/>
              <a:gd name="T13" fmla="*/ 42 h 124"/>
              <a:gd name="T14" fmla="*/ 9 w 143"/>
              <a:gd name="T15" fmla="*/ 82 h 124"/>
              <a:gd name="T16" fmla="*/ 17 w 143"/>
              <a:gd name="T17" fmla="*/ 115 h 124"/>
              <a:gd name="T18" fmla="*/ 17 w 143"/>
              <a:gd name="T19" fmla="*/ 118 h 124"/>
              <a:gd name="T20" fmla="*/ 17 w 143"/>
              <a:gd name="T21" fmla="*/ 118 h 124"/>
              <a:gd name="T22" fmla="*/ 17 w 143"/>
              <a:gd name="T23" fmla="*/ 118 h 124"/>
              <a:gd name="T24" fmla="*/ 17 w 143"/>
              <a:gd name="T25" fmla="*/ 118 h 124"/>
              <a:gd name="T26" fmla="*/ 20 w 143"/>
              <a:gd name="T27" fmla="*/ 121 h 124"/>
              <a:gd name="T28" fmla="*/ 20 w 143"/>
              <a:gd name="T29" fmla="*/ 121 h 124"/>
              <a:gd name="T30" fmla="*/ 20 w 143"/>
              <a:gd name="T31" fmla="*/ 124 h 124"/>
              <a:gd name="T32" fmla="*/ 20 w 143"/>
              <a:gd name="T33" fmla="*/ 124 h 124"/>
              <a:gd name="T34" fmla="*/ 20 w 143"/>
              <a:gd name="T35" fmla="*/ 124 h 124"/>
              <a:gd name="T36" fmla="*/ 34 w 143"/>
              <a:gd name="T37" fmla="*/ 115 h 124"/>
              <a:gd name="T38" fmla="*/ 45 w 143"/>
              <a:gd name="T39" fmla="*/ 112 h 124"/>
              <a:gd name="T40" fmla="*/ 62 w 143"/>
              <a:gd name="T41" fmla="*/ 106 h 124"/>
              <a:gd name="T42" fmla="*/ 76 w 143"/>
              <a:gd name="T43" fmla="*/ 97 h 124"/>
              <a:gd name="T44" fmla="*/ 90 w 143"/>
              <a:gd name="T45" fmla="*/ 88 h 124"/>
              <a:gd name="T46" fmla="*/ 96 w 143"/>
              <a:gd name="T47" fmla="*/ 82 h 124"/>
              <a:gd name="T48" fmla="*/ 110 w 143"/>
              <a:gd name="T49" fmla="*/ 76 h 124"/>
              <a:gd name="T50" fmla="*/ 129 w 143"/>
              <a:gd name="T51" fmla="*/ 70 h 124"/>
              <a:gd name="T52" fmla="*/ 143 w 143"/>
              <a:gd name="T53" fmla="*/ 64 h 124"/>
              <a:gd name="T54" fmla="*/ 143 w 143"/>
              <a:gd name="T55" fmla="*/ 64 h 124"/>
              <a:gd name="T56" fmla="*/ 143 w 143"/>
              <a:gd name="T57" fmla="*/ 64 h 124"/>
              <a:gd name="T58" fmla="*/ 140 w 143"/>
              <a:gd name="T59" fmla="*/ 61 h 124"/>
              <a:gd name="T60" fmla="*/ 140 w 143"/>
              <a:gd name="T61" fmla="*/ 58 h 124"/>
              <a:gd name="T62" fmla="*/ 140 w 143"/>
              <a:gd name="T63" fmla="*/ 55 h 124"/>
              <a:gd name="T64" fmla="*/ 140 w 143"/>
              <a:gd name="T65" fmla="*/ 55 h 124"/>
              <a:gd name="T66" fmla="*/ 140 w 143"/>
              <a:gd name="T67" fmla="*/ 52 h 124"/>
              <a:gd name="T68" fmla="*/ 140 w 143"/>
              <a:gd name="T69" fmla="*/ 49 h 124"/>
              <a:gd name="T70" fmla="*/ 140 w 143"/>
              <a:gd name="T71" fmla="*/ 45 h 124"/>
              <a:gd name="T72" fmla="*/ 140 w 143"/>
              <a:gd name="T73" fmla="*/ 42 h 124"/>
              <a:gd name="T74" fmla="*/ 138 w 143"/>
              <a:gd name="T75" fmla="*/ 39 h 124"/>
              <a:gd name="T76" fmla="*/ 138 w 143"/>
              <a:gd name="T77" fmla="*/ 39 h 124"/>
              <a:gd name="T78" fmla="*/ 138 w 143"/>
              <a:gd name="T79" fmla="*/ 36 h 124"/>
              <a:gd name="T80" fmla="*/ 138 w 143"/>
              <a:gd name="T81" fmla="*/ 33 h 124"/>
              <a:gd name="T82" fmla="*/ 138 w 143"/>
              <a:gd name="T83" fmla="*/ 30 h 124"/>
              <a:gd name="T84" fmla="*/ 135 w 143"/>
              <a:gd name="T85" fmla="*/ 30 h 124"/>
              <a:gd name="T86" fmla="*/ 135 w 143"/>
              <a:gd name="T87" fmla="*/ 27 h 124"/>
              <a:gd name="T88" fmla="*/ 135 w 143"/>
              <a:gd name="T89" fmla="*/ 24 h 124"/>
              <a:gd name="T90" fmla="*/ 135 w 143"/>
              <a:gd name="T91" fmla="*/ 21 h 124"/>
              <a:gd name="T92" fmla="*/ 132 w 143"/>
              <a:gd name="T93" fmla="*/ 21 h 124"/>
              <a:gd name="T94" fmla="*/ 132 w 143"/>
              <a:gd name="T95" fmla="*/ 18 h 124"/>
              <a:gd name="T96" fmla="*/ 132 w 143"/>
              <a:gd name="T97" fmla="*/ 15 h 124"/>
              <a:gd name="T98" fmla="*/ 132 w 143"/>
              <a:gd name="T99" fmla="*/ 15 h 124"/>
              <a:gd name="T100" fmla="*/ 129 w 143"/>
              <a:gd name="T101" fmla="*/ 12 h 124"/>
              <a:gd name="T102" fmla="*/ 129 w 143"/>
              <a:gd name="T103" fmla="*/ 9 h 124"/>
              <a:gd name="T104" fmla="*/ 129 w 143"/>
              <a:gd name="T105" fmla="*/ 9 h 124"/>
              <a:gd name="T106" fmla="*/ 129 w 143"/>
              <a:gd name="T107" fmla="*/ 6 h 124"/>
              <a:gd name="T108" fmla="*/ 129 w 143"/>
              <a:gd name="T109" fmla="*/ 6 h 124"/>
              <a:gd name="T110" fmla="*/ 126 w 143"/>
              <a:gd name="T111" fmla="*/ 3 h 124"/>
              <a:gd name="T112" fmla="*/ 126 w 143"/>
              <a:gd name="T113" fmla="*/ 3 h 124"/>
              <a:gd name="T114" fmla="*/ 126 w 143"/>
              <a:gd name="T115" fmla="*/ 0 h 124"/>
              <a:gd name="T116" fmla="*/ 126 w 143"/>
              <a:gd name="T117" fmla="*/ 0 h 124"/>
              <a:gd name="T118" fmla="*/ 96 w 143"/>
              <a:gd name="T119" fmla="*/ 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3" h="124">
                <a:moveTo>
                  <a:pt x="96" y="6"/>
                </a:moveTo>
                <a:lnTo>
                  <a:pt x="96" y="6"/>
                </a:lnTo>
                <a:lnTo>
                  <a:pt x="79" y="12"/>
                </a:lnTo>
                <a:lnTo>
                  <a:pt x="65" y="18"/>
                </a:lnTo>
                <a:lnTo>
                  <a:pt x="65" y="18"/>
                </a:lnTo>
                <a:lnTo>
                  <a:pt x="59" y="21"/>
                </a:lnTo>
                <a:lnTo>
                  <a:pt x="40" y="24"/>
                </a:lnTo>
                <a:lnTo>
                  <a:pt x="40" y="24"/>
                </a:lnTo>
                <a:lnTo>
                  <a:pt x="26" y="27"/>
                </a:lnTo>
                <a:lnTo>
                  <a:pt x="6" y="30"/>
                </a:lnTo>
                <a:lnTo>
                  <a:pt x="6" y="30"/>
                </a:lnTo>
                <a:lnTo>
                  <a:pt x="0" y="30"/>
                </a:lnTo>
                <a:lnTo>
                  <a:pt x="0" y="42"/>
                </a:lnTo>
                <a:lnTo>
                  <a:pt x="0" y="42"/>
                </a:lnTo>
                <a:lnTo>
                  <a:pt x="9" y="82"/>
                </a:lnTo>
                <a:lnTo>
                  <a:pt x="9" y="82"/>
                </a:lnTo>
                <a:lnTo>
                  <a:pt x="17" y="115"/>
                </a:lnTo>
                <a:lnTo>
                  <a:pt x="17" y="115"/>
                </a:lnTo>
                <a:lnTo>
                  <a:pt x="17" y="118"/>
                </a:lnTo>
                <a:lnTo>
                  <a:pt x="17" y="118"/>
                </a:lnTo>
                <a:lnTo>
                  <a:pt x="17" y="118"/>
                </a:lnTo>
                <a:lnTo>
                  <a:pt x="17" y="118"/>
                </a:lnTo>
                <a:lnTo>
                  <a:pt x="17" y="118"/>
                </a:lnTo>
                <a:lnTo>
                  <a:pt x="17" y="118"/>
                </a:lnTo>
                <a:lnTo>
                  <a:pt x="17" y="118"/>
                </a:lnTo>
                <a:lnTo>
                  <a:pt x="17" y="118"/>
                </a:lnTo>
                <a:lnTo>
                  <a:pt x="20" y="121"/>
                </a:lnTo>
                <a:lnTo>
                  <a:pt x="20" y="121"/>
                </a:lnTo>
                <a:lnTo>
                  <a:pt x="20" y="121"/>
                </a:lnTo>
                <a:lnTo>
                  <a:pt x="20" y="121"/>
                </a:lnTo>
                <a:lnTo>
                  <a:pt x="20" y="124"/>
                </a:lnTo>
                <a:lnTo>
                  <a:pt x="20" y="124"/>
                </a:lnTo>
                <a:lnTo>
                  <a:pt x="20" y="124"/>
                </a:lnTo>
                <a:lnTo>
                  <a:pt x="20" y="124"/>
                </a:lnTo>
                <a:lnTo>
                  <a:pt x="20" y="124"/>
                </a:lnTo>
                <a:lnTo>
                  <a:pt x="20" y="124"/>
                </a:lnTo>
                <a:lnTo>
                  <a:pt x="34" y="115"/>
                </a:lnTo>
                <a:lnTo>
                  <a:pt x="34" y="115"/>
                </a:lnTo>
                <a:lnTo>
                  <a:pt x="45" y="112"/>
                </a:lnTo>
                <a:lnTo>
                  <a:pt x="45" y="112"/>
                </a:lnTo>
                <a:lnTo>
                  <a:pt x="54" y="112"/>
                </a:lnTo>
                <a:lnTo>
                  <a:pt x="62" y="106"/>
                </a:lnTo>
                <a:lnTo>
                  <a:pt x="62" y="106"/>
                </a:lnTo>
                <a:lnTo>
                  <a:pt x="76" y="97"/>
                </a:lnTo>
                <a:lnTo>
                  <a:pt x="76" y="97"/>
                </a:lnTo>
                <a:lnTo>
                  <a:pt x="90" y="88"/>
                </a:lnTo>
                <a:lnTo>
                  <a:pt x="90" y="88"/>
                </a:lnTo>
                <a:lnTo>
                  <a:pt x="96" y="82"/>
                </a:lnTo>
                <a:lnTo>
                  <a:pt x="96" y="82"/>
                </a:lnTo>
                <a:lnTo>
                  <a:pt x="110" y="76"/>
                </a:lnTo>
                <a:lnTo>
                  <a:pt x="129" y="70"/>
                </a:lnTo>
                <a:lnTo>
                  <a:pt x="129" y="70"/>
                </a:lnTo>
                <a:lnTo>
                  <a:pt x="143" y="64"/>
                </a:lnTo>
                <a:lnTo>
                  <a:pt x="143" y="64"/>
                </a:lnTo>
                <a:lnTo>
                  <a:pt x="143" y="64"/>
                </a:lnTo>
                <a:lnTo>
                  <a:pt x="143" y="64"/>
                </a:lnTo>
                <a:lnTo>
                  <a:pt x="143" y="64"/>
                </a:lnTo>
                <a:lnTo>
                  <a:pt x="143" y="64"/>
                </a:lnTo>
                <a:lnTo>
                  <a:pt x="140" y="61"/>
                </a:lnTo>
                <a:lnTo>
                  <a:pt x="140" y="61"/>
                </a:lnTo>
                <a:lnTo>
                  <a:pt x="140" y="58"/>
                </a:lnTo>
                <a:lnTo>
                  <a:pt x="140" y="58"/>
                </a:lnTo>
                <a:lnTo>
                  <a:pt x="140" y="55"/>
                </a:lnTo>
                <a:lnTo>
                  <a:pt x="140" y="55"/>
                </a:lnTo>
                <a:lnTo>
                  <a:pt x="140" y="55"/>
                </a:lnTo>
                <a:lnTo>
                  <a:pt x="140" y="55"/>
                </a:lnTo>
                <a:lnTo>
                  <a:pt x="140" y="52"/>
                </a:lnTo>
                <a:lnTo>
                  <a:pt x="140" y="52"/>
                </a:lnTo>
                <a:lnTo>
                  <a:pt x="140" y="49"/>
                </a:lnTo>
                <a:lnTo>
                  <a:pt x="140" y="49"/>
                </a:lnTo>
                <a:lnTo>
                  <a:pt x="140" y="45"/>
                </a:lnTo>
                <a:lnTo>
                  <a:pt x="140" y="45"/>
                </a:lnTo>
                <a:lnTo>
                  <a:pt x="140" y="42"/>
                </a:lnTo>
                <a:lnTo>
                  <a:pt x="140" y="42"/>
                </a:lnTo>
                <a:lnTo>
                  <a:pt x="138" y="39"/>
                </a:lnTo>
                <a:lnTo>
                  <a:pt x="138" y="39"/>
                </a:lnTo>
                <a:lnTo>
                  <a:pt x="138" y="39"/>
                </a:lnTo>
                <a:lnTo>
                  <a:pt x="138" y="39"/>
                </a:lnTo>
                <a:lnTo>
                  <a:pt x="138" y="36"/>
                </a:lnTo>
                <a:lnTo>
                  <a:pt x="138" y="36"/>
                </a:lnTo>
                <a:lnTo>
                  <a:pt x="138" y="33"/>
                </a:lnTo>
                <a:lnTo>
                  <a:pt x="138" y="33"/>
                </a:lnTo>
                <a:lnTo>
                  <a:pt x="138" y="30"/>
                </a:lnTo>
                <a:lnTo>
                  <a:pt x="138" y="30"/>
                </a:lnTo>
                <a:lnTo>
                  <a:pt x="135" y="30"/>
                </a:lnTo>
                <a:lnTo>
                  <a:pt x="135" y="30"/>
                </a:lnTo>
                <a:lnTo>
                  <a:pt x="135" y="27"/>
                </a:lnTo>
                <a:lnTo>
                  <a:pt x="135" y="27"/>
                </a:lnTo>
                <a:lnTo>
                  <a:pt x="135" y="24"/>
                </a:lnTo>
                <a:lnTo>
                  <a:pt x="135" y="24"/>
                </a:lnTo>
                <a:lnTo>
                  <a:pt x="135" y="21"/>
                </a:lnTo>
                <a:lnTo>
                  <a:pt x="135" y="21"/>
                </a:lnTo>
                <a:lnTo>
                  <a:pt x="132" y="21"/>
                </a:lnTo>
                <a:lnTo>
                  <a:pt x="132" y="21"/>
                </a:lnTo>
                <a:lnTo>
                  <a:pt x="132" y="18"/>
                </a:lnTo>
                <a:lnTo>
                  <a:pt x="132" y="18"/>
                </a:lnTo>
                <a:lnTo>
                  <a:pt x="132" y="15"/>
                </a:lnTo>
                <a:lnTo>
                  <a:pt x="132" y="15"/>
                </a:lnTo>
                <a:lnTo>
                  <a:pt x="132" y="15"/>
                </a:lnTo>
                <a:lnTo>
                  <a:pt x="132" y="15"/>
                </a:lnTo>
                <a:lnTo>
                  <a:pt x="129" y="12"/>
                </a:lnTo>
                <a:lnTo>
                  <a:pt x="129" y="12"/>
                </a:lnTo>
                <a:lnTo>
                  <a:pt x="129" y="9"/>
                </a:lnTo>
                <a:lnTo>
                  <a:pt x="129" y="9"/>
                </a:lnTo>
                <a:lnTo>
                  <a:pt x="129" y="9"/>
                </a:lnTo>
                <a:lnTo>
                  <a:pt x="129" y="9"/>
                </a:lnTo>
                <a:lnTo>
                  <a:pt x="129" y="6"/>
                </a:lnTo>
                <a:lnTo>
                  <a:pt x="129" y="6"/>
                </a:lnTo>
                <a:lnTo>
                  <a:pt x="129" y="6"/>
                </a:lnTo>
                <a:lnTo>
                  <a:pt x="129" y="6"/>
                </a:lnTo>
                <a:lnTo>
                  <a:pt x="126" y="3"/>
                </a:lnTo>
                <a:lnTo>
                  <a:pt x="126" y="3"/>
                </a:lnTo>
                <a:lnTo>
                  <a:pt x="126" y="3"/>
                </a:lnTo>
                <a:lnTo>
                  <a:pt x="126" y="3"/>
                </a:lnTo>
                <a:lnTo>
                  <a:pt x="126" y="0"/>
                </a:lnTo>
                <a:lnTo>
                  <a:pt x="126" y="0"/>
                </a:lnTo>
                <a:lnTo>
                  <a:pt x="126" y="0"/>
                </a:lnTo>
                <a:lnTo>
                  <a:pt x="126" y="0"/>
                </a:lnTo>
                <a:lnTo>
                  <a:pt x="110" y="3"/>
                </a:lnTo>
                <a:lnTo>
                  <a:pt x="96" y="6"/>
                </a:lnTo>
                <a:lnTo>
                  <a:pt x="96" y="6"/>
                </a:lnTo>
                <a:close/>
              </a:path>
            </a:pathLst>
          </a:custGeom>
          <a:solidFill>
            <a:srgbClr val="015873">
              <a:alpha val="25098"/>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61" name="Freeform 169">
            <a:extLst>
              <a:ext uri="{FF2B5EF4-FFF2-40B4-BE49-F238E27FC236}">
                <a16:creationId xmlns:a16="http://schemas.microsoft.com/office/drawing/2014/main" id="{C0483C0D-2687-677E-063B-34DBB1C421C7}"/>
              </a:ext>
            </a:extLst>
          </p:cNvPr>
          <p:cNvSpPr>
            <a:spLocks/>
          </p:cNvSpPr>
          <p:nvPr/>
        </p:nvSpPr>
        <p:spPr bwMode="auto">
          <a:xfrm>
            <a:off x="5182677" y="3608167"/>
            <a:ext cx="896655" cy="373424"/>
          </a:xfrm>
          <a:custGeom>
            <a:avLst/>
            <a:gdLst>
              <a:gd name="T0" fmla="*/ 184 w 699"/>
              <a:gd name="T1" fmla="*/ 131 h 307"/>
              <a:gd name="T2" fmla="*/ 145 w 699"/>
              <a:gd name="T3" fmla="*/ 161 h 307"/>
              <a:gd name="T4" fmla="*/ 103 w 699"/>
              <a:gd name="T5" fmla="*/ 198 h 307"/>
              <a:gd name="T6" fmla="*/ 70 w 699"/>
              <a:gd name="T7" fmla="*/ 222 h 307"/>
              <a:gd name="T8" fmla="*/ 36 w 699"/>
              <a:gd name="T9" fmla="*/ 240 h 307"/>
              <a:gd name="T10" fmla="*/ 0 w 699"/>
              <a:gd name="T11" fmla="*/ 274 h 307"/>
              <a:gd name="T12" fmla="*/ 140 w 699"/>
              <a:gd name="T13" fmla="*/ 240 h 307"/>
              <a:gd name="T14" fmla="*/ 142 w 699"/>
              <a:gd name="T15" fmla="*/ 240 h 307"/>
              <a:gd name="T16" fmla="*/ 145 w 699"/>
              <a:gd name="T17" fmla="*/ 237 h 307"/>
              <a:gd name="T18" fmla="*/ 145 w 699"/>
              <a:gd name="T19" fmla="*/ 237 h 307"/>
              <a:gd name="T20" fmla="*/ 148 w 699"/>
              <a:gd name="T21" fmla="*/ 234 h 307"/>
              <a:gd name="T22" fmla="*/ 274 w 699"/>
              <a:gd name="T23" fmla="*/ 222 h 307"/>
              <a:gd name="T24" fmla="*/ 316 w 699"/>
              <a:gd name="T25" fmla="*/ 234 h 307"/>
              <a:gd name="T26" fmla="*/ 366 w 699"/>
              <a:gd name="T27" fmla="*/ 231 h 307"/>
              <a:gd name="T28" fmla="*/ 414 w 699"/>
              <a:gd name="T29" fmla="*/ 228 h 307"/>
              <a:gd name="T30" fmla="*/ 414 w 699"/>
              <a:gd name="T31" fmla="*/ 231 h 307"/>
              <a:gd name="T32" fmla="*/ 417 w 699"/>
              <a:gd name="T33" fmla="*/ 231 h 307"/>
              <a:gd name="T34" fmla="*/ 520 w 699"/>
              <a:gd name="T35" fmla="*/ 307 h 307"/>
              <a:gd name="T36" fmla="*/ 554 w 699"/>
              <a:gd name="T37" fmla="*/ 301 h 307"/>
              <a:gd name="T38" fmla="*/ 554 w 699"/>
              <a:gd name="T39" fmla="*/ 286 h 307"/>
              <a:gd name="T40" fmla="*/ 593 w 699"/>
              <a:gd name="T41" fmla="*/ 228 h 307"/>
              <a:gd name="T42" fmla="*/ 638 w 699"/>
              <a:gd name="T43" fmla="*/ 207 h 307"/>
              <a:gd name="T44" fmla="*/ 649 w 699"/>
              <a:gd name="T45" fmla="*/ 183 h 307"/>
              <a:gd name="T46" fmla="*/ 632 w 699"/>
              <a:gd name="T47" fmla="*/ 180 h 307"/>
              <a:gd name="T48" fmla="*/ 635 w 699"/>
              <a:gd name="T49" fmla="*/ 152 h 307"/>
              <a:gd name="T50" fmla="*/ 638 w 699"/>
              <a:gd name="T51" fmla="*/ 140 h 307"/>
              <a:gd name="T52" fmla="*/ 624 w 699"/>
              <a:gd name="T53" fmla="*/ 122 h 307"/>
              <a:gd name="T54" fmla="*/ 655 w 699"/>
              <a:gd name="T55" fmla="*/ 119 h 307"/>
              <a:gd name="T56" fmla="*/ 683 w 699"/>
              <a:gd name="T57" fmla="*/ 122 h 307"/>
              <a:gd name="T58" fmla="*/ 680 w 699"/>
              <a:gd name="T59" fmla="*/ 101 h 307"/>
              <a:gd name="T60" fmla="*/ 699 w 699"/>
              <a:gd name="T61" fmla="*/ 79 h 307"/>
              <a:gd name="T62" fmla="*/ 691 w 699"/>
              <a:gd name="T63" fmla="*/ 73 h 307"/>
              <a:gd name="T64" fmla="*/ 680 w 699"/>
              <a:gd name="T65" fmla="*/ 79 h 307"/>
              <a:gd name="T66" fmla="*/ 669 w 699"/>
              <a:gd name="T67" fmla="*/ 58 h 307"/>
              <a:gd name="T68" fmla="*/ 652 w 699"/>
              <a:gd name="T69" fmla="*/ 73 h 307"/>
              <a:gd name="T70" fmla="*/ 632 w 699"/>
              <a:gd name="T71" fmla="*/ 64 h 307"/>
              <a:gd name="T72" fmla="*/ 643 w 699"/>
              <a:gd name="T73" fmla="*/ 43 h 307"/>
              <a:gd name="T74" fmla="*/ 677 w 699"/>
              <a:gd name="T75" fmla="*/ 0 h 307"/>
              <a:gd name="T76" fmla="*/ 666 w 699"/>
              <a:gd name="T77" fmla="*/ 4 h 307"/>
              <a:gd name="T78" fmla="*/ 649 w 699"/>
              <a:gd name="T79" fmla="*/ 7 h 307"/>
              <a:gd name="T80" fmla="*/ 635 w 699"/>
              <a:gd name="T81" fmla="*/ 10 h 307"/>
              <a:gd name="T82" fmla="*/ 615 w 699"/>
              <a:gd name="T83" fmla="*/ 13 h 307"/>
              <a:gd name="T84" fmla="*/ 601 w 699"/>
              <a:gd name="T85" fmla="*/ 16 h 307"/>
              <a:gd name="T86" fmla="*/ 579 w 699"/>
              <a:gd name="T87" fmla="*/ 19 h 307"/>
              <a:gd name="T88" fmla="*/ 565 w 699"/>
              <a:gd name="T89" fmla="*/ 22 h 307"/>
              <a:gd name="T90" fmla="*/ 540 w 699"/>
              <a:gd name="T91" fmla="*/ 25 h 307"/>
              <a:gd name="T92" fmla="*/ 523 w 699"/>
              <a:gd name="T93" fmla="*/ 28 h 307"/>
              <a:gd name="T94" fmla="*/ 498 w 699"/>
              <a:gd name="T95" fmla="*/ 31 h 307"/>
              <a:gd name="T96" fmla="*/ 481 w 699"/>
              <a:gd name="T97" fmla="*/ 34 h 307"/>
              <a:gd name="T98" fmla="*/ 456 w 699"/>
              <a:gd name="T99" fmla="*/ 37 h 307"/>
              <a:gd name="T100" fmla="*/ 436 w 699"/>
              <a:gd name="T101" fmla="*/ 40 h 307"/>
              <a:gd name="T102" fmla="*/ 408 w 699"/>
              <a:gd name="T103" fmla="*/ 43 h 307"/>
              <a:gd name="T104" fmla="*/ 389 w 699"/>
              <a:gd name="T105" fmla="*/ 46 h 307"/>
              <a:gd name="T106" fmla="*/ 361 w 699"/>
              <a:gd name="T107" fmla="*/ 49 h 307"/>
              <a:gd name="T108" fmla="*/ 341 w 699"/>
              <a:gd name="T109" fmla="*/ 52 h 307"/>
              <a:gd name="T110" fmla="*/ 313 w 699"/>
              <a:gd name="T111" fmla="*/ 55 h 307"/>
              <a:gd name="T112" fmla="*/ 294 w 699"/>
              <a:gd name="T113" fmla="*/ 58 h 307"/>
              <a:gd name="T114" fmla="*/ 266 w 699"/>
              <a:gd name="T115" fmla="*/ 61 h 307"/>
              <a:gd name="T116" fmla="*/ 243 w 699"/>
              <a:gd name="T117" fmla="*/ 64 h 307"/>
              <a:gd name="T118" fmla="*/ 226 w 699"/>
              <a:gd name="T119" fmla="*/ 6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99" h="307">
                <a:moveTo>
                  <a:pt x="221" y="76"/>
                </a:moveTo>
                <a:lnTo>
                  <a:pt x="221" y="76"/>
                </a:lnTo>
                <a:lnTo>
                  <a:pt x="212" y="98"/>
                </a:lnTo>
                <a:lnTo>
                  <a:pt x="201" y="113"/>
                </a:lnTo>
                <a:lnTo>
                  <a:pt x="184" y="131"/>
                </a:lnTo>
                <a:lnTo>
                  <a:pt x="184" y="131"/>
                </a:lnTo>
                <a:lnTo>
                  <a:pt x="179" y="137"/>
                </a:lnTo>
                <a:lnTo>
                  <a:pt x="179" y="137"/>
                </a:lnTo>
                <a:lnTo>
                  <a:pt x="170" y="146"/>
                </a:lnTo>
                <a:lnTo>
                  <a:pt x="162" y="155"/>
                </a:lnTo>
                <a:lnTo>
                  <a:pt x="162" y="155"/>
                </a:lnTo>
                <a:lnTo>
                  <a:pt x="145" y="161"/>
                </a:lnTo>
                <a:lnTo>
                  <a:pt x="131" y="174"/>
                </a:lnTo>
                <a:lnTo>
                  <a:pt x="131" y="174"/>
                </a:lnTo>
                <a:lnTo>
                  <a:pt x="114" y="189"/>
                </a:lnTo>
                <a:lnTo>
                  <a:pt x="114" y="189"/>
                </a:lnTo>
                <a:lnTo>
                  <a:pt x="103" y="198"/>
                </a:lnTo>
                <a:lnTo>
                  <a:pt x="103" y="198"/>
                </a:lnTo>
                <a:lnTo>
                  <a:pt x="89" y="210"/>
                </a:lnTo>
                <a:lnTo>
                  <a:pt x="89" y="210"/>
                </a:lnTo>
                <a:lnTo>
                  <a:pt x="81" y="216"/>
                </a:lnTo>
                <a:lnTo>
                  <a:pt x="81" y="216"/>
                </a:lnTo>
                <a:lnTo>
                  <a:pt x="75" y="219"/>
                </a:lnTo>
                <a:lnTo>
                  <a:pt x="70" y="222"/>
                </a:lnTo>
                <a:lnTo>
                  <a:pt x="70" y="222"/>
                </a:lnTo>
                <a:lnTo>
                  <a:pt x="64" y="225"/>
                </a:lnTo>
                <a:lnTo>
                  <a:pt x="58" y="228"/>
                </a:lnTo>
                <a:lnTo>
                  <a:pt x="58" y="228"/>
                </a:lnTo>
                <a:lnTo>
                  <a:pt x="47" y="234"/>
                </a:lnTo>
                <a:lnTo>
                  <a:pt x="36" y="240"/>
                </a:lnTo>
                <a:lnTo>
                  <a:pt x="36" y="240"/>
                </a:lnTo>
                <a:lnTo>
                  <a:pt x="25" y="247"/>
                </a:lnTo>
                <a:lnTo>
                  <a:pt x="25" y="247"/>
                </a:lnTo>
                <a:lnTo>
                  <a:pt x="17" y="253"/>
                </a:lnTo>
                <a:lnTo>
                  <a:pt x="8" y="256"/>
                </a:lnTo>
                <a:lnTo>
                  <a:pt x="0" y="274"/>
                </a:lnTo>
                <a:lnTo>
                  <a:pt x="0" y="274"/>
                </a:lnTo>
                <a:lnTo>
                  <a:pt x="61" y="268"/>
                </a:lnTo>
                <a:lnTo>
                  <a:pt x="112" y="259"/>
                </a:lnTo>
                <a:lnTo>
                  <a:pt x="112" y="259"/>
                </a:lnTo>
                <a:lnTo>
                  <a:pt x="140" y="240"/>
                </a:lnTo>
                <a:lnTo>
                  <a:pt x="140" y="240"/>
                </a:lnTo>
                <a:lnTo>
                  <a:pt x="140" y="240"/>
                </a:lnTo>
                <a:lnTo>
                  <a:pt x="140" y="240"/>
                </a:lnTo>
                <a:lnTo>
                  <a:pt x="142" y="240"/>
                </a:lnTo>
                <a:lnTo>
                  <a:pt x="142" y="240"/>
                </a:lnTo>
                <a:lnTo>
                  <a:pt x="142" y="240"/>
                </a:lnTo>
                <a:lnTo>
                  <a:pt x="142" y="240"/>
                </a:lnTo>
                <a:lnTo>
                  <a:pt x="142" y="240"/>
                </a:lnTo>
                <a:lnTo>
                  <a:pt x="142" y="240"/>
                </a:lnTo>
                <a:lnTo>
                  <a:pt x="145" y="237"/>
                </a:lnTo>
                <a:lnTo>
                  <a:pt x="145" y="237"/>
                </a:lnTo>
                <a:lnTo>
                  <a:pt x="145" y="237"/>
                </a:lnTo>
                <a:lnTo>
                  <a:pt x="145" y="237"/>
                </a:lnTo>
                <a:lnTo>
                  <a:pt x="145" y="237"/>
                </a:lnTo>
                <a:lnTo>
                  <a:pt x="145" y="237"/>
                </a:lnTo>
                <a:lnTo>
                  <a:pt x="145" y="237"/>
                </a:lnTo>
                <a:lnTo>
                  <a:pt x="145" y="237"/>
                </a:lnTo>
                <a:lnTo>
                  <a:pt x="145" y="237"/>
                </a:lnTo>
                <a:lnTo>
                  <a:pt x="145" y="237"/>
                </a:lnTo>
                <a:lnTo>
                  <a:pt x="148" y="237"/>
                </a:lnTo>
                <a:lnTo>
                  <a:pt x="148" y="237"/>
                </a:lnTo>
                <a:lnTo>
                  <a:pt x="148" y="237"/>
                </a:lnTo>
                <a:lnTo>
                  <a:pt x="148" y="237"/>
                </a:lnTo>
                <a:lnTo>
                  <a:pt x="148" y="234"/>
                </a:lnTo>
                <a:lnTo>
                  <a:pt x="148" y="234"/>
                </a:lnTo>
                <a:lnTo>
                  <a:pt x="156" y="228"/>
                </a:lnTo>
                <a:lnTo>
                  <a:pt x="165" y="222"/>
                </a:lnTo>
                <a:lnTo>
                  <a:pt x="173" y="222"/>
                </a:lnTo>
                <a:lnTo>
                  <a:pt x="274" y="222"/>
                </a:lnTo>
                <a:lnTo>
                  <a:pt x="274" y="222"/>
                </a:lnTo>
                <a:lnTo>
                  <a:pt x="274" y="222"/>
                </a:lnTo>
                <a:lnTo>
                  <a:pt x="274" y="222"/>
                </a:lnTo>
                <a:lnTo>
                  <a:pt x="294" y="225"/>
                </a:lnTo>
                <a:lnTo>
                  <a:pt x="302" y="228"/>
                </a:lnTo>
                <a:lnTo>
                  <a:pt x="308" y="231"/>
                </a:lnTo>
                <a:lnTo>
                  <a:pt x="308" y="231"/>
                </a:lnTo>
                <a:lnTo>
                  <a:pt x="316" y="234"/>
                </a:lnTo>
                <a:lnTo>
                  <a:pt x="327" y="240"/>
                </a:lnTo>
                <a:lnTo>
                  <a:pt x="327" y="240"/>
                </a:lnTo>
                <a:lnTo>
                  <a:pt x="341" y="234"/>
                </a:lnTo>
                <a:lnTo>
                  <a:pt x="361" y="231"/>
                </a:lnTo>
                <a:lnTo>
                  <a:pt x="361" y="231"/>
                </a:lnTo>
                <a:lnTo>
                  <a:pt x="366" y="231"/>
                </a:lnTo>
                <a:lnTo>
                  <a:pt x="366" y="231"/>
                </a:lnTo>
                <a:lnTo>
                  <a:pt x="369" y="231"/>
                </a:lnTo>
                <a:lnTo>
                  <a:pt x="369" y="231"/>
                </a:lnTo>
                <a:lnTo>
                  <a:pt x="414" y="228"/>
                </a:lnTo>
                <a:lnTo>
                  <a:pt x="414" y="228"/>
                </a:lnTo>
                <a:lnTo>
                  <a:pt x="414" y="228"/>
                </a:lnTo>
                <a:lnTo>
                  <a:pt x="414" y="228"/>
                </a:lnTo>
                <a:lnTo>
                  <a:pt x="414" y="231"/>
                </a:lnTo>
                <a:lnTo>
                  <a:pt x="414" y="231"/>
                </a:lnTo>
                <a:lnTo>
                  <a:pt x="414" y="231"/>
                </a:lnTo>
                <a:lnTo>
                  <a:pt x="414" y="231"/>
                </a:lnTo>
                <a:lnTo>
                  <a:pt x="414" y="231"/>
                </a:lnTo>
                <a:lnTo>
                  <a:pt x="414" y="231"/>
                </a:lnTo>
                <a:lnTo>
                  <a:pt x="417" y="231"/>
                </a:lnTo>
                <a:lnTo>
                  <a:pt x="417" y="231"/>
                </a:lnTo>
                <a:lnTo>
                  <a:pt x="417" y="231"/>
                </a:lnTo>
                <a:lnTo>
                  <a:pt x="417" y="231"/>
                </a:lnTo>
                <a:lnTo>
                  <a:pt x="417" y="231"/>
                </a:lnTo>
                <a:lnTo>
                  <a:pt x="417" y="231"/>
                </a:lnTo>
                <a:lnTo>
                  <a:pt x="417" y="231"/>
                </a:lnTo>
                <a:lnTo>
                  <a:pt x="503" y="307"/>
                </a:lnTo>
                <a:lnTo>
                  <a:pt x="503" y="307"/>
                </a:lnTo>
                <a:lnTo>
                  <a:pt x="512" y="307"/>
                </a:lnTo>
                <a:lnTo>
                  <a:pt x="520" y="307"/>
                </a:lnTo>
                <a:lnTo>
                  <a:pt x="520" y="307"/>
                </a:lnTo>
                <a:lnTo>
                  <a:pt x="543" y="304"/>
                </a:lnTo>
                <a:lnTo>
                  <a:pt x="543" y="304"/>
                </a:lnTo>
                <a:lnTo>
                  <a:pt x="554" y="304"/>
                </a:lnTo>
                <a:lnTo>
                  <a:pt x="554" y="304"/>
                </a:lnTo>
                <a:lnTo>
                  <a:pt x="554" y="301"/>
                </a:lnTo>
                <a:lnTo>
                  <a:pt x="554" y="301"/>
                </a:lnTo>
                <a:lnTo>
                  <a:pt x="551" y="295"/>
                </a:lnTo>
                <a:lnTo>
                  <a:pt x="554" y="289"/>
                </a:lnTo>
                <a:lnTo>
                  <a:pt x="554" y="289"/>
                </a:lnTo>
                <a:lnTo>
                  <a:pt x="554" y="286"/>
                </a:lnTo>
                <a:lnTo>
                  <a:pt x="554" y="286"/>
                </a:lnTo>
                <a:lnTo>
                  <a:pt x="557" y="277"/>
                </a:lnTo>
                <a:lnTo>
                  <a:pt x="557" y="277"/>
                </a:lnTo>
                <a:lnTo>
                  <a:pt x="565" y="253"/>
                </a:lnTo>
                <a:lnTo>
                  <a:pt x="565" y="253"/>
                </a:lnTo>
                <a:lnTo>
                  <a:pt x="576" y="240"/>
                </a:lnTo>
                <a:lnTo>
                  <a:pt x="593" y="228"/>
                </a:lnTo>
                <a:lnTo>
                  <a:pt x="615" y="216"/>
                </a:lnTo>
                <a:lnTo>
                  <a:pt x="635" y="210"/>
                </a:lnTo>
                <a:lnTo>
                  <a:pt x="635" y="210"/>
                </a:lnTo>
                <a:lnTo>
                  <a:pt x="641" y="210"/>
                </a:lnTo>
                <a:lnTo>
                  <a:pt x="641" y="210"/>
                </a:lnTo>
                <a:lnTo>
                  <a:pt x="638" y="207"/>
                </a:lnTo>
                <a:lnTo>
                  <a:pt x="641" y="201"/>
                </a:lnTo>
                <a:lnTo>
                  <a:pt x="641" y="201"/>
                </a:lnTo>
                <a:lnTo>
                  <a:pt x="643" y="198"/>
                </a:lnTo>
                <a:lnTo>
                  <a:pt x="643" y="198"/>
                </a:lnTo>
                <a:lnTo>
                  <a:pt x="649" y="189"/>
                </a:lnTo>
                <a:lnTo>
                  <a:pt x="649" y="183"/>
                </a:lnTo>
                <a:lnTo>
                  <a:pt x="649" y="183"/>
                </a:lnTo>
                <a:lnTo>
                  <a:pt x="649" y="183"/>
                </a:lnTo>
                <a:lnTo>
                  <a:pt x="649" y="183"/>
                </a:lnTo>
                <a:lnTo>
                  <a:pt x="643" y="183"/>
                </a:lnTo>
                <a:lnTo>
                  <a:pt x="632" y="180"/>
                </a:lnTo>
                <a:lnTo>
                  <a:pt x="632" y="180"/>
                </a:lnTo>
                <a:lnTo>
                  <a:pt x="624" y="177"/>
                </a:lnTo>
                <a:lnTo>
                  <a:pt x="624" y="171"/>
                </a:lnTo>
                <a:lnTo>
                  <a:pt x="624" y="171"/>
                </a:lnTo>
                <a:lnTo>
                  <a:pt x="624" y="165"/>
                </a:lnTo>
                <a:lnTo>
                  <a:pt x="627" y="158"/>
                </a:lnTo>
                <a:lnTo>
                  <a:pt x="635" y="152"/>
                </a:lnTo>
                <a:lnTo>
                  <a:pt x="635" y="152"/>
                </a:lnTo>
                <a:lnTo>
                  <a:pt x="635" y="152"/>
                </a:lnTo>
                <a:lnTo>
                  <a:pt x="635" y="152"/>
                </a:lnTo>
                <a:lnTo>
                  <a:pt x="643" y="140"/>
                </a:lnTo>
                <a:lnTo>
                  <a:pt x="643" y="140"/>
                </a:lnTo>
                <a:lnTo>
                  <a:pt x="638" y="140"/>
                </a:lnTo>
                <a:lnTo>
                  <a:pt x="638" y="140"/>
                </a:lnTo>
                <a:lnTo>
                  <a:pt x="627" y="134"/>
                </a:lnTo>
                <a:lnTo>
                  <a:pt x="624" y="131"/>
                </a:lnTo>
                <a:lnTo>
                  <a:pt x="624" y="128"/>
                </a:lnTo>
                <a:lnTo>
                  <a:pt x="624" y="128"/>
                </a:lnTo>
                <a:lnTo>
                  <a:pt x="624" y="122"/>
                </a:lnTo>
                <a:lnTo>
                  <a:pt x="627" y="122"/>
                </a:lnTo>
                <a:lnTo>
                  <a:pt x="627" y="122"/>
                </a:lnTo>
                <a:lnTo>
                  <a:pt x="635" y="119"/>
                </a:lnTo>
                <a:lnTo>
                  <a:pt x="649" y="119"/>
                </a:lnTo>
                <a:lnTo>
                  <a:pt x="649" y="119"/>
                </a:lnTo>
                <a:lnTo>
                  <a:pt x="655" y="119"/>
                </a:lnTo>
                <a:lnTo>
                  <a:pt x="655" y="119"/>
                </a:lnTo>
                <a:lnTo>
                  <a:pt x="663" y="122"/>
                </a:lnTo>
                <a:lnTo>
                  <a:pt x="663" y="122"/>
                </a:lnTo>
                <a:lnTo>
                  <a:pt x="671" y="122"/>
                </a:lnTo>
                <a:lnTo>
                  <a:pt x="683" y="122"/>
                </a:lnTo>
                <a:lnTo>
                  <a:pt x="683" y="122"/>
                </a:lnTo>
                <a:lnTo>
                  <a:pt x="685" y="122"/>
                </a:lnTo>
                <a:lnTo>
                  <a:pt x="685" y="122"/>
                </a:lnTo>
                <a:lnTo>
                  <a:pt x="683" y="116"/>
                </a:lnTo>
                <a:lnTo>
                  <a:pt x="683" y="116"/>
                </a:lnTo>
                <a:lnTo>
                  <a:pt x="680" y="110"/>
                </a:lnTo>
                <a:lnTo>
                  <a:pt x="680" y="101"/>
                </a:lnTo>
                <a:lnTo>
                  <a:pt x="680" y="101"/>
                </a:lnTo>
                <a:lnTo>
                  <a:pt x="680" y="98"/>
                </a:lnTo>
                <a:lnTo>
                  <a:pt x="683" y="92"/>
                </a:lnTo>
                <a:lnTo>
                  <a:pt x="691" y="86"/>
                </a:lnTo>
                <a:lnTo>
                  <a:pt x="691" y="86"/>
                </a:lnTo>
                <a:lnTo>
                  <a:pt x="699" y="79"/>
                </a:lnTo>
                <a:lnTo>
                  <a:pt x="699" y="79"/>
                </a:lnTo>
                <a:lnTo>
                  <a:pt x="699" y="73"/>
                </a:lnTo>
                <a:lnTo>
                  <a:pt x="699" y="73"/>
                </a:lnTo>
                <a:lnTo>
                  <a:pt x="697" y="64"/>
                </a:lnTo>
                <a:lnTo>
                  <a:pt x="697" y="64"/>
                </a:lnTo>
                <a:lnTo>
                  <a:pt x="691" y="73"/>
                </a:lnTo>
                <a:lnTo>
                  <a:pt x="691" y="73"/>
                </a:lnTo>
                <a:lnTo>
                  <a:pt x="688" y="76"/>
                </a:lnTo>
                <a:lnTo>
                  <a:pt x="685" y="79"/>
                </a:lnTo>
                <a:lnTo>
                  <a:pt x="685" y="79"/>
                </a:lnTo>
                <a:lnTo>
                  <a:pt x="680" y="79"/>
                </a:lnTo>
                <a:lnTo>
                  <a:pt x="680" y="79"/>
                </a:lnTo>
                <a:lnTo>
                  <a:pt x="677" y="76"/>
                </a:lnTo>
                <a:lnTo>
                  <a:pt x="674" y="73"/>
                </a:lnTo>
                <a:lnTo>
                  <a:pt x="671" y="61"/>
                </a:lnTo>
                <a:lnTo>
                  <a:pt x="669" y="61"/>
                </a:lnTo>
                <a:lnTo>
                  <a:pt x="669" y="61"/>
                </a:lnTo>
                <a:lnTo>
                  <a:pt x="669" y="58"/>
                </a:lnTo>
                <a:lnTo>
                  <a:pt x="666" y="58"/>
                </a:lnTo>
                <a:lnTo>
                  <a:pt x="666" y="58"/>
                </a:lnTo>
                <a:lnTo>
                  <a:pt x="660" y="61"/>
                </a:lnTo>
                <a:lnTo>
                  <a:pt x="660" y="61"/>
                </a:lnTo>
                <a:lnTo>
                  <a:pt x="655" y="70"/>
                </a:lnTo>
                <a:lnTo>
                  <a:pt x="652" y="73"/>
                </a:lnTo>
                <a:lnTo>
                  <a:pt x="646" y="73"/>
                </a:lnTo>
                <a:lnTo>
                  <a:pt x="646" y="73"/>
                </a:lnTo>
                <a:lnTo>
                  <a:pt x="638" y="73"/>
                </a:lnTo>
                <a:lnTo>
                  <a:pt x="635" y="70"/>
                </a:lnTo>
                <a:lnTo>
                  <a:pt x="635" y="70"/>
                </a:lnTo>
                <a:lnTo>
                  <a:pt x="632" y="64"/>
                </a:lnTo>
                <a:lnTo>
                  <a:pt x="632" y="61"/>
                </a:lnTo>
                <a:lnTo>
                  <a:pt x="635" y="55"/>
                </a:lnTo>
                <a:lnTo>
                  <a:pt x="635" y="55"/>
                </a:lnTo>
                <a:lnTo>
                  <a:pt x="641" y="46"/>
                </a:lnTo>
                <a:lnTo>
                  <a:pt x="641" y="46"/>
                </a:lnTo>
                <a:lnTo>
                  <a:pt x="643" y="43"/>
                </a:lnTo>
                <a:lnTo>
                  <a:pt x="643" y="43"/>
                </a:lnTo>
                <a:lnTo>
                  <a:pt x="646" y="34"/>
                </a:lnTo>
                <a:lnTo>
                  <a:pt x="652" y="25"/>
                </a:lnTo>
                <a:lnTo>
                  <a:pt x="674" y="0"/>
                </a:lnTo>
                <a:lnTo>
                  <a:pt x="674" y="0"/>
                </a:lnTo>
                <a:lnTo>
                  <a:pt x="677" y="0"/>
                </a:lnTo>
                <a:lnTo>
                  <a:pt x="677" y="0"/>
                </a:lnTo>
                <a:lnTo>
                  <a:pt x="674" y="0"/>
                </a:lnTo>
                <a:lnTo>
                  <a:pt x="674" y="0"/>
                </a:lnTo>
                <a:lnTo>
                  <a:pt x="669" y="4"/>
                </a:lnTo>
                <a:lnTo>
                  <a:pt x="669" y="4"/>
                </a:lnTo>
                <a:lnTo>
                  <a:pt x="666" y="4"/>
                </a:lnTo>
                <a:lnTo>
                  <a:pt x="666" y="4"/>
                </a:lnTo>
                <a:lnTo>
                  <a:pt x="657" y="4"/>
                </a:lnTo>
                <a:lnTo>
                  <a:pt x="657" y="4"/>
                </a:lnTo>
                <a:lnTo>
                  <a:pt x="657" y="4"/>
                </a:lnTo>
                <a:lnTo>
                  <a:pt x="657" y="4"/>
                </a:lnTo>
                <a:lnTo>
                  <a:pt x="649" y="7"/>
                </a:lnTo>
                <a:lnTo>
                  <a:pt x="649" y="7"/>
                </a:lnTo>
                <a:lnTo>
                  <a:pt x="646" y="7"/>
                </a:lnTo>
                <a:lnTo>
                  <a:pt x="646" y="7"/>
                </a:lnTo>
                <a:lnTo>
                  <a:pt x="638" y="10"/>
                </a:lnTo>
                <a:lnTo>
                  <a:pt x="638" y="10"/>
                </a:lnTo>
                <a:lnTo>
                  <a:pt x="635" y="10"/>
                </a:lnTo>
                <a:lnTo>
                  <a:pt x="635" y="10"/>
                </a:lnTo>
                <a:lnTo>
                  <a:pt x="627" y="10"/>
                </a:lnTo>
                <a:lnTo>
                  <a:pt x="627" y="10"/>
                </a:lnTo>
                <a:lnTo>
                  <a:pt x="624" y="10"/>
                </a:lnTo>
                <a:lnTo>
                  <a:pt x="624" y="10"/>
                </a:lnTo>
                <a:lnTo>
                  <a:pt x="615" y="13"/>
                </a:lnTo>
                <a:lnTo>
                  <a:pt x="615" y="13"/>
                </a:lnTo>
                <a:lnTo>
                  <a:pt x="613" y="13"/>
                </a:lnTo>
                <a:lnTo>
                  <a:pt x="613" y="13"/>
                </a:lnTo>
                <a:lnTo>
                  <a:pt x="604" y="16"/>
                </a:lnTo>
                <a:lnTo>
                  <a:pt x="604" y="16"/>
                </a:lnTo>
                <a:lnTo>
                  <a:pt x="601" y="16"/>
                </a:lnTo>
                <a:lnTo>
                  <a:pt x="601" y="16"/>
                </a:lnTo>
                <a:lnTo>
                  <a:pt x="590" y="16"/>
                </a:lnTo>
                <a:lnTo>
                  <a:pt x="590" y="16"/>
                </a:lnTo>
                <a:lnTo>
                  <a:pt x="590" y="16"/>
                </a:lnTo>
                <a:lnTo>
                  <a:pt x="590" y="16"/>
                </a:lnTo>
                <a:lnTo>
                  <a:pt x="579" y="19"/>
                </a:lnTo>
                <a:lnTo>
                  <a:pt x="579" y="19"/>
                </a:lnTo>
                <a:lnTo>
                  <a:pt x="576" y="19"/>
                </a:lnTo>
                <a:lnTo>
                  <a:pt x="576" y="19"/>
                </a:lnTo>
                <a:lnTo>
                  <a:pt x="568" y="22"/>
                </a:lnTo>
                <a:lnTo>
                  <a:pt x="568" y="22"/>
                </a:lnTo>
                <a:lnTo>
                  <a:pt x="565" y="22"/>
                </a:lnTo>
                <a:lnTo>
                  <a:pt x="565" y="22"/>
                </a:lnTo>
                <a:lnTo>
                  <a:pt x="554" y="22"/>
                </a:lnTo>
                <a:lnTo>
                  <a:pt x="554" y="22"/>
                </a:lnTo>
                <a:lnTo>
                  <a:pt x="551" y="22"/>
                </a:lnTo>
                <a:lnTo>
                  <a:pt x="551" y="22"/>
                </a:lnTo>
                <a:lnTo>
                  <a:pt x="540" y="25"/>
                </a:lnTo>
                <a:lnTo>
                  <a:pt x="540" y="25"/>
                </a:lnTo>
                <a:lnTo>
                  <a:pt x="537" y="25"/>
                </a:lnTo>
                <a:lnTo>
                  <a:pt x="537" y="25"/>
                </a:lnTo>
                <a:lnTo>
                  <a:pt x="526" y="28"/>
                </a:lnTo>
                <a:lnTo>
                  <a:pt x="526" y="28"/>
                </a:lnTo>
                <a:lnTo>
                  <a:pt x="523" y="28"/>
                </a:lnTo>
                <a:lnTo>
                  <a:pt x="523" y="28"/>
                </a:lnTo>
                <a:lnTo>
                  <a:pt x="515" y="28"/>
                </a:lnTo>
                <a:lnTo>
                  <a:pt x="515" y="28"/>
                </a:lnTo>
                <a:lnTo>
                  <a:pt x="509" y="28"/>
                </a:lnTo>
                <a:lnTo>
                  <a:pt x="509" y="28"/>
                </a:lnTo>
                <a:lnTo>
                  <a:pt x="498" y="31"/>
                </a:lnTo>
                <a:lnTo>
                  <a:pt x="498" y="31"/>
                </a:lnTo>
                <a:lnTo>
                  <a:pt x="495" y="31"/>
                </a:lnTo>
                <a:lnTo>
                  <a:pt x="495" y="31"/>
                </a:lnTo>
                <a:lnTo>
                  <a:pt x="484" y="34"/>
                </a:lnTo>
                <a:lnTo>
                  <a:pt x="484" y="34"/>
                </a:lnTo>
                <a:lnTo>
                  <a:pt x="481" y="34"/>
                </a:lnTo>
                <a:lnTo>
                  <a:pt x="481" y="34"/>
                </a:lnTo>
                <a:lnTo>
                  <a:pt x="470" y="34"/>
                </a:lnTo>
                <a:lnTo>
                  <a:pt x="470" y="34"/>
                </a:lnTo>
                <a:lnTo>
                  <a:pt x="467" y="34"/>
                </a:lnTo>
                <a:lnTo>
                  <a:pt x="467" y="34"/>
                </a:lnTo>
                <a:lnTo>
                  <a:pt x="456" y="37"/>
                </a:lnTo>
                <a:lnTo>
                  <a:pt x="456" y="37"/>
                </a:lnTo>
                <a:lnTo>
                  <a:pt x="450" y="37"/>
                </a:lnTo>
                <a:lnTo>
                  <a:pt x="450" y="37"/>
                </a:lnTo>
                <a:lnTo>
                  <a:pt x="439" y="40"/>
                </a:lnTo>
                <a:lnTo>
                  <a:pt x="439" y="40"/>
                </a:lnTo>
                <a:lnTo>
                  <a:pt x="436" y="40"/>
                </a:lnTo>
                <a:lnTo>
                  <a:pt x="436" y="40"/>
                </a:lnTo>
                <a:lnTo>
                  <a:pt x="425" y="40"/>
                </a:lnTo>
                <a:lnTo>
                  <a:pt x="425" y="40"/>
                </a:lnTo>
                <a:lnTo>
                  <a:pt x="420" y="43"/>
                </a:lnTo>
                <a:lnTo>
                  <a:pt x="420" y="43"/>
                </a:lnTo>
                <a:lnTo>
                  <a:pt x="408" y="43"/>
                </a:lnTo>
                <a:lnTo>
                  <a:pt x="408" y="43"/>
                </a:lnTo>
                <a:lnTo>
                  <a:pt x="406" y="43"/>
                </a:lnTo>
                <a:lnTo>
                  <a:pt x="406" y="43"/>
                </a:lnTo>
                <a:lnTo>
                  <a:pt x="392" y="46"/>
                </a:lnTo>
                <a:lnTo>
                  <a:pt x="392" y="46"/>
                </a:lnTo>
                <a:lnTo>
                  <a:pt x="389" y="46"/>
                </a:lnTo>
                <a:lnTo>
                  <a:pt x="389" y="46"/>
                </a:lnTo>
                <a:lnTo>
                  <a:pt x="378" y="46"/>
                </a:lnTo>
                <a:lnTo>
                  <a:pt x="378" y="46"/>
                </a:lnTo>
                <a:lnTo>
                  <a:pt x="375" y="46"/>
                </a:lnTo>
                <a:lnTo>
                  <a:pt x="375" y="46"/>
                </a:lnTo>
                <a:lnTo>
                  <a:pt x="361" y="49"/>
                </a:lnTo>
                <a:lnTo>
                  <a:pt x="361" y="49"/>
                </a:lnTo>
                <a:lnTo>
                  <a:pt x="358" y="49"/>
                </a:lnTo>
                <a:lnTo>
                  <a:pt x="358" y="49"/>
                </a:lnTo>
                <a:lnTo>
                  <a:pt x="347" y="52"/>
                </a:lnTo>
                <a:lnTo>
                  <a:pt x="347" y="52"/>
                </a:lnTo>
                <a:lnTo>
                  <a:pt x="341" y="52"/>
                </a:lnTo>
                <a:lnTo>
                  <a:pt x="341" y="52"/>
                </a:lnTo>
                <a:lnTo>
                  <a:pt x="330" y="52"/>
                </a:lnTo>
                <a:lnTo>
                  <a:pt x="330" y="52"/>
                </a:lnTo>
                <a:lnTo>
                  <a:pt x="327" y="52"/>
                </a:lnTo>
                <a:lnTo>
                  <a:pt x="327" y="52"/>
                </a:lnTo>
                <a:lnTo>
                  <a:pt x="313" y="55"/>
                </a:lnTo>
                <a:lnTo>
                  <a:pt x="313" y="55"/>
                </a:lnTo>
                <a:lnTo>
                  <a:pt x="308" y="55"/>
                </a:lnTo>
                <a:lnTo>
                  <a:pt x="308" y="55"/>
                </a:lnTo>
                <a:lnTo>
                  <a:pt x="299" y="58"/>
                </a:lnTo>
                <a:lnTo>
                  <a:pt x="299" y="58"/>
                </a:lnTo>
                <a:lnTo>
                  <a:pt x="294" y="58"/>
                </a:lnTo>
                <a:lnTo>
                  <a:pt x="294" y="58"/>
                </a:lnTo>
                <a:lnTo>
                  <a:pt x="280" y="58"/>
                </a:lnTo>
                <a:lnTo>
                  <a:pt x="280" y="58"/>
                </a:lnTo>
                <a:lnTo>
                  <a:pt x="277" y="58"/>
                </a:lnTo>
                <a:lnTo>
                  <a:pt x="277" y="58"/>
                </a:lnTo>
                <a:lnTo>
                  <a:pt x="266" y="61"/>
                </a:lnTo>
                <a:lnTo>
                  <a:pt x="266" y="61"/>
                </a:lnTo>
                <a:lnTo>
                  <a:pt x="260" y="61"/>
                </a:lnTo>
                <a:lnTo>
                  <a:pt x="260" y="61"/>
                </a:lnTo>
                <a:lnTo>
                  <a:pt x="249" y="61"/>
                </a:lnTo>
                <a:lnTo>
                  <a:pt x="249" y="61"/>
                </a:lnTo>
                <a:lnTo>
                  <a:pt x="243" y="64"/>
                </a:lnTo>
                <a:lnTo>
                  <a:pt x="243" y="64"/>
                </a:lnTo>
                <a:lnTo>
                  <a:pt x="235" y="64"/>
                </a:lnTo>
                <a:lnTo>
                  <a:pt x="235" y="64"/>
                </a:lnTo>
                <a:lnTo>
                  <a:pt x="232" y="64"/>
                </a:lnTo>
                <a:lnTo>
                  <a:pt x="232" y="64"/>
                </a:lnTo>
                <a:lnTo>
                  <a:pt x="226" y="67"/>
                </a:lnTo>
                <a:lnTo>
                  <a:pt x="221" y="76"/>
                </a:lnTo>
                <a:lnTo>
                  <a:pt x="221" y="76"/>
                </a:lnTo>
                <a:close/>
              </a:path>
            </a:pathLst>
          </a:custGeom>
          <a:solidFill>
            <a:srgbClr val="015873">
              <a:alpha val="50196"/>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62" name="Freeform 170">
            <a:extLst>
              <a:ext uri="{FF2B5EF4-FFF2-40B4-BE49-F238E27FC236}">
                <a16:creationId xmlns:a16="http://schemas.microsoft.com/office/drawing/2014/main" id="{89783883-BA05-8209-9CFD-C6BA426926BB}"/>
              </a:ext>
            </a:extLst>
          </p:cNvPr>
          <p:cNvSpPr>
            <a:spLocks/>
          </p:cNvSpPr>
          <p:nvPr/>
        </p:nvSpPr>
        <p:spPr bwMode="auto">
          <a:xfrm>
            <a:off x="4895337" y="4488815"/>
            <a:ext cx="922311" cy="716439"/>
          </a:xfrm>
          <a:custGeom>
            <a:avLst/>
            <a:gdLst>
              <a:gd name="T0" fmla="*/ 129 w 719"/>
              <a:gd name="T1" fmla="*/ 18 h 589"/>
              <a:gd name="T2" fmla="*/ 101 w 719"/>
              <a:gd name="T3" fmla="*/ 18 h 589"/>
              <a:gd name="T4" fmla="*/ 92 w 719"/>
              <a:gd name="T5" fmla="*/ 21 h 589"/>
              <a:gd name="T6" fmla="*/ 22 w 719"/>
              <a:gd name="T7" fmla="*/ 21 h 589"/>
              <a:gd name="T8" fmla="*/ 5 w 719"/>
              <a:gd name="T9" fmla="*/ 39 h 589"/>
              <a:gd name="T10" fmla="*/ 3 w 719"/>
              <a:gd name="T11" fmla="*/ 60 h 589"/>
              <a:gd name="T12" fmla="*/ 3 w 719"/>
              <a:gd name="T13" fmla="*/ 79 h 589"/>
              <a:gd name="T14" fmla="*/ 0 w 719"/>
              <a:gd name="T15" fmla="*/ 91 h 589"/>
              <a:gd name="T16" fmla="*/ 22 w 719"/>
              <a:gd name="T17" fmla="*/ 85 h 589"/>
              <a:gd name="T18" fmla="*/ 47 w 719"/>
              <a:gd name="T19" fmla="*/ 82 h 589"/>
              <a:gd name="T20" fmla="*/ 81 w 719"/>
              <a:gd name="T21" fmla="*/ 75 h 589"/>
              <a:gd name="T22" fmla="*/ 145 w 719"/>
              <a:gd name="T23" fmla="*/ 85 h 589"/>
              <a:gd name="T24" fmla="*/ 182 w 719"/>
              <a:gd name="T25" fmla="*/ 112 h 589"/>
              <a:gd name="T26" fmla="*/ 201 w 719"/>
              <a:gd name="T27" fmla="*/ 139 h 589"/>
              <a:gd name="T28" fmla="*/ 243 w 719"/>
              <a:gd name="T29" fmla="*/ 127 h 589"/>
              <a:gd name="T30" fmla="*/ 277 w 719"/>
              <a:gd name="T31" fmla="*/ 118 h 589"/>
              <a:gd name="T32" fmla="*/ 291 w 719"/>
              <a:gd name="T33" fmla="*/ 115 h 589"/>
              <a:gd name="T34" fmla="*/ 288 w 719"/>
              <a:gd name="T35" fmla="*/ 97 h 589"/>
              <a:gd name="T36" fmla="*/ 308 w 719"/>
              <a:gd name="T37" fmla="*/ 91 h 589"/>
              <a:gd name="T38" fmla="*/ 341 w 719"/>
              <a:gd name="T39" fmla="*/ 103 h 589"/>
              <a:gd name="T40" fmla="*/ 380 w 719"/>
              <a:gd name="T41" fmla="*/ 130 h 589"/>
              <a:gd name="T42" fmla="*/ 400 w 719"/>
              <a:gd name="T43" fmla="*/ 164 h 589"/>
              <a:gd name="T44" fmla="*/ 420 w 719"/>
              <a:gd name="T45" fmla="*/ 173 h 589"/>
              <a:gd name="T46" fmla="*/ 439 w 719"/>
              <a:gd name="T47" fmla="*/ 182 h 589"/>
              <a:gd name="T48" fmla="*/ 448 w 719"/>
              <a:gd name="T49" fmla="*/ 209 h 589"/>
              <a:gd name="T50" fmla="*/ 459 w 719"/>
              <a:gd name="T51" fmla="*/ 237 h 589"/>
              <a:gd name="T52" fmla="*/ 459 w 719"/>
              <a:gd name="T53" fmla="*/ 264 h 589"/>
              <a:gd name="T54" fmla="*/ 450 w 719"/>
              <a:gd name="T55" fmla="*/ 294 h 589"/>
              <a:gd name="T56" fmla="*/ 459 w 719"/>
              <a:gd name="T57" fmla="*/ 306 h 589"/>
              <a:gd name="T58" fmla="*/ 467 w 719"/>
              <a:gd name="T59" fmla="*/ 297 h 589"/>
              <a:gd name="T60" fmla="*/ 490 w 719"/>
              <a:gd name="T61" fmla="*/ 337 h 589"/>
              <a:gd name="T62" fmla="*/ 484 w 719"/>
              <a:gd name="T63" fmla="*/ 367 h 589"/>
              <a:gd name="T64" fmla="*/ 492 w 719"/>
              <a:gd name="T65" fmla="*/ 382 h 589"/>
              <a:gd name="T66" fmla="*/ 515 w 719"/>
              <a:gd name="T67" fmla="*/ 422 h 589"/>
              <a:gd name="T68" fmla="*/ 532 w 719"/>
              <a:gd name="T69" fmla="*/ 416 h 589"/>
              <a:gd name="T70" fmla="*/ 543 w 719"/>
              <a:gd name="T71" fmla="*/ 428 h 589"/>
              <a:gd name="T72" fmla="*/ 543 w 719"/>
              <a:gd name="T73" fmla="*/ 449 h 589"/>
              <a:gd name="T74" fmla="*/ 557 w 719"/>
              <a:gd name="T75" fmla="*/ 464 h 589"/>
              <a:gd name="T76" fmla="*/ 571 w 719"/>
              <a:gd name="T77" fmla="*/ 498 h 589"/>
              <a:gd name="T78" fmla="*/ 607 w 719"/>
              <a:gd name="T79" fmla="*/ 516 h 589"/>
              <a:gd name="T80" fmla="*/ 627 w 719"/>
              <a:gd name="T81" fmla="*/ 543 h 589"/>
              <a:gd name="T82" fmla="*/ 638 w 719"/>
              <a:gd name="T83" fmla="*/ 565 h 589"/>
              <a:gd name="T84" fmla="*/ 649 w 719"/>
              <a:gd name="T85" fmla="*/ 580 h 589"/>
              <a:gd name="T86" fmla="*/ 655 w 719"/>
              <a:gd name="T87" fmla="*/ 589 h 589"/>
              <a:gd name="T88" fmla="*/ 688 w 719"/>
              <a:gd name="T89" fmla="*/ 583 h 589"/>
              <a:gd name="T90" fmla="*/ 705 w 719"/>
              <a:gd name="T91" fmla="*/ 568 h 589"/>
              <a:gd name="T92" fmla="*/ 705 w 719"/>
              <a:gd name="T93" fmla="*/ 537 h 589"/>
              <a:gd name="T94" fmla="*/ 716 w 719"/>
              <a:gd name="T95" fmla="*/ 501 h 589"/>
              <a:gd name="T96" fmla="*/ 719 w 719"/>
              <a:gd name="T97" fmla="*/ 480 h 589"/>
              <a:gd name="T98" fmla="*/ 711 w 719"/>
              <a:gd name="T99" fmla="*/ 398 h 589"/>
              <a:gd name="T100" fmla="*/ 699 w 719"/>
              <a:gd name="T101" fmla="*/ 376 h 589"/>
              <a:gd name="T102" fmla="*/ 655 w 719"/>
              <a:gd name="T103" fmla="*/ 285 h 589"/>
              <a:gd name="T104" fmla="*/ 649 w 719"/>
              <a:gd name="T105" fmla="*/ 270 h 589"/>
              <a:gd name="T106" fmla="*/ 641 w 719"/>
              <a:gd name="T107" fmla="*/ 264 h 589"/>
              <a:gd name="T108" fmla="*/ 618 w 719"/>
              <a:gd name="T109" fmla="*/ 221 h 589"/>
              <a:gd name="T110" fmla="*/ 624 w 719"/>
              <a:gd name="T111" fmla="*/ 209 h 589"/>
              <a:gd name="T112" fmla="*/ 571 w 719"/>
              <a:gd name="T113" fmla="*/ 115 h 589"/>
              <a:gd name="T114" fmla="*/ 529 w 719"/>
              <a:gd name="T115" fmla="*/ 0 h 589"/>
              <a:gd name="T116" fmla="*/ 498 w 719"/>
              <a:gd name="T117" fmla="*/ 9 h 589"/>
              <a:gd name="T118" fmla="*/ 470 w 719"/>
              <a:gd name="T119" fmla="*/ 36 h 589"/>
              <a:gd name="T120" fmla="*/ 232 w 719"/>
              <a:gd name="T121" fmla="*/ 33 h 589"/>
              <a:gd name="T122" fmla="*/ 213 w 719"/>
              <a:gd name="T123" fmla="*/ 12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9" h="589">
                <a:moveTo>
                  <a:pt x="140" y="18"/>
                </a:moveTo>
                <a:lnTo>
                  <a:pt x="134" y="18"/>
                </a:lnTo>
                <a:lnTo>
                  <a:pt x="134" y="18"/>
                </a:lnTo>
                <a:lnTo>
                  <a:pt x="129" y="18"/>
                </a:lnTo>
                <a:lnTo>
                  <a:pt x="129" y="18"/>
                </a:lnTo>
                <a:lnTo>
                  <a:pt x="117" y="18"/>
                </a:lnTo>
                <a:lnTo>
                  <a:pt x="117" y="18"/>
                </a:lnTo>
                <a:lnTo>
                  <a:pt x="112" y="18"/>
                </a:lnTo>
                <a:lnTo>
                  <a:pt x="112" y="18"/>
                </a:lnTo>
                <a:lnTo>
                  <a:pt x="101" y="18"/>
                </a:lnTo>
                <a:lnTo>
                  <a:pt x="101" y="21"/>
                </a:lnTo>
                <a:lnTo>
                  <a:pt x="95" y="21"/>
                </a:lnTo>
                <a:lnTo>
                  <a:pt x="95" y="21"/>
                </a:lnTo>
                <a:lnTo>
                  <a:pt x="92" y="21"/>
                </a:lnTo>
                <a:lnTo>
                  <a:pt x="92" y="21"/>
                </a:lnTo>
                <a:lnTo>
                  <a:pt x="89" y="21"/>
                </a:lnTo>
                <a:lnTo>
                  <a:pt x="89" y="21"/>
                </a:lnTo>
                <a:lnTo>
                  <a:pt x="81" y="21"/>
                </a:lnTo>
                <a:lnTo>
                  <a:pt x="22" y="21"/>
                </a:lnTo>
                <a:lnTo>
                  <a:pt x="22" y="21"/>
                </a:lnTo>
                <a:lnTo>
                  <a:pt x="11" y="24"/>
                </a:lnTo>
                <a:lnTo>
                  <a:pt x="5" y="30"/>
                </a:lnTo>
                <a:lnTo>
                  <a:pt x="5" y="30"/>
                </a:lnTo>
                <a:lnTo>
                  <a:pt x="5" y="39"/>
                </a:lnTo>
                <a:lnTo>
                  <a:pt x="5" y="39"/>
                </a:lnTo>
                <a:lnTo>
                  <a:pt x="5" y="48"/>
                </a:lnTo>
                <a:lnTo>
                  <a:pt x="5" y="48"/>
                </a:lnTo>
                <a:lnTo>
                  <a:pt x="5" y="54"/>
                </a:lnTo>
                <a:lnTo>
                  <a:pt x="3" y="60"/>
                </a:lnTo>
                <a:lnTo>
                  <a:pt x="3" y="60"/>
                </a:lnTo>
                <a:lnTo>
                  <a:pt x="3" y="69"/>
                </a:lnTo>
                <a:lnTo>
                  <a:pt x="3" y="69"/>
                </a:lnTo>
                <a:lnTo>
                  <a:pt x="3" y="72"/>
                </a:lnTo>
                <a:lnTo>
                  <a:pt x="3" y="72"/>
                </a:lnTo>
                <a:lnTo>
                  <a:pt x="3" y="79"/>
                </a:lnTo>
                <a:lnTo>
                  <a:pt x="3" y="79"/>
                </a:lnTo>
                <a:lnTo>
                  <a:pt x="3" y="85"/>
                </a:lnTo>
                <a:lnTo>
                  <a:pt x="0" y="91"/>
                </a:lnTo>
                <a:lnTo>
                  <a:pt x="0" y="91"/>
                </a:lnTo>
                <a:lnTo>
                  <a:pt x="0" y="91"/>
                </a:lnTo>
                <a:lnTo>
                  <a:pt x="0" y="91"/>
                </a:lnTo>
                <a:lnTo>
                  <a:pt x="0" y="94"/>
                </a:lnTo>
                <a:lnTo>
                  <a:pt x="0" y="94"/>
                </a:lnTo>
                <a:lnTo>
                  <a:pt x="22" y="85"/>
                </a:lnTo>
                <a:lnTo>
                  <a:pt x="22" y="85"/>
                </a:lnTo>
                <a:lnTo>
                  <a:pt x="36" y="82"/>
                </a:lnTo>
                <a:lnTo>
                  <a:pt x="45" y="82"/>
                </a:lnTo>
                <a:lnTo>
                  <a:pt x="45" y="82"/>
                </a:lnTo>
                <a:lnTo>
                  <a:pt x="47" y="82"/>
                </a:lnTo>
                <a:lnTo>
                  <a:pt x="47" y="82"/>
                </a:lnTo>
                <a:lnTo>
                  <a:pt x="53" y="79"/>
                </a:lnTo>
                <a:lnTo>
                  <a:pt x="64" y="79"/>
                </a:lnTo>
                <a:lnTo>
                  <a:pt x="64" y="79"/>
                </a:lnTo>
                <a:lnTo>
                  <a:pt x="73" y="79"/>
                </a:lnTo>
                <a:lnTo>
                  <a:pt x="81" y="75"/>
                </a:lnTo>
                <a:lnTo>
                  <a:pt x="81" y="75"/>
                </a:lnTo>
                <a:lnTo>
                  <a:pt x="89" y="72"/>
                </a:lnTo>
                <a:lnTo>
                  <a:pt x="103" y="72"/>
                </a:lnTo>
                <a:lnTo>
                  <a:pt x="123" y="75"/>
                </a:lnTo>
                <a:lnTo>
                  <a:pt x="145" y="85"/>
                </a:lnTo>
                <a:lnTo>
                  <a:pt x="145" y="85"/>
                </a:lnTo>
                <a:lnTo>
                  <a:pt x="165" y="94"/>
                </a:lnTo>
                <a:lnTo>
                  <a:pt x="173" y="100"/>
                </a:lnTo>
                <a:lnTo>
                  <a:pt x="179" y="106"/>
                </a:lnTo>
                <a:lnTo>
                  <a:pt x="182" y="112"/>
                </a:lnTo>
                <a:lnTo>
                  <a:pt x="182" y="112"/>
                </a:lnTo>
                <a:lnTo>
                  <a:pt x="182" y="118"/>
                </a:lnTo>
                <a:lnTo>
                  <a:pt x="182" y="118"/>
                </a:lnTo>
                <a:lnTo>
                  <a:pt x="193" y="133"/>
                </a:lnTo>
                <a:lnTo>
                  <a:pt x="201" y="139"/>
                </a:lnTo>
                <a:lnTo>
                  <a:pt x="207" y="142"/>
                </a:lnTo>
                <a:lnTo>
                  <a:pt x="207" y="142"/>
                </a:lnTo>
                <a:lnTo>
                  <a:pt x="215" y="142"/>
                </a:lnTo>
                <a:lnTo>
                  <a:pt x="227" y="136"/>
                </a:lnTo>
                <a:lnTo>
                  <a:pt x="243" y="127"/>
                </a:lnTo>
                <a:lnTo>
                  <a:pt x="243" y="127"/>
                </a:lnTo>
                <a:lnTo>
                  <a:pt x="249" y="121"/>
                </a:lnTo>
                <a:lnTo>
                  <a:pt x="257" y="118"/>
                </a:lnTo>
                <a:lnTo>
                  <a:pt x="277" y="118"/>
                </a:lnTo>
                <a:lnTo>
                  <a:pt x="277" y="118"/>
                </a:lnTo>
                <a:lnTo>
                  <a:pt x="285" y="118"/>
                </a:lnTo>
                <a:lnTo>
                  <a:pt x="285" y="118"/>
                </a:lnTo>
                <a:lnTo>
                  <a:pt x="291" y="118"/>
                </a:lnTo>
                <a:lnTo>
                  <a:pt x="291" y="118"/>
                </a:lnTo>
                <a:lnTo>
                  <a:pt x="291" y="115"/>
                </a:lnTo>
                <a:lnTo>
                  <a:pt x="291" y="115"/>
                </a:lnTo>
                <a:lnTo>
                  <a:pt x="288" y="109"/>
                </a:lnTo>
                <a:lnTo>
                  <a:pt x="288" y="103"/>
                </a:lnTo>
                <a:lnTo>
                  <a:pt x="288" y="103"/>
                </a:lnTo>
                <a:lnTo>
                  <a:pt x="288" y="97"/>
                </a:lnTo>
                <a:lnTo>
                  <a:pt x="291" y="94"/>
                </a:lnTo>
                <a:lnTo>
                  <a:pt x="291" y="94"/>
                </a:lnTo>
                <a:lnTo>
                  <a:pt x="299" y="91"/>
                </a:lnTo>
                <a:lnTo>
                  <a:pt x="308" y="91"/>
                </a:lnTo>
                <a:lnTo>
                  <a:pt x="308" y="91"/>
                </a:lnTo>
                <a:lnTo>
                  <a:pt x="319" y="94"/>
                </a:lnTo>
                <a:lnTo>
                  <a:pt x="319" y="94"/>
                </a:lnTo>
                <a:lnTo>
                  <a:pt x="327" y="94"/>
                </a:lnTo>
                <a:lnTo>
                  <a:pt x="333" y="97"/>
                </a:lnTo>
                <a:lnTo>
                  <a:pt x="341" y="103"/>
                </a:lnTo>
                <a:lnTo>
                  <a:pt x="341" y="103"/>
                </a:lnTo>
                <a:lnTo>
                  <a:pt x="350" y="109"/>
                </a:lnTo>
                <a:lnTo>
                  <a:pt x="350" y="109"/>
                </a:lnTo>
                <a:lnTo>
                  <a:pt x="366" y="118"/>
                </a:lnTo>
                <a:lnTo>
                  <a:pt x="380" y="130"/>
                </a:lnTo>
                <a:lnTo>
                  <a:pt x="380" y="130"/>
                </a:lnTo>
                <a:lnTo>
                  <a:pt x="394" y="151"/>
                </a:lnTo>
                <a:lnTo>
                  <a:pt x="394" y="151"/>
                </a:lnTo>
                <a:lnTo>
                  <a:pt x="400" y="164"/>
                </a:lnTo>
                <a:lnTo>
                  <a:pt x="400" y="164"/>
                </a:lnTo>
                <a:lnTo>
                  <a:pt x="406" y="170"/>
                </a:lnTo>
                <a:lnTo>
                  <a:pt x="411" y="170"/>
                </a:lnTo>
                <a:lnTo>
                  <a:pt x="411" y="170"/>
                </a:lnTo>
                <a:lnTo>
                  <a:pt x="420" y="173"/>
                </a:lnTo>
                <a:lnTo>
                  <a:pt x="420" y="173"/>
                </a:lnTo>
                <a:lnTo>
                  <a:pt x="425" y="173"/>
                </a:lnTo>
                <a:lnTo>
                  <a:pt x="425" y="173"/>
                </a:lnTo>
                <a:lnTo>
                  <a:pt x="431" y="176"/>
                </a:lnTo>
                <a:lnTo>
                  <a:pt x="439" y="182"/>
                </a:lnTo>
                <a:lnTo>
                  <a:pt x="439" y="182"/>
                </a:lnTo>
                <a:lnTo>
                  <a:pt x="448" y="185"/>
                </a:lnTo>
                <a:lnTo>
                  <a:pt x="450" y="191"/>
                </a:lnTo>
                <a:lnTo>
                  <a:pt x="450" y="191"/>
                </a:lnTo>
                <a:lnTo>
                  <a:pt x="450" y="203"/>
                </a:lnTo>
                <a:lnTo>
                  <a:pt x="448" y="209"/>
                </a:lnTo>
                <a:lnTo>
                  <a:pt x="448" y="209"/>
                </a:lnTo>
                <a:lnTo>
                  <a:pt x="450" y="212"/>
                </a:lnTo>
                <a:lnTo>
                  <a:pt x="450" y="212"/>
                </a:lnTo>
                <a:lnTo>
                  <a:pt x="456" y="227"/>
                </a:lnTo>
                <a:lnTo>
                  <a:pt x="459" y="237"/>
                </a:lnTo>
                <a:lnTo>
                  <a:pt x="459" y="237"/>
                </a:lnTo>
                <a:lnTo>
                  <a:pt x="459" y="249"/>
                </a:lnTo>
                <a:lnTo>
                  <a:pt x="459" y="249"/>
                </a:lnTo>
                <a:lnTo>
                  <a:pt x="459" y="264"/>
                </a:lnTo>
                <a:lnTo>
                  <a:pt x="459" y="264"/>
                </a:lnTo>
                <a:lnTo>
                  <a:pt x="456" y="279"/>
                </a:lnTo>
                <a:lnTo>
                  <a:pt x="453" y="288"/>
                </a:lnTo>
                <a:lnTo>
                  <a:pt x="453" y="288"/>
                </a:lnTo>
                <a:lnTo>
                  <a:pt x="450" y="294"/>
                </a:lnTo>
                <a:lnTo>
                  <a:pt x="450" y="294"/>
                </a:lnTo>
                <a:lnTo>
                  <a:pt x="448" y="306"/>
                </a:lnTo>
                <a:lnTo>
                  <a:pt x="450" y="325"/>
                </a:lnTo>
                <a:lnTo>
                  <a:pt x="450" y="325"/>
                </a:lnTo>
                <a:lnTo>
                  <a:pt x="456" y="319"/>
                </a:lnTo>
                <a:lnTo>
                  <a:pt x="459" y="306"/>
                </a:lnTo>
                <a:lnTo>
                  <a:pt x="459" y="306"/>
                </a:lnTo>
                <a:lnTo>
                  <a:pt x="462" y="300"/>
                </a:lnTo>
                <a:lnTo>
                  <a:pt x="464" y="297"/>
                </a:lnTo>
                <a:lnTo>
                  <a:pt x="464" y="297"/>
                </a:lnTo>
                <a:lnTo>
                  <a:pt x="467" y="297"/>
                </a:lnTo>
                <a:lnTo>
                  <a:pt x="473" y="300"/>
                </a:lnTo>
                <a:lnTo>
                  <a:pt x="478" y="309"/>
                </a:lnTo>
                <a:lnTo>
                  <a:pt x="490" y="328"/>
                </a:lnTo>
                <a:lnTo>
                  <a:pt x="490" y="328"/>
                </a:lnTo>
                <a:lnTo>
                  <a:pt x="490" y="337"/>
                </a:lnTo>
                <a:lnTo>
                  <a:pt x="490" y="343"/>
                </a:lnTo>
                <a:lnTo>
                  <a:pt x="487" y="361"/>
                </a:lnTo>
                <a:lnTo>
                  <a:pt x="487" y="361"/>
                </a:lnTo>
                <a:lnTo>
                  <a:pt x="484" y="367"/>
                </a:lnTo>
                <a:lnTo>
                  <a:pt x="484" y="367"/>
                </a:lnTo>
                <a:lnTo>
                  <a:pt x="484" y="373"/>
                </a:lnTo>
                <a:lnTo>
                  <a:pt x="487" y="376"/>
                </a:lnTo>
                <a:lnTo>
                  <a:pt x="487" y="376"/>
                </a:lnTo>
                <a:lnTo>
                  <a:pt x="492" y="382"/>
                </a:lnTo>
                <a:lnTo>
                  <a:pt x="492" y="382"/>
                </a:lnTo>
                <a:lnTo>
                  <a:pt x="498" y="395"/>
                </a:lnTo>
                <a:lnTo>
                  <a:pt x="498" y="395"/>
                </a:lnTo>
                <a:lnTo>
                  <a:pt x="512" y="416"/>
                </a:lnTo>
                <a:lnTo>
                  <a:pt x="512" y="416"/>
                </a:lnTo>
                <a:lnTo>
                  <a:pt x="515" y="422"/>
                </a:lnTo>
                <a:lnTo>
                  <a:pt x="515" y="422"/>
                </a:lnTo>
                <a:lnTo>
                  <a:pt x="518" y="419"/>
                </a:lnTo>
                <a:lnTo>
                  <a:pt x="518" y="419"/>
                </a:lnTo>
                <a:lnTo>
                  <a:pt x="526" y="416"/>
                </a:lnTo>
                <a:lnTo>
                  <a:pt x="532" y="416"/>
                </a:lnTo>
                <a:lnTo>
                  <a:pt x="537" y="419"/>
                </a:lnTo>
                <a:lnTo>
                  <a:pt x="537" y="419"/>
                </a:lnTo>
                <a:lnTo>
                  <a:pt x="540" y="422"/>
                </a:lnTo>
                <a:lnTo>
                  <a:pt x="543" y="428"/>
                </a:lnTo>
                <a:lnTo>
                  <a:pt x="543" y="428"/>
                </a:lnTo>
                <a:lnTo>
                  <a:pt x="543" y="437"/>
                </a:lnTo>
                <a:lnTo>
                  <a:pt x="543" y="437"/>
                </a:lnTo>
                <a:lnTo>
                  <a:pt x="543" y="449"/>
                </a:lnTo>
                <a:lnTo>
                  <a:pt x="543" y="449"/>
                </a:lnTo>
                <a:lnTo>
                  <a:pt x="543" y="449"/>
                </a:lnTo>
                <a:lnTo>
                  <a:pt x="543" y="449"/>
                </a:lnTo>
                <a:lnTo>
                  <a:pt x="543" y="449"/>
                </a:lnTo>
                <a:lnTo>
                  <a:pt x="543" y="449"/>
                </a:lnTo>
                <a:lnTo>
                  <a:pt x="551" y="455"/>
                </a:lnTo>
                <a:lnTo>
                  <a:pt x="557" y="464"/>
                </a:lnTo>
                <a:lnTo>
                  <a:pt x="557" y="464"/>
                </a:lnTo>
                <a:lnTo>
                  <a:pt x="562" y="473"/>
                </a:lnTo>
                <a:lnTo>
                  <a:pt x="565" y="480"/>
                </a:lnTo>
                <a:lnTo>
                  <a:pt x="565" y="480"/>
                </a:lnTo>
                <a:lnTo>
                  <a:pt x="571" y="498"/>
                </a:lnTo>
                <a:lnTo>
                  <a:pt x="571" y="498"/>
                </a:lnTo>
                <a:lnTo>
                  <a:pt x="574" y="504"/>
                </a:lnTo>
                <a:lnTo>
                  <a:pt x="579" y="507"/>
                </a:lnTo>
                <a:lnTo>
                  <a:pt x="590" y="513"/>
                </a:lnTo>
                <a:lnTo>
                  <a:pt x="607" y="516"/>
                </a:lnTo>
                <a:lnTo>
                  <a:pt x="607" y="516"/>
                </a:lnTo>
                <a:lnTo>
                  <a:pt x="613" y="519"/>
                </a:lnTo>
                <a:lnTo>
                  <a:pt x="618" y="522"/>
                </a:lnTo>
                <a:lnTo>
                  <a:pt x="624" y="531"/>
                </a:lnTo>
                <a:lnTo>
                  <a:pt x="627" y="543"/>
                </a:lnTo>
                <a:lnTo>
                  <a:pt x="627" y="543"/>
                </a:lnTo>
                <a:lnTo>
                  <a:pt x="630" y="552"/>
                </a:lnTo>
                <a:lnTo>
                  <a:pt x="632" y="562"/>
                </a:lnTo>
                <a:lnTo>
                  <a:pt x="632" y="562"/>
                </a:lnTo>
                <a:lnTo>
                  <a:pt x="638" y="565"/>
                </a:lnTo>
                <a:lnTo>
                  <a:pt x="638" y="565"/>
                </a:lnTo>
                <a:lnTo>
                  <a:pt x="646" y="571"/>
                </a:lnTo>
                <a:lnTo>
                  <a:pt x="646" y="571"/>
                </a:lnTo>
                <a:lnTo>
                  <a:pt x="649" y="577"/>
                </a:lnTo>
                <a:lnTo>
                  <a:pt x="649" y="580"/>
                </a:lnTo>
                <a:lnTo>
                  <a:pt x="646" y="589"/>
                </a:lnTo>
                <a:lnTo>
                  <a:pt x="646" y="589"/>
                </a:lnTo>
                <a:lnTo>
                  <a:pt x="644" y="589"/>
                </a:lnTo>
                <a:lnTo>
                  <a:pt x="644" y="589"/>
                </a:lnTo>
                <a:lnTo>
                  <a:pt x="655" y="589"/>
                </a:lnTo>
                <a:lnTo>
                  <a:pt x="655" y="589"/>
                </a:lnTo>
                <a:lnTo>
                  <a:pt x="669" y="586"/>
                </a:lnTo>
                <a:lnTo>
                  <a:pt x="669" y="586"/>
                </a:lnTo>
                <a:lnTo>
                  <a:pt x="677" y="586"/>
                </a:lnTo>
                <a:lnTo>
                  <a:pt x="688" y="583"/>
                </a:lnTo>
                <a:lnTo>
                  <a:pt x="688" y="583"/>
                </a:lnTo>
                <a:lnTo>
                  <a:pt x="694" y="580"/>
                </a:lnTo>
                <a:lnTo>
                  <a:pt x="694" y="580"/>
                </a:lnTo>
                <a:lnTo>
                  <a:pt x="702" y="574"/>
                </a:lnTo>
                <a:lnTo>
                  <a:pt x="705" y="568"/>
                </a:lnTo>
                <a:lnTo>
                  <a:pt x="705" y="568"/>
                </a:lnTo>
                <a:lnTo>
                  <a:pt x="705" y="559"/>
                </a:lnTo>
                <a:lnTo>
                  <a:pt x="705" y="549"/>
                </a:lnTo>
                <a:lnTo>
                  <a:pt x="705" y="549"/>
                </a:lnTo>
                <a:lnTo>
                  <a:pt x="705" y="537"/>
                </a:lnTo>
                <a:lnTo>
                  <a:pt x="705" y="537"/>
                </a:lnTo>
                <a:lnTo>
                  <a:pt x="705" y="528"/>
                </a:lnTo>
                <a:lnTo>
                  <a:pt x="708" y="519"/>
                </a:lnTo>
                <a:lnTo>
                  <a:pt x="716" y="501"/>
                </a:lnTo>
                <a:lnTo>
                  <a:pt x="716" y="501"/>
                </a:lnTo>
                <a:lnTo>
                  <a:pt x="719" y="498"/>
                </a:lnTo>
                <a:lnTo>
                  <a:pt x="719" y="498"/>
                </a:lnTo>
                <a:lnTo>
                  <a:pt x="719" y="495"/>
                </a:lnTo>
                <a:lnTo>
                  <a:pt x="719" y="495"/>
                </a:lnTo>
                <a:lnTo>
                  <a:pt x="719" y="480"/>
                </a:lnTo>
                <a:lnTo>
                  <a:pt x="719" y="461"/>
                </a:lnTo>
                <a:lnTo>
                  <a:pt x="719" y="461"/>
                </a:lnTo>
                <a:lnTo>
                  <a:pt x="713" y="443"/>
                </a:lnTo>
                <a:lnTo>
                  <a:pt x="713" y="443"/>
                </a:lnTo>
                <a:lnTo>
                  <a:pt x="711" y="398"/>
                </a:lnTo>
                <a:lnTo>
                  <a:pt x="711" y="398"/>
                </a:lnTo>
                <a:lnTo>
                  <a:pt x="708" y="379"/>
                </a:lnTo>
                <a:lnTo>
                  <a:pt x="708" y="379"/>
                </a:lnTo>
                <a:lnTo>
                  <a:pt x="705" y="379"/>
                </a:lnTo>
                <a:lnTo>
                  <a:pt x="699" y="376"/>
                </a:lnTo>
                <a:lnTo>
                  <a:pt x="699" y="376"/>
                </a:lnTo>
                <a:lnTo>
                  <a:pt x="691" y="361"/>
                </a:lnTo>
                <a:lnTo>
                  <a:pt x="677" y="337"/>
                </a:lnTo>
                <a:lnTo>
                  <a:pt x="666" y="309"/>
                </a:lnTo>
                <a:lnTo>
                  <a:pt x="655" y="285"/>
                </a:lnTo>
                <a:lnTo>
                  <a:pt x="655" y="285"/>
                </a:lnTo>
                <a:lnTo>
                  <a:pt x="652" y="273"/>
                </a:lnTo>
                <a:lnTo>
                  <a:pt x="649" y="270"/>
                </a:lnTo>
                <a:lnTo>
                  <a:pt x="649" y="270"/>
                </a:lnTo>
                <a:lnTo>
                  <a:pt x="649" y="270"/>
                </a:lnTo>
                <a:lnTo>
                  <a:pt x="649" y="270"/>
                </a:lnTo>
                <a:lnTo>
                  <a:pt x="649" y="270"/>
                </a:lnTo>
                <a:lnTo>
                  <a:pt x="649" y="270"/>
                </a:lnTo>
                <a:lnTo>
                  <a:pt x="646" y="270"/>
                </a:lnTo>
                <a:lnTo>
                  <a:pt x="641" y="264"/>
                </a:lnTo>
                <a:lnTo>
                  <a:pt x="641" y="264"/>
                </a:lnTo>
                <a:lnTo>
                  <a:pt x="621" y="224"/>
                </a:lnTo>
                <a:lnTo>
                  <a:pt x="621" y="224"/>
                </a:lnTo>
                <a:lnTo>
                  <a:pt x="618" y="221"/>
                </a:lnTo>
                <a:lnTo>
                  <a:pt x="618" y="221"/>
                </a:lnTo>
                <a:lnTo>
                  <a:pt x="618" y="215"/>
                </a:lnTo>
                <a:lnTo>
                  <a:pt x="621" y="209"/>
                </a:lnTo>
                <a:lnTo>
                  <a:pt x="621" y="209"/>
                </a:lnTo>
                <a:lnTo>
                  <a:pt x="624" y="209"/>
                </a:lnTo>
                <a:lnTo>
                  <a:pt x="624" y="209"/>
                </a:lnTo>
                <a:lnTo>
                  <a:pt x="613" y="194"/>
                </a:lnTo>
                <a:lnTo>
                  <a:pt x="599" y="170"/>
                </a:lnTo>
                <a:lnTo>
                  <a:pt x="599" y="170"/>
                </a:lnTo>
                <a:lnTo>
                  <a:pt x="585" y="142"/>
                </a:lnTo>
                <a:lnTo>
                  <a:pt x="571" y="115"/>
                </a:lnTo>
                <a:lnTo>
                  <a:pt x="571" y="115"/>
                </a:lnTo>
                <a:lnTo>
                  <a:pt x="560" y="91"/>
                </a:lnTo>
                <a:lnTo>
                  <a:pt x="546" y="57"/>
                </a:lnTo>
                <a:lnTo>
                  <a:pt x="534" y="24"/>
                </a:lnTo>
                <a:lnTo>
                  <a:pt x="529" y="0"/>
                </a:lnTo>
                <a:lnTo>
                  <a:pt x="529" y="0"/>
                </a:lnTo>
                <a:lnTo>
                  <a:pt x="529" y="0"/>
                </a:lnTo>
                <a:lnTo>
                  <a:pt x="529" y="0"/>
                </a:lnTo>
                <a:lnTo>
                  <a:pt x="498" y="9"/>
                </a:lnTo>
                <a:lnTo>
                  <a:pt x="498" y="9"/>
                </a:lnTo>
                <a:lnTo>
                  <a:pt x="487" y="12"/>
                </a:lnTo>
                <a:lnTo>
                  <a:pt x="487" y="12"/>
                </a:lnTo>
                <a:lnTo>
                  <a:pt x="473" y="33"/>
                </a:lnTo>
                <a:lnTo>
                  <a:pt x="473" y="33"/>
                </a:lnTo>
                <a:lnTo>
                  <a:pt x="470" y="36"/>
                </a:lnTo>
                <a:lnTo>
                  <a:pt x="464" y="36"/>
                </a:lnTo>
                <a:lnTo>
                  <a:pt x="464" y="36"/>
                </a:lnTo>
                <a:lnTo>
                  <a:pt x="462" y="33"/>
                </a:lnTo>
                <a:lnTo>
                  <a:pt x="459" y="27"/>
                </a:lnTo>
                <a:lnTo>
                  <a:pt x="232" y="33"/>
                </a:lnTo>
                <a:lnTo>
                  <a:pt x="232" y="33"/>
                </a:lnTo>
                <a:lnTo>
                  <a:pt x="227" y="33"/>
                </a:lnTo>
                <a:lnTo>
                  <a:pt x="227" y="33"/>
                </a:lnTo>
                <a:lnTo>
                  <a:pt x="213" y="12"/>
                </a:lnTo>
                <a:lnTo>
                  <a:pt x="213" y="12"/>
                </a:lnTo>
                <a:lnTo>
                  <a:pt x="140" y="18"/>
                </a:lnTo>
                <a:lnTo>
                  <a:pt x="140" y="18"/>
                </a:lnTo>
                <a:close/>
              </a:path>
            </a:pathLst>
          </a:custGeom>
          <a:solidFill>
            <a:srgbClr val="015873">
              <a:alpha val="74902"/>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63" name="Freeform 171">
            <a:extLst>
              <a:ext uri="{FF2B5EF4-FFF2-40B4-BE49-F238E27FC236}">
                <a16:creationId xmlns:a16="http://schemas.microsoft.com/office/drawing/2014/main" id="{712B86D1-13DC-6A41-1850-4B0F88B37F66}"/>
              </a:ext>
            </a:extLst>
          </p:cNvPr>
          <p:cNvSpPr>
            <a:spLocks/>
          </p:cNvSpPr>
          <p:nvPr/>
        </p:nvSpPr>
        <p:spPr bwMode="auto">
          <a:xfrm>
            <a:off x="4454064" y="3974293"/>
            <a:ext cx="321975" cy="658053"/>
          </a:xfrm>
          <a:custGeom>
            <a:avLst/>
            <a:gdLst>
              <a:gd name="T0" fmla="*/ 148 w 251"/>
              <a:gd name="T1" fmla="*/ 0 h 541"/>
              <a:gd name="T2" fmla="*/ 140 w 251"/>
              <a:gd name="T3" fmla="*/ 0 h 541"/>
              <a:gd name="T4" fmla="*/ 131 w 251"/>
              <a:gd name="T5" fmla="*/ 0 h 541"/>
              <a:gd name="T6" fmla="*/ 126 w 251"/>
              <a:gd name="T7" fmla="*/ 0 h 541"/>
              <a:gd name="T8" fmla="*/ 120 w 251"/>
              <a:gd name="T9" fmla="*/ 0 h 541"/>
              <a:gd name="T10" fmla="*/ 112 w 251"/>
              <a:gd name="T11" fmla="*/ 0 h 541"/>
              <a:gd name="T12" fmla="*/ 98 w 251"/>
              <a:gd name="T13" fmla="*/ 0 h 541"/>
              <a:gd name="T14" fmla="*/ 92 w 251"/>
              <a:gd name="T15" fmla="*/ 3 h 541"/>
              <a:gd name="T16" fmla="*/ 92 w 251"/>
              <a:gd name="T17" fmla="*/ 6 h 541"/>
              <a:gd name="T18" fmla="*/ 89 w 251"/>
              <a:gd name="T19" fmla="*/ 9 h 541"/>
              <a:gd name="T20" fmla="*/ 86 w 251"/>
              <a:gd name="T21" fmla="*/ 12 h 541"/>
              <a:gd name="T22" fmla="*/ 84 w 251"/>
              <a:gd name="T23" fmla="*/ 18 h 541"/>
              <a:gd name="T24" fmla="*/ 81 w 251"/>
              <a:gd name="T25" fmla="*/ 25 h 541"/>
              <a:gd name="T26" fmla="*/ 78 w 251"/>
              <a:gd name="T27" fmla="*/ 28 h 541"/>
              <a:gd name="T28" fmla="*/ 78 w 251"/>
              <a:gd name="T29" fmla="*/ 28 h 541"/>
              <a:gd name="T30" fmla="*/ 75 w 251"/>
              <a:gd name="T31" fmla="*/ 34 h 541"/>
              <a:gd name="T32" fmla="*/ 72 w 251"/>
              <a:gd name="T33" fmla="*/ 34 h 541"/>
              <a:gd name="T34" fmla="*/ 64 w 251"/>
              <a:gd name="T35" fmla="*/ 43 h 541"/>
              <a:gd name="T36" fmla="*/ 47 w 251"/>
              <a:gd name="T37" fmla="*/ 110 h 541"/>
              <a:gd name="T38" fmla="*/ 28 w 251"/>
              <a:gd name="T39" fmla="*/ 131 h 541"/>
              <a:gd name="T40" fmla="*/ 25 w 251"/>
              <a:gd name="T41" fmla="*/ 192 h 541"/>
              <a:gd name="T42" fmla="*/ 28 w 251"/>
              <a:gd name="T43" fmla="*/ 213 h 541"/>
              <a:gd name="T44" fmla="*/ 28 w 251"/>
              <a:gd name="T45" fmla="*/ 216 h 541"/>
              <a:gd name="T46" fmla="*/ 30 w 251"/>
              <a:gd name="T47" fmla="*/ 216 h 541"/>
              <a:gd name="T48" fmla="*/ 30 w 251"/>
              <a:gd name="T49" fmla="*/ 222 h 541"/>
              <a:gd name="T50" fmla="*/ 30 w 251"/>
              <a:gd name="T51" fmla="*/ 225 h 541"/>
              <a:gd name="T52" fmla="*/ 33 w 251"/>
              <a:gd name="T53" fmla="*/ 231 h 541"/>
              <a:gd name="T54" fmla="*/ 33 w 251"/>
              <a:gd name="T55" fmla="*/ 231 h 541"/>
              <a:gd name="T56" fmla="*/ 33 w 251"/>
              <a:gd name="T57" fmla="*/ 231 h 541"/>
              <a:gd name="T58" fmla="*/ 33 w 251"/>
              <a:gd name="T59" fmla="*/ 234 h 541"/>
              <a:gd name="T60" fmla="*/ 30 w 251"/>
              <a:gd name="T61" fmla="*/ 252 h 541"/>
              <a:gd name="T62" fmla="*/ 30 w 251"/>
              <a:gd name="T63" fmla="*/ 277 h 541"/>
              <a:gd name="T64" fmla="*/ 47 w 251"/>
              <a:gd name="T65" fmla="*/ 295 h 541"/>
              <a:gd name="T66" fmla="*/ 44 w 251"/>
              <a:gd name="T67" fmla="*/ 319 h 541"/>
              <a:gd name="T68" fmla="*/ 25 w 251"/>
              <a:gd name="T69" fmla="*/ 365 h 541"/>
              <a:gd name="T70" fmla="*/ 11 w 251"/>
              <a:gd name="T71" fmla="*/ 389 h 541"/>
              <a:gd name="T72" fmla="*/ 5 w 251"/>
              <a:gd name="T73" fmla="*/ 416 h 541"/>
              <a:gd name="T74" fmla="*/ 134 w 251"/>
              <a:gd name="T75" fmla="*/ 447 h 541"/>
              <a:gd name="T76" fmla="*/ 156 w 251"/>
              <a:gd name="T77" fmla="*/ 508 h 541"/>
              <a:gd name="T78" fmla="*/ 159 w 251"/>
              <a:gd name="T79" fmla="*/ 508 h 541"/>
              <a:gd name="T80" fmla="*/ 159 w 251"/>
              <a:gd name="T81" fmla="*/ 511 h 541"/>
              <a:gd name="T82" fmla="*/ 159 w 251"/>
              <a:gd name="T83" fmla="*/ 514 h 541"/>
              <a:gd name="T84" fmla="*/ 162 w 251"/>
              <a:gd name="T85" fmla="*/ 517 h 541"/>
              <a:gd name="T86" fmla="*/ 162 w 251"/>
              <a:gd name="T87" fmla="*/ 520 h 541"/>
              <a:gd name="T88" fmla="*/ 165 w 251"/>
              <a:gd name="T89" fmla="*/ 523 h 541"/>
              <a:gd name="T90" fmla="*/ 167 w 251"/>
              <a:gd name="T91" fmla="*/ 526 h 541"/>
              <a:gd name="T92" fmla="*/ 170 w 251"/>
              <a:gd name="T93" fmla="*/ 532 h 541"/>
              <a:gd name="T94" fmla="*/ 170 w 251"/>
              <a:gd name="T95" fmla="*/ 535 h 541"/>
              <a:gd name="T96" fmla="*/ 173 w 251"/>
              <a:gd name="T97" fmla="*/ 538 h 541"/>
              <a:gd name="T98" fmla="*/ 173 w 251"/>
              <a:gd name="T99" fmla="*/ 538 h 541"/>
              <a:gd name="T100" fmla="*/ 176 w 251"/>
              <a:gd name="T101" fmla="*/ 541 h 541"/>
              <a:gd name="T102" fmla="*/ 207 w 251"/>
              <a:gd name="T103" fmla="*/ 520 h 541"/>
              <a:gd name="T104" fmla="*/ 251 w 251"/>
              <a:gd name="T105" fmla="*/ 514 h 541"/>
              <a:gd name="T106" fmla="*/ 246 w 251"/>
              <a:gd name="T107" fmla="*/ 225 h 541"/>
              <a:gd name="T108" fmla="*/ 249 w 251"/>
              <a:gd name="T109" fmla="*/ 0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1" h="541">
                <a:moveTo>
                  <a:pt x="156" y="0"/>
                </a:moveTo>
                <a:lnTo>
                  <a:pt x="156" y="0"/>
                </a:lnTo>
                <a:lnTo>
                  <a:pt x="151" y="0"/>
                </a:lnTo>
                <a:lnTo>
                  <a:pt x="151" y="0"/>
                </a:lnTo>
                <a:lnTo>
                  <a:pt x="148" y="0"/>
                </a:lnTo>
                <a:lnTo>
                  <a:pt x="148" y="0"/>
                </a:lnTo>
                <a:lnTo>
                  <a:pt x="145" y="0"/>
                </a:lnTo>
                <a:lnTo>
                  <a:pt x="145" y="0"/>
                </a:lnTo>
                <a:lnTo>
                  <a:pt x="140" y="0"/>
                </a:lnTo>
                <a:lnTo>
                  <a:pt x="140" y="0"/>
                </a:lnTo>
                <a:lnTo>
                  <a:pt x="137" y="0"/>
                </a:lnTo>
                <a:lnTo>
                  <a:pt x="137" y="0"/>
                </a:lnTo>
                <a:lnTo>
                  <a:pt x="134" y="0"/>
                </a:lnTo>
                <a:lnTo>
                  <a:pt x="134" y="0"/>
                </a:lnTo>
                <a:lnTo>
                  <a:pt x="131" y="0"/>
                </a:lnTo>
                <a:lnTo>
                  <a:pt x="131" y="0"/>
                </a:lnTo>
                <a:lnTo>
                  <a:pt x="126" y="0"/>
                </a:lnTo>
                <a:lnTo>
                  <a:pt x="126" y="0"/>
                </a:lnTo>
                <a:lnTo>
                  <a:pt x="126" y="0"/>
                </a:lnTo>
                <a:lnTo>
                  <a:pt x="126" y="0"/>
                </a:lnTo>
                <a:lnTo>
                  <a:pt x="126" y="0"/>
                </a:lnTo>
                <a:lnTo>
                  <a:pt x="126" y="0"/>
                </a:lnTo>
                <a:lnTo>
                  <a:pt x="120" y="0"/>
                </a:lnTo>
                <a:lnTo>
                  <a:pt x="120" y="0"/>
                </a:lnTo>
                <a:lnTo>
                  <a:pt x="120" y="0"/>
                </a:lnTo>
                <a:lnTo>
                  <a:pt x="120" y="0"/>
                </a:lnTo>
                <a:lnTo>
                  <a:pt x="120" y="0"/>
                </a:lnTo>
                <a:lnTo>
                  <a:pt x="120" y="0"/>
                </a:lnTo>
                <a:lnTo>
                  <a:pt x="112" y="0"/>
                </a:lnTo>
                <a:lnTo>
                  <a:pt x="112" y="0"/>
                </a:lnTo>
                <a:lnTo>
                  <a:pt x="112" y="0"/>
                </a:lnTo>
                <a:lnTo>
                  <a:pt x="112" y="0"/>
                </a:lnTo>
                <a:lnTo>
                  <a:pt x="103" y="0"/>
                </a:lnTo>
                <a:lnTo>
                  <a:pt x="98" y="0"/>
                </a:lnTo>
                <a:lnTo>
                  <a:pt x="98" y="0"/>
                </a:lnTo>
                <a:lnTo>
                  <a:pt x="95" y="0"/>
                </a:lnTo>
                <a:lnTo>
                  <a:pt x="95" y="0"/>
                </a:lnTo>
                <a:lnTo>
                  <a:pt x="92" y="0"/>
                </a:lnTo>
                <a:lnTo>
                  <a:pt x="92" y="0"/>
                </a:lnTo>
                <a:lnTo>
                  <a:pt x="92" y="3"/>
                </a:lnTo>
                <a:lnTo>
                  <a:pt x="92" y="3"/>
                </a:lnTo>
                <a:lnTo>
                  <a:pt x="92" y="3"/>
                </a:lnTo>
                <a:lnTo>
                  <a:pt x="92" y="3"/>
                </a:lnTo>
                <a:lnTo>
                  <a:pt x="92" y="6"/>
                </a:lnTo>
                <a:lnTo>
                  <a:pt x="92" y="6"/>
                </a:lnTo>
                <a:lnTo>
                  <a:pt x="89" y="6"/>
                </a:lnTo>
                <a:lnTo>
                  <a:pt x="89" y="6"/>
                </a:lnTo>
                <a:lnTo>
                  <a:pt x="89" y="9"/>
                </a:lnTo>
                <a:lnTo>
                  <a:pt x="89" y="9"/>
                </a:lnTo>
                <a:lnTo>
                  <a:pt x="89" y="9"/>
                </a:lnTo>
                <a:lnTo>
                  <a:pt x="89" y="9"/>
                </a:lnTo>
                <a:lnTo>
                  <a:pt x="86" y="12"/>
                </a:lnTo>
                <a:lnTo>
                  <a:pt x="86" y="12"/>
                </a:lnTo>
                <a:lnTo>
                  <a:pt x="86" y="12"/>
                </a:lnTo>
                <a:lnTo>
                  <a:pt x="86" y="12"/>
                </a:lnTo>
                <a:lnTo>
                  <a:pt x="84" y="15"/>
                </a:lnTo>
                <a:lnTo>
                  <a:pt x="84" y="15"/>
                </a:lnTo>
                <a:lnTo>
                  <a:pt x="84" y="18"/>
                </a:lnTo>
                <a:lnTo>
                  <a:pt x="84" y="18"/>
                </a:lnTo>
                <a:lnTo>
                  <a:pt x="84" y="18"/>
                </a:lnTo>
                <a:lnTo>
                  <a:pt x="84" y="18"/>
                </a:lnTo>
                <a:lnTo>
                  <a:pt x="84" y="22"/>
                </a:lnTo>
                <a:lnTo>
                  <a:pt x="84" y="22"/>
                </a:lnTo>
                <a:lnTo>
                  <a:pt x="81" y="25"/>
                </a:lnTo>
                <a:lnTo>
                  <a:pt x="81" y="25"/>
                </a:lnTo>
                <a:lnTo>
                  <a:pt x="81" y="25"/>
                </a:lnTo>
                <a:lnTo>
                  <a:pt x="81" y="25"/>
                </a:lnTo>
                <a:lnTo>
                  <a:pt x="78" y="25"/>
                </a:lnTo>
                <a:lnTo>
                  <a:pt x="78" y="25"/>
                </a:lnTo>
                <a:lnTo>
                  <a:pt x="78" y="28"/>
                </a:lnTo>
                <a:lnTo>
                  <a:pt x="78" y="28"/>
                </a:lnTo>
                <a:lnTo>
                  <a:pt x="78" y="28"/>
                </a:lnTo>
                <a:lnTo>
                  <a:pt x="78" y="28"/>
                </a:lnTo>
                <a:lnTo>
                  <a:pt x="78" y="28"/>
                </a:lnTo>
                <a:lnTo>
                  <a:pt x="78" y="28"/>
                </a:lnTo>
                <a:lnTo>
                  <a:pt x="75" y="31"/>
                </a:lnTo>
                <a:lnTo>
                  <a:pt x="75" y="31"/>
                </a:lnTo>
                <a:lnTo>
                  <a:pt x="75" y="31"/>
                </a:lnTo>
                <a:lnTo>
                  <a:pt x="75" y="31"/>
                </a:lnTo>
                <a:lnTo>
                  <a:pt x="75" y="34"/>
                </a:lnTo>
                <a:lnTo>
                  <a:pt x="75" y="34"/>
                </a:lnTo>
                <a:lnTo>
                  <a:pt x="75" y="34"/>
                </a:lnTo>
                <a:lnTo>
                  <a:pt x="75" y="34"/>
                </a:lnTo>
                <a:lnTo>
                  <a:pt x="72" y="34"/>
                </a:lnTo>
                <a:lnTo>
                  <a:pt x="72" y="34"/>
                </a:lnTo>
                <a:lnTo>
                  <a:pt x="67" y="40"/>
                </a:lnTo>
                <a:lnTo>
                  <a:pt x="67" y="40"/>
                </a:lnTo>
                <a:lnTo>
                  <a:pt x="67" y="40"/>
                </a:lnTo>
                <a:lnTo>
                  <a:pt x="67" y="40"/>
                </a:lnTo>
                <a:lnTo>
                  <a:pt x="64" y="43"/>
                </a:lnTo>
                <a:lnTo>
                  <a:pt x="61" y="55"/>
                </a:lnTo>
                <a:lnTo>
                  <a:pt x="61" y="55"/>
                </a:lnTo>
                <a:lnTo>
                  <a:pt x="61" y="73"/>
                </a:lnTo>
                <a:lnTo>
                  <a:pt x="53" y="94"/>
                </a:lnTo>
                <a:lnTo>
                  <a:pt x="47" y="110"/>
                </a:lnTo>
                <a:lnTo>
                  <a:pt x="39" y="122"/>
                </a:lnTo>
                <a:lnTo>
                  <a:pt x="39" y="122"/>
                </a:lnTo>
                <a:lnTo>
                  <a:pt x="36" y="125"/>
                </a:lnTo>
                <a:lnTo>
                  <a:pt x="36" y="125"/>
                </a:lnTo>
                <a:lnTo>
                  <a:pt x="28" y="131"/>
                </a:lnTo>
                <a:lnTo>
                  <a:pt x="28" y="143"/>
                </a:lnTo>
                <a:lnTo>
                  <a:pt x="28" y="143"/>
                </a:lnTo>
                <a:lnTo>
                  <a:pt x="25" y="164"/>
                </a:lnTo>
                <a:lnTo>
                  <a:pt x="25" y="164"/>
                </a:lnTo>
                <a:lnTo>
                  <a:pt x="25" y="192"/>
                </a:lnTo>
                <a:lnTo>
                  <a:pt x="25" y="204"/>
                </a:lnTo>
                <a:lnTo>
                  <a:pt x="25" y="210"/>
                </a:lnTo>
                <a:lnTo>
                  <a:pt x="25" y="210"/>
                </a:lnTo>
                <a:lnTo>
                  <a:pt x="28" y="213"/>
                </a:lnTo>
                <a:lnTo>
                  <a:pt x="28" y="213"/>
                </a:lnTo>
                <a:lnTo>
                  <a:pt x="28" y="213"/>
                </a:lnTo>
                <a:lnTo>
                  <a:pt x="28" y="213"/>
                </a:lnTo>
                <a:lnTo>
                  <a:pt x="28" y="213"/>
                </a:lnTo>
                <a:lnTo>
                  <a:pt x="28" y="213"/>
                </a:lnTo>
                <a:lnTo>
                  <a:pt x="28" y="216"/>
                </a:lnTo>
                <a:lnTo>
                  <a:pt x="28" y="216"/>
                </a:lnTo>
                <a:lnTo>
                  <a:pt x="30" y="216"/>
                </a:lnTo>
                <a:lnTo>
                  <a:pt x="30" y="216"/>
                </a:lnTo>
                <a:lnTo>
                  <a:pt x="30" y="216"/>
                </a:lnTo>
                <a:lnTo>
                  <a:pt x="30" y="216"/>
                </a:lnTo>
                <a:lnTo>
                  <a:pt x="30" y="219"/>
                </a:lnTo>
                <a:lnTo>
                  <a:pt x="30" y="219"/>
                </a:lnTo>
                <a:lnTo>
                  <a:pt x="30" y="219"/>
                </a:lnTo>
                <a:lnTo>
                  <a:pt x="30" y="219"/>
                </a:lnTo>
                <a:lnTo>
                  <a:pt x="30" y="222"/>
                </a:lnTo>
                <a:lnTo>
                  <a:pt x="30" y="222"/>
                </a:lnTo>
                <a:lnTo>
                  <a:pt x="30" y="222"/>
                </a:lnTo>
                <a:lnTo>
                  <a:pt x="30" y="222"/>
                </a:lnTo>
                <a:lnTo>
                  <a:pt x="30" y="225"/>
                </a:lnTo>
                <a:lnTo>
                  <a:pt x="30" y="225"/>
                </a:lnTo>
                <a:lnTo>
                  <a:pt x="33" y="225"/>
                </a:lnTo>
                <a:lnTo>
                  <a:pt x="33" y="225"/>
                </a:lnTo>
                <a:lnTo>
                  <a:pt x="33" y="228"/>
                </a:lnTo>
                <a:lnTo>
                  <a:pt x="33" y="228"/>
                </a:lnTo>
                <a:lnTo>
                  <a:pt x="33" y="231"/>
                </a:lnTo>
                <a:lnTo>
                  <a:pt x="33" y="231"/>
                </a:lnTo>
                <a:lnTo>
                  <a:pt x="33" y="231"/>
                </a:lnTo>
                <a:lnTo>
                  <a:pt x="33" y="231"/>
                </a:lnTo>
                <a:lnTo>
                  <a:pt x="33" y="231"/>
                </a:lnTo>
                <a:lnTo>
                  <a:pt x="33" y="231"/>
                </a:lnTo>
                <a:lnTo>
                  <a:pt x="33" y="231"/>
                </a:lnTo>
                <a:lnTo>
                  <a:pt x="33" y="231"/>
                </a:lnTo>
                <a:lnTo>
                  <a:pt x="33" y="231"/>
                </a:lnTo>
                <a:lnTo>
                  <a:pt x="33" y="231"/>
                </a:lnTo>
                <a:lnTo>
                  <a:pt x="33" y="231"/>
                </a:lnTo>
                <a:lnTo>
                  <a:pt x="33" y="231"/>
                </a:lnTo>
                <a:lnTo>
                  <a:pt x="33" y="231"/>
                </a:lnTo>
                <a:lnTo>
                  <a:pt x="33" y="231"/>
                </a:lnTo>
                <a:lnTo>
                  <a:pt x="33" y="234"/>
                </a:lnTo>
                <a:lnTo>
                  <a:pt x="33" y="234"/>
                </a:lnTo>
                <a:lnTo>
                  <a:pt x="33" y="237"/>
                </a:lnTo>
                <a:lnTo>
                  <a:pt x="33" y="237"/>
                </a:lnTo>
                <a:lnTo>
                  <a:pt x="33" y="240"/>
                </a:lnTo>
                <a:lnTo>
                  <a:pt x="33" y="240"/>
                </a:lnTo>
                <a:lnTo>
                  <a:pt x="30" y="252"/>
                </a:lnTo>
                <a:lnTo>
                  <a:pt x="30" y="252"/>
                </a:lnTo>
                <a:lnTo>
                  <a:pt x="28" y="265"/>
                </a:lnTo>
                <a:lnTo>
                  <a:pt x="28" y="271"/>
                </a:lnTo>
                <a:lnTo>
                  <a:pt x="30" y="277"/>
                </a:lnTo>
                <a:lnTo>
                  <a:pt x="30" y="277"/>
                </a:lnTo>
                <a:lnTo>
                  <a:pt x="36" y="280"/>
                </a:lnTo>
                <a:lnTo>
                  <a:pt x="36" y="280"/>
                </a:lnTo>
                <a:lnTo>
                  <a:pt x="44" y="289"/>
                </a:lnTo>
                <a:lnTo>
                  <a:pt x="47" y="295"/>
                </a:lnTo>
                <a:lnTo>
                  <a:pt x="47" y="295"/>
                </a:lnTo>
                <a:lnTo>
                  <a:pt x="50" y="304"/>
                </a:lnTo>
                <a:lnTo>
                  <a:pt x="50" y="304"/>
                </a:lnTo>
                <a:lnTo>
                  <a:pt x="50" y="310"/>
                </a:lnTo>
                <a:lnTo>
                  <a:pt x="44" y="319"/>
                </a:lnTo>
                <a:lnTo>
                  <a:pt x="44" y="319"/>
                </a:lnTo>
                <a:lnTo>
                  <a:pt x="36" y="328"/>
                </a:lnTo>
                <a:lnTo>
                  <a:pt x="30" y="344"/>
                </a:lnTo>
                <a:lnTo>
                  <a:pt x="25" y="353"/>
                </a:lnTo>
                <a:lnTo>
                  <a:pt x="25" y="365"/>
                </a:lnTo>
                <a:lnTo>
                  <a:pt x="25" y="365"/>
                </a:lnTo>
                <a:lnTo>
                  <a:pt x="22" y="371"/>
                </a:lnTo>
                <a:lnTo>
                  <a:pt x="22" y="377"/>
                </a:lnTo>
                <a:lnTo>
                  <a:pt x="14" y="386"/>
                </a:lnTo>
                <a:lnTo>
                  <a:pt x="14" y="386"/>
                </a:lnTo>
                <a:lnTo>
                  <a:pt x="11" y="389"/>
                </a:lnTo>
                <a:lnTo>
                  <a:pt x="8" y="395"/>
                </a:lnTo>
                <a:lnTo>
                  <a:pt x="8" y="395"/>
                </a:lnTo>
                <a:lnTo>
                  <a:pt x="8" y="407"/>
                </a:lnTo>
                <a:lnTo>
                  <a:pt x="5" y="416"/>
                </a:lnTo>
                <a:lnTo>
                  <a:pt x="5" y="416"/>
                </a:lnTo>
                <a:lnTo>
                  <a:pt x="0" y="435"/>
                </a:lnTo>
                <a:lnTo>
                  <a:pt x="0" y="435"/>
                </a:lnTo>
                <a:lnTo>
                  <a:pt x="0" y="447"/>
                </a:lnTo>
                <a:lnTo>
                  <a:pt x="134" y="447"/>
                </a:lnTo>
                <a:lnTo>
                  <a:pt x="134" y="447"/>
                </a:lnTo>
                <a:lnTo>
                  <a:pt x="137" y="447"/>
                </a:lnTo>
                <a:lnTo>
                  <a:pt x="140" y="453"/>
                </a:lnTo>
                <a:lnTo>
                  <a:pt x="140" y="465"/>
                </a:lnTo>
                <a:lnTo>
                  <a:pt x="145" y="486"/>
                </a:lnTo>
                <a:lnTo>
                  <a:pt x="156" y="508"/>
                </a:lnTo>
                <a:lnTo>
                  <a:pt x="156" y="508"/>
                </a:lnTo>
                <a:lnTo>
                  <a:pt x="156" y="508"/>
                </a:lnTo>
                <a:lnTo>
                  <a:pt x="156" y="508"/>
                </a:lnTo>
                <a:lnTo>
                  <a:pt x="159" y="508"/>
                </a:lnTo>
                <a:lnTo>
                  <a:pt x="159" y="508"/>
                </a:lnTo>
                <a:lnTo>
                  <a:pt x="159" y="508"/>
                </a:lnTo>
                <a:lnTo>
                  <a:pt x="159" y="508"/>
                </a:lnTo>
                <a:lnTo>
                  <a:pt x="159" y="511"/>
                </a:lnTo>
                <a:lnTo>
                  <a:pt x="159" y="511"/>
                </a:lnTo>
                <a:lnTo>
                  <a:pt x="159" y="511"/>
                </a:lnTo>
                <a:lnTo>
                  <a:pt x="159" y="511"/>
                </a:lnTo>
                <a:lnTo>
                  <a:pt x="159" y="511"/>
                </a:lnTo>
                <a:lnTo>
                  <a:pt x="159" y="511"/>
                </a:lnTo>
                <a:lnTo>
                  <a:pt x="159" y="514"/>
                </a:lnTo>
                <a:lnTo>
                  <a:pt x="159" y="514"/>
                </a:lnTo>
                <a:lnTo>
                  <a:pt x="162" y="514"/>
                </a:lnTo>
                <a:lnTo>
                  <a:pt x="162" y="514"/>
                </a:lnTo>
                <a:lnTo>
                  <a:pt x="162" y="517"/>
                </a:lnTo>
                <a:lnTo>
                  <a:pt x="162" y="517"/>
                </a:lnTo>
                <a:lnTo>
                  <a:pt x="162" y="517"/>
                </a:lnTo>
                <a:lnTo>
                  <a:pt x="162" y="517"/>
                </a:lnTo>
                <a:lnTo>
                  <a:pt x="162" y="517"/>
                </a:lnTo>
                <a:lnTo>
                  <a:pt x="162" y="517"/>
                </a:lnTo>
                <a:lnTo>
                  <a:pt x="162" y="520"/>
                </a:lnTo>
                <a:lnTo>
                  <a:pt x="162" y="520"/>
                </a:lnTo>
                <a:lnTo>
                  <a:pt x="165" y="520"/>
                </a:lnTo>
                <a:lnTo>
                  <a:pt x="165" y="520"/>
                </a:lnTo>
                <a:lnTo>
                  <a:pt x="165" y="523"/>
                </a:lnTo>
                <a:lnTo>
                  <a:pt x="165" y="523"/>
                </a:lnTo>
                <a:lnTo>
                  <a:pt x="165" y="523"/>
                </a:lnTo>
                <a:lnTo>
                  <a:pt x="165" y="523"/>
                </a:lnTo>
                <a:lnTo>
                  <a:pt x="167" y="526"/>
                </a:lnTo>
                <a:lnTo>
                  <a:pt x="167" y="526"/>
                </a:lnTo>
                <a:lnTo>
                  <a:pt x="167" y="526"/>
                </a:lnTo>
                <a:lnTo>
                  <a:pt x="167" y="526"/>
                </a:lnTo>
                <a:lnTo>
                  <a:pt x="167" y="529"/>
                </a:lnTo>
                <a:lnTo>
                  <a:pt x="167" y="529"/>
                </a:lnTo>
                <a:lnTo>
                  <a:pt x="167" y="529"/>
                </a:lnTo>
                <a:lnTo>
                  <a:pt x="167" y="529"/>
                </a:lnTo>
                <a:lnTo>
                  <a:pt x="170" y="532"/>
                </a:lnTo>
                <a:lnTo>
                  <a:pt x="170" y="532"/>
                </a:lnTo>
                <a:lnTo>
                  <a:pt x="170" y="532"/>
                </a:lnTo>
                <a:lnTo>
                  <a:pt x="170" y="532"/>
                </a:lnTo>
                <a:lnTo>
                  <a:pt x="170" y="535"/>
                </a:lnTo>
                <a:lnTo>
                  <a:pt x="170" y="535"/>
                </a:lnTo>
                <a:lnTo>
                  <a:pt x="170" y="535"/>
                </a:lnTo>
                <a:lnTo>
                  <a:pt x="170" y="535"/>
                </a:lnTo>
                <a:lnTo>
                  <a:pt x="173" y="535"/>
                </a:lnTo>
                <a:lnTo>
                  <a:pt x="173" y="535"/>
                </a:lnTo>
                <a:lnTo>
                  <a:pt x="173" y="538"/>
                </a:lnTo>
                <a:lnTo>
                  <a:pt x="173" y="538"/>
                </a:lnTo>
                <a:lnTo>
                  <a:pt x="173" y="538"/>
                </a:lnTo>
                <a:lnTo>
                  <a:pt x="173" y="538"/>
                </a:lnTo>
                <a:lnTo>
                  <a:pt x="173" y="538"/>
                </a:lnTo>
                <a:lnTo>
                  <a:pt x="173" y="538"/>
                </a:lnTo>
                <a:lnTo>
                  <a:pt x="176" y="541"/>
                </a:lnTo>
                <a:lnTo>
                  <a:pt x="176" y="541"/>
                </a:lnTo>
                <a:lnTo>
                  <a:pt x="176" y="541"/>
                </a:lnTo>
                <a:lnTo>
                  <a:pt x="176" y="541"/>
                </a:lnTo>
                <a:lnTo>
                  <a:pt x="176" y="541"/>
                </a:lnTo>
                <a:lnTo>
                  <a:pt x="176" y="541"/>
                </a:lnTo>
                <a:lnTo>
                  <a:pt x="195" y="529"/>
                </a:lnTo>
                <a:lnTo>
                  <a:pt x="195" y="529"/>
                </a:lnTo>
                <a:lnTo>
                  <a:pt x="207" y="520"/>
                </a:lnTo>
                <a:lnTo>
                  <a:pt x="207" y="520"/>
                </a:lnTo>
                <a:lnTo>
                  <a:pt x="221" y="514"/>
                </a:lnTo>
                <a:lnTo>
                  <a:pt x="240" y="514"/>
                </a:lnTo>
                <a:lnTo>
                  <a:pt x="240" y="514"/>
                </a:lnTo>
                <a:lnTo>
                  <a:pt x="251" y="514"/>
                </a:lnTo>
                <a:lnTo>
                  <a:pt x="251" y="514"/>
                </a:lnTo>
                <a:lnTo>
                  <a:pt x="249" y="483"/>
                </a:lnTo>
                <a:lnTo>
                  <a:pt x="246" y="441"/>
                </a:lnTo>
                <a:lnTo>
                  <a:pt x="243" y="334"/>
                </a:lnTo>
                <a:lnTo>
                  <a:pt x="243" y="334"/>
                </a:lnTo>
                <a:lnTo>
                  <a:pt x="246" y="225"/>
                </a:lnTo>
                <a:lnTo>
                  <a:pt x="246" y="137"/>
                </a:lnTo>
                <a:lnTo>
                  <a:pt x="246" y="137"/>
                </a:lnTo>
                <a:lnTo>
                  <a:pt x="249" y="110"/>
                </a:lnTo>
                <a:lnTo>
                  <a:pt x="249" y="0"/>
                </a:lnTo>
                <a:lnTo>
                  <a:pt x="249" y="0"/>
                </a:lnTo>
                <a:lnTo>
                  <a:pt x="156" y="0"/>
                </a:lnTo>
                <a:lnTo>
                  <a:pt x="156" y="0"/>
                </a:lnTo>
                <a:lnTo>
                  <a:pt x="156" y="0"/>
                </a:lnTo>
                <a:lnTo>
                  <a:pt x="156" y="0"/>
                </a:lnTo>
                <a:close/>
              </a:path>
            </a:pathLst>
          </a:custGeom>
          <a:solidFill>
            <a:srgbClr val="015873">
              <a:alpha val="74902"/>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64" name="Freeform 172">
            <a:extLst>
              <a:ext uri="{FF2B5EF4-FFF2-40B4-BE49-F238E27FC236}">
                <a16:creationId xmlns:a16="http://schemas.microsoft.com/office/drawing/2014/main" id="{97E57BFA-F0A7-BE78-465F-178E7E3EB79F}"/>
              </a:ext>
            </a:extLst>
          </p:cNvPr>
          <p:cNvSpPr>
            <a:spLocks/>
          </p:cNvSpPr>
          <p:nvPr/>
        </p:nvSpPr>
        <p:spPr bwMode="auto">
          <a:xfrm>
            <a:off x="4779888" y="3963346"/>
            <a:ext cx="380983" cy="647106"/>
          </a:xfrm>
          <a:custGeom>
            <a:avLst/>
            <a:gdLst>
              <a:gd name="T0" fmla="*/ 230 w 297"/>
              <a:gd name="T1" fmla="*/ 438 h 532"/>
              <a:gd name="T2" fmla="*/ 230 w 297"/>
              <a:gd name="T3" fmla="*/ 438 h 532"/>
              <a:gd name="T4" fmla="*/ 255 w 297"/>
              <a:gd name="T5" fmla="*/ 435 h 532"/>
              <a:gd name="T6" fmla="*/ 258 w 297"/>
              <a:gd name="T7" fmla="*/ 435 h 532"/>
              <a:gd name="T8" fmla="*/ 258 w 297"/>
              <a:gd name="T9" fmla="*/ 435 h 532"/>
              <a:gd name="T10" fmla="*/ 294 w 297"/>
              <a:gd name="T11" fmla="*/ 432 h 532"/>
              <a:gd name="T12" fmla="*/ 294 w 297"/>
              <a:gd name="T13" fmla="*/ 425 h 532"/>
              <a:gd name="T14" fmla="*/ 286 w 297"/>
              <a:gd name="T15" fmla="*/ 392 h 532"/>
              <a:gd name="T16" fmla="*/ 283 w 297"/>
              <a:gd name="T17" fmla="*/ 343 h 532"/>
              <a:gd name="T18" fmla="*/ 286 w 297"/>
              <a:gd name="T19" fmla="*/ 310 h 532"/>
              <a:gd name="T20" fmla="*/ 289 w 297"/>
              <a:gd name="T21" fmla="*/ 304 h 532"/>
              <a:gd name="T22" fmla="*/ 297 w 297"/>
              <a:gd name="T23" fmla="*/ 277 h 532"/>
              <a:gd name="T24" fmla="*/ 291 w 297"/>
              <a:gd name="T25" fmla="*/ 261 h 532"/>
              <a:gd name="T26" fmla="*/ 275 w 297"/>
              <a:gd name="T27" fmla="*/ 225 h 532"/>
              <a:gd name="T28" fmla="*/ 258 w 297"/>
              <a:gd name="T29" fmla="*/ 179 h 532"/>
              <a:gd name="T30" fmla="*/ 224 w 297"/>
              <a:gd name="T31" fmla="*/ 0 h 532"/>
              <a:gd name="T32" fmla="*/ 109 w 297"/>
              <a:gd name="T33" fmla="*/ 3 h 532"/>
              <a:gd name="T34" fmla="*/ 3 w 297"/>
              <a:gd name="T35" fmla="*/ 119 h 532"/>
              <a:gd name="T36" fmla="*/ 3 w 297"/>
              <a:gd name="T37" fmla="*/ 146 h 532"/>
              <a:gd name="T38" fmla="*/ 3 w 297"/>
              <a:gd name="T39" fmla="*/ 231 h 532"/>
              <a:gd name="T40" fmla="*/ 0 w 297"/>
              <a:gd name="T41" fmla="*/ 343 h 532"/>
              <a:gd name="T42" fmla="*/ 6 w 297"/>
              <a:gd name="T43" fmla="*/ 492 h 532"/>
              <a:gd name="T44" fmla="*/ 9 w 297"/>
              <a:gd name="T45" fmla="*/ 523 h 532"/>
              <a:gd name="T46" fmla="*/ 28 w 297"/>
              <a:gd name="T47" fmla="*/ 520 h 532"/>
              <a:gd name="T48" fmla="*/ 31 w 297"/>
              <a:gd name="T49" fmla="*/ 517 h 532"/>
              <a:gd name="T50" fmla="*/ 45 w 297"/>
              <a:gd name="T51" fmla="*/ 501 h 532"/>
              <a:gd name="T52" fmla="*/ 45 w 297"/>
              <a:gd name="T53" fmla="*/ 501 h 532"/>
              <a:gd name="T54" fmla="*/ 51 w 297"/>
              <a:gd name="T55" fmla="*/ 501 h 532"/>
              <a:gd name="T56" fmla="*/ 62 w 297"/>
              <a:gd name="T57" fmla="*/ 517 h 532"/>
              <a:gd name="T58" fmla="*/ 70 w 297"/>
              <a:gd name="T59" fmla="*/ 532 h 532"/>
              <a:gd name="T60" fmla="*/ 81 w 297"/>
              <a:gd name="T61" fmla="*/ 529 h 532"/>
              <a:gd name="T62" fmla="*/ 79 w 297"/>
              <a:gd name="T63" fmla="*/ 526 h 532"/>
              <a:gd name="T64" fmla="*/ 81 w 297"/>
              <a:gd name="T65" fmla="*/ 517 h 532"/>
              <a:gd name="T66" fmla="*/ 81 w 297"/>
              <a:gd name="T67" fmla="*/ 511 h 532"/>
              <a:gd name="T68" fmla="*/ 81 w 297"/>
              <a:gd name="T69" fmla="*/ 504 h 532"/>
              <a:gd name="T70" fmla="*/ 81 w 297"/>
              <a:gd name="T71" fmla="*/ 501 h 532"/>
              <a:gd name="T72" fmla="*/ 81 w 297"/>
              <a:gd name="T73" fmla="*/ 489 h 532"/>
              <a:gd name="T74" fmla="*/ 84 w 297"/>
              <a:gd name="T75" fmla="*/ 483 h 532"/>
              <a:gd name="T76" fmla="*/ 84 w 297"/>
              <a:gd name="T77" fmla="*/ 483 h 532"/>
              <a:gd name="T78" fmla="*/ 84 w 297"/>
              <a:gd name="T79" fmla="*/ 471 h 532"/>
              <a:gd name="T80" fmla="*/ 84 w 297"/>
              <a:gd name="T81" fmla="*/ 462 h 532"/>
              <a:gd name="T82" fmla="*/ 93 w 297"/>
              <a:gd name="T83" fmla="*/ 447 h 532"/>
              <a:gd name="T84" fmla="*/ 109 w 297"/>
              <a:gd name="T85" fmla="*/ 441 h 532"/>
              <a:gd name="T86" fmla="*/ 171 w 297"/>
              <a:gd name="T87" fmla="*/ 441 h 532"/>
              <a:gd name="T88" fmla="*/ 177 w 297"/>
              <a:gd name="T89" fmla="*/ 441 h 532"/>
              <a:gd name="T90" fmla="*/ 179 w 297"/>
              <a:gd name="T91" fmla="*/ 441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532">
                <a:moveTo>
                  <a:pt x="179" y="441"/>
                </a:moveTo>
                <a:lnTo>
                  <a:pt x="230" y="438"/>
                </a:lnTo>
                <a:lnTo>
                  <a:pt x="230" y="438"/>
                </a:lnTo>
                <a:lnTo>
                  <a:pt x="230" y="438"/>
                </a:lnTo>
                <a:lnTo>
                  <a:pt x="255" y="435"/>
                </a:lnTo>
                <a:lnTo>
                  <a:pt x="255" y="435"/>
                </a:lnTo>
                <a:lnTo>
                  <a:pt x="258" y="435"/>
                </a:lnTo>
                <a:lnTo>
                  <a:pt x="258" y="435"/>
                </a:lnTo>
                <a:lnTo>
                  <a:pt x="258" y="435"/>
                </a:lnTo>
                <a:lnTo>
                  <a:pt x="258" y="435"/>
                </a:lnTo>
                <a:lnTo>
                  <a:pt x="294" y="432"/>
                </a:lnTo>
                <a:lnTo>
                  <a:pt x="294" y="432"/>
                </a:lnTo>
                <a:lnTo>
                  <a:pt x="294" y="425"/>
                </a:lnTo>
                <a:lnTo>
                  <a:pt x="294" y="425"/>
                </a:lnTo>
                <a:lnTo>
                  <a:pt x="289" y="413"/>
                </a:lnTo>
                <a:lnTo>
                  <a:pt x="286" y="392"/>
                </a:lnTo>
                <a:lnTo>
                  <a:pt x="283" y="343"/>
                </a:lnTo>
                <a:lnTo>
                  <a:pt x="283" y="343"/>
                </a:lnTo>
                <a:lnTo>
                  <a:pt x="286" y="319"/>
                </a:lnTo>
                <a:lnTo>
                  <a:pt x="286" y="310"/>
                </a:lnTo>
                <a:lnTo>
                  <a:pt x="289" y="304"/>
                </a:lnTo>
                <a:lnTo>
                  <a:pt x="289" y="304"/>
                </a:lnTo>
                <a:lnTo>
                  <a:pt x="294" y="292"/>
                </a:lnTo>
                <a:lnTo>
                  <a:pt x="297" y="277"/>
                </a:lnTo>
                <a:lnTo>
                  <a:pt x="297" y="277"/>
                </a:lnTo>
                <a:lnTo>
                  <a:pt x="291" y="261"/>
                </a:lnTo>
                <a:lnTo>
                  <a:pt x="275" y="225"/>
                </a:lnTo>
                <a:lnTo>
                  <a:pt x="275" y="225"/>
                </a:lnTo>
                <a:lnTo>
                  <a:pt x="266" y="207"/>
                </a:lnTo>
                <a:lnTo>
                  <a:pt x="258" y="179"/>
                </a:lnTo>
                <a:lnTo>
                  <a:pt x="244" y="113"/>
                </a:lnTo>
                <a:lnTo>
                  <a:pt x="224" y="0"/>
                </a:lnTo>
                <a:lnTo>
                  <a:pt x="224" y="0"/>
                </a:lnTo>
                <a:lnTo>
                  <a:pt x="109" y="3"/>
                </a:lnTo>
                <a:lnTo>
                  <a:pt x="3" y="6"/>
                </a:lnTo>
                <a:lnTo>
                  <a:pt x="3" y="119"/>
                </a:lnTo>
                <a:lnTo>
                  <a:pt x="3" y="119"/>
                </a:lnTo>
                <a:lnTo>
                  <a:pt x="3" y="146"/>
                </a:lnTo>
                <a:lnTo>
                  <a:pt x="3" y="146"/>
                </a:lnTo>
                <a:lnTo>
                  <a:pt x="3" y="231"/>
                </a:lnTo>
                <a:lnTo>
                  <a:pt x="0" y="343"/>
                </a:lnTo>
                <a:lnTo>
                  <a:pt x="0" y="343"/>
                </a:lnTo>
                <a:lnTo>
                  <a:pt x="3" y="450"/>
                </a:lnTo>
                <a:lnTo>
                  <a:pt x="6" y="492"/>
                </a:lnTo>
                <a:lnTo>
                  <a:pt x="9" y="523"/>
                </a:lnTo>
                <a:lnTo>
                  <a:pt x="9" y="523"/>
                </a:lnTo>
                <a:lnTo>
                  <a:pt x="23" y="520"/>
                </a:lnTo>
                <a:lnTo>
                  <a:pt x="28" y="520"/>
                </a:lnTo>
                <a:lnTo>
                  <a:pt x="31" y="517"/>
                </a:lnTo>
                <a:lnTo>
                  <a:pt x="31" y="517"/>
                </a:lnTo>
                <a:lnTo>
                  <a:pt x="37" y="504"/>
                </a:lnTo>
                <a:lnTo>
                  <a:pt x="45" y="501"/>
                </a:lnTo>
                <a:lnTo>
                  <a:pt x="45" y="501"/>
                </a:lnTo>
                <a:lnTo>
                  <a:pt x="45" y="501"/>
                </a:lnTo>
                <a:lnTo>
                  <a:pt x="45" y="501"/>
                </a:lnTo>
                <a:lnTo>
                  <a:pt x="51" y="501"/>
                </a:lnTo>
                <a:lnTo>
                  <a:pt x="56" y="504"/>
                </a:lnTo>
                <a:lnTo>
                  <a:pt x="62" y="517"/>
                </a:lnTo>
                <a:lnTo>
                  <a:pt x="62" y="517"/>
                </a:lnTo>
                <a:lnTo>
                  <a:pt x="70" y="532"/>
                </a:lnTo>
                <a:lnTo>
                  <a:pt x="70" y="532"/>
                </a:lnTo>
                <a:lnTo>
                  <a:pt x="81" y="529"/>
                </a:lnTo>
                <a:lnTo>
                  <a:pt x="81" y="529"/>
                </a:lnTo>
                <a:lnTo>
                  <a:pt x="79" y="526"/>
                </a:lnTo>
                <a:lnTo>
                  <a:pt x="79" y="526"/>
                </a:lnTo>
                <a:lnTo>
                  <a:pt x="81" y="517"/>
                </a:lnTo>
                <a:lnTo>
                  <a:pt x="81" y="517"/>
                </a:lnTo>
                <a:lnTo>
                  <a:pt x="81" y="511"/>
                </a:lnTo>
                <a:lnTo>
                  <a:pt x="81" y="511"/>
                </a:lnTo>
                <a:lnTo>
                  <a:pt x="81" y="504"/>
                </a:lnTo>
                <a:lnTo>
                  <a:pt x="81" y="504"/>
                </a:lnTo>
                <a:lnTo>
                  <a:pt x="81" y="501"/>
                </a:lnTo>
                <a:lnTo>
                  <a:pt x="81" y="501"/>
                </a:lnTo>
                <a:lnTo>
                  <a:pt x="81" y="489"/>
                </a:lnTo>
                <a:lnTo>
                  <a:pt x="84" y="483"/>
                </a:lnTo>
                <a:lnTo>
                  <a:pt x="84" y="483"/>
                </a:lnTo>
                <a:lnTo>
                  <a:pt x="84" y="483"/>
                </a:lnTo>
                <a:lnTo>
                  <a:pt x="84" y="483"/>
                </a:lnTo>
                <a:lnTo>
                  <a:pt x="84" y="471"/>
                </a:lnTo>
                <a:lnTo>
                  <a:pt x="84" y="471"/>
                </a:lnTo>
                <a:lnTo>
                  <a:pt x="84" y="462"/>
                </a:lnTo>
                <a:lnTo>
                  <a:pt x="84" y="462"/>
                </a:lnTo>
                <a:lnTo>
                  <a:pt x="87" y="453"/>
                </a:lnTo>
                <a:lnTo>
                  <a:pt x="93" y="447"/>
                </a:lnTo>
                <a:lnTo>
                  <a:pt x="109" y="441"/>
                </a:lnTo>
                <a:lnTo>
                  <a:pt x="109" y="441"/>
                </a:lnTo>
                <a:lnTo>
                  <a:pt x="109" y="441"/>
                </a:lnTo>
                <a:lnTo>
                  <a:pt x="171" y="441"/>
                </a:lnTo>
                <a:lnTo>
                  <a:pt x="171" y="441"/>
                </a:lnTo>
                <a:lnTo>
                  <a:pt x="177" y="441"/>
                </a:lnTo>
                <a:lnTo>
                  <a:pt x="177" y="441"/>
                </a:lnTo>
                <a:lnTo>
                  <a:pt x="179" y="441"/>
                </a:lnTo>
                <a:close/>
              </a:path>
            </a:pathLst>
          </a:custGeom>
          <a:solidFill>
            <a:srgbClr val="015873">
              <a:alpha val="74902"/>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65" name="Freeform 173">
            <a:extLst>
              <a:ext uri="{FF2B5EF4-FFF2-40B4-BE49-F238E27FC236}">
                <a16:creationId xmlns:a16="http://schemas.microsoft.com/office/drawing/2014/main" id="{0B43C930-AE04-7BA9-6969-2B68295C7DEE}"/>
              </a:ext>
            </a:extLst>
          </p:cNvPr>
          <p:cNvSpPr>
            <a:spLocks/>
          </p:cNvSpPr>
          <p:nvPr/>
        </p:nvSpPr>
        <p:spPr bwMode="auto">
          <a:xfrm>
            <a:off x="4575928" y="3689664"/>
            <a:ext cx="878697" cy="270033"/>
          </a:xfrm>
          <a:custGeom>
            <a:avLst/>
            <a:gdLst>
              <a:gd name="T0" fmla="*/ 154 w 685"/>
              <a:gd name="T1" fmla="*/ 73 h 222"/>
              <a:gd name="T2" fmla="*/ 114 w 685"/>
              <a:gd name="T3" fmla="*/ 73 h 222"/>
              <a:gd name="T4" fmla="*/ 109 w 685"/>
              <a:gd name="T5" fmla="*/ 73 h 222"/>
              <a:gd name="T6" fmla="*/ 103 w 685"/>
              <a:gd name="T7" fmla="*/ 73 h 222"/>
              <a:gd name="T8" fmla="*/ 100 w 685"/>
              <a:gd name="T9" fmla="*/ 76 h 222"/>
              <a:gd name="T10" fmla="*/ 95 w 685"/>
              <a:gd name="T11" fmla="*/ 76 h 222"/>
              <a:gd name="T12" fmla="*/ 89 w 685"/>
              <a:gd name="T13" fmla="*/ 76 h 222"/>
              <a:gd name="T14" fmla="*/ 86 w 685"/>
              <a:gd name="T15" fmla="*/ 76 h 222"/>
              <a:gd name="T16" fmla="*/ 81 w 685"/>
              <a:gd name="T17" fmla="*/ 76 h 222"/>
              <a:gd name="T18" fmla="*/ 78 w 685"/>
              <a:gd name="T19" fmla="*/ 76 h 222"/>
              <a:gd name="T20" fmla="*/ 75 w 685"/>
              <a:gd name="T21" fmla="*/ 76 h 222"/>
              <a:gd name="T22" fmla="*/ 70 w 685"/>
              <a:gd name="T23" fmla="*/ 79 h 222"/>
              <a:gd name="T24" fmla="*/ 67 w 685"/>
              <a:gd name="T25" fmla="*/ 79 h 222"/>
              <a:gd name="T26" fmla="*/ 64 w 685"/>
              <a:gd name="T27" fmla="*/ 79 h 222"/>
              <a:gd name="T28" fmla="*/ 61 w 685"/>
              <a:gd name="T29" fmla="*/ 79 h 222"/>
              <a:gd name="T30" fmla="*/ 58 w 685"/>
              <a:gd name="T31" fmla="*/ 79 h 222"/>
              <a:gd name="T32" fmla="*/ 56 w 685"/>
              <a:gd name="T33" fmla="*/ 79 h 222"/>
              <a:gd name="T34" fmla="*/ 56 w 685"/>
              <a:gd name="T35" fmla="*/ 82 h 222"/>
              <a:gd name="T36" fmla="*/ 42 w 685"/>
              <a:gd name="T37" fmla="*/ 98 h 222"/>
              <a:gd name="T38" fmla="*/ 50 w 685"/>
              <a:gd name="T39" fmla="*/ 104 h 222"/>
              <a:gd name="T40" fmla="*/ 53 w 685"/>
              <a:gd name="T41" fmla="*/ 110 h 222"/>
              <a:gd name="T42" fmla="*/ 47 w 685"/>
              <a:gd name="T43" fmla="*/ 119 h 222"/>
              <a:gd name="T44" fmla="*/ 36 w 685"/>
              <a:gd name="T45" fmla="*/ 158 h 222"/>
              <a:gd name="T46" fmla="*/ 19 w 685"/>
              <a:gd name="T47" fmla="*/ 201 h 222"/>
              <a:gd name="T48" fmla="*/ 3 w 685"/>
              <a:gd name="T49" fmla="*/ 219 h 222"/>
              <a:gd name="T50" fmla="*/ 0 w 685"/>
              <a:gd name="T51" fmla="*/ 222 h 222"/>
              <a:gd name="T52" fmla="*/ 25 w 685"/>
              <a:gd name="T53" fmla="*/ 222 h 222"/>
              <a:gd name="T54" fmla="*/ 25 w 685"/>
              <a:gd name="T55" fmla="*/ 222 h 222"/>
              <a:gd name="T56" fmla="*/ 25 w 685"/>
              <a:gd name="T57" fmla="*/ 222 h 222"/>
              <a:gd name="T58" fmla="*/ 89 w 685"/>
              <a:gd name="T59" fmla="*/ 222 h 222"/>
              <a:gd name="T60" fmla="*/ 100 w 685"/>
              <a:gd name="T61" fmla="*/ 222 h 222"/>
              <a:gd name="T62" fmla="*/ 156 w 685"/>
              <a:gd name="T63" fmla="*/ 222 h 222"/>
              <a:gd name="T64" fmla="*/ 459 w 685"/>
              <a:gd name="T65" fmla="*/ 207 h 222"/>
              <a:gd name="T66" fmla="*/ 476 w 685"/>
              <a:gd name="T67" fmla="*/ 180 h 222"/>
              <a:gd name="T68" fmla="*/ 503 w 685"/>
              <a:gd name="T69" fmla="*/ 164 h 222"/>
              <a:gd name="T70" fmla="*/ 531 w 685"/>
              <a:gd name="T71" fmla="*/ 146 h 222"/>
              <a:gd name="T72" fmla="*/ 545 w 685"/>
              <a:gd name="T73" fmla="*/ 140 h 222"/>
              <a:gd name="T74" fmla="*/ 568 w 685"/>
              <a:gd name="T75" fmla="*/ 122 h 222"/>
              <a:gd name="T76" fmla="*/ 596 w 685"/>
              <a:gd name="T77" fmla="*/ 101 h 222"/>
              <a:gd name="T78" fmla="*/ 638 w 685"/>
              <a:gd name="T79" fmla="*/ 70 h 222"/>
              <a:gd name="T80" fmla="*/ 666 w 685"/>
              <a:gd name="T81" fmla="*/ 37 h 222"/>
              <a:gd name="T82" fmla="*/ 685 w 685"/>
              <a:gd name="T83" fmla="*/ 3 h 222"/>
              <a:gd name="T84" fmla="*/ 685 w 685"/>
              <a:gd name="T85" fmla="*/ 0 h 222"/>
              <a:gd name="T86" fmla="*/ 666 w 685"/>
              <a:gd name="T87" fmla="*/ 3 h 222"/>
              <a:gd name="T88" fmla="*/ 643 w 685"/>
              <a:gd name="T89" fmla="*/ 3 h 222"/>
              <a:gd name="T90" fmla="*/ 624 w 685"/>
              <a:gd name="T91" fmla="*/ 6 h 222"/>
              <a:gd name="T92" fmla="*/ 601 w 685"/>
              <a:gd name="T93" fmla="*/ 9 h 222"/>
              <a:gd name="T94" fmla="*/ 582 w 685"/>
              <a:gd name="T95" fmla="*/ 12 h 222"/>
              <a:gd name="T96" fmla="*/ 562 w 685"/>
              <a:gd name="T97" fmla="*/ 12 h 222"/>
              <a:gd name="T98" fmla="*/ 543 w 685"/>
              <a:gd name="T99" fmla="*/ 16 h 222"/>
              <a:gd name="T100" fmla="*/ 159 w 685"/>
              <a:gd name="T101" fmla="*/ 5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5" h="222">
                <a:moveTo>
                  <a:pt x="159" y="67"/>
                </a:moveTo>
                <a:lnTo>
                  <a:pt x="159" y="67"/>
                </a:lnTo>
                <a:lnTo>
                  <a:pt x="159" y="73"/>
                </a:lnTo>
                <a:lnTo>
                  <a:pt x="154" y="73"/>
                </a:lnTo>
                <a:lnTo>
                  <a:pt x="117" y="73"/>
                </a:lnTo>
                <a:lnTo>
                  <a:pt x="117" y="73"/>
                </a:lnTo>
                <a:lnTo>
                  <a:pt x="114" y="73"/>
                </a:lnTo>
                <a:lnTo>
                  <a:pt x="114" y="73"/>
                </a:lnTo>
                <a:lnTo>
                  <a:pt x="112" y="73"/>
                </a:lnTo>
                <a:lnTo>
                  <a:pt x="112" y="73"/>
                </a:lnTo>
                <a:lnTo>
                  <a:pt x="109" y="73"/>
                </a:lnTo>
                <a:lnTo>
                  <a:pt x="109" y="73"/>
                </a:lnTo>
                <a:lnTo>
                  <a:pt x="109" y="73"/>
                </a:lnTo>
                <a:lnTo>
                  <a:pt x="109" y="73"/>
                </a:lnTo>
                <a:lnTo>
                  <a:pt x="103" y="73"/>
                </a:lnTo>
                <a:lnTo>
                  <a:pt x="103" y="73"/>
                </a:lnTo>
                <a:lnTo>
                  <a:pt x="103" y="73"/>
                </a:lnTo>
                <a:lnTo>
                  <a:pt x="103" y="73"/>
                </a:lnTo>
                <a:lnTo>
                  <a:pt x="100" y="76"/>
                </a:lnTo>
                <a:lnTo>
                  <a:pt x="100" y="76"/>
                </a:lnTo>
                <a:lnTo>
                  <a:pt x="98" y="76"/>
                </a:lnTo>
                <a:lnTo>
                  <a:pt x="98" y="76"/>
                </a:lnTo>
                <a:lnTo>
                  <a:pt x="95" y="76"/>
                </a:lnTo>
                <a:lnTo>
                  <a:pt x="95" y="76"/>
                </a:lnTo>
                <a:lnTo>
                  <a:pt x="95" y="76"/>
                </a:lnTo>
                <a:lnTo>
                  <a:pt x="95" y="76"/>
                </a:lnTo>
                <a:lnTo>
                  <a:pt x="89" y="76"/>
                </a:lnTo>
                <a:lnTo>
                  <a:pt x="89" y="76"/>
                </a:lnTo>
                <a:lnTo>
                  <a:pt x="89" y="76"/>
                </a:lnTo>
                <a:lnTo>
                  <a:pt x="89" y="76"/>
                </a:lnTo>
                <a:lnTo>
                  <a:pt x="86" y="76"/>
                </a:lnTo>
                <a:lnTo>
                  <a:pt x="86" y="76"/>
                </a:lnTo>
                <a:lnTo>
                  <a:pt x="84" y="76"/>
                </a:lnTo>
                <a:lnTo>
                  <a:pt x="84" y="76"/>
                </a:lnTo>
                <a:lnTo>
                  <a:pt x="81" y="76"/>
                </a:lnTo>
                <a:lnTo>
                  <a:pt x="81" y="76"/>
                </a:lnTo>
                <a:lnTo>
                  <a:pt x="81" y="76"/>
                </a:lnTo>
                <a:lnTo>
                  <a:pt x="81" y="76"/>
                </a:lnTo>
                <a:lnTo>
                  <a:pt x="78" y="76"/>
                </a:lnTo>
                <a:lnTo>
                  <a:pt x="78" y="76"/>
                </a:lnTo>
                <a:lnTo>
                  <a:pt x="78" y="76"/>
                </a:lnTo>
                <a:lnTo>
                  <a:pt x="78" y="76"/>
                </a:lnTo>
                <a:lnTo>
                  <a:pt x="75" y="76"/>
                </a:lnTo>
                <a:lnTo>
                  <a:pt x="75" y="76"/>
                </a:lnTo>
                <a:lnTo>
                  <a:pt x="72" y="79"/>
                </a:lnTo>
                <a:lnTo>
                  <a:pt x="72" y="79"/>
                </a:lnTo>
                <a:lnTo>
                  <a:pt x="70" y="79"/>
                </a:lnTo>
                <a:lnTo>
                  <a:pt x="70" y="79"/>
                </a:lnTo>
                <a:lnTo>
                  <a:pt x="70" y="79"/>
                </a:lnTo>
                <a:lnTo>
                  <a:pt x="70" y="79"/>
                </a:lnTo>
                <a:lnTo>
                  <a:pt x="67" y="79"/>
                </a:lnTo>
                <a:lnTo>
                  <a:pt x="67" y="79"/>
                </a:lnTo>
                <a:lnTo>
                  <a:pt x="67" y="79"/>
                </a:lnTo>
                <a:lnTo>
                  <a:pt x="67" y="79"/>
                </a:lnTo>
                <a:lnTo>
                  <a:pt x="64" y="79"/>
                </a:lnTo>
                <a:lnTo>
                  <a:pt x="64" y="79"/>
                </a:lnTo>
                <a:lnTo>
                  <a:pt x="64" y="79"/>
                </a:lnTo>
                <a:lnTo>
                  <a:pt x="64" y="79"/>
                </a:lnTo>
                <a:lnTo>
                  <a:pt x="61" y="79"/>
                </a:lnTo>
                <a:lnTo>
                  <a:pt x="61" y="79"/>
                </a:lnTo>
                <a:lnTo>
                  <a:pt x="61" y="79"/>
                </a:lnTo>
                <a:lnTo>
                  <a:pt x="61" y="79"/>
                </a:lnTo>
                <a:lnTo>
                  <a:pt x="58" y="79"/>
                </a:lnTo>
                <a:lnTo>
                  <a:pt x="58" y="79"/>
                </a:lnTo>
                <a:lnTo>
                  <a:pt x="58" y="79"/>
                </a:lnTo>
                <a:lnTo>
                  <a:pt x="58" y="79"/>
                </a:lnTo>
                <a:lnTo>
                  <a:pt x="56" y="79"/>
                </a:lnTo>
                <a:lnTo>
                  <a:pt x="56" y="79"/>
                </a:lnTo>
                <a:lnTo>
                  <a:pt x="56" y="79"/>
                </a:lnTo>
                <a:lnTo>
                  <a:pt x="56" y="79"/>
                </a:lnTo>
                <a:lnTo>
                  <a:pt x="56" y="82"/>
                </a:lnTo>
                <a:lnTo>
                  <a:pt x="56" y="82"/>
                </a:lnTo>
                <a:lnTo>
                  <a:pt x="56" y="82"/>
                </a:lnTo>
                <a:lnTo>
                  <a:pt x="56" y="82"/>
                </a:lnTo>
                <a:lnTo>
                  <a:pt x="53" y="85"/>
                </a:lnTo>
                <a:lnTo>
                  <a:pt x="42" y="98"/>
                </a:lnTo>
                <a:lnTo>
                  <a:pt x="42" y="98"/>
                </a:lnTo>
                <a:lnTo>
                  <a:pt x="45" y="101"/>
                </a:lnTo>
                <a:lnTo>
                  <a:pt x="45" y="101"/>
                </a:lnTo>
                <a:lnTo>
                  <a:pt x="50" y="104"/>
                </a:lnTo>
                <a:lnTo>
                  <a:pt x="50" y="107"/>
                </a:lnTo>
                <a:lnTo>
                  <a:pt x="50" y="107"/>
                </a:lnTo>
                <a:lnTo>
                  <a:pt x="53" y="110"/>
                </a:lnTo>
                <a:lnTo>
                  <a:pt x="53" y="110"/>
                </a:lnTo>
                <a:lnTo>
                  <a:pt x="50" y="116"/>
                </a:lnTo>
                <a:lnTo>
                  <a:pt x="50" y="116"/>
                </a:lnTo>
                <a:lnTo>
                  <a:pt x="47" y="119"/>
                </a:lnTo>
                <a:lnTo>
                  <a:pt x="47" y="119"/>
                </a:lnTo>
                <a:lnTo>
                  <a:pt x="42" y="128"/>
                </a:lnTo>
                <a:lnTo>
                  <a:pt x="39" y="137"/>
                </a:lnTo>
                <a:lnTo>
                  <a:pt x="36" y="158"/>
                </a:lnTo>
                <a:lnTo>
                  <a:pt x="36" y="158"/>
                </a:lnTo>
                <a:lnTo>
                  <a:pt x="36" y="170"/>
                </a:lnTo>
                <a:lnTo>
                  <a:pt x="31" y="183"/>
                </a:lnTo>
                <a:lnTo>
                  <a:pt x="19" y="201"/>
                </a:lnTo>
                <a:lnTo>
                  <a:pt x="19" y="201"/>
                </a:lnTo>
                <a:lnTo>
                  <a:pt x="11" y="207"/>
                </a:lnTo>
                <a:lnTo>
                  <a:pt x="11" y="207"/>
                </a:lnTo>
                <a:lnTo>
                  <a:pt x="3" y="213"/>
                </a:lnTo>
                <a:lnTo>
                  <a:pt x="3" y="219"/>
                </a:lnTo>
                <a:lnTo>
                  <a:pt x="3" y="219"/>
                </a:lnTo>
                <a:lnTo>
                  <a:pt x="0" y="222"/>
                </a:lnTo>
                <a:lnTo>
                  <a:pt x="0" y="222"/>
                </a:lnTo>
                <a:lnTo>
                  <a:pt x="0" y="222"/>
                </a:lnTo>
                <a:lnTo>
                  <a:pt x="0" y="222"/>
                </a:lnTo>
                <a:lnTo>
                  <a:pt x="0" y="222"/>
                </a:lnTo>
                <a:lnTo>
                  <a:pt x="3" y="222"/>
                </a:lnTo>
                <a:lnTo>
                  <a:pt x="25" y="222"/>
                </a:lnTo>
                <a:lnTo>
                  <a:pt x="25" y="222"/>
                </a:lnTo>
                <a:lnTo>
                  <a:pt x="25" y="222"/>
                </a:lnTo>
                <a:lnTo>
                  <a:pt x="25" y="222"/>
                </a:lnTo>
                <a:lnTo>
                  <a:pt x="25" y="222"/>
                </a:lnTo>
                <a:lnTo>
                  <a:pt x="25" y="222"/>
                </a:lnTo>
                <a:lnTo>
                  <a:pt x="25" y="222"/>
                </a:lnTo>
                <a:lnTo>
                  <a:pt x="25" y="222"/>
                </a:lnTo>
                <a:lnTo>
                  <a:pt x="25" y="222"/>
                </a:lnTo>
                <a:lnTo>
                  <a:pt x="25" y="222"/>
                </a:lnTo>
                <a:lnTo>
                  <a:pt x="89" y="222"/>
                </a:lnTo>
                <a:lnTo>
                  <a:pt x="89" y="222"/>
                </a:lnTo>
                <a:lnTo>
                  <a:pt x="89" y="222"/>
                </a:lnTo>
                <a:lnTo>
                  <a:pt x="89" y="222"/>
                </a:lnTo>
                <a:lnTo>
                  <a:pt x="95" y="222"/>
                </a:lnTo>
                <a:lnTo>
                  <a:pt x="95" y="222"/>
                </a:lnTo>
                <a:lnTo>
                  <a:pt x="100" y="222"/>
                </a:lnTo>
                <a:lnTo>
                  <a:pt x="100" y="222"/>
                </a:lnTo>
                <a:lnTo>
                  <a:pt x="100" y="222"/>
                </a:lnTo>
                <a:lnTo>
                  <a:pt x="100" y="222"/>
                </a:lnTo>
                <a:lnTo>
                  <a:pt x="156" y="222"/>
                </a:lnTo>
                <a:lnTo>
                  <a:pt x="156" y="222"/>
                </a:lnTo>
                <a:lnTo>
                  <a:pt x="308" y="216"/>
                </a:lnTo>
                <a:lnTo>
                  <a:pt x="308" y="216"/>
                </a:lnTo>
                <a:lnTo>
                  <a:pt x="459" y="207"/>
                </a:lnTo>
                <a:lnTo>
                  <a:pt x="473" y="183"/>
                </a:lnTo>
                <a:lnTo>
                  <a:pt x="473" y="183"/>
                </a:lnTo>
                <a:lnTo>
                  <a:pt x="476" y="180"/>
                </a:lnTo>
                <a:lnTo>
                  <a:pt x="476" y="180"/>
                </a:lnTo>
                <a:lnTo>
                  <a:pt x="490" y="173"/>
                </a:lnTo>
                <a:lnTo>
                  <a:pt x="490" y="173"/>
                </a:lnTo>
                <a:lnTo>
                  <a:pt x="503" y="164"/>
                </a:lnTo>
                <a:lnTo>
                  <a:pt x="503" y="164"/>
                </a:lnTo>
                <a:lnTo>
                  <a:pt x="515" y="158"/>
                </a:lnTo>
                <a:lnTo>
                  <a:pt x="523" y="152"/>
                </a:lnTo>
                <a:lnTo>
                  <a:pt x="523" y="152"/>
                </a:lnTo>
                <a:lnTo>
                  <a:pt x="531" y="146"/>
                </a:lnTo>
                <a:lnTo>
                  <a:pt x="540" y="143"/>
                </a:lnTo>
                <a:lnTo>
                  <a:pt x="540" y="143"/>
                </a:lnTo>
                <a:lnTo>
                  <a:pt x="545" y="140"/>
                </a:lnTo>
                <a:lnTo>
                  <a:pt x="545" y="140"/>
                </a:lnTo>
                <a:lnTo>
                  <a:pt x="554" y="134"/>
                </a:lnTo>
                <a:lnTo>
                  <a:pt x="554" y="134"/>
                </a:lnTo>
                <a:lnTo>
                  <a:pt x="568" y="122"/>
                </a:lnTo>
                <a:lnTo>
                  <a:pt x="568" y="122"/>
                </a:lnTo>
                <a:lnTo>
                  <a:pt x="582" y="113"/>
                </a:lnTo>
                <a:lnTo>
                  <a:pt x="582" y="113"/>
                </a:lnTo>
                <a:lnTo>
                  <a:pt x="596" y="101"/>
                </a:lnTo>
                <a:lnTo>
                  <a:pt x="596" y="101"/>
                </a:lnTo>
                <a:lnTo>
                  <a:pt x="613" y="85"/>
                </a:lnTo>
                <a:lnTo>
                  <a:pt x="629" y="76"/>
                </a:lnTo>
                <a:lnTo>
                  <a:pt x="629" y="76"/>
                </a:lnTo>
                <a:lnTo>
                  <a:pt x="638" y="70"/>
                </a:lnTo>
                <a:lnTo>
                  <a:pt x="643" y="64"/>
                </a:lnTo>
                <a:lnTo>
                  <a:pt x="643" y="64"/>
                </a:lnTo>
                <a:lnTo>
                  <a:pt x="649" y="55"/>
                </a:lnTo>
                <a:lnTo>
                  <a:pt x="666" y="37"/>
                </a:lnTo>
                <a:lnTo>
                  <a:pt x="666" y="37"/>
                </a:lnTo>
                <a:lnTo>
                  <a:pt x="677" y="22"/>
                </a:lnTo>
                <a:lnTo>
                  <a:pt x="685" y="3"/>
                </a:lnTo>
                <a:lnTo>
                  <a:pt x="685" y="3"/>
                </a:lnTo>
                <a:lnTo>
                  <a:pt x="685" y="0"/>
                </a:lnTo>
                <a:lnTo>
                  <a:pt x="685" y="0"/>
                </a:lnTo>
                <a:lnTo>
                  <a:pt x="685" y="0"/>
                </a:lnTo>
                <a:lnTo>
                  <a:pt x="685" y="0"/>
                </a:lnTo>
                <a:lnTo>
                  <a:pt x="666" y="3"/>
                </a:lnTo>
                <a:lnTo>
                  <a:pt x="666" y="3"/>
                </a:lnTo>
                <a:lnTo>
                  <a:pt x="666" y="3"/>
                </a:lnTo>
                <a:lnTo>
                  <a:pt x="666" y="3"/>
                </a:lnTo>
                <a:lnTo>
                  <a:pt x="646" y="3"/>
                </a:lnTo>
                <a:lnTo>
                  <a:pt x="646" y="3"/>
                </a:lnTo>
                <a:lnTo>
                  <a:pt x="643" y="3"/>
                </a:lnTo>
                <a:lnTo>
                  <a:pt x="643" y="3"/>
                </a:lnTo>
                <a:lnTo>
                  <a:pt x="627" y="6"/>
                </a:lnTo>
                <a:lnTo>
                  <a:pt x="627" y="6"/>
                </a:lnTo>
                <a:lnTo>
                  <a:pt x="624" y="6"/>
                </a:lnTo>
                <a:lnTo>
                  <a:pt x="624" y="6"/>
                </a:lnTo>
                <a:lnTo>
                  <a:pt x="604" y="9"/>
                </a:lnTo>
                <a:lnTo>
                  <a:pt x="604" y="9"/>
                </a:lnTo>
                <a:lnTo>
                  <a:pt x="601" y="9"/>
                </a:lnTo>
                <a:lnTo>
                  <a:pt x="601" y="9"/>
                </a:lnTo>
                <a:lnTo>
                  <a:pt x="585" y="12"/>
                </a:lnTo>
                <a:lnTo>
                  <a:pt x="585" y="12"/>
                </a:lnTo>
                <a:lnTo>
                  <a:pt x="582" y="12"/>
                </a:lnTo>
                <a:lnTo>
                  <a:pt x="582" y="12"/>
                </a:lnTo>
                <a:lnTo>
                  <a:pt x="565" y="12"/>
                </a:lnTo>
                <a:lnTo>
                  <a:pt x="565" y="12"/>
                </a:lnTo>
                <a:lnTo>
                  <a:pt x="562" y="12"/>
                </a:lnTo>
                <a:lnTo>
                  <a:pt x="562" y="12"/>
                </a:lnTo>
                <a:lnTo>
                  <a:pt x="543" y="16"/>
                </a:lnTo>
                <a:lnTo>
                  <a:pt x="543" y="16"/>
                </a:lnTo>
                <a:lnTo>
                  <a:pt x="543" y="16"/>
                </a:lnTo>
                <a:lnTo>
                  <a:pt x="543" y="16"/>
                </a:lnTo>
                <a:lnTo>
                  <a:pt x="523" y="19"/>
                </a:lnTo>
                <a:lnTo>
                  <a:pt x="523" y="19"/>
                </a:lnTo>
                <a:lnTo>
                  <a:pt x="285" y="43"/>
                </a:lnTo>
                <a:lnTo>
                  <a:pt x="159" y="55"/>
                </a:lnTo>
                <a:lnTo>
                  <a:pt x="159" y="67"/>
                </a:lnTo>
                <a:close/>
              </a:path>
            </a:pathLst>
          </a:custGeom>
          <a:solidFill>
            <a:srgbClr val="015873">
              <a:alpha val="74902"/>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66" name="Freeform 174">
            <a:extLst>
              <a:ext uri="{FF2B5EF4-FFF2-40B4-BE49-F238E27FC236}">
                <a16:creationId xmlns:a16="http://schemas.microsoft.com/office/drawing/2014/main" id="{109A2CD2-619B-475C-4389-BF9E1D9CEFA5}"/>
              </a:ext>
            </a:extLst>
          </p:cNvPr>
          <p:cNvSpPr>
            <a:spLocks/>
          </p:cNvSpPr>
          <p:nvPr/>
        </p:nvSpPr>
        <p:spPr bwMode="auto">
          <a:xfrm>
            <a:off x="5081338" y="3937802"/>
            <a:ext cx="528500" cy="576557"/>
          </a:xfrm>
          <a:custGeom>
            <a:avLst/>
            <a:gdLst>
              <a:gd name="T0" fmla="*/ 20 w 412"/>
              <a:gd name="T1" fmla="*/ 131 h 474"/>
              <a:gd name="T2" fmla="*/ 48 w 412"/>
              <a:gd name="T3" fmla="*/ 240 h 474"/>
              <a:gd name="T4" fmla="*/ 73 w 412"/>
              <a:gd name="T5" fmla="*/ 295 h 474"/>
              <a:gd name="T6" fmla="*/ 73 w 412"/>
              <a:gd name="T7" fmla="*/ 298 h 474"/>
              <a:gd name="T8" fmla="*/ 70 w 412"/>
              <a:gd name="T9" fmla="*/ 313 h 474"/>
              <a:gd name="T10" fmla="*/ 62 w 412"/>
              <a:gd name="T11" fmla="*/ 334 h 474"/>
              <a:gd name="T12" fmla="*/ 59 w 412"/>
              <a:gd name="T13" fmla="*/ 364 h 474"/>
              <a:gd name="T14" fmla="*/ 68 w 412"/>
              <a:gd name="T15" fmla="*/ 443 h 474"/>
              <a:gd name="T16" fmla="*/ 70 w 412"/>
              <a:gd name="T17" fmla="*/ 450 h 474"/>
              <a:gd name="T18" fmla="*/ 73 w 412"/>
              <a:gd name="T19" fmla="*/ 456 h 474"/>
              <a:gd name="T20" fmla="*/ 73 w 412"/>
              <a:gd name="T21" fmla="*/ 456 h 474"/>
              <a:gd name="T22" fmla="*/ 317 w 412"/>
              <a:gd name="T23" fmla="*/ 468 h 474"/>
              <a:gd name="T24" fmla="*/ 322 w 412"/>
              <a:gd name="T25" fmla="*/ 471 h 474"/>
              <a:gd name="T26" fmla="*/ 322 w 412"/>
              <a:gd name="T27" fmla="*/ 474 h 474"/>
              <a:gd name="T28" fmla="*/ 333 w 412"/>
              <a:gd name="T29" fmla="*/ 456 h 474"/>
              <a:gd name="T30" fmla="*/ 353 w 412"/>
              <a:gd name="T31" fmla="*/ 450 h 474"/>
              <a:gd name="T32" fmla="*/ 378 w 412"/>
              <a:gd name="T33" fmla="*/ 443 h 474"/>
              <a:gd name="T34" fmla="*/ 373 w 412"/>
              <a:gd name="T35" fmla="*/ 440 h 474"/>
              <a:gd name="T36" fmla="*/ 370 w 412"/>
              <a:gd name="T37" fmla="*/ 422 h 474"/>
              <a:gd name="T38" fmla="*/ 378 w 412"/>
              <a:gd name="T39" fmla="*/ 398 h 474"/>
              <a:gd name="T40" fmla="*/ 387 w 412"/>
              <a:gd name="T41" fmla="*/ 380 h 474"/>
              <a:gd name="T42" fmla="*/ 395 w 412"/>
              <a:gd name="T43" fmla="*/ 364 h 474"/>
              <a:gd name="T44" fmla="*/ 398 w 412"/>
              <a:gd name="T45" fmla="*/ 349 h 474"/>
              <a:gd name="T46" fmla="*/ 395 w 412"/>
              <a:gd name="T47" fmla="*/ 334 h 474"/>
              <a:gd name="T48" fmla="*/ 401 w 412"/>
              <a:gd name="T49" fmla="*/ 313 h 474"/>
              <a:gd name="T50" fmla="*/ 409 w 412"/>
              <a:gd name="T51" fmla="*/ 288 h 474"/>
              <a:gd name="T52" fmla="*/ 409 w 412"/>
              <a:gd name="T53" fmla="*/ 288 h 474"/>
              <a:gd name="T54" fmla="*/ 406 w 412"/>
              <a:gd name="T55" fmla="*/ 288 h 474"/>
              <a:gd name="T56" fmla="*/ 403 w 412"/>
              <a:gd name="T57" fmla="*/ 285 h 474"/>
              <a:gd name="T58" fmla="*/ 401 w 412"/>
              <a:gd name="T59" fmla="*/ 285 h 474"/>
              <a:gd name="T60" fmla="*/ 398 w 412"/>
              <a:gd name="T61" fmla="*/ 285 h 474"/>
              <a:gd name="T62" fmla="*/ 395 w 412"/>
              <a:gd name="T63" fmla="*/ 285 h 474"/>
              <a:gd name="T64" fmla="*/ 392 w 412"/>
              <a:gd name="T65" fmla="*/ 282 h 474"/>
              <a:gd name="T66" fmla="*/ 389 w 412"/>
              <a:gd name="T67" fmla="*/ 282 h 474"/>
              <a:gd name="T68" fmla="*/ 389 w 412"/>
              <a:gd name="T69" fmla="*/ 282 h 474"/>
              <a:gd name="T70" fmla="*/ 387 w 412"/>
              <a:gd name="T71" fmla="*/ 279 h 474"/>
              <a:gd name="T72" fmla="*/ 384 w 412"/>
              <a:gd name="T73" fmla="*/ 279 h 474"/>
              <a:gd name="T74" fmla="*/ 381 w 412"/>
              <a:gd name="T75" fmla="*/ 276 h 474"/>
              <a:gd name="T76" fmla="*/ 381 w 412"/>
              <a:gd name="T77" fmla="*/ 276 h 474"/>
              <a:gd name="T78" fmla="*/ 378 w 412"/>
              <a:gd name="T79" fmla="*/ 273 h 474"/>
              <a:gd name="T80" fmla="*/ 378 w 412"/>
              <a:gd name="T81" fmla="*/ 273 h 474"/>
              <a:gd name="T82" fmla="*/ 375 w 412"/>
              <a:gd name="T83" fmla="*/ 270 h 474"/>
              <a:gd name="T84" fmla="*/ 375 w 412"/>
              <a:gd name="T85" fmla="*/ 270 h 474"/>
              <a:gd name="T86" fmla="*/ 375 w 412"/>
              <a:gd name="T87" fmla="*/ 267 h 474"/>
              <a:gd name="T88" fmla="*/ 375 w 412"/>
              <a:gd name="T89" fmla="*/ 264 h 474"/>
              <a:gd name="T90" fmla="*/ 373 w 412"/>
              <a:gd name="T91" fmla="*/ 261 h 474"/>
              <a:gd name="T92" fmla="*/ 367 w 412"/>
              <a:gd name="T93" fmla="*/ 243 h 474"/>
              <a:gd name="T94" fmla="*/ 359 w 412"/>
              <a:gd name="T95" fmla="*/ 225 h 474"/>
              <a:gd name="T96" fmla="*/ 353 w 412"/>
              <a:gd name="T97" fmla="*/ 206 h 474"/>
              <a:gd name="T98" fmla="*/ 291 w 412"/>
              <a:gd name="T99" fmla="*/ 143 h 474"/>
              <a:gd name="T100" fmla="*/ 188 w 412"/>
              <a:gd name="T101" fmla="*/ 39 h 474"/>
              <a:gd name="T102" fmla="*/ 179 w 412"/>
              <a:gd name="T103" fmla="*/ 21 h 474"/>
              <a:gd name="T104" fmla="*/ 185 w 412"/>
              <a:gd name="T105" fmla="*/ 6 h 474"/>
              <a:gd name="T106" fmla="*/ 185 w 412"/>
              <a:gd name="T107" fmla="*/ 3 h 474"/>
              <a:gd name="T108" fmla="*/ 185 w 412"/>
              <a:gd name="T109" fmla="*/ 3 h 474"/>
              <a:gd name="T110" fmla="*/ 135 w 412"/>
              <a:gd name="T111" fmla="*/ 9 h 474"/>
              <a:gd name="T112" fmla="*/ 0 w 412"/>
              <a:gd name="T113" fmla="*/ 1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2" h="474">
                <a:moveTo>
                  <a:pt x="0" y="18"/>
                </a:moveTo>
                <a:lnTo>
                  <a:pt x="0" y="18"/>
                </a:lnTo>
                <a:lnTo>
                  <a:pt x="20" y="131"/>
                </a:lnTo>
                <a:lnTo>
                  <a:pt x="34" y="197"/>
                </a:lnTo>
                <a:lnTo>
                  <a:pt x="42" y="222"/>
                </a:lnTo>
                <a:lnTo>
                  <a:pt x="48" y="240"/>
                </a:lnTo>
                <a:lnTo>
                  <a:pt x="48" y="240"/>
                </a:lnTo>
                <a:lnTo>
                  <a:pt x="68" y="282"/>
                </a:lnTo>
                <a:lnTo>
                  <a:pt x="73" y="295"/>
                </a:lnTo>
                <a:lnTo>
                  <a:pt x="73" y="295"/>
                </a:lnTo>
                <a:lnTo>
                  <a:pt x="73" y="298"/>
                </a:lnTo>
                <a:lnTo>
                  <a:pt x="73" y="298"/>
                </a:lnTo>
                <a:lnTo>
                  <a:pt x="73" y="298"/>
                </a:lnTo>
                <a:lnTo>
                  <a:pt x="73" y="298"/>
                </a:lnTo>
                <a:lnTo>
                  <a:pt x="70" y="313"/>
                </a:lnTo>
                <a:lnTo>
                  <a:pt x="68" y="325"/>
                </a:lnTo>
                <a:lnTo>
                  <a:pt x="62" y="334"/>
                </a:lnTo>
                <a:lnTo>
                  <a:pt x="62" y="334"/>
                </a:lnTo>
                <a:lnTo>
                  <a:pt x="59" y="343"/>
                </a:lnTo>
                <a:lnTo>
                  <a:pt x="59" y="364"/>
                </a:lnTo>
                <a:lnTo>
                  <a:pt x="59" y="364"/>
                </a:lnTo>
                <a:lnTo>
                  <a:pt x="62" y="410"/>
                </a:lnTo>
                <a:lnTo>
                  <a:pt x="65" y="428"/>
                </a:lnTo>
                <a:lnTo>
                  <a:pt x="68" y="443"/>
                </a:lnTo>
                <a:lnTo>
                  <a:pt x="68" y="443"/>
                </a:lnTo>
                <a:lnTo>
                  <a:pt x="70" y="450"/>
                </a:lnTo>
                <a:lnTo>
                  <a:pt x="70" y="450"/>
                </a:lnTo>
                <a:lnTo>
                  <a:pt x="70" y="450"/>
                </a:lnTo>
                <a:lnTo>
                  <a:pt x="73" y="456"/>
                </a:lnTo>
                <a:lnTo>
                  <a:pt x="73" y="456"/>
                </a:lnTo>
                <a:lnTo>
                  <a:pt x="73" y="456"/>
                </a:lnTo>
                <a:lnTo>
                  <a:pt x="73" y="456"/>
                </a:lnTo>
                <a:lnTo>
                  <a:pt x="73" y="456"/>
                </a:lnTo>
                <a:lnTo>
                  <a:pt x="73" y="456"/>
                </a:lnTo>
                <a:lnTo>
                  <a:pt x="87" y="474"/>
                </a:lnTo>
                <a:lnTo>
                  <a:pt x="317" y="468"/>
                </a:lnTo>
                <a:lnTo>
                  <a:pt x="317" y="468"/>
                </a:lnTo>
                <a:lnTo>
                  <a:pt x="319" y="468"/>
                </a:lnTo>
                <a:lnTo>
                  <a:pt x="322" y="471"/>
                </a:lnTo>
                <a:lnTo>
                  <a:pt x="322" y="471"/>
                </a:lnTo>
                <a:lnTo>
                  <a:pt x="322" y="474"/>
                </a:lnTo>
                <a:lnTo>
                  <a:pt x="322" y="474"/>
                </a:lnTo>
                <a:lnTo>
                  <a:pt x="333" y="459"/>
                </a:lnTo>
                <a:lnTo>
                  <a:pt x="333" y="459"/>
                </a:lnTo>
                <a:lnTo>
                  <a:pt x="333" y="456"/>
                </a:lnTo>
                <a:lnTo>
                  <a:pt x="333" y="456"/>
                </a:lnTo>
                <a:lnTo>
                  <a:pt x="342" y="453"/>
                </a:lnTo>
                <a:lnTo>
                  <a:pt x="353" y="450"/>
                </a:lnTo>
                <a:lnTo>
                  <a:pt x="353" y="450"/>
                </a:lnTo>
                <a:lnTo>
                  <a:pt x="378" y="443"/>
                </a:lnTo>
                <a:lnTo>
                  <a:pt x="378" y="443"/>
                </a:lnTo>
                <a:lnTo>
                  <a:pt x="378" y="443"/>
                </a:lnTo>
                <a:lnTo>
                  <a:pt x="378" y="443"/>
                </a:lnTo>
                <a:lnTo>
                  <a:pt x="373" y="440"/>
                </a:lnTo>
                <a:lnTo>
                  <a:pt x="370" y="431"/>
                </a:lnTo>
                <a:lnTo>
                  <a:pt x="370" y="431"/>
                </a:lnTo>
                <a:lnTo>
                  <a:pt x="370" y="422"/>
                </a:lnTo>
                <a:lnTo>
                  <a:pt x="373" y="410"/>
                </a:lnTo>
                <a:lnTo>
                  <a:pt x="373" y="410"/>
                </a:lnTo>
                <a:lnTo>
                  <a:pt x="378" y="398"/>
                </a:lnTo>
                <a:lnTo>
                  <a:pt x="378" y="398"/>
                </a:lnTo>
                <a:lnTo>
                  <a:pt x="378" y="389"/>
                </a:lnTo>
                <a:lnTo>
                  <a:pt x="387" y="380"/>
                </a:lnTo>
                <a:lnTo>
                  <a:pt x="387" y="380"/>
                </a:lnTo>
                <a:lnTo>
                  <a:pt x="395" y="364"/>
                </a:lnTo>
                <a:lnTo>
                  <a:pt x="395" y="364"/>
                </a:lnTo>
                <a:lnTo>
                  <a:pt x="398" y="355"/>
                </a:lnTo>
                <a:lnTo>
                  <a:pt x="398" y="349"/>
                </a:lnTo>
                <a:lnTo>
                  <a:pt x="398" y="349"/>
                </a:lnTo>
                <a:lnTo>
                  <a:pt x="395" y="343"/>
                </a:lnTo>
                <a:lnTo>
                  <a:pt x="395" y="334"/>
                </a:lnTo>
                <a:lnTo>
                  <a:pt x="395" y="334"/>
                </a:lnTo>
                <a:lnTo>
                  <a:pt x="395" y="322"/>
                </a:lnTo>
                <a:lnTo>
                  <a:pt x="401" y="313"/>
                </a:lnTo>
                <a:lnTo>
                  <a:pt x="401" y="313"/>
                </a:lnTo>
                <a:lnTo>
                  <a:pt x="412" y="288"/>
                </a:lnTo>
                <a:lnTo>
                  <a:pt x="412" y="288"/>
                </a:lnTo>
                <a:lnTo>
                  <a:pt x="409" y="288"/>
                </a:lnTo>
                <a:lnTo>
                  <a:pt x="409" y="288"/>
                </a:lnTo>
                <a:lnTo>
                  <a:pt x="409" y="288"/>
                </a:lnTo>
                <a:lnTo>
                  <a:pt x="409" y="288"/>
                </a:lnTo>
                <a:lnTo>
                  <a:pt x="406" y="288"/>
                </a:lnTo>
                <a:lnTo>
                  <a:pt x="406" y="288"/>
                </a:lnTo>
                <a:lnTo>
                  <a:pt x="406" y="288"/>
                </a:lnTo>
                <a:lnTo>
                  <a:pt x="406" y="288"/>
                </a:lnTo>
                <a:lnTo>
                  <a:pt x="403" y="285"/>
                </a:lnTo>
                <a:lnTo>
                  <a:pt x="403" y="285"/>
                </a:lnTo>
                <a:lnTo>
                  <a:pt x="403" y="285"/>
                </a:lnTo>
                <a:lnTo>
                  <a:pt x="403" y="285"/>
                </a:lnTo>
                <a:lnTo>
                  <a:pt x="401" y="285"/>
                </a:lnTo>
                <a:lnTo>
                  <a:pt x="401" y="285"/>
                </a:lnTo>
                <a:lnTo>
                  <a:pt x="398" y="285"/>
                </a:lnTo>
                <a:lnTo>
                  <a:pt x="398" y="285"/>
                </a:lnTo>
                <a:lnTo>
                  <a:pt x="398" y="285"/>
                </a:lnTo>
                <a:lnTo>
                  <a:pt x="398" y="285"/>
                </a:lnTo>
                <a:lnTo>
                  <a:pt x="395" y="285"/>
                </a:lnTo>
                <a:lnTo>
                  <a:pt x="395" y="285"/>
                </a:lnTo>
                <a:lnTo>
                  <a:pt x="392" y="282"/>
                </a:lnTo>
                <a:lnTo>
                  <a:pt x="392" y="282"/>
                </a:lnTo>
                <a:lnTo>
                  <a:pt x="392" y="282"/>
                </a:lnTo>
                <a:lnTo>
                  <a:pt x="392" y="282"/>
                </a:lnTo>
                <a:lnTo>
                  <a:pt x="389" y="282"/>
                </a:lnTo>
                <a:lnTo>
                  <a:pt x="389" y="282"/>
                </a:lnTo>
                <a:lnTo>
                  <a:pt x="389" y="282"/>
                </a:lnTo>
                <a:lnTo>
                  <a:pt x="389" y="282"/>
                </a:lnTo>
                <a:lnTo>
                  <a:pt x="387" y="279"/>
                </a:lnTo>
                <a:lnTo>
                  <a:pt x="387" y="279"/>
                </a:lnTo>
                <a:lnTo>
                  <a:pt x="387" y="279"/>
                </a:lnTo>
                <a:lnTo>
                  <a:pt x="387" y="279"/>
                </a:lnTo>
                <a:lnTo>
                  <a:pt x="384" y="279"/>
                </a:lnTo>
                <a:lnTo>
                  <a:pt x="384" y="279"/>
                </a:lnTo>
                <a:lnTo>
                  <a:pt x="384" y="279"/>
                </a:lnTo>
                <a:lnTo>
                  <a:pt x="384" y="279"/>
                </a:lnTo>
                <a:lnTo>
                  <a:pt x="381" y="276"/>
                </a:lnTo>
                <a:lnTo>
                  <a:pt x="381" y="276"/>
                </a:lnTo>
                <a:lnTo>
                  <a:pt x="381" y="276"/>
                </a:lnTo>
                <a:lnTo>
                  <a:pt x="381" y="276"/>
                </a:lnTo>
                <a:lnTo>
                  <a:pt x="381" y="276"/>
                </a:lnTo>
                <a:lnTo>
                  <a:pt x="381" y="276"/>
                </a:lnTo>
                <a:lnTo>
                  <a:pt x="378" y="273"/>
                </a:lnTo>
                <a:lnTo>
                  <a:pt x="378" y="273"/>
                </a:lnTo>
                <a:lnTo>
                  <a:pt x="378" y="273"/>
                </a:lnTo>
                <a:lnTo>
                  <a:pt x="378" y="273"/>
                </a:lnTo>
                <a:lnTo>
                  <a:pt x="378" y="273"/>
                </a:lnTo>
                <a:lnTo>
                  <a:pt x="378" y="273"/>
                </a:lnTo>
                <a:lnTo>
                  <a:pt x="375" y="270"/>
                </a:lnTo>
                <a:lnTo>
                  <a:pt x="375" y="270"/>
                </a:lnTo>
                <a:lnTo>
                  <a:pt x="375" y="270"/>
                </a:lnTo>
                <a:lnTo>
                  <a:pt x="375" y="270"/>
                </a:lnTo>
                <a:lnTo>
                  <a:pt x="375" y="267"/>
                </a:lnTo>
                <a:lnTo>
                  <a:pt x="375" y="267"/>
                </a:lnTo>
                <a:lnTo>
                  <a:pt x="375" y="267"/>
                </a:lnTo>
                <a:lnTo>
                  <a:pt x="375" y="267"/>
                </a:lnTo>
                <a:lnTo>
                  <a:pt x="375" y="264"/>
                </a:lnTo>
                <a:lnTo>
                  <a:pt x="375" y="264"/>
                </a:lnTo>
                <a:lnTo>
                  <a:pt x="373" y="264"/>
                </a:lnTo>
                <a:lnTo>
                  <a:pt x="373" y="264"/>
                </a:lnTo>
                <a:lnTo>
                  <a:pt x="373" y="261"/>
                </a:lnTo>
                <a:lnTo>
                  <a:pt x="373" y="261"/>
                </a:lnTo>
                <a:lnTo>
                  <a:pt x="373" y="252"/>
                </a:lnTo>
                <a:lnTo>
                  <a:pt x="367" y="243"/>
                </a:lnTo>
                <a:lnTo>
                  <a:pt x="367" y="243"/>
                </a:lnTo>
                <a:lnTo>
                  <a:pt x="361" y="234"/>
                </a:lnTo>
                <a:lnTo>
                  <a:pt x="359" y="225"/>
                </a:lnTo>
                <a:lnTo>
                  <a:pt x="359" y="225"/>
                </a:lnTo>
                <a:lnTo>
                  <a:pt x="359" y="216"/>
                </a:lnTo>
                <a:lnTo>
                  <a:pt x="353" y="206"/>
                </a:lnTo>
                <a:lnTo>
                  <a:pt x="336" y="185"/>
                </a:lnTo>
                <a:lnTo>
                  <a:pt x="336" y="185"/>
                </a:lnTo>
                <a:lnTo>
                  <a:pt x="291" y="143"/>
                </a:lnTo>
                <a:lnTo>
                  <a:pt x="291" y="143"/>
                </a:lnTo>
                <a:lnTo>
                  <a:pt x="244" y="100"/>
                </a:lnTo>
                <a:lnTo>
                  <a:pt x="188" y="39"/>
                </a:lnTo>
                <a:lnTo>
                  <a:pt x="188" y="39"/>
                </a:lnTo>
                <a:lnTo>
                  <a:pt x="182" y="30"/>
                </a:lnTo>
                <a:lnTo>
                  <a:pt x="179" y="21"/>
                </a:lnTo>
                <a:lnTo>
                  <a:pt x="182" y="12"/>
                </a:lnTo>
                <a:lnTo>
                  <a:pt x="185" y="6"/>
                </a:lnTo>
                <a:lnTo>
                  <a:pt x="185" y="6"/>
                </a:lnTo>
                <a:lnTo>
                  <a:pt x="185" y="3"/>
                </a:lnTo>
                <a:lnTo>
                  <a:pt x="185" y="3"/>
                </a:lnTo>
                <a:lnTo>
                  <a:pt x="185" y="3"/>
                </a:lnTo>
                <a:lnTo>
                  <a:pt x="185" y="3"/>
                </a:lnTo>
                <a:lnTo>
                  <a:pt x="185" y="3"/>
                </a:lnTo>
                <a:lnTo>
                  <a:pt x="185" y="3"/>
                </a:lnTo>
                <a:lnTo>
                  <a:pt x="185" y="0"/>
                </a:lnTo>
                <a:lnTo>
                  <a:pt x="185" y="0"/>
                </a:lnTo>
                <a:lnTo>
                  <a:pt x="135" y="9"/>
                </a:lnTo>
                <a:lnTo>
                  <a:pt x="68" y="15"/>
                </a:lnTo>
                <a:lnTo>
                  <a:pt x="68" y="15"/>
                </a:lnTo>
                <a:lnTo>
                  <a:pt x="0" y="18"/>
                </a:lnTo>
                <a:lnTo>
                  <a:pt x="0" y="18"/>
                </a:lnTo>
                <a:close/>
              </a:path>
            </a:pathLst>
          </a:custGeom>
          <a:solidFill>
            <a:srgbClr val="015873">
              <a:alpha val="50196"/>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67" name="Freeform 176">
            <a:extLst>
              <a:ext uri="{FF2B5EF4-FFF2-40B4-BE49-F238E27FC236}">
                <a16:creationId xmlns:a16="http://schemas.microsoft.com/office/drawing/2014/main" id="{48207E11-8644-7087-8DA3-F05CF3DDD734}"/>
              </a:ext>
            </a:extLst>
          </p:cNvPr>
          <p:cNvSpPr>
            <a:spLocks/>
          </p:cNvSpPr>
          <p:nvPr/>
        </p:nvSpPr>
        <p:spPr bwMode="auto">
          <a:xfrm>
            <a:off x="5039007" y="4510710"/>
            <a:ext cx="6414" cy="0"/>
          </a:xfrm>
          <a:custGeom>
            <a:avLst/>
            <a:gdLst>
              <a:gd name="T0" fmla="*/ 5 w 5"/>
              <a:gd name="T1" fmla="*/ 0 w 5"/>
              <a:gd name="T2" fmla="*/ 0 w 5"/>
              <a:gd name="T3" fmla="*/ 5 w 5"/>
              <a:gd name="T4" fmla="*/ 5 w 5"/>
              <a:gd name="T5" fmla="*/ 5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0" y="0"/>
                </a:lnTo>
                <a:lnTo>
                  <a:pt x="0" y="0"/>
                </a:lnTo>
                <a:lnTo>
                  <a:pt x="5" y="0"/>
                </a:lnTo>
                <a:lnTo>
                  <a:pt x="5" y="0"/>
                </a:lnTo>
                <a:lnTo>
                  <a:pt x="5" y="0"/>
                </a:lnTo>
                <a:lnTo>
                  <a:pt x="5"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8" name="Freeform 177">
            <a:extLst>
              <a:ext uri="{FF2B5EF4-FFF2-40B4-BE49-F238E27FC236}">
                <a16:creationId xmlns:a16="http://schemas.microsoft.com/office/drawing/2014/main" id="{A3510FCD-E82D-15C2-7995-BDC488F8CF33}"/>
              </a:ext>
            </a:extLst>
          </p:cNvPr>
          <p:cNvSpPr>
            <a:spLocks/>
          </p:cNvSpPr>
          <p:nvPr/>
        </p:nvSpPr>
        <p:spPr bwMode="auto">
          <a:xfrm>
            <a:off x="5009503" y="4514359"/>
            <a:ext cx="3849"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9" name="Freeform 178">
            <a:extLst>
              <a:ext uri="{FF2B5EF4-FFF2-40B4-BE49-F238E27FC236}">
                <a16:creationId xmlns:a16="http://schemas.microsoft.com/office/drawing/2014/main" id="{0510F33F-25C0-F843-6E03-65CBB89BF89C}"/>
              </a:ext>
            </a:extLst>
          </p:cNvPr>
          <p:cNvSpPr>
            <a:spLocks/>
          </p:cNvSpPr>
          <p:nvPr/>
        </p:nvSpPr>
        <p:spPr bwMode="auto">
          <a:xfrm>
            <a:off x="5006938" y="4499763"/>
            <a:ext cx="2566" cy="0"/>
          </a:xfrm>
          <a:custGeom>
            <a:avLst/>
            <a:gdLst>
              <a:gd name="T0" fmla="*/ 2 w 2"/>
              <a:gd name="T1" fmla="*/ 0 w 2"/>
              <a:gd name="T2" fmla="*/ 0 w 2"/>
              <a:gd name="T3" fmla="*/ 0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0" y="0"/>
                </a:lnTo>
                <a:lnTo>
                  <a:pt x="0" y="0"/>
                </a:lnTo>
                <a:lnTo>
                  <a:pt x="2"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0" name="Freeform 179">
            <a:extLst>
              <a:ext uri="{FF2B5EF4-FFF2-40B4-BE49-F238E27FC236}">
                <a16:creationId xmlns:a16="http://schemas.microsoft.com/office/drawing/2014/main" id="{462CFFD0-C79F-6086-F7F8-D1AFA7F9DB72}"/>
              </a:ext>
            </a:extLst>
          </p:cNvPr>
          <p:cNvSpPr>
            <a:spLocks/>
          </p:cNvSpPr>
          <p:nvPr/>
        </p:nvSpPr>
        <p:spPr bwMode="auto">
          <a:xfrm>
            <a:off x="5074924" y="4503411"/>
            <a:ext cx="93642" cy="7298"/>
          </a:xfrm>
          <a:custGeom>
            <a:avLst/>
            <a:gdLst>
              <a:gd name="T0" fmla="*/ 0 w 73"/>
              <a:gd name="T1" fmla="*/ 6 h 6"/>
              <a:gd name="T2" fmla="*/ 0 w 73"/>
              <a:gd name="T3" fmla="*/ 6 h 6"/>
              <a:gd name="T4" fmla="*/ 73 w 73"/>
              <a:gd name="T5" fmla="*/ 0 h 6"/>
              <a:gd name="T6" fmla="*/ 73 w 73"/>
              <a:gd name="T7" fmla="*/ 0 h 6"/>
              <a:gd name="T8" fmla="*/ 73 w 73"/>
              <a:gd name="T9" fmla="*/ 0 h 6"/>
              <a:gd name="T10" fmla="*/ 0 w 73"/>
              <a:gd name="T11" fmla="*/ 6 h 6"/>
              <a:gd name="T12" fmla="*/ 0 w 73"/>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73" h="6">
                <a:moveTo>
                  <a:pt x="0" y="6"/>
                </a:moveTo>
                <a:lnTo>
                  <a:pt x="0" y="6"/>
                </a:lnTo>
                <a:lnTo>
                  <a:pt x="73" y="0"/>
                </a:lnTo>
                <a:lnTo>
                  <a:pt x="73" y="0"/>
                </a:lnTo>
                <a:lnTo>
                  <a:pt x="73" y="0"/>
                </a:lnTo>
                <a:lnTo>
                  <a:pt x="0" y="6"/>
                </a:lnTo>
                <a:lnTo>
                  <a:pt x="0" y="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1" name="Freeform 180">
            <a:extLst>
              <a:ext uri="{FF2B5EF4-FFF2-40B4-BE49-F238E27FC236}">
                <a16:creationId xmlns:a16="http://schemas.microsoft.com/office/drawing/2014/main" id="{904CE820-5004-156D-13C0-829CBE5E9768}"/>
              </a:ext>
            </a:extLst>
          </p:cNvPr>
          <p:cNvSpPr>
            <a:spLocks/>
          </p:cNvSpPr>
          <p:nvPr/>
        </p:nvSpPr>
        <p:spPr bwMode="auto">
          <a:xfrm>
            <a:off x="5171132" y="4485166"/>
            <a:ext cx="3849" cy="7298"/>
          </a:xfrm>
          <a:custGeom>
            <a:avLst/>
            <a:gdLst>
              <a:gd name="T0" fmla="*/ 0 w 3"/>
              <a:gd name="T1" fmla="*/ 0 h 6"/>
              <a:gd name="T2" fmla="*/ 0 w 3"/>
              <a:gd name="T3" fmla="*/ 0 h 6"/>
              <a:gd name="T4" fmla="*/ 0 w 3"/>
              <a:gd name="T5" fmla="*/ 0 h 6"/>
              <a:gd name="T6" fmla="*/ 3 w 3"/>
              <a:gd name="T7" fmla="*/ 6 h 6"/>
              <a:gd name="T8" fmla="*/ 3 w 3"/>
              <a:gd name="T9" fmla="*/ 6 h 6"/>
              <a:gd name="T10" fmla="*/ 0 w 3"/>
              <a:gd name="T11" fmla="*/ 0 h 6"/>
              <a:gd name="T12" fmla="*/ 0 w 3"/>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0" y="0"/>
                </a:moveTo>
                <a:lnTo>
                  <a:pt x="0" y="0"/>
                </a:lnTo>
                <a:lnTo>
                  <a:pt x="0" y="0"/>
                </a:lnTo>
                <a:lnTo>
                  <a:pt x="3" y="6"/>
                </a:lnTo>
                <a:lnTo>
                  <a:pt x="3" y="6"/>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2" name="Freeform 181">
            <a:extLst>
              <a:ext uri="{FF2B5EF4-FFF2-40B4-BE49-F238E27FC236}">
                <a16:creationId xmlns:a16="http://schemas.microsoft.com/office/drawing/2014/main" id="{2BB78898-4CCA-4CD4-D22D-A50C33391D0A}"/>
              </a:ext>
            </a:extLst>
          </p:cNvPr>
          <p:cNvSpPr>
            <a:spLocks/>
          </p:cNvSpPr>
          <p:nvPr/>
        </p:nvSpPr>
        <p:spPr bwMode="auto">
          <a:xfrm>
            <a:off x="5110842" y="449246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3" name="Freeform 182">
            <a:extLst>
              <a:ext uri="{FF2B5EF4-FFF2-40B4-BE49-F238E27FC236}">
                <a16:creationId xmlns:a16="http://schemas.microsoft.com/office/drawing/2014/main" id="{5896DE7F-48CE-4994-DB87-B573D1984D49}"/>
              </a:ext>
            </a:extLst>
          </p:cNvPr>
          <p:cNvSpPr>
            <a:spLocks/>
          </p:cNvSpPr>
          <p:nvPr/>
        </p:nvSpPr>
        <p:spPr bwMode="auto">
          <a:xfrm>
            <a:off x="5074924" y="4492464"/>
            <a:ext cx="32070" cy="3649"/>
          </a:xfrm>
          <a:custGeom>
            <a:avLst/>
            <a:gdLst>
              <a:gd name="T0" fmla="*/ 25 w 25"/>
              <a:gd name="T1" fmla="*/ 0 h 3"/>
              <a:gd name="T2" fmla="*/ 25 w 25"/>
              <a:gd name="T3" fmla="*/ 0 h 3"/>
              <a:gd name="T4" fmla="*/ 0 w 25"/>
              <a:gd name="T5" fmla="*/ 3 h 3"/>
              <a:gd name="T6" fmla="*/ 0 w 25"/>
              <a:gd name="T7" fmla="*/ 3 h 3"/>
              <a:gd name="T8" fmla="*/ 0 w 25"/>
              <a:gd name="T9" fmla="*/ 3 h 3"/>
              <a:gd name="T10" fmla="*/ 0 w 25"/>
              <a:gd name="T11" fmla="*/ 3 h 3"/>
              <a:gd name="T12" fmla="*/ 25 w 25"/>
              <a:gd name="T13" fmla="*/ 0 h 3"/>
              <a:gd name="T14" fmla="*/ 25 w 25"/>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3">
                <a:moveTo>
                  <a:pt x="25" y="0"/>
                </a:moveTo>
                <a:lnTo>
                  <a:pt x="25" y="0"/>
                </a:lnTo>
                <a:lnTo>
                  <a:pt x="0" y="3"/>
                </a:lnTo>
                <a:lnTo>
                  <a:pt x="0" y="3"/>
                </a:lnTo>
                <a:lnTo>
                  <a:pt x="0" y="3"/>
                </a:lnTo>
                <a:lnTo>
                  <a:pt x="0" y="3"/>
                </a:lnTo>
                <a:lnTo>
                  <a:pt x="25" y="0"/>
                </a:lnTo>
                <a:lnTo>
                  <a:pt x="25"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4" name="Freeform 185">
            <a:extLst>
              <a:ext uri="{FF2B5EF4-FFF2-40B4-BE49-F238E27FC236}">
                <a16:creationId xmlns:a16="http://schemas.microsoft.com/office/drawing/2014/main" id="{5A4A03C9-BF2D-F365-602D-215EF5ADE9CD}"/>
              </a:ext>
            </a:extLst>
          </p:cNvPr>
          <p:cNvSpPr>
            <a:spLocks/>
          </p:cNvSpPr>
          <p:nvPr/>
        </p:nvSpPr>
        <p:spPr bwMode="auto">
          <a:xfrm>
            <a:off x="4640066" y="3974293"/>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5" name="Freeform 186">
            <a:extLst>
              <a:ext uri="{FF2B5EF4-FFF2-40B4-BE49-F238E27FC236}">
                <a16:creationId xmlns:a16="http://schemas.microsoft.com/office/drawing/2014/main" id="{C0FD831D-66D5-ADDC-D5B3-39CB2F071050}"/>
              </a:ext>
            </a:extLst>
          </p:cNvPr>
          <p:cNvSpPr>
            <a:spLocks/>
          </p:cNvSpPr>
          <p:nvPr/>
        </p:nvSpPr>
        <p:spPr bwMode="auto">
          <a:xfrm>
            <a:off x="4629804" y="3974293"/>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6" name="Freeform 187">
            <a:extLst>
              <a:ext uri="{FF2B5EF4-FFF2-40B4-BE49-F238E27FC236}">
                <a16:creationId xmlns:a16="http://schemas.microsoft.com/office/drawing/2014/main" id="{2D81A52F-820F-1784-E6A2-E4DF5BEA78F5}"/>
              </a:ext>
            </a:extLst>
          </p:cNvPr>
          <p:cNvSpPr>
            <a:spLocks/>
          </p:cNvSpPr>
          <p:nvPr/>
        </p:nvSpPr>
        <p:spPr bwMode="auto">
          <a:xfrm>
            <a:off x="4615693" y="397429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7" name="Freeform 188">
            <a:extLst>
              <a:ext uri="{FF2B5EF4-FFF2-40B4-BE49-F238E27FC236}">
                <a16:creationId xmlns:a16="http://schemas.microsoft.com/office/drawing/2014/main" id="{39AB89BB-2E13-6D5D-7350-4616E4421AF4}"/>
              </a:ext>
            </a:extLst>
          </p:cNvPr>
          <p:cNvSpPr>
            <a:spLocks/>
          </p:cNvSpPr>
          <p:nvPr/>
        </p:nvSpPr>
        <p:spPr bwMode="auto">
          <a:xfrm>
            <a:off x="4622107" y="3974293"/>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8" name="Freeform 189">
            <a:extLst>
              <a:ext uri="{FF2B5EF4-FFF2-40B4-BE49-F238E27FC236}">
                <a16:creationId xmlns:a16="http://schemas.microsoft.com/office/drawing/2014/main" id="{148953C6-E94A-04EF-9583-160EEE193ACD}"/>
              </a:ext>
            </a:extLst>
          </p:cNvPr>
          <p:cNvSpPr>
            <a:spLocks/>
          </p:cNvSpPr>
          <p:nvPr/>
        </p:nvSpPr>
        <p:spPr bwMode="auto">
          <a:xfrm>
            <a:off x="4690094" y="395969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9" name="Freeform 190">
            <a:extLst>
              <a:ext uri="{FF2B5EF4-FFF2-40B4-BE49-F238E27FC236}">
                <a16:creationId xmlns:a16="http://schemas.microsoft.com/office/drawing/2014/main" id="{BD17A4D5-8E5A-AE38-64A6-9C852017CEF1}"/>
              </a:ext>
            </a:extLst>
          </p:cNvPr>
          <p:cNvSpPr>
            <a:spLocks/>
          </p:cNvSpPr>
          <p:nvPr/>
        </p:nvSpPr>
        <p:spPr bwMode="auto">
          <a:xfrm>
            <a:off x="4704205" y="3959697"/>
            <a:ext cx="71835" cy="0"/>
          </a:xfrm>
          <a:custGeom>
            <a:avLst/>
            <a:gdLst>
              <a:gd name="T0" fmla="*/ 56 w 56"/>
              <a:gd name="T1" fmla="*/ 56 w 56"/>
              <a:gd name="T2" fmla="*/ 0 w 56"/>
              <a:gd name="T3" fmla="*/ 0 w 56"/>
              <a:gd name="T4" fmla="*/ 56 w 56"/>
              <a:gd name="T5" fmla="*/ 56 w 56"/>
            </a:gdLst>
            <a:ahLst/>
            <a:cxnLst>
              <a:cxn ang="0">
                <a:pos x="T0" y="0"/>
              </a:cxn>
              <a:cxn ang="0">
                <a:pos x="T1" y="0"/>
              </a:cxn>
              <a:cxn ang="0">
                <a:pos x="T2" y="0"/>
              </a:cxn>
              <a:cxn ang="0">
                <a:pos x="T3" y="0"/>
              </a:cxn>
              <a:cxn ang="0">
                <a:pos x="T4" y="0"/>
              </a:cxn>
              <a:cxn ang="0">
                <a:pos x="T5" y="0"/>
              </a:cxn>
            </a:cxnLst>
            <a:rect l="0" t="0" r="r" b="b"/>
            <a:pathLst>
              <a:path w="56">
                <a:moveTo>
                  <a:pt x="56" y="0"/>
                </a:moveTo>
                <a:lnTo>
                  <a:pt x="56" y="0"/>
                </a:lnTo>
                <a:lnTo>
                  <a:pt x="0" y="0"/>
                </a:lnTo>
                <a:lnTo>
                  <a:pt x="0" y="0"/>
                </a:lnTo>
                <a:lnTo>
                  <a:pt x="56" y="0"/>
                </a:lnTo>
                <a:lnTo>
                  <a:pt x="56"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0" name="Freeform 191">
            <a:extLst>
              <a:ext uri="{FF2B5EF4-FFF2-40B4-BE49-F238E27FC236}">
                <a16:creationId xmlns:a16="http://schemas.microsoft.com/office/drawing/2014/main" id="{01F768C3-50FA-33E8-A05C-07FB22C5E430}"/>
              </a:ext>
            </a:extLst>
          </p:cNvPr>
          <p:cNvSpPr>
            <a:spLocks/>
          </p:cNvSpPr>
          <p:nvPr/>
        </p:nvSpPr>
        <p:spPr bwMode="auto">
          <a:xfrm>
            <a:off x="4697790" y="3959697"/>
            <a:ext cx="6414" cy="0"/>
          </a:xfrm>
          <a:custGeom>
            <a:avLst/>
            <a:gdLst>
              <a:gd name="T0" fmla="*/ 5 w 5"/>
              <a:gd name="T1" fmla="*/ 5 w 5"/>
              <a:gd name="T2" fmla="*/ 0 w 5"/>
              <a:gd name="T3" fmla="*/ 0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0" y="0"/>
                </a:lnTo>
                <a:lnTo>
                  <a:pt x="5" y="0"/>
                </a:lnTo>
                <a:lnTo>
                  <a:pt x="5"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1" name="Freeform 193">
            <a:extLst>
              <a:ext uri="{FF2B5EF4-FFF2-40B4-BE49-F238E27FC236}">
                <a16:creationId xmlns:a16="http://schemas.microsoft.com/office/drawing/2014/main" id="{F0E039E6-789D-F929-2DBA-FFF5922961FA}"/>
              </a:ext>
            </a:extLst>
          </p:cNvPr>
          <p:cNvSpPr>
            <a:spLocks/>
          </p:cNvSpPr>
          <p:nvPr/>
        </p:nvSpPr>
        <p:spPr bwMode="auto">
          <a:xfrm>
            <a:off x="4607997" y="3959697"/>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2" name="Freeform 194">
            <a:extLst>
              <a:ext uri="{FF2B5EF4-FFF2-40B4-BE49-F238E27FC236}">
                <a16:creationId xmlns:a16="http://schemas.microsoft.com/office/drawing/2014/main" id="{CD8C7C2A-7A91-19D1-96FA-E8F37D87C5CC}"/>
              </a:ext>
            </a:extLst>
          </p:cNvPr>
          <p:cNvSpPr>
            <a:spLocks/>
          </p:cNvSpPr>
          <p:nvPr/>
        </p:nvSpPr>
        <p:spPr bwMode="auto">
          <a:xfrm>
            <a:off x="4607997" y="397429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3" name="Freeform 195">
            <a:extLst>
              <a:ext uri="{FF2B5EF4-FFF2-40B4-BE49-F238E27FC236}">
                <a16:creationId xmlns:a16="http://schemas.microsoft.com/office/drawing/2014/main" id="{89BF35DC-B2BA-CB6C-4902-F07AF6DE4F4A}"/>
              </a:ext>
            </a:extLst>
          </p:cNvPr>
          <p:cNvSpPr>
            <a:spLocks/>
          </p:cNvSpPr>
          <p:nvPr/>
        </p:nvSpPr>
        <p:spPr bwMode="auto">
          <a:xfrm>
            <a:off x="4654176" y="3974293"/>
            <a:ext cx="119298" cy="0"/>
          </a:xfrm>
          <a:custGeom>
            <a:avLst/>
            <a:gdLst>
              <a:gd name="T0" fmla="*/ 0 w 93"/>
              <a:gd name="T1" fmla="*/ 0 w 93"/>
              <a:gd name="T2" fmla="*/ 93 w 93"/>
              <a:gd name="T3" fmla="*/ 93 w 93"/>
              <a:gd name="T4" fmla="*/ 93 w 93"/>
              <a:gd name="T5" fmla="*/ 0 w 93"/>
              <a:gd name="T6" fmla="*/ 0 w 93"/>
            </a:gdLst>
            <a:ahLst/>
            <a:cxnLst>
              <a:cxn ang="0">
                <a:pos x="T0" y="0"/>
              </a:cxn>
              <a:cxn ang="0">
                <a:pos x="T1" y="0"/>
              </a:cxn>
              <a:cxn ang="0">
                <a:pos x="T2" y="0"/>
              </a:cxn>
              <a:cxn ang="0">
                <a:pos x="T3" y="0"/>
              </a:cxn>
              <a:cxn ang="0">
                <a:pos x="T4" y="0"/>
              </a:cxn>
              <a:cxn ang="0">
                <a:pos x="T5" y="0"/>
              </a:cxn>
              <a:cxn ang="0">
                <a:pos x="T6" y="0"/>
              </a:cxn>
            </a:cxnLst>
            <a:rect l="0" t="0" r="r" b="b"/>
            <a:pathLst>
              <a:path w="93">
                <a:moveTo>
                  <a:pt x="0" y="0"/>
                </a:moveTo>
                <a:lnTo>
                  <a:pt x="0" y="0"/>
                </a:lnTo>
                <a:lnTo>
                  <a:pt x="93" y="0"/>
                </a:lnTo>
                <a:lnTo>
                  <a:pt x="93" y="0"/>
                </a:lnTo>
                <a:lnTo>
                  <a:pt x="9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4" name="Freeform 196">
            <a:extLst>
              <a:ext uri="{FF2B5EF4-FFF2-40B4-BE49-F238E27FC236}">
                <a16:creationId xmlns:a16="http://schemas.microsoft.com/office/drawing/2014/main" id="{BC1E4DD1-C5D1-7371-2E18-AA9FEAFEC45F}"/>
              </a:ext>
            </a:extLst>
          </p:cNvPr>
          <p:cNvSpPr>
            <a:spLocks/>
          </p:cNvSpPr>
          <p:nvPr/>
        </p:nvSpPr>
        <p:spPr bwMode="auto">
          <a:xfrm>
            <a:off x="4647763" y="3974293"/>
            <a:ext cx="6414" cy="0"/>
          </a:xfrm>
          <a:custGeom>
            <a:avLst/>
            <a:gdLst>
              <a:gd name="T0" fmla="*/ 0 w 5"/>
              <a:gd name="T1" fmla="*/ 0 w 5"/>
              <a:gd name="T2" fmla="*/ 5 w 5"/>
              <a:gd name="T3" fmla="*/ 5 w 5"/>
              <a:gd name="T4" fmla="*/ 0 w 5"/>
              <a:gd name="T5" fmla="*/ 0 w 5"/>
            </a:gdLst>
            <a:ahLst/>
            <a:cxnLst>
              <a:cxn ang="0">
                <a:pos x="T0" y="0"/>
              </a:cxn>
              <a:cxn ang="0">
                <a:pos x="T1" y="0"/>
              </a:cxn>
              <a:cxn ang="0">
                <a:pos x="T2" y="0"/>
              </a:cxn>
              <a:cxn ang="0">
                <a:pos x="T3" y="0"/>
              </a:cxn>
              <a:cxn ang="0">
                <a:pos x="T4" y="0"/>
              </a:cxn>
              <a:cxn ang="0">
                <a:pos x="T5" y="0"/>
              </a:cxn>
            </a:cxnLst>
            <a:rect l="0" t="0" r="r" b="b"/>
            <a:pathLst>
              <a:path w="5">
                <a:moveTo>
                  <a:pt x="0" y="0"/>
                </a:moveTo>
                <a:lnTo>
                  <a:pt x="0" y="0"/>
                </a:lnTo>
                <a:lnTo>
                  <a:pt x="5" y="0"/>
                </a:lnTo>
                <a:lnTo>
                  <a:pt x="5"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5" name="Freeform 197">
            <a:extLst>
              <a:ext uri="{FF2B5EF4-FFF2-40B4-BE49-F238E27FC236}">
                <a16:creationId xmlns:a16="http://schemas.microsoft.com/office/drawing/2014/main" id="{E375E6FA-3224-1FFB-D545-F60AD5C12FE9}"/>
              </a:ext>
            </a:extLst>
          </p:cNvPr>
          <p:cNvSpPr>
            <a:spLocks/>
          </p:cNvSpPr>
          <p:nvPr/>
        </p:nvSpPr>
        <p:spPr bwMode="auto">
          <a:xfrm>
            <a:off x="5067228" y="4510710"/>
            <a:ext cx="7697" cy="0"/>
          </a:xfrm>
          <a:custGeom>
            <a:avLst/>
            <a:gdLst>
              <a:gd name="T0" fmla="*/ 0 w 6"/>
              <a:gd name="T1" fmla="*/ 6 w 6"/>
              <a:gd name="T2" fmla="*/ 0 w 6"/>
              <a:gd name="T3" fmla="*/ 0 w 6"/>
            </a:gdLst>
            <a:ahLst/>
            <a:cxnLst>
              <a:cxn ang="0">
                <a:pos x="T0" y="0"/>
              </a:cxn>
              <a:cxn ang="0">
                <a:pos x="T1" y="0"/>
              </a:cxn>
              <a:cxn ang="0">
                <a:pos x="T2" y="0"/>
              </a:cxn>
              <a:cxn ang="0">
                <a:pos x="T3" y="0"/>
              </a:cxn>
            </a:cxnLst>
            <a:rect l="0" t="0" r="r" b="b"/>
            <a:pathLst>
              <a:path w="6">
                <a:moveTo>
                  <a:pt x="0" y="0"/>
                </a:moveTo>
                <a:lnTo>
                  <a:pt x="6"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6" name="Freeform 198">
            <a:extLst>
              <a:ext uri="{FF2B5EF4-FFF2-40B4-BE49-F238E27FC236}">
                <a16:creationId xmlns:a16="http://schemas.microsoft.com/office/drawing/2014/main" id="{18B0600D-F635-A8EA-E3CA-92622935E79D}"/>
              </a:ext>
            </a:extLst>
          </p:cNvPr>
          <p:cNvSpPr>
            <a:spLocks/>
          </p:cNvSpPr>
          <p:nvPr/>
        </p:nvSpPr>
        <p:spPr bwMode="auto">
          <a:xfrm>
            <a:off x="4597734" y="3974293"/>
            <a:ext cx="10262" cy="0"/>
          </a:xfrm>
          <a:custGeom>
            <a:avLst/>
            <a:gdLst>
              <a:gd name="T0" fmla="*/ 0 w 8"/>
              <a:gd name="T1" fmla="*/ 8 w 8"/>
              <a:gd name="T2" fmla="*/ 0 w 8"/>
              <a:gd name="T3" fmla="*/ 0 w 8"/>
            </a:gdLst>
            <a:ahLst/>
            <a:cxnLst>
              <a:cxn ang="0">
                <a:pos x="T0" y="0"/>
              </a:cxn>
              <a:cxn ang="0">
                <a:pos x="T1" y="0"/>
              </a:cxn>
              <a:cxn ang="0">
                <a:pos x="T2" y="0"/>
              </a:cxn>
              <a:cxn ang="0">
                <a:pos x="T3" y="0"/>
              </a:cxn>
            </a:cxnLst>
            <a:rect l="0" t="0" r="r" b="b"/>
            <a:pathLst>
              <a:path w="8">
                <a:moveTo>
                  <a:pt x="0" y="0"/>
                </a:moveTo>
                <a:lnTo>
                  <a:pt x="8"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7" name="Freeform 202">
            <a:extLst>
              <a:ext uri="{FF2B5EF4-FFF2-40B4-BE49-F238E27FC236}">
                <a16:creationId xmlns:a16="http://schemas.microsoft.com/office/drawing/2014/main" id="{CAAA0FAC-BB79-D6F2-C65E-12D7EEE3B1ED}"/>
              </a:ext>
            </a:extLst>
          </p:cNvPr>
          <p:cNvSpPr>
            <a:spLocks/>
          </p:cNvSpPr>
          <p:nvPr/>
        </p:nvSpPr>
        <p:spPr bwMode="auto">
          <a:xfrm>
            <a:off x="4575928" y="3974293"/>
            <a:ext cx="3849" cy="0"/>
          </a:xfrm>
          <a:custGeom>
            <a:avLst/>
            <a:gdLst>
              <a:gd name="T0" fmla="*/ 3 w 3"/>
              <a:gd name="T1" fmla="*/ 0 w 3"/>
              <a:gd name="T2" fmla="*/ 0 w 3"/>
              <a:gd name="T3" fmla="*/ 3 w 3"/>
              <a:gd name="T4" fmla="*/ 3 w 3"/>
              <a:gd name="T5" fmla="*/ 3 w 3"/>
              <a:gd name="T6" fmla="*/ 3 w 3"/>
            </a:gdLst>
            <a:ahLst/>
            <a:cxnLst>
              <a:cxn ang="0">
                <a:pos x="T0" y="0"/>
              </a:cxn>
              <a:cxn ang="0">
                <a:pos x="T1" y="0"/>
              </a:cxn>
              <a:cxn ang="0">
                <a:pos x="T2" y="0"/>
              </a:cxn>
              <a:cxn ang="0">
                <a:pos x="T3" y="0"/>
              </a:cxn>
              <a:cxn ang="0">
                <a:pos x="T4" y="0"/>
              </a:cxn>
              <a:cxn ang="0">
                <a:pos x="T5" y="0"/>
              </a:cxn>
              <a:cxn ang="0">
                <a:pos x="T6" y="0"/>
              </a:cxn>
            </a:cxnLst>
            <a:rect l="0" t="0" r="r" b="b"/>
            <a:pathLst>
              <a:path w="3">
                <a:moveTo>
                  <a:pt x="3" y="0"/>
                </a:moveTo>
                <a:lnTo>
                  <a:pt x="0" y="0"/>
                </a:lnTo>
                <a:lnTo>
                  <a:pt x="0" y="0"/>
                </a:lnTo>
                <a:lnTo>
                  <a:pt x="3" y="0"/>
                </a:lnTo>
                <a:lnTo>
                  <a:pt x="3"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8" name="Rectangle 203">
            <a:extLst>
              <a:ext uri="{FF2B5EF4-FFF2-40B4-BE49-F238E27FC236}">
                <a16:creationId xmlns:a16="http://schemas.microsoft.com/office/drawing/2014/main" id="{45436979-8169-8DC7-B88C-5C4BE0463457}"/>
              </a:ext>
            </a:extLst>
          </p:cNvPr>
          <p:cNvSpPr>
            <a:spLocks noChangeArrowheads="1"/>
          </p:cNvSpPr>
          <p:nvPr/>
        </p:nvSpPr>
        <p:spPr bwMode="auto">
          <a:xfrm>
            <a:off x="4579776" y="3974293"/>
            <a:ext cx="1283" cy="1217"/>
          </a:xfrm>
          <a:prstGeom prst="rect">
            <a:avLst/>
          </a:prstGeom>
          <a:solidFill>
            <a:srgbClr val="E1471D"/>
          </a:solidFill>
          <a:ln w="2857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89" name="Freeform 204">
            <a:extLst>
              <a:ext uri="{FF2B5EF4-FFF2-40B4-BE49-F238E27FC236}">
                <a16:creationId xmlns:a16="http://schemas.microsoft.com/office/drawing/2014/main" id="{9120FEBF-5B08-13F2-584C-79ABCCC380CA}"/>
              </a:ext>
            </a:extLst>
          </p:cNvPr>
          <p:cNvSpPr>
            <a:spLocks/>
          </p:cNvSpPr>
          <p:nvPr/>
        </p:nvSpPr>
        <p:spPr bwMode="auto">
          <a:xfrm>
            <a:off x="4572079" y="397794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0" name="Freeform 206">
            <a:extLst>
              <a:ext uri="{FF2B5EF4-FFF2-40B4-BE49-F238E27FC236}">
                <a16:creationId xmlns:a16="http://schemas.microsoft.com/office/drawing/2014/main" id="{E09741DD-3133-CB54-2C41-B70B60010B80}"/>
              </a:ext>
            </a:extLst>
          </p:cNvPr>
          <p:cNvSpPr>
            <a:spLocks/>
          </p:cNvSpPr>
          <p:nvPr/>
        </p:nvSpPr>
        <p:spPr bwMode="auto">
          <a:xfrm>
            <a:off x="4550272" y="401564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91" name="Freeform 207">
            <a:extLst>
              <a:ext uri="{FF2B5EF4-FFF2-40B4-BE49-F238E27FC236}">
                <a16:creationId xmlns:a16="http://schemas.microsoft.com/office/drawing/2014/main" id="{2D46176B-21F7-CE96-80AD-90200BE6B083}"/>
              </a:ext>
            </a:extLst>
          </p:cNvPr>
          <p:cNvSpPr>
            <a:spLocks/>
          </p:cNvSpPr>
          <p:nvPr/>
        </p:nvSpPr>
        <p:spPr bwMode="auto">
          <a:xfrm>
            <a:off x="4489982" y="4233379"/>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92" name="Freeform 208">
            <a:extLst>
              <a:ext uri="{FF2B5EF4-FFF2-40B4-BE49-F238E27FC236}">
                <a16:creationId xmlns:a16="http://schemas.microsoft.com/office/drawing/2014/main" id="{E8668785-CE4D-E3C6-903D-78FFACFECC6D}"/>
              </a:ext>
            </a:extLst>
          </p:cNvPr>
          <p:cNvSpPr>
            <a:spLocks/>
          </p:cNvSpPr>
          <p:nvPr/>
        </p:nvSpPr>
        <p:spPr bwMode="auto">
          <a:xfrm>
            <a:off x="4492548" y="423702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93" name="Freeform 209">
            <a:extLst>
              <a:ext uri="{FF2B5EF4-FFF2-40B4-BE49-F238E27FC236}">
                <a16:creationId xmlns:a16="http://schemas.microsoft.com/office/drawing/2014/main" id="{AF051666-37CF-5911-0477-13BBF6BC3190}"/>
              </a:ext>
            </a:extLst>
          </p:cNvPr>
          <p:cNvSpPr>
            <a:spLocks/>
          </p:cNvSpPr>
          <p:nvPr/>
        </p:nvSpPr>
        <p:spPr bwMode="auto">
          <a:xfrm>
            <a:off x="4489982" y="423337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94" name="Freeform 210">
            <a:extLst>
              <a:ext uri="{FF2B5EF4-FFF2-40B4-BE49-F238E27FC236}">
                <a16:creationId xmlns:a16="http://schemas.microsoft.com/office/drawing/2014/main" id="{FF29EF41-1511-A8F0-C744-71ECD510DDC6}"/>
              </a:ext>
            </a:extLst>
          </p:cNvPr>
          <p:cNvSpPr>
            <a:spLocks/>
          </p:cNvSpPr>
          <p:nvPr/>
        </p:nvSpPr>
        <p:spPr bwMode="auto">
          <a:xfrm>
            <a:off x="4496396" y="425527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95" name="Freeform 211">
            <a:extLst>
              <a:ext uri="{FF2B5EF4-FFF2-40B4-BE49-F238E27FC236}">
                <a16:creationId xmlns:a16="http://schemas.microsoft.com/office/drawing/2014/main" id="{F84894F8-DA8D-2CDA-4042-DEBFEF20BB58}"/>
              </a:ext>
            </a:extLst>
          </p:cNvPr>
          <p:cNvSpPr>
            <a:spLocks/>
          </p:cNvSpPr>
          <p:nvPr/>
        </p:nvSpPr>
        <p:spPr bwMode="auto">
          <a:xfrm>
            <a:off x="4496396" y="4251624"/>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96" name="Freeform 212">
            <a:extLst>
              <a:ext uri="{FF2B5EF4-FFF2-40B4-BE49-F238E27FC236}">
                <a16:creationId xmlns:a16="http://schemas.microsoft.com/office/drawing/2014/main" id="{3AC093DE-38D5-DC90-2865-34827092A92F}"/>
              </a:ext>
            </a:extLst>
          </p:cNvPr>
          <p:cNvSpPr>
            <a:spLocks/>
          </p:cNvSpPr>
          <p:nvPr/>
        </p:nvSpPr>
        <p:spPr bwMode="auto">
          <a:xfrm>
            <a:off x="4492548" y="424432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97" name="Freeform 213">
            <a:extLst>
              <a:ext uri="{FF2B5EF4-FFF2-40B4-BE49-F238E27FC236}">
                <a16:creationId xmlns:a16="http://schemas.microsoft.com/office/drawing/2014/main" id="{E51CED76-ADD7-205D-2527-E3BD48B3D9AD}"/>
              </a:ext>
            </a:extLst>
          </p:cNvPr>
          <p:cNvSpPr>
            <a:spLocks/>
          </p:cNvSpPr>
          <p:nvPr/>
        </p:nvSpPr>
        <p:spPr bwMode="auto">
          <a:xfrm>
            <a:off x="4492548" y="424067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98" name="Freeform 214">
            <a:extLst>
              <a:ext uri="{FF2B5EF4-FFF2-40B4-BE49-F238E27FC236}">
                <a16:creationId xmlns:a16="http://schemas.microsoft.com/office/drawing/2014/main" id="{E464B07F-F5BD-9185-12FF-EDC4FFF1BDE0}"/>
              </a:ext>
            </a:extLst>
          </p:cNvPr>
          <p:cNvSpPr>
            <a:spLocks/>
          </p:cNvSpPr>
          <p:nvPr/>
        </p:nvSpPr>
        <p:spPr bwMode="auto">
          <a:xfrm>
            <a:off x="4492548" y="4247975"/>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99" name="Freeform 215">
            <a:extLst>
              <a:ext uri="{FF2B5EF4-FFF2-40B4-BE49-F238E27FC236}">
                <a16:creationId xmlns:a16="http://schemas.microsoft.com/office/drawing/2014/main" id="{CAE8DB6B-AC7A-9563-9B56-C38B508A51B0}"/>
              </a:ext>
            </a:extLst>
          </p:cNvPr>
          <p:cNvSpPr>
            <a:spLocks/>
          </p:cNvSpPr>
          <p:nvPr/>
        </p:nvSpPr>
        <p:spPr bwMode="auto">
          <a:xfrm>
            <a:off x="4633652" y="3812516"/>
            <a:ext cx="10262" cy="10947"/>
          </a:xfrm>
          <a:custGeom>
            <a:avLst/>
            <a:gdLst>
              <a:gd name="T0" fmla="*/ 5 w 8"/>
              <a:gd name="T1" fmla="*/ 6 h 9"/>
              <a:gd name="T2" fmla="*/ 5 w 8"/>
              <a:gd name="T3" fmla="*/ 6 h 9"/>
              <a:gd name="T4" fmla="*/ 8 w 8"/>
              <a:gd name="T5" fmla="*/ 9 h 9"/>
              <a:gd name="T6" fmla="*/ 8 w 8"/>
              <a:gd name="T7" fmla="*/ 9 h 9"/>
              <a:gd name="T8" fmla="*/ 5 w 8"/>
              <a:gd name="T9" fmla="*/ 6 h 9"/>
              <a:gd name="T10" fmla="*/ 5 w 8"/>
              <a:gd name="T11" fmla="*/ 6 h 9"/>
              <a:gd name="T12" fmla="*/ 5 w 8"/>
              <a:gd name="T13" fmla="*/ 3 h 9"/>
              <a:gd name="T14" fmla="*/ 0 w 8"/>
              <a:gd name="T15" fmla="*/ 0 h 9"/>
              <a:gd name="T16" fmla="*/ 0 w 8"/>
              <a:gd name="T17" fmla="*/ 0 h 9"/>
              <a:gd name="T18" fmla="*/ 5 w 8"/>
              <a:gd name="T19" fmla="*/ 3 h 9"/>
              <a:gd name="T20" fmla="*/ 5 w 8"/>
              <a:gd name="T21" fmla="*/ 6 h 9"/>
              <a:gd name="T22" fmla="*/ 5 w 8"/>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9">
                <a:moveTo>
                  <a:pt x="5" y="6"/>
                </a:moveTo>
                <a:lnTo>
                  <a:pt x="5" y="6"/>
                </a:lnTo>
                <a:lnTo>
                  <a:pt x="8" y="9"/>
                </a:lnTo>
                <a:lnTo>
                  <a:pt x="8" y="9"/>
                </a:lnTo>
                <a:lnTo>
                  <a:pt x="5" y="6"/>
                </a:lnTo>
                <a:lnTo>
                  <a:pt x="5" y="6"/>
                </a:lnTo>
                <a:lnTo>
                  <a:pt x="5" y="3"/>
                </a:lnTo>
                <a:lnTo>
                  <a:pt x="0" y="0"/>
                </a:lnTo>
                <a:lnTo>
                  <a:pt x="0" y="0"/>
                </a:lnTo>
                <a:lnTo>
                  <a:pt x="5" y="3"/>
                </a:lnTo>
                <a:lnTo>
                  <a:pt x="5" y="6"/>
                </a:lnTo>
                <a:lnTo>
                  <a:pt x="5" y="6"/>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00" name="Freeform 216">
            <a:extLst>
              <a:ext uri="{FF2B5EF4-FFF2-40B4-BE49-F238E27FC236}">
                <a16:creationId xmlns:a16="http://schemas.microsoft.com/office/drawing/2014/main" id="{0F4B7267-4E4E-A225-A487-F083CA92435A}"/>
              </a:ext>
            </a:extLst>
          </p:cNvPr>
          <p:cNvSpPr>
            <a:spLocks/>
          </p:cNvSpPr>
          <p:nvPr/>
        </p:nvSpPr>
        <p:spPr bwMode="auto">
          <a:xfrm>
            <a:off x="4557969" y="400470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01" name="Freeform 217">
            <a:extLst>
              <a:ext uri="{FF2B5EF4-FFF2-40B4-BE49-F238E27FC236}">
                <a16:creationId xmlns:a16="http://schemas.microsoft.com/office/drawing/2014/main" id="{776723A8-FA7C-C84D-137A-EC6DF53C5975}"/>
              </a:ext>
            </a:extLst>
          </p:cNvPr>
          <p:cNvSpPr>
            <a:spLocks/>
          </p:cNvSpPr>
          <p:nvPr/>
        </p:nvSpPr>
        <p:spPr bwMode="auto">
          <a:xfrm>
            <a:off x="4561817" y="3996187"/>
            <a:ext cx="0" cy="4865"/>
          </a:xfrm>
          <a:custGeom>
            <a:avLst/>
            <a:gdLst>
              <a:gd name="T0" fmla="*/ 0 h 4"/>
              <a:gd name="T1" fmla="*/ 0 h 4"/>
              <a:gd name="T2" fmla="*/ 4 h 4"/>
              <a:gd name="T3" fmla="*/ 4 h 4"/>
              <a:gd name="T4" fmla="*/ 0 h 4"/>
              <a:gd name="T5" fmla="*/ 0 h 4"/>
            </a:gdLst>
            <a:ahLst/>
            <a:cxnLst>
              <a:cxn ang="0">
                <a:pos x="0" y="T0"/>
              </a:cxn>
              <a:cxn ang="0">
                <a:pos x="0" y="T1"/>
              </a:cxn>
              <a:cxn ang="0">
                <a:pos x="0" y="T2"/>
              </a:cxn>
              <a:cxn ang="0">
                <a:pos x="0" y="T3"/>
              </a:cxn>
              <a:cxn ang="0">
                <a:pos x="0" y="T4"/>
              </a:cxn>
              <a:cxn ang="0">
                <a:pos x="0" y="T5"/>
              </a:cxn>
            </a:cxnLst>
            <a:rect l="0" t="0" r="r" b="b"/>
            <a:pathLst>
              <a:path h="4">
                <a:moveTo>
                  <a:pt x="0" y="0"/>
                </a:moveTo>
                <a:lnTo>
                  <a:pt x="0" y="0"/>
                </a:lnTo>
                <a:lnTo>
                  <a:pt x="0" y="4"/>
                </a:lnTo>
                <a:lnTo>
                  <a:pt x="0" y="4"/>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02" name="Freeform 218">
            <a:extLst>
              <a:ext uri="{FF2B5EF4-FFF2-40B4-BE49-F238E27FC236}">
                <a16:creationId xmlns:a16="http://schemas.microsoft.com/office/drawing/2014/main" id="{9CF6B4F9-F327-DD29-FA14-FADFF997BD15}"/>
              </a:ext>
            </a:extLst>
          </p:cNvPr>
          <p:cNvSpPr>
            <a:spLocks/>
          </p:cNvSpPr>
          <p:nvPr/>
        </p:nvSpPr>
        <p:spPr bwMode="auto">
          <a:xfrm>
            <a:off x="4554120" y="4004702"/>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03" name="Freeform 219">
            <a:extLst>
              <a:ext uri="{FF2B5EF4-FFF2-40B4-BE49-F238E27FC236}">
                <a16:creationId xmlns:a16="http://schemas.microsoft.com/office/drawing/2014/main" id="{393960E6-3C4B-770C-88BF-3F1B5F877BDF}"/>
              </a:ext>
            </a:extLst>
          </p:cNvPr>
          <p:cNvSpPr>
            <a:spLocks/>
          </p:cNvSpPr>
          <p:nvPr/>
        </p:nvSpPr>
        <p:spPr bwMode="auto">
          <a:xfrm>
            <a:off x="4564383" y="398888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04" name="Freeform 220">
            <a:extLst>
              <a:ext uri="{FF2B5EF4-FFF2-40B4-BE49-F238E27FC236}">
                <a16:creationId xmlns:a16="http://schemas.microsoft.com/office/drawing/2014/main" id="{7F39D26C-C175-0280-D1EB-43264D816F88}"/>
              </a:ext>
            </a:extLst>
          </p:cNvPr>
          <p:cNvSpPr>
            <a:spLocks/>
          </p:cNvSpPr>
          <p:nvPr/>
        </p:nvSpPr>
        <p:spPr bwMode="auto">
          <a:xfrm>
            <a:off x="4561817" y="3992538"/>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05" name="Freeform 221">
            <a:extLst>
              <a:ext uri="{FF2B5EF4-FFF2-40B4-BE49-F238E27FC236}">
                <a16:creationId xmlns:a16="http://schemas.microsoft.com/office/drawing/2014/main" id="{81C6C2BC-CA97-10A4-78C9-742813DC4CBF}"/>
              </a:ext>
            </a:extLst>
          </p:cNvPr>
          <p:cNvSpPr>
            <a:spLocks/>
          </p:cNvSpPr>
          <p:nvPr/>
        </p:nvSpPr>
        <p:spPr bwMode="auto">
          <a:xfrm>
            <a:off x="4554120" y="400835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06" name="Freeform 222">
            <a:extLst>
              <a:ext uri="{FF2B5EF4-FFF2-40B4-BE49-F238E27FC236}">
                <a16:creationId xmlns:a16="http://schemas.microsoft.com/office/drawing/2014/main" id="{DB3947B6-3C49-95EA-1969-983265585C90}"/>
              </a:ext>
            </a:extLst>
          </p:cNvPr>
          <p:cNvSpPr>
            <a:spLocks/>
          </p:cNvSpPr>
          <p:nvPr/>
        </p:nvSpPr>
        <p:spPr bwMode="auto">
          <a:xfrm>
            <a:off x="4550272" y="401200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07" name="Freeform 223">
            <a:extLst>
              <a:ext uri="{FF2B5EF4-FFF2-40B4-BE49-F238E27FC236}">
                <a16:creationId xmlns:a16="http://schemas.microsoft.com/office/drawing/2014/main" id="{3A749560-F853-F919-FD98-438B023D6518}"/>
              </a:ext>
            </a:extLst>
          </p:cNvPr>
          <p:cNvSpPr>
            <a:spLocks/>
          </p:cNvSpPr>
          <p:nvPr/>
        </p:nvSpPr>
        <p:spPr bwMode="auto">
          <a:xfrm>
            <a:off x="4647763" y="378940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08" name="Freeform 224">
            <a:extLst>
              <a:ext uri="{FF2B5EF4-FFF2-40B4-BE49-F238E27FC236}">
                <a16:creationId xmlns:a16="http://schemas.microsoft.com/office/drawing/2014/main" id="{B0CC6F53-3048-C143-5E1C-4C0BC92B5D4F}"/>
              </a:ext>
            </a:extLst>
          </p:cNvPr>
          <p:cNvSpPr>
            <a:spLocks/>
          </p:cNvSpPr>
          <p:nvPr/>
        </p:nvSpPr>
        <p:spPr bwMode="auto">
          <a:xfrm>
            <a:off x="4575928" y="395969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09" name="Freeform 225">
            <a:extLst>
              <a:ext uri="{FF2B5EF4-FFF2-40B4-BE49-F238E27FC236}">
                <a16:creationId xmlns:a16="http://schemas.microsoft.com/office/drawing/2014/main" id="{00F75A66-38A0-6891-6EDF-D8E415EB1B6A}"/>
              </a:ext>
            </a:extLst>
          </p:cNvPr>
          <p:cNvSpPr>
            <a:spLocks/>
          </p:cNvSpPr>
          <p:nvPr/>
        </p:nvSpPr>
        <p:spPr bwMode="auto">
          <a:xfrm>
            <a:off x="4568231" y="3981591"/>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10" name="Freeform 226">
            <a:extLst>
              <a:ext uri="{FF2B5EF4-FFF2-40B4-BE49-F238E27FC236}">
                <a16:creationId xmlns:a16="http://schemas.microsoft.com/office/drawing/2014/main" id="{F00EE463-EB2E-C4CE-18B5-3CF171CB753F}"/>
              </a:ext>
            </a:extLst>
          </p:cNvPr>
          <p:cNvSpPr>
            <a:spLocks/>
          </p:cNvSpPr>
          <p:nvPr/>
        </p:nvSpPr>
        <p:spPr bwMode="auto">
          <a:xfrm>
            <a:off x="4568231" y="398524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11" name="Freeform 227">
            <a:extLst>
              <a:ext uri="{FF2B5EF4-FFF2-40B4-BE49-F238E27FC236}">
                <a16:creationId xmlns:a16="http://schemas.microsoft.com/office/drawing/2014/main" id="{2D8767EE-510C-E810-39EF-CA3DCF526F44}"/>
              </a:ext>
            </a:extLst>
          </p:cNvPr>
          <p:cNvSpPr>
            <a:spLocks/>
          </p:cNvSpPr>
          <p:nvPr/>
        </p:nvSpPr>
        <p:spPr bwMode="auto">
          <a:xfrm>
            <a:off x="4679832" y="463234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12" name="Freeform 228">
            <a:extLst>
              <a:ext uri="{FF2B5EF4-FFF2-40B4-BE49-F238E27FC236}">
                <a16:creationId xmlns:a16="http://schemas.microsoft.com/office/drawing/2014/main" id="{237745BC-3B8F-AC2B-3CE9-5943EC94DBC4}"/>
              </a:ext>
            </a:extLst>
          </p:cNvPr>
          <p:cNvSpPr>
            <a:spLocks/>
          </p:cNvSpPr>
          <p:nvPr/>
        </p:nvSpPr>
        <p:spPr bwMode="auto">
          <a:xfrm>
            <a:off x="4668287" y="4614101"/>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13" name="Freeform 229">
            <a:extLst>
              <a:ext uri="{FF2B5EF4-FFF2-40B4-BE49-F238E27FC236}">
                <a16:creationId xmlns:a16="http://schemas.microsoft.com/office/drawing/2014/main" id="{F26EFA76-B4C5-0951-3BEF-54D66874ED2B}"/>
              </a:ext>
            </a:extLst>
          </p:cNvPr>
          <p:cNvSpPr>
            <a:spLocks/>
          </p:cNvSpPr>
          <p:nvPr/>
        </p:nvSpPr>
        <p:spPr bwMode="auto">
          <a:xfrm>
            <a:off x="4658025" y="459585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14" name="Freeform 230">
            <a:extLst>
              <a:ext uri="{FF2B5EF4-FFF2-40B4-BE49-F238E27FC236}">
                <a16:creationId xmlns:a16="http://schemas.microsoft.com/office/drawing/2014/main" id="{99735D11-FC23-6480-65EE-A61783867B25}"/>
              </a:ext>
            </a:extLst>
          </p:cNvPr>
          <p:cNvSpPr>
            <a:spLocks/>
          </p:cNvSpPr>
          <p:nvPr/>
        </p:nvSpPr>
        <p:spPr bwMode="auto">
          <a:xfrm>
            <a:off x="4675983" y="462869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15" name="Freeform 231">
            <a:extLst>
              <a:ext uri="{FF2B5EF4-FFF2-40B4-BE49-F238E27FC236}">
                <a16:creationId xmlns:a16="http://schemas.microsoft.com/office/drawing/2014/main" id="{9DD93FD5-F0C4-89FE-DA4E-DF9DE387B4B1}"/>
              </a:ext>
            </a:extLst>
          </p:cNvPr>
          <p:cNvSpPr>
            <a:spLocks/>
          </p:cNvSpPr>
          <p:nvPr/>
        </p:nvSpPr>
        <p:spPr bwMode="auto">
          <a:xfrm>
            <a:off x="4658025" y="4599504"/>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16" name="Freeform 232">
            <a:extLst>
              <a:ext uri="{FF2B5EF4-FFF2-40B4-BE49-F238E27FC236}">
                <a16:creationId xmlns:a16="http://schemas.microsoft.com/office/drawing/2014/main" id="{A777EC92-3D18-1CA0-7DCB-26B0A29610FE}"/>
              </a:ext>
            </a:extLst>
          </p:cNvPr>
          <p:cNvSpPr>
            <a:spLocks/>
          </p:cNvSpPr>
          <p:nvPr/>
        </p:nvSpPr>
        <p:spPr bwMode="auto">
          <a:xfrm>
            <a:off x="4661873" y="460315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17" name="Freeform 233">
            <a:extLst>
              <a:ext uri="{FF2B5EF4-FFF2-40B4-BE49-F238E27FC236}">
                <a16:creationId xmlns:a16="http://schemas.microsoft.com/office/drawing/2014/main" id="{7FBF9C09-C191-D49F-4DD3-DC3509607413}"/>
              </a:ext>
            </a:extLst>
          </p:cNvPr>
          <p:cNvSpPr>
            <a:spLocks/>
          </p:cNvSpPr>
          <p:nvPr/>
        </p:nvSpPr>
        <p:spPr bwMode="auto">
          <a:xfrm>
            <a:off x="4661873" y="4603153"/>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18" name="Freeform 234">
            <a:extLst>
              <a:ext uri="{FF2B5EF4-FFF2-40B4-BE49-F238E27FC236}">
                <a16:creationId xmlns:a16="http://schemas.microsoft.com/office/drawing/2014/main" id="{C354D7BD-B757-E746-CC45-A9016C63004C}"/>
              </a:ext>
            </a:extLst>
          </p:cNvPr>
          <p:cNvSpPr>
            <a:spLocks/>
          </p:cNvSpPr>
          <p:nvPr/>
        </p:nvSpPr>
        <p:spPr bwMode="auto">
          <a:xfrm>
            <a:off x="4665721" y="4610451"/>
            <a:ext cx="2566" cy="3649"/>
          </a:xfrm>
          <a:custGeom>
            <a:avLst/>
            <a:gdLst>
              <a:gd name="T0" fmla="*/ 2 w 2"/>
              <a:gd name="T1" fmla="*/ 3 h 3"/>
              <a:gd name="T2" fmla="*/ 2 w 2"/>
              <a:gd name="T3" fmla="*/ 3 h 3"/>
              <a:gd name="T4" fmla="*/ 0 w 2"/>
              <a:gd name="T5" fmla="*/ 0 h 3"/>
              <a:gd name="T6" fmla="*/ 0 w 2"/>
              <a:gd name="T7" fmla="*/ 0 h 3"/>
              <a:gd name="T8" fmla="*/ 2 w 2"/>
              <a:gd name="T9" fmla="*/ 3 h 3"/>
              <a:gd name="T10" fmla="*/ 2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2" y="3"/>
                </a:moveTo>
                <a:lnTo>
                  <a:pt x="2" y="3"/>
                </a:lnTo>
                <a:lnTo>
                  <a:pt x="0" y="0"/>
                </a:lnTo>
                <a:lnTo>
                  <a:pt x="0" y="0"/>
                </a:lnTo>
                <a:lnTo>
                  <a:pt x="2" y="3"/>
                </a:lnTo>
                <a:lnTo>
                  <a:pt x="2"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19" name="Freeform 235">
            <a:extLst>
              <a:ext uri="{FF2B5EF4-FFF2-40B4-BE49-F238E27FC236}">
                <a16:creationId xmlns:a16="http://schemas.microsoft.com/office/drawing/2014/main" id="{66E25037-D027-5A2E-C7D7-B976EBB4C2F3}"/>
              </a:ext>
            </a:extLst>
          </p:cNvPr>
          <p:cNvSpPr>
            <a:spLocks/>
          </p:cNvSpPr>
          <p:nvPr/>
        </p:nvSpPr>
        <p:spPr bwMode="auto">
          <a:xfrm>
            <a:off x="4658025" y="4592206"/>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20" name="Freeform 236">
            <a:extLst>
              <a:ext uri="{FF2B5EF4-FFF2-40B4-BE49-F238E27FC236}">
                <a16:creationId xmlns:a16="http://schemas.microsoft.com/office/drawing/2014/main" id="{C0008864-65C9-BD9D-A417-7CA90B50762A}"/>
              </a:ext>
            </a:extLst>
          </p:cNvPr>
          <p:cNvSpPr>
            <a:spLocks/>
          </p:cNvSpPr>
          <p:nvPr/>
        </p:nvSpPr>
        <p:spPr bwMode="auto">
          <a:xfrm>
            <a:off x="4672135" y="4621399"/>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21" name="Freeform 237">
            <a:extLst>
              <a:ext uri="{FF2B5EF4-FFF2-40B4-BE49-F238E27FC236}">
                <a16:creationId xmlns:a16="http://schemas.microsoft.com/office/drawing/2014/main" id="{42A88117-59AF-5120-113F-5A2EDF38C64B}"/>
              </a:ext>
            </a:extLst>
          </p:cNvPr>
          <p:cNvSpPr>
            <a:spLocks/>
          </p:cNvSpPr>
          <p:nvPr/>
        </p:nvSpPr>
        <p:spPr bwMode="auto">
          <a:xfrm>
            <a:off x="4668287" y="4617750"/>
            <a:ext cx="3848" cy="3649"/>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22" name="Freeform 238">
            <a:extLst>
              <a:ext uri="{FF2B5EF4-FFF2-40B4-BE49-F238E27FC236}">
                <a16:creationId xmlns:a16="http://schemas.microsoft.com/office/drawing/2014/main" id="{18179827-FE99-7F7D-BF8D-DB8BC3F47A43}"/>
              </a:ext>
            </a:extLst>
          </p:cNvPr>
          <p:cNvSpPr>
            <a:spLocks/>
          </p:cNvSpPr>
          <p:nvPr/>
        </p:nvSpPr>
        <p:spPr bwMode="auto">
          <a:xfrm>
            <a:off x="4665721" y="4606802"/>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23" name="Freeform 239">
            <a:extLst>
              <a:ext uri="{FF2B5EF4-FFF2-40B4-BE49-F238E27FC236}">
                <a16:creationId xmlns:a16="http://schemas.microsoft.com/office/drawing/2014/main" id="{AACB0BBB-8743-6AB1-4A5F-ABC494A54150}"/>
              </a:ext>
            </a:extLst>
          </p:cNvPr>
          <p:cNvSpPr>
            <a:spLocks/>
          </p:cNvSpPr>
          <p:nvPr/>
        </p:nvSpPr>
        <p:spPr bwMode="auto">
          <a:xfrm>
            <a:off x="4672135" y="4625048"/>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24" name="Freeform 240">
            <a:extLst>
              <a:ext uri="{FF2B5EF4-FFF2-40B4-BE49-F238E27FC236}">
                <a16:creationId xmlns:a16="http://schemas.microsoft.com/office/drawing/2014/main" id="{9B126DDD-46C8-DFE9-A102-E25BF936AA57}"/>
              </a:ext>
            </a:extLst>
          </p:cNvPr>
          <p:cNvSpPr>
            <a:spLocks/>
          </p:cNvSpPr>
          <p:nvPr/>
        </p:nvSpPr>
        <p:spPr bwMode="auto">
          <a:xfrm>
            <a:off x="4675983" y="4628697"/>
            <a:ext cx="3848" cy="3649"/>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25" name="Freeform 241">
            <a:extLst>
              <a:ext uri="{FF2B5EF4-FFF2-40B4-BE49-F238E27FC236}">
                <a16:creationId xmlns:a16="http://schemas.microsoft.com/office/drawing/2014/main" id="{BF505A0E-FEF5-A9C3-D784-B8D9E7470AE3}"/>
              </a:ext>
            </a:extLst>
          </p:cNvPr>
          <p:cNvSpPr>
            <a:spLocks/>
          </p:cNvSpPr>
          <p:nvPr/>
        </p:nvSpPr>
        <p:spPr bwMode="auto">
          <a:xfrm>
            <a:off x="4492548" y="4311226"/>
            <a:ext cx="21807" cy="21895"/>
          </a:xfrm>
          <a:custGeom>
            <a:avLst/>
            <a:gdLst>
              <a:gd name="T0" fmla="*/ 6 w 17"/>
              <a:gd name="T1" fmla="*/ 3 h 18"/>
              <a:gd name="T2" fmla="*/ 6 w 17"/>
              <a:gd name="T3" fmla="*/ 3 h 18"/>
              <a:gd name="T4" fmla="*/ 0 w 17"/>
              <a:gd name="T5" fmla="*/ 0 h 18"/>
              <a:gd name="T6" fmla="*/ 0 w 17"/>
              <a:gd name="T7" fmla="*/ 0 h 18"/>
              <a:gd name="T8" fmla="*/ 6 w 17"/>
              <a:gd name="T9" fmla="*/ 3 h 18"/>
              <a:gd name="T10" fmla="*/ 6 w 17"/>
              <a:gd name="T11" fmla="*/ 3 h 18"/>
              <a:gd name="T12" fmla="*/ 14 w 17"/>
              <a:gd name="T13" fmla="*/ 12 h 18"/>
              <a:gd name="T14" fmla="*/ 17 w 17"/>
              <a:gd name="T15" fmla="*/ 18 h 18"/>
              <a:gd name="T16" fmla="*/ 17 w 17"/>
              <a:gd name="T17" fmla="*/ 18 h 18"/>
              <a:gd name="T18" fmla="*/ 14 w 17"/>
              <a:gd name="T19" fmla="*/ 12 h 18"/>
              <a:gd name="T20" fmla="*/ 6 w 17"/>
              <a:gd name="T21" fmla="*/ 3 h 18"/>
              <a:gd name="T22" fmla="*/ 6 w 17"/>
              <a:gd name="T23"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6" y="3"/>
                </a:moveTo>
                <a:lnTo>
                  <a:pt x="6" y="3"/>
                </a:lnTo>
                <a:lnTo>
                  <a:pt x="0" y="0"/>
                </a:lnTo>
                <a:lnTo>
                  <a:pt x="0" y="0"/>
                </a:lnTo>
                <a:lnTo>
                  <a:pt x="6" y="3"/>
                </a:lnTo>
                <a:lnTo>
                  <a:pt x="6" y="3"/>
                </a:lnTo>
                <a:lnTo>
                  <a:pt x="14" y="12"/>
                </a:lnTo>
                <a:lnTo>
                  <a:pt x="17" y="18"/>
                </a:lnTo>
                <a:lnTo>
                  <a:pt x="17" y="18"/>
                </a:lnTo>
                <a:lnTo>
                  <a:pt x="14" y="12"/>
                </a:lnTo>
                <a:lnTo>
                  <a:pt x="6" y="3"/>
                </a:lnTo>
                <a:lnTo>
                  <a:pt x="6"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26" name="Freeform 242">
            <a:extLst>
              <a:ext uri="{FF2B5EF4-FFF2-40B4-BE49-F238E27FC236}">
                <a16:creationId xmlns:a16="http://schemas.microsoft.com/office/drawing/2014/main" id="{B405D79E-3760-FF60-29CC-1D6E332CEDDF}"/>
              </a:ext>
            </a:extLst>
          </p:cNvPr>
          <p:cNvSpPr>
            <a:spLocks/>
          </p:cNvSpPr>
          <p:nvPr/>
        </p:nvSpPr>
        <p:spPr bwMode="auto">
          <a:xfrm>
            <a:off x="4496396" y="4258922"/>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27" name="Freeform 243">
            <a:extLst>
              <a:ext uri="{FF2B5EF4-FFF2-40B4-BE49-F238E27FC236}">
                <a16:creationId xmlns:a16="http://schemas.microsoft.com/office/drawing/2014/main" id="{DF742813-6A3D-B2FF-27BC-0CE5F525C755}"/>
              </a:ext>
            </a:extLst>
          </p:cNvPr>
          <p:cNvSpPr>
            <a:spLocks/>
          </p:cNvSpPr>
          <p:nvPr/>
        </p:nvSpPr>
        <p:spPr bwMode="auto">
          <a:xfrm>
            <a:off x="4496396" y="425527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28" name="Freeform 244">
            <a:extLst>
              <a:ext uri="{FF2B5EF4-FFF2-40B4-BE49-F238E27FC236}">
                <a16:creationId xmlns:a16="http://schemas.microsoft.com/office/drawing/2014/main" id="{E94BFC87-E4BF-7AF6-C9F9-5255BFC720EF}"/>
              </a:ext>
            </a:extLst>
          </p:cNvPr>
          <p:cNvSpPr>
            <a:spLocks/>
          </p:cNvSpPr>
          <p:nvPr/>
        </p:nvSpPr>
        <p:spPr bwMode="auto">
          <a:xfrm>
            <a:off x="4654176" y="4592206"/>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29" name="Freeform 245">
            <a:extLst>
              <a:ext uri="{FF2B5EF4-FFF2-40B4-BE49-F238E27FC236}">
                <a16:creationId xmlns:a16="http://schemas.microsoft.com/office/drawing/2014/main" id="{A629A01F-0498-F741-F0F4-F8F2A65E3DCB}"/>
              </a:ext>
            </a:extLst>
          </p:cNvPr>
          <p:cNvSpPr>
            <a:spLocks/>
          </p:cNvSpPr>
          <p:nvPr/>
        </p:nvSpPr>
        <p:spPr bwMode="auto">
          <a:xfrm>
            <a:off x="4496396" y="425527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30" name="Freeform 246">
            <a:extLst>
              <a:ext uri="{FF2B5EF4-FFF2-40B4-BE49-F238E27FC236}">
                <a16:creationId xmlns:a16="http://schemas.microsoft.com/office/drawing/2014/main" id="{BB5F088A-966B-9162-C4F5-58701A281D1E}"/>
              </a:ext>
            </a:extLst>
          </p:cNvPr>
          <p:cNvSpPr>
            <a:spLocks/>
          </p:cNvSpPr>
          <p:nvPr/>
        </p:nvSpPr>
        <p:spPr bwMode="auto">
          <a:xfrm>
            <a:off x="4654176" y="378575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31" name="Freeform 247">
            <a:extLst>
              <a:ext uri="{FF2B5EF4-FFF2-40B4-BE49-F238E27FC236}">
                <a16:creationId xmlns:a16="http://schemas.microsoft.com/office/drawing/2014/main" id="{1CEA9BE9-BBC7-9603-0B5D-F4EE72E14E51}"/>
              </a:ext>
            </a:extLst>
          </p:cNvPr>
          <p:cNvSpPr>
            <a:spLocks/>
          </p:cNvSpPr>
          <p:nvPr/>
        </p:nvSpPr>
        <p:spPr bwMode="auto">
          <a:xfrm>
            <a:off x="4650328" y="378575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32" name="Freeform 248">
            <a:extLst>
              <a:ext uri="{FF2B5EF4-FFF2-40B4-BE49-F238E27FC236}">
                <a16:creationId xmlns:a16="http://schemas.microsoft.com/office/drawing/2014/main" id="{700B90CD-B56C-A141-85F0-E819D48191C0}"/>
              </a:ext>
            </a:extLst>
          </p:cNvPr>
          <p:cNvSpPr>
            <a:spLocks/>
          </p:cNvSpPr>
          <p:nvPr/>
        </p:nvSpPr>
        <p:spPr bwMode="auto">
          <a:xfrm>
            <a:off x="4675983" y="378210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33" name="Freeform 249">
            <a:extLst>
              <a:ext uri="{FF2B5EF4-FFF2-40B4-BE49-F238E27FC236}">
                <a16:creationId xmlns:a16="http://schemas.microsoft.com/office/drawing/2014/main" id="{4A128D68-B97E-7818-4547-F8AB73D04BB5}"/>
              </a:ext>
            </a:extLst>
          </p:cNvPr>
          <p:cNvSpPr>
            <a:spLocks/>
          </p:cNvSpPr>
          <p:nvPr/>
        </p:nvSpPr>
        <p:spPr bwMode="auto">
          <a:xfrm>
            <a:off x="4661873" y="378575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34" name="Freeform 250">
            <a:extLst>
              <a:ext uri="{FF2B5EF4-FFF2-40B4-BE49-F238E27FC236}">
                <a16:creationId xmlns:a16="http://schemas.microsoft.com/office/drawing/2014/main" id="{7F3BACC6-B4FB-7E13-1629-023555BCAA66}"/>
              </a:ext>
            </a:extLst>
          </p:cNvPr>
          <p:cNvSpPr>
            <a:spLocks/>
          </p:cNvSpPr>
          <p:nvPr/>
        </p:nvSpPr>
        <p:spPr bwMode="auto">
          <a:xfrm>
            <a:off x="4683680" y="3782107"/>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35" name="Freeform 251">
            <a:extLst>
              <a:ext uri="{FF2B5EF4-FFF2-40B4-BE49-F238E27FC236}">
                <a16:creationId xmlns:a16="http://schemas.microsoft.com/office/drawing/2014/main" id="{E08E1D24-F6E4-BA26-0375-0D6E207F4647}"/>
              </a:ext>
            </a:extLst>
          </p:cNvPr>
          <p:cNvSpPr>
            <a:spLocks/>
          </p:cNvSpPr>
          <p:nvPr/>
        </p:nvSpPr>
        <p:spPr bwMode="auto">
          <a:xfrm>
            <a:off x="4715749" y="37784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36" name="Freeform 252">
            <a:extLst>
              <a:ext uri="{FF2B5EF4-FFF2-40B4-BE49-F238E27FC236}">
                <a16:creationId xmlns:a16="http://schemas.microsoft.com/office/drawing/2014/main" id="{AD3D7914-96CC-C9A1-2942-16C3619783B8}"/>
              </a:ext>
            </a:extLst>
          </p:cNvPr>
          <p:cNvSpPr>
            <a:spLocks/>
          </p:cNvSpPr>
          <p:nvPr/>
        </p:nvSpPr>
        <p:spPr bwMode="auto">
          <a:xfrm>
            <a:off x="4697791" y="378210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37" name="Freeform 253">
            <a:extLst>
              <a:ext uri="{FF2B5EF4-FFF2-40B4-BE49-F238E27FC236}">
                <a16:creationId xmlns:a16="http://schemas.microsoft.com/office/drawing/2014/main" id="{3F69E42F-5F66-13A7-1557-B2773415F13C}"/>
              </a:ext>
            </a:extLst>
          </p:cNvPr>
          <p:cNvSpPr>
            <a:spLocks/>
          </p:cNvSpPr>
          <p:nvPr/>
        </p:nvSpPr>
        <p:spPr bwMode="auto">
          <a:xfrm>
            <a:off x="4690094" y="378210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38" name="Freeform 254">
            <a:extLst>
              <a:ext uri="{FF2B5EF4-FFF2-40B4-BE49-F238E27FC236}">
                <a16:creationId xmlns:a16="http://schemas.microsoft.com/office/drawing/2014/main" id="{F11D6053-E9DD-8DE2-DFB8-A4FAF6D18826}"/>
              </a:ext>
            </a:extLst>
          </p:cNvPr>
          <p:cNvSpPr>
            <a:spLocks/>
          </p:cNvSpPr>
          <p:nvPr/>
        </p:nvSpPr>
        <p:spPr bwMode="auto">
          <a:xfrm>
            <a:off x="4647763" y="378575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39" name="Freeform 255">
            <a:extLst>
              <a:ext uri="{FF2B5EF4-FFF2-40B4-BE49-F238E27FC236}">
                <a16:creationId xmlns:a16="http://schemas.microsoft.com/office/drawing/2014/main" id="{70C3AA7E-6CD6-1214-A8F0-211D2E0640AA}"/>
              </a:ext>
            </a:extLst>
          </p:cNvPr>
          <p:cNvSpPr>
            <a:spLocks/>
          </p:cNvSpPr>
          <p:nvPr/>
        </p:nvSpPr>
        <p:spPr bwMode="auto">
          <a:xfrm>
            <a:off x="4719598" y="3778458"/>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40" name="Freeform 256">
            <a:extLst>
              <a:ext uri="{FF2B5EF4-FFF2-40B4-BE49-F238E27FC236}">
                <a16:creationId xmlns:a16="http://schemas.microsoft.com/office/drawing/2014/main" id="{A75DEFAD-870D-9F23-42AE-D1A1A696B787}"/>
              </a:ext>
            </a:extLst>
          </p:cNvPr>
          <p:cNvSpPr>
            <a:spLocks/>
          </p:cNvSpPr>
          <p:nvPr/>
        </p:nvSpPr>
        <p:spPr bwMode="auto">
          <a:xfrm>
            <a:off x="4668287" y="3782107"/>
            <a:ext cx="3848" cy="3649"/>
          </a:xfrm>
          <a:custGeom>
            <a:avLst/>
            <a:gdLst>
              <a:gd name="T0" fmla="*/ 0 w 3"/>
              <a:gd name="T1" fmla="*/ 3 h 3"/>
              <a:gd name="T2" fmla="*/ 0 w 3"/>
              <a:gd name="T3" fmla="*/ 3 h 3"/>
              <a:gd name="T4" fmla="*/ 3 w 3"/>
              <a:gd name="T5" fmla="*/ 0 h 3"/>
              <a:gd name="T6" fmla="*/ 3 w 3"/>
              <a:gd name="T7" fmla="*/ 0 h 3"/>
              <a:gd name="T8" fmla="*/ 0 w 3"/>
              <a:gd name="T9" fmla="*/ 3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0" y="3"/>
                </a:lnTo>
                <a:lnTo>
                  <a:pt x="3" y="0"/>
                </a:lnTo>
                <a:lnTo>
                  <a:pt x="3"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41" name="Freeform 257">
            <a:extLst>
              <a:ext uri="{FF2B5EF4-FFF2-40B4-BE49-F238E27FC236}">
                <a16:creationId xmlns:a16="http://schemas.microsoft.com/office/drawing/2014/main" id="{EE3FA8F5-E2BB-807B-5B64-A387A2F4679D}"/>
              </a:ext>
            </a:extLst>
          </p:cNvPr>
          <p:cNvSpPr>
            <a:spLocks/>
          </p:cNvSpPr>
          <p:nvPr/>
        </p:nvSpPr>
        <p:spPr bwMode="auto">
          <a:xfrm>
            <a:off x="4701639" y="3782107"/>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42" name="Freeform 258">
            <a:extLst>
              <a:ext uri="{FF2B5EF4-FFF2-40B4-BE49-F238E27FC236}">
                <a16:creationId xmlns:a16="http://schemas.microsoft.com/office/drawing/2014/main" id="{6AECA42A-6C3C-A518-DC18-EED4819B068C}"/>
              </a:ext>
            </a:extLst>
          </p:cNvPr>
          <p:cNvSpPr>
            <a:spLocks/>
          </p:cNvSpPr>
          <p:nvPr/>
        </p:nvSpPr>
        <p:spPr bwMode="auto">
          <a:xfrm>
            <a:off x="4658025" y="378575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43" name="Freeform 259">
            <a:extLst>
              <a:ext uri="{FF2B5EF4-FFF2-40B4-BE49-F238E27FC236}">
                <a16:creationId xmlns:a16="http://schemas.microsoft.com/office/drawing/2014/main" id="{9FC465DB-3290-5D8E-871B-E9BCBBC7E96B}"/>
              </a:ext>
            </a:extLst>
          </p:cNvPr>
          <p:cNvSpPr>
            <a:spLocks/>
          </p:cNvSpPr>
          <p:nvPr/>
        </p:nvSpPr>
        <p:spPr bwMode="auto">
          <a:xfrm>
            <a:off x="4665721" y="378575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44" name="Freeform 260">
            <a:extLst>
              <a:ext uri="{FF2B5EF4-FFF2-40B4-BE49-F238E27FC236}">
                <a16:creationId xmlns:a16="http://schemas.microsoft.com/office/drawing/2014/main" id="{5FF35801-310A-C8DE-65FD-27B7A6FC1700}"/>
              </a:ext>
            </a:extLst>
          </p:cNvPr>
          <p:cNvSpPr>
            <a:spLocks/>
          </p:cNvSpPr>
          <p:nvPr/>
        </p:nvSpPr>
        <p:spPr bwMode="auto">
          <a:xfrm>
            <a:off x="4679832" y="378210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45" name="Freeform 261">
            <a:extLst>
              <a:ext uri="{FF2B5EF4-FFF2-40B4-BE49-F238E27FC236}">
                <a16:creationId xmlns:a16="http://schemas.microsoft.com/office/drawing/2014/main" id="{68D62AB5-5612-7A2B-BA83-0132C99F1812}"/>
              </a:ext>
            </a:extLst>
          </p:cNvPr>
          <p:cNvSpPr>
            <a:spLocks/>
          </p:cNvSpPr>
          <p:nvPr/>
        </p:nvSpPr>
        <p:spPr bwMode="auto">
          <a:xfrm>
            <a:off x="4708053" y="37784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46" name="Freeform 262">
            <a:extLst>
              <a:ext uri="{FF2B5EF4-FFF2-40B4-BE49-F238E27FC236}">
                <a16:creationId xmlns:a16="http://schemas.microsoft.com/office/drawing/2014/main" id="{9628A070-FC8E-F74F-E7CA-A359DCC6A6E8}"/>
              </a:ext>
            </a:extLst>
          </p:cNvPr>
          <p:cNvSpPr>
            <a:spLocks/>
          </p:cNvSpPr>
          <p:nvPr/>
        </p:nvSpPr>
        <p:spPr bwMode="auto">
          <a:xfrm>
            <a:off x="5577770" y="4277168"/>
            <a:ext cx="2566" cy="3649"/>
          </a:xfrm>
          <a:custGeom>
            <a:avLst/>
            <a:gdLst>
              <a:gd name="T0" fmla="*/ 0 w 2"/>
              <a:gd name="T1" fmla="*/ 0 h 3"/>
              <a:gd name="T2" fmla="*/ 0 w 2"/>
              <a:gd name="T3" fmla="*/ 0 h 3"/>
              <a:gd name="T4" fmla="*/ 2 w 2"/>
              <a:gd name="T5" fmla="*/ 3 h 3"/>
              <a:gd name="T6" fmla="*/ 2 w 2"/>
              <a:gd name="T7" fmla="*/ 3 h 3"/>
              <a:gd name="T8" fmla="*/ 0 w 2"/>
              <a:gd name="T9" fmla="*/ 0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lnTo>
                  <a:pt x="0" y="0"/>
                </a:lnTo>
                <a:lnTo>
                  <a:pt x="2" y="3"/>
                </a:lnTo>
                <a:lnTo>
                  <a:pt x="2"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47" name="Freeform 263">
            <a:extLst>
              <a:ext uri="{FF2B5EF4-FFF2-40B4-BE49-F238E27FC236}">
                <a16:creationId xmlns:a16="http://schemas.microsoft.com/office/drawing/2014/main" id="{F2B1FE2E-8F5B-427B-7021-3A9D66A42A7C}"/>
              </a:ext>
            </a:extLst>
          </p:cNvPr>
          <p:cNvSpPr>
            <a:spLocks/>
          </p:cNvSpPr>
          <p:nvPr/>
        </p:nvSpPr>
        <p:spPr bwMode="auto">
          <a:xfrm>
            <a:off x="5364830" y="3896446"/>
            <a:ext cx="3848" cy="3649"/>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48" name="Freeform 264">
            <a:extLst>
              <a:ext uri="{FF2B5EF4-FFF2-40B4-BE49-F238E27FC236}">
                <a16:creationId xmlns:a16="http://schemas.microsoft.com/office/drawing/2014/main" id="{30C81357-71BC-3CC0-73EB-2B88AABA1BEA}"/>
              </a:ext>
            </a:extLst>
          </p:cNvPr>
          <p:cNvSpPr>
            <a:spLocks/>
          </p:cNvSpPr>
          <p:nvPr/>
        </p:nvSpPr>
        <p:spPr bwMode="auto">
          <a:xfrm>
            <a:off x="5598294" y="4284466"/>
            <a:ext cx="3848"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49" name="Freeform 265">
            <a:extLst>
              <a:ext uri="{FF2B5EF4-FFF2-40B4-BE49-F238E27FC236}">
                <a16:creationId xmlns:a16="http://schemas.microsoft.com/office/drawing/2014/main" id="{9E205658-E9C5-813C-8EDD-6ABA50D5F035}"/>
              </a:ext>
            </a:extLst>
          </p:cNvPr>
          <p:cNvSpPr>
            <a:spLocks/>
          </p:cNvSpPr>
          <p:nvPr/>
        </p:nvSpPr>
        <p:spPr bwMode="auto">
          <a:xfrm>
            <a:off x="5573922" y="4277168"/>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50" name="Freeform 266">
            <a:extLst>
              <a:ext uri="{FF2B5EF4-FFF2-40B4-BE49-F238E27FC236}">
                <a16:creationId xmlns:a16="http://schemas.microsoft.com/office/drawing/2014/main" id="{C73CE17D-38B2-9A63-402B-0F1AFD30C219}"/>
              </a:ext>
            </a:extLst>
          </p:cNvPr>
          <p:cNvSpPr>
            <a:spLocks/>
          </p:cNvSpPr>
          <p:nvPr/>
        </p:nvSpPr>
        <p:spPr bwMode="auto">
          <a:xfrm>
            <a:off x="5368679" y="389644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51" name="Freeform 267">
            <a:extLst>
              <a:ext uri="{FF2B5EF4-FFF2-40B4-BE49-F238E27FC236}">
                <a16:creationId xmlns:a16="http://schemas.microsoft.com/office/drawing/2014/main" id="{52CC399D-ADBF-04DD-77B8-7C11B7BC979C}"/>
              </a:ext>
            </a:extLst>
          </p:cNvPr>
          <p:cNvSpPr>
            <a:spLocks/>
          </p:cNvSpPr>
          <p:nvPr/>
        </p:nvSpPr>
        <p:spPr bwMode="auto">
          <a:xfrm>
            <a:off x="5368679" y="389644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52" name="Freeform 268">
            <a:extLst>
              <a:ext uri="{FF2B5EF4-FFF2-40B4-BE49-F238E27FC236}">
                <a16:creationId xmlns:a16="http://schemas.microsoft.com/office/drawing/2014/main" id="{473F19D9-906A-9381-D3F9-DED8BD5101E5}"/>
              </a:ext>
            </a:extLst>
          </p:cNvPr>
          <p:cNvSpPr>
            <a:spLocks/>
          </p:cNvSpPr>
          <p:nvPr/>
        </p:nvSpPr>
        <p:spPr bwMode="auto">
          <a:xfrm>
            <a:off x="5364830" y="390009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53" name="Freeform 269">
            <a:extLst>
              <a:ext uri="{FF2B5EF4-FFF2-40B4-BE49-F238E27FC236}">
                <a16:creationId xmlns:a16="http://schemas.microsoft.com/office/drawing/2014/main" id="{2C58F3E3-FC92-D957-3362-C9B8D0A1AA89}"/>
              </a:ext>
            </a:extLst>
          </p:cNvPr>
          <p:cNvSpPr>
            <a:spLocks/>
          </p:cNvSpPr>
          <p:nvPr/>
        </p:nvSpPr>
        <p:spPr bwMode="auto">
          <a:xfrm>
            <a:off x="5570073" y="427351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54" name="Freeform 270">
            <a:extLst>
              <a:ext uri="{FF2B5EF4-FFF2-40B4-BE49-F238E27FC236}">
                <a16:creationId xmlns:a16="http://schemas.microsoft.com/office/drawing/2014/main" id="{81B900EE-B670-FAE8-D21C-F54252968976}"/>
              </a:ext>
            </a:extLst>
          </p:cNvPr>
          <p:cNvSpPr>
            <a:spLocks/>
          </p:cNvSpPr>
          <p:nvPr/>
        </p:nvSpPr>
        <p:spPr bwMode="auto">
          <a:xfrm>
            <a:off x="5602142" y="4288115"/>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55" name="Freeform 271">
            <a:extLst>
              <a:ext uri="{FF2B5EF4-FFF2-40B4-BE49-F238E27FC236}">
                <a16:creationId xmlns:a16="http://schemas.microsoft.com/office/drawing/2014/main" id="{C9C200A4-11D4-EE46-E3BE-C712E6820420}"/>
              </a:ext>
            </a:extLst>
          </p:cNvPr>
          <p:cNvSpPr>
            <a:spLocks/>
          </p:cNvSpPr>
          <p:nvPr/>
        </p:nvSpPr>
        <p:spPr bwMode="auto">
          <a:xfrm>
            <a:off x="5605991" y="4288115"/>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56" name="Freeform 272">
            <a:extLst>
              <a:ext uri="{FF2B5EF4-FFF2-40B4-BE49-F238E27FC236}">
                <a16:creationId xmlns:a16="http://schemas.microsoft.com/office/drawing/2014/main" id="{EB3E00C4-6091-4B02-4187-9CB3FCAA8BE5}"/>
              </a:ext>
            </a:extLst>
          </p:cNvPr>
          <p:cNvSpPr>
            <a:spLocks/>
          </p:cNvSpPr>
          <p:nvPr/>
        </p:nvSpPr>
        <p:spPr bwMode="auto">
          <a:xfrm>
            <a:off x="5562377" y="4262571"/>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57" name="Freeform 273">
            <a:extLst>
              <a:ext uri="{FF2B5EF4-FFF2-40B4-BE49-F238E27FC236}">
                <a16:creationId xmlns:a16="http://schemas.microsoft.com/office/drawing/2014/main" id="{6C3552AC-71D1-BCCC-6A93-A508FDC54AC2}"/>
              </a:ext>
            </a:extLst>
          </p:cNvPr>
          <p:cNvSpPr>
            <a:spLocks/>
          </p:cNvSpPr>
          <p:nvPr/>
        </p:nvSpPr>
        <p:spPr bwMode="auto">
          <a:xfrm>
            <a:off x="5318651" y="394145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58" name="Freeform 274">
            <a:extLst>
              <a:ext uri="{FF2B5EF4-FFF2-40B4-BE49-F238E27FC236}">
                <a16:creationId xmlns:a16="http://schemas.microsoft.com/office/drawing/2014/main" id="{3D0412CE-4409-DF6A-2F05-B9B2BEAA9B99}"/>
              </a:ext>
            </a:extLst>
          </p:cNvPr>
          <p:cNvSpPr>
            <a:spLocks/>
          </p:cNvSpPr>
          <p:nvPr/>
        </p:nvSpPr>
        <p:spPr bwMode="auto">
          <a:xfrm>
            <a:off x="5362265" y="390009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59" name="Freeform 275">
            <a:extLst>
              <a:ext uri="{FF2B5EF4-FFF2-40B4-BE49-F238E27FC236}">
                <a16:creationId xmlns:a16="http://schemas.microsoft.com/office/drawing/2014/main" id="{8A4055D3-55C0-3D75-BAE4-102058584151}"/>
              </a:ext>
            </a:extLst>
          </p:cNvPr>
          <p:cNvSpPr>
            <a:spLocks/>
          </p:cNvSpPr>
          <p:nvPr/>
        </p:nvSpPr>
        <p:spPr bwMode="auto">
          <a:xfrm>
            <a:off x="5372527" y="389644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60" name="Freeform 276">
            <a:extLst>
              <a:ext uri="{FF2B5EF4-FFF2-40B4-BE49-F238E27FC236}">
                <a16:creationId xmlns:a16="http://schemas.microsoft.com/office/drawing/2014/main" id="{E59CBA0E-97DF-CB6F-7DFB-F1CF961C64D1}"/>
              </a:ext>
            </a:extLst>
          </p:cNvPr>
          <p:cNvSpPr>
            <a:spLocks/>
          </p:cNvSpPr>
          <p:nvPr/>
        </p:nvSpPr>
        <p:spPr bwMode="auto">
          <a:xfrm>
            <a:off x="5318651" y="3937802"/>
            <a:ext cx="0" cy="3649"/>
          </a:xfrm>
          <a:custGeom>
            <a:avLst/>
            <a:gdLst>
              <a:gd name="T0" fmla="*/ 0 h 3"/>
              <a:gd name="T1" fmla="*/ 0 h 3"/>
              <a:gd name="T2" fmla="*/ 0 h 3"/>
              <a:gd name="T3" fmla="*/ 3 h 3"/>
              <a:gd name="T4" fmla="*/ 3 h 3"/>
              <a:gd name="T5" fmla="*/ 0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lnTo>
                  <a:pt x="0" y="0"/>
                </a:ln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61" name="Freeform 277">
            <a:extLst>
              <a:ext uri="{FF2B5EF4-FFF2-40B4-BE49-F238E27FC236}">
                <a16:creationId xmlns:a16="http://schemas.microsoft.com/office/drawing/2014/main" id="{80566BE8-1482-D97E-F2DD-49BD208D1611}"/>
              </a:ext>
            </a:extLst>
          </p:cNvPr>
          <p:cNvSpPr>
            <a:spLocks/>
          </p:cNvSpPr>
          <p:nvPr/>
        </p:nvSpPr>
        <p:spPr bwMode="auto">
          <a:xfrm>
            <a:off x="5595729" y="4284466"/>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62" name="Freeform 278">
            <a:extLst>
              <a:ext uri="{FF2B5EF4-FFF2-40B4-BE49-F238E27FC236}">
                <a16:creationId xmlns:a16="http://schemas.microsoft.com/office/drawing/2014/main" id="{4226CD88-FCD2-D8FC-F01C-AD48B61E2C47}"/>
              </a:ext>
            </a:extLst>
          </p:cNvPr>
          <p:cNvSpPr>
            <a:spLocks/>
          </p:cNvSpPr>
          <p:nvPr/>
        </p:nvSpPr>
        <p:spPr bwMode="auto">
          <a:xfrm>
            <a:off x="5562377" y="4266220"/>
            <a:ext cx="3848"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63" name="Freeform 279">
            <a:extLst>
              <a:ext uri="{FF2B5EF4-FFF2-40B4-BE49-F238E27FC236}">
                <a16:creationId xmlns:a16="http://schemas.microsoft.com/office/drawing/2014/main" id="{D1856DC1-D9B7-7DF9-93DA-A3C31562237D}"/>
              </a:ext>
            </a:extLst>
          </p:cNvPr>
          <p:cNvSpPr>
            <a:spLocks/>
          </p:cNvSpPr>
          <p:nvPr/>
        </p:nvSpPr>
        <p:spPr bwMode="auto">
          <a:xfrm>
            <a:off x="5591880" y="428446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64" name="Freeform 280">
            <a:extLst>
              <a:ext uri="{FF2B5EF4-FFF2-40B4-BE49-F238E27FC236}">
                <a16:creationId xmlns:a16="http://schemas.microsoft.com/office/drawing/2014/main" id="{1CE82AD5-73F2-59B7-DDF9-8B84BB3DCE3D}"/>
              </a:ext>
            </a:extLst>
          </p:cNvPr>
          <p:cNvSpPr>
            <a:spLocks/>
          </p:cNvSpPr>
          <p:nvPr/>
        </p:nvSpPr>
        <p:spPr bwMode="auto">
          <a:xfrm>
            <a:off x="5566225" y="426986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65" name="Freeform 281">
            <a:extLst>
              <a:ext uri="{FF2B5EF4-FFF2-40B4-BE49-F238E27FC236}">
                <a16:creationId xmlns:a16="http://schemas.microsoft.com/office/drawing/2014/main" id="{4A128CF8-F5A6-7A45-7015-845507AB0E23}"/>
              </a:ext>
            </a:extLst>
          </p:cNvPr>
          <p:cNvSpPr>
            <a:spLocks/>
          </p:cNvSpPr>
          <p:nvPr/>
        </p:nvSpPr>
        <p:spPr bwMode="auto">
          <a:xfrm>
            <a:off x="5562377" y="4258922"/>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66" name="Freeform 282">
            <a:extLst>
              <a:ext uri="{FF2B5EF4-FFF2-40B4-BE49-F238E27FC236}">
                <a16:creationId xmlns:a16="http://schemas.microsoft.com/office/drawing/2014/main" id="{431D399E-C16B-337B-D07E-5A182FEA6EF5}"/>
              </a:ext>
            </a:extLst>
          </p:cNvPr>
          <p:cNvSpPr>
            <a:spLocks/>
          </p:cNvSpPr>
          <p:nvPr/>
        </p:nvSpPr>
        <p:spPr bwMode="auto">
          <a:xfrm>
            <a:off x="5645757" y="3889147"/>
            <a:ext cx="6414" cy="0"/>
          </a:xfrm>
          <a:custGeom>
            <a:avLst/>
            <a:gdLst>
              <a:gd name="T0" fmla="*/ 5 w 5"/>
              <a:gd name="T1" fmla="*/ 5 w 5"/>
              <a:gd name="T2" fmla="*/ 0 w 5"/>
              <a:gd name="T3" fmla="*/ 0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0" y="0"/>
                </a:lnTo>
                <a:lnTo>
                  <a:pt x="5" y="0"/>
                </a:lnTo>
                <a:lnTo>
                  <a:pt x="5"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67" name="Freeform 283">
            <a:extLst>
              <a:ext uri="{FF2B5EF4-FFF2-40B4-BE49-F238E27FC236}">
                <a16:creationId xmlns:a16="http://schemas.microsoft.com/office/drawing/2014/main" id="{A44572C4-7B9A-F053-1A33-D75E03C745B3}"/>
              </a:ext>
            </a:extLst>
          </p:cNvPr>
          <p:cNvSpPr>
            <a:spLocks/>
          </p:cNvSpPr>
          <p:nvPr/>
        </p:nvSpPr>
        <p:spPr bwMode="auto">
          <a:xfrm>
            <a:off x="5584184" y="4280817"/>
            <a:ext cx="3848"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68" name="Freeform 284">
            <a:extLst>
              <a:ext uri="{FF2B5EF4-FFF2-40B4-BE49-F238E27FC236}">
                <a16:creationId xmlns:a16="http://schemas.microsoft.com/office/drawing/2014/main" id="{E5BE3FC0-7C8B-233B-AC00-C5573E67C1E4}"/>
              </a:ext>
            </a:extLst>
          </p:cNvPr>
          <p:cNvSpPr>
            <a:spLocks/>
          </p:cNvSpPr>
          <p:nvPr/>
        </p:nvSpPr>
        <p:spPr bwMode="auto">
          <a:xfrm>
            <a:off x="5580335" y="4280817"/>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69" name="Freeform 285">
            <a:extLst>
              <a:ext uri="{FF2B5EF4-FFF2-40B4-BE49-F238E27FC236}">
                <a16:creationId xmlns:a16="http://schemas.microsoft.com/office/drawing/2014/main" id="{C55FC215-C357-2DF3-6111-F261A53A5142}"/>
              </a:ext>
            </a:extLst>
          </p:cNvPr>
          <p:cNvSpPr>
            <a:spLocks/>
          </p:cNvSpPr>
          <p:nvPr/>
        </p:nvSpPr>
        <p:spPr bwMode="auto">
          <a:xfrm>
            <a:off x="5570073" y="4273519"/>
            <a:ext cx="3848"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70" name="Freeform 286">
            <a:extLst>
              <a:ext uri="{FF2B5EF4-FFF2-40B4-BE49-F238E27FC236}">
                <a16:creationId xmlns:a16="http://schemas.microsoft.com/office/drawing/2014/main" id="{CF2AA05E-CE07-88E5-2F72-932FD611BA47}"/>
              </a:ext>
            </a:extLst>
          </p:cNvPr>
          <p:cNvSpPr>
            <a:spLocks/>
          </p:cNvSpPr>
          <p:nvPr/>
        </p:nvSpPr>
        <p:spPr bwMode="auto">
          <a:xfrm>
            <a:off x="5713743" y="388914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71" name="Freeform 287">
            <a:extLst>
              <a:ext uri="{FF2B5EF4-FFF2-40B4-BE49-F238E27FC236}">
                <a16:creationId xmlns:a16="http://schemas.microsoft.com/office/drawing/2014/main" id="{496AD242-9948-20A5-3E1D-4387D60933D1}"/>
              </a:ext>
            </a:extLst>
          </p:cNvPr>
          <p:cNvSpPr>
            <a:spLocks/>
          </p:cNvSpPr>
          <p:nvPr/>
        </p:nvSpPr>
        <p:spPr bwMode="auto">
          <a:xfrm>
            <a:off x="5717592" y="388914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72" name="Freeform 288">
            <a:extLst>
              <a:ext uri="{FF2B5EF4-FFF2-40B4-BE49-F238E27FC236}">
                <a16:creationId xmlns:a16="http://schemas.microsoft.com/office/drawing/2014/main" id="{49EA8DC2-055F-0F31-9080-64491EA9C535}"/>
              </a:ext>
            </a:extLst>
          </p:cNvPr>
          <p:cNvSpPr>
            <a:spLocks/>
          </p:cNvSpPr>
          <p:nvPr/>
        </p:nvSpPr>
        <p:spPr bwMode="auto">
          <a:xfrm>
            <a:off x="5559811" y="4255273"/>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73" name="Freeform 289">
            <a:extLst>
              <a:ext uri="{FF2B5EF4-FFF2-40B4-BE49-F238E27FC236}">
                <a16:creationId xmlns:a16="http://schemas.microsoft.com/office/drawing/2014/main" id="{D5408A4A-57D3-011D-25A4-2EB656B8C385}"/>
              </a:ext>
            </a:extLst>
          </p:cNvPr>
          <p:cNvSpPr>
            <a:spLocks/>
          </p:cNvSpPr>
          <p:nvPr/>
        </p:nvSpPr>
        <p:spPr bwMode="auto">
          <a:xfrm>
            <a:off x="5713743" y="3889147"/>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74" name="Freeform 290">
            <a:extLst>
              <a:ext uri="{FF2B5EF4-FFF2-40B4-BE49-F238E27FC236}">
                <a16:creationId xmlns:a16="http://schemas.microsoft.com/office/drawing/2014/main" id="{0AEB45B9-0CA5-6AE5-AC30-E7430E10FBDB}"/>
              </a:ext>
            </a:extLst>
          </p:cNvPr>
          <p:cNvSpPr>
            <a:spLocks/>
          </p:cNvSpPr>
          <p:nvPr/>
        </p:nvSpPr>
        <p:spPr bwMode="auto">
          <a:xfrm>
            <a:off x="5268623" y="3283398"/>
            <a:ext cx="782489" cy="409915"/>
          </a:xfrm>
          <a:custGeom>
            <a:avLst/>
            <a:gdLst>
              <a:gd name="T0" fmla="*/ 367 w 610"/>
              <a:gd name="T1" fmla="*/ 40 h 337"/>
              <a:gd name="T2" fmla="*/ 369 w 610"/>
              <a:gd name="T3" fmla="*/ 61 h 337"/>
              <a:gd name="T4" fmla="*/ 322 w 610"/>
              <a:gd name="T5" fmla="*/ 106 h 337"/>
              <a:gd name="T6" fmla="*/ 285 w 610"/>
              <a:gd name="T7" fmla="*/ 103 h 337"/>
              <a:gd name="T8" fmla="*/ 274 w 610"/>
              <a:gd name="T9" fmla="*/ 134 h 337"/>
              <a:gd name="T10" fmla="*/ 243 w 610"/>
              <a:gd name="T11" fmla="*/ 167 h 337"/>
              <a:gd name="T12" fmla="*/ 224 w 610"/>
              <a:gd name="T13" fmla="*/ 213 h 337"/>
              <a:gd name="T14" fmla="*/ 187 w 610"/>
              <a:gd name="T15" fmla="*/ 228 h 337"/>
              <a:gd name="T16" fmla="*/ 154 w 610"/>
              <a:gd name="T17" fmla="*/ 222 h 337"/>
              <a:gd name="T18" fmla="*/ 115 w 610"/>
              <a:gd name="T19" fmla="*/ 237 h 337"/>
              <a:gd name="T20" fmla="*/ 101 w 610"/>
              <a:gd name="T21" fmla="*/ 210 h 337"/>
              <a:gd name="T22" fmla="*/ 95 w 610"/>
              <a:gd name="T23" fmla="*/ 219 h 337"/>
              <a:gd name="T24" fmla="*/ 95 w 610"/>
              <a:gd name="T25" fmla="*/ 222 h 337"/>
              <a:gd name="T26" fmla="*/ 87 w 610"/>
              <a:gd name="T27" fmla="*/ 249 h 337"/>
              <a:gd name="T28" fmla="*/ 56 w 610"/>
              <a:gd name="T29" fmla="*/ 271 h 337"/>
              <a:gd name="T30" fmla="*/ 31 w 610"/>
              <a:gd name="T31" fmla="*/ 301 h 337"/>
              <a:gd name="T32" fmla="*/ 0 w 610"/>
              <a:gd name="T33" fmla="*/ 337 h 337"/>
              <a:gd name="T34" fmla="*/ 232 w 610"/>
              <a:gd name="T35" fmla="*/ 313 h 337"/>
              <a:gd name="T36" fmla="*/ 252 w 610"/>
              <a:gd name="T37" fmla="*/ 310 h 337"/>
              <a:gd name="T38" fmla="*/ 274 w 610"/>
              <a:gd name="T39" fmla="*/ 307 h 337"/>
              <a:gd name="T40" fmla="*/ 285 w 610"/>
              <a:gd name="T41" fmla="*/ 304 h 337"/>
              <a:gd name="T42" fmla="*/ 308 w 610"/>
              <a:gd name="T43" fmla="*/ 301 h 337"/>
              <a:gd name="T44" fmla="*/ 327 w 610"/>
              <a:gd name="T45" fmla="*/ 301 h 337"/>
              <a:gd name="T46" fmla="*/ 347 w 610"/>
              <a:gd name="T47" fmla="*/ 298 h 337"/>
              <a:gd name="T48" fmla="*/ 358 w 610"/>
              <a:gd name="T49" fmla="*/ 295 h 337"/>
              <a:gd name="T50" fmla="*/ 448 w 610"/>
              <a:gd name="T51" fmla="*/ 283 h 337"/>
              <a:gd name="T52" fmla="*/ 464 w 610"/>
              <a:gd name="T53" fmla="*/ 280 h 337"/>
              <a:gd name="T54" fmla="*/ 481 w 610"/>
              <a:gd name="T55" fmla="*/ 280 h 337"/>
              <a:gd name="T56" fmla="*/ 492 w 610"/>
              <a:gd name="T57" fmla="*/ 277 h 337"/>
              <a:gd name="T58" fmla="*/ 509 w 610"/>
              <a:gd name="T59" fmla="*/ 274 h 337"/>
              <a:gd name="T60" fmla="*/ 523 w 610"/>
              <a:gd name="T61" fmla="*/ 271 h 337"/>
              <a:gd name="T62" fmla="*/ 540 w 610"/>
              <a:gd name="T63" fmla="*/ 267 h 337"/>
              <a:gd name="T64" fmla="*/ 551 w 610"/>
              <a:gd name="T65" fmla="*/ 267 h 337"/>
              <a:gd name="T66" fmla="*/ 565 w 610"/>
              <a:gd name="T67" fmla="*/ 264 h 337"/>
              <a:gd name="T68" fmla="*/ 576 w 610"/>
              <a:gd name="T69" fmla="*/ 261 h 337"/>
              <a:gd name="T70" fmla="*/ 590 w 610"/>
              <a:gd name="T71" fmla="*/ 258 h 337"/>
              <a:gd name="T72" fmla="*/ 604 w 610"/>
              <a:gd name="T73" fmla="*/ 255 h 337"/>
              <a:gd name="T74" fmla="*/ 593 w 610"/>
              <a:gd name="T75" fmla="*/ 228 h 337"/>
              <a:gd name="T76" fmla="*/ 576 w 610"/>
              <a:gd name="T77" fmla="*/ 231 h 337"/>
              <a:gd name="T78" fmla="*/ 548 w 610"/>
              <a:gd name="T79" fmla="*/ 204 h 337"/>
              <a:gd name="T80" fmla="*/ 554 w 610"/>
              <a:gd name="T81" fmla="*/ 188 h 337"/>
              <a:gd name="T82" fmla="*/ 548 w 610"/>
              <a:gd name="T83" fmla="*/ 170 h 337"/>
              <a:gd name="T84" fmla="*/ 554 w 610"/>
              <a:gd name="T85" fmla="*/ 158 h 337"/>
              <a:gd name="T86" fmla="*/ 537 w 610"/>
              <a:gd name="T87" fmla="*/ 134 h 337"/>
              <a:gd name="T88" fmla="*/ 551 w 610"/>
              <a:gd name="T89" fmla="*/ 128 h 337"/>
              <a:gd name="T90" fmla="*/ 509 w 610"/>
              <a:gd name="T91" fmla="*/ 97 h 337"/>
              <a:gd name="T92" fmla="*/ 506 w 610"/>
              <a:gd name="T93" fmla="*/ 97 h 337"/>
              <a:gd name="T94" fmla="*/ 481 w 610"/>
              <a:gd name="T95" fmla="*/ 82 h 337"/>
              <a:gd name="T96" fmla="*/ 467 w 610"/>
              <a:gd name="T97" fmla="*/ 27 h 337"/>
              <a:gd name="T98" fmla="*/ 445 w 610"/>
              <a:gd name="T99" fmla="*/ 12 h 337"/>
              <a:gd name="T100" fmla="*/ 434 w 610"/>
              <a:gd name="T101" fmla="*/ 6 h 337"/>
              <a:gd name="T102" fmla="*/ 431 w 610"/>
              <a:gd name="T103" fmla="*/ 3 h 337"/>
              <a:gd name="T104" fmla="*/ 425 w 610"/>
              <a:gd name="T105" fmla="*/ 0 h 337"/>
              <a:gd name="T106" fmla="*/ 422 w 610"/>
              <a:gd name="T10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0" h="337">
                <a:moveTo>
                  <a:pt x="392" y="21"/>
                </a:moveTo>
                <a:lnTo>
                  <a:pt x="392" y="21"/>
                </a:lnTo>
                <a:lnTo>
                  <a:pt x="386" y="27"/>
                </a:lnTo>
                <a:lnTo>
                  <a:pt x="372" y="34"/>
                </a:lnTo>
                <a:lnTo>
                  <a:pt x="372" y="34"/>
                </a:lnTo>
                <a:lnTo>
                  <a:pt x="367" y="40"/>
                </a:lnTo>
                <a:lnTo>
                  <a:pt x="367" y="40"/>
                </a:lnTo>
                <a:lnTo>
                  <a:pt x="369" y="40"/>
                </a:lnTo>
                <a:lnTo>
                  <a:pt x="369" y="40"/>
                </a:lnTo>
                <a:lnTo>
                  <a:pt x="372" y="43"/>
                </a:lnTo>
                <a:lnTo>
                  <a:pt x="375" y="49"/>
                </a:lnTo>
                <a:lnTo>
                  <a:pt x="375" y="49"/>
                </a:lnTo>
                <a:lnTo>
                  <a:pt x="375" y="55"/>
                </a:lnTo>
                <a:lnTo>
                  <a:pt x="369" y="61"/>
                </a:lnTo>
                <a:lnTo>
                  <a:pt x="358" y="64"/>
                </a:lnTo>
                <a:lnTo>
                  <a:pt x="358" y="64"/>
                </a:lnTo>
                <a:lnTo>
                  <a:pt x="353" y="67"/>
                </a:lnTo>
                <a:lnTo>
                  <a:pt x="353" y="67"/>
                </a:lnTo>
                <a:lnTo>
                  <a:pt x="327" y="100"/>
                </a:lnTo>
                <a:lnTo>
                  <a:pt x="327" y="100"/>
                </a:lnTo>
                <a:lnTo>
                  <a:pt x="322" y="106"/>
                </a:lnTo>
                <a:lnTo>
                  <a:pt x="308" y="113"/>
                </a:lnTo>
                <a:lnTo>
                  <a:pt x="308" y="113"/>
                </a:lnTo>
                <a:lnTo>
                  <a:pt x="305" y="113"/>
                </a:lnTo>
                <a:lnTo>
                  <a:pt x="305" y="113"/>
                </a:lnTo>
                <a:lnTo>
                  <a:pt x="297" y="113"/>
                </a:lnTo>
                <a:lnTo>
                  <a:pt x="291" y="109"/>
                </a:lnTo>
                <a:lnTo>
                  <a:pt x="285" y="103"/>
                </a:lnTo>
                <a:lnTo>
                  <a:pt x="285" y="103"/>
                </a:lnTo>
                <a:lnTo>
                  <a:pt x="280" y="109"/>
                </a:lnTo>
                <a:lnTo>
                  <a:pt x="280" y="109"/>
                </a:lnTo>
                <a:lnTo>
                  <a:pt x="280" y="116"/>
                </a:lnTo>
                <a:lnTo>
                  <a:pt x="280" y="116"/>
                </a:lnTo>
                <a:lnTo>
                  <a:pt x="280" y="125"/>
                </a:lnTo>
                <a:lnTo>
                  <a:pt x="274" y="134"/>
                </a:lnTo>
                <a:lnTo>
                  <a:pt x="274" y="134"/>
                </a:lnTo>
                <a:lnTo>
                  <a:pt x="263" y="140"/>
                </a:lnTo>
                <a:lnTo>
                  <a:pt x="263" y="140"/>
                </a:lnTo>
                <a:lnTo>
                  <a:pt x="257" y="146"/>
                </a:lnTo>
                <a:lnTo>
                  <a:pt x="257" y="146"/>
                </a:lnTo>
                <a:lnTo>
                  <a:pt x="252" y="152"/>
                </a:lnTo>
                <a:lnTo>
                  <a:pt x="243" y="167"/>
                </a:lnTo>
                <a:lnTo>
                  <a:pt x="243" y="167"/>
                </a:lnTo>
                <a:lnTo>
                  <a:pt x="238" y="182"/>
                </a:lnTo>
                <a:lnTo>
                  <a:pt x="238" y="192"/>
                </a:lnTo>
                <a:lnTo>
                  <a:pt x="238" y="192"/>
                </a:lnTo>
                <a:lnTo>
                  <a:pt x="238" y="198"/>
                </a:lnTo>
                <a:lnTo>
                  <a:pt x="235" y="204"/>
                </a:lnTo>
                <a:lnTo>
                  <a:pt x="224" y="213"/>
                </a:lnTo>
                <a:lnTo>
                  <a:pt x="224" y="213"/>
                </a:lnTo>
                <a:lnTo>
                  <a:pt x="224" y="213"/>
                </a:lnTo>
                <a:lnTo>
                  <a:pt x="224" y="213"/>
                </a:lnTo>
                <a:lnTo>
                  <a:pt x="218" y="216"/>
                </a:lnTo>
                <a:lnTo>
                  <a:pt x="199" y="216"/>
                </a:lnTo>
                <a:lnTo>
                  <a:pt x="199" y="216"/>
                </a:lnTo>
                <a:lnTo>
                  <a:pt x="187" y="228"/>
                </a:lnTo>
                <a:lnTo>
                  <a:pt x="182" y="228"/>
                </a:lnTo>
                <a:lnTo>
                  <a:pt x="182" y="228"/>
                </a:lnTo>
                <a:lnTo>
                  <a:pt x="173" y="225"/>
                </a:lnTo>
                <a:lnTo>
                  <a:pt x="162" y="219"/>
                </a:lnTo>
                <a:lnTo>
                  <a:pt x="162" y="219"/>
                </a:lnTo>
                <a:lnTo>
                  <a:pt x="154" y="222"/>
                </a:lnTo>
                <a:lnTo>
                  <a:pt x="154" y="222"/>
                </a:lnTo>
                <a:lnTo>
                  <a:pt x="143" y="243"/>
                </a:lnTo>
                <a:lnTo>
                  <a:pt x="143" y="243"/>
                </a:lnTo>
                <a:lnTo>
                  <a:pt x="140" y="246"/>
                </a:lnTo>
                <a:lnTo>
                  <a:pt x="134" y="246"/>
                </a:lnTo>
                <a:lnTo>
                  <a:pt x="115" y="237"/>
                </a:lnTo>
                <a:lnTo>
                  <a:pt x="115" y="237"/>
                </a:lnTo>
                <a:lnTo>
                  <a:pt x="115" y="237"/>
                </a:lnTo>
                <a:lnTo>
                  <a:pt x="115" y="237"/>
                </a:lnTo>
                <a:lnTo>
                  <a:pt x="109" y="231"/>
                </a:lnTo>
                <a:lnTo>
                  <a:pt x="106" y="222"/>
                </a:lnTo>
                <a:lnTo>
                  <a:pt x="101" y="210"/>
                </a:lnTo>
                <a:lnTo>
                  <a:pt x="101" y="210"/>
                </a:lnTo>
                <a:lnTo>
                  <a:pt x="101" y="210"/>
                </a:lnTo>
                <a:lnTo>
                  <a:pt x="101" y="210"/>
                </a:lnTo>
                <a:lnTo>
                  <a:pt x="95" y="216"/>
                </a:lnTo>
                <a:lnTo>
                  <a:pt x="95" y="216"/>
                </a:lnTo>
                <a:lnTo>
                  <a:pt x="95" y="216"/>
                </a:lnTo>
                <a:lnTo>
                  <a:pt x="95" y="216"/>
                </a:lnTo>
                <a:lnTo>
                  <a:pt x="95" y="216"/>
                </a:lnTo>
                <a:lnTo>
                  <a:pt x="95" y="216"/>
                </a:lnTo>
                <a:lnTo>
                  <a:pt x="95" y="219"/>
                </a:lnTo>
                <a:lnTo>
                  <a:pt x="95" y="219"/>
                </a:lnTo>
                <a:lnTo>
                  <a:pt x="95" y="219"/>
                </a:lnTo>
                <a:lnTo>
                  <a:pt x="95" y="219"/>
                </a:lnTo>
                <a:lnTo>
                  <a:pt x="95" y="222"/>
                </a:lnTo>
                <a:lnTo>
                  <a:pt x="95" y="222"/>
                </a:lnTo>
                <a:lnTo>
                  <a:pt x="95" y="222"/>
                </a:lnTo>
                <a:lnTo>
                  <a:pt x="95" y="222"/>
                </a:lnTo>
                <a:lnTo>
                  <a:pt x="95" y="222"/>
                </a:lnTo>
                <a:lnTo>
                  <a:pt x="95" y="222"/>
                </a:lnTo>
                <a:lnTo>
                  <a:pt x="98" y="225"/>
                </a:lnTo>
                <a:lnTo>
                  <a:pt x="98" y="225"/>
                </a:lnTo>
                <a:lnTo>
                  <a:pt x="92" y="240"/>
                </a:lnTo>
                <a:lnTo>
                  <a:pt x="87" y="249"/>
                </a:lnTo>
                <a:lnTo>
                  <a:pt x="87" y="249"/>
                </a:lnTo>
                <a:lnTo>
                  <a:pt x="81" y="252"/>
                </a:lnTo>
                <a:lnTo>
                  <a:pt x="73" y="252"/>
                </a:lnTo>
                <a:lnTo>
                  <a:pt x="73" y="252"/>
                </a:lnTo>
                <a:lnTo>
                  <a:pt x="61" y="255"/>
                </a:lnTo>
                <a:lnTo>
                  <a:pt x="61" y="255"/>
                </a:lnTo>
                <a:lnTo>
                  <a:pt x="61" y="264"/>
                </a:lnTo>
                <a:lnTo>
                  <a:pt x="56" y="271"/>
                </a:lnTo>
                <a:lnTo>
                  <a:pt x="45" y="283"/>
                </a:lnTo>
                <a:lnTo>
                  <a:pt x="45" y="283"/>
                </a:lnTo>
                <a:lnTo>
                  <a:pt x="42" y="286"/>
                </a:lnTo>
                <a:lnTo>
                  <a:pt x="42" y="286"/>
                </a:lnTo>
                <a:lnTo>
                  <a:pt x="36" y="292"/>
                </a:lnTo>
                <a:lnTo>
                  <a:pt x="36" y="292"/>
                </a:lnTo>
                <a:lnTo>
                  <a:pt x="31" y="301"/>
                </a:lnTo>
                <a:lnTo>
                  <a:pt x="31" y="301"/>
                </a:lnTo>
                <a:lnTo>
                  <a:pt x="28" y="307"/>
                </a:lnTo>
                <a:lnTo>
                  <a:pt x="28" y="310"/>
                </a:lnTo>
                <a:lnTo>
                  <a:pt x="28" y="310"/>
                </a:lnTo>
                <a:lnTo>
                  <a:pt x="25" y="313"/>
                </a:lnTo>
                <a:lnTo>
                  <a:pt x="0" y="337"/>
                </a:lnTo>
                <a:lnTo>
                  <a:pt x="0" y="337"/>
                </a:lnTo>
                <a:lnTo>
                  <a:pt x="221" y="313"/>
                </a:lnTo>
                <a:lnTo>
                  <a:pt x="221" y="313"/>
                </a:lnTo>
                <a:lnTo>
                  <a:pt x="221" y="313"/>
                </a:lnTo>
                <a:lnTo>
                  <a:pt x="221" y="313"/>
                </a:lnTo>
                <a:lnTo>
                  <a:pt x="232" y="313"/>
                </a:lnTo>
                <a:lnTo>
                  <a:pt x="232" y="313"/>
                </a:lnTo>
                <a:lnTo>
                  <a:pt x="232" y="313"/>
                </a:lnTo>
                <a:lnTo>
                  <a:pt x="232" y="313"/>
                </a:lnTo>
                <a:lnTo>
                  <a:pt x="241" y="310"/>
                </a:lnTo>
                <a:lnTo>
                  <a:pt x="241" y="310"/>
                </a:lnTo>
                <a:lnTo>
                  <a:pt x="243" y="310"/>
                </a:lnTo>
                <a:lnTo>
                  <a:pt x="243" y="310"/>
                </a:lnTo>
                <a:lnTo>
                  <a:pt x="252" y="310"/>
                </a:lnTo>
                <a:lnTo>
                  <a:pt x="252" y="310"/>
                </a:lnTo>
                <a:lnTo>
                  <a:pt x="255" y="310"/>
                </a:lnTo>
                <a:lnTo>
                  <a:pt x="255" y="310"/>
                </a:lnTo>
                <a:lnTo>
                  <a:pt x="263" y="307"/>
                </a:lnTo>
                <a:lnTo>
                  <a:pt x="263" y="307"/>
                </a:lnTo>
                <a:lnTo>
                  <a:pt x="266" y="307"/>
                </a:lnTo>
                <a:lnTo>
                  <a:pt x="266" y="307"/>
                </a:lnTo>
                <a:lnTo>
                  <a:pt x="274" y="307"/>
                </a:lnTo>
                <a:lnTo>
                  <a:pt x="274" y="307"/>
                </a:lnTo>
                <a:lnTo>
                  <a:pt x="277" y="307"/>
                </a:lnTo>
                <a:lnTo>
                  <a:pt x="277" y="307"/>
                </a:lnTo>
                <a:lnTo>
                  <a:pt x="285" y="304"/>
                </a:lnTo>
                <a:lnTo>
                  <a:pt x="285" y="304"/>
                </a:lnTo>
                <a:lnTo>
                  <a:pt x="285" y="304"/>
                </a:lnTo>
                <a:lnTo>
                  <a:pt x="285" y="304"/>
                </a:lnTo>
                <a:lnTo>
                  <a:pt x="297" y="304"/>
                </a:lnTo>
                <a:lnTo>
                  <a:pt x="297" y="304"/>
                </a:lnTo>
                <a:lnTo>
                  <a:pt x="297" y="304"/>
                </a:lnTo>
                <a:lnTo>
                  <a:pt x="297" y="304"/>
                </a:lnTo>
                <a:lnTo>
                  <a:pt x="305" y="304"/>
                </a:lnTo>
                <a:lnTo>
                  <a:pt x="305" y="304"/>
                </a:lnTo>
                <a:lnTo>
                  <a:pt x="308" y="301"/>
                </a:lnTo>
                <a:lnTo>
                  <a:pt x="308" y="301"/>
                </a:lnTo>
                <a:lnTo>
                  <a:pt x="316" y="301"/>
                </a:lnTo>
                <a:lnTo>
                  <a:pt x="316" y="301"/>
                </a:lnTo>
                <a:lnTo>
                  <a:pt x="319" y="301"/>
                </a:lnTo>
                <a:lnTo>
                  <a:pt x="319" y="301"/>
                </a:lnTo>
                <a:lnTo>
                  <a:pt x="327" y="301"/>
                </a:lnTo>
                <a:lnTo>
                  <a:pt x="327" y="301"/>
                </a:lnTo>
                <a:lnTo>
                  <a:pt x="330" y="301"/>
                </a:lnTo>
                <a:lnTo>
                  <a:pt x="330" y="301"/>
                </a:lnTo>
                <a:lnTo>
                  <a:pt x="339" y="298"/>
                </a:lnTo>
                <a:lnTo>
                  <a:pt x="339" y="298"/>
                </a:lnTo>
                <a:lnTo>
                  <a:pt x="339" y="298"/>
                </a:lnTo>
                <a:lnTo>
                  <a:pt x="339" y="298"/>
                </a:lnTo>
                <a:lnTo>
                  <a:pt x="347" y="298"/>
                </a:lnTo>
                <a:lnTo>
                  <a:pt x="347" y="298"/>
                </a:lnTo>
                <a:lnTo>
                  <a:pt x="350" y="298"/>
                </a:lnTo>
                <a:lnTo>
                  <a:pt x="350" y="298"/>
                </a:lnTo>
                <a:lnTo>
                  <a:pt x="358" y="295"/>
                </a:lnTo>
                <a:lnTo>
                  <a:pt x="358" y="295"/>
                </a:lnTo>
                <a:lnTo>
                  <a:pt x="358" y="295"/>
                </a:lnTo>
                <a:lnTo>
                  <a:pt x="358" y="295"/>
                </a:lnTo>
                <a:lnTo>
                  <a:pt x="436" y="286"/>
                </a:lnTo>
                <a:lnTo>
                  <a:pt x="436" y="286"/>
                </a:lnTo>
                <a:lnTo>
                  <a:pt x="436" y="286"/>
                </a:lnTo>
                <a:lnTo>
                  <a:pt x="436" y="286"/>
                </a:lnTo>
                <a:lnTo>
                  <a:pt x="445" y="283"/>
                </a:lnTo>
                <a:lnTo>
                  <a:pt x="445" y="283"/>
                </a:lnTo>
                <a:lnTo>
                  <a:pt x="448" y="283"/>
                </a:lnTo>
                <a:lnTo>
                  <a:pt x="448" y="283"/>
                </a:lnTo>
                <a:lnTo>
                  <a:pt x="453" y="283"/>
                </a:lnTo>
                <a:lnTo>
                  <a:pt x="453" y="283"/>
                </a:lnTo>
                <a:lnTo>
                  <a:pt x="456" y="283"/>
                </a:lnTo>
                <a:lnTo>
                  <a:pt x="456" y="283"/>
                </a:lnTo>
                <a:lnTo>
                  <a:pt x="464" y="280"/>
                </a:lnTo>
                <a:lnTo>
                  <a:pt x="464" y="280"/>
                </a:lnTo>
                <a:lnTo>
                  <a:pt x="464" y="280"/>
                </a:lnTo>
                <a:lnTo>
                  <a:pt x="464" y="280"/>
                </a:lnTo>
                <a:lnTo>
                  <a:pt x="473" y="280"/>
                </a:lnTo>
                <a:lnTo>
                  <a:pt x="473" y="280"/>
                </a:lnTo>
                <a:lnTo>
                  <a:pt x="476" y="280"/>
                </a:lnTo>
                <a:lnTo>
                  <a:pt x="476" y="280"/>
                </a:lnTo>
                <a:lnTo>
                  <a:pt x="481" y="280"/>
                </a:lnTo>
                <a:lnTo>
                  <a:pt x="481" y="280"/>
                </a:lnTo>
                <a:lnTo>
                  <a:pt x="484" y="277"/>
                </a:lnTo>
                <a:lnTo>
                  <a:pt x="484" y="277"/>
                </a:lnTo>
                <a:lnTo>
                  <a:pt x="490" y="277"/>
                </a:lnTo>
                <a:lnTo>
                  <a:pt x="490" y="277"/>
                </a:lnTo>
                <a:lnTo>
                  <a:pt x="492" y="277"/>
                </a:lnTo>
                <a:lnTo>
                  <a:pt x="492" y="277"/>
                </a:lnTo>
                <a:lnTo>
                  <a:pt x="498" y="277"/>
                </a:lnTo>
                <a:lnTo>
                  <a:pt x="498" y="277"/>
                </a:lnTo>
                <a:lnTo>
                  <a:pt x="501" y="274"/>
                </a:lnTo>
                <a:lnTo>
                  <a:pt x="501" y="274"/>
                </a:lnTo>
                <a:lnTo>
                  <a:pt x="506" y="274"/>
                </a:lnTo>
                <a:lnTo>
                  <a:pt x="506" y="274"/>
                </a:lnTo>
                <a:lnTo>
                  <a:pt x="509" y="274"/>
                </a:lnTo>
                <a:lnTo>
                  <a:pt x="509" y="274"/>
                </a:lnTo>
                <a:lnTo>
                  <a:pt x="515" y="274"/>
                </a:lnTo>
                <a:lnTo>
                  <a:pt x="515" y="274"/>
                </a:lnTo>
                <a:lnTo>
                  <a:pt x="518" y="274"/>
                </a:lnTo>
                <a:lnTo>
                  <a:pt x="518" y="274"/>
                </a:lnTo>
                <a:lnTo>
                  <a:pt x="523" y="271"/>
                </a:lnTo>
                <a:lnTo>
                  <a:pt x="523" y="271"/>
                </a:lnTo>
                <a:lnTo>
                  <a:pt x="526" y="271"/>
                </a:lnTo>
                <a:lnTo>
                  <a:pt x="526" y="271"/>
                </a:lnTo>
                <a:lnTo>
                  <a:pt x="532" y="271"/>
                </a:lnTo>
                <a:lnTo>
                  <a:pt x="532" y="271"/>
                </a:lnTo>
                <a:lnTo>
                  <a:pt x="534" y="271"/>
                </a:lnTo>
                <a:lnTo>
                  <a:pt x="534" y="271"/>
                </a:lnTo>
                <a:lnTo>
                  <a:pt x="540" y="267"/>
                </a:lnTo>
                <a:lnTo>
                  <a:pt x="540" y="267"/>
                </a:lnTo>
                <a:lnTo>
                  <a:pt x="543" y="267"/>
                </a:lnTo>
                <a:lnTo>
                  <a:pt x="543" y="267"/>
                </a:lnTo>
                <a:lnTo>
                  <a:pt x="548" y="267"/>
                </a:lnTo>
                <a:lnTo>
                  <a:pt x="548" y="267"/>
                </a:lnTo>
                <a:lnTo>
                  <a:pt x="551" y="267"/>
                </a:lnTo>
                <a:lnTo>
                  <a:pt x="551" y="267"/>
                </a:lnTo>
                <a:lnTo>
                  <a:pt x="557" y="264"/>
                </a:lnTo>
                <a:lnTo>
                  <a:pt x="557" y="264"/>
                </a:lnTo>
                <a:lnTo>
                  <a:pt x="560" y="264"/>
                </a:lnTo>
                <a:lnTo>
                  <a:pt x="560" y="264"/>
                </a:lnTo>
                <a:lnTo>
                  <a:pt x="562" y="264"/>
                </a:lnTo>
                <a:lnTo>
                  <a:pt x="562" y="264"/>
                </a:lnTo>
                <a:lnTo>
                  <a:pt x="565" y="264"/>
                </a:lnTo>
                <a:lnTo>
                  <a:pt x="565" y="264"/>
                </a:lnTo>
                <a:lnTo>
                  <a:pt x="571" y="264"/>
                </a:lnTo>
                <a:lnTo>
                  <a:pt x="571" y="264"/>
                </a:lnTo>
                <a:lnTo>
                  <a:pt x="574" y="261"/>
                </a:lnTo>
                <a:lnTo>
                  <a:pt x="574" y="261"/>
                </a:lnTo>
                <a:lnTo>
                  <a:pt x="576" y="261"/>
                </a:lnTo>
                <a:lnTo>
                  <a:pt x="576" y="261"/>
                </a:lnTo>
                <a:lnTo>
                  <a:pt x="579" y="261"/>
                </a:lnTo>
                <a:lnTo>
                  <a:pt x="579" y="261"/>
                </a:lnTo>
                <a:lnTo>
                  <a:pt x="585" y="261"/>
                </a:lnTo>
                <a:lnTo>
                  <a:pt x="585" y="261"/>
                </a:lnTo>
                <a:lnTo>
                  <a:pt x="588" y="258"/>
                </a:lnTo>
                <a:lnTo>
                  <a:pt x="588" y="258"/>
                </a:lnTo>
                <a:lnTo>
                  <a:pt x="590" y="258"/>
                </a:lnTo>
                <a:lnTo>
                  <a:pt x="590" y="258"/>
                </a:lnTo>
                <a:lnTo>
                  <a:pt x="596" y="258"/>
                </a:lnTo>
                <a:lnTo>
                  <a:pt x="596" y="258"/>
                </a:lnTo>
                <a:lnTo>
                  <a:pt x="599" y="258"/>
                </a:lnTo>
                <a:lnTo>
                  <a:pt x="599" y="258"/>
                </a:lnTo>
                <a:lnTo>
                  <a:pt x="604" y="255"/>
                </a:lnTo>
                <a:lnTo>
                  <a:pt x="604" y="255"/>
                </a:lnTo>
                <a:lnTo>
                  <a:pt x="604" y="255"/>
                </a:lnTo>
                <a:lnTo>
                  <a:pt x="604" y="255"/>
                </a:lnTo>
                <a:lnTo>
                  <a:pt x="610" y="255"/>
                </a:lnTo>
                <a:lnTo>
                  <a:pt x="610" y="255"/>
                </a:lnTo>
                <a:lnTo>
                  <a:pt x="602" y="246"/>
                </a:lnTo>
                <a:lnTo>
                  <a:pt x="602" y="246"/>
                </a:lnTo>
                <a:lnTo>
                  <a:pt x="593" y="228"/>
                </a:lnTo>
                <a:lnTo>
                  <a:pt x="593" y="228"/>
                </a:lnTo>
                <a:lnTo>
                  <a:pt x="590" y="225"/>
                </a:lnTo>
                <a:lnTo>
                  <a:pt x="590" y="225"/>
                </a:lnTo>
                <a:lnTo>
                  <a:pt x="585" y="228"/>
                </a:lnTo>
                <a:lnTo>
                  <a:pt x="576" y="231"/>
                </a:lnTo>
                <a:lnTo>
                  <a:pt x="576" y="231"/>
                </a:lnTo>
                <a:lnTo>
                  <a:pt x="576" y="231"/>
                </a:lnTo>
                <a:lnTo>
                  <a:pt x="576" y="231"/>
                </a:lnTo>
                <a:lnTo>
                  <a:pt x="562" y="228"/>
                </a:lnTo>
                <a:lnTo>
                  <a:pt x="554" y="222"/>
                </a:lnTo>
                <a:lnTo>
                  <a:pt x="548" y="210"/>
                </a:lnTo>
                <a:lnTo>
                  <a:pt x="548" y="210"/>
                </a:lnTo>
                <a:lnTo>
                  <a:pt x="548" y="204"/>
                </a:lnTo>
                <a:lnTo>
                  <a:pt x="548" y="204"/>
                </a:lnTo>
                <a:lnTo>
                  <a:pt x="554" y="201"/>
                </a:lnTo>
                <a:lnTo>
                  <a:pt x="554" y="201"/>
                </a:lnTo>
                <a:lnTo>
                  <a:pt x="557" y="201"/>
                </a:lnTo>
                <a:lnTo>
                  <a:pt x="565" y="195"/>
                </a:lnTo>
                <a:lnTo>
                  <a:pt x="565" y="195"/>
                </a:lnTo>
                <a:lnTo>
                  <a:pt x="554" y="188"/>
                </a:lnTo>
                <a:lnTo>
                  <a:pt x="554" y="188"/>
                </a:lnTo>
                <a:lnTo>
                  <a:pt x="546" y="185"/>
                </a:lnTo>
                <a:lnTo>
                  <a:pt x="543" y="179"/>
                </a:lnTo>
                <a:lnTo>
                  <a:pt x="543" y="179"/>
                </a:lnTo>
                <a:lnTo>
                  <a:pt x="546" y="173"/>
                </a:lnTo>
                <a:lnTo>
                  <a:pt x="546" y="173"/>
                </a:lnTo>
                <a:lnTo>
                  <a:pt x="548" y="170"/>
                </a:lnTo>
                <a:lnTo>
                  <a:pt x="548" y="170"/>
                </a:lnTo>
                <a:lnTo>
                  <a:pt x="554" y="167"/>
                </a:lnTo>
                <a:lnTo>
                  <a:pt x="557" y="161"/>
                </a:lnTo>
                <a:lnTo>
                  <a:pt x="557" y="161"/>
                </a:lnTo>
                <a:lnTo>
                  <a:pt x="557" y="161"/>
                </a:lnTo>
                <a:lnTo>
                  <a:pt x="557" y="161"/>
                </a:lnTo>
                <a:lnTo>
                  <a:pt x="554" y="158"/>
                </a:lnTo>
                <a:lnTo>
                  <a:pt x="554" y="158"/>
                </a:lnTo>
                <a:lnTo>
                  <a:pt x="540" y="149"/>
                </a:lnTo>
                <a:lnTo>
                  <a:pt x="540" y="149"/>
                </a:lnTo>
                <a:lnTo>
                  <a:pt x="534" y="146"/>
                </a:lnTo>
                <a:lnTo>
                  <a:pt x="534" y="143"/>
                </a:lnTo>
                <a:lnTo>
                  <a:pt x="534" y="137"/>
                </a:lnTo>
                <a:lnTo>
                  <a:pt x="534" y="137"/>
                </a:lnTo>
                <a:lnTo>
                  <a:pt x="537" y="134"/>
                </a:lnTo>
                <a:lnTo>
                  <a:pt x="540" y="131"/>
                </a:lnTo>
                <a:lnTo>
                  <a:pt x="548" y="131"/>
                </a:lnTo>
                <a:lnTo>
                  <a:pt x="548" y="131"/>
                </a:lnTo>
                <a:lnTo>
                  <a:pt x="551" y="128"/>
                </a:lnTo>
                <a:lnTo>
                  <a:pt x="551" y="128"/>
                </a:lnTo>
                <a:lnTo>
                  <a:pt x="551" y="128"/>
                </a:lnTo>
                <a:lnTo>
                  <a:pt x="551" y="128"/>
                </a:lnTo>
                <a:lnTo>
                  <a:pt x="551" y="122"/>
                </a:lnTo>
                <a:lnTo>
                  <a:pt x="551" y="122"/>
                </a:lnTo>
                <a:lnTo>
                  <a:pt x="548" y="113"/>
                </a:lnTo>
                <a:lnTo>
                  <a:pt x="543" y="106"/>
                </a:lnTo>
                <a:lnTo>
                  <a:pt x="509" y="100"/>
                </a:lnTo>
                <a:lnTo>
                  <a:pt x="509" y="100"/>
                </a:lnTo>
                <a:lnTo>
                  <a:pt x="509" y="97"/>
                </a:lnTo>
                <a:lnTo>
                  <a:pt x="509" y="97"/>
                </a:lnTo>
                <a:lnTo>
                  <a:pt x="509" y="97"/>
                </a:lnTo>
                <a:lnTo>
                  <a:pt x="509" y="97"/>
                </a:lnTo>
                <a:lnTo>
                  <a:pt x="506" y="97"/>
                </a:lnTo>
                <a:lnTo>
                  <a:pt x="506" y="97"/>
                </a:lnTo>
                <a:lnTo>
                  <a:pt x="506" y="97"/>
                </a:lnTo>
                <a:lnTo>
                  <a:pt x="506" y="97"/>
                </a:lnTo>
                <a:lnTo>
                  <a:pt x="492" y="88"/>
                </a:lnTo>
                <a:lnTo>
                  <a:pt x="492" y="88"/>
                </a:lnTo>
                <a:lnTo>
                  <a:pt x="492" y="85"/>
                </a:lnTo>
                <a:lnTo>
                  <a:pt x="492" y="85"/>
                </a:lnTo>
                <a:lnTo>
                  <a:pt x="490" y="85"/>
                </a:lnTo>
                <a:lnTo>
                  <a:pt x="490" y="85"/>
                </a:lnTo>
                <a:lnTo>
                  <a:pt x="481" y="82"/>
                </a:lnTo>
                <a:lnTo>
                  <a:pt x="481" y="82"/>
                </a:lnTo>
                <a:lnTo>
                  <a:pt x="473" y="79"/>
                </a:lnTo>
                <a:lnTo>
                  <a:pt x="470" y="76"/>
                </a:lnTo>
                <a:lnTo>
                  <a:pt x="467" y="70"/>
                </a:lnTo>
                <a:lnTo>
                  <a:pt x="467" y="34"/>
                </a:lnTo>
                <a:lnTo>
                  <a:pt x="467" y="34"/>
                </a:lnTo>
                <a:lnTo>
                  <a:pt x="467" y="27"/>
                </a:lnTo>
                <a:lnTo>
                  <a:pt x="462" y="21"/>
                </a:lnTo>
                <a:lnTo>
                  <a:pt x="462" y="21"/>
                </a:lnTo>
                <a:lnTo>
                  <a:pt x="459" y="18"/>
                </a:lnTo>
                <a:lnTo>
                  <a:pt x="459" y="18"/>
                </a:lnTo>
                <a:lnTo>
                  <a:pt x="453" y="15"/>
                </a:lnTo>
                <a:lnTo>
                  <a:pt x="453" y="15"/>
                </a:lnTo>
                <a:lnTo>
                  <a:pt x="445" y="12"/>
                </a:lnTo>
                <a:lnTo>
                  <a:pt x="436" y="9"/>
                </a:lnTo>
                <a:lnTo>
                  <a:pt x="436" y="9"/>
                </a:lnTo>
                <a:lnTo>
                  <a:pt x="436" y="6"/>
                </a:lnTo>
                <a:lnTo>
                  <a:pt x="436" y="6"/>
                </a:lnTo>
                <a:lnTo>
                  <a:pt x="434" y="6"/>
                </a:lnTo>
                <a:lnTo>
                  <a:pt x="434" y="6"/>
                </a:lnTo>
                <a:lnTo>
                  <a:pt x="434" y="6"/>
                </a:lnTo>
                <a:lnTo>
                  <a:pt x="434" y="6"/>
                </a:lnTo>
                <a:lnTo>
                  <a:pt x="434" y="6"/>
                </a:lnTo>
                <a:lnTo>
                  <a:pt x="434" y="6"/>
                </a:lnTo>
                <a:lnTo>
                  <a:pt x="431" y="3"/>
                </a:lnTo>
                <a:lnTo>
                  <a:pt x="431" y="3"/>
                </a:lnTo>
                <a:lnTo>
                  <a:pt x="431" y="3"/>
                </a:lnTo>
                <a:lnTo>
                  <a:pt x="431" y="3"/>
                </a:lnTo>
                <a:lnTo>
                  <a:pt x="428" y="3"/>
                </a:lnTo>
                <a:lnTo>
                  <a:pt x="428" y="3"/>
                </a:lnTo>
                <a:lnTo>
                  <a:pt x="428" y="3"/>
                </a:lnTo>
                <a:lnTo>
                  <a:pt x="428" y="3"/>
                </a:lnTo>
                <a:lnTo>
                  <a:pt x="425" y="0"/>
                </a:lnTo>
                <a:lnTo>
                  <a:pt x="425" y="0"/>
                </a:lnTo>
                <a:lnTo>
                  <a:pt x="425" y="0"/>
                </a:lnTo>
                <a:lnTo>
                  <a:pt x="425" y="0"/>
                </a:lnTo>
                <a:lnTo>
                  <a:pt x="425" y="0"/>
                </a:lnTo>
                <a:lnTo>
                  <a:pt x="425" y="0"/>
                </a:lnTo>
                <a:lnTo>
                  <a:pt x="425" y="0"/>
                </a:lnTo>
                <a:lnTo>
                  <a:pt x="425" y="0"/>
                </a:lnTo>
                <a:lnTo>
                  <a:pt x="422" y="0"/>
                </a:lnTo>
                <a:lnTo>
                  <a:pt x="422" y="0"/>
                </a:lnTo>
                <a:lnTo>
                  <a:pt x="408" y="12"/>
                </a:lnTo>
                <a:lnTo>
                  <a:pt x="403" y="15"/>
                </a:lnTo>
                <a:lnTo>
                  <a:pt x="395" y="18"/>
                </a:lnTo>
                <a:lnTo>
                  <a:pt x="395" y="18"/>
                </a:lnTo>
                <a:lnTo>
                  <a:pt x="392" y="21"/>
                </a:lnTo>
                <a:lnTo>
                  <a:pt x="392" y="21"/>
                </a:lnTo>
                <a:close/>
              </a:path>
            </a:pathLst>
          </a:custGeom>
          <a:solidFill>
            <a:srgbClr val="015873">
              <a:alpha val="50196"/>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75" name="Freeform 291">
            <a:extLst>
              <a:ext uri="{FF2B5EF4-FFF2-40B4-BE49-F238E27FC236}">
                <a16:creationId xmlns:a16="http://schemas.microsoft.com/office/drawing/2014/main" id="{2BD4EBF4-83B7-CBC2-EAD4-F5BA9C5EDF8E}"/>
              </a:ext>
            </a:extLst>
          </p:cNvPr>
          <p:cNvSpPr>
            <a:spLocks/>
          </p:cNvSpPr>
          <p:nvPr/>
        </p:nvSpPr>
        <p:spPr bwMode="auto">
          <a:xfrm>
            <a:off x="5673977" y="3401385"/>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76" name="Freeform 292">
            <a:extLst>
              <a:ext uri="{FF2B5EF4-FFF2-40B4-BE49-F238E27FC236}">
                <a16:creationId xmlns:a16="http://schemas.microsoft.com/office/drawing/2014/main" id="{C922EE8B-66D6-02B2-A42A-C051C99CF50F}"/>
              </a:ext>
            </a:extLst>
          </p:cNvPr>
          <p:cNvSpPr>
            <a:spLocks/>
          </p:cNvSpPr>
          <p:nvPr/>
        </p:nvSpPr>
        <p:spPr bwMode="auto">
          <a:xfrm>
            <a:off x="5358416" y="3232311"/>
            <a:ext cx="445121" cy="335717"/>
          </a:xfrm>
          <a:custGeom>
            <a:avLst/>
            <a:gdLst>
              <a:gd name="T0" fmla="*/ 117 w 347"/>
              <a:gd name="T1" fmla="*/ 15 h 276"/>
              <a:gd name="T2" fmla="*/ 115 w 347"/>
              <a:gd name="T3" fmla="*/ 15 h 276"/>
              <a:gd name="T4" fmla="*/ 109 w 347"/>
              <a:gd name="T5" fmla="*/ 6 h 276"/>
              <a:gd name="T6" fmla="*/ 98 w 347"/>
              <a:gd name="T7" fmla="*/ 33 h 276"/>
              <a:gd name="T8" fmla="*/ 98 w 347"/>
              <a:gd name="T9" fmla="*/ 36 h 276"/>
              <a:gd name="T10" fmla="*/ 73 w 347"/>
              <a:gd name="T11" fmla="*/ 69 h 276"/>
              <a:gd name="T12" fmla="*/ 53 w 347"/>
              <a:gd name="T13" fmla="*/ 73 h 276"/>
              <a:gd name="T14" fmla="*/ 53 w 347"/>
              <a:gd name="T15" fmla="*/ 88 h 276"/>
              <a:gd name="T16" fmla="*/ 33 w 347"/>
              <a:gd name="T17" fmla="*/ 109 h 276"/>
              <a:gd name="T18" fmla="*/ 22 w 347"/>
              <a:gd name="T19" fmla="*/ 121 h 276"/>
              <a:gd name="T20" fmla="*/ 8 w 347"/>
              <a:gd name="T21" fmla="*/ 155 h 276"/>
              <a:gd name="T22" fmla="*/ 11 w 347"/>
              <a:gd name="T23" fmla="*/ 191 h 276"/>
              <a:gd name="T24" fmla="*/ 8 w 347"/>
              <a:gd name="T25" fmla="*/ 191 h 276"/>
              <a:gd name="T26" fmla="*/ 8 w 347"/>
              <a:gd name="T27" fmla="*/ 191 h 276"/>
              <a:gd name="T28" fmla="*/ 3 w 347"/>
              <a:gd name="T29" fmla="*/ 188 h 276"/>
              <a:gd name="T30" fmla="*/ 0 w 347"/>
              <a:gd name="T31" fmla="*/ 191 h 276"/>
              <a:gd name="T32" fmla="*/ 0 w 347"/>
              <a:gd name="T33" fmla="*/ 194 h 276"/>
              <a:gd name="T34" fmla="*/ 0 w 347"/>
              <a:gd name="T35" fmla="*/ 197 h 276"/>
              <a:gd name="T36" fmla="*/ 0 w 347"/>
              <a:gd name="T37" fmla="*/ 200 h 276"/>
              <a:gd name="T38" fmla="*/ 5 w 347"/>
              <a:gd name="T39" fmla="*/ 227 h 276"/>
              <a:gd name="T40" fmla="*/ 11 w 347"/>
              <a:gd name="T41" fmla="*/ 237 h 276"/>
              <a:gd name="T42" fmla="*/ 11 w 347"/>
              <a:gd name="T43" fmla="*/ 237 h 276"/>
              <a:gd name="T44" fmla="*/ 14 w 347"/>
              <a:gd name="T45" fmla="*/ 240 h 276"/>
              <a:gd name="T46" fmla="*/ 14 w 347"/>
              <a:gd name="T47" fmla="*/ 240 h 276"/>
              <a:gd name="T48" fmla="*/ 17 w 347"/>
              <a:gd name="T49" fmla="*/ 243 h 276"/>
              <a:gd name="T50" fmla="*/ 17 w 347"/>
              <a:gd name="T51" fmla="*/ 246 h 276"/>
              <a:gd name="T52" fmla="*/ 33 w 347"/>
              <a:gd name="T53" fmla="*/ 240 h 276"/>
              <a:gd name="T54" fmla="*/ 50 w 347"/>
              <a:gd name="T55" fmla="*/ 270 h 276"/>
              <a:gd name="T56" fmla="*/ 81 w 347"/>
              <a:gd name="T57" fmla="*/ 252 h 276"/>
              <a:gd name="T58" fmla="*/ 95 w 347"/>
              <a:gd name="T59" fmla="*/ 249 h 276"/>
              <a:gd name="T60" fmla="*/ 129 w 347"/>
              <a:gd name="T61" fmla="*/ 246 h 276"/>
              <a:gd name="T62" fmla="*/ 148 w 347"/>
              <a:gd name="T63" fmla="*/ 246 h 276"/>
              <a:gd name="T64" fmla="*/ 162 w 347"/>
              <a:gd name="T65" fmla="*/ 203 h 276"/>
              <a:gd name="T66" fmla="*/ 187 w 347"/>
              <a:gd name="T67" fmla="*/ 173 h 276"/>
              <a:gd name="T68" fmla="*/ 199 w 347"/>
              <a:gd name="T69" fmla="*/ 155 h 276"/>
              <a:gd name="T70" fmla="*/ 215 w 347"/>
              <a:gd name="T71" fmla="*/ 136 h 276"/>
              <a:gd name="T72" fmla="*/ 238 w 347"/>
              <a:gd name="T73" fmla="*/ 142 h 276"/>
              <a:gd name="T74" fmla="*/ 263 w 347"/>
              <a:gd name="T75" fmla="*/ 115 h 276"/>
              <a:gd name="T76" fmla="*/ 294 w 347"/>
              <a:gd name="T77" fmla="*/ 91 h 276"/>
              <a:gd name="T78" fmla="*/ 285 w 347"/>
              <a:gd name="T79" fmla="*/ 82 h 276"/>
              <a:gd name="T80" fmla="*/ 288 w 347"/>
              <a:gd name="T81" fmla="*/ 73 h 276"/>
              <a:gd name="T82" fmla="*/ 313 w 347"/>
              <a:gd name="T83" fmla="*/ 54 h 276"/>
              <a:gd name="T84" fmla="*/ 347 w 347"/>
              <a:gd name="T85" fmla="*/ 33 h 276"/>
              <a:gd name="T86" fmla="*/ 347 w 347"/>
              <a:gd name="T87" fmla="*/ 30 h 276"/>
              <a:gd name="T88" fmla="*/ 347 w 347"/>
              <a:gd name="T89" fmla="*/ 27 h 276"/>
              <a:gd name="T90" fmla="*/ 344 w 347"/>
              <a:gd name="T91" fmla="*/ 27 h 276"/>
              <a:gd name="T92" fmla="*/ 344 w 347"/>
              <a:gd name="T93" fmla="*/ 24 h 276"/>
              <a:gd name="T94" fmla="*/ 344 w 347"/>
              <a:gd name="T95" fmla="*/ 24 h 276"/>
              <a:gd name="T96" fmla="*/ 341 w 347"/>
              <a:gd name="T97" fmla="*/ 21 h 276"/>
              <a:gd name="T98" fmla="*/ 341 w 347"/>
              <a:gd name="T99" fmla="*/ 21 h 276"/>
              <a:gd name="T100" fmla="*/ 341 w 347"/>
              <a:gd name="T101" fmla="*/ 21 h 276"/>
              <a:gd name="T102" fmla="*/ 338 w 347"/>
              <a:gd name="T103" fmla="*/ 21 h 276"/>
              <a:gd name="T104" fmla="*/ 338 w 347"/>
              <a:gd name="T105" fmla="*/ 21 h 276"/>
              <a:gd name="T106" fmla="*/ 338 w 347"/>
              <a:gd name="T107" fmla="*/ 21 h 276"/>
              <a:gd name="T108" fmla="*/ 336 w 347"/>
              <a:gd name="T109" fmla="*/ 18 h 276"/>
              <a:gd name="T110" fmla="*/ 299 w 347"/>
              <a:gd name="T111" fmla="*/ 6 h 276"/>
              <a:gd name="T112" fmla="*/ 263 w 347"/>
              <a:gd name="T113" fmla="*/ 12 h 276"/>
              <a:gd name="T114" fmla="*/ 238 w 347"/>
              <a:gd name="T115" fmla="*/ 54 h 276"/>
              <a:gd name="T116" fmla="*/ 207 w 347"/>
              <a:gd name="T117" fmla="*/ 69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7" h="276">
                <a:moveTo>
                  <a:pt x="117" y="15"/>
                </a:moveTo>
                <a:lnTo>
                  <a:pt x="117" y="15"/>
                </a:lnTo>
                <a:lnTo>
                  <a:pt x="117" y="15"/>
                </a:lnTo>
                <a:lnTo>
                  <a:pt x="117" y="15"/>
                </a:lnTo>
                <a:lnTo>
                  <a:pt x="117" y="15"/>
                </a:lnTo>
                <a:lnTo>
                  <a:pt x="117" y="15"/>
                </a:lnTo>
                <a:lnTo>
                  <a:pt x="115" y="15"/>
                </a:lnTo>
                <a:lnTo>
                  <a:pt x="115" y="15"/>
                </a:lnTo>
                <a:lnTo>
                  <a:pt x="115" y="15"/>
                </a:lnTo>
                <a:lnTo>
                  <a:pt x="115" y="15"/>
                </a:lnTo>
                <a:lnTo>
                  <a:pt x="112" y="15"/>
                </a:lnTo>
                <a:lnTo>
                  <a:pt x="112" y="15"/>
                </a:lnTo>
                <a:lnTo>
                  <a:pt x="112" y="9"/>
                </a:lnTo>
                <a:lnTo>
                  <a:pt x="109" y="6"/>
                </a:lnTo>
                <a:lnTo>
                  <a:pt x="109" y="6"/>
                </a:lnTo>
                <a:lnTo>
                  <a:pt x="106" y="12"/>
                </a:lnTo>
                <a:lnTo>
                  <a:pt x="106" y="12"/>
                </a:lnTo>
                <a:lnTo>
                  <a:pt x="101" y="18"/>
                </a:lnTo>
                <a:lnTo>
                  <a:pt x="98" y="24"/>
                </a:lnTo>
                <a:lnTo>
                  <a:pt x="98" y="33"/>
                </a:lnTo>
                <a:lnTo>
                  <a:pt x="98" y="33"/>
                </a:lnTo>
                <a:lnTo>
                  <a:pt x="98" y="33"/>
                </a:lnTo>
                <a:lnTo>
                  <a:pt x="98" y="33"/>
                </a:lnTo>
                <a:lnTo>
                  <a:pt x="98" y="36"/>
                </a:lnTo>
                <a:lnTo>
                  <a:pt x="98" y="36"/>
                </a:lnTo>
                <a:lnTo>
                  <a:pt x="98" y="42"/>
                </a:lnTo>
                <a:lnTo>
                  <a:pt x="92" y="54"/>
                </a:lnTo>
                <a:lnTo>
                  <a:pt x="87" y="60"/>
                </a:lnTo>
                <a:lnTo>
                  <a:pt x="81" y="63"/>
                </a:lnTo>
                <a:lnTo>
                  <a:pt x="73" y="69"/>
                </a:lnTo>
                <a:lnTo>
                  <a:pt x="64" y="69"/>
                </a:lnTo>
                <a:lnTo>
                  <a:pt x="64" y="69"/>
                </a:lnTo>
                <a:lnTo>
                  <a:pt x="59" y="69"/>
                </a:lnTo>
                <a:lnTo>
                  <a:pt x="53" y="73"/>
                </a:lnTo>
                <a:lnTo>
                  <a:pt x="53" y="73"/>
                </a:lnTo>
                <a:lnTo>
                  <a:pt x="53" y="79"/>
                </a:lnTo>
                <a:lnTo>
                  <a:pt x="53" y="85"/>
                </a:lnTo>
                <a:lnTo>
                  <a:pt x="53" y="85"/>
                </a:lnTo>
                <a:lnTo>
                  <a:pt x="53" y="88"/>
                </a:lnTo>
                <a:lnTo>
                  <a:pt x="53" y="88"/>
                </a:lnTo>
                <a:lnTo>
                  <a:pt x="50" y="97"/>
                </a:lnTo>
                <a:lnTo>
                  <a:pt x="47" y="103"/>
                </a:lnTo>
                <a:lnTo>
                  <a:pt x="39" y="109"/>
                </a:lnTo>
                <a:lnTo>
                  <a:pt x="39" y="109"/>
                </a:lnTo>
                <a:lnTo>
                  <a:pt x="33" y="109"/>
                </a:lnTo>
                <a:lnTo>
                  <a:pt x="33" y="109"/>
                </a:lnTo>
                <a:lnTo>
                  <a:pt x="25" y="109"/>
                </a:lnTo>
                <a:lnTo>
                  <a:pt x="25" y="109"/>
                </a:lnTo>
                <a:lnTo>
                  <a:pt x="22" y="121"/>
                </a:lnTo>
                <a:lnTo>
                  <a:pt x="22" y="121"/>
                </a:lnTo>
                <a:lnTo>
                  <a:pt x="22" y="124"/>
                </a:lnTo>
                <a:lnTo>
                  <a:pt x="17" y="142"/>
                </a:lnTo>
                <a:lnTo>
                  <a:pt x="17" y="142"/>
                </a:lnTo>
                <a:lnTo>
                  <a:pt x="17" y="145"/>
                </a:lnTo>
                <a:lnTo>
                  <a:pt x="8" y="155"/>
                </a:lnTo>
                <a:lnTo>
                  <a:pt x="14" y="182"/>
                </a:lnTo>
                <a:lnTo>
                  <a:pt x="14" y="182"/>
                </a:lnTo>
                <a:lnTo>
                  <a:pt x="11" y="188"/>
                </a:lnTo>
                <a:lnTo>
                  <a:pt x="11" y="188"/>
                </a:lnTo>
                <a:lnTo>
                  <a:pt x="11" y="191"/>
                </a:lnTo>
                <a:lnTo>
                  <a:pt x="11" y="191"/>
                </a:lnTo>
                <a:lnTo>
                  <a:pt x="11" y="191"/>
                </a:lnTo>
                <a:lnTo>
                  <a:pt x="11" y="191"/>
                </a:lnTo>
                <a:lnTo>
                  <a:pt x="8" y="191"/>
                </a:lnTo>
                <a:lnTo>
                  <a:pt x="8" y="191"/>
                </a:lnTo>
                <a:lnTo>
                  <a:pt x="8" y="191"/>
                </a:lnTo>
                <a:lnTo>
                  <a:pt x="8" y="191"/>
                </a:lnTo>
                <a:lnTo>
                  <a:pt x="8" y="191"/>
                </a:lnTo>
                <a:lnTo>
                  <a:pt x="8" y="191"/>
                </a:lnTo>
                <a:lnTo>
                  <a:pt x="8" y="191"/>
                </a:lnTo>
                <a:lnTo>
                  <a:pt x="8" y="191"/>
                </a:lnTo>
                <a:lnTo>
                  <a:pt x="8" y="191"/>
                </a:lnTo>
                <a:lnTo>
                  <a:pt x="8" y="191"/>
                </a:lnTo>
                <a:lnTo>
                  <a:pt x="5" y="191"/>
                </a:lnTo>
                <a:lnTo>
                  <a:pt x="3" y="188"/>
                </a:lnTo>
                <a:lnTo>
                  <a:pt x="3" y="188"/>
                </a:lnTo>
                <a:lnTo>
                  <a:pt x="0" y="191"/>
                </a:lnTo>
                <a:lnTo>
                  <a:pt x="0" y="191"/>
                </a:lnTo>
                <a:lnTo>
                  <a:pt x="0" y="191"/>
                </a:lnTo>
                <a:lnTo>
                  <a:pt x="0" y="191"/>
                </a:lnTo>
                <a:lnTo>
                  <a:pt x="0" y="191"/>
                </a:lnTo>
                <a:lnTo>
                  <a:pt x="0" y="191"/>
                </a:lnTo>
                <a:lnTo>
                  <a:pt x="0" y="194"/>
                </a:lnTo>
                <a:lnTo>
                  <a:pt x="0" y="194"/>
                </a:lnTo>
                <a:lnTo>
                  <a:pt x="0" y="194"/>
                </a:lnTo>
                <a:lnTo>
                  <a:pt x="0" y="194"/>
                </a:lnTo>
                <a:lnTo>
                  <a:pt x="0" y="194"/>
                </a:lnTo>
                <a:lnTo>
                  <a:pt x="0" y="194"/>
                </a:lnTo>
                <a:lnTo>
                  <a:pt x="0" y="197"/>
                </a:lnTo>
                <a:lnTo>
                  <a:pt x="0" y="197"/>
                </a:lnTo>
                <a:lnTo>
                  <a:pt x="0" y="197"/>
                </a:lnTo>
                <a:lnTo>
                  <a:pt x="0" y="197"/>
                </a:lnTo>
                <a:lnTo>
                  <a:pt x="0" y="200"/>
                </a:lnTo>
                <a:lnTo>
                  <a:pt x="0" y="200"/>
                </a:lnTo>
                <a:lnTo>
                  <a:pt x="0" y="200"/>
                </a:lnTo>
                <a:lnTo>
                  <a:pt x="0" y="200"/>
                </a:lnTo>
                <a:lnTo>
                  <a:pt x="0" y="203"/>
                </a:lnTo>
                <a:lnTo>
                  <a:pt x="0" y="203"/>
                </a:lnTo>
                <a:lnTo>
                  <a:pt x="3" y="218"/>
                </a:lnTo>
                <a:lnTo>
                  <a:pt x="5" y="227"/>
                </a:lnTo>
                <a:lnTo>
                  <a:pt x="11" y="234"/>
                </a:lnTo>
                <a:lnTo>
                  <a:pt x="11" y="234"/>
                </a:lnTo>
                <a:lnTo>
                  <a:pt x="11" y="237"/>
                </a:lnTo>
                <a:lnTo>
                  <a:pt x="11" y="237"/>
                </a:lnTo>
                <a:lnTo>
                  <a:pt x="11" y="237"/>
                </a:lnTo>
                <a:lnTo>
                  <a:pt x="11" y="237"/>
                </a:lnTo>
                <a:lnTo>
                  <a:pt x="11" y="237"/>
                </a:lnTo>
                <a:lnTo>
                  <a:pt x="11" y="237"/>
                </a:lnTo>
                <a:lnTo>
                  <a:pt x="11" y="237"/>
                </a:lnTo>
                <a:lnTo>
                  <a:pt x="11" y="237"/>
                </a:lnTo>
                <a:lnTo>
                  <a:pt x="14" y="237"/>
                </a:lnTo>
                <a:lnTo>
                  <a:pt x="14" y="237"/>
                </a:lnTo>
                <a:lnTo>
                  <a:pt x="14" y="240"/>
                </a:lnTo>
                <a:lnTo>
                  <a:pt x="14" y="240"/>
                </a:lnTo>
                <a:lnTo>
                  <a:pt x="14" y="240"/>
                </a:lnTo>
                <a:lnTo>
                  <a:pt x="14" y="240"/>
                </a:lnTo>
                <a:lnTo>
                  <a:pt x="14" y="240"/>
                </a:lnTo>
                <a:lnTo>
                  <a:pt x="14" y="240"/>
                </a:lnTo>
                <a:lnTo>
                  <a:pt x="14" y="240"/>
                </a:lnTo>
                <a:lnTo>
                  <a:pt x="14" y="240"/>
                </a:lnTo>
                <a:lnTo>
                  <a:pt x="17" y="243"/>
                </a:lnTo>
                <a:lnTo>
                  <a:pt x="17" y="243"/>
                </a:lnTo>
                <a:lnTo>
                  <a:pt x="17" y="243"/>
                </a:lnTo>
                <a:lnTo>
                  <a:pt x="17" y="243"/>
                </a:lnTo>
                <a:lnTo>
                  <a:pt x="17" y="243"/>
                </a:lnTo>
                <a:lnTo>
                  <a:pt x="17" y="243"/>
                </a:lnTo>
                <a:lnTo>
                  <a:pt x="17" y="246"/>
                </a:lnTo>
                <a:lnTo>
                  <a:pt x="17" y="246"/>
                </a:lnTo>
                <a:lnTo>
                  <a:pt x="17" y="246"/>
                </a:lnTo>
                <a:lnTo>
                  <a:pt x="17" y="246"/>
                </a:lnTo>
                <a:lnTo>
                  <a:pt x="19" y="246"/>
                </a:lnTo>
                <a:lnTo>
                  <a:pt x="19" y="246"/>
                </a:lnTo>
                <a:lnTo>
                  <a:pt x="25" y="240"/>
                </a:lnTo>
                <a:lnTo>
                  <a:pt x="33" y="240"/>
                </a:lnTo>
                <a:lnTo>
                  <a:pt x="33" y="240"/>
                </a:lnTo>
                <a:lnTo>
                  <a:pt x="39" y="243"/>
                </a:lnTo>
                <a:lnTo>
                  <a:pt x="42" y="249"/>
                </a:lnTo>
                <a:lnTo>
                  <a:pt x="42" y="249"/>
                </a:lnTo>
                <a:lnTo>
                  <a:pt x="47" y="264"/>
                </a:lnTo>
                <a:lnTo>
                  <a:pt x="50" y="270"/>
                </a:lnTo>
                <a:lnTo>
                  <a:pt x="64" y="276"/>
                </a:lnTo>
                <a:lnTo>
                  <a:pt x="64" y="276"/>
                </a:lnTo>
                <a:lnTo>
                  <a:pt x="75" y="255"/>
                </a:lnTo>
                <a:lnTo>
                  <a:pt x="75" y="255"/>
                </a:lnTo>
                <a:lnTo>
                  <a:pt x="81" y="252"/>
                </a:lnTo>
                <a:lnTo>
                  <a:pt x="87" y="252"/>
                </a:lnTo>
                <a:lnTo>
                  <a:pt x="92" y="249"/>
                </a:lnTo>
                <a:lnTo>
                  <a:pt x="92" y="249"/>
                </a:lnTo>
                <a:lnTo>
                  <a:pt x="95" y="249"/>
                </a:lnTo>
                <a:lnTo>
                  <a:pt x="95" y="249"/>
                </a:lnTo>
                <a:lnTo>
                  <a:pt x="112" y="258"/>
                </a:lnTo>
                <a:lnTo>
                  <a:pt x="112" y="258"/>
                </a:lnTo>
                <a:lnTo>
                  <a:pt x="123" y="249"/>
                </a:lnTo>
                <a:lnTo>
                  <a:pt x="123" y="249"/>
                </a:lnTo>
                <a:lnTo>
                  <a:pt x="129" y="246"/>
                </a:lnTo>
                <a:lnTo>
                  <a:pt x="129" y="246"/>
                </a:lnTo>
                <a:lnTo>
                  <a:pt x="145" y="246"/>
                </a:lnTo>
                <a:lnTo>
                  <a:pt x="145" y="246"/>
                </a:lnTo>
                <a:lnTo>
                  <a:pt x="148" y="246"/>
                </a:lnTo>
                <a:lnTo>
                  <a:pt x="148" y="246"/>
                </a:lnTo>
                <a:lnTo>
                  <a:pt x="157" y="237"/>
                </a:lnTo>
                <a:lnTo>
                  <a:pt x="157" y="234"/>
                </a:lnTo>
                <a:lnTo>
                  <a:pt x="157" y="234"/>
                </a:lnTo>
                <a:lnTo>
                  <a:pt x="159" y="221"/>
                </a:lnTo>
                <a:lnTo>
                  <a:pt x="162" y="203"/>
                </a:lnTo>
                <a:lnTo>
                  <a:pt x="162" y="203"/>
                </a:lnTo>
                <a:lnTo>
                  <a:pt x="171" y="188"/>
                </a:lnTo>
                <a:lnTo>
                  <a:pt x="179" y="179"/>
                </a:lnTo>
                <a:lnTo>
                  <a:pt x="179" y="179"/>
                </a:lnTo>
                <a:lnTo>
                  <a:pt x="187" y="173"/>
                </a:lnTo>
                <a:lnTo>
                  <a:pt x="187" y="173"/>
                </a:lnTo>
                <a:lnTo>
                  <a:pt x="196" y="167"/>
                </a:lnTo>
                <a:lnTo>
                  <a:pt x="196" y="167"/>
                </a:lnTo>
                <a:lnTo>
                  <a:pt x="199" y="155"/>
                </a:lnTo>
                <a:lnTo>
                  <a:pt x="199" y="155"/>
                </a:lnTo>
                <a:lnTo>
                  <a:pt x="199" y="148"/>
                </a:lnTo>
                <a:lnTo>
                  <a:pt x="201" y="142"/>
                </a:lnTo>
                <a:lnTo>
                  <a:pt x="201" y="142"/>
                </a:lnTo>
                <a:lnTo>
                  <a:pt x="207" y="136"/>
                </a:lnTo>
                <a:lnTo>
                  <a:pt x="215" y="136"/>
                </a:lnTo>
                <a:lnTo>
                  <a:pt x="221" y="136"/>
                </a:lnTo>
                <a:lnTo>
                  <a:pt x="224" y="139"/>
                </a:lnTo>
                <a:lnTo>
                  <a:pt x="224" y="139"/>
                </a:lnTo>
                <a:lnTo>
                  <a:pt x="229" y="142"/>
                </a:lnTo>
                <a:lnTo>
                  <a:pt x="238" y="142"/>
                </a:lnTo>
                <a:lnTo>
                  <a:pt x="238" y="142"/>
                </a:lnTo>
                <a:lnTo>
                  <a:pt x="246" y="139"/>
                </a:lnTo>
                <a:lnTo>
                  <a:pt x="246" y="139"/>
                </a:lnTo>
                <a:lnTo>
                  <a:pt x="252" y="127"/>
                </a:lnTo>
                <a:lnTo>
                  <a:pt x="263" y="115"/>
                </a:lnTo>
                <a:lnTo>
                  <a:pt x="274" y="100"/>
                </a:lnTo>
                <a:lnTo>
                  <a:pt x="274" y="100"/>
                </a:lnTo>
                <a:lnTo>
                  <a:pt x="285" y="97"/>
                </a:lnTo>
                <a:lnTo>
                  <a:pt x="285" y="97"/>
                </a:lnTo>
                <a:lnTo>
                  <a:pt x="294" y="91"/>
                </a:lnTo>
                <a:lnTo>
                  <a:pt x="294" y="91"/>
                </a:lnTo>
                <a:lnTo>
                  <a:pt x="291" y="91"/>
                </a:lnTo>
                <a:lnTo>
                  <a:pt x="291" y="91"/>
                </a:lnTo>
                <a:lnTo>
                  <a:pt x="288" y="88"/>
                </a:lnTo>
                <a:lnTo>
                  <a:pt x="285" y="82"/>
                </a:lnTo>
                <a:lnTo>
                  <a:pt x="285" y="82"/>
                </a:lnTo>
                <a:lnTo>
                  <a:pt x="285" y="79"/>
                </a:lnTo>
                <a:lnTo>
                  <a:pt x="285" y="79"/>
                </a:lnTo>
                <a:lnTo>
                  <a:pt x="285" y="76"/>
                </a:lnTo>
                <a:lnTo>
                  <a:pt x="288" y="73"/>
                </a:lnTo>
                <a:lnTo>
                  <a:pt x="297" y="66"/>
                </a:lnTo>
                <a:lnTo>
                  <a:pt x="297" y="66"/>
                </a:lnTo>
                <a:lnTo>
                  <a:pt x="308" y="60"/>
                </a:lnTo>
                <a:lnTo>
                  <a:pt x="313" y="54"/>
                </a:lnTo>
                <a:lnTo>
                  <a:pt x="313" y="54"/>
                </a:lnTo>
                <a:lnTo>
                  <a:pt x="319" y="48"/>
                </a:lnTo>
                <a:lnTo>
                  <a:pt x="325" y="48"/>
                </a:lnTo>
                <a:lnTo>
                  <a:pt x="325" y="48"/>
                </a:lnTo>
                <a:lnTo>
                  <a:pt x="333" y="42"/>
                </a:lnTo>
                <a:lnTo>
                  <a:pt x="347" y="33"/>
                </a:lnTo>
                <a:lnTo>
                  <a:pt x="347" y="33"/>
                </a:lnTo>
                <a:lnTo>
                  <a:pt x="347" y="30"/>
                </a:lnTo>
                <a:lnTo>
                  <a:pt x="347" y="30"/>
                </a:lnTo>
                <a:lnTo>
                  <a:pt x="347" y="30"/>
                </a:lnTo>
                <a:lnTo>
                  <a:pt x="347" y="30"/>
                </a:lnTo>
                <a:lnTo>
                  <a:pt x="347" y="30"/>
                </a:lnTo>
                <a:lnTo>
                  <a:pt x="347" y="30"/>
                </a:lnTo>
                <a:lnTo>
                  <a:pt x="347" y="27"/>
                </a:lnTo>
                <a:lnTo>
                  <a:pt x="347" y="27"/>
                </a:lnTo>
                <a:lnTo>
                  <a:pt x="347" y="27"/>
                </a:lnTo>
                <a:lnTo>
                  <a:pt x="347" y="27"/>
                </a:lnTo>
                <a:lnTo>
                  <a:pt x="347" y="27"/>
                </a:lnTo>
                <a:lnTo>
                  <a:pt x="347" y="27"/>
                </a:lnTo>
                <a:lnTo>
                  <a:pt x="344" y="27"/>
                </a:lnTo>
                <a:lnTo>
                  <a:pt x="344" y="27"/>
                </a:lnTo>
                <a:lnTo>
                  <a:pt x="344" y="24"/>
                </a:lnTo>
                <a:lnTo>
                  <a:pt x="344" y="24"/>
                </a:lnTo>
                <a:lnTo>
                  <a:pt x="344" y="24"/>
                </a:lnTo>
                <a:lnTo>
                  <a:pt x="344" y="24"/>
                </a:lnTo>
                <a:lnTo>
                  <a:pt x="344" y="24"/>
                </a:lnTo>
                <a:lnTo>
                  <a:pt x="344" y="24"/>
                </a:lnTo>
                <a:lnTo>
                  <a:pt x="344" y="24"/>
                </a:lnTo>
                <a:lnTo>
                  <a:pt x="344" y="24"/>
                </a:lnTo>
                <a:lnTo>
                  <a:pt x="344" y="24"/>
                </a:lnTo>
                <a:lnTo>
                  <a:pt x="344" y="24"/>
                </a:lnTo>
                <a:lnTo>
                  <a:pt x="344" y="24"/>
                </a:lnTo>
                <a:lnTo>
                  <a:pt x="344" y="24"/>
                </a:lnTo>
                <a:lnTo>
                  <a:pt x="341" y="21"/>
                </a:lnTo>
                <a:lnTo>
                  <a:pt x="341" y="21"/>
                </a:lnTo>
                <a:lnTo>
                  <a:pt x="341" y="21"/>
                </a:lnTo>
                <a:lnTo>
                  <a:pt x="341" y="21"/>
                </a:lnTo>
                <a:lnTo>
                  <a:pt x="341" y="21"/>
                </a:lnTo>
                <a:lnTo>
                  <a:pt x="341" y="21"/>
                </a:lnTo>
                <a:lnTo>
                  <a:pt x="341" y="21"/>
                </a:lnTo>
                <a:lnTo>
                  <a:pt x="341" y="21"/>
                </a:lnTo>
                <a:lnTo>
                  <a:pt x="341" y="21"/>
                </a:lnTo>
                <a:lnTo>
                  <a:pt x="341" y="21"/>
                </a:lnTo>
                <a:lnTo>
                  <a:pt x="341" y="21"/>
                </a:lnTo>
                <a:lnTo>
                  <a:pt x="341" y="21"/>
                </a:lnTo>
                <a:lnTo>
                  <a:pt x="341" y="21"/>
                </a:lnTo>
                <a:lnTo>
                  <a:pt x="341"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6" y="18"/>
                </a:lnTo>
                <a:lnTo>
                  <a:pt x="336" y="18"/>
                </a:lnTo>
                <a:lnTo>
                  <a:pt x="322" y="12"/>
                </a:lnTo>
                <a:lnTo>
                  <a:pt x="308" y="0"/>
                </a:lnTo>
                <a:lnTo>
                  <a:pt x="308" y="0"/>
                </a:lnTo>
                <a:lnTo>
                  <a:pt x="299" y="6"/>
                </a:lnTo>
                <a:lnTo>
                  <a:pt x="299" y="6"/>
                </a:lnTo>
                <a:lnTo>
                  <a:pt x="297" y="6"/>
                </a:lnTo>
                <a:lnTo>
                  <a:pt x="297" y="6"/>
                </a:lnTo>
                <a:lnTo>
                  <a:pt x="274" y="9"/>
                </a:lnTo>
                <a:lnTo>
                  <a:pt x="263" y="12"/>
                </a:lnTo>
                <a:lnTo>
                  <a:pt x="263" y="12"/>
                </a:lnTo>
                <a:lnTo>
                  <a:pt x="252" y="30"/>
                </a:lnTo>
                <a:lnTo>
                  <a:pt x="238" y="51"/>
                </a:lnTo>
                <a:lnTo>
                  <a:pt x="238" y="51"/>
                </a:lnTo>
                <a:lnTo>
                  <a:pt x="238" y="54"/>
                </a:lnTo>
                <a:lnTo>
                  <a:pt x="215" y="73"/>
                </a:lnTo>
                <a:lnTo>
                  <a:pt x="215" y="73"/>
                </a:lnTo>
                <a:lnTo>
                  <a:pt x="210" y="76"/>
                </a:lnTo>
                <a:lnTo>
                  <a:pt x="210" y="76"/>
                </a:lnTo>
                <a:lnTo>
                  <a:pt x="207" y="69"/>
                </a:lnTo>
                <a:lnTo>
                  <a:pt x="204" y="57"/>
                </a:lnTo>
                <a:lnTo>
                  <a:pt x="199" y="3"/>
                </a:lnTo>
                <a:lnTo>
                  <a:pt x="117" y="15"/>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77" name="Rectangle 293">
            <a:extLst>
              <a:ext uri="{FF2B5EF4-FFF2-40B4-BE49-F238E27FC236}">
                <a16:creationId xmlns:a16="http://schemas.microsoft.com/office/drawing/2014/main" id="{2F3AB854-F426-3023-95AC-1C6E097FBC30}"/>
              </a:ext>
            </a:extLst>
          </p:cNvPr>
          <p:cNvSpPr>
            <a:spLocks noChangeArrowheads="1"/>
          </p:cNvSpPr>
          <p:nvPr/>
        </p:nvSpPr>
        <p:spPr bwMode="auto">
          <a:xfrm>
            <a:off x="5498238" y="3239609"/>
            <a:ext cx="1283" cy="1216"/>
          </a:xfrm>
          <a:prstGeom prst="rect">
            <a:avLst/>
          </a:pr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78" name="Freeform 294">
            <a:extLst>
              <a:ext uri="{FF2B5EF4-FFF2-40B4-BE49-F238E27FC236}">
                <a16:creationId xmlns:a16="http://schemas.microsoft.com/office/drawing/2014/main" id="{0F74E055-AC30-5AE2-1B8D-D503C373FCD0}"/>
              </a:ext>
            </a:extLst>
          </p:cNvPr>
          <p:cNvSpPr>
            <a:spLocks/>
          </p:cNvSpPr>
          <p:nvPr/>
        </p:nvSpPr>
        <p:spPr bwMode="auto">
          <a:xfrm>
            <a:off x="5508500" y="3250556"/>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79" name="Freeform 295">
            <a:extLst>
              <a:ext uri="{FF2B5EF4-FFF2-40B4-BE49-F238E27FC236}">
                <a16:creationId xmlns:a16="http://schemas.microsoft.com/office/drawing/2014/main" id="{C4E28EA7-28EA-7B62-9324-577927B09775}"/>
              </a:ext>
            </a:extLst>
          </p:cNvPr>
          <p:cNvSpPr>
            <a:spLocks/>
          </p:cNvSpPr>
          <p:nvPr/>
        </p:nvSpPr>
        <p:spPr bwMode="auto">
          <a:xfrm>
            <a:off x="5505935" y="325055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80" name="Freeform 296">
            <a:extLst>
              <a:ext uri="{FF2B5EF4-FFF2-40B4-BE49-F238E27FC236}">
                <a16:creationId xmlns:a16="http://schemas.microsoft.com/office/drawing/2014/main" id="{E85AB65D-D07D-83F7-FADB-E78E4FDFECF2}"/>
              </a:ext>
            </a:extLst>
          </p:cNvPr>
          <p:cNvSpPr>
            <a:spLocks/>
          </p:cNvSpPr>
          <p:nvPr/>
        </p:nvSpPr>
        <p:spPr bwMode="auto">
          <a:xfrm>
            <a:off x="5390486" y="355343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81" name="Freeform 297">
            <a:extLst>
              <a:ext uri="{FF2B5EF4-FFF2-40B4-BE49-F238E27FC236}">
                <a16:creationId xmlns:a16="http://schemas.microsoft.com/office/drawing/2014/main" id="{8FE7D4F9-D24F-DCE1-BF81-2982B4E41EE6}"/>
              </a:ext>
            </a:extLst>
          </p:cNvPr>
          <p:cNvSpPr>
            <a:spLocks/>
          </p:cNvSpPr>
          <p:nvPr/>
        </p:nvSpPr>
        <p:spPr bwMode="auto">
          <a:xfrm>
            <a:off x="5390486" y="354613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82" name="Freeform 298">
            <a:extLst>
              <a:ext uri="{FF2B5EF4-FFF2-40B4-BE49-F238E27FC236}">
                <a16:creationId xmlns:a16="http://schemas.microsoft.com/office/drawing/2014/main" id="{7339F091-5597-66C8-7EB6-5A622CA3E275}"/>
              </a:ext>
            </a:extLst>
          </p:cNvPr>
          <p:cNvSpPr>
            <a:spLocks/>
          </p:cNvSpPr>
          <p:nvPr/>
        </p:nvSpPr>
        <p:spPr bwMode="auto">
          <a:xfrm>
            <a:off x="5390486" y="354978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83" name="Freeform 299">
            <a:extLst>
              <a:ext uri="{FF2B5EF4-FFF2-40B4-BE49-F238E27FC236}">
                <a16:creationId xmlns:a16="http://schemas.microsoft.com/office/drawing/2014/main" id="{E2850C5C-9116-AEDE-4074-BDE8843B7C6B}"/>
              </a:ext>
            </a:extLst>
          </p:cNvPr>
          <p:cNvSpPr>
            <a:spLocks/>
          </p:cNvSpPr>
          <p:nvPr/>
        </p:nvSpPr>
        <p:spPr bwMode="auto">
          <a:xfrm>
            <a:off x="5358416" y="3471934"/>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84" name="Freeform 300">
            <a:extLst>
              <a:ext uri="{FF2B5EF4-FFF2-40B4-BE49-F238E27FC236}">
                <a16:creationId xmlns:a16="http://schemas.microsoft.com/office/drawing/2014/main" id="{9100ED46-B214-7381-E3BB-034E5E188E9A}"/>
              </a:ext>
            </a:extLst>
          </p:cNvPr>
          <p:cNvSpPr>
            <a:spLocks/>
          </p:cNvSpPr>
          <p:nvPr/>
        </p:nvSpPr>
        <p:spPr bwMode="auto">
          <a:xfrm>
            <a:off x="5358416" y="3475584"/>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85" name="Freeform 301">
            <a:extLst>
              <a:ext uri="{FF2B5EF4-FFF2-40B4-BE49-F238E27FC236}">
                <a16:creationId xmlns:a16="http://schemas.microsoft.com/office/drawing/2014/main" id="{379EAB48-F32E-37EF-9E76-69EA894BE6FA}"/>
              </a:ext>
            </a:extLst>
          </p:cNvPr>
          <p:cNvSpPr>
            <a:spLocks/>
          </p:cNvSpPr>
          <p:nvPr/>
        </p:nvSpPr>
        <p:spPr bwMode="auto">
          <a:xfrm>
            <a:off x="5358416" y="3468285"/>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86" name="Freeform 302">
            <a:extLst>
              <a:ext uri="{FF2B5EF4-FFF2-40B4-BE49-F238E27FC236}">
                <a16:creationId xmlns:a16="http://schemas.microsoft.com/office/drawing/2014/main" id="{59931DA0-7377-F085-0214-E7C88CEEF5B9}"/>
              </a:ext>
            </a:extLst>
          </p:cNvPr>
          <p:cNvSpPr>
            <a:spLocks/>
          </p:cNvSpPr>
          <p:nvPr/>
        </p:nvSpPr>
        <p:spPr bwMode="auto">
          <a:xfrm>
            <a:off x="5372527" y="352058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87" name="Freeform 303">
            <a:extLst>
              <a:ext uri="{FF2B5EF4-FFF2-40B4-BE49-F238E27FC236}">
                <a16:creationId xmlns:a16="http://schemas.microsoft.com/office/drawing/2014/main" id="{18B8C55F-53A6-D5E5-0FF2-1A0389C04CD6}"/>
              </a:ext>
            </a:extLst>
          </p:cNvPr>
          <p:cNvSpPr>
            <a:spLocks/>
          </p:cNvSpPr>
          <p:nvPr/>
        </p:nvSpPr>
        <p:spPr bwMode="auto">
          <a:xfrm>
            <a:off x="5358416" y="346828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88" name="Freeform 304">
            <a:extLst>
              <a:ext uri="{FF2B5EF4-FFF2-40B4-BE49-F238E27FC236}">
                <a16:creationId xmlns:a16="http://schemas.microsoft.com/office/drawing/2014/main" id="{439DFF4D-34AD-4F5F-BABB-A8C5CEF34854}"/>
              </a:ext>
            </a:extLst>
          </p:cNvPr>
          <p:cNvSpPr>
            <a:spLocks/>
          </p:cNvSpPr>
          <p:nvPr/>
        </p:nvSpPr>
        <p:spPr bwMode="auto">
          <a:xfrm>
            <a:off x="5358416" y="3460987"/>
            <a:ext cx="3848" cy="3649"/>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89" name="Freeform 305">
            <a:extLst>
              <a:ext uri="{FF2B5EF4-FFF2-40B4-BE49-F238E27FC236}">
                <a16:creationId xmlns:a16="http://schemas.microsoft.com/office/drawing/2014/main" id="{A55302F3-86AC-6F5E-7862-A290FEA44F43}"/>
              </a:ext>
            </a:extLst>
          </p:cNvPr>
          <p:cNvSpPr>
            <a:spLocks/>
          </p:cNvSpPr>
          <p:nvPr/>
        </p:nvSpPr>
        <p:spPr bwMode="auto">
          <a:xfrm>
            <a:off x="5358416" y="346463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90" name="Freeform 306">
            <a:extLst>
              <a:ext uri="{FF2B5EF4-FFF2-40B4-BE49-F238E27FC236}">
                <a16:creationId xmlns:a16="http://schemas.microsoft.com/office/drawing/2014/main" id="{48ADB614-0B59-A694-0DB3-7D3255474F50}"/>
              </a:ext>
            </a:extLst>
          </p:cNvPr>
          <p:cNvSpPr>
            <a:spLocks/>
          </p:cNvSpPr>
          <p:nvPr/>
        </p:nvSpPr>
        <p:spPr bwMode="auto">
          <a:xfrm>
            <a:off x="5376375" y="3524238"/>
            <a:ext cx="3848" cy="3649"/>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91" name="Freeform 307">
            <a:extLst>
              <a:ext uri="{FF2B5EF4-FFF2-40B4-BE49-F238E27FC236}">
                <a16:creationId xmlns:a16="http://schemas.microsoft.com/office/drawing/2014/main" id="{68555E72-1821-7A4A-DE60-D43992AABF31}"/>
              </a:ext>
            </a:extLst>
          </p:cNvPr>
          <p:cNvSpPr>
            <a:spLocks/>
          </p:cNvSpPr>
          <p:nvPr/>
        </p:nvSpPr>
        <p:spPr bwMode="auto">
          <a:xfrm>
            <a:off x="5380223" y="352788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92" name="Freeform 308">
            <a:extLst>
              <a:ext uri="{FF2B5EF4-FFF2-40B4-BE49-F238E27FC236}">
                <a16:creationId xmlns:a16="http://schemas.microsoft.com/office/drawing/2014/main" id="{63AEB0ED-2FFF-73F7-2E69-DCF501C710A4}"/>
              </a:ext>
            </a:extLst>
          </p:cNvPr>
          <p:cNvSpPr>
            <a:spLocks/>
          </p:cNvSpPr>
          <p:nvPr/>
        </p:nvSpPr>
        <p:spPr bwMode="auto">
          <a:xfrm>
            <a:off x="5380223" y="353153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93" name="Freeform 309">
            <a:extLst>
              <a:ext uri="{FF2B5EF4-FFF2-40B4-BE49-F238E27FC236}">
                <a16:creationId xmlns:a16="http://schemas.microsoft.com/office/drawing/2014/main" id="{2248F34B-B61A-174A-1D56-118A1579095C}"/>
              </a:ext>
            </a:extLst>
          </p:cNvPr>
          <p:cNvSpPr>
            <a:spLocks/>
          </p:cNvSpPr>
          <p:nvPr/>
        </p:nvSpPr>
        <p:spPr bwMode="auto">
          <a:xfrm>
            <a:off x="5268623" y="3664120"/>
            <a:ext cx="32069" cy="29193"/>
          </a:xfrm>
          <a:custGeom>
            <a:avLst/>
            <a:gdLst>
              <a:gd name="T0" fmla="*/ 0 w 25"/>
              <a:gd name="T1" fmla="*/ 24 h 24"/>
              <a:gd name="T2" fmla="*/ 25 w 25"/>
              <a:gd name="T3" fmla="*/ 0 h 24"/>
              <a:gd name="T4" fmla="*/ 0 w 25"/>
              <a:gd name="T5" fmla="*/ 24 h 24"/>
              <a:gd name="T6" fmla="*/ 0 w 25"/>
              <a:gd name="T7" fmla="*/ 24 h 24"/>
            </a:gdLst>
            <a:ahLst/>
            <a:cxnLst>
              <a:cxn ang="0">
                <a:pos x="T0" y="T1"/>
              </a:cxn>
              <a:cxn ang="0">
                <a:pos x="T2" y="T3"/>
              </a:cxn>
              <a:cxn ang="0">
                <a:pos x="T4" y="T5"/>
              </a:cxn>
              <a:cxn ang="0">
                <a:pos x="T6" y="T7"/>
              </a:cxn>
            </a:cxnLst>
            <a:rect l="0" t="0" r="r" b="b"/>
            <a:pathLst>
              <a:path w="25" h="24">
                <a:moveTo>
                  <a:pt x="0" y="24"/>
                </a:moveTo>
                <a:lnTo>
                  <a:pt x="25" y="0"/>
                </a:lnTo>
                <a:lnTo>
                  <a:pt x="0" y="24"/>
                </a:lnTo>
                <a:lnTo>
                  <a:pt x="0" y="24"/>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94" name="Freeform 310">
            <a:extLst>
              <a:ext uri="{FF2B5EF4-FFF2-40B4-BE49-F238E27FC236}">
                <a16:creationId xmlns:a16="http://schemas.microsoft.com/office/drawing/2014/main" id="{F74C1D27-7365-B0FB-4411-FE836F3C5A99}"/>
              </a:ext>
            </a:extLst>
          </p:cNvPr>
          <p:cNvSpPr>
            <a:spLocks/>
          </p:cNvSpPr>
          <p:nvPr/>
        </p:nvSpPr>
        <p:spPr bwMode="auto">
          <a:xfrm>
            <a:off x="5390486" y="3553431"/>
            <a:ext cx="3848"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95" name="Freeform 311">
            <a:extLst>
              <a:ext uri="{FF2B5EF4-FFF2-40B4-BE49-F238E27FC236}">
                <a16:creationId xmlns:a16="http://schemas.microsoft.com/office/drawing/2014/main" id="{B126C0C2-CF51-DA89-8C13-214326CDDC67}"/>
              </a:ext>
            </a:extLst>
          </p:cNvPr>
          <p:cNvSpPr>
            <a:spLocks/>
          </p:cNvSpPr>
          <p:nvPr/>
        </p:nvSpPr>
        <p:spPr bwMode="auto">
          <a:xfrm>
            <a:off x="5372527" y="352058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96" name="Freeform 312">
            <a:extLst>
              <a:ext uri="{FF2B5EF4-FFF2-40B4-BE49-F238E27FC236}">
                <a16:creationId xmlns:a16="http://schemas.microsoft.com/office/drawing/2014/main" id="{5344F5C6-C4B7-3798-9964-B8A3799978F7}"/>
              </a:ext>
            </a:extLst>
          </p:cNvPr>
          <p:cNvSpPr>
            <a:spLocks/>
          </p:cNvSpPr>
          <p:nvPr/>
        </p:nvSpPr>
        <p:spPr bwMode="auto">
          <a:xfrm>
            <a:off x="5376375" y="3520589"/>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97" name="Freeform 313">
            <a:extLst>
              <a:ext uri="{FF2B5EF4-FFF2-40B4-BE49-F238E27FC236}">
                <a16:creationId xmlns:a16="http://schemas.microsoft.com/office/drawing/2014/main" id="{EE33DD3C-0C14-F502-F0AF-25DCA15EF5B6}"/>
              </a:ext>
            </a:extLst>
          </p:cNvPr>
          <p:cNvSpPr>
            <a:spLocks/>
          </p:cNvSpPr>
          <p:nvPr/>
        </p:nvSpPr>
        <p:spPr bwMode="auto">
          <a:xfrm>
            <a:off x="5376375" y="35242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98" name="Freeform 314">
            <a:extLst>
              <a:ext uri="{FF2B5EF4-FFF2-40B4-BE49-F238E27FC236}">
                <a16:creationId xmlns:a16="http://schemas.microsoft.com/office/drawing/2014/main" id="{852688B5-642E-AD60-2398-4E77CEF52469}"/>
              </a:ext>
            </a:extLst>
          </p:cNvPr>
          <p:cNvSpPr>
            <a:spLocks/>
          </p:cNvSpPr>
          <p:nvPr/>
        </p:nvSpPr>
        <p:spPr bwMode="auto">
          <a:xfrm>
            <a:off x="5372527" y="3460987"/>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999" name="Freeform 315">
            <a:extLst>
              <a:ext uri="{FF2B5EF4-FFF2-40B4-BE49-F238E27FC236}">
                <a16:creationId xmlns:a16="http://schemas.microsoft.com/office/drawing/2014/main" id="{8F41BC42-4E2D-E64A-BF89-1C66F53AE885}"/>
              </a:ext>
            </a:extLst>
          </p:cNvPr>
          <p:cNvSpPr>
            <a:spLocks/>
          </p:cNvSpPr>
          <p:nvPr/>
        </p:nvSpPr>
        <p:spPr bwMode="auto">
          <a:xfrm>
            <a:off x="5368679" y="3464636"/>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00" name="Freeform 316">
            <a:extLst>
              <a:ext uri="{FF2B5EF4-FFF2-40B4-BE49-F238E27FC236}">
                <a16:creationId xmlns:a16="http://schemas.microsoft.com/office/drawing/2014/main" id="{F8787298-CECC-121A-9C91-7E235CAE7931}"/>
              </a:ext>
            </a:extLst>
          </p:cNvPr>
          <p:cNvSpPr>
            <a:spLocks/>
          </p:cNvSpPr>
          <p:nvPr/>
        </p:nvSpPr>
        <p:spPr bwMode="auto">
          <a:xfrm>
            <a:off x="5364830" y="3464636"/>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01" name="Freeform 317">
            <a:extLst>
              <a:ext uri="{FF2B5EF4-FFF2-40B4-BE49-F238E27FC236}">
                <a16:creationId xmlns:a16="http://schemas.microsoft.com/office/drawing/2014/main" id="{CEFDEDB8-04B5-C497-9FF3-2C29A3A2B5BE}"/>
              </a:ext>
            </a:extLst>
          </p:cNvPr>
          <p:cNvSpPr>
            <a:spLocks/>
          </p:cNvSpPr>
          <p:nvPr/>
        </p:nvSpPr>
        <p:spPr bwMode="auto">
          <a:xfrm>
            <a:off x="5368679" y="3464636"/>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02" name="Freeform 318">
            <a:extLst>
              <a:ext uri="{FF2B5EF4-FFF2-40B4-BE49-F238E27FC236}">
                <a16:creationId xmlns:a16="http://schemas.microsoft.com/office/drawing/2014/main" id="{C8C14E68-421B-53EE-147F-192F22B016C1}"/>
              </a:ext>
            </a:extLst>
          </p:cNvPr>
          <p:cNvSpPr>
            <a:spLocks/>
          </p:cNvSpPr>
          <p:nvPr/>
        </p:nvSpPr>
        <p:spPr bwMode="auto">
          <a:xfrm>
            <a:off x="5484128" y="3272451"/>
            <a:ext cx="0" cy="3649"/>
          </a:xfrm>
          <a:custGeom>
            <a:avLst/>
            <a:gdLst>
              <a:gd name="T0" fmla="*/ 0 h 3"/>
              <a:gd name="T1" fmla="*/ 0 h 3"/>
              <a:gd name="T2" fmla="*/ 0 h 3"/>
              <a:gd name="T3" fmla="*/ 3 h 3"/>
              <a:gd name="T4" fmla="*/ 3 h 3"/>
              <a:gd name="T5" fmla="*/ 0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lnTo>
                  <a:pt x="0" y="0"/>
                </a:ln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03" name="Freeform 319">
            <a:extLst>
              <a:ext uri="{FF2B5EF4-FFF2-40B4-BE49-F238E27FC236}">
                <a16:creationId xmlns:a16="http://schemas.microsoft.com/office/drawing/2014/main" id="{6DAFC715-7578-D448-1806-776A4DECB4E3}"/>
              </a:ext>
            </a:extLst>
          </p:cNvPr>
          <p:cNvSpPr>
            <a:spLocks/>
          </p:cNvSpPr>
          <p:nvPr/>
        </p:nvSpPr>
        <p:spPr bwMode="auto">
          <a:xfrm>
            <a:off x="5907441" y="3616682"/>
            <a:ext cx="3848" cy="3649"/>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04" name="Freeform 320">
            <a:extLst>
              <a:ext uri="{FF2B5EF4-FFF2-40B4-BE49-F238E27FC236}">
                <a16:creationId xmlns:a16="http://schemas.microsoft.com/office/drawing/2014/main" id="{BF440C9F-EBFF-F790-BC76-C1B9BAED328B}"/>
              </a:ext>
            </a:extLst>
          </p:cNvPr>
          <p:cNvSpPr>
            <a:spLocks/>
          </p:cNvSpPr>
          <p:nvPr/>
        </p:nvSpPr>
        <p:spPr bwMode="auto">
          <a:xfrm>
            <a:off x="5885634" y="3620331"/>
            <a:ext cx="3848" cy="3649"/>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05" name="Freeform 321">
            <a:extLst>
              <a:ext uri="{FF2B5EF4-FFF2-40B4-BE49-F238E27FC236}">
                <a16:creationId xmlns:a16="http://schemas.microsoft.com/office/drawing/2014/main" id="{B8B8999F-63F5-F37A-FB98-ED4EB8AE6C28}"/>
              </a:ext>
            </a:extLst>
          </p:cNvPr>
          <p:cNvSpPr>
            <a:spLocks/>
          </p:cNvSpPr>
          <p:nvPr/>
        </p:nvSpPr>
        <p:spPr bwMode="auto">
          <a:xfrm>
            <a:off x="5929248" y="3616682"/>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06" name="Freeform 322">
            <a:extLst>
              <a:ext uri="{FF2B5EF4-FFF2-40B4-BE49-F238E27FC236}">
                <a16:creationId xmlns:a16="http://schemas.microsoft.com/office/drawing/2014/main" id="{2B2FE4A2-EBA6-3D36-1878-E74BD29AC1D6}"/>
              </a:ext>
            </a:extLst>
          </p:cNvPr>
          <p:cNvSpPr>
            <a:spLocks/>
          </p:cNvSpPr>
          <p:nvPr/>
        </p:nvSpPr>
        <p:spPr bwMode="auto">
          <a:xfrm>
            <a:off x="6043415" y="3593571"/>
            <a:ext cx="7697" cy="0"/>
          </a:xfrm>
          <a:custGeom>
            <a:avLst/>
            <a:gdLst>
              <a:gd name="T0" fmla="*/ 6 w 6"/>
              <a:gd name="T1" fmla="*/ 6 w 6"/>
              <a:gd name="T2" fmla="*/ 6 w 6"/>
              <a:gd name="T3" fmla="*/ 0 w 6"/>
              <a:gd name="T4" fmla="*/ 0 w 6"/>
              <a:gd name="T5" fmla="*/ 6 w 6"/>
              <a:gd name="T6" fmla="*/ 6 w 6"/>
            </a:gdLst>
            <a:ahLst/>
            <a:cxnLst>
              <a:cxn ang="0">
                <a:pos x="T0" y="0"/>
              </a:cxn>
              <a:cxn ang="0">
                <a:pos x="T1" y="0"/>
              </a:cxn>
              <a:cxn ang="0">
                <a:pos x="T2" y="0"/>
              </a:cxn>
              <a:cxn ang="0">
                <a:pos x="T3" y="0"/>
              </a:cxn>
              <a:cxn ang="0">
                <a:pos x="T4" y="0"/>
              </a:cxn>
              <a:cxn ang="0">
                <a:pos x="T5" y="0"/>
              </a:cxn>
              <a:cxn ang="0">
                <a:pos x="T6" y="0"/>
              </a:cxn>
            </a:cxnLst>
            <a:rect l="0" t="0" r="r" b="b"/>
            <a:pathLst>
              <a:path w="6">
                <a:moveTo>
                  <a:pt x="6" y="0"/>
                </a:moveTo>
                <a:lnTo>
                  <a:pt x="6" y="0"/>
                </a:lnTo>
                <a:lnTo>
                  <a:pt x="6" y="0"/>
                </a:lnTo>
                <a:lnTo>
                  <a:pt x="0" y="0"/>
                </a:lnTo>
                <a:lnTo>
                  <a:pt x="0" y="0"/>
                </a:lnTo>
                <a:lnTo>
                  <a:pt x="6" y="0"/>
                </a:lnTo>
                <a:lnTo>
                  <a:pt x="6"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07" name="Freeform 323">
            <a:extLst>
              <a:ext uri="{FF2B5EF4-FFF2-40B4-BE49-F238E27FC236}">
                <a16:creationId xmlns:a16="http://schemas.microsoft.com/office/drawing/2014/main" id="{8DB16EF8-442D-630D-EFB3-F933966F6129}"/>
              </a:ext>
            </a:extLst>
          </p:cNvPr>
          <p:cNvSpPr>
            <a:spLocks/>
          </p:cNvSpPr>
          <p:nvPr/>
        </p:nvSpPr>
        <p:spPr bwMode="auto">
          <a:xfrm>
            <a:off x="5897179" y="3620331"/>
            <a:ext cx="2566"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08" name="Freeform 324">
            <a:extLst>
              <a:ext uri="{FF2B5EF4-FFF2-40B4-BE49-F238E27FC236}">
                <a16:creationId xmlns:a16="http://schemas.microsoft.com/office/drawing/2014/main" id="{6BFA0546-84B5-3FE3-70BD-F445EF9F730B}"/>
              </a:ext>
            </a:extLst>
          </p:cNvPr>
          <p:cNvSpPr>
            <a:spLocks/>
          </p:cNvSpPr>
          <p:nvPr/>
        </p:nvSpPr>
        <p:spPr bwMode="auto">
          <a:xfrm>
            <a:off x="6037001" y="3593571"/>
            <a:ext cx="6414" cy="3649"/>
          </a:xfrm>
          <a:custGeom>
            <a:avLst/>
            <a:gdLst>
              <a:gd name="T0" fmla="*/ 5 w 5"/>
              <a:gd name="T1" fmla="*/ 0 h 3"/>
              <a:gd name="T2" fmla="*/ 5 w 5"/>
              <a:gd name="T3" fmla="*/ 0 h 3"/>
              <a:gd name="T4" fmla="*/ 0 w 5"/>
              <a:gd name="T5" fmla="*/ 3 h 3"/>
              <a:gd name="T6" fmla="*/ 0 w 5"/>
              <a:gd name="T7" fmla="*/ 3 h 3"/>
              <a:gd name="T8" fmla="*/ 5 w 5"/>
              <a:gd name="T9" fmla="*/ 0 h 3"/>
              <a:gd name="T10" fmla="*/ 5 w 5"/>
              <a:gd name="T11" fmla="*/ 0 h 3"/>
            </a:gdLst>
            <a:ahLst/>
            <a:cxnLst>
              <a:cxn ang="0">
                <a:pos x="T0" y="T1"/>
              </a:cxn>
              <a:cxn ang="0">
                <a:pos x="T2" y="T3"/>
              </a:cxn>
              <a:cxn ang="0">
                <a:pos x="T4" y="T5"/>
              </a:cxn>
              <a:cxn ang="0">
                <a:pos x="T6" y="T7"/>
              </a:cxn>
              <a:cxn ang="0">
                <a:pos x="T8" y="T9"/>
              </a:cxn>
              <a:cxn ang="0">
                <a:pos x="T10" y="T11"/>
              </a:cxn>
            </a:cxnLst>
            <a:rect l="0" t="0" r="r" b="b"/>
            <a:pathLst>
              <a:path w="5" h="3">
                <a:moveTo>
                  <a:pt x="5" y="0"/>
                </a:moveTo>
                <a:lnTo>
                  <a:pt x="5" y="0"/>
                </a:lnTo>
                <a:lnTo>
                  <a:pt x="0" y="3"/>
                </a:lnTo>
                <a:lnTo>
                  <a:pt x="0" y="3"/>
                </a:lnTo>
                <a:lnTo>
                  <a:pt x="5" y="0"/>
                </a:lnTo>
                <a:lnTo>
                  <a:pt x="5"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09" name="Freeform 325">
            <a:extLst>
              <a:ext uri="{FF2B5EF4-FFF2-40B4-BE49-F238E27FC236}">
                <a16:creationId xmlns:a16="http://schemas.microsoft.com/office/drawing/2014/main" id="{F3E72B4A-6A74-0A8B-0AC7-0E2FB754597C}"/>
              </a:ext>
            </a:extLst>
          </p:cNvPr>
          <p:cNvSpPr>
            <a:spLocks/>
          </p:cNvSpPr>
          <p:nvPr/>
        </p:nvSpPr>
        <p:spPr bwMode="auto">
          <a:xfrm>
            <a:off x="5917704" y="3616682"/>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10" name="Freeform 326">
            <a:extLst>
              <a:ext uri="{FF2B5EF4-FFF2-40B4-BE49-F238E27FC236}">
                <a16:creationId xmlns:a16="http://schemas.microsoft.com/office/drawing/2014/main" id="{C74E71DC-BA05-0765-39F7-B22155003223}"/>
              </a:ext>
            </a:extLst>
          </p:cNvPr>
          <p:cNvSpPr>
            <a:spLocks/>
          </p:cNvSpPr>
          <p:nvPr/>
        </p:nvSpPr>
        <p:spPr bwMode="auto">
          <a:xfrm>
            <a:off x="5961318" y="3608167"/>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11" name="Freeform 327">
            <a:extLst>
              <a:ext uri="{FF2B5EF4-FFF2-40B4-BE49-F238E27FC236}">
                <a16:creationId xmlns:a16="http://schemas.microsoft.com/office/drawing/2014/main" id="{55AB1B49-D446-BC8B-B27D-CB22186BB55C}"/>
              </a:ext>
            </a:extLst>
          </p:cNvPr>
          <p:cNvSpPr>
            <a:spLocks/>
          </p:cNvSpPr>
          <p:nvPr/>
        </p:nvSpPr>
        <p:spPr bwMode="auto">
          <a:xfrm>
            <a:off x="5605991" y="3656822"/>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12" name="Freeform 328">
            <a:extLst>
              <a:ext uri="{FF2B5EF4-FFF2-40B4-BE49-F238E27FC236}">
                <a16:creationId xmlns:a16="http://schemas.microsoft.com/office/drawing/2014/main" id="{641A098E-3BC5-260A-735C-1DA188A43D7F}"/>
              </a:ext>
            </a:extLst>
          </p:cNvPr>
          <p:cNvSpPr>
            <a:spLocks/>
          </p:cNvSpPr>
          <p:nvPr/>
        </p:nvSpPr>
        <p:spPr bwMode="auto">
          <a:xfrm>
            <a:off x="5989539" y="3604518"/>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13" name="Freeform 329">
            <a:extLst>
              <a:ext uri="{FF2B5EF4-FFF2-40B4-BE49-F238E27FC236}">
                <a16:creationId xmlns:a16="http://schemas.microsoft.com/office/drawing/2014/main" id="{84E1FFC9-8CDD-7BFA-EFEA-372700A12153}"/>
              </a:ext>
            </a:extLst>
          </p:cNvPr>
          <p:cNvSpPr>
            <a:spLocks/>
          </p:cNvSpPr>
          <p:nvPr/>
        </p:nvSpPr>
        <p:spPr bwMode="auto">
          <a:xfrm>
            <a:off x="5673977" y="3649524"/>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14" name="Freeform 330">
            <a:extLst>
              <a:ext uri="{FF2B5EF4-FFF2-40B4-BE49-F238E27FC236}">
                <a16:creationId xmlns:a16="http://schemas.microsoft.com/office/drawing/2014/main" id="{F07BE58B-E6E0-F8A8-6D8C-387E79BB53A6}"/>
              </a:ext>
            </a:extLst>
          </p:cNvPr>
          <p:cNvSpPr>
            <a:spLocks/>
          </p:cNvSpPr>
          <p:nvPr/>
        </p:nvSpPr>
        <p:spPr bwMode="auto">
          <a:xfrm>
            <a:off x="6019042" y="3597220"/>
            <a:ext cx="3848" cy="3649"/>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15" name="Freeform 331">
            <a:extLst>
              <a:ext uri="{FF2B5EF4-FFF2-40B4-BE49-F238E27FC236}">
                <a16:creationId xmlns:a16="http://schemas.microsoft.com/office/drawing/2014/main" id="{BF858102-1A4C-A682-2EB2-7403F1D9E082}"/>
              </a:ext>
            </a:extLst>
          </p:cNvPr>
          <p:cNvSpPr>
            <a:spLocks/>
          </p:cNvSpPr>
          <p:nvPr/>
        </p:nvSpPr>
        <p:spPr bwMode="auto">
          <a:xfrm>
            <a:off x="5727854" y="364222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16" name="Freeform 332">
            <a:extLst>
              <a:ext uri="{FF2B5EF4-FFF2-40B4-BE49-F238E27FC236}">
                <a16:creationId xmlns:a16="http://schemas.microsoft.com/office/drawing/2014/main" id="{03CDDAA8-1214-0B84-E2BC-1A8CE736DA9E}"/>
              </a:ext>
            </a:extLst>
          </p:cNvPr>
          <p:cNvSpPr>
            <a:spLocks/>
          </p:cNvSpPr>
          <p:nvPr/>
        </p:nvSpPr>
        <p:spPr bwMode="auto">
          <a:xfrm>
            <a:off x="5688088" y="3649524"/>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17" name="Freeform 333">
            <a:extLst>
              <a:ext uri="{FF2B5EF4-FFF2-40B4-BE49-F238E27FC236}">
                <a16:creationId xmlns:a16="http://schemas.microsoft.com/office/drawing/2014/main" id="{F78AD11A-6416-2139-06DB-EAE092CA2E89}"/>
              </a:ext>
            </a:extLst>
          </p:cNvPr>
          <p:cNvSpPr>
            <a:spLocks/>
          </p:cNvSpPr>
          <p:nvPr/>
        </p:nvSpPr>
        <p:spPr bwMode="auto">
          <a:xfrm>
            <a:off x="5591880" y="3660471"/>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18" name="Freeform 334">
            <a:extLst>
              <a:ext uri="{FF2B5EF4-FFF2-40B4-BE49-F238E27FC236}">
                <a16:creationId xmlns:a16="http://schemas.microsoft.com/office/drawing/2014/main" id="{0D208286-020A-707B-286E-62BB7928E6E5}"/>
              </a:ext>
            </a:extLst>
          </p:cNvPr>
          <p:cNvSpPr>
            <a:spLocks/>
          </p:cNvSpPr>
          <p:nvPr/>
        </p:nvSpPr>
        <p:spPr bwMode="auto">
          <a:xfrm>
            <a:off x="5634212" y="365317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19" name="Freeform 335">
            <a:extLst>
              <a:ext uri="{FF2B5EF4-FFF2-40B4-BE49-F238E27FC236}">
                <a16:creationId xmlns:a16="http://schemas.microsoft.com/office/drawing/2014/main" id="{E13BA5CF-CE57-3235-FE68-C02D07D72B42}"/>
              </a:ext>
            </a:extLst>
          </p:cNvPr>
          <p:cNvSpPr>
            <a:spLocks/>
          </p:cNvSpPr>
          <p:nvPr/>
        </p:nvSpPr>
        <p:spPr bwMode="auto">
          <a:xfrm>
            <a:off x="5939511" y="3613033"/>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20" name="Freeform 336">
            <a:extLst>
              <a:ext uri="{FF2B5EF4-FFF2-40B4-BE49-F238E27FC236}">
                <a16:creationId xmlns:a16="http://schemas.microsoft.com/office/drawing/2014/main" id="{8F8F4095-3FB8-9DD6-6FC4-EBC5CA62163B}"/>
              </a:ext>
            </a:extLst>
          </p:cNvPr>
          <p:cNvSpPr>
            <a:spLocks/>
          </p:cNvSpPr>
          <p:nvPr/>
        </p:nvSpPr>
        <p:spPr bwMode="auto">
          <a:xfrm>
            <a:off x="5971580" y="3608167"/>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21" name="Freeform 337">
            <a:extLst>
              <a:ext uri="{FF2B5EF4-FFF2-40B4-BE49-F238E27FC236}">
                <a16:creationId xmlns:a16="http://schemas.microsoft.com/office/drawing/2014/main" id="{FF29DBC7-28D0-7AEF-B97E-DC9C2E4B1635}"/>
              </a:ext>
            </a:extLst>
          </p:cNvPr>
          <p:cNvSpPr>
            <a:spLocks/>
          </p:cNvSpPr>
          <p:nvPr/>
        </p:nvSpPr>
        <p:spPr bwMode="auto">
          <a:xfrm>
            <a:off x="5659867" y="3649524"/>
            <a:ext cx="3848" cy="3649"/>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22" name="Freeform 338">
            <a:extLst>
              <a:ext uri="{FF2B5EF4-FFF2-40B4-BE49-F238E27FC236}">
                <a16:creationId xmlns:a16="http://schemas.microsoft.com/office/drawing/2014/main" id="{CFE2DDFF-3F77-968C-3374-F6BC1EA697F5}"/>
              </a:ext>
            </a:extLst>
          </p:cNvPr>
          <p:cNvSpPr>
            <a:spLocks/>
          </p:cNvSpPr>
          <p:nvPr/>
        </p:nvSpPr>
        <p:spPr bwMode="auto">
          <a:xfrm>
            <a:off x="5649605" y="365317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23" name="Freeform 339">
            <a:extLst>
              <a:ext uri="{FF2B5EF4-FFF2-40B4-BE49-F238E27FC236}">
                <a16:creationId xmlns:a16="http://schemas.microsoft.com/office/drawing/2014/main" id="{43C8E5CB-63D4-129C-D7A8-E7281D7D5730}"/>
              </a:ext>
            </a:extLst>
          </p:cNvPr>
          <p:cNvSpPr>
            <a:spLocks/>
          </p:cNvSpPr>
          <p:nvPr/>
        </p:nvSpPr>
        <p:spPr bwMode="auto">
          <a:xfrm>
            <a:off x="5620101" y="3656822"/>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24" name="Freeform 340">
            <a:extLst>
              <a:ext uri="{FF2B5EF4-FFF2-40B4-BE49-F238E27FC236}">
                <a16:creationId xmlns:a16="http://schemas.microsoft.com/office/drawing/2014/main" id="{1B42ACEF-5723-19D8-3E3F-30C2446E0E82}"/>
              </a:ext>
            </a:extLst>
          </p:cNvPr>
          <p:cNvSpPr>
            <a:spLocks/>
          </p:cNvSpPr>
          <p:nvPr/>
        </p:nvSpPr>
        <p:spPr bwMode="auto">
          <a:xfrm>
            <a:off x="5983125" y="3604518"/>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25" name="Freeform 341">
            <a:extLst>
              <a:ext uri="{FF2B5EF4-FFF2-40B4-BE49-F238E27FC236}">
                <a16:creationId xmlns:a16="http://schemas.microsoft.com/office/drawing/2014/main" id="{2A6C7091-70A1-E7A4-D2BE-87D77A98AEF1}"/>
              </a:ext>
            </a:extLst>
          </p:cNvPr>
          <p:cNvSpPr>
            <a:spLocks/>
          </p:cNvSpPr>
          <p:nvPr/>
        </p:nvSpPr>
        <p:spPr bwMode="auto">
          <a:xfrm>
            <a:off x="5703481" y="364587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26" name="Freeform 342">
            <a:extLst>
              <a:ext uri="{FF2B5EF4-FFF2-40B4-BE49-F238E27FC236}">
                <a16:creationId xmlns:a16="http://schemas.microsoft.com/office/drawing/2014/main" id="{DDAB74C3-8D74-4DB9-87F8-EC1B67F19422}"/>
              </a:ext>
            </a:extLst>
          </p:cNvPr>
          <p:cNvSpPr>
            <a:spLocks/>
          </p:cNvSpPr>
          <p:nvPr/>
        </p:nvSpPr>
        <p:spPr bwMode="auto">
          <a:xfrm>
            <a:off x="5839455" y="3627629"/>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27" name="Freeform 343">
            <a:extLst>
              <a:ext uri="{FF2B5EF4-FFF2-40B4-BE49-F238E27FC236}">
                <a16:creationId xmlns:a16="http://schemas.microsoft.com/office/drawing/2014/main" id="{4643E3B3-226D-CE30-6430-58C5D68B34F5}"/>
              </a:ext>
            </a:extLst>
          </p:cNvPr>
          <p:cNvSpPr>
            <a:spLocks/>
          </p:cNvSpPr>
          <p:nvPr/>
        </p:nvSpPr>
        <p:spPr bwMode="auto">
          <a:xfrm>
            <a:off x="5951056" y="3613033"/>
            <a:ext cx="2566"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28" name="Freeform 344">
            <a:extLst>
              <a:ext uri="{FF2B5EF4-FFF2-40B4-BE49-F238E27FC236}">
                <a16:creationId xmlns:a16="http://schemas.microsoft.com/office/drawing/2014/main" id="{25A51D56-5783-ED80-6E70-1C1CA9DD3F78}"/>
              </a:ext>
            </a:extLst>
          </p:cNvPr>
          <p:cNvSpPr>
            <a:spLocks/>
          </p:cNvSpPr>
          <p:nvPr/>
        </p:nvSpPr>
        <p:spPr bwMode="auto">
          <a:xfrm>
            <a:off x="5713743" y="3645875"/>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29" name="Freeform 345">
            <a:extLst>
              <a:ext uri="{FF2B5EF4-FFF2-40B4-BE49-F238E27FC236}">
                <a16:creationId xmlns:a16="http://schemas.microsoft.com/office/drawing/2014/main" id="{82244572-709C-57AD-79D6-CAE470F9F073}"/>
              </a:ext>
            </a:extLst>
          </p:cNvPr>
          <p:cNvSpPr>
            <a:spLocks/>
          </p:cNvSpPr>
          <p:nvPr/>
        </p:nvSpPr>
        <p:spPr bwMode="auto">
          <a:xfrm>
            <a:off x="5566225" y="366412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30" name="Freeform 346">
            <a:extLst>
              <a:ext uri="{FF2B5EF4-FFF2-40B4-BE49-F238E27FC236}">
                <a16:creationId xmlns:a16="http://schemas.microsoft.com/office/drawing/2014/main" id="{C39C3186-1A7B-45A2-A307-D23EABF653F8}"/>
              </a:ext>
            </a:extLst>
          </p:cNvPr>
          <p:cNvSpPr>
            <a:spLocks/>
          </p:cNvSpPr>
          <p:nvPr/>
        </p:nvSpPr>
        <p:spPr bwMode="auto">
          <a:xfrm>
            <a:off x="5863827" y="362398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31" name="Freeform 347">
            <a:extLst>
              <a:ext uri="{FF2B5EF4-FFF2-40B4-BE49-F238E27FC236}">
                <a16:creationId xmlns:a16="http://schemas.microsoft.com/office/drawing/2014/main" id="{B6C83812-3F29-EBE2-1EC5-0637E40BBC04}"/>
              </a:ext>
            </a:extLst>
          </p:cNvPr>
          <p:cNvSpPr>
            <a:spLocks/>
          </p:cNvSpPr>
          <p:nvPr/>
        </p:nvSpPr>
        <p:spPr bwMode="auto">
          <a:xfrm>
            <a:off x="6025456" y="3597220"/>
            <a:ext cx="7697" cy="0"/>
          </a:xfrm>
          <a:custGeom>
            <a:avLst/>
            <a:gdLst>
              <a:gd name="T0" fmla="*/ 6 w 6"/>
              <a:gd name="T1" fmla="*/ 6 w 6"/>
              <a:gd name="T2" fmla="*/ 0 w 6"/>
              <a:gd name="T3" fmla="*/ 0 w 6"/>
              <a:gd name="T4" fmla="*/ 6 w 6"/>
              <a:gd name="T5" fmla="*/ 6 w 6"/>
            </a:gdLst>
            <a:ahLst/>
            <a:cxnLst>
              <a:cxn ang="0">
                <a:pos x="T0" y="0"/>
              </a:cxn>
              <a:cxn ang="0">
                <a:pos x="T1" y="0"/>
              </a:cxn>
              <a:cxn ang="0">
                <a:pos x="T2" y="0"/>
              </a:cxn>
              <a:cxn ang="0">
                <a:pos x="T3" y="0"/>
              </a:cxn>
              <a:cxn ang="0">
                <a:pos x="T4" y="0"/>
              </a:cxn>
              <a:cxn ang="0">
                <a:pos x="T5" y="0"/>
              </a:cxn>
            </a:cxnLst>
            <a:rect l="0" t="0" r="r" b="b"/>
            <a:pathLst>
              <a:path w="6">
                <a:moveTo>
                  <a:pt x="6" y="0"/>
                </a:moveTo>
                <a:lnTo>
                  <a:pt x="6" y="0"/>
                </a:lnTo>
                <a:lnTo>
                  <a:pt x="0" y="0"/>
                </a:lnTo>
                <a:lnTo>
                  <a:pt x="0" y="0"/>
                </a:lnTo>
                <a:lnTo>
                  <a:pt x="6" y="0"/>
                </a:lnTo>
                <a:lnTo>
                  <a:pt x="6"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32" name="Freeform 348">
            <a:extLst>
              <a:ext uri="{FF2B5EF4-FFF2-40B4-BE49-F238E27FC236}">
                <a16:creationId xmlns:a16="http://schemas.microsoft.com/office/drawing/2014/main" id="{B5CB0279-25E4-9421-86DA-AD3B7335EB14}"/>
              </a:ext>
            </a:extLst>
          </p:cNvPr>
          <p:cNvSpPr>
            <a:spLocks/>
          </p:cNvSpPr>
          <p:nvPr/>
        </p:nvSpPr>
        <p:spPr bwMode="auto">
          <a:xfrm>
            <a:off x="5875372" y="3623980"/>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33" name="Freeform 349">
            <a:extLst>
              <a:ext uri="{FF2B5EF4-FFF2-40B4-BE49-F238E27FC236}">
                <a16:creationId xmlns:a16="http://schemas.microsoft.com/office/drawing/2014/main" id="{53C9A691-A444-6808-3619-E1B2CA693348}"/>
              </a:ext>
            </a:extLst>
          </p:cNvPr>
          <p:cNvSpPr>
            <a:spLocks/>
          </p:cNvSpPr>
          <p:nvPr/>
        </p:nvSpPr>
        <p:spPr bwMode="auto">
          <a:xfrm>
            <a:off x="5552114" y="366412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34" name="Freeform 350">
            <a:extLst>
              <a:ext uri="{FF2B5EF4-FFF2-40B4-BE49-F238E27FC236}">
                <a16:creationId xmlns:a16="http://schemas.microsoft.com/office/drawing/2014/main" id="{A10F5261-F8AF-992B-C23D-284E4B80F554}"/>
              </a:ext>
            </a:extLst>
          </p:cNvPr>
          <p:cNvSpPr>
            <a:spLocks/>
          </p:cNvSpPr>
          <p:nvPr/>
        </p:nvSpPr>
        <p:spPr bwMode="auto">
          <a:xfrm>
            <a:off x="5849717" y="3627629"/>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35" name="Freeform 351">
            <a:extLst>
              <a:ext uri="{FF2B5EF4-FFF2-40B4-BE49-F238E27FC236}">
                <a16:creationId xmlns:a16="http://schemas.microsoft.com/office/drawing/2014/main" id="{FC744959-9E58-086D-8AC6-3A7C78FF7988}"/>
              </a:ext>
            </a:extLst>
          </p:cNvPr>
          <p:cNvSpPr>
            <a:spLocks/>
          </p:cNvSpPr>
          <p:nvPr/>
        </p:nvSpPr>
        <p:spPr bwMode="auto">
          <a:xfrm>
            <a:off x="5577770" y="3660471"/>
            <a:ext cx="2566"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36" name="Freeform 352">
            <a:extLst>
              <a:ext uri="{FF2B5EF4-FFF2-40B4-BE49-F238E27FC236}">
                <a16:creationId xmlns:a16="http://schemas.microsoft.com/office/drawing/2014/main" id="{1E1887E5-BE83-3D83-6B5E-26513B7E256B}"/>
              </a:ext>
            </a:extLst>
          </p:cNvPr>
          <p:cNvSpPr>
            <a:spLocks/>
          </p:cNvSpPr>
          <p:nvPr/>
        </p:nvSpPr>
        <p:spPr bwMode="auto">
          <a:xfrm>
            <a:off x="6007497" y="3600869"/>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37" name="Freeform 353">
            <a:extLst>
              <a:ext uri="{FF2B5EF4-FFF2-40B4-BE49-F238E27FC236}">
                <a16:creationId xmlns:a16="http://schemas.microsoft.com/office/drawing/2014/main" id="{12ADE5E8-C73A-7AEF-2C4F-D93DEF21EACC}"/>
              </a:ext>
            </a:extLst>
          </p:cNvPr>
          <p:cNvSpPr>
            <a:spLocks/>
          </p:cNvSpPr>
          <p:nvPr/>
        </p:nvSpPr>
        <p:spPr bwMode="auto">
          <a:xfrm>
            <a:off x="6001084" y="3600869"/>
            <a:ext cx="3848" cy="3649"/>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38" name="Freeform 354">
            <a:extLst>
              <a:ext uri="{FF2B5EF4-FFF2-40B4-BE49-F238E27FC236}">
                <a16:creationId xmlns:a16="http://schemas.microsoft.com/office/drawing/2014/main" id="{FF55B4D1-5FA4-3D03-7007-C759665BACE5}"/>
              </a:ext>
            </a:extLst>
          </p:cNvPr>
          <p:cNvSpPr>
            <a:spLocks/>
          </p:cNvSpPr>
          <p:nvPr/>
        </p:nvSpPr>
        <p:spPr bwMode="auto">
          <a:xfrm>
            <a:off x="5827910" y="363127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39" name="Freeform 355">
            <a:extLst>
              <a:ext uri="{FF2B5EF4-FFF2-40B4-BE49-F238E27FC236}">
                <a16:creationId xmlns:a16="http://schemas.microsoft.com/office/drawing/2014/main" id="{30622900-4DA3-6B36-D260-EB90F73A94D6}"/>
              </a:ext>
            </a:extLst>
          </p:cNvPr>
          <p:cNvSpPr>
            <a:spLocks/>
          </p:cNvSpPr>
          <p:nvPr/>
        </p:nvSpPr>
        <p:spPr bwMode="auto">
          <a:xfrm>
            <a:off x="5997235" y="3176358"/>
            <a:ext cx="67987" cy="152046"/>
          </a:xfrm>
          <a:custGeom>
            <a:avLst/>
            <a:gdLst>
              <a:gd name="T0" fmla="*/ 0 w 53"/>
              <a:gd name="T1" fmla="*/ 0 h 125"/>
              <a:gd name="T2" fmla="*/ 31 w 53"/>
              <a:gd name="T3" fmla="*/ 125 h 125"/>
              <a:gd name="T4" fmla="*/ 50 w 53"/>
              <a:gd name="T5" fmla="*/ 122 h 125"/>
              <a:gd name="T6" fmla="*/ 50 w 53"/>
              <a:gd name="T7" fmla="*/ 122 h 125"/>
              <a:gd name="T8" fmla="*/ 53 w 53"/>
              <a:gd name="T9" fmla="*/ 109 h 125"/>
              <a:gd name="T10" fmla="*/ 50 w 53"/>
              <a:gd name="T11" fmla="*/ 94 h 125"/>
              <a:gd name="T12" fmla="*/ 50 w 53"/>
              <a:gd name="T13" fmla="*/ 94 h 125"/>
              <a:gd name="T14" fmla="*/ 48 w 53"/>
              <a:gd name="T15" fmla="*/ 85 h 125"/>
              <a:gd name="T16" fmla="*/ 42 w 53"/>
              <a:gd name="T17" fmla="*/ 76 h 125"/>
              <a:gd name="T18" fmla="*/ 42 w 53"/>
              <a:gd name="T19" fmla="*/ 76 h 125"/>
              <a:gd name="T20" fmla="*/ 31 w 53"/>
              <a:gd name="T21" fmla="*/ 64 h 125"/>
              <a:gd name="T22" fmla="*/ 31 w 53"/>
              <a:gd name="T23" fmla="*/ 64 h 125"/>
              <a:gd name="T24" fmla="*/ 22 w 53"/>
              <a:gd name="T25" fmla="*/ 49 h 125"/>
              <a:gd name="T26" fmla="*/ 22 w 53"/>
              <a:gd name="T27" fmla="*/ 49 h 125"/>
              <a:gd name="T28" fmla="*/ 11 w 53"/>
              <a:gd name="T29" fmla="*/ 33 h 125"/>
              <a:gd name="T30" fmla="*/ 8 w 53"/>
              <a:gd name="T31" fmla="*/ 27 h 125"/>
              <a:gd name="T32" fmla="*/ 8 w 53"/>
              <a:gd name="T33" fmla="*/ 21 h 125"/>
              <a:gd name="T34" fmla="*/ 6 w 53"/>
              <a:gd name="T35" fmla="*/ 18 h 125"/>
              <a:gd name="T36" fmla="*/ 0 w 53"/>
              <a:gd name="T37" fmla="*/ 0 h 125"/>
              <a:gd name="T38" fmla="*/ 0 w 53"/>
              <a:gd name="T3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125">
                <a:moveTo>
                  <a:pt x="0" y="0"/>
                </a:moveTo>
                <a:lnTo>
                  <a:pt x="31" y="125"/>
                </a:lnTo>
                <a:lnTo>
                  <a:pt x="50" y="122"/>
                </a:lnTo>
                <a:lnTo>
                  <a:pt x="50" y="122"/>
                </a:lnTo>
                <a:lnTo>
                  <a:pt x="53" y="109"/>
                </a:lnTo>
                <a:lnTo>
                  <a:pt x="50" y="94"/>
                </a:lnTo>
                <a:lnTo>
                  <a:pt x="50" y="94"/>
                </a:lnTo>
                <a:lnTo>
                  <a:pt x="48" y="85"/>
                </a:lnTo>
                <a:lnTo>
                  <a:pt x="42" y="76"/>
                </a:lnTo>
                <a:lnTo>
                  <a:pt x="42" y="76"/>
                </a:lnTo>
                <a:lnTo>
                  <a:pt x="31" y="64"/>
                </a:lnTo>
                <a:lnTo>
                  <a:pt x="31" y="64"/>
                </a:lnTo>
                <a:lnTo>
                  <a:pt x="22" y="49"/>
                </a:lnTo>
                <a:lnTo>
                  <a:pt x="22" y="49"/>
                </a:lnTo>
                <a:lnTo>
                  <a:pt x="11" y="33"/>
                </a:lnTo>
                <a:lnTo>
                  <a:pt x="8" y="27"/>
                </a:lnTo>
                <a:lnTo>
                  <a:pt x="8" y="21"/>
                </a:lnTo>
                <a:lnTo>
                  <a:pt x="6" y="18"/>
                </a:lnTo>
                <a:lnTo>
                  <a:pt x="0" y="0"/>
                </a:lnTo>
                <a:lnTo>
                  <a:pt x="0" y="0"/>
                </a:lnTo>
                <a:close/>
              </a:path>
            </a:pathLst>
          </a:custGeom>
          <a:solidFill>
            <a:srgbClr val="015873">
              <a:alpha val="74902"/>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40" name="Freeform 356">
            <a:extLst>
              <a:ext uri="{FF2B5EF4-FFF2-40B4-BE49-F238E27FC236}">
                <a16:creationId xmlns:a16="http://schemas.microsoft.com/office/drawing/2014/main" id="{950D8274-52EA-C427-D082-B0FC8C18C5F2}"/>
              </a:ext>
            </a:extLst>
          </p:cNvPr>
          <p:cNvSpPr>
            <a:spLocks/>
          </p:cNvSpPr>
          <p:nvPr/>
        </p:nvSpPr>
        <p:spPr bwMode="auto">
          <a:xfrm>
            <a:off x="5627798" y="3180007"/>
            <a:ext cx="441272" cy="225027"/>
          </a:xfrm>
          <a:custGeom>
            <a:avLst/>
            <a:gdLst>
              <a:gd name="T0" fmla="*/ 19 w 344"/>
              <a:gd name="T1" fmla="*/ 88 h 185"/>
              <a:gd name="T2" fmla="*/ 45 w 344"/>
              <a:gd name="T3" fmla="*/ 49 h 185"/>
              <a:gd name="T4" fmla="*/ 61 w 344"/>
              <a:gd name="T5" fmla="*/ 40 h 185"/>
              <a:gd name="T6" fmla="*/ 92 w 344"/>
              <a:gd name="T7" fmla="*/ 30 h 185"/>
              <a:gd name="T8" fmla="*/ 103 w 344"/>
              <a:gd name="T9" fmla="*/ 33 h 185"/>
              <a:gd name="T10" fmla="*/ 131 w 344"/>
              <a:gd name="T11" fmla="*/ 52 h 185"/>
              <a:gd name="T12" fmla="*/ 145 w 344"/>
              <a:gd name="T13" fmla="*/ 64 h 185"/>
              <a:gd name="T14" fmla="*/ 156 w 344"/>
              <a:gd name="T15" fmla="*/ 79 h 185"/>
              <a:gd name="T16" fmla="*/ 176 w 344"/>
              <a:gd name="T17" fmla="*/ 91 h 185"/>
              <a:gd name="T18" fmla="*/ 184 w 344"/>
              <a:gd name="T19" fmla="*/ 94 h 185"/>
              <a:gd name="T20" fmla="*/ 196 w 344"/>
              <a:gd name="T21" fmla="*/ 103 h 185"/>
              <a:gd name="T22" fmla="*/ 198 w 344"/>
              <a:gd name="T23" fmla="*/ 155 h 185"/>
              <a:gd name="T24" fmla="*/ 204 w 344"/>
              <a:gd name="T25" fmla="*/ 155 h 185"/>
              <a:gd name="T26" fmla="*/ 218 w 344"/>
              <a:gd name="T27" fmla="*/ 161 h 185"/>
              <a:gd name="T28" fmla="*/ 254 w 344"/>
              <a:gd name="T29" fmla="*/ 179 h 185"/>
              <a:gd name="T30" fmla="*/ 257 w 344"/>
              <a:gd name="T31" fmla="*/ 164 h 185"/>
              <a:gd name="T32" fmla="*/ 254 w 344"/>
              <a:gd name="T33" fmla="*/ 146 h 185"/>
              <a:gd name="T34" fmla="*/ 252 w 344"/>
              <a:gd name="T35" fmla="*/ 140 h 185"/>
              <a:gd name="T36" fmla="*/ 240 w 344"/>
              <a:gd name="T37" fmla="*/ 122 h 185"/>
              <a:gd name="T38" fmla="*/ 238 w 344"/>
              <a:gd name="T39" fmla="*/ 97 h 185"/>
              <a:gd name="T40" fmla="*/ 235 w 344"/>
              <a:gd name="T41" fmla="*/ 82 h 185"/>
              <a:gd name="T42" fmla="*/ 226 w 344"/>
              <a:gd name="T43" fmla="*/ 58 h 185"/>
              <a:gd name="T44" fmla="*/ 229 w 344"/>
              <a:gd name="T45" fmla="*/ 43 h 185"/>
              <a:gd name="T46" fmla="*/ 229 w 344"/>
              <a:gd name="T47" fmla="*/ 40 h 185"/>
              <a:gd name="T48" fmla="*/ 240 w 344"/>
              <a:gd name="T49" fmla="*/ 24 h 185"/>
              <a:gd name="T50" fmla="*/ 252 w 344"/>
              <a:gd name="T51" fmla="*/ 15 h 185"/>
              <a:gd name="T52" fmla="*/ 263 w 344"/>
              <a:gd name="T53" fmla="*/ 9 h 185"/>
              <a:gd name="T54" fmla="*/ 263 w 344"/>
              <a:gd name="T55" fmla="*/ 27 h 185"/>
              <a:gd name="T56" fmla="*/ 263 w 344"/>
              <a:gd name="T57" fmla="*/ 30 h 185"/>
              <a:gd name="T58" fmla="*/ 257 w 344"/>
              <a:gd name="T59" fmla="*/ 67 h 185"/>
              <a:gd name="T60" fmla="*/ 257 w 344"/>
              <a:gd name="T61" fmla="*/ 70 h 185"/>
              <a:gd name="T62" fmla="*/ 260 w 344"/>
              <a:gd name="T63" fmla="*/ 73 h 185"/>
              <a:gd name="T64" fmla="*/ 263 w 344"/>
              <a:gd name="T65" fmla="*/ 103 h 185"/>
              <a:gd name="T66" fmla="*/ 271 w 344"/>
              <a:gd name="T67" fmla="*/ 116 h 185"/>
              <a:gd name="T68" fmla="*/ 280 w 344"/>
              <a:gd name="T69" fmla="*/ 131 h 185"/>
              <a:gd name="T70" fmla="*/ 282 w 344"/>
              <a:gd name="T71" fmla="*/ 137 h 185"/>
              <a:gd name="T72" fmla="*/ 294 w 344"/>
              <a:gd name="T73" fmla="*/ 152 h 185"/>
              <a:gd name="T74" fmla="*/ 305 w 344"/>
              <a:gd name="T75" fmla="*/ 170 h 185"/>
              <a:gd name="T76" fmla="*/ 308 w 344"/>
              <a:gd name="T77" fmla="*/ 176 h 185"/>
              <a:gd name="T78" fmla="*/ 310 w 344"/>
              <a:gd name="T79" fmla="*/ 182 h 185"/>
              <a:gd name="T80" fmla="*/ 327 w 344"/>
              <a:gd name="T81" fmla="*/ 185 h 185"/>
              <a:gd name="T82" fmla="*/ 336 w 344"/>
              <a:gd name="T83" fmla="*/ 176 h 185"/>
              <a:gd name="T84" fmla="*/ 336 w 344"/>
              <a:gd name="T85" fmla="*/ 155 h 185"/>
              <a:gd name="T86" fmla="*/ 344 w 344"/>
              <a:gd name="T87" fmla="*/ 143 h 185"/>
              <a:gd name="T88" fmla="*/ 344 w 344"/>
              <a:gd name="T89" fmla="*/ 140 h 185"/>
              <a:gd name="T90" fmla="*/ 338 w 344"/>
              <a:gd name="T91" fmla="*/ 137 h 185"/>
              <a:gd name="T92" fmla="*/ 336 w 344"/>
              <a:gd name="T93" fmla="*/ 131 h 185"/>
              <a:gd name="T94" fmla="*/ 310 w 344"/>
              <a:gd name="T95" fmla="*/ 134 h 185"/>
              <a:gd name="T96" fmla="*/ 170 w 344"/>
              <a:gd name="T97" fmla="*/ 1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4" h="185">
                <a:moveTo>
                  <a:pt x="0" y="43"/>
                </a:moveTo>
                <a:lnTo>
                  <a:pt x="5" y="100"/>
                </a:lnTo>
                <a:lnTo>
                  <a:pt x="19" y="88"/>
                </a:lnTo>
                <a:lnTo>
                  <a:pt x="19" y="88"/>
                </a:lnTo>
                <a:lnTo>
                  <a:pt x="31" y="67"/>
                </a:lnTo>
                <a:lnTo>
                  <a:pt x="45" y="49"/>
                </a:lnTo>
                <a:lnTo>
                  <a:pt x="45" y="49"/>
                </a:lnTo>
                <a:lnTo>
                  <a:pt x="50" y="43"/>
                </a:lnTo>
                <a:lnTo>
                  <a:pt x="61" y="40"/>
                </a:lnTo>
                <a:lnTo>
                  <a:pt x="84" y="37"/>
                </a:lnTo>
                <a:lnTo>
                  <a:pt x="84" y="37"/>
                </a:lnTo>
                <a:lnTo>
                  <a:pt x="92" y="30"/>
                </a:lnTo>
                <a:lnTo>
                  <a:pt x="98" y="30"/>
                </a:lnTo>
                <a:lnTo>
                  <a:pt x="103" y="33"/>
                </a:lnTo>
                <a:lnTo>
                  <a:pt x="103" y="33"/>
                </a:lnTo>
                <a:lnTo>
                  <a:pt x="126" y="49"/>
                </a:lnTo>
                <a:lnTo>
                  <a:pt x="126" y="49"/>
                </a:lnTo>
                <a:lnTo>
                  <a:pt x="131" y="52"/>
                </a:lnTo>
                <a:lnTo>
                  <a:pt x="131" y="52"/>
                </a:lnTo>
                <a:lnTo>
                  <a:pt x="142" y="58"/>
                </a:lnTo>
                <a:lnTo>
                  <a:pt x="145" y="64"/>
                </a:lnTo>
                <a:lnTo>
                  <a:pt x="148" y="73"/>
                </a:lnTo>
                <a:lnTo>
                  <a:pt x="148" y="73"/>
                </a:lnTo>
                <a:lnTo>
                  <a:pt x="156" y="79"/>
                </a:lnTo>
                <a:lnTo>
                  <a:pt x="165" y="85"/>
                </a:lnTo>
                <a:lnTo>
                  <a:pt x="165" y="85"/>
                </a:lnTo>
                <a:lnTo>
                  <a:pt x="176" y="91"/>
                </a:lnTo>
                <a:lnTo>
                  <a:pt x="176" y="91"/>
                </a:lnTo>
                <a:lnTo>
                  <a:pt x="184" y="94"/>
                </a:lnTo>
                <a:lnTo>
                  <a:pt x="184" y="94"/>
                </a:lnTo>
                <a:lnTo>
                  <a:pt x="187" y="97"/>
                </a:lnTo>
                <a:lnTo>
                  <a:pt x="187" y="97"/>
                </a:lnTo>
                <a:lnTo>
                  <a:pt x="196" y="103"/>
                </a:lnTo>
                <a:lnTo>
                  <a:pt x="198" y="109"/>
                </a:lnTo>
                <a:lnTo>
                  <a:pt x="198" y="119"/>
                </a:lnTo>
                <a:lnTo>
                  <a:pt x="198" y="155"/>
                </a:lnTo>
                <a:lnTo>
                  <a:pt x="198" y="155"/>
                </a:lnTo>
                <a:lnTo>
                  <a:pt x="204" y="155"/>
                </a:lnTo>
                <a:lnTo>
                  <a:pt x="204" y="155"/>
                </a:lnTo>
                <a:lnTo>
                  <a:pt x="212" y="158"/>
                </a:lnTo>
                <a:lnTo>
                  <a:pt x="218" y="161"/>
                </a:lnTo>
                <a:lnTo>
                  <a:pt x="218" y="161"/>
                </a:lnTo>
                <a:lnTo>
                  <a:pt x="235" y="173"/>
                </a:lnTo>
                <a:lnTo>
                  <a:pt x="254" y="179"/>
                </a:lnTo>
                <a:lnTo>
                  <a:pt x="254" y="179"/>
                </a:lnTo>
                <a:lnTo>
                  <a:pt x="257" y="170"/>
                </a:lnTo>
                <a:lnTo>
                  <a:pt x="257" y="170"/>
                </a:lnTo>
                <a:lnTo>
                  <a:pt x="257" y="164"/>
                </a:lnTo>
                <a:lnTo>
                  <a:pt x="257" y="155"/>
                </a:lnTo>
                <a:lnTo>
                  <a:pt x="257" y="155"/>
                </a:lnTo>
                <a:lnTo>
                  <a:pt x="254" y="146"/>
                </a:lnTo>
                <a:lnTo>
                  <a:pt x="254" y="146"/>
                </a:lnTo>
                <a:lnTo>
                  <a:pt x="252" y="140"/>
                </a:lnTo>
                <a:lnTo>
                  <a:pt x="252" y="140"/>
                </a:lnTo>
                <a:lnTo>
                  <a:pt x="249" y="131"/>
                </a:lnTo>
                <a:lnTo>
                  <a:pt x="249" y="131"/>
                </a:lnTo>
                <a:lnTo>
                  <a:pt x="240" y="122"/>
                </a:lnTo>
                <a:lnTo>
                  <a:pt x="238" y="109"/>
                </a:lnTo>
                <a:lnTo>
                  <a:pt x="238" y="109"/>
                </a:lnTo>
                <a:lnTo>
                  <a:pt x="238" y="97"/>
                </a:lnTo>
                <a:lnTo>
                  <a:pt x="238" y="97"/>
                </a:lnTo>
                <a:lnTo>
                  <a:pt x="238" y="88"/>
                </a:lnTo>
                <a:lnTo>
                  <a:pt x="235" y="82"/>
                </a:lnTo>
                <a:lnTo>
                  <a:pt x="235" y="82"/>
                </a:lnTo>
                <a:lnTo>
                  <a:pt x="226" y="58"/>
                </a:lnTo>
                <a:lnTo>
                  <a:pt x="226" y="58"/>
                </a:lnTo>
                <a:lnTo>
                  <a:pt x="224" y="52"/>
                </a:lnTo>
                <a:lnTo>
                  <a:pt x="226" y="49"/>
                </a:lnTo>
                <a:lnTo>
                  <a:pt x="229" y="43"/>
                </a:lnTo>
                <a:lnTo>
                  <a:pt x="229" y="43"/>
                </a:lnTo>
                <a:lnTo>
                  <a:pt x="229" y="40"/>
                </a:lnTo>
                <a:lnTo>
                  <a:pt x="229" y="40"/>
                </a:lnTo>
                <a:lnTo>
                  <a:pt x="235" y="30"/>
                </a:lnTo>
                <a:lnTo>
                  <a:pt x="240" y="24"/>
                </a:lnTo>
                <a:lnTo>
                  <a:pt x="240" y="24"/>
                </a:lnTo>
                <a:lnTo>
                  <a:pt x="246" y="21"/>
                </a:lnTo>
                <a:lnTo>
                  <a:pt x="252" y="15"/>
                </a:lnTo>
                <a:lnTo>
                  <a:pt x="252" y="15"/>
                </a:lnTo>
                <a:lnTo>
                  <a:pt x="257" y="9"/>
                </a:lnTo>
                <a:lnTo>
                  <a:pt x="263" y="9"/>
                </a:lnTo>
                <a:lnTo>
                  <a:pt x="263" y="9"/>
                </a:lnTo>
                <a:lnTo>
                  <a:pt x="266" y="12"/>
                </a:lnTo>
                <a:lnTo>
                  <a:pt x="266" y="18"/>
                </a:lnTo>
                <a:lnTo>
                  <a:pt x="263" y="27"/>
                </a:lnTo>
                <a:lnTo>
                  <a:pt x="263" y="27"/>
                </a:lnTo>
                <a:lnTo>
                  <a:pt x="263" y="30"/>
                </a:lnTo>
                <a:lnTo>
                  <a:pt x="263" y="30"/>
                </a:lnTo>
                <a:lnTo>
                  <a:pt x="263" y="40"/>
                </a:lnTo>
                <a:lnTo>
                  <a:pt x="257" y="67"/>
                </a:lnTo>
                <a:lnTo>
                  <a:pt x="257" y="67"/>
                </a:lnTo>
                <a:lnTo>
                  <a:pt x="257" y="70"/>
                </a:lnTo>
                <a:lnTo>
                  <a:pt x="257" y="70"/>
                </a:lnTo>
                <a:lnTo>
                  <a:pt x="257" y="70"/>
                </a:lnTo>
                <a:lnTo>
                  <a:pt x="257" y="70"/>
                </a:lnTo>
                <a:lnTo>
                  <a:pt x="260" y="73"/>
                </a:lnTo>
                <a:lnTo>
                  <a:pt x="260" y="73"/>
                </a:lnTo>
                <a:lnTo>
                  <a:pt x="263" y="79"/>
                </a:lnTo>
                <a:lnTo>
                  <a:pt x="266" y="85"/>
                </a:lnTo>
                <a:lnTo>
                  <a:pt x="263" y="103"/>
                </a:lnTo>
                <a:lnTo>
                  <a:pt x="263" y="103"/>
                </a:lnTo>
                <a:lnTo>
                  <a:pt x="266" y="109"/>
                </a:lnTo>
                <a:lnTo>
                  <a:pt x="271" y="116"/>
                </a:lnTo>
                <a:lnTo>
                  <a:pt x="271" y="116"/>
                </a:lnTo>
                <a:lnTo>
                  <a:pt x="277" y="125"/>
                </a:lnTo>
                <a:lnTo>
                  <a:pt x="280" y="131"/>
                </a:lnTo>
                <a:lnTo>
                  <a:pt x="280" y="131"/>
                </a:lnTo>
                <a:lnTo>
                  <a:pt x="282" y="137"/>
                </a:lnTo>
                <a:lnTo>
                  <a:pt x="282" y="137"/>
                </a:lnTo>
                <a:lnTo>
                  <a:pt x="285" y="146"/>
                </a:lnTo>
                <a:lnTo>
                  <a:pt x="294" y="152"/>
                </a:lnTo>
                <a:lnTo>
                  <a:pt x="294" y="152"/>
                </a:lnTo>
                <a:lnTo>
                  <a:pt x="299" y="155"/>
                </a:lnTo>
                <a:lnTo>
                  <a:pt x="302" y="161"/>
                </a:lnTo>
                <a:lnTo>
                  <a:pt x="305" y="170"/>
                </a:lnTo>
                <a:lnTo>
                  <a:pt x="305" y="170"/>
                </a:lnTo>
                <a:lnTo>
                  <a:pt x="308" y="176"/>
                </a:lnTo>
                <a:lnTo>
                  <a:pt x="308" y="176"/>
                </a:lnTo>
                <a:lnTo>
                  <a:pt x="308" y="179"/>
                </a:lnTo>
                <a:lnTo>
                  <a:pt x="310" y="182"/>
                </a:lnTo>
                <a:lnTo>
                  <a:pt x="310" y="182"/>
                </a:lnTo>
                <a:lnTo>
                  <a:pt x="319" y="185"/>
                </a:lnTo>
                <a:lnTo>
                  <a:pt x="319" y="185"/>
                </a:lnTo>
                <a:lnTo>
                  <a:pt x="327" y="185"/>
                </a:lnTo>
                <a:lnTo>
                  <a:pt x="333" y="179"/>
                </a:lnTo>
                <a:lnTo>
                  <a:pt x="333" y="179"/>
                </a:lnTo>
                <a:lnTo>
                  <a:pt x="336" y="176"/>
                </a:lnTo>
                <a:lnTo>
                  <a:pt x="336" y="170"/>
                </a:lnTo>
                <a:lnTo>
                  <a:pt x="336" y="170"/>
                </a:lnTo>
                <a:lnTo>
                  <a:pt x="336" y="155"/>
                </a:lnTo>
                <a:lnTo>
                  <a:pt x="341" y="149"/>
                </a:lnTo>
                <a:lnTo>
                  <a:pt x="341" y="149"/>
                </a:lnTo>
                <a:lnTo>
                  <a:pt x="344" y="143"/>
                </a:lnTo>
                <a:lnTo>
                  <a:pt x="344" y="143"/>
                </a:lnTo>
                <a:lnTo>
                  <a:pt x="344" y="140"/>
                </a:lnTo>
                <a:lnTo>
                  <a:pt x="344" y="140"/>
                </a:lnTo>
                <a:lnTo>
                  <a:pt x="344" y="140"/>
                </a:lnTo>
                <a:lnTo>
                  <a:pt x="344" y="140"/>
                </a:lnTo>
                <a:lnTo>
                  <a:pt x="338" y="137"/>
                </a:lnTo>
                <a:lnTo>
                  <a:pt x="336" y="134"/>
                </a:lnTo>
                <a:lnTo>
                  <a:pt x="336" y="134"/>
                </a:lnTo>
                <a:lnTo>
                  <a:pt x="336" y="131"/>
                </a:lnTo>
                <a:lnTo>
                  <a:pt x="316" y="137"/>
                </a:lnTo>
                <a:lnTo>
                  <a:pt x="316" y="137"/>
                </a:lnTo>
                <a:lnTo>
                  <a:pt x="310" y="134"/>
                </a:lnTo>
                <a:lnTo>
                  <a:pt x="308" y="131"/>
                </a:lnTo>
                <a:lnTo>
                  <a:pt x="277" y="0"/>
                </a:lnTo>
                <a:lnTo>
                  <a:pt x="170" y="15"/>
                </a:lnTo>
                <a:lnTo>
                  <a:pt x="0" y="43"/>
                </a:lnTo>
                <a:close/>
              </a:path>
            </a:pathLst>
          </a:custGeom>
          <a:solidFill>
            <a:srgbClr val="015873">
              <a:alpha val="50196"/>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41" name="Freeform 357">
            <a:extLst>
              <a:ext uri="{FF2B5EF4-FFF2-40B4-BE49-F238E27FC236}">
                <a16:creationId xmlns:a16="http://schemas.microsoft.com/office/drawing/2014/main" id="{98CAC078-16F4-32D9-9F35-61261EC2D9B5}"/>
              </a:ext>
            </a:extLst>
          </p:cNvPr>
          <p:cNvSpPr>
            <a:spLocks/>
          </p:cNvSpPr>
          <p:nvPr/>
        </p:nvSpPr>
        <p:spPr bwMode="auto">
          <a:xfrm>
            <a:off x="5845868" y="3180007"/>
            <a:ext cx="137256" cy="18245"/>
          </a:xfrm>
          <a:custGeom>
            <a:avLst/>
            <a:gdLst>
              <a:gd name="T0" fmla="*/ 0 w 107"/>
              <a:gd name="T1" fmla="*/ 15 h 15"/>
              <a:gd name="T2" fmla="*/ 107 w 107"/>
              <a:gd name="T3" fmla="*/ 0 h 15"/>
              <a:gd name="T4" fmla="*/ 107 w 107"/>
              <a:gd name="T5" fmla="*/ 0 h 15"/>
              <a:gd name="T6" fmla="*/ 0 w 107"/>
              <a:gd name="T7" fmla="*/ 15 h 15"/>
            </a:gdLst>
            <a:ahLst/>
            <a:cxnLst>
              <a:cxn ang="0">
                <a:pos x="T0" y="T1"/>
              </a:cxn>
              <a:cxn ang="0">
                <a:pos x="T2" y="T3"/>
              </a:cxn>
              <a:cxn ang="0">
                <a:pos x="T4" y="T5"/>
              </a:cxn>
              <a:cxn ang="0">
                <a:pos x="T6" y="T7"/>
              </a:cxn>
            </a:cxnLst>
            <a:rect l="0" t="0" r="r" b="b"/>
            <a:pathLst>
              <a:path w="107" h="15">
                <a:moveTo>
                  <a:pt x="0" y="15"/>
                </a:moveTo>
                <a:lnTo>
                  <a:pt x="107" y="0"/>
                </a:lnTo>
                <a:lnTo>
                  <a:pt x="107" y="0"/>
                </a:lnTo>
                <a:lnTo>
                  <a:pt x="0" y="15"/>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42" name="Freeform 359">
            <a:extLst>
              <a:ext uri="{FF2B5EF4-FFF2-40B4-BE49-F238E27FC236}">
                <a16:creationId xmlns:a16="http://schemas.microsoft.com/office/drawing/2014/main" id="{4455D56B-68ED-7292-E3F9-20CCFDB63DEE}"/>
              </a:ext>
            </a:extLst>
          </p:cNvPr>
          <p:cNvSpPr>
            <a:spLocks/>
          </p:cNvSpPr>
          <p:nvPr/>
        </p:nvSpPr>
        <p:spPr bwMode="auto">
          <a:xfrm>
            <a:off x="5929248" y="3390438"/>
            <a:ext cx="24373" cy="7298"/>
          </a:xfrm>
          <a:custGeom>
            <a:avLst/>
            <a:gdLst>
              <a:gd name="T0" fmla="*/ 19 w 19"/>
              <a:gd name="T1" fmla="*/ 6 h 6"/>
              <a:gd name="T2" fmla="*/ 19 w 19"/>
              <a:gd name="T3" fmla="*/ 6 h 6"/>
              <a:gd name="T4" fmla="*/ 0 w 19"/>
              <a:gd name="T5" fmla="*/ 0 h 6"/>
              <a:gd name="T6" fmla="*/ 19 w 19"/>
              <a:gd name="T7" fmla="*/ 6 h 6"/>
            </a:gdLst>
            <a:ahLst/>
            <a:cxnLst>
              <a:cxn ang="0">
                <a:pos x="T0" y="T1"/>
              </a:cxn>
              <a:cxn ang="0">
                <a:pos x="T2" y="T3"/>
              </a:cxn>
              <a:cxn ang="0">
                <a:pos x="T4" y="T5"/>
              </a:cxn>
              <a:cxn ang="0">
                <a:pos x="T6" y="T7"/>
              </a:cxn>
            </a:cxnLst>
            <a:rect l="0" t="0" r="r" b="b"/>
            <a:pathLst>
              <a:path w="19" h="6">
                <a:moveTo>
                  <a:pt x="19" y="6"/>
                </a:moveTo>
                <a:lnTo>
                  <a:pt x="19" y="6"/>
                </a:lnTo>
                <a:lnTo>
                  <a:pt x="0" y="0"/>
                </a:lnTo>
                <a:lnTo>
                  <a:pt x="19" y="6"/>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43" name="Freeform 360">
            <a:extLst>
              <a:ext uri="{FF2B5EF4-FFF2-40B4-BE49-F238E27FC236}">
                <a16:creationId xmlns:a16="http://schemas.microsoft.com/office/drawing/2014/main" id="{CF566686-FEFE-E6DD-B59E-DCDF3D4963EB}"/>
              </a:ext>
            </a:extLst>
          </p:cNvPr>
          <p:cNvSpPr>
            <a:spLocks/>
          </p:cNvSpPr>
          <p:nvPr/>
        </p:nvSpPr>
        <p:spPr bwMode="auto">
          <a:xfrm>
            <a:off x="5907441" y="3375842"/>
            <a:ext cx="21807" cy="14596"/>
          </a:xfrm>
          <a:custGeom>
            <a:avLst/>
            <a:gdLst>
              <a:gd name="T0" fmla="*/ 17 w 17"/>
              <a:gd name="T1" fmla="*/ 12 h 12"/>
              <a:gd name="T2" fmla="*/ 17 w 17"/>
              <a:gd name="T3" fmla="*/ 12 h 12"/>
              <a:gd name="T4" fmla="*/ 0 w 17"/>
              <a:gd name="T5" fmla="*/ 0 h 12"/>
              <a:gd name="T6" fmla="*/ 0 w 17"/>
              <a:gd name="T7" fmla="*/ 0 h 12"/>
              <a:gd name="T8" fmla="*/ 17 w 17"/>
              <a:gd name="T9" fmla="*/ 12 h 12"/>
              <a:gd name="T10" fmla="*/ 17 w 17"/>
              <a:gd name="T11" fmla="*/ 12 h 12"/>
            </a:gdLst>
            <a:ahLst/>
            <a:cxnLst>
              <a:cxn ang="0">
                <a:pos x="T0" y="T1"/>
              </a:cxn>
              <a:cxn ang="0">
                <a:pos x="T2" y="T3"/>
              </a:cxn>
              <a:cxn ang="0">
                <a:pos x="T4" y="T5"/>
              </a:cxn>
              <a:cxn ang="0">
                <a:pos x="T6" y="T7"/>
              </a:cxn>
              <a:cxn ang="0">
                <a:pos x="T8" y="T9"/>
              </a:cxn>
              <a:cxn ang="0">
                <a:pos x="T10" y="T11"/>
              </a:cxn>
            </a:cxnLst>
            <a:rect l="0" t="0" r="r" b="b"/>
            <a:pathLst>
              <a:path w="17" h="12">
                <a:moveTo>
                  <a:pt x="17" y="12"/>
                </a:moveTo>
                <a:lnTo>
                  <a:pt x="17" y="12"/>
                </a:lnTo>
                <a:lnTo>
                  <a:pt x="0" y="0"/>
                </a:lnTo>
                <a:lnTo>
                  <a:pt x="0" y="0"/>
                </a:lnTo>
                <a:lnTo>
                  <a:pt x="17" y="12"/>
                </a:lnTo>
                <a:lnTo>
                  <a:pt x="17" y="12"/>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44" name="Freeform 361">
            <a:extLst>
              <a:ext uri="{FF2B5EF4-FFF2-40B4-BE49-F238E27FC236}">
                <a16:creationId xmlns:a16="http://schemas.microsoft.com/office/drawing/2014/main" id="{CBC64E4F-9330-CF4D-4A3C-F9D9E999A1B6}"/>
              </a:ext>
            </a:extLst>
          </p:cNvPr>
          <p:cNvSpPr>
            <a:spLocks/>
          </p:cNvSpPr>
          <p:nvPr/>
        </p:nvSpPr>
        <p:spPr bwMode="auto">
          <a:xfrm>
            <a:off x="6011346" y="2944032"/>
            <a:ext cx="119297" cy="299226"/>
          </a:xfrm>
          <a:custGeom>
            <a:avLst/>
            <a:gdLst>
              <a:gd name="T0" fmla="*/ 31 w 93"/>
              <a:gd name="T1" fmla="*/ 0 h 246"/>
              <a:gd name="T2" fmla="*/ 25 w 93"/>
              <a:gd name="T3" fmla="*/ 36 h 246"/>
              <a:gd name="T4" fmla="*/ 20 w 93"/>
              <a:gd name="T5" fmla="*/ 54 h 246"/>
              <a:gd name="T6" fmla="*/ 20 w 93"/>
              <a:gd name="T7" fmla="*/ 57 h 246"/>
              <a:gd name="T8" fmla="*/ 20 w 93"/>
              <a:gd name="T9" fmla="*/ 57 h 246"/>
              <a:gd name="T10" fmla="*/ 20 w 93"/>
              <a:gd name="T11" fmla="*/ 60 h 246"/>
              <a:gd name="T12" fmla="*/ 20 w 93"/>
              <a:gd name="T13" fmla="*/ 63 h 246"/>
              <a:gd name="T14" fmla="*/ 20 w 93"/>
              <a:gd name="T15" fmla="*/ 63 h 246"/>
              <a:gd name="T16" fmla="*/ 20 w 93"/>
              <a:gd name="T17" fmla="*/ 63 h 246"/>
              <a:gd name="T18" fmla="*/ 23 w 93"/>
              <a:gd name="T19" fmla="*/ 76 h 246"/>
              <a:gd name="T20" fmla="*/ 42 w 93"/>
              <a:gd name="T21" fmla="*/ 100 h 246"/>
              <a:gd name="T22" fmla="*/ 42 w 93"/>
              <a:gd name="T23" fmla="*/ 100 h 246"/>
              <a:gd name="T24" fmla="*/ 39 w 93"/>
              <a:gd name="T25" fmla="*/ 130 h 246"/>
              <a:gd name="T26" fmla="*/ 37 w 93"/>
              <a:gd name="T27" fmla="*/ 142 h 246"/>
              <a:gd name="T28" fmla="*/ 0 w 93"/>
              <a:gd name="T29" fmla="*/ 185 h 246"/>
              <a:gd name="T30" fmla="*/ 14 w 93"/>
              <a:gd name="T31" fmla="*/ 206 h 246"/>
              <a:gd name="T32" fmla="*/ 28 w 93"/>
              <a:gd name="T33" fmla="*/ 218 h 246"/>
              <a:gd name="T34" fmla="*/ 34 w 93"/>
              <a:gd name="T35" fmla="*/ 218 h 246"/>
              <a:gd name="T36" fmla="*/ 53 w 93"/>
              <a:gd name="T37" fmla="*/ 234 h 246"/>
              <a:gd name="T38" fmla="*/ 56 w 93"/>
              <a:gd name="T39" fmla="*/ 246 h 246"/>
              <a:gd name="T40" fmla="*/ 76 w 93"/>
              <a:gd name="T41" fmla="*/ 191 h 246"/>
              <a:gd name="T42" fmla="*/ 79 w 93"/>
              <a:gd name="T43" fmla="*/ 179 h 246"/>
              <a:gd name="T44" fmla="*/ 87 w 93"/>
              <a:gd name="T45" fmla="*/ 161 h 246"/>
              <a:gd name="T46" fmla="*/ 93 w 93"/>
              <a:gd name="T47" fmla="*/ 124 h 246"/>
              <a:gd name="T48" fmla="*/ 87 w 93"/>
              <a:gd name="T49" fmla="*/ 94 h 246"/>
              <a:gd name="T50" fmla="*/ 87 w 93"/>
              <a:gd name="T51" fmla="*/ 82 h 246"/>
              <a:gd name="T52" fmla="*/ 79 w 93"/>
              <a:gd name="T53" fmla="*/ 66 h 246"/>
              <a:gd name="T54" fmla="*/ 67 w 93"/>
              <a:gd name="T55" fmla="*/ 54 h 246"/>
              <a:gd name="T56" fmla="*/ 70 w 93"/>
              <a:gd name="T57" fmla="*/ 42 h 246"/>
              <a:gd name="T58" fmla="*/ 87 w 93"/>
              <a:gd name="T59" fmla="*/ 21 h 246"/>
              <a:gd name="T60" fmla="*/ 84 w 93"/>
              <a:gd name="T61" fmla="*/ 21 h 246"/>
              <a:gd name="T62" fmla="*/ 81 w 93"/>
              <a:gd name="T63" fmla="*/ 18 h 246"/>
              <a:gd name="T64" fmla="*/ 79 w 93"/>
              <a:gd name="T65" fmla="*/ 18 h 246"/>
              <a:gd name="T66" fmla="*/ 76 w 93"/>
              <a:gd name="T67" fmla="*/ 15 h 246"/>
              <a:gd name="T68" fmla="*/ 70 w 93"/>
              <a:gd name="T69" fmla="*/ 15 h 246"/>
              <a:gd name="T70" fmla="*/ 67 w 93"/>
              <a:gd name="T71" fmla="*/ 12 h 246"/>
              <a:gd name="T72" fmla="*/ 67 w 93"/>
              <a:gd name="T73" fmla="*/ 12 h 246"/>
              <a:gd name="T74" fmla="*/ 62 w 93"/>
              <a:gd name="T75" fmla="*/ 12 h 246"/>
              <a:gd name="T76" fmla="*/ 59 w 93"/>
              <a:gd name="T77" fmla="*/ 9 h 246"/>
              <a:gd name="T78" fmla="*/ 56 w 93"/>
              <a:gd name="T79" fmla="*/ 9 h 246"/>
              <a:gd name="T80" fmla="*/ 53 w 93"/>
              <a:gd name="T81" fmla="*/ 6 h 246"/>
              <a:gd name="T82" fmla="*/ 51 w 93"/>
              <a:gd name="T83" fmla="*/ 6 h 246"/>
              <a:gd name="T84" fmla="*/ 48 w 93"/>
              <a:gd name="T85" fmla="*/ 6 h 246"/>
              <a:gd name="T86" fmla="*/ 42 w 93"/>
              <a:gd name="T87" fmla="*/ 3 h 246"/>
              <a:gd name="T88" fmla="*/ 39 w 93"/>
              <a:gd name="T89" fmla="*/ 3 h 246"/>
              <a:gd name="T90" fmla="*/ 37 w 93"/>
              <a:gd name="T91" fmla="*/ 0 h 246"/>
              <a:gd name="T92" fmla="*/ 31 w 93"/>
              <a:gd name="T9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246">
                <a:moveTo>
                  <a:pt x="31" y="0"/>
                </a:moveTo>
                <a:lnTo>
                  <a:pt x="31" y="0"/>
                </a:lnTo>
                <a:lnTo>
                  <a:pt x="31" y="0"/>
                </a:lnTo>
                <a:lnTo>
                  <a:pt x="31" y="24"/>
                </a:lnTo>
                <a:lnTo>
                  <a:pt x="31" y="24"/>
                </a:lnTo>
                <a:lnTo>
                  <a:pt x="25" y="36"/>
                </a:lnTo>
                <a:lnTo>
                  <a:pt x="25" y="36"/>
                </a:lnTo>
                <a:lnTo>
                  <a:pt x="20" y="54"/>
                </a:lnTo>
                <a:lnTo>
                  <a:pt x="20" y="54"/>
                </a:lnTo>
                <a:lnTo>
                  <a:pt x="20" y="57"/>
                </a:lnTo>
                <a:lnTo>
                  <a:pt x="20" y="57"/>
                </a:lnTo>
                <a:lnTo>
                  <a:pt x="20" y="57"/>
                </a:lnTo>
                <a:lnTo>
                  <a:pt x="20" y="57"/>
                </a:lnTo>
                <a:lnTo>
                  <a:pt x="20" y="57"/>
                </a:lnTo>
                <a:lnTo>
                  <a:pt x="20" y="57"/>
                </a:lnTo>
                <a:lnTo>
                  <a:pt x="20" y="60"/>
                </a:lnTo>
                <a:lnTo>
                  <a:pt x="20" y="60"/>
                </a:lnTo>
                <a:lnTo>
                  <a:pt x="20" y="60"/>
                </a:lnTo>
                <a:lnTo>
                  <a:pt x="20" y="60"/>
                </a:lnTo>
                <a:lnTo>
                  <a:pt x="20" y="63"/>
                </a:lnTo>
                <a:lnTo>
                  <a:pt x="20" y="63"/>
                </a:lnTo>
                <a:lnTo>
                  <a:pt x="20" y="63"/>
                </a:lnTo>
                <a:lnTo>
                  <a:pt x="20" y="63"/>
                </a:lnTo>
                <a:lnTo>
                  <a:pt x="20" y="63"/>
                </a:lnTo>
                <a:lnTo>
                  <a:pt x="20" y="63"/>
                </a:lnTo>
                <a:lnTo>
                  <a:pt x="20" y="63"/>
                </a:lnTo>
                <a:lnTo>
                  <a:pt x="20" y="63"/>
                </a:lnTo>
                <a:lnTo>
                  <a:pt x="20" y="73"/>
                </a:lnTo>
                <a:lnTo>
                  <a:pt x="23" y="76"/>
                </a:lnTo>
                <a:lnTo>
                  <a:pt x="23" y="76"/>
                </a:lnTo>
                <a:lnTo>
                  <a:pt x="37" y="94"/>
                </a:lnTo>
                <a:lnTo>
                  <a:pt x="37" y="94"/>
                </a:lnTo>
                <a:lnTo>
                  <a:pt x="42" y="100"/>
                </a:lnTo>
                <a:lnTo>
                  <a:pt x="42" y="100"/>
                </a:lnTo>
                <a:lnTo>
                  <a:pt x="42" y="100"/>
                </a:lnTo>
                <a:lnTo>
                  <a:pt x="42" y="100"/>
                </a:lnTo>
                <a:lnTo>
                  <a:pt x="45" y="106"/>
                </a:lnTo>
                <a:lnTo>
                  <a:pt x="45" y="112"/>
                </a:lnTo>
                <a:lnTo>
                  <a:pt x="39" y="130"/>
                </a:lnTo>
                <a:lnTo>
                  <a:pt x="39" y="133"/>
                </a:lnTo>
                <a:lnTo>
                  <a:pt x="39" y="133"/>
                </a:lnTo>
                <a:lnTo>
                  <a:pt x="37" y="142"/>
                </a:lnTo>
                <a:lnTo>
                  <a:pt x="31" y="145"/>
                </a:lnTo>
                <a:lnTo>
                  <a:pt x="23" y="152"/>
                </a:lnTo>
                <a:lnTo>
                  <a:pt x="0" y="185"/>
                </a:lnTo>
                <a:lnTo>
                  <a:pt x="6" y="203"/>
                </a:lnTo>
                <a:lnTo>
                  <a:pt x="6" y="203"/>
                </a:lnTo>
                <a:lnTo>
                  <a:pt x="14" y="206"/>
                </a:lnTo>
                <a:lnTo>
                  <a:pt x="25" y="215"/>
                </a:lnTo>
                <a:lnTo>
                  <a:pt x="25" y="215"/>
                </a:lnTo>
                <a:lnTo>
                  <a:pt x="28" y="218"/>
                </a:lnTo>
                <a:lnTo>
                  <a:pt x="28" y="218"/>
                </a:lnTo>
                <a:lnTo>
                  <a:pt x="34" y="218"/>
                </a:lnTo>
                <a:lnTo>
                  <a:pt x="34" y="218"/>
                </a:lnTo>
                <a:lnTo>
                  <a:pt x="42" y="227"/>
                </a:lnTo>
                <a:lnTo>
                  <a:pt x="53" y="234"/>
                </a:lnTo>
                <a:lnTo>
                  <a:pt x="53" y="234"/>
                </a:lnTo>
                <a:lnTo>
                  <a:pt x="56" y="243"/>
                </a:lnTo>
                <a:lnTo>
                  <a:pt x="56" y="243"/>
                </a:lnTo>
                <a:lnTo>
                  <a:pt x="56" y="246"/>
                </a:lnTo>
                <a:lnTo>
                  <a:pt x="56" y="246"/>
                </a:lnTo>
                <a:lnTo>
                  <a:pt x="67" y="224"/>
                </a:lnTo>
                <a:lnTo>
                  <a:pt x="76" y="191"/>
                </a:lnTo>
                <a:lnTo>
                  <a:pt x="76" y="191"/>
                </a:lnTo>
                <a:lnTo>
                  <a:pt x="79" y="179"/>
                </a:lnTo>
                <a:lnTo>
                  <a:pt x="79" y="179"/>
                </a:lnTo>
                <a:lnTo>
                  <a:pt x="81" y="170"/>
                </a:lnTo>
                <a:lnTo>
                  <a:pt x="81" y="170"/>
                </a:lnTo>
                <a:lnTo>
                  <a:pt x="87" y="161"/>
                </a:lnTo>
                <a:lnTo>
                  <a:pt x="90" y="148"/>
                </a:lnTo>
                <a:lnTo>
                  <a:pt x="90" y="148"/>
                </a:lnTo>
                <a:lnTo>
                  <a:pt x="93" y="124"/>
                </a:lnTo>
                <a:lnTo>
                  <a:pt x="90" y="106"/>
                </a:lnTo>
                <a:lnTo>
                  <a:pt x="90" y="106"/>
                </a:lnTo>
                <a:lnTo>
                  <a:pt x="87" y="94"/>
                </a:lnTo>
                <a:lnTo>
                  <a:pt x="87" y="88"/>
                </a:lnTo>
                <a:lnTo>
                  <a:pt x="87" y="88"/>
                </a:lnTo>
                <a:lnTo>
                  <a:pt x="87" y="82"/>
                </a:lnTo>
                <a:lnTo>
                  <a:pt x="87" y="76"/>
                </a:lnTo>
                <a:lnTo>
                  <a:pt x="87" y="76"/>
                </a:lnTo>
                <a:lnTo>
                  <a:pt x="79" y="66"/>
                </a:lnTo>
                <a:lnTo>
                  <a:pt x="79" y="66"/>
                </a:lnTo>
                <a:lnTo>
                  <a:pt x="70" y="57"/>
                </a:lnTo>
                <a:lnTo>
                  <a:pt x="67" y="54"/>
                </a:lnTo>
                <a:lnTo>
                  <a:pt x="67" y="48"/>
                </a:lnTo>
                <a:lnTo>
                  <a:pt x="67" y="48"/>
                </a:lnTo>
                <a:lnTo>
                  <a:pt x="70" y="42"/>
                </a:lnTo>
                <a:lnTo>
                  <a:pt x="87" y="21"/>
                </a:lnTo>
                <a:lnTo>
                  <a:pt x="87" y="21"/>
                </a:lnTo>
                <a:lnTo>
                  <a:pt x="87" y="21"/>
                </a:lnTo>
                <a:lnTo>
                  <a:pt x="87" y="21"/>
                </a:lnTo>
                <a:lnTo>
                  <a:pt x="84" y="21"/>
                </a:lnTo>
                <a:lnTo>
                  <a:pt x="84" y="21"/>
                </a:lnTo>
                <a:lnTo>
                  <a:pt x="81" y="18"/>
                </a:lnTo>
                <a:lnTo>
                  <a:pt x="81" y="18"/>
                </a:lnTo>
                <a:lnTo>
                  <a:pt x="81" y="18"/>
                </a:lnTo>
                <a:lnTo>
                  <a:pt x="81" y="18"/>
                </a:lnTo>
                <a:lnTo>
                  <a:pt x="79" y="18"/>
                </a:lnTo>
                <a:lnTo>
                  <a:pt x="79" y="18"/>
                </a:lnTo>
                <a:lnTo>
                  <a:pt x="76" y="15"/>
                </a:lnTo>
                <a:lnTo>
                  <a:pt x="76" y="15"/>
                </a:lnTo>
                <a:lnTo>
                  <a:pt x="76" y="15"/>
                </a:lnTo>
                <a:lnTo>
                  <a:pt x="76" y="15"/>
                </a:lnTo>
                <a:lnTo>
                  <a:pt x="70" y="15"/>
                </a:lnTo>
                <a:lnTo>
                  <a:pt x="70" y="15"/>
                </a:lnTo>
                <a:lnTo>
                  <a:pt x="70" y="15"/>
                </a:lnTo>
                <a:lnTo>
                  <a:pt x="70" y="15"/>
                </a:lnTo>
                <a:lnTo>
                  <a:pt x="67" y="12"/>
                </a:lnTo>
                <a:lnTo>
                  <a:pt x="67" y="12"/>
                </a:lnTo>
                <a:lnTo>
                  <a:pt x="67" y="12"/>
                </a:lnTo>
                <a:lnTo>
                  <a:pt x="67" y="12"/>
                </a:lnTo>
                <a:lnTo>
                  <a:pt x="65" y="12"/>
                </a:lnTo>
                <a:lnTo>
                  <a:pt x="65" y="12"/>
                </a:lnTo>
                <a:lnTo>
                  <a:pt x="62" y="12"/>
                </a:lnTo>
                <a:lnTo>
                  <a:pt x="62" y="12"/>
                </a:lnTo>
                <a:lnTo>
                  <a:pt x="59" y="9"/>
                </a:lnTo>
                <a:lnTo>
                  <a:pt x="59" y="9"/>
                </a:lnTo>
                <a:lnTo>
                  <a:pt x="59" y="9"/>
                </a:lnTo>
                <a:lnTo>
                  <a:pt x="59" y="9"/>
                </a:lnTo>
                <a:lnTo>
                  <a:pt x="56" y="9"/>
                </a:lnTo>
                <a:lnTo>
                  <a:pt x="56" y="9"/>
                </a:lnTo>
                <a:lnTo>
                  <a:pt x="53" y="6"/>
                </a:lnTo>
                <a:lnTo>
                  <a:pt x="53" y="6"/>
                </a:lnTo>
                <a:lnTo>
                  <a:pt x="51" y="6"/>
                </a:lnTo>
                <a:lnTo>
                  <a:pt x="51" y="6"/>
                </a:lnTo>
                <a:lnTo>
                  <a:pt x="51" y="6"/>
                </a:lnTo>
                <a:lnTo>
                  <a:pt x="51" y="6"/>
                </a:lnTo>
                <a:lnTo>
                  <a:pt x="48" y="6"/>
                </a:lnTo>
                <a:lnTo>
                  <a:pt x="48" y="6"/>
                </a:lnTo>
                <a:lnTo>
                  <a:pt x="48" y="6"/>
                </a:lnTo>
                <a:lnTo>
                  <a:pt x="48" y="6"/>
                </a:lnTo>
                <a:lnTo>
                  <a:pt x="42" y="3"/>
                </a:lnTo>
                <a:lnTo>
                  <a:pt x="42" y="3"/>
                </a:lnTo>
                <a:lnTo>
                  <a:pt x="39" y="3"/>
                </a:lnTo>
                <a:lnTo>
                  <a:pt x="39" y="3"/>
                </a:lnTo>
                <a:lnTo>
                  <a:pt x="39" y="3"/>
                </a:lnTo>
                <a:lnTo>
                  <a:pt x="39" y="3"/>
                </a:lnTo>
                <a:lnTo>
                  <a:pt x="37" y="0"/>
                </a:lnTo>
                <a:lnTo>
                  <a:pt x="37" y="0"/>
                </a:lnTo>
                <a:lnTo>
                  <a:pt x="31" y="0"/>
                </a:lnTo>
                <a:lnTo>
                  <a:pt x="31" y="0"/>
                </a:lnTo>
                <a:close/>
              </a:path>
            </a:pathLst>
          </a:custGeom>
          <a:solidFill>
            <a:srgbClr val="015873">
              <a:alpha val="74902"/>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45" name="Freeform 362">
            <a:extLst>
              <a:ext uri="{FF2B5EF4-FFF2-40B4-BE49-F238E27FC236}">
                <a16:creationId xmlns:a16="http://schemas.microsoft.com/office/drawing/2014/main" id="{23F7B989-C4F9-AAC7-8F04-AA7466AA4FA0}"/>
              </a:ext>
            </a:extLst>
          </p:cNvPr>
          <p:cNvSpPr>
            <a:spLocks/>
          </p:cNvSpPr>
          <p:nvPr/>
        </p:nvSpPr>
        <p:spPr bwMode="auto">
          <a:xfrm>
            <a:off x="6037001" y="3017014"/>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46" name="Freeform 363">
            <a:extLst>
              <a:ext uri="{FF2B5EF4-FFF2-40B4-BE49-F238E27FC236}">
                <a16:creationId xmlns:a16="http://schemas.microsoft.com/office/drawing/2014/main" id="{55CE9770-AEF2-C81B-8D2C-24961FA7BE9B}"/>
              </a:ext>
            </a:extLst>
          </p:cNvPr>
          <p:cNvSpPr>
            <a:spLocks/>
          </p:cNvSpPr>
          <p:nvPr/>
        </p:nvSpPr>
        <p:spPr bwMode="auto">
          <a:xfrm>
            <a:off x="6037001" y="302066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47" name="Freeform 364">
            <a:extLst>
              <a:ext uri="{FF2B5EF4-FFF2-40B4-BE49-F238E27FC236}">
                <a16:creationId xmlns:a16="http://schemas.microsoft.com/office/drawing/2014/main" id="{0A8813B6-1F6B-1D98-04CB-D97BA659F52E}"/>
              </a:ext>
            </a:extLst>
          </p:cNvPr>
          <p:cNvSpPr>
            <a:spLocks/>
          </p:cNvSpPr>
          <p:nvPr/>
        </p:nvSpPr>
        <p:spPr bwMode="auto">
          <a:xfrm>
            <a:off x="6037001" y="3013365"/>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48" name="Freeform 365">
            <a:extLst>
              <a:ext uri="{FF2B5EF4-FFF2-40B4-BE49-F238E27FC236}">
                <a16:creationId xmlns:a16="http://schemas.microsoft.com/office/drawing/2014/main" id="{7BD43D12-19F7-E1D6-A7A2-38FBE380447A}"/>
              </a:ext>
            </a:extLst>
          </p:cNvPr>
          <p:cNvSpPr>
            <a:spLocks/>
          </p:cNvSpPr>
          <p:nvPr/>
        </p:nvSpPr>
        <p:spPr bwMode="auto">
          <a:xfrm>
            <a:off x="6037001" y="30133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49" name="Freeform 368">
            <a:extLst>
              <a:ext uri="{FF2B5EF4-FFF2-40B4-BE49-F238E27FC236}">
                <a16:creationId xmlns:a16="http://schemas.microsoft.com/office/drawing/2014/main" id="{12EFE027-A173-232F-F7A7-A70BB03385A9}"/>
              </a:ext>
            </a:extLst>
          </p:cNvPr>
          <p:cNvSpPr>
            <a:spLocks/>
          </p:cNvSpPr>
          <p:nvPr/>
        </p:nvSpPr>
        <p:spPr bwMode="auto">
          <a:xfrm>
            <a:off x="6058808" y="3058371"/>
            <a:ext cx="6414" cy="7298"/>
          </a:xfrm>
          <a:custGeom>
            <a:avLst/>
            <a:gdLst>
              <a:gd name="T0" fmla="*/ 5 w 5"/>
              <a:gd name="T1" fmla="*/ 6 h 6"/>
              <a:gd name="T2" fmla="*/ 5 w 5"/>
              <a:gd name="T3" fmla="*/ 6 h 6"/>
              <a:gd name="T4" fmla="*/ 0 w 5"/>
              <a:gd name="T5" fmla="*/ 0 h 6"/>
              <a:gd name="T6" fmla="*/ 0 w 5"/>
              <a:gd name="T7" fmla="*/ 0 h 6"/>
              <a:gd name="T8" fmla="*/ 5 w 5"/>
              <a:gd name="T9" fmla="*/ 6 h 6"/>
              <a:gd name="T10" fmla="*/ 5 w 5"/>
              <a:gd name="T11" fmla="*/ 6 h 6"/>
            </a:gdLst>
            <a:ahLst/>
            <a:cxnLst>
              <a:cxn ang="0">
                <a:pos x="T0" y="T1"/>
              </a:cxn>
              <a:cxn ang="0">
                <a:pos x="T2" y="T3"/>
              </a:cxn>
              <a:cxn ang="0">
                <a:pos x="T4" y="T5"/>
              </a:cxn>
              <a:cxn ang="0">
                <a:pos x="T6" y="T7"/>
              </a:cxn>
              <a:cxn ang="0">
                <a:pos x="T8" y="T9"/>
              </a:cxn>
              <a:cxn ang="0">
                <a:pos x="T10" y="T11"/>
              </a:cxn>
            </a:cxnLst>
            <a:rect l="0" t="0" r="r" b="b"/>
            <a:pathLst>
              <a:path w="5" h="6">
                <a:moveTo>
                  <a:pt x="5" y="6"/>
                </a:moveTo>
                <a:lnTo>
                  <a:pt x="5" y="6"/>
                </a:lnTo>
                <a:lnTo>
                  <a:pt x="0" y="0"/>
                </a:lnTo>
                <a:lnTo>
                  <a:pt x="0" y="0"/>
                </a:lnTo>
                <a:lnTo>
                  <a:pt x="5" y="6"/>
                </a:lnTo>
                <a:lnTo>
                  <a:pt x="5" y="6"/>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50" name="Freeform 369">
            <a:extLst>
              <a:ext uri="{FF2B5EF4-FFF2-40B4-BE49-F238E27FC236}">
                <a16:creationId xmlns:a16="http://schemas.microsoft.com/office/drawing/2014/main" id="{02E53DE5-3A08-90B0-1F72-E65EA8A26084}"/>
              </a:ext>
            </a:extLst>
          </p:cNvPr>
          <p:cNvSpPr>
            <a:spLocks/>
          </p:cNvSpPr>
          <p:nvPr/>
        </p:nvSpPr>
        <p:spPr bwMode="auto">
          <a:xfrm>
            <a:off x="6310231" y="2766443"/>
            <a:ext cx="74401" cy="85145"/>
          </a:xfrm>
          <a:custGeom>
            <a:avLst/>
            <a:gdLst>
              <a:gd name="T0" fmla="*/ 2 w 58"/>
              <a:gd name="T1" fmla="*/ 12 h 70"/>
              <a:gd name="T2" fmla="*/ 2 w 58"/>
              <a:gd name="T3" fmla="*/ 15 h 70"/>
              <a:gd name="T4" fmla="*/ 2 w 58"/>
              <a:gd name="T5" fmla="*/ 18 h 70"/>
              <a:gd name="T6" fmla="*/ 5 w 58"/>
              <a:gd name="T7" fmla="*/ 21 h 70"/>
              <a:gd name="T8" fmla="*/ 5 w 58"/>
              <a:gd name="T9" fmla="*/ 27 h 70"/>
              <a:gd name="T10" fmla="*/ 5 w 58"/>
              <a:gd name="T11" fmla="*/ 27 h 70"/>
              <a:gd name="T12" fmla="*/ 8 w 58"/>
              <a:gd name="T13" fmla="*/ 33 h 70"/>
              <a:gd name="T14" fmla="*/ 8 w 58"/>
              <a:gd name="T15" fmla="*/ 36 h 70"/>
              <a:gd name="T16" fmla="*/ 11 w 58"/>
              <a:gd name="T17" fmla="*/ 42 h 70"/>
              <a:gd name="T18" fmla="*/ 11 w 58"/>
              <a:gd name="T19" fmla="*/ 42 h 70"/>
              <a:gd name="T20" fmla="*/ 11 w 58"/>
              <a:gd name="T21" fmla="*/ 48 h 70"/>
              <a:gd name="T22" fmla="*/ 11 w 58"/>
              <a:gd name="T23" fmla="*/ 51 h 70"/>
              <a:gd name="T24" fmla="*/ 14 w 58"/>
              <a:gd name="T25" fmla="*/ 58 h 70"/>
              <a:gd name="T26" fmla="*/ 14 w 58"/>
              <a:gd name="T27" fmla="*/ 58 h 70"/>
              <a:gd name="T28" fmla="*/ 14 w 58"/>
              <a:gd name="T29" fmla="*/ 64 h 70"/>
              <a:gd name="T30" fmla="*/ 14 w 58"/>
              <a:gd name="T31" fmla="*/ 67 h 70"/>
              <a:gd name="T32" fmla="*/ 14 w 58"/>
              <a:gd name="T33" fmla="*/ 70 h 70"/>
              <a:gd name="T34" fmla="*/ 14 w 58"/>
              <a:gd name="T35" fmla="*/ 70 h 70"/>
              <a:gd name="T36" fmla="*/ 25 w 58"/>
              <a:gd name="T37" fmla="*/ 54 h 70"/>
              <a:gd name="T38" fmla="*/ 22 w 58"/>
              <a:gd name="T39" fmla="*/ 42 h 70"/>
              <a:gd name="T40" fmla="*/ 22 w 58"/>
              <a:gd name="T41" fmla="*/ 30 h 70"/>
              <a:gd name="T42" fmla="*/ 33 w 58"/>
              <a:gd name="T43" fmla="*/ 21 h 70"/>
              <a:gd name="T44" fmla="*/ 53 w 58"/>
              <a:gd name="T45" fmla="*/ 36 h 70"/>
              <a:gd name="T46" fmla="*/ 53 w 58"/>
              <a:gd name="T47" fmla="*/ 42 h 70"/>
              <a:gd name="T48" fmla="*/ 58 w 58"/>
              <a:gd name="T49" fmla="*/ 39 h 70"/>
              <a:gd name="T50" fmla="*/ 55 w 58"/>
              <a:gd name="T51" fmla="*/ 36 h 70"/>
              <a:gd name="T52" fmla="*/ 55 w 58"/>
              <a:gd name="T53" fmla="*/ 36 h 70"/>
              <a:gd name="T54" fmla="*/ 55 w 58"/>
              <a:gd name="T55" fmla="*/ 33 h 70"/>
              <a:gd name="T56" fmla="*/ 53 w 58"/>
              <a:gd name="T57" fmla="*/ 30 h 70"/>
              <a:gd name="T58" fmla="*/ 53 w 58"/>
              <a:gd name="T59" fmla="*/ 27 h 70"/>
              <a:gd name="T60" fmla="*/ 53 w 58"/>
              <a:gd name="T61" fmla="*/ 27 h 70"/>
              <a:gd name="T62" fmla="*/ 53 w 58"/>
              <a:gd name="T63" fmla="*/ 24 h 70"/>
              <a:gd name="T64" fmla="*/ 50 w 58"/>
              <a:gd name="T65" fmla="*/ 24 h 70"/>
              <a:gd name="T66" fmla="*/ 50 w 58"/>
              <a:gd name="T67" fmla="*/ 21 h 70"/>
              <a:gd name="T68" fmla="*/ 50 w 58"/>
              <a:gd name="T69" fmla="*/ 21 h 70"/>
              <a:gd name="T70" fmla="*/ 39 w 58"/>
              <a:gd name="T71" fmla="*/ 15 h 70"/>
              <a:gd name="T72" fmla="*/ 36 w 58"/>
              <a:gd name="T73" fmla="*/ 12 h 70"/>
              <a:gd name="T74" fmla="*/ 25 w 58"/>
              <a:gd name="T75" fmla="*/ 0 h 70"/>
              <a:gd name="T76" fmla="*/ 25 w 58"/>
              <a:gd name="T77" fmla="*/ 0 h 70"/>
              <a:gd name="T78" fmla="*/ 25 w 58"/>
              <a:gd name="T79" fmla="*/ 0 h 70"/>
              <a:gd name="T80" fmla="*/ 25 w 58"/>
              <a:gd name="T81" fmla="*/ 0 h 70"/>
              <a:gd name="T82" fmla="*/ 22 w 58"/>
              <a:gd name="T83" fmla="*/ 0 h 70"/>
              <a:gd name="T84" fmla="*/ 22 w 58"/>
              <a:gd name="T85" fmla="*/ 0 h 70"/>
              <a:gd name="T86" fmla="*/ 19 w 58"/>
              <a:gd name="T87" fmla="*/ 3 h 70"/>
              <a:gd name="T88" fmla="*/ 19 w 58"/>
              <a:gd name="T89" fmla="*/ 3 h 70"/>
              <a:gd name="T90" fmla="*/ 16 w 58"/>
              <a:gd name="T91" fmla="*/ 3 h 70"/>
              <a:gd name="T92" fmla="*/ 16 w 58"/>
              <a:gd name="T93" fmla="*/ 3 h 70"/>
              <a:gd name="T94" fmla="*/ 14 w 58"/>
              <a:gd name="T95" fmla="*/ 3 h 70"/>
              <a:gd name="T96" fmla="*/ 14 w 58"/>
              <a:gd name="T97" fmla="*/ 3 h 70"/>
              <a:gd name="T98" fmla="*/ 11 w 58"/>
              <a:gd name="T99" fmla="*/ 6 h 70"/>
              <a:gd name="T100" fmla="*/ 8 w 58"/>
              <a:gd name="T101" fmla="*/ 6 h 70"/>
              <a:gd name="T102" fmla="*/ 8 w 58"/>
              <a:gd name="T103" fmla="*/ 6 h 70"/>
              <a:gd name="T104" fmla="*/ 5 w 58"/>
              <a:gd name="T105" fmla="*/ 6 h 70"/>
              <a:gd name="T106" fmla="*/ 0 w 58"/>
              <a:gd name="T107" fmla="*/ 9 h 70"/>
              <a:gd name="T108" fmla="*/ 0 w 58"/>
              <a:gd name="T109" fmla="*/ 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 h="70">
                <a:moveTo>
                  <a:pt x="0" y="12"/>
                </a:moveTo>
                <a:lnTo>
                  <a:pt x="0" y="12"/>
                </a:lnTo>
                <a:lnTo>
                  <a:pt x="2" y="12"/>
                </a:lnTo>
                <a:lnTo>
                  <a:pt x="2" y="12"/>
                </a:lnTo>
                <a:lnTo>
                  <a:pt x="2" y="15"/>
                </a:lnTo>
                <a:lnTo>
                  <a:pt x="2" y="15"/>
                </a:lnTo>
                <a:lnTo>
                  <a:pt x="2" y="18"/>
                </a:lnTo>
                <a:lnTo>
                  <a:pt x="2" y="18"/>
                </a:lnTo>
                <a:lnTo>
                  <a:pt x="2" y="18"/>
                </a:lnTo>
                <a:lnTo>
                  <a:pt x="2" y="18"/>
                </a:lnTo>
                <a:lnTo>
                  <a:pt x="5" y="21"/>
                </a:lnTo>
                <a:lnTo>
                  <a:pt x="5" y="21"/>
                </a:lnTo>
                <a:lnTo>
                  <a:pt x="5" y="24"/>
                </a:lnTo>
                <a:lnTo>
                  <a:pt x="5" y="24"/>
                </a:lnTo>
                <a:lnTo>
                  <a:pt x="5" y="27"/>
                </a:lnTo>
                <a:lnTo>
                  <a:pt x="5" y="27"/>
                </a:lnTo>
                <a:lnTo>
                  <a:pt x="5" y="27"/>
                </a:lnTo>
                <a:lnTo>
                  <a:pt x="5" y="27"/>
                </a:lnTo>
                <a:lnTo>
                  <a:pt x="8" y="30"/>
                </a:lnTo>
                <a:lnTo>
                  <a:pt x="8" y="30"/>
                </a:lnTo>
                <a:lnTo>
                  <a:pt x="8" y="33"/>
                </a:lnTo>
                <a:lnTo>
                  <a:pt x="8" y="33"/>
                </a:lnTo>
                <a:lnTo>
                  <a:pt x="8" y="36"/>
                </a:lnTo>
                <a:lnTo>
                  <a:pt x="8" y="36"/>
                </a:lnTo>
                <a:lnTo>
                  <a:pt x="8" y="36"/>
                </a:lnTo>
                <a:lnTo>
                  <a:pt x="8" y="36"/>
                </a:lnTo>
                <a:lnTo>
                  <a:pt x="11" y="42"/>
                </a:lnTo>
                <a:lnTo>
                  <a:pt x="11" y="42"/>
                </a:lnTo>
                <a:lnTo>
                  <a:pt x="11" y="42"/>
                </a:lnTo>
                <a:lnTo>
                  <a:pt x="11" y="42"/>
                </a:lnTo>
                <a:lnTo>
                  <a:pt x="11" y="45"/>
                </a:lnTo>
                <a:lnTo>
                  <a:pt x="11" y="45"/>
                </a:lnTo>
                <a:lnTo>
                  <a:pt x="11" y="48"/>
                </a:lnTo>
                <a:lnTo>
                  <a:pt x="11" y="48"/>
                </a:lnTo>
                <a:lnTo>
                  <a:pt x="11" y="51"/>
                </a:lnTo>
                <a:lnTo>
                  <a:pt x="11" y="51"/>
                </a:lnTo>
                <a:lnTo>
                  <a:pt x="14" y="51"/>
                </a:lnTo>
                <a:lnTo>
                  <a:pt x="14" y="51"/>
                </a:lnTo>
                <a:lnTo>
                  <a:pt x="14" y="58"/>
                </a:lnTo>
                <a:lnTo>
                  <a:pt x="14" y="58"/>
                </a:lnTo>
                <a:lnTo>
                  <a:pt x="14" y="58"/>
                </a:lnTo>
                <a:lnTo>
                  <a:pt x="14" y="58"/>
                </a:lnTo>
                <a:lnTo>
                  <a:pt x="14" y="61"/>
                </a:lnTo>
                <a:lnTo>
                  <a:pt x="14" y="61"/>
                </a:lnTo>
                <a:lnTo>
                  <a:pt x="14" y="64"/>
                </a:lnTo>
                <a:lnTo>
                  <a:pt x="14" y="64"/>
                </a:lnTo>
                <a:lnTo>
                  <a:pt x="14" y="67"/>
                </a:lnTo>
                <a:lnTo>
                  <a:pt x="14" y="67"/>
                </a:lnTo>
                <a:lnTo>
                  <a:pt x="14" y="70"/>
                </a:lnTo>
                <a:lnTo>
                  <a:pt x="14" y="70"/>
                </a:lnTo>
                <a:lnTo>
                  <a:pt x="14" y="70"/>
                </a:lnTo>
                <a:lnTo>
                  <a:pt x="14" y="70"/>
                </a:lnTo>
                <a:lnTo>
                  <a:pt x="14" y="70"/>
                </a:lnTo>
                <a:lnTo>
                  <a:pt x="14" y="70"/>
                </a:lnTo>
                <a:lnTo>
                  <a:pt x="19" y="67"/>
                </a:lnTo>
                <a:lnTo>
                  <a:pt x="25" y="61"/>
                </a:lnTo>
                <a:lnTo>
                  <a:pt x="25" y="54"/>
                </a:lnTo>
                <a:lnTo>
                  <a:pt x="22" y="45"/>
                </a:lnTo>
                <a:lnTo>
                  <a:pt x="22" y="45"/>
                </a:lnTo>
                <a:lnTo>
                  <a:pt x="22" y="42"/>
                </a:lnTo>
                <a:lnTo>
                  <a:pt x="22" y="42"/>
                </a:lnTo>
                <a:lnTo>
                  <a:pt x="22" y="36"/>
                </a:lnTo>
                <a:lnTo>
                  <a:pt x="22" y="30"/>
                </a:lnTo>
                <a:lnTo>
                  <a:pt x="28" y="24"/>
                </a:lnTo>
                <a:lnTo>
                  <a:pt x="33" y="21"/>
                </a:lnTo>
                <a:lnTo>
                  <a:pt x="33" y="21"/>
                </a:lnTo>
                <a:lnTo>
                  <a:pt x="39" y="21"/>
                </a:lnTo>
                <a:lnTo>
                  <a:pt x="44" y="24"/>
                </a:lnTo>
                <a:lnTo>
                  <a:pt x="53" y="36"/>
                </a:lnTo>
                <a:lnTo>
                  <a:pt x="53" y="39"/>
                </a:lnTo>
                <a:lnTo>
                  <a:pt x="53" y="39"/>
                </a:lnTo>
                <a:lnTo>
                  <a:pt x="53" y="42"/>
                </a:lnTo>
                <a:lnTo>
                  <a:pt x="53" y="42"/>
                </a:lnTo>
                <a:lnTo>
                  <a:pt x="58" y="39"/>
                </a:lnTo>
                <a:lnTo>
                  <a:pt x="58" y="39"/>
                </a:lnTo>
                <a:lnTo>
                  <a:pt x="58" y="39"/>
                </a:lnTo>
                <a:lnTo>
                  <a:pt x="58" y="39"/>
                </a:lnTo>
                <a:lnTo>
                  <a:pt x="55" y="36"/>
                </a:lnTo>
                <a:lnTo>
                  <a:pt x="55" y="36"/>
                </a:lnTo>
                <a:lnTo>
                  <a:pt x="55" y="36"/>
                </a:lnTo>
                <a:lnTo>
                  <a:pt x="55" y="36"/>
                </a:lnTo>
                <a:lnTo>
                  <a:pt x="55" y="33"/>
                </a:lnTo>
                <a:lnTo>
                  <a:pt x="55" y="33"/>
                </a:lnTo>
                <a:lnTo>
                  <a:pt x="55" y="33"/>
                </a:lnTo>
                <a:lnTo>
                  <a:pt x="55" y="33"/>
                </a:lnTo>
                <a:lnTo>
                  <a:pt x="53" y="30"/>
                </a:lnTo>
                <a:lnTo>
                  <a:pt x="53" y="30"/>
                </a:lnTo>
                <a:lnTo>
                  <a:pt x="53" y="30"/>
                </a:lnTo>
                <a:lnTo>
                  <a:pt x="53" y="30"/>
                </a:lnTo>
                <a:lnTo>
                  <a:pt x="53" y="27"/>
                </a:lnTo>
                <a:lnTo>
                  <a:pt x="53" y="27"/>
                </a:lnTo>
                <a:lnTo>
                  <a:pt x="53" y="27"/>
                </a:lnTo>
                <a:lnTo>
                  <a:pt x="53" y="27"/>
                </a:lnTo>
                <a:lnTo>
                  <a:pt x="53" y="24"/>
                </a:lnTo>
                <a:lnTo>
                  <a:pt x="53" y="24"/>
                </a:lnTo>
                <a:lnTo>
                  <a:pt x="53" y="24"/>
                </a:lnTo>
                <a:lnTo>
                  <a:pt x="53" y="24"/>
                </a:lnTo>
                <a:lnTo>
                  <a:pt x="50" y="24"/>
                </a:lnTo>
                <a:lnTo>
                  <a:pt x="50" y="24"/>
                </a:lnTo>
                <a:lnTo>
                  <a:pt x="50" y="24"/>
                </a:lnTo>
                <a:lnTo>
                  <a:pt x="50" y="24"/>
                </a:lnTo>
                <a:lnTo>
                  <a:pt x="50" y="21"/>
                </a:lnTo>
                <a:lnTo>
                  <a:pt x="50" y="21"/>
                </a:lnTo>
                <a:lnTo>
                  <a:pt x="50" y="21"/>
                </a:lnTo>
                <a:lnTo>
                  <a:pt x="50" y="21"/>
                </a:lnTo>
                <a:lnTo>
                  <a:pt x="50" y="21"/>
                </a:lnTo>
                <a:lnTo>
                  <a:pt x="50" y="21"/>
                </a:lnTo>
                <a:lnTo>
                  <a:pt x="39" y="15"/>
                </a:lnTo>
                <a:lnTo>
                  <a:pt x="39" y="15"/>
                </a:lnTo>
                <a:lnTo>
                  <a:pt x="36" y="12"/>
                </a:lnTo>
                <a:lnTo>
                  <a:pt x="36" y="12"/>
                </a:lnTo>
                <a:lnTo>
                  <a:pt x="28" y="0"/>
                </a:lnTo>
                <a:lnTo>
                  <a:pt x="28" y="0"/>
                </a:lnTo>
                <a:lnTo>
                  <a:pt x="25" y="0"/>
                </a:lnTo>
                <a:lnTo>
                  <a:pt x="25" y="0"/>
                </a:lnTo>
                <a:lnTo>
                  <a:pt x="25" y="0"/>
                </a:lnTo>
                <a:lnTo>
                  <a:pt x="25" y="0"/>
                </a:lnTo>
                <a:lnTo>
                  <a:pt x="25" y="0"/>
                </a:lnTo>
                <a:lnTo>
                  <a:pt x="25" y="0"/>
                </a:lnTo>
                <a:lnTo>
                  <a:pt x="25" y="0"/>
                </a:lnTo>
                <a:lnTo>
                  <a:pt x="25" y="0"/>
                </a:lnTo>
                <a:lnTo>
                  <a:pt x="25" y="0"/>
                </a:lnTo>
                <a:lnTo>
                  <a:pt x="25" y="0"/>
                </a:lnTo>
                <a:lnTo>
                  <a:pt x="22" y="0"/>
                </a:lnTo>
                <a:lnTo>
                  <a:pt x="22" y="0"/>
                </a:lnTo>
                <a:lnTo>
                  <a:pt x="22" y="0"/>
                </a:lnTo>
                <a:lnTo>
                  <a:pt x="22" y="0"/>
                </a:lnTo>
                <a:lnTo>
                  <a:pt x="22" y="0"/>
                </a:lnTo>
                <a:lnTo>
                  <a:pt x="22" y="0"/>
                </a:lnTo>
                <a:lnTo>
                  <a:pt x="22" y="0"/>
                </a:lnTo>
                <a:lnTo>
                  <a:pt x="22" y="0"/>
                </a:lnTo>
                <a:lnTo>
                  <a:pt x="19" y="3"/>
                </a:lnTo>
                <a:lnTo>
                  <a:pt x="19" y="3"/>
                </a:lnTo>
                <a:lnTo>
                  <a:pt x="19" y="3"/>
                </a:lnTo>
                <a:lnTo>
                  <a:pt x="19" y="3"/>
                </a:lnTo>
                <a:lnTo>
                  <a:pt x="19" y="3"/>
                </a:lnTo>
                <a:lnTo>
                  <a:pt x="19" y="3"/>
                </a:lnTo>
                <a:lnTo>
                  <a:pt x="16" y="3"/>
                </a:lnTo>
                <a:lnTo>
                  <a:pt x="16" y="3"/>
                </a:lnTo>
                <a:lnTo>
                  <a:pt x="16" y="3"/>
                </a:lnTo>
                <a:lnTo>
                  <a:pt x="16" y="3"/>
                </a:lnTo>
                <a:lnTo>
                  <a:pt x="14" y="3"/>
                </a:lnTo>
                <a:lnTo>
                  <a:pt x="14" y="3"/>
                </a:lnTo>
                <a:lnTo>
                  <a:pt x="14" y="3"/>
                </a:lnTo>
                <a:lnTo>
                  <a:pt x="14" y="3"/>
                </a:lnTo>
                <a:lnTo>
                  <a:pt x="14" y="3"/>
                </a:lnTo>
                <a:lnTo>
                  <a:pt x="14" y="3"/>
                </a:lnTo>
                <a:lnTo>
                  <a:pt x="11" y="6"/>
                </a:lnTo>
                <a:lnTo>
                  <a:pt x="11" y="6"/>
                </a:lnTo>
                <a:lnTo>
                  <a:pt x="11" y="6"/>
                </a:lnTo>
                <a:lnTo>
                  <a:pt x="11" y="6"/>
                </a:lnTo>
                <a:lnTo>
                  <a:pt x="8" y="6"/>
                </a:lnTo>
                <a:lnTo>
                  <a:pt x="8" y="6"/>
                </a:lnTo>
                <a:lnTo>
                  <a:pt x="8" y="6"/>
                </a:lnTo>
                <a:lnTo>
                  <a:pt x="8" y="6"/>
                </a:lnTo>
                <a:lnTo>
                  <a:pt x="8" y="6"/>
                </a:lnTo>
                <a:lnTo>
                  <a:pt x="8" y="6"/>
                </a:lnTo>
                <a:lnTo>
                  <a:pt x="5" y="6"/>
                </a:lnTo>
                <a:lnTo>
                  <a:pt x="5" y="6"/>
                </a:lnTo>
                <a:lnTo>
                  <a:pt x="5" y="9"/>
                </a:lnTo>
                <a:lnTo>
                  <a:pt x="5" y="9"/>
                </a:lnTo>
                <a:lnTo>
                  <a:pt x="0" y="9"/>
                </a:lnTo>
                <a:lnTo>
                  <a:pt x="0" y="9"/>
                </a:lnTo>
                <a:lnTo>
                  <a:pt x="0" y="9"/>
                </a:lnTo>
                <a:lnTo>
                  <a:pt x="0" y="9"/>
                </a:lnTo>
                <a:lnTo>
                  <a:pt x="0" y="12"/>
                </a:lnTo>
                <a:lnTo>
                  <a:pt x="0" y="12"/>
                </a:lnTo>
                <a:close/>
              </a:path>
            </a:pathLst>
          </a:custGeom>
          <a:solidFill>
            <a:srgbClr val="015873">
              <a:alpha val="74902"/>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51" name="Freeform 370">
            <a:extLst>
              <a:ext uri="{FF2B5EF4-FFF2-40B4-BE49-F238E27FC236}">
                <a16:creationId xmlns:a16="http://schemas.microsoft.com/office/drawing/2014/main" id="{7D3129B3-D9AF-2819-F053-7881609BAF04}"/>
              </a:ext>
            </a:extLst>
          </p:cNvPr>
          <p:cNvSpPr>
            <a:spLocks/>
          </p:cNvSpPr>
          <p:nvPr/>
        </p:nvSpPr>
        <p:spPr bwMode="auto">
          <a:xfrm>
            <a:off x="6316645" y="279928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52" name="Freeform 371">
            <a:extLst>
              <a:ext uri="{FF2B5EF4-FFF2-40B4-BE49-F238E27FC236}">
                <a16:creationId xmlns:a16="http://schemas.microsoft.com/office/drawing/2014/main" id="{5F635385-B2D7-F223-6E0E-F6944D78DC2A}"/>
              </a:ext>
            </a:extLst>
          </p:cNvPr>
          <p:cNvSpPr>
            <a:spLocks/>
          </p:cNvSpPr>
          <p:nvPr/>
        </p:nvSpPr>
        <p:spPr bwMode="auto">
          <a:xfrm>
            <a:off x="6312796" y="27883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53" name="Freeform 372">
            <a:extLst>
              <a:ext uri="{FF2B5EF4-FFF2-40B4-BE49-F238E27FC236}">
                <a16:creationId xmlns:a16="http://schemas.microsoft.com/office/drawing/2014/main" id="{EE881748-A07B-3FE7-0080-2A342D5E96C2}"/>
              </a:ext>
            </a:extLst>
          </p:cNvPr>
          <p:cNvSpPr>
            <a:spLocks/>
          </p:cNvSpPr>
          <p:nvPr/>
        </p:nvSpPr>
        <p:spPr bwMode="auto">
          <a:xfrm>
            <a:off x="6316645" y="2791987"/>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54" name="Freeform 373">
            <a:extLst>
              <a:ext uri="{FF2B5EF4-FFF2-40B4-BE49-F238E27FC236}">
                <a16:creationId xmlns:a16="http://schemas.microsoft.com/office/drawing/2014/main" id="{E99936EE-6BB2-50F1-6F01-56C422D2180D}"/>
              </a:ext>
            </a:extLst>
          </p:cNvPr>
          <p:cNvSpPr>
            <a:spLocks/>
          </p:cNvSpPr>
          <p:nvPr/>
        </p:nvSpPr>
        <p:spPr bwMode="auto">
          <a:xfrm>
            <a:off x="6328190" y="283699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55" name="Freeform 374">
            <a:extLst>
              <a:ext uri="{FF2B5EF4-FFF2-40B4-BE49-F238E27FC236}">
                <a16:creationId xmlns:a16="http://schemas.microsoft.com/office/drawing/2014/main" id="{B0467A27-00B1-BD6E-5573-00E159BB3BAD}"/>
              </a:ext>
            </a:extLst>
          </p:cNvPr>
          <p:cNvSpPr>
            <a:spLocks/>
          </p:cNvSpPr>
          <p:nvPr/>
        </p:nvSpPr>
        <p:spPr bwMode="auto">
          <a:xfrm>
            <a:off x="6310231" y="2777390"/>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56" name="Freeform 375">
            <a:extLst>
              <a:ext uri="{FF2B5EF4-FFF2-40B4-BE49-F238E27FC236}">
                <a16:creationId xmlns:a16="http://schemas.microsoft.com/office/drawing/2014/main" id="{72D429DD-0C0F-01EF-9B89-03BF8AEF50F8}"/>
              </a:ext>
            </a:extLst>
          </p:cNvPr>
          <p:cNvSpPr>
            <a:spLocks/>
          </p:cNvSpPr>
          <p:nvPr/>
        </p:nvSpPr>
        <p:spPr bwMode="auto">
          <a:xfrm>
            <a:off x="6328190" y="2840641"/>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57" name="Freeform 376">
            <a:extLst>
              <a:ext uri="{FF2B5EF4-FFF2-40B4-BE49-F238E27FC236}">
                <a16:creationId xmlns:a16="http://schemas.microsoft.com/office/drawing/2014/main" id="{209B205A-03C4-F95E-10BB-03FE902657B4}"/>
              </a:ext>
            </a:extLst>
          </p:cNvPr>
          <p:cNvSpPr>
            <a:spLocks/>
          </p:cNvSpPr>
          <p:nvPr/>
        </p:nvSpPr>
        <p:spPr bwMode="auto">
          <a:xfrm>
            <a:off x="6324341" y="2828478"/>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58" name="Freeform 377">
            <a:extLst>
              <a:ext uri="{FF2B5EF4-FFF2-40B4-BE49-F238E27FC236}">
                <a16:creationId xmlns:a16="http://schemas.microsoft.com/office/drawing/2014/main" id="{280FCDDF-393A-C99C-76EB-5015AD9C0076}"/>
              </a:ext>
            </a:extLst>
          </p:cNvPr>
          <p:cNvSpPr>
            <a:spLocks/>
          </p:cNvSpPr>
          <p:nvPr/>
        </p:nvSpPr>
        <p:spPr bwMode="auto">
          <a:xfrm>
            <a:off x="6328190" y="2847940"/>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59" name="Freeform 378">
            <a:extLst>
              <a:ext uri="{FF2B5EF4-FFF2-40B4-BE49-F238E27FC236}">
                <a16:creationId xmlns:a16="http://schemas.microsoft.com/office/drawing/2014/main" id="{245A373B-680E-E1D6-4485-5DA62DE71DC9}"/>
              </a:ext>
            </a:extLst>
          </p:cNvPr>
          <p:cNvSpPr>
            <a:spLocks/>
          </p:cNvSpPr>
          <p:nvPr/>
        </p:nvSpPr>
        <p:spPr bwMode="auto">
          <a:xfrm>
            <a:off x="6320493" y="2802934"/>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60" name="Freeform 379">
            <a:extLst>
              <a:ext uri="{FF2B5EF4-FFF2-40B4-BE49-F238E27FC236}">
                <a16:creationId xmlns:a16="http://schemas.microsoft.com/office/drawing/2014/main" id="{57669890-16B1-3E35-70CC-E8DDE3CF96EC}"/>
              </a:ext>
            </a:extLst>
          </p:cNvPr>
          <p:cNvSpPr>
            <a:spLocks/>
          </p:cNvSpPr>
          <p:nvPr/>
        </p:nvSpPr>
        <p:spPr bwMode="auto">
          <a:xfrm>
            <a:off x="6320493" y="281023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61" name="Freeform 380">
            <a:extLst>
              <a:ext uri="{FF2B5EF4-FFF2-40B4-BE49-F238E27FC236}">
                <a16:creationId xmlns:a16="http://schemas.microsoft.com/office/drawing/2014/main" id="{960DF5C4-4081-BF84-D8D9-27E940AD8313}"/>
              </a:ext>
            </a:extLst>
          </p:cNvPr>
          <p:cNvSpPr>
            <a:spLocks/>
          </p:cNvSpPr>
          <p:nvPr/>
        </p:nvSpPr>
        <p:spPr bwMode="auto">
          <a:xfrm>
            <a:off x="6324341" y="2821180"/>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62" name="Freeform 381">
            <a:extLst>
              <a:ext uri="{FF2B5EF4-FFF2-40B4-BE49-F238E27FC236}">
                <a16:creationId xmlns:a16="http://schemas.microsoft.com/office/drawing/2014/main" id="{DD868C7E-5797-5708-584F-306B39F7D596}"/>
              </a:ext>
            </a:extLst>
          </p:cNvPr>
          <p:cNvSpPr>
            <a:spLocks/>
          </p:cNvSpPr>
          <p:nvPr/>
        </p:nvSpPr>
        <p:spPr bwMode="auto">
          <a:xfrm>
            <a:off x="6324341" y="281753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63" name="Freeform 382">
            <a:extLst>
              <a:ext uri="{FF2B5EF4-FFF2-40B4-BE49-F238E27FC236}">
                <a16:creationId xmlns:a16="http://schemas.microsoft.com/office/drawing/2014/main" id="{739A39C9-C614-32FA-2EBF-AD9655678646}"/>
              </a:ext>
            </a:extLst>
          </p:cNvPr>
          <p:cNvSpPr>
            <a:spLocks/>
          </p:cNvSpPr>
          <p:nvPr/>
        </p:nvSpPr>
        <p:spPr bwMode="auto">
          <a:xfrm>
            <a:off x="6312796" y="2781040"/>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64" name="Freeform 383">
            <a:extLst>
              <a:ext uri="{FF2B5EF4-FFF2-40B4-BE49-F238E27FC236}">
                <a16:creationId xmlns:a16="http://schemas.microsoft.com/office/drawing/2014/main" id="{5660E0CE-CCC9-93B9-86AA-D51E56820A65}"/>
              </a:ext>
            </a:extLst>
          </p:cNvPr>
          <p:cNvSpPr>
            <a:spLocks/>
          </p:cNvSpPr>
          <p:nvPr/>
        </p:nvSpPr>
        <p:spPr bwMode="auto">
          <a:xfrm>
            <a:off x="5538004" y="2429510"/>
            <a:ext cx="610598" cy="529118"/>
          </a:xfrm>
          <a:custGeom>
            <a:avLst/>
            <a:gdLst>
              <a:gd name="T0" fmla="*/ 453 w 476"/>
              <a:gd name="T1" fmla="*/ 301 h 435"/>
              <a:gd name="T2" fmla="*/ 456 w 476"/>
              <a:gd name="T3" fmla="*/ 256 h 435"/>
              <a:gd name="T4" fmla="*/ 459 w 476"/>
              <a:gd name="T5" fmla="*/ 240 h 435"/>
              <a:gd name="T6" fmla="*/ 456 w 476"/>
              <a:gd name="T7" fmla="*/ 228 h 435"/>
              <a:gd name="T8" fmla="*/ 445 w 476"/>
              <a:gd name="T9" fmla="*/ 210 h 435"/>
              <a:gd name="T10" fmla="*/ 431 w 476"/>
              <a:gd name="T11" fmla="*/ 146 h 435"/>
              <a:gd name="T12" fmla="*/ 425 w 476"/>
              <a:gd name="T13" fmla="*/ 143 h 435"/>
              <a:gd name="T14" fmla="*/ 420 w 476"/>
              <a:gd name="T15" fmla="*/ 122 h 435"/>
              <a:gd name="T16" fmla="*/ 411 w 476"/>
              <a:gd name="T17" fmla="*/ 88 h 435"/>
              <a:gd name="T18" fmla="*/ 408 w 476"/>
              <a:gd name="T19" fmla="*/ 61 h 435"/>
              <a:gd name="T20" fmla="*/ 397 w 476"/>
              <a:gd name="T21" fmla="*/ 31 h 435"/>
              <a:gd name="T22" fmla="*/ 355 w 476"/>
              <a:gd name="T23" fmla="*/ 6 h 435"/>
              <a:gd name="T24" fmla="*/ 294 w 476"/>
              <a:gd name="T25" fmla="*/ 25 h 435"/>
              <a:gd name="T26" fmla="*/ 260 w 476"/>
              <a:gd name="T27" fmla="*/ 58 h 435"/>
              <a:gd name="T28" fmla="*/ 240 w 476"/>
              <a:gd name="T29" fmla="*/ 98 h 435"/>
              <a:gd name="T30" fmla="*/ 229 w 476"/>
              <a:gd name="T31" fmla="*/ 116 h 435"/>
              <a:gd name="T32" fmla="*/ 246 w 476"/>
              <a:gd name="T33" fmla="*/ 125 h 435"/>
              <a:gd name="T34" fmla="*/ 260 w 476"/>
              <a:gd name="T35" fmla="*/ 134 h 435"/>
              <a:gd name="T36" fmla="*/ 249 w 476"/>
              <a:gd name="T37" fmla="*/ 155 h 435"/>
              <a:gd name="T38" fmla="*/ 240 w 476"/>
              <a:gd name="T39" fmla="*/ 164 h 435"/>
              <a:gd name="T40" fmla="*/ 229 w 476"/>
              <a:gd name="T41" fmla="*/ 204 h 435"/>
              <a:gd name="T42" fmla="*/ 173 w 476"/>
              <a:gd name="T43" fmla="*/ 234 h 435"/>
              <a:gd name="T44" fmla="*/ 148 w 476"/>
              <a:gd name="T45" fmla="*/ 243 h 435"/>
              <a:gd name="T46" fmla="*/ 126 w 476"/>
              <a:gd name="T47" fmla="*/ 240 h 435"/>
              <a:gd name="T48" fmla="*/ 109 w 476"/>
              <a:gd name="T49" fmla="*/ 234 h 435"/>
              <a:gd name="T50" fmla="*/ 98 w 476"/>
              <a:gd name="T51" fmla="*/ 237 h 435"/>
              <a:gd name="T52" fmla="*/ 56 w 476"/>
              <a:gd name="T53" fmla="*/ 262 h 435"/>
              <a:gd name="T54" fmla="*/ 45 w 476"/>
              <a:gd name="T55" fmla="*/ 274 h 435"/>
              <a:gd name="T56" fmla="*/ 50 w 476"/>
              <a:gd name="T57" fmla="*/ 295 h 435"/>
              <a:gd name="T58" fmla="*/ 47 w 476"/>
              <a:gd name="T59" fmla="*/ 325 h 435"/>
              <a:gd name="T60" fmla="*/ 36 w 476"/>
              <a:gd name="T61" fmla="*/ 341 h 435"/>
              <a:gd name="T62" fmla="*/ 17 w 476"/>
              <a:gd name="T63" fmla="*/ 368 h 435"/>
              <a:gd name="T64" fmla="*/ 3 w 476"/>
              <a:gd name="T65" fmla="*/ 407 h 435"/>
              <a:gd name="T66" fmla="*/ 316 w 476"/>
              <a:gd name="T67" fmla="*/ 344 h 435"/>
              <a:gd name="T68" fmla="*/ 350 w 476"/>
              <a:gd name="T69" fmla="*/ 356 h 435"/>
              <a:gd name="T70" fmla="*/ 408 w 476"/>
              <a:gd name="T71" fmla="*/ 410 h 435"/>
              <a:gd name="T72" fmla="*/ 408 w 476"/>
              <a:gd name="T73" fmla="*/ 414 h 435"/>
              <a:gd name="T74" fmla="*/ 411 w 476"/>
              <a:gd name="T75" fmla="*/ 414 h 435"/>
              <a:gd name="T76" fmla="*/ 414 w 476"/>
              <a:gd name="T77" fmla="*/ 414 h 435"/>
              <a:gd name="T78" fmla="*/ 417 w 476"/>
              <a:gd name="T79" fmla="*/ 414 h 435"/>
              <a:gd name="T80" fmla="*/ 420 w 476"/>
              <a:gd name="T81" fmla="*/ 417 h 435"/>
              <a:gd name="T82" fmla="*/ 422 w 476"/>
              <a:gd name="T83" fmla="*/ 417 h 435"/>
              <a:gd name="T84" fmla="*/ 425 w 476"/>
              <a:gd name="T85" fmla="*/ 420 h 435"/>
              <a:gd name="T86" fmla="*/ 431 w 476"/>
              <a:gd name="T87" fmla="*/ 420 h 435"/>
              <a:gd name="T88" fmla="*/ 434 w 476"/>
              <a:gd name="T89" fmla="*/ 423 h 435"/>
              <a:gd name="T90" fmla="*/ 436 w 476"/>
              <a:gd name="T91" fmla="*/ 423 h 435"/>
              <a:gd name="T92" fmla="*/ 442 w 476"/>
              <a:gd name="T93" fmla="*/ 426 h 435"/>
              <a:gd name="T94" fmla="*/ 445 w 476"/>
              <a:gd name="T95" fmla="*/ 426 h 435"/>
              <a:gd name="T96" fmla="*/ 448 w 476"/>
              <a:gd name="T97" fmla="*/ 429 h 435"/>
              <a:gd name="T98" fmla="*/ 450 w 476"/>
              <a:gd name="T99" fmla="*/ 429 h 435"/>
              <a:gd name="T100" fmla="*/ 453 w 476"/>
              <a:gd name="T101" fmla="*/ 429 h 435"/>
              <a:gd name="T102" fmla="*/ 456 w 476"/>
              <a:gd name="T103" fmla="*/ 432 h 435"/>
              <a:gd name="T104" fmla="*/ 462 w 476"/>
              <a:gd name="T105" fmla="*/ 435 h 435"/>
              <a:gd name="T106" fmla="*/ 464 w 476"/>
              <a:gd name="T107" fmla="*/ 435 h 435"/>
              <a:gd name="T108" fmla="*/ 476 w 476"/>
              <a:gd name="T109" fmla="*/ 420 h 435"/>
              <a:gd name="T110" fmla="*/ 476 w 476"/>
              <a:gd name="T111" fmla="*/ 417 h 435"/>
              <a:gd name="T112" fmla="*/ 473 w 476"/>
              <a:gd name="T113" fmla="*/ 414 h 435"/>
              <a:gd name="T114" fmla="*/ 473 w 476"/>
              <a:gd name="T115" fmla="*/ 410 h 435"/>
              <a:gd name="T116" fmla="*/ 470 w 476"/>
              <a:gd name="T117" fmla="*/ 407 h 435"/>
              <a:gd name="T118" fmla="*/ 470 w 476"/>
              <a:gd name="T119" fmla="*/ 404 h 435"/>
              <a:gd name="T120" fmla="*/ 470 w 476"/>
              <a:gd name="T121" fmla="*/ 401 h 435"/>
              <a:gd name="T122" fmla="*/ 464 w 476"/>
              <a:gd name="T123" fmla="*/ 371 h 435"/>
              <a:gd name="T124" fmla="*/ 453 w 476"/>
              <a:gd name="T125" fmla="*/ 313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6" h="435">
                <a:moveTo>
                  <a:pt x="453" y="313"/>
                </a:moveTo>
                <a:lnTo>
                  <a:pt x="453" y="313"/>
                </a:lnTo>
                <a:lnTo>
                  <a:pt x="453" y="313"/>
                </a:lnTo>
                <a:lnTo>
                  <a:pt x="453" y="301"/>
                </a:lnTo>
                <a:lnTo>
                  <a:pt x="453" y="301"/>
                </a:lnTo>
                <a:lnTo>
                  <a:pt x="456" y="286"/>
                </a:lnTo>
                <a:lnTo>
                  <a:pt x="456" y="286"/>
                </a:lnTo>
                <a:lnTo>
                  <a:pt x="456" y="256"/>
                </a:lnTo>
                <a:lnTo>
                  <a:pt x="456" y="256"/>
                </a:lnTo>
                <a:lnTo>
                  <a:pt x="456" y="246"/>
                </a:lnTo>
                <a:lnTo>
                  <a:pt x="456" y="246"/>
                </a:lnTo>
                <a:lnTo>
                  <a:pt x="459" y="240"/>
                </a:lnTo>
                <a:lnTo>
                  <a:pt x="459" y="240"/>
                </a:lnTo>
                <a:lnTo>
                  <a:pt x="456" y="228"/>
                </a:lnTo>
                <a:lnTo>
                  <a:pt x="456" y="228"/>
                </a:lnTo>
                <a:lnTo>
                  <a:pt x="456" y="228"/>
                </a:lnTo>
                <a:lnTo>
                  <a:pt x="456" y="228"/>
                </a:lnTo>
                <a:lnTo>
                  <a:pt x="450" y="222"/>
                </a:lnTo>
                <a:lnTo>
                  <a:pt x="450" y="222"/>
                </a:lnTo>
                <a:lnTo>
                  <a:pt x="445" y="210"/>
                </a:lnTo>
                <a:lnTo>
                  <a:pt x="439" y="192"/>
                </a:lnTo>
                <a:lnTo>
                  <a:pt x="439" y="161"/>
                </a:lnTo>
                <a:lnTo>
                  <a:pt x="439" y="161"/>
                </a:lnTo>
                <a:lnTo>
                  <a:pt x="431" y="146"/>
                </a:lnTo>
                <a:lnTo>
                  <a:pt x="431" y="146"/>
                </a:lnTo>
                <a:lnTo>
                  <a:pt x="428" y="146"/>
                </a:lnTo>
                <a:lnTo>
                  <a:pt x="428" y="146"/>
                </a:lnTo>
                <a:lnTo>
                  <a:pt x="425" y="143"/>
                </a:lnTo>
                <a:lnTo>
                  <a:pt x="425" y="143"/>
                </a:lnTo>
                <a:lnTo>
                  <a:pt x="420" y="134"/>
                </a:lnTo>
                <a:lnTo>
                  <a:pt x="420" y="122"/>
                </a:lnTo>
                <a:lnTo>
                  <a:pt x="420" y="122"/>
                </a:lnTo>
                <a:lnTo>
                  <a:pt x="417" y="110"/>
                </a:lnTo>
                <a:lnTo>
                  <a:pt x="417" y="110"/>
                </a:lnTo>
                <a:lnTo>
                  <a:pt x="411" y="88"/>
                </a:lnTo>
                <a:lnTo>
                  <a:pt x="411" y="88"/>
                </a:lnTo>
                <a:lnTo>
                  <a:pt x="411" y="79"/>
                </a:lnTo>
                <a:lnTo>
                  <a:pt x="411" y="79"/>
                </a:lnTo>
                <a:lnTo>
                  <a:pt x="408" y="61"/>
                </a:lnTo>
                <a:lnTo>
                  <a:pt x="408" y="61"/>
                </a:lnTo>
                <a:lnTo>
                  <a:pt x="406" y="52"/>
                </a:lnTo>
                <a:lnTo>
                  <a:pt x="403" y="43"/>
                </a:lnTo>
                <a:lnTo>
                  <a:pt x="403" y="43"/>
                </a:lnTo>
                <a:lnTo>
                  <a:pt x="397" y="31"/>
                </a:lnTo>
                <a:lnTo>
                  <a:pt x="397" y="22"/>
                </a:lnTo>
                <a:lnTo>
                  <a:pt x="397" y="0"/>
                </a:lnTo>
                <a:lnTo>
                  <a:pt x="397" y="0"/>
                </a:lnTo>
                <a:lnTo>
                  <a:pt x="355" y="6"/>
                </a:lnTo>
                <a:lnTo>
                  <a:pt x="319" y="9"/>
                </a:lnTo>
                <a:lnTo>
                  <a:pt x="319" y="9"/>
                </a:lnTo>
                <a:lnTo>
                  <a:pt x="305" y="16"/>
                </a:lnTo>
                <a:lnTo>
                  <a:pt x="294" y="25"/>
                </a:lnTo>
                <a:lnTo>
                  <a:pt x="271" y="46"/>
                </a:lnTo>
                <a:lnTo>
                  <a:pt x="271" y="46"/>
                </a:lnTo>
                <a:lnTo>
                  <a:pt x="260" y="58"/>
                </a:lnTo>
                <a:lnTo>
                  <a:pt x="260" y="58"/>
                </a:lnTo>
                <a:lnTo>
                  <a:pt x="254" y="67"/>
                </a:lnTo>
                <a:lnTo>
                  <a:pt x="246" y="82"/>
                </a:lnTo>
                <a:lnTo>
                  <a:pt x="246" y="82"/>
                </a:lnTo>
                <a:lnTo>
                  <a:pt x="240" y="98"/>
                </a:lnTo>
                <a:lnTo>
                  <a:pt x="235" y="107"/>
                </a:lnTo>
                <a:lnTo>
                  <a:pt x="235" y="107"/>
                </a:lnTo>
                <a:lnTo>
                  <a:pt x="232" y="110"/>
                </a:lnTo>
                <a:lnTo>
                  <a:pt x="229" y="116"/>
                </a:lnTo>
                <a:lnTo>
                  <a:pt x="229" y="116"/>
                </a:lnTo>
                <a:lnTo>
                  <a:pt x="235" y="122"/>
                </a:lnTo>
                <a:lnTo>
                  <a:pt x="246" y="125"/>
                </a:lnTo>
                <a:lnTo>
                  <a:pt x="246" y="125"/>
                </a:lnTo>
                <a:lnTo>
                  <a:pt x="254" y="125"/>
                </a:lnTo>
                <a:lnTo>
                  <a:pt x="257" y="128"/>
                </a:lnTo>
                <a:lnTo>
                  <a:pt x="260" y="134"/>
                </a:lnTo>
                <a:lnTo>
                  <a:pt x="260" y="134"/>
                </a:lnTo>
                <a:lnTo>
                  <a:pt x="260" y="137"/>
                </a:lnTo>
                <a:lnTo>
                  <a:pt x="257" y="143"/>
                </a:lnTo>
                <a:lnTo>
                  <a:pt x="249" y="155"/>
                </a:lnTo>
                <a:lnTo>
                  <a:pt x="249" y="155"/>
                </a:lnTo>
                <a:lnTo>
                  <a:pt x="243" y="161"/>
                </a:lnTo>
                <a:lnTo>
                  <a:pt x="243" y="161"/>
                </a:lnTo>
                <a:lnTo>
                  <a:pt x="240" y="164"/>
                </a:lnTo>
                <a:lnTo>
                  <a:pt x="240" y="164"/>
                </a:lnTo>
                <a:lnTo>
                  <a:pt x="240" y="177"/>
                </a:lnTo>
                <a:lnTo>
                  <a:pt x="240" y="186"/>
                </a:lnTo>
                <a:lnTo>
                  <a:pt x="235" y="198"/>
                </a:lnTo>
                <a:lnTo>
                  <a:pt x="229" y="204"/>
                </a:lnTo>
                <a:lnTo>
                  <a:pt x="229" y="204"/>
                </a:lnTo>
                <a:lnTo>
                  <a:pt x="210" y="216"/>
                </a:lnTo>
                <a:lnTo>
                  <a:pt x="173" y="234"/>
                </a:lnTo>
                <a:lnTo>
                  <a:pt x="173" y="234"/>
                </a:lnTo>
                <a:lnTo>
                  <a:pt x="165" y="237"/>
                </a:lnTo>
                <a:lnTo>
                  <a:pt x="165" y="237"/>
                </a:lnTo>
                <a:lnTo>
                  <a:pt x="154" y="243"/>
                </a:lnTo>
                <a:lnTo>
                  <a:pt x="148" y="243"/>
                </a:lnTo>
                <a:lnTo>
                  <a:pt x="148" y="243"/>
                </a:lnTo>
                <a:lnTo>
                  <a:pt x="140" y="240"/>
                </a:lnTo>
                <a:lnTo>
                  <a:pt x="140" y="240"/>
                </a:lnTo>
                <a:lnTo>
                  <a:pt x="126" y="240"/>
                </a:lnTo>
                <a:lnTo>
                  <a:pt x="120" y="237"/>
                </a:lnTo>
                <a:lnTo>
                  <a:pt x="120" y="237"/>
                </a:lnTo>
                <a:lnTo>
                  <a:pt x="115" y="234"/>
                </a:lnTo>
                <a:lnTo>
                  <a:pt x="109" y="234"/>
                </a:lnTo>
                <a:lnTo>
                  <a:pt x="109" y="234"/>
                </a:lnTo>
                <a:lnTo>
                  <a:pt x="109" y="234"/>
                </a:lnTo>
                <a:lnTo>
                  <a:pt x="109" y="234"/>
                </a:lnTo>
                <a:lnTo>
                  <a:pt x="98" y="237"/>
                </a:lnTo>
                <a:lnTo>
                  <a:pt x="89" y="240"/>
                </a:lnTo>
                <a:lnTo>
                  <a:pt x="70" y="256"/>
                </a:lnTo>
                <a:lnTo>
                  <a:pt x="70" y="256"/>
                </a:lnTo>
                <a:lnTo>
                  <a:pt x="56" y="262"/>
                </a:lnTo>
                <a:lnTo>
                  <a:pt x="56" y="262"/>
                </a:lnTo>
                <a:lnTo>
                  <a:pt x="50" y="268"/>
                </a:lnTo>
                <a:lnTo>
                  <a:pt x="45" y="274"/>
                </a:lnTo>
                <a:lnTo>
                  <a:pt x="45" y="274"/>
                </a:lnTo>
                <a:lnTo>
                  <a:pt x="45" y="277"/>
                </a:lnTo>
                <a:lnTo>
                  <a:pt x="47" y="283"/>
                </a:lnTo>
                <a:lnTo>
                  <a:pt x="47" y="283"/>
                </a:lnTo>
                <a:lnTo>
                  <a:pt x="50" y="295"/>
                </a:lnTo>
                <a:lnTo>
                  <a:pt x="53" y="304"/>
                </a:lnTo>
                <a:lnTo>
                  <a:pt x="50" y="319"/>
                </a:lnTo>
                <a:lnTo>
                  <a:pt x="50" y="319"/>
                </a:lnTo>
                <a:lnTo>
                  <a:pt x="47" y="325"/>
                </a:lnTo>
                <a:lnTo>
                  <a:pt x="42" y="331"/>
                </a:lnTo>
                <a:lnTo>
                  <a:pt x="42" y="331"/>
                </a:lnTo>
                <a:lnTo>
                  <a:pt x="36" y="341"/>
                </a:lnTo>
                <a:lnTo>
                  <a:pt x="36" y="341"/>
                </a:lnTo>
                <a:lnTo>
                  <a:pt x="22" y="359"/>
                </a:lnTo>
                <a:lnTo>
                  <a:pt x="22" y="359"/>
                </a:lnTo>
                <a:lnTo>
                  <a:pt x="17" y="368"/>
                </a:lnTo>
                <a:lnTo>
                  <a:pt x="17" y="368"/>
                </a:lnTo>
                <a:lnTo>
                  <a:pt x="11" y="377"/>
                </a:lnTo>
                <a:lnTo>
                  <a:pt x="11" y="377"/>
                </a:lnTo>
                <a:lnTo>
                  <a:pt x="0" y="386"/>
                </a:lnTo>
                <a:lnTo>
                  <a:pt x="3" y="407"/>
                </a:lnTo>
                <a:lnTo>
                  <a:pt x="3" y="407"/>
                </a:lnTo>
                <a:lnTo>
                  <a:pt x="187" y="368"/>
                </a:lnTo>
                <a:lnTo>
                  <a:pt x="316" y="344"/>
                </a:lnTo>
                <a:lnTo>
                  <a:pt x="316" y="344"/>
                </a:lnTo>
                <a:lnTo>
                  <a:pt x="333" y="347"/>
                </a:lnTo>
                <a:lnTo>
                  <a:pt x="344" y="353"/>
                </a:lnTo>
                <a:lnTo>
                  <a:pt x="350" y="356"/>
                </a:lnTo>
                <a:lnTo>
                  <a:pt x="350" y="356"/>
                </a:lnTo>
                <a:lnTo>
                  <a:pt x="383" y="401"/>
                </a:lnTo>
                <a:lnTo>
                  <a:pt x="394" y="407"/>
                </a:lnTo>
                <a:lnTo>
                  <a:pt x="394" y="407"/>
                </a:lnTo>
                <a:lnTo>
                  <a:pt x="408" y="410"/>
                </a:lnTo>
                <a:lnTo>
                  <a:pt x="408" y="410"/>
                </a:lnTo>
                <a:lnTo>
                  <a:pt x="408" y="410"/>
                </a:lnTo>
                <a:lnTo>
                  <a:pt x="408" y="410"/>
                </a:lnTo>
                <a:lnTo>
                  <a:pt x="408" y="414"/>
                </a:lnTo>
                <a:lnTo>
                  <a:pt x="408" y="414"/>
                </a:lnTo>
                <a:lnTo>
                  <a:pt x="411" y="414"/>
                </a:lnTo>
                <a:lnTo>
                  <a:pt x="411" y="414"/>
                </a:lnTo>
                <a:lnTo>
                  <a:pt x="411" y="414"/>
                </a:lnTo>
                <a:lnTo>
                  <a:pt x="411" y="414"/>
                </a:lnTo>
                <a:lnTo>
                  <a:pt x="411" y="414"/>
                </a:lnTo>
                <a:lnTo>
                  <a:pt x="411" y="414"/>
                </a:lnTo>
                <a:lnTo>
                  <a:pt x="414" y="414"/>
                </a:lnTo>
                <a:lnTo>
                  <a:pt x="414" y="414"/>
                </a:lnTo>
                <a:lnTo>
                  <a:pt x="414" y="414"/>
                </a:lnTo>
                <a:lnTo>
                  <a:pt x="414" y="414"/>
                </a:lnTo>
                <a:lnTo>
                  <a:pt x="417" y="414"/>
                </a:lnTo>
                <a:lnTo>
                  <a:pt x="417" y="414"/>
                </a:lnTo>
                <a:lnTo>
                  <a:pt x="417" y="417"/>
                </a:lnTo>
                <a:lnTo>
                  <a:pt x="417" y="417"/>
                </a:lnTo>
                <a:lnTo>
                  <a:pt x="420" y="417"/>
                </a:lnTo>
                <a:lnTo>
                  <a:pt x="420" y="417"/>
                </a:lnTo>
                <a:lnTo>
                  <a:pt x="420" y="417"/>
                </a:lnTo>
                <a:lnTo>
                  <a:pt x="420" y="417"/>
                </a:lnTo>
                <a:lnTo>
                  <a:pt x="422" y="417"/>
                </a:lnTo>
                <a:lnTo>
                  <a:pt x="422" y="417"/>
                </a:lnTo>
                <a:lnTo>
                  <a:pt x="422" y="417"/>
                </a:lnTo>
                <a:lnTo>
                  <a:pt x="422" y="417"/>
                </a:lnTo>
                <a:lnTo>
                  <a:pt x="425" y="420"/>
                </a:lnTo>
                <a:lnTo>
                  <a:pt x="425" y="420"/>
                </a:lnTo>
                <a:lnTo>
                  <a:pt x="425" y="420"/>
                </a:lnTo>
                <a:lnTo>
                  <a:pt x="425" y="420"/>
                </a:lnTo>
                <a:lnTo>
                  <a:pt x="431" y="420"/>
                </a:lnTo>
                <a:lnTo>
                  <a:pt x="431" y="420"/>
                </a:lnTo>
                <a:lnTo>
                  <a:pt x="434" y="420"/>
                </a:lnTo>
                <a:lnTo>
                  <a:pt x="434" y="420"/>
                </a:lnTo>
                <a:lnTo>
                  <a:pt x="434" y="423"/>
                </a:lnTo>
                <a:lnTo>
                  <a:pt x="434" y="423"/>
                </a:lnTo>
                <a:lnTo>
                  <a:pt x="436" y="423"/>
                </a:lnTo>
                <a:lnTo>
                  <a:pt x="436" y="423"/>
                </a:lnTo>
                <a:lnTo>
                  <a:pt x="436" y="423"/>
                </a:lnTo>
                <a:lnTo>
                  <a:pt x="436" y="423"/>
                </a:lnTo>
                <a:lnTo>
                  <a:pt x="439" y="423"/>
                </a:lnTo>
                <a:lnTo>
                  <a:pt x="439" y="423"/>
                </a:lnTo>
                <a:lnTo>
                  <a:pt x="442" y="426"/>
                </a:lnTo>
                <a:lnTo>
                  <a:pt x="442" y="426"/>
                </a:lnTo>
                <a:lnTo>
                  <a:pt x="442" y="426"/>
                </a:lnTo>
                <a:lnTo>
                  <a:pt x="442" y="426"/>
                </a:lnTo>
                <a:lnTo>
                  <a:pt x="445" y="426"/>
                </a:lnTo>
                <a:lnTo>
                  <a:pt x="445" y="426"/>
                </a:lnTo>
                <a:lnTo>
                  <a:pt x="445" y="426"/>
                </a:lnTo>
                <a:lnTo>
                  <a:pt x="445" y="426"/>
                </a:lnTo>
                <a:lnTo>
                  <a:pt x="448" y="429"/>
                </a:lnTo>
                <a:lnTo>
                  <a:pt x="448" y="429"/>
                </a:lnTo>
                <a:lnTo>
                  <a:pt x="448" y="429"/>
                </a:lnTo>
                <a:lnTo>
                  <a:pt x="448" y="429"/>
                </a:lnTo>
                <a:lnTo>
                  <a:pt x="450" y="429"/>
                </a:lnTo>
                <a:lnTo>
                  <a:pt x="450" y="429"/>
                </a:lnTo>
                <a:lnTo>
                  <a:pt x="453" y="429"/>
                </a:lnTo>
                <a:lnTo>
                  <a:pt x="453" y="429"/>
                </a:lnTo>
                <a:lnTo>
                  <a:pt x="453" y="429"/>
                </a:lnTo>
                <a:lnTo>
                  <a:pt x="453" y="429"/>
                </a:lnTo>
                <a:lnTo>
                  <a:pt x="456" y="432"/>
                </a:lnTo>
                <a:lnTo>
                  <a:pt x="456" y="432"/>
                </a:lnTo>
                <a:lnTo>
                  <a:pt x="456" y="432"/>
                </a:lnTo>
                <a:lnTo>
                  <a:pt x="456" y="432"/>
                </a:lnTo>
                <a:lnTo>
                  <a:pt x="459" y="432"/>
                </a:lnTo>
                <a:lnTo>
                  <a:pt x="459" y="432"/>
                </a:lnTo>
                <a:lnTo>
                  <a:pt x="462" y="435"/>
                </a:lnTo>
                <a:lnTo>
                  <a:pt x="462" y="435"/>
                </a:lnTo>
                <a:lnTo>
                  <a:pt x="462" y="435"/>
                </a:lnTo>
                <a:lnTo>
                  <a:pt x="462" y="435"/>
                </a:lnTo>
                <a:lnTo>
                  <a:pt x="464" y="435"/>
                </a:lnTo>
                <a:lnTo>
                  <a:pt x="476" y="423"/>
                </a:lnTo>
                <a:lnTo>
                  <a:pt x="476" y="423"/>
                </a:lnTo>
                <a:lnTo>
                  <a:pt x="476" y="420"/>
                </a:lnTo>
                <a:lnTo>
                  <a:pt x="476" y="420"/>
                </a:lnTo>
                <a:lnTo>
                  <a:pt x="476" y="420"/>
                </a:lnTo>
                <a:lnTo>
                  <a:pt x="476" y="420"/>
                </a:lnTo>
                <a:lnTo>
                  <a:pt x="476" y="417"/>
                </a:lnTo>
                <a:lnTo>
                  <a:pt x="476" y="417"/>
                </a:lnTo>
                <a:lnTo>
                  <a:pt x="476" y="417"/>
                </a:lnTo>
                <a:lnTo>
                  <a:pt x="476" y="417"/>
                </a:lnTo>
                <a:lnTo>
                  <a:pt x="473" y="414"/>
                </a:lnTo>
                <a:lnTo>
                  <a:pt x="473" y="414"/>
                </a:lnTo>
                <a:lnTo>
                  <a:pt x="473" y="414"/>
                </a:lnTo>
                <a:lnTo>
                  <a:pt x="473" y="414"/>
                </a:lnTo>
                <a:lnTo>
                  <a:pt x="473" y="410"/>
                </a:lnTo>
                <a:lnTo>
                  <a:pt x="473" y="410"/>
                </a:lnTo>
                <a:lnTo>
                  <a:pt x="473" y="410"/>
                </a:lnTo>
                <a:lnTo>
                  <a:pt x="473" y="410"/>
                </a:lnTo>
                <a:lnTo>
                  <a:pt x="470" y="407"/>
                </a:lnTo>
                <a:lnTo>
                  <a:pt x="470" y="407"/>
                </a:lnTo>
                <a:lnTo>
                  <a:pt x="470" y="407"/>
                </a:lnTo>
                <a:lnTo>
                  <a:pt x="470" y="407"/>
                </a:lnTo>
                <a:lnTo>
                  <a:pt x="470" y="404"/>
                </a:lnTo>
                <a:lnTo>
                  <a:pt x="470" y="404"/>
                </a:lnTo>
                <a:lnTo>
                  <a:pt x="470" y="404"/>
                </a:lnTo>
                <a:lnTo>
                  <a:pt x="470" y="404"/>
                </a:lnTo>
                <a:lnTo>
                  <a:pt x="470" y="401"/>
                </a:lnTo>
                <a:lnTo>
                  <a:pt x="470" y="401"/>
                </a:lnTo>
                <a:lnTo>
                  <a:pt x="464" y="377"/>
                </a:lnTo>
                <a:lnTo>
                  <a:pt x="464" y="377"/>
                </a:lnTo>
                <a:lnTo>
                  <a:pt x="464" y="371"/>
                </a:lnTo>
                <a:lnTo>
                  <a:pt x="464" y="371"/>
                </a:lnTo>
                <a:lnTo>
                  <a:pt x="459" y="350"/>
                </a:lnTo>
                <a:lnTo>
                  <a:pt x="453" y="328"/>
                </a:lnTo>
                <a:lnTo>
                  <a:pt x="453" y="313"/>
                </a:lnTo>
                <a:lnTo>
                  <a:pt x="453" y="313"/>
                </a:lnTo>
                <a:lnTo>
                  <a:pt x="453" y="313"/>
                </a:lnTo>
                <a:lnTo>
                  <a:pt x="453" y="313"/>
                </a:lnTo>
                <a:lnTo>
                  <a:pt x="453" y="313"/>
                </a:lnTo>
                <a:close/>
              </a:path>
            </a:pathLst>
          </a:custGeom>
          <a:solidFill>
            <a:srgbClr val="015873">
              <a:alpha val="50196"/>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65" name="Freeform 384">
            <a:extLst>
              <a:ext uri="{FF2B5EF4-FFF2-40B4-BE49-F238E27FC236}">
                <a16:creationId xmlns:a16="http://schemas.microsoft.com/office/drawing/2014/main" id="{CFD5D1A4-1AF2-328B-4D03-77385AE90B44}"/>
              </a:ext>
            </a:extLst>
          </p:cNvPr>
          <p:cNvSpPr>
            <a:spLocks/>
          </p:cNvSpPr>
          <p:nvPr/>
        </p:nvSpPr>
        <p:spPr bwMode="auto">
          <a:xfrm>
            <a:off x="6061374" y="2378423"/>
            <a:ext cx="169325" cy="317471"/>
          </a:xfrm>
          <a:custGeom>
            <a:avLst/>
            <a:gdLst>
              <a:gd name="T0" fmla="*/ 107 w 132"/>
              <a:gd name="T1" fmla="*/ 231 h 261"/>
              <a:gd name="T2" fmla="*/ 98 w 132"/>
              <a:gd name="T3" fmla="*/ 173 h 261"/>
              <a:gd name="T4" fmla="*/ 101 w 132"/>
              <a:gd name="T5" fmla="*/ 152 h 261"/>
              <a:gd name="T6" fmla="*/ 104 w 132"/>
              <a:gd name="T7" fmla="*/ 146 h 261"/>
              <a:gd name="T8" fmla="*/ 104 w 132"/>
              <a:gd name="T9" fmla="*/ 88 h 261"/>
              <a:gd name="T10" fmla="*/ 104 w 132"/>
              <a:gd name="T11" fmla="*/ 79 h 261"/>
              <a:gd name="T12" fmla="*/ 110 w 132"/>
              <a:gd name="T13" fmla="*/ 73 h 261"/>
              <a:gd name="T14" fmla="*/ 112 w 132"/>
              <a:gd name="T15" fmla="*/ 64 h 261"/>
              <a:gd name="T16" fmla="*/ 115 w 132"/>
              <a:gd name="T17" fmla="*/ 61 h 261"/>
              <a:gd name="T18" fmla="*/ 115 w 132"/>
              <a:gd name="T19" fmla="*/ 58 h 261"/>
              <a:gd name="T20" fmla="*/ 121 w 132"/>
              <a:gd name="T21" fmla="*/ 51 h 261"/>
              <a:gd name="T22" fmla="*/ 126 w 132"/>
              <a:gd name="T23" fmla="*/ 48 h 261"/>
              <a:gd name="T24" fmla="*/ 126 w 132"/>
              <a:gd name="T25" fmla="*/ 48 h 261"/>
              <a:gd name="T26" fmla="*/ 132 w 132"/>
              <a:gd name="T27" fmla="*/ 33 h 261"/>
              <a:gd name="T28" fmla="*/ 129 w 132"/>
              <a:gd name="T29" fmla="*/ 27 h 261"/>
              <a:gd name="T30" fmla="*/ 124 w 132"/>
              <a:gd name="T31" fmla="*/ 21 h 261"/>
              <a:gd name="T32" fmla="*/ 121 w 132"/>
              <a:gd name="T33" fmla="*/ 15 h 261"/>
              <a:gd name="T34" fmla="*/ 121 w 132"/>
              <a:gd name="T35" fmla="*/ 12 h 261"/>
              <a:gd name="T36" fmla="*/ 118 w 132"/>
              <a:gd name="T37" fmla="*/ 9 h 261"/>
              <a:gd name="T38" fmla="*/ 118 w 132"/>
              <a:gd name="T39" fmla="*/ 6 h 261"/>
              <a:gd name="T40" fmla="*/ 118 w 132"/>
              <a:gd name="T41" fmla="*/ 6 h 261"/>
              <a:gd name="T42" fmla="*/ 118 w 132"/>
              <a:gd name="T43" fmla="*/ 3 h 261"/>
              <a:gd name="T44" fmla="*/ 118 w 132"/>
              <a:gd name="T45" fmla="*/ 3 h 261"/>
              <a:gd name="T46" fmla="*/ 118 w 132"/>
              <a:gd name="T47" fmla="*/ 0 h 261"/>
              <a:gd name="T48" fmla="*/ 118 w 132"/>
              <a:gd name="T49" fmla="*/ 0 h 261"/>
              <a:gd name="T50" fmla="*/ 28 w 132"/>
              <a:gd name="T51" fmla="*/ 33 h 261"/>
              <a:gd name="T52" fmla="*/ 0 w 132"/>
              <a:gd name="T53" fmla="*/ 64 h 261"/>
              <a:gd name="T54" fmla="*/ 0 w 132"/>
              <a:gd name="T55" fmla="*/ 70 h 261"/>
              <a:gd name="T56" fmla="*/ 3 w 132"/>
              <a:gd name="T57" fmla="*/ 79 h 261"/>
              <a:gd name="T58" fmla="*/ 12 w 132"/>
              <a:gd name="T59" fmla="*/ 103 h 261"/>
              <a:gd name="T60" fmla="*/ 14 w 132"/>
              <a:gd name="T61" fmla="*/ 118 h 261"/>
              <a:gd name="T62" fmla="*/ 14 w 132"/>
              <a:gd name="T63" fmla="*/ 130 h 261"/>
              <a:gd name="T64" fmla="*/ 20 w 132"/>
              <a:gd name="T65" fmla="*/ 149 h 261"/>
              <a:gd name="T66" fmla="*/ 23 w 132"/>
              <a:gd name="T67" fmla="*/ 164 h 261"/>
              <a:gd name="T68" fmla="*/ 26 w 132"/>
              <a:gd name="T69" fmla="*/ 176 h 261"/>
              <a:gd name="T70" fmla="*/ 26 w 132"/>
              <a:gd name="T71" fmla="*/ 176 h 261"/>
              <a:gd name="T72" fmla="*/ 28 w 132"/>
              <a:gd name="T73" fmla="*/ 176 h 261"/>
              <a:gd name="T74" fmla="*/ 31 w 132"/>
              <a:gd name="T75" fmla="*/ 179 h 261"/>
              <a:gd name="T76" fmla="*/ 34 w 132"/>
              <a:gd name="T77" fmla="*/ 182 h 261"/>
              <a:gd name="T78" fmla="*/ 40 w 132"/>
              <a:gd name="T79" fmla="*/ 197 h 261"/>
              <a:gd name="T80" fmla="*/ 40 w 132"/>
              <a:gd name="T81" fmla="*/ 200 h 261"/>
              <a:gd name="T82" fmla="*/ 45 w 132"/>
              <a:gd name="T83" fmla="*/ 249 h 261"/>
              <a:gd name="T84" fmla="*/ 51 w 132"/>
              <a:gd name="T85" fmla="*/ 255 h 261"/>
              <a:gd name="T86" fmla="*/ 107 w 132"/>
              <a:gd name="T87" fmla="*/ 246 h 261"/>
              <a:gd name="T88" fmla="*/ 107 w 132"/>
              <a:gd name="T89" fmla="*/ 237 h 261"/>
              <a:gd name="T90" fmla="*/ 107 w 132"/>
              <a:gd name="T91" fmla="*/ 231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2" h="261">
                <a:moveTo>
                  <a:pt x="107" y="231"/>
                </a:moveTo>
                <a:lnTo>
                  <a:pt x="107" y="231"/>
                </a:lnTo>
                <a:lnTo>
                  <a:pt x="101" y="209"/>
                </a:lnTo>
                <a:lnTo>
                  <a:pt x="98" y="173"/>
                </a:lnTo>
                <a:lnTo>
                  <a:pt x="98" y="173"/>
                </a:lnTo>
                <a:lnTo>
                  <a:pt x="101" y="152"/>
                </a:lnTo>
                <a:lnTo>
                  <a:pt x="104" y="146"/>
                </a:lnTo>
                <a:lnTo>
                  <a:pt x="104" y="146"/>
                </a:lnTo>
                <a:lnTo>
                  <a:pt x="104" y="146"/>
                </a:lnTo>
                <a:lnTo>
                  <a:pt x="104" y="88"/>
                </a:lnTo>
                <a:lnTo>
                  <a:pt x="104" y="88"/>
                </a:lnTo>
                <a:lnTo>
                  <a:pt x="104" y="79"/>
                </a:lnTo>
                <a:lnTo>
                  <a:pt x="110" y="73"/>
                </a:lnTo>
                <a:lnTo>
                  <a:pt x="110" y="73"/>
                </a:lnTo>
                <a:lnTo>
                  <a:pt x="112" y="70"/>
                </a:lnTo>
                <a:lnTo>
                  <a:pt x="112" y="64"/>
                </a:lnTo>
                <a:lnTo>
                  <a:pt x="112" y="64"/>
                </a:lnTo>
                <a:lnTo>
                  <a:pt x="115" y="61"/>
                </a:lnTo>
                <a:lnTo>
                  <a:pt x="115" y="61"/>
                </a:lnTo>
                <a:lnTo>
                  <a:pt x="115" y="58"/>
                </a:lnTo>
                <a:lnTo>
                  <a:pt x="115" y="58"/>
                </a:lnTo>
                <a:lnTo>
                  <a:pt x="121" y="51"/>
                </a:lnTo>
                <a:lnTo>
                  <a:pt x="126" y="48"/>
                </a:lnTo>
                <a:lnTo>
                  <a:pt x="126" y="48"/>
                </a:lnTo>
                <a:lnTo>
                  <a:pt x="126" y="48"/>
                </a:lnTo>
                <a:lnTo>
                  <a:pt x="126" y="48"/>
                </a:lnTo>
                <a:lnTo>
                  <a:pt x="129" y="42"/>
                </a:lnTo>
                <a:lnTo>
                  <a:pt x="132" y="33"/>
                </a:lnTo>
                <a:lnTo>
                  <a:pt x="132" y="33"/>
                </a:lnTo>
                <a:lnTo>
                  <a:pt x="129" y="27"/>
                </a:lnTo>
                <a:lnTo>
                  <a:pt x="129" y="27"/>
                </a:lnTo>
                <a:lnTo>
                  <a:pt x="124" y="21"/>
                </a:lnTo>
                <a:lnTo>
                  <a:pt x="121" y="15"/>
                </a:lnTo>
                <a:lnTo>
                  <a:pt x="121" y="15"/>
                </a:lnTo>
                <a:lnTo>
                  <a:pt x="121" y="12"/>
                </a:lnTo>
                <a:lnTo>
                  <a:pt x="121" y="12"/>
                </a:lnTo>
                <a:lnTo>
                  <a:pt x="118" y="9"/>
                </a:lnTo>
                <a:lnTo>
                  <a:pt x="118" y="9"/>
                </a:lnTo>
                <a:lnTo>
                  <a:pt x="118" y="6"/>
                </a:lnTo>
                <a:lnTo>
                  <a:pt x="118" y="6"/>
                </a:lnTo>
                <a:lnTo>
                  <a:pt x="118" y="6"/>
                </a:lnTo>
                <a:lnTo>
                  <a:pt x="118" y="6"/>
                </a:lnTo>
                <a:lnTo>
                  <a:pt x="118" y="3"/>
                </a:lnTo>
                <a:lnTo>
                  <a:pt x="118" y="3"/>
                </a:lnTo>
                <a:lnTo>
                  <a:pt x="118" y="3"/>
                </a:lnTo>
                <a:lnTo>
                  <a:pt x="118" y="3"/>
                </a:lnTo>
                <a:lnTo>
                  <a:pt x="118" y="0"/>
                </a:lnTo>
                <a:lnTo>
                  <a:pt x="118" y="0"/>
                </a:lnTo>
                <a:lnTo>
                  <a:pt x="118" y="0"/>
                </a:lnTo>
                <a:lnTo>
                  <a:pt x="118" y="0"/>
                </a:lnTo>
                <a:lnTo>
                  <a:pt x="28" y="33"/>
                </a:lnTo>
                <a:lnTo>
                  <a:pt x="28" y="33"/>
                </a:lnTo>
                <a:lnTo>
                  <a:pt x="0" y="39"/>
                </a:lnTo>
                <a:lnTo>
                  <a:pt x="0" y="64"/>
                </a:lnTo>
                <a:lnTo>
                  <a:pt x="0" y="64"/>
                </a:lnTo>
                <a:lnTo>
                  <a:pt x="0" y="70"/>
                </a:lnTo>
                <a:lnTo>
                  <a:pt x="3" y="79"/>
                </a:lnTo>
                <a:lnTo>
                  <a:pt x="3" y="79"/>
                </a:lnTo>
                <a:lnTo>
                  <a:pt x="9" y="91"/>
                </a:lnTo>
                <a:lnTo>
                  <a:pt x="12" y="103"/>
                </a:lnTo>
                <a:lnTo>
                  <a:pt x="12" y="103"/>
                </a:lnTo>
                <a:lnTo>
                  <a:pt x="14" y="118"/>
                </a:lnTo>
                <a:lnTo>
                  <a:pt x="14" y="118"/>
                </a:lnTo>
                <a:lnTo>
                  <a:pt x="14" y="130"/>
                </a:lnTo>
                <a:lnTo>
                  <a:pt x="14" y="130"/>
                </a:lnTo>
                <a:lnTo>
                  <a:pt x="20" y="149"/>
                </a:lnTo>
                <a:lnTo>
                  <a:pt x="20" y="149"/>
                </a:lnTo>
                <a:lnTo>
                  <a:pt x="23" y="164"/>
                </a:lnTo>
                <a:lnTo>
                  <a:pt x="23" y="164"/>
                </a:lnTo>
                <a:lnTo>
                  <a:pt x="26" y="176"/>
                </a:lnTo>
                <a:lnTo>
                  <a:pt x="26" y="176"/>
                </a:lnTo>
                <a:lnTo>
                  <a:pt x="26" y="176"/>
                </a:lnTo>
                <a:lnTo>
                  <a:pt x="26" y="176"/>
                </a:lnTo>
                <a:lnTo>
                  <a:pt x="28" y="176"/>
                </a:lnTo>
                <a:lnTo>
                  <a:pt x="28" y="176"/>
                </a:lnTo>
                <a:lnTo>
                  <a:pt x="31" y="179"/>
                </a:lnTo>
                <a:lnTo>
                  <a:pt x="34" y="182"/>
                </a:lnTo>
                <a:lnTo>
                  <a:pt x="34" y="182"/>
                </a:lnTo>
                <a:lnTo>
                  <a:pt x="40" y="197"/>
                </a:lnTo>
                <a:lnTo>
                  <a:pt x="40" y="197"/>
                </a:lnTo>
                <a:lnTo>
                  <a:pt x="40" y="200"/>
                </a:lnTo>
                <a:lnTo>
                  <a:pt x="40" y="200"/>
                </a:lnTo>
                <a:lnTo>
                  <a:pt x="42" y="234"/>
                </a:lnTo>
                <a:lnTo>
                  <a:pt x="45" y="249"/>
                </a:lnTo>
                <a:lnTo>
                  <a:pt x="51" y="255"/>
                </a:lnTo>
                <a:lnTo>
                  <a:pt x="51" y="255"/>
                </a:lnTo>
                <a:lnTo>
                  <a:pt x="54" y="261"/>
                </a:lnTo>
                <a:lnTo>
                  <a:pt x="107" y="246"/>
                </a:lnTo>
                <a:lnTo>
                  <a:pt x="107" y="237"/>
                </a:lnTo>
                <a:lnTo>
                  <a:pt x="107" y="237"/>
                </a:lnTo>
                <a:lnTo>
                  <a:pt x="107" y="231"/>
                </a:lnTo>
                <a:lnTo>
                  <a:pt x="107" y="231"/>
                </a:lnTo>
                <a:close/>
              </a:path>
            </a:pathLst>
          </a:custGeom>
          <a:solidFill>
            <a:schemeClr val="tx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66" name="Freeform 385">
            <a:extLst>
              <a:ext uri="{FF2B5EF4-FFF2-40B4-BE49-F238E27FC236}">
                <a16:creationId xmlns:a16="http://schemas.microsoft.com/office/drawing/2014/main" id="{EDB50429-C5CA-CADA-B699-3251168D570B}"/>
              </a:ext>
            </a:extLst>
          </p:cNvPr>
          <p:cNvSpPr>
            <a:spLocks/>
          </p:cNvSpPr>
          <p:nvPr/>
        </p:nvSpPr>
        <p:spPr bwMode="auto">
          <a:xfrm>
            <a:off x="6133209" y="2636292"/>
            <a:ext cx="330954" cy="170291"/>
          </a:xfrm>
          <a:custGeom>
            <a:avLst/>
            <a:gdLst>
              <a:gd name="T0" fmla="*/ 255 w 258"/>
              <a:gd name="T1" fmla="*/ 119 h 140"/>
              <a:gd name="T2" fmla="*/ 252 w 258"/>
              <a:gd name="T3" fmla="*/ 119 h 140"/>
              <a:gd name="T4" fmla="*/ 235 w 258"/>
              <a:gd name="T5" fmla="*/ 131 h 140"/>
              <a:gd name="T6" fmla="*/ 233 w 258"/>
              <a:gd name="T7" fmla="*/ 128 h 140"/>
              <a:gd name="T8" fmla="*/ 219 w 258"/>
              <a:gd name="T9" fmla="*/ 116 h 140"/>
              <a:gd name="T10" fmla="*/ 213 w 258"/>
              <a:gd name="T11" fmla="*/ 122 h 140"/>
              <a:gd name="T12" fmla="*/ 205 w 258"/>
              <a:gd name="T13" fmla="*/ 140 h 140"/>
              <a:gd name="T14" fmla="*/ 196 w 258"/>
              <a:gd name="T15" fmla="*/ 119 h 140"/>
              <a:gd name="T16" fmla="*/ 188 w 258"/>
              <a:gd name="T17" fmla="*/ 116 h 140"/>
              <a:gd name="T18" fmla="*/ 174 w 258"/>
              <a:gd name="T19" fmla="*/ 101 h 140"/>
              <a:gd name="T20" fmla="*/ 166 w 258"/>
              <a:gd name="T21" fmla="*/ 95 h 140"/>
              <a:gd name="T22" fmla="*/ 163 w 258"/>
              <a:gd name="T23" fmla="*/ 95 h 140"/>
              <a:gd name="T24" fmla="*/ 163 w 258"/>
              <a:gd name="T25" fmla="*/ 95 h 140"/>
              <a:gd name="T26" fmla="*/ 160 w 258"/>
              <a:gd name="T27" fmla="*/ 95 h 140"/>
              <a:gd name="T28" fmla="*/ 160 w 258"/>
              <a:gd name="T29" fmla="*/ 95 h 140"/>
              <a:gd name="T30" fmla="*/ 157 w 258"/>
              <a:gd name="T31" fmla="*/ 95 h 140"/>
              <a:gd name="T32" fmla="*/ 138 w 258"/>
              <a:gd name="T33" fmla="*/ 104 h 140"/>
              <a:gd name="T34" fmla="*/ 129 w 258"/>
              <a:gd name="T35" fmla="*/ 104 h 140"/>
              <a:gd name="T36" fmla="*/ 112 w 258"/>
              <a:gd name="T37" fmla="*/ 107 h 140"/>
              <a:gd name="T38" fmla="*/ 96 w 258"/>
              <a:gd name="T39" fmla="*/ 113 h 140"/>
              <a:gd name="T40" fmla="*/ 56 w 258"/>
              <a:gd name="T41" fmla="*/ 125 h 140"/>
              <a:gd name="T42" fmla="*/ 40 w 258"/>
              <a:gd name="T43" fmla="*/ 128 h 140"/>
              <a:gd name="T44" fmla="*/ 26 w 258"/>
              <a:gd name="T45" fmla="*/ 131 h 140"/>
              <a:gd name="T46" fmla="*/ 0 w 258"/>
              <a:gd name="T47" fmla="*/ 134 h 140"/>
              <a:gd name="T48" fmla="*/ 0 w 258"/>
              <a:gd name="T49" fmla="*/ 131 h 140"/>
              <a:gd name="T50" fmla="*/ 0 w 258"/>
              <a:gd name="T51" fmla="*/ 116 h 140"/>
              <a:gd name="T52" fmla="*/ 3 w 258"/>
              <a:gd name="T53" fmla="*/ 76 h 140"/>
              <a:gd name="T54" fmla="*/ 3 w 258"/>
              <a:gd name="T55" fmla="*/ 70 h 140"/>
              <a:gd name="T56" fmla="*/ 154 w 258"/>
              <a:gd name="T57" fmla="*/ 22 h 140"/>
              <a:gd name="T58" fmla="*/ 154 w 258"/>
              <a:gd name="T59" fmla="*/ 19 h 140"/>
              <a:gd name="T60" fmla="*/ 157 w 258"/>
              <a:gd name="T61" fmla="*/ 13 h 140"/>
              <a:gd name="T62" fmla="*/ 160 w 258"/>
              <a:gd name="T63" fmla="*/ 10 h 140"/>
              <a:gd name="T64" fmla="*/ 171 w 258"/>
              <a:gd name="T65" fmla="*/ 3 h 140"/>
              <a:gd name="T66" fmla="*/ 171 w 258"/>
              <a:gd name="T67" fmla="*/ 3 h 140"/>
              <a:gd name="T68" fmla="*/ 174 w 258"/>
              <a:gd name="T69" fmla="*/ 3 h 140"/>
              <a:gd name="T70" fmla="*/ 174 w 258"/>
              <a:gd name="T71" fmla="*/ 3 h 140"/>
              <a:gd name="T72" fmla="*/ 174 w 258"/>
              <a:gd name="T73" fmla="*/ 3 h 140"/>
              <a:gd name="T74" fmla="*/ 177 w 258"/>
              <a:gd name="T75" fmla="*/ 0 h 140"/>
              <a:gd name="T76" fmla="*/ 177 w 258"/>
              <a:gd name="T77" fmla="*/ 0 h 140"/>
              <a:gd name="T78" fmla="*/ 177 w 258"/>
              <a:gd name="T79" fmla="*/ 0 h 140"/>
              <a:gd name="T80" fmla="*/ 180 w 258"/>
              <a:gd name="T81" fmla="*/ 0 h 140"/>
              <a:gd name="T82" fmla="*/ 180 w 258"/>
              <a:gd name="T83" fmla="*/ 0 h 140"/>
              <a:gd name="T84" fmla="*/ 180 w 258"/>
              <a:gd name="T85" fmla="*/ 0 h 140"/>
              <a:gd name="T86" fmla="*/ 180 w 258"/>
              <a:gd name="T87" fmla="*/ 0 h 140"/>
              <a:gd name="T88" fmla="*/ 188 w 258"/>
              <a:gd name="T89" fmla="*/ 22 h 140"/>
              <a:gd name="T90" fmla="*/ 191 w 258"/>
              <a:gd name="T91" fmla="*/ 28 h 140"/>
              <a:gd name="T92" fmla="*/ 182 w 258"/>
              <a:gd name="T93" fmla="*/ 46 h 140"/>
              <a:gd name="T94" fmla="*/ 180 w 258"/>
              <a:gd name="T95" fmla="*/ 52 h 140"/>
              <a:gd name="T96" fmla="*/ 188 w 258"/>
              <a:gd name="T97" fmla="*/ 70 h 140"/>
              <a:gd name="T98" fmla="*/ 205 w 258"/>
              <a:gd name="T99" fmla="*/ 76 h 140"/>
              <a:gd name="T100" fmla="*/ 207 w 258"/>
              <a:gd name="T101" fmla="*/ 82 h 140"/>
              <a:gd name="T102" fmla="*/ 227 w 258"/>
              <a:gd name="T103" fmla="*/ 101 h 140"/>
              <a:gd name="T104" fmla="*/ 241 w 258"/>
              <a:gd name="T105" fmla="*/ 107 h 140"/>
              <a:gd name="T106" fmla="*/ 252 w 258"/>
              <a:gd name="T107" fmla="*/ 101 h 140"/>
              <a:gd name="T108" fmla="*/ 258 w 258"/>
              <a:gd name="T109" fmla="*/ 107 h 140"/>
              <a:gd name="T110" fmla="*/ 258 w 258"/>
              <a:gd name="T111" fmla="*/ 11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8" h="140">
                <a:moveTo>
                  <a:pt x="258" y="116"/>
                </a:moveTo>
                <a:lnTo>
                  <a:pt x="258" y="116"/>
                </a:lnTo>
                <a:lnTo>
                  <a:pt x="255" y="119"/>
                </a:lnTo>
                <a:lnTo>
                  <a:pt x="255" y="119"/>
                </a:lnTo>
                <a:lnTo>
                  <a:pt x="252" y="119"/>
                </a:lnTo>
                <a:lnTo>
                  <a:pt x="252" y="119"/>
                </a:lnTo>
                <a:lnTo>
                  <a:pt x="241" y="128"/>
                </a:lnTo>
                <a:lnTo>
                  <a:pt x="241" y="128"/>
                </a:lnTo>
                <a:lnTo>
                  <a:pt x="235" y="131"/>
                </a:lnTo>
                <a:lnTo>
                  <a:pt x="233" y="131"/>
                </a:lnTo>
                <a:lnTo>
                  <a:pt x="233" y="128"/>
                </a:lnTo>
                <a:lnTo>
                  <a:pt x="233" y="128"/>
                </a:lnTo>
                <a:lnTo>
                  <a:pt x="227" y="119"/>
                </a:lnTo>
                <a:lnTo>
                  <a:pt x="221" y="116"/>
                </a:lnTo>
                <a:lnTo>
                  <a:pt x="219" y="116"/>
                </a:lnTo>
                <a:lnTo>
                  <a:pt x="219" y="116"/>
                </a:lnTo>
                <a:lnTo>
                  <a:pt x="216" y="119"/>
                </a:lnTo>
                <a:lnTo>
                  <a:pt x="213" y="122"/>
                </a:lnTo>
                <a:lnTo>
                  <a:pt x="210" y="131"/>
                </a:lnTo>
                <a:lnTo>
                  <a:pt x="210" y="131"/>
                </a:lnTo>
                <a:lnTo>
                  <a:pt x="205" y="140"/>
                </a:lnTo>
                <a:lnTo>
                  <a:pt x="205" y="140"/>
                </a:lnTo>
                <a:lnTo>
                  <a:pt x="202" y="128"/>
                </a:lnTo>
                <a:lnTo>
                  <a:pt x="196" y="119"/>
                </a:lnTo>
                <a:lnTo>
                  <a:pt x="196" y="119"/>
                </a:lnTo>
                <a:lnTo>
                  <a:pt x="188" y="116"/>
                </a:lnTo>
                <a:lnTo>
                  <a:pt x="188" y="116"/>
                </a:lnTo>
                <a:lnTo>
                  <a:pt x="182" y="113"/>
                </a:lnTo>
                <a:lnTo>
                  <a:pt x="182" y="113"/>
                </a:lnTo>
                <a:lnTo>
                  <a:pt x="174" y="101"/>
                </a:lnTo>
                <a:lnTo>
                  <a:pt x="171" y="95"/>
                </a:lnTo>
                <a:lnTo>
                  <a:pt x="166" y="95"/>
                </a:lnTo>
                <a:lnTo>
                  <a:pt x="166" y="95"/>
                </a:lnTo>
                <a:lnTo>
                  <a:pt x="163" y="95"/>
                </a:lnTo>
                <a:lnTo>
                  <a:pt x="163" y="95"/>
                </a:lnTo>
                <a:lnTo>
                  <a:pt x="163" y="95"/>
                </a:lnTo>
                <a:lnTo>
                  <a:pt x="163" y="95"/>
                </a:lnTo>
                <a:lnTo>
                  <a:pt x="163" y="95"/>
                </a:lnTo>
                <a:lnTo>
                  <a:pt x="163" y="95"/>
                </a:lnTo>
                <a:lnTo>
                  <a:pt x="163" y="95"/>
                </a:lnTo>
                <a:lnTo>
                  <a:pt x="163" y="95"/>
                </a:lnTo>
                <a:lnTo>
                  <a:pt x="160" y="95"/>
                </a:lnTo>
                <a:lnTo>
                  <a:pt x="160" y="95"/>
                </a:lnTo>
                <a:lnTo>
                  <a:pt x="160" y="95"/>
                </a:lnTo>
                <a:lnTo>
                  <a:pt x="160" y="95"/>
                </a:lnTo>
                <a:lnTo>
                  <a:pt x="157" y="95"/>
                </a:lnTo>
                <a:lnTo>
                  <a:pt x="157" y="95"/>
                </a:lnTo>
                <a:lnTo>
                  <a:pt x="157" y="95"/>
                </a:lnTo>
                <a:lnTo>
                  <a:pt x="157" y="95"/>
                </a:lnTo>
                <a:lnTo>
                  <a:pt x="138" y="104"/>
                </a:lnTo>
                <a:lnTo>
                  <a:pt x="138" y="104"/>
                </a:lnTo>
                <a:lnTo>
                  <a:pt x="135" y="104"/>
                </a:lnTo>
                <a:lnTo>
                  <a:pt x="135" y="104"/>
                </a:lnTo>
                <a:lnTo>
                  <a:pt x="129" y="104"/>
                </a:lnTo>
                <a:lnTo>
                  <a:pt x="124" y="104"/>
                </a:lnTo>
                <a:lnTo>
                  <a:pt x="124" y="104"/>
                </a:lnTo>
                <a:lnTo>
                  <a:pt x="112" y="107"/>
                </a:lnTo>
                <a:lnTo>
                  <a:pt x="112" y="107"/>
                </a:lnTo>
                <a:lnTo>
                  <a:pt x="104" y="110"/>
                </a:lnTo>
                <a:lnTo>
                  <a:pt x="96" y="113"/>
                </a:lnTo>
                <a:lnTo>
                  <a:pt x="96" y="113"/>
                </a:lnTo>
                <a:lnTo>
                  <a:pt x="76" y="116"/>
                </a:lnTo>
                <a:lnTo>
                  <a:pt x="56" y="125"/>
                </a:lnTo>
                <a:lnTo>
                  <a:pt x="56" y="125"/>
                </a:lnTo>
                <a:lnTo>
                  <a:pt x="40" y="128"/>
                </a:lnTo>
                <a:lnTo>
                  <a:pt x="40" y="128"/>
                </a:lnTo>
                <a:lnTo>
                  <a:pt x="37" y="128"/>
                </a:lnTo>
                <a:lnTo>
                  <a:pt x="37" y="128"/>
                </a:lnTo>
                <a:lnTo>
                  <a:pt x="26" y="131"/>
                </a:lnTo>
                <a:lnTo>
                  <a:pt x="6" y="134"/>
                </a:lnTo>
                <a:lnTo>
                  <a:pt x="6" y="134"/>
                </a:lnTo>
                <a:lnTo>
                  <a:pt x="0" y="134"/>
                </a:lnTo>
                <a:lnTo>
                  <a:pt x="0" y="134"/>
                </a:lnTo>
                <a:lnTo>
                  <a:pt x="0" y="134"/>
                </a:lnTo>
                <a:lnTo>
                  <a:pt x="0" y="131"/>
                </a:lnTo>
                <a:lnTo>
                  <a:pt x="0" y="131"/>
                </a:lnTo>
                <a:lnTo>
                  <a:pt x="0" y="116"/>
                </a:lnTo>
                <a:lnTo>
                  <a:pt x="0" y="116"/>
                </a:lnTo>
                <a:lnTo>
                  <a:pt x="3" y="86"/>
                </a:lnTo>
                <a:lnTo>
                  <a:pt x="3" y="86"/>
                </a:lnTo>
                <a:lnTo>
                  <a:pt x="3" y="76"/>
                </a:lnTo>
                <a:lnTo>
                  <a:pt x="3" y="76"/>
                </a:lnTo>
                <a:lnTo>
                  <a:pt x="3" y="70"/>
                </a:lnTo>
                <a:lnTo>
                  <a:pt x="3" y="70"/>
                </a:lnTo>
                <a:lnTo>
                  <a:pt x="3" y="61"/>
                </a:lnTo>
                <a:lnTo>
                  <a:pt x="59" y="46"/>
                </a:lnTo>
                <a:lnTo>
                  <a:pt x="154" y="22"/>
                </a:lnTo>
                <a:lnTo>
                  <a:pt x="154" y="22"/>
                </a:lnTo>
                <a:lnTo>
                  <a:pt x="154" y="19"/>
                </a:lnTo>
                <a:lnTo>
                  <a:pt x="154" y="19"/>
                </a:lnTo>
                <a:lnTo>
                  <a:pt x="157" y="16"/>
                </a:lnTo>
                <a:lnTo>
                  <a:pt x="157" y="16"/>
                </a:lnTo>
                <a:lnTo>
                  <a:pt x="157" y="13"/>
                </a:lnTo>
                <a:lnTo>
                  <a:pt x="157" y="13"/>
                </a:lnTo>
                <a:lnTo>
                  <a:pt x="160" y="10"/>
                </a:lnTo>
                <a:lnTo>
                  <a:pt x="160" y="10"/>
                </a:lnTo>
                <a:lnTo>
                  <a:pt x="163" y="10"/>
                </a:lnTo>
                <a:lnTo>
                  <a:pt x="163" y="10"/>
                </a:lnTo>
                <a:lnTo>
                  <a:pt x="171" y="3"/>
                </a:lnTo>
                <a:lnTo>
                  <a:pt x="171" y="3"/>
                </a:lnTo>
                <a:lnTo>
                  <a:pt x="171" y="3"/>
                </a:lnTo>
                <a:lnTo>
                  <a:pt x="171" y="3"/>
                </a:lnTo>
                <a:lnTo>
                  <a:pt x="171" y="3"/>
                </a:lnTo>
                <a:lnTo>
                  <a:pt x="171" y="3"/>
                </a:lnTo>
                <a:lnTo>
                  <a:pt x="174" y="3"/>
                </a:lnTo>
                <a:lnTo>
                  <a:pt x="174" y="3"/>
                </a:lnTo>
                <a:lnTo>
                  <a:pt x="174" y="3"/>
                </a:lnTo>
                <a:lnTo>
                  <a:pt x="174" y="3"/>
                </a:lnTo>
                <a:lnTo>
                  <a:pt x="174" y="3"/>
                </a:lnTo>
                <a:lnTo>
                  <a:pt x="174" y="3"/>
                </a:lnTo>
                <a:lnTo>
                  <a:pt x="174" y="3"/>
                </a:lnTo>
                <a:lnTo>
                  <a:pt x="174" y="3"/>
                </a:lnTo>
                <a:lnTo>
                  <a:pt x="177" y="0"/>
                </a:lnTo>
                <a:lnTo>
                  <a:pt x="177" y="0"/>
                </a:lnTo>
                <a:lnTo>
                  <a:pt x="177" y="0"/>
                </a:lnTo>
                <a:lnTo>
                  <a:pt x="177" y="0"/>
                </a:lnTo>
                <a:lnTo>
                  <a:pt x="177" y="0"/>
                </a:lnTo>
                <a:lnTo>
                  <a:pt x="177" y="0"/>
                </a:lnTo>
                <a:lnTo>
                  <a:pt x="177" y="0"/>
                </a:lnTo>
                <a:lnTo>
                  <a:pt x="177" y="0"/>
                </a:lnTo>
                <a:lnTo>
                  <a:pt x="180" y="0"/>
                </a:lnTo>
                <a:lnTo>
                  <a:pt x="180" y="0"/>
                </a:lnTo>
                <a:lnTo>
                  <a:pt x="180" y="0"/>
                </a:lnTo>
                <a:lnTo>
                  <a:pt x="180" y="0"/>
                </a:lnTo>
                <a:lnTo>
                  <a:pt x="180" y="0"/>
                </a:lnTo>
                <a:lnTo>
                  <a:pt x="180" y="0"/>
                </a:lnTo>
                <a:lnTo>
                  <a:pt x="180" y="0"/>
                </a:lnTo>
                <a:lnTo>
                  <a:pt x="180" y="0"/>
                </a:lnTo>
                <a:lnTo>
                  <a:pt x="180" y="0"/>
                </a:lnTo>
                <a:lnTo>
                  <a:pt x="180" y="0"/>
                </a:lnTo>
                <a:lnTo>
                  <a:pt x="180" y="0"/>
                </a:lnTo>
                <a:lnTo>
                  <a:pt x="180" y="0"/>
                </a:lnTo>
                <a:lnTo>
                  <a:pt x="182" y="7"/>
                </a:lnTo>
                <a:lnTo>
                  <a:pt x="182" y="7"/>
                </a:lnTo>
                <a:lnTo>
                  <a:pt x="188" y="22"/>
                </a:lnTo>
                <a:lnTo>
                  <a:pt x="188" y="22"/>
                </a:lnTo>
                <a:lnTo>
                  <a:pt x="191" y="28"/>
                </a:lnTo>
                <a:lnTo>
                  <a:pt x="191" y="28"/>
                </a:lnTo>
                <a:lnTo>
                  <a:pt x="188" y="37"/>
                </a:lnTo>
                <a:lnTo>
                  <a:pt x="188" y="37"/>
                </a:lnTo>
                <a:lnTo>
                  <a:pt x="182" y="46"/>
                </a:lnTo>
                <a:lnTo>
                  <a:pt x="180" y="52"/>
                </a:lnTo>
                <a:lnTo>
                  <a:pt x="180" y="52"/>
                </a:lnTo>
                <a:lnTo>
                  <a:pt x="180" y="52"/>
                </a:lnTo>
                <a:lnTo>
                  <a:pt x="182" y="61"/>
                </a:lnTo>
                <a:lnTo>
                  <a:pt x="182" y="67"/>
                </a:lnTo>
                <a:lnTo>
                  <a:pt x="188" y="70"/>
                </a:lnTo>
                <a:lnTo>
                  <a:pt x="196" y="76"/>
                </a:lnTo>
                <a:lnTo>
                  <a:pt x="196" y="76"/>
                </a:lnTo>
                <a:lnTo>
                  <a:pt x="205" y="76"/>
                </a:lnTo>
                <a:lnTo>
                  <a:pt x="205" y="76"/>
                </a:lnTo>
                <a:lnTo>
                  <a:pt x="207" y="82"/>
                </a:lnTo>
                <a:lnTo>
                  <a:pt x="207" y="82"/>
                </a:lnTo>
                <a:lnTo>
                  <a:pt x="216" y="89"/>
                </a:lnTo>
                <a:lnTo>
                  <a:pt x="221" y="92"/>
                </a:lnTo>
                <a:lnTo>
                  <a:pt x="227" y="101"/>
                </a:lnTo>
                <a:lnTo>
                  <a:pt x="233" y="107"/>
                </a:lnTo>
                <a:lnTo>
                  <a:pt x="235" y="107"/>
                </a:lnTo>
                <a:lnTo>
                  <a:pt x="241" y="107"/>
                </a:lnTo>
                <a:lnTo>
                  <a:pt x="241" y="107"/>
                </a:lnTo>
                <a:lnTo>
                  <a:pt x="244" y="104"/>
                </a:lnTo>
                <a:lnTo>
                  <a:pt x="252" y="101"/>
                </a:lnTo>
                <a:lnTo>
                  <a:pt x="252" y="101"/>
                </a:lnTo>
                <a:lnTo>
                  <a:pt x="255" y="104"/>
                </a:lnTo>
                <a:lnTo>
                  <a:pt x="258" y="107"/>
                </a:lnTo>
                <a:lnTo>
                  <a:pt x="258" y="113"/>
                </a:lnTo>
                <a:lnTo>
                  <a:pt x="258" y="116"/>
                </a:lnTo>
                <a:lnTo>
                  <a:pt x="258" y="116"/>
                </a:lnTo>
                <a:close/>
              </a:path>
            </a:pathLst>
          </a:custGeom>
          <a:solidFill>
            <a:srgbClr val="015873">
              <a:alpha val="25098"/>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67" name="Freeform 386">
            <a:extLst>
              <a:ext uri="{FF2B5EF4-FFF2-40B4-BE49-F238E27FC236}">
                <a16:creationId xmlns:a16="http://schemas.microsoft.com/office/drawing/2014/main" id="{35D52842-5FCF-F645-9E25-15E58457B4AB}"/>
              </a:ext>
            </a:extLst>
          </p:cNvPr>
          <p:cNvSpPr>
            <a:spLocks/>
          </p:cNvSpPr>
          <p:nvPr/>
        </p:nvSpPr>
        <p:spPr bwMode="auto">
          <a:xfrm>
            <a:off x="5538004" y="2899027"/>
            <a:ext cx="3848" cy="25544"/>
          </a:xfrm>
          <a:custGeom>
            <a:avLst/>
            <a:gdLst>
              <a:gd name="T0" fmla="*/ 0 w 3"/>
              <a:gd name="T1" fmla="*/ 0 h 21"/>
              <a:gd name="T2" fmla="*/ 3 w 3"/>
              <a:gd name="T3" fmla="*/ 21 h 21"/>
              <a:gd name="T4" fmla="*/ 0 w 3"/>
              <a:gd name="T5" fmla="*/ 0 h 21"/>
              <a:gd name="T6" fmla="*/ 0 w 3"/>
              <a:gd name="T7" fmla="*/ 0 h 21"/>
            </a:gdLst>
            <a:ahLst/>
            <a:cxnLst>
              <a:cxn ang="0">
                <a:pos x="T0" y="T1"/>
              </a:cxn>
              <a:cxn ang="0">
                <a:pos x="T2" y="T3"/>
              </a:cxn>
              <a:cxn ang="0">
                <a:pos x="T4" y="T5"/>
              </a:cxn>
              <a:cxn ang="0">
                <a:pos x="T6" y="T7"/>
              </a:cxn>
            </a:cxnLst>
            <a:rect l="0" t="0" r="r" b="b"/>
            <a:pathLst>
              <a:path w="3" h="21">
                <a:moveTo>
                  <a:pt x="0" y="0"/>
                </a:moveTo>
                <a:lnTo>
                  <a:pt x="3" y="21"/>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68" name="Freeform 387">
            <a:extLst>
              <a:ext uri="{FF2B5EF4-FFF2-40B4-BE49-F238E27FC236}">
                <a16:creationId xmlns:a16="http://schemas.microsoft.com/office/drawing/2014/main" id="{39370397-1641-5745-5E03-2972980191D8}"/>
              </a:ext>
            </a:extLst>
          </p:cNvPr>
          <p:cNvSpPr>
            <a:spLocks/>
          </p:cNvSpPr>
          <p:nvPr/>
        </p:nvSpPr>
        <p:spPr bwMode="auto">
          <a:xfrm>
            <a:off x="6364107" y="2636292"/>
            <a:ext cx="0" cy="3649"/>
          </a:xfrm>
          <a:custGeom>
            <a:avLst/>
            <a:gdLst>
              <a:gd name="T0" fmla="*/ 3 h 3"/>
              <a:gd name="T1" fmla="*/ 3 h 3"/>
              <a:gd name="T2" fmla="*/ 0 h 3"/>
              <a:gd name="T3" fmla="*/ 0 h 3"/>
              <a:gd name="T4" fmla="*/ 0 h 3"/>
              <a:gd name="T5" fmla="*/ 0 h 3"/>
              <a:gd name="T6" fmla="*/ 3 h 3"/>
              <a:gd name="T7" fmla="*/ 3 h 3"/>
              <a:gd name="T8" fmla="*/ 3 h 3"/>
              <a:gd name="T9"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3">
                <a:moveTo>
                  <a:pt x="0" y="3"/>
                </a:moveTo>
                <a:lnTo>
                  <a:pt x="0" y="3"/>
                </a:lnTo>
                <a:lnTo>
                  <a:pt x="0" y="0"/>
                </a:lnTo>
                <a:lnTo>
                  <a:pt x="0" y="0"/>
                </a:lnTo>
                <a:lnTo>
                  <a:pt x="0" y="0"/>
                </a:lnTo>
                <a:lnTo>
                  <a:pt x="0" y="0"/>
                </a:lnTo>
                <a:lnTo>
                  <a:pt x="0" y="3"/>
                </a:lnTo>
                <a:lnTo>
                  <a:pt x="0" y="3"/>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69" name="Freeform 388">
            <a:extLst>
              <a:ext uri="{FF2B5EF4-FFF2-40B4-BE49-F238E27FC236}">
                <a16:creationId xmlns:a16="http://schemas.microsoft.com/office/drawing/2014/main" id="{974737DB-5CAB-82FC-A96D-FC4B25E5325C}"/>
              </a:ext>
            </a:extLst>
          </p:cNvPr>
          <p:cNvSpPr>
            <a:spLocks/>
          </p:cNvSpPr>
          <p:nvPr/>
        </p:nvSpPr>
        <p:spPr bwMode="auto">
          <a:xfrm>
            <a:off x="6119098" y="2810232"/>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70" name="Freeform 389">
            <a:extLst>
              <a:ext uri="{FF2B5EF4-FFF2-40B4-BE49-F238E27FC236}">
                <a16:creationId xmlns:a16="http://schemas.microsoft.com/office/drawing/2014/main" id="{DD0FA049-EB9E-F282-2F26-A464D5A03FDD}"/>
              </a:ext>
            </a:extLst>
          </p:cNvPr>
          <p:cNvSpPr>
            <a:spLocks/>
          </p:cNvSpPr>
          <p:nvPr/>
        </p:nvSpPr>
        <p:spPr bwMode="auto">
          <a:xfrm>
            <a:off x="6360259" y="2636292"/>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71" name="Freeform 390">
            <a:extLst>
              <a:ext uri="{FF2B5EF4-FFF2-40B4-BE49-F238E27FC236}">
                <a16:creationId xmlns:a16="http://schemas.microsoft.com/office/drawing/2014/main" id="{616F12B2-D522-41BD-6E09-07B9660AB346}"/>
              </a:ext>
            </a:extLst>
          </p:cNvPr>
          <p:cNvSpPr>
            <a:spLocks/>
          </p:cNvSpPr>
          <p:nvPr/>
        </p:nvSpPr>
        <p:spPr bwMode="auto">
          <a:xfrm>
            <a:off x="6360259" y="263629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72" name="Freeform 391">
            <a:extLst>
              <a:ext uri="{FF2B5EF4-FFF2-40B4-BE49-F238E27FC236}">
                <a16:creationId xmlns:a16="http://schemas.microsoft.com/office/drawing/2014/main" id="{33C783CA-9783-1E3F-2B7F-2BAAF233BC79}"/>
              </a:ext>
            </a:extLst>
          </p:cNvPr>
          <p:cNvSpPr>
            <a:spLocks/>
          </p:cNvSpPr>
          <p:nvPr/>
        </p:nvSpPr>
        <p:spPr bwMode="auto">
          <a:xfrm>
            <a:off x="6356410" y="2636292"/>
            <a:ext cx="3848" cy="3649"/>
          </a:xfrm>
          <a:custGeom>
            <a:avLst/>
            <a:gdLst>
              <a:gd name="T0" fmla="*/ 0 w 3"/>
              <a:gd name="T1" fmla="*/ 3 h 3"/>
              <a:gd name="T2" fmla="*/ 0 w 3"/>
              <a:gd name="T3" fmla="*/ 3 h 3"/>
              <a:gd name="T4" fmla="*/ 3 w 3"/>
              <a:gd name="T5" fmla="*/ 0 h 3"/>
              <a:gd name="T6" fmla="*/ 3 w 3"/>
              <a:gd name="T7" fmla="*/ 0 h 3"/>
              <a:gd name="T8" fmla="*/ 0 w 3"/>
              <a:gd name="T9" fmla="*/ 3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0" y="3"/>
                </a:lnTo>
                <a:lnTo>
                  <a:pt x="3" y="0"/>
                </a:lnTo>
                <a:lnTo>
                  <a:pt x="3"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73" name="Freeform 392">
            <a:extLst>
              <a:ext uri="{FF2B5EF4-FFF2-40B4-BE49-F238E27FC236}">
                <a16:creationId xmlns:a16="http://schemas.microsoft.com/office/drawing/2014/main" id="{1335D873-8348-4523-20BF-D7CE1C464811}"/>
              </a:ext>
            </a:extLst>
          </p:cNvPr>
          <p:cNvSpPr>
            <a:spLocks/>
          </p:cNvSpPr>
          <p:nvPr/>
        </p:nvSpPr>
        <p:spPr bwMode="auto">
          <a:xfrm>
            <a:off x="6212740" y="2378423"/>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74" name="Freeform 393">
            <a:extLst>
              <a:ext uri="{FF2B5EF4-FFF2-40B4-BE49-F238E27FC236}">
                <a16:creationId xmlns:a16="http://schemas.microsoft.com/office/drawing/2014/main" id="{C8F8C32F-3AEF-5F3F-B563-2677C2D021BB}"/>
              </a:ext>
            </a:extLst>
          </p:cNvPr>
          <p:cNvSpPr>
            <a:spLocks/>
          </p:cNvSpPr>
          <p:nvPr/>
        </p:nvSpPr>
        <p:spPr bwMode="auto">
          <a:xfrm>
            <a:off x="6330755" y="2659403"/>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75" name="Freeform 394">
            <a:extLst>
              <a:ext uri="{FF2B5EF4-FFF2-40B4-BE49-F238E27FC236}">
                <a16:creationId xmlns:a16="http://schemas.microsoft.com/office/drawing/2014/main" id="{5080525E-7969-08A8-EC3B-46D76AEF60F6}"/>
              </a:ext>
            </a:extLst>
          </p:cNvPr>
          <p:cNvSpPr>
            <a:spLocks/>
          </p:cNvSpPr>
          <p:nvPr/>
        </p:nvSpPr>
        <p:spPr bwMode="auto">
          <a:xfrm>
            <a:off x="6338452" y="2648456"/>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76" name="Freeform 395">
            <a:extLst>
              <a:ext uri="{FF2B5EF4-FFF2-40B4-BE49-F238E27FC236}">
                <a16:creationId xmlns:a16="http://schemas.microsoft.com/office/drawing/2014/main" id="{D1329639-FEAB-A198-1956-ECA553EBA67C}"/>
              </a:ext>
            </a:extLst>
          </p:cNvPr>
          <p:cNvSpPr>
            <a:spLocks/>
          </p:cNvSpPr>
          <p:nvPr/>
        </p:nvSpPr>
        <p:spPr bwMode="auto">
          <a:xfrm>
            <a:off x="6352562" y="2639941"/>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77" name="Freeform 396">
            <a:extLst>
              <a:ext uri="{FF2B5EF4-FFF2-40B4-BE49-F238E27FC236}">
                <a16:creationId xmlns:a16="http://schemas.microsoft.com/office/drawing/2014/main" id="{1CA1F0EE-E69F-05BE-9ECE-E28BFE8D9F85}"/>
              </a:ext>
            </a:extLst>
          </p:cNvPr>
          <p:cNvSpPr>
            <a:spLocks/>
          </p:cNvSpPr>
          <p:nvPr/>
        </p:nvSpPr>
        <p:spPr bwMode="auto">
          <a:xfrm>
            <a:off x="6216589" y="2393019"/>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78" name="Freeform 397">
            <a:extLst>
              <a:ext uri="{FF2B5EF4-FFF2-40B4-BE49-F238E27FC236}">
                <a16:creationId xmlns:a16="http://schemas.microsoft.com/office/drawing/2014/main" id="{FE78524B-5994-B268-B008-6ABA73A1AF57}"/>
              </a:ext>
            </a:extLst>
          </p:cNvPr>
          <p:cNvSpPr>
            <a:spLocks/>
          </p:cNvSpPr>
          <p:nvPr/>
        </p:nvSpPr>
        <p:spPr bwMode="auto">
          <a:xfrm>
            <a:off x="6342300" y="2639941"/>
            <a:ext cx="10262" cy="8515"/>
          </a:xfrm>
          <a:custGeom>
            <a:avLst/>
            <a:gdLst>
              <a:gd name="T0" fmla="*/ 0 w 8"/>
              <a:gd name="T1" fmla="*/ 7 h 7"/>
              <a:gd name="T2" fmla="*/ 0 w 8"/>
              <a:gd name="T3" fmla="*/ 7 h 7"/>
              <a:gd name="T4" fmla="*/ 8 w 8"/>
              <a:gd name="T5" fmla="*/ 0 h 7"/>
              <a:gd name="T6" fmla="*/ 8 w 8"/>
              <a:gd name="T7" fmla="*/ 0 h 7"/>
              <a:gd name="T8" fmla="*/ 0 w 8"/>
              <a:gd name="T9" fmla="*/ 7 h 7"/>
              <a:gd name="T10" fmla="*/ 0 w 8"/>
              <a:gd name="T11" fmla="*/ 7 h 7"/>
            </a:gdLst>
            <a:ahLst/>
            <a:cxnLst>
              <a:cxn ang="0">
                <a:pos x="T0" y="T1"/>
              </a:cxn>
              <a:cxn ang="0">
                <a:pos x="T2" y="T3"/>
              </a:cxn>
              <a:cxn ang="0">
                <a:pos x="T4" y="T5"/>
              </a:cxn>
              <a:cxn ang="0">
                <a:pos x="T6" y="T7"/>
              </a:cxn>
              <a:cxn ang="0">
                <a:pos x="T8" y="T9"/>
              </a:cxn>
              <a:cxn ang="0">
                <a:pos x="T10" y="T11"/>
              </a:cxn>
            </a:cxnLst>
            <a:rect l="0" t="0" r="r" b="b"/>
            <a:pathLst>
              <a:path w="8" h="7">
                <a:moveTo>
                  <a:pt x="0" y="7"/>
                </a:moveTo>
                <a:lnTo>
                  <a:pt x="0" y="7"/>
                </a:lnTo>
                <a:lnTo>
                  <a:pt x="8" y="0"/>
                </a:lnTo>
                <a:lnTo>
                  <a:pt x="8" y="0"/>
                </a:lnTo>
                <a:lnTo>
                  <a:pt x="0" y="7"/>
                </a:lnTo>
                <a:lnTo>
                  <a:pt x="0" y="7"/>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79" name="Freeform 398">
            <a:extLst>
              <a:ext uri="{FF2B5EF4-FFF2-40B4-BE49-F238E27FC236}">
                <a16:creationId xmlns:a16="http://schemas.microsoft.com/office/drawing/2014/main" id="{BD2F9743-2195-A8E9-008B-2A94E2E1693A}"/>
              </a:ext>
            </a:extLst>
          </p:cNvPr>
          <p:cNvSpPr>
            <a:spLocks/>
          </p:cNvSpPr>
          <p:nvPr/>
        </p:nvSpPr>
        <p:spPr bwMode="auto">
          <a:xfrm>
            <a:off x="6352562" y="263994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80" name="Freeform 399">
            <a:extLst>
              <a:ext uri="{FF2B5EF4-FFF2-40B4-BE49-F238E27FC236}">
                <a16:creationId xmlns:a16="http://schemas.microsoft.com/office/drawing/2014/main" id="{1F35C527-6D94-5E7D-2393-CA3A9F18FD85}"/>
              </a:ext>
            </a:extLst>
          </p:cNvPr>
          <p:cNvSpPr>
            <a:spLocks/>
          </p:cNvSpPr>
          <p:nvPr/>
        </p:nvSpPr>
        <p:spPr bwMode="auto">
          <a:xfrm>
            <a:off x="6356410" y="263994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81" name="Freeform 400">
            <a:extLst>
              <a:ext uri="{FF2B5EF4-FFF2-40B4-BE49-F238E27FC236}">
                <a16:creationId xmlns:a16="http://schemas.microsoft.com/office/drawing/2014/main" id="{57C6F142-34A0-5419-A808-ED75F6FC96E8}"/>
              </a:ext>
            </a:extLst>
          </p:cNvPr>
          <p:cNvSpPr>
            <a:spLocks/>
          </p:cNvSpPr>
          <p:nvPr/>
        </p:nvSpPr>
        <p:spPr bwMode="auto">
          <a:xfrm>
            <a:off x="6212740" y="2382072"/>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82" name="Freeform 401">
            <a:extLst>
              <a:ext uri="{FF2B5EF4-FFF2-40B4-BE49-F238E27FC236}">
                <a16:creationId xmlns:a16="http://schemas.microsoft.com/office/drawing/2014/main" id="{5C9CB65F-4C67-31F7-99B1-ED131C741A99}"/>
              </a:ext>
            </a:extLst>
          </p:cNvPr>
          <p:cNvSpPr>
            <a:spLocks/>
          </p:cNvSpPr>
          <p:nvPr/>
        </p:nvSpPr>
        <p:spPr bwMode="auto">
          <a:xfrm>
            <a:off x="6364107" y="2636292"/>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83" name="Freeform 402">
            <a:extLst>
              <a:ext uri="{FF2B5EF4-FFF2-40B4-BE49-F238E27FC236}">
                <a16:creationId xmlns:a16="http://schemas.microsoft.com/office/drawing/2014/main" id="{A4C269DB-468F-63C5-857A-1090F0B4D4FC}"/>
              </a:ext>
            </a:extLst>
          </p:cNvPr>
          <p:cNvSpPr>
            <a:spLocks/>
          </p:cNvSpPr>
          <p:nvPr/>
        </p:nvSpPr>
        <p:spPr bwMode="auto">
          <a:xfrm>
            <a:off x="6212740" y="2385721"/>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84" name="Freeform 403">
            <a:extLst>
              <a:ext uri="{FF2B5EF4-FFF2-40B4-BE49-F238E27FC236}">
                <a16:creationId xmlns:a16="http://schemas.microsoft.com/office/drawing/2014/main" id="{73E58849-0DA9-6B12-35F6-33EA39C43179}"/>
              </a:ext>
            </a:extLst>
          </p:cNvPr>
          <p:cNvSpPr>
            <a:spLocks/>
          </p:cNvSpPr>
          <p:nvPr/>
        </p:nvSpPr>
        <p:spPr bwMode="auto">
          <a:xfrm>
            <a:off x="6364107" y="263629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85" name="Freeform 404">
            <a:extLst>
              <a:ext uri="{FF2B5EF4-FFF2-40B4-BE49-F238E27FC236}">
                <a16:creationId xmlns:a16="http://schemas.microsoft.com/office/drawing/2014/main" id="{7EAD5820-DF2D-7F90-D010-9AE9D42BCF62}"/>
              </a:ext>
            </a:extLst>
          </p:cNvPr>
          <p:cNvSpPr>
            <a:spLocks/>
          </p:cNvSpPr>
          <p:nvPr/>
        </p:nvSpPr>
        <p:spPr bwMode="auto">
          <a:xfrm>
            <a:off x="6133209" y="2799285"/>
            <a:ext cx="7697" cy="0"/>
          </a:xfrm>
          <a:custGeom>
            <a:avLst/>
            <a:gdLst>
              <a:gd name="T0" fmla="*/ 0 w 6"/>
              <a:gd name="T1" fmla="*/ 0 w 6"/>
              <a:gd name="T2" fmla="*/ 6 w 6"/>
              <a:gd name="T3" fmla="*/ 6 w 6"/>
              <a:gd name="T4" fmla="*/ 0 w 6"/>
              <a:gd name="T5" fmla="*/ 0 w 6"/>
            </a:gdLst>
            <a:ahLst/>
            <a:cxnLst>
              <a:cxn ang="0">
                <a:pos x="T0" y="0"/>
              </a:cxn>
              <a:cxn ang="0">
                <a:pos x="T1" y="0"/>
              </a:cxn>
              <a:cxn ang="0">
                <a:pos x="T2" y="0"/>
              </a:cxn>
              <a:cxn ang="0">
                <a:pos x="T3" y="0"/>
              </a:cxn>
              <a:cxn ang="0">
                <a:pos x="T4" y="0"/>
              </a:cxn>
              <a:cxn ang="0">
                <a:pos x="T5" y="0"/>
              </a:cxn>
            </a:cxnLst>
            <a:rect l="0" t="0" r="r" b="b"/>
            <a:pathLst>
              <a:path w="6">
                <a:moveTo>
                  <a:pt x="0" y="0"/>
                </a:moveTo>
                <a:lnTo>
                  <a:pt x="0" y="0"/>
                </a:lnTo>
                <a:lnTo>
                  <a:pt x="6" y="0"/>
                </a:lnTo>
                <a:lnTo>
                  <a:pt x="6"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86" name="Freeform 405">
            <a:extLst>
              <a:ext uri="{FF2B5EF4-FFF2-40B4-BE49-F238E27FC236}">
                <a16:creationId xmlns:a16="http://schemas.microsoft.com/office/drawing/2014/main" id="{7E332164-968A-2182-DDB7-1A8ECE9371F5}"/>
              </a:ext>
            </a:extLst>
          </p:cNvPr>
          <p:cNvSpPr>
            <a:spLocks/>
          </p:cNvSpPr>
          <p:nvPr/>
        </p:nvSpPr>
        <p:spPr bwMode="auto">
          <a:xfrm>
            <a:off x="6144754" y="292822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087" name="Freeform 407">
            <a:extLst>
              <a:ext uri="{FF2B5EF4-FFF2-40B4-BE49-F238E27FC236}">
                <a16:creationId xmlns:a16="http://schemas.microsoft.com/office/drawing/2014/main" id="{DC6E4A4D-9129-4189-BC12-58E3C521B30C}"/>
              </a:ext>
            </a:extLst>
          </p:cNvPr>
          <p:cNvSpPr>
            <a:spLocks/>
          </p:cNvSpPr>
          <p:nvPr/>
        </p:nvSpPr>
        <p:spPr bwMode="auto">
          <a:xfrm>
            <a:off x="6133208" y="292092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8" name="Freeform 408">
            <a:extLst>
              <a:ext uri="{FF2B5EF4-FFF2-40B4-BE49-F238E27FC236}">
                <a16:creationId xmlns:a16="http://schemas.microsoft.com/office/drawing/2014/main" id="{7CF9F70E-8C97-3CF4-6E3D-9BE4F1E23E8D}"/>
              </a:ext>
            </a:extLst>
          </p:cNvPr>
          <p:cNvSpPr>
            <a:spLocks/>
          </p:cNvSpPr>
          <p:nvPr/>
        </p:nvSpPr>
        <p:spPr bwMode="auto">
          <a:xfrm>
            <a:off x="6133208" y="292457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9" name="Freeform 409">
            <a:extLst>
              <a:ext uri="{FF2B5EF4-FFF2-40B4-BE49-F238E27FC236}">
                <a16:creationId xmlns:a16="http://schemas.microsoft.com/office/drawing/2014/main" id="{0F155A86-9F7C-E795-91F9-CF2AB857463B}"/>
              </a:ext>
            </a:extLst>
          </p:cNvPr>
          <p:cNvSpPr>
            <a:spLocks/>
          </p:cNvSpPr>
          <p:nvPr/>
        </p:nvSpPr>
        <p:spPr bwMode="auto">
          <a:xfrm>
            <a:off x="6140905" y="294038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0" name="Freeform 410">
            <a:extLst>
              <a:ext uri="{FF2B5EF4-FFF2-40B4-BE49-F238E27FC236}">
                <a16:creationId xmlns:a16="http://schemas.microsoft.com/office/drawing/2014/main" id="{A6922544-64CC-1DAE-A588-6AE564F709FC}"/>
              </a:ext>
            </a:extLst>
          </p:cNvPr>
          <p:cNvSpPr>
            <a:spLocks/>
          </p:cNvSpPr>
          <p:nvPr/>
        </p:nvSpPr>
        <p:spPr bwMode="auto">
          <a:xfrm>
            <a:off x="6137056" y="293308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1" name="Freeform 411">
            <a:extLst>
              <a:ext uri="{FF2B5EF4-FFF2-40B4-BE49-F238E27FC236}">
                <a16:creationId xmlns:a16="http://schemas.microsoft.com/office/drawing/2014/main" id="{072946DC-70D6-546B-706D-8A852832BF62}"/>
              </a:ext>
            </a:extLst>
          </p:cNvPr>
          <p:cNvSpPr>
            <a:spLocks/>
          </p:cNvSpPr>
          <p:nvPr/>
        </p:nvSpPr>
        <p:spPr bwMode="auto">
          <a:xfrm>
            <a:off x="6140905" y="293673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2" name="Freeform 412">
            <a:extLst>
              <a:ext uri="{FF2B5EF4-FFF2-40B4-BE49-F238E27FC236}">
                <a16:creationId xmlns:a16="http://schemas.microsoft.com/office/drawing/2014/main" id="{C31D3FA2-2291-8641-EA34-D30FA024B728}"/>
              </a:ext>
            </a:extLst>
          </p:cNvPr>
          <p:cNvSpPr>
            <a:spLocks/>
          </p:cNvSpPr>
          <p:nvPr/>
        </p:nvSpPr>
        <p:spPr bwMode="auto">
          <a:xfrm>
            <a:off x="6115249" y="2954980"/>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3" name="Freeform 413">
            <a:extLst>
              <a:ext uri="{FF2B5EF4-FFF2-40B4-BE49-F238E27FC236}">
                <a16:creationId xmlns:a16="http://schemas.microsoft.com/office/drawing/2014/main" id="{CDEDBEFB-33E7-8BF3-6A1B-05146A3A6E4D}"/>
              </a:ext>
            </a:extLst>
          </p:cNvPr>
          <p:cNvSpPr>
            <a:spLocks/>
          </p:cNvSpPr>
          <p:nvPr/>
        </p:nvSpPr>
        <p:spPr bwMode="auto">
          <a:xfrm>
            <a:off x="6087028" y="2944033"/>
            <a:ext cx="2566"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4" name="Freeform 414">
            <a:extLst>
              <a:ext uri="{FF2B5EF4-FFF2-40B4-BE49-F238E27FC236}">
                <a16:creationId xmlns:a16="http://schemas.microsoft.com/office/drawing/2014/main" id="{BADB0F84-5587-1254-4C4B-C301CAE13AB6}"/>
              </a:ext>
            </a:extLst>
          </p:cNvPr>
          <p:cNvSpPr>
            <a:spLocks/>
          </p:cNvSpPr>
          <p:nvPr/>
        </p:nvSpPr>
        <p:spPr bwMode="auto">
          <a:xfrm>
            <a:off x="6122946" y="295862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5" name="Freeform 415">
            <a:extLst>
              <a:ext uri="{FF2B5EF4-FFF2-40B4-BE49-F238E27FC236}">
                <a16:creationId xmlns:a16="http://schemas.microsoft.com/office/drawing/2014/main" id="{74EBB16E-7D2D-E61E-F15E-131D3DFA63B6}"/>
              </a:ext>
            </a:extLst>
          </p:cNvPr>
          <p:cNvSpPr>
            <a:spLocks/>
          </p:cNvSpPr>
          <p:nvPr/>
        </p:nvSpPr>
        <p:spPr bwMode="auto">
          <a:xfrm>
            <a:off x="6089594" y="2944033"/>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6" name="Freeform 416">
            <a:extLst>
              <a:ext uri="{FF2B5EF4-FFF2-40B4-BE49-F238E27FC236}">
                <a16:creationId xmlns:a16="http://schemas.microsoft.com/office/drawing/2014/main" id="{873FD442-EF33-322D-2997-1DC5F1015DAD}"/>
              </a:ext>
            </a:extLst>
          </p:cNvPr>
          <p:cNvSpPr>
            <a:spLocks/>
          </p:cNvSpPr>
          <p:nvPr/>
        </p:nvSpPr>
        <p:spPr bwMode="auto">
          <a:xfrm>
            <a:off x="6111401" y="2951331"/>
            <a:ext cx="3848" cy="3649"/>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7" name="Freeform 417">
            <a:extLst>
              <a:ext uri="{FF2B5EF4-FFF2-40B4-BE49-F238E27FC236}">
                <a16:creationId xmlns:a16="http://schemas.microsoft.com/office/drawing/2014/main" id="{E26F3FCD-C1CB-E523-5CF7-7FB398C97D48}"/>
              </a:ext>
            </a:extLst>
          </p:cNvPr>
          <p:cNvSpPr>
            <a:spLocks/>
          </p:cNvSpPr>
          <p:nvPr/>
        </p:nvSpPr>
        <p:spPr bwMode="auto">
          <a:xfrm>
            <a:off x="6083180" y="2940383"/>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8" name="Freeform 418">
            <a:extLst>
              <a:ext uri="{FF2B5EF4-FFF2-40B4-BE49-F238E27FC236}">
                <a16:creationId xmlns:a16="http://schemas.microsoft.com/office/drawing/2014/main" id="{5CA1C121-C75D-357C-5147-E199706BE07E}"/>
              </a:ext>
            </a:extLst>
          </p:cNvPr>
          <p:cNvSpPr>
            <a:spLocks/>
          </p:cNvSpPr>
          <p:nvPr/>
        </p:nvSpPr>
        <p:spPr bwMode="auto">
          <a:xfrm>
            <a:off x="6053676" y="292822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9" name="Freeform 419">
            <a:extLst>
              <a:ext uri="{FF2B5EF4-FFF2-40B4-BE49-F238E27FC236}">
                <a16:creationId xmlns:a16="http://schemas.microsoft.com/office/drawing/2014/main" id="{FEF844EE-8465-F29C-868A-9F0496A050EF}"/>
              </a:ext>
            </a:extLst>
          </p:cNvPr>
          <p:cNvSpPr>
            <a:spLocks/>
          </p:cNvSpPr>
          <p:nvPr/>
        </p:nvSpPr>
        <p:spPr bwMode="auto">
          <a:xfrm>
            <a:off x="6065221" y="2933085"/>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0" name="Freeform 420">
            <a:extLst>
              <a:ext uri="{FF2B5EF4-FFF2-40B4-BE49-F238E27FC236}">
                <a16:creationId xmlns:a16="http://schemas.microsoft.com/office/drawing/2014/main" id="{E76034D8-62F3-D6C3-4AF0-0AB037047D8D}"/>
              </a:ext>
            </a:extLst>
          </p:cNvPr>
          <p:cNvSpPr>
            <a:spLocks/>
          </p:cNvSpPr>
          <p:nvPr/>
        </p:nvSpPr>
        <p:spPr bwMode="auto">
          <a:xfrm>
            <a:off x="6075484" y="294038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1" name="Freeform 421">
            <a:extLst>
              <a:ext uri="{FF2B5EF4-FFF2-40B4-BE49-F238E27FC236}">
                <a16:creationId xmlns:a16="http://schemas.microsoft.com/office/drawing/2014/main" id="{FF97968B-963A-9E17-7BDF-81F5BB9B00A8}"/>
              </a:ext>
            </a:extLst>
          </p:cNvPr>
          <p:cNvSpPr>
            <a:spLocks/>
          </p:cNvSpPr>
          <p:nvPr/>
        </p:nvSpPr>
        <p:spPr bwMode="auto">
          <a:xfrm>
            <a:off x="6061373" y="293308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2" name="Freeform 422">
            <a:extLst>
              <a:ext uri="{FF2B5EF4-FFF2-40B4-BE49-F238E27FC236}">
                <a16:creationId xmlns:a16="http://schemas.microsoft.com/office/drawing/2014/main" id="{765EF8AE-92A4-F7E8-608A-95FBC8557448}"/>
              </a:ext>
            </a:extLst>
          </p:cNvPr>
          <p:cNvSpPr>
            <a:spLocks/>
          </p:cNvSpPr>
          <p:nvPr/>
        </p:nvSpPr>
        <p:spPr bwMode="auto">
          <a:xfrm>
            <a:off x="6104987" y="295133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3" name="Freeform 423">
            <a:extLst>
              <a:ext uri="{FF2B5EF4-FFF2-40B4-BE49-F238E27FC236}">
                <a16:creationId xmlns:a16="http://schemas.microsoft.com/office/drawing/2014/main" id="{A05A44A5-42EC-BF32-E275-E2C578F44CFA}"/>
              </a:ext>
            </a:extLst>
          </p:cNvPr>
          <p:cNvSpPr>
            <a:spLocks/>
          </p:cNvSpPr>
          <p:nvPr/>
        </p:nvSpPr>
        <p:spPr bwMode="auto">
          <a:xfrm>
            <a:off x="6107553" y="2951331"/>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4" name="Freeform 424">
            <a:extLst>
              <a:ext uri="{FF2B5EF4-FFF2-40B4-BE49-F238E27FC236}">
                <a16:creationId xmlns:a16="http://schemas.microsoft.com/office/drawing/2014/main" id="{1C2E6E03-DFC6-1AC3-5173-F47D28599B10}"/>
              </a:ext>
            </a:extLst>
          </p:cNvPr>
          <p:cNvSpPr>
            <a:spLocks/>
          </p:cNvSpPr>
          <p:nvPr/>
        </p:nvSpPr>
        <p:spPr bwMode="auto">
          <a:xfrm>
            <a:off x="6097291" y="294768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5" name="Freeform 425">
            <a:extLst>
              <a:ext uri="{FF2B5EF4-FFF2-40B4-BE49-F238E27FC236}">
                <a16:creationId xmlns:a16="http://schemas.microsoft.com/office/drawing/2014/main" id="{6F962C05-3F36-73D2-2E95-67B3ED80801C}"/>
              </a:ext>
            </a:extLst>
          </p:cNvPr>
          <p:cNvSpPr>
            <a:spLocks/>
          </p:cNvSpPr>
          <p:nvPr/>
        </p:nvSpPr>
        <p:spPr bwMode="auto">
          <a:xfrm>
            <a:off x="6101139" y="294768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6" name="Freeform 426">
            <a:extLst>
              <a:ext uri="{FF2B5EF4-FFF2-40B4-BE49-F238E27FC236}">
                <a16:creationId xmlns:a16="http://schemas.microsoft.com/office/drawing/2014/main" id="{CDC5576B-58D0-3500-1AF3-2EFF25FB0202}"/>
              </a:ext>
            </a:extLst>
          </p:cNvPr>
          <p:cNvSpPr>
            <a:spLocks/>
          </p:cNvSpPr>
          <p:nvPr/>
        </p:nvSpPr>
        <p:spPr bwMode="auto">
          <a:xfrm>
            <a:off x="6069070" y="293673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7" name="Freeform 427">
            <a:extLst>
              <a:ext uri="{FF2B5EF4-FFF2-40B4-BE49-F238E27FC236}">
                <a16:creationId xmlns:a16="http://schemas.microsoft.com/office/drawing/2014/main" id="{A5C3FBE5-A9FC-879F-5478-292414FB6BAF}"/>
              </a:ext>
            </a:extLst>
          </p:cNvPr>
          <p:cNvSpPr>
            <a:spLocks/>
          </p:cNvSpPr>
          <p:nvPr/>
        </p:nvSpPr>
        <p:spPr bwMode="auto">
          <a:xfrm>
            <a:off x="6071635" y="293673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8" name="Freeform 428">
            <a:extLst>
              <a:ext uri="{FF2B5EF4-FFF2-40B4-BE49-F238E27FC236}">
                <a16:creationId xmlns:a16="http://schemas.microsoft.com/office/drawing/2014/main" id="{8AE89B7B-B1AE-5400-99F2-E4BAF6ECA7C4}"/>
              </a:ext>
            </a:extLst>
          </p:cNvPr>
          <p:cNvSpPr>
            <a:spLocks/>
          </p:cNvSpPr>
          <p:nvPr/>
        </p:nvSpPr>
        <p:spPr bwMode="auto">
          <a:xfrm>
            <a:off x="6057525" y="293308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9" name="Freeform 429">
            <a:extLst>
              <a:ext uri="{FF2B5EF4-FFF2-40B4-BE49-F238E27FC236}">
                <a16:creationId xmlns:a16="http://schemas.microsoft.com/office/drawing/2014/main" id="{075A7D91-51B7-4DAC-4D69-779F2694CD54}"/>
              </a:ext>
            </a:extLst>
          </p:cNvPr>
          <p:cNvSpPr>
            <a:spLocks/>
          </p:cNvSpPr>
          <p:nvPr/>
        </p:nvSpPr>
        <p:spPr bwMode="auto">
          <a:xfrm>
            <a:off x="6053676" y="2933085"/>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0" name="Freeform 430">
            <a:extLst>
              <a:ext uri="{FF2B5EF4-FFF2-40B4-BE49-F238E27FC236}">
                <a16:creationId xmlns:a16="http://schemas.microsoft.com/office/drawing/2014/main" id="{904208C4-32DB-D19F-4A4A-2EE50C524BD2}"/>
              </a:ext>
            </a:extLst>
          </p:cNvPr>
          <p:cNvSpPr>
            <a:spLocks/>
          </p:cNvSpPr>
          <p:nvPr/>
        </p:nvSpPr>
        <p:spPr bwMode="auto">
          <a:xfrm>
            <a:off x="6380782" y="2784689"/>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1" name="Freeform 431">
            <a:extLst>
              <a:ext uri="{FF2B5EF4-FFF2-40B4-BE49-F238E27FC236}">
                <a16:creationId xmlns:a16="http://schemas.microsoft.com/office/drawing/2014/main" id="{D918698F-9F94-D62B-3246-72B89E225B62}"/>
              </a:ext>
            </a:extLst>
          </p:cNvPr>
          <p:cNvSpPr>
            <a:spLocks/>
          </p:cNvSpPr>
          <p:nvPr/>
        </p:nvSpPr>
        <p:spPr bwMode="auto">
          <a:xfrm>
            <a:off x="6320492" y="275549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2" name="Freeform 432">
            <a:extLst>
              <a:ext uri="{FF2B5EF4-FFF2-40B4-BE49-F238E27FC236}">
                <a16:creationId xmlns:a16="http://schemas.microsoft.com/office/drawing/2014/main" id="{8127F647-BE18-4EC3-46FB-EBAAB1688AC2}"/>
              </a:ext>
            </a:extLst>
          </p:cNvPr>
          <p:cNvSpPr>
            <a:spLocks/>
          </p:cNvSpPr>
          <p:nvPr/>
        </p:nvSpPr>
        <p:spPr bwMode="auto">
          <a:xfrm>
            <a:off x="6334603" y="275184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3" name="Freeform 433">
            <a:extLst>
              <a:ext uri="{FF2B5EF4-FFF2-40B4-BE49-F238E27FC236}">
                <a16:creationId xmlns:a16="http://schemas.microsoft.com/office/drawing/2014/main" id="{0BF7D154-4C2B-A69D-4B1F-21F0FB15865C}"/>
              </a:ext>
            </a:extLst>
          </p:cNvPr>
          <p:cNvSpPr>
            <a:spLocks/>
          </p:cNvSpPr>
          <p:nvPr/>
        </p:nvSpPr>
        <p:spPr bwMode="auto">
          <a:xfrm>
            <a:off x="6316644" y="275914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4" name="Freeform 434">
            <a:extLst>
              <a:ext uri="{FF2B5EF4-FFF2-40B4-BE49-F238E27FC236}">
                <a16:creationId xmlns:a16="http://schemas.microsoft.com/office/drawing/2014/main" id="{9F129638-771A-9E28-85FF-57E1C131F21D}"/>
              </a:ext>
            </a:extLst>
          </p:cNvPr>
          <p:cNvSpPr>
            <a:spLocks/>
          </p:cNvSpPr>
          <p:nvPr/>
        </p:nvSpPr>
        <p:spPr bwMode="auto">
          <a:xfrm>
            <a:off x="6380782" y="2791987"/>
            <a:ext cx="3848" cy="3649"/>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5" name="Freeform 435">
            <a:extLst>
              <a:ext uri="{FF2B5EF4-FFF2-40B4-BE49-F238E27FC236}">
                <a16:creationId xmlns:a16="http://schemas.microsoft.com/office/drawing/2014/main" id="{D2DE37B6-05EE-9297-3D67-75FA24F46B84}"/>
              </a:ext>
            </a:extLst>
          </p:cNvPr>
          <p:cNvSpPr>
            <a:spLocks/>
          </p:cNvSpPr>
          <p:nvPr/>
        </p:nvSpPr>
        <p:spPr bwMode="auto">
          <a:xfrm>
            <a:off x="6298685" y="276279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6" name="Freeform 436">
            <a:extLst>
              <a:ext uri="{FF2B5EF4-FFF2-40B4-BE49-F238E27FC236}">
                <a16:creationId xmlns:a16="http://schemas.microsoft.com/office/drawing/2014/main" id="{5A455020-A42A-4D7D-7401-517A8A1B6A99}"/>
              </a:ext>
            </a:extLst>
          </p:cNvPr>
          <p:cNvSpPr>
            <a:spLocks/>
          </p:cNvSpPr>
          <p:nvPr/>
        </p:nvSpPr>
        <p:spPr bwMode="auto">
          <a:xfrm>
            <a:off x="6376934" y="278104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7" name="Freeform 437">
            <a:extLst>
              <a:ext uri="{FF2B5EF4-FFF2-40B4-BE49-F238E27FC236}">
                <a16:creationId xmlns:a16="http://schemas.microsoft.com/office/drawing/2014/main" id="{A807F19A-5A57-62B6-0D8E-69ACD2896DBF}"/>
              </a:ext>
            </a:extLst>
          </p:cNvPr>
          <p:cNvSpPr>
            <a:spLocks/>
          </p:cNvSpPr>
          <p:nvPr/>
        </p:nvSpPr>
        <p:spPr bwMode="auto">
          <a:xfrm>
            <a:off x="6384631" y="2795636"/>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8" name="Freeform 438">
            <a:extLst>
              <a:ext uri="{FF2B5EF4-FFF2-40B4-BE49-F238E27FC236}">
                <a16:creationId xmlns:a16="http://schemas.microsoft.com/office/drawing/2014/main" id="{F827611C-99A4-48CE-C73C-36E8DB5EF1D8}"/>
              </a:ext>
            </a:extLst>
          </p:cNvPr>
          <p:cNvSpPr>
            <a:spLocks/>
          </p:cNvSpPr>
          <p:nvPr/>
        </p:nvSpPr>
        <p:spPr bwMode="auto">
          <a:xfrm>
            <a:off x="6334603" y="275184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9" name="Freeform 439">
            <a:extLst>
              <a:ext uri="{FF2B5EF4-FFF2-40B4-BE49-F238E27FC236}">
                <a16:creationId xmlns:a16="http://schemas.microsoft.com/office/drawing/2014/main" id="{B46B3A81-72FC-5BDD-76E7-15C3B24F1589}"/>
              </a:ext>
            </a:extLst>
          </p:cNvPr>
          <p:cNvSpPr>
            <a:spLocks/>
          </p:cNvSpPr>
          <p:nvPr/>
        </p:nvSpPr>
        <p:spPr bwMode="auto">
          <a:xfrm>
            <a:off x="6380782" y="2788338"/>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0" name="Freeform 440">
            <a:extLst>
              <a:ext uri="{FF2B5EF4-FFF2-40B4-BE49-F238E27FC236}">
                <a16:creationId xmlns:a16="http://schemas.microsoft.com/office/drawing/2014/main" id="{1DE366E8-5C8D-82CA-8809-CDA2E20458C4}"/>
              </a:ext>
            </a:extLst>
          </p:cNvPr>
          <p:cNvSpPr>
            <a:spLocks/>
          </p:cNvSpPr>
          <p:nvPr/>
        </p:nvSpPr>
        <p:spPr bwMode="auto">
          <a:xfrm>
            <a:off x="6302534" y="276279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1" name="Freeform 441">
            <a:extLst>
              <a:ext uri="{FF2B5EF4-FFF2-40B4-BE49-F238E27FC236}">
                <a16:creationId xmlns:a16="http://schemas.microsoft.com/office/drawing/2014/main" id="{5CF7EC24-73DE-AAEE-3559-4BAAF970ADD9}"/>
              </a:ext>
            </a:extLst>
          </p:cNvPr>
          <p:cNvSpPr>
            <a:spLocks/>
          </p:cNvSpPr>
          <p:nvPr/>
        </p:nvSpPr>
        <p:spPr bwMode="auto">
          <a:xfrm>
            <a:off x="6305099" y="276279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2" name="Freeform 442">
            <a:extLst>
              <a:ext uri="{FF2B5EF4-FFF2-40B4-BE49-F238E27FC236}">
                <a16:creationId xmlns:a16="http://schemas.microsoft.com/office/drawing/2014/main" id="{FF7C3236-68AB-3F76-A8F8-624B58880DD1}"/>
              </a:ext>
            </a:extLst>
          </p:cNvPr>
          <p:cNvSpPr>
            <a:spLocks/>
          </p:cNvSpPr>
          <p:nvPr/>
        </p:nvSpPr>
        <p:spPr bwMode="auto">
          <a:xfrm>
            <a:off x="6376934" y="2784689"/>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3" name="Freeform 443">
            <a:extLst>
              <a:ext uri="{FF2B5EF4-FFF2-40B4-BE49-F238E27FC236}">
                <a16:creationId xmlns:a16="http://schemas.microsoft.com/office/drawing/2014/main" id="{5A28F67E-302D-A93E-7860-6CBAED2064E2}"/>
              </a:ext>
            </a:extLst>
          </p:cNvPr>
          <p:cNvSpPr>
            <a:spLocks/>
          </p:cNvSpPr>
          <p:nvPr/>
        </p:nvSpPr>
        <p:spPr bwMode="auto">
          <a:xfrm>
            <a:off x="6312796" y="275914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4" name="Freeform 444">
            <a:extLst>
              <a:ext uri="{FF2B5EF4-FFF2-40B4-BE49-F238E27FC236}">
                <a16:creationId xmlns:a16="http://schemas.microsoft.com/office/drawing/2014/main" id="{913655F4-50EA-9E9B-30AE-02EF905734F8}"/>
              </a:ext>
            </a:extLst>
          </p:cNvPr>
          <p:cNvSpPr>
            <a:spLocks/>
          </p:cNvSpPr>
          <p:nvPr/>
        </p:nvSpPr>
        <p:spPr bwMode="auto">
          <a:xfrm>
            <a:off x="6320492" y="2755496"/>
            <a:ext cx="2566"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5" name="Freeform 445">
            <a:extLst>
              <a:ext uri="{FF2B5EF4-FFF2-40B4-BE49-F238E27FC236}">
                <a16:creationId xmlns:a16="http://schemas.microsoft.com/office/drawing/2014/main" id="{A5FCA440-9F09-3A58-3B2D-D670D519EEA9}"/>
              </a:ext>
            </a:extLst>
          </p:cNvPr>
          <p:cNvSpPr>
            <a:spLocks/>
          </p:cNvSpPr>
          <p:nvPr/>
        </p:nvSpPr>
        <p:spPr bwMode="auto">
          <a:xfrm>
            <a:off x="6326906" y="275549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6" name="Freeform 446">
            <a:extLst>
              <a:ext uri="{FF2B5EF4-FFF2-40B4-BE49-F238E27FC236}">
                <a16:creationId xmlns:a16="http://schemas.microsoft.com/office/drawing/2014/main" id="{17D6E5AC-DD42-9AD8-2080-1C04635C10ED}"/>
              </a:ext>
            </a:extLst>
          </p:cNvPr>
          <p:cNvSpPr>
            <a:spLocks/>
          </p:cNvSpPr>
          <p:nvPr/>
        </p:nvSpPr>
        <p:spPr bwMode="auto">
          <a:xfrm>
            <a:off x="6330754" y="275184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7" name="Freeform 447">
            <a:extLst>
              <a:ext uri="{FF2B5EF4-FFF2-40B4-BE49-F238E27FC236}">
                <a16:creationId xmlns:a16="http://schemas.microsoft.com/office/drawing/2014/main" id="{777C14A6-D6BC-3AD2-88BD-6EAD5B9DC7F5}"/>
              </a:ext>
            </a:extLst>
          </p:cNvPr>
          <p:cNvSpPr>
            <a:spLocks/>
          </p:cNvSpPr>
          <p:nvPr/>
        </p:nvSpPr>
        <p:spPr bwMode="auto">
          <a:xfrm>
            <a:off x="6388479" y="2802934"/>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8" name="Freeform 448">
            <a:extLst>
              <a:ext uri="{FF2B5EF4-FFF2-40B4-BE49-F238E27FC236}">
                <a16:creationId xmlns:a16="http://schemas.microsoft.com/office/drawing/2014/main" id="{60FB1562-C1AD-C24E-F174-C6ADE9E85823}"/>
              </a:ext>
            </a:extLst>
          </p:cNvPr>
          <p:cNvSpPr>
            <a:spLocks/>
          </p:cNvSpPr>
          <p:nvPr/>
        </p:nvSpPr>
        <p:spPr bwMode="auto">
          <a:xfrm>
            <a:off x="6326906" y="275184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9" name="Freeform 449">
            <a:extLst>
              <a:ext uri="{FF2B5EF4-FFF2-40B4-BE49-F238E27FC236}">
                <a16:creationId xmlns:a16="http://schemas.microsoft.com/office/drawing/2014/main" id="{B9600938-6344-F1B0-33DA-137CE0B53B21}"/>
              </a:ext>
            </a:extLst>
          </p:cNvPr>
          <p:cNvSpPr>
            <a:spLocks/>
          </p:cNvSpPr>
          <p:nvPr/>
        </p:nvSpPr>
        <p:spPr bwMode="auto">
          <a:xfrm>
            <a:off x="6384631" y="2799285"/>
            <a:ext cx="3848" cy="3649"/>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0" name="Freeform 451">
            <a:extLst>
              <a:ext uri="{FF2B5EF4-FFF2-40B4-BE49-F238E27FC236}">
                <a16:creationId xmlns:a16="http://schemas.microsoft.com/office/drawing/2014/main" id="{A1D6F893-3106-C07E-F59D-A01A7C2C1B7F}"/>
              </a:ext>
            </a:extLst>
          </p:cNvPr>
          <p:cNvSpPr>
            <a:spLocks/>
          </p:cNvSpPr>
          <p:nvPr/>
        </p:nvSpPr>
        <p:spPr bwMode="auto">
          <a:xfrm>
            <a:off x="1800017" y="2748198"/>
            <a:ext cx="0" cy="3649"/>
          </a:xfrm>
          <a:custGeom>
            <a:avLst/>
            <a:gdLst>
              <a:gd name="T0" fmla="*/ 0 h 3"/>
              <a:gd name="T1" fmla="*/ 0 h 3"/>
              <a:gd name="T2" fmla="*/ 0 h 3"/>
              <a:gd name="T3" fmla="*/ 0 h 3"/>
              <a:gd name="T4" fmla="*/ 0 h 3"/>
              <a:gd name="T5" fmla="*/ 0 h 3"/>
              <a:gd name="T6" fmla="*/ 0 h 3"/>
              <a:gd name="T7" fmla="*/ 3 h 3"/>
              <a:gd name="T8" fmla="*/ 3 h 3"/>
              <a:gd name="T9" fmla="*/ 0 h 3"/>
              <a:gd name="T10"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3">
                <a:moveTo>
                  <a:pt x="0" y="0"/>
                </a:moveTo>
                <a:lnTo>
                  <a:pt x="0" y="0"/>
                </a:lnTo>
                <a:lnTo>
                  <a:pt x="0" y="0"/>
                </a:lnTo>
                <a:lnTo>
                  <a:pt x="0" y="0"/>
                </a:lnTo>
                <a:lnTo>
                  <a:pt x="0" y="0"/>
                </a:lnTo>
                <a:lnTo>
                  <a:pt x="0" y="0"/>
                </a:ln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1" name="Freeform 452">
            <a:extLst>
              <a:ext uri="{FF2B5EF4-FFF2-40B4-BE49-F238E27FC236}">
                <a16:creationId xmlns:a16="http://schemas.microsoft.com/office/drawing/2014/main" id="{3E59D677-8A84-C6B0-555F-215DC45793C8}"/>
              </a:ext>
            </a:extLst>
          </p:cNvPr>
          <p:cNvSpPr>
            <a:spLocks/>
          </p:cNvSpPr>
          <p:nvPr/>
        </p:nvSpPr>
        <p:spPr bwMode="auto">
          <a:xfrm>
            <a:off x="2019370" y="3490180"/>
            <a:ext cx="17959" cy="81496"/>
          </a:xfrm>
          <a:custGeom>
            <a:avLst/>
            <a:gdLst>
              <a:gd name="T0" fmla="*/ 0 w 14"/>
              <a:gd name="T1" fmla="*/ 67 h 67"/>
              <a:gd name="T2" fmla="*/ 14 w 14"/>
              <a:gd name="T3" fmla="*/ 0 h 67"/>
              <a:gd name="T4" fmla="*/ 14 w 14"/>
              <a:gd name="T5" fmla="*/ 0 h 67"/>
              <a:gd name="T6" fmla="*/ 14 w 14"/>
              <a:gd name="T7" fmla="*/ 0 h 67"/>
              <a:gd name="T8" fmla="*/ 0 w 14"/>
              <a:gd name="T9" fmla="*/ 67 h 67"/>
            </a:gdLst>
            <a:ahLst/>
            <a:cxnLst>
              <a:cxn ang="0">
                <a:pos x="T0" y="T1"/>
              </a:cxn>
              <a:cxn ang="0">
                <a:pos x="T2" y="T3"/>
              </a:cxn>
              <a:cxn ang="0">
                <a:pos x="T4" y="T5"/>
              </a:cxn>
              <a:cxn ang="0">
                <a:pos x="T6" y="T7"/>
              </a:cxn>
              <a:cxn ang="0">
                <a:pos x="T8" y="T9"/>
              </a:cxn>
            </a:cxnLst>
            <a:rect l="0" t="0" r="r" b="b"/>
            <a:pathLst>
              <a:path w="14" h="67">
                <a:moveTo>
                  <a:pt x="0" y="67"/>
                </a:moveTo>
                <a:lnTo>
                  <a:pt x="14" y="0"/>
                </a:lnTo>
                <a:lnTo>
                  <a:pt x="14" y="0"/>
                </a:lnTo>
                <a:lnTo>
                  <a:pt x="14" y="0"/>
                </a:lnTo>
                <a:lnTo>
                  <a:pt x="0" y="67"/>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2" name="Freeform 453">
            <a:extLst>
              <a:ext uri="{FF2B5EF4-FFF2-40B4-BE49-F238E27FC236}">
                <a16:creationId xmlns:a16="http://schemas.microsoft.com/office/drawing/2014/main" id="{73C0BF19-A4C8-9D59-E67F-EE38C6A457E8}"/>
              </a:ext>
            </a:extLst>
          </p:cNvPr>
          <p:cNvSpPr>
            <a:spLocks/>
          </p:cNvSpPr>
          <p:nvPr/>
        </p:nvSpPr>
        <p:spPr bwMode="auto">
          <a:xfrm>
            <a:off x="1979604" y="3582624"/>
            <a:ext cx="32069" cy="7298"/>
          </a:xfrm>
          <a:custGeom>
            <a:avLst/>
            <a:gdLst>
              <a:gd name="T0" fmla="*/ 0 w 25"/>
              <a:gd name="T1" fmla="*/ 0 h 6"/>
              <a:gd name="T2" fmla="*/ 0 w 25"/>
              <a:gd name="T3" fmla="*/ 0 h 6"/>
              <a:gd name="T4" fmla="*/ 11 w 25"/>
              <a:gd name="T5" fmla="*/ 3 h 6"/>
              <a:gd name="T6" fmla="*/ 22 w 25"/>
              <a:gd name="T7" fmla="*/ 6 h 6"/>
              <a:gd name="T8" fmla="*/ 22 w 25"/>
              <a:gd name="T9" fmla="*/ 6 h 6"/>
              <a:gd name="T10" fmla="*/ 25 w 25"/>
              <a:gd name="T11" fmla="*/ 3 h 6"/>
              <a:gd name="T12" fmla="*/ 25 w 25"/>
              <a:gd name="T13" fmla="*/ 3 h 6"/>
              <a:gd name="T14" fmla="*/ 22 w 25"/>
              <a:gd name="T15" fmla="*/ 6 h 6"/>
              <a:gd name="T16" fmla="*/ 22 w 25"/>
              <a:gd name="T17" fmla="*/ 6 h 6"/>
              <a:gd name="T18" fmla="*/ 11 w 25"/>
              <a:gd name="T19" fmla="*/ 3 h 6"/>
              <a:gd name="T20" fmla="*/ 0 w 25"/>
              <a:gd name="T21" fmla="*/ 0 h 6"/>
              <a:gd name="T22" fmla="*/ 0 w 25"/>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6">
                <a:moveTo>
                  <a:pt x="0" y="0"/>
                </a:moveTo>
                <a:lnTo>
                  <a:pt x="0" y="0"/>
                </a:lnTo>
                <a:lnTo>
                  <a:pt x="11" y="3"/>
                </a:lnTo>
                <a:lnTo>
                  <a:pt x="22" y="6"/>
                </a:lnTo>
                <a:lnTo>
                  <a:pt x="22" y="6"/>
                </a:lnTo>
                <a:lnTo>
                  <a:pt x="25" y="3"/>
                </a:lnTo>
                <a:lnTo>
                  <a:pt x="25" y="3"/>
                </a:lnTo>
                <a:lnTo>
                  <a:pt x="22" y="6"/>
                </a:lnTo>
                <a:lnTo>
                  <a:pt x="22" y="6"/>
                </a:lnTo>
                <a:lnTo>
                  <a:pt x="11"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3" name="Freeform 454">
            <a:extLst>
              <a:ext uri="{FF2B5EF4-FFF2-40B4-BE49-F238E27FC236}">
                <a16:creationId xmlns:a16="http://schemas.microsoft.com/office/drawing/2014/main" id="{DBF0D98E-8C1B-AC10-7A6E-603F8184C1C9}"/>
              </a:ext>
            </a:extLst>
          </p:cNvPr>
          <p:cNvSpPr>
            <a:spLocks/>
          </p:cNvSpPr>
          <p:nvPr/>
        </p:nvSpPr>
        <p:spPr bwMode="auto">
          <a:xfrm>
            <a:off x="1630692" y="269954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4" name="Freeform 455">
            <a:extLst>
              <a:ext uri="{FF2B5EF4-FFF2-40B4-BE49-F238E27FC236}">
                <a16:creationId xmlns:a16="http://schemas.microsoft.com/office/drawing/2014/main" id="{F9801B28-DA12-776B-7B70-41669FE713A4}"/>
              </a:ext>
            </a:extLst>
          </p:cNvPr>
          <p:cNvSpPr>
            <a:spLocks/>
          </p:cNvSpPr>
          <p:nvPr/>
        </p:nvSpPr>
        <p:spPr bwMode="auto">
          <a:xfrm>
            <a:off x="1630692" y="269954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5" name="Freeform 460">
            <a:extLst>
              <a:ext uri="{FF2B5EF4-FFF2-40B4-BE49-F238E27FC236}">
                <a16:creationId xmlns:a16="http://schemas.microsoft.com/office/drawing/2014/main" id="{028A5716-C319-8F56-2466-E8EF26863D52}"/>
              </a:ext>
            </a:extLst>
          </p:cNvPr>
          <p:cNvSpPr>
            <a:spLocks/>
          </p:cNvSpPr>
          <p:nvPr/>
        </p:nvSpPr>
        <p:spPr bwMode="auto">
          <a:xfrm>
            <a:off x="1664044" y="271049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6" name="Freeform 461">
            <a:extLst>
              <a:ext uri="{FF2B5EF4-FFF2-40B4-BE49-F238E27FC236}">
                <a16:creationId xmlns:a16="http://schemas.microsoft.com/office/drawing/2014/main" id="{3DCE813B-359F-307A-577D-BDA9A22C9987}"/>
              </a:ext>
            </a:extLst>
          </p:cNvPr>
          <p:cNvSpPr>
            <a:spLocks/>
          </p:cNvSpPr>
          <p:nvPr/>
        </p:nvSpPr>
        <p:spPr bwMode="auto">
          <a:xfrm>
            <a:off x="1664044" y="2710490"/>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7" name="Freeform 463">
            <a:extLst>
              <a:ext uri="{FF2B5EF4-FFF2-40B4-BE49-F238E27FC236}">
                <a16:creationId xmlns:a16="http://schemas.microsoft.com/office/drawing/2014/main" id="{6B2F1D41-17B6-9723-D4A3-A118BBA5508A}"/>
              </a:ext>
            </a:extLst>
          </p:cNvPr>
          <p:cNvSpPr>
            <a:spLocks/>
          </p:cNvSpPr>
          <p:nvPr/>
        </p:nvSpPr>
        <p:spPr bwMode="auto">
          <a:xfrm>
            <a:off x="2169454" y="284429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8" name="Freeform 464">
            <a:extLst>
              <a:ext uri="{FF2B5EF4-FFF2-40B4-BE49-F238E27FC236}">
                <a16:creationId xmlns:a16="http://schemas.microsoft.com/office/drawing/2014/main" id="{8F7B2BC4-9B1F-A507-448F-635B0EF8074C}"/>
              </a:ext>
            </a:extLst>
          </p:cNvPr>
          <p:cNvSpPr>
            <a:spLocks/>
          </p:cNvSpPr>
          <p:nvPr/>
        </p:nvSpPr>
        <p:spPr bwMode="auto">
          <a:xfrm>
            <a:off x="1522939" y="3083914"/>
            <a:ext cx="0" cy="3649"/>
          </a:xfrm>
          <a:custGeom>
            <a:avLst/>
            <a:gdLst>
              <a:gd name="T0" fmla="*/ 0 h 3"/>
              <a:gd name="T1" fmla="*/ 0 h 3"/>
              <a:gd name="T2" fmla="*/ 0 h 3"/>
              <a:gd name="T3" fmla="*/ 0 h 3"/>
              <a:gd name="T4" fmla="*/ 0 h 3"/>
              <a:gd name="T5" fmla="*/ 3 h 3"/>
              <a:gd name="T6" fmla="*/ 3 h 3"/>
              <a:gd name="T7" fmla="*/ 0 h 3"/>
              <a:gd name="T8" fmla="*/ 0 h 3"/>
              <a:gd name="T9" fmla="*/ 0 h 3"/>
              <a:gd name="T10"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3">
                <a:moveTo>
                  <a:pt x="0" y="0"/>
                </a:moveTo>
                <a:lnTo>
                  <a:pt x="0" y="0"/>
                </a:lnTo>
                <a:lnTo>
                  <a:pt x="0" y="0"/>
                </a:lnTo>
                <a:lnTo>
                  <a:pt x="0" y="0"/>
                </a:lnTo>
                <a:lnTo>
                  <a:pt x="0" y="0"/>
                </a:lnTo>
                <a:lnTo>
                  <a:pt x="0" y="3"/>
                </a:lnTo>
                <a:lnTo>
                  <a:pt x="0" y="3"/>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9" name="Freeform 465">
            <a:extLst>
              <a:ext uri="{FF2B5EF4-FFF2-40B4-BE49-F238E27FC236}">
                <a16:creationId xmlns:a16="http://schemas.microsoft.com/office/drawing/2014/main" id="{C0962639-5D0D-E797-FDB4-A233C24DFAE1}"/>
              </a:ext>
            </a:extLst>
          </p:cNvPr>
          <p:cNvSpPr>
            <a:spLocks/>
          </p:cNvSpPr>
          <p:nvPr/>
        </p:nvSpPr>
        <p:spPr bwMode="auto">
          <a:xfrm>
            <a:off x="1522939" y="308756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0" name="Freeform 467">
            <a:extLst>
              <a:ext uri="{FF2B5EF4-FFF2-40B4-BE49-F238E27FC236}">
                <a16:creationId xmlns:a16="http://schemas.microsoft.com/office/drawing/2014/main" id="{9EF4F6D2-9285-AE14-F938-9E031B83E87E}"/>
              </a:ext>
            </a:extLst>
          </p:cNvPr>
          <p:cNvSpPr>
            <a:spLocks/>
          </p:cNvSpPr>
          <p:nvPr/>
        </p:nvSpPr>
        <p:spPr bwMode="auto">
          <a:xfrm>
            <a:off x="2474753" y="2514656"/>
            <a:ext cx="718350" cy="609399"/>
          </a:xfrm>
          <a:custGeom>
            <a:avLst/>
            <a:gdLst>
              <a:gd name="T0" fmla="*/ 0 w 560"/>
              <a:gd name="T1" fmla="*/ 413 h 501"/>
              <a:gd name="T2" fmla="*/ 39 w 560"/>
              <a:gd name="T3" fmla="*/ 422 h 501"/>
              <a:gd name="T4" fmla="*/ 39 w 560"/>
              <a:gd name="T5" fmla="*/ 422 h 501"/>
              <a:gd name="T6" fmla="*/ 45 w 560"/>
              <a:gd name="T7" fmla="*/ 422 h 501"/>
              <a:gd name="T8" fmla="*/ 48 w 560"/>
              <a:gd name="T9" fmla="*/ 422 h 501"/>
              <a:gd name="T10" fmla="*/ 50 w 560"/>
              <a:gd name="T11" fmla="*/ 426 h 501"/>
              <a:gd name="T12" fmla="*/ 53 w 560"/>
              <a:gd name="T13" fmla="*/ 426 h 501"/>
              <a:gd name="T14" fmla="*/ 56 w 560"/>
              <a:gd name="T15" fmla="*/ 426 h 501"/>
              <a:gd name="T16" fmla="*/ 59 w 560"/>
              <a:gd name="T17" fmla="*/ 426 h 501"/>
              <a:gd name="T18" fmla="*/ 64 w 560"/>
              <a:gd name="T19" fmla="*/ 426 h 501"/>
              <a:gd name="T20" fmla="*/ 67 w 560"/>
              <a:gd name="T21" fmla="*/ 429 h 501"/>
              <a:gd name="T22" fmla="*/ 81 w 560"/>
              <a:gd name="T23" fmla="*/ 429 h 501"/>
              <a:gd name="T24" fmla="*/ 104 w 560"/>
              <a:gd name="T25" fmla="*/ 435 h 501"/>
              <a:gd name="T26" fmla="*/ 106 w 560"/>
              <a:gd name="T27" fmla="*/ 435 h 501"/>
              <a:gd name="T28" fmla="*/ 151 w 560"/>
              <a:gd name="T29" fmla="*/ 444 h 501"/>
              <a:gd name="T30" fmla="*/ 165 w 560"/>
              <a:gd name="T31" fmla="*/ 447 h 501"/>
              <a:gd name="T32" fmla="*/ 188 w 560"/>
              <a:gd name="T33" fmla="*/ 450 h 501"/>
              <a:gd name="T34" fmla="*/ 207 w 560"/>
              <a:gd name="T35" fmla="*/ 453 h 501"/>
              <a:gd name="T36" fmla="*/ 221 w 560"/>
              <a:gd name="T37" fmla="*/ 456 h 501"/>
              <a:gd name="T38" fmla="*/ 241 w 560"/>
              <a:gd name="T39" fmla="*/ 459 h 501"/>
              <a:gd name="T40" fmla="*/ 252 w 560"/>
              <a:gd name="T41" fmla="*/ 459 h 501"/>
              <a:gd name="T42" fmla="*/ 283 w 560"/>
              <a:gd name="T43" fmla="*/ 465 h 501"/>
              <a:gd name="T44" fmla="*/ 431 w 560"/>
              <a:gd name="T45" fmla="*/ 489 h 501"/>
              <a:gd name="T46" fmla="*/ 451 w 560"/>
              <a:gd name="T47" fmla="*/ 492 h 501"/>
              <a:gd name="T48" fmla="*/ 515 w 560"/>
              <a:gd name="T49" fmla="*/ 501 h 501"/>
              <a:gd name="T50" fmla="*/ 515 w 560"/>
              <a:gd name="T51" fmla="*/ 498 h 501"/>
              <a:gd name="T52" fmla="*/ 515 w 560"/>
              <a:gd name="T53" fmla="*/ 498 h 501"/>
              <a:gd name="T54" fmla="*/ 518 w 560"/>
              <a:gd name="T55" fmla="*/ 489 h 501"/>
              <a:gd name="T56" fmla="*/ 518 w 560"/>
              <a:gd name="T57" fmla="*/ 489 h 501"/>
              <a:gd name="T58" fmla="*/ 518 w 560"/>
              <a:gd name="T59" fmla="*/ 480 h 501"/>
              <a:gd name="T60" fmla="*/ 518 w 560"/>
              <a:gd name="T61" fmla="*/ 477 h 501"/>
              <a:gd name="T62" fmla="*/ 518 w 560"/>
              <a:gd name="T63" fmla="*/ 468 h 501"/>
              <a:gd name="T64" fmla="*/ 518 w 560"/>
              <a:gd name="T65" fmla="*/ 468 h 501"/>
              <a:gd name="T66" fmla="*/ 521 w 560"/>
              <a:gd name="T67" fmla="*/ 456 h 501"/>
              <a:gd name="T68" fmla="*/ 521 w 560"/>
              <a:gd name="T69" fmla="*/ 456 h 501"/>
              <a:gd name="T70" fmla="*/ 521 w 560"/>
              <a:gd name="T71" fmla="*/ 444 h 501"/>
              <a:gd name="T72" fmla="*/ 521 w 560"/>
              <a:gd name="T73" fmla="*/ 444 h 501"/>
              <a:gd name="T74" fmla="*/ 523 w 560"/>
              <a:gd name="T75" fmla="*/ 432 h 501"/>
              <a:gd name="T76" fmla="*/ 523 w 560"/>
              <a:gd name="T77" fmla="*/ 432 h 501"/>
              <a:gd name="T78" fmla="*/ 523 w 560"/>
              <a:gd name="T79" fmla="*/ 419 h 501"/>
              <a:gd name="T80" fmla="*/ 523 w 560"/>
              <a:gd name="T81" fmla="*/ 416 h 501"/>
              <a:gd name="T82" fmla="*/ 526 w 560"/>
              <a:gd name="T83" fmla="*/ 404 h 501"/>
              <a:gd name="T84" fmla="*/ 526 w 560"/>
              <a:gd name="T85" fmla="*/ 404 h 501"/>
              <a:gd name="T86" fmla="*/ 529 w 560"/>
              <a:gd name="T87" fmla="*/ 374 h 501"/>
              <a:gd name="T88" fmla="*/ 529 w 560"/>
              <a:gd name="T89" fmla="*/ 374 h 501"/>
              <a:gd name="T90" fmla="*/ 532 w 560"/>
              <a:gd name="T91" fmla="*/ 344 h 501"/>
              <a:gd name="T92" fmla="*/ 532 w 560"/>
              <a:gd name="T93" fmla="*/ 340 h 501"/>
              <a:gd name="T94" fmla="*/ 535 w 560"/>
              <a:gd name="T95" fmla="*/ 325 h 501"/>
              <a:gd name="T96" fmla="*/ 535 w 560"/>
              <a:gd name="T97" fmla="*/ 325 h 501"/>
              <a:gd name="T98" fmla="*/ 537 w 560"/>
              <a:gd name="T99" fmla="*/ 289 h 501"/>
              <a:gd name="T100" fmla="*/ 549 w 560"/>
              <a:gd name="T101" fmla="*/ 201 h 501"/>
              <a:gd name="T102" fmla="*/ 549 w 560"/>
              <a:gd name="T103" fmla="*/ 201 h 501"/>
              <a:gd name="T104" fmla="*/ 549 w 560"/>
              <a:gd name="T105" fmla="*/ 189 h 501"/>
              <a:gd name="T106" fmla="*/ 549 w 560"/>
              <a:gd name="T107" fmla="*/ 182 h 501"/>
              <a:gd name="T108" fmla="*/ 551 w 560"/>
              <a:gd name="T109" fmla="*/ 176 h 501"/>
              <a:gd name="T110" fmla="*/ 554 w 560"/>
              <a:gd name="T111" fmla="*/ 152 h 501"/>
              <a:gd name="T112" fmla="*/ 554 w 560"/>
              <a:gd name="T113" fmla="*/ 149 h 501"/>
              <a:gd name="T114" fmla="*/ 526 w 560"/>
              <a:gd name="T115" fmla="*/ 73 h 501"/>
              <a:gd name="T116" fmla="*/ 76 w 560"/>
              <a:gd name="T117" fmla="*/ 46 h 501"/>
              <a:gd name="T118" fmla="*/ 76 w 560"/>
              <a:gd name="T119" fmla="*/ 46 h 501"/>
              <a:gd name="T120" fmla="*/ 70 w 560"/>
              <a:gd name="T121" fmla="*/ 67 h 501"/>
              <a:gd name="T122" fmla="*/ 20 w 560"/>
              <a:gd name="T123" fmla="*/ 316 h 501"/>
              <a:gd name="T124" fmla="*/ 0 w 560"/>
              <a:gd name="T125" fmla="*/ 413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0" h="501">
                <a:moveTo>
                  <a:pt x="0" y="413"/>
                </a:moveTo>
                <a:lnTo>
                  <a:pt x="0" y="413"/>
                </a:lnTo>
                <a:lnTo>
                  <a:pt x="39" y="422"/>
                </a:lnTo>
                <a:lnTo>
                  <a:pt x="39" y="422"/>
                </a:lnTo>
                <a:lnTo>
                  <a:pt x="39" y="422"/>
                </a:lnTo>
                <a:lnTo>
                  <a:pt x="39" y="422"/>
                </a:lnTo>
                <a:lnTo>
                  <a:pt x="45" y="422"/>
                </a:lnTo>
                <a:lnTo>
                  <a:pt x="45" y="422"/>
                </a:lnTo>
                <a:lnTo>
                  <a:pt x="48" y="422"/>
                </a:lnTo>
                <a:lnTo>
                  <a:pt x="48" y="422"/>
                </a:lnTo>
                <a:lnTo>
                  <a:pt x="50" y="426"/>
                </a:lnTo>
                <a:lnTo>
                  <a:pt x="50" y="426"/>
                </a:lnTo>
                <a:lnTo>
                  <a:pt x="53" y="426"/>
                </a:lnTo>
                <a:lnTo>
                  <a:pt x="53" y="426"/>
                </a:lnTo>
                <a:lnTo>
                  <a:pt x="56" y="426"/>
                </a:lnTo>
                <a:lnTo>
                  <a:pt x="56" y="426"/>
                </a:lnTo>
                <a:lnTo>
                  <a:pt x="59" y="426"/>
                </a:lnTo>
                <a:lnTo>
                  <a:pt x="59" y="426"/>
                </a:lnTo>
                <a:lnTo>
                  <a:pt x="64" y="426"/>
                </a:lnTo>
                <a:lnTo>
                  <a:pt x="64" y="426"/>
                </a:lnTo>
                <a:lnTo>
                  <a:pt x="67" y="429"/>
                </a:lnTo>
                <a:lnTo>
                  <a:pt x="67" y="429"/>
                </a:lnTo>
                <a:lnTo>
                  <a:pt x="76" y="429"/>
                </a:lnTo>
                <a:lnTo>
                  <a:pt x="81" y="429"/>
                </a:lnTo>
                <a:lnTo>
                  <a:pt x="81" y="429"/>
                </a:lnTo>
                <a:lnTo>
                  <a:pt x="104" y="435"/>
                </a:lnTo>
                <a:lnTo>
                  <a:pt x="104" y="435"/>
                </a:lnTo>
                <a:lnTo>
                  <a:pt x="106" y="435"/>
                </a:lnTo>
                <a:lnTo>
                  <a:pt x="106" y="435"/>
                </a:lnTo>
                <a:lnTo>
                  <a:pt x="151" y="444"/>
                </a:lnTo>
                <a:lnTo>
                  <a:pt x="151" y="444"/>
                </a:lnTo>
                <a:lnTo>
                  <a:pt x="165" y="447"/>
                </a:lnTo>
                <a:lnTo>
                  <a:pt x="165" y="447"/>
                </a:lnTo>
                <a:lnTo>
                  <a:pt x="188" y="450"/>
                </a:lnTo>
                <a:lnTo>
                  <a:pt x="188" y="450"/>
                </a:lnTo>
                <a:lnTo>
                  <a:pt x="207" y="453"/>
                </a:lnTo>
                <a:lnTo>
                  <a:pt x="207" y="453"/>
                </a:lnTo>
                <a:lnTo>
                  <a:pt x="221" y="456"/>
                </a:lnTo>
                <a:lnTo>
                  <a:pt x="221" y="456"/>
                </a:lnTo>
                <a:lnTo>
                  <a:pt x="241" y="459"/>
                </a:lnTo>
                <a:lnTo>
                  <a:pt x="241" y="459"/>
                </a:lnTo>
                <a:lnTo>
                  <a:pt x="252" y="459"/>
                </a:lnTo>
                <a:lnTo>
                  <a:pt x="252" y="459"/>
                </a:lnTo>
                <a:lnTo>
                  <a:pt x="283" y="465"/>
                </a:lnTo>
                <a:lnTo>
                  <a:pt x="409" y="486"/>
                </a:lnTo>
                <a:lnTo>
                  <a:pt x="431" y="489"/>
                </a:lnTo>
                <a:lnTo>
                  <a:pt x="431" y="489"/>
                </a:lnTo>
                <a:lnTo>
                  <a:pt x="451" y="492"/>
                </a:lnTo>
                <a:lnTo>
                  <a:pt x="515" y="501"/>
                </a:lnTo>
                <a:lnTo>
                  <a:pt x="515" y="501"/>
                </a:lnTo>
                <a:lnTo>
                  <a:pt x="515" y="498"/>
                </a:lnTo>
                <a:lnTo>
                  <a:pt x="515" y="498"/>
                </a:lnTo>
                <a:lnTo>
                  <a:pt x="515" y="498"/>
                </a:lnTo>
                <a:lnTo>
                  <a:pt x="515" y="498"/>
                </a:lnTo>
                <a:lnTo>
                  <a:pt x="518" y="489"/>
                </a:lnTo>
                <a:lnTo>
                  <a:pt x="518" y="489"/>
                </a:lnTo>
                <a:lnTo>
                  <a:pt x="518" y="489"/>
                </a:lnTo>
                <a:lnTo>
                  <a:pt x="518" y="489"/>
                </a:lnTo>
                <a:lnTo>
                  <a:pt x="518" y="480"/>
                </a:lnTo>
                <a:lnTo>
                  <a:pt x="518" y="480"/>
                </a:lnTo>
                <a:lnTo>
                  <a:pt x="518" y="477"/>
                </a:lnTo>
                <a:lnTo>
                  <a:pt x="518" y="477"/>
                </a:lnTo>
                <a:lnTo>
                  <a:pt x="518" y="468"/>
                </a:lnTo>
                <a:lnTo>
                  <a:pt x="518" y="468"/>
                </a:lnTo>
                <a:lnTo>
                  <a:pt x="518" y="468"/>
                </a:lnTo>
                <a:lnTo>
                  <a:pt x="518" y="468"/>
                </a:lnTo>
                <a:lnTo>
                  <a:pt x="521" y="456"/>
                </a:lnTo>
                <a:lnTo>
                  <a:pt x="521" y="456"/>
                </a:lnTo>
                <a:lnTo>
                  <a:pt x="521" y="456"/>
                </a:lnTo>
                <a:lnTo>
                  <a:pt x="521" y="456"/>
                </a:lnTo>
                <a:lnTo>
                  <a:pt x="521" y="444"/>
                </a:lnTo>
                <a:lnTo>
                  <a:pt x="521" y="444"/>
                </a:lnTo>
                <a:lnTo>
                  <a:pt x="521" y="444"/>
                </a:lnTo>
                <a:lnTo>
                  <a:pt x="521" y="444"/>
                </a:lnTo>
                <a:lnTo>
                  <a:pt x="523" y="432"/>
                </a:lnTo>
                <a:lnTo>
                  <a:pt x="523" y="432"/>
                </a:lnTo>
                <a:lnTo>
                  <a:pt x="523" y="432"/>
                </a:lnTo>
                <a:lnTo>
                  <a:pt x="523" y="432"/>
                </a:lnTo>
                <a:lnTo>
                  <a:pt x="523" y="419"/>
                </a:lnTo>
                <a:lnTo>
                  <a:pt x="523" y="419"/>
                </a:lnTo>
                <a:lnTo>
                  <a:pt x="523" y="416"/>
                </a:lnTo>
                <a:lnTo>
                  <a:pt x="523" y="416"/>
                </a:lnTo>
                <a:lnTo>
                  <a:pt x="526" y="404"/>
                </a:lnTo>
                <a:lnTo>
                  <a:pt x="526" y="404"/>
                </a:lnTo>
                <a:lnTo>
                  <a:pt x="526" y="404"/>
                </a:lnTo>
                <a:lnTo>
                  <a:pt x="526" y="404"/>
                </a:lnTo>
                <a:lnTo>
                  <a:pt x="529" y="374"/>
                </a:lnTo>
                <a:lnTo>
                  <a:pt x="529" y="374"/>
                </a:lnTo>
                <a:lnTo>
                  <a:pt x="529" y="374"/>
                </a:lnTo>
                <a:lnTo>
                  <a:pt x="529" y="374"/>
                </a:lnTo>
                <a:lnTo>
                  <a:pt x="532" y="344"/>
                </a:lnTo>
                <a:lnTo>
                  <a:pt x="532" y="344"/>
                </a:lnTo>
                <a:lnTo>
                  <a:pt x="532" y="340"/>
                </a:lnTo>
                <a:lnTo>
                  <a:pt x="532" y="340"/>
                </a:lnTo>
                <a:lnTo>
                  <a:pt x="535" y="325"/>
                </a:lnTo>
                <a:lnTo>
                  <a:pt x="535" y="325"/>
                </a:lnTo>
                <a:lnTo>
                  <a:pt x="535" y="325"/>
                </a:lnTo>
                <a:lnTo>
                  <a:pt x="535" y="325"/>
                </a:lnTo>
                <a:lnTo>
                  <a:pt x="537" y="289"/>
                </a:lnTo>
                <a:lnTo>
                  <a:pt x="537" y="289"/>
                </a:lnTo>
                <a:lnTo>
                  <a:pt x="549" y="201"/>
                </a:lnTo>
                <a:lnTo>
                  <a:pt x="549" y="201"/>
                </a:lnTo>
                <a:lnTo>
                  <a:pt x="549" y="201"/>
                </a:lnTo>
                <a:lnTo>
                  <a:pt x="549" y="201"/>
                </a:lnTo>
                <a:lnTo>
                  <a:pt x="549" y="189"/>
                </a:lnTo>
                <a:lnTo>
                  <a:pt x="549" y="189"/>
                </a:lnTo>
                <a:lnTo>
                  <a:pt x="549" y="182"/>
                </a:lnTo>
                <a:lnTo>
                  <a:pt x="549" y="182"/>
                </a:lnTo>
                <a:lnTo>
                  <a:pt x="551" y="176"/>
                </a:lnTo>
                <a:lnTo>
                  <a:pt x="551" y="176"/>
                </a:lnTo>
                <a:lnTo>
                  <a:pt x="554" y="152"/>
                </a:lnTo>
                <a:lnTo>
                  <a:pt x="554" y="152"/>
                </a:lnTo>
                <a:lnTo>
                  <a:pt x="554" y="149"/>
                </a:lnTo>
                <a:lnTo>
                  <a:pt x="554" y="149"/>
                </a:lnTo>
                <a:lnTo>
                  <a:pt x="560" y="79"/>
                </a:lnTo>
                <a:lnTo>
                  <a:pt x="526" y="73"/>
                </a:lnTo>
                <a:lnTo>
                  <a:pt x="84" y="0"/>
                </a:lnTo>
                <a:lnTo>
                  <a:pt x="76" y="46"/>
                </a:lnTo>
                <a:lnTo>
                  <a:pt x="76" y="46"/>
                </a:lnTo>
                <a:lnTo>
                  <a:pt x="76" y="46"/>
                </a:lnTo>
                <a:lnTo>
                  <a:pt x="73" y="49"/>
                </a:lnTo>
                <a:lnTo>
                  <a:pt x="70" y="67"/>
                </a:lnTo>
                <a:lnTo>
                  <a:pt x="70" y="67"/>
                </a:lnTo>
                <a:lnTo>
                  <a:pt x="20" y="316"/>
                </a:lnTo>
                <a:lnTo>
                  <a:pt x="20" y="316"/>
                </a:lnTo>
                <a:lnTo>
                  <a:pt x="0" y="413"/>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1" name="Freeform 468">
            <a:extLst>
              <a:ext uri="{FF2B5EF4-FFF2-40B4-BE49-F238E27FC236}">
                <a16:creationId xmlns:a16="http://schemas.microsoft.com/office/drawing/2014/main" id="{880B3731-8127-4453-85FF-C9198FF1B918}"/>
              </a:ext>
            </a:extLst>
          </p:cNvPr>
          <p:cNvSpPr>
            <a:spLocks/>
          </p:cNvSpPr>
          <p:nvPr/>
        </p:nvSpPr>
        <p:spPr bwMode="auto">
          <a:xfrm>
            <a:off x="3135379" y="312040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2" name="Freeform 469">
            <a:extLst>
              <a:ext uri="{FF2B5EF4-FFF2-40B4-BE49-F238E27FC236}">
                <a16:creationId xmlns:a16="http://schemas.microsoft.com/office/drawing/2014/main" id="{29DC6CBA-742F-ACC8-9F05-F38488BC989D}"/>
              </a:ext>
            </a:extLst>
          </p:cNvPr>
          <p:cNvSpPr>
            <a:spLocks/>
          </p:cNvSpPr>
          <p:nvPr/>
        </p:nvSpPr>
        <p:spPr bwMode="auto">
          <a:xfrm>
            <a:off x="3139227" y="3094862"/>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3" name="Freeform 470">
            <a:extLst>
              <a:ext uri="{FF2B5EF4-FFF2-40B4-BE49-F238E27FC236}">
                <a16:creationId xmlns:a16="http://schemas.microsoft.com/office/drawing/2014/main" id="{CC1206FD-5AD6-E316-63AE-5DC7ABC6EFD7}"/>
              </a:ext>
            </a:extLst>
          </p:cNvPr>
          <p:cNvSpPr>
            <a:spLocks/>
          </p:cNvSpPr>
          <p:nvPr/>
        </p:nvSpPr>
        <p:spPr bwMode="auto">
          <a:xfrm>
            <a:off x="3145641" y="3020664"/>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4" name="Freeform 471">
            <a:extLst>
              <a:ext uri="{FF2B5EF4-FFF2-40B4-BE49-F238E27FC236}">
                <a16:creationId xmlns:a16="http://schemas.microsoft.com/office/drawing/2014/main" id="{15111654-8FC5-2B6A-85D1-E413EFBA04CE}"/>
              </a:ext>
            </a:extLst>
          </p:cNvPr>
          <p:cNvSpPr>
            <a:spLocks/>
          </p:cNvSpPr>
          <p:nvPr/>
        </p:nvSpPr>
        <p:spPr bwMode="auto">
          <a:xfrm>
            <a:off x="3143075" y="305472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5" name="Freeform 472">
            <a:extLst>
              <a:ext uri="{FF2B5EF4-FFF2-40B4-BE49-F238E27FC236}">
                <a16:creationId xmlns:a16="http://schemas.microsoft.com/office/drawing/2014/main" id="{D7F93FAA-CDB2-1FBF-9031-AD9A60AA6BC6}"/>
              </a:ext>
            </a:extLst>
          </p:cNvPr>
          <p:cNvSpPr>
            <a:spLocks/>
          </p:cNvSpPr>
          <p:nvPr/>
        </p:nvSpPr>
        <p:spPr bwMode="auto">
          <a:xfrm>
            <a:off x="3145641" y="304012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6" name="Freeform 473">
            <a:extLst>
              <a:ext uri="{FF2B5EF4-FFF2-40B4-BE49-F238E27FC236}">
                <a16:creationId xmlns:a16="http://schemas.microsoft.com/office/drawing/2014/main" id="{B291B214-912E-B68C-99C4-1112D8C5BD6E}"/>
              </a:ext>
            </a:extLst>
          </p:cNvPr>
          <p:cNvSpPr>
            <a:spLocks/>
          </p:cNvSpPr>
          <p:nvPr/>
        </p:nvSpPr>
        <p:spPr bwMode="auto">
          <a:xfrm>
            <a:off x="3149489" y="300606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7" name="Freeform 474">
            <a:extLst>
              <a:ext uri="{FF2B5EF4-FFF2-40B4-BE49-F238E27FC236}">
                <a16:creationId xmlns:a16="http://schemas.microsoft.com/office/drawing/2014/main" id="{89356658-AF2C-AF00-98FF-1E43044CEA6F}"/>
              </a:ext>
            </a:extLst>
          </p:cNvPr>
          <p:cNvSpPr>
            <a:spLocks/>
          </p:cNvSpPr>
          <p:nvPr/>
        </p:nvSpPr>
        <p:spPr bwMode="auto">
          <a:xfrm>
            <a:off x="3157186" y="2928220"/>
            <a:ext cx="0" cy="4865"/>
          </a:xfrm>
          <a:custGeom>
            <a:avLst/>
            <a:gdLst>
              <a:gd name="T0" fmla="*/ 0 h 4"/>
              <a:gd name="T1" fmla="*/ 0 h 4"/>
              <a:gd name="T2" fmla="*/ 4 h 4"/>
              <a:gd name="T3" fmla="*/ 4 h 4"/>
              <a:gd name="T4" fmla="*/ 0 h 4"/>
              <a:gd name="T5" fmla="*/ 0 h 4"/>
            </a:gdLst>
            <a:ahLst/>
            <a:cxnLst>
              <a:cxn ang="0">
                <a:pos x="0" y="T0"/>
              </a:cxn>
              <a:cxn ang="0">
                <a:pos x="0" y="T1"/>
              </a:cxn>
              <a:cxn ang="0">
                <a:pos x="0" y="T2"/>
              </a:cxn>
              <a:cxn ang="0">
                <a:pos x="0" y="T3"/>
              </a:cxn>
              <a:cxn ang="0">
                <a:pos x="0" y="T4"/>
              </a:cxn>
              <a:cxn ang="0">
                <a:pos x="0" y="T5"/>
              </a:cxn>
            </a:cxnLst>
            <a:rect l="0" t="0" r="r" b="b"/>
            <a:pathLst>
              <a:path h="4">
                <a:moveTo>
                  <a:pt x="0" y="0"/>
                </a:moveTo>
                <a:lnTo>
                  <a:pt x="0" y="0"/>
                </a:lnTo>
                <a:lnTo>
                  <a:pt x="0" y="4"/>
                </a:lnTo>
                <a:lnTo>
                  <a:pt x="0" y="4"/>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8" name="Freeform 475">
            <a:extLst>
              <a:ext uri="{FF2B5EF4-FFF2-40B4-BE49-F238E27FC236}">
                <a16:creationId xmlns:a16="http://schemas.microsoft.com/office/drawing/2014/main" id="{66614AD8-49FE-3763-C55E-9B92EA7E4814}"/>
              </a:ext>
            </a:extLst>
          </p:cNvPr>
          <p:cNvSpPr>
            <a:spLocks/>
          </p:cNvSpPr>
          <p:nvPr/>
        </p:nvSpPr>
        <p:spPr bwMode="auto">
          <a:xfrm>
            <a:off x="3153337" y="296957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9" name="Freeform 476">
            <a:extLst>
              <a:ext uri="{FF2B5EF4-FFF2-40B4-BE49-F238E27FC236}">
                <a16:creationId xmlns:a16="http://schemas.microsoft.com/office/drawing/2014/main" id="{8008F1DD-547A-787C-AD48-4F6E40E97276}"/>
              </a:ext>
            </a:extLst>
          </p:cNvPr>
          <p:cNvSpPr>
            <a:spLocks/>
          </p:cNvSpPr>
          <p:nvPr/>
        </p:nvSpPr>
        <p:spPr bwMode="auto">
          <a:xfrm>
            <a:off x="3139227" y="31094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0" name="Freeform 477">
            <a:extLst>
              <a:ext uri="{FF2B5EF4-FFF2-40B4-BE49-F238E27FC236}">
                <a16:creationId xmlns:a16="http://schemas.microsoft.com/office/drawing/2014/main" id="{01F49D6E-8A22-45DC-BD07-3642DDEEF931}"/>
              </a:ext>
            </a:extLst>
          </p:cNvPr>
          <p:cNvSpPr>
            <a:spLocks/>
          </p:cNvSpPr>
          <p:nvPr/>
        </p:nvSpPr>
        <p:spPr bwMode="auto">
          <a:xfrm>
            <a:off x="3143075" y="306931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1" name="Freeform 478">
            <a:extLst>
              <a:ext uri="{FF2B5EF4-FFF2-40B4-BE49-F238E27FC236}">
                <a16:creationId xmlns:a16="http://schemas.microsoft.com/office/drawing/2014/main" id="{A39144FE-C958-E3EF-DB5F-4626A6822ABF}"/>
              </a:ext>
            </a:extLst>
          </p:cNvPr>
          <p:cNvSpPr>
            <a:spLocks/>
          </p:cNvSpPr>
          <p:nvPr/>
        </p:nvSpPr>
        <p:spPr bwMode="auto">
          <a:xfrm>
            <a:off x="3161034" y="290997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2" name="Freeform 479">
            <a:extLst>
              <a:ext uri="{FF2B5EF4-FFF2-40B4-BE49-F238E27FC236}">
                <a16:creationId xmlns:a16="http://schemas.microsoft.com/office/drawing/2014/main" id="{1A06EEF8-8E63-577E-F71B-0302F3B937AD}"/>
              </a:ext>
            </a:extLst>
          </p:cNvPr>
          <p:cNvSpPr>
            <a:spLocks/>
          </p:cNvSpPr>
          <p:nvPr/>
        </p:nvSpPr>
        <p:spPr bwMode="auto">
          <a:xfrm>
            <a:off x="3139227" y="308391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3" name="Freeform 480">
            <a:extLst>
              <a:ext uri="{FF2B5EF4-FFF2-40B4-BE49-F238E27FC236}">
                <a16:creationId xmlns:a16="http://schemas.microsoft.com/office/drawing/2014/main" id="{5A3AF5E6-560A-AA60-7866-E46A665C4307}"/>
              </a:ext>
            </a:extLst>
          </p:cNvPr>
          <p:cNvSpPr>
            <a:spLocks/>
          </p:cNvSpPr>
          <p:nvPr/>
        </p:nvSpPr>
        <p:spPr bwMode="auto">
          <a:xfrm>
            <a:off x="2051440" y="2851589"/>
            <a:ext cx="599053" cy="734684"/>
          </a:xfrm>
          <a:custGeom>
            <a:avLst/>
            <a:gdLst>
              <a:gd name="T0" fmla="*/ 439 w 467"/>
              <a:gd name="T1" fmla="*/ 170 h 604"/>
              <a:gd name="T2" fmla="*/ 439 w 467"/>
              <a:gd name="T3" fmla="*/ 170 h 604"/>
              <a:gd name="T4" fmla="*/ 434 w 467"/>
              <a:gd name="T5" fmla="*/ 170 h 604"/>
              <a:gd name="T6" fmla="*/ 403 w 467"/>
              <a:gd name="T7" fmla="*/ 164 h 604"/>
              <a:gd name="T8" fmla="*/ 380 w 467"/>
              <a:gd name="T9" fmla="*/ 158 h 604"/>
              <a:gd name="T10" fmla="*/ 322 w 467"/>
              <a:gd name="T11" fmla="*/ 149 h 604"/>
              <a:gd name="T12" fmla="*/ 319 w 467"/>
              <a:gd name="T13" fmla="*/ 145 h 604"/>
              <a:gd name="T14" fmla="*/ 338 w 467"/>
              <a:gd name="T15" fmla="*/ 45 h 604"/>
              <a:gd name="T16" fmla="*/ 302 w 467"/>
              <a:gd name="T17" fmla="*/ 36 h 604"/>
              <a:gd name="T18" fmla="*/ 257 w 467"/>
              <a:gd name="T19" fmla="*/ 27 h 604"/>
              <a:gd name="T20" fmla="*/ 229 w 467"/>
              <a:gd name="T21" fmla="*/ 21 h 604"/>
              <a:gd name="T22" fmla="*/ 199 w 467"/>
              <a:gd name="T23" fmla="*/ 15 h 604"/>
              <a:gd name="T24" fmla="*/ 182 w 467"/>
              <a:gd name="T25" fmla="*/ 12 h 604"/>
              <a:gd name="T26" fmla="*/ 159 w 467"/>
              <a:gd name="T27" fmla="*/ 9 h 604"/>
              <a:gd name="T28" fmla="*/ 134 w 467"/>
              <a:gd name="T29" fmla="*/ 3 h 604"/>
              <a:gd name="T30" fmla="*/ 106 w 467"/>
              <a:gd name="T31" fmla="*/ 70 h 604"/>
              <a:gd name="T32" fmla="*/ 31 w 467"/>
              <a:gd name="T33" fmla="*/ 531 h 604"/>
              <a:gd name="T34" fmla="*/ 31 w 467"/>
              <a:gd name="T35" fmla="*/ 531 h 604"/>
              <a:gd name="T36" fmla="*/ 36 w 467"/>
              <a:gd name="T37" fmla="*/ 531 h 604"/>
              <a:gd name="T38" fmla="*/ 45 w 467"/>
              <a:gd name="T39" fmla="*/ 534 h 604"/>
              <a:gd name="T40" fmla="*/ 53 w 467"/>
              <a:gd name="T41" fmla="*/ 534 h 604"/>
              <a:gd name="T42" fmla="*/ 56 w 467"/>
              <a:gd name="T43" fmla="*/ 534 h 604"/>
              <a:gd name="T44" fmla="*/ 64 w 467"/>
              <a:gd name="T45" fmla="*/ 537 h 604"/>
              <a:gd name="T46" fmla="*/ 73 w 467"/>
              <a:gd name="T47" fmla="*/ 540 h 604"/>
              <a:gd name="T48" fmla="*/ 84 w 467"/>
              <a:gd name="T49" fmla="*/ 540 h 604"/>
              <a:gd name="T50" fmla="*/ 84 w 467"/>
              <a:gd name="T51" fmla="*/ 543 h 604"/>
              <a:gd name="T52" fmla="*/ 95 w 467"/>
              <a:gd name="T53" fmla="*/ 543 h 604"/>
              <a:gd name="T54" fmla="*/ 103 w 467"/>
              <a:gd name="T55" fmla="*/ 547 h 604"/>
              <a:gd name="T56" fmla="*/ 115 w 467"/>
              <a:gd name="T57" fmla="*/ 550 h 604"/>
              <a:gd name="T58" fmla="*/ 117 w 467"/>
              <a:gd name="T59" fmla="*/ 550 h 604"/>
              <a:gd name="T60" fmla="*/ 131 w 467"/>
              <a:gd name="T61" fmla="*/ 553 h 604"/>
              <a:gd name="T62" fmla="*/ 140 w 467"/>
              <a:gd name="T63" fmla="*/ 553 h 604"/>
              <a:gd name="T64" fmla="*/ 151 w 467"/>
              <a:gd name="T65" fmla="*/ 556 h 604"/>
              <a:gd name="T66" fmla="*/ 157 w 467"/>
              <a:gd name="T67" fmla="*/ 556 h 604"/>
              <a:gd name="T68" fmla="*/ 168 w 467"/>
              <a:gd name="T69" fmla="*/ 559 h 604"/>
              <a:gd name="T70" fmla="*/ 176 w 467"/>
              <a:gd name="T71" fmla="*/ 562 h 604"/>
              <a:gd name="T72" fmla="*/ 190 w 467"/>
              <a:gd name="T73" fmla="*/ 565 h 604"/>
              <a:gd name="T74" fmla="*/ 196 w 467"/>
              <a:gd name="T75" fmla="*/ 565 h 604"/>
              <a:gd name="T76" fmla="*/ 210 w 467"/>
              <a:gd name="T77" fmla="*/ 568 h 604"/>
              <a:gd name="T78" fmla="*/ 218 w 467"/>
              <a:gd name="T79" fmla="*/ 571 h 604"/>
              <a:gd name="T80" fmla="*/ 235 w 467"/>
              <a:gd name="T81" fmla="*/ 574 h 604"/>
              <a:gd name="T82" fmla="*/ 243 w 467"/>
              <a:gd name="T83" fmla="*/ 574 h 604"/>
              <a:gd name="T84" fmla="*/ 263 w 467"/>
              <a:gd name="T85" fmla="*/ 577 h 604"/>
              <a:gd name="T86" fmla="*/ 266 w 467"/>
              <a:gd name="T87" fmla="*/ 577 h 604"/>
              <a:gd name="T88" fmla="*/ 282 w 467"/>
              <a:gd name="T89" fmla="*/ 583 h 604"/>
              <a:gd name="T90" fmla="*/ 299 w 467"/>
              <a:gd name="T91" fmla="*/ 583 h 604"/>
              <a:gd name="T92" fmla="*/ 316 w 467"/>
              <a:gd name="T93" fmla="*/ 586 h 604"/>
              <a:gd name="T94" fmla="*/ 319 w 467"/>
              <a:gd name="T95" fmla="*/ 589 h 604"/>
              <a:gd name="T96" fmla="*/ 336 w 467"/>
              <a:gd name="T97" fmla="*/ 592 h 604"/>
              <a:gd name="T98" fmla="*/ 350 w 467"/>
              <a:gd name="T99" fmla="*/ 595 h 604"/>
              <a:gd name="T100" fmla="*/ 369 w 467"/>
              <a:gd name="T101" fmla="*/ 598 h 604"/>
              <a:gd name="T102" fmla="*/ 375 w 467"/>
              <a:gd name="T103" fmla="*/ 598 h 604"/>
              <a:gd name="T104" fmla="*/ 392 w 467"/>
              <a:gd name="T105" fmla="*/ 601 h 604"/>
              <a:gd name="T106" fmla="*/ 467 w 467"/>
              <a:gd name="T107" fmla="*/ 176 h 604"/>
              <a:gd name="T108" fmla="*/ 464 w 467"/>
              <a:gd name="T109" fmla="*/ 176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7" h="604">
                <a:moveTo>
                  <a:pt x="464" y="176"/>
                </a:moveTo>
                <a:lnTo>
                  <a:pt x="464" y="176"/>
                </a:lnTo>
                <a:lnTo>
                  <a:pt x="439" y="170"/>
                </a:lnTo>
                <a:lnTo>
                  <a:pt x="439" y="170"/>
                </a:lnTo>
                <a:lnTo>
                  <a:pt x="439" y="170"/>
                </a:lnTo>
                <a:lnTo>
                  <a:pt x="439" y="170"/>
                </a:lnTo>
                <a:lnTo>
                  <a:pt x="434" y="170"/>
                </a:lnTo>
                <a:lnTo>
                  <a:pt x="434" y="170"/>
                </a:lnTo>
                <a:lnTo>
                  <a:pt x="434" y="170"/>
                </a:lnTo>
                <a:lnTo>
                  <a:pt x="434" y="170"/>
                </a:lnTo>
                <a:lnTo>
                  <a:pt x="408" y="164"/>
                </a:lnTo>
                <a:lnTo>
                  <a:pt x="403" y="164"/>
                </a:lnTo>
                <a:lnTo>
                  <a:pt x="403" y="164"/>
                </a:lnTo>
                <a:lnTo>
                  <a:pt x="380" y="158"/>
                </a:lnTo>
                <a:lnTo>
                  <a:pt x="380" y="158"/>
                </a:lnTo>
                <a:lnTo>
                  <a:pt x="324" y="149"/>
                </a:lnTo>
                <a:lnTo>
                  <a:pt x="324" y="149"/>
                </a:lnTo>
                <a:lnTo>
                  <a:pt x="322" y="149"/>
                </a:lnTo>
                <a:lnTo>
                  <a:pt x="322" y="149"/>
                </a:lnTo>
                <a:lnTo>
                  <a:pt x="319" y="145"/>
                </a:lnTo>
                <a:lnTo>
                  <a:pt x="319" y="145"/>
                </a:lnTo>
                <a:lnTo>
                  <a:pt x="319" y="139"/>
                </a:lnTo>
                <a:lnTo>
                  <a:pt x="338" y="45"/>
                </a:lnTo>
                <a:lnTo>
                  <a:pt x="338" y="45"/>
                </a:lnTo>
                <a:lnTo>
                  <a:pt x="313" y="39"/>
                </a:lnTo>
                <a:lnTo>
                  <a:pt x="313" y="39"/>
                </a:lnTo>
                <a:lnTo>
                  <a:pt x="302" y="36"/>
                </a:lnTo>
                <a:lnTo>
                  <a:pt x="302" y="36"/>
                </a:lnTo>
                <a:lnTo>
                  <a:pt x="257" y="27"/>
                </a:lnTo>
                <a:lnTo>
                  <a:pt x="257" y="27"/>
                </a:lnTo>
                <a:lnTo>
                  <a:pt x="257" y="27"/>
                </a:lnTo>
                <a:lnTo>
                  <a:pt x="235" y="24"/>
                </a:lnTo>
                <a:lnTo>
                  <a:pt x="229" y="21"/>
                </a:lnTo>
                <a:lnTo>
                  <a:pt x="229" y="21"/>
                </a:lnTo>
                <a:lnTo>
                  <a:pt x="212" y="18"/>
                </a:lnTo>
                <a:lnTo>
                  <a:pt x="199" y="15"/>
                </a:lnTo>
                <a:lnTo>
                  <a:pt x="199" y="15"/>
                </a:lnTo>
                <a:lnTo>
                  <a:pt x="190" y="15"/>
                </a:lnTo>
                <a:lnTo>
                  <a:pt x="182" y="12"/>
                </a:lnTo>
                <a:lnTo>
                  <a:pt x="182" y="12"/>
                </a:lnTo>
                <a:lnTo>
                  <a:pt x="171" y="9"/>
                </a:lnTo>
                <a:lnTo>
                  <a:pt x="159" y="9"/>
                </a:lnTo>
                <a:lnTo>
                  <a:pt x="159" y="9"/>
                </a:lnTo>
                <a:lnTo>
                  <a:pt x="143" y="3"/>
                </a:lnTo>
                <a:lnTo>
                  <a:pt x="134" y="3"/>
                </a:lnTo>
                <a:lnTo>
                  <a:pt x="134" y="3"/>
                </a:lnTo>
                <a:lnTo>
                  <a:pt x="123" y="0"/>
                </a:lnTo>
                <a:lnTo>
                  <a:pt x="106" y="70"/>
                </a:lnTo>
                <a:lnTo>
                  <a:pt x="0" y="522"/>
                </a:lnTo>
                <a:lnTo>
                  <a:pt x="0" y="522"/>
                </a:lnTo>
                <a:lnTo>
                  <a:pt x="31" y="531"/>
                </a:lnTo>
                <a:lnTo>
                  <a:pt x="31" y="531"/>
                </a:lnTo>
                <a:lnTo>
                  <a:pt x="31" y="531"/>
                </a:lnTo>
                <a:lnTo>
                  <a:pt x="31" y="531"/>
                </a:lnTo>
                <a:lnTo>
                  <a:pt x="36" y="531"/>
                </a:lnTo>
                <a:lnTo>
                  <a:pt x="36" y="531"/>
                </a:lnTo>
                <a:lnTo>
                  <a:pt x="36" y="531"/>
                </a:lnTo>
                <a:lnTo>
                  <a:pt x="36" y="531"/>
                </a:lnTo>
                <a:lnTo>
                  <a:pt x="45" y="534"/>
                </a:lnTo>
                <a:lnTo>
                  <a:pt x="45" y="534"/>
                </a:lnTo>
                <a:lnTo>
                  <a:pt x="47" y="534"/>
                </a:lnTo>
                <a:lnTo>
                  <a:pt x="47" y="534"/>
                </a:lnTo>
                <a:lnTo>
                  <a:pt x="53" y="534"/>
                </a:lnTo>
                <a:lnTo>
                  <a:pt x="53" y="534"/>
                </a:lnTo>
                <a:lnTo>
                  <a:pt x="56" y="534"/>
                </a:lnTo>
                <a:lnTo>
                  <a:pt x="56" y="534"/>
                </a:lnTo>
                <a:lnTo>
                  <a:pt x="64" y="537"/>
                </a:lnTo>
                <a:lnTo>
                  <a:pt x="64" y="537"/>
                </a:lnTo>
                <a:lnTo>
                  <a:pt x="64" y="537"/>
                </a:lnTo>
                <a:lnTo>
                  <a:pt x="64" y="537"/>
                </a:lnTo>
                <a:lnTo>
                  <a:pt x="73" y="540"/>
                </a:lnTo>
                <a:lnTo>
                  <a:pt x="73" y="540"/>
                </a:lnTo>
                <a:lnTo>
                  <a:pt x="75" y="540"/>
                </a:lnTo>
                <a:lnTo>
                  <a:pt x="75" y="540"/>
                </a:lnTo>
                <a:lnTo>
                  <a:pt x="84" y="540"/>
                </a:lnTo>
                <a:lnTo>
                  <a:pt x="84" y="540"/>
                </a:lnTo>
                <a:lnTo>
                  <a:pt x="84" y="543"/>
                </a:lnTo>
                <a:lnTo>
                  <a:pt x="84" y="543"/>
                </a:lnTo>
                <a:lnTo>
                  <a:pt x="92" y="543"/>
                </a:lnTo>
                <a:lnTo>
                  <a:pt x="92" y="543"/>
                </a:lnTo>
                <a:lnTo>
                  <a:pt x="95" y="543"/>
                </a:lnTo>
                <a:lnTo>
                  <a:pt x="95" y="543"/>
                </a:lnTo>
                <a:lnTo>
                  <a:pt x="103" y="547"/>
                </a:lnTo>
                <a:lnTo>
                  <a:pt x="103" y="547"/>
                </a:lnTo>
                <a:lnTo>
                  <a:pt x="106" y="547"/>
                </a:lnTo>
                <a:lnTo>
                  <a:pt x="106" y="547"/>
                </a:lnTo>
                <a:lnTo>
                  <a:pt x="115" y="550"/>
                </a:lnTo>
                <a:lnTo>
                  <a:pt x="115" y="550"/>
                </a:lnTo>
                <a:lnTo>
                  <a:pt x="117" y="550"/>
                </a:lnTo>
                <a:lnTo>
                  <a:pt x="117" y="550"/>
                </a:lnTo>
                <a:lnTo>
                  <a:pt x="126" y="553"/>
                </a:lnTo>
                <a:lnTo>
                  <a:pt x="126" y="553"/>
                </a:lnTo>
                <a:lnTo>
                  <a:pt x="131" y="553"/>
                </a:lnTo>
                <a:lnTo>
                  <a:pt x="131" y="553"/>
                </a:lnTo>
                <a:lnTo>
                  <a:pt x="140" y="553"/>
                </a:lnTo>
                <a:lnTo>
                  <a:pt x="140" y="553"/>
                </a:lnTo>
                <a:lnTo>
                  <a:pt x="143" y="556"/>
                </a:lnTo>
                <a:lnTo>
                  <a:pt x="143" y="556"/>
                </a:lnTo>
                <a:lnTo>
                  <a:pt x="151" y="556"/>
                </a:lnTo>
                <a:lnTo>
                  <a:pt x="151" y="556"/>
                </a:lnTo>
                <a:lnTo>
                  <a:pt x="157" y="556"/>
                </a:lnTo>
                <a:lnTo>
                  <a:pt x="157" y="556"/>
                </a:lnTo>
                <a:lnTo>
                  <a:pt x="165" y="559"/>
                </a:lnTo>
                <a:lnTo>
                  <a:pt x="165" y="559"/>
                </a:lnTo>
                <a:lnTo>
                  <a:pt x="168" y="559"/>
                </a:lnTo>
                <a:lnTo>
                  <a:pt x="168" y="559"/>
                </a:lnTo>
                <a:lnTo>
                  <a:pt x="176" y="562"/>
                </a:lnTo>
                <a:lnTo>
                  <a:pt x="176" y="562"/>
                </a:lnTo>
                <a:lnTo>
                  <a:pt x="182" y="562"/>
                </a:lnTo>
                <a:lnTo>
                  <a:pt x="182" y="562"/>
                </a:lnTo>
                <a:lnTo>
                  <a:pt x="190" y="565"/>
                </a:lnTo>
                <a:lnTo>
                  <a:pt x="190" y="565"/>
                </a:lnTo>
                <a:lnTo>
                  <a:pt x="196" y="565"/>
                </a:lnTo>
                <a:lnTo>
                  <a:pt x="196" y="565"/>
                </a:lnTo>
                <a:lnTo>
                  <a:pt x="204" y="568"/>
                </a:lnTo>
                <a:lnTo>
                  <a:pt x="204" y="568"/>
                </a:lnTo>
                <a:lnTo>
                  <a:pt x="210" y="568"/>
                </a:lnTo>
                <a:lnTo>
                  <a:pt x="210" y="568"/>
                </a:lnTo>
                <a:lnTo>
                  <a:pt x="218" y="571"/>
                </a:lnTo>
                <a:lnTo>
                  <a:pt x="218" y="571"/>
                </a:lnTo>
                <a:lnTo>
                  <a:pt x="226" y="571"/>
                </a:lnTo>
                <a:lnTo>
                  <a:pt x="226" y="571"/>
                </a:lnTo>
                <a:lnTo>
                  <a:pt x="235" y="574"/>
                </a:lnTo>
                <a:lnTo>
                  <a:pt x="235" y="574"/>
                </a:lnTo>
                <a:lnTo>
                  <a:pt x="243" y="574"/>
                </a:lnTo>
                <a:lnTo>
                  <a:pt x="243" y="574"/>
                </a:lnTo>
                <a:lnTo>
                  <a:pt x="249" y="577"/>
                </a:lnTo>
                <a:lnTo>
                  <a:pt x="249" y="577"/>
                </a:lnTo>
                <a:lnTo>
                  <a:pt x="263" y="577"/>
                </a:lnTo>
                <a:lnTo>
                  <a:pt x="263" y="577"/>
                </a:lnTo>
                <a:lnTo>
                  <a:pt x="266" y="577"/>
                </a:lnTo>
                <a:lnTo>
                  <a:pt x="266" y="577"/>
                </a:lnTo>
                <a:lnTo>
                  <a:pt x="282" y="580"/>
                </a:lnTo>
                <a:lnTo>
                  <a:pt x="282" y="580"/>
                </a:lnTo>
                <a:lnTo>
                  <a:pt x="282" y="583"/>
                </a:lnTo>
                <a:lnTo>
                  <a:pt x="282" y="583"/>
                </a:lnTo>
                <a:lnTo>
                  <a:pt x="299" y="583"/>
                </a:lnTo>
                <a:lnTo>
                  <a:pt x="299" y="583"/>
                </a:lnTo>
                <a:lnTo>
                  <a:pt x="302" y="586"/>
                </a:lnTo>
                <a:lnTo>
                  <a:pt x="302" y="586"/>
                </a:lnTo>
                <a:lnTo>
                  <a:pt x="316" y="586"/>
                </a:lnTo>
                <a:lnTo>
                  <a:pt x="316" y="586"/>
                </a:lnTo>
                <a:lnTo>
                  <a:pt x="319" y="589"/>
                </a:lnTo>
                <a:lnTo>
                  <a:pt x="319" y="589"/>
                </a:lnTo>
                <a:lnTo>
                  <a:pt x="333" y="592"/>
                </a:lnTo>
                <a:lnTo>
                  <a:pt x="333" y="592"/>
                </a:lnTo>
                <a:lnTo>
                  <a:pt x="336" y="592"/>
                </a:lnTo>
                <a:lnTo>
                  <a:pt x="336" y="592"/>
                </a:lnTo>
                <a:lnTo>
                  <a:pt x="350" y="595"/>
                </a:lnTo>
                <a:lnTo>
                  <a:pt x="350" y="595"/>
                </a:lnTo>
                <a:lnTo>
                  <a:pt x="355" y="595"/>
                </a:lnTo>
                <a:lnTo>
                  <a:pt x="355" y="595"/>
                </a:lnTo>
                <a:lnTo>
                  <a:pt x="369" y="598"/>
                </a:lnTo>
                <a:lnTo>
                  <a:pt x="369" y="598"/>
                </a:lnTo>
                <a:lnTo>
                  <a:pt x="375" y="598"/>
                </a:lnTo>
                <a:lnTo>
                  <a:pt x="375" y="598"/>
                </a:lnTo>
                <a:lnTo>
                  <a:pt x="389" y="601"/>
                </a:lnTo>
                <a:lnTo>
                  <a:pt x="389" y="601"/>
                </a:lnTo>
                <a:lnTo>
                  <a:pt x="392" y="601"/>
                </a:lnTo>
                <a:lnTo>
                  <a:pt x="392" y="601"/>
                </a:lnTo>
                <a:lnTo>
                  <a:pt x="403" y="604"/>
                </a:lnTo>
                <a:lnTo>
                  <a:pt x="467" y="176"/>
                </a:lnTo>
                <a:lnTo>
                  <a:pt x="467" y="176"/>
                </a:lnTo>
                <a:lnTo>
                  <a:pt x="464" y="176"/>
                </a:lnTo>
                <a:lnTo>
                  <a:pt x="464" y="176"/>
                </a:lnTo>
                <a:close/>
              </a:path>
            </a:pathLst>
          </a:custGeom>
          <a:solidFill>
            <a:srgbClr val="015873">
              <a:alpha val="25098"/>
            </a:srgb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4" name="Freeform 481">
            <a:extLst>
              <a:ext uri="{FF2B5EF4-FFF2-40B4-BE49-F238E27FC236}">
                <a16:creationId xmlns:a16="http://schemas.microsoft.com/office/drawing/2014/main" id="{8228E86B-4364-918F-5388-F831E3C16CAD}"/>
              </a:ext>
            </a:extLst>
          </p:cNvPr>
          <p:cNvSpPr>
            <a:spLocks/>
          </p:cNvSpPr>
          <p:nvPr/>
        </p:nvSpPr>
        <p:spPr bwMode="auto">
          <a:xfrm>
            <a:off x="2295165" y="3538835"/>
            <a:ext cx="7697" cy="0"/>
          </a:xfrm>
          <a:custGeom>
            <a:avLst/>
            <a:gdLst>
              <a:gd name="T0" fmla="*/ 6 w 6"/>
              <a:gd name="T1" fmla="*/ 6 w 6"/>
              <a:gd name="T2" fmla="*/ 0 w 6"/>
              <a:gd name="T3" fmla="*/ 0 w 6"/>
              <a:gd name="T4" fmla="*/ 6 w 6"/>
              <a:gd name="T5" fmla="*/ 6 w 6"/>
            </a:gdLst>
            <a:ahLst/>
            <a:cxnLst>
              <a:cxn ang="0">
                <a:pos x="T0" y="0"/>
              </a:cxn>
              <a:cxn ang="0">
                <a:pos x="T1" y="0"/>
              </a:cxn>
              <a:cxn ang="0">
                <a:pos x="T2" y="0"/>
              </a:cxn>
              <a:cxn ang="0">
                <a:pos x="T3" y="0"/>
              </a:cxn>
              <a:cxn ang="0">
                <a:pos x="T4" y="0"/>
              </a:cxn>
              <a:cxn ang="0">
                <a:pos x="T5" y="0"/>
              </a:cxn>
            </a:cxnLst>
            <a:rect l="0" t="0" r="r" b="b"/>
            <a:pathLst>
              <a:path w="6">
                <a:moveTo>
                  <a:pt x="6" y="0"/>
                </a:moveTo>
                <a:lnTo>
                  <a:pt x="6" y="0"/>
                </a:lnTo>
                <a:lnTo>
                  <a:pt x="0" y="0"/>
                </a:lnTo>
                <a:lnTo>
                  <a:pt x="0" y="0"/>
                </a:lnTo>
                <a:lnTo>
                  <a:pt x="6" y="0"/>
                </a:lnTo>
                <a:lnTo>
                  <a:pt x="6"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5" name="Freeform 482">
            <a:extLst>
              <a:ext uri="{FF2B5EF4-FFF2-40B4-BE49-F238E27FC236}">
                <a16:creationId xmlns:a16="http://schemas.microsoft.com/office/drawing/2014/main" id="{4C5CDE6E-2B13-623D-1820-6151A10073C4}"/>
              </a:ext>
            </a:extLst>
          </p:cNvPr>
          <p:cNvSpPr>
            <a:spLocks/>
          </p:cNvSpPr>
          <p:nvPr/>
        </p:nvSpPr>
        <p:spPr bwMode="auto">
          <a:xfrm>
            <a:off x="2313124" y="3542484"/>
            <a:ext cx="7697" cy="0"/>
          </a:xfrm>
          <a:custGeom>
            <a:avLst/>
            <a:gdLst>
              <a:gd name="T0" fmla="*/ 6 w 6"/>
              <a:gd name="T1" fmla="*/ 6 w 6"/>
              <a:gd name="T2" fmla="*/ 0 w 6"/>
              <a:gd name="T3" fmla="*/ 0 w 6"/>
              <a:gd name="T4" fmla="*/ 6 w 6"/>
              <a:gd name="T5" fmla="*/ 6 w 6"/>
            </a:gdLst>
            <a:ahLst/>
            <a:cxnLst>
              <a:cxn ang="0">
                <a:pos x="T0" y="0"/>
              </a:cxn>
              <a:cxn ang="0">
                <a:pos x="T1" y="0"/>
              </a:cxn>
              <a:cxn ang="0">
                <a:pos x="T2" y="0"/>
              </a:cxn>
              <a:cxn ang="0">
                <a:pos x="T3" y="0"/>
              </a:cxn>
              <a:cxn ang="0">
                <a:pos x="T4" y="0"/>
              </a:cxn>
              <a:cxn ang="0">
                <a:pos x="T5" y="0"/>
              </a:cxn>
            </a:cxnLst>
            <a:rect l="0" t="0" r="r" b="b"/>
            <a:pathLst>
              <a:path w="6">
                <a:moveTo>
                  <a:pt x="6" y="0"/>
                </a:moveTo>
                <a:lnTo>
                  <a:pt x="6" y="0"/>
                </a:lnTo>
                <a:lnTo>
                  <a:pt x="0" y="0"/>
                </a:lnTo>
                <a:lnTo>
                  <a:pt x="0" y="0"/>
                </a:lnTo>
                <a:lnTo>
                  <a:pt x="6" y="0"/>
                </a:lnTo>
                <a:lnTo>
                  <a:pt x="6"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6" name="Freeform 483">
            <a:extLst>
              <a:ext uri="{FF2B5EF4-FFF2-40B4-BE49-F238E27FC236}">
                <a16:creationId xmlns:a16="http://schemas.microsoft.com/office/drawing/2014/main" id="{B706AE07-AFFB-5123-6552-4B10744A53E2}"/>
              </a:ext>
            </a:extLst>
          </p:cNvPr>
          <p:cNvSpPr>
            <a:spLocks/>
          </p:cNvSpPr>
          <p:nvPr/>
        </p:nvSpPr>
        <p:spPr bwMode="auto">
          <a:xfrm>
            <a:off x="2554285" y="3582624"/>
            <a:ext cx="14110" cy="3649"/>
          </a:xfrm>
          <a:custGeom>
            <a:avLst/>
            <a:gdLst>
              <a:gd name="T0" fmla="*/ 11 w 11"/>
              <a:gd name="T1" fmla="*/ 3 h 3"/>
              <a:gd name="T2" fmla="*/ 11 w 11"/>
              <a:gd name="T3" fmla="*/ 3 h 3"/>
              <a:gd name="T4" fmla="*/ 11 w 11"/>
              <a:gd name="T5" fmla="*/ 3 h 3"/>
              <a:gd name="T6" fmla="*/ 0 w 11"/>
              <a:gd name="T7" fmla="*/ 0 h 3"/>
              <a:gd name="T8" fmla="*/ 0 w 11"/>
              <a:gd name="T9" fmla="*/ 0 h 3"/>
              <a:gd name="T10" fmla="*/ 11 w 11"/>
              <a:gd name="T11" fmla="*/ 3 h 3"/>
              <a:gd name="T12" fmla="*/ 11 w 1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1" h="3">
                <a:moveTo>
                  <a:pt x="11" y="3"/>
                </a:moveTo>
                <a:lnTo>
                  <a:pt x="11" y="3"/>
                </a:lnTo>
                <a:lnTo>
                  <a:pt x="11" y="3"/>
                </a:lnTo>
                <a:lnTo>
                  <a:pt x="0" y="0"/>
                </a:lnTo>
                <a:lnTo>
                  <a:pt x="0" y="0"/>
                </a:lnTo>
                <a:lnTo>
                  <a:pt x="11" y="3"/>
                </a:lnTo>
                <a:lnTo>
                  <a:pt x="11"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7" name="Freeform 484">
            <a:extLst>
              <a:ext uri="{FF2B5EF4-FFF2-40B4-BE49-F238E27FC236}">
                <a16:creationId xmlns:a16="http://schemas.microsoft.com/office/drawing/2014/main" id="{E7E6B6CE-0DCF-196E-D9B1-00D6C979E08A}"/>
              </a:ext>
            </a:extLst>
          </p:cNvPr>
          <p:cNvSpPr>
            <a:spLocks/>
          </p:cNvSpPr>
          <p:nvPr/>
        </p:nvSpPr>
        <p:spPr bwMode="auto">
          <a:xfrm>
            <a:off x="2245138" y="3527888"/>
            <a:ext cx="7697" cy="0"/>
          </a:xfrm>
          <a:custGeom>
            <a:avLst/>
            <a:gdLst>
              <a:gd name="T0" fmla="*/ 6 w 6"/>
              <a:gd name="T1" fmla="*/ 6 w 6"/>
              <a:gd name="T2" fmla="*/ 0 w 6"/>
              <a:gd name="T3" fmla="*/ 0 w 6"/>
              <a:gd name="T4" fmla="*/ 6 w 6"/>
              <a:gd name="T5" fmla="*/ 6 w 6"/>
            </a:gdLst>
            <a:ahLst/>
            <a:cxnLst>
              <a:cxn ang="0">
                <a:pos x="T0" y="0"/>
              </a:cxn>
              <a:cxn ang="0">
                <a:pos x="T1" y="0"/>
              </a:cxn>
              <a:cxn ang="0">
                <a:pos x="T2" y="0"/>
              </a:cxn>
              <a:cxn ang="0">
                <a:pos x="T3" y="0"/>
              </a:cxn>
              <a:cxn ang="0">
                <a:pos x="T4" y="0"/>
              </a:cxn>
              <a:cxn ang="0">
                <a:pos x="T5" y="0"/>
              </a:cxn>
            </a:cxnLst>
            <a:rect l="0" t="0" r="r" b="b"/>
            <a:pathLst>
              <a:path w="6">
                <a:moveTo>
                  <a:pt x="6" y="0"/>
                </a:moveTo>
                <a:lnTo>
                  <a:pt x="6" y="0"/>
                </a:lnTo>
                <a:lnTo>
                  <a:pt x="0" y="0"/>
                </a:lnTo>
                <a:lnTo>
                  <a:pt x="0" y="0"/>
                </a:lnTo>
                <a:lnTo>
                  <a:pt x="6" y="0"/>
                </a:lnTo>
                <a:lnTo>
                  <a:pt x="6"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8" name="Freeform 485">
            <a:extLst>
              <a:ext uri="{FF2B5EF4-FFF2-40B4-BE49-F238E27FC236}">
                <a16:creationId xmlns:a16="http://schemas.microsoft.com/office/drawing/2014/main" id="{C3A45759-A8AE-4995-3B79-D82D2366C593}"/>
              </a:ext>
            </a:extLst>
          </p:cNvPr>
          <p:cNvSpPr>
            <a:spLocks/>
          </p:cNvSpPr>
          <p:nvPr/>
        </p:nvSpPr>
        <p:spPr bwMode="auto">
          <a:xfrm>
            <a:off x="2263096" y="3531537"/>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9" name="Freeform 486">
            <a:extLst>
              <a:ext uri="{FF2B5EF4-FFF2-40B4-BE49-F238E27FC236}">
                <a16:creationId xmlns:a16="http://schemas.microsoft.com/office/drawing/2014/main" id="{6F687A87-0603-2B74-E594-89CAC48233A0}"/>
              </a:ext>
            </a:extLst>
          </p:cNvPr>
          <p:cNvSpPr>
            <a:spLocks/>
          </p:cNvSpPr>
          <p:nvPr/>
        </p:nvSpPr>
        <p:spPr bwMode="auto">
          <a:xfrm>
            <a:off x="2277207" y="3535186"/>
            <a:ext cx="7697" cy="0"/>
          </a:xfrm>
          <a:custGeom>
            <a:avLst/>
            <a:gdLst>
              <a:gd name="T0" fmla="*/ 6 w 6"/>
              <a:gd name="T1" fmla="*/ 6 w 6"/>
              <a:gd name="T2" fmla="*/ 0 w 6"/>
              <a:gd name="T3" fmla="*/ 0 w 6"/>
              <a:gd name="T4" fmla="*/ 6 w 6"/>
              <a:gd name="T5" fmla="*/ 6 w 6"/>
            </a:gdLst>
            <a:ahLst/>
            <a:cxnLst>
              <a:cxn ang="0">
                <a:pos x="T0" y="0"/>
              </a:cxn>
              <a:cxn ang="0">
                <a:pos x="T1" y="0"/>
              </a:cxn>
              <a:cxn ang="0">
                <a:pos x="T2" y="0"/>
              </a:cxn>
              <a:cxn ang="0">
                <a:pos x="T3" y="0"/>
              </a:cxn>
              <a:cxn ang="0">
                <a:pos x="T4" y="0"/>
              </a:cxn>
              <a:cxn ang="0">
                <a:pos x="T5" y="0"/>
              </a:cxn>
            </a:cxnLst>
            <a:rect l="0" t="0" r="r" b="b"/>
            <a:pathLst>
              <a:path w="6">
                <a:moveTo>
                  <a:pt x="6" y="0"/>
                </a:moveTo>
                <a:lnTo>
                  <a:pt x="6" y="0"/>
                </a:lnTo>
                <a:lnTo>
                  <a:pt x="0" y="0"/>
                </a:lnTo>
                <a:lnTo>
                  <a:pt x="0" y="0"/>
                </a:lnTo>
                <a:lnTo>
                  <a:pt x="6" y="0"/>
                </a:lnTo>
                <a:lnTo>
                  <a:pt x="6"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0" name="Freeform 487">
            <a:extLst>
              <a:ext uri="{FF2B5EF4-FFF2-40B4-BE49-F238E27FC236}">
                <a16:creationId xmlns:a16="http://schemas.microsoft.com/office/drawing/2014/main" id="{28027AAA-B3B0-F3B3-7DA3-6CD9BB582F35}"/>
              </a:ext>
            </a:extLst>
          </p:cNvPr>
          <p:cNvSpPr>
            <a:spLocks/>
          </p:cNvSpPr>
          <p:nvPr/>
        </p:nvSpPr>
        <p:spPr bwMode="auto">
          <a:xfrm>
            <a:off x="2392656" y="3553431"/>
            <a:ext cx="20524" cy="3649"/>
          </a:xfrm>
          <a:custGeom>
            <a:avLst/>
            <a:gdLst>
              <a:gd name="T0" fmla="*/ 16 w 16"/>
              <a:gd name="T1" fmla="*/ 3 h 3"/>
              <a:gd name="T2" fmla="*/ 16 w 16"/>
              <a:gd name="T3" fmla="*/ 3 h 3"/>
              <a:gd name="T4" fmla="*/ 0 w 16"/>
              <a:gd name="T5" fmla="*/ 0 h 3"/>
              <a:gd name="T6" fmla="*/ 0 w 16"/>
              <a:gd name="T7" fmla="*/ 0 h 3"/>
              <a:gd name="T8" fmla="*/ 16 w 16"/>
              <a:gd name="T9" fmla="*/ 3 h 3"/>
              <a:gd name="T10" fmla="*/ 16 w 16"/>
              <a:gd name="T11" fmla="*/ 3 h 3"/>
            </a:gdLst>
            <a:ahLst/>
            <a:cxnLst>
              <a:cxn ang="0">
                <a:pos x="T0" y="T1"/>
              </a:cxn>
              <a:cxn ang="0">
                <a:pos x="T2" y="T3"/>
              </a:cxn>
              <a:cxn ang="0">
                <a:pos x="T4" y="T5"/>
              </a:cxn>
              <a:cxn ang="0">
                <a:pos x="T6" y="T7"/>
              </a:cxn>
              <a:cxn ang="0">
                <a:pos x="T8" y="T9"/>
              </a:cxn>
              <a:cxn ang="0">
                <a:pos x="T10" y="T11"/>
              </a:cxn>
            </a:cxnLst>
            <a:rect l="0" t="0" r="r" b="b"/>
            <a:pathLst>
              <a:path w="16" h="3">
                <a:moveTo>
                  <a:pt x="16" y="3"/>
                </a:moveTo>
                <a:lnTo>
                  <a:pt x="16" y="3"/>
                </a:lnTo>
                <a:lnTo>
                  <a:pt x="0" y="0"/>
                </a:lnTo>
                <a:lnTo>
                  <a:pt x="0" y="0"/>
                </a:lnTo>
                <a:lnTo>
                  <a:pt x="16" y="3"/>
                </a:lnTo>
                <a:lnTo>
                  <a:pt x="16"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1" name="Freeform 488">
            <a:extLst>
              <a:ext uri="{FF2B5EF4-FFF2-40B4-BE49-F238E27FC236}">
                <a16:creationId xmlns:a16="http://schemas.microsoft.com/office/drawing/2014/main" id="{FACC7D66-1FB8-0A36-EAFF-F4680EDCD1DE}"/>
              </a:ext>
            </a:extLst>
          </p:cNvPr>
          <p:cNvSpPr>
            <a:spLocks/>
          </p:cNvSpPr>
          <p:nvPr/>
        </p:nvSpPr>
        <p:spPr bwMode="auto">
          <a:xfrm>
            <a:off x="2532478" y="3578975"/>
            <a:ext cx="17959" cy="3649"/>
          </a:xfrm>
          <a:custGeom>
            <a:avLst/>
            <a:gdLst>
              <a:gd name="T0" fmla="*/ 14 w 14"/>
              <a:gd name="T1" fmla="*/ 3 h 3"/>
              <a:gd name="T2" fmla="*/ 14 w 14"/>
              <a:gd name="T3" fmla="*/ 3 h 3"/>
              <a:gd name="T4" fmla="*/ 0 w 14"/>
              <a:gd name="T5" fmla="*/ 0 h 3"/>
              <a:gd name="T6" fmla="*/ 0 w 14"/>
              <a:gd name="T7" fmla="*/ 0 h 3"/>
              <a:gd name="T8" fmla="*/ 14 w 14"/>
              <a:gd name="T9" fmla="*/ 3 h 3"/>
              <a:gd name="T10" fmla="*/ 14 w 14"/>
              <a:gd name="T11" fmla="*/ 3 h 3"/>
            </a:gdLst>
            <a:ahLst/>
            <a:cxnLst>
              <a:cxn ang="0">
                <a:pos x="T0" y="T1"/>
              </a:cxn>
              <a:cxn ang="0">
                <a:pos x="T2" y="T3"/>
              </a:cxn>
              <a:cxn ang="0">
                <a:pos x="T4" y="T5"/>
              </a:cxn>
              <a:cxn ang="0">
                <a:pos x="T6" y="T7"/>
              </a:cxn>
              <a:cxn ang="0">
                <a:pos x="T8" y="T9"/>
              </a:cxn>
              <a:cxn ang="0">
                <a:pos x="T10" y="T11"/>
              </a:cxn>
            </a:cxnLst>
            <a:rect l="0" t="0" r="r" b="b"/>
            <a:pathLst>
              <a:path w="14" h="3">
                <a:moveTo>
                  <a:pt x="14" y="3"/>
                </a:moveTo>
                <a:lnTo>
                  <a:pt x="14" y="3"/>
                </a:lnTo>
                <a:lnTo>
                  <a:pt x="0" y="0"/>
                </a:lnTo>
                <a:lnTo>
                  <a:pt x="0" y="0"/>
                </a:lnTo>
                <a:lnTo>
                  <a:pt x="14" y="3"/>
                </a:lnTo>
                <a:lnTo>
                  <a:pt x="14"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2" name="Freeform 489">
            <a:extLst>
              <a:ext uri="{FF2B5EF4-FFF2-40B4-BE49-F238E27FC236}">
                <a16:creationId xmlns:a16="http://schemas.microsoft.com/office/drawing/2014/main" id="{354B6874-AF0F-30D4-5BAF-894838E81575}"/>
              </a:ext>
            </a:extLst>
          </p:cNvPr>
          <p:cNvSpPr>
            <a:spLocks/>
          </p:cNvSpPr>
          <p:nvPr/>
        </p:nvSpPr>
        <p:spPr bwMode="auto">
          <a:xfrm>
            <a:off x="2370849" y="3553431"/>
            <a:ext cx="17959" cy="0"/>
          </a:xfrm>
          <a:custGeom>
            <a:avLst/>
            <a:gdLst>
              <a:gd name="T0" fmla="*/ 14 w 14"/>
              <a:gd name="T1" fmla="*/ 14 w 14"/>
              <a:gd name="T2" fmla="*/ 0 w 14"/>
              <a:gd name="T3" fmla="*/ 0 w 14"/>
              <a:gd name="T4" fmla="*/ 14 w 14"/>
              <a:gd name="T5" fmla="*/ 14 w 14"/>
            </a:gdLst>
            <a:ahLst/>
            <a:cxnLst>
              <a:cxn ang="0">
                <a:pos x="T0" y="0"/>
              </a:cxn>
              <a:cxn ang="0">
                <a:pos x="T1" y="0"/>
              </a:cxn>
              <a:cxn ang="0">
                <a:pos x="T2" y="0"/>
              </a:cxn>
              <a:cxn ang="0">
                <a:pos x="T3" y="0"/>
              </a:cxn>
              <a:cxn ang="0">
                <a:pos x="T4" y="0"/>
              </a:cxn>
              <a:cxn ang="0">
                <a:pos x="T5" y="0"/>
              </a:cxn>
            </a:cxnLst>
            <a:rect l="0" t="0" r="r" b="b"/>
            <a:pathLst>
              <a:path w="14">
                <a:moveTo>
                  <a:pt x="14" y="0"/>
                </a:moveTo>
                <a:lnTo>
                  <a:pt x="14" y="0"/>
                </a:lnTo>
                <a:lnTo>
                  <a:pt x="0" y="0"/>
                </a:lnTo>
                <a:lnTo>
                  <a:pt x="0" y="0"/>
                </a:lnTo>
                <a:lnTo>
                  <a:pt x="14" y="0"/>
                </a:lnTo>
                <a:lnTo>
                  <a:pt x="14"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3" name="Freeform 490">
            <a:extLst>
              <a:ext uri="{FF2B5EF4-FFF2-40B4-BE49-F238E27FC236}">
                <a16:creationId xmlns:a16="http://schemas.microsoft.com/office/drawing/2014/main" id="{F917FB83-8A35-D2D0-78A5-F46E82DAA00D}"/>
              </a:ext>
            </a:extLst>
          </p:cNvPr>
          <p:cNvSpPr>
            <a:spLocks/>
          </p:cNvSpPr>
          <p:nvPr/>
        </p:nvSpPr>
        <p:spPr bwMode="auto">
          <a:xfrm>
            <a:off x="2331083" y="3546133"/>
            <a:ext cx="10262" cy="0"/>
          </a:xfrm>
          <a:custGeom>
            <a:avLst/>
            <a:gdLst>
              <a:gd name="T0" fmla="*/ 8 w 8"/>
              <a:gd name="T1" fmla="*/ 8 w 8"/>
              <a:gd name="T2" fmla="*/ 0 w 8"/>
              <a:gd name="T3" fmla="*/ 0 w 8"/>
              <a:gd name="T4" fmla="*/ 8 w 8"/>
              <a:gd name="T5" fmla="*/ 8 w 8"/>
            </a:gdLst>
            <a:ahLst/>
            <a:cxnLst>
              <a:cxn ang="0">
                <a:pos x="T0" y="0"/>
              </a:cxn>
              <a:cxn ang="0">
                <a:pos x="T1" y="0"/>
              </a:cxn>
              <a:cxn ang="0">
                <a:pos x="T2" y="0"/>
              </a:cxn>
              <a:cxn ang="0">
                <a:pos x="T3" y="0"/>
              </a:cxn>
              <a:cxn ang="0">
                <a:pos x="T4" y="0"/>
              </a:cxn>
              <a:cxn ang="0">
                <a:pos x="T5" y="0"/>
              </a:cxn>
            </a:cxnLst>
            <a:rect l="0" t="0" r="r" b="b"/>
            <a:pathLst>
              <a:path w="8">
                <a:moveTo>
                  <a:pt x="8" y="0"/>
                </a:moveTo>
                <a:lnTo>
                  <a:pt x="8" y="0"/>
                </a:lnTo>
                <a:lnTo>
                  <a:pt x="0" y="0"/>
                </a:lnTo>
                <a:lnTo>
                  <a:pt x="0" y="0"/>
                </a:lnTo>
                <a:lnTo>
                  <a:pt x="8" y="0"/>
                </a:lnTo>
                <a:lnTo>
                  <a:pt x="8"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4" name="Freeform 491">
            <a:extLst>
              <a:ext uri="{FF2B5EF4-FFF2-40B4-BE49-F238E27FC236}">
                <a16:creationId xmlns:a16="http://schemas.microsoft.com/office/drawing/2014/main" id="{9F2CC282-1DF4-518C-69CF-557BE7FF161F}"/>
              </a:ext>
            </a:extLst>
          </p:cNvPr>
          <p:cNvSpPr>
            <a:spLocks/>
          </p:cNvSpPr>
          <p:nvPr/>
        </p:nvSpPr>
        <p:spPr bwMode="auto">
          <a:xfrm>
            <a:off x="2413180" y="3560729"/>
            <a:ext cx="21807" cy="0"/>
          </a:xfrm>
          <a:custGeom>
            <a:avLst/>
            <a:gdLst>
              <a:gd name="T0" fmla="*/ 17 w 17"/>
              <a:gd name="T1" fmla="*/ 17 w 17"/>
              <a:gd name="T2" fmla="*/ 0 w 17"/>
              <a:gd name="T3" fmla="*/ 0 w 17"/>
              <a:gd name="T4" fmla="*/ 17 w 17"/>
              <a:gd name="T5" fmla="*/ 17 w 17"/>
            </a:gdLst>
            <a:ahLst/>
            <a:cxnLst>
              <a:cxn ang="0">
                <a:pos x="T0" y="0"/>
              </a:cxn>
              <a:cxn ang="0">
                <a:pos x="T1" y="0"/>
              </a:cxn>
              <a:cxn ang="0">
                <a:pos x="T2" y="0"/>
              </a:cxn>
              <a:cxn ang="0">
                <a:pos x="T3" y="0"/>
              </a:cxn>
              <a:cxn ang="0">
                <a:pos x="T4" y="0"/>
              </a:cxn>
              <a:cxn ang="0">
                <a:pos x="T5" y="0"/>
              </a:cxn>
            </a:cxnLst>
            <a:rect l="0" t="0" r="r" b="b"/>
            <a:pathLst>
              <a:path w="17">
                <a:moveTo>
                  <a:pt x="17" y="0"/>
                </a:moveTo>
                <a:lnTo>
                  <a:pt x="17" y="0"/>
                </a:lnTo>
                <a:lnTo>
                  <a:pt x="0" y="0"/>
                </a:lnTo>
                <a:lnTo>
                  <a:pt x="0" y="0"/>
                </a:lnTo>
                <a:lnTo>
                  <a:pt x="17" y="0"/>
                </a:lnTo>
                <a:lnTo>
                  <a:pt x="17"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5" name="Freeform 492">
            <a:extLst>
              <a:ext uri="{FF2B5EF4-FFF2-40B4-BE49-F238E27FC236}">
                <a16:creationId xmlns:a16="http://schemas.microsoft.com/office/drawing/2014/main" id="{E21BA260-2E3D-A054-D7C8-0B383157B5A5}"/>
              </a:ext>
            </a:extLst>
          </p:cNvPr>
          <p:cNvSpPr>
            <a:spLocks/>
          </p:cNvSpPr>
          <p:nvPr/>
        </p:nvSpPr>
        <p:spPr bwMode="auto">
          <a:xfrm>
            <a:off x="2352890" y="3549782"/>
            <a:ext cx="10262" cy="0"/>
          </a:xfrm>
          <a:custGeom>
            <a:avLst/>
            <a:gdLst>
              <a:gd name="T0" fmla="*/ 8 w 8"/>
              <a:gd name="T1" fmla="*/ 8 w 8"/>
              <a:gd name="T2" fmla="*/ 0 w 8"/>
              <a:gd name="T3" fmla="*/ 0 w 8"/>
              <a:gd name="T4" fmla="*/ 8 w 8"/>
              <a:gd name="T5" fmla="*/ 8 w 8"/>
            </a:gdLst>
            <a:ahLst/>
            <a:cxnLst>
              <a:cxn ang="0">
                <a:pos x="T0" y="0"/>
              </a:cxn>
              <a:cxn ang="0">
                <a:pos x="T1" y="0"/>
              </a:cxn>
              <a:cxn ang="0">
                <a:pos x="T2" y="0"/>
              </a:cxn>
              <a:cxn ang="0">
                <a:pos x="T3" y="0"/>
              </a:cxn>
              <a:cxn ang="0">
                <a:pos x="T4" y="0"/>
              </a:cxn>
              <a:cxn ang="0">
                <a:pos x="T5" y="0"/>
              </a:cxn>
            </a:cxnLst>
            <a:rect l="0" t="0" r="r" b="b"/>
            <a:pathLst>
              <a:path w="8">
                <a:moveTo>
                  <a:pt x="8" y="0"/>
                </a:moveTo>
                <a:lnTo>
                  <a:pt x="8" y="0"/>
                </a:lnTo>
                <a:lnTo>
                  <a:pt x="0" y="0"/>
                </a:lnTo>
                <a:lnTo>
                  <a:pt x="0" y="0"/>
                </a:lnTo>
                <a:lnTo>
                  <a:pt x="8" y="0"/>
                </a:lnTo>
                <a:lnTo>
                  <a:pt x="8"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6" name="Freeform 493">
            <a:extLst>
              <a:ext uri="{FF2B5EF4-FFF2-40B4-BE49-F238E27FC236}">
                <a16:creationId xmlns:a16="http://schemas.microsoft.com/office/drawing/2014/main" id="{72BC9C06-3087-D19B-32CE-4A28339FB13A}"/>
              </a:ext>
            </a:extLst>
          </p:cNvPr>
          <p:cNvSpPr>
            <a:spLocks/>
          </p:cNvSpPr>
          <p:nvPr/>
        </p:nvSpPr>
        <p:spPr bwMode="auto">
          <a:xfrm>
            <a:off x="2231027" y="3524239"/>
            <a:ext cx="3848" cy="3649"/>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7" name="Freeform 494">
            <a:extLst>
              <a:ext uri="{FF2B5EF4-FFF2-40B4-BE49-F238E27FC236}">
                <a16:creationId xmlns:a16="http://schemas.microsoft.com/office/drawing/2014/main" id="{EA2CC39B-119E-E6D3-6E7D-A81242640DE5}"/>
              </a:ext>
            </a:extLst>
          </p:cNvPr>
          <p:cNvSpPr>
            <a:spLocks/>
          </p:cNvSpPr>
          <p:nvPr/>
        </p:nvSpPr>
        <p:spPr bwMode="auto">
          <a:xfrm>
            <a:off x="2438836" y="3564379"/>
            <a:ext cx="17959" cy="0"/>
          </a:xfrm>
          <a:custGeom>
            <a:avLst/>
            <a:gdLst>
              <a:gd name="T0" fmla="*/ 14 w 14"/>
              <a:gd name="T1" fmla="*/ 14 w 14"/>
              <a:gd name="T2" fmla="*/ 0 w 14"/>
              <a:gd name="T3" fmla="*/ 0 w 14"/>
              <a:gd name="T4" fmla="*/ 14 w 14"/>
              <a:gd name="T5" fmla="*/ 14 w 14"/>
            </a:gdLst>
            <a:ahLst/>
            <a:cxnLst>
              <a:cxn ang="0">
                <a:pos x="T0" y="0"/>
              </a:cxn>
              <a:cxn ang="0">
                <a:pos x="T1" y="0"/>
              </a:cxn>
              <a:cxn ang="0">
                <a:pos x="T2" y="0"/>
              </a:cxn>
              <a:cxn ang="0">
                <a:pos x="T3" y="0"/>
              </a:cxn>
              <a:cxn ang="0">
                <a:pos x="T4" y="0"/>
              </a:cxn>
              <a:cxn ang="0">
                <a:pos x="T5" y="0"/>
              </a:cxn>
            </a:cxnLst>
            <a:rect l="0" t="0" r="r" b="b"/>
            <a:pathLst>
              <a:path w="14">
                <a:moveTo>
                  <a:pt x="14" y="0"/>
                </a:moveTo>
                <a:lnTo>
                  <a:pt x="14" y="0"/>
                </a:lnTo>
                <a:lnTo>
                  <a:pt x="0" y="0"/>
                </a:lnTo>
                <a:lnTo>
                  <a:pt x="0" y="0"/>
                </a:lnTo>
                <a:lnTo>
                  <a:pt x="14" y="0"/>
                </a:lnTo>
                <a:lnTo>
                  <a:pt x="14"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8" name="Freeform 495">
            <a:extLst>
              <a:ext uri="{FF2B5EF4-FFF2-40B4-BE49-F238E27FC236}">
                <a16:creationId xmlns:a16="http://schemas.microsoft.com/office/drawing/2014/main" id="{84381705-3375-68F8-CDCD-5EB2C7E94BC4}"/>
              </a:ext>
            </a:extLst>
          </p:cNvPr>
          <p:cNvSpPr>
            <a:spLocks/>
          </p:cNvSpPr>
          <p:nvPr/>
        </p:nvSpPr>
        <p:spPr bwMode="auto">
          <a:xfrm>
            <a:off x="2482450" y="3571677"/>
            <a:ext cx="17959" cy="3649"/>
          </a:xfrm>
          <a:custGeom>
            <a:avLst/>
            <a:gdLst>
              <a:gd name="T0" fmla="*/ 14 w 14"/>
              <a:gd name="T1" fmla="*/ 3 h 3"/>
              <a:gd name="T2" fmla="*/ 14 w 14"/>
              <a:gd name="T3" fmla="*/ 3 h 3"/>
              <a:gd name="T4" fmla="*/ 0 w 14"/>
              <a:gd name="T5" fmla="*/ 0 h 3"/>
              <a:gd name="T6" fmla="*/ 0 w 14"/>
              <a:gd name="T7" fmla="*/ 0 h 3"/>
              <a:gd name="T8" fmla="*/ 14 w 14"/>
              <a:gd name="T9" fmla="*/ 3 h 3"/>
              <a:gd name="T10" fmla="*/ 14 w 14"/>
              <a:gd name="T11" fmla="*/ 3 h 3"/>
            </a:gdLst>
            <a:ahLst/>
            <a:cxnLst>
              <a:cxn ang="0">
                <a:pos x="T0" y="T1"/>
              </a:cxn>
              <a:cxn ang="0">
                <a:pos x="T2" y="T3"/>
              </a:cxn>
              <a:cxn ang="0">
                <a:pos x="T4" y="T5"/>
              </a:cxn>
              <a:cxn ang="0">
                <a:pos x="T6" y="T7"/>
              </a:cxn>
              <a:cxn ang="0">
                <a:pos x="T8" y="T9"/>
              </a:cxn>
              <a:cxn ang="0">
                <a:pos x="T10" y="T11"/>
              </a:cxn>
            </a:cxnLst>
            <a:rect l="0" t="0" r="r" b="b"/>
            <a:pathLst>
              <a:path w="14" h="3">
                <a:moveTo>
                  <a:pt x="14" y="3"/>
                </a:moveTo>
                <a:lnTo>
                  <a:pt x="14" y="3"/>
                </a:lnTo>
                <a:lnTo>
                  <a:pt x="0" y="0"/>
                </a:lnTo>
                <a:lnTo>
                  <a:pt x="0" y="0"/>
                </a:lnTo>
                <a:lnTo>
                  <a:pt x="14" y="3"/>
                </a:lnTo>
                <a:lnTo>
                  <a:pt x="14"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9" name="Freeform 496">
            <a:extLst>
              <a:ext uri="{FF2B5EF4-FFF2-40B4-BE49-F238E27FC236}">
                <a16:creationId xmlns:a16="http://schemas.microsoft.com/office/drawing/2014/main" id="{065C22C5-EB3C-3F85-7792-77A056314E55}"/>
              </a:ext>
            </a:extLst>
          </p:cNvPr>
          <p:cNvSpPr>
            <a:spLocks/>
          </p:cNvSpPr>
          <p:nvPr/>
        </p:nvSpPr>
        <p:spPr bwMode="auto">
          <a:xfrm>
            <a:off x="2506822" y="3575326"/>
            <a:ext cx="17959" cy="3649"/>
          </a:xfrm>
          <a:custGeom>
            <a:avLst/>
            <a:gdLst>
              <a:gd name="T0" fmla="*/ 14 w 14"/>
              <a:gd name="T1" fmla="*/ 3 h 3"/>
              <a:gd name="T2" fmla="*/ 14 w 14"/>
              <a:gd name="T3" fmla="*/ 3 h 3"/>
              <a:gd name="T4" fmla="*/ 0 w 14"/>
              <a:gd name="T5" fmla="*/ 0 h 3"/>
              <a:gd name="T6" fmla="*/ 0 w 14"/>
              <a:gd name="T7" fmla="*/ 0 h 3"/>
              <a:gd name="T8" fmla="*/ 14 w 14"/>
              <a:gd name="T9" fmla="*/ 3 h 3"/>
              <a:gd name="T10" fmla="*/ 14 w 14"/>
              <a:gd name="T11" fmla="*/ 3 h 3"/>
            </a:gdLst>
            <a:ahLst/>
            <a:cxnLst>
              <a:cxn ang="0">
                <a:pos x="T0" y="T1"/>
              </a:cxn>
              <a:cxn ang="0">
                <a:pos x="T2" y="T3"/>
              </a:cxn>
              <a:cxn ang="0">
                <a:pos x="T4" y="T5"/>
              </a:cxn>
              <a:cxn ang="0">
                <a:pos x="T6" y="T7"/>
              </a:cxn>
              <a:cxn ang="0">
                <a:pos x="T8" y="T9"/>
              </a:cxn>
              <a:cxn ang="0">
                <a:pos x="T10" y="T11"/>
              </a:cxn>
            </a:cxnLst>
            <a:rect l="0" t="0" r="r" b="b"/>
            <a:pathLst>
              <a:path w="14" h="3">
                <a:moveTo>
                  <a:pt x="14" y="3"/>
                </a:moveTo>
                <a:lnTo>
                  <a:pt x="14" y="3"/>
                </a:lnTo>
                <a:lnTo>
                  <a:pt x="0" y="0"/>
                </a:lnTo>
                <a:lnTo>
                  <a:pt x="0" y="0"/>
                </a:lnTo>
                <a:lnTo>
                  <a:pt x="14" y="3"/>
                </a:lnTo>
                <a:lnTo>
                  <a:pt x="14"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0" name="Freeform 497">
            <a:extLst>
              <a:ext uri="{FF2B5EF4-FFF2-40B4-BE49-F238E27FC236}">
                <a16:creationId xmlns:a16="http://schemas.microsoft.com/office/drawing/2014/main" id="{8F9E85D5-D1B1-61B9-1E24-F0A94061EBD0}"/>
              </a:ext>
            </a:extLst>
          </p:cNvPr>
          <p:cNvSpPr>
            <a:spLocks/>
          </p:cNvSpPr>
          <p:nvPr/>
        </p:nvSpPr>
        <p:spPr bwMode="auto">
          <a:xfrm>
            <a:off x="2460643" y="3568028"/>
            <a:ext cx="17959" cy="3649"/>
          </a:xfrm>
          <a:custGeom>
            <a:avLst/>
            <a:gdLst>
              <a:gd name="T0" fmla="*/ 14 w 14"/>
              <a:gd name="T1" fmla="*/ 3 h 3"/>
              <a:gd name="T2" fmla="*/ 14 w 14"/>
              <a:gd name="T3" fmla="*/ 3 h 3"/>
              <a:gd name="T4" fmla="*/ 0 w 14"/>
              <a:gd name="T5" fmla="*/ 0 h 3"/>
              <a:gd name="T6" fmla="*/ 0 w 14"/>
              <a:gd name="T7" fmla="*/ 0 h 3"/>
              <a:gd name="T8" fmla="*/ 14 w 14"/>
              <a:gd name="T9" fmla="*/ 3 h 3"/>
              <a:gd name="T10" fmla="*/ 14 w 14"/>
              <a:gd name="T11" fmla="*/ 3 h 3"/>
            </a:gdLst>
            <a:ahLst/>
            <a:cxnLst>
              <a:cxn ang="0">
                <a:pos x="T0" y="T1"/>
              </a:cxn>
              <a:cxn ang="0">
                <a:pos x="T2" y="T3"/>
              </a:cxn>
              <a:cxn ang="0">
                <a:pos x="T4" y="T5"/>
              </a:cxn>
              <a:cxn ang="0">
                <a:pos x="T6" y="T7"/>
              </a:cxn>
              <a:cxn ang="0">
                <a:pos x="T8" y="T9"/>
              </a:cxn>
              <a:cxn ang="0">
                <a:pos x="T10" y="T11"/>
              </a:cxn>
            </a:cxnLst>
            <a:rect l="0" t="0" r="r" b="b"/>
            <a:pathLst>
              <a:path w="14" h="3">
                <a:moveTo>
                  <a:pt x="14" y="3"/>
                </a:moveTo>
                <a:lnTo>
                  <a:pt x="14" y="3"/>
                </a:lnTo>
                <a:lnTo>
                  <a:pt x="0" y="0"/>
                </a:lnTo>
                <a:lnTo>
                  <a:pt x="0" y="0"/>
                </a:lnTo>
                <a:lnTo>
                  <a:pt x="14" y="3"/>
                </a:lnTo>
                <a:lnTo>
                  <a:pt x="14"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1" name="Freeform 498">
            <a:extLst>
              <a:ext uri="{FF2B5EF4-FFF2-40B4-BE49-F238E27FC236}">
                <a16:creationId xmlns:a16="http://schemas.microsoft.com/office/drawing/2014/main" id="{D34FFABA-2269-42A7-586F-809C2111767E}"/>
              </a:ext>
            </a:extLst>
          </p:cNvPr>
          <p:cNvSpPr>
            <a:spLocks/>
          </p:cNvSpPr>
          <p:nvPr/>
        </p:nvSpPr>
        <p:spPr bwMode="auto">
          <a:xfrm>
            <a:off x="2119426" y="3501128"/>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2" name="Freeform 499">
            <a:extLst>
              <a:ext uri="{FF2B5EF4-FFF2-40B4-BE49-F238E27FC236}">
                <a16:creationId xmlns:a16="http://schemas.microsoft.com/office/drawing/2014/main" id="{601B44A0-91E2-E44B-3737-471332A960CE}"/>
              </a:ext>
            </a:extLst>
          </p:cNvPr>
          <p:cNvSpPr>
            <a:spLocks/>
          </p:cNvSpPr>
          <p:nvPr/>
        </p:nvSpPr>
        <p:spPr bwMode="auto">
          <a:xfrm>
            <a:off x="2109164" y="3501128"/>
            <a:ext cx="2566"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3" name="Freeform 500">
            <a:extLst>
              <a:ext uri="{FF2B5EF4-FFF2-40B4-BE49-F238E27FC236}">
                <a16:creationId xmlns:a16="http://schemas.microsoft.com/office/drawing/2014/main" id="{5739556C-206C-5974-43B0-BFE8AE8671CC}"/>
              </a:ext>
            </a:extLst>
          </p:cNvPr>
          <p:cNvSpPr>
            <a:spLocks/>
          </p:cNvSpPr>
          <p:nvPr/>
        </p:nvSpPr>
        <p:spPr bwMode="auto">
          <a:xfrm>
            <a:off x="2213068" y="3524239"/>
            <a:ext cx="6414" cy="0"/>
          </a:xfrm>
          <a:custGeom>
            <a:avLst/>
            <a:gdLst>
              <a:gd name="T0" fmla="*/ 5 w 5"/>
              <a:gd name="T1" fmla="*/ 5 w 5"/>
              <a:gd name="T2" fmla="*/ 0 w 5"/>
              <a:gd name="T3" fmla="*/ 0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0" y="0"/>
                </a:lnTo>
                <a:lnTo>
                  <a:pt x="5" y="0"/>
                </a:lnTo>
                <a:lnTo>
                  <a:pt x="5"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4" name="Freeform 501">
            <a:extLst>
              <a:ext uri="{FF2B5EF4-FFF2-40B4-BE49-F238E27FC236}">
                <a16:creationId xmlns:a16="http://schemas.microsoft.com/office/drawing/2014/main" id="{4F35DFDC-A3CD-288B-C952-4ECE06C1D694}"/>
              </a:ext>
            </a:extLst>
          </p:cNvPr>
          <p:cNvSpPr>
            <a:spLocks/>
          </p:cNvSpPr>
          <p:nvPr/>
        </p:nvSpPr>
        <p:spPr bwMode="auto">
          <a:xfrm>
            <a:off x="2091205" y="349747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5" name="Freeform 502">
            <a:extLst>
              <a:ext uri="{FF2B5EF4-FFF2-40B4-BE49-F238E27FC236}">
                <a16:creationId xmlns:a16="http://schemas.microsoft.com/office/drawing/2014/main" id="{F38FFDCC-99DA-84FC-125F-D4222EBFC6C3}"/>
              </a:ext>
            </a:extLst>
          </p:cNvPr>
          <p:cNvSpPr>
            <a:spLocks/>
          </p:cNvSpPr>
          <p:nvPr/>
        </p:nvSpPr>
        <p:spPr bwMode="auto">
          <a:xfrm>
            <a:off x="2097619" y="349747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6" name="Freeform 503">
            <a:extLst>
              <a:ext uri="{FF2B5EF4-FFF2-40B4-BE49-F238E27FC236}">
                <a16:creationId xmlns:a16="http://schemas.microsoft.com/office/drawing/2014/main" id="{584BFBEF-3B95-8C1D-FC04-CBD5DFDA245C}"/>
              </a:ext>
            </a:extLst>
          </p:cNvPr>
          <p:cNvSpPr>
            <a:spLocks/>
          </p:cNvSpPr>
          <p:nvPr/>
        </p:nvSpPr>
        <p:spPr bwMode="auto">
          <a:xfrm>
            <a:off x="2133537" y="350477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7" name="Freeform 504">
            <a:extLst>
              <a:ext uri="{FF2B5EF4-FFF2-40B4-BE49-F238E27FC236}">
                <a16:creationId xmlns:a16="http://schemas.microsoft.com/office/drawing/2014/main" id="{4AE995D3-816B-2AC0-3DC4-14234142FBA1}"/>
              </a:ext>
            </a:extLst>
          </p:cNvPr>
          <p:cNvSpPr>
            <a:spLocks/>
          </p:cNvSpPr>
          <p:nvPr/>
        </p:nvSpPr>
        <p:spPr bwMode="auto">
          <a:xfrm>
            <a:off x="2145082" y="3508426"/>
            <a:ext cx="2566"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8" name="Freeform 505">
            <a:extLst>
              <a:ext uri="{FF2B5EF4-FFF2-40B4-BE49-F238E27FC236}">
                <a16:creationId xmlns:a16="http://schemas.microsoft.com/office/drawing/2014/main" id="{3372EAD1-9163-5CE1-0EA4-B970DF7780A9}"/>
              </a:ext>
            </a:extLst>
          </p:cNvPr>
          <p:cNvSpPr>
            <a:spLocks/>
          </p:cNvSpPr>
          <p:nvPr/>
        </p:nvSpPr>
        <p:spPr bwMode="auto">
          <a:xfrm>
            <a:off x="2169454" y="3512075"/>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9" name="Freeform 506">
            <a:extLst>
              <a:ext uri="{FF2B5EF4-FFF2-40B4-BE49-F238E27FC236}">
                <a16:creationId xmlns:a16="http://schemas.microsoft.com/office/drawing/2014/main" id="{F0E7C01B-F643-798C-BBF2-5F9804A096F5}"/>
              </a:ext>
            </a:extLst>
          </p:cNvPr>
          <p:cNvSpPr>
            <a:spLocks/>
          </p:cNvSpPr>
          <p:nvPr/>
        </p:nvSpPr>
        <p:spPr bwMode="auto">
          <a:xfrm>
            <a:off x="2183565" y="3516940"/>
            <a:ext cx="3848"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0" name="Freeform 507">
            <a:extLst>
              <a:ext uri="{FF2B5EF4-FFF2-40B4-BE49-F238E27FC236}">
                <a16:creationId xmlns:a16="http://schemas.microsoft.com/office/drawing/2014/main" id="{25DB8D91-9118-22FF-338E-6E6BAA82D797}"/>
              </a:ext>
            </a:extLst>
          </p:cNvPr>
          <p:cNvSpPr>
            <a:spLocks/>
          </p:cNvSpPr>
          <p:nvPr/>
        </p:nvSpPr>
        <p:spPr bwMode="auto">
          <a:xfrm>
            <a:off x="2159192" y="3508426"/>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1" name="Freeform 508">
            <a:extLst>
              <a:ext uri="{FF2B5EF4-FFF2-40B4-BE49-F238E27FC236}">
                <a16:creationId xmlns:a16="http://schemas.microsoft.com/office/drawing/2014/main" id="{7657F750-8E99-0B2A-1A3F-1F53B7EF23B3}"/>
              </a:ext>
            </a:extLst>
          </p:cNvPr>
          <p:cNvSpPr>
            <a:spLocks/>
          </p:cNvSpPr>
          <p:nvPr/>
        </p:nvSpPr>
        <p:spPr bwMode="auto">
          <a:xfrm>
            <a:off x="2198958" y="3520589"/>
            <a:ext cx="2566"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2" name="Freeform 509">
            <a:extLst>
              <a:ext uri="{FF2B5EF4-FFF2-40B4-BE49-F238E27FC236}">
                <a16:creationId xmlns:a16="http://schemas.microsoft.com/office/drawing/2014/main" id="{63C522D4-FB55-6A27-28AA-80ABFC51FC65}"/>
              </a:ext>
            </a:extLst>
          </p:cNvPr>
          <p:cNvSpPr>
            <a:spLocks/>
          </p:cNvSpPr>
          <p:nvPr/>
        </p:nvSpPr>
        <p:spPr bwMode="auto">
          <a:xfrm>
            <a:off x="2051440" y="2936734"/>
            <a:ext cx="135973" cy="549797"/>
          </a:xfrm>
          <a:custGeom>
            <a:avLst/>
            <a:gdLst>
              <a:gd name="T0" fmla="*/ 0 w 106"/>
              <a:gd name="T1" fmla="*/ 452 h 452"/>
              <a:gd name="T2" fmla="*/ 106 w 106"/>
              <a:gd name="T3" fmla="*/ 0 h 452"/>
              <a:gd name="T4" fmla="*/ 0 w 106"/>
              <a:gd name="T5" fmla="*/ 452 h 452"/>
              <a:gd name="T6" fmla="*/ 0 w 106"/>
              <a:gd name="T7" fmla="*/ 452 h 452"/>
            </a:gdLst>
            <a:ahLst/>
            <a:cxnLst>
              <a:cxn ang="0">
                <a:pos x="T0" y="T1"/>
              </a:cxn>
              <a:cxn ang="0">
                <a:pos x="T2" y="T3"/>
              </a:cxn>
              <a:cxn ang="0">
                <a:pos x="T4" y="T5"/>
              </a:cxn>
              <a:cxn ang="0">
                <a:pos x="T6" y="T7"/>
              </a:cxn>
            </a:cxnLst>
            <a:rect l="0" t="0" r="r" b="b"/>
            <a:pathLst>
              <a:path w="106" h="452">
                <a:moveTo>
                  <a:pt x="0" y="452"/>
                </a:moveTo>
                <a:lnTo>
                  <a:pt x="106" y="0"/>
                </a:lnTo>
                <a:lnTo>
                  <a:pt x="0" y="452"/>
                </a:lnTo>
                <a:lnTo>
                  <a:pt x="0" y="452"/>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3" name="Freeform 510">
            <a:extLst>
              <a:ext uri="{FF2B5EF4-FFF2-40B4-BE49-F238E27FC236}">
                <a16:creationId xmlns:a16="http://schemas.microsoft.com/office/drawing/2014/main" id="{7A7E06B5-C475-93E2-FD44-D83DB5899E53}"/>
              </a:ext>
            </a:extLst>
          </p:cNvPr>
          <p:cNvSpPr>
            <a:spLocks/>
          </p:cNvSpPr>
          <p:nvPr/>
        </p:nvSpPr>
        <p:spPr bwMode="auto">
          <a:xfrm>
            <a:off x="2460643" y="2906325"/>
            <a:ext cx="24373" cy="114338"/>
          </a:xfrm>
          <a:custGeom>
            <a:avLst/>
            <a:gdLst>
              <a:gd name="T0" fmla="*/ 19 w 19"/>
              <a:gd name="T1" fmla="*/ 0 h 94"/>
              <a:gd name="T2" fmla="*/ 0 w 19"/>
              <a:gd name="T3" fmla="*/ 94 h 94"/>
              <a:gd name="T4" fmla="*/ 19 w 19"/>
              <a:gd name="T5" fmla="*/ 0 h 94"/>
              <a:gd name="T6" fmla="*/ 19 w 19"/>
              <a:gd name="T7" fmla="*/ 0 h 94"/>
              <a:gd name="T8" fmla="*/ 19 w 19"/>
              <a:gd name="T9" fmla="*/ 0 h 94"/>
              <a:gd name="T10" fmla="*/ 19 w 19"/>
              <a:gd name="T11" fmla="*/ 0 h 94"/>
            </a:gdLst>
            <a:ahLst/>
            <a:cxnLst>
              <a:cxn ang="0">
                <a:pos x="T0" y="T1"/>
              </a:cxn>
              <a:cxn ang="0">
                <a:pos x="T2" y="T3"/>
              </a:cxn>
              <a:cxn ang="0">
                <a:pos x="T4" y="T5"/>
              </a:cxn>
              <a:cxn ang="0">
                <a:pos x="T6" y="T7"/>
              </a:cxn>
              <a:cxn ang="0">
                <a:pos x="T8" y="T9"/>
              </a:cxn>
              <a:cxn ang="0">
                <a:pos x="T10" y="T11"/>
              </a:cxn>
            </a:cxnLst>
            <a:rect l="0" t="0" r="r" b="b"/>
            <a:pathLst>
              <a:path w="19" h="94">
                <a:moveTo>
                  <a:pt x="19" y="0"/>
                </a:moveTo>
                <a:lnTo>
                  <a:pt x="0" y="94"/>
                </a:lnTo>
                <a:lnTo>
                  <a:pt x="19" y="0"/>
                </a:lnTo>
                <a:lnTo>
                  <a:pt x="19" y="0"/>
                </a:lnTo>
                <a:lnTo>
                  <a:pt x="19" y="0"/>
                </a:lnTo>
                <a:lnTo>
                  <a:pt x="19"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4" name="Freeform 511">
            <a:extLst>
              <a:ext uri="{FF2B5EF4-FFF2-40B4-BE49-F238E27FC236}">
                <a16:creationId xmlns:a16="http://schemas.microsoft.com/office/drawing/2014/main" id="{632CEF82-4AB6-9148-735C-5D1D8B7B4806}"/>
              </a:ext>
            </a:extLst>
          </p:cNvPr>
          <p:cNvSpPr>
            <a:spLocks/>
          </p:cNvSpPr>
          <p:nvPr/>
        </p:nvSpPr>
        <p:spPr bwMode="auto">
          <a:xfrm>
            <a:off x="2608161" y="305837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5" name="Freeform 512">
            <a:extLst>
              <a:ext uri="{FF2B5EF4-FFF2-40B4-BE49-F238E27FC236}">
                <a16:creationId xmlns:a16="http://schemas.microsoft.com/office/drawing/2014/main" id="{7C68CFE1-5E1E-ADB6-118A-918A508D8F22}"/>
              </a:ext>
            </a:extLst>
          </p:cNvPr>
          <p:cNvSpPr>
            <a:spLocks/>
          </p:cNvSpPr>
          <p:nvPr/>
        </p:nvSpPr>
        <p:spPr bwMode="auto">
          <a:xfrm>
            <a:off x="2467056" y="3032827"/>
            <a:ext cx="71835" cy="10947"/>
          </a:xfrm>
          <a:custGeom>
            <a:avLst/>
            <a:gdLst>
              <a:gd name="T0" fmla="*/ 0 w 56"/>
              <a:gd name="T1" fmla="*/ 0 h 9"/>
              <a:gd name="T2" fmla="*/ 0 w 56"/>
              <a:gd name="T3" fmla="*/ 0 h 9"/>
              <a:gd name="T4" fmla="*/ 56 w 56"/>
              <a:gd name="T5" fmla="*/ 9 h 9"/>
              <a:gd name="T6" fmla="*/ 56 w 56"/>
              <a:gd name="T7" fmla="*/ 9 h 9"/>
              <a:gd name="T8" fmla="*/ 0 w 56"/>
              <a:gd name="T9" fmla="*/ 0 h 9"/>
              <a:gd name="T10" fmla="*/ 0 w 56"/>
              <a:gd name="T11" fmla="*/ 0 h 9"/>
            </a:gdLst>
            <a:ahLst/>
            <a:cxnLst>
              <a:cxn ang="0">
                <a:pos x="T0" y="T1"/>
              </a:cxn>
              <a:cxn ang="0">
                <a:pos x="T2" y="T3"/>
              </a:cxn>
              <a:cxn ang="0">
                <a:pos x="T4" y="T5"/>
              </a:cxn>
              <a:cxn ang="0">
                <a:pos x="T6" y="T7"/>
              </a:cxn>
              <a:cxn ang="0">
                <a:pos x="T8" y="T9"/>
              </a:cxn>
              <a:cxn ang="0">
                <a:pos x="T10" y="T11"/>
              </a:cxn>
            </a:cxnLst>
            <a:rect l="0" t="0" r="r" b="b"/>
            <a:pathLst>
              <a:path w="56" h="9">
                <a:moveTo>
                  <a:pt x="0" y="0"/>
                </a:moveTo>
                <a:lnTo>
                  <a:pt x="0" y="0"/>
                </a:lnTo>
                <a:lnTo>
                  <a:pt x="56" y="9"/>
                </a:lnTo>
                <a:lnTo>
                  <a:pt x="56" y="9"/>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6" name="Freeform 513">
            <a:extLst>
              <a:ext uri="{FF2B5EF4-FFF2-40B4-BE49-F238E27FC236}">
                <a16:creationId xmlns:a16="http://schemas.microsoft.com/office/drawing/2014/main" id="{93B65489-0D94-A116-7379-47130B94D14A}"/>
              </a:ext>
            </a:extLst>
          </p:cNvPr>
          <p:cNvSpPr>
            <a:spLocks/>
          </p:cNvSpPr>
          <p:nvPr/>
        </p:nvSpPr>
        <p:spPr bwMode="auto">
          <a:xfrm>
            <a:off x="2608161" y="3058371"/>
            <a:ext cx="6414" cy="0"/>
          </a:xfrm>
          <a:custGeom>
            <a:avLst/>
            <a:gdLst>
              <a:gd name="T0" fmla="*/ 0 w 5"/>
              <a:gd name="T1" fmla="*/ 0 w 5"/>
              <a:gd name="T2" fmla="*/ 5 w 5"/>
              <a:gd name="T3" fmla="*/ 5 w 5"/>
              <a:gd name="T4" fmla="*/ 2 w 5"/>
              <a:gd name="T5" fmla="*/ 2 w 5"/>
              <a:gd name="T6" fmla="*/ 0 w 5"/>
              <a:gd name="T7" fmla="*/ 0 w 5"/>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5">
                <a:moveTo>
                  <a:pt x="0" y="0"/>
                </a:moveTo>
                <a:lnTo>
                  <a:pt x="0" y="0"/>
                </a:lnTo>
                <a:lnTo>
                  <a:pt x="5" y="0"/>
                </a:lnTo>
                <a:lnTo>
                  <a:pt x="5"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7" name="Freeform 515">
            <a:extLst>
              <a:ext uri="{FF2B5EF4-FFF2-40B4-BE49-F238E27FC236}">
                <a16:creationId xmlns:a16="http://schemas.microsoft.com/office/drawing/2014/main" id="{166F41F4-6ED5-E61F-F1A0-E598D2CE6147}"/>
              </a:ext>
            </a:extLst>
          </p:cNvPr>
          <p:cNvSpPr>
            <a:spLocks/>
          </p:cNvSpPr>
          <p:nvPr/>
        </p:nvSpPr>
        <p:spPr bwMode="auto">
          <a:xfrm>
            <a:off x="2574809" y="3051073"/>
            <a:ext cx="33352" cy="7298"/>
          </a:xfrm>
          <a:custGeom>
            <a:avLst/>
            <a:gdLst>
              <a:gd name="T0" fmla="*/ 26 w 26"/>
              <a:gd name="T1" fmla="*/ 6 h 6"/>
              <a:gd name="T2" fmla="*/ 26 w 26"/>
              <a:gd name="T3" fmla="*/ 6 h 6"/>
              <a:gd name="T4" fmla="*/ 0 w 26"/>
              <a:gd name="T5" fmla="*/ 0 h 6"/>
              <a:gd name="T6" fmla="*/ 0 w 26"/>
              <a:gd name="T7" fmla="*/ 0 h 6"/>
              <a:gd name="T8" fmla="*/ 26 w 26"/>
              <a:gd name="T9" fmla="*/ 6 h 6"/>
              <a:gd name="T10" fmla="*/ 26 w 26"/>
              <a:gd name="T11" fmla="*/ 6 h 6"/>
            </a:gdLst>
            <a:ahLst/>
            <a:cxnLst>
              <a:cxn ang="0">
                <a:pos x="T0" y="T1"/>
              </a:cxn>
              <a:cxn ang="0">
                <a:pos x="T2" y="T3"/>
              </a:cxn>
              <a:cxn ang="0">
                <a:pos x="T4" y="T5"/>
              </a:cxn>
              <a:cxn ang="0">
                <a:pos x="T6" y="T7"/>
              </a:cxn>
              <a:cxn ang="0">
                <a:pos x="T8" y="T9"/>
              </a:cxn>
              <a:cxn ang="0">
                <a:pos x="T10" y="T11"/>
              </a:cxn>
            </a:cxnLst>
            <a:rect l="0" t="0" r="r" b="b"/>
            <a:pathLst>
              <a:path w="26" h="6">
                <a:moveTo>
                  <a:pt x="26" y="6"/>
                </a:moveTo>
                <a:lnTo>
                  <a:pt x="26" y="6"/>
                </a:lnTo>
                <a:lnTo>
                  <a:pt x="0" y="0"/>
                </a:lnTo>
                <a:lnTo>
                  <a:pt x="0" y="0"/>
                </a:lnTo>
                <a:lnTo>
                  <a:pt x="26" y="6"/>
                </a:lnTo>
                <a:lnTo>
                  <a:pt x="26" y="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8" name="Freeform 516">
            <a:extLst>
              <a:ext uri="{FF2B5EF4-FFF2-40B4-BE49-F238E27FC236}">
                <a16:creationId xmlns:a16="http://schemas.microsoft.com/office/drawing/2014/main" id="{C00828CE-62A9-0699-743A-DFC02A2D96E8}"/>
              </a:ext>
            </a:extLst>
          </p:cNvPr>
          <p:cNvSpPr>
            <a:spLocks/>
          </p:cNvSpPr>
          <p:nvPr/>
        </p:nvSpPr>
        <p:spPr bwMode="auto">
          <a:xfrm>
            <a:off x="2626120" y="3062020"/>
            <a:ext cx="17959" cy="0"/>
          </a:xfrm>
          <a:custGeom>
            <a:avLst/>
            <a:gdLst>
              <a:gd name="T0" fmla="*/ 14 w 14"/>
              <a:gd name="T1" fmla="*/ 14 w 14"/>
              <a:gd name="T2" fmla="*/ 0 w 14"/>
              <a:gd name="T3" fmla="*/ 0 w 14"/>
              <a:gd name="T4" fmla="*/ 14 w 14"/>
              <a:gd name="T5" fmla="*/ 14 w 14"/>
            </a:gdLst>
            <a:ahLst/>
            <a:cxnLst>
              <a:cxn ang="0">
                <a:pos x="T0" y="0"/>
              </a:cxn>
              <a:cxn ang="0">
                <a:pos x="T1" y="0"/>
              </a:cxn>
              <a:cxn ang="0">
                <a:pos x="T2" y="0"/>
              </a:cxn>
              <a:cxn ang="0">
                <a:pos x="T3" y="0"/>
              </a:cxn>
              <a:cxn ang="0">
                <a:pos x="T4" y="0"/>
              </a:cxn>
              <a:cxn ang="0">
                <a:pos x="T5" y="0"/>
              </a:cxn>
            </a:cxnLst>
            <a:rect l="0" t="0" r="r" b="b"/>
            <a:pathLst>
              <a:path w="14">
                <a:moveTo>
                  <a:pt x="14" y="0"/>
                </a:moveTo>
                <a:lnTo>
                  <a:pt x="14" y="0"/>
                </a:lnTo>
                <a:lnTo>
                  <a:pt x="0" y="0"/>
                </a:lnTo>
                <a:lnTo>
                  <a:pt x="0" y="0"/>
                </a:lnTo>
                <a:lnTo>
                  <a:pt x="14" y="0"/>
                </a:lnTo>
                <a:lnTo>
                  <a:pt x="14"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9" name="Freeform 517">
            <a:extLst>
              <a:ext uri="{FF2B5EF4-FFF2-40B4-BE49-F238E27FC236}">
                <a16:creationId xmlns:a16="http://schemas.microsoft.com/office/drawing/2014/main" id="{CD31EA55-FBCD-5F59-AFAB-F9B1D496D0A2}"/>
              </a:ext>
            </a:extLst>
          </p:cNvPr>
          <p:cNvSpPr>
            <a:spLocks/>
          </p:cNvSpPr>
          <p:nvPr/>
        </p:nvSpPr>
        <p:spPr bwMode="auto">
          <a:xfrm>
            <a:off x="2574809" y="3051073"/>
            <a:ext cx="35918" cy="7298"/>
          </a:xfrm>
          <a:custGeom>
            <a:avLst/>
            <a:gdLst>
              <a:gd name="T0" fmla="*/ 0 w 28"/>
              <a:gd name="T1" fmla="*/ 0 h 6"/>
              <a:gd name="T2" fmla="*/ 0 w 28"/>
              <a:gd name="T3" fmla="*/ 0 h 6"/>
              <a:gd name="T4" fmla="*/ 26 w 28"/>
              <a:gd name="T5" fmla="*/ 6 h 6"/>
              <a:gd name="T6" fmla="*/ 26 w 28"/>
              <a:gd name="T7" fmla="*/ 6 h 6"/>
              <a:gd name="T8" fmla="*/ 26 w 28"/>
              <a:gd name="T9" fmla="*/ 6 h 6"/>
              <a:gd name="T10" fmla="*/ 26 w 28"/>
              <a:gd name="T11" fmla="*/ 6 h 6"/>
              <a:gd name="T12" fmla="*/ 28 w 28"/>
              <a:gd name="T13" fmla="*/ 6 h 6"/>
              <a:gd name="T14" fmla="*/ 28 w 28"/>
              <a:gd name="T15" fmla="*/ 6 h 6"/>
              <a:gd name="T16" fmla="*/ 0 w 28"/>
              <a:gd name="T17" fmla="*/ 0 h 6"/>
              <a:gd name="T18" fmla="*/ 0 w 2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6">
                <a:moveTo>
                  <a:pt x="0" y="0"/>
                </a:moveTo>
                <a:lnTo>
                  <a:pt x="0" y="0"/>
                </a:lnTo>
                <a:lnTo>
                  <a:pt x="26" y="6"/>
                </a:lnTo>
                <a:lnTo>
                  <a:pt x="26" y="6"/>
                </a:lnTo>
                <a:lnTo>
                  <a:pt x="26" y="6"/>
                </a:lnTo>
                <a:lnTo>
                  <a:pt x="26" y="6"/>
                </a:lnTo>
                <a:lnTo>
                  <a:pt x="28" y="6"/>
                </a:lnTo>
                <a:lnTo>
                  <a:pt x="28" y="6"/>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0" name="Freeform 518">
            <a:extLst>
              <a:ext uri="{FF2B5EF4-FFF2-40B4-BE49-F238E27FC236}">
                <a16:creationId xmlns:a16="http://schemas.microsoft.com/office/drawing/2014/main" id="{2881A257-EE9B-DC98-BDEF-217D4A3855C7}"/>
              </a:ext>
            </a:extLst>
          </p:cNvPr>
          <p:cNvSpPr>
            <a:spLocks/>
          </p:cNvSpPr>
          <p:nvPr/>
        </p:nvSpPr>
        <p:spPr bwMode="auto">
          <a:xfrm>
            <a:off x="2582506" y="3069318"/>
            <a:ext cx="754268" cy="613048"/>
          </a:xfrm>
          <a:custGeom>
            <a:avLst/>
            <a:gdLst>
              <a:gd name="T0" fmla="*/ 551 w 588"/>
              <a:gd name="T1" fmla="*/ 498 h 504"/>
              <a:gd name="T2" fmla="*/ 557 w 588"/>
              <a:gd name="T3" fmla="*/ 437 h 504"/>
              <a:gd name="T4" fmla="*/ 557 w 588"/>
              <a:gd name="T5" fmla="*/ 419 h 504"/>
              <a:gd name="T6" fmla="*/ 557 w 588"/>
              <a:gd name="T7" fmla="*/ 413 h 504"/>
              <a:gd name="T8" fmla="*/ 560 w 588"/>
              <a:gd name="T9" fmla="*/ 392 h 504"/>
              <a:gd name="T10" fmla="*/ 560 w 588"/>
              <a:gd name="T11" fmla="*/ 386 h 504"/>
              <a:gd name="T12" fmla="*/ 563 w 588"/>
              <a:gd name="T13" fmla="*/ 368 h 504"/>
              <a:gd name="T14" fmla="*/ 563 w 588"/>
              <a:gd name="T15" fmla="*/ 349 h 504"/>
              <a:gd name="T16" fmla="*/ 565 w 588"/>
              <a:gd name="T17" fmla="*/ 328 h 504"/>
              <a:gd name="T18" fmla="*/ 565 w 588"/>
              <a:gd name="T19" fmla="*/ 325 h 504"/>
              <a:gd name="T20" fmla="*/ 568 w 588"/>
              <a:gd name="T21" fmla="*/ 304 h 504"/>
              <a:gd name="T22" fmla="*/ 571 w 588"/>
              <a:gd name="T23" fmla="*/ 267 h 504"/>
              <a:gd name="T24" fmla="*/ 571 w 588"/>
              <a:gd name="T25" fmla="*/ 249 h 504"/>
              <a:gd name="T26" fmla="*/ 571 w 588"/>
              <a:gd name="T27" fmla="*/ 246 h 504"/>
              <a:gd name="T28" fmla="*/ 577 w 588"/>
              <a:gd name="T29" fmla="*/ 210 h 504"/>
              <a:gd name="T30" fmla="*/ 588 w 588"/>
              <a:gd name="T31" fmla="*/ 82 h 504"/>
              <a:gd name="T32" fmla="*/ 414 w 588"/>
              <a:gd name="T33" fmla="*/ 58 h 504"/>
              <a:gd name="T34" fmla="*/ 344 w 588"/>
              <a:gd name="T35" fmla="*/ 45 h 504"/>
              <a:gd name="T36" fmla="*/ 196 w 588"/>
              <a:gd name="T37" fmla="*/ 21 h 504"/>
              <a:gd name="T38" fmla="*/ 162 w 588"/>
              <a:gd name="T39" fmla="*/ 15 h 504"/>
              <a:gd name="T40" fmla="*/ 157 w 588"/>
              <a:gd name="T41" fmla="*/ 15 h 504"/>
              <a:gd name="T42" fmla="*/ 137 w 588"/>
              <a:gd name="T43" fmla="*/ 12 h 504"/>
              <a:gd name="T44" fmla="*/ 129 w 588"/>
              <a:gd name="T45" fmla="*/ 9 h 504"/>
              <a:gd name="T46" fmla="*/ 106 w 588"/>
              <a:gd name="T47" fmla="*/ 6 h 504"/>
              <a:gd name="T48" fmla="*/ 95 w 588"/>
              <a:gd name="T49" fmla="*/ 3 h 504"/>
              <a:gd name="T50" fmla="*/ 67 w 588"/>
              <a:gd name="T51" fmla="*/ 0 h 504"/>
              <a:gd name="T52" fmla="*/ 0 w 588"/>
              <a:gd name="T53" fmla="*/ 425 h 504"/>
              <a:gd name="T54" fmla="*/ 22 w 588"/>
              <a:gd name="T55" fmla="*/ 428 h 504"/>
              <a:gd name="T56" fmla="*/ 53 w 588"/>
              <a:gd name="T57" fmla="*/ 434 h 504"/>
              <a:gd name="T58" fmla="*/ 67 w 588"/>
              <a:gd name="T59" fmla="*/ 437 h 504"/>
              <a:gd name="T60" fmla="*/ 101 w 588"/>
              <a:gd name="T61" fmla="*/ 443 h 504"/>
              <a:gd name="T62" fmla="*/ 120 w 588"/>
              <a:gd name="T63" fmla="*/ 447 h 504"/>
              <a:gd name="T64" fmla="*/ 151 w 588"/>
              <a:gd name="T65" fmla="*/ 450 h 504"/>
              <a:gd name="T66" fmla="*/ 168 w 588"/>
              <a:gd name="T67" fmla="*/ 453 h 504"/>
              <a:gd name="T68" fmla="*/ 202 w 588"/>
              <a:gd name="T69" fmla="*/ 459 h 504"/>
              <a:gd name="T70" fmla="*/ 218 w 588"/>
              <a:gd name="T71" fmla="*/ 459 h 504"/>
              <a:gd name="T72" fmla="*/ 252 w 588"/>
              <a:gd name="T73" fmla="*/ 465 h 504"/>
              <a:gd name="T74" fmla="*/ 269 w 588"/>
              <a:gd name="T75" fmla="*/ 468 h 504"/>
              <a:gd name="T76" fmla="*/ 302 w 588"/>
              <a:gd name="T77" fmla="*/ 471 h 504"/>
              <a:gd name="T78" fmla="*/ 322 w 588"/>
              <a:gd name="T79" fmla="*/ 474 h 504"/>
              <a:gd name="T80" fmla="*/ 355 w 588"/>
              <a:gd name="T81" fmla="*/ 480 h 504"/>
              <a:gd name="T82" fmla="*/ 372 w 588"/>
              <a:gd name="T83" fmla="*/ 483 h 504"/>
              <a:gd name="T84" fmla="*/ 409 w 588"/>
              <a:gd name="T85" fmla="*/ 486 h 504"/>
              <a:gd name="T86" fmla="*/ 425 w 588"/>
              <a:gd name="T87" fmla="*/ 489 h 504"/>
              <a:gd name="T88" fmla="*/ 462 w 588"/>
              <a:gd name="T89" fmla="*/ 492 h 504"/>
              <a:gd name="T90" fmla="*/ 479 w 588"/>
              <a:gd name="T91" fmla="*/ 495 h 504"/>
              <a:gd name="T92" fmla="*/ 515 w 588"/>
              <a:gd name="T93" fmla="*/ 498 h 504"/>
              <a:gd name="T94" fmla="*/ 551 w 588"/>
              <a:gd name="T95" fmla="*/ 504 h 504"/>
              <a:gd name="T96" fmla="*/ 549 w 588"/>
              <a:gd name="T97" fmla="*/ 50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8" h="504">
                <a:moveTo>
                  <a:pt x="549" y="501"/>
                </a:moveTo>
                <a:lnTo>
                  <a:pt x="549" y="501"/>
                </a:lnTo>
                <a:lnTo>
                  <a:pt x="551" y="498"/>
                </a:lnTo>
                <a:lnTo>
                  <a:pt x="551" y="498"/>
                </a:lnTo>
                <a:lnTo>
                  <a:pt x="557" y="437"/>
                </a:lnTo>
                <a:lnTo>
                  <a:pt x="557" y="437"/>
                </a:lnTo>
                <a:lnTo>
                  <a:pt x="557" y="434"/>
                </a:lnTo>
                <a:lnTo>
                  <a:pt x="557" y="434"/>
                </a:lnTo>
                <a:lnTo>
                  <a:pt x="557" y="419"/>
                </a:lnTo>
                <a:lnTo>
                  <a:pt x="557" y="419"/>
                </a:lnTo>
                <a:lnTo>
                  <a:pt x="557" y="413"/>
                </a:lnTo>
                <a:lnTo>
                  <a:pt x="557" y="413"/>
                </a:lnTo>
                <a:lnTo>
                  <a:pt x="560" y="404"/>
                </a:lnTo>
                <a:lnTo>
                  <a:pt x="560" y="404"/>
                </a:lnTo>
                <a:lnTo>
                  <a:pt x="560" y="392"/>
                </a:lnTo>
                <a:lnTo>
                  <a:pt x="560" y="392"/>
                </a:lnTo>
                <a:lnTo>
                  <a:pt x="560" y="386"/>
                </a:lnTo>
                <a:lnTo>
                  <a:pt x="560" y="386"/>
                </a:lnTo>
                <a:lnTo>
                  <a:pt x="563" y="371"/>
                </a:lnTo>
                <a:lnTo>
                  <a:pt x="563" y="371"/>
                </a:lnTo>
                <a:lnTo>
                  <a:pt x="563" y="368"/>
                </a:lnTo>
                <a:lnTo>
                  <a:pt x="563" y="368"/>
                </a:lnTo>
                <a:lnTo>
                  <a:pt x="563" y="349"/>
                </a:lnTo>
                <a:lnTo>
                  <a:pt x="563" y="349"/>
                </a:lnTo>
                <a:lnTo>
                  <a:pt x="563" y="346"/>
                </a:lnTo>
                <a:lnTo>
                  <a:pt x="563" y="346"/>
                </a:lnTo>
                <a:lnTo>
                  <a:pt x="565" y="328"/>
                </a:lnTo>
                <a:lnTo>
                  <a:pt x="565" y="328"/>
                </a:lnTo>
                <a:lnTo>
                  <a:pt x="565" y="325"/>
                </a:lnTo>
                <a:lnTo>
                  <a:pt x="565" y="325"/>
                </a:lnTo>
                <a:lnTo>
                  <a:pt x="565" y="307"/>
                </a:lnTo>
                <a:lnTo>
                  <a:pt x="565" y="307"/>
                </a:lnTo>
                <a:lnTo>
                  <a:pt x="568" y="304"/>
                </a:lnTo>
                <a:lnTo>
                  <a:pt x="568" y="304"/>
                </a:lnTo>
                <a:lnTo>
                  <a:pt x="571" y="267"/>
                </a:lnTo>
                <a:lnTo>
                  <a:pt x="571" y="267"/>
                </a:lnTo>
                <a:lnTo>
                  <a:pt x="571" y="264"/>
                </a:lnTo>
                <a:lnTo>
                  <a:pt x="571" y="264"/>
                </a:lnTo>
                <a:lnTo>
                  <a:pt x="571" y="249"/>
                </a:lnTo>
                <a:lnTo>
                  <a:pt x="571" y="249"/>
                </a:lnTo>
                <a:lnTo>
                  <a:pt x="571" y="246"/>
                </a:lnTo>
                <a:lnTo>
                  <a:pt x="571" y="246"/>
                </a:lnTo>
                <a:lnTo>
                  <a:pt x="577" y="210"/>
                </a:lnTo>
                <a:lnTo>
                  <a:pt x="577" y="210"/>
                </a:lnTo>
                <a:lnTo>
                  <a:pt x="577" y="210"/>
                </a:lnTo>
                <a:lnTo>
                  <a:pt x="579" y="170"/>
                </a:lnTo>
                <a:lnTo>
                  <a:pt x="579" y="170"/>
                </a:lnTo>
                <a:lnTo>
                  <a:pt x="588" y="82"/>
                </a:lnTo>
                <a:lnTo>
                  <a:pt x="588" y="82"/>
                </a:lnTo>
                <a:lnTo>
                  <a:pt x="437" y="61"/>
                </a:lnTo>
                <a:lnTo>
                  <a:pt x="414" y="58"/>
                </a:lnTo>
                <a:lnTo>
                  <a:pt x="364" y="49"/>
                </a:lnTo>
                <a:lnTo>
                  <a:pt x="364" y="49"/>
                </a:lnTo>
                <a:lnTo>
                  <a:pt x="344" y="45"/>
                </a:lnTo>
                <a:lnTo>
                  <a:pt x="213" y="24"/>
                </a:lnTo>
                <a:lnTo>
                  <a:pt x="196" y="21"/>
                </a:lnTo>
                <a:lnTo>
                  <a:pt x="196" y="21"/>
                </a:lnTo>
                <a:lnTo>
                  <a:pt x="168" y="15"/>
                </a:lnTo>
                <a:lnTo>
                  <a:pt x="168" y="15"/>
                </a:lnTo>
                <a:lnTo>
                  <a:pt x="162" y="15"/>
                </a:lnTo>
                <a:lnTo>
                  <a:pt x="162" y="15"/>
                </a:lnTo>
                <a:lnTo>
                  <a:pt x="157" y="15"/>
                </a:lnTo>
                <a:lnTo>
                  <a:pt x="157" y="15"/>
                </a:lnTo>
                <a:lnTo>
                  <a:pt x="157" y="15"/>
                </a:lnTo>
                <a:lnTo>
                  <a:pt x="157" y="15"/>
                </a:lnTo>
                <a:lnTo>
                  <a:pt x="137" y="12"/>
                </a:lnTo>
                <a:lnTo>
                  <a:pt x="137" y="12"/>
                </a:lnTo>
                <a:lnTo>
                  <a:pt x="129" y="9"/>
                </a:lnTo>
                <a:lnTo>
                  <a:pt x="129" y="9"/>
                </a:lnTo>
                <a:lnTo>
                  <a:pt x="123" y="9"/>
                </a:lnTo>
                <a:lnTo>
                  <a:pt x="123" y="9"/>
                </a:lnTo>
                <a:lnTo>
                  <a:pt x="106" y="6"/>
                </a:lnTo>
                <a:lnTo>
                  <a:pt x="106" y="6"/>
                </a:lnTo>
                <a:lnTo>
                  <a:pt x="95" y="3"/>
                </a:lnTo>
                <a:lnTo>
                  <a:pt x="95" y="3"/>
                </a:lnTo>
                <a:lnTo>
                  <a:pt x="87" y="3"/>
                </a:lnTo>
                <a:lnTo>
                  <a:pt x="87" y="3"/>
                </a:lnTo>
                <a:lnTo>
                  <a:pt x="67" y="0"/>
                </a:lnTo>
                <a:lnTo>
                  <a:pt x="67" y="0"/>
                </a:lnTo>
                <a:lnTo>
                  <a:pt x="64" y="0"/>
                </a:lnTo>
                <a:lnTo>
                  <a:pt x="0" y="425"/>
                </a:lnTo>
                <a:lnTo>
                  <a:pt x="0" y="425"/>
                </a:lnTo>
                <a:lnTo>
                  <a:pt x="22" y="428"/>
                </a:lnTo>
                <a:lnTo>
                  <a:pt x="22" y="428"/>
                </a:lnTo>
                <a:lnTo>
                  <a:pt x="34" y="431"/>
                </a:lnTo>
                <a:lnTo>
                  <a:pt x="34" y="431"/>
                </a:lnTo>
                <a:lnTo>
                  <a:pt x="53" y="434"/>
                </a:lnTo>
                <a:lnTo>
                  <a:pt x="53" y="434"/>
                </a:lnTo>
                <a:lnTo>
                  <a:pt x="67" y="437"/>
                </a:lnTo>
                <a:lnTo>
                  <a:pt x="67" y="437"/>
                </a:lnTo>
                <a:lnTo>
                  <a:pt x="87" y="440"/>
                </a:lnTo>
                <a:lnTo>
                  <a:pt x="87" y="440"/>
                </a:lnTo>
                <a:lnTo>
                  <a:pt x="101" y="443"/>
                </a:lnTo>
                <a:lnTo>
                  <a:pt x="101" y="443"/>
                </a:lnTo>
                <a:lnTo>
                  <a:pt x="120" y="447"/>
                </a:lnTo>
                <a:lnTo>
                  <a:pt x="120" y="447"/>
                </a:lnTo>
                <a:lnTo>
                  <a:pt x="134" y="447"/>
                </a:lnTo>
                <a:lnTo>
                  <a:pt x="134" y="447"/>
                </a:lnTo>
                <a:lnTo>
                  <a:pt x="151" y="450"/>
                </a:lnTo>
                <a:lnTo>
                  <a:pt x="151" y="450"/>
                </a:lnTo>
                <a:lnTo>
                  <a:pt x="168" y="453"/>
                </a:lnTo>
                <a:lnTo>
                  <a:pt x="168" y="453"/>
                </a:lnTo>
                <a:lnTo>
                  <a:pt x="185" y="456"/>
                </a:lnTo>
                <a:lnTo>
                  <a:pt x="185" y="456"/>
                </a:lnTo>
                <a:lnTo>
                  <a:pt x="202" y="459"/>
                </a:lnTo>
                <a:lnTo>
                  <a:pt x="202" y="459"/>
                </a:lnTo>
                <a:lnTo>
                  <a:pt x="218" y="459"/>
                </a:lnTo>
                <a:lnTo>
                  <a:pt x="218" y="459"/>
                </a:lnTo>
                <a:lnTo>
                  <a:pt x="235" y="462"/>
                </a:lnTo>
                <a:lnTo>
                  <a:pt x="235" y="462"/>
                </a:lnTo>
                <a:lnTo>
                  <a:pt x="252" y="465"/>
                </a:lnTo>
                <a:lnTo>
                  <a:pt x="252" y="465"/>
                </a:lnTo>
                <a:lnTo>
                  <a:pt x="269" y="468"/>
                </a:lnTo>
                <a:lnTo>
                  <a:pt x="269" y="468"/>
                </a:lnTo>
                <a:lnTo>
                  <a:pt x="285" y="471"/>
                </a:lnTo>
                <a:lnTo>
                  <a:pt x="285" y="471"/>
                </a:lnTo>
                <a:lnTo>
                  <a:pt x="302" y="471"/>
                </a:lnTo>
                <a:lnTo>
                  <a:pt x="302" y="471"/>
                </a:lnTo>
                <a:lnTo>
                  <a:pt x="322" y="474"/>
                </a:lnTo>
                <a:lnTo>
                  <a:pt x="322" y="474"/>
                </a:lnTo>
                <a:lnTo>
                  <a:pt x="339" y="477"/>
                </a:lnTo>
                <a:lnTo>
                  <a:pt x="339" y="477"/>
                </a:lnTo>
                <a:lnTo>
                  <a:pt x="355" y="480"/>
                </a:lnTo>
                <a:lnTo>
                  <a:pt x="355" y="480"/>
                </a:lnTo>
                <a:lnTo>
                  <a:pt x="372" y="483"/>
                </a:lnTo>
                <a:lnTo>
                  <a:pt x="372" y="483"/>
                </a:lnTo>
                <a:lnTo>
                  <a:pt x="389" y="483"/>
                </a:lnTo>
                <a:lnTo>
                  <a:pt x="389" y="483"/>
                </a:lnTo>
                <a:lnTo>
                  <a:pt x="409" y="486"/>
                </a:lnTo>
                <a:lnTo>
                  <a:pt x="409" y="486"/>
                </a:lnTo>
                <a:lnTo>
                  <a:pt x="425" y="489"/>
                </a:lnTo>
                <a:lnTo>
                  <a:pt x="425" y="489"/>
                </a:lnTo>
                <a:lnTo>
                  <a:pt x="442" y="492"/>
                </a:lnTo>
                <a:lnTo>
                  <a:pt x="442" y="492"/>
                </a:lnTo>
                <a:lnTo>
                  <a:pt x="462" y="492"/>
                </a:lnTo>
                <a:lnTo>
                  <a:pt x="462" y="492"/>
                </a:lnTo>
                <a:lnTo>
                  <a:pt x="479" y="495"/>
                </a:lnTo>
                <a:lnTo>
                  <a:pt x="479" y="495"/>
                </a:lnTo>
                <a:lnTo>
                  <a:pt x="501" y="498"/>
                </a:lnTo>
                <a:lnTo>
                  <a:pt x="501" y="498"/>
                </a:lnTo>
                <a:lnTo>
                  <a:pt x="515" y="498"/>
                </a:lnTo>
                <a:lnTo>
                  <a:pt x="515" y="498"/>
                </a:lnTo>
                <a:lnTo>
                  <a:pt x="551" y="504"/>
                </a:lnTo>
                <a:lnTo>
                  <a:pt x="551" y="504"/>
                </a:lnTo>
                <a:lnTo>
                  <a:pt x="551" y="504"/>
                </a:lnTo>
                <a:lnTo>
                  <a:pt x="549" y="501"/>
                </a:lnTo>
                <a:lnTo>
                  <a:pt x="549" y="501"/>
                </a:lnTo>
                <a:lnTo>
                  <a:pt x="549" y="501"/>
                </a:lnTo>
                <a:lnTo>
                  <a:pt x="549" y="501"/>
                </a:lnTo>
                <a:close/>
              </a:path>
            </a:pathLst>
          </a:custGeom>
          <a:solidFill>
            <a:srgbClr val="015873">
              <a:alpha val="25098"/>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191" name="Freeform 519">
            <a:extLst>
              <a:ext uri="{FF2B5EF4-FFF2-40B4-BE49-F238E27FC236}">
                <a16:creationId xmlns:a16="http://schemas.microsoft.com/office/drawing/2014/main" id="{9878D093-29BA-9484-B30E-702CA1CC9CFA}"/>
              </a:ext>
            </a:extLst>
          </p:cNvPr>
          <p:cNvSpPr>
            <a:spLocks/>
          </p:cNvSpPr>
          <p:nvPr/>
        </p:nvSpPr>
        <p:spPr bwMode="auto">
          <a:xfrm>
            <a:off x="2736438" y="3613033"/>
            <a:ext cx="17959" cy="0"/>
          </a:xfrm>
          <a:custGeom>
            <a:avLst/>
            <a:gdLst>
              <a:gd name="T0" fmla="*/ 14 w 14"/>
              <a:gd name="T1" fmla="*/ 14 w 14"/>
              <a:gd name="T2" fmla="*/ 0 w 14"/>
              <a:gd name="T3" fmla="*/ 0 w 14"/>
              <a:gd name="T4" fmla="*/ 14 w 14"/>
              <a:gd name="T5" fmla="*/ 14 w 14"/>
            </a:gdLst>
            <a:ahLst/>
            <a:cxnLst>
              <a:cxn ang="0">
                <a:pos x="T0" y="0"/>
              </a:cxn>
              <a:cxn ang="0">
                <a:pos x="T1" y="0"/>
              </a:cxn>
              <a:cxn ang="0">
                <a:pos x="T2" y="0"/>
              </a:cxn>
              <a:cxn ang="0">
                <a:pos x="T3" y="0"/>
              </a:cxn>
              <a:cxn ang="0">
                <a:pos x="T4" y="0"/>
              </a:cxn>
              <a:cxn ang="0">
                <a:pos x="T5" y="0"/>
              </a:cxn>
            </a:cxnLst>
            <a:rect l="0" t="0" r="r" b="b"/>
            <a:pathLst>
              <a:path w="14">
                <a:moveTo>
                  <a:pt x="14" y="0"/>
                </a:moveTo>
                <a:lnTo>
                  <a:pt x="14" y="0"/>
                </a:lnTo>
                <a:lnTo>
                  <a:pt x="0" y="0"/>
                </a:lnTo>
                <a:lnTo>
                  <a:pt x="0" y="0"/>
                </a:lnTo>
                <a:lnTo>
                  <a:pt x="14" y="0"/>
                </a:lnTo>
                <a:lnTo>
                  <a:pt x="14"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2" name="Freeform 520">
            <a:extLst>
              <a:ext uri="{FF2B5EF4-FFF2-40B4-BE49-F238E27FC236}">
                <a16:creationId xmlns:a16="http://schemas.microsoft.com/office/drawing/2014/main" id="{4CD366E4-4021-A889-B544-8C6DF009932E}"/>
              </a:ext>
            </a:extLst>
          </p:cNvPr>
          <p:cNvSpPr>
            <a:spLocks/>
          </p:cNvSpPr>
          <p:nvPr/>
        </p:nvSpPr>
        <p:spPr bwMode="auto">
          <a:xfrm>
            <a:off x="2819818" y="3623980"/>
            <a:ext cx="21807" cy="3649"/>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3" name="Freeform 521">
            <a:extLst>
              <a:ext uri="{FF2B5EF4-FFF2-40B4-BE49-F238E27FC236}">
                <a16:creationId xmlns:a16="http://schemas.microsoft.com/office/drawing/2014/main" id="{18B4D583-1AF4-81CC-A896-AE957B8C71E9}"/>
              </a:ext>
            </a:extLst>
          </p:cNvPr>
          <p:cNvSpPr>
            <a:spLocks/>
          </p:cNvSpPr>
          <p:nvPr/>
        </p:nvSpPr>
        <p:spPr bwMode="auto">
          <a:xfrm>
            <a:off x="2862149" y="3627630"/>
            <a:ext cx="21807" cy="3649"/>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4" name="Freeform 522">
            <a:extLst>
              <a:ext uri="{FF2B5EF4-FFF2-40B4-BE49-F238E27FC236}">
                <a16:creationId xmlns:a16="http://schemas.microsoft.com/office/drawing/2014/main" id="{A809333D-B816-8F47-953D-3AD75307486A}"/>
              </a:ext>
            </a:extLst>
          </p:cNvPr>
          <p:cNvSpPr>
            <a:spLocks/>
          </p:cNvSpPr>
          <p:nvPr/>
        </p:nvSpPr>
        <p:spPr bwMode="auto">
          <a:xfrm>
            <a:off x="2694106" y="3604519"/>
            <a:ext cx="17959" cy="3649"/>
          </a:xfrm>
          <a:custGeom>
            <a:avLst/>
            <a:gdLst>
              <a:gd name="T0" fmla="*/ 14 w 14"/>
              <a:gd name="T1" fmla="*/ 3 h 3"/>
              <a:gd name="T2" fmla="*/ 14 w 14"/>
              <a:gd name="T3" fmla="*/ 3 h 3"/>
              <a:gd name="T4" fmla="*/ 0 w 14"/>
              <a:gd name="T5" fmla="*/ 0 h 3"/>
              <a:gd name="T6" fmla="*/ 0 w 14"/>
              <a:gd name="T7" fmla="*/ 0 h 3"/>
              <a:gd name="T8" fmla="*/ 14 w 14"/>
              <a:gd name="T9" fmla="*/ 3 h 3"/>
              <a:gd name="T10" fmla="*/ 14 w 14"/>
              <a:gd name="T11" fmla="*/ 3 h 3"/>
            </a:gdLst>
            <a:ahLst/>
            <a:cxnLst>
              <a:cxn ang="0">
                <a:pos x="T0" y="T1"/>
              </a:cxn>
              <a:cxn ang="0">
                <a:pos x="T2" y="T3"/>
              </a:cxn>
              <a:cxn ang="0">
                <a:pos x="T4" y="T5"/>
              </a:cxn>
              <a:cxn ang="0">
                <a:pos x="T6" y="T7"/>
              </a:cxn>
              <a:cxn ang="0">
                <a:pos x="T8" y="T9"/>
              </a:cxn>
              <a:cxn ang="0">
                <a:pos x="T10" y="T11"/>
              </a:cxn>
            </a:cxnLst>
            <a:rect l="0" t="0" r="r" b="b"/>
            <a:pathLst>
              <a:path w="14" h="3">
                <a:moveTo>
                  <a:pt x="14" y="3"/>
                </a:moveTo>
                <a:lnTo>
                  <a:pt x="14" y="3"/>
                </a:lnTo>
                <a:lnTo>
                  <a:pt x="0" y="0"/>
                </a:lnTo>
                <a:lnTo>
                  <a:pt x="0" y="0"/>
                </a:lnTo>
                <a:lnTo>
                  <a:pt x="14" y="3"/>
                </a:lnTo>
                <a:lnTo>
                  <a:pt x="14"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5" name="Freeform 523">
            <a:extLst>
              <a:ext uri="{FF2B5EF4-FFF2-40B4-BE49-F238E27FC236}">
                <a16:creationId xmlns:a16="http://schemas.microsoft.com/office/drawing/2014/main" id="{3BDBD4CD-E3A0-EA51-E848-1FE5A3F609DC}"/>
              </a:ext>
            </a:extLst>
          </p:cNvPr>
          <p:cNvSpPr>
            <a:spLocks/>
          </p:cNvSpPr>
          <p:nvPr/>
        </p:nvSpPr>
        <p:spPr bwMode="auto">
          <a:xfrm>
            <a:off x="2776204" y="3616682"/>
            <a:ext cx="21807" cy="3649"/>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6" name="Freeform 524">
            <a:extLst>
              <a:ext uri="{FF2B5EF4-FFF2-40B4-BE49-F238E27FC236}">
                <a16:creationId xmlns:a16="http://schemas.microsoft.com/office/drawing/2014/main" id="{E5606221-42FE-B9F9-CE24-6745414486EC}"/>
              </a:ext>
            </a:extLst>
          </p:cNvPr>
          <p:cNvSpPr>
            <a:spLocks/>
          </p:cNvSpPr>
          <p:nvPr/>
        </p:nvSpPr>
        <p:spPr bwMode="auto">
          <a:xfrm>
            <a:off x="2905763" y="3634928"/>
            <a:ext cx="21807" cy="3649"/>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7" name="Freeform 525">
            <a:extLst>
              <a:ext uri="{FF2B5EF4-FFF2-40B4-BE49-F238E27FC236}">
                <a16:creationId xmlns:a16="http://schemas.microsoft.com/office/drawing/2014/main" id="{28EE15BF-5A8B-FFBE-8423-696686AAB8F7}"/>
              </a:ext>
            </a:extLst>
          </p:cNvPr>
          <p:cNvSpPr>
            <a:spLocks/>
          </p:cNvSpPr>
          <p:nvPr/>
        </p:nvSpPr>
        <p:spPr bwMode="auto">
          <a:xfrm>
            <a:off x="3175145" y="3667770"/>
            <a:ext cx="21807" cy="3649"/>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8" name="Freeform 526">
            <a:extLst>
              <a:ext uri="{FF2B5EF4-FFF2-40B4-BE49-F238E27FC236}">
                <a16:creationId xmlns:a16="http://schemas.microsoft.com/office/drawing/2014/main" id="{DF791F5E-4F7D-342B-A580-07AB22029968}"/>
              </a:ext>
            </a:extLst>
          </p:cNvPr>
          <p:cNvSpPr>
            <a:spLocks/>
          </p:cNvSpPr>
          <p:nvPr/>
        </p:nvSpPr>
        <p:spPr bwMode="auto">
          <a:xfrm>
            <a:off x="2610726" y="3589922"/>
            <a:ext cx="15393" cy="3649"/>
          </a:xfrm>
          <a:custGeom>
            <a:avLst/>
            <a:gdLst>
              <a:gd name="T0" fmla="*/ 12 w 12"/>
              <a:gd name="T1" fmla="*/ 3 h 3"/>
              <a:gd name="T2" fmla="*/ 12 w 12"/>
              <a:gd name="T3" fmla="*/ 3 h 3"/>
              <a:gd name="T4" fmla="*/ 0 w 12"/>
              <a:gd name="T5" fmla="*/ 0 h 3"/>
              <a:gd name="T6" fmla="*/ 0 w 12"/>
              <a:gd name="T7" fmla="*/ 0 h 3"/>
              <a:gd name="T8" fmla="*/ 12 w 12"/>
              <a:gd name="T9" fmla="*/ 3 h 3"/>
              <a:gd name="T10" fmla="*/ 12 w 12"/>
              <a:gd name="T11" fmla="*/ 3 h 3"/>
            </a:gdLst>
            <a:ahLst/>
            <a:cxnLst>
              <a:cxn ang="0">
                <a:pos x="T0" y="T1"/>
              </a:cxn>
              <a:cxn ang="0">
                <a:pos x="T2" y="T3"/>
              </a:cxn>
              <a:cxn ang="0">
                <a:pos x="T4" y="T5"/>
              </a:cxn>
              <a:cxn ang="0">
                <a:pos x="T6" y="T7"/>
              </a:cxn>
              <a:cxn ang="0">
                <a:pos x="T8" y="T9"/>
              </a:cxn>
              <a:cxn ang="0">
                <a:pos x="T10" y="T11"/>
              </a:cxn>
            </a:cxnLst>
            <a:rect l="0" t="0" r="r" b="b"/>
            <a:pathLst>
              <a:path w="12" h="3">
                <a:moveTo>
                  <a:pt x="12" y="3"/>
                </a:moveTo>
                <a:lnTo>
                  <a:pt x="12" y="3"/>
                </a:lnTo>
                <a:lnTo>
                  <a:pt x="0" y="0"/>
                </a:lnTo>
                <a:lnTo>
                  <a:pt x="0" y="0"/>
                </a:lnTo>
                <a:lnTo>
                  <a:pt x="12" y="3"/>
                </a:lnTo>
                <a:lnTo>
                  <a:pt x="12"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9" name="Freeform 527">
            <a:extLst>
              <a:ext uri="{FF2B5EF4-FFF2-40B4-BE49-F238E27FC236}">
                <a16:creationId xmlns:a16="http://schemas.microsoft.com/office/drawing/2014/main" id="{EFB755D5-5C86-AF7B-08E0-4335B640DFBA}"/>
              </a:ext>
            </a:extLst>
          </p:cNvPr>
          <p:cNvSpPr>
            <a:spLocks/>
          </p:cNvSpPr>
          <p:nvPr/>
        </p:nvSpPr>
        <p:spPr bwMode="auto">
          <a:xfrm>
            <a:off x="3127682" y="3664121"/>
            <a:ext cx="21807" cy="3649"/>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0" name="Freeform 529">
            <a:extLst>
              <a:ext uri="{FF2B5EF4-FFF2-40B4-BE49-F238E27FC236}">
                <a16:creationId xmlns:a16="http://schemas.microsoft.com/office/drawing/2014/main" id="{D66323EA-96C3-4BD7-075D-54C69CDDC983}"/>
              </a:ext>
            </a:extLst>
          </p:cNvPr>
          <p:cNvSpPr>
            <a:spLocks/>
          </p:cNvSpPr>
          <p:nvPr/>
        </p:nvSpPr>
        <p:spPr bwMode="auto">
          <a:xfrm>
            <a:off x="3225172" y="3675068"/>
            <a:ext cx="17959" cy="0"/>
          </a:xfrm>
          <a:custGeom>
            <a:avLst/>
            <a:gdLst>
              <a:gd name="T0" fmla="*/ 14 w 14"/>
              <a:gd name="T1" fmla="*/ 14 w 14"/>
              <a:gd name="T2" fmla="*/ 0 w 14"/>
              <a:gd name="T3" fmla="*/ 0 w 14"/>
              <a:gd name="T4" fmla="*/ 14 w 14"/>
              <a:gd name="T5" fmla="*/ 14 w 14"/>
            </a:gdLst>
            <a:ahLst/>
            <a:cxnLst>
              <a:cxn ang="0">
                <a:pos x="T0" y="0"/>
              </a:cxn>
              <a:cxn ang="0">
                <a:pos x="T1" y="0"/>
              </a:cxn>
              <a:cxn ang="0">
                <a:pos x="T2" y="0"/>
              </a:cxn>
              <a:cxn ang="0">
                <a:pos x="T3" y="0"/>
              </a:cxn>
              <a:cxn ang="0">
                <a:pos x="T4" y="0"/>
              </a:cxn>
              <a:cxn ang="0">
                <a:pos x="T5" y="0"/>
              </a:cxn>
            </a:cxnLst>
            <a:rect l="0" t="0" r="r" b="b"/>
            <a:pathLst>
              <a:path w="14">
                <a:moveTo>
                  <a:pt x="14" y="0"/>
                </a:moveTo>
                <a:lnTo>
                  <a:pt x="14" y="0"/>
                </a:lnTo>
                <a:lnTo>
                  <a:pt x="0" y="0"/>
                </a:lnTo>
                <a:lnTo>
                  <a:pt x="0" y="0"/>
                </a:lnTo>
                <a:lnTo>
                  <a:pt x="14" y="0"/>
                </a:lnTo>
                <a:lnTo>
                  <a:pt x="14"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1" name="Freeform 530">
            <a:extLst>
              <a:ext uri="{FF2B5EF4-FFF2-40B4-BE49-F238E27FC236}">
                <a16:creationId xmlns:a16="http://schemas.microsoft.com/office/drawing/2014/main" id="{6A13C158-9BE4-D221-5BF3-57681DC3D5E5}"/>
              </a:ext>
            </a:extLst>
          </p:cNvPr>
          <p:cNvSpPr>
            <a:spLocks/>
          </p:cNvSpPr>
          <p:nvPr/>
        </p:nvSpPr>
        <p:spPr bwMode="auto">
          <a:xfrm>
            <a:off x="2650492" y="3597220"/>
            <a:ext cx="17959" cy="3649"/>
          </a:xfrm>
          <a:custGeom>
            <a:avLst/>
            <a:gdLst>
              <a:gd name="T0" fmla="*/ 14 w 14"/>
              <a:gd name="T1" fmla="*/ 3 h 3"/>
              <a:gd name="T2" fmla="*/ 14 w 14"/>
              <a:gd name="T3" fmla="*/ 3 h 3"/>
              <a:gd name="T4" fmla="*/ 0 w 14"/>
              <a:gd name="T5" fmla="*/ 0 h 3"/>
              <a:gd name="T6" fmla="*/ 0 w 14"/>
              <a:gd name="T7" fmla="*/ 0 h 3"/>
              <a:gd name="T8" fmla="*/ 14 w 14"/>
              <a:gd name="T9" fmla="*/ 3 h 3"/>
              <a:gd name="T10" fmla="*/ 14 w 14"/>
              <a:gd name="T11" fmla="*/ 3 h 3"/>
            </a:gdLst>
            <a:ahLst/>
            <a:cxnLst>
              <a:cxn ang="0">
                <a:pos x="T0" y="T1"/>
              </a:cxn>
              <a:cxn ang="0">
                <a:pos x="T2" y="T3"/>
              </a:cxn>
              <a:cxn ang="0">
                <a:pos x="T4" y="T5"/>
              </a:cxn>
              <a:cxn ang="0">
                <a:pos x="T6" y="T7"/>
              </a:cxn>
              <a:cxn ang="0">
                <a:pos x="T8" y="T9"/>
              </a:cxn>
              <a:cxn ang="0">
                <a:pos x="T10" y="T11"/>
              </a:cxn>
            </a:cxnLst>
            <a:rect l="0" t="0" r="r" b="b"/>
            <a:pathLst>
              <a:path w="14" h="3">
                <a:moveTo>
                  <a:pt x="14" y="3"/>
                </a:moveTo>
                <a:lnTo>
                  <a:pt x="14" y="3"/>
                </a:lnTo>
                <a:lnTo>
                  <a:pt x="0" y="0"/>
                </a:lnTo>
                <a:lnTo>
                  <a:pt x="0" y="0"/>
                </a:lnTo>
                <a:lnTo>
                  <a:pt x="14" y="3"/>
                </a:lnTo>
                <a:lnTo>
                  <a:pt x="14"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2" name="Freeform 531">
            <a:extLst>
              <a:ext uri="{FF2B5EF4-FFF2-40B4-BE49-F238E27FC236}">
                <a16:creationId xmlns:a16="http://schemas.microsoft.com/office/drawing/2014/main" id="{A7451141-E616-AD12-E84B-90A3822EDCB9}"/>
              </a:ext>
            </a:extLst>
          </p:cNvPr>
          <p:cNvSpPr>
            <a:spLocks/>
          </p:cNvSpPr>
          <p:nvPr/>
        </p:nvSpPr>
        <p:spPr bwMode="auto">
          <a:xfrm>
            <a:off x="2995557" y="3645875"/>
            <a:ext cx="21807" cy="3649"/>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3" name="Freeform 532">
            <a:extLst>
              <a:ext uri="{FF2B5EF4-FFF2-40B4-BE49-F238E27FC236}">
                <a16:creationId xmlns:a16="http://schemas.microsoft.com/office/drawing/2014/main" id="{9B1ACD15-F450-0E65-06B2-F507CCD8D2B7}"/>
              </a:ext>
            </a:extLst>
          </p:cNvPr>
          <p:cNvSpPr>
            <a:spLocks/>
          </p:cNvSpPr>
          <p:nvPr/>
        </p:nvSpPr>
        <p:spPr bwMode="auto">
          <a:xfrm>
            <a:off x="3037888" y="3653173"/>
            <a:ext cx="21807" cy="3649"/>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4" name="Freeform 533">
            <a:extLst>
              <a:ext uri="{FF2B5EF4-FFF2-40B4-BE49-F238E27FC236}">
                <a16:creationId xmlns:a16="http://schemas.microsoft.com/office/drawing/2014/main" id="{CA025CB4-2302-16CC-8EC6-A568444F4DFA}"/>
              </a:ext>
            </a:extLst>
          </p:cNvPr>
          <p:cNvSpPr>
            <a:spLocks/>
          </p:cNvSpPr>
          <p:nvPr/>
        </p:nvSpPr>
        <p:spPr bwMode="auto">
          <a:xfrm>
            <a:off x="3081502" y="3656822"/>
            <a:ext cx="25655" cy="3649"/>
          </a:xfrm>
          <a:custGeom>
            <a:avLst/>
            <a:gdLst>
              <a:gd name="T0" fmla="*/ 20 w 20"/>
              <a:gd name="T1" fmla="*/ 3 h 3"/>
              <a:gd name="T2" fmla="*/ 20 w 20"/>
              <a:gd name="T3" fmla="*/ 3 h 3"/>
              <a:gd name="T4" fmla="*/ 0 w 20"/>
              <a:gd name="T5" fmla="*/ 0 h 3"/>
              <a:gd name="T6" fmla="*/ 0 w 20"/>
              <a:gd name="T7" fmla="*/ 0 h 3"/>
              <a:gd name="T8" fmla="*/ 20 w 20"/>
              <a:gd name="T9" fmla="*/ 3 h 3"/>
              <a:gd name="T10" fmla="*/ 20 w 20"/>
              <a:gd name="T11" fmla="*/ 3 h 3"/>
            </a:gdLst>
            <a:ahLst/>
            <a:cxnLst>
              <a:cxn ang="0">
                <a:pos x="T0" y="T1"/>
              </a:cxn>
              <a:cxn ang="0">
                <a:pos x="T2" y="T3"/>
              </a:cxn>
              <a:cxn ang="0">
                <a:pos x="T4" y="T5"/>
              </a:cxn>
              <a:cxn ang="0">
                <a:pos x="T6" y="T7"/>
              </a:cxn>
              <a:cxn ang="0">
                <a:pos x="T8" y="T9"/>
              </a:cxn>
              <a:cxn ang="0">
                <a:pos x="T10" y="T11"/>
              </a:cxn>
            </a:cxnLst>
            <a:rect l="0" t="0" r="r" b="b"/>
            <a:pathLst>
              <a:path w="20" h="3">
                <a:moveTo>
                  <a:pt x="20" y="3"/>
                </a:moveTo>
                <a:lnTo>
                  <a:pt x="20" y="3"/>
                </a:lnTo>
                <a:lnTo>
                  <a:pt x="0" y="0"/>
                </a:lnTo>
                <a:lnTo>
                  <a:pt x="0" y="0"/>
                </a:lnTo>
                <a:lnTo>
                  <a:pt x="20" y="3"/>
                </a:lnTo>
                <a:lnTo>
                  <a:pt x="2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5" name="Freeform 534">
            <a:extLst>
              <a:ext uri="{FF2B5EF4-FFF2-40B4-BE49-F238E27FC236}">
                <a16:creationId xmlns:a16="http://schemas.microsoft.com/office/drawing/2014/main" id="{B85587BD-5ACC-34C2-AD76-07CD57F9E6A6}"/>
              </a:ext>
            </a:extLst>
          </p:cNvPr>
          <p:cNvSpPr>
            <a:spLocks/>
          </p:cNvSpPr>
          <p:nvPr/>
        </p:nvSpPr>
        <p:spPr bwMode="auto">
          <a:xfrm>
            <a:off x="2948095" y="3642226"/>
            <a:ext cx="21807" cy="0"/>
          </a:xfrm>
          <a:custGeom>
            <a:avLst/>
            <a:gdLst>
              <a:gd name="T0" fmla="*/ 17 w 17"/>
              <a:gd name="T1" fmla="*/ 17 w 17"/>
              <a:gd name="T2" fmla="*/ 0 w 17"/>
              <a:gd name="T3" fmla="*/ 0 w 17"/>
              <a:gd name="T4" fmla="*/ 17 w 17"/>
              <a:gd name="T5" fmla="*/ 17 w 17"/>
            </a:gdLst>
            <a:ahLst/>
            <a:cxnLst>
              <a:cxn ang="0">
                <a:pos x="T0" y="0"/>
              </a:cxn>
              <a:cxn ang="0">
                <a:pos x="T1" y="0"/>
              </a:cxn>
              <a:cxn ang="0">
                <a:pos x="T2" y="0"/>
              </a:cxn>
              <a:cxn ang="0">
                <a:pos x="T3" y="0"/>
              </a:cxn>
              <a:cxn ang="0">
                <a:pos x="T4" y="0"/>
              </a:cxn>
              <a:cxn ang="0">
                <a:pos x="T5" y="0"/>
              </a:cxn>
            </a:cxnLst>
            <a:rect l="0" t="0" r="r" b="b"/>
            <a:pathLst>
              <a:path w="17">
                <a:moveTo>
                  <a:pt x="17" y="0"/>
                </a:moveTo>
                <a:lnTo>
                  <a:pt x="17" y="0"/>
                </a:lnTo>
                <a:lnTo>
                  <a:pt x="0" y="0"/>
                </a:lnTo>
                <a:lnTo>
                  <a:pt x="0" y="0"/>
                </a:lnTo>
                <a:lnTo>
                  <a:pt x="17" y="0"/>
                </a:lnTo>
                <a:lnTo>
                  <a:pt x="17"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6" name="Freeform 535">
            <a:extLst>
              <a:ext uri="{FF2B5EF4-FFF2-40B4-BE49-F238E27FC236}">
                <a16:creationId xmlns:a16="http://schemas.microsoft.com/office/drawing/2014/main" id="{7579C2C2-F466-6C2B-AADA-3E80B771F8C8}"/>
              </a:ext>
            </a:extLst>
          </p:cNvPr>
          <p:cNvSpPr>
            <a:spLocks/>
          </p:cNvSpPr>
          <p:nvPr/>
        </p:nvSpPr>
        <p:spPr bwMode="auto">
          <a:xfrm>
            <a:off x="2798011" y="3087564"/>
            <a:ext cx="35918" cy="7298"/>
          </a:xfrm>
          <a:custGeom>
            <a:avLst/>
            <a:gdLst>
              <a:gd name="T0" fmla="*/ 28 w 28"/>
              <a:gd name="T1" fmla="*/ 6 h 6"/>
              <a:gd name="T2" fmla="*/ 28 w 28"/>
              <a:gd name="T3" fmla="*/ 6 h 6"/>
              <a:gd name="T4" fmla="*/ 0 w 28"/>
              <a:gd name="T5" fmla="*/ 0 h 6"/>
              <a:gd name="T6" fmla="*/ 0 w 28"/>
              <a:gd name="T7" fmla="*/ 0 h 6"/>
              <a:gd name="T8" fmla="*/ 28 w 28"/>
              <a:gd name="T9" fmla="*/ 6 h 6"/>
              <a:gd name="T10" fmla="*/ 28 w 28"/>
              <a:gd name="T11" fmla="*/ 6 h 6"/>
            </a:gdLst>
            <a:ahLst/>
            <a:cxnLst>
              <a:cxn ang="0">
                <a:pos x="T0" y="T1"/>
              </a:cxn>
              <a:cxn ang="0">
                <a:pos x="T2" y="T3"/>
              </a:cxn>
              <a:cxn ang="0">
                <a:pos x="T4" y="T5"/>
              </a:cxn>
              <a:cxn ang="0">
                <a:pos x="T6" y="T7"/>
              </a:cxn>
              <a:cxn ang="0">
                <a:pos x="T8" y="T9"/>
              </a:cxn>
              <a:cxn ang="0">
                <a:pos x="T10" y="T11"/>
              </a:cxn>
            </a:cxnLst>
            <a:rect l="0" t="0" r="r" b="b"/>
            <a:pathLst>
              <a:path w="28" h="6">
                <a:moveTo>
                  <a:pt x="28" y="6"/>
                </a:moveTo>
                <a:lnTo>
                  <a:pt x="28" y="6"/>
                </a:lnTo>
                <a:lnTo>
                  <a:pt x="0" y="0"/>
                </a:lnTo>
                <a:lnTo>
                  <a:pt x="0" y="0"/>
                </a:lnTo>
                <a:lnTo>
                  <a:pt x="28" y="6"/>
                </a:lnTo>
                <a:lnTo>
                  <a:pt x="28" y="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7" name="Freeform 536">
            <a:extLst>
              <a:ext uri="{FF2B5EF4-FFF2-40B4-BE49-F238E27FC236}">
                <a16:creationId xmlns:a16="http://schemas.microsoft.com/office/drawing/2014/main" id="{6078B7D0-2C0F-287B-863F-F8A1EE4E66D4}"/>
              </a:ext>
            </a:extLst>
          </p:cNvPr>
          <p:cNvSpPr>
            <a:spLocks/>
          </p:cNvSpPr>
          <p:nvPr/>
        </p:nvSpPr>
        <p:spPr bwMode="auto">
          <a:xfrm>
            <a:off x="2718479" y="3076616"/>
            <a:ext cx="21807" cy="3649"/>
          </a:xfrm>
          <a:custGeom>
            <a:avLst/>
            <a:gdLst>
              <a:gd name="T0" fmla="*/ 0 w 17"/>
              <a:gd name="T1" fmla="*/ 0 h 3"/>
              <a:gd name="T2" fmla="*/ 0 w 17"/>
              <a:gd name="T3" fmla="*/ 0 h 3"/>
              <a:gd name="T4" fmla="*/ 17 w 17"/>
              <a:gd name="T5" fmla="*/ 3 h 3"/>
              <a:gd name="T6" fmla="*/ 17 w 17"/>
              <a:gd name="T7" fmla="*/ 3 h 3"/>
              <a:gd name="T8" fmla="*/ 14 w 17"/>
              <a:gd name="T9" fmla="*/ 3 h 3"/>
              <a:gd name="T10" fmla="*/ 14 w 17"/>
              <a:gd name="T11" fmla="*/ 3 h 3"/>
              <a:gd name="T12" fmla="*/ 0 w 17"/>
              <a:gd name="T13" fmla="*/ 0 h 3"/>
              <a:gd name="T14" fmla="*/ 0 w 17"/>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
                <a:moveTo>
                  <a:pt x="0" y="0"/>
                </a:moveTo>
                <a:lnTo>
                  <a:pt x="0" y="0"/>
                </a:lnTo>
                <a:lnTo>
                  <a:pt x="17" y="3"/>
                </a:lnTo>
                <a:lnTo>
                  <a:pt x="17" y="3"/>
                </a:lnTo>
                <a:lnTo>
                  <a:pt x="14" y="3"/>
                </a:lnTo>
                <a:lnTo>
                  <a:pt x="14"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8" name="Freeform 537">
            <a:extLst>
              <a:ext uri="{FF2B5EF4-FFF2-40B4-BE49-F238E27FC236}">
                <a16:creationId xmlns:a16="http://schemas.microsoft.com/office/drawing/2014/main" id="{0D256991-72F9-B9B6-2A82-7203975957D4}"/>
              </a:ext>
            </a:extLst>
          </p:cNvPr>
          <p:cNvSpPr>
            <a:spLocks/>
          </p:cNvSpPr>
          <p:nvPr/>
        </p:nvSpPr>
        <p:spPr bwMode="auto">
          <a:xfrm>
            <a:off x="2758245" y="3083914"/>
            <a:ext cx="25655" cy="3649"/>
          </a:xfrm>
          <a:custGeom>
            <a:avLst/>
            <a:gdLst>
              <a:gd name="T0" fmla="*/ 20 w 20"/>
              <a:gd name="T1" fmla="*/ 3 h 3"/>
              <a:gd name="T2" fmla="*/ 20 w 20"/>
              <a:gd name="T3" fmla="*/ 3 h 3"/>
              <a:gd name="T4" fmla="*/ 0 w 20"/>
              <a:gd name="T5" fmla="*/ 0 h 3"/>
              <a:gd name="T6" fmla="*/ 0 w 20"/>
              <a:gd name="T7" fmla="*/ 0 h 3"/>
              <a:gd name="T8" fmla="*/ 20 w 20"/>
              <a:gd name="T9" fmla="*/ 3 h 3"/>
              <a:gd name="T10" fmla="*/ 20 w 20"/>
              <a:gd name="T11" fmla="*/ 3 h 3"/>
            </a:gdLst>
            <a:ahLst/>
            <a:cxnLst>
              <a:cxn ang="0">
                <a:pos x="T0" y="T1"/>
              </a:cxn>
              <a:cxn ang="0">
                <a:pos x="T2" y="T3"/>
              </a:cxn>
              <a:cxn ang="0">
                <a:pos x="T4" y="T5"/>
              </a:cxn>
              <a:cxn ang="0">
                <a:pos x="T6" y="T7"/>
              </a:cxn>
              <a:cxn ang="0">
                <a:pos x="T8" y="T9"/>
              </a:cxn>
              <a:cxn ang="0">
                <a:pos x="T10" y="T11"/>
              </a:cxn>
            </a:cxnLst>
            <a:rect l="0" t="0" r="r" b="b"/>
            <a:pathLst>
              <a:path w="20" h="3">
                <a:moveTo>
                  <a:pt x="20" y="3"/>
                </a:moveTo>
                <a:lnTo>
                  <a:pt x="20" y="3"/>
                </a:lnTo>
                <a:lnTo>
                  <a:pt x="0" y="0"/>
                </a:lnTo>
                <a:lnTo>
                  <a:pt x="0" y="0"/>
                </a:lnTo>
                <a:lnTo>
                  <a:pt x="20" y="3"/>
                </a:lnTo>
                <a:lnTo>
                  <a:pt x="2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9" name="Freeform 538">
            <a:extLst>
              <a:ext uri="{FF2B5EF4-FFF2-40B4-BE49-F238E27FC236}">
                <a16:creationId xmlns:a16="http://schemas.microsoft.com/office/drawing/2014/main" id="{75A32950-49D6-5997-C4ED-BA419512A447}"/>
              </a:ext>
            </a:extLst>
          </p:cNvPr>
          <p:cNvSpPr>
            <a:spLocks/>
          </p:cNvSpPr>
          <p:nvPr/>
        </p:nvSpPr>
        <p:spPr bwMode="auto">
          <a:xfrm>
            <a:off x="2668451" y="3069318"/>
            <a:ext cx="25655" cy="3649"/>
          </a:xfrm>
          <a:custGeom>
            <a:avLst/>
            <a:gdLst>
              <a:gd name="T0" fmla="*/ 0 w 20"/>
              <a:gd name="T1" fmla="*/ 0 h 3"/>
              <a:gd name="T2" fmla="*/ 0 w 20"/>
              <a:gd name="T3" fmla="*/ 0 h 3"/>
              <a:gd name="T4" fmla="*/ 20 w 20"/>
              <a:gd name="T5" fmla="*/ 3 h 3"/>
              <a:gd name="T6" fmla="*/ 20 w 20"/>
              <a:gd name="T7" fmla="*/ 3 h 3"/>
              <a:gd name="T8" fmla="*/ 17 w 20"/>
              <a:gd name="T9" fmla="*/ 3 h 3"/>
              <a:gd name="T10" fmla="*/ 17 w 20"/>
              <a:gd name="T11" fmla="*/ 3 h 3"/>
              <a:gd name="T12" fmla="*/ 0 w 20"/>
              <a:gd name="T13" fmla="*/ 0 h 3"/>
              <a:gd name="T14" fmla="*/ 0 w 20"/>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3">
                <a:moveTo>
                  <a:pt x="0" y="0"/>
                </a:moveTo>
                <a:lnTo>
                  <a:pt x="0" y="0"/>
                </a:lnTo>
                <a:lnTo>
                  <a:pt x="20" y="3"/>
                </a:lnTo>
                <a:lnTo>
                  <a:pt x="20" y="3"/>
                </a:lnTo>
                <a:lnTo>
                  <a:pt x="17" y="3"/>
                </a:lnTo>
                <a:lnTo>
                  <a:pt x="17"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0" name="Freeform 539">
            <a:extLst>
              <a:ext uri="{FF2B5EF4-FFF2-40B4-BE49-F238E27FC236}">
                <a16:creationId xmlns:a16="http://schemas.microsoft.com/office/drawing/2014/main" id="{DEB4A216-0C39-0C8B-8310-B2DAFA6E48F5}"/>
              </a:ext>
            </a:extLst>
          </p:cNvPr>
          <p:cNvSpPr>
            <a:spLocks/>
          </p:cNvSpPr>
          <p:nvPr/>
        </p:nvSpPr>
        <p:spPr bwMode="auto">
          <a:xfrm>
            <a:off x="2783900" y="3087564"/>
            <a:ext cx="6414" cy="0"/>
          </a:xfrm>
          <a:custGeom>
            <a:avLst/>
            <a:gdLst>
              <a:gd name="T0" fmla="*/ 5 w 5"/>
              <a:gd name="T1" fmla="*/ 5 w 5"/>
              <a:gd name="T2" fmla="*/ 0 w 5"/>
              <a:gd name="T3" fmla="*/ 0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0" y="0"/>
                </a:lnTo>
                <a:lnTo>
                  <a:pt x="5" y="0"/>
                </a:lnTo>
                <a:lnTo>
                  <a:pt x="5"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1" name="Freeform 540">
            <a:extLst>
              <a:ext uri="{FF2B5EF4-FFF2-40B4-BE49-F238E27FC236}">
                <a16:creationId xmlns:a16="http://schemas.microsoft.com/office/drawing/2014/main" id="{67A29689-637C-E72C-500C-710C3FBFBB2D}"/>
              </a:ext>
            </a:extLst>
          </p:cNvPr>
          <p:cNvSpPr>
            <a:spLocks/>
          </p:cNvSpPr>
          <p:nvPr/>
        </p:nvSpPr>
        <p:spPr bwMode="auto">
          <a:xfrm>
            <a:off x="2740286" y="3080265"/>
            <a:ext cx="7697" cy="0"/>
          </a:xfrm>
          <a:custGeom>
            <a:avLst/>
            <a:gdLst>
              <a:gd name="T0" fmla="*/ 0 w 6"/>
              <a:gd name="T1" fmla="*/ 0 w 6"/>
              <a:gd name="T2" fmla="*/ 6 w 6"/>
              <a:gd name="T3" fmla="*/ 6 w 6"/>
              <a:gd name="T4" fmla="*/ 0 w 6"/>
              <a:gd name="T5" fmla="*/ 0 w 6"/>
              <a:gd name="T6" fmla="*/ 0 w 6"/>
              <a:gd name="T7" fmla="*/ 0 w 6"/>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6">
                <a:moveTo>
                  <a:pt x="0" y="0"/>
                </a:moveTo>
                <a:lnTo>
                  <a:pt x="0" y="0"/>
                </a:lnTo>
                <a:lnTo>
                  <a:pt x="6" y="0"/>
                </a:lnTo>
                <a:lnTo>
                  <a:pt x="6"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2" name="Freeform 541">
            <a:extLst>
              <a:ext uri="{FF2B5EF4-FFF2-40B4-BE49-F238E27FC236}">
                <a16:creationId xmlns:a16="http://schemas.microsoft.com/office/drawing/2014/main" id="{4CDEAA84-8C20-0BD6-8E85-1B0D964FA19E}"/>
              </a:ext>
            </a:extLst>
          </p:cNvPr>
          <p:cNvSpPr>
            <a:spLocks/>
          </p:cNvSpPr>
          <p:nvPr/>
        </p:nvSpPr>
        <p:spPr bwMode="auto">
          <a:xfrm>
            <a:off x="2694106" y="3072967"/>
            <a:ext cx="10262" cy="0"/>
          </a:xfrm>
          <a:custGeom>
            <a:avLst/>
            <a:gdLst>
              <a:gd name="T0" fmla="*/ 0 w 8"/>
              <a:gd name="T1" fmla="*/ 0 w 8"/>
              <a:gd name="T2" fmla="*/ 8 w 8"/>
              <a:gd name="T3" fmla="*/ 8 w 8"/>
              <a:gd name="T4" fmla="*/ 8 w 8"/>
              <a:gd name="T5" fmla="*/ 8 w 8"/>
              <a:gd name="T6" fmla="*/ 0 w 8"/>
              <a:gd name="T7" fmla="*/ 0 w 8"/>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8">
                <a:moveTo>
                  <a:pt x="0" y="0"/>
                </a:moveTo>
                <a:lnTo>
                  <a:pt x="0" y="0"/>
                </a:lnTo>
                <a:lnTo>
                  <a:pt x="8" y="0"/>
                </a:lnTo>
                <a:lnTo>
                  <a:pt x="8" y="0"/>
                </a:lnTo>
                <a:lnTo>
                  <a:pt x="8" y="0"/>
                </a:lnTo>
                <a:lnTo>
                  <a:pt x="8"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3" name="Freeform 542">
            <a:extLst>
              <a:ext uri="{FF2B5EF4-FFF2-40B4-BE49-F238E27FC236}">
                <a16:creationId xmlns:a16="http://schemas.microsoft.com/office/drawing/2014/main" id="{6C2E48F9-136A-E3A3-B66D-B23336E0FDFC}"/>
              </a:ext>
            </a:extLst>
          </p:cNvPr>
          <p:cNvSpPr>
            <a:spLocks/>
          </p:cNvSpPr>
          <p:nvPr/>
        </p:nvSpPr>
        <p:spPr bwMode="auto">
          <a:xfrm>
            <a:off x="2736438" y="3080265"/>
            <a:ext cx="3848" cy="0"/>
          </a:xfrm>
          <a:custGeom>
            <a:avLst/>
            <a:gdLst>
              <a:gd name="T0" fmla="*/ 0 w 3"/>
              <a:gd name="T1" fmla="*/ 0 w 3"/>
              <a:gd name="T2" fmla="*/ 3 w 3"/>
              <a:gd name="T3" fmla="*/ 3 w 3"/>
              <a:gd name="T4" fmla="*/ 3 w 3"/>
              <a:gd name="T5" fmla="*/ 3 w 3"/>
              <a:gd name="T6" fmla="*/ 0 w 3"/>
              <a:gd name="T7" fmla="*/ 0 w 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3">
                <a:moveTo>
                  <a:pt x="0" y="0"/>
                </a:moveTo>
                <a:lnTo>
                  <a:pt x="0" y="0"/>
                </a:lnTo>
                <a:lnTo>
                  <a:pt x="3" y="0"/>
                </a:lnTo>
                <a:lnTo>
                  <a:pt x="3"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4" name="Freeform 543">
            <a:extLst>
              <a:ext uri="{FF2B5EF4-FFF2-40B4-BE49-F238E27FC236}">
                <a16:creationId xmlns:a16="http://schemas.microsoft.com/office/drawing/2014/main" id="{9EF1DBCC-A922-8E13-0141-802EE93BCE06}"/>
              </a:ext>
            </a:extLst>
          </p:cNvPr>
          <p:cNvSpPr>
            <a:spLocks/>
          </p:cNvSpPr>
          <p:nvPr/>
        </p:nvSpPr>
        <p:spPr bwMode="auto">
          <a:xfrm>
            <a:off x="2690258" y="3072967"/>
            <a:ext cx="14110" cy="0"/>
          </a:xfrm>
          <a:custGeom>
            <a:avLst/>
            <a:gdLst>
              <a:gd name="T0" fmla="*/ 0 w 11"/>
              <a:gd name="T1" fmla="*/ 0 w 11"/>
              <a:gd name="T2" fmla="*/ 3 w 11"/>
              <a:gd name="T3" fmla="*/ 3 w 11"/>
              <a:gd name="T4" fmla="*/ 11 w 11"/>
              <a:gd name="T5" fmla="*/ 11 w 11"/>
              <a:gd name="T6" fmla="*/ 0 w 11"/>
              <a:gd name="T7" fmla="*/ 0 w 1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1">
                <a:moveTo>
                  <a:pt x="0" y="0"/>
                </a:moveTo>
                <a:lnTo>
                  <a:pt x="0" y="0"/>
                </a:lnTo>
                <a:lnTo>
                  <a:pt x="3" y="0"/>
                </a:lnTo>
                <a:lnTo>
                  <a:pt x="3" y="0"/>
                </a:lnTo>
                <a:lnTo>
                  <a:pt x="11" y="0"/>
                </a:lnTo>
                <a:lnTo>
                  <a:pt x="11"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5" name="Freeform 544">
            <a:extLst>
              <a:ext uri="{FF2B5EF4-FFF2-40B4-BE49-F238E27FC236}">
                <a16:creationId xmlns:a16="http://schemas.microsoft.com/office/drawing/2014/main" id="{E1BD617C-B0ED-A9D7-165A-12B6F7574C38}"/>
              </a:ext>
            </a:extLst>
          </p:cNvPr>
          <p:cNvSpPr>
            <a:spLocks/>
          </p:cNvSpPr>
          <p:nvPr/>
        </p:nvSpPr>
        <p:spPr bwMode="auto">
          <a:xfrm>
            <a:off x="3304704" y="3283398"/>
            <a:ext cx="767095" cy="425728"/>
          </a:xfrm>
          <a:custGeom>
            <a:avLst/>
            <a:gdLst>
              <a:gd name="T0" fmla="*/ 25 w 598"/>
              <a:gd name="T1" fmla="*/ 12 h 350"/>
              <a:gd name="T2" fmla="*/ 25 w 598"/>
              <a:gd name="T3" fmla="*/ 12 h 350"/>
              <a:gd name="T4" fmla="*/ 25 w 598"/>
              <a:gd name="T5" fmla="*/ 15 h 350"/>
              <a:gd name="T6" fmla="*/ 25 w 598"/>
              <a:gd name="T7" fmla="*/ 15 h 350"/>
              <a:gd name="T8" fmla="*/ 0 w 598"/>
              <a:gd name="T9" fmla="*/ 319 h 350"/>
              <a:gd name="T10" fmla="*/ 598 w 598"/>
              <a:gd name="T11" fmla="*/ 350 h 350"/>
              <a:gd name="T12" fmla="*/ 596 w 598"/>
              <a:gd name="T13" fmla="*/ 131 h 350"/>
              <a:gd name="T14" fmla="*/ 596 w 598"/>
              <a:gd name="T15" fmla="*/ 131 h 350"/>
              <a:gd name="T16" fmla="*/ 596 w 598"/>
              <a:gd name="T17" fmla="*/ 131 h 350"/>
              <a:gd name="T18" fmla="*/ 596 w 598"/>
              <a:gd name="T19" fmla="*/ 131 h 350"/>
              <a:gd name="T20" fmla="*/ 587 w 598"/>
              <a:gd name="T21" fmla="*/ 116 h 350"/>
              <a:gd name="T22" fmla="*/ 587 w 598"/>
              <a:gd name="T23" fmla="*/ 116 h 350"/>
              <a:gd name="T24" fmla="*/ 584 w 598"/>
              <a:gd name="T25" fmla="*/ 109 h 350"/>
              <a:gd name="T26" fmla="*/ 582 w 598"/>
              <a:gd name="T27" fmla="*/ 106 h 350"/>
              <a:gd name="T28" fmla="*/ 582 w 598"/>
              <a:gd name="T29" fmla="*/ 106 h 350"/>
              <a:gd name="T30" fmla="*/ 582 w 598"/>
              <a:gd name="T31" fmla="*/ 106 h 350"/>
              <a:gd name="T32" fmla="*/ 582 w 598"/>
              <a:gd name="T33" fmla="*/ 106 h 350"/>
              <a:gd name="T34" fmla="*/ 576 w 598"/>
              <a:gd name="T35" fmla="*/ 103 h 350"/>
              <a:gd name="T36" fmla="*/ 576 w 598"/>
              <a:gd name="T37" fmla="*/ 103 h 350"/>
              <a:gd name="T38" fmla="*/ 573 w 598"/>
              <a:gd name="T39" fmla="*/ 94 h 350"/>
              <a:gd name="T40" fmla="*/ 573 w 598"/>
              <a:gd name="T41" fmla="*/ 85 h 350"/>
              <a:gd name="T42" fmla="*/ 573 w 598"/>
              <a:gd name="T43" fmla="*/ 85 h 350"/>
              <a:gd name="T44" fmla="*/ 576 w 598"/>
              <a:gd name="T45" fmla="*/ 76 h 350"/>
              <a:gd name="T46" fmla="*/ 579 w 598"/>
              <a:gd name="T47" fmla="*/ 70 h 350"/>
              <a:gd name="T48" fmla="*/ 579 w 598"/>
              <a:gd name="T49" fmla="*/ 70 h 350"/>
              <a:gd name="T50" fmla="*/ 582 w 598"/>
              <a:gd name="T51" fmla="*/ 61 h 350"/>
              <a:gd name="T52" fmla="*/ 582 w 598"/>
              <a:gd name="T53" fmla="*/ 52 h 350"/>
              <a:gd name="T54" fmla="*/ 579 w 598"/>
              <a:gd name="T55" fmla="*/ 40 h 350"/>
              <a:gd name="T56" fmla="*/ 579 w 598"/>
              <a:gd name="T57" fmla="*/ 40 h 350"/>
              <a:gd name="T58" fmla="*/ 573 w 598"/>
              <a:gd name="T59" fmla="*/ 37 h 350"/>
              <a:gd name="T60" fmla="*/ 565 w 598"/>
              <a:gd name="T61" fmla="*/ 31 h 350"/>
              <a:gd name="T62" fmla="*/ 545 w 598"/>
              <a:gd name="T63" fmla="*/ 24 h 350"/>
              <a:gd name="T64" fmla="*/ 25 w 598"/>
              <a:gd name="T65" fmla="*/ 0 h 350"/>
              <a:gd name="T66" fmla="*/ 25 w 598"/>
              <a:gd name="T67" fmla="*/ 0 h 350"/>
              <a:gd name="T68" fmla="*/ 25 w 598"/>
              <a:gd name="T69" fmla="*/ 12 h 350"/>
              <a:gd name="T70" fmla="*/ 25 w 598"/>
              <a:gd name="T71" fmla="*/ 12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98" h="350">
                <a:moveTo>
                  <a:pt x="25" y="12"/>
                </a:moveTo>
                <a:lnTo>
                  <a:pt x="25" y="12"/>
                </a:lnTo>
                <a:lnTo>
                  <a:pt x="25" y="15"/>
                </a:lnTo>
                <a:lnTo>
                  <a:pt x="25" y="15"/>
                </a:lnTo>
                <a:lnTo>
                  <a:pt x="0" y="319"/>
                </a:lnTo>
                <a:lnTo>
                  <a:pt x="598" y="350"/>
                </a:lnTo>
                <a:lnTo>
                  <a:pt x="596" y="131"/>
                </a:lnTo>
                <a:lnTo>
                  <a:pt x="596" y="131"/>
                </a:lnTo>
                <a:lnTo>
                  <a:pt x="596" y="131"/>
                </a:lnTo>
                <a:lnTo>
                  <a:pt x="596" y="131"/>
                </a:lnTo>
                <a:lnTo>
                  <a:pt x="587" y="116"/>
                </a:lnTo>
                <a:lnTo>
                  <a:pt x="587" y="116"/>
                </a:lnTo>
                <a:lnTo>
                  <a:pt x="584" y="109"/>
                </a:lnTo>
                <a:lnTo>
                  <a:pt x="582" y="106"/>
                </a:lnTo>
                <a:lnTo>
                  <a:pt x="582" y="106"/>
                </a:lnTo>
                <a:lnTo>
                  <a:pt x="582" y="106"/>
                </a:lnTo>
                <a:lnTo>
                  <a:pt x="582" y="106"/>
                </a:lnTo>
                <a:lnTo>
                  <a:pt x="576" y="103"/>
                </a:lnTo>
                <a:lnTo>
                  <a:pt x="576" y="103"/>
                </a:lnTo>
                <a:lnTo>
                  <a:pt x="573" y="94"/>
                </a:lnTo>
                <a:lnTo>
                  <a:pt x="573" y="85"/>
                </a:lnTo>
                <a:lnTo>
                  <a:pt x="573" y="85"/>
                </a:lnTo>
                <a:lnTo>
                  <a:pt x="576" y="76"/>
                </a:lnTo>
                <a:lnTo>
                  <a:pt x="579" y="70"/>
                </a:lnTo>
                <a:lnTo>
                  <a:pt x="579" y="70"/>
                </a:lnTo>
                <a:lnTo>
                  <a:pt x="582" y="61"/>
                </a:lnTo>
                <a:lnTo>
                  <a:pt x="582" y="52"/>
                </a:lnTo>
                <a:lnTo>
                  <a:pt x="579" y="40"/>
                </a:lnTo>
                <a:lnTo>
                  <a:pt x="579" y="40"/>
                </a:lnTo>
                <a:lnTo>
                  <a:pt x="573" y="37"/>
                </a:lnTo>
                <a:lnTo>
                  <a:pt x="565" y="31"/>
                </a:lnTo>
                <a:lnTo>
                  <a:pt x="545" y="24"/>
                </a:lnTo>
                <a:lnTo>
                  <a:pt x="25" y="0"/>
                </a:lnTo>
                <a:lnTo>
                  <a:pt x="25" y="0"/>
                </a:lnTo>
                <a:lnTo>
                  <a:pt x="25" y="12"/>
                </a:lnTo>
                <a:lnTo>
                  <a:pt x="25" y="12"/>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6" name="Freeform 545">
            <a:extLst>
              <a:ext uri="{FF2B5EF4-FFF2-40B4-BE49-F238E27FC236}">
                <a16:creationId xmlns:a16="http://schemas.microsoft.com/office/drawing/2014/main" id="{35FCB183-A0F9-9BAF-3816-0DBF96A9D195}"/>
              </a:ext>
            </a:extLst>
          </p:cNvPr>
          <p:cNvSpPr>
            <a:spLocks/>
          </p:cNvSpPr>
          <p:nvPr/>
        </p:nvSpPr>
        <p:spPr bwMode="auto">
          <a:xfrm>
            <a:off x="3304704" y="3671419"/>
            <a:ext cx="767095" cy="37707"/>
          </a:xfrm>
          <a:custGeom>
            <a:avLst/>
            <a:gdLst>
              <a:gd name="T0" fmla="*/ 0 w 598"/>
              <a:gd name="T1" fmla="*/ 0 h 31"/>
              <a:gd name="T2" fmla="*/ 598 w 598"/>
              <a:gd name="T3" fmla="*/ 31 h 31"/>
              <a:gd name="T4" fmla="*/ 0 w 598"/>
              <a:gd name="T5" fmla="*/ 0 h 31"/>
              <a:gd name="T6" fmla="*/ 0 w 598"/>
              <a:gd name="T7" fmla="*/ 0 h 31"/>
            </a:gdLst>
            <a:ahLst/>
            <a:cxnLst>
              <a:cxn ang="0">
                <a:pos x="T0" y="T1"/>
              </a:cxn>
              <a:cxn ang="0">
                <a:pos x="T2" y="T3"/>
              </a:cxn>
              <a:cxn ang="0">
                <a:pos x="T4" y="T5"/>
              </a:cxn>
              <a:cxn ang="0">
                <a:pos x="T6" y="T7"/>
              </a:cxn>
            </a:cxnLst>
            <a:rect l="0" t="0" r="r" b="b"/>
            <a:pathLst>
              <a:path w="598" h="31">
                <a:moveTo>
                  <a:pt x="0" y="0"/>
                </a:moveTo>
                <a:lnTo>
                  <a:pt x="598" y="31"/>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7" name="Freeform 546">
            <a:extLst>
              <a:ext uri="{FF2B5EF4-FFF2-40B4-BE49-F238E27FC236}">
                <a16:creationId xmlns:a16="http://schemas.microsoft.com/office/drawing/2014/main" id="{7CAA5BC9-A6F1-6BE7-CCF8-2CA82E502B06}"/>
              </a:ext>
            </a:extLst>
          </p:cNvPr>
          <p:cNvSpPr>
            <a:spLocks/>
          </p:cNvSpPr>
          <p:nvPr/>
        </p:nvSpPr>
        <p:spPr bwMode="auto">
          <a:xfrm>
            <a:off x="4003813" y="3312591"/>
            <a:ext cx="43614" cy="19462"/>
          </a:xfrm>
          <a:custGeom>
            <a:avLst/>
            <a:gdLst>
              <a:gd name="T0" fmla="*/ 34 w 34"/>
              <a:gd name="T1" fmla="*/ 16 h 16"/>
              <a:gd name="T2" fmla="*/ 34 w 34"/>
              <a:gd name="T3" fmla="*/ 16 h 16"/>
              <a:gd name="T4" fmla="*/ 28 w 34"/>
              <a:gd name="T5" fmla="*/ 13 h 16"/>
              <a:gd name="T6" fmla="*/ 20 w 34"/>
              <a:gd name="T7" fmla="*/ 7 h 16"/>
              <a:gd name="T8" fmla="*/ 0 w 34"/>
              <a:gd name="T9" fmla="*/ 0 h 16"/>
              <a:gd name="T10" fmla="*/ 0 w 34"/>
              <a:gd name="T11" fmla="*/ 0 h 16"/>
              <a:gd name="T12" fmla="*/ 20 w 34"/>
              <a:gd name="T13" fmla="*/ 7 h 16"/>
              <a:gd name="T14" fmla="*/ 28 w 34"/>
              <a:gd name="T15" fmla="*/ 13 h 16"/>
              <a:gd name="T16" fmla="*/ 34 w 34"/>
              <a:gd name="T17" fmla="*/ 16 h 16"/>
              <a:gd name="T18" fmla="*/ 34 w 34"/>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6">
                <a:moveTo>
                  <a:pt x="34" y="16"/>
                </a:moveTo>
                <a:lnTo>
                  <a:pt x="34" y="16"/>
                </a:lnTo>
                <a:lnTo>
                  <a:pt x="28" y="13"/>
                </a:lnTo>
                <a:lnTo>
                  <a:pt x="20" y="7"/>
                </a:lnTo>
                <a:lnTo>
                  <a:pt x="0" y="0"/>
                </a:lnTo>
                <a:lnTo>
                  <a:pt x="0" y="0"/>
                </a:lnTo>
                <a:lnTo>
                  <a:pt x="20" y="7"/>
                </a:lnTo>
                <a:lnTo>
                  <a:pt x="28" y="13"/>
                </a:lnTo>
                <a:lnTo>
                  <a:pt x="34" y="16"/>
                </a:lnTo>
                <a:lnTo>
                  <a:pt x="34" y="1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8" name="Freeform 547">
            <a:extLst>
              <a:ext uri="{FF2B5EF4-FFF2-40B4-BE49-F238E27FC236}">
                <a16:creationId xmlns:a16="http://schemas.microsoft.com/office/drawing/2014/main" id="{372A2984-AA49-9039-07C2-4E52FC8DD9BA}"/>
              </a:ext>
            </a:extLst>
          </p:cNvPr>
          <p:cNvSpPr>
            <a:spLocks/>
          </p:cNvSpPr>
          <p:nvPr/>
        </p:nvSpPr>
        <p:spPr bwMode="auto">
          <a:xfrm>
            <a:off x="3336773" y="3283398"/>
            <a:ext cx="0" cy="14596"/>
          </a:xfrm>
          <a:custGeom>
            <a:avLst/>
            <a:gdLst>
              <a:gd name="T0" fmla="*/ 0 h 12"/>
              <a:gd name="T1" fmla="*/ 0 h 12"/>
              <a:gd name="T2" fmla="*/ 12 h 12"/>
              <a:gd name="T3" fmla="*/ 12 h 12"/>
              <a:gd name="T4" fmla="*/ 0 h 12"/>
              <a:gd name="T5" fmla="*/ 0 h 12"/>
            </a:gdLst>
            <a:ahLst/>
            <a:cxnLst>
              <a:cxn ang="0">
                <a:pos x="0" y="T0"/>
              </a:cxn>
              <a:cxn ang="0">
                <a:pos x="0" y="T1"/>
              </a:cxn>
              <a:cxn ang="0">
                <a:pos x="0" y="T2"/>
              </a:cxn>
              <a:cxn ang="0">
                <a:pos x="0" y="T3"/>
              </a:cxn>
              <a:cxn ang="0">
                <a:pos x="0" y="T4"/>
              </a:cxn>
              <a:cxn ang="0">
                <a:pos x="0" y="T5"/>
              </a:cxn>
            </a:cxnLst>
            <a:rect l="0" t="0" r="r" b="b"/>
            <a:pathLst>
              <a:path h="12">
                <a:moveTo>
                  <a:pt x="0" y="0"/>
                </a:moveTo>
                <a:lnTo>
                  <a:pt x="0" y="0"/>
                </a:lnTo>
                <a:lnTo>
                  <a:pt x="0" y="12"/>
                </a:lnTo>
                <a:lnTo>
                  <a:pt x="0" y="12"/>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9" name="Freeform 548">
            <a:extLst>
              <a:ext uri="{FF2B5EF4-FFF2-40B4-BE49-F238E27FC236}">
                <a16:creationId xmlns:a16="http://schemas.microsoft.com/office/drawing/2014/main" id="{8F67CD2B-1A3E-5145-0B8B-CF8BE49E0AF2}"/>
              </a:ext>
            </a:extLst>
          </p:cNvPr>
          <p:cNvSpPr>
            <a:spLocks/>
          </p:cNvSpPr>
          <p:nvPr/>
        </p:nvSpPr>
        <p:spPr bwMode="auto">
          <a:xfrm>
            <a:off x="3304704" y="3301644"/>
            <a:ext cx="32069" cy="369775"/>
          </a:xfrm>
          <a:custGeom>
            <a:avLst/>
            <a:gdLst>
              <a:gd name="T0" fmla="*/ 25 w 25"/>
              <a:gd name="T1" fmla="*/ 0 h 304"/>
              <a:gd name="T2" fmla="*/ 25 w 25"/>
              <a:gd name="T3" fmla="*/ 0 h 304"/>
              <a:gd name="T4" fmla="*/ 0 w 25"/>
              <a:gd name="T5" fmla="*/ 304 h 304"/>
              <a:gd name="T6" fmla="*/ 0 w 25"/>
              <a:gd name="T7" fmla="*/ 304 h 304"/>
              <a:gd name="T8" fmla="*/ 0 w 25"/>
              <a:gd name="T9" fmla="*/ 304 h 304"/>
              <a:gd name="T10" fmla="*/ 25 w 25"/>
              <a:gd name="T11" fmla="*/ 0 h 304"/>
              <a:gd name="T12" fmla="*/ 25 w 25"/>
              <a:gd name="T13" fmla="*/ 0 h 304"/>
            </a:gdLst>
            <a:ahLst/>
            <a:cxnLst>
              <a:cxn ang="0">
                <a:pos x="T0" y="T1"/>
              </a:cxn>
              <a:cxn ang="0">
                <a:pos x="T2" y="T3"/>
              </a:cxn>
              <a:cxn ang="0">
                <a:pos x="T4" y="T5"/>
              </a:cxn>
              <a:cxn ang="0">
                <a:pos x="T6" y="T7"/>
              </a:cxn>
              <a:cxn ang="0">
                <a:pos x="T8" y="T9"/>
              </a:cxn>
              <a:cxn ang="0">
                <a:pos x="T10" y="T11"/>
              </a:cxn>
              <a:cxn ang="0">
                <a:pos x="T12" y="T13"/>
              </a:cxn>
            </a:cxnLst>
            <a:rect l="0" t="0" r="r" b="b"/>
            <a:pathLst>
              <a:path w="25" h="304">
                <a:moveTo>
                  <a:pt x="25" y="0"/>
                </a:moveTo>
                <a:lnTo>
                  <a:pt x="25" y="0"/>
                </a:lnTo>
                <a:lnTo>
                  <a:pt x="0" y="304"/>
                </a:lnTo>
                <a:lnTo>
                  <a:pt x="0" y="304"/>
                </a:lnTo>
                <a:lnTo>
                  <a:pt x="0" y="304"/>
                </a:lnTo>
                <a:lnTo>
                  <a:pt x="25" y="0"/>
                </a:lnTo>
                <a:lnTo>
                  <a:pt x="25"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0" name="Freeform 550">
            <a:extLst>
              <a:ext uri="{FF2B5EF4-FFF2-40B4-BE49-F238E27FC236}">
                <a16:creationId xmlns:a16="http://schemas.microsoft.com/office/drawing/2014/main" id="{21F01EB5-70F6-A453-D999-971CD5496663}"/>
              </a:ext>
            </a:extLst>
          </p:cNvPr>
          <p:cNvSpPr>
            <a:spLocks/>
          </p:cNvSpPr>
          <p:nvPr/>
        </p:nvSpPr>
        <p:spPr bwMode="auto">
          <a:xfrm>
            <a:off x="3896060" y="2855238"/>
            <a:ext cx="618294" cy="424511"/>
          </a:xfrm>
          <a:custGeom>
            <a:avLst/>
            <a:gdLst>
              <a:gd name="T0" fmla="*/ 12 w 482"/>
              <a:gd name="T1" fmla="*/ 60 h 349"/>
              <a:gd name="T2" fmla="*/ 17 w 482"/>
              <a:gd name="T3" fmla="*/ 103 h 349"/>
              <a:gd name="T4" fmla="*/ 28 w 482"/>
              <a:gd name="T5" fmla="*/ 133 h 349"/>
              <a:gd name="T6" fmla="*/ 28 w 482"/>
              <a:gd name="T7" fmla="*/ 133 h 349"/>
              <a:gd name="T8" fmla="*/ 37 w 482"/>
              <a:gd name="T9" fmla="*/ 158 h 349"/>
              <a:gd name="T10" fmla="*/ 42 w 482"/>
              <a:gd name="T11" fmla="*/ 167 h 349"/>
              <a:gd name="T12" fmla="*/ 54 w 482"/>
              <a:gd name="T13" fmla="*/ 179 h 349"/>
              <a:gd name="T14" fmla="*/ 54 w 482"/>
              <a:gd name="T15" fmla="*/ 203 h 349"/>
              <a:gd name="T16" fmla="*/ 54 w 482"/>
              <a:gd name="T17" fmla="*/ 234 h 349"/>
              <a:gd name="T18" fmla="*/ 59 w 482"/>
              <a:gd name="T19" fmla="*/ 255 h 349"/>
              <a:gd name="T20" fmla="*/ 62 w 482"/>
              <a:gd name="T21" fmla="*/ 276 h 349"/>
              <a:gd name="T22" fmla="*/ 65 w 482"/>
              <a:gd name="T23" fmla="*/ 304 h 349"/>
              <a:gd name="T24" fmla="*/ 73 w 482"/>
              <a:gd name="T25" fmla="*/ 313 h 349"/>
              <a:gd name="T26" fmla="*/ 73 w 482"/>
              <a:gd name="T27" fmla="*/ 313 h 349"/>
              <a:gd name="T28" fmla="*/ 73 w 482"/>
              <a:gd name="T29" fmla="*/ 313 h 349"/>
              <a:gd name="T30" fmla="*/ 76 w 482"/>
              <a:gd name="T31" fmla="*/ 313 h 349"/>
              <a:gd name="T32" fmla="*/ 76 w 482"/>
              <a:gd name="T33" fmla="*/ 316 h 349"/>
              <a:gd name="T34" fmla="*/ 76 w 482"/>
              <a:gd name="T35" fmla="*/ 316 h 349"/>
              <a:gd name="T36" fmla="*/ 79 w 482"/>
              <a:gd name="T37" fmla="*/ 316 h 349"/>
              <a:gd name="T38" fmla="*/ 79 w 482"/>
              <a:gd name="T39" fmla="*/ 316 h 349"/>
              <a:gd name="T40" fmla="*/ 79 w 482"/>
              <a:gd name="T41" fmla="*/ 316 h 349"/>
              <a:gd name="T42" fmla="*/ 79 w 482"/>
              <a:gd name="T43" fmla="*/ 316 h 349"/>
              <a:gd name="T44" fmla="*/ 82 w 482"/>
              <a:gd name="T45" fmla="*/ 316 h 349"/>
              <a:gd name="T46" fmla="*/ 82 w 482"/>
              <a:gd name="T47" fmla="*/ 316 h 349"/>
              <a:gd name="T48" fmla="*/ 84 w 482"/>
              <a:gd name="T49" fmla="*/ 316 h 349"/>
              <a:gd name="T50" fmla="*/ 84 w 482"/>
              <a:gd name="T51" fmla="*/ 316 h 349"/>
              <a:gd name="T52" fmla="*/ 84 w 482"/>
              <a:gd name="T53" fmla="*/ 316 h 349"/>
              <a:gd name="T54" fmla="*/ 361 w 482"/>
              <a:gd name="T55" fmla="*/ 313 h 349"/>
              <a:gd name="T56" fmla="*/ 384 w 482"/>
              <a:gd name="T57" fmla="*/ 334 h 349"/>
              <a:gd name="T58" fmla="*/ 389 w 482"/>
              <a:gd name="T59" fmla="*/ 340 h 349"/>
              <a:gd name="T60" fmla="*/ 395 w 482"/>
              <a:gd name="T61" fmla="*/ 349 h 349"/>
              <a:gd name="T62" fmla="*/ 401 w 482"/>
              <a:gd name="T63" fmla="*/ 331 h 349"/>
              <a:gd name="T64" fmla="*/ 401 w 482"/>
              <a:gd name="T65" fmla="*/ 325 h 349"/>
              <a:gd name="T66" fmla="*/ 398 w 482"/>
              <a:gd name="T67" fmla="*/ 313 h 349"/>
              <a:gd name="T68" fmla="*/ 403 w 482"/>
              <a:gd name="T69" fmla="*/ 300 h 349"/>
              <a:gd name="T70" fmla="*/ 415 w 482"/>
              <a:gd name="T71" fmla="*/ 294 h 349"/>
              <a:gd name="T72" fmla="*/ 420 w 482"/>
              <a:gd name="T73" fmla="*/ 291 h 349"/>
              <a:gd name="T74" fmla="*/ 423 w 482"/>
              <a:gd name="T75" fmla="*/ 279 h 349"/>
              <a:gd name="T76" fmla="*/ 426 w 482"/>
              <a:gd name="T77" fmla="*/ 264 h 349"/>
              <a:gd name="T78" fmla="*/ 423 w 482"/>
              <a:gd name="T79" fmla="*/ 252 h 349"/>
              <a:gd name="T80" fmla="*/ 429 w 482"/>
              <a:gd name="T81" fmla="*/ 231 h 349"/>
              <a:gd name="T82" fmla="*/ 440 w 482"/>
              <a:gd name="T83" fmla="*/ 225 h 349"/>
              <a:gd name="T84" fmla="*/ 440 w 482"/>
              <a:gd name="T85" fmla="*/ 225 h 349"/>
              <a:gd name="T86" fmla="*/ 454 w 482"/>
              <a:gd name="T87" fmla="*/ 212 h 349"/>
              <a:gd name="T88" fmla="*/ 465 w 482"/>
              <a:gd name="T89" fmla="*/ 200 h 349"/>
              <a:gd name="T90" fmla="*/ 482 w 482"/>
              <a:gd name="T91" fmla="*/ 185 h 349"/>
              <a:gd name="T92" fmla="*/ 479 w 482"/>
              <a:gd name="T93" fmla="*/ 146 h 349"/>
              <a:gd name="T94" fmla="*/ 445 w 482"/>
              <a:gd name="T95" fmla="*/ 109 h 349"/>
              <a:gd name="T96" fmla="*/ 431 w 482"/>
              <a:gd name="T97" fmla="*/ 94 h 349"/>
              <a:gd name="T98" fmla="*/ 423 w 482"/>
              <a:gd name="T99" fmla="*/ 85 h 349"/>
              <a:gd name="T100" fmla="*/ 415 w 482"/>
              <a:gd name="T101" fmla="*/ 79 h 349"/>
              <a:gd name="T102" fmla="*/ 406 w 482"/>
              <a:gd name="T103" fmla="*/ 64 h 349"/>
              <a:gd name="T104" fmla="*/ 392 w 482"/>
              <a:gd name="T105" fmla="*/ 0 h 349"/>
              <a:gd name="T106" fmla="*/ 0 w 482"/>
              <a:gd name="T107" fmla="*/ 0 h 349"/>
              <a:gd name="T108" fmla="*/ 12 w 482"/>
              <a:gd name="T109" fmla="*/ 21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2" h="349">
                <a:moveTo>
                  <a:pt x="12" y="21"/>
                </a:moveTo>
                <a:lnTo>
                  <a:pt x="12" y="60"/>
                </a:lnTo>
                <a:lnTo>
                  <a:pt x="12" y="60"/>
                </a:lnTo>
                <a:lnTo>
                  <a:pt x="14" y="82"/>
                </a:lnTo>
                <a:lnTo>
                  <a:pt x="14" y="82"/>
                </a:lnTo>
                <a:lnTo>
                  <a:pt x="17" y="103"/>
                </a:lnTo>
                <a:lnTo>
                  <a:pt x="17" y="103"/>
                </a:lnTo>
                <a:lnTo>
                  <a:pt x="23" y="115"/>
                </a:lnTo>
                <a:lnTo>
                  <a:pt x="28" y="133"/>
                </a:lnTo>
                <a:lnTo>
                  <a:pt x="28" y="133"/>
                </a:lnTo>
                <a:lnTo>
                  <a:pt x="28" y="133"/>
                </a:lnTo>
                <a:lnTo>
                  <a:pt x="28" y="133"/>
                </a:lnTo>
                <a:lnTo>
                  <a:pt x="34" y="142"/>
                </a:lnTo>
                <a:lnTo>
                  <a:pt x="37" y="152"/>
                </a:lnTo>
                <a:lnTo>
                  <a:pt x="37" y="158"/>
                </a:lnTo>
                <a:lnTo>
                  <a:pt x="37" y="158"/>
                </a:lnTo>
                <a:lnTo>
                  <a:pt x="40" y="161"/>
                </a:lnTo>
                <a:lnTo>
                  <a:pt x="42" y="167"/>
                </a:lnTo>
                <a:lnTo>
                  <a:pt x="42" y="167"/>
                </a:lnTo>
                <a:lnTo>
                  <a:pt x="51" y="173"/>
                </a:lnTo>
                <a:lnTo>
                  <a:pt x="54" y="179"/>
                </a:lnTo>
                <a:lnTo>
                  <a:pt x="54" y="188"/>
                </a:lnTo>
                <a:lnTo>
                  <a:pt x="54" y="188"/>
                </a:lnTo>
                <a:lnTo>
                  <a:pt x="54" y="203"/>
                </a:lnTo>
                <a:lnTo>
                  <a:pt x="54" y="203"/>
                </a:lnTo>
                <a:lnTo>
                  <a:pt x="51" y="218"/>
                </a:lnTo>
                <a:lnTo>
                  <a:pt x="54" y="234"/>
                </a:lnTo>
                <a:lnTo>
                  <a:pt x="54" y="234"/>
                </a:lnTo>
                <a:lnTo>
                  <a:pt x="59" y="246"/>
                </a:lnTo>
                <a:lnTo>
                  <a:pt x="59" y="255"/>
                </a:lnTo>
                <a:lnTo>
                  <a:pt x="59" y="255"/>
                </a:lnTo>
                <a:lnTo>
                  <a:pt x="62" y="276"/>
                </a:lnTo>
                <a:lnTo>
                  <a:pt x="62" y="276"/>
                </a:lnTo>
                <a:lnTo>
                  <a:pt x="65" y="297"/>
                </a:lnTo>
                <a:lnTo>
                  <a:pt x="65" y="297"/>
                </a:lnTo>
                <a:lnTo>
                  <a:pt x="65" y="304"/>
                </a:lnTo>
                <a:lnTo>
                  <a:pt x="70" y="310"/>
                </a:lnTo>
                <a:lnTo>
                  <a:pt x="70" y="310"/>
                </a:lnTo>
                <a:lnTo>
                  <a:pt x="73" y="313"/>
                </a:lnTo>
                <a:lnTo>
                  <a:pt x="73" y="313"/>
                </a:lnTo>
                <a:lnTo>
                  <a:pt x="73" y="313"/>
                </a:lnTo>
                <a:lnTo>
                  <a:pt x="73" y="313"/>
                </a:lnTo>
                <a:lnTo>
                  <a:pt x="73" y="313"/>
                </a:lnTo>
                <a:lnTo>
                  <a:pt x="73" y="313"/>
                </a:lnTo>
                <a:lnTo>
                  <a:pt x="73" y="313"/>
                </a:lnTo>
                <a:lnTo>
                  <a:pt x="73" y="313"/>
                </a:lnTo>
                <a:lnTo>
                  <a:pt x="76" y="313"/>
                </a:lnTo>
                <a:lnTo>
                  <a:pt x="76" y="313"/>
                </a:lnTo>
                <a:lnTo>
                  <a:pt x="76" y="313"/>
                </a:lnTo>
                <a:lnTo>
                  <a:pt x="76" y="313"/>
                </a:lnTo>
                <a:lnTo>
                  <a:pt x="76" y="316"/>
                </a:lnTo>
                <a:lnTo>
                  <a:pt x="76" y="316"/>
                </a:lnTo>
                <a:lnTo>
                  <a:pt x="76" y="316"/>
                </a:lnTo>
                <a:lnTo>
                  <a:pt x="76" y="316"/>
                </a:lnTo>
                <a:lnTo>
                  <a:pt x="79" y="316"/>
                </a:lnTo>
                <a:lnTo>
                  <a:pt x="79" y="316"/>
                </a:lnTo>
                <a:lnTo>
                  <a:pt x="79" y="316"/>
                </a:lnTo>
                <a:lnTo>
                  <a:pt x="79" y="316"/>
                </a:lnTo>
                <a:lnTo>
                  <a:pt x="79" y="316"/>
                </a:lnTo>
                <a:lnTo>
                  <a:pt x="79" y="316"/>
                </a:lnTo>
                <a:lnTo>
                  <a:pt x="79" y="316"/>
                </a:lnTo>
                <a:lnTo>
                  <a:pt x="79" y="316"/>
                </a:lnTo>
                <a:lnTo>
                  <a:pt x="79" y="316"/>
                </a:lnTo>
                <a:lnTo>
                  <a:pt x="79" y="316"/>
                </a:lnTo>
                <a:lnTo>
                  <a:pt x="79" y="316"/>
                </a:lnTo>
                <a:lnTo>
                  <a:pt x="79" y="316"/>
                </a:lnTo>
                <a:lnTo>
                  <a:pt x="82" y="316"/>
                </a:lnTo>
                <a:lnTo>
                  <a:pt x="82" y="316"/>
                </a:lnTo>
                <a:lnTo>
                  <a:pt x="82" y="316"/>
                </a:lnTo>
                <a:lnTo>
                  <a:pt x="82" y="316"/>
                </a:lnTo>
                <a:lnTo>
                  <a:pt x="82" y="316"/>
                </a:lnTo>
                <a:lnTo>
                  <a:pt x="82" y="316"/>
                </a:lnTo>
                <a:lnTo>
                  <a:pt x="84" y="316"/>
                </a:lnTo>
                <a:lnTo>
                  <a:pt x="84" y="316"/>
                </a:lnTo>
                <a:lnTo>
                  <a:pt x="84" y="316"/>
                </a:lnTo>
                <a:lnTo>
                  <a:pt x="84" y="316"/>
                </a:lnTo>
                <a:lnTo>
                  <a:pt x="84" y="316"/>
                </a:lnTo>
                <a:lnTo>
                  <a:pt x="84" y="316"/>
                </a:lnTo>
                <a:lnTo>
                  <a:pt x="84" y="316"/>
                </a:lnTo>
                <a:lnTo>
                  <a:pt x="84" y="316"/>
                </a:lnTo>
                <a:lnTo>
                  <a:pt x="84" y="316"/>
                </a:lnTo>
                <a:lnTo>
                  <a:pt x="84" y="316"/>
                </a:lnTo>
                <a:lnTo>
                  <a:pt x="90" y="313"/>
                </a:lnTo>
                <a:lnTo>
                  <a:pt x="361" y="313"/>
                </a:lnTo>
                <a:lnTo>
                  <a:pt x="361" y="313"/>
                </a:lnTo>
                <a:lnTo>
                  <a:pt x="367" y="316"/>
                </a:lnTo>
                <a:lnTo>
                  <a:pt x="384" y="334"/>
                </a:lnTo>
                <a:lnTo>
                  <a:pt x="384" y="334"/>
                </a:lnTo>
                <a:lnTo>
                  <a:pt x="389" y="340"/>
                </a:lnTo>
                <a:lnTo>
                  <a:pt x="389" y="340"/>
                </a:lnTo>
                <a:lnTo>
                  <a:pt x="392" y="346"/>
                </a:lnTo>
                <a:lnTo>
                  <a:pt x="395" y="349"/>
                </a:lnTo>
                <a:lnTo>
                  <a:pt x="395" y="349"/>
                </a:lnTo>
                <a:lnTo>
                  <a:pt x="398" y="343"/>
                </a:lnTo>
                <a:lnTo>
                  <a:pt x="401" y="331"/>
                </a:lnTo>
                <a:lnTo>
                  <a:pt x="401" y="331"/>
                </a:lnTo>
                <a:lnTo>
                  <a:pt x="401" y="328"/>
                </a:lnTo>
                <a:lnTo>
                  <a:pt x="401" y="328"/>
                </a:lnTo>
                <a:lnTo>
                  <a:pt x="401" y="325"/>
                </a:lnTo>
                <a:lnTo>
                  <a:pt x="401" y="325"/>
                </a:lnTo>
                <a:lnTo>
                  <a:pt x="398" y="313"/>
                </a:lnTo>
                <a:lnTo>
                  <a:pt x="398" y="313"/>
                </a:lnTo>
                <a:lnTo>
                  <a:pt x="401" y="307"/>
                </a:lnTo>
                <a:lnTo>
                  <a:pt x="401" y="307"/>
                </a:lnTo>
                <a:lnTo>
                  <a:pt x="403" y="300"/>
                </a:lnTo>
                <a:lnTo>
                  <a:pt x="403" y="300"/>
                </a:lnTo>
                <a:lnTo>
                  <a:pt x="409" y="297"/>
                </a:lnTo>
                <a:lnTo>
                  <a:pt x="415" y="294"/>
                </a:lnTo>
                <a:lnTo>
                  <a:pt x="415" y="294"/>
                </a:lnTo>
                <a:lnTo>
                  <a:pt x="420" y="291"/>
                </a:lnTo>
                <a:lnTo>
                  <a:pt x="420" y="291"/>
                </a:lnTo>
                <a:lnTo>
                  <a:pt x="420" y="291"/>
                </a:lnTo>
                <a:lnTo>
                  <a:pt x="420" y="282"/>
                </a:lnTo>
                <a:lnTo>
                  <a:pt x="423" y="279"/>
                </a:lnTo>
                <a:lnTo>
                  <a:pt x="423" y="279"/>
                </a:lnTo>
                <a:lnTo>
                  <a:pt x="426" y="273"/>
                </a:lnTo>
                <a:lnTo>
                  <a:pt x="426" y="264"/>
                </a:lnTo>
                <a:lnTo>
                  <a:pt x="426" y="264"/>
                </a:lnTo>
                <a:lnTo>
                  <a:pt x="423" y="252"/>
                </a:lnTo>
                <a:lnTo>
                  <a:pt x="423" y="252"/>
                </a:lnTo>
                <a:lnTo>
                  <a:pt x="423" y="243"/>
                </a:lnTo>
                <a:lnTo>
                  <a:pt x="423" y="237"/>
                </a:lnTo>
                <a:lnTo>
                  <a:pt x="429" y="231"/>
                </a:lnTo>
                <a:lnTo>
                  <a:pt x="429" y="231"/>
                </a:lnTo>
                <a:lnTo>
                  <a:pt x="434" y="228"/>
                </a:lnTo>
                <a:lnTo>
                  <a:pt x="440" y="225"/>
                </a:lnTo>
                <a:lnTo>
                  <a:pt x="440" y="225"/>
                </a:lnTo>
                <a:lnTo>
                  <a:pt x="440" y="225"/>
                </a:lnTo>
                <a:lnTo>
                  <a:pt x="440" y="225"/>
                </a:lnTo>
                <a:lnTo>
                  <a:pt x="445" y="221"/>
                </a:lnTo>
                <a:lnTo>
                  <a:pt x="445" y="221"/>
                </a:lnTo>
                <a:lnTo>
                  <a:pt x="454" y="212"/>
                </a:lnTo>
                <a:lnTo>
                  <a:pt x="454" y="212"/>
                </a:lnTo>
                <a:lnTo>
                  <a:pt x="465" y="200"/>
                </a:lnTo>
                <a:lnTo>
                  <a:pt x="465" y="200"/>
                </a:lnTo>
                <a:lnTo>
                  <a:pt x="473" y="194"/>
                </a:lnTo>
                <a:lnTo>
                  <a:pt x="473" y="194"/>
                </a:lnTo>
                <a:lnTo>
                  <a:pt x="482" y="185"/>
                </a:lnTo>
                <a:lnTo>
                  <a:pt x="482" y="158"/>
                </a:lnTo>
                <a:lnTo>
                  <a:pt x="482" y="158"/>
                </a:lnTo>
                <a:lnTo>
                  <a:pt x="479" y="146"/>
                </a:lnTo>
                <a:lnTo>
                  <a:pt x="471" y="133"/>
                </a:lnTo>
                <a:lnTo>
                  <a:pt x="471" y="133"/>
                </a:lnTo>
                <a:lnTo>
                  <a:pt x="445" y="109"/>
                </a:lnTo>
                <a:lnTo>
                  <a:pt x="445" y="109"/>
                </a:lnTo>
                <a:lnTo>
                  <a:pt x="445" y="109"/>
                </a:lnTo>
                <a:lnTo>
                  <a:pt x="431" y="94"/>
                </a:lnTo>
                <a:lnTo>
                  <a:pt x="431" y="94"/>
                </a:lnTo>
                <a:lnTo>
                  <a:pt x="431" y="94"/>
                </a:lnTo>
                <a:lnTo>
                  <a:pt x="423" y="85"/>
                </a:lnTo>
                <a:lnTo>
                  <a:pt x="423" y="85"/>
                </a:lnTo>
                <a:lnTo>
                  <a:pt x="415" y="79"/>
                </a:lnTo>
                <a:lnTo>
                  <a:pt x="415" y="79"/>
                </a:lnTo>
                <a:lnTo>
                  <a:pt x="415" y="79"/>
                </a:lnTo>
                <a:lnTo>
                  <a:pt x="409" y="70"/>
                </a:lnTo>
                <a:lnTo>
                  <a:pt x="406" y="64"/>
                </a:lnTo>
                <a:lnTo>
                  <a:pt x="406" y="54"/>
                </a:lnTo>
                <a:lnTo>
                  <a:pt x="406" y="33"/>
                </a:lnTo>
                <a:lnTo>
                  <a:pt x="392" y="0"/>
                </a:lnTo>
                <a:lnTo>
                  <a:pt x="12" y="0"/>
                </a:lnTo>
                <a:lnTo>
                  <a:pt x="0" y="0"/>
                </a:lnTo>
                <a:lnTo>
                  <a:pt x="0" y="0"/>
                </a:lnTo>
                <a:lnTo>
                  <a:pt x="9" y="9"/>
                </a:lnTo>
                <a:lnTo>
                  <a:pt x="12" y="21"/>
                </a:lnTo>
                <a:lnTo>
                  <a:pt x="12" y="21"/>
                </a:lnTo>
                <a:close/>
              </a:path>
            </a:pathLst>
          </a:custGeom>
          <a:solidFill>
            <a:srgbClr val="015873">
              <a:alpha val="74902"/>
            </a:srgb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1" name="Freeform 551">
            <a:extLst>
              <a:ext uri="{FF2B5EF4-FFF2-40B4-BE49-F238E27FC236}">
                <a16:creationId xmlns:a16="http://schemas.microsoft.com/office/drawing/2014/main" id="{C1A571EF-1CAD-E123-45A3-A2BC54AE163B}"/>
              </a:ext>
            </a:extLst>
          </p:cNvPr>
          <p:cNvSpPr>
            <a:spLocks/>
          </p:cNvSpPr>
          <p:nvPr/>
        </p:nvSpPr>
        <p:spPr bwMode="auto">
          <a:xfrm>
            <a:off x="4001247" y="3239609"/>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2" name="Freeform 552">
            <a:extLst>
              <a:ext uri="{FF2B5EF4-FFF2-40B4-BE49-F238E27FC236}">
                <a16:creationId xmlns:a16="http://schemas.microsoft.com/office/drawing/2014/main" id="{36D2198E-BC33-D4B4-3DC8-4C2F7B50A0A4}"/>
              </a:ext>
            </a:extLst>
          </p:cNvPr>
          <p:cNvSpPr>
            <a:spLocks/>
          </p:cNvSpPr>
          <p:nvPr/>
        </p:nvSpPr>
        <p:spPr bwMode="auto">
          <a:xfrm>
            <a:off x="3993551" y="323960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3" name="Freeform 553">
            <a:extLst>
              <a:ext uri="{FF2B5EF4-FFF2-40B4-BE49-F238E27FC236}">
                <a16:creationId xmlns:a16="http://schemas.microsoft.com/office/drawing/2014/main" id="{D93AC825-2317-A162-483E-79726F4D86B9}"/>
              </a:ext>
            </a:extLst>
          </p:cNvPr>
          <p:cNvSpPr>
            <a:spLocks/>
          </p:cNvSpPr>
          <p:nvPr/>
        </p:nvSpPr>
        <p:spPr bwMode="auto">
          <a:xfrm>
            <a:off x="3989702" y="323596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4" name="Freeform 554">
            <a:extLst>
              <a:ext uri="{FF2B5EF4-FFF2-40B4-BE49-F238E27FC236}">
                <a16:creationId xmlns:a16="http://schemas.microsoft.com/office/drawing/2014/main" id="{CE136D2A-5D93-BF72-2BC9-DE41A487AC08}"/>
              </a:ext>
            </a:extLst>
          </p:cNvPr>
          <p:cNvSpPr>
            <a:spLocks/>
          </p:cNvSpPr>
          <p:nvPr/>
        </p:nvSpPr>
        <p:spPr bwMode="auto">
          <a:xfrm>
            <a:off x="3931978" y="3017014"/>
            <a:ext cx="11545" cy="30409"/>
          </a:xfrm>
          <a:custGeom>
            <a:avLst/>
            <a:gdLst>
              <a:gd name="T0" fmla="*/ 0 w 9"/>
              <a:gd name="T1" fmla="*/ 0 h 25"/>
              <a:gd name="T2" fmla="*/ 0 w 9"/>
              <a:gd name="T3" fmla="*/ 0 h 25"/>
              <a:gd name="T4" fmla="*/ 6 w 9"/>
              <a:gd name="T5" fmla="*/ 9 h 25"/>
              <a:gd name="T6" fmla="*/ 9 w 9"/>
              <a:gd name="T7" fmla="*/ 19 h 25"/>
              <a:gd name="T8" fmla="*/ 9 w 9"/>
              <a:gd name="T9" fmla="*/ 25 h 25"/>
              <a:gd name="T10" fmla="*/ 9 w 9"/>
              <a:gd name="T11" fmla="*/ 25 h 25"/>
              <a:gd name="T12" fmla="*/ 9 w 9"/>
              <a:gd name="T13" fmla="*/ 19 h 25"/>
              <a:gd name="T14" fmla="*/ 6 w 9"/>
              <a:gd name="T15" fmla="*/ 9 h 25"/>
              <a:gd name="T16" fmla="*/ 0 w 9"/>
              <a:gd name="T17" fmla="*/ 0 h 25"/>
              <a:gd name="T18" fmla="*/ 0 w 9"/>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5">
                <a:moveTo>
                  <a:pt x="0" y="0"/>
                </a:moveTo>
                <a:lnTo>
                  <a:pt x="0" y="0"/>
                </a:lnTo>
                <a:lnTo>
                  <a:pt x="6" y="9"/>
                </a:lnTo>
                <a:lnTo>
                  <a:pt x="9" y="19"/>
                </a:lnTo>
                <a:lnTo>
                  <a:pt x="9" y="25"/>
                </a:lnTo>
                <a:lnTo>
                  <a:pt x="9" y="25"/>
                </a:lnTo>
                <a:lnTo>
                  <a:pt x="9" y="19"/>
                </a:lnTo>
                <a:lnTo>
                  <a:pt x="6" y="9"/>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5" name="Freeform 555">
            <a:extLst>
              <a:ext uri="{FF2B5EF4-FFF2-40B4-BE49-F238E27FC236}">
                <a16:creationId xmlns:a16="http://schemas.microsoft.com/office/drawing/2014/main" id="{60BACC6E-BC39-3EF3-828E-DB1D900799C3}"/>
              </a:ext>
            </a:extLst>
          </p:cNvPr>
          <p:cNvSpPr>
            <a:spLocks/>
          </p:cNvSpPr>
          <p:nvPr/>
        </p:nvSpPr>
        <p:spPr bwMode="auto">
          <a:xfrm>
            <a:off x="3997399" y="323960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6" name="Freeform 556">
            <a:extLst>
              <a:ext uri="{FF2B5EF4-FFF2-40B4-BE49-F238E27FC236}">
                <a16:creationId xmlns:a16="http://schemas.microsoft.com/office/drawing/2014/main" id="{3FDE3B8B-9A96-06D6-F14A-ECBC1F36F70A}"/>
              </a:ext>
            </a:extLst>
          </p:cNvPr>
          <p:cNvSpPr>
            <a:spLocks/>
          </p:cNvSpPr>
          <p:nvPr/>
        </p:nvSpPr>
        <p:spPr bwMode="auto">
          <a:xfrm>
            <a:off x="4003813" y="323960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7" name="Freeform 557">
            <a:extLst>
              <a:ext uri="{FF2B5EF4-FFF2-40B4-BE49-F238E27FC236}">
                <a16:creationId xmlns:a16="http://schemas.microsoft.com/office/drawing/2014/main" id="{747ABE94-779F-692F-D725-178B5E3A31AE}"/>
              </a:ext>
            </a:extLst>
          </p:cNvPr>
          <p:cNvSpPr>
            <a:spLocks/>
          </p:cNvSpPr>
          <p:nvPr/>
        </p:nvSpPr>
        <p:spPr bwMode="auto">
          <a:xfrm>
            <a:off x="4003813" y="323960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8" name="Freeform 558">
            <a:extLst>
              <a:ext uri="{FF2B5EF4-FFF2-40B4-BE49-F238E27FC236}">
                <a16:creationId xmlns:a16="http://schemas.microsoft.com/office/drawing/2014/main" id="{2E3CB6FF-0938-9EFC-9C80-84776333D3F7}"/>
              </a:ext>
            </a:extLst>
          </p:cNvPr>
          <p:cNvSpPr>
            <a:spLocks/>
          </p:cNvSpPr>
          <p:nvPr/>
        </p:nvSpPr>
        <p:spPr bwMode="auto">
          <a:xfrm>
            <a:off x="3989702" y="323596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9" name="Freeform 559">
            <a:extLst>
              <a:ext uri="{FF2B5EF4-FFF2-40B4-BE49-F238E27FC236}">
                <a16:creationId xmlns:a16="http://schemas.microsoft.com/office/drawing/2014/main" id="{3359C4E9-ED0C-8AB1-F07F-2F558E2C52B0}"/>
              </a:ext>
            </a:extLst>
          </p:cNvPr>
          <p:cNvSpPr>
            <a:spLocks/>
          </p:cNvSpPr>
          <p:nvPr/>
        </p:nvSpPr>
        <p:spPr bwMode="auto">
          <a:xfrm>
            <a:off x="3997399" y="323960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0" name="Freeform 560">
            <a:extLst>
              <a:ext uri="{FF2B5EF4-FFF2-40B4-BE49-F238E27FC236}">
                <a16:creationId xmlns:a16="http://schemas.microsoft.com/office/drawing/2014/main" id="{2AFF7DF9-5804-92A7-A85F-03ACEFA0027F}"/>
              </a:ext>
            </a:extLst>
          </p:cNvPr>
          <p:cNvSpPr>
            <a:spLocks/>
          </p:cNvSpPr>
          <p:nvPr/>
        </p:nvSpPr>
        <p:spPr bwMode="auto">
          <a:xfrm>
            <a:off x="4001247" y="323960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1" name="Freeform 561">
            <a:extLst>
              <a:ext uri="{FF2B5EF4-FFF2-40B4-BE49-F238E27FC236}">
                <a16:creationId xmlns:a16="http://schemas.microsoft.com/office/drawing/2014/main" id="{699828A3-D5BD-44BA-E970-E2795D2E5025}"/>
              </a:ext>
            </a:extLst>
          </p:cNvPr>
          <p:cNvSpPr>
            <a:spLocks/>
          </p:cNvSpPr>
          <p:nvPr/>
        </p:nvSpPr>
        <p:spPr bwMode="auto">
          <a:xfrm>
            <a:off x="3993551" y="323596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2" name="Freeform 562">
            <a:extLst>
              <a:ext uri="{FF2B5EF4-FFF2-40B4-BE49-F238E27FC236}">
                <a16:creationId xmlns:a16="http://schemas.microsoft.com/office/drawing/2014/main" id="{4AB96064-EBBF-CF94-C8BA-6666B4E3FB0E}"/>
              </a:ext>
            </a:extLst>
          </p:cNvPr>
          <p:cNvSpPr>
            <a:spLocks/>
          </p:cNvSpPr>
          <p:nvPr/>
        </p:nvSpPr>
        <p:spPr bwMode="auto">
          <a:xfrm>
            <a:off x="3997399" y="323960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3" name="Freeform 563">
            <a:extLst>
              <a:ext uri="{FF2B5EF4-FFF2-40B4-BE49-F238E27FC236}">
                <a16:creationId xmlns:a16="http://schemas.microsoft.com/office/drawing/2014/main" id="{3940C847-EB1B-F8EF-B551-F27FC0E52FB3}"/>
              </a:ext>
            </a:extLst>
          </p:cNvPr>
          <p:cNvSpPr>
            <a:spLocks/>
          </p:cNvSpPr>
          <p:nvPr/>
        </p:nvSpPr>
        <p:spPr bwMode="auto">
          <a:xfrm>
            <a:off x="4388643" y="3261504"/>
            <a:ext cx="6414" cy="7298"/>
          </a:xfrm>
          <a:custGeom>
            <a:avLst/>
            <a:gdLst>
              <a:gd name="T0" fmla="*/ 0 w 5"/>
              <a:gd name="T1" fmla="*/ 0 h 6"/>
              <a:gd name="T2" fmla="*/ 0 w 5"/>
              <a:gd name="T3" fmla="*/ 0 h 6"/>
              <a:gd name="T4" fmla="*/ 5 w 5"/>
              <a:gd name="T5" fmla="*/ 6 h 6"/>
              <a:gd name="T6" fmla="*/ 5 w 5"/>
              <a:gd name="T7" fmla="*/ 6 h 6"/>
              <a:gd name="T8" fmla="*/ 0 w 5"/>
              <a:gd name="T9" fmla="*/ 0 h 6"/>
              <a:gd name="T10" fmla="*/ 0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0" y="0"/>
                </a:moveTo>
                <a:lnTo>
                  <a:pt x="0" y="0"/>
                </a:lnTo>
                <a:lnTo>
                  <a:pt x="5" y="6"/>
                </a:lnTo>
                <a:lnTo>
                  <a:pt x="5" y="6"/>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4" name="Freeform 564">
            <a:extLst>
              <a:ext uri="{FF2B5EF4-FFF2-40B4-BE49-F238E27FC236}">
                <a16:creationId xmlns:a16="http://schemas.microsoft.com/office/drawing/2014/main" id="{FD27C5B2-A6A6-226C-9B60-7142AFB7B388}"/>
              </a:ext>
            </a:extLst>
          </p:cNvPr>
          <p:cNvSpPr>
            <a:spLocks/>
          </p:cNvSpPr>
          <p:nvPr/>
        </p:nvSpPr>
        <p:spPr bwMode="auto">
          <a:xfrm>
            <a:off x="4478437" y="3098511"/>
            <a:ext cx="14110" cy="14596"/>
          </a:xfrm>
          <a:custGeom>
            <a:avLst/>
            <a:gdLst>
              <a:gd name="T0" fmla="*/ 11 w 11"/>
              <a:gd name="T1" fmla="*/ 0 h 12"/>
              <a:gd name="T2" fmla="*/ 11 w 11"/>
              <a:gd name="T3" fmla="*/ 0 h 12"/>
              <a:gd name="T4" fmla="*/ 0 w 11"/>
              <a:gd name="T5" fmla="*/ 12 h 12"/>
              <a:gd name="T6" fmla="*/ 0 w 11"/>
              <a:gd name="T7" fmla="*/ 12 h 12"/>
              <a:gd name="T8" fmla="*/ 11 w 11"/>
              <a:gd name="T9" fmla="*/ 0 h 12"/>
              <a:gd name="T10" fmla="*/ 11 w 11"/>
              <a:gd name="T11" fmla="*/ 0 h 12"/>
            </a:gdLst>
            <a:ahLst/>
            <a:cxnLst>
              <a:cxn ang="0">
                <a:pos x="T0" y="T1"/>
              </a:cxn>
              <a:cxn ang="0">
                <a:pos x="T2" y="T3"/>
              </a:cxn>
              <a:cxn ang="0">
                <a:pos x="T4" y="T5"/>
              </a:cxn>
              <a:cxn ang="0">
                <a:pos x="T6" y="T7"/>
              </a:cxn>
              <a:cxn ang="0">
                <a:pos x="T8" y="T9"/>
              </a:cxn>
              <a:cxn ang="0">
                <a:pos x="T10" y="T11"/>
              </a:cxn>
            </a:cxnLst>
            <a:rect l="0" t="0" r="r" b="b"/>
            <a:pathLst>
              <a:path w="11" h="12">
                <a:moveTo>
                  <a:pt x="11" y="0"/>
                </a:moveTo>
                <a:lnTo>
                  <a:pt x="11" y="0"/>
                </a:lnTo>
                <a:lnTo>
                  <a:pt x="0" y="12"/>
                </a:lnTo>
                <a:lnTo>
                  <a:pt x="0" y="12"/>
                </a:lnTo>
                <a:lnTo>
                  <a:pt x="11" y="0"/>
                </a:lnTo>
                <a:lnTo>
                  <a:pt x="11"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5" name="Freeform 565">
            <a:extLst>
              <a:ext uri="{FF2B5EF4-FFF2-40B4-BE49-F238E27FC236}">
                <a16:creationId xmlns:a16="http://schemas.microsoft.com/office/drawing/2014/main" id="{E14651A6-C46A-DE26-0854-6C7D4ABFCB3F}"/>
              </a:ext>
            </a:extLst>
          </p:cNvPr>
          <p:cNvSpPr>
            <a:spLocks/>
          </p:cNvSpPr>
          <p:nvPr/>
        </p:nvSpPr>
        <p:spPr bwMode="auto">
          <a:xfrm>
            <a:off x="4438671" y="2958629"/>
            <a:ext cx="10262" cy="10947"/>
          </a:xfrm>
          <a:custGeom>
            <a:avLst/>
            <a:gdLst>
              <a:gd name="T0" fmla="*/ 8 w 8"/>
              <a:gd name="T1" fmla="*/ 9 h 9"/>
              <a:gd name="T2" fmla="*/ 8 w 8"/>
              <a:gd name="T3" fmla="*/ 9 h 9"/>
              <a:gd name="T4" fmla="*/ 0 w 8"/>
              <a:gd name="T5" fmla="*/ 0 h 9"/>
              <a:gd name="T6" fmla="*/ 0 w 8"/>
              <a:gd name="T7" fmla="*/ 0 h 9"/>
              <a:gd name="T8" fmla="*/ 8 w 8"/>
              <a:gd name="T9" fmla="*/ 9 h 9"/>
              <a:gd name="T10" fmla="*/ 8 w 8"/>
              <a:gd name="T11" fmla="*/ 9 h 9"/>
            </a:gdLst>
            <a:ahLst/>
            <a:cxnLst>
              <a:cxn ang="0">
                <a:pos x="T0" y="T1"/>
              </a:cxn>
              <a:cxn ang="0">
                <a:pos x="T2" y="T3"/>
              </a:cxn>
              <a:cxn ang="0">
                <a:pos x="T4" y="T5"/>
              </a:cxn>
              <a:cxn ang="0">
                <a:pos x="T6" y="T7"/>
              </a:cxn>
              <a:cxn ang="0">
                <a:pos x="T8" y="T9"/>
              </a:cxn>
              <a:cxn ang="0">
                <a:pos x="T10" y="T11"/>
              </a:cxn>
            </a:cxnLst>
            <a:rect l="0" t="0" r="r" b="b"/>
            <a:pathLst>
              <a:path w="8" h="9">
                <a:moveTo>
                  <a:pt x="8" y="9"/>
                </a:moveTo>
                <a:lnTo>
                  <a:pt x="8" y="9"/>
                </a:lnTo>
                <a:lnTo>
                  <a:pt x="0" y="0"/>
                </a:lnTo>
                <a:lnTo>
                  <a:pt x="0" y="0"/>
                </a:lnTo>
                <a:lnTo>
                  <a:pt x="8" y="9"/>
                </a:lnTo>
                <a:lnTo>
                  <a:pt x="8" y="9"/>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6" name="Freeform 566">
            <a:extLst>
              <a:ext uri="{FF2B5EF4-FFF2-40B4-BE49-F238E27FC236}">
                <a16:creationId xmlns:a16="http://schemas.microsoft.com/office/drawing/2014/main" id="{16871040-F5F2-9B6C-4894-103661E89E7C}"/>
              </a:ext>
            </a:extLst>
          </p:cNvPr>
          <p:cNvSpPr>
            <a:spLocks/>
          </p:cNvSpPr>
          <p:nvPr/>
        </p:nvSpPr>
        <p:spPr bwMode="auto">
          <a:xfrm>
            <a:off x="4406602" y="3228662"/>
            <a:ext cx="3848" cy="7298"/>
          </a:xfrm>
          <a:custGeom>
            <a:avLst/>
            <a:gdLst>
              <a:gd name="T0" fmla="*/ 0 w 3"/>
              <a:gd name="T1" fmla="*/ 6 h 6"/>
              <a:gd name="T2" fmla="*/ 0 w 3"/>
              <a:gd name="T3" fmla="*/ 6 h 6"/>
              <a:gd name="T4" fmla="*/ 3 w 3"/>
              <a:gd name="T5" fmla="*/ 0 h 6"/>
              <a:gd name="T6" fmla="*/ 3 w 3"/>
              <a:gd name="T7" fmla="*/ 0 h 6"/>
              <a:gd name="T8" fmla="*/ 0 w 3"/>
              <a:gd name="T9" fmla="*/ 6 h 6"/>
              <a:gd name="T10" fmla="*/ 0 w 3"/>
              <a:gd name="T11" fmla="*/ 6 h 6"/>
            </a:gdLst>
            <a:ahLst/>
            <a:cxnLst>
              <a:cxn ang="0">
                <a:pos x="T0" y="T1"/>
              </a:cxn>
              <a:cxn ang="0">
                <a:pos x="T2" y="T3"/>
              </a:cxn>
              <a:cxn ang="0">
                <a:pos x="T4" y="T5"/>
              </a:cxn>
              <a:cxn ang="0">
                <a:pos x="T6" y="T7"/>
              </a:cxn>
              <a:cxn ang="0">
                <a:pos x="T8" y="T9"/>
              </a:cxn>
              <a:cxn ang="0">
                <a:pos x="T10" y="T11"/>
              </a:cxn>
            </a:cxnLst>
            <a:rect l="0" t="0" r="r" b="b"/>
            <a:pathLst>
              <a:path w="3" h="6">
                <a:moveTo>
                  <a:pt x="0" y="6"/>
                </a:moveTo>
                <a:lnTo>
                  <a:pt x="0" y="6"/>
                </a:lnTo>
                <a:lnTo>
                  <a:pt x="3" y="0"/>
                </a:lnTo>
                <a:lnTo>
                  <a:pt x="3" y="0"/>
                </a:lnTo>
                <a:lnTo>
                  <a:pt x="0" y="6"/>
                </a:lnTo>
                <a:lnTo>
                  <a:pt x="0" y="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7" name="Freeform 567">
            <a:extLst>
              <a:ext uri="{FF2B5EF4-FFF2-40B4-BE49-F238E27FC236}">
                <a16:creationId xmlns:a16="http://schemas.microsoft.com/office/drawing/2014/main" id="{4D218F11-3287-DFAA-9E75-B38445DF7E39}"/>
              </a:ext>
            </a:extLst>
          </p:cNvPr>
          <p:cNvSpPr>
            <a:spLocks/>
          </p:cNvSpPr>
          <p:nvPr/>
        </p:nvSpPr>
        <p:spPr bwMode="auto">
          <a:xfrm>
            <a:off x="3860143" y="2090144"/>
            <a:ext cx="658060" cy="750497"/>
          </a:xfrm>
          <a:custGeom>
            <a:avLst/>
            <a:gdLst>
              <a:gd name="T0" fmla="*/ 40 w 513"/>
              <a:gd name="T1" fmla="*/ 547 h 617"/>
              <a:gd name="T2" fmla="*/ 40 w 513"/>
              <a:gd name="T3" fmla="*/ 550 h 617"/>
              <a:gd name="T4" fmla="*/ 40 w 513"/>
              <a:gd name="T5" fmla="*/ 556 h 617"/>
              <a:gd name="T6" fmla="*/ 40 w 513"/>
              <a:gd name="T7" fmla="*/ 559 h 617"/>
              <a:gd name="T8" fmla="*/ 42 w 513"/>
              <a:gd name="T9" fmla="*/ 565 h 617"/>
              <a:gd name="T10" fmla="*/ 42 w 513"/>
              <a:gd name="T11" fmla="*/ 571 h 617"/>
              <a:gd name="T12" fmla="*/ 42 w 513"/>
              <a:gd name="T13" fmla="*/ 580 h 617"/>
              <a:gd name="T14" fmla="*/ 42 w 513"/>
              <a:gd name="T15" fmla="*/ 586 h 617"/>
              <a:gd name="T16" fmla="*/ 42 w 513"/>
              <a:gd name="T17" fmla="*/ 592 h 617"/>
              <a:gd name="T18" fmla="*/ 42 w 513"/>
              <a:gd name="T19" fmla="*/ 595 h 617"/>
              <a:gd name="T20" fmla="*/ 45 w 513"/>
              <a:gd name="T21" fmla="*/ 604 h 617"/>
              <a:gd name="T22" fmla="*/ 45 w 513"/>
              <a:gd name="T23" fmla="*/ 610 h 617"/>
              <a:gd name="T24" fmla="*/ 45 w 513"/>
              <a:gd name="T25" fmla="*/ 614 h 617"/>
              <a:gd name="T26" fmla="*/ 417 w 513"/>
              <a:gd name="T27" fmla="*/ 617 h 617"/>
              <a:gd name="T28" fmla="*/ 395 w 513"/>
              <a:gd name="T29" fmla="*/ 580 h 617"/>
              <a:gd name="T30" fmla="*/ 367 w 513"/>
              <a:gd name="T31" fmla="*/ 547 h 617"/>
              <a:gd name="T32" fmla="*/ 359 w 513"/>
              <a:gd name="T33" fmla="*/ 538 h 617"/>
              <a:gd name="T34" fmla="*/ 336 w 513"/>
              <a:gd name="T35" fmla="*/ 519 h 617"/>
              <a:gd name="T36" fmla="*/ 328 w 513"/>
              <a:gd name="T37" fmla="*/ 501 h 617"/>
              <a:gd name="T38" fmla="*/ 308 w 513"/>
              <a:gd name="T39" fmla="*/ 480 h 617"/>
              <a:gd name="T40" fmla="*/ 305 w 513"/>
              <a:gd name="T41" fmla="*/ 474 h 617"/>
              <a:gd name="T42" fmla="*/ 303 w 513"/>
              <a:gd name="T43" fmla="*/ 419 h 617"/>
              <a:gd name="T44" fmla="*/ 297 w 513"/>
              <a:gd name="T45" fmla="*/ 383 h 617"/>
              <a:gd name="T46" fmla="*/ 305 w 513"/>
              <a:gd name="T47" fmla="*/ 370 h 617"/>
              <a:gd name="T48" fmla="*/ 328 w 513"/>
              <a:gd name="T49" fmla="*/ 352 h 617"/>
              <a:gd name="T50" fmla="*/ 339 w 513"/>
              <a:gd name="T51" fmla="*/ 313 h 617"/>
              <a:gd name="T52" fmla="*/ 345 w 513"/>
              <a:gd name="T53" fmla="*/ 273 h 617"/>
              <a:gd name="T54" fmla="*/ 375 w 513"/>
              <a:gd name="T55" fmla="*/ 212 h 617"/>
              <a:gd name="T56" fmla="*/ 409 w 513"/>
              <a:gd name="T57" fmla="*/ 182 h 617"/>
              <a:gd name="T58" fmla="*/ 426 w 513"/>
              <a:gd name="T59" fmla="*/ 164 h 617"/>
              <a:gd name="T60" fmla="*/ 471 w 513"/>
              <a:gd name="T61" fmla="*/ 137 h 617"/>
              <a:gd name="T62" fmla="*/ 513 w 513"/>
              <a:gd name="T63" fmla="*/ 109 h 617"/>
              <a:gd name="T64" fmla="*/ 493 w 513"/>
              <a:gd name="T65" fmla="*/ 103 h 617"/>
              <a:gd name="T66" fmla="*/ 451 w 513"/>
              <a:gd name="T67" fmla="*/ 88 h 617"/>
              <a:gd name="T68" fmla="*/ 431 w 513"/>
              <a:gd name="T69" fmla="*/ 100 h 617"/>
              <a:gd name="T70" fmla="*/ 406 w 513"/>
              <a:gd name="T71" fmla="*/ 109 h 617"/>
              <a:gd name="T72" fmla="*/ 387 w 513"/>
              <a:gd name="T73" fmla="*/ 103 h 617"/>
              <a:gd name="T74" fmla="*/ 364 w 513"/>
              <a:gd name="T75" fmla="*/ 82 h 617"/>
              <a:gd name="T76" fmla="*/ 347 w 513"/>
              <a:gd name="T77" fmla="*/ 79 h 617"/>
              <a:gd name="T78" fmla="*/ 280 w 513"/>
              <a:gd name="T79" fmla="*/ 33 h 617"/>
              <a:gd name="T80" fmla="*/ 249 w 513"/>
              <a:gd name="T81" fmla="*/ 54 h 617"/>
              <a:gd name="T82" fmla="*/ 177 w 513"/>
              <a:gd name="T83" fmla="*/ 27 h 617"/>
              <a:gd name="T84" fmla="*/ 14 w 513"/>
              <a:gd name="T85" fmla="*/ 0 h 617"/>
              <a:gd name="T86" fmla="*/ 9 w 513"/>
              <a:gd name="T87" fmla="*/ 15 h 617"/>
              <a:gd name="T88" fmla="*/ 0 w 513"/>
              <a:gd name="T89" fmla="*/ 67 h 617"/>
              <a:gd name="T90" fmla="*/ 17 w 513"/>
              <a:gd name="T91" fmla="*/ 109 h 617"/>
              <a:gd name="T92" fmla="*/ 26 w 513"/>
              <a:gd name="T93" fmla="*/ 152 h 617"/>
              <a:gd name="T94" fmla="*/ 31 w 513"/>
              <a:gd name="T95" fmla="*/ 185 h 617"/>
              <a:gd name="T96" fmla="*/ 34 w 513"/>
              <a:gd name="T97" fmla="*/ 234 h 617"/>
              <a:gd name="T98" fmla="*/ 34 w 513"/>
              <a:gd name="T99" fmla="*/ 264 h 617"/>
              <a:gd name="T100" fmla="*/ 45 w 513"/>
              <a:gd name="T101" fmla="*/ 304 h 617"/>
              <a:gd name="T102" fmla="*/ 45 w 513"/>
              <a:gd name="T103" fmla="*/ 304 h 617"/>
              <a:gd name="T104" fmla="*/ 45 w 513"/>
              <a:gd name="T105" fmla="*/ 304 h 617"/>
              <a:gd name="T106" fmla="*/ 45 w 513"/>
              <a:gd name="T107" fmla="*/ 349 h 617"/>
              <a:gd name="T108" fmla="*/ 31 w 513"/>
              <a:gd name="T109" fmla="*/ 398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3" h="617">
                <a:moveTo>
                  <a:pt x="31" y="398"/>
                </a:moveTo>
                <a:lnTo>
                  <a:pt x="31" y="398"/>
                </a:lnTo>
                <a:lnTo>
                  <a:pt x="37" y="437"/>
                </a:lnTo>
                <a:lnTo>
                  <a:pt x="40" y="471"/>
                </a:lnTo>
                <a:lnTo>
                  <a:pt x="40" y="547"/>
                </a:lnTo>
                <a:lnTo>
                  <a:pt x="40" y="547"/>
                </a:lnTo>
                <a:lnTo>
                  <a:pt x="40" y="547"/>
                </a:lnTo>
                <a:lnTo>
                  <a:pt x="40" y="547"/>
                </a:lnTo>
                <a:lnTo>
                  <a:pt x="40" y="550"/>
                </a:lnTo>
                <a:lnTo>
                  <a:pt x="40" y="550"/>
                </a:lnTo>
                <a:lnTo>
                  <a:pt x="40" y="553"/>
                </a:lnTo>
                <a:lnTo>
                  <a:pt x="40" y="553"/>
                </a:lnTo>
                <a:lnTo>
                  <a:pt x="40" y="553"/>
                </a:lnTo>
                <a:lnTo>
                  <a:pt x="40" y="553"/>
                </a:lnTo>
                <a:lnTo>
                  <a:pt x="40" y="556"/>
                </a:lnTo>
                <a:lnTo>
                  <a:pt x="40" y="556"/>
                </a:lnTo>
                <a:lnTo>
                  <a:pt x="40" y="556"/>
                </a:lnTo>
                <a:lnTo>
                  <a:pt x="40" y="556"/>
                </a:lnTo>
                <a:lnTo>
                  <a:pt x="40" y="559"/>
                </a:lnTo>
                <a:lnTo>
                  <a:pt x="40" y="559"/>
                </a:lnTo>
                <a:lnTo>
                  <a:pt x="40" y="562"/>
                </a:lnTo>
                <a:lnTo>
                  <a:pt x="40" y="562"/>
                </a:lnTo>
                <a:lnTo>
                  <a:pt x="42" y="565"/>
                </a:lnTo>
                <a:lnTo>
                  <a:pt x="42" y="565"/>
                </a:lnTo>
                <a:lnTo>
                  <a:pt x="42" y="565"/>
                </a:lnTo>
                <a:lnTo>
                  <a:pt x="42" y="565"/>
                </a:lnTo>
                <a:lnTo>
                  <a:pt x="42" y="571"/>
                </a:lnTo>
                <a:lnTo>
                  <a:pt x="42" y="571"/>
                </a:lnTo>
                <a:lnTo>
                  <a:pt x="42" y="571"/>
                </a:lnTo>
                <a:lnTo>
                  <a:pt x="42" y="571"/>
                </a:lnTo>
                <a:lnTo>
                  <a:pt x="42" y="574"/>
                </a:lnTo>
                <a:lnTo>
                  <a:pt x="42" y="574"/>
                </a:lnTo>
                <a:lnTo>
                  <a:pt x="42" y="577"/>
                </a:lnTo>
                <a:lnTo>
                  <a:pt x="42" y="577"/>
                </a:lnTo>
                <a:lnTo>
                  <a:pt x="42" y="580"/>
                </a:lnTo>
                <a:lnTo>
                  <a:pt x="42" y="580"/>
                </a:lnTo>
                <a:lnTo>
                  <a:pt x="42" y="580"/>
                </a:lnTo>
                <a:lnTo>
                  <a:pt x="42" y="580"/>
                </a:lnTo>
                <a:lnTo>
                  <a:pt x="42" y="586"/>
                </a:lnTo>
                <a:lnTo>
                  <a:pt x="42" y="586"/>
                </a:lnTo>
                <a:lnTo>
                  <a:pt x="42" y="586"/>
                </a:lnTo>
                <a:lnTo>
                  <a:pt x="42" y="586"/>
                </a:lnTo>
                <a:lnTo>
                  <a:pt x="42" y="592"/>
                </a:lnTo>
                <a:lnTo>
                  <a:pt x="42" y="592"/>
                </a:lnTo>
                <a:lnTo>
                  <a:pt x="42" y="592"/>
                </a:lnTo>
                <a:lnTo>
                  <a:pt x="42" y="592"/>
                </a:lnTo>
                <a:lnTo>
                  <a:pt x="42" y="595"/>
                </a:lnTo>
                <a:lnTo>
                  <a:pt x="42" y="595"/>
                </a:lnTo>
                <a:lnTo>
                  <a:pt x="42" y="595"/>
                </a:lnTo>
                <a:lnTo>
                  <a:pt x="42" y="595"/>
                </a:lnTo>
                <a:lnTo>
                  <a:pt x="45" y="601"/>
                </a:lnTo>
                <a:lnTo>
                  <a:pt x="45" y="601"/>
                </a:lnTo>
                <a:lnTo>
                  <a:pt x="45" y="601"/>
                </a:lnTo>
                <a:lnTo>
                  <a:pt x="45" y="601"/>
                </a:lnTo>
                <a:lnTo>
                  <a:pt x="45" y="604"/>
                </a:lnTo>
                <a:lnTo>
                  <a:pt x="45" y="604"/>
                </a:lnTo>
                <a:lnTo>
                  <a:pt x="45" y="607"/>
                </a:lnTo>
                <a:lnTo>
                  <a:pt x="45" y="607"/>
                </a:lnTo>
                <a:lnTo>
                  <a:pt x="45" y="610"/>
                </a:lnTo>
                <a:lnTo>
                  <a:pt x="45" y="610"/>
                </a:lnTo>
                <a:lnTo>
                  <a:pt x="45" y="610"/>
                </a:lnTo>
                <a:lnTo>
                  <a:pt x="45" y="610"/>
                </a:lnTo>
                <a:lnTo>
                  <a:pt x="45" y="614"/>
                </a:lnTo>
                <a:lnTo>
                  <a:pt x="45" y="614"/>
                </a:lnTo>
                <a:lnTo>
                  <a:pt x="45" y="614"/>
                </a:lnTo>
                <a:lnTo>
                  <a:pt x="45" y="614"/>
                </a:lnTo>
                <a:lnTo>
                  <a:pt x="45" y="614"/>
                </a:lnTo>
                <a:lnTo>
                  <a:pt x="45" y="614"/>
                </a:lnTo>
                <a:lnTo>
                  <a:pt x="45" y="617"/>
                </a:lnTo>
                <a:lnTo>
                  <a:pt x="417" y="617"/>
                </a:lnTo>
                <a:lnTo>
                  <a:pt x="417" y="589"/>
                </a:lnTo>
                <a:lnTo>
                  <a:pt x="398" y="586"/>
                </a:lnTo>
                <a:lnTo>
                  <a:pt x="398" y="586"/>
                </a:lnTo>
                <a:lnTo>
                  <a:pt x="395" y="583"/>
                </a:lnTo>
                <a:lnTo>
                  <a:pt x="395" y="580"/>
                </a:lnTo>
                <a:lnTo>
                  <a:pt x="395" y="565"/>
                </a:lnTo>
                <a:lnTo>
                  <a:pt x="370" y="550"/>
                </a:lnTo>
                <a:lnTo>
                  <a:pt x="370" y="550"/>
                </a:lnTo>
                <a:lnTo>
                  <a:pt x="367" y="547"/>
                </a:lnTo>
                <a:lnTo>
                  <a:pt x="367" y="547"/>
                </a:lnTo>
                <a:lnTo>
                  <a:pt x="367" y="541"/>
                </a:lnTo>
                <a:lnTo>
                  <a:pt x="367" y="541"/>
                </a:lnTo>
                <a:lnTo>
                  <a:pt x="367" y="541"/>
                </a:lnTo>
                <a:lnTo>
                  <a:pt x="367" y="541"/>
                </a:lnTo>
                <a:lnTo>
                  <a:pt x="359" y="538"/>
                </a:lnTo>
                <a:lnTo>
                  <a:pt x="350" y="531"/>
                </a:lnTo>
                <a:lnTo>
                  <a:pt x="339" y="522"/>
                </a:lnTo>
                <a:lnTo>
                  <a:pt x="339" y="522"/>
                </a:lnTo>
                <a:lnTo>
                  <a:pt x="336" y="519"/>
                </a:lnTo>
                <a:lnTo>
                  <a:pt x="336" y="519"/>
                </a:lnTo>
                <a:lnTo>
                  <a:pt x="333" y="510"/>
                </a:lnTo>
                <a:lnTo>
                  <a:pt x="333" y="510"/>
                </a:lnTo>
                <a:lnTo>
                  <a:pt x="331" y="504"/>
                </a:lnTo>
                <a:lnTo>
                  <a:pt x="331" y="504"/>
                </a:lnTo>
                <a:lnTo>
                  <a:pt x="328" y="501"/>
                </a:lnTo>
                <a:lnTo>
                  <a:pt x="328" y="501"/>
                </a:lnTo>
                <a:lnTo>
                  <a:pt x="325" y="501"/>
                </a:lnTo>
                <a:lnTo>
                  <a:pt x="325" y="501"/>
                </a:lnTo>
                <a:lnTo>
                  <a:pt x="317" y="495"/>
                </a:lnTo>
                <a:lnTo>
                  <a:pt x="308" y="480"/>
                </a:lnTo>
                <a:lnTo>
                  <a:pt x="308" y="480"/>
                </a:lnTo>
                <a:lnTo>
                  <a:pt x="305" y="474"/>
                </a:lnTo>
                <a:lnTo>
                  <a:pt x="305" y="474"/>
                </a:lnTo>
                <a:lnTo>
                  <a:pt x="305" y="474"/>
                </a:lnTo>
                <a:lnTo>
                  <a:pt x="305" y="474"/>
                </a:lnTo>
                <a:lnTo>
                  <a:pt x="303" y="471"/>
                </a:lnTo>
                <a:lnTo>
                  <a:pt x="303" y="465"/>
                </a:lnTo>
                <a:lnTo>
                  <a:pt x="303" y="446"/>
                </a:lnTo>
                <a:lnTo>
                  <a:pt x="303" y="446"/>
                </a:lnTo>
                <a:lnTo>
                  <a:pt x="303" y="419"/>
                </a:lnTo>
                <a:lnTo>
                  <a:pt x="303" y="419"/>
                </a:lnTo>
                <a:lnTo>
                  <a:pt x="300" y="401"/>
                </a:lnTo>
                <a:lnTo>
                  <a:pt x="300" y="392"/>
                </a:lnTo>
                <a:lnTo>
                  <a:pt x="300" y="392"/>
                </a:lnTo>
                <a:lnTo>
                  <a:pt x="297" y="383"/>
                </a:lnTo>
                <a:lnTo>
                  <a:pt x="300" y="377"/>
                </a:lnTo>
                <a:lnTo>
                  <a:pt x="303" y="373"/>
                </a:lnTo>
                <a:lnTo>
                  <a:pt x="303" y="373"/>
                </a:lnTo>
                <a:lnTo>
                  <a:pt x="305" y="370"/>
                </a:lnTo>
                <a:lnTo>
                  <a:pt x="305" y="370"/>
                </a:lnTo>
                <a:lnTo>
                  <a:pt x="311" y="361"/>
                </a:lnTo>
                <a:lnTo>
                  <a:pt x="311" y="361"/>
                </a:lnTo>
                <a:lnTo>
                  <a:pt x="319" y="355"/>
                </a:lnTo>
                <a:lnTo>
                  <a:pt x="328" y="352"/>
                </a:lnTo>
                <a:lnTo>
                  <a:pt x="328" y="352"/>
                </a:lnTo>
                <a:lnTo>
                  <a:pt x="333" y="349"/>
                </a:lnTo>
                <a:lnTo>
                  <a:pt x="333" y="349"/>
                </a:lnTo>
                <a:lnTo>
                  <a:pt x="336" y="334"/>
                </a:lnTo>
                <a:lnTo>
                  <a:pt x="336" y="334"/>
                </a:lnTo>
                <a:lnTo>
                  <a:pt x="339" y="313"/>
                </a:lnTo>
                <a:lnTo>
                  <a:pt x="339" y="313"/>
                </a:lnTo>
                <a:lnTo>
                  <a:pt x="342" y="288"/>
                </a:lnTo>
                <a:lnTo>
                  <a:pt x="345" y="276"/>
                </a:lnTo>
                <a:lnTo>
                  <a:pt x="345" y="276"/>
                </a:lnTo>
                <a:lnTo>
                  <a:pt x="345" y="273"/>
                </a:lnTo>
                <a:lnTo>
                  <a:pt x="361" y="231"/>
                </a:lnTo>
                <a:lnTo>
                  <a:pt x="361" y="231"/>
                </a:lnTo>
                <a:lnTo>
                  <a:pt x="367" y="222"/>
                </a:lnTo>
                <a:lnTo>
                  <a:pt x="375" y="212"/>
                </a:lnTo>
                <a:lnTo>
                  <a:pt x="375" y="212"/>
                </a:lnTo>
                <a:lnTo>
                  <a:pt x="392" y="197"/>
                </a:lnTo>
                <a:lnTo>
                  <a:pt x="392" y="197"/>
                </a:lnTo>
                <a:lnTo>
                  <a:pt x="401" y="188"/>
                </a:lnTo>
                <a:lnTo>
                  <a:pt x="409" y="182"/>
                </a:lnTo>
                <a:lnTo>
                  <a:pt x="409" y="182"/>
                </a:lnTo>
                <a:lnTo>
                  <a:pt x="412" y="179"/>
                </a:lnTo>
                <a:lnTo>
                  <a:pt x="412" y="179"/>
                </a:lnTo>
                <a:lnTo>
                  <a:pt x="420" y="173"/>
                </a:lnTo>
                <a:lnTo>
                  <a:pt x="426" y="164"/>
                </a:lnTo>
                <a:lnTo>
                  <a:pt x="426" y="164"/>
                </a:lnTo>
                <a:lnTo>
                  <a:pt x="434" y="155"/>
                </a:lnTo>
                <a:lnTo>
                  <a:pt x="443" y="146"/>
                </a:lnTo>
                <a:lnTo>
                  <a:pt x="462" y="140"/>
                </a:lnTo>
                <a:lnTo>
                  <a:pt x="462" y="140"/>
                </a:lnTo>
                <a:lnTo>
                  <a:pt x="471" y="137"/>
                </a:lnTo>
                <a:lnTo>
                  <a:pt x="471" y="137"/>
                </a:lnTo>
                <a:lnTo>
                  <a:pt x="485" y="127"/>
                </a:lnTo>
                <a:lnTo>
                  <a:pt x="499" y="118"/>
                </a:lnTo>
                <a:lnTo>
                  <a:pt x="499" y="118"/>
                </a:lnTo>
                <a:lnTo>
                  <a:pt x="513" y="109"/>
                </a:lnTo>
                <a:lnTo>
                  <a:pt x="513" y="109"/>
                </a:lnTo>
                <a:lnTo>
                  <a:pt x="504" y="106"/>
                </a:lnTo>
                <a:lnTo>
                  <a:pt x="504" y="106"/>
                </a:lnTo>
                <a:lnTo>
                  <a:pt x="493" y="103"/>
                </a:lnTo>
                <a:lnTo>
                  <a:pt x="493" y="103"/>
                </a:lnTo>
                <a:lnTo>
                  <a:pt x="479" y="100"/>
                </a:lnTo>
                <a:lnTo>
                  <a:pt x="468" y="94"/>
                </a:lnTo>
                <a:lnTo>
                  <a:pt x="468" y="94"/>
                </a:lnTo>
                <a:lnTo>
                  <a:pt x="459" y="91"/>
                </a:lnTo>
                <a:lnTo>
                  <a:pt x="451" y="88"/>
                </a:lnTo>
                <a:lnTo>
                  <a:pt x="451" y="88"/>
                </a:lnTo>
                <a:lnTo>
                  <a:pt x="445" y="88"/>
                </a:lnTo>
                <a:lnTo>
                  <a:pt x="443" y="91"/>
                </a:lnTo>
                <a:lnTo>
                  <a:pt x="443" y="91"/>
                </a:lnTo>
                <a:lnTo>
                  <a:pt x="431" y="100"/>
                </a:lnTo>
                <a:lnTo>
                  <a:pt x="426" y="106"/>
                </a:lnTo>
                <a:lnTo>
                  <a:pt x="415" y="109"/>
                </a:lnTo>
                <a:lnTo>
                  <a:pt x="415" y="109"/>
                </a:lnTo>
                <a:lnTo>
                  <a:pt x="406" y="109"/>
                </a:lnTo>
                <a:lnTo>
                  <a:pt x="406" y="109"/>
                </a:lnTo>
                <a:lnTo>
                  <a:pt x="398" y="112"/>
                </a:lnTo>
                <a:lnTo>
                  <a:pt x="392" y="112"/>
                </a:lnTo>
                <a:lnTo>
                  <a:pt x="389" y="109"/>
                </a:lnTo>
                <a:lnTo>
                  <a:pt x="387" y="103"/>
                </a:lnTo>
                <a:lnTo>
                  <a:pt x="387" y="103"/>
                </a:lnTo>
                <a:lnTo>
                  <a:pt x="381" y="91"/>
                </a:lnTo>
                <a:lnTo>
                  <a:pt x="381" y="91"/>
                </a:lnTo>
                <a:lnTo>
                  <a:pt x="375" y="85"/>
                </a:lnTo>
                <a:lnTo>
                  <a:pt x="373" y="82"/>
                </a:lnTo>
                <a:lnTo>
                  <a:pt x="364" y="82"/>
                </a:lnTo>
                <a:lnTo>
                  <a:pt x="364" y="82"/>
                </a:lnTo>
                <a:lnTo>
                  <a:pt x="356" y="85"/>
                </a:lnTo>
                <a:lnTo>
                  <a:pt x="353" y="82"/>
                </a:lnTo>
                <a:lnTo>
                  <a:pt x="347" y="79"/>
                </a:lnTo>
                <a:lnTo>
                  <a:pt x="347" y="79"/>
                </a:lnTo>
                <a:lnTo>
                  <a:pt x="328" y="64"/>
                </a:lnTo>
                <a:lnTo>
                  <a:pt x="294" y="36"/>
                </a:lnTo>
                <a:lnTo>
                  <a:pt x="294" y="36"/>
                </a:lnTo>
                <a:lnTo>
                  <a:pt x="286" y="33"/>
                </a:lnTo>
                <a:lnTo>
                  <a:pt x="280" y="33"/>
                </a:lnTo>
                <a:lnTo>
                  <a:pt x="275" y="39"/>
                </a:lnTo>
                <a:lnTo>
                  <a:pt x="269" y="42"/>
                </a:lnTo>
                <a:lnTo>
                  <a:pt x="269" y="42"/>
                </a:lnTo>
                <a:lnTo>
                  <a:pt x="258" y="54"/>
                </a:lnTo>
                <a:lnTo>
                  <a:pt x="249" y="54"/>
                </a:lnTo>
                <a:lnTo>
                  <a:pt x="241" y="54"/>
                </a:lnTo>
                <a:lnTo>
                  <a:pt x="235" y="51"/>
                </a:lnTo>
                <a:lnTo>
                  <a:pt x="235" y="51"/>
                </a:lnTo>
                <a:lnTo>
                  <a:pt x="207" y="42"/>
                </a:lnTo>
                <a:lnTo>
                  <a:pt x="177" y="27"/>
                </a:lnTo>
                <a:lnTo>
                  <a:pt x="177" y="27"/>
                </a:lnTo>
                <a:lnTo>
                  <a:pt x="177" y="27"/>
                </a:lnTo>
                <a:lnTo>
                  <a:pt x="140" y="3"/>
                </a:lnTo>
                <a:lnTo>
                  <a:pt x="140" y="3"/>
                </a:lnTo>
                <a:lnTo>
                  <a:pt x="14" y="0"/>
                </a:lnTo>
                <a:lnTo>
                  <a:pt x="14" y="0"/>
                </a:lnTo>
                <a:lnTo>
                  <a:pt x="14" y="3"/>
                </a:lnTo>
                <a:lnTo>
                  <a:pt x="14" y="3"/>
                </a:lnTo>
                <a:lnTo>
                  <a:pt x="14" y="9"/>
                </a:lnTo>
                <a:lnTo>
                  <a:pt x="9" y="15"/>
                </a:lnTo>
                <a:lnTo>
                  <a:pt x="9" y="15"/>
                </a:lnTo>
                <a:lnTo>
                  <a:pt x="3" y="27"/>
                </a:lnTo>
                <a:lnTo>
                  <a:pt x="0" y="39"/>
                </a:lnTo>
                <a:lnTo>
                  <a:pt x="0" y="67"/>
                </a:lnTo>
                <a:lnTo>
                  <a:pt x="0" y="67"/>
                </a:lnTo>
                <a:lnTo>
                  <a:pt x="9" y="82"/>
                </a:lnTo>
                <a:lnTo>
                  <a:pt x="14" y="88"/>
                </a:lnTo>
                <a:lnTo>
                  <a:pt x="14" y="97"/>
                </a:lnTo>
                <a:lnTo>
                  <a:pt x="14" y="97"/>
                </a:lnTo>
                <a:lnTo>
                  <a:pt x="17" y="109"/>
                </a:lnTo>
                <a:lnTo>
                  <a:pt x="17" y="109"/>
                </a:lnTo>
                <a:lnTo>
                  <a:pt x="20" y="133"/>
                </a:lnTo>
                <a:lnTo>
                  <a:pt x="20" y="133"/>
                </a:lnTo>
                <a:lnTo>
                  <a:pt x="23" y="140"/>
                </a:lnTo>
                <a:lnTo>
                  <a:pt x="26" y="152"/>
                </a:lnTo>
                <a:lnTo>
                  <a:pt x="26" y="152"/>
                </a:lnTo>
                <a:lnTo>
                  <a:pt x="28" y="161"/>
                </a:lnTo>
                <a:lnTo>
                  <a:pt x="28" y="170"/>
                </a:lnTo>
                <a:lnTo>
                  <a:pt x="28" y="170"/>
                </a:lnTo>
                <a:lnTo>
                  <a:pt x="31" y="185"/>
                </a:lnTo>
                <a:lnTo>
                  <a:pt x="31" y="185"/>
                </a:lnTo>
                <a:lnTo>
                  <a:pt x="34" y="197"/>
                </a:lnTo>
                <a:lnTo>
                  <a:pt x="37" y="212"/>
                </a:lnTo>
                <a:lnTo>
                  <a:pt x="37" y="212"/>
                </a:lnTo>
                <a:lnTo>
                  <a:pt x="34" y="234"/>
                </a:lnTo>
                <a:lnTo>
                  <a:pt x="34" y="234"/>
                </a:lnTo>
                <a:lnTo>
                  <a:pt x="31" y="252"/>
                </a:lnTo>
                <a:lnTo>
                  <a:pt x="31" y="252"/>
                </a:lnTo>
                <a:lnTo>
                  <a:pt x="31" y="258"/>
                </a:lnTo>
                <a:lnTo>
                  <a:pt x="34" y="264"/>
                </a:lnTo>
                <a:lnTo>
                  <a:pt x="34" y="264"/>
                </a:lnTo>
                <a:lnTo>
                  <a:pt x="40" y="270"/>
                </a:lnTo>
                <a:lnTo>
                  <a:pt x="45" y="279"/>
                </a:lnTo>
                <a:lnTo>
                  <a:pt x="45" y="288"/>
                </a:lnTo>
                <a:lnTo>
                  <a:pt x="45" y="304"/>
                </a:lnTo>
                <a:lnTo>
                  <a:pt x="45" y="304"/>
                </a:lnTo>
                <a:lnTo>
                  <a:pt x="45" y="304"/>
                </a:lnTo>
                <a:lnTo>
                  <a:pt x="45" y="304"/>
                </a:lnTo>
                <a:lnTo>
                  <a:pt x="45" y="304"/>
                </a:lnTo>
                <a:lnTo>
                  <a:pt x="45" y="304"/>
                </a:lnTo>
                <a:lnTo>
                  <a:pt x="45" y="304"/>
                </a:lnTo>
                <a:lnTo>
                  <a:pt x="45" y="304"/>
                </a:lnTo>
                <a:lnTo>
                  <a:pt x="45" y="304"/>
                </a:lnTo>
                <a:lnTo>
                  <a:pt x="45" y="304"/>
                </a:lnTo>
                <a:lnTo>
                  <a:pt x="45" y="304"/>
                </a:lnTo>
                <a:lnTo>
                  <a:pt x="45" y="304"/>
                </a:lnTo>
                <a:lnTo>
                  <a:pt x="45" y="304"/>
                </a:lnTo>
                <a:lnTo>
                  <a:pt x="45" y="340"/>
                </a:lnTo>
                <a:lnTo>
                  <a:pt x="45" y="340"/>
                </a:lnTo>
                <a:lnTo>
                  <a:pt x="45" y="349"/>
                </a:lnTo>
                <a:lnTo>
                  <a:pt x="40" y="358"/>
                </a:lnTo>
                <a:lnTo>
                  <a:pt x="40" y="358"/>
                </a:lnTo>
                <a:lnTo>
                  <a:pt x="34" y="377"/>
                </a:lnTo>
                <a:lnTo>
                  <a:pt x="31" y="389"/>
                </a:lnTo>
                <a:lnTo>
                  <a:pt x="31" y="398"/>
                </a:lnTo>
                <a:lnTo>
                  <a:pt x="31" y="398"/>
                </a:lnTo>
                <a:close/>
              </a:path>
            </a:pathLst>
          </a:custGeom>
          <a:solidFill>
            <a:srgbClr val="015873">
              <a:alpha val="25098"/>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238" name="Freeform 568">
            <a:extLst>
              <a:ext uri="{FF2B5EF4-FFF2-40B4-BE49-F238E27FC236}">
                <a16:creationId xmlns:a16="http://schemas.microsoft.com/office/drawing/2014/main" id="{BC0DC653-D3EC-7EC1-CE22-2D4987678048}"/>
              </a:ext>
            </a:extLst>
          </p:cNvPr>
          <p:cNvSpPr>
            <a:spLocks/>
          </p:cNvSpPr>
          <p:nvPr/>
        </p:nvSpPr>
        <p:spPr bwMode="auto">
          <a:xfrm>
            <a:off x="3225172" y="2048788"/>
            <a:ext cx="678584" cy="447622"/>
          </a:xfrm>
          <a:custGeom>
            <a:avLst/>
            <a:gdLst>
              <a:gd name="T0" fmla="*/ 17 w 529"/>
              <a:gd name="T1" fmla="*/ 189 h 368"/>
              <a:gd name="T2" fmla="*/ 17 w 529"/>
              <a:gd name="T3" fmla="*/ 201 h 368"/>
              <a:gd name="T4" fmla="*/ 17 w 529"/>
              <a:gd name="T5" fmla="*/ 201 h 368"/>
              <a:gd name="T6" fmla="*/ 17 w 529"/>
              <a:gd name="T7" fmla="*/ 201 h 368"/>
              <a:gd name="T8" fmla="*/ 232 w 529"/>
              <a:gd name="T9" fmla="*/ 356 h 368"/>
              <a:gd name="T10" fmla="*/ 232 w 529"/>
              <a:gd name="T11" fmla="*/ 356 h 368"/>
              <a:gd name="T12" fmla="*/ 243 w 529"/>
              <a:gd name="T13" fmla="*/ 356 h 368"/>
              <a:gd name="T14" fmla="*/ 252 w 529"/>
              <a:gd name="T15" fmla="*/ 356 h 368"/>
              <a:gd name="T16" fmla="*/ 263 w 529"/>
              <a:gd name="T17" fmla="*/ 356 h 368"/>
              <a:gd name="T18" fmla="*/ 266 w 529"/>
              <a:gd name="T19" fmla="*/ 356 h 368"/>
              <a:gd name="T20" fmla="*/ 277 w 529"/>
              <a:gd name="T21" fmla="*/ 359 h 368"/>
              <a:gd name="T22" fmla="*/ 285 w 529"/>
              <a:gd name="T23" fmla="*/ 359 h 368"/>
              <a:gd name="T24" fmla="*/ 297 w 529"/>
              <a:gd name="T25" fmla="*/ 359 h 368"/>
              <a:gd name="T26" fmla="*/ 297 w 529"/>
              <a:gd name="T27" fmla="*/ 359 h 368"/>
              <a:gd name="T28" fmla="*/ 347 w 529"/>
              <a:gd name="T29" fmla="*/ 362 h 368"/>
              <a:gd name="T30" fmla="*/ 355 w 529"/>
              <a:gd name="T31" fmla="*/ 362 h 368"/>
              <a:gd name="T32" fmla="*/ 364 w 529"/>
              <a:gd name="T33" fmla="*/ 362 h 368"/>
              <a:gd name="T34" fmla="*/ 369 w 529"/>
              <a:gd name="T35" fmla="*/ 362 h 368"/>
              <a:gd name="T36" fmla="*/ 378 w 529"/>
              <a:gd name="T37" fmla="*/ 365 h 368"/>
              <a:gd name="T38" fmla="*/ 386 w 529"/>
              <a:gd name="T39" fmla="*/ 365 h 368"/>
              <a:gd name="T40" fmla="*/ 395 w 529"/>
              <a:gd name="T41" fmla="*/ 365 h 368"/>
              <a:gd name="T42" fmla="*/ 400 w 529"/>
              <a:gd name="T43" fmla="*/ 365 h 368"/>
              <a:gd name="T44" fmla="*/ 409 w 529"/>
              <a:gd name="T45" fmla="*/ 365 h 368"/>
              <a:gd name="T46" fmla="*/ 414 w 529"/>
              <a:gd name="T47" fmla="*/ 365 h 368"/>
              <a:gd name="T48" fmla="*/ 425 w 529"/>
              <a:gd name="T49" fmla="*/ 365 h 368"/>
              <a:gd name="T50" fmla="*/ 428 w 529"/>
              <a:gd name="T51" fmla="*/ 365 h 368"/>
              <a:gd name="T52" fmla="*/ 439 w 529"/>
              <a:gd name="T53" fmla="*/ 368 h 368"/>
              <a:gd name="T54" fmla="*/ 448 w 529"/>
              <a:gd name="T55" fmla="*/ 368 h 368"/>
              <a:gd name="T56" fmla="*/ 456 w 529"/>
              <a:gd name="T57" fmla="*/ 368 h 368"/>
              <a:gd name="T58" fmla="*/ 462 w 529"/>
              <a:gd name="T59" fmla="*/ 368 h 368"/>
              <a:gd name="T60" fmla="*/ 470 w 529"/>
              <a:gd name="T61" fmla="*/ 368 h 368"/>
              <a:gd name="T62" fmla="*/ 476 w 529"/>
              <a:gd name="T63" fmla="*/ 368 h 368"/>
              <a:gd name="T64" fmla="*/ 484 w 529"/>
              <a:gd name="T65" fmla="*/ 368 h 368"/>
              <a:gd name="T66" fmla="*/ 487 w 529"/>
              <a:gd name="T67" fmla="*/ 368 h 368"/>
              <a:gd name="T68" fmla="*/ 495 w 529"/>
              <a:gd name="T69" fmla="*/ 368 h 368"/>
              <a:gd name="T70" fmla="*/ 501 w 529"/>
              <a:gd name="T71" fmla="*/ 368 h 368"/>
              <a:gd name="T72" fmla="*/ 507 w 529"/>
              <a:gd name="T73" fmla="*/ 368 h 368"/>
              <a:gd name="T74" fmla="*/ 512 w 529"/>
              <a:gd name="T75" fmla="*/ 368 h 368"/>
              <a:gd name="T76" fmla="*/ 521 w 529"/>
              <a:gd name="T77" fmla="*/ 368 h 368"/>
              <a:gd name="T78" fmla="*/ 523 w 529"/>
              <a:gd name="T79" fmla="*/ 368 h 368"/>
              <a:gd name="T80" fmla="*/ 529 w 529"/>
              <a:gd name="T81" fmla="*/ 368 h 368"/>
              <a:gd name="T82" fmla="*/ 529 w 529"/>
              <a:gd name="T83" fmla="*/ 338 h 368"/>
              <a:gd name="T84" fmla="*/ 529 w 529"/>
              <a:gd name="T85" fmla="*/ 338 h 368"/>
              <a:gd name="T86" fmla="*/ 529 w 529"/>
              <a:gd name="T87" fmla="*/ 338 h 368"/>
              <a:gd name="T88" fmla="*/ 529 w 529"/>
              <a:gd name="T89" fmla="*/ 338 h 368"/>
              <a:gd name="T90" fmla="*/ 521 w 529"/>
              <a:gd name="T91" fmla="*/ 307 h 368"/>
              <a:gd name="T92" fmla="*/ 515 w 529"/>
              <a:gd name="T93" fmla="*/ 286 h 368"/>
              <a:gd name="T94" fmla="*/ 518 w 529"/>
              <a:gd name="T95" fmla="*/ 265 h 368"/>
              <a:gd name="T96" fmla="*/ 518 w 529"/>
              <a:gd name="T97" fmla="*/ 234 h 368"/>
              <a:gd name="T98" fmla="*/ 512 w 529"/>
              <a:gd name="T99" fmla="*/ 204 h 368"/>
              <a:gd name="T100" fmla="*/ 509 w 529"/>
              <a:gd name="T101" fmla="*/ 189 h 368"/>
              <a:gd name="T102" fmla="*/ 504 w 529"/>
              <a:gd name="T103" fmla="*/ 167 h 368"/>
              <a:gd name="T104" fmla="*/ 498 w 529"/>
              <a:gd name="T105" fmla="*/ 131 h 368"/>
              <a:gd name="T106" fmla="*/ 487 w 529"/>
              <a:gd name="T107" fmla="*/ 107 h 368"/>
              <a:gd name="T108" fmla="*/ 484 w 529"/>
              <a:gd name="T109" fmla="*/ 73 h 368"/>
              <a:gd name="T110" fmla="*/ 498 w 529"/>
              <a:gd name="T111" fmla="*/ 43 h 368"/>
              <a:gd name="T112" fmla="*/ 498 w 529"/>
              <a:gd name="T113" fmla="*/ 37 h 368"/>
              <a:gd name="T114" fmla="*/ 313 w 529"/>
              <a:gd name="T115" fmla="*/ 25 h 368"/>
              <a:gd name="T116" fmla="*/ 39 w 529"/>
              <a:gd name="T117" fmla="*/ 0 h 368"/>
              <a:gd name="T118" fmla="*/ 34 w 529"/>
              <a:gd name="T119" fmla="*/ 46 h 368"/>
              <a:gd name="T120" fmla="*/ 17 w 529"/>
              <a:gd name="T121" fmla="*/ 189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9" h="368">
                <a:moveTo>
                  <a:pt x="17" y="189"/>
                </a:moveTo>
                <a:lnTo>
                  <a:pt x="17" y="189"/>
                </a:lnTo>
                <a:lnTo>
                  <a:pt x="17" y="189"/>
                </a:lnTo>
                <a:lnTo>
                  <a:pt x="17" y="189"/>
                </a:lnTo>
                <a:lnTo>
                  <a:pt x="17" y="201"/>
                </a:lnTo>
                <a:lnTo>
                  <a:pt x="17" y="201"/>
                </a:lnTo>
                <a:lnTo>
                  <a:pt x="17" y="201"/>
                </a:lnTo>
                <a:lnTo>
                  <a:pt x="17" y="201"/>
                </a:lnTo>
                <a:lnTo>
                  <a:pt x="17" y="201"/>
                </a:lnTo>
                <a:lnTo>
                  <a:pt x="17" y="201"/>
                </a:lnTo>
                <a:lnTo>
                  <a:pt x="17" y="201"/>
                </a:lnTo>
                <a:lnTo>
                  <a:pt x="17" y="201"/>
                </a:lnTo>
                <a:lnTo>
                  <a:pt x="0" y="341"/>
                </a:lnTo>
                <a:lnTo>
                  <a:pt x="0" y="341"/>
                </a:lnTo>
                <a:lnTo>
                  <a:pt x="232" y="356"/>
                </a:lnTo>
                <a:lnTo>
                  <a:pt x="232" y="356"/>
                </a:lnTo>
                <a:lnTo>
                  <a:pt x="232" y="356"/>
                </a:lnTo>
                <a:lnTo>
                  <a:pt x="232" y="356"/>
                </a:lnTo>
                <a:lnTo>
                  <a:pt x="243" y="356"/>
                </a:lnTo>
                <a:lnTo>
                  <a:pt x="243" y="356"/>
                </a:lnTo>
                <a:lnTo>
                  <a:pt x="243" y="356"/>
                </a:lnTo>
                <a:lnTo>
                  <a:pt x="243" y="356"/>
                </a:lnTo>
                <a:lnTo>
                  <a:pt x="252" y="356"/>
                </a:lnTo>
                <a:lnTo>
                  <a:pt x="252" y="356"/>
                </a:lnTo>
                <a:lnTo>
                  <a:pt x="255" y="356"/>
                </a:lnTo>
                <a:lnTo>
                  <a:pt x="255" y="356"/>
                </a:lnTo>
                <a:lnTo>
                  <a:pt x="263" y="356"/>
                </a:lnTo>
                <a:lnTo>
                  <a:pt x="263" y="356"/>
                </a:lnTo>
                <a:lnTo>
                  <a:pt x="266" y="356"/>
                </a:lnTo>
                <a:lnTo>
                  <a:pt x="266" y="356"/>
                </a:lnTo>
                <a:lnTo>
                  <a:pt x="274" y="359"/>
                </a:lnTo>
                <a:lnTo>
                  <a:pt x="274" y="359"/>
                </a:lnTo>
                <a:lnTo>
                  <a:pt x="277" y="359"/>
                </a:lnTo>
                <a:lnTo>
                  <a:pt x="277" y="359"/>
                </a:lnTo>
                <a:lnTo>
                  <a:pt x="285" y="359"/>
                </a:lnTo>
                <a:lnTo>
                  <a:pt x="285" y="359"/>
                </a:lnTo>
                <a:lnTo>
                  <a:pt x="285" y="359"/>
                </a:lnTo>
                <a:lnTo>
                  <a:pt x="285" y="359"/>
                </a:lnTo>
                <a:lnTo>
                  <a:pt x="297" y="359"/>
                </a:lnTo>
                <a:lnTo>
                  <a:pt x="297" y="359"/>
                </a:lnTo>
                <a:lnTo>
                  <a:pt x="297" y="359"/>
                </a:lnTo>
                <a:lnTo>
                  <a:pt x="297" y="359"/>
                </a:lnTo>
                <a:lnTo>
                  <a:pt x="344" y="362"/>
                </a:lnTo>
                <a:lnTo>
                  <a:pt x="344" y="362"/>
                </a:lnTo>
                <a:lnTo>
                  <a:pt x="347" y="362"/>
                </a:lnTo>
                <a:lnTo>
                  <a:pt x="347" y="362"/>
                </a:lnTo>
                <a:lnTo>
                  <a:pt x="355" y="362"/>
                </a:lnTo>
                <a:lnTo>
                  <a:pt x="355" y="362"/>
                </a:lnTo>
                <a:lnTo>
                  <a:pt x="358" y="362"/>
                </a:lnTo>
                <a:lnTo>
                  <a:pt x="358" y="362"/>
                </a:lnTo>
                <a:lnTo>
                  <a:pt x="364" y="362"/>
                </a:lnTo>
                <a:lnTo>
                  <a:pt x="364" y="362"/>
                </a:lnTo>
                <a:lnTo>
                  <a:pt x="369" y="362"/>
                </a:lnTo>
                <a:lnTo>
                  <a:pt x="369" y="362"/>
                </a:lnTo>
                <a:lnTo>
                  <a:pt x="375" y="365"/>
                </a:lnTo>
                <a:lnTo>
                  <a:pt x="375" y="365"/>
                </a:lnTo>
                <a:lnTo>
                  <a:pt x="378" y="365"/>
                </a:lnTo>
                <a:lnTo>
                  <a:pt x="378" y="365"/>
                </a:lnTo>
                <a:lnTo>
                  <a:pt x="386" y="365"/>
                </a:lnTo>
                <a:lnTo>
                  <a:pt x="386" y="365"/>
                </a:lnTo>
                <a:lnTo>
                  <a:pt x="389" y="365"/>
                </a:lnTo>
                <a:lnTo>
                  <a:pt x="389" y="365"/>
                </a:lnTo>
                <a:lnTo>
                  <a:pt x="395" y="365"/>
                </a:lnTo>
                <a:lnTo>
                  <a:pt x="395" y="365"/>
                </a:lnTo>
                <a:lnTo>
                  <a:pt x="400" y="365"/>
                </a:lnTo>
                <a:lnTo>
                  <a:pt x="400" y="365"/>
                </a:lnTo>
                <a:lnTo>
                  <a:pt x="406" y="365"/>
                </a:lnTo>
                <a:lnTo>
                  <a:pt x="406" y="365"/>
                </a:lnTo>
                <a:lnTo>
                  <a:pt x="409" y="365"/>
                </a:lnTo>
                <a:lnTo>
                  <a:pt x="409" y="365"/>
                </a:lnTo>
                <a:lnTo>
                  <a:pt x="414" y="365"/>
                </a:lnTo>
                <a:lnTo>
                  <a:pt x="414" y="365"/>
                </a:lnTo>
                <a:lnTo>
                  <a:pt x="420" y="365"/>
                </a:lnTo>
                <a:lnTo>
                  <a:pt x="420" y="365"/>
                </a:lnTo>
                <a:lnTo>
                  <a:pt x="425" y="365"/>
                </a:lnTo>
                <a:lnTo>
                  <a:pt x="425" y="365"/>
                </a:lnTo>
                <a:lnTo>
                  <a:pt x="428" y="365"/>
                </a:lnTo>
                <a:lnTo>
                  <a:pt x="428" y="365"/>
                </a:lnTo>
                <a:lnTo>
                  <a:pt x="434" y="365"/>
                </a:lnTo>
                <a:lnTo>
                  <a:pt x="434" y="365"/>
                </a:lnTo>
                <a:lnTo>
                  <a:pt x="439" y="368"/>
                </a:lnTo>
                <a:lnTo>
                  <a:pt x="439" y="368"/>
                </a:lnTo>
                <a:lnTo>
                  <a:pt x="448" y="368"/>
                </a:lnTo>
                <a:lnTo>
                  <a:pt x="448" y="368"/>
                </a:lnTo>
                <a:lnTo>
                  <a:pt x="453" y="368"/>
                </a:lnTo>
                <a:lnTo>
                  <a:pt x="453" y="368"/>
                </a:lnTo>
                <a:lnTo>
                  <a:pt x="456" y="368"/>
                </a:lnTo>
                <a:lnTo>
                  <a:pt x="456" y="368"/>
                </a:lnTo>
                <a:lnTo>
                  <a:pt x="462" y="368"/>
                </a:lnTo>
                <a:lnTo>
                  <a:pt x="462" y="368"/>
                </a:lnTo>
                <a:lnTo>
                  <a:pt x="467" y="368"/>
                </a:lnTo>
                <a:lnTo>
                  <a:pt x="467" y="368"/>
                </a:lnTo>
                <a:lnTo>
                  <a:pt x="470" y="368"/>
                </a:lnTo>
                <a:lnTo>
                  <a:pt x="470" y="368"/>
                </a:lnTo>
                <a:lnTo>
                  <a:pt x="476" y="368"/>
                </a:lnTo>
                <a:lnTo>
                  <a:pt x="476" y="368"/>
                </a:lnTo>
                <a:lnTo>
                  <a:pt x="479" y="368"/>
                </a:lnTo>
                <a:lnTo>
                  <a:pt x="479" y="368"/>
                </a:lnTo>
                <a:lnTo>
                  <a:pt x="484" y="368"/>
                </a:lnTo>
                <a:lnTo>
                  <a:pt x="484" y="368"/>
                </a:lnTo>
                <a:lnTo>
                  <a:pt x="487" y="368"/>
                </a:lnTo>
                <a:lnTo>
                  <a:pt x="487" y="368"/>
                </a:lnTo>
                <a:lnTo>
                  <a:pt x="493" y="368"/>
                </a:lnTo>
                <a:lnTo>
                  <a:pt x="493" y="368"/>
                </a:lnTo>
                <a:lnTo>
                  <a:pt x="495" y="368"/>
                </a:lnTo>
                <a:lnTo>
                  <a:pt x="495" y="368"/>
                </a:lnTo>
                <a:lnTo>
                  <a:pt x="501" y="368"/>
                </a:lnTo>
                <a:lnTo>
                  <a:pt x="501" y="368"/>
                </a:lnTo>
                <a:lnTo>
                  <a:pt x="504" y="368"/>
                </a:lnTo>
                <a:lnTo>
                  <a:pt x="504" y="368"/>
                </a:lnTo>
                <a:lnTo>
                  <a:pt x="507" y="368"/>
                </a:lnTo>
                <a:lnTo>
                  <a:pt x="507" y="368"/>
                </a:lnTo>
                <a:lnTo>
                  <a:pt x="512" y="368"/>
                </a:lnTo>
                <a:lnTo>
                  <a:pt x="512" y="368"/>
                </a:lnTo>
                <a:lnTo>
                  <a:pt x="515" y="368"/>
                </a:lnTo>
                <a:lnTo>
                  <a:pt x="515" y="368"/>
                </a:lnTo>
                <a:lnTo>
                  <a:pt x="521" y="368"/>
                </a:lnTo>
                <a:lnTo>
                  <a:pt x="521" y="368"/>
                </a:lnTo>
                <a:lnTo>
                  <a:pt x="523" y="368"/>
                </a:lnTo>
                <a:lnTo>
                  <a:pt x="523" y="368"/>
                </a:lnTo>
                <a:lnTo>
                  <a:pt x="526" y="368"/>
                </a:lnTo>
                <a:lnTo>
                  <a:pt x="526" y="368"/>
                </a:lnTo>
                <a:lnTo>
                  <a:pt x="529" y="368"/>
                </a:lnTo>
                <a:lnTo>
                  <a:pt x="529" y="368"/>
                </a:lnTo>
                <a:lnTo>
                  <a:pt x="529" y="368"/>
                </a:lnTo>
                <a:lnTo>
                  <a:pt x="529" y="338"/>
                </a:lnTo>
                <a:lnTo>
                  <a:pt x="529" y="338"/>
                </a:lnTo>
                <a:lnTo>
                  <a:pt x="529" y="338"/>
                </a:lnTo>
                <a:lnTo>
                  <a:pt x="529" y="338"/>
                </a:lnTo>
                <a:lnTo>
                  <a:pt x="529" y="338"/>
                </a:lnTo>
                <a:lnTo>
                  <a:pt x="529" y="338"/>
                </a:lnTo>
                <a:lnTo>
                  <a:pt x="529" y="338"/>
                </a:lnTo>
                <a:lnTo>
                  <a:pt x="529" y="338"/>
                </a:lnTo>
                <a:lnTo>
                  <a:pt x="529" y="338"/>
                </a:lnTo>
                <a:lnTo>
                  <a:pt x="529" y="338"/>
                </a:lnTo>
                <a:lnTo>
                  <a:pt x="529" y="316"/>
                </a:lnTo>
                <a:lnTo>
                  <a:pt x="526" y="310"/>
                </a:lnTo>
                <a:lnTo>
                  <a:pt x="521" y="307"/>
                </a:lnTo>
                <a:lnTo>
                  <a:pt x="521" y="307"/>
                </a:lnTo>
                <a:lnTo>
                  <a:pt x="518" y="298"/>
                </a:lnTo>
                <a:lnTo>
                  <a:pt x="515" y="286"/>
                </a:lnTo>
                <a:lnTo>
                  <a:pt x="515" y="286"/>
                </a:lnTo>
                <a:lnTo>
                  <a:pt x="518" y="265"/>
                </a:lnTo>
                <a:lnTo>
                  <a:pt x="518" y="265"/>
                </a:lnTo>
                <a:lnTo>
                  <a:pt x="521" y="246"/>
                </a:lnTo>
                <a:lnTo>
                  <a:pt x="521" y="246"/>
                </a:lnTo>
                <a:lnTo>
                  <a:pt x="518" y="234"/>
                </a:lnTo>
                <a:lnTo>
                  <a:pt x="515" y="222"/>
                </a:lnTo>
                <a:lnTo>
                  <a:pt x="515" y="222"/>
                </a:lnTo>
                <a:lnTo>
                  <a:pt x="512" y="204"/>
                </a:lnTo>
                <a:lnTo>
                  <a:pt x="512" y="204"/>
                </a:lnTo>
                <a:lnTo>
                  <a:pt x="509" y="189"/>
                </a:lnTo>
                <a:lnTo>
                  <a:pt x="509" y="189"/>
                </a:lnTo>
                <a:lnTo>
                  <a:pt x="507" y="177"/>
                </a:lnTo>
                <a:lnTo>
                  <a:pt x="504" y="167"/>
                </a:lnTo>
                <a:lnTo>
                  <a:pt x="504" y="167"/>
                </a:lnTo>
                <a:lnTo>
                  <a:pt x="501" y="146"/>
                </a:lnTo>
                <a:lnTo>
                  <a:pt x="501" y="146"/>
                </a:lnTo>
                <a:lnTo>
                  <a:pt x="498" y="131"/>
                </a:lnTo>
                <a:lnTo>
                  <a:pt x="498" y="131"/>
                </a:lnTo>
                <a:lnTo>
                  <a:pt x="495" y="119"/>
                </a:lnTo>
                <a:lnTo>
                  <a:pt x="487" y="107"/>
                </a:lnTo>
                <a:lnTo>
                  <a:pt x="487" y="107"/>
                </a:lnTo>
                <a:lnTo>
                  <a:pt x="484" y="104"/>
                </a:lnTo>
                <a:lnTo>
                  <a:pt x="484" y="73"/>
                </a:lnTo>
                <a:lnTo>
                  <a:pt x="484" y="73"/>
                </a:lnTo>
                <a:lnTo>
                  <a:pt x="487" y="55"/>
                </a:lnTo>
                <a:lnTo>
                  <a:pt x="498" y="43"/>
                </a:lnTo>
                <a:lnTo>
                  <a:pt x="498" y="43"/>
                </a:lnTo>
                <a:lnTo>
                  <a:pt x="498" y="37"/>
                </a:lnTo>
                <a:lnTo>
                  <a:pt x="498" y="37"/>
                </a:lnTo>
                <a:lnTo>
                  <a:pt x="498" y="34"/>
                </a:lnTo>
                <a:lnTo>
                  <a:pt x="498" y="34"/>
                </a:lnTo>
                <a:lnTo>
                  <a:pt x="313" y="25"/>
                </a:lnTo>
                <a:lnTo>
                  <a:pt x="313" y="25"/>
                </a:lnTo>
                <a:lnTo>
                  <a:pt x="176" y="13"/>
                </a:lnTo>
                <a:lnTo>
                  <a:pt x="39" y="0"/>
                </a:lnTo>
                <a:lnTo>
                  <a:pt x="39" y="0"/>
                </a:lnTo>
                <a:lnTo>
                  <a:pt x="34" y="46"/>
                </a:lnTo>
                <a:lnTo>
                  <a:pt x="34" y="46"/>
                </a:lnTo>
                <a:lnTo>
                  <a:pt x="17" y="186"/>
                </a:lnTo>
                <a:lnTo>
                  <a:pt x="17" y="186"/>
                </a:lnTo>
                <a:lnTo>
                  <a:pt x="17" y="189"/>
                </a:lnTo>
                <a:lnTo>
                  <a:pt x="17" y="189"/>
                </a:lnTo>
                <a:close/>
              </a:path>
            </a:pathLst>
          </a:custGeom>
          <a:solidFill>
            <a:srgbClr val="015873">
              <a:alpha val="25098"/>
            </a:srgb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9" name="Freeform 569">
            <a:extLst>
              <a:ext uri="{FF2B5EF4-FFF2-40B4-BE49-F238E27FC236}">
                <a16:creationId xmlns:a16="http://schemas.microsoft.com/office/drawing/2014/main" id="{6C3FED70-83EF-6C6B-2D40-D7962FB94996}"/>
              </a:ext>
            </a:extLst>
          </p:cNvPr>
          <p:cNvSpPr>
            <a:spLocks/>
          </p:cNvSpPr>
          <p:nvPr/>
        </p:nvSpPr>
        <p:spPr bwMode="auto">
          <a:xfrm>
            <a:off x="4251387" y="2666701"/>
            <a:ext cx="25655" cy="32842"/>
          </a:xfrm>
          <a:custGeom>
            <a:avLst/>
            <a:gdLst>
              <a:gd name="T0" fmla="*/ 20 w 20"/>
              <a:gd name="T1" fmla="*/ 27 h 27"/>
              <a:gd name="T2" fmla="*/ 20 w 20"/>
              <a:gd name="T3" fmla="*/ 27 h 27"/>
              <a:gd name="T4" fmla="*/ 12 w 20"/>
              <a:gd name="T5" fmla="*/ 21 h 27"/>
              <a:gd name="T6" fmla="*/ 3 w 20"/>
              <a:gd name="T7" fmla="*/ 6 h 27"/>
              <a:gd name="T8" fmla="*/ 3 w 20"/>
              <a:gd name="T9" fmla="*/ 6 h 27"/>
              <a:gd name="T10" fmla="*/ 0 w 20"/>
              <a:gd name="T11" fmla="*/ 0 h 27"/>
              <a:gd name="T12" fmla="*/ 0 w 20"/>
              <a:gd name="T13" fmla="*/ 0 h 27"/>
              <a:gd name="T14" fmla="*/ 3 w 20"/>
              <a:gd name="T15" fmla="*/ 6 h 27"/>
              <a:gd name="T16" fmla="*/ 3 w 20"/>
              <a:gd name="T17" fmla="*/ 6 h 27"/>
              <a:gd name="T18" fmla="*/ 12 w 20"/>
              <a:gd name="T19" fmla="*/ 21 h 27"/>
              <a:gd name="T20" fmla="*/ 20 w 20"/>
              <a:gd name="T21" fmla="*/ 27 h 27"/>
              <a:gd name="T22" fmla="*/ 20 w 20"/>
              <a:gd name="T2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27">
                <a:moveTo>
                  <a:pt x="20" y="27"/>
                </a:moveTo>
                <a:lnTo>
                  <a:pt x="20" y="27"/>
                </a:lnTo>
                <a:lnTo>
                  <a:pt x="12" y="21"/>
                </a:lnTo>
                <a:lnTo>
                  <a:pt x="3" y="6"/>
                </a:lnTo>
                <a:lnTo>
                  <a:pt x="3" y="6"/>
                </a:lnTo>
                <a:lnTo>
                  <a:pt x="0" y="0"/>
                </a:lnTo>
                <a:lnTo>
                  <a:pt x="0" y="0"/>
                </a:lnTo>
                <a:lnTo>
                  <a:pt x="3" y="6"/>
                </a:lnTo>
                <a:lnTo>
                  <a:pt x="3" y="6"/>
                </a:lnTo>
                <a:lnTo>
                  <a:pt x="12" y="21"/>
                </a:lnTo>
                <a:lnTo>
                  <a:pt x="20" y="27"/>
                </a:lnTo>
                <a:lnTo>
                  <a:pt x="20" y="27"/>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0" name="Freeform 570">
            <a:extLst>
              <a:ext uri="{FF2B5EF4-FFF2-40B4-BE49-F238E27FC236}">
                <a16:creationId xmlns:a16="http://schemas.microsoft.com/office/drawing/2014/main" id="{7614BF95-9D42-228D-B26B-975163FCD358}"/>
              </a:ext>
            </a:extLst>
          </p:cNvPr>
          <p:cNvSpPr>
            <a:spLocks/>
          </p:cNvSpPr>
          <p:nvPr/>
        </p:nvSpPr>
        <p:spPr bwMode="auto">
          <a:xfrm>
            <a:off x="4287305" y="2496410"/>
            <a:ext cx="3848" cy="18245"/>
          </a:xfrm>
          <a:custGeom>
            <a:avLst/>
            <a:gdLst>
              <a:gd name="T0" fmla="*/ 3 w 3"/>
              <a:gd name="T1" fmla="*/ 0 h 15"/>
              <a:gd name="T2" fmla="*/ 3 w 3"/>
              <a:gd name="T3" fmla="*/ 0 h 15"/>
              <a:gd name="T4" fmla="*/ 0 w 3"/>
              <a:gd name="T5" fmla="*/ 15 h 15"/>
              <a:gd name="T6" fmla="*/ 0 w 3"/>
              <a:gd name="T7" fmla="*/ 15 h 15"/>
              <a:gd name="T8" fmla="*/ 3 w 3"/>
              <a:gd name="T9" fmla="*/ 0 h 15"/>
              <a:gd name="T10" fmla="*/ 3 w 3"/>
              <a:gd name="T11" fmla="*/ 0 h 15"/>
            </a:gdLst>
            <a:ahLst/>
            <a:cxnLst>
              <a:cxn ang="0">
                <a:pos x="T0" y="T1"/>
              </a:cxn>
              <a:cxn ang="0">
                <a:pos x="T2" y="T3"/>
              </a:cxn>
              <a:cxn ang="0">
                <a:pos x="T4" y="T5"/>
              </a:cxn>
              <a:cxn ang="0">
                <a:pos x="T6" y="T7"/>
              </a:cxn>
              <a:cxn ang="0">
                <a:pos x="T8" y="T9"/>
              </a:cxn>
              <a:cxn ang="0">
                <a:pos x="T10" y="T11"/>
              </a:cxn>
            </a:cxnLst>
            <a:rect l="0" t="0" r="r" b="b"/>
            <a:pathLst>
              <a:path w="3" h="15">
                <a:moveTo>
                  <a:pt x="3" y="0"/>
                </a:moveTo>
                <a:lnTo>
                  <a:pt x="3" y="0"/>
                </a:lnTo>
                <a:lnTo>
                  <a:pt x="0" y="15"/>
                </a:lnTo>
                <a:lnTo>
                  <a:pt x="0" y="15"/>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1" name="Freeform 571">
            <a:extLst>
              <a:ext uri="{FF2B5EF4-FFF2-40B4-BE49-F238E27FC236}">
                <a16:creationId xmlns:a16="http://schemas.microsoft.com/office/drawing/2014/main" id="{956C73AE-A30B-DF4A-4D7E-F4B4EFAD9907}"/>
              </a:ext>
            </a:extLst>
          </p:cNvPr>
          <p:cNvSpPr>
            <a:spLocks/>
          </p:cNvSpPr>
          <p:nvPr/>
        </p:nvSpPr>
        <p:spPr bwMode="auto">
          <a:xfrm>
            <a:off x="3178993" y="2474516"/>
            <a:ext cx="724764" cy="495060"/>
          </a:xfrm>
          <a:custGeom>
            <a:avLst/>
            <a:gdLst>
              <a:gd name="T0" fmla="*/ 19 w 565"/>
              <a:gd name="T1" fmla="*/ 133 h 407"/>
              <a:gd name="T2" fmla="*/ 19 w 565"/>
              <a:gd name="T3" fmla="*/ 152 h 407"/>
              <a:gd name="T4" fmla="*/ 0 w 565"/>
              <a:gd name="T5" fmla="*/ 316 h 407"/>
              <a:gd name="T6" fmla="*/ 168 w 565"/>
              <a:gd name="T7" fmla="*/ 325 h 407"/>
              <a:gd name="T8" fmla="*/ 176 w 565"/>
              <a:gd name="T9" fmla="*/ 325 h 407"/>
              <a:gd name="T10" fmla="*/ 179 w 565"/>
              <a:gd name="T11" fmla="*/ 325 h 407"/>
              <a:gd name="T12" fmla="*/ 187 w 565"/>
              <a:gd name="T13" fmla="*/ 325 h 407"/>
              <a:gd name="T14" fmla="*/ 198 w 565"/>
              <a:gd name="T15" fmla="*/ 328 h 407"/>
              <a:gd name="T16" fmla="*/ 204 w 565"/>
              <a:gd name="T17" fmla="*/ 328 h 407"/>
              <a:gd name="T18" fmla="*/ 210 w 565"/>
              <a:gd name="T19" fmla="*/ 328 h 407"/>
              <a:gd name="T20" fmla="*/ 212 w 565"/>
              <a:gd name="T21" fmla="*/ 331 h 407"/>
              <a:gd name="T22" fmla="*/ 302 w 565"/>
              <a:gd name="T23" fmla="*/ 337 h 407"/>
              <a:gd name="T24" fmla="*/ 377 w 565"/>
              <a:gd name="T25" fmla="*/ 367 h 407"/>
              <a:gd name="T26" fmla="*/ 447 w 565"/>
              <a:gd name="T27" fmla="*/ 389 h 407"/>
              <a:gd name="T28" fmla="*/ 489 w 565"/>
              <a:gd name="T29" fmla="*/ 383 h 407"/>
              <a:gd name="T30" fmla="*/ 498 w 565"/>
              <a:gd name="T31" fmla="*/ 380 h 407"/>
              <a:gd name="T32" fmla="*/ 503 w 565"/>
              <a:gd name="T33" fmla="*/ 380 h 407"/>
              <a:gd name="T34" fmla="*/ 506 w 565"/>
              <a:gd name="T35" fmla="*/ 380 h 407"/>
              <a:gd name="T36" fmla="*/ 509 w 565"/>
              <a:gd name="T37" fmla="*/ 380 h 407"/>
              <a:gd name="T38" fmla="*/ 515 w 565"/>
              <a:gd name="T39" fmla="*/ 380 h 407"/>
              <a:gd name="T40" fmla="*/ 517 w 565"/>
              <a:gd name="T41" fmla="*/ 383 h 407"/>
              <a:gd name="T42" fmla="*/ 520 w 565"/>
              <a:gd name="T43" fmla="*/ 386 h 407"/>
              <a:gd name="T44" fmla="*/ 523 w 565"/>
              <a:gd name="T45" fmla="*/ 389 h 407"/>
              <a:gd name="T46" fmla="*/ 531 w 565"/>
              <a:gd name="T47" fmla="*/ 392 h 407"/>
              <a:gd name="T48" fmla="*/ 534 w 565"/>
              <a:gd name="T49" fmla="*/ 395 h 407"/>
              <a:gd name="T50" fmla="*/ 543 w 565"/>
              <a:gd name="T51" fmla="*/ 398 h 407"/>
              <a:gd name="T52" fmla="*/ 548 w 565"/>
              <a:gd name="T53" fmla="*/ 401 h 407"/>
              <a:gd name="T54" fmla="*/ 557 w 565"/>
              <a:gd name="T55" fmla="*/ 404 h 407"/>
              <a:gd name="T56" fmla="*/ 562 w 565"/>
              <a:gd name="T57" fmla="*/ 407 h 407"/>
              <a:gd name="T58" fmla="*/ 562 w 565"/>
              <a:gd name="T59" fmla="*/ 404 h 407"/>
              <a:gd name="T60" fmla="*/ 557 w 565"/>
              <a:gd name="T61" fmla="*/ 328 h 407"/>
              <a:gd name="T62" fmla="*/ 545 w 565"/>
              <a:gd name="T63" fmla="*/ 301 h 407"/>
              <a:gd name="T64" fmla="*/ 562 w 565"/>
              <a:gd name="T65" fmla="*/ 270 h 407"/>
              <a:gd name="T66" fmla="*/ 562 w 565"/>
              <a:gd name="T67" fmla="*/ 255 h 407"/>
              <a:gd name="T68" fmla="*/ 562 w 565"/>
              <a:gd name="T69" fmla="*/ 246 h 407"/>
              <a:gd name="T70" fmla="*/ 559 w 565"/>
              <a:gd name="T71" fmla="*/ 237 h 407"/>
              <a:gd name="T72" fmla="*/ 559 w 565"/>
              <a:gd name="T73" fmla="*/ 234 h 407"/>
              <a:gd name="T74" fmla="*/ 551 w 565"/>
              <a:gd name="T75" fmla="*/ 70 h 407"/>
              <a:gd name="T76" fmla="*/ 557 w 565"/>
              <a:gd name="T77" fmla="*/ 30 h 407"/>
              <a:gd name="T78" fmla="*/ 543 w 565"/>
              <a:gd name="T79" fmla="*/ 30 h 407"/>
              <a:gd name="T80" fmla="*/ 531 w 565"/>
              <a:gd name="T81" fmla="*/ 30 h 407"/>
              <a:gd name="T82" fmla="*/ 515 w 565"/>
              <a:gd name="T83" fmla="*/ 30 h 407"/>
              <a:gd name="T84" fmla="*/ 501 w 565"/>
              <a:gd name="T85" fmla="*/ 30 h 407"/>
              <a:gd name="T86" fmla="*/ 484 w 565"/>
              <a:gd name="T87" fmla="*/ 30 h 407"/>
              <a:gd name="T88" fmla="*/ 470 w 565"/>
              <a:gd name="T89" fmla="*/ 27 h 407"/>
              <a:gd name="T90" fmla="*/ 408 w 565"/>
              <a:gd name="T91" fmla="*/ 24 h 407"/>
              <a:gd name="T92" fmla="*/ 389 w 565"/>
              <a:gd name="T93" fmla="*/ 24 h 407"/>
              <a:gd name="T94" fmla="*/ 366 w 565"/>
              <a:gd name="T95" fmla="*/ 24 h 407"/>
              <a:gd name="T96" fmla="*/ 355 w 565"/>
              <a:gd name="T97" fmla="*/ 21 h 407"/>
              <a:gd name="T98" fmla="*/ 333 w 565"/>
              <a:gd name="T99" fmla="*/ 21 h 407"/>
              <a:gd name="T100" fmla="*/ 254 w 565"/>
              <a:gd name="T101" fmla="*/ 15 h 407"/>
              <a:gd name="T102" fmla="*/ 235 w 565"/>
              <a:gd name="T103" fmla="*/ 15 h 407"/>
              <a:gd name="T104" fmla="*/ 221 w 565"/>
              <a:gd name="T105" fmla="*/ 15 h 407"/>
              <a:gd name="T106" fmla="*/ 198 w 565"/>
              <a:gd name="T107" fmla="*/ 12 h 407"/>
              <a:gd name="T108" fmla="*/ 184 w 565"/>
              <a:gd name="T109" fmla="*/ 12 h 407"/>
              <a:gd name="T110" fmla="*/ 168 w 565"/>
              <a:gd name="T111" fmla="*/ 12 h 407"/>
              <a:gd name="T112" fmla="*/ 33 w 565"/>
              <a:gd name="T113" fmla="*/ 2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5" h="407">
                <a:moveTo>
                  <a:pt x="33" y="30"/>
                </a:moveTo>
                <a:lnTo>
                  <a:pt x="33" y="30"/>
                </a:lnTo>
                <a:lnTo>
                  <a:pt x="28" y="67"/>
                </a:lnTo>
                <a:lnTo>
                  <a:pt x="28" y="67"/>
                </a:lnTo>
                <a:lnTo>
                  <a:pt x="25" y="106"/>
                </a:lnTo>
                <a:lnTo>
                  <a:pt x="25" y="106"/>
                </a:lnTo>
                <a:lnTo>
                  <a:pt x="19" y="133"/>
                </a:lnTo>
                <a:lnTo>
                  <a:pt x="19" y="133"/>
                </a:lnTo>
                <a:lnTo>
                  <a:pt x="19" y="136"/>
                </a:lnTo>
                <a:lnTo>
                  <a:pt x="19" y="136"/>
                </a:lnTo>
                <a:lnTo>
                  <a:pt x="19" y="146"/>
                </a:lnTo>
                <a:lnTo>
                  <a:pt x="19" y="146"/>
                </a:lnTo>
                <a:lnTo>
                  <a:pt x="19" y="152"/>
                </a:lnTo>
                <a:lnTo>
                  <a:pt x="19" y="152"/>
                </a:lnTo>
                <a:lnTo>
                  <a:pt x="16" y="161"/>
                </a:lnTo>
                <a:lnTo>
                  <a:pt x="16" y="161"/>
                </a:lnTo>
                <a:lnTo>
                  <a:pt x="16" y="164"/>
                </a:lnTo>
                <a:lnTo>
                  <a:pt x="16" y="164"/>
                </a:lnTo>
                <a:lnTo>
                  <a:pt x="16" y="170"/>
                </a:lnTo>
                <a:lnTo>
                  <a:pt x="16" y="170"/>
                </a:lnTo>
                <a:lnTo>
                  <a:pt x="0" y="316"/>
                </a:lnTo>
                <a:lnTo>
                  <a:pt x="0" y="316"/>
                </a:lnTo>
                <a:lnTo>
                  <a:pt x="61" y="319"/>
                </a:lnTo>
                <a:lnTo>
                  <a:pt x="145" y="322"/>
                </a:lnTo>
                <a:lnTo>
                  <a:pt x="145" y="322"/>
                </a:lnTo>
                <a:lnTo>
                  <a:pt x="145" y="322"/>
                </a:lnTo>
                <a:lnTo>
                  <a:pt x="168" y="325"/>
                </a:lnTo>
                <a:lnTo>
                  <a:pt x="168" y="325"/>
                </a:lnTo>
                <a:lnTo>
                  <a:pt x="168" y="325"/>
                </a:lnTo>
                <a:lnTo>
                  <a:pt x="168" y="325"/>
                </a:lnTo>
                <a:lnTo>
                  <a:pt x="170" y="325"/>
                </a:lnTo>
                <a:lnTo>
                  <a:pt x="170" y="325"/>
                </a:lnTo>
                <a:lnTo>
                  <a:pt x="173" y="325"/>
                </a:lnTo>
                <a:lnTo>
                  <a:pt x="173" y="325"/>
                </a:lnTo>
                <a:lnTo>
                  <a:pt x="176" y="325"/>
                </a:lnTo>
                <a:lnTo>
                  <a:pt x="176" y="325"/>
                </a:lnTo>
                <a:lnTo>
                  <a:pt x="176" y="325"/>
                </a:lnTo>
                <a:lnTo>
                  <a:pt x="176" y="325"/>
                </a:lnTo>
                <a:lnTo>
                  <a:pt x="179" y="325"/>
                </a:lnTo>
                <a:lnTo>
                  <a:pt x="179" y="325"/>
                </a:lnTo>
                <a:lnTo>
                  <a:pt x="179" y="325"/>
                </a:lnTo>
                <a:lnTo>
                  <a:pt x="179" y="325"/>
                </a:lnTo>
                <a:lnTo>
                  <a:pt x="182" y="325"/>
                </a:lnTo>
                <a:lnTo>
                  <a:pt x="182" y="325"/>
                </a:lnTo>
                <a:lnTo>
                  <a:pt x="184" y="325"/>
                </a:lnTo>
                <a:lnTo>
                  <a:pt x="184" y="325"/>
                </a:lnTo>
                <a:lnTo>
                  <a:pt x="187" y="325"/>
                </a:lnTo>
                <a:lnTo>
                  <a:pt x="187" y="325"/>
                </a:lnTo>
                <a:lnTo>
                  <a:pt x="187" y="325"/>
                </a:lnTo>
                <a:lnTo>
                  <a:pt x="187" y="325"/>
                </a:lnTo>
                <a:lnTo>
                  <a:pt x="196" y="328"/>
                </a:lnTo>
                <a:lnTo>
                  <a:pt x="196" y="328"/>
                </a:lnTo>
                <a:lnTo>
                  <a:pt x="198" y="328"/>
                </a:lnTo>
                <a:lnTo>
                  <a:pt x="198" y="328"/>
                </a:lnTo>
                <a:lnTo>
                  <a:pt x="198" y="328"/>
                </a:lnTo>
                <a:lnTo>
                  <a:pt x="198" y="328"/>
                </a:lnTo>
                <a:lnTo>
                  <a:pt x="201" y="328"/>
                </a:lnTo>
                <a:lnTo>
                  <a:pt x="201" y="328"/>
                </a:lnTo>
                <a:lnTo>
                  <a:pt x="201" y="328"/>
                </a:lnTo>
                <a:lnTo>
                  <a:pt x="201" y="328"/>
                </a:lnTo>
                <a:lnTo>
                  <a:pt x="204" y="328"/>
                </a:lnTo>
                <a:lnTo>
                  <a:pt x="204" y="328"/>
                </a:lnTo>
                <a:lnTo>
                  <a:pt x="204" y="328"/>
                </a:lnTo>
                <a:lnTo>
                  <a:pt x="204" y="328"/>
                </a:lnTo>
                <a:lnTo>
                  <a:pt x="207" y="328"/>
                </a:lnTo>
                <a:lnTo>
                  <a:pt x="207" y="328"/>
                </a:lnTo>
                <a:lnTo>
                  <a:pt x="207" y="328"/>
                </a:lnTo>
                <a:lnTo>
                  <a:pt x="207" y="328"/>
                </a:lnTo>
                <a:lnTo>
                  <a:pt x="210" y="328"/>
                </a:lnTo>
                <a:lnTo>
                  <a:pt x="210" y="328"/>
                </a:lnTo>
                <a:lnTo>
                  <a:pt x="210" y="328"/>
                </a:lnTo>
                <a:lnTo>
                  <a:pt x="210" y="328"/>
                </a:lnTo>
                <a:lnTo>
                  <a:pt x="210" y="331"/>
                </a:lnTo>
                <a:lnTo>
                  <a:pt x="210" y="331"/>
                </a:lnTo>
                <a:lnTo>
                  <a:pt x="212" y="331"/>
                </a:lnTo>
                <a:lnTo>
                  <a:pt x="212" y="331"/>
                </a:lnTo>
                <a:lnTo>
                  <a:pt x="212" y="331"/>
                </a:lnTo>
                <a:lnTo>
                  <a:pt x="212" y="331"/>
                </a:lnTo>
                <a:lnTo>
                  <a:pt x="215" y="331"/>
                </a:lnTo>
                <a:lnTo>
                  <a:pt x="215" y="331"/>
                </a:lnTo>
                <a:lnTo>
                  <a:pt x="249" y="337"/>
                </a:lnTo>
                <a:lnTo>
                  <a:pt x="279" y="337"/>
                </a:lnTo>
                <a:lnTo>
                  <a:pt x="279" y="337"/>
                </a:lnTo>
                <a:lnTo>
                  <a:pt x="302" y="337"/>
                </a:lnTo>
                <a:lnTo>
                  <a:pt x="310" y="340"/>
                </a:lnTo>
                <a:lnTo>
                  <a:pt x="313" y="343"/>
                </a:lnTo>
                <a:lnTo>
                  <a:pt x="313" y="343"/>
                </a:lnTo>
                <a:lnTo>
                  <a:pt x="324" y="352"/>
                </a:lnTo>
                <a:lnTo>
                  <a:pt x="347" y="358"/>
                </a:lnTo>
                <a:lnTo>
                  <a:pt x="347" y="358"/>
                </a:lnTo>
                <a:lnTo>
                  <a:pt x="377" y="367"/>
                </a:lnTo>
                <a:lnTo>
                  <a:pt x="377" y="367"/>
                </a:lnTo>
                <a:lnTo>
                  <a:pt x="400" y="370"/>
                </a:lnTo>
                <a:lnTo>
                  <a:pt x="408" y="377"/>
                </a:lnTo>
                <a:lnTo>
                  <a:pt x="408" y="377"/>
                </a:lnTo>
                <a:lnTo>
                  <a:pt x="417" y="383"/>
                </a:lnTo>
                <a:lnTo>
                  <a:pt x="428" y="386"/>
                </a:lnTo>
                <a:lnTo>
                  <a:pt x="447" y="389"/>
                </a:lnTo>
                <a:lnTo>
                  <a:pt x="447" y="389"/>
                </a:lnTo>
                <a:lnTo>
                  <a:pt x="459" y="386"/>
                </a:lnTo>
                <a:lnTo>
                  <a:pt x="459" y="386"/>
                </a:lnTo>
                <a:lnTo>
                  <a:pt x="481" y="383"/>
                </a:lnTo>
                <a:lnTo>
                  <a:pt x="481" y="383"/>
                </a:lnTo>
                <a:lnTo>
                  <a:pt x="489" y="383"/>
                </a:lnTo>
                <a:lnTo>
                  <a:pt x="489" y="383"/>
                </a:lnTo>
                <a:lnTo>
                  <a:pt x="492" y="380"/>
                </a:lnTo>
                <a:lnTo>
                  <a:pt x="492" y="380"/>
                </a:lnTo>
                <a:lnTo>
                  <a:pt x="492" y="380"/>
                </a:lnTo>
                <a:lnTo>
                  <a:pt x="492" y="380"/>
                </a:lnTo>
                <a:lnTo>
                  <a:pt x="495" y="380"/>
                </a:lnTo>
                <a:lnTo>
                  <a:pt x="495" y="380"/>
                </a:lnTo>
                <a:lnTo>
                  <a:pt x="498" y="380"/>
                </a:lnTo>
                <a:lnTo>
                  <a:pt x="498" y="380"/>
                </a:lnTo>
                <a:lnTo>
                  <a:pt x="501" y="380"/>
                </a:lnTo>
                <a:lnTo>
                  <a:pt x="501" y="380"/>
                </a:lnTo>
                <a:lnTo>
                  <a:pt x="501" y="380"/>
                </a:lnTo>
                <a:lnTo>
                  <a:pt x="501" y="380"/>
                </a:lnTo>
                <a:lnTo>
                  <a:pt x="503" y="380"/>
                </a:lnTo>
                <a:lnTo>
                  <a:pt x="503" y="380"/>
                </a:lnTo>
                <a:lnTo>
                  <a:pt x="503" y="380"/>
                </a:lnTo>
                <a:lnTo>
                  <a:pt x="503" y="380"/>
                </a:lnTo>
                <a:lnTo>
                  <a:pt x="506" y="380"/>
                </a:lnTo>
                <a:lnTo>
                  <a:pt x="506" y="380"/>
                </a:lnTo>
                <a:lnTo>
                  <a:pt x="506" y="380"/>
                </a:lnTo>
                <a:lnTo>
                  <a:pt x="506" y="380"/>
                </a:lnTo>
                <a:lnTo>
                  <a:pt x="506" y="380"/>
                </a:lnTo>
                <a:lnTo>
                  <a:pt x="506" y="380"/>
                </a:lnTo>
                <a:lnTo>
                  <a:pt x="509" y="380"/>
                </a:lnTo>
                <a:lnTo>
                  <a:pt x="509" y="380"/>
                </a:lnTo>
                <a:lnTo>
                  <a:pt x="509" y="380"/>
                </a:lnTo>
                <a:lnTo>
                  <a:pt x="509" y="380"/>
                </a:lnTo>
                <a:lnTo>
                  <a:pt x="509" y="380"/>
                </a:lnTo>
                <a:lnTo>
                  <a:pt x="509" y="380"/>
                </a:lnTo>
                <a:lnTo>
                  <a:pt x="512" y="380"/>
                </a:lnTo>
                <a:lnTo>
                  <a:pt x="512" y="380"/>
                </a:lnTo>
                <a:lnTo>
                  <a:pt x="512" y="380"/>
                </a:lnTo>
                <a:lnTo>
                  <a:pt x="512" y="380"/>
                </a:lnTo>
                <a:lnTo>
                  <a:pt x="512" y="380"/>
                </a:lnTo>
                <a:lnTo>
                  <a:pt x="512" y="380"/>
                </a:lnTo>
                <a:lnTo>
                  <a:pt x="515" y="380"/>
                </a:lnTo>
                <a:lnTo>
                  <a:pt x="515" y="380"/>
                </a:lnTo>
                <a:lnTo>
                  <a:pt x="515" y="380"/>
                </a:lnTo>
                <a:lnTo>
                  <a:pt x="515" y="380"/>
                </a:lnTo>
                <a:lnTo>
                  <a:pt x="515" y="383"/>
                </a:lnTo>
                <a:lnTo>
                  <a:pt x="515" y="383"/>
                </a:lnTo>
                <a:lnTo>
                  <a:pt x="517" y="383"/>
                </a:lnTo>
                <a:lnTo>
                  <a:pt x="517" y="383"/>
                </a:lnTo>
                <a:lnTo>
                  <a:pt x="517" y="383"/>
                </a:lnTo>
                <a:lnTo>
                  <a:pt x="517" y="383"/>
                </a:lnTo>
                <a:lnTo>
                  <a:pt x="520" y="383"/>
                </a:lnTo>
                <a:lnTo>
                  <a:pt x="520" y="383"/>
                </a:lnTo>
                <a:lnTo>
                  <a:pt x="520" y="386"/>
                </a:lnTo>
                <a:lnTo>
                  <a:pt x="520" y="386"/>
                </a:lnTo>
                <a:lnTo>
                  <a:pt x="520" y="386"/>
                </a:lnTo>
                <a:lnTo>
                  <a:pt x="520" y="386"/>
                </a:lnTo>
                <a:lnTo>
                  <a:pt x="523" y="386"/>
                </a:lnTo>
                <a:lnTo>
                  <a:pt x="523" y="386"/>
                </a:lnTo>
                <a:lnTo>
                  <a:pt x="523" y="386"/>
                </a:lnTo>
                <a:lnTo>
                  <a:pt x="523" y="386"/>
                </a:lnTo>
                <a:lnTo>
                  <a:pt x="523" y="389"/>
                </a:lnTo>
                <a:lnTo>
                  <a:pt x="523" y="389"/>
                </a:lnTo>
                <a:lnTo>
                  <a:pt x="526" y="389"/>
                </a:lnTo>
                <a:lnTo>
                  <a:pt x="526" y="389"/>
                </a:lnTo>
                <a:lnTo>
                  <a:pt x="526" y="389"/>
                </a:lnTo>
                <a:lnTo>
                  <a:pt x="526" y="389"/>
                </a:lnTo>
                <a:lnTo>
                  <a:pt x="529" y="389"/>
                </a:lnTo>
                <a:lnTo>
                  <a:pt x="529" y="389"/>
                </a:lnTo>
                <a:lnTo>
                  <a:pt x="531" y="392"/>
                </a:lnTo>
                <a:lnTo>
                  <a:pt x="531" y="392"/>
                </a:lnTo>
                <a:lnTo>
                  <a:pt x="531" y="392"/>
                </a:lnTo>
                <a:lnTo>
                  <a:pt x="531" y="392"/>
                </a:lnTo>
                <a:lnTo>
                  <a:pt x="534" y="395"/>
                </a:lnTo>
                <a:lnTo>
                  <a:pt x="534" y="395"/>
                </a:lnTo>
                <a:lnTo>
                  <a:pt x="534" y="395"/>
                </a:lnTo>
                <a:lnTo>
                  <a:pt x="534" y="395"/>
                </a:lnTo>
                <a:lnTo>
                  <a:pt x="537" y="395"/>
                </a:lnTo>
                <a:lnTo>
                  <a:pt x="537" y="395"/>
                </a:lnTo>
                <a:lnTo>
                  <a:pt x="540" y="395"/>
                </a:lnTo>
                <a:lnTo>
                  <a:pt x="540" y="395"/>
                </a:lnTo>
                <a:lnTo>
                  <a:pt x="543" y="398"/>
                </a:lnTo>
                <a:lnTo>
                  <a:pt x="543" y="398"/>
                </a:lnTo>
                <a:lnTo>
                  <a:pt x="543" y="398"/>
                </a:lnTo>
                <a:lnTo>
                  <a:pt x="543" y="398"/>
                </a:lnTo>
                <a:lnTo>
                  <a:pt x="545" y="398"/>
                </a:lnTo>
                <a:lnTo>
                  <a:pt x="545" y="398"/>
                </a:lnTo>
                <a:lnTo>
                  <a:pt x="545" y="401"/>
                </a:lnTo>
                <a:lnTo>
                  <a:pt x="545" y="401"/>
                </a:lnTo>
                <a:lnTo>
                  <a:pt x="548" y="401"/>
                </a:lnTo>
                <a:lnTo>
                  <a:pt x="548" y="401"/>
                </a:lnTo>
                <a:lnTo>
                  <a:pt x="551" y="401"/>
                </a:lnTo>
                <a:lnTo>
                  <a:pt x="551" y="401"/>
                </a:lnTo>
                <a:lnTo>
                  <a:pt x="554" y="404"/>
                </a:lnTo>
                <a:lnTo>
                  <a:pt x="554" y="404"/>
                </a:lnTo>
                <a:lnTo>
                  <a:pt x="554" y="404"/>
                </a:lnTo>
                <a:lnTo>
                  <a:pt x="554" y="404"/>
                </a:lnTo>
                <a:lnTo>
                  <a:pt x="557" y="404"/>
                </a:lnTo>
                <a:lnTo>
                  <a:pt x="557" y="404"/>
                </a:lnTo>
                <a:lnTo>
                  <a:pt x="559" y="404"/>
                </a:lnTo>
                <a:lnTo>
                  <a:pt x="559" y="404"/>
                </a:lnTo>
                <a:lnTo>
                  <a:pt x="562" y="407"/>
                </a:lnTo>
                <a:lnTo>
                  <a:pt x="562" y="407"/>
                </a:lnTo>
                <a:lnTo>
                  <a:pt x="562" y="407"/>
                </a:lnTo>
                <a:lnTo>
                  <a:pt x="562" y="407"/>
                </a:lnTo>
                <a:lnTo>
                  <a:pt x="565" y="407"/>
                </a:lnTo>
                <a:lnTo>
                  <a:pt x="565" y="407"/>
                </a:lnTo>
                <a:lnTo>
                  <a:pt x="565" y="407"/>
                </a:lnTo>
                <a:lnTo>
                  <a:pt x="565" y="407"/>
                </a:lnTo>
                <a:lnTo>
                  <a:pt x="562" y="404"/>
                </a:lnTo>
                <a:lnTo>
                  <a:pt x="562" y="404"/>
                </a:lnTo>
                <a:lnTo>
                  <a:pt x="562" y="404"/>
                </a:lnTo>
                <a:lnTo>
                  <a:pt x="562" y="404"/>
                </a:lnTo>
                <a:lnTo>
                  <a:pt x="562" y="398"/>
                </a:lnTo>
                <a:lnTo>
                  <a:pt x="562" y="398"/>
                </a:lnTo>
                <a:lnTo>
                  <a:pt x="559" y="373"/>
                </a:lnTo>
                <a:lnTo>
                  <a:pt x="559" y="334"/>
                </a:lnTo>
                <a:lnTo>
                  <a:pt x="559" y="334"/>
                </a:lnTo>
                <a:lnTo>
                  <a:pt x="557" y="328"/>
                </a:lnTo>
                <a:lnTo>
                  <a:pt x="554" y="322"/>
                </a:lnTo>
                <a:lnTo>
                  <a:pt x="545" y="310"/>
                </a:lnTo>
                <a:lnTo>
                  <a:pt x="545" y="310"/>
                </a:lnTo>
                <a:lnTo>
                  <a:pt x="543" y="307"/>
                </a:lnTo>
                <a:lnTo>
                  <a:pt x="543" y="304"/>
                </a:lnTo>
                <a:lnTo>
                  <a:pt x="543" y="304"/>
                </a:lnTo>
                <a:lnTo>
                  <a:pt x="545" y="301"/>
                </a:lnTo>
                <a:lnTo>
                  <a:pt x="548" y="301"/>
                </a:lnTo>
                <a:lnTo>
                  <a:pt x="565" y="301"/>
                </a:lnTo>
                <a:lnTo>
                  <a:pt x="565" y="301"/>
                </a:lnTo>
                <a:lnTo>
                  <a:pt x="562" y="270"/>
                </a:lnTo>
                <a:lnTo>
                  <a:pt x="562" y="270"/>
                </a:lnTo>
                <a:lnTo>
                  <a:pt x="562" y="270"/>
                </a:lnTo>
                <a:lnTo>
                  <a:pt x="562" y="270"/>
                </a:lnTo>
                <a:lnTo>
                  <a:pt x="562" y="261"/>
                </a:lnTo>
                <a:lnTo>
                  <a:pt x="562" y="261"/>
                </a:lnTo>
                <a:lnTo>
                  <a:pt x="562" y="258"/>
                </a:lnTo>
                <a:lnTo>
                  <a:pt x="562" y="258"/>
                </a:lnTo>
                <a:lnTo>
                  <a:pt x="562" y="255"/>
                </a:lnTo>
                <a:lnTo>
                  <a:pt x="562" y="255"/>
                </a:lnTo>
                <a:lnTo>
                  <a:pt x="562" y="255"/>
                </a:lnTo>
                <a:lnTo>
                  <a:pt x="562" y="255"/>
                </a:lnTo>
                <a:lnTo>
                  <a:pt x="562" y="249"/>
                </a:lnTo>
                <a:lnTo>
                  <a:pt x="562" y="249"/>
                </a:lnTo>
                <a:lnTo>
                  <a:pt x="562" y="249"/>
                </a:lnTo>
                <a:lnTo>
                  <a:pt x="562" y="249"/>
                </a:lnTo>
                <a:lnTo>
                  <a:pt x="562" y="246"/>
                </a:lnTo>
                <a:lnTo>
                  <a:pt x="562" y="246"/>
                </a:lnTo>
                <a:lnTo>
                  <a:pt x="559" y="243"/>
                </a:lnTo>
                <a:lnTo>
                  <a:pt x="559" y="243"/>
                </a:lnTo>
                <a:lnTo>
                  <a:pt x="559" y="240"/>
                </a:lnTo>
                <a:lnTo>
                  <a:pt x="559" y="240"/>
                </a:lnTo>
                <a:lnTo>
                  <a:pt x="559" y="240"/>
                </a:lnTo>
                <a:lnTo>
                  <a:pt x="559" y="240"/>
                </a:lnTo>
                <a:lnTo>
                  <a:pt x="559" y="237"/>
                </a:lnTo>
                <a:lnTo>
                  <a:pt x="559" y="237"/>
                </a:lnTo>
                <a:lnTo>
                  <a:pt x="559" y="237"/>
                </a:lnTo>
                <a:lnTo>
                  <a:pt x="559" y="237"/>
                </a:lnTo>
                <a:lnTo>
                  <a:pt x="559" y="234"/>
                </a:lnTo>
                <a:lnTo>
                  <a:pt x="559" y="234"/>
                </a:lnTo>
                <a:lnTo>
                  <a:pt x="559" y="234"/>
                </a:lnTo>
                <a:lnTo>
                  <a:pt x="559" y="234"/>
                </a:lnTo>
                <a:lnTo>
                  <a:pt x="559" y="231"/>
                </a:lnTo>
                <a:lnTo>
                  <a:pt x="559" y="155"/>
                </a:lnTo>
                <a:lnTo>
                  <a:pt x="559" y="155"/>
                </a:lnTo>
                <a:lnTo>
                  <a:pt x="557" y="121"/>
                </a:lnTo>
                <a:lnTo>
                  <a:pt x="551" y="85"/>
                </a:lnTo>
                <a:lnTo>
                  <a:pt x="551" y="85"/>
                </a:lnTo>
                <a:lnTo>
                  <a:pt x="551" y="70"/>
                </a:lnTo>
                <a:lnTo>
                  <a:pt x="554" y="57"/>
                </a:lnTo>
                <a:lnTo>
                  <a:pt x="562" y="36"/>
                </a:lnTo>
                <a:lnTo>
                  <a:pt x="562" y="36"/>
                </a:lnTo>
                <a:lnTo>
                  <a:pt x="565" y="30"/>
                </a:lnTo>
                <a:lnTo>
                  <a:pt x="565" y="30"/>
                </a:lnTo>
                <a:lnTo>
                  <a:pt x="557" y="30"/>
                </a:lnTo>
                <a:lnTo>
                  <a:pt x="557" y="30"/>
                </a:lnTo>
                <a:lnTo>
                  <a:pt x="554" y="30"/>
                </a:lnTo>
                <a:lnTo>
                  <a:pt x="554" y="30"/>
                </a:lnTo>
                <a:lnTo>
                  <a:pt x="551" y="30"/>
                </a:lnTo>
                <a:lnTo>
                  <a:pt x="551" y="30"/>
                </a:lnTo>
                <a:lnTo>
                  <a:pt x="548" y="30"/>
                </a:lnTo>
                <a:lnTo>
                  <a:pt x="548" y="30"/>
                </a:lnTo>
                <a:lnTo>
                  <a:pt x="543" y="30"/>
                </a:lnTo>
                <a:lnTo>
                  <a:pt x="543" y="30"/>
                </a:lnTo>
                <a:lnTo>
                  <a:pt x="540" y="30"/>
                </a:lnTo>
                <a:lnTo>
                  <a:pt x="540" y="30"/>
                </a:lnTo>
                <a:lnTo>
                  <a:pt x="534" y="30"/>
                </a:lnTo>
                <a:lnTo>
                  <a:pt x="534" y="30"/>
                </a:lnTo>
                <a:lnTo>
                  <a:pt x="531" y="30"/>
                </a:lnTo>
                <a:lnTo>
                  <a:pt x="531" y="30"/>
                </a:lnTo>
                <a:lnTo>
                  <a:pt x="526" y="30"/>
                </a:lnTo>
                <a:lnTo>
                  <a:pt x="526" y="30"/>
                </a:lnTo>
                <a:lnTo>
                  <a:pt x="523" y="30"/>
                </a:lnTo>
                <a:lnTo>
                  <a:pt x="523" y="30"/>
                </a:lnTo>
                <a:lnTo>
                  <a:pt x="517" y="30"/>
                </a:lnTo>
                <a:lnTo>
                  <a:pt x="517" y="30"/>
                </a:lnTo>
                <a:lnTo>
                  <a:pt x="515" y="30"/>
                </a:lnTo>
                <a:lnTo>
                  <a:pt x="515" y="30"/>
                </a:lnTo>
                <a:lnTo>
                  <a:pt x="509" y="30"/>
                </a:lnTo>
                <a:lnTo>
                  <a:pt x="509" y="30"/>
                </a:lnTo>
                <a:lnTo>
                  <a:pt x="506" y="30"/>
                </a:lnTo>
                <a:lnTo>
                  <a:pt x="506" y="30"/>
                </a:lnTo>
                <a:lnTo>
                  <a:pt x="501" y="30"/>
                </a:lnTo>
                <a:lnTo>
                  <a:pt x="501" y="30"/>
                </a:lnTo>
                <a:lnTo>
                  <a:pt x="498" y="30"/>
                </a:lnTo>
                <a:lnTo>
                  <a:pt x="498" y="30"/>
                </a:lnTo>
                <a:lnTo>
                  <a:pt x="492" y="30"/>
                </a:lnTo>
                <a:lnTo>
                  <a:pt x="492" y="30"/>
                </a:lnTo>
                <a:lnTo>
                  <a:pt x="489" y="30"/>
                </a:lnTo>
                <a:lnTo>
                  <a:pt x="489" y="30"/>
                </a:lnTo>
                <a:lnTo>
                  <a:pt x="484" y="30"/>
                </a:lnTo>
                <a:lnTo>
                  <a:pt x="484" y="30"/>
                </a:lnTo>
                <a:lnTo>
                  <a:pt x="481" y="30"/>
                </a:lnTo>
                <a:lnTo>
                  <a:pt x="481" y="30"/>
                </a:lnTo>
                <a:lnTo>
                  <a:pt x="473" y="27"/>
                </a:lnTo>
                <a:lnTo>
                  <a:pt x="473" y="27"/>
                </a:lnTo>
                <a:lnTo>
                  <a:pt x="470" y="27"/>
                </a:lnTo>
                <a:lnTo>
                  <a:pt x="470" y="27"/>
                </a:lnTo>
                <a:lnTo>
                  <a:pt x="461" y="27"/>
                </a:lnTo>
                <a:lnTo>
                  <a:pt x="461" y="27"/>
                </a:lnTo>
                <a:lnTo>
                  <a:pt x="461" y="27"/>
                </a:lnTo>
                <a:lnTo>
                  <a:pt x="461" y="27"/>
                </a:lnTo>
                <a:lnTo>
                  <a:pt x="408" y="24"/>
                </a:lnTo>
                <a:lnTo>
                  <a:pt x="408" y="24"/>
                </a:lnTo>
                <a:lnTo>
                  <a:pt x="408" y="24"/>
                </a:lnTo>
                <a:lnTo>
                  <a:pt x="408" y="24"/>
                </a:lnTo>
                <a:lnTo>
                  <a:pt x="400" y="24"/>
                </a:lnTo>
                <a:lnTo>
                  <a:pt x="400" y="24"/>
                </a:lnTo>
                <a:lnTo>
                  <a:pt x="397" y="24"/>
                </a:lnTo>
                <a:lnTo>
                  <a:pt x="397" y="24"/>
                </a:lnTo>
                <a:lnTo>
                  <a:pt x="389" y="24"/>
                </a:lnTo>
                <a:lnTo>
                  <a:pt x="389" y="24"/>
                </a:lnTo>
                <a:lnTo>
                  <a:pt x="386" y="24"/>
                </a:lnTo>
                <a:lnTo>
                  <a:pt x="386" y="24"/>
                </a:lnTo>
                <a:lnTo>
                  <a:pt x="377" y="24"/>
                </a:lnTo>
                <a:lnTo>
                  <a:pt x="377" y="24"/>
                </a:lnTo>
                <a:lnTo>
                  <a:pt x="375" y="24"/>
                </a:lnTo>
                <a:lnTo>
                  <a:pt x="375" y="24"/>
                </a:lnTo>
                <a:lnTo>
                  <a:pt x="366" y="24"/>
                </a:lnTo>
                <a:lnTo>
                  <a:pt x="366" y="24"/>
                </a:lnTo>
                <a:lnTo>
                  <a:pt x="363" y="24"/>
                </a:lnTo>
                <a:lnTo>
                  <a:pt x="363" y="24"/>
                </a:lnTo>
                <a:lnTo>
                  <a:pt x="355" y="21"/>
                </a:lnTo>
                <a:lnTo>
                  <a:pt x="355" y="21"/>
                </a:lnTo>
                <a:lnTo>
                  <a:pt x="355" y="21"/>
                </a:lnTo>
                <a:lnTo>
                  <a:pt x="355" y="21"/>
                </a:lnTo>
                <a:lnTo>
                  <a:pt x="344" y="21"/>
                </a:lnTo>
                <a:lnTo>
                  <a:pt x="344" y="21"/>
                </a:lnTo>
                <a:lnTo>
                  <a:pt x="344" y="21"/>
                </a:lnTo>
                <a:lnTo>
                  <a:pt x="344" y="21"/>
                </a:lnTo>
                <a:lnTo>
                  <a:pt x="333" y="21"/>
                </a:lnTo>
                <a:lnTo>
                  <a:pt x="333" y="21"/>
                </a:lnTo>
                <a:lnTo>
                  <a:pt x="333" y="21"/>
                </a:lnTo>
                <a:lnTo>
                  <a:pt x="333" y="21"/>
                </a:lnTo>
                <a:lnTo>
                  <a:pt x="321" y="21"/>
                </a:lnTo>
                <a:lnTo>
                  <a:pt x="321" y="21"/>
                </a:lnTo>
                <a:lnTo>
                  <a:pt x="321" y="21"/>
                </a:lnTo>
                <a:lnTo>
                  <a:pt x="321" y="21"/>
                </a:lnTo>
                <a:lnTo>
                  <a:pt x="254" y="15"/>
                </a:lnTo>
                <a:lnTo>
                  <a:pt x="254" y="15"/>
                </a:lnTo>
                <a:lnTo>
                  <a:pt x="254" y="15"/>
                </a:lnTo>
                <a:lnTo>
                  <a:pt x="254" y="15"/>
                </a:lnTo>
                <a:lnTo>
                  <a:pt x="243" y="15"/>
                </a:lnTo>
                <a:lnTo>
                  <a:pt x="243" y="15"/>
                </a:lnTo>
                <a:lnTo>
                  <a:pt x="243" y="15"/>
                </a:lnTo>
                <a:lnTo>
                  <a:pt x="243" y="15"/>
                </a:lnTo>
                <a:lnTo>
                  <a:pt x="235" y="15"/>
                </a:lnTo>
                <a:lnTo>
                  <a:pt x="235" y="15"/>
                </a:lnTo>
                <a:lnTo>
                  <a:pt x="232" y="15"/>
                </a:lnTo>
                <a:lnTo>
                  <a:pt x="232" y="15"/>
                </a:lnTo>
                <a:lnTo>
                  <a:pt x="224" y="15"/>
                </a:lnTo>
                <a:lnTo>
                  <a:pt x="224" y="15"/>
                </a:lnTo>
                <a:lnTo>
                  <a:pt x="221" y="15"/>
                </a:lnTo>
                <a:lnTo>
                  <a:pt x="221" y="15"/>
                </a:lnTo>
                <a:lnTo>
                  <a:pt x="212" y="15"/>
                </a:lnTo>
                <a:lnTo>
                  <a:pt x="212" y="15"/>
                </a:lnTo>
                <a:lnTo>
                  <a:pt x="210" y="15"/>
                </a:lnTo>
                <a:lnTo>
                  <a:pt x="210" y="15"/>
                </a:lnTo>
                <a:lnTo>
                  <a:pt x="204" y="12"/>
                </a:lnTo>
                <a:lnTo>
                  <a:pt x="204" y="12"/>
                </a:lnTo>
                <a:lnTo>
                  <a:pt x="198" y="12"/>
                </a:lnTo>
                <a:lnTo>
                  <a:pt x="198" y="12"/>
                </a:lnTo>
                <a:lnTo>
                  <a:pt x="193" y="12"/>
                </a:lnTo>
                <a:lnTo>
                  <a:pt x="193" y="12"/>
                </a:lnTo>
                <a:lnTo>
                  <a:pt x="190" y="12"/>
                </a:lnTo>
                <a:lnTo>
                  <a:pt x="190" y="12"/>
                </a:lnTo>
                <a:lnTo>
                  <a:pt x="184" y="12"/>
                </a:lnTo>
                <a:lnTo>
                  <a:pt x="184" y="12"/>
                </a:lnTo>
                <a:lnTo>
                  <a:pt x="179" y="12"/>
                </a:lnTo>
                <a:lnTo>
                  <a:pt x="179" y="12"/>
                </a:lnTo>
                <a:lnTo>
                  <a:pt x="176" y="12"/>
                </a:lnTo>
                <a:lnTo>
                  <a:pt x="176" y="12"/>
                </a:lnTo>
                <a:lnTo>
                  <a:pt x="170" y="12"/>
                </a:lnTo>
                <a:lnTo>
                  <a:pt x="170" y="12"/>
                </a:lnTo>
                <a:lnTo>
                  <a:pt x="168" y="12"/>
                </a:lnTo>
                <a:lnTo>
                  <a:pt x="168" y="12"/>
                </a:lnTo>
                <a:lnTo>
                  <a:pt x="162" y="9"/>
                </a:lnTo>
                <a:lnTo>
                  <a:pt x="162" y="9"/>
                </a:lnTo>
                <a:lnTo>
                  <a:pt x="159" y="9"/>
                </a:lnTo>
                <a:lnTo>
                  <a:pt x="159" y="9"/>
                </a:lnTo>
                <a:lnTo>
                  <a:pt x="36" y="0"/>
                </a:lnTo>
                <a:lnTo>
                  <a:pt x="33" y="27"/>
                </a:lnTo>
                <a:lnTo>
                  <a:pt x="33" y="27"/>
                </a:lnTo>
                <a:lnTo>
                  <a:pt x="33" y="30"/>
                </a:lnTo>
                <a:lnTo>
                  <a:pt x="33" y="30"/>
                </a:lnTo>
                <a:close/>
              </a:path>
            </a:pathLst>
          </a:custGeom>
          <a:solidFill>
            <a:srgbClr val="015873">
              <a:alpha val="25098"/>
            </a:srgb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2" name="Freeform 572">
            <a:extLst>
              <a:ext uri="{FF2B5EF4-FFF2-40B4-BE49-F238E27FC236}">
                <a16:creationId xmlns:a16="http://schemas.microsoft.com/office/drawing/2014/main" id="{380B35E6-3DC5-8AD1-7F7F-58F4504FB1FB}"/>
              </a:ext>
            </a:extLst>
          </p:cNvPr>
          <p:cNvSpPr>
            <a:spLocks/>
          </p:cNvSpPr>
          <p:nvPr/>
        </p:nvSpPr>
        <p:spPr bwMode="auto">
          <a:xfrm>
            <a:off x="3878102" y="2962278"/>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3" name="Freeform 573">
            <a:extLst>
              <a:ext uri="{FF2B5EF4-FFF2-40B4-BE49-F238E27FC236}">
                <a16:creationId xmlns:a16="http://schemas.microsoft.com/office/drawing/2014/main" id="{20BA86AF-955A-D43D-76B9-5E139878645D}"/>
              </a:ext>
            </a:extLst>
          </p:cNvPr>
          <p:cNvSpPr>
            <a:spLocks/>
          </p:cNvSpPr>
          <p:nvPr/>
        </p:nvSpPr>
        <p:spPr bwMode="auto">
          <a:xfrm>
            <a:off x="3875536" y="2958629"/>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4" name="Freeform 574">
            <a:extLst>
              <a:ext uri="{FF2B5EF4-FFF2-40B4-BE49-F238E27FC236}">
                <a16:creationId xmlns:a16="http://schemas.microsoft.com/office/drawing/2014/main" id="{26B58047-362D-6194-1A8D-36EB3CECB24B}"/>
              </a:ext>
            </a:extLst>
          </p:cNvPr>
          <p:cNvSpPr>
            <a:spLocks/>
          </p:cNvSpPr>
          <p:nvPr/>
        </p:nvSpPr>
        <p:spPr bwMode="auto">
          <a:xfrm>
            <a:off x="3885798" y="2962278"/>
            <a:ext cx="3848"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5" name="Freeform 575">
            <a:extLst>
              <a:ext uri="{FF2B5EF4-FFF2-40B4-BE49-F238E27FC236}">
                <a16:creationId xmlns:a16="http://schemas.microsoft.com/office/drawing/2014/main" id="{EAB0DFB8-11F9-D1A3-FBED-EC45B92BA186}"/>
              </a:ext>
            </a:extLst>
          </p:cNvPr>
          <p:cNvSpPr>
            <a:spLocks/>
          </p:cNvSpPr>
          <p:nvPr/>
        </p:nvSpPr>
        <p:spPr bwMode="auto">
          <a:xfrm>
            <a:off x="3896060" y="2965927"/>
            <a:ext cx="3848"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6" name="Freeform 576">
            <a:extLst>
              <a:ext uri="{FF2B5EF4-FFF2-40B4-BE49-F238E27FC236}">
                <a16:creationId xmlns:a16="http://schemas.microsoft.com/office/drawing/2014/main" id="{17AE9191-0AFB-E1D5-5530-81B4A74ACA2C}"/>
              </a:ext>
            </a:extLst>
          </p:cNvPr>
          <p:cNvSpPr>
            <a:spLocks/>
          </p:cNvSpPr>
          <p:nvPr/>
        </p:nvSpPr>
        <p:spPr bwMode="auto">
          <a:xfrm>
            <a:off x="3871688" y="2954980"/>
            <a:ext cx="3848"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7" name="Freeform 577">
            <a:extLst>
              <a:ext uri="{FF2B5EF4-FFF2-40B4-BE49-F238E27FC236}">
                <a16:creationId xmlns:a16="http://schemas.microsoft.com/office/drawing/2014/main" id="{A69B350D-78EF-D24D-077F-FF5F761A9A28}"/>
              </a:ext>
            </a:extLst>
          </p:cNvPr>
          <p:cNvSpPr>
            <a:spLocks/>
          </p:cNvSpPr>
          <p:nvPr/>
        </p:nvSpPr>
        <p:spPr bwMode="auto">
          <a:xfrm>
            <a:off x="3889646" y="2965927"/>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8" name="Freeform 578">
            <a:extLst>
              <a:ext uri="{FF2B5EF4-FFF2-40B4-BE49-F238E27FC236}">
                <a16:creationId xmlns:a16="http://schemas.microsoft.com/office/drawing/2014/main" id="{43B08948-75FB-83E2-D7BF-53BFFCB460BA}"/>
              </a:ext>
            </a:extLst>
          </p:cNvPr>
          <p:cNvSpPr>
            <a:spLocks/>
          </p:cNvSpPr>
          <p:nvPr/>
        </p:nvSpPr>
        <p:spPr bwMode="auto">
          <a:xfrm>
            <a:off x="3863991" y="2954980"/>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9" name="Freeform 579">
            <a:extLst>
              <a:ext uri="{FF2B5EF4-FFF2-40B4-BE49-F238E27FC236}">
                <a16:creationId xmlns:a16="http://schemas.microsoft.com/office/drawing/2014/main" id="{02A19DF4-D61F-DAE8-8C8F-750BDB6F9222}"/>
              </a:ext>
            </a:extLst>
          </p:cNvPr>
          <p:cNvSpPr>
            <a:spLocks/>
          </p:cNvSpPr>
          <p:nvPr/>
        </p:nvSpPr>
        <p:spPr bwMode="auto">
          <a:xfrm>
            <a:off x="3440678" y="2873483"/>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0" name="Freeform 580">
            <a:extLst>
              <a:ext uri="{FF2B5EF4-FFF2-40B4-BE49-F238E27FC236}">
                <a16:creationId xmlns:a16="http://schemas.microsoft.com/office/drawing/2014/main" id="{DD319EBE-D81C-25DF-92E6-A9165459DF87}"/>
              </a:ext>
            </a:extLst>
          </p:cNvPr>
          <p:cNvSpPr>
            <a:spLocks/>
          </p:cNvSpPr>
          <p:nvPr/>
        </p:nvSpPr>
        <p:spPr bwMode="auto">
          <a:xfrm>
            <a:off x="3444526" y="2873483"/>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1" name="Freeform 581">
            <a:extLst>
              <a:ext uri="{FF2B5EF4-FFF2-40B4-BE49-F238E27FC236}">
                <a16:creationId xmlns:a16="http://schemas.microsoft.com/office/drawing/2014/main" id="{CB4AFD1A-A82D-F147-8FAA-A7E19182C09E}"/>
              </a:ext>
            </a:extLst>
          </p:cNvPr>
          <p:cNvSpPr>
            <a:spLocks/>
          </p:cNvSpPr>
          <p:nvPr/>
        </p:nvSpPr>
        <p:spPr bwMode="auto">
          <a:xfrm>
            <a:off x="3436829" y="2873483"/>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2" name="Freeform 582">
            <a:extLst>
              <a:ext uri="{FF2B5EF4-FFF2-40B4-BE49-F238E27FC236}">
                <a16:creationId xmlns:a16="http://schemas.microsoft.com/office/drawing/2014/main" id="{18B46154-6019-BA40-F276-36B2B5B15CBB}"/>
              </a:ext>
            </a:extLst>
          </p:cNvPr>
          <p:cNvSpPr>
            <a:spLocks/>
          </p:cNvSpPr>
          <p:nvPr/>
        </p:nvSpPr>
        <p:spPr bwMode="auto">
          <a:xfrm>
            <a:off x="3806266" y="2936734"/>
            <a:ext cx="3848" cy="3649"/>
          </a:xfrm>
          <a:custGeom>
            <a:avLst/>
            <a:gdLst>
              <a:gd name="T0" fmla="*/ 0 w 3"/>
              <a:gd name="T1" fmla="*/ 3 h 3"/>
              <a:gd name="T2" fmla="*/ 0 w 3"/>
              <a:gd name="T3" fmla="*/ 3 h 3"/>
              <a:gd name="T4" fmla="*/ 3 w 3"/>
              <a:gd name="T5" fmla="*/ 0 h 3"/>
              <a:gd name="T6" fmla="*/ 3 w 3"/>
              <a:gd name="T7" fmla="*/ 0 h 3"/>
              <a:gd name="T8" fmla="*/ 0 w 3"/>
              <a:gd name="T9" fmla="*/ 3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0" y="3"/>
                </a:lnTo>
                <a:lnTo>
                  <a:pt x="3" y="0"/>
                </a:lnTo>
                <a:lnTo>
                  <a:pt x="3"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3" name="Freeform 583">
            <a:extLst>
              <a:ext uri="{FF2B5EF4-FFF2-40B4-BE49-F238E27FC236}">
                <a16:creationId xmlns:a16="http://schemas.microsoft.com/office/drawing/2014/main" id="{9CF66A16-3C80-0CC2-7628-E7A0E4446BAD}"/>
              </a:ext>
            </a:extLst>
          </p:cNvPr>
          <p:cNvSpPr>
            <a:spLocks/>
          </p:cNvSpPr>
          <p:nvPr/>
        </p:nvSpPr>
        <p:spPr bwMode="auto">
          <a:xfrm>
            <a:off x="3432981" y="2873483"/>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4" name="Freeform 584">
            <a:extLst>
              <a:ext uri="{FF2B5EF4-FFF2-40B4-BE49-F238E27FC236}">
                <a16:creationId xmlns:a16="http://schemas.microsoft.com/office/drawing/2014/main" id="{38E461FB-04BC-9476-4B48-E513432FCA25}"/>
              </a:ext>
            </a:extLst>
          </p:cNvPr>
          <p:cNvSpPr>
            <a:spLocks/>
          </p:cNvSpPr>
          <p:nvPr/>
        </p:nvSpPr>
        <p:spPr bwMode="auto">
          <a:xfrm>
            <a:off x="3448374" y="2873483"/>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5" name="Freeform 585">
            <a:extLst>
              <a:ext uri="{FF2B5EF4-FFF2-40B4-BE49-F238E27FC236}">
                <a16:creationId xmlns:a16="http://schemas.microsoft.com/office/drawing/2014/main" id="{22593725-B9C9-F6F9-636D-A3A2FBCC85D4}"/>
              </a:ext>
            </a:extLst>
          </p:cNvPr>
          <p:cNvSpPr>
            <a:spLocks/>
          </p:cNvSpPr>
          <p:nvPr/>
        </p:nvSpPr>
        <p:spPr bwMode="auto">
          <a:xfrm>
            <a:off x="3450940" y="287713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6" name="Freeform 586">
            <a:extLst>
              <a:ext uri="{FF2B5EF4-FFF2-40B4-BE49-F238E27FC236}">
                <a16:creationId xmlns:a16="http://schemas.microsoft.com/office/drawing/2014/main" id="{EF8A5F55-2118-E7F0-7A65-A587E70EACD0}"/>
              </a:ext>
            </a:extLst>
          </p:cNvPr>
          <p:cNvSpPr>
            <a:spLocks/>
          </p:cNvSpPr>
          <p:nvPr/>
        </p:nvSpPr>
        <p:spPr bwMode="auto">
          <a:xfrm>
            <a:off x="3364994" y="2866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7" name="Freeform 587">
            <a:extLst>
              <a:ext uri="{FF2B5EF4-FFF2-40B4-BE49-F238E27FC236}">
                <a16:creationId xmlns:a16="http://schemas.microsoft.com/office/drawing/2014/main" id="{866EF294-40DE-311A-7E76-84FDB59D60E6}"/>
              </a:ext>
            </a:extLst>
          </p:cNvPr>
          <p:cNvSpPr>
            <a:spLocks/>
          </p:cNvSpPr>
          <p:nvPr/>
        </p:nvSpPr>
        <p:spPr bwMode="auto">
          <a:xfrm>
            <a:off x="3430415" y="2873483"/>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8" name="Freeform 588">
            <a:extLst>
              <a:ext uri="{FF2B5EF4-FFF2-40B4-BE49-F238E27FC236}">
                <a16:creationId xmlns:a16="http://schemas.microsoft.com/office/drawing/2014/main" id="{8BD69B43-F88B-46DE-DA24-2F0A5DB0F309}"/>
              </a:ext>
            </a:extLst>
          </p:cNvPr>
          <p:cNvSpPr>
            <a:spLocks/>
          </p:cNvSpPr>
          <p:nvPr/>
        </p:nvSpPr>
        <p:spPr bwMode="auto">
          <a:xfrm>
            <a:off x="3404760" y="286983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9" name="Freeform 589">
            <a:extLst>
              <a:ext uri="{FF2B5EF4-FFF2-40B4-BE49-F238E27FC236}">
                <a16:creationId xmlns:a16="http://schemas.microsoft.com/office/drawing/2014/main" id="{ABA5A71F-BC60-E055-D014-5BAA9A1A1C22}"/>
              </a:ext>
            </a:extLst>
          </p:cNvPr>
          <p:cNvSpPr>
            <a:spLocks/>
          </p:cNvSpPr>
          <p:nvPr/>
        </p:nvSpPr>
        <p:spPr bwMode="auto">
          <a:xfrm>
            <a:off x="3394498" y="286983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0" name="Freeform 590">
            <a:extLst>
              <a:ext uri="{FF2B5EF4-FFF2-40B4-BE49-F238E27FC236}">
                <a16:creationId xmlns:a16="http://schemas.microsoft.com/office/drawing/2014/main" id="{68D70CEF-B163-CC1D-CAF9-33DFBEBD3EBE}"/>
              </a:ext>
            </a:extLst>
          </p:cNvPr>
          <p:cNvSpPr>
            <a:spLocks/>
          </p:cNvSpPr>
          <p:nvPr/>
        </p:nvSpPr>
        <p:spPr bwMode="auto">
          <a:xfrm>
            <a:off x="3397063" y="2869834"/>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1" name="Freeform 591">
            <a:extLst>
              <a:ext uri="{FF2B5EF4-FFF2-40B4-BE49-F238E27FC236}">
                <a16:creationId xmlns:a16="http://schemas.microsoft.com/office/drawing/2014/main" id="{B6D1A189-28D1-05C7-F883-141125EC3D05}"/>
              </a:ext>
            </a:extLst>
          </p:cNvPr>
          <p:cNvSpPr>
            <a:spLocks/>
          </p:cNvSpPr>
          <p:nvPr/>
        </p:nvSpPr>
        <p:spPr bwMode="auto">
          <a:xfrm>
            <a:off x="3418870" y="286983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2" name="Freeform 592">
            <a:extLst>
              <a:ext uri="{FF2B5EF4-FFF2-40B4-BE49-F238E27FC236}">
                <a16:creationId xmlns:a16="http://schemas.microsoft.com/office/drawing/2014/main" id="{E7E50C01-D0EC-3569-9E1B-E4EFD0DD130A}"/>
              </a:ext>
            </a:extLst>
          </p:cNvPr>
          <p:cNvSpPr>
            <a:spLocks/>
          </p:cNvSpPr>
          <p:nvPr/>
        </p:nvSpPr>
        <p:spPr bwMode="auto">
          <a:xfrm>
            <a:off x="3899909" y="2969576"/>
            <a:ext cx="3848" cy="0"/>
          </a:xfrm>
          <a:custGeom>
            <a:avLst/>
            <a:gdLst>
              <a:gd name="T0" fmla="*/ 3 w 3"/>
              <a:gd name="T1" fmla="*/ 3 w 3"/>
              <a:gd name="T2" fmla="*/ 0 w 3"/>
              <a:gd name="T3" fmla="*/ 0 w 3"/>
              <a:gd name="T4" fmla="*/ 3 w 3"/>
              <a:gd name="T5" fmla="*/ 3 w 3"/>
              <a:gd name="T6" fmla="*/ 3 w 3"/>
              <a:gd name="T7" fmla="*/ 3 w 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3">
                <a:moveTo>
                  <a:pt x="3" y="0"/>
                </a:moveTo>
                <a:lnTo>
                  <a:pt x="3" y="0"/>
                </a:lnTo>
                <a:lnTo>
                  <a:pt x="0" y="0"/>
                </a:lnTo>
                <a:lnTo>
                  <a:pt x="0" y="0"/>
                </a:lnTo>
                <a:lnTo>
                  <a:pt x="3" y="0"/>
                </a:lnTo>
                <a:lnTo>
                  <a:pt x="3"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3" name="Freeform 593">
            <a:extLst>
              <a:ext uri="{FF2B5EF4-FFF2-40B4-BE49-F238E27FC236}">
                <a16:creationId xmlns:a16="http://schemas.microsoft.com/office/drawing/2014/main" id="{74ECC51E-07A6-74F8-9A4C-8B6A63FA5058}"/>
              </a:ext>
            </a:extLst>
          </p:cNvPr>
          <p:cNvSpPr>
            <a:spLocks/>
          </p:cNvSpPr>
          <p:nvPr/>
        </p:nvSpPr>
        <p:spPr bwMode="auto">
          <a:xfrm>
            <a:off x="3412457" y="2869834"/>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4" name="Freeform 594">
            <a:extLst>
              <a:ext uri="{FF2B5EF4-FFF2-40B4-BE49-F238E27FC236}">
                <a16:creationId xmlns:a16="http://schemas.microsoft.com/office/drawing/2014/main" id="{DF6E3558-BD56-3E8A-5C83-2472F849FCAE}"/>
              </a:ext>
            </a:extLst>
          </p:cNvPr>
          <p:cNvSpPr>
            <a:spLocks/>
          </p:cNvSpPr>
          <p:nvPr/>
        </p:nvSpPr>
        <p:spPr bwMode="auto">
          <a:xfrm>
            <a:off x="3408608" y="286983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5" name="Freeform 595">
            <a:extLst>
              <a:ext uri="{FF2B5EF4-FFF2-40B4-BE49-F238E27FC236}">
                <a16:creationId xmlns:a16="http://schemas.microsoft.com/office/drawing/2014/main" id="{9C14D749-2869-02FE-472A-68AD9A17709D}"/>
              </a:ext>
            </a:extLst>
          </p:cNvPr>
          <p:cNvSpPr>
            <a:spLocks/>
          </p:cNvSpPr>
          <p:nvPr/>
        </p:nvSpPr>
        <p:spPr bwMode="auto">
          <a:xfrm>
            <a:off x="3842184" y="294038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6" name="Freeform 596">
            <a:extLst>
              <a:ext uri="{FF2B5EF4-FFF2-40B4-BE49-F238E27FC236}">
                <a16:creationId xmlns:a16="http://schemas.microsoft.com/office/drawing/2014/main" id="{182F8ECA-61B5-780E-B998-27404DCD75A9}"/>
              </a:ext>
            </a:extLst>
          </p:cNvPr>
          <p:cNvSpPr>
            <a:spLocks/>
          </p:cNvSpPr>
          <p:nvPr/>
        </p:nvSpPr>
        <p:spPr bwMode="auto">
          <a:xfrm>
            <a:off x="3846032" y="2944033"/>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7" name="Freeform 597">
            <a:extLst>
              <a:ext uri="{FF2B5EF4-FFF2-40B4-BE49-F238E27FC236}">
                <a16:creationId xmlns:a16="http://schemas.microsoft.com/office/drawing/2014/main" id="{0036A4F6-B867-3E3F-A3A2-12CA03554C9D}"/>
              </a:ext>
            </a:extLst>
          </p:cNvPr>
          <p:cNvSpPr>
            <a:spLocks/>
          </p:cNvSpPr>
          <p:nvPr/>
        </p:nvSpPr>
        <p:spPr bwMode="auto">
          <a:xfrm>
            <a:off x="3846032" y="2940383"/>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8" name="Freeform 598">
            <a:extLst>
              <a:ext uri="{FF2B5EF4-FFF2-40B4-BE49-F238E27FC236}">
                <a16:creationId xmlns:a16="http://schemas.microsoft.com/office/drawing/2014/main" id="{EDDBBE82-8B37-121D-A6C0-76286ED59854}"/>
              </a:ext>
            </a:extLst>
          </p:cNvPr>
          <p:cNvSpPr>
            <a:spLocks/>
          </p:cNvSpPr>
          <p:nvPr/>
        </p:nvSpPr>
        <p:spPr bwMode="auto">
          <a:xfrm>
            <a:off x="3849881" y="2944033"/>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9" name="Freeform 599">
            <a:extLst>
              <a:ext uri="{FF2B5EF4-FFF2-40B4-BE49-F238E27FC236}">
                <a16:creationId xmlns:a16="http://schemas.microsoft.com/office/drawing/2014/main" id="{822C0DD6-CFCC-07DC-5087-B61B15298402}"/>
              </a:ext>
            </a:extLst>
          </p:cNvPr>
          <p:cNvSpPr>
            <a:spLocks/>
          </p:cNvSpPr>
          <p:nvPr/>
        </p:nvSpPr>
        <p:spPr bwMode="auto">
          <a:xfrm>
            <a:off x="3810115" y="2936734"/>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0" name="Freeform 600">
            <a:extLst>
              <a:ext uri="{FF2B5EF4-FFF2-40B4-BE49-F238E27FC236}">
                <a16:creationId xmlns:a16="http://schemas.microsoft.com/office/drawing/2014/main" id="{CA1623FE-3A4B-70B3-6120-13A587B0F806}"/>
              </a:ext>
            </a:extLst>
          </p:cNvPr>
          <p:cNvSpPr>
            <a:spLocks/>
          </p:cNvSpPr>
          <p:nvPr/>
        </p:nvSpPr>
        <p:spPr bwMode="auto">
          <a:xfrm>
            <a:off x="3860143" y="2951331"/>
            <a:ext cx="3848"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1" name="Freeform 601">
            <a:extLst>
              <a:ext uri="{FF2B5EF4-FFF2-40B4-BE49-F238E27FC236}">
                <a16:creationId xmlns:a16="http://schemas.microsoft.com/office/drawing/2014/main" id="{72F7084E-09E2-9659-58F7-1FE06B98D199}"/>
              </a:ext>
            </a:extLst>
          </p:cNvPr>
          <p:cNvSpPr>
            <a:spLocks/>
          </p:cNvSpPr>
          <p:nvPr/>
        </p:nvSpPr>
        <p:spPr bwMode="auto">
          <a:xfrm>
            <a:off x="3857577" y="2947682"/>
            <a:ext cx="2566" cy="3649"/>
          </a:xfrm>
          <a:custGeom>
            <a:avLst/>
            <a:gdLst>
              <a:gd name="T0" fmla="*/ 0 w 2"/>
              <a:gd name="T1" fmla="*/ 0 h 3"/>
              <a:gd name="T2" fmla="*/ 0 w 2"/>
              <a:gd name="T3" fmla="*/ 0 h 3"/>
              <a:gd name="T4" fmla="*/ 2 w 2"/>
              <a:gd name="T5" fmla="*/ 3 h 3"/>
              <a:gd name="T6" fmla="*/ 2 w 2"/>
              <a:gd name="T7" fmla="*/ 3 h 3"/>
              <a:gd name="T8" fmla="*/ 0 w 2"/>
              <a:gd name="T9" fmla="*/ 0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lnTo>
                  <a:pt x="0" y="0"/>
                </a:lnTo>
                <a:lnTo>
                  <a:pt x="2" y="3"/>
                </a:lnTo>
                <a:lnTo>
                  <a:pt x="2"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2" name="Freeform 602">
            <a:extLst>
              <a:ext uri="{FF2B5EF4-FFF2-40B4-BE49-F238E27FC236}">
                <a16:creationId xmlns:a16="http://schemas.microsoft.com/office/drawing/2014/main" id="{B262541D-0A10-0D86-9D76-ADBC3C67CD21}"/>
              </a:ext>
            </a:extLst>
          </p:cNvPr>
          <p:cNvSpPr>
            <a:spLocks/>
          </p:cNvSpPr>
          <p:nvPr/>
        </p:nvSpPr>
        <p:spPr bwMode="auto">
          <a:xfrm>
            <a:off x="3853729" y="294768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3" name="Freeform 603">
            <a:extLst>
              <a:ext uri="{FF2B5EF4-FFF2-40B4-BE49-F238E27FC236}">
                <a16:creationId xmlns:a16="http://schemas.microsoft.com/office/drawing/2014/main" id="{4EEA2AEB-0074-CF06-1056-12C64E8122BE}"/>
              </a:ext>
            </a:extLst>
          </p:cNvPr>
          <p:cNvSpPr>
            <a:spLocks/>
          </p:cNvSpPr>
          <p:nvPr/>
        </p:nvSpPr>
        <p:spPr bwMode="auto">
          <a:xfrm>
            <a:off x="3828074" y="293673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4" name="Freeform 604">
            <a:extLst>
              <a:ext uri="{FF2B5EF4-FFF2-40B4-BE49-F238E27FC236}">
                <a16:creationId xmlns:a16="http://schemas.microsoft.com/office/drawing/2014/main" id="{C66E5155-D087-9FD0-874E-7DD61C534DAA}"/>
              </a:ext>
            </a:extLst>
          </p:cNvPr>
          <p:cNvSpPr>
            <a:spLocks/>
          </p:cNvSpPr>
          <p:nvPr/>
        </p:nvSpPr>
        <p:spPr bwMode="auto">
          <a:xfrm>
            <a:off x="3821660" y="2936734"/>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5" name="Freeform 605">
            <a:extLst>
              <a:ext uri="{FF2B5EF4-FFF2-40B4-BE49-F238E27FC236}">
                <a16:creationId xmlns:a16="http://schemas.microsoft.com/office/drawing/2014/main" id="{72080203-9542-FB41-BA1E-2766D292B6DF}"/>
              </a:ext>
            </a:extLst>
          </p:cNvPr>
          <p:cNvSpPr>
            <a:spLocks/>
          </p:cNvSpPr>
          <p:nvPr/>
        </p:nvSpPr>
        <p:spPr bwMode="auto">
          <a:xfrm>
            <a:off x="3839618" y="2936734"/>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6" name="Freeform 606">
            <a:extLst>
              <a:ext uri="{FF2B5EF4-FFF2-40B4-BE49-F238E27FC236}">
                <a16:creationId xmlns:a16="http://schemas.microsoft.com/office/drawing/2014/main" id="{CA352B96-DEA6-05ED-AF0D-E66CB354A514}"/>
              </a:ext>
            </a:extLst>
          </p:cNvPr>
          <p:cNvSpPr>
            <a:spLocks/>
          </p:cNvSpPr>
          <p:nvPr/>
        </p:nvSpPr>
        <p:spPr bwMode="auto">
          <a:xfrm>
            <a:off x="3828074" y="2936734"/>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7" name="Freeform 608">
            <a:extLst>
              <a:ext uri="{FF2B5EF4-FFF2-40B4-BE49-F238E27FC236}">
                <a16:creationId xmlns:a16="http://schemas.microsoft.com/office/drawing/2014/main" id="{6E0E92FB-E9F1-8089-EEC1-EABC1B44D1BF}"/>
              </a:ext>
            </a:extLst>
          </p:cNvPr>
          <p:cNvSpPr>
            <a:spLocks/>
          </p:cNvSpPr>
          <p:nvPr/>
        </p:nvSpPr>
        <p:spPr bwMode="auto">
          <a:xfrm>
            <a:off x="3831922" y="294403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8" name="Freeform 609">
            <a:extLst>
              <a:ext uri="{FF2B5EF4-FFF2-40B4-BE49-F238E27FC236}">
                <a16:creationId xmlns:a16="http://schemas.microsoft.com/office/drawing/2014/main" id="{C92315C5-B516-F236-1D8F-D90147F83DE8}"/>
              </a:ext>
            </a:extLst>
          </p:cNvPr>
          <p:cNvSpPr>
            <a:spLocks/>
          </p:cNvSpPr>
          <p:nvPr/>
        </p:nvSpPr>
        <p:spPr bwMode="auto">
          <a:xfrm>
            <a:off x="3835770" y="2944032"/>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9" name="Freeform 610">
            <a:extLst>
              <a:ext uri="{FF2B5EF4-FFF2-40B4-BE49-F238E27FC236}">
                <a16:creationId xmlns:a16="http://schemas.microsoft.com/office/drawing/2014/main" id="{CD6A75AF-20EF-83A9-5602-1D5FBF905533}"/>
              </a:ext>
            </a:extLst>
          </p:cNvPr>
          <p:cNvSpPr>
            <a:spLocks/>
          </p:cNvSpPr>
          <p:nvPr/>
        </p:nvSpPr>
        <p:spPr bwMode="auto">
          <a:xfrm>
            <a:off x="3835770" y="294403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0" name="Freeform 611">
            <a:extLst>
              <a:ext uri="{FF2B5EF4-FFF2-40B4-BE49-F238E27FC236}">
                <a16:creationId xmlns:a16="http://schemas.microsoft.com/office/drawing/2014/main" id="{CC6B68E9-2CBD-3E4A-DFCD-F38B31FDAF9F}"/>
              </a:ext>
            </a:extLst>
          </p:cNvPr>
          <p:cNvSpPr>
            <a:spLocks/>
          </p:cNvSpPr>
          <p:nvPr/>
        </p:nvSpPr>
        <p:spPr bwMode="auto">
          <a:xfrm>
            <a:off x="3817812" y="2944032"/>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1" name="Freeform 612">
            <a:extLst>
              <a:ext uri="{FF2B5EF4-FFF2-40B4-BE49-F238E27FC236}">
                <a16:creationId xmlns:a16="http://schemas.microsoft.com/office/drawing/2014/main" id="{A2F3D31D-7CCD-943E-FEEF-5B4B6F89BA09}"/>
              </a:ext>
            </a:extLst>
          </p:cNvPr>
          <p:cNvSpPr>
            <a:spLocks/>
          </p:cNvSpPr>
          <p:nvPr/>
        </p:nvSpPr>
        <p:spPr bwMode="auto">
          <a:xfrm>
            <a:off x="3203366" y="2643590"/>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2" name="Freeform 613">
            <a:extLst>
              <a:ext uri="{FF2B5EF4-FFF2-40B4-BE49-F238E27FC236}">
                <a16:creationId xmlns:a16="http://schemas.microsoft.com/office/drawing/2014/main" id="{3AD927F5-D7E3-D5E2-E397-4D54B77A923D}"/>
              </a:ext>
            </a:extLst>
          </p:cNvPr>
          <p:cNvSpPr>
            <a:spLocks/>
          </p:cNvSpPr>
          <p:nvPr/>
        </p:nvSpPr>
        <p:spPr bwMode="auto">
          <a:xfrm>
            <a:off x="3203366" y="2659403"/>
            <a:ext cx="0" cy="7298"/>
          </a:xfrm>
          <a:custGeom>
            <a:avLst/>
            <a:gdLst>
              <a:gd name="T0" fmla="*/ 0 h 6"/>
              <a:gd name="T1" fmla="*/ 0 h 6"/>
              <a:gd name="T2" fmla="*/ 6 h 6"/>
              <a:gd name="T3" fmla="*/ 6 h 6"/>
              <a:gd name="T4" fmla="*/ 0 h 6"/>
              <a:gd name="T5" fmla="*/ 0 h 6"/>
            </a:gdLst>
            <a:ahLst/>
            <a:cxnLst>
              <a:cxn ang="0">
                <a:pos x="0" y="T0"/>
              </a:cxn>
              <a:cxn ang="0">
                <a:pos x="0" y="T1"/>
              </a:cxn>
              <a:cxn ang="0">
                <a:pos x="0" y="T2"/>
              </a:cxn>
              <a:cxn ang="0">
                <a:pos x="0" y="T3"/>
              </a:cxn>
              <a:cxn ang="0">
                <a:pos x="0" y="T4"/>
              </a:cxn>
              <a:cxn ang="0">
                <a:pos x="0" y="T5"/>
              </a:cxn>
            </a:cxnLst>
            <a:rect l="0" t="0" r="r" b="b"/>
            <a:pathLst>
              <a:path h="6">
                <a:moveTo>
                  <a:pt x="0" y="0"/>
                </a:moveTo>
                <a:lnTo>
                  <a:pt x="0" y="0"/>
                </a:lnTo>
                <a:lnTo>
                  <a:pt x="0" y="6"/>
                </a:lnTo>
                <a:lnTo>
                  <a:pt x="0" y="6"/>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3" name="Freeform 614">
            <a:extLst>
              <a:ext uri="{FF2B5EF4-FFF2-40B4-BE49-F238E27FC236}">
                <a16:creationId xmlns:a16="http://schemas.microsoft.com/office/drawing/2014/main" id="{2786C5A6-15FA-D74B-0513-362691E85582}"/>
              </a:ext>
            </a:extLst>
          </p:cNvPr>
          <p:cNvSpPr>
            <a:spLocks/>
          </p:cNvSpPr>
          <p:nvPr/>
        </p:nvSpPr>
        <p:spPr bwMode="auto">
          <a:xfrm>
            <a:off x="3178993" y="2688596"/>
            <a:ext cx="20524" cy="177589"/>
          </a:xfrm>
          <a:custGeom>
            <a:avLst/>
            <a:gdLst>
              <a:gd name="T0" fmla="*/ 0 w 16"/>
              <a:gd name="T1" fmla="*/ 146 h 146"/>
              <a:gd name="T2" fmla="*/ 0 w 16"/>
              <a:gd name="T3" fmla="*/ 146 h 146"/>
              <a:gd name="T4" fmla="*/ 16 w 16"/>
              <a:gd name="T5" fmla="*/ 0 h 146"/>
              <a:gd name="T6" fmla="*/ 16 w 16"/>
              <a:gd name="T7" fmla="*/ 0 h 146"/>
              <a:gd name="T8" fmla="*/ 0 w 16"/>
              <a:gd name="T9" fmla="*/ 146 h 146"/>
              <a:gd name="T10" fmla="*/ 0 w 16"/>
              <a:gd name="T11" fmla="*/ 146 h 146"/>
            </a:gdLst>
            <a:ahLst/>
            <a:cxnLst>
              <a:cxn ang="0">
                <a:pos x="T0" y="T1"/>
              </a:cxn>
              <a:cxn ang="0">
                <a:pos x="T2" y="T3"/>
              </a:cxn>
              <a:cxn ang="0">
                <a:pos x="T4" y="T5"/>
              </a:cxn>
              <a:cxn ang="0">
                <a:pos x="T6" y="T7"/>
              </a:cxn>
              <a:cxn ang="0">
                <a:pos x="T8" y="T9"/>
              </a:cxn>
              <a:cxn ang="0">
                <a:pos x="T10" y="T11"/>
              </a:cxn>
            </a:cxnLst>
            <a:rect l="0" t="0" r="r" b="b"/>
            <a:pathLst>
              <a:path w="16" h="146">
                <a:moveTo>
                  <a:pt x="0" y="146"/>
                </a:moveTo>
                <a:lnTo>
                  <a:pt x="0" y="146"/>
                </a:lnTo>
                <a:lnTo>
                  <a:pt x="16" y="0"/>
                </a:lnTo>
                <a:lnTo>
                  <a:pt x="16" y="0"/>
                </a:lnTo>
                <a:lnTo>
                  <a:pt x="0" y="146"/>
                </a:lnTo>
                <a:lnTo>
                  <a:pt x="0" y="14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4" name="Freeform 615">
            <a:extLst>
              <a:ext uri="{FF2B5EF4-FFF2-40B4-BE49-F238E27FC236}">
                <a16:creationId xmlns:a16="http://schemas.microsoft.com/office/drawing/2014/main" id="{2A82ED0A-73F2-6736-86DF-7E448DFED82A}"/>
              </a:ext>
            </a:extLst>
          </p:cNvPr>
          <p:cNvSpPr>
            <a:spLocks/>
          </p:cNvSpPr>
          <p:nvPr/>
        </p:nvSpPr>
        <p:spPr bwMode="auto">
          <a:xfrm>
            <a:off x="3199517" y="2677649"/>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5" name="Freeform 616">
            <a:extLst>
              <a:ext uri="{FF2B5EF4-FFF2-40B4-BE49-F238E27FC236}">
                <a16:creationId xmlns:a16="http://schemas.microsoft.com/office/drawing/2014/main" id="{CF1F17E0-8EAB-2875-4CED-977405521B0A}"/>
              </a:ext>
            </a:extLst>
          </p:cNvPr>
          <p:cNvSpPr>
            <a:spLocks/>
          </p:cNvSpPr>
          <p:nvPr/>
        </p:nvSpPr>
        <p:spPr bwMode="auto">
          <a:xfrm>
            <a:off x="3214911" y="2514656"/>
            <a:ext cx="6414" cy="48655"/>
          </a:xfrm>
          <a:custGeom>
            <a:avLst/>
            <a:gdLst>
              <a:gd name="T0" fmla="*/ 5 w 5"/>
              <a:gd name="T1" fmla="*/ 3 h 40"/>
              <a:gd name="T2" fmla="*/ 5 w 5"/>
              <a:gd name="T3" fmla="*/ 3 h 40"/>
              <a:gd name="T4" fmla="*/ 5 w 5"/>
              <a:gd name="T5" fmla="*/ 0 h 40"/>
              <a:gd name="T6" fmla="*/ 5 w 5"/>
              <a:gd name="T7" fmla="*/ 0 h 40"/>
              <a:gd name="T8" fmla="*/ 0 w 5"/>
              <a:gd name="T9" fmla="*/ 40 h 40"/>
              <a:gd name="T10" fmla="*/ 0 w 5"/>
              <a:gd name="T11" fmla="*/ 40 h 40"/>
              <a:gd name="T12" fmla="*/ 5 w 5"/>
              <a:gd name="T13" fmla="*/ 3 h 40"/>
              <a:gd name="T14" fmla="*/ 5 w 5"/>
              <a:gd name="T15" fmla="*/ 3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0">
                <a:moveTo>
                  <a:pt x="5" y="3"/>
                </a:moveTo>
                <a:lnTo>
                  <a:pt x="5" y="3"/>
                </a:lnTo>
                <a:lnTo>
                  <a:pt x="5" y="0"/>
                </a:lnTo>
                <a:lnTo>
                  <a:pt x="5" y="0"/>
                </a:lnTo>
                <a:lnTo>
                  <a:pt x="0" y="40"/>
                </a:lnTo>
                <a:lnTo>
                  <a:pt x="0" y="40"/>
                </a:lnTo>
                <a:lnTo>
                  <a:pt x="5" y="3"/>
                </a:lnTo>
                <a:lnTo>
                  <a:pt x="5"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6" name="Freeform 617">
            <a:extLst>
              <a:ext uri="{FF2B5EF4-FFF2-40B4-BE49-F238E27FC236}">
                <a16:creationId xmlns:a16="http://schemas.microsoft.com/office/drawing/2014/main" id="{4C41534A-BCFE-1544-A624-0097B48C2F20}"/>
              </a:ext>
            </a:extLst>
          </p:cNvPr>
          <p:cNvSpPr>
            <a:spLocks/>
          </p:cNvSpPr>
          <p:nvPr/>
        </p:nvSpPr>
        <p:spPr bwMode="auto">
          <a:xfrm>
            <a:off x="3903757" y="297687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7" name="Freeform 618">
            <a:extLst>
              <a:ext uri="{FF2B5EF4-FFF2-40B4-BE49-F238E27FC236}">
                <a16:creationId xmlns:a16="http://schemas.microsoft.com/office/drawing/2014/main" id="{62F7D991-A2B1-1D64-3003-69FE32021BA7}"/>
              </a:ext>
            </a:extLst>
          </p:cNvPr>
          <p:cNvSpPr>
            <a:spLocks/>
          </p:cNvSpPr>
          <p:nvPr/>
        </p:nvSpPr>
        <p:spPr bwMode="auto">
          <a:xfrm>
            <a:off x="3899909" y="297322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8" name="Freeform 619">
            <a:extLst>
              <a:ext uri="{FF2B5EF4-FFF2-40B4-BE49-F238E27FC236}">
                <a16:creationId xmlns:a16="http://schemas.microsoft.com/office/drawing/2014/main" id="{77AFFBC5-4993-BB94-BB99-E6977294EEA8}"/>
              </a:ext>
            </a:extLst>
          </p:cNvPr>
          <p:cNvSpPr>
            <a:spLocks/>
          </p:cNvSpPr>
          <p:nvPr/>
        </p:nvSpPr>
        <p:spPr bwMode="auto">
          <a:xfrm>
            <a:off x="3903757" y="297687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9" name="Freeform 620">
            <a:extLst>
              <a:ext uri="{FF2B5EF4-FFF2-40B4-BE49-F238E27FC236}">
                <a16:creationId xmlns:a16="http://schemas.microsoft.com/office/drawing/2014/main" id="{A486FAEA-2E1F-4922-B48B-7DADE46F42F1}"/>
              </a:ext>
            </a:extLst>
          </p:cNvPr>
          <p:cNvSpPr>
            <a:spLocks/>
          </p:cNvSpPr>
          <p:nvPr/>
        </p:nvSpPr>
        <p:spPr bwMode="auto">
          <a:xfrm>
            <a:off x="3860143" y="2518305"/>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0" name="Freeform 621">
            <a:extLst>
              <a:ext uri="{FF2B5EF4-FFF2-40B4-BE49-F238E27FC236}">
                <a16:creationId xmlns:a16="http://schemas.microsoft.com/office/drawing/2014/main" id="{1E944323-276F-D975-067D-EC0CF97A3FE1}"/>
              </a:ext>
            </a:extLst>
          </p:cNvPr>
          <p:cNvSpPr>
            <a:spLocks/>
          </p:cNvSpPr>
          <p:nvPr/>
        </p:nvSpPr>
        <p:spPr bwMode="auto">
          <a:xfrm>
            <a:off x="3849881" y="2518305"/>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1" name="Freeform 622">
            <a:extLst>
              <a:ext uri="{FF2B5EF4-FFF2-40B4-BE49-F238E27FC236}">
                <a16:creationId xmlns:a16="http://schemas.microsoft.com/office/drawing/2014/main" id="{0ADF4D18-EA00-C330-558F-D6DFA4873421}"/>
              </a:ext>
            </a:extLst>
          </p:cNvPr>
          <p:cNvSpPr>
            <a:spLocks/>
          </p:cNvSpPr>
          <p:nvPr/>
        </p:nvSpPr>
        <p:spPr bwMode="auto">
          <a:xfrm>
            <a:off x="3386801" y="2492761"/>
            <a:ext cx="7697" cy="3649"/>
          </a:xfrm>
          <a:custGeom>
            <a:avLst/>
            <a:gdLst>
              <a:gd name="T0" fmla="*/ 0 w 6"/>
              <a:gd name="T1" fmla="*/ 0 h 3"/>
              <a:gd name="T2" fmla="*/ 0 w 6"/>
              <a:gd name="T3" fmla="*/ 0 h 3"/>
              <a:gd name="T4" fmla="*/ 6 w 6"/>
              <a:gd name="T5" fmla="*/ 3 h 3"/>
              <a:gd name="T6" fmla="*/ 6 w 6"/>
              <a:gd name="T7" fmla="*/ 3 h 3"/>
              <a:gd name="T8" fmla="*/ 0 w 6"/>
              <a:gd name="T9" fmla="*/ 0 h 3"/>
              <a:gd name="T10" fmla="*/ 0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0" y="0"/>
                </a:moveTo>
                <a:lnTo>
                  <a:pt x="0" y="0"/>
                </a:lnTo>
                <a:lnTo>
                  <a:pt x="6" y="3"/>
                </a:lnTo>
                <a:lnTo>
                  <a:pt x="6"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2" name="Freeform 623">
            <a:extLst>
              <a:ext uri="{FF2B5EF4-FFF2-40B4-BE49-F238E27FC236}">
                <a16:creationId xmlns:a16="http://schemas.microsoft.com/office/drawing/2014/main" id="{E3961119-49A5-BD25-8329-ABA611F2F03B}"/>
              </a:ext>
            </a:extLst>
          </p:cNvPr>
          <p:cNvSpPr>
            <a:spLocks/>
          </p:cNvSpPr>
          <p:nvPr/>
        </p:nvSpPr>
        <p:spPr bwMode="auto">
          <a:xfrm>
            <a:off x="3225173" y="2481814"/>
            <a:ext cx="157780" cy="10947"/>
          </a:xfrm>
          <a:custGeom>
            <a:avLst/>
            <a:gdLst>
              <a:gd name="T0" fmla="*/ 0 w 123"/>
              <a:gd name="T1" fmla="*/ 0 h 9"/>
              <a:gd name="T2" fmla="*/ 0 w 123"/>
              <a:gd name="T3" fmla="*/ 0 h 9"/>
              <a:gd name="T4" fmla="*/ 0 w 123"/>
              <a:gd name="T5" fmla="*/ 0 h 9"/>
              <a:gd name="T6" fmla="*/ 123 w 123"/>
              <a:gd name="T7" fmla="*/ 9 h 9"/>
              <a:gd name="T8" fmla="*/ 123 w 123"/>
              <a:gd name="T9" fmla="*/ 9 h 9"/>
              <a:gd name="T10" fmla="*/ 0 w 123"/>
              <a:gd name="T11" fmla="*/ 0 h 9"/>
              <a:gd name="T12" fmla="*/ 0 w 12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3" h="9">
                <a:moveTo>
                  <a:pt x="0" y="0"/>
                </a:moveTo>
                <a:lnTo>
                  <a:pt x="0" y="0"/>
                </a:lnTo>
                <a:lnTo>
                  <a:pt x="0" y="0"/>
                </a:lnTo>
                <a:lnTo>
                  <a:pt x="123" y="9"/>
                </a:lnTo>
                <a:lnTo>
                  <a:pt x="123" y="9"/>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3" name="Freeform 624">
            <a:extLst>
              <a:ext uri="{FF2B5EF4-FFF2-40B4-BE49-F238E27FC236}">
                <a16:creationId xmlns:a16="http://schemas.microsoft.com/office/drawing/2014/main" id="{60EEAED5-321E-04E9-95B0-45B4CD3EF530}"/>
              </a:ext>
            </a:extLst>
          </p:cNvPr>
          <p:cNvSpPr>
            <a:spLocks/>
          </p:cNvSpPr>
          <p:nvPr/>
        </p:nvSpPr>
        <p:spPr bwMode="auto">
          <a:xfrm>
            <a:off x="3839619" y="2518305"/>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4" name="Freeform 625">
            <a:extLst>
              <a:ext uri="{FF2B5EF4-FFF2-40B4-BE49-F238E27FC236}">
                <a16:creationId xmlns:a16="http://schemas.microsoft.com/office/drawing/2014/main" id="{4F1236D2-5A32-9E9D-7497-E56BF2E85999}"/>
              </a:ext>
            </a:extLst>
          </p:cNvPr>
          <p:cNvSpPr>
            <a:spLocks/>
          </p:cNvSpPr>
          <p:nvPr/>
        </p:nvSpPr>
        <p:spPr bwMode="auto">
          <a:xfrm>
            <a:off x="3896060" y="2770092"/>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5" name="Freeform 626">
            <a:extLst>
              <a:ext uri="{FF2B5EF4-FFF2-40B4-BE49-F238E27FC236}">
                <a16:creationId xmlns:a16="http://schemas.microsoft.com/office/drawing/2014/main" id="{9677421B-8B4E-C8FD-E3EF-4FB7CF8A4BFF}"/>
              </a:ext>
            </a:extLst>
          </p:cNvPr>
          <p:cNvSpPr>
            <a:spLocks/>
          </p:cNvSpPr>
          <p:nvPr/>
        </p:nvSpPr>
        <p:spPr bwMode="auto">
          <a:xfrm>
            <a:off x="3889647" y="2518305"/>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6" name="Freeform 627">
            <a:extLst>
              <a:ext uri="{FF2B5EF4-FFF2-40B4-BE49-F238E27FC236}">
                <a16:creationId xmlns:a16="http://schemas.microsoft.com/office/drawing/2014/main" id="{91C2DC97-DC41-151C-7E5B-278EE9D58277}"/>
              </a:ext>
            </a:extLst>
          </p:cNvPr>
          <p:cNvSpPr>
            <a:spLocks/>
          </p:cNvSpPr>
          <p:nvPr/>
        </p:nvSpPr>
        <p:spPr bwMode="auto">
          <a:xfrm>
            <a:off x="3504816" y="250005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7" name="Freeform 628">
            <a:extLst>
              <a:ext uri="{FF2B5EF4-FFF2-40B4-BE49-F238E27FC236}">
                <a16:creationId xmlns:a16="http://schemas.microsoft.com/office/drawing/2014/main" id="{D3C5223D-7C5F-C79D-F3E2-E455C7B43B4D}"/>
              </a:ext>
            </a:extLst>
          </p:cNvPr>
          <p:cNvSpPr>
            <a:spLocks/>
          </p:cNvSpPr>
          <p:nvPr/>
        </p:nvSpPr>
        <p:spPr bwMode="auto">
          <a:xfrm>
            <a:off x="3896060" y="2766443"/>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8" name="Freeform 629">
            <a:extLst>
              <a:ext uri="{FF2B5EF4-FFF2-40B4-BE49-F238E27FC236}">
                <a16:creationId xmlns:a16="http://schemas.microsoft.com/office/drawing/2014/main" id="{3E4713C4-E499-4FD1-00E8-756659DF4090}"/>
              </a:ext>
            </a:extLst>
          </p:cNvPr>
          <p:cNvSpPr>
            <a:spLocks/>
          </p:cNvSpPr>
          <p:nvPr/>
        </p:nvSpPr>
        <p:spPr bwMode="auto">
          <a:xfrm>
            <a:off x="3871688" y="2518305"/>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9" name="Freeform 630">
            <a:extLst>
              <a:ext uri="{FF2B5EF4-FFF2-40B4-BE49-F238E27FC236}">
                <a16:creationId xmlns:a16="http://schemas.microsoft.com/office/drawing/2014/main" id="{919607E3-3EB4-BB8E-44DA-41D0E017E940}"/>
              </a:ext>
            </a:extLst>
          </p:cNvPr>
          <p:cNvSpPr>
            <a:spLocks/>
          </p:cNvSpPr>
          <p:nvPr/>
        </p:nvSpPr>
        <p:spPr bwMode="auto">
          <a:xfrm>
            <a:off x="3881950" y="2518305"/>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0" name="Freeform 631">
            <a:extLst>
              <a:ext uri="{FF2B5EF4-FFF2-40B4-BE49-F238E27FC236}">
                <a16:creationId xmlns:a16="http://schemas.microsoft.com/office/drawing/2014/main" id="{4B5B5115-1AF5-6EAA-700C-64F255402A3E}"/>
              </a:ext>
            </a:extLst>
          </p:cNvPr>
          <p:cNvSpPr>
            <a:spLocks/>
          </p:cNvSpPr>
          <p:nvPr/>
        </p:nvSpPr>
        <p:spPr bwMode="auto">
          <a:xfrm>
            <a:off x="3896060" y="2762794"/>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1" name="Freeform 632">
            <a:extLst>
              <a:ext uri="{FF2B5EF4-FFF2-40B4-BE49-F238E27FC236}">
                <a16:creationId xmlns:a16="http://schemas.microsoft.com/office/drawing/2014/main" id="{B7CF02EB-9DA1-1F69-16BD-8893AF8A4155}"/>
              </a:ext>
            </a:extLst>
          </p:cNvPr>
          <p:cNvSpPr>
            <a:spLocks/>
          </p:cNvSpPr>
          <p:nvPr/>
        </p:nvSpPr>
        <p:spPr bwMode="auto">
          <a:xfrm>
            <a:off x="3462485" y="2500059"/>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2" name="Freeform 633">
            <a:extLst>
              <a:ext uri="{FF2B5EF4-FFF2-40B4-BE49-F238E27FC236}">
                <a16:creationId xmlns:a16="http://schemas.microsoft.com/office/drawing/2014/main" id="{AC99FDBB-B9DA-0972-8798-862D1218DCF2}"/>
              </a:ext>
            </a:extLst>
          </p:cNvPr>
          <p:cNvSpPr>
            <a:spLocks/>
          </p:cNvSpPr>
          <p:nvPr/>
        </p:nvSpPr>
        <p:spPr bwMode="auto">
          <a:xfrm>
            <a:off x="3408609" y="2496410"/>
            <a:ext cx="6414" cy="0"/>
          </a:xfrm>
          <a:custGeom>
            <a:avLst/>
            <a:gdLst>
              <a:gd name="T0" fmla="*/ 0 w 5"/>
              <a:gd name="T1" fmla="*/ 0 w 5"/>
              <a:gd name="T2" fmla="*/ 5 w 5"/>
              <a:gd name="T3" fmla="*/ 5 w 5"/>
              <a:gd name="T4" fmla="*/ 0 w 5"/>
              <a:gd name="T5" fmla="*/ 0 w 5"/>
            </a:gdLst>
            <a:ahLst/>
            <a:cxnLst>
              <a:cxn ang="0">
                <a:pos x="T0" y="0"/>
              </a:cxn>
              <a:cxn ang="0">
                <a:pos x="T1" y="0"/>
              </a:cxn>
              <a:cxn ang="0">
                <a:pos x="T2" y="0"/>
              </a:cxn>
              <a:cxn ang="0">
                <a:pos x="T3" y="0"/>
              </a:cxn>
              <a:cxn ang="0">
                <a:pos x="T4" y="0"/>
              </a:cxn>
              <a:cxn ang="0">
                <a:pos x="T5" y="0"/>
              </a:cxn>
            </a:cxnLst>
            <a:rect l="0" t="0" r="r" b="b"/>
            <a:pathLst>
              <a:path w="5">
                <a:moveTo>
                  <a:pt x="0" y="0"/>
                </a:moveTo>
                <a:lnTo>
                  <a:pt x="0" y="0"/>
                </a:lnTo>
                <a:lnTo>
                  <a:pt x="5" y="0"/>
                </a:lnTo>
                <a:lnTo>
                  <a:pt x="5"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3" name="Freeform 634">
            <a:extLst>
              <a:ext uri="{FF2B5EF4-FFF2-40B4-BE49-F238E27FC236}">
                <a16:creationId xmlns:a16="http://schemas.microsoft.com/office/drawing/2014/main" id="{CDBEADE0-A8BB-7E4D-1EEF-D0C4FBDE430D}"/>
              </a:ext>
            </a:extLst>
          </p:cNvPr>
          <p:cNvSpPr>
            <a:spLocks/>
          </p:cNvSpPr>
          <p:nvPr/>
        </p:nvSpPr>
        <p:spPr bwMode="auto">
          <a:xfrm>
            <a:off x="3422719" y="2496410"/>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4" name="Freeform 635">
            <a:extLst>
              <a:ext uri="{FF2B5EF4-FFF2-40B4-BE49-F238E27FC236}">
                <a16:creationId xmlns:a16="http://schemas.microsoft.com/office/drawing/2014/main" id="{BCBC078F-AA73-7387-CAC9-924D5D799C8F}"/>
              </a:ext>
            </a:extLst>
          </p:cNvPr>
          <p:cNvSpPr>
            <a:spLocks/>
          </p:cNvSpPr>
          <p:nvPr/>
        </p:nvSpPr>
        <p:spPr bwMode="auto">
          <a:xfrm>
            <a:off x="3448374" y="2500059"/>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5" name="Freeform 636">
            <a:extLst>
              <a:ext uri="{FF2B5EF4-FFF2-40B4-BE49-F238E27FC236}">
                <a16:creationId xmlns:a16="http://schemas.microsoft.com/office/drawing/2014/main" id="{3BCF9EF6-B1B6-6EF8-6DAB-71DE6825A034}"/>
              </a:ext>
            </a:extLst>
          </p:cNvPr>
          <p:cNvSpPr>
            <a:spLocks/>
          </p:cNvSpPr>
          <p:nvPr/>
        </p:nvSpPr>
        <p:spPr bwMode="auto">
          <a:xfrm>
            <a:off x="3781894" y="2514656"/>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6" name="Freeform 637">
            <a:extLst>
              <a:ext uri="{FF2B5EF4-FFF2-40B4-BE49-F238E27FC236}">
                <a16:creationId xmlns:a16="http://schemas.microsoft.com/office/drawing/2014/main" id="{CC29ECE7-3563-BF7E-F921-418B956CF916}"/>
              </a:ext>
            </a:extLst>
          </p:cNvPr>
          <p:cNvSpPr>
            <a:spLocks/>
          </p:cNvSpPr>
          <p:nvPr/>
        </p:nvSpPr>
        <p:spPr bwMode="auto">
          <a:xfrm>
            <a:off x="3432981" y="2496410"/>
            <a:ext cx="7697" cy="0"/>
          </a:xfrm>
          <a:custGeom>
            <a:avLst/>
            <a:gdLst>
              <a:gd name="T0" fmla="*/ 0 w 6"/>
              <a:gd name="T1" fmla="*/ 0 w 6"/>
              <a:gd name="T2" fmla="*/ 6 w 6"/>
              <a:gd name="T3" fmla="*/ 6 w 6"/>
              <a:gd name="T4" fmla="*/ 0 w 6"/>
              <a:gd name="T5" fmla="*/ 0 w 6"/>
            </a:gdLst>
            <a:ahLst/>
            <a:cxnLst>
              <a:cxn ang="0">
                <a:pos x="T0" y="0"/>
              </a:cxn>
              <a:cxn ang="0">
                <a:pos x="T1" y="0"/>
              </a:cxn>
              <a:cxn ang="0">
                <a:pos x="T2" y="0"/>
              </a:cxn>
              <a:cxn ang="0">
                <a:pos x="T3" y="0"/>
              </a:cxn>
              <a:cxn ang="0">
                <a:pos x="T4" y="0"/>
              </a:cxn>
              <a:cxn ang="0">
                <a:pos x="T5" y="0"/>
              </a:cxn>
            </a:cxnLst>
            <a:rect l="0" t="0" r="r" b="b"/>
            <a:pathLst>
              <a:path w="6">
                <a:moveTo>
                  <a:pt x="0" y="0"/>
                </a:moveTo>
                <a:lnTo>
                  <a:pt x="0" y="0"/>
                </a:lnTo>
                <a:lnTo>
                  <a:pt x="6" y="0"/>
                </a:lnTo>
                <a:lnTo>
                  <a:pt x="6"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7" name="Freeform 638">
            <a:extLst>
              <a:ext uri="{FF2B5EF4-FFF2-40B4-BE49-F238E27FC236}">
                <a16:creationId xmlns:a16="http://schemas.microsoft.com/office/drawing/2014/main" id="{9E432027-8536-CB95-F16B-7611B79F97F6}"/>
              </a:ext>
            </a:extLst>
          </p:cNvPr>
          <p:cNvSpPr>
            <a:spLocks/>
          </p:cNvSpPr>
          <p:nvPr/>
        </p:nvSpPr>
        <p:spPr bwMode="auto">
          <a:xfrm>
            <a:off x="3806267" y="2518305"/>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8" name="Freeform 639">
            <a:extLst>
              <a:ext uri="{FF2B5EF4-FFF2-40B4-BE49-F238E27FC236}">
                <a16:creationId xmlns:a16="http://schemas.microsoft.com/office/drawing/2014/main" id="{F9ECD986-33D3-D49A-56D9-5DD18650871C}"/>
              </a:ext>
            </a:extLst>
          </p:cNvPr>
          <p:cNvSpPr>
            <a:spLocks/>
          </p:cNvSpPr>
          <p:nvPr/>
        </p:nvSpPr>
        <p:spPr bwMode="auto">
          <a:xfrm>
            <a:off x="3828074" y="2518305"/>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9" name="Freeform 640">
            <a:extLst>
              <a:ext uri="{FF2B5EF4-FFF2-40B4-BE49-F238E27FC236}">
                <a16:creationId xmlns:a16="http://schemas.microsoft.com/office/drawing/2014/main" id="{0E3F5AFC-B566-20E4-7793-87679065D678}"/>
              </a:ext>
            </a:extLst>
          </p:cNvPr>
          <p:cNvSpPr>
            <a:spLocks/>
          </p:cNvSpPr>
          <p:nvPr/>
        </p:nvSpPr>
        <p:spPr bwMode="auto">
          <a:xfrm>
            <a:off x="3476595" y="2500059"/>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0" name="Freeform 641">
            <a:extLst>
              <a:ext uri="{FF2B5EF4-FFF2-40B4-BE49-F238E27FC236}">
                <a16:creationId xmlns:a16="http://schemas.microsoft.com/office/drawing/2014/main" id="{3EF4EBD7-AB6E-0A2B-51EE-B17786ABC516}"/>
              </a:ext>
            </a:extLst>
          </p:cNvPr>
          <p:cNvSpPr>
            <a:spLocks/>
          </p:cNvSpPr>
          <p:nvPr/>
        </p:nvSpPr>
        <p:spPr bwMode="auto">
          <a:xfrm>
            <a:off x="3817812" y="2518305"/>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1" name="Freeform 642">
            <a:extLst>
              <a:ext uri="{FF2B5EF4-FFF2-40B4-BE49-F238E27FC236}">
                <a16:creationId xmlns:a16="http://schemas.microsoft.com/office/drawing/2014/main" id="{DEE3453A-9894-D9ED-F2DA-119F3C51D75A}"/>
              </a:ext>
            </a:extLst>
          </p:cNvPr>
          <p:cNvSpPr>
            <a:spLocks/>
          </p:cNvSpPr>
          <p:nvPr/>
        </p:nvSpPr>
        <p:spPr bwMode="auto">
          <a:xfrm>
            <a:off x="3397064" y="2496410"/>
            <a:ext cx="7697" cy="0"/>
          </a:xfrm>
          <a:custGeom>
            <a:avLst/>
            <a:gdLst>
              <a:gd name="T0" fmla="*/ 0 w 6"/>
              <a:gd name="T1" fmla="*/ 0 w 6"/>
              <a:gd name="T2" fmla="*/ 6 w 6"/>
              <a:gd name="T3" fmla="*/ 6 w 6"/>
              <a:gd name="T4" fmla="*/ 0 w 6"/>
              <a:gd name="T5" fmla="*/ 0 w 6"/>
            </a:gdLst>
            <a:ahLst/>
            <a:cxnLst>
              <a:cxn ang="0">
                <a:pos x="T0" y="0"/>
              </a:cxn>
              <a:cxn ang="0">
                <a:pos x="T1" y="0"/>
              </a:cxn>
              <a:cxn ang="0">
                <a:pos x="T2" y="0"/>
              </a:cxn>
              <a:cxn ang="0">
                <a:pos x="T3" y="0"/>
              </a:cxn>
              <a:cxn ang="0">
                <a:pos x="T4" y="0"/>
              </a:cxn>
              <a:cxn ang="0">
                <a:pos x="T5" y="0"/>
              </a:cxn>
            </a:cxnLst>
            <a:rect l="0" t="0" r="r" b="b"/>
            <a:pathLst>
              <a:path w="6">
                <a:moveTo>
                  <a:pt x="0" y="0"/>
                </a:moveTo>
                <a:lnTo>
                  <a:pt x="0" y="0"/>
                </a:lnTo>
                <a:lnTo>
                  <a:pt x="6" y="0"/>
                </a:lnTo>
                <a:lnTo>
                  <a:pt x="6"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2" name="Freeform 643">
            <a:extLst>
              <a:ext uri="{FF2B5EF4-FFF2-40B4-BE49-F238E27FC236}">
                <a16:creationId xmlns:a16="http://schemas.microsoft.com/office/drawing/2014/main" id="{34F930A0-AF83-2D26-7DCC-9ED3E4EEA230}"/>
              </a:ext>
            </a:extLst>
          </p:cNvPr>
          <p:cNvSpPr>
            <a:spLocks/>
          </p:cNvSpPr>
          <p:nvPr/>
        </p:nvSpPr>
        <p:spPr bwMode="auto">
          <a:xfrm>
            <a:off x="3796004" y="2518305"/>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3" name="Freeform 644">
            <a:extLst>
              <a:ext uri="{FF2B5EF4-FFF2-40B4-BE49-F238E27FC236}">
                <a16:creationId xmlns:a16="http://schemas.microsoft.com/office/drawing/2014/main" id="{DC3CBFB6-42AA-4537-BD10-6717AF098A60}"/>
              </a:ext>
            </a:extLst>
          </p:cNvPr>
          <p:cNvSpPr>
            <a:spLocks/>
          </p:cNvSpPr>
          <p:nvPr/>
        </p:nvSpPr>
        <p:spPr bwMode="auto">
          <a:xfrm>
            <a:off x="3490706" y="250005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4" name="Freeform 645">
            <a:extLst>
              <a:ext uri="{FF2B5EF4-FFF2-40B4-BE49-F238E27FC236}">
                <a16:creationId xmlns:a16="http://schemas.microsoft.com/office/drawing/2014/main" id="{7F07C579-64C0-741C-18E4-2C99A4CB00D9}"/>
              </a:ext>
            </a:extLst>
          </p:cNvPr>
          <p:cNvSpPr>
            <a:spLocks/>
          </p:cNvSpPr>
          <p:nvPr/>
        </p:nvSpPr>
        <p:spPr bwMode="auto">
          <a:xfrm>
            <a:off x="3606155" y="25073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5" name="Freeform 646">
            <a:extLst>
              <a:ext uri="{FF2B5EF4-FFF2-40B4-BE49-F238E27FC236}">
                <a16:creationId xmlns:a16="http://schemas.microsoft.com/office/drawing/2014/main" id="{619AB516-F592-6BCD-200A-6FFCDB377A27}"/>
              </a:ext>
            </a:extLst>
          </p:cNvPr>
          <p:cNvSpPr>
            <a:spLocks/>
          </p:cNvSpPr>
          <p:nvPr/>
        </p:nvSpPr>
        <p:spPr bwMode="auto">
          <a:xfrm>
            <a:off x="3620265" y="25073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6" name="Freeform 647">
            <a:extLst>
              <a:ext uri="{FF2B5EF4-FFF2-40B4-BE49-F238E27FC236}">
                <a16:creationId xmlns:a16="http://schemas.microsoft.com/office/drawing/2014/main" id="{621661F6-8121-7AF0-BA53-7A3082B7A5A1}"/>
              </a:ext>
            </a:extLst>
          </p:cNvPr>
          <p:cNvSpPr>
            <a:spLocks/>
          </p:cNvSpPr>
          <p:nvPr/>
        </p:nvSpPr>
        <p:spPr bwMode="auto">
          <a:xfrm>
            <a:off x="3660031" y="2511007"/>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7" name="Freeform 648">
            <a:extLst>
              <a:ext uri="{FF2B5EF4-FFF2-40B4-BE49-F238E27FC236}">
                <a16:creationId xmlns:a16="http://schemas.microsoft.com/office/drawing/2014/main" id="{9F599608-0614-C9FD-D3F5-E78EFF525955}"/>
              </a:ext>
            </a:extLst>
          </p:cNvPr>
          <p:cNvSpPr>
            <a:spLocks/>
          </p:cNvSpPr>
          <p:nvPr/>
        </p:nvSpPr>
        <p:spPr bwMode="auto">
          <a:xfrm>
            <a:off x="3644638" y="2511007"/>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8" name="Freeform 649">
            <a:extLst>
              <a:ext uri="{FF2B5EF4-FFF2-40B4-BE49-F238E27FC236}">
                <a16:creationId xmlns:a16="http://schemas.microsoft.com/office/drawing/2014/main" id="{87006E78-150C-DF48-C743-C4B1647611AE}"/>
              </a:ext>
            </a:extLst>
          </p:cNvPr>
          <p:cNvSpPr>
            <a:spLocks/>
          </p:cNvSpPr>
          <p:nvPr/>
        </p:nvSpPr>
        <p:spPr bwMode="auto">
          <a:xfrm>
            <a:off x="3899909" y="2810232"/>
            <a:ext cx="3848" cy="37707"/>
          </a:xfrm>
          <a:custGeom>
            <a:avLst/>
            <a:gdLst>
              <a:gd name="T0" fmla="*/ 3 w 3"/>
              <a:gd name="T1" fmla="*/ 31 h 31"/>
              <a:gd name="T2" fmla="*/ 3 w 3"/>
              <a:gd name="T3" fmla="*/ 31 h 31"/>
              <a:gd name="T4" fmla="*/ 0 w 3"/>
              <a:gd name="T5" fmla="*/ 0 h 31"/>
              <a:gd name="T6" fmla="*/ 0 w 3"/>
              <a:gd name="T7" fmla="*/ 0 h 31"/>
              <a:gd name="T8" fmla="*/ 3 w 3"/>
              <a:gd name="T9" fmla="*/ 31 h 31"/>
              <a:gd name="T10" fmla="*/ 3 w 3"/>
              <a:gd name="T11" fmla="*/ 31 h 31"/>
            </a:gdLst>
            <a:ahLst/>
            <a:cxnLst>
              <a:cxn ang="0">
                <a:pos x="T0" y="T1"/>
              </a:cxn>
              <a:cxn ang="0">
                <a:pos x="T2" y="T3"/>
              </a:cxn>
              <a:cxn ang="0">
                <a:pos x="T4" y="T5"/>
              </a:cxn>
              <a:cxn ang="0">
                <a:pos x="T6" y="T7"/>
              </a:cxn>
              <a:cxn ang="0">
                <a:pos x="T8" y="T9"/>
              </a:cxn>
              <a:cxn ang="0">
                <a:pos x="T10" y="T11"/>
              </a:cxn>
            </a:cxnLst>
            <a:rect l="0" t="0" r="r" b="b"/>
            <a:pathLst>
              <a:path w="3" h="31">
                <a:moveTo>
                  <a:pt x="3" y="31"/>
                </a:moveTo>
                <a:lnTo>
                  <a:pt x="3" y="31"/>
                </a:lnTo>
                <a:lnTo>
                  <a:pt x="0" y="0"/>
                </a:lnTo>
                <a:lnTo>
                  <a:pt x="0" y="0"/>
                </a:lnTo>
                <a:lnTo>
                  <a:pt x="3" y="31"/>
                </a:lnTo>
                <a:lnTo>
                  <a:pt x="3" y="31"/>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9" name="Freeform 650">
            <a:extLst>
              <a:ext uri="{FF2B5EF4-FFF2-40B4-BE49-F238E27FC236}">
                <a16:creationId xmlns:a16="http://schemas.microsoft.com/office/drawing/2014/main" id="{CF7DA90D-AB8A-6F98-4E61-E2CFB78DC04E}"/>
              </a:ext>
            </a:extLst>
          </p:cNvPr>
          <p:cNvSpPr>
            <a:spLocks/>
          </p:cNvSpPr>
          <p:nvPr/>
        </p:nvSpPr>
        <p:spPr bwMode="auto">
          <a:xfrm>
            <a:off x="3899909" y="2799285"/>
            <a:ext cx="0" cy="10947"/>
          </a:xfrm>
          <a:custGeom>
            <a:avLst/>
            <a:gdLst>
              <a:gd name="T0" fmla="*/ 0 h 9"/>
              <a:gd name="T1" fmla="*/ 0 h 9"/>
              <a:gd name="T2" fmla="*/ 9 h 9"/>
              <a:gd name="T3" fmla="*/ 9 h 9"/>
              <a:gd name="T4" fmla="*/ 0 h 9"/>
              <a:gd name="T5" fmla="*/ 0 h 9"/>
            </a:gdLst>
            <a:ahLst/>
            <a:cxnLst>
              <a:cxn ang="0">
                <a:pos x="0" y="T0"/>
              </a:cxn>
              <a:cxn ang="0">
                <a:pos x="0" y="T1"/>
              </a:cxn>
              <a:cxn ang="0">
                <a:pos x="0" y="T2"/>
              </a:cxn>
              <a:cxn ang="0">
                <a:pos x="0" y="T3"/>
              </a:cxn>
              <a:cxn ang="0">
                <a:pos x="0" y="T4"/>
              </a:cxn>
              <a:cxn ang="0">
                <a:pos x="0" y="T5"/>
              </a:cxn>
            </a:cxnLst>
            <a:rect l="0" t="0" r="r" b="b"/>
            <a:pathLst>
              <a:path h="9">
                <a:moveTo>
                  <a:pt x="0" y="0"/>
                </a:moveTo>
                <a:lnTo>
                  <a:pt x="0" y="0"/>
                </a:lnTo>
                <a:lnTo>
                  <a:pt x="0" y="9"/>
                </a:lnTo>
                <a:lnTo>
                  <a:pt x="0" y="9"/>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0" name="Freeform 651">
            <a:extLst>
              <a:ext uri="{FF2B5EF4-FFF2-40B4-BE49-F238E27FC236}">
                <a16:creationId xmlns:a16="http://schemas.microsoft.com/office/drawing/2014/main" id="{6D80597A-85E4-2E88-15E4-6BD23F54199D}"/>
              </a:ext>
            </a:extLst>
          </p:cNvPr>
          <p:cNvSpPr>
            <a:spLocks/>
          </p:cNvSpPr>
          <p:nvPr/>
        </p:nvSpPr>
        <p:spPr bwMode="auto">
          <a:xfrm>
            <a:off x="3674142" y="2511007"/>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1" name="Freeform 652">
            <a:extLst>
              <a:ext uri="{FF2B5EF4-FFF2-40B4-BE49-F238E27FC236}">
                <a16:creationId xmlns:a16="http://schemas.microsoft.com/office/drawing/2014/main" id="{38E5F9CB-B7BE-1189-26DB-2ECB9E864E89}"/>
              </a:ext>
            </a:extLst>
          </p:cNvPr>
          <p:cNvSpPr>
            <a:spLocks/>
          </p:cNvSpPr>
          <p:nvPr/>
        </p:nvSpPr>
        <p:spPr bwMode="auto">
          <a:xfrm>
            <a:off x="3899909" y="2791987"/>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2" name="Freeform 653">
            <a:extLst>
              <a:ext uri="{FF2B5EF4-FFF2-40B4-BE49-F238E27FC236}">
                <a16:creationId xmlns:a16="http://schemas.microsoft.com/office/drawing/2014/main" id="{B26972EC-6F86-B8CC-E40A-DD65D5AF2D82}"/>
              </a:ext>
            </a:extLst>
          </p:cNvPr>
          <p:cNvSpPr>
            <a:spLocks/>
          </p:cNvSpPr>
          <p:nvPr/>
        </p:nvSpPr>
        <p:spPr bwMode="auto">
          <a:xfrm>
            <a:off x="3702362" y="251100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3" name="Freeform 654">
            <a:extLst>
              <a:ext uri="{FF2B5EF4-FFF2-40B4-BE49-F238E27FC236}">
                <a16:creationId xmlns:a16="http://schemas.microsoft.com/office/drawing/2014/main" id="{BE30782E-438E-E85D-5158-117DA7098867}"/>
              </a:ext>
            </a:extLst>
          </p:cNvPr>
          <p:cNvSpPr>
            <a:spLocks/>
          </p:cNvSpPr>
          <p:nvPr/>
        </p:nvSpPr>
        <p:spPr bwMode="auto">
          <a:xfrm>
            <a:off x="3770349" y="251465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4" name="Freeform 655">
            <a:extLst>
              <a:ext uri="{FF2B5EF4-FFF2-40B4-BE49-F238E27FC236}">
                <a16:creationId xmlns:a16="http://schemas.microsoft.com/office/drawing/2014/main" id="{3F0859C9-8B90-8F3E-94B1-E374446BBBCD}"/>
              </a:ext>
            </a:extLst>
          </p:cNvPr>
          <p:cNvSpPr>
            <a:spLocks/>
          </p:cNvSpPr>
          <p:nvPr/>
        </p:nvSpPr>
        <p:spPr bwMode="auto">
          <a:xfrm>
            <a:off x="3688252" y="2511007"/>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5" name="Freeform 656">
            <a:extLst>
              <a:ext uri="{FF2B5EF4-FFF2-40B4-BE49-F238E27FC236}">
                <a16:creationId xmlns:a16="http://schemas.microsoft.com/office/drawing/2014/main" id="{32A50B0B-298C-A7A4-4EF4-F1E32CC1BFF6}"/>
              </a:ext>
            </a:extLst>
          </p:cNvPr>
          <p:cNvSpPr>
            <a:spLocks/>
          </p:cNvSpPr>
          <p:nvPr/>
        </p:nvSpPr>
        <p:spPr bwMode="auto">
          <a:xfrm>
            <a:off x="3634376" y="25073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6" name="Freeform 657">
            <a:extLst>
              <a:ext uri="{FF2B5EF4-FFF2-40B4-BE49-F238E27FC236}">
                <a16:creationId xmlns:a16="http://schemas.microsoft.com/office/drawing/2014/main" id="{292206ED-06CE-99D5-5AC3-618E15CC7114}"/>
              </a:ext>
            </a:extLst>
          </p:cNvPr>
          <p:cNvSpPr>
            <a:spLocks/>
          </p:cNvSpPr>
          <p:nvPr/>
        </p:nvSpPr>
        <p:spPr bwMode="auto">
          <a:xfrm>
            <a:off x="3899909" y="2784689"/>
            <a:ext cx="0" cy="7298"/>
          </a:xfrm>
          <a:custGeom>
            <a:avLst/>
            <a:gdLst>
              <a:gd name="T0" fmla="*/ 0 h 6"/>
              <a:gd name="T1" fmla="*/ 0 h 6"/>
              <a:gd name="T2" fmla="*/ 6 h 6"/>
              <a:gd name="T3" fmla="*/ 6 h 6"/>
              <a:gd name="T4" fmla="*/ 0 h 6"/>
              <a:gd name="T5" fmla="*/ 0 h 6"/>
            </a:gdLst>
            <a:ahLst/>
            <a:cxnLst>
              <a:cxn ang="0">
                <a:pos x="0" y="T0"/>
              </a:cxn>
              <a:cxn ang="0">
                <a:pos x="0" y="T1"/>
              </a:cxn>
              <a:cxn ang="0">
                <a:pos x="0" y="T2"/>
              </a:cxn>
              <a:cxn ang="0">
                <a:pos x="0" y="T3"/>
              </a:cxn>
              <a:cxn ang="0">
                <a:pos x="0" y="T4"/>
              </a:cxn>
              <a:cxn ang="0">
                <a:pos x="0" y="T5"/>
              </a:cxn>
            </a:cxnLst>
            <a:rect l="0" t="0" r="r" b="b"/>
            <a:pathLst>
              <a:path h="6">
                <a:moveTo>
                  <a:pt x="0" y="0"/>
                </a:moveTo>
                <a:lnTo>
                  <a:pt x="0" y="0"/>
                </a:lnTo>
                <a:lnTo>
                  <a:pt x="0" y="6"/>
                </a:lnTo>
                <a:lnTo>
                  <a:pt x="0" y="6"/>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7" name="Freeform 658">
            <a:extLst>
              <a:ext uri="{FF2B5EF4-FFF2-40B4-BE49-F238E27FC236}">
                <a16:creationId xmlns:a16="http://schemas.microsoft.com/office/drawing/2014/main" id="{790A0DB7-CF34-A438-C2D4-9A09B0FC3795}"/>
              </a:ext>
            </a:extLst>
          </p:cNvPr>
          <p:cNvSpPr>
            <a:spLocks/>
          </p:cNvSpPr>
          <p:nvPr/>
        </p:nvSpPr>
        <p:spPr bwMode="auto">
          <a:xfrm>
            <a:off x="3896060" y="2773741"/>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8" name="Freeform 659">
            <a:extLst>
              <a:ext uri="{FF2B5EF4-FFF2-40B4-BE49-F238E27FC236}">
                <a16:creationId xmlns:a16="http://schemas.microsoft.com/office/drawing/2014/main" id="{60434E5E-C1BC-92BE-6F25-1485C624145F}"/>
              </a:ext>
            </a:extLst>
          </p:cNvPr>
          <p:cNvSpPr>
            <a:spLocks/>
          </p:cNvSpPr>
          <p:nvPr/>
        </p:nvSpPr>
        <p:spPr bwMode="auto">
          <a:xfrm>
            <a:off x="3899909" y="2781040"/>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9" name="Freeform 660">
            <a:extLst>
              <a:ext uri="{FF2B5EF4-FFF2-40B4-BE49-F238E27FC236}">
                <a16:creationId xmlns:a16="http://schemas.microsoft.com/office/drawing/2014/main" id="{8D69A55C-5025-0898-1D2B-7CBFE33E720D}"/>
              </a:ext>
            </a:extLst>
          </p:cNvPr>
          <p:cNvSpPr>
            <a:spLocks/>
          </p:cNvSpPr>
          <p:nvPr/>
        </p:nvSpPr>
        <p:spPr bwMode="auto">
          <a:xfrm>
            <a:off x="3590762" y="25073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0" name="Freeform 661">
            <a:extLst>
              <a:ext uri="{FF2B5EF4-FFF2-40B4-BE49-F238E27FC236}">
                <a16:creationId xmlns:a16="http://schemas.microsoft.com/office/drawing/2014/main" id="{F216552F-272E-0792-67AC-54D71D20EC47}"/>
              </a:ext>
            </a:extLst>
          </p:cNvPr>
          <p:cNvSpPr>
            <a:spLocks/>
          </p:cNvSpPr>
          <p:nvPr/>
        </p:nvSpPr>
        <p:spPr bwMode="auto">
          <a:xfrm>
            <a:off x="1171461" y="2581556"/>
            <a:ext cx="800447" cy="1488830"/>
          </a:xfrm>
          <a:custGeom>
            <a:avLst/>
            <a:gdLst>
              <a:gd name="T0" fmla="*/ 426 w 624"/>
              <a:gd name="T1" fmla="*/ 699 h 1224"/>
              <a:gd name="T2" fmla="*/ 409 w 624"/>
              <a:gd name="T3" fmla="*/ 668 h 1224"/>
              <a:gd name="T4" fmla="*/ 389 w 624"/>
              <a:gd name="T5" fmla="*/ 641 h 1224"/>
              <a:gd name="T6" fmla="*/ 372 w 624"/>
              <a:gd name="T7" fmla="*/ 614 h 1224"/>
              <a:gd name="T8" fmla="*/ 356 w 624"/>
              <a:gd name="T9" fmla="*/ 586 h 1224"/>
              <a:gd name="T10" fmla="*/ 342 w 624"/>
              <a:gd name="T11" fmla="*/ 562 h 1224"/>
              <a:gd name="T12" fmla="*/ 328 w 624"/>
              <a:gd name="T13" fmla="*/ 538 h 1224"/>
              <a:gd name="T14" fmla="*/ 316 w 624"/>
              <a:gd name="T15" fmla="*/ 519 h 1224"/>
              <a:gd name="T16" fmla="*/ 305 w 624"/>
              <a:gd name="T17" fmla="*/ 501 h 1224"/>
              <a:gd name="T18" fmla="*/ 300 w 624"/>
              <a:gd name="T19" fmla="*/ 489 h 1224"/>
              <a:gd name="T20" fmla="*/ 294 w 624"/>
              <a:gd name="T21" fmla="*/ 483 h 1224"/>
              <a:gd name="T22" fmla="*/ 291 w 624"/>
              <a:gd name="T23" fmla="*/ 477 h 1224"/>
              <a:gd name="T24" fmla="*/ 288 w 624"/>
              <a:gd name="T25" fmla="*/ 474 h 1224"/>
              <a:gd name="T26" fmla="*/ 283 w 624"/>
              <a:gd name="T27" fmla="*/ 462 h 1224"/>
              <a:gd name="T28" fmla="*/ 266 w 624"/>
              <a:gd name="T29" fmla="*/ 431 h 1224"/>
              <a:gd name="T30" fmla="*/ 260 w 624"/>
              <a:gd name="T31" fmla="*/ 425 h 1224"/>
              <a:gd name="T32" fmla="*/ 258 w 624"/>
              <a:gd name="T33" fmla="*/ 422 h 1224"/>
              <a:gd name="T34" fmla="*/ 263 w 624"/>
              <a:gd name="T35" fmla="*/ 416 h 1224"/>
              <a:gd name="T36" fmla="*/ 272 w 624"/>
              <a:gd name="T37" fmla="*/ 380 h 1224"/>
              <a:gd name="T38" fmla="*/ 266 w 624"/>
              <a:gd name="T39" fmla="*/ 358 h 1224"/>
              <a:gd name="T40" fmla="*/ 328 w 624"/>
              <a:gd name="T41" fmla="*/ 94 h 1224"/>
              <a:gd name="T42" fmla="*/ 308 w 624"/>
              <a:gd name="T43" fmla="*/ 88 h 1224"/>
              <a:gd name="T44" fmla="*/ 297 w 624"/>
              <a:gd name="T45" fmla="*/ 85 h 1224"/>
              <a:gd name="T46" fmla="*/ 283 w 624"/>
              <a:gd name="T47" fmla="*/ 79 h 1224"/>
              <a:gd name="T48" fmla="*/ 277 w 624"/>
              <a:gd name="T49" fmla="*/ 79 h 1224"/>
              <a:gd name="T50" fmla="*/ 255 w 624"/>
              <a:gd name="T51" fmla="*/ 73 h 1224"/>
              <a:gd name="T52" fmla="*/ 246 w 624"/>
              <a:gd name="T53" fmla="*/ 67 h 1224"/>
              <a:gd name="T54" fmla="*/ 227 w 624"/>
              <a:gd name="T55" fmla="*/ 61 h 1224"/>
              <a:gd name="T56" fmla="*/ 216 w 624"/>
              <a:gd name="T57" fmla="*/ 58 h 1224"/>
              <a:gd name="T58" fmla="*/ 179 w 624"/>
              <a:gd name="T59" fmla="*/ 45 h 1224"/>
              <a:gd name="T60" fmla="*/ 165 w 624"/>
              <a:gd name="T61" fmla="*/ 39 h 1224"/>
              <a:gd name="T62" fmla="*/ 162 w 624"/>
              <a:gd name="T63" fmla="*/ 39 h 1224"/>
              <a:gd name="T64" fmla="*/ 143 w 624"/>
              <a:gd name="T65" fmla="*/ 33 h 1224"/>
              <a:gd name="T66" fmla="*/ 67 w 624"/>
              <a:gd name="T67" fmla="*/ 6 h 1224"/>
              <a:gd name="T68" fmla="*/ 53 w 624"/>
              <a:gd name="T69" fmla="*/ 27 h 1224"/>
              <a:gd name="T70" fmla="*/ 36 w 624"/>
              <a:gd name="T71" fmla="*/ 121 h 1224"/>
              <a:gd name="T72" fmla="*/ 20 w 624"/>
              <a:gd name="T73" fmla="*/ 222 h 1224"/>
              <a:gd name="T74" fmla="*/ 14 w 624"/>
              <a:gd name="T75" fmla="*/ 304 h 1224"/>
              <a:gd name="T76" fmla="*/ 20 w 624"/>
              <a:gd name="T77" fmla="*/ 373 h 1224"/>
              <a:gd name="T78" fmla="*/ 53 w 624"/>
              <a:gd name="T79" fmla="*/ 474 h 1224"/>
              <a:gd name="T80" fmla="*/ 87 w 624"/>
              <a:gd name="T81" fmla="*/ 495 h 1224"/>
              <a:gd name="T82" fmla="*/ 62 w 624"/>
              <a:gd name="T83" fmla="*/ 544 h 1224"/>
              <a:gd name="T84" fmla="*/ 92 w 624"/>
              <a:gd name="T85" fmla="*/ 592 h 1224"/>
              <a:gd name="T86" fmla="*/ 81 w 624"/>
              <a:gd name="T87" fmla="*/ 680 h 1224"/>
              <a:gd name="T88" fmla="*/ 123 w 624"/>
              <a:gd name="T89" fmla="*/ 814 h 1224"/>
              <a:gd name="T90" fmla="*/ 123 w 624"/>
              <a:gd name="T91" fmla="*/ 863 h 1224"/>
              <a:gd name="T92" fmla="*/ 168 w 624"/>
              <a:gd name="T93" fmla="*/ 917 h 1224"/>
              <a:gd name="T94" fmla="*/ 232 w 624"/>
              <a:gd name="T95" fmla="*/ 978 h 1224"/>
              <a:gd name="T96" fmla="*/ 274 w 624"/>
              <a:gd name="T97" fmla="*/ 1024 h 1224"/>
              <a:gd name="T98" fmla="*/ 322 w 624"/>
              <a:gd name="T99" fmla="*/ 1078 h 1224"/>
              <a:gd name="T100" fmla="*/ 350 w 624"/>
              <a:gd name="T101" fmla="*/ 1182 h 1224"/>
              <a:gd name="T102" fmla="*/ 557 w 624"/>
              <a:gd name="T103" fmla="*/ 1221 h 1224"/>
              <a:gd name="T104" fmla="*/ 571 w 624"/>
              <a:gd name="T105" fmla="*/ 1212 h 1224"/>
              <a:gd name="T106" fmla="*/ 560 w 624"/>
              <a:gd name="T107" fmla="*/ 1121 h 1224"/>
              <a:gd name="T108" fmla="*/ 616 w 624"/>
              <a:gd name="T109" fmla="*/ 1030 h 1224"/>
              <a:gd name="T110" fmla="*/ 593 w 624"/>
              <a:gd name="T111" fmla="*/ 999 h 1224"/>
              <a:gd name="T112" fmla="*/ 588 w 624"/>
              <a:gd name="T113" fmla="*/ 990 h 1224"/>
              <a:gd name="T114" fmla="*/ 585 w 624"/>
              <a:gd name="T115" fmla="*/ 984 h 1224"/>
              <a:gd name="T116" fmla="*/ 582 w 624"/>
              <a:gd name="T117" fmla="*/ 972 h 1224"/>
              <a:gd name="T118" fmla="*/ 579 w 624"/>
              <a:gd name="T119" fmla="*/ 960 h 1224"/>
              <a:gd name="T120" fmla="*/ 579 w 624"/>
              <a:gd name="T121" fmla="*/ 945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4" h="1224">
                <a:moveTo>
                  <a:pt x="579" y="945"/>
                </a:moveTo>
                <a:lnTo>
                  <a:pt x="579" y="945"/>
                </a:lnTo>
                <a:lnTo>
                  <a:pt x="577" y="945"/>
                </a:lnTo>
                <a:lnTo>
                  <a:pt x="577" y="945"/>
                </a:lnTo>
                <a:lnTo>
                  <a:pt x="577" y="942"/>
                </a:lnTo>
                <a:lnTo>
                  <a:pt x="577" y="942"/>
                </a:lnTo>
                <a:lnTo>
                  <a:pt x="574" y="939"/>
                </a:lnTo>
                <a:lnTo>
                  <a:pt x="574" y="939"/>
                </a:lnTo>
                <a:lnTo>
                  <a:pt x="574" y="939"/>
                </a:lnTo>
                <a:lnTo>
                  <a:pt x="574" y="939"/>
                </a:lnTo>
                <a:lnTo>
                  <a:pt x="426" y="699"/>
                </a:lnTo>
                <a:lnTo>
                  <a:pt x="426" y="699"/>
                </a:lnTo>
                <a:lnTo>
                  <a:pt x="426" y="699"/>
                </a:lnTo>
                <a:lnTo>
                  <a:pt x="426" y="699"/>
                </a:lnTo>
                <a:lnTo>
                  <a:pt x="420" y="689"/>
                </a:lnTo>
                <a:lnTo>
                  <a:pt x="420" y="689"/>
                </a:lnTo>
                <a:lnTo>
                  <a:pt x="420" y="689"/>
                </a:lnTo>
                <a:lnTo>
                  <a:pt x="420" y="689"/>
                </a:lnTo>
                <a:lnTo>
                  <a:pt x="414" y="680"/>
                </a:lnTo>
                <a:lnTo>
                  <a:pt x="414" y="680"/>
                </a:lnTo>
                <a:lnTo>
                  <a:pt x="414" y="680"/>
                </a:lnTo>
                <a:lnTo>
                  <a:pt x="414" y="680"/>
                </a:lnTo>
                <a:lnTo>
                  <a:pt x="409" y="668"/>
                </a:lnTo>
                <a:lnTo>
                  <a:pt x="409" y="668"/>
                </a:lnTo>
                <a:lnTo>
                  <a:pt x="409" y="668"/>
                </a:lnTo>
                <a:lnTo>
                  <a:pt x="409" y="668"/>
                </a:lnTo>
                <a:lnTo>
                  <a:pt x="403" y="659"/>
                </a:lnTo>
                <a:lnTo>
                  <a:pt x="403" y="659"/>
                </a:lnTo>
                <a:lnTo>
                  <a:pt x="400" y="659"/>
                </a:lnTo>
                <a:lnTo>
                  <a:pt x="400" y="659"/>
                </a:lnTo>
                <a:lnTo>
                  <a:pt x="398" y="650"/>
                </a:lnTo>
                <a:lnTo>
                  <a:pt x="398" y="650"/>
                </a:lnTo>
                <a:lnTo>
                  <a:pt x="395" y="647"/>
                </a:lnTo>
                <a:lnTo>
                  <a:pt x="395" y="647"/>
                </a:lnTo>
                <a:lnTo>
                  <a:pt x="389" y="641"/>
                </a:lnTo>
                <a:lnTo>
                  <a:pt x="389" y="641"/>
                </a:lnTo>
                <a:lnTo>
                  <a:pt x="389" y="638"/>
                </a:lnTo>
                <a:lnTo>
                  <a:pt x="389" y="638"/>
                </a:lnTo>
                <a:lnTo>
                  <a:pt x="384" y="632"/>
                </a:lnTo>
                <a:lnTo>
                  <a:pt x="384" y="632"/>
                </a:lnTo>
                <a:lnTo>
                  <a:pt x="384" y="629"/>
                </a:lnTo>
                <a:lnTo>
                  <a:pt x="384" y="629"/>
                </a:lnTo>
                <a:lnTo>
                  <a:pt x="378" y="623"/>
                </a:lnTo>
                <a:lnTo>
                  <a:pt x="378" y="623"/>
                </a:lnTo>
                <a:lnTo>
                  <a:pt x="378" y="620"/>
                </a:lnTo>
                <a:lnTo>
                  <a:pt x="378" y="620"/>
                </a:lnTo>
                <a:lnTo>
                  <a:pt x="372" y="614"/>
                </a:lnTo>
                <a:lnTo>
                  <a:pt x="372" y="614"/>
                </a:lnTo>
                <a:lnTo>
                  <a:pt x="372" y="610"/>
                </a:lnTo>
                <a:lnTo>
                  <a:pt x="372" y="610"/>
                </a:lnTo>
                <a:lnTo>
                  <a:pt x="367" y="604"/>
                </a:lnTo>
                <a:lnTo>
                  <a:pt x="367" y="604"/>
                </a:lnTo>
                <a:lnTo>
                  <a:pt x="367" y="601"/>
                </a:lnTo>
                <a:lnTo>
                  <a:pt x="367" y="601"/>
                </a:lnTo>
                <a:lnTo>
                  <a:pt x="361" y="595"/>
                </a:lnTo>
                <a:lnTo>
                  <a:pt x="361" y="595"/>
                </a:lnTo>
                <a:lnTo>
                  <a:pt x="361" y="592"/>
                </a:lnTo>
                <a:lnTo>
                  <a:pt x="361" y="592"/>
                </a:lnTo>
                <a:lnTo>
                  <a:pt x="356" y="586"/>
                </a:lnTo>
                <a:lnTo>
                  <a:pt x="356" y="586"/>
                </a:lnTo>
                <a:lnTo>
                  <a:pt x="356" y="583"/>
                </a:lnTo>
                <a:lnTo>
                  <a:pt x="356" y="583"/>
                </a:lnTo>
                <a:lnTo>
                  <a:pt x="353" y="577"/>
                </a:lnTo>
                <a:lnTo>
                  <a:pt x="353" y="577"/>
                </a:lnTo>
                <a:lnTo>
                  <a:pt x="350" y="574"/>
                </a:lnTo>
                <a:lnTo>
                  <a:pt x="350" y="574"/>
                </a:lnTo>
                <a:lnTo>
                  <a:pt x="347" y="571"/>
                </a:lnTo>
                <a:lnTo>
                  <a:pt x="347" y="571"/>
                </a:lnTo>
                <a:lnTo>
                  <a:pt x="344" y="565"/>
                </a:lnTo>
                <a:lnTo>
                  <a:pt x="344" y="565"/>
                </a:lnTo>
                <a:lnTo>
                  <a:pt x="342" y="562"/>
                </a:lnTo>
                <a:lnTo>
                  <a:pt x="342" y="562"/>
                </a:lnTo>
                <a:lnTo>
                  <a:pt x="339" y="559"/>
                </a:lnTo>
                <a:lnTo>
                  <a:pt x="339" y="559"/>
                </a:lnTo>
                <a:lnTo>
                  <a:pt x="336" y="553"/>
                </a:lnTo>
                <a:lnTo>
                  <a:pt x="336" y="553"/>
                </a:lnTo>
                <a:lnTo>
                  <a:pt x="333" y="550"/>
                </a:lnTo>
                <a:lnTo>
                  <a:pt x="333" y="550"/>
                </a:lnTo>
                <a:lnTo>
                  <a:pt x="333" y="547"/>
                </a:lnTo>
                <a:lnTo>
                  <a:pt x="333" y="547"/>
                </a:lnTo>
                <a:lnTo>
                  <a:pt x="330" y="544"/>
                </a:lnTo>
                <a:lnTo>
                  <a:pt x="330" y="544"/>
                </a:lnTo>
                <a:lnTo>
                  <a:pt x="328" y="538"/>
                </a:lnTo>
                <a:lnTo>
                  <a:pt x="328" y="538"/>
                </a:lnTo>
                <a:lnTo>
                  <a:pt x="325" y="535"/>
                </a:lnTo>
                <a:lnTo>
                  <a:pt x="325" y="535"/>
                </a:lnTo>
                <a:lnTo>
                  <a:pt x="325" y="531"/>
                </a:lnTo>
                <a:lnTo>
                  <a:pt x="325" y="531"/>
                </a:lnTo>
                <a:lnTo>
                  <a:pt x="322" y="528"/>
                </a:lnTo>
                <a:lnTo>
                  <a:pt x="322" y="528"/>
                </a:lnTo>
                <a:lnTo>
                  <a:pt x="319" y="525"/>
                </a:lnTo>
                <a:lnTo>
                  <a:pt x="319" y="525"/>
                </a:lnTo>
                <a:lnTo>
                  <a:pt x="316" y="522"/>
                </a:lnTo>
                <a:lnTo>
                  <a:pt x="316" y="522"/>
                </a:lnTo>
                <a:lnTo>
                  <a:pt x="316" y="519"/>
                </a:lnTo>
                <a:lnTo>
                  <a:pt x="316" y="519"/>
                </a:lnTo>
                <a:lnTo>
                  <a:pt x="314" y="516"/>
                </a:lnTo>
                <a:lnTo>
                  <a:pt x="314" y="516"/>
                </a:lnTo>
                <a:lnTo>
                  <a:pt x="311" y="513"/>
                </a:lnTo>
                <a:lnTo>
                  <a:pt x="311" y="513"/>
                </a:lnTo>
                <a:lnTo>
                  <a:pt x="311" y="510"/>
                </a:lnTo>
                <a:lnTo>
                  <a:pt x="311" y="510"/>
                </a:lnTo>
                <a:lnTo>
                  <a:pt x="308" y="507"/>
                </a:lnTo>
                <a:lnTo>
                  <a:pt x="308" y="507"/>
                </a:lnTo>
                <a:lnTo>
                  <a:pt x="308" y="504"/>
                </a:lnTo>
                <a:lnTo>
                  <a:pt x="308" y="504"/>
                </a:lnTo>
                <a:lnTo>
                  <a:pt x="305" y="501"/>
                </a:lnTo>
                <a:lnTo>
                  <a:pt x="305" y="501"/>
                </a:lnTo>
                <a:lnTo>
                  <a:pt x="305" y="498"/>
                </a:lnTo>
                <a:lnTo>
                  <a:pt x="305" y="498"/>
                </a:lnTo>
                <a:lnTo>
                  <a:pt x="302" y="495"/>
                </a:lnTo>
                <a:lnTo>
                  <a:pt x="302" y="495"/>
                </a:lnTo>
                <a:lnTo>
                  <a:pt x="300" y="492"/>
                </a:lnTo>
                <a:lnTo>
                  <a:pt x="300" y="492"/>
                </a:lnTo>
                <a:lnTo>
                  <a:pt x="300" y="492"/>
                </a:lnTo>
                <a:lnTo>
                  <a:pt x="300" y="492"/>
                </a:lnTo>
                <a:lnTo>
                  <a:pt x="300" y="489"/>
                </a:lnTo>
                <a:lnTo>
                  <a:pt x="300" y="489"/>
                </a:lnTo>
                <a:lnTo>
                  <a:pt x="300" y="489"/>
                </a:lnTo>
                <a:lnTo>
                  <a:pt x="300" y="489"/>
                </a:lnTo>
                <a:lnTo>
                  <a:pt x="300" y="489"/>
                </a:lnTo>
                <a:lnTo>
                  <a:pt x="300" y="489"/>
                </a:lnTo>
                <a:lnTo>
                  <a:pt x="297" y="486"/>
                </a:lnTo>
                <a:lnTo>
                  <a:pt x="297" y="486"/>
                </a:lnTo>
                <a:lnTo>
                  <a:pt x="297" y="486"/>
                </a:lnTo>
                <a:lnTo>
                  <a:pt x="297" y="486"/>
                </a:lnTo>
                <a:lnTo>
                  <a:pt x="297" y="486"/>
                </a:lnTo>
                <a:lnTo>
                  <a:pt x="297" y="486"/>
                </a:lnTo>
                <a:lnTo>
                  <a:pt x="297" y="486"/>
                </a:lnTo>
                <a:lnTo>
                  <a:pt x="297" y="486"/>
                </a:lnTo>
                <a:lnTo>
                  <a:pt x="294" y="483"/>
                </a:lnTo>
                <a:lnTo>
                  <a:pt x="294" y="483"/>
                </a:lnTo>
                <a:lnTo>
                  <a:pt x="294" y="483"/>
                </a:lnTo>
                <a:lnTo>
                  <a:pt x="294" y="483"/>
                </a:lnTo>
                <a:lnTo>
                  <a:pt x="294" y="480"/>
                </a:lnTo>
                <a:lnTo>
                  <a:pt x="294" y="480"/>
                </a:lnTo>
                <a:lnTo>
                  <a:pt x="294" y="480"/>
                </a:lnTo>
                <a:lnTo>
                  <a:pt x="294" y="480"/>
                </a:lnTo>
                <a:lnTo>
                  <a:pt x="294" y="480"/>
                </a:lnTo>
                <a:lnTo>
                  <a:pt x="294" y="480"/>
                </a:lnTo>
                <a:lnTo>
                  <a:pt x="291" y="477"/>
                </a:lnTo>
                <a:lnTo>
                  <a:pt x="291" y="477"/>
                </a:lnTo>
                <a:lnTo>
                  <a:pt x="291" y="477"/>
                </a:lnTo>
                <a:lnTo>
                  <a:pt x="291" y="477"/>
                </a:lnTo>
                <a:lnTo>
                  <a:pt x="291" y="477"/>
                </a:lnTo>
                <a:lnTo>
                  <a:pt x="291" y="477"/>
                </a:lnTo>
                <a:lnTo>
                  <a:pt x="291" y="474"/>
                </a:lnTo>
                <a:lnTo>
                  <a:pt x="291" y="474"/>
                </a:lnTo>
                <a:lnTo>
                  <a:pt x="291" y="474"/>
                </a:lnTo>
                <a:lnTo>
                  <a:pt x="291" y="474"/>
                </a:lnTo>
                <a:lnTo>
                  <a:pt x="291" y="474"/>
                </a:lnTo>
                <a:lnTo>
                  <a:pt x="291" y="474"/>
                </a:lnTo>
                <a:lnTo>
                  <a:pt x="288" y="474"/>
                </a:lnTo>
                <a:lnTo>
                  <a:pt x="288" y="474"/>
                </a:lnTo>
                <a:lnTo>
                  <a:pt x="288" y="474"/>
                </a:lnTo>
                <a:lnTo>
                  <a:pt x="288" y="474"/>
                </a:lnTo>
                <a:lnTo>
                  <a:pt x="288" y="471"/>
                </a:lnTo>
                <a:lnTo>
                  <a:pt x="288" y="471"/>
                </a:lnTo>
                <a:lnTo>
                  <a:pt x="288" y="471"/>
                </a:lnTo>
                <a:lnTo>
                  <a:pt x="288" y="471"/>
                </a:lnTo>
                <a:lnTo>
                  <a:pt x="288" y="471"/>
                </a:lnTo>
                <a:lnTo>
                  <a:pt x="288" y="471"/>
                </a:lnTo>
                <a:lnTo>
                  <a:pt x="288" y="471"/>
                </a:lnTo>
                <a:lnTo>
                  <a:pt x="288" y="471"/>
                </a:lnTo>
                <a:lnTo>
                  <a:pt x="288" y="471"/>
                </a:lnTo>
                <a:lnTo>
                  <a:pt x="288" y="471"/>
                </a:lnTo>
                <a:lnTo>
                  <a:pt x="283" y="462"/>
                </a:lnTo>
                <a:lnTo>
                  <a:pt x="283" y="462"/>
                </a:lnTo>
                <a:lnTo>
                  <a:pt x="283" y="459"/>
                </a:lnTo>
                <a:lnTo>
                  <a:pt x="280" y="452"/>
                </a:lnTo>
                <a:lnTo>
                  <a:pt x="280" y="452"/>
                </a:lnTo>
                <a:lnTo>
                  <a:pt x="280" y="449"/>
                </a:lnTo>
                <a:lnTo>
                  <a:pt x="280" y="449"/>
                </a:lnTo>
                <a:lnTo>
                  <a:pt x="277" y="446"/>
                </a:lnTo>
                <a:lnTo>
                  <a:pt x="277" y="446"/>
                </a:lnTo>
                <a:lnTo>
                  <a:pt x="274" y="440"/>
                </a:lnTo>
                <a:lnTo>
                  <a:pt x="274" y="440"/>
                </a:lnTo>
                <a:lnTo>
                  <a:pt x="266" y="431"/>
                </a:lnTo>
                <a:lnTo>
                  <a:pt x="266" y="431"/>
                </a:lnTo>
                <a:lnTo>
                  <a:pt x="266" y="431"/>
                </a:lnTo>
                <a:lnTo>
                  <a:pt x="263" y="428"/>
                </a:lnTo>
                <a:lnTo>
                  <a:pt x="263" y="428"/>
                </a:lnTo>
                <a:lnTo>
                  <a:pt x="263" y="428"/>
                </a:lnTo>
                <a:lnTo>
                  <a:pt x="263" y="428"/>
                </a:lnTo>
                <a:lnTo>
                  <a:pt x="263" y="428"/>
                </a:lnTo>
                <a:lnTo>
                  <a:pt x="263" y="428"/>
                </a:lnTo>
                <a:lnTo>
                  <a:pt x="260" y="425"/>
                </a:lnTo>
                <a:lnTo>
                  <a:pt x="260" y="425"/>
                </a:lnTo>
                <a:lnTo>
                  <a:pt x="260" y="425"/>
                </a:lnTo>
                <a:lnTo>
                  <a:pt x="260" y="425"/>
                </a:lnTo>
                <a:lnTo>
                  <a:pt x="260" y="425"/>
                </a:lnTo>
                <a:lnTo>
                  <a:pt x="260" y="425"/>
                </a:lnTo>
                <a:lnTo>
                  <a:pt x="260" y="425"/>
                </a:lnTo>
                <a:lnTo>
                  <a:pt x="260" y="425"/>
                </a:lnTo>
                <a:lnTo>
                  <a:pt x="260" y="422"/>
                </a:lnTo>
                <a:lnTo>
                  <a:pt x="260" y="422"/>
                </a:lnTo>
                <a:lnTo>
                  <a:pt x="260" y="422"/>
                </a:lnTo>
                <a:lnTo>
                  <a:pt x="260" y="422"/>
                </a:lnTo>
                <a:lnTo>
                  <a:pt x="258" y="422"/>
                </a:lnTo>
                <a:lnTo>
                  <a:pt x="258" y="422"/>
                </a:lnTo>
                <a:lnTo>
                  <a:pt x="258" y="422"/>
                </a:lnTo>
                <a:lnTo>
                  <a:pt x="258" y="422"/>
                </a:lnTo>
                <a:lnTo>
                  <a:pt x="258" y="422"/>
                </a:lnTo>
                <a:lnTo>
                  <a:pt x="258" y="422"/>
                </a:lnTo>
                <a:lnTo>
                  <a:pt x="258" y="422"/>
                </a:lnTo>
                <a:lnTo>
                  <a:pt x="258" y="422"/>
                </a:lnTo>
                <a:lnTo>
                  <a:pt x="258" y="419"/>
                </a:lnTo>
                <a:lnTo>
                  <a:pt x="258" y="419"/>
                </a:lnTo>
                <a:lnTo>
                  <a:pt x="258" y="419"/>
                </a:lnTo>
                <a:lnTo>
                  <a:pt x="258" y="419"/>
                </a:lnTo>
                <a:lnTo>
                  <a:pt x="260" y="419"/>
                </a:lnTo>
                <a:lnTo>
                  <a:pt x="260" y="419"/>
                </a:lnTo>
                <a:lnTo>
                  <a:pt x="263" y="416"/>
                </a:lnTo>
                <a:lnTo>
                  <a:pt x="263" y="416"/>
                </a:lnTo>
                <a:lnTo>
                  <a:pt x="263" y="416"/>
                </a:lnTo>
                <a:lnTo>
                  <a:pt x="263" y="416"/>
                </a:lnTo>
                <a:lnTo>
                  <a:pt x="263" y="416"/>
                </a:lnTo>
                <a:lnTo>
                  <a:pt x="263" y="416"/>
                </a:lnTo>
                <a:lnTo>
                  <a:pt x="263" y="416"/>
                </a:lnTo>
                <a:lnTo>
                  <a:pt x="263" y="416"/>
                </a:lnTo>
                <a:lnTo>
                  <a:pt x="266" y="416"/>
                </a:lnTo>
                <a:lnTo>
                  <a:pt x="266" y="392"/>
                </a:lnTo>
                <a:lnTo>
                  <a:pt x="266" y="392"/>
                </a:lnTo>
                <a:lnTo>
                  <a:pt x="266" y="386"/>
                </a:lnTo>
                <a:lnTo>
                  <a:pt x="266" y="386"/>
                </a:lnTo>
                <a:lnTo>
                  <a:pt x="269" y="383"/>
                </a:lnTo>
                <a:lnTo>
                  <a:pt x="269" y="383"/>
                </a:lnTo>
                <a:lnTo>
                  <a:pt x="272" y="380"/>
                </a:lnTo>
                <a:lnTo>
                  <a:pt x="272" y="380"/>
                </a:lnTo>
                <a:lnTo>
                  <a:pt x="272" y="380"/>
                </a:lnTo>
                <a:lnTo>
                  <a:pt x="272" y="380"/>
                </a:lnTo>
                <a:lnTo>
                  <a:pt x="272" y="380"/>
                </a:lnTo>
                <a:lnTo>
                  <a:pt x="272" y="380"/>
                </a:lnTo>
                <a:lnTo>
                  <a:pt x="272" y="377"/>
                </a:lnTo>
                <a:lnTo>
                  <a:pt x="272" y="377"/>
                </a:lnTo>
                <a:lnTo>
                  <a:pt x="272" y="377"/>
                </a:lnTo>
                <a:lnTo>
                  <a:pt x="272" y="377"/>
                </a:lnTo>
                <a:lnTo>
                  <a:pt x="266" y="370"/>
                </a:lnTo>
                <a:lnTo>
                  <a:pt x="266" y="364"/>
                </a:lnTo>
                <a:lnTo>
                  <a:pt x="266" y="358"/>
                </a:lnTo>
                <a:lnTo>
                  <a:pt x="266" y="358"/>
                </a:lnTo>
                <a:lnTo>
                  <a:pt x="269" y="355"/>
                </a:lnTo>
                <a:lnTo>
                  <a:pt x="272" y="352"/>
                </a:lnTo>
                <a:lnTo>
                  <a:pt x="344" y="100"/>
                </a:lnTo>
                <a:lnTo>
                  <a:pt x="344" y="100"/>
                </a:lnTo>
                <a:lnTo>
                  <a:pt x="336" y="97"/>
                </a:lnTo>
                <a:lnTo>
                  <a:pt x="336" y="97"/>
                </a:lnTo>
                <a:lnTo>
                  <a:pt x="330" y="97"/>
                </a:lnTo>
                <a:lnTo>
                  <a:pt x="330" y="97"/>
                </a:lnTo>
                <a:lnTo>
                  <a:pt x="328" y="94"/>
                </a:lnTo>
                <a:lnTo>
                  <a:pt x="328" y="94"/>
                </a:lnTo>
                <a:lnTo>
                  <a:pt x="328" y="94"/>
                </a:lnTo>
                <a:lnTo>
                  <a:pt x="328" y="94"/>
                </a:lnTo>
                <a:lnTo>
                  <a:pt x="328" y="94"/>
                </a:lnTo>
                <a:lnTo>
                  <a:pt x="328" y="94"/>
                </a:lnTo>
                <a:lnTo>
                  <a:pt x="325" y="94"/>
                </a:lnTo>
                <a:lnTo>
                  <a:pt x="325" y="94"/>
                </a:lnTo>
                <a:lnTo>
                  <a:pt x="325" y="94"/>
                </a:lnTo>
                <a:lnTo>
                  <a:pt x="322" y="94"/>
                </a:lnTo>
                <a:lnTo>
                  <a:pt x="322" y="94"/>
                </a:lnTo>
                <a:lnTo>
                  <a:pt x="322" y="94"/>
                </a:lnTo>
                <a:lnTo>
                  <a:pt x="314" y="91"/>
                </a:lnTo>
                <a:lnTo>
                  <a:pt x="314" y="91"/>
                </a:lnTo>
                <a:lnTo>
                  <a:pt x="308" y="88"/>
                </a:lnTo>
                <a:lnTo>
                  <a:pt x="308" y="88"/>
                </a:lnTo>
                <a:lnTo>
                  <a:pt x="305" y="88"/>
                </a:lnTo>
                <a:lnTo>
                  <a:pt x="305" y="88"/>
                </a:lnTo>
                <a:lnTo>
                  <a:pt x="305" y="88"/>
                </a:lnTo>
                <a:lnTo>
                  <a:pt x="302" y="88"/>
                </a:lnTo>
                <a:lnTo>
                  <a:pt x="302" y="88"/>
                </a:lnTo>
                <a:lnTo>
                  <a:pt x="302" y="88"/>
                </a:lnTo>
                <a:lnTo>
                  <a:pt x="302" y="88"/>
                </a:lnTo>
                <a:lnTo>
                  <a:pt x="300" y="85"/>
                </a:lnTo>
                <a:lnTo>
                  <a:pt x="300" y="85"/>
                </a:lnTo>
                <a:lnTo>
                  <a:pt x="300" y="85"/>
                </a:lnTo>
                <a:lnTo>
                  <a:pt x="297" y="85"/>
                </a:lnTo>
                <a:lnTo>
                  <a:pt x="297" y="85"/>
                </a:lnTo>
                <a:lnTo>
                  <a:pt x="291" y="82"/>
                </a:lnTo>
                <a:lnTo>
                  <a:pt x="291" y="82"/>
                </a:lnTo>
                <a:lnTo>
                  <a:pt x="291" y="82"/>
                </a:lnTo>
                <a:lnTo>
                  <a:pt x="291" y="82"/>
                </a:lnTo>
                <a:lnTo>
                  <a:pt x="291" y="82"/>
                </a:lnTo>
                <a:lnTo>
                  <a:pt x="288" y="82"/>
                </a:lnTo>
                <a:lnTo>
                  <a:pt x="288" y="82"/>
                </a:lnTo>
                <a:lnTo>
                  <a:pt x="288" y="82"/>
                </a:lnTo>
                <a:lnTo>
                  <a:pt x="283" y="79"/>
                </a:lnTo>
                <a:lnTo>
                  <a:pt x="283" y="79"/>
                </a:lnTo>
                <a:lnTo>
                  <a:pt x="283" y="79"/>
                </a:lnTo>
                <a:lnTo>
                  <a:pt x="280" y="79"/>
                </a:lnTo>
                <a:lnTo>
                  <a:pt x="280" y="79"/>
                </a:lnTo>
                <a:lnTo>
                  <a:pt x="280" y="79"/>
                </a:lnTo>
                <a:lnTo>
                  <a:pt x="280" y="79"/>
                </a:lnTo>
                <a:lnTo>
                  <a:pt x="277" y="79"/>
                </a:lnTo>
                <a:lnTo>
                  <a:pt x="277" y="79"/>
                </a:lnTo>
                <a:lnTo>
                  <a:pt x="277" y="79"/>
                </a:lnTo>
                <a:lnTo>
                  <a:pt x="277" y="79"/>
                </a:lnTo>
                <a:lnTo>
                  <a:pt x="277" y="79"/>
                </a:lnTo>
                <a:lnTo>
                  <a:pt x="277" y="79"/>
                </a:lnTo>
                <a:lnTo>
                  <a:pt x="277" y="79"/>
                </a:lnTo>
                <a:lnTo>
                  <a:pt x="277" y="79"/>
                </a:lnTo>
                <a:lnTo>
                  <a:pt x="274" y="79"/>
                </a:lnTo>
                <a:lnTo>
                  <a:pt x="274" y="79"/>
                </a:lnTo>
                <a:lnTo>
                  <a:pt x="274" y="79"/>
                </a:lnTo>
                <a:lnTo>
                  <a:pt x="274" y="79"/>
                </a:lnTo>
                <a:lnTo>
                  <a:pt x="274" y="79"/>
                </a:lnTo>
                <a:lnTo>
                  <a:pt x="274" y="79"/>
                </a:lnTo>
                <a:lnTo>
                  <a:pt x="274" y="79"/>
                </a:lnTo>
                <a:lnTo>
                  <a:pt x="272" y="76"/>
                </a:lnTo>
                <a:lnTo>
                  <a:pt x="272" y="76"/>
                </a:lnTo>
                <a:lnTo>
                  <a:pt x="272" y="76"/>
                </a:lnTo>
                <a:lnTo>
                  <a:pt x="255" y="73"/>
                </a:lnTo>
                <a:lnTo>
                  <a:pt x="255" y="73"/>
                </a:lnTo>
                <a:lnTo>
                  <a:pt x="255" y="73"/>
                </a:lnTo>
                <a:lnTo>
                  <a:pt x="252" y="70"/>
                </a:lnTo>
                <a:lnTo>
                  <a:pt x="252" y="70"/>
                </a:lnTo>
                <a:lnTo>
                  <a:pt x="252" y="70"/>
                </a:lnTo>
                <a:lnTo>
                  <a:pt x="252" y="70"/>
                </a:lnTo>
                <a:lnTo>
                  <a:pt x="252" y="70"/>
                </a:lnTo>
                <a:lnTo>
                  <a:pt x="252" y="70"/>
                </a:lnTo>
                <a:lnTo>
                  <a:pt x="252" y="70"/>
                </a:lnTo>
                <a:lnTo>
                  <a:pt x="249" y="70"/>
                </a:lnTo>
                <a:lnTo>
                  <a:pt x="246" y="67"/>
                </a:lnTo>
                <a:lnTo>
                  <a:pt x="246" y="67"/>
                </a:lnTo>
                <a:lnTo>
                  <a:pt x="246" y="67"/>
                </a:lnTo>
                <a:lnTo>
                  <a:pt x="244" y="67"/>
                </a:lnTo>
                <a:lnTo>
                  <a:pt x="244" y="67"/>
                </a:lnTo>
                <a:lnTo>
                  <a:pt x="244" y="67"/>
                </a:lnTo>
                <a:lnTo>
                  <a:pt x="232" y="64"/>
                </a:lnTo>
                <a:lnTo>
                  <a:pt x="232" y="64"/>
                </a:lnTo>
                <a:lnTo>
                  <a:pt x="232" y="64"/>
                </a:lnTo>
                <a:lnTo>
                  <a:pt x="232" y="64"/>
                </a:lnTo>
                <a:lnTo>
                  <a:pt x="232" y="64"/>
                </a:lnTo>
                <a:lnTo>
                  <a:pt x="232" y="64"/>
                </a:lnTo>
                <a:lnTo>
                  <a:pt x="230" y="64"/>
                </a:lnTo>
                <a:lnTo>
                  <a:pt x="227" y="61"/>
                </a:lnTo>
                <a:lnTo>
                  <a:pt x="227" y="61"/>
                </a:lnTo>
                <a:lnTo>
                  <a:pt x="227" y="61"/>
                </a:lnTo>
                <a:lnTo>
                  <a:pt x="227" y="61"/>
                </a:lnTo>
                <a:lnTo>
                  <a:pt x="227" y="61"/>
                </a:lnTo>
                <a:lnTo>
                  <a:pt x="227" y="61"/>
                </a:lnTo>
                <a:lnTo>
                  <a:pt x="227" y="61"/>
                </a:lnTo>
                <a:lnTo>
                  <a:pt x="227" y="61"/>
                </a:lnTo>
                <a:lnTo>
                  <a:pt x="227" y="61"/>
                </a:lnTo>
                <a:lnTo>
                  <a:pt x="218" y="58"/>
                </a:lnTo>
                <a:lnTo>
                  <a:pt x="218" y="58"/>
                </a:lnTo>
                <a:lnTo>
                  <a:pt x="218" y="58"/>
                </a:lnTo>
                <a:lnTo>
                  <a:pt x="216" y="58"/>
                </a:lnTo>
                <a:lnTo>
                  <a:pt x="216" y="58"/>
                </a:lnTo>
                <a:lnTo>
                  <a:pt x="202" y="54"/>
                </a:lnTo>
                <a:lnTo>
                  <a:pt x="199" y="51"/>
                </a:lnTo>
                <a:lnTo>
                  <a:pt x="199" y="51"/>
                </a:lnTo>
                <a:lnTo>
                  <a:pt x="188" y="48"/>
                </a:lnTo>
                <a:lnTo>
                  <a:pt x="185" y="48"/>
                </a:lnTo>
                <a:lnTo>
                  <a:pt x="185" y="48"/>
                </a:lnTo>
                <a:lnTo>
                  <a:pt x="185" y="48"/>
                </a:lnTo>
                <a:lnTo>
                  <a:pt x="182" y="45"/>
                </a:lnTo>
                <a:lnTo>
                  <a:pt x="179" y="45"/>
                </a:lnTo>
                <a:lnTo>
                  <a:pt x="179" y="45"/>
                </a:lnTo>
                <a:lnTo>
                  <a:pt x="179" y="45"/>
                </a:lnTo>
                <a:lnTo>
                  <a:pt x="179" y="45"/>
                </a:lnTo>
                <a:lnTo>
                  <a:pt x="176" y="45"/>
                </a:lnTo>
                <a:lnTo>
                  <a:pt x="176" y="45"/>
                </a:lnTo>
                <a:lnTo>
                  <a:pt x="176" y="45"/>
                </a:lnTo>
                <a:lnTo>
                  <a:pt x="174" y="42"/>
                </a:lnTo>
                <a:lnTo>
                  <a:pt x="174" y="42"/>
                </a:lnTo>
                <a:lnTo>
                  <a:pt x="165" y="39"/>
                </a:lnTo>
                <a:lnTo>
                  <a:pt x="165" y="39"/>
                </a:lnTo>
                <a:lnTo>
                  <a:pt x="165" y="39"/>
                </a:lnTo>
                <a:lnTo>
                  <a:pt x="165" y="39"/>
                </a:lnTo>
                <a:lnTo>
                  <a:pt x="165" y="39"/>
                </a:lnTo>
                <a:lnTo>
                  <a:pt x="165" y="39"/>
                </a:lnTo>
                <a:lnTo>
                  <a:pt x="165" y="39"/>
                </a:lnTo>
                <a:lnTo>
                  <a:pt x="165" y="39"/>
                </a:lnTo>
                <a:lnTo>
                  <a:pt x="165" y="39"/>
                </a:lnTo>
                <a:lnTo>
                  <a:pt x="162" y="39"/>
                </a:lnTo>
                <a:lnTo>
                  <a:pt x="162" y="39"/>
                </a:lnTo>
                <a:lnTo>
                  <a:pt x="162" y="39"/>
                </a:lnTo>
                <a:lnTo>
                  <a:pt x="162" y="39"/>
                </a:lnTo>
                <a:lnTo>
                  <a:pt x="162" y="39"/>
                </a:lnTo>
                <a:lnTo>
                  <a:pt x="162" y="39"/>
                </a:lnTo>
                <a:lnTo>
                  <a:pt x="162" y="39"/>
                </a:lnTo>
                <a:lnTo>
                  <a:pt x="162" y="39"/>
                </a:lnTo>
                <a:lnTo>
                  <a:pt x="162" y="39"/>
                </a:lnTo>
                <a:lnTo>
                  <a:pt x="162" y="39"/>
                </a:lnTo>
                <a:lnTo>
                  <a:pt x="162" y="39"/>
                </a:lnTo>
                <a:lnTo>
                  <a:pt x="162" y="39"/>
                </a:lnTo>
                <a:lnTo>
                  <a:pt x="162" y="39"/>
                </a:lnTo>
                <a:lnTo>
                  <a:pt x="151" y="36"/>
                </a:lnTo>
                <a:lnTo>
                  <a:pt x="151" y="36"/>
                </a:lnTo>
                <a:lnTo>
                  <a:pt x="151" y="36"/>
                </a:lnTo>
                <a:lnTo>
                  <a:pt x="151" y="36"/>
                </a:lnTo>
                <a:lnTo>
                  <a:pt x="151" y="36"/>
                </a:lnTo>
                <a:lnTo>
                  <a:pt x="151" y="36"/>
                </a:lnTo>
                <a:lnTo>
                  <a:pt x="143" y="33"/>
                </a:lnTo>
                <a:lnTo>
                  <a:pt x="143" y="33"/>
                </a:lnTo>
                <a:lnTo>
                  <a:pt x="143" y="33"/>
                </a:lnTo>
                <a:lnTo>
                  <a:pt x="134" y="30"/>
                </a:lnTo>
                <a:lnTo>
                  <a:pt x="134" y="30"/>
                </a:lnTo>
                <a:lnTo>
                  <a:pt x="129" y="27"/>
                </a:lnTo>
                <a:lnTo>
                  <a:pt x="129" y="27"/>
                </a:lnTo>
                <a:lnTo>
                  <a:pt x="129" y="27"/>
                </a:lnTo>
                <a:lnTo>
                  <a:pt x="129" y="27"/>
                </a:lnTo>
                <a:lnTo>
                  <a:pt x="118" y="24"/>
                </a:lnTo>
                <a:lnTo>
                  <a:pt x="115" y="24"/>
                </a:lnTo>
                <a:lnTo>
                  <a:pt x="115" y="24"/>
                </a:lnTo>
                <a:lnTo>
                  <a:pt x="98" y="18"/>
                </a:lnTo>
                <a:lnTo>
                  <a:pt x="98" y="18"/>
                </a:lnTo>
                <a:lnTo>
                  <a:pt x="67" y="6"/>
                </a:lnTo>
                <a:lnTo>
                  <a:pt x="62" y="3"/>
                </a:lnTo>
                <a:lnTo>
                  <a:pt x="62" y="3"/>
                </a:lnTo>
                <a:lnTo>
                  <a:pt x="50" y="0"/>
                </a:lnTo>
                <a:lnTo>
                  <a:pt x="50" y="0"/>
                </a:lnTo>
                <a:lnTo>
                  <a:pt x="50" y="3"/>
                </a:lnTo>
                <a:lnTo>
                  <a:pt x="50" y="3"/>
                </a:lnTo>
                <a:lnTo>
                  <a:pt x="48" y="9"/>
                </a:lnTo>
                <a:lnTo>
                  <a:pt x="48" y="12"/>
                </a:lnTo>
                <a:lnTo>
                  <a:pt x="53" y="24"/>
                </a:lnTo>
                <a:lnTo>
                  <a:pt x="53" y="24"/>
                </a:lnTo>
                <a:lnTo>
                  <a:pt x="53" y="27"/>
                </a:lnTo>
                <a:lnTo>
                  <a:pt x="53" y="27"/>
                </a:lnTo>
                <a:lnTo>
                  <a:pt x="56" y="33"/>
                </a:lnTo>
                <a:lnTo>
                  <a:pt x="56" y="33"/>
                </a:lnTo>
                <a:lnTo>
                  <a:pt x="59" y="42"/>
                </a:lnTo>
                <a:lnTo>
                  <a:pt x="59" y="42"/>
                </a:lnTo>
                <a:lnTo>
                  <a:pt x="56" y="64"/>
                </a:lnTo>
                <a:lnTo>
                  <a:pt x="53" y="79"/>
                </a:lnTo>
                <a:lnTo>
                  <a:pt x="45" y="94"/>
                </a:lnTo>
                <a:lnTo>
                  <a:pt x="45" y="94"/>
                </a:lnTo>
                <a:lnTo>
                  <a:pt x="39" y="115"/>
                </a:lnTo>
                <a:lnTo>
                  <a:pt x="39" y="115"/>
                </a:lnTo>
                <a:lnTo>
                  <a:pt x="36" y="121"/>
                </a:lnTo>
                <a:lnTo>
                  <a:pt x="36" y="121"/>
                </a:lnTo>
                <a:lnTo>
                  <a:pt x="34" y="127"/>
                </a:lnTo>
                <a:lnTo>
                  <a:pt x="34" y="127"/>
                </a:lnTo>
                <a:lnTo>
                  <a:pt x="20" y="152"/>
                </a:lnTo>
                <a:lnTo>
                  <a:pt x="20" y="152"/>
                </a:lnTo>
                <a:lnTo>
                  <a:pt x="14" y="161"/>
                </a:lnTo>
                <a:lnTo>
                  <a:pt x="14" y="161"/>
                </a:lnTo>
                <a:lnTo>
                  <a:pt x="3" y="179"/>
                </a:lnTo>
                <a:lnTo>
                  <a:pt x="0" y="185"/>
                </a:lnTo>
                <a:lnTo>
                  <a:pt x="0" y="185"/>
                </a:lnTo>
                <a:lnTo>
                  <a:pt x="6" y="200"/>
                </a:lnTo>
                <a:lnTo>
                  <a:pt x="20" y="222"/>
                </a:lnTo>
                <a:lnTo>
                  <a:pt x="20" y="222"/>
                </a:lnTo>
                <a:lnTo>
                  <a:pt x="20" y="225"/>
                </a:lnTo>
                <a:lnTo>
                  <a:pt x="20" y="225"/>
                </a:lnTo>
                <a:lnTo>
                  <a:pt x="25" y="243"/>
                </a:lnTo>
                <a:lnTo>
                  <a:pt x="28" y="258"/>
                </a:lnTo>
                <a:lnTo>
                  <a:pt x="25" y="270"/>
                </a:lnTo>
                <a:lnTo>
                  <a:pt x="25" y="270"/>
                </a:lnTo>
                <a:lnTo>
                  <a:pt x="25" y="276"/>
                </a:lnTo>
                <a:lnTo>
                  <a:pt x="25" y="276"/>
                </a:lnTo>
                <a:lnTo>
                  <a:pt x="22" y="285"/>
                </a:lnTo>
                <a:lnTo>
                  <a:pt x="17" y="298"/>
                </a:lnTo>
                <a:lnTo>
                  <a:pt x="17" y="298"/>
                </a:lnTo>
                <a:lnTo>
                  <a:pt x="14" y="304"/>
                </a:lnTo>
                <a:lnTo>
                  <a:pt x="14" y="313"/>
                </a:lnTo>
                <a:lnTo>
                  <a:pt x="14" y="313"/>
                </a:lnTo>
                <a:lnTo>
                  <a:pt x="14" y="322"/>
                </a:lnTo>
                <a:lnTo>
                  <a:pt x="11" y="331"/>
                </a:lnTo>
                <a:lnTo>
                  <a:pt x="11" y="331"/>
                </a:lnTo>
                <a:lnTo>
                  <a:pt x="11" y="337"/>
                </a:lnTo>
                <a:lnTo>
                  <a:pt x="14" y="346"/>
                </a:lnTo>
                <a:lnTo>
                  <a:pt x="14" y="346"/>
                </a:lnTo>
                <a:lnTo>
                  <a:pt x="17" y="355"/>
                </a:lnTo>
                <a:lnTo>
                  <a:pt x="17" y="367"/>
                </a:lnTo>
                <a:lnTo>
                  <a:pt x="17" y="367"/>
                </a:lnTo>
                <a:lnTo>
                  <a:pt x="20" y="373"/>
                </a:lnTo>
                <a:lnTo>
                  <a:pt x="20" y="373"/>
                </a:lnTo>
                <a:lnTo>
                  <a:pt x="22" y="377"/>
                </a:lnTo>
                <a:lnTo>
                  <a:pt x="22" y="377"/>
                </a:lnTo>
                <a:lnTo>
                  <a:pt x="34" y="389"/>
                </a:lnTo>
                <a:lnTo>
                  <a:pt x="36" y="398"/>
                </a:lnTo>
                <a:lnTo>
                  <a:pt x="39" y="407"/>
                </a:lnTo>
                <a:lnTo>
                  <a:pt x="39" y="407"/>
                </a:lnTo>
                <a:lnTo>
                  <a:pt x="42" y="428"/>
                </a:lnTo>
                <a:lnTo>
                  <a:pt x="45" y="449"/>
                </a:lnTo>
                <a:lnTo>
                  <a:pt x="53" y="474"/>
                </a:lnTo>
                <a:lnTo>
                  <a:pt x="53" y="474"/>
                </a:lnTo>
                <a:lnTo>
                  <a:pt x="53" y="474"/>
                </a:lnTo>
                <a:lnTo>
                  <a:pt x="59" y="465"/>
                </a:lnTo>
                <a:lnTo>
                  <a:pt x="59" y="465"/>
                </a:lnTo>
                <a:lnTo>
                  <a:pt x="62" y="462"/>
                </a:lnTo>
                <a:lnTo>
                  <a:pt x="64" y="462"/>
                </a:lnTo>
                <a:lnTo>
                  <a:pt x="64" y="462"/>
                </a:lnTo>
                <a:lnTo>
                  <a:pt x="73" y="462"/>
                </a:lnTo>
                <a:lnTo>
                  <a:pt x="78" y="462"/>
                </a:lnTo>
                <a:lnTo>
                  <a:pt x="84" y="465"/>
                </a:lnTo>
                <a:lnTo>
                  <a:pt x="84" y="465"/>
                </a:lnTo>
                <a:lnTo>
                  <a:pt x="87" y="471"/>
                </a:lnTo>
                <a:lnTo>
                  <a:pt x="87" y="471"/>
                </a:lnTo>
                <a:lnTo>
                  <a:pt x="87" y="495"/>
                </a:lnTo>
                <a:lnTo>
                  <a:pt x="87" y="495"/>
                </a:lnTo>
                <a:lnTo>
                  <a:pt x="90" y="510"/>
                </a:lnTo>
                <a:lnTo>
                  <a:pt x="90" y="528"/>
                </a:lnTo>
                <a:lnTo>
                  <a:pt x="90" y="528"/>
                </a:lnTo>
                <a:lnTo>
                  <a:pt x="87" y="538"/>
                </a:lnTo>
                <a:lnTo>
                  <a:pt x="81" y="541"/>
                </a:lnTo>
                <a:lnTo>
                  <a:pt x="81" y="541"/>
                </a:lnTo>
                <a:lnTo>
                  <a:pt x="76" y="541"/>
                </a:lnTo>
                <a:lnTo>
                  <a:pt x="70" y="538"/>
                </a:lnTo>
                <a:lnTo>
                  <a:pt x="70" y="538"/>
                </a:lnTo>
                <a:lnTo>
                  <a:pt x="64" y="541"/>
                </a:lnTo>
                <a:lnTo>
                  <a:pt x="62" y="544"/>
                </a:lnTo>
                <a:lnTo>
                  <a:pt x="62" y="544"/>
                </a:lnTo>
                <a:lnTo>
                  <a:pt x="59" y="565"/>
                </a:lnTo>
                <a:lnTo>
                  <a:pt x="59" y="565"/>
                </a:lnTo>
                <a:lnTo>
                  <a:pt x="59" y="580"/>
                </a:lnTo>
                <a:lnTo>
                  <a:pt x="59" y="580"/>
                </a:lnTo>
                <a:lnTo>
                  <a:pt x="59" y="583"/>
                </a:lnTo>
                <a:lnTo>
                  <a:pt x="59" y="583"/>
                </a:lnTo>
                <a:lnTo>
                  <a:pt x="67" y="583"/>
                </a:lnTo>
                <a:lnTo>
                  <a:pt x="67" y="583"/>
                </a:lnTo>
                <a:lnTo>
                  <a:pt x="84" y="586"/>
                </a:lnTo>
                <a:lnTo>
                  <a:pt x="84" y="586"/>
                </a:lnTo>
                <a:lnTo>
                  <a:pt x="92" y="592"/>
                </a:lnTo>
                <a:lnTo>
                  <a:pt x="95" y="598"/>
                </a:lnTo>
                <a:lnTo>
                  <a:pt x="95" y="598"/>
                </a:lnTo>
                <a:lnTo>
                  <a:pt x="95" y="607"/>
                </a:lnTo>
                <a:lnTo>
                  <a:pt x="92" y="617"/>
                </a:lnTo>
                <a:lnTo>
                  <a:pt x="84" y="632"/>
                </a:lnTo>
                <a:lnTo>
                  <a:pt x="84" y="632"/>
                </a:lnTo>
                <a:lnTo>
                  <a:pt x="84" y="632"/>
                </a:lnTo>
                <a:lnTo>
                  <a:pt x="76" y="647"/>
                </a:lnTo>
                <a:lnTo>
                  <a:pt x="76" y="647"/>
                </a:lnTo>
                <a:lnTo>
                  <a:pt x="73" y="653"/>
                </a:lnTo>
                <a:lnTo>
                  <a:pt x="73" y="653"/>
                </a:lnTo>
                <a:lnTo>
                  <a:pt x="81" y="680"/>
                </a:lnTo>
                <a:lnTo>
                  <a:pt x="90" y="714"/>
                </a:lnTo>
                <a:lnTo>
                  <a:pt x="90" y="714"/>
                </a:lnTo>
                <a:lnTo>
                  <a:pt x="90" y="717"/>
                </a:lnTo>
                <a:lnTo>
                  <a:pt x="90" y="717"/>
                </a:lnTo>
                <a:lnTo>
                  <a:pt x="106" y="750"/>
                </a:lnTo>
                <a:lnTo>
                  <a:pt x="106" y="750"/>
                </a:lnTo>
                <a:lnTo>
                  <a:pt x="115" y="771"/>
                </a:lnTo>
                <a:lnTo>
                  <a:pt x="118" y="781"/>
                </a:lnTo>
                <a:lnTo>
                  <a:pt x="118" y="781"/>
                </a:lnTo>
                <a:lnTo>
                  <a:pt x="115" y="796"/>
                </a:lnTo>
                <a:lnTo>
                  <a:pt x="118" y="805"/>
                </a:lnTo>
                <a:lnTo>
                  <a:pt x="123" y="814"/>
                </a:lnTo>
                <a:lnTo>
                  <a:pt x="126" y="814"/>
                </a:lnTo>
                <a:lnTo>
                  <a:pt x="126" y="814"/>
                </a:lnTo>
                <a:lnTo>
                  <a:pt x="126" y="814"/>
                </a:lnTo>
                <a:lnTo>
                  <a:pt x="126" y="814"/>
                </a:lnTo>
                <a:lnTo>
                  <a:pt x="134" y="823"/>
                </a:lnTo>
                <a:lnTo>
                  <a:pt x="134" y="832"/>
                </a:lnTo>
                <a:lnTo>
                  <a:pt x="132" y="841"/>
                </a:lnTo>
                <a:lnTo>
                  <a:pt x="126" y="847"/>
                </a:lnTo>
                <a:lnTo>
                  <a:pt x="126" y="850"/>
                </a:lnTo>
                <a:lnTo>
                  <a:pt x="126" y="850"/>
                </a:lnTo>
                <a:lnTo>
                  <a:pt x="123" y="857"/>
                </a:lnTo>
                <a:lnTo>
                  <a:pt x="123" y="863"/>
                </a:lnTo>
                <a:lnTo>
                  <a:pt x="129" y="875"/>
                </a:lnTo>
                <a:lnTo>
                  <a:pt x="129" y="875"/>
                </a:lnTo>
                <a:lnTo>
                  <a:pt x="134" y="881"/>
                </a:lnTo>
                <a:lnTo>
                  <a:pt x="134" y="881"/>
                </a:lnTo>
                <a:lnTo>
                  <a:pt x="134" y="887"/>
                </a:lnTo>
                <a:lnTo>
                  <a:pt x="137" y="893"/>
                </a:lnTo>
                <a:lnTo>
                  <a:pt x="134" y="908"/>
                </a:lnTo>
                <a:lnTo>
                  <a:pt x="134" y="908"/>
                </a:lnTo>
                <a:lnTo>
                  <a:pt x="148" y="911"/>
                </a:lnTo>
                <a:lnTo>
                  <a:pt x="148" y="911"/>
                </a:lnTo>
                <a:lnTo>
                  <a:pt x="168" y="917"/>
                </a:lnTo>
                <a:lnTo>
                  <a:pt x="168" y="917"/>
                </a:lnTo>
                <a:lnTo>
                  <a:pt x="179" y="923"/>
                </a:lnTo>
                <a:lnTo>
                  <a:pt x="179" y="923"/>
                </a:lnTo>
                <a:lnTo>
                  <a:pt x="188" y="929"/>
                </a:lnTo>
                <a:lnTo>
                  <a:pt x="188" y="929"/>
                </a:lnTo>
                <a:lnTo>
                  <a:pt x="196" y="933"/>
                </a:lnTo>
                <a:lnTo>
                  <a:pt x="204" y="939"/>
                </a:lnTo>
                <a:lnTo>
                  <a:pt x="213" y="948"/>
                </a:lnTo>
                <a:lnTo>
                  <a:pt x="213" y="951"/>
                </a:lnTo>
                <a:lnTo>
                  <a:pt x="213" y="951"/>
                </a:lnTo>
                <a:lnTo>
                  <a:pt x="224" y="963"/>
                </a:lnTo>
                <a:lnTo>
                  <a:pt x="232" y="978"/>
                </a:lnTo>
                <a:lnTo>
                  <a:pt x="232" y="978"/>
                </a:lnTo>
                <a:lnTo>
                  <a:pt x="232" y="981"/>
                </a:lnTo>
                <a:lnTo>
                  <a:pt x="238" y="981"/>
                </a:lnTo>
                <a:lnTo>
                  <a:pt x="246" y="984"/>
                </a:lnTo>
                <a:lnTo>
                  <a:pt x="246" y="984"/>
                </a:lnTo>
                <a:lnTo>
                  <a:pt x="255" y="987"/>
                </a:lnTo>
                <a:lnTo>
                  <a:pt x="260" y="993"/>
                </a:lnTo>
                <a:lnTo>
                  <a:pt x="260" y="993"/>
                </a:lnTo>
                <a:lnTo>
                  <a:pt x="266" y="1002"/>
                </a:lnTo>
                <a:lnTo>
                  <a:pt x="269" y="1008"/>
                </a:lnTo>
                <a:lnTo>
                  <a:pt x="269" y="1015"/>
                </a:lnTo>
                <a:lnTo>
                  <a:pt x="269" y="1015"/>
                </a:lnTo>
                <a:lnTo>
                  <a:pt x="274" y="1024"/>
                </a:lnTo>
                <a:lnTo>
                  <a:pt x="283" y="1030"/>
                </a:lnTo>
                <a:lnTo>
                  <a:pt x="283" y="1030"/>
                </a:lnTo>
                <a:lnTo>
                  <a:pt x="297" y="1039"/>
                </a:lnTo>
                <a:lnTo>
                  <a:pt x="297" y="1039"/>
                </a:lnTo>
                <a:lnTo>
                  <a:pt x="300" y="1039"/>
                </a:lnTo>
                <a:lnTo>
                  <a:pt x="300" y="1039"/>
                </a:lnTo>
                <a:lnTo>
                  <a:pt x="300" y="1039"/>
                </a:lnTo>
                <a:lnTo>
                  <a:pt x="300" y="1039"/>
                </a:lnTo>
                <a:lnTo>
                  <a:pt x="305" y="1051"/>
                </a:lnTo>
                <a:lnTo>
                  <a:pt x="305" y="1051"/>
                </a:lnTo>
                <a:lnTo>
                  <a:pt x="322" y="1078"/>
                </a:lnTo>
                <a:lnTo>
                  <a:pt x="322" y="1078"/>
                </a:lnTo>
                <a:lnTo>
                  <a:pt x="339" y="1103"/>
                </a:lnTo>
                <a:lnTo>
                  <a:pt x="339" y="1103"/>
                </a:lnTo>
                <a:lnTo>
                  <a:pt x="342" y="1106"/>
                </a:lnTo>
                <a:lnTo>
                  <a:pt x="342" y="1106"/>
                </a:lnTo>
                <a:lnTo>
                  <a:pt x="347" y="1118"/>
                </a:lnTo>
                <a:lnTo>
                  <a:pt x="347" y="1130"/>
                </a:lnTo>
                <a:lnTo>
                  <a:pt x="347" y="1130"/>
                </a:lnTo>
                <a:lnTo>
                  <a:pt x="350" y="1133"/>
                </a:lnTo>
                <a:lnTo>
                  <a:pt x="350" y="1133"/>
                </a:lnTo>
                <a:lnTo>
                  <a:pt x="350" y="1163"/>
                </a:lnTo>
                <a:lnTo>
                  <a:pt x="350" y="1163"/>
                </a:lnTo>
                <a:lnTo>
                  <a:pt x="350" y="1182"/>
                </a:lnTo>
                <a:lnTo>
                  <a:pt x="350" y="1182"/>
                </a:lnTo>
                <a:lnTo>
                  <a:pt x="350" y="1185"/>
                </a:lnTo>
                <a:lnTo>
                  <a:pt x="350" y="1188"/>
                </a:lnTo>
                <a:lnTo>
                  <a:pt x="350" y="1188"/>
                </a:lnTo>
                <a:lnTo>
                  <a:pt x="353" y="1197"/>
                </a:lnTo>
                <a:lnTo>
                  <a:pt x="551" y="1221"/>
                </a:lnTo>
                <a:lnTo>
                  <a:pt x="551" y="1221"/>
                </a:lnTo>
                <a:lnTo>
                  <a:pt x="554" y="1224"/>
                </a:lnTo>
                <a:lnTo>
                  <a:pt x="554" y="1224"/>
                </a:lnTo>
                <a:lnTo>
                  <a:pt x="554" y="1224"/>
                </a:lnTo>
                <a:lnTo>
                  <a:pt x="554" y="1224"/>
                </a:lnTo>
                <a:lnTo>
                  <a:pt x="557" y="1221"/>
                </a:lnTo>
                <a:lnTo>
                  <a:pt x="557" y="1221"/>
                </a:lnTo>
                <a:lnTo>
                  <a:pt x="557" y="1221"/>
                </a:lnTo>
                <a:lnTo>
                  <a:pt x="557" y="1221"/>
                </a:lnTo>
                <a:lnTo>
                  <a:pt x="560" y="1221"/>
                </a:lnTo>
                <a:lnTo>
                  <a:pt x="560" y="1221"/>
                </a:lnTo>
                <a:lnTo>
                  <a:pt x="568" y="1215"/>
                </a:lnTo>
                <a:lnTo>
                  <a:pt x="568" y="1215"/>
                </a:lnTo>
                <a:lnTo>
                  <a:pt x="568" y="1215"/>
                </a:lnTo>
                <a:lnTo>
                  <a:pt x="568" y="1215"/>
                </a:lnTo>
                <a:lnTo>
                  <a:pt x="571" y="1212"/>
                </a:lnTo>
                <a:lnTo>
                  <a:pt x="571" y="1212"/>
                </a:lnTo>
                <a:lnTo>
                  <a:pt x="571" y="1212"/>
                </a:lnTo>
                <a:lnTo>
                  <a:pt x="571" y="1212"/>
                </a:lnTo>
                <a:lnTo>
                  <a:pt x="571" y="1212"/>
                </a:lnTo>
                <a:lnTo>
                  <a:pt x="571" y="1191"/>
                </a:lnTo>
                <a:lnTo>
                  <a:pt x="571" y="1191"/>
                </a:lnTo>
                <a:lnTo>
                  <a:pt x="568" y="1185"/>
                </a:lnTo>
                <a:lnTo>
                  <a:pt x="565" y="1176"/>
                </a:lnTo>
                <a:lnTo>
                  <a:pt x="565" y="1176"/>
                </a:lnTo>
                <a:lnTo>
                  <a:pt x="557" y="1160"/>
                </a:lnTo>
                <a:lnTo>
                  <a:pt x="554" y="1145"/>
                </a:lnTo>
                <a:lnTo>
                  <a:pt x="554" y="1145"/>
                </a:lnTo>
                <a:lnTo>
                  <a:pt x="557" y="1130"/>
                </a:lnTo>
                <a:lnTo>
                  <a:pt x="560" y="1121"/>
                </a:lnTo>
                <a:lnTo>
                  <a:pt x="565" y="1115"/>
                </a:lnTo>
                <a:lnTo>
                  <a:pt x="579" y="1097"/>
                </a:lnTo>
                <a:lnTo>
                  <a:pt x="579" y="1097"/>
                </a:lnTo>
                <a:lnTo>
                  <a:pt x="588" y="1084"/>
                </a:lnTo>
                <a:lnTo>
                  <a:pt x="593" y="1072"/>
                </a:lnTo>
                <a:lnTo>
                  <a:pt x="593" y="1057"/>
                </a:lnTo>
                <a:lnTo>
                  <a:pt x="593" y="1057"/>
                </a:lnTo>
                <a:lnTo>
                  <a:pt x="596" y="1048"/>
                </a:lnTo>
                <a:lnTo>
                  <a:pt x="602" y="1039"/>
                </a:lnTo>
                <a:lnTo>
                  <a:pt x="607" y="1033"/>
                </a:lnTo>
                <a:lnTo>
                  <a:pt x="616" y="1030"/>
                </a:lnTo>
                <a:lnTo>
                  <a:pt x="616" y="1030"/>
                </a:lnTo>
                <a:lnTo>
                  <a:pt x="624" y="1024"/>
                </a:lnTo>
                <a:lnTo>
                  <a:pt x="624" y="1024"/>
                </a:lnTo>
                <a:lnTo>
                  <a:pt x="616" y="1018"/>
                </a:lnTo>
                <a:lnTo>
                  <a:pt x="616" y="1018"/>
                </a:lnTo>
                <a:lnTo>
                  <a:pt x="616" y="1018"/>
                </a:lnTo>
                <a:lnTo>
                  <a:pt x="616" y="1018"/>
                </a:lnTo>
                <a:lnTo>
                  <a:pt x="605" y="1011"/>
                </a:lnTo>
                <a:lnTo>
                  <a:pt x="593" y="1002"/>
                </a:lnTo>
                <a:lnTo>
                  <a:pt x="593" y="1002"/>
                </a:lnTo>
                <a:lnTo>
                  <a:pt x="593" y="999"/>
                </a:lnTo>
                <a:lnTo>
                  <a:pt x="593" y="999"/>
                </a:lnTo>
                <a:lnTo>
                  <a:pt x="593" y="999"/>
                </a:lnTo>
                <a:lnTo>
                  <a:pt x="593" y="999"/>
                </a:lnTo>
                <a:lnTo>
                  <a:pt x="591" y="996"/>
                </a:lnTo>
                <a:lnTo>
                  <a:pt x="591" y="996"/>
                </a:lnTo>
                <a:lnTo>
                  <a:pt x="591" y="996"/>
                </a:lnTo>
                <a:lnTo>
                  <a:pt x="591" y="996"/>
                </a:lnTo>
                <a:lnTo>
                  <a:pt x="591" y="996"/>
                </a:lnTo>
                <a:lnTo>
                  <a:pt x="591" y="996"/>
                </a:lnTo>
                <a:lnTo>
                  <a:pt x="591" y="993"/>
                </a:lnTo>
                <a:lnTo>
                  <a:pt x="591" y="993"/>
                </a:lnTo>
                <a:lnTo>
                  <a:pt x="588" y="993"/>
                </a:lnTo>
                <a:lnTo>
                  <a:pt x="588" y="993"/>
                </a:lnTo>
                <a:lnTo>
                  <a:pt x="588" y="990"/>
                </a:lnTo>
                <a:lnTo>
                  <a:pt x="588" y="990"/>
                </a:lnTo>
                <a:lnTo>
                  <a:pt x="588" y="990"/>
                </a:lnTo>
                <a:lnTo>
                  <a:pt x="588" y="990"/>
                </a:lnTo>
                <a:lnTo>
                  <a:pt x="588" y="990"/>
                </a:lnTo>
                <a:lnTo>
                  <a:pt x="588" y="990"/>
                </a:lnTo>
                <a:lnTo>
                  <a:pt x="588" y="987"/>
                </a:lnTo>
                <a:lnTo>
                  <a:pt x="588" y="987"/>
                </a:lnTo>
                <a:lnTo>
                  <a:pt x="585" y="987"/>
                </a:lnTo>
                <a:lnTo>
                  <a:pt x="585" y="987"/>
                </a:lnTo>
                <a:lnTo>
                  <a:pt x="585" y="984"/>
                </a:lnTo>
                <a:lnTo>
                  <a:pt x="585" y="984"/>
                </a:lnTo>
                <a:lnTo>
                  <a:pt x="585" y="984"/>
                </a:lnTo>
                <a:lnTo>
                  <a:pt x="585" y="984"/>
                </a:lnTo>
                <a:lnTo>
                  <a:pt x="585" y="981"/>
                </a:lnTo>
                <a:lnTo>
                  <a:pt x="585" y="981"/>
                </a:lnTo>
                <a:lnTo>
                  <a:pt x="585" y="978"/>
                </a:lnTo>
                <a:lnTo>
                  <a:pt x="585" y="978"/>
                </a:lnTo>
                <a:lnTo>
                  <a:pt x="585" y="978"/>
                </a:lnTo>
                <a:lnTo>
                  <a:pt x="585" y="978"/>
                </a:lnTo>
                <a:lnTo>
                  <a:pt x="582" y="975"/>
                </a:lnTo>
                <a:lnTo>
                  <a:pt x="582" y="975"/>
                </a:lnTo>
                <a:lnTo>
                  <a:pt x="582" y="975"/>
                </a:lnTo>
                <a:lnTo>
                  <a:pt x="582" y="975"/>
                </a:lnTo>
                <a:lnTo>
                  <a:pt x="582" y="972"/>
                </a:lnTo>
                <a:lnTo>
                  <a:pt x="582" y="972"/>
                </a:lnTo>
                <a:lnTo>
                  <a:pt x="582" y="969"/>
                </a:lnTo>
                <a:lnTo>
                  <a:pt x="582" y="969"/>
                </a:lnTo>
                <a:lnTo>
                  <a:pt x="582" y="969"/>
                </a:lnTo>
                <a:lnTo>
                  <a:pt x="582" y="969"/>
                </a:lnTo>
                <a:lnTo>
                  <a:pt x="582" y="966"/>
                </a:lnTo>
                <a:lnTo>
                  <a:pt x="582" y="966"/>
                </a:lnTo>
                <a:lnTo>
                  <a:pt x="582" y="963"/>
                </a:lnTo>
                <a:lnTo>
                  <a:pt x="582" y="963"/>
                </a:lnTo>
                <a:lnTo>
                  <a:pt x="582" y="960"/>
                </a:lnTo>
                <a:lnTo>
                  <a:pt x="582" y="960"/>
                </a:lnTo>
                <a:lnTo>
                  <a:pt x="579" y="960"/>
                </a:lnTo>
                <a:lnTo>
                  <a:pt x="579" y="960"/>
                </a:lnTo>
                <a:lnTo>
                  <a:pt x="579" y="957"/>
                </a:lnTo>
                <a:lnTo>
                  <a:pt x="579" y="957"/>
                </a:lnTo>
                <a:lnTo>
                  <a:pt x="579" y="954"/>
                </a:lnTo>
                <a:lnTo>
                  <a:pt x="579" y="954"/>
                </a:lnTo>
                <a:lnTo>
                  <a:pt x="579" y="951"/>
                </a:lnTo>
                <a:lnTo>
                  <a:pt x="579" y="951"/>
                </a:lnTo>
                <a:lnTo>
                  <a:pt x="579" y="951"/>
                </a:lnTo>
                <a:lnTo>
                  <a:pt x="579" y="951"/>
                </a:lnTo>
                <a:lnTo>
                  <a:pt x="579" y="948"/>
                </a:lnTo>
                <a:lnTo>
                  <a:pt x="579" y="948"/>
                </a:lnTo>
                <a:lnTo>
                  <a:pt x="579" y="945"/>
                </a:lnTo>
                <a:lnTo>
                  <a:pt x="579" y="945"/>
                </a:lnTo>
                <a:close/>
              </a:path>
            </a:pathLst>
          </a:custGeom>
          <a:solidFill>
            <a:srgbClr val="015873">
              <a:alpha val="50196"/>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331" name="Freeform 662">
            <a:extLst>
              <a:ext uri="{FF2B5EF4-FFF2-40B4-BE49-F238E27FC236}">
                <a16:creationId xmlns:a16="http://schemas.microsoft.com/office/drawing/2014/main" id="{E6C1D1B8-F058-D80C-E85C-3A0CDD9CFBBF}"/>
              </a:ext>
            </a:extLst>
          </p:cNvPr>
          <p:cNvSpPr>
            <a:spLocks/>
          </p:cNvSpPr>
          <p:nvPr/>
        </p:nvSpPr>
        <p:spPr bwMode="auto">
          <a:xfrm>
            <a:off x="1921880" y="3771160"/>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2" name="Freeform 663">
            <a:extLst>
              <a:ext uri="{FF2B5EF4-FFF2-40B4-BE49-F238E27FC236}">
                <a16:creationId xmlns:a16="http://schemas.microsoft.com/office/drawing/2014/main" id="{45930053-5905-CCE3-97C4-675179FA8768}"/>
              </a:ext>
            </a:extLst>
          </p:cNvPr>
          <p:cNvSpPr>
            <a:spLocks/>
          </p:cNvSpPr>
          <p:nvPr/>
        </p:nvSpPr>
        <p:spPr bwMode="auto">
          <a:xfrm>
            <a:off x="1925729" y="3785757"/>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3" name="Freeform 664">
            <a:extLst>
              <a:ext uri="{FF2B5EF4-FFF2-40B4-BE49-F238E27FC236}">
                <a16:creationId xmlns:a16="http://schemas.microsoft.com/office/drawing/2014/main" id="{2088B691-4407-BA91-ED67-BCE1C6ACEAF4}"/>
              </a:ext>
            </a:extLst>
          </p:cNvPr>
          <p:cNvSpPr>
            <a:spLocks/>
          </p:cNvSpPr>
          <p:nvPr/>
        </p:nvSpPr>
        <p:spPr bwMode="auto">
          <a:xfrm>
            <a:off x="1925729" y="378575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4" name="Freeform 665">
            <a:extLst>
              <a:ext uri="{FF2B5EF4-FFF2-40B4-BE49-F238E27FC236}">
                <a16:creationId xmlns:a16="http://schemas.microsoft.com/office/drawing/2014/main" id="{F233E022-B60C-6E78-B544-11A5B1A7E2B4}"/>
              </a:ext>
            </a:extLst>
          </p:cNvPr>
          <p:cNvSpPr>
            <a:spLocks/>
          </p:cNvSpPr>
          <p:nvPr/>
        </p:nvSpPr>
        <p:spPr bwMode="auto">
          <a:xfrm>
            <a:off x="1921880" y="3782108"/>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5" name="Freeform 666">
            <a:extLst>
              <a:ext uri="{FF2B5EF4-FFF2-40B4-BE49-F238E27FC236}">
                <a16:creationId xmlns:a16="http://schemas.microsoft.com/office/drawing/2014/main" id="{E236C8B4-1999-3125-7CD6-A32339F96845}"/>
              </a:ext>
            </a:extLst>
          </p:cNvPr>
          <p:cNvSpPr>
            <a:spLocks/>
          </p:cNvSpPr>
          <p:nvPr/>
        </p:nvSpPr>
        <p:spPr bwMode="auto">
          <a:xfrm>
            <a:off x="1932142" y="379670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6" name="Freeform 667">
            <a:extLst>
              <a:ext uri="{FF2B5EF4-FFF2-40B4-BE49-F238E27FC236}">
                <a16:creationId xmlns:a16="http://schemas.microsoft.com/office/drawing/2014/main" id="{48BC7122-CE6F-9046-F479-BDB59A1ED49F}"/>
              </a:ext>
            </a:extLst>
          </p:cNvPr>
          <p:cNvSpPr>
            <a:spLocks/>
          </p:cNvSpPr>
          <p:nvPr/>
        </p:nvSpPr>
        <p:spPr bwMode="auto">
          <a:xfrm>
            <a:off x="1921880" y="377845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7" name="Freeform 668">
            <a:extLst>
              <a:ext uri="{FF2B5EF4-FFF2-40B4-BE49-F238E27FC236}">
                <a16:creationId xmlns:a16="http://schemas.microsoft.com/office/drawing/2014/main" id="{6CB28CA9-3C02-BDE8-7B4C-58CAB6824681}"/>
              </a:ext>
            </a:extLst>
          </p:cNvPr>
          <p:cNvSpPr>
            <a:spLocks/>
          </p:cNvSpPr>
          <p:nvPr/>
        </p:nvSpPr>
        <p:spPr bwMode="auto">
          <a:xfrm>
            <a:off x="1929577" y="379305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8" name="Freeform 669">
            <a:extLst>
              <a:ext uri="{FF2B5EF4-FFF2-40B4-BE49-F238E27FC236}">
                <a16:creationId xmlns:a16="http://schemas.microsoft.com/office/drawing/2014/main" id="{13212D22-7E0C-12FF-4C35-44F7D3494DB0}"/>
              </a:ext>
            </a:extLst>
          </p:cNvPr>
          <p:cNvSpPr>
            <a:spLocks/>
          </p:cNvSpPr>
          <p:nvPr/>
        </p:nvSpPr>
        <p:spPr bwMode="auto">
          <a:xfrm>
            <a:off x="1929577" y="3789406"/>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9" name="Freeform 670">
            <a:extLst>
              <a:ext uri="{FF2B5EF4-FFF2-40B4-BE49-F238E27FC236}">
                <a16:creationId xmlns:a16="http://schemas.microsoft.com/office/drawing/2014/main" id="{D82E1B1A-3447-F4FA-5C81-1B7B7167F703}"/>
              </a:ext>
            </a:extLst>
          </p:cNvPr>
          <p:cNvSpPr>
            <a:spLocks/>
          </p:cNvSpPr>
          <p:nvPr/>
        </p:nvSpPr>
        <p:spPr bwMode="auto">
          <a:xfrm>
            <a:off x="1914184" y="373831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0" name="Freeform 671">
            <a:extLst>
              <a:ext uri="{FF2B5EF4-FFF2-40B4-BE49-F238E27FC236}">
                <a16:creationId xmlns:a16="http://schemas.microsoft.com/office/drawing/2014/main" id="{A80F2FFA-39DC-0A7A-B932-EA0DB3205F19}"/>
              </a:ext>
            </a:extLst>
          </p:cNvPr>
          <p:cNvSpPr>
            <a:spLocks/>
          </p:cNvSpPr>
          <p:nvPr/>
        </p:nvSpPr>
        <p:spPr bwMode="auto">
          <a:xfrm>
            <a:off x="1914184" y="3741968"/>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1" name="Freeform 672">
            <a:extLst>
              <a:ext uri="{FF2B5EF4-FFF2-40B4-BE49-F238E27FC236}">
                <a16:creationId xmlns:a16="http://schemas.microsoft.com/office/drawing/2014/main" id="{08FE9A8E-A267-7ED5-BD31-5C876D16720A}"/>
              </a:ext>
            </a:extLst>
          </p:cNvPr>
          <p:cNvSpPr>
            <a:spLocks/>
          </p:cNvSpPr>
          <p:nvPr/>
        </p:nvSpPr>
        <p:spPr bwMode="auto">
          <a:xfrm>
            <a:off x="1918032" y="3767511"/>
            <a:ext cx="3848"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2" name="Freeform 673">
            <a:extLst>
              <a:ext uri="{FF2B5EF4-FFF2-40B4-BE49-F238E27FC236}">
                <a16:creationId xmlns:a16="http://schemas.microsoft.com/office/drawing/2014/main" id="{6322091C-610A-2650-3544-A8FBDDDA948A}"/>
              </a:ext>
            </a:extLst>
          </p:cNvPr>
          <p:cNvSpPr>
            <a:spLocks/>
          </p:cNvSpPr>
          <p:nvPr/>
        </p:nvSpPr>
        <p:spPr bwMode="auto">
          <a:xfrm>
            <a:off x="1961646" y="3819815"/>
            <a:ext cx="10262" cy="7298"/>
          </a:xfrm>
          <a:custGeom>
            <a:avLst/>
            <a:gdLst>
              <a:gd name="T0" fmla="*/ 0 w 8"/>
              <a:gd name="T1" fmla="*/ 0 h 6"/>
              <a:gd name="T2" fmla="*/ 0 w 8"/>
              <a:gd name="T3" fmla="*/ 0 h 6"/>
              <a:gd name="T4" fmla="*/ 8 w 8"/>
              <a:gd name="T5" fmla="*/ 6 h 6"/>
              <a:gd name="T6" fmla="*/ 8 w 8"/>
              <a:gd name="T7" fmla="*/ 6 h 6"/>
              <a:gd name="T8" fmla="*/ 0 w 8"/>
              <a:gd name="T9" fmla="*/ 0 h 6"/>
              <a:gd name="T10" fmla="*/ 0 w 8"/>
              <a:gd name="T11" fmla="*/ 0 h 6"/>
            </a:gdLst>
            <a:ahLst/>
            <a:cxnLst>
              <a:cxn ang="0">
                <a:pos x="T0" y="T1"/>
              </a:cxn>
              <a:cxn ang="0">
                <a:pos x="T2" y="T3"/>
              </a:cxn>
              <a:cxn ang="0">
                <a:pos x="T4" y="T5"/>
              </a:cxn>
              <a:cxn ang="0">
                <a:pos x="T6" y="T7"/>
              </a:cxn>
              <a:cxn ang="0">
                <a:pos x="T8" y="T9"/>
              </a:cxn>
              <a:cxn ang="0">
                <a:pos x="T10" y="T11"/>
              </a:cxn>
            </a:cxnLst>
            <a:rect l="0" t="0" r="r" b="b"/>
            <a:pathLst>
              <a:path w="8" h="6">
                <a:moveTo>
                  <a:pt x="0" y="0"/>
                </a:moveTo>
                <a:lnTo>
                  <a:pt x="0" y="0"/>
                </a:lnTo>
                <a:lnTo>
                  <a:pt x="8" y="6"/>
                </a:lnTo>
                <a:lnTo>
                  <a:pt x="8" y="6"/>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3" name="Freeform 674">
            <a:extLst>
              <a:ext uri="{FF2B5EF4-FFF2-40B4-BE49-F238E27FC236}">
                <a16:creationId xmlns:a16="http://schemas.microsoft.com/office/drawing/2014/main" id="{2D509B83-CA47-56E7-0046-576561302BE0}"/>
              </a:ext>
            </a:extLst>
          </p:cNvPr>
          <p:cNvSpPr>
            <a:spLocks/>
          </p:cNvSpPr>
          <p:nvPr/>
        </p:nvSpPr>
        <p:spPr bwMode="auto">
          <a:xfrm>
            <a:off x="1914184" y="3749266"/>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4" name="Freeform 675">
            <a:extLst>
              <a:ext uri="{FF2B5EF4-FFF2-40B4-BE49-F238E27FC236}">
                <a16:creationId xmlns:a16="http://schemas.microsoft.com/office/drawing/2014/main" id="{707D22FE-AFB7-6A99-93D5-AC20B21B8C07}"/>
              </a:ext>
            </a:extLst>
          </p:cNvPr>
          <p:cNvSpPr>
            <a:spLocks/>
          </p:cNvSpPr>
          <p:nvPr/>
        </p:nvSpPr>
        <p:spPr bwMode="auto">
          <a:xfrm>
            <a:off x="1918032" y="3752915"/>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5" name="Freeform 676">
            <a:extLst>
              <a:ext uri="{FF2B5EF4-FFF2-40B4-BE49-F238E27FC236}">
                <a16:creationId xmlns:a16="http://schemas.microsoft.com/office/drawing/2014/main" id="{AD8D68CC-0D78-9D44-240A-DD64FB922547}"/>
              </a:ext>
            </a:extLst>
          </p:cNvPr>
          <p:cNvSpPr>
            <a:spLocks/>
          </p:cNvSpPr>
          <p:nvPr/>
        </p:nvSpPr>
        <p:spPr bwMode="auto">
          <a:xfrm>
            <a:off x="1918032" y="3763862"/>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6" name="Freeform 677">
            <a:extLst>
              <a:ext uri="{FF2B5EF4-FFF2-40B4-BE49-F238E27FC236}">
                <a16:creationId xmlns:a16="http://schemas.microsoft.com/office/drawing/2014/main" id="{5322674C-118D-2BB8-90C7-CE944D8DCA11}"/>
              </a:ext>
            </a:extLst>
          </p:cNvPr>
          <p:cNvSpPr>
            <a:spLocks/>
          </p:cNvSpPr>
          <p:nvPr/>
        </p:nvSpPr>
        <p:spPr bwMode="auto">
          <a:xfrm>
            <a:off x="1918032" y="37602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7" name="Freeform 678">
            <a:extLst>
              <a:ext uri="{FF2B5EF4-FFF2-40B4-BE49-F238E27FC236}">
                <a16:creationId xmlns:a16="http://schemas.microsoft.com/office/drawing/2014/main" id="{B1E85FD7-0CEE-6C0B-C0CC-5F0D63846B03}"/>
              </a:ext>
            </a:extLst>
          </p:cNvPr>
          <p:cNvSpPr>
            <a:spLocks/>
          </p:cNvSpPr>
          <p:nvPr/>
        </p:nvSpPr>
        <p:spPr bwMode="auto">
          <a:xfrm>
            <a:off x="1882115" y="407038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8" name="Freeform 679">
            <a:extLst>
              <a:ext uri="{FF2B5EF4-FFF2-40B4-BE49-F238E27FC236}">
                <a16:creationId xmlns:a16="http://schemas.microsoft.com/office/drawing/2014/main" id="{2560ADF0-0E09-0807-4CB5-73B4E48A0AF0}"/>
              </a:ext>
            </a:extLst>
          </p:cNvPr>
          <p:cNvSpPr>
            <a:spLocks/>
          </p:cNvSpPr>
          <p:nvPr/>
        </p:nvSpPr>
        <p:spPr bwMode="auto">
          <a:xfrm>
            <a:off x="1903922" y="405579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9" name="Freeform 680">
            <a:extLst>
              <a:ext uri="{FF2B5EF4-FFF2-40B4-BE49-F238E27FC236}">
                <a16:creationId xmlns:a16="http://schemas.microsoft.com/office/drawing/2014/main" id="{8F3012DC-86CD-9232-F20C-E37B810CC163}"/>
              </a:ext>
            </a:extLst>
          </p:cNvPr>
          <p:cNvSpPr>
            <a:spLocks/>
          </p:cNvSpPr>
          <p:nvPr/>
        </p:nvSpPr>
        <p:spPr bwMode="auto">
          <a:xfrm>
            <a:off x="1885963" y="406673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0" name="Freeform 681">
            <a:extLst>
              <a:ext uri="{FF2B5EF4-FFF2-40B4-BE49-F238E27FC236}">
                <a16:creationId xmlns:a16="http://schemas.microsoft.com/office/drawing/2014/main" id="{C92DF529-25BA-F8B1-ED37-C5F6286D934C}"/>
              </a:ext>
            </a:extLst>
          </p:cNvPr>
          <p:cNvSpPr>
            <a:spLocks/>
          </p:cNvSpPr>
          <p:nvPr/>
        </p:nvSpPr>
        <p:spPr bwMode="auto">
          <a:xfrm>
            <a:off x="1889811" y="4059439"/>
            <a:ext cx="10262" cy="7298"/>
          </a:xfrm>
          <a:custGeom>
            <a:avLst/>
            <a:gdLst>
              <a:gd name="T0" fmla="*/ 8 w 8"/>
              <a:gd name="T1" fmla="*/ 0 h 6"/>
              <a:gd name="T2" fmla="*/ 8 w 8"/>
              <a:gd name="T3" fmla="*/ 0 h 6"/>
              <a:gd name="T4" fmla="*/ 0 w 8"/>
              <a:gd name="T5" fmla="*/ 6 h 6"/>
              <a:gd name="T6" fmla="*/ 0 w 8"/>
              <a:gd name="T7" fmla="*/ 6 h 6"/>
              <a:gd name="T8" fmla="*/ 8 w 8"/>
              <a:gd name="T9" fmla="*/ 0 h 6"/>
              <a:gd name="T10" fmla="*/ 8 w 8"/>
              <a:gd name="T11" fmla="*/ 0 h 6"/>
            </a:gdLst>
            <a:ahLst/>
            <a:cxnLst>
              <a:cxn ang="0">
                <a:pos x="T0" y="T1"/>
              </a:cxn>
              <a:cxn ang="0">
                <a:pos x="T2" y="T3"/>
              </a:cxn>
              <a:cxn ang="0">
                <a:pos x="T4" y="T5"/>
              </a:cxn>
              <a:cxn ang="0">
                <a:pos x="T6" y="T7"/>
              </a:cxn>
              <a:cxn ang="0">
                <a:pos x="T8" y="T9"/>
              </a:cxn>
              <a:cxn ang="0">
                <a:pos x="T10" y="T11"/>
              </a:cxn>
            </a:cxnLst>
            <a:rect l="0" t="0" r="r" b="b"/>
            <a:pathLst>
              <a:path w="8" h="6">
                <a:moveTo>
                  <a:pt x="8" y="0"/>
                </a:moveTo>
                <a:lnTo>
                  <a:pt x="8" y="0"/>
                </a:lnTo>
                <a:lnTo>
                  <a:pt x="0" y="6"/>
                </a:lnTo>
                <a:lnTo>
                  <a:pt x="0" y="6"/>
                </a:lnTo>
                <a:lnTo>
                  <a:pt x="8" y="0"/>
                </a:lnTo>
                <a:lnTo>
                  <a:pt x="8"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1" name="Freeform 682">
            <a:extLst>
              <a:ext uri="{FF2B5EF4-FFF2-40B4-BE49-F238E27FC236}">
                <a16:creationId xmlns:a16="http://schemas.microsoft.com/office/drawing/2014/main" id="{D75F5CB4-75A5-0039-39D4-8E9F969333FC}"/>
              </a:ext>
            </a:extLst>
          </p:cNvPr>
          <p:cNvSpPr>
            <a:spLocks/>
          </p:cNvSpPr>
          <p:nvPr/>
        </p:nvSpPr>
        <p:spPr bwMode="auto">
          <a:xfrm>
            <a:off x="1900073" y="4055790"/>
            <a:ext cx="3848" cy="3649"/>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2" name="Freeform 683">
            <a:extLst>
              <a:ext uri="{FF2B5EF4-FFF2-40B4-BE49-F238E27FC236}">
                <a16:creationId xmlns:a16="http://schemas.microsoft.com/office/drawing/2014/main" id="{5BC9C5CA-C17C-54C9-BAC4-529D6658FE5F}"/>
              </a:ext>
            </a:extLst>
          </p:cNvPr>
          <p:cNvSpPr>
            <a:spLocks/>
          </p:cNvSpPr>
          <p:nvPr/>
        </p:nvSpPr>
        <p:spPr bwMode="auto">
          <a:xfrm>
            <a:off x="1504981" y="3094862"/>
            <a:ext cx="0" cy="3649"/>
          </a:xfrm>
          <a:custGeom>
            <a:avLst/>
            <a:gdLst>
              <a:gd name="T0" fmla="*/ 3 h 3"/>
              <a:gd name="T1" fmla="*/ 3 h 3"/>
              <a:gd name="T2" fmla="*/ 3 h 3"/>
              <a:gd name="T3" fmla="*/ 3 h 3"/>
              <a:gd name="T4" fmla="*/ 0 h 3"/>
              <a:gd name="T5" fmla="*/ 0 h 3"/>
              <a:gd name="T6" fmla="*/ 3 h 3"/>
              <a:gd name="T7" fmla="*/ 3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3"/>
                </a:moveTo>
                <a:lnTo>
                  <a:pt x="0" y="3"/>
                </a:lnTo>
                <a:lnTo>
                  <a:pt x="0" y="3"/>
                </a:ln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3" name="Freeform 684">
            <a:extLst>
              <a:ext uri="{FF2B5EF4-FFF2-40B4-BE49-F238E27FC236}">
                <a16:creationId xmlns:a16="http://schemas.microsoft.com/office/drawing/2014/main" id="{E0550AEE-16C2-5BAB-FB5F-C740F2B5B45A}"/>
              </a:ext>
            </a:extLst>
          </p:cNvPr>
          <p:cNvSpPr>
            <a:spLocks/>
          </p:cNvSpPr>
          <p:nvPr/>
        </p:nvSpPr>
        <p:spPr bwMode="auto">
          <a:xfrm>
            <a:off x="1504981" y="309851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4" name="Freeform 685">
            <a:extLst>
              <a:ext uri="{FF2B5EF4-FFF2-40B4-BE49-F238E27FC236}">
                <a16:creationId xmlns:a16="http://schemas.microsoft.com/office/drawing/2014/main" id="{65CF1D9B-66DA-EE26-9B34-EF3A3CD16BAD}"/>
              </a:ext>
            </a:extLst>
          </p:cNvPr>
          <p:cNvSpPr>
            <a:spLocks/>
          </p:cNvSpPr>
          <p:nvPr/>
        </p:nvSpPr>
        <p:spPr bwMode="auto">
          <a:xfrm>
            <a:off x="1502415" y="309486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5" name="Freeform 686">
            <a:extLst>
              <a:ext uri="{FF2B5EF4-FFF2-40B4-BE49-F238E27FC236}">
                <a16:creationId xmlns:a16="http://schemas.microsoft.com/office/drawing/2014/main" id="{3E7DC40B-0C02-F9F5-0283-97E7E01DBB61}"/>
              </a:ext>
            </a:extLst>
          </p:cNvPr>
          <p:cNvSpPr>
            <a:spLocks/>
          </p:cNvSpPr>
          <p:nvPr/>
        </p:nvSpPr>
        <p:spPr bwMode="auto">
          <a:xfrm>
            <a:off x="1502415" y="30912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6" name="Freeform 687">
            <a:extLst>
              <a:ext uri="{FF2B5EF4-FFF2-40B4-BE49-F238E27FC236}">
                <a16:creationId xmlns:a16="http://schemas.microsoft.com/office/drawing/2014/main" id="{550F8AAC-898E-B110-6A9D-44FBE12C218A}"/>
              </a:ext>
            </a:extLst>
          </p:cNvPr>
          <p:cNvSpPr>
            <a:spLocks/>
          </p:cNvSpPr>
          <p:nvPr/>
        </p:nvSpPr>
        <p:spPr bwMode="auto">
          <a:xfrm>
            <a:off x="1508829" y="310216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7" name="Freeform 688">
            <a:extLst>
              <a:ext uri="{FF2B5EF4-FFF2-40B4-BE49-F238E27FC236}">
                <a16:creationId xmlns:a16="http://schemas.microsoft.com/office/drawing/2014/main" id="{960BF615-D284-E2E9-46DF-F898BF180ECA}"/>
              </a:ext>
            </a:extLst>
          </p:cNvPr>
          <p:cNvSpPr>
            <a:spLocks/>
          </p:cNvSpPr>
          <p:nvPr/>
        </p:nvSpPr>
        <p:spPr bwMode="auto">
          <a:xfrm>
            <a:off x="1508829" y="3102160"/>
            <a:ext cx="3848" cy="3649"/>
          </a:xfrm>
          <a:custGeom>
            <a:avLst/>
            <a:gdLst>
              <a:gd name="T0" fmla="*/ 0 w 3"/>
              <a:gd name="T1" fmla="*/ 0 h 3"/>
              <a:gd name="T2" fmla="*/ 0 w 3"/>
              <a:gd name="T3" fmla="*/ 0 h 3"/>
              <a:gd name="T4" fmla="*/ 3 w 3"/>
              <a:gd name="T5" fmla="*/ 3 h 3"/>
              <a:gd name="T6" fmla="*/ 3 w 3"/>
              <a:gd name="T7" fmla="*/ 3 h 3"/>
              <a:gd name="T8" fmla="*/ 3 w 3"/>
              <a:gd name="T9" fmla="*/ 3 h 3"/>
              <a:gd name="T10" fmla="*/ 3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3"/>
                </a:lnTo>
                <a:lnTo>
                  <a:pt x="3" y="3"/>
                </a:lnTo>
                <a:lnTo>
                  <a:pt x="3" y="3"/>
                </a:lnTo>
                <a:lnTo>
                  <a:pt x="3"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8" name="Freeform 689">
            <a:extLst>
              <a:ext uri="{FF2B5EF4-FFF2-40B4-BE49-F238E27FC236}">
                <a16:creationId xmlns:a16="http://schemas.microsoft.com/office/drawing/2014/main" id="{735F51C7-5A21-8EBC-7A02-09EBF370B989}"/>
              </a:ext>
            </a:extLst>
          </p:cNvPr>
          <p:cNvSpPr>
            <a:spLocks/>
          </p:cNvSpPr>
          <p:nvPr/>
        </p:nvSpPr>
        <p:spPr bwMode="auto">
          <a:xfrm>
            <a:off x="1502415" y="309486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9" name="Freeform 690">
            <a:extLst>
              <a:ext uri="{FF2B5EF4-FFF2-40B4-BE49-F238E27FC236}">
                <a16:creationId xmlns:a16="http://schemas.microsoft.com/office/drawing/2014/main" id="{ECBE7BB1-6767-C213-222F-5A259063B6A4}"/>
              </a:ext>
            </a:extLst>
          </p:cNvPr>
          <p:cNvSpPr>
            <a:spLocks/>
          </p:cNvSpPr>
          <p:nvPr/>
        </p:nvSpPr>
        <p:spPr bwMode="auto">
          <a:xfrm>
            <a:off x="1520374" y="304377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0" name="Freeform 691">
            <a:extLst>
              <a:ext uri="{FF2B5EF4-FFF2-40B4-BE49-F238E27FC236}">
                <a16:creationId xmlns:a16="http://schemas.microsoft.com/office/drawing/2014/main" id="{C65913B5-98B2-82F4-590A-8615BDE03D37}"/>
              </a:ext>
            </a:extLst>
          </p:cNvPr>
          <p:cNvSpPr>
            <a:spLocks/>
          </p:cNvSpPr>
          <p:nvPr/>
        </p:nvSpPr>
        <p:spPr bwMode="auto">
          <a:xfrm>
            <a:off x="1534484" y="3143516"/>
            <a:ext cx="6414" cy="10947"/>
          </a:xfrm>
          <a:custGeom>
            <a:avLst/>
            <a:gdLst>
              <a:gd name="T0" fmla="*/ 0 w 5"/>
              <a:gd name="T1" fmla="*/ 0 h 9"/>
              <a:gd name="T2" fmla="*/ 0 w 5"/>
              <a:gd name="T3" fmla="*/ 0 h 9"/>
              <a:gd name="T4" fmla="*/ 5 w 5"/>
              <a:gd name="T5" fmla="*/ 9 h 9"/>
              <a:gd name="T6" fmla="*/ 5 w 5"/>
              <a:gd name="T7" fmla="*/ 9 h 9"/>
              <a:gd name="T8" fmla="*/ 5 w 5"/>
              <a:gd name="T9" fmla="*/ 9 h 9"/>
              <a:gd name="T10" fmla="*/ 0 w 5"/>
              <a:gd name="T11" fmla="*/ 0 h 9"/>
              <a:gd name="T12" fmla="*/ 0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0" y="0"/>
                </a:moveTo>
                <a:lnTo>
                  <a:pt x="0" y="0"/>
                </a:lnTo>
                <a:lnTo>
                  <a:pt x="5" y="9"/>
                </a:lnTo>
                <a:lnTo>
                  <a:pt x="5" y="9"/>
                </a:lnTo>
                <a:lnTo>
                  <a:pt x="5" y="9"/>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1" name="Freeform 692">
            <a:extLst>
              <a:ext uri="{FF2B5EF4-FFF2-40B4-BE49-F238E27FC236}">
                <a16:creationId xmlns:a16="http://schemas.microsoft.com/office/drawing/2014/main" id="{B546E934-9FBC-005B-1381-4585748FB4EA}"/>
              </a:ext>
            </a:extLst>
          </p:cNvPr>
          <p:cNvSpPr>
            <a:spLocks/>
          </p:cNvSpPr>
          <p:nvPr/>
        </p:nvSpPr>
        <p:spPr bwMode="auto">
          <a:xfrm>
            <a:off x="1504981" y="3098511"/>
            <a:ext cx="3848" cy="3649"/>
          </a:xfrm>
          <a:custGeom>
            <a:avLst/>
            <a:gdLst>
              <a:gd name="T0" fmla="*/ 0 w 3"/>
              <a:gd name="T1" fmla="*/ 0 h 3"/>
              <a:gd name="T2" fmla="*/ 0 w 3"/>
              <a:gd name="T3" fmla="*/ 0 h 3"/>
              <a:gd name="T4" fmla="*/ 0 w 3"/>
              <a:gd name="T5" fmla="*/ 0 h 3"/>
              <a:gd name="T6" fmla="*/ 0 w 3"/>
              <a:gd name="T7" fmla="*/ 0 h 3"/>
              <a:gd name="T8" fmla="*/ 3 w 3"/>
              <a:gd name="T9" fmla="*/ 3 h 3"/>
              <a:gd name="T10" fmla="*/ 3 w 3"/>
              <a:gd name="T11" fmla="*/ 3 h 3"/>
              <a:gd name="T12" fmla="*/ 3 w 3"/>
              <a:gd name="T13" fmla="*/ 3 h 3"/>
              <a:gd name="T14" fmla="*/ 3 w 3"/>
              <a:gd name="T15" fmla="*/ 3 h 3"/>
              <a:gd name="T16" fmla="*/ 0 w 3"/>
              <a:gd name="T17" fmla="*/ 0 h 3"/>
              <a:gd name="T18" fmla="*/ 0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0" y="0"/>
                </a:moveTo>
                <a:lnTo>
                  <a:pt x="0" y="0"/>
                </a:lnTo>
                <a:lnTo>
                  <a:pt x="0" y="0"/>
                </a:lnTo>
                <a:lnTo>
                  <a:pt x="0" y="0"/>
                </a:lnTo>
                <a:lnTo>
                  <a:pt x="3" y="3"/>
                </a:lnTo>
                <a:lnTo>
                  <a:pt x="3" y="3"/>
                </a:lnTo>
                <a:lnTo>
                  <a:pt x="3" y="3"/>
                </a:lnTo>
                <a:lnTo>
                  <a:pt x="3"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2" name="Freeform 693">
            <a:extLst>
              <a:ext uri="{FF2B5EF4-FFF2-40B4-BE49-F238E27FC236}">
                <a16:creationId xmlns:a16="http://schemas.microsoft.com/office/drawing/2014/main" id="{32AC3C13-80A1-AF8D-5217-FFE59045BC7C}"/>
              </a:ext>
            </a:extLst>
          </p:cNvPr>
          <p:cNvSpPr>
            <a:spLocks/>
          </p:cNvSpPr>
          <p:nvPr/>
        </p:nvSpPr>
        <p:spPr bwMode="auto">
          <a:xfrm>
            <a:off x="1540898" y="3154464"/>
            <a:ext cx="0" cy="3649"/>
          </a:xfrm>
          <a:custGeom>
            <a:avLst/>
            <a:gdLst>
              <a:gd name="T0" fmla="*/ 0 h 3"/>
              <a:gd name="T1" fmla="*/ 0 h 3"/>
              <a:gd name="T2" fmla="*/ 3 h 3"/>
              <a:gd name="T3" fmla="*/ 0 h 3"/>
              <a:gd name="T4" fmla="*/ 0 h 3"/>
              <a:gd name="T5" fmla="*/ 0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lnTo>
                  <a:pt x="0" y="0"/>
                </a:lnTo>
                <a:lnTo>
                  <a:pt x="0" y="3"/>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3" name="Freeform 694">
            <a:extLst>
              <a:ext uri="{FF2B5EF4-FFF2-40B4-BE49-F238E27FC236}">
                <a16:creationId xmlns:a16="http://schemas.microsoft.com/office/drawing/2014/main" id="{9F913F6B-6392-90D0-DE62-FD5AB2AE0050}"/>
              </a:ext>
            </a:extLst>
          </p:cNvPr>
          <p:cNvSpPr>
            <a:spLocks/>
          </p:cNvSpPr>
          <p:nvPr/>
        </p:nvSpPr>
        <p:spPr bwMode="auto">
          <a:xfrm>
            <a:off x="1552443" y="317270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4" name="Freeform 695">
            <a:extLst>
              <a:ext uri="{FF2B5EF4-FFF2-40B4-BE49-F238E27FC236}">
                <a16:creationId xmlns:a16="http://schemas.microsoft.com/office/drawing/2014/main" id="{80EE9D72-C113-A781-C05B-C9CA2E11DEBF}"/>
              </a:ext>
            </a:extLst>
          </p:cNvPr>
          <p:cNvSpPr>
            <a:spLocks/>
          </p:cNvSpPr>
          <p:nvPr/>
        </p:nvSpPr>
        <p:spPr bwMode="auto">
          <a:xfrm>
            <a:off x="1540898" y="3154464"/>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5" name="Freeform 696">
            <a:extLst>
              <a:ext uri="{FF2B5EF4-FFF2-40B4-BE49-F238E27FC236}">
                <a16:creationId xmlns:a16="http://schemas.microsoft.com/office/drawing/2014/main" id="{97BD7662-50C2-A854-6F8E-7F4F0FAC9944}"/>
              </a:ext>
            </a:extLst>
          </p:cNvPr>
          <p:cNvSpPr>
            <a:spLocks/>
          </p:cNvSpPr>
          <p:nvPr/>
        </p:nvSpPr>
        <p:spPr bwMode="auto">
          <a:xfrm>
            <a:off x="1540898" y="3158113"/>
            <a:ext cx="3848" cy="0"/>
          </a:xfrm>
          <a:custGeom>
            <a:avLst/>
            <a:gdLst>
              <a:gd name="T0" fmla="*/ 0 w 3"/>
              <a:gd name="T1" fmla="*/ 0 w 3"/>
              <a:gd name="T2" fmla="*/ 3 w 3"/>
              <a:gd name="T3" fmla="*/ 3 w 3"/>
              <a:gd name="T4" fmla="*/ 0 w 3"/>
              <a:gd name="T5" fmla="*/ 0 w 3"/>
              <a:gd name="T6" fmla="*/ 0 w 3"/>
              <a:gd name="T7" fmla="*/ 0 w 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3">
                <a:moveTo>
                  <a:pt x="0" y="0"/>
                </a:moveTo>
                <a:lnTo>
                  <a:pt x="0" y="0"/>
                </a:lnTo>
                <a:lnTo>
                  <a:pt x="3" y="0"/>
                </a:lnTo>
                <a:lnTo>
                  <a:pt x="3"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6" name="Freeform 697">
            <a:extLst>
              <a:ext uri="{FF2B5EF4-FFF2-40B4-BE49-F238E27FC236}">
                <a16:creationId xmlns:a16="http://schemas.microsoft.com/office/drawing/2014/main" id="{60EB6864-CC27-99ED-0005-26650D98CC47}"/>
              </a:ext>
            </a:extLst>
          </p:cNvPr>
          <p:cNvSpPr>
            <a:spLocks/>
          </p:cNvSpPr>
          <p:nvPr/>
        </p:nvSpPr>
        <p:spPr bwMode="auto">
          <a:xfrm>
            <a:off x="1544747" y="3161762"/>
            <a:ext cx="3848"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3"/>
                </a:lnTo>
                <a:lnTo>
                  <a:pt x="3" y="3"/>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7" name="Freeform 698">
            <a:extLst>
              <a:ext uri="{FF2B5EF4-FFF2-40B4-BE49-F238E27FC236}">
                <a16:creationId xmlns:a16="http://schemas.microsoft.com/office/drawing/2014/main" id="{200AF7F9-C0C0-85C8-1C88-4B24DBF86C8D}"/>
              </a:ext>
            </a:extLst>
          </p:cNvPr>
          <p:cNvSpPr>
            <a:spLocks/>
          </p:cNvSpPr>
          <p:nvPr/>
        </p:nvSpPr>
        <p:spPr bwMode="auto">
          <a:xfrm>
            <a:off x="1548595" y="3165411"/>
            <a:ext cx="0" cy="3649"/>
          </a:xfrm>
          <a:custGeom>
            <a:avLst/>
            <a:gdLst>
              <a:gd name="T0" fmla="*/ 0 h 3"/>
              <a:gd name="T1" fmla="*/ 0 h 3"/>
              <a:gd name="T2" fmla="*/ 3 h 3"/>
              <a:gd name="T3" fmla="*/ 3 h 3"/>
              <a:gd name="T4" fmla="*/ 0 h 3"/>
              <a:gd name="T5" fmla="*/ 0 h 3"/>
              <a:gd name="T6" fmla="*/ 0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lnTo>
                  <a:pt x="0" y="0"/>
                </a:lnTo>
                <a:lnTo>
                  <a:pt x="0" y="3"/>
                </a:lnTo>
                <a:lnTo>
                  <a:pt x="0" y="3"/>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8" name="Freeform 699">
            <a:extLst>
              <a:ext uri="{FF2B5EF4-FFF2-40B4-BE49-F238E27FC236}">
                <a16:creationId xmlns:a16="http://schemas.microsoft.com/office/drawing/2014/main" id="{BA7583E7-FE28-B31F-31D1-134513CEF791}"/>
              </a:ext>
            </a:extLst>
          </p:cNvPr>
          <p:cNvSpPr>
            <a:spLocks/>
          </p:cNvSpPr>
          <p:nvPr/>
        </p:nvSpPr>
        <p:spPr bwMode="auto">
          <a:xfrm>
            <a:off x="1544747" y="3158113"/>
            <a:ext cx="0" cy="3649"/>
          </a:xfrm>
          <a:custGeom>
            <a:avLst/>
            <a:gdLst>
              <a:gd name="T0" fmla="*/ 0 h 3"/>
              <a:gd name="T1" fmla="*/ 0 h 3"/>
              <a:gd name="T2" fmla="*/ 3 h 3"/>
              <a:gd name="T3" fmla="*/ 3 h 3"/>
              <a:gd name="T4" fmla="*/ 3 h 3"/>
              <a:gd name="T5" fmla="*/ 3 h 3"/>
              <a:gd name="T6" fmla="*/ 0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lnTo>
                  <a:pt x="0" y="0"/>
                </a:lnTo>
                <a:lnTo>
                  <a:pt x="0" y="3"/>
                </a:lnTo>
                <a:lnTo>
                  <a:pt x="0" y="3"/>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9" name="Freeform 700">
            <a:extLst>
              <a:ext uri="{FF2B5EF4-FFF2-40B4-BE49-F238E27FC236}">
                <a16:creationId xmlns:a16="http://schemas.microsoft.com/office/drawing/2014/main" id="{612ED4B4-875B-A669-D7FB-06F5B78344F8}"/>
              </a:ext>
            </a:extLst>
          </p:cNvPr>
          <p:cNvSpPr>
            <a:spLocks/>
          </p:cNvSpPr>
          <p:nvPr/>
        </p:nvSpPr>
        <p:spPr bwMode="auto">
          <a:xfrm>
            <a:off x="1508829" y="310216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0" name="Freeform 701">
            <a:extLst>
              <a:ext uri="{FF2B5EF4-FFF2-40B4-BE49-F238E27FC236}">
                <a16:creationId xmlns:a16="http://schemas.microsoft.com/office/drawing/2014/main" id="{E75D0EF2-9A49-8862-9CA4-E6253A8EAD23}"/>
              </a:ext>
            </a:extLst>
          </p:cNvPr>
          <p:cNvSpPr>
            <a:spLocks/>
          </p:cNvSpPr>
          <p:nvPr/>
        </p:nvSpPr>
        <p:spPr bwMode="auto">
          <a:xfrm>
            <a:off x="1504981" y="3098511"/>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1" name="Freeform 703">
            <a:extLst>
              <a:ext uri="{FF2B5EF4-FFF2-40B4-BE49-F238E27FC236}">
                <a16:creationId xmlns:a16="http://schemas.microsoft.com/office/drawing/2014/main" id="{ED27CEAF-DB3F-A790-0437-1E3BD133FBA3}"/>
              </a:ext>
            </a:extLst>
          </p:cNvPr>
          <p:cNvSpPr>
            <a:spLocks/>
          </p:cNvSpPr>
          <p:nvPr/>
        </p:nvSpPr>
        <p:spPr bwMode="auto">
          <a:xfrm>
            <a:off x="1504981" y="3094862"/>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2" name="Freeform 704">
            <a:extLst>
              <a:ext uri="{FF2B5EF4-FFF2-40B4-BE49-F238E27FC236}">
                <a16:creationId xmlns:a16="http://schemas.microsoft.com/office/drawing/2014/main" id="{6FE856E1-8A94-6B4D-C210-A0F9198772DC}"/>
              </a:ext>
            </a:extLst>
          </p:cNvPr>
          <p:cNvSpPr>
            <a:spLocks/>
          </p:cNvSpPr>
          <p:nvPr/>
        </p:nvSpPr>
        <p:spPr bwMode="auto">
          <a:xfrm>
            <a:off x="1556291" y="31763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3" name="Freeform 705">
            <a:extLst>
              <a:ext uri="{FF2B5EF4-FFF2-40B4-BE49-F238E27FC236}">
                <a16:creationId xmlns:a16="http://schemas.microsoft.com/office/drawing/2014/main" id="{D4A3CF6E-FBB2-1710-DD65-F9975139938F}"/>
              </a:ext>
            </a:extLst>
          </p:cNvPr>
          <p:cNvSpPr>
            <a:spLocks/>
          </p:cNvSpPr>
          <p:nvPr/>
        </p:nvSpPr>
        <p:spPr bwMode="auto">
          <a:xfrm>
            <a:off x="1504981" y="3094862"/>
            <a:ext cx="0" cy="3649"/>
          </a:xfrm>
          <a:custGeom>
            <a:avLst/>
            <a:gdLst>
              <a:gd name="T0" fmla="*/ 0 h 3"/>
              <a:gd name="T1" fmla="*/ 0 h 3"/>
              <a:gd name="T2" fmla="*/ 0 h 3"/>
              <a:gd name="T3" fmla="*/ 3 h 3"/>
              <a:gd name="T4" fmla="*/ 3 h 3"/>
              <a:gd name="T5" fmla="*/ 3 h 3"/>
              <a:gd name="T6" fmla="*/ 3 h 3"/>
              <a:gd name="T7" fmla="*/ 0 h 3"/>
              <a:gd name="T8"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3">
                <a:moveTo>
                  <a:pt x="0" y="0"/>
                </a:moveTo>
                <a:lnTo>
                  <a:pt x="0" y="0"/>
                </a:lnTo>
                <a:lnTo>
                  <a:pt x="0" y="0"/>
                </a:lnTo>
                <a:lnTo>
                  <a:pt x="0" y="3"/>
                </a:lnTo>
                <a:lnTo>
                  <a:pt x="0" y="3"/>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4" name="Freeform 706">
            <a:extLst>
              <a:ext uri="{FF2B5EF4-FFF2-40B4-BE49-F238E27FC236}">
                <a16:creationId xmlns:a16="http://schemas.microsoft.com/office/drawing/2014/main" id="{391DE3EE-AC9D-5A51-0D38-BD2AA9448E47}"/>
              </a:ext>
            </a:extLst>
          </p:cNvPr>
          <p:cNvSpPr>
            <a:spLocks/>
          </p:cNvSpPr>
          <p:nvPr/>
        </p:nvSpPr>
        <p:spPr bwMode="auto">
          <a:xfrm>
            <a:off x="1508829" y="310216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5" name="Freeform 707">
            <a:extLst>
              <a:ext uri="{FF2B5EF4-FFF2-40B4-BE49-F238E27FC236}">
                <a16:creationId xmlns:a16="http://schemas.microsoft.com/office/drawing/2014/main" id="{2CC752AD-F561-016D-1DDE-6E4D99ECA0AF}"/>
              </a:ext>
            </a:extLst>
          </p:cNvPr>
          <p:cNvSpPr>
            <a:spLocks/>
          </p:cNvSpPr>
          <p:nvPr/>
        </p:nvSpPr>
        <p:spPr bwMode="auto">
          <a:xfrm>
            <a:off x="1504981" y="3098511"/>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6" name="Freeform 708">
            <a:extLst>
              <a:ext uri="{FF2B5EF4-FFF2-40B4-BE49-F238E27FC236}">
                <a16:creationId xmlns:a16="http://schemas.microsoft.com/office/drawing/2014/main" id="{DF88CAF8-5CDD-C02E-5743-D2818534210C}"/>
              </a:ext>
            </a:extLst>
          </p:cNvPr>
          <p:cNvSpPr>
            <a:spLocks/>
          </p:cNvSpPr>
          <p:nvPr/>
        </p:nvSpPr>
        <p:spPr bwMode="auto">
          <a:xfrm>
            <a:off x="1508829" y="3102160"/>
            <a:ext cx="3848" cy="3649"/>
          </a:xfrm>
          <a:custGeom>
            <a:avLst/>
            <a:gdLst>
              <a:gd name="T0" fmla="*/ 0 w 3"/>
              <a:gd name="T1" fmla="*/ 0 h 3"/>
              <a:gd name="T2" fmla="*/ 0 w 3"/>
              <a:gd name="T3" fmla="*/ 0 h 3"/>
              <a:gd name="T4" fmla="*/ 0 w 3"/>
              <a:gd name="T5" fmla="*/ 0 h 3"/>
              <a:gd name="T6" fmla="*/ 0 w 3"/>
              <a:gd name="T7" fmla="*/ 0 h 3"/>
              <a:gd name="T8" fmla="*/ 3 w 3"/>
              <a:gd name="T9" fmla="*/ 3 h 3"/>
              <a:gd name="T10" fmla="*/ 3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0" y="0"/>
                </a:lnTo>
                <a:lnTo>
                  <a:pt x="0" y="0"/>
                </a:lnTo>
                <a:lnTo>
                  <a:pt x="3" y="3"/>
                </a:lnTo>
                <a:lnTo>
                  <a:pt x="3"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7" name="Freeform 709">
            <a:extLst>
              <a:ext uri="{FF2B5EF4-FFF2-40B4-BE49-F238E27FC236}">
                <a16:creationId xmlns:a16="http://schemas.microsoft.com/office/drawing/2014/main" id="{458DC85D-38B2-9A2E-FB99-DB35DAFD96AF}"/>
              </a:ext>
            </a:extLst>
          </p:cNvPr>
          <p:cNvSpPr>
            <a:spLocks/>
          </p:cNvSpPr>
          <p:nvPr/>
        </p:nvSpPr>
        <p:spPr bwMode="auto">
          <a:xfrm>
            <a:off x="1462649" y="265575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8" name="Freeform 710">
            <a:extLst>
              <a:ext uri="{FF2B5EF4-FFF2-40B4-BE49-F238E27FC236}">
                <a16:creationId xmlns:a16="http://schemas.microsoft.com/office/drawing/2014/main" id="{93FA2ABA-A91A-FB81-C242-AEA29B315F89}"/>
              </a:ext>
            </a:extLst>
          </p:cNvPr>
          <p:cNvSpPr>
            <a:spLocks/>
          </p:cNvSpPr>
          <p:nvPr/>
        </p:nvSpPr>
        <p:spPr bwMode="auto">
          <a:xfrm>
            <a:off x="1451104" y="2652105"/>
            <a:ext cx="11545" cy="3649"/>
          </a:xfrm>
          <a:custGeom>
            <a:avLst/>
            <a:gdLst>
              <a:gd name="T0" fmla="*/ 0 w 9"/>
              <a:gd name="T1" fmla="*/ 0 h 3"/>
              <a:gd name="T2" fmla="*/ 9 w 9"/>
              <a:gd name="T3" fmla="*/ 3 h 3"/>
              <a:gd name="T4" fmla="*/ 0 w 9"/>
              <a:gd name="T5" fmla="*/ 0 h 3"/>
              <a:gd name="T6" fmla="*/ 0 w 9"/>
              <a:gd name="T7" fmla="*/ 0 h 3"/>
              <a:gd name="T8" fmla="*/ 0 w 9"/>
              <a:gd name="T9" fmla="*/ 0 h 3"/>
              <a:gd name="T10" fmla="*/ 0 w 9"/>
              <a:gd name="T11" fmla="*/ 0 h 3"/>
            </a:gdLst>
            <a:ahLst/>
            <a:cxnLst>
              <a:cxn ang="0">
                <a:pos x="T0" y="T1"/>
              </a:cxn>
              <a:cxn ang="0">
                <a:pos x="T2" y="T3"/>
              </a:cxn>
              <a:cxn ang="0">
                <a:pos x="T4" y="T5"/>
              </a:cxn>
              <a:cxn ang="0">
                <a:pos x="T6" y="T7"/>
              </a:cxn>
              <a:cxn ang="0">
                <a:pos x="T8" y="T9"/>
              </a:cxn>
              <a:cxn ang="0">
                <a:pos x="T10" y="T11"/>
              </a:cxn>
            </a:cxnLst>
            <a:rect l="0" t="0" r="r" b="b"/>
            <a:pathLst>
              <a:path w="9" h="3">
                <a:moveTo>
                  <a:pt x="0" y="0"/>
                </a:moveTo>
                <a:lnTo>
                  <a:pt x="9" y="3"/>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9" name="Freeform 711">
            <a:extLst>
              <a:ext uri="{FF2B5EF4-FFF2-40B4-BE49-F238E27FC236}">
                <a16:creationId xmlns:a16="http://schemas.microsoft.com/office/drawing/2014/main" id="{E6F18DA2-D4C0-D9CD-78D6-1248173EBFA5}"/>
              </a:ext>
            </a:extLst>
          </p:cNvPr>
          <p:cNvSpPr>
            <a:spLocks/>
          </p:cNvSpPr>
          <p:nvPr/>
        </p:nvSpPr>
        <p:spPr bwMode="auto">
          <a:xfrm>
            <a:off x="1394663" y="2632643"/>
            <a:ext cx="2566" cy="3649"/>
          </a:xfrm>
          <a:custGeom>
            <a:avLst/>
            <a:gdLst>
              <a:gd name="T0" fmla="*/ 0 w 2"/>
              <a:gd name="T1" fmla="*/ 0 h 3"/>
              <a:gd name="T2" fmla="*/ 0 w 2"/>
              <a:gd name="T3" fmla="*/ 0 h 3"/>
              <a:gd name="T4" fmla="*/ 0 w 2"/>
              <a:gd name="T5" fmla="*/ 0 h 3"/>
              <a:gd name="T6" fmla="*/ 0 w 2"/>
              <a:gd name="T7" fmla="*/ 0 h 3"/>
              <a:gd name="T8" fmla="*/ 0 w 2"/>
              <a:gd name="T9" fmla="*/ 0 h 3"/>
              <a:gd name="T10" fmla="*/ 2 w 2"/>
              <a:gd name="T11" fmla="*/ 3 h 3"/>
              <a:gd name="T12" fmla="*/ 2 w 2"/>
              <a:gd name="T13" fmla="*/ 3 h 3"/>
              <a:gd name="T14" fmla="*/ 2 w 2"/>
              <a:gd name="T15" fmla="*/ 3 h 3"/>
              <a:gd name="T16" fmla="*/ 0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0" y="0"/>
                </a:moveTo>
                <a:lnTo>
                  <a:pt x="0" y="0"/>
                </a:lnTo>
                <a:lnTo>
                  <a:pt x="0" y="0"/>
                </a:lnTo>
                <a:lnTo>
                  <a:pt x="0" y="0"/>
                </a:lnTo>
                <a:lnTo>
                  <a:pt x="0" y="0"/>
                </a:lnTo>
                <a:lnTo>
                  <a:pt x="2" y="3"/>
                </a:lnTo>
                <a:lnTo>
                  <a:pt x="2" y="3"/>
                </a:lnTo>
                <a:lnTo>
                  <a:pt x="2" y="3"/>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0" name="Freeform 712">
            <a:extLst>
              <a:ext uri="{FF2B5EF4-FFF2-40B4-BE49-F238E27FC236}">
                <a16:creationId xmlns:a16="http://schemas.microsoft.com/office/drawing/2014/main" id="{7C4D84AD-72A3-B65F-BAF4-52DAFFAD6070}"/>
              </a:ext>
            </a:extLst>
          </p:cNvPr>
          <p:cNvSpPr>
            <a:spLocks/>
          </p:cNvSpPr>
          <p:nvPr/>
        </p:nvSpPr>
        <p:spPr bwMode="auto">
          <a:xfrm>
            <a:off x="1404925" y="2636292"/>
            <a:ext cx="3848" cy="3649"/>
          </a:xfrm>
          <a:custGeom>
            <a:avLst/>
            <a:gdLst>
              <a:gd name="T0" fmla="*/ 3 w 3"/>
              <a:gd name="T1" fmla="*/ 3 h 3"/>
              <a:gd name="T2" fmla="*/ 3 w 3"/>
              <a:gd name="T3" fmla="*/ 3 h 3"/>
              <a:gd name="T4" fmla="*/ 3 w 3"/>
              <a:gd name="T5" fmla="*/ 3 h 3"/>
              <a:gd name="T6" fmla="*/ 3 w 3"/>
              <a:gd name="T7" fmla="*/ 3 h 3"/>
              <a:gd name="T8" fmla="*/ 3 w 3"/>
              <a:gd name="T9" fmla="*/ 3 h 3"/>
              <a:gd name="T10" fmla="*/ 0 w 3"/>
              <a:gd name="T11" fmla="*/ 0 h 3"/>
              <a:gd name="T12" fmla="*/ 3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3"/>
                </a:moveTo>
                <a:lnTo>
                  <a:pt x="3" y="3"/>
                </a:lnTo>
                <a:lnTo>
                  <a:pt x="3" y="3"/>
                </a:lnTo>
                <a:lnTo>
                  <a:pt x="3" y="3"/>
                </a:lnTo>
                <a:lnTo>
                  <a:pt x="3" y="3"/>
                </a:lnTo>
                <a:lnTo>
                  <a:pt x="0" y="0"/>
                </a:lnTo>
                <a:lnTo>
                  <a:pt x="3"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1" name="Freeform 713">
            <a:extLst>
              <a:ext uri="{FF2B5EF4-FFF2-40B4-BE49-F238E27FC236}">
                <a16:creationId xmlns:a16="http://schemas.microsoft.com/office/drawing/2014/main" id="{F390D2B2-7EC9-7108-DFAB-1827712FE853}"/>
              </a:ext>
            </a:extLst>
          </p:cNvPr>
          <p:cNvSpPr>
            <a:spLocks/>
          </p:cNvSpPr>
          <p:nvPr/>
        </p:nvSpPr>
        <p:spPr bwMode="auto">
          <a:xfrm>
            <a:off x="1297172" y="2603450"/>
            <a:ext cx="21807" cy="7298"/>
          </a:xfrm>
          <a:custGeom>
            <a:avLst/>
            <a:gdLst>
              <a:gd name="T0" fmla="*/ 0 w 17"/>
              <a:gd name="T1" fmla="*/ 0 h 6"/>
              <a:gd name="T2" fmla="*/ 0 w 17"/>
              <a:gd name="T3" fmla="*/ 0 h 6"/>
              <a:gd name="T4" fmla="*/ 17 w 17"/>
              <a:gd name="T5" fmla="*/ 6 h 6"/>
              <a:gd name="T6" fmla="*/ 17 w 17"/>
              <a:gd name="T7" fmla="*/ 6 h 6"/>
              <a:gd name="T8" fmla="*/ 17 w 17"/>
              <a:gd name="T9" fmla="*/ 6 h 6"/>
              <a:gd name="T10" fmla="*/ 0 w 17"/>
              <a:gd name="T11" fmla="*/ 0 h 6"/>
              <a:gd name="T12" fmla="*/ 0 w 17"/>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0" y="0"/>
                </a:moveTo>
                <a:lnTo>
                  <a:pt x="0" y="0"/>
                </a:lnTo>
                <a:lnTo>
                  <a:pt x="17" y="6"/>
                </a:lnTo>
                <a:lnTo>
                  <a:pt x="17" y="6"/>
                </a:lnTo>
                <a:lnTo>
                  <a:pt x="17" y="6"/>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2" name="Freeform 714">
            <a:extLst>
              <a:ext uri="{FF2B5EF4-FFF2-40B4-BE49-F238E27FC236}">
                <a16:creationId xmlns:a16="http://schemas.microsoft.com/office/drawing/2014/main" id="{DD8EA264-E19E-816D-D039-3F24772BA520}"/>
              </a:ext>
            </a:extLst>
          </p:cNvPr>
          <p:cNvSpPr>
            <a:spLocks/>
          </p:cNvSpPr>
          <p:nvPr/>
        </p:nvSpPr>
        <p:spPr bwMode="auto">
          <a:xfrm>
            <a:off x="1336938" y="2614398"/>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3" name="Freeform 715">
            <a:extLst>
              <a:ext uri="{FF2B5EF4-FFF2-40B4-BE49-F238E27FC236}">
                <a16:creationId xmlns:a16="http://schemas.microsoft.com/office/drawing/2014/main" id="{087F1A1C-D039-34E9-6D42-F9C6DA92D8BB}"/>
              </a:ext>
            </a:extLst>
          </p:cNvPr>
          <p:cNvSpPr>
            <a:spLocks/>
          </p:cNvSpPr>
          <p:nvPr/>
        </p:nvSpPr>
        <p:spPr bwMode="auto">
          <a:xfrm>
            <a:off x="2220765" y="1887012"/>
            <a:ext cx="1033911" cy="716439"/>
          </a:xfrm>
          <a:custGeom>
            <a:avLst/>
            <a:gdLst>
              <a:gd name="T0" fmla="*/ 269 w 806"/>
              <a:gd name="T1" fmla="*/ 513 h 589"/>
              <a:gd name="T2" fmla="*/ 269 w 806"/>
              <a:gd name="T3" fmla="*/ 513 h 589"/>
              <a:gd name="T4" fmla="*/ 269 w 806"/>
              <a:gd name="T5" fmla="*/ 513 h 589"/>
              <a:gd name="T6" fmla="*/ 269 w 806"/>
              <a:gd name="T7" fmla="*/ 513 h 589"/>
              <a:gd name="T8" fmla="*/ 269 w 806"/>
              <a:gd name="T9" fmla="*/ 510 h 589"/>
              <a:gd name="T10" fmla="*/ 269 w 806"/>
              <a:gd name="T11" fmla="*/ 510 h 589"/>
              <a:gd name="T12" fmla="*/ 271 w 806"/>
              <a:gd name="T13" fmla="*/ 510 h 589"/>
              <a:gd name="T14" fmla="*/ 271 w 806"/>
              <a:gd name="T15" fmla="*/ 510 h 589"/>
              <a:gd name="T16" fmla="*/ 271 w 806"/>
              <a:gd name="T17" fmla="*/ 510 h 589"/>
              <a:gd name="T18" fmla="*/ 271 w 806"/>
              <a:gd name="T19" fmla="*/ 510 h 589"/>
              <a:gd name="T20" fmla="*/ 274 w 806"/>
              <a:gd name="T21" fmla="*/ 510 h 589"/>
              <a:gd name="T22" fmla="*/ 758 w 806"/>
              <a:gd name="T23" fmla="*/ 559 h 589"/>
              <a:gd name="T24" fmla="*/ 758 w 806"/>
              <a:gd name="T25" fmla="*/ 553 h 589"/>
              <a:gd name="T26" fmla="*/ 764 w 806"/>
              <a:gd name="T27" fmla="*/ 516 h 589"/>
              <a:gd name="T28" fmla="*/ 767 w 806"/>
              <a:gd name="T29" fmla="*/ 483 h 589"/>
              <a:gd name="T30" fmla="*/ 778 w 806"/>
              <a:gd name="T31" fmla="*/ 385 h 589"/>
              <a:gd name="T32" fmla="*/ 688 w 806"/>
              <a:gd name="T33" fmla="*/ 121 h 589"/>
              <a:gd name="T34" fmla="*/ 674 w 806"/>
              <a:gd name="T35" fmla="*/ 121 h 589"/>
              <a:gd name="T36" fmla="*/ 646 w 806"/>
              <a:gd name="T37" fmla="*/ 115 h 589"/>
              <a:gd name="T38" fmla="*/ 621 w 806"/>
              <a:gd name="T39" fmla="*/ 112 h 589"/>
              <a:gd name="T40" fmla="*/ 602 w 806"/>
              <a:gd name="T41" fmla="*/ 109 h 589"/>
              <a:gd name="T42" fmla="*/ 339 w 806"/>
              <a:gd name="T43" fmla="*/ 66 h 589"/>
              <a:gd name="T44" fmla="*/ 148 w 806"/>
              <a:gd name="T45" fmla="*/ 27 h 589"/>
              <a:gd name="T46" fmla="*/ 0 w 806"/>
              <a:gd name="T47" fmla="*/ 97 h 589"/>
              <a:gd name="T48" fmla="*/ 20 w 806"/>
              <a:gd name="T49" fmla="*/ 136 h 589"/>
              <a:gd name="T50" fmla="*/ 34 w 806"/>
              <a:gd name="T51" fmla="*/ 167 h 589"/>
              <a:gd name="T52" fmla="*/ 42 w 806"/>
              <a:gd name="T53" fmla="*/ 185 h 589"/>
              <a:gd name="T54" fmla="*/ 50 w 806"/>
              <a:gd name="T55" fmla="*/ 191 h 589"/>
              <a:gd name="T56" fmla="*/ 53 w 806"/>
              <a:gd name="T57" fmla="*/ 194 h 589"/>
              <a:gd name="T58" fmla="*/ 53 w 806"/>
              <a:gd name="T59" fmla="*/ 197 h 589"/>
              <a:gd name="T60" fmla="*/ 50 w 806"/>
              <a:gd name="T61" fmla="*/ 212 h 589"/>
              <a:gd name="T62" fmla="*/ 53 w 806"/>
              <a:gd name="T63" fmla="*/ 224 h 589"/>
              <a:gd name="T64" fmla="*/ 59 w 806"/>
              <a:gd name="T65" fmla="*/ 227 h 589"/>
              <a:gd name="T66" fmla="*/ 67 w 806"/>
              <a:gd name="T67" fmla="*/ 231 h 589"/>
              <a:gd name="T68" fmla="*/ 73 w 806"/>
              <a:gd name="T69" fmla="*/ 246 h 589"/>
              <a:gd name="T70" fmla="*/ 67 w 806"/>
              <a:gd name="T71" fmla="*/ 294 h 589"/>
              <a:gd name="T72" fmla="*/ 73 w 806"/>
              <a:gd name="T73" fmla="*/ 300 h 589"/>
              <a:gd name="T74" fmla="*/ 59 w 806"/>
              <a:gd name="T75" fmla="*/ 325 h 589"/>
              <a:gd name="T76" fmla="*/ 39 w 806"/>
              <a:gd name="T77" fmla="*/ 352 h 589"/>
              <a:gd name="T78" fmla="*/ 36 w 806"/>
              <a:gd name="T79" fmla="*/ 373 h 589"/>
              <a:gd name="T80" fmla="*/ 48 w 806"/>
              <a:gd name="T81" fmla="*/ 382 h 589"/>
              <a:gd name="T82" fmla="*/ 50 w 806"/>
              <a:gd name="T83" fmla="*/ 382 h 589"/>
              <a:gd name="T84" fmla="*/ 56 w 806"/>
              <a:gd name="T85" fmla="*/ 385 h 589"/>
              <a:gd name="T86" fmla="*/ 64 w 806"/>
              <a:gd name="T87" fmla="*/ 410 h 589"/>
              <a:gd name="T88" fmla="*/ 70 w 806"/>
              <a:gd name="T89" fmla="*/ 431 h 589"/>
              <a:gd name="T90" fmla="*/ 89 w 806"/>
              <a:gd name="T91" fmla="*/ 468 h 589"/>
              <a:gd name="T92" fmla="*/ 95 w 806"/>
              <a:gd name="T93" fmla="*/ 498 h 589"/>
              <a:gd name="T94" fmla="*/ 117 w 806"/>
              <a:gd name="T95" fmla="*/ 516 h 589"/>
              <a:gd name="T96" fmla="*/ 131 w 806"/>
              <a:gd name="T97" fmla="*/ 519 h 589"/>
              <a:gd name="T98" fmla="*/ 137 w 806"/>
              <a:gd name="T99" fmla="*/ 525 h 589"/>
              <a:gd name="T100" fmla="*/ 165 w 806"/>
              <a:gd name="T101" fmla="*/ 534 h 589"/>
              <a:gd name="T102" fmla="*/ 173 w 806"/>
              <a:gd name="T103" fmla="*/ 534 h 589"/>
              <a:gd name="T104" fmla="*/ 196 w 806"/>
              <a:gd name="T105" fmla="*/ 537 h 589"/>
              <a:gd name="T106" fmla="*/ 199 w 806"/>
              <a:gd name="T107" fmla="*/ 537 h 589"/>
              <a:gd name="T108" fmla="*/ 215 w 806"/>
              <a:gd name="T109" fmla="*/ 534 h 589"/>
              <a:gd name="T110" fmla="*/ 218 w 806"/>
              <a:gd name="T111" fmla="*/ 543 h 589"/>
              <a:gd name="T112" fmla="*/ 246 w 806"/>
              <a:gd name="T113" fmla="*/ 559 h 589"/>
              <a:gd name="T114" fmla="*/ 257 w 806"/>
              <a:gd name="T115" fmla="*/ 562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6" h="589">
                <a:moveTo>
                  <a:pt x="269" y="513"/>
                </a:moveTo>
                <a:lnTo>
                  <a:pt x="269" y="513"/>
                </a:lnTo>
                <a:lnTo>
                  <a:pt x="269" y="513"/>
                </a:lnTo>
                <a:lnTo>
                  <a:pt x="269" y="513"/>
                </a:lnTo>
                <a:lnTo>
                  <a:pt x="269" y="513"/>
                </a:lnTo>
                <a:lnTo>
                  <a:pt x="269" y="513"/>
                </a:lnTo>
                <a:lnTo>
                  <a:pt x="269" y="513"/>
                </a:lnTo>
                <a:lnTo>
                  <a:pt x="269" y="513"/>
                </a:lnTo>
                <a:lnTo>
                  <a:pt x="269" y="513"/>
                </a:lnTo>
                <a:lnTo>
                  <a:pt x="269" y="513"/>
                </a:lnTo>
                <a:lnTo>
                  <a:pt x="269" y="513"/>
                </a:lnTo>
                <a:lnTo>
                  <a:pt x="269" y="513"/>
                </a:lnTo>
                <a:lnTo>
                  <a:pt x="269" y="510"/>
                </a:lnTo>
                <a:lnTo>
                  <a:pt x="269" y="510"/>
                </a:lnTo>
                <a:lnTo>
                  <a:pt x="269" y="510"/>
                </a:lnTo>
                <a:lnTo>
                  <a:pt x="269" y="510"/>
                </a:lnTo>
                <a:lnTo>
                  <a:pt x="269" y="510"/>
                </a:lnTo>
                <a:lnTo>
                  <a:pt x="269" y="510"/>
                </a:lnTo>
                <a:lnTo>
                  <a:pt x="271" y="510"/>
                </a:lnTo>
                <a:lnTo>
                  <a:pt x="271" y="510"/>
                </a:lnTo>
                <a:lnTo>
                  <a:pt x="271" y="510"/>
                </a:lnTo>
                <a:lnTo>
                  <a:pt x="271" y="510"/>
                </a:lnTo>
                <a:lnTo>
                  <a:pt x="271" y="510"/>
                </a:lnTo>
                <a:lnTo>
                  <a:pt x="271" y="510"/>
                </a:lnTo>
                <a:lnTo>
                  <a:pt x="271" y="510"/>
                </a:lnTo>
                <a:lnTo>
                  <a:pt x="271" y="510"/>
                </a:lnTo>
                <a:lnTo>
                  <a:pt x="271" y="510"/>
                </a:lnTo>
                <a:lnTo>
                  <a:pt x="271" y="510"/>
                </a:lnTo>
                <a:lnTo>
                  <a:pt x="271" y="510"/>
                </a:lnTo>
                <a:lnTo>
                  <a:pt x="271" y="510"/>
                </a:lnTo>
                <a:lnTo>
                  <a:pt x="274" y="510"/>
                </a:lnTo>
                <a:lnTo>
                  <a:pt x="274" y="510"/>
                </a:lnTo>
                <a:lnTo>
                  <a:pt x="274" y="510"/>
                </a:lnTo>
                <a:lnTo>
                  <a:pt x="756" y="589"/>
                </a:lnTo>
                <a:lnTo>
                  <a:pt x="756" y="589"/>
                </a:lnTo>
                <a:lnTo>
                  <a:pt x="758" y="559"/>
                </a:lnTo>
                <a:lnTo>
                  <a:pt x="758" y="559"/>
                </a:lnTo>
                <a:lnTo>
                  <a:pt x="758" y="553"/>
                </a:lnTo>
                <a:lnTo>
                  <a:pt x="758" y="553"/>
                </a:lnTo>
                <a:lnTo>
                  <a:pt x="761" y="537"/>
                </a:lnTo>
                <a:lnTo>
                  <a:pt x="761" y="537"/>
                </a:lnTo>
                <a:lnTo>
                  <a:pt x="764" y="516"/>
                </a:lnTo>
                <a:lnTo>
                  <a:pt x="764" y="516"/>
                </a:lnTo>
                <a:lnTo>
                  <a:pt x="764" y="513"/>
                </a:lnTo>
                <a:lnTo>
                  <a:pt x="767" y="483"/>
                </a:lnTo>
                <a:lnTo>
                  <a:pt x="767" y="483"/>
                </a:lnTo>
                <a:lnTo>
                  <a:pt x="778" y="385"/>
                </a:lnTo>
                <a:lnTo>
                  <a:pt x="778" y="385"/>
                </a:lnTo>
                <a:lnTo>
                  <a:pt x="806" y="136"/>
                </a:lnTo>
                <a:lnTo>
                  <a:pt x="806" y="136"/>
                </a:lnTo>
                <a:lnTo>
                  <a:pt x="688" y="121"/>
                </a:lnTo>
                <a:lnTo>
                  <a:pt x="686" y="121"/>
                </a:lnTo>
                <a:lnTo>
                  <a:pt x="686" y="121"/>
                </a:lnTo>
                <a:lnTo>
                  <a:pt x="674" y="121"/>
                </a:lnTo>
                <a:lnTo>
                  <a:pt x="660" y="118"/>
                </a:lnTo>
                <a:lnTo>
                  <a:pt x="660" y="118"/>
                </a:lnTo>
                <a:lnTo>
                  <a:pt x="646" y="115"/>
                </a:lnTo>
                <a:lnTo>
                  <a:pt x="646" y="115"/>
                </a:lnTo>
                <a:lnTo>
                  <a:pt x="621" y="112"/>
                </a:lnTo>
                <a:lnTo>
                  <a:pt x="621" y="112"/>
                </a:lnTo>
                <a:lnTo>
                  <a:pt x="602" y="109"/>
                </a:lnTo>
                <a:lnTo>
                  <a:pt x="602" y="109"/>
                </a:lnTo>
                <a:lnTo>
                  <a:pt x="602" y="109"/>
                </a:lnTo>
                <a:lnTo>
                  <a:pt x="470" y="88"/>
                </a:lnTo>
                <a:lnTo>
                  <a:pt x="339" y="66"/>
                </a:lnTo>
                <a:lnTo>
                  <a:pt x="339" y="66"/>
                </a:lnTo>
                <a:lnTo>
                  <a:pt x="266" y="51"/>
                </a:lnTo>
                <a:lnTo>
                  <a:pt x="266" y="51"/>
                </a:lnTo>
                <a:lnTo>
                  <a:pt x="148" y="27"/>
                </a:lnTo>
                <a:lnTo>
                  <a:pt x="28" y="0"/>
                </a:lnTo>
                <a:lnTo>
                  <a:pt x="0" y="97"/>
                </a:lnTo>
                <a:lnTo>
                  <a:pt x="0" y="97"/>
                </a:lnTo>
                <a:lnTo>
                  <a:pt x="14" y="115"/>
                </a:lnTo>
                <a:lnTo>
                  <a:pt x="20" y="124"/>
                </a:lnTo>
                <a:lnTo>
                  <a:pt x="20" y="136"/>
                </a:lnTo>
                <a:lnTo>
                  <a:pt x="20" y="136"/>
                </a:lnTo>
                <a:lnTo>
                  <a:pt x="25" y="152"/>
                </a:lnTo>
                <a:lnTo>
                  <a:pt x="34" y="167"/>
                </a:lnTo>
                <a:lnTo>
                  <a:pt x="34" y="167"/>
                </a:lnTo>
                <a:lnTo>
                  <a:pt x="39" y="179"/>
                </a:lnTo>
                <a:lnTo>
                  <a:pt x="42" y="185"/>
                </a:lnTo>
                <a:lnTo>
                  <a:pt x="42" y="185"/>
                </a:lnTo>
                <a:lnTo>
                  <a:pt x="50" y="191"/>
                </a:lnTo>
                <a:lnTo>
                  <a:pt x="50" y="191"/>
                </a:lnTo>
                <a:lnTo>
                  <a:pt x="50" y="191"/>
                </a:lnTo>
                <a:lnTo>
                  <a:pt x="50" y="191"/>
                </a:lnTo>
                <a:lnTo>
                  <a:pt x="53" y="194"/>
                </a:lnTo>
                <a:lnTo>
                  <a:pt x="53" y="194"/>
                </a:lnTo>
                <a:lnTo>
                  <a:pt x="53" y="197"/>
                </a:lnTo>
                <a:lnTo>
                  <a:pt x="53" y="197"/>
                </a:lnTo>
                <a:lnTo>
                  <a:pt x="53" y="197"/>
                </a:lnTo>
                <a:lnTo>
                  <a:pt x="53" y="197"/>
                </a:lnTo>
                <a:lnTo>
                  <a:pt x="50" y="212"/>
                </a:lnTo>
                <a:lnTo>
                  <a:pt x="50" y="224"/>
                </a:lnTo>
                <a:lnTo>
                  <a:pt x="50" y="224"/>
                </a:lnTo>
                <a:lnTo>
                  <a:pt x="53" y="224"/>
                </a:lnTo>
                <a:lnTo>
                  <a:pt x="53" y="224"/>
                </a:lnTo>
                <a:lnTo>
                  <a:pt x="56" y="227"/>
                </a:lnTo>
                <a:lnTo>
                  <a:pt x="59" y="227"/>
                </a:lnTo>
                <a:lnTo>
                  <a:pt x="59" y="227"/>
                </a:lnTo>
                <a:lnTo>
                  <a:pt x="64" y="227"/>
                </a:lnTo>
                <a:lnTo>
                  <a:pt x="67" y="231"/>
                </a:lnTo>
                <a:lnTo>
                  <a:pt x="73" y="237"/>
                </a:lnTo>
                <a:lnTo>
                  <a:pt x="73" y="246"/>
                </a:lnTo>
                <a:lnTo>
                  <a:pt x="73" y="246"/>
                </a:lnTo>
                <a:lnTo>
                  <a:pt x="70" y="267"/>
                </a:lnTo>
                <a:lnTo>
                  <a:pt x="67" y="282"/>
                </a:lnTo>
                <a:lnTo>
                  <a:pt x="67" y="294"/>
                </a:lnTo>
                <a:lnTo>
                  <a:pt x="67" y="294"/>
                </a:lnTo>
                <a:lnTo>
                  <a:pt x="73" y="300"/>
                </a:lnTo>
                <a:lnTo>
                  <a:pt x="73" y="300"/>
                </a:lnTo>
                <a:lnTo>
                  <a:pt x="73" y="303"/>
                </a:lnTo>
                <a:lnTo>
                  <a:pt x="70" y="310"/>
                </a:lnTo>
                <a:lnTo>
                  <a:pt x="59" y="325"/>
                </a:lnTo>
                <a:lnTo>
                  <a:pt x="59" y="325"/>
                </a:lnTo>
                <a:lnTo>
                  <a:pt x="48" y="340"/>
                </a:lnTo>
                <a:lnTo>
                  <a:pt x="39" y="352"/>
                </a:lnTo>
                <a:lnTo>
                  <a:pt x="36" y="364"/>
                </a:lnTo>
                <a:lnTo>
                  <a:pt x="36" y="373"/>
                </a:lnTo>
                <a:lnTo>
                  <a:pt x="36" y="373"/>
                </a:lnTo>
                <a:lnTo>
                  <a:pt x="39" y="376"/>
                </a:lnTo>
                <a:lnTo>
                  <a:pt x="42" y="379"/>
                </a:lnTo>
                <a:lnTo>
                  <a:pt x="48" y="382"/>
                </a:lnTo>
                <a:lnTo>
                  <a:pt x="48" y="382"/>
                </a:lnTo>
                <a:lnTo>
                  <a:pt x="50" y="382"/>
                </a:lnTo>
                <a:lnTo>
                  <a:pt x="50" y="382"/>
                </a:lnTo>
                <a:lnTo>
                  <a:pt x="50" y="382"/>
                </a:lnTo>
                <a:lnTo>
                  <a:pt x="50" y="382"/>
                </a:lnTo>
                <a:lnTo>
                  <a:pt x="56" y="385"/>
                </a:lnTo>
                <a:lnTo>
                  <a:pt x="56" y="385"/>
                </a:lnTo>
                <a:lnTo>
                  <a:pt x="62" y="395"/>
                </a:lnTo>
                <a:lnTo>
                  <a:pt x="64" y="410"/>
                </a:lnTo>
                <a:lnTo>
                  <a:pt x="64" y="410"/>
                </a:lnTo>
                <a:lnTo>
                  <a:pt x="64" y="419"/>
                </a:lnTo>
                <a:lnTo>
                  <a:pt x="70" y="431"/>
                </a:lnTo>
                <a:lnTo>
                  <a:pt x="81" y="449"/>
                </a:lnTo>
                <a:lnTo>
                  <a:pt x="81" y="449"/>
                </a:lnTo>
                <a:lnTo>
                  <a:pt x="89" y="468"/>
                </a:lnTo>
                <a:lnTo>
                  <a:pt x="95" y="480"/>
                </a:lnTo>
                <a:lnTo>
                  <a:pt x="95" y="480"/>
                </a:lnTo>
                <a:lnTo>
                  <a:pt x="95" y="498"/>
                </a:lnTo>
                <a:lnTo>
                  <a:pt x="101" y="519"/>
                </a:lnTo>
                <a:lnTo>
                  <a:pt x="101" y="519"/>
                </a:lnTo>
                <a:lnTo>
                  <a:pt x="117" y="516"/>
                </a:lnTo>
                <a:lnTo>
                  <a:pt x="126" y="516"/>
                </a:lnTo>
                <a:lnTo>
                  <a:pt x="131" y="519"/>
                </a:lnTo>
                <a:lnTo>
                  <a:pt x="131" y="519"/>
                </a:lnTo>
                <a:lnTo>
                  <a:pt x="134" y="522"/>
                </a:lnTo>
                <a:lnTo>
                  <a:pt x="137" y="525"/>
                </a:lnTo>
                <a:lnTo>
                  <a:pt x="137" y="525"/>
                </a:lnTo>
                <a:lnTo>
                  <a:pt x="148" y="531"/>
                </a:lnTo>
                <a:lnTo>
                  <a:pt x="165" y="534"/>
                </a:lnTo>
                <a:lnTo>
                  <a:pt x="165" y="534"/>
                </a:lnTo>
                <a:lnTo>
                  <a:pt x="168" y="534"/>
                </a:lnTo>
                <a:lnTo>
                  <a:pt x="168" y="534"/>
                </a:lnTo>
                <a:lnTo>
                  <a:pt x="173" y="534"/>
                </a:lnTo>
                <a:lnTo>
                  <a:pt x="173" y="534"/>
                </a:lnTo>
                <a:lnTo>
                  <a:pt x="187" y="534"/>
                </a:lnTo>
                <a:lnTo>
                  <a:pt x="196" y="537"/>
                </a:lnTo>
                <a:lnTo>
                  <a:pt x="196" y="537"/>
                </a:lnTo>
                <a:lnTo>
                  <a:pt x="199" y="537"/>
                </a:lnTo>
                <a:lnTo>
                  <a:pt x="199" y="537"/>
                </a:lnTo>
                <a:lnTo>
                  <a:pt x="207" y="534"/>
                </a:lnTo>
                <a:lnTo>
                  <a:pt x="215" y="534"/>
                </a:lnTo>
                <a:lnTo>
                  <a:pt x="215" y="534"/>
                </a:lnTo>
                <a:lnTo>
                  <a:pt x="218" y="537"/>
                </a:lnTo>
                <a:lnTo>
                  <a:pt x="218" y="543"/>
                </a:lnTo>
                <a:lnTo>
                  <a:pt x="218" y="543"/>
                </a:lnTo>
                <a:lnTo>
                  <a:pt x="224" y="550"/>
                </a:lnTo>
                <a:lnTo>
                  <a:pt x="238" y="559"/>
                </a:lnTo>
                <a:lnTo>
                  <a:pt x="246" y="559"/>
                </a:lnTo>
                <a:lnTo>
                  <a:pt x="246" y="559"/>
                </a:lnTo>
                <a:lnTo>
                  <a:pt x="249" y="559"/>
                </a:lnTo>
                <a:lnTo>
                  <a:pt x="257" y="562"/>
                </a:lnTo>
                <a:lnTo>
                  <a:pt x="269" y="513"/>
                </a:lnTo>
                <a:close/>
              </a:path>
            </a:pathLst>
          </a:custGeom>
          <a:solidFill>
            <a:srgbClr val="015873">
              <a:alpha val="25098"/>
            </a:srgb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4" name="Freeform 716">
            <a:extLst>
              <a:ext uri="{FF2B5EF4-FFF2-40B4-BE49-F238E27FC236}">
                <a16:creationId xmlns:a16="http://schemas.microsoft.com/office/drawing/2014/main" id="{A47D0133-09B3-82B8-A44F-1ED6B85BCFB9}"/>
              </a:ext>
            </a:extLst>
          </p:cNvPr>
          <p:cNvSpPr>
            <a:spLocks/>
          </p:cNvSpPr>
          <p:nvPr/>
        </p:nvSpPr>
        <p:spPr bwMode="auto">
          <a:xfrm>
            <a:off x="3203366" y="2511007"/>
            <a:ext cx="3848" cy="29193"/>
          </a:xfrm>
          <a:custGeom>
            <a:avLst/>
            <a:gdLst>
              <a:gd name="T0" fmla="*/ 3 w 3"/>
              <a:gd name="T1" fmla="*/ 3 h 24"/>
              <a:gd name="T2" fmla="*/ 3 w 3"/>
              <a:gd name="T3" fmla="*/ 3 h 24"/>
              <a:gd name="T4" fmla="*/ 0 w 3"/>
              <a:gd name="T5" fmla="*/ 24 h 24"/>
              <a:gd name="T6" fmla="*/ 0 w 3"/>
              <a:gd name="T7" fmla="*/ 24 h 24"/>
              <a:gd name="T8" fmla="*/ 3 w 3"/>
              <a:gd name="T9" fmla="*/ 0 h 24"/>
              <a:gd name="T10" fmla="*/ 3 w 3"/>
              <a:gd name="T11" fmla="*/ 0 h 24"/>
              <a:gd name="T12" fmla="*/ 3 w 3"/>
              <a:gd name="T13" fmla="*/ 3 h 24"/>
              <a:gd name="T14" fmla="*/ 3 w 3"/>
              <a:gd name="T15" fmla="*/ 3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4">
                <a:moveTo>
                  <a:pt x="3" y="3"/>
                </a:moveTo>
                <a:lnTo>
                  <a:pt x="3" y="3"/>
                </a:lnTo>
                <a:lnTo>
                  <a:pt x="0" y="24"/>
                </a:lnTo>
                <a:lnTo>
                  <a:pt x="0" y="24"/>
                </a:lnTo>
                <a:lnTo>
                  <a:pt x="3" y="0"/>
                </a:lnTo>
                <a:lnTo>
                  <a:pt x="3" y="0"/>
                </a:lnTo>
                <a:lnTo>
                  <a:pt x="3" y="3"/>
                </a:lnTo>
                <a:lnTo>
                  <a:pt x="3"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5" name="Freeform 717">
            <a:extLst>
              <a:ext uri="{FF2B5EF4-FFF2-40B4-BE49-F238E27FC236}">
                <a16:creationId xmlns:a16="http://schemas.microsoft.com/office/drawing/2014/main" id="{092D4170-EA04-3175-1CBC-46ED6EF97FD2}"/>
              </a:ext>
            </a:extLst>
          </p:cNvPr>
          <p:cNvSpPr>
            <a:spLocks/>
          </p:cNvSpPr>
          <p:nvPr/>
        </p:nvSpPr>
        <p:spPr bwMode="auto">
          <a:xfrm>
            <a:off x="3199517" y="2559661"/>
            <a:ext cx="0" cy="7298"/>
          </a:xfrm>
          <a:custGeom>
            <a:avLst/>
            <a:gdLst>
              <a:gd name="T0" fmla="*/ 6 h 6"/>
              <a:gd name="T1" fmla="*/ 6 h 6"/>
              <a:gd name="T2" fmla="*/ 0 h 6"/>
              <a:gd name="T3" fmla="*/ 0 h 6"/>
              <a:gd name="T4" fmla="*/ 6 h 6"/>
              <a:gd name="T5" fmla="*/ 6 h 6"/>
            </a:gdLst>
            <a:ahLst/>
            <a:cxnLst>
              <a:cxn ang="0">
                <a:pos x="0" y="T0"/>
              </a:cxn>
              <a:cxn ang="0">
                <a:pos x="0" y="T1"/>
              </a:cxn>
              <a:cxn ang="0">
                <a:pos x="0" y="T2"/>
              </a:cxn>
              <a:cxn ang="0">
                <a:pos x="0" y="T3"/>
              </a:cxn>
              <a:cxn ang="0">
                <a:pos x="0" y="T4"/>
              </a:cxn>
              <a:cxn ang="0">
                <a:pos x="0" y="T5"/>
              </a:cxn>
            </a:cxnLst>
            <a:rect l="0" t="0" r="r" b="b"/>
            <a:pathLst>
              <a:path h="6">
                <a:moveTo>
                  <a:pt x="0" y="6"/>
                </a:moveTo>
                <a:lnTo>
                  <a:pt x="0" y="6"/>
                </a:lnTo>
                <a:lnTo>
                  <a:pt x="0" y="0"/>
                </a:lnTo>
                <a:lnTo>
                  <a:pt x="0" y="0"/>
                </a:lnTo>
                <a:lnTo>
                  <a:pt x="0" y="6"/>
                </a:lnTo>
                <a:lnTo>
                  <a:pt x="0" y="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6" name="Freeform 718">
            <a:extLst>
              <a:ext uri="{FF2B5EF4-FFF2-40B4-BE49-F238E27FC236}">
                <a16:creationId xmlns:a16="http://schemas.microsoft.com/office/drawing/2014/main" id="{488278E0-DBFE-4941-FECF-17942BD91BF0}"/>
              </a:ext>
            </a:extLst>
          </p:cNvPr>
          <p:cNvSpPr>
            <a:spLocks/>
          </p:cNvSpPr>
          <p:nvPr/>
        </p:nvSpPr>
        <p:spPr bwMode="auto">
          <a:xfrm>
            <a:off x="2574809" y="250735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7" name="Freeform 719">
            <a:extLst>
              <a:ext uri="{FF2B5EF4-FFF2-40B4-BE49-F238E27FC236}">
                <a16:creationId xmlns:a16="http://schemas.microsoft.com/office/drawing/2014/main" id="{9E5E4A35-E1F3-EF03-CC8B-914E943FF39D}"/>
              </a:ext>
            </a:extLst>
          </p:cNvPr>
          <p:cNvSpPr>
            <a:spLocks/>
          </p:cNvSpPr>
          <p:nvPr/>
        </p:nvSpPr>
        <p:spPr bwMode="auto">
          <a:xfrm>
            <a:off x="2572244" y="250735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8" name="Freeform 720">
            <a:extLst>
              <a:ext uri="{FF2B5EF4-FFF2-40B4-BE49-F238E27FC236}">
                <a16:creationId xmlns:a16="http://schemas.microsoft.com/office/drawing/2014/main" id="{1B8221C2-C8BA-06F5-F790-C08622DB7B5A}"/>
              </a:ext>
            </a:extLst>
          </p:cNvPr>
          <p:cNvSpPr>
            <a:spLocks/>
          </p:cNvSpPr>
          <p:nvPr/>
        </p:nvSpPr>
        <p:spPr bwMode="auto">
          <a:xfrm>
            <a:off x="2574809" y="250735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9" name="Freeform 721">
            <a:extLst>
              <a:ext uri="{FF2B5EF4-FFF2-40B4-BE49-F238E27FC236}">
                <a16:creationId xmlns:a16="http://schemas.microsoft.com/office/drawing/2014/main" id="{55D47E6A-E9F1-0AD1-C80B-66DF469813CA}"/>
              </a:ext>
            </a:extLst>
          </p:cNvPr>
          <p:cNvSpPr>
            <a:spLocks/>
          </p:cNvSpPr>
          <p:nvPr/>
        </p:nvSpPr>
        <p:spPr bwMode="auto">
          <a:xfrm>
            <a:off x="2574809" y="250735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0" name="Freeform 722">
            <a:extLst>
              <a:ext uri="{FF2B5EF4-FFF2-40B4-BE49-F238E27FC236}">
                <a16:creationId xmlns:a16="http://schemas.microsoft.com/office/drawing/2014/main" id="{A14EC5FA-4BF2-EABE-F2C6-860CA649696F}"/>
              </a:ext>
            </a:extLst>
          </p:cNvPr>
          <p:cNvSpPr>
            <a:spLocks/>
          </p:cNvSpPr>
          <p:nvPr/>
        </p:nvSpPr>
        <p:spPr bwMode="auto">
          <a:xfrm>
            <a:off x="2572244" y="251100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1" name="Freeform 723">
            <a:extLst>
              <a:ext uri="{FF2B5EF4-FFF2-40B4-BE49-F238E27FC236}">
                <a16:creationId xmlns:a16="http://schemas.microsoft.com/office/drawing/2014/main" id="{E65AE33D-C6A7-EAD7-1C0C-E5ABBE0EA8CA}"/>
              </a:ext>
            </a:extLst>
          </p:cNvPr>
          <p:cNvSpPr>
            <a:spLocks/>
          </p:cNvSpPr>
          <p:nvPr/>
        </p:nvSpPr>
        <p:spPr bwMode="auto">
          <a:xfrm>
            <a:off x="2556851" y="2511007"/>
            <a:ext cx="15393" cy="59602"/>
          </a:xfrm>
          <a:custGeom>
            <a:avLst/>
            <a:gdLst>
              <a:gd name="T0" fmla="*/ 0 w 12"/>
              <a:gd name="T1" fmla="*/ 49 h 49"/>
              <a:gd name="T2" fmla="*/ 12 w 12"/>
              <a:gd name="T3" fmla="*/ 0 h 49"/>
              <a:gd name="T4" fmla="*/ 0 w 12"/>
              <a:gd name="T5" fmla="*/ 49 h 49"/>
              <a:gd name="T6" fmla="*/ 0 w 12"/>
              <a:gd name="T7" fmla="*/ 49 h 49"/>
            </a:gdLst>
            <a:ahLst/>
            <a:cxnLst>
              <a:cxn ang="0">
                <a:pos x="T0" y="T1"/>
              </a:cxn>
              <a:cxn ang="0">
                <a:pos x="T2" y="T3"/>
              </a:cxn>
              <a:cxn ang="0">
                <a:pos x="T4" y="T5"/>
              </a:cxn>
              <a:cxn ang="0">
                <a:pos x="T6" y="T7"/>
              </a:cxn>
            </a:cxnLst>
            <a:rect l="0" t="0" r="r" b="b"/>
            <a:pathLst>
              <a:path w="12" h="49">
                <a:moveTo>
                  <a:pt x="0" y="49"/>
                </a:moveTo>
                <a:lnTo>
                  <a:pt x="12" y="0"/>
                </a:lnTo>
                <a:lnTo>
                  <a:pt x="0" y="49"/>
                </a:lnTo>
                <a:lnTo>
                  <a:pt x="0" y="49"/>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2" name="Freeform 724">
            <a:extLst>
              <a:ext uri="{FF2B5EF4-FFF2-40B4-BE49-F238E27FC236}">
                <a16:creationId xmlns:a16="http://schemas.microsoft.com/office/drawing/2014/main" id="{8FA4E7CF-324B-5601-0733-E9CB0542C9D0}"/>
              </a:ext>
            </a:extLst>
          </p:cNvPr>
          <p:cNvSpPr>
            <a:spLocks/>
          </p:cNvSpPr>
          <p:nvPr/>
        </p:nvSpPr>
        <p:spPr bwMode="auto">
          <a:xfrm>
            <a:off x="2572244" y="2507358"/>
            <a:ext cx="0" cy="3649"/>
          </a:xfrm>
          <a:custGeom>
            <a:avLst/>
            <a:gdLst>
              <a:gd name="T0" fmla="*/ 0 h 3"/>
              <a:gd name="T1" fmla="*/ 0 h 3"/>
              <a:gd name="T2" fmla="*/ 0 h 3"/>
              <a:gd name="T3" fmla="*/ 0 h 3"/>
              <a:gd name="T4" fmla="*/ 3 h 3"/>
              <a:gd name="T5" fmla="*/ 3 h 3"/>
              <a:gd name="T6" fmla="*/ 3 h 3"/>
              <a:gd name="T7" fmla="*/ 3 h 3"/>
              <a:gd name="T8" fmla="*/ 0 h 3"/>
              <a:gd name="T9"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3">
                <a:moveTo>
                  <a:pt x="0" y="0"/>
                </a:moveTo>
                <a:lnTo>
                  <a:pt x="0" y="0"/>
                </a:lnTo>
                <a:lnTo>
                  <a:pt x="0" y="0"/>
                </a:lnTo>
                <a:lnTo>
                  <a:pt x="0" y="0"/>
                </a:lnTo>
                <a:lnTo>
                  <a:pt x="0" y="3"/>
                </a:lnTo>
                <a:lnTo>
                  <a:pt x="0" y="3"/>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3" name="Freeform 725">
            <a:extLst>
              <a:ext uri="{FF2B5EF4-FFF2-40B4-BE49-F238E27FC236}">
                <a16:creationId xmlns:a16="http://schemas.microsoft.com/office/drawing/2014/main" id="{0C2897D9-F77F-2CB0-E2CB-0EB0DE233DA0}"/>
              </a:ext>
            </a:extLst>
          </p:cNvPr>
          <p:cNvSpPr>
            <a:spLocks/>
          </p:cNvSpPr>
          <p:nvPr/>
        </p:nvSpPr>
        <p:spPr bwMode="auto">
          <a:xfrm>
            <a:off x="2572244" y="251100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4" name="Freeform 726">
            <a:extLst>
              <a:ext uri="{FF2B5EF4-FFF2-40B4-BE49-F238E27FC236}">
                <a16:creationId xmlns:a16="http://schemas.microsoft.com/office/drawing/2014/main" id="{E09D76CC-E511-CB2B-0B06-E2C1985F8194}"/>
              </a:ext>
            </a:extLst>
          </p:cNvPr>
          <p:cNvSpPr>
            <a:spLocks/>
          </p:cNvSpPr>
          <p:nvPr/>
        </p:nvSpPr>
        <p:spPr bwMode="auto">
          <a:xfrm>
            <a:off x="2572244" y="2507358"/>
            <a:ext cx="0" cy="3649"/>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5" name="Freeform 727">
            <a:extLst>
              <a:ext uri="{FF2B5EF4-FFF2-40B4-BE49-F238E27FC236}">
                <a16:creationId xmlns:a16="http://schemas.microsoft.com/office/drawing/2014/main" id="{458772D6-6673-1E5B-BF81-D287E65EDCC7}"/>
              </a:ext>
            </a:extLst>
          </p:cNvPr>
          <p:cNvSpPr>
            <a:spLocks/>
          </p:cNvSpPr>
          <p:nvPr/>
        </p:nvSpPr>
        <p:spPr bwMode="auto">
          <a:xfrm>
            <a:off x="2574809" y="25073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6" name="Freeform 728">
            <a:extLst>
              <a:ext uri="{FF2B5EF4-FFF2-40B4-BE49-F238E27FC236}">
                <a16:creationId xmlns:a16="http://schemas.microsoft.com/office/drawing/2014/main" id="{190B451B-34BE-CF72-D04F-2A6097C65F0E}"/>
              </a:ext>
            </a:extLst>
          </p:cNvPr>
          <p:cNvSpPr>
            <a:spLocks/>
          </p:cNvSpPr>
          <p:nvPr/>
        </p:nvSpPr>
        <p:spPr bwMode="auto">
          <a:xfrm>
            <a:off x="2572244" y="25073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7" name="Freeform 729">
            <a:extLst>
              <a:ext uri="{FF2B5EF4-FFF2-40B4-BE49-F238E27FC236}">
                <a16:creationId xmlns:a16="http://schemas.microsoft.com/office/drawing/2014/main" id="{951D5BE2-BA3D-BDA5-5E64-152FF701B5DF}"/>
              </a:ext>
            </a:extLst>
          </p:cNvPr>
          <p:cNvSpPr>
            <a:spLocks/>
          </p:cNvSpPr>
          <p:nvPr/>
        </p:nvSpPr>
        <p:spPr bwMode="auto">
          <a:xfrm>
            <a:off x="2574809" y="25073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8" name="Freeform 730">
            <a:extLst>
              <a:ext uri="{FF2B5EF4-FFF2-40B4-BE49-F238E27FC236}">
                <a16:creationId xmlns:a16="http://schemas.microsoft.com/office/drawing/2014/main" id="{E3C8C311-7A26-6A4E-0252-8EF23B110D13}"/>
              </a:ext>
            </a:extLst>
          </p:cNvPr>
          <p:cNvSpPr>
            <a:spLocks/>
          </p:cNvSpPr>
          <p:nvPr/>
        </p:nvSpPr>
        <p:spPr bwMode="auto">
          <a:xfrm>
            <a:off x="2574809" y="25073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9" name="Freeform 731">
            <a:extLst>
              <a:ext uri="{FF2B5EF4-FFF2-40B4-BE49-F238E27FC236}">
                <a16:creationId xmlns:a16="http://schemas.microsoft.com/office/drawing/2014/main" id="{DC803EF0-153E-FEA9-99B6-0EC5C3C0FC2D}"/>
              </a:ext>
            </a:extLst>
          </p:cNvPr>
          <p:cNvSpPr>
            <a:spLocks/>
          </p:cNvSpPr>
          <p:nvPr/>
        </p:nvSpPr>
        <p:spPr bwMode="auto">
          <a:xfrm>
            <a:off x="3225173" y="2052437"/>
            <a:ext cx="35918" cy="302875"/>
          </a:xfrm>
          <a:custGeom>
            <a:avLst/>
            <a:gdLst>
              <a:gd name="T0" fmla="*/ 28 w 28"/>
              <a:gd name="T1" fmla="*/ 0 h 249"/>
              <a:gd name="T2" fmla="*/ 28 w 28"/>
              <a:gd name="T3" fmla="*/ 0 h 249"/>
              <a:gd name="T4" fmla="*/ 28 w 28"/>
              <a:gd name="T5" fmla="*/ 0 h 249"/>
              <a:gd name="T6" fmla="*/ 0 w 28"/>
              <a:gd name="T7" fmla="*/ 249 h 249"/>
              <a:gd name="T8" fmla="*/ 0 w 28"/>
              <a:gd name="T9" fmla="*/ 249 h 249"/>
              <a:gd name="T10" fmla="*/ 28 w 28"/>
              <a:gd name="T11" fmla="*/ 0 h 249"/>
              <a:gd name="T12" fmla="*/ 28 w 28"/>
              <a:gd name="T13" fmla="*/ 0 h 249"/>
            </a:gdLst>
            <a:ahLst/>
            <a:cxnLst>
              <a:cxn ang="0">
                <a:pos x="T0" y="T1"/>
              </a:cxn>
              <a:cxn ang="0">
                <a:pos x="T2" y="T3"/>
              </a:cxn>
              <a:cxn ang="0">
                <a:pos x="T4" y="T5"/>
              </a:cxn>
              <a:cxn ang="0">
                <a:pos x="T6" y="T7"/>
              </a:cxn>
              <a:cxn ang="0">
                <a:pos x="T8" y="T9"/>
              </a:cxn>
              <a:cxn ang="0">
                <a:pos x="T10" y="T11"/>
              </a:cxn>
              <a:cxn ang="0">
                <a:pos x="T12" y="T13"/>
              </a:cxn>
            </a:cxnLst>
            <a:rect l="0" t="0" r="r" b="b"/>
            <a:pathLst>
              <a:path w="28" h="249">
                <a:moveTo>
                  <a:pt x="28" y="0"/>
                </a:moveTo>
                <a:lnTo>
                  <a:pt x="28" y="0"/>
                </a:lnTo>
                <a:lnTo>
                  <a:pt x="28" y="0"/>
                </a:lnTo>
                <a:lnTo>
                  <a:pt x="0" y="249"/>
                </a:lnTo>
                <a:lnTo>
                  <a:pt x="0" y="249"/>
                </a:lnTo>
                <a:lnTo>
                  <a:pt x="28" y="0"/>
                </a:lnTo>
                <a:lnTo>
                  <a:pt x="28"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0" name="Freeform 732">
            <a:extLst>
              <a:ext uri="{FF2B5EF4-FFF2-40B4-BE49-F238E27FC236}">
                <a16:creationId xmlns:a16="http://schemas.microsoft.com/office/drawing/2014/main" id="{38ED3FD5-DA08-7C63-2EC2-A8A14977D0A9}"/>
              </a:ext>
            </a:extLst>
          </p:cNvPr>
          <p:cNvSpPr>
            <a:spLocks/>
          </p:cNvSpPr>
          <p:nvPr/>
        </p:nvSpPr>
        <p:spPr bwMode="auto">
          <a:xfrm>
            <a:off x="1929577" y="1867550"/>
            <a:ext cx="624708" cy="1031477"/>
          </a:xfrm>
          <a:custGeom>
            <a:avLst/>
            <a:gdLst>
              <a:gd name="T0" fmla="*/ 106 w 487"/>
              <a:gd name="T1" fmla="*/ 316 h 848"/>
              <a:gd name="T2" fmla="*/ 106 w 487"/>
              <a:gd name="T3" fmla="*/ 319 h 848"/>
              <a:gd name="T4" fmla="*/ 109 w 487"/>
              <a:gd name="T5" fmla="*/ 322 h 848"/>
              <a:gd name="T6" fmla="*/ 112 w 487"/>
              <a:gd name="T7" fmla="*/ 329 h 848"/>
              <a:gd name="T8" fmla="*/ 114 w 487"/>
              <a:gd name="T9" fmla="*/ 335 h 848"/>
              <a:gd name="T10" fmla="*/ 117 w 487"/>
              <a:gd name="T11" fmla="*/ 338 h 848"/>
              <a:gd name="T12" fmla="*/ 117 w 487"/>
              <a:gd name="T13" fmla="*/ 341 h 848"/>
              <a:gd name="T14" fmla="*/ 120 w 487"/>
              <a:gd name="T15" fmla="*/ 347 h 848"/>
              <a:gd name="T16" fmla="*/ 120 w 487"/>
              <a:gd name="T17" fmla="*/ 353 h 848"/>
              <a:gd name="T18" fmla="*/ 128 w 487"/>
              <a:gd name="T19" fmla="*/ 377 h 848"/>
              <a:gd name="T20" fmla="*/ 131 w 487"/>
              <a:gd name="T21" fmla="*/ 398 h 848"/>
              <a:gd name="T22" fmla="*/ 123 w 487"/>
              <a:gd name="T23" fmla="*/ 405 h 848"/>
              <a:gd name="T24" fmla="*/ 114 w 487"/>
              <a:gd name="T25" fmla="*/ 411 h 848"/>
              <a:gd name="T26" fmla="*/ 103 w 487"/>
              <a:gd name="T27" fmla="*/ 414 h 848"/>
              <a:gd name="T28" fmla="*/ 72 w 487"/>
              <a:gd name="T29" fmla="*/ 468 h 848"/>
              <a:gd name="T30" fmla="*/ 58 w 487"/>
              <a:gd name="T31" fmla="*/ 490 h 848"/>
              <a:gd name="T32" fmla="*/ 50 w 487"/>
              <a:gd name="T33" fmla="*/ 566 h 848"/>
              <a:gd name="T34" fmla="*/ 0 w 487"/>
              <a:gd name="T35" fmla="*/ 748 h 848"/>
              <a:gd name="T36" fmla="*/ 75 w 487"/>
              <a:gd name="T37" fmla="*/ 766 h 848"/>
              <a:gd name="T38" fmla="*/ 126 w 487"/>
              <a:gd name="T39" fmla="*/ 781 h 848"/>
              <a:gd name="T40" fmla="*/ 154 w 487"/>
              <a:gd name="T41" fmla="*/ 787 h 848"/>
              <a:gd name="T42" fmla="*/ 156 w 487"/>
              <a:gd name="T43" fmla="*/ 787 h 848"/>
              <a:gd name="T44" fmla="*/ 193 w 487"/>
              <a:gd name="T45" fmla="*/ 796 h 848"/>
              <a:gd name="T46" fmla="*/ 212 w 487"/>
              <a:gd name="T47" fmla="*/ 799 h 848"/>
              <a:gd name="T48" fmla="*/ 240 w 487"/>
              <a:gd name="T49" fmla="*/ 806 h 848"/>
              <a:gd name="T50" fmla="*/ 280 w 487"/>
              <a:gd name="T51" fmla="*/ 815 h 848"/>
              <a:gd name="T52" fmla="*/ 310 w 487"/>
              <a:gd name="T53" fmla="*/ 824 h 848"/>
              <a:gd name="T54" fmla="*/ 355 w 487"/>
              <a:gd name="T55" fmla="*/ 833 h 848"/>
              <a:gd name="T56" fmla="*/ 473 w 487"/>
              <a:gd name="T57" fmla="*/ 666 h 848"/>
              <a:gd name="T58" fmla="*/ 467 w 487"/>
              <a:gd name="T59" fmla="*/ 587 h 848"/>
              <a:gd name="T60" fmla="*/ 445 w 487"/>
              <a:gd name="T61" fmla="*/ 569 h 848"/>
              <a:gd name="T62" fmla="*/ 428 w 487"/>
              <a:gd name="T63" fmla="*/ 566 h 848"/>
              <a:gd name="T64" fmla="*/ 405 w 487"/>
              <a:gd name="T65" fmla="*/ 562 h 848"/>
              <a:gd name="T66" fmla="*/ 361 w 487"/>
              <a:gd name="T67" fmla="*/ 550 h 848"/>
              <a:gd name="T68" fmla="*/ 330 w 487"/>
              <a:gd name="T69" fmla="*/ 547 h 848"/>
              <a:gd name="T70" fmla="*/ 319 w 487"/>
              <a:gd name="T71" fmla="*/ 523 h 848"/>
              <a:gd name="T72" fmla="*/ 305 w 487"/>
              <a:gd name="T73" fmla="*/ 474 h 848"/>
              <a:gd name="T74" fmla="*/ 282 w 487"/>
              <a:gd name="T75" fmla="*/ 414 h 848"/>
              <a:gd name="T76" fmla="*/ 257 w 487"/>
              <a:gd name="T77" fmla="*/ 395 h 848"/>
              <a:gd name="T78" fmla="*/ 263 w 487"/>
              <a:gd name="T79" fmla="*/ 365 h 848"/>
              <a:gd name="T80" fmla="*/ 291 w 487"/>
              <a:gd name="T81" fmla="*/ 326 h 848"/>
              <a:gd name="T82" fmla="*/ 291 w 487"/>
              <a:gd name="T83" fmla="*/ 322 h 848"/>
              <a:gd name="T84" fmla="*/ 291 w 487"/>
              <a:gd name="T85" fmla="*/ 322 h 848"/>
              <a:gd name="T86" fmla="*/ 288 w 487"/>
              <a:gd name="T87" fmla="*/ 319 h 848"/>
              <a:gd name="T88" fmla="*/ 288 w 487"/>
              <a:gd name="T89" fmla="*/ 295 h 848"/>
              <a:gd name="T90" fmla="*/ 294 w 487"/>
              <a:gd name="T91" fmla="*/ 262 h 848"/>
              <a:gd name="T92" fmla="*/ 285 w 487"/>
              <a:gd name="T93" fmla="*/ 256 h 848"/>
              <a:gd name="T94" fmla="*/ 274 w 487"/>
              <a:gd name="T95" fmla="*/ 216 h 848"/>
              <a:gd name="T96" fmla="*/ 263 w 487"/>
              <a:gd name="T97" fmla="*/ 204 h 848"/>
              <a:gd name="T98" fmla="*/ 243 w 487"/>
              <a:gd name="T99" fmla="*/ 152 h 848"/>
              <a:gd name="T100" fmla="*/ 224 w 487"/>
              <a:gd name="T101" fmla="*/ 119 h 848"/>
              <a:gd name="T102" fmla="*/ 218 w 487"/>
              <a:gd name="T103" fmla="*/ 7 h 848"/>
              <a:gd name="T104" fmla="*/ 103 w 487"/>
              <a:gd name="T105" fmla="*/ 316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7" h="848">
                <a:moveTo>
                  <a:pt x="103" y="316"/>
                </a:moveTo>
                <a:lnTo>
                  <a:pt x="103" y="316"/>
                </a:lnTo>
                <a:lnTo>
                  <a:pt x="103" y="316"/>
                </a:lnTo>
                <a:lnTo>
                  <a:pt x="103" y="316"/>
                </a:lnTo>
                <a:lnTo>
                  <a:pt x="106" y="316"/>
                </a:lnTo>
                <a:lnTo>
                  <a:pt x="106" y="316"/>
                </a:lnTo>
                <a:lnTo>
                  <a:pt x="106" y="319"/>
                </a:lnTo>
                <a:lnTo>
                  <a:pt x="106" y="319"/>
                </a:lnTo>
                <a:lnTo>
                  <a:pt x="106" y="319"/>
                </a:lnTo>
                <a:lnTo>
                  <a:pt x="106" y="319"/>
                </a:lnTo>
                <a:lnTo>
                  <a:pt x="109" y="322"/>
                </a:lnTo>
                <a:lnTo>
                  <a:pt x="109" y="322"/>
                </a:lnTo>
                <a:lnTo>
                  <a:pt x="109" y="322"/>
                </a:lnTo>
                <a:lnTo>
                  <a:pt x="109" y="322"/>
                </a:lnTo>
                <a:lnTo>
                  <a:pt x="109" y="322"/>
                </a:lnTo>
                <a:lnTo>
                  <a:pt x="109" y="326"/>
                </a:lnTo>
                <a:lnTo>
                  <a:pt x="109" y="326"/>
                </a:lnTo>
                <a:lnTo>
                  <a:pt x="112" y="326"/>
                </a:lnTo>
                <a:lnTo>
                  <a:pt x="112" y="329"/>
                </a:lnTo>
                <a:lnTo>
                  <a:pt x="112" y="329"/>
                </a:lnTo>
                <a:lnTo>
                  <a:pt x="112" y="329"/>
                </a:lnTo>
                <a:lnTo>
                  <a:pt x="114" y="332"/>
                </a:lnTo>
                <a:lnTo>
                  <a:pt x="114" y="332"/>
                </a:lnTo>
                <a:lnTo>
                  <a:pt x="114" y="335"/>
                </a:lnTo>
                <a:lnTo>
                  <a:pt x="114" y="335"/>
                </a:lnTo>
                <a:lnTo>
                  <a:pt x="114" y="335"/>
                </a:lnTo>
                <a:lnTo>
                  <a:pt x="114" y="335"/>
                </a:lnTo>
                <a:lnTo>
                  <a:pt x="114" y="335"/>
                </a:lnTo>
                <a:lnTo>
                  <a:pt x="117" y="338"/>
                </a:lnTo>
                <a:lnTo>
                  <a:pt x="117" y="338"/>
                </a:lnTo>
                <a:lnTo>
                  <a:pt x="117" y="338"/>
                </a:lnTo>
                <a:lnTo>
                  <a:pt x="117" y="338"/>
                </a:lnTo>
                <a:lnTo>
                  <a:pt x="117" y="341"/>
                </a:lnTo>
                <a:lnTo>
                  <a:pt x="117" y="341"/>
                </a:lnTo>
                <a:lnTo>
                  <a:pt x="117" y="341"/>
                </a:lnTo>
                <a:lnTo>
                  <a:pt x="117" y="341"/>
                </a:lnTo>
                <a:lnTo>
                  <a:pt x="117" y="341"/>
                </a:lnTo>
                <a:lnTo>
                  <a:pt x="120" y="344"/>
                </a:lnTo>
                <a:lnTo>
                  <a:pt x="120" y="344"/>
                </a:lnTo>
                <a:lnTo>
                  <a:pt x="120" y="347"/>
                </a:lnTo>
                <a:lnTo>
                  <a:pt x="120" y="347"/>
                </a:lnTo>
                <a:lnTo>
                  <a:pt x="120" y="347"/>
                </a:lnTo>
                <a:lnTo>
                  <a:pt x="120" y="347"/>
                </a:lnTo>
                <a:lnTo>
                  <a:pt x="120" y="347"/>
                </a:lnTo>
                <a:lnTo>
                  <a:pt x="120" y="353"/>
                </a:lnTo>
                <a:lnTo>
                  <a:pt x="120" y="353"/>
                </a:lnTo>
                <a:lnTo>
                  <a:pt x="120" y="356"/>
                </a:lnTo>
                <a:lnTo>
                  <a:pt x="120" y="356"/>
                </a:lnTo>
                <a:lnTo>
                  <a:pt x="123" y="368"/>
                </a:lnTo>
                <a:lnTo>
                  <a:pt x="128" y="377"/>
                </a:lnTo>
                <a:lnTo>
                  <a:pt x="128" y="377"/>
                </a:lnTo>
                <a:lnTo>
                  <a:pt x="134" y="386"/>
                </a:lnTo>
                <a:lnTo>
                  <a:pt x="134" y="392"/>
                </a:lnTo>
                <a:lnTo>
                  <a:pt x="131" y="398"/>
                </a:lnTo>
                <a:lnTo>
                  <a:pt x="131" y="398"/>
                </a:lnTo>
                <a:lnTo>
                  <a:pt x="128" y="401"/>
                </a:lnTo>
                <a:lnTo>
                  <a:pt x="128" y="401"/>
                </a:lnTo>
                <a:lnTo>
                  <a:pt x="128" y="401"/>
                </a:lnTo>
                <a:lnTo>
                  <a:pt x="128" y="401"/>
                </a:lnTo>
                <a:lnTo>
                  <a:pt x="123" y="405"/>
                </a:lnTo>
                <a:lnTo>
                  <a:pt x="123" y="405"/>
                </a:lnTo>
                <a:lnTo>
                  <a:pt x="117" y="408"/>
                </a:lnTo>
                <a:lnTo>
                  <a:pt x="117" y="408"/>
                </a:lnTo>
                <a:lnTo>
                  <a:pt x="114" y="411"/>
                </a:lnTo>
                <a:lnTo>
                  <a:pt x="114" y="411"/>
                </a:lnTo>
                <a:lnTo>
                  <a:pt x="112" y="411"/>
                </a:lnTo>
                <a:lnTo>
                  <a:pt x="112" y="411"/>
                </a:lnTo>
                <a:lnTo>
                  <a:pt x="106" y="414"/>
                </a:lnTo>
                <a:lnTo>
                  <a:pt x="106" y="414"/>
                </a:lnTo>
                <a:lnTo>
                  <a:pt x="103" y="414"/>
                </a:lnTo>
                <a:lnTo>
                  <a:pt x="103" y="414"/>
                </a:lnTo>
                <a:lnTo>
                  <a:pt x="100" y="414"/>
                </a:lnTo>
                <a:lnTo>
                  <a:pt x="84" y="432"/>
                </a:lnTo>
                <a:lnTo>
                  <a:pt x="72" y="468"/>
                </a:lnTo>
                <a:lnTo>
                  <a:pt x="72" y="468"/>
                </a:lnTo>
                <a:lnTo>
                  <a:pt x="70" y="474"/>
                </a:lnTo>
                <a:lnTo>
                  <a:pt x="70" y="474"/>
                </a:lnTo>
                <a:lnTo>
                  <a:pt x="64" y="477"/>
                </a:lnTo>
                <a:lnTo>
                  <a:pt x="58" y="480"/>
                </a:lnTo>
                <a:lnTo>
                  <a:pt x="58" y="490"/>
                </a:lnTo>
                <a:lnTo>
                  <a:pt x="58" y="490"/>
                </a:lnTo>
                <a:lnTo>
                  <a:pt x="56" y="517"/>
                </a:lnTo>
                <a:lnTo>
                  <a:pt x="50" y="535"/>
                </a:lnTo>
                <a:lnTo>
                  <a:pt x="50" y="566"/>
                </a:lnTo>
                <a:lnTo>
                  <a:pt x="50" y="566"/>
                </a:lnTo>
                <a:lnTo>
                  <a:pt x="50" y="566"/>
                </a:lnTo>
                <a:lnTo>
                  <a:pt x="50" y="566"/>
                </a:lnTo>
                <a:lnTo>
                  <a:pt x="50" y="566"/>
                </a:lnTo>
                <a:lnTo>
                  <a:pt x="0" y="748"/>
                </a:lnTo>
                <a:lnTo>
                  <a:pt x="0" y="748"/>
                </a:lnTo>
                <a:lnTo>
                  <a:pt x="19" y="751"/>
                </a:lnTo>
                <a:lnTo>
                  <a:pt x="64" y="763"/>
                </a:lnTo>
                <a:lnTo>
                  <a:pt x="64" y="763"/>
                </a:lnTo>
                <a:lnTo>
                  <a:pt x="64" y="763"/>
                </a:lnTo>
                <a:lnTo>
                  <a:pt x="75" y="766"/>
                </a:lnTo>
                <a:lnTo>
                  <a:pt x="100" y="775"/>
                </a:lnTo>
                <a:lnTo>
                  <a:pt x="100" y="775"/>
                </a:lnTo>
                <a:lnTo>
                  <a:pt x="123" y="778"/>
                </a:lnTo>
                <a:lnTo>
                  <a:pt x="126" y="781"/>
                </a:lnTo>
                <a:lnTo>
                  <a:pt x="126" y="781"/>
                </a:lnTo>
                <a:lnTo>
                  <a:pt x="126" y="781"/>
                </a:lnTo>
                <a:lnTo>
                  <a:pt x="128" y="781"/>
                </a:lnTo>
                <a:lnTo>
                  <a:pt x="128" y="781"/>
                </a:lnTo>
                <a:lnTo>
                  <a:pt x="154" y="787"/>
                </a:lnTo>
                <a:lnTo>
                  <a:pt x="154" y="787"/>
                </a:lnTo>
                <a:lnTo>
                  <a:pt x="154" y="787"/>
                </a:lnTo>
                <a:lnTo>
                  <a:pt x="154" y="787"/>
                </a:lnTo>
                <a:lnTo>
                  <a:pt x="154" y="787"/>
                </a:lnTo>
                <a:lnTo>
                  <a:pt x="156" y="787"/>
                </a:lnTo>
                <a:lnTo>
                  <a:pt x="156" y="787"/>
                </a:lnTo>
                <a:lnTo>
                  <a:pt x="165" y="790"/>
                </a:lnTo>
                <a:lnTo>
                  <a:pt x="165" y="790"/>
                </a:lnTo>
                <a:lnTo>
                  <a:pt x="193" y="796"/>
                </a:lnTo>
                <a:lnTo>
                  <a:pt x="193" y="796"/>
                </a:lnTo>
                <a:lnTo>
                  <a:pt x="193" y="796"/>
                </a:lnTo>
                <a:lnTo>
                  <a:pt x="207" y="799"/>
                </a:lnTo>
                <a:lnTo>
                  <a:pt x="210" y="799"/>
                </a:lnTo>
                <a:lnTo>
                  <a:pt x="210" y="799"/>
                </a:lnTo>
                <a:lnTo>
                  <a:pt x="210" y="799"/>
                </a:lnTo>
                <a:lnTo>
                  <a:pt x="212" y="799"/>
                </a:lnTo>
                <a:lnTo>
                  <a:pt x="212" y="799"/>
                </a:lnTo>
                <a:lnTo>
                  <a:pt x="215" y="803"/>
                </a:lnTo>
                <a:lnTo>
                  <a:pt x="215" y="803"/>
                </a:lnTo>
                <a:lnTo>
                  <a:pt x="235" y="806"/>
                </a:lnTo>
                <a:lnTo>
                  <a:pt x="240" y="806"/>
                </a:lnTo>
                <a:lnTo>
                  <a:pt x="240" y="806"/>
                </a:lnTo>
                <a:lnTo>
                  <a:pt x="257" y="812"/>
                </a:lnTo>
                <a:lnTo>
                  <a:pt x="268" y="815"/>
                </a:lnTo>
                <a:lnTo>
                  <a:pt x="268" y="815"/>
                </a:lnTo>
                <a:lnTo>
                  <a:pt x="280" y="815"/>
                </a:lnTo>
                <a:lnTo>
                  <a:pt x="288" y="818"/>
                </a:lnTo>
                <a:lnTo>
                  <a:pt x="288" y="818"/>
                </a:lnTo>
                <a:lnTo>
                  <a:pt x="296" y="821"/>
                </a:lnTo>
                <a:lnTo>
                  <a:pt x="310" y="824"/>
                </a:lnTo>
                <a:lnTo>
                  <a:pt x="310" y="824"/>
                </a:lnTo>
                <a:lnTo>
                  <a:pt x="324" y="827"/>
                </a:lnTo>
                <a:lnTo>
                  <a:pt x="333" y="827"/>
                </a:lnTo>
                <a:lnTo>
                  <a:pt x="333" y="827"/>
                </a:lnTo>
                <a:lnTo>
                  <a:pt x="355" y="833"/>
                </a:lnTo>
                <a:lnTo>
                  <a:pt x="355" y="833"/>
                </a:lnTo>
                <a:lnTo>
                  <a:pt x="355" y="833"/>
                </a:lnTo>
                <a:lnTo>
                  <a:pt x="411" y="842"/>
                </a:lnTo>
                <a:lnTo>
                  <a:pt x="411" y="842"/>
                </a:lnTo>
                <a:lnTo>
                  <a:pt x="436" y="848"/>
                </a:lnTo>
                <a:lnTo>
                  <a:pt x="473" y="666"/>
                </a:lnTo>
                <a:lnTo>
                  <a:pt x="487" y="590"/>
                </a:lnTo>
                <a:lnTo>
                  <a:pt x="478" y="587"/>
                </a:lnTo>
                <a:lnTo>
                  <a:pt x="470" y="587"/>
                </a:lnTo>
                <a:lnTo>
                  <a:pt x="470" y="587"/>
                </a:lnTo>
                <a:lnTo>
                  <a:pt x="467" y="587"/>
                </a:lnTo>
                <a:lnTo>
                  <a:pt x="467" y="587"/>
                </a:lnTo>
                <a:lnTo>
                  <a:pt x="467" y="584"/>
                </a:lnTo>
                <a:lnTo>
                  <a:pt x="467" y="584"/>
                </a:lnTo>
                <a:lnTo>
                  <a:pt x="450" y="578"/>
                </a:lnTo>
                <a:lnTo>
                  <a:pt x="445" y="569"/>
                </a:lnTo>
                <a:lnTo>
                  <a:pt x="439" y="562"/>
                </a:lnTo>
                <a:lnTo>
                  <a:pt x="439" y="562"/>
                </a:lnTo>
                <a:lnTo>
                  <a:pt x="436" y="562"/>
                </a:lnTo>
                <a:lnTo>
                  <a:pt x="436" y="562"/>
                </a:lnTo>
                <a:lnTo>
                  <a:pt x="428" y="566"/>
                </a:lnTo>
                <a:lnTo>
                  <a:pt x="425" y="566"/>
                </a:lnTo>
                <a:lnTo>
                  <a:pt x="419" y="566"/>
                </a:lnTo>
                <a:lnTo>
                  <a:pt x="419" y="566"/>
                </a:lnTo>
                <a:lnTo>
                  <a:pt x="405" y="562"/>
                </a:lnTo>
                <a:lnTo>
                  <a:pt x="405" y="562"/>
                </a:lnTo>
                <a:lnTo>
                  <a:pt x="394" y="559"/>
                </a:lnTo>
                <a:lnTo>
                  <a:pt x="394" y="559"/>
                </a:lnTo>
                <a:lnTo>
                  <a:pt x="380" y="559"/>
                </a:lnTo>
                <a:lnTo>
                  <a:pt x="369" y="556"/>
                </a:lnTo>
                <a:lnTo>
                  <a:pt x="361" y="550"/>
                </a:lnTo>
                <a:lnTo>
                  <a:pt x="358" y="544"/>
                </a:lnTo>
                <a:lnTo>
                  <a:pt x="358" y="544"/>
                </a:lnTo>
                <a:lnTo>
                  <a:pt x="347" y="544"/>
                </a:lnTo>
                <a:lnTo>
                  <a:pt x="330" y="547"/>
                </a:lnTo>
                <a:lnTo>
                  <a:pt x="330" y="547"/>
                </a:lnTo>
                <a:lnTo>
                  <a:pt x="324" y="547"/>
                </a:lnTo>
                <a:lnTo>
                  <a:pt x="324" y="547"/>
                </a:lnTo>
                <a:lnTo>
                  <a:pt x="321" y="544"/>
                </a:lnTo>
                <a:lnTo>
                  <a:pt x="321" y="544"/>
                </a:lnTo>
                <a:lnTo>
                  <a:pt x="319" y="523"/>
                </a:lnTo>
                <a:lnTo>
                  <a:pt x="316" y="496"/>
                </a:lnTo>
                <a:lnTo>
                  <a:pt x="316" y="496"/>
                </a:lnTo>
                <a:lnTo>
                  <a:pt x="310" y="487"/>
                </a:lnTo>
                <a:lnTo>
                  <a:pt x="305" y="474"/>
                </a:lnTo>
                <a:lnTo>
                  <a:pt x="305" y="474"/>
                </a:lnTo>
                <a:lnTo>
                  <a:pt x="291" y="450"/>
                </a:lnTo>
                <a:lnTo>
                  <a:pt x="285" y="438"/>
                </a:lnTo>
                <a:lnTo>
                  <a:pt x="285" y="426"/>
                </a:lnTo>
                <a:lnTo>
                  <a:pt x="285" y="426"/>
                </a:lnTo>
                <a:lnTo>
                  <a:pt x="282" y="414"/>
                </a:lnTo>
                <a:lnTo>
                  <a:pt x="282" y="411"/>
                </a:lnTo>
                <a:lnTo>
                  <a:pt x="282" y="411"/>
                </a:lnTo>
                <a:lnTo>
                  <a:pt x="268" y="408"/>
                </a:lnTo>
                <a:lnTo>
                  <a:pt x="263" y="401"/>
                </a:lnTo>
                <a:lnTo>
                  <a:pt x="257" y="395"/>
                </a:lnTo>
                <a:lnTo>
                  <a:pt x="257" y="395"/>
                </a:lnTo>
                <a:lnTo>
                  <a:pt x="257" y="389"/>
                </a:lnTo>
                <a:lnTo>
                  <a:pt x="257" y="389"/>
                </a:lnTo>
                <a:lnTo>
                  <a:pt x="257" y="377"/>
                </a:lnTo>
                <a:lnTo>
                  <a:pt x="263" y="365"/>
                </a:lnTo>
                <a:lnTo>
                  <a:pt x="268" y="350"/>
                </a:lnTo>
                <a:lnTo>
                  <a:pt x="282" y="335"/>
                </a:lnTo>
                <a:lnTo>
                  <a:pt x="282" y="335"/>
                </a:lnTo>
                <a:lnTo>
                  <a:pt x="291" y="326"/>
                </a:lnTo>
                <a:lnTo>
                  <a:pt x="291" y="326"/>
                </a:lnTo>
                <a:lnTo>
                  <a:pt x="291" y="326"/>
                </a:lnTo>
                <a:lnTo>
                  <a:pt x="291" y="326"/>
                </a:lnTo>
                <a:lnTo>
                  <a:pt x="291" y="326"/>
                </a:lnTo>
                <a:lnTo>
                  <a:pt x="291" y="326"/>
                </a:lnTo>
                <a:lnTo>
                  <a:pt x="291" y="322"/>
                </a:lnTo>
                <a:lnTo>
                  <a:pt x="291" y="322"/>
                </a:lnTo>
                <a:lnTo>
                  <a:pt x="291" y="322"/>
                </a:lnTo>
                <a:lnTo>
                  <a:pt x="291" y="322"/>
                </a:lnTo>
                <a:lnTo>
                  <a:pt x="291" y="322"/>
                </a:lnTo>
                <a:lnTo>
                  <a:pt x="291" y="322"/>
                </a:lnTo>
                <a:lnTo>
                  <a:pt x="291" y="322"/>
                </a:lnTo>
                <a:lnTo>
                  <a:pt x="291" y="322"/>
                </a:lnTo>
                <a:lnTo>
                  <a:pt x="294" y="322"/>
                </a:lnTo>
                <a:lnTo>
                  <a:pt x="294" y="322"/>
                </a:lnTo>
                <a:lnTo>
                  <a:pt x="288" y="319"/>
                </a:lnTo>
                <a:lnTo>
                  <a:pt x="288" y="319"/>
                </a:lnTo>
                <a:lnTo>
                  <a:pt x="288" y="316"/>
                </a:lnTo>
                <a:lnTo>
                  <a:pt x="288" y="298"/>
                </a:lnTo>
                <a:lnTo>
                  <a:pt x="288" y="298"/>
                </a:lnTo>
                <a:lnTo>
                  <a:pt x="288" y="295"/>
                </a:lnTo>
                <a:lnTo>
                  <a:pt x="288" y="295"/>
                </a:lnTo>
                <a:lnTo>
                  <a:pt x="291" y="283"/>
                </a:lnTo>
                <a:lnTo>
                  <a:pt x="294" y="274"/>
                </a:lnTo>
                <a:lnTo>
                  <a:pt x="294" y="262"/>
                </a:lnTo>
                <a:lnTo>
                  <a:pt x="294" y="262"/>
                </a:lnTo>
                <a:lnTo>
                  <a:pt x="294" y="256"/>
                </a:lnTo>
                <a:lnTo>
                  <a:pt x="294" y="256"/>
                </a:lnTo>
                <a:lnTo>
                  <a:pt x="291" y="256"/>
                </a:lnTo>
                <a:lnTo>
                  <a:pt x="291" y="256"/>
                </a:lnTo>
                <a:lnTo>
                  <a:pt x="285" y="256"/>
                </a:lnTo>
                <a:lnTo>
                  <a:pt x="277" y="250"/>
                </a:lnTo>
                <a:lnTo>
                  <a:pt x="277" y="250"/>
                </a:lnTo>
                <a:lnTo>
                  <a:pt x="271" y="243"/>
                </a:lnTo>
                <a:lnTo>
                  <a:pt x="271" y="234"/>
                </a:lnTo>
                <a:lnTo>
                  <a:pt x="274" y="216"/>
                </a:lnTo>
                <a:lnTo>
                  <a:pt x="274" y="216"/>
                </a:lnTo>
                <a:lnTo>
                  <a:pt x="266" y="210"/>
                </a:lnTo>
                <a:lnTo>
                  <a:pt x="263" y="207"/>
                </a:lnTo>
                <a:lnTo>
                  <a:pt x="263" y="204"/>
                </a:lnTo>
                <a:lnTo>
                  <a:pt x="263" y="204"/>
                </a:lnTo>
                <a:lnTo>
                  <a:pt x="257" y="189"/>
                </a:lnTo>
                <a:lnTo>
                  <a:pt x="257" y="189"/>
                </a:lnTo>
                <a:lnTo>
                  <a:pt x="246" y="168"/>
                </a:lnTo>
                <a:lnTo>
                  <a:pt x="243" y="152"/>
                </a:lnTo>
                <a:lnTo>
                  <a:pt x="243" y="152"/>
                </a:lnTo>
                <a:lnTo>
                  <a:pt x="240" y="146"/>
                </a:lnTo>
                <a:lnTo>
                  <a:pt x="235" y="137"/>
                </a:lnTo>
                <a:lnTo>
                  <a:pt x="224" y="119"/>
                </a:lnTo>
                <a:lnTo>
                  <a:pt x="224" y="119"/>
                </a:lnTo>
                <a:lnTo>
                  <a:pt x="224" y="119"/>
                </a:lnTo>
                <a:lnTo>
                  <a:pt x="224" y="119"/>
                </a:lnTo>
                <a:lnTo>
                  <a:pt x="221" y="113"/>
                </a:lnTo>
                <a:lnTo>
                  <a:pt x="252" y="13"/>
                </a:lnTo>
                <a:lnTo>
                  <a:pt x="252" y="13"/>
                </a:lnTo>
                <a:lnTo>
                  <a:pt x="218" y="7"/>
                </a:lnTo>
                <a:lnTo>
                  <a:pt x="196" y="0"/>
                </a:lnTo>
                <a:lnTo>
                  <a:pt x="103" y="313"/>
                </a:lnTo>
                <a:lnTo>
                  <a:pt x="103" y="313"/>
                </a:lnTo>
                <a:lnTo>
                  <a:pt x="103" y="316"/>
                </a:lnTo>
                <a:lnTo>
                  <a:pt x="103" y="316"/>
                </a:lnTo>
                <a:lnTo>
                  <a:pt x="103" y="316"/>
                </a:lnTo>
                <a:lnTo>
                  <a:pt x="103" y="316"/>
                </a:lnTo>
                <a:close/>
              </a:path>
            </a:pathLst>
          </a:custGeom>
          <a:solidFill>
            <a:srgbClr val="015873">
              <a:alpha val="74902"/>
            </a:srgb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1" name="Freeform 733">
            <a:extLst>
              <a:ext uri="{FF2B5EF4-FFF2-40B4-BE49-F238E27FC236}">
                <a16:creationId xmlns:a16="http://schemas.microsoft.com/office/drawing/2014/main" id="{3B158ED3-4080-957D-EFAA-2087FEA7D4B5}"/>
              </a:ext>
            </a:extLst>
          </p:cNvPr>
          <p:cNvSpPr>
            <a:spLocks/>
          </p:cNvSpPr>
          <p:nvPr/>
        </p:nvSpPr>
        <p:spPr bwMode="auto">
          <a:xfrm>
            <a:off x="2127123" y="282482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2" name="Rectangle 735">
            <a:extLst>
              <a:ext uri="{FF2B5EF4-FFF2-40B4-BE49-F238E27FC236}">
                <a16:creationId xmlns:a16="http://schemas.microsoft.com/office/drawing/2014/main" id="{B65F1C96-D98A-CE6F-2FC9-F90925EFA6FD}"/>
              </a:ext>
            </a:extLst>
          </p:cNvPr>
          <p:cNvSpPr>
            <a:spLocks noChangeArrowheads="1"/>
          </p:cNvSpPr>
          <p:nvPr/>
        </p:nvSpPr>
        <p:spPr bwMode="auto">
          <a:xfrm>
            <a:off x="2198958" y="2839425"/>
            <a:ext cx="1283" cy="1216"/>
          </a:xfrm>
          <a:prstGeom prst="rect">
            <a:avLst/>
          </a:prstGeom>
          <a:solidFill>
            <a:srgbClr val="E1471D"/>
          </a:solidFill>
          <a:ln w="2857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3" name="Freeform 736">
            <a:extLst>
              <a:ext uri="{FF2B5EF4-FFF2-40B4-BE49-F238E27FC236}">
                <a16:creationId xmlns:a16="http://schemas.microsoft.com/office/drawing/2014/main" id="{BA4B25F2-B111-D6B8-8284-8004231B98BA}"/>
              </a:ext>
            </a:extLst>
          </p:cNvPr>
          <p:cNvSpPr>
            <a:spLocks/>
          </p:cNvSpPr>
          <p:nvPr/>
        </p:nvSpPr>
        <p:spPr bwMode="auto">
          <a:xfrm>
            <a:off x="2011674" y="279563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4" name="Freeform 737">
            <a:extLst>
              <a:ext uri="{FF2B5EF4-FFF2-40B4-BE49-F238E27FC236}">
                <a16:creationId xmlns:a16="http://schemas.microsoft.com/office/drawing/2014/main" id="{0D499461-D208-8BD5-C87C-B7FAAC23CBCC}"/>
              </a:ext>
            </a:extLst>
          </p:cNvPr>
          <p:cNvSpPr>
            <a:spLocks/>
          </p:cNvSpPr>
          <p:nvPr/>
        </p:nvSpPr>
        <p:spPr bwMode="auto">
          <a:xfrm>
            <a:off x="2145082" y="2828478"/>
            <a:ext cx="6414" cy="0"/>
          </a:xfrm>
          <a:custGeom>
            <a:avLst/>
            <a:gdLst>
              <a:gd name="T0" fmla="*/ 5 w 5"/>
              <a:gd name="T1" fmla="*/ 0 w 5"/>
              <a:gd name="T2" fmla="*/ 0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0" y="0"/>
                </a:lnTo>
                <a:lnTo>
                  <a:pt x="0" y="0"/>
                </a:lnTo>
                <a:lnTo>
                  <a:pt x="0" y="0"/>
                </a:lnTo>
                <a:lnTo>
                  <a:pt x="5"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5" name="Freeform 739">
            <a:extLst>
              <a:ext uri="{FF2B5EF4-FFF2-40B4-BE49-F238E27FC236}">
                <a16:creationId xmlns:a16="http://schemas.microsoft.com/office/drawing/2014/main" id="{3460570A-3D74-E842-0B39-E64A88A83DBC}"/>
              </a:ext>
            </a:extLst>
          </p:cNvPr>
          <p:cNvSpPr>
            <a:spLocks/>
          </p:cNvSpPr>
          <p:nvPr/>
        </p:nvSpPr>
        <p:spPr bwMode="auto">
          <a:xfrm>
            <a:off x="1929577" y="2777391"/>
            <a:ext cx="24373" cy="3649"/>
          </a:xfrm>
          <a:custGeom>
            <a:avLst/>
            <a:gdLst>
              <a:gd name="T0" fmla="*/ 2 w 19"/>
              <a:gd name="T1" fmla="*/ 0 h 3"/>
              <a:gd name="T2" fmla="*/ 2 w 19"/>
              <a:gd name="T3" fmla="*/ 0 h 3"/>
              <a:gd name="T4" fmla="*/ 19 w 19"/>
              <a:gd name="T5" fmla="*/ 3 h 3"/>
              <a:gd name="T6" fmla="*/ 19 w 19"/>
              <a:gd name="T7" fmla="*/ 3 h 3"/>
              <a:gd name="T8" fmla="*/ 0 w 19"/>
              <a:gd name="T9" fmla="*/ 0 h 3"/>
              <a:gd name="T10" fmla="*/ 0 w 19"/>
              <a:gd name="T11" fmla="*/ 0 h 3"/>
              <a:gd name="T12" fmla="*/ 0 w 19"/>
              <a:gd name="T13" fmla="*/ 0 h 3"/>
              <a:gd name="T14" fmla="*/ 2 w 19"/>
              <a:gd name="T15" fmla="*/ 0 h 3"/>
              <a:gd name="T16" fmla="*/ 2 w 19"/>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
                <a:moveTo>
                  <a:pt x="2" y="0"/>
                </a:moveTo>
                <a:lnTo>
                  <a:pt x="2" y="0"/>
                </a:lnTo>
                <a:lnTo>
                  <a:pt x="19" y="3"/>
                </a:lnTo>
                <a:lnTo>
                  <a:pt x="19" y="3"/>
                </a:lnTo>
                <a:lnTo>
                  <a:pt x="0" y="0"/>
                </a:lnTo>
                <a:lnTo>
                  <a:pt x="0" y="0"/>
                </a:lnTo>
                <a:lnTo>
                  <a:pt x="0" y="0"/>
                </a:lnTo>
                <a:lnTo>
                  <a:pt x="2" y="0"/>
                </a:lnTo>
                <a:lnTo>
                  <a:pt x="2"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6" name="Freeform 740">
            <a:extLst>
              <a:ext uri="{FF2B5EF4-FFF2-40B4-BE49-F238E27FC236}">
                <a16:creationId xmlns:a16="http://schemas.microsoft.com/office/drawing/2014/main" id="{0D36F753-6408-9150-C0EA-7CA34EB20FC3}"/>
              </a:ext>
            </a:extLst>
          </p:cNvPr>
          <p:cNvSpPr>
            <a:spLocks/>
          </p:cNvSpPr>
          <p:nvPr/>
        </p:nvSpPr>
        <p:spPr bwMode="auto">
          <a:xfrm>
            <a:off x="1929577" y="2777391"/>
            <a:ext cx="2566" cy="0"/>
          </a:xfrm>
          <a:custGeom>
            <a:avLst/>
            <a:gdLst>
              <a:gd name="T0" fmla="*/ 2 w 2"/>
              <a:gd name="T1" fmla="*/ 2 w 2"/>
              <a:gd name="T2" fmla="*/ 0 w 2"/>
              <a:gd name="T3" fmla="*/ 0 w 2"/>
              <a:gd name="T4" fmla="*/ 0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2" y="0"/>
                </a:lnTo>
                <a:lnTo>
                  <a:pt x="0" y="0"/>
                </a:lnTo>
                <a:lnTo>
                  <a:pt x="0" y="0"/>
                </a:lnTo>
                <a:lnTo>
                  <a:pt x="0" y="0"/>
                </a:lnTo>
                <a:lnTo>
                  <a:pt x="2" y="0"/>
                </a:lnTo>
                <a:lnTo>
                  <a:pt x="2"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7" name="Freeform 741">
            <a:extLst>
              <a:ext uri="{FF2B5EF4-FFF2-40B4-BE49-F238E27FC236}">
                <a16:creationId xmlns:a16="http://schemas.microsoft.com/office/drawing/2014/main" id="{4202757F-88FE-18F6-A4F4-B63E54E923E4}"/>
              </a:ext>
            </a:extLst>
          </p:cNvPr>
          <p:cNvSpPr>
            <a:spLocks/>
          </p:cNvSpPr>
          <p:nvPr/>
        </p:nvSpPr>
        <p:spPr bwMode="auto">
          <a:xfrm>
            <a:off x="2198958" y="2839425"/>
            <a:ext cx="2566"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8" name="Freeform 742">
            <a:extLst>
              <a:ext uri="{FF2B5EF4-FFF2-40B4-BE49-F238E27FC236}">
                <a16:creationId xmlns:a16="http://schemas.microsoft.com/office/drawing/2014/main" id="{21E3A0F0-0436-182B-2908-27CFCB16DF47}"/>
              </a:ext>
            </a:extLst>
          </p:cNvPr>
          <p:cNvSpPr>
            <a:spLocks/>
          </p:cNvSpPr>
          <p:nvPr/>
        </p:nvSpPr>
        <p:spPr bwMode="auto">
          <a:xfrm>
            <a:off x="2198958" y="2839425"/>
            <a:ext cx="2566" cy="0"/>
          </a:xfrm>
          <a:custGeom>
            <a:avLst/>
            <a:gdLst>
              <a:gd name="T0" fmla="*/ 2 w 2"/>
              <a:gd name="T1" fmla="*/ 2 w 2"/>
              <a:gd name="T2" fmla="*/ 2 w 2"/>
              <a:gd name="T3" fmla="*/ 2 w 2"/>
              <a:gd name="T4" fmla="*/ 2 w 2"/>
              <a:gd name="T5" fmla="*/ 2 w 2"/>
              <a:gd name="T6" fmla="*/ 2 w 2"/>
              <a:gd name="T7" fmla="*/ 2 w 2"/>
              <a:gd name="T8" fmla="*/ 0 w 2"/>
              <a:gd name="T9" fmla="*/ 0 w 2"/>
              <a:gd name="T10"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2" y="0"/>
                </a:moveTo>
                <a:lnTo>
                  <a:pt x="2" y="0"/>
                </a:lnTo>
                <a:lnTo>
                  <a:pt x="2" y="0"/>
                </a:lnTo>
                <a:lnTo>
                  <a:pt x="2" y="0"/>
                </a:lnTo>
                <a:lnTo>
                  <a:pt x="2" y="0"/>
                </a:lnTo>
                <a:lnTo>
                  <a:pt x="2" y="0"/>
                </a:lnTo>
                <a:lnTo>
                  <a:pt x="2" y="0"/>
                </a:lnTo>
                <a:lnTo>
                  <a:pt x="2" y="0"/>
                </a:lnTo>
                <a:lnTo>
                  <a:pt x="0" y="0"/>
                </a:lnTo>
                <a:lnTo>
                  <a:pt x="0" y="0"/>
                </a:lnTo>
                <a:lnTo>
                  <a:pt x="2"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9" name="Freeform 743">
            <a:extLst>
              <a:ext uri="{FF2B5EF4-FFF2-40B4-BE49-F238E27FC236}">
                <a16:creationId xmlns:a16="http://schemas.microsoft.com/office/drawing/2014/main" id="{BE0B6CDE-C22E-A38D-D59E-714A96B29395}"/>
              </a:ext>
            </a:extLst>
          </p:cNvPr>
          <p:cNvSpPr>
            <a:spLocks/>
          </p:cNvSpPr>
          <p:nvPr/>
        </p:nvSpPr>
        <p:spPr bwMode="auto">
          <a:xfrm>
            <a:off x="2488864" y="2677649"/>
            <a:ext cx="47462" cy="221378"/>
          </a:xfrm>
          <a:custGeom>
            <a:avLst/>
            <a:gdLst>
              <a:gd name="T0" fmla="*/ 37 w 37"/>
              <a:gd name="T1" fmla="*/ 0 h 182"/>
              <a:gd name="T2" fmla="*/ 0 w 37"/>
              <a:gd name="T3" fmla="*/ 182 h 182"/>
              <a:gd name="T4" fmla="*/ 0 w 37"/>
              <a:gd name="T5" fmla="*/ 182 h 182"/>
              <a:gd name="T6" fmla="*/ 37 w 37"/>
              <a:gd name="T7" fmla="*/ 0 h 182"/>
            </a:gdLst>
            <a:ahLst/>
            <a:cxnLst>
              <a:cxn ang="0">
                <a:pos x="T0" y="T1"/>
              </a:cxn>
              <a:cxn ang="0">
                <a:pos x="T2" y="T3"/>
              </a:cxn>
              <a:cxn ang="0">
                <a:pos x="T4" y="T5"/>
              </a:cxn>
              <a:cxn ang="0">
                <a:pos x="T6" y="T7"/>
              </a:cxn>
            </a:cxnLst>
            <a:rect l="0" t="0" r="r" b="b"/>
            <a:pathLst>
              <a:path w="37" h="182">
                <a:moveTo>
                  <a:pt x="37" y="0"/>
                </a:moveTo>
                <a:lnTo>
                  <a:pt x="0" y="182"/>
                </a:lnTo>
                <a:lnTo>
                  <a:pt x="0" y="182"/>
                </a:lnTo>
                <a:lnTo>
                  <a:pt x="37"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0" name="Freeform 744">
            <a:extLst>
              <a:ext uri="{FF2B5EF4-FFF2-40B4-BE49-F238E27FC236}">
                <a16:creationId xmlns:a16="http://schemas.microsoft.com/office/drawing/2014/main" id="{D9111297-00CF-6422-1EF2-24CA9A080592}"/>
              </a:ext>
            </a:extLst>
          </p:cNvPr>
          <p:cNvSpPr>
            <a:spLocks/>
          </p:cNvSpPr>
          <p:nvPr/>
        </p:nvSpPr>
        <p:spPr bwMode="auto">
          <a:xfrm>
            <a:off x="2456795" y="2891729"/>
            <a:ext cx="32069" cy="7298"/>
          </a:xfrm>
          <a:custGeom>
            <a:avLst/>
            <a:gdLst>
              <a:gd name="T0" fmla="*/ 25 w 25"/>
              <a:gd name="T1" fmla="*/ 6 h 6"/>
              <a:gd name="T2" fmla="*/ 25 w 25"/>
              <a:gd name="T3" fmla="*/ 6 h 6"/>
              <a:gd name="T4" fmla="*/ 0 w 25"/>
              <a:gd name="T5" fmla="*/ 0 h 6"/>
              <a:gd name="T6" fmla="*/ 0 w 25"/>
              <a:gd name="T7" fmla="*/ 0 h 6"/>
              <a:gd name="T8" fmla="*/ 25 w 25"/>
              <a:gd name="T9" fmla="*/ 6 h 6"/>
              <a:gd name="T10" fmla="*/ 25 w 25"/>
              <a:gd name="T11" fmla="*/ 6 h 6"/>
            </a:gdLst>
            <a:ahLst/>
            <a:cxnLst>
              <a:cxn ang="0">
                <a:pos x="T0" y="T1"/>
              </a:cxn>
              <a:cxn ang="0">
                <a:pos x="T2" y="T3"/>
              </a:cxn>
              <a:cxn ang="0">
                <a:pos x="T4" y="T5"/>
              </a:cxn>
              <a:cxn ang="0">
                <a:pos x="T6" y="T7"/>
              </a:cxn>
              <a:cxn ang="0">
                <a:pos x="T8" y="T9"/>
              </a:cxn>
              <a:cxn ang="0">
                <a:pos x="T10" y="T11"/>
              </a:cxn>
            </a:cxnLst>
            <a:rect l="0" t="0" r="r" b="b"/>
            <a:pathLst>
              <a:path w="25" h="6">
                <a:moveTo>
                  <a:pt x="25" y="6"/>
                </a:moveTo>
                <a:lnTo>
                  <a:pt x="25" y="6"/>
                </a:lnTo>
                <a:lnTo>
                  <a:pt x="0" y="0"/>
                </a:lnTo>
                <a:lnTo>
                  <a:pt x="0" y="0"/>
                </a:lnTo>
                <a:lnTo>
                  <a:pt x="25" y="6"/>
                </a:lnTo>
                <a:lnTo>
                  <a:pt x="25" y="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1" name="Rectangle 745">
            <a:extLst>
              <a:ext uri="{FF2B5EF4-FFF2-40B4-BE49-F238E27FC236}">
                <a16:creationId xmlns:a16="http://schemas.microsoft.com/office/drawing/2014/main" id="{26A90157-43DE-ED13-4468-362871FC5730}"/>
              </a:ext>
            </a:extLst>
          </p:cNvPr>
          <p:cNvSpPr>
            <a:spLocks noChangeArrowheads="1"/>
          </p:cNvSpPr>
          <p:nvPr/>
        </p:nvSpPr>
        <p:spPr bwMode="auto">
          <a:xfrm>
            <a:off x="2488864" y="2899027"/>
            <a:ext cx="1283" cy="1216"/>
          </a:xfrm>
          <a:prstGeom prst="rect">
            <a:avLst/>
          </a:prstGeom>
          <a:solidFill>
            <a:srgbClr val="E1471D"/>
          </a:solidFill>
          <a:ln w="2857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2" name="Freeform 747">
            <a:extLst>
              <a:ext uri="{FF2B5EF4-FFF2-40B4-BE49-F238E27FC236}">
                <a16:creationId xmlns:a16="http://schemas.microsoft.com/office/drawing/2014/main" id="{5FA569C7-3E3E-AE6A-F7F6-7C671D527E81}"/>
              </a:ext>
            </a:extLst>
          </p:cNvPr>
          <p:cNvSpPr>
            <a:spLocks/>
          </p:cNvSpPr>
          <p:nvPr/>
        </p:nvSpPr>
        <p:spPr bwMode="auto">
          <a:xfrm>
            <a:off x="2201524" y="2839425"/>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3" name="Oval 748">
            <a:extLst>
              <a:ext uri="{FF2B5EF4-FFF2-40B4-BE49-F238E27FC236}">
                <a16:creationId xmlns:a16="http://schemas.microsoft.com/office/drawing/2014/main" id="{735EF124-44A2-F217-E579-8CC2FF536E23}"/>
              </a:ext>
            </a:extLst>
          </p:cNvPr>
          <p:cNvSpPr>
            <a:spLocks noChangeArrowheads="1"/>
          </p:cNvSpPr>
          <p:nvPr/>
        </p:nvSpPr>
        <p:spPr bwMode="auto">
          <a:xfrm>
            <a:off x="2201524" y="2839425"/>
            <a:ext cx="1283" cy="1216"/>
          </a:xfrm>
          <a:prstGeom prst="ellipse">
            <a:avLst/>
          </a:pr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4" name="Freeform 749">
            <a:extLst>
              <a:ext uri="{FF2B5EF4-FFF2-40B4-BE49-F238E27FC236}">
                <a16:creationId xmlns:a16="http://schemas.microsoft.com/office/drawing/2014/main" id="{73A5F61B-B136-9B47-494D-02F469AA9BA4}"/>
              </a:ext>
            </a:extLst>
          </p:cNvPr>
          <p:cNvSpPr>
            <a:spLocks/>
          </p:cNvSpPr>
          <p:nvPr/>
        </p:nvSpPr>
        <p:spPr bwMode="auto">
          <a:xfrm>
            <a:off x="2302862" y="226408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5" name="Freeform 750">
            <a:extLst>
              <a:ext uri="{FF2B5EF4-FFF2-40B4-BE49-F238E27FC236}">
                <a16:creationId xmlns:a16="http://schemas.microsoft.com/office/drawing/2014/main" id="{31CBD666-52F1-7FE3-4F1B-11A046E3F89E}"/>
              </a:ext>
            </a:extLst>
          </p:cNvPr>
          <p:cNvSpPr>
            <a:spLocks/>
          </p:cNvSpPr>
          <p:nvPr/>
        </p:nvSpPr>
        <p:spPr bwMode="auto">
          <a:xfrm>
            <a:off x="2302862" y="225921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6" name="Freeform 751">
            <a:extLst>
              <a:ext uri="{FF2B5EF4-FFF2-40B4-BE49-F238E27FC236}">
                <a16:creationId xmlns:a16="http://schemas.microsoft.com/office/drawing/2014/main" id="{99376FD9-3165-3EA8-3BDE-C8FF2AD07D4F}"/>
              </a:ext>
            </a:extLst>
          </p:cNvPr>
          <p:cNvSpPr>
            <a:spLocks/>
          </p:cNvSpPr>
          <p:nvPr/>
        </p:nvSpPr>
        <p:spPr bwMode="auto">
          <a:xfrm>
            <a:off x="2302862" y="225921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7" name="Freeform 752">
            <a:extLst>
              <a:ext uri="{FF2B5EF4-FFF2-40B4-BE49-F238E27FC236}">
                <a16:creationId xmlns:a16="http://schemas.microsoft.com/office/drawing/2014/main" id="{300F7D8B-3A92-FBAF-B82D-683710D23A8A}"/>
              </a:ext>
            </a:extLst>
          </p:cNvPr>
          <p:cNvSpPr>
            <a:spLocks/>
          </p:cNvSpPr>
          <p:nvPr/>
        </p:nvSpPr>
        <p:spPr bwMode="auto">
          <a:xfrm>
            <a:off x="2291318" y="2264085"/>
            <a:ext cx="11545" cy="10947"/>
          </a:xfrm>
          <a:custGeom>
            <a:avLst/>
            <a:gdLst>
              <a:gd name="T0" fmla="*/ 9 w 9"/>
              <a:gd name="T1" fmla="*/ 0 h 9"/>
              <a:gd name="T2" fmla="*/ 9 w 9"/>
              <a:gd name="T3" fmla="*/ 0 h 9"/>
              <a:gd name="T4" fmla="*/ 0 w 9"/>
              <a:gd name="T5" fmla="*/ 9 h 9"/>
              <a:gd name="T6" fmla="*/ 0 w 9"/>
              <a:gd name="T7" fmla="*/ 9 h 9"/>
              <a:gd name="T8" fmla="*/ 9 w 9"/>
              <a:gd name="T9" fmla="*/ 0 h 9"/>
              <a:gd name="T10" fmla="*/ 9 w 9"/>
              <a:gd name="T11" fmla="*/ 0 h 9"/>
            </a:gdLst>
            <a:ahLst/>
            <a:cxnLst>
              <a:cxn ang="0">
                <a:pos x="T0" y="T1"/>
              </a:cxn>
              <a:cxn ang="0">
                <a:pos x="T2" y="T3"/>
              </a:cxn>
              <a:cxn ang="0">
                <a:pos x="T4" y="T5"/>
              </a:cxn>
              <a:cxn ang="0">
                <a:pos x="T6" y="T7"/>
              </a:cxn>
              <a:cxn ang="0">
                <a:pos x="T8" y="T9"/>
              </a:cxn>
              <a:cxn ang="0">
                <a:pos x="T10" y="T11"/>
              </a:cxn>
            </a:cxnLst>
            <a:rect l="0" t="0" r="r" b="b"/>
            <a:pathLst>
              <a:path w="9" h="9">
                <a:moveTo>
                  <a:pt x="9" y="0"/>
                </a:moveTo>
                <a:lnTo>
                  <a:pt x="9" y="0"/>
                </a:lnTo>
                <a:lnTo>
                  <a:pt x="0" y="9"/>
                </a:lnTo>
                <a:lnTo>
                  <a:pt x="0" y="9"/>
                </a:lnTo>
                <a:lnTo>
                  <a:pt x="9" y="0"/>
                </a:lnTo>
                <a:lnTo>
                  <a:pt x="9"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8" name="Freeform 753">
            <a:extLst>
              <a:ext uri="{FF2B5EF4-FFF2-40B4-BE49-F238E27FC236}">
                <a16:creationId xmlns:a16="http://schemas.microsoft.com/office/drawing/2014/main" id="{6A224326-2AE1-D929-9B74-D93F8CA372EA}"/>
              </a:ext>
            </a:extLst>
          </p:cNvPr>
          <p:cNvSpPr>
            <a:spLocks/>
          </p:cNvSpPr>
          <p:nvPr/>
        </p:nvSpPr>
        <p:spPr bwMode="auto">
          <a:xfrm>
            <a:off x="2542740" y="2581556"/>
            <a:ext cx="11545" cy="3649"/>
          </a:xfrm>
          <a:custGeom>
            <a:avLst/>
            <a:gdLst>
              <a:gd name="T0" fmla="*/ 9 w 9"/>
              <a:gd name="T1" fmla="*/ 3 h 3"/>
              <a:gd name="T2" fmla="*/ 0 w 9"/>
              <a:gd name="T3" fmla="*/ 0 h 3"/>
              <a:gd name="T4" fmla="*/ 9 w 9"/>
              <a:gd name="T5" fmla="*/ 3 h 3"/>
              <a:gd name="T6" fmla="*/ 9 w 9"/>
              <a:gd name="T7" fmla="*/ 3 h 3"/>
            </a:gdLst>
            <a:ahLst/>
            <a:cxnLst>
              <a:cxn ang="0">
                <a:pos x="T0" y="T1"/>
              </a:cxn>
              <a:cxn ang="0">
                <a:pos x="T2" y="T3"/>
              </a:cxn>
              <a:cxn ang="0">
                <a:pos x="T4" y="T5"/>
              </a:cxn>
              <a:cxn ang="0">
                <a:pos x="T6" y="T7"/>
              </a:cxn>
            </a:cxnLst>
            <a:rect l="0" t="0" r="r" b="b"/>
            <a:pathLst>
              <a:path w="9" h="3">
                <a:moveTo>
                  <a:pt x="9" y="3"/>
                </a:moveTo>
                <a:lnTo>
                  <a:pt x="0" y="0"/>
                </a:lnTo>
                <a:lnTo>
                  <a:pt x="9" y="3"/>
                </a:lnTo>
                <a:lnTo>
                  <a:pt x="9"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9" name="Freeform 754">
            <a:extLst>
              <a:ext uri="{FF2B5EF4-FFF2-40B4-BE49-F238E27FC236}">
                <a16:creationId xmlns:a16="http://schemas.microsoft.com/office/drawing/2014/main" id="{D730FA42-646A-AAF2-DC9B-7761ACAA8796}"/>
              </a:ext>
            </a:extLst>
          </p:cNvPr>
          <p:cNvSpPr>
            <a:spLocks/>
          </p:cNvSpPr>
          <p:nvPr/>
        </p:nvSpPr>
        <p:spPr bwMode="auto">
          <a:xfrm>
            <a:off x="2259248" y="2340716"/>
            <a:ext cx="0" cy="7298"/>
          </a:xfrm>
          <a:custGeom>
            <a:avLst/>
            <a:gdLst>
              <a:gd name="T0" fmla="*/ 0 h 6"/>
              <a:gd name="T1" fmla="*/ 0 h 6"/>
              <a:gd name="T2" fmla="*/ 6 h 6"/>
              <a:gd name="T3" fmla="*/ 6 h 6"/>
              <a:gd name="T4" fmla="*/ 0 h 6"/>
              <a:gd name="T5" fmla="*/ 0 h 6"/>
            </a:gdLst>
            <a:ahLst/>
            <a:cxnLst>
              <a:cxn ang="0">
                <a:pos x="0" y="T0"/>
              </a:cxn>
              <a:cxn ang="0">
                <a:pos x="0" y="T1"/>
              </a:cxn>
              <a:cxn ang="0">
                <a:pos x="0" y="T2"/>
              </a:cxn>
              <a:cxn ang="0">
                <a:pos x="0" y="T3"/>
              </a:cxn>
              <a:cxn ang="0">
                <a:pos x="0" y="T4"/>
              </a:cxn>
              <a:cxn ang="0">
                <a:pos x="0" y="T5"/>
              </a:cxn>
            </a:cxnLst>
            <a:rect l="0" t="0" r="r" b="b"/>
            <a:pathLst>
              <a:path h="6">
                <a:moveTo>
                  <a:pt x="0" y="0"/>
                </a:moveTo>
                <a:lnTo>
                  <a:pt x="0" y="0"/>
                </a:lnTo>
                <a:lnTo>
                  <a:pt x="0" y="6"/>
                </a:lnTo>
                <a:lnTo>
                  <a:pt x="0" y="6"/>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0" name="Freeform 755">
            <a:extLst>
              <a:ext uri="{FF2B5EF4-FFF2-40B4-BE49-F238E27FC236}">
                <a16:creationId xmlns:a16="http://schemas.microsoft.com/office/drawing/2014/main" id="{85B07BF4-E5C4-B2F8-8D38-DE66486E3DCD}"/>
              </a:ext>
            </a:extLst>
          </p:cNvPr>
          <p:cNvSpPr>
            <a:spLocks/>
          </p:cNvSpPr>
          <p:nvPr/>
        </p:nvSpPr>
        <p:spPr bwMode="auto">
          <a:xfrm>
            <a:off x="2213069" y="1883363"/>
            <a:ext cx="39766" cy="121636"/>
          </a:xfrm>
          <a:custGeom>
            <a:avLst/>
            <a:gdLst>
              <a:gd name="T0" fmla="*/ 31 w 31"/>
              <a:gd name="T1" fmla="*/ 0 h 100"/>
              <a:gd name="T2" fmla="*/ 31 w 31"/>
              <a:gd name="T3" fmla="*/ 0 h 100"/>
              <a:gd name="T4" fmla="*/ 0 w 31"/>
              <a:gd name="T5" fmla="*/ 100 h 100"/>
              <a:gd name="T6" fmla="*/ 31 w 31"/>
              <a:gd name="T7" fmla="*/ 0 h 100"/>
            </a:gdLst>
            <a:ahLst/>
            <a:cxnLst>
              <a:cxn ang="0">
                <a:pos x="T0" y="T1"/>
              </a:cxn>
              <a:cxn ang="0">
                <a:pos x="T2" y="T3"/>
              </a:cxn>
              <a:cxn ang="0">
                <a:pos x="T4" y="T5"/>
              </a:cxn>
              <a:cxn ang="0">
                <a:pos x="T6" y="T7"/>
              </a:cxn>
            </a:cxnLst>
            <a:rect l="0" t="0" r="r" b="b"/>
            <a:pathLst>
              <a:path w="31" h="100">
                <a:moveTo>
                  <a:pt x="31" y="0"/>
                </a:moveTo>
                <a:lnTo>
                  <a:pt x="31" y="0"/>
                </a:lnTo>
                <a:lnTo>
                  <a:pt x="0" y="100"/>
                </a:lnTo>
                <a:lnTo>
                  <a:pt x="31"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1" name="Freeform 756">
            <a:extLst>
              <a:ext uri="{FF2B5EF4-FFF2-40B4-BE49-F238E27FC236}">
                <a16:creationId xmlns:a16="http://schemas.microsoft.com/office/drawing/2014/main" id="{96C7481E-51B4-3956-B698-EDF0D57471E4}"/>
              </a:ext>
            </a:extLst>
          </p:cNvPr>
          <p:cNvSpPr>
            <a:spLocks/>
          </p:cNvSpPr>
          <p:nvPr/>
        </p:nvSpPr>
        <p:spPr bwMode="auto">
          <a:xfrm>
            <a:off x="2216917" y="2012297"/>
            <a:ext cx="24373" cy="40140"/>
          </a:xfrm>
          <a:custGeom>
            <a:avLst/>
            <a:gdLst>
              <a:gd name="T0" fmla="*/ 0 w 19"/>
              <a:gd name="T1" fmla="*/ 0 h 33"/>
              <a:gd name="T2" fmla="*/ 0 w 19"/>
              <a:gd name="T3" fmla="*/ 0 h 33"/>
              <a:gd name="T4" fmla="*/ 11 w 19"/>
              <a:gd name="T5" fmla="*/ 18 h 33"/>
              <a:gd name="T6" fmla="*/ 16 w 19"/>
              <a:gd name="T7" fmla="*/ 27 h 33"/>
              <a:gd name="T8" fmla="*/ 19 w 19"/>
              <a:gd name="T9" fmla="*/ 33 h 33"/>
              <a:gd name="T10" fmla="*/ 19 w 19"/>
              <a:gd name="T11" fmla="*/ 33 h 33"/>
              <a:gd name="T12" fmla="*/ 16 w 19"/>
              <a:gd name="T13" fmla="*/ 27 h 33"/>
              <a:gd name="T14" fmla="*/ 11 w 19"/>
              <a:gd name="T15" fmla="*/ 18 h 33"/>
              <a:gd name="T16" fmla="*/ 0 w 19"/>
              <a:gd name="T17" fmla="*/ 0 h 33"/>
              <a:gd name="T18" fmla="*/ 0 w 19"/>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3">
                <a:moveTo>
                  <a:pt x="0" y="0"/>
                </a:moveTo>
                <a:lnTo>
                  <a:pt x="0" y="0"/>
                </a:lnTo>
                <a:lnTo>
                  <a:pt x="11" y="18"/>
                </a:lnTo>
                <a:lnTo>
                  <a:pt x="16" y="27"/>
                </a:lnTo>
                <a:lnTo>
                  <a:pt x="19" y="33"/>
                </a:lnTo>
                <a:lnTo>
                  <a:pt x="19" y="33"/>
                </a:lnTo>
                <a:lnTo>
                  <a:pt x="16" y="27"/>
                </a:lnTo>
                <a:lnTo>
                  <a:pt x="11" y="18"/>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2" name="Freeform 757">
            <a:extLst>
              <a:ext uri="{FF2B5EF4-FFF2-40B4-BE49-F238E27FC236}">
                <a16:creationId xmlns:a16="http://schemas.microsoft.com/office/drawing/2014/main" id="{413E9EE0-475F-BA80-6612-19CB4BB974D2}"/>
              </a:ext>
            </a:extLst>
          </p:cNvPr>
          <p:cNvSpPr>
            <a:spLocks/>
          </p:cNvSpPr>
          <p:nvPr/>
        </p:nvSpPr>
        <p:spPr bwMode="auto">
          <a:xfrm>
            <a:off x="2492712" y="2551147"/>
            <a:ext cx="35918" cy="26760"/>
          </a:xfrm>
          <a:custGeom>
            <a:avLst/>
            <a:gdLst>
              <a:gd name="T0" fmla="*/ 28 w 28"/>
              <a:gd name="T1" fmla="*/ 22 h 22"/>
              <a:gd name="T2" fmla="*/ 28 w 28"/>
              <a:gd name="T3" fmla="*/ 22 h 22"/>
              <a:gd name="T4" fmla="*/ 11 w 28"/>
              <a:gd name="T5" fmla="*/ 16 h 22"/>
              <a:gd name="T6" fmla="*/ 6 w 28"/>
              <a:gd name="T7" fmla="*/ 7 h 22"/>
              <a:gd name="T8" fmla="*/ 0 w 28"/>
              <a:gd name="T9" fmla="*/ 0 h 22"/>
              <a:gd name="T10" fmla="*/ 0 w 28"/>
              <a:gd name="T11" fmla="*/ 0 h 22"/>
              <a:gd name="T12" fmla="*/ 6 w 28"/>
              <a:gd name="T13" fmla="*/ 7 h 22"/>
              <a:gd name="T14" fmla="*/ 11 w 28"/>
              <a:gd name="T15" fmla="*/ 16 h 22"/>
              <a:gd name="T16" fmla="*/ 28 w 28"/>
              <a:gd name="T17" fmla="*/ 22 h 22"/>
              <a:gd name="T18" fmla="*/ 28 w 28"/>
              <a:gd name="T1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2">
                <a:moveTo>
                  <a:pt x="28" y="22"/>
                </a:moveTo>
                <a:lnTo>
                  <a:pt x="28" y="22"/>
                </a:lnTo>
                <a:lnTo>
                  <a:pt x="11" y="16"/>
                </a:lnTo>
                <a:lnTo>
                  <a:pt x="6" y="7"/>
                </a:lnTo>
                <a:lnTo>
                  <a:pt x="0" y="0"/>
                </a:lnTo>
                <a:lnTo>
                  <a:pt x="0" y="0"/>
                </a:lnTo>
                <a:lnTo>
                  <a:pt x="6" y="7"/>
                </a:lnTo>
                <a:lnTo>
                  <a:pt x="11" y="16"/>
                </a:lnTo>
                <a:lnTo>
                  <a:pt x="28" y="22"/>
                </a:lnTo>
                <a:lnTo>
                  <a:pt x="28" y="22"/>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3" name="Freeform 758">
            <a:extLst>
              <a:ext uri="{FF2B5EF4-FFF2-40B4-BE49-F238E27FC236}">
                <a16:creationId xmlns:a16="http://schemas.microsoft.com/office/drawing/2014/main" id="{90CC2C11-50D7-2E0C-6440-CD5B4E12D83B}"/>
              </a:ext>
            </a:extLst>
          </p:cNvPr>
          <p:cNvSpPr>
            <a:spLocks/>
          </p:cNvSpPr>
          <p:nvPr/>
        </p:nvSpPr>
        <p:spPr bwMode="auto">
          <a:xfrm>
            <a:off x="2259248" y="2348014"/>
            <a:ext cx="32069" cy="19462"/>
          </a:xfrm>
          <a:custGeom>
            <a:avLst/>
            <a:gdLst>
              <a:gd name="T0" fmla="*/ 25 w 25"/>
              <a:gd name="T1" fmla="*/ 16 h 16"/>
              <a:gd name="T2" fmla="*/ 25 w 25"/>
              <a:gd name="T3" fmla="*/ 16 h 16"/>
              <a:gd name="T4" fmla="*/ 11 w 25"/>
              <a:gd name="T5" fmla="*/ 13 h 16"/>
              <a:gd name="T6" fmla="*/ 6 w 25"/>
              <a:gd name="T7" fmla="*/ 6 h 16"/>
              <a:gd name="T8" fmla="*/ 0 w 25"/>
              <a:gd name="T9" fmla="*/ 0 h 16"/>
              <a:gd name="T10" fmla="*/ 0 w 25"/>
              <a:gd name="T11" fmla="*/ 0 h 16"/>
              <a:gd name="T12" fmla="*/ 6 w 25"/>
              <a:gd name="T13" fmla="*/ 6 h 16"/>
              <a:gd name="T14" fmla="*/ 11 w 25"/>
              <a:gd name="T15" fmla="*/ 13 h 16"/>
              <a:gd name="T16" fmla="*/ 25 w 25"/>
              <a:gd name="T17" fmla="*/ 16 h 16"/>
              <a:gd name="T18" fmla="*/ 25 w 25"/>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6">
                <a:moveTo>
                  <a:pt x="25" y="16"/>
                </a:moveTo>
                <a:lnTo>
                  <a:pt x="25" y="16"/>
                </a:lnTo>
                <a:lnTo>
                  <a:pt x="11" y="13"/>
                </a:lnTo>
                <a:lnTo>
                  <a:pt x="6" y="6"/>
                </a:lnTo>
                <a:lnTo>
                  <a:pt x="0" y="0"/>
                </a:lnTo>
                <a:lnTo>
                  <a:pt x="0" y="0"/>
                </a:lnTo>
                <a:lnTo>
                  <a:pt x="6" y="6"/>
                </a:lnTo>
                <a:lnTo>
                  <a:pt x="11" y="13"/>
                </a:lnTo>
                <a:lnTo>
                  <a:pt x="25" y="16"/>
                </a:lnTo>
                <a:lnTo>
                  <a:pt x="25" y="1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4" name="Freeform 759">
            <a:extLst>
              <a:ext uri="{FF2B5EF4-FFF2-40B4-BE49-F238E27FC236}">
                <a16:creationId xmlns:a16="http://schemas.microsoft.com/office/drawing/2014/main" id="{50C696CC-636C-9344-6F4B-A97F738269B0}"/>
              </a:ext>
            </a:extLst>
          </p:cNvPr>
          <p:cNvSpPr>
            <a:spLocks/>
          </p:cNvSpPr>
          <p:nvPr/>
        </p:nvSpPr>
        <p:spPr bwMode="auto">
          <a:xfrm>
            <a:off x="2299014" y="2251921"/>
            <a:ext cx="7697" cy="7298"/>
          </a:xfrm>
          <a:custGeom>
            <a:avLst/>
            <a:gdLst>
              <a:gd name="T0" fmla="*/ 6 w 6"/>
              <a:gd name="T1" fmla="*/ 6 h 6"/>
              <a:gd name="T2" fmla="*/ 6 w 6"/>
              <a:gd name="T3" fmla="*/ 6 h 6"/>
              <a:gd name="T4" fmla="*/ 6 w 6"/>
              <a:gd name="T5" fmla="*/ 6 h 6"/>
              <a:gd name="T6" fmla="*/ 0 w 6"/>
              <a:gd name="T7" fmla="*/ 3 h 6"/>
              <a:gd name="T8" fmla="*/ 0 w 6"/>
              <a:gd name="T9" fmla="*/ 3 h 6"/>
              <a:gd name="T10" fmla="*/ 0 w 6"/>
              <a:gd name="T11" fmla="*/ 0 h 6"/>
              <a:gd name="T12" fmla="*/ 0 w 6"/>
              <a:gd name="T13" fmla="*/ 0 h 6"/>
              <a:gd name="T14" fmla="*/ 0 w 6"/>
              <a:gd name="T15" fmla="*/ 3 h 6"/>
              <a:gd name="T16" fmla="*/ 0 w 6"/>
              <a:gd name="T17" fmla="*/ 3 h 6"/>
              <a:gd name="T18" fmla="*/ 6 w 6"/>
              <a:gd name="T19" fmla="*/ 6 h 6"/>
              <a:gd name="T20" fmla="*/ 6 w 6"/>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6" y="6"/>
                </a:moveTo>
                <a:lnTo>
                  <a:pt x="6" y="6"/>
                </a:lnTo>
                <a:lnTo>
                  <a:pt x="6" y="6"/>
                </a:lnTo>
                <a:lnTo>
                  <a:pt x="0" y="3"/>
                </a:lnTo>
                <a:lnTo>
                  <a:pt x="0" y="3"/>
                </a:lnTo>
                <a:lnTo>
                  <a:pt x="0" y="0"/>
                </a:lnTo>
                <a:lnTo>
                  <a:pt x="0" y="0"/>
                </a:lnTo>
                <a:lnTo>
                  <a:pt x="0" y="3"/>
                </a:lnTo>
                <a:lnTo>
                  <a:pt x="0" y="3"/>
                </a:lnTo>
                <a:lnTo>
                  <a:pt x="6" y="6"/>
                </a:lnTo>
                <a:lnTo>
                  <a:pt x="6" y="6"/>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5" name="Freeform 760">
            <a:extLst>
              <a:ext uri="{FF2B5EF4-FFF2-40B4-BE49-F238E27FC236}">
                <a16:creationId xmlns:a16="http://schemas.microsoft.com/office/drawing/2014/main" id="{BC92D952-DCD7-0AD9-45B8-7ECDAC9400F2}"/>
              </a:ext>
            </a:extLst>
          </p:cNvPr>
          <p:cNvSpPr>
            <a:spLocks/>
          </p:cNvSpPr>
          <p:nvPr/>
        </p:nvSpPr>
        <p:spPr bwMode="auto">
          <a:xfrm>
            <a:off x="1993715" y="255601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6" name="Freeform 761">
            <a:extLst>
              <a:ext uri="{FF2B5EF4-FFF2-40B4-BE49-F238E27FC236}">
                <a16:creationId xmlns:a16="http://schemas.microsoft.com/office/drawing/2014/main" id="{1D90AF2B-2589-F4E8-8DD6-187E37769A99}"/>
              </a:ext>
            </a:extLst>
          </p:cNvPr>
          <p:cNvSpPr>
            <a:spLocks/>
          </p:cNvSpPr>
          <p:nvPr/>
        </p:nvSpPr>
        <p:spPr bwMode="auto">
          <a:xfrm>
            <a:off x="1451104" y="1727668"/>
            <a:ext cx="714502" cy="513306"/>
          </a:xfrm>
          <a:custGeom>
            <a:avLst/>
            <a:gdLst>
              <a:gd name="T0" fmla="*/ 406 w 557"/>
              <a:gd name="T1" fmla="*/ 73 h 422"/>
              <a:gd name="T2" fmla="*/ 157 w 557"/>
              <a:gd name="T3" fmla="*/ 18 h 422"/>
              <a:gd name="T4" fmla="*/ 168 w 557"/>
              <a:gd name="T5" fmla="*/ 43 h 422"/>
              <a:gd name="T6" fmla="*/ 163 w 557"/>
              <a:gd name="T7" fmla="*/ 88 h 422"/>
              <a:gd name="T8" fmla="*/ 157 w 557"/>
              <a:gd name="T9" fmla="*/ 118 h 422"/>
              <a:gd name="T10" fmla="*/ 152 w 557"/>
              <a:gd name="T11" fmla="*/ 152 h 422"/>
              <a:gd name="T12" fmla="*/ 129 w 557"/>
              <a:gd name="T13" fmla="*/ 185 h 422"/>
              <a:gd name="T14" fmla="*/ 115 w 557"/>
              <a:gd name="T15" fmla="*/ 197 h 422"/>
              <a:gd name="T16" fmla="*/ 98 w 557"/>
              <a:gd name="T17" fmla="*/ 197 h 422"/>
              <a:gd name="T18" fmla="*/ 87 w 557"/>
              <a:gd name="T19" fmla="*/ 188 h 422"/>
              <a:gd name="T20" fmla="*/ 96 w 557"/>
              <a:gd name="T21" fmla="*/ 176 h 422"/>
              <a:gd name="T22" fmla="*/ 101 w 557"/>
              <a:gd name="T23" fmla="*/ 173 h 422"/>
              <a:gd name="T24" fmla="*/ 110 w 557"/>
              <a:gd name="T25" fmla="*/ 155 h 422"/>
              <a:gd name="T26" fmla="*/ 124 w 557"/>
              <a:gd name="T27" fmla="*/ 143 h 422"/>
              <a:gd name="T28" fmla="*/ 132 w 557"/>
              <a:gd name="T29" fmla="*/ 128 h 422"/>
              <a:gd name="T30" fmla="*/ 118 w 557"/>
              <a:gd name="T31" fmla="*/ 122 h 422"/>
              <a:gd name="T32" fmla="*/ 118 w 557"/>
              <a:gd name="T33" fmla="*/ 112 h 422"/>
              <a:gd name="T34" fmla="*/ 121 w 557"/>
              <a:gd name="T35" fmla="*/ 88 h 422"/>
              <a:gd name="T36" fmla="*/ 107 w 557"/>
              <a:gd name="T37" fmla="*/ 79 h 422"/>
              <a:gd name="T38" fmla="*/ 90 w 557"/>
              <a:gd name="T39" fmla="*/ 76 h 422"/>
              <a:gd name="T40" fmla="*/ 54 w 557"/>
              <a:gd name="T41" fmla="*/ 61 h 422"/>
              <a:gd name="T42" fmla="*/ 9 w 557"/>
              <a:gd name="T43" fmla="*/ 24 h 422"/>
              <a:gd name="T44" fmla="*/ 6 w 557"/>
              <a:gd name="T45" fmla="*/ 61 h 422"/>
              <a:gd name="T46" fmla="*/ 3 w 557"/>
              <a:gd name="T47" fmla="*/ 118 h 422"/>
              <a:gd name="T48" fmla="*/ 0 w 557"/>
              <a:gd name="T49" fmla="*/ 152 h 422"/>
              <a:gd name="T50" fmla="*/ 14 w 557"/>
              <a:gd name="T51" fmla="*/ 207 h 422"/>
              <a:gd name="T52" fmla="*/ 9 w 557"/>
              <a:gd name="T53" fmla="*/ 228 h 422"/>
              <a:gd name="T54" fmla="*/ 23 w 557"/>
              <a:gd name="T55" fmla="*/ 258 h 422"/>
              <a:gd name="T56" fmla="*/ 20 w 557"/>
              <a:gd name="T57" fmla="*/ 261 h 422"/>
              <a:gd name="T58" fmla="*/ 23 w 557"/>
              <a:gd name="T59" fmla="*/ 264 h 422"/>
              <a:gd name="T60" fmla="*/ 26 w 557"/>
              <a:gd name="T61" fmla="*/ 264 h 422"/>
              <a:gd name="T62" fmla="*/ 28 w 557"/>
              <a:gd name="T63" fmla="*/ 267 h 422"/>
              <a:gd name="T64" fmla="*/ 28 w 557"/>
              <a:gd name="T65" fmla="*/ 267 h 422"/>
              <a:gd name="T66" fmla="*/ 68 w 557"/>
              <a:gd name="T67" fmla="*/ 286 h 422"/>
              <a:gd name="T68" fmla="*/ 82 w 557"/>
              <a:gd name="T69" fmla="*/ 358 h 422"/>
              <a:gd name="T70" fmla="*/ 107 w 557"/>
              <a:gd name="T71" fmla="*/ 362 h 422"/>
              <a:gd name="T72" fmla="*/ 146 w 557"/>
              <a:gd name="T73" fmla="*/ 358 h 422"/>
              <a:gd name="T74" fmla="*/ 152 w 557"/>
              <a:gd name="T75" fmla="*/ 365 h 422"/>
              <a:gd name="T76" fmla="*/ 168 w 557"/>
              <a:gd name="T77" fmla="*/ 374 h 422"/>
              <a:gd name="T78" fmla="*/ 213 w 557"/>
              <a:gd name="T79" fmla="*/ 389 h 422"/>
              <a:gd name="T80" fmla="*/ 269 w 557"/>
              <a:gd name="T81" fmla="*/ 389 h 422"/>
              <a:gd name="T82" fmla="*/ 339 w 557"/>
              <a:gd name="T83" fmla="*/ 389 h 422"/>
              <a:gd name="T84" fmla="*/ 342 w 557"/>
              <a:gd name="T85" fmla="*/ 389 h 422"/>
              <a:gd name="T86" fmla="*/ 345 w 557"/>
              <a:gd name="T87" fmla="*/ 389 h 422"/>
              <a:gd name="T88" fmla="*/ 347 w 557"/>
              <a:gd name="T89" fmla="*/ 389 h 422"/>
              <a:gd name="T90" fmla="*/ 350 w 557"/>
              <a:gd name="T91" fmla="*/ 389 h 422"/>
              <a:gd name="T92" fmla="*/ 353 w 557"/>
              <a:gd name="T93" fmla="*/ 392 h 422"/>
              <a:gd name="T94" fmla="*/ 359 w 557"/>
              <a:gd name="T95" fmla="*/ 392 h 422"/>
              <a:gd name="T96" fmla="*/ 361 w 557"/>
              <a:gd name="T97" fmla="*/ 392 h 422"/>
              <a:gd name="T98" fmla="*/ 367 w 557"/>
              <a:gd name="T99" fmla="*/ 395 h 422"/>
              <a:gd name="T100" fmla="*/ 373 w 557"/>
              <a:gd name="T101" fmla="*/ 395 h 422"/>
              <a:gd name="T102" fmla="*/ 375 w 557"/>
              <a:gd name="T103" fmla="*/ 395 h 422"/>
              <a:gd name="T104" fmla="*/ 381 w 557"/>
              <a:gd name="T105" fmla="*/ 398 h 422"/>
              <a:gd name="T106" fmla="*/ 387 w 557"/>
              <a:gd name="T107" fmla="*/ 398 h 422"/>
              <a:gd name="T108" fmla="*/ 389 w 557"/>
              <a:gd name="T109" fmla="*/ 401 h 422"/>
              <a:gd name="T110" fmla="*/ 395 w 557"/>
              <a:gd name="T111" fmla="*/ 401 h 422"/>
              <a:gd name="T112" fmla="*/ 406 w 557"/>
              <a:gd name="T113" fmla="*/ 404 h 422"/>
              <a:gd name="T114" fmla="*/ 412 w 557"/>
              <a:gd name="T115" fmla="*/ 407 h 422"/>
              <a:gd name="T116" fmla="*/ 465 w 557"/>
              <a:gd name="T117" fmla="*/ 422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7" h="422">
                <a:moveTo>
                  <a:pt x="527" y="216"/>
                </a:moveTo>
                <a:lnTo>
                  <a:pt x="557" y="112"/>
                </a:lnTo>
                <a:lnTo>
                  <a:pt x="557" y="112"/>
                </a:lnTo>
                <a:lnTo>
                  <a:pt x="406" y="73"/>
                </a:lnTo>
                <a:lnTo>
                  <a:pt x="286" y="39"/>
                </a:lnTo>
                <a:lnTo>
                  <a:pt x="154" y="0"/>
                </a:lnTo>
                <a:lnTo>
                  <a:pt x="154" y="0"/>
                </a:lnTo>
                <a:lnTo>
                  <a:pt x="157" y="18"/>
                </a:lnTo>
                <a:lnTo>
                  <a:pt x="160" y="27"/>
                </a:lnTo>
                <a:lnTo>
                  <a:pt x="160" y="27"/>
                </a:lnTo>
                <a:lnTo>
                  <a:pt x="163" y="33"/>
                </a:lnTo>
                <a:lnTo>
                  <a:pt x="168" y="43"/>
                </a:lnTo>
                <a:lnTo>
                  <a:pt x="168" y="52"/>
                </a:lnTo>
                <a:lnTo>
                  <a:pt x="168" y="61"/>
                </a:lnTo>
                <a:lnTo>
                  <a:pt x="168" y="61"/>
                </a:lnTo>
                <a:lnTo>
                  <a:pt x="163" y="88"/>
                </a:lnTo>
                <a:lnTo>
                  <a:pt x="163" y="88"/>
                </a:lnTo>
                <a:lnTo>
                  <a:pt x="160" y="109"/>
                </a:lnTo>
                <a:lnTo>
                  <a:pt x="160" y="109"/>
                </a:lnTo>
                <a:lnTo>
                  <a:pt x="157" y="118"/>
                </a:lnTo>
                <a:lnTo>
                  <a:pt x="157" y="118"/>
                </a:lnTo>
                <a:lnTo>
                  <a:pt x="157" y="131"/>
                </a:lnTo>
                <a:lnTo>
                  <a:pt x="152" y="149"/>
                </a:lnTo>
                <a:lnTo>
                  <a:pt x="152" y="152"/>
                </a:lnTo>
                <a:lnTo>
                  <a:pt x="152" y="152"/>
                </a:lnTo>
                <a:lnTo>
                  <a:pt x="143" y="170"/>
                </a:lnTo>
                <a:lnTo>
                  <a:pt x="138" y="179"/>
                </a:lnTo>
                <a:lnTo>
                  <a:pt x="129" y="185"/>
                </a:lnTo>
                <a:lnTo>
                  <a:pt x="129" y="185"/>
                </a:lnTo>
                <a:lnTo>
                  <a:pt x="124" y="191"/>
                </a:lnTo>
                <a:lnTo>
                  <a:pt x="124" y="191"/>
                </a:lnTo>
                <a:lnTo>
                  <a:pt x="115" y="197"/>
                </a:lnTo>
                <a:lnTo>
                  <a:pt x="104" y="197"/>
                </a:lnTo>
                <a:lnTo>
                  <a:pt x="104" y="197"/>
                </a:lnTo>
                <a:lnTo>
                  <a:pt x="98" y="197"/>
                </a:lnTo>
                <a:lnTo>
                  <a:pt x="98" y="197"/>
                </a:lnTo>
                <a:lnTo>
                  <a:pt x="93" y="194"/>
                </a:lnTo>
                <a:lnTo>
                  <a:pt x="90" y="191"/>
                </a:lnTo>
                <a:lnTo>
                  <a:pt x="87" y="188"/>
                </a:lnTo>
                <a:lnTo>
                  <a:pt x="87" y="188"/>
                </a:lnTo>
                <a:lnTo>
                  <a:pt x="87" y="185"/>
                </a:lnTo>
                <a:lnTo>
                  <a:pt x="90" y="182"/>
                </a:lnTo>
                <a:lnTo>
                  <a:pt x="96" y="176"/>
                </a:lnTo>
                <a:lnTo>
                  <a:pt x="96" y="176"/>
                </a:lnTo>
                <a:lnTo>
                  <a:pt x="98" y="176"/>
                </a:lnTo>
                <a:lnTo>
                  <a:pt x="98" y="176"/>
                </a:lnTo>
                <a:lnTo>
                  <a:pt x="101" y="173"/>
                </a:lnTo>
                <a:lnTo>
                  <a:pt x="101" y="173"/>
                </a:lnTo>
                <a:lnTo>
                  <a:pt x="107" y="170"/>
                </a:lnTo>
                <a:lnTo>
                  <a:pt x="110" y="161"/>
                </a:lnTo>
                <a:lnTo>
                  <a:pt x="110" y="161"/>
                </a:lnTo>
                <a:lnTo>
                  <a:pt x="110" y="155"/>
                </a:lnTo>
                <a:lnTo>
                  <a:pt x="112" y="152"/>
                </a:lnTo>
                <a:lnTo>
                  <a:pt x="121" y="143"/>
                </a:lnTo>
                <a:lnTo>
                  <a:pt x="121" y="143"/>
                </a:lnTo>
                <a:lnTo>
                  <a:pt x="124" y="143"/>
                </a:lnTo>
                <a:lnTo>
                  <a:pt x="124" y="143"/>
                </a:lnTo>
                <a:lnTo>
                  <a:pt x="126" y="137"/>
                </a:lnTo>
                <a:lnTo>
                  <a:pt x="126" y="137"/>
                </a:lnTo>
                <a:lnTo>
                  <a:pt x="132" y="128"/>
                </a:lnTo>
                <a:lnTo>
                  <a:pt x="132" y="128"/>
                </a:lnTo>
                <a:lnTo>
                  <a:pt x="126" y="128"/>
                </a:lnTo>
                <a:lnTo>
                  <a:pt x="126" y="128"/>
                </a:lnTo>
                <a:lnTo>
                  <a:pt x="118" y="122"/>
                </a:lnTo>
                <a:lnTo>
                  <a:pt x="118" y="118"/>
                </a:lnTo>
                <a:lnTo>
                  <a:pt x="118" y="115"/>
                </a:lnTo>
                <a:lnTo>
                  <a:pt x="118" y="115"/>
                </a:lnTo>
                <a:lnTo>
                  <a:pt x="118" y="112"/>
                </a:lnTo>
                <a:lnTo>
                  <a:pt x="118" y="112"/>
                </a:lnTo>
                <a:lnTo>
                  <a:pt x="121" y="103"/>
                </a:lnTo>
                <a:lnTo>
                  <a:pt x="121" y="97"/>
                </a:lnTo>
                <a:lnTo>
                  <a:pt x="121" y="88"/>
                </a:lnTo>
                <a:lnTo>
                  <a:pt x="121" y="88"/>
                </a:lnTo>
                <a:lnTo>
                  <a:pt x="118" y="85"/>
                </a:lnTo>
                <a:lnTo>
                  <a:pt x="115" y="82"/>
                </a:lnTo>
                <a:lnTo>
                  <a:pt x="107" y="79"/>
                </a:lnTo>
                <a:lnTo>
                  <a:pt x="107" y="79"/>
                </a:lnTo>
                <a:lnTo>
                  <a:pt x="98" y="76"/>
                </a:lnTo>
                <a:lnTo>
                  <a:pt x="98" y="76"/>
                </a:lnTo>
                <a:lnTo>
                  <a:pt x="90" y="76"/>
                </a:lnTo>
                <a:lnTo>
                  <a:pt x="90" y="76"/>
                </a:lnTo>
                <a:lnTo>
                  <a:pt x="73" y="70"/>
                </a:lnTo>
                <a:lnTo>
                  <a:pt x="54" y="61"/>
                </a:lnTo>
                <a:lnTo>
                  <a:pt x="54" y="61"/>
                </a:lnTo>
                <a:lnTo>
                  <a:pt x="34" y="49"/>
                </a:lnTo>
                <a:lnTo>
                  <a:pt x="20" y="33"/>
                </a:lnTo>
                <a:lnTo>
                  <a:pt x="20" y="33"/>
                </a:lnTo>
                <a:lnTo>
                  <a:pt x="9" y="24"/>
                </a:lnTo>
                <a:lnTo>
                  <a:pt x="9" y="24"/>
                </a:lnTo>
                <a:lnTo>
                  <a:pt x="0" y="43"/>
                </a:lnTo>
                <a:lnTo>
                  <a:pt x="0" y="43"/>
                </a:lnTo>
                <a:lnTo>
                  <a:pt x="6" y="61"/>
                </a:lnTo>
                <a:lnTo>
                  <a:pt x="9" y="76"/>
                </a:lnTo>
                <a:lnTo>
                  <a:pt x="9" y="76"/>
                </a:lnTo>
                <a:lnTo>
                  <a:pt x="6" y="100"/>
                </a:lnTo>
                <a:lnTo>
                  <a:pt x="3" y="118"/>
                </a:lnTo>
                <a:lnTo>
                  <a:pt x="0" y="134"/>
                </a:lnTo>
                <a:lnTo>
                  <a:pt x="0" y="134"/>
                </a:lnTo>
                <a:lnTo>
                  <a:pt x="0" y="143"/>
                </a:lnTo>
                <a:lnTo>
                  <a:pt x="0" y="152"/>
                </a:lnTo>
                <a:lnTo>
                  <a:pt x="6" y="176"/>
                </a:lnTo>
                <a:lnTo>
                  <a:pt x="6" y="176"/>
                </a:lnTo>
                <a:lnTo>
                  <a:pt x="12" y="191"/>
                </a:lnTo>
                <a:lnTo>
                  <a:pt x="14" y="207"/>
                </a:lnTo>
                <a:lnTo>
                  <a:pt x="14" y="207"/>
                </a:lnTo>
                <a:lnTo>
                  <a:pt x="12" y="210"/>
                </a:lnTo>
                <a:lnTo>
                  <a:pt x="12" y="210"/>
                </a:lnTo>
                <a:lnTo>
                  <a:pt x="9" y="228"/>
                </a:lnTo>
                <a:lnTo>
                  <a:pt x="9" y="228"/>
                </a:lnTo>
                <a:lnTo>
                  <a:pt x="17" y="243"/>
                </a:lnTo>
                <a:lnTo>
                  <a:pt x="23" y="252"/>
                </a:lnTo>
                <a:lnTo>
                  <a:pt x="23" y="258"/>
                </a:lnTo>
                <a:lnTo>
                  <a:pt x="23" y="261"/>
                </a:lnTo>
                <a:lnTo>
                  <a:pt x="23" y="261"/>
                </a:lnTo>
                <a:lnTo>
                  <a:pt x="20" y="261"/>
                </a:lnTo>
                <a:lnTo>
                  <a:pt x="20" y="261"/>
                </a:lnTo>
                <a:lnTo>
                  <a:pt x="23" y="264"/>
                </a:lnTo>
                <a:lnTo>
                  <a:pt x="23" y="264"/>
                </a:lnTo>
                <a:lnTo>
                  <a:pt x="23" y="264"/>
                </a:lnTo>
                <a:lnTo>
                  <a:pt x="23" y="264"/>
                </a:lnTo>
                <a:lnTo>
                  <a:pt x="26" y="264"/>
                </a:lnTo>
                <a:lnTo>
                  <a:pt x="26" y="264"/>
                </a:lnTo>
                <a:lnTo>
                  <a:pt x="26" y="264"/>
                </a:lnTo>
                <a:lnTo>
                  <a:pt x="26" y="264"/>
                </a:lnTo>
                <a:lnTo>
                  <a:pt x="26" y="267"/>
                </a:lnTo>
                <a:lnTo>
                  <a:pt x="26" y="267"/>
                </a:lnTo>
                <a:lnTo>
                  <a:pt x="28" y="267"/>
                </a:lnTo>
                <a:lnTo>
                  <a:pt x="28" y="267"/>
                </a:lnTo>
                <a:lnTo>
                  <a:pt x="28" y="267"/>
                </a:lnTo>
                <a:lnTo>
                  <a:pt x="28" y="267"/>
                </a:lnTo>
                <a:lnTo>
                  <a:pt x="28" y="267"/>
                </a:lnTo>
                <a:lnTo>
                  <a:pt x="28" y="267"/>
                </a:lnTo>
                <a:lnTo>
                  <a:pt x="28" y="270"/>
                </a:lnTo>
                <a:lnTo>
                  <a:pt x="65" y="283"/>
                </a:lnTo>
                <a:lnTo>
                  <a:pt x="65" y="283"/>
                </a:lnTo>
                <a:lnTo>
                  <a:pt x="68" y="286"/>
                </a:lnTo>
                <a:lnTo>
                  <a:pt x="68" y="289"/>
                </a:lnTo>
                <a:lnTo>
                  <a:pt x="68" y="346"/>
                </a:lnTo>
                <a:lnTo>
                  <a:pt x="68" y="346"/>
                </a:lnTo>
                <a:lnTo>
                  <a:pt x="82" y="358"/>
                </a:lnTo>
                <a:lnTo>
                  <a:pt x="90" y="362"/>
                </a:lnTo>
                <a:lnTo>
                  <a:pt x="96" y="365"/>
                </a:lnTo>
                <a:lnTo>
                  <a:pt x="96" y="365"/>
                </a:lnTo>
                <a:lnTo>
                  <a:pt x="107" y="362"/>
                </a:lnTo>
                <a:lnTo>
                  <a:pt x="107" y="362"/>
                </a:lnTo>
                <a:lnTo>
                  <a:pt x="115" y="362"/>
                </a:lnTo>
                <a:lnTo>
                  <a:pt x="129" y="358"/>
                </a:lnTo>
                <a:lnTo>
                  <a:pt x="146" y="358"/>
                </a:lnTo>
                <a:lnTo>
                  <a:pt x="146" y="358"/>
                </a:lnTo>
                <a:lnTo>
                  <a:pt x="149" y="362"/>
                </a:lnTo>
                <a:lnTo>
                  <a:pt x="152" y="365"/>
                </a:lnTo>
                <a:lnTo>
                  <a:pt x="152" y="365"/>
                </a:lnTo>
                <a:lnTo>
                  <a:pt x="152" y="368"/>
                </a:lnTo>
                <a:lnTo>
                  <a:pt x="152" y="374"/>
                </a:lnTo>
                <a:lnTo>
                  <a:pt x="168" y="374"/>
                </a:lnTo>
                <a:lnTo>
                  <a:pt x="168" y="374"/>
                </a:lnTo>
                <a:lnTo>
                  <a:pt x="185" y="380"/>
                </a:lnTo>
                <a:lnTo>
                  <a:pt x="196" y="383"/>
                </a:lnTo>
                <a:lnTo>
                  <a:pt x="196" y="383"/>
                </a:lnTo>
                <a:lnTo>
                  <a:pt x="213" y="389"/>
                </a:lnTo>
                <a:lnTo>
                  <a:pt x="227" y="395"/>
                </a:lnTo>
                <a:lnTo>
                  <a:pt x="227" y="395"/>
                </a:lnTo>
                <a:lnTo>
                  <a:pt x="269" y="389"/>
                </a:lnTo>
                <a:lnTo>
                  <a:pt x="269" y="389"/>
                </a:lnTo>
                <a:lnTo>
                  <a:pt x="269" y="389"/>
                </a:lnTo>
                <a:lnTo>
                  <a:pt x="336" y="389"/>
                </a:lnTo>
                <a:lnTo>
                  <a:pt x="336" y="389"/>
                </a:lnTo>
                <a:lnTo>
                  <a:pt x="339" y="389"/>
                </a:lnTo>
                <a:lnTo>
                  <a:pt x="339" y="389"/>
                </a:lnTo>
                <a:lnTo>
                  <a:pt x="339" y="389"/>
                </a:lnTo>
                <a:lnTo>
                  <a:pt x="339" y="389"/>
                </a:lnTo>
                <a:lnTo>
                  <a:pt x="342" y="389"/>
                </a:lnTo>
                <a:lnTo>
                  <a:pt x="342" y="389"/>
                </a:lnTo>
                <a:lnTo>
                  <a:pt x="342" y="389"/>
                </a:lnTo>
                <a:lnTo>
                  <a:pt x="342" y="389"/>
                </a:lnTo>
                <a:lnTo>
                  <a:pt x="345" y="389"/>
                </a:lnTo>
                <a:lnTo>
                  <a:pt x="345" y="389"/>
                </a:lnTo>
                <a:lnTo>
                  <a:pt x="345" y="389"/>
                </a:lnTo>
                <a:lnTo>
                  <a:pt x="345" y="389"/>
                </a:lnTo>
                <a:lnTo>
                  <a:pt x="347" y="389"/>
                </a:lnTo>
                <a:lnTo>
                  <a:pt x="347" y="389"/>
                </a:lnTo>
                <a:lnTo>
                  <a:pt x="347" y="389"/>
                </a:lnTo>
                <a:lnTo>
                  <a:pt x="347" y="389"/>
                </a:lnTo>
                <a:lnTo>
                  <a:pt x="350" y="389"/>
                </a:lnTo>
                <a:lnTo>
                  <a:pt x="350" y="389"/>
                </a:lnTo>
                <a:lnTo>
                  <a:pt x="350" y="389"/>
                </a:lnTo>
                <a:lnTo>
                  <a:pt x="350" y="389"/>
                </a:lnTo>
                <a:lnTo>
                  <a:pt x="353" y="392"/>
                </a:lnTo>
                <a:lnTo>
                  <a:pt x="353" y="392"/>
                </a:lnTo>
                <a:lnTo>
                  <a:pt x="356" y="392"/>
                </a:lnTo>
                <a:lnTo>
                  <a:pt x="356" y="392"/>
                </a:lnTo>
                <a:lnTo>
                  <a:pt x="359" y="392"/>
                </a:lnTo>
                <a:lnTo>
                  <a:pt x="359" y="392"/>
                </a:lnTo>
                <a:lnTo>
                  <a:pt x="359" y="392"/>
                </a:lnTo>
                <a:lnTo>
                  <a:pt x="359" y="392"/>
                </a:lnTo>
                <a:lnTo>
                  <a:pt x="361" y="392"/>
                </a:lnTo>
                <a:lnTo>
                  <a:pt x="361" y="392"/>
                </a:lnTo>
                <a:lnTo>
                  <a:pt x="361" y="392"/>
                </a:lnTo>
                <a:lnTo>
                  <a:pt x="361" y="392"/>
                </a:lnTo>
                <a:lnTo>
                  <a:pt x="367" y="395"/>
                </a:lnTo>
                <a:lnTo>
                  <a:pt x="367" y="395"/>
                </a:lnTo>
                <a:lnTo>
                  <a:pt x="367" y="395"/>
                </a:lnTo>
                <a:lnTo>
                  <a:pt x="367" y="395"/>
                </a:lnTo>
                <a:lnTo>
                  <a:pt x="373" y="395"/>
                </a:lnTo>
                <a:lnTo>
                  <a:pt x="373" y="395"/>
                </a:lnTo>
                <a:lnTo>
                  <a:pt x="373" y="395"/>
                </a:lnTo>
                <a:lnTo>
                  <a:pt x="373" y="395"/>
                </a:lnTo>
                <a:lnTo>
                  <a:pt x="375" y="395"/>
                </a:lnTo>
                <a:lnTo>
                  <a:pt x="375" y="395"/>
                </a:lnTo>
                <a:lnTo>
                  <a:pt x="375" y="395"/>
                </a:lnTo>
                <a:lnTo>
                  <a:pt x="375" y="395"/>
                </a:lnTo>
                <a:lnTo>
                  <a:pt x="381" y="398"/>
                </a:lnTo>
                <a:lnTo>
                  <a:pt x="381" y="398"/>
                </a:lnTo>
                <a:lnTo>
                  <a:pt x="381" y="398"/>
                </a:lnTo>
                <a:lnTo>
                  <a:pt x="381" y="398"/>
                </a:lnTo>
                <a:lnTo>
                  <a:pt x="387" y="398"/>
                </a:lnTo>
                <a:lnTo>
                  <a:pt x="387" y="398"/>
                </a:lnTo>
                <a:lnTo>
                  <a:pt x="387" y="398"/>
                </a:lnTo>
                <a:lnTo>
                  <a:pt x="387" y="398"/>
                </a:lnTo>
                <a:lnTo>
                  <a:pt x="389" y="401"/>
                </a:lnTo>
                <a:lnTo>
                  <a:pt x="389" y="401"/>
                </a:lnTo>
                <a:lnTo>
                  <a:pt x="392" y="401"/>
                </a:lnTo>
                <a:lnTo>
                  <a:pt x="392" y="401"/>
                </a:lnTo>
                <a:lnTo>
                  <a:pt x="395" y="401"/>
                </a:lnTo>
                <a:lnTo>
                  <a:pt x="395" y="401"/>
                </a:lnTo>
                <a:lnTo>
                  <a:pt x="395" y="401"/>
                </a:lnTo>
                <a:lnTo>
                  <a:pt x="395" y="401"/>
                </a:lnTo>
                <a:lnTo>
                  <a:pt x="406" y="404"/>
                </a:lnTo>
                <a:lnTo>
                  <a:pt x="406" y="404"/>
                </a:lnTo>
                <a:lnTo>
                  <a:pt x="406" y="404"/>
                </a:lnTo>
                <a:lnTo>
                  <a:pt x="406" y="404"/>
                </a:lnTo>
                <a:lnTo>
                  <a:pt x="412" y="407"/>
                </a:lnTo>
                <a:lnTo>
                  <a:pt x="412" y="407"/>
                </a:lnTo>
                <a:lnTo>
                  <a:pt x="412" y="407"/>
                </a:lnTo>
                <a:lnTo>
                  <a:pt x="412" y="407"/>
                </a:lnTo>
                <a:lnTo>
                  <a:pt x="465" y="422"/>
                </a:lnTo>
                <a:lnTo>
                  <a:pt x="527" y="216"/>
                </a:lnTo>
                <a:close/>
              </a:path>
            </a:pathLst>
          </a:custGeom>
          <a:solidFill>
            <a:srgbClr val="015873">
              <a:alpha val="50196"/>
            </a:srgb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7" name="Freeform 765">
            <a:extLst>
              <a:ext uri="{FF2B5EF4-FFF2-40B4-BE49-F238E27FC236}">
                <a16:creationId xmlns:a16="http://schemas.microsoft.com/office/drawing/2014/main" id="{43A61501-573E-4BAD-E5C2-11A9A1E2FA53}"/>
              </a:ext>
            </a:extLst>
          </p:cNvPr>
          <p:cNvSpPr>
            <a:spLocks/>
          </p:cNvSpPr>
          <p:nvPr/>
        </p:nvSpPr>
        <p:spPr bwMode="auto">
          <a:xfrm>
            <a:off x="1756403" y="272873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8" name="Freeform 766">
            <a:extLst>
              <a:ext uri="{FF2B5EF4-FFF2-40B4-BE49-F238E27FC236}">
                <a16:creationId xmlns:a16="http://schemas.microsoft.com/office/drawing/2014/main" id="{092534CC-835C-E61E-9BBB-25EE4A67C605}"/>
              </a:ext>
            </a:extLst>
          </p:cNvPr>
          <p:cNvSpPr>
            <a:spLocks/>
          </p:cNvSpPr>
          <p:nvPr/>
        </p:nvSpPr>
        <p:spPr bwMode="auto">
          <a:xfrm>
            <a:off x="1828238" y="2751847"/>
            <a:ext cx="3848" cy="0"/>
          </a:xfrm>
          <a:custGeom>
            <a:avLst/>
            <a:gdLst>
              <a:gd name="T0" fmla="*/ 3 w 3"/>
              <a:gd name="T1" fmla="*/ 3 w 3"/>
              <a:gd name="T2" fmla="*/ 0 w 3"/>
              <a:gd name="T3" fmla="*/ 3 w 3"/>
              <a:gd name="T4" fmla="*/ 3 w 3"/>
              <a:gd name="T5" fmla="*/ 3 w 3"/>
              <a:gd name="T6" fmla="*/ 3 w 3"/>
            </a:gdLst>
            <a:ahLst/>
            <a:cxnLst>
              <a:cxn ang="0">
                <a:pos x="T0" y="0"/>
              </a:cxn>
              <a:cxn ang="0">
                <a:pos x="T1" y="0"/>
              </a:cxn>
              <a:cxn ang="0">
                <a:pos x="T2" y="0"/>
              </a:cxn>
              <a:cxn ang="0">
                <a:pos x="T3" y="0"/>
              </a:cxn>
              <a:cxn ang="0">
                <a:pos x="T4" y="0"/>
              </a:cxn>
              <a:cxn ang="0">
                <a:pos x="T5" y="0"/>
              </a:cxn>
              <a:cxn ang="0">
                <a:pos x="T6" y="0"/>
              </a:cxn>
            </a:cxnLst>
            <a:rect l="0" t="0" r="r" b="b"/>
            <a:pathLst>
              <a:path w="3">
                <a:moveTo>
                  <a:pt x="3" y="0"/>
                </a:moveTo>
                <a:lnTo>
                  <a:pt x="3" y="0"/>
                </a:lnTo>
                <a:lnTo>
                  <a:pt x="0" y="0"/>
                </a:lnTo>
                <a:lnTo>
                  <a:pt x="3" y="0"/>
                </a:lnTo>
                <a:lnTo>
                  <a:pt x="3"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9" name="Freeform 768">
            <a:extLst>
              <a:ext uri="{FF2B5EF4-FFF2-40B4-BE49-F238E27FC236}">
                <a16:creationId xmlns:a16="http://schemas.microsoft.com/office/drawing/2014/main" id="{2DBEE825-0B65-40DE-17A8-994A72DB38A7}"/>
              </a:ext>
            </a:extLst>
          </p:cNvPr>
          <p:cNvSpPr>
            <a:spLocks/>
          </p:cNvSpPr>
          <p:nvPr/>
        </p:nvSpPr>
        <p:spPr bwMode="auto">
          <a:xfrm>
            <a:off x="1666609" y="2703192"/>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0" name="Freeform 769">
            <a:extLst>
              <a:ext uri="{FF2B5EF4-FFF2-40B4-BE49-F238E27FC236}">
                <a16:creationId xmlns:a16="http://schemas.microsoft.com/office/drawing/2014/main" id="{168AFA85-9CE2-5831-D85C-69F632CCC8FA}"/>
              </a:ext>
            </a:extLst>
          </p:cNvPr>
          <p:cNvSpPr>
            <a:spLocks/>
          </p:cNvSpPr>
          <p:nvPr/>
        </p:nvSpPr>
        <p:spPr bwMode="auto">
          <a:xfrm>
            <a:off x="1666609" y="270319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1" name="Freeform 770">
            <a:extLst>
              <a:ext uri="{FF2B5EF4-FFF2-40B4-BE49-F238E27FC236}">
                <a16:creationId xmlns:a16="http://schemas.microsoft.com/office/drawing/2014/main" id="{710BFE35-0730-73D4-BEB9-9FA430636163}"/>
              </a:ext>
            </a:extLst>
          </p:cNvPr>
          <p:cNvSpPr>
            <a:spLocks/>
          </p:cNvSpPr>
          <p:nvPr/>
        </p:nvSpPr>
        <p:spPr bwMode="auto">
          <a:xfrm>
            <a:off x="1756403" y="2728736"/>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2" name="Freeform 775">
            <a:extLst>
              <a:ext uri="{FF2B5EF4-FFF2-40B4-BE49-F238E27FC236}">
                <a16:creationId xmlns:a16="http://schemas.microsoft.com/office/drawing/2014/main" id="{4B41AF39-9594-AB67-1D08-9BC6D10CA741}"/>
              </a:ext>
            </a:extLst>
          </p:cNvPr>
          <p:cNvSpPr>
            <a:spLocks/>
          </p:cNvSpPr>
          <p:nvPr/>
        </p:nvSpPr>
        <p:spPr bwMode="auto">
          <a:xfrm>
            <a:off x="1469063" y="2643590"/>
            <a:ext cx="3848" cy="0"/>
          </a:xfrm>
          <a:custGeom>
            <a:avLst/>
            <a:gdLst>
              <a:gd name="T0" fmla="*/ 3 w 3"/>
              <a:gd name="T1" fmla="*/ 3 w 3"/>
              <a:gd name="T2" fmla="*/ 3 w 3"/>
              <a:gd name="T3" fmla="*/ 3 w 3"/>
              <a:gd name="T4" fmla="*/ 3 w 3"/>
              <a:gd name="T5" fmla="*/ 3 w 3"/>
              <a:gd name="T6" fmla="*/ 3 w 3"/>
              <a:gd name="T7" fmla="*/ 3 w 3"/>
              <a:gd name="T8" fmla="*/ 0 w 3"/>
              <a:gd name="T9" fmla="*/ 3 w 3"/>
              <a:gd name="T10" fmla="*/ 3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3">
                <a:moveTo>
                  <a:pt x="3" y="0"/>
                </a:moveTo>
                <a:lnTo>
                  <a:pt x="3" y="0"/>
                </a:lnTo>
                <a:lnTo>
                  <a:pt x="3" y="0"/>
                </a:lnTo>
                <a:lnTo>
                  <a:pt x="3" y="0"/>
                </a:lnTo>
                <a:lnTo>
                  <a:pt x="3" y="0"/>
                </a:lnTo>
                <a:lnTo>
                  <a:pt x="3" y="0"/>
                </a:lnTo>
                <a:lnTo>
                  <a:pt x="3" y="0"/>
                </a:lnTo>
                <a:lnTo>
                  <a:pt x="3" y="0"/>
                </a:ln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3" name="Freeform 776">
            <a:extLst>
              <a:ext uri="{FF2B5EF4-FFF2-40B4-BE49-F238E27FC236}">
                <a16:creationId xmlns:a16="http://schemas.microsoft.com/office/drawing/2014/main" id="{742DDC0F-AE76-6849-FA17-D2AE05811EEF}"/>
              </a:ext>
            </a:extLst>
          </p:cNvPr>
          <p:cNvSpPr>
            <a:spLocks/>
          </p:cNvSpPr>
          <p:nvPr/>
        </p:nvSpPr>
        <p:spPr bwMode="auto">
          <a:xfrm>
            <a:off x="1588361" y="2681298"/>
            <a:ext cx="6414" cy="0"/>
          </a:xfrm>
          <a:custGeom>
            <a:avLst/>
            <a:gdLst>
              <a:gd name="T0" fmla="*/ 0 w 5"/>
              <a:gd name="T1" fmla="*/ 5 w 5"/>
              <a:gd name="T2" fmla="*/ 5 w 5"/>
              <a:gd name="T3" fmla="*/ 5 w 5"/>
              <a:gd name="T4" fmla="*/ 5 w 5"/>
              <a:gd name="T5" fmla="*/ 0 w 5"/>
              <a:gd name="T6" fmla="*/ 0 w 5"/>
              <a:gd name="T7" fmla="*/ 0 w 5"/>
              <a:gd name="T8" fmla="*/ 0 w 5"/>
              <a:gd name="T9"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5">
                <a:moveTo>
                  <a:pt x="0" y="0"/>
                </a:moveTo>
                <a:lnTo>
                  <a:pt x="5" y="0"/>
                </a:lnTo>
                <a:lnTo>
                  <a:pt x="5" y="0"/>
                </a:lnTo>
                <a:lnTo>
                  <a:pt x="5" y="0"/>
                </a:lnTo>
                <a:lnTo>
                  <a:pt x="5"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4" name="Freeform 777">
            <a:extLst>
              <a:ext uri="{FF2B5EF4-FFF2-40B4-BE49-F238E27FC236}">
                <a16:creationId xmlns:a16="http://schemas.microsoft.com/office/drawing/2014/main" id="{C8795B25-46A8-4F78-3580-90C19165E488}"/>
              </a:ext>
            </a:extLst>
          </p:cNvPr>
          <p:cNvSpPr>
            <a:spLocks/>
          </p:cNvSpPr>
          <p:nvPr/>
        </p:nvSpPr>
        <p:spPr bwMode="auto">
          <a:xfrm>
            <a:off x="1325393" y="2596152"/>
            <a:ext cx="7697" cy="3649"/>
          </a:xfrm>
          <a:custGeom>
            <a:avLst/>
            <a:gdLst>
              <a:gd name="T0" fmla="*/ 6 w 6"/>
              <a:gd name="T1" fmla="*/ 3 h 3"/>
              <a:gd name="T2" fmla="*/ 6 w 6"/>
              <a:gd name="T3" fmla="*/ 3 h 3"/>
              <a:gd name="T4" fmla="*/ 0 w 6"/>
              <a:gd name="T5" fmla="*/ 0 h 3"/>
              <a:gd name="T6" fmla="*/ 0 w 6"/>
              <a:gd name="T7" fmla="*/ 0 h 3"/>
              <a:gd name="T8" fmla="*/ 0 w 6"/>
              <a:gd name="T9" fmla="*/ 0 h 3"/>
              <a:gd name="T10" fmla="*/ 6 w 6"/>
              <a:gd name="T11" fmla="*/ 3 h 3"/>
              <a:gd name="T12" fmla="*/ 6 w 6"/>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6" y="3"/>
                </a:moveTo>
                <a:lnTo>
                  <a:pt x="6" y="3"/>
                </a:lnTo>
                <a:lnTo>
                  <a:pt x="0" y="0"/>
                </a:lnTo>
                <a:lnTo>
                  <a:pt x="0" y="0"/>
                </a:lnTo>
                <a:lnTo>
                  <a:pt x="0" y="0"/>
                </a:lnTo>
                <a:lnTo>
                  <a:pt x="6" y="3"/>
                </a:lnTo>
                <a:lnTo>
                  <a:pt x="6"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5" name="Freeform 781">
            <a:extLst>
              <a:ext uri="{FF2B5EF4-FFF2-40B4-BE49-F238E27FC236}">
                <a16:creationId xmlns:a16="http://schemas.microsoft.com/office/drawing/2014/main" id="{706CA001-DF31-8B7C-51D0-31CF7A380110}"/>
              </a:ext>
            </a:extLst>
          </p:cNvPr>
          <p:cNvSpPr>
            <a:spLocks/>
          </p:cNvSpPr>
          <p:nvPr/>
        </p:nvSpPr>
        <p:spPr bwMode="auto">
          <a:xfrm>
            <a:off x="1404925" y="262169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6" name="Freeform 783">
            <a:extLst>
              <a:ext uri="{FF2B5EF4-FFF2-40B4-BE49-F238E27FC236}">
                <a16:creationId xmlns:a16="http://schemas.microsoft.com/office/drawing/2014/main" id="{0C5B108E-9DB4-F2D4-FC2F-A13D8CCFF919}"/>
              </a:ext>
            </a:extLst>
          </p:cNvPr>
          <p:cNvSpPr>
            <a:spLocks/>
          </p:cNvSpPr>
          <p:nvPr/>
        </p:nvSpPr>
        <p:spPr bwMode="auto">
          <a:xfrm>
            <a:off x="1594774" y="268129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7" name="Freeform 785">
            <a:extLst>
              <a:ext uri="{FF2B5EF4-FFF2-40B4-BE49-F238E27FC236}">
                <a16:creationId xmlns:a16="http://schemas.microsoft.com/office/drawing/2014/main" id="{3CEBDDB4-75E9-7DF8-756B-032C05DEF962}"/>
              </a:ext>
            </a:extLst>
          </p:cNvPr>
          <p:cNvSpPr>
            <a:spLocks/>
          </p:cNvSpPr>
          <p:nvPr/>
        </p:nvSpPr>
        <p:spPr bwMode="auto">
          <a:xfrm>
            <a:off x="1914184" y="2556012"/>
            <a:ext cx="65421" cy="217729"/>
          </a:xfrm>
          <a:custGeom>
            <a:avLst/>
            <a:gdLst>
              <a:gd name="T0" fmla="*/ 51 w 51"/>
              <a:gd name="T1" fmla="*/ 0 h 179"/>
              <a:gd name="T2" fmla="*/ 0 w 51"/>
              <a:gd name="T3" fmla="*/ 179 h 179"/>
              <a:gd name="T4" fmla="*/ 51 w 51"/>
              <a:gd name="T5" fmla="*/ 0 h 179"/>
              <a:gd name="T6" fmla="*/ 51 w 51"/>
              <a:gd name="T7" fmla="*/ 0 h 179"/>
            </a:gdLst>
            <a:ahLst/>
            <a:cxnLst>
              <a:cxn ang="0">
                <a:pos x="T0" y="T1"/>
              </a:cxn>
              <a:cxn ang="0">
                <a:pos x="T2" y="T3"/>
              </a:cxn>
              <a:cxn ang="0">
                <a:pos x="T4" y="T5"/>
              </a:cxn>
              <a:cxn ang="0">
                <a:pos x="T6" y="T7"/>
              </a:cxn>
            </a:cxnLst>
            <a:rect l="0" t="0" r="r" b="b"/>
            <a:pathLst>
              <a:path w="51" h="179">
                <a:moveTo>
                  <a:pt x="51" y="0"/>
                </a:moveTo>
                <a:lnTo>
                  <a:pt x="0" y="179"/>
                </a:lnTo>
                <a:lnTo>
                  <a:pt x="51" y="0"/>
                </a:lnTo>
                <a:lnTo>
                  <a:pt x="51"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8" name="Freeform 789">
            <a:extLst>
              <a:ext uri="{FF2B5EF4-FFF2-40B4-BE49-F238E27FC236}">
                <a16:creationId xmlns:a16="http://schemas.microsoft.com/office/drawing/2014/main" id="{38C13A86-D513-C04F-17B2-A095254C228F}"/>
              </a:ext>
            </a:extLst>
          </p:cNvPr>
          <p:cNvSpPr>
            <a:spLocks/>
          </p:cNvSpPr>
          <p:nvPr/>
        </p:nvSpPr>
        <p:spPr bwMode="auto">
          <a:xfrm>
            <a:off x="1570402" y="267400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9" name="Freeform 791">
            <a:extLst>
              <a:ext uri="{FF2B5EF4-FFF2-40B4-BE49-F238E27FC236}">
                <a16:creationId xmlns:a16="http://schemas.microsoft.com/office/drawing/2014/main" id="{B9674EE8-3D13-17F3-60D5-C5BD0383DB28}"/>
              </a:ext>
            </a:extLst>
          </p:cNvPr>
          <p:cNvSpPr>
            <a:spLocks/>
          </p:cNvSpPr>
          <p:nvPr/>
        </p:nvSpPr>
        <p:spPr bwMode="auto">
          <a:xfrm>
            <a:off x="1530636" y="2663052"/>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0" name="Freeform 792">
            <a:extLst>
              <a:ext uri="{FF2B5EF4-FFF2-40B4-BE49-F238E27FC236}">
                <a16:creationId xmlns:a16="http://schemas.microsoft.com/office/drawing/2014/main" id="{DA1D9BE1-F09F-EB6C-5A19-CC6F73EA347F}"/>
              </a:ext>
            </a:extLst>
          </p:cNvPr>
          <p:cNvSpPr>
            <a:spLocks/>
          </p:cNvSpPr>
          <p:nvPr/>
        </p:nvSpPr>
        <p:spPr bwMode="auto">
          <a:xfrm>
            <a:off x="1526788" y="2663052"/>
            <a:ext cx="3848" cy="0"/>
          </a:xfrm>
          <a:custGeom>
            <a:avLst/>
            <a:gdLst>
              <a:gd name="T0" fmla="*/ 0 w 3"/>
              <a:gd name="T1" fmla="*/ 0 w 3"/>
              <a:gd name="T2" fmla="*/ 3 w 3"/>
              <a:gd name="T3" fmla="*/ 3 w 3"/>
              <a:gd name="T4" fmla="*/ 3 w 3"/>
              <a:gd name="T5" fmla="*/ 3 w 3"/>
              <a:gd name="T6" fmla="*/ 0 w 3"/>
              <a:gd name="T7" fmla="*/ 0 w 3"/>
              <a:gd name="T8"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3">
                <a:moveTo>
                  <a:pt x="0" y="0"/>
                </a:moveTo>
                <a:lnTo>
                  <a:pt x="0" y="0"/>
                </a:lnTo>
                <a:lnTo>
                  <a:pt x="3" y="0"/>
                </a:lnTo>
                <a:lnTo>
                  <a:pt x="3" y="0"/>
                </a:lnTo>
                <a:lnTo>
                  <a:pt x="3" y="0"/>
                </a:lnTo>
                <a:lnTo>
                  <a:pt x="3"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1" name="Freeform 794">
            <a:extLst>
              <a:ext uri="{FF2B5EF4-FFF2-40B4-BE49-F238E27FC236}">
                <a16:creationId xmlns:a16="http://schemas.microsoft.com/office/drawing/2014/main" id="{72AC8C02-E3D6-96B4-EF5F-FD4382A61EA1}"/>
              </a:ext>
            </a:extLst>
          </p:cNvPr>
          <p:cNvSpPr>
            <a:spLocks/>
          </p:cNvSpPr>
          <p:nvPr/>
        </p:nvSpPr>
        <p:spPr bwMode="auto">
          <a:xfrm>
            <a:off x="1648651" y="2699543"/>
            <a:ext cx="3848" cy="0"/>
          </a:xfrm>
          <a:custGeom>
            <a:avLst/>
            <a:gdLst>
              <a:gd name="T0" fmla="*/ 0 w 3"/>
              <a:gd name="T1" fmla="*/ 0 w 3"/>
              <a:gd name="T2" fmla="*/ 3 w 3"/>
              <a:gd name="T3" fmla="*/ 3 w 3"/>
              <a:gd name="T4" fmla="*/ 0 w 3"/>
              <a:gd name="T5" fmla="*/ 0 w 3"/>
              <a:gd name="T6" fmla="*/ 0 w 3"/>
              <a:gd name="T7" fmla="*/ 0 w 3"/>
              <a:gd name="T8" fmla="*/ 0 w 3"/>
              <a:gd name="T9"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3">
                <a:moveTo>
                  <a:pt x="0" y="0"/>
                </a:moveTo>
                <a:lnTo>
                  <a:pt x="0" y="0"/>
                </a:lnTo>
                <a:lnTo>
                  <a:pt x="3" y="0"/>
                </a:lnTo>
                <a:lnTo>
                  <a:pt x="3"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2" name="Freeform 795">
            <a:extLst>
              <a:ext uri="{FF2B5EF4-FFF2-40B4-BE49-F238E27FC236}">
                <a16:creationId xmlns:a16="http://schemas.microsoft.com/office/drawing/2014/main" id="{09ABDAAF-2DC4-0DC9-8EFF-4BF831F57146}"/>
              </a:ext>
            </a:extLst>
          </p:cNvPr>
          <p:cNvSpPr>
            <a:spLocks/>
          </p:cNvSpPr>
          <p:nvPr/>
        </p:nvSpPr>
        <p:spPr bwMode="auto">
          <a:xfrm>
            <a:off x="1648651" y="269954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3" name="Freeform 796">
            <a:extLst>
              <a:ext uri="{FF2B5EF4-FFF2-40B4-BE49-F238E27FC236}">
                <a16:creationId xmlns:a16="http://schemas.microsoft.com/office/drawing/2014/main" id="{2A4C762A-6ADD-0900-1D29-E679E38304FA}"/>
              </a:ext>
            </a:extLst>
          </p:cNvPr>
          <p:cNvSpPr>
            <a:spLocks/>
          </p:cNvSpPr>
          <p:nvPr/>
        </p:nvSpPr>
        <p:spPr bwMode="auto">
          <a:xfrm>
            <a:off x="1624278" y="269224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4" name="Freeform 798">
            <a:extLst>
              <a:ext uri="{FF2B5EF4-FFF2-40B4-BE49-F238E27FC236}">
                <a16:creationId xmlns:a16="http://schemas.microsoft.com/office/drawing/2014/main" id="{FFEB959D-C903-3ACD-C12D-670C2C67E8FE}"/>
              </a:ext>
            </a:extLst>
          </p:cNvPr>
          <p:cNvSpPr>
            <a:spLocks/>
          </p:cNvSpPr>
          <p:nvPr/>
        </p:nvSpPr>
        <p:spPr bwMode="auto">
          <a:xfrm>
            <a:off x="2051440" y="225921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5" name="Freeform 799">
            <a:extLst>
              <a:ext uri="{FF2B5EF4-FFF2-40B4-BE49-F238E27FC236}">
                <a16:creationId xmlns:a16="http://schemas.microsoft.com/office/drawing/2014/main" id="{0D57DEF7-77BF-1F88-EF26-5A7EC8DA8797}"/>
              </a:ext>
            </a:extLst>
          </p:cNvPr>
          <p:cNvSpPr>
            <a:spLocks/>
          </p:cNvSpPr>
          <p:nvPr/>
        </p:nvSpPr>
        <p:spPr bwMode="auto">
          <a:xfrm>
            <a:off x="2079661" y="2344365"/>
            <a:ext cx="3848" cy="0"/>
          </a:xfrm>
          <a:custGeom>
            <a:avLst/>
            <a:gdLst>
              <a:gd name="T0" fmla="*/ 3 w 3"/>
              <a:gd name="T1" fmla="*/ 3 w 3"/>
              <a:gd name="T2" fmla="*/ 0 w 3"/>
              <a:gd name="T3" fmla="*/ 0 w 3"/>
              <a:gd name="T4" fmla="*/ 3 w 3"/>
              <a:gd name="T5" fmla="*/ 3 w 3"/>
              <a:gd name="T6" fmla="*/ 3 w 3"/>
              <a:gd name="T7" fmla="*/ 3 w 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3">
                <a:moveTo>
                  <a:pt x="3" y="0"/>
                </a:moveTo>
                <a:lnTo>
                  <a:pt x="3" y="0"/>
                </a:lnTo>
                <a:lnTo>
                  <a:pt x="0" y="0"/>
                </a:lnTo>
                <a:lnTo>
                  <a:pt x="0" y="0"/>
                </a:lnTo>
                <a:lnTo>
                  <a:pt x="3" y="0"/>
                </a:lnTo>
                <a:lnTo>
                  <a:pt x="3"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6" name="Freeform 800">
            <a:extLst>
              <a:ext uri="{FF2B5EF4-FFF2-40B4-BE49-F238E27FC236}">
                <a16:creationId xmlns:a16="http://schemas.microsoft.com/office/drawing/2014/main" id="{0F56E824-3600-0F91-60F7-FA6A909ED4DD}"/>
              </a:ext>
            </a:extLst>
          </p:cNvPr>
          <p:cNvSpPr>
            <a:spLocks/>
          </p:cNvSpPr>
          <p:nvPr/>
        </p:nvSpPr>
        <p:spPr bwMode="auto">
          <a:xfrm>
            <a:off x="2051440" y="225921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7" name="Freeform 801">
            <a:extLst>
              <a:ext uri="{FF2B5EF4-FFF2-40B4-BE49-F238E27FC236}">
                <a16:creationId xmlns:a16="http://schemas.microsoft.com/office/drawing/2014/main" id="{A5CAEDD5-B1B1-F9E5-E3C5-41EBA0904787}"/>
              </a:ext>
            </a:extLst>
          </p:cNvPr>
          <p:cNvSpPr>
            <a:spLocks/>
          </p:cNvSpPr>
          <p:nvPr/>
        </p:nvSpPr>
        <p:spPr bwMode="auto">
          <a:xfrm>
            <a:off x="2025785" y="2378423"/>
            <a:ext cx="3848" cy="3649"/>
          </a:xfrm>
          <a:custGeom>
            <a:avLst/>
            <a:gdLst>
              <a:gd name="T0" fmla="*/ 0 w 3"/>
              <a:gd name="T1" fmla="*/ 3 h 3"/>
              <a:gd name="T2" fmla="*/ 3 w 3"/>
              <a:gd name="T3" fmla="*/ 0 h 3"/>
              <a:gd name="T4" fmla="*/ 0 w 3"/>
              <a:gd name="T5" fmla="*/ 3 h 3"/>
              <a:gd name="T6" fmla="*/ 0 w 3"/>
              <a:gd name="T7" fmla="*/ 3 h 3"/>
              <a:gd name="T8" fmla="*/ 0 w 3"/>
              <a:gd name="T9" fmla="*/ 3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3" y="0"/>
                </a:lnTo>
                <a:lnTo>
                  <a:pt x="0" y="3"/>
                </a:lnTo>
                <a:lnTo>
                  <a:pt x="0" y="3"/>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8" name="Freeform 802">
            <a:extLst>
              <a:ext uri="{FF2B5EF4-FFF2-40B4-BE49-F238E27FC236}">
                <a16:creationId xmlns:a16="http://schemas.microsoft.com/office/drawing/2014/main" id="{3BD31E34-A8B5-AD2D-868D-6BE754985DAF}"/>
              </a:ext>
            </a:extLst>
          </p:cNvPr>
          <p:cNvSpPr>
            <a:spLocks/>
          </p:cNvSpPr>
          <p:nvPr/>
        </p:nvSpPr>
        <p:spPr bwMode="auto">
          <a:xfrm>
            <a:off x="2025785" y="2382072"/>
            <a:ext cx="0" cy="3649"/>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9" name="Freeform 803">
            <a:extLst>
              <a:ext uri="{FF2B5EF4-FFF2-40B4-BE49-F238E27FC236}">
                <a16:creationId xmlns:a16="http://schemas.microsoft.com/office/drawing/2014/main" id="{D8424F9F-5B68-7BBF-A4DD-9353CE58A15E}"/>
              </a:ext>
            </a:extLst>
          </p:cNvPr>
          <p:cNvSpPr>
            <a:spLocks/>
          </p:cNvSpPr>
          <p:nvPr/>
        </p:nvSpPr>
        <p:spPr bwMode="auto">
          <a:xfrm>
            <a:off x="2087357" y="2340716"/>
            <a:ext cx="0" cy="3649"/>
          </a:xfrm>
          <a:custGeom>
            <a:avLst/>
            <a:gdLst>
              <a:gd name="T0" fmla="*/ 0 h 3"/>
              <a:gd name="T1" fmla="*/ 0 h 3"/>
              <a:gd name="T2" fmla="*/ 3 h 3"/>
              <a:gd name="T3" fmla="*/ 3 h 3"/>
              <a:gd name="T4" fmla="*/ 3 h 3"/>
              <a:gd name="T5" fmla="*/ 0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lnTo>
                  <a:pt x="0" y="0"/>
                </a:lnTo>
                <a:lnTo>
                  <a:pt x="0" y="3"/>
                </a:lnTo>
                <a:lnTo>
                  <a:pt x="0" y="3"/>
                </a:lnTo>
                <a:lnTo>
                  <a:pt x="0"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0" name="Freeform 804">
            <a:extLst>
              <a:ext uri="{FF2B5EF4-FFF2-40B4-BE49-F238E27FC236}">
                <a16:creationId xmlns:a16="http://schemas.microsoft.com/office/drawing/2014/main" id="{AB9DFB13-8EA1-45DF-3CF0-3234647D5B5D}"/>
              </a:ext>
            </a:extLst>
          </p:cNvPr>
          <p:cNvSpPr>
            <a:spLocks/>
          </p:cNvSpPr>
          <p:nvPr/>
        </p:nvSpPr>
        <p:spPr bwMode="auto">
          <a:xfrm>
            <a:off x="2083509" y="234436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1" name="Freeform 805">
            <a:extLst>
              <a:ext uri="{FF2B5EF4-FFF2-40B4-BE49-F238E27FC236}">
                <a16:creationId xmlns:a16="http://schemas.microsoft.com/office/drawing/2014/main" id="{439847DF-BCCA-BE4F-D456-17D0A10FAA48}"/>
              </a:ext>
            </a:extLst>
          </p:cNvPr>
          <p:cNvSpPr>
            <a:spLocks/>
          </p:cNvSpPr>
          <p:nvPr/>
        </p:nvSpPr>
        <p:spPr bwMode="auto">
          <a:xfrm>
            <a:off x="2083509" y="2344365"/>
            <a:ext cx="3848" cy="0"/>
          </a:xfrm>
          <a:custGeom>
            <a:avLst/>
            <a:gdLst>
              <a:gd name="T0" fmla="*/ 3 w 3"/>
              <a:gd name="T1" fmla="*/ 3 w 3"/>
              <a:gd name="T2" fmla="*/ 3 w 3"/>
              <a:gd name="T3" fmla="*/ 3 w 3"/>
              <a:gd name="T4" fmla="*/ 0 w 3"/>
              <a:gd name="T5" fmla="*/ 0 w 3"/>
              <a:gd name="T6" fmla="*/ 3 w 3"/>
              <a:gd name="T7" fmla="*/ 3 w 3"/>
              <a:gd name="T8" fmla="*/ 3 w 3"/>
              <a:gd name="T9" fmla="*/ 3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3">
                <a:moveTo>
                  <a:pt x="3" y="0"/>
                </a:moveTo>
                <a:lnTo>
                  <a:pt x="3" y="0"/>
                </a:lnTo>
                <a:lnTo>
                  <a:pt x="3" y="0"/>
                </a:lnTo>
                <a:lnTo>
                  <a:pt x="3" y="0"/>
                </a:lnTo>
                <a:lnTo>
                  <a:pt x="0" y="0"/>
                </a:lnTo>
                <a:lnTo>
                  <a:pt x="0" y="0"/>
                </a:lnTo>
                <a:lnTo>
                  <a:pt x="3" y="0"/>
                </a:lnTo>
                <a:lnTo>
                  <a:pt x="3"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2" name="Freeform 806">
            <a:extLst>
              <a:ext uri="{FF2B5EF4-FFF2-40B4-BE49-F238E27FC236}">
                <a16:creationId xmlns:a16="http://schemas.microsoft.com/office/drawing/2014/main" id="{DD19A239-42C0-9FA2-5DA2-22DC074DEDEE}"/>
              </a:ext>
            </a:extLst>
          </p:cNvPr>
          <p:cNvSpPr>
            <a:spLocks/>
          </p:cNvSpPr>
          <p:nvPr/>
        </p:nvSpPr>
        <p:spPr bwMode="auto">
          <a:xfrm>
            <a:off x="1914184" y="2219079"/>
            <a:ext cx="3848"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3" name="Freeform 807">
            <a:extLst>
              <a:ext uri="{FF2B5EF4-FFF2-40B4-BE49-F238E27FC236}">
                <a16:creationId xmlns:a16="http://schemas.microsoft.com/office/drawing/2014/main" id="{F066771C-A541-0247-64F0-8F5F98F4AB29}"/>
              </a:ext>
            </a:extLst>
          </p:cNvPr>
          <p:cNvSpPr>
            <a:spLocks/>
          </p:cNvSpPr>
          <p:nvPr/>
        </p:nvSpPr>
        <p:spPr bwMode="auto">
          <a:xfrm>
            <a:off x="1466498" y="205608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4" name="Freeform 809">
            <a:extLst>
              <a:ext uri="{FF2B5EF4-FFF2-40B4-BE49-F238E27FC236}">
                <a16:creationId xmlns:a16="http://schemas.microsoft.com/office/drawing/2014/main" id="{67558D6F-3881-897F-B657-08CC3932D106}"/>
              </a:ext>
            </a:extLst>
          </p:cNvPr>
          <p:cNvSpPr>
            <a:spLocks/>
          </p:cNvSpPr>
          <p:nvPr/>
        </p:nvSpPr>
        <p:spPr bwMode="auto">
          <a:xfrm>
            <a:off x="2015522" y="2237325"/>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5" name="Freeform 810">
            <a:extLst>
              <a:ext uri="{FF2B5EF4-FFF2-40B4-BE49-F238E27FC236}">
                <a16:creationId xmlns:a16="http://schemas.microsoft.com/office/drawing/2014/main" id="{C68E98D7-3646-3CEE-3827-2596180D371A}"/>
              </a:ext>
            </a:extLst>
          </p:cNvPr>
          <p:cNvSpPr>
            <a:spLocks/>
          </p:cNvSpPr>
          <p:nvPr/>
        </p:nvSpPr>
        <p:spPr bwMode="auto">
          <a:xfrm>
            <a:off x="2023219" y="224097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6" name="Freeform 811">
            <a:extLst>
              <a:ext uri="{FF2B5EF4-FFF2-40B4-BE49-F238E27FC236}">
                <a16:creationId xmlns:a16="http://schemas.microsoft.com/office/drawing/2014/main" id="{B1730881-15C2-FDB9-CC68-DE5BD90B6E79}"/>
              </a:ext>
            </a:extLst>
          </p:cNvPr>
          <p:cNvSpPr>
            <a:spLocks/>
          </p:cNvSpPr>
          <p:nvPr/>
        </p:nvSpPr>
        <p:spPr bwMode="auto">
          <a:xfrm>
            <a:off x="1929577" y="2215430"/>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7" name="Freeform 812">
            <a:extLst>
              <a:ext uri="{FF2B5EF4-FFF2-40B4-BE49-F238E27FC236}">
                <a16:creationId xmlns:a16="http://schemas.microsoft.com/office/drawing/2014/main" id="{B2C9B3A6-FD69-3ABD-B405-17EA712165D0}"/>
              </a:ext>
            </a:extLst>
          </p:cNvPr>
          <p:cNvSpPr>
            <a:spLocks/>
          </p:cNvSpPr>
          <p:nvPr/>
        </p:nvSpPr>
        <p:spPr bwMode="auto">
          <a:xfrm>
            <a:off x="1476760" y="20524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8" name="Freeform 813">
            <a:extLst>
              <a:ext uri="{FF2B5EF4-FFF2-40B4-BE49-F238E27FC236}">
                <a16:creationId xmlns:a16="http://schemas.microsoft.com/office/drawing/2014/main" id="{B7895936-46D0-3D0C-4F19-DEEFAFC15A7E}"/>
              </a:ext>
            </a:extLst>
          </p:cNvPr>
          <p:cNvSpPr>
            <a:spLocks/>
          </p:cNvSpPr>
          <p:nvPr/>
        </p:nvSpPr>
        <p:spPr bwMode="auto">
          <a:xfrm>
            <a:off x="1919314" y="2211781"/>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9" name="Freeform 814">
            <a:extLst>
              <a:ext uri="{FF2B5EF4-FFF2-40B4-BE49-F238E27FC236}">
                <a16:creationId xmlns:a16="http://schemas.microsoft.com/office/drawing/2014/main" id="{DABD9DBB-E49F-8EBD-1C7E-026B2A91B959}"/>
              </a:ext>
            </a:extLst>
          </p:cNvPr>
          <p:cNvSpPr>
            <a:spLocks/>
          </p:cNvSpPr>
          <p:nvPr/>
        </p:nvSpPr>
        <p:spPr bwMode="auto">
          <a:xfrm>
            <a:off x="2033481" y="2244623"/>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0" name="Freeform 815">
            <a:extLst>
              <a:ext uri="{FF2B5EF4-FFF2-40B4-BE49-F238E27FC236}">
                <a16:creationId xmlns:a16="http://schemas.microsoft.com/office/drawing/2014/main" id="{CA3719A4-F5EB-F85F-F39F-E426390F630E}"/>
              </a:ext>
            </a:extLst>
          </p:cNvPr>
          <p:cNvSpPr>
            <a:spLocks/>
          </p:cNvSpPr>
          <p:nvPr/>
        </p:nvSpPr>
        <p:spPr bwMode="auto">
          <a:xfrm>
            <a:off x="1937273" y="221543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1" name="Freeform 816">
            <a:extLst>
              <a:ext uri="{FF2B5EF4-FFF2-40B4-BE49-F238E27FC236}">
                <a16:creationId xmlns:a16="http://schemas.microsoft.com/office/drawing/2014/main" id="{67F429CF-E001-8770-FD3D-C1BFDC07F2F6}"/>
              </a:ext>
            </a:extLst>
          </p:cNvPr>
          <p:cNvSpPr>
            <a:spLocks/>
          </p:cNvSpPr>
          <p:nvPr/>
        </p:nvSpPr>
        <p:spPr bwMode="auto">
          <a:xfrm>
            <a:off x="2027067" y="2240974"/>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2" name="Freeform 817">
            <a:extLst>
              <a:ext uri="{FF2B5EF4-FFF2-40B4-BE49-F238E27FC236}">
                <a16:creationId xmlns:a16="http://schemas.microsoft.com/office/drawing/2014/main" id="{E7639DFD-5B8A-CA78-3D00-F69321E45AE1}"/>
              </a:ext>
            </a:extLst>
          </p:cNvPr>
          <p:cNvSpPr>
            <a:spLocks/>
          </p:cNvSpPr>
          <p:nvPr/>
        </p:nvSpPr>
        <p:spPr bwMode="auto">
          <a:xfrm>
            <a:off x="1889811" y="2208132"/>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3" name="Freeform 818">
            <a:extLst>
              <a:ext uri="{FF2B5EF4-FFF2-40B4-BE49-F238E27FC236}">
                <a16:creationId xmlns:a16="http://schemas.microsoft.com/office/drawing/2014/main" id="{DA304919-26D8-AAAC-7443-A436B471A1D2}"/>
              </a:ext>
            </a:extLst>
          </p:cNvPr>
          <p:cNvSpPr>
            <a:spLocks/>
          </p:cNvSpPr>
          <p:nvPr/>
        </p:nvSpPr>
        <p:spPr bwMode="auto">
          <a:xfrm>
            <a:off x="1893659" y="2208132"/>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4" name="Freeform 819">
            <a:extLst>
              <a:ext uri="{FF2B5EF4-FFF2-40B4-BE49-F238E27FC236}">
                <a16:creationId xmlns:a16="http://schemas.microsoft.com/office/drawing/2014/main" id="{10BED4FB-8025-10AA-8BE9-A2A479B2DED8}"/>
              </a:ext>
            </a:extLst>
          </p:cNvPr>
          <p:cNvSpPr>
            <a:spLocks/>
          </p:cNvSpPr>
          <p:nvPr/>
        </p:nvSpPr>
        <p:spPr bwMode="auto">
          <a:xfrm>
            <a:off x="1480608" y="20524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5" name="Freeform 820">
            <a:extLst>
              <a:ext uri="{FF2B5EF4-FFF2-40B4-BE49-F238E27FC236}">
                <a16:creationId xmlns:a16="http://schemas.microsoft.com/office/drawing/2014/main" id="{E3A16F16-FACD-4423-4CBC-E1F03DAB12AC}"/>
              </a:ext>
            </a:extLst>
          </p:cNvPr>
          <p:cNvSpPr>
            <a:spLocks/>
          </p:cNvSpPr>
          <p:nvPr/>
        </p:nvSpPr>
        <p:spPr bwMode="auto">
          <a:xfrm>
            <a:off x="1997564" y="2233676"/>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6" name="Freeform 821">
            <a:extLst>
              <a:ext uri="{FF2B5EF4-FFF2-40B4-BE49-F238E27FC236}">
                <a16:creationId xmlns:a16="http://schemas.microsoft.com/office/drawing/2014/main" id="{3EF2F73E-37E5-E5B1-FF71-D177211C28F0}"/>
              </a:ext>
            </a:extLst>
          </p:cNvPr>
          <p:cNvSpPr>
            <a:spLocks/>
          </p:cNvSpPr>
          <p:nvPr/>
        </p:nvSpPr>
        <p:spPr bwMode="auto">
          <a:xfrm>
            <a:off x="1678154" y="2189886"/>
            <a:ext cx="57725" cy="21895"/>
          </a:xfrm>
          <a:custGeom>
            <a:avLst/>
            <a:gdLst>
              <a:gd name="T0" fmla="*/ 45 w 45"/>
              <a:gd name="T1" fmla="*/ 18 h 18"/>
              <a:gd name="T2" fmla="*/ 45 w 45"/>
              <a:gd name="T3" fmla="*/ 18 h 18"/>
              <a:gd name="T4" fmla="*/ 20 w 45"/>
              <a:gd name="T5" fmla="*/ 9 h 18"/>
              <a:gd name="T6" fmla="*/ 20 w 45"/>
              <a:gd name="T7" fmla="*/ 9 h 18"/>
              <a:gd name="T8" fmla="*/ 0 w 45"/>
              <a:gd name="T9" fmla="*/ 0 h 18"/>
              <a:gd name="T10" fmla="*/ 0 w 45"/>
              <a:gd name="T11" fmla="*/ 0 h 18"/>
              <a:gd name="T12" fmla="*/ 20 w 45"/>
              <a:gd name="T13" fmla="*/ 9 h 18"/>
              <a:gd name="T14" fmla="*/ 20 w 45"/>
              <a:gd name="T15" fmla="*/ 9 h 18"/>
              <a:gd name="T16" fmla="*/ 45 w 45"/>
              <a:gd name="T17" fmla="*/ 18 h 18"/>
              <a:gd name="T18" fmla="*/ 45 w 45"/>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18">
                <a:moveTo>
                  <a:pt x="45" y="18"/>
                </a:moveTo>
                <a:lnTo>
                  <a:pt x="45" y="18"/>
                </a:lnTo>
                <a:lnTo>
                  <a:pt x="20" y="9"/>
                </a:lnTo>
                <a:lnTo>
                  <a:pt x="20" y="9"/>
                </a:lnTo>
                <a:lnTo>
                  <a:pt x="0" y="0"/>
                </a:lnTo>
                <a:lnTo>
                  <a:pt x="0" y="0"/>
                </a:lnTo>
                <a:lnTo>
                  <a:pt x="20" y="9"/>
                </a:lnTo>
                <a:lnTo>
                  <a:pt x="20" y="9"/>
                </a:lnTo>
                <a:lnTo>
                  <a:pt x="45" y="18"/>
                </a:lnTo>
                <a:lnTo>
                  <a:pt x="45" y="18"/>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7" name="Freeform 822">
            <a:extLst>
              <a:ext uri="{FF2B5EF4-FFF2-40B4-BE49-F238E27FC236}">
                <a16:creationId xmlns:a16="http://schemas.microsoft.com/office/drawing/2014/main" id="{BD967DB8-0556-366F-247D-5EA5A0247746}"/>
              </a:ext>
            </a:extLst>
          </p:cNvPr>
          <p:cNvSpPr>
            <a:spLocks/>
          </p:cNvSpPr>
          <p:nvPr/>
        </p:nvSpPr>
        <p:spPr bwMode="auto">
          <a:xfrm>
            <a:off x="1488304" y="2060952"/>
            <a:ext cx="42332" cy="18246"/>
          </a:xfrm>
          <a:custGeom>
            <a:avLst/>
            <a:gdLst>
              <a:gd name="T0" fmla="*/ 33 w 33"/>
              <a:gd name="T1" fmla="*/ 15 h 15"/>
              <a:gd name="T2" fmla="*/ 3 w 33"/>
              <a:gd name="T3" fmla="*/ 0 h 15"/>
              <a:gd name="T4" fmla="*/ 3 w 33"/>
              <a:gd name="T5" fmla="*/ 0 h 15"/>
              <a:gd name="T6" fmla="*/ 0 w 33"/>
              <a:gd name="T7" fmla="*/ 0 h 15"/>
              <a:gd name="T8" fmla="*/ 0 w 33"/>
              <a:gd name="T9" fmla="*/ 0 h 15"/>
              <a:gd name="T10" fmla="*/ 3 w 33"/>
              <a:gd name="T11" fmla="*/ 0 h 15"/>
              <a:gd name="T12" fmla="*/ 33 w 33"/>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3" h="15">
                <a:moveTo>
                  <a:pt x="33" y="15"/>
                </a:moveTo>
                <a:lnTo>
                  <a:pt x="3" y="0"/>
                </a:lnTo>
                <a:lnTo>
                  <a:pt x="3" y="0"/>
                </a:lnTo>
                <a:lnTo>
                  <a:pt x="0" y="0"/>
                </a:lnTo>
                <a:lnTo>
                  <a:pt x="0" y="0"/>
                </a:lnTo>
                <a:lnTo>
                  <a:pt x="3" y="0"/>
                </a:lnTo>
                <a:lnTo>
                  <a:pt x="33" y="15"/>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8" name="Freeform 823">
            <a:extLst>
              <a:ext uri="{FF2B5EF4-FFF2-40B4-BE49-F238E27FC236}">
                <a16:creationId xmlns:a16="http://schemas.microsoft.com/office/drawing/2014/main" id="{1BB34667-FECC-3D58-CA92-CB909E9B0919}"/>
              </a:ext>
            </a:extLst>
          </p:cNvPr>
          <p:cNvSpPr>
            <a:spLocks/>
          </p:cNvSpPr>
          <p:nvPr/>
        </p:nvSpPr>
        <p:spPr bwMode="auto">
          <a:xfrm>
            <a:off x="2055288" y="2248272"/>
            <a:ext cx="3849" cy="3649"/>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9" name="Freeform 824">
            <a:extLst>
              <a:ext uri="{FF2B5EF4-FFF2-40B4-BE49-F238E27FC236}">
                <a16:creationId xmlns:a16="http://schemas.microsoft.com/office/drawing/2014/main" id="{943F7EA3-62B2-D557-FE12-834F97B36C1F}"/>
              </a:ext>
            </a:extLst>
          </p:cNvPr>
          <p:cNvSpPr>
            <a:spLocks/>
          </p:cNvSpPr>
          <p:nvPr/>
        </p:nvSpPr>
        <p:spPr bwMode="auto">
          <a:xfrm>
            <a:off x="1957798" y="2222729"/>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0" name="Freeform 825">
            <a:extLst>
              <a:ext uri="{FF2B5EF4-FFF2-40B4-BE49-F238E27FC236}">
                <a16:creationId xmlns:a16="http://schemas.microsoft.com/office/drawing/2014/main" id="{C83515F0-283E-097B-15DF-58C2686C9280}"/>
              </a:ext>
            </a:extLst>
          </p:cNvPr>
          <p:cNvSpPr>
            <a:spLocks/>
          </p:cNvSpPr>
          <p:nvPr/>
        </p:nvSpPr>
        <p:spPr bwMode="auto">
          <a:xfrm>
            <a:off x="1915467" y="221178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1" name="Freeform 826">
            <a:extLst>
              <a:ext uri="{FF2B5EF4-FFF2-40B4-BE49-F238E27FC236}">
                <a16:creationId xmlns:a16="http://schemas.microsoft.com/office/drawing/2014/main" id="{54E317A8-CFA2-E9F8-E408-B0E493AC64F2}"/>
              </a:ext>
            </a:extLst>
          </p:cNvPr>
          <p:cNvSpPr>
            <a:spLocks/>
          </p:cNvSpPr>
          <p:nvPr/>
        </p:nvSpPr>
        <p:spPr bwMode="auto">
          <a:xfrm>
            <a:off x="1991149" y="2230027"/>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2" name="Freeform 827">
            <a:extLst>
              <a:ext uri="{FF2B5EF4-FFF2-40B4-BE49-F238E27FC236}">
                <a16:creationId xmlns:a16="http://schemas.microsoft.com/office/drawing/2014/main" id="{18B5D2E7-89F9-2193-A8A0-AAD6D3243E91}"/>
              </a:ext>
            </a:extLst>
          </p:cNvPr>
          <p:cNvSpPr>
            <a:spLocks/>
          </p:cNvSpPr>
          <p:nvPr/>
        </p:nvSpPr>
        <p:spPr bwMode="auto">
          <a:xfrm>
            <a:off x="2009108" y="2237325"/>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3" name="Freeform 828">
            <a:extLst>
              <a:ext uri="{FF2B5EF4-FFF2-40B4-BE49-F238E27FC236}">
                <a16:creationId xmlns:a16="http://schemas.microsoft.com/office/drawing/2014/main" id="{C6BBC22E-0172-23A5-06C2-C873F2803063}"/>
              </a:ext>
            </a:extLst>
          </p:cNvPr>
          <p:cNvSpPr>
            <a:spLocks/>
          </p:cNvSpPr>
          <p:nvPr/>
        </p:nvSpPr>
        <p:spPr bwMode="auto">
          <a:xfrm>
            <a:off x="1470346" y="204513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4" name="Freeform 829">
            <a:extLst>
              <a:ext uri="{FF2B5EF4-FFF2-40B4-BE49-F238E27FC236}">
                <a16:creationId xmlns:a16="http://schemas.microsoft.com/office/drawing/2014/main" id="{AE3B44E6-B97E-C403-9BBC-140BD2F8C925}"/>
              </a:ext>
            </a:extLst>
          </p:cNvPr>
          <p:cNvSpPr>
            <a:spLocks/>
          </p:cNvSpPr>
          <p:nvPr/>
        </p:nvSpPr>
        <p:spPr bwMode="auto">
          <a:xfrm>
            <a:off x="2051440" y="2248272"/>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5" name="Freeform 830">
            <a:extLst>
              <a:ext uri="{FF2B5EF4-FFF2-40B4-BE49-F238E27FC236}">
                <a16:creationId xmlns:a16="http://schemas.microsoft.com/office/drawing/2014/main" id="{5B6D4BF3-D96B-CDCE-A9D6-2C2AE515B55C}"/>
              </a:ext>
            </a:extLst>
          </p:cNvPr>
          <p:cNvSpPr>
            <a:spLocks/>
          </p:cNvSpPr>
          <p:nvPr/>
        </p:nvSpPr>
        <p:spPr bwMode="auto">
          <a:xfrm>
            <a:off x="2037329" y="2244623"/>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6" name="Freeform 831">
            <a:extLst>
              <a:ext uri="{FF2B5EF4-FFF2-40B4-BE49-F238E27FC236}">
                <a16:creationId xmlns:a16="http://schemas.microsoft.com/office/drawing/2014/main" id="{C28CDEE0-6938-9B3D-A2BA-9C22BACE5D2B}"/>
              </a:ext>
            </a:extLst>
          </p:cNvPr>
          <p:cNvSpPr>
            <a:spLocks/>
          </p:cNvSpPr>
          <p:nvPr/>
        </p:nvSpPr>
        <p:spPr bwMode="auto">
          <a:xfrm>
            <a:off x="2005260" y="223367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7" name="Freeform 832">
            <a:extLst>
              <a:ext uri="{FF2B5EF4-FFF2-40B4-BE49-F238E27FC236}">
                <a16:creationId xmlns:a16="http://schemas.microsoft.com/office/drawing/2014/main" id="{F6D8D425-E52C-A09F-C57B-45855CCA401D}"/>
              </a:ext>
            </a:extLst>
          </p:cNvPr>
          <p:cNvSpPr>
            <a:spLocks/>
          </p:cNvSpPr>
          <p:nvPr/>
        </p:nvSpPr>
        <p:spPr bwMode="auto">
          <a:xfrm>
            <a:off x="1973191" y="2226377"/>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8" name="Freeform 833">
            <a:extLst>
              <a:ext uri="{FF2B5EF4-FFF2-40B4-BE49-F238E27FC236}">
                <a16:creationId xmlns:a16="http://schemas.microsoft.com/office/drawing/2014/main" id="{DA1CFD78-EFEB-E28E-5463-AF6CA820AF90}"/>
              </a:ext>
            </a:extLst>
          </p:cNvPr>
          <p:cNvSpPr>
            <a:spLocks/>
          </p:cNvSpPr>
          <p:nvPr/>
        </p:nvSpPr>
        <p:spPr bwMode="auto">
          <a:xfrm>
            <a:off x="1979605" y="222637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9" name="Freeform 834">
            <a:extLst>
              <a:ext uri="{FF2B5EF4-FFF2-40B4-BE49-F238E27FC236}">
                <a16:creationId xmlns:a16="http://schemas.microsoft.com/office/drawing/2014/main" id="{397D7EAC-49D2-1AB5-8701-BCE34BFB33FB}"/>
              </a:ext>
            </a:extLst>
          </p:cNvPr>
          <p:cNvSpPr>
            <a:spLocks/>
          </p:cNvSpPr>
          <p:nvPr/>
        </p:nvSpPr>
        <p:spPr bwMode="auto">
          <a:xfrm>
            <a:off x="1939839" y="2215430"/>
            <a:ext cx="3849"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0" name="Freeform 835">
            <a:extLst>
              <a:ext uri="{FF2B5EF4-FFF2-40B4-BE49-F238E27FC236}">
                <a16:creationId xmlns:a16="http://schemas.microsoft.com/office/drawing/2014/main" id="{549EAC58-2CF9-7E28-E568-C53E5F6B1E30}"/>
              </a:ext>
            </a:extLst>
          </p:cNvPr>
          <p:cNvSpPr>
            <a:spLocks/>
          </p:cNvSpPr>
          <p:nvPr/>
        </p:nvSpPr>
        <p:spPr bwMode="auto">
          <a:xfrm>
            <a:off x="1965494" y="2222729"/>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1" name="Freeform 836">
            <a:extLst>
              <a:ext uri="{FF2B5EF4-FFF2-40B4-BE49-F238E27FC236}">
                <a16:creationId xmlns:a16="http://schemas.microsoft.com/office/drawing/2014/main" id="{1958C4C2-40DD-0D79-EBB8-4B25F0FAEE6F}"/>
              </a:ext>
            </a:extLst>
          </p:cNvPr>
          <p:cNvSpPr>
            <a:spLocks/>
          </p:cNvSpPr>
          <p:nvPr/>
        </p:nvSpPr>
        <p:spPr bwMode="auto">
          <a:xfrm>
            <a:off x="2047591" y="2248272"/>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2" name="Freeform 837">
            <a:extLst>
              <a:ext uri="{FF2B5EF4-FFF2-40B4-BE49-F238E27FC236}">
                <a16:creationId xmlns:a16="http://schemas.microsoft.com/office/drawing/2014/main" id="{0E128528-8E0B-52DC-85B6-4F331BE4E2FD}"/>
              </a:ext>
            </a:extLst>
          </p:cNvPr>
          <p:cNvSpPr>
            <a:spLocks/>
          </p:cNvSpPr>
          <p:nvPr/>
        </p:nvSpPr>
        <p:spPr bwMode="auto">
          <a:xfrm>
            <a:off x="1983453" y="2230027"/>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3" name="Freeform 838">
            <a:extLst>
              <a:ext uri="{FF2B5EF4-FFF2-40B4-BE49-F238E27FC236}">
                <a16:creationId xmlns:a16="http://schemas.microsoft.com/office/drawing/2014/main" id="{22075334-906E-9452-338A-F0C25217DA4D}"/>
              </a:ext>
            </a:extLst>
          </p:cNvPr>
          <p:cNvSpPr>
            <a:spLocks/>
          </p:cNvSpPr>
          <p:nvPr/>
        </p:nvSpPr>
        <p:spPr bwMode="auto">
          <a:xfrm>
            <a:off x="1901356" y="2208132"/>
            <a:ext cx="2566"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4" name="Freeform 839">
            <a:extLst>
              <a:ext uri="{FF2B5EF4-FFF2-40B4-BE49-F238E27FC236}">
                <a16:creationId xmlns:a16="http://schemas.microsoft.com/office/drawing/2014/main" id="{A09A3BDC-E0B2-8058-6173-810F7A6611CF}"/>
              </a:ext>
            </a:extLst>
          </p:cNvPr>
          <p:cNvSpPr>
            <a:spLocks/>
          </p:cNvSpPr>
          <p:nvPr/>
        </p:nvSpPr>
        <p:spPr bwMode="auto">
          <a:xfrm>
            <a:off x="2041178" y="2244623"/>
            <a:ext cx="3849"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5" name="Freeform 840">
            <a:extLst>
              <a:ext uri="{FF2B5EF4-FFF2-40B4-BE49-F238E27FC236}">
                <a16:creationId xmlns:a16="http://schemas.microsoft.com/office/drawing/2014/main" id="{CA855684-29A0-85A4-5A51-03B7D9709CF0}"/>
              </a:ext>
            </a:extLst>
          </p:cNvPr>
          <p:cNvSpPr>
            <a:spLocks/>
          </p:cNvSpPr>
          <p:nvPr/>
        </p:nvSpPr>
        <p:spPr bwMode="auto">
          <a:xfrm>
            <a:off x="1903921" y="2208132"/>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6" name="Freeform 841">
            <a:extLst>
              <a:ext uri="{FF2B5EF4-FFF2-40B4-BE49-F238E27FC236}">
                <a16:creationId xmlns:a16="http://schemas.microsoft.com/office/drawing/2014/main" id="{B981C5DC-71BB-E256-5887-3871415DD4DA}"/>
              </a:ext>
            </a:extLst>
          </p:cNvPr>
          <p:cNvSpPr>
            <a:spLocks/>
          </p:cNvSpPr>
          <p:nvPr/>
        </p:nvSpPr>
        <p:spPr bwMode="auto">
          <a:xfrm>
            <a:off x="1907770" y="2208132"/>
            <a:ext cx="3849" cy="3649"/>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7" name="Freeform 842">
            <a:extLst>
              <a:ext uri="{FF2B5EF4-FFF2-40B4-BE49-F238E27FC236}">
                <a16:creationId xmlns:a16="http://schemas.microsoft.com/office/drawing/2014/main" id="{E4FB563F-94C4-A787-C850-47C559054A4D}"/>
              </a:ext>
            </a:extLst>
          </p:cNvPr>
          <p:cNvSpPr>
            <a:spLocks/>
          </p:cNvSpPr>
          <p:nvPr/>
        </p:nvSpPr>
        <p:spPr bwMode="auto">
          <a:xfrm>
            <a:off x="1897508" y="220813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8" name="Freeform 843">
            <a:extLst>
              <a:ext uri="{FF2B5EF4-FFF2-40B4-BE49-F238E27FC236}">
                <a16:creationId xmlns:a16="http://schemas.microsoft.com/office/drawing/2014/main" id="{F7FE7CE0-3C91-869D-F8F3-8977B60E2715}"/>
              </a:ext>
            </a:extLst>
          </p:cNvPr>
          <p:cNvSpPr>
            <a:spLocks/>
          </p:cNvSpPr>
          <p:nvPr/>
        </p:nvSpPr>
        <p:spPr bwMode="auto">
          <a:xfrm>
            <a:off x="1947535" y="2219079"/>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9" name="Freeform 844">
            <a:extLst>
              <a:ext uri="{FF2B5EF4-FFF2-40B4-BE49-F238E27FC236}">
                <a16:creationId xmlns:a16="http://schemas.microsoft.com/office/drawing/2014/main" id="{02FC5368-D134-A191-ED9F-D5E049423D8D}"/>
              </a:ext>
            </a:extLst>
          </p:cNvPr>
          <p:cNvSpPr>
            <a:spLocks/>
          </p:cNvSpPr>
          <p:nvPr/>
        </p:nvSpPr>
        <p:spPr bwMode="auto">
          <a:xfrm>
            <a:off x="1955232" y="221907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0" name="Freeform 846">
            <a:extLst>
              <a:ext uri="{FF2B5EF4-FFF2-40B4-BE49-F238E27FC236}">
                <a16:creationId xmlns:a16="http://schemas.microsoft.com/office/drawing/2014/main" id="{8082F30F-0F90-F4F3-B08D-3F224A9EC1F6}"/>
              </a:ext>
            </a:extLst>
          </p:cNvPr>
          <p:cNvSpPr>
            <a:spLocks/>
          </p:cNvSpPr>
          <p:nvPr/>
        </p:nvSpPr>
        <p:spPr bwMode="auto">
          <a:xfrm>
            <a:off x="2029633" y="2378423"/>
            <a:ext cx="3849"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1" name="Freeform 847">
            <a:extLst>
              <a:ext uri="{FF2B5EF4-FFF2-40B4-BE49-F238E27FC236}">
                <a16:creationId xmlns:a16="http://schemas.microsoft.com/office/drawing/2014/main" id="{BA6DF0C4-D94B-37B2-12C8-0E2914EFFB50}"/>
              </a:ext>
            </a:extLst>
          </p:cNvPr>
          <p:cNvSpPr>
            <a:spLocks/>
          </p:cNvSpPr>
          <p:nvPr/>
        </p:nvSpPr>
        <p:spPr bwMode="auto">
          <a:xfrm>
            <a:off x="2037329" y="2352879"/>
            <a:ext cx="17959" cy="18246"/>
          </a:xfrm>
          <a:custGeom>
            <a:avLst/>
            <a:gdLst>
              <a:gd name="T0" fmla="*/ 14 w 14"/>
              <a:gd name="T1" fmla="*/ 0 h 15"/>
              <a:gd name="T2" fmla="*/ 0 w 14"/>
              <a:gd name="T3" fmla="*/ 15 h 15"/>
              <a:gd name="T4" fmla="*/ 0 w 14"/>
              <a:gd name="T5" fmla="*/ 15 h 15"/>
              <a:gd name="T6" fmla="*/ 14 w 14"/>
              <a:gd name="T7" fmla="*/ 0 h 15"/>
            </a:gdLst>
            <a:ahLst/>
            <a:cxnLst>
              <a:cxn ang="0">
                <a:pos x="T0" y="T1"/>
              </a:cxn>
              <a:cxn ang="0">
                <a:pos x="T2" y="T3"/>
              </a:cxn>
              <a:cxn ang="0">
                <a:pos x="T4" y="T5"/>
              </a:cxn>
              <a:cxn ang="0">
                <a:pos x="T6" y="T7"/>
              </a:cxn>
            </a:cxnLst>
            <a:rect l="0" t="0" r="r" b="b"/>
            <a:pathLst>
              <a:path w="14" h="15">
                <a:moveTo>
                  <a:pt x="14" y="0"/>
                </a:moveTo>
                <a:lnTo>
                  <a:pt x="0" y="15"/>
                </a:lnTo>
                <a:lnTo>
                  <a:pt x="0" y="15"/>
                </a:lnTo>
                <a:lnTo>
                  <a:pt x="14"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2" name="Freeform 848">
            <a:extLst>
              <a:ext uri="{FF2B5EF4-FFF2-40B4-BE49-F238E27FC236}">
                <a16:creationId xmlns:a16="http://schemas.microsoft.com/office/drawing/2014/main" id="{B8299BB3-2CDF-2E4E-1282-2DC7E5F8519C}"/>
              </a:ext>
            </a:extLst>
          </p:cNvPr>
          <p:cNvSpPr>
            <a:spLocks/>
          </p:cNvSpPr>
          <p:nvPr/>
        </p:nvSpPr>
        <p:spPr bwMode="auto">
          <a:xfrm>
            <a:off x="2091205" y="233706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3" name="Freeform 849">
            <a:extLst>
              <a:ext uri="{FF2B5EF4-FFF2-40B4-BE49-F238E27FC236}">
                <a16:creationId xmlns:a16="http://schemas.microsoft.com/office/drawing/2014/main" id="{0FDC0E57-46B8-7D61-F863-1730E1A583EE}"/>
              </a:ext>
            </a:extLst>
          </p:cNvPr>
          <p:cNvSpPr>
            <a:spLocks/>
          </p:cNvSpPr>
          <p:nvPr/>
        </p:nvSpPr>
        <p:spPr bwMode="auto">
          <a:xfrm>
            <a:off x="2091205" y="233706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4" name="Freeform 850">
            <a:extLst>
              <a:ext uri="{FF2B5EF4-FFF2-40B4-BE49-F238E27FC236}">
                <a16:creationId xmlns:a16="http://schemas.microsoft.com/office/drawing/2014/main" id="{4257A07D-61C1-25A6-70CB-B6CFAFBB2E5C}"/>
              </a:ext>
            </a:extLst>
          </p:cNvPr>
          <p:cNvSpPr>
            <a:spLocks/>
          </p:cNvSpPr>
          <p:nvPr/>
        </p:nvSpPr>
        <p:spPr bwMode="auto">
          <a:xfrm>
            <a:off x="2033481" y="237477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5" name="Freeform 851">
            <a:extLst>
              <a:ext uri="{FF2B5EF4-FFF2-40B4-BE49-F238E27FC236}">
                <a16:creationId xmlns:a16="http://schemas.microsoft.com/office/drawing/2014/main" id="{4B64B66B-A3A3-646B-DF5D-3E7DF93DA2A4}"/>
              </a:ext>
            </a:extLst>
          </p:cNvPr>
          <p:cNvSpPr>
            <a:spLocks/>
          </p:cNvSpPr>
          <p:nvPr/>
        </p:nvSpPr>
        <p:spPr bwMode="auto">
          <a:xfrm>
            <a:off x="2091205" y="2337067"/>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6" name="Freeform 852">
            <a:extLst>
              <a:ext uri="{FF2B5EF4-FFF2-40B4-BE49-F238E27FC236}">
                <a16:creationId xmlns:a16="http://schemas.microsoft.com/office/drawing/2014/main" id="{27EA7D01-3AEB-7B33-3FF1-66B43495BE15}"/>
              </a:ext>
            </a:extLst>
          </p:cNvPr>
          <p:cNvSpPr>
            <a:spLocks/>
          </p:cNvSpPr>
          <p:nvPr/>
        </p:nvSpPr>
        <p:spPr bwMode="auto">
          <a:xfrm>
            <a:off x="2033481" y="2371125"/>
            <a:ext cx="3849" cy="3649"/>
          </a:xfrm>
          <a:custGeom>
            <a:avLst/>
            <a:gdLst>
              <a:gd name="T0" fmla="*/ 0 w 3"/>
              <a:gd name="T1" fmla="*/ 3 h 3"/>
              <a:gd name="T2" fmla="*/ 3 w 3"/>
              <a:gd name="T3" fmla="*/ 0 h 3"/>
              <a:gd name="T4" fmla="*/ 3 w 3"/>
              <a:gd name="T5" fmla="*/ 0 h 3"/>
              <a:gd name="T6" fmla="*/ 0 w 3"/>
              <a:gd name="T7" fmla="*/ 3 h 3"/>
              <a:gd name="T8" fmla="*/ 0 w 3"/>
              <a:gd name="T9" fmla="*/ 3 h 3"/>
            </a:gdLst>
            <a:ahLst/>
            <a:cxnLst>
              <a:cxn ang="0">
                <a:pos x="T0" y="T1"/>
              </a:cxn>
              <a:cxn ang="0">
                <a:pos x="T2" y="T3"/>
              </a:cxn>
              <a:cxn ang="0">
                <a:pos x="T4" y="T5"/>
              </a:cxn>
              <a:cxn ang="0">
                <a:pos x="T6" y="T7"/>
              </a:cxn>
              <a:cxn ang="0">
                <a:pos x="T8" y="T9"/>
              </a:cxn>
            </a:cxnLst>
            <a:rect l="0" t="0" r="r" b="b"/>
            <a:pathLst>
              <a:path w="3" h="3">
                <a:moveTo>
                  <a:pt x="0" y="3"/>
                </a:moveTo>
                <a:lnTo>
                  <a:pt x="3" y="0"/>
                </a:lnTo>
                <a:lnTo>
                  <a:pt x="3" y="0"/>
                </a:lnTo>
                <a:lnTo>
                  <a:pt x="0" y="3"/>
                </a:lnTo>
                <a:lnTo>
                  <a:pt x="0" y="3"/>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7" name="Freeform 853">
            <a:extLst>
              <a:ext uri="{FF2B5EF4-FFF2-40B4-BE49-F238E27FC236}">
                <a16:creationId xmlns:a16="http://schemas.microsoft.com/office/drawing/2014/main" id="{DCFE0E45-29A4-946B-EB6D-1FD2BD140276}"/>
              </a:ext>
            </a:extLst>
          </p:cNvPr>
          <p:cNvSpPr>
            <a:spLocks/>
          </p:cNvSpPr>
          <p:nvPr/>
        </p:nvSpPr>
        <p:spPr bwMode="auto">
          <a:xfrm>
            <a:off x="2033481" y="2374774"/>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8" name="Freeform 854">
            <a:extLst>
              <a:ext uri="{FF2B5EF4-FFF2-40B4-BE49-F238E27FC236}">
                <a16:creationId xmlns:a16="http://schemas.microsoft.com/office/drawing/2014/main" id="{7F2C64D5-73AC-03F1-1AF4-FDD2EBF48816}"/>
              </a:ext>
            </a:extLst>
          </p:cNvPr>
          <p:cNvSpPr>
            <a:spLocks/>
          </p:cNvSpPr>
          <p:nvPr/>
        </p:nvSpPr>
        <p:spPr bwMode="auto">
          <a:xfrm>
            <a:off x="2091205" y="2337067"/>
            <a:ext cx="3849" cy="0"/>
          </a:xfrm>
          <a:custGeom>
            <a:avLst/>
            <a:gdLst>
              <a:gd name="T0" fmla="*/ 3 w 3"/>
              <a:gd name="T1" fmla="*/ 3 w 3"/>
              <a:gd name="T2" fmla="*/ 0 w 3"/>
              <a:gd name="T3" fmla="*/ 0 w 3"/>
              <a:gd name="T4" fmla="*/ 0 w 3"/>
              <a:gd name="T5" fmla="*/ 0 w 3"/>
              <a:gd name="T6" fmla="*/ 0 w 3"/>
              <a:gd name="T7" fmla="*/ 0 w 3"/>
              <a:gd name="T8" fmla="*/ 3 w 3"/>
              <a:gd name="T9" fmla="*/ 3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3">
                <a:moveTo>
                  <a:pt x="3" y="0"/>
                </a:moveTo>
                <a:lnTo>
                  <a:pt x="3" y="0"/>
                </a:lnTo>
                <a:lnTo>
                  <a:pt x="0" y="0"/>
                </a:lnTo>
                <a:lnTo>
                  <a:pt x="0" y="0"/>
                </a:lnTo>
                <a:lnTo>
                  <a:pt x="0" y="0"/>
                </a:lnTo>
                <a:lnTo>
                  <a:pt x="0" y="0"/>
                </a:lnTo>
                <a:lnTo>
                  <a:pt x="0" y="0"/>
                </a:lnTo>
                <a:lnTo>
                  <a:pt x="0" y="0"/>
                </a:lnTo>
                <a:lnTo>
                  <a:pt x="3" y="0"/>
                </a:lnTo>
                <a:lnTo>
                  <a:pt x="3"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9" name="Freeform 855">
            <a:extLst>
              <a:ext uri="{FF2B5EF4-FFF2-40B4-BE49-F238E27FC236}">
                <a16:creationId xmlns:a16="http://schemas.microsoft.com/office/drawing/2014/main" id="{6525034F-9717-7840-6CFD-E6D83D7824A2}"/>
              </a:ext>
            </a:extLst>
          </p:cNvPr>
          <p:cNvSpPr>
            <a:spLocks/>
          </p:cNvSpPr>
          <p:nvPr/>
        </p:nvSpPr>
        <p:spPr bwMode="auto">
          <a:xfrm>
            <a:off x="2095054" y="2337067"/>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E1471D"/>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0" name="Freeform 858">
            <a:extLst>
              <a:ext uri="{FF2B5EF4-FFF2-40B4-BE49-F238E27FC236}">
                <a16:creationId xmlns:a16="http://schemas.microsoft.com/office/drawing/2014/main" id="{BABF366B-0490-2A8E-ABEF-3EE64C626119}"/>
              </a:ext>
            </a:extLst>
          </p:cNvPr>
          <p:cNvSpPr>
            <a:spLocks/>
          </p:cNvSpPr>
          <p:nvPr/>
        </p:nvSpPr>
        <p:spPr bwMode="auto">
          <a:xfrm>
            <a:off x="6133208" y="2891729"/>
            <a:ext cx="191133" cy="121636"/>
          </a:xfrm>
          <a:custGeom>
            <a:avLst/>
            <a:gdLst>
              <a:gd name="T0" fmla="*/ 149 w 149"/>
              <a:gd name="T1" fmla="*/ 21 h 100"/>
              <a:gd name="T2" fmla="*/ 138 w 149"/>
              <a:gd name="T3" fmla="*/ 37 h 100"/>
              <a:gd name="T4" fmla="*/ 135 w 149"/>
              <a:gd name="T5" fmla="*/ 37 h 100"/>
              <a:gd name="T6" fmla="*/ 112 w 149"/>
              <a:gd name="T7" fmla="*/ 55 h 100"/>
              <a:gd name="T8" fmla="*/ 107 w 149"/>
              <a:gd name="T9" fmla="*/ 61 h 100"/>
              <a:gd name="T10" fmla="*/ 98 w 149"/>
              <a:gd name="T11" fmla="*/ 64 h 100"/>
              <a:gd name="T12" fmla="*/ 96 w 149"/>
              <a:gd name="T13" fmla="*/ 67 h 100"/>
              <a:gd name="T14" fmla="*/ 70 w 149"/>
              <a:gd name="T15" fmla="*/ 85 h 100"/>
              <a:gd name="T16" fmla="*/ 65 w 149"/>
              <a:gd name="T17" fmla="*/ 85 h 100"/>
              <a:gd name="T18" fmla="*/ 62 w 149"/>
              <a:gd name="T19" fmla="*/ 79 h 100"/>
              <a:gd name="T20" fmla="*/ 62 w 149"/>
              <a:gd name="T21" fmla="*/ 79 h 100"/>
              <a:gd name="T22" fmla="*/ 59 w 149"/>
              <a:gd name="T23" fmla="*/ 82 h 100"/>
              <a:gd name="T24" fmla="*/ 40 w 149"/>
              <a:gd name="T25" fmla="*/ 88 h 100"/>
              <a:gd name="T26" fmla="*/ 31 w 149"/>
              <a:gd name="T27" fmla="*/ 91 h 100"/>
              <a:gd name="T28" fmla="*/ 23 w 149"/>
              <a:gd name="T29" fmla="*/ 100 h 100"/>
              <a:gd name="T30" fmla="*/ 17 w 149"/>
              <a:gd name="T31" fmla="*/ 100 h 100"/>
              <a:gd name="T32" fmla="*/ 0 w 149"/>
              <a:gd name="T33" fmla="*/ 91 h 100"/>
              <a:gd name="T34" fmla="*/ 0 w 149"/>
              <a:gd name="T35" fmla="*/ 85 h 100"/>
              <a:gd name="T36" fmla="*/ 0 w 149"/>
              <a:gd name="T37" fmla="*/ 82 h 100"/>
              <a:gd name="T38" fmla="*/ 14 w 149"/>
              <a:gd name="T39" fmla="*/ 67 h 100"/>
              <a:gd name="T40" fmla="*/ 20 w 149"/>
              <a:gd name="T41" fmla="*/ 61 h 100"/>
              <a:gd name="T42" fmla="*/ 28 w 149"/>
              <a:gd name="T43" fmla="*/ 52 h 100"/>
              <a:gd name="T44" fmla="*/ 37 w 149"/>
              <a:gd name="T45" fmla="*/ 49 h 100"/>
              <a:gd name="T46" fmla="*/ 42 w 149"/>
              <a:gd name="T47" fmla="*/ 49 h 100"/>
              <a:gd name="T48" fmla="*/ 45 w 149"/>
              <a:gd name="T49" fmla="*/ 49 h 100"/>
              <a:gd name="T50" fmla="*/ 70 w 149"/>
              <a:gd name="T51" fmla="*/ 34 h 100"/>
              <a:gd name="T52" fmla="*/ 82 w 149"/>
              <a:gd name="T53" fmla="*/ 24 h 100"/>
              <a:gd name="T54" fmla="*/ 101 w 149"/>
              <a:gd name="T55" fmla="*/ 12 h 100"/>
              <a:gd name="T56" fmla="*/ 112 w 149"/>
              <a:gd name="T57" fmla="*/ 12 h 100"/>
              <a:gd name="T58" fmla="*/ 121 w 149"/>
              <a:gd name="T59" fmla="*/ 15 h 100"/>
              <a:gd name="T60" fmla="*/ 126 w 149"/>
              <a:gd name="T61" fmla="*/ 6 h 100"/>
              <a:gd name="T62" fmla="*/ 132 w 149"/>
              <a:gd name="T63" fmla="*/ 3 h 100"/>
              <a:gd name="T64" fmla="*/ 138 w 149"/>
              <a:gd name="T65" fmla="*/ 0 h 100"/>
              <a:gd name="T66" fmla="*/ 146 w 149"/>
              <a:gd name="T67" fmla="*/ 6 h 100"/>
              <a:gd name="T68" fmla="*/ 149 w 149"/>
              <a:gd name="T69" fmla="*/ 18 h 100"/>
              <a:gd name="T70" fmla="*/ 149 w 149"/>
              <a:gd name="T71" fmla="*/ 2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9" h="100">
                <a:moveTo>
                  <a:pt x="149" y="21"/>
                </a:moveTo>
                <a:lnTo>
                  <a:pt x="149" y="21"/>
                </a:lnTo>
                <a:lnTo>
                  <a:pt x="138" y="37"/>
                </a:lnTo>
                <a:lnTo>
                  <a:pt x="138" y="37"/>
                </a:lnTo>
                <a:lnTo>
                  <a:pt x="135" y="37"/>
                </a:lnTo>
                <a:lnTo>
                  <a:pt x="135" y="37"/>
                </a:lnTo>
                <a:lnTo>
                  <a:pt x="124" y="46"/>
                </a:lnTo>
                <a:lnTo>
                  <a:pt x="112" y="55"/>
                </a:lnTo>
                <a:lnTo>
                  <a:pt x="112" y="55"/>
                </a:lnTo>
                <a:lnTo>
                  <a:pt x="107" y="61"/>
                </a:lnTo>
                <a:lnTo>
                  <a:pt x="98" y="64"/>
                </a:lnTo>
                <a:lnTo>
                  <a:pt x="98" y="64"/>
                </a:lnTo>
                <a:lnTo>
                  <a:pt x="96" y="67"/>
                </a:lnTo>
                <a:lnTo>
                  <a:pt x="96" y="67"/>
                </a:lnTo>
                <a:lnTo>
                  <a:pt x="70" y="85"/>
                </a:lnTo>
                <a:lnTo>
                  <a:pt x="70" y="85"/>
                </a:lnTo>
                <a:lnTo>
                  <a:pt x="65" y="85"/>
                </a:lnTo>
                <a:lnTo>
                  <a:pt x="65" y="85"/>
                </a:lnTo>
                <a:lnTo>
                  <a:pt x="62" y="79"/>
                </a:lnTo>
                <a:lnTo>
                  <a:pt x="62" y="79"/>
                </a:lnTo>
                <a:lnTo>
                  <a:pt x="62" y="79"/>
                </a:lnTo>
                <a:lnTo>
                  <a:pt x="62" y="79"/>
                </a:lnTo>
                <a:lnTo>
                  <a:pt x="59" y="82"/>
                </a:lnTo>
                <a:lnTo>
                  <a:pt x="59" y="82"/>
                </a:lnTo>
                <a:lnTo>
                  <a:pt x="48" y="85"/>
                </a:lnTo>
                <a:lnTo>
                  <a:pt x="40" y="88"/>
                </a:lnTo>
                <a:lnTo>
                  <a:pt x="40" y="88"/>
                </a:lnTo>
                <a:lnTo>
                  <a:pt x="31" y="91"/>
                </a:lnTo>
                <a:lnTo>
                  <a:pt x="23" y="100"/>
                </a:lnTo>
                <a:lnTo>
                  <a:pt x="23" y="100"/>
                </a:lnTo>
                <a:lnTo>
                  <a:pt x="17" y="100"/>
                </a:lnTo>
                <a:lnTo>
                  <a:pt x="17" y="100"/>
                </a:lnTo>
                <a:lnTo>
                  <a:pt x="14" y="100"/>
                </a:lnTo>
                <a:lnTo>
                  <a:pt x="0" y="91"/>
                </a:lnTo>
                <a:lnTo>
                  <a:pt x="0" y="91"/>
                </a:lnTo>
                <a:lnTo>
                  <a:pt x="0" y="85"/>
                </a:lnTo>
                <a:lnTo>
                  <a:pt x="0" y="85"/>
                </a:lnTo>
                <a:lnTo>
                  <a:pt x="0" y="82"/>
                </a:lnTo>
                <a:lnTo>
                  <a:pt x="0" y="82"/>
                </a:lnTo>
                <a:lnTo>
                  <a:pt x="14" y="67"/>
                </a:lnTo>
                <a:lnTo>
                  <a:pt x="14" y="67"/>
                </a:lnTo>
                <a:lnTo>
                  <a:pt x="20" y="61"/>
                </a:lnTo>
                <a:lnTo>
                  <a:pt x="20" y="61"/>
                </a:lnTo>
                <a:lnTo>
                  <a:pt x="28" y="52"/>
                </a:lnTo>
                <a:lnTo>
                  <a:pt x="28" y="52"/>
                </a:lnTo>
                <a:lnTo>
                  <a:pt x="37" y="49"/>
                </a:lnTo>
                <a:lnTo>
                  <a:pt x="42" y="49"/>
                </a:lnTo>
                <a:lnTo>
                  <a:pt x="42" y="49"/>
                </a:lnTo>
                <a:lnTo>
                  <a:pt x="45" y="49"/>
                </a:lnTo>
                <a:lnTo>
                  <a:pt x="45" y="49"/>
                </a:lnTo>
                <a:lnTo>
                  <a:pt x="56" y="40"/>
                </a:lnTo>
                <a:lnTo>
                  <a:pt x="70" y="34"/>
                </a:lnTo>
                <a:lnTo>
                  <a:pt x="82" y="24"/>
                </a:lnTo>
                <a:lnTo>
                  <a:pt x="82" y="24"/>
                </a:lnTo>
                <a:lnTo>
                  <a:pt x="93" y="18"/>
                </a:lnTo>
                <a:lnTo>
                  <a:pt x="101" y="12"/>
                </a:lnTo>
                <a:lnTo>
                  <a:pt x="112" y="12"/>
                </a:lnTo>
                <a:lnTo>
                  <a:pt x="112" y="12"/>
                </a:lnTo>
                <a:lnTo>
                  <a:pt x="118" y="12"/>
                </a:lnTo>
                <a:lnTo>
                  <a:pt x="121" y="15"/>
                </a:lnTo>
                <a:lnTo>
                  <a:pt x="121" y="15"/>
                </a:lnTo>
                <a:lnTo>
                  <a:pt x="126" y="6"/>
                </a:lnTo>
                <a:lnTo>
                  <a:pt x="126" y="6"/>
                </a:lnTo>
                <a:lnTo>
                  <a:pt x="132" y="3"/>
                </a:lnTo>
                <a:lnTo>
                  <a:pt x="138" y="0"/>
                </a:lnTo>
                <a:lnTo>
                  <a:pt x="138" y="0"/>
                </a:lnTo>
                <a:lnTo>
                  <a:pt x="146" y="6"/>
                </a:lnTo>
                <a:lnTo>
                  <a:pt x="146" y="6"/>
                </a:lnTo>
                <a:lnTo>
                  <a:pt x="149" y="15"/>
                </a:lnTo>
                <a:lnTo>
                  <a:pt x="149" y="18"/>
                </a:lnTo>
                <a:lnTo>
                  <a:pt x="149" y="21"/>
                </a:lnTo>
                <a:lnTo>
                  <a:pt x="149" y="21"/>
                </a:lnTo>
                <a:close/>
              </a:path>
            </a:pathLst>
          </a:custGeom>
          <a:solidFill>
            <a:srgbClr val="015873">
              <a:alpha val="50196"/>
            </a:srgb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501" name="Freeform: Shape 844">
            <a:extLst>
              <a:ext uri="{FF2B5EF4-FFF2-40B4-BE49-F238E27FC236}">
                <a16:creationId xmlns:a16="http://schemas.microsoft.com/office/drawing/2014/main" id="{A28CCDAD-E001-32D8-6A0D-0F734EB1BB66}"/>
              </a:ext>
            </a:extLst>
          </p:cNvPr>
          <p:cNvSpPr/>
          <p:nvPr/>
        </p:nvSpPr>
        <p:spPr>
          <a:xfrm>
            <a:off x="5833637" y="3258807"/>
            <a:ext cx="62383" cy="62383"/>
          </a:xfrm>
          <a:custGeom>
            <a:avLst/>
            <a:gdLst>
              <a:gd name="connsiteX0" fmla="*/ 36250 w 96666"/>
              <a:gd name="connsiteY0" fmla="*/ 60417 h 96666"/>
              <a:gd name="connsiteX1" fmla="*/ 65250 w 96666"/>
              <a:gd name="connsiteY1" fmla="*/ 36250 h 96666"/>
              <a:gd name="connsiteX2" fmla="*/ 94251 w 96666"/>
              <a:gd name="connsiteY2" fmla="*/ 79750 h 96666"/>
              <a:gd name="connsiteX3" fmla="*/ 60417 w 96666"/>
              <a:gd name="connsiteY3" fmla="*/ 103917 h 96666"/>
            </a:gdLst>
            <a:ahLst/>
            <a:cxnLst>
              <a:cxn ang="0">
                <a:pos x="connsiteX0" y="connsiteY0"/>
              </a:cxn>
              <a:cxn ang="0">
                <a:pos x="connsiteX1" y="connsiteY1"/>
              </a:cxn>
              <a:cxn ang="0">
                <a:pos x="connsiteX2" y="connsiteY2"/>
              </a:cxn>
              <a:cxn ang="0">
                <a:pos x="connsiteX3" y="connsiteY3"/>
              </a:cxn>
            </a:cxnLst>
            <a:rect l="l" t="t" r="r" b="b"/>
            <a:pathLst>
              <a:path w="96666" h="96666">
                <a:moveTo>
                  <a:pt x="36250" y="60417"/>
                </a:moveTo>
                <a:lnTo>
                  <a:pt x="65250" y="36250"/>
                </a:lnTo>
                <a:lnTo>
                  <a:pt x="94251" y="79750"/>
                </a:lnTo>
                <a:lnTo>
                  <a:pt x="60417" y="103917"/>
                </a:lnTo>
                <a:close/>
              </a:path>
            </a:pathLst>
          </a:custGeom>
          <a:solidFill>
            <a:srgbClr val="015873">
              <a:alpha val="50196"/>
            </a:srgbClr>
          </a:solidFill>
          <a:ln w="9525" cap="flat">
            <a:solidFill>
              <a:schemeClr val="tx1"/>
            </a:solidFill>
            <a:prstDash val="solid"/>
            <a:miter/>
          </a:ln>
        </p:spPr>
        <p:txBody>
          <a:bodyPr rtlCol="0" anchor="ctr"/>
          <a:lstStyle/>
          <a:p>
            <a:endParaRPr lang="en-US" dirty="0"/>
          </a:p>
        </p:txBody>
      </p:sp>
      <p:sp>
        <p:nvSpPr>
          <p:cNvPr id="1502" name="Freeform 762">
            <a:extLst>
              <a:ext uri="{FF2B5EF4-FFF2-40B4-BE49-F238E27FC236}">
                <a16:creationId xmlns:a16="http://schemas.microsoft.com/office/drawing/2014/main" id="{A21F9888-7D50-21C8-7C2F-9DCBB3E6E0FE}"/>
              </a:ext>
            </a:extLst>
          </p:cNvPr>
          <p:cNvSpPr>
            <a:spLocks/>
          </p:cNvSpPr>
          <p:nvPr/>
        </p:nvSpPr>
        <p:spPr bwMode="auto">
          <a:xfrm>
            <a:off x="1243296" y="2051256"/>
            <a:ext cx="844061" cy="721304"/>
          </a:xfrm>
          <a:custGeom>
            <a:avLst/>
            <a:gdLst>
              <a:gd name="T0" fmla="*/ 129 w 658"/>
              <a:gd name="T1" fmla="*/ 471 h 593"/>
              <a:gd name="T2" fmla="*/ 179 w 658"/>
              <a:gd name="T3" fmla="*/ 486 h 593"/>
              <a:gd name="T4" fmla="*/ 224 w 658"/>
              <a:gd name="T5" fmla="*/ 502 h 593"/>
              <a:gd name="T6" fmla="*/ 255 w 658"/>
              <a:gd name="T7" fmla="*/ 511 h 593"/>
              <a:gd name="T8" fmla="*/ 255 w 658"/>
              <a:gd name="T9" fmla="*/ 511 h 593"/>
              <a:gd name="T10" fmla="*/ 274 w 658"/>
              <a:gd name="T11" fmla="*/ 517 h 593"/>
              <a:gd name="T12" fmla="*/ 297 w 658"/>
              <a:gd name="T13" fmla="*/ 526 h 593"/>
              <a:gd name="T14" fmla="*/ 400 w 658"/>
              <a:gd name="T15" fmla="*/ 556 h 593"/>
              <a:gd name="T16" fmla="*/ 459 w 658"/>
              <a:gd name="T17" fmla="*/ 575 h 593"/>
              <a:gd name="T18" fmla="*/ 473 w 658"/>
              <a:gd name="T19" fmla="*/ 578 h 593"/>
              <a:gd name="T20" fmla="*/ 574 w 658"/>
              <a:gd name="T21" fmla="*/ 414 h 593"/>
              <a:gd name="T22" fmla="*/ 582 w 658"/>
              <a:gd name="T23" fmla="*/ 338 h 593"/>
              <a:gd name="T24" fmla="*/ 607 w 658"/>
              <a:gd name="T25" fmla="*/ 274 h 593"/>
              <a:gd name="T26" fmla="*/ 610 w 658"/>
              <a:gd name="T27" fmla="*/ 271 h 593"/>
              <a:gd name="T28" fmla="*/ 630 w 658"/>
              <a:gd name="T29" fmla="*/ 253 h 593"/>
              <a:gd name="T30" fmla="*/ 655 w 658"/>
              <a:gd name="T31" fmla="*/ 240 h 593"/>
              <a:gd name="T32" fmla="*/ 658 w 658"/>
              <a:gd name="T33" fmla="*/ 237 h 593"/>
              <a:gd name="T34" fmla="*/ 644 w 658"/>
              <a:gd name="T35" fmla="*/ 204 h 593"/>
              <a:gd name="T36" fmla="*/ 644 w 658"/>
              <a:gd name="T37" fmla="*/ 195 h 593"/>
              <a:gd name="T38" fmla="*/ 641 w 658"/>
              <a:gd name="T39" fmla="*/ 189 h 593"/>
              <a:gd name="T40" fmla="*/ 638 w 658"/>
              <a:gd name="T41" fmla="*/ 183 h 593"/>
              <a:gd name="T42" fmla="*/ 635 w 658"/>
              <a:gd name="T43" fmla="*/ 180 h 593"/>
              <a:gd name="T44" fmla="*/ 635 w 658"/>
              <a:gd name="T45" fmla="*/ 174 h 593"/>
              <a:gd name="T46" fmla="*/ 633 w 658"/>
              <a:gd name="T47" fmla="*/ 174 h 593"/>
              <a:gd name="T48" fmla="*/ 630 w 658"/>
              <a:gd name="T49" fmla="*/ 170 h 593"/>
              <a:gd name="T50" fmla="*/ 627 w 658"/>
              <a:gd name="T51" fmla="*/ 167 h 593"/>
              <a:gd name="T52" fmla="*/ 624 w 658"/>
              <a:gd name="T53" fmla="*/ 167 h 593"/>
              <a:gd name="T54" fmla="*/ 616 w 658"/>
              <a:gd name="T55" fmla="*/ 164 h 593"/>
              <a:gd name="T56" fmla="*/ 610 w 658"/>
              <a:gd name="T57" fmla="*/ 164 h 593"/>
              <a:gd name="T58" fmla="*/ 602 w 658"/>
              <a:gd name="T59" fmla="*/ 161 h 593"/>
              <a:gd name="T60" fmla="*/ 593 w 658"/>
              <a:gd name="T61" fmla="*/ 158 h 593"/>
              <a:gd name="T62" fmla="*/ 585 w 658"/>
              <a:gd name="T63" fmla="*/ 155 h 593"/>
              <a:gd name="T64" fmla="*/ 577 w 658"/>
              <a:gd name="T65" fmla="*/ 152 h 593"/>
              <a:gd name="T66" fmla="*/ 568 w 658"/>
              <a:gd name="T67" fmla="*/ 149 h 593"/>
              <a:gd name="T68" fmla="*/ 560 w 658"/>
              <a:gd name="T69" fmla="*/ 146 h 593"/>
              <a:gd name="T70" fmla="*/ 549 w 658"/>
              <a:gd name="T71" fmla="*/ 143 h 593"/>
              <a:gd name="T72" fmla="*/ 543 w 658"/>
              <a:gd name="T73" fmla="*/ 143 h 593"/>
              <a:gd name="T74" fmla="*/ 535 w 658"/>
              <a:gd name="T75" fmla="*/ 140 h 593"/>
              <a:gd name="T76" fmla="*/ 526 w 658"/>
              <a:gd name="T77" fmla="*/ 137 h 593"/>
              <a:gd name="T78" fmla="*/ 518 w 658"/>
              <a:gd name="T79" fmla="*/ 137 h 593"/>
              <a:gd name="T80" fmla="*/ 512 w 658"/>
              <a:gd name="T81" fmla="*/ 134 h 593"/>
              <a:gd name="T82" fmla="*/ 507 w 658"/>
              <a:gd name="T83" fmla="*/ 134 h 593"/>
              <a:gd name="T84" fmla="*/ 504 w 658"/>
              <a:gd name="T85" fmla="*/ 134 h 593"/>
              <a:gd name="T86" fmla="*/ 431 w 658"/>
              <a:gd name="T87" fmla="*/ 134 h 593"/>
              <a:gd name="T88" fmla="*/ 333 w 658"/>
              <a:gd name="T89" fmla="*/ 119 h 593"/>
              <a:gd name="T90" fmla="*/ 302 w 658"/>
              <a:gd name="T91" fmla="*/ 104 h 593"/>
              <a:gd name="T92" fmla="*/ 258 w 658"/>
              <a:gd name="T93" fmla="*/ 110 h 593"/>
              <a:gd name="T94" fmla="*/ 188 w 658"/>
              <a:gd name="T95" fmla="*/ 13 h 593"/>
              <a:gd name="T96" fmla="*/ 179 w 658"/>
              <a:gd name="T97" fmla="*/ 6 h 593"/>
              <a:gd name="T98" fmla="*/ 174 w 658"/>
              <a:gd name="T99" fmla="*/ 3 h 593"/>
              <a:gd name="T100" fmla="*/ 165 w 658"/>
              <a:gd name="T101" fmla="*/ 13 h 593"/>
              <a:gd name="T102" fmla="*/ 140 w 658"/>
              <a:gd name="T103" fmla="*/ 61 h 593"/>
              <a:gd name="T104" fmla="*/ 123 w 658"/>
              <a:gd name="T105" fmla="*/ 116 h 593"/>
              <a:gd name="T106" fmla="*/ 106 w 658"/>
              <a:gd name="T107" fmla="*/ 164 h 593"/>
              <a:gd name="T108" fmla="*/ 84 w 658"/>
              <a:gd name="T109" fmla="*/ 222 h 593"/>
              <a:gd name="T110" fmla="*/ 62 w 658"/>
              <a:gd name="T111" fmla="*/ 280 h 593"/>
              <a:gd name="T112" fmla="*/ 11 w 658"/>
              <a:gd name="T113" fmla="*/ 359 h 593"/>
              <a:gd name="T114" fmla="*/ 3 w 658"/>
              <a:gd name="T115" fmla="*/ 392 h 593"/>
              <a:gd name="T116" fmla="*/ 70 w 658"/>
              <a:gd name="T117" fmla="*/ 450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8" h="593">
                <a:moveTo>
                  <a:pt x="70" y="450"/>
                </a:moveTo>
                <a:lnTo>
                  <a:pt x="70" y="450"/>
                </a:lnTo>
                <a:lnTo>
                  <a:pt x="81" y="453"/>
                </a:lnTo>
                <a:lnTo>
                  <a:pt x="81" y="453"/>
                </a:lnTo>
                <a:lnTo>
                  <a:pt x="92" y="456"/>
                </a:lnTo>
                <a:lnTo>
                  <a:pt x="123" y="468"/>
                </a:lnTo>
                <a:lnTo>
                  <a:pt x="129" y="471"/>
                </a:lnTo>
                <a:lnTo>
                  <a:pt x="129" y="471"/>
                </a:lnTo>
                <a:lnTo>
                  <a:pt x="174" y="486"/>
                </a:lnTo>
                <a:lnTo>
                  <a:pt x="176" y="486"/>
                </a:lnTo>
                <a:lnTo>
                  <a:pt x="179" y="486"/>
                </a:lnTo>
                <a:lnTo>
                  <a:pt x="179" y="486"/>
                </a:lnTo>
                <a:lnTo>
                  <a:pt x="179" y="486"/>
                </a:lnTo>
                <a:lnTo>
                  <a:pt x="179" y="486"/>
                </a:lnTo>
                <a:lnTo>
                  <a:pt x="179" y="486"/>
                </a:lnTo>
                <a:lnTo>
                  <a:pt x="179" y="486"/>
                </a:lnTo>
                <a:lnTo>
                  <a:pt x="221" y="502"/>
                </a:lnTo>
                <a:lnTo>
                  <a:pt x="221" y="502"/>
                </a:lnTo>
                <a:lnTo>
                  <a:pt x="221" y="502"/>
                </a:lnTo>
                <a:lnTo>
                  <a:pt x="224" y="502"/>
                </a:lnTo>
                <a:lnTo>
                  <a:pt x="224" y="502"/>
                </a:lnTo>
                <a:lnTo>
                  <a:pt x="224" y="502"/>
                </a:lnTo>
                <a:lnTo>
                  <a:pt x="224" y="502"/>
                </a:lnTo>
                <a:lnTo>
                  <a:pt x="224" y="502"/>
                </a:lnTo>
                <a:lnTo>
                  <a:pt x="224" y="502"/>
                </a:lnTo>
                <a:lnTo>
                  <a:pt x="224" y="502"/>
                </a:lnTo>
                <a:lnTo>
                  <a:pt x="224" y="502"/>
                </a:lnTo>
                <a:lnTo>
                  <a:pt x="255" y="511"/>
                </a:lnTo>
                <a:lnTo>
                  <a:pt x="255" y="511"/>
                </a:lnTo>
                <a:lnTo>
                  <a:pt x="255" y="511"/>
                </a:lnTo>
                <a:lnTo>
                  <a:pt x="255" y="511"/>
                </a:lnTo>
                <a:lnTo>
                  <a:pt x="255" y="511"/>
                </a:lnTo>
                <a:lnTo>
                  <a:pt x="255" y="511"/>
                </a:lnTo>
                <a:lnTo>
                  <a:pt x="255" y="511"/>
                </a:lnTo>
                <a:lnTo>
                  <a:pt x="255" y="511"/>
                </a:lnTo>
                <a:lnTo>
                  <a:pt x="260" y="514"/>
                </a:lnTo>
                <a:lnTo>
                  <a:pt x="260" y="514"/>
                </a:lnTo>
                <a:lnTo>
                  <a:pt x="269" y="517"/>
                </a:lnTo>
                <a:lnTo>
                  <a:pt x="274" y="517"/>
                </a:lnTo>
                <a:lnTo>
                  <a:pt x="274" y="517"/>
                </a:lnTo>
                <a:lnTo>
                  <a:pt x="274" y="517"/>
                </a:lnTo>
                <a:lnTo>
                  <a:pt x="274" y="517"/>
                </a:lnTo>
                <a:lnTo>
                  <a:pt x="274" y="517"/>
                </a:lnTo>
                <a:lnTo>
                  <a:pt x="274" y="517"/>
                </a:lnTo>
                <a:lnTo>
                  <a:pt x="291" y="523"/>
                </a:lnTo>
                <a:lnTo>
                  <a:pt x="297" y="526"/>
                </a:lnTo>
                <a:lnTo>
                  <a:pt x="297" y="526"/>
                </a:lnTo>
                <a:lnTo>
                  <a:pt x="297" y="526"/>
                </a:lnTo>
                <a:lnTo>
                  <a:pt x="297" y="526"/>
                </a:lnTo>
                <a:lnTo>
                  <a:pt x="297" y="526"/>
                </a:lnTo>
                <a:lnTo>
                  <a:pt x="305" y="529"/>
                </a:lnTo>
                <a:lnTo>
                  <a:pt x="333" y="535"/>
                </a:lnTo>
                <a:lnTo>
                  <a:pt x="386" y="553"/>
                </a:lnTo>
                <a:lnTo>
                  <a:pt x="386" y="553"/>
                </a:lnTo>
                <a:lnTo>
                  <a:pt x="395" y="556"/>
                </a:lnTo>
                <a:lnTo>
                  <a:pt x="400" y="556"/>
                </a:lnTo>
                <a:lnTo>
                  <a:pt x="400" y="556"/>
                </a:lnTo>
                <a:lnTo>
                  <a:pt x="400" y="556"/>
                </a:lnTo>
                <a:lnTo>
                  <a:pt x="400" y="556"/>
                </a:lnTo>
                <a:lnTo>
                  <a:pt x="445" y="572"/>
                </a:lnTo>
                <a:lnTo>
                  <a:pt x="456" y="575"/>
                </a:lnTo>
                <a:lnTo>
                  <a:pt x="456" y="575"/>
                </a:lnTo>
                <a:lnTo>
                  <a:pt x="459" y="575"/>
                </a:lnTo>
                <a:lnTo>
                  <a:pt x="459" y="575"/>
                </a:lnTo>
                <a:lnTo>
                  <a:pt x="459" y="575"/>
                </a:lnTo>
                <a:lnTo>
                  <a:pt x="459" y="575"/>
                </a:lnTo>
                <a:lnTo>
                  <a:pt x="462" y="575"/>
                </a:lnTo>
                <a:lnTo>
                  <a:pt x="462" y="575"/>
                </a:lnTo>
                <a:lnTo>
                  <a:pt x="473" y="578"/>
                </a:lnTo>
                <a:lnTo>
                  <a:pt x="473" y="578"/>
                </a:lnTo>
                <a:lnTo>
                  <a:pt x="490" y="584"/>
                </a:lnTo>
                <a:lnTo>
                  <a:pt x="493" y="584"/>
                </a:lnTo>
                <a:lnTo>
                  <a:pt x="493" y="584"/>
                </a:lnTo>
                <a:lnTo>
                  <a:pt x="493" y="584"/>
                </a:lnTo>
                <a:lnTo>
                  <a:pt x="493" y="584"/>
                </a:lnTo>
                <a:lnTo>
                  <a:pt x="523" y="593"/>
                </a:lnTo>
                <a:lnTo>
                  <a:pt x="574" y="414"/>
                </a:lnTo>
                <a:lnTo>
                  <a:pt x="574" y="383"/>
                </a:lnTo>
                <a:lnTo>
                  <a:pt x="574" y="383"/>
                </a:lnTo>
                <a:lnTo>
                  <a:pt x="574" y="380"/>
                </a:lnTo>
                <a:lnTo>
                  <a:pt x="574" y="380"/>
                </a:lnTo>
                <a:lnTo>
                  <a:pt x="579" y="365"/>
                </a:lnTo>
                <a:lnTo>
                  <a:pt x="582" y="350"/>
                </a:lnTo>
                <a:lnTo>
                  <a:pt x="582" y="338"/>
                </a:lnTo>
                <a:lnTo>
                  <a:pt x="582" y="338"/>
                </a:lnTo>
                <a:lnTo>
                  <a:pt x="585" y="325"/>
                </a:lnTo>
                <a:lnTo>
                  <a:pt x="588" y="319"/>
                </a:lnTo>
                <a:lnTo>
                  <a:pt x="593" y="313"/>
                </a:lnTo>
                <a:lnTo>
                  <a:pt x="599" y="310"/>
                </a:lnTo>
                <a:lnTo>
                  <a:pt x="607" y="274"/>
                </a:lnTo>
                <a:lnTo>
                  <a:pt x="607" y="274"/>
                </a:lnTo>
                <a:lnTo>
                  <a:pt x="607" y="274"/>
                </a:lnTo>
                <a:lnTo>
                  <a:pt x="607" y="274"/>
                </a:lnTo>
                <a:lnTo>
                  <a:pt x="610" y="274"/>
                </a:lnTo>
                <a:lnTo>
                  <a:pt x="610" y="274"/>
                </a:lnTo>
                <a:lnTo>
                  <a:pt x="610" y="274"/>
                </a:lnTo>
                <a:lnTo>
                  <a:pt x="610" y="274"/>
                </a:lnTo>
                <a:lnTo>
                  <a:pt x="610" y="271"/>
                </a:lnTo>
                <a:lnTo>
                  <a:pt x="610" y="271"/>
                </a:lnTo>
                <a:lnTo>
                  <a:pt x="610" y="271"/>
                </a:lnTo>
                <a:lnTo>
                  <a:pt x="610" y="271"/>
                </a:lnTo>
                <a:lnTo>
                  <a:pt x="613" y="268"/>
                </a:lnTo>
                <a:lnTo>
                  <a:pt x="627" y="253"/>
                </a:lnTo>
                <a:lnTo>
                  <a:pt x="627" y="253"/>
                </a:lnTo>
                <a:lnTo>
                  <a:pt x="630" y="253"/>
                </a:lnTo>
                <a:lnTo>
                  <a:pt x="630" y="253"/>
                </a:lnTo>
                <a:lnTo>
                  <a:pt x="652" y="240"/>
                </a:lnTo>
                <a:lnTo>
                  <a:pt x="652" y="240"/>
                </a:lnTo>
                <a:lnTo>
                  <a:pt x="655" y="240"/>
                </a:lnTo>
                <a:lnTo>
                  <a:pt x="655" y="240"/>
                </a:lnTo>
                <a:lnTo>
                  <a:pt x="655" y="240"/>
                </a:lnTo>
                <a:lnTo>
                  <a:pt x="655" y="240"/>
                </a:lnTo>
                <a:lnTo>
                  <a:pt x="655" y="240"/>
                </a:lnTo>
                <a:lnTo>
                  <a:pt x="655" y="240"/>
                </a:lnTo>
                <a:lnTo>
                  <a:pt x="655" y="240"/>
                </a:lnTo>
                <a:lnTo>
                  <a:pt x="655" y="240"/>
                </a:lnTo>
                <a:lnTo>
                  <a:pt x="658" y="240"/>
                </a:lnTo>
                <a:lnTo>
                  <a:pt x="658" y="240"/>
                </a:lnTo>
                <a:lnTo>
                  <a:pt x="658" y="237"/>
                </a:lnTo>
                <a:lnTo>
                  <a:pt x="658" y="237"/>
                </a:lnTo>
                <a:lnTo>
                  <a:pt x="655" y="234"/>
                </a:lnTo>
                <a:lnTo>
                  <a:pt x="655" y="234"/>
                </a:lnTo>
                <a:lnTo>
                  <a:pt x="647" y="222"/>
                </a:lnTo>
                <a:lnTo>
                  <a:pt x="647" y="213"/>
                </a:lnTo>
                <a:lnTo>
                  <a:pt x="644" y="204"/>
                </a:lnTo>
                <a:lnTo>
                  <a:pt x="644" y="204"/>
                </a:lnTo>
                <a:lnTo>
                  <a:pt x="644" y="201"/>
                </a:lnTo>
                <a:lnTo>
                  <a:pt x="644" y="201"/>
                </a:lnTo>
                <a:lnTo>
                  <a:pt x="644" y="198"/>
                </a:lnTo>
                <a:lnTo>
                  <a:pt x="644" y="198"/>
                </a:lnTo>
                <a:lnTo>
                  <a:pt x="644" y="198"/>
                </a:lnTo>
                <a:lnTo>
                  <a:pt x="644" y="195"/>
                </a:lnTo>
                <a:lnTo>
                  <a:pt x="644" y="195"/>
                </a:lnTo>
                <a:lnTo>
                  <a:pt x="644" y="195"/>
                </a:lnTo>
                <a:lnTo>
                  <a:pt x="641" y="192"/>
                </a:lnTo>
                <a:lnTo>
                  <a:pt x="641" y="192"/>
                </a:lnTo>
                <a:lnTo>
                  <a:pt x="641" y="192"/>
                </a:lnTo>
                <a:lnTo>
                  <a:pt x="641" y="189"/>
                </a:lnTo>
                <a:lnTo>
                  <a:pt x="641" y="189"/>
                </a:lnTo>
                <a:lnTo>
                  <a:pt x="641" y="189"/>
                </a:lnTo>
                <a:lnTo>
                  <a:pt x="641" y="186"/>
                </a:lnTo>
                <a:lnTo>
                  <a:pt x="641" y="186"/>
                </a:lnTo>
                <a:lnTo>
                  <a:pt x="641" y="186"/>
                </a:lnTo>
                <a:lnTo>
                  <a:pt x="641" y="186"/>
                </a:lnTo>
                <a:lnTo>
                  <a:pt x="638" y="186"/>
                </a:lnTo>
                <a:lnTo>
                  <a:pt x="638" y="186"/>
                </a:lnTo>
                <a:lnTo>
                  <a:pt x="638" y="183"/>
                </a:lnTo>
                <a:lnTo>
                  <a:pt x="638" y="183"/>
                </a:lnTo>
                <a:lnTo>
                  <a:pt x="638" y="183"/>
                </a:lnTo>
                <a:lnTo>
                  <a:pt x="638" y="183"/>
                </a:lnTo>
                <a:lnTo>
                  <a:pt x="638" y="183"/>
                </a:lnTo>
                <a:lnTo>
                  <a:pt x="635" y="180"/>
                </a:lnTo>
                <a:lnTo>
                  <a:pt x="635" y="180"/>
                </a:lnTo>
                <a:lnTo>
                  <a:pt x="635" y="180"/>
                </a:lnTo>
                <a:lnTo>
                  <a:pt x="635" y="180"/>
                </a:lnTo>
                <a:lnTo>
                  <a:pt x="635" y="177"/>
                </a:lnTo>
                <a:lnTo>
                  <a:pt x="638" y="174"/>
                </a:lnTo>
                <a:lnTo>
                  <a:pt x="633" y="177"/>
                </a:lnTo>
                <a:lnTo>
                  <a:pt x="633" y="177"/>
                </a:lnTo>
                <a:lnTo>
                  <a:pt x="633" y="174"/>
                </a:lnTo>
                <a:lnTo>
                  <a:pt x="635" y="174"/>
                </a:lnTo>
                <a:lnTo>
                  <a:pt x="635" y="174"/>
                </a:lnTo>
                <a:lnTo>
                  <a:pt x="635" y="174"/>
                </a:lnTo>
                <a:lnTo>
                  <a:pt x="635" y="174"/>
                </a:lnTo>
                <a:lnTo>
                  <a:pt x="633" y="174"/>
                </a:lnTo>
                <a:lnTo>
                  <a:pt x="633" y="174"/>
                </a:lnTo>
                <a:lnTo>
                  <a:pt x="633" y="174"/>
                </a:lnTo>
                <a:lnTo>
                  <a:pt x="633" y="174"/>
                </a:lnTo>
                <a:lnTo>
                  <a:pt x="633" y="174"/>
                </a:lnTo>
                <a:lnTo>
                  <a:pt x="633" y="174"/>
                </a:lnTo>
                <a:lnTo>
                  <a:pt x="633" y="174"/>
                </a:lnTo>
                <a:lnTo>
                  <a:pt x="630" y="174"/>
                </a:lnTo>
                <a:lnTo>
                  <a:pt x="630" y="174"/>
                </a:lnTo>
                <a:lnTo>
                  <a:pt x="630" y="170"/>
                </a:lnTo>
                <a:lnTo>
                  <a:pt x="630" y="170"/>
                </a:lnTo>
                <a:lnTo>
                  <a:pt x="630" y="170"/>
                </a:lnTo>
                <a:lnTo>
                  <a:pt x="630" y="170"/>
                </a:lnTo>
                <a:lnTo>
                  <a:pt x="630" y="170"/>
                </a:lnTo>
                <a:lnTo>
                  <a:pt x="630" y="170"/>
                </a:lnTo>
                <a:lnTo>
                  <a:pt x="630" y="170"/>
                </a:lnTo>
                <a:lnTo>
                  <a:pt x="630" y="170"/>
                </a:lnTo>
                <a:lnTo>
                  <a:pt x="627" y="167"/>
                </a:lnTo>
                <a:lnTo>
                  <a:pt x="627" y="167"/>
                </a:lnTo>
                <a:lnTo>
                  <a:pt x="627" y="167"/>
                </a:lnTo>
                <a:lnTo>
                  <a:pt x="627" y="167"/>
                </a:lnTo>
                <a:lnTo>
                  <a:pt x="624" y="167"/>
                </a:lnTo>
                <a:lnTo>
                  <a:pt x="624" y="167"/>
                </a:lnTo>
                <a:lnTo>
                  <a:pt x="624" y="167"/>
                </a:lnTo>
                <a:lnTo>
                  <a:pt x="624" y="167"/>
                </a:lnTo>
                <a:lnTo>
                  <a:pt x="621" y="167"/>
                </a:lnTo>
                <a:lnTo>
                  <a:pt x="621" y="167"/>
                </a:lnTo>
                <a:lnTo>
                  <a:pt x="619" y="167"/>
                </a:lnTo>
                <a:lnTo>
                  <a:pt x="619" y="167"/>
                </a:lnTo>
                <a:lnTo>
                  <a:pt x="616" y="164"/>
                </a:lnTo>
                <a:lnTo>
                  <a:pt x="616" y="164"/>
                </a:lnTo>
                <a:lnTo>
                  <a:pt x="616" y="164"/>
                </a:lnTo>
                <a:lnTo>
                  <a:pt x="616" y="164"/>
                </a:lnTo>
                <a:lnTo>
                  <a:pt x="613" y="164"/>
                </a:lnTo>
                <a:lnTo>
                  <a:pt x="613" y="164"/>
                </a:lnTo>
                <a:lnTo>
                  <a:pt x="613" y="164"/>
                </a:lnTo>
                <a:lnTo>
                  <a:pt x="613" y="164"/>
                </a:lnTo>
                <a:lnTo>
                  <a:pt x="610" y="164"/>
                </a:lnTo>
                <a:lnTo>
                  <a:pt x="610" y="164"/>
                </a:lnTo>
                <a:lnTo>
                  <a:pt x="607" y="161"/>
                </a:lnTo>
                <a:lnTo>
                  <a:pt x="607" y="161"/>
                </a:lnTo>
                <a:lnTo>
                  <a:pt x="605" y="161"/>
                </a:lnTo>
                <a:lnTo>
                  <a:pt x="605" y="161"/>
                </a:lnTo>
                <a:lnTo>
                  <a:pt x="602" y="161"/>
                </a:lnTo>
                <a:lnTo>
                  <a:pt x="602" y="161"/>
                </a:lnTo>
                <a:lnTo>
                  <a:pt x="602" y="161"/>
                </a:lnTo>
                <a:lnTo>
                  <a:pt x="602" y="161"/>
                </a:lnTo>
                <a:lnTo>
                  <a:pt x="599" y="158"/>
                </a:lnTo>
                <a:lnTo>
                  <a:pt x="599" y="158"/>
                </a:lnTo>
                <a:lnTo>
                  <a:pt x="596" y="158"/>
                </a:lnTo>
                <a:lnTo>
                  <a:pt x="596" y="158"/>
                </a:lnTo>
                <a:lnTo>
                  <a:pt x="593" y="158"/>
                </a:lnTo>
                <a:lnTo>
                  <a:pt x="593" y="158"/>
                </a:lnTo>
                <a:lnTo>
                  <a:pt x="591" y="158"/>
                </a:lnTo>
                <a:lnTo>
                  <a:pt x="591" y="158"/>
                </a:lnTo>
                <a:lnTo>
                  <a:pt x="588" y="155"/>
                </a:lnTo>
                <a:lnTo>
                  <a:pt x="588" y="155"/>
                </a:lnTo>
                <a:lnTo>
                  <a:pt x="588" y="155"/>
                </a:lnTo>
                <a:lnTo>
                  <a:pt x="588" y="155"/>
                </a:lnTo>
                <a:lnTo>
                  <a:pt x="585" y="155"/>
                </a:lnTo>
                <a:lnTo>
                  <a:pt x="585" y="155"/>
                </a:lnTo>
                <a:lnTo>
                  <a:pt x="582" y="155"/>
                </a:lnTo>
                <a:lnTo>
                  <a:pt x="582" y="155"/>
                </a:lnTo>
                <a:lnTo>
                  <a:pt x="579" y="152"/>
                </a:lnTo>
                <a:lnTo>
                  <a:pt x="579" y="152"/>
                </a:lnTo>
                <a:lnTo>
                  <a:pt x="577" y="152"/>
                </a:lnTo>
                <a:lnTo>
                  <a:pt x="577" y="152"/>
                </a:lnTo>
                <a:lnTo>
                  <a:pt x="574" y="152"/>
                </a:lnTo>
                <a:lnTo>
                  <a:pt x="574" y="152"/>
                </a:lnTo>
                <a:lnTo>
                  <a:pt x="571" y="152"/>
                </a:lnTo>
                <a:lnTo>
                  <a:pt x="571" y="152"/>
                </a:lnTo>
                <a:lnTo>
                  <a:pt x="568" y="149"/>
                </a:lnTo>
                <a:lnTo>
                  <a:pt x="568" y="149"/>
                </a:lnTo>
                <a:lnTo>
                  <a:pt x="568" y="149"/>
                </a:lnTo>
                <a:lnTo>
                  <a:pt x="568" y="149"/>
                </a:lnTo>
                <a:lnTo>
                  <a:pt x="565" y="149"/>
                </a:lnTo>
                <a:lnTo>
                  <a:pt x="565" y="149"/>
                </a:lnTo>
                <a:lnTo>
                  <a:pt x="563" y="149"/>
                </a:lnTo>
                <a:lnTo>
                  <a:pt x="563" y="149"/>
                </a:lnTo>
                <a:lnTo>
                  <a:pt x="560" y="146"/>
                </a:lnTo>
                <a:lnTo>
                  <a:pt x="560" y="146"/>
                </a:lnTo>
                <a:lnTo>
                  <a:pt x="557" y="146"/>
                </a:lnTo>
                <a:lnTo>
                  <a:pt x="557" y="146"/>
                </a:lnTo>
                <a:lnTo>
                  <a:pt x="554" y="146"/>
                </a:lnTo>
                <a:lnTo>
                  <a:pt x="554" y="146"/>
                </a:lnTo>
                <a:lnTo>
                  <a:pt x="551" y="146"/>
                </a:lnTo>
                <a:lnTo>
                  <a:pt x="551" y="146"/>
                </a:lnTo>
                <a:lnTo>
                  <a:pt x="549" y="143"/>
                </a:lnTo>
                <a:lnTo>
                  <a:pt x="549" y="143"/>
                </a:lnTo>
                <a:lnTo>
                  <a:pt x="549" y="143"/>
                </a:lnTo>
                <a:lnTo>
                  <a:pt x="549" y="143"/>
                </a:lnTo>
                <a:lnTo>
                  <a:pt x="546" y="143"/>
                </a:lnTo>
                <a:lnTo>
                  <a:pt x="546" y="143"/>
                </a:lnTo>
                <a:lnTo>
                  <a:pt x="543" y="143"/>
                </a:lnTo>
                <a:lnTo>
                  <a:pt x="543" y="143"/>
                </a:lnTo>
                <a:lnTo>
                  <a:pt x="540" y="143"/>
                </a:lnTo>
                <a:lnTo>
                  <a:pt x="540" y="143"/>
                </a:lnTo>
                <a:lnTo>
                  <a:pt x="537" y="140"/>
                </a:lnTo>
                <a:lnTo>
                  <a:pt x="537" y="140"/>
                </a:lnTo>
                <a:lnTo>
                  <a:pt x="535" y="140"/>
                </a:lnTo>
                <a:lnTo>
                  <a:pt x="535" y="140"/>
                </a:lnTo>
                <a:lnTo>
                  <a:pt x="535" y="140"/>
                </a:lnTo>
                <a:lnTo>
                  <a:pt x="535" y="140"/>
                </a:lnTo>
                <a:lnTo>
                  <a:pt x="532" y="140"/>
                </a:lnTo>
                <a:lnTo>
                  <a:pt x="532" y="140"/>
                </a:lnTo>
                <a:lnTo>
                  <a:pt x="529" y="140"/>
                </a:lnTo>
                <a:lnTo>
                  <a:pt x="529" y="140"/>
                </a:lnTo>
                <a:lnTo>
                  <a:pt x="526" y="137"/>
                </a:lnTo>
                <a:lnTo>
                  <a:pt x="526" y="137"/>
                </a:lnTo>
                <a:lnTo>
                  <a:pt x="523" y="137"/>
                </a:lnTo>
                <a:lnTo>
                  <a:pt x="523" y="137"/>
                </a:lnTo>
                <a:lnTo>
                  <a:pt x="523" y="137"/>
                </a:lnTo>
                <a:lnTo>
                  <a:pt x="523" y="137"/>
                </a:lnTo>
                <a:lnTo>
                  <a:pt x="521" y="137"/>
                </a:lnTo>
                <a:lnTo>
                  <a:pt x="521" y="137"/>
                </a:lnTo>
                <a:lnTo>
                  <a:pt x="518" y="137"/>
                </a:lnTo>
                <a:lnTo>
                  <a:pt x="518" y="137"/>
                </a:lnTo>
                <a:lnTo>
                  <a:pt x="518" y="137"/>
                </a:lnTo>
                <a:lnTo>
                  <a:pt x="518" y="137"/>
                </a:lnTo>
                <a:lnTo>
                  <a:pt x="515" y="137"/>
                </a:lnTo>
                <a:lnTo>
                  <a:pt x="515" y="137"/>
                </a:lnTo>
                <a:lnTo>
                  <a:pt x="512" y="134"/>
                </a:lnTo>
                <a:lnTo>
                  <a:pt x="512" y="134"/>
                </a:lnTo>
                <a:lnTo>
                  <a:pt x="512" y="134"/>
                </a:lnTo>
                <a:lnTo>
                  <a:pt x="512" y="134"/>
                </a:lnTo>
                <a:lnTo>
                  <a:pt x="509" y="134"/>
                </a:lnTo>
                <a:lnTo>
                  <a:pt x="509" y="134"/>
                </a:lnTo>
                <a:lnTo>
                  <a:pt x="509" y="134"/>
                </a:lnTo>
                <a:lnTo>
                  <a:pt x="509" y="134"/>
                </a:lnTo>
                <a:lnTo>
                  <a:pt x="507" y="134"/>
                </a:lnTo>
                <a:lnTo>
                  <a:pt x="507" y="134"/>
                </a:lnTo>
                <a:lnTo>
                  <a:pt x="504" y="134"/>
                </a:lnTo>
                <a:lnTo>
                  <a:pt x="504" y="134"/>
                </a:lnTo>
                <a:lnTo>
                  <a:pt x="504" y="134"/>
                </a:lnTo>
                <a:lnTo>
                  <a:pt x="504" y="134"/>
                </a:lnTo>
                <a:lnTo>
                  <a:pt x="504" y="134"/>
                </a:lnTo>
                <a:lnTo>
                  <a:pt x="504" y="134"/>
                </a:lnTo>
                <a:lnTo>
                  <a:pt x="501" y="134"/>
                </a:lnTo>
                <a:lnTo>
                  <a:pt x="501" y="134"/>
                </a:lnTo>
                <a:lnTo>
                  <a:pt x="501" y="134"/>
                </a:lnTo>
                <a:lnTo>
                  <a:pt x="501" y="134"/>
                </a:lnTo>
                <a:lnTo>
                  <a:pt x="498" y="134"/>
                </a:lnTo>
                <a:lnTo>
                  <a:pt x="431" y="134"/>
                </a:lnTo>
                <a:lnTo>
                  <a:pt x="431" y="134"/>
                </a:lnTo>
                <a:lnTo>
                  <a:pt x="389" y="140"/>
                </a:lnTo>
                <a:lnTo>
                  <a:pt x="389" y="140"/>
                </a:lnTo>
                <a:lnTo>
                  <a:pt x="378" y="137"/>
                </a:lnTo>
                <a:lnTo>
                  <a:pt x="378" y="137"/>
                </a:lnTo>
                <a:lnTo>
                  <a:pt x="353" y="128"/>
                </a:lnTo>
                <a:lnTo>
                  <a:pt x="353" y="128"/>
                </a:lnTo>
                <a:lnTo>
                  <a:pt x="333" y="119"/>
                </a:lnTo>
                <a:lnTo>
                  <a:pt x="333" y="119"/>
                </a:lnTo>
                <a:lnTo>
                  <a:pt x="330" y="119"/>
                </a:lnTo>
                <a:lnTo>
                  <a:pt x="308" y="119"/>
                </a:lnTo>
                <a:lnTo>
                  <a:pt x="308" y="119"/>
                </a:lnTo>
                <a:lnTo>
                  <a:pt x="305" y="119"/>
                </a:lnTo>
                <a:lnTo>
                  <a:pt x="302" y="113"/>
                </a:lnTo>
                <a:lnTo>
                  <a:pt x="302" y="104"/>
                </a:lnTo>
                <a:lnTo>
                  <a:pt x="291" y="104"/>
                </a:lnTo>
                <a:lnTo>
                  <a:pt x="291" y="104"/>
                </a:lnTo>
                <a:lnTo>
                  <a:pt x="277" y="107"/>
                </a:lnTo>
                <a:lnTo>
                  <a:pt x="269" y="107"/>
                </a:lnTo>
                <a:lnTo>
                  <a:pt x="269" y="107"/>
                </a:lnTo>
                <a:lnTo>
                  <a:pt x="258" y="110"/>
                </a:lnTo>
                <a:lnTo>
                  <a:pt x="258" y="110"/>
                </a:lnTo>
                <a:lnTo>
                  <a:pt x="246" y="107"/>
                </a:lnTo>
                <a:lnTo>
                  <a:pt x="235" y="98"/>
                </a:lnTo>
                <a:lnTo>
                  <a:pt x="221" y="85"/>
                </a:lnTo>
                <a:lnTo>
                  <a:pt x="221" y="85"/>
                </a:lnTo>
                <a:lnTo>
                  <a:pt x="218" y="79"/>
                </a:lnTo>
                <a:lnTo>
                  <a:pt x="218" y="28"/>
                </a:lnTo>
                <a:lnTo>
                  <a:pt x="188" y="13"/>
                </a:lnTo>
                <a:lnTo>
                  <a:pt x="188" y="13"/>
                </a:lnTo>
                <a:lnTo>
                  <a:pt x="185" y="13"/>
                </a:lnTo>
                <a:lnTo>
                  <a:pt x="185" y="13"/>
                </a:lnTo>
                <a:lnTo>
                  <a:pt x="179" y="6"/>
                </a:lnTo>
                <a:lnTo>
                  <a:pt x="179" y="6"/>
                </a:lnTo>
                <a:lnTo>
                  <a:pt x="179" y="6"/>
                </a:lnTo>
                <a:lnTo>
                  <a:pt x="179" y="6"/>
                </a:lnTo>
                <a:lnTo>
                  <a:pt x="176" y="6"/>
                </a:lnTo>
                <a:lnTo>
                  <a:pt x="176" y="6"/>
                </a:lnTo>
                <a:lnTo>
                  <a:pt x="176" y="6"/>
                </a:lnTo>
                <a:lnTo>
                  <a:pt x="176" y="6"/>
                </a:lnTo>
                <a:lnTo>
                  <a:pt x="174" y="3"/>
                </a:lnTo>
                <a:lnTo>
                  <a:pt x="174" y="3"/>
                </a:lnTo>
                <a:lnTo>
                  <a:pt x="174" y="3"/>
                </a:lnTo>
                <a:lnTo>
                  <a:pt x="174" y="3"/>
                </a:lnTo>
                <a:lnTo>
                  <a:pt x="171" y="0"/>
                </a:lnTo>
                <a:lnTo>
                  <a:pt x="171" y="0"/>
                </a:lnTo>
                <a:lnTo>
                  <a:pt x="171" y="0"/>
                </a:lnTo>
                <a:lnTo>
                  <a:pt x="171" y="0"/>
                </a:lnTo>
                <a:lnTo>
                  <a:pt x="165" y="13"/>
                </a:lnTo>
                <a:lnTo>
                  <a:pt x="165" y="13"/>
                </a:lnTo>
                <a:lnTo>
                  <a:pt x="165" y="13"/>
                </a:lnTo>
                <a:lnTo>
                  <a:pt x="165" y="13"/>
                </a:lnTo>
                <a:lnTo>
                  <a:pt x="157" y="28"/>
                </a:lnTo>
                <a:lnTo>
                  <a:pt x="157" y="28"/>
                </a:lnTo>
                <a:lnTo>
                  <a:pt x="154" y="40"/>
                </a:lnTo>
                <a:lnTo>
                  <a:pt x="154" y="40"/>
                </a:lnTo>
                <a:lnTo>
                  <a:pt x="140" y="61"/>
                </a:lnTo>
                <a:lnTo>
                  <a:pt x="140" y="61"/>
                </a:lnTo>
                <a:lnTo>
                  <a:pt x="123" y="85"/>
                </a:lnTo>
                <a:lnTo>
                  <a:pt x="123" y="85"/>
                </a:lnTo>
                <a:lnTo>
                  <a:pt x="120" y="91"/>
                </a:lnTo>
                <a:lnTo>
                  <a:pt x="120" y="98"/>
                </a:lnTo>
                <a:lnTo>
                  <a:pt x="123" y="116"/>
                </a:lnTo>
                <a:lnTo>
                  <a:pt x="123" y="116"/>
                </a:lnTo>
                <a:lnTo>
                  <a:pt x="123" y="125"/>
                </a:lnTo>
                <a:lnTo>
                  <a:pt x="123" y="125"/>
                </a:lnTo>
                <a:lnTo>
                  <a:pt x="118" y="140"/>
                </a:lnTo>
                <a:lnTo>
                  <a:pt x="109" y="161"/>
                </a:lnTo>
                <a:lnTo>
                  <a:pt x="109" y="161"/>
                </a:lnTo>
                <a:lnTo>
                  <a:pt x="106" y="164"/>
                </a:lnTo>
                <a:lnTo>
                  <a:pt x="106" y="164"/>
                </a:lnTo>
                <a:lnTo>
                  <a:pt x="106" y="164"/>
                </a:lnTo>
                <a:lnTo>
                  <a:pt x="92" y="186"/>
                </a:lnTo>
                <a:lnTo>
                  <a:pt x="92" y="186"/>
                </a:lnTo>
                <a:lnTo>
                  <a:pt x="84" y="195"/>
                </a:lnTo>
                <a:lnTo>
                  <a:pt x="81" y="204"/>
                </a:lnTo>
                <a:lnTo>
                  <a:pt x="84" y="222"/>
                </a:lnTo>
                <a:lnTo>
                  <a:pt x="84" y="222"/>
                </a:lnTo>
                <a:lnTo>
                  <a:pt x="84" y="234"/>
                </a:lnTo>
                <a:lnTo>
                  <a:pt x="84" y="234"/>
                </a:lnTo>
                <a:lnTo>
                  <a:pt x="84" y="243"/>
                </a:lnTo>
                <a:lnTo>
                  <a:pt x="84" y="243"/>
                </a:lnTo>
                <a:lnTo>
                  <a:pt x="81" y="253"/>
                </a:lnTo>
                <a:lnTo>
                  <a:pt x="76" y="262"/>
                </a:lnTo>
                <a:lnTo>
                  <a:pt x="62" y="280"/>
                </a:lnTo>
                <a:lnTo>
                  <a:pt x="45" y="295"/>
                </a:lnTo>
                <a:lnTo>
                  <a:pt x="34" y="304"/>
                </a:lnTo>
                <a:lnTo>
                  <a:pt x="34" y="304"/>
                </a:lnTo>
                <a:lnTo>
                  <a:pt x="22" y="332"/>
                </a:lnTo>
                <a:lnTo>
                  <a:pt x="17" y="347"/>
                </a:lnTo>
                <a:lnTo>
                  <a:pt x="11" y="359"/>
                </a:lnTo>
                <a:lnTo>
                  <a:pt x="11" y="359"/>
                </a:lnTo>
                <a:lnTo>
                  <a:pt x="8" y="365"/>
                </a:lnTo>
                <a:lnTo>
                  <a:pt x="6" y="374"/>
                </a:lnTo>
                <a:lnTo>
                  <a:pt x="6" y="374"/>
                </a:lnTo>
                <a:lnTo>
                  <a:pt x="6" y="380"/>
                </a:lnTo>
                <a:lnTo>
                  <a:pt x="6" y="380"/>
                </a:lnTo>
                <a:lnTo>
                  <a:pt x="3" y="392"/>
                </a:lnTo>
                <a:lnTo>
                  <a:pt x="3" y="392"/>
                </a:lnTo>
                <a:lnTo>
                  <a:pt x="0" y="401"/>
                </a:lnTo>
                <a:lnTo>
                  <a:pt x="0" y="401"/>
                </a:lnTo>
                <a:lnTo>
                  <a:pt x="0" y="423"/>
                </a:lnTo>
                <a:lnTo>
                  <a:pt x="64" y="447"/>
                </a:lnTo>
                <a:lnTo>
                  <a:pt x="64" y="447"/>
                </a:lnTo>
                <a:lnTo>
                  <a:pt x="70" y="450"/>
                </a:lnTo>
                <a:lnTo>
                  <a:pt x="70" y="450"/>
                </a:lnTo>
                <a:close/>
              </a:path>
            </a:pathLst>
          </a:custGeom>
          <a:solidFill>
            <a:srgbClr val="015873">
              <a:alpha val="50196"/>
            </a:srgb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3" name="Freeform 450">
            <a:extLst>
              <a:ext uri="{FF2B5EF4-FFF2-40B4-BE49-F238E27FC236}">
                <a16:creationId xmlns:a16="http://schemas.microsoft.com/office/drawing/2014/main" id="{FF20211A-AFEF-B5CF-D96D-74521B93C700}"/>
              </a:ext>
            </a:extLst>
          </p:cNvPr>
          <p:cNvSpPr>
            <a:spLocks/>
          </p:cNvSpPr>
          <p:nvPr/>
        </p:nvSpPr>
        <p:spPr bwMode="auto">
          <a:xfrm>
            <a:off x="1522939" y="2707453"/>
            <a:ext cx="672171" cy="1042424"/>
          </a:xfrm>
          <a:custGeom>
            <a:avLst/>
            <a:gdLst>
              <a:gd name="T0" fmla="*/ 518 w 524"/>
              <a:gd name="T1" fmla="*/ 122 h 857"/>
              <a:gd name="T2" fmla="*/ 496 w 524"/>
              <a:gd name="T3" fmla="*/ 116 h 857"/>
              <a:gd name="T4" fmla="*/ 482 w 524"/>
              <a:gd name="T5" fmla="*/ 113 h 857"/>
              <a:gd name="T6" fmla="*/ 468 w 524"/>
              <a:gd name="T7" fmla="*/ 109 h 857"/>
              <a:gd name="T8" fmla="*/ 445 w 524"/>
              <a:gd name="T9" fmla="*/ 103 h 857"/>
              <a:gd name="T10" fmla="*/ 437 w 524"/>
              <a:gd name="T11" fmla="*/ 100 h 857"/>
              <a:gd name="T12" fmla="*/ 398 w 524"/>
              <a:gd name="T13" fmla="*/ 91 h 857"/>
              <a:gd name="T14" fmla="*/ 364 w 524"/>
              <a:gd name="T15" fmla="*/ 82 h 857"/>
              <a:gd name="T16" fmla="*/ 356 w 524"/>
              <a:gd name="T17" fmla="*/ 79 h 857"/>
              <a:gd name="T18" fmla="*/ 308 w 524"/>
              <a:gd name="T19" fmla="*/ 67 h 857"/>
              <a:gd name="T20" fmla="*/ 297 w 524"/>
              <a:gd name="T21" fmla="*/ 64 h 857"/>
              <a:gd name="T22" fmla="*/ 275 w 524"/>
              <a:gd name="T23" fmla="*/ 58 h 857"/>
              <a:gd name="T24" fmla="*/ 272 w 524"/>
              <a:gd name="T25" fmla="*/ 58 h 857"/>
              <a:gd name="T26" fmla="*/ 272 w 524"/>
              <a:gd name="T27" fmla="*/ 58 h 857"/>
              <a:gd name="T28" fmla="*/ 272 w 524"/>
              <a:gd name="T29" fmla="*/ 58 h 857"/>
              <a:gd name="T30" fmla="*/ 252 w 524"/>
              <a:gd name="T31" fmla="*/ 52 h 857"/>
              <a:gd name="T32" fmla="*/ 249 w 524"/>
              <a:gd name="T33" fmla="*/ 52 h 857"/>
              <a:gd name="T34" fmla="*/ 247 w 524"/>
              <a:gd name="T35" fmla="*/ 49 h 857"/>
              <a:gd name="T36" fmla="*/ 238 w 524"/>
              <a:gd name="T37" fmla="*/ 49 h 857"/>
              <a:gd name="T38" fmla="*/ 235 w 524"/>
              <a:gd name="T39" fmla="*/ 46 h 857"/>
              <a:gd name="T40" fmla="*/ 221 w 524"/>
              <a:gd name="T41" fmla="*/ 43 h 857"/>
              <a:gd name="T42" fmla="*/ 221 w 524"/>
              <a:gd name="T43" fmla="*/ 43 h 857"/>
              <a:gd name="T44" fmla="*/ 216 w 524"/>
              <a:gd name="T45" fmla="*/ 40 h 857"/>
              <a:gd name="T46" fmla="*/ 182 w 524"/>
              <a:gd name="T47" fmla="*/ 30 h 857"/>
              <a:gd name="T48" fmla="*/ 177 w 524"/>
              <a:gd name="T49" fmla="*/ 30 h 857"/>
              <a:gd name="T50" fmla="*/ 160 w 524"/>
              <a:gd name="T51" fmla="*/ 24 h 857"/>
              <a:gd name="T52" fmla="*/ 138 w 524"/>
              <a:gd name="T53" fmla="*/ 18 h 857"/>
              <a:gd name="T54" fmla="*/ 126 w 524"/>
              <a:gd name="T55" fmla="*/ 15 h 857"/>
              <a:gd name="T56" fmla="*/ 110 w 524"/>
              <a:gd name="T57" fmla="*/ 9 h 857"/>
              <a:gd name="T58" fmla="*/ 110 w 524"/>
              <a:gd name="T59" fmla="*/ 9 h 857"/>
              <a:gd name="T60" fmla="*/ 107 w 524"/>
              <a:gd name="T61" fmla="*/ 9 h 857"/>
              <a:gd name="T62" fmla="*/ 98 w 524"/>
              <a:gd name="T63" fmla="*/ 6 h 857"/>
              <a:gd name="T64" fmla="*/ 84 w 524"/>
              <a:gd name="T65" fmla="*/ 0 h 857"/>
              <a:gd name="T66" fmla="*/ 84 w 524"/>
              <a:gd name="T67" fmla="*/ 0 h 857"/>
              <a:gd name="T68" fmla="*/ 82 w 524"/>
              <a:gd name="T69" fmla="*/ 0 h 857"/>
              <a:gd name="T70" fmla="*/ 6 w 524"/>
              <a:gd name="T71" fmla="*/ 258 h 857"/>
              <a:gd name="T72" fmla="*/ 3 w 524"/>
              <a:gd name="T73" fmla="*/ 258 h 857"/>
              <a:gd name="T74" fmla="*/ 3 w 524"/>
              <a:gd name="T75" fmla="*/ 261 h 857"/>
              <a:gd name="T76" fmla="*/ 12 w 524"/>
              <a:gd name="T77" fmla="*/ 277 h 857"/>
              <a:gd name="T78" fmla="*/ 9 w 524"/>
              <a:gd name="T79" fmla="*/ 283 h 857"/>
              <a:gd name="T80" fmla="*/ 3 w 524"/>
              <a:gd name="T81" fmla="*/ 286 h 857"/>
              <a:gd name="T82" fmla="*/ 0 w 524"/>
              <a:gd name="T83" fmla="*/ 289 h 857"/>
              <a:gd name="T84" fmla="*/ 0 w 524"/>
              <a:gd name="T85" fmla="*/ 316 h 857"/>
              <a:gd name="T86" fmla="*/ 0 w 524"/>
              <a:gd name="T87" fmla="*/ 319 h 857"/>
              <a:gd name="T88" fmla="*/ 6 w 524"/>
              <a:gd name="T89" fmla="*/ 325 h 857"/>
              <a:gd name="T90" fmla="*/ 14 w 524"/>
              <a:gd name="T91" fmla="*/ 340 h 857"/>
              <a:gd name="T92" fmla="*/ 26 w 524"/>
              <a:gd name="T93" fmla="*/ 362 h 857"/>
              <a:gd name="T94" fmla="*/ 26 w 524"/>
              <a:gd name="T95" fmla="*/ 365 h 857"/>
              <a:gd name="T96" fmla="*/ 28 w 524"/>
              <a:gd name="T97" fmla="*/ 368 h 857"/>
              <a:gd name="T98" fmla="*/ 28 w 524"/>
              <a:gd name="T99" fmla="*/ 371 h 857"/>
              <a:gd name="T100" fmla="*/ 280 w 524"/>
              <a:gd name="T101" fmla="*/ 781 h 857"/>
              <a:gd name="T102" fmla="*/ 308 w 524"/>
              <a:gd name="T103" fmla="*/ 830 h 857"/>
              <a:gd name="T104" fmla="*/ 317 w 524"/>
              <a:gd name="T105" fmla="*/ 842 h 857"/>
              <a:gd name="T106" fmla="*/ 328 w 524"/>
              <a:gd name="T107" fmla="*/ 848 h 857"/>
              <a:gd name="T108" fmla="*/ 322 w 524"/>
              <a:gd name="T109" fmla="*/ 790 h 857"/>
              <a:gd name="T110" fmla="*/ 319 w 524"/>
              <a:gd name="T111" fmla="*/ 760 h 857"/>
              <a:gd name="T112" fmla="*/ 322 w 524"/>
              <a:gd name="T113" fmla="*/ 744 h 857"/>
              <a:gd name="T114" fmla="*/ 325 w 524"/>
              <a:gd name="T115" fmla="*/ 738 h 857"/>
              <a:gd name="T116" fmla="*/ 333 w 524"/>
              <a:gd name="T117" fmla="*/ 729 h 857"/>
              <a:gd name="T118" fmla="*/ 356 w 524"/>
              <a:gd name="T119" fmla="*/ 726 h 857"/>
              <a:gd name="T120" fmla="*/ 381 w 524"/>
              <a:gd name="T121" fmla="*/ 729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4" h="857">
                <a:moveTo>
                  <a:pt x="496" y="237"/>
                </a:moveTo>
                <a:lnTo>
                  <a:pt x="524" y="122"/>
                </a:lnTo>
                <a:lnTo>
                  <a:pt x="524" y="122"/>
                </a:lnTo>
                <a:lnTo>
                  <a:pt x="524" y="122"/>
                </a:lnTo>
                <a:lnTo>
                  <a:pt x="518" y="122"/>
                </a:lnTo>
                <a:lnTo>
                  <a:pt x="518" y="122"/>
                </a:lnTo>
                <a:lnTo>
                  <a:pt x="510" y="119"/>
                </a:lnTo>
                <a:lnTo>
                  <a:pt x="504" y="119"/>
                </a:lnTo>
                <a:lnTo>
                  <a:pt x="504" y="119"/>
                </a:lnTo>
                <a:lnTo>
                  <a:pt x="504" y="119"/>
                </a:lnTo>
                <a:lnTo>
                  <a:pt x="496" y="116"/>
                </a:lnTo>
                <a:lnTo>
                  <a:pt x="496" y="116"/>
                </a:lnTo>
                <a:lnTo>
                  <a:pt x="496" y="116"/>
                </a:lnTo>
                <a:lnTo>
                  <a:pt x="493" y="116"/>
                </a:lnTo>
                <a:lnTo>
                  <a:pt x="493" y="116"/>
                </a:lnTo>
                <a:lnTo>
                  <a:pt x="487" y="113"/>
                </a:lnTo>
                <a:lnTo>
                  <a:pt x="482" y="113"/>
                </a:lnTo>
                <a:lnTo>
                  <a:pt x="482" y="113"/>
                </a:lnTo>
                <a:lnTo>
                  <a:pt x="482" y="113"/>
                </a:lnTo>
                <a:lnTo>
                  <a:pt x="479" y="113"/>
                </a:lnTo>
                <a:lnTo>
                  <a:pt x="479" y="113"/>
                </a:lnTo>
                <a:lnTo>
                  <a:pt x="471" y="109"/>
                </a:lnTo>
                <a:lnTo>
                  <a:pt x="468" y="109"/>
                </a:lnTo>
                <a:lnTo>
                  <a:pt x="468" y="109"/>
                </a:lnTo>
                <a:lnTo>
                  <a:pt x="462" y="106"/>
                </a:lnTo>
                <a:lnTo>
                  <a:pt x="462" y="106"/>
                </a:lnTo>
                <a:lnTo>
                  <a:pt x="459" y="106"/>
                </a:lnTo>
                <a:lnTo>
                  <a:pt x="459" y="106"/>
                </a:lnTo>
                <a:lnTo>
                  <a:pt x="445" y="103"/>
                </a:lnTo>
                <a:lnTo>
                  <a:pt x="445" y="103"/>
                </a:lnTo>
                <a:lnTo>
                  <a:pt x="443" y="103"/>
                </a:lnTo>
                <a:lnTo>
                  <a:pt x="443" y="103"/>
                </a:lnTo>
                <a:lnTo>
                  <a:pt x="443" y="103"/>
                </a:lnTo>
                <a:lnTo>
                  <a:pt x="440" y="100"/>
                </a:lnTo>
                <a:lnTo>
                  <a:pt x="440" y="100"/>
                </a:lnTo>
                <a:lnTo>
                  <a:pt x="437" y="100"/>
                </a:lnTo>
                <a:lnTo>
                  <a:pt x="415" y="94"/>
                </a:lnTo>
                <a:lnTo>
                  <a:pt x="415" y="94"/>
                </a:lnTo>
                <a:lnTo>
                  <a:pt x="403" y="91"/>
                </a:lnTo>
                <a:lnTo>
                  <a:pt x="398" y="91"/>
                </a:lnTo>
                <a:lnTo>
                  <a:pt x="398" y="91"/>
                </a:lnTo>
                <a:lnTo>
                  <a:pt x="398" y="91"/>
                </a:lnTo>
                <a:lnTo>
                  <a:pt x="389" y="88"/>
                </a:lnTo>
                <a:lnTo>
                  <a:pt x="389" y="88"/>
                </a:lnTo>
                <a:lnTo>
                  <a:pt x="378" y="85"/>
                </a:lnTo>
                <a:lnTo>
                  <a:pt x="375" y="85"/>
                </a:lnTo>
                <a:lnTo>
                  <a:pt x="364" y="82"/>
                </a:lnTo>
                <a:lnTo>
                  <a:pt x="364" y="82"/>
                </a:lnTo>
                <a:lnTo>
                  <a:pt x="361" y="82"/>
                </a:lnTo>
                <a:lnTo>
                  <a:pt x="361" y="82"/>
                </a:lnTo>
                <a:lnTo>
                  <a:pt x="361" y="82"/>
                </a:lnTo>
                <a:lnTo>
                  <a:pt x="356" y="79"/>
                </a:lnTo>
                <a:lnTo>
                  <a:pt x="356" y="79"/>
                </a:lnTo>
                <a:lnTo>
                  <a:pt x="356" y="79"/>
                </a:lnTo>
                <a:lnTo>
                  <a:pt x="308" y="67"/>
                </a:lnTo>
                <a:lnTo>
                  <a:pt x="308" y="67"/>
                </a:lnTo>
                <a:lnTo>
                  <a:pt x="308" y="67"/>
                </a:lnTo>
                <a:lnTo>
                  <a:pt x="308" y="67"/>
                </a:lnTo>
                <a:lnTo>
                  <a:pt x="308" y="67"/>
                </a:lnTo>
                <a:lnTo>
                  <a:pt x="308" y="67"/>
                </a:lnTo>
                <a:lnTo>
                  <a:pt x="308" y="67"/>
                </a:lnTo>
                <a:lnTo>
                  <a:pt x="305" y="67"/>
                </a:lnTo>
                <a:lnTo>
                  <a:pt x="305" y="67"/>
                </a:lnTo>
                <a:lnTo>
                  <a:pt x="300" y="64"/>
                </a:lnTo>
                <a:lnTo>
                  <a:pt x="297" y="64"/>
                </a:lnTo>
                <a:lnTo>
                  <a:pt x="297" y="64"/>
                </a:lnTo>
                <a:lnTo>
                  <a:pt x="297" y="64"/>
                </a:lnTo>
                <a:lnTo>
                  <a:pt x="294" y="64"/>
                </a:lnTo>
                <a:lnTo>
                  <a:pt x="280" y="61"/>
                </a:lnTo>
                <a:lnTo>
                  <a:pt x="280" y="61"/>
                </a:lnTo>
                <a:lnTo>
                  <a:pt x="275" y="58"/>
                </a:lnTo>
                <a:lnTo>
                  <a:pt x="275" y="58"/>
                </a:lnTo>
                <a:lnTo>
                  <a:pt x="275"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52" y="52"/>
                </a:lnTo>
                <a:lnTo>
                  <a:pt x="252" y="52"/>
                </a:lnTo>
                <a:lnTo>
                  <a:pt x="252" y="52"/>
                </a:lnTo>
                <a:lnTo>
                  <a:pt x="252" y="52"/>
                </a:lnTo>
                <a:lnTo>
                  <a:pt x="252" y="52"/>
                </a:lnTo>
                <a:lnTo>
                  <a:pt x="249" y="52"/>
                </a:lnTo>
                <a:lnTo>
                  <a:pt x="249" y="52"/>
                </a:lnTo>
                <a:lnTo>
                  <a:pt x="249" y="52"/>
                </a:lnTo>
                <a:lnTo>
                  <a:pt x="249" y="52"/>
                </a:lnTo>
                <a:lnTo>
                  <a:pt x="249" y="52"/>
                </a:lnTo>
                <a:lnTo>
                  <a:pt x="247" y="49"/>
                </a:lnTo>
                <a:lnTo>
                  <a:pt x="247" y="49"/>
                </a:lnTo>
                <a:lnTo>
                  <a:pt x="247" y="49"/>
                </a:lnTo>
                <a:lnTo>
                  <a:pt x="247" y="49"/>
                </a:lnTo>
                <a:lnTo>
                  <a:pt x="241" y="49"/>
                </a:lnTo>
                <a:lnTo>
                  <a:pt x="241" y="49"/>
                </a:lnTo>
                <a:lnTo>
                  <a:pt x="238" y="49"/>
                </a:lnTo>
                <a:lnTo>
                  <a:pt x="238" y="49"/>
                </a:lnTo>
                <a:lnTo>
                  <a:pt x="238" y="49"/>
                </a:lnTo>
                <a:lnTo>
                  <a:pt x="238" y="49"/>
                </a:lnTo>
                <a:lnTo>
                  <a:pt x="238" y="49"/>
                </a:lnTo>
                <a:lnTo>
                  <a:pt x="238" y="49"/>
                </a:lnTo>
                <a:lnTo>
                  <a:pt x="238" y="49"/>
                </a:lnTo>
                <a:lnTo>
                  <a:pt x="238" y="49"/>
                </a:lnTo>
                <a:lnTo>
                  <a:pt x="235" y="46"/>
                </a:lnTo>
                <a:lnTo>
                  <a:pt x="230" y="46"/>
                </a:lnTo>
                <a:lnTo>
                  <a:pt x="230" y="46"/>
                </a:lnTo>
                <a:lnTo>
                  <a:pt x="227" y="46"/>
                </a:lnTo>
                <a:lnTo>
                  <a:pt x="227" y="46"/>
                </a:lnTo>
                <a:lnTo>
                  <a:pt x="224" y="43"/>
                </a:lnTo>
                <a:lnTo>
                  <a:pt x="221" y="43"/>
                </a:lnTo>
                <a:lnTo>
                  <a:pt x="221" y="43"/>
                </a:lnTo>
                <a:lnTo>
                  <a:pt x="221" y="43"/>
                </a:lnTo>
                <a:lnTo>
                  <a:pt x="221" y="43"/>
                </a:lnTo>
                <a:lnTo>
                  <a:pt x="221" y="43"/>
                </a:lnTo>
                <a:lnTo>
                  <a:pt x="221" y="43"/>
                </a:lnTo>
                <a:lnTo>
                  <a:pt x="221" y="43"/>
                </a:lnTo>
                <a:lnTo>
                  <a:pt x="216" y="43"/>
                </a:lnTo>
                <a:lnTo>
                  <a:pt x="216" y="43"/>
                </a:lnTo>
                <a:lnTo>
                  <a:pt x="216" y="43"/>
                </a:lnTo>
                <a:lnTo>
                  <a:pt x="216" y="43"/>
                </a:lnTo>
                <a:lnTo>
                  <a:pt x="216" y="43"/>
                </a:lnTo>
                <a:lnTo>
                  <a:pt x="216" y="40"/>
                </a:lnTo>
                <a:lnTo>
                  <a:pt x="213" y="40"/>
                </a:lnTo>
                <a:lnTo>
                  <a:pt x="213" y="40"/>
                </a:lnTo>
                <a:lnTo>
                  <a:pt x="193" y="34"/>
                </a:lnTo>
                <a:lnTo>
                  <a:pt x="193" y="34"/>
                </a:lnTo>
                <a:lnTo>
                  <a:pt x="182" y="30"/>
                </a:lnTo>
                <a:lnTo>
                  <a:pt x="182" y="30"/>
                </a:lnTo>
                <a:lnTo>
                  <a:pt x="182" y="30"/>
                </a:lnTo>
                <a:lnTo>
                  <a:pt x="179" y="30"/>
                </a:lnTo>
                <a:lnTo>
                  <a:pt x="179" y="30"/>
                </a:lnTo>
                <a:lnTo>
                  <a:pt x="179" y="30"/>
                </a:lnTo>
                <a:lnTo>
                  <a:pt x="179" y="30"/>
                </a:lnTo>
                <a:lnTo>
                  <a:pt x="177" y="30"/>
                </a:lnTo>
                <a:lnTo>
                  <a:pt x="171" y="27"/>
                </a:lnTo>
                <a:lnTo>
                  <a:pt x="171" y="27"/>
                </a:lnTo>
                <a:lnTo>
                  <a:pt x="160" y="24"/>
                </a:lnTo>
                <a:lnTo>
                  <a:pt x="160" y="24"/>
                </a:lnTo>
                <a:lnTo>
                  <a:pt x="160" y="24"/>
                </a:lnTo>
                <a:lnTo>
                  <a:pt x="160" y="24"/>
                </a:lnTo>
                <a:lnTo>
                  <a:pt x="160" y="24"/>
                </a:lnTo>
                <a:lnTo>
                  <a:pt x="160" y="24"/>
                </a:lnTo>
                <a:lnTo>
                  <a:pt x="154" y="24"/>
                </a:lnTo>
                <a:lnTo>
                  <a:pt x="138" y="18"/>
                </a:lnTo>
                <a:lnTo>
                  <a:pt x="138" y="18"/>
                </a:lnTo>
                <a:lnTo>
                  <a:pt x="138" y="18"/>
                </a:lnTo>
                <a:lnTo>
                  <a:pt x="138" y="18"/>
                </a:lnTo>
                <a:lnTo>
                  <a:pt x="135" y="15"/>
                </a:lnTo>
                <a:lnTo>
                  <a:pt x="135" y="15"/>
                </a:lnTo>
                <a:lnTo>
                  <a:pt x="135" y="15"/>
                </a:lnTo>
                <a:lnTo>
                  <a:pt x="132" y="15"/>
                </a:lnTo>
                <a:lnTo>
                  <a:pt x="126" y="15"/>
                </a:lnTo>
                <a:lnTo>
                  <a:pt x="126" y="15"/>
                </a:lnTo>
                <a:lnTo>
                  <a:pt x="115" y="12"/>
                </a:lnTo>
                <a:lnTo>
                  <a:pt x="110" y="9"/>
                </a:lnTo>
                <a:lnTo>
                  <a:pt x="110" y="9"/>
                </a:lnTo>
                <a:lnTo>
                  <a:pt x="110" y="9"/>
                </a:lnTo>
                <a:lnTo>
                  <a:pt x="110" y="9"/>
                </a:lnTo>
                <a:lnTo>
                  <a:pt x="110" y="9"/>
                </a:lnTo>
                <a:lnTo>
                  <a:pt x="110" y="9"/>
                </a:lnTo>
                <a:lnTo>
                  <a:pt x="110" y="9"/>
                </a:lnTo>
                <a:lnTo>
                  <a:pt x="110" y="9"/>
                </a:lnTo>
                <a:lnTo>
                  <a:pt x="110" y="9"/>
                </a:lnTo>
                <a:lnTo>
                  <a:pt x="110" y="9"/>
                </a:lnTo>
                <a:lnTo>
                  <a:pt x="110" y="9"/>
                </a:lnTo>
                <a:lnTo>
                  <a:pt x="110" y="9"/>
                </a:lnTo>
                <a:lnTo>
                  <a:pt x="110" y="9"/>
                </a:lnTo>
                <a:lnTo>
                  <a:pt x="110" y="9"/>
                </a:lnTo>
                <a:lnTo>
                  <a:pt x="110" y="9"/>
                </a:lnTo>
                <a:lnTo>
                  <a:pt x="107" y="9"/>
                </a:lnTo>
                <a:lnTo>
                  <a:pt x="107" y="9"/>
                </a:lnTo>
                <a:lnTo>
                  <a:pt x="107" y="9"/>
                </a:lnTo>
                <a:lnTo>
                  <a:pt x="104" y="6"/>
                </a:lnTo>
                <a:lnTo>
                  <a:pt x="104" y="6"/>
                </a:lnTo>
                <a:lnTo>
                  <a:pt x="104" y="6"/>
                </a:lnTo>
                <a:lnTo>
                  <a:pt x="98" y="6"/>
                </a:lnTo>
                <a:lnTo>
                  <a:pt x="93" y="3"/>
                </a:lnTo>
                <a:lnTo>
                  <a:pt x="93" y="3"/>
                </a:lnTo>
                <a:lnTo>
                  <a:pt x="93" y="3"/>
                </a:lnTo>
                <a:lnTo>
                  <a:pt x="93" y="3"/>
                </a:lnTo>
                <a:lnTo>
                  <a:pt x="90" y="3"/>
                </a:lnTo>
                <a:lnTo>
                  <a:pt x="84" y="0"/>
                </a:lnTo>
                <a:lnTo>
                  <a:pt x="84" y="0"/>
                </a:lnTo>
                <a:lnTo>
                  <a:pt x="84" y="0"/>
                </a:lnTo>
                <a:lnTo>
                  <a:pt x="84" y="0"/>
                </a:lnTo>
                <a:lnTo>
                  <a:pt x="84" y="0"/>
                </a:lnTo>
                <a:lnTo>
                  <a:pt x="84" y="0"/>
                </a:lnTo>
                <a:lnTo>
                  <a:pt x="84" y="0"/>
                </a:lnTo>
                <a:lnTo>
                  <a:pt x="84" y="0"/>
                </a:lnTo>
                <a:lnTo>
                  <a:pt x="84" y="0"/>
                </a:lnTo>
                <a:lnTo>
                  <a:pt x="84" y="0"/>
                </a:lnTo>
                <a:lnTo>
                  <a:pt x="84" y="0"/>
                </a:lnTo>
                <a:lnTo>
                  <a:pt x="84" y="0"/>
                </a:lnTo>
                <a:lnTo>
                  <a:pt x="82" y="0"/>
                </a:lnTo>
                <a:lnTo>
                  <a:pt x="82" y="0"/>
                </a:lnTo>
                <a:lnTo>
                  <a:pt x="6" y="255"/>
                </a:lnTo>
                <a:lnTo>
                  <a:pt x="6" y="255"/>
                </a:lnTo>
                <a:lnTo>
                  <a:pt x="6" y="258"/>
                </a:lnTo>
                <a:lnTo>
                  <a:pt x="6" y="258"/>
                </a:lnTo>
                <a:lnTo>
                  <a:pt x="6" y="258"/>
                </a:lnTo>
                <a:lnTo>
                  <a:pt x="6" y="258"/>
                </a:lnTo>
                <a:lnTo>
                  <a:pt x="6" y="258"/>
                </a:lnTo>
                <a:lnTo>
                  <a:pt x="6" y="258"/>
                </a:lnTo>
                <a:lnTo>
                  <a:pt x="3" y="258"/>
                </a:lnTo>
                <a:lnTo>
                  <a:pt x="3" y="258"/>
                </a:lnTo>
                <a:lnTo>
                  <a:pt x="3" y="258"/>
                </a:lnTo>
                <a:lnTo>
                  <a:pt x="3" y="258"/>
                </a:lnTo>
                <a:lnTo>
                  <a:pt x="3" y="261"/>
                </a:lnTo>
                <a:lnTo>
                  <a:pt x="3" y="261"/>
                </a:lnTo>
                <a:lnTo>
                  <a:pt x="3" y="261"/>
                </a:lnTo>
                <a:lnTo>
                  <a:pt x="3" y="261"/>
                </a:lnTo>
                <a:lnTo>
                  <a:pt x="3" y="261"/>
                </a:lnTo>
                <a:lnTo>
                  <a:pt x="3" y="261"/>
                </a:lnTo>
                <a:lnTo>
                  <a:pt x="6" y="264"/>
                </a:lnTo>
                <a:lnTo>
                  <a:pt x="6" y="264"/>
                </a:lnTo>
                <a:lnTo>
                  <a:pt x="12" y="274"/>
                </a:lnTo>
                <a:lnTo>
                  <a:pt x="12" y="274"/>
                </a:lnTo>
                <a:lnTo>
                  <a:pt x="12" y="277"/>
                </a:lnTo>
                <a:lnTo>
                  <a:pt x="9" y="283"/>
                </a:lnTo>
                <a:lnTo>
                  <a:pt x="9" y="283"/>
                </a:lnTo>
                <a:lnTo>
                  <a:pt x="9" y="283"/>
                </a:lnTo>
                <a:lnTo>
                  <a:pt x="9" y="283"/>
                </a:lnTo>
                <a:lnTo>
                  <a:pt x="9" y="283"/>
                </a:lnTo>
                <a:lnTo>
                  <a:pt x="9" y="283"/>
                </a:lnTo>
                <a:lnTo>
                  <a:pt x="9" y="283"/>
                </a:lnTo>
                <a:lnTo>
                  <a:pt x="9" y="283"/>
                </a:lnTo>
                <a:lnTo>
                  <a:pt x="9" y="283"/>
                </a:lnTo>
                <a:lnTo>
                  <a:pt x="6" y="286"/>
                </a:lnTo>
                <a:lnTo>
                  <a:pt x="6" y="286"/>
                </a:lnTo>
                <a:lnTo>
                  <a:pt x="3" y="286"/>
                </a:lnTo>
                <a:lnTo>
                  <a:pt x="3" y="286"/>
                </a:lnTo>
                <a:lnTo>
                  <a:pt x="3" y="286"/>
                </a:lnTo>
                <a:lnTo>
                  <a:pt x="3" y="286"/>
                </a:lnTo>
                <a:lnTo>
                  <a:pt x="3" y="289"/>
                </a:lnTo>
                <a:lnTo>
                  <a:pt x="3" y="289"/>
                </a:lnTo>
                <a:lnTo>
                  <a:pt x="0" y="289"/>
                </a:lnTo>
                <a:lnTo>
                  <a:pt x="0" y="313"/>
                </a:lnTo>
                <a:lnTo>
                  <a:pt x="0" y="313"/>
                </a:lnTo>
                <a:lnTo>
                  <a:pt x="0" y="316"/>
                </a:lnTo>
                <a:lnTo>
                  <a:pt x="0" y="316"/>
                </a:lnTo>
                <a:lnTo>
                  <a:pt x="0" y="316"/>
                </a:lnTo>
                <a:lnTo>
                  <a:pt x="0" y="316"/>
                </a:lnTo>
                <a:lnTo>
                  <a:pt x="0" y="316"/>
                </a:lnTo>
                <a:lnTo>
                  <a:pt x="0" y="319"/>
                </a:lnTo>
                <a:lnTo>
                  <a:pt x="0" y="319"/>
                </a:lnTo>
                <a:lnTo>
                  <a:pt x="0" y="319"/>
                </a:lnTo>
                <a:lnTo>
                  <a:pt x="0" y="319"/>
                </a:lnTo>
                <a:lnTo>
                  <a:pt x="0" y="319"/>
                </a:lnTo>
                <a:lnTo>
                  <a:pt x="0" y="319"/>
                </a:lnTo>
                <a:lnTo>
                  <a:pt x="0" y="319"/>
                </a:lnTo>
                <a:lnTo>
                  <a:pt x="0" y="319"/>
                </a:lnTo>
                <a:lnTo>
                  <a:pt x="6" y="325"/>
                </a:lnTo>
                <a:lnTo>
                  <a:pt x="6" y="325"/>
                </a:lnTo>
                <a:lnTo>
                  <a:pt x="6" y="325"/>
                </a:lnTo>
                <a:lnTo>
                  <a:pt x="6" y="325"/>
                </a:lnTo>
                <a:lnTo>
                  <a:pt x="6" y="328"/>
                </a:lnTo>
                <a:lnTo>
                  <a:pt x="6" y="328"/>
                </a:lnTo>
                <a:lnTo>
                  <a:pt x="14" y="337"/>
                </a:lnTo>
                <a:lnTo>
                  <a:pt x="14" y="337"/>
                </a:lnTo>
                <a:lnTo>
                  <a:pt x="14" y="340"/>
                </a:lnTo>
                <a:lnTo>
                  <a:pt x="14" y="340"/>
                </a:lnTo>
                <a:lnTo>
                  <a:pt x="17" y="343"/>
                </a:lnTo>
                <a:lnTo>
                  <a:pt x="20" y="349"/>
                </a:lnTo>
                <a:lnTo>
                  <a:pt x="20" y="349"/>
                </a:lnTo>
                <a:lnTo>
                  <a:pt x="26" y="362"/>
                </a:lnTo>
                <a:lnTo>
                  <a:pt x="26" y="362"/>
                </a:lnTo>
                <a:lnTo>
                  <a:pt x="26" y="365"/>
                </a:lnTo>
                <a:lnTo>
                  <a:pt x="26" y="365"/>
                </a:lnTo>
                <a:lnTo>
                  <a:pt x="26" y="365"/>
                </a:lnTo>
                <a:lnTo>
                  <a:pt x="26" y="365"/>
                </a:lnTo>
                <a:lnTo>
                  <a:pt x="26" y="365"/>
                </a:lnTo>
                <a:lnTo>
                  <a:pt x="26" y="365"/>
                </a:lnTo>
                <a:lnTo>
                  <a:pt x="26" y="365"/>
                </a:lnTo>
                <a:lnTo>
                  <a:pt x="26" y="365"/>
                </a:lnTo>
                <a:lnTo>
                  <a:pt x="26" y="368"/>
                </a:lnTo>
                <a:lnTo>
                  <a:pt x="26" y="368"/>
                </a:lnTo>
                <a:lnTo>
                  <a:pt x="28" y="368"/>
                </a:lnTo>
                <a:lnTo>
                  <a:pt x="28" y="368"/>
                </a:lnTo>
                <a:lnTo>
                  <a:pt x="28" y="368"/>
                </a:lnTo>
                <a:lnTo>
                  <a:pt x="28" y="368"/>
                </a:lnTo>
                <a:lnTo>
                  <a:pt x="28" y="371"/>
                </a:lnTo>
                <a:lnTo>
                  <a:pt x="28" y="371"/>
                </a:lnTo>
                <a:lnTo>
                  <a:pt x="28" y="371"/>
                </a:lnTo>
                <a:lnTo>
                  <a:pt x="28" y="371"/>
                </a:lnTo>
                <a:lnTo>
                  <a:pt x="112" y="511"/>
                </a:lnTo>
                <a:lnTo>
                  <a:pt x="261" y="751"/>
                </a:lnTo>
                <a:lnTo>
                  <a:pt x="261" y="751"/>
                </a:lnTo>
                <a:lnTo>
                  <a:pt x="266" y="760"/>
                </a:lnTo>
                <a:lnTo>
                  <a:pt x="266" y="760"/>
                </a:lnTo>
                <a:lnTo>
                  <a:pt x="280" y="781"/>
                </a:lnTo>
                <a:lnTo>
                  <a:pt x="280" y="781"/>
                </a:lnTo>
                <a:lnTo>
                  <a:pt x="286" y="793"/>
                </a:lnTo>
                <a:lnTo>
                  <a:pt x="286" y="793"/>
                </a:lnTo>
                <a:lnTo>
                  <a:pt x="300" y="814"/>
                </a:lnTo>
                <a:lnTo>
                  <a:pt x="300" y="814"/>
                </a:lnTo>
                <a:lnTo>
                  <a:pt x="308" y="830"/>
                </a:lnTo>
                <a:lnTo>
                  <a:pt x="308" y="830"/>
                </a:lnTo>
                <a:lnTo>
                  <a:pt x="317" y="839"/>
                </a:lnTo>
                <a:lnTo>
                  <a:pt x="317" y="839"/>
                </a:lnTo>
                <a:lnTo>
                  <a:pt x="317" y="839"/>
                </a:lnTo>
                <a:lnTo>
                  <a:pt x="317" y="839"/>
                </a:lnTo>
                <a:lnTo>
                  <a:pt x="317" y="842"/>
                </a:lnTo>
                <a:lnTo>
                  <a:pt x="317" y="842"/>
                </a:lnTo>
                <a:lnTo>
                  <a:pt x="325" y="857"/>
                </a:lnTo>
                <a:lnTo>
                  <a:pt x="325" y="857"/>
                </a:lnTo>
                <a:lnTo>
                  <a:pt x="331" y="854"/>
                </a:lnTo>
                <a:lnTo>
                  <a:pt x="331" y="854"/>
                </a:lnTo>
                <a:lnTo>
                  <a:pt x="328" y="848"/>
                </a:lnTo>
                <a:lnTo>
                  <a:pt x="325" y="839"/>
                </a:lnTo>
                <a:lnTo>
                  <a:pt x="322" y="817"/>
                </a:lnTo>
                <a:lnTo>
                  <a:pt x="322" y="817"/>
                </a:lnTo>
                <a:lnTo>
                  <a:pt x="322" y="802"/>
                </a:lnTo>
                <a:lnTo>
                  <a:pt x="322" y="802"/>
                </a:lnTo>
                <a:lnTo>
                  <a:pt x="322" y="790"/>
                </a:lnTo>
                <a:lnTo>
                  <a:pt x="322" y="790"/>
                </a:lnTo>
                <a:lnTo>
                  <a:pt x="319" y="775"/>
                </a:lnTo>
                <a:lnTo>
                  <a:pt x="319" y="775"/>
                </a:lnTo>
                <a:lnTo>
                  <a:pt x="319" y="775"/>
                </a:lnTo>
                <a:lnTo>
                  <a:pt x="319" y="760"/>
                </a:lnTo>
                <a:lnTo>
                  <a:pt x="319" y="760"/>
                </a:lnTo>
                <a:lnTo>
                  <a:pt x="319" y="754"/>
                </a:lnTo>
                <a:lnTo>
                  <a:pt x="319" y="754"/>
                </a:lnTo>
                <a:lnTo>
                  <a:pt x="319" y="751"/>
                </a:lnTo>
                <a:lnTo>
                  <a:pt x="319" y="751"/>
                </a:lnTo>
                <a:lnTo>
                  <a:pt x="322" y="744"/>
                </a:lnTo>
                <a:lnTo>
                  <a:pt x="322" y="744"/>
                </a:lnTo>
                <a:lnTo>
                  <a:pt x="322" y="741"/>
                </a:lnTo>
                <a:lnTo>
                  <a:pt x="322" y="741"/>
                </a:lnTo>
                <a:lnTo>
                  <a:pt x="322" y="741"/>
                </a:lnTo>
                <a:lnTo>
                  <a:pt x="322" y="741"/>
                </a:lnTo>
                <a:lnTo>
                  <a:pt x="325" y="741"/>
                </a:lnTo>
                <a:lnTo>
                  <a:pt x="325" y="738"/>
                </a:lnTo>
                <a:lnTo>
                  <a:pt x="325" y="738"/>
                </a:lnTo>
                <a:lnTo>
                  <a:pt x="325" y="738"/>
                </a:lnTo>
                <a:lnTo>
                  <a:pt x="325" y="738"/>
                </a:lnTo>
                <a:lnTo>
                  <a:pt x="328" y="735"/>
                </a:lnTo>
                <a:lnTo>
                  <a:pt x="328" y="735"/>
                </a:lnTo>
                <a:lnTo>
                  <a:pt x="333" y="729"/>
                </a:lnTo>
                <a:lnTo>
                  <a:pt x="333" y="729"/>
                </a:lnTo>
                <a:lnTo>
                  <a:pt x="345" y="726"/>
                </a:lnTo>
                <a:lnTo>
                  <a:pt x="345" y="726"/>
                </a:lnTo>
                <a:lnTo>
                  <a:pt x="350" y="726"/>
                </a:lnTo>
                <a:lnTo>
                  <a:pt x="350" y="726"/>
                </a:lnTo>
                <a:lnTo>
                  <a:pt x="356" y="726"/>
                </a:lnTo>
                <a:lnTo>
                  <a:pt x="356" y="726"/>
                </a:lnTo>
                <a:lnTo>
                  <a:pt x="367" y="729"/>
                </a:lnTo>
                <a:lnTo>
                  <a:pt x="378" y="732"/>
                </a:lnTo>
                <a:lnTo>
                  <a:pt x="378" y="732"/>
                </a:lnTo>
                <a:lnTo>
                  <a:pt x="381" y="729"/>
                </a:lnTo>
                <a:lnTo>
                  <a:pt x="381" y="729"/>
                </a:lnTo>
                <a:lnTo>
                  <a:pt x="384" y="729"/>
                </a:lnTo>
                <a:lnTo>
                  <a:pt x="387" y="717"/>
                </a:lnTo>
                <a:lnTo>
                  <a:pt x="401" y="650"/>
                </a:lnTo>
                <a:lnTo>
                  <a:pt x="496" y="237"/>
                </a:lnTo>
                <a:close/>
              </a:path>
            </a:pathLst>
          </a:custGeom>
          <a:solidFill>
            <a:schemeClr val="bg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5" name="TextBox 1504">
            <a:extLst>
              <a:ext uri="{FF2B5EF4-FFF2-40B4-BE49-F238E27FC236}">
                <a16:creationId xmlns:a16="http://schemas.microsoft.com/office/drawing/2014/main" id="{9089D4C7-7CC2-8F52-1DDC-783E29FE830C}"/>
              </a:ext>
            </a:extLst>
          </p:cNvPr>
          <p:cNvSpPr txBox="1"/>
          <p:nvPr/>
        </p:nvSpPr>
        <p:spPr bwMode="auto">
          <a:xfrm>
            <a:off x="1556804" y="5530754"/>
            <a:ext cx="1418365"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4.3-6.0</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9.2-10.8</a:t>
            </a:r>
          </a:p>
        </p:txBody>
      </p:sp>
      <p:sp>
        <p:nvSpPr>
          <p:cNvPr id="1506" name="Rectangle 1505">
            <a:extLst>
              <a:ext uri="{FF2B5EF4-FFF2-40B4-BE49-F238E27FC236}">
                <a16:creationId xmlns:a16="http://schemas.microsoft.com/office/drawing/2014/main" id="{6BCEA97F-A3AC-3465-4562-AE37834A2F34}"/>
              </a:ext>
            </a:extLst>
          </p:cNvPr>
          <p:cNvSpPr/>
          <p:nvPr/>
        </p:nvSpPr>
        <p:spPr bwMode="auto">
          <a:xfrm>
            <a:off x="1420122" y="5639784"/>
            <a:ext cx="161925" cy="161925"/>
          </a:xfrm>
          <a:prstGeom prst="rect">
            <a:avLst/>
          </a:prstGeom>
          <a:solidFill>
            <a:srgbClr val="DBECF1">
              <a:alpha val="25098"/>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7" name="Rectangle 1506">
            <a:extLst>
              <a:ext uri="{FF2B5EF4-FFF2-40B4-BE49-F238E27FC236}">
                <a16:creationId xmlns:a16="http://schemas.microsoft.com/office/drawing/2014/main" id="{D0DF3107-7A7B-61D8-BDE6-D655F1BE12E3}"/>
              </a:ext>
            </a:extLst>
          </p:cNvPr>
          <p:cNvSpPr/>
          <p:nvPr/>
        </p:nvSpPr>
        <p:spPr bwMode="auto">
          <a:xfrm>
            <a:off x="1420122" y="5903121"/>
            <a:ext cx="161925" cy="16192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8" name="Rectangle 1507">
            <a:extLst>
              <a:ext uri="{FF2B5EF4-FFF2-40B4-BE49-F238E27FC236}">
                <a16:creationId xmlns:a16="http://schemas.microsoft.com/office/drawing/2014/main" id="{313DF0EA-CF46-1703-A82D-CFA2EB81E3CC}"/>
              </a:ext>
            </a:extLst>
          </p:cNvPr>
          <p:cNvSpPr/>
          <p:nvPr/>
        </p:nvSpPr>
        <p:spPr bwMode="auto">
          <a:xfrm>
            <a:off x="2873557" y="5660332"/>
            <a:ext cx="161925" cy="161925"/>
          </a:xfrm>
          <a:prstGeom prst="rect">
            <a:avLst/>
          </a:prstGeom>
          <a:solidFill>
            <a:srgbClr val="015873">
              <a:alpha val="50196"/>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9" name="TextBox 1508">
            <a:extLst>
              <a:ext uri="{FF2B5EF4-FFF2-40B4-BE49-F238E27FC236}">
                <a16:creationId xmlns:a16="http://schemas.microsoft.com/office/drawing/2014/main" id="{0CCDA53E-84FC-D10C-E717-05CF01F1DB6F}"/>
              </a:ext>
            </a:extLst>
          </p:cNvPr>
          <p:cNvSpPr txBox="1"/>
          <p:nvPr/>
        </p:nvSpPr>
        <p:spPr bwMode="auto">
          <a:xfrm>
            <a:off x="4879862" y="5551302"/>
            <a:ext cx="2204296"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7.7-9.1</a:t>
            </a:r>
          </a:p>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N/A</a:t>
            </a:r>
          </a:p>
        </p:txBody>
      </p:sp>
      <p:sp>
        <p:nvSpPr>
          <p:cNvPr id="1510" name="Rectangle 1509">
            <a:extLst>
              <a:ext uri="{FF2B5EF4-FFF2-40B4-BE49-F238E27FC236}">
                <a16:creationId xmlns:a16="http://schemas.microsoft.com/office/drawing/2014/main" id="{76BFAD9A-F6DA-7152-F873-3567E0015C6E}"/>
              </a:ext>
            </a:extLst>
          </p:cNvPr>
          <p:cNvSpPr/>
          <p:nvPr/>
        </p:nvSpPr>
        <p:spPr bwMode="auto">
          <a:xfrm>
            <a:off x="2873557" y="5923669"/>
            <a:ext cx="161925" cy="161925"/>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1" name="Rectangle 1510">
            <a:extLst>
              <a:ext uri="{FF2B5EF4-FFF2-40B4-BE49-F238E27FC236}">
                <a16:creationId xmlns:a16="http://schemas.microsoft.com/office/drawing/2014/main" id="{7683E256-88A1-3257-C551-78694E7AD16D}"/>
              </a:ext>
            </a:extLst>
          </p:cNvPr>
          <p:cNvSpPr/>
          <p:nvPr/>
        </p:nvSpPr>
        <p:spPr bwMode="auto">
          <a:xfrm>
            <a:off x="4710926" y="5660332"/>
            <a:ext cx="161925" cy="161925"/>
          </a:xfrm>
          <a:prstGeom prst="rect">
            <a:avLst/>
          </a:prstGeom>
          <a:solidFill>
            <a:srgbClr val="015873">
              <a:alpha val="74902"/>
            </a:srgb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2" name="Rectangle 1511">
            <a:extLst>
              <a:ext uri="{FF2B5EF4-FFF2-40B4-BE49-F238E27FC236}">
                <a16:creationId xmlns:a16="http://schemas.microsoft.com/office/drawing/2014/main" id="{F128E7A3-920E-F68C-5D46-82E5C7290230}"/>
              </a:ext>
            </a:extLst>
          </p:cNvPr>
          <p:cNvSpPr/>
          <p:nvPr/>
        </p:nvSpPr>
        <p:spPr bwMode="auto">
          <a:xfrm>
            <a:off x="4710926" y="5923669"/>
            <a:ext cx="161925" cy="161925"/>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3" name="TextBox 1512">
            <a:extLst>
              <a:ext uri="{FF2B5EF4-FFF2-40B4-BE49-F238E27FC236}">
                <a16:creationId xmlns:a16="http://schemas.microsoft.com/office/drawing/2014/main" id="{82C26881-4BC4-D2A8-5D25-091CC51F019E}"/>
              </a:ext>
            </a:extLst>
          </p:cNvPr>
          <p:cNvSpPr txBox="1"/>
          <p:nvPr/>
        </p:nvSpPr>
        <p:spPr bwMode="auto">
          <a:xfrm>
            <a:off x="3040673" y="5560278"/>
            <a:ext cx="1539064"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6.1-7.5</a:t>
            </a:r>
          </a:p>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Missing</a:t>
            </a:r>
          </a:p>
        </p:txBody>
      </p:sp>
    </p:spTree>
    <p:extLst>
      <p:ext uri="{BB962C8B-B14F-4D97-AF65-F5344CB8AC3E}">
        <p14:creationId xmlns:p14="http://schemas.microsoft.com/office/powerpoint/2010/main" val="424524309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7300A1-A02F-4916-91E6-4FD78622CF53}"/>
              </a:ext>
            </a:extLst>
          </p:cNvPr>
          <p:cNvSpPr>
            <a:spLocks noGrp="1"/>
          </p:cNvSpPr>
          <p:nvPr>
            <p:ph type="title"/>
          </p:nvPr>
        </p:nvSpPr>
        <p:spPr/>
        <p:txBody>
          <a:bodyPr/>
          <a:lstStyle/>
          <a:p>
            <a:r>
              <a:rPr lang="en-US" sz="3600" dirty="0"/>
              <a:t>Low Rates of Vaccination May Contribute </a:t>
            </a:r>
            <a:br>
              <a:rPr lang="en-US" sz="3600" dirty="0"/>
            </a:br>
            <a:r>
              <a:rPr lang="en-US" sz="3600" dirty="0"/>
              <a:t>to High </a:t>
            </a:r>
            <a:r>
              <a:rPr lang="en-US" dirty="0"/>
              <a:t>Incidence Rates of Cervical Cancer </a:t>
            </a:r>
          </a:p>
        </p:txBody>
      </p:sp>
      <p:sp>
        <p:nvSpPr>
          <p:cNvPr id="21" name="TextBox 20">
            <a:extLst>
              <a:ext uri="{FF2B5EF4-FFF2-40B4-BE49-F238E27FC236}">
                <a16:creationId xmlns:a16="http://schemas.microsoft.com/office/drawing/2014/main" id="{2D8C1B43-6517-4C82-B681-2F7F5C41FEC6}"/>
              </a:ext>
            </a:extLst>
          </p:cNvPr>
          <p:cNvSpPr txBox="1"/>
          <p:nvPr/>
        </p:nvSpPr>
        <p:spPr bwMode="auto">
          <a:xfrm>
            <a:off x="439974" y="6385721"/>
            <a:ext cx="881244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cdc.gov/hpv</a:t>
            </a:r>
          </a:p>
        </p:txBody>
      </p:sp>
      <p:sp>
        <p:nvSpPr>
          <p:cNvPr id="22" name="TextBox 21">
            <a:extLst>
              <a:ext uri="{FF2B5EF4-FFF2-40B4-BE49-F238E27FC236}">
                <a16:creationId xmlns:a16="http://schemas.microsoft.com/office/drawing/2014/main" id="{33044EA0-74EC-42FB-9E60-5E5F4F11CDCD}"/>
              </a:ext>
            </a:extLst>
          </p:cNvPr>
          <p:cNvSpPr txBox="1"/>
          <p:nvPr/>
        </p:nvSpPr>
        <p:spPr bwMode="auto">
          <a:xfrm flipH="1">
            <a:off x="736273" y="1434923"/>
            <a:ext cx="81032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2000" dirty="0">
                <a:solidFill>
                  <a:schemeClr val="bg1"/>
                </a:solidFill>
                <a:latin typeface="Calibri" panose="020F0502020204030204" pitchFamily="34" charset="0"/>
              </a:rPr>
              <a:t>Adolescents Who Are Up to Date on HPV Vaccinations (%)</a:t>
            </a:r>
          </a:p>
        </p:txBody>
      </p:sp>
      <p:sp>
        <p:nvSpPr>
          <p:cNvPr id="11" name="Freeform 6">
            <a:extLst>
              <a:ext uri="{FF2B5EF4-FFF2-40B4-BE49-F238E27FC236}">
                <a16:creationId xmlns:a16="http://schemas.microsoft.com/office/drawing/2014/main" id="{73805856-B8FB-4FEC-A5D8-653FD5479D48}"/>
              </a:ext>
            </a:extLst>
          </p:cNvPr>
          <p:cNvSpPr>
            <a:spLocks/>
          </p:cNvSpPr>
          <p:nvPr/>
        </p:nvSpPr>
        <p:spPr bwMode="auto">
          <a:xfrm>
            <a:off x="1515671" y="5054533"/>
            <a:ext cx="843739" cy="829931"/>
          </a:xfrm>
          <a:custGeom>
            <a:avLst/>
            <a:gdLst>
              <a:gd name="T0" fmla="*/ 727 w 797"/>
              <a:gd name="T1" fmla="*/ 693 h 784"/>
              <a:gd name="T2" fmla="*/ 716 w 797"/>
              <a:gd name="T3" fmla="*/ 650 h 784"/>
              <a:gd name="T4" fmla="*/ 696 w 797"/>
              <a:gd name="T5" fmla="*/ 629 h 784"/>
              <a:gd name="T6" fmla="*/ 655 w 797"/>
              <a:gd name="T7" fmla="*/ 589 h 784"/>
              <a:gd name="T8" fmla="*/ 615 w 797"/>
              <a:gd name="T9" fmla="*/ 607 h 784"/>
              <a:gd name="T10" fmla="*/ 576 w 797"/>
              <a:gd name="T11" fmla="*/ 571 h 784"/>
              <a:gd name="T12" fmla="*/ 565 w 797"/>
              <a:gd name="T13" fmla="*/ 556 h 784"/>
              <a:gd name="T14" fmla="*/ 562 w 797"/>
              <a:gd name="T15" fmla="*/ 103 h 784"/>
              <a:gd name="T16" fmla="*/ 481 w 797"/>
              <a:gd name="T17" fmla="*/ 85 h 784"/>
              <a:gd name="T18" fmla="*/ 369 w 797"/>
              <a:gd name="T19" fmla="*/ 39 h 784"/>
              <a:gd name="T20" fmla="*/ 361 w 797"/>
              <a:gd name="T21" fmla="*/ 0 h 784"/>
              <a:gd name="T22" fmla="*/ 313 w 797"/>
              <a:gd name="T23" fmla="*/ 6 h 784"/>
              <a:gd name="T24" fmla="*/ 288 w 797"/>
              <a:gd name="T25" fmla="*/ 9 h 784"/>
              <a:gd name="T26" fmla="*/ 263 w 797"/>
              <a:gd name="T27" fmla="*/ 12 h 784"/>
              <a:gd name="T28" fmla="*/ 243 w 797"/>
              <a:gd name="T29" fmla="*/ 12 h 784"/>
              <a:gd name="T30" fmla="*/ 204 w 797"/>
              <a:gd name="T31" fmla="*/ 55 h 784"/>
              <a:gd name="T32" fmla="*/ 173 w 797"/>
              <a:gd name="T33" fmla="*/ 51 h 784"/>
              <a:gd name="T34" fmla="*/ 182 w 797"/>
              <a:gd name="T35" fmla="*/ 124 h 784"/>
              <a:gd name="T36" fmla="*/ 198 w 797"/>
              <a:gd name="T37" fmla="*/ 161 h 784"/>
              <a:gd name="T38" fmla="*/ 120 w 797"/>
              <a:gd name="T39" fmla="*/ 146 h 784"/>
              <a:gd name="T40" fmla="*/ 98 w 797"/>
              <a:gd name="T41" fmla="*/ 176 h 784"/>
              <a:gd name="T42" fmla="*/ 89 w 797"/>
              <a:gd name="T43" fmla="*/ 225 h 784"/>
              <a:gd name="T44" fmla="*/ 112 w 797"/>
              <a:gd name="T45" fmla="*/ 234 h 784"/>
              <a:gd name="T46" fmla="*/ 162 w 797"/>
              <a:gd name="T47" fmla="*/ 246 h 784"/>
              <a:gd name="T48" fmla="*/ 196 w 797"/>
              <a:gd name="T49" fmla="*/ 255 h 784"/>
              <a:gd name="T50" fmla="*/ 142 w 797"/>
              <a:gd name="T51" fmla="*/ 319 h 784"/>
              <a:gd name="T52" fmla="*/ 81 w 797"/>
              <a:gd name="T53" fmla="*/ 340 h 784"/>
              <a:gd name="T54" fmla="*/ 42 w 797"/>
              <a:gd name="T55" fmla="*/ 343 h 784"/>
              <a:gd name="T56" fmla="*/ 30 w 797"/>
              <a:gd name="T57" fmla="*/ 395 h 784"/>
              <a:gd name="T58" fmla="*/ 53 w 797"/>
              <a:gd name="T59" fmla="*/ 459 h 784"/>
              <a:gd name="T60" fmla="*/ 95 w 797"/>
              <a:gd name="T61" fmla="*/ 477 h 784"/>
              <a:gd name="T62" fmla="*/ 81 w 797"/>
              <a:gd name="T63" fmla="*/ 501 h 784"/>
              <a:gd name="T64" fmla="*/ 120 w 797"/>
              <a:gd name="T65" fmla="*/ 556 h 784"/>
              <a:gd name="T66" fmla="*/ 173 w 797"/>
              <a:gd name="T67" fmla="*/ 553 h 784"/>
              <a:gd name="T68" fmla="*/ 145 w 797"/>
              <a:gd name="T69" fmla="*/ 592 h 784"/>
              <a:gd name="T70" fmla="*/ 114 w 797"/>
              <a:gd name="T71" fmla="*/ 626 h 784"/>
              <a:gd name="T72" fmla="*/ 58 w 797"/>
              <a:gd name="T73" fmla="*/ 638 h 784"/>
              <a:gd name="T74" fmla="*/ 0 w 797"/>
              <a:gd name="T75" fmla="*/ 668 h 784"/>
              <a:gd name="T76" fmla="*/ 67 w 797"/>
              <a:gd name="T77" fmla="*/ 668 h 784"/>
              <a:gd name="T78" fmla="*/ 95 w 797"/>
              <a:gd name="T79" fmla="*/ 668 h 784"/>
              <a:gd name="T80" fmla="*/ 156 w 797"/>
              <a:gd name="T81" fmla="*/ 626 h 784"/>
              <a:gd name="T82" fmla="*/ 229 w 797"/>
              <a:gd name="T83" fmla="*/ 586 h 784"/>
              <a:gd name="T84" fmla="*/ 251 w 797"/>
              <a:gd name="T85" fmla="*/ 571 h 784"/>
              <a:gd name="T86" fmla="*/ 257 w 797"/>
              <a:gd name="T87" fmla="*/ 528 h 784"/>
              <a:gd name="T88" fmla="*/ 285 w 797"/>
              <a:gd name="T89" fmla="*/ 501 h 784"/>
              <a:gd name="T90" fmla="*/ 355 w 797"/>
              <a:gd name="T91" fmla="*/ 489 h 784"/>
              <a:gd name="T92" fmla="*/ 344 w 797"/>
              <a:gd name="T93" fmla="*/ 495 h 784"/>
              <a:gd name="T94" fmla="*/ 305 w 797"/>
              <a:gd name="T95" fmla="*/ 510 h 784"/>
              <a:gd name="T96" fmla="*/ 293 w 797"/>
              <a:gd name="T97" fmla="*/ 532 h 784"/>
              <a:gd name="T98" fmla="*/ 305 w 797"/>
              <a:gd name="T99" fmla="*/ 559 h 784"/>
              <a:gd name="T100" fmla="*/ 335 w 797"/>
              <a:gd name="T101" fmla="*/ 541 h 784"/>
              <a:gd name="T102" fmla="*/ 369 w 797"/>
              <a:gd name="T103" fmla="*/ 541 h 784"/>
              <a:gd name="T104" fmla="*/ 383 w 797"/>
              <a:gd name="T105" fmla="*/ 513 h 784"/>
              <a:gd name="T106" fmla="*/ 411 w 797"/>
              <a:gd name="T107" fmla="*/ 501 h 784"/>
              <a:gd name="T108" fmla="*/ 517 w 797"/>
              <a:gd name="T109" fmla="*/ 556 h 784"/>
              <a:gd name="T110" fmla="*/ 540 w 797"/>
              <a:gd name="T111" fmla="*/ 571 h 784"/>
              <a:gd name="T112" fmla="*/ 571 w 797"/>
              <a:gd name="T113" fmla="*/ 607 h 784"/>
              <a:gd name="T114" fmla="*/ 601 w 797"/>
              <a:gd name="T115" fmla="*/ 638 h 784"/>
              <a:gd name="T116" fmla="*/ 652 w 797"/>
              <a:gd name="T117" fmla="*/ 632 h 784"/>
              <a:gd name="T118" fmla="*/ 666 w 797"/>
              <a:gd name="T119" fmla="*/ 632 h 784"/>
              <a:gd name="T120" fmla="*/ 747 w 797"/>
              <a:gd name="T121" fmla="*/ 756 h 784"/>
              <a:gd name="T122" fmla="*/ 797 w 797"/>
              <a:gd name="T123" fmla="*/ 762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7" h="784">
                <a:moveTo>
                  <a:pt x="755" y="717"/>
                </a:moveTo>
                <a:lnTo>
                  <a:pt x="755" y="717"/>
                </a:lnTo>
                <a:lnTo>
                  <a:pt x="747" y="708"/>
                </a:lnTo>
                <a:lnTo>
                  <a:pt x="727" y="693"/>
                </a:lnTo>
                <a:lnTo>
                  <a:pt x="727" y="693"/>
                </a:lnTo>
                <a:lnTo>
                  <a:pt x="722" y="680"/>
                </a:lnTo>
                <a:lnTo>
                  <a:pt x="719" y="659"/>
                </a:lnTo>
                <a:lnTo>
                  <a:pt x="719" y="659"/>
                </a:lnTo>
                <a:lnTo>
                  <a:pt x="719" y="653"/>
                </a:lnTo>
                <a:lnTo>
                  <a:pt x="716" y="650"/>
                </a:lnTo>
                <a:lnTo>
                  <a:pt x="708" y="644"/>
                </a:lnTo>
                <a:lnTo>
                  <a:pt x="699" y="638"/>
                </a:lnTo>
                <a:lnTo>
                  <a:pt x="696" y="632"/>
                </a:lnTo>
                <a:lnTo>
                  <a:pt x="696" y="632"/>
                </a:lnTo>
                <a:lnTo>
                  <a:pt x="696" y="629"/>
                </a:lnTo>
                <a:lnTo>
                  <a:pt x="691" y="623"/>
                </a:lnTo>
                <a:lnTo>
                  <a:pt x="677" y="607"/>
                </a:lnTo>
                <a:lnTo>
                  <a:pt x="677" y="607"/>
                </a:lnTo>
                <a:lnTo>
                  <a:pt x="660" y="592"/>
                </a:lnTo>
                <a:lnTo>
                  <a:pt x="655" y="589"/>
                </a:lnTo>
                <a:lnTo>
                  <a:pt x="649" y="589"/>
                </a:lnTo>
                <a:lnTo>
                  <a:pt x="649" y="589"/>
                </a:lnTo>
                <a:lnTo>
                  <a:pt x="641" y="592"/>
                </a:lnTo>
                <a:lnTo>
                  <a:pt x="638" y="595"/>
                </a:lnTo>
                <a:lnTo>
                  <a:pt x="615" y="607"/>
                </a:lnTo>
                <a:lnTo>
                  <a:pt x="615" y="607"/>
                </a:lnTo>
                <a:lnTo>
                  <a:pt x="610" y="601"/>
                </a:lnTo>
                <a:lnTo>
                  <a:pt x="593" y="589"/>
                </a:lnTo>
                <a:lnTo>
                  <a:pt x="593" y="589"/>
                </a:lnTo>
                <a:lnTo>
                  <a:pt x="576" y="571"/>
                </a:lnTo>
                <a:lnTo>
                  <a:pt x="576" y="571"/>
                </a:lnTo>
                <a:lnTo>
                  <a:pt x="573" y="565"/>
                </a:lnTo>
                <a:lnTo>
                  <a:pt x="573" y="565"/>
                </a:lnTo>
                <a:lnTo>
                  <a:pt x="571" y="559"/>
                </a:lnTo>
                <a:lnTo>
                  <a:pt x="565" y="556"/>
                </a:lnTo>
                <a:lnTo>
                  <a:pt x="534" y="538"/>
                </a:lnTo>
                <a:lnTo>
                  <a:pt x="565" y="118"/>
                </a:lnTo>
                <a:lnTo>
                  <a:pt x="565" y="118"/>
                </a:lnTo>
                <a:lnTo>
                  <a:pt x="565" y="109"/>
                </a:lnTo>
                <a:lnTo>
                  <a:pt x="562" y="103"/>
                </a:lnTo>
                <a:lnTo>
                  <a:pt x="554" y="97"/>
                </a:lnTo>
                <a:lnTo>
                  <a:pt x="545" y="91"/>
                </a:lnTo>
                <a:lnTo>
                  <a:pt x="540" y="91"/>
                </a:lnTo>
                <a:lnTo>
                  <a:pt x="512" y="100"/>
                </a:lnTo>
                <a:lnTo>
                  <a:pt x="481" y="85"/>
                </a:lnTo>
                <a:lnTo>
                  <a:pt x="433" y="76"/>
                </a:lnTo>
                <a:lnTo>
                  <a:pt x="419" y="61"/>
                </a:lnTo>
                <a:lnTo>
                  <a:pt x="397" y="55"/>
                </a:lnTo>
                <a:lnTo>
                  <a:pt x="369" y="39"/>
                </a:lnTo>
                <a:lnTo>
                  <a:pt x="369" y="39"/>
                </a:lnTo>
                <a:lnTo>
                  <a:pt x="369" y="27"/>
                </a:lnTo>
                <a:lnTo>
                  <a:pt x="366" y="6"/>
                </a:lnTo>
                <a:lnTo>
                  <a:pt x="366" y="6"/>
                </a:lnTo>
                <a:lnTo>
                  <a:pt x="363" y="3"/>
                </a:lnTo>
                <a:lnTo>
                  <a:pt x="361" y="0"/>
                </a:lnTo>
                <a:lnTo>
                  <a:pt x="347" y="3"/>
                </a:lnTo>
                <a:lnTo>
                  <a:pt x="330" y="9"/>
                </a:lnTo>
                <a:lnTo>
                  <a:pt x="330" y="9"/>
                </a:lnTo>
                <a:lnTo>
                  <a:pt x="321" y="6"/>
                </a:lnTo>
                <a:lnTo>
                  <a:pt x="313" y="6"/>
                </a:lnTo>
                <a:lnTo>
                  <a:pt x="307" y="9"/>
                </a:lnTo>
                <a:lnTo>
                  <a:pt x="307" y="9"/>
                </a:lnTo>
                <a:lnTo>
                  <a:pt x="305" y="12"/>
                </a:lnTo>
                <a:lnTo>
                  <a:pt x="299" y="12"/>
                </a:lnTo>
                <a:lnTo>
                  <a:pt x="288" y="9"/>
                </a:lnTo>
                <a:lnTo>
                  <a:pt x="274" y="9"/>
                </a:lnTo>
                <a:lnTo>
                  <a:pt x="271" y="9"/>
                </a:lnTo>
                <a:lnTo>
                  <a:pt x="265" y="9"/>
                </a:lnTo>
                <a:lnTo>
                  <a:pt x="265" y="9"/>
                </a:lnTo>
                <a:lnTo>
                  <a:pt x="263" y="12"/>
                </a:lnTo>
                <a:lnTo>
                  <a:pt x="257" y="12"/>
                </a:lnTo>
                <a:lnTo>
                  <a:pt x="254" y="12"/>
                </a:lnTo>
                <a:lnTo>
                  <a:pt x="246" y="9"/>
                </a:lnTo>
                <a:lnTo>
                  <a:pt x="246" y="9"/>
                </a:lnTo>
                <a:lnTo>
                  <a:pt x="243" y="12"/>
                </a:lnTo>
                <a:lnTo>
                  <a:pt x="237" y="15"/>
                </a:lnTo>
                <a:lnTo>
                  <a:pt x="229" y="24"/>
                </a:lnTo>
                <a:lnTo>
                  <a:pt x="210" y="51"/>
                </a:lnTo>
                <a:lnTo>
                  <a:pt x="210" y="51"/>
                </a:lnTo>
                <a:lnTo>
                  <a:pt x="204" y="55"/>
                </a:lnTo>
                <a:lnTo>
                  <a:pt x="198" y="55"/>
                </a:lnTo>
                <a:lnTo>
                  <a:pt x="190" y="51"/>
                </a:lnTo>
                <a:lnTo>
                  <a:pt x="182" y="48"/>
                </a:lnTo>
                <a:lnTo>
                  <a:pt x="179" y="48"/>
                </a:lnTo>
                <a:lnTo>
                  <a:pt x="173" y="51"/>
                </a:lnTo>
                <a:lnTo>
                  <a:pt x="173" y="51"/>
                </a:lnTo>
                <a:lnTo>
                  <a:pt x="148" y="79"/>
                </a:lnTo>
                <a:lnTo>
                  <a:pt x="176" y="109"/>
                </a:lnTo>
                <a:lnTo>
                  <a:pt x="176" y="109"/>
                </a:lnTo>
                <a:lnTo>
                  <a:pt x="182" y="124"/>
                </a:lnTo>
                <a:lnTo>
                  <a:pt x="187" y="137"/>
                </a:lnTo>
                <a:lnTo>
                  <a:pt x="190" y="149"/>
                </a:lnTo>
                <a:lnTo>
                  <a:pt x="190" y="149"/>
                </a:lnTo>
                <a:lnTo>
                  <a:pt x="193" y="158"/>
                </a:lnTo>
                <a:lnTo>
                  <a:pt x="198" y="161"/>
                </a:lnTo>
                <a:lnTo>
                  <a:pt x="207" y="167"/>
                </a:lnTo>
                <a:lnTo>
                  <a:pt x="190" y="188"/>
                </a:lnTo>
                <a:lnTo>
                  <a:pt x="165" y="182"/>
                </a:lnTo>
                <a:lnTo>
                  <a:pt x="165" y="164"/>
                </a:lnTo>
                <a:lnTo>
                  <a:pt x="120" y="146"/>
                </a:lnTo>
                <a:lnTo>
                  <a:pt x="120" y="146"/>
                </a:lnTo>
                <a:lnTo>
                  <a:pt x="109" y="155"/>
                </a:lnTo>
                <a:lnTo>
                  <a:pt x="100" y="167"/>
                </a:lnTo>
                <a:lnTo>
                  <a:pt x="98" y="176"/>
                </a:lnTo>
                <a:lnTo>
                  <a:pt x="98" y="176"/>
                </a:lnTo>
                <a:lnTo>
                  <a:pt x="98" y="188"/>
                </a:lnTo>
                <a:lnTo>
                  <a:pt x="95" y="200"/>
                </a:lnTo>
                <a:lnTo>
                  <a:pt x="89" y="213"/>
                </a:lnTo>
                <a:lnTo>
                  <a:pt x="89" y="225"/>
                </a:lnTo>
                <a:lnTo>
                  <a:pt x="89" y="225"/>
                </a:lnTo>
                <a:lnTo>
                  <a:pt x="89" y="228"/>
                </a:lnTo>
                <a:lnTo>
                  <a:pt x="92" y="231"/>
                </a:lnTo>
                <a:lnTo>
                  <a:pt x="98" y="234"/>
                </a:lnTo>
                <a:lnTo>
                  <a:pt x="112" y="234"/>
                </a:lnTo>
                <a:lnTo>
                  <a:pt x="112" y="234"/>
                </a:lnTo>
                <a:lnTo>
                  <a:pt x="120" y="237"/>
                </a:lnTo>
                <a:lnTo>
                  <a:pt x="128" y="240"/>
                </a:lnTo>
                <a:lnTo>
                  <a:pt x="140" y="249"/>
                </a:lnTo>
                <a:lnTo>
                  <a:pt x="140" y="249"/>
                </a:lnTo>
                <a:lnTo>
                  <a:pt x="162" y="246"/>
                </a:lnTo>
                <a:lnTo>
                  <a:pt x="193" y="243"/>
                </a:lnTo>
                <a:lnTo>
                  <a:pt x="193" y="243"/>
                </a:lnTo>
                <a:lnTo>
                  <a:pt x="196" y="243"/>
                </a:lnTo>
                <a:lnTo>
                  <a:pt x="198" y="246"/>
                </a:lnTo>
                <a:lnTo>
                  <a:pt x="196" y="255"/>
                </a:lnTo>
                <a:lnTo>
                  <a:pt x="190" y="264"/>
                </a:lnTo>
                <a:lnTo>
                  <a:pt x="187" y="270"/>
                </a:lnTo>
                <a:lnTo>
                  <a:pt x="187" y="270"/>
                </a:lnTo>
                <a:lnTo>
                  <a:pt x="142" y="319"/>
                </a:lnTo>
                <a:lnTo>
                  <a:pt x="142" y="319"/>
                </a:lnTo>
                <a:lnTo>
                  <a:pt x="137" y="322"/>
                </a:lnTo>
                <a:lnTo>
                  <a:pt x="128" y="322"/>
                </a:lnTo>
                <a:lnTo>
                  <a:pt x="120" y="325"/>
                </a:lnTo>
                <a:lnTo>
                  <a:pt x="109" y="355"/>
                </a:lnTo>
                <a:lnTo>
                  <a:pt x="81" y="340"/>
                </a:lnTo>
                <a:lnTo>
                  <a:pt x="81" y="340"/>
                </a:lnTo>
                <a:lnTo>
                  <a:pt x="47" y="340"/>
                </a:lnTo>
                <a:lnTo>
                  <a:pt x="47" y="340"/>
                </a:lnTo>
                <a:lnTo>
                  <a:pt x="44" y="340"/>
                </a:lnTo>
                <a:lnTo>
                  <a:pt x="42" y="343"/>
                </a:lnTo>
                <a:lnTo>
                  <a:pt x="39" y="355"/>
                </a:lnTo>
                <a:lnTo>
                  <a:pt x="36" y="383"/>
                </a:lnTo>
                <a:lnTo>
                  <a:pt x="36" y="383"/>
                </a:lnTo>
                <a:lnTo>
                  <a:pt x="36" y="392"/>
                </a:lnTo>
                <a:lnTo>
                  <a:pt x="30" y="395"/>
                </a:lnTo>
                <a:lnTo>
                  <a:pt x="28" y="395"/>
                </a:lnTo>
                <a:lnTo>
                  <a:pt x="14" y="419"/>
                </a:lnTo>
                <a:lnTo>
                  <a:pt x="42" y="443"/>
                </a:lnTo>
                <a:lnTo>
                  <a:pt x="53" y="459"/>
                </a:lnTo>
                <a:lnTo>
                  <a:pt x="53" y="459"/>
                </a:lnTo>
                <a:lnTo>
                  <a:pt x="70" y="462"/>
                </a:lnTo>
                <a:lnTo>
                  <a:pt x="81" y="465"/>
                </a:lnTo>
                <a:lnTo>
                  <a:pt x="89" y="471"/>
                </a:lnTo>
                <a:lnTo>
                  <a:pt x="89" y="471"/>
                </a:lnTo>
                <a:lnTo>
                  <a:pt x="95" y="477"/>
                </a:lnTo>
                <a:lnTo>
                  <a:pt x="92" y="483"/>
                </a:lnTo>
                <a:lnTo>
                  <a:pt x="81" y="495"/>
                </a:lnTo>
                <a:lnTo>
                  <a:pt x="81" y="495"/>
                </a:lnTo>
                <a:lnTo>
                  <a:pt x="81" y="498"/>
                </a:lnTo>
                <a:lnTo>
                  <a:pt x="81" y="501"/>
                </a:lnTo>
                <a:lnTo>
                  <a:pt x="89" y="510"/>
                </a:lnTo>
                <a:lnTo>
                  <a:pt x="100" y="516"/>
                </a:lnTo>
                <a:lnTo>
                  <a:pt x="120" y="535"/>
                </a:lnTo>
                <a:lnTo>
                  <a:pt x="120" y="556"/>
                </a:lnTo>
                <a:lnTo>
                  <a:pt x="120" y="556"/>
                </a:lnTo>
                <a:lnTo>
                  <a:pt x="137" y="553"/>
                </a:lnTo>
                <a:lnTo>
                  <a:pt x="168" y="550"/>
                </a:lnTo>
                <a:lnTo>
                  <a:pt x="168" y="550"/>
                </a:lnTo>
                <a:lnTo>
                  <a:pt x="173" y="550"/>
                </a:lnTo>
                <a:lnTo>
                  <a:pt x="173" y="553"/>
                </a:lnTo>
                <a:lnTo>
                  <a:pt x="170" y="559"/>
                </a:lnTo>
                <a:lnTo>
                  <a:pt x="156" y="568"/>
                </a:lnTo>
                <a:lnTo>
                  <a:pt x="156" y="568"/>
                </a:lnTo>
                <a:lnTo>
                  <a:pt x="151" y="583"/>
                </a:lnTo>
                <a:lnTo>
                  <a:pt x="145" y="592"/>
                </a:lnTo>
                <a:lnTo>
                  <a:pt x="137" y="604"/>
                </a:lnTo>
                <a:lnTo>
                  <a:pt x="137" y="604"/>
                </a:lnTo>
                <a:lnTo>
                  <a:pt x="120" y="623"/>
                </a:lnTo>
                <a:lnTo>
                  <a:pt x="120" y="623"/>
                </a:lnTo>
                <a:lnTo>
                  <a:pt x="114" y="626"/>
                </a:lnTo>
                <a:lnTo>
                  <a:pt x="106" y="632"/>
                </a:lnTo>
                <a:lnTo>
                  <a:pt x="95" y="635"/>
                </a:lnTo>
                <a:lnTo>
                  <a:pt x="81" y="635"/>
                </a:lnTo>
                <a:lnTo>
                  <a:pt x="81" y="635"/>
                </a:lnTo>
                <a:lnTo>
                  <a:pt x="58" y="638"/>
                </a:lnTo>
                <a:lnTo>
                  <a:pt x="47" y="641"/>
                </a:lnTo>
                <a:lnTo>
                  <a:pt x="47" y="641"/>
                </a:lnTo>
                <a:lnTo>
                  <a:pt x="19" y="647"/>
                </a:lnTo>
                <a:lnTo>
                  <a:pt x="0" y="653"/>
                </a:lnTo>
                <a:lnTo>
                  <a:pt x="0" y="668"/>
                </a:lnTo>
                <a:lnTo>
                  <a:pt x="30" y="677"/>
                </a:lnTo>
                <a:lnTo>
                  <a:pt x="30" y="677"/>
                </a:lnTo>
                <a:lnTo>
                  <a:pt x="44" y="674"/>
                </a:lnTo>
                <a:lnTo>
                  <a:pt x="58" y="671"/>
                </a:lnTo>
                <a:lnTo>
                  <a:pt x="67" y="668"/>
                </a:lnTo>
                <a:lnTo>
                  <a:pt x="67" y="668"/>
                </a:lnTo>
                <a:lnTo>
                  <a:pt x="75" y="665"/>
                </a:lnTo>
                <a:lnTo>
                  <a:pt x="84" y="665"/>
                </a:lnTo>
                <a:lnTo>
                  <a:pt x="95" y="668"/>
                </a:lnTo>
                <a:lnTo>
                  <a:pt x="95" y="668"/>
                </a:lnTo>
                <a:lnTo>
                  <a:pt x="106" y="662"/>
                </a:lnTo>
                <a:lnTo>
                  <a:pt x="120" y="653"/>
                </a:lnTo>
                <a:lnTo>
                  <a:pt x="120" y="653"/>
                </a:lnTo>
                <a:lnTo>
                  <a:pt x="128" y="641"/>
                </a:lnTo>
                <a:lnTo>
                  <a:pt x="156" y="626"/>
                </a:lnTo>
                <a:lnTo>
                  <a:pt x="182" y="617"/>
                </a:lnTo>
                <a:lnTo>
                  <a:pt x="212" y="601"/>
                </a:lnTo>
                <a:lnTo>
                  <a:pt x="212" y="601"/>
                </a:lnTo>
                <a:lnTo>
                  <a:pt x="221" y="592"/>
                </a:lnTo>
                <a:lnTo>
                  <a:pt x="229" y="586"/>
                </a:lnTo>
                <a:lnTo>
                  <a:pt x="240" y="583"/>
                </a:lnTo>
                <a:lnTo>
                  <a:pt x="240" y="583"/>
                </a:lnTo>
                <a:lnTo>
                  <a:pt x="246" y="583"/>
                </a:lnTo>
                <a:lnTo>
                  <a:pt x="249" y="580"/>
                </a:lnTo>
                <a:lnTo>
                  <a:pt x="251" y="571"/>
                </a:lnTo>
                <a:lnTo>
                  <a:pt x="251" y="559"/>
                </a:lnTo>
                <a:lnTo>
                  <a:pt x="251" y="559"/>
                </a:lnTo>
                <a:lnTo>
                  <a:pt x="251" y="550"/>
                </a:lnTo>
                <a:lnTo>
                  <a:pt x="257" y="528"/>
                </a:lnTo>
                <a:lnTo>
                  <a:pt x="257" y="528"/>
                </a:lnTo>
                <a:lnTo>
                  <a:pt x="260" y="522"/>
                </a:lnTo>
                <a:lnTo>
                  <a:pt x="263" y="525"/>
                </a:lnTo>
                <a:lnTo>
                  <a:pt x="265" y="528"/>
                </a:lnTo>
                <a:lnTo>
                  <a:pt x="285" y="513"/>
                </a:lnTo>
                <a:lnTo>
                  <a:pt x="285" y="501"/>
                </a:lnTo>
                <a:lnTo>
                  <a:pt x="305" y="480"/>
                </a:lnTo>
                <a:lnTo>
                  <a:pt x="305" y="480"/>
                </a:lnTo>
                <a:lnTo>
                  <a:pt x="333" y="483"/>
                </a:lnTo>
                <a:lnTo>
                  <a:pt x="349" y="486"/>
                </a:lnTo>
                <a:lnTo>
                  <a:pt x="355" y="489"/>
                </a:lnTo>
                <a:lnTo>
                  <a:pt x="358" y="492"/>
                </a:lnTo>
                <a:lnTo>
                  <a:pt x="358" y="492"/>
                </a:lnTo>
                <a:lnTo>
                  <a:pt x="355" y="492"/>
                </a:lnTo>
                <a:lnTo>
                  <a:pt x="352" y="492"/>
                </a:lnTo>
                <a:lnTo>
                  <a:pt x="344" y="495"/>
                </a:lnTo>
                <a:lnTo>
                  <a:pt x="330" y="492"/>
                </a:lnTo>
                <a:lnTo>
                  <a:pt x="330" y="492"/>
                </a:lnTo>
                <a:lnTo>
                  <a:pt x="316" y="498"/>
                </a:lnTo>
                <a:lnTo>
                  <a:pt x="307" y="507"/>
                </a:lnTo>
                <a:lnTo>
                  <a:pt x="305" y="510"/>
                </a:lnTo>
                <a:lnTo>
                  <a:pt x="305" y="516"/>
                </a:lnTo>
                <a:lnTo>
                  <a:pt x="305" y="516"/>
                </a:lnTo>
                <a:lnTo>
                  <a:pt x="302" y="522"/>
                </a:lnTo>
                <a:lnTo>
                  <a:pt x="299" y="528"/>
                </a:lnTo>
                <a:lnTo>
                  <a:pt x="293" y="532"/>
                </a:lnTo>
                <a:lnTo>
                  <a:pt x="293" y="535"/>
                </a:lnTo>
                <a:lnTo>
                  <a:pt x="293" y="535"/>
                </a:lnTo>
                <a:lnTo>
                  <a:pt x="293" y="544"/>
                </a:lnTo>
                <a:lnTo>
                  <a:pt x="299" y="550"/>
                </a:lnTo>
                <a:lnTo>
                  <a:pt x="305" y="559"/>
                </a:lnTo>
                <a:lnTo>
                  <a:pt x="305" y="559"/>
                </a:lnTo>
                <a:lnTo>
                  <a:pt x="316" y="550"/>
                </a:lnTo>
                <a:lnTo>
                  <a:pt x="324" y="544"/>
                </a:lnTo>
                <a:lnTo>
                  <a:pt x="335" y="541"/>
                </a:lnTo>
                <a:lnTo>
                  <a:pt x="335" y="541"/>
                </a:lnTo>
                <a:lnTo>
                  <a:pt x="344" y="544"/>
                </a:lnTo>
                <a:lnTo>
                  <a:pt x="349" y="547"/>
                </a:lnTo>
                <a:lnTo>
                  <a:pt x="352" y="550"/>
                </a:lnTo>
                <a:lnTo>
                  <a:pt x="352" y="550"/>
                </a:lnTo>
                <a:lnTo>
                  <a:pt x="369" y="541"/>
                </a:lnTo>
                <a:lnTo>
                  <a:pt x="377" y="532"/>
                </a:lnTo>
                <a:lnTo>
                  <a:pt x="380" y="528"/>
                </a:lnTo>
                <a:lnTo>
                  <a:pt x="383" y="522"/>
                </a:lnTo>
                <a:lnTo>
                  <a:pt x="383" y="522"/>
                </a:lnTo>
                <a:lnTo>
                  <a:pt x="383" y="513"/>
                </a:lnTo>
                <a:lnTo>
                  <a:pt x="389" y="507"/>
                </a:lnTo>
                <a:lnTo>
                  <a:pt x="397" y="501"/>
                </a:lnTo>
                <a:lnTo>
                  <a:pt x="397" y="501"/>
                </a:lnTo>
                <a:lnTo>
                  <a:pt x="403" y="498"/>
                </a:lnTo>
                <a:lnTo>
                  <a:pt x="411" y="501"/>
                </a:lnTo>
                <a:lnTo>
                  <a:pt x="417" y="504"/>
                </a:lnTo>
                <a:lnTo>
                  <a:pt x="445" y="535"/>
                </a:lnTo>
                <a:lnTo>
                  <a:pt x="464" y="556"/>
                </a:lnTo>
                <a:lnTo>
                  <a:pt x="464" y="556"/>
                </a:lnTo>
                <a:lnTo>
                  <a:pt x="517" y="556"/>
                </a:lnTo>
                <a:lnTo>
                  <a:pt x="517" y="556"/>
                </a:lnTo>
                <a:lnTo>
                  <a:pt x="526" y="559"/>
                </a:lnTo>
                <a:lnTo>
                  <a:pt x="531" y="562"/>
                </a:lnTo>
                <a:lnTo>
                  <a:pt x="537" y="565"/>
                </a:lnTo>
                <a:lnTo>
                  <a:pt x="540" y="571"/>
                </a:lnTo>
                <a:lnTo>
                  <a:pt x="543" y="580"/>
                </a:lnTo>
                <a:lnTo>
                  <a:pt x="545" y="589"/>
                </a:lnTo>
                <a:lnTo>
                  <a:pt x="545" y="589"/>
                </a:lnTo>
                <a:lnTo>
                  <a:pt x="559" y="601"/>
                </a:lnTo>
                <a:lnTo>
                  <a:pt x="571" y="607"/>
                </a:lnTo>
                <a:lnTo>
                  <a:pt x="579" y="607"/>
                </a:lnTo>
                <a:lnTo>
                  <a:pt x="579" y="607"/>
                </a:lnTo>
                <a:lnTo>
                  <a:pt x="585" y="614"/>
                </a:lnTo>
                <a:lnTo>
                  <a:pt x="593" y="623"/>
                </a:lnTo>
                <a:lnTo>
                  <a:pt x="601" y="638"/>
                </a:lnTo>
                <a:lnTo>
                  <a:pt x="646" y="653"/>
                </a:lnTo>
                <a:lnTo>
                  <a:pt x="646" y="653"/>
                </a:lnTo>
                <a:lnTo>
                  <a:pt x="649" y="647"/>
                </a:lnTo>
                <a:lnTo>
                  <a:pt x="652" y="641"/>
                </a:lnTo>
                <a:lnTo>
                  <a:pt x="652" y="632"/>
                </a:lnTo>
                <a:lnTo>
                  <a:pt x="652" y="632"/>
                </a:lnTo>
                <a:lnTo>
                  <a:pt x="652" y="626"/>
                </a:lnTo>
                <a:lnTo>
                  <a:pt x="655" y="626"/>
                </a:lnTo>
                <a:lnTo>
                  <a:pt x="657" y="626"/>
                </a:lnTo>
                <a:lnTo>
                  <a:pt x="666" y="632"/>
                </a:lnTo>
                <a:lnTo>
                  <a:pt x="688" y="656"/>
                </a:lnTo>
                <a:lnTo>
                  <a:pt x="696" y="693"/>
                </a:lnTo>
                <a:lnTo>
                  <a:pt x="724" y="714"/>
                </a:lnTo>
                <a:lnTo>
                  <a:pt x="741" y="729"/>
                </a:lnTo>
                <a:lnTo>
                  <a:pt x="747" y="756"/>
                </a:lnTo>
                <a:lnTo>
                  <a:pt x="755" y="768"/>
                </a:lnTo>
                <a:lnTo>
                  <a:pt x="775" y="768"/>
                </a:lnTo>
                <a:lnTo>
                  <a:pt x="786" y="784"/>
                </a:lnTo>
                <a:lnTo>
                  <a:pt x="797" y="784"/>
                </a:lnTo>
                <a:lnTo>
                  <a:pt x="797" y="762"/>
                </a:lnTo>
                <a:lnTo>
                  <a:pt x="778" y="747"/>
                </a:lnTo>
                <a:lnTo>
                  <a:pt x="778" y="747"/>
                </a:lnTo>
                <a:lnTo>
                  <a:pt x="755" y="717"/>
                </a:lnTo>
                <a:lnTo>
                  <a:pt x="755" y="717"/>
                </a:lnTo>
                <a:close/>
              </a:path>
            </a:pathLst>
          </a:custGeom>
          <a:solidFill>
            <a:schemeClr val="accent2">
              <a:lumMod val="60000"/>
              <a:lumOff val="40000"/>
            </a:schemeClr>
          </a:solidFill>
          <a:ln w="28575">
            <a:noFill/>
            <a:round/>
            <a:headEnd/>
            <a:tailEnd/>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12" name="Group 11">
            <a:extLst>
              <a:ext uri="{FF2B5EF4-FFF2-40B4-BE49-F238E27FC236}">
                <a16:creationId xmlns:a16="http://schemas.microsoft.com/office/drawing/2014/main" id="{8F942388-6635-4383-A1AE-FD4A9965DDE3}"/>
              </a:ext>
            </a:extLst>
          </p:cNvPr>
          <p:cNvGrpSpPr/>
          <p:nvPr/>
        </p:nvGrpSpPr>
        <p:grpSpPr>
          <a:xfrm>
            <a:off x="2312449" y="5283738"/>
            <a:ext cx="839594" cy="595172"/>
            <a:chOff x="3937000" y="6069013"/>
            <a:chExt cx="965200" cy="684213"/>
          </a:xfrm>
          <a:solidFill>
            <a:schemeClr val="accent2">
              <a:lumMod val="60000"/>
              <a:lumOff val="40000"/>
            </a:schemeClr>
          </a:solidFill>
        </p:grpSpPr>
        <p:sp>
          <p:nvSpPr>
            <p:cNvPr id="13" name="Freeform 23">
              <a:extLst>
                <a:ext uri="{FF2B5EF4-FFF2-40B4-BE49-F238E27FC236}">
                  <a16:creationId xmlns:a16="http://schemas.microsoft.com/office/drawing/2014/main" id="{3407771B-33C6-4128-933E-6FCE5A910AFD}"/>
                </a:ext>
              </a:extLst>
            </p:cNvPr>
            <p:cNvSpPr>
              <a:spLocks/>
            </p:cNvSpPr>
            <p:nvPr/>
          </p:nvSpPr>
          <p:spPr bwMode="auto">
            <a:xfrm>
              <a:off x="4022725" y="6069013"/>
              <a:ext cx="84138" cy="85725"/>
            </a:xfrm>
            <a:custGeom>
              <a:avLst/>
              <a:gdLst>
                <a:gd name="T0" fmla="*/ 42 w 53"/>
                <a:gd name="T1" fmla="*/ 0 h 54"/>
                <a:gd name="T2" fmla="*/ 22 w 53"/>
                <a:gd name="T3" fmla="*/ 0 h 54"/>
                <a:gd name="T4" fmla="*/ 22 w 53"/>
                <a:gd name="T5" fmla="*/ 0 h 54"/>
                <a:gd name="T6" fmla="*/ 19 w 53"/>
                <a:gd name="T7" fmla="*/ 3 h 54"/>
                <a:gd name="T8" fmla="*/ 11 w 53"/>
                <a:gd name="T9" fmla="*/ 6 h 54"/>
                <a:gd name="T10" fmla="*/ 11 w 53"/>
                <a:gd name="T11" fmla="*/ 6 h 54"/>
                <a:gd name="T12" fmla="*/ 2 w 53"/>
                <a:gd name="T13" fmla="*/ 12 h 54"/>
                <a:gd name="T14" fmla="*/ 0 w 53"/>
                <a:gd name="T15" fmla="*/ 15 h 54"/>
                <a:gd name="T16" fmla="*/ 0 w 53"/>
                <a:gd name="T17" fmla="*/ 21 h 54"/>
                <a:gd name="T18" fmla="*/ 0 w 53"/>
                <a:gd name="T19" fmla="*/ 21 h 54"/>
                <a:gd name="T20" fmla="*/ 11 w 53"/>
                <a:gd name="T21" fmla="*/ 30 h 54"/>
                <a:gd name="T22" fmla="*/ 19 w 53"/>
                <a:gd name="T23" fmla="*/ 33 h 54"/>
                <a:gd name="T24" fmla="*/ 19 w 53"/>
                <a:gd name="T25" fmla="*/ 39 h 54"/>
                <a:gd name="T26" fmla="*/ 19 w 53"/>
                <a:gd name="T27" fmla="*/ 39 h 54"/>
                <a:gd name="T28" fmla="*/ 19 w 53"/>
                <a:gd name="T29" fmla="*/ 51 h 54"/>
                <a:gd name="T30" fmla="*/ 22 w 53"/>
                <a:gd name="T31" fmla="*/ 54 h 54"/>
                <a:gd name="T32" fmla="*/ 22 w 53"/>
                <a:gd name="T33" fmla="*/ 54 h 54"/>
                <a:gd name="T34" fmla="*/ 33 w 53"/>
                <a:gd name="T35" fmla="*/ 51 h 54"/>
                <a:gd name="T36" fmla="*/ 33 w 53"/>
                <a:gd name="T37" fmla="*/ 51 h 54"/>
                <a:gd name="T38" fmla="*/ 53 w 53"/>
                <a:gd name="T39" fmla="*/ 33 h 54"/>
                <a:gd name="T40" fmla="*/ 53 w 53"/>
                <a:gd name="T41" fmla="*/ 33 h 54"/>
                <a:gd name="T42" fmla="*/ 53 w 53"/>
                <a:gd name="T43" fmla="*/ 18 h 54"/>
                <a:gd name="T44" fmla="*/ 50 w 53"/>
                <a:gd name="T45" fmla="*/ 6 h 54"/>
                <a:gd name="T46" fmla="*/ 47 w 53"/>
                <a:gd name="T47" fmla="*/ 3 h 54"/>
                <a:gd name="T48" fmla="*/ 42 w 53"/>
                <a:gd name="T49" fmla="*/ 0 h 54"/>
                <a:gd name="T50" fmla="*/ 42 w 53"/>
                <a:gd name="T5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54">
                  <a:moveTo>
                    <a:pt x="42" y="0"/>
                  </a:moveTo>
                  <a:lnTo>
                    <a:pt x="22" y="0"/>
                  </a:lnTo>
                  <a:lnTo>
                    <a:pt x="22" y="0"/>
                  </a:lnTo>
                  <a:lnTo>
                    <a:pt x="19" y="3"/>
                  </a:lnTo>
                  <a:lnTo>
                    <a:pt x="11" y="6"/>
                  </a:lnTo>
                  <a:lnTo>
                    <a:pt x="11" y="6"/>
                  </a:lnTo>
                  <a:lnTo>
                    <a:pt x="2" y="12"/>
                  </a:lnTo>
                  <a:lnTo>
                    <a:pt x="0" y="15"/>
                  </a:lnTo>
                  <a:lnTo>
                    <a:pt x="0" y="21"/>
                  </a:lnTo>
                  <a:lnTo>
                    <a:pt x="0" y="21"/>
                  </a:lnTo>
                  <a:lnTo>
                    <a:pt x="11" y="30"/>
                  </a:lnTo>
                  <a:lnTo>
                    <a:pt x="19" y="33"/>
                  </a:lnTo>
                  <a:lnTo>
                    <a:pt x="19" y="39"/>
                  </a:lnTo>
                  <a:lnTo>
                    <a:pt x="19" y="39"/>
                  </a:lnTo>
                  <a:lnTo>
                    <a:pt x="19" y="51"/>
                  </a:lnTo>
                  <a:lnTo>
                    <a:pt x="22" y="54"/>
                  </a:lnTo>
                  <a:lnTo>
                    <a:pt x="22" y="54"/>
                  </a:lnTo>
                  <a:lnTo>
                    <a:pt x="33" y="51"/>
                  </a:lnTo>
                  <a:lnTo>
                    <a:pt x="33" y="51"/>
                  </a:lnTo>
                  <a:lnTo>
                    <a:pt x="53" y="33"/>
                  </a:lnTo>
                  <a:lnTo>
                    <a:pt x="53" y="33"/>
                  </a:lnTo>
                  <a:lnTo>
                    <a:pt x="53" y="18"/>
                  </a:lnTo>
                  <a:lnTo>
                    <a:pt x="50" y="6"/>
                  </a:lnTo>
                  <a:lnTo>
                    <a:pt x="47" y="3"/>
                  </a:lnTo>
                  <a:lnTo>
                    <a:pt x="42" y="0"/>
                  </a:lnTo>
                  <a:lnTo>
                    <a:pt x="4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24">
              <a:extLst>
                <a:ext uri="{FF2B5EF4-FFF2-40B4-BE49-F238E27FC236}">
                  <a16:creationId xmlns:a16="http://schemas.microsoft.com/office/drawing/2014/main" id="{9E0303FE-F7F6-4EC9-94FD-A07E1D22BB6E}"/>
                </a:ext>
              </a:extLst>
            </p:cNvPr>
            <p:cNvSpPr>
              <a:spLocks/>
            </p:cNvSpPr>
            <p:nvPr/>
          </p:nvSpPr>
          <p:spPr bwMode="auto">
            <a:xfrm>
              <a:off x="3937000" y="6111875"/>
              <a:ext cx="41275" cy="42863"/>
            </a:xfrm>
            <a:custGeom>
              <a:avLst/>
              <a:gdLst>
                <a:gd name="T0" fmla="*/ 17 w 26"/>
                <a:gd name="T1" fmla="*/ 0 h 27"/>
                <a:gd name="T2" fmla="*/ 17 w 26"/>
                <a:gd name="T3" fmla="*/ 0 h 27"/>
                <a:gd name="T4" fmla="*/ 6 w 26"/>
                <a:gd name="T5" fmla="*/ 9 h 27"/>
                <a:gd name="T6" fmla="*/ 0 w 26"/>
                <a:gd name="T7" fmla="*/ 15 h 27"/>
                <a:gd name="T8" fmla="*/ 0 w 26"/>
                <a:gd name="T9" fmla="*/ 21 h 27"/>
                <a:gd name="T10" fmla="*/ 0 w 26"/>
                <a:gd name="T11" fmla="*/ 21 h 27"/>
                <a:gd name="T12" fmla="*/ 6 w 26"/>
                <a:gd name="T13" fmla="*/ 24 h 27"/>
                <a:gd name="T14" fmla="*/ 14 w 26"/>
                <a:gd name="T15" fmla="*/ 27 h 27"/>
                <a:gd name="T16" fmla="*/ 23 w 26"/>
                <a:gd name="T17" fmla="*/ 27 h 27"/>
                <a:gd name="T18" fmla="*/ 23 w 26"/>
                <a:gd name="T19" fmla="*/ 15 h 27"/>
                <a:gd name="T20" fmla="*/ 23 w 26"/>
                <a:gd name="T21" fmla="*/ 15 h 27"/>
                <a:gd name="T22" fmla="*/ 26 w 26"/>
                <a:gd name="T23" fmla="*/ 6 h 27"/>
                <a:gd name="T24" fmla="*/ 26 w 26"/>
                <a:gd name="T25" fmla="*/ 0 h 27"/>
                <a:gd name="T26" fmla="*/ 23 w 26"/>
                <a:gd name="T27" fmla="*/ 0 h 27"/>
                <a:gd name="T28" fmla="*/ 17 w 26"/>
                <a:gd name="T29" fmla="*/ 0 h 27"/>
                <a:gd name="T30" fmla="*/ 17 w 26"/>
                <a:gd name="T3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27">
                  <a:moveTo>
                    <a:pt x="17" y="0"/>
                  </a:moveTo>
                  <a:lnTo>
                    <a:pt x="17" y="0"/>
                  </a:lnTo>
                  <a:lnTo>
                    <a:pt x="6" y="9"/>
                  </a:lnTo>
                  <a:lnTo>
                    <a:pt x="0" y="15"/>
                  </a:lnTo>
                  <a:lnTo>
                    <a:pt x="0" y="21"/>
                  </a:lnTo>
                  <a:lnTo>
                    <a:pt x="0" y="21"/>
                  </a:lnTo>
                  <a:lnTo>
                    <a:pt x="6" y="24"/>
                  </a:lnTo>
                  <a:lnTo>
                    <a:pt x="14" y="27"/>
                  </a:lnTo>
                  <a:lnTo>
                    <a:pt x="23" y="27"/>
                  </a:lnTo>
                  <a:lnTo>
                    <a:pt x="23" y="15"/>
                  </a:lnTo>
                  <a:lnTo>
                    <a:pt x="23" y="15"/>
                  </a:lnTo>
                  <a:lnTo>
                    <a:pt x="26" y="6"/>
                  </a:lnTo>
                  <a:lnTo>
                    <a:pt x="26" y="0"/>
                  </a:lnTo>
                  <a:lnTo>
                    <a:pt x="23" y="0"/>
                  </a:lnTo>
                  <a:lnTo>
                    <a:pt x="17" y="0"/>
                  </a:lnTo>
                  <a:lnTo>
                    <a:pt x="17"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25">
              <a:extLst>
                <a:ext uri="{FF2B5EF4-FFF2-40B4-BE49-F238E27FC236}">
                  <a16:creationId xmlns:a16="http://schemas.microsoft.com/office/drawing/2014/main" id="{86260593-D68F-4B4F-B8B3-DD7BB8B81F33}"/>
                </a:ext>
              </a:extLst>
            </p:cNvPr>
            <p:cNvSpPr>
              <a:spLocks/>
            </p:cNvSpPr>
            <p:nvPr/>
          </p:nvSpPr>
          <p:spPr bwMode="auto">
            <a:xfrm>
              <a:off x="4292600" y="6184900"/>
              <a:ext cx="107950" cy="76200"/>
            </a:xfrm>
            <a:custGeom>
              <a:avLst/>
              <a:gdLst>
                <a:gd name="T0" fmla="*/ 42 w 68"/>
                <a:gd name="T1" fmla="*/ 6 h 48"/>
                <a:gd name="T2" fmla="*/ 37 w 68"/>
                <a:gd name="T3" fmla="*/ 0 h 48"/>
                <a:gd name="T4" fmla="*/ 37 w 68"/>
                <a:gd name="T5" fmla="*/ 0 h 48"/>
                <a:gd name="T6" fmla="*/ 26 w 68"/>
                <a:gd name="T7" fmla="*/ 0 h 48"/>
                <a:gd name="T8" fmla="*/ 26 w 68"/>
                <a:gd name="T9" fmla="*/ 0 h 48"/>
                <a:gd name="T10" fmla="*/ 17 w 68"/>
                <a:gd name="T11" fmla="*/ 0 h 48"/>
                <a:gd name="T12" fmla="*/ 12 w 68"/>
                <a:gd name="T13" fmla="*/ 3 h 48"/>
                <a:gd name="T14" fmla="*/ 9 w 68"/>
                <a:gd name="T15" fmla="*/ 9 h 48"/>
                <a:gd name="T16" fmla="*/ 0 w 68"/>
                <a:gd name="T17" fmla="*/ 18 h 48"/>
                <a:gd name="T18" fmla="*/ 0 w 68"/>
                <a:gd name="T19" fmla="*/ 18 h 48"/>
                <a:gd name="T20" fmla="*/ 12 w 68"/>
                <a:gd name="T21" fmla="*/ 30 h 48"/>
                <a:gd name="T22" fmla="*/ 12 w 68"/>
                <a:gd name="T23" fmla="*/ 30 h 48"/>
                <a:gd name="T24" fmla="*/ 14 w 68"/>
                <a:gd name="T25" fmla="*/ 33 h 48"/>
                <a:gd name="T26" fmla="*/ 14 w 68"/>
                <a:gd name="T27" fmla="*/ 36 h 48"/>
                <a:gd name="T28" fmla="*/ 12 w 68"/>
                <a:gd name="T29" fmla="*/ 42 h 48"/>
                <a:gd name="T30" fmla="*/ 12 w 68"/>
                <a:gd name="T31" fmla="*/ 42 h 48"/>
                <a:gd name="T32" fmla="*/ 14 w 68"/>
                <a:gd name="T33" fmla="*/ 45 h 48"/>
                <a:gd name="T34" fmla="*/ 20 w 68"/>
                <a:gd name="T35" fmla="*/ 48 h 48"/>
                <a:gd name="T36" fmla="*/ 26 w 68"/>
                <a:gd name="T37" fmla="*/ 48 h 48"/>
                <a:gd name="T38" fmla="*/ 26 w 68"/>
                <a:gd name="T39" fmla="*/ 48 h 48"/>
                <a:gd name="T40" fmla="*/ 28 w 68"/>
                <a:gd name="T41" fmla="*/ 42 h 48"/>
                <a:gd name="T42" fmla="*/ 34 w 68"/>
                <a:gd name="T43" fmla="*/ 39 h 48"/>
                <a:gd name="T44" fmla="*/ 37 w 68"/>
                <a:gd name="T45" fmla="*/ 42 h 48"/>
                <a:gd name="T46" fmla="*/ 37 w 68"/>
                <a:gd name="T47" fmla="*/ 42 h 48"/>
                <a:gd name="T48" fmla="*/ 45 w 68"/>
                <a:gd name="T49" fmla="*/ 45 h 48"/>
                <a:gd name="T50" fmla="*/ 51 w 68"/>
                <a:gd name="T51" fmla="*/ 48 h 48"/>
                <a:gd name="T52" fmla="*/ 56 w 68"/>
                <a:gd name="T53" fmla="*/ 48 h 48"/>
                <a:gd name="T54" fmla="*/ 68 w 68"/>
                <a:gd name="T55" fmla="*/ 39 h 48"/>
                <a:gd name="T56" fmla="*/ 48 w 68"/>
                <a:gd name="T57" fmla="*/ 24 h 48"/>
                <a:gd name="T58" fmla="*/ 42 w 68"/>
                <a:gd name="T59" fmla="*/ 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 h="48">
                  <a:moveTo>
                    <a:pt x="42" y="6"/>
                  </a:moveTo>
                  <a:lnTo>
                    <a:pt x="37" y="0"/>
                  </a:lnTo>
                  <a:lnTo>
                    <a:pt x="37" y="0"/>
                  </a:lnTo>
                  <a:lnTo>
                    <a:pt x="26" y="0"/>
                  </a:lnTo>
                  <a:lnTo>
                    <a:pt x="26" y="0"/>
                  </a:lnTo>
                  <a:lnTo>
                    <a:pt x="17" y="0"/>
                  </a:lnTo>
                  <a:lnTo>
                    <a:pt x="12" y="3"/>
                  </a:lnTo>
                  <a:lnTo>
                    <a:pt x="9" y="9"/>
                  </a:lnTo>
                  <a:lnTo>
                    <a:pt x="0" y="18"/>
                  </a:lnTo>
                  <a:lnTo>
                    <a:pt x="0" y="18"/>
                  </a:lnTo>
                  <a:lnTo>
                    <a:pt x="12" y="30"/>
                  </a:lnTo>
                  <a:lnTo>
                    <a:pt x="12" y="30"/>
                  </a:lnTo>
                  <a:lnTo>
                    <a:pt x="14" y="33"/>
                  </a:lnTo>
                  <a:lnTo>
                    <a:pt x="14" y="36"/>
                  </a:lnTo>
                  <a:lnTo>
                    <a:pt x="12" y="42"/>
                  </a:lnTo>
                  <a:lnTo>
                    <a:pt x="12" y="42"/>
                  </a:lnTo>
                  <a:lnTo>
                    <a:pt x="14" y="45"/>
                  </a:lnTo>
                  <a:lnTo>
                    <a:pt x="20" y="48"/>
                  </a:lnTo>
                  <a:lnTo>
                    <a:pt x="26" y="48"/>
                  </a:lnTo>
                  <a:lnTo>
                    <a:pt x="26" y="48"/>
                  </a:lnTo>
                  <a:lnTo>
                    <a:pt x="28" y="42"/>
                  </a:lnTo>
                  <a:lnTo>
                    <a:pt x="34" y="39"/>
                  </a:lnTo>
                  <a:lnTo>
                    <a:pt x="37" y="42"/>
                  </a:lnTo>
                  <a:lnTo>
                    <a:pt x="37" y="42"/>
                  </a:lnTo>
                  <a:lnTo>
                    <a:pt x="45" y="45"/>
                  </a:lnTo>
                  <a:lnTo>
                    <a:pt x="51" y="48"/>
                  </a:lnTo>
                  <a:lnTo>
                    <a:pt x="56" y="48"/>
                  </a:lnTo>
                  <a:lnTo>
                    <a:pt x="68" y="39"/>
                  </a:lnTo>
                  <a:lnTo>
                    <a:pt x="48" y="24"/>
                  </a:lnTo>
                  <a:lnTo>
                    <a:pt x="42" y="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26">
              <a:extLst>
                <a:ext uri="{FF2B5EF4-FFF2-40B4-BE49-F238E27FC236}">
                  <a16:creationId xmlns:a16="http://schemas.microsoft.com/office/drawing/2014/main" id="{3BC870ED-4EB5-41B4-88F6-A8466DD3ACCA}"/>
                </a:ext>
              </a:extLst>
            </p:cNvPr>
            <p:cNvSpPr>
              <a:spLocks/>
            </p:cNvSpPr>
            <p:nvPr/>
          </p:nvSpPr>
          <p:spPr bwMode="auto">
            <a:xfrm>
              <a:off x="4457700" y="6284913"/>
              <a:ext cx="98425" cy="30163"/>
            </a:xfrm>
            <a:custGeom>
              <a:avLst/>
              <a:gdLst>
                <a:gd name="T0" fmla="*/ 59 w 62"/>
                <a:gd name="T1" fmla="*/ 0 h 19"/>
                <a:gd name="T2" fmla="*/ 59 w 62"/>
                <a:gd name="T3" fmla="*/ 0 h 19"/>
                <a:gd name="T4" fmla="*/ 28 w 62"/>
                <a:gd name="T5" fmla="*/ 0 h 19"/>
                <a:gd name="T6" fmla="*/ 28 w 62"/>
                <a:gd name="T7" fmla="*/ 0 h 19"/>
                <a:gd name="T8" fmla="*/ 8 w 62"/>
                <a:gd name="T9" fmla="*/ 0 h 19"/>
                <a:gd name="T10" fmla="*/ 3 w 62"/>
                <a:gd name="T11" fmla="*/ 0 h 19"/>
                <a:gd name="T12" fmla="*/ 0 w 62"/>
                <a:gd name="T13" fmla="*/ 6 h 19"/>
                <a:gd name="T14" fmla="*/ 0 w 62"/>
                <a:gd name="T15" fmla="*/ 6 h 19"/>
                <a:gd name="T16" fmla="*/ 3 w 62"/>
                <a:gd name="T17" fmla="*/ 9 h 19"/>
                <a:gd name="T18" fmla="*/ 6 w 62"/>
                <a:gd name="T19" fmla="*/ 12 h 19"/>
                <a:gd name="T20" fmla="*/ 22 w 62"/>
                <a:gd name="T21" fmla="*/ 15 h 19"/>
                <a:gd name="T22" fmla="*/ 45 w 62"/>
                <a:gd name="T23" fmla="*/ 19 h 19"/>
                <a:gd name="T24" fmla="*/ 59 w 62"/>
                <a:gd name="T25" fmla="*/ 19 h 19"/>
                <a:gd name="T26" fmla="*/ 59 w 62"/>
                <a:gd name="T27" fmla="*/ 19 h 19"/>
                <a:gd name="T28" fmla="*/ 62 w 62"/>
                <a:gd name="T29" fmla="*/ 9 h 19"/>
                <a:gd name="T30" fmla="*/ 62 w 62"/>
                <a:gd name="T31" fmla="*/ 3 h 19"/>
                <a:gd name="T32" fmla="*/ 59 w 62"/>
                <a:gd name="T33" fmla="*/ 0 h 19"/>
                <a:gd name="T34" fmla="*/ 59 w 62"/>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19">
                  <a:moveTo>
                    <a:pt x="59" y="0"/>
                  </a:moveTo>
                  <a:lnTo>
                    <a:pt x="59" y="0"/>
                  </a:lnTo>
                  <a:lnTo>
                    <a:pt x="28" y="0"/>
                  </a:lnTo>
                  <a:lnTo>
                    <a:pt x="28" y="0"/>
                  </a:lnTo>
                  <a:lnTo>
                    <a:pt x="8" y="0"/>
                  </a:lnTo>
                  <a:lnTo>
                    <a:pt x="3" y="0"/>
                  </a:lnTo>
                  <a:lnTo>
                    <a:pt x="0" y="6"/>
                  </a:lnTo>
                  <a:lnTo>
                    <a:pt x="0" y="6"/>
                  </a:lnTo>
                  <a:lnTo>
                    <a:pt x="3" y="9"/>
                  </a:lnTo>
                  <a:lnTo>
                    <a:pt x="6" y="12"/>
                  </a:lnTo>
                  <a:lnTo>
                    <a:pt x="22" y="15"/>
                  </a:lnTo>
                  <a:lnTo>
                    <a:pt x="45" y="19"/>
                  </a:lnTo>
                  <a:lnTo>
                    <a:pt x="59" y="19"/>
                  </a:lnTo>
                  <a:lnTo>
                    <a:pt x="59" y="19"/>
                  </a:lnTo>
                  <a:lnTo>
                    <a:pt x="62" y="9"/>
                  </a:lnTo>
                  <a:lnTo>
                    <a:pt x="62" y="3"/>
                  </a:lnTo>
                  <a:lnTo>
                    <a:pt x="59" y="0"/>
                  </a:lnTo>
                  <a:lnTo>
                    <a:pt x="59"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27">
              <a:extLst>
                <a:ext uri="{FF2B5EF4-FFF2-40B4-BE49-F238E27FC236}">
                  <a16:creationId xmlns:a16="http://schemas.microsoft.com/office/drawing/2014/main" id="{B7821D09-94A7-424F-8592-AD50E10DD03A}"/>
                </a:ext>
              </a:extLst>
            </p:cNvPr>
            <p:cNvSpPr>
              <a:spLocks/>
            </p:cNvSpPr>
            <p:nvPr/>
          </p:nvSpPr>
          <p:spPr bwMode="auto">
            <a:xfrm>
              <a:off x="4608513" y="6329363"/>
              <a:ext cx="71438" cy="66675"/>
            </a:xfrm>
            <a:custGeom>
              <a:avLst/>
              <a:gdLst>
                <a:gd name="T0" fmla="*/ 36 w 45"/>
                <a:gd name="T1" fmla="*/ 12 h 42"/>
                <a:gd name="T2" fmla="*/ 36 w 45"/>
                <a:gd name="T3" fmla="*/ 12 h 42"/>
                <a:gd name="T4" fmla="*/ 31 w 45"/>
                <a:gd name="T5" fmla="*/ 9 h 42"/>
                <a:gd name="T6" fmla="*/ 28 w 45"/>
                <a:gd name="T7" fmla="*/ 9 h 42"/>
                <a:gd name="T8" fmla="*/ 25 w 45"/>
                <a:gd name="T9" fmla="*/ 6 h 42"/>
                <a:gd name="T10" fmla="*/ 22 w 45"/>
                <a:gd name="T11" fmla="*/ 3 h 42"/>
                <a:gd name="T12" fmla="*/ 22 w 45"/>
                <a:gd name="T13" fmla="*/ 3 h 42"/>
                <a:gd name="T14" fmla="*/ 20 w 45"/>
                <a:gd name="T15" fmla="*/ 3 h 42"/>
                <a:gd name="T16" fmla="*/ 17 w 45"/>
                <a:gd name="T17" fmla="*/ 0 h 42"/>
                <a:gd name="T18" fmla="*/ 11 w 45"/>
                <a:gd name="T19" fmla="*/ 0 h 42"/>
                <a:gd name="T20" fmla="*/ 6 w 45"/>
                <a:gd name="T21" fmla="*/ 3 h 42"/>
                <a:gd name="T22" fmla="*/ 6 w 45"/>
                <a:gd name="T23" fmla="*/ 3 h 42"/>
                <a:gd name="T24" fmla="*/ 0 w 45"/>
                <a:gd name="T25" fmla="*/ 12 h 42"/>
                <a:gd name="T26" fmla="*/ 0 w 45"/>
                <a:gd name="T27" fmla="*/ 18 h 42"/>
                <a:gd name="T28" fmla="*/ 3 w 45"/>
                <a:gd name="T29" fmla="*/ 21 h 42"/>
                <a:gd name="T30" fmla="*/ 6 w 45"/>
                <a:gd name="T31" fmla="*/ 27 h 42"/>
                <a:gd name="T32" fmla="*/ 6 w 45"/>
                <a:gd name="T33" fmla="*/ 27 h 42"/>
                <a:gd name="T34" fmla="*/ 17 w 45"/>
                <a:gd name="T35" fmla="*/ 36 h 42"/>
                <a:gd name="T36" fmla="*/ 17 w 45"/>
                <a:gd name="T37" fmla="*/ 36 h 42"/>
                <a:gd name="T38" fmla="*/ 22 w 45"/>
                <a:gd name="T39" fmla="*/ 42 h 42"/>
                <a:gd name="T40" fmla="*/ 31 w 45"/>
                <a:gd name="T41" fmla="*/ 42 h 42"/>
                <a:gd name="T42" fmla="*/ 31 w 45"/>
                <a:gd name="T43" fmla="*/ 42 h 42"/>
                <a:gd name="T44" fmla="*/ 36 w 45"/>
                <a:gd name="T45" fmla="*/ 42 h 42"/>
                <a:gd name="T46" fmla="*/ 39 w 45"/>
                <a:gd name="T47" fmla="*/ 39 h 42"/>
                <a:gd name="T48" fmla="*/ 45 w 45"/>
                <a:gd name="T49" fmla="*/ 33 h 42"/>
                <a:gd name="T50" fmla="*/ 45 w 45"/>
                <a:gd name="T51" fmla="*/ 33 h 42"/>
                <a:gd name="T52" fmla="*/ 45 w 45"/>
                <a:gd name="T53" fmla="*/ 21 h 42"/>
                <a:gd name="T54" fmla="*/ 42 w 45"/>
                <a:gd name="T55" fmla="*/ 15 h 42"/>
                <a:gd name="T56" fmla="*/ 39 w 45"/>
                <a:gd name="T57" fmla="*/ 12 h 42"/>
                <a:gd name="T58" fmla="*/ 36 w 45"/>
                <a:gd name="T59" fmla="*/ 12 h 42"/>
                <a:gd name="T60" fmla="*/ 36 w 45"/>
                <a:gd name="T61"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 h="42">
                  <a:moveTo>
                    <a:pt x="36" y="12"/>
                  </a:moveTo>
                  <a:lnTo>
                    <a:pt x="36" y="12"/>
                  </a:lnTo>
                  <a:lnTo>
                    <a:pt x="31" y="9"/>
                  </a:lnTo>
                  <a:lnTo>
                    <a:pt x="28" y="9"/>
                  </a:lnTo>
                  <a:lnTo>
                    <a:pt x="25" y="6"/>
                  </a:lnTo>
                  <a:lnTo>
                    <a:pt x="22" y="3"/>
                  </a:lnTo>
                  <a:lnTo>
                    <a:pt x="22" y="3"/>
                  </a:lnTo>
                  <a:lnTo>
                    <a:pt x="20" y="3"/>
                  </a:lnTo>
                  <a:lnTo>
                    <a:pt x="17" y="0"/>
                  </a:lnTo>
                  <a:lnTo>
                    <a:pt x="11" y="0"/>
                  </a:lnTo>
                  <a:lnTo>
                    <a:pt x="6" y="3"/>
                  </a:lnTo>
                  <a:lnTo>
                    <a:pt x="6" y="3"/>
                  </a:lnTo>
                  <a:lnTo>
                    <a:pt x="0" y="12"/>
                  </a:lnTo>
                  <a:lnTo>
                    <a:pt x="0" y="18"/>
                  </a:lnTo>
                  <a:lnTo>
                    <a:pt x="3" y="21"/>
                  </a:lnTo>
                  <a:lnTo>
                    <a:pt x="6" y="27"/>
                  </a:lnTo>
                  <a:lnTo>
                    <a:pt x="6" y="27"/>
                  </a:lnTo>
                  <a:lnTo>
                    <a:pt x="17" y="36"/>
                  </a:lnTo>
                  <a:lnTo>
                    <a:pt x="17" y="36"/>
                  </a:lnTo>
                  <a:lnTo>
                    <a:pt x="22" y="42"/>
                  </a:lnTo>
                  <a:lnTo>
                    <a:pt x="31" y="42"/>
                  </a:lnTo>
                  <a:lnTo>
                    <a:pt x="31" y="42"/>
                  </a:lnTo>
                  <a:lnTo>
                    <a:pt x="36" y="42"/>
                  </a:lnTo>
                  <a:lnTo>
                    <a:pt x="39" y="39"/>
                  </a:lnTo>
                  <a:lnTo>
                    <a:pt x="45" y="33"/>
                  </a:lnTo>
                  <a:lnTo>
                    <a:pt x="45" y="33"/>
                  </a:lnTo>
                  <a:lnTo>
                    <a:pt x="45" y="21"/>
                  </a:lnTo>
                  <a:lnTo>
                    <a:pt x="42" y="15"/>
                  </a:lnTo>
                  <a:lnTo>
                    <a:pt x="39" y="12"/>
                  </a:lnTo>
                  <a:lnTo>
                    <a:pt x="36" y="12"/>
                  </a:lnTo>
                  <a:lnTo>
                    <a:pt x="36" y="1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28">
              <a:extLst>
                <a:ext uri="{FF2B5EF4-FFF2-40B4-BE49-F238E27FC236}">
                  <a16:creationId xmlns:a16="http://schemas.microsoft.com/office/drawing/2014/main" id="{0C174010-A567-4D70-9238-D51273E745C5}"/>
                </a:ext>
              </a:extLst>
            </p:cNvPr>
            <p:cNvSpPr>
              <a:spLocks/>
            </p:cNvSpPr>
            <p:nvPr/>
          </p:nvSpPr>
          <p:spPr bwMode="auto">
            <a:xfrm>
              <a:off x="4533900" y="6372225"/>
              <a:ext cx="44450" cy="42863"/>
            </a:xfrm>
            <a:custGeom>
              <a:avLst/>
              <a:gdLst>
                <a:gd name="T0" fmla="*/ 14 w 28"/>
                <a:gd name="T1" fmla="*/ 0 h 27"/>
                <a:gd name="T2" fmla="*/ 14 w 28"/>
                <a:gd name="T3" fmla="*/ 0 h 27"/>
                <a:gd name="T4" fmla="*/ 5 w 28"/>
                <a:gd name="T5" fmla="*/ 0 h 27"/>
                <a:gd name="T6" fmla="*/ 0 w 28"/>
                <a:gd name="T7" fmla="*/ 3 h 27"/>
                <a:gd name="T8" fmla="*/ 0 w 28"/>
                <a:gd name="T9" fmla="*/ 9 h 27"/>
                <a:gd name="T10" fmla="*/ 2 w 28"/>
                <a:gd name="T11" fmla="*/ 15 h 27"/>
                <a:gd name="T12" fmla="*/ 2 w 28"/>
                <a:gd name="T13" fmla="*/ 15 h 27"/>
                <a:gd name="T14" fmla="*/ 14 w 28"/>
                <a:gd name="T15" fmla="*/ 21 h 27"/>
                <a:gd name="T16" fmla="*/ 19 w 28"/>
                <a:gd name="T17" fmla="*/ 27 h 27"/>
                <a:gd name="T18" fmla="*/ 28 w 28"/>
                <a:gd name="T19" fmla="*/ 27 h 27"/>
                <a:gd name="T20" fmla="*/ 28 w 28"/>
                <a:gd name="T21" fmla="*/ 27 h 27"/>
                <a:gd name="T22" fmla="*/ 25 w 28"/>
                <a:gd name="T23" fmla="*/ 12 h 27"/>
                <a:gd name="T24" fmla="*/ 22 w 28"/>
                <a:gd name="T25" fmla="*/ 3 h 27"/>
                <a:gd name="T26" fmla="*/ 16 w 28"/>
                <a:gd name="T27" fmla="*/ 0 h 27"/>
                <a:gd name="T28" fmla="*/ 14 w 28"/>
                <a:gd name="T29" fmla="*/ 0 h 27"/>
                <a:gd name="T30" fmla="*/ 14 w 28"/>
                <a:gd name="T3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27">
                  <a:moveTo>
                    <a:pt x="14" y="0"/>
                  </a:moveTo>
                  <a:lnTo>
                    <a:pt x="14" y="0"/>
                  </a:lnTo>
                  <a:lnTo>
                    <a:pt x="5" y="0"/>
                  </a:lnTo>
                  <a:lnTo>
                    <a:pt x="0" y="3"/>
                  </a:lnTo>
                  <a:lnTo>
                    <a:pt x="0" y="9"/>
                  </a:lnTo>
                  <a:lnTo>
                    <a:pt x="2" y="15"/>
                  </a:lnTo>
                  <a:lnTo>
                    <a:pt x="2" y="15"/>
                  </a:lnTo>
                  <a:lnTo>
                    <a:pt x="14" y="21"/>
                  </a:lnTo>
                  <a:lnTo>
                    <a:pt x="19" y="27"/>
                  </a:lnTo>
                  <a:lnTo>
                    <a:pt x="28" y="27"/>
                  </a:lnTo>
                  <a:lnTo>
                    <a:pt x="28" y="27"/>
                  </a:lnTo>
                  <a:lnTo>
                    <a:pt x="25" y="12"/>
                  </a:lnTo>
                  <a:lnTo>
                    <a:pt x="22" y="3"/>
                  </a:lnTo>
                  <a:lnTo>
                    <a:pt x="16" y="0"/>
                  </a:lnTo>
                  <a:lnTo>
                    <a:pt x="14" y="0"/>
                  </a:lnTo>
                  <a:lnTo>
                    <a:pt x="14"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29">
              <a:extLst>
                <a:ext uri="{FF2B5EF4-FFF2-40B4-BE49-F238E27FC236}">
                  <a16:creationId xmlns:a16="http://schemas.microsoft.com/office/drawing/2014/main" id="{335FFD56-AA15-426D-AFCD-1246114F6722}"/>
                </a:ext>
              </a:extLst>
            </p:cNvPr>
            <p:cNvSpPr>
              <a:spLocks/>
            </p:cNvSpPr>
            <p:nvPr/>
          </p:nvSpPr>
          <p:spPr bwMode="auto">
            <a:xfrm>
              <a:off x="4692650" y="6469063"/>
              <a:ext cx="209550" cy="284163"/>
            </a:xfrm>
            <a:custGeom>
              <a:avLst/>
              <a:gdLst>
                <a:gd name="T0" fmla="*/ 104 w 132"/>
                <a:gd name="T1" fmla="*/ 82 h 179"/>
                <a:gd name="T2" fmla="*/ 98 w 132"/>
                <a:gd name="T3" fmla="*/ 70 h 179"/>
                <a:gd name="T4" fmla="*/ 93 w 132"/>
                <a:gd name="T5" fmla="*/ 61 h 179"/>
                <a:gd name="T6" fmla="*/ 65 w 132"/>
                <a:gd name="T7" fmla="*/ 30 h 179"/>
                <a:gd name="T8" fmla="*/ 59 w 132"/>
                <a:gd name="T9" fmla="*/ 27 h 179"/>
                <a:gd name="T10" fmla="*/ 59 w 132"/>
                <a:gd name="T11" fmla="*/ 24 h 179"/>
                <a:gd name="T12" fmla="*/ 53 w 132"/>
                <a:gd name="T13" fmla="*/ 12 h 179"/>
                <a:gd name="T14" fmla="*/ 42 w 132"/>
                <a:gd name="T15" fmla="*/ 6 h 179"/>
                <a:gd name="T16" fmla="*/ 37 w 132"/>
                <a:gd name="T17" fmla="*/ 3 h 179"/>
                <a:gd name="T18" fmla="*/ 28 w 132"/>
                <a:gd name="T19" fmla="*/ 0 h 179"/>
                <a:gd name="T20" fmla="*/ 20 w 132"/>
                <a:gd name="T21" fmla="*/ 18 h 179"/>
                <a:gd name="T22" fmla="*/ 14 w 132"/>
                <a:gd name="T23" fmla="*/ 45 h 179"/>
                <a:gd name="T24" fmla="*/ 9 w 132"/>
                <a:gd name="T25" fmla="*/ 57 h 179"/>
                <a:gd name="T26" fmla="*/ 0 w 132"/>
                <a:gd name="T27" fmla="*/ 70 h 179"/>
                <a:gd name="T28" fmla="*/ 0 w 132"/>
                <a:gd name="T29" fmla="*/ 76 h 179"/>
                <a:gd name="T30" fmla="*/ 11 w 132"/>
                <a:gd name="T31" fmla="*/ 91 h 179"/>
                <a:gd name="T32" fmla="*/ 14 w 132"/>
                <a:gd name="T33" fmla="*/ 97 h 179"/>
                <a:gd name="T34" fmla="*/ 20 w 132"/>
                <a:gd name="T35" fmla="*/ 109 h 179"/>
                <a:gd name="T36" fmla="*/ 20 w 132"/>
                <a:gd name="T37" fmla="*/ 133 h 179"/>
                <a:gd name="T38" fmla="*/ 20 w 132"/>
                <a:gd name="T39" fmla="*/ 146 h 179"/>
                <a:gd name="T40" fmla="*/ 25 w 132"/>
                <a:gd name="T41" fmla="*/ 158 h 179"/>
                <a:gd name="T42" fmla="*/ 39 w 132"/>
                <a:gd name="T43" fmla="*/ 173 h 179"/>
                <a:gd name="T44" fmla="*/ 53 w 132"/>
                <a:gd name="T45" fmla="*/ 176 h 179"/>
                <a:gd name="T46" fmla="*/ 56 w 132"/>
                <a:gd name="T47" fmla="*/ 173 h 179"/>
                <a:gd name="T48" fmla="*/ 81 w 132"/>
                <a:gd name="T49" fmla="*/ 146 h 179"/>
                <a:gd name="T50" fmla="*/ 90 w 132"/>
                <a:gd name="T51" fmla="*/ 143 h 179"/>
                <a:gd name="T52" fmla="*/ 112 w 132"/>
                <a:gd name="T53" fmla="*/ 143 h 179"/>
                <a:gd name="T54" fmla="*/ 121 w 132"/>
                <a:gd name="T55" fmla="*/ 140 h 179"/>
                <a:gd name="T56" fmla="*/ 129 w 132"/>
                <a:gd name="T57" fmla="*/ 130 h 179"/>
                <a:gd name="T58" fmla="*/ 132 w 132"/>
                <a:gd name="T59" fmla="*/ 118 h 179"/>
                <a:gd name="T60" fmla="*/ 129 w 132"/>
                <a:gd name="T61" fmla="*/ 106 h 179"/>
                <a:gd name="T62" fmla="*/ 104 w 132"/>
                <a:gd name="T63" fmla="*/ 8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 h="179">
                  <a:moveTo>
                    <a:pt x="104" y="82"/>
                  </a:moveTo>
                  <a:lnTo>
                    <a:pt x="104" y="82"/>
                  </a:lnTo>
                  <a:lnTo>
                    <a:pt x="101" y="76"/>
                  </a:lnTo>
                  <a:lnTo>
                    <a:pt x="98" y="70"/>
                  </a:lnTo>
                  <a:lnTo>
                    <a:pt x="93" y="61"/>
                  </a:lnTo>
                  <a:lnTo>
                    <a:pt x="93" y="61"/>
                  </a:lnTo>
                  <a:lnTo>
                    <a:pt x="65" y="30"/>
                  </a:lnTo>
                  <a:lnTo>
                    <a:pt x="65" y="30"/>
                  </a:lnTo>
                  <a:lnTo>
                    <a:pt x="62" y="30"/>
                  </a:lnTo>
                  <a:lnTo>
                    <a:pt x="59" y="27"/>
                  </a:lnTo>
                  <a:lnTo>
                    <a:pt x="59" y="24"/>
                  </a:lnTo>
                  <a:lnTo>
                    <a:pt x="59" y="24"/>
                  </a:lnTo>
                  <a:lnTo>
                    <a:pt x="56" y="18"/>
                  </a:lnTo>
                  <a:lnTo>
                    <a:pt x="53" y="12"/>
                  </a:lnTo>
                  <a:lnTo>
                    <a:pt x="48" y="6"/>
                  </a:lnTo>
                  <a:lnTo>
                    <a:pt x="42" y="6"/>
                  </a:lnTo>
                  <a:lnTo>
                    <a:pt x="42" y="6"/>
                  </a:lnTo>
                  <a:lnTo>
                    <a:pt x="37" y="3"/>
                  </a:lnTo>
                  <a:lnTo>
                    <a:pt x="31" y="0"/>
                  </a:lnTo>
                  <a:lnTo>
                    <a:pt x="28" y="0"/>
                  </a:lnTo>
                  <a:lnTo>
                    <a:pt x="25" y="3"/>
                  </a:lnTo>
                  <a:lnTo>
                    <a:pt x="20" y="18"/>
                  </a:lnTo>
                  <a:lnTo>
                    <a:pt x="20" y="18"/>
                  </a:lnTo>
                  <a:lnTo>
                    <a:pt x="14" y="45"/>
                  </a:lnTo>
                  <a:lnTo>
                    <a:pt x="11" y="51"/>
                  </a:lnTo>
                  <a:lnTo>
                    <a:pt x="9" y="57"/>
                  </a:lnTo>
                  <a:lnTo>
                    <a:pt x="9" y="57"/>
                  </a:lnTo>
                  <a:lnTo>
                    <a:pt x="0" y="70"/>
                  </a:lnTo>
                  <a:lnTo>
                    <a:pt x="0" y="70"/>
                  </a:lnTo>
                  <a:lnTo>
                    <a:pt x="0" y="76"/>
                  </a:lnTo>
                  <a:lnTo>
                    <a:pt x="3" y="82"/>
                  </a:lnTo>
                  <a:lnTo>
                    <a:pt x="11" y="91"/>
                  </a:lnTo>
                  <a:lnTo>
                    <a:pt x="11" y="91"/>
                  </a:lnTo>
                  <a:lnTo>
                    <a:pt x="14" y="97"/>
                  </a:lnTo>
                  <a:lnTo>
                    <a:pt x="17" y="100"/>
                  </a:lnTo>
                  <a:lnTo>
                    <a:pt x="20" y="109"/>
                  </a:lnTo>
                  <a:lnTo>
                    <a:pt x="20" y="109"/>
                  </a:lnTo>
                  <a:lnTo>
                    <a:pt x="20" y="133"/>
                  </a:lnTo>
                  <a:lnTo>
                    <a:pt x="20" y="133"/>
                  </a:lnTo>
                  <a:lnTo>
                    <a:pt x="20" y="146"/>
                  </a:lnTo>
                  <a:lnTo>
                    <a:pt x="20" y="152"/>
                  </a:lnTo>
                  <a:lnTo>
                    <a:pt x="25" y="158"/>
                  </a:lnTo>
                  <a:lnTo>
                    <a:pt x="25" y="158"/>
                  </a:lnTo>
                  <a:lnTo>
                    <a:pt x="39" y="173"/>
                  </a:lnTo>
                  <a:lnTo>
                    <a:pt x="48" y="179"/>
                  </a:lnTo>
                  <a:lnTo>
                    <a:pt x="53" y="176"/>
                  </a:lnTo>
                  <a:lnTo>
                    <a:pt x="56" y="173"/>
                  </a:lnTo>
                  <a:lnTo>
                    <a:pt x="56" y="173"/>
                  </a:lnTo>
                  <a:lnTo>
                    <a:pt x="73" y="155"/>
                  </a:lnTo>
                  <a:lnTo>
                    <a:pt x="81" y="146"/>
                  </a:lnTo>
                  <a:lnTo>
                    <a:pt x="90" y="143"/>
                  </a:lnTo>
                  <a:lnTo>
                    <a:pt x="90" y="143"/>
                  </a:lnTo>
                  <a:lnTo>
                    <a:pt x="112" y="143"/>
                  </a:lnTo>
                  <a:lnTo>
                    <a:pt x="112" y="143"/>
                  </a:lnTo>
                  <a:lnTo>
                    <a:pt x="118" y="143"/>
                  </a:lnTo>
                  <a:lnTo>
                    <a:pt x="121" y="140"/>
                  </a:lnTo>
                  <a:lnTo>
                    <a:pt x="129" y="130"/>
                  </a:lnTo>
                  <a:lnTo>
                    <a:pt x="129" y="130"/>
                  </a:lnTo>
                  <a:lnTo>
                    <a:pt x="129" y="124"/>
                  </a:lnTo>
                  <a:lnTo>
                    <a:pt x="132" y="118"/>
                  </a:lnTo>
                  <a:lnTo>
                    <a:pt x="129" y="112"/>
                  </a:lnTo>
                  <a:lnTo>
                    <a:pt x="129" y="106"/>
                  </a:lnTo>
                  <a:lnTo>
                    <a:pt x="129" y="106"/>
                  </a:lnTo>
                  <a:lnTo>
                    <a:pt x="104" y="82"/>
                  </a:lnTo>
                  <a:lnTo>
                    <a:pt x="104" y="8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6" name="Freeform 30">
            <a:extLst>
              <a:ext uri="{FF2B5EF4-FFF2-40B4-BE49-F238E27FC236}">
                <a16:creationId xmlns:a16="http://schemas.microsoft.com/office/drawing/2014/main" id="{C959CD78-1D15-4A5F-A5C1-59C977F9DCFB}"/>
              </a:ext>
            </a:extLst>
          </p:cNvPr>
          <p:cNvSpPr>
            <a:spLocks/>
          </p:cNvSpPr>
          <p:nvPr/>
        </p:nvSpPr>
        <p:spPr bwMode="auto">
          <a:xfrm>
            <a:off x="6534436" y="3286619"/>
            <a:ext cx="696562" cy="446640"/>
          </a:xfrm>
          <a:custGeom>
            <a:avLst/>
            <a:gdLst>
              <a:gd name="T0" fmla="*/ 31 w 454"/>
              <a:gd name="T1" fmla="*/ 298 h 307"/>
              <a:gd name="T2" fmla="*/ 31 w 454"/>
              <a:gd name="T3" fmla="*/ 307 h 307"/>
              <a:gd name="T4" fmla="*/ 110 w 454"/>
              <a:gd name="T5" fmla="*/ 294 h 307"/>
              <a:gd name="T6" fmla="*/ 110 w 454"/>
              <a:gd name="T7" fmla="*/ 294 h 307"/>
              <a:gd name="T8" fmla="*/ 112 w 454"/>
              <a:gd name="T9" fmla="*/ 291 h 307"/>
              <a:gd name="T10" fmla="*/ 112 w 454"/>
              <a:gd name="T11" fmla="*/ 291 h 307"/>
              <a:gd name="T12" fmla="*/ 115 w 454"/>
              <a:gd name="T13" fmla="*/ 294 h 307"/>
              <a:gd name="T14" fmla="*/ 146 w 454"/>
              <a:gd name="T15" fmla="*/ 288 h 307"/>
              <a:gd name="T16" fmla="*/ 401 w 454"/>
              <a:gd name="T17" fmla="*/ 249 h 307"/>
              <a:gd name="T18" fmla="*/ 401 w 454"/>
              <a:gd name="T19" fmla="*/ 249 h 307"/>
              <a:gd name="T20" fmla="*/ 401 w 454"/>
              <a:gd name="T21" fmla="*/ 249 h 307"/>
              <a:gd name="T22" fmla="*/ 412 w 454"/>
              <a:gd name="T23" fmla="*/ 246 h 307"/>
              <a:gd name="T24" fmla="*/ 437 w 454"/>
              <a:gd name="T25" fmla="*/ 209 h 307"/>
              <a:gd name="T26" fmla="*/ 437 w 454"/>
              <a:gd name="T27" fmla="*/ 209 h 307"/>
              <a:gd name="T28" fmla="*/ 440 w 454"/>
              <a:gd name="T29" fmla="*/ 206 h 307"/>
              <a:gd name="T30" fmla="*/ 440 w 454"/>
              <a:gd name="T31" fmla="*/ 206 h 307"/>
              <a:gd name="T32" fmla="*/ 443 w 454"/>
              <a:gd name="T33" fmla="*/ 203 h 307"/>
              <a:gd name="T34" fmla="*/ 445 w 454"/>
              <a:gd name="T35" fmla="*/ 203 h 307"/>
              <a:gd name="T36" fmla="*/ 448 w 454"/>
              <a:gd name="T37" fmla="*/ 197 h 307"/>
              <a:gd name="T38" fmla="*/ 451 w 454"/>
              <a:gd name="T39" fmla="*/ 194 h 307"/>
              <a:gd name="T40" fmla="*/ 451 w 454"/>
              <a:gd name="T41" fmla="*/ 194 h 307"/>
              <a:gd name="T42" fmla="*/ 454 w 454"/>
              <a:gd name="T43" fmla="*/ 182 h 307"/>
              <a:gd name="T44" fmla="*/ 454 w 454"/>
              <a:gd name="T45" fmla="*/ 176 h 307"/>
              <a:gd name="T46" fmla="*/ 454 w 454"/>
              <a:gd name="T47" fmla="*/ 176 h 307"/>
              <a:gd name="T48" fmla="*/ 434 w 454"/>
              <a:gd name="T49" fmla="*/ 149 h 307"/>
              <a:gd name="T50" fmla="*/ 434 w 454"/>
              <a:gd name="T51" fmla="*/ 149 h 307"/>
              <a:gd name="T52" fmla="*/ 431 w 454"/>
              <a:gd name="T53" fmla="*/ 143 h 307"/>
              <a:gd name="T54" fmla="*/ 429 w 454"/>
              <a:gd name="T55" fmla="*/ 130 h 307"/>
              <a:gd name="T56" fmla="*/ 429 w 454"/>
              <a:gd name="T57" fmla="*/ 130 h 307"/>
              <a:gd name="T58" fmla="*/ 429 w 454"/>
              <a:gd name="T59" fmla="*/ 124 h 307"/>
              <a:gd name="T60" fmla="*/ 429 w 454"/>
              <a:gd name="T61" fmla="*/ 124 h 307"/>
              <a:gd name="T62" fmla="*/ 429 w 454"/>
              <a:gd name="T63" fmla="*/ 118 h 307"/>
              <a:gd name="T64" fmla="*/ 429 w 454"/>
              <a:gd name="T65" fmla="*/ 118 h 307"/>
              <a:gd name="T66" fmla="*/ 437 w 454"/>
              <a:gd name="T67" fmla="*/ 97 h 307"/>
              <a:gd name="T68" fmla="*/ 437 w 454"/>
              <a:gd name="T69" fmla="*/ 97 h 307"/>
              <a:gd name="T70" fmla="*/ 440 w 454"/>
              <a:gd name="T71" fmla="*/ 91 h 307"/>
              <a:gd name="T72" fmla="*/ 440 w 454"/>
              <a:gd name="T73" fmla="*/ 67 h 307"/>
              <a:gd name="T74" fmla="*/ 437 w 454"/>
              <a:gd name="T75" fmla="*/ 61 h 307"/>
              <a:gd name="T76" fmla="*/ 429 w 454"/>
              <a:gd name="T77" fmla="*/ 54 h 307"/>
              <a:gd name="T78" fmla="*/ 429 w 454"/>
              <a:gd name="T79" fmla="*/ 54 h 307"/>
              <a:gd name="T80" fmla="*/ 426 w 454"/>
              <a:gd name="T81" fmla="*/ 54 h 307"/>
              <a:gd name="T82" fmla="*/ 426 w 454"/>
              <a:gd name="T83" fmla="*/ 54 h 307"/>
              <a:gd name="T84" fmla="*/ 395 w 454"/>
              <a:gd name="T85" fmla="*/ 9 h 307"/>
              <a:gd name="T86" fmla="*/ 395 w 454"/>
              <a:gd name="T87" fmla="*/ 9 h 307"/>
              <a:gd name="T88" fmla="*/ 370 w 454"/>
              <a:gd name="T89" fmla="*/ 0 h 307"/>
              <a:gd name="T90" fmla="*/ 370 w 454"/>
              <a:gd name="T91" fmla="*/ 0 h 307"/>
              <a:gd name="T92" fmla="*/ 367 w 454"/>
              <a:gd name="T93" fmla="*/ 0 h 307"/>
              <a:gd name="T94" fmla="*/ 367 w 454"/>
              <a:gd name="T95" fmla="*/ 0 h 307"/>
              <a:gd name="T96" fmla="*/ 51 w 454"/>
              <a:gd name="T97" fmla="*/ 64 h 307"/>
              <a:gd name="T98" fmla="*/ 51 w 454"/>
              <a:gd name="T99" fmla="*/ 64 h 307"/>
              <a:gd name="T100" fmla="*/ 48 w 454"/>
              <a:gd name="T101" fmla="*/ 64 h 307"/>
              <a:gd name="T102" fmla="*/ 48 w 454"/>
              <a:gd name="T103" fmla="*/ 64 h 307"/>
              <a:gd name="T104" fmla="*/ 45 w 454"/>
              <a:gd name="T105" fmla="*/ 58 h 307"/>
              <a:gd name="T106" fmla="*/ 42 w 454"/>
              <a:gd name="T107" fmla="*/ 39 h 307"/>
              <a:gd name="T108" fmla="*/ 42 w 454"/>
              <a:gd name="T109" fmla="*/ 39 h 307"/>
              <a:gd name="T110" fmla="*/ 40 w 454"/>
              <a:gd name="T111" fmla="*/ 42 h 307"/>
              <a:gd name="T112" fmla="*/ 40 w 454"/>
              <a:gd name="T113" fmla="*/ 42 h 307"/>
              <a:gd name="T114" fmla="*/ 26 w 454"/>
              <a:gd name="T115" fmla="*/ 51 h 307"/>
              <a:gd name="T116" fmla="*/ 0 w 454"/>
              <a:gd name="T117" fmla="*/ 61 h 307"/>
              <a:gd name="T118" fmla="*/ 31 w 454"/>
              <a:gd name="T119" fmla="*/ 291 h 307"/>
              <a:gd name="T120" fmla="*/ 31 w 454"/>
              <a:gd name="T121" fmla="*/ 298 h 307"/>
              <a:gd name="T122" fmla="*/ 31 w 454"/>
              <a:gd name="T123" fmla="*/ 29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4" h="307">
                <a:moveTo>
                  <a:pt x="31" y="298"/>
                </a:moveTo>
                <a:lnTo>
                  <a:pt x="31" y="307"/>
                </a:lnTo>
                <a:lnTo>
                  <a:pt x="110" y="294"/>
                </a:lnTo>
                <a:lnTo>
                  <a:pt x="110" y="294"/>
                </a:lnTo>
                <a:lnTo>
                  <a:pt x="112" y="291"/>
                </a:lnTo>
                <a:lnTo>
                  <a:pt x="112" y="291"/>
                </a:lnTo>
                <a:lnTo>
                  <a:pt x="115" y="294"/>
                </a:lnTo>
                <a:lnTo>
                  <a:pt x="146" y="288"/>
                </a:lnTo>
                <a:lnTo>
                  <a:pt x="401" y="249"/>
                </a:lnTo>
                <a:lnTo>
                  <a:pt x="401" y="249"/>
                </a:lnTo>
                <a:lnTo>
                  <a:pt x="401" y="249"/>
                </a:lnTo>
                <a:lnTo>
                  <a:pt x="412" y="246"/>
                </a:lnTo>
                <a:lnTo>
                  <a:pt x="437" y="209"/>
                </a:lnTo>
                <a:lnTo>
                  <a:pt x="437" y="209"/>
                </a:lnTo>
                <a:lnTo>
                  <a:pt x="440" y="206"/>
                </a:lnTo>
                <a:lnTo>
                  <a:pt x="440" y="206"/>
                </a:lnTo>
                <a:lnTo>
                  <a:pt x="443" y="203"/>
                </a:lnTo>
                <a:lnTo>
                  <a:pt x="445" y="203"/>
                </a:lnTo>
                <a:lnTo>
                  <a:pt x="448" y="197"/>
                </a:lnTo>
                <a:lnTo>
                  <a:pt x="451" y="194"/>
                </a:lnTo>
                <a:lnTo>
                  <a:pt x="451" y="194"/>
                </a:lnTo>
                <a:lnTo>
                  <a:pt x="454" y="182"/>
                </a:lnTo>
                <a:lnTo>
                  <a:pt x="454" y="176"/>
                </a:lnTo>
                <a:lnTo>
                  <a:pt x="454" y="176"/>
                </a:lnTo>
                <a:lnTo>
                  <a:pt x="434" y="149"/>
                </a:lnTo>
                <a:lnTo>
                  <a:pt x="434" y="149"/>
                </a:lnTo>
                <a:lnTo>
                  <a:pt x="431" y="143"/>
                </a:lnTo>
                <a:lnTo>
                  <a:pt x="429" y="130"/>
                </a:lnTo>
                <a:lnTo>
                  <a:pt x="429" y="130"/>
                </a:lnTo>
                <a:lnTo>
                  <a:pt x="429" y="124"/>
                </a:lnTo>
                <a:lnTo>
                  <a:pt x="429" y="124"/>
                </a:lnTo>
                <a:lnTo>
                  <a:pt x="429" y="118"/>
                </a:lnTo>
                <a:lnTo>
                  <a:pt x="429" y="118"/>
                </a:lnTo>
                <a:lnTo>
                  <a:pt x="437" y="97"/>
                </a:lnTo>
                <a:lnTo>
                  <a:pt x="437" y="97"/>
                </a:lnTo>
                <a:lnTo>
                  <a:pt x="440" y="91"/>
                </a:lnTo>
                <a:lnTo>
                  <a:pt x="440" y="67"/>
                </a:lnTo>
                <a:lnTo>
                  <a:pt x="437" y="61"/>
                </a:lnTo>
                <a:lnTo>
                  <a:pt x="429" y="54"/>
                </a:lnTo>
                <a:lnTo>
                  <a:pt x="429" y="54"/>
                </a:lnTo>
                <a:lnTo>
                  <a:pt x="426" y="54"/>
                </a:lnTo>
                <a:lnTo>
                  <a:pt x="426" y="54"/>
                </a:lnTo>
                <a:lnTo>
                  <a:pt x="395" y="9"/>
                </a:lnTo>
                <a:lnTo>
                  <a:pt x="395" y="9"/>
                </a:lnTo>
                <a:lnTo>
                  <a:pt x="370" y="0"/>
                </a:lnTo>
                <a:lnTo>
                  <a:pt x="370" y="0"/>
                </a:lnTo>
                <a:lnTo>
                  <a:pt x="367" y="0"/>
                </a:lnTo>
                <a:lnTo>
                  <a:pt x="367" y="0"/>
                </a:lnTo>
                <a:lnTo>
                  <a:pt x="51" y="64"/>
                </a:lnTo>
                <a:lnTo>
                  <a:pt x="51" y="64"/>
                </a:lnTo>
                <a:lnTo>
                  <a:pt x="48" y="64"/>
                </a:lnTo>
                <a:lnTo>
                  <a:pt x="48" y="64"/>
                </a:lnTo>
                <a:lnTo>
                  <a:pt x="45" y="58"/>
                </a:lnTo>
                <a:lnTo>
                  <a:pt x="42" y="39"/>
                </a:lnTo>
                <a:lnTo>
                  <a:pt x="42" y="39"/>
                </a:lnTo>
                <a:lnTo>
                  <a:pt x="40" y="42"/>
                </a:lnTo>
                <a:lnTo>
                  <a:pt x="40" y="42"/>
                </a:lnTo>
                <a:lnTo>
                  <a:pt x="26" y="51"/>
                </a:lnTo>
                <a:lnTo>
                  <a:pt x="0" y="61"/>
                </a:lnTo>
                <a:lnTo>
                  <a:pt x="31" y="291"/>
                </a:lnTo>
                <a:lnTo>
                  <a:pt x="31" y="298"/>
                </a:lnTo>
                <a:lnTo>
                  <a:pt x="31" y="298"/>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7" name="Freeform 31">
            <a:extLst>
              <a:ext uri="{FF2B5EF4-FFF2-40B4-BE49-F238E27FC236}">
                <a16:creationId xmlns:a16="http://schemas.microsoft.com/office/drawing/2014/main" id="{9D459876-99F9-4B09-85EF-3B7DA186A005}"/>
              </a:ext>
            </a:extLst>
          </p:cNvPr>
          <p:cNvSpPr>
            <a:spLocks/>
          </p:cNvSpPr>
          <p:nvPr/>
        </p:nvSpPr>
        <p:spPr bwMode="auto">
          <a:xfrm>
            <a:off x="6582000" y="3709981"/>
            <a:ext cx="0" cy="10185"/>
          </a:xfrm>
          <a:custGeom>
            <a:avLst/>
            <a:gdLst>
              <a:gd name="T0" fmla="*/ 7 h 7"/>
              <a:gd name="T1" fmla="*/ 0 h 7"/>
              <a:gd name="T2" fmla="*/ 7 h 7"/>
              <a:gd name="T3" fmla="*/ 7 h 7"/>
            </a:gdLst>
            <a:ahLst/>
            <a:cxnLst>
              <a:cxn ang="0">
                <a:pos x="0" y="T0"/>
              </a:cxn>
              <a:cxn ang="0">
                <a:pos x="0" y="T1"/>
              </a:cxn>
              <a:cxn ang="0">
                <a:pos x="0" y="T2"/>
              </a:cxn>
              <a:cxn ang="0">
                <a:pos x="0" y="T3"/>
              </a:cxn>
            </a:cxnLst>
            <a:rect l="0" t="0" r="r" b="b"/>
            <a:pathLst>
              <a:path h="7">
                <a:moveTo>
                  <a:pt x="0" y="7"/>
                </a:moveTo>
                <a:lnTo>
                  <a:pt x="0" y="0"/>
                </a:lnTo>
                <a:lnTo>
                  <a:pt x="0" y="7"/>
                </a:lnTo>
                <a:lnTo>
                  <a:pt x="0" y="7"/>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32">
            <a:extLst>
              <a:ext uri="{FF2B5EF4-FFF2-40B4-BE49-F238E27FC236}">
                <a16:creationId xmlns:a16="http://schemas.microsoft.com/office/drawing/2014/main" id="{F2F89501-FA0A-462F-88D6-7B6C8E4C1CFF}"/>
              </a:ext>
            </a:extLst>
          </p:cNvPr>
          <p:cNvSpPr>
            <a:spLocks/>
          </p:cNvSpPr>
          <p:nvPr/>
        </p:nvSpPr>
        <p:spPr bwMode="auto">
          <a:xfrm>
            <a:off x="3765067" y="3299712"/>
            <a:ext cx="1014157" cy="507745"/>
          </a:xfrm>
          <a:custGeom>
            <a:avLst/>
            <a:gdLst>
              <a:gd name="T0" fmla="*/ 647 w 661"/>
              <a:gd name="T1" fmla="*/ 304 h 349"/>
              <a:gd name="T2" fmla="*/ 633 w 661"/>
              <a:gd name="T3" fmla="*/ 261 h 349"/>
              <a:gd name="T4" fmla="*/ 627 w 661"/>
              <a:gd name="T5" fmla="*/ 222 h 349"/>
              <a:gd name="T6" fmla="*/ 624 w 661"/>
              <a:gd name="T7" fmla="*/ 173 h 349"/>
              <a:gd name="T8" fmla="*/ 608 w 661"/>
              <a:gd name="T9" fmla="*/ 143 h 349"/>
              <a:gd name="T10" fmla="*/ 602 w 661"/>
              <a:gd name="T11" fmla="*/ 124 h 349"/>
              <a:gd name="T12" fmla="*/ 599 w 661"/>
              <a:gd name="T13" fmla="*/ 121 h 349"/>
              <a:gd name="T14" fmla="*/ 599 w 661"/>
              <a:gd name="T15" fmla="*/ 118 h 349"/>
              <a:gd name="T16" fmla="*/ 596 w 661"/>
              <a:gd name="T17" fmla="*/ 115 h 349"/>
              <a:gd name="T18" fmla="*/ 596 w 661"/>
              <a:gd name="T19" fmla="*/ 109 h 349"/>
              <a:gd name="T20" fmla="*/ 594 w 661"/>
              <a:gd name="T21" fmla="*/ 106 h 349"/>
              <a:gd name="T22" fmla="*/ 591 w 661"/>
              <a:gd name="T23" fmla="*/ 100 h 349"/>
              <a:gd name="T24" fmla="*/ 591 w 661"/>
              <a:gd name="T25" fmla="*/ 94 h 349"/>
              <a:gd name="T26" fmla="*/ 588 w 661"/>
              <a:gd name="T27" fmla="*/ 91 h 349"/>
              <a:gd name="T28" fmla="*/ 582 w 661"/>
              <a:gd name="T29" fmla="*/ 91 h 349"/>
              <a:gd name="T30" fmla="*/ 577 w 661"/>
              <a:gd name="T31" fmla="*/ 88 h 349"/>
              <a:gd name="T32" fmla="*/ 568 w 661"/>
              <a:gd name="T33" fmla="*/ 85 h 349"/>
              <a:gd name="T34" fmla="*/ 560 w 661"/>
              <a:gd name="T35" fmla="*/ 79 h 349"/>
              <a:gd name="T36" fmla="*/ 552 w 661"/>
              <a:gd name="T37" fmla="*/ 76 h 349"/>
              <a:gd name="T38" fmla="*/ 546 w 661"/>
              <a:gd name="T39" fmla="*/ 73 h 349"/>
              <a:gd name="T40" fmla="*/ 538 w 661"/>
              <a:gd name="T41" fmla="*/ 70 h 349"/>
              <a:gd name="T42" fmla="*/ 535 w 661"/>
              <a:gd name="T43" fmla="*/ 67 h 349"/>
              <a:gd name="T44" fmla="*/ 504 w 661"/>
              <a:gd name="T45" fmla="*/ 67 h 349"/>
              <a:gd name="T46" fmla="*/ 434 w 661"/>
              <a:gd name="T47" fmla="*/ 64 h 349"/>
              <a:gd name="T48" fmla="*/ 364 w 661"/>
              <a:gd name="T49" fmla="*/ 42 h 349"/>
              <a:gd name="T50" fmla="*/ 269 w 661"/>
              <a:gd name="T51" fmla="*/ 21 h 349"/>
              <a:gd name="T52" fmla="*/ 233 w 661"/>
              <a:gd name="T53" fmla="*/ 12 h 349"/>
              <a:gd name="T54" fmla="*/ 227 w 661"/>
              <a:gd name="T55" fmla="*/ 12 h 349"/>
              <a:gd name="T56" fmla="*/ 224 w 661"/>
              <a:gd name="T57" fmla="*/ 12 h 349"/>
              <a:gd name="T58" fmla="*/ 219 w 661"/>
              <a:gd name="T59" fmla="*/ 12 h 349"/>
              <a:gd name="T60" fmla="*/ 213 w 661"/>
              <a:gd name="T61" fmla="*/ 9 h 349"/>
              <a:gd name="T62" fmla="*/ 207 w 661"/>
              <a:gd name="T63" fmla="*/ 9 h 349"/>
              <a:gd name="T64" fmla="*/ 199 w 661"/>
              <a:gd name="T65" fmla="*/ 9 h 349"/>
              <a:gd name="T66" fmla="*/ 193 w 661"/>
              <a:gd name="T67" fmla="*/ 9 h 349"/>
              <a:gd name="T68" fmla="*/ 185 w 661"/>
              <a:gd name="T69" fmla="*/ 9 h 349"/>
              <a:gd name="T70" fmla="*/ 179 w 661"/>
              <a:gd name="T71" fmla="*/ 6 h 349"/>
              <a:gd name="T72" fmla="*/ 165 w 661"/>
              <a:gd name="T73" fmla="*/ 6 h 349"/>
              <a:gd name="T74" fmla="*/ 160 w 661"/>
              <a:gd name="T75" fmla="*/ 6 h 349"/>
              <a:gd name="T76" fmla="*/ 151 w 661"/>
              <a:gd name="T77" fmla="*/ 6 h 349"/>
              <a:gd name="T78" fmla="*/ 143 w 661"/>
              <a:gd name="T79" fmla="*/ 6 h 349"/>
              <a:gd name="T80" fmla="*/ 135 w 661"/>
              <a:gd name="T81" fmla="*/ 6 h 349"/>
              <a:gd name="T82" fmla="*/ 107 w 661"/>
              <a:gd name="T83" fmla="*/ 3 h 349"/>
              <a:gd name="T84" fmla="*/ 20 w 661"/>
              <a:gd name="T85" fmla="*/ 15 h 349"/>
              <a:gd name="T86" fmla="*/ 20 w 661"/>
              <a:gd name="T87" fmla="*/ 36 h 349"/>
              <a:gd name="T88" fmla="*/ 14 w 661"/>
              <a:gd name="T89" fmla="*/ 67 h 349"/>
              <a:gd name="T90" fmla="*/ 11 w 661"/>
              <a:gd name="T91" fmla="*/ 115 h 349"/>
              <a:gd name="T92" fmla="*/ 9 w 661"/>
              <a:gd name="T93" fmla="*/ 140 h 349"/>
              <a:gd name="T94" fmla="*/ 6 w 661"/>
              <a:gd name="T95" fmla="*/ 161 h 349"/>
              <a:gd name="T96" fmla="*/ 3 w 661"/>
              <a:gd name="T97" fmla="*/ 185 h 349"/>
              <a:gd name="T98" fmla="*/ 3 w 661"/>
              <a:gd name="T99" fmla="*/ 197 h 349"/>
              <a:gd name="T100" fmla="*/ 25 w 661"/>
              <a:gd name="T101" fmla="*/ 213 h 349"/>
              <a:gd name="T102" fmla="*/ 56 w 661"/>
              <a:gd name="T103" fmla="*/ 219 h 349"/>
              <a:gd name="T104" fmla="*/ 95 w 661"/>
              <a:gd name="T105" fmla="*/ 222 h 349"/>
              <a:gd name="T106" fmla="*/ 123 w 661"/>
              <a:gd name="T107" fmla="*/ 228 h 349"/>
              <a:gd name="T108" fmla="*/ 157 w 661"/>
              <a:gd name="T109" fmla="*/ 237 h 349"/>
              <a:gd name="T110" fmla="*/ 652 w 661"/>
              <a:gd name="T111" fmla="*/ 325 h 349"/>
              <a:gd name="T112" fmla="*/ 652 w 661"/>
              <a:gd name="T113" fmla="*/ 310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1" h="349">
                <a:moveTo>
                  <a:pt x="650" y="307"/>
                </a:moveTo>
                <a:lnTo>
                  <a:pt x="650" y="307"/>
                </a:lnTo>
                <a:lnTo>
                  <a:pt x="650" y="307"/>
                </a:lnTo>
                <a:lnTo>
                  <a:pt x="650" y="307"/>
                </a:lnTo>
                <a:lnTo>
                  <a:pt x="647" y="307"/>
                </a:lnTo>
                <a:lnTo>
                  <a:pt x="647" y="307"/>
                </a:lnTo>
                <a:lnTo>
                  <a:pt x="647" y="304"/>
                </a:lnTo>
                <a:lnTo>
                  <a:pt x="647" y="304"/>
                </a:lnTo>
                <a:lnTo>
                  <a:pt x="644" y="304"/>
                </a:lnTo>
                <a:lnTo>
                  <a:pt x="644" y="304"/>
                </a:lnTo>
                <a:lnTo>
                  <a:pt x="636" y="292"/>
                </a:lnTo>
                <a:lnTo>
                  <a:pt x="636" y="282"/>
                </a:lnTo>
                <a:lnTo>
                  <a:pt x="636" y="282"/>
                </a:lnTo>
                <a:lnTo>
                  <a:pt x="633" y="261"/>
                </a:lnTo>
                <a:lnTo>
                  <a:pt x="633" y="261"/>
                </a:lnTo>
                <a:lnTo>
                  <a:pt x="630" y="243"/>
                </a:lnTo>
                <a:lnTo>
                  <a:pt x="630" y="243"/>
                </a:lnTo>
                <a:lnTo>
                  <a:pt x="630" y="240"/>
                </a:lnTo>
                <a:lnTo>
                  <a:pt x="630" y="240"/>
                </a:lnTo>
                <a:lnTo>
                  <a:pt x="630" y="234"/>
                </a:lnTo>
                <a:lnTo>
                  <a:pt x="627" y="222"/>
                </a:lnTo>
                <a:lnTo>
                  <a:pt x="627" y="222"/>
                </a:lnTo>
                <a:lnTo>
                  <a:pt x="624" y="213"/>
                </a:lnTo>
                <a:lnTo>
                  <a:pt x="622" y="203"/>
                </a:lnTo>
                <a:lnTo>
                  <a:pt x="624" y="188"/>
                </a:lnTo>
                <a:lnTo>
                  <a:pt x="624" y="188"/>
                </a:lnTo>
                <a:lnTo>
                  <a:pt x="624" y="173"/>
                </a:lnTo>
                <a:lnTo>
                  <a:pt x="624" y="173"/>
                </a:lnTo>
                <a:lnTo>
                  <a:pt x="624" y="167"/>
                </a:lnTo>
                <a:lnTo>
                  <a:pt x="619" y="161"/>
                </a:lnTo>
                <a:lnTo>
                  <a:pt x="619" y="161"/>
                </a:lnTo>
                <a:lnTo>
                  <a:pt x="613" y="152"/>
                </a:lnTo>
                <a:lnTo>
                  <a:pt x="610" y="149"/>
                </a:lnTo>
                <a:lnTo>
                  <a:pt x="608" y="143"/>
                </a:lnTo>
                <a:lnTo>
                  <a:pt x="608" y="143"/>
                </a:lnTo>
                <a:lnTo>
                  <a:pt x="608" y="134"/>
                </a:lnTo>
                <a:lnTo>
                  <a:pt x="602" y="127"/>
                </a:lnTo>
                <a:lnTo>
                  <a:pt x="602" y="127"/>
                </a:lnTo>
                <a:lnTo>
                  <a:pt x="602" y="124"/>
                </a:lnTo>
                <a:lnTo>
                  <a:pt x="602" y="124"/>
                </a:lnTo>
                <a:lnTo>
                  <a:pt x="602" y="124"/>
                </a:lnTo>
                <a:lnTo>
                  <a:pt x="602" y="124"/>
                </a:lnTo>
                <a:lnTo>
                  <a:pt x="602" y="124"/>
                </a:lnTo>
                <a:lnTo>
                  <a:pt x="602" y="124"/>
                </a:lnTo>
                <a:lnTo>
                  <a:pt x="602" y="121"/>
                </a:lnTo>
                <a:lnTo>
                  <a:pt x="602" y="121"/>
                </a:lnTo>
                <a:lnTo>
                  <a:pt x="599" y="121"/>
                </a:lnTo>
                <a:lnTo>
                  <a:pt x="599" y="121"/>
                </a:lnTo>
                <a:lnTo>
                  <a:pt x="599" y="121"/>
                </a:lnTo>
                <a:lnTo>
                  <a:pt x="599" y="121"/>
                </a:lnTo>
                <a:lnTo>
                  <a:pt x="599" y="121"/>
                </a:lnTo>
                <a:lnTo>
                  <a:pt x="599" y="121"/>
                </a:lnTo>
                <a:lnTo>
                  <a:pt x="599" y="118"/>
                </a:lnTo>
                <a:lnTo>
                  <a:pt x="599" y="118"/>
                </a:lnTo>
                <a:lnTo>
                  <a:pt x="599" y="118"/>
                </a:lnTo>
                <a:lnTo>
                  <a:pt x="599" y="118"/>
                </a:lnTo>
                <a:lnTo>
                  <a:pt x="599" y="118"/>
                </a:lnTo>
                <a:lnTo>
                  <a:pt x="599" y="118"/>
                </a:lnTo>
                <a:lnTo>
                  <a:pt x="596" y="115"/>
                </a:lnTo>
                <a:lnTo>
                  <a:pt x="596" y="115"/>
                </a:lnTo>
                <a:lnTo>
                  <a:pt x="596" y="115"/>
                </a:lnTo>
                <a:lnTo>
                  <a:pt x="596" y="115"/>
                </a:lnTo>
                <a:lnTo>
                  <a:pt x="596" y="115"/>
                </a:lnTo>
                <a:lnTo>
                  <a:pt x="596" y="115"/>
                </a:lnTo>
                <a:lnTo>
                  <a:pt x="596" y="112"/>
                </a:lnTo>
                <a:lnTo>
                  <a:pt x="596" y="112"/>
                </a:lnTo>
                <a:lnTo>
                  <a:pt x="596" y="112"/>
                </a:lnTo>
                <a:lnTo>
                  <a:pt x="596" y="112"/>
                </a:lnTo>
                <a:lnTo>
                  <a:pt x="596" y="109"/>
                </a:lnTo>
                <a:lnTo>
                  <a:pt x="596" y="109"/>
                </a:lnTo>
                <a:lnTo>
                  <a:pt x="594" y="109"/>
                </a:lnTo>
                <a:lnTo>
                  <a:pt x="594" y="109"/>
                </a:lnTo>
                <a:lnTo>
                  <a:pt x="594" y="106"/>
                </a:lnTo>
                <a:lnTo>
                  <a:pt x="594" y="106"/>
                </a:lnTo>
                <a:lnTo>
                  <a:pt x="594" y="106"/>
                </a:lnTo>
                <a:lnTo>
                  <a:pt x="594" y="106"/>
                </a:lnTo>
                <a:lnTo>
                  <a:pt x="594" y="106"/>
                </a:lnTo>
                <a:lnTo>
                  <a:pt x="594" y="106"/>
                </a:lnTo>
                <a:lnTo>
                  <a:pt x="594" y="103"/>
                </a:lnTo>
                <a:lnTo>
                  <a:pt x="594" y="103"/>
                </a:lnTo>
                <a:lnTo>
                  <a:pt x="591" y="103"/>
                </a:lnTo>
                <a:lnTo>
                  <a:pt x="591" y="103"/>
                </a:lnTo>
                <a:lnTo>
                  <a:pt x="591" y="100"/>
                </a:lnTo>
                <a:lnTo>
                  <a:pt x="591" y="100"/>
                </a:lnTo>
                <a:lnTo>
                  <a:pt x="591" y="100"/>
                </a:lnTo>
                <a:lnTo>
                  <a:pt x="591" y="100"/>
                </a:lnTo>
                <a:lnTo>
                  <a:pt x="591" y="97"/>
                </a:lnTo>
                <a:lnTo>
                  <a:pt x="591" y="97"/>
                </a:lnTo>
                <a:lnTo>
                  <a:pt x="591" y="97"/>
                </a:lnTo>
                <a:lnTo>
                  <a:pt x="591" y="97"/>
                </a:lnTo>
                <a:lnTo>
                  <a:pt x="591" y="94"/>
                </a:lnTo>
                <a:lnTo>
                  <a:pt x="591" y="94"/>
                </a:lnTo>
                <a:lnTo>
                  <a:pt x="591" y="94"/>
                </a:lnTo>
                <a:lnTo>
                  <a:pt x="591" y="94"/>
                </a:lnTo>
                <a:lnTo>
                  <a:pt x="588" y="94"/>
                </a:lnTo>
                <a:lnTo>
                  <a:pt x="588" y="94"/>
                </a:lnTo>
                <a:lnTo>
                  <a:pt x="588" y="91"/>
                </a:lnTo>
                <a:lnTo>
                  <a:pt x="588" y="91"/>
                </a:lnTo>
                <a:lnTo>
                  <a:pt x="588" y="91"/>
                </a:lnTo>
                <a:lnTo>
                  <a:pt x="588" y="91"/>
                </a:lnTo>
                <a:lnTo>
                  <a:pt x="585" y="91"/>
                </a:lnTo>
                <a:lnTo>
                  <a:pt x="585" y="91"/>
                </a:lnTo>
                <a:lnTo>
                  <a:pt x="585" y="91"/>
                </a:lnTo>
                <a:lnTo>
                  <a:pt x="585" y="91"/>
                </a:lnTo>
                <a:lnTo>
                  <a:pt x="582" y="91"/>
                </a:lnTo>
                <a:lnTo>
                  <a:pt x="582" y="91"/>
                </a:lnTo>
                <a:lnTo>
                  <a:pt x="580" y="88"/>
                </a:lnTo>
                <a:lnTo>
                  <a:pt x="580" y="88"/>
                </a:lnTo>
                <a:lnTo>
                  <a:pt x="580" y="88"/>
                </a:lnTo>
                <a:lnTo>
                  <a:pt x="580" y="88"/>
                </a:lnTo>
                <a:lnTo>
                  <a:pt x="577" y="88"/>
                </a:lnTo>
                <a:lnTo>
                  <a:pt x="577" y="88"/>
                </a:lnTo>
                <a:lnTo>
                  <a:pt x="577" y="88"/>
                </a:lnTo>
                <a:lnTo>
                  <a:pt x="577" y="88"/>
                </a:lnTo>
                <a:lnTo>
                  <a:pt x="574" y="85"/>
                </a:lnTo>
                <a:lnTo>
                  <a:pt x="574" y="85"/>
                </a:lnTo>
                <a:lnTo>
                  <a:pt x="574" y="85"/>
                </a:lnTo>
                <a:lnTo>
                  <a:pt x="574" y="85"/>
                </a:lnTo>
                <a:lnTo>
                  <a:pt x="568" y="85"/>
                </a:lnTo>
                <a:lnTo>
                  <a:pt x="568" y="85"/>
                </a:lnTo>
                <a:lnTo>
                  <a:pt x="568" y="85"/>
                </a:lnTo>
                <a:lnTo>
                  <a:pt x="568" y="85"/>
                </a:lnTo>
                <a:lnTo>
                  <a:pt x="560" y="79"/>
                </a:lnTo>
                <a:lnTo>
                  <a:pt x="560" y="79"/>
                </a:lnTo>
                <a:lnTo>
                  <a:pt x="560" y="79"/>
                </a:lnTo>
                <a:lnTo>
                  <a:pt x="560" y="79"/>
                </a:lnTo>
                <a:lnTo>
                  <a:pt x="557" y="79"/>
                </a:lnTo>
                <a:lnTo>
                  <a:pt x="557" y="79"/>
                </a:lnTo>
                <a:lnTo>
                  <a:pt x="557" y="79"/>
                </a:lnTo>
                <a:lnTo>
                  <a:pt x="557" y="79"/>
                </a:lnTo>
                <a:lnTo>
                  <a:pt x="552" y="76"/>
                </a:lnTo>
                <a:lnTo>
                  <a:pt x="552" y="76"/>
                </a:lnTo>
                <a:lnTo>
                  <a:pt x="552" y="76"/>
                </a:lnTo>
                <a:lnTo>
                  <a:pt x="552" y="76"/>
                </a:lnTo>
                <a:lnTo>
                  <a:pt x="549" y="73"/>
                </a:lnTo>
                <a:lnTo>
                  <a:pt x="549" y="73"/>
                </a:lnTo>
                <a:lnTo>
                  <a:pt x="549" y="73"/>
                </a:lnTo>
                <a:lnTo>
                  <a:pt x="549" y="73"/>
                </a:lnTo>
                <a:lnTo>
                  <a:pt x="546" y="73"/>
                </a:lnTo>
                <a:lnTo>
                  <a:pt x="546" y="73"/>
                </a:lnTo>
                <a:lnTo>
                  <a:pt x="546" y="73"/>
                </a:lnTo>
                <a:lnTo>
                  <a:pt x="546" y="73"/>
                </a:lnTo>
                <a:lnTo>
                  <a:pt x="540" y="70"/>
                </a:lnTo>
                <a:lnTo>
                  <a:pt x="540" y="70"/>
                </a:lnTo>
                <a:lnTo>
                  <a:pt x="540" y="70"/>
                </a:lnTo>
                <a:lnTo>
                  <a:pt x="540" y="70"/>
                </a:lnTo>
                <a:lnTo>
                  <a:pt x="538" y="70"/>
                </a:lnTo>
                <a:lnTo>
                  <a:pt x="538" y="70"/>
                </a:lnTo>
                <a:lnTo>
                  <a:pt x="538" y="67"/>
                </a:lnTo>
                <a:lnTo>
                  <a:pt x="538" y="67"/>
                </a:lnTo>
                <a:lnTo>
                  <a:pt x="538" y="67"/>
                </a:lnTo>
                <a:lnTo>
                  <a:pt x="538" y="67"/>
                </a:lnTo>
                <a:lnTo>
                  <a:pt x="535" y="67"/>
                </a:lnTo>
                <a:lnTo>
                  <a:pt x="535" y="67"/>
                </a:lnTo>
                <a:lnTo>
                  <a:pt x="535" y="64"/>
                </a:lnTo>
                <a:lnTo>
                  <a:pt x="535" y="64"/>
                </a:lnTo>
                <a:lnTo>
                  <a:pt x="529" y="64"/>
                </a:lnTo>
                <a:lnTo>
                  <a:pt x="526" y="61"/>
                </a:lnTo>
                <a:lnTo>
                  <a:pt x="515" y="64"/>
                </a:lnTo>
                <a:lnTo>
                  <a:pt x="515" y="64"/>
                </a:lnTo>
                <a:lnTo>
                  <a:pt x="504" y="67"/>
                </a:lnTo>
                <a:lnTo>
                  <a:pt x="504" y="67"/>
                </a:lnTo>
                <a:lnTo>
                  <a:pt x="482" y="70"/>
                </a:lnTo>
                <a:lnTo>
                  <a:pt x="482" y="70"/>
                </a:lnTo>
                <a:lnTo>
                  <a:pt x="470" y="73"/>
                </a:lnTo>
                <a:lnTo>
                  <a:pt x="470" y="73"/>
                </a:lnTo>
                <a:lnTo>
                  <a:pt x="448" y="70"/>
                </a:lnTo>
                <a:lnTo>
                  <a:pt x="434" y="64"/>
                </a:lnTo>
                <a:lnTo>
                  <a:pt x="426" y="58"/>
                </a:lnTo>
                <a:lnTo>
                  <a:pt x="426" y="58"/>
                </a:lnTo>
                <a:lnTo>
                  <a:pt x="414" y="55"/>
                </a:lnTo>
                <a:lnTo>
                  <a:pt x="400" y="52"/>
                </a:lnTo>
                <a:lnTo>
                  <a:pt x="400" y="52"/>
                </a:lnTo>
                <a:lnTo>
                  <a:pt x="364" y="42"/>
                </a:lnTo>
                <a:lnTo>
                  <a:pt x="364" y="42"/>
                </a:lnTo>
                <a:lnTo>
                  <a:pt x="342" y="33"/>
                </a:lnTo>
                <a:lnTo>
                  <a:pt x="330" y="24"/>
                </a:lnTo>
                <a:lnTo>
                  <a:pt x="330" y="24"/>
                </a:lnTo>
                <a:lnTo>
                  <a:pt x="319" y="21"/>
                </a:lnTo>
                <a:lnTo>
                  <a:pt x="302" y="21"/>
                </a:lnTo>
                <a:lnTo>
                  <a:pt x="302" y="21"/>
                </a:lnTo>
                <a:lnTo>
                  <a:pt x="269" y="21"/>
                </a:lnTo>
                <a:lnTo>
                  <a:pt x="235" y="15"/>
                </a:lnTo>
                <a:lnTo>
                  <a:pt x="235" y="15"/>
                </a:lnTo>
                <a:lnTo>
                  <a:pt x="233" y="15"/>
                </a:lnTo>
                <a:lnTo>
                  <a:pt x="233" y="15"/>
                </a:lnTo>
                <a:lnTo>
                  <a:pt x="233" y="12"/>
                </a:lnTo>
                <a:lnTo>
                  <a:pt x="233" y="12"/>
                </a:lnTo>
                <a:lnTo>
                  <a:pt x="233" y="12"/>
                </a:lnTo>
                <a:lnTo>
                  <a:pt x="233" y="12"/>
                </a:lnTo>
                <a:lnTo>
                  <a:pt x="230" y="12"/>
                </a:lnTo>
                <a:lnTo>
                  <a:pt x="230" y="12"/>
                </a:lnTo>
                <a:lnTo>
                  <a:pt x="230" y="12"/>
                </a:lnTo>
                <a:lnTo>
                  <a:pt x="230" y="12"/>
                </a:lnTo>
                <a:lnTo>
                  <a:pt x="227" y="12"/>
                </a:lnTo>
                <a:lnTo>
                  <a:pt x="227" y="12"/>
                </a:lnTo>
                <a:lnTo>
                  <a:pt x="227" y="12"/>
                </a:lnTo>
                <a:lnTo>
                  <a:pt x="227" y="12"/>
                </a:lnTo>
                <a:lnTo>
                  <a:pt x="224" y="12"/>
                </a:lnTo>
                <a:lnTo>
                  <a:pt x="224" y="12"/>
                </a:lnTo>
                <a:lnTo>
                  <a:pt x="224" y="12"/>
                </a:lnTo>
                <a:lnTo>
                  <a:pt x="224" y="12"/>
                </a:lnTo>
                <a:lnTo>
                  <a:pt x="224" y="12"/>
                </a:lnTo>
                <a:lnTo>
                  <a:pt x="224" y="12"/>
                </a:lnTo>
                <a:lnTo>
                  <a:pt x="221" y="12"/>
                </a:lnTo>
                <a:lnTo>
                  <a:pt x="221" y="12"/>
                </a:lnTo>
                <a:lnTo>
                  <a:pt x="221" y="12"/>
                </a:lnTo>
                <a:lnTo>
                  <a:pt x="221" y="12"/>
                </a:lnTo>
                <a:lnTo>
                  <a:pt x="219" y="12"/>
                </a:lnTo>
                <a:lnTo>
                  <a:pt x="219" y="12"/>
                </a:lnTo>
                <a:lnTo>
                  <a:pt x="219" y="12"/>
                </a:lnTo>
                <a:lnTo>
                  <a:pt x="219" y="12"/>
                </a:lnTo>
                <a:lnTo>
                  <a:pt x="216" y="12"/>
                </a:lnTo>
                <a:lnTo>
                  <a:pt x="216" y="12"/>
                </a:lnTo>
                <a:lnTo>
                  <a:pt x="213" y="9"/>
                </a:lnTo>
                <a:lnTo>
                  <a:pt x="213" y="9"/>
                </a:lnTo>
                <a:lnTo>
                  <a:pt x="213" y="9"/>
                </a:lnTo>
                <a:lnTo>
                  <a:pt x="213" y="9"/>
                </a:lnTo>
                <a:lnTo>
                  <a:pt x="210" y="9"/>
                </a:lnTo>
                <a:lnTo>
                  <a:pt x="210" y="9"/>
                </a:lnTo>
                <a:lnTo>
                  <a:pt x="207" y="9"/>
                </a:lnTo>
                <a:lnTo>
                  <a:pt x="207" y="9"/>
                </a:lnTo>
                <a:lnTo>
                  <a:pt x="207" y="9"/>
                </a:lnTo>
                <a:lnTo>
                  <a:pt x="207" y="9"/>
                </a:lnTo>
                <a:lnTo>
                  <a:pt x="205" y="9"/>
                </a:lnTo>
                <a:lnTo>
                  <a:pt x="205" y="9"/>
                </a:lnTo>
                <a:lnTo>
                  <a:pt x="202" y="9"/>
                </a:lnTo>
                <a:lnTo>
                  <a:pt x="202" y="9"/>
                </a:lnTo>
                <a:lnTo>
                  <a:pt x="202" y="9"/>
                </a:lnTo>
                <a:lnTo>
                  <a:pt x="202" y="9"/>
                </a:lnTo>
                <a:lnTo>
                  <a:pt x="199" y="9"/>
                </a:lnTo>
                <a:lnTo>
                  <a:pt x="199" y="9"/>
                </a:lnTo>
                <a:lnTo>
                  <a:pt x="196" y="9"/>
                </a:lnTo>
                <a:lnTo>
                  <a:pt x="196" y="9"/>
                </a:lnTo>
                <a:lnTo>
                  <a:pt x="196" y="9"/>
                </a:lnTo>
                <a:lnTo>
                  <a:pt x="196" y="9"/>
                </a:lnTo>
                <a:lnTo>
                  <a:pt x="193" y="9"/>
                </a:lnTo>
                <a:lnTo>
                  <a:pt x="193" y="9"/>
                </a:lnTo>
                <a:lnTo>
                  <a:pt x="191" y="9"/>
                </a:lnTo>
                <a:lnTo>
                  <a:pt x="191" y="9"/>
                </a:lnTo>
                <a:lnTo>
                  <a:pt x="191" y="9"/>
                </a:lnTo>
                <a:lnTo>
                  <a:pt x="191" y="9"/>
                </a:lnTo>
                <a:lnTo>
                  <a:pt x="188" y="9"/>
                </a:lnTo>
                <a:lnTo>
                  <a:pt x="188" y="9"/>
                </a:lnTo>
                <a:lnTo>
                  <a:pt x="185" y="9"/>
                </a:lnTo>
                <a:lnTo>
                  <a:pt x="185" y="9"/>
                </a:lnTo>
                <a:lnTo>
                  <a:pt x="185" y="9"/>
                </a:lnTo>
                <a:lnTo>
                  <a:pt x="185" y="9"/>
                </a:lnTo>
                <a:lnTo>
                  <a:pt x="182" y="6"/>
                </a:lnTo>
                <a:lnTo>
                  <a:pt x="182" y="6"/>
                </a:lnTo>
                <a:lnTo>
                  <a:pt x="179" y="6"/>
                </a:lnTo>
                <a:lnTo>
                  <a:pt x="179" y="6"/>
                </a:lnTo>
                <a:lnTo>
                  <a:pt x="177" y="6"/>
                </a:lnTo>
                <a:lnTo>
                  <a:pt x="177" y="6"/>
                </a:lnTo>
                <a:lnTo>
                  <a:pt x="177" y="6"/>
                </a:lnTo>
                <a:lnTo>
                  <a:pt x="177" y="6"/>
                </a:lnTo>
                <a:lnTo>
                  <a:pt x="168" y="6"/>
                </a:lnTo>
                <a:lnTo>
                  <a:pt x="168" y="6"/>
                </a:lnTo>
                <a:lnTo>
                  <a:pt x="165" y="6"/>
                </a:lnTo>
                <a:lnTo>
                  <a:pt x="165" y="6"/>
                </a:lnTo>
                <a:lnTo>
                  <a:pt x="163" y="6"/>
                </a:lnTo>
                <a:lnTo>
                  <a:pt x="163" y="6"/>
                </a:lnTo>
                <a:lnTo>
                  <a:pt x="163" y="6"/>
                </a:lnTo>
                <a:lnTo>
                  <a:pt x="163" y="6"/>
                </a:lnTo>
                <a:lnTo>
                  <a:pt x="160" y="6"/>
                </a:lnTo>
                <a:lnTo>
                  <a:pt x="160" y="6"/>
                </a:lnTo>
                <a:lnTo>
                  <a:pt x="157" y="6"/>
                </a:lnTo>
                <a:lnTo>
                  <a:pt x="157" y="6"/>
                </a:lnTo>
                <a:lnTo>
                  <a:pt x="154" y="6"/>
                </a:lnTo>
                <a:lnTo>
                  <a:pt x="154" y="6"/>
                </a:lnTo>
                <a:lnTo>
                  <a:pt x="154" y="6"/>
                </a:lnTo>
                <a:lnTo>
                  <a:pt x="154" y="6"/>
                </a:lnTo>
                <a:lnTo>
                  <a:pt x="151" y="6"/>
                </a:lnTo>
                <a:lnTo>
                  <a:pt x="151" y="6"/>
                </a:lnTo>
                <a:lnTo>
                  <a:pt x="149" y="6"/>
                </a:lnTo>
                <a:lnTo>
                  <a:pt x="149" y="6"/>
                </a:lnTo>
                <a:lnTo>
                  <a:pt x="146" y="6"/>
                </a:lnTo>
                <a:lnTo>
                  <a:pt x="146" y="6"/>
                </a:lnTo>
                <a:lnTo>
                  <a:pt x="143" y="6"/>
                </a:lnTo>
                <a:lnTo>
                  <a:pt x="143" y="6"/>
                </a:lnTo>
                <a:lnTo>
                  <a:pt x="140" y="6"/>
                </a:lnTo>
                <a:lnTo>
                  <a:pt x="140" y="6"/>
                </a:lnTo>
                <a:lnTo>
                  <a:pt x="140" y="6"/>
                </a:lnTo>
                <a:lnTo>
                  <a:pt x="140" y="6"/>
                </a:lnTo>
                <a:lnTo>
                  <a:pt x="135" y="6"/>
                </a:lnTo>
                <a:lnTo>
                  <a:pt x="135" y="6"/>
                </a:lnTo>
                <a:lnTo>
                  <a:pt x="135" y="6"/>
                </a:lnTo>
                <a:lnTo>
                  <a:pt x="135" y="6"/>
                </a:lnTo>
                <a:lnTo>
                  <a:pt x="112" y="3"/>
                </a:lnTo>
                <a:lnTo>
                  <a:pt x="112" y="3"/>
                </a:lnTo>
                <a:lnTo>
                  <a:pt x="112" y="3"/>
                </a:lnTo>
                <a:lnTo>
                  <a:pt x="112" y="3"/>
                </a:lnTo>
                <a:lnTo>
                  <a:pt x="107" y="3"/>
                </a:lnTo>
                <a:lnTo>
                  <a:pt x="107" y="3"/>
                </a:lnTo>
                <a:lnTo>
                  <a:pt x="107" y="3"/>
                </a:lnTo>
                <a:lnTo>
                  <a:pt x="107" y="3"/>
                </a:lnTo>
                <a:lnTo>
                  <a:pt x="23" y="0"/>
                </a:lnTo>
                <a:lnTo>
                  <a:pt x="23" y="0"/>
                </a:lnTo>
                <a:lnTo>
                  <a:pt x="23" y="6"/>
                </a:lnTo>
                <a:lnTo>
                  <a:pt x="23" y="6"/>
                </a:lnTo>
                <a:lnTo>
                  <a:pt x="20" y="15"/>
                </a:lnTo>
                <a:lnTo>
                  <a:pt x="20" y="15"/>
                </a:lnTo>
                <a:lnTo>
                  <a:pt x="20" y="24"/>
                </a:lnTo>
                <a:lnTo>
                  <a:pt x="20" y="24"/>
                </a:lnTo>
                <a:lnTo>
                  <a:pt x="20" y="33"/>
                </a:lnTo>
                <a:lnTo>
                  <a:pt x="20" y="33"/>
                </a:lnTo>
                <a:lnTo>
                  <a:pt x="20" y="36"/>
                </a:lnTo>
                <a:lnTo>
                  <a:pt x="20" y="36"/>
                </a:lnTo>
                <a:lnTo>
                  <a:pt x="17" y="52"/>
                </a:lnTo>
                <a:lnTo>
                  <a:pt x="17" y="52"/>
                </a:lnTo>
                <a:lnTo>
                  <a:pt x="17" y="52"/>
                </a:lnTo>
                <a:lnTo>
                  <a:pt x="17" y="52"/>
                </a:lnTo>
                <a:lnTo>
                  <a:pt x="14" y="67"/>
                </a:lnTo>
                <a:lnTo>
                  <a:pt x="14" y="67"/>
                </a:lnTo>
                <a:lnTo>
                  <a:pt x="14" y="67"/>
                </a:lnTo>
                <a:lnTo>
                  <a:pt x="14" y="67"/>
                </a:lnTo>
                <a:lnTo>
                  <a:pt x="11" y="103"/>
                </a:lnTo>
                <a:lnTo>
                  <a:pt x="11" y="103"/>
                </a:lnTo>
                <a:lnTo>
                  <a:pt x="11" y="109"/>
                </a:lnTo>
                <a:lnTo>
                  <a:pt x="11" y="109"/>
                </a:lnTo>
                <a:lnTo>
                  <a:pt x="11" y="115"/>
                </a:lnTo>
                <a:lnTo>
                  <a:pt x="11" y="115"/>
                </a:lnTo>
                <a:lnTo>
                  <a:pt x="9" y="124"/>
                </a:lnTo>
                <a:lnTo>
                  <a:pt x="9" y="124"/>
                </a:lnTo>
                <a:lnTo>
                  <a:pt x="9" y="127"/>
                </a:lnTo>
                <a:lnTo>
                  <a:pt x="9" y="127"/>
                </a:lnTo>
                <a:lnTo>
                  <a:pt x="9" y="137"/>
                </a:lnTo>
                <a:lnTo>
                  <a:pt x="9" y="137"/>
                </a:lnTo>
                <a:lnTo>
                  <a:pt x="9" y="140"/>
                </a:lnTo>
                <a:lnTo>
                  <a:pt x="9" y="140"/>
                </a:lnTo>
                <a:lnTo>
                  <a:pt x="6" y="149"/>
                </a:lnTo>
                <a:lnTo>
                  <a:pt x="6" y="149"/>
                </a:lnTo>
                <a:lnTo>
                  <a:pt x="6" y="155"/>
                </a:lnTo>
                <a:lnTo>
                  <a:pt x="6" y="155"/>
                </a:lnTo>
                <a:lnTo>
                  <a:pt x="6" y="161"/>
                </a:lnTo>
                <a:lnTo>
                  <a:pt x="6" y="161"/>
                </a:lnTo>
                <a:lnTo>
                  <a:pt x="6" y="164"/>
                </a:lnTo>
                <a:lnTo>
                  <a:pt x="6" y="164"/>
                </a:lnTo>
                <a:lnTo>
                  <a:pt x="3" y="173"/>
                </a:lnTo>
                <a:lnTo>
                  <a:pt x="3" y="173"/>
                </a:lnTo>
                <a:lnTo>
                  <a:pt x="3" y="176"/>
                </a:lnTo>
                <a:lnTo>
                  <a:pt x="3" y="176"/>
                </a:lnTo>
                <a:lnTo>
                  <a:pt x="3" y="185"/>
                </a:lnTo>
                <a:lnTo>
                  <a:pt x="3" y="185"/>
                </a:lnTo>
                <a:lnTo>
                  <a:pt x="3" y="185"/>
                </a:lnTo>
                <a:lnTo>
                  <a:pt x="3" y="185"/>
                </a:lnTo>
                <a:lnTo>
                  <a:pt x="3" y="194"/>
                </a:lnTo>
                <a:lnTo>
                  <a:pt x="3" y="194"/>
                </a:lnTo>
                <a:lnTo>
                  <a:pt x="3" y="197"/>
                </a:lnTo>
                <a:lnTo>
                  <a:pt x="3" y="197"/>
                </a:lnTo>
                <a:lnTo>
                  <a:pt x="0" y="210"/>
                </a:lnTo>
                <a:lnTo>
                  <a:pt x="0" y="210"/>
                </a:lnTo>
                <a:lnTo>
                  <a:pt x="6" y="210"/>
                </a:lnTo>
                <a:lnTo>
                  <a:pt x="6" y="210"/>
                </a:lnTo>
                <a:lnTo>
                  <a:pt x="17" y="213"/>
                </a:lnTo>
                <a:lnTo>
                  <a:pt x="17" y="213"/>
                </a:lnTo>
                <a:lnTo>
                  <a:pt x="25" y="213"/>
                </a:lnTo>
                <a:lnTo>
                  <a:pt x="25" y="213"/>
                </a:lnTo>
                <a:lnTo>
                  <a:pt x="37" y="216"/>
                </a:lnTo>
                <a:lnTo>
                  <a:pt x="37" y="216"/>
                </a:lnTo>
                <a:lnTo>
                  <a:pt x="45" y="216"/>
                </a:lnTo>
                <a:lnTo>
                  <a:pt x="45" y="216"/>
                </a:lnTo>
                <a:lnTo>
                  <a:pt x="56" y="219"/>
                </a:lnTo>
                <a:lnTo>
                  <a:pt x="56" y="219"/>
                </a:lnTo>
                <a:lnTo>
                  <a:pt x="65" y="219"/>
                </a:lnTo>
                <a:lnTo>
                  <a:pt x="65" y="219"/>
                </a:lnTo>
                <a:lnTo>
                  <a:pt x="76" y="219"/>
                </a:lnTo>
                <a:lnTo>
                  <a:pt x="76" y="219"/>
                </a:lnTo>
                <a:lnTo>
                  <a:pt x="84" y="222"/>
                </a:lnTo>
                <a:lnTo>
                  <a:pt x="84" y="222"/>
                </a:lnTo>
                <a:lnTo>
                  <a:pt x="95" y="222"/>
                </a:lnTo>
                <a:lnTo>
                  <a:pt x="95" y="222"/>
                </a:lnTo>
                <a:lnTo>
                  <a:pt x="104" y="225"/>
                </a:lnTo>
                <a:lnTo>
                  <a:pt x="104" y="225"/>
                </a:lnTo>
                <a:lnTo>
                  <a:pt x="115" y="225"/>
                </a:lnTo>
                <a:lnTo>
                  <a:pt x="115" y="225"/>
                </a:lnTo>
                <a:lnTo>
                  <a:pt x="123" y="228"/>
                </a:lnTo>
                <a:lnTo>
                  <a:pt x="123" y="228"/>
                </a:lnTo>
                <a:lnTo>
                  <a:pt x="132" y="228"/>
                </a:lnTo>
                <a:lnTo>
                  <a:pt x="132" y="228"/>
                </a:lnTo>
                <a:lnTo>
                  <a:pt x="151" y="231"/>
                </a:lnTo>
                <a:lnTo>
                  <a:pt x="151" y="231"/>
                </a:lnTo>
                <a:lnTo>
                  <a:pt x="154" y="234"/>
                </a:lnTo>
                <a:lnTo>
                  <a:pt x="157" y="237"/>
                </a:lnTo>
                <a:lnTo>
                  <a:pt x="157" y="237"/>
                </a:lnTo>
                <a:lnTo>
                  <a:pt x="149" y="325"/>
                </a:lnTo>
                <a:lnTo>
                  <a:pt x="473" y="340"/>
                </a:lnTo>
                <a:lnTo>
                  <a:pt x="661" y="349"/>
                </a:lnTo>
                <a:lnTo>
                  <a:pt x="661" y="337"/>
                </a:lnTo>
                <a:lnTo>
                  <a:pt x="655" y="331"/>
                </a:lnTo>
                <a:lnTo>
                  <a:pt x="655" y="331"/>
                </a:lnTo>
                <a:lnTo>
                  <a:pt x="652" y="325"/>
                </a:lnTo>
                <a:lnTo>
                  <a:pt x="650" y="316"/>
                </a:lnTo>
                <a:lnTo>
                  <a:pt x="650" y="316"/>
                </a:lnTo>
                <a:lnTo>
                  <a:pt x="650" y="313"/>
                </a:lnTo>
                <a:lnTo>
                  <a:pt x="650" y="313"/>
                </a:lnTo>
                <a:lnTo>
                  <a:pt x="650" y="313"/>
                </a:lnTo>
                <a:lnTo>
                  <a:pt x="652" y="310"/>
                </a:lnTo>
                <a:lnTo>
                  <a:pt x="652" y="310"/>
                </a:lnTo>
                <a:lnTo>
                  <a:pt x="652" y="310"/>
                </a:lnTo>
                <a:lnTo>
                  <a:pt x="652" y="310"/>
                </a:lnTo>
                <a:lnTo>
                  <a:pt x="650" y="310"/>
                </a:lnTo>
                <a:lnTo>
                  <a:pt x="650" y="310"/>
                </a:lnTo>
                <a:lnTo>
                  <a:pt x="650" y="307"/>
                </a:lnTo>
                <a:lnTo>
                  <a:pt x="650" y="307"/>
                </a:lnTo>
                <a:close/>
              </a:path>
            </a:pathLst>
          </a:custGeom>
          <a:solidFill>
            <a:schemeClr val="accent2"/>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33">
            <a:extLst>
              <a:ext uri="{FF2B5EF4-FFF2-40B4-BE49-F238E27FC236}">
                <a16:creationId xmlns:a16="http://schemas.microsoft.com/office/drawing/2014/main" id="{F6CC6020-96CB-4748-97F7-5DCC3474C8C8}"/>
              </a:ext>
            </a:extLst>
          </p:cNvPr>
          <p:cNvSpPr>
            <a:spLocks/>
          </p:cNvSpPr>
          <p:nvPr/>
        </p:nvSpPr>
        <p:spPr bwMode="auto">
          <a:xfrm>
            <a:off x="3318592" y="4351572"/>
            <a:ext cx="1713787" cy="1767647"/>
          </a:xfrm>
          <a:custGeom>
            <a:avLst/>
            <a:gdLst>
              <a:gd name="T0" fmla="*/ 1058 w 1117"/>
              <a:gd name="T1" fmla="*/ 374 h 1215"/>
              <a:gd name="T2" fmla="*/ 1052 w 1117"/>
              <a:gd name="T3" fmla="*/ 368 h 1215"/>
              <a:gd name="T4" fmla="*/ 1027 w 1117"/>
              <a:gd name="T5" fmla="*/ 358 h 1215"/>
              <a:gd name="T6" fmla="*/ 955 w 1117"/>
              <a:gd name="T7" fmla="*/ 328 h 1215"/>
              <a:gd name="T8" fmla="*/ 876 w 1117"/>
              <a:gd name="T9" fmla="*/ 331 h 1215"/>
              <a:gd name="T10" fmla="*/ 845 w 1117"/>
              <a:gd name="T11" fmla="*/ 319 h 1215"/>
              <a:gd name="T12" fmla="*/ 817 w 1117"/>
              <a:gd name="T13" fmla="*/ 322 h 1215"/>
              <a:gd name="T14" fmla="*/ 761 w 1117"/>
              <a:gd name="T15" fmla="*/ 328 h 1215"/>
              <a:gd name="T16" fmla="*/ 700 w 1117"/>
              <a:gd name="T17" fmla="*/ 298 h 1215"/>
              <a:gd name="T18" fmla="*/ 641 w 1117"/>
              <a:gd name="T19" fmla="*/ 267 h 1215"/>
              <a:gd name="T20" fmla="*/ 610 w 1117"/>
              <a:gd name="T21" fmla="*/ 255 h 1215"/>
              <a:gd name="T22" fmla="*/ 551 w 1117"/>
              <a:gd name="T23" fmla="*/ 231 h 1215"/>
              <a:gd name="T24" fmla="*/ 277 w 1117"/>
              <a:gd name="T25" fmla="*/ 477 h 1215"/>
              <a:gd name="T26" fmla="*/ 0 w 1117"/>
              <a:gd name="T27" fmla="*/ 501 h 1215"/>
              <a:gd name="T28" fmla="*/ 31 w 1117"/>
              <a:gd name="T29" fmla="*/ 532 h 1215"/>
              <a:gd name="T30" fmla="*/ 65 w 1117"/>
              <a:gd name="T31" fmla="*/ 586 h 1215"/>
              <a:gd name="T32" fmla="*/ 120 w 1117"/>
              <a:gd name="T33" fmla="*/ 626 h 1215"/>
              <a:gd name="T34" fmla="*/ 140 w 1117"/>
              <a:gd name="T35" fmla="*/ 735 h 1215"/>
              <a:gd name="T36" fmla="*/ 182 w 1117"/>
              <a:gd name="T37" fmla="*/ 781 h 1215"/>
              <a:gd name="T38" fmla="*/ 249 w 1117"/>
              <a:gd name="T39" fmla="*/ 835 h 1215"/>
              <a:gd name="T40" fmla="*/ 286 w 1117"/>
              <a:gd name="T41" fmla="*/ 811 h 1215"/>
              <a:gd name="T42" fmla="*/ 291 w 1117"/>
              <a:gd name="T43" fmla="*/ 778 h 1215"/>
              <a:gd name="T44" fmla="*/ 347 w 1117"/>
              <a:gd name="T45" fmla="*/ 744 h 1215"/>
              <a:gd name="T46" fmla="*/ 389 w 1117"/>
              <a:gd name="T47" fmla="*/ 753 h 1215"/>
              <a:gd name="T48" fmla="*/ 484 w 1117"/>
              <a:gd name="T49" fmla="*/ 848 h 1215"/>
              <a:gd name="T50" fmla="*/ 521 w 1117"/>
              <a:gd name="T51" fmla="*/ 930 h 1215"/>
              <a:gd name="T52" fmla="*/ 543 w 1117"/>
              <a:gd name="T53" fmla="*/ 975 h 1215"/>
              <a:gd name="T54" fmla="*/ 582 w 1117"/>
              <a:gd name="T55" fmla="*/ 1036 h 1215"/>
              <a:gd name="T56" fmla="*/ 596 w 1117"/>
              <a:gd name="T57" fmla="*/ 1088 h 1215"/>
              <a:gd name="T58" fmla="*/ 613 w 1117"/>
              <a:gd name="T59" fmla="*/ 1145 h 1215"/>
              <a:gd name="T60" fmla="*/ 672 w 1117"/>
              <a:gd name="T61" fmla="*/ 1182 h 1215"/>
              <a:gd name="T62" fmla="*/ 750 w 1117"/>
              <a:gd name="T63" fmla="*/ 1203 h 1215"/>
              <a:gd name="T64" fmla="*/ 767 w 1117"/>
              <a:gd name="T65" fmla="*/ 1200 h 1215"/>
              <a:gd name="T66" fmla="*/ 747 w 1117"/>
              <a:gd name="T67" fmla="*/ 1133 h 1215"/>
              <a:gd name="T68" fmla="*/ 733 w 1117"/>
              <a:gd name="T69" fmla="*/ 1066 h 1215"/>
              <a:gd name="T70" fmla="*/ 756 w 1117"/>
              <a:gd name="T71" fmla="*/ 1045 h 1215"/>
              <a:gd name="T72" fmla="*/ 775 w 1117"/>
              <a:gd name="T73" fmla="*/ 1000 h 1215"/>
              <a:gd name="T74" fmla="*/ 831 w 1117"/>
              <a:gd name="T75" fmla="*/ 951 h 1215"/>
              <a:gd name="T76" fmla="*/ 843 w 1117"/>
              <a:gd name="T77" fmla="*/ 911 h 1215"/>
              <a:gd name="T78" fmla="*/ 873 w 1117"/>
              <a:gd name="T79" fmla="*/ 908 h 1215"/>
              <a:gd name="T80" fmla="*/ 907 w 1117"/>
              <a:gd name="T81" fmla="*/ 893 h 1215"/>
              <a:gd name="T82" fmla="*/ 949 w 1117"/>
              <a:gd name="T83" fmla="*/ 866 h 1215"/>
              <a:gd name="T84" fmla="*/ 991 w 1117"/>
              <a:gd name="T85" fmla="*/ 829 h 1215"/>
              <a:gd name="T86" fmla="*/ 988 w 1117"/>
              <a:gd name="T87" fmla="*/ 796 h 1215"/>
              <a:gd name="T88" fmla="*/ 1013 w 1117"/>
              <a:gd name="T89" fmla="*/ 805 h 1215"/>
              <a:gd name="T90" fmla="*/ 1033 w 1117"/>
              <a:gd name="T91" fmla="*/ 811 h 1215"/>
              <a:gd name="T92" fmla="*/ 1075 w 1117"/>
              <a:gd name="T93" fmla="*/ 784 h 1215"/>
              <a:gd name="T94" fmla="*/ 1092 w 1117"/>
              <a:gd name="T95" fmla="*/ 778 h 1215"/>
              <a:gd name="T96" fmla="*/ 1094 w 1117"/>
              <a:gd name="T97" fmla="*/ 775 h 1215"/>
              <a:gd name="T98" fmla="*/ 1094 w 1117"/>
              <a:gd name="T99" fmla="*/ 769 h 1215"/>
              <a:gd name="T100" fmla="*/ 1094 w 1117"/>
              <a:gd name="T101" fmla="*/ 766 h 1215"/>
              <a:gd name="T102" fmla="*/ 1094 w 1117"/>
              <a:gd name="T103" fmla="*/ 729 h 1215"/>
              <a:gd name="T104" fmla="*/ 1103 w 1117"/>
              <a:gd name="T105" fmla="*/ 690 h 1215"/>
              <a:gd name="T106" fmla="*/ 1106 w 1117"/>
              <a:gd name="T107" fmla="*/ 638 h 1215"/>
              <a:gd name="T108" fmla="*/ 1089 w 1117"/>
              <a:gd name="T109" fmla="*/ 602 h 1215"/>
              <a:gd name="T110" fmla="*/ 1075 w 1117"/>
              <a:gd name="T111" fmla="*/ 568 h 1215"/>
              <a:gd name="T112" fmla="*/ 1058 w 1117"/>
              <a:gd name="T113" fmla="*/ 513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17" h="1215">
                <a:moveTo>
                  <a:pt x="1058" y="374"/>
                </a:moveTo>
                <a:lnTo>
                  <a:pt x="1058" y="374"/>
                </a:lnTo>
                <a:lnTo>
                  <a:pt x="1058" y="374"/>
                </a:lnTo>
                <a:lnTo>
                  <a:pt x="1058" y="374"/>
                </a:lnTo>
                <a:lnTo>
                  <a:pt x="1058" y="374"/>
                </a:lnTo>
                <a:lnTo>
                  <a:pt x="1058" y="374"/>
                </a:lnTo>
                <a:lnTo>
                  <a:pt x="1058" y="374"/>
                </a:lnTo>
                <a:lnTo>
                  <a:pt x="1058" y="374"/>
                </a:lnTo>
                <a:lnTo>
                  <a:pt x="1058" y="374"/>
                </a:lnTo>
                <a:lnTo>
                  <a:pt x="1058" y="374"/>
                </a:lnTo>
                <a:lnTo>
                  <a:pt x="1058" y="374"/>
                </a:lnTo>
                <a:lnTo>
                  <a:pt x="1055" y="368"/>
                </a:lnTo>
                <a:lnTo>
                  <a:pt x="1055" y="368"/>
                </a:lnTo>
                <a:lnTo>
                  <a:pt x="1052" y="368"/>
                </a:lnTo>
                <a:lnTo>
                  <a:pt x="1052" y="368"/>
                </a:lnTo>
                <a:lnTo>
                  <a:pt x="1044" y="368"/>
                </a:lnTo>
                <a:lnTo>
                  <a:pt x="1041" y="365"/>
                </a:lnTo>
                <a:lnTo>
                  <a:pt x="1030" y="352"/>
                </a:lnTo>
                <a:lnTo>
                  <a:pt x="1030" y="352"/>
                </a:lnTo>
                <a:lnTo>
                  <a:pt x="1030" y="355"/>
                </a:lnTo>
                <a:lnTo>
                  <a:pt x="1027" y="358"/>
                </a:lnTo>
                <a:lnTo>
                  <a:pt x="1027" y="358"/>
                </a:lnTo>
                <a:lnTo>
                  <a:pt x="1008" y="355"/>
                </a:lnTo>
                <a:lnTo>
                  <a:pt x="994" y="349"/>
                </a:lnTo>
                <a:lnTo>
                  <a:pt x="980" y="343"/>
                </a:lnTo>
                <a:lnTo>
                  <a:pt x="980" y="343"/>
                </a:lnTo>
                <a:lnTo>
                  <a:pt x="969" y="334"/>
                </a:lnTo>
                <a:lnTo>
                  <a:pt x="955" y="328"/>
                </a:lnTo>
                <a:lnTo>
                  <a:pt x="941" y="322"/>
                </a:lnTo>
                <a:lnTo>
                  <a:pt x="929" y="322"/>
                </a:lnTo>
                <a:lnTo>
                  <a:pt x="929" y="322"/>
                </a:lnTo>
                <a:lnTo>
                  <a:pt x="904" y="325"/>
                </a:lnTo>
                <a:lnTo>
                  <a:pt x="882" y="334"/>
                </a:lnTo>
                <a:lnTo>
                  <a:pt x="882" y="334"/>
                </a:lnTo>
                <a:lnTo>
                  <a:pt x="876" y="331"/>
                </a:lnTo>
                <a:lnTo>
                  <a:pt x="859" y="319"/>
                </a:lnTo>
                <a:lnTo>
                  <a:pt x="859" y="319"/>
                </a:lnTo>
                <a:lnTo>
                  <a:pt x="851" y="319"/>
                </a:lnTo>
                <a:lnTo>
                  <a:pt x="851" y="319"/>
                </a:lnTo>
                <a:lnTo>
                  <a:pt x="848" y="319"/>
                </a:lnTo>
                <a:lnTo>
                  <a:pt x="845" y="319"/>
                </a:lnTo>
                <a:lnTo>
                  <a:pt x="845" y="319"/>
                </a:lnTo>
                <a:lnTo>
                  <a:pt x="843" y="319"/>
                </a:lnTo>
                <a:lnTo>
                  <a:pt x="843" y="316"/>
                </a:lnTo>
                <a:lnTo>
                  <a:pt x="843" y="316"/>
                </a:lnTo>
                <a:lnTo>
                  <a:pt x="831" y="316"/>
                </a:lnTo>
                <a:lnTo>
                  <a:pt x="831" y="316"/>
                </a:lnTo>
                <a:lnTo>
                  <a:pt x="817" y="322"/>
                </a:lnTo>
                <a:lnTo>
                  <a:pt x="817" y="322"/>
                </a:lnTo>
                <a:lnTo>
                  <a:pt x="809" y="322"/>
                </a:lnTo>
                <a:lnTo>
                  <a:pt x="803" y="328"/>
                </a:lnTo>
                <a:lnTo>
                  <a:pt x="803" y="328"/>
                </a:lnTo>
                <a:lnTo>
                  <a:pt x="795" y="334"/>
                </a:lnTo>
                <a:lnTo>
                  <a:pt x="784" y="334"/>
                </a:lnTo>
                <a:lnTo>
                  <a:pt x="761" y="328"/>
                </a:lnTo>
                <a:lnTo>
                  <a:pt x="761" y="328"/>
                </a:lnTo>
                <a:lnTo>
                  <a:pt x="756" y="325"/>
                </a:lnTo>
                <a:lnTo>
                  <a:pt x="756" y="325"/>
                </a:lnTo>
                <a:lnTo>
                  <a:pt x="745" y="319"/>
                </a:lnTo>
                <a:lnTo>
                  <a:pt x="728" y="304"/>
                </a:lnTo>
                <a:lnTo>
                  <a:pt x="708" y="286"/>
                </a:lnTo>
                <a:lnTo>
                  <a:pt x="700" y="298"/>
                </a:lnTo>
                <a:lnTo>
                  <a:pt x="700" y="298"/>
                </a:lnTo>
                <a:lnTo>
                  <a:pt x="697" y="298"/>
                </a:lnTo>
                <a:lnTo>
                  <a:pt x="694" y="298"/>
                </a:lnTo>
                <a:lnTo>
                  <a:pt x="683" y="292"/>
                </a:lnTo>
                <a:lnTo>
                  <a:pt x="652" y="279"/>
                </a:lnTo>
                <a:lnTo>
                  <a:pt x="652" y="279"/>
                </a:lnTo>
                <a:lnTo>
                  <a:pt x="652" y="276"/>
                </a:lnTo>
                <a:lnTo>
                  <a:pt x="641" y="267"/>
                </a:lnTo>
                <a:lnTo>
                  <a:pt x="641" y="267"/>
                </a:lnTo>
                <a:lnTo>
                  <a:pt x="638" y="264"/>
                </a:lnTo>
                <a:lnTo>
                  <a:pt x="627" y="261"/>
                </a:lnTo>
                <a:lnTo>
                  <a:pt x="627" y="261"/>
                </a:lnTo>
                <a:lnTo>
                  <a:pt x="619" y="258"/>
                </a:lnTo>
                <a:lnTo>
                  <a:pt x="610" y="255"/>
                </a:lnTo>
                <a:lnTo>
                  <a:pt x="610" y="255"/>
                </a:lnTo>
                <a:lnTo>
                  <a:pt x="599" y="249"/>
                </a:lnTo>
                <a:lnTo>
                  <a:pt x="585" y="246"/>
                </a:lnTo>
                <a:lnTo>
                  <a:pt x="585" y="246"/>
                </a:lnTo>
                <a:lnTo>
                  <a:pt x="574" y="243"/>
                </a:lnTo>
                <a:lnTo>
                  <a:pt x="563" y="240"/>
                </a:lnTo>
                <a:lnTo>
                  <a:pt x="551" y="231"/>
                </a:lnTo>
                <a:lnTo>
                  <a:pt x="551" y="231"/>
                </a:lnTo>
                <a:lnTo>
                  <a:pt x="551" y="225"/>
                </a:lnTo>
                <a:lnTo>
                  <a:pt x="551" y="225"/>
                </a:lnTo>
                <a:lnTo>
                  <a:pt x="551" y="225"/>
                </a:lnTo>
                <a:lnTo>
                  <a:pt x="557" y="21"/>
                </a:lnTo>
                <a:lnTo>
                  <a:pt x="325" y="0"/>
                </a:lnTo>
                <a:lnTo>
                  <a:pt x="277" y="477"/>
                </a:lnTo>
                <a:lnTo>
                  <a:pt x="277" y="477"/>
                </a:lnTo>
                <a:lnTo>
                  <a:pt x="274" y="483"/>
                </a:lnTo>
                <a:lnTo>
                  <a:pt x="272" y="483"/>
                </a:lnTo>
                <a:lnTo>
                  <a:pt x="6" y="456"/>
                </a:lnTo>
                <a:lnTo>
                  <a:pt x="6" y="456"/>
                </a:lnTo>
                <a:lnTo>
                  <a:pt x="3" y="465"/>
                </a:lnTo>
                <a:lnTo>
                  <a:pt x="0" y="477"/>
                </a:lnTo>
                <a:lnTo>
                  <a:pt x="0" y="501"/>
                </a:lnTo>
                <a:lnTo>
                  <a:pt x="0" y="501"/>
                </a:lnTo>
                <a:lnTo>
                  <a:pt x="6" y="507"/>
                </a:lnTo>
                <a:lnTo>
                  <a:pt x="6" y="507"/>
                </a:lnTo>
                <a:lnTo>
                  <a:pt x="9" y="510"/>
                </a:lnTo>
                <a:lnTo>
                  <a:pt x="9" y="510"/>
                </a:lnTo>
                <a:lnTo>
                  <a:pt x="20" y="519"/>
                </a:lnTo>
                <a:lnTo>
                  <a:pt x="31" y="532"/>
                </a:lnTo>
                <a:lnTo>
                  <a:pt x="31" y="532"/>
                </a:lnTo>
                <a:lnTo>
                  <a:pt x="37" y="541"/>
                </a:lnTo>
                <a:lnTo>
                  <a:pt x="37" y="541"/>
                </a:lnTo>
                <a:lnTo>
                  <a:pt x="48" y="559"/>
                </a:lnTo>
                <a:lnTo>
                  <a:pt x="48" y="559"/>
                </a:lnTo>
                <a:lnTo>
                  <a:pt x="53" y="574"/>
                </a:lnTo>
                <a:lnTo>
                  <a:pt x="65" y="586"/>
                </a:lnTo>
                <a:lnTo>
                  <a:pt x="65" y="586"/>
                </a:lnTo>
                <a:lnTo>
                  <a:pt x="81" y="602"/>
                </a:lnTo>
                <a:lnTo>
                  <a:pt x="98" y="611"/>
                </a:lnTo>
                <a:lnTo>
                  <a:pt x="98" y="611"/>
                </a:lnTo>
                <a:lnTo>
                  <a:pt x="112" y="620"/>
                </a:lnTo>
                <a:lnTo>
                  <a:pt x="120" y="626"/>
                </a:lnTo>
                <a:lnTo>
                  <a:pt x="120" y="626"/>
                </a:lnTo>
                <a:lnTo>
                  <a:pt x="129" y="653"/>
                </a:lnTo>
                <a:lnTo>
                  <a:pt x="137" y="674"/>
                </a:lnTo>
                <a:lnTo>
                  <a:pt x="140" y="690"/>
                </a:lnTo>
                <a:lnTo>
                  <a:pt x="140" y="690"/>
                </a:lnTo>
                <a:lnTo>
                  <a:pt x="140" y="711"/>
                </a:lnTo>
                <a:lnTo>
                  <a:pt x="140" y="711"/>
                </a:lnTo>
                <a:lnTo>
                  <a:pt x="140" y="735"/>
                </a:lnTo>
                <a:lnTo>
                  <a:pt x="140" y="735"/>
                </a:lnTo>
                <a:lnTo>
                  <a:pt x="146" y="744"/>
                </a:lnTo>
                <a:lnTo>
                  <a:pt x="157" y="753"/>
                </a:lnTo>
                <a:lnTo>
                  <a:pt x="157" y="753"/>
                </a:lnTo>
                <a:lnTo>
                  <a:pt x="162" y="759"/>
                </a:lnTo>
                <a:lnTo>
                  <a:pt x="162" y="759"/>
                </a:lnTo>
                <a:lnTo>
                  <a:pt x="182" y="781"/>
                </a:lnTo>
                <a:lnTo>
                  <a:pt x="182" y="781"/>
                </a:lnTo>
                <a:lnTo>
                  <a:pt x="207" y="808"/>
                </a:lnTo>
                <a:lnTo>
                  <a:pt x="221" y="820"/>
                </a:lnTo>
                <a:lnTo>
                  <a:pt x="235" y="829"/>
                </a:lnTo>
                <a:lnTo>
                  <a:pt x="235" y="829"/>
                </a:lnTo>
                <a:lnTo>
                  <a:pt x="244" y="832"/>
                </a:lnTo>
                <a:lnTo>
                  <a:pt x="249" y="835"/>
                </a:lnTo>
                <a:lnTo>
                  <a:pt x="255" y="832"/>
                </a:lnTo>
                <a:lnTo>
                  <a:pt x="260" y="829"/>
                </a:lnTo>
                <a:lnTo>
                  <a:pt x="260" y="829"/>
                </a:lnTo>
                <a:lnTo>
                  <a:pt x="277" y="820"/>
                </a:lnTo>
                <a:lnTo>
                  <a:pt x="277" y="820"/>
                </a:lnTo>
                <a:lnTo>
                  <a:pt x="283" y="817"/>
                </a:lnTo>
                <a:lnTo>
                  <a:pt x="286" y="811"/>
                </a:lnTo>
                <a:lnTo>
                  <a:pt x="288" y="808"/>
                </a:lnTo>
                <a:lnTo>
                  <a:pt x="286" y="802"/>
                </a:lnTo>
                <a:lnTo>
                  <a:pt x="286" y="802"/>
                </a:lnTo>
                <a:lnTo>
                  <a:pt x="286" y="793"/>
                </a:lnTo>
                <a:lnTo>
                  <a:pt x="286" y="787"/>
                </a:lnTo>
                <a:lnTo>
                  <a:pt x="286" y="787"/>
                </a:lnTo>
                <a:lnTo>
                  <a:pt x="291" y="778"/>
                </a:lnTo>
                <a:lnTo>
                  <a:pt x="302" y="766"/>
                </a:lnTo>
                <a:lnTo>
                  <a:pt x="302" y="766"/>
                </a:lnTo>
                <a:lnTo>
                  <a:pt x="314" y="756"/>
                </a:lnTo>
                <a:lnTo>
                  <a:pt x="314" y="756"/>
                </a:lnTo>
                <a:lnTo>
                  <a:pt x="330" y="750"/>
                </a:lnTo>
                <a:lnTo>
                  <a:pt x="330" y="750"/>
                </a:lnTo>
                <a:lnTo>
                  <a:pt x="347" y="744"/>
                </a:lnTo>
                <a:lnTo>
                  <a:pt x="347" y="744"/>
                </a:lnTo>
                <a:lnTo>
                  <a:pt x="353" y="744"/>
                </a:lnTo>
                <a:lnTo>
                  <a:pt x="361" y="744"/>
                </a:lnTo>
                <a:lnTo>
                  <a:pt x="375" y="750"/>
                </a:lnTo>
                <a:lnTo>
                  <a:pt x="375" y="750"/>
                </a:lnTo>
                <a:lnTo>
                  <a:pt x="389" y="753"/>
                </a:lnTo>
                <a:lnTo>
                  <a:pt x="389" y="753"/>
                </a:lnTo>
                <a:lnTo>
                  <a:pt x="412" y="769"/>
                </a:lnTo>
                <a:lnTo>
                  <a:pt x="412" y="769"/>
                </a:lnTo>
                <a:lnTo>
                  <a:pt x="440" y="787"/>
                </a:lnTo>
                <a:lnTo>
                  <a:pt x="456" y="802"/>
                </a:lnTo>
                <a:lnTo>
                  <a:pt x="456" y="802"/>
                </a:lnTo>
                <a:lnTo>
                  <a:pt x="476" y="832"/>
                </a:lnTo>
                <a:lnTo>
                  <a:pt x="484" y="848"/>
                </a:lnTo>
                <a:lnTo>
                  <a:pt x="490" y="863"/>
                </a:lnTo>
                <a:lnTo>
                  <a:pt x="490" y="863"/>
                </a:lnTo>
                <a:lnTo>
                  <a:pt x="493" y="884"/>
                </a:lnTo>
                <a:lnTo>
                  <a:pt x="496" y="893"/>
                </a:lnTo>
                <a:lnTo>
                  <a:pt x="496" y="893"/>
                </a:lnTo>
                <a:lnTo>
                  <a:pt x="512" y="914"/>
                </a:lnTo>
                <a:lnTo>
                  <a:pt x="521" y="930"/>
                </a:lnTo>
                <a:lnTo>
                  <a:pt x="529" y="945"/>
                </a:lnTo>
                <a:lnTo>
                  <a:pt x="529" y="945"/>
                </a:lnTo>
                <a:lnTo>
                  <a:pt x="535" y="960"/>
                </a:lnTo>
                <a:lnTo>
                  <a:pt x="535" y="960"/>
                </a:lnTo>
                <a:lnTo>
                  <a:pt x="540" y="969"/>
                </a:lnTo>
                <a:lnTo>
                  <a:pt x="543" y="975"/>
                </a:lnTo>
                <a:lnTo>
                  <a:pt x="543" y="975"/>
                </a:lnTo>
                <a:lnTo>
                  <a:pt x="560" y="993"/>
                </a:lnTo>
                <a:lnTo>
                  <a:pt x="560" y="993"/>
                </a:lnTo>
                <a:lnTo>
                  <a:pt x="582" y="1018"/>
                </a:lnTo>
                <a:lnTo>
                  <a:pt x="582" y="1018"/>
                </a:lnTo>
                <a:lnTo>
                  <a:pt x="585" y="1021"/>
                </a:lnTo>
                <a:lnTo>
                  <a:pt x="585" y="1021"/>
                </a:lnTo>
                <a:lnTo>
                  <a:pt x="582" y="1036"/>
                </a:lnTo>
                <a:lnTo>
                  <a:pt x="579" y="1060"/>
                </a:lnTo>
                <a:lnTo>
                  <a:pt x="579" y="1060"/>
                </a:lnTo>
                <a:lnTo>
                  <a:pt x="579" y="1066"/>
                </a:lnTo>
                <a:lnTo>
                  <a:pt x="582" y="1072"/>
                </a:lnTo>
                <a:lnTo>
                  <a:pt x="591" y="1082"/>
                </a:lnTo>
                <a:lnTo>
                  <a:pt x="591" y="1082"/>
                </a:lnTo>
                <a:lnTo>
                  <a:pt x="596" y="1088"/>
                </a:lnTo>
                <a:lnTo>
                  <a:pt x="596" y="1088"/>
                </a:lnTo>
                <a:lnTo>
                  <a:pt x="602" y="1100"/>
                </a:lnTo>
                <a:lnTo>
                  <a:pt x="605" y="1115"/>
                </a:lnTo>
                <a:lnTo>
                  <a:pt x="607" y="1136"/>
                </a:lnTo>
                <a:lnTo>
                  <a:pt x="607" y="1136"/>
                </a:lnTo>
                <a:lnTo>
                  <a:pt x="610" y="1142"/>
                </a:lnTo>
                <a:lnTo>
                  <a:pt x="613" y="1145"/>
                </a:lnTo>
                <a:lnTo>
                  <a:pt x="619" y="1151"/>
                </a:lnTo>
                <a:lnTo>
                  <a:pt x="619" y="1151"/>
                </a:lnTo>
                <a:lnTo>
                  <a:pt x="624" y="1154"/>
                </a:lnTo>
                <a:lnTo>
                  <a:pt x="641" y="1164"/>
                </a:lnTo>
                <a:lnTo>
                  <a:pt x="641" y="1164"/>
                </a:lnTo>
                <a:lnTo>
                  <a:pt x="655" y="1173"/>
                </a:lnTo>
                <a:lnTo>
                  <a:pt x="672" y="1182"/>
                </a:lnTo>
                <a:lnTo>
                  <a:pt x="672" y="1182"/>
                </a:lnTo>
                <a:lnTo>
                  <a:pt x="697" y="1188"/>
                </a:lnTo>
                <a:lnTo>
                  <a:pt x="728" y="1191"/>
                </a:lnTo>
                <a:lnTo>
                  <a:pt x="728" y="1191"/>
                </a:lnTo>
                <a:lnTo>
                  <a:pt x="742" y="1194"/>
                </a:lnTo>
                <a:lnTo>
                  <a:pt x="750" y="1203"/>
                </a:lnTo>
                <a:lnTo>
                  <a:pt x="750" y="1203"/>
                </a:lnTo>
                <a:lnTo>
                  <a:pt x="756" y="1206"/>
                </a:lnTo>
                <a:lnTo>
                  <a:pt x="764" y="1215"/>
                </a:lnTo>
                <a:lnTo>
                  <a:pt x="764" y="1215"/>
                </a:lnTo>
                <a:lnTo>
                  <a:pt x="770" y="1215"/>
                </a:lnTo>
                <a:lnTo>
                  <a:pt x="770" y="1215"/>
                </a:lnTo>
                <a:lnTo>
                  <a:pt x="767" y="1200"/>
                </a:lnTo>
                <a:lnTo>
                  <a:pt x="767" y="1200"/>
                </a:lnTo>
                <a:lnTo>
                  <a:pt x="767" y="1191"/>
                </a:lnTo>
                <a:lnTo>
                  <a:pt x="767" y="1191"/>
                </a:lnTo>
                <a:lnTo>
                  <a:pt x="761" y="1176"/>
                </a:lnTo>
                <a:lnTo>
                  <a:pt x="761" y="1176"/>
                </a:lnTo>
                <a:lnTo>
                  <a:pt x="753" y="1148"/>
                </a:lnTo>
                <a:lnTo>
                  <a:pt x="753" y="1148"/>
                </a:lnTo>
                <a:lnTo>
                  <a:pt x="747" y="1133"/>
                </a:lnTo>
                <a:lnTo>
                  <a:pt x="747" y="1133"/>
                </a:lnTo>
                <a:lnTo>
                  <a:pt x="745" y="1112"/>
                </a:lnTo>
                <a:lnTo>
                  <a:pt x="739" y="1097"/>
                </a:lnTo>
                <a:lnTo>
                  <a:pt x="739" y="1097"/>
                </a:lnTo>
                <a:lnTo>
                  <a:pt x="733" y="1078"/>
                </a:lnTo>
                <a:lnTo>
                  <a:pt x="733" y="1069"/>
                </a:lnTo>
                <a:lnTo>
                  <a:pt x="733" y="1066"/>
                </a:lnTo>
                <a:lnTo>
                  <a:pt x="733" y="1066"/>
                </a:lnTo>
                <a:lnTo>
                  <a:pt x="739" y="1060"/>
                </a:lnTo>
                <a:lnTo>
                  <a:pt x="745" y="1057"/>
                </a:lnTo>
                <a:lnTo>
                  <a:pt x="745" y="1057"/>
                </a:lnTo>
                <a:lnTo>
                  <a:pt x="750" y="1054"/>
                </a:lnTo>
                <a:lnTo>
                  <a:pt x="756" y="1045"/>
                </a:lnTo>
                <a:lnTo>
                  <a:pt x="756" y="1045"/>
                </a:lnTo>
                <a:lnTo>
                  <a:pt x="759" y="1033"/>
                </a:lnTo>
                <a:lnTo>
                  <a:pt x="759" y="1033"/>
                </a:lnTo>
                <a:lnTo>
                  <a:pt x="759" y="1021"/>
                </a:lnTo>
                <a:lnTo>
                  <a:pt x="759" y="1021"/>
                </a:lnTo>
                <a:lnTo>
                  <a:pt x="764" y="1009"/>
                </a:lnTo>
                <a:lnTo>
                  <a:pt x="775" y="1000"/>
                </a:lnTo>
                <a:lnTo>
                  <a:pt x="775" y="1000"/>
                </a:lnTo>
                <a:lnTo>
                  <a:pt x="784" y="993"/>
                </a:lnTo>
                <a:lnTo>
                  <a:pt x="795" y="966"/>
                </a:lnTo>
                <a:lnTo>
                  <a:pt x="795" y="966"/>
                </a:lnTo>
                <a:lnTo>
                  <a:pt x="798" y="960"/>
                </a:lnTo>
                <a:lnTo>
                  <a:pt x="820" y="957"/>
                </a:lnTo>
                <a:lnTo>
                  <a:pt x="820" y="957"/>
                </a:lnTo>
                <a:lnTo>
                  <a:pt x="831" y="951"/>
                </a:lnTo>
                <a:lnTo>
                  <a:pt x="840" y="942"/>
                </a:lnTo>
                <a:lnTo>
                  <a:pt x="843" y="939"/>
                </a:lnTo>
                <a:lnTo>
                  <a:pt x="843" y="930"/>
                </a:lnTo>
                <a:lnTo>
                  <a:pt x="843" y="930"/>
                </a:lnTo>
                <a:lnTo>
                  <a:pt x="843" y="914"/>
                </a:lnTo>
                <a:lnTo>
                  <a:pt x="843" y="914"/>
                </a:lnTo>
                <a:lnTo>
                  <a:pt x="843" y="911"/>
                </a:lnTo>
                <a:lnTo>
                  <a:pt x="843" y="911"/>
                </a:lnTo>
                <a:lnTo>
                  <a:pt x="843" y="905"/>
                </a:lnTo>
                <a:lnTo>
                  <a:pt x="845" y="902"/>
                </a:lnTo>
                <a:lnTo>
                  <a:pt x="845" y="902"/>
                </a:lnTo>
                <a:lnTo>
                  <a:pt x="848" y="902"/>
                </a:lnTo>
                <a:lnTo>
                  <a:pt x="854" y="902"/>
                </a:lnTo>
                <a:lnTo>
                  <a:pt x="873" y="908"/>
                </a:lnTo>
                <a:lnTo>
                  <a:pt x="873" y="908"/>
                </a:lnTo>
                <a:lnTo>
                  <a:pt x="882" y="911"/>
                </a:lnTo>
                <a:lnTo>
                  <a:pt x="885" y="908"/>
                </a:lnTo>
                <a:lnTo>
                  <a:pt x="885" y="908"/>
                </a:lnTo>
                <a:lnTo>
                  <a:pt x="893" y="899"/>
                </a:lnTo>
                <a:lnTo>
                  <a:pt x="893" y="899"/>
                </a:lnTo>
                <a:lnTo>
                  <a:pt x="907" y="893"/>
                </a:lnTo>
                <a:lnTo>
                  <a:pt x="921" y="890"/>
                </a:lnTo>
                <a:lnTo>
                  <a:pt x="921" y="890"/>
                </a:lnTo>
                <a:lnTo>
                  <a:pt x="932" y="890"/>
                </a:lnTo>
                <a:lnTo>
                  <a:pt x="932" y="890"/>
                </a:lnTo>
                <a:lnTo>
                  <a:pt x="941" y="884"/>
                </a:lnTo>
                <a:lnTo>
                  <a:pt x="946" y="878"/>
                </a:lnTo>
                <a:lnTo>
                  <a:pt x="949" y="866"/>
                </a:lnTo>
                <a:lnTo>
                  <a:pt x="949" y="866"/>
                </a:lnTo>
                <a:lnTo>
                  <a:pt x="952" y="866"/>
                </a:lnTo>
                <a:lnTo>
                  <a:pt x="952" y="866"/>
                </a:lnTo>
                <a:lnTo>
                  <a:pt x="974" y="838"/>
                </a:lnTo>
                <a:lnTo>
                  <a:pt x="974" y="838"/>
                </a:lnTo>
                <a:lnTo>
                  <a:pt x="985" y="832"/>
                </a:lnTo>
                <a:lnTo>
                  <a:pt x="991" y="829"/>
                </a:lnTo>
                <a:lnTo>
                  <a:pt x="991" y="829"/>
                </a:lnTo>
                <a:lnTo>
                  <a:pt x="991" y="826"/>
                </a:lnTo>
                <a:lnTo>
                  <a:pt x="991" y="826"/>
                </a:lnTo>
                <a:lnTo>
                  <a:pt x="988" y="820"/>
                </a:lnTo>
                <a:lnTo>
                  <a:pt x="988" y="820"/>
                </a:lnTo>
                <a:lnTo>
                  <a:pt x="988" y="808"/>
                </a:lnTo>
                <a:lnTo>
                  <a:pt x="988" y="796"/>
                </a:lnTo>
                <a:lnTo>
                  <a:pt x="988" y="796"/>
                </a:lnTo>
                <a:lnTo>
                  <a:pt x="994" y="790"/>
                </a:lnTo>
                <a:lnTo>
                  <a:pt x="999" y="790"/>
                </a:lnTo>
                <a:lnTo>
                  <a:pt x="999" y="790"/>
                </a:lnTo>
                <a:lnTo>
                  <a:pt x="1005" y="793"/>
                </a:lnTo>
                <a:lnTo>
                  <a:pt x="1010" y="799"/>
                </a:lnTo>
                <a:lnTo>
                  <a:pt x="1013" y="805"/>
                </a:lnTo>
                <a:lnTo>
                  <a:pt x="1013" y="814"/>
                </a:lnTo>
                <a:lnTo>
                  <a:pt x="1013" y="814"/>
                </a:lnTo>
                <a:lnTo>
                  <a:pt x="1013" y="817"/>
                </a:lnTo>
                <a:lnTo>
                  <a:pt x="1013" y="817"/>
                </a:lnTo>
                <a:lnTo>
                  <a:pt x="1024" y="814"/>
                </a:lnTo>
                <a:lnTo>
                  <a:pt x="1024" y="814"/>
                </a:lnTo>
                <a:lnTo>
                  <a:pt x="1033" y="811"/>
                </a:lnTo>
                <a:lnTo>
                  <a:pt x="1033" y="811"/>
                </a:lnTo>
                <a:lnTo>
                  <a:pt x="1052" y="802"/>
                </a:lnTo>
                <a:lnTo>
                  <a:pt x="1066" y="787"/>
                </a:lnTo>
                <a:lnTo>
                  <a:pt x="1066" y="787"/>
                </a:lnTo>
                <a:lnTo>
                  <a:pt x="1069" y="787"/>
                </a:lnTo>
                <a:lnTo>
                  <a:pt x="1069" y="787"/>
                </a:lnTo>
                <a:lnTo>
                  <a:pt x="1075" y="784"/>
                </a:lnTo>
                <a:lnTo>
                  <a:pt x="1083" y="784"/>
                </a:lnTo>
                <a:lnTo>
                  <a:pt x="1083" y="784"/>
                </a:lnTo>
                <a:lnTo>
                  <a:pt x="1092" y="781"/>
                </a:lnTo>
                <a:lnTo>
                  <a:pt x="1092" y="781"/>
                </a:lnTo>
                <a:lnTo>
                  <a:pt x="1092" y="778"/>
                </a:lnTo>
                <a:lnTo>
                  <a:pt x="1092" y="778"/>
                </a:lnTo>
                <a:lnTo>
                  <a:pt x="1092" y="778"/>
                </a:lnTo>
                <a:lnTo>
                  <a:pt x="1092" y="778"/>
                </a:lnTo>
                <a:lnTo>
                  <a:pt x="1094" y="775"/>
                </a:lnTo>
                <a:lnTo>
                  <a:pt x="1094" y="775"/>
                </a:lnTo>
                <a:lnTo>
                  <a:pt x="1094" y="775"/>
                </a:lnTo>
                <a:lnTo>
                  <a:pt x="1094" y="775"/>
                </a:lnTo>
                <a:lnTo>
                  <a:pt x="1094" y="775"/>
                </a:lnTo>
                <a:lnTo>
                  <a:pt x="1094" y="775"/>
                </a:lnTo>
                <a:lnTo>
                  <a:pt x="1094" y="772"/>
                </a:lnTo>
                <a:lnTo>
                  <a:pt x="1094" y="772"/>
                </a:lnTo>
                <a:lnTo>
                  <a:pt x="1094" y="772"/>
                </a:lnTo>
                <a:lnTo>
                  <a:pt x="1094" y="772"/>
                </a:lnTo>
                <a:lnTo>
                  <a:pt x="1094" y="769"/>
                </a:lnTo>
                <a:lnTo>
                  <a:pt x="1094" y="769"/>
                </a:lnTo>
                <a:lnTo>
                  <a:pt x="1094" y="769"/>
                </a:lnTo>
                <a:lnTo>
                  <a:pt x="1094" y="769"/>
                </a:lnTo>
                <a:lnTo>
                  <a:pt x="1094" y="766"/>
                </a:lnTo>
                <a:lnTo>
                  <a:pt x="1094" y="766"/>
                </a:lnTo>
                <a:lnTo>
                  <a:pt x="1094" y="766"/>
                </a:lnTo>
                <a:lnTo>
                  <a:pt x="1094" y="766"/>
                </a:lnTo>
                <a:lnTo>
                  <a:pt x="1094" y="766"/>
                </a:lnTo>
                <a:lnTo>
                  <a:pt x="1094" y="766"/>
                </a:lnTo>
                <a:lnTo>
                  <a:pt x="1094" y="763"/>
                </a:lnTo>
                <a:lnTo>
                  <a:pt x="1094" y="763"/>
                </a:lnTo>
                <a:lnTo>
                  <a:pt x="1094" y="763"/>
                </a:lnTo>
                <a:lnTo>
                  <a:pt x="1094" y="763"/>
                </a:lnTo>
                <a:lnTo>
                  <a:pt x="1094" y="759"/>
                </a:lnTo>
                <a:lnTo>
                  <a:pt x="1094" y="729"/>
                </a:lnTo>
                <a:lnTo>
                  <a:pt x="1094" y="729"/>
                </a:lnTo>
                <a:lnTo>
                  <a:pt x="1097" y="717"/>
                </a:lnTo>
                <a:lnTo>
                  <a:pt x="1100" y="708"/>
                </a:lnTo>
                <a:lnTo>
                  <a:pt x="1100" y="708"/>
                </a:lnTo>
                <a:lnTo>
                  <a:pt x="1103" y="696"/>
                </a:lnTo>
                <a:lnTo>
                  <a:pt x="1103" y="696"/>
                </a:lnTo>
                <a:lnTo>
                  <a:pt x="1103" y="690"/>
                </a:lnTo>
                <a:lnTo>
                  <a:pt x="1103" y="690"/>
                </a:lnTo>
                <a:lnTo>
                  <a:pt x="1108" y="668"/>
                </a:lnTo>
                <a:lnTo>
                  <a:pt x="1111" y="659"/>
                </a:lnTo>
                <a:lnTo>
                  <a:pt x="1117" y="650"/>
                </a:lnTo>
                <a:lnTo>
                  <a:pt x="1117" y="650"/>
                </a:lnTo>
                <a:lnTo>
                  <a:pt x="1114" y="647"/>
                </a:lnTo>
                <a:lnTo>
                  <a:pt x="1114" y="647"/>
                </a:lnTo>
                <a:lnTo>
                  <a:pt x="1106" y="638"/>
                </a:lnTo>
                <a:lnTo>
                  <a:pt x="1106" y="635"/>
                </a:lnTo>
                <a:lnTo>
                  <a:pt x="1103" y="626"/>
                </a:lnTo>
                <a:lnTo>
                  <a:pt x="1103" y="626"/>
                </a:lnTo>
                <a:lnTo>
                  <a:pt x="1103" y="620"/>
                </a:lnTo>
                <a:lnTo>
                  <a:pt x="1097" y="614"/>
                </a:lnTo>
                <a:lnTo>
                  <a:pt x="1097" y="614"/>
                </a:lnTo>
                <a:lnTo>
                  <a:pt x="1089" y="602"/>
                </a:lnTo>
                <a:lnTo>
                  <a:pt x="1086" y="595"/>
                </a:lnTo>
                <a:lnTo>
                  <a:pt x="1083" y="586"/>
                </a:lnTo>
                <a:lnTo>
                  <a:pt x="1083" y="586"/>
                </a:lnTo>
                <a:lnTo>
                  <a:pt x="1083" y="580"/>
                </a:lnTo>
                <a:lnTo>
                  <a:pt x="1080" y="577"/>
                </a:lnTo>
                <a:lnTo>
                  <a:pt x="1080" y="577"/>
                </a:lnTo>
                <a:lnTo>
                  <a:pt x="1075" y="568"/>
                </a:lnTo>
                <a:lnTo>
                  <a:pt x="1072" y="562"/>
                </a:lnTo>
                <a:lnTo>
                  <a:pt x="1072" y="556"/>
                </a:lnTo>
                <a:lnTo>
                  <a:pt x="1072" y="556"/>
                </a:lnTo>
                <a:lnTo>
                  <a:pt x="1069" y="541"/>
                </a:lnTo>
                <a:lnTo>
                  <a:pt x="1064" y="529"/>
                </a:lnTo>
                <a:lnTo>
                  <a:pt x="1058" y="513"/>
                </a:lnTo>
                <a:lnTo>
                  <a:pt x="1058" y="513"/>
                </a:lnTo>
                <a:lnTo>
                  <a:pt x="1058" y="510"/>
                </a:lnTo>
                <a:lnTo>
                  <a:pt x="1058" y="413"/>
                </a:lnTo>
                <a:lnTo>
                  <a:pt x="1058" y="374"/>
                </a:lnTo>
                <a:lnTo>
                  <a:pt x="1058" y="374"/>
                </a:lnTo>
                <a:lnTo>
                  <a:pt x="1058" y="374"/>
                </a:lnTo>
                <a:lnTo>
                  <a:pt x="1058" y="374"/>
                </a:lnTo>
                <a:close/>
              </a:path>
            </a:pathLst>
          </a:custGeom>
          <a:solidFill>
            <a:schemeClr val="accent2">
              <a:lumMod val="60000"/>
              <a:lumOff val="40000"/>
            </a:scheme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0" name="Freeform 34">
            <a:extLst>
              <a:ext uri="{FF2B5EF4-FFF2-40B4-BE49-F238E27FC236}">
                <a16:creationId xmlns:a16="http://schemas.microsoft.com/office/drawing/2014/main" id="{F59FA91E-266C-4593-AFCA-5F089CC84684}"/>
              </a:ext>
            </a:extLst>
          </p:cNvPr>
          <p:cNvSpPr>
            <a:spLocks/>
          </p:cNvSpPr>
          <p:nvPr/>
        </p:nvSpPr>
        <p:spPr bwMode="auto">
          <a:xfrm>
            <a:off x="2244598" y="4050417"/>
            <a:ext cx="837715" cy="1025672"/>
          </a:xfrm>
          <a:custGeom>
            <a:avLst/>
            <a:gdLst>
              <a:gd name="T0" fmla="*/ 496 w 546"/>
              <a:gd name="T1" fmla="*/ 73 h 705"/>
              <a:gd name="T2" fmla="*/ 476 w 546"/>
              <a:gd name="T3" fmla="*/ 70 h 705"/>
              <a:gd name="T4" fmla="*/ 451 w 546"/>
              <a:gd name="T5" fmla="*/ 64 h 705"/>
              <a:gd name="T6" fmla="*/ 434 w 546"/>
              <a:gd name="T7" fmla="*/ 61 h 705"/>
              <a:gd name="T8" fmla="*/ 406 w 546"/>
              <a:gd name="T9" fmla="*/ 58 h 705"/>
              <a:gd name="T10" fmla="*/ 389 w 546"/>
              <a:gd name="T11" fmla="*/ 55 h 705"/>
              <a:gd name="T12" fmla="*/ 370 w 546"/>
              <a:gd name="T13" fmla="*/ 52 h 705"/>
              <a:gd name="T14" fmla="*/ 353 w 546"/>
              <a:gd name="T15" fmla="*/ 49 h 705"/>
              <a:gd name="T16" fmla="*/ 331 w 546"/>
              <a:gd name="T17" fmla="*/ 43 h 705"/>
              <a:gd name="T18" fmla="*/ 317 w 546"/>
              <a:gd name="T19" fmla="*/ 40 h 705"/>
              <a:gd name="T20" fmla="*/ 297 w 546"/>
              <a:gd name="T21" fmla="*/ 37 h 705"/>
              <a:gd name="T22" fmla="*/ 286 w 546"/>
              <a:gd name="T23" fmla="*/ 34 h 705"/>
              <a:gd name="T24" fmla="*/ 264 w 546"/>
              <a:gd name="T25" fmla="*/ 31 h 705"/>
              <a:gd name="T26" fmla="*/ 252 w 546"/>
              <a:gd name="T27" fmla="*/ 28 h 705"/>
              <a:gd name="T28" fmla="*/ 236 w 546"/>
              <a:gd name="T29" fmla="*/ 25 h 705"/>
              <a:gd name="T30" fmla="*/ 224 w 546"/>
              <a:gd name="T31" fmla="*/ 22 h 705"/>
              <a:gd name="T32" fmla="*/ 208 w 546"/>
              <a:gd name="T33" fmla="*/ 19 h 705"/>
              <a:gd name="T34" fmla="*/ 199 w 546"/>
              <a:gd name="T35" fmla="*/ 16 h 705"/>
              <a:gd name="T36" fmla="*/ 185 w 546"/>
              <a:gd name="T37" fmla="*/ 13 h 705"/>
              <a:gd name="T38" fmla="*/ 177 w 546"/>
              <a:gd name="T39" fmla="*/ 9 h 705"/>
              <a:gd name="T40" fmla="*/ 163 w 546"/>
              <a:gd name="T41" fmla="*/ 9 h 705"/>
              <a:gd name="T42" fmla="*/ 154 w 546"/>
              <a:gd name="T43" fmla="*/ 6 h 705"/>
              <a:gd name="T44" fmla="*/ 140 w 546"/>
              <a:gd name="T45" fmla="*/ 3 h 705"/>
              <a:gd name="T46" fmla="*/ 121 w 546"/>
              <a:gd name="T47" fmla="*/ 52 h 705"/>
              <a:gd name="T48" fmla="*/ 115 w 546"/>
              <a:gd name="T49" fmla="*/ 76 h 705"/>
              <a:gd name="T50" fmla="*/ 96 w 546"/>
              <a:gd name="T51" fmla="*/ 85 h 705"/>
              <a:gd name="T52" fmla="*/ 93 w 546"/>
              <a:gd name="T53" fmla="*/ 82 h 705"/>
              <a:gd name="T54" fmla="*/ 65 w 546"/>
              <a:gd name="T55" fmla="*/ 79 h 705"/>
              <a:gd name="T56" fmla="*/ 59 w 546"/>
              <a:gd name="T57" fmla="*/ 82 h 705"/>
              <a:gd name="T58" fmla="*/ 56 w 546"/>
              <a:gd name="T59" fmla="*/ 88 h 705"/>
              <a:gd name="T60" fmla="*/ 54 w 546"/>
              <a:gd name="T61" fmla="*/ 92 h 705"/>
              <a:gd name="T62" fmla="*/ 54 w 546"/>
              <a:gd name="T63" fmla="*/ 98 h 705"/>
              <a:gd name="T64" fmla="*/ 56 w 546"/>
              <a:gd name="T65" fmla="*/ 131 h 705"/>
              <a:gd name="T66" fmla="*/ 59 w 546"/>
              <a:gd name="T67" fmla="*/ 177 h 705"/>
              <a:gd name="T68" fmla="*/ 65 w 546"/>
              <a:gd name="T69" fmla="*/ 195 h 705"/>
              <a:gd name="T70" fmla="*/ 48 w 546"/>
              <a:gd name="T71" fmla="*/ 210 h 705"/>
              <a:gd name="T72" fmla="*/ 48 w 546"/>
              <a:gd name="T73" fmla="*/ 210 h 705"/>
              <a:gd name="T74" fmla="*/ 48 w 546"/>
              <a:gd name="T75" fmla="*/ 210 h 705"/>
              <a:gd name="T76" fmla="*/ 45 w 546"/>
              <a:gd name="T77" fmla="*/ 210 h 705"/>
              <a:gd name="T78" fmla="*/ 45 w 546"/>
              <a:gd name="T79" fmla="*/ 210 h 705"/>
              <a:gd name="T80" fmla="*/ 42 w 546"/>
              <a:gd name="T81" fmla="*/ 210 h 705"/>
              <a:gd name="T82" fmla="*/ 42 w 546"/>
              <a:gd name="T83" fmla="*/ 207 h 705"/>
              <a:gd name="T84" fmla="*/ 42 w 546"/>
              <a:gd name="T85" fmla="*/ 213 h 705"/>
              <a:gd name="T86" fmla="*/ 45 w 546"/>
              <a:gd name="T87" fmla="*/ 216 h 705"/>
              <a:gd name="T88" fmla="*/ 45 w 546"/>
              <a:gd name="T89" fmla="*/ 222 h 705"/>
              <a:gd name="T90" fmla="*/ 48 w 546"/>
              <a:gd name="T91" fmla="*/ 225 h 705"/>
              <a:gd name="T92" fmla="*/ 48 w 546"/>
              <a:gd name="T93" fmla="*/ 228 h 705"/>
              <a:gd name="T94" fmla="*/ 51 w 546"/>
              <a:gd name="T95" fmla="*/ 228 h 705"/>
              <a:gd name="T96" fmla="*/ 76 w 546"/>
              <a:gd name="T97" fmla="*/ 249 h 705"/>
              <a:gd name="T98" fmla="*/ 84 w 546"/>
              <a:gd name="T99" fmla="*/ 268 h 705"/>
              <a:gd name="T100" fmla="*/ 68 w 546"/>
              <a:gd name="T101" fmla="*/ 280 h 705"/>
              <a:gd name="T102" fmla="*/ 54 w 546"/>
              <a:gd name="T103" fmla="*/ 295 h 705"/>
              <a:gd name="T104" fmla="*/ 37 w 546"/>
              <a:gd name="T105" fmla="*/ 344 h 705"/>
              <a:gd name="T106" fmla="*/ 14 w 546"/>
              <a:gd name="T107" fmla="*/ 383 h 705"/>
              <a:gd name="T108" fmla="*/ 31 w 546"/>
              <a:gd name="T109" fmla="*/ 429 h 705"/>
              <a:gd name="T110" fmla="*/ 3 w 546"/>
              <a:gd name="T111" fmla="*/ 474 h 705"/>
              <a:gd name="T112" fmla="*/ 546 w 546"/>
              <a:gd name="T113" fmla="*/ 82 h 705"/>
              <a:gd name="T114" fmla="*/ 521 w 546"/>
              <a:gd name="T115" fmla="*/ 79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6" h="705">
                <a:moveTo>
                  <a:pt x="521" y="79"/>
                </a:moveTo>
                <a:lnTo>
                  <a:pt x="521" y="79"/>
                </a:lnTo>
                <a:lnTo>
                  <a:pt x="504" y="76"/>
                </a:lnTo>
                <a:lnTo>
                  <a:pt x="504" y="76"/>
                </a:lnTo>
                <a:lnTo>
                  <a:pt x="496" y="73"/>
                </a:lnTo>
                <a:lnTo>
                  <a:pt x="496" y="73"/>
                </a:lnTo>
                <a:lnTo>
                  <a:pt x="485" y="73"/>
                </a:lnTo>
                <a:lnTo>
                  <a:pt x="485" y="73"/>
                </a:lnTo>
                <a:lnTo>
                  <a:pt x="476" y="70"/>
                </a:lnTo>
                <a:lnTo>
                  <a:pt x="476" y="70"/>
                </a:lnTo>
                <a:lnTo>
                  <a:pt x="468" y="70"/>
                </a:lnTo>
                <a:lnTo>
                  <a:pt x="468" y="70"/>
                </a:lnTo>
                <a:lnTo>
                  <a:pt x="459" y="67"/>
                </a:lnTo>
                <a:lnTo>
                  <a:pt x="459" y="67"/>
                </a:lnTo>
                <a:lnTo>
                  <a:pt x="451" y="64"/>
                </a:lnTo>
                <a:lnTo>
                  <a:pt x="451" y="64"/>
                </a:lnTo>
                <a:lnTo>
                  <a:pt x="440" y="64"/>
                </a:lnTo>
                <a:lnTo>
                  <a:pt x="440" y="64"/>
                </a:lnTo>
                <a:lnTo>
                  <a:pt x="434" y="61"/>
                </a:lnTo>
                <a:lnTo>
                  <a:pt x="434" y="61"/>
                </a:lnTo>
                <a:lnTo>
                  <a:pt x="423" y="61"/>
                </a:lnTo>
                <a:lnTo>
                  <a:pt x="423" y="61"/>
                </a:lnTo>
                <a:lnTo>
                  <a:pt x="417" y="58"/>
                </a:lnTo>
                <a:lnTo>
                  <a:pt x="417" y="58"/>
                </a:lnTo>
                <a:lnTo>
                  <a:pt x="406" y="58"/>
                </a:lnTo>
                <a:lnTo>
                  <a:pt x="406" y="58"/>
                </a:lnTo>
                <a:lnTo>
                  <a:pt x="401" y="55"/>
                </a:lnTo>
                <a:lnTo>
                  <a:pt x="401" y="55"/>
                </a:lnTo>
                <a:lnTo>
                  <a:pt x="389" y="55"/>
                </a:lnTo>
                <a:lnTo>
                  <a:pt x="389" y="55"/>
                </a:lnTo>
                <a:lnTo>
                  <a:pt x="384" y="55"/>
                </a:lnTo>
                <a:lnTo>
                  <a:pt x="384" y="55"/>
                </a:lnTo>
                <a:lnTo>
                  <a:pt x="375" y="52"/>
                </a:lnTo>
                <a:lnTo>
                  <a:pt x="375" y="52"/>
                </a:lnTo>
                <a:lnTo>
                  <a:pt x="370" y="52"/>
                </a:lnTo>
                <a:lnTo>
                  <a:pt x="370" y="52"/>
                </a:lnTo>
                <a:lnTo>
                  <a:pt x="359" y="49"/>
                </a:lnTo>
                <a:lnTo>
                  <a:pt x="359" y="49"/>
                </a:lnTo>
                <a:lnTo>
                  <a:pt x="353" y="49"/>
                </a:lnTo>
                <a:lnTo>
                  <a:pt x="353" y="49"/>
                </a:lnTo>
                <a:lnTo>
                  <a:pt x="345" y="46"/>
                </a:lnTo>
                <a:lnTo>
                  <a:pt x="345" y="46"/>
                </a:lnTo>
                <a:lnTo>
                  <a:pt x="339" y="46"/>
                </a:lnTo>
                <a:lnTo>
                  <a:pt x="339" y="46"/>
                </a:lnTo>
                <a:lnTo>
                  <a:pt x="331" y="43"/>
                </a:lnTo>
                <a:lnTo>
                  <a:pt x="331" y="43"/>
                </a:lnTo>
                <a:lnTo>
                  <a:pt x="325" y="43"/>
                </a:lnTo>
                <a:lnTo>
                  <a:pt x="325" y="43"/>
                </a:lnTo>
                <a:lnTo>
                  <a:pt x="317" y="40"/>
                </a:lnTo>
                <a:lnTo>
                  <a:pt x="317" y="40"/>
                </a:lnTo>
                <a:lnTo>
                  <a:pt x="311" y="40"/>
                </a:lnTo>
                <a:lnTo>
                  <a:pt x="311" y="40"/>
                </a:lnTo>
                <a:lnTo>
                  <a:pt x="303" y="37"/>
                </a:lnTo>
                <a:lnTo>
                  <a:pt x="303" y="37"/>
                </a:lnTo>
                <a:lnTo>
                  <a:pt x="297" y="37"/>
                </a:lnTo>
                <a:lnTo>
                  <a:pt x="297" y="37"/>
                </a:lnTo>
                <a:lnTo>
                  <a:pt x="289" y="34"/>
                </a:lnTo>
                <a:lnTo>
                  <a:pt x="289" y="34"/>
                </a:lnTo>
                <a:lnTo>
                  <a:pt x="286" y="34"/>
                </a:lnTo>
                <a:lnTo>
                  <a:pt x="286" y="34"/>
                </a:lnTo>
                <a:lnTo>
                  <a:pt x="278" y="34"/>
                </a:lnTo>
                <a:lnTo>
                  <a:pt x="278" y="34"/>
                </a:lnTo>
                <a:lnTo>
                  <a:pt x="272" y="31"/>
                </a:lnTo>
                <a:lnTo>
                  <a:pt x="272" y="31"/>
                </a:lnTo>
                <a:lnTo>
                  <a:pt x="264" y="31"/>
                </a:lnTo>
                <a:lnTo>
                  <a:pt x="264" y="31"/>
                </a:lnTo>
                <a:lnTo>
                  <a:pt x="261" y="28"/>
                </a:lnTo>
                <a:lnTo>
                  <a:pt x="261" y="28"/>
                </a:lnTo>
                <a:lnTo>
                  <a:pt x="252" y="28"/>
                </a:lnTo>
                <a:lnTo>
                  <a:pt x="252" y="28"/>
                </a:lnTo>
                <a:lnTo>
                  <a:pt x="247" y="28"/>
                </a:lnTo>
                <a:lnTo>
                  <a:pt x="247" y="28"/>
                </a:lnTo>
                <a:lnTo>
                  <a:pt x="241" y="25"/>
                </a:lnTo>
                <a:lnTo>
                  <a:pt x="241" y="25"/>
                </a:lnTo>
                <a:lnTo>
                  <a:pt x="236" y="25"/>
                </a:lnTo>
                <a:lnTo>
                  <a:pt x="236" y="25"/>
                </a:lnTo>
                <a:lnTo>
                  <a:pt x="230" y="22"/>
                </a:lnTo>
                <a:lnTo>
                  <a:pt x="230" y="22"/>
                </a:lnTo>
                <a:lnTo>
                  <a:pt x="224" y="22"/>
                </a:lnTo>
                <a:lnTo>
                  <a:pt x="224" y="22"/>
                </a:lnTo>
                <a:lnTo>
                  <a:pt x="219" y="22"/>
                </a:lnTo>
                <a:lnTo>
                  <a:pt x="219" y="22"/>
                </a:lnTo>
                <a:lnTo>
                  <a:pt x="216" y="19"/>
                </a:lnTo>
                <a:lnTo>
                  <a:pt x="216" y="19"/>
                </a:lnTo>
                <a:lnTo>
                  <a:pt x="208" y="19"/>
                </a:lnTo>
                <a:lnTo>
                  <a:pt x="208" y="19"/>
                </a:lnTo>
                <a:lnTo>
                  <a:pt x="205" y="19"/>
                </a:lnTo>
                <a:lnTo>
                  <a:pt x="205" y="19"/>
                </a:lnTo>
                <a:lnTo>
                  <a:pt x="199" y="16"/>
                </a:lnTo>
                <a:lnTo>
                  <a:pt x="199" y="16"/>
                </a:lnTo>
                <a:lnTo>
                  <a:pt x="194" y="16"/>
                </a:lnTo>
                <a:lnTo>
                  <a:pt x="194" y="16"/>
                </a:lnTo>
                <a:lnTo>
                  <a:pt x="188" y="13"/>
                </a:lnTo>
                <a:lnTo>
                  <a:pt x="188" y="13"/>
                </a:lnTo>
                <a:lnTo>
                  <a:pt x="185" y="13"/>
                </a:lnTo>
                <a:lnTo>
                  <a:pt x="185" y="13"/>
                </a:lnTo>
                <a:lnTo>
                  <a:pt x="180" y="13"/>
                </a:lnTo>
                <a:lnTo>
                  <a:pt x="180" y="13"/>
                </a:lnTo>
                <a:lnTo>
                  <a:pt x="177" y="9"/>
                </a:lnTo>
                <a:lnTo>
                  <a:pt x="177" y="9"/>
                </a:lnTo>
                <a:lnTo>
                  <a:pt x="171" y="9"/>
                </a:lnTo>
                <a:lnTo>
                  <a:pt x="171" y="9"/>
                </a:lnTo>
                <a:lnTo>
                  <a:pt x="166" y="9"/>
                </a:lnTo>
                <a:lnTo>
                  <a:pt x="166" y="9"/>
                </a:lnTo>
                <a:lnTo>
                  <a:pt x="163" y="9"/>
                </a:lnTo>
                <a:lnTo>
                  <a:pt x="163" y="9"/>
                </a:lnTo>
                <a:lnTo>
                  <a:pt x="157" y="6"/>
                </a:lnTo>
                <a:lnTo>
                  <a:pt x="157" y="6"/>
                </a:lnTo>
                <a:lnTo>
                  <a:pt x="154" y="6"/>
                </a:lnTo>
                <a:lnTo>
                  <a:pt x="154" y="6"/>
                </a:lnTo>
                <a:lnTo>
                  <a:pt x="149" y="6"/>
                </a:lnTo>
                <a:lnTo>
                  <a:pt x="149" y="6"/>
                </a:lnTo>
                <a:lnTo>
                  <a:pt x="149" y="3"/>
                </a:lnTo>
                <a:lnTo>
                  <a:pt x="149" y="3"/>
                </a:lnTo>
                <a:lnTo>
                  <a:pt x="140" y="3"/>
                </a:lnTo>
                <a:lnTo>
                  <a:pt x="140" y="3"/>
                </a:lnTo>
                <a:lnTo>
                  <a:pt x="140" y="3"/>
                </a:lnTo>
                <a:lnTo>
                  <a:pt x="140" y="3"/>
                </a:lnTo>
                <a:lnTo>
                  <a:pt x="135" y="0"/>
                </a:lnTo>
                <a:lnTo>
                  <a:pt x="121" y="52"/>
                </a:lnTo>
                <a:lnTo>
                  <a:pt x="118" y="73"/>
                </a:lnTo>
                <a:lnTo>
                  <a:pt x="118" y="73"/>
                </a:lnTo>
                <a:lnTo>
                  <a:pt x="115" y="76"/>
                </a:lnTo>
                <a:lnTo>
                  <a:pt x="115" y="76"/>
                </a:lnTo>
                <a:lnTo>
                  <a:pt x="115" y="76"/>
                </a:lnTo>
                <a:lnTo>
                  <a:pt x="115" y="76"/>
                </a:lnTo>
                <a:lnTo>
                  <a:pt x="107" y="82"/>
                </a:lnTo>
                <a:lnTo>
                  <a:pt x="101" y="85"/>
                </a:lnTo>
                <a:lnTo>
                  <a:pt x="96" y="85"/>
                </a:lnTo>
                <a:lnTo>
                  <a:pt x="96" y="85"/>
                </a:lnTo>
                <a:lnTo>
                  <a:pt x="96" y="85"/>
                </a:lnTo>
                <a:lnTo>
                  <a:pt x="96" y="85"/>
                </a:lnTo>
                <a:lnTo>
                  <a:pt x="96" y="85"/>
                </a:lnTo>
                <a:lnTo>
                  <a:pt x="96" y="85"/>
                </a:lnTo>
                <a:lnTo>
                  <a:pt x="93" y="82"/>
                </a:lnTo>
                <a:lnTo>
                  <a:pt x="93" y="82"/>
                </a:lnTo>
                <a:lnTo>
                  <a:pt x="84" y="79"/>
                </a:lnTo>
                <a:lnTo>
                  <a:pt x="68" y="79"/>
                </a:lnTo>
                <a:lnTo>
                  <a:pt x="68" y="79"/>
                </a:lnTo>
                <a:lnTo>
                  <a:pt x="65" y="79"/>
                </a:lnTo>
                <a:lnTo>
                  <a:pt x="65" y="79"/>
                </a:lnTo>
                <a:lnTo>
                  <a:pt x="62" y="82"/>
                </a:lnTo>
                <a:lnTo>
                  <a:pt x="62" y="82"/>
                </a:lnTo>
                <a:lnTo>
                  <a:pt x="59" y="82"/>
                </a:lnTo>
                <a:lnTo>
                  <a:pt x="59" y="82"/>
                </a:lnTo>
                <a:lnTo>
                  <a:pt x="59" y="85"/>
                </a:lnTo>
                <a:lnTo>
                  <a:pt x="59" y="85"/>
                </a:lnTo>
                <a:lnTo>
                  <a:pt x="56" y="85"/>
                </a:lnTo>
                <a:lnTo>
                  <a:pt x="56" y="88"/>
                </a:lnTo>
                <a:lnTo>
                  <a:pt x="56" y="88"/>
                </a:lnTo>
                <a:lnTo>
                  <a:pt x="54" y="92"/>
                </a:lnTo>
                <a:lnTo>
                  <a:pt x="54" y="92"/>
                </a:lnTo>
                <a:lnTo>
                  <a:pt x="54" y="92"/>
                </a:lnTo>
                <a:lnTo>
                  <a:pt x="54" y="92"/>
                </a:lnTo>
                <a:lnTo>
                  <a:pt x="54" y="92"/>
                </a:lnTo>
                <a:lnTo>
                  <a:pt x="54" y="92"/>
                </a:lnTo>
                <a:lnTo>
                  <a:pt x="54" y="95"/>
                </a:lnTo>
                <a:lnTo>
                  <a:pt x="54" y="95"/>
                </a:lnTo>
                <a:lnTo>
                  <a:pt x="54" y="98"/>
                </a:lnTo>
                <a:lnTo>
                  <a:pt x="54" y="98"/>
                </a:lnTo>
                <a:lnTo>
                  <a:pt x="54" y="113"/>
                </a:lnTo>
                <a:lnTo>
                  <a:pt x="54" y="116"/>
                </a:lnTo>
                <a:lnTo>
                  <a:pt x="54" y="116"/>
                </a:lnTo>
                <a:lnTo>
                  <a:pt x="56" y="131"/>
                </a:lnTo>
                <a:lnTo>
                  <a:pt x="56" y="131"/>
                </a:lnTo>
                <a:lnTo>
                  <a:pt x="56" y="143"/>
                </a:lnTo>
                <a:lnTo>
                  <a:pt x="56" y="143"/>
                </a:lnTo>
                <a:lnTo>
                  <a:pt x="56" y="158"/>
                </a:lnTo>
                <a:lnTo>
                  <a:pt x="56" y="158"/>
                </a:lnTo>
                <a:lnTo>
                  <a:pt x="59" y="177"/>
                </a:lnTo>
                <a:lnTo>
                  <a:pt x="65" y="186"/>
                </a:lnTo>
                <a:lnTo>
                  <a:pt x="65" y="186"/>
                </a:lnTo>
                <a:lnTo>
                  <a:pt x="65" y="192"/>
                </a:lnTo>
                <a:lnTo>
                  <a:pt x="65" y="195"/>
                </a:lnTo>
                <a:lnTo>
                  <a:pt x="65" y="195"/>
                </a:lnTo>
                <a:lnTo>
                  <a:pt x="65" y="201"/>
                </a:lnTo>
                <a:lnTo>
                  <a:pt x="59" y="207"/>
                </a:lnTo>
                <a:lnTo>
                  <a:pt x="48" y="210"/>
                </a:lnTo>
                <a:lnTo>
                  <a:pt x="48" y="210"/>
                </a:lnTo>
                <a:lnTo>
                  <a:pt x="48" y="210"/>
                </a:lnTo>
                <a:lnTo>
                  <a:pt x="48" y="210"/>
                </a:lnTo>
                <a:lnTo>
                  <a:pt x="48" y="210"/>
                </a:lnTo>
                <a:lnTo>
                  <a:pt x="48" y="210"/>
                </a:lnTo>
                <a:lnTo>
                  <a:pt x="48" y="210"/>
                </a:lnTo>
                <a:lnTo>
                  <a:pt x="48" y="210"/>
                </a:lnTo>
                <a:lnTo>
                  <a:pt x="48" y="210"/>
                </a:lnTo>
                <a:lnTo>
                  <a:pt x="48" y="210"/>
                </a:lnTo>
                <a:lnTo>
                  <a:pt x="48" y="210"/>
                </a:lnTo>
                <a:lnTo>
                  <a:pt x="48" y="210"/>
                </a:lnTo>
                <a:lnTo>
                  <a:pt x="48" y="210"/>
                </a:lnTo>
                <a:lnTo>
                  <a:pt x="48" y="210"/>
                </a:lnTo>
                <a:lnTo>
                  <a:pt x="45" y="210"/>
                </a:lnTo>
                <a:lnTo>
                  <a:pt x="45" y="210"/>
                </a:lnTo>
                <a:lnTo>
                  <a:pt x="45" y="210"/>
                </a:lnTo>
                <a:lnTo>
                  <a:pt x="45" y="210"/>
                </a:lnTo>
                <a:lnTo>
                  <a:pt x="45" y="210"/>
                </a:lnTo>
                <a:lnTo>
                  <a:pt x="45" y="210"/>
                </a:lnTo>
                <a:lnTo>
                  <a:pt x="45" y="210"/>
                </a:lnTo>
                <a:lnTo>
                  <a:pt x="45" y="210"/>
                </a:lnTo>
                <a:lnTo>
                  <a:pt x="45" y="210"/>
                </a:lnTo>
                <a:lnTo>
                  <a:pt x="45" y="210"/>
                </a:lnTo>
                <a:lnTo>
                  <a:pt x="45" y="210"/>
                </a:lnTo>
                <a:lnTo>
                  <a:pt x="45" y="210"/>
                </a:lnTo>
                <a:lnTo>
                  <a:pt x="42" y="210"/>
                </a:lnTo>
                <a:lnTo>
                  <a:pt x="42" y="210"/>
                </a:lnTo>
                <a:lnTo>
                  <a:pt x="42" y="210"/>
                </a:lnTo>
                <a:lnTo>
                  <a:pt x="42" y="210"/>
                </a:lnTo>
                <a:lnTo>
                  <a:pt x="42" y="207"/>
                </a:lnTo>
                <a:lnTo>
                  <a:pt x="42" y="207"/>
                </a:lnTo>
                <a:lnTo>
                  <a:pt x="42" y="207"/>
                </a:lnTo>
                <a:lnTo>
                  <a:pt x="42" y="210"/>
                </a:lnTo>
                <a:lnTo>
                  <a:pt x="42" y="210"/>
                </a:lnTo>
                <a:lnTo>
                  <a:pt x="42" y="210"/>
                </a:lnTo>
                <a:lnTo>
                  <a:pt x="42" y="210"/>
                </a:lnTo>
                <a:lnTo>
                  <a:pt x="42" y="213"/>
                </a:lnTo>
                <a:lnTo>
                  <a:pt x="42" y="213"/>
                </a:lnTo>
                <a:lnTo>
                  <a:pt x="45" y="216"/>
                </a:lnTo>
                <a:lnTo>
                  <a:pt x="45" y="216"/>
                </a:lnTo>
                <a:lnTo>
                  <a:pt x="45" y="216"/>
                </a:lnTo>
                <a:lnTo>
                  <a:pt x="45" y="216"/>
                </a:lnTo>
                <a:lnTo>
                  <a:pt x="45" y="219"/>
                </a:lnTo>
                <a:lnTo>
                  <a:pt x="45" y="219"/>
                </a:lnTo>
                <a:lnTo>
                  <a:pt x="45" y="219"/>
                </a:lnTo>
                <a:lnTo>
                  <a:pt x="45" y="219"/>
                </a:lnTo>
                <a:lnTo>
                  <a:pt x="45" y="222"/>
                </a:lnTo>
                <a:lnTo>
                  <a:pt x="45" y="222"/>
                </a:lnTo>
                <a:lnTo>
                  <a:pt x="45" y="222"/>
                </a:lnTo>
                <a:lnTo>
                  <a:pt x="45" y="222"/>
                </a:lnTo>
                <a:lnTo>
                  <a:pt x="48" y="225"/>
                </a:lnTo>
                <a:lnTo>
                  <a:pt x="48" y="225"/>
                </a:lnTo>
                <a:lnTo>
                  <a:pt x="48" y="225"/>
                </a:lnTo>
                <a:lnTo>
                  <a:pt x="48" y="225"/>
                </a:lnTo>
                <a:lnTo>
                  <a:pt x="48" y="225"/>
                </a:lnTo>
                <a:lnTo>
                  <a:pt x="48" y="225"/>
                </a:lnTo>
                <a:lnTo>
                  <a:pt x="48" y="228"/>
                </a:lnTo>
                <a:lnTo>
                  <a:pt x="48" y="228"/>
                </a:lnTo>
                <a:lnTo>
                  <a:pt x="51" y="228"/>
                </a:lnTo>
                <a:lnTo>
                  <a:pt x="51" y="228"/>
                </a:lnTo>
                <a:lnTo>
                  <a:pt x="51" y="228"/>
                </a:lnTo>
                <a:lnTo>
                  <a:pt x="51" y="228"/>
                </a:lnTo>
                <a:lnTo>
                  <a:pt x="51" y="231"/>
                </a:lnTo>
                <a:lnTo>
                  <a:pt x="51" y="231"/>
                </a:lnTo>
                <a:lnTo>
                  <a:pt x="70" y="246"/>
                </a:lnTo>
                <a:lnTo>
                  <a:pt x="70" y="246"/>
                </a:lnTo>
                <a:lnTo>
                  <a:pt x="76" y="249"/>
                </a:lnTo>
                <a:lnTo>
                  <a:pt x="76" y="249"/>
                </a:lnTo>
                <a:lnTo>
                  <a:pt x="82" y="256"/>
                </a:lnTo>
                <a:lnTo>
                  <a:pt x="84" y="262"/>
                </a:lnTo>
                <a:lnTo>
                  <a:pt x="84" y="262"/>
                </a:lnTo>
                <a:lnTo>
                  <a:pt x="84" y="268"/>
                </a:lnTo>
                <a:lnTo>
                  <a:pt x="84" y="268"/>
                </a:lnTo>
                <a:lnTo>
                  <a:pt x="82" y="271"/>
                </a:lnTo>
                <a:lnTo>
                  <a:pt x="82" y="271"/>
                </a:lnTo>
                <a:lnTo>
                  <a:pt x="76" y="277"/>
                </a:lnTo>
                <a:lnTo>
                  <a:pt x="68" y="280"/>
                </a:lnTo>
                <a:lnTo>
                  <a:pt x="68" y="280"/>
                </a:lnTo>
                <a:lnTo>
                  <a:pt x="56" y="286"/>
                </a:lnTo>
                <a:lnTo>
                  <a:pt x="56" y="289"/>
                </a:lnTo>
                <a:lnTo>
                  <a:pt x="54" y="295"/>
                </a:lnTo>
                <a:lnTo>
                  <a:pt x="54" y="295"/>
                </a:lnTo>
                <a:lnTo>
                  <a:pt x="54" y="301"/>
                </a:lnTo>
                <a:lnTo>
                  <a:pt x="54" y="301"/>
                </a:lnTo>
                <a:lnTo>
                  <a:pt x="51" y="316"/>
                </a:lnTo>
                <a:lnTo>
                  <a:pt x="45" y="332"/>
                </a:lnTo>
                <a:lnTo>
                  <a:pt x="37" y="344"/>
                </a:lnTo>
                <a:lnTo>
                  <a:pt x="20" y="362"/>
                </a:lnTo>
                <a:lnTo>
                  <a:pt x="20" y="362"/>
                </a:lnTo>
                <a:lnTo>
                  <a:pt x="14" y="371"/>
                </a:lnTo>
                <a:lnTo>
                  <a:pt x="14" y="383"/>
                </a:lnTo>
                <a:lnTo>
                  <a:pt x="14" y="383"/>
                </a:lnTo>
                <a:lnTo>
                  <a:pt x="17" y="395"/>
                </a:lnTo>
                <a:lnTo>
                  <a:pt x="23" y="407"/>
                </a:lnTo>
                <a:lnTo>
                  <a:pt x="23" y="407"/>
                </a:lnTo>
                <a:lnTo>
                  <a:pt x="28" y="420"/>
                </a:lnTo>
                <a:lnTo>
                  <a:pt x="31" y="429"/>
                </a:lnTo>
                <a:lnTo>
                  <a:pt x="31" y="453"/>
                </a:lnTo>
                <a:lnTo>
                  <a:pt x="31" y="453"/>
                </a:lnTo>
                <a:lnTo>
                  <a:pt x="28" y="459"/>
                </a:lnTo>
                <a:lnTo>
                  <a:pt x="28" y="459"/>
                </a:lnTo>
                <a:lnTo>
                  <a:pt x="3" y="474"/>
                </a:lnTo>
                <a:lnTo>
                  <a:pt x="0" y="486"/>
                </a:lnTo>
                <a:lnTo>
                  <a:pt x="31" y="505"/>
                </a:lnTo>
                <a:lnTo>
                  <a:pt x="294" y="678"/>
                </a:lnTo>
                <a:lnTo>
                  <a:pt x="457" y="705"/>
                </a:lnTo>
                <a:lnTo>
                  <a:pt x="546" y="82"/>
                </a:lnTo>
                <a:lnTo>
                  <a:pt x="546" y="82"/>
                </a:lnTo>
                <a:lnTo>
                  <a:pt x="541" y="82"/>
                </a:lnTo>
                <a:lnTo>
                  <a:pt x="541" y="82"/>
                </a:lnTo>
                <a:lnTo>
                  <a:pt x="521" y="79"/>
                </a:lnTo>
                <a:lnTo>
                  <a:pt x="521" y="79"/>
                </a:lnTo>
                <a:lnTo>
                  <a:pt x="521" y="79"/>
                </a:lnTo>
                <a:lnTo>
                  <a:pt x="521" y="79"/>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1" name="Freeform 35">
            <a:extLst>
              <a:ext uri="{FF2B5EF4-FFF2-40B4-BE49-F238E27FC236}">
                <a16:creationId xmlns:a16="http://schemas.microsoft.com/office/drawing/2014/main" id="{9C839B6D-D59B-4CCE-BFAD-70BEEBCFECCD}"/>
              </a:ext>
            </a:extLst>
          </p:cNvPr>
          <p:cNvSpPr>
            <a:spLocks/>
          </p:cNvSpPr>
          <p:nvPr/>
        </p:nvSpPr>
        <p:spPr bwMode="auto">
          <a:xfrm>
            <a:off x="4889692" y="4382123"/>
            <a:ext cx="636725" cy="561574"/>
          </a:xfrm>
          <a:custGeom>
            <a:avLst/>
            <a:gdLst>
              <a:gd name="T0" fmla="*/ 297 w 415"/>
              <a:gd name="T1" fmla="*/ 383 h 386"/>
              <a:gd name="T2" fmla="*/ 297 w 415"/>
              <a:gd name="T3" fmla="*/ 383 h 386"/>
              <a:gd name="T4" fmla="*/ 297 w 415"/>
              <a:gd name="T5" fmla="*/ 380 h 386"/>
              <a:gd name="T6" fmla="*/ 297 w 415"/>
              <a:gd name="T7" fmla="*/ 380 h 386"/>
              <a:gd name="T8" fmla="*/ 292 w 415"/>
              <a:gd name="T9" fmla="*/ 374 h 386"/>
              <a:gd name="T10" fmla="*/ 292 w 415"/>
              <a:gd name="T11" fmla="*/ 325 h 386"/>
              <a:gd name="T12" fmla="*/ 294 w 415"/>
              <a:gd name="T13" fmla="*/ 295 h 386"/>
              <a:gd name="T14" fmla="*/ 306 w 415"/>
              <a:gd name="T15" fmla="*/ 277 h 386"/>
              <a:gd name="T16" fmla="*/ 314 w 415"/>
              <a:gd name="T17" fmla="*/ 265 h 386"/>
              <a:gd name="T18" fmla="*/ 331 w 415"/>
              <a:gd name="T19" fmla="*/ 216 h 386"/>
              <a:gd name="T20" fmla="*/ 334 w 415"/>
              <a:gd name="T21" fmla="*/ 198 h 386"/>
              <a:gd name="T22" fmla="*/ 339 w 415"/>
              <a:gd name="T23" fmla="*/ 189 h 386"/>
              <a:gd name="T24" fmla="*/ 345 w 415"/>
              <a:gd name="T25" fmla="*/ 186 h 386"/>
              <a:gd name="T26" fmla="*/ 345 w 415"/>
              <a:gd name="T27" fmla="*/ 186 h 386"/>
              <a:gd name="T28" fmla="*/ 345 w 415"/>
              <a:gd name="T29" fmla="*/ 183 h 386"/>
              <a:gd name="T30" fmla="*/ 348 w 415"/>
              <a:gd name="T31" fmla="*/ 183 h 386"/>
              <a:gd name="T32" fmla="*/ 348 w 415"/>
              <a:gd name="T33" fmla="*/ 179 h 386"/>
              <a:gd name="T34" fmla="*/ 350 w 415"/>
              <a:gd name="T35" fmla="*/ 179 h 386"/>
              <a:gd name="T36" fmla="*/ 350 w 415"/>
              <a:gd name="T37" fmla="*/ 176 h 386"/>
              <a:gd name="T38" fmla="*/ 353 w 415"/>
              <a:gd name="T39" fmla="*/ 173 h 386"/>
              <a:gd name="T40" fmla="*/ 356 w 415"/>
              <a:gd name="T41" fmla="*/ 167 h 386"/>
              <a:gd name="T42" fmla="*/ 356 w 415"/>
              <a:gd name="T43" fmla="*/ 167 h 386"/>
              <a:gd name="T44" fmla="*/ 356 w 415"/>
              <a:gd name="T45" fmla="*/ 164 h 386"/>
              <a:gd name="T46" fmla="*/ 359 w 415"/>
              <a:gd name="T47" fmla="*/ 161 h 386"/>
              <a:gd name="T48" fmla="*/ 359 w 415"/>
              <a:gd name="T49" fmla="*/ 158 h 386"/>
              <a:gd name="T50" fmla="*/ 359 w 415"/>
              <a:gd name="T51" fmla="*/ 158 h 386"/>
              <a:gd name="T52" fmla="*/ 362 w 415"/>
              <a:gd name="T53" fmla="*/ 155 h 386"/>
              <a:gd name="T54" fmla="*/ 362 w 415"/>
              <a:gd name="T55" fmla="*/ 152 h 386"/>
              <a:gd name="T56" fmla="*/ 362 w 415"/>
              <a:gd name="T57" fmla="*/ 152 h 386"/>
              <a:gd name="T58" fmla="*/ 362 w 415"/>
              <a:gd name="T59" fmla="*/ 149 h 386"/>
              <a:gd name="T60" fmla="*/ 364 w 415"/>
              <a:gd name="T61" fmla="*/ 146 h 386"/>
              <a:gd name="T62" fmla="*/ 364 w 415"/>
              <a:gd name="T63" fmla="*/ 146 h 386"/>
              <a:gd name="T64" fmla="*/ 378 w 415"/>
              <a:gd name="T65" fmla="*/ 125 h 386"/>
              <a:gd name="T66" fmla="*/ 384 w 415"/>
              <a:gd name="T67" fmla="*/ 119 h 386"/>
              <a:gd name="T68" fmla="*/ 398 w 415"/>
              <a:gd name="T69" fmla="*/ 85 h 386"/>
              <a:gd name="T70" fmla="*/ 406 w 415"/>
              <a:gd name="T71" fmla="*/ 49 h 386"/>
              <a:gd name="T72" fmla="*/ 415 w 415"/>
              <a:gd name="T73" fmla="*/ 37 h 386"/>
              <a:gd name="T74" fmla="*/ 412 w 415"/>
              <a:gd name="T75" fmla="*/ 37 h 386"/>
              <a:gd name="T76" fmla="*/ 412 w 415"/>
              <a:gd name="T77" fmla="*/ 37 h 386"/>
              <a:gd name="T78" fmla="*/ 412 w 415"/>
              <a:gd name="T79" fmla="*/ 37 h 386"/>
              <a:gd name="T80" fmla="*/ 412 w 415"/>
              <a:gd name="T81" fmla="*/ 37 h 386"/>
              <a:gd name="T82" fmla="*/ 409 w 415"/>
              <a:gd name="T83" fmla="*/ 37 h 386"/>
              <a:gd name="T84" fmla="*/ 409 w 415"/>
              <a:gd name="T85" fmla="*/ 34 h 386"/>
              <a:gd name="T86" fmla="*/ 409 w 415"/>
              <a:gd name="T87" fmla="*/ 34 h 386"/>
              <a:gd name="T88" fmla="*/ 406 w 415"/>
              <a:gd name="T89" fmla="*/ 34 h 386"/>
              <a:gd name="T90" fmla="*/ 406 w 415"/>
              <a:gd name="T91" fmla="*/ 34 h 386"/>
              <a:gd name="T92" fmla="*/ 398 w 415"/>
              <a:gd name="T93" fmla="*/ 37 h 386"/>
              <a:gd name="T94" fmla="*/ 373 w 415"/>
              <a:gd name="T95" fmla="*/ 40 h 386"/>
              <a:gd name="T96" fmla="*/ 367 w 415"/>
              <a:gd name="T97" fmla="*/ 28 h 386"/>
              <a:gd name="T98" fmla="*/ 359 w 415"/>
              <a:gd name="T99" fmla="*/ 0 h 386"/>
              <a:gd name="T100" fmla="*/ 6 w 415"/>
              <a:gd name="T101" fmla="*/ 85 h 386"/>
              <a:gd name="T102" fmla="*/ 6 w 415"/>
              <a:gd name="T103" fmla="*/ 88 h 386"/>
              <a:gd name="T104" fmla="*/ 20 w 415"/>
              <a:gd name="T105" fmla="*/ 198 h 386"/>
              <a:gd name="T106" fmla="*/ 17 w 415"/>
              <a:gd name="T107" fmla="*/ 271 h 386"/>
              <a:gd name="T108" fmla="*/ 20 w 415"/>
              <a:gd name="T109" fmla="*/ 328 h 386"/>
              <a:gd name="T110" fmla="*/ 28 w 415"/>
              <a:gd name="T111" fmla="*/ 334 h 386"/>
              <a:gd name="T112" fmla="*/ 42 w 415"/>
              <a:gd name="T113" fmla="*/ 347 h 386"/>
              <a:gd name="T114" fmla="*/ 300 w 415"/>
              <a:gd name="T115" fmla="*/ 386 h 386"/>
              <a:gd name="T116" fmla="*/ 300 w 415"/>
              <a:gd name="T117" fmla="*/ 38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5" h="386">
                <a:moveTo>
                  <a:pt x="297" y="386"/>
                </a:moveTo>
                <a:lnTo>
                  <a:pt x="297" y="386"/>
                </a:lnTo>
                <a:lnTo>
                  <a:pt x="297" y="383"/>
                </a:lnTo>
                <a:lnTo>
                  <a:pt x="297" y="383"/>
                </a:lnTo>
                <a:lnTo>
                  <a:pt x="297" y="383"/>
                </a:lnTo>
                <a:lnTo>
                  <a:pt x="297" y="383"/>
                </a:lnTo>
                <a:lnTo>
                  <a:pt x="297" y="383"/>
                </a:lnTo>
                <a:lnTo>
                  <a:pt x="297" y="383"/>
                </a:lnTo>
                <a:lnTo>
                  <a:pt x="297" y="380"/>
                </a:lnTo>
                <a:lnTo>
                  <a:pt x="297" y="380"/>
                </a:lnTo>
                <a:lnTo>
                  <a:pt x="297" y="380"/>
                </a:lnTo>
                <a:lnTo>
                  <a:pt x="297" y="380"/>
                </a:lnTo>
                <a:lnTo>
                  <a:pt x="294" y="380"/>
                </a:lnTo>
                <a:lnTo>
                  <a:pt x="294" y="380"/>
                </a:lnTo>
                <a:lnTo>
                  <a:pt x="292" y="374"/>
                </a:lnTo>
                <a:lnTo>
                  <a:pt x="292" y="362"/>
                </a:lnTo>
                <a:lnTo>
                  <a:pt x="292" y="325"/>
                </a:lnTo>
                <a:lnTo>
                  <a:pt x="292" y="325"/>
                </a:lnTo>
                <a:lnTo>
                  <a:pt x="294" y="304"/>
                </a:lnTo>
                <a:lnTo>
                  <a:pt x="294" y="304"/>
                </a:lnTo>
                <a:lnTo>
                  <a:pt x="294" y="295"/>
                </a:lnTo>
                <a:lnTo>
                  <a:pt x="297" y="286"/>
                </a:lnTo>
                <a:lnTo>
                  <a:pt x="306" y="277"/>
                </a:lnTo>
                <a:lnTo>
                  <a:pt x="306" y="277"/>
                </a:lnTo>
                <a:lnTo>
                  <a:pt x="308" y="274"/>
                </a:lnTo>
                <a:lnTo>
                  <a:pt x="308" y="274"/>
                </a:lnTo>
                <a:lnTo>
                  <a:pt x="314" y="265"/>
                </a:lnTo>
                <a:lnTo>
                  <a:pt x="322" y="249"/>
                </a:lnTo>
                <a:lnTo>
                  <a:pt x="328" y="234"/>
                </a:lnTo>
                <a:lnTo>
                  <a:pt x="331" y="216"/>
                </a:lnTo>
                <a:lnTo>
                  <a:pt x="331" y="216"/>
                </a:lnTo>
                <a:lnTo>
                  <a:pt x="331" y="204"/>
                </a:lnTo>
                <a:lnTo>
                  <a:pt x="334" y="198"/>
                </a:lnTo>
                <a:lnTo>
                  <a:pt x="336" y="192"/>
                </a:lnTo>
                <a:lnTo>
                  <a:pt x="339" y="189"/>
                </a:lnTo>
                <a:lnTo>
                  <a:pt x="339" y="189"/>
                </a:lnTo>
                <a:lnTo>
                  <a:pt x="345" y="186"/>
                </a:lnTo>
                <a:lnTo>
                  <a:pt x="345" y="186"/>
                </a:lnTo>
                <a:lnTo>
                  <a:pt x="345" y="186"/>
                </a:lnTo>
                <a:lnTo>
                  <a:pt x="345" y="186"/>
                </a:lnTo>
                <a:lnTo>
                  <a:pt x="345" y="186"/>
                </a:lnTo>
                <a:lnTo>
                  <a:pt x="345" y="186"/>
                </a:lnTo>
                <a:lnTo>
                  <a:pt x="345" y="183"/>
                </a:lnTo>
                <a:lnTo>
                  <a:pt x="345" y="183"/>
                </a:lnTo>
                <a:lnTo>
                  <a:pt x="345" y="183"/>
                </a:lnTo>
                <a:lnTo>
                  <a:pt x="345" y="183"/>
                </a:lnTo>
                <a:lnTo>
                  <a:pt x="348" y="183"/>
                </a:lnTo>
                <a:lnTo>
                  <a:pt x="348" y="183"/>
                </a:lnTo>
                <a:lnTo>
                  <a:pt x="348" y="183"/>
                </a:lnTo>
                <a:lnTo>
                  <a:pt x="348" y="183"/>
                </a:lnTo>
                <a:lnTo>
                  <a:pt x="348" y="179"/>
                </a:lnTo>
                <a:lnTo>
                  <a:pt x="348" y="179"/>
                </a:lnTo>
                <a:lnTo>
                  <a:pt x="350" y="179"/>
                </a:lnTo>
                <a:lnTo>
                  <a:pt x="350" y="179"/>
                </a:lnTo>
                <a:lnTo>
                  <a:pt x="350" y="176"/>
                </a:lnTo>
                <a:lnTo>
                  <a:pt x="350" y="176"/>
                </a:lnTo>
                <a:lnTo>
                  <a:pt x="350" y="176"/>
                </a:lnTo>
                <a:lnTo>
                  <a:pt x="350" y="176"/>
                </a:lnTo>
                <a:lnTo>
                  <a:pt x="353" y="173"/>
                </a:lnTo>
                <a:lnTo>
                  <a:pt x="353" y="173"/>
                </a:lnTo>
                <a:lnTo>
                  <a:pt x="353" y="173"/>
                </a:lnTo>
                <a:lnTo>
                  <a:pt x="353" y="173"/>
                </a:lnTo>
                <a:lnTo>
                  <a:pt x="356" y="167"/>
                </a:lnTo>
                <a:lnTo>
                  <a:pt x="356" y="167"/>
                </a:lnTo>
                <a:lnTo>
                  <a:pt x="356" y="167"/>
                </a:lnTo>
                <a:lnTo>
                  <a:pt x="356" y="167"/>
                </a:lnTo>
                <a:lnTo>
                  <a:pt x="356" y="164"/>
                </a:lnTo>
                <a:lnTo>
                  <a:pt x="356" y="164"/>
                </a:lnTo>
                <a:lnTo>
                  <a:pt x="356" y="164"/>
                </a:lnTo>
                <a:lnTo>
                  <a:pt x="356" y="164"/>
                </a:lnTo>
                <a:lnTo>
                  <a:pt x="359" y="161"/>
                </a:lnTo>
                <a:lnTo>
                  <a:pt x="359" y="161"/>
                </a:lnTo>
                <a:lnTo>
                  <a:pt x="359" y="161"/>
                </a:lnTo>
                <a:lnTo>
                  <a:pt x="359" y="161"/>
                </a:lnTo>
                <a:lnTo>
                  <a:pt x="359" y="158"/>
                </a:lnTo>
                <a:lnTo>
                  <a:pt x="359" y="158"/>
                </a:lnTo>
                <a:lnTo>
                  <a:pt x="359" y="158"/>
                </a:lnTo>
                <a:lnTo>
                  <a:pt x="359" y="158"/>
                </a:lnTo>
                <a:lnTo>
                  <a:pt x="362" y="155"/>
                </a:lnTo>
                <a:lnTo>
                  <a:pt x="362" y="155"/>
                </a:lnTo>
                <a:lnTo>
                  <a:pt x="362" y="155"/>
                </a:lnTo>
                <a:lnTo>
                  <a:pt x="362" y="155"/>
                </a:lnTo>
                <a:lnTo>
                  <a:pt x="362" y="152"/>
                </a:lnTo>
                <a:lnTo>
                  <a:pt x="362" y="152"/>
                </a:lnTo>
                <a:lnTo>
                  <a:pt x="362" y="152"/>
                </a:lnTo>
                <a:lnTo>
                  <a:pt x="362" y="152"/>
                </a:lnTo>
                <a:lnTo>
                  <a:pt x="362" y="152"/>
                </a:lnTo>
                <a:lnTo>
                  <a:pt x="362" y="152"/>
                </a:lnTo>
                <a:lnTo>
                  <a:pt x="362" y="149"/>
                </a:lnTo>
                <a:lnTo>
                  <a:pt x="362" y="149"/>
                </a:lnTo>
                <a:lnTo>
                  <a:pt x="364" y="149"/>
                </a:lnTo>
                <a:lnTo>
                  <a:pt x="364" y="149"/>
                </a:lnTo>
                <a:lnTo>
                  <a:pt x="364" y="146"/>
                </a:lnTo>
                <a:lnTo>
                  <a:pt x="364" y="146"/>
                </a:lnTo>
                <a:lnTo>
                  <a:pt x="364" y="146"/>
                </a:lnTo>
                <a:lnTo>
                  <a:pt x="364" y="146"/>
                </a:lnTo>
                <a:lnTo>
                  <a:pt x="364" y="137"/>
                </a:lnTo>
                <a:lnTo>
                  <a:pt x="370" y="131"/>
                </a:lnTo>
                <a:lnTo>
                  <a:pt x="378" y="125"/>
                </a:lnTo>
                <a:lnTo>
                  <a:pt x="378" y="125"/>
                </a:lnTo>
                <a:lnTo>
                  <a:pt x="384" y="119"/>
                </a:lnTo>
                <a:lnTo>
                  <a:pt x="384" y="119"/>
                </a:lnTo>
                <a:lnTo>
                  <a:pt x="392" y="104"/>
                </a:lnTo>
                <a:lnTo>
                  <a:pt x="398" y="94"/>
                </a:lnTo>
                <a:lnTo>
                  <a:pt x="398" y="85"/>
                </a:lnTo>
                <a:lnTo>
                  <a:pt x="398" y="85"/>
                </a:lnTo>
                <a:lnTo>
                  <a:pt x="401" y="61"/>
                </a:lnTo>
                <a:lnTo>
                  <a:pt x="406" y="49"/>
                </a:lnTo>
                <a:lnTo>
                  <a:pt x="412" y="37"/>
                </a:lnTo>
                <a:lnTo>
                  <a:pt x="412" y="37"/>
                </a:lnTo>
                <a:lnTo>
                  <a:pt x="415" y="37"/>
                </a:lnTo>
                <a:lnTo>
                  <a:pt x="415" y="37"/>
                </a:lnTo>
                <a:lnTo>
                  <a:pt x="412" y="37"/>
                </a:lnTo>
                <a:lnTo>
                  <a:pt x="412" y="37"/>
                </a:lnTo>
                <a:lnTo>
                  <a:pt x="412" y="37"/>
                </a:lnTo>
                <a:lnTo>
                  <a:pt x="412" y="37"/>
                </a:lnTo>
                <a:lnTo>
                  <a:pt x="412" y="37"/>
                </a:lnTo>
                <a:lnTo>
                  <a:pt x="412" y="37"/>
                </a:lnTo>
                <a:lnTo>
                  <a:pt x="412" y="37"/>
                </a:lnTo>
                <a:lnTo>
                  <a:pt x="412" y="37"/>
                </a:lnTo>
                <a:lnTo>
                  <a:pt x="412" y="37"/>
                </a:lnTo>
                <a:lnTo>
                  <a:pt x="412" y="37"/>
                </a:lnTo>
                <a:lnTo>
                  <a:pt x="412" y="37"/>
                </a:lnTo>
                <a:lnTo>
                  <a:pt x="412" y="37"/>
                </a:lnTo>
                <a:lnTo>
                  <a:pt x="409" y="37"/>
                </a:lnTo>
                <a:lnTo>
                  <a:pt x="409" y="37"/>
                </a:lnTo>
                <a:lnTo>
                  <a:pt x="409" y="37"/>
                </a:lnTo>
                <a:lnTo>
                  <a:pt x="409" y="37"/>
                </a:lnTo>
                <a:lnTo>
                  <a:pt x="409" y="34"/>
                </a:lnTo>
                <a:lnTo>
                  <a:pt x="409" y="34"/>
                </a:lnTo>
                <a:lnTo>
                  <a:pt x="409" y="34"/>
                </a:lnTo>
                <a:lnTo>
                  <a:pt x="409" y="34"/>
                </a:lnTo>
                <a:lnTo>
                  <a:pt x="406" y="34"/>
                </a:lnTo>
                <a:lnTo>
                  <a:pt x="406" y="34"/>
                </a:lnTo>
                <a:lnTo>
                  <a:pt x="406" y="34"/>
                </a:lnTo>
                <a:lnTo>
                  <a:pt x="406" y="34"/>
                </a:lnTo>
                <a:lnTo>
                  <a:pt x="406" y="34"/>
                </a:lnTo>
                <a:lnTo>
                  <a:pt x="406" y="34"/>
                </a:lnTo>
                <a:lnTo>
                  <a:pt x="406" y="34"/>
                </a:lnTo>
                <a:lnTo>
                  <a:pt x="406" y="34"/>
                </a:lnTo>
                <a:lnTo>
                  <a:pt x="398" y="37"/>
                </a:lnTo>
                <a:lnTo>
                  <a:pt x="387" y="40"/>
                </a:lnTo>
                <a:lnTo>
                  <a:pt x="373" y="40"/>
                </a:lnTo>
                <a:lnTo>
                  <a:pt x="373" y="40"/>
                </a:lnTo>
                <a:lnTo>
                  <a:pt x="370" y="40"/>
                </a:lnTo>
                <a:lnTo>
                  <a:pt x="367" y="34"/>
                </a:lnTo>
                <a:lnTo>
                  <a:pt x="367" y="28"/>
                </a:lnTo>
                <a:lnTo>
                  <a:pt x="367" y="28"/>
                </a:lnTo>
                <a:lnTo>
                  <a:pt x="367" y="9"/>
                </a:lnTo>
                <a:lnTo>
                  <a:pt x="359" y="0"/>
                </a:lnTo>
                <a:lnTo>
                  <a:pt x="0" y="15"/>
                </a:lnTo>
                <a:lnTo>
                  <a:pt x="0" y="15"/>
                </a:lnTo>
                <a:lnTo>
                  <a:pt x="6" y="85"/>
                </a:lnTo>
                <a:lnTo>
                  <a:pt x="6" y="85"/>
                </a:lnTo>
                <a:lnTo>
                  <a:pt x="6" y="88"/>
                </a:lnTo>
                <a:lnTo>
                  <a:pt x="6" y="88"/>
                </a:lnTo>
                <a:lnTo>
                  <a:pt x="14" y="158"/>
                </a:lnTo>
                <a:lnTo>
                  <a:pt x="14" y="158"/>
                </a:lnTo>
                <a:lnTo>
                  <a:pt x="20" y="198"/>
                </a:lnTo>
                <a:lnTo>
                  <a:pt x="23" y="228"/>
                </a:lnTo>
                <a:lnTo>
                  <a:pt x="23" y="228"/>
                </a:lnTo>
                <a:lnTo>
                  <a:pt x="17" y="271"/>
                </a:lnTo>
                <a:lnTo>
                  <a:pt x="12" y="316"/>
                </a:lnTo>
                <a:lnTo>
                  <a:pt x="12" y="316"/>
                </a:lnTo>
                <a:lnTo>
                  <a:pt x="20" y="328"/>
                </a:lnTo>
                <a:lnTo>
                  <a:pt x="23" y="334"/>
                </a:lnTo>
                <a:lnTo>
                  <a:pt x="28" y="334"/>
                </a:lnTo>
                <a:lnTo>
                  <a:pt x="28" y="334"/>
                </a:lnTo>
                <a:lnTo>
                  <a:pt x="37" y="337"/>
                </a:lnTo>
                <a:lnTo>
                  <a:pt x="42" y="340"/>
                </a:lnTo>
                <a:lnTo>
                  <a:pt x="42" y="347"/>
                </a:lnTo>
                <a:lnTo>
                  <a:pt x="42" y="353"/>
                </a:lnTo>
                <a:lnTo>
                  <a:pt x="42" y="386"/>
                </a:lnTo>
                <a:lnTo>
                  <a:pt x="300" y="386"/>
                </a:lnTo>
                <a:lnTo>
                  <a:pt x="300" y="386"/>
                </a:lnTo>
                <a:lnTo>
                  <a:pt x="300" y="386"/>
                </a:lnTo>
                <a:lnTo>
                  <a:pt x="300" y="386"/>
                </a:lnTo>
                <a:lnTo>
                  <a:pt x="297" y="386"/>
                </a:lnTo>
                <a:lnTo>
                  <a:pt x="297" y="386"/>
                </a:lnTo>
                <a:close/>
              </a:path>
            </a:pathLst>
          </a:custGeom>
          <a:solidFill>
            <a:schemeClr val="accent2">
              <a:lumMod val="20000"/>
              <a:lumOff val="80000"/>
            </a:scheme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2" name="Freeform 36">
            <a:extLst>
              <a:ext uri="{FF2B5EF4-FFF2-40B4-BE49-F238E27FC236}">
                <a16:creationId xmlns:a16="http://schemas.microsoft.com/office/drawing/2014/main" id="{AAF77BD6-D995-40A3-826B-67A027B341EE}"/>
              </a:ext>
            </a:extLst>
          </p:cNvPr>
          <p:cNvSpPr>
            <a:spLocks/>
          </p:cNvSpPr>
          <p:nvPr/>
        </p:nvSpPr>
        <p:spPr bwMode="auto">
          <a:xfrm>
            <a:off x="2958038" y="4174080"/>
            <a:ext cx="849990" cy="919467"/>
          </a:xfrm>
          <a:custGeom>
            <a:avLst/>
            <a:gdLst>
              <a:gd name="T0" fmla="*/ 493 w 554"/>
              <a:gd name="T1" fmla="*/ 58 h 632"/>
              <a:gd name="T2" fmla="*/ 487 w 554"/>
              <a:gd name="T3" fmla="*/ 58 h 632"/>
              <a:gd name="T4" fmla="*/ 459 w 554"/>
              <a:gd name="T5" fmla="*/ 55 h 632"/>
              <a:gd name="T6" fmla="*/ 448 w 554"/>
              <a:gd name="T7" fmla="*/ 52 h 632"/>
              <a:gd name="T8" fmla="*/ 425 w 554"/>
              <a:gd name="T9" fmla="*/ 49 h 632"/>
              <a:gd name="T10" fmla="*/ 414 w 554"/>
              <a:gd name="T11" fmla="*/ 49 h 632"/>
              <a:gd name="T12" fmla="*/ 392 w 554"/>
              <a:gd name="T13" fmla="*/ 46 h 632"/>
              <a:gd name="T14" fmla="*/ 381 w 554"/>
              <a:gd name="T15" fmla="*/ 43 h 632"/>
              <a:gd name="T16" fmla="*/ 355 w 554"/>
              <a:gd name="T17" fmla="*/ 40 h 632"/>
              <a:gd name="T18" fmla="*/ 347 w 554"/>
              <a:gd name="T19" fmla="*/ 40 h 632"/>
              <a:gd name="T20" fmla="*/ 316 w 554"/>
              <a:gd name="T21" fmla="*/ 34 h 632"/>
              <a:gd name="T22" fmla="*/ 311 w 554"/>
              <a:gd name="T23" fmla="*/ 34 h 632"/>
              <a:gd name="T24" fmla="*/ 283 w 554"/>
              <a:gd name="T25" fmla="*/ 31 h 632"/>
              <a:gd name="T26" fmla="*/ 274 w 554"/>
              <a:gd name="T27" fmla="*/ 28 h 632"/>
              <a:gd name="T28" fmla="*/ 252 w 554"/>
              <a:gd name="T29" fmla="*/ 25 h 632"/>
              <a:gd name="T30" fmla="*/ 241 w 554"/>
              <a:gd name="T31" fmla="*/ 22 h 632"/>
              <a:gd name="T32" fmla="*/ 218 w 554"/>
              <a:gd name="T33" fmla="*/ 19 h 632"/>
              <a:gd name="T34" fmla="*/ 207 w 554"/>
              <a:gd name="T35" fmla="*/ 19 h 632"/>
              <a:gd name="T36" fmla="*/ 182 w 554"/>
              <a:gd name="T37" fmla="*/ 13 h 632"/>
              <a:gd name="T38" fmla="*/ 176 w 554"/>
              <a:gd name="T39" fmla="*/ 13 h 632"/>
              <a:gd name="T40" fmla="*/ 146 w 554"/>
              <a:gd name="T41" fmla="*/ 7 h 632"/>
              <a:gd name="T42" fmla="*/ 137 w 554"/>
              <a:gd name="T43" fmla="*/ 7 h 632"/>
              <a:gd name="T44" fmla="*/ 115 w 554"/>
              <a:gd name="T45" fmla="*/ 3 h 632"/>
              <a:gd name="T46" fmla="*/ 104 w 554"/>
              <a:gd name="T47" fmla="*/ 0 h 632"/>
              <a:gd name="T48" fmla="*/ 0 w 554"/>
              <a:gd name="T49" fmla="*/ 623 h 632"/>
              <a:gd name="T50" fmla="*/ 64 w 554"/>
              <a:gd name="T51" fmla="*/ 632 h 632"/>
              <a:gd name="T52" fmla="*/ 73 w 554"/>
              <a:gd name="T53" fmla="*/ 593 h 632"/>
              <a:gd name="T54" fmla="*/ 76 w 554"/>
              <a:gd name="T55" fmla="*/ 590 h 632"/>
              <a:gd name="T56" fmla="*/ 90 w 554"/>
              <a:gd name="T57" fmla="*/ 590 h 632"/>
              <a:gd name="T58" fmla="*/ 148 w 554"/>
              <a:gd name="T59" fmla="*/ 599 h 632"/>
              <a:gd name="T60" fmla="*/ 216 w 554"/>
              <a:gd name="T61" fmla="*/ 614 h 632"/>
              <a:gd name="T62" fmla="*/ 221 w 554"/>
              <a:gd name="T63" fmla="*/ 617 h 632"/>
              <a:gd name="T64" fmla="*/ 224 w 554"/>
              <a:gd name="T65" fmla="*/ 617 h 632"/>
              <a:gd name="T66" fmla="*/ 224 w 554"/>
              <a:gd name="T67" fmla="*/ 599 h 632"/>
              <a:gd name="T68" fmla="*/ 227 w 554"/>
              <a:gd name="T69" fmla="*/ 578 h 632"/>
              <a:gd name="T70" fmla="*/ 232 w 554"/>
              <a:gd name="T71" fmla="*/ 569 h 632"/>
              <a:gd name="T72" fmla="*/ 238 w 554"/>
              <a:gd name="T73" fmla="*/ 566 h 632"/>
              <a:gd name="T74" fmla="*/ 554 w 554"/>
              <a:gd name="T75" fmla="*/ 67 h 632"/>
              <a:gd name="T76" fmla="*/ 537 w 554"/>
              <a:gd name="T77" fmla="*/ 64 h 632"/>
              <a:gd name="T78" fmla="*/ 526 w 554"/>
              <a:gd name="T79" fmla="*/ 61 h 632"/>
              <a:gd name="T80" fmla="*/ 493 w 554"/>
              <a:gd name="T81" fmla="*/ 58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4" h="632">
                <a:moveTo>
                  <a:pt x="493" y="58"/>
                </a:moveTo>
                <a:lnTo>
                  <a:pt x="493" y="58"/>
                </a:lnTo>
                <a:lnTo>
                  <a:pt x="487" y="58"/>
                </a:lnTo>
                <a:lnTo>
                  <a:pt x="487" y="58"/>
                </a:lnTo>
                <a:lnTo>
                  <a:pt x="459" y="55"/>
                </a:lnTo>
                <a:lnTo>
                  <a:pt x="459" y="55"/>
                </a:lnTo>
                <a:lnTo>
                  <a:pt x="448" y="52"/>
                </a:lnTo>
                <a:lnTo>
                  <a:pt x="448" y="52"/>
                </a:lnTo>
                <a:lnTo>
                  <a:pt x="425" y="49"/>
                </a:lnTo>
                <a:lnTo>
                  <a:pt x="425" y="49"/>
                </a:lnTo>
                <a:lnTo>
                  <a:pt x="414" y="49"/>
                </a:lnTo>
                <a:lnTo>
                  <a:pt x="414" y="49"/>
                </a:lnTo>
                <a:lnTo>
                  <a:pt x="392" y="46"/>
                </a:lnTo>
                <a:lnTo>
                  <a:pt x="392" y="46"/>
                </a:lnTo>
                <a:lnTo>
                  <a:pt x="381" y="43"/>
                </a:lnTo>
                <a:lnTo>
                  <a:pt x="381" y="43"/>
                </a:lnTo>
                <a:lnTo>
                  <a:pt x="355" y="40"/>
                </a:lnTo>
                <a:lnTo>
                  <a:pt x="355" y="40"/>
                </a:lnTo>
                <a:lnTo>
                  <a:pt x="347" y="40"/>
                </a:lnTo>
                <a:lnTo>
                  <a:pt x="347" y="40"/>
                </a:lnTo>
                <a:lnTo>
                  <a:pt x="316" y="34"/>
                </a:lnTo>
                <a:lnTo>
                  <a:pt x="316" y="34"/>
                </a:lnTo>
                <a:lnTo>
                  <a:pt x="311" y="34"/>
                </a:lnTo>
                <a:lnTo>
                  <a:pt x="311" y="34"/>
                </a:lnTo>
                <a:lnTo>
                  <a:pt x="283" y="31"/>
                </a:lnTo>
                <a:lnTo>
                  <a:pt x="283" y="31"/>
                </a:lnTo>
                <a:lnTo>
                  <a:pt x="274" y="28"/>
                </a:lnTo>
                <a:lnTo>
                  <a:pt x="274" y="28"/>
                </a:lnTo>
                <a:lnTo>
                  <a:pt x="252" y="25"/>
                </a:lnTo>
                <a:lnTo>
                  <a:pt x="252" y="25"/>
                </a:lnTo>
                <a:lnTo>
                  <a:pt x="241" y="22"/>
                </a:lnTo>
                <a:lnTo>
                  <a:pt x="241" y="22"/>
                </a:lnTo>
                <a:lnTo>
                  <a:pt x="218" y="19"/>
                </a:lnTo>
                <a:lnTo>
                  <a:pt x="218" y="19"/>
                </a:lnTo>
                <a:lnTo>
                  <a:pt x="207" y="19"/>
                </a:lnTo>
                <a:lnTo>
                  <a:pt x="207" y="19"/>
                </a:lnTo>
                <a:lnTo>
                  <a:pt x="182" y="13"/>
                </a:lnTo>
                <a:lnTo>
                  <a:pt x="182" y="13"/>
                </a:lnTo>
                <a:lnTo>
                  <a:pt x="176" y="13"/>
                </a:lnTo>
                <a:lnTo>
                  <a:pt x="176" y="13"/>
                </a:lnTo>
                <a:lnTo>
                  <a:pt x="146" y="7"/>
                </a:lnTo>
                <a:lnTo>
                  <a:pt x="146" y="7"/>
                </a:lnTo>
                <a:lnTo>
                  <a:pt x="137" y="7"/>
                </a:lnTo>
                <a:lnTo>
                  <a:pt x="137" y="7"/>
                </a:lnTo>
                <a:lnTo>
                  <a:pt x="115" y="3"/>
                </a:lnTo>
                <a:lnTo>
                  <a:pt x="115" y="3"/>
                </a:lnTo>
                <a:lnTo>
                  <a:pt x="104" y="0"/>
                </a:lnTo>
                <a:lnTo>
                  <a:pt x="104" y="0"/>
                </a:lnTo>
                <a:lnTo>
                  <a:pt x="92" y="0"/>
                </a:lnTo>
                <a:lnTo>
                  <a:pt x="0" y="623"/>
                </a:lnTo>
                <a:lnTo>
                  <a:pt x="64" y="632"/>
                </a:lnTo>
                <a:lnTo>
                  <a:pt x="64" y="632"/>
                </a:lnTo>
                <a:lnTo>
                  <a:pt x="67" y="620"/>
                </a:lnTo>
                <a:lnTo>
                  <a:pt x="73" y="593"/>
                </a:lnTo>
                <a:lnTo>
                  <a:pt x="73" y="593"/>
                </a:lnTo>
                <a:lnTo>
                  <a:pt x="76" y="590"/>
                </a:lnTo>
                <a:lnTo>
                  <a:pt x="76" y="590"/>
                </a:lnTo>
                <a:lnTo>
                  <a:pt x="90" y="590"/>
                </a:lnTo>
                <a:lnTo>
                  <a:pt x="148" y="599"/>
                </a:lnTo>
                <a:lnTo>
                  <a:pt x="148" y="599"/>
                </a:lnTo>
                <a:lnTo>
                  <a:pt x="185" y="605"/>
                </a:lnTo>
                <a:lnTo>
                  <a:pt x="216" y="614"/>
                </a:lnTo>
                <a:lnTo>
                  <a:pt x="216" y="614"/>
                </a:lnTo>
                <a:lnTo>
                  <a:pt x="221" y="617"/>
                </a:lnTo>
                <a:lnTo>
                  <a:pt x="221" y="617"/>
                </a:lnTo>
                <a:lnTo>
                  <a:pt x="224" y="617"/>
                </a:lnTo>
                <a:lnTo>
                  <a:pt x="224" y="599"/>
                </a:lnTo>
                <a:lnTo>
                  <a:pt x="224" y="599"/>
                </a:lnTo>
                <a:lnTo>
                  <a:pt x="224" y="590"/>
                </a:lnTo>
                <a:lnTo>
                  <a:pt x="227" y="578"/>
                </a:lnTo>
                <a:lnTo>
                  <a:pt x="232" y="569"/>
                </a:lnTo>
                <a:lnTo>
                  <a:pt x="232" y="569"/>
                </a:lnTo>
                <a:lnTo>
                  <a:pt x="235" y="566"/>
                </a:lnTo>
                <a:lnTo>
                  <a:pt x="238" y="566"/>
                </a:lnTo>
                <a:lnTo>
                  <a:pt x="501" y="593"/>
                </a:lnTo>
                <a:lnTo>
                  <a:pt x="554" y="67"/>
                </a:lnTo>
                <a:lnTo>
                  <a:pt x="554" y="67"/>
                </a:lnTo>
                <a:lnTo>
                  <a:pt x="537" y="64"/>
                </a:lnTo>
                <a:lnTo>
                  <a:pt x="537" y="64"/>
                </a:lnTo>
                <a:lnTo>
                  <a:pt x="526" y="61"/>
                </a:lnTo>
                <a:lnTo>
                  <a:pt x="526" y="61"/>
                </a:lnTo>
                <a:lnTo>
                  <a:pt x="493" y="58"/>
                </a:lnTo>
                <a:lnTo>
                  <a:pt x="493" y="58"/>
                </a:lnTo>
                <a:close/>
              </a:path>
            </a:pathLst>
          </a:custGeom>
          <a:solidFill>
            <a:schemeClr val="accent2">
              <a:lumMod val="60000"/>
              <a:lumOff val="40000"/>
            </a:scheme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37">
            <a:extLst>
              <a:ext uri="{FF2B5EF4-FFF2-40B4-BE49-F238E27FC236}">
                <a16:creationId xmlns:a16="http://schemas.microsoft.com/office/drawing/2014/main" id="{03B7133E-3044-4352-BD3A-10E1C7AE6C84}"/>
              </a:ext>
            </a:extLst>
          </p:cNvPr>
          <p:cNvSpPr>
            <a:spLocks/>
          </p:cNvSpPr>
          <p:nvPr/>
        </p:nvSpPr>
        <p:spPr bwMode="auto">
          <a:xfrm>
            <a:off x="4779224" y="3750717"/>
            <a:ext cx="793222" cy="672142"/>
          </a:xfrm>
          <a:custGeom>
            <a:avLst/>
            <a:gdLst>
              <a:gd name="T0" fmla="*/ 490 w 517"/>
              <a:gd name="T1" fmla="*/ 425 h 462"/>
              <a:gd name="T2" fmla="*/ 495 w 517"/>
              <a:gd name="T3" fmla="*/ 407 h 462"/>
              <a:gd name="T4" fmla="*/ 515 w 517"/>
              <a:gd name="T5" fmla="*/ 398 h 462"/>
              <a:gd name="T6" fmla="*/ 515 w 517"/>
              <a:gd name="T7" fmla="*/ 377 h 462"/>
              <a:gd name="T8" fmla="*/ 506 w 517"/>
              <a:gd name="T9" fmla="*/ 367 h 462"/>
              <a:gd name="T10" fmla="*/ 503 w 517"/>
              <a:gd name="T11" fmla="*/ 367 h 462"/>
              <a:gd name="T12" fmla="*/ 498 w 517"/>
              <a:gd name="T13" fmla="*/ 364 h 462"/>
              <a:gd name="T14" fmla="*/ 495 w 517"/>
              <a:gd name="T15" fmla="*/ 358 h 462"/>
              <a:gd name="T16" fmla="*/ 484 w 517"/>
              <a:gd name="T17" fmla="*/ 310 h 462"/>
              <a:gd name="T18" fmla="*/ 467 w 517"/>
              <a:gd name="T19" fmla="*/ 288 h 462"/>
              <a:gd name="T20" fmla="*/ 439 w 517"/>
              <a:gd name="T21" fmla="*/ 270 h 462"/>
              <a:gd name="T22" fmla="*/ 417 w 517"/>
              <a:gd name="T23" fmla="*/ 228 h 462"/>
              <a:gd name="T24" fmla="*/ 414 w 517"/>
              <a:gd name="T25" fmla="*/ 209 h 462"/>
              <a:gd name="T26" fmla="*/ 414 w 517"/>
              <a:gd name="T27" fmla="*/ 155 h 462"/>
              <a:gd name="T28" fmla="*/ 406 w 517"/>
              <a:gd name="T29" fmla="*/ 161 h 462"/>
              <a:gd name="T30" fmla="*/ 366 w 517"/>
              <a:gd name="T31" fmla="*/ 124 h 462"/>
              <a:gd name="T32" fmla="*/ 347 w 517"/>
              <a:gd name="T33" fmla="*/ 115 h 462"/>
              <a:gd name="T34" fmla="*/ 322 w 517"/>
              <a:gd name="T35" fmla="*/ 100 h 462"/>
              <a:gd name="T36" fmla="*/ 308 w 517"/>
              <a:gd name="T37" fmla="*/ 70 h 462"/>
              <a:gd name="T38" fmla="*/ 308 w 517"/>
              <a:gd name="T39" fmla="*/ 33 h 462"/>
              <a:gd name="T40" fmla="*/ 308 w 517"/>
              <a:gd name="T41" fmla="*/ 30 h 462"/>
              <a:gd name="T42" fmla="*/ 305 w 517"/>
              <a:gd name="T43" fmla="*/ 30 h 462"/>
              <a:gd name="T44" fmla="*/ 302 w 517"/>
              <a:gd name="T45" fmla="*/ 27 h 462"/>
              <a:gd name="T46" fmla="*/ 302 w 517"/>
              <a:gd name="T47" fmla="*/ 24 h 462"/>
              <a:gd name="T48" fmla="*/ 299 w 517"/>
              <a:gd name="T49" fmla="*/ 21 h 462"/>
              <a:gd name="T50" fmla="*/ 11 w 517"/>
              <a:gd name="T51" fmla="*/ 3 h 462"/>
              <a:gd name="T52" fmla="*/ 8 w 517"/>
              <a:gd name="T53" fmla="*/ 3 h 462"/>
              <a:gd name="T54" fmla="*/ 5 w 517"/>
              <a:gd name="T55" fmla="*/ 3 h 462"/>
              <a:gd name="T56" fmla="*/ 3 w 517"/>
              <a:gd name="T57" fmla="*/ 3 h 462"/>
              <a:gd name="T58" fmla="*/ 3 w 517"/>
              <a:gd name="T59" fmla="*/ 12 h 462"/>
              <a:gd name="T60" fmla="*/ 11 w 517"/>
              <a:gd name="T61" fmla="*/ 39 h 462"/>
              <a:gd name="T62" fmla="*/ 14 w 517"/>
              <a:gd name="T63" fmla="*/ 42 h 462"/>
              <a:gd name="T64" fmla="*/ 17 w 517"/>
              <a:gd name="T65" fmla="*/ 42 h 462"/>
              <a:gd name="T66" fmla="*/ 19 w 517"/>
              <a:gd name="T67" fmla="*/ 42 h 462"/>
              <a:gd name="T68" fmla="*/ 22 w 517"/>
              <a:gd name="T69" fmla="*/ 45 h 462"/>
              <a:gd name="T70" fmla="*/ 28 w 517"/>
              <a:gd name="T71" fmla="*/ 45 h 462"/>
              <a:gd name="T72" fmla="*/ 31 w 517"/>
              <a:gd name="T73" fmla="*/ 48 h 462"/>
              <a:gd name="T74" fmla="*/ 33 w 517"/>
              <a:gd name="T75" fmla="*/ 48 h 462"/>
              <a:gd name="T76" fmla="*/ 36 w 517"/>
              <a:gd name="T77" fmla="*/ 51 h 462"/>
              <a:gd name="T78" fmla="*/ 42 w 517"/>
              <a:gd name="T79" fmla="*/ 54 h 462"/>
              <a:gd name="T80" fmla="*/ 44 w 517"/>
              <a:gd name="T81" fmla="*/ 58 h 462"/>
              <a:gd name="T82" fmla="*/ 47 w 517"/>
              <a:gd name="T83" fmla="*/ 58 h 462"/>
              <a:gd name="T84" fmla="*/ 47 w 517"/>
              <a:gd name="T85" fmla="*/ 61 h 462"/>
              <a:gd name="T86" fmla="*/ 50 w 517"/>
              <a:gd name="T87" fmla="*/ 100 h 462"/>
              <a:gd name="T88" fmla="*/ 42 w 517"/>
              <a:gd name="T89" fmla="*/ 121 h 462"/>
              <a:gd name="T90" fmla="*/ 56 w 517"/>
              <a:gd name="T91" fmla="*/ 130 h 462"/>
              <a:gd name="T92" fmla="*/ 64 w 517"/>
              <a:gd name="T93" fmla="*/ 152 h 462"/>
              <a:gd name="T94" fmla="*/ 64 w 517"/>
              <a:gd name="T95" fmla="*/ 152 h 462"/>
              <a:gd name="T96" fmla="*/ 67 w 517"/>
              <a:gd name="T97" fmla="*/ 158 h 462"/>
              <a:gd name="T98" fmla="*/ 434 w 517"/>
              <a:gd name="T99" fmla="*/ 422 h 462"/>
              <a:gd name="T100" fmla="*/ 448 w 517"/>
              <a:gd name="T101" fmla="*/ 437 h 462"/>
              <a:gd name="T102" fmla="*/ 464 w 517"/>
              <a:gd name="T103" fmla="*/ 462 h 462"/>
              <a:gd name="T104" fmla="*/ 492 w 517"/>
              <a:gd name="T105" fmla="*/ 434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7" h="462">
                <a:moveTo>
                  <a:pt x="492" y="434"/>
                </a:moveTo>
                <a:lnTo>
                  <a:pt x="492" y="434"/>
                </a:lnTo>
                <a:lnTo>
                  <a:pt x="492" y="434"/>
                </a:lnTo>
                <a:lnTo>
                  <a:pt x="492" y="434"/>
                </a:lnTo>
                <a:lnTo>
                  <a:pt x="490" y="425"/>
                </a:lnTo>
                <a:lnTo>
                  <a:pt x="490" y="425"/>
                </a:lnTo>
                <a:lnTo>
                  <a:pt x="490" y="416"/>
                </a:lnTo>
                <a:lnTo>
                  <a:pt x="490" y="416"/>
                </a:lnTo>
                <a:lnTo>
                  <a:pt x="492" y="410"/>
                </a:lnTo>
                <a:lnTo>
                  <a:pt x="495" y="407"/>
                </a:lnTo>
                <a:lnTo>
                  <a:pt x="495" y="407"/>
                </a:lnTo>
                <a:lnTo>
                  <a:pt x="501" y="407"/>
                </a:lnTo>
                <a:lnTo>
                  <a:pt x="509" y="407"/>
                </a:lnTo>
                <a:lnTo>
                  <a:pt x="509" y="407"/>
                </a:lnTo>
                <a:lnTo>
                  <a:pt x="515" y="398"/>
                </a:lnTo>
                <a:lnTo>
                  <a:pt x="517" y="383"/>
                </a:lnTo>
                <a:lnTo>
                  <a:pt x="517" y="383"/>
                </a:lnTo>
                <a:lnTo>
                  <a:pt x="517" y="383"/>
                </a:lnTo>
                <a:lnTo>
                  <a:pt x="517" y="383"/>
                </a:lnTo>
                <a:lnTo>
                  <a:pt x="515" y="377"/>
                </a:lnTo>
                <a:lnTo>
                  <a:pt x="506" y="370"/>
                </a:lnTo>
                <a:lnTo>
                  <a:pt x="506" y="370"/>
                </a:lnTo>
                <a:lnTo>
                  <a:pt x="506" y="370"/>
                </a:lnTo>
                <a:lnTo>
                  <a:pt x="506" y="370"/>
                </a:lnTo>
                <a:lnTo>
                  <a:pt x="506" y="367"/>
                </a:lnTo>
                <a:lnTo>
                  <a:pt x="506" y="367"/>
                </a:lnTo>
                <a:lnTo>
                  <a:pt x="503" y="367"/>
                </a:lnTo>
                <a:lnTo>
                  <a:pt x="503" y="367"/>
                </a:lnTo>
                <a:lnTo>
                  <a:pt x="503" y="367"/>
                </a:lnTo>
                <a:lnTo>
                  <a:pt x="503" y="367"/>
                </a:lnTo>
                <a:lnTo>
                  <a:pt x="498" y="364"/>
                </a:lnTo>
                <a:lnTo>
                  <a:pt x="498" y="364"/>
                </a:lnTo>
                <a:lnTo>
                  <a:pt x="498" y="364"/>
                </a:lnTo>
                <a:lnTo>
                  <a:pt x="498" y="364"/>
                </a:lnTo>
                <a:lnTo>
                  <a:pt x="498" y="364"/>
                </a:lnTo>
                <a:lnTo>
                  <a:pt x="498" y="364"/>
                </a:lnTo>
                <a:lnTo>
                  <a:pt x="498" y="364"/>
                </a:lnTo>
                <a:lnTo>
                  <a:pt x="498" y="364"/>
                </a:lnTo>
                <a:lnTo>
                  <a:pt x="495" y="361"/>
                </a:lnTo>
                <a:lnTo>
                  <a:pt x="495" y="358"/>
                </a:lnTo>
                <a:lnTo>
                  <a:pt x="495" y="322"/>
                </a:lnTo>
                <a:lnTo>
                  <a:pt x="495" y="322"/>
                </a:lnTo>
                <a:lnTo>
                  <a:pt x="492" y="313"/>
                </a:lnTo>
                <a:lnTo>
                  <a:pt x="484" y="310"/>
                </a:lnTo>
                <a:lnTo>
                  <a:pt x="484" y="310"/>
                </a:lnTo>
                <a:lnTo>
                  <a:pt x="476" y="307"/>
                </a:lnTo>
                <a:lnTo>
                  <a:pt x="470" y="301"/>
                </a:lnTo>
                <a:lnTo>
                  <a:pt x="470" y="294"/>
                </a:lnTo>
                <a:lnTo>
                  <a:pt x="470" y="294"/>
                </a:lnTo>
                <a:lnTo>
                  <a:pt x="467" y="288"/>
                </a:lnTo>
                <a:lnTo>
                  <a:pt x="464" y="285"/>
                </a:lnTo>
                <a:lnTo>
                  <a:pt x="453" y="279"/>
                </a:lnTo>
                <a:lnTo>
                  <a:pt x="453" y="279"/>
                </a:lnTo>
                <a:lnTo>
                  <a:pt x="445" y="276"/>
                </a:lnTo>
                <a:lnTo>
                  <a:pt x="439" y="270"/>
                </a:lnTo>
                <a:lnTo>
                  <a:pt x="417" y="246"/>
                </a:lnTo>
                <a:lnTo>
                  <a:pt x="417" y="246"/>
                </a:lnTo>
                <a:lnTo>
                  <a:pt x="414" y="243"/>
                </a:lnTo>
                <a:lnTo>
                  <a:pt x="414" y="237"/>
                </a:lnTo>
                <a:lnTo>
                  <a:pt x="417" y="228"/>
                </a:lnTo>
                <a:lnTo>
                  <a:pt x="417" y="228"/>
                </a:lnTo>
                <a:lnTo>
                  <a:pt x="417" y="225"/>
                </a:lnTo>
                <a:lnTo>
                  <a:pt x="417" y="225"/>
                </a:lnTo>
                <a:lnTo>
                  <a:pt x="414" y="219"/>
                </a:lnTo>
                <a:lnTo>
                  <a:pt x="414" y="209"/>
                </a:lnTo>
                <a:lnTo>
                  <a:pt x="414" y="179"/>
                </a:lnTo>
                <a:lnTo>
                  <a:pt x="414" y="179"/>
                </a:lnTo>
                <a:lnTo>
                  <a:pt x="414" y="155"/>
                </a:lnTo>
                <a:lnTo>
                  <a:pt x="414" y="155"/>
                </a:lnTo>
                <a:lnTo>
                  <a:pt x="414" y="155"/>
                </a:lnTo>
                <a:lnTo>
                  <a:pt x="414" y="155"/>
                </a:lnTo>
                <a:lnTo>
                  <a:pt x="411" y="158"/>
                </a:lnTo>
                <a:lnTo>
                  <a:pt x="411" y="158"/>
                </a:lnTo>
                <a:lnTo>
                  <a:pt x="408" y="161"/>
                </a:lnTo>
                <a:lnTo>
                  <a:pt x="406" y="161"/>
                </a:lnTo>
                <a:lnTo>
                  <a:pt x="406" y="161"/>
                </a:lnTo>
                <a:lnTo>
                  <a:pt x="380" y="143"/>
                </a:lnTo>
                <a:lnTo>
                  <a:pt x="369" y="133"/>
                </a:lnTo>
                <a:lnTo>
                  <a:pt x="366" y="130"/>
                </a:lnTo>
                <a:lnTo>
                  <a:pt x="366" y="124"/>
                </a:lnTo>
                <a:lnTo>
                  <a:pt x="366" y="124"/>
                </a:lnTo>
                <a:lnTo>
                  <a:pt x="366" y="124"/>
                </a:lnTo>
                <a:lnTo>
                  <a:pt x="366" y="124"/>
                </a:lnTo>
                <a:lnTo>
                  <a:pt x="358" y="118"/>
                </a:lnTo>
                <a:lnTo>
                  <a:pt x="347" y="115"/>
                </a:lnTo>
                <a:lnTo>
                  <a:pt x="347" y="115"/>
                </a:lnTo>
                <a:lnTo>
                  <a:pt x="347" y="115"/>
                </a:lnTo>
                <a:lnTo>
                  <a:pt x="347" y="115"/>
                </a:lnTo>
                <a:lnTo>
                  <a:pt x="333" y="106"/>
                </a:lnTo>
                <a:lnTo>
                  <a:pt x="322" y="100"/>
                </a:lnTo>
                <a:lnTo>
                  <a:pt x="313" y="94"/>
                </a:lnTo>
                <a:lnTo>
                  <a:pt x="313" y="94"/>
                </a:lnTo>
                <a:lnTo>
                  <a:pt x="308" y="88"/>
                </a:lnTo>
                <a:lnTo>
                  <a:pt x="308" y="82"/>
                </a:lnTo>
                <a:lnTo>
                  <a:pt x="308" y="70"/>
                </a:lnTo>
                <a:lnTo>
                  <a:pt x="308" y="70"/>
                </a:lnTo>
                <a:lnTo>
                  <a:pt x="310" y="58"/>
                </a:lnTo>
                <a:lnTo>
                  <a:pt x="310" y="33"/>
                </a:lnTo>
                <a:lnTo>
                  <a:pt x="310" y="33"/>
                </a:lnTo>
                <a:lnTo>
                  <a:pt x="308" y="33"/>
                </a:lnTo>
                <a:lnTo>
                  <a:pt x="308" y="33"/>
                </a:lnTo>
                <a:lnTo>
                  <a:pt x="308" y="33"/>
                </a:lnTo>
                <a:lnTo>
                  <a:pt x="308" y="33"/>
                </a:lnTo>
                <a:lnTo>
                  <a:pt x="308" y="30"/>
                </a:lnTo>
                <a:lnTo>
                  <a:pt x="308" y="30"/>
                </a:lnTo>
                <a:lnTo>
                  <a:pt x="308" y="30"/>
                </a:lnTo>
                <a:lnTo>
                  <a:pt x="308" y="30"/>
                </a:lnTo>
                <a:lnTo>
                  <a:pt x="305" y="30"/>
                </a:lnTo>
                <a:lnTo>
                  <a:pt x="305" y="30"/>
                </a:lnTo>
                <a:lnTo>
                  <a:pt x="305" y="30"/>
                </a:lnTo>
                <a:lnTo>
                  <a:pt x="305" y="30"/>
                </a:lnTo>
                <a:lnTo>
                  <a:pt x="305" y="27"/>
                </a:lnTo>
                <a:lnTo>
                  <a:pt x="305" y="27"/>
                </a:lnTo>
                <a:lnTo>
                  <a:pt x="302" y="27"/>
                </a:lnTo>
                <a:lnTo>
                  <a:pt x="302" y="27"/>
                </a:lnTo>
                <a:lnTo>
                  <a:pt x="302" y="27"/>
                </a:lnTo>
                <a:lnTo>
                  <a:pt x="302" y="27"/>
                </a:lnTo>
                <a:lnTo>
                  <a:pt x="302" y="24"/>
                </a:lnTo>
                <a:lnTo>
                  <a:pt x="302" y="24"/>
                </a:lnTo>
                <a:lnTo>
                  <a:pt x="302" y="24"/>
                </a:lnTo>
                <a:lnTo>
                  <a:pt x="302" y="24"/>
                </a:lnTo>
                <a:lnTo>
                  <a:pt x="299" y="24"/>
                </a:lnTo>
                <a:lnTo>
                  <a:pt x="299" y="24"/>
                </a:lnTo>
                <a:lnTo>
                  <a:pt x="299" y="21"/>
                </a:lnTo>
                <a:lnTo>
                  <a:pt x="299" y="21"/>
                </a:lnTo>
                <a:lnTo>
                  <a:pt x="296" y="18"/>
                </a:lnTo>
                <a:lnTo>
                  <a:pt x="280" y="0"/>
                </a:lnTo>
                <a:lnTo>
                  <a:pt x="11" y="0"/>
                </a:lnTo>
                <a:lnTo>
                  <a:pt x="11" y="0"/>
                </a:lnTo>
                <a:lnTo>
                  <a:pt x="11" y="3"/>
                </a:lnTo>
                <a:lnTo>
                  <a:pt x="11" y="3"/>
                </a:lnTo>
                <a:lnTo>
                  <a:pt x="8" y="3"/>
                </a:lnTo>
                <a:lnTo>
                  <a:pt x="8" y="3"/>
                </a:lnTo>
                <a:lnTo>
                  <a:pt x="8" y="3"/>
                </a:lnTo>
                <a:lnTo>
                  <a:pt x="8" y="3"/>
                </a:lnTo>
                <a:lnTo>
                  <a:pt x="8" y="3"/>
                </a:lnTo>
                <a:lnTo>
                  <a:pt x="8" y="3"/>
                </a:lnTo>
                <a:lnTo>
                  <a:pt x="5" y="3"/>
                </a:lnTo>
                <a:lnTo>
                  <a:pt x="5" y="3"/>
                </a:lnTo>
                <a:lnTo>
                  <a:pt x="5" y="3"/>
                </a:lnTo>
                <a:lnTo>
                  <a:pt x="5" y="3"/>
                </a:lnTo>
                <a:lnTo>
                  <a:pt x="3" y="3"/>
                </a:lnTo>
                <a:lnTo>
                  <a:pt x="3" y="3"/>
                </a:lnTo>
                <a:lnTo>
                  <a:pt x="3" y="3"/>
                </a:lnTo>
                <a:lnTo>
                  <a:pt x="3" y="3"/>
                </a:lnTo>
                <a:lnTo>
                  <a:pt x="0" y="6"/>
                </a:lnTo>
                <a:lnTo>
                  <a:pt x="0" y="6"/>
                </a:lnTo>
                <a:lnTo>
                  <a:pt x="0" y="6"/>
                </a:lnTo>
                <a:lnTo>
                  <a:pt x="0" y="6"/>
                </a:lnTo>
                <a:lnTo>
                  <a:pt x="3" y="12"/>
                </a:lnTo>
                <a:lnTo>
                  <a:pt x="8" y="21"/>
                </a:lnTo>
                <a:lnTo>
                  <a:pt x="8" y="21"/>
                </a:lnTo>
                <a:lnTo>
                  <a:pt x="11" y="24"/>
                </a:lnTo>
                <a:lnTo>
                  <a:pt x="11" y="39"/>
                </a:lnTo>
                <a:lnTo>
                  <a:pt x="11" y="39"/>
                </a:lnTo>
                <a:lnTo>
                  <a:pt x="11" y="42"/>
                </a:lnTo>
                <a:lnTo>
                  <a:pt x="11" y="42"/>
                </a:lnTo>
                <a:lnTo>
                  <a:pt x="14" y="42"/>
                </a:lnTo>
                <a:lnTo>
                  <a:pt x="14" y="42"/>
                </a:lnTo>
                <a:lnTo>
                  <a:pt x="14" y="42"/>
                </a:lnTo>
                <a:lnTo>
                  <a:pt x="14" y="42"/>
                </a:lnTo>
                <a:lnTo>
                  <a:pt x="14" y="42"/>
                </a:lnTo>
                <a:lnTo>
                  <a:pt x="14" y="42"/>
                </a:lnTo>
                <a:lnTo>
                  <a:pt x="17" y="42"/>
                </a:lnTo>
                <a:lnTo>
                  <a:pt x="17" y="42"/>
                </a:lnTo>
                <a:lnTo>
                  <a:pt x="17" y="42"/>
                </a:lnTo>
                <a:lnTo>
                  <a:pt x="17" y="42"/>
                </a:lnTo>
                <a:lnTo>
                  <a:pt x="19" y="42"/>
                </a:lnTo>
                <a:lnTo>
                  <a:pt x="19" y="42"/>
                </a:lnTo>
                <a:lnTo>
                  <a:pt x="19" y="42"/>
                </a:lnTo>
                <a:lnTo>
                  <a:pt x="19" y="42"/>
                </a:lnTo>
                <a:lnTo>
                  <a:pt x="22" y="45"/>
                </a:lnTo>
                <a:lnTo>
                  <a:pt x="22" y="45"/>
                </a:lnTo>
                <a:lnTo>
                  <a:pt x="22" y="45"/>
                </a:lnTo>
                <a:lnTo>
                  <a:pt x="22" y="45"/>
                </a:lnTo>
                <a:lnTo>
                  <a:pt x="25" y="45"/>
                </a:lnTo>
                <a:lnTo>
                  <a:pt x="25" y="45"/>
                </a:lnTo>
                <a:lnTo>
                  <a:pt x="25" y="45"/>
                </a:lnTo>
                <a:lnTo>
                  <a:pt x="25" y="45"/>
                </a:lnTo>
                <a:lnTo>
                  <a:pt x="28" y="45"/>
                </a:lnTo>
                <a:lnTo>
                  <a:pt x="28" y="45"/>
                </a:lnTo>
                <a:lnTo>
                  <a:pt x="28" y="45"/>
                </a:lnTo>
                <a:lnTo>
                  <a:pt x="28" y="45"/>
                </a:lnTo>
                <a:lnTo>
                  <a:pt x="31" y="48"/>
                </a:lnTo>
                <a:lnTo>
                  <a:pt x="31" y="48"/>
                </a:lnTo>
                <a:lnTo>
                  <a:pt x="31" y="48"/>
                </a:lnTo>
                <a:lnTo>
                  <a:pt x="31" y="48"/>
                </a:lnTo>
                <a:lnTo>
                  <a:pt x="33" y="48"/>
                </a:lnTo>
                <a:lnTo>
                  <a:pt x="33" y="48"/>
                </a:lnTo>
                <a:lnTo>
                  <a:pt x="33" y="48"/>
                </a:lnTo>
                <a:lnTo>
                  <a:pt x="33" y="48"/>
                </a:lnTo>
                <a:lnTo>
                  <a:pt x="36" y="51"/>
                </a:lnTo>
                <a:lnTo>
                  <a:pt x="36" y="51"/>
                </a:lnTo>
                <a:lnTo>
                  <a:pt x="36" y="51"/>
                </a:lnTo>
                <a:lnTo>
                  <a:pt x="36" y="51"/>
                </a:lnTo>
                <a:lnTo>
                  <a:pt x="39" y="51"/>
                </a:lnTo>
                <a:lnTo>
                  <a:pt x="39" y="51"/>
                </a:lnTo>
                <a:lnTo>
                  <a:pt x="39" y="51"/>
                </a:lnTo>
                <a:lnTo>
                  <a:pt x="39" y="51"/>
                </a:lnTo>
                <a:lnTo>
                  <a:pt x="42" y="54"/>
                </a:lnTo>
                <a:lnTo>
                  <a:pt x="42" y="54"/>
                </a:lnTo>
                <a:lnTo>
                  <a:pt x="42" y="54"/>
                </a:lnTo>
                <a:lnTo>
                  <a:pt x="42" y="54"/>
                </a:lnTo>
                <a:lnTo>
                  <a:pt x="44" y="58"/>
                </a:lnTo>
                <a:lnTo>
                  <a:pt x="44" y="58"/>
                </a:lnTo>
                <a:lnTo>
                  <a:pt x="44" y="58"/>
                </a:lnTo>
                <a:lnTo>
                  <a:pt x="44" y="58"/>
                </a:lnTo>
                <a:lnTo>
                  <a:pt x="44" y="58"/>
                </a:lnTo>
                <a:lnTo>
                  <a:pt x="44" y="58"/>
                </a:lnTo>
                <a:lnTo>
                  <a:pt x="47" y="58"/>
                </a:lnTo>
                <a:lnTo>
                  <a:pt x="47" y="58"/>
                </a:lnTo>
                <a:lnTo>
                  <a:pt x="47" y="61"/>
                </a:lnTo>
                <a:lnTo>
                  <a:pt x="47" y="61"/>
                </a:lnTo>
                <a:lnTo>
                  <a:pt x="47" y="61"/>
                </a:lnTo>
                <a:lnTo>
                  <a:pt x="47" y="61"/>
                </a:lnTo>
                <a:lnTo>
                  <a:pt x="50" y="64"/>
                </a:lnTo>
                <a:lnTo>
                  <a:pt x="50" y="64"/>
                </a:lnTo>
                <a:lnTo>
                  <a:pt x="53" y="76"/>
                </a:lnTo>
                <a:lnTo>
                  <a:pt x="53" y="88"/>
                </a:lnTo>
                <a:lnTo>
                  <a:pt x="50" y="100"/>
                </a:lnTo>
                <a:lnTo>
                  <a:pt x="47" y="106"/>
                </a:lnTo>
                <a:lnTo>
                  <a:pt x="47" y="106"/>
                </a:lnTo>
                <a:lnTo>
                  <a:pt x="44" y="115"/>
                </a:lnTo>
                <a:lnTo>
                  <a:pt x="42" y="121"/>
                </a:lnTo>
                <a:lnTo>
                  <a:pt x="42" y="121"/>
                </a:lnTo>
                <a:lnTo>
                  <a:pt x="47" y="121"/>
                </a:lnTo>
                <a:lnTo>
                  <a:pt x="47" y="121"/>
                </a:lnTo>
                <a:lnTo>
                  <a:pt x="50" y="124"/>
                </a:lnTo>
                <a:lnTo>
                  <a:pt x="56" y="130"/>
                </a:lnTo>
                <a:lnTo>
                  <a:pt x="56" y="130"/>
                </a:lnTo>
                <a:lnTo>
                  <a:pt x="58" y="136"/>
                </a:lnTo>
                <a:lnTo>
                  <a:pt x="58" y="136"/>
                </a:lnTo>
                <a:lnTo>
                  <a:pt x="64" y="152"/>
                </a:lnTo>
                <a:lnTo>
                  <a:pt x="64" y="152"/>
                </a:lnTo>
                <a:lnTo>
                  <a:pt x="64" y="152"/>
                </a:lnTo>
                <a:lnTo>
                  <a:pt x="64" y="152"/>
                </a:lnTo>
                <a:lnTo>
                  <a:pt x="64" y="152"/>
                </a:lnTo>
                <a:lnTo>
                  <a:pt x="64" y="152"/>
                </a:lnTo>
                <a:lnTo>
                  <a:pt x="64" y="152"/>
                </a:lnTo>
                <a:lnTo>
                  <a:pt x="64" y="152"/>
                </a:lnTo>
                <a:lnTo>
                  <a:pt x="64" y="152"/>
                </a:lnTo>
                <a:lnTo>
                  <a:pt x="64" y="152"/>
                </a:lnTo>
                <a:lnTo>
                  <a:pt x="67" y="152"/>
                </a:lnTo>
                <a:lnTo>
                  <a:pt x="67" y="152"/>
                </a:lnTo>
                <a:lnTo>
                  <a:pt x="67" y="158"/>
                </a:lnTo>
                <a:lnTo>
                  <a:pt x="70" y="383"/>
                </a:lnTo>
                <a:lnTo>
                  <a:pt x="70" y="383"/>
                </a:lnTo>
                <a:lnTo>
                  <a:pt x="70" y="437"/>
                </a:lnTo>
                <a:lnTo>
                  <a:pt x="434" y="422"/>
                </a:lnTo>
                <a:lnTo>
                  <a:pt x="434" y="422"/>
                </a:lnTo>
                <a:lnTo>
                  <a:pt x="439" y="425"/>
                </a:lnTo>
                <a:lnTo>
                  <a:pt x="448" y="434"/>
                </a:lnTo>
                <a:lnTo>
                  <a:pt x="448" y="434"/>
                </a:lnTo>
                <a:lnTo>
                  <a:pt x="448" y="437"/>
                </a:lnTo>
                <a:lnTo>
                  <a:pt x="448" y="437"/>
                </a:lnTo>
                <a:lnTo>
                  <a:pt x="450" y="446"/>
                </a:lnTo>
                <a:lnTo>
                  <a:pt x="450" y="462"/>
                </a:lnTo>
                <a:lnTo>
                  <a:pt x="450" y="462"/>
                </a:lnTo>
                <a:lnTo>
                  <a:pt x="450" y="462"/>
                </a:lnTo>
                <a:lnTo>
                  <a:pt x="464" y="462"/>
                </a:lnTo>
                <a:lnTo>
                  <a:pt x="473" y="459"/>
                </a:lnTo>
                <a:lnTo>
                  <a:pt x="492" y="437"/>
                </a:lnTo>
                <a:lnTo>
                  <a:pt x="492" y="437"/>
                </a:lnTo>
                <a:lnTo>
                  <a:pt x="492" y="434"/>
                </a:lnTo>
                <a:lnTo>
                  <a:pt x="492" y="434"/>
                </a:lnTo>
                <a:close/>
              </a:path>
            </a:pathLst>
          </a:custGeom>
          <a:solidFill>
            <a:schemeClr val="accent2">
              <a:lumMod val="60000"/>
              <a:lumOff val="40000"/>
            </a:scheme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38">
            <a:extLst>
              <a:ext uri="{FF2B5EF4-FFF2-40B4-BE49-F238E27FC236}">
                <a16:creationId xmlns:a16="http://schemas.microsoft.com/office/drawing/2014/main" id="{0003C533-ACF4-48C3-A099-601E5CC9D046}"/>
              </a:ext>
            </a:extLst>
          </p:cNvPr>
          <p:cNvSpPr>
            <a:spLocks/>
          </p:cNvSpPr>
          <p:nvPr/>
        </p:nvSpPr>
        <p:spPr bwMode="auto">
          <a:xfrm>
            <a:off x="3817232" y="4271555"/>
            <a:ext cx="1090872" cy="583396"/>
          </a:xfrm>
          <a:custGeom>
            <a:avLst/>
            <a:gdLst>
              <a:gd name="T0" fmla="*/ 84 w 711"/>
              <a:gd name="T1" fmla="*/ 3 h 401"/>
              <a:gd name="T2" fmla="*/ 84 w 711"/>
              <a:gd name="T3" fmla="*/ 9 h 401"/>
              <a:gd name="T4" fmla="*/ 81 w 711"/>
              <a:gd name="T5" fmla="*/ 9 h 401"/>
              <a:gd name="T6" fmla="*/ 81 w 711"/>
              <a:gd name="T7" fmla="*/ 9 h 401"/>
              <a:gd name="T8" fmla="*/ 81 w 711"/>
              <a:gd name="T9" fmla="*/ 9 h 401"/>
              <a:gd name="T10" fmla="*/ 81 w 711"/>
              <a:gd name="T11" fmla="*/ 9 h 401"/>
              <a:gd name="T12" fmla="*/ 81 w 711"/>
              <a:gd name="T13" fmla="*/ 9 h 401"/>
              <a:gd name="T14" fmla="*/ 78 w 711"/>
              <a:gd name="T15" fmla="*/ 9 h 401"/>
              <a:gd name="T16" fmla="*/ 78 w 711"/>
              <a:gd name="T17" fmla="*/ 9 h 401"/>
              <a:gd name="T18" fmla="*/ 78 w 711"/>
              <a:gd name="T19" fmla="*/ 9 h 401"/>
              <a:gd name="T20" fmla="*/ 42 w 711"/>
              <a:gd name="T21" fmla="*/ 6 h 401"/>
              <a:gd name="T22" fmla="*/ 42 w 711"/>
              <a:gd name="T23" fmla="*/ 6 h 401"/>
              <a:gd name="T24" fmla="*/ 0 w 711"/>
              <a:gd name="T25" fmla="*/ 43 h 401"/>
              <a:gd name="T26" fmla="*/ 240 w 711"/>
              <a:gd name="T27" fmla="*/ 67 h 401"/>
              <a:gd name="T28" fmla="*/ 246 w 711"/>
              <a:gd name="T29" fmla="*/ 73 h 401"/>
              <a:gd name="T30" fmla="*/ 246 w 711"/>
              <a:gd name="T31" fmla="*/ 73 h 401"/>
              <a:gd name="T32" fmla="*/ 238 w 711"/>
              <a:gd name="T33" fmla="*/ 280 h 401"/>
              <a:gd name="T34" fmla="*/ 254 w 711"/>
              <a:gd name="T35" fmla="*/ 289 h 401"/>
              <a:gd name="T36" fmla="*/ 260 w 711"/>
              <a:gd name="T37" fmla="*/ 289 h 401"/>
              <a:gd name="T38" fmla="*/ 291 w 711"/>
              <a:gd name="T39" fmla="*/ 298 h 401"/>
              <a:gd name="T40" fmla="*/ 302 w 711"/>
              <a:gd name="T41" fmla="*/ 304 h 401"/>
              <a:gd name="T42" fmla="*/ 310 w 711"/>
              <a:gd name="T43" fmla="*/ 307 h 401"/>
              <a:gd name="T44" fmla="*/ 324 w 711"/>
              <a:gd name="T45" fmla="*/ 313 h 401"/>
              <a:gd name="T46" fmla="*/ 324 w 711"/>
              <a:gd name="T47" fmla="*/ 313 h 401"/>
              <a:gd name="T48" fmla="*/ 364 w 711"/>
              <a:gd name="T49" fmla="*/ 334 h 401"/>
              <a:gd name="T50" fmla="*/ 366 w 711"/>
              <a:gd name="T51" fmla="*/ 334 h 401"/>
              <a:gd name="T52" fmla="*/ 380 w 711"/>
              <a:gd name="T53" fmla="*/ 328 h 401"/>
              <a:gd name="T54" fmla="*/ 383 w 711"/>
              <a:gd name="T55" fmla="*/ 325 h 401"/>
              <a:gd name="T56" fmla="*/ 389 w 711"/>
              <a:gd name="T57" fmla="*/ 328 h 401"/>
              <a:gd name="T58" fmla="*/ 411 w 711"/>
              <a:gd name="T59" fmla="*/ 350 h 401"/>
              <a:gd name="T60" fmla="*/ 431 w 711"/>
              <a:gd name="T61" fmla="*/ 368 h 401"/>
              <a:gd name="T62" fmla="*/ 442 w 711"/>
              <a:gd name="T63" fmla="*/ 371 h 401"/>
              <a:gd name="T64" fmla="*/ 464 w 711"/>
              <a:gd name="T65" fmla="*/ 377 h 401"/>
              <a:gd name="T66" fmla="*/ 470 w 711"/>
              <a:gd name="T67" fmla="*/ 374 h 401"/>
              <a:gd name="T68" fmla="*/ 490 w 711"/>
              <a:gd name="T69" fmla="*/ 365 h 401"/>
              <a:gd name="T70" fmla="*/ 504 w 711"/>
              <a:gd name="T71" fmla="*/ 359 h 401"/>
              <a:gd name="T72" fmla="*/ 515 w 711"/>
              <a:gd name="T73" fmla="*/ 359 h 401"/>
              <a:gd name="T74" fmla="*/ 523 w 711"/>
              <a:gd name="T75" fmla="*/ 359 h 401"/>
              <a:gd name="T76" fmla="*/ 526 w 711"/>
              <a:gd name="T77" fmla="*/ 362 h 401"/>
              <a:gd name="T78" fmla="*/ 540 w 711"/>
              <a:gd name="T79" fmla="*/ 362 h 401"/>
              <a:gd name="T80" fmla="*/ 540 w 711"/>
              <a:gd name="T81" fmla="*/ 365 h 401"/>
              <a:gd name="T82" fmla="*/ 557 w 711"/>
              <a:gd name="T83" fmla="*/ 377 h 401"/>
              <a:gd name="T84" fmla="*/ 604 w 711"/>
              <a:gd name="T85" fmla="*/ 365 h 401"/>
              <a:gd name="T86" fmla="*/ 618 w 711"/>
              <a:gd name="T87" fmla="*/ 365 h 401"/>
              <a:gd name="T88" fmla="*/ 649 w 711"/>
              <a:gd name="T89" fmla="*/ 377 h 401"/>
              <a:gd name="T90" fmla="*/ 663 w 711"/>
              <a:gd name="T91" fmla="*/ 389 h 401"/>
              <a:gd name="T92" fmla="*/ 680 w 711"/>
              <a:gd name="T93" fmla="*/ 398 h 401"/>
              <a:gd name="T94" fmla="*/ 697 w 711"/>
              <a:gd name="T95" fmla="*/ 401 h 401"/>
              <a:gd name="T96" fmla="*/ 708 w 711"/>
              <a:gd name="T97" fmla="*/ 325 h 401"/>
              <a:gd name="T98" fmla="*/ 711 w 711"/>
              <a:gd name="T99" fmla="*/ 304 h 401"/>
              <a:gd name="T100" fmla="*/ 702 w 711"/>
              <a:gd name="T101" fmla="*/ 234 h 401"/>
              <a:gd name="T102" fmla="*/ 694 w 711"/>
              <a:gd name="T103" fmla="*/ 164 h 401"/>
              <a:gd name="T104" fmla="*/ 688 w 711"/>
              <a:gd name="T105" fmla="*/ 85 h 401"/>
              <a:gd name="T106" fmla="*/ 688 w 711"/>
              <a:gd name="T107" fmla="*/ 85 h 401"/>
              <a:gd name="T108" fmla="*/ 688 w 711"/>
              <a:gd name="T109" fmla="*/ 85 h 401"/>
              <a:gd name="T110" fmla="*/ 688 w 711"/>
              <a:gd name="T111" fmla="*/ 85 h 401"/>
              <a:gd name="T112" fmla="*/ 685 w 711"/>
              <a:gd name="T113" fmla="*/ 31 h 401"/>
              <a:gd name="T114" fmla="*/ 84 w 711"/>
              <a:gd name="T115" fmla="*/ 3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1" h="401">
                <a:moveTo>
                  <a:pt x="84" y="3"/>
                </a:moveTo>
                <a:lnTo>
                  <a:pt x="84" y="3"/>
                </a:lnTo>
                <a:lnTo>
                  <a:pt x="84" y="9"/>
                </a:lnTo>
                <a:lnTo>
                  <a:pt x="84" y="9"/>
                </a:lnTo>
                <a:lnTo>
                  <a:pt x="81" y="9"/>
                </a:lnTo>
                <a:lnTo>
                  <a:pt x="81" y="9"/>
                </a:lnTo>
                <a:lnTo>
                  <a:pt x="81" y="9"/>
                </a:lnTo>
                <a:lnTo>
                  <a:pt x="81" y="9"/>
                </a:lnTo>
                <a:lnTo>
                  <a:pt x="81" y="9"/>
                </a:lnTo>
                <a:lnTo>
                  <a:pt x="81" y="9"/>
                </a:lnTo>
                <a:lnTo>
                  <a:pt x="81" y="9"/>
                </a:lnTo>
                <a:lnTo>
                  <a:pt x="81" y="9"/>
                </a:lnTo>
                <a:lnTo>
                  <a:pt x="81" y="9"/>
                </a:lnTo>
                <a:lnTo>
                  <a:pt x="81" y="9"/>
                </a:lnTo>
                <a:lnTo>
                  <a:pt x="78" y="9"/>
                </a:lnTo>
                <a:lnTo>
                  <a:pt x="78" y="9"/>
                </a:lnTo>
                <a:lnTo>
                  <a:pt x="78" y="9"/>
                </a:lnTo>
                <a:lnTo>
                  <a:pt x="78" y="9"/>
                </a:lnTo>
                <a:lnTo>
                  <a:pt x="78" y="9"/>
                </a:lnTo>
                <a:lnTo>
                  <a:pt x="78" y="9"/>
                </a:lnTo>
                <a:lnTo>
                  <a:pt x="42" y="6"/>
                </a:lnTo>
                <a:lnTo>
                  <a:pt x="42" y="6"/>
                </a:lnTo>
                <a:lnTo>
                  <a:pt x="42" y="6"/>
                </a:lnTo>
                <a:lnTo>
                  <a:pt x="42" y="6"/>
                </a:lnTo>
                <a:lnTo>
                  <a:pt x="5" y="0"/>
                </a:lnTo>
                <a:lnTo>
                  <a:pt x="0" y="43"/>
                </a:lnTo>
                <a:lnTo>
                  <a:pt x="240" y="67"/>
                </a:lnTo>
                <a:lnTo>
                  <a:pt x="240" y="67"/>
                </a:lnTo>
                <a:lnTo>
                  <a:pt x="243" y="67"/>
                </a:lnTo>
                <a:lnTo>
                  <a:pt x="246" y="73"/>
                </a:lnTo>
                <a:lnTo>
                  <a:pt x="246" y="73"/>
                </a:lnTo>
                <a:lnTo>
                  <a:pt x="246" y="73"/>
                </a:lnTo>
                <a:lnTo>
                  <a:pt x="238" y="280"/>
                </a:lnTo>
                <a:lnTo>
                  <a:pt x="238" y="280"/>
                </a:lnTo>
                <a:lnTo>
                  <a:pt x="246" y="286"/>
                </a:lnTo>
                <a:lnTo>
                  <a:pt x="254" y="289"/>
                </a:lnTo>
                <a:lnTo>
                  <a:pt x="260" y="289"/>
                </a:lnTo>
                <a:lnTo>
                  <a:pt x="260" y="289"/>
                </a:lnTo>
                <a:lnTo>
                  <a:pt x="277" y="292"/>
                </a:lnTo>
                <a:lnTo>
                  <a:pt x="291" y="298"/>
                </a:lnTo>
                <a:lnTo>
                  <a:pt x="291" y="298"/>
                </a:lnTo>
                <a:lnTo>
                  <a:pt x="302" y="304"/>
                </a:lnTo>
                <a:lnTo>
                  <a:pt x="302" y="304"/>
                </a:lnTo>
                <a:lnTo>
                  <a:pt x="310" y="307"/>
                </a:lnTo>
                <a:lnTo>
                  <a:pt x="319" y="310"/>
                </a:lnTo>
                <a:lnTo>
                  <a:pt x="324" y="313"/>
                </a:lnTo>
                <a:lnTo>
                  <a:pt x="324" y="313"/>
                </a:lnTo>
                <a:lnTo>
                  <a:pt x="324" y="313"/>
                </a:lnTo>
                <a:lnTo>
                  <a:pt x="333" y="322"/>
                </a:lnTo>
                <a:lnTo>
                  <a:pt x="364" y="334"/>
                </a:lnTo>
                <a:lnTo>
                  <a:pt x="364" y="334"/>
                </a:lnTo>
                <a:lnTo>
                  <a:pt x="366" y="334"/>
                </a:lnTo>
                <a:lnTo>
                  <a:pt x="372" y="341"/>
                </a:lnTo>
                <a:lnTo>
                  <a:pt x="380" y="328"/>
                </a:lnTo>
                <a:lnTo>
                  <a:pt x="380" y="328"/>
                </a:lnTo>
                <a:lnTo>
                  <a:pt x="383" y="325"/>
                </a:lnTo>
                <a:lnTo>
                  <a:pt x="383" y="325"/>
                </a:lnTo>
                <a:lnTo>
                  <a:pt x="389" y="328"/>
                </a:lnTo>
                <a:lnTo>
                  <a:pt x="411" y="350"/>
                </a:lnTo>
                <a:lnTo>
                  <a:pt x="411" y="350"/>
                </a:lnTo>
                <a:lnTo>
                  <a:pt x="431" y="368"/>
                </a:lnTo>
                <a:lnTo>
                  <a:pt x="431" y="368"/>
                </a:lnTo>
                <a:lnTo>
                  <a:pt x="442" y="371"/>
                </a:lnTo>
                <a:lnTo>
                  <a:pt x="442" y="371"/>
                </a:lnTo>
                <a:lnTo>
                  <a:pt x="456" y="374"/>
                </a:lnTo>
                <a:lnTo>
                  <a:pt x="464" y="377"/>
                </a:lnTo>
                <a:lnTo>
                  <a:pt x="470" y="374"/>
                </a:lnTo>
                <a:lnTo>
                  <a:pt x="470" y="374"/>
                </a:lnTo>
                <a:lnTo>
                  <a:pt x="478" y="368"/>
                </a:lnTo>
                <a:lnTo>
                  <a:pt x="490" y="365"/>
                </a:lnTo>
                <a:lnTo>
                  <a:pt x="490" y="365"/>
                </a:lnTo>
                <a:lnTo>
                  <a:pt x="504" y="359"/>
                </a:lnTo>
                <a:lnTo>
                  <a:pt x="504" y="359"/>
                </a:lnTo>
                <a:lnTo>
                  <a:pt x="515" y="359"/>
                </a:lnTo>
                <a:lnTo>
                  <a:pt x="523" y="359"/>
                </a:lnTo>
                <a:lnTo>
                  <a:pt x="523" y="359"/>
                </a:lnTo>
                <a:lnTo>
                  <a:pt x="526" y="362"/>
                </a:lnTo>
                <a:lnTo>
                  <a:pt x="526" y="362"/>
                </a:lnTo>
                <a:lnTo>
                  <a:pt x="534" y="362"/>
                </a:lnTo>
                <a:lnTo>
                  <a:pt x="540" y="362"/>
                </a:lnTo>
                <a:lnTo>
                  <a:pt x="540" y="362"/>
                </a:lnTo>
                <a:lnTo>
                  <a:pt x="540" y="365"/>
                </a:lnTo>
                <a:lnTo>
                  <a:pt x="557" y="377"/>
                </a:lnTo>
                <a:lnTo>
                  <a:pt x="557" y="377"/>
                </a:lnTo>
                <a:lnTo>
                  <a:pt x="579" y="368"/>
                </a:lnTo>
                <a:lnTo>
                  <a:pt x="604" y="365"/>
                </a:lnTo>
                <a:lnTo>
                  <a:pt x="604" y="365"/>
                </a:lnTo>
                <a:lnTo>
                  <a:pt x="618" y="365"/>
                </a:lnTo>
                <a:lnTo>
                  <a:pt x="635" y="371"/>
                </a:lnTo>
                <a:lnTo>
                  <a:pt x="649" y="377"/>
                </a:lnTo>
                <a:lnTo>
                  <a:pt x="663" y="389"/>
                </a:lnTo>
                <a:lnTo>
                  <a:pt x="663" y="389"/>
                </a:lnTo>
                <a:lnTo>
                  <a:pt x="669" y="392"/>
                </a:lnTo>
                <a:lnTo>
                  <a:pt x="680" y="398"/>
                </a:lnTo>
                <a:lnTo>
                  <a:pt x="697" y="401"/>
                </a:lnTo>
                <a:lnTo>
                  <a:pt x="697" y="401"/>
                </a:lnTo>
                <a:lnTo>
                  <a:pt x="705" y="356"/>
                </a:lnTo>
                <a:lnTo>
                  <a:pt x="708" y="325"/>
                </a:lnTo>
                <a:lnTo>
                  <a:pt x="711" y="304"/>
                </a:lnTo>
                <a:lnTo>
                  <a:pt x="711" y="304"/>
                </a:lnTo>
                <a:lnTo>
                  <a:pt x="708" y="274"/>
                </a:lnTo>
                <a:lnTo>
                  <a:pt x="702" y="234"/>
                </a:lnTo>
                <a:lnTo>
                  <a:pt x="702" y="234"/>
                </a:lnTo>
                <a:lnTo>
                  <a:pt x="694" y="164"/>
                </a:lnTo>
                <a:lnTo>
                  <a:pt x="694" y="164"/>
                </a:lnTo>
                <a:lnTo>
                  <a:pt x="688" y="85"/>
                </a:lnTo>
                <a:lnTo>
                  <a:pt x="688" y="85"/>
                </a:lnTo>
                <a:lnTo>
                  <a:pt x="688" y="85"/>
                </a:lnTo>
                <a:lnTo>
                  <a:pt x="688" y="85"/>
                </a:lnTo>
                <a:lnTo>
                  <a:pt x="688" y="85"/>
                </a:lnTo>
                <a:lnTo>
                  <a:pt x="688" y="85"/>
                </a:lnTo>
                <a:lnTo>
                  <a:pt x="688" y="85"/>
                </a:lnTo>
                <a:lnTo>
                  <a:pt x="688" y="85"/>
                </a:lnTo>
                <a:lnTo>
                  <a:pt x="685" y="31"/>
                </a:lnTo>
                <a:lnTo>
                  <a:pt x="84" y="0"/>
                </a:lnTo>
                <a:lnTo>
                  <a:pt x="84" y="3"/>
                </a:lnTo>
                <a:close/>
              </a:path>
            </a:pathLst>
          </a:custGeom>
          <a:solidFill>
            <a:schemeClr val="accent2">
              <a:lumMod val="60000"/>
              <a:lumOff val="40000"/>
            </a:scheme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5" name="Freeform 39">
            <a:extLst>
              <a:ext uri="{FF2B5EF4-FFF2-40B4-BE49-F238E27FC236}">
                <a16:creationId xmlns:a16="http://schemas.microsoft.com/office/drawing/2014/main" id="{3D4BC994-622B-4ED1-8B8E-7516D4DEBD14}"/>
              </a:ext>
            </a:extLst>
          </p:cNvPr>
          <p:cNvSpPr>
            <a:spLocks/>
          </p:cNvSpPr>
          <p:nvPr/>
        </p:nvSpPr>
        <p:spPr bwMode="auto">
          <a:xfrm>
            <a:off x="4954131" y="4961155"/>
            <a:ext cx="687356" cy="641591"/>
          </a:xfrm>
          <a:custGeom>
            <a:avLst/>
            <a:gdLst>
              <a:gd name="T0" fmla="*/ 14 w 448"/>
              <a:gd name="T1" fmla="*/ 122 h 441"/>
              <a:gd name="T2" fmla="*/ 20 w 448"/>
              <a:gd name="T3" fmla="*/ 149 h 441"/>
              <a:gd name="T4" fmla="*/ 40 w 448"/>
              <a:gd name="T5" fmla="*/ 186 h 441"/>
              <a:gd name="T6" fmla="*/ 48 w 448"/>
              <a:gd name="T7" fmla="*/ 207 h 441"/>
              <a:gd name="T8" fmla="*/ 62 w 448"/>
              <a:gd name="T9" fmla="*/ 234 h 441"/>
              <a:gd name="T10" fmla="*/ 48 w 448"/>
              <a:gd name="T11" fmla="*/ 277 h 441"/>
              <a:gd name="T12" fmla="*/ 42 w 448"/>
              <a:gd name="T13" fmla="*/ 301 h 441"/>
              <a:gd name="T14" fmla="*/ 40 w 448"/>
              <a:gd name="T15" fmla="*/ 344 h 441"/>
              <a:gd name="T16" fmla="*/ 40 w 448"/>
              <a:gd name="T17" fmla="*/ 347 h 441"/>
              <a:gd name="T18" fmla="*/ 40 w 448"/>
              <a:gd name="T19" fmla="*/ 347 h 441"/>
              <a:gd name="T20" fmla="*/ 40 w 448"/>
              <a:gd name="T21" fmla="*/ 353 h 441"/>
              <a:gd name="T22" fmla="*/ 40 w 448"/>
              <a:gd name="T23" fmla="*/ 356 h 441"/>
              <a:gd name="T24" fmla="*/ 37 w 448"/>
              <a:gd name="T25" fmla="*/ 359 h 441"/>
              <a:gd name="T26" fmla="*/ 76 w 448"/>
              <a:gd name="T27" fmla="*/ 359 h 441"/>
              <a:gd name="T28" fmla="*/ 140 w 448"/>
              <a:gd name="T29" fmla="*/ 371 h 441"/>
              <a:gd name="T30" fmla="*/ 146 w 448"/>
              <a:gd name="T31" fmla="*/ 380 h 441"/>
              <a:gd name="T32" fmla="*/ 168 w 448"/>
              <a:gd name="T33" fmla="*/ 377 h 441"/>
              <a:gd name="T34" fmla="*/ 182 w 448"/>
              <a:gd name="T35" fmla="*/ 362 h 441"/>
              <a:gd name="T36" fmla="*/ 216 w 448"/>
              <a:gd name="T37" fmla="*/ 359 h 441"/>
              <a:gd name="T38" fmla="*/ 227 w 448"/>
              <a:gd name="T39" fmla="*/ 371 h 441"/>
              <a:gd name="T40" fmla="*/ 247 w 448"/>
              <a:gd name="T41" fmla="*/ 380 h 441"/>
              <a:gd name="T42" fmla="*/ 255 w 448"/>
              <a:gd name="T43" fmla="*/ 395 h 441"/>
              <a:gd name="T44" fmla="*/ 258 w 448"/>
              <a:gd name="T45" fmla="*/ 416 h 441"/>
              <a:gd name="T46" fmla="*/ 278 w 448"/>
              <a:gd name="T47" fmla="*/ 423 h 441"/>
              <a:gd name="T48" fmla="*/ 308 w 448"/>
              <a:gd name="T49" fmla="*/ 426 h 441"/>
              <a:gd name="T50" fmla="*/ 317 w 448"/>
              <a:gd name="T51" fmla="*/ 407 h 441"/>
              <a:gd name="T52" fmla="*/ 325 w 448"/>
              <a:gd name="T53" fmla="*/ 404 h 441"/>
              <a:gd name="T54" fmla="*/ 356 w 448"/>
              <a:gd name="T55" fmla="*/ 429 h 441"/>
              <a:gd name="T56" fmla="*/ 359 w 448"/>
              <a:gd name="T57" fmla="*/ 404 h 441"/>
              <a:gd name="T58" fmla="*/ 364 w 448"/>
              <a:gd name="T59" fmla="*/ 386 h 441"/>
              <a:gd name="T60" fmla="*/ 384 w 448"/>
              <a:gd name="T61" fmla="*/ 392 h 441"/>
              <a:gd name="T62" fmla="*/ 417 w 448"/>
              <a:gd name="T63" fmla="*/ 423 h 441"/>
              <a:gd name="T64" fmla="*/ 429 w 448"/>
              <a:gd name="T65" fmla="*/ 435 h 441"/>
              <a:gd name="T66" fmla="*/ 448 w 448"/>
              <a:gd name="T67" fmla="*/ 419 h 441"/>
              <a:gd name="T68" fmla="*/ 437 w 448"/>
              <a:gd name="T69" fmla="*/ 410 h 441"/>
              <a:gd name="T70" fmla="*/ 398 w 448"/>
              <a:gd name="T71" fmla="*/ 380 h 441"/>
              <a:gd name="T72" fmla="*/ 389 w 448"/>
              <a:gd name="T73" fmla="*/ 365 h 441"/>
              <a:gd name="T74" fmla="*/ 406 w 448"/>
              <a:gd name="T75" fmla="*/ 362 h 441"/>
              <a:gd name="T76" fmla="*/ 415 w 448"/>
              <a:gd name="T77" fmla="*/ 353 h 441"/>
              <a:gd name="T78" fmla="*/ 392 w 448"/>
              <a:gd name="T79" fmla="*/ 344 h 441"/>
              <a:gd name="T80" fmla="*/ 384 w 448"/>
              <a:gd name="T81" fmla="*/ 325 h 441"/>
              <a:gd name="T82" fmla="*/ 348 w 448"/>
              <a:gd name="T83" fmla="*/ 325 h 441"/>
              <a:gd name="T84" fmla="*/ 325 w 448"/>
              <a:gd name="T85" fmla="*/ 310 h 441"/>
              <a:gd name="T86" fmla="*/ 356 w 448"/>
              <a:gd name="T87" fmla="*/ 286 h 441"/>
              <a:gd name="T88" fmla="*/ 392 w 448"/>
              <a:gd name="T89" fmla="*/ 298 h 441"/>
              <a:gd name="T90" fmla="*/ 395 w 448"/>
              <a:gd name="T91" fmla="*/ 301 h 441"/>
              <a:gd name="T92" fmla="*/ 392 w 448"/>
              <a:gd name="T93" fmla="*/ 295 h 441"/>
              <a:gd name="T94" fmla="*/ 389 w 448"/>
              <a:gd name="T95" fmla="*/ 292 h 441"/>
              <a:gd name="T96" fmla="*/ 389 w 448"/>
              <a:gd name="T97" fmla="*/ 289 h 441"/>
              <a:gd name="T98" fmla="*/ 387 w 448"/>
              <a:gd name="T99" fmla="*/ 283 h 441"/>
              <a:gd name="T100" fmla="*/ 387 w 448"/>
              <a:gd name="T101" fmla="*/ 283 h 441"/>
              <a:gd name="T102" fmla="*/ 384 w 448"/>
              <a:gd name="T103" fmla="*/ 277 h 441"/>
              <a:gd name="T104" fmla="*/ 384 w 448"/>
              <a:gd name="T105" fmla="*/ 277 h 441"/>
              <a:gd name="T106" fmla="*/ 373 w 448"/>
              <a:gd name="T107" fmla="*/ 255 h 441"/>
              <a:gd name="T108" fmla="*/ 364 w 448"/>
              <a:gd name="T109" fmla="*/ 222 h 441"/>
              <a:gd name="T110" fmla="*/ 219 w 448"/>
              <a:gd name="T111" fmla="*/ 216 h 441"/>
              <a:gd name="T112" fmla="*/ 224 w 448"/>
              <a:gd name="T113" fmla="*/ 198 h 441"/>
              <a:gd name="T114" fmla="*/ 233 w 448"/>
              <a:gd name="T115" fmla="*/ 158 h 441"/>
              <a:gd name="T116" fmla="*/ 247 w 448"/>
              <a:gd name="T117" fmla="*/ 134 h 441"/>
              <a:gd name="T118" fmla="*/ 264 w 448"/>
              <a:gd name="T119" fmla="*/ 85 h 441"/>
              <a:gd name="T120" fmla="*/ 272 w 448"/>
              <a:gd name="T121" fmla="*/ 61 h 441"/>
              <a:gd name="T122" fmla="*/ 255 w 448"/>
              <a:gd name="T123" fmla="*/ 40 h 441"/>
              <a:gd name="T124" fmla="*/ 258 w 448"/>
              <a:gd name="T125" fmla="*/ 3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8" h="441">
                <a:moveTo>
                  <a:pt x="0" y="0"/>
                </a:moveTo>
                <a:lnTo>
                  <a:pt x="0" y="88"/>
                </a:lnTo>
                <a:lnTo>
                  <a:pt x="0" y="88"/>
                </a:lnTo>
                <a:lnTo>
                  <a:pt x="12" y="107"/>
                </a:lnTo>
                <a:lnTo>
                  <a:pt x="14" y="122"/>
                </a:lnTo>
                <a:lnTo>
                  <a:pt x="17" y="137"/>
                </a:lnTo>
                <a:lnTo>
                  <a:pt x="17" y="137"/>
                </a:lnTo>
                <a:lnTo>
                  <a:pt x="17" y="143"/>
                </a:lnTo>
                <a:lnTo>
                  <a:pt x="20" y="149"/>
                </a:lnTo>
                <a:lnTo>
                  <a:pt x="20" y="149"/>
                </a:lnTo>
                <a:lnTo>
                  <a:pt x="26" y="155"/>
                </a:lnTo>
                <a:lnTo>
                  <a:pt x="28" y="167"/>
                </a:lnTo>
                <a:lnTo>
                  <a:pt x="28" y="167"/>
                </a:lnTo>
                <a:lnTo>
                  <a:pt x="31" y="176"/>
                </a:lnTo>
                <a:lnTo>
                  <a:pt x="40" y="186"/>
                </a:lnTo>
                <a:lnTo>
                  <a:pt x="40" y="186"/>
                </a:lnTo>
                <a:lnTo>
                  <a:pt x="45" y="195"/>
                </a:lnTo>
                <a:lnTo>
                  <a:pt x="48" y="201"/>
                </a:lnTo>
                <a:lnTo>
                  <a:pt x="48" y="207"/>
                </a:lnTo>
                <a:lnTo>
                  <a:pt x="48" y="207"/>
                </a:lnTo>
                <a:lnTo>
                  <a:pt x="51" y="216"/>
                </a:lnTo>
                <a:lnTo>
                  <a:pt x="56" y="222"/>
                </a:lnTo>
                <a:lnTo>
                  <a:pt x="56" y="222"/>
                </a:lnTo>
                <a:lnTo>
                  <a:pt x="62" y="228"/>
                </a:lnTo>
                <a:lnTo>
                  <a:pt x="62" y="234"/>
                </a:lnTo>
                <a:lnTo>
                  <a:pt x="59" y="240"/>
                </a:lnTo>
                <a:lnTo>
                  <a:pt x="59" y="240"/>
                </a:lnTo>
                <a:lnTo>
                  <a:pt x="54" y="246"/>
                </a:lnTo>
                <a:lnTo>
                  <a:pt x="51" y="255"/>
                </a:lnTo>
                <a:lnTo>
                  <a:pt x="48" y="277"/>
                </a:lnTo>
                <a:lnTo>
                  <a:pt x="48" y="277"/>
                </a:lnTo>
                <a:lnTo>
                  <a:pt x="48" y="286"/>
                </a:lnTo>
                <a:lnTo>
                  <a:pt x="45" y="292"/>
                </a:lnTo>
                <a:lnTo>
                  <a:pt x="45" y="292"/>
                </a:lnTo>
                <a:lnTo>
                  <a:pt x="42" y="301"/>
                </a:lnTo>
                <a:lnTo>
                  <a:pt x="40" y="310"/>
                </a:lnTo>
                <a:lnTo>
                  <a:pt x="40" y="340"/>
                </a:lnTo>
                <a:lnTo>
                  <a:pt x="40" y="340"/>
                </a:lnTo>
                <a:lnTo>
                  <a:pt x="40" y="344"/>
                </a:lnTo>
                <a:lnTo>
                  <a:pt x="40" y="344"/>
                </a:lnTo>
                <a:lnTo>
                  <a:pt x="40" y="344"/>
                </a:lnTo>
                <a:lnTo>
                  <a:pt x="40" y="344"/>
                </a:lnTo>
                <a:lnTo>
                  <a:pt x="40" y="344"/>
                </a:lnTo>
                <a:lnTo>
                  <a:pt x="40" y="344"/>
                </a:lnTo>
                <a:lnTo>
                  <a:pt x="40" y="347"/>
                </a:lnTo>
                <a:lnTo>
                  <a:pt x="40" y="347"/>
                </a:lnTo>
                <a:lnTo>
                  <a:pt x="40" y="347"/>
                </a:lnTo>
                <a:lnTo>
                  <a:pt x="40" y="347"/>
                </a:lnTo>
                <a:lnTo>
                  <a:pt x="40" y="347"/>
                </a:lnTo>
                <a:lnTo>
                  <a:pt x="40" y="347"/>
                </a:lnTo>
                <a:lnTo>
                  <a:pt x="40" y="350"/>
                </a:lnTo>
                <a:lnTo>
                  <a:pt x="40" y="350"/>
                </a:lnTo>
                <a:lnTo>
                  <a:pt x="40" y="350"/>
                </a:lnTo>
                <a:lnTo>
                  <a:pt x="40" y="350"/>
                </a:lnTo>
                <a:lnTo>
                  <a:pt x="40" y="353"/>
                </a:lnTo>
                <a:lnTo>
                  <a:pt x="40" y="353"/>
                </a:lnTo>
                <a:lnTo>
                  <a:pt x="40" y="353"/>
                </a:lnTo>
                <a:lnTo>
                  <a:pt x="40" y="353"/>
                </a:lnTo>
                <a:lnTo>
                  <a:pt x="40" y="356"/>
                </a:lnTo>
                <a:lnTo>
                  <a:pt x="40" y="356"/>
                </a:lnTo>
                <a:lnTo>
                  <a:pt x="40" y="356"/>
                </a:lnTo>
                <a:lnTo>
                  <a:pt x="40" y="356"/>
                </a:lnTo>
                <a:lnTo>
                  <a:pt x="37" y="359"/>
                </a:lnTo>
                <a:lnTo>
                  <a:pt x="37" y="359"/>
                </a:lnTo>
                <a:lnTo>
                  <a:pt x="37" y="359"/>
                </a:lnTo>
                <a:lnTo>
                  <a:pt x="37" y="359"/>
                </a:lnTo>
                <a:lnTo>
                  <a:pt x="54" y="359"/>
                </a:lnTo>
                <a:lnTo>
                  <a:pt x="68" y="359"/>
                </a:lnTo>
                <a:lnTo>
                  <a:pt x="68" y="359"/>
                </a:lnTo>
                <a:lnTo>
                  <a:pt x="76" y="359"/>
                </a:lnTo>
                <a:lnTo>
                  <a:pt x="76" y="359"/>
                </a:lnTo>
                <a:lnTo>
                  <a:pt x="118" y="365"/>
                </a:lnTo>
                <a:lnTo>
                  <a:pt x="118" y="365"/>
                </a:lnTo>
                <a:lnTo>
                  <a:pt x="132" y="365"/>
                </a:lnTo>
                <a:lnTo>
                  <a:pt x="140" y="371"/>
                </a:lnTo>
                <a:lnTo>
                  <a:pt x="140" y="371"/>
                </a:lnTo>
                <a:lnTo>
                  <a:pt x="143" y="377"/>
                </a:lnTo>
                <a:lnTo>
                  <a:pt x="143" y="377"/>
                </a:lnTo>
                <a:lnTo>
                  <a:pt x="146" y="380"/>
                </a:lnTo>
                <a:lnTo>
                  <a:pt x="146" y="380"/>
                </a:lnTo>
                <a:lnTo>
                  <a:pt x="152" y="383"/>
                </a:lnTo>
                <a:lnTo>
                  <a:pt x="160" y="380"/>
                </a:lnTo>
                <a:lnTo>
                  <a:pt x="160" y="380"/>
                </a:lnTo>
                <a:lnTo>
                  <a:pt x="168" y="377"/>
                </a:lnTo>
                <a:lnTo>
                  <a:pt x="168" y="377"/>
                </a:lnTo>
                <a:lnTo>
                  <a:pt x="174" y="374"/>
                </a:lnTo>
                <a:lnTo>
                  <a:pt x="174" y="374"/>
                </a:lnTo>
                <a:lnTo>
                  <a:pt x="180" y="368"/>
                </a:lnTo>
                <a:lnTo>
                  <a:pt x="182" y="362"/>
                </a:lnTo>
                <a:lnTo>
                  <a:pt x="182" y="362"/>
                </a:lnTo>
                <a:lnTo>
                  <a:pt x="182" y="359"/>
                </a:lnTo>
                <a:lnTo>
                  <a:pt x="182" y="359"/>
                </a:lnTo>
                <a:lnTo>
                  <a:pt x="188" y="353"/>
                </a:lnTo>
                <a:lnTo>
                  <a:pt x="194" y="353"/>
                </a:lnTo>
                <a:lnTo>
                  <a:pt x="216" y="359"/>
                </a:lnTo>
                <a:lnTo>
                  <a:pt x="216" y="359"/>
                </a:lnTo>
                <a:lnTo>
                  <a:pt x="222" y="362"/>
                </a:lnTo>
                <a:lnTo>
                  <a:pt x="227" y="365"/>
                </a:lnTo>
                <a:lnTo>
                  <a:pt x="227" y="365"/>
                </a:lnTo>
                <a:lnTo>
                  <a:pt x="227" y="371"/>
                </a:lnTo>
                <a:lnTo>
                  <a:pt x="227" y="374"/>
                </a:lnTo>
                <a:lnTo>
                  <a:pt x="227" y="374"/>
                </a:lnTo>
                <a:lnTo>
                  <a:pt x="230" y="374"/>
                </a:lnTo>
                <a:lnTo>
                  <a:pt x="230" y="374"/>
                </a:lnTo>
                <a:lnTo>
                  <a:pt x="247" y="380"/>
                </a:lnTo>
                <a:lnTo>
                  <a:pt x="247" y="380"/>
                </a:lnTo>
                <a:lnTo>
                  <a:pt x="255" y="386"/>
                </a:lnTo>
                <a:lnTo>
                  <a:pt x="258" y="389"/>
                </a:lnTo>
                <a:lnTo>
                  <a:pt x="255" y="395"/>
                </a:lnTo>
                <a:lnTo>
                  <a:pt x="255" y="395"/>
                </a:lnTo>
                <a:lnTo>
                  <a:pt x="255" y="395"/>
                </a:lnTo>
                <a:lnTo>
                  <a:pt x="255" y="395"/>
                </a:lnTo>
                <a:lnTo>
                  <a:pt x="258" y="407"/>
                </a:lnTo>
                <a:lnTo>
                  <a:pt x="258" y="416"/>
                </a:lnTo>
                <a:lnTo>
                  <a:pt x="258" y="416"/>
                </a:lnTo>
                <a:lnTo>
                  <a:pt x="258" y="416"/>
                </a:lnTo>
                <a:lnTo>
                  <a:pt x="258" y="416"/>
                </a:lnTo>
                <a:lnTo>
                  <a:pt x="269" y="419"/>
                </a:lnTo>
                <a:lnTo>
                  <a:pt x="269" y="419"/>
                </a:lnTo>
                <a:lnTo>
                  <a:pt x="278" y="423"/>
                </a:lnTo>
                <a:lnTo>
                  <a:pt x="278" y="423"/>
                </a:lnTo>
                <a:lnTo>
                  <a:pt x="289" y="426"/>
                </a:lnTo>
                <a:lnTo>
                  <a:pt x="306" y="429"/>
                </a:lnTo>
                <a:lnTo>
                  <a:pt x="306" y="429"/>
                </a:lnTo>
                <a:lnTo>
                  <a:pt x="308" y="426"/>
                </a:lnTo>
                <a:lnTo>
                  <a:pt x="311" y="419"/>
                </a:lnTo>
                <a:lnTo>
                  <a:pt x="311" y="419"/>
                </a:lnTo>
                <a:lnTo>
                  <a:pt x="311" y="419"/>
                </a:lnTo>
                <a:lnTo>
                  <a:pt x="311" y="410"/>
                </a:lnTo>
                <a:lnTo>
                  <a:pt x="317" y="407"/>
                </a:lnTo>
                <a:lnTo>
                  <a:pt x="322" y="404"/>
                </a:lnTo>
                <a:lnTo>
                  <a:pt x="322" y="404"/>
                </a:lnTo>
                <a:lnTo>
                  <a:pt x="322" y="404"/>
                </a:lnTo>
                <a:lnTo>
                  <a:pt x="322" y="404"/>
                </a:lnTo>
                <a:lnTo>
                  <a:pt x="325" y="404"/>
                </a:lnTo>
                <a:lnTo>
                  <a:pt x="328" y="407"/>
                </a:lnTo>
                <a:lnTo>
                  <a:pt x="345" y="426"/>
                </a:lnTo>
                <a:lnTo>
                  <a:pt x="345" y="426"/>
                </a:lnTo>
                <a:lnTo>
                  <a:pt x="356" y="429"/>
                </a:lnTo>
                <a:lnTo>
                  <a:pt x="356" y="429"/>
                </a:lnTo>
                <a:lnTo>
                  <a:pt x="356" y="423"/>
                </a:lnTo>
                <a:lnTo>
                  <a:pt x="356" y="423"/>
                </a:lnTo>
                <a:lnTo>
                  <a:pt x="359" y="410"/>
                </a:lnTo>
                <a:lnTo>
                  <a:pt x="359" y="410"/>
                </a:lnTo>
                <a:lnTo>
                  <a:pt x="359" y="404"/>
                </a:lnTo>
                <a:lnTo>
                  <a:pt x="359" y="404"/>
                </a:lnTo>
                <a:lnTo>
                  <a:pt x="359" y="395"/>
                </a:lnTo>
                <a:lnTo>
                  <a:pt x="359" y="392"/>
                </a:lnTo>
                <a:lnTo>
                  <a:pt x="364" y="386"/>
                </a:lnTo>
                <a:lnTo>
                  <a:pt x="364" y="386"/>
                </a:lnTo>
                <a:lnTo>
                  <a:pt x="370" y="386"/>
                </a:lnTo>
                <a:lnTo>
                  <a:pt x="370" y="386"/>
                </a:lnTo>
                <a:lnTo>
                  <a:pt x="378" y="386"/>
                </a:lnTo>
                <a:lnTo>
                  <a:pt x="384" y="392"/>
                </a:lnTo>
                <a:lnTo>
                  <a:pt x="384" y="392"/>
                </a:lnTo>
                <a:lnTo>
                  <a:pt x="398" y="404"/>
                </a:lnTo>
                <a:lnTo>
                  <a:pt x="398" y="404"/>
                </a:lnTo>
                <a:lnTo>
                  <a:pt x="409" y="413"/>
                </a:lnTo>
                <a:lnTo>
                  <a:pt x="417" y="423"/>
                </a:lnTo>
                <a:lnTo>
                  <a:pt x="417" y="423"/>
                </a:lnTo>
                <a:lnTo>
                  <a:pt x="420" y="432"/>
                </a:lnTo>
                <a:lnTo>
                  <a:pt x="420" y="432"/>
                </a:lnTo>
                <a:lnTo>
                  <a:pt x="426" y="441"/>
                </a:lnTo>
                <a:lnTo>
                  <a:pt x="426" y="441"/>
                </a:lnTo>
                <a:lnTo>
                  <a:pt x="429" y="435"/>
                </a:lnTo>
                <a:lnTo>
                  <a:pt x="429" y="435"/>
                </a:lnTo>
                <a:lnTo>
                  <a:pt x="431" y="432"/>
                </a:lnTo>
                <a:lnTo>
                  <a:pt x="440" y="426"/>
                </a:lnTo>
                <a:lnTo>
                  <a:pt x="440" y="426"/>
                </a:lnTo>
                <a:lnTo>
                  <a:pt x="448" y="419"/>
                </a:lnTo>
                <a:lnTo>
                  <a:pt x="448" y="419"/>
                </a:lnTo>
                <a:lnTo>
                  <a:pt x="448" y="416"/>
                </a:lnTo>
                <a:lnTo>
                  <a:pt x="448" y="416"/>
                </a:lnTo>
                <a:lnTo>
                  <a:pt x="445" y="413"/>
                </a:lnTo>
                <a:lnTo>
                  <a:pt x="437" y="410"/>
                </a:lnTo>
                <a:lnTo>
                  <a:pt x="437" y="410"/>
                </a:lnTo>
                <a:lnTo>
                  <a:pt x="423" y="401"/>
                </a:lnTo>
                <a:lnTo>
                  <a:pt x="403" y="389"/>
                </a:lnTo>
                <a:lnTo>
                  <a:pt x="403" y="389"/>
                </a:lnTo>
                <a:lnTo>
                  <a:pt x="398" y="380"/>
                </a:lnTo>
                <a:lnTo>
                  <a:pt x="398" y="380"/>
                </a:lnTo>
                <a:lnTo>
                  <a:pt x="389" y="374"/>
                </a:lnTo>
                <a:lnTo>
                  <a:pt x="389" y="371"/>
                </a:lnTo>
                <a:lnTo>
                  <a:pt x="389" y="365"/>
                </a:lnTo>
                <a:lnTo>
                  <a:pt x="389" y="365"/>
                </a:lnTo>
                <a:lnTo>
                  <a:pt x="392" y="362"/>
                </a:lnTo>
                <a:lnTo>
                  <a:pt x="395" y="359"/>
                </a:lnTo>
                <a:lnTo>
                  <a:pt x="403" y="362"/>
                </a:lnTo>
                <a:lnTo>
                  <a:pt x="403" y="362"/>
                </a:lnTo>
                <a:lnTo>
                  <a:pt x="406" y="362"/>
                </a:lnTo>
                <a:lnTo>
                  <a:pt x="406" y="362"/>
                </a:lnTo>
                <a:lnTo>
                  <a:pt x="409" y="359"/>
                </a:lnTo>
                <a:lnTo>
                  <a:pt x="409" y="359"/>
                </a:lnTo>
                <a:lnTo>
                  <a:pt x="415" y="353"/>
                </a:lnTo>
                <a:lnTo>
                  <a:pt x="415" y="353"/>
                </a:lnTo>
                <a:lnTo>
                  <a:pt x="415" y="350"/>
                </a:lnTo>
                <a:lnTo>
                  <a:pt x="409" y="350"/>
                </a:lnTo>
                <a:lnTo>
                  <a:pt x="409" y="350"/>
                </a:lnTo>
                <a:lnTo>
                  <a:pt x="398" y="347"/>
                </a:lnTo>
                <a:lnTo>
                  <a:pt x="392" y="344"/>
                </a:lnTo>
                <a:lnTo>
                  <a:pt x="387" y="337"/>
                </a:lnTo>
                <a:lnTo>
                  <a:pt x="387" y="337"/>
                </a:lnTo>
                <a:lnTo>
                  <a:pt x="384" y="331"/>
                </a:lnTo>
                <a:lnTo>
                  <a:pt x="384" y="325"/>
                </a:lnTo>
                <a:lnTo>
                  <a:pt x="384" y="325"/>
                </a:lnTo>
                <a:lnTo>
                  <a:pt x="373" y="325"/>
                </a:lnTo>
                <a:lnTo>
                  <a:pt x="373" y="325"/>
                </a:lnTo>
                <a:lnTo>
                  <a:pt x="364" y="328"/>
                </a:lnTo>
                <a:lnTo>
                  <a:pt x="364" y="328"/>
                </a:lnTo>
                <a:lnTo>
                  <a:pt x="348" y="325"/>
                </a:lnTo>
                <a:lnTo>
                  <a:pt x="334" y="319"/>
                </a:lnTo>
                <a:lnTo>
                  <a:pt x="328" y="316"/>
                </a:lnTo>
                <a:lnTo>
                  <a:pt x="325" y="313"/>
                </a:lnTo>
                <a:lnTo>
                  <a:pt x="325" y="313"/>
                </a:lnTo>
                <a:lnTo>
                  <a:pt x="325" y="310"/>
                </a:lnTo>
                <a:lnTo>
                  <a:pt x="328" y="304"/>
                </a:lnTo>
                <a:lnTo>
                  <a:pt x="328" y="304"/>
                </a:lnTo>
                <a:lnTo>
                  <a:pt x="334" y="298"/>
                </a:lnTo>
                <a:lnTo>
                  <a:pt x="339" y="292"/>
                </a:lnTo>
                <a:lnTo>
                  <a:pt x="356" y="286"/>
                </a:lnTo>
                <a:lnTo>
                  <a:pt x="356" y="286"/>
                </a:lnTo>
                <a:lnTo>
                  <a:pt x="362" y="286"/>
                </a:lnTo>
                <a:lnTo>
                  <a:pt x="370" y="289"/>
                </a:lnTo>
                <a:lnTo>
                  <a:pt x="392" y="298"/>
                </a:lnTo>
                <a:lnTo>
                  <a:pt x="392" y="298"/>
                </a:lnTo>
                <a:lnTo>
                  <a:pt x="395" y="301"/>
                </a:lnTo>
                <a:lnTo>
                  <a:pt x="395" y="301"/>
                </a:lnTo>
                <a:lnTo>
                  <a:pt x="395" y="301"/>
                </a:lnTo>
                <a:lnTo>
                  <a:pt x="395" y="301"/>
                </a:lnTo>
                <a:lnTo>
                  <a:pt x="395" y="301"/>
                </a:lnTo>
                <a:lnTo>
                  <a:pt x="395" y="301"/>
                </a:lnTo>
                <a:lnTo>
                  <a:pt x="395" y="298"/>
                </a:lnTo>
                <a:lnTo>
                  <a:pt x="395" y="298"/>
                </a:lnTo>
                <a:lnTo>
                  <a:pt x="392" y="295"/>
                </a:lnTo>
                <a:lnTo>
                  <a:pt x="392" y="295"/>
                </a:lnTo>
                <a:lnTo>
                  <a:pt x="392" y="295"/>
                </a:lnTo>
                <a:lnTo>
                  <a:pt x="392" y="295"/>
                </a:lnTo>
                <a:lnTo>
                  <a:pt x="392" y="292"/>
                </a:lnTo>
                <a:lnTo>
                  <a:pt x="392" y="292"/>
                </a:lnTo>
                <a:lnTo>
                  <a:pt x="389" y="292"/>
                </a:lnTo>
                <a:lnTo>
                  <a:pt x="389" y="292"/>
                </a:lnTo>
                <a:lnTo>
                  <a:pt x="389" y="289"/>
                </a:lnTo>
                <a:lnTo>
                  <a:pt x="389" y="289"/>
                </a:lnTo>
                <a:lnTo>
                  <a:pt x="389" y="289"/>
                </a:lnTo>
                <a:lnTo>
                  <a:pt x="389" y="289"/>
                </a:lnTo>
                <a:lnTo>
                  <a:pt x="389" y="286"/>
                </a:lnTo>
                <a:lnTo>
                  <a:pt x="389" y="286"/>
                </a:lnTo>
                <a:lnTo>
                  <a:pt x="387" y="286"/>
                </a:lnTo>
                <a:lnTo>
                  <a:pt x="387" y="286"/>
                </a:lnTo>
                <a:lnTo>
                  <a:pt x="387" y="283"/>
                </a:lnTo>
                <a:lnTo>
                  <a:pt x="387" y="283"/>
                </a:lnTo>
                <a:lnTo>
                  <a:pt x="387" y="283"/>
                </a:lnTo>
                <a:lnTo>
                  <a:pt x="387" y="283"/>
                </a:lnTo>
                <a:lnTo>
                  <a:pt x="387" y="283"/>
                </a:lnTo>
                <a:lnTo>
                  <a:pt x="387" y="283"/>
                </a:lnTo>
                <a:lnTo>
                  <a:pt x="384" y="280"/>
                </a:lnTo>
                <a:lnTo>
                  <a:pt x="384" y="280"/>
                </a:lnTo>
                <a:lnTo>
                  <a:pt x="384" y="280"/>
                </a:lnTo>
                <a:lnTo>
                  <a:pt x="384" y="280"/>
                </a:lnTo>
                <a:lnTo>
                  <a:pt x="384" y="277"/>
                </a:lnTo>
                <a:lnTo>
                  <a:pt x="384" y="277"/>
                </a:lnTo>
                <a:lnTo>
                  <a:pt x="384" y="277"/>
                </a:lnTo>
                <a:lnTo>
                  <a:pt x="384" y="277"/>
                </a:lnTo>
                <a:lnTo>
                  <a:pt x="384" y="277"/>
                </a:lnTo>
                <a:lnTo>
                  <a:pt x="384" y="277"/>
                </a:lnTo>
                <a:lnTo>
                  <a:pt x="384" y="277"/>
                </a:lnTo>
                <a:lnTo>
                  <a:pt x="384" y="277"/>
                </a:lnTo>
                <a:lnTo>
                  <a:pt x="384" y="274"/>
                </a:lnTo>
                <a:lnTo>
                  <a:pt x="373" y="255"/>
                </a:lnTo>
                <a:lnTo>
                  <a:pt x="373" y="255"/>
                </a:lnTo>
                <a:lnTo>
                  <a:pt x="373" y="252"/>
                </a:lnTo>
                <a:lnTo>
                  <a:pt x="364" y="231"/>
                </a:lnTo>
                <a:lnTo>
                  <a:pt x="364" y="231"/>
                </a:lnTo>
                <a:lnTo>
                  <a:pt x="364" y="228"/>
                </a:lnTo>
                <a:lnTo>
                  <a:pt x="364" y="222"/>
                </a:lnTo>
                <a:lnTo>
                  <a:pt x="224" y="222"/>
                </a:lnTo>
                <a:lnTo>
                  <a:pt x="224" y="222"/>
                </a:lnTo>
                <a:lnTo>
                  <a:pt x="222" y="219"/>
                </a:lnTo>
                <a:lnTo>
                  <a:pt x="219" y="216"/>
                </a:lnTo>
                <a:lnTo>
                  <a:pt x="219" y="216"/>
                </a:lnTo>
                <a:lnTo>
                  <a:pt x="219" y="213"/>
                </a:lnTo>
                <a:lnTo>
                  <a:pt x="222" y="210"/>
                </a:lnTo>
                <a:lnTo>
                  <a:pt x="222" y="210"/>
                </a:lnTo>
                <a:lnTo>
                  <a:pt x="224" y="207"/>
                </a:lnTo>
                <a:lnTo>
                  <a:pt x="224" y="198"/>
                </a:lnTo>
                <a:lnTo>
                  <a:pt x="224" y="198"/>
                </a:lnTo>
                <a:lnTo>
                  <a:pt x="227" y="189"/>
                </a:lnTo>
                <a:lnTo>
                  <a:pt x="230" y="176"/>
                </a:lnTo>
                <a:lnTo>
                  <a:pt x="230" y="176"/>
                </a:lnTo>
                <a:lnTo>
                  <a:pt x="233" y="158"/>
                </a:lnTo>
                <a:lnTo>
                  <a:pt x="233" y="158"/>
                </a:lnTo>
                <a:lnTo>
                  <a:pt x="236" y="149"/>
                </a:lnTo>
                <a:lnTo>
                  <a:pt x="241" y="140"/>
                </a:lnTo>
                <a:lnTo>
                  <a:pt x="241" y="140"/>
                </a:lnTo>
                <a:lnTo>
                  <a:pt x="247" y="134"/>
                </a:lnTo>
                <a:lnTo>
                  <a:pt x="250" y="128"/>
                </a:lnTo>
                <a:lnTo>
                  <a:pt x="250" y="128"/>
                </a:lnTo>
                <a:lnTo>
                  <a:pt x="250" y="113"/>
                </a:lnTo>
                <a:lnTo>
                  <a:pt x="255" y="100"/>
                </a:lnTo>
                <a:lnTo>
                  <a:pt x="264" y="85"/>
                </a:lnTo>
                <a:lnTo>
                  <a:pt x="272" y="73"/>
                </a:lnTo>
                <a:lnTo>
                  <a:pt x="272" y="73"/>
                </a:lnTo>
                <a:lnTo>
                  <a:pt x="275" y="67"/>
                </a:lnTo>
                <a:lnTo>
                  <a:pt x="275" y="67"/>
                </a:lnTo>
                <a:lnTo>
                  <a:pt x="272" y="61"/>
                </a:lnTo>
                <a:lnTo>
                  <a:pt x="264" y="52"/>
                </a:lnTo>
                <a:lnTo>
                  <a:pt x="264" y="52"/>
                </a:lnTo>
                <a:lnTo>
                  <a:pt x="261" y="46"/>
                </a:lnTo>
                <a:lnTo>
                  <a:pt x="261" y="46"/>
                </a:lnTo>
                <a:lnTo>
                  <a:pt x="255" y="40"/>
                </a:lnTo>
                <a:lnTo>
                  <a:pt x="252" y="31"/>
                </a:lnTo>
                <a:lnTo>
                  <a:pt x="255" y="12"/>
                </a:lnTo>
                <a:lnTo>
                  <a:pt x="255" y="12"/>
                </a:lnTo>
                <a:lnTo>
                  <a:pt x="258" y="3"/>
                </a:lnTo>
                <a:lnTo>
                  <a:pt x="258" y="3"/>
                </a:lnTo>
                <a:lnTo>
                  <a:pt x="258" y="0"/>
                </a:lnTo>
                <a:lnTo>
                  <a:pt x="0" y="0"/>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6" name="Freeform 40">
            <a:extLst>
              <a:ext uri="{FF2B5EF4-FFF2-40B4-BE49-F238E27FC236}">
                <a16:creationId xmlns:a16="http://schemas.microsoft.com/office/drawing/2014/main" id="{54A762C5-912C-49A0-94BA-691B692C9108}"/>
              </a:ext>
            </a:extLst>
          </p:cNvPr>
          <p:cNvSpPr>
            <a:spLocks/>
          </p:cNvSpPr>
          <p:nvPr/>
        </p:nvSpPr>
        <p:spPr bwMode="auto">
          <a:xfrm>
            <a:off x="5015503" y="5465989"/>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41">
            <a:extLst>
              <a:ext uri="{FF2B5EF4-FFF2-40B4-BE49-F238E27FC236}">
                <a16:creationId xmlns:a16="http://schemas.microsoft.com/office/drawing/2014/main" id="{169E99FE-5713-4031-AB63-C7B7BF7A5788}"/>
              </a:ext>
            </a:extLst>
          </p:cNvPr>
          <p:cNvSpPr>
            <a:spLocks/>
          </p:cNvSpPr>
          <p:nvPr/>
        </p:nvSpPr>
        <p:spPr bwMode="auto">
          <a:xfrm>
            <a:off x="5015503" y="546598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42">
            <a:extLst>
              <a:ext uri="{FF2B5EF4-FFF2-40B4-BE49-F238E27FC236}">
                <a16:creationId xmlns:a16="http://schemas.microsoft.com/office/drawing/2014/main" id="{9A7837D0-247A-467E-B8BD-0897FD5E1589}"/>
              </a:ext>
            </a:extLst>
          </p:cNvPr>
          <p:cNvSpPr>
            <a:spLocks/>
          </p:cNvSpPr>
          <p:nvPr/>
        </p:nvSpPr>
        <p:spPr bwMode="auto">
          <a:xfrm>
            <a:off x="5015503" y="5470354"/>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43">
            <a:extLst>
              <a:ext uri="{FF2B5EF4-FFF2-40B4-BE49-F238E27FC236}">
                <a16:creationId xmlns:a16="http://schemas.microsoft.com/office/drawing/2014/main" id="{491877D3-C2DD-40E9-B271-1D6C5185D461}"/>
              </a:ext>
            </a:extLst>
          </p:cNvPr>
          <p:cNvSpPr>
            <a:spLocks/>
          </p:cNvSpPr>
          <p:nvPr/>
        </p:nvSpPr>
        <p:spPr bwMode="auto">
          <a:xfrm>
            <a:off x="5010900" y="5479083"/>
            <a:ext cx="4604" cy="4364"/>
          </a:xfrm>
          <a:custGeom>
            <a:avLst/>
            <a:gdLst>
              <a:gd name="T0" fmla="*/ 0 w 3"/>
              <a:gd name="T1" fmla="*/ 3 h 3"/>
              <a:gd name="T2" fmla="*/ 0 w 3"/>
              <a:gd name="T3" fmla="*/ 3 h 3"/>
              <a:gd name="T4" fmla="*/ 3 w 3"/>
              <a:gd name="T5" fmla="*/ 0 h 3"/>
              <a:gd name="T6" fmla="*/ 3 w 3"/>
              <a:gd name="T7" fmla="*/ 0 h 3"/>
              <a:gd name="T8" fmla="*/ 0 w 3"/>
              <a:gd name="T9" fmla="*/ 3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0" y="3"/>
                </a:lnTo>
                <a:lnTo>
                  <a:pt x="3" y="0"/>
                </a:lnTo>
                <a:lnTo>
                  <a:pt x="3"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44">
            <a:extLst>
              <a:ext uri="{FF2B5EF4-FFF2-40B4-BE49-F238E27FC236}">
                <a16:creationId xmlns:a16="http://schemas.microsoft.com/office/drawing/2014/main" id="{C57471C0-AD6C-483F-AF93-0CD8115F4DA3}"/>
              </a:ext>
            </a:extLst>
          </p:cNvPr>
          <p:cNvSpPr>
            <a:spLocks/>
          </p:cNvSpPr>
          <p:nvPr/>
        </p:nvSpPr>
        <p:spPr bwMode="auto">
          <a:xfrm>
            <a:off x="5015503" y="546162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Freeform 45">
            <a:extLst>
              <a:ext uri="{FF2B5EF4-FFF2-40B4-BE49-F238E27FC236}">
                <a16:creationId xmlns:a16="http://schemas.microsoft.com/office/drawing/2014/main" id="{577A6ABF-0C7D-41D0-B96B-A5F4FBA492C9}"/>
              </a:ext>
            </a:extLst>
          </p:cNvPr>
          <p:cNvSpPr>
            <a:spLocks/>
          </p:cNvSpPr>
          <p:nvPr/>
        </p:nvSpPr>
        <p:spPr bwMode="auto">
          <a:xfrm>
            <a:off x="5015503" y="5455805"/>
            <a:ext cx="0" cy="5819"/>
          </a:xfrm>
          <a:custGeom>
            <a:avLst/>
            <a:gdLst>
              <a:gd name="T0" fmla="*/ 4 h 4"/>
              <a:gd name="T1" fmla="*/ 4 h 4"/>
              <a:gd name="T2" fmla="*/ 0 h 4"/>
              <a:gd name="T3" fmla="*/ 0 h 4"/>
              <a:gd name="T4" fmla="*/ 4 h 4"/>
              <a:gd name="T5" fmla="*/ 4 h 4"/>
            </a:gdLst>
            <a:ahLst/>
            <a:cxnLst>
              <a:cxn ang="0">
                <a:pos x="0" y="T0"/>
              </a:cxn>
              <a:cxn ang="0">
                <a:pos x="0" y="T1"/>
              </a:cxn>
              <a:cxn ang="0">
                <a:pos x="0" y="T2"/>
              </a:cxn>
              <a:cxn ang="0">
                <a:pos x="0" y="T3"/>
              </a:cxn>
              <a:cxn ang="0">
                <a:pos x="0" y="T4"/>
              </a:cxn>
              <a:cxn ang="0">
                <a:pos x="0" y="T5"/>
              </a:cxn>
            </a:cxnLst>
            <a:rect l="0" t="0" r="r" b="b"/>
            <a:pathLst>
              <a:path h="4">
                <a:moveTo>
                  <a:pt x="0" y="4"/>
                </a:moveTo>
                <a:lnTo>
                  <a:pt x="0" y="4"/>
                </a:lnTo>
                <a:lnTo>
                  <a:pt x="0" y="0"/>
                </a:lnTo>
                <a:lnTo>
                  <a:pt x="0" y="0"/>
                </a:lnTo>
                <a:lnTo>
                  <a:pt x="0" y="4"/>
                </a:lnTo>
                <a:lnTo>
                  <a:pt x="0" y="4"/>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 name="Freeform 46">
            <a:extLst>
              <a:ext uri="{FF2B5EF4-FFF2-40B4-BE49-F238E27FC236}">
                <a16:creationId xmlns:a16="http://schemas.microsoft.com/office/drawing/2014/main" id="{0CDD98EC-562C-4FCE-8082-CB3C45F7622B}"/>
              </a:ext>
            </a:extLst>
          </p:cNvPr>
          <p:cNvSpPr>
            <a:spLocks/>
          </p:cNvSpPr>
          <p:nvPr/>
        </p:nvSpPr>
        <p:spPr bwMode="auto">
          <a:xfrm>
            <a:off x="5015503" y="5474718"/>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 name="Freeform 47">
            <a:extLst>
              <a:ext uri="{FF2B5EF4-FFF2-40B4-BE49-F238E27FC236}">
                <a16:creationId xmlns:a16="http://schemas.microsoft.com/office/drawing/2014/main" id="{5F79301C-CFDA-4E8E-9188-BA9D2FFC0982}"/>
              </a:ext>
            </a:extLst>
          </p:cNvPr>
          <p:cNvSpPr>
            <a:spLocks/>
          </p:cNvSpPr>
          <p:nvPr/>
        </p:nvSpPr>
        <p:spPr bwMode="auto">
          <a:xfrm>
            <a:off x="5710530" y="3503392"/>
            <a:ext cx="352884" cy="653230"/>
          </a:xfrm>
          <a:custGeom>
            <a:avLst/>
            <a:gdLst>
              <a:gd name="T0" fmla="*/ 11 w 230"/>
              <a:gd name="T1" fmla="*/ 21 h 449"/>
              <a:gd name="T2" fmla="*/ 11 w 230"/>
              <a:gd name="T3" fmla="*/ 45 h 449"/>
              <a:gd name="T4" fmla="*/ 11 w 230"/>
              <a:gd name="T5" fmla="*/ 51 h 449"/>
              <a:gd name="T6" fmla="*/ 14 w 230"/>
              <a:gd name="T7" fmla="*/ 79 h 449"/>
              <a:gd name="T8" fmla="*/ 14 w 230"/>
              <a:gd name="T9" fmla="*/ 85 h 449"/>
              <a:gd name="T10" fmla="*/ 17 w 230"/>
              <a:gd name="T11" fmla="*/ 127 h 449"/>
              <a:gd name="T12" fmla="*/ 20 w 230"/>
              <a:gd name="T13" fmla="*/ 191 h 449"/>
              <a:gd name="T14" fmla="*/ 20 w 230"/>
              <a:gd name="T15" fmla="*/ 200 h 449"/>
              <a:gd name="T16" fmla="*/ 22 w 230"/>
              <a:gd name="T17" fmla="*/ 215 h 449"/>
              <a:gd name="T18" fmla="*/ 22 w 230"/>
              <a:gd name="T19" fmla="*/ 240 h 449"/>
              <a:gd name="T20" fmla="*/ 22 w 230"/>
              <a:gd name="T21" fmla="*/ 255 h 449"/>
              <a:gd name="T22" fmla="*/ 25 w 230"/>
              <a:gd name="T23" fmla="*/ 267 h 449"/>
              <a:gd name="T24" fmla="*/ 25 w 230"/>
              <a:gd name="T25" fmla="*/ 273 h 449"/>
              <a:gd name="T26" fmla="*/ 25 w 230"/>
              <a:gd name="T27" fmla="*/ 279 h 449"/>
              <a:gd name="T28" fmla="*/ 25 w 230"/>
              <a:gd name="T29" fmla="*/ 285 h 449"/>
              <a:gd name="T30" fmla="*/ 28 w 230"/>
              <a:gd name="T31" fmla="*/ 316 h 449"/>
              <a:gd name="T32" fmla="*/ 31 w 230"/>
              <a:gd name="T33" fmla="*/ 349 h 449"/>
              <a:gd name="T34" fmla="*/ 25 w 230"/>
              <a:gd name="T35" fmla="*/ 395 h 449"/>
              <a:gd name="T36" fmla="*/ 8 w 230"/>
              <a:gd name="T37" fmla="*/ 431 h 449"/>
              <a:gd name="T38" fmla="*/ 3 w 230"/>
              <a:gd name="T39" fmla="*/ 449 h 449"/>
              <a:gd name="T40" fmla="*/ 14 w 230"/>
              <a:gd name="T41" fmla="*/ 428 h 449"/>
              <a:gd name="T42" fmla="*/ 31 w 230"/>
              <a:gd name="T43" fmla="*/ 425 h 449"/>
              <a:gd name="T44" fmla="*/ 42 w 230"/>
              <a:gd name="T45" fmla="*/ 422 h 449"/>
              <a:gd name="T46" fmla="*/ 73 w 230"/>
              <a:gd name="T47" fmla="*/ 428 h 449"/>
              <a:gd name="T48" fmla="*/ 92 w 230"/>
              <a:gd name="T49" fmla="*/ 422 h 449"/>
              <a:gd name="T50" fmla="*/ 104 w 230"/>
              <a:gd name="T51" fmla="*/ 425 h 449"/>
              <a:gd name="T52" fmla="*/ 115 w 230"/>
              <a:gd name="T53" fmla="*/ 407 h 449"/>
              <a:gd name="T54" fmla="*/ 137 w 230"/>
              <a:gd name="T55" fmla="*/ 398 h 449"/>
              <a:gd name="T56" fmla="*/ 148 w 230"/>
              <a:gd name="T57" fmla="*/ 401 h 449"/>
              <a:gd name="T58" fmla="*/ 165 w 230"/>
              <a:gd name="T59" fmla="*/ 398 h 449"/>
              <a:gd name="T60" fmla="*/ 174 w 230"/>
              <a:gd name="T61" fmla="*/ 392 h 449"/>
              <a:gd name="T62" fmla="*/ 185 w 230"/>
              <a:gd name="T63" fmla="*/ 367 h 449"/>
              <a:gd name="T64" fmla="*/ 204 w 230"/>
              <a:gd name="T65" fmla="*/ 316 h 449"/>
              <a:gd name="T66" fmla="*/ 224 w 230"/>
              <a:gd name="T67" fmla="*/ 303 h 449"/>
              <a:gd name="T68" fmla="*/ 230 w 230"/>
              <a:gd name="T69" fmla="*/ 300 h 449"/>
              <a:gd name="T70" fmla="*/ 230 w 230"/>
              <a:gd name="T71" fmla="*/ 297 h 449"/>
              <a:gd name="T72" fmla="*/ 230 w 230"/>
              <a:gd name="T73" fmla="*/ 291 h 449"/>
              <a:gd name="T74" fmla="*/ 230 w 230"/>
              <a:gd name="T75" fmla="*/ 288 h 449"/>
              <a:gd name="T76" fmla="*/ 230 w 230"/>
              <a:gd name="T77" fmla="*/ 282 h 449"/>
              <a:gd name="T78" fmla="*/ 216 w 230"/>
              <a:gd name="T79" fmla="*/ 94 h 449"/>
              <a:gd name="T80" fmla="*/ 213 w 230"/>
              <a:gd name="T81" fmla="*/ 79 h 449"/>
              <a:gd name="T82" fmla="*/ 213 w 230"/>
              <a:gd name="T83" fmla="*/ 70 h 449"/>
              <a:gd name="T84" fmla="*/ 204 w 230"/>
              <a:gd name="T85" fmla="*/ 27 h 449"/>
              <a:gd name="T86" fmla="*/ 204 w 230"/>
              <a:gd name="T87" fmla="*/ 27 h 449"/>
              <a:gd name="T88" fmla="*/ 204 w 230"/>
              <a:gd name="T89" fmla="*/ 21 h 449"/>
              <a:gd name="T90" fmla="*/ 202 w 230"/>
              <a:gd name="T91" fmla="*/ 12 h 449"/>
              <a:gd name="T92" fmla="*/ 202 w 230"/>
              <a:gd name="T93" fmla="*/ 9 h 449"/>
              <a:gd name="T94" fmla="*/ 202 w 230"/>
              <a:gd name="T95" fmla="*/ 6 h 449"/>
              <a:gd name="T96" fmla="*/ 199 w 230"/>
              <a:gd name="T97" fmla="*/ 0 h 449"/>
              <a:gd name="T98" fmla="*/ 53 w 230"/>
              <a:gd name="T99" fmla="*/ 6 h 449"/>
              <a:gd name="T100" fmla="*/ 22 w 230"/>
              <a:gd name="T101" fmla="*/ 18 h 449"/>
              <a:gd name="T102" fmla="*/ 11 w 230"/>
              <a:gd name="T103" fmla="*/ 18 h 449"/>
              <a:gd name="T104" fmla="*/ 11 w 230"/>
              <a:gd name="T105" fmla="*/ 18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0" h="449">
                <a:moveTo>
                  <a:pt x="11" y="18"/>
                </a:moveTo>
                <a:lnTo>
                  <a:pt x="11" y="21"/>
                </a:lnTo>
                <a:lnTo>
                  <a:pt x="11" y="21"/>
                </a:lnTo>
                <a:lnTo>
                  <a:pt x="11" y="27"/>
                </a:lnTo>
                <a:lnTo>
                  <a:pt x="11" y="45"/>
                </a:lnTo>
                <a:lnTo>
                  <a:pt x="11" y="45"/>
                </a:lnTo>
                <a:lnTo>
                  <a:pt x="11" y="51"/>
                </a:lnTo>
                <a:lnTo>
                  <a:pt x="11" y="51"/>
                </a:lnTo>
                <a:lnTo>
                  <a:pt x="11" y="51"/>
                </a:lnTo>
                <a:lnTo>
                  <a:pt x="14" y="60"/>
                </a:lnTo>
                <a:lnTo>
                  <a:pt x="14" y="60"/>
                </a:lnTo>
                <a:lnTo>
                  <a:pt x="14" y="79"/>
                </a:lnTo>
                <a:lnTo>
                  <a:pt x="14" y="79"/>
                </a:lnTo>
                <a:lnTo>
                  <a:pt x="14" y="85"/>
                </a:lnTo>
                <a:lnTo>
                  <a:pt x="14" y="85"/>
                </a:lnTo>
                <a:lnTo>
                  <a:pt x="14" y="85"/>
                </a:lnTo>
                <a:lnTo>
                  <a:pt x="17" y="127"/>
                </a:lnTo>
                <a:lnTo>
                  <a:pt x="17" y="127"/>
                </a:lnTo>
                <a:lnTo>
                  <a:pt x="17" y="139"/>
                </a:lnTo>
                <a:lnTo>
                  <a:pt x="17" y="139"/>
                </a:lnTo>
                <a:lnTo>
                  <a:pt x="20" y="191"/>
                </a:lnTo>
                <a:lnTo>
                  <a:pt x="20" y="191"/>
                </a:lnTo>
                <a:lnTo>
                  <a:pt x="20" y="191"/>
                </a:lnTo>
                <a:lnTo>
                  <a:pt x="20" y="200"/>
                </a:lnTo>
                <a:lnTo>
                  <a:pt x="20" y="200"/>
                </a:lnTo>
                <a:lnTo>
                  <a:pt x="20" y="200"/>
                </a:lnTo>
                <a:lnTo>
                  <a:pt x="22" y="215"/>
                </a:lnTo>
                <a:lnTo>
                  <a:pt x="22" y="228"/>
                </a:lnTo>
                <a:lnTo>
                  <a:pt x="22" y="240"/>
                </a:lnTo>
                <a:lnTo>
                  <a:pt x="22" y="240"/>
                </a:lnTo>
                <a:lnTo>
                  <a:pt x="22" y="255"/>
                </a:lnTo>
                <a:lnTo>
                  <a:pt x="22" y="255"/>
                </a:lnTo>
                <a:lnTo>
                  <a:pt x="22" y="255"/>
                </a:lnTo>
                <a:lnTo>
                  <a:pt x="22" y="264"/>
                </a:lnTo>
                <a:lnTo>
                  <a:pt x="22" y="264"/>
                </a:lnTo>
                <a:lnTo>
                  <a:pt x="25" y="267"/>
                </a:lnTo>
                <a:lnTo>
                  <a:pt x="25" y="267"/>
                </a:lnTo>
                <a:lnTo>
                  <a:pt x="25" y="273"/>
                </a:lnTo>
                <a:lnTo>
                  <a:pt x="25" y="273"/>
                </a:lnTo>
                <a:lnTo>
                  <a:pt x="25" y="276"/>
                </a:lnTo>
                <a:lnTo>
                  <a:pt x="25" y="276"/>
                </a:lnTo>
                <a:lnTo>
                  <a:pt x="25" y="279"/>
                </a:lnTo>
                <a:lnTo>
                  <a:pt x="25" y="279"/>
                </a:lnTo>
                <a:lnTo>
                  <a:pt x="25" y="285"/>
                </a:lnTo>
                <a:lnTo>
                  <a:pt x="25" y="285"/>
                </a:lnTo>
                <a:lnTo>
                  <a:pt x="25" y="288"/>
                </a:lnTo>
                <a:lnTo>
                  <a:pt x="25" y="288"/>
                </a:lnTo>
                <a:lnTo>
                  <a:pt x="28" y="316"/>
                </a:lnTo>
                <a:lnTo>
                  <a:pt x="28" y="316"/>
                </a:lnTo>
                <a:lnTo>
                  <a:pt x="31" y="331"/>
                </a:lnTo>
                <a:lnTo>
                  <a:pt x="31" y="349"/>
                </a:lnTo>
                <a:lnTo>
                  <a:pt x="31" y="349"/>
                </a:lnTo>
                <a:lnTo>
                  <a:pt x="31" y="370"/>
                </a:lnTo>
                <a:lnTo>
                  <a:pt x="25" y="395"/>
                </a:lnTo>
                <a:lnTo>
                  <a:pt x="17" y="416"/>
                </a:lnTo>
                <a:lnTo>
                  <a:pt x="8" y="431"/>
                </a:lnTo>
                <a:lnTo>
                  <a:pt x="8" y="431"/>
                </a:lnTo>
                <a:lnTo>
                  <a:pt x="3" y="440"/>
                </a:lnTo>
                <a:lnTo>
                  <a:pt x="0" y="449"/>
                </a:lnTo>
                <a:lnTo>
                  <a:pt x="3" y="449"/>
                </a:lnTo>
                <a:lnTo>
                  <a:pt x="11" y="431"/>
                </a:lnTo>
                <a:lnTo>
                  <a:pt x="11" y="431"/>
                </a:lnTo>
                <a:lnTo>
                  <a:pt x="14" y="428"/>
                </a:lnTo>
                <a:lnTo>
                  <a:pt x="17" y="428"/>
                </a:lnTo>
                <a:lnTo>
                  <a:pt x="17" y="428"/>
                </a:lnTo>
                <a:lnTo>
                  <a:pt x="31" y="425"/>
                </a:lnTo>
                <a:lnTo>
                  <a:pt x="31" y="425"/>
                </a:lnTo>
                <a:lnTo>
                  <a:pt x="36" y="422"/>
                </a:lnTo>
                <a:lnTo>
                  <a:pt x="42" y="422"/>
                </a:lnTo>
                <a:lnTo>
                  <a:pt x="56" y="428"/>
                </a:lnTo>
                <a:lnTo>
                  <a:pt x="73" y="428"/>
                </a:lnTo>
                <a:lnTo>
                  <a:pt x="73" y="428"/>
                </a:lnTo>
                <a:lnTo>
                  <a:pt x="81" y="422"/>
                </a:lnTo>
                <a:lnTo>
                  <a:pt x="92" y="422"/>
                </a:lnTo>
                <a:lnTo>
                  <a:pt x="92" y="422"/>
                </a:lnTo>
                <a:lnTo>
                  <a:pt x="101" y="422"/>
                </a:lnTo>
                <a:lnTo>
                  <a:pt x="104" y="425"/>
                </a:lnTo>
                <a:lnTo>
                  <a:pt x="104" y="425"/>
                </a:lnTo>
                <a:lnTo>
                  <a:pt x="115" y="416"/>
                </a:lnTo>
                <a:lnTo>
                  <a:pt x="115" y="416"/>
                </a:lnTo>
                <a:lnTo>
                  <a:pt x="115" y="407"/>
                </a:lnTo>
                <a:lnTo>
                  <a:pt x="120" y="404"/>
                </a:lnTo>
                <a:lnTo>
                  <a:pt x="129" y="398"/>
                </a:lnTo>
                <a:lnTo>
                  <a:pt x="137" y="398"/>
                </a:lnTo>
                <a:lnTo>
                  <a:pt x="137" y="398"/>
                </a:lnTo>
                <a:lnTo>
                  <a:pt x="143" y="398"/>
                </a:lnTo>
                <a:lnTo>
                  <a:pt x="148" y="401"/>
                </a:lnTo>
                <a:lnTo>
                  <a:pt x="154" y="407"/>
                </a:lnTo>
                <a:lnTo>
                  <a:pt x="154" y="407"/>
                </a:lnTo>
                <a:lnTo>
                  <a:pt x="165" y="398"/>
                </a:lnTo>
                <a:lnTo>
                  <a:pt x="165" y="398"/>
                </a:lnTo>
                <a:lnTo>
                  <a:pt x="174" y="392"/>
                </a:lnTo>
                <a:lnTo>
                  <a:pt x="174" y="392"/>
                </a:lnTo>
                <a:lnTo>
                  <a:pt x="182" y="382"/>
                </a:lnTo>
                <a:lnTo>
                  <a:pt x="182" y="382"/>
                </a:lnTo>
                <a:lnTo>
                  <a:pt x="185" y="367"/>
                </a:lnTo>
                <a:lnTo>
                  <a:pt x="199" y="328"/>
                </a:lnTo>
                <a:lnTo>
                  <a:pt x="199" y="328"/>
                </a:lnTo>
                <a:lnTo>
                  <a:pt x="204" y="316"/>
                </a:lnTo>
                <a:lnTo>
                  <a:pt x="210" y="310"/>
                </a:lnTo>
                <a:lnTo>
                  <a:pt x="218" y="306"/>
                </a:lnTo>
                <a:lnTo>
                  <a:pt x="224" y="303"/>
                </a:lnTo>
                <a:lnTo>
                  <a:pt x="224" y="303"/>
                </a:lnTo>
                <a:lnTo>
                  <a:pt x="230" y="300"/>
                </a:lnTo>
                <a:lnTo>
                  <a:pt x="230" y="300"/>
                </a:lnTo>
                <a:lnTo>
                  <a:pt x="230" y="297"/>
                </a:lnTo>
                <a:lnTo>
                  <a:pt x="230" y="297"/>
                </a:lnTo>
                <a:lnTo>
                  <a:pt x="230" y="297"/>
                </a:lnTo>
                <a:lnTo>
                  <a:pt x="230" y="297"/>
                </a:lnTo>
                <a:lnTo>
                  <a:pt x="230" y="291"/>
                </a:lnTo>
                <a:lnTo>
                  <a:pt x="230" y="291"/>
                </a:lnTo>
                <a:lnTo>
                  <a:pt x="230" y="288"/>
                </a:lnTo>
                <a:lnTo>
                  <a:pt x="230" y="288"/>
                </a:lnTo>
                <a:lnTo>
                  <a:pt x="230" y="288"/>
                </a:lnTo>
                <a:lnTo>
                  <a:pt x="230" y="288"/>
                </a:lnTo>
                <a:lnTo>
                  <a:pt x="230" y="282"/>
                </a:lnTo>
                <a:lnTo>
                  <a:pt x="230" y="282"/>
                </a:lnTo>
                <a:lnTo>
                  <a:pt x="224" y="197"/>
                </a:lnTo>
                <a:lnTo>
                  <a:pt x="216" y="94"/>
                </a:lnTo>
                <a:lnTo>
                  <a:pt x="216" y="94"/>
                </a:lnTo>
                <a:lnTo>
                  <a:pt x="213" y="82"/>
                </a:lnTo>
                <a:lnTo>
                  <a:pt x="213" y="82"/>
                </a:lnTo>
                <a:lnTo>
                  <a:pt x="213" y="79"/>
                </a:lnTo>
                <a:lnTo>
                  <a:pt x="213" y="79"/>
                </a:lnTo>
                <a:lnTo>
                  <a:pt x="213" y="70"/>
                </a:lnTo>
                <a:lnTo>
                  <a:pt x="213" y="70"/>
                </a:lnTo>
                <a:lnTo>
                  <a:pt x="207" y="33"/>
                </a:lnTo>
                <a:lnTo>
                  <a:pt x="207" y="33"/>
                </a:lnTo>
                <a:lnTo>
                  <a:pt x="204" y="27"/>
                </a:lnTo>
                <a:lnTo>
                  <a:pt x="204" y="27"/>
                </a:lnTo>
                <a:lnTo>
                  <a:pt x="204" y="27"/>
                </a:lnTo>
                <a:lnTo>
                  <a:pt x="204" y="27"/>
                </a:lnTo>
                <a:lnTo>
                  <a:pt x="204" y="21"/>
                </a:lnTo>
                <a:lnTo>
                  <a:pt x="204" y="21"/>
                </a:lnTo>
                <a:lnTo>
                  <a:pt x="204" y="21"/>
                </a:lnTo>
                <a:lnTo>
                  <a:pt x="204" y="21"/>
                </a:lnTo>
                <a:lnTo>
                  <a:pt x="202" y="12"/>
                </a:lnTo>
                <a:lnTo>
                  <a:pt x="202" y="12"/>
                </a:lnTo>
                <a:lnTo>
                  <a:pt x="202" y="12"/>
                </a:lnTo>
                <a:lnTo>
                  <a:pt x="202" y="12"/>
                </a:lnTo>
                <a:lnTo>
                  <a:pt x="202" y="9"/>
                </a:lnTo>
                <a:lnTo>
                  <a:pt x="202" y="9"/>
                </a:lnTo>
                <a:lnTo>
                  <a:pt x="202" y="6"/>
                </a:lnTo>
                <a:lnTo>
                  <a:pt x="202" y="6"/>
                </a:lnTo>
                <a:lnTo>
                  <a:pt x="202" y="6"/>
                </a:lnTo>
                <a:lnTo>
                  <a:pt x="202" y="6"/>
                </a:lnTo>
                <a:lnTo>
                  <a:pt x="199" y="0"/>
                </a:lnTo>
                <a:lnTo>
                  <a:pt x="53" y="6"/>
                </a:lnTo>
                <a:lnTo>
                  <a:pt x="53" y="6"/>
                </a:lnTo>
                <a:lnTo>
                  <a:pt x="53" y="6"/>
                </a:lnTo>
                <a:lnTo>
                  <a:pt x="45" y="15"/>
                </a:lnTo>
                <a:lnTo>
                  <a:pt x="34" y="18"/>
                </a:lnTo>
                <a:lnTo>
                  <a:pt x="22" y="18"/>
                </a:lnTo>
                <a:lnTo>
                  <a:pt x="11" y="15"/>
                </a:lnTo>
                <a:lnTo>
                  <a:pt x="11" y="15"/>
                </a:lnTo>
                <a:lnTo>
                  <a:pt x="11" y="18"/>
                </a:lnTo>
                <a:lnTo>
                  <a:pt x="11" y="18"/>
                </a:lnTo>
                <a:lnTo>
                  <a:pt x="11" y="18"/>
                </a:lnTo>
                <a:lnTo>
                  <a:pt x="11" y="18"/>
                </a:lnTo>
                <a:close/>
              </a:path>
            </a:pathLst>
          </a:custGeom>
          <a:solidFill>
            <a:schemeClr val="accent2">
              <a:lumMod val="60000"/>
              <a:lumOff val="40000"/>
            </a:scheme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48">
            <a:extLst>
              <a:ext uri="{FF2B5EF4-FFF2-40B4-BE49-F238E27FC236}">
                <a16:creationId xmlns:a16="http://schemas.microsoft.com/office/drawing/2014/main" id="{F614F82E-5884-4031-A54C-AB6264F231D4}"/>
              </a:ext>
            </a:extLst>
          </p:cNvPr>
          <p:cNvSpPr>
            <a:spLocks/>
          </p:cNvSpPr>
          <p:nvPr/>
        </p:nvSpPr>
        <p:spPr bwMode="auto">
          <a:xfrm>
            <a:off x="5741216" y="3781269"/>
            <a:ext cx="0" cy="13095"/>
          </a:xfrm>
          <a:custGeom>
            <a:avLst/>
            <a:gdLst>
              <a:gd name="T0" fmla="*/ 9 h 9"/>
              <a:gd name="T1" fmla="*/ 0 h 9"/>
              <a:gd name="T2" fmla="*/ 0 h 9"/>
              <a:gd name="T3" fmla="*/ 9 h 9"/>
              <a:gd name="T4" fmla="*/ 9 h 9"/>
              <a:gd name="T5" fmla="*/ 9 h 9"/>
              <a:gd name="T6" fmla="*/ 9 h 9"/>
            </a:gdLst>
            <a:ahLst/>
            <a:cxnLst>
              <a:cxn ang="0">
                <a:pos x="0" y="T0"/>
              </a:cxn>
              <a:cxn ang="0">
                <a:pos x="0" y="T1"/>
              </a:cxn>
              <a:cxn ang="0">
                <a:pos x="0" y="T2"/>
              </a:cxn>
              <a:cxn ang="0">
                <a:pos x="0" y="T3"/>
              </a:cxn>
              <a:cxn ang="0">
                <a:pos x="0" y="T4"/>
              </a:cxn>
              <a:cxn ang="0">
                <a:pos x="0" y="T5"/>
              </a:cxn>
              <a:cxn ang="0">
                <a:pos x="0" y="T6"/>
              </a:cxn>
            </a:cxnLst>
            <a:rect l="0" t="0" r="r" b="b"/>
            <a:pathLst>
              <a:path h="9">
                <a:moveTo>
                  <a:pt x="0" y="9"/>
                </a:moveTo>
                <a:lnTo>
                  <a:pt x="0" y="0"/>
                </a:lnTo>
                <a:lnTo>
                  <a:pt x="0" y="0"/>
                </a:lnTo>
                <a:lnTo>
                  <a:pt x="0" y="9"/>
                </a:lnTo>
                <a:lnTo>
                  <a:pt x="0" y="9"/>
                </a:lnTo>
                <a:lnTo>
                  <a:pt x="0" y="9"/>
                </a:lnTo>
                <a:lnTo>
                  <a:pt x="0" y="9"/>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49">
            <a:extLst>
              <a:ext uri="{FF2B5EF4-FFF2-40B4-BE49-F238E27FC236}">
                <a16:creationId xmlns:a16="http://schemas.microsoft.com/office/drawing/2014/main" id="{C290BEEC-417A-48FB-8EAE-BC0C978EA9A0}"/>
              </a:ext>
            </a:extLst>
          </p:cNvPr>
          <p:cNvSpPr>
            <a:spLocks/>
          </p:cNvSpPr>
          <p:nvPr/>
        </p:nvSpPr>
        <p:spPr bwMode="auto">
          <a:xfrm>
            <a:off x="5744284" y="3852557"/>
            <a:ext cx="0" cy="21823"/>
          </a:xfrm>
          <a:custGeom>
            <a:avLst/>
            <a:gdLst>
              <a:gd name="T0" fmla="*/ 0 h 15"/>
              <a:gd name="T1" fmla="*/ 15 h 15"/>
              <a:gd name="T2" fmla="*/ 15 h 15"/>
              <a:gd name="T3" fmla="*/ 15 h 15"/>
              <a:gd name="T4" fmla="*/ 15 h 15"/>
              <a:gd name="T5" fmla="*/ 0 h 15"/>
              <a:gd name="T6" fmla="*/ 0 h 15"/>
              <a:gd name="T7" fmla="*/ 0 h 15"/>
              <a:gd name="T8" fmla="*/ 0 h 15"/>
              <a:gd name="T9" fmla="*/ 0 h 15"/>
              <a:gd name="T10" fmla="*/ 0 h 1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15">
                <a:moveTo>
                  <a:pt x="0" y="0"/>
                </a:moveTo>
                <a:lnTo>
                  <a:pt x="0" y="15"/>
                </a:lnTo>
                <a:lnTo>
                  <a:pt x="0" y="15"/>
                </a:lnTo>
                <a:lnTo>
                  <a:pt x="0" y="15"/>
                </a:lnTo>
                <a:lnTo>
                  <a:pt x="0" y="15"/>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 name="Freeform 50">
            <a:extLst>
              <a:ext uri="{FF2B5EF4-FFF2-40B4-BE49-F238E27FC236}">
                <a16:creationId xmlns:a16="http://schemas.microsoft.com/office/drawing/2014/main" id="{8CF8BA8F-FFDE-4766-B8EB-22F2B5FD5832}"/>
              </a:ext>
            </a:extLst>
          </p:cNvPr>
          <p:cNvSpPr>
            <a:spLocks/>
          </p:cNvSpPr>
          <p:nvPr/>
        </p:nvSpPr>
        <p:spPr bwMode="auto">
          <a:xfrm>
            <a:off x="5748887" y="3900567"/>
            <a:ext cx="0" cy="4364"/>
          </a:xfrm>
          <a:custGeom>
            <a:avLst/>
            <a:gdLst>
              <a:gd name="T0" fmla="*/ 3 h 3"/>
              <a:gd name="T1" fmla="*/ 3 h 3"/>
              <a:gd name="T2" fmla="*/ 3 h 3"/>
              <a:gd name="T3" fmla="*/ 0 h 3"/>
              <a:gd name="T4" fmla="*/ 0 h 3"/>
              <a:gd name="T5" fmla="*/ 0 h 3"/>
              <a:gd name="T6" fmla="*/ 0 h 3"/>
              <a:gd name="T7" fmla="*/ 3 h 3"/>
              <a:gd name="T8"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3">
                <a:moveTo>
                  <a:pt x="0" y="3"/>
                </a:moveTo>
                <a:lnTo>
                  <a:pt x="0" y="3"/>
                </a:lnTo>
                <a:lnTo>
                  <a:pt x="0" y="3"/>
                </a:lnTo>
                <a:lnTo>
                  <a:pt x="0" y="0"/>
                </a:lnTo>
                <a:lnTo>
                  <a:pt x="0" y="0"/>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 name="Freeform 51">
            <a:extLst>
              <a:ext uri="{FF2B5EF4-FFF2-40B4-BE49-F238E27FC236}">
                <a16:creationId xmlns:a16="http://schemas.microsoft.com/office/drawing/2014/main" id="{AB702DAE-C255-4793-A338-3C96687D7C91}"/>
              </a:ext>
            </a:extLst>
          </p:cNvPr>
          <p:cNvSpPr>
            <a:spLocks/>
          </p:cNvSpPr>
          <p:nvPr/>
        </p:nvSpPr>
        <p:spPr bwMode="auto">
          <a:xfrm>
            <a:off x="5732010" y="3590683"/>
            <a:ext cx="0" cy="27642"/>
          </a:xfrm>
          <a:custGeom>
            <a:avLst/>
            <a:gdLst>
              <a:gd name="T0" fmla="*/ 19 h 19"/>
              <a:gd name="T1" fmla="*/ 19 h 19"/>
              <a:gd name="T2" fmla="*/ 0 h 19"/>
              <a:gd name="T3" fmla="*/ 0 h 19"/>
              <a:gd name="T4" fmla="*/ 0 h 19"/>
              <a:gd name="T5" fmla="*/ 19 h 19"/>
            </a:gdLst>
            <a:ahLst/>
            <a:cxnLst>
              <a:cxn ang="0">
                <a:pos x="0" y="T0"/>
              </a:cxn>
              <a:cxn ang="0">
                <a:pos x="0" y="T1"/>
              </a:cxn>
              <a:cxn ang="0">
                <a:pos x="0" y="T2"/>
              </a:cxn>
              <a:cxn ang="0">
                <a:pos x="0" y="T3"/>
              </a:cxn>
              <a:cxn ang="0">
                <a:pos x="0" y="T4"/>
              </a:cxn>
              <a:cxn ang="0">
                <a:pos x="0" y="T5"/>
              </a:cxn>
            </a:cxnLst>
            <a:rect l="0" t="0" r="r" b="b"/>
            <a:pathLst>
              <a:path h="19">
                <a:moveTo>
                  <a:pt x="0" y="19"/>
                </a:moveTo>
                <a:lnTo>
                  <a:pt x="0" y="19"/>
                </a:lnTo>
                <a:lnTo>
                  <a:pt x="0" y="0"/>
                </a:lnTo>
                <a:lnTo>
                  <a:pt x="0" y="0"/>
                </a:lnTo>
                <a:lnTo>
                  <a:pt x="0" y="0"/>
                </a:lnTo>
                <a:lnTo>
                  <a:pt x="0" y="19"/>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 name="Freeform 52">
            <a:extLst>
              <a:ext uri="{FF2B5EF4-FFF2-40B4-BE49-F238E27FC236}">
                <a16:creationId xmlns:a16="http://schemas.microsoft.com/office/drawing/2014/main" id="{112ECA9E-1BE1-46CA-B878-B99A2258FB0D}"/>
              </a:ext>
            </a:extLst>
          </p:cNvPr>
          <p:cNvSpPr>
            <a:spLocks/>
          </p:cNvSpPr>
          <p:nvPr/>
        </p:nvSpPr>
        <p:spPr bwMode="auto">
          <a:xfrm>
            <a:off x="5727406" y="3533944"/>
            <a:ext cx="0" cy="8729"/>
          </a:xfrm>
          <a:custGeom>
            <a:avLst/>
            <a:gdLst>
              <a:gd name="T0" fmla="*/ 6 h 6"/>
              <a:gd name="T1" fmla="*/ 6 h 6"/>
              <a:gd name="T2" fmla="*/ 6 h 6"/>
              <a:gd name="T3" fmla="*/ 0 h 6"/>
              <a:gd name="T4" fmla="*/ 0 h 6"/>
              <a:gd name="T5" fmla="*/ 0 h 6"/>
              <a:gd name="T6" fmla="*/ 6 h 6"/>
            </a:gdLst>
            <a:ahLst/>
            <a:cxnLst>
              <a:cxn ang="0">
                <a:pos x="0" y="T0"/>
              </a:cxn>
              <a:cxn ang="0">
                <a:pos x="0" y="T1"/>
              </a:cxn>
              <a:cxn ang="0">
                <a:pos x="0" y="T2"/>
              </a:cxn>
              <a:cxn ang="0">
                <a:pos x="0" y="T3"/>
              </a:cxn>
              <a:cxn ang="0">
                <a:pos x="0" y="T4"/>
              </a:cxn>
              <a:cxn ang="0">
                <a:pos x="0" y="T5"/>
              </a:cxn>
              <a:cxn ang="0">
                <a:pos x="0" y="T6"/>
              </a:cxn>
            </a:cxnLst>
            <a:rect l="0" t="0" r="r" b="b"/>
            <a:pathLst>
              <a:path h="6">
                <a:moveTo>
                  <a:pt x="0" y="6"/>
                </a:moveTo>
                <a:lnTo>
                  <a:pt x="0" y="6"/>
                </a:lnTo>
                <a:lnTo>
                  <a:pt x="0" y="6"/>
                </a:lnTo>
                <a:lnTo>
                  <a:pt x="0" y="0"/>
                </a:lnTo>
                <a:lnTo>
                  <a:pt x="0" y="0"/>
                </a:lnTo>
                <a:lnTo>
                  <a:pt x="0" y="0"/>
                </a:lnTo>
                <a:lnTo>
                  <a:pt x="0" y="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53">
            <a:extLst>
              <a:ext uri="{FF2B5EF4-FFF2-40B4-BE49-F238E27FC236}">
                <a16:creationId xmlns:a16="http://schemas.microsoft.com/office/drawing/2014/main" id="{44CDADD7-6936-459E-8137-474B1FAE198F}"/>
              </a:ext>
            </a:extLst>
          </p:cNvPr>
          <p:cNvSpPr>
            <a:spLocks/>
          </p:cNvSpPr>
          <p:nvPr/>
        </p:nvSpPr>
        <p:spPr bwMode="auto">
          <a:xfrm>
            <a:off x="5727406" y="3568861"/>
            <a:ext cx="0" cy="8729"/>
          </a:xfrm>
          <a:custGeom>
            <a:avLst/>
            <a:gdLst>
              <a:gd name="T0" fmla="*/ 6 h 6"/>
              <a:gd name="T1" fmla="*/ 6 h 6"/>
              <a:gd name="T2" fmla="*/ 6 h 6"/>
              <a:gd name="T3" fmla="*/ 6 h 6"/>
              <a:gd name="T4" fmla="*/ 0 h 6"/>
              <a:gd name="T5" fmla="*/ 0 h 6"/>
              <a:gd name="T6" fmla="*/ 0 h 6"/>
              <a:gd name="T7" fmla="*/ 6 h 6"/>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6">
                <a:moveTo>
                  <a:pt x="0" y="6"/>
                </a:moveTo>
                <a:lnTo>
                  <a:pt x="0" y="6"/>
                </a:lnTo>
                <a:lnTo>
                  <a:pt x="0" y="6"/>
                </a:lnTo>
                <a:lnTo>
                  <a:pt x="0" y="6"/>
                </a:lnTo>
                <a:lnTo>
                  <a:pt x="0" y="0"/>
                </a:lnTo>
                <a:lnTo>
                  <a:pt x="0" y="0"/>
                </a:lnTo>
                <a:lnTo>
                  <a:pt x="0" y="0"/>
                </a:lnTo>
                <a:lnTo>
                  <a:pt x="0" y="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54">
            <a:extLst>
              <a:ext uri="{FF2B5EF4-FFF2-40B4-BE49-F238E27FC236}">
                <a16:creationId xmlns:a16="http://schemas.microsoft.com/office/drawing/2014/main" id="{EE1A89AC-DD24-4D48-A47E-2ACBE2921A3D}"/>
              </a:ext>
            </a:extLst>
          </p:cNvPr>
          <p:cNvSpPr>
            <a:spLocks/>
          </p:cNvSpPr>
          <p:nvPr/>
        </p:nvSpPr>
        <p:spPr bwMode="auto">
          <a:xfrm>
            <a:off x="5748887" y="3909296"/>
            <a:ext cx="0" cy="8729"/>
          </a:xfrm>
          <a:custGeom>
            <a:avLst/>
            <a:gdLst>
              <a:gd name="T0" fmla="*/ 0 h 6"/>
              <a:gd name="T1" fmla="*/ 0 h 6"/>
              <a:gd name="T2" fmla="*/ 6 h 6"/>
              <a:gd name="T3" fmla="*/ 0 h 6"/>
            </a:gdLst>
            <a:ahLst/>
            <a:cxnLst>
              <a:cxn ang="0">
                <a:pos x="0" y="T0"/>
              </a:cxn>
              <a:cxn ang="0">
                <a:pos x="0" y="T1"/>
              </a:cxn>
              <a:cxn ang="0">
                <a:pos x="0" y="T2"/>
              </a:cxn>
              <a:cxn ang="0">
                <a:pos x="0" y="T3"/>
              </a:cxn>
            </a:cxnLst>
            <a:rect l="0" t="0" r="r" b="b"/>
            <a:pathLst>
              <a:path h="6">
                <a:moveTo>
                  <a:pt x="0" y="0"/>
                </a:moveTo>
                <a:lnTo>
                  <a:pt x="0" y="0"/>
                </a:lnTo>
                <a:lnTo>
                  <a:pt x="0" y="6"/>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 name="Freeform 55">
            <a:extLst>
              <a:ext uri="{FF2B5EF4-FFF2-40B4-BE49-F238E27FC236}">
                <a16:creationId xmlns:a16="http://schemas.microsoft.com/office/drawing/2014/main" id="{71FB7145-A994-4158-8FA6-9C9D2767BDD2}"/>
              </a:ext>
            </a:extLst>
          </p:cNvPr>
          <p:cNvSpPr>
            <a:spLocks/>
          </p:cNvSpPr>
          <p:nvPr/>
        </p:nvSpPr>
        <p:spPr bwMode="auto">
          <a:xfrm>
            <a:off x="5732010" y="3627056"/>
            <a:ext cx="4604" cy="61103"/>
          </a:xfrm>
          <a:custGeom>
            <a:avLst/>
            <a:gdLst>
              <a:gd name="T0" fmla="*/ 3 w 3"/>
              <a:gd name="T1" fmla="*/ 42 h 42"/>
              <a:gd name="T2" fmla="*/ 3 w 3"/>
              <a:gd name="T3" fmla="*/ 42 h 42"/>
              <a:gd name="T4" fmla="*/ 0 w 3"/>
              <a:gd name="T5" fmla="*/ 0 h 42"/>
              <a:gd name="T6" fmla="*/ 0 w 3"/>
              <a:gd name="T7" fmla="*/ 0 h 42"/>
              <a:gd name="T8" fmla="*/ 0 w 3"/>
              <a:gd name="T9" fmla="*/ 0 h 42"/>
              <a:gd name="T10" fmla="*/ 0 w 3"/>
              <a:gd name="T11" fmla="*/ 0 h 42"/>
              <a:gd name="T12" fmla="*/ 3 w 3"/>
              <a:gd name="T13" fmla="*/ 42 h 42"/>
              <a:gd name="T14" fmla="*/ 3 w 3"/>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2">
                <a:moveTo>
                  <a:pt x="3" y="42"/>
                </a:moveTo>
                <a:lnTo>
                  <a:pt x="3" y="42"/>
                </a:lnTo>
                <a:lnTo>
                  <a:pt x="0" y="0"/>
                </a:lnTo>
                <a:lnTo>
                  <a:pt x="0" y="0"/>
                </a:lnTo>
                <a:lnTo>
                  <a:pt x="0" y="0"/>
                </a:lnTo>
                <a:lnTo>
                  <a:pt x="0" y="0"/>
                </a:lnTo>
                <a:lnTo>
                  <a:pt x="3" y="42"/>
                </a:lnTo>
                <a:lnTo>
                  <a:pt x="3" y="42"/>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Freeform 56">
            <a:extLst>
              <a:ext uri="{FF2B5EF4-FFF2-40B4-BE49-F238E27FC236}">
                <a16:creationId xmlns:a16="http://schemas.microsoft.com/office/drawing/2014/main" id="{43B09A4B-34CF-4762-87DC-65D44EAA89C7}"/>
              </a:ext>
            </a:extLst>
          </p:cNvPr>
          <p:cNvSpPr>
            <a:spLocks/>
          </p:cNvSpPr>
          <p:nvPr/>
        </p:nvSpPr>
        <p:spPr bwMode="auto">
          <a:xfrm>
            <a:off x="6063414" y="392239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Freeform 57">
            <a:extLst>
              <a:ext uri="{FF2B5EF4-FFF2-40B4-BE49-F238E27FC236}">
                <a16:creationId xmlns:a16="http://schemas.microsoft.com/office/drawing/2014/main" id="{B3E3A425-E5AD-437D-8A28-1F9AD35690F4}"/>
              </a:ext>
            </a:extLst>
          </p:cNvPr>
          <p:cNvSpPr>
            <a:spLocks/>
          </p:cNvSpPr>
          <p:nvPr/>
        </p:nvSpPr>
        <p:spPr bwMode="auto">
          <a:xfrm>
            <a:off x="5744284" y="3887473"/>
            <a:ext cx="4604" cy="4364"/>
          </a:xfrm>
          <a:custGeom>
            <a:avLst/>
            <a:gdLst>
              <a:gd name="T0" fmla="*/ 0 w 3"/>
              <a:gd name="T1" fmla="*/ 0 h 3"/>
              <a:gd name="T2" fmla="*/ 0 w 3"/>
              <a:gd name="T3" fmla="*/ 3 h 3"/>
              <a:gd name="T4" fmla="*/ 0 w 3"/>
              <a:gd name="T5" fmla="*/ 3 h 3"/>
              <a:gd name="T6" fmla="*/ 3 w 3"/>
              <a:gd name="T7" fmla="*/ 3 h 3"/>
              <a:gd name="T8" fmla="*/ 3 w 3"/>
              <a:gd name="T9" fmla="*/ 3 h 3"/>
              <a:gd name="T10" fmla="*/ 3 w 3"/>
              <a:gd name="T11" fmla="*/ 3 h 3"/>
              <a:gd name="T12" fmla="*/ 0 w 3"/>
              <a:gd name="T13" fmla="*/ 0 h 3"/>
              <a:gd name="T14" fmla="*/ 0 w 3"/>
              <a:gd name="T15" fmla="*/ 0 h 3"/>
              <a:gd name="T16" fmla="*/ 0 w 3"/>
              <a:gd name="T17" fmla="*/ 0 h 3"/>
              <a:gd name="T18" fmla="*/ 0 w 3"/>
              <a:gd name="T19" fmla="*/ 0 h 3"/>
              <a:gd name="T20" fmla="*/ 0 w 3"/>
              <a:gd name="T21" fmla="*/ 0 h 3"/>
              <a:gd name="T22" fmla="*/ 0 w 3"/>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3">
                <a:moveTo>
                  <a:pt x="0" y="0"/>
                </a:moveTo>
                <a:lnTo>
                  <a:pt x="0" y="3"/>
                </a:lnTo>
                <a:lnTo>
                  <a:pt x="0" y="3"/>
                </a:lnTo>
                <a:lnTo>
                  <a:pt x="3" y="3"/>
                </a:lnTo>
                <a:lnTo>
                  <a:pt x="3" y="3"/>
                </a:lnTo>
                <a:lnTo>
                  <a:pt x="3" y="3"/>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Freeform 58">
            <a:extLst>
              <a:ext uri="{FF2B5EF4-FFF2-40B4-BE49-F238E27FC236}">
                <a16:creationId xmlns:a16="http://schemas.microsoft.com/office/drawing/2014/main" id="{43470BCD-6D5E-4204-AE27-E662603638D0}"/>
              </a:ext>
            </a:extLst>
          </p:cNvPr>
          <p:cNvSpPr>
            <a:spLocks/>
          </p:cNvSpPr>
          <p:nvPr/>
        </p:nvSpPr>
        <p:spPr bwMode="auto">
          <a:xfrm>
            <a:off x="5744284" y="3816186"/>
            <a:ext cx="0" cy="18913"/>
          </a:xfrm>
          <a:custGeom>
            <a:avLst/>
            <a:gdLst>
              <a:gd name="T0" fmla="*/ 3 h 13"/>
              <a:gd name="T1" fmla="*/ 9 h 13"/>
              <a:gd name="T2" fmla="*/ 9 h 13"/>
              <a:gd name="T3" fmla="*/ 13 h 13"/>
              <a:gd name="T4" fmla="*/ 0 h 13"/>
              <a:gd name="T5" fmla="*/ 0 h 13"/>
              <a:gd name="T6" fmla="*/ 0 h 13"/>
              <a:gd name="T7" fmla="*/ 0 h 13"/>
              <a:gd name="T8" fmla="*/ 3 h 13"/>
              <a:gd name="T9" fmla="*/ 3 h 1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3">
                <a:moveTo>
                  <a:pt x="0" y="3"/>
                </a:moveTo>
                <a:lnTo>
                  <a:pt x="0" y="9"/>
                </a:lnTo>
                <a:lnTo>
                  <a:pt x="0" y="9"/>
                </a:lnTo>
                <a:lnTo>
                  <a:pt x="0" y="13"/>
                </a:lnTo>
                <a:lnTo>
                  <a:pt x="0" y="0"/>
                </a:lnTo>
                <a:lnTo>
                  <a:pt x="0" y="0"/>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Freeform 59">
            <a:extLst>
              <a:ext uri="{FF2B5EF4-FFF2-40B4-BE49-F238E27FC236}">
                <a16:creationId xmlns:a16="http://schemas.microsoft.com/office/drawing/2014/main" id="{ED946D83-82C4-43E7-97CC-A8F84BE5E374}"/>
              </a:ext>
            </a:extLst>
          </p:cNvPr>
          <p:cNvSpPr>
            <a:spLocks/>
          </p:cNvSpPr>
          <p:nvPr/>
        </p:nvSpPr>
        <p:spPr bwMode="auto">
          <a:xfrm>
            <a:off x="5268659" y="3419011"/>
            <a:ext cx="472558" cy="856909"/>
          </a:xfrm>
          <a:custGeom>
            <a:avLst/>
            <a:gdLst>
              <a:gd name="T0" fmla="*/ 92 w 308"/>
              <a:gd name="T1" fmla="*/ 45 h 589"/>
              <a:gd name="T2" fmla="*/ 95 w 308"/>
              <a:gd name="T3" fmla="*/ 88 h 589"/>
              <a:gd name="T4" fmla="*/ 81 w 308"/>
              <a:gd name="T5" fmla="*/ 106 h 589"/>
              <a:gd name="T6" fmla="*/ 64 w 308"/>
              <a:gd name="T7" fmla="*/ 124 h 589"/>
              <a:gd name="T8" fmla="*/ 50 w 308"/>
              <a:gd name="T9" fmla="*/ 137 h 589"/>
              <a:gd name="T10" fmla="*/ 36 w 308"/>
              <a:gd name="T11" fmla="*/ 143 h 589"/>
              <a:gd name="T12" fmla="*/ 36 w 308"/>
              <a:gd name="T13" fmla="*/ 149 h 589"/>
              <a:gd name="T14" fmla="*/ 39 w 308"/>
              <a:gd name="T15" fmla="*/ 179 h 589"/>
              <a:gd name="T16" fmla="*/ 33 w 308"/>
              <a:gd name="T17" fmla="*/ 194 h 589"/>
              <a:gd name="T18" fmla="*/ 19 w 308"/>
              <a:gd name="T19" fmla="*/ 210 h 589"/>
              <a:gd name="T20" fmla="*/ 14 w 308"/>
              <a:gd name="T21" fmla="*/ 225 h 589"/>
              <a:gd name="T22" fmla="*/ 14 w 308"/>
              <a:gd name="T23" fmla="*/ 237 h 589"/>
              <a:gd name="T24" fmla="*/ 14 w 308"/>
              <a:gd name="T25" fmla="*/ 237 h 589"/>
              <a:gd name="T26" fmla="*/ 14 w 308"/>
              <a:gd name="T27" fmla="*/ 240 h 589"/>
              <a:gd name="T28" fmla="*/ 14 w 308"/>
              <a:gd name="T29" fmla="*/ 243 h 589"/>
              <a:gd name="T30" fmla="*/ 14 w 308"/>
              <a:gd name="T31" fmla="*/ 243 h 589"/>
              <a:gd name="T32" fmla="*/ 11 w 308"/>
              <a:gd name="T33" fmla="*/ 246 h 589"/>
              <a:gd name="T34" fmla="*/ 11 w 308"/>
              <a:gd name="T35" fmla="*/ 249 h 589"/>
              <a:gd name="T36" fmla="*/ 11 w 308"/>
              <a:gd name="T37" fmla="*/ 252 h 589"/>
              <a:gd name="T38" fmla="*/ 8 w 308"/>
              <a:gd name="T39" fmla="*/ 252 h 589"/>
              <a:gd name="T40" fmla="*/ 8 w 308"/>
              <a:gd name="T41" fmla="*/ 255 h 589"/>
              <a:gd name="T42" fmla="*/ 5 w 308"/>
              <a:gd name="T43" fmla="*/ 258 h 589"/>
              <a:gd name="T44" fmla="*/ 5 w 308"/>
              <a:gd name="T45" fmla="*/ 258 h 589"/>
              <a:gd name="T46" fmla="*/ 3 w 308"/>
              <a:gd name="T47" fmla="*/ 261 h 589"/>
              <a:gd name="T48" fmla="*/ 3 w 308"/>
              <a:gd name="T49" fmla="*/ 261 h 589"/>
              <a:gd name="T50" fmla="*/ 0 w 308"/>
              <a:gd name="T51" fmla="*/ 301 h 589"/>
              <a:gd name="T52" fmla="*/ 3 w 308"/>
              <a:gd name="T53" fmla="*/ 313 h 589"/>
              <a:gd name="T54" fmla="*/ 31 w 308"/>
              <a:gd name="T55" fmla="*/ 331 h 589"/>
              <a:gd name="T56" fmla="*/ 59 w 308"/>
              <a:gd name="T57" fmla="*/ 349 h 589"/>
              <a:gd name="T58" fmla="*/ 87 w 308"/>
              <a:gd name="T59" fmla="*/ 374 h 589"/>
              <a:gd name="T60" fmla="*/ 98 w 308"/>
              <a:gd name="T61" fmla="*/ 368 h 589"/>
              <a:gd name="T62" fmla="*/ 106 w 308"/>
              <a:gd name="T63" fmla="*/ 374 h 589"/>
              <a:gd name="T64" fmla="*/ 106 w 308"/>
              <a:gd name="T65" fmla="*/ 407 h 589"/>
              <a:gd name="T66" fmla="*/ 106 w 308"/>
              <a:gd name="T67" fmla="*/ 443 h 589"/>
              <a:gd name="T68" fmla="*/ 106 w 308"/>
              <a:gd name="T69" fmla="*/ 462 h 589"/>
              <a:gd name="T70" fmla="*/ 129 w 308"/>
              <a:gd name="T71" fmla="*/ 492 h 589"/>
              <a:gd name="T72" fmla="*/ 154 w 308"/>
              <a:gd name="T73" fmla="*/ 504 h 589"/>
              <a:gd name="T74" fmla="*/ 162 w 308"/>
              <a:gd name="T75" fmla="*/ 522 h 589"/>
              <a:gd name="T76" fmla="*/ 168 w 308"/>
              <a:gd name="T77" fmla="*/ 529 h 589"/>
              <a:gd name="T78" fmla="*/ 187 w 308"/>
              <a:gd name="T79" fmla="*/ 547 h 589"/>
              <a:gd name="T80" fmla="*/ 187 w 308"/>
              <a:gd name="T81" fmla="*/ 583 h 589"/>
              <a:gd name="T82" fmla="*/ 190 w 308"/>
              <a:gd name="T83" fmla="*/ 583 h 589"/>
              <a:gd name="T84" fmla="*/ 193 w 308"/>
              <a:gd name="T85" fmla="*/ 586 h 589"/>
              <a:gd name="T86" fmla="*/ 196 w 308"/>
              <a:gd name="T87" fmla="*/ 589 h 589"/>
              <a:gd name="T88" fmla="*/ 210 w 308"/>
              <a:gd name="T89" fmla="*/ 577 h 589"/>
              <a:gd name="T90" fmla="*/ 252 w 308"/>
              <a:gd name="T91" fmla="*/ 565 h 589"/>
              <a:gd name="T92" fmla="*/ 266 w 308"/>
              <a:gd name="T93" fmla="*/ 550 h 589"/>
              <a:gd name="T94" fmla="*/ 274 w 308"/>
              <a:gd name="T95" fmla="*/ 532 h 589"/>
              <a:gd name="T96" fmla="*/ 288 w 308"/>
              <a:gd name="T97" fmla="*/ 483 h 589"/>
              <a:gd name="T98" fmla="*/ 308 w 308"/>
              <a:gd name="T99" fmla="*/ 425 h 589"/>
              <a:gd name="T100" fmla="*/ 305 w 308"/>
              <a:gd name="T101" fmla="*/ 374 h 589"/>
              <a:gd name="T102" fmla="*/ 302 w 308"/>
              <a:gd name="T103" fmla="*/ 346 h 589"/>
              <a:gd name="T104" fmla="*/ 299 w 308"/>
              <a:gd name="T105" fmla="*/ 313 h 589"/>
              <a:gd name="T106" fmla="*/ 296 w 308"/>
              <a:gd name="T107" fmla="*/ 225 h 589"/>
              <a:gd name="T108" fmla="*/ 294 w 308"/>
              <a:gd name="T109" fmla="*/ 197 h 589"/>
              <a:gd name="T110" fmla="*/ 280 w 308"/>
              <a:gd name="T111" fmla="*/ 55 h 589"/>
              <a:gd name="T112" fmla="*/ 268 w 308"/>
              <a:gd name="T113" fmla="*/ 27 h 589"/>
              <a:gd name="T114" fmla="*/ 257 w 308"/>
              <a:gd name="T115" fmla="*/ 12 h 589"/>
              <a:gd name="T116" fmla="*/ 50 w 308"/>
              <a:gd name="T117" fmla="*/ 0 h 589"/>
              <a:gd name="T118" fmla="*/ 81 w 308"/>
              <a:gd name="T119" fmla="*/ 3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8" h="589">
                <a:moveTo>
                  <a:pt x="81" y="30"/>
                </a:moveTo>
                <a:lnTo>
                  <a:pt x="81" y="30"/>
                </a:lnTo>
                <a:lnTo>
                  <a:pt x="87" y="36"/>
                </a:lnTo>
                <a:lnTo>
                  <a:pt x="92" y="45"/>
                </a:lnTo>
                <a:lnTo>
                  <a:pt x="95" y="58"/>
                </a:lnTo>
                <a:lnTo>
                  <a:pt x="95" y="58"/>
                </a:lnTo>
                <a:lnTo>
                  <a:pt x="95" y="58"/>
                </a:lnTo>
                <a:lnTo>
                  <a:pt x="95" y="88"/>
                </a:lnTo>
                <a:lnTo>
                  <a:pt x="95" y="88"/>
                </a:lnTo>
                <a:lnTo>
                  <a:pt x="92" y="94"/>
                </a:lnTo>
                <a:lnTo>
                  <a:pt x="89" y="97"/>
                </a:lnTo>
                <a:lnTo>
                  <a:pt x="81" y="106"/>
                </a:lnTo>
                <a:lnTo>
                  <a:pt x="81" y="106"/>
                </a:lnTo>
                <a:lnTo>
                  <a:pt x="75" y="112"/>
                </a:lnTo>
                <a:lnTo>
                  <a:pt x="75" y="112"/>
                </a:lnTo>
                <a:lnTo>
                  <a:pt x="64" y="124"/>
                </a:lnTo>
                <a:lnTo>
                  <a:pt x="64" y="124"/>
                </a:lnTo>
                <a:lnTo>
                  <a:pt x="53" y="134"/>
                </a:lnTo>
                <a:lnTo>
                  <a:pt x="53" y="134"/>
                </a:lnTo>
                <a:lnTo>
                  <a:pt x="50" y="137"/>
                </a:lnTo>
                <a:lnTo>
                  <a:pt x="45" y="140"/>
                </a:lnTo>
                <a:lnTo>
                  <a:pt x="45" y="140"/>
                </a:lnTo>
                <a:lnTo>
                  <a:pt x="42" y="140"/>
                </a:lnTo>
                <a:lnTo>
                  <a:pt x="36" y="143"/>
                </a:lnTo>
                <a:lnTo>
                  <a:pt x="36" y="143"/>
                </a:lnTo>
                <a:lnTo>
                  <a:pt x="36" y="146"/>
                </a:lnTo>
                <a:lnTo>
                  <a:pt x="36" y="149"/>
                </a:lnTo>
                <a:lnTo>
                  <a:pt x="36" y="149"/>
                </a:lnTo>
                <a:lnTo>
                  <a:pt x="39" y="158"/>
                </a:lnTo>
                <a:lnTo>
                  <a:pt x="39" y="167"/>
                </a:lnTo>
                <a:lnTo>
                  <a:pt x="39" y="167"/>
                </a:lnTo>
                <a:lnTo>
                  <a:pt x="39" y="179"/>
                </a:lnTo>
                <a:lnTo>
                  <a:pt x="36" y="185"/>
                </a:lnTo>
                <a:lnTo>
                  <a:pt x="36" y="185"/>
                </a:lnTo>
                <a:lnTo>
                  <a:pt x="33" y="194"/>
                </a:lnTo>
                <a:lnTo>
                  <a:pt x="33" y="194"/>
                </a:lnTo>
                <a:lnTo>
                  <a:pt x="33" y="200"/>
                </a:lnTo>
                <a:lnTo>
                  <a:pt x="28" y="203"/>
                </a:lnTo>
                <a:lnTo>
                  <a:pt x="19" y="210"/>
                </a:lnTo>
                <a:lnTo>
                  <a:pt x="19" y="210"/>
                </a:lnTo>
                <a:lnTo>
                  <a:pt x="14" y="213"/>
                </a:lnTo>
                <a:lnTo>
                  <a:pt x="14" y="213"/>
                </a:lnTo>
                <a:lnTo>
                  <a:pt x="11" y="216"/>
                </a:lnTo>
                <a:lnTo>
                  <a:pt x="14" y="225"/>
                </a:lnTo>
                <a:lnTo>
                  <a:pt x="14" y="225"/>
                </a:lnTo>
                <a:lnTo>
                  <a:pt x="14" y="234"/>
                </a:lnTo>
                <a:lnTo>
                  <a:pt x="14" y="234"/>
                </a:lnTo>
                <a:lnTo>
                  <a:pt x="14" y="237"/>
                </a:lnTo>
                <a:lnTo>
                  <a:pt x="14" y="237"/>
                </a:lnTo>
                <a:lnTo>
                  <a:pt x="14" y="237"/>
                </a:lnTo>
                <a:lnTo>
                  <a:pt x="14" y="237"/>
                </a:lnTo>
                <a:lnTo>
                  <a:pt x="14" y="237"/>
                </a:lnTo>
                <a:lnTo>
                  <a:pt x="14" y="237"/>
                </a:lnTo>
                <a:lnTo>
                  <a:pt x="14" y="237"/>
                </a:lnTo>
                <a:lnTo>
                  <a:pt x="14" y="237"/>
                </a:lnTo>
                <a:lnTo>
                  <a:pt x="14" y="240"/>
                </a:lnTo>
                <a:lnTo>
                  <a:pt x="14" y="240"/>
                </a:lnTo>
                <a:lnTo>
                  <a:pt x="14" y="240"/>
                </a:lnTo>
                <a:lnTo>
                  <a:pt x="14" y="240"/>
                </a:lnTo>
                <a:lnTo>
                  <a:pt x="14" y="243"/>
                </a:lnTo>
                <a:lnTo>
                  <a:pt x="14" y="243"/>
                </a:lnTo>
                <a:lnTo>
                  <a:pt x="14" y="243"/>
                </a:lnTo>
                <a:lnTo>
                  <a:pt x="14" y="243"/>
                </a:lnTo>
                <a:lnTo>
                  <a:pt x="14" y="243"/>
                </a:lnTo>
                <a:lnTo>
                  <a:pt x="14" y="243"/>
                </a:lnTo>
                <a:lnTo>
                  <a:pt x="14" y="246"/>
                </a:lnTo>
                <a:lnTo>
                  <a:pt x="14" y="246"/>
                </a:lnTo>
                <a:lnTo>
                  <a:pt x="11" y="246"/>
                </a:lnTo>
                <a:lnTo>
                  <a:pt x="11" y="246"/>
                </a:lnTo>
                <a:lnTo>
                  <a:pt x="11" y="246"/>
                </a:lnTo>
                <a:lnTo>
                  <a:pt x="11" y="246"/>
                </a:lnTo>
                <a:lnTo>
                  <a:pt x="11" y="249"/>
                </a:lnTo>
                <a:lnTo>
                  <a:pt x="11" y="249"/>
                </a:lnTo>
                <a:lnTo>
                  <a:pt x="11" y="249"/>
                </a:lnTo>
                <a:lnTo>
                  <a:pt x="11" y="249"/>
                </a:lnTo>
                <a:lnTo>
                  <a:pt x="11" y="252"/>
                </a:lnTo>
                <a:lnTo>
                  <a:pt x="11" y="252"/>
                </a:lnTo>
                <a:lnTo>
                  <a:pt x="11" y="252"/>
                </a:lnTo>
                <a:lnTo>
                  <a:pt x="11" y="252"/>
                </a:lnTo>
                <a:lnTo>
                  <a:pt x="8" y="252"/>
                </a:lnTo>
                <a:lnTo>
                  <a:pt x="8" y="252"/>
                </a:lnTo>
                <a:lnTo>
                  <a:pt x="8" y="255"/>
                </a:lnTo>
                <a:lnTo>
                  <a:pt x="8" y="255"/>
                </a:lnTo>
                <a:lnTo>
                  <a:pt x="8" y="255"/>
                </a:lnTo>
                <a:lnTo>
                  <a:pt x="8" y="255"/>
                </a:lnTo>
                <a:lnTo>
                  <a:pt x="8" y="255"/>
                </a:lnTo>
                <a:lnTo>
                  <a:pt x="8" y="255"/>
                </a:lnTo>
                <a:lnTo>
                  <a:pt x="5" y="258"/>
                </a:lnTo>
                <a:lnTo>
                  <a:pt x="5" y="258"/>
                </a:lnTo>
                <a:lnTo>
                  <a:pt x="5" y="258"/>
                </a:lnTo>
                <a:lnTo>
                  <a:pt x="5" y="258"/>
                </a:lnTo>
                <a:lnTo>
                  <a:pt x="5" y="258"/>
                </a:lnTo>
                <a:lnTo>
                  <a:pt x="5" y="258"/>
                </a:lnTo>
                <a:lnTo>
                  <a:pt x="5" y="261"/>
                </a:lnTo>
                <a:lnTo>
                  <a:pt x="5" y="261"/>
                </a:lnTo>
                <a:lnTo>
                  <a:pt x="3" y="261"/>
                </a:lnTo>
                <a:lnTo>
                  <a:pt x="3" y="261"/>
                </a:lnTo>
                <a:lnTo>
                  <a:pt x="3" y="261"/>
                </a:lnTo>
                <a:lnTo>
                  <a:pt x="3" y="261"/>
                </a:lnTo>
                <a:lnTo>
                  <a:pt x="3" y="261"/>
                </a:lnTo>
                <a:lnTo>
                  <a:pt x="3" y="286"/>
                </a:lnTo>
                <a:lnTo>
                  <a:pt x="3" y="286"/>
                </a:lnTo>
                <a:lnTo>
                  <a:pt x="0" y="301"/>
                </a:lnTo>
                <a:lnTo>
                  <a:pt x="0" y="301"/>
                </a:lnTo>
                <a:lnTo>
                  <a:pt x="0" y="307"/>
                </a:lnTo>
                <a:lnTo>
                  <a:pt x="0" y="313"/>
                </a:lnTo>
                <a:lnTo>
                  <a:pt x="0" y="313"/>
                </a:lnTo>
                <a:lnTo>
                  <a:pt x="3" y="313"/>
                </a:lnTo>
                <a:lnTo>
                  <a:pt x="3" y="313"/>
                </a:lnTo>
                <a:lnTo>
                  <a:pt x="17" y="325"/>
                </a:lnTo>
                <a:lnTo>
                  <a:pt x="31" y="331"/>
                </a:lnTo>
                <a:lnTo>
                  <a:pt x="31" y="331"/>
                </a:lnTo>
                <a:lnTo>
                  <a:pt x="45" y="337"/>
                </a:lnTo>
                <a:lnTo>
                  <a:pt x="53" y="343"/>
                </a:lnTo>
                <a:lnTo>
                  <a:pt x="59" y="349"/>
                </a:lnTo>
                <a:lnTo>
                  <a:pt x="59" y="349"/>
                </a:lnTo>
                <a:lnTo>
                  <a:pt x="59" y="352"/>
                </a:lnTo>
                <a:lnTo>
                  <a:pt x="59" y="352"/>
                </a:lnTo>
                <a:lnTo>
                  <a:pt x="67" y="361"/>
                </a:lnTo>
                <a:lnTo>
                  <a:pt x="87" y="374"/>
                </a:lnTo>
                <a:lnTo>
                  <a:pt x="87" y="374"/>
                </a:lnTo>
                <a:lnTo>
                  <a:pt x="92" y="371"/>
                </a:lnTo>
                <a:lnTo>
                  <a:pt x="98" y="368"/>
                </a:lnTo>
                <a:lnTo>
                  <a:pt x="98" y="368"/>
                </a:lnTo>
                <a:lnTo>
                  <a:pt x="101" y="368"/>
                </a:lnTo>
                <a:lnTo>
                  <a:pt x="101" y="368"/>
                </a:lnTo>
                <a:lnTo>
                  <a:pt x="103" y="371"/>
                </a:lnTo>
                <a:lnTo>
                  <a:pt x="106" y="374"/>
                </a:lnTo>
                <a:lnTo>
                  <a:pt x="106" y="383"/>
                </a:lnTo>
                <a:lnTo>
                  <a:pt x="106" y="383"/>
                </a:lnTo>
                <a:lnTo>
                  <a:pt x="106" y="407"/>
                </a:lnTo>
                <a:lnTo>
                  <a:pt x="106" y="407"/>
                </a:lnTo>
                <a:lnTo>
                  <a:pt x="106" y="410"/>
                </a:lnTo>
                <a:lnTo>
                  <a:pt x="106" y="410"/>
                </a:lnTo>
                <a:lnTo>
                  <a:pt x="106" y="431"/>
                </a:lnTo>
                <a:lnTo>
                  <a:pt x="106" y="443"/>
                </a:lnTo>
                <a:lnTo>
                  <a:pt x="106" y="443"/>
                </a:lnTo>
                <a:lnTo>
                  <a:pt x="109" y="450"/>
                </a:lnTo>
                <a:lnTo>
                  <a:pt x="109" y="453"/>
                </a:lnTo>
                <a:lnTo>
                  <a:pt x="106" y="462"/>
                </a:lnTo>
                <a:lnTo>
                  <a:pt x="106" y="462"/>
                </a:lnTo>
                <a:lnTo>
                  <a:pt x="106" y="465"/>
                </a:lnTo>
                <a:lnTo>
                  <a:pt x="129" y="492"/>
                </a:lnTo>
                <a:lnTo>
                  <a:pt x="129" y="492"/>
                </a:lnTo>
                <a:lnTo>
                  <a:pt x="137" y="495"/>
                </a:lnTo>
                <a:lnTo>
                  <a:pt x="137" y="495"/>
                </a:lnTo>
                <a:lnTo>
                  <a:pt x="145" y="498"/>
                </a:lnTo>
                <a:lnTo>
                  <a:pt x="154" y="504"/>
                </a:lnTo>
                <a:lnTo>
                  <a:pt x="159" y="510"/>
                </a:lnTo>
                <a:lnTo>
                  <a:pt x="162" y="522"/>
                </a:lnTo>
                <a:lnTo>
                  <a:pt x="162" y="522"/>
                </a:lnTo>
                <a:lnTo>
                  <a:pt x="162" y="522"/>
                </a:lnTo>
                <a:lnTo>
                  <a:pt x="162" y="522"/>
                </a:lnTo>
                <a:lnTo>
                  <a:pt x="162" y="526"/>
                </a:lnTo>
                <a:lnTo>
                  <a:pt x="168" y="529"/>
                </a:lnTo>
                <a:lnTo>
                  <a:pt x="168" y="529"/>
                </a:lnTo>
                <a:lnTo>
                  <a:pt x="176" y="532"/>
                </a:lnTo>
                <a:lnTo>
                  <a:pt x="176" y="532"/>
                </a:lnTo>
                <a:lnTo>
                  <a:pt x="182" y="535"/>
                </a:lnTo>
                <a:lnTo>
                  <a:pt x="187" y="547"/>
                </a:lnTo>
                <a:lnTo>
                  <a:pt x="187" y="547"/>
                </a:lnTo>
                <a:lnTo>
                  <a:pt x="187" y="550"/>
                </a:lnTo>
                <a:lnTo>
                  <a:pt x="187" y="583"/>
                </a:lnTo>
                <a:lnTo>
                  <a:pt x="187" y="583"/>
                </a:lnTo>
                <a:lnTo>
                  <a:pt x="187" y="583"/>
                </a:lnTo>
                <a:lnTo>
                  <a:pt x="187" y="583"/>
                </a:lnTo>
                <a:lnTo>
                  <a:pt x="190" y="583"/>
                </a:lnTo>
                <a:lnTo>
                  <a:pt x="190" y="583"/>
                </a:lnTo>
                <a:lnTo>
                  <a:pt x="190" y="586"/>
                </a:lnTo>
                <a:lnTo>
                  <a:pt x="190" y="586"/>
                </a:lnTo>
                <a:lnTo>
                  <a:pt x="193" y="586"/>
                </a:lnTo>
                <a:lnTo>
                  <a:pt x="193" y="586"/>
                </a:lnTo>
                <a:lnTo>
                  <a:pt x="196" y="589"/>
                </a:lnTo>
                <a:lnTo>
                  <a:pt x="196" y="589"/>
                </a:lnTo>
                <a:lnTo>
                  <a:pt x="196" y="589"/>
                </a:lnTo>
                <a:lnTo>
                  <a:pt x="196" y="589"/>
                </a:lnTo>
                <a:lnTo>
                  <a:pt x="198" y="589"/>
                </a:lnTo>
                <a:lnTo>
                  <a:pt x="198" y="589"/>
                </a:lnTo>
                <a:lnTo>
                  <a:pt x="198" y="589"/>
                </a:lnTo>
                <a:lnTo>
                  <a:pt x="210" y="577"/>
                </a:lnTo>
                <a:lnTo>
                  <a:pt x="210" y="577"/>
                </a:lnTo>
                <a:lnTo>
                  <a:pt x="215" y="574"/>
                </a:lnTo>
                <a:lnTo>
                  <a:pt x="238" y="577"/>
                </a:lnTo>
                <a:lnTo>
                  <a:pt x="252" y="565"/>
                </a:lnTo>
                <a:lnTo>
                  <a:pt x="252" y="565"/>
                </a:lnTo>
                <a:lnTo>
                  <a:pt x="263" y="553"/>
                </a:lnTo>
                <a:lnTo>
                  <a:pt x="263" y="553"/>
                </a:lnTo>
                <a:lnTo>
                  <a:pt x="266" y="550"/>
                </a:lnTo>
                <a:lnTo>
                  <a:pt x="266" y="550"/>
                </a:lnTo>
                <a:lnTo>
                  <a:pt x="274" y="541"/>
                </a:lnTo>
                <a:lnTo>
                  <a:pt x="274" y="532"/>
                </a:lnTo>
                <a:lnTo>
                  <a:pt x="274" y="532"/>
                </a:lnTo>
                <a:lnTo>
                  <a:pt x="277" y="513"/>
                </a:lnTo>
                <a:lnTo>
                  <a:pt x="277" y="513"/>
                </a:lnTo>
                <a:lnTo>
                  <a:pt x="280" y="495"/>
                </a:lnTo>
                <a:lnTo>
                  <a:pt x="288" y="483"/>
                </a:lnTo>
                <a:lnTo>
                  <a:pt x="288" y="483"/>
                </a:lnTo>
                <a:lnTo>
                  <a:pt x="296" y="468"/>
                </a:lnTo>
                <a:lnTo>
                  <a:pt x="302" y="450"/>
                </a:lnTo>
                <a:lnTo>
                  <a:pt x="308" y="425"/>
                </a:lnTo>
                <a:lnTo>
                  <a:pt x="308" y="407"/>
                </a:lnTo>
                <a:lnTo>
                  <a:pt x="308" y="407"/>
                </a:lnTo>
                <a:lnTo>
                  <a:pt x="308" y="389"/>
                </a:lnTo>
                <a:lnTo>
                  <a:pt x="305" y="374"/>
                </a:lnTo>
                <a:lnTo>
                  <a:pt x="305" y="374"/>
                </a:lnTo>
                <a:lnTo>
                  <a:pt x="302" y="361"/>
                </a:lnTo>
                <a:lnTo>
                  <a:pt x="302" y="346"/>
                </a:lnTo>
                <a:lnTo>
                  <a:pt x="302" y="346"/>
                </a:lnTo>
                <a:lnTo>
                  <a:pt x="302" y="343"/>
                </a:lnTo>
                <a:lnTo>
                  <a:pt x="299" y="313"/>
                </a:lnTo>
                <a:lnTo>
                  <a:pt x="299" y="313"/>
                </a:lnTo>
                <a:lnTo>
                  <a:pt x="299" y="313"/>
                </a:lnTo>
                <a:lnTo>
                  <a:pt x="296" y="249"/>
                </a:lnTo>
                <a:lnTo>
                  <a:pt x="296" y="249"/>
                </a:lnTo>
                <a:lnTo>
                  <a:pt x="296" y="225"/>
                </a:lnTo>
                <a:lnTo>
                  <a:pt x="296" y="225"/>
                </a:lnTo>
                <a:lnTo>
                  <a:pt x="294" y="200"/>
                </a:lnTo>
                <a:lnTo>
                  <a:pt x="294" y="200"/>
                </a:lnTo>
                <a:lnTo>
                  <a:pt x="294" y="197"/>
                </a:lnTo>
                <a:lnTo>
                  <a:pt x="294" y="197"/>
                </a:lnTo>
                <a:lnTo>
                  <a:pt x="291" y="143"/>
                </a:lnTo>
                <a:lnTo>
                  <a:pt x="288" y="64"/>
                </a:lnTo>
                <a:lnTo>
                  <a:pt x="288" y="64"/>
                </a:lnTo>
                <a:lnTo>
                  <a:pt x="280" y="55"/>
                </a:lnTo>
                <a:lnTo>
                  <a:pt x="277" y="49"/>
                </a:lnTo>
                <a:lnTo>
                  <a:pt x="277" y="49"/>
                </a:lnTo>
                <a:lnTo>
                  <a:pt x="271" y="36"/>
                </a:lnTo>
                <a:lnTo>
                  <a:pt x="268" y="27"/>
                </a:lnTo>
                <a:lnTo>
                  <a:pt x="268" y="27"/>
                </a:lnTo>
                <a:lnTo>
                  <a:pt x="263" y="21"/>
                </a:lnTo>
                <a:lnTo>
                  <a:pt x="257" y="12"/>
                </a:lnTo>
                <a:lnTo>
                  <a:pt x="257" y="12"/>
                </a:lnTo>
                <a:lnTo>
                  <a:pt x="254" y="0"/>
                </a:lnTo>
                <a:lnTo>
                  <a:pt x="254" y="0"/>
                </a:lnTo>
                <a:lnTo>
                  <a:pt x="252" y="0"/>
                </a:lnTo>
                <a:lnTo>
                  <a:pt x="50" y="0"/>
                </a:lnTo>
                <a:lnTo>
                  <a:pt x="56" y="3"/>
                </a:lnTo>
                <a:lnTo>
                  <a:pt x="56" y="3"/>
                </a:lnTo>
                <a:lnTo>
                  <a:pt x="81" y="30"/>
                </a:lnTo>
                <a:lnTo>
                  <a:pt x="81" y="30"/>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56" name="Freeform 60">
            <a:extLst>
              <a:ext uri="{FF2B5EF4-FFF2-40B4-BE49-F238E27FC236}">
                <a16:creationId xmlns:a16="http://schemas.microsoft.com/office/drawing/2014/main" id="{2132BF5E-FD2A-4481-8215-EE4EFC96984D}"/>
              </a:ext>
            </a:extLst>
          </p:cNvPr>
          <p:cNvSpPr>
            <a:spLocks/>
          </p:cNvSpPr>
          <p:nvPr/>
        </p:nvSpPr>
        <p:spPr bwMode="auto">
          <a:xfrm>
            <a:off x="5547897" y="3913661"/>
            <a:ext cx="876072" cy="459733"/>
          </a:xfrm>
          <a:custGeom>
            <a:avLst/>
            <a:gdLst>
              <a:gd name="T0" fmla="*/ 543 w 571"/>
              <a:gd name="T1" fmla="*/ 55 h 316"/>
              <a:gd name="T2" fmla="*/ 540 w 571"/>
              <a:gd name="T3" fmla="*/ 52 h 316"/>
              <a:gd name="T4" fmla="*/ 534 w 571"/>
              <a:gd name="T5" fmla="*/ 49 h 316"/>
              <a:gd name="T6" fmla="*/ 531 w 571"/>
              <a:gd name="T7" fmla="*/ 46 h 316"/>
              <a:gd name="T8" fmla="*/ 526 w 571"/>
              <a:gd name="T9" fmla="*/ 40 h 316"/>
              <a:gd name="T10" fmla="*/ 523 w 571"/>
              <a:gd name="T11" fmla="*/ 37 h 316"/>
              <a:gd name="T12" fmla="*/ 520 w 571"/>
              <a:gd name="T13" fmla="*/ 31 h 316"/>
              <a:gd name="T14" fmla="*/ 517 w 571"/>
              <a:gd name="T15" fmla="*/ 28 h 316"/>
              <a:gd name="T16" fmla="*/ 467 w 571"/>
              <a:gd name="T17" fmla="*/ 34 h 316"/>
              <a:gd name="T18" fmla="*/ 436 w 571"/>
              <a:gd name="T19" fmla="*/ 28 h 316"/>
              <a:gd name="T20" fmla="*/ 408 w 571"/>
              <a:gd name="T21" fmla="*/ 21 h 316"/>
              <a:gd name="T22" fmla="*/ 403 w 571"/>
              <a:gd name="T23" fmla="*/ 18 h 316"/>
              <a:gd name="T24" fmla="*/ 400 w 571"/>
              <a:gd name="T25" fmla="*/ 15 h 316"/>
              <a:gd name="T26" fmla="*/ 397 w 571"/>
              <a:gd name="T27" fmla="*/ 15 h 316"/>
              <a:gd name="T28" fmla="*/ 355 w 571"/>
              <a:gd name="T29" fmla="*/ 0 h 316"/>
              <a:gd name="T30" fmla="*/ 350 w 571"/>
              <a:gd name="T31" fmla="*/ 3 h 316"/>
              <a:gd name="T32" fmla="*/ 347 w 571"/>
              <a:gd name="T33" fmla="*/ 6 h 316"/>
              <a:gd name="T34" fmla="*/ 347 w 571"/>
              <a:gd name="T35" fmla="*/ 9 h 316"/>
              <a:gd name="T36" fmla="*/ 344 w 571"/>
              <a:gd name="T37" fmla="*/ 28 h 316"/>
              <a:gd name="T38" fmla="*/ 316 w 571"/>
              <a:gd name="T39" fmla="*/ 49 h 316"/>
              <a:gd name="T40" fmla="*/ 285 w 571"/>
              <a:gd name="T41" fmla="*/ 119 h 316"/>
              <a:gd name="T42" fmla="*/ 254 w 571"/>
              <a:gd name="T43" fmla="*/ 140 h 316"/>
              <a:gd name="T44" fmla="*/ 235 w 571"/>
              <a:gd name="T45" fmla="*/ 128 h 316"/>
              <a:gd name="T46" fmla="*/ 207 w 571"/>
              <a:gd name="T47" fmla="*/ 158 h 316"/>
              <a:gd name="T48" fmla="*/ 190 w 571"/>
              <a:gd name="T49" fmla="*/ 152 h 316"/>
              <a:gd name="T50" fmla="*/ 159 w 571"/>
              <a:gd name="T51" fmla="*/ 158 h 316"/>
              <a:gd name="T52" fmla="*/ 117 w 571"/>
              <a:gd name="T53" fmla="*/ 176 h 316"/>
              <a:gd name="T54" fmla="*/ 103 w 571"/>
              <a:gd name="T55" fmla="*/ 192 h 316"/>
              <a:gd name="T56" fmla="*/ 64 w 571"/>
              <a:gd name="T57" fmla="*/ 246 h 316"/>
              <a:gd name="T58" fmla="*/ 25 w 571"/>
              <a:gd name="T59" fmla="*/ 258 h 316"/>
              <a:gd name="T60" fmla="*/ 28 w 571"/>
              <a:gd name="T61" fmla="*/ 265 h 316"/>
              <a:gd name="T62" fmla="*/ 28 w 571"/>
              <a:gd name="T63" fmla="*/ 271 h 316"/>
              <a:gd name="T64" fmla="*/ 8 w 571"/>
              <a:gd name="T65" fmla="*/ 307 h 316"/>
              <a:gd name="T66" fmla="*/ 2 w 571"/>
              <a:gd name="T67" fmla="*/ 316 h 316"/>
              <a:gd name="T68" fmla="*/ 5 w 571"/>
              <a:gd name="T69" fmla="*/ 316 h 316"/>
              <a:gd name="T70" fmla="*/ 11 w 571"/>
              <a:gd name="T71" fmla="*/ 316 h 316"/>
              <a:gd name="T72" fmla="*/ 16 w 571"/>
              <a:gd name="T73" fmla="*/ 316 h 316"/>
              <a:gd name="T74" fmla="*/ 22 w 571"/>
              <a:gd name="T75" fmla="*/ 313 h 316"/>
              <a:gd name="T76" fmla="*/ 28 w 571"/>
              <a:gd name="T77" fmla="*/ 313 h 316"/>
              <a:gd name="T78" fmla="*/ 36 w 571"/>
              <a:gd name="T79" fmla="*/ 313 h 316"/>
              <a:gd name="T80" fmla="*/ 44 w 571"/>
              <a:gd name="T81" fmla="*/ 313 h 316"/>
              <a:gd name="T82" fmla="*/ 53 w 571"/>
              <a:gd name="T83" fmla="*/ 310 h 316"/>
              <a:gd name="T84" fmla="*/ 58 w 571"/>
              <a:gd name="T85" fmla="*/ 310 h 316"/>
              <a:gd name="T86" fmla="*/ 98 w 571"/>
              <a:gd name="T87" fmla="*/ 292 h 316"/>
              <a:gd name="T88" fmla="*/ 475 w 571"/>
              <a:gd name="T89" fmla="*/ 243 h 316"/>
              <a:gd name="T90" fmla="*/ 512 w 571"/>
              <a:gd name="T91" fmla="*/ 201 h 316"/>
              <a:gd name="T92" fmla="*/ 534 w 571"/>
              <a:gd name="T93" fmla="*/ 176 h 316"/>
              <a:gd name="T94" fmla="*/ 559 w 571"/>
              <a:gd name="T95" fmla="*/ 155 h 316"/>
              <a:gd name="T96" fmla="*/ 571 w 571"/>
              <a:gd name="T97" fmla="*/ 140 h 316"/>
              <a:gd name="T98" fmla="*/ 568 w 571"/>
              <a:gd name="T99" fmla="*/ 137 h 316"/>
              <a:gd name="T100" fmla="*/ 565 w 571"/>
              <a:gd name="T101" fmla="*/ 131 h 316"/>
              <a:gd name="T102" fmla="*/ 565 w 571"/>
              <a:gd name="T103" fmla="*/ 128 h 316"/>
              <a:gd name="T104" fmla="*/ 562 w 571"/>
              <a:gd name="T105" fmla="*/ 125 h 316"/>
              <a:gd name="T106" fmla="*/ 559 w 571"/>
              <a:gd name="T107" fmla="*/ 122 h 316"/>
              <a:gd name="T108" fmla="*/ 559 w 571"/>
              <a:gd name="T109" fmla="*/ 119 h 316"/>
              <a:gd name="T110" fmla="*/ 557 w 571"/>
              <a:gd name="T111" fmla="*/ 116 h 316"/>
              <a:gd name="T112" fmla="*/ 543 w 571"/>
              <a:gd name="T113" fmla="*/ 73 h 316"/>
              <a:gd name="T114" fmla="*/ 543 w 571"/>
              <a:gd name="T115" fmla="*/ 67 h 316"/>
              <a:gd name="T116" fmla="*/ 543 w 571"/>
              <a:gd name="T117" fmla="*/ 64 h 316"/>
              <a:gd name="T118" fmla="*/ 545 w 571"/>
              <a:gd name="T119" fmla="*/ 58 h 316"/>
              <a:gd name="T120" fmla="*/ 545 w 571"/>
              <a:gd name="T121" fmla="*/ 58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1" h="316">
                <a:moveTo>
                  <a:pt x="545" y="58"/>
                </a:moveTo>
                <a:lnTo>
                  <a:pt x="545" y="58"/>
                </a:lnTo>
                <a:lnTo>
                  <a:pt x="545" y="58"/>
                </a:lnTo>
                <a:lnTo>
                  <a:pt x="545" y="58"/>
                </a:lnTo>
                <a:lnTo>
                  <a:pt x="543" y="55"/>
                </a:lnTo>
                <a:lnTo>
                  <a:pt x="543" y="55"/>
                </a:lnTo>
                <a:lnTo>
                  <a:pt x="543" y="55"/>
                </a:lnTo>
                <a:lnTo>
                  <a:pt x="543" y="55"/>
                </a:lnTo>
                <a:lnTo>
                  <a:pt x="540" y="55"/>
                </a:lnTo>
                <a:lnTo>
                  <a:pt x="540" y="55"/>
                </a:lnTo>
                <a:lnTo>
                  <a:pt x="540" y="55"/>
                </a:lnTo>
                <a:lnTo>
                  <a:pt x="540" y="55"/>
                </a:lnTo>
                <a:lnTo>
                  <a:pt x="540" y="52"/>
                </a:lnTo>
                <a:lnTo>
                  <a:pt x="540" y="52"/>
                </a:lnTo>
                <a:lnTo>
                  <a:pt x="537" y="52"/>
                </a:lnTo>
                <a:lnTo>
                  <a:pt x="537" y="52"/>
                </a:lnTo>
                <a:lnTo>
                  <a:pt x="537" y="52"/>
                </a:lnTo>
                <a:lnTo>
                  <a:pt x="537" y="52"/>
                </a:lnTo>
                <a:lnTo>
                  <a:pt x="534" y="49"/>
                </a:lnTo>
                <a:lnTo>
                  <a:pt x="534" y="49"/>
                </a:lnTo>
                <a:lnTo>
                  <a:pt x="534" y="49"/>
                </a:lnTo>
                <a:lnTo>
                  <a:pt x="534" y="49"/>
                </a:lnTo>
                <a:lnTo>
                  <a:pt x="534" y="49"/>
                </a:lnTo>
                <a:lnTo>
                  <a:pt x="534" y="49"/>
                </a:lnTo>
                <a:lnTo>
                  <a:pt x="531" y="46"/>
                </a:lnTo>
                <a:lnTo>
                  <a:pt x="531" y="46"/>
                </a:lnTo>
                <a:lnTo>
                  <a:pt x="531" y="46"/>
                </a:lnTo>
                <a:lnTo>
                  <a:pt x="531" y="46"/>
                </a:lnTo>
                <a:lnTo>
                  <a:pt x="529" y="43"/>
                </a:lnTo>
                <a:lnTo>
                  <a:pt x="529" y="43"/>
                </a:lnTo>
                <a:lnTo>
                  <a:pt x="529" y="43"/>
                </a:lnTo>
                <a:lnTo>
                  <a:pt x="529" y="43"/>
                </a:lnTo>
                <a:lnTo>
                  <a:pt x="526" y="40"/>
                </a:lnTo>
                <a:lnTo>
                  <a:pt x="526" y="40"/>
                </a:lnTo>
                <a:lnTo>
                  <a:pt x="526" y="40"/>
                </a:lnTo>
                <a:lnTo>
                  <a:pt x="526" y="40"/>
                </a:lnTo>
                <a:lnTo>
                  <a:pt x="526" y="40"/>
                </a:lnTo>
                <a:lnTo>
                  <a:pt x="526" y="40"/>
                </a:lnTo>
                <a:lnTo>
                  <a:pt x="523" y="37"/>
                </a:lnTo>
                <a:lnTo>
                  <a:pt x="523" y="37"/>
                </a:lnTo>
                <a:lnTo>
                  <a:pt x="523" y="37"/>
                </a:lnTo>
                <a:lnTo>
                  <a:pt x="523" y="37"/>
                </a:lnTo>
                <a:lnTo>
                  <a:pt x="523" y="34"/>
                </a:lnTo>
                <a:lnTo>
                  <a:pt x="523" y="34"/>
                </a:lnTo>
                <a:lnTo>
                  <a:pt x="520" y="34"/>
                </a:lnTo>
                <a:lnTo>
                  <a:pt x="520" y="34"/>
                </a:lnTo>
                <a:lnTo>
                  <a:pt x="520" y="34"/>
                </a:lnTo>
                <a:lnTo>
                  <a:pt x="520" y="34"/>
                </a:lnTo>
                <a:lnTo>
                  <a:pt x="520" y="31"/>
                </a:lnTo>
                <a:lnTo>
                  <a:pt x="520" y="31"/>
                </a:lnTo>
                <a:lnTo>
                  <a:pt x="520" y="31"/>
                </a:lnTo>
                <a:lnTo>
                  <a:pt x="520" y="31"/>
                </a:lnTo>
                <a:lnTo>
                  <a:pt x="517" y="28"/>
                </a:lnTo>
                <a:lnTo>
                  <a:pt x="517" y="28"/>
                </a:lnTo>
                <a:lnTo>
                  <a:pt x="517" y="28"/>
                </a:lnTo>
                <a:lnTo>
                  <a:pt x="517" y="28"/>
                </a:lnTo>
                <a:lnTo>
                  <a:pt x="517" y="24"/>
                </a:lnTo>
                <a:lnTo>
                  <a:pt x="517" y="24"/>
                </a:lnTo>
                <a:lnTo>
                  <a:pt x="501" y="28"/>
                </a:lnTo>
                <a:lnTo>
                  <a:pt x="501" y="28"/>
                </a:lnTo>
                <a:lnTo>
                  <a:pt x="487" y="28"/>
                </a:lnTo>
                <a:lnTo>
                  <a:pt x="487" y="28"/>
                </a:lnTo>
                <a:lnTo>
                  <a:pt x="467" y="34"/>
                </a:lnTo>
                <a:lnTo>
                  <a:pt x="467" y="34"/>
                </a:lnTo>
                <a:lnTo>
                  <a:pt x="464" y="34"/>
                </a:lnTo>
                <a:lnTo>
                  <a:pt x="464" y="34"/>
                </a:lnTo>
                <a:lnTo>
                  <a:pt x="453" y="34"/>
                </a:lnTo>
                <a:lnTo>
                  <a:pt x="453" y="34"/>
                </a:lnTo>
                <a:lnTo>
                  <a:pt x="436" y="28"/>
                </a:lnTo>
                <a:lnTo>
                  <a:pt x="436" y="28"/>
                </a:lnTo>
                <a:lnTo>
                  <a:pt x="428" y="24"/>
                </a:lnTo>
                <a:lnTo>
                  <a:pt x="428" y="24"/>
                </a:lnTo>
                <a:lnTo>
                  <a:pt x="425" y="24"/>
                </a:lnTo>
                <a:lnTo>
                  <a:pt x="425" y="24"/>
                </a:lnTo>
                <a:lnTo>
                  <a:pt x="408" y="21"/>
                </a:lnTo>
                <a:lnTo>
                  <a:pt x="408" y="21"/>
                </a:lnTo>
                <a:lnTo>
                  <a:pt x="408" y="21"/>
                </a:lnTo>
                <a:lnTo>
                  <a:pt x="408" y="21"/>
                </a:lnTo>
                <a:lnTo>
                  <a:pt x="408" y="21"/>
                </a:lnTo>
                <a:lnTo>
                  <a:pt x="408" y="21"/>
                </a:lnTo>
                <a:lnTo>
                  <a:pt x="408" y="18"/>
                </a:lnTo>
                <a:lnTo>
                  <a:pt x="408" y="18"/>
                </a:lnTo>
                <a:lnTo>
                  <a:pt x="403" y="18"/>
                </a:lnTo>
                <a:lnTo>
                  <a:pt x="403" y="18"/>
                </a:lnTo>
                <a:lnTo>
                  <a:pt x="403" y="18"/>
                </a:lnTo>
                <a:lnTo>
                  <a:pt x="403" y="18"/>
                </a:lnTo>
                <a:lnTo>
                  <a:pt x="403" y="18"/>
                </a:lnTo>
                <a:lnTo>
                  <a:pt x="403" y="18"/>
                </a:lnTo>
                <a:lnTo>
                  <a:pt x="403" y="15"/>
                </a:lnTo>
                <a:lnTo>
                  <a:pt x="403" y="15"/>
                </a:lnTo>
                <a:lnTo>
                  <a:pt x="400" y="15"/>
                </a:lnTo>
                <a:lnTo>
                  <a:pt x="400" y="15"/>
                </a:lnTo>
                <a:lnTo>
                  <a:pt x="400" y="15"/>
                </a:lnTo>
                <a:lnTo>
                  <a:pt x="400" y="15"/>
                </a:lnTo>
                <a:lnTo>
                  <a:pt x="400" y="15"/>
                </a:lnTo>
                <a:lnTo>
                  <a:pt x="400" y="15"/>
                </a:lnTo>
                <a:lnTo>
                  <a:pt x="397" y="15"/>
                </a:lnTo>
                <a:lnTo>
                  <a:pt x="397" y="15"/>
                </a:lnTo>
                <a:lnTo>
                  <a:pt x="397" y="15"/>
                </a:lnTo>
                <a:lnTo>
                  <a:pt x="397" y="15"/>
                </a:lnTo>
                <a:lnTo>
                  <a:pt x="372" y="9"/>
                </a:lnTo>
                <a:lnTo>
                  <a:pt x="366" y="6"/>
                </a:lnTo>
                <a:lnTo>
                  <a:pt x="366" y="3"/>
                </a:lnTo>
                <a:lnTo>
                  <a:pt x="366" y="3"/>
                </a:lnTo>
                <a:lnTo>
                  <a:pt x="355" y="0"/>
                </a:lnTo>
                <a:lnTo>
                  <a:pt x="355" y="0"/>
                </a:lnTo>
                <a:lnTo>
                  <a:pt x="350" y="3"/>
                </a:lnTo>
                <a:lnTo>
                  <a:pt x="350" y="3"/>
                </a:lnTo>
                <a:lnTo>
                  <a:pt x="350" y="3"/>
                </a:lnTo>
                <a:lnTo>
                  <a:pt x="350" y="3"/>
                </a:lnTo>
                <a:lnTo>
                  <a:pt x="350" y="3"/>
                </a:lnTo>
                <a:lnTo>
                  <a:pt x="350" y="3"/>
                </a:lnTo>
                <a:lnTo>
                  <a:pt x="347" y="3"/>
                </a:lnTo>
                <a:lnTo>
                  <a:pt x="347" y="3"/>
                </a:lnTo>
                <a:lnTo>
                  <a:pt x="347" y="6"/>
                </a:lnTo>
                <a:lnTo>
                  <a:pt x="347" y="6"/>
                </a:lnTo>
                <a:lnTo>
                  <a:pt x="347" y="6"/>
                </a:lnTo>
                <a:lnTo>
                  <a:pt x="347" y="6"/>
                </a:lnTo>
                <a:lnTo>
                  <a:pt x="347" y="6"/>
                </a:lnTo>
                <a:lnTo>
                  <a:pt x="347" y="6"/>
                </a:lnTo>
                <a:lnTo>
                  <a:pt x="347" y="9"/>
                </a:lnTo>
                <a:lnTo>
                  <a:pt x="347" y="9"/>
                </a:lnTo>
                <a:lnTo>
                  <a:pt x="347" y="9"/>
                </a:lnTo>
                <a:lnTo>
                  <a:pt x="347" y="9"/>
                </a:lnTo>
                <a:lnTo>
                  <a:pt x="347" y="9"/>
                </a:lnTo>
                <a:lnTo>
                  <a:pt x="347" y="9"/>
                </a:lnTo>
                <a:lnTo>
                  <a:pt x="347" y="9"/>
                </a:lnTo>
                <a:lnTo>
                  <a:pt x="347" y="9"/>
                </a:lnTo>
                <a:lnTo>
                  <a:pt x="347" y="15"/>
                </a:lnTo>
                <a:lnTo>
                  <a:pt x="347" y="15"/>
                </a:lnTo>
                <a:lnTo>
                  <a:pt x="347" y="24"/>
                </a:lnTo>
                <a:lnTo>
                  <a:pt x="344" y="28"/>
                </a:lnTo>
                <a:lnTo>
                  <a:pt x="344" y="28"/>
                </a:lnTo>
                <a:lnTo>
                  <a:pt x="338" y="31"/>
                </a:lnTo>
                <a:lnTo>
                  <a:pt x="333" y="34"/>
                </a:lnTo>
                <a:lnTo>
                  <a:pt x="333" y="34"/>
                </a:lnTo>
                <a:lnTo>
                  <a:pt x="324" y="37"/>
                </a:lnTo>
                <a:lnTo>
                  <a:pt x="319" y="43"/>
                </a:lnTo>
                <a:lnTo>
                  <a:pt x="316" y="49"/>
                </a:lnTo>
                <a:lnTo>
                  <a:pt x="316" y="49"/>
                </a:lnTo>
                <a:lnTo>
                  <a:pt x="302" y="88"/>
                </a:lnTo>
                <a:lnTo>
                  <a:pt x="299" y="100"/>
                </a:lnTo>
                <a:lnTo>
                  <a:pt x="299" y="100"/>
                </a:lnTo>
                <a:lnTo>
                  <a:pt x="299" y="103"/>
                </a:lnTo>
                <a:lnTo>
                  <a:pt x="296" y="110"/>
                </a:lnTo>
                <a:lnTo>
                  <a:pt x="285" y="119"/>
                </a:lnTo>
                <a:lnTo>
                  <a:pt x="285" y="119"/>
                </a:lnTo>
                <a:lnTo>
                  <a:pt x="280" y="125"/>
                </a:lnTo>
                <a:lnTo>
                  <a:pt x="280" y="125"/>
                </a:lnTo>
                <a:lnTo>
                  <a:pt x="266" y="134"/>
                </a:lnTo>
                <a:lnTo>
                  <a:pt x="257" y="140"/>
                </a:lnTo>
                <a:lnTo>
                  <a:pt x="257" y="140"/>
                </a:lnTo>
                <a:lnTo>
                  <a:pt x="254" y="140"/>
                </a:lnTo>
                <a:lnTo>
                  <a:pt x="254" y="140"/>
                </a:lnTo>
                <a:lnTo>
                  <a:pt x="252" y="134"/>
                </a:lnTo>
                <a:lnTo>
                  <a:pt x="252" y="134"/>
                </a:lnTo>
                <a:lnTo>
                  <a:pt x="249" y="131"/>
                </a:lnTo>
                <a:lnTo>
                  <a:pt x="249" y="128"/>
                </a:lnTo>
                <a:lnTo>
                  <a:pt x="243" y="128"/>
                </a:lnTo>
                <a:lnTo>
                  <a:pt x="243" y="128"/>
                </a:lnTo>
                <a:lnTo>
                  <a:pt x="235" y="128"/>
                </a:lnTo>
                <a:lnTo>
                  <a:pt x="232" y="134"/>
                </a:lnTo>
                <a:lnTo>
                  <a:pt x="232" y="134"/>
                </a:lnTo>
                <a:lnTo>
                  <a:pt x="229" y="140"/>
                </a:lnTo>
                <a:lnTo>
                  <a:pt x="224" y="146"/>
                </a:lnTo>
                <a:lnTo>
                  <a:pt x="212" y="155"/>
                </a:lnTo>
                <a:lnTo>
                  <a:pt x="212" y="155"/>
                </a:lnTo>
                <a:lnTo>
                  <a:pt x="207" y="158"/>
                </a:lnTo>
                <a:lnTo>
                  <a:pt x="207" y="158"/>
                </a:lnTo>
                <a:lnTo>
                  <a:pt x="204" y="152"/>
                </a:lnTo>
                <a:lnTo>
                  <a:pt x="204" y="152"/>
                </a:lnTo>
                <a:lnTo>
                  <a:pt x="201" y="152"/>
                </a:lnTo>
                <a:lnTo>
                  <a:pt x="198" y="149"/>
                </a:lnTo>
                <a:lnTo>
                  <a:pt x="198" y="149"/>
                </a:lnTo>
                <a:lnTo>
                  <a:pt x="190" y="152"/>
                </a:lnTo>
                <a:lnTo>
                  <a:pt x="182" y="155"/>
                </a:lnTo>
                <a:lnTo>
                  <a:pt x="182" y="155"/>
                </a:lnTo>
                <a:lnTo>
                  <a:pt x="182" y="158"/>
                </a:lnTo>
                <a:lnTo>
                  <a:pt x="182" y="158"/>
                </a:lnTo>
                <a:lnTo>
                  <a:pt x="179" y="158"/>
                </a:lnTo>
                <a:lnTo>
                  <a:pt x="159" y="158"/>
                </a:lnTo>
                <a:lnTo>
                  <a:pt x="159" y="158"/>
                </a:lnTo>
                <a:lnTo>
                  <a:pt x="156" y="158"/>
                </a:lnTo>
                <a:lnTo>
                  <a:pt x="156" y="158"/>
                </a:lnTo>
                <a:lnTo>
                  <a:pt x="142" y="152"/>
                </a:lnTo>
                <a:lnTo>
                  <a:pt x="142" y="152"/>
                </a:lnTo>
                <a:lnTo>
                  <a:pt x="134" y="155"/>
                </a:lnTo>
                <a:lnTo>
                  <a:pt x="126" y="158"/>
                </a:lnTo>
                <a:lnTo>
                  <a:pt x="117" y="176"/>
                </a:lnTo>
                <a:lnTo>
                  <a:pt x="117" y="176"/>
                </a:lnTo>
                <a:lnTo>
                  <a:pt x="117" y="179"/>
                </a:lnTo>
                <a:lnTo>
                  <a:pt x="112" y="179"/>
                </a:lnTo>
                <a:lnTo>
                  <a:pt x="103" y="179"/>
                </a:lnTo>
                <a:lnTo>
                  <a:pt x="103" y="179"/>
                </a:lnTo>
                <a:lnTo>
                  <a:pt x="103" y="192"/>
                </a:lnTo>
                <a:lnTo>
                  <a:pt x="103" y="192"/>
                </a:lnTo>
                <a:lnTo>
                  <a:pt x="100" y="204"/>
                </a:lnTo>
                <a:lnTo>
                  <a:pt x="92" y="219"/>
                </a:lnTo>
                <a:lnTo>
                  <a:pt x="92" y="219"/>
                </a:lnTo>
                <a:lnTo>
                  <a:pt x="86" y="225"/>
                </a:lnTo>
                <a:lnTo>
                  <a:pt x="86" y="225"/>
                </a:lnTo>
                <a:lnTo>
                  <a:pt x="75" y="231"/>
                </a:lnTo>
                <a:lnTo>
                  <a:pt x="64" y="246"/>
                </a:lnTo>
                <a:lnTo>
                  <a:pt x="64" y="246"/>
                </a:lnTo>
                <a:lnTo>
                  <a:pt x="58" y="249"/>
                </a:lnTo>
                <a:lnTo>
                  <a:pt x="36" y="246"/>
                </a:lnTo>
                <a:lnTo>
                  <a:pt x="25" y="258"/>
                </a:lnTo>
                <a:lnTo>
                  <a:pt x="25" y="258"/>
                </a:lnTo>
                <a:lnTo>
                  <a:pt x="25" y="258"/>
                </a:lnTo>
                <a:lnTo>
                  <a:pt x="25" y="258"/>
                </a:lnTo>
                <a:lnTo>
                  <a:pt x="25" y="261"/>
                </a:lnTo>
                <a:lnTo>
                  <a:pt x="25" y="261"/>
                </a:lnTo>
                <a:lnTo>
                  <a:pt x="25" y="261"/>
                </a:lnTo>
                <a:lnTo>
                  <a:pt x="25" y="261"/>
                </a:lnTo>
                <a:lnTo>
                  <a:pt x="28" y="265"/>
                </a:lnTo>
                <a:lnTo>
                  <a:pt x="28" y="265"/>
                </a:lnTo>
                <a:lnTo>
                  <a:pt x="28" y="265"/>
                </a:lnTo>
                <a:lnTo>
                  <a:pt x="28" y="265"/>
                </a:lnTo>
                <a:lnTo>
                  <a:pt x="28" y="268"/>
                </a:lnTo>
                <a:lnTo>
                  <a:pt x="28" y="268"/>
                </a:lnTo>
                <a:lnTo>
                  <a:pt x="28" y="268"/>
                </a:lnTo>
                <a:lnTo>
                  <a:pt x="28" y="268"/>
                </a:lnTo>
                <a:lnTo>
                  <a:pt x="28" y="271"/>
                </a:lnTo>
                <a:lnTo>
                  <a:pt x="28" y="271"/>
                </a:lnTo>
                <a:lnTo>
                  <a:pt x="25" y="286"/>
                </a:lnTo>
                <a:lnTo>
                  <a:pt x="22" y="295"/>
                </a:lnTo>
                <a:lnTo>
                  <a:pt x="14" y="307"/>
                </a:lnTo>
                <a:lnTo>
                  <a:pt x="14" y="307"/>
                </a:lnTo>
                <a:lnTo>
                  <a:pt x="11" y="310"/>
                </a:lnTo>
                <a:lnTo>
                  <a:pt x="8" y="307"/>
                </a:lnTo>
                <a:lnTo>
                  <a:pt x="8" y="307"/>
                </a:lnTo>
                <a:lnTo>
                  <a:pt x="0" y="304"/>
                </a:lnTo>
                <a:lnTo>
                  <a:pt x="0" y="304"/>
                </a:lnTo>
                <a:lnTo>
                  <a:pt x="0" y="313"/>
                </a:lnTo>
                <a:lnTo>
                  <a:pt x="0" y="313"/>
                </a:lnTo>
                <a:lnTo>
                  <a:pt x="2" y="316"/>
                </a:lnTo>
                <a:lnTo>
                  <a:pt x="2" y="316"/>
                </a:lnTo>
                <a:lnTo>
                  <a:pt x="2" y="316"/>
                </a:lnTo>
                <a:lnTo>
                  <a:pt x="2" y="316"/>
                </a:lnTo>
                <a:lnTo>
                  <a:pt x="2" y="316"/>
                </a:lnTo>
                <a:lnTo>
                  <a:pt x="2" y="316"/>
                </a:lnTo>
                <a:lnTo>
                  <a:pt x="2" y="316"/>
                </a:lnTo>
                <a:lnTo>
                  <a:pt x="2" y="316"/>
                </a:lnTo>
                <a:lnTo>
                  <a:pt x="5" y="316"/>
                </a:lnTo>
                <a:lnTo>
                  <a:pt x="5" y="316"/>
                </a:lnTo>
                <a:lnTo>
                  <a:pt x="5" y="316"/>
                </a:lnTo>
                <a:lnTo>
                  <a:pt x="5" y="316"/>
                </a:lnTo>
                <a:lnTo>
                  <a:pt x="5" y="316"/>
                </a:lnTo>
                <a:lnTo>
                  <a:pt x="5" y="316"/>
                </a:lnTo>
                <a:lnTo>
                  <a:pt x="8" y="316"/>
                </a:lnTo>
                <a:lnTo>
                  <a:pt x="8" y="316"/>
                </a:lnTo>
                <a:lnTo>
                  <a:pt x="11" y="316"/>
                </a:lnTo>
                <a:lnTo>
                  <a:pt x="11" y="316"/>
                </a:lnTo>
                <a:lnTo>
                  <a:pt x="11" y="316"/>
                </a:lnTo>
                <a:lnTo>
                  <a:pt x="11" y="316"/>
                </a:lnTo>
                <a:lnTo>
                  <a:pt x="14" y="316"/>
                </a:lnTo>
                <a:lnTo>
                  <a:pt x="14" y="316"/>
                </a:lnTo>
                <a:lnTo>
                  <a:pt x="16" y="316"/>
                </a:lnTo>
                <a:lnTo>
                  <a:pt x="16" y="316"/>
                </a:lnTo>
                <a:lnTo>
                  <a:pt x="16" y="316"/>
                </a:lnTo>
                <a:lnTo>
                  <a:pt x="16" y="316"/>
                </a:lnTo>
                <a:lnTo>
                  <a:pt x="19" y="313"/>
                </a:lnTo>
                <a:lnTo>
                  <a:pt x="19" y="313"/>
                </a:lnTo>
                <a:lnTo>
                  <a:pt x="19" y="313"/>
                </a:lnTo>
                <a:lnTo>
                  <a:pt x="19" y="313"/>
                </a:lnTo>
                <a:lnTo>
                  <a:pt x="22" y="313"/>
                </a:lnTo>
                <a:lnTo>
                  <a:pt x="22" y="313"/>
                </a:lnTo>
                <a:lnTo>
                  <a:pt x="25" y="313"/>
                </a:lnTo>
                <a:lnTo>
                  <a:pt x="25" y="313"/>
                </a:lnTo>
                <a:lnTo>
                  <a:pt x="28" y="313"/>
                </a:lnTo>
                <a:lnTo>
                  <a:pt x="28" y="313"/>
                </a:lnTo>
                <a:lnTo>
                  <a:pt x="28" y="313"/>
                </a:lnTo>
                <a:lnTo>
                  <a:pt x="28" y="313"/>
                </a:lnTo>
                <a:lnTo>
                  <a:pt x="30" y="313"/>
                </a:lnTo>
                <a:lnTo>
                  <a:pt x="30" y="313"/>
                </a:lnTo>
                <a:lnTo>
                  <a:pt x="30" y="313"/>
                </a:lnTo>
                <a:lnTo>
                  <a:pt x="30" y="313"/>
                </a:lnTo>
                <a:lnTo>
                  <a:pt x="36" y="313"/>
                </a:lnTo>
                <a:lnTo>
                  <a:pt x="36" y="313"/>
                </a:lnTo>
                <a:lnTo>
                  <a:pt x="36" y="313"/>
                </a:lnTo>
                <a:lnTo>
                  <a:pt x="36" y="313"/>
                </a:lnTo>
                <a:lnTo>
                  <a:pt x="39" y="313"/>
                </a:lnTo>
                <a:lnTo>
                  <a:pt x="39" y="313"/>
                </a:lnTo>
                <a:lnTo>
                  <a:pt x="39" y="313"/>
                </a:lnTo>
                <a:lnTo>
                  <a:pt x="39" y="313"/>
                </a:lnTo>
                <a:lnTo>
                  <a:pt x="44" y="313"/>
                </a:lnTo>
                <a:lnTo>
                  <a:pt x="44" y="313"/>
                </a:lnTo>
                <a:lnTo>
                  <a:pt x="44" y="313"/>
                </a:lnTo>
                <a:lnTo>
                  <a:pt x="44" y="313"/>
                </a:lnTo>
                <a:lnTo>
                  <a:pt x="47" y="313"/>
                </a:lnTo>
                <a:lnTo>
                  <a:pt x="47" y="313"/>
                </a:lnTo>
                <a:lnTo>
                  <a:pt x="50" y="310"/>
                </a:lnTo>
                <a:lnTo>
                  <a:pt x="50" y="310"/>
                </a:lnTo>
                <a:lnTo>
                  <a:pt x="53" y="310"/>
                </a:lnTo>
                <a:lnTo>
                  <a:pt x="53" y="310"/>
                </a:lnTo>
                <a:lnTo>
                  <a:pt x="53" y="310"/>
                </a:lnTo>
                <a:lnTo>
                  <a:pt x="53" y="310"/>
                </a:lnTo>
                <a:lnTo>
                  <a:pt x="56" y="310"/>
                </a:lnTo>
                <a:lnTo>
                  <a:pt x="56" y="310"/>
                </a:lnTo>
                <a:lnTo>
                  <a:pt x="58" y="310"/>
                </a:lnTo>
                <a:lnTo>
                  <a:pt x="58" y="310"/>
                </a:lnTo>
                <a:lnTo>
                  <a:pt x="61" y="310"/>
                </a:lnTo>
                <a:lnTo>
                  <a:pt x="92" y="310"/>
                </a:lnTo>
                <a:lnTo>
                  <a:pt x="92" y="298"/>
                </a:lnTo>
                <a:lnTo>
                  <a:pt x="92" y="298"/>
                </a:lnTo>
                <a:lnTo>
                  <a:pt x="95" y="295"/>
                </a:lnTo>
                <a:lnTo>
                  <a:pt x="98" y="292"/>
                </a:lnTo>
                <a:lnTo>
                  <a:pt x="98" y="292"/>
                </a:lnTo>
                <a:lnTo>
                  <a:pt x="98" y="292"/>
                </a:lnTo>
                <a:lnTo>
                  <a:pt x="98" y="292"/>
                </a:lnTo>
                <a:lnTo>
                  <a:pt x="98" y="292"/>
                </a:lnTo>
                <a:lnTo>
                  <a:pt x="98" y="292"/>
                </a:lnTo>
                <a:lnTo>
                  <a:pt x="218" y="280"/>
                </a:lnTo>
                <a:lnTo>
                  <a:pt x="464" y="255"/>
                </a:lnTo>
                <a:lnTo>
                  <a:pt x="475" y="243"/>
                </a:lnTo>
                <a:lnTo>
                  <a:pt x="501" y="222"/>
                </a:lnTo>
                <a:lnTo>
                  <a:pt x="501" y="222"/>
                </a:lnTo>
                <a:lnTo>
                  <a:pt x="503" y="213"/>
                </a:lnTo>
                <a:lnTo>
                  <a:pt x="503" y="213"/>
                </a:lnTo>
                <a:lnTo>
                  <a:pt x="506" y="207"/>
                </a:lnTo>
                <a:lnTo>
                  <a:pt x="506" y="207"/>
                </a:lnTo>
                <a:lnTo>
                  <a:pt x="512" y="201"/>
                </a:lnTo>
                <a:lnTo>
                  <a:pt x="512" y="201"/>
                </a:lnTo>
                <a:lnTo>
                  <a:pt x="517" y="195"/>
                </a:lnTo>
                <a:lnTo>
                  <a:pt x="517" y="195"/>
                </a:lnTo>
                <a:lnTo>
                  <a:pt x="520" y="192"/>
                </a:lnTo>
                <a:lnTo>
                  <a:pt x="520" y="192"/>
                </a:lnTo>
                <a:lnTo>
                  <a:pt x="529" y="179"/>
                </a:lnTo>
                <a:lnTo>
                  <a:pt x="534" y="176"/>
                </a:lnTo>
                <a:lnTo>
                  <a:pt x="534" y="170"/>
                </a:lnTo>
                <a:lnTo>
                  <a:pt x="534" y="170"/>
                </a:lnTo>
                <a:lnTo>
                  <a:pt x="537" y="164"/>
                </a:lnTo>
                <a:lnTo>
                  <a:pt x="543" y="161"/>
                </a:lnTo>
                <a:lnTo>
                  <a:pt x="557" y="158"/>
                </a:lnTo>
                <a:lnTo>
                  <a:pt x="557" y="158"/>
                </a:lnTo>
                <a:lnTo>
                  <a:pt x="559" y="155"/>
                </a:lnTo>
                <a:lnTo>
                  <a:pt x="559" y="155"/>
                </a:lnTo>
                <a:lnTo>
                  <a:pt x="562" y="155"/>
                </a:lnTo>
                <a:lnTo>
                  <a:pt x="562" y="155"/>
                </a:lnTo>
                <a:lnTo>
                  <a:pt x="568" y="143"/>
                </a:lnTo>
                <a:lnTo>
                  <a:pt x="568" y="143"/>
                </a:lnTo>
                <a:lnTo>
                  <a:pt x="571" y="140"/>
                </a:lnTo>
                <a:lnTo>
                  <a:pt x="571" y="140"/>
                </a:lnTo>
                <a:lnTo>
                  <a:pt x="571" y="140"/>
                </a:lnTo>
                <a:lnTo>
                  <a:pt x="571" y="140"/>
                </a:lnTo>
                <a:lnTo>
                  <a:pt x="568" y="137"/>
                </a:lnTo>
                <a:lnTo>
                  <a:pt x="568" y="137"/>
                </a:lnTo>
                <a:lnTo>
                  <a:pt x="568" y="137"/>
                </a:lnTo>
                <a:lnTo>
                  <a:pt x="568" y="137"/>
                </a:lnTo>
                <a:lnTo>
                  <a:pt x="568" y="137"/>
                </a:lnTo>
                <a:lnTo>
                  <a:pt x="568" y="137"/>
                </a:lnTo>
                <a:lnTo>
                  <a:pt x="568" y="134"/>
                </a:lnTo>
                <a:lnTo>
                  <a:pt x="568" y="134"/>
                </a:lnTo>
                <a:lnTo>
                  <a:pt x="568" y="134"/>
                </a:lnTo>
                <a:lnTo>
                  <a:pt x="568" y="134"/>
                </a:lnTo>
                <a:lnTo>
                  <a:pt x="565" y="131"/>
                </a:lnTo>
                <a:lnTo>
                  <a:pt x="565" y="131"/>
                </a:lnTo>
                <a:lnTo>
                  <a:pt x="565" y="131"/>
                </a:lnTo>
                <a:lnTo>
                  <a:pt x="565" y="131"/>
                </a:lnTo>
                <a:lnTo>
                  <a:pt x="565" y="131"/>
                </a:lnTo>
                <a:lnTo>
                  <a:pt x="565" y="131"/>
                </a:lnTo>
                <a:lnTo>
                  <a:pt x="565" y="131"/>
                </a:lnTo>
                <a:lnTo>
                  <a:pt x="565" y="131"/>
                </a:lnTo>
                <a:lnTo>
                  <a:pt x="565" y="128"/>
                </a:lnTo>
                <a:lnTo>
                  <a:pt x="565" y="128"/>
                </a:lnTo>
                <a:lnTo>
                  <a:pt x="565" y="128"/>
                </a:lnTo>
                <a:lnTo>
                  <a:pt x="565" y="128"/>
                </a:lnTo>
                <a:lnTo>
                  <a:pt x="565" y="128"/>
                </a:lnTo>
                <a:lnTo>
                  <a:pt x="565" y="128"/>
                </a:lnTo>
                <a:lnTo>
                  <a:pt x="562" y="125"/>
                </a:lnTo>
                <a:lnTo>
                  <a:pt x="562" y="125"/>
                </a:lnTo>
                <a:lnTo>
                  <a:pt x="562" y="125"/>
                </a:lnTo>
                <a:lnTo>
                  <a:pt x="562" y="125"/>
                </a:lnTo>
                <a:lnTo>
                  <a:pt x="562" y="125"/>
                </a:lnTo>
                <a:lnTo>
                  <a:pt x="562" y="125"/>
                </a:lnTo>
                <a:lnTo>
                  <a:pt x="559" y="122"/>
                </a:lnTo>
                <a:lnTo>
                  <a:pt x="559" y="122"/>
                </a:lnTo>
                <a:lnTo>
                  <a:pt x="559" y="122"/>
                </a:lnTo>
                <a:lnTo>
                  <a:pt x="559" y="122"/>
                </a:lnTo>
                <a:lnTo>
                  <a:pt x="559" y="122"/>
                </a:lnTo>
                <a:lnTo>
                  <a:pt x="559" y="122"/>
                </a:lnTo>
                <a:lnTo>
                  <a:pt x="559" y="119"/>
                </a:lnTo>
                <a:lnTo>
                  <a:pt x="559" y="119"/>
                </a:lnTo>
                <a:lnTo>
                  <a:pt x="559" y="119"/>
                </a:lnTo>
                <a:lnTo>
                  <a:pt x="559" y="119"/>
                </a:lnTo>
                <a:lnTo>
                  <a:pt x="559" y="119"/>
                </a:lnTo>
                <a:lnTo>
                  <a:pt x="559" y="119"/>
                </a:lnTo>
                <a:lnTo>
                  <a:pt x="557" y="119"/>
                </a:lnTo>
                <a:lnTo>
                  <a:pt x="557" y="119"/>
                </a:lnTo>
                <a:lnTo>
                  <a:pt x="557" y="119"/>
                </a:lnTo>
                <a:lnTo>
                  <a:pt x="557" y="119"/>
                </a:lnTo>
                <a:lnTo>
                  <a:pt x="557" y="116"/>
                </a:lnTo>
                <a:lnTo>
                  <a:pt x="557" y="116"/>
                </a:lnTo>
                <a:lnTo>
                  <a:pt x="548" y="103"/>
                </a:lnTo>
                <a:lnTo>
                  <a:pt x="545" y="91"/>
                </a:lnTo>
                <a:lnTo>
                  <a:pt x="543" y="76"/>
                </a:lnTo>
                <a:lnTo>
                  <a:pt x="543" y="76"/>
                </a:lnTo>
                <a:lnTo>
                  <a:pt x="543" y="73"/>
                </a:lnTo>
                <a:lnTo>
                  <a:pt x="543" y="73"/>
                </a:lnTo>
                <a:lnTo>
                  <a:pt x="543" y="73"/>
                </a:lnTo>
                <a:lnTo>
                  <a:pt x="543" y="73"/>
                </a:lnTo>
                <a:lnTo>
                  <a:pt x="543" y="70"/>
                </a:lnTo>
                <a:lnTo>
                  <a:pt x="543" y="70"/>
                </a:lnTo>
                <a:lnTo>
                  <a:pt x="543" y="70"/>
                </a:lnTo>
                <a:lnTo>
                  <a:pt x="543" y="70"/>
                </a:lnTo>
                <a:lnTo>
                  <a:pt x="543" y="67"/>
                </a:lnTo>
                <a:lnTo>
                  <a:pt x="543" y="67"/>
                </a:lnTo>
                <a:lnTo>
                  <a:pt x="543" y="67"/>
                </a:lnTo>
                <a:lnTo>
                  <a:pt x="543" y="67"/>
                </a:lnTo>
                <a:lnTo>
                  <a:pt x="543" y="64"/>
                </a:lnTo>
                <a:lnTo>
                  <a:pt x="543" y="64"/>
                </a:lnTo>
                <a:lnTo>
                  <a:pt x="543" y="64"/>
                </a:lnTo>
                <a:lnTo>
                  <a:pt x="543" y="64"/>
                </a:lnTo>
                <a:lnTo>
                  <a:pt x="545" y="61"/>
                </a:lnTo>
                <a:lnTo>
                  <a:pt x="545" y="61"/>
                </a:lnTo>
                <a:lnTo>
                  <a:pt x="545" y="61"/>
                </a:lnTo>
                <a:lnTo>
                  <a:pt x="545" y="61"/>
                </a:lnTo>
                <a:lnTo>
                  <a:pt x="545" y="61"/>
                </a:lnTo>
                <a:lnTo>
                  <a:pt x="545" y="61"/>
                </a:lnTo>
                <a:lnTo>
                  <a:pt x="545" y="58"/>
                </a:lnTo>
                <a:lnTo>
                  <a:pt x="545" y="58"/>
                </a:lnTo>
                <a:lnTo>
                  <a:pt x="545" y="58"/>
                </a:lnTo>
                <a:lnTo>
                  <a:pt x="545" y="58"/>
                </a:lnTo>
                <a:lnTo>
                  <a:pt x="545" y="58"/>
                </a:lnTo>
                <a:lnTo>
                  <a:pt x="545" y="58"/>
                </a:lnTo>
                <a:lnTo>
                  <a:pt x="545" y="58"/>
                </a:lnTo>
                <a:lnTo>
                  <a:pt x="545" y="58"/>
                </a:lnTo>
                <a:lnTo>
                  <a:pt x="545" y="58"/>
                </a:lnTo>
                <a:lnTo>
                  <a:pt x="545" y="58"/>
                </a:lnTo>
                <a:close/>
              </a:path>
            </a:pathLst>
          </a:custGeom>
          <a:solidFill>
            <a:schemeClr val="accent2">
              <a:lumMod val="20000"/>
              <a:lumOff val="80000"/>
            </a:scheme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57" name="Freeform 61">
            <a:extLst>
              <a:ext uri="{FF2B5EF4-FFF2-40B4-BE49-F238E27FC236}">
                <a16:creationId xmlns:a16="http://schemas.microsoft.com/office/drawing/2014/main" id="{2EE35861-DED9-48AC-8C41-EFE668847C11}"/>
              </a:ext>
            </a:extLst>
          </p:cNvPr>
          <p:cNvSpPr>
            <a:spLocks/>
          </p:cNvSpPr>
          <p:nvPr/>
        </p:nvSpPr>
        <p:spPr bwMode="auto">
          <a:xfrm>
            <a:off x="5354578" y="2597020"/>
            <a:ext cx="737988" cy="388447"/>
          </a:xfrm>
          <a:custGeom>
            <a:avLst/>
            <a:gdLst>
              <a:gd name="T0" fmla="*/ 22 w 481"/>
              <a:gd name="T1" fmla="*/ 130 h 267"/>
              <a:gd name="T2" fmla="*/ 81 w 481"/>
              <a:gd name="T3" fmla="*/ 146 h 267"/>
              <a:gd name="T4" fmla="*/ 112 w 481"/>
              <a:gd name="T5" fmla="*/ 164 h 267"/>
              <a:gd name="T6" fmla="*/ 131 w 481"/>
              <a:gd name="T7" fmla="*/ 176 h 267"/>
              <a:gd name="T8" fmla="*/ 154 w 481"/>
              <a:gd name="T9" fmla="*/ 188 h 267"/>
              <a:gd name="T10" fmla="*/ 179 w 481"/>
              <a:gd name="T11" fmla="*/ 219 h 267"/>
              <a:gd name="T12" fmla="*/ 184 w 481"/>
              <a:gd name="T13" fmla="*/ 249 h 267"/>
              <a:gd name="T14" fmla="*/ 196 w 481"/>
              <a:gd name="T15" fmla="*/ 255 h 267"/>
              <a:gd name="T16" fmla="*/ 204 w 481"/>
              <a:gd name="T17" fmla="*/ 249 h 267"/>
              <a:gd name="T18" fmla="*/ 226 w 481"/>
              <a:gd name="T19" fmla="*/ 194 h 267"/>
              <a:gd name="T20" fmla="*/ 249 w 481"/>
              <a:gd name="T21" fmla="*/ 161 h 267"/>
              <a:gd name="T22" fmla="*/ 266 w 481"/>
              <a:gd name="T23" fmla="*/ 161 h 267"/>
              <a:gd name="T24" fmla="*/ 271 w 481"/>
              <a:gd name="T25" fmla="*/ 173 h 267"/>
              <a:gd name="T26" fmla="*/ 288 w 481"/>
              <a:gd name="T27" fmla="*/ 161 h 267"/>
              <a:gd name="T28" fmla="*/ 302 w 481"/>
              <a:gd name="T29" fmla="*/ 149 h 267"/>
              <a:gd name="T30" fmla="*/ 319 w 481"/>
              <a:gd name="T31" fmla="*/ 140 h 267"/>
              <a:gd name="T32" fmla="*/ 341 w 481"/>
              <a:gd name="T33" fmla="*/ 130 h 267"/>
              <a:gd name="T34" fmla="*/ 372 w 481"/>
              <a:gd name="T35" fmla="*/ 127 h 267"/>
              <a:gd name="T36" fmla="*/ 400 w 481"/>
              <a:gd name="T37" fmla="*/ 130 h 267"/>
              <a:gd name="T38" fmla="*/ 442 w 481"/>
              <a:gd name="T39" fmla="*/ 127 h 267"/>
              <a:gd name="T40" fmla="*/ 481 w 481"/>
              <a:gd name="T41" fmla="*/ 127 h 267"/>
              <a:gd name="T42" fmla="*/ 467 w 481"/>
              <a:gd name="T43" fmla="*/ 118 h 267"/>
              <a:gd name="T44" fmla="*/ 439 w 481"/>
              <a:gd name="T45" fmla="*/ 106 h 267"/>
              <a:gd name="T46" fmla="*/ 414 w 481"/>
              <a:gd name="T47" fmla="*/ 100 h 267"/>
              <a:gd name="T48" fmla="*/ 392 w 481"/>
              <a:gd name="T49" fmla="*/ 94 h 267"/>
              <a:gd name="T50" fmla="*/ 383 w 481"/>
              <a:gd name="T51" fmla="*/ 64 h 267"/>
              <a:gd name="T52" fmla="*/ 380 w 481"/>
              <a:gd name="T53" fmla="*/ 45 h 267"/>
              <a:gd name="T54" fmla="*/ 366 w 481"/>
              <a:gd name="T55" fmla="*/ 55 h 267"/>
              <a:gd name="T56" fmla="*/ 319 w 481"/>
              <a:gd name="T57" fmla="*/ 67 h 267"/>
              <a:gd name="T58" fmla="*/ 274 w 481"/>
              <a:gd name="T59" fmla="*/ 88 h 267"/>
              <a:gd name="T60" fmla="*/ 266 w 481"/>
              <a:gd name="T61" fmla="*/ 97 h 267"/>
              <a:gd name="T62" fmla="*/ 240 w 481"/>
              <a:gd name="T63" fmla="*/ 109 h 267"/>
              <a:gd name="T64" fmla="*/ 210 w 481"/>
              <a:gd name="T65" fmla="*/ 103 h 267"/>
              <a:gd name="T66" fmla="*/ 182 w 481"/>
              <a:gd name="T67" fmla="*/ 70 h 267"/>
              <a:gd name="T68" fmla="*/ 170 w 481"/>
              <a:gd name="T69" fmla="*/ 67 h 267"/>
              <a:gd name="T70" fmla="*/ 140 w 481"/>
              <a:gd name="T71" fmla="*/ 51 h 267"/>
              <a:gd name="T72" fmla="*/ 140 w 481"/>
              <a:gd name="T73" fmla="*/ 33 h 267"/>
              <a:gd name="T74" fmla="*/ 142 w 481"/>
              <a:gd name="T75" fmla="*/ 18 h 267"/>
              <a:gd name="T76" fmla="*/ 162 w 481"/>
              <a:gd name="T77" fmla="*/ 3 h 267"/>
              <a:gd name="T78" fmla="*/ 154 w 481"/>
              <a:gd name="T79" fmla="*/ 0 h 267"/>
              <a:gd name="T80" fmla="*/ 137 w 481"/>
              <a:gd name="T81" fmla="*/ 9 h 267"/>
              <a:gd name="T82" fmla="*/ 115 w 481"/>
              <a:gd name="T83" fmla="*/ 36 h 267"/>
              <a:gd name="T84" fmla="*/ 98 w 481"/>
              <a:gd name="T85" fmla="*/ 55 h 267"/>
              <a:gd name="T86" fmla="*/ 67 w 481"/>
              <a:gd name="T87" fmla="*/ 70 h 267"/>
              <a:gd name="T88" fmla="*/ 42 w 481"/>
              <a:gd name="T89" fmla="*/ 85 h 267"/>
              <a:gd name="T90" fmla="*/ 3 w 481"/>
              <a:gd name="T91" fmla="*/ 97 h 267"/>
              <a:gd name="T92" fmla="*/ 0 w 481"/>
              <a:gd name="T93" fmla="*/ 97 h 267"/>
              <a:gd name="T94" fmla="*/ 3 w 481"/>
              <a:gd name="T95" fmla="*/ 100 h 267"/>
              <a:gd name="T96" fmla="*/ 17 w 481"/>
              <a:gd name="T97" fmla="*/ 12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1" h="267">
                <a:moveTo>
                  <a:pt x="17" y="124"/>
                </a:moveTo>
                <a:lnTo>
                  <a:pt x="17" y="124"/>
                </a:lnTo>
                <a:lnTo>
                  <a:pt x="22" y="130"/>
                </a:lnTo>
                <a:lnTo>
                  <a:pt x="22" y="130"/>
                </a:lnTo>
                <a:lnTo>
                  <a:pt x="36" y="140"/>
                </a:lnTo>
                <a:lnTo>
                  <a:pt x="50" y="143"/>
                </a:lnTo>
                <a:lnTo>
                  <a:pt x="50" y="143"/>
                </a:lnTo>
                <a:lnTo>
                  <a:pt x="81" y="146"/>
                </a:lnTo>
                <a:lnTo>
                  <a:pt x="92" y="149"/>
                </a:lnTo>
                <a:lnTo>
                  <a:pt x="98" y="155"/>
                </a:lnTo>
                <a:lnTo>
                  <a:pt x="98" y="155"/>
                </a:lnTo>
                <a:lnTo>
                  <a:pt x="112" y="164"/>
                </a:lnTo>
                <a:lnTo>
                  <a:pt x="112" y="164"/>
                </a:lnTo>
                <a:lnTo>
                  <a:pt x="126" y="173"/>
                </a:lnTo>
                <a:lnTo>
                  <a:pt x="126" y="173"/>
                </a:lnTo>
                <a:lnTo>
                  <a:pt x="131" y="176"/>
                </a:lnTo>
                <a:lnTo>
                  <a:pt x="131" y="176"/>
                </a:lnTo>
                <a:lnTo>
                  <a:pt x="142" y="179"/>
                </a:lnTo>
                <a:lnTo>
                  <a:pt x="154" y="188"/>
                </a:lnTo>
                <a:lnTo>
                  <a:pt x="154" y="188"/>
                </a:lnTo>
                <a:lnTo>
                  <a:pt x="162" y="194"/>
                </a:lnTo>
                <a:lnTo>
                  <a:pt x="162" y="194"/>
                </a:lnTo>
                <a:lnTo>
                  <a:pt x="173" y="203"/>
                </a:lnTo>
                <a:lnTo>
                  <a:pt x="179" y="219"/>
                </a:lnTo>
                <a:lnTo>
                  <a:pt x="179" y="219"/>
                </a:lnTo>
                <a:lnTo>
                  <a:pt x="184" y="234"/>
                </a:lnTo>
                <a:lnTo>
                  <a:pt x="184" y="249"/>
                </a:lnTo>
                <a:lnTo>
                  <a:pt x="184" y="249"/>
                </a:lnTo>
                <a:lnTo>
                  <a:pt x="184" y="258"/>
                </a:lnTo>
                <a:lnTo>
                  <a:pt x="184" y="267"/>
                </a:lnTo>
                <a:lnTo>
                  <a:pt x="184" y="267"/>
                </a:lnTo>
                <a:lnTo>
                  <a:pt x="196" y="255"/>
                </a:lnTo>
                <a:lnTo>
                  <a:pt x="196" y="255"/>
                </a:lnTo>
                <a:lnTo>
                  <a:pt x="201" y="249"/>
                </a:lnTo>
                <a:lnTo>
                  <a:pt x="201" y="249"/>
                </a:lnTo>
                <a:lnTo>
                  <a:pt x="204" y="249"/>
                </a:lnTo>
                <a:lnTo>
                  <a:pt x="204" y="249"/>
                </a:lnTo>
                <a:lnTo>
                  <a:pt x="215" y="225"/>
                </a:lnTo>
                <a:lnTo>
                  <a:pt x="226" y="194"/>
                </a:lnTo>
                <a:lnTo>
                  <a:pt x="226" y="194"/>
                </a:lnTo>
                <a:lnTo>
                  <a:pt x="235" y="173"/>
                </a:lnTo>
                <a:lnTo>
                  <a:pt x="235" y="173"/>
                </a:lnTo>
                <a:lnTo>
                  <a:pt x="240" y="167"/>
                </a:lnTo>
                <a:lnTo>
                  <a:pt x="249" y="161"/>
                </a:lnTo>
                <a:lnTo>
                  <a:pt x="260" y="158"/>
                </a:lnTo>
                <a:lnTo>
                  <a:pt x="260" y="158"/>
                </a:lnTo>
                <a:lnTo>
                  <a:pt x="266" y="161"/>
                </a:lnTo>
                <a:lnTo>
                  <a:pt x="266" y="161"/>
                </a:lnTo>
                <a:lnTo>
                  <a:pt x="266" y="164"/>
                </a:lnTo>
                <a:lnTo>
                  <a:pt x="266" y="176"/>
                </a:lnTo>
                <a:lnTo>
                  <a:pt x="266" y="176"/>
                </a:lnTo>
                <a:lnTo>
                  <a:pt x="271" y="173"/>
                </a:lnTo>
                <a:lnTo>
                  <a:pt x="274" y="173"/>
                </a:lnTo>
                <a:lnTo>
                  <a:pt x="274" y="173"/>
                </a:lnTo>
                <a:lnTo>
                  <a:pt x="280" y="167"/>
                </a:lnTo>
                <a:lnTo>
                  <a:pt x="288" y="161"/>
                </a:lnTo>
                <a:lnTo>
                  <a:pt x="288" y="161"/>
                </a:lnTo>
                <a:lnTo>
                  <a:pt x="296" y="152"/>
                </a:lnTo>
                <a:lnTo>
                  <a:pt x="296" y="152"/>
                </a:lnTo>
                <a:lnTo>
                  <a:pt x="302" y="149"/>
                </a:lnTo>
                <a:lnTo>
                  <a:pt x="310" y="146"/>
                </a:lnTo>
                <a:lnTo>
                  <a:pt x="310" y="146"/>
                </a:lnTo>
                <a:lnTo>
                  <a:pt x="319" y="140"/>
                </a:lnTo>
                <a:lnTo>
                  <a:pt x="319" y="140"/>
                </a:lnTo>
                <a:lnTo>
                  <a:pt x="322" y="137"/>
                </a:lnTo>
                <a:lnTo>
                  <a:pt x="327" y="134"/>
                </a:lnTo>
                <a:lnTo>
                  <a:pt x="341" y="130"/>
                </a:lnTo>
                <a:lnTo>
                  <a:pt x="341" y="130"/>
                </a:lnTo>
                <a:lnTo>
                  <a:pt x="350" y="127"/>
                </a:lnTo>
                <a:lnTo>
                  <a:pt x="350" y="127"/>
                </a:lnTo>
                <a:lnTo>
                  <a:pt x="358" y="127"/>
                </a:lnTo>
                <a:lnTo>
                  <a:pt x="372" y="127"/>
                </a:lnTo>
                <a:lnTo>
                  <a:pt x="372" y="127"/>
                </a:lnTo>
                <a:lnTo>
                  <a:pt x="386" y="130"/>
                </a:lnTo>
                <a:lnTo>
                  <a:pt x="400" y="130"/>
                </a:lnTo>
                <a:lnTo>
                  <a:pt x="400" y="130"/>
                </a:lnTo>
                <a:lnTo>
                  <a:pt x="406" y="127"/>
                </a:lnTo>
                <a:lnTo>
                  <a:pt x="414" y="124"/>
                </a:lnTo>
                <a:lnTo>
                  <a:pt x="442" y="127"/>
                </a:lnTo>
                <a:lnTo>
                  <a:pt x="442" y="127"/>
                </a:lnTo>
                <a:lnTo>
                  <a:pt x="467" y="130"/>
                </a:lnTo>
                <a:lnTo>
                  <a:pt x="467" y="130"/>
                </a:lnTo>
                <a:lnTo>
                  <a:pt x="478" y="130"/>
                </a:lnTo>
                <a:lnTo>
                  <a:pt x="481" y="127"/>
                </a:lnTo>
                <a:lnTo>
                  <a:pt x="481" y="127"/>
                </a:lnTo>
                <a:lnTo>
                  <a:pt x="478" y="121"/>
                </a:lnTo>
                <a:lnTo>
                  <a:pt x="478" y="121"/>
                </a:lnTo>
                <a:lnTo>
                  <a:pt x="467" y="118"/>
                </a:lnTo>
                <a:lnTo>
                  <a:pt x="467" y="118"/>
                </a:lnTo>
                <a:lnTo>
                  <a:pt x="453" y="115"/>
                </a:lnTo>
                <a:lnTo>
                  <a:pt x="439" y="106"/>
                </a:lnTo>
                <a:lnTo>
                  <a:pt x="439" y="106"/>
                </a:lnTo>
                <a:lnTo>
                  <a:pt x="436" y="106"/>
                </a:lnTo>
                <a:lnTo>
                  <a:pt x="436" y="106"/>
                </a:lnTo>
                <a:lnTo>
                  <a:pt x="431" y="100"/>
                </a:lnTo>
                <a:lnTo>
                  <a:pt x="414" y="100"/>
                </a:lnTo>
                <a:lnTo>
                  <a:pt x="406" y="97"/>
                </a:lnTo>
                <a:lnTo>
                  <a:pt x="406" y="97"/>
                </a:lnTo>
                <a:lnTo>
                  <a:pt x="400" y="97"/>
                </a:lnTo>
                <a:lnTo>
                  <a:pt x="392" y="94"/>
                </a:lnTo>
                <a:lnTo>
                  <a:pt x="386" y="85"/>
                </a:lnTo>
                <a:lnTo>
                  <a:pt x="383" y="76"/>
                </a:lnTo>
                <a:lnTo>
                  <a:pt x="383" y="64"/>
                </a:lnTo>
                <a:lnTo>
                  <a:pt x="383" y="64"/>
                </a:lnTo>
                <a:lnTo>
                  <a:pt x="383" y="55"/>
                </a:lnTo>
                <a:lnTo>
                  <a:pt x="380" y="45"/>
                </a:lnTo>
                <a:lnTo>
                  <a:pt x="380" y="45"/>
                </a:lnTo>
                <a:lnTo>
                  <a:pt x="380" y="45"/>
                </a:lnTo>
                <a:lnTo>
                  <a:pt x="380" y="45"/>
                </a:lnTo>
                <a:lnTo>
                  <a:pt x="375" y="48"/>
                </a:lnTo>
                <a:lnTo>
                  <a:pt x="375" y="48"/>
                </a:lnTo>
                <a:lnTo>
                  <a:pt x="366" y="55"/>
                </a:lnTo>
                <a:lnTo>
                  <a:pt x="355" y="61"/>
                </a:lnTo>
                <a:lnTo>
                  <a:pt x="338" y="64"/>
                </a:lnTo>
                <a:lnTo>
                  <a:pt x="319" y="67"/>
                </a:lnTo>
                <a:lnTo>
                  <a:pt x="319" y="67"/>
                </a:lnTo>
                <a:lnTo>
                  <a:pt x="299" y="67"/>
                </a:lnTo>
                <a:lnTo>
                  <a:pt x="288" y="73"/>
                </a:lnTo>
                <a:lnTo>
                  <a:pt x="280" y="79"/>
                </a:lnTo>
                <a:lnTo>
                  <a:pt x="274" y="88"/>
                </a:lnTo>
                <a:lnTo>
                  <a:pt x="274" y="88"/>
                </a:lnTo>
                <a:lnTo>
                  <a:pt x="271" y="94"/>
                </a:lnTo>
                <a:lnTo>
                  <a:pt x="266" y="97"/>
                </a:lnTo>
                <a:lnTo>
                  <a:pt x="266" y="97"/>
                </a:lnTo>
                <a:lnTo>
                  <a:pt x="257" y="100"/>
                </a:lnTo>
                <a:lnTo>
                  <a:pt x="257" y="100"/>
                </a:lnTo>
                <a:lnTo>
                  <a:pt x="246" y="106"/>
                </a:lnTo>
                <a:lnTo>
                  <a:pt x="240" y="109"/>
                </a:lnTo>
                <a:lnTo>
                  <a:pt x="229" y="109"/>
                </a:lnTo>
                <a:lnTo>
                  <a:pt x="229" y="109"/>
                </a:lnTo>
                <a:lnTo>
                  <a:pt x="218" y="109"/>
                </a:lnTo>
                <a:lnTo>
                  <a:pt x="210" y="103"/>
                </a:lnTo>
                <a:lnTo>
                  <a:pt x="198" y="94"/>
                </a:lnTo>
                <a:lnTo>
                  <a:pt x="190" y="79"/>
                </a:lnTo>
                <a:lnTo>
                  <a:pt x="190" y="79"/>
                </a:lnTo>
                <a:lnTo>
                  <a:pt x="182" y="70"/>
                </a:lnTo>
                <a:lnTo>
                  <a:pt x="173" y="67"/>
                </a:lnTo>
                <a:lnTo>
                  <a:pt x="173" y="67"/>
                </a:lnTo>
                <a:lnTo>
                  <a:pt x="170" y="67"/>
                </a:lnTo>
                <a:lnTo>
                  <a:pt x="170" y="67"/>
                </a:lnTo>
                <a:lnTo>
                  <a:pt x="154" y="61"/>
                </a:lnTo>
                <a:lnTo>
                  <a:pt x="145" y="58"/>
                </a:lnTo>
                <a:lnTo>
                  <a:pt x="140" y="51"/>
                </a:lnTo>
                <a:lnTo>
                  <a:pt x="140" y="51"/>
                </a:lnTo>
                <a:lnTo>
                  <a:pt x="140" y="48"/>
                </a:lnTo>
                <a:lnTo>
                  <a:pt x="140" y="42"/>
                </a:lnTo>
                <a:lnTo>
                  <a:pt x="140" y="42"/>
                </a:lnTo>
                <a:lnTo>
                  <a:pt x="140" y="33"/>
                </a:lnTo>
                <a:lnTo>
                  <a:pt x="140" y="33"/>
                </a:lnTo>
                <a:lnTo>
                  <a:pt x="140" y="27"/>
                </a:lnTo>
                <a:lnTo>
                  <a:pt x="140" y="27"/>
                </a:lnTo>
                <a:lnTo>
                  <a:pt x="142" y="18"/>
                </a:lnTo>
                <a:lnTo>
                  <a:pt x="142" y="18"/>
                </a:lnTo>
                <a:lnTo>
                  <a:pt x="148" y="9"/>
                </a:lnTo>
                <a:lnTo>
                  <a:pt x="162" y="3"/>
                </a:lnTo>
                <a:lnTo>
                  <a:pt x="162" y="3"/>
                </a:lnTo>
                <a:lnTo>
                  <a:pt x="162" y="0"/>
                </a:lnTo>
                <a:lnTo>
                  <a:pt x="162" y="0"/>
                </a:lnTo>
                <a:lnTo>
                  <a:pt x="154" y="0"/>
                </a:lnTo>
                <a:lnTo>
                  <a:pt x="154" y="0"/>
                </a:lnTo>
                <a:lnTo>
                  <a:pt x="154" y="0"/>
                </a:lnTo>
                <a:lnTo>
                  <a:pt x="154" y="0"/>
                </a:lnTo>
                <a:lnTo>
                  <a:pt x="145" y="3"/>
                </a:lnTo>
                <a:lnTo>
                  <a:pt x="137" y="9"/>
                </a:lnTo>
                <a:lnTo>
                  <a:pt x="120" y="27"/>
                </a:lnTo>
                <a:lnTo>
                  <a:pt x="120" y="27"/>
                </a:lnTo>
                <a:lnTo>
                  <a:pt x="115" y="36"/>
                </a:lnTo>
                <a:lnTo>
                  <a:pt x="115" y="36"/>
                </a:lnTo>
                <a:lnTo>
                  <a:pt x="106" y="45"/>
                </a:lnTo>
                <a:lnTo>
                  <a:pt x="106" y="45"/>
                </a:lnTo>
                <a:lnTo>
                  <a:pt x="98" y="55"/>
                </a:lnTo>
                <a:lnTo>
                  <a:pt x="98" y="55"/>
                </a:lnTo>
                <a:lnTo>
                  <a:pt x="89" y="61"/>
                </a:lnTo>
                <a:lnTo>
                  <a:pt x="75" y="64"/>
                </a:lnTo>
                <a:lnTo>
                  <a:pt x="75" y="64"/>
                </a:lnTo>
                <a:lnTo>
                  <a:pt x="67" y="70"/>
                </a:lnTo>
                <a:lnTo>
                  <a:pt x="59" y="73"/>
                </a:lnTo>
                <a:lnTo>
                  <a:pt x="59" y="73"/>
                </a:lnTo>
                <a:lnTo>
                  <a:pt x="42" y="85"/>
                </a:lnTo>
                <a:lnTo>
                  <a:pt x="42" y="85"/>
                </a:lnTo>
                <a:lnTo>
                  <a:pt x="33" y="88"/>
                </a:lnTo>
                <a:lnTo>
                  <a:pt x="33" y="88"/>
                </a:lnTo>
                <a:lnTo>
                  <a:pt x="19" y="94"/>
                </a:lnTo>
                <a:lnTo>
                  <a:pt x="3" y="97"/>
                </a:lnTo>
                <a:lnTo>
                  <a:pt x="3" y="97"/>
                </a:lnTo>
                <a:lnTo>
                  <a:pt x="0" y="97"/>
                </a:lnTo>
                <a:lnTo>
                  <a:pt x="0" y="97"/>
                </a:lnTo>
                <a:lnTo>
                  <a:pt x="0" y="97"/>
                </a:lnTo>
                <a:lnTo>
                  <a:pt x="0" y="97"/>
                </a:lnTo>
                <a:lnTo>
                  <a:pt x="0" y="97"/>
                </a:lnTo>
                <a:lnTo>
                  <a:pt x="0" y="97"/>
                </a:lnTo>
                <a:lnTo>
                  <a:pt x="3" y="100"/>
                </a:lnTo>
                <a:lnTo>
                  <a:pt x="3" y="100"/>
                </a:lnTo>
                <a:lnTo>
                  <a:pt x="11" y="112"/>
                </a:lnTo>
                <a:lnTo>
                  <a:pt x="17" y="124"/>
                </a:lnTo>
                <a:lnTo>
                  <a:pt x="17" y="124"/>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58" name="Freeform 62">
            <a:extLst>
              <a:ext uri="{FF2B5EF4-FFF2-40B4-BE49-F238E27FC236}">
                <a16:creationId xmlns:a16="http://schemas.microsoft.com/office/drawing/2014/main" id="{CAE88AF7-E0DB-440C-ABA2-49756C7EDF35}"/>
              </a:ext>
            </a:extLst>
          </p:cNvPr>
          <p:cNvSpPr>
            <a:spLocks/>
          </p:cNvSpPr>
          <p:nvPr/>
        </p:nvSpPr>
        <p:spPr bwMode="auto">
          <a:xfrm>
            <a:off x="5087613" y="2698859"/>
            <a:ext cx="635191" cy="702694"/>
          </a:xfrm>
          <a:custGeom>
            <a:avLst/>
            <a:gdLst>
              <a:gd name="T0" fmla="*/ 137 w 414"/>
              <a:gd name="T1" fmla="*/ 462 h 483"/>
              <a:gd name="T2" fmla="*/ 151 w 414"/>
              <a:gd name="T3" fmla="*/ 474 h 483"/>
              <a:gd name="T4" fmla="*/ 154 w 414"/>
              <a:gd name="T5" fmla="*/ 480 h 483"/>
              <a:gd name="T6" fmla="*/ 157 w 414"/>
              <a:gd name="T7" fmla="*/ 483 h 483"/>
              <a:gd name="T8" fmla="*/ 367 w 414"/>
              <a:gd name="T9" fmla="*/ 471 h 483"/>
              <a:gd name="T10" fmla="*/ 364 w 414"/>
              <a:gd name="T11" fmla="*/ 416 h 483"/>
              <a:gd name="T12" fmla="*/ 364 w 414"/>
              <a:gd name="T13" fmla="*/ 379 h 483"/>
              <a:gd name="T14" fmla="*/ 381 w 414"/>
              <a:gd name="T15" fmla="*/ 307 h 483"/>
              <a:gd name="T16" fmla="*/ 384 w 414"/>
              <a:gd name="T17" fmla="*/ 294 h 483"/>
              <a:gd name="T18" fmla="*/ 400 w 414"/>
              <a:gd name="T19" fmla="*/ 215 h 483"/>
              <a:gd name="T20" fmla="*/ 412 w 414"/>
              <a:gd name="T21" fmla="*/ 182 h 483"/>
              <a:gd name="T22" fmla="*/ 406 w 414"/>
              <a:gd name="T23" fmla="*/ 185 h 483"/>
              <a:gd name="T24" fmla="*/ 400 w 414"/>
              <a:gd name="T25" fmla="*/ 197 h 483"/>
              <a:gd name="T26" fmla="*/ 353 w 414"/>
              <a:gd name="T27" fmla="*/ 246 h 483"/>
              <a:gd name="T28" fmla="*/ 339 w 414"/>
              <a:gd name="T29" fmla="*/ 246 h 483"/>
              <a:gd name="T30" fmla="*/ 342 w 414"/>
              <a:gd name="T31" fmla="*/ 234 h 483"/>
              <a:gd name="T32" fmla="*/ 353 w 414"/>
              <a:gd name="T33" fmla="*/ 209 h 483"/>
              <a:gd name="T34" fmla="*/ 347 w 414"/>
              <a:gd name="T35" fmla="*/ 179 h 483"/>
              <a:gd name="T36" fmla="*/ 344 w 414"/>
              <a:gd name="T37" fmla="*/ 152 h 483"/>
              <a:gd name="T38" fmla="*/ 325 w 414"/>
              <a:gd name="T39" fmla="*/ 133 h 483"/>
              <a:gd name="T40" fmla="*/ 305 w 414"/>
              <a:gd name="T41" fmla="*/ 118 h 483"/>
              <a:gd name="T42" fmla="*/ 294 w 414"/>
              <a:gd name="T43" fmla="*/ 112 h 483"/>
              <a:gd name="T44" fmla="*/ 263 w 414"/>
              <a:gd name="T45" fmla="*/ 91 h 483"/>
              <a:gd name="T46" fmla="*/ 224 w 414"/>
              <a:gd name="T47" fmla="*/ 85 h 483"/>
              <a:gd name="T48" fmla="*/ 188 w 414"/>
              <a:gd name="T49" fmla="*/ 70 h 483"/>
              <a:gd name="T50" fmla="*/ 177 w 414"/>
              <a:gd name="T51" fmla="*/ 48 h 483"/>
              <a:gd name="T52" fmla="*/ 163 w 414"/>
              <a:gd name="T53" fmla="*/ 27 h 483"/>
              <a:gd name="T54" fmla="*/ 143 w 414"/>
              <a:gd name="T55" fmla="*/ 33 h 483"/>
              <a:gd name="T56" fmla="*/ 129 w 414"/>
              <a:gd name="T57" fmla="*/ 27 h 483"/>
              <a:gd name="T58" fmla="*/ 132 w 414"/>
              <a:gd name="T59" fmla="*/ 0 h 483"/>
              <a:gd name="T60" fmla="*/ 118 w 414"/>
              <a:gd name="T61" fmla="*/ 6 h 483"/>
              <a:gd name="T62" fmla="*/ 93 w 414"/>
              <a:gd name="T63" fmla="*/ 21 h 483"/>
              <a:gd name="T64" fmla="*/ 59 w 414"/>
              <a:gd name="T65" fmla="*/ 18 h 483"/>
              <a:gd name="T66" fmla="*/ 48 w 414"/>
              <a:gd name="T67" fmla="*/ 48 h 483"/>
              <a:gd name="T68" fmla="*/ 42 w 414"/>
              <a:gd name="T69" fmla="*/ 82 h 483"/>
              <a:gd name="T70" fmla="*/ 37 w 414"/>
              <a:gd name="T71" fmla="*/ 118 h 483"/>
              <a:gd name="T72" fmla="*/ 23 w 414"/>
              <a:gd name="T73" fmla="*/ 133 h 483"/>
              <a:gd name="T74" fmla="*/ 11 w 414"/>
              <a:gd name="T75" fmla="*/ 139 h 483"/>
              <a:gd name="T76" fmla="*/ 3 w 414"/>
              <a:gd name="T77" fmla="*/ 152 h 483"/>
              <a:gd name="T78" fmla="*/ 3 w 414"/>
              <a:gd name="T79" fmla="*/ 155 h 483"/>
              <a:gd name="T80" fmla="*/ 6 w 414"/>
              <a:gd name="T81" fmla="*/ 215 h 483"/>
              <a:gd name="T82" fmla="*/ 6 w 414"/>
              <a:gd name="T83" fmla="*/ 234 h 483"/>
              <a:gd name="T84" fmla="*/ 20 w 414"/>
              <a:gd name="T85" fmla="*/ 258 h 483"/>
              <a:gd name="T86" fmla="*/ 31 w 414"/>
              <a:gd name="T87" fmla="*/ 267 h 483"/>
              <a:gd name="T88" fmla="*/ 39 w 414"/>
              <a:gd name="T89" fmla="*/ 285 h 483"/>
              <a:gd name="T90" fmla="*/ 62 w 414"/>
              <a:gd name="T91" fmla="*/ 297 h 483"/>
              <a:gd name="T92" fmla="*/ 73 w 414"/>
              <a:gd name="T93" fmla="*/ 307 h 483"/>
              <a:gd name="T94" fmla="*/ 98 w 414"/>
              <a:gd name="T95" fmla="*/ 328 h 483"/>
              <a:gd name="T96" fmla="*/ 115 w 414"/>
              <a:gd name="T97" fmla="*/ 349 h 483"/>
              <a:gd name="T98" fmla="*/ 135 w 414"/>
              <a:gd name="T99" fmla="*/ 42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4" h="483">
                <a:moveTo>
                  <a:pt x="137" y="428"/>
                </a:moveTo>
                <a:lnTo>
                  <a:pt x="137" y="452"/>
                </a:lnTo>
                <a:lnTo>
                  <a:pt x="137" y="452"/>
                </a:lnTo>
                <a:lnTo>
                  <a:pt x="137" y="462"/>
                </a:lnTo>
                <a:lnTo>
                  <a:pt x="143" y="468"/>
                </a:lnTo>
                <a:lnTo>
                  <a:pt x="143" y="468"/>
                </a:lnTo>
                <a:lnTo>
                  <a:pt x="143" y="468"/>
                </a:lnTo>
                <a:lnTo>
                  <a:pt x="151" y="474"/>
                </a:lnTo>
                <a:lnTo>
                  <a:pt x="151" y="474"/>
                </a:lnTo>
                <a:lnTo>
                  <a:pt x="154" y="477"/>
                </a:lnTo>
                <a:lnTo>
                  <a:pt x="154" y="477"/>
                </a:lnTo>
                <a:lnTo>
                  <a:pt x="154" y="480"/>
                </a:lnTo>
                <a:lnTo>
                  <a:pt x="154" y="480"/>
                </a:lnTo>
                <a:lnTo>
                  <a:pt x="157" y="483"/>
                </a:lnTo>
                <a:lnTo>
                  <a:pt x="157" y="483"/>
                </a:lnTo>
                <a:lnTo>
                  <a:pt x="157" y="483"/>
                </a:lnTo>
                <a:lnTo>
                  <a:pt x="367" y="483"/>
                </a:lnTo>
                <a:lnTo>
                  <a:pt x="367" y="483"/>
                </a:lnTo>
                <a:lnTo>
                  <a:pt x="367" y="471"/>
                </a:lnTo>
                <a:lnTo>
                  <a:pt x="367" y="471"/>
                </a:lnTo>
                <a:lnTo>
                  <a:pt x="367" y="458"/>
                </a:lnTo>
                <a:lnTo>
                  <a:pt x="367" y="458"/>
                </a:lnTo>
                <a:lnTo>
                  <a:pt x="370" y="437"/>
                </a:lnTo>
                <a:lnTo>
                  <a:pt x="364" y="416"/>
                </a:lnTo>
                <a:lnTo>
                  <a:pt x="364" y="416"/>
                </a:lnTo>
                <a:lnTo>
                  <a:pt x="364" y="404"/>
                </a:lnTo>
                <a:lnTo>
                  <a:pt x="364" y="404"/>
                </a:lnTo>
                <a:lnTo>
                  <a:pt x="364" y="379"/>
                </a:lnTo>
                <a:lnTo>
                  <a:pt x="367" y="355"/>
                </a:lnTo>
                <a:lnTo>
                  <a:pt x="372" y="322"/>
                </a:lnTo>
                <a:lnTo>
                  <a:pt x="372" y="322"/>
                </a:lnTo>
                <a:lnTo>
                  <a:pt x="381" y="307"/>
                </a:lnTo>
                <a:lnTo>
                  <a:pt x="381" y="307"/>
                </a:lnTo>
                <a:lnTo>
                  <a:pt x="384" y="300"/>
                </a:lnTo>
                <a:lnTo>
                  <a:pt x="384" y="294"/>
                </a:lnTo>
                <a:lnTo>
                  <a:pt x="384" y="294"/>
                </a:lnTo>
                <a:lnTo>
                  <a:pt x="389" y="267"/>
                </a:lnTo>
                <a:lnTo>
                  <a:pt x="392" y="243"/>
                </a:lnTo>
                <a:lnTo>
                  <a:pt x="392" y="243"/>
                </a:lnTo>
                <a:lnTo>
                  <a:pt x="400" y="215"/>
                </a:lnTo>
                <a:lnTo>
                  <a:pt x="412" y="182"/>
                </a:lnTo>
                <a:lnTo>
                  <a:pt x="412" y="182"/>
                </a:lnTo>
                <a:lnTo>
                  <a:pt x="412" y="182"/>
                </a:lnTo>
                <a:lnTo>
                  <a:pt x="412" y="182"/>
                </a:lnTo>
                <a:lnTo>
                  <a:pt x="414" y="176"/>
                </a:lnTo>
                <a:lnTo>
                  <a:pt x="414" y="176"/>
                </a:lnTo>
                <a:lnTo>
                  <a:pt x="406" y="185"/>
                </a:lnTo>
                <a:lnTo>
                  <a:pt x="406" y="185"/>
                </a:lnTo>
                <a:lnTo>
                  <a:pt x="406" y="188"/>
                </a:lnTo>
                <a:lnTo>
                  <a:pt x="406" y="188"/>
                </a:lnTo>
                <a:lnTo>
                  <a:pt x="400" y="197"/>
                </a:lnTo>
                <a:lnTo>
                  <a:pt x="400" y="197"/>
                </a:lnTo>
                <a:lnTo>
                  <a:pt x="392" y="212"/>
                </a:lnTo>
                <a:lnTo>
                  <a:pt x="392" y="212"/>
                </a:lnTo>
                <a:lnTo>
                  <a:pt x="375" y="231"/>
                </a:lnTo>
                <a:lnTo>
                  <a:pt x="353" y="246"/>
                </a:lnTo>
                <a:lnTo>
                  <a:pt x="353" y="246"/>
                </a:lnTo>
                <a:lnTo>
                  <a:pt x="347" y="249"/>
                </a:lnTo>
                <a:lnTo>
                  <a:pt x="342" y="249"/>
                </a:lnTo>
                <a:lnTo>
                  <a:pt x="339" y="246"/>
                </a:lnTo>
                <a:lnTo>
                  <a:pt x="339" y="246"/>
                </a:lnTo>
                <a:lnTo>
                  <a:pt x="339" y="243"/>
                </a:lnTo>
                <a:lnTo>
                  <a:pt x="339" y="240"/>
                </a:lnTo>
                <a:lnTo>
                  <a:pt x="342" y="234"/>
                </a:lnTo>
                <a:lnTo>
                  <a:pt x="342" y="234"/>
                </a:lnTo>
                <a:lnTo>
                  <a:pt x="350" y="218"/>
                </a:lnTo>
                <a:lnTo>
                  <a:pt x="350" y="218"/>
                </a:lnTo>
                <a:lnTo>
                  <a:pt x="353" y="209"/>
                </a:lnTo>
                <a:lnTo>
                  <a:pt x="353" y="209"/>
                </a:lnTo>
                <a:lnTo>
                  <a:pt x="350" y="200"/>
                </a:lnTo>
                <a:lnTo>
                  <a:pt x="347" y="194"/>
                </a:lnTo>
                <a:lnTo>
                  <a:pt x="347" y="179"/>
                </a:lnTo>
                <a:lnTo>
                  <a:pt x="347" y="179"/>
                </a:lnTo>
                <a:lnTo>
                  <a:pt x="347" y="167"/>
                </a:lnTo>
                <a:lnTo>
                  <a:pt x="344" y="152"/>
                </a:lnTo>
                <a:lnTo>
                  <a:pt x="344" y="152"/>
                </a:lnTo>
                <a:lnTo>
                  <a:pt x="339" y="139"/>
                </a:lnTo>
                <a:lnTo>
                  <a:pt x="330" y="136"/>
                </a:lnTo>
                <a:lnTo>
                  <a:pt x="330" y="136"/>
                </a:lnTo>
                <a:lnTo>
                  <a:pt x="325" y="133"/>
                </a:lnTo>
                <a:lnTo>
                  <a:pt x="319" y="127"/>
                </a:lnTo>
                <a:lnTo>
                  <a:pt x="319" y="127"/>
                </a:lnTo>
                <a:lnTo>
                  <a:pt x="311" y="118"/>
                </a:lnTo>
                <a:lnTo>
                  <a:pt x="305" y="118"/>
                </a:lnTo>
                <a:lnTo>
                  <a:pt x="305" y="118"/>
                </a:lnTo>
                <a:lnTo>
                  <a:pt x="300" y="115"/>
                </a:lnTo>
                <a:lnTo>
                  <a:pt x="294" y="112"/>
                </a:lnTo>
                <a:lnTo>
                  <a:pt x="294" y="112"/>
                </a:lnTo>
                <a:lnTo>
                  <a:pt x="280" y="103"/>
                </a:lnTo>
                <a:lnTo>
                  <a:pt x="280" y="103"/>
                </a:lnTo>
                <a:lnTo>
                  <a:pt x="263" y="91"/>
                </a:lnTo>
                <a:lnTo>
                  <a:pt x="263" y="91"/>
                </a:lnTo>
                <a:lnTo>
                  <a:pt x="258" y="88"/>
                </a:lnTo>
                <a:lnTo>
                  <a:pt x="247" y="88"/>
                </a:lnTo>
                <a:lnTo>
                  <a:pt x="224" y="85"/>
                </a:lnTo>
                <a:lnTo>
                  <a:pt x="224" y="85"/>
                </a:lnTo>
                <a:lnTo>
                  <a:pt x="216" y="85"/>
                </a:lnTo>
                <a:lnTo>
                  <a:pt x="205" y="82"/>
                </a:lnTo>
                <a:lnTo>
                  <a:pt x="196" y="76"/>
                </a:lnTo>
                <a:lnTo>
                  <a:pt x="188" y="70"/>
                </a:lnTo>
                <a:lnTo>
                  <a:pt x="188" y="70"/>
                </a:lnTo>
                <a:lnTo>
                  <a:pt x="182" y="60"/>
                </a:lnTo>
                <a:lnTo>
                  <a:pt x="182" y="60"/>
                </a:lnTo>
                <a:lnTo>
                  <a:pt x="177" y="48"/>
                </a:lnTo>
                <a:lnTo>
                  <a:pt x="168" y="39"/>
                </a:lnTo>
                <a:lnTo>
                  <a:pt x="168" y="39"/>
                </a:lnTo>
                <a:lnTo>
                  <a:pt x="165" y="33"/>
                </a:lnTo>
                <a:lnTo>
                  <a:pt x="163" y="27"/>
                </a:lnTo>
                <a:lnTo>
                  <a:pt x="163" y="27"/>
                </a:lnTo>
                <a:lnTo>
                  <a:pt x="157" y="30"/>
                </a:lnTo>
                <a:lnTo>
                  <a:pt x="157" y="30"/>
                </a:lnTo>
                <a:lnTo>
                  <a:pt x="143" y="33"/>
                </a:lnTo>
                <a:lnTo>
                  <a:pt x="137" y="33"/>
                </a:lnTo>
                <a:lnTo>
                  <a:pt x="132" y="30"/>
                </a:lnTo>
                <a:lnTo>
                  <a:pt x="132" y="30"/>
                </a:lnTo>
                <a:lnTo>
                  <a:pt x="129" y="27"/>
                </a:lnTo>
                <a:lnTo>
                  <a:pt x="129" y="21"/>
                </a:lnTo>
                <a:lnTo>
                  <a:pt x="129" y="21"/>
                </a:lnTo>
                <a:lnTo>
                  <a:pt x="129" y="9"/>
                </a:lnTo>
                <a:lnTo>
                  <a:pt x="132" y="0"/>
                </a:lnTo>
                <a:lnTo>
                  <a:pt x="132" y="0"/>
                </a:lnTo>
                <a:lnTo>
                  <a:pt x="132" y="0"/>
                </a:lnTo>
                <a:lnTo>
                  <a:pt x="132" y="0"/>
                </a:lnTo>
                <a:lnTo>
                  <a:pt x="118" y="6"/>
                </a:lnTo>
                <a:lnTo>
                  <a:pt x="101" y="15"/>
                </a:lnTo>
                <a:lnTo>
                  <a:pt x="101" y="15"/>
                </a:lnTo>
                <a:lnTo>
                  <a:pt x="93" y="21"/>
                </a:lnTo>
                <a:lnTo>
                  <a:pt x="93" y="21"/>
                </a:lnTo>
                <a:lnTo>
                  <a:pt x="81" y="24"/>
                </a:lnTo>
                <a:lnTo>
                  <a:pt x="73" y="24"/>
                </a:lnTo>
                <a:lnTo>
                  <a:pt x="67" y="21"/>
                </a:lnTo>
                <a:lnTo>
                  <a:pt x="59" y="18"/>
                </a:lnTo>
                <a:lnTo>
                  <a:pt x="59" y="18"/>
                </a:lnTo>
                <a:lnTo>
                  <a:pt x="59" y="18"/>
                </a:lnTo>
                <a:lnTo>
                  <a:pt x="48" y="48"/>
                </a:lnTo>
                <a:lnTo>
                  <a:pt x="48" y="48"/>
                </a:lnTo>
                <a:lnTo>
                  <a:pt x="42" y="76"/>
                </a:lnTo>
                <a:lnTo>
                  <a:pt x="42" y="76"/>
                </a:lnTo>
                <a:lnTo>
                  <a:pt x="42" y="82"/>
                </a:lnTo>
                <a:lnTo>
                  <a:pt x="42" y="82"/>
                </a:lnTo>
                <a:lnTo>
                  <a:pt x="42" y="94"/>
                </a:lnTo>
                <a:lnTo>
                  <a:pt x="39" y="106"/>
                </a:lnTo>
                <a:lnTo>
                  <a:pt x="39" y="106"/>
                </a:lnTo>
                <a:lnTo>
                  <a:pt x="37" y="118"/>
                </a:lnTo>
                <a:lnTo>
                  <a:pt x="37" y="118"/>
                </a:lnTo>
                <a:lnTo>
                  <a:pt x="37" y="124"/>
                </a:lnTo>
                <a:lnTo>
                  <a:pt x="31" y="127"/>
                </a:lnTo>
                <a:lnTo>
                  <a:pt x="23" y="133"/>
                </a:lnTo>
                <a:lnTo>
                  <a:pt x="23" y="133"/>
                </a:lnTo>
                <a:lnTo>
                  <a:pt x="17" y="136"/>
                </a:lnTo>
                <a:lnTo>
                  <a:pt x="11" y="139"/>
                </a:lnTo>
                <a:lnTo>
                  <a:pt x="11" y="139"/>
                </a:lnTo>
                <a:lnTo>
                  <a:pt x="6" y="142"/>
                </a:lnTo>
                <a:lnTo>
                  <a:pt x="6" y="142"/>
                </a:lnTo>
                <a:lnTo>
                  <a:pt x="3" y="152"/>
                </a:lnTo>
                <a:lnTo>
                  <a:pt x="3" y="152"/>
                </a:lnTo>
                <a:lnTo>
                  <a:pt x="0" y="152"/>
                </a:lnTo>
                <a:lnTo>
                  <a:pt x="0" y="152"/>
                </a:lnTo>
                <a:lnTo>
                  <a:pt x="3" y="155"/>
                </a:lnTo>
                <a:lnTo>
                  <a:pt x="3" y="155"/>
                </a:lnTo>
                <a:lnTo>
                  <a:pt x="3" y="167"/>
                </a:lnTo>
                <a:lnTo>
                  <a:pt x="6" y="188"/>
                </a:lnTo>
                <a:lnTo>
                  <a:pt x="6" y="188"/>
                </a:lnTo>
                <a:lnTo>
                  <a:pt x="6" y="215"/>
                </a:lnTo>
                <a:lnTo>
                  <a:pt x="6" y="215"/>
                </a:lnTo>
                <a:lnTo>
                  <a:pt x="6" y="228"/>
                </a:lnTo>
                <a:lnTo>
                  <a:pt x="6" y="228"/>
                </a:lnTo>
                <a:lnTo>
                  <a:pt x="6" y="234"/>
                </a:lnTo>
                <a:lnTo>
                  <a:pt x="6" y="234"/>
                </a:lnTo>
                <a:lnTo>
                  <a:pt x="11" y="243"/>
                </a:lnTo>
                <a:lnTo>
                  <a:pt x="11" y="243"/>
                </a:lnTo>
                <a:lnTo>
                  <a:pt x="20" y="258"/>
                </a:lnTo>
                <a:lnTo>
                  <a:pt x="20" y="258"/>
                </a:lnTo>
                <a:lnTo>
                  <a:pt x="28" y="261"/>
                </a:lnTo>
                <a:lnTo>
                  <a:pt x="31" y="267"/>
                </a:lnTo>
                <a:lnTo>
                  <a:pt x="31" y="267"/>
                </a:lnTo>
                <a:lnTo>
                  <a:pt x="34" y="270"/>
                </a:lnTo>
                <a:lnTo>
                  <a:pt x="34" y="270"/>
                </a:lnTo>
                <a:lnTo>
                  <a:pt x="37" y="276"/>
                </a:lnTo>
                <a:lnTo>
                  <a:pt x="39" y="285"/>
                </a:lnTo>
                <a:lnTo>
                  <a:pt x="39" y="285"/>
                </a:lnTo>
                <a:lnTo>
                  <a:pt x="51" y="294"/>
                </a:lnTo>
                <a:lnTo>
                  <a:pt x="62" y="297"/>
                </a:lnTo>
                <a:lnTo>
                  <a:pt x="62" y="297"/>
                </a:lnTo>
                <a:lnTo>
                  <a:pt x="70" y="300"/>
                </a:lnTo>
                <a:lnTo>
                  <a:pt x="73" y="304"/>
                </a:lnTo>
                <a:lnTo>
                  <a:pt x="73" y="304"/>
                </a:lnTo>
                <a:lnTo>
                  <a:pt x="73" y="307"/>
                </a:lnTo>
                <a:lnTo>
                  <a:pt x="70" y="313"/>
                </a:lnTo>
                <a:lnTo>
                  <a:pt x="95" y="325"/>
                </a:lnTo>
                <a:lnTo>
                  <a:pt x="95" y="325"/>
                </a:lnTo>
                <a:lnTo>
                  <a:pt x="98" y="328"/>
                </a:lnTo>
                <a:lnTo>
                  <a:pt x="98" y="331"/>
                </a:lnTo>
                <a:lnTo>
                  <a:pt x="98" y="343"/>
                </a:lnTo>
                <a:lnTo>
                  <a:pt x="115" y="349"/>
                </a:lnTo>
                <a:lnTo>
                  <a:pt x="115" y="349"/>
                </a:lnTo>
                <a:lnTo>
                  <a:pt x="121" y="352"/>
                </a:lnTo>
                <a:lnTo>
                  <a:pt x="121" y="355"/>
                </a:lnTo>
                <a:lnTo>
                  <a:pt x="121" y="389"/>
                </a:lnTo>
                <a:lnTo>
                  <a:pt x="135" y="428"/>
                </a:lnTo>
                <a:lnTo>
                  <a:pt x="135" y="428"/>
                </a:lnTo>
                <a:lnTo>
                  <a:pt x="137" y="428"/>
                </a:lnTo>
                <a:lnTo>
                  <a:pt x="137" y="428"/>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59" name="Rectangle 63">
            <a:extLst>
              <a:ext uri="{FF2B5EF4-FFF2-40B4-BE49-F238E27FC236}">
                <a16:creationId xmlns:a16="http://schemas.microsoft.com/office/drawing/2014/main" id="{F09FB23E-BBB1-472F-8759-32C55EBE0DE4}"/>
              </a:ext>
            </a:extLst>
          </p:cNvPr>
          <p:cNvSpPr>
            <a:spLocks noChangeArrowheads="1"/>
          </p:cNvSpPr>
          <p:nvPr/>
        </p:nvSpPr>
        <p:spPr bwMode="auto">
          <a:xfrm>
            <a:off x="5727406" y="3874380"/>
            <a:ext cx="1535" cy="1456"/>
          </a:xfrm>
          <a:prstGeom prst="rect">
            <a:avLst/>
          </a:prstGeom>
          <a:solidFill>
            <a:srgbClr val="231F20"/>
          </a:solidFill>
          <a:ln w="2857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Freeform 64">
            <a:extLst>
              <a:ext uri="{FF2B5EF4-FFF2-40B4-BE49-F238E27FC236}">
                <a16:creationId xmlns:a16="http://schemas.microsoft.com/office/drawing/2014/main" id="{D968A9E1-EE8D-4AFF-8287-7D76FF58CDAF}"/>
              </a:ext>
            </a:extLst>
          </p:cNvPr>
          <p:cNvSpPr>
            <a:spLocks/>
          </p:cNvSpPr>
          <p:nvPr/>
        </p:nvSpPr>
        <p:spPr bwMode="auto">
          <a:xfrm>
            <a:off x="6080290" y="3922390"/>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Freeform 65">
            <a:extLst>
              <a:ext uri="{FF2B5EF4-FFF2-40B4-BE49-F238E27FC236}">
                <a16:creationId xmlns:a16="http://schemas.microsoft.com/office/drawing/2014/main" id="{1EC8463C-CBB2-44F7-A5A4-C0B7578C28E6}"/>
              </a:ext>
            </a:extLst>
          </p:cNvPr>
          <p:cNvSpPr>
            <a:spLocks/>
          </p:cNvSpPr>
          <p:nvPr/>
        </p:nvSpPr>
        <p:spPr bwMode="auto">
          <a:xfrm>
            <a:off x="6080290" y="3926755"/>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Freeform 66">
            <a:extLst>
              <a:ext uri="{FF2B5EF4-FFF2-40B4-BE49-F238E27FC236}">
                <a16:creationId xmlns:a16="http://schemas.microsoft.com/office/drawing/2014/main" id="{149173A5-CF52-4350-AE9C-F2304D159DC7}"/>
              </a:ext>
            </a:extLst>
          </p:cNvPr>
          <p:cNvSpPr>
            <a:spLocks/>
          </p:cNvSpPr>
          <p:nvPr/>
        </p:nvSpPr>
        <p:spPr bwMode="auto">
          <a:xfrm>
            <a:off x="5586254" y="4289013"/>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Freeform 67">
            <a:extLst>
              <a:ext uri="{FF2B5EF4-FFF2-40B4-BE49-F238E27FC236}">
                <a16:creationId xmlns:a16="http://schemas.microsoft.com/office/drawing/2014/main" id="{F12DA8D2-C317-4DB1-88E4-3A04C56B43B5}"/>
              </a:ext>
            </a:extLst>
          </p:cNvPr>
          <p:cNvSpPr>
            <a:spLocks/>
          </p:cNvSpPr>
          <p:nvPr/>
        </p:nvSpPr>
        <p:spPr bwMode="auto">
          <a:xfrm>
            <a:off x="5586254" y="4293377"/>
            <a:ext cx="4604" cy="5819"/>
          </a:xfrm>
          <a:custGeom>
            <a:avLst/>
            <a:gdLst>
              <a:gd name="T0" fmla="*/ 3 w 3"/>
              <a:gd name="T1" fmla="*/ 4 h 4"/>
              <a:gd name="T2" fmla="*/ 3 w 3"/>
              <a:gd name="T3" fmla="*/ 4 h 4"/>
              <a:gd name="T4" fmla="*/ 0 w 3"/>
              <a:gd name="T5" fmla="*/ 0 h 4"/>
              <a:gd name="T6" fmla="*/ 0 w 3"/>
              <a:gd name="T7" fmla="*/ 0 h 4"/>
              <a:gd name="T8" fmla="*/ 3 w 3"/>
              <a:gd name="T9" fmla="*/ 4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lnTo>
                  <a:pt x="3" y="4"/>
                </a:lnTo>
                <a:lnTo>
                  <a:pt x="0" y="0"/>
                </a:lnTo>
                <a:lnTo>
                  <a:pt x="0" y="0"/>
                </a:lnTo>
                <a:lnTo>
                  <a:pt x="3" y="4"/>
                </a:lnTo>
                <a:lnTo>
                  <a:pt x="3" y="4"/>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Freeform 68">
            <a:extLst>
              <a:ext uri="{FF2B5EF4-FFF2-40B4-BE49-F238E27FC236}">
                <a16:creationId xmlns:a16="http://schemas.microsoft.com/office/drawing/2014/main" id="{2ED910D0-5439-4C4C-86F7-C89494F3B9EC}"/>
              </a:ext>
            </a:extLst>
          </p:cNvPr>
          <p:cNvSpPr>
            <a:spLocks/>
          </p:cNvSpPr>
          <p:nvPr/>
        </p:nvSpPr>
        <p:spPr bwMode="auto">
          <a:xfrm>
            <a:off x="5547897" y="4369030"/>
            <a:ext cx="3069" cy="4364"/>
          </a:xfrm>
          <a:custGeom>
            <a:avLst/>
            <a:gdLst>
              <a:gd name="T0" fmla="*/ 2 w 2"/>
              <a:gd name="T1" fmla="*/ 3 h 3"/>
              <a:gd name="T2" fmla="*/ 2 w 2"/>
              <a:gd name="T3" fmla="*/ 3 h 3"/>
              <a:gd name="T4" fmla="*/ 0 w 2"/>
              <a:gd name="T5" fmla="*/ 0 h 3"/>
              <a:gd name="T6" fmla="*/ 0 w 2"/>
              <a:gd name="T7" fmla="*/ 0 h 3"/>
              <a:gd name="T8" fmla="*/ 2 w 2"/>
              <a:gd name="T9" fmla="*/ 3 h 3"/>
              <a:gd name="T10" fmla="*/ 2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2" y="3"/>
                </a:moveTo>
                <a:lnTo>
                  <a:pt x="2" y="3"/>
                </a:lnTo>
                <a:lnTo>
                  <a:pt x="0" y="0"/>
                </a:lnTo>
                <a:lnTo>
                  <a:pt x="0" y="0"/>
                </a:lnTo>
                <a:lnTo>
                  <a:pt x="2" y="3"/>
                </a:lnTo>
                <a:lnTo>
                  <a:pt x="2"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Freeform 69">
            <a:extLst>
              <a:ext uri="{FF2B5EF4-FFF2-40B4-BE49-F238E27FC236}">
                <a16:creationId xmlns:a16="http://schemas.microsoft.com/office/drawing/2014/main" id="{4EC5761F-2BC2-4F3E-BC64-A5EC90109158}"/>
              </a:ext>
            </a:extLst>
          </p:cNvPr>
          <p:cNvSpPr>
            <a:spLocks/>
          </p:cNvSpPr>
          <p:nvPr/>
        </p:nvSpPr>
        <p:spPr bwMode="auto">
          <a:xfrm>
            <a:off x="5560171" y="4267191"/>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Freeform 70">
            <a:extLst>
              <a:ext uri="{FF2B5EF4-FFF2-40B4-BE49-F238E27FC236}">
                <a16:creationId xmlns:a16="http://schemas.microsoft.com/office/drawing/2014/main" id="{FC5EBA7C-70A9-4EF6-BDF3-44936131B19B}"/>
              </a:ext>
            </a:extLst>
          </p:cNvPr>
          <p:cNvSpPr>
            <a:spLocks/>
          </p:cNvSpPr>
          <p:nvPr/>
        </p:nvSpPr>
        <p:spPr bwMode="auto">
          <a:xfrm>
            <a:off x="5431291" y="4011137"/>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71">
            <a:extLst>
              <a:ext uri="{FF2B5EF4-FFF2-40B4-BE49-F238E27FC236}">
                <a16:creationId xmlns:a16="http://schemas.microsoft.com/office/drawing/2014/main" id="{3046F087-6DFE-4EDE-A8BD-721DF924538B}"/>
              </a:ext>
            </a:extLst>
          </p:cNvPr>
          <p:cNvSpPr>
            <a:spLocks/>
          </p:cNvSpPr>
          <p:nvPr/>
        </p:nvSpPr>
        <p:spPr bwMode="auto">
          <a:xfrm>
            <a:off x="5316220" y="3900567"/>
            <a:ext cx="42960" cy="26188"/>
          </a:xfrm>
          <a:custGeom>
            <a:avLst/>
            <a:gdLst>
              <a:gd name="T0" fmla="*/ 28 w 28"/>
              <a:gd name="T1" fmla="*/ 18 h 18"/>
              <a:gd name="T2" fmla="*/ 28 w 28"/>
              <a:gd name="T3" fmla="*/ 18 h 18"/>
              <a:gd name="T4" fmla="*/ 22 w 28"/>
              <a:gd name="T5" fmla="*/ 12 h 18"/>
              <a:gd name="T6" fmla="*/ 14 w 28"/>
              <a:gd name="T7" fmla="*/ 6 h 18"/>
              <a:gd name="T8" fmla="*/ 0 w 28"/>
              <a:gd name="T9" fmla="*/ 0 h 18"/>
              <a:gd name="T10" fmla="*/ 0 w 28"/>
              <a:gd name="T11" fmla="*/ 0 h 18"/>
              <a:gd name="T12" fmla="*/ 14 w 28"/>
              <a:gd name="T13" fmla="*/ 6 h 18"/>
              <a:gd name="T14" fmla="*/ 22 w 28"/>
              <a:gd name="T15" fmla="*/ 12 h 18"/>
              <a:gd name="T16" fmla="*/ 28 w 28"/>
              <a:gd name="T17" fmla="*/ 18 h 18"/>
              <a:gd name="T18" fmla="*/ 28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8" y="18"/>
                </a:moveTo>
                <a:lnTo>
                  <a:pt x="28" y="18"/>
                </a:lnTo>
                <a:lnTo>
                  <a:pt x="22" y="12"/>
                </a:lnTo>
                <a:lnTo>
                  <a:pt x="14" y="6"/>
                </a:lnTo>
                <a:lnTo>
                  <a:pt x="0" y="0"/>
                </a:lnTo>
                <a:lnTo>
                  <a:pt x="0" y="0"/>
                </a:lnTo>
                <a:lnTo>
                  <a:pt x="14" y="6"/>
                </a:lnTo>
                <a:lnTo>
                  <a:pt x="22" y="12"/>
                </a:lnTo>
                <a:lnTo>
                  <a:pt x="28" y="18"/>
                </a:lnTo>
                <a:lnTo>
                  <a:pt x="28" y="18"/>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Freeform 72">
            <a:extLst>
              <a:ext uri="{FF2B5EF4-FFF2-40B4-BE49-F238E27FC236}">
                <a16:creationId xmlns:a16="http://schemas.microsoft.com/office/drawing/2014/main" id="{3C6B17DE-0D07-417F-A14F-B12888FDD222}"/>
              </a:ext>
            </a:extLst>
          </p:cNvPr>
          <p:cNvSpPr>
            <a:spLocks/>
          </p:cNvSpPr>
          <p:nvPr/>
        </p:nvSpPr>
        <p:spPr bwMode="auto">
          <a:xfrm>
            <a:off x="5517211" y="4178444"/>
            <a:ext cx="21480" cy="14549"/>
          </a:xfrm>
          <a:custGeom>
            <a:avLst/>
            <a:gdLst>
              <a:gd name="T0" fmla="*/ 6 w 14"/>
              <a:gd name="T1" fmla="*/ 7 h 10"/>
              <a:gd name="T2" fmla="*/ 6 w 14"/>
              <a:gd name="T3" fmla="*/ 7 h 10"/>
              <a:gd name="T4" fmla="*/ 14 w 14"/>
              <a:gd name="T5" fmla="*/ 10 h 10"/>
              <a:gd name="T6" fmla="*/ 14 w 14"/>
              <a:gd name="T7" fmla="*/ 10 h 10"/>
              <a:gd name="T8" fmla="*/ 6 w 14"/>
              <a:gd name="T9" fmla="*/ 7 h 10"/>
              <a:gd name="T10" fmla="*/ 6 w 14"/>
              <a:gd name="T11" fmla="*/ 7 h 10"/>
              <a:gd name="T12" fmla="*/ 0 w 14"/>
              <a:gd name="T13" fmla="*/ 4 h 10"/>
              <a:gd name="T14" fmla="*/ 0 w 14"/>
              <a:gd name="T15" fmla="*/ 0 h 10"/>
              <a:gd name="T16" fmla="*/ 0 w 14"/>
              <a:gd name="T17" fmla="*/ 0 h 10"/>
              <a:gd name="T18" fmla="*/ 0 w 14"/>
              <a:gd name="T19" fmla="*/ 4 h 10"/>
              <a:gd name="T20" fmla="*/ 6 w 14"/>
              <a:gd name="T21" fmla="*/ 7 h 10"/>
              <a:gd name="T22" fmla="*/ 6 w 14"/>
              <a:gd name="T23"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0">
                <a:moveTo>
                  <a:pt x="6" y="7"/>
                </a:moveTo>
                <a:lnTo>
                  <a:pt x="6" y="7"/>
                </a:lnTo>
                <a:lnTo>
                  <a:pt x="14" y="10"/>
                </a:lnTo>
                <a:lnTo>
                  <a:pt x="14" y="10"/>
                </a:lnTo>
                <a:lnTo>
                  <a:pt x="6" y="7"/>
                </a:lnTo>
                <a:lnTo>
                  <a:pt x="6" y="7"/>
                </a:lnTo>
                <a:lnTo>
                  <a:pt x="0" y="4"/>
                </a:lnTo>
                <a:lnTo>
                  <a:pt x="0" y="0"/>
                </a:lnTo>
                <a:lnTo>
                  <a:pt x="0" y="0"/>
                </a:lnTo>
                <a:lnTo>
                  <a:pt x="0" y="4"/>
                </a:lnTo>
                <a:lnTo>
                  <a:pt x="6" y="7"/>
                </a:lnTo>
                <a:lnTo>
                  <a:pt x="6" y="7"/>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 name="Freeform 73">
            <a:extLst>
              <a:ext uri="{FF2B5EF4-FFF2-40B4-BE49-F238E27FC236}">
                <a16:creationId xmlns:a16="http://schemas.microsoft.com/office/drawing/2014/main" id="{B3B27047-F3B6-4C30-A20A-EC03014EC2F7}"/>
              </a:ext>
            </a:extLst>
          </p:cNvPr>
          <p:cNvSpPr>
            <a:spLocks/>
          </p:cNvSpPr>
          <p:nvPr/>
        </p:nvSpPr>
        <p:spPr bwMode="auto">
          <a:xfrm>
            <a:off x="5273261" y="3874380"/>
            <a:ext cx="42960" cy="26188"/>
          </a:xfrm>
          <a:custGeom>
            <a:avLst/>
            <a:gdLst>
              <a:gd name="T0" fmla="*/ 0 w 28"/>
              <a:gd name="T1" fmla="*/ 0 h 18"/>
              <a:gd name="T2" fmla="*/ 0 w 28"/>
              <a:gd name="T3" fmla="*/ 0 h 18"/>
              <a:gd name="T4" fmla="*/ 14 w 28"/>
              <a:gd name="T5" fmla="*/ 12 h 18"/>
              <a:gd name="T6" fmla="*/ 28 w 28"/>
              <a:gd name="T7" fmla="*/ 18 h 18"/>
              <a:gd name="T8" fmla="*/ 28 w 28"/>
              <a:gd name="T9" fmla="*/ 18 h 18"/>
              <a:gd name="T10" fmla="*/ 14 w 28"/>
              <a:gd name="T11" fmla="*/ 12 h 18"/>
              <a:gd name="T12" fmla="*/ 0 w 28"/>
              <a:gd name="T13" fmla="*/ 0 h 18"/>
              <a:gd name="T14" fmla="*/ 0 w 28"/>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0" y="0"/>
                </a:moveTo>
                <a:lnTo>
                  <a:pt x="0" y="0"/>
                </a:lnTo>
                <a:lnTo>
                  <a:pt x="14" y="12"/>
                </a:lnTo>
                <a:lnTo>
                  <a:pt x="28" y="18"/>
                </a:lnTo>
                <a:lnTo>
                  <a:pt x="28" y="18"/>
                </a:lnTo>
                <a:lnTo>
                  <a:pt x="14" y="12"/>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Freeform 74">
            <a:extLst>
              <a:ext uri="{FF2B5EF4-FFF2-40B4-BE49-F238E27FC236}">
                <a16:creationId xmlns:a16="http://schemas.microsoft.com/office/drawing/2014/main" id="{47143FDB-E9E3-4EC6-8EFD-323E380EF92E}"/>
              </a:ext>
            </a:extLst>
          </p:cNvPr>
          <p:cNvSpPr>
            <a:spLocks/>
          </p:cNvSpPr>
          <p:nvPr/>
        </p:nvSpPr>
        <p:spPr bwMode="auto">
          <a:xfrm>
            <a:off x="5555567" y="426719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Freeform 75">
            <a:extLst>
              <a:ext uri="{FF2B5EF4-FFF2-40B4-BE49-F238E27FC236}">
                <a16:creationId xmlns:a16="http://schemas.microsoft.com/office/drawing/2014/main" id="{EC86BC6E-C052-480E-B961-CD60652A9551}"/>
              </a:ext>
            </a:extLst>
          </p:cNvPr>
          <p:cNvSpPr>
            <a:spLocks/>
          </p:cNvSpPr>
          <p:nvPr/>
        </p:nvSpPr>
        <p:spPr bwMode="auto">
          <a:xfrm>
            <a:off x="5564774" y="4271555"/>
            <a:ext cx="4604"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Freeform 76">
            <a:extLst>
              <a:ext uri="{FF2B5EF4-FFF2-40B4-BE49-F238E27FC236}">
                <a16:creationId xmlns:a16="http://schemas.microsoft.com/office/drawing/2014/main" id="{3585F4B9-7DBB-4F8B-9501-75F30E0957F8}"/>
              </a:ext>
            </a:extLst>
          </p:cNvPr>
          <p:cNvSpPr>
            <a:spLocks/>
          </p:cNvSpPr>
          <p:nvPr/>
        </p:nvSpPr>
        <p:spPr bwMode="auto">
          <a:xfrm>
            <a:off x="5590856" y="4303562"/>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Freeform 77">
            <a:extLst>
              <a:ext uri="{FF2B5EF4-FFF2-40B4-BE49-F238E27FC236}">
                <a16:creationId xmlns:a16="http://schemas.microsoft.com/office/drawing/2014/main" id="{9684EA0A-5230-4CB3-9CE9-3527BC302151}"/>
              </a:ext>
            </a:extLst>
          </p:cNvPr>
          <p:cNvSpPr>
            <a:spLocks/>
          </p:cNvSpPr>
          <p:nvPr/>
        </p:nvSpPr>
        <p:spPr bwMode="auto">
          <a:xfrm>
            <a:off x="5590856" y="4299197"/>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Freeform 78">
            <a:extLst>
              <a:ext uri="{FF2B5EF4-FFF2-40B4-BE49-F238E27FC236}">
                <a16:creationId xmlns:a16="http://schemas.microsoft.com/office/drawing/2014/main" id="{4A3BA0BB-95C4-4675-923B-01D25E18ED78}"/>
              </a:ext>
            </a:extLst>
          </p:cNvPr>
          <p:cNvSpPr>
            <a:spLocks/>
          </p:cNvSpPr>
          <p:nvPr/>
        </p:nvSpPr>
        <p:spPr bwMode="auto">
          <a:xfrm>
            <a:off x="5569377" y="4275920"/>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Freeform 79">
            <a:extLst>
              <a:ext uri="{FF2B5EF4-FFF2-40B4-BE49-F238E27FC236}">
                <a16:creationId xmlns:a16="http://schemas.microsoft.com/office/drawing/2014/main" id="{8D9FFCCA-F528-4852-B45D-203C27211073}"/>
              </a:ext>
            </a:extLst>
          </p:cNvPr>
          <p:cNvSpPr>
            <a:spLocks/>
          </p:cNvSpPr>
          <p:nvPr/>
        </p:nvSpPr>
        <p:spPr bwMode="auto">
          <a:xfrm>
            <a:off x="5827136" y="4130435"/>
            <a:ext cx="24548" cy="13095"/>
          </a:xfrm>
          <a:custGeom>
            <a:avLst/>
            <a:gdLst>
              <a:gd name="T0" fmla="*/ 0 w 16"/>
              <a:gd name="T1" fmla="*/ 9 h 9"/>
              <a:gd name="T2" fmla="*/ 0 w 16"/>
              <a:gd name="T3" fmla="*/ 9 h 9"/>
              <a:gd name="T4" fmla="*/ 0 w 16"/>
              <a:gd name="T5" fmla="*/ 6 h 9"/>
              <a:gd name="T6" fmla="*/ 0 w 16"/>
              <a:gd name="T7" fmla="*/ 6 h 9"/>
              <a:gd name="T8" fmla="*/ 8 w 16"/>
              <a:gd name="T9" fmla="*/ 3 h 9"/>
              <a:gd name="T10" fmla="*/ 16 w 16"/>
              <a:gd name="T11" fmla="*/ 0 h 9"/>
              <a:gd name="T12" fmla="*/ 16 w 16"/>
              <a:gd name="T13" fmla="*/ 0 h 9"/>
              <a:gd name="T14" fmla="*/ 8 w 16"/>
              <a:gd name="T15" fmla="*/ 3 h 9"/>
              <a:gd name="T16" fmla="*/ 0 w 16"/>
              <a:gd name="T17" fmla="*/ 6 h 9"/>
              <a:gd name="T18" fmla="*/ 0 w 16"/>
              <a:gd name="T19" fmla="*/ 6 h 9"/>
              <a:gd name="T20" fmla="*/ 0 w 16"/>
              <a:gd name="T21" fmla="*/ 9 h 9"/>
              <a:gd name="T22" fmla="*/ 0 w 16"/>
              <a:gd name="T2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0" y="9"/>
                </a:moveTo>
                <a:lnTo>
                  <a:pt x="0" y="9"/>
                </a:lnTo>
                <a:lnTo>
                  <a:pt x="0" y="6"/>
                </a:lnTo>
                <a:lnTo>
                  <a:pt x="0" y="6"/>
                </a:lnTo>
                <a:lnTo>
                  <a:pt x="8" y="3"/>
                </a:lnTo>
                <a:lnTo>
                  <a:pt x="16" y="0"/>
                </a:lnTo>
                <a:lnTo>
                  <a:pt x="16" y="0"/>
                </a:lnTo>
                <a:lnTo>
                  <a:pt x="8" y="3"/>
                </a:lnTo>
                <a:lnTo>
                  <a:pt x="0" y="6"/>
                </a:lnTo>
                <a:lnTo>
                  <a:pt x="0" y="6"/>
                </a:lnTo>
                <a:lnTo>
                  <a:pt x="0" y="9"/>
                </a:lnTo>
                <a:lnTo>
                  <a:pt x="0" y="9"/>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Freeform 80">
            <a:extLst>
              <a:ext uri="{FF2B5EF4-FFF2-40B4-BE49-F238E27FC236}">
                <a16:creationId xmlns:a16="http://schemas.microsoft.com/office/drawing/2014/main" id="{B54C5E95-11D1-401B-9A12-C469A7D6A695}"/>
              </a:ext>
            </a:extLst>
          </p:cNvPr>
          <p:cNvSpPr>
            <a:spLocks/>
          </p:cNvSpPr>
          <p:nvPr/>
        </p:nvSpPr>
        <p:spPr bwMode="auto">
          <a:xfrm>
            <a:off x="6080290" y="3922390"/>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Freeform 81">
            <a:extLst>
              <a:ext uri="{FF2B5EF4-FFF2-40B4-BE49-F238E27FC236}">
                <a16:creationId xmlns:a16="http://schemas.microsoft.com/office/drawing/2014/main" id="{83458F7D-3A5B-45E3-AE4A-DCD2852111FD}"/>
              </a:ext>
            </a:extLst>
          </p:cNvPr>
          <p:cNvSpPr>
            <a:spLocks/>
          </p:cNvSpPr>
          <p:nvPr/>
        </p:nvSpPr>
        <p:spPr bwMode="auto">
          <a:xfrm>
            <a:off x="6080290" y="3922390"/>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Freeform 82">
            <a:extLst>
              <a:ext uri="{FF2B5EF4-FFF2-40B4-BE49-F238E27FC236}">
                <a16:creationId xmlns:a16="http://schemas.microsoft.com/office/drawing/2014/main" id="{110207EA-9FCD-48F4-8EF0-D6F943E44523}"/>
              </a:ext>
            </a:extLst>
          </p:cNvPr>
          <p:cNvSpPr>
            <a:spLocks/>
          </p:cNvSpPr>
          <p:nvPr/>
        </p:nvSpPr>
        <p:spPr bwMode="auto">
          <a:xfrm>
            <a:off x="6032729" y="3379731"/>
            <a:ext cx="532395" cy="605219"/>
          </a:xfrm>
          <a:custGeom>
            <a:avLst/>
            <a:gdLst>
              <a:gd name="T0" fmla="*/ 3 w 347"/>
              <a:gd name="T1" fmla="*/ 88 h 416"/>
              <a:gd name="T2" fmla="*/ 6 w 347"/>
              <a:gd name="T3" fmla="*/ 103 h 416"/>
              <a:gd name="T4" fmla="*/ 8 w 347"/>
              <a:gd name="T5" fmla="*/ 115 h 416"/>
              <a:gd name="T6" fmla="*/ 8 w 347"/>
              <a:gd name="T7" fmla="*/ 118 h 416"/>
              <a:gd name="T8" fmla="*/ 8 w 347"/>
              <a:gd name="T9" fmla="*/ 121 h 416"/>
              <a:gd name="T10" fmla="*/ 8 w 347"/>
              <a:gd name="T11" fmla="*/ 124 h 416"/>
              <a:gd name="T12" fmla="*/ 8 w 347"/>
              <a:gd name="T13" fmla="*/ 130 h 416"/>
              <a:gd name="T14" fmla="*/ 11 w 347"/>
              <a:gd name="T15" fmla="*/ 133 h 416"/>
              <a:gd name="T16" fmla="*/ 11 w 347"/>
              <a:gd name="T17" fmla="*/ 139 h 416"/>
              <a:gd name="T18" fmla="*/ 11 w 347"/>
              <a:gd name="T19" fmla="*/ 145 h 416"/>
              <a:gd name="T20" fmla="*/ 14 w 347"/>
              <a:gd name="T21" fmla="*/ 155 h 416"/>
              <a:gd name="T22" fmla="*/ 14 w 347"/>
              <a:gd name="T23" fmla="*/ 161 h 416"/>
              <a:gd name="T24" fmla="*/ 14 w 347"/>
              <a:gd name="T25" fmla="*/ 170 h 416"/>
              <a:gd name="T26" fmla="*/ 17 w 347"/>
              <a:gd name="T27" fmla="*/ 179 h 416"/>
              <a:gd name="T28" fmla="*/ 17 w 347"/>
              <a:gd name="T29" fmla="*/ 188 h 416"/>
              <a:gd name="T30" fmla="*/ 17 w 347"/>
              <a:gd name="T31" fmla="*/ 197 h 416"/>
              <a:gd name="T32" fmla="*/ 20 w 347"/>
              <a:gd name="T33" fmla="*/ 206 h 416"/>
              <a:gd name="T34" fmla="*/ 20 w 347"/>
              <a:gd name="T35" fmla="*/ 215 h 416"/>
              <a:gd name="T36" fmla="*/ 20 w 347"/>
              <a:gd name="T37" fmla="*/ 227 h 416"/>
              <a:gd name="T38" fmla="*/ 25 w 347"/>
              <a:gd name="T39" fmla="*/ 273 h 416"/>
              <a:gd name="T40" fmla="*/ 25 w 347"/>
              <a:gd name="T41" fmla="*/ 282 h 416"/>
              <a:gd name="T42" fmla="*/ 28 w 347"/>
              <a:gd name="T43" fmla="*/ 291 h 416"/>
              <a:gd name="T44" fmla="*/ 28 w 347"/>
              <a:gd name="T45" fmla="*/ 300 h 416"/>
              <a:gd name="T46" fmla="*/ 28 w 347"/>
              <a:gd name="T47" fmla="*/ 309 h 416"/>
              <a:gd name="T48" fmla="*/ 28 w 347"/>
              <a:gd name="T49" fmla="*/ 319 h 416"/>
              <a:gd name="T50" fmla="*/ 31 w 347"/>
              <a:gd name="T51" fmla="*/ 328 h 416"/>
              <a:gd name="T52" fmla="*/ 31 w 347"/>
              <a:gd name="T53" fmla="*/ 343 h 416"/>
              <a:gd name="T54" fmla="*/ 31 w 347"/>
              <a:gd name="T55" fmla="*/ 349 h 416"/>
              <a:gd name="T56" fmla="*/ 31 w 347"/>
              <a:gd name="T57" fmla="*/ 355 h 416"/>
              <a:gd name="T58" fmla="*/ 39 w 347"/>
              <a:gd name="T59" fmla="*/ 355 h 416"/>
              <a:gd name="T60" fmla="*/ 84 w 347"/>
              <a:gd name="T61" fmla="*/ 370 h 416"/>
              <a:gd name="T62" fmla="*/ 109 w 347"/>
              <a:gd name="T63" fmla="*/ 379 h 416"/>
              <a:gd name="T64" fmla="*/ 176 w 347"/>
              <a:gd name="T65" fmla="*/ 382 h 416"/>
              <a:gd name="T66" fmla="*/ 213 w 347"/>
              <a:gd name="T67" fmla="*/ 391 h 416"/>
              <a:gd name="T68" fmla="*/ 213 w 347"/>
              <a:gd name="T69" fmla="*/ 395 h 416"/>
              <a:gd name="T70" fmla="*/ 215 w 347"/>
              <a:gd name="T71" fmla="*/ 398 h 416"/>
              <a:gd name="T72" fmla="*/ 218 w 347"/>
              <a:gd name="T73" fmla="*/ 401 h 416"/>
              <a:gd name="T74" fmla="*/ 224 w 347"/>
              <a:gd name="T75" fmla="*/ 404 h 416"/>
              <a:gd name="T76" fmla="*/ 227 w 347"/>
              <a:gd name="T77" fmla="*/ 407 h 416"/>
              <a:gd name="T78" fmla="*/ 229 w 347"/>
              <a:gd name="T79" fmla="*/ 410 h 416"/>
              <a:gd name="T80" fmla="*/ 232 w 347"/>
              <a:gd name="T81" fmla="*/ 413 h 416"/>
              <a:gd name="T82" fmla="*/ 235 w 347"/>
              <a:gd name="T83" fmla="*/ 413 h 416"/>
              <a:gd name="T84" fmla="*/ 238 w 347"/>
              <a:gd name="T85" fmla="*/ 416 h 416"/>
              <a:gd name="T86" fmla="*/ 252 w 347"/>
              <a:gd name="T87" fmla="*/ 346 h 416"/>
              <a:gd name="T88" fmla="*/ 280 w 347"/>
              <a:gd name="T89" fmla="*/ 328 h 416"/>
              <a:gd name="T90" fmla="*/ 285 w 347"/>
              <a:gd name="T91" fmla="*/ 303 h 416"/>
              <a:gd name="T92" fmla="*/ 325 w 347"/>
              <a:gd name="T93" fmla="*/ 264 h 416"/>
              <a:gd name="T94" fmla="*/ 327 w 347"/>
              <a:gd name="T95" fmla="*/ 258 h 416"/>
              <a:gd name="T96" fmla="*/ 327 w 347"/>
              <a:gd name="T97" fmla="*/ 255 h 416"/>
              <a:gd name="T98" fmla="*/ 330 w 347"/>
              <a:gd name="T99" fmla="*/ 249 h 416"/>
              <a:gd name="T100" fmla="*/ 333 w 347"/>
              <a:gd name="T101" fmla="*/ 246 h 416"/>
              <a:gd name="T102" fmla="*/ 347 w 347"/>
              <a:gd name="T103" fmla="*/ 230 h 416"/>
              <a:gd name="T104" fmla="*/ 280 w 347"/>
              <a:gd name="T105" fmla="*/ 33 h 416"/>
              <a:gd name="T106" fmla="*/ 229 w 347"/>
              <a:gd name="T107" fmla="*/ 63 h 416"/>
              <a:gd name="T108" fmla="*/ 145 w 347"/>
              <a:gd name="T109" fmla="*/ 76 h 416"/>
              <a:gd name="T110" fmla="*/ 0 w 347"/>
              <a:gd name="T111" fmla="*/ 8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7" h="416">
                <a:moveTo>
                  <a:pt x="0" y="85"/>
                </a:moveTo>
                <a:lnTo>
                  <a:pt x="0" y="85"/>
                </a:lnTo>
                <a:lnTo>
                  <a:pt x="0" y="88"/>
                </a:lnTo>
                <a:lnTo>
                  <a:pt x="0" y="88"/>
                </a:lnTo>
                <a:lnTo>
                  <a:pt x="0" y="88"/>
                </a:lnTo>
                <a:lnTo>
                  <a:pt x="0" y="88"/>
                </a:lnTo>
                <a:lnTo>
                  <a:pt x="3" y="88"/>
                </a:lnTo>
                <a:lnTo>
                  <a:pt x="3" y="88"/>
                </a:lnTo>
                <a:lnTo>
                  <a:pt x="3" y="97"/>
                </a:lnTo>
                <a:lnTo>
                  <a:pt x="3" y="97"/>
                </a:lnTo>
                <a:lnTo>
                  <a:pt x="3" y="100"/>
                </a:lnTo>
                <a:lnTo>
                  <a:pt x="3" y="100"/>
                </a:lnTo>
                <a:lnTo>
                  <a:pt x="6" y="100"/>
                </a:lnTo>
                <a:lnTo>
                  <a:pt x="6" y="100"/>
                </a:lnTo>
                <a:lnTo>
                  <a:pt x="6" y="103"/>
                </a:lnTo>
                <a:lnTo>
                  <a:pt x="6" y="103"/>
                </a:lnTo>
                <a:lnTo>
                  <a:pt x="6" y="106"/>
                </a:lnTo>
                <a:lnTo>
                  <a:pt x="6" y="106"/>
                </a:lnTo>
                <a:lnTo>
                  <a:pt x="6" y="109"/>
                </a:lnTo>
                <a:lnTo>
                  <a:pt x="6" y="109"/>
                </a:lnTo>
                <a:lnTo>
                  <a:pt x="6" y="109"/>
                </a:lnTo>
                <a:lnTo>
                  <a:pt x="6" y="109"/>
                </a:lnTo>
                <a:lnTo>
                  <a:pt x="8" y="115"/>
                </a:lnTo>
                <a:lnTo>
                  <a:pt x="8" y="115"/>
                </a:lnTo>
                <a:lnTo>
                  <a:pt x="8" y="115"/>
                </a:lnTo>
                <a:lnTo>
                  <a:pt x="8" y="115"/>
                </a:lnTo>
                <a:lnTo>
                  <a:pt x="8" y="115"/>
                </a:lnTo>
                <a:lnTo>
                  <a:pt x="8" y="115"/>
                </a:lnTo>
                <a:lnTo>
                  <a:pt x="8" y="118"/>
                </a:lnTo>
                <a:lnTo>
                  <a:pt x="8" y="118"/>
                </a:lnTo>
                <a:lnTo>
                  <a:pt x="8" y="118"/>
                </a:lnTo>
                <a:lnTo>
                  <a:pt x="8" y="118"/>
                </a:lnTo>
                <a:lnTo>
                  <a:pt x="8" y="118"/>
                </a:lnTo>
                <a:lnTo>
                  <a:pt x="8" y="118"/>
                </a:lnTo>
                <a:lnTo>
                  <a:pt x="8" y="118"/>
                </a:lnTo>
                <a:lnTo>
                  <a:pt x="8" y="118"/>
                </a:lnTo>
                <a:lnTo>
                  <a:pt x="8" y="121"/>
                </a:lnTo>
                <a:lnTo>
                  <a:pt x="8" y="121"/>
                </a:lnTo>
                <a:lnTo>
                  <a:pt x="8" y="121"/>
                </a:lnTo>
                <a:lnTo>
                  <a:pt x="8" y="121"/>
                </a:lnTo>
                <a:lnTo>
                  <a:pt x="8" y="121"/>
                </a:lnTo>
                <a:lnTo>
                  <a:pt x="8" y="121"/>
                </a:lnTo>
                <a:lnTo>
                  <a:pt x="8" y="121"/>
                </a:lnTo>
                <a:lnTo>
                  <a:pt x="8" y="121"/>
                </a:lnTo>
                <a:lnTo>
                  <a:pt x="8" y="124"/>
                </a:lnTo>
                <a:lnTo>
                  <a:pt x="8" y="124"/>
                </a:lnTo>
                <a:lnTo>
                  <a:pt x="8" y="124"/>
                </a:lnTo>
                <a:lnTo>
                  <a:pt x="8" y="124"/>
                </a:lnTo>
                <a:lnTo>
                  <a:pt x="8" y="127"/>
                </a:lnTo>
                <a:lnTo>
                  <a:pt x="8" y="127"/>
                </a:lnTo>
                <a:lnTo>
                  <a:pt x="8" y="127"/>
                </a:lnTo>
                <a:lnTo>
                  <a:pt x="8" y="127"/>
                </a:lnTo>
                <a:lnTo>
                  <a:pt x="8" y="127"/>
                </a:lnTo>
                <a:lnTo>
                  <a:pt x="8" y="127"/>
                </a:lnTo>
                <a:lnTo>
                  <a:pt x="8" y="130"/>
                </a:lnTo>
                <a:lnTo>
                  <a:pt x="8" y="130"/>
                </a:lnTo>
                <a:lnTo>
                  <a:pt x="11" y="130"/>
                </a:lnTo>
                <a:lnTo>
                  <a:pt x="11" y="130"/>
                </a:lnTo>
                <a:lnTo>
                  <a:pt x="11" y="133"/>
                </a:lnTo>
                <a:lnTo>
                  <a:pt x="11" y="133"/>
                </a:lnTo>
                <a:lnTo>
                  <a:pt x="11" y="133"/>
                </a:lnTo>
                <a:lnTo>
                  <a:pt x="11" y="133"/>
                </a:lnTo>
                <a:lnTo>
                  <a:pt x="11" y="133"/>
                </a:lnTo>
                <a:lnTo>
                  <a:pt x="11" y="133"/>
                </a:lnTo>
                <a:lnTo>
                  <a:pt x="11" y="136"/>
                </a:lnTo>
                <a:lnTo>
                  <a:pt x="11" y="136"/>
                </a:lnTo>
                <a:lnTo>
                  <a:pt x="11" y="136"/>
                </a:lnTo>
                <a:lnTo>
                  <a:pt x="11" y="136"/>
                </a:lnTo>
                <a:lnTo>
                  <a:pt x="11" y="139"/>
                </a:lnTo>
                <a:lnTo>
                  <a:pt x="11" y="139"/>
                </a:lnTo>
                <a:lnTo>
                  <a:pt x="11" y="139"/>
                </a:lnTo>
                <a:lnTo>
                  <a:pt x="11" y="139"/>
                </a:lnTo>
                <a:lnTo>
                  <a:pt x="11" y="142"/>
                </a:lnTo>
                <a:lnTo>
                  <a:pt x="11" y="142"/>
                </a:lnTo>
                <a:lnTo>
                  <a:pt x="11" y="142"/>
                </a:lnTo>
                <a:lnTo>
                  <a:pt x="11" y="142"/>
                </a:lnTo>
                <a:lnTo>
                  <a:pt x="11" y="145"/>
                </a:lnTo>
                <a:lnTo>
                  <a:pt x="11" y="145"/>
                </a:lnTo>
                <a:lnTo>
                  <a:pt x="11" y="145"/>
                </a:lnTo>
                <a:lnTo>
                  <a:pt x="11" y="145"/>
                </a:lnTo>
                <a:lnTo>
                  <a:pt x="11" y="148"/>
                </a:lnTo>
                <a:lnTo>
                  <a:pt x="11" y="148"/>
                </a:lnTo>
                <a:lnTo>
                  <a:pt x="11" y="151"/>
                </a:lnTo>
                <a:lnTo>
                  <a:pt x="11" y="151"/>
                </a:lnTo>
                <a:lnTo>
                  <a:pt x="14" y="151"/>
                </a:lnTo>
                <a:lnTo>
                  <a:pt x="14" y="151"/>
                </a:lnTo>
                <a:lnTo>
                  <a:pt x="14" y="155"/>
                </a:lnTo>
                <a:lnTo>
                  <a:pt x="14" y="155"/>
                </a:lnTo>
                <a:lnTo>
                  <a:pt x="14" y="158"/>
                </a:lnTo>
                <a:lnTo>
                  <a:pt x="14" y="158"/>
                </a:lnTo>
                <a:lnTo>
                  <a:pt x="14" y="158"/>
                </a:lnTo>
                <a:lnTo>
                  <a:pt x="14" y="158"/>
                </a:lnTo>
                <a:lnTo>
                  <a:pt x="14" y="161"/>
                </a:lnTo>
                <a:lnTo>
                  <a:pt x="14" y="161"/>
                </a:lnTo>
                <a:lnTo>
                  <a:pt x="14" y="161"/>
                </a:lnTo>
                <a:lnTo>
                  <a:pt x="14" y="161"/>
                </a:lnTo>
                <a:lnTo>
                  <a:pt x="14" y="167"/>
                </a:lnTo>
                <a:lnTo>
                  <a:pt x="14" y="167"/>
                </a:lnTo>
                <a:lnTo>
                  <a:pt x="14" y="167"/>
                </a:lnTo>
                <a:lnTo>
                  <a:pt x="14" y="167"/>
                </a:lnTo>
                <a:lnTo>
                  <a:pt x="14" y="170"/>
                </a:lnTo>
                <a:lnTo>
                  <a:pt x="14" y="170"/>
                </a:lnTo>
                <a:lnTo>
                  <a:pt x="14" y="170"/>
                </a:lnTo>
                <a:lnTo>
                  <a:pt x="14" y="170"/>
                </a:lnTo>
                <a:lnTo>
                  <a:pt x="14" y="173"/>
                </a:lnTo>
                <a:lnTo>
                  <a:pt x="14" y="173"/>
                </a:lnTo>
                <a:lnTo>
                  <a:pt x="17" y="176"/>
                </a:lnTo>
                <a:lnTo>
                  <a:pt x="17" y="176"/>
                </a:lnTo>
                <a:lnTo>
                  <a:pt x="17" y="179"/>
                </a:lnTo>
                <a:lnTo>
                  <a:pt x="17" y="179"/>
                </a:lnTo>
                <a:lnTo>
                  <a:pt x="17" y="179"/>
                </a:lnTo>
                <a:lnTo>
                  <a:pt x="17" y="179"/>
                </a:lnTo>
                <a:lnTo>
                  <a:pt x="17" y="182"/>
                </a:lnTo>
                <a:lnTo>
                  <a:pt x="17" y="182"/>
                </a:lnTo>
                <a:lnTo>
                  <a:pt x="17" y="185"/>
                </a:lnTo>
                <a:lnTo>
                  <a:pt x="17" y="185"/>
                </a:lnTo>
                <a:lnTo>
                  <a:pt x="17" y="185"/>
                </a:lnTo>
                <a:lnTo>
                  <a:pt x="17" y="185"/>
                </a:lnTo>
                <a:lnTo>
                  <a:pt x="17" y="188"/>
                </a:lnTo>
                <a:lnTo>
                  <a:pt x="17" y="188"/>
                </a:lnTo>
                <a:lnTo>
                  <a:pt x="17" y="191"/>
                </a:lnTo>
                <a:lnTo>
                  <a:pt x="17" y="191"/>
                </a:lnTo>
                <a:lnTo>
                  <a:pt x="17" y="194"/>
                </a:lnTo>
                <a:lnTo>
                  <a:pt x="17" y="194"/>
                </a:lnTo>
                <a:lnTo>
                  <a:pt x="17" y="194"/>
                </a:lnTo>
                <a:lnTo>
                  <a:pt x="17" y="194"/>
                </a:lnTo>
                <a:lnTo>
                  <a:pt x="17" y="197"/>
                </a:lnTo>
                <a:lnTo>
                  <a:pt x="17" y="197"/>
                </a:lnTo>
                <a:lnTo>
                  <a:pt x="17" y="200"/>
                </a:lnTo>
                <a:lnTo>
                  <a:pt x="17" y="200"/>
                </a:lnTo>
                <a:lnTo>
                  <a:pt x="20" y="203"/>
                </a:lnTo>
                <a:lnTo>
                  <a:pt x="20" y="203"/>
                </a:lnTo>
                <a:lnTo>
                  <a:pt x="20" y="203"/>
                </a:lnTo>
                <a:lnTo>
                  <a:pt x="20" y="203"/>
                </a:lnTo>
                <a:lnTo>
                  <a:pt x="20" y="206"/>
                </a:lnTo>
                <a:lnTo>
                  <a:pt x="20" y="206"/>
                </a:lnTo>
                <a:lnTo>
                  <a:pt x="20" y="209"/>
                </a:lnTo>
                <a:lnTo>
                  <a:pt x="20" y="209"/>
                </a:lnTo>
                <a:lnTo>
                  <a:pt x="20" y="212"/>
                </a:lnTo>
                <a:lnTo>
                  <a:pt x="20" y="212"/>
                </a:lnTo>
                <a:lnTo>
                  <a:pt x="20" y="212"/>
                </a:lnTo>
                <a:lnTo>
                  <a:pt x="20" y="212"/>
                </a:lnTo>
                <a:lnTo>
                  <a:pt x="20" y="215"/>
                </a:lnTo>
                <a:lnTo>
                  <a:pt x="20" y="215"/>
                </a:lnTo>
                <a:lnTo>
                  <a:pt x="20" y="218"/>
                </a:lnTo>
                <a:lnTo>
                  <a:pt x="20" y="218"/>
                </a:lnTo>
                <a:lnTo>
                  <a:pt x="20" y="221"/>
                </a:lnTo>
                <a:lnTo>
                  <a:pt x="20" y="221"/>
                </a:lnTo>
                <a:lnTo>
                  <a:pt x="20" y="221"/>
                </a:lnTo>
                <a:lnTo>
                  <a:pt x="20" y="221"/>
                </a:lnTo>
                <a:lnTo>
                  <a:pt x="20" y="227"/>
                </a:lnTo>
                <a:lnTo>
                  <a:pt x="20" y="227"/>
                </a:lnTo>
                <a:lnTo>
                  <a:pt x="20" y="227"/>
                </a:lnTo>
                <a:lnTo>
                  <a:pt x="20" y="227"/>
                </a:lnTo>
                <a:lnTo>
                  <a:pt x="22" y="230"/>
                </a:lnTo>
                <a:lnTo>
                  <a:pt x="22" y="230"/>
                </a:lnTo>
                <a:lnTo>
                  <a:pt x="22" y="230"/>
                </a:lnTo>
                <a:lnTo>
                  <a:pt x="22" y="230"/>
                </a:lnTo>
                <a:lnTo>
                  <a:pt x="25" y="273"/>
                </a:lnTo>
                <a:lnTo>
                  <a:pt x="25" y="273"/>
                </a:lnTo>
                <a:lnTo>
                  <a:pt x="25" y="273"/>
                </a:lnTo>
                <a:lnTo>
                  <a:pt x="25" y="273"/>
                </a:lnTo>
                <a:lnTo>
                  <a:pt x="25" y="279"/>
                </a:lnTo>
                <a:lnTo>
                  <a:pt x="25" y="279"/>
                </a:lnTo>
                <a:lnTo>
                  <a:pt x="25" y="279"/>
                </a:lnTo>
                <a:lnTo>
                  <a:pt x="25" y="279"/>
                </a:lnTo>
                <a:lnTo>
                  <a:pt x="25" y="282"/>
                </a:lnTo>
                <a:lnTo>
                  <a:pt x="25" y="282"/>
                </a:lnTo>
                <a:lnTo>
                  <a:pt x="25" y="285"/>
                </a:lnTo>
                <a:lnTo>
                  <a:pt x="25" y="285"/>
                </a:lnTo>
                <a:lnTo>
                  <a:pt x="25" y="288"/>
                </a:lnTo>
                <a:lnTo>
                  <a:pt x="25" y="288"/>
                </a:lnTo>
                <a:lnTo>
                  <a:pt x="28" y="288"/>
                </a:lnTo>
                <a:lnTo>
                  <a:pt x="28" y="288"/>
                </a:lnTo>
                <a:lnTo>
                  <a:pt x="28" y="291"/>
                </a:lnTo>
                <a:lnTo>
                  <a:pt x="28" y="291"/>
                </a:lnTo>
                <a:lnTo>
                  <a:pt x="28" y="294"/>
                </a:lnTo>
                <a:lnTo>
                  <a:pt x="28" y="294"/>
                </a:lnTo>
                <a:lnTo>
                  <a:pt x="28" y="297"/>
                </a:lnTo>
                <a:lnTo>
                  <a:pt x="28" y="297"/>
                </a:lnTo>
                <a:lnTo>
                  <a:pt x="28" y="297"/>
                </a:lnTo>
                <a:lnTo>
                  <a:pt x="28" y="297"/>
                </a:lnTo>
                <a:lnTo>
                  <a:pt x="28" y="300"/>
                </a:lnTo>
                <a:lnTo>
                  <a:pt x="28" y="300"/>
                </a:lnTo>
                <a:lnTo>
                  <a:pt x="28" y="303"/>
                </a:lnTo>
                <a:lnTo>
                  <a:pt x="28" y="303"/>
                </a:lnTo>
                <a:lnTo>
                  <a:pt x="28" y="306"/>
                </a:lnTo>
                <a:lnTo>
                  <a:pt x="28" y="306"/>
                </a:lnTo>
                <a:lnTo>
                  <a:pt x="28" y="306"/>
                </a:lnTo>
                <a:lnTo>
                  <a:pt x="28" y="306"/>
                </a:lnTo>
                <a:lnTo>
                  <a:pt x="28" y="309"/>
                </a:lnTo>
                <a:lnTo>
                  <a:pt x="28" y="309"/>
                </a:lnTo>
                <a:lnTo>
                  <a:pt x="28" y="313"/>
                </a:lnTo>
                <a:lnTo>
                  <a:pt x="28" y="313"/>
                </a:lnTo>
                <a:lnTo>
                  <a:pt x="28" y="316"/>
                </a:lnTo>
                <a:lnTo>
                  <a:pt x="28" y="316"/>
                </a:lnTo>
                <a:lnTo>
                  <a:pt x="28" y="316"/>
                </a:lnTo>
                <a:lnTo>
                  <a:pt x="28" y="316"/>
                </a:lnTo>
                <a:lnTo>
                  <a:pt x="28" y="319"/>
                </a:lnTo>
                <a:lnTo>
                  <a:pt x="28" y="319"/>
                </a:lnTo>
                <a:lnTo>
                  <a:pt x="28" y="322"/>
                </a:lnTo>
                <a:lnTo>
                  <a:pt x="28" y="322"/>
                </a:lnTo>
                <a:lnTo>
                  <a:pt x="28" y="325"/>
                </a:lnTo>
                <a:lnTo>
                  <a:pt x="28" y="325"/>
                </a:lnTo>
                <a:lnTo>
                  <a:pt x="31" y="325"/>
                </a:lnTo>
                <a:lnTo>
                  <a:pt x="31" y="325"/>
                </a:lnTo>
                <a:lnTo>
                  <a:pt x="31" y="328"/>
                </a:lnTo>
                <a:lnTo>
                  <a:pt x="31" y="328"/>
                </a:lnTo>
                <a:lnTo>
                  <a:pt x="31" y="328"/>
                </a:lnTo>
                <a:lnTo>
                  <a:pt x="31" y="328"/>
                </a:lnTo>
                <a:lnTo>
                  <a:pt x="31" y="331"/>
                </a:lnTo>
                <a:lnTo>
                  <a:pt x="31" y="331"/>
                </a:lnTo>
                <a:lnTo>
                  <a:pt x="31" y="334"/>
                </a:lnTo>
                <a:lnTo>
                  <a:pt x="31" y="334"/>
                </a:lnTo>
                <a:lnTo>
                  <a:pt x="31" y="343"/>
                </a:lnTo>
                <a:lnTo>
                  <a:pt x="31" y="343"/>
                </a:lnTo>
                <a:lnTo>
                  <a:pt x="31" y="343"/>
                </a:lnTo>
                <a:lnTo>
                  <a:pt x="31" y="343"/>
                </a:lnTo>
                <a:lnTo>
                  <a:pt x="31" y="346"/>
                </a:lnTo>
                <a:lnTo>
                  <a:pt x="31" y="346"/>
                </a:lnTo>
                <a:lnTo>
                  <a:pt x="31" y="346"/>
                </a:lnTo>
                <a:lnTo>
                  <a:pt x="31" y="346"/>
                </a:lnTo>
                <a:lnTo>
                  <a:pt x="31" y="349"/>
                </a:lnTo>
                <a:lnTo>
                  <a:pt x="31" y="349"/>
                </a:lnTo>
                <a:lnTo>
                  <a:pt x="31" y="352"/>
                </a:lnTo>
                <a:lnTo>
                  <a:pt x="31" y="352"/>
                </a:lnTo>
                <a:lnTo>
                  <a:pt x="31" y="352"/>
                </a:lnTo>
                <a:lnTo>
                  <a:pt x="31" y="352"/>
                </a:lnTo>
                <a:lnTo>
                  <a:pt x="31" y="355"/>
                </a:lnTo>
                <a:lnTo>
                  <a:pt x="31" y="355"/>
                </a:lnTo>
                <a:lnTo>
                  <a:pt x="31" y="355"/>
                </a:lnTo>
                <a:lnTo>
                  <a:pt x="31" y="355"/>
                </a:lnTo>
                <a:lnTo>
                  <a:pt x="31" y="358"/>
                </a:lnTo>
                <a:lnTo>
                  <a:pt x="31" y="358"/>
                </a:lnTo>
                <a:lnTo>
                  <a:pt x="34" y="358"/>
                </a:lnTo>
                <a:lnTo>
                  <a:pt x="34" y="358"/>
                </a:lnTo>
                <a:lnTo>
                  <a:pt x="34" y="358"/>
                </a:lnTo>
                <a:lnTo>
                  <a:pt x="34" y="358"/>
                </a:lnTo>
                <a:lnTo>
                  <a:pt x="39" y="355"/>
                </a:lnTo>
                <a:lnTo>
                  <a:pt x="39" y="355"/>
                </a:lnTo>
                <a:lnTo>
                  <a:pt x="50" y="358"/>
                </a:lnTo>
                <a:lnTo>
                  <a:pt x="56" y="361"/>
                </a:lnTo>
                <a:lnTo>
                  <a:pt x="59" y="364"/>
                </a:lnTo>
                <a:lnTo>
                  <a:pt x="59" y="364"/>
                </a:lnTo>
                <a:lnTo>
                  <a:pt x="81" y="370"/>
                </a:lnTo>
                <a:lnTo>
                  <a:pt x="81" y="370"/>
                </a:lnTo>
                <a:lnTo>
                  <a:pt x="84" y="370"/>
                </a:lnTo>
                <a:lnTo>
                  <a:pt x="84" y="370"/>
                </a:lnTo>
                <a:lnTo>
                  <a:pt x="87" y="370"/>
                </a:lnTo>
                <a:lnTo>
                  <a:pt x="87" y="370"/>
                </a:lnTo>
                <a:lnTo>
                  <a:pt x="98" y="376"/>
                </a:lnTo>
                <a:lnTo>
                  <a:pt x="98" y="376"/>
                </a:lnTo>
                <a:lnTo>
                  <a:pt x="106" y="379"/>
                </a:lnTo>
                <a:lnTo>
                  <a:pt x="106" y="379"/>
                </a:lnTo>
                <a:lnTo>
                  <a:pt x="109" y="379"/>
                </a:lnTo>
                <a:lnTo>
                  <a:pt x="109" y="379"/>
                </a:lnTo>
                <a:lnTo>
                  <a:pt x="120" y="382"/>
                </a:lnTo>
                <a:lnTo>
                  <a:pt x="126" y="385"/>
                </a:lnTo>
                <a:lnTo>
                  <a:pt x="126" y="385"/>
                </a:lnTo>
                <a:lnTo>
                  <a:pt x="148" y="388"/>
                </a:lnTo>
                <a:lnTo>
                  <a:pt x="148" y="388"/>
                </a:lnTo>
                <a:lnTo>
                  <a:pt x="168" y="382"/>
                </a:lnTo>
                <a:lnTo>
                  <a:pt x="176" y="382"/>
                </a:lnTo>
                <a:lnTo>
                  <a:pt x="176" y="382"/>
                </a:lnTo>
                <a:lnTo>
                  <a:pt x="182" y="382"/>
                </a:lnTo>
                <a:lnTo>
                  <a:pt x="182" y="382"/>
                </a:lnTo>
                <a:lnTo>
                  <a:pt x="199" y="379"/>
                </a:lnTo>
                <a:lnTo>
                  <a:pt x="204" y="382"/>
                </a:lnTo>
                <a:lnTo>
                  <a:pt x="210" y="382"/>
                </a:lnTo>
                <a:lnTo>
                  <a:pt x="210" y="382"/>
                </a:lnTo>
                <a:lnTo>
                  <a:pt x="213" y="391"/>
                </a:lnTo>
                <a:lnTo>
                  <a:pt x="213" y="391"/>
                </a:lnTo>
                <a:lnTo>
                  <a:pt x="213" y="391"/>
                </a:lnTo>
                <a:lnTo>
                  <a:pt x="213" y="391"/>
                </a:lnTo>
                <a:lnTo>
                  <a:pt x="213" y="391"/>
                </a:lnTo>
                <a:lnTo>
                  <a:pt x="213" y="391"/>
                </a:lnTo>
                <a:lnTo>
                  <a:pt x="213" y="395"/>
                </a:lnTo>
                <a:lnTo>
                  <a:pt x="213" y="395"/>
                </a:lnTo>
                <a:lnTo>
                  <a:pt x="213" y="395"/>
                </a:lnTo>
                <a:lnTo>
                  <a:pt x="213" y="395"/>
                </a:lnTo>
                <a:lnTo>
                  <a:pt x="215" y="395"/>
                </a:lnTo>
                <a:lnTo>
                  <a:pt x="215" y="395"/>
                </a:lnTo>
                <a:lnTo>
                  <a:pt x="215" y="395"/>
                </a:lnTo>
                <a:lnTo>
                  <a:pt x="215" y="395"/>
                </a:lnTo>
                <a:lnTo>
                  <a:pt x="215" y="398"/>
                </a:lnTo>
                <a:lnTo>
                  <a:pt x="215" y="398"/>
                </a:lnTo>
                <a:lnTo>
                  <a:pt x="215" y="398"/>
                </a:lnTo>
                <a:lnTo>
                  <a:pt x="215" y="398"/>
                </a:lnTo>
                <a:lnTo>
                  <a:pt x="218" y="398"/>
                </a:lnTo>
                <a:lnTo>
                  <a:pt x="218" y="398"/>
                </a:lnTo>
                <a:lnTo>
                  <a:pt x="218" y="398"/>
                </a:lnTo>
                <a:lnTo>
                  <a:pt x="218" y="398"/>
                </a:lnTo>
                <a:lnTo>
                  <a:pt x="218" y="401"/>
                </a:lnTo>
                <a:lnTo>
                  <a:pt x="218" y="401"/>
                </a:lnTo>
                <a:lnTo>
                  <a:pt x="218" y="401"/>
                </a:lnTo>
                <a:lnTo>
                  <a:pt x="218" y="401"/>
                </a:lnTo>
                <a:lnTo>
                  <a:pt x="221" y="401"/>
                </a:lnTo>
                <a:lnTo>
                  <a:pt x="221" y="401"/>
                </a:lnTo>
                <a:lnTo>
                  <a:pt x="221" y="404"/>
                </a:lnTo>
                <a:lnTo>
                  <a:pt x="221" y="404"/>
                </a:lnTo>
                <a:lnTo>
                  <a:pt x="221" y="404"/>
                </a:lnTo>
                <a:lnTo>
                  <a:pt x="221" y="404"/>
                </a:lnTo>
                <a:lnTo>
                  <a:pt x="224" y="404"/>
                </a:lnTo>
                <a:lnTo>
                  <a:pt x="224" y="404"/>
                </a:lnTo>
                <a:lnTo>
                  <a:pt x="224" y="407"/>
                </a:lnTo>
                <a:lnTo>
                  <a:pt x="224" y="407"/>
                </a:lnTo>
                <a:lnTo>
                  <a:pt x="224" y="407"/>
                </a:lnTo>
                <a:lnTo>
                  <a:pt x="224" y="407"/>
                </a:lnTo>
                <a:lnTo>
                  <a:pt x="227" y="407"/>
                </a:lnTo>
                <a:lnTo>
                  <a:pt x="227" y="407"/>
                </a:lnTo>
                <a:lnTo>
                  <a:pt x="227" y="407"/>
                </a:lnTo>
                <a:lnTo>
                  <a:pt x="227" y="407"/>
                </a:lnTo>
                <a:lnTo>
                  <a:pt x="227" y="410"/>
                </a:lnTo>
                <a:lnTo>
                  <a:pt x="227" y="410"/>
                </a:lnTo>
                <a:lnTo>
                  <a:pt x="229" y="410"/>
                </a:lnTo>
                <a:lnTo>
                  <a:pt x="229" y="410"/>
                </a:lnTo>
                <a:lnTo>
                  <a:pt x="229" y="410"/>
                </a:lnTo>
                <a:lnTo>
                  <a:pt x="229" y="410"/>
                </a:lnTo>
                <a:lnTo>
                  <a:pt x="229" y="410"/>
                </a:lnTo>
                <a:lnTo>
                  <a:pt x="229" y="410"/>
                </a:lnTo>
                <a:lnTo>
                  <a:pt x="232" y="413"/>
                </a:lnTo>
                <a:lnTo>
                  <a:pt x="232" y="413"/>
                </a:lnTo>
                <a:lnTo>
                  <a:pt x="232" y="413"/>
                </a:lnTo>
                <a:lnTo>
                  <a:pt x="232" y="413"/>
                </a:lnTo>
                <a:lnTo>
                  <a:pt x="232" y="413"/>
                </a:lnTo>
                <a:lnTo>
                  <a:pt x="232" y="413"/>
                </a:lnTo>
                <a:lnTo>
                  <a:pt x="232" y="413"/>
                </a:lnTo>
                <a:lnTo>
                  <a:pt x="232" y="413"/>
                </a:lnTo>
                <a:lnTo>
                  <a:pt x="235" y="413"/>
                </a:lnTo>
                <a:lnTo>
                  <a:pt x="235" y="413"/>
                </a:lnTo>
                <a:lnTo>
                  <a:pt x="235" y="413"/>
                </a:lnTo>
                <a:lnTo>
                  <a:pt x="235" y="413"/>
                </a:lnTo>
                <a:lnTo>
                  <a:pt x="235" y="413"/>
                </a:lnTo>
                <a:lnTo>
                  <a:pt x="235" y="413"/>
                </a:lnTo>
                <a:lnTo>
                  <a:pt x="235" y="413"/>
                </a:lnTo>
                <a:lnTo>
                  <a:pt x="235" y="413"/>
                </a:lnTo>
                <a:lnTo>
                  <a:pt x="235" y="413"/>
                </a:lnTo>
                <a:lnTo>
                  <a:pt x="235" y="413"/>
                </a:lnTo>
                <a:lnTo>
                  <a:pt x="238" y="416"/>
                </a:lnTo>
                <a:lnTo>
                  <a:pt x="238" y="416"/>
                </a:lnTo>
                <a:lnTo>
                  <a:pt x="238" y="416"/>
                </a:lnTo>
                <a:lnTo>
                  <a:pt x="238" y="416"/>
                </a:lnTo>
                <a:lnTo>
                  <a:pt x="238" y="416"/>
                </a:lnTo>
                <a:lnTo>
                  <a:pt x="238" y="416"/>
                </a:lnTo>
                <a:lnTo>
                  <a:pt x="235" y="391"/>
                </a:lnTo>
                <a:lnTo>
                  <a:pt x="235" y="391"/>
                </a:lnTo>
                <a:lnTo>
                  <a:pt x="235" y="388"/>
                </a:lnTo>
                <a:lnTo>
                  <a:pt x="246" y="376"/>
                </a:lnTo>
                <a:lnTo>
                  <a:pt x="249" y="361"/>
                </a:lnTo>
                <a:lnTo>
                  <a:pt x="249" y="361"/>
                </a:lnTo>
                <a:lnTo>
                  <a:pt x="252" y="352"/>
                </a:lnTo>
                <a:lnTo>
                  <a:pt x="252" y="346"/>
                </a:lnTo>
                <a:lnTo>
                  <a:pt x="255" y="340"/>
                </a:lnTo>
                <a:lnTo>
                  <a:pt x="255" y="340"/>
                </a:lnTo>
                <a:lnTo>
                  <a:pt x="260" y="337"/>
                </a:lnTo>
                <a:lnTo>
                  <a:pt x="263" y="337"/>
                </a:lnTo>
                <a:lnTo>
                  <a:pt x="274" y="337"/>
                </a:lnTo>
                <a:lnTo>
                  <a:pt x="274" y="337"/>
                </a:lnTo>
                <a:lnTo>
                  <a:pt x="280" y="328"/>
                </a:lnTo>
                <a:lnTo>
                  <a:pt x="280" y="328"/>
                </a:lnTo>
                <a:lnTo>
                  <a:pt x="280" y="328"/>
                </a:lnTo>
                <a:lnTo>
                  <a:pt x="280" y="328"/>
                </a:lnTo>
                <a:lnTo>
                  <a:pt x="280" y="316"/>
                </a:lnTo>
                <a:lnTo>
                  <a:pt x="280" y="309"/>
                </a:lnTo>
                <a:lnTo>
                  <a:pt x="283" y="303"/>
                </a:lnTo>
                <a:lnTo>
                  <a:pt x="283" y="303"/>
                </a:lnTo>
                <a:lnTo>
                  <a:pt x="285" y="303"/>
                </a:lnTo>
                <a:lnTo>
                  <a:pt x="285" y="303"/>
                </a:lnTo>
                <a:lnTo>
                  <a:pt x="294" y="300"/>
                </a:lnTo>
                <a:lnTo>
                  <a:pt x="302" y="297"/>
                </a:lnTo>
                <a:lnTo>
                  <a:pt x="302" y="297"/>
                </a:lnTo>
                <a:lnTo>
                  <a:pt x="313" y="294"/>
                </a:lnTo>
                <a:lnTo>
                  <a:pt x="319" y="288"/>
                </a:lnTo>
                <a:lnTo>
                  <a:pt x="325" y="273"/>
                </a:lnTo>
                <a:lnTo>
                  <a:pt x="325" y="273"/>
                </a:lnTo>
                <a:lnTo>
                  <a:pt x="325" y="264"/>
                </a:lnTo>
                <a:lnTo>
                  <a:pt x="325" y="264"/>
                </a:lnTo>
                <a:lnTo>
                  <a:pt x="327" y="261"/>
                </a:lnTo>
                <a:lnTo>
                  <a:pt x="327" y="261"/>
                </a:lnTo>
                <a:lnTo>
                  <a:pt x="327" y="261"/>
                </a:lnTo>
                <a:lnTo>
                  <a:pt x="327" y="261"/>
                </a:lnTo>
                <a:lnTo>
                  <a:pt x="327" y="261"/>
                </a:lnTo>
                <a:lnTo>
                  <a:pt x="327" y="261"/>
                </a:lnTo>
                <a:lnTo>
                  <a:pt x="327" y="258"/>
                </a:lnTo>
                <a:lnTo>
                  <a:pt x="327" y="258"/>
                </a:lnTo>
                <a:lnTo>
                  <a:pt x="327" y="258"/>
                </a:lnTo>
                <a:lnTo>
                  <a:pt x="327" y="258"/>
                </a:lnTo>
                <a:lnTo>
                  <a:pt x="327" y="258"/>
                </a:lnTo>
                <a:lnTo>
                  <a:pt x="327" y="258"/>
                </a:lnTo>
                <a:lnTo>
                  <a:pt x="327" y="255"/>
                </a:lnTo>
                <a:lnTo>
                  <a:pt x="327" y="255"/>
                </a:lnTo>
                <a:lnTo>
                  <a:pt x="327" y="255"/>
                </a:lnTo>
                <a:lnTo>
                  <a:pt x="327" y="255"/>
                </a:lnTo>
                <a:lnTo>
                  <a:pt x="327" y="252"/>
                </a:lnTo>
                <a:lnTo>
                  <a:pt x="327" y="252"/>
                </a:lnTo>
                <a:lnTo>
                  <a:pt x="330" y="252"/>
                </a:lnTo>
                <a:lnTo>
                  <a:pt x="330" y="252"/>
                </a:lnTo>
                <a:lnTo>
                  <a:pt x="330" y="252"/>
                </a:lnTo>
                <a:lnTo>
                  <a:pt x="330" y="252"/>
                </a:lnTo>
                <a:lnTo>
                  <a:pt x="330" y="249"/>
                </a:lnTo>
                <a:lnTo>
                  <a:pt x="330" y="249"/>
                </a:lnTo>
                <a:lnTo>
                  <a:pt x="330" y="249"/>
                </a:lnTo>
                <a:lnTo>
                  <a:pt x="330" y="249"/>
                </a:lnTo>
                <a:lnTo>
                  <a:pt x="330" y="246"/>
                </a:lnTo>
                <a:lnTo>
                  <a:pt x="330" y="246"/>
                </a:lnTo>
                <a:lnTo>
                  <a:pt x="333" y="246"/>
                </a:lnTo>
                <a:lnTo>
                  <a:pt x="333" y="246"/>
                </a:lnTo>
                <a:lnTo>
                  <a:pt x="333" y="246"/>
                </a:lnTo>
                <a:lnTo>
                  <a:pt x="333" y="246"/>
                </a:lnTo>
                <a:lnTo>
                  <a:pt x="333" y="243"/>
                </a:lnTo>
                <a:lnTo>
                  <a:pt x="333" y="243"/>
                </a:lnTo>
                <a:lnTo>
                  <a:pt x="336" y="243"/>
                </a:lnTo>
                <a:lnTo>
                  <a:pt x="339" y="240"/>
                </a:lnTo>
                <a:lnTo>
                  <a:pt x="344" y="234"/>
                </a:lnTo>
                <a:lnTo>
                  <a:pt x="344" y="234"/>
                </a:lnTo>
                <a:lnTo>
                  <a:pt x="347" y="230"/>
                </a:lnTo>
                <a:lnTo>
                  <a:pt x="316" y="0"/>
                </a:lnTo>
                <a:lnTo>
                  <a:pt x="316" y="0"/>
                </a:lnTo>
                <a:lnTo>
                  <a:pt x="305" y="6"/>
                </a:lnTo>
                <a:lnTo>
                  <a:pt x="297" y="9"/>
                </a:lnTo>
                <a:lnTo>
                  <a:pt x="291" y="15"/>
                </a:lnTo>
                <a:lnTo>
                  <a:pt x="288" y="21"/>
                </a:lnTo>
                <a:lnTo>
                  <a:pt x="288" y="21"/>
                </a:lnTo>
                <a:lnTo>
                  <a:pt x="280" y="33"/>
                </a:lnTo>
                <a:lnTo>
                  <a:pt x="280" y="33"/>
                </a:lnTo>
                <a:lnTo>
                  <a:pt x="274" y="39"/>
                </a:lnTo>
                <a:lnTo>
                  <a:pt x="274" y="39"/>
                </a:lnTo>
                <a:lnTo>
                  <a:pt x="263" y="51"/>
                </a:lnTo>
                <a:lnTo>
                  <a:pt x="255" y="57"/>
                </a:lnTo>
                <a:lnTo>
                  <a:pt x="243" y="57"/>
                </a:lnTo>
                <a:lnTo>
                  <a:pt x="243" y="57"/>
                </a:lnTo>
                <a:lnTo>
                  <a:pt x="229" y="63"/>
                </a:lnTo>
                <a:lnTo>
                  <a:pt x="215" y="72"/>
                </a:lnTo>
                <a:lnTo>
                  <a:pt x="215" y="72"/>
                </a:lnTo>
                <a:lnTo>
                  <a:pt x="196" y="85"/>
                </a:lnTo>
                <a:lnTo>
                  <a:pt x="196" y="85"/>
                </a:lnTo>
                <a:lnTo>
                  <a:pt x="185" y="88"/>
                </a:lnTo>
                <a:lnTo>
                  <a:pt x="173" y="88"/>
                </a:lnTo>
                <a:lnTo>
                  <a:pt x="159" y="82"/>
                </a:lnTo>
                <a:lnTo>
                  <a:pt x="145" y="76"/>
                </a:lnTo>
                <a:lnTo>
                  <a:pt x="145" y="76"/>
                </a:lnTo>
                <a:lnTo>
                  <a:pt x="131" y="69"/>
                </a:lnTo>
                <a:lnTo>
                  <a:pt x="0" y="82"/>
                </a:lnTo>
                <a:lnTo>
                  <a:pt x="0" y="82"/>
                </a:lnTo>
                <a:lnTo>
                  <a:pt x="0" y="85"/>
                </a:lnTo>
                <a:lnTo>
                  <a:pt x="0" y="85"/>
                </a:lnTo>
                <a:lnTo>
                  <a:pt x="0" y="85"/>
                </a:lnTo>
                <a:lnTo>
                  <a:pt x="0" y="85"/>
                </a:lnTo>
                <a:close/>
              </a:path>
            </a:pathLst>
          </a:custGeom>
          <a:solidFill>
            <a:schemeClr val="accent2">
              <a:lumMod val="60000"/>
              <a:lumOff val="40000"/>
            </a:scheme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79" name="Freeform 83">
            <a:extLst>
              <a:ext uri="{FF2B5EF4-FFF2-40B4-BE49-F238E27FC236}">
                <a16:creationId xmlns:a16="http://schemas.microsoft.com/office/drawing/2014/main" id="{3E463A75-37BA-4D76-A5A9-0189A0E10976}"/>
              </a:ext>
            </a:extLst>
          </p:cNvPr>
          <p:cNvSpPr>
            <a:spLocks/>
          </p:cNvSpPr>
          <p:nvPr/>
        </p:nvSpPr>
        <p:spPr bwMode="auto">
          <a:xfrm>
            <a:off x="6552848" y="3720166"/>
            <a:ext cx="7672" cy="8729"/>
          </a:xfrm>
          <a:custGeom>
            <a:avLst/>
            <a:gdLst>
              <a:gd name="T0" fmla="*/ 5 w 5"/>
              <a:gd name="T1" fmla="*/ 0 h 6"/>
              <a:gd name="T2" fmla="*/ 5 w 5"/>
              <a:gd name="T3" fmla="*/ 0 h 6"/>
              <a:gd name="T4" fmla="*/ 0 w 5"/>
              <a:gd name="T5" fmla="*/ 6 h 6"/>
              <a:gd name="T6" fmla="*/ 5 w 5"/>
              <a:gd name="T7" fmla="*/ 0 h 6"/>
              <a:gd name="T8" fmla="*/ 5 w 5"/>
              <a:gd name="T9" fmla="*/ 0 h 6"/>
            </a:gdLst>
            <a:ahLst/>
            <a:cxnLst>
              <a:cxn ang="0">
                <a:pos x="T0" y="T1"/>
              </a:cxn>
              <a:cxn ang="0">
                <a:pos x="T2" y="T3"/>
              </a:cxn>
              <a:cxn ang="0">
                <a:pos x="T4" y="T5"/>
              </a:cxn>
              <a:cxn ang="0">
                <a:pos x="T6" y="T7"/>
              </a:cxn>
              <a:cxn ang="0">
                <a:pos x="T8" y="T9"/>
              </a:cxn>
            </a:cxnLst>
            <a:rect l="0" t="0" r="r" b="b"/>
            <a:pathLst>
              <a:path w="5" h="6">
                <a:moveTo>
                  <a:pt x="5" y="0"/>
                </a:moveTo>
                <a:lnTo>
                  <a:pt x="5" y="0"/>
                </a:lnTo>
                <a:lnTo>
                  <a:pt x="0" y="6"/>
                </a:lnTo>
                <a:lnTo>
                  <a:pt x="5" y="0"/>
                </a:lnTo>
                <a:lnTo>
                  <a:pt x="5"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Freeform 84">
            <a:extLst>
              <a:ext uri="{FF2B5EF4-FFF2-40B4-BE49-F238E27FC236}">
                <a16:creationId xmlns:a16="http://schemas.microsoft.com/office/drawing/2014/main" id="{6D96FEE4-BD37-4414-BCA2-C7C60FA36BFA}"/>
              </a:ext>
            </a:extLst>
          </p:cNvPr>
          <p:cNvSpPr>
            <a:spLocks/>
          </p:cNvSpPr>
          <p:nvPr/>
        </p:nvSpPr>
        <p:spPr bwMode="auto">
          <a:xfrm>
            <a:off x="6049605" y="358195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85">
            <a:extLst>
              <a:ext uri="{FF2B5EF4-FFF2-40B4-BE49-F238E27FC236}">
                <a16:creationId xmlns:a16="http://schemas.microsoft.com/office/drawing/2014/main" id="{46BD7DA2-9AFE-4E4E-9B8A-3E90DE461315}"/>
              </a:ext>
            </a:extLst>
          </p:cNvPr>
          <p:cNvSpPr>
            <a:spLocks/>
          </p:cNvSpPr>
          <p:nvPr/>
        </p:nvSpPr>
        <p:spPr bwMode="auto">
          <a:xfrm>
            <a:off x="6049605" y="357759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Freeform 86">
            <a:extLst>
              <a:ext uri="{FF2B5EF4-FFF2-40B4-BE49-F238E27FC236}">
                <a16:creationId xmlns:a16="http://schemas.microsoft.com/office/drawing/2014/main" id="{C834DE8D-52B6-4CD8-92F5-352B5CFA6500}"/>
              </a:ext>
            </a:extLst>
          </p:cNvPr>
          <p:cNvSpPr>
            <a:spLocks/>
          </p:cNvSpPr>
          <p:nvPr/>
        </p:nvSpPr>
        <p:spPr bwMode="auto">
          <a:xfrm>
            <a:off x="6049605" y="359068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Freeform 87">
            <a:extLst>
              <a:ext uri="{FF2B5EF4-FFF2-40B4-BE49-F238E27FC236}">
                <a16:creationId xmlns:a16="http://schemas.microsoft.com/office/drawing/2014/main" id="{4424ED70-961B-4886-9EC8-F5697F0B7EC4}"/>
              </a:ext>
            </a:extLst>
          </p:cNvPr>
          <p:cNvSpPr>
            <a:spLocks/>
          </p:cNvSpPr>
          <p:nvPr/>
        </p:nvSpPr>
        <p:spPr bwMode="auto">
          <a:xfrm>
            <a:off x="6049605" y="358631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Freeform 88">
            <a:extLst>
              <a:ext uri="{FF2B5EF4-FFF2-40B4-BE49-F238E27FC236}">
                <a16:creationId xmlns:a16="http://schemas.microsoft.com/office/drawing/2014/main" id="{FDB85F0D-0578-42BF-8D85-3F29FF94CAFF}"/>
              </a:ext>
            </a:extLst>
          </p:cNvPr>
          <p:cNvSpPr>
            <a:spLocks/>
          </p:cNvSpPr>
          <p:nvPr/>
        </p:nvSpPr>
        <p:spPr bwMode="auto">
          <a:xfrm>
            <a:off x="6045003" y="3564495"/>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Freeform 89">
            <a:extLst>
              <a:ext uri="{FF2B5EF4-FFF2-40B4-BE49-F238E27FC236}">
                <a16:creationId xmlns:a16="http://schemas.microsoft.com/office/drawing/2014/main" id="{BF2D394E-F500-4BC7-A8EE-C81A565979EF}"/>
              </a:ext>
            </a:extLst>
          </p:cNvPr>
          <p:cNvSpPr>
            <a:spLocks/>
          </p:cNvSpPr>
          <p:nvPr/>
        </p:nvSpPr>
        <p:spPr bwMode="auto">
          <a:xfrm>
            <a:off x="6049605" y="357322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Freeform 90">
            <a:extLst>
              <a:ext uri="{FF2B5EF4-FFF2-40B4-BE49-F238E27FC236}">
                <a16:creationId xmlns:a16="http://schemas.microsoft.com/office/drawing/2014/main" id="{25F36524-B168-40B5-A890-B2C497089796}"/>
              </a:ext>
            </a:extLst>
          </p:cNvPr>
          <p:cNvSpPr>
            <a:spLocks/>
          </p:cNvSpPr>
          <p:nvPr/>
        </p:nvSpPr>
        <p:spPr bwMode="auto">
          <a:xfrm>
            <a:off x="6049605" y="3568861"/>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Freeform 91">
            <a:extLst>
              <a:ext uri="{FF2B5EF4-FFF2-40B4-BE49-F238E27FC236}">
                <a16:creationId xmlns:a16="http://schemas.microsoft.com/office/drawing/2014/main" id="{81CE8790-7ECA-452B-A455-D35A832E8BAE}"/>
              </a:ext>
            </a:extLst>
          </p:cNvPr>
          <p:cNvSpPr>
            <a:spLocks/>
          </p:cNvSpPr>
          <p:nvPr/>
        </p:nvSpPr>
        <p:spPr bwMode="auto">
          <a:xfrm>
            <a:off x="6049605" y="3595049"/>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Freeform 92">
            <a:extLst>
              <a:ext uri="{FF2B5EF4-FFF2-40B4-BE49-F238E27FC236}">
                <a16:creationId xmlns:a16="http://schemas.microsoft.com/office/drawing/2014/main" id="{18EBFE31-E88E-44D9-B6C8-CE3C50F7245C}"/>
              </a:ext>
            </a:extLst>
          </p:cNvPr>
          <p:cNvSpPr>
            <a:spLocks/>
          </p:cNvSpPr>
          <p:nvPr/>
        </p:nvSpPr>
        <p:spPr bwMode="auto">
          <a:xfrm>
            <a:off x="6054208" y="362269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Freeform 93">
            <a:extLst>
              <a:ext uri="{FF2B5EF4-FFF2-40B4-BE49-F238E27FC236}">
                <a16:creationId xmlns:a16="http://schemas.microsoft.com/office/drawing/2014/main" id="{A144BCCB-B60C-4BF8-ACDF-77F20733F654}"/>
              </a:ext>
            </a:extLst>
          </p:cNvPr>
          <p:cNvSpPr>
            <a:spLocks/>
          </p:cNvSpPr>
          <p:nvPr/>
        </p:nvSpPr>
        <p:spPr bwMode="auto">
          <a:xfrm>
            <a:off x="6045003" y="356449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Freeform 94">
            <a:extLst>
              <a:ext uri="{FF2B5EF4-FFF2-40B4-BE49-F238E27FC236}">
                <a16:creationId xmlns:a16="http://schemas.microsoft.com/office/drawing/2014/main" id="{212A74D2-7D03-49CB-9434-1B0E61957FA2}"/>
              </a:ext>
            </a:extLst>
          </p:cNvPr>
          <p:cNvSpPr>
            <a:spLocks/>
          </p:cNvSpPr>
          <p:nvPr/>
        </p:nvSpPr>
        <p:spPr bwMode="auto">
          <a:xfrm>
            <a:off x="6054208" y="361396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Freeform 95">
            <a:extLst>
              <a:ext uri="{FF2B5EF4-FFF2-40B4-BE49-F238E27FC236}">
                <a16:creationId xmlns:a16="http://schemas.microsoft.com/office/drawing/2014/main" id="{321D2A17-392A-4BDF-AFAC-DBD2AFA4A5E9}"/>
              </a:ext>
            </a:extLst>
          </p:cNvPr>
          <p:cNvSpPr>
            <a:spLocks/>
          </p:cNvSpPr>
          <p:nvPr/>
        </p:nvSpPr>
        <p:spPr bwMode="auto">
          <a:xfrm>
            <a:off x="6054208" y="362705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Freeform 96">
            <a:extLst>
              <a:ext uri="{FF2B5EF4-FFF2-40B4-BE49-F238E27FC236}">
                <a16:creationId xmlns:a16="http://schemas.microsoft.com/office/drawing/2014/main" id="{5F0F7DB4-87F5-4AB6-8E20-DBCB475C8CA0}"/>
              </a:ext>
            </a:extLst>
          </p:cNvPr>
          <p:cNvSpPr>
            <a:spLocks/>
          </p:cNvSpPr>
          <p:nvPr/>
        </p:nvSpPr>
        <p:spPr bwMode="auto">
          <a:xfrm>
            <a:off x="6054208" y="3599412"/>
            <a:ext cx="0" cy="5819"/>
          </a:xfrm>
          <a:custGeom>
            <a:avLst/>
            <a:gdLst>
              <a:gd name="T0" fmla="*/ 4 h 4"/>
              <a:gd name="T1" fmla="*/ 4 h 4"/>
              <a:gd name="T2" fmla="*/ 0 h 4"/>
              <a:gd name="T3" fmla="*/ 0 h 4"/>
              <a:gd name="T4" fmla="*/ 4 h 4"/>
              <a:gd name="T5" fmla="*/ 4 h 4"/>
            </a:gdLst>
            <a:ahLst/>
            <a:cxnLst>
              <a:cxn ang="0">
                <a:pos x="0" y="T0"/>
              </a:cxn>
              <a:cxn ang="0">
                <a:pos x="0" y="T1"/>
              </a:cxn>
              <a:cxn ang="0">
                <a:pos x="0" y="T2"/>
              </a:cxn>
              <a:cxn ang="0">
                <a:pos x="0" y="T3"/>
              </a:cxn>
              <a:cxn ang="0">
                <a:pos x="0" y="T4"/>
              </a:cxn>
              <a:cxn ang="0">
                <a:pos x="0" y="T5"/>
              </a:cxn>
            </a:cxnLst>
            <a:rect l="0" t="0" r="r" b="b"/>
            <a:pathLst>
              <a:path h="4">
                <a:moveTo>
                  <a:pt x="0" y="4"/>
                </a:moveTo>
                <a:lnTo>
                  <a:pt x="0" y="4"/>
                </a:lnTo>
                <a:lnTo>
                  <a:pt x="0" y="0"/>
                </a:lnTo>
                <a:lnTo>
                  <a:pt x="0" y="0"/>
                </a:lnTo>
                <a:lnTo>
                  <a:pt x="0" y="4"/>
                </a:lnTo>
                <a:lnTo>
                  <a:pt x="0" y="4"/>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Freeform 97">
            <a:extLst>
              <a:ext uri="{FF2B5EF4-FFF2-40B4-BE49-F238E27FC236}">
                <a16:creationId xmlns:a16="http://schemas.microsoft.com/office/drawing/2014/main" id="{8FEAC1E1-BBF0-46B3-9BF6-C20BAD31E6AD}"/>
              </a:ext>
            </a:extLst>
          </p:cNvPr>
          <p:cNvSpPr>
            <a:spLocks/>
          </p:cNvSpPr>
          <p:nvPr/>
        </p:nvSpPr>
        <p:spPr bwMode="auto">
          <a:xfrm>
            <a:off x="6054208" y="360959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Freeform 98">
            <a:extLst>
              <a:ext uri="{FF2B5EF4-FFF2-40B4-BE49-F238E27FC236}">
                <a16:creationId xmlns:a16="http://schemas.microsoft.com/office/drawing/2014/main" id="{27A3BA77-21DF-463C-871E-1F45032DAA97}"/>
              </a:ext>
            </a:extLst>
          </p:cNvPr>
          <p:cNvSpPr>
            <a:spLocks/>
          </p:cNvSpPr>
          <p:nvPr/>
        </p:nvSpPr>
        <p:spPr bwMode="auto">
          <a:xfrm>
            <a:off x="6080290" y="389620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Freeform 99">
            <a:extLst>
              <a:ext uri="{FF2B5EF4-FFF2-40B4-BE49-F238E27FC236}">
                <a16:creationId xmlns:a16="http://schemas.microsoft.com/office/drawing/2014/main" id="{52F5803E-12F9-4DCC-9F49-A16A7BB3EBCF}"/>
              </a:ext>
            </a:extLst>
          </p:cNvPr>
          <p:cNvSpPr>
            <a:spLocks/>
          </p:cNvSpPr>
          <p:nvPr/>
        </p:nvSpPr>
        <p:spPr bwMode="auto">
          <a:xfrm>
            <a:off x="6037330" y="3520851"/>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Freeform 100">
            <a:extLst>
              <a:ext uri="{FF2B5EF4-FFF2-40B4-BE49-F238E27FC236}">
                <a16:creationId xmlns:a16="http://schemas.microsoft.com/office/drawing/2014/main" id="{2FA50082-CD5E-4E26-BEFB-B0DE3A0A04BE}"/>
              </a:ext>
            </a:extLst>
          </p:cNvPr>
          <p:cNvSpPr>
            <a:spLocks/>
          </p:cNvSpPr>
          <p:nvPr/>
        </p:nvSpPr>
        <p:spPr bwMode="auto">
          <a:xfrm>
            <a:off x="6032729" y="3507758"/>
            <a:ext cx="4604"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Freeform 101">
            <a:extLst>
              <a:ext uri="{FF2B5EF4-FFF2-40B4-BE49-F238E27FC236}">
                <a16:creationId xmlns:a16="http://schemas.microsoft.com/office/drawing/2014/main" id="{62BCACE2-72AB-490B-B728-5E0A3EB7E94F}"/>
              </a:ext>
            </a:extLst>
          </p:cNvPr>
          <p:cNvSpPr>
            <a:spLocks/>
          </p:cNvSpPr>
          <p:nvPr/>
        </p:nvSpPr>
        <p:spPr bwMode="auto">
          <a:xfrm>
            <a:off x="6041934" y="3525215"/>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Freeform 102">
            <a:extLst>
              <a:ext uri="{FF2B5EF4-FFF2-40B4-BE49-F238E27FC236}">
                <a16:creationId xmlns:a16="http://schemas.microsoft.com/office/drawing/2014/main" id="{85256FC2-E16B-419F-A651-CE138B991A9F}"/>
              </a:ext>
            </a:extLst>
          </p:cNvPr>
          <p:cNvSpPr>
            <a:spLocks/>
          </p:cNvSpPr>
          <p:nvPr/>
        </p:nvSpPr>
        <p:spPr bwMode="auto">
          <a:xfrm>
            <a:off x="6041934" y="3533944"/>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Freeform 103">
            <a:extLst>
              <a:ext uri="{FF2B5EF4-FFF2-40B4-BE49-F238E27FC236}">
                <a16:creationId xmlns:a16="http://schemas.microsoft.com/office/drawing/2014/main" id="{E9C7A6E4-567B-48CC-8DC6-1C59AFA70C26}"/>
              </a:ext>
            </a:extLst>
          </p:cNvPr>
          <p:cNvSpPr>
            <a:spLocks/>
          </p:cNvSpPr>
          <p:nvPr/>
        </p:nvSpPr>
        <p:spPr bwMode="auto">
          <a:xfrm>
            <a:off x="6054208" y="3631419"/>
            <a:ext cx="4604" cy="4364"/>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Freeform 104">
            <a:extLst>
              <a:ext uri="{FF2B5EF4-FFF2-40B4-BE49-F238E27FC236}">
                <a16:creationId xmlns:a16="http://schemas.microsoft.com/office/drawing/2014/main" id="{26F9FB0D-148D-499C-9ABB-DAD0C56D4EB6}"/>
              </a:ext>
            </a:extLst>
          </p:cNvPr>
          <p:cNvSpPr>
            <a:spLocks/>
          </p:cNvSpPr>
          <p:nvPr/>
        </p:nvSpPr>
        <p:spPr bwMode="auto">
          <a:xfrm>
            <a:off x="6032729" y="3503392"/>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Freeform 105">
            <a:extLst>
              <a:ext uri="{FF2B5EF4-FFF2-40B4-BE49-F238E27FC236}">
                <a16:creationId xmlns:a16="http://schemas.microsoft.com/office/drawing/2014/main" id="{0F090610-06C1-41C2-B720-5A86F8A8D905}"/>
              </a:ext>
            </a:extLst>
          </p:cNvPr>
          <p:cNvSpPr>
            <a:spLocks/>
          </p:cNvSpPr>
          <p:nvPr/>
        </p:nvSpPr>
        <p:spPr bwMode="auto">
          <a:xfrm>
            <a:off x="6045003" y="35470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106">
            <a:extLst>
              <a:ext uri="{FF2B5EF4-FFF2-40B4-BE49-F238E27FC236}">
                <a16:creationId xmlns:a16="http://schemas.microsoft.com/office/drawing/2014/main" id="{31350B62-9483-45B0-9BB3-F3C7975FE268}"/>
              </a:ext>
            </a:extLst>
          </p:cNvPr>
          <p:cNvSpPr>
            <a:spLocks/>
          </p:cNvSpPr>
          <p:nvPr/>
        </p:nvSpPr>
        <p:spPr bwMode="auto">
          <a:xfrm>
            <a:off x="6080290" y="389183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Freeform 107">
            <a:extLst>
              <a:ext uri="{FF2B5EF4-FFF2-40B4-BE49-F238E27FC236}">
                <a16:creationId xmlns:a16="http://schemas.microsoft.com/office/drawing/2014/main" id="{72FEF6E2-97DE-44D1-88A9-C1824C0B3970}"/>
              </a:ext>
            </a:extLst>
          </p:cNvPr>
          <p:cNvSpPr>
            <a:spLocks/>
          </p:cNvSpPr>
          <p:nvPr/>
        </p:nvSpPr>
        <p:spPr bwMode="auto">
          <a:xfrm>
            <a:off x="6045003" y="355140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Freeform 108">
            <a:extLst>
              <a:ext uri="{FF2B5EF4-FFF2-40B4-BE49-F238E27FC236}">
                <a16:creationId xmlns:a16="http://schemas.microsoft.com/office/drawing/2014/main" id="{4F9E2DFD-F0D3-4D65-8103-73D1D95E8EFE}"/>
              </a:ext>
            </a:extLst>
          </p:cNvPr>
          <p:cNvSpPr>
            <a:spLocks/>
          </p:cNvSpPr>
          <p:nvPr/>
        </p:nvSpPr>
        <p:spPr bwMode="auto">
          <a:xfrm>
            <a:off x="6045003" y="355576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Freeform 109">
            <a:extLst>
              <a:ext uri="{FF2B5EF4-FFF2-40B4-BE49-F238E27FC236}">
                <a16:creationId xmlns:a16="http://schemas.microsoft.com/office/drawing/2014/main" id="{9ED5B5DB-7FA4-421A-B0BE-64BCCC24EBBE}"/>
              </a:ext>
            </a:extLst>
          </p:cNvPr>
          <p:cNvSpPr>
            <a:spLocks/>
          </p:cNvSpPr>
          <p:nvPr/>
        </p:nvSpPr>
        <p:spPr bwMode="auto">
          <a:xfrm>
            <a:off x="6045003" y="355576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110">
            <a:extLst>
              <a:ext uri="{FF2B5EF4-FFF2-40B4-BE49-F238E27FC236}">
                <a16:creationId xmlns:a16="http://schemas.microsoft.com/office/drawing/2014/main" id="{0817CC35-4580-4EAA-932B-B0DB87502711}"/>
              </a:ext>
            </a:extLst>
          </p:cNvPr>
          <p:cNvSpPr>
            <a:spLocks/>
          </p:cNvSpPr>
          <p:nvPr/>
        </p:nvSpPr>
        <p:spPr bwMode="auto">
          <a:xfrm>
            <a:off x="6045003" y="355140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Freeform 111">
            <a:extLst>
              <a:ext uri="{FF2B5EF4-FFF2-40B4-BE49-F238E27FC236}">
                <a16:creationId xmlns:a16="http://schemas.microsoft.com/office/drawing/2014/main" id="{1017CC28-7AEB-4D60-9BB1-5574F2110033}"/>
              </a:ext>
            </a:extLst>
          </p:cNvPr>
          <p:cNvSpPr>
            <a:spLocks/>
          </p:cNvSpPr>
          <p:nvPr/>
        </p:nvSpPr>
        <p:spPr bwMode="auto">
          <a:xfrm>
            <a:off x="6045003" y="356013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Freeform 112">
            <a:extLst>
              <a:ext uri="{FF2B5EF4-FFF2-40B4-BE49-F238E27FC236}">
                <a16:creationId xmlns:a16="http://schemas.microsoft.com/office/drawing/2014/main" id="{C1F1EE60-16F1-4752-8DAB-4C0BFEABF9F4}"/>
              </a:ext>
            </a:extLst>
          </p:cNvPr>
          <p:cNvSpPr>
            <a:spLocks/>
          </p:cNvSpPr>
          <p:nvPr/>
        </p:nvSpPr>
        <p:spPr bwMode="auto">
          <a:xfrm>
            <a:off x="6041934" y="3538309"/>
            <a:ext cx="3069" cy="8729"/>
          </a:xfrm>
          <a:custGeom>
            <a:avLst/>
            <a:gdLst>
              <a:gd name="T0" fmla="*/ 2 w 2"/>
              <a:gd name="T1" fmla="*/ 6 h 6"/>
              <a:gd name="T2" fmla="*/ 2 w 2"/>
              <a:gd name="T3" fmla="*/ 6 h 6"/>
              <a:gd name="T4" fmla="*/ 0 w 2"/>
              <a:gd name="T5" fmla="*/ 0 h 6"/>
              <a:gd name="T6" fmla="*/ 0 w 2"/>
              <a:gd name="T7" fmla="*/ 0 h 6"/>
              <a:gd name="T8" fmla="*/ 2 w 2"/>
              <a:gd name="T9" fmla="*/ 6 h 6"/>
              <a:gd name="T10" fmla="*/ 2 w 2"/>
              <a:gd name="T11" fmla="*/ 6 h 6"/>
            </a:gdLst>
            <a:ahLst/>
            <a:cxnLst>
              <a:cxn ang="0">
                <a:pos x="T0" y="T1"/>
              </a:cxn>
              <a:cxn ang="0">
                <a:pos x="T2" y="T3"/>
              </a:cxn>
              <a:cxn ang="0">
                <a:pos x="T4" y="T5"/>
              </a:cxn>
              <a:cxn ang="0">
                <a:pos x="T6" y="T7"/>
              </a:cxn>
              <a:cxn ang="0">
                <a:pos x="T8" y="T9"/>
              </a:cxn>
              <a:cxn ang="0">
                <a:pos x="T10" y="T11"/>
              </a:cxn>
            </a:cxnLst>
            <a:rect l="0" t="0" r="r" b="b"/>
            <a:pathLst>
              <a:path w="2" h="6">
                <a:moveTo>
                  <a:pt x="2" y="6"/>
                </a:moveTo>
                <a:lnTo>
                  <a:pt x="2" y="6"/>
                </a:lnTo>
                <a:lnTo>
                  <a:pt x="0" y="0"/>
                </a:lnTo>
                <a:lnTo>
                  <a:pt x="0" y="0"/>
                </a:lnTo>
                <a:lnTo>
                  <a:pt x="2" y="6"/>
                </a:lnTo>
                <a:lnTo>
                  <a:pt x="2" y="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Freeform 113">
            <a:extLst>
              <a:ext uri="{FF2B5EF4-FFF2-40B4-BE49-F238E27FC236}">
                <a16:creationId xmlns:a16="http://schemas.microsoft.com/office/drawing/2014/main" id="{9F5050E9-11AA-4283-A686-548D73336875}"/>
              </a:ext>
            </a:extLst>
          </p:cNvPr>
          <p:cNvSpPr>
            <a:spLocks/>
          </p:cNvSpPr>
          <p:nvPr/>
        </p:nvSpPr>
        <p:spPr bwMode="auto">
          <a:xfrm>
            <a:off x="6075688" y="3820551"/>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Freeform 114">
            <a:extLst>
              <a:ext uri="{FF2B5EF4-FFF2-40B4-BE49-F238E27FC236}">
                <a16:creationId xmlns:a16="http://schemas.microsoft.com/office/drawing/2014/main" id="{244E4988-6382-46EB-9A58-4725624A3412}"/>
              </a:ext>
            </a:extLst>
          </p:cNvPr>
          <p:cNvSpPr>
            <a:spLocks/>
          </p:cNvSpPr>
          <p:nvPr/>
        </p:nvSpPr>
        <p:spPr bwMode="auto">
          <a:xfrm>
            <a:off x="6075688" y="3824915"/>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Freeform 115">
            <a:extLst>
              <a:ext uri="{FF2B5EF4-FFF2-40B4-BE49-F238E27FC236}">
                <a16:creationId xmlns:a16="http://schemas.microsoft.com/office/drawing/2014/main" id="{E9A2DC79-E938-4C6C-85AC-5BE9295DCCE1}"/>
              </a:ext>
            </a:extLst>
          </p:cNvPr>
          <p:cNvSpPr>
            <a:spLocks/>
          </p:cNvSpPr>
          <p:nvPr/>
        </p:nvSpPr>
        <p:spPr bwMode="auto">
          <a:xfrm>
            <a:off x="6075688" y="3811820"/>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Freeform 116">
            <a:extLst>
              <a:ext uri="{FF2B5EF4-FFF2-40B4-BE49-F238E27FC236}">
                <a16:creationId xmlns:a16="http://schemas.microsoft.com/office/drawing/2014/main" id="{4B343C75-F2E4-4E1B-9E75-BB9F0E53AFF0}"/>
              </a:ext>
            </a:extLst>
          </p:cNvPr>
          <p:cNvSpPr>
            <a:spLocks/>
          </p:cNvSpPr>
          <p:nvPr/>
        </p:nvSpPr>
        <p:spPr bwMode="auto">
          <a:xfrm>
            <a:off x="6075688" y="3807457"/>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Freeform 117">
            <a:extLst>
              <a:ext uri="{FF2B5EF4-FFF2-40B4-BE49-F238E27FC236}">
                <a16:creationId xmlns:a16="http://schemas.microsoft.com/office/drawing/2014/main" id="{9F080E7C-81EF-4EE8-AA5C-082247495647}"/>
              </a:ext>
            </a:extLst>
          </p:cNvPr>
          <p:cNvSpPr>
            <a:spLocks/>
          </p:cNvSpPr>
          <p:nvPr/>
        </p:nvSpPr>
        <p:spPr bwMode="auto">
          <a:xfrm>
            <a:off x="6075688" y="3835098"/>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118">
            <a:extLst>
              <a:ext uri="{FF2B5EF4-FFF2-40B4-BE49-F238E27FC236}">
                <a16:creationId xmlns:a16="http://schemas.microsoft.com/office/drawing/2014/main" id="{55CA0944-6ED9-46ED-81D2-FDF418BD4CA5}"/>
              </a:ext>
            </a:extLst>
          </p:cNvPr>
          <p:cNvSpPr>
            <a:spLocks/>
          </p:cNvSpPr>
          <p:nvPr/>
        </p:nvSpPr>
        <p:spPr bwMode="auto">
          <a:xfrm>
            <a:off x="6071084" y="3785634"/>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Freeform 119">
            <a:extLst>
              <a:ext uri="{FF2B5EF4-FFF2-40B4-BE49-F238E27FC236}">
                <a16:creationId xmlns:a16="http://schemas.microsoft.com/office/drawing/2014/main" id="{C2DA7FBC-3623-41C5-871C-EC5146870742}"/>
              </a:ext>
            </a:extLst>
          </p:cNvPr>
          <p:cNvSpPr>
            <a:spLocks/>
          </p:cNvSpPr>
          <p:nvPr/>
        </p:nvSpPr>
        <p:spPr bwMode="auto">
          <a:xfrm>
            <a:off x="6075688" y="3798728"/>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Freeform 120">
            <a:extLst>
              <a:ext uri="{FF2B5EF4-FFF2-40B4-BE49-F238E27FC236}">
                <a16:creationId xmlns:a16="http://schemas.microsoft.com/office/drawing/2014/main" id="{B709DDBD-4C3A-4732-ABD4-2A4BBF0F3820}"/>
              </a:ext>
            </a:extLst>
          </p:cNvPr>
          <p:cNvSpPr>
            <a:spLocks/>
          </p:cNvSpPr>
          <p:nvPr/>
        </p:nvSpPr>
        <p:spPr bwMode="auto">
          <a:xfrm>
            <a:off x="6071084" y="3794363"/>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Freeform 121">
            <a:extLst>
              <a:ext uri="{FF2B5EF4-FFF2-40B4-BE49-F238E27FC236}">
                <a16:creationId xmlns:a16="http://schemas.microsoft.com/office/drawing/2014/main" id="{CDDDF38D-AA04-481A-B91F-4787AEF54728}"/>
              </a:ext>
            </a:extLst>
          </p:cNvPr>
          <p:cNvSpPr>
            <a:spLocks/>
          </p:cNvSpPr>
          <p:nvPr/>
        </p:nvSpPr>
        <p:spPr bwMode="auto">
          <a:xfrm>
            <a:off x="6075688" y="3839464"/>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Freeform 122">
            <a:extLst>
              <a:ext uri="{FF2B5EF4-FFF2-40B4-BE49-F238E27FC236}">
                <a16:creationId xmlns:a16="http://schemas.microsoft.com/office/drawing/2014/main" id="{76F36B78-29AF-4F97-A8D1-2750E3A29812}"/>
              </a:ext>
            </a:extLst>
          </p:cNvPr>
          <p:cNvSpPr>
            <a:spLocks/>
          </p:cNvSpPr>
          <p:nvPr/>
        </p:nvSpPr>
        <p:spPr bwMode="auto">
          <a:xfrm>
            <a:off x="6080290" y="3856922"/>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Freeform 123">
            <a:extLst>
              <a:ext uri="{FF2B5EF4-FFF2-40B4-BE49-F238E27FC236}">
                <a16:creationId xmlns:a16="http://schemas.microsoft.com/office/drawing/2014/main" id="{CE2C29E4-1A43-41E2-93F6-8E53D820BD8E}"/>
              </a:ext>
            </a:extLst>
          </p:cNvPr>
          <p:cNvSpPr>
            <a:spLocks/>
          </p:cNvSpPr>
          <p:nvPr/>
        </p:nvSpPr>
        <p:spPr bwMode="auto">
          <a:xfrm>
            <a:off x="6080290" y="3883110"/>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 name="Freeform 124">
            <a:extLst>
              <a:ext uri="{FF2B5EF4-FFF2-40B4-BE49-F238E27FC236}">
                <a16:creationId xmlns:a16="http://schemas.microsoft.com/office/drawing/2014/main" id="{3CBF0E18-19E4-4A3C-A1AF-1FDB1AE59B6F}"/>
              </a:ext>
            </a:extLst>
          </p:cNvPr>
          <p:cNvSpPr>
            <a:spLocks/>
          </p:cNvSpPr>
          <p:nvPr/>
        </p:nvSpPr>
        <p:spPr bwMode="auto">
          <a:xfrm>
            <a:off x="6080290" y="3878744"/>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 name="Freeform 125">
            <a:extLst>
              <a:ext uri="{FF2B5EF4-FFF2-40B4-BE49-F238E27FC236}">
                <a16:creationId xmlns:a16="http://schemas.microsoft.com/office/drawing/2014/main" id="{5D4ABA3F-F700-4C92-8474-3410242914FB}"/>
              </a:ext>
            </a:extLst>
          </p:cNvPr>
          <p:cNvSpPr>
            <a:spLocks/>
          </p:cNvSpPr>
          <p:nvPr/>
        </p:nvSpPr>
        <p:spPr bwMode="auto">
          <a:xfrm>
            <a:off x="6080290" y="3852557"/>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 name="Freeform 126">
            <a:extLst>
              <a:ext uri="{FF2B5EF4-FFF2-40B4-BE49-F238E27FC236}">
                <a16:creationId xmlns:a16="http://schemas.microsoft.com/office/drawing/2014/main" id="{90B85CFD-F250-4E8E-9092-C984EFB2BE5E}"/>
              </a:ext>
            </a:extLst>
          </p:cNvPr>
          <p:cNvSpPr>
            <a:spLocks/>
          </p:cNvSpPr>
          <p:nvPr/>
        </p:nvSpPr>
        <p:spPr bwMode="auto">
          <a:xfrm>
            <a:off x="6075688" y="3848193"/>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Freeform 127">
            <a:extLst>
              <a:ext uri="{FF2B5EF4-FFF2-40B4-BE49-F238E27FC236}">
                <a16:creationId xmlns:a16="http://schemas.microsoft.com/office/drawing/2014/main" id="{139B4E6B-6918-416F-9DF6-FC2328E7CE95}"/>
              </a:ext>
            </a:extLst>
          </p:cNvPr>
          <p:cNvSpPr>
            <a:spLocks/>
          </p:cNvSpPr>
          <p:nvPr/>
        </p:nvSpPr>
        <p:spPr bwMode="auto">
          <a:xfrm>
            <a:off x="6063414" y="3675065"/>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Freeform 128">
            <a:extLst>
              <a:ext uri="{FF2B5EF4-FFF2-40B4-BE49-F238E27FC236}">
                <a16:creationId xmlns:a16="http://schemas.microsoft.com/office/drawing/2014/main" id="{4D5250F6-F75E-40E6-AC22-D547EF57F5C1}"/>
              </a:ext>
            </a:extLst>
          </p:cNvPr>
          <p:cNvSpPr>
            <a:spLocks/>
          </p:cNvSpPr>
          <p:nvPr/>
        </p:nvSpPr>
        <p:spPr bwMode="auto">
          <a:xfrm>
            <a:off x="6058810" y="3661971"/>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Freeform 129">
            <a:extLst>
              <a:ext uri="{FF2B5EF4-FFF2-40B4-BE49-F238E27FC236}">
                <a16:creationId xmlns:a16="http://schemas.microsoft.com/office/drawing/2014/main" id="{7A52FCA8-AB73-4392-8C6A-5EE513A3AA5E}"/>
              </a:ext>
            </a:extLst>
          </p:cNvPr>
          <p:cNvSpPr>
            <a:spLocks/>
          </p:cNvSpPr>
          <p:nvPr/>
        </p:nvSpPr>
        <p:spPr bwMode="auto">
          <a:xfrm>
            <a:off x="6058810" y="3657607"/>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Freeform 130">
            <a:extLst>
              <a:ext uri="{FF2B5EF4-FFF2-40B4-BE49-F238E27FC236}">
                <a16:creationId xmlns:a16="http://schemas.microsoft.com/office/drawing/2014/main" id="{B63A1ABC-2F72-48AF-A7BC-0E59F909A0E9}"/>
              </a:ext>
            </a:extLst>
          </p:cNvPr>
          <p:cNvSpPr>
            <a:spLocks/>
          </p:cNvSpPr>
          <p:nvPr/>
        </p:nvSpPr>
        <p:spPr bwMode="auto">
          <a:xfrm>
            <a:off x="6058810" y="3670700"/>
            <a:ext cx="4604" cy="4364"/>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Freeform 131">
            <a:extLst>
              <a:ext uri="{FF2B5EF4-FFF2-40B4-BE49-F238E27FC236}">
                <a16:creationId xmlns:a16="http://schemas.microsoft.com/office/drawing/2014/main" id="{7049B89F-9EBA-41D6-9192-C5FA839C7075}"/>
              </a:ext>
            </a:extLst>
          </p:cNvPr>
          <p:cNvSpPr>
            <a:spLocks/>
          </p:cNvSpPr>
          <p:nvPr/>
        </p:nvSpPr>
        <p:spPr bwMode="auto">
          <a:xfrm>
            <a:off x="6058810" y="3644513"/>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 name="Freeform 132">
            <a:extLst>
              <a:ext uri="{FF2B5EF4-FFF2-40B4-BE49-F238E27FC236}">
                <a16:creationId xmlns:a16="http://schemas.microsoft.com/office/drawing/2014/main" id="{34DE23F5-CDF8-4B2C-905B-BD094B141E48}"/>
              </a:ext>
            </a:extLst>
          </p:cNvPr>
          <p:cNvSpPr>
            <a:spLocks/>
          </p:cNvSpPr>
          <p:nvPr/>
        </p:nvSpPr>
        <p:spPr bwMode="auto">
          <a:xfrm>
            <a:off x="6058810" y="364014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 name="Freeform 133">
            <a:extLst>
              <a:ext uri="{FF2B5EF4-FFF2-40B4-BE49-F238E27FC236}">
                <a16:creationId xmlns:a16="http://schemas.microsoft.com/office/drawing/2014/main" id="{C944B20B-3F45-4AED-A469-CAD0CC7CBF45}"/>
              </a:ext>
            </a:extLst>
          </p:cNvPr>
          <p:cNvSpPr>
            <a:spLocks/>
          </p:cNvSpPr>
          <p:nvPr/>
        </p:nvSpPr>
        <p:spPr bwMode="auto">
          <a:xfrm>
            <a:off x="6058810" y="3648878"/>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Freeform 134">
            <a:extLst>
              <a:ext uri="{FF2B5EF4-FFF2-40B4-BE49-F238E27FC236}">
                <a16:creationId xmlns:a16="http://schemas.microsoft.com/office/drawing/2014/main" id="{234DD450-9E27-43D8-8689-9007374D66B6}"/>
              </a:ext>
            </a:extLst>
          </p:cNvPr>
          <p:cNvSpPr>
            <a:spLocks/>
          </p:cNvSpPr>
          <p:nvPr/>
        </p:nvSpPr>
        <p:spPr bwMode="auto">
          <a:xfrm>
            <a:off x="6063414" y="3701252"/>
            <a:ext cx="0" cy="8729"/>
          </a:xfrm>
          <a:custGeom>
            <a:avLst/>
            <a:gdLst>
              <a:gd name="T0" fmla="*/ 6 h 6"/>
              <a:gd name="T1" fmla="*/ 6 h 6"/>
              <a:gd name="T2" fmla="*/ 0 h 6"/>
              <a:gd name="T3" fmla="*/ 0 h 6"/>
              <a:gd name="T4" fmla="*/ 6 h 6"/>
              <a:gd name="T5" fmla="*/ 6 h 6"/>
            </a:gdLst>
            <a:ahLst/>
            <a:cxnLst>
              <a:cxn ang="0">
                <a:pos x="0" y="T0"/>
              </a:cxn>
              <a:cxn ang="0">
                <a:pos x="0" y="T1"/>
              </a:cxn>
              <a:cxn ang="0">
                <a:pos x="0" y="T2"/>
              </a:cxn>
              <a:cxn ang="0">
                <a:pos x="0" y="T3"/>
              </a:cxn>
              <a:cxn ang="0">
                <a:pos x="0" y="T4"/>
              </a:cxn>
              <a:cxn ang="0">
                <a:pos x="0" y="T5"/>
              </a:cxn>
            </a:cxnLst>
            <a:rect l="0" t="0" r="r" b="b"/>
            <a:pathLst>
              <a:path h="6">
                <a:moveTo>
                  <a:pt x="0" y="6"/>
                </a:moveTo>
                <a:lnTo>
                  <a:pt x="0" y="6"/>
                </a:lnTo>
                <a:lnTo>
                  <a:pt x="0" y="0"/>
                </a:lnTo>
                <a:lnTo>
                  <a:pt x="0" y="0"/>
                </a:lnTo>
                <a:lnTo>
                  <a:pt x="0" y="6"/>
                </a:lnTo>
                <a:lnTo>
                  <a:pt x="0" y="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 name="Freeform 135">
            <a:extLst>
              <a:ext uri="{FF2B5EF4-FFF2-40B4-BE49-F238E27FC236}">
                <a16:creationId xmlns:a16="http://schemas.microsoft.com/office/drawing/2014/main" id="{1A79FC1E-1D5C-43C0-8CE6-D6D0C61E06D0}"/>
              </a:ext>
            </a:extLst>
          </p:cNvPr>
          <p:cNvSpPr>
            <a:spLocks/>
          </p:cNvSpPr>
          <p:nvPr/>
        </p:nvSpPr>
        <p:spPr bwMode="auto">
          <a:xfrm>
            <a:off x="6063414" y="3709981"/>
            <a:ext cx="3069" cy="4364"/>
          </a:xfrm>
          <a:custGeom>
            <a:avLst/>
            <a:gdLst>
              <a:gd name="T0" fmla="*/ 2 w 2"/>
              <a:gd name="T1" fmla="*/ 3 h 3"/>
              <a:gd name="T2" fmla="*/ 2 w 2"/>
              <a:gd name="T3" fmla="*/ 3 h 3"/>
              <a:gd name="T4" fmla="*/ 0 w 2"/>
              <a:gd name="T5" fmla="*/ 0 h 3"/>
              <a:gd name="T6" fmla="*/ 0 w 2"/>
              <a:gd name="T7" fmla="*/ 0 h 3"/>
              <a:gd name="T8" fmla="*/ 2 w 2"/>
              <a:gd name="T9" fmla="*/ 3 h 3"/>
              <a:gd name="T10" fmla="*/ 2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2" y="3"/>
                </a:moveTo>
                <a:lnTo>
                  <a:pt x="2" y="3"/>
                </a:lnTo>
                <a:lnTo>
                  <a:pt x="0" y="0"/>
                </a:lnTo>
                <a:lnTo>
                  <a:pt x="0" y="0"/>
                </a:lnTo>
                <a:lnTo>
                  <a:pt x="2" y="3"/>
                </a:lnTo>
                <a:lnTo>
                  <a:pt x="2"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Freeform 136">
            <a:extLst>
              <a:ext uri="{FF2B5EF4-FFF2-40B4-BE49-F238E27FC236}">
                <a16:creationId xmlns:a16="http://schemas.microsoft.com/office/drawing/2014/main" id="{212EDAFE-A166-43BA-9CB6-7ED351BDA56C}"/>
              </a:ext>
            </a:extLst>
          </p:cNvPr>
          <p:cNvSpPr>
            <a:spLocks/>
          </p:cNvSpPr>
          <p:nvPr/>
        </p:nvSpPr>
        <p:spPr bwMode="auto">
          <a:xfrm>
            <a:off x="6066482" y="3714346"/>
            <a:ext cx="4604" cy="62559"/>
          </a:xfrm>
          <a:custGeom>
            <a:avLst/>
            <a:gdLst>
              <a:gd name="T0" fmla="*/ 3 w 3"/>
              <a:gd name="T1" fmla="*/ 43 h 43"/>
              <a:gd name="T2" fmla="*/ 3 w 3"/>
              <a:gd name="T3" fmla="*/ 43 h 43"/>
              <a:gd name="T4" fmla="*/ 0 w 3"/>
              <a:gd name="T5" fmla="*/ 0 h 43"/>
              <a:gd name="T6" fmla="*/ 0 w 3"/>
              <a:gd name="T7" fmla="*/ 0 h 43"/>
              <a:gd name="T8" fmla="*/ 3 w 3"/>
              <a:gd name="T9" fmla="*/ 43 h 43"/>
              <a:gd name="T10" fmla="*/ 3 w 3"/>
              <a:gd name="T11" fmla="*/ 43 h 43"/>
            </a:gdLst>
            <a:ahLst/>
            <a:cxnLst>
              <a:cxn ang="0">
                <a:pos x="T0" y="T1"/>
              </a:cxn>
              <a:cxn ang="0">
                <a:pos x="T2" y="T3"/>
              </a:cxn>
              <a:cxn ang="0">
                <a:pos x="T4" y="T5"/>
              </a:cxn>
              <a:cxn ang="0">
                <a:pos x="T6" y="T7"/>
              </a:cxn>
              <a:cxn ang="0">
                <a:pos x="T8" y="T9"/>
              </a:cxn>
              <a:cxn ang="0">
                <a:pos x="T10" y="T11"/>
              </a:cxn>
            </a:cxnLst>
            <a:rect l="0" t="0" r="r" b="b"/>
            <a:pathLst>
              <a:path w="3" h="43">
                <a:moveTo>
                  <a:pt x="3" y="43"/>
                </a:moveTo>
                <a:lnTo>
                  <a:pt x="3" y="43"/>
                </a:lnTo>
                <a:lnTo>
                  <a:pt x="0" y="0"/>
                </a:lnTo>
                <a:lnTo>
                  <a:pt x="0" y="0"/>
                </a:lnTo>
                <a:lnTo>
                  <a:pt x="3" y="43"/>
                </a:lnTo>
                <a:lnTo>
                  <a:pt x="3" y="4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Freeform 137">
            <a:extLst>
              <a:ext uri="{FF2B5EF4-FFF2-40B4-BE49-F238E27FC236}">
                <a16:creationId xmlns:a16="http://schemas.microsoft.com/office/drawing/2014/main" id="{C46AE5F5-7141-4872-ABC1-2BC804BFFD42}"/>
              </a:ext>
            </a:extLst>
          </p:cNvPr>
          <p:cNvSpPr>
            <a:spLocks/>
          </p:cNvSpPr>
          <p:nvPr/>
        </p:nvSpPr>
        <p:spPr bwMode="auto">
          <a:xfrm>
            <a:off x="6063414" y="3683793"/>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 name="Freeform 138">
            <a:extLst>
              <a:ext uri="{FF2B5EF4-FFF2-40B4-BE49-F238E27FC236}">
                <a16:creationId xmlns:a16="http://schemas.microsoft.com/office/drawing/2014/main" id="{0D5DCBC0-E4CC-4736-86B1-E227A431A141}"/>
              </a:ext>
            </a:extLst>
          </p:cNvPr>
          <p:cNvSpPr>
            <a:spLocks/>
          </p:cNvSpPr>
          <p:nvPr/>
        </p:nvSpPr>
        <p:spPr bwMode="auto">
          <a:xfrm>
            <a:off x="6071084" y="3776905"/>
            <a:ext cx="0" cy="8729"/>
          </a:xfrm>
          <a:custGeom>
            <a:avLst/>
            <a:gdLst>
              <a:gd name="T0" fmla="*/ 6 h 6"/>
              <a:gd name="T1" fmla="*/ 6 h 6"/>
              <a:gd name="T2" fmla="*/ 0 h 6"/>
              <a:gd name="T3" fmla="*/ 0 h 6"/>
              <a:gd name="T4" fmla="*/ 6 h 6"/>
              <a:gd name="T5" fmla="*/ 6 h 6"/>
            </a:gdLst>
            <a:ahLst/>
            <a:cxnLst>
              <a:cxn ang="0">
                <a:pos x="0" y="T0"/>
              </a:cxn>
              <a:cxn ang="0">
                <a:pos x="0" y="T1"/>
              </a:cxn>
              <a:cxn ang="0">
                <a:pos x="0" y="T2"/>
              </a:cxn>
              <a:cxn ang="0">
                <a:pos x="0" y="T3"/>
              </a:cxn>
              <a:cxn ang="0">
                <a:pos x="0" y="T4"/>
              </a:cxn>
              <a:cxn ang="0">
                <a:pos x="0" y="T5"/>
              </a:cxn>
            </a:cxnLst>
            <a:rect l="0" t="0" r="r" b="b"/>
            <a:pathLst>
              <a:path h="6">
                <a:moveTo>
                  <a:pt x="0" y="6"/>
                </a:moveTo>
                <a:lnTo>
                  <a:pt x="0" y="6"/>
                </a:lnTo>
                <a:lnTo>
                  <a:pt x="0" y="0"/>
                </a:lnTo>
                <a:lnTo>
                  <a:pt x="0" y="0"/>
                </a:lnTo>
                <a:lnTo>
                  <a:pt x="0" y="6"/>
                </a:lnTo>
                <a:lnTo>
                  <a:pt x="0" y="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Freeform 139">
            <a:extLst>
              <a:ext uri="{FF2B5EF4-FFF2-40B4-BE49-F238E27FC236}">
                <a16:creationId xmlns:a16="http://schemas.microsoft.com/office/drawing/2014/main" id="{D1001335-B6B6-472F-A797-8BEDC72BD04C}"/>
              </a:ext>
            </a:extLst>
          </p:cNvPr>
          <p:cNvSpPr>
            <a:spLocks/>
          </p:cNvSpPr>
          <p:nvPr/>
        </p:nvSpPr>
        <p:spPr bwMode="auto">
          <a:xfrm>
            <a:off x="6063414" y="3696888"/>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Freeform 140">
            <a:extLst>
              <a:ext uri="{FF2B5EF4-FFF2-40B4-BE49-F238E27FC236}">
                <a16:creationId xmlns:a16="http://schemas.microsoft.com/office/drawing/2014/main" id="{75ECDE1A-F275-43DB-B229-F9F4F40785A9}"/>
              </a:ext>
            </a:extLst>
          </p:cNvPr>
          <p:cNvSpPr>
            <a:spLocks/>
          </p:cNvSpPr>
          <p:nvPr/>
        </p:nvSpPr>
        <p:spPr bwMode="auto">
          <a:xfrm>
            <a:off x="6063414" y="3688159"/>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Freeform 141">
            <a:extLst>
              <a:ext uri="{FF2B5EF4-FFF2-40B4-BE49-F238E27FC236}">
                <a16:creationId xmlns:a16="http://schemas.microsoft.com/office/drawing/2014/main" id="{67BAB575-1EF4-4CB5-AD24-BC27398A6CDA}"/>
              </a:ext>
            </a:extLst>
          </p:cNvPr>
          <p:cNvSpPr>
            <a:spLocks/>
          </p:cNvSpPr>
          <p:nvPr/>
        </p:nvSpPr>
        <p:spPr bwMode="auto">
          <a:xfrm>
            <a:off x="6080290" y="3865651"/>
            <a:ext cx="0" cy="13095"/>
          </a:xfrm>
          <a:custGeom>
            <a:avLst/>
            <a:gdLst>
              <a:gd name="T0" fmla="*/ 9 h 9"/>
              <a:gd name="T1" fmla="*/ 9 h 9"/>
              <a:gd name="T2" fmla="*/ 0 h 9"/>
              <a:gd name="T3" fmla="*/ 0 h 9"/>
              <a:gd name="T4" fmla="*/ 9 h 9"/>
              <a:gd name="T5" fmla="*/ 9 h 9"/>
            </a:gdLst>
            <a:ahLst/>
            <a:cxnLst>
              <a:cxn ang="0">
                <a:pos x="0" y="T0"/>
              </a:cxn>
              <a:cxn ang="0">
                <a:pos x="0" y="T1"/>
              </a:cxn>
              <a:cxn ang="0">
                <a:pos x="0" y="T2"/>
              </a:cxn>
              <a:cxn ang="0">
                <a:pos x="0" y="T3"/>
              </a:cxn>
              <a:cxn ang="0">
                <a:pos x="0" y="T4"/>
              </a:cxn>
              <a:cxn ang="0">
                <a:pos x="0" y="T5"/>
              </a:cxn>
            </a:cxnLst>
            <a:rect l="0" t="0" r="r" b="b"/>
            <a:pathLst>
              <a:path h="9">
                <a:moveTo>
                  <a:pt x="0" y="9"/>
                </a:moveTo>
                <a:lnTo>
                  <a:pt x="0" y="9"/>
                </a:lnTo>
                <a:lnTo>
                  <a:pt x="0" y="0"/>
                </a:lnTo>
                <a:lnTo>
                  <a:pt x="0" y="0"/>
                </a:lnTo>
                <a:lnTo>
                  <a:pt x="0" y="9"/>
                </a:lnTo>
                <a:lnTo>
                  <a:pt x="0" y="9"/>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Freeform 142">
            <a:extLst>
              <a:ext uri="{FF2B5EF4-FFF2-40B4-BE49-F238E27FC236}">
                <a16:creationId xmlns:a16="http://schemas.microsoft.com/office/drawing/2014/main" id="{19928ED5-70F4-4598-968F-85AA491C89C6}"/>
              </a:ext>
            </a:extLst>
          </p:cNvPr>
          <p:cNvSpPr>
            <a:spLocks/>
          </p:cNvSpPr>
          <p:nvPr/>
        </p:nvSpPr>
        <p:spPr bwMode="auto">
          <a:xfrm>
            <a:off x="6032729" y="3499027"/>
            <a:ext cx="0" cy="4364"/>
          </a:xfrm>
          <a:custGeom>
            <a:avLst/>
            <a:gdLst>
              <a:gd name="T0" fmla="*/ 3 h 3"/>
              <a:gd name="T1" fmla="*/ 3 h 3"/>
              <a:gd name="T2" fmla="*/ 0 h 3"/>
              <a:gd name="T3" fmla="*/ 0 h 3"/>
              <a:gd name="T4" fmla="*/ 0 h 3"/>
              <a:gd name="T5" fmla="*/ 3 h 3"/>
              <a:gd name="T6" fmla="*/ 3 h 3"/>
            </a:gdLst>
            <a:ahLst/>
            <a:cxnLst>
              <a:cxn ang="0">
                <a:pos x="0" y="T0"/>
              </a:cxn>
              <a:cxn ang="0">
                <a:pos x="0" y="T1"/>
              </a:cxn>
              <a:cxn ang="0">
                <a:pos x="0" y="T2"/>
              </a:cxn>
              <a:cxn ang="0">
                <a:pos x="0" y="T3"/>
              </a:cxn>
              <a:cxn ang="0">
                <a:pos x="0" y="T4"/>
              </a:cxn>
              <a:cxn ang="0">
                <a:pos x="0" y="T5"/>
              </a:cxn>
              <a:cxn ang="0">
                <a:pos x="0" y="T6"/>
              </a:cxn>
            </a:cxnLst>
            <a:rect l="0" t="0" r="r" b="b"/>
            <a:pathLst>
              <a:path h="3">
                <a:moveTo>
                  <a:pt x="0" y="3"/>
                </a:moveTo>
                <a:lnTo>
                  <a:pt x="0" y="3"/>
                </a:lnTo>
                <a:lnTo>
                  <a:pt x="0" y="0"/>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Freeform 143">
            <a:extLst>
              <a:ext uri="{FF2B5EF4-FFF2-40B4-BE49-F238E27FC236}">
                <a16:creationId xmlns:a16="http://schemas.microsoft.com/office/drawing/2014/main" id="{4261CF1A-5114-485B-BC8C-36E98FF7F7F8}"/>
              </a:ext>
            </a:extLst>
          </p:cNvPr>
          <p:cNvSpPr>
            <a:spLocks/>
          </p:cNvSpPr>
          <p:nvPr/>
        </p:nvSpPr>
        <p:spPr bwMode="auto">
          <a:xfrm>
            <a:off x="6397886" y="398494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Freeform 144">
            <a:extLst>
              <a:ext uri="{FF2B5EF4-FFF2-40B4-BE49-F238E27FC236}">
                <a16:creationId xmlns:a16="http://schemas.microsoft.com/office/drawing/2014/main" id="{C704AE2D-4F8B-429F-B997-3B3180FEBFF7}"/>
              </a:ext>
            </a:extLst>
          </p:cNvPr>
          <p:cNvSpPr>
            <a:spLocks/>
          </p:cNvSpPr>
          <p:nvPr/>
        </p:nvSpPr>
        <p:spPr bwMode="auto">
          <a:xfrm>
            <a:off x="6393283" y="398058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 name="Freeform 145">
            <a:extLst>
              <a:ext uri="{FF2B5EF4-FFF2-40B4-BE49-F238E27FC236}">
                <a16:creationId xmlns:a16="http://schemas.microsoft.com/office/drawing/2014/main" id="{F0E50DBE-CB2D-4BCA-B888-16552C500CB9}"/>
              </a:ext>
            </a:extLst>
          </p:cNvPr>
          <p:cNvSpPr>
            <a:spLocks/>
          </p:cNvSpPr>
          <p:nvPr/>
        </p:nvSpPr>
        <p:spPr bwMode="auto">
          <a:xfrm>
            <a:off x="6384077" y="397622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 name="Freeform 146">
            <a:extLst>
              <a:ext uri="{FF2B5EF4-FFF2-40B4-BE49-F238E27FC236}">
                <a16:creationId xmlns:a16="http://schemas.microsoft.com/office/drawing/2014/main" id="{F04861D8-CA30-46CC-9603-AEEB96A2E352}"/>
              </a:ext>
            </a:extLst>
          </p:cNvPr>
          <p:cNvSpPr>
            <a:spLocks/>
          </p:cNvSpPr>
          <p:nvPr/>
        </p:nvSpPr>
        <p:spPr bwMode="auto">
          <a:xfrm>
            <a:off x="6384077" y="3976220"/>
            <a:ext cx="4604"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 name="Freeform 147">
            <a:extLst>
              <a:ext uri="{FF2B5EF4-FFF2-40B4-BE49-F238E27FC236}">
                <a16:creationId xmlns:a16="http://schemas.microsoft.com/office/drawing/2014/main" id="{B943C8CB-AE0D-47F4-ADC3-D3B0DBCAC9CC}"/>
              </a:ext>
            </a:extLst>
          </p:cNvPr>
          <p:cNvSpPr>
            <a:spLocks/>
          </p:cNvSpPr>
          <p:nvPr/>
        </p:nvSpPr>
        <p:spPr bwMode="auto">
          <a:xfrm>
            <a:off x="6381009" y="3971855"/>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 name="Freeform 148">
            <a:extLst>
              <a:ext uri="{FF2B5EF4-FFF2-40B4-BE49-F238E27FC236}">
                <a16:creationId xmlns:a16="http://schemas.microsoft.com/office/drawing/2014/main" id="{2F1F40BF-AAD9-4EBC-B530-6F4F1A2A4BC8}"/>
              </a:ext>
            </a:extLst>
          </p:cNvPr>
          <p:cNvSpPr>
            <a:spLocks/>
          </p:cNvSpPr>
          <p:nvPr/>
        </p:nvSpPr>
        <p:spPr bwMode="auto">
          <a:xfrm>
            <a:off x="6376407" y="3971855"/>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Freeform 149">
            <a:extLst>
              <a:ext uri="{FF2B5EF4-FFF2-40B4-BE49-F238E27FC236}">
                <a16:creationId xmlns:a16="http://schemas.microsoft.com/office/drawing/2014/main" id="{E52BD186-A702-4B7A-AFED-F3E738F1E49E}"/>
              </a:ext>
            </a:extLst>
          </p:cNvPr>
          <p:cNvSpPr>
            <a:spLocks/>
          </p:cNvSpPr>
          <p:nvPr/>
        </p:nvSpPr>
        <p:spPr bwMode="auto">
          <a:xfrm>
            <a:off x="6388681" y="3980584"/>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Freeform 150">
            <a:extLst>
              <a:ext uri="{FF2B5EF4-FFF2-40B4-BE49-F238E27FC236}">
                <a16:creationId xmlns:a16="http://schemas.microsoft.com/office/drawing/2014/main" id="{F372A0EE-A0EA-4319-801B-C16252A174DE}"/>
              </a:ext>
            </a:extLst>
          </p:cNvPr>
          <p:cNvSpPr>
            <a:spLocks/>
          </p:cNvSpPr>
          <p:nvPr/>
        </p:nvSpPr>
        <p:spPr bwMode="auto">
          <a:xfrm>
            <a:off x="6388681" y="398058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 name="Freeform 151">
            <a:extLst>
              <a:ext uri="{FF2B5EF4-FFF2-40B4-BE49-F238E27FC236}">
                <a16:creationId xmlns:a16="http://schemas.microsoft.com/office/drawing/2014/main" id="{1F54DAE9-8110-40B8-95F4-0A8411F9E5BC}"/>
              </a:ext>
            </a:extLst>
          </p:cNvPr>
          <p:cNvSpPr>
            <a:spLocks/>
          </p:cNvSpPr>
          <p:nvPr/>
        </p:nvSpPr>
        <p:spPr bwMode="auto">
          <a:xfrm>
            <a:off x="6362597" y="3954396"/>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 name="Freeform 152">
            <a:extLst>
              <a:ext uri="{FF2B5EF4-FFF2-40B4-BE49-F238E27FC236}">
                <a16:creationId xmlns:a16="http://schemas.microsoft.com/office/drawing/2014/main" id="{C77D0B81-DCD9-458E-839B-4A1D6AC4DF16}"/>
              </a:ext>
            </a:extLst>
          </p:cNvPr>
          <p:cNvSpPr>
            <a:spLocks/>
          </p:cNvSpPr>
          <p:nvPr/>
        </p:nvSpPr>
        <p:spPr bwMode="auto">
          <a:xfrm>
            <a:off x="6359529" y="3948578"/>
            <a:ext cx="0" cy="5819"/>
          </a:xfrm>
          <a:custGeom>
            <a:avLst/>
            <a:gdLst>
              <a:gd name="T0" fmla="*/ 0 h 4"/>
              <a:gd name="T1" fmla="*/ 0 h 4"/>
              <a:gd name="T2" fmla="*/ 4 h 4"/>
              <a:gd name="T3" fmla="*/ 4 h 4"/>
              <a:gd name="T4" fmla="*/ 0 h 4"/>
              <a:gd name="T5" fmla="*/ 0 h 4"/>
            </a:gdLst>
            <a:ahLst/>
            <a:cxnLst>
              <a:cxn ang="0">
                <a:pos x="0" y="T0"/>
              </a:cxn>
              <a:cxn ang="0">
                <a:pos x="0" y="T1"/>
              </a:cxn>
              <a:cxn ang="0">
                <a:pos x="0" y="T2"/>
              </a:cxn>
              <a:cxn ang="0">
                <a:pos x="0" y="T3"/>
              </a:cxn>
              <a:cxn ang="0">
                <a:pos x="0" y="T4"/>
              </a:cxn>
              <a:cxn ang="0">
                <a:pos x="0" y="T5"/>
              </a:cxn>
            </a:cxnLst>
            <a:rect l="0" t="0" r="r" b="b"/>
            <a:pathLst>
              <a:path h="4">
                <a:moveTo>
                  <a:pt x="0" y="0"/>
                </a:moveTo>
                <a:lnTo>
                  <a:pt x="0" y="0"/>
                </a:lnTo>
                <a:lnTo>
                  <a:pt x="0" y="4"/>
                </a:lnTo>
                <a:lnTo>
                  <a:pt x="0" y="4"/>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 name="Freeform 153">
            <a:extLst>
              <a:ext uri="{FF2B5EF4-FFF2-40B4-BE49-F238E27FC236}">
                <a16:creationId xmlns:a16="http://schemas.microsoft.com/office/drawing/2014/main" id="{CE124302-DB5A-4E39-B9AA-0CA4B96D7D52}"/>
              </a:ext>
            </a:extLst>
          </p:cNvPr>
          <p:cNvSpPr>
            <a:spLocks/>
          </p:cNvSpPr>
          <p:nvPr/>
        </p:nvSpPr>
        <p:spPr bwMode="auto">
          <a:xfrm>
            <a:off x="6376407" y="3967491"/>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Freeform 154">
            <a:extLst>
              <a:ext uri="{FF2B5EF4-FFF2-40B4-BE49-F238E27FC236}">
                <a16:creationId xmlns:a16="http://schemas.microsoft.com/office/drawing/2014/main" id="{27CC86DE-0CB0-4F60-88D3-8AC84265A30A}"/>
              </a:ext>
            </a:extLst>
          </p:cNvPr>
          <p:cNvSpPr>
            <a:spLocks/>
          </p:cNvSpPr>
          <p:nvPr/>
        </p:nvSpPr>
        <p:spPr bwMode="auto">
          <a:xfrm>
            <a:off x="6084894" y="390056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reeform 155">
            <a:extLst>
              <a:ext uri="{FF2B5EF4-FFF2-40B4-BE49-F238E27FC236}">
                <a16:creationId xmlns:a16="http://schemas.microsoft.com/office/drawing/2014/main" id="{1E96EC52-CAB5-4376-9A2B-B6B5351CD8E9}"/>
              </a:ext>
            </a:extLst>
          </p:cNvPr>
          <p:cNvSpPr>
            <a:spLocks/>
          </p:cNvSpPr>
          <p:nvPr/>
        </p:nvSpPr>
        <p:spPr bwMode="auto">
          <a:xfrm>
            <a:off x="6359529" y="394857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Freeform 156">
            <a:extLst>
              <a:ext uri="{FF2B5EF4-FFF2-40B4-BE49-F238E27FC236}">
                <a16:creationId xmlns:a16="http://schemas.microsoft.com/office/drawing/2014/main" id="{62EFC700-7A26-4D63-9A5A-72DF8F0B2E3E}"/>
              </a:ext>
            </a:extLst>
          </p:cNvPr>
          <p:cNvSpPr>
            <a:spLocks/>
          </p:cNvSpPr>
          <p:nvPr/>
        </p:nvSpPr>
        <p:spPr bwMode="auto">
          <a:xfrm>
            <a:off x="6371803" y="396749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Freeform 157">
            <a:extLst>
              <a:ext uri="{FF2B5EF4-FFF2-40B4-BE49-F238E27FC236}">
                <a16:creationId xmlns:a16="http://schemas.microsoft.com/office/drawing/2014/main" id="{5078E774-EB66-4E7B-9218-F4312909F3C7}"/>
              </a:ext>
            </a:extLst>
          </p:cNvPr>
          <p:cNvSpPr>
            <a:spLocks/>
          </p:cNvSpPr>
          <p:nvPr/>
        </p:nvSpPr>
        <p:spPr bwMode="auto">
          <a:xfrm>
            <a:off x="6362597" y="3958762"/>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Freeform 158">
            <a:extLst>
              <a:ext uri="{FF2B5EF4-FFF2-40B4-BE49-F238E27FC236}">
                <a16:creationId xmlns:a16="http://schemas.microsoft.com/office/drawing/2014/main" id="{E767F60D-23C2-4497-ACDE-50BEE521C8A3}"/>
              </a:ext>
            </a:extLst>
          </p:cNvPr>
          <p:cNvSpPr>
            <a:spLocks/>
          </p:cNvSpPr>
          <p:nvPr/>
        </p:nvSpPr>
        <p:spPr bwMode="auto">
          <a:xfrm>
            <a:off x="6367201" y="3963125"/>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Freeform 159">
            <a:extLst>
              <a:ext uri="{FF2B5EF4-FFF2-40B4-BE49-F238E27FC236}">
                <a16:creationId xmlns:a16="http://schemas.microsoft.com/office/drawing/2014/main" id="{1381E445-91CA-4533-A52C-FE9185AF0194}"/>
              </a:ext>
            </a:extLst>
          </p:cNvPr>
          <p:cNvSpPr>
            <a:spLocks/>
          </p:cNvSpPr>
          <p:nvPr/>
        </p:nvSpPr>
        <p:spPr bwMode="auto">
          <a:xfrm>
            <a:off x="6359529" y="3954396"/>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Freeform 160">
            <a:extLst>
              <a:ext uri="{FF2B5EF4-FFF2-40B4-BE49-F238E27FC236}">
                <a16:creationId xmlns:a16="http://schemas.microsoft.com/office/drawing/2014/main" id="{1A728481-F8A0-4B21-855E-BA11EA2CE88C}"/>
              </a:ext>
            </a:extLst>
          </p:cNvPr>
          <p:cNvSpPr>
            <a:spLocks/>
          </p:cNvSpPr>
          <p:nvPr/>
        </p:nvSpPr>
        <p:spPr bwMode="auto">
          <a:xfrm>
            <a:off x="6393283" y="3980584"/>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7" name="Freeform 161">
            <a:extLst>
              <a:ext uri="{FF2B5EF4-FFF2-40B4-BE49-F238E27FC236}">
                <a16:creationId xmlns:a16="http://schemas.microsoft.com/office/drawing/2014/main" id="{8075326C-4DC7-4EFC-ABE8-047701AEAE7E}"/>
              </a:ext>
            </a:extLst>
          </p:cNvPr>
          <p:cNvSpPr>
            <a:spLocks/>
          </p:cNvSpPr>
          <p:nvPr/>
        </p:nvSpPr>
        <p:spPr bwMode="auto">
          <a:xfrm>
            <a:off x="6367201" y="3958762"/>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8" name="Freeform 162">
            <a:extLst>
              <a:ext uri="{FF2B5EF4-FFF2-40B4-BE49-F238E27FC236}">
                <a16:creationId xmlns:a16="http://schemas.microsoft.com/office/drawing/2014/main" id="{3C4FBF36-49F1-4382-8D12-220C86ADB01F}"/>
              </a:ext>
            </a:extLst>
          </p:cNvPr>
          <p:cNvSpPr>
            <a:spLocks/>
          </p:cNvSpPr>
          <p:nvPr/>
        </p:nvSpPr>
        <p:spPr bwMode="auto">
          <a:xfrm>
            <a:off x="6166210" y="3918025"/>
            <a:ext cx="29152" cy="13095"/>
          </a:xfrm>
          <a:custGeom>
            <a:avLst/>
            <a:gdLst>
              <a:gd name="T0" fmla="*/ 19 w 19"/>
              <a:gd name="T1" fmla="*/ 9 h 9"/>
              <a:gd name="T2" fmla="*/ 19 w 19"/>
              <a:gd name="T3" fmla="*/ 9 h 9"/>
              <a:gd name="T4" fmla="*/ 11 w 19"/>
              <a:gd name="T5" fmla="*/ 6 h 9"/>
              <a:gd name="T6" fmla="*/ 11 w 19"/>
              <a:gd name="T7" fmla="*/ 6 h 9"/>
              <a:gd name="T8" fmla="*/ 0 w 19"/>
              <a:gd name="T9" fmla="*/ 0 h 9"/>
              <a:gd name="T10" fmla="*/ 0 w 19"/>
              <a:gd name="T11" fmla="*/ 0 h 9"/>
              <a:gd name="T12" fmla="*/ 11 w 19"/>
              <a:gd name="T13" fmla="*/ 6 h 9"/>
              <a:gd name="T14" fmla="*/ 11 w 19"/>
              <a:gd name="T15" fmla="*/ 6 h 9"/>
              <a:gd name="T16" fmla="*/ 19 w 19"/>
              <a:gd name="T17" fmla="*/ 9 h 9"/>
              <a:gd name="T18" fmla="*/ 19 w 19"/>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19" y="9"/>
                </a:moveTo>
                <a:lnTo>
                  <a:pt x="19" y="9"/>
                </a:lnTo>
                <a:lnTo>
                  <a:pt x="11" y="6"/>
                </a:lnTo>
                <a:lnTo>
                  <a:pt x="11" y="6"/>
                </a:lnTo>
                <a:lnTo>
                  <a:pt x="0" y="0"/>
                </a:lnTo>
                <a:lnTo>
                  <a:pt x="0" y="0"/>
                </a:lnTo>
                <a:lnTo>
                  <a:pt x="11" y="6"/>
                </a:lnTo>
                <a:lnTo>
                  <a:pt x="11" y="6"/>
                </a:lnTo>
                <a:lnTo>
                  <a:pt x="19" y="9"/>
                </a:lnTo>
                <a:lnTo>
                  <a:pt x="19" y="9"/>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9" name="Freeform 163">
            <a:extLst>
              <a:ext uri="{FF2B5EF4-FFF2-40B4-BE49-F238E27FC236}">
                <a16:creationId xmlns:a16="http://schemas.microsoft.com/office/drawing/2014/main" id="{281B760F-5287-4DB4-A0E7-6CA0E7919C0E}"/>
              </a:ext>
            </a:extLst>
          </p:cNvPr>
          <p:cNvSpPr>
            <a:spLocks/>
          </p:cNvSpPr>
          <p:nvPr/>
        </p:nvSpPr>
        <p:spPr bwMode="auto">
          <a:xfrm>
            <a:off x="5750178" y="2844345"/>
            <a:ext cx="550481" cy="648374"/>
          </a:xfrm>
          <a:custGeom>
            <a:avLst/>
            <a:gdLst>
              <a:gd name="T0" fmla="*/ 243 w 288"/>
              <a:gd name="T1" fmla="*/ 419 h 447"/>
              <a:gd name="T2" fmla="*/ 240 w 288"/>
              <a:gd name="T3" fmla="*/ 401 h 447"/>
              <a:gd name="T4" fmla="*/ 238 w 288"/>
              <a:gd name="T5" fmla="*/ 386 h 447"/>
              <a:gd name="T6" fmla="*/ 249 w 288"/>
              <a:gd name="T7" fmla="*/ 374 h 447"/>
              <a:gd name="T8" fmla="*/ 254 w 288"/>
              <a:gd name="T9" fmla="*/ 346 h 447"/>
              <a:gd name="T10" fmla="*/ 257 w 288"/>
              <a:gd name="T11" fmla="*/ 334 h 447"/>
              <a:gd name="T12" fmla="*/ 268 w 288"/>
              <a:gd name="T13" fmla="*/ 322 h 447"/>
              <a:gd name="T14" fmla="*/ 288 w 288"/>
              <a:gd name="T15" fmla="*/ 304 h 447"/>
              <a:gd name="T16" fmla="*/ 285 w 288"/>
              <a:gd name="T17" fmla="*/ 283 h 447"/>
              <a:gd name="T18" fmla="*/ 260 w 288"/>
              <a:gd name="T19" fmla="*/ 185 h 447"/>
              <a:gd name="T20" fmla="*/ 243 w 288"/>
              <a:gd name="T21" fmla="*/ 176 h 447"/>
              <a:gd name="T22" fmla="*/ 226 w 288"/>
              <a:gd name="T23" fmla="*/ 191 h 447"/>
              <a:gd name="T24" fmla="*/ 212 w 288"/>
              <a:gd name="T25" fmla="*/ 216 h 447"/>
              <a:gd name="T26" fmla="*/ 187 w 288"/>
              <a:gd name="T27" fmla="*/ 219 h 447"/>
              <a:gd name="T28" fmla="*/ 173 w 288"/>
              <a:gd name="T29" fmla="*/ 207 h 447"/>
              <a:gd name="T30" fmla="*/ 165 w 288"/>
              <a:gd name="T31" fmla="*/ 194 h 447"/>
              <a:gd name="T32" fmla="*/ 168 w 288"/>
              <a:gd name="T33" fmla="*/ 182 h 447"/>
              <a:gd name="T34" fmla="*/ 193 w 288"/>
              <a:gd name="T35" fmla="*/ 164 h 447"/>
              <a:gd name="T36" fmla="*/ 210 w 288"/>
              <a:gd name="T37" fmla="*/ 146 h 447"/>
              <a:gd name="T38" fmla="*/ 212 w 288"/>
              <a:gd name="T39" fmla="*/ 121 h 447"/>
              <a:gd name="T40" fmla="*/ 204 w 288"/>
              <a:gd name="T41" fmla="*/ 94 h 447"/>
              <a:gd name="T42" fmla="*/ 198 w 288"/>
              <a:gd name="T43" fmla="*/ 70 h 447"/>
              <a:gd name="T44" fmla="*/ 193 w 288"/>
              <a:gd name="T45" fmla="*/ 42 h 447"/>
              <a:gd name="T46" fmla="*/ 184 w 288"/>
              <a:gd name="T47" fmla="*/ 33 h 447"/>
              <a:gd name="T48" fmla="*/ 156 w 288"/>
              <a:gd name="T49" fmla="*/ 24 h 447"/>
              <a:gd name="T50" fmla="*/ 131 w 288"/>
              <a:gd name="T51" fmla="*/ 12 h 447"/>
              <a:gd name="T52" fmla="*/ 103 w 288"/>
              <a:gd name="T53" fmla="*/ 0 h 447"/>
              <a:gd name="T54" fmla="*/ 84 w 288"/>
              <a:gd name="T55" fmla="*/ 18 h 447"/>
              <a:gd name="T56" fmla="*/ 78 w 288"/>
              <a:gd name="T57" fmla="*/ 36 h 447"/>
              <a:gd name="T58" fmla="*/ 78 w 288"/>
              <a:gd name="T59" fmla="*/ 58 h 447"/>
              <a:gd name="T60" fmla="*/ 81 w 288"/>
              <a:gd name="T61" fmla="*/ 76 h 447"/>
              <a:gd name="T62" fmla="*/ 70 w 288"/>
              <a:gd name="T63" fmla="*/ 91 h 447"/>
              <a:gd name="T64" fmla="*/ 56 w 288"/>
              <a:gd name="T65" fmla="*/ 100 h 447"/>
              <a:gd name="T66" fmla="*/ 47 w 288"/>
              <a:gd name="T67" fmla="*/ 94 h 447"/>
              <a:gd name="T68" fmla="*/ 47 w 288"/>
              <a:gd name="T69" fmla="*/ 85 h 447"/>
              <a:gd name="T70" fmla="*/ 44 w 288"/>
              <a:gd name="T71" fmla="*/ 73 h 447"/>
              <a:gd name="T72" fmla="*/ 36 w 288"/>
              <a:gd name="T73" fmla="*/ 82 h 447"/>
              <a:gd name="T74" fmla="*/ 30 w 288"/>
              <a:gd name="T75" fmla="*/ 88 h 447"/>
              <a:gd name="T76" fmla="*/ 22 w 288"/>
              <a:gd name="T77" fmla="*/ 115 h 447"/>
              <a:gd name="T78" fmla="*/ 19 w 288"/>
              <a:gd name="T79" fmla="*/ 134 h 447"/>
              <a:gd name="T80" fmla="*/ 14 w 288"/>
              <a:gd name="T81" fmla="*/ 158 h 447"/>
              <a:gd name="T82" fmla="*/ 2 w 288"/>
              <a:gd name="T83" fmla="*/ 176 h 447"/>
              <a:gd name="T84" fmla="*/ 0 w 288"/>
              <a:gd name="T85" fmla="*/ 194 h 447"/>
              <a:gd name="T86" fmla="*/ 2 w 288"/>
              <a:gd name="T87" fmla="*/ 216 h 447"/>
              <a:gd name="T88" fmla="*/ 0 w 288"/>
              <a:gd name="T89" fmla="*/ 243 h 447"/>
              <a:gd name="T90" fmla="*/ 0 w 288"/>
              <a:gd name="T91" fmla="*/ 261 h 447"/>
              <a:gd name="T92" fmla="*/ 14 w 288"/>
              <a:gd name="T93" fmla="*/ 289 h 447"/>
              <a:gd name="T94" fmla="*/ 16 w 288"/>
              <a:gd name="T95" fmla="*/ 298 h 447"/>
              <a:gd name="T96" fmla="*/ 22 w 288"/>
              <a:gd name="T97" fmla="*/ 322 h 447"/>
              <a:gd name="T98" fmla="*/ 25 w 288"/>
              <a:gd name="T99" fmla="*/ 334 h 447"/>
              <a:gd name="T100" fmla="*/ 14 w 288"/>
              <a:gd name="T101" fmla="*/ 407 h 447"/>
              <a:gd name="T102" fmla="*/ 0 w 288"/>
              <a:gd name="T103" fmla="*/ 447 h 447"/>
              <a:gd name="T104" fmla="*/ 249 w 288"/>
              <a:gd name="T105" fmla="*/ 428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447">
                <a:moveTo>
                  <a:pt x="249" y="428"/>
                </a:moveTo>
                <a:lnTo>
                  <a:pt x="249" y="428"/>
                </a:lnTo>
                <a:lnTo>
                  <a:pt x="243" y="419"/>
                </a:lnTo>
                <a:lnTo>
                  <a:pt x="240" y="413"/>
                </a:lnTo>
                <a:lnTo>
                  <a:pt x="240" y="413"/>
                </a:lnTo>
                <a:lnTo>
                  <a:pt x="240" y="401"/>
                </a:lnTo>
                <a:lnTo>
                  <a:pt x="240" y="401"/>
                </a:lnTo>
                <a:lnTo>
                  <a:pt x="238" y="392"/>
                </a:lnTo>
                <a:lnTo>
                  <a:pt x="238" y="386"/>
                </a:lnTo>
                <a:lnTo>
                  <a:pt x="246" y="377"/>
                </a:lnTo>
                <a:lnTo>
                  <a:pt x="246" y="377"/>
                </a:lnTo>
                <a:lnTo>
                  <a:pt x="249" y="374"/>
                </a:lnTo>
                <a:lnTo>
                  <a:pt x="252" y="368"/>
                </a:lnTo>
                <a:lnTo>
                  <a:pt x="252" y="368"/>
                </a:lnTo>
                <a:lnTo>
                  <a:pt x="254" y="346"/>
                </a:lnTo>
                <a:lnTo>
                  <a:pt x="254" y="346"/>
                </a:lnTo>
                <a:lnTo>
                  <a:pt x="257" y="334"/>
                </a:lnTo>
                <a:lnTo>
                  <a:pt x="257" y="334"/>
                </a:lnTo>
                <a:lnTo>
                  <a:pt x="260" y="328"/>
                </a:lnTo>
                <a:lnTo>
                  <a:pt x="268" y="322"/>
                </a:lnTo>
                <a:lnTo>
                  <a:pt x="268" y="322"/>
                </a:lnTo>
                <a:lnTo>
                  <a:pt x="282" y="310"/>
                </a:lnTo>
                <a:lnTo>
                  <a:pt x="282" y="310"/>
                </a:lnTo>
                <a:lnTo>
                  <a:pt x="288" y="304"/>
                </a:lnTo>
                <a:lnTo>
                  <a:pt x="288" y="304"/>
                </a:lnTo>
                <a:lnTo>
                  <a:pt x="288" y="295"/>
                </a:lnTo>
                <a:lnTo>
                  <a:pt x="285" y="283"/>
                </a:lnTo>
                <a:lnTo>
                  <a:pt x="277" y="243"/>
                </a:lnTo>
                <a:lnTo>
                  <a:pt x="265" y="207"/>
                </a:lnTo>
                <a:lnTo>
                  <a:pt x="260" y="185"/>
                </a:lnTo>
                <a:lnTo>
                  <a:pt x="260" y="185"/>
                </a:lnTo>
                <a:lnTo>
                  <a:pt x="252" y="179"/>
                </a:lnTo>
                <a:lnTo>
                  <a:pt x="243" y="176"/>
                </a:lnTo>
                <a:lnTo>
                  <a:pt x="243" y="176"/>
                </a:lnTo>
                <a:lnTo>
                  <a:pt x="235" y="185"/>
                </a:lnTo>
                <a:lnTo>
                  <a:pt x="226" y="191"/>
                </a:lnTo>
                <a:lnTo>
                  <a:pt x="218" y="204"/>
                </a:lnTo>
                <a:lnTo>
                  <a:pt x="218" y="204"/>
                </a:lnTo>
                <a:lnTo>
                  <a:pt x="212" y="216"/>
                </a:lnTo>
                <a:lnTo>
                  <a:pt x="204" y="222"/>
                </a:lnTo>
                <a:lnTo>
                  <a:pt x="196" y="222"/>
                </a:lnTo>
                <a:lnTo>
                  <a:pt x="187" y="219"/>
                </a:lnTo>
                <a:lnTo>
                  <a:pt x="187" y="219"/>
                </a:lnTo>
                <a:lnTo>
                  <a:pt x="179" y="213"/>
                </a:lnTo>
                <a:lnTo>
                  <a:pt x="173" y="207"/>
                </a:lnTo>
                <a:lnTo>
                  <a:pt x="168" y="200"/>
                </a:lnTo>
                <a:lnTo>
                  <a:pt x="165" y="194"/>
                </a:lnTo>
                <a:lnTo>
                  <a:pt x="165" y="194"/>
                </a:lnTo>
                <a:lnTo>
                  <a:pt x="165" y="188"/>
                </a:lnTo>
                <a:lnTo>
                  <a:pt x="168" y="182"/>
                </a:lnTo>
                <a:lnTo>
                  <a:pt x="168" y="182"/>
                </a:lnTo>
                <a:lnTo>
                  <a:pt x="176" y="179"/>
                </a:lnTo>
                <a:lnTo>
                  <a:pt x="176" y="179"/>
                </a:lnTo>
                <a:lnTo>
                  <a:pt x="193" y="164"/>
                </a:lnTo>
                <a:lnTo>
                  <a:pt x="201" y="158"/>
                </a:lnTo>
                <a:lnTo>
                  <a:pt x="210" y="146"/>
                </a:lnTo>
                <a:lnTo>
                  <a:pt x="210" y="146"/>
                </a:lnTo>
                <a:lnTo>
                  <a:pt x="212" y="140"/>
                </a:lnTo>
                <a:lnTo>
                  <a:pt x="215" y="137"/>
                </a:lnTo>
                <a:lnTo>
                  <a:pt x="212" y="121"/>
                </a:lnTo>
                <a:lnTo>
                  <a:pt x="204" y="94"/>
                </a:lnTo>
                <a:lnTo>
                  <a:pt x="204" y="94"/>
                </a:lnTo>
                <a:lnTo>
                  <a:pt x="204" y="94"/>
                </a:lnTo>
                <a:lnTo>
                  <a:pt x="201" y="79"/>
                </a:lnTo>
                <a:lnTo>
                  <a:pt x="198" y="70"/>
                </a:lnTo>
                <a:lnTo>
                  <a:pt x="198" y="70"/>
                </a:lnTo>
                <a:lnTo>
                  <a:pt x="198" y="70"/>
                </a:lnTo>
                <a:lnTo>
                  <a:pt x="198" y="55"/>
                </a:lnTo>
                <a:lnTo>
                  <a:pt x="193" y="42"/>
                </a:lnTo>
                <a:lnTo>
                  <a:pt x="193" y="42"/>
                </a:lnTo>
                <a:lnTo>
                  <a:pt x="187" y="39"/>
                </a:lnTo>
                <a:lnTo>
                  <a:pt x="184" y="33"/>
                </a:lnTo>
                <a:lnTo>
                  <a:pt x="170" y="30"/>
                </a:lnTo>
                <a:lnTo>
                  <a:pt x="170" y="30"/>
                </a:lnTo>
                <a:lnTo>
                  <a:pt x="156" y="24"/>
                </a:lnTo>
                <a:lnTo>
                  <a:pt x="156" y="24"/>
                </a:lnTo>
                <a:lnTo>
                  <a:pt x="131" y="12"/>
                </a:lnTo>
                <a:lnTo>
                  <a:pt x="131" y="12"/>
                </a:lnTo>
                <a:lnTo>
                  <a:pt x="106" y="0"/>
                </a:lnTo>
                <a:lnTo>
                  <a:pt x="106" y="0"/>
                </a:lnTo>
                <a:lnTo>
                  <a:pt x="103" y="0"/>
                </a:lnTo>
                <a:lnTo>
                  <a:pt x="98" y="3"/>
                </a:lnTo>
                <a:lnTo>
                  <a:pt x="92" y="6"/>
                </a:lnTo>
                <a:lnTo>
                  <a:pt x="84" y="18"/>
                </a:lnTo>
                <a:lnTo>
                  <a:pt x="84" y="18"/>
                </a:lnTo>
                <a:lnTo>
                  <a:pt x="78" y="36"/>
                </a:lnTo>
                <a:lnTo>
                  <a:pt x="78" y="36"/>
                </a:lnTo>
                <a:lnTo>
                  <a:pt x="75" y="42"/>
                </a:lnTo>
                <a:lnTo>
                  <a:pt x="75" y="42"/>
                </a:lnTo>
                <a:lnTo>
                  <a:pt x="78" y="58"/>
                </a:lnTo>
                <a:lnTo>
                  <a:pt x="78" y="58"/>
                </a:lnTo>
                <a:lnTo>
                  <a:pt x="81" y="76"/>
                </a:lnTo>
                <a:lnTo>
                  <a:pt x="81" y="76"/>
                </a:lnTo>
                <a:lnTo>
                  <a:pt x="78" y="79"/>
                </a:lnTo>
                <a:lnTo>
                  <a:pt x="75" y="85"/>
                </a:lnTo>
                <a:lnTo>
                  <a:pt x="70" y="91"/>
                </a:lnTo>
                <a:lnTo>
                  <a:pt x="70" y="91"/>
                </a:lnTo>
                <a:lnTo>
                  <a:pt x="64" y="97"/>
                </a:lnTo>
                <a:lnTo>
                  <a:pt x="56" y="100"/>
                </a:lnTo>
                <a:lnTo>
                  <a:pt x="56" y="100"/>
                </a:lnTo>
                <a:lnTo>
                  <a:pt x="50" y="97"/>
                </a:lnTo>
                <a:lnTo>
                  <a:pt x="47" y="94"/>
                </a:lnTo>
                <a:lnTo>
                  <a:pt x="47" y="88"/>
                </a:lnTo>
                <a:lnTo>
                  <a:pt x="47" y="88"/>
                </a:lnTo>
                <a:lnTo>
                  <a:pt x="47" y="85"/>
                </a:lnTo>
                <a:lnTo>
                  <a:pt x="47" y="85"/>
                </a:lnTo>
                <a:lnTo>
                  <a:pt x="44" y="73"/>
                </a:lnTo>
                <a:lnTo>
                  <a:pt x="44" y="73"/>
                </a:lnTo>
                <a:lnTo>
                  <a:pt x="42" y="76"/>
                </a:lnTo>
                <a:lnTo>
                  <a:pt x="36" y="82"/>
                </a:lnTo>
                <a:lnTo>
                  <a:pt x="36" y="82"/>
                </a:lnTo>
                <a:lnTo>
                  <a:pt x="30" y="85"/>
                </a:lnTo>
                <a:lnTo>
                  <a:pt x="30" y="85"/>
                </a:lnTo>
                <a:lnTo>
                  <a:pt x="30" y="88"/>
                </a:lnTo>
                <a:lnTo>
                  <a:pt x="30" y="88"/>
                </a:lnTo>
                <a:lnTo>
                  <a:pt x="25" y="100"/>
                </a:lnTo>
                <a:lnTo>
                  <a:pt x="22" y="115"/>
                </a:lnTo>
                <a:lnTo>
                  <a:pt x="22" y="115"/>
                </a:lnTo>
                <a:lnTo>
                  <a:pt x="19" y="134"/>
                </a:lnTo>
                <a:lnTo>
                  <a:pt x="19" y="134"/>
                </a:lnTo>
                <a:lnTo>
                  <a:pt x="16" y="146"/>
                </a:lnTo>
                <a:lnTo>
                  <a:pt x="16" y="146"/>
                </a:lnTo>
                <a:lnTo>
                  <a:pt x="14" y="158"/>
                </a:lnTo>
                <a:lnTo>
                  <a:pt x="5" y="170"/>
                </a:lnTo>
                <a:lnTo>
                  <a:pt x="5" y="170"/>
                </a:lnTo>
                <a:lnTo>
                  <a:pt x="2" y="176"/>
                </a:lnTo>
                <a:lnTo>
                  <a:pt x="0" y="182"/>
                </a:lnTo>
                <a:lnTo>
                  <a:pt x="0" y="194"/>
                </a:lnTo>
                <a:lnTo>
                  <a:pt x="0" y="194"/>
                </a:lnTo>
                <a:lnTo>
                  <a:pt x="2" y="207"/>
                </a:lnTo>
                <a:lnTo>
                  <a:pt x="2" y="207"/>
                </a:lnTo>
                <a:lnTo>
                  <a:pt x="2" y="216"/>
                </a:lnTo>
                <a:lnTo>
                  <a:pt x="2" y="216"/>
                </a:lnTo>
                <a:lnTo>
                  <a:pt x="5" y="228"/>
                </a:lnTo>
                <a:lnTo>
                  <a:pt x="0" y="243"/>
                </a:lnTo>
                <a:lnTo>
                  <a:pt x="0" y="243"/>
                </a:lnTo>
                <a:lnTo>
                  <a:pt x="0" y="252"/>
                </a:lnTo>
                <a:lnTo>
                  <a:pt x="0" y="261"/>
                </a:lnTo>
                <a:lnTo>
                  <a:pt x="8" y="276"/>
                </a:lnTo>
                <a:lnTo>
                  <a:pt x="8" y="276"/>
                </a:lnTo>
                <a:lnTo>
                  <a:pt x="14" y="289"/>
                </a:lnTo>
                <a:lnTo>
                  <a:pt x="14" y="289"/>
                </a:lnTo>
                <a:lnTo>
                  <a:pt x="16" y="298"/>
                </a:lnTo>
                <a:lnTo>
                  <a:pt x="16" y="298"/>
                </a:lnTo>
                <a:lnTo>
                  <a:pt x="16" y="304"/>
                </a:lnTo>
                <a:lnTo>
                  <a:pt x="16" y="304"/>
                </a:lnTo>
                <a:lnTo>
                  <a:pt x="22" y="322"/>
                </a:lnTo>
                <a:lnTo>
                  <a:pt x="22" y="325"/>
                </a:lnTo>
                <a:lnTo>
                  <a:pt x="22" y="325"/>
                </a:lnTo>
                <a:lnTo>
                  <a:pt x="25" y="334"/>
                </a:lnTo>
                <a:lnTo>
                  <a:pt x="25" y="349"/>
                </a:lnTo>
                <a:lnTo>
                  <a:pt x="22" y="371"/>
                </a:lnTo>
                <a:lnTo>
                  <a:pt x="14" y="407"/>
                </a:lnTo>
                <a:lnTo>
                  <a:pt x="14" y="407"/>
                </a:lnTo>
                <a:lnTo>
                  <a:pt x="5" y="434"/>
                </a:lnTo>
                <a:lnTo>
                  <a:pt x="0" y="447"/>
                </a:lnTo>
                <a:lnTo>
                  <a:pt x="126" y="440"/>
                </a:lnTo>
                <a:lnTo>
                  <a:pt x="212" y="431"/>
                </a:lnTo>
                <a:lnTo>
                  <a:pt x="249" y="428"/>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60" name="Freeform 164">
            <a:extLst>
              <a:ext uri="{FF2B5EF4-FFF2-40B4-BE49-F238E27FC236}">
                <a16:creationId xmlns:a16="http://schemas.microsoft.com/office/drawing/2014/main" id="{78BE6558-B35A-4C73-B5E9-5064933062B1}"/>
              </a:ext>
            </a:extLst>
          </p:cNvPr>
          <p:cNvSpPr>
            <a:spLocks/>
          </p:cNvSpPr>
          <p:nvPr/>
        </p:nvSpPr>
        <p:spPr bwMode="auto">
          <a:xfrm>
            <a:off x="6020454" y="3471385"/>
            <a:ext cx="131948" cy="13095"/>
          </a:xfrm>
          <a:custGeom>
            <a:avLst/>
            <a:gdLst>
              <a:gd name="T0" fmla="*/ 86 w 86"/>
              <a:gd name="T1" fmla="*/ 0 h 9"/>
              <a:gd name="T2" fmla="*/ 0 w 86"/>
              <a:gd name="T3" fmla="*/ 9 h 9"/>
              <a:gd name="T4" fmla="*/ 0 w 86"/>
              <a:gd name="T5" fmla="*/ 9 h 9"/>
              <a:gd name="T6" fmla="*/ 86 w 86"/>
              <a:gd name="T7" fmla="*/ 0 h 9"/>
            </a:gdLst>
            <a:ahLst/>
            <a:cxnLst>
              <a:cxn ang="0">
                <a:pos x="T0" y="T1"/>
              </a:cxn>
              <a:cxn ang="0">
                <a:pos x="T2" y="T3"/>
              </a:cxn>
              <a:cxn ang="0">
                <a:pos x="T4" y="T5"/>
              </a:cxn>
              <a:cxn ang="0">
                <a:pos x="T6" y="T7"/>
              </a:cxn>
            </a:cxnLst>
            <a:rect l="0" t="0" r="r" b="b"/>
            <a:pathLst>
              <a:path w="86" h="9">
                <a:moveTo>
                  <a:pt x="86" y="0"/>
                </a:moveTo>
                <a:lnTo>
                  <a:pt x="0" y="9"/>
                </a:lnTo>
                <a:lnTo>
                  <a:pt x="0" y="9"/>
                </a:lnTo>
                <a:lnTo>
                  <a:pt x="86"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1" name="Freeform 165">
            <a:extLst>
              <a:ext uri="{FF2B5EF4-FFF2-40B4-BE49-F238E27FC236}">
                <a16:creationId xmlns:a16="http://schemas.microsoft.com/office/drawing/2014/main" id="{935FB6D4-8022-4AB8-81D4-A4AF24C8A3DA}"/>
              </a:ext>
            </a:extLst>
          </p:cNvPr>
          <p:cNvSpPr>
            <a:spLocks/>
          </p:cNvSpPr>
          <p:nvPr/>
        </p:nvSpPr>
        <p:spPr bwMode="auto">
          <a:xfrm>
            <a:off x="6359529" y="4518879"/>
            <a:ext cx="592231" cy="459733"/>
          </a:xfrm>
          <a:custGeom>
            <a:avLst/>
            <a:gdLst>
              <a:gd name="T0" fmla="*/ 243 w 386"/>
              <a:gd name="T1" fmla="*/ 268 h 316"/>
              <a:gd name="T2" fmla="*/ 246 w 386"/>
              <a:gd name="T3" fmla="*/ 262 h 316"/>
              <a:gd name="T4" fmla="*/ 249 w 386"/>
              <a:gd name="T5" fmla="*/ 253 h 316"/>
              <a:gd name="T6" fmla="*/ 280 w 386"/>
              <a:gd name="T7" fmla="*/ 246 h 316"/>
              <a:gd name="T8" fmla="*/ 294 w 386"/>
              <a:gd name="T9" fmla="*/ 237 h 316"/>
              <a:gd name="T10" fmla="*/ 327 w 386"/>
              <a:gd name="T11" fmla="*/ 195 h 316"/>
              <a:gd name="T12" fmla="*/ 333 w 386"/>
              <a:gd name="T13" fmla="*/ 189 h 316"/>
              <a:gd name="T14" fmla="*/ 350 w 386"/>
              <a:gd name="T15" fmla="*/ 161 h 316"/>
              <a:gd name="T16" fmla="*/ 361 w 386"/>
              <a:gd name="T17" fmla="*/ 116 h 316"/>
              <a:gd name="T18" fmla="*/ 372 w 386"/>
              <a:gd name="T19" fmla="*/ 98 h 316"/>
              <a:gd name="T20" fmla="*/ 386 w 386"/>
              <a:gd name="T21" fmla="*/ 85 h 316"/>
              <a:gd name="T22" fmla="*/ 257 w 386"/>
              <a:gd name="T23" fmla="*/ 10 h 316"/>
              <a:gd name="T24" fmla="*/ 232 w 386"/>
              <a:gd name="T25" fmla="*/ 13 h 316"/>
              <a:gd name="T26" fmla="*/ 218 w 386"/>
              <a:gd name="T27" fmla="*/ 19 h 316"/>
              <a:gd name="T28" fmla="*/ 218 w 386"/>
              <a:gd name="T29" fmla="*/ 19 h 316"/>
              <a:gd name="T30" fmla="*/ 201 w 386"/>
              <a:gd name="T31" fmla="*/ 13 h 316"/>
              <a:gd name="T32" fmla="*/ 179 w 386"/>
              <a:gd name="T33" fmla="*/ 3 h 316"/>
              <a:gd name="T34" fmla="*/ 61 w 386"/>
              <a:gd name="T35" fmla="*/ 0 h 316"/>
              <a:gd name="T36" fmla="*/ 44 w 386"/>
              <a:gd name="T37" fmla="*/ 10 h 316"/>
              <a:gd name="T38" fmla="*/ 44 w 386"/>
              <a:gd name="T39" fmla="*/ 10 h 316"/>
              <a:gd name="T40" fmla="*/ 5 w 386"/>
              <a:gd name="T41" fmla="*/ 43 h 316"/>
              <a:gd name="T42" fmla="*/ 0 w 386"/>
              <a:gd name="T43" fmla="*/ 58 h 316"/>
              <a:gd name="T44" fmla="*/ 61 w 386"/>
              <a:gd name="T45" fmla="*/ 128 h 316"/>
              <a:gd name="T46" fmla="*/ 106 w 386"/>
              <a:gd name="T47" fmla="*/ 171 h 316"/>
              <a:gd name="T48" fmla="*/ 145 w 386"/>
              <a:gd name="T49" fmla="*/ 207 h 316"/>
              <a:gd name="T50" fmla="*/ 170 w 386"/>
              <a:gd name="T51" fmla="*/ 237 h 316"/>
              <a:gd name="T52" fmla="*/ 179 w 386"/>
              <a:gd name="T53" fmla="*/ 262 h 316"/>
              <a:gd name="T54" fmla="*/ 184 w 386"/>
              <a:gd name="T55" fmla="*/ 274 h 316"/>
              <a:gd name="T56" fmla="*/ 193 w 386"/>
              <a:gd name="T57" fmla="*/ 298 h 316"/>
              <a:gd name="T58" fmla="*/ 193 w 386"/>
              <a:gd name="T59" fmla="*/ 301 h 316"/>
              <a:gd name="T60" fmla="*/ 196 w 386"/>
              <a:gd name="T61" fmla="*/ 301 h 316"/>
              <a:gd name="T62" fmla="*/ 196 w 386"/>
              <a:gd name="T63" fmla="*/ 301 h 316"/>
              <a:gd name="T64" fmla="*/ 196 w 386"/>
              <a:gd name="T65" fmla="*/ 304 h 316"/>
              <a:gd name="T66" fmla="*/ 198 w 386"/>
              <a:gd name="T67" fmla="*/ 304 h 316"/>
              <a:gd name="T68" fmla="*/ 198 w 386"/>
              <a:gd name="T69" fmla="*/ 304 h 316"/>
              <a:gd name="T70" fmla="*/ 201 w 386"/>
              <a:gd name="T71" fmla="*/ 307 h 316"/>
              <a:gd name="T72" fmla="*/ 201 w 386"/>
              <a:gd name="T73" fmla="*/ 307 h 316"/>
              <a:gd name="T74" fmla="*/ 204 w 386"/>
              <a:gd name="T75" fmla="*/ 307 h 316"/>
              <a:gd name="T76" fmla="*/ 204 w 386"/>
              <a:gd name="T77" fmla="*/ 307 h 316"/>
              <a:gd name="T78" fmla="*/ 207 w 386"/>
              <a:gd name="T79" fmla="*/ 310 h 316"/>
              <a:gd name="T80" fmla="*/ 207 w 386"/>
              <a:gd name="T81" fmla="*/ 310 h 316"/>
              <a:gd name="T82" fmla="*/ 210 w 386"/>
              <a:gd name="T83" fmla="*/ 310 h 316"/>
              <a:gd name="T84" fmla="*/ 212 w 386"/>
              <a:gd name="T85" fmla="*/ 310 h 316"/>
              <a:gd name="T86" fmla="*/ 215 w 386"/>
              <a:gd name="T87" fmla="*/ 313 h 316"/>
              <a:gd name="T88" fmla="*/ 218 w 386"/>
              <a:gd name="T89" fmla="*/ 313 h 316"/>
              <a:gd name="T90" fmla="*/ 221 w 386"/>
              <a:gd name="T91" fmla="*/ 313 h 316"/>
              <a:gd name="T92" fmla="*/ 221 w 386"/>
              <a:gd name="T93" fmla="*/ 313 h 316"/>
              <a:gd name="T94" fmla="*/ 224 w 386"/>
              <a:gd name="T95" fmla="*/ 316 h 316"/>
              <a:gd name="T96" fmla="*/ 235 w 386"/>
              <a:gd name="T97" fmla="*/ 292 h 316"/>
              <a:gd name="T98" fmla="*/ 240 w 386"/>
              <a:gd name="T99" fmla="*/ 28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6" h="316">
                <a:moveTo>
                  <a:pt x="240" y="286"/>
                </a:moveTo>
                <a:lnTo>
                  <a:pt x="240" y="286"/>
                </a:lnTo>
                <a:lnTo>
                  <a:pt x="243" y="268"/>
                </a:lnTo>
                <a:lnTo>
                  <a:pt x="243" y="268"/>
                </a:lnTo>
                <a:lnTo>
                  <a:pt x="246" y="262"/>
                </a:lnTo>
                <a:lnTo>
                  <a:pt x="246" y="262"/>
                </a:lnTo>
                <a:lnTo>
                  <a:pt x="246" y="259"/>
                </a:lnTo>
                <a:lnTo>
                  <a:pt x="246" y="259"/>
                </a:lnTo>
                <a:lnTo>
                  <a:pt x="249" y="253"/>
                </a:lnTo>
                <a:lnTo>
                  <a:pt x="260" y="250"/>
                </a:lnTo>
                <a:lnTo>
                  <a:pt x="260" y="250"/>
                </a:lnTo>
                <a:lnTo>
                  <a:pt x="280" y="246"/>
                </a:lnTo>
                <a:lnTo>
                  <a:pt x="288" y="240"/>
                </a:lnTo>
                <a:lnTo>
                  <a:pt x="294" y="237"/>
                </a:lnTo>
                <a:lnTo>
                  <a:pt x="294" y="237"/>
                </a:lnTo>
                <a:lnTo>
                  <a:pt x="299" y="225"/>
                </a:lnTo>
                <a:lnTo>
                  <a:pt x="308" y="216"/>
                </a:lnTo>
                <a:lnTo>
                  <a:pt x="327" y="195"/>
                </a:lnTo>
                <a:lnTo>
                  <a:pt x="327" y="195"/>
                </a:lnTo>
                <a:lnTo>
                  <a:pt x="333" y="189"/>
                </a:lnTo>
                <a:lnTo>
                  <a:pt x="333" y="189"/>
                </a:lnTo>
                <a:lnTo>
                  <a:pt x="344" y="180"/>
                </a:lnTo>
                <a:lnTo>
                  <a:pt x="350" y="161"/>
                </a:lnTo>
                <a:lnTo>
                  <a:pt x="350" y="161"/>
                </a:lnTo>
                <a:lnTo>
                  <a:pt x="355" y="134"/>
                </a:lnTo>
                <a:lnTo>
                  <a:pt x="355" y="134"/>
                </a:lnTo>
                <a:lnTo>
                  <a:pt x="361" y="116"/>
                </a:lnTo>
                <a:lnTo>
                  <a:pt x="366" y="104"/>
                </a:lnTo>
                <a:lnTo>
                  <a:pt x="366" y="104"/>
                </a:lnTo>
                <a:lnTo>
                  <a:pt x="372" y="98"/>
                </a:lnTo>
                <a:lnTo>
                  <a:pt x="377" y="92"/>
                </a:lnTo>
                <a:lnTo>
                  <a:pt x="377" y="92"/>
                </a:lnTo>
                <a:lnTo>
                  <a:pt x="386" y="85"/>
                </a:lnTo>
                <a:lnTo>
                  <a:pt x="299" y="6"/>
                </a:lnTo>
                <a:lnTo>
                  <a:pt x="299" y="6"/>
                </a:lnTo>
                <a:lnTo>
                  <a:pt x="257" y="10"/>
                </a:lnTo>
                <a:lnTo>
                  <a:pt x="257" y="10"/>
                </a:lnTo>
                <a:lnTo>
                  <a:pt x="243" y="10"/>
                </a:lnTo>
                <a:lnTo>
                  <a:pt x="232" y="13"/>
                </a:lnTo>
                <a:lnTo>
                  <a:pt x="218" y="19"/>
                </a:lnTo>
                <a:lnTo>
                  <a:pt x="218" y="19"/>
                </a:lnTo>
                <a:lnTo>
                  <a:pt x="218" y="19"/>
                </a:lnTo>
                <a:lnTo>
                  <a:pt x="218" y="19"/>
                </a:lnTo>
                <a:lnTo>
                  <a:pt x="218" y="19"/>
                </a:lnTo>
                <a:lnTo>
                  <a:pt x="218" y="19"/>
                </a:lnTo>
                <a:lnTo>
                  <a:pt x="215" y="19"/>
                </a:lnTo>
                <a:lnTo>
                  <a:pt x="215" y="19"/>
                </a:lnTo>
                <a:lnTo>
                  <a:pt x="201" y="13"/>
                </a:lnTo>
                <a:lnTo>
                  <a:pt x="187" y="6"/>
                </a:lnTo>
                <a:lnTo>
                  <a:pt x="187" y="6"/>
                </a:lnTo>
                <a:lnTo>
                  <a:pt x="179" y="3"/>
                </a:lnTo>
                <a:lnTo>
                  <a:pt x="162" y="0"/>
                </a:lnTo>
                <a:lnTo>
                  <a:pt x="61" y="0"/>
                </a:lnTo>
                <a:lnTo>
                  <a:pt x="61" y="0"/>
                </a:lnTo>
                <a:lnTo>
                  <a:pt x="56" y="0"/>
                </a:lnTo>
                <a:lnTo>
                  <a:pt x="50" y="3"/>
                </a:lnTo>
                <a:lnTo>
                  <a:pt x="44" y="10"/>
                </a:lnTo>
                <a:lnTo>
                  <a:pt x="44" y="10"/>
                </a:lnTo>
                <a:lnTo>
                  <a:pt x="44" y="10"/>
                </a:lnTo>
                <a:lnTo>
                  <a:pt x="44" y="10"/>
                </a:lnTo>
                <a:lnTo>
                  <a:pt x="8" y="34"/>
                </a:lnTo>
                <a:lnTo>
                  <a:pt x="8" y="34"/>
                </a:lnTo>
                <a:lnTo>
                  <a:pt x="5" y="43"/>
                </a:lnTo>
                <a:lnTo>
                  <a:pt x="2" y="49"/>
                </a:lnTo>
                <a:lnTo>
                  <a:pt x="2" y="49"/>
                </a:lnTo>
                <a:lnTo>
                  <a:pt x="0" y="58"/>
                </a:lnTo>
                <a:lnTo>
                  <a:pt x="5" y="67"/>
                </a:lnTo>
                <a:lnTo>
                  <a:pt x="61" y="128"/>
                </a:lnTo>
                <a:lnTo>
                  <a:pt x="61" y="128"/>
                </a:lnTo>
                <a:lnTo>
                  <a:pt x="67" y="134"/>
                </a:lnTo>
                <a:lnTo>
                  <a:pt x="67" y="134"/>
                </a:lnTo>
                <a:lnTo>
                  <a:pt x="106" y="171"/>
                </a:lnTo>
                <a:lnTo>
                  <a:pt x="106" y="171"/>
                </a:lnTo>
                <a:lnTo>
                  <a:pt x="145" y="207"/>
                </a:lnTo>
                <a:lnTo>
                  <a:pt x="145" y="207"/>
                </a:lnTo>
                <a:lnTo>
                  <a:pt x="151" y="213"/>
                </a:lnTo>
                <a:lnTo>
                  <a:pt x="151" y="213"/>
                </a:lnTo>
                <a:lnTo>
                  <a:pt x="170" y="237"/>
                </a:lnTo>
                <a:lnTo>
                  <a:pt x="179" y="250"/>
                </a:lnTo>
                <a:lnTo>
                  <a:pt x="179" y="262"/>
                </a:lnTo>
                <a:lnTo>
                  <a:pt x="179" y="262"/>
                </a:lnTo>
                <a:lnTo>
                  <a:pt x="182" y="268"/>
                </a:lnTo>
                <a:lnTo>
                  <a:pt x="184" y="274"/>
                </a:lnTo>
                <a:lnTo>
                  <a:pt x="184" y="274"/>
                </a:lnTo>
                <a:lnTo>
                  <a:pt x="190" y="286"/>
                </a:lnTo>
                <a:lnTo>
                  <a:pt x="193" y="298"/>
                </a:lnTo>
                <a:lnTo>
                  <a:pt x="193" y="298"/>
                </a:lnTo>
                <a:lnTo>
                  <a:pt x="193" y="301"/>
                </a:lnTo>
                <a:lnTo>
                  <a:pt x="193" y="301"/>
                </a:lnTo>
                <a:lnTo>
                  <a:pt x="193" y="301"/>
                </a:lnTo>
                <a:lnTo>
                  <a:pt x="193" y="301"/>
                </a:lnTo>
                <a:lnTo>
                  <a:pt x="196" y="301"/>
                </a:lnTo>
                <a:lnTo>
                  <a:pt x="196" y="301"/>
                </a:lnTo>
                <a:lnTo>
                  <a:pt x="196" y="301"/>
                </a:lnTo>
                <a:lnTo>
                  <a:pt x="196" y="301"/>
                </a:lnTo>
                <a:lnTo>
                  <a:pt x="196" y="301"/>
                </a:lnTo>
                <a:lnTo>
                  <a:pt x="196" y="301"/>
                </a:lnTo>
                <a:lnTo>
                  <a:pt x="196" y="304"/>
                </a:lnTo>
                <a:lnTo>
                  <a:pt x="196" y="304"/>
                </a:lnTo>
                <a:lnTo>
                  <a:pt x="196" y="304"/>
                </a:lnTo>
                <a:lnTo>
                  <a:pt x="196" y="304"/>
                </a:lnTo>
                <a:lnTo>
                  <a:pt x="198" y="304"/>
                </a:lnTo>
                <a:lnTo>
                  <a:pt x="198" y="304"/>
                </a:lnTo>
                <a:lnTo>
                  <a:pt x="198" y="304"/>
                </a:lnTo>
                <a:lnTo>
                  <a:pt x="198" y="304"/>
                </a:lnTo>
                <a:lnTo>
                  <a:pt x="198" y="304"/>
                </a:lnTo>
                <a:lnTo>
                  <a:pt x="198" y="304"/>
                </a:lnTo>
                <a:lnTo>
                  <a:pt x="201" y="307"/>
                </a:lnTo>
                <a:lnTo>
                  <a:pt x="201" y="307"/>
                </a:lnTo>
                <a:lnTo>
                  <a:pt x="201" y="307"/>
                </a:lnTo>
                <a:lnTo>
                  <a:pt x="201" y="307"/>
                </a:lnTo>
                <a:lnTo>
                  <a:pt x="201" y="307"/>
                </a:lnTo>
                <a:lnTo>
                  <a:pt x="201" y="307"/>
                </a:lnTo>
                <a:lnTo>
                  <a:pt x="204" y="307"/>
                </a:lnTo>
                <a:lnTo>
                  <a:pt x="204" y="307"/>
                </a:lnTo>
                <a:lnTo>
                  <a:pt x="204" y="307"/>
                </a:lnTo>
                <a:lnTo>
                  <a:pt x="204" y="307"/>
                </a:lnTo>
                <a:lnTo>
                  <a:pt x="204" y="307"/>
                </a:lnTo>
                <a:lnTo>
                  <a:pt x="204" y="307"/>
                </a:lnTo>
                <a:lnTo>
                  <a:pt x="207" y="310"/>
                </a:lnTo>
                <a:lnTo>
                  <a:pt x="207" y="310"/>
                </a:lnTo>
                <a:lnTo>
                  <a:pt x="207" y="310"/>
                </a:lnTo>
                <a:lnTo>
                  <a:pt x="207" y="310"/>
                </a:lnTo>
                <a:lnTo>
                  <a:pt x="210" y="310"/>
                </a:lnTo>
                <a:lnTo>
                  <a:pt x="210" y="310"/>
                </a:lnTo>
                <a:lnTo>
                  <a:pt x="210" y="310"/>
                </a:lnTo>
                <a:lnTo>
                  <a:pt x="210" y="310"/>
                </a:lnTo>
                <a:lnTo>
                  <a:pt x="212" y="310"/>
                </a:lnTo>
                <a:lnTo>
                  <a:pt x="212" y="310"/>
                </a:lnTo>
                <a:lnTo>
                  <a:pt x="215" y="313"/>
                </a:lnTo>
                <a:lnTo>
                  <a:pt x="215" y="313"/>
                </a:lnTo>
                <a:lnTo>
                  <a:pt x="215" y="313"/>
                </a:lnTo>
                <a:lnTo>
                  <a:pt x="215" y="313"/>
                </a:lnTo>
                <a:lnTo>
                  <a:pt x="218" y="313"/>
                </a:lnTo>
                <a:lnTo>
                  <a:pt x="218" y="313"/>
                </a:lnTo>
                <a:lnTo>
                  <a:pt x="218" y="313"/>
                </a:lnTo>
                <a:lnTo>
                  <a:pt x="218" y="313"/>
                </a:lnTo>
                <a:lnTo>
                  <a:pt x="221" y="313"/>
                </a:lnTo>
                <a:lnTo>
                  <a:pt x="221" y="313"/>
                </a:lnTo>
                <a:lnTo>
                  <a:pt x="221" y="313"/>
                </a:lnTo>
                <a:lnTo>
                  <a:pt x="221" y="313"/>
                </a:lnTo>
                <a:lnTo>
                  <a:pt x="224" y="313"/>
                </a:lnTo>
                <a:lnTo>
                  <a:pt x="224" y="313"/>
                </a:lnTo>
                <a:lnTo>
                  <a:pt x="224" y="316"/>
                </a:lnTo>
                <a:lnTo>
                  <a:pt x="224" y="316"/>
                </a:lnTo>
                <a:lnTo>
                  <a:pt x="229" y="301"/>
                </a:lnTo>
                <a:lnTo>
                  <a:pt x="235" y="292"/>
                </a:lnTo>
                <a:lnTo>
                  <a:pt x="235" y="292"/>
                </a:lnTo>
                <a:lnTo>
                  <a:pt x="240" y="286"/>
                </a:lnTo>
                <a:lnTo>
                  <a:pt x="240" y="286"/>
                </a:lnTo>
                <a:close/>
              </a:path>
            </a:pathLst>
          </a:custGeom>
          <a:solidFill>
            <a:schemeClr val="accent2">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pPr>
            <a:endParaRPr lang="en-US" b="0" dirty="0">
              <a:latin typeface="Calibri" panose="020F0502020204030204" pitchFamily="34" charset="0"/>
            </a:endParaRPr>
          </a:p>
        </p:txBody>
      </p:sp>
      <p:sp>
        <p:nvSpPr>
          <p:cNvPr id="162" name="Freeform 166">
            <a:extLst>
              <a:ext uri="{FF2B5EF4-FFF2-40B4-BE49-F238E27FC236}">
                <a16:creationId xmlns:a16="http://schemas.microsoft.com/office/drawing/2014/main" id="{93EC5159-0D9A-49E0-A69B-277EBEC6EFCB}"/>
              </a:ext>
            </a:extLst>
          </p:cNvPr>
          <p:cNvSpPr>
            <a:spLocks/>
          </p:cNvSpPr>
          <p:nvPr/>
        </p:nvSpPr>
        <p:spPr bwMode="auto">
          <a:xfrm>
            <a:off x="7407440" y="2653757"/>
            <a:ext cx="193319" cy="407359"/>
          </a:xfrm>
          <a:custGeom>
            <a:avLst/>
            <a:gdLst>
              <a:gd name="T0" fmla="*/ 36 w 126"/>
              <a:gd name="T1" fmla="*/ 0 h 280"/>
              <a:gd name="T2" fmla="*/ 33 w 126"/>
              <a:gd name="T3" fmla="*/ 6 h 280"/>
              <a:gd name="T4" fmla="*/ 28 w 126"/>
              <a:gd name="T5" fmla="*/ 22 h 280"/>
              <a:gd name="T6" fmla="*/ 22 w 126"/>
              <a:gd name="T7" fmla="*/ 31 h 280"/>
              <a:gd name="T8" fmla="*/ 19 w 126"/>
              <a:gd name="T9" fmla="*/ 31 h 280"/>
              <a:gd name="T10" fmla="*/ 19 w 126"/>
              <a:gd name="T11" fmla="*/ 34 h 280"/>
              <a:gd name="T12" fmla="*/ 19 w 126"/>
              <a:gd name="T13" fmla="*/ 34 h 280"/>
              <a:gd name="T14" fmla="*/ 19 w 126"/>
              <a:gd name="T15" fmla="*/ 34 h 280"/>
              <a:gd name="T16" fmla="*/ 19 w 126"/>
              <a:gd name="T17" fmla="*/ 34 h 280"/>
              <a:gd name="T18" fmla="*/ 19 w 126"/>
              <a:gd name="T19" fmla="*/ 37 h 280"/>
              <a:gd name="T20" fmla="*/ 19 w 126"/>
              <a:gd name="T21" fmla="*/ 37 h 280"/>
              <a:gd name="T22" fmla="*/ 19 w 126"/>
              <a:gd name="T23" fmla="*/ 37 h 280"/>
              <a:gd name="T24" fmla="*/ 19 w 126"/>
              <a:gd name="T25" fmla="*/ 37 h 280"/>
              <a:gd name="T26" fmla="*/ 19 w 126"/>
              <a:gd name="T27" fmla="*/ 40 h 280"/>
              <a:gd name="T28" fmla="*/ 19 w 126"/>
              <a:gd name="T29" fmla="*/ 40 h 280"/>
              <a:gd name="T30" fmla="*/ 19 w 126"/>
              <a:gd name="T31" fmla="*/ 43 h 280"/>
              <a:gd name="T32" fmla="*/ 19 w 126"/>
              <a:gd name="T33" fmla="*/ 43 h 280"/>
              <a:gd name="T34" fmla="*/ 19 w 126"/>
              <a:gd name="T35" fmla="*/ 46 h 280"/>
              <a:gd name="T36" fmla="*/ 19 w 126"/>
              <a:gd name="T37" fmla="*/ 46 h 280"/>
              <a:gd name="T38" fmla="*/ 22 w 126"/>
              <a:gd name="T39" fmla="*/ 46 h 280"/>
              <a:gd name="T40" fmla="*/ 28 w 126"/>
              <a:gd name="T41" fmla="*/ 58 h 280"/>
              <a:gd name="T42" fmla="*/ 33 w 126"/>
              <a:gd name="T43" fmla="*/ 70 h 280"/>
              <a:gd name="T44" fmla="*/ 30 w 126"/>
              <a:gd name="T45" fmla="*/ 85 h 280"/>
              <a:gd name="T46" fmla="*/ 25 w 126"/>
              <a:gd name="T47" fmla="*/ 95 h 280"/>
              <a:gd name="T48" fmla="*/ 19 w 126"/>
              <a:gd name="T49" fmla="*/ 98 h 280"/>
              <a:gd name="T50" fmla="*/ 16 w 126"/>
              <a:gd name="T51" fmla="*/ 101 h 280"/>
              <a:gd name="T52" fmla="*/ 14 w 126"/>
              <a:gd name="T53" fmla="*/ 107 h 280"/>
              <a:gd name="T54" fmla="*/ 5 w 126"/>
              <a:gd name="T55" fmla="*/ 119 h 280"/>
              <a:gd name="T56" fmla="*/ 5 w 126"/>
              <a:gd name="T57" fmla="*/ 122 h 280"/>
              <a:gd name="T58" fmla="*/ 5 w 126"/>
              <a:gd name="T59" fmla="*/ 183 h 280"/>
              <a:gd name="T60" fmla="*/ 2 w 126"/>
              <a:gd name="T61" fmla="*/ 189 h 280"/>
              <a:gd name="T62" fmla="*/ 2 w 126"/>
              <a:gd name="T63" fmla="*/ 192 h 280"/>
              <a:gd name="T64" fmla="*/ 0 w 126"/>
              <a:gd name="T65" fmla="*/ 195 h 280"/>
              <a:gd name="T66" fmla="*/ 0 w 126"/>
              <a:gd name="T67" fmla="*/ 210 h 280"/>
              <a:gd name="T68" fmla="*/ 8 w 126"/>
              <a:gd name="T69" fmla="*/ 265 h 280"/>
              <a:gd name="T70" fmla="*/ 8 w 126"/>
              <a:gd name="T71" fmla="*/ 274 h 280"/>
              <a:gd name="T72" fmla="*/ 86 w 126"/>
              <a:gd name="T73" fmla="*/ 262 h 280"/>
              <a:gd name="T74" fmla="*/ 86 w 126"/>
              <a:gd name="T75" fmla="*/ 259 h 280"/>
              <a:gd name="T76" fmla="*/ 89 w 126"/>
              <a:gd name="T77" fmla="*/ 256 h 280"/>
              <a:gd name="T78" fmla="*/ 95 w 126"/>
              <a:gd name="T79" fmla="*/ 249 h 280"/>
              <a:gd name="T80" fmla="*/ 106 w 126"/>
              <a:gd name="T81" fmla="*/ 243 h 280"/>
              <a:gd name="T82" fmla="*/ 109 w 126"/>
              <a:gd name="T83" fmla="*/ 243 h 280"/>
              <a:gd name="T84" fmla="*/ 112 w 126"/>
              <a:gd name="T85" fmla="*/ 240 h 280"/>
              <a:gd name="T86" fmla="*/ 112 w 126"/>
              <a:gd name="T87" fmla="*/ 240 h 280"/>
              <a:gd name="T88" fmla="*/ 114 w 126"/>
              <a:gd name="T89" fmla="*/ 240 h 280"/>
              <a:gd name="T90" fmla="*/ 114 w 126"/>
              <a:gd name="T91" fmla="*/ 240 h 280"/>
              <a:gd name="T92" fmla="*/ 114 w 126"/>
              <a:gd name="T93" fmla="*/ 240 h 280"/>
              <a:gd name="T94" fmla="*/ 114 w 126"/>
              <a:gd name="T95" fmla="*/ 240 h 280"/>
              <a:gd name="T96" fmla="*/ 117 w 126"/>
              <a:gd name="T97" fmla="*/ 240 h 280"/>
              <a:gd name="T98" fmla="*/ 117 w 126"/>
              <a:gd name="T99" fmla="*/ 240 h 280"/>
              <a:gd name="T100" fmla="*/ 117 w 126"/>
              <a:gd name="T101" fmla="*/ 240 h 280"/>
              <a:gd name="T102" fmla="*/ 117 w 126"/>
              <a:gd name="T103" fmla="*/ 240 h 280"/>
              <a:gd name="T104" fmla="*/ 120 w 126"/>
              <a:gd name="T105" fmla="*/ 240 h 280"/>
              <a:gd name="T106" fmla="*/ 120 w 126"/>
              <a:gd name="T107" fmla="*/ 240 h 280"/>
              <a:gd name="T108" fmla="*/ 120 w 126"/>
              <a:gd name="T109" fmla="*/ 240 h 280"/>
              <a:gd name="T110" fmla="*/ 123 w 126"/>
              <a:gd name="T111" fmla="*/ 240 h 280"/>
              <a:gd name="T112" fmla="*/ 123 w 126"/>
              <a:gd name="T113" fmla="*/ 237 h 280"/>
              <a:gd name="T114" fmla="*/ 123 w 126"/>
              <a:gd name="T115" fmla="*/ 237 h 280"/>
              <a:gd name="T116" fmla="*/ 126 w 126"/>
              <a:gd name="T117" fmla="*/ 237 h 280"/>
              <a:gd name="T118" fmla="*/ 123 w 126"/>
              <a:gd name="T119" fmla="*/ 231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6" h="280">
                <a:moveTo>
                  <a:pt x="123" y="231"/>
                </a:moveTo>
                <a:lnTo>
                  <a:pt x="36" y="0"/>
                </a:lnTo>
                <a:lnTo>
                  <a:pt x="36" y="0"/>
                </a:lnTo>
                <a:lnTo>
                  <a:pt x="33" y="6"/>
                </a:lnTo>
                <a:lnTo>
                  <a:pt x="33" y="6"/>
                </a:lnTo>
                <a:lnTo>
                  <a:pt x="28" y="22"/>
                </a:lnTo>
                <a:lnTo>
                  <a:pt x="22" y="31"/>
                </a:lnTo>
                <a:lnTo>
                  <a:pt x="22" y="31"/>
                </a:lnTo>
                <a:lnTo>
                  <a:pt x="19" y="31"/>
                </a:lnTo>
                <a:lnTo>
                  <a:pt x="19" y="31"/>
                </a:lnTo>
                <a:lnTo>
                  <a:pt x="19" y="34"/>
                </a:lnTo>
                <a:lnTo>
                  <a:pt x="19" y="34"/>
                </a:lnTo>
                <a:lnTo>
                  <a:pt x="19" y="34"/>
                </a:lnTo>
                <a:lnTo>
                  <a:pt x="19" y="34"/>
                </a:lnTo>
                <a:lnTo>
                  <a:pt x="19" y="34"/>
                </a:lnTo>
                <a:lnTo>
                  <a:pt x="19" y="34"/>
                </a:lnTo>
                <a:lnTo>
                  <a:pt x="19" y="34"/>
                </a:lnTo>
                <a:lnTo>
                  <a:pt x="19" y="34"/>
                </a:lnTo>
                <a:lnTo>
                  <a:pt x="19" y="37"/>
                </a:lnTo>
                <a:lnTo>
                  <a:pt x="19" y="37"/>
                </a:lnTo>
                <a:lnTo>
                  <a:pt x="19" y="37"/>
                </a:lnTo>
                <a:lnTo>
                  <a:pt x="19" y="37"/>
                </a:lnTo>
                <a:lnTo>
                  <a:pt x="19" y="37"/>
                </a:lnTo>
                <a:lnTo>
                  <a:pt x="19" y="37"/>
                </a:lnTo>
                <a:lnTo>
                  <a:pt x="19" y="37"/>
                </a:lnTo>
                <a:lnTo>
                  <a:pt x="19" y="37"/>
                </a:lnTo>
                <a:lnTo>
                  <a:pt x="19" y="40"/>
                </a:lnTo>
                <a:lnTo>
                  <a:pt x="19" y="40"/>
                </a:lnTo>
                <a:lnTo>
                  <a:pt x="19" y="40"/>
                </a:lnTo>
                <a:lnTo>
                  <a:pt x="19" y="40"/>
                </a:lnTo>
                <a:lnTo>
                  <a:pt x="19" y="43"/>
                </a:lnTo>
                <a:lnTo>
                  <a:pt x="19" y="43"/>
                </a:lnTo>
                <a:lnTo>
                  <a:pt x="19" y="43"/>
                </a:lnTo>
                <a:lnTo>
                  <a:pt x="19" y="43"/>
                </a:lnTo>
                <a:lnTo>
                  <a:pt x="19" y="46"/>
                </a:lnTo>
                <a:lnTo>
                  <a:pt x="19" y="46"/>
                </a:lnTo>
                <a:lnTo>
                  <a:pt x="19" y="46"/>
                </a:lnTo>
                <a:lnTo>
                  <a:pt x="19" y="46"/>
                </a:lnTo>
                <a:lnTo>
                  <a:pt x="22" y="46"/>
                </a:lnTo>
                <a:lnTo>
                  <a:pt x="22" y="46"/>
                </a:lnTo>
                <a:lnTo>
                  <a:pt x="28" y="58"/>
                </a:lnTo>
                <a:lnTo>
                  <a:pt x="28" y="58"/>
                </a:lnTo>
                <a:lnTo>
                  <a:pt x="30" y="64"/>
                </a:lnTo>
                <a:lnTo>
                  <a:pt x="33" y="70"/>
                </a:lnTo>
                <a:lnTo>
                  <a:pt x="33" y="70"/>
                </a:lnTo>
                <a:lnTo>
                  <a:pt x="30" y="85"/>
                </a:lnTo>
                <a:lnTo>
                  <a:pt x="25" y="95"/>
                </a:lnTo>
                <a:lnTo>
                  <a:pt x="25" y="95"/>
                </a:lnTo>
                <a:lnTo>
                  <a:pt x="22" y="98"/>
                </a:lnTo>
                <a:lnTo>
                  <a:pt x="19" y="98"/>
                </a:lnTo>
                <a:lnTo>
                  <a:pt x="19" y="98"/>
                </a:lnTo>
                <a:lnTo>
                  <a:pt x="16" y="101"/>
                </a:lnTo>
                <a:lnTo>
                  <a:pt x="14" y="107"/>
                </a:lnTo>
                <a:lnTo>
                  <a:pt x="14" y="107"/>
                </a:lnTo>
                <a:lnTo>
                  <a:pt x="11" y="116"/>
                </a:lnTo>
                <a:lnTo>
                  <a:pt x="5" y="119"/>
                </a:lnTo>
                <a:lnTo>
                  <a:pt x="5" y="119"/>
                </a:lnTo>
                <a:lnTo>
                  <a:pt x="5" y="122"/>
                </a:lnTo>
                <a:lnTo>
                  <a:pt x="5" y="125"/>
                </a:lnTo>
                <a:lnTo>
                  <a:pt x="5" y="183"/>
                </a:lnTo>
                <a:lnTo>
                  <a:pt x="5" y="183"/>
                </a:lnTo>
                <a:lnTo>
                  <a:pt x="2" y="189"/>
                </a:lnTo>
                <a:lnTo>
                  <a:pt x="2" y="192"/>
                </a:lnTo>
                <a:lnTo>
                  <a:pt x="2" y="192"/>
                </a:lnTo>
                <a:lnTo>
                  <a:pt x="0" y="195"/>
                </a:lnTo>
                <a:lnTo>
                  <a:pt x="0" y="195"/>
                </a:lnTo>
                <a:lnTo>
                  <a:pt x="0" y="210"/>
                </a:lnTo>
                <a:lnTo>
                  <a:pt x="0" y="210"/>
                </a:lnTo>
                <a:lnTo>
                  <a:pt x="2" y="243"/>
                </a:lnTo>
                <a:lnTo>
                  <a:pt x="8" y="265"/>
                </a:lnTo>
                <a:lnTo>
                  <a:pt x="8" y="265"/>
                </a:lnTo>
                <a:lnTo>
                  <a:pt x="8" y="274"/>
                </a:lnTo>
                <a:lnTo>
                  <a:pt x="8" y="280"/>
                </a:lnTo>
                <a:lnTo>
                  <a:pt x="86" y="262"/>
                </a:lnTo>
                <a:lnTo>
                  <a:pt x="86" y="262"/>
                </a:lnTo>
                <a:lnTo>
                  <a:pt x="86" y="259"/>
                </a:lnTo>
                <a:lnTo>
                  <a:pt x="86" y="259"/>
                </a:lnTo>
                <a:lnTo>
                  <a:pt x="89" y="256"/>
                </a:lnTo>
                <a:lnTo>
                  <a:pt x="92" y="252"/>
                </a:lnTo>
                <a:lnTo>
                  <a:pt x="95" y="249"/>
                </a:lnTo>
                <a:lnTo>
                  <a:pt x="95" y="249"/>
                </a:lnTo>
                <a:lnTo>
                  <a:pt x="106" y="243"/>
                </a:lnTo>
                <a:lnTo>
                  <a:pt x="109" y="243"/>
                </a:lnTo>
                <a:lnTo>
                  <a:pt x="109" y="243"/>
                </a:lnTo>
                <a:lnTo>
                  <a:pt x="112" y="240"/>
                </a:lnTo>
                <a:lnTo>
                  <a:pt x="112" y="240"/>
                </a:lnTo>
                <a:lnTo>
                  <a:pt x="112" y="240"/>
                </a:lnTo>
                <a:lnTo>
                  <a:pt x="112" y="240"/>
                </a:lnTo>
                <a:lnTo>
                  <a:pt x="114" y="240"/>
                </a:lnTo>
                <a:lnTo>
                  <a:pt x="114" y="240"/>
                </a:lnTo>
                <a:lnTo>
                  <a:pt x="114" y="240"/>
                </a:lnTo>
                <a:lnTo>
                  <a:pt x="114" y="240"/>
                </a:lnTo>
                <a:lnTo>
                  <a:pt x="114" y="240"/>
                </a:lnTo>
                <a:lnTo>
                  <a:pt x="114" y="240"/>
                </a:lnTo>
                <a:lnTo>
                  <a:pt x="114" y="240"/>
                </a:lnTo>
                <a:lnTo>
                  <a:pt x="114" y="240"/>
                </a:lnTo>
                <a:lnTo>
                  <a:pt x="117" y="240"/>
                </a:lnTo>
                <a:lnTo>
                  <a:pt x="117" y="240"/>
                </a:lnTo>
                <a:lnTo>
                  <a:pt x="117" y="240"/>
                </a:lnTo>
                <a:lnTo>
                  <a:pt x="117" y="240"/>
                </a:lnTo>
                <a:lnTo>
                  <a:pt x="117" y="240"/>
                </a:lnTo>
                <a:lnTo>
                  <a:pt x="117" y="240"/>
                </a:lnTo>
                <a:lnTo>
                  <a:pt x="117" y="240"/>
                </a:lnTo>
                <a:lnTo>
                  <a:pt x="117" y="240"/>
                </a:lnTo>
                <a:lnTo>
                  <a:pt x="120" y="240"/>
                </a:lnTo>
                <a:lnTo>
                  <a:pt x="120" y="240"/>
                </a:lnTo>
                <a:lnTo>
                  <a:pt x="120" y="240"/>
                </a:lnTo>
                <a:lnTo>
                  <a:pt x="120" y="240"/>
                </a:lnTo>
                <a:lnTo>
                  <a:pt x="120" y="240"/>
                </a:lnTo>
                <a:lnTo>
                  <a:pt x="120" y="240"/>
                </a:lnTo>
                <a:lnTo>
                  <a:pt x="123" y="240"/>
                </a:lnTo>
                <a:lnTo>
                  <a:pt x="123" y="240"/>
                </a:lnTo>
                <a:lnTo>
                  <a:pt x="123" y="237"/>
                </a:lnTo>
                <a:lnTo>
                  <a:pt x="123" y="237"/>
                </a:lnTo>
                <a:lnTo>
                  <a:pt x="123" y="237"/>
                </a:lnTo>
                <a:lnTo>
                  <a:pt x="123" y="237"/>
                </a:lnTo>
                <a:lnTo>
                  <a:pt x="126" y="237"/>
                </a:lnTo>
                <a:lnTo>
                  <a:pt x="126" y="237"/>
                </a:lnTo>
                <a:lnTo>
                  <a:pt x="123" y="231"/>
                </a:lnTo>
                <a:lnTo>
                  <a:pt x="123" y="231"/>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63" name="Freeform 167">
            <a:extLst>
              <a:ext uri="{FF2B5EF4-FFF2-40B4-BE49-F238E27FC236}">
                <a16:creationId xmlns:a16="http://schemas.microsoft.com/office/drawing/2014/main" id="{30299C84-5077-462F-A155-8D90AF4953C1}"/>
              </a:ext>
            </a:extLst>
          </p:cNvPr>
          <p:cNvSpPr>
            <a:spLocks/>
          </p:cNvSpPr>
          <p:nvPr/>
        </p:nvSpPr>
        <p:spPr bwMode="auto">
          <a:xfrm>
            <a:off x="7474949" y="2234761"/>
            <a:ext cx="477160" cy="715787"/>
          </a:xfrm>
          <a:custGeom>
            <a:avLst/>
            <a:gdLst>
              <a:gd name="T0" fmla="*/ 95 w 311"/>
              <a:gd name="T1" fmla="*/ 461 h 492"/>
              <a:gd name="T2" fmla="*/ 98 w 311"/>
              <a:gd name="T3" fmla="*/ 449 h 492"/>
              <a:gd name="T4" fmla="*/ 115 w 311"/>
              <a:gd name="T5" fmla="*/ 410 h 492"/>
              <a:gd name="T6" fmla="*/ 132 w 311"/>
              <a:gd name="T7" fmla="*/ 392 h 492"/>
              <a:gd name="T8" fmla="*/ 132 w 311"/>
              <a:gd name="T9" fmla="*/ 386 h 492"/>
              <a:gd name="T10" fmla="*/ 140 w 311"/>
              <a:gd name="T11" fmla="*/ 379 h 492"/>
              <a:gd name="T12" fmla="*/ 157 w 311"/>
              <a:gd name="T13" fmla="*/ 386 h 492"/>
              <a:gd name="T14" fmla="*/ 168 w 311"/>
              <a:gd name="T15" fmla="*/ 367 h 492"/>
              <a:gd name="T16" fmla="*/ 171 w 311"/>
              <a:gd name="T17" fmla="*/ 316 h 492"/>
              <a:gd name="T18" fmla="*/ 177 w 311"/>
              <a:gd name="T19" fmla="*/ 307 h 492"/>
              <a:gd name="T20" fmla="*/ 185 w 311"/>
              <a:gd name="T21" fmla="*/ 304 h 492"/>
              <a:gd name="T22" fmla="*/ 199 w 311"/>
              <a:gd name="T23" fmla="*/ 307 h 492"/>
              <a:gd name="T24" fmla="*/ 205 w 311"/>
              <a:gd name="T25" fmla="*/ 304 h 492"/>
              <a:gd name="T26" fmla="*/ 227 w 311"/>
              <a:gd name="T27" fmla="*/ 316 h 492"/>
              <a:gd name="T28" fmla="*/ 227 w 311"/>
              <a:gd name="T29" fmla="*/ 316 h 492"/>
              <a:gd name="T30" fmla="*/ 238 w 311"/>
              <a:gd name="T31" fmla="*/ 304 h 492"/>
              <a:gd name="T32" fmla="*/ 258 w 311"/>
              <a:gd name="T33" fmla="*/ 279 h 492"/>
              <a:gd name="T34" fmla="*/ 269 w 311"/>
              <a:gd name="T35" fmla="*/ 273 h 492"/>
              <a:gd name="T36" fmla="*/ 305 w 311"/>
              <a:gd name="T37" fmla="*/ 246 h 492"/>
              <a:gd name="T38" fmla="*/ 311 w 311"/>
              <a:gd name="T39" fmla="*/ 243 h 492"/>
              <a:gd name="T40" fmla="*/ 291 w 311"/>
              <a:gd name="T41" fmla="*/ 225 h 492"/>
              <a:gd name="T42" fmla="*/ 272 w 311"/>
              <a:gd name="T43" fmla="*/ 218 h 492"/>
              <a:gd name="T44" fmla="*/ 266 w 311"/>
              <a:gd name="T45" fmla="*/ 209 h 492"/>
              <a:gd name="T46" fmla="*/ 258 w 311"/>
              <a:gd name="T47" fmla="*/ 191 h 492"/>
              <a:gd name="T48" fmla="*/ 244 w 311"/>
              <a:gd name="T49" fmla="*/ 182 h 492"/>
              <a:gd name="T50" fmla="*/ 216 w 311"/>
              <a:gd name="T51" fmla="*/ 161 h 492"/>
              <a:gd name="T52" fmla="*/ 199 w 311"/>
              <a:gd name="T53" fmla="*/ 139 h 492"/>
              <a:gd name="T54" fmla="*/ 199 w 311"/>
              <a:gd name="T55" fmla="*/ 118 h 492"/>
              <a:gd name="T56" fmla="*/ 196 w 311"/>
              <a:gd name="T57" fmla="*/ 100 h 492"/>
              <a:gd name="T58" fmla="*/ 188 w 311"/>
              <a:gd name="T59" fmla="*/ 54 h 492"/>
              <a:gd name="T60" fmla="*/ 182 w 311"/>
              <a:gd name="T61" fmla="*/ 33 h 492"/>
              <a:gd name="T62" fmla="*/ 168 w 311"/>
              <a:gd name="T63" fmla="*/ 12 h 492"/>
              <a:gd name="T64" fmla="*/ 146 w 311"/>
              <a:gd name="T65" fmla="*/ 0 h 492"/>
              <a:gd name="T66" fmla="*/ 129 w 311"/>
              <a:gd name="T67" fmla="*/ 9 h 492"/>
              <a:gd name="T68" fmla="*/ 121 w 311"/>
              <a:gd name="T69" fmla="*/ 18 h 492"/>
              <a:gd name="T70" fmla="*/ 98 w 311"/>
              <a:gd name="T71" fmla="*/ 24 h 492"/>
              <a:gd name="T72" fmla="*/ 87 w 311"/>
              <a:gd name="T73" fmla="*/ 15 h 492"/>
              <a:gd name="T74" fmla="*/ 84 w 311"/>
              <a:gd name="T75" fmla="*/ 9 h 492"/>
              <a:gd name="T76" fmla="*/ 79 w 311"/>
              <a:gd name="T77" fmla="*/ 30 h 492"/>
              <a:gd name="T78" fmla="*/ 70 w 311"/>
              <a:gd name="T79" fmla="*/ 57 h 492"/>
              <a:gd name="T80" fmla="*/ 59 w 311"/>
              <a:gd name="T81" fmla="*/ 85 h 492"/>
              <a:gd name="T82" fmla="*/ 56 w 311"/>
              <a:gd name="T83" fmla="*/ 106 h 492"/>
              <a:gd name="T84" fmla="*/ 59 w 311"/>
              <a:gd name="T85" fmla="*/ 121 h 492"/>
              <a:gd name="T86" fmla="*/ 56 w 311"/>
              <a:gd name="T87" fmla="*/ 133 h 492"/>
              <a:gd name="T88" fmla="*/ 45 w 311"/>
              <a:gd name="T89" fmla="*/ 152 h 492"/>
              <a:gd name="T90" fmla="*/ 51 w 311"/>
              <a:gd name="T91" fmla="*/ 167 h 492"/>
              <a:gd name="T92" fmla="*/ 51 w 311"/>
              <a:gd name="T93" fmla="*/ 185 h 492"/>
              <a:gd name="T94" fmla="*/ 51 w 311"/>
              <a:gd name="T95" fmla="*/ 194 h 492"/>
              <a:gd name="T96" fmla="*/ 51 w 311"/>
              <a:gd name="T97" fmla="*/ 209 h 492"/>
              <a:gd name="T98" fmla="*/ 45 w 311"/>
              <a:gd name="T99" fmla="*/ 225 h 492"/>
              <a:gd name="T100" fmla="*/ 34 w 311"/>
              <a:gd name="T101" fmla="*/ 243 h 492"/>
              <a:gd name="T102" fmla="*/ 28 w 311"/>
              <a:gd name="T103" fmla="*/ 273 h 492"/>
              <a:gd name="T104" fmla="*/ 23 w 311"/>
              <a:gd name="T105" fmla="*/ 279 h 492"/>
              <a:gd name="T106" fmla="*/ 12 w 311"/>
              <a:gd name="T107" fmla="*/ 273 h 492"/>
              <a:gd name="T108" fmla="*/ 3 w 311"/>
              <a:gd name="T109" fmla="*/ 279 h 492"/>
              <a:gd name="T110" fmla="*/ 82 w 311"/>
              <a:gd name="T111" fmla="*/ 492 h 492"/>
              <a:gd name="T112" fmla="*/ 93 w 311"/>
              <a:gd name="T113" fmla="*/ 468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1" h="492">
                <a:moveTo>
                  <a:pt x="93" y="468"/>
                </a:moveTo>
                <a:lnTo>
                  <a:pt x="93" y="468"/>
                </a:lnTo>
                <a:lnTo>
                  <a:pt x="95" y="461"/>
                </a:lnTo>
                <a:lnTo>
                  <a:pt x="95" y="461"/>
                </a:lnTo>
                <a:lnTo>
                  <a:pt x="98" y="449"/>
                </a:lnTo>
                <a:lnTo>
                  <a:pt x="98" y="449"/>
                </a:lnTo>
                <a:lnTo>
                  <a:pt x="101" y="428"/>
                </a:lnTo>
                <a:lnTo>
                  <a:pt x="107" y="419"/>
                </a:lnTo>
                <a:lnTo>
                  <a:pt x="115" y="410"/>
                </a:lnTo>
                <a:lnTo>
                  <a:pt x="115" y="410"/>
                </a:lnTo>
                <a:lnTo>
                  <a:pt x="126" y="401"/>
                </a:lnTo>
                <a:lnTo>
                  <a:pt x="132" y="392"/>
                </a:lnTo>
                <a:lnTo>
                  <a:pt x="132" y="389"/>
                </a:lnTo>
                <a:lnTo>
                  <a:pt x="132" y="389"/>
                </a:lnTo>
                <a:lnTo>
                  <a:pt x="132" y="386"/>
                </a:lnTo>
                <a:lnTo>
                  <a:pt x="135" y="383"/>
                </a:lnTo>
                <a:lnTo>
                  <a:pt x="135" y="383"/>
                </a:lnTo>
                <a:lnTo>
                  <a:pt x="140" y="379"/>
                </a:lnTo>
                <a:lnTo>
                  <a:pt x="146" y="383"/>
                </a:lnTo>
                <a:lnTo>
                  <a:pt x="157" y="386"/>
                </a:lnTo>
                <a:lnTo>
                  <a:pt x="157" y="386"/>
                </a:lnTo>
                <a:lnTo>
                  <a:pt x="165" y="389"/>
                </a:lnTo>
                <a:lnTo>
                  <a:pt x="165" y="389"/>
                </a:lnTo>
                <a:lnTo>
                  <a:pt x="168" y="367"/>
                </a:lnTo>
                <a:lnTo>
                  <a:pt x="171" y="322"/>
                </a:lnTo>
                <a:lnTo>
                  <a:pt x="171" y="322"/>
                </a:lnTo>
                <a:lnTo>
                  <a:pt x="171" y="316"/>
                </a:lnTo>
                <a:lnTo>
                  <a:pt x="171" y="316"/>
                </a:lnTo>
                <a:lnTo>
                  <a:pt x="174" y="310"/>
                </a:lnTo>
                <a:lnTo>
                  <a:pt x="177" y="307"/>
                </a:lnTo>
                <a:lnTo>
                  <a:pt x="177" y="307"/>
                </a:lnTo>
                <a:lnTo>
                  <a:pt x="179" y="304"/>
                </a:lnTo>
                <a:lnTo>
                  <a:pt x="185" y="304"/>
                </a:lnTo>
                <a:lnTo>
                  <a:pt x="193" y="307"/>
                </a:lnTo>
                <a:lnTo>
                  <a:pt x="193" y="307"/>
                </a:lnTo>
                <a:lnTo>
                  <a:pt x="199" y="307"/>
                </a:lnTo>
                <a:lnTo>
                  <a:pt x="199" y="307"/>
                </a:lnTo>
                <a:lnTo>
                  <a:pt x="205" y="304"/>
                </a:lnTo>
                <a:lnTo>
                  <a:pt x="205" y="304"/>
                </a:lnTo>
                <a:lnTo>
                  <a:pt x="210" y="304"/>
                </a:lnTo>
                <a:lnTo>
                  <a:pt x="219" y="310"/>
                </a:lnTo>
                <a:lnTo>
                  <a:pt x="227" y="316"/>
                </a:lnTo>
                <a:lnTo>
                  <a:pt x="227" y="316"/>
                </a:lnTo>
                <a:lnTo>
                  <a:pt x="227" y="316"/>
                </a:lnTo>
                <a:lnTo>
                  <a:pt x="227" y="316"/>
                </a:lnTo>
                <a:lnTo>
                  <a:pt x="233" y="313"/>
                </a:lnTo>
                <a:lnTo>
                  <a:pt x="238" y="304"/>
                </a:lnTo>
                <a:lnTo>
                  <a:pt x="238" y="304"/>
                </a:lnTo>
                <a:lnTo>
                  <a:pt x="241" y="294"/>
                </a:lnTo>
                <a:lnTo>
                  <a:pt x="247" y="288"/>
                </a:lnTo>
                <a:lnTo>
                  <a:pt x="258" y="279"/>
                </a:lnTo>
                <a:lnTo>
                  <a:pt x="258" y="279"/>
                </a:lnTo>
                <a:lnTo>
                  <a:pt x="269" y="273"/>
                </a:lnTo>
                <a:lnTo>
                  <a:pt x="269" y="273"/>
                </a:lnTo>
                <a:lnTo>
                  <a:pt x="280" y="261"/>
                </a:lnTo>
                <a:lnTo>
                  <a:pt x="305" y="246"/>
                </a:lnTo>
                <a:lnTo>
                  <a:pt x="305" y="246"/>
                </a:lnTo>
                <a:lnTo>
                  <a:pt x="311" y="243"/>
                </a:lnTo>
                <a:lnTo>
                  <a:pt x="311" y="243"/>
                </a:lnTo>
                <a:lnTo>
                  <a:pt x="311" y="243"/>
                </a:lnTo>
                <a:lnTo>
                  <a:pt x="305" y="234"/>
                </a:lnTo>
                <a:lnTo>
                  <a:pt x="291" y="225"/>
                </a:lnTo>
                <a:lnTo>
                  <a:pt x="291" y="225"/>
                </a:lnTo>
                <a:lnTo>
                  <a:pt x="280" y="221"/>
                </a:lnTo>
                <a:lnTo>
                  <a:pt x="280" y="221"/>
                </a:lnTo>
                <a:lnTo>
                  <a:pt x="272" y="218"/>
                </a:lnTo>
                <a:lnTo>
                  <a:pt x="269" y="215"/>
                </a:lnTo>
                <a:lnTo>
                  <a:pt x="266" y="209"/>
                </a:lnTo>
                <a:lnTo>
                  <a:pt x="266" y="209"/>
                </a:lnTo>
                <a:lnTo>
                  <a:pt x="266" y="203"/>
                </a:lnTo>
                <a:lnTo>
                  <a:pt x="258" y="191"/>
                </a:lnTo>
                <a:lnTo>
                  <a:pt x="258" y="191"/>
                </a:lnTo>
                <a:lnTo>
                  <a:pt x="252" y="185"/>
                </a:lnTo>
                <a:lnTo>
                  <a:pt x="244" y="182"/>
                </a:lnTo>
                <a:lnTo>
                  <a:pt x="244" y="182"/>
                </a:lnTo>
                <a:lnTo>
                  <a:pt x="233" y="176"/>
                </a:lnTo>
                <a:lnTo>
                  <a:pt x="216" y="161"/>
                </a:lnTo>
                <a:lnTo>
                  <a:pt x="216" y="161"/>
                </a:lnTo>
                <a:lnTo>
                  <a:pt x="207" y="152"/>
                </a:lnTo>
                <a:lnTo>
                  <a:pt x="202" y="146"/>
                </a:lnTo>
                <a:lnTo>
                  <a:pt x="199" y="139"/>
                </a:lnTo>
                <a:lnTo>
                  <a:pt x="199" y="130"/>
                </a:lnTo>
                <a:lnTo>
                  <a:pt x="199" y="130"/>
                </a:lnTo>
                <a:lnTo>
                  <a:pt x="199" y="118"/>
                </a:lnTo>
                <a:lnTo>
                  <a:pt x="196" y="103"/>
                </a:lnTo>
                <a:lnTo>
                  <a:pt x="196" y="103"/>
                </a:lnTo>
                <a:lnTo>
                  <a:pt x="196" y="100"/>
                </a:lnTo>
                <a:lnTo>
                  <a:pt x="196" y="100"/>
                </a:lnTo>
                <a:lnTo>
                  <a:pt x="191" y="73"/>
                </a:lnTo>
                <a:lnTo>
                  <a:pt x="188" y="54"/>
                </a:lnTo>
                <a:lnTo>
                  <a:pt x="188" y="54"/>
                </a:lnTo>
                <a:lnTo>
                  <a:pt x="185" y="42"/>
                </a:lnTo>
                <a:lnTo>
                  <a:pt x="182" y="33"/>
                </a:lnTo>
                <a:lnTo>
                  <a:pt x="182" y="33"/>
                </a:lnTo>
                <a:lnTo>
                  <a:pt x="174" y="21"/>
                </a:lnTo>
                <a:lnTo>
                  <a:pt x="168" y="12"/>
                </a:lnTo>
                <a:lnTo>
                  <a:pt x="154" y="0"/>
                </a:lnTo>
                <a:lnTo>
                  <a:pt x="154" y="0"/>
                </a:lnTo>
                <a:lnTo>
                  <a:pt x="146" y="0"/>
                </a:lnTo>
                <a:lnTo>
                  <a:pt x="137" y="6"/>
                </a:lnTo>
                <a:lnTo>
                  <a:pt x="137" y="6"/>
                </a:lnTo>
                <a:lnTo>
                  <a:pt x="129" y="9"/>
                </a:lnTo>
                <a:lnTo>
                  <a:pt x="129" y="9"/>
                </a:lnTo>
                <a:lnTo>
                  <a:pt x="121" y="18"/>
                </a:lnTo>
                <a:lnTo>
                  <a:pt x="121" y="18"/>
                </a:lnTo>
                <a:lnTo>
                  <a:pt x="109" y="24"/>
                </a:lnTo>
                <a:lnTo>
                  <a:pt x="104" y="24"/>
                </a:lnTo>
                <a:lnTo>
                  <a:pt x="98" y="24"/>
                </a:lnTo>
                <a:lnTo>
                  <a:pt x="98" y="24"/>
                </a:lnTo>
                <a:lnTo>
                  <a:pt x="90" y="21"/>
                </a:lnTo>
                <a:lnTo>
                  <a:pt x="87" y="15"/>
                </a:lnTo>
                <a:lnTo>
                  <a:pt x="87" y="15"/>
                </a:lnTo>
                <a:lnTo>
                  <a:pt x="84" y="9"/>
                </a:lnTo>
                <a:lnTo>
                  <a:pt x="84" y="9"/>
                </a:lnTo>
                <a:lnTo>
                  <a:pt x="79" y="18"/>
                </a:lnTo>
                <a:lnTo>
                  <a:pt x="79" y="30"/>
                </a:lnTo>
                <a:lnTo>
                  <a:pt x="79" y="30"/>
                </a:lnTo>
                <a:lnTo>
                  <a:pt x="76" y="39"/>
                </a:lnTo>
                <a:lnTo>
                  <a:pt x="76" y="39"/>
                </a:lnTo>
                <a:lnTo>
                  <a:pt x="70" y="57"/>
                </a:lnTo>
                <a:lnTo>
                  <a:pt x="62" y="76"/>
                </a:lnTo>
                <a:lnTo>
                  <a:pt x="62" y="76"/>
                </a:lnTo>
                <a:lnTo>
                  <a:pt x="59" y="85"/>
                </a:lnTo>
                <a:lnTo>
                  <a:pt x="56" y="97"/>
                </a:lnTo>
                <a:lnTo>
                  <a:pt x="56" y="97"/>
                </a:lnTo>
                <a:lnTo>
                  <a:pt x="56" y="106"/>
                </a:lnTo>
                <a:lnTo>
                  <a:pt x="59" y="109"/>
                </a:lnTo>
                <a:lnTo>
                  <a:pt x="59" y="109"/>
                </a:lnTo>
                <a:lnTo>
                  <a:pt x="59" y="121"/>
                </a:lnTo>
                <a:lnTo>
                  <a:pt x="59" y="127"/>
                </a:lnTo>
                <a:lnTo>
                  <a:pt x="56" y="133"/>
                </a:lnTo>
                <a:lnTo>
                  <a:pt x="56" y="133"/>
                </a:lnTo>
                <a:lnTo>
                  <a:pt x="51" y="142"/>
                </a:lnTo>
                <a:lnTo>
                  <a:pt x="45" y="152"/>
                </a:lnTo>
                <a:lnTo>
                  <a:pt x="45" y="152"/>
                </a:lnTo>
                <a:lnTo>
                  <a:pt x="48" y="158"/>
                </a:lnTo>
                <a:lnTo>
                  <a:pt x="48" y="158"/>
                </a:lnTo>
                <a:lnTo>
                  <a:pt x="51" y="167"/>
                </a:lnTo>
                <a:lnTo>
                  <a:pt x="54" y="173"/>
                </a:lnTo>
                <a:lnTo>
                  <a:pt x="54" y="173"/>
                </a:lnTo>
                <a:lnTo>
                  <a:pt x="51" y="185"/>
                </a:lnTo>
                <a:lnTo>
                  <a:pt x="51" y="185"/>
                </a:lnTo>
                <a:lnTo>
                  <a:pt x="51" y="194"/>
                </a:lnTo>
                <a:lnTo>
                  <a:pt x="51" y="194"/>
                </a:lnTo>
                <a:lnTo>
                  <a:pt x="51" y="197"/>
                </a:lnTo>
                <a:lnTo>
                  <a:pt x="51" y="197"/>
                </a:lnTo>
                <a:lnTo>
                  <a:pt x="51" y="209"/>
                </a:lnTo>
                <a:lnTo>
                  <a:pt x="48" y="215"/>
                </a:lnTo>
                <a:lnTo>
                  <a:pt x="45" y="225"/>
                </a:lnTo>
                <a:lnTo>
                  <a:pt x="45" y="225"/>
                </a:lnTo>
                <a:lnTo>
                  <a:pt x="42" y="231"/>
                </a:lnTo>
                <a:lnTo>
                  <a:pt x="42" y="231"/>
                </a:lnTo>
                <a:lnTo>
                  <a:pt x="34" y="243"/>
                </a:lnTo>
                <a:lnTo>
                  <a:pt x="31" y="261"/>
                </a:lnTo>
                <a:lnTo>
                  <a:pt x="31" y="261"/>
                </a:lnTo>
                <a:lnTo>
                  <a:pt x="28" y="273"/>
                </a:lnTo>
                <a:lnTo>
                  <a:pt x="28" y="276"/>
                </a:lnTo>
                <a:lnTo>
                  <a:pt x="23" y="279"/>
                </a:lnTo>
                <a:lnTo>
                  <a:pt x="23" y="279"/>
                </a:lnTo>
                <a:lnTo>
                  <a:pt x="17" y="276"/>
                </a:lnTo>
                <a:lnTo>
                  <a:pt x="12" y="273"/>
                </a:lnTo>
                <a:lnTo>
                  <a:pt x="12" y="273"/>
                </a:lnTo>
                <a:lnTo>
                  <a:pt x="9" y="276"/>
                </a:lnTo>
                <a:lnTo>
                  <a:pt x="3" y="279"/>
                </a:lnTo>
                <a:lnTo>
                  <a:pt x="3" y="279"/>
                </a:lnTo>
                <a:lnTo>
                  <a:pt x="0" y="279"/>
                </a:lnTo>
                <a:lnTo>
                  <a:pt x="82" y="492"/>
                </a:lnTo>
                <a:lnTo>
                  <a:pt x="82" y="492"/>
                </a:lnTo>
                <a:lnTo>
                  <a:pt x="87" y="480"/>
                </a:lnTo>
                <a:lnTo>
                  <a:pt x="93" y="468"/>
                </a:lnTo>
                <a:lnTo>
                  <a:pt x="93" y="468"/>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64" name="Freeform 168">
            <a:extLst>
              <a:ext uri="{FF2B5EF4-FFF2-40B4-BE49-F238E27FC236}">
                <a16:creationId xmlns:a16="http://schemas.microsoft.com/office/drawing/2014/main" id="{50AFDC36-F32B-439F-AE96-AA9467ED4AC3}"/>
              </a:ext>
            </a:extLst>
          </p:cNvPr>
          <p:cNvSpPr>
            <a:spLocks/>
          </p:cNvSpPr>
          <p:nvPr/>
        </p:nvSpPr>
        <p:spPr bwMode="auto">
          <a:xfrm>
            <a:off x="7324589" y="3184780"/>
            <a:ext cx="219402" cy="180402"/>
          </a:xfrm>
          <a:custGeom>
            <a:avLst/>
            <a:gdLst>
              <a:gd name="T0" fmla="*/ 96 w 143"/>
              <a:gd name="T1" fmla="*/ 6 h 124"/>
              <a:gd name="T2" fmla="*/ 65 w 143"/>
              <a:gd name="T3" fmla="*/ 18 h 124"/>
              <a:gd name="T4" fmla="*/ 59 w 143"/>
              <a:gd name="T5" fmla="*/ 21 h 124"/>
              <a:gd name="T6" fmla="*/ 40 w 143"/>
              <a:gd name="T7" fmla="*/ 24 h 124"/>
              <a:gd name="T8" fmla="*/ 6 w 143"/>
              <a:gd name="T9" fmla="*/ 30 h 124"/>
              <a:gd name="T10" fmla="*/ 0 w 143"/>
              <a:gd name="T11" fmla="*/ 30 h 124"/>
              <a:gd name="T12" fmla="*/ 0 w 143"/>
              <a:gd name="T13" fmla="*/ 42 h 124"/>
              <a:gd name="T14" fmla="*/ 9 w 143"/>
              <a:gd name="T15" fmla="*/ 82 h 124"/>
              <a:gd name="T16" fmla="*/ 17 w 143"/>
              <a:gd name="T17" fmla="*/ 115 h 124"/>
              <a:gd name="T18" fmla="*/ 17 w 143"/>
              <a:gd name="T19" fmla="*/ 118 h 124"/>
              <a:gd name="T20" fmla="*/ 17 w 143"/>
              <a:gd name="T21" fmla="*/ 118 h 124"/>
              <a:gd name="T22" fmla="*/ 17 w 143"/>
              <a:gd name="T23" fmla="*/ 118 h 124"/>
              <a:gd name="T24" fmla="*/ 17 w 143"/>
              <a:gd name="T25" fmla="*/ 118 h 124"/>
              <a:gd name="T26" fmla="*/ 20 w 143"/>
              <a:gd name="T27" fmla="*/ 121 h 124"/>
              <a:gd name="T28" fmla="*/ 20 w 143"/>
              <a:gd name="T29" fmla="*/ 121 h 124"/>
              <a:gd name="T30" fmla="*/ 20 w 143"/>
              <a:gd name="T31" fmla="*/ 124 h 124"/>
              <a:gd name="T32" fmla="*/ 20 w 143"/>
              <a:gd name="T33" fmla="*/ 124 h 124"/>
              <a:gd name="T34" fmla="*/ 20 w 143"/>
              <a:gd name="T35" fmla="*/ 124 h 124"/>
              <a:gd name="T36" fmla="*/ 34 w 143"/>
              <a:gd name="T37" fmla="*/ 115 h 124"/>
              <a:gd name="T38" fmla="*/ 45 w 143"/>
              <a:gd name="T39" fmla="*/ 112 h 124"/>
              <a:gd name="T40" fmla="*/ 62 w 143"/>
              <a:gd name="T41" fmla="*/ 106 h 124"/>
              <a:gd name="T42" fmla="*/ 76 w 143"/>
              <a:gd name="T43" fmla="*/ 97 h 124"/>
              <a:gd name="T44" fmla="*/ 90 w 143"/>
              <a:gd name="T45" fmla="*/ 88 h 124"/>
              <a:gd name="T46" fmla="*/ 96 w 143"/>
              <a:gd name="T47" fmla="*/ 82 h 124"/>
              <a:gd name="T48" fmla="*/ 110 w 143"/>
              <a:gd name="T49" fmla="*/ 76 h 124"/>
              <a:gd name="T50" fmla="*/ 129 w 143"/>
              <a:gd name="T51" fmla="*/ 70 h 124"/>
              <a:gd name="T52" fmla="*/ 143 w 143"/>
              <a:gd name="T53" fmla="*/ 64 h 124"/>
              <a:gd name="T54" fmla="*/ 143 w 143"/>
              <a:gd name="T55" fmla="*/ 64 h 124"/>
              <a:gd name="T56" fmla="*/ 143 w 143"/>
              <a:gd name="T57" fmla="*/ 64 h 124"/>
              <a:gd name="T58" fmla="*/ 140 w 143"/>
              <a:gd name="T59" fmla="*/ 61 h 124"/>
              <a:gd name="T60" fmla="*/ 140 w 143"/>
              <a:gd name="T61" fmla="*/ 58 h 124"/>
              <a:gd name="T62" fmla="*/ 140 w 143"/>
              <a:gd name="T63" fmla="*/ 55 h 124"/>
              <a:gd name="T64" fmla="*/ 140 w 143"/>
              <a:gd name="T65" fmla="*/ 55 h 124"/>
              <a:gd name="T66" fmla="*/ 140 w 143"/>
              <a:gd name="T67" fmla="*/ 52 h 124"/>
              <a:gd name="T68" fmla="*/ 140 w 143"/>
              <a:gd name="T69" fmla="*/ 49 h 124"/>
              <a:gd name="T70" fmla="*/ 140 w 143"/>
              <a:gd name="T71" fmla="*/ 45 h 124"/>
              <a:gd name="T72" fmla="*/ 140 w 143"/>
              <a:gd name="T73" fmla="*/ 42 h 124"/>
              <a:gd name="T74" fmla="*/ 138 w 143"/>
              <a:gd name="T75" fmla="*/ 39 h 124"/>
              <a:gd name="T76" fmla="*/ 138 w 143"/>
              <a:gd name="T77" fmla="*/ 39 h 124"/>
              <a:gd name="T78" fmla="*/ 138 w 143"/>
              <a:gd name="T79" fmla="*/ 36 h 124"/>
              <a:gd name="T80" fmla="*/ 138 w 143"/>
              <a:gd name="T81" fmla="*/ 33 h 124"/>
              <a:gd name="T82" fmla="*/ 138 w 143"/>
              <a:gd name="T83" fmla="*/ 30 h 124"/>
              <a:gd name="T84" fmla="*/ 135 w 143"/>
              <a:gd name="T85" fmla="*/ 30 h 124"/>
              <a:gd name="T86" fmla="*/ 135 w 143"/>
              <a:gd name="T87" fmla="*/ 27 h 124"/>
              <a:gd name="T88" fmla="*/ 135 w 143"/>
              <a:gd name="T89" fmla="*/ 24 h 124"/>
              <a:gd name="T90" fmla="*/ 135 w 143"/>
              <a:gd name="T91" fmla="*/ 21 h 124"/>
              <a:gd name="T92" fmla="*/ 132 w 143"/>
              <a:gd name="T93" fmla="*/ 21 h 124"/>
              <a:gd name="T94" fmla="*/ 132 w 143"/>
              <a:gd name="T95" fmla="*/ 18 h 124"/>
              <a:gd name="T96" fmla="*/ 132 w 143"/>
              <a:gd name="T97" fmla="*/ 15 h 124"/>
              <a:gd name="T98" fmla="*/ 132 w 143"/>
              <a:gd name="T99" fmla="*/ 15 h 124"/>
              <a:gd name="T100" fmla="*/ 129 w 143"/>
              <a:gd name="T101" fmla="*/ 12 h 124"/>
              <a:gd name="T102" fmla="*/ 129 w 143"/>
              <a:gd name="T103" fmla="*/ 9 h 124"/>
              <a:gd name="T104" fmla="*/ 129 w 143"/>
              <a:gd name="T105" fmla="*/ 9 h 124"/>
              <a:gd name="T106" fmla="*/ 129 w 143"/>
              <a:gd name="T107" fmla="*/ 6 h 124"/>
              <a:gd name="T108" fmla="*/ 129 w 143"/>
              <a:gd name="T109" fmla="*/ 6 h 124"/>
              <a:gd name="T110" fmla="*/ 126 w 143"/>
              <a:gd name="T111" fmla="*/ 3 h 124"/>
              <a:gd name="T112" fmla="*/ 126 w 143"/>
              <a:gd name="T113" fmla="*/ 3 h 124"/>
              <a:gd name="T114" fmla="*/ 126 w 143"/>
              <a:gd name="T115" fmla="*/ 0 h 124"/>
              <a:gd name="T116" fmla="*/ 126 w 143"/>
              <a:gd name="T117" fmla="*/ 0 h 124"/>
              <a:gd name="T118" fmla="*/ 96 w 143"/>
              <a:gd name="T119" fmla="*/ 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3" h="124">
                <a:moveTo>
                  <a:pt x="96" y="6"/>
                </a:moveTo>
                <a:lnTo>
                  <a:pt x="96" y="6"/>
                </a:lnTo>
                <a:lnTo>
                  <a:pt x="79" y="12"/>
                </a:lnTo>
                <a:lnTo>
                  <a:pt x="65" y="18"/>
                </a:lnTo>
                <a:lnTo>
                  <a:pt x="65" y="18"/>
                </a:lnTo>
                <a:lnTo>
                  <a:pt x="59" y="21"/>
                </a:lnTo>
                <a:lnTo>
                  <a:pt x="40" y="24"/>
                </a:lnTo>
                <a:lnTo>
                  <a:pt x="40" y="24"/>
                </a:lnTo>
                <a:lnTo>
                  <a:pt x="26" y="27"/>
                </a:lnTo>
                <a:lnTo>
                  <a:pt x="6" y="30"/>
                </a:lnTo>
                <a:lnTo>
                  <a:pt x="6" y="30"/>
                </a:lnTo>
                <a:lnTo>
                  <a:pt x="0" y="30"/>
                </a:lnTo>
                <a:lnTo>
                  <a:pt x="0" y="42"/>
                </a:lnTo>
                <a:lnTo>
                  <a:pt x="0" y="42"/>
                </a:lnTo>
                <a:lnTo>
                  <a:pt x="9" y="82"/>
                </a:lnTo>
                <a:lnTo>
                  <a:pt x="9" y="82"/>
                </a:lnTo>
                <a:lnTo>
                  <a:pt x="17" y="115"/>
                </a:lnTo>
                <a:lnTo>
                  <a:pt x="17" y="115"/>
                </a:lnTo>
                <a:lnTo>
                  <a:pt x="17" y="118"/>
                </a:lnTo>
                <a:lnTo>
                  <a:pt x="17" y="118"/>
                </a:lnTo>
                <a:lnTo>
                  <a:pt x="17" y="118"/>
                </a:lnTo>
                <a:lnTo>
                  <a:pt x="17" y="118"/>
                </a:lnTo>
                <a:lnTo>
                  <a:pt x="17" y="118"/>
                </a:lnTo>
                <a:lnTo>
                  <a:pt x="17" y="118"/>
                </a:lnTo>
                <a:lnTo>
                  <a:pt x="17" y="118"/>
                </a:lnTo>
                <a:lnTo>
                  <a:pt x="17" y="118"/>
                </a:lnTo>
                <a:lnTo>
                  <a:pt x="20" y="121"/>
                </a:lnTo>
                <a:lnTo>
                  <a:pt x="20" y="121"/>
                </a:lnTo>
                <a:lnTo>
                  <a:pt x="20" y="121"/>
                </a:lnTo>
                <a:lnTo>
                  <a:pt x="20" y="121"/>
                </a:lnTo>
                <a:lnTo>
                  <a:pt x="20" y="124"/>
                </a:lnTo>
                <a:lnTo>
                  <a:pt x="20" y="124"/>
                </a:lnTo>
                <a:lnTo>
                  <a:pt x="20" y="124"/>
                </a:lnTo>
                <a:lnTo>
                  <a:pt x="20" y="124"/>
                </a:lnTo>
                <a:lnTo>
                  <a:pt x="20" y="124"/>
                </a:lnTo>
                <a:lnTo>
                  <a:pt x="20" y="124"/>
                </a:lnTo>
                <a:lnTo>
                  <a:pt x="34" y="115"/>
                </a:lnTo>
                <a:lnTo>
                  <a:pt x="34" y="115"/>
                </a:lnTo>
                <a:lnTo>
                  <a:pt x="45" y="112"/>
                </a:lnTo>
                <a:lnTo>
                  <a:pt x="45" y="112"/>
                </a:lnTo>
                <a:lnTo>
                  <a:pt x="54" y="112"/>
                </a:lnTo>
                <a:lnTo>
                  <a:pt x="62" y="106"/>
                </a:lnTo>
                <a:lnTo>
                  <a:pt x="62" y="106"/>
                </a:lnTo>
                <a:lnTo>
                  <a:pt x="76" y="97"/>
                </a:lnTo>
                <a:lnTo>
                  <a:pt x="76" y="97"/>
                </a:lnTo>
                <a:lnTo>
                  <a:pt x="90" y="88"/>
                </a:lnTo>
                <a:lnTo>
                  <a:pt x="90" y="88"/>
                </a:lnTo>
                <a:lnTo>
                  <a:pt x="96" y="82"/>
                </a:lnTo>
                <a:lnTo>
                  <a:pt x="96" y="82"/>
                </a:lnTo>
                <a:lnTo>
                  <a:pt x="110" y="76"/>
                </a:lnTo>
                <a:lnTo>
                  <a:pt x="129" y="70"/>
                </a:lnTo>
                <a:lnTo>
                  <a:pt x="129" y="70"/>
                </a:lnTo>
                <a:lnTo>
                  <a:pt x="143" y="64"/>
                </a:lnTo>
                <a:lnTo>
                  <a:pt x="143" y="64"/>
                </a:lnTo>
                <a:lnTo>
                  <a:pt x="143" y="64"/>
                </a:lnTo>
                <a:lnTo>
                  <a:pt x="143" y="64"/>
                </a:lnTo>
                <a:lnTo>
                  <a:pt x="143" y="64"/>
                </a:lnTo>
                <a:lnTo>
                  <a:pt x="143" y="64"/>
                </a:lnTo>
                <a:lnTo>
                  <a:pt x="140" y="61"/>
                </a:lnTo>
                <a:lnTo>
                  <a:pt x="140" y="61"/>
                </a:lnTo>
                <a:lnTo>
                  <a:pt x="140" y="58"/>
                </a:lnTo>
                <a:lnTo>
                  <a:pt x="140" y="58"/>
                </a:lnTo>
                <a:lnTo>
                  <a:pt x="140" y="55"/>
                </a:lnTo>
                <a:lnTo>
                  <a:pt x="140" y="55"/>
                </a:lnTo>
                <a:lnTo>
                  <a:pt x="140" y="55"/>
                </a:lnTo>
                <a:lnTo>
                  <a:pt x="140" y="55"/>
                </a:lnTo>
                <a:lnTo>
                  <a:pt x="140" y="52"/>
                </a:lnTo>
                <a:lnTo>
                  <a:pt x="140" y="52"/>
                </a:lnTo>
                <a:lnTo>
                  <a:pt x="140" y="49"/>
                </a:lnTo>
                <a:lnTo>
                  <a:pt x="140" y="49"/>
                </a:lnTo>
                <a:lnTo>
                  <a:pt x="140" y="45"/>
                </a:lnTo>
                <a:lnTo>
                  <a:pt x="140" y="45"/>
                </a:lnTo>
                <a:lnTo>
                  <a:pt x="140" y="42"/>
                </a:lnTo>
                <a:lnTo>
                  <a:pt x="140" y="42"/>
                </a:lnTo>
                <a:lnTo>
                  <a:pt x="138" y="39"/>
                </a:lnTo>
                <a:lnTo>
                  <a:pt x="138" y="39"/>
                </a:lnTo>
                <a:lnTo>
                  <a:pt x="138" y="39"/>
                </a:lnTo>
                <a:lnTo>
                  <a:pt x="138" y="39"/>
                </a:lnTo>
                <a:lnTo>
                  <a:pt x="138" y="36"/>
                </a:lnTo>
                <a:lnTo>
                  <a:pt x="138" y="36"/>
                </a:lnTo>
                <a:lnTo>
                  <a:pt x="138" y="33"/>
                </a:lnTo>
                <a:lnTo>
                  <a:pt x="138" y="33"/>
                </a:lnTo>
                <a:lnTo>
                  <a:pt x="138" y="30"/>
                </a:lnTo>
                <a:lnTo>
                  <a:pt x="138" y="30"/>
                </a:lnTo>
                <a:lnTo>
                  <a:pt x="135" y="30"/>
                </a:lnTo>
                <a:lnTo>
                  <a:pt x="135" y="30"/>
                </a:lnTo>
                <a:lnTo>
                  <a:pt x="135" y="27"/>
                </a:lnTo>
                <a:lnTo>
                  <a:pt x="135" y="27"/>
                </a:lnTo>
                <a:lnTo>
                  <a:pt x="135" y="24"/>
                </a:lnTo>
                <a:lnTo>
                  <a:pt x="135" y="24"/>
                </a:lnTo>
                <a:lnTo>
                  <a:pt x="135" y="21"/>
                </a:lnTo>
                <a:lnTo>
                  <a:pt x="135" y="21"/>
                </a:lnTo>
                <a:lnTo>
                  <a:pt x="132" y="21"/>
                </a:lnTo>
                <a:lnTo>
                  <a:pt x="132" y="21"/>
                </a:lnTo>
                <a:lnTo>
                  <a:pt x="132" y="18"/>
                </a:lnTo>
                <a:lnTo>
                  <a:pt x="132" y="18"/>
                </a:lnTo>
                <a:lnTo>
                  <a:pt x="132" y="15"/>
                </a:lnTo>
                <a:lnTo>
                  <a:pt x="132" y="15"/>
                </a:lnTo>
                <a:lnTo>
                  <a:pt x="132" y="15"/>
                </a:lnTo>
                <a:lnTo>
                  <a:pt x="132" y="15"/>
                </a:lnTo>
                <a:lnTo>
                  <a:pt x="129" y="12"/>
                </a:lnTo>
                <a:lnTo>
                  <a:pt x="129" y="12"/>
                </a:lnTo>
                <a:lnTo>
                  <a:pt x="129" y="9"/>
                </a:lnTo>
                <a:lnTo>
                  <a:pt x="129" y="9"/>
                </a:lnTo>
                <a:lnTo>
                  <a:pt x="129" y="9"/>
                </a:lnTo>
                <a:lnTo>
                  <a:pt x="129" y="9"/>
                </a:lnTo>
                <a:lnTo>
                  <a:pt x="129" y="6"/>
                </a:lnTo>
                <a:lnTo>
                  <a:pt x="129" y="6"/>
                </a:lnTo>
                <a:lnTo>
                  <a:pt x="129" y="6"/>
                </a:lnTo>
                <a:lnTo>
                  <a:pt x="129" y="6"/>
                </a:lnTo>
                <a:lnTo>
                  <a:pt x="126" y="3"/>
                </a:lnTo>
                <a:lnTo>
                  <a:pt x="126" y="3"/>
                </a:lnTo>
                <a:lnTo>
                  <a:pt x="126" y="3"/>
                </a:lnTo>
                <a:lnTo>
                  <a:pt x="126" y="3"/>
                </a:lnTo>
                <a:lnTo>
                  <a:pt x="126" y="0"/>
                </a:lnTo>
                <a:lnTo>
                  <a:pt x="126" y="0"/>
                </a:lnTo>
                <a:lnTo>
                  <a:pt x="126" y="0"/>
                </a:lnTo>
                <a:lnTo>
                  <a:pt x="126" y="0"/>
                </a:lnTo>
                <a:lnTo>
                  <a:pt x="110" y="3"/>
                </a:lnTo>
                <a:lnTo>
                  <a:pt x="96" y="6"/>
                </a:lnTo>
                <a:lnTo>
                  <a:pt x="96" y="6"/>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65" name="Freeform 169">
            <a:extLst>
              <a:ext uri="{FF2B5EF4-FFF2-40B4-BE49-F238E27FC236}">
                <a16:creationId xmlns:a16="http://schemas.microsoft.com/office/drawing/2014/main" id="{BDD52D42-89A5-4C22-AEB0-DDB5D18816F9}"/>
              </a:ext>
            </a:extLst>
          </p:cNvPr>
          <p:cNvSpPr>
            <a:spLocks/>
          </p:cNvSpPr>
          <p:nvPr/>
        </p:nvSpPr>
        <p:spPr bwMode="auto">
          <a:xfrm>
            <a:off x="6187690" y="4178444"/>
            <a:ext cx="1072459" cy="446640"/>
          </a:xfrm>
          <a:custGeom>
            <a:avLst/>
            <a:gdLst>
              <a:gd name="T0" fmla="*/ 184 w 699"/>
              <a:gd name="T1" fmla="*/ 131 h 307"/>
              <a:gd name="T2" fmla="*/ 145 w 699"/>
              <a:gd name="T3" fmla="*/ 161 h 307"/>
              <a:gd name="T4" fmla="*/ 103 w 699"/>
              <a:gd name="T5" fmla="*/ 198 h 307"/>
              <a:gd name="T6" fmla="*/ 70 w 699"/>
              <a:gd name="T7" fmla="*/ 222 h 307"/>
              <a:gd name="T8" fmla="*/ 36 w 699"/>
              <a:gd name="T9" fmla="*/ 240 h 307"/>
              <a:gd name="T10" fmla="*/ 0 w 699"/>
              <a:gd name="T11" fmla="*/ 274 h 307"/>
              <a:gd name="T12" fmla="*/ 140 w 699"/>
              <a:gd name="T13" fmla="*/ 240 h 307"/>
              <a:gd name="T14" fmla="*/ 142 w 699"/>
              <a:gd name="T15" fmla="*/ 240 h 307"/>
              <a:gd name="T16" fmla="*/ 145 w 699"/>
              <a:gd name="T17" fmla="*/ 237 h 307"/>
              <a:gd name="T18" fmla="*/ 145 w 699"/>
              <a:gd name="T19" fmla="*/ 237 h 307"/>
              <a:gd name="T20" fmla="*/ 148 w 699"/>
              <a:gd name="T21" fmla="*/ 234 h 307"/>
              <a:gd name="T22" fmla="*/ 274 w 699"/>
              <a:gd name="T23" fmla="*/ 222 h 307"/>
              <a:gd name="T24" fmla="*/ 316 w 699"/>
              <a:gd name="T25" fmla="*/ 234 h 307"/>
              <a:gd name="T26" fmla="*/ 366 w 699"/>
              <a:gd name="T27" fmla="*/ 231 h 307"/>
              <a:gd name="T28" fmla="*/ 414 w 699"/>
              <a:gd name="T29" fmla="*/ 228 h 307"/>
              <a:gd name="T30" fmla="*/ 414 w 699"/>
              <a:gd name="T31" fmla="*/ 231 h 307"/>
              <a:gd name="T32" fmla="*/ 417 w 699"/>
              <a:gd name="T33" fmla="*/ 231 h 307"/>
              <a:gd name="T34" fmla="*/ 520 w 699"/>
              <a:gd name="T35" fmla="*/ 307 h 307"/>
              <a:gd name="T36" fmla="*/ 554 w 699"/>
              <a:gd name="T37" fmla="*/ 301 h 307"/>
              <a:gd name="T38" fmla="*/ 554 w 699"/>
              <a:gd name="T39" fmla="*/ 286 h 307"/>
              <a:gd name="T40" fmla="*/ 593 w 699"/>
              <a:gd name="T41" fmla="*/ 228 h 307"/>
              <a:gd name="T42" fmla="*/ 638 w 699"/>
              <a:gd name="T43" fmla="*/ 207 h 307"/>
              <a:gd name="T44" fmla="*/ 649 w 699"/>
              <a:gd name="T45" fmla="*/ 183 h 307"/>
              <a:gd name="T46" fmla="*/ 632 w 699"/>
              <a:gd name="T47" fmla="*/ 180 h 307"/>
              <a:gd name="T48" fmla="*/ 635 w 699"/>
              <a:gd name="T49" fmla="*/ 152 h 307"/>
              <a:gd name="T50" fmla="*/ 638 w 699"/>
              <a:gd name="T51" fmla="*/ 140 h 307"/>
              <a:gd name="T52" fmla="*/ 624 w 699"/>
              <a:gd name="T53" fmla="*/ 122 h 307"/>
              <a:gd name="T54" fmla="*/ 655 w 699"/>
              <a:gd name="T55" fmla="*/ 119 h 307"/>
              <a:gd name="T56" fmla="*/ 683 w 699"/>
              <a:gd name="T57" fmla="*/ 122 h 307"/>
              <a:gd name="T58" fmla="*/ 680 w 699"/>
              <a:gd name="T59" fmla="*/ 101 h 307"/>
              <a:gd name="T60" fmla="*/ 699 w 699"/>
              <a:gd name="T61" fmla="*/ 79 h 307"/>
              <a:gd name="T62" fmla="*/ 691 w 699"/>
              <a:gd name="T63" fmla="*/ 73 h 307"/>
              <a:gd name="T64" fmla="*/ 680 w 699"/>
              <a:gd name="T65" fmla="*/ 79 h 307"/>
              <a:gd name="T66" fmla="*/ 669 w 699"/>
              <a:gd name="T67" fmla="*/ 58 h 307"/>
              <a:gd name="T68" fmla="*/ 652 w 699"/>
              <a:gd name="T69" fmla="*/ 73 h 307"/>
              <a:gd name="T70" fmla="*/ 632 w 699"/>
              <a:gd name="T71" fmla="*/ 64 h 307"/>
              <a:gd name="T72" fmla="*/ 643 w 699"/>
              <a:gd name="T73" fmla="*/ 43 h 307"/>
              <a:gd name="T74" fmla="*/ 677 w 699"/>
              <a:gd name="T75" fmla="*/ 0 h 307"/>
              <a:gd name="T76" fmla="*/ 666 w 699"/>
              <a:gd name="T77" fmla="*/ 4 h 307"/>
              <a:gd name="T78" fmla="*/ 649 w 699"/>
              <a:gd name="T79" fmla="*/ 7 h 307"/>
              <a:gd name="T80" fmla="*/ 635 w 699"/>
              <a:gd name="T81" fmla="*/ 10 h 307"/>
              <a:gd name="T82" fmla="*/ 615 w 699"/>
              <a:gd name="T83" fmla="*/ 13 h 307"/>
              <a:gd name="T84" fmla="*/ 601 w 699"/>
              <a:gd name="T85" fmla="*/ 16 h 307"/>
              <a:gd name="T86" fmla="*/ 579 w 699"/>
              <a:gd name="T87" fmla="*/ 19 h 307"/>
              <a:gd name="T88" fmla="*/ 565 w 699"/>
              <a:gd name="T89" fmla="*/ 22 h 307"/>
              <a:gd name="T90" fmla="*/ 540 w 699"/>
              <a:gd name="T91" fmla="*/ 25 h 307"/>
              <a:gd name="T92" fmla="*/ 523 w 699"/>
              <a:gd name="T93" fmla="*/ 28 h 307"/>
              <a:gd name="T94" fmla="*/ 498 w 699"/>
              <a:gd name="T95" fmla="*/ 31 h 307"/>
              <a:gd name="T96" fmla="*/ 481 w 699"/>
              <a:gd name="T97" fmla="*/ 34 h 307"/>
              <a:gd name="T98" fmla="*/ 456 w 699"/>
              <a:gd name="T99" fmla="*/ 37 h 307"/>
              <a:gd name="T100" fmla="*/ 436 w 699"/>
              <a:gd name="T101" fmla="*/ 40 h 307"/>
              <a:gd name="T102" fmla="*/ 408 w 699"/>
              <a:gd name="T103" fmla="*/ 43 h 307"/>
              <a:gd name="T104" fmla="*/ 389 w 699"/>
              <a:gd name="T105" fmla="*/ 46 h 307"/>
              <a:gd name="T106" fmla="*/ 361 w 699"/>
              <a:gd name="T107" fmla="*/ 49 h 307"/>
              <a:gd name="T108" fmla="*/ 341 w 699"/>
              <a:gd name="T109" fmla="*/ 52 h 307"/>
              <a:gd name="T110" fmla="*/ 313 w 699"/>
              <a:gd name="T111" fmla="*/ 55 h 307"/>
              <a:gd name="T112" fmla="*/ 294 w 699"/>
              <a:gd name="T113" fmla="*/ 58 h 307"/>
              <a:gd name="T114" fmla="*/ 266 w 699"/>
              <a:gd name="T115" fmla="*/ 61 h 307"/>
              <a:gd name="T116" fmla="*/ 243 w 699"/>
              <a:gd name="T117" fmla="*/ 64 h 307"/>
              <a:gd name="T118" fmla="*/ 226 w 699"/>
              <a:gd name="T119" fmla="*/ 6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99" h="307">
                <a:moveTo>
                  <a:pt x="221" y="76"/>
                </a:moveTo>
                <a:lnTo>
                  <a:pt x="221" y="76"/>
                </a:lnTo>
                <a:lnTo>
                  <a:pt x="212" y="98"/>
                </a:lnTo>
                <a:lnTo>
                  <a:pt x="201" y="113"/>
                </a:lnTo>
                <a:lnTo>
                  <a:pt x="184" y="131"/>
                </a:lnTo>
                <a:lnTo>
                  <a:pt x="184" y="131"/>
                </a:lnTo>
                <a:lnTo>
                  <a:pt x="179" y="137"/>
                </a:lnTo>
                <a:lnTo>
                  <a:pt x="179" y="137"/>
                </a:lnTo>
                <a:lnTo>
                  <a:pt x="170" y="146"/>
                </a:lnTo>
                <a:lnTo>
                  <a:pt x="162" y="155"/>
                </a:lnTo>
                <a:lnTo>
                  <a:pt x="162" y="155"/>
                </a:lnTo>
                <a:lnTo>
                  <a:pt x="145" y="161"/>
                </a:lnTo>
                <a:lnTo>
                  <a:pt x="131" y="174"/>
                </a:lnTo>
                <a:lnTo>
                  <a:pt x="131" y="174"/>
                </a:lnTo>
                <a:lnTo>
                  <a:pt x="114" y="189"/>
                </a:lnTo>
                <a:lnTo>
                  <a:pt x="114" y="189"/>
                </a:lnTo>
                <a:lnTo>
                  <a:pt x="103" y="198"/>
                </a:lnTo>
                <a:lnTo>
                  <a:pt x="103" y="198"/>
                </a:lnTo>
                <a:lnTo>
                  <a:pt x="89" y="210"/>
                </a:lnTo>
                <a:lnTo>
                  <a:pt x="89" y="210"/>
                </a:lnTo>
                <a:lnTo>
                  <a:pt x="81" y="216"/>
                </a:lnTo>
                <a:lnTo>
                  <a:pt x="81" y="216"/>
                </a:lnTo>
                <a:lnTo>
                  <a:pt x="75" y="219"/>
                </a:lnTo>
                <a:lnTo>
                  <a:pt x="70" y="222"/>
                </a:lnTo>
                <a:lnTo>
                  <a:pt x="70" y="222"/>
                </a:lnTo>
                <a:lnTo>
                  <a:pt x="64" y="225"/>
                </a:lnTo>
                <a:lnTo>
                  <a:pt x="58" y="228"/>
                </a:lnTo>
                <a:lnTo>
                  <a:pt x="58" y="228"/>
                </a:lnTo>
                <a:lnTo>
                  <a:pt x="47" y="234"/>
                </a:lnTo>
                <a:lnTo>
                  <a:pt x="36" y="240"/>
                </a:lnTo>
                <a:lnTo>
                  <a:pt x="36" y="240"/>
                </a:lnTo>
                <a:lnTo>
                  <a:pt x="25" y="247"/>
                </a:lnTo>
                <a:lnTo>
                  <a:pt x="25" y="247"/>
                </a:lnTo>
                <a:lnTo>
                  <a:pt x="17" y="253"/>
                </a:lnTo>
                <a:lnTo>
                  <a:pt x="8" y="256"/>
                </a:lnTo>
                <a:lnTo>
                  <a:pt x="0" y="274"/>
                </a:lnTo>
                <a:lnTo>
                  <a:pt x="0" y="274"/>
                </a:lnTo>
                <a:lnTo>
                  <a:pt x="61" y="268"/>
                </a:lnTo>
                <a:lnTo>
                  <a:pt x="112" y="259"/>
                </a:lnTo>
                <a:lnTo>
                  <a:pt x="112" y="259"/>
                </a:lnTo>
                <a:lnTo>
                  <a:pt x="140" y="240"/>
                </a:lnTo>
                <a:lnTo>
                  <a:pt x="140" y="240"/>
                </a:lnTo>
                <a:lnTo>
                  <a:pt x="140" y="240"/>
                </a:lnTo>
                <a:lnTo>
                  <a:pt x="140" y="240"/>
                </a:lnTo>
                <a:lnTo>
                  <a:pt x="142" y="240"/>
                </a:lnTo>
                <a:lnTo>
                  <a:pt x="142" y="240"/>
                </a:lnTo>
                <a:lnTo>
                  <a:pt x="142" y="240"/>
                </a:lnTo>
                <a:lnTo>
                  <a:pt x="142" y="240"/>
                </a:lnTo>
                <a:lnTo>
                  <a:pt x="142" y="240"/>
                </a:lnTo>
                <a:lnTo>
                  <a:pt x="142" y="240"/>
                </a:lnTo>
                <a:lnTo>
                  <a:pt x="145" y="237"/>
                </a:lnTo>
                <a:lnTo>
                  <a:pt x="145" y="237"/>
                </a:lnTo>
                <a:lnTo>
                  <a:pt x="145" y="237"/>
                </a:lnTo>
                <a:lnTo>
                  <a:pt x="145" y="237"/>
                </a:lnTo>
                <a:lnTo>
                  <a:pt x="145" y="237"/>
                </a:lnTo>
                <a:lnTo>
                  <a:pt x="145" y="237"/>
                </a:lnTo>
                <a:lnTo>
                  <a:pt x="145" y="237"/>
                </a:lnTo>
                <a:lnTo>
                  <a:pt x="145" y="237"/>
                </a:lnTo>
                <a:lnTo>
                  <a:pt x="145" y="237"/>
                </a:lnTo>
                <a:lnTo>
                  <a:pt x="145" y="237"/>
                </a:lnTo>
                <a:lnTo>
                  <a:pt x="148" y="237"/>
                </a:lnTo>
                <a:lnTo>
                  <a:pt x="148" y="237"/>
                </a:lnTo>
                <a:lnTo>
                  <a:pt x="148" y="237"/>
                </a:lnTo>
                <a:lnTo>
                  <a:pt x="148" y="237"/>
                </a:lnTo>
                <a:lnTo>
                  <a:pt x="148" y="234"/>
                </a:lnTo>
                <a:lnTo>
                  <a:pt x="148" y="234"/>
                </a:lnTo>
                <a:lnTo>
                  <a:pt x="156" y="228"/>
                </a:lnTo>
                <a:lnTo>
                  <a:pt x="165" y="222"/>
                </a:lnTo>
                <a:lnTo>
                  <a:pt x="173" y="222"/>
                </a:lnTo>
                <a:lnTo>
                  <a:pt x="274" y="222"/>
                </a:lnTo>
                <a:lnTo>
                  <a:pt x="274" y="222"/>
                </a:lnTo>
                <a:lnTo>
                  <a:pt x="274" y="222"/>
                </a:lnTo>
                <a:lnTo>
                  <a:pt x="274" y="222"/>
                </a:lnTo>
                <a:lnTo>
                  <a:pt x="294" y="225"/>
                </a:lnTo>
                <a:lnTo>
                  <a:pt x="302" y="228"/>
                </a:lnTo>
                <a:lnTo>
                  <a:pt x="308" y="231"/>
                </a:lnTo>
                <a:lnTo>
                  <a:pt x="308" y="231"/>
                </a:lnTo>
                <a:lnTo>
                  <a:pt x="316" y="234"/>
                </a:lnTo>
                <a:lnTo>
                  <a:pt x="327" y="240"/>
                </a:lnTo>
                <a:lnTo>
                  <a:pt x="327" y="240"/>
                </a:lnTo>
                <a:lnTo>
                  <a:pt x="341" y="234"/>
                </a:lnTo>
                <a:lnTo>
                  <a:pt x="361" y="231"/>
                </a:lnTo>
                <a:lnTo>
                  <a:pt x="361" y="231"/>
                </a:lnTo>
                <a:lnTo>
                  <a:pt x="366" y="231"/>
                </a:lnTo>
                <a:lnTo>
                  <a:pt x="366" y="231"/>
                </a:lnTo>
                <a:lnTo>
                  <a:pt x="369" y="231"/>
                </a:lnTo>
                <a:lnTo>
                  <a:pt x="369" y="231"/>
                </a:lnTo>
                <a:lnTo>
                  <a:pt x="414" y="228"/>
                </a:lnTo>
                <a:lnTo>
                  <a:pt x="414" y="228"/>
                </a:lnTo>
                <a:lnTo>
                  <a:pt x="414" y="228"/>
                </a:lnTo>
                <a:lnTo>
                  <a:pt x="414" y="228"/>
                </a:lnTo>
                <a:lnTo>
                  <a:pt x="414" y="231"/>
                </a:lnTo>
                <a:lnTo>
                  <a:pt x="414" y="231"/>
                </a:lnTo>
                <a:lnTo>
                  <a:pt x="414" y="231"/>
                </a:lnTo>
                <a:lnTo>
                  <a:pt x="414" y="231"/>
                </a:lnTo>
                <a:lnTo>
                  <a:pt x="414" y="231"/>
                </a:lnTo>
                <a:lnTo>
                  <a:pt x="414" y="231"/>
                </a:lnTo>
                <a:lnTo>
                  <a:pt x="417" y="231"/>
                </a:lnTo>
                <a:lnTo>
                  <a:pt x="417" y="231"/>
                </a:lnTo>
                <a:lnTo>
                  <a:pt x="417" y="231"/>
                </a:lnTo>
                <a:lnTo>
                  <a:pt x="417" y="231"/>
                </a:lnTo>
                <a:lnTo>
                  <a:pt x="417" y="231"/>
                </a:lnTo>
                <a:lnTo>
                  <a:pt x="417" y="231"/>
                </a:lnTo>
                <a:lnTo>
                  <a:pt x="417" y="231"/>
                </a:lnTo>
                <a:lnTo>
                  <a:pt x="503" y="307"/>
                </a:lnTo>
                <a:lnTo>
                  <a:pt x="503" y="307"/>
                </a:lnTo>
                <a:lnTo>
                  <a:pt x="512" y="307"/>
                </a:lnTo>
                <a:lnTo>
                  <a:pt x="520" y="307"/>
                </a:lnTo>
                <a:lnTo>
                  <a:pt x="520" y="307"/>
                </a:lnTo>
                <a:lnTo>
                  <a:pt x="543" y="304"/>
                </a:lnTo>
                <a:lnTo>
                  <a:pt x="543" y="304"/>
                </a:lnTo>
                <a:lnTo>
                  <a:pt x="554" y="304"/>
                </a:lnTo>
                <a:lnTo>
                  <a:pt x="554" y="304"/>
                </a:lnTo>
                <a:lnTo>
                  <a:pt x="554" y="301"/>
                </a:lnTo>
                <a:lnTo>
                  <a:pt x="554" y="301"/>
                </a:lnTo>
                <a:lnTo>
                  <a:pt x="551" y="295"/>
                </a:lnTo>
                <a:lnTo>
                  <a:pt x="554" y="289"/>
                </a:lnTo>
                <a:lnTo>
                  <a:pt x="554" y="289"/>
                </a:lnTo>
                <a:lnTo>
                  <a:pt x="554" y="286"/>
                </a:lnTo>
                <a:lnTo>
                  <a:pt x="554" y="286"/>
                </a:lnTo>
                <a:lnTo>
                  <a:pt x="557" y="277"/>
                </a:lnTo>
                <a:lnTo>
                  <a:pt x="557" y="277"/>
                </a:lnTo>
                <a:lnTo>
                  <a:pt x="565" y="253"/>
                </a:lnTo>
                <a:lnTo>
                  <a:pt x="565" y="253"/>
                </a:lnTo>
                <a:lnTo>
                  <a:pt x="576" y="240"/>
                </a:lnTo>
                <a:lnTo>
                  <a:pt x="593" y="228"/>
                </a:lnTo>
                <a:lnTo>
                  <a:pt x="615" y="216"/>
                </a:lnTo>
                <a:lnTo>
                  <a:pt x="635" y="210"/>
                </a:lnTo>
                <a:lnTo>
                  <a:pt x="635" y="210"/>
                </a:lnTo>
                <a:lnTo>
                  <a:pt x="641" y="210"/>
                </a:lnTo>
                <a:lnTo>
                  <a:pt x="641" y="210"/>
                </a:lnTo>
                <a:lnTo>
                  <a:pt x="638" y="207"/>
                </a:lnTo>
                <a:lnTo>
                  <a:pt x="641" y="201"/>
                </a:lnTo>
                <a:lnTo>
                  <a:pt x="641" y="201"/>
                </a:lnTo>
                <a:lnTo>
                  <a:pt x="643" y="198"/>
                </a:lnTo>
                <a:lnTo>
                  <a:pt x="643" y="198"/>
                </a:lnTo>
                <a:lnTo>
                  <a:pt x="649" y="189"/>
                </a:lnTo>
                <a:lnTo>
                  <a:pt x="649" y="183"/>
                </a:lnTo>
                <a:lnTo>
                  <a:pt x="649" y="183"/>
                </a:lnTo>
                <a:lnTo>
                  <a:pt x="649" y="183"/>
                </a:lnTo>
                <a:lnTo>
                  <a:pt x="649" y="183"/>
                </a:lnTo>
                <a:lnTo>
                  <a:pt x="643" y="183"/>
                </a:lnTo>
                <a:lnTo>
                  <a:pt x="632" y="180"/>
                </a:lnTo>
                <a:lnTo>
                  <a:pt x="632" y="180"/>
                </a:lnTo>
                <a:lnTo>
                  <a:pt x="624" y="177"/>
                </a:lnTo>
                <a:lnTo>
                  <a:pt x="624" y="171"/>
                </a:lnTo>
                <a:lnTo>
                  <a:pt x="624" y="171"/>
                </a:lnTo>
                <a:lnTo>
                  <a:pt x="624" y="165"/>
                </a:lnTo>
                <a:lnTo>
                  <a:pt x="627" y="158"/>
                </a:lnTo>
                <a:lnTo>
                  <a:pt x="635" y="152"/>
                </a:lnTo>
                <a:lnTo>
                  <a:pt x="635" y="152"/>
                </a:lnTo>
                <a:lnTo>
                  <a:pt x="635" y="152"/>
                </a:lnTo>
                <a:lnTo>
                  <a:pt x="635" y="152"/>
                </a:lnTo>
                <a:lnTo>
                  <a:pt x="643" y="140"/>
                </a:lnTo>
                <a:lnTo>
                  <a:pt x="643" y="140"/>
                </a:lnTo>
                <a:lnTo>
                  <a:pt x="638" y="140"/>
                </a:lnTo>
                <a:lnTo>
                  <a:pt x="638" y="140"/>
                </a:lnTo>
                <a:lnTo>
                  <a:pt x="627" y="134"/>
                </a:lnTo>
                <a:lnTo>
                  <a:pt x="624" y="131"/>
                </a:lnTo>
                <a:lnTo>
                  <a:pt x="624" y="128"/>
                </a:lnTo>
                <a:lnTo>
                  <a:pt x="624" y="128"/>
                </a:lnTo>
                <a:lnTo>
                  <a:pt x="624" y="122"/>
                </a:lnTo>
                <a:lnTo>
                  <a:pt x="627" y="122"/>
                </a:lnTo>
                <a:lnTo>
                  <a:pt x="627" y="122"/>
                </a:lnTo>
                <a:lnTo>
                  <a:pt x="635" y="119"/>
                </a:lnTo>
                <a:lnTo>
                  <a:pt x="649" y="119"/>
                </a:lnTo>
                <a:lnTo>
                  <a:pt x="649" y="119"/>
                </a:lnTo>
                <a:lnTo>
                  <a:pt x="655" y="119"/>
                </a:lnTo>
                <a:lnTo>
                  <a:pt x="655" y="119"/>
                </a:lnTo>
                <a:lnTo>
                  <a:pt x="663" y="122"/>
                </a:lnTo>
                <a:lnTo>
                  <a:pt x="663" y="122"/>
                </a:lnTo>
                <a:lnTo>
                  <a:pt x="671" y="122"/>
                </a:lnTo>
                <a:lnTo>
                  <a:pt x="683" y="122"/>
                </a:lnTo>
                <a:lnTo>
                  <a:pt x="683" y="122"/>
                </a:lnTo>
                <a:lnTo>
                  <a:pt x="685" y="122"/>
                </a:lnTo>
                <a:lnTo>
                  <a:pt x="685" y="122"/>
                </a:lnTo>
                <a:lnTo>
                  <a:pt x="683" y="116"/>
                </a:lnTo>
                <a:lnTo>
                  <a:pt x="683" y="116"/>
                </a:lnTo>
                <a:lnTo>
                  <a:pt x="680" y="110"/>
                </a:lnTo>
                <a:lnTo>
                  <a:pt x="680" y="101"/>
                </a:lnTo>
                <a:lnTo>
                  <a:pt x="680" y="101"/>
                </a:lnTo>
                <a:lnTo>
                  <a:pt x="680" y="98"/>
                </a:lnTo>
                <a:lnTo>
                  <a:pt x="683" y="92"/>
                </a:lnTo>
                <a:lnTo>
                  <a:pt x="691" y="86"/>
                </a:lnTo>
                <a:lnTo>
                  <a:pt x="691" y="86"/>
                </a:lnTo>
                <a:lnTo>
                  <a:pt x="699" y="79"/>
                </a:lnTo>
                <a:lnTo>
                  <a:pt x="699" y="79"/>
                </a:lnTo>
                <a:lnTo>
                  <a:pt x="699" y="73"/>
                </a:lnTo>
                <a:lnTo>
                  <a:pt x="699" y="73"/>
                </a:lnTo>
                <a:lnTo>
                  <a:pt x="697" y="64"/>
                </a:lnTo>
                <a:lnTo>
                  <a:pt x="697" y="64"/>
                </a:lnTo>
                <a:lnTo>
                  <a:pt x="691" y="73"/>
                </a:lnTo>
                <a:lnTo>
                  <a:pt x="691" y="73"/>
                </a:lnTo>
                <a:lnTo>
                  <a:pt x="688" y="76"/>
                </a:lnTo>
                <a:lnTo>
                  <a:pt x="685" y="79"/>
                </a:lnTo>
                <a:lnTo>
                  <a:pt x="685" y="79"/>
                </a:lnTo>
                <a:lnTo>
                  <a:pt x="680" y="79"/>
                </a:lnTo>
                <a:lnTo>
                  <a:pt x="680" y="79"/>
                </a:lnTo>
                <a:lnTo>
                  <a:pt x="677" y="76"/>
                </a:lnTo>
                <a:lnTo>
                  <a:pt x="674" y="73"/>
                </a:lnTo>
                <a:lnTo>
                  <a:pt x="671" y="61"/>
                </a:lnTo>
                <a:lnTo>
                  <a:pt x="669" y="61"/>
                </a:lnTo>
                <a:lnTo>
                  <a:pt x="669" y="61"/>
                </a:lnTo>
                <a:lnTo>
                  <a:pt x="669" y="58"/>
                </a:lnTo>
                <a:lnTo>
                  <a:pt x="666" y="58"/>
                </a:lnTo>
                <a:lnTo>
                  <a:pt x="666" y="58"/>
                </a:lnTo>
                <a:lnTo>
                  <a:pt x="660" y="61"/>
                </a:lnTo>
                <a:lnTo>
                  <a:pt x="660" y="61"/>
                </a:lnTo>
                <a:lnTo>
                  <a:pt x="655" y="70"/>
                </a:lnTo>
                <a:lnTo>
                  <a:pt x="652" y="73"/>
                </a:lnTo>
                <a:lnTo>
                  <a:pt x="646" y="73"/>
                </a:lnTo>
                <a:lnTo>
                  <a:pt x="646" y="73"/>
                </a:lnTo>
                <a:lnTo>
                  <a:pt x="638" y="73"/>
                </a:lnTo>
                <a:lnTo>
                  <a:pt x="635" y="70"/>
                </a:lnTo>
                <a:lnTo>
                  <a:pt x="635" y="70"/>
                </a:lnTo>
                <a:lnTo>
                  <a:pt x="632" y="64"/>
                </a:lnTo>
                <a:lnTo>
                  <a:pt x="632" y="61"/>
                </a:lnTo>
                <a:lnTo>
                  <a:pt x="635" y="55"/>
                </a:lnTo>
                <a:lnTo>
                  <a:pt x="635" y="55"/>
                </a:lnTo>
                <a:lnTo>
                  <a:pt x="641" y="46"/>
                </a:lnTo>
                <a:lnTo>
                  <a:pt x="641" y="46"/>
                </a:lnTo>
                <a:lnTo>
                  <a:pt x="643" y="43"/>
                </a:lnTo>
                <a:lnTo>
                  <a:pt x="643" y="43"/>
                </a:lnTo>
                <a:lnTo>
                  <a:pt x="646" y="34"/>
                </a:lnTo>
                <a:lnTo>
                  <a:pt x="652" y="25"/>
                </a:lnTo>
                <a:lnTo>
                  <a:pt x="674" y="0"/>
                </a:lnTo>
                <a:lnTo>
                  <a:pt x="674" y="0"/>
                </a:lnTo>
                <a:lnTo>
                  <a:pt x="677" y="0"/>
                </a:lnTo>
                <a:lnTo>
                  <a:pt x="677" y="0"/>
                </a:lnTo>
                <a:lnTo>
                  <a:pt x="674" y="0"/>
                </a:lnTo>
                <a:lnTo>
                  <a:pt x="674" y="0"/>
                </a:lnTo>
                <a:lnTo>
                  <a:pt x="669" y="4"/>
                </a:lnTo>
                <a:lnTo>
                  <a:pt x="669" y="4"/>
                </a:lnTo>
                <a:lnTo>
                  <a:pt x="666" y="4"/>
                </a:lnTo>
                <a:lnTo>
                  <a:pt x="666" y="4"/>
                </a:lnTo>
                <a:lnTo>
                  <a:pt x="657" y="4"/>
                </a:lnTo>
                <a:lnTo>
                  <a:pt x="657" y="4"/>
                </a:lnTo>
                <a:lnTo>
                  <a:pt x="657" y="4"/>
                </a:lnTo>
                <a:lnTo>
                  <a:pt x="657" y="4"/>
                </a:lnTo>
                <a:lnTo>
                  <a:pt x="649" y="7"/>
                </a:lnTo>
                <a:lnTo>
                  <a:pt x="649" y="7"/>
                </a:lnTo>
                <a:lnTo>
                  <a:pt x="646" y="7"/>
                </a:lnTo>
                <a:lnTo>
                  <a:pt x="646" y="7"/>
                </a:lnTo>
                <a:lnTo>
                  <a:pt x="638" y="10"/>
                </a:lnTo>
                <a:lnTo>
                  <a:pt x="638" y="10"/>
                </a:lnTo>
                <a:lnTo>
                  <a:pt x="635" y="10"/>
                </a:lnTo>
                <a:lnTo>
                  <a:pt x="635" y="10"/>
                </a:lnTo>
                <a:lnTo>
                  <a:pt x="627" y="10"/>
                </a:lnTo>
                <a:lnTo>
                  <a:pt x="627" y="10"/>
                </a:lnTo>
                <a:lnTo>
                  <a:pt x="624" y="10"/>
                </a:lnTo>
                <a:lnTo>
                  <a:pt x="624" y="10"/>
                </a:lnTo>
                <a:lnTo>
                  <a:pt x="615" y="13"/>
                </a:lnTo>
                <a:lnTo>
                  <a:pt x="615" y="13"/>
                </a:lnTo>
                <a:lnTo>
                  <a:pt x="613" y="13"/>
                </a:lnTo>
                <a:lnTo>
                  <a:pt x="613" y="13"/>
                </a:lnTo>
                <a:lnTo>
                  <a:pt x="604" y="16"/>
                </a:lnTo>
                <a:lnTo>
                  <a:pt x="604" y="16"/>
                </a:lnTo>
                <a:lnTo>
                  <a:pt x="601" y="16"/>
                </a:lnTo>
                <a:lnTo>
                  <a:pt x="601" y="16"/>
                </a:lnTo>
                <a:lnTo>
                  <a:pt x="590" y="16"/>
                </a:lnTo>
                <a:lnTo>
                  <a:pt x="590" y="16"/>
                </a:lnTo>
                <a:lnTo>
                  <a:pt x="590" y="16"/>
                </a:lnTo>
                <a:lnTo>
                  <a:pt x="590" y="16"/>
                </a:lnTo>
                <a:lnTo>
                  <a:pt x="579" y="19"/>
                </a:lnTo>
                <a:lnTo>
                  <a:pt x="579" y="19"/>
                </a:lnTo>
                <a:lnTo>
                  <a:pt x="576" y="19"/>
                </a:lnTo>
                <a:lnTo>
                  <a:pt x="576" y="19"/>
                </a:lnTo>
                <a:lnTo>
                  <a:pt x="568" y="22"/>
                </a:lnTo>
                <a:lnTo>
                  <a:pt x="568" y="22"/>
                </a:lnTo>
                <a:lnTo>
                  <a:pt x="565" y="22"/>
                </a:lnTo>
                <a:lnTo>
                  <a:pt x="565" y="22"/>
                </a:lnTo>
                <a:lnTo>
                  <a:pt x="554" y="22"/>
                </a:lnTo>
                <a:lnTo>
                  <a:pt x="554" y="22"/>
                </a:lnTo>
                <a:lnTo>
                  <a:pt x="551" y="22"/>
                </a:lnTo>
                <a:lnTo>
                  <a:pt x="551" y="22"/>
                </a:lnTo>
                <a:lnTo>
                  <a:pt x="540" y="25"/>
                </a:lnTo>
                <a:lnTo>
                  <a:pt x="540" y="25"/>
                </a:lnTo>
                <a:lnTo>
                  <a:pt x="537" y="25"/>
                </a:lnTo>
                <a:lnTo>
                  <a:pt x="537" y="25"/>
                </a:lnTo>
                <a:lnTo>
                  <a:pt x="526" y="28"/>
                </a:lnTo>
                <a:lnTo>
                  <a:pt x="526" y="28"/>
                </a:lnTo>
                <a:lnTo>
                  <a:pt x="523" y="28"/>
                </a:lnTo>
                <a:lnTo>
                  <a:pt x="523" y="28"/>
                </a:lnTo>
                <a:lnTo>
                  <a:pt x="515" y="28"/>
                </a:lnTo>
                <a:lnTo>
                  <a:pt x="515" y="28"/>
                </a:lnTo>
                <a:lnTo>
                  <a:pt x="509" y="28"/>
                </a:lnTo>
                <a:lnTo>
                  <a:pt x="509" y="28"/>
                </a:lnTo>
                <a:lnTo>
                  <a:pt x="498" y="31"/>
                </a:lnTo>
                <a:lnTo>
                  <a:pt x="498" y="31"/>
                </a:lnTo>
                <a:lnTo>
                  <a:pt x="495" y="31"/>
                </a:lnTo>
                <a:lnTo>
                  <a:pt x="495" y="31"/>
                </a:lnTo>
                <a:lnTo>
                  <a:pt x="484" y="34"/>
                </a:lnTo>
                <a:lnTo>
                  <a:pt x="484" y="34"/>
                </a:lnTo>
                <a:lnTo>
                  <a:pt x="481" y="34"/>
                </a:lnTo>
                <a:lnTo>
                  <a:pt x="481" y="34"/>
                </a:lnTo>
                <a:lnTo>
                  <a:pt x="470" y="34"/>
                </a:lnTo>
                <a:lnTo>
                  <a:pt x="470" y="34"/>
                </a:lnTo>
                <a:lnTo>
                  <a:pt x="467" y="34"/>
                </a:lnTo>
                <a:lnTo>
                  <a:pt x="467" y="34"/>
                </a:lnTo>
                <a:lnTo>
                  <a:pt x="456" y="37"/>
                </a:lnTo>
                <a:lnTo>
                  <a:pt x="456" y="37"/>
                </a:lnTo>
                <a:lnTo>
                  <a:pt x="450" y="37"/>
                </a:lnTo>
                <a:lnTo>
                  <a:pt x="450" y="37"/>
                </a:lnTo>
                <a:lnTo>
                  <a:pt x="439" y="40"/>
                </a:lnTo>
                <a:lnTo>
                  <a:pt x="439" y="40"/>
                </a:lnTo>
                <a:lnTo>
                  <a:pt x="436" y="40"/>
                </a:lnTo>
                <a:lnTo>
                  <a:pt x="436" y="40"/>
                </a:lnTo>
                <a:lnTo>
                  <a:pt x="425" y="40"/>
                </a:lnTo>
                <a:lnTo>
                  <a:pt x="425" y="40"/>
                </a:lnTo>
                <a:lnTo>
                  <a:pt x="420" y="43"/>
                </a:lnTo>
                <a:lnTo>
                  <a:pt x="420" y="43"/>
                </a:lnTo>
                <a:lnTo>
                  <a:pt x="408" y="43"/>
                </a:lnTo>
                <a:lnTo>
                  <a:pt x="408" y="43"/>
                </a:lnTo>
                <a:lnTo>
                  <a:pt x="406" y="43"/>
                </a:lnTo>
                <a:lnTo>
                  <a:pt x="406" y="43"/>
                </a:lnTo>
                <a:lnTo>
                  <a:pt x="392" y="46"/>
                </a:lnTo>
                <a:lnTo>
                  <a:pt x="392" y="46"/>
                </a:lnTo>
                <a:lnTo>
                  <a:pt x="389" y="46"/>
                </a:lnTo>
                <a:lnTo>
                  <a:pt x="389" y="46"/>
                </a:lnTo>
                <a:lnTo>
                  <a:pt x="378" y="46"/>
                </a:lnTo>
                <a:lnTo>
                  <a:pt x="378" y="46"/>
                </a:lnTo>
                <a:lnTo>
                  <a:pt x="375" y="46"/>
                </a:lnTo>
                <a:lnTo>
                  <a:pt x="375" y="46"/>
                </a:lnTo>
                <a:lnTo>
                  <a:pt x="361" y="49"/>
                </a:lnTo>
                <a:lnTo>
                  <a:pt x="361" y="49"/>
                </a:lnTo>
                <a:lnTo>
                  <a:pt x="358" y="49"/>
                </a:lnTo>
                <a:lnTo>
                  <a:pt x="358" y="49"/>
                </a:lnTo>
                <a:lnTo>
                  <a:pt x="347" y="52"/>
                </a:lnTo>
                <a:lnTo>
                  <a:pt x="347" y="52"/>
                </a:lnTo>
                <a:lnTo>
                  <a:pt x="341" y="52"/>
                </a:lnTo>
                <a:lnTo>
                  <a:pt x="341" y="52"/>
                </a:lnTo>
                <a:lnTo>
                  <a:pt x="330" y="52"/>
                </a:lnTo>
                <a:lnTo>
                  <a:pt x="330" y="52"/>
                </a:lnTo>
                <a:lnTo>
                  <a:pt x="327" y="52"/>
                </a:lnTo>
                <a:lnTo>
                  <a:pt x="327" y="52"/>
                </a:lnTo>
                <a:lnTo>
                  <a:pt x="313" y="55"/>
                </a:lnTo>
                <a:lnTo>
                  <a:pt x="313" y="55"/>
                </a:lnTo>
                <a:lnTo>
                  <a:pt x="308" y="55"/>
                </a:lnTo>
                <a:lnTo>
                  <a:pt x="308" y="55"/>
                </a:lnTo>
                <a:lnTo>
                  <a:pt x="299" y="58"/>
                </a:lnTo>
                <a:lnTo>
                  <a:pt x="299" y="58"/>
                </a:lnTo>
                <a:lnTo>
                  <a:pt x="294" y="58"/>
                </a:lnTo>
                <a:lnTo>
                  <a:pt x="294" y="58"/>
                </a:lnTo>
                <a:lnTo>
                  <a:pt x="280" y="58"/>
                </a:lnTo>
                <a:lnTo>
                  <a:pt x="280" y="58"/>
                </a:lnTo>
                <a:lnTo>
                  <a:pt x="277" y="58"/>
                </a:lnTo>
                <a:lnTo>
                  <a:pt x="277" y="58"/>
                </a:lnTo>
                <a:lnTo>
                  <a:pt x="266" y="61"/>
                </a:lnTo>
                <a:lnTo>
                  <a:pt x="266" y="61"/>
                </a:lnTo>
                <a:lnTo>
                  <a:pt x="260" y="61"/>
                </a:lnTo>
                <a:lnTo>
                  <a:pt x="260" y="61"/>
                </a:lnTo>
                <a:lnTo>
                  <a:pt x="249" y="61"/>
                </a:lnTo>
                <a:lnTo>
                  <a:pt x="249" y="61"/>
                </a:lnTo>
                <a:lnTo>
                  <a:pt x="243" y="64"/>
                </a:lnTo>
                <a:lnTo>
                  <a:pt x="243" y="64"/>
                </a:lnTo>
                <a:lnTo>
                  <a:pt x="235" y="64"/>
                </a:lnTo>
                <a:lnTo>
                  <a:pt x="235" y="64"/>
                </a:lnTo>
                <a:lnTo>
                  <a:pt x="232" y="64"/>
                </a:lnTo>
                <a:lnTo>
                  <a:pt x="232" y="64"/>
                </a:lnTo>
                <a:lnTo>
                  <a:pt x="226" y="67"/>
                </a:lnTo>
                <a:lnTo>
                  <a:pt x="221" y="76"/>
                </a:lnTo>
                <a:lnTo>
                  <a:pt x="221" y="76"/>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66" name="Freeform 170">
            <a:extLst>
              <a:ext uri="{FF2B5EF4-FFF2-40B4-BE49-F238E27FC236}">
                <a16:creationId xmlns:a16="http://schemas.microsoft.com/office/drawing/2014/main" id="{6A7B0A77-50DC-4281-ABDB-42ED0B9C7FEB}"/>
              </a:ext>
            </a:extLst>
          </p:cNvPr>
          <p:cNvSpPr>
            <a:spLocks/>
          </p:cNvSpPr>
          <p:nvPr/>
        </p:nvSpPr>
        <p:spPr bwMode="auto">
          <a:xfrm>
            <a:off x="5844012" y="5231758"/>
            <a:ext cx="1103146" cy="856909"/>
          </a:xfrm>
          <a:custGeom>
            <a:avLst/>
            <a:gdLst>
              <a:gd name="T0" fmla="*/ 129 w 719"/>
              <a:gd name="T1" fmla="*/ 18 h 589"/>
              <a:gd name="T2" fmla="*/ 101 w 719"/>
              <a:gd name="T3" fmla="*/ 18 h 589"/>
              <a:gd name="T4" fmla="*/ 92 w 719"/>
              <a:gd name="T5" fmla="*/ 21 h 589"/>
              <a:gd name="T6" fmla="*/ 22 w 719"/>
              <a:gd name="T7" fmla="*/ 21 h 589"/>
              <a:gd name="T8" fmla="*/ 5 w 719"/>
              <a:gd name="T9" fmla="*/ 39 h 589"/>
              <a:gd name="T10" fmla="*/ 3 w 719"/>
              <a:gd name="T11" fmla="*/ 60 h 589"/>
              <a:gd name="T12" fmla="*/ 3 w 719"/>
              <a:gd name="T13" fmla="*/ 79 h 589"/>
              <a:gd name="T14" fmla="*/ 0 w 719"/>
              <a:gd name="T15" fmla="*/ 91 h 589"/>
              <a:gd name="T16" fmla="*/ 22 w 719"/>
              <a:gd name="T17" fmla="*/ 85 h 589"/>
              <a:gd name="T18" fmla="*/ 47 w 719"/>
              <a:gd name="T19" fmla="*/ 82 h 589"/>
              <a:gd name="T20" fmla="*/ 81 w 719"/>
              <a:gd name="T21" fmla="*/ 75 h 589"/>
              <a:gd name="T22" fmla="*/ 145 w 719"/>
              <a:gd name="T23" fmla="*/ 85 h 589"/>
              <a:gd name="T24" fmla="*/ 182 w 719"/>
              <a:gd name="T25" fmla="*/ 112 h 589"/>
              <a:gd name="T26" fmla="*/ 201 w 719"/>
              <a:gd name="T27" fmla="*/ 139 h 589"/>
              <a:gd name="T28" fmla="*/ 243 w 719"/>
              <a:gd name="T29" fmla="*/ 127 h 589"/>
              <a:gd name="T30" fmla="*/ 277 w 719"/>
              <a:gd name="T31" fmla="*/ 118 h 589"/>
              <a:gd name="T32" fmla="*/ 291 w 719"/>
              <a:gd name="T33" fmla="*/ 115 h 589"/>
              <a:gd name="T34" fmla="*/ 288 w 719"/>
              <a:gd name="T35" fmla="*/ 97 h 589"/>
              <a:gd name="T36" fmla="*/ 308 w 719"/>
              <a:gd name="T37" fmla="*/ 91 h 589"/>
              <a:gd name="T38" fmla="*/ 341 w 719"/>
              <a:gd name="T39" fmla="*/ 103 h 589"/>
              <a:gd name="T40" fmla="*/ 380 w 719"/>
              <a:gd name="T41" fmla="*/ 130 h 589"/>
              <a:gd name="T42" fmla="*/ 400 w 719"/>
              <a:gd name="T43" fmla="*/ 164 h 589"/>
              <a:gd name="T44" fmla="*/ 420 w 719"/>
              <a:gd name="T45" fmla="*/ 173 h 589"/>
              <a:gd name="T46" fmla="*/ 439 w 719"/>
              <a:gd name="T47" fmla="*/ 182 h 589"/>
              <a:gd name="T48" fmla="*/ 448 w 719"/>
              <a:gd name="T49" fmla="*/ 209 h 589"/>
              <a:gd name="T50" fmla="*/ 459 w 719"/>
              <a:gd name="T51" fmla="*/ 237 h 589"/>
              <a:gd name="T52" fmla="*/ 459 w 719"/>
              <a:gd name="T53" fmla="*/ 264 h 589"/>
              <a:gd name="T54" fmla="*/ 450 w 719"/>
              <a:gd name="T55" fmla="*/ 294 h 589"/>
              <a:gd name="T56" fmla="*/ 459 w 719"/>
              <a:gd name="T57" fmla="*/ 306 h 589"/>
              <a:gd name="T58" fmla="*/ 467 w 719"/>
              <a:gd name="T59" fmla="*/ 297 h 589"/>
              <a:gd name="T60" fmla="*/ 490 w 719"/>
              <a:gd name="T61" fmla="*/ 337 h 589"/>
              <a:gd name="T62" fmla="*/ 484 w 719"/>
              <a:gd name="T63" fmla="*/ 367 h 589"/>
              <a:gd name="T64" fmla="*/ 492 w 719"/>
              <a:gd name="T65" fmla="*/ 382 h 589"/>
              <a:gd name="T66" fmla="*/ 515 w 719"/>
              <a:gd name="T67" fmla="*/ 422 h 589"/>
              <a:gd name="T68" fmla="*/ 532 w 719"/>
              <a:gd name="T69" fmla="*/ 416 h 589"/>
              <a:gd name="T70" fmla="*/ 543 w 719"/>
              <a:gd name="T71" fmla="*/ 428 h 589"/>
              <a:gd name="T72" fmla="*/ 543 w 719"/>
              <a:gd name="T73" fmla="*/ 449 h 589"/>
              <a:gd name="T74" fmla="*/ 557 w 719"/>
              <a:gd name="T75" fmla="*/ 464 h 589"/>
              <a:gd name="T76" fmla="*/ 571 w 719"/>
              <a:gd name="T77" fmla="*/ 498 h 589"/>
              <a:gd name="T78" fmla="*/ 607 w 719"/>
              <a:gd name="T79" fmla="*/ 516 h 589"/>
              <a:gd name="T80" fmla="*/ 627 w 719"/>
              <a:gd name="T81" fmla="*/ 543 h 589"/>
              <a:gd name="T82" fmla="*/ 638 w 719"/>
              <a:gd name="T83" fmla="*/ 565 h 589"/>
              <a:gd name="T84" fmla="*/ 649 w 719"/>
              <a:gd name="T85" fmla="*/ 580 h 589"/>
              <a:gd name="T86" fmla="*/ 655 w 719"/>
              <a:gd name="T87" fmla="*/ 589 h 589"/>
              <a:gd name="T88" fmla="*/ 688 w 719"/>
              <a:gd name="T89" fmla="*/ 583 h 589"/>
              <a:gd name="T90" fmla="*/ 705 w 719"/>
              <a:gd name="T91" fmla="*/ 568 h 589"/>
              <a:gd name="T92" fmla="*/ 705 w 719"/>
              <a:gd name="T93" fmla="*/ 537 h 589"/>
              <a:gd name="T94" fmla="*/ 716 w 719"/>
              <a:gd name="T95" fmla="*/ 501 h 589"/>
              <a:gd name="T96" fmla="*/ 719 w 719"/>
              <a:gd name="T97" fmla="*/ 480 h 589"/>
              <a:gd name="T98" fmla="*/ 711 w 719"/>
              <a:gd name="T99" fmla="*/ 398 h 589"/>
              <a:gd name="T100" fmla="*/ 699 w 719"/>
              <a:gd name="T101" fmla="*/ 376 h 589"/>
              <a:gd name="T102" fmla="*/ 655 w 719"/>
              <a:gd name="T103" fmla="*/ 285 h 589"/>
              <a:gd name="T104" fmla="*/ 649 w 719"/>
              <a:gd name="T105" fmla="*/ 270 h 589"/>
              <a:gd name="T106" fmla="*/ 641 w 719"/>
              <a:gd name="T107" fmla="*/ 264 h 589"/>
              <a:gd name="T108" fmla="*/ 618 w 719"/>
              <a:gd name="T109" fmla="*/ 221 h 589"/>
              <a:gd name="T110" fmla="*/ 624 w 719"/>
              <a:gd name="T111" fmla="*/ 209 h 589"/>
              <a:gd name="T112" fmla="*/ 571 w 719"/>
              <a:gd name="T113" fmla="*/ 115 h 589"/>
              <a:gd name="T114" fmla="*/ 529 w 719"/>
              <a:gd name="T115" fmla="*/ 0 h 589"/>
              <a:gd name="T116" fmla="*/ 498 w 719"/>
              <a:gd name="T117" fmla="*/ 9 h 589"/>
              <a:gd name="T118" fmla="*/ 470 w 719"/>
              <a:gd name="T119" fmla="*/ 36 h 589"/>
              <a:gd name="T120" fmla="*/ 232 w 719"/>
              <a:gd name="T121" fmla="*/ 33 h 589"/>
              <a:gd name="T122" fmla="*/ 213 w 719"/>
              <a:gd name="T123" fmla="*/ 12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9" h="589">
                <a:moveTo>
                  <a:pt x="140" y="18"/>
                </a:moveTo>
                <a:lnTo>
                  <a:pt x="134" y="18"/>
                </a:lnTo>
                <a:lnTo>
                  <a:pt x="134" y="18"/>
                </a:lnTo>
                <a:lnTo>
                  <a:pt x="129" y="18"/>
                </a:lnTo>
                <a:lnTo>
                  <a:pt x="129" y="18"/>
                </a:lnTo>
                <a:lnTo>
                  <a:pt x="117" y="18"/>
                </a:lnTo>
                <a:lnTo>
                  <a:pt x="117" y="18"/>
                </a:lnTo>
                <a:lnTo>
                  <a:pt x="112" y="18"/>
                </a:lnTo>
                <a:lnTo>
                  <a:pt x="112" y="18"/>
                </a:lnTo>
                <a:lnTo>
                  <a:pt x="101" y="18"/>
                </a:lnTo>
                <a:lnTo>
                  <a:pt x="101" y="21"/>
                </a:lnTo>
                <a:lnTo>
                  <a:pt x="95" y="21"/>
                </a:lnTo>
                <a:lnTo>
                  <a:pt x="95" y="21"/>
                </a:lnTo>
                <a:lnTo>
                  <a:pt x="92" y="21"/>
                </a:lnTo>
                <a:lnTo>
                  <a:pt x="92" y="21"/>
                </a:lnTo>
                <a:lnTo>
                  <a:pt x="89" y="21"/>
                </a:lnTo>
                <a:lnTo>
                  <a:pt x="89" y="21"/>
                </a:lnTo>
                <a:lnTo>
                  <a:pt x="81" y="21"/>
                </a:lnTo>
                <a:lnTo>
                  <a:pt x="22" y="21"/>
                </a:lnTo>
                <a:lnTo>
                  <a:pt x="22" y="21"/>
                </a:lnTo>
                <a:lnTo>
                  <a:pt x="11" y="24"/>
                </a:lnTo>
                <a:lnTo>
                  <a:pt x="5" y="30"/>
                </a:lnTo>
                <a:lnTo>
                  <a:pt x="5" y="30"/>
                </a:lnTo>
                <a:lnTo>
                  <a:pt x="5" y="39"/>
                </a:lnTo>
                <a:lnTo>
                  <a:pt x="5" y="39"/>
                </a:lnTo>
                <a:lnTo>
                  <a:pt x="5" y="48"/>
                </a:lnTo>
                <a:lnTo>
                  <a:pt x="5" y="48"/>
                </a:lnTo>
                <a:lnTo>
                  <a:pt x="5" y="54"/>
                </a:lnTo>
                <a:lnTo>
                  <a:pt x="3" y="60"/>
                </a:lnTo>
                <a:lnTo>
                  <a:pt x="3" y="60"/>
                </a:lnTo>
                <a:lnTo>
                  <a:pt x="3" y="69"/>
                </a:lnTo>
                <a:lnTo>
                  <a:pt x="3" y="69"/>
                </a:lnTo>
                <a:lnTo>
                  <a:pt x="3" y="72"/>
                </a:lnTo>
                <a:lnTo>
                  <a:pt x="3" y="72"/>
                </a:lnTo>
                <a:lnTo>
                  <a:pt x="3" y="79"/>
                </a:lnTo>
                <a:lnTo>
                  <a:pt x="3" y="79"/>
                </a:lnTo>
                <a:lnTo>
                  <a:pt x="3" y="85"/>
                </a:lnTo>
                <a:lnTo>
                  <a:pt x="0" y="91"/>
                </a:lnTo>
                <a:lnTo>
                  <a:pt x="0" y="91"/>
                </a:lnTo>
                <a:lnTo>
                  <a:pt x="0" y="91"/>
                </a:lnTo>
                <a:lnTo>
                  <a:pt x="0" y="91"/>
                </a:lnTo>
                <a:lnTo>
                  <a:pt x="0" y="94"/>
                </a:lnTo>
                <a:lnTo>
                  <a:pt x="0" y="94"/>
                </a:lnTo>
                <a:lnTo>
                  <a:pt x="22" y="85"/>
                </a:lnTo>
                <a:lnTo>
                  <a:pt x="22" y="85"/>
                </a:lnTo>
                <a:lnTo>
                  <a:pt x="36" y="82"/>
                </a:lnTo>
                <a:lnTo>
                  <a:pt x="45" y="82"/>
                </a:lnTo>
                <a:lnTo>
                  <a:pt x="45" y="82"/>
                </a:lnTo>
                <a:lnTo>
                  <a:pt x="47" y="82"/>
                </a:lnTo>
                <a:lnTo>
                  <a:pt x="47" y="82"/>
                </a:lnTo>
                <a:lnTo>
                  <a:pt x="53" y="79"/>
                </a:lnTo>
                <a:lnTo>
                  <a:pt x="64" y="79"/>
                </a:lnTo>
                <a:lnTo>
                  <a:pt x="64" y="79"/>
                </a:lnTo>
                <a:lnTo>
                  <a:pt x="73" y="79"/>
                </a:lnTo>
                <a:lnTo>
                  <a:pt x="81" y="75"/>
                </a:lnTo>
                <a:lnTo>
                  <a:pt x="81" y="75"/>
                </a:lnTo>
                <a:lnTo>
                  <a:pt x="89" y="72"/>
                </a:lnTo>
                <a:lnTo>
                  <a:pt x="103" y="72"/>
                </a:lnTo>
                <a:lnTo>
                  <a:pt x="123" y="75"/>
                </a:lnTo>
                <a:lnTo>
                  <a:pt x="145" y="85"/>
                </a:lnTo>
                <a:lnTo>
                  <a:pt x="145" y="85"/>
                </a:lnTo>
                <a:lnTo>
                  <a:pt x="165" y="94"/>
                </a:lnTo>
                <a:lnTo>
                  <a:pt x="173" y="100"/>
                </a:lnTo>
                <a:lnTo>
                  <a:pt x="179" y="106"/>
                </a:lnTo>
                <a:lnTo>
                  <a:pt x="182" y="112"/>
                </a:lnTo>
                <a:lnTo>
                  <a:pt x="182" y="112"/>
                </a:lnTo>
                <a:lnTo>
                  <a:pt x="182" y="118"/>
                </a:lnTo>
                <a:lnTo>
                  <a:pt x="182" y="118"/>
                </a:lnTo>
                <a:lnTo>
                  <a:pt x="193" y="133"/>
                </a:lnTo>
                <a:lnTo>
                  <a:pt x="201" y="139"/>
                </a:lnTo>
                <a:lnTo>
                  <a:pt x="207" y="142"/>
                </a:lnTo>
                <a:lnTo>
                  <a:pt x="207" y="142"/>
                </a:lnTo>
                <a:lnTo>
                  <a:pt x="215" y="142"/>
                </a:lnTo>
                <a:lnTo>
                  <a:pt x="227" y="136"/>
                </a:lnTo>
                <a:lnTo>
                  <a:pt x="243" y="127"/>
                </a:lnTo>
                <a:lnTo>
                  <a:pt x="243" y="127"/>
                </a:lnTo>
                <a:lnTo>
                  <a:pt x="249" y="121"/>
                </a:lnTo>
                <a:lnTo>
                  <a:pt x="257" y="118"/>
                </a:lnTo>
                <a:lnTo>
                  <a:pt x="277" y="118"/>
                </a:lnTo>
                <a:lnTo>
                  <a:pt x="277" y="118"/>
                </a:lnTo>
                <a:lnTo>
                  <a:pt x="285" y="118"/>
                </a:lnTo>
                <a:lnTo>
                  <a:pt x="285" y="118"/>
                </a:lnTo>
                <a:lnTo>
                  <a:pt x="291" y="118"/>
                </a:lnTo>
                <a:lnTo>
                  <a:pt x="291" y="118"/>
                </a:lnTo>
                <a:lnTo>
                  <a:pt x="291" y="115"/>
                </a:lnTo>
                <a:lnTo>
                  <a:pt x="291" y="115"/>
                </a:lnTo>
                <a:lnTo>
                  <a:pt x="288" y="109"/>
                </a:lnTo>
                <a:lnTo>
                  <a:pt x="288" y="103"/>
                </a:lnTo>
                <a:lnTo>
                  <a:pt x="288" y="103"/>
                </a:lnTo>
                <a:lnTo>
                  <a:pt x="288" y="97"/>
                </a:lnTo>
                <a:lnTo>
                  <a:pt x="291" y="94"/>
                </a:lnTo>
                <a:lnTo>
                  <a:pt x="291" y="94"/>
                </a:lnTo>
                <a:lnTo>
                  <a:pt x="299" y="91"/>
                </a:lnTo>
                <a:lnTo>
                  <a:pt x="308" y="91"/>
                </a:lnTo>
                <a:lnTo>
                  <a:pt x="308" y="91"/>
                </a:lnTo>
                <a:lnTo>
                  <a:pt x="319" y="94"/>
                </a:lnTo>
                <a:lnTo>
                  <a:pt x="319" y="94"/>
                </a:lnTo>
                <a:lnTo>
                  <a:pt x="327" y="94"/>
                </a:lnTo>
                <a:lnTo>
                  <a:pt x="333" y="97"/>
                </a:lnTo>
                <a:lnTo>
                  <a:pt x="341" y="103"/>
                </a:lnTo>
                <a:lnTo>
                  <a:pt x="341" y="103"/>
                </a:lnTo>
                <a:lnTo>
                  <a:pt x="350" y="109"/>
                </a:lnTo>
                <a:lnTo>
                  <a:pt x="350" y="109"/>
                </a:lnTo>
                <a:lnTo>
                  <a:pt x="366" y="118"/>
                </a:lnTo>
                <a:lnTo>
                  <a:pt x="380" y="130"/>
                </a:lnTo>
                <a:lnTo>
                  <a:pt x="380" y="130"/>
                </a:lnTo>
                <a:lnTo>
                  <a:pt x="394" y="151"/>
                </a:lnTo>
                <a:lnTo>
                  <a:pt x="394" y="151"/>
                </a:lnTo>
                <a:lnTo>
                  <a:pt x="400" y="164"/>
                </a:lnTo>
                <a:lnTo>
                  <a:pt x="400" y="164"/>
                </a:lnTo>
                <a:lnTo>
                  <a:pt x="406" y="170"/>
                </a:lnTo>
                <a:lnTo>
                  <a:pt x="411" y="170"/>
                </a:lnTo>
                <a:lnTo>
                  <a:pt x="411" y="170"/>
                </a:lnTo>
                <a:lnTo>
                  <a:pt x="420" y="173"/>
                </a:lnTo>
                <a:lnTo>
                  <a:pt x="420" y="173"/>
                </a:lnTo>
                <a:lnTo>
                  <a:pt x="425" y="173"/>
                </a:lnTo>
                <a:lnTo>
                  <a:pt x="425" y="173"/>
                </a:lnTo>
                <a:lnTo>
                  <a:pt x="431" y="176"/>
                </a:lnTo>
                <a:lnTo>
                  <a:pt x="439" y="182"/>
                </a:lnTo>
                <a:lnTo>
                  <a:pt x="439" y="182"/>
                </a:lnTo>
                <a:lnTo>
                  <a:pt x="448" y="185"/>
                </a:lnTo>
                <a:lnTo>
                  <a:pt x="450" y="191"/>
                </a:lnTo>
                <a:lnTo>
                  <a:pt x="450" y="191"/>
                </a:lnTo>
                <a:lnTo>
                  <a:pt x="450" y="203"/>
                </a:lnTo>
                <a:lnTo>
                  <a:pt x="448" y="209"/>
                </a:lnTo>
                <a:lnTo>
                  <a:pt x="448" y="209"/>
                </a:lnTo>
                <a:lnTo>
                  <a:pt x="450" y="212"/>
                </a:lnTo>
                <a:lnTo>
                  <a:pt x="450" y="212"/>
                </a:lnTo>
                <a:lnTo>
                  <a:pt x="456" y="227"/>
                </a:lnTo>
                <a:lnTo>
                  <a:pt x="459" y="237"/>
                </a:lnTo>
                <a:lnTo>
                  <a:pt x="459" y="237"/>
                </a:lnTo>
                <a:lnTo>
                  <a:pt x="459" y="249"/>
                </a:lnTo>
                <a:lnTo>
                  <a:pt x="459" y="249"/>
                </a:lnTo>
                <a:lnTo>
                  <a:pt x="459" y="264"/>
                </a:lnTo>
                <a:lnTo>
                  <a:pt x="459" y="264"/>
                </a:lnTo>
                <a:lnTo>
                  <a:pt x="456" y="279"/>
                </a:lnTo>
                <a:lnTo>
                  <a:pt x="453" y="288"/>
                </a:lnTo>
                <a:lnTo>
                  <a:pt x="453" y="288"/>
                </a:lnTo>
                <a:lnTo>
                  <a:pt x="450" y="294"/>
                </a:lnTo>
                <a:lnTo>
                  <a:pt x="450" y="294"/>
                </a:lnTo>
                <a:lnTo>
                  <a:pt x="448" y="306"/>
                </a:lnTo>
                <a:lnTo>
                  <a:pt x="450" y="325"/>
                </a:lnTo>
                <a:lnTo>
                  <a:pt x="450" y="325"/>
                </a:lnTo>
                <a:lnTo>
                  <a:pt x="456" y="319"/>
                </a:lnTo>
                <a:lnTo>
                  <a:pt x="459" y="306"/>
                </a:lnTo>
                <a:lnTo>
                  <a:pt x="459" y="306"/>
                </a:lnTo>
                <a:lnTo>
                  <a:pt x="462" y="300"/>
                </a:lnTo>
                <a:lnTo>
                  <a:pt x="464" y="297"/>
                </a:lnTo>
                <a:lnTo>
                  <a:pt x="464" y="297"/>
                </a:lnTo>
                <a:lnTo>
                  <a:pt x="467" y="297"/>
                </a:lnTo>
                <a:lnTo>
                  <a:pt x="473" y="300"/>
                </a:lnTo>
                <a:lnTo>
                  <a:pt x="478" y="309"/>
                </a:lnTo>
                <a:lnTo>
                  <a:pt x="490" y="328"/>
                </a:lnTo>
                <a:lnTo>
                  <a:pt x="490" y="328"/>
                </a:lnTo>
                <a:lnTo>
                  <a:pt x="490" y="337"/>
                </a:lnTo>
                <a:lnTo>
                  <a:pt x="490" y="343"/>
                </a:lnTo>
                <a:lnTo>
                  <a:pt x="487" y="361"/>
                </a:lnTo>
                <a:lnTo>
                  <a:pt x="487" y="361"/>
                </a:lnTo>
                <a:lnTo>
                  <a:pt x="484" y="367"/>
                </a:lnTo>
                <a:lnTo>
                  <a:pt x="484" y="367"/>
                </a:lnTo>
                <a:lnTo>
                  <a:pt x="484" y="373"/>
                </a:lnTo>
                <a:lnTo>
                  <a:pt x="487" y="376"/>
                </a:lnTo>
                <a:lnTo>
                  <a:pt x="487" y="376"/>
                </a:lnTo>
                <a:lnTo>
                  <a:pt x="492" y="382"/>
                </a:lnTo>
                <a:lnTo>
                  <a:pt x="492" y="382"/>
                </a:lnTo>
                <a:lnTo>
                  <a:pt x="498" y="395"/>
                </a:lnTo>
                <a:lnTo>
                  <a:pt x="498" y="395"/>
                </a:lnTo>
                <a:lnTo>
                  <a:pt x="512" y="416"/>
                </a:lnTo>
                <a:lnTo>
                  <a:pt x="512" y="416"/>
                </a:lnTo>
                <a:lnTo>
                  <a:pt x="515" y="422"/>
                </a:lnTo>
                <a:lnTo>
                  <a:pt x="515" y="422"/>
                </a:lnTo>
                <a:lnTo>
                  <a:pt x="518" y="419"/>
                </a:lnTo>
                <a:lnTo>
                  <a:pt x="518" y="419"/>
                </a:lnTo>
                <a:lnTo>
                  <a:pt x="526" y="416"/>
                </a:lnTo>
                <a:lnTo>
                  <a:pt x="532" y="416"/>
                </a:lnTo>
                <a:lnTo>
                  <a:pt x="537" y="419"/>
                </a:lnTo>
                <a:lnTo>
                  <a:pt x="537" y="419"/>
                </a:lnTo>
                <a:lnTo>
                  <a:pt x="540" y="422"/>
                </a:lnTo>
                <a:lnTo>
                  <a:pt x="543" y="428"/>
                </a:lnTo>
                <a:lnTo>
                  <a:pt x="543" y="428"/>
                </a:lnTo>
                <a:lnTo>
                  <a:pt x="543" y="437"/>
                </a:lnTo>
                <a:lnTo>
                  <a:pt x="543" y="437"/>
                </a:lnTo>
                <a:lnTo>
                  <a:pt x="543" y="449"/>
                </a:lnTo>
                <a:lnTo>
                  <a:pt x="543" y="449"/>
                </a:lnTo>
                <a:lnTo>
                  <a:pt x="543" y="449"/>
                </a:lnTo>
                <a:lnTo>
                  <a:pt x="543" y="449"/>
                </a:lnTo>
                <a:lnTo>
                  <a:pt x="543" y="449"/>
                </a:lnTo>
                <a:lnTo>
                  <a:pt x="543" y="449"/>
                </a:lnTo>
                <a:lnTo>
                  <a:pt x="551" y="455"/>
                </a:lnTo>
                <a:lnTo>
                  <a:pt x="557" y="464"/>
                </a:lnTo>
                <a:lnTo>
                  <a:pt x="557" y="464"/>
                </a:lnTo>
                <a:lnTo>
                  <a:pt x="562" y="473"/>
                </a:lnTo>
                <a:lnTo>
                  <a:pt x="565" y="480"/>
                </a:lnTo>
                <a:lnTo>
                  <a:pt x="565" y="480"/>
                </a:lnTo>
                <a:lnTo>
                  <a:pt x="571" y="498"/>
                </a:lnTo>
                <a:lnTo>
                  <a:pt x="571" y="498"/>
                </a:lnTo>
                <a:lnTo>
                  <a:pt x="574" y="504"/>
                </a:lnTo>
                <a:lnTo>
                  <a:pt x="579" y="507"/>
                </a:lnTo>
                <a:lnTo>
                  <a:pt x="590" y="513"/>
                </a:lnTo>
                <a:lnTo>
                  <a:pt x="607" y="516"/>
                </a:lnTo>
                <a:lnTo>
                  <a:pt x="607" y="516"/>
                </a:lnTo>
                <a:lnTo>
                  <a:pt x="613" y="519"/>
                </a:lnTo>
                <a:lnTo>
                  <a:pt x="618" y="522"/>
                </a:lnTo>
                <a:lnTo>
                  <a:pt x="624" y="531"/>
                </a:lnTo>
                <a:lnTo>
                  <a:pt x="627" y="543"/>
                </a:lnTo>
                <a:lnTo>
                  <a:pt x="627" y="543"/>
                </a:lnTo>
                <a:lnTo>
                  <a:pt x="630" y="552"/>
                </a:lnTo>
                <a:lnTo>
                  <a:pt x="632" y="562"/>
                </a:lnTo>
                <a:lnTo>
                  <a:pt x="632" y="562"/>
                </a:lnTo>
                <a:lnTo>
                  <a:pt x="638" y="565"/>
                </a:lnTo>
                <a:lnTo>
                  <a:pt x="638" y="565"/>
                </a:lnTo>
                <a:lnTo>
                  <a:pt x="646" y="571"/>
                </a:lnTo>
                <a:lnTo>
                  <a:pt x="646" y="571"/>
                </a:lnTo>
                <a:lnTo>
                  <a:pt x="649" y="577"/>
                </a:lnTo>
                <a:lnTo>
                  <a:pt x="649" y="580"/>
                </a:lnTo>
                <a:lnTo>
                  <a:pt x="646" y="589"/>
                </a:lnTo>
                <a:lnTo>
                  <a:pt x="646" y="589"/>
                </a:lnTo>
                <a:lnTo>
                  <a:pt x="644" y="589"/>
                </a:lnTo>
                <a:lnTo>
                  <a:pt x="644" y="589"/>
                </a:lnTo>
                <a:lnTo>
                  <a:pt x="655" y="589"/>
                </a:lnTo>
                <a:lnTo>
                  <a:pt x="655" y="589"/>
                </a:lnTo>
                <a:lnTo>
                  <a:pt x="669" y="586"/>
                </a:lnTo>
                <a:lnTo>
                  <a:pt x="669" y="586"/>
                </a:lnTo>
                <a:lnTo>
                  <a:pt x="677" y="586"/>
                </a:lnTo>
                <a:lnTo>
                  <a:pt x="688" y="583"/>
                </a:lnTo>
                <a:lnTo>
                  <a:pt x="688" y="583"/>
                </a:lnTo>
                <a:lnTo>
                  <a:pt x="694" y="580"/>
                </a:lnTo>
                <a:lnTo>
                  <a:pt x="694" y="580"/>
                </a:lnTo>
                <a:lnTo>
                  <a:pt x="702" y="574"/>
                </a:lnTo>
                <a:lnTo>
                  <a:pt x="705" y="568"/>
                </a:lnTo>
                <a:lnTo>
                  <a:pt x="705" y="568"/>
                </a:lnTo>
                <a:lnTo>
                  <a:pt x="705" y="559"/>
                </a:lnTo>
                <a:lnTo>
                  <a:pt x="705" y="549"/>
                </a:lnTo>
                <a:lnTo>
                  <a:pt x="705" y="549"/>
                </a:lnTo>
                <a:lnTo>
                  <a:pt x="705" y="537"/>
                </a:lnTo>
                <a:lnTo>
                  <a:pt x="705" y="537"/>
                </a:lnTo>
                <a:lnTo>
                  <a:pt x="705" y="528"/>
                </a:lnTo>
                <a:lnTo>
                  <a:pt x="708" y="519"/>
                </a:lnTo>
                <a:lnTo>
                  <a:pt x="716" y="501"/>
                </a:lnTo>
                <a:lnTo>
                  <a:pt x="716" y="501"/>
                </a:lnTo>
                <a:lnTo>
                  <a:pt x="719" y="498"/>
                </a:lnTo>
                <a:lnTo>
                  <a:pt x="719" y="498"/>
                </a:lnTo>
                <a:lnTo>
                  <a:pt x="719" y="495"/>
                </a:lnTo>
                <a:lnTo>
                  <a:pt x="719" y="495"/>
                </a:lnTo>
                <a:lnTo>
                  <a:pt x="719" y="480"/>
                </a:lnTo>
                <a:lnTo>
                  <a:pt x="719" y="461"/>
                </a:lnTo>
                <a:lnTo>
                  <a:pt x="719" y="461"/>
                </a:lnTo>
                <a:lnTo>
                  <a:pt x="713" y="443"/>
                </a:lnTo>
                <a:lnTo>
                  <a:pt x="713" y="443"/>
                </a:lnTo>
                <a:lnTo>
                  <a:pt x="711" y="398"/>
                </a:lnTo>
                <a:lnTo>
                  <a:pt x="711" y="398"/>
                </a:lnTo>
                <a:lnTo>
                  <a:pt x="708" y="379"/>
                </a:lnTo>
                <a:lnTo>
                  <a:pt x="708" y="379"/>
                </a:lnTo>
                <a:lnTo>
                  <a:pt x="705" y="379"/>
                </a:lnTo>
                <a:lnTo>
                  <a:pt x="699" y="376"/>
                </a:lnTo>
                <a:lnTo>
                  <a:pt x="699" y="376"/>
                </a:lnTo>
                <a:lnTo>
                  <a:pt x="691" y="361"/>
                </a:lnTo>
                <a:lnTo>
                  <a:pt x="677" y="337"/>
                </a:lnTo>
                <a:lnTo>
                  <a:pt x="666" y="309"/>
                </a:lnTo>
                <a:lnTo>
                  <a:pt x="655" y="285"/>
                </a:lnTo>
                <a:lnTo>
                  <a:pt x="655" y="285"/>
                </a:lnTo>
                <a:lnTo>
                  <a:pt x="652" y="273"/>
                </a:lnTo>
                <a:lnTo>
                  <a:pt x="649" y="270"/>
                </a:lnTo>
                <a:lnTo>
                  <a:pt x="649" y="270"/>
                </a:lnTo>
                <a:lnTo>
                  <a:pt x="649" y="270"/>
                </a:lnTo>
                <a:lnTo>
                  <a:pt x="649" y="270"/>
                </a:lnTo>
                <a:lnTo>
                  <a:pt x="649" y="270"/>
                </a:lnTo>
                <a:lnTo>
                  <a:pt x="649" y="270"/>
                </a:lnTo>
                <a:lnTo>
                  <a:pt x="646" y="270"/>
                </a:lnTo>
                <a:lnTo>
                  <a:pt x="641" y="264"/>
                </a:lnTo>
                <a:lnTo>
                  <a:pt x="641" y="264"/>
                </a:lnTo>
                <a:lnTo>
                  <a:pt x="621" y="224"/>
                </a:lnTo>
                <a:lnTo>
                  <a:pt x="621" y="224"/>
                </a:lnTo>
                <a:lnTo>
                  <a:pt x="618" y="221"/>
                </a:lnTo>
                <a:lnTo>
                  <a:pt x="618" y="221"/>
                </a:lnTo>
                <a:lnTo>
                  <a:pt x="618" y="215"/>
                </a:lnTo>
                <a:lnTo>
                  <a:pt x="621" y="209"/>
                </a:lnTo>
                <a:lnTo>
                  <a:pt x="621" y="209"/>
                </a:lnTo>
                <a:lnTo>
                  <a:pt x="624" y="209"/>
                </a:lnTo>
                <a:lnTo>
                  <a:pt x="624" y="209"/>
                </a:lnTo>
                <a:lnTo>
                  <a:pt x="613" y="194"/>
                </a:lnTo>
                <a:lnTo>
                  <a:pt x="599" y="170"/>
                </a:lnTo>
                <a:lnTo>
                  <a:pt x="599" y="170"/>
                </a:lnTo>
                <a:lnTo>
                  <a:pt x="585" y="142"/>
                </a:lnTo>
                <a:lnTo>
                  <a:pt x="571" y="115"/>
                </a:lnTo>
                <a:lnTo>
                  <a:pt x="571" y="115"/>
                </a:lnTo>
                <a:lnTo>
                  <a:pt x="560" y="91"/>
                </a:lnTo>
                <a:lnTo>
                  <a:pt x="546" y="57"/>
                </a:lnTo>
                <a:lnTo>
                  <a:pt x="534" y="24"/>
                </a:lnTo>
                <a:lnTo>
                  <a:pt x="529" y="0"/>
                </a:lnTo>
                <a:lnTo>
                  <a:pt x="529" y="0"/>
                </a:lnTo>
                <a:lnTo>
                  <a:pt x="529" y="0"/>
                </a:lnTo>
                <a:lnTo>
                  <a:pt x="529" y="0"/>
                </a:lnTo>
                <a:lnTo>
                  <a:pt x="498" y="9"/>
                </a:lnTo>
                <a:lnTo>
                  <a:pt x="498" y="9"/>
                </a:lnTo>
                <a:lnTo>
                  <a:pt x="487" y="12"/>
                </a:lnTo>
                <a:lnTo>
                  <a:pt x="487" y="12"/>
                </a:lnTo>
                <a:lnTo>
                  <a:pt x="473" y="33"/>
                </a:lnTo>
                <a:lnTo>
                  <a:pt x="473" y="33"/>
                </a:lnTo>
                <a:lnTo>
                  <a:pt x="470" y="36"/>
                </a:lnTo>
                <a:lnTo>
                  <a:pt x="464" y="36"/>
                </a:lnTo>
                <a:lnTo>
                  <a:pt x="464" y="36"/>
                </a:lnTo>
                <a:lnTo>
                  <a:pt x="462" y="33"/>
                </a:lnTo>
                <a:lnTo>
                  <a:pt x="459" y="27"/>
                </a:lnTo>
                <a:lnTo>
                  <a:pt x="232" y="33"/>
                </a:lnTo>
                <a:lnTo>
                  <a:pt x="232" y="33"/>
                </a:lnTo>
                <a:lnTo>
                  <a:pt x="227" y="33"/>
                </a:lnTo>
                <a:lnTo>
                  <a:pt x="227" y="33"/>
                </a:lnTo>
                <a:lnTo>
                  <a:pt x="213" y="12"/>
                </a:lnTo>
                <a:lnTo>
                  <a:pt x="213" y="12"/>
                </a:lnTo>
                <a:lnTo>
                  <a:pt x="140" y="18"/>
                </a:lnTo>
                <a:lnTo>
                  <a:pt x="140" y="18"/>
                </a:lnTo>
                <a:close/>
              </a:path>
            </a:pathLst>
          </a:custGeom>
          <a:solidFill>
            <a:schemeClr val="accent2">
              <a:lumMod val="60000"/>
              <a:lumOff val="40000"/>
            </a:scheme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67" name="Freeform 171">
            <a:extLst>
              <a:ext uri="{FF2B5EF4-FFF2-40B4-BE49-F238E27FC236}">
                <a16:creationId xmlns:a16="http://schemas.microsoft.com/office/drawing/2014/main" id="{89A1B25D-50F9-41BD-BD33-597B017073CB}"/>
              </a:ext>
            </a:extLst>
          </p:cNvPr>
          <p:cNvSpPr>
            <a:spLocks/>
          </p:cNvSpPr>
          <p:nvPr/>
        </p:nvSpPr>
        <p:spPr bwMode="auto">
          <a:xfrm>
            <a:off x="5316220" y="4616355"/>
            <a:ext cx="385104" cy="787075"/>
          </a:xfrm>
          <a:custGeom>
            <a:avLst/>
            <a:gdLst>
              <a:gd name="T0" fmla="*/ 148 w 251"/>
              <a:gd name="T1" fmla="*/ 0 h 541"/>
              <a:gd name="T2" fmla="*/ 140 w 251"/>
              <a:gd name="T3" fmla="*/ 0 h 541"/>
              <a:gd name="T4" fmla="*/ 131 w 251"/>
              <a:gd name="T5" fmla="*/ 0 h 541"/>
              <a:gd name="T6" fmla="*/ 126 w 251"/>
              <a:gd name="T7" fmla="*/ 0 h 541"/>
              <a:gd name="T8" fmla="*/ 120 w 251"/>
              <a:gd name="T9" fmla="*/ 0 h 541"/>
              <a:gd name="T10" fmla="*/ 112 w 251"/>
              <a:gd name="T11" fmla="*/ 0 h 541"/>
              <a:gd name="T12" fmla="*/ 98 w 251"/>
              <a:gd name="T13" fmla="*/ 0 h 541"/>
              <a:gd name="T14" fmla="*/ 92 w 251"/>
              <a:gd name="T15" fmla="*/ 3 h 541"/>
              <a:gd name="T16" fmla="*/ 92 w 251"/>
              <a:gd name="T17" fmla="*/ 6 h 541"/>
              <a:gd name="T18" fmla="*/ 89 w 251"/>
              <a:gd name="T19" fmla="*/ 9 h 541"/>
              <a:gd name="T20" fmla="*/ 86 w 251"/>
              <a:gd name="T21" fmla="*/ 12 h 541"/>
              <a:gd name="T22" fmla="*/ 84 w 251"/>
              <a:gd name="T23" fmla="*/ 18 h 541"/>
              <a:gd name="T24" fmla="*/ 81 w 251"/>
              <a:gd name="T25" fmla="*/ 25 h 541"/>
              <a:gd name="T26" fmla="*/ 78 w 251"/>
              <a:gd name="T27" fmla="*/ 28 h 541"/>
              <a:gd name="T28" fmla="*/ 78 w 251"/>
              <a:gd name="T29" fmla="*/ 28 h 541"/>
              <a:gd name="T30" fmla="*/ 75 w 251"/>
              <a:gd name="T31" fmla="*/ 34 h 541"/>
              <a:gd name="T32" fmla="*/ 72 w 251"/>
              <a:gd name="T33" fmla="*/ 34 h 541"/>
              <a:gd name="T34" fmla="*/ 64 w 251"/>
              <a:gd name="T35" fmla="*/ 43 h 541"/>
              <a:gd name="T36" fmla="*/ 47 w 251"/>
              <a:gd name="T37" fmla="*/ 110 h 541"/>
              <a:gd name="T38" fmla="*/ 28 w 251"/>
              <a:gd name="T39" fmla="*/ 131 h 541"/>
              <a:gd name="T40" fmla="*/ 25 w 251"/>
              <a:gd name="T41" fmla="*/ 192 h 541"/>
              <a:gd name="T42" fmla="*/ 28 w 251"/>
              <a:gd name="T43" fmla="*/ 213 h 541"/>
              <a:gd name="T44" fmla="*/ 28 w 251"/>
              <a:gd name="T45" fmla="*/ 216 h 541"/>
              <a:gd name="T46" fmla="*/ 30 w 251"/>
              <a:gd name="T47" fmla="*/ 216 h 541"/>
              <a:gd name="T48" fmla="*/ 30 w 251"/>
              <a:gd name="T49" fmla="*/ 222 h 541"/>
              <a:gd name="T50" fmla="*/ 30 w 251"/>
              <a:gd name="T51" fmla="*/ 225 h 541"/>
              <a:gd name="T52" fmla="*/ 33 w 251"/>
              <a:gd name="T53" fmla="*/ 231 h 541"/>
              <a:gd name="T54" fmla="*/ 33 w 251"/>
              <a:gd name="T55" fmla="*/ 231 h 541"/>
              <a:gd name="T56" fmla="*/ 33 w 251"/>
              <a:gd name="T57" fmla="*/ 231 h 541"/>
              <a:gd name="T58" fmla="*/ 33 w 251"/>
              <a:gd name="T59" fmla="*/ 234 h 541"/>
              <a:gd name="T60" fmla="*/ 30 w 251"/>
              <a:gd name="T61" fmla="*/ 252 h 541"/>
              <a:gd name="T62" fmla="*/ 30 w 251"/>
              <a:gd name="T63" fmla="*/ 277 h 541"/>
              <a:gd name="T64" fmla="*/ 47 w 251"/>
              <a:gd name="T65" fmla="*/ 295 h 541"/>
              <a:gd name="T66" fmla="*/ 44 w 251"/>
              <a:gd name="T67" fmla="*/ 319 h 541"/>
              <a:gd name="T68" fmla="*/ 25 w 251"/>
              <a:gd name="T69" fmla="*/ 365 h 541"/>
              <a:gd name="T70" fmla="*/ 11 w 251"/>
              <a:gd name="T71" fmla="*/ 389 h 541"/>
              <a:gd name="T72" fmla="*/ 5 w 251"/>
              <a:gd name="T73" fmla="*/ 416 h 541"/>
              <a:gd name="T74" fmla="*/ 134 w 251"/>
              <a:gd name="T75" fmla="*/ 447 h 541"/>
              <a:gd name="T76" fmla="*/ 156 w 251"/>
              <a:gd name="T77" fmla="*/ 508 h 541"/>
              <a:gd name="T78" fmla="*/ 159 w 251"/>
              <a:gd name="T79" fmla="*/ 508 h 541"/>
              <a:gd name="T80" fmla="*/ 159 w 251"/>
              <a:gd name="T81" fmla="*/ 511 h 541"/>
              <a:gd name="T82" fmla="*/ 159 w 251"/>
              <a:gd name="T83" fmla="*/ 514 h 541"/>
              <a:gd name="T84" fmla="*/ 162 w 251"/>
              <a:gd name="T85" fmla="*/ 517 h 541"/>
              <a:gd name="T86" fmla="*/ 162 w 251"/>
              <a:gd name="T87" fmla="*/ 520 h 541"/>
              <a:gd name="T88" fmla="*/ 165 w 251"/>
              <a:gd name="T89" fmla="*/ 523 h 541"/>
              <a:gd name="T90" fmla="*/ 167 w 251"/>
              <a:gd name="T91" fmla="*/ 526 h 541"/>
              <a:gd name="T92" fmla="*/ 170 w 251"/>
              <a:gd name="T93" fmla="*/ 532 h 541"/>
              <a:gd name="T94" fmla="*/ 170 w 251"/>
              <a:gd name="T95" fmla="*/ 535 h 541"/>
              <a:gd name="T96" fmla="*/ 173 w 251"/>
              <a:gd name="T97" fmla="*/ 538 h 541"/>
              <a:gd name="T98" fmla="*/ 173 w 251"/>
              <a:gd name="T99" fmla="*/ 538 h 541"/>
              <a:gd name="T100" fmla="*/ 176 w 251"/>
              <a:gd name="T101" fmla="*/ 541 h 541"/>
              <a:gd name="T102" fmla="*/ 207 w 251"/>
              <a:gd name="T103" fmla="*/ 520 h 541"/>
              <a:gd name="T104" fmla="*/ 251 w 251"/>
              <a:gd name="T105" fmla="*/ 514 h 541"/>
              <a:gd name="T106" fmla="*/ 246 w 251"/>
              <a:gd name="T107" fmla="*/ 225 h 541"/>
              <a:gd name="T108" fmla="*/ 249 w 251"/>
              <a:gd name="T109" fmla="*/ 0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1" h="541">
                <a:moveTo>
                  <a:pt x="156" y="0"/>
                </a:moveTo>
                <a:lnTo>
                  <a:pt x="156" y="0"/>
                </a:lnTo>
                <a:lnTo>
                  <a:pt x="151" y="0"/>
                </a:lnTo>
                <a:lnTo>
                  <a:pt x="151" y="0"/>
                </a:lnTo>
                <a:lnTo>
                  <a:pt x="148" y="0"/>
                </a:lnTo>
                <a:lnTo>
                  <a:pt x="148" y="0"/>
                </a:lnTo>
                <a:lnTo>
                  <a:pt x="145" y="0"/>
                </a:lnTo>
                <a:lnTo>
                  <a:pt x="145" y="0"/>
                </a:lnTo>
                <a:lnTo>
                  <a:pt x="140" y="0"/>
                </a:lnTo>
                <a:lnTo>
                  <a:pt x="140" y="0"/>
                </a:lnTo>
                <a:lnTo>
                  <a:pt x="137" y="0"/>
                </a:lnTo>
                <a:lnTo>
                  <a:pt x="137" y="0"/>
                </a:lnTo>
                <a:lnTo>
                  <a:pt x="134" y="0"/>
                </a:lnTo>
                <a:lnTo>
                  <a:pt x="134" y="0"/>
                </a:lnTo>
                <a:lnTo>
                  <a:pt x="131" y="0"/>
                </a:lnTo>
                <a:lnTo>
                  <a:pt x="131" y="0"/>
                </a:lnTo>
                <a:lnTo>
                  <a:pt x="126" y="0"/>
                </a:lnTo>
                <a:lnTo>
                  <a:pt x="126" y="0"/>
                </a:lnTo>
                <a:lnTo>
                  <a:pt x="126" y="0"/>
                </a:lnTo>
                <a:lnTo>
                  <a:pt x="126" y="0"/>
                </a:lnTo>
                <a:lnTo>
                  <a:pt x="126" y="0"/>
                </a:lnTo>
                <a:lnTo>
                  <a:pt x="126" y="0"/>
                </a:lnTo>
                <a:lnTo>
                  <a:pt x="120" y="0"/>
                </a:lnTo>
                <a:lnTo>
                  <a:pt x="120" y="0"/>
                </a:lnTo>
                <a:lnTo>
                  <a:pt x="120" y="0"/>
                </a:lnTo>
                <a:lnTo>
                  <a:pt x="120" y="0"/>
                </a:lnTo>
                <a:lnTo>
                  <a:pt x="120" y="0"/>
                </a:lnTo>
                <a:lnTo>
                  <a:pt x="120" y="0"/>
                </a:lnTo>
                <a:lnTo>
                  <a:pt x="112" y="0"/>
                </a:lnTo>
                <a:lnTo>
                  <a:pt x="112" y="0"/>
                </a:lnTo>
                <a:lnTo>
                  <a:pt x="112" y="0"/>
                </a:lnTo>
                <a:lnTo>
                  <a:pt x="112" y="0"/>
                </a:lnTo>
                <a:lnTo>
                  <a:pt x="103" y="0"/>
                </a:lnTo>
                <a:lnTo>
                  <a:pt x="98" y="0"/>
                </a:lnTo>
                <a:lnTo>
                  <a:pt x="98" y="0"/>
                </a:lnTo>
                <a:lnTo>
                  <a:pt x="95" y="0"/>
                </a:lnTo>
                <a:lnTo>
                  <a:pt x="95" y="0"/>
                </a:lnTo>
                <a:lnTo>
                  <a:pt x="92" y="0"/>
                </a:lnTo>
                <a:lnTo>
                  <a:pt x="92" y="0"/>
                </a:lnTo>
                <a:lnTo>
                  <a:pt x="92" y="3"/>
                </a:lnTo>
                <a:lnTo>
                  <a:pt x="92" y="3"/>
                </a:lnTo>
                <a:lnTo>
                  <a:pt x="92" y="3"/>
                </a:lnTo>
                <a:lnTo>
                  <a:pt x="92" y="3"/>
                </a:lnTo>
                <a:lnTo>
                  <a:pt x="92" y="6"/>
                </a:lnTo>
                <a:lnTo>
                  <a:pt x="92" y="6"/>
                </a:lnTo>
                <a:lnTo>
                  <a:pt x="89" y="6"/>
                </a:lnTo>
                <a:lnTo>
                  <a:pt x="89" y="6"/>
                </a:lnTo>
                <a:lnTo>
                  <a:pt x="89" y="9"/>
                </a:lnTo>
                <a:lnTo>
                  <a:pt x="89" y="9"/>
                </a:lnTo>
                <a:lnTo>
                  <a:pt x="89" y="9"/>
                </a:lnTo>
                <a:lnTo>
                  <a:pt x="89" y="9"/>
                </a:lnTo>
                <a:lnTo>
                  <a:pt x="86" y="12"/>
                </a:lnTo>
                <a:lnTo>
                  <a:pt x="86" y="12"/>
                </a:lnTo>
                <a:lnTo>
                  <a:pt x="86" y="12"/>
                </a:lnTo>
                <a:lnTo>
                  <a:pt x="86" y="12"/>
                </a:lnTo>
                <a:lnTo>
                  <a:pt x="84" y="15"/>
                </a:lnTo>
                <a:lnTo>
                  <a:pt x="84" y="15"/>
                </a:lnTo>
                <a:lnTo>
                  <a:pt x="84" y="18"/>
                </a:lnTo>
                <a:lnTo>
                  <a:pt x="84" y="18"/>
                </a:lnTo>
                <a:lnTo>
                  <a:pt x="84" y="18"/>
                </a:lnTo>
                <a:lnTo>
                  <a:pt x="84" y="18"/>
                </a:lnTo>
                <a:lnTo>
                  <a:pt x="84" y="22"/>
                </a:lnTo>
                <a:lnTo>
                  <a:pt x="84" y="22"/>
                </a:lnTo>
                <a:lnTo>
                  <a:pt x="81" y="25"/>
                </a:lnTo>
                <a:lnTo>
                  <a:pt x="81" y="25"/>
                </a:lnTo>
                <a:lnTo>
                  <a:pt x="81" y="25"/>
                </a:lnTo>
                <a:lnTo>
                  <a:pt x="81" y="25"/>
                </a:lnTo>
                <a:lnTo>
                  <a:pt x="78" y="25"/>
                </a:lnTo>
                <a:lnTo>
                  <a:pt x="78" y="25"/>
                </a:lnTo>
                <a:lnTo>
                  <a:pt x="78" y="28"/>
                </a:lnTo>
                <a:lnTo>
                  <a:pt x="78" y="28"/>
                </a:lnTo>
                <a:lnTo>
                  <a:pt x="78" y="28"/>
                </a:lnTo>
                <a:lnTo>
                  <a:pt x="78" y="28"/>
                </a:lnTo>
                <a:lnTo>
                  <a:pt x="78" y="28"/>
                </a:lnTo>
                <a:lnTo>
                  <a:pt x="78" y="28"/>
                </a:lnTo>
                <a:lnTo>
                  <a:pt x="75" y="31"/>
                </a:lnTo>
                <a:lnTo>
                  <a:pt x="75" y="31"/>
                </a:lnTo>
                <a:lnTo>
                  <a:pt x="75" y="31"/>
                </a:lnTo>
                <a:lnTo>
                  <a:pt x="75" y="31"/>
                </a:lnTo>
                <a:lnTo>
                  <a:pt x="75" y="34"/>
                </a:lnTo>
                <a:lnTo>
                  <a:pt x="75" y="34"/>
                </a:lnTo>
                <a:lnTo>
                  <a:pt x="75" y="34"/>
                </a:lnTo>
                <a:lnTo>
                  <a:pt x="75" y="34"/>
                </a:lnTo>
                <a:lnTo>
                  <a:pt x="72" y="34"/>
                </a:lnTo>
                <a:lnTo>
                  <a:pt x="72" y="34"/>
                </a:lnTo>
                <a:lnTo>
                  <a:pt x="67" y="40"/>
                </a:lnTo>
                <a:lnTo>
                  <a:pt x="67" y="40"/>
                </a:lnTo>
                <a:lnTo>
                  <a:pt x="67" y="40"/>
                </a:lnTo>
                <a:lnTo>
                  <a:pt x="67" y="40"/>
                </a:lnTo>
                <a:lnTo>
                  <a:pt x="64" y="43"/>
                </a:lnTo>
                <a:lnTo>
                  <a:pt x="61" y="55"/>
                </a:lnTo>
                <a:lnTo>
                  <a:pt x="61" y="55"/>
                </a:lnTo>
                <a:lnTo>
                  <a:pt x="61" y="73"/>
                </a:lnTo>
                <a:lnTo>
                  <a:pt x="53" y="94"/>
                </a:lnTo>
                <a:lnTo>
                  <a:pt x="47" y="110"/>
                </a:lnTo>
                <a:lnTo>
                  <a:pt x="39" y="122"/>
                </a:lnTo>
                <a:lnTo>
                  <a:pt x="39" y="122"/>
                </a:lnTo>
                <a:lnTo>
                  <a:pt x="36" y="125"/>
                </a:lnTo>
                <a:lnTo>
                  <a:pt x="36" y="125"/>
                </a:lnTo>
                <a:lnTo>
                  <a:pt x="28" y="131"/>
                </a:lnTo>
                <a:lnTo>
                  <a:pt x="28" y="143"/>
                </a:lnTo>
                <a:lnTo>
                  <a:pt x="28" y="143"/>
                </a:lnTo>
                <a:lnTo>
                  <a:pt x="25" y="164"/>
                </a:lnTo>
                <a:lnTo>
                  <a:pt x="25" y="164"/>
                </a:lnTo>
                <a:lnTo>
                  <a:pt x="25" y="192"/>
                </a:lnTo>
                <a:lnTo>
                  <a:pt x="25" y="204"/>
                </a:lnTo>
                <a:lnTo>
                  <a:pt x="25" y="210"/>
                </a:lnTo>
                <a:lnTo>
                  <a:pt x="25" y="210"/>
                </a:lnTo>
                <a:lnTo>
                  <a:pt x="28" y="213"/>
                </a:lnTo>
                <a:lnTo>
                  <a:pt x="28" y="213"/>
                </a:lnTo>
                <a:lnTo>
                  <a:pt x="28" y="213"/>
                </a:lnTo>
                <a:lnTo>
                  <a:pt x="28" y="213"/>
                </a:lnTo>
                <a:lnTo>
                  <a:pt x="28" y="213"/>
                </a:lnTo>
                <a:lnTo>
                  <a:pt x="28" y="213"/>
                </a:lnTo>
                <a:lnTo>
                  <a:pt x="28" y="216"/>
                </a:lnTo>
                <a:lnTo>
                  <a:pt x="28" y="216"/>
                </a:lnTo>
                <a:lnTo>
                  <a:pt x="30" y="216"/>
                </a:lnTo>
                <a:lnTo>
                  <a:pt x="30" y="216"/>
                </a:lnTo>
                <a:lnTo>
                  <a:pt x="30" y="216"/>
                </a:lnTo>
                <a:lnTo>
                  <a:pt x="30" y="216"/>
                </a:lnTo>
                <a:lnTo>
                  <a:pt x="30" y="219"/>
                </a:lnTo>
                <a:lnTo>
                  <a:pt x="30" y="219"/>
                </a:lnTo>
                <a:lnTo>
                  <a:pt x="30" y="219"/>
                </a:lnTo>
                <a:lnTo>
                  <a:pt x="30" y="219"/>
                </a:lnTo>
                <a:lnTo>
                  <a:pt x="30" y="222"/>
                </a:lnTo>
                <a:lnTo>
                  <a:pt x="30" y="222"/>
                </a:lnTo>
                <a:lnTo>
                  <a:pt x="30" y="222"/>
                </a:lnTo>
                <a:lnTo>
                  <a:pt x="30" y="222"/>
                </a:lnTo>
                <a:lnTo>
                  <a:pt x="30" y="225"/>
                </a:lnTo>
                <a:lnTo>
                  <a:pt x="30" y="225"/>
                </a:lnTo>
                <a:lnTo>
                  <a:pt x="33" y="225"/>
                </a:lnTo>
                <a:lnTo>
                  <a:pt x="33" y="225"/>
                </a:lnTo>
                <a:lnTo>
                  <a:pt x="33" y="228"/>
                </a:lnTo>
                <a:lnTo>
                  <a:pt x="33" y="228"/>
                </a:lnTo>
                <a:lnTo>
                  <a:pt x="33" y="231"/>
                </a:lnTo>
                <a:lnTo>
                  <a:pt x="33" y="231"/>
                </a:lnTo>
                <a:lnTo>
                  <a:pt x="33" y="231"/>
                </a:lnTo>
                <a:lnTo>
                  <a:pt x="33" y="231"/>
                </a:lnTo>
                <a:lnTo>
                  <a:pt x="33" y="231"/>
                </a:lnTo>
                <a:lnTo>
                  <a:pt x="33" y="231"/>
                </a:lnTo>
                <a:lnTo>
                  <a:pt x="33" y="231"/>
                </a:lnTo>
                <a:lnTo>
                  <a:pt x="33" y="231"/>
                </a:lnTo>
                <a:lnTo>
                  <a:pt x="33" y="231"/>
                </a:lnTo>
                <a:lnTo>
                  <a:pt x="33" y="231"/>
                </a:lnTo>
                <a:lnTo>
                  <a:pt x="33" y="231"/>
                </a:lnTo>
                <a:lnTo>
                  <a:pt x="33" y="231"/>
                </a:lnTo>
                <a:lnTo>
                  <a:pt x="33" y="231"/>
                </a:lnTo>
                <a:lnTo>
                  <a:pt x="33" y="231"/>
                </a:lnTo>
                <a:lnTo>
                  <a:pt x="33" y="234"/>
                </a:lnTo>
                <a:lnTo>
                  <a:pt x="33" y="234"/>
                </a:lnTo>
                <a:lnTo>
                  <a:pt x="33" y="237"/>
                </a:lnTo>
                <a:lnTo>
                  <a:pt x="33" y="237"/>
                </a:lnTo>
                <a:lnTo>
                  <a:pt x="33" y="240"/>
                </a:lnTo>
                <a:lnTo>
                  <a:pt x="33" y="240"/>
                </a:lnTo>
                <a:lnTo>
                  <a:pt x="30" y="252"/>
                </a:lnTo>
                <a:lnTo>
                  <a:pt x="30" y="252"/>
                </a:lnTo>
                <a:lnTo>
                  <a:pt x="28" y="265"/>
                </a:lnTo>
                <a:lnTo>
                  <a:pt x="28" y="271"/>
                </a:lnTo>
                <a:lnTo>
                  <a:pt x="30" y="277"/>
                </a:lnTo>
                <a:lnTo>
                  <a:pt x="30" y="277"/>
                </a:lnTo>
                <a:lnTo>
                  <a:pt x="36" y="280"/>
                </a:lnTo>
                <a:lnTo>
                  <a:pt x="36" y="280"/>
                </a:lnTo>
                <a:lnTo>
                  <a:pt x="44" y="289"/>
                </a:lnTo>
                <a:lnTo>
                  <a:pt x="47" y="295"/>
                </a:lnTo>
                <a:lnTo>
                  <a:pt x="47" y="295"/>
                </a:lnTo>
                <a:lnTo>
                  <a:pt x="50" y="304"/>
                </a:lnTo>
                <a:lnTo>
                  <a:pt x="50" y="304"/>
                </a:lnTo>
                <a:lnTo>
                  <a:pt x="50" y="310"/>
                </a:lnTo>
                <a:lnTo>
                  <a:pt x="44" y="319"/>
                </a:lnTo>
                <a:lnTo>
                  <a:pt x="44" y="319"/>
                </a:lnTo>
                <a:lnTo>
                  <a:pt x="36" y="328"/>
                </a:lnTo>
                <a:lnTo>
                  <a:pt x="30" y="344"/>
                </a:lnTo>
                <a:lnTo>
                  <a:pt x="25" y="353"/>
                </a:lnTo>
                <a:lnTo>
                  <a:pt x="25" y="365"/>
                </a:lnTo>
                <a:lnTo>
                  <a:pt x="25" y="365"/>
                </a:lnTo>
                <a:lnTo>
                  <a:pt x="22" y="371"/>
                </a:lnTo>
                <a:lnTo>
                  <a:pt x="22" y="377"/>
                </a:lnTo>
                <a:lnTo>
                  <a:pt x="14" y="386"/>
                </a:lnTo>
                <a:lnTo>
                  <a:pt x="14" y="386"/>
                </a:lnTo>
                <a:lnTo>
                  <a:pt x="11" y="389"/>
                </a:lnTo>
                <a:lnTo>
                  <a:pt x="8" y="395"/>
                </a:lnTo>
                <a:lnTo>
                  <a:pt x="8" y="395"/>
                </a:lnTo>
                <a:lnTo>
                  <a:pt x="8" y="407"/>
                </a:lnTo>
                <a:lnTo>
                  <a:pt x="5" y="416"/>
                </a:lnTo>
                <a:lnTo>
                  <a:pt x="5" y="416"/>
                </a:lnTo>
                <a:lnTo>
                  <a:pt x="0" y="435"/>
                </a:lnTo>
                <a:lnTo>
                  <a:pt x="0" y="435"/>
                </a:lnTo>
                <a:lnTo>
                  <a:pt x="0" y="447"/>
                </a:lnTo>
                <a:lnTo>
                  <a:pt x="134" y="447"/>
                </a:lnTo>
                <a:lnTo>
                  <a:pt x="134" y="447"/>
                </a:lnTo>
                <a:lnTo>
                  <a:pt x="137" y="447"/>
                </a:lnTo>
                <a:lnTo>
                  <a:pt x="140" y="453"/>
                </a:lnTo>
                <a:lnTo>
                  <a:pt x="140" y="465"/>
                </a:lnTo>
                <a:lnTo>
                  <a:pt x="145" y="486"/>
                </a:lnTo>
                <a:lnTo>
                  <a:pt x="156" y="508"/>
                </a:lnTo>
                <a:lnTo>
                  <a:pt x="156" y="508"/>
                </a:lnTo>
                <a:lnTo>
                  <a:pt x="156" y="508"/>
                </a:lnTo>
                <a:lnTo>
                  <a:pt x="156" y="508"/>
                </a:lnTo>
                <a:lnTo>
                  <a:pt x="159" y="508"/>
                </a:lnTo>
                <a:lnTo>
                  <a:pt x="159" y="508"/>
                </a:lnTo>
                <a:lnTo>
                  <a:pt x="159" y="508"/>
                </a:lnTo>
                <a:lnTo>
                  <a:pt x="159" y="508"/>
                </a:lnTo>
                <a:lnTo>
                  <a:pt x="159" y="511"/>
                </a:lnTo>
                <a:lnTo>
                  <a:pt x="159" y="511"/>
                </a:lnTo>
                <a:lnTo>
                  <a:pt x="159" y="511"/>
                </a:lnTo>
                <a:lnTo>
                  <a:pt x="159" y="511"/>
                </a:lnTo>
                <a:lnTo>
                  <a:pt x="159" y="511"/>
                </a:lnTo>
                <a:lnTo>
                  <a:pt x="159" y="511"/>
                </a:lnTo>
                <a:lnTo>
                  <a:pt x="159" y="514"/>
                </a:lnTo>
                <a:lnTo>
                  <a:pt x="159" y="514"/>
                </a:lnTo>
                <a:lnTo>
                  <a:pt x="162" y="514"/>
                </a:lnTo>
                <a:lnTo>
                  <a:pt x="162" y="514"/>
                </a:lnTo>
                <a:lnTo>
                  <a:pt x="162" y="517"/>
                </a:lnTo>
                <a:lnTo>
                  <a:pt x="162" y="517"/>
                </a:lnTo>
                <a:lnTo>
                  <a:pt x="162" y="517"/>
                </a:lnTo>
                <a:lnTo>
                  <a:pt x="162" y="517"/>
                </a:lnTo>
                <a:lnTo>
                  <a:pt x="162" y="517"/>
                </a:lnTo>
                <a:lnTo>
                  <a:pt x="162" y="517"/>
                </a:lnTo>
                <a:lnTo>
                  <a:pt x="162" y="520"/>
                </a:lnTo>
                <a:lnTo>
                  <a:pt x="162" y="520"/>
                </a:lnTo>
                <a:lnTo>
                  <a:pt x="165" y="520"/>
                </a:lnTo>
                <a:lnTo>
                  <a:pt x="165" y="520"/>
                </a:lnTo>
                <a:lnTo>
                  <a:pt x="165" y="523"/>
                </a:lnTo>
                <a:lnTo>
                  <a:pt x="165" y="523"/>
                </a:lnTo>
                <a:lnTo>
                  <a:pt x="165" y="523"/>
                </a:lnTo>
                <a:lnTo>
                  <a:pt x="165" y="523"/>
                </a:lnTo>
                <a:lnTo>
                  <a:pt x="167" y="526"/>
                </a:lnTo>
                <a:lnTo>
                  <a:pt x="167" y="526"/>
                </a:lnTo>
                <a:lnTo>
                  <a:pt x="167" y="526"/>
                </a:lnTo>
                <a:lnTo>
                  <a:pt x="167" y="526"/>
                </a:lnTo>
                <a:lnTo>
                  <a:pt x="167" y="529"/>
                </a:lnTo>
                <a:lnTo>
                  <a:pt x="167" y="529"/>
                </a:lnTo>
                <a:lnTo>
                  <a:pt x="167" y="529"/>
                </a:lnTo>
                <a:lnTo>
                  <a:pt x="167" y="529"/>
                </a:lnTo>
                <a:lnTo>
                  <a:pt x="170" y="532"/>
                </a:lnTo>
                <a:lnTo>
                  <a:pt x="170" y="532"/>
                </a:lnTo>
                <a:lnTo>
                  <a:pt x="170" y="532"/>
                </a:lnTo>
                <a:lnTo>
                  <a:pt x="170" y="532"/>
                </a:lnTo>
                <a:lnTo>
                  <a:pt x="170" y="535"/>
                </a:lnTo>
                <a:lnTo>
                  <a:pt x="170" y="535"/>
                </a:lnTo>
                <a:lnTo>
                  <a:pt x="170" y="535"/>
                </a:lnTo>
                <a:lnTo>
                  <a:pt x="170" y="535"/>
                </a:lnTo>
                <a:lnTo>
                  <a:pt x="173" y="535"/>
                </a:lnTo>
                <a:lnTo>
                  <a:pt x="173" y="535"/>
                </a:lnTo>
                <a:lnTo>
                  <a:pt x="173" y="538"/>
                </a:lnTo>
                <a:lnTo>
                  <a:pt x="173" y="538"/>
                </a:lnTo>
                <a:lnTo>
                  <a:pt x="173" y="538"/>
                </a:lnTo>
                <a:lnTo>
                  <a:pt x="173" y="538"/>
                </a:lnTo>
                <a:lnTo>
                  <a:pt x="173" y="538"/>
                </a:lnTo>
                <a:lnTo>
                  <a:pt x="173" y="538"/>
                </a:lnTo>
                <a:lnTo>
                  <a:pt x="176" y="541"/>
                </a:lnTo>
                <a:lnTo>
                  <a:pt x="176" y="541"/>
                </a:lnTo>
                <a:lnTo>
                  <a:pt x="176" y="541"/>
                </a:lnTo>
                <a:lnTo>
                  <a:pt x="176" y="541"/>
                </a:lnTo>
                <a:lnTo>
                  <a:pt x="176" y="541"/>
                </a:lnTo>
                <a:lnTo>
                  <a:pt x="176" y="541"/>
                </a:lnTo>
                <a:lnTo>
                  <a:pt x="195" y="529"/>
                </a:lnTo>
                <a:lnTo>
                  <a:pt x="195" y="529"/>
                </a:lnTo>
                <a:lnTo>
                  <a:pt x="207" y="520"/>
                </a:lnTo>
                <a:lnTo>
                  <a:pt x="207" y="520"/>
                </a:lnTo>
                <a:lnTo>
                  <a:pt x="221" y="514"/>
                </a:lnTo>
                <a:lnTo>
                  <a:pt x="240" y="514"/>
                </a:lnTo>
                <a:lnTo>
                  <a:pt x="240" y="514"/>
                </a:lnTo>
                <a:lnTo>
                  <a:pt x="251" y="514"/>
                </a:lnTo>
                <a:lnTo>
                  <a:pt x="251" y="514"/>
                </a:lnTo>
                <a:lnTo>
                  <a:pt x="249" y="483"/>
                </a:lnTo>
                <a:lnTo>
                  <a:pt x="246" y="441"/>
                </a:lnTo>
                <a:lnTo>
                  <a:pt x="243" y="334"/>
                </a:lnTo>
                <a:lnTo>
                  <a:pt x="243" y="334"/>
                </a:lnTo>
                <a:lnTo>
                  <a:pt x="246" y="225"/>
                </a:lnTo>
                <a:lnTo>
                  <a:pt x="246" y="137"/>
                </a:lnTo>
                <a:lnTo>
                  <a:pt x="246" y="137"/>
                </a:lnTo>
                <a:lnTo>
                  <a:pt x="249" y="110"/>
                </a:lnTo>
                <a:lnTo>
                  <a:pt x="249" y="0"/>
                </a:lnTo>
                <a:lnTo>
                  <a:pt x="249" y="0"/>
                </a:lnTo>
                <a:lnTo>
                  <a:pt x="156" y="0"/>
                </a:lnTo>
                <a:lnTo>
                  <a:pt x="156" y="0"/>
                </a:lnTo>
                <a:lnTo>
                  <a:pt x="156" y="0"/>
                </a:lnTo>
                <a:lnTo>
                  <a:pt x="156" y="0"/>
                </a:lnTo>
                <a:close/>
              </a:path>
            </a:pathLst>
          </a:custGeom>
          <a:solidFill>
            <a:schemeClr val="accent2">
              <a:lumMod val="20000"/>
              <a:lumOff val="80000"/>
            </a:scheme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68" name="Freeform 172">
            <a:extLst>
              <a:ext uri="{FF2B5EF4-FFF2-40B4-BE49-F238E27FC236}">
                <a16:creationId xmlns:a16="http://schemas.microsoft.com/office/drawing/2014/main" id="{6E90F0DF-A093-4E90-B3C2-ED518A1D486F}"/>
              </a:ext>
            </a:extLst>
          </p:cNvPr>
          <p:cNvSpPr>
            <a:spLocks/>
          </p:cNvSpPr>
          <p:nvPr/>
        </p:nvSpPr>
        <p:spPr bwMode="auto">
          <a:xfrm>
            <a:off x="5705927" y="4603262"/>
            <a:ext cx="455681" cy="773982"/>
          </a:xfrm>
          <a:custGeom>
            <a:avLst/>
            <a:gdLst>
              <a:gd name="T0" fmla="*/ 230 w 297"/>
              <a:gd name="T1" fmla="*/ 438 h 532"/>
              <a:gd name="T2" fmla="*/ 230 w 297"/>
              <a:gd name="T3" fmla="*/ 438 h 532"/>
              <a:gd name="T4" fmla="*/ 255 w 297"/>
              <a:gd name="T5" fmla="*/ 435 h 532"/>
              <a:gd name="T6" fmla="*/ 258 w 297"/>
              <a:gd name="T7" fmla="*/ 435 h 532"/>
              <a:gd name="T8" fmla="*/ 258 w 297"/>
              <a:gd name="T9" fmla="*/ 435 h 532"/>
              <a:gd name="T10" fmla="*/ 294 w 297"/>
              <a:gd name="T11" fmla="*/ 432 h 532"/>
              <a:gd name="T12" fmla="*/ 294 w 297"/>
              <a:gd name="T13" fmla="*/ 425 h 532"/>
              <a:gd name="T14" fmla="*/ 286 w 297"/>
              <a:gd name="T15" fmla="*/ 392 h 532"/>
              <a:gd name="T16" fmla="*/ 283 w 297"/>
              <a:gd name="T17" fmla="*/ 343 h 532"/>
              <a:gd name="T18" fmla="*/ 286 w 297"/>
              <a:gd name="T19" fmla="*/ 310 h 532"/>
              <a:gd name="T20" fmla="*/ 289 w 297"/>
              <a:gd name="T21" fmla="*/ 304 h 532"/>
              <a:gd name="T22" fmla="*/ 297 w 297"/>
              <a:gd name="T23" fmla="*/ 277 h 532"/>
              <a:gd name="T24" fmla="*/ 291 w 297"/>
              <a:gd name="T25" fmla="*/ 261 h 532"/>
              <a:gd name="T26" fmla="*/ 275 w 297"/>
              <a:gd name="T27" fmla="*/ 225 h 532"/>
              <a:gd name="T28" fmla="*/ 258 w 297"/>
              <a:gd name="T29" fmla="*/ 179 h 532"/>
              <a:gd name="T30" fmla="*/ 224 w 297"/>
              <a:gd name="T31" fmla="*/ 0 h 532"/>
              <a:gd name="T32" fmla="*/ 109 w 297"/>
              <a:gd name="T33" fmla="*/ 3 h 532"/>
              <a:gd name="T34" fmla="*/ 3 w 297"/>
              <a:gd name="T35" fmla="*/ 119 h 532"/>
              <a:gd name="T36" fmla="*/ 3 w 297"/>
              <a:gd name="T37" fmla="*/ 146 h 532"/>
              <a:gd name="T38" fmla="*/ 3 w 297"/>
              <a:gd name="T39" fmla="*/ 231 h 532"/>
              <a:gd name="T40" fmla="*/ 0 w 297"/>
              <a:gd name="T41" fmla="*/ 343 h 532"/>
              <a:gd name="T42" fmla="*/ 6 w 297"/>
              <a:gd name="T43" fmla="*/ 492 h 532"/>
              <a:gd name="T44" fmla="*/ 9 w 297"/>
              <a:gd name="T45" fmla="*/ 523 h 532"/>
              <a:gd name="T46" fmla="*/ 28 w 297"/>
              <a:gd name="T47" fmla="*/ 520 h 532"/>
              <a:gd name="T48" fmla="*/ 31 w 297"/>
              <a:gd name="T49" fmla="*/ 517 h 532"/>
              <a:gd name="T50" fmla="*/ 45 w 297"/>
              <a:gd name="T51" fmla="*/ 501 h 532"/>
              <a:gd name="T52" fmla="*/ 45 w 297"/>
              <a:gd name="T53" fmla="*/ 501 h 532"/>
              <a:gd name="T54" fmla="*/ 51 w 297"/>
              <a:gd name="T55" fmla="*/ 501 h 532"/>
              <a:gd name="T56" fmla="*/ 62 w 297"/>
              <a:gd name="T57" fmla="*/ 517 h 532"/>
              <a:gd name="T58" fmla="*/ 70 w 297"/>
              <a:gd name="T59" fmla="*/ 532 h 532"/>
              <a:gd name="T60" fmla="*/ 81 w 297"/>
              <a:gd name="T61" fmla="*/ 529 h 532"/>
              <a:gd name="T62" fmla="*/ 79 w 297"/>
              <a:gd name="T63" fmla="*/ 526 h 532"/>
              <a:gd name="T64" fmla="*/ 81 w 297"/>
              <a:gd name="T65" fmla="*/ 517 h 532"/>
              <a:gd name="T66" fmla="*/ 81 w 297"/>
              <a:gd name="T67" fmla="*/ 511 h 532"/>
              <a:gd name="T68" fmla="*/ 81 w 297"/>
              <a:gd name="T69" fmla="*/ 504 h 532"/>
              <a:gd name="T70" fmla="*/ 81 w 297"/>
              <a:gd name="T71" fmla="*/ 501 h 532"/>
              <a:gd name="T72" fmla="*/ 81 w 297"/>
              <a:gd name="T73" fmla="*/ 489 h 532"/>
              <a:gd name="T74" fmla="*/ 84 w 297"/>
              <a:gd name="T75" fmla="*/ 483 h 532"/>
              <a:gd name="T76" fmla="*/ 84 w 297"/>
              <a:gd name="T77" fmla="*/ 483 h 532"/>
              <a:gd name="T78" fmla="*/ 84 w 297"/>
              <a:gd name="T79" fmla="*/ 471 h 532"/>
              <a:gd name="T80" fmla="*/ 84 w 297"/>
              <a:gd name="T81" fmla="*/ 462 h 532"/>
              <a:gd name="T82" fmla="*/ 93 w 297"/>
              <a:gd name="T83" fmla="*/ 447 h 532"/>
              <a:gd name="T84" fmla="*/ 109 w 297"/>
              <a:gd name="T85" fmla="*/ 441 h 532"/>
              <a:gd name="T86" fmla="*/ 171 w 297"/>
              <a:gd name="T87" fmla="*/ 441 h 532"/>
              <a:gd name="T88" fmla="*/ 177 w 297"/>
              <a:gd name="T89" fmla="*/ 441 h 532"/>
              <a:gd name="T90" fmla="*/ 179 w 297"/>
              <a:gd name="T91" fmla="*/ 441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532">
                <a:moveTo>
                  <a:pt x="179" y="441"/>
                </a:moveTo>
                <a:lnTo>
                  <a:pt x="230" y="438"/>
                </a:lnTo>
                <a:lnTo>
                  <a:pt x="230" y="438"/>
                </a:lnTo>
                <a:lnTo>
                  <a:pt x="230" y="438"/>
                </a:lnTo>
                <a:lnTo>
                  <a:pt x="255" y="435"/>
                </a:lnTo>
                <a:lnTo>
                  <a:pt x="255" y="435"/>
                </a:lnTo>
                <a:lnTo>
                  <a:pt x="258" y="435"/>
                </a:lnTo>
                <a:lnTo>
                  <a:pt x="258" y="435"/>
                </a:lnTo>
                <a:lnTo>
                  <a:pt x="258" y="435"/>
                </a:lnTo>
                <a:lnTo>
                  <a:pt x="258" y="435"/>
                </a:lnTo>
                <a:lnTo>
                  <a:pt x="294" y="432"/>
                </a:lnTo>
                <a:lnTo>
                  <a:pt x="294" y="432"/>
                </a:lnTo>
                <a:lnTo>
                  <a:pt x="294" y="425"/>
                </a:lnTo>
                <a:lnTo>
                  <a:pt x="294" y="425"/>
                </a:lnTo>
                <a:lnTo>
                  <a:pt x="289" y="413"/>
                </a:lnTo>
                <a:lnTo>
                  <a:pt x="286" y="392"/>
                </a:lnTo>
                <a:lnTo>
                  <a:pt x="283" y="343"/>
                </a:lnTo>
                <a:lnTo>
                  <a:pt x="283" y="343"/>
                </a:lnTo>
                <a:lnTo>
                  <a:pt x="286" y="319"/>
                </a:lnTo>
                <a:lnTo>
                  <a:pt x="286" y="310"/>
                </a:lnTo>
                <a:lnTo>
                  <a:pt x="289" y="304"/>
                </a:lnTo>
                <a:lnTo>
                  <a:pt x="289" y="304"/>
                </a:lnTo>
                <a:lnTo>
                  <a:pt x="294" y="292"/>
                </a:lnTo>
                <a:lnTo>
                  <a:pt x="297" y="277"/>
                </a:lnTo>
                <a:lnTo>
                  <a:pt x="297" y="277"/>
                </a:lnTo>
                <a:lnTo>
                  <a:pt x="291" y="261"/>
                </a:lnTo>
                <a:lnTo>
                  <a:pt x="275" y="225"/>
                </a:lnTo>
                <a:lnTo>
                  <a:pt x="275" y="225"/>
                </a:lnTo>
                <a:lnTo>
                  <a:pt x="266" y="207"/>
                </a:lnTo>
                <a:lnTo>
                  <a:pt x="258" y="179"/>
                </a:lnTo>
                <a:lnTo>
                  <a:pt x="244" y="113"/>
                </a:lnTo>
                <a:lnTo>
                  <a:pt x="224" y="0"/>
                </a:lnTo>
                <a:lnTo>
                  <a:pt x="224" y="0"/>
                </a:lnTo>
                <a:lnTo>
                  <a:pt x="109" y="3"/>
                </a:lnTo>
                <a:lnTo>
                  <a:pt x="3" y="6"/>
                </a:lnTo>
                <a:lnTo>
                  <a:pt x="3" y="119"/>
                </a:lnTo>
                <a:lnTo>
                  <a:pt x="3" y="119"/>
                </a:lnTo>
                <a:lnTo>
                  <a:pt x="3" y="146"/>
                </a:lnTo>
                <a:lnTo>
                  <a:pt x="3" y="146"/>
                </a:lnTo>
                <a:lnTo>
                  <a:pt x="3" y="231"/>
                </a:lnTo>
                <a:lnTo>
                  <a:pt x="0" y="343"/>
                </a:lnTo>
                <a:lnTo>
                  <a:pt x="0" y="343"/>
                </a:lnTo>
                <a:lnTo>
                  <a:pt x="3" y="450"/>
                </a:lnTo>
                <a:lnTo>
                  <a:pt x="6" y="492"/>
                </a:lnTo>
                <a:lnTo>
                  <a:pt x="9" y="523"/>
                </a:lnTo>
                <a:lnTo>
                  <a:pt x="9" y="523"/>
                </a:lnTo>
                <a:lnTo>
                  <a:pt x="23" y="520"/>
                </a:lnTo>
                <a:lnTo>
                  <a:pt x="28" y="520"/>
                </a:lnTo>
                <a:lnTo>
                  <a:pt x="31" y="517"/>
                </a:lnTo>
                <a:lnTo>
                  <a:pt x="31" y="517"/>
                </a:lnTo>
                <a:lnTo>
                  <a:pt x="37" y="504"/>
                </a:lnTo>
                <a:lnTo>
                  <a:pt x="45" y="501"/>
                </a:lnTo>
                <a:lnTo>
                  <a:pt x="45" y="501"/>
                </a:lnTo>
                <a:lnTo>
                  <a:pt x="45" y="501"/>
                </a:lnTo>
                <a:lnTo>
                  <a:pt x="45" y="501"/>
                </a:lnTo>
                <a:lnTo>
                  <a:pt x="51" y="501"/>
                </a:lnTo>
                <a:lnTo>
                  <a:pt x="56" y="504"/>
                </a:lnTo>
                <a:lnTo>
                  <a:pt x="62" y="517"/>
                </a:lnTo>
                <a:lnTo>
                  <a:pt x="62" y="517"/>
                </a:lnTo>
                <a:lnTo>
                  <a:pt x="70" y="532"/>
                </a:lnTo>
                <a:lnTo>
                  <a:pt x="70" y="532"/>
                </a:lnTo>
                <a:lnTo>
                  <a:pt x="81" y="529"/>
                </a:lnTo>
                <a:lnTo>
                  <a:pt x="81" y="529"/>
                </a:lnTo>
                <a:lnTo>
                  <a:pt x="79" y="526"/>
                </a:lnTo>
                <a:lnTo>
                  <a:pt x="79" y="526"/>
                </a:lnTo>
                <a:lnTo>
                  <a:pt x="81" y="517"/>
                </a:lnTo>
                <a:lnTo>
                  <a:pt x="81" y="517"/>
                </a:lnTo>
                <a:lnTo>
                  <a:pt x="81" y="511"/>
                </a:lnTo>
                <a:lnTo>
                  <a:pt x="81" y="511"/>
                </a:lnTo>
                <a:lnTo>
                  <a:pt x="81" y="504"/>
                </a:lnTo>
                <a:lnTo>
                  <a:pt x="81" y="504"/>
                </a:lnTo>
                <a:lnTo>
                  <a:pt x="81" y="501"/>
                </a:lnTo>
                <a:lnTo>
                  <a:pt x="81" y="501"/>
                </a:lnTo>
                <a:lnTo>
                  <a:pt x="81" y="489"/>
                </a:lnTo>
                <a:lnTo>
                  <a:pt x="84" y="483"/>
                </a:lnTo>
                <a:lnTo>
                  <a:pt x="84" y="483"/>
                </a:lnTo>
                <a:lnTo>
                  <a:pt x="84" y="483"/>
                </a:lnTo>
                <a:lnTo>
                  <a:pt x="84" y="483"/>
                </a:lnTo>
                <a:lnTo>
                  <a:pt x="84" y="471"/>
                </a:lnTo>
                <a:lnTo>
                  <a:pt x="84" y="471"/>
                </a:lnTo>
                <a:lnTo>
                  <a:pt x="84" y="462"/>
                </a:lnTo>
                <a:lnTo>
                  <a:pt x="84" y="462"/>
                </a:lnTo>
                <a:lnTo>
                  <a:pt x="87" y="453"/>
                </a:lnTo>
                <a:lnTo>
                  <a:pt x="93" y="447"/>
                </a:lnTo>
                <a:lnTo>
                  <a:pt x="109" y="441"/>
                </a:lnTo>
                <a:lnTo>
                  <a:pt x="109" y="441"/>
                </a:lnTo>
                <a:lnTo>
                  <a:pt x="109" y="441"/>
                </a:lnTo>
                <a:lnTo>
                  <a:pt x="171" y="441"/>
                </a:lnTo>
                <a:lnTo>
                  <a:pt x="171" y="441"/>
                </a:lnTo>
                <a:lnTo>
                  <a:pt x="177" y="441"/>
                </a:lnTo>
                <a:lnTo>
                  <a:pt x="177" y="441"/>
                </a:lnTo>
                <a:lnTo>
                  <a:pt x="179" y="441"/>
                </a:lnTo>
                <a:close/>
              </a:path>
            </a:pathLst>
          </a:custGeom>
          <a:solidFill>
            <a:schemeClr val="accent2">
              <a:lumMod val="60000"/>
              <a:lumOff val="40000"/>
            </a:scheme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69" name="Freeform 173">
            <a:extLst>
              <a:ext uri="{FF2B5EF4-FFF2-40B4-BE49-F238E27FC236}">
                <a16:creationId xmlns:a16="http://schemas.microsoft.com/office/drawing/2014/main" id="{8C6FBF5C-C6F7-453F-A3CB-4A3026E77DA4}"/>
              </a:ext>
            </a:extLst>
          </p:cNvPr>
          <p:cNvSpPr>
            <a:spLocks/>
          </p:cNvSpPr>
          <p:nvPr/>
        </p:nvSpPr>
        <p:spPr bwMode="auto">
          <a:xfrm>
            <a:off x="5461978" y="4275920"/>
            <a:ext cx="1050980" cy="322978"/>
          </a:xfrm>
          <a:custGeom>
            <a:avLst/>
            <a:gdLst>
              <a:gd name="T0" fmla="*/ 154 w 685"/>
              <a:gd name="T1" fmla="*/ 73 h 222"/>
              <a:gd name="T2" fmla="*/ 114 w 685"/>
              <a:gd name="T3" fmla="*/ 73 h 222"/>
              <a:gd name="T4" fmla="*/ 109 w 685"/>
              <a:gd name="T5" fmla="*/ 73 h 222"/>
              <a:gd name="T6" fmla="*/ 103 w 685"/>
              <a:gd name="T7" fmla="*/ 73 h 222"/>
              <a:gd name="T8" fmla="*/ 100 w 685"/>
              <a:gd name="T9" fmla="*/ 76 h 222"/>
              <a:gd name="T10" fmla="*/ 95 w 685"/>
              <a:gd name="T11" fmla="*/ 76 h 222"/>
              <a:gd name="T12" fmla="*/ 89 w 685"/>
              <a:gd name="T13" fmla="*/ 76 h 222"/>
              <a:gd name="T14" fmla="*/ 86 w 685"/>
              <a:gd name="T15" fmla="*/ 76 h 222"/>
              <a:gd name="T16" fmla="*/ 81 w 685"/>
              <a:gd name="T17" fmla="*/ 76 h 222"/>
              <a:gd name="T18" fmla="*/ 78 w 685"/>
              <a:gd name="T19" fmla="*/ 76 h 222"/>
              <a:gd name="T20" fmla="*/ 75 w 685"/>
              <a:gd name="T21" fmla="*/ 76 h 222"/>
              <a:gd name="T22" fmla="*/ 70 w 685"/>
              <a:gd name="T23" fmla="*/ 79 h 222"/>
              <a:gd name="T24" fmla="*/ 67 w 685"/>
              <a:gd name="T25" fmla="*/ 79 h 222"/>
              <a:gd name="T26" fmla="*/ 64 w 685"/>
              <a:gd name="T27" fmla="*/ 79 h 222"/>
              <a:gd name="T28" fmla="*/ 61 w 685"/>
              <a:gd name="T29" fmla="*/ 79 h 222"/>
              <a:gd name="T30" fmla="*/ 58 w 685"/>
              <a:gd name="T31" fmla="*/ 79 h 222"/>
              <a:gd name="T32" fmla="*/ 56 w 685"/>
              <a:gd name="T33" fmla="*/ 79 h 222"/>
              <a:gd name="T34" fmla="*/ 56 w 685"/>
              <a:gd name="T35" fmla="*/ 82 h 222"/>
              <a:gd name="T36" fmla="*/ 42 w 685"/>
              <a:gd name="T37" fmla="*/ 98 h 222"/>
              <a:gd name="T38" fmla="*/ 50 w 685"/>
              <a:gd name="T39" fmla="*/ 104 h 222"/>
              <a:gd name="T40" fmla="*/ 53 w 685"/>
              <a:gd name="T41" fmla="*/ 110 h 222"/>
              <a:gd name="T42" fmla="*/ 47 w 685"/>
              <a:gd name="T43" fmla="*/ 119 h 222"/>
              <a:gd name="T44" fmla="*/ 36 w 685"/>
              <a:gd name="T45" fmla="*/ 158 h 222"/>
              <a:gd name="T46" fmla="*/ 19 w 685"/>
              <a:gd name="T47" fmla="*/ 201 h 222"/>
              <a:gd name="T48" fmla="*/ 3 w 685"/>
              <a:gd name="T49" fmla="*/ 219 h 222"/>
              <a:gd name="T50" fmla="*/ 0 w 685"/>
              <a:gd name="T51" fmla="*/ 222 h 222"/>
              <a:gd name="T52" fmla="*/ 25 w 685"/>
              <a:gd name="T53" fmla="*/ 222 h 222"/>
              <a:gd name="T54" fmla="*/ 25 w 685"/>
              <a:gd name="T55" fmla="*/ 222 h 222"/>
              <a:gd name="T56" fmla="*/ 25 w 685"/>
              <a:gd name="T57" fmla="*/ 222 h 222"/>
              <a:gd name="T58" fmla="*/ 89 w 685"/>
              <a:gd name="T59" fmla="*/ 222 h 222"/>
              <a:gd name="T60" fmla="*/ 100 w 685"/>
              <a:gd name="T61" fmla="*/ 222 h 222"/>
              <a:gd name="T62" fmla="*/ 156 w 685"/>
              <a:gd name="T63" fmla="*/ 222 h 222"/>
              <a:gd name="T64" fmla="*/ 459 w 685"/>
              <a:gd name="T65" fmla="*/ 207 h 222"/>
              <a:gd name="T66" fmla="*/ 476 w 685"/>
              <a:gd name="T67" fmla="*/ 180 h 222"/>
              <a:gd name="T68" fmla="*/ 503 w 685"/>
              <a:gd name="T69" fmla="*/ 164 h 222"/>
              <a:gd name="T70" fmla="*/ 531 w 685"/>
              <a:gd name="T71" fmla="*/ 146 h 222"/>
              <a:gd name="T72" fmla="*/ 545 w 685"/>
              <a:gd name="T73" fmla="*/ 140 h 222"/>
              <a:gd name="T74" fmla="*/ 568 w 685"/>
              <a:gd name="T75" fmla="*/ 122 h 222"/>
              <a:gd name="T76" fmla="*/ 596 w 685"/>
              <a:gd name="T77" fmla="*/ 101 h 222"/>
              <a:gd name="T78" fmla="*/ 638 w 685"/>
              <a:gd name="T79" fmla="*/ 70 h 222"/>
              <a:gd name="T80" fmla="*/ 666 w 685"/>
              <a:gd name="T81" fmla="*/ 37 h 222"/>
              <a:gd name="T82" fmla="*/ 685 w 685"/>
              <a:gd name="T83" fmla="*/ 3 h 222"/>
              <a:gd name="T84" fmla="*/ 685 w 685"/>
              <a:gd name="T85" fmla="*/ 0 h 222"/>
              <a:gd name="T86" fmla="*/ 666 w 685"/>
              <a:gd name="T87" fmla="*/ 3 h 222"/>
              <a:gd name="T88" fmla="*/ 643 w 685"/>
              <a:gd name="T89" fmla="*/ 3 h 222"/>
              <a:gd name="T90" fmla="*/ 624 w 685"/>
              <a:gd name="T91" fmla="*/ 6 h 222"/>
              <a:gd name="T92" fmla="*/ 601 w 685"/>
              <a:gd name="T93" fmla="*/ 9 h 222"/>
              <a:gd name="T94" fmla="*/ 582 w 685"/>
              <a:gd name="T95" fmla="*/ 12 h 222"/>
              <a:gd name="T96" fmla="*/ 562 w 685"/>
              <a:gd name="T97" fmla="*/ 12 h 222"/>
              <a:gd name="T98" fmla="*/ 543 w 685"/>
              <a:gd name="T99" fmla="*/ 16 h 222"/>
              <a:gd name="T100" fmla="*/ 159 w 685"/>
              <a:gd name="T101" fmla="*/ 5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5" h="222">
                <a:moveTo>
                  <a:pt x="159" y="67"/>
                </a:moveTo>
                <a:lnTo>
                  <a:pt x="159" y="67"/>
                </a:lnTo>
                <a:lnTo>
                  <a:pt x="159" y="73"/>
                </a:lnTo>
                <a:lnTo>
                  <a:pt x="154" y="73"/>
                </a:lnTo>
                <a:lnTo>
                  <a:pt x="117" y="73"/>
                </a:lnTo>
                <a:lnTo>
                  <a:pt x="117" y="73"/>
                </a:lnTo>
                <a:lnTo>
                  <a:pt x="114" y="73"/>
                </a:lnTo>
                <a:lnTo>
                  <a:pt x="114" y="73"/>
                </a:lnTo>
                <a:lnTo>
                  <a:pt x="112" y="73"/>
                </a:lnTo>
                <a:lnTo>
                  <a:pt x="112" y="73"/>
                </a:lnTo>
                <a:lnTo>
                  <a:pt x="109" y="73"/>
                </a:lnTo>
                <a:lnTo>
                  <a:pt x="109" y="73"/>
                </a:lnTo>
                <a:lnTo>
                  <a:pt x="109" y="73"/>
                </a:lnTo>
                <a:lnTo>
                  <a:pt x="109" y="73"/>
                </a:lnTo>
                <a:lnTo>
                  <a:pt x="103" y="73"/>
                </a:lnTo>
                <a:lnTo>
                  <a:pt x="103" y="73"/>
                </a:lnTo>
                <a:lnTo>
                  <a:pt x="103" y="73"/>
                </a:lnTo>
                <a:lnTo>
                  <a:pt x="103" y="73"/>
                </a:lnTo>
                <a:lnTo>
                  <a:pt x="100" y="76"/>
                </a:lnTo>
                <a:lnTo>
                  <a:pt x="100" y="76"/>
                </a:lnTo>
                <a:lnTo>
                  <a:pt x="98" y="76"/>
                </a:lnTo>
                <a:lnTo>
                  <a:pt x="98" y="76"/>
                </a:lnTo>
                <a:lnTo>
                  <a:pt x="95" y="76"/>
                </a:lnTo>
                <a:lnTo>
                  <a:pt x="95" y="76"/>
                </a:lnTo>
                <a:lnTo>
                  <a:pt x="95" y="76"/>
                </a:lnTo>
                <a:lnTo>
                  <a:pt x="95" y="76"/>
                </a:lnTo>
                <a:lnTo>
                  <a:pt x="89" y="76"/>
                </a:lnTo>
                <a:lnTo>
                  <a:pt x="89" y="76"/>
                </a:lnTo>
                <a:lnTo>
                  <a:pt x="89" y="76"/>
                </a:lnTo>
                <a:lnTo>
                  <a:pt x="89" y="76"/>
                </a:lnTo>
                <a:lnTo>
                  <a:pt x="86" y="76"/>
                </a:lnTo>
                <a:lnTo>
                  <a:pt x="86" y="76"/>
                </a:lnTo>
                <a:lnTo>
                  <a:pt x="84" y="76"/>
                </a:lnTo>
                <a:lnTo>
                  <a:pt x="84" y="76"/>
                </a:lnTo>
                <a:lnTo>
                  <a:pt x="81" y="76"/>
                </a:lnTo>
                <a:lnTo>
                  <a:pt x="81" y="76"/>
                </a:lnTo>
                <a:lnTo>
                  <a:pt x="81" y="76"/>
                </a:lnTo>
                <a:lnTo>
                  <a:pt x="81" y="76"/>
                </a:lnTo>
                <a:lnTo>
                  <a:pt x="78" y="76"/>
                </a:lnTo>
                <a:lnTo>
                  <a:pt x="78" y="76"/>
                </a:lnTo>
                <a:lnTo>
                  <a:pt x="78" y="76"/>
                </a:lnTo>
                <a:lnTo>
                  <a:pt x="78" y="76"/>
                </a:lnTo>
                <a:lnTo>
                  <a:pt x="75" y="76"/>
                </a:lnTo>
                <a:lnTo>
                  <a:pt x="75" y="76"/>
                </a:lnTo>
                <a:lnTo>
                  <a:pt x="72" y="79"/>
                </a:lnTo>
                <a:lnTo>
                  <a:pt x="72" y="79"/>
                </a:lnTo>
                <a:lnTo>
                  <a:pt x="70" y="79"/>
                </a:lnTo>
                <a:lnTo>
                  <a:pt x="70" y="79"/>
                </a:lnTo>
                <a:lnTo>
                  <a:pt x="70" y="79"/>
                </a:lnTo>
                <a:lnTo>
                  <a:pt x="70" y="79"/>
                </a:lnTo>
                <a:lnTo>
                  <a:pt x="67" y="79"/>
                </a:lnTo>
                <a:lnTo>
                  <a:pt x="67" y="79"/>
                </a:lnTo>
                <a:lnTo>
                  <a:pt x="67" y="79"/>
                </a:lnTo>
                <a:lnTo>
                  <a:pt x="67" y="79"/>
                </a:lnTo>
                <a:lnTo>
                  <a:pt x="64" y="79"/>
                </a:lnTo>
                <a:lnTo>
                  <a:pt x="64" y="79"/>
                </a:lnTo>
                <a:lnTo>
                  <a:pt x="64" y="79"/>
                </a:lnTo>
                <a:lnTo>
                  <a:pt x="64" y="79"/>
                </a:lnTo>
                <a:lnTo>
                  <a:pt x="61" y="79"/>
                </a:lnTo>
                <a:lnTo>
                  <a:pt x="61" y="79"/>
                </a:lnTo>
                <a:lnTo>
                  <a:pt x="61" y="79"/>
                </a:lnTo>
                <a:lnTo>
                  <a:pt x="61" y="79"/>
                </a:lnTo>
                <a:lnTo>
                  <a:pt x="58" y="79"/>
                </a:lnTo>
                <a:lnTo>
                  <a:pt x="58" y="79"/>
                </a:lnTo>
                <a:lnTo>
                  <a:pt x="58" y="79"/>
                </a:lnTo>
                <a:lnTo>
                  <a:pt x="58" y="79"/>
                </a:lnTo>
                <a:lnTo>
                  <a:pt x="56" y="79"/>
                </a:lnTo>
                <a:lnTo>
                  <a:pt x="56" y="79"/>
                </a:lnTo>
                <a:lnTo>
                  <a:pt x="56" y="79"/>
                </a:lnTo>
                <a:lnTo>
                  <a:pt x="56" y="79"/>
                </a:lnTo>
                <a:lnTo>
                  <a:pt x="56" y="82"/>
                </a:lnTo>
                <a:lnTo>
                  <a:pt x="56" y="82"/>
                </a:lnTo>
                <a:lnTo>
                  <a:pt x="56" y="82"/>
                </a:lnTo>
                <a:lnTo>
                  <a:pt x="56" y="82"/>
                </a:lnTo>
                <a:lnTo>
                  <a:pt x="53" y="85"/>
                </a:lnTo>
                <a:lnTo>
                  <a:pt x="42" y="98"/>
                </a:lnTo>
                <a:lnTo>
                  <a:pt x="42" y="98"/>
                </a:lnTo>
                <a:lnTo>
                  <a:pt x="45" y="101"/>
                </a:lnTo>
                <a:lnTo>
                  <a:pt x="45" y="101"/>
                </a:lnTo>
                <a:lnTo>
                  <a:pt x="50" y="104"/>
                </a:lnTo>
                <a:lnTo>
                  <a:pt x="50" y="107"/>
                </a:lnTo>
                <a:lnTo>
                  <a:pt x="50" y="107"/>
                </a:lnTo>
                <a:lnTo>
                  <a:pt x="53" y="110"/>
                </a:lnTo>
                <a:lnTo>
                  <a:pt x="53" y="110"/>
                </a:lnTo>
                <a:lnTo>
                  <a:pt x="50" y="116"/>
                </a:lnTo>
                <a:lnTo>
                  <a:pt x="50" y="116"/>
                </a:lnTo>
                <a:lnTo>
                  <a:pt x="47" y="119"/>
                </a:lnTo>
                <a:lnTo>
                  <a:pt x="47" y="119"/>
                </a:lnTo>
                <a:lnTo>
                  <a:pt x="42" y="128"/>
                </a:lnTo>
                <a:lnTo>
                  <a:pt x="39" y="137"/>
                </a:lnTo>
                <a:lnTo>
                  <a:pt x="36" y="158"/>
                </a:lnTo>
                <a:lnTo>
                  <a:pt x="36" y="158"/>
                </a:lnTo>
                <a:lnTo>
                  <a:pt x="36" y="170"/>
                </a:lnTo>
                <a:lnTo>
                  <a:pt x="31" y="183"/>
                </a:lnTo>
                <a:lnTo>
                  <a:pt x="19" y="201"/>
                </a:lnTo>
                <a:lnTo>
                  <a:pt x="19" y="201"/>
                </a:lnTo>
                <a:lnTo>
                  <a:pt x="11" y="207"/>
                </a:lnTo>
                <a:lnTo>
                  <a:pt x="11" y="207"/>
                </a:lnTo>
                <a:lnTo>
                  <a:pt x="3" y="213"/>
                </a:lnTo>
                <a:lnTo>
                  <a:pt x="3" y="219"/>
                </a:lnTo>
                <a:lnTo>
                  <a:pt x="3" y="219"/>
                </a:lnTo>
                <a:lnTo>
                  <a:pt x="0" y="222"/>
                </a:lnTo>
                <a:lnTo>
                  <a:pt x="0" y="222"/>
                </a:lnTo>
                <a:lnTo>
                  <a:pt x="0" y="222"/>
                </a:lnTo>
                <a:lnTo>
                  <a:pt x="0" y="222"/>
                </a:lnTo>
                <a:lnTo>
                  <a:pt x="0" y="222"/>
                </a:lnTo>
                <a:lnTo>
                  <a:pt x="3" y="222"/>
                </a:lnTo>
                <a:lnTo>
                  <a:pt x="25" y="222"/>
                </a:lnTo>
                <a:lnTo>
                  <a:pt x="25" y="222"/>
                </a:lnTo>
                <a:lnTo>
                  <a:pt x="25" y="222"/>
                </a:lnTo>
                <a:lnTo>
                  <a:pt x="25" y="222"/>
                </a:lnTo>
                <a:lnTo>
                  <a:pt x="25" y="222"/>
                </a:lnTo>
                <a:lnTo>
                  <a:pt x="25" y="222"/>
                </a:lnTo>
                <a:lnTo>
                  <a:pt x="25" y="222"/>
                </a:lnTo>
                <a:lnTo>
                  <a:pt x="25" y="222"/>
                </a:lnTo>
                <a:lnTo>
                  <a:pt x="25" y="222"/>
                </a:lnTo>
                <a:lnTo>
                  <a:pt x="25" y="222"/>
                </a:lnTo>
                <a:lnTo>
                  <a:pt x="89" y="222"/>
                </a:lnTo>
                <a:lnTo>
                  <a:pt x="89" y="222"/>
                </a:lnTo>
                <a:lnTo>
                  <a:pt x="89" y="222"/>
                </a:lnTo>
                <a:lnTo>
                  <a:pt x="89" y="222"/>
                </a:lnTo>
                <a:lnTo>
                  <a:pt x="95" y="222"/>
                </a:lnTo>
                <a:lnTo>
                  <a:pt x="95" y="222"/>
                </a:lnTo>
                <a:lnTo>
                  <a:pt x="100" y="222"/>
                </a:lnTo>
                <a:lnTo>
                  <a:pt x="100" y="222"/>
                </a:lnTo>
                <a:lnTo>
                  <a:pt x="100" y="222"/>
                </a:lnTo>
                <a:lnTo>
                  <a:pt x="100" y="222"/>
                </a:lnTo>
                <a:lnTo>
                  <a:pt x="156" y="222"/>
                </a:lnTo>
                <a:lnTo>
                  <a:pt x="156" y="222"/>
                </a:lnTo>
                <a:lnTo>
                  <a:pt x="308" y="216"/>
                </a:lnTo>
                <a:lnTo>
                  <a:pt x="308" y="216"/>
                </a:lnTo>
                <a:lnTo>
                  <a:pt x="459" y="207"/>
                </a:lnTo>
                <a:lnTo>
                  <a:pt x="473" y="183"/>
                </a:lnTo>
                <a:lnTo>
                  <a:pt x="473" y="183"/>
                </a:lnTo>
                <a:lnTo>
                  <a:pt x="476" y="180"/>
                </a:lnTo>
                <a:lnTo>
                  <a:pt x="476" y="180"/>
                </a:lnTo>
                <a:lnTo>
                  <a:pt x="490" y="173"/>
                </a:lnTo>
                <a:lnTo>
                  <a:pt x="490" y="173"/>
                </a:lnTo>
                <a:lnTo>
                  <a:pt x="503" y="164"/>
                </a:lnTo>
                <a:lnTo>
                  <a:pt x="503" y="164"/>
                </a:lnTo>
                <a:lnTo>
                  <a:pt x="515" y="158"/>
                </a:lnTo>
                <a:lnTo>
                  <a:pt x="523" y="152"/>
                </a:lnTo>
                <a:lnTo>
                  <a:pt x="523" y="152"/>
                </a:lnTo>
                <a:lnTo>
                  <a:pt x="531" y="146"/>
                </a:lnTo>
                <a:lnTo>
                  <a:pt x="540" y="143"/>
                </a:lnTo>
                <a:lnTo>
                  <a:pt x="540" y="143"/>
                </a:lnTo>
                <a:lnTo>
                  <a:pt x="545" y="140"/>
                </a:lnTo>
                <a:lnTo>
                  <a:pt x="545" y="140"/>
                </a:lnTo>
                <a:lnTo>
                  <a:pt x="554" y="134"/>
                </a:lnTo>
                <a:lnTo>
                  <a:pt x="554" y="134"/>
                </a:lnTo>
                <a:lnTo>
                  <a:pt x="568" y="122"/>
                </a:lnTo>
                <a:lnTo>
                  <a:pt x="568" y="122"/>
                </a:lnTo>
                <a:lnTo>
                  <a:pt x="582" y="113"/>
                </a:lnTo>
                <a:lnTo>
                  <a:pt x="582" y="113"/>
                </a:lnTo>
                <a:lnTo>
                  <a:pt x="596" y="101"/>
                </a:lnTo>
                <a:lnTo>
                  <a:pt x="596" y="101"/>
                </a:lnTo>
                <a:lnTo>
                  <a:pt x="613" y="85"/>
                </a:lnTo>
                <a:lnTo>
                  <a:pt x="629" y="76"/>
                </a:lnTo>
                <a:lnTo>
                  <a:pt x="629" y="76"/>
                </a:lnTo>
                <a:lnTo>
                  <a:pt x="638" y="70"/>
                </a:lnTo>
                <a:lnTo>
                  <a:pt x="643" y="64"/>
                </a:lnTo>
                <a:lnTo>
                  <a:pt x="643" y="64"/>
                </a:lnTo>
                <a:lnTo>
                  <a:pt x="649" y="55"/>
                </a:lnTo>
                <a:lnTo>
                  <a:pt x="666" y="37"/>
                </a:lnTo>
                <a:lnTo>
                  <a:pt x="666" y="37"/>
                </a:lnTo>
                <a:lnTo>
                  <a:pt x="677" y="22"/>
                </a:lnTo>
                <a:lnTo>
                  <a:pt x="685" y="3"/>
                </a:lnTo>
                <a:lnTo>
                  <a:pt x="685" y="3"/>
                </a:lnTo>
                <a:lnTo>
                  <a:pt x="685" y="0"/>
                </a:lnTo>
                <a:lnTo>
                  <a:pt x="685" y="0"/>
                </a:lnTo>
                <a:lnTo>
                  <a:pt x="685" y="0"/>
                </a:lnTo>
                <a:lnTo>
                  <a:pt x="685" y="0"/>
                </a:lnTo>
                <a:lnTo>
                  <a:pt x="666" y="3"/>
                </a:lnTo>
                <a:lnTo>
                  <a:pt x="666" y="3"/>
                </a:lnTo>
                <a:lnTo>
                  <a:pt x="666" y="3"/>
                </a:lnTo>
                <a:lnTo>
                  <a:pt x="666" y="3"/>
                </a:lnTo>
                <a:lnTo>
                  <a:pt x="646" y="3"/>
                </a:lnTo>
                <a:lnTo>
                  <a:pt x="646" y="3"/>
                </a:lnTo>
                <a:lnTo>
                  <a:pt x="643" y="3"/>
                </a:lnTo>
                <a:lnTo>
                  <a:pt x="643" y="3"/>
                </a:lnTo>
                <a:lnTo>
                  <a:pt x="627" y="6"/>
                </a:lnTo>
                <a:lnTo>
                  <a:pt x="627" y="6"/>
                </a:lnTo>
                <a:lnTo>
                  <a:pt x="624" y="6"/>
                </a:lnTo>
                <a:lnTo>
                  <a:pt x="624" y="6"/>
                </a:lnTo>
                <a:lnTo>
                  <a:pt x="604" y="9"/>
                </a:lnTo>
                <a:lnTo>
                  <a:pt x="604" y="9"/>
                </a:lnTo>
                <a:lnTo>
                  <a:pt x="601" y="9"/>
                </a:lnTo>
                <a:lnTo>
                  <a:pt x="601" y="9"/>
                </a:lnTo>
                <a:lnTo>
                  <a:pt x="585" y="12"/>
                </a:lnTo>
                <a:lnTo>
                  <a:pt x="585" y="12"/>
                </a:lnTo>
                <a:lnTo>
                  <a:pt x="582" y="12"/>
                </a:lnTo>
                <a:lnTo>
                  <a:pt x="582" y="12"/>
                </a:lnTo>
                <a:lnTo>
                  <a:pt x="565" y="12"/>
                </a:lnTo>
                <a:lnTo>
                  <a:pt x="565" y="12"/>
                </a:lnTo>
                <a:lnTo>
                  <a:pt x="562" y="12"/>
                </a:lnTo>
                <a:lnTo>
                  <a:pt x="562" y="12"/>
                </a:lnTo>
                <a:lnTo>
                  <a:pt x="543" y="16"/>
                </a:lnTo>
                <a:lnTo>
                  <a:pt x="543" y="16"/>
                </a:lnTo>
                <a:lnTo>
                  <a:pt x="543" y="16"/>
                </a:lnTo>
                <a:lnTo>
                  <a:pt x="543" y="16"/>
                </a:lnTo>
                <a:lnTo>
                  <a:pt x="523" y="19"/>
                </a:lnTo>
                <a:lnTo>
                  <a:pt x="523" y="19"/>
                </a:lnTo>
                <a:lnTo>
                  <a:pt x="285" y="43"/>
                </a:lnTo>
                <a:lnTo>
                  <a:pt x="159" y="55"/>
                </a:lnTo>
                <a:lnTo>
                  <a:pt x="159" y="67"/>
                </a:lnTo>
                <a:close/>
              </a:path>
            </a:pathLst>
          </a:custGeom>
          <a:solidFill>
            <a:schemeClr val="accent2">
              <a:lumMod val="20000"/>
              <a:lumOff val="80000"/>
            </a:scheme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70" name="Freeform 174">
            <a:extLst>
              <a:ext uri="{FF2B5EF4-FFF2-40B4-BE49-F238E27FC236}">
                <a16:creationId xmlns:a16="http://schemas.microsoft.com/office/drawing/2014/main" id="{59AAA438-BC55-489D-B72D-F61E6A14ED36}"/>
              </a:ext>
            </a:extLst>
          </p:cNvPr>
          <p:cNvSpPr>
            <a:spLocks/>
          </p:cNvSpPr>
          <p:nvPr/>
        </p:nvSpPr>
        <p:spPr bwMode="auto">
          <a:xfrm>
            <a:off x="6066482" y="4572709"/>
            <a:ext cx="632121" cy="689601"/>
          </a:xfrm>
          <a:custGeom>
            <a:avLst/>
            <a:gdLst>
              <a:gd name="T0" fmla="*/ 20 w 412"/>
              <a:gd name="T1" fmla="*/ 131 h 474"/>
              <a:gd name="T2" fmla="*/ 48 w 412"/>
              <a:gd name="T3" fmla="*/ 240 h 474"/>
              <a:gd name="T4" fmla="*/ 73 w 412"/>
              <a:gd name="T5" fmla="*/ 295 h 474"/>
              <a:gd name="T6" fmla="*/ 73 w 412"/>
              <a:gd name="T7" fmla="*/ 298 h 474"/>
              <a:gd name="T8" fmla="*/ 70 w 412"/>
              <a:gd name="T9" fmla="*/ 313 h 474"/>
              <a:gd name="T10" fmla="*/ 62 w 412"/>
              <a:gd name="T11" fmla="*/ 334 h 474"/>
              <a:gd name="T12" fmla="*/ 59 w 412"/>
              <a:gd name="T13" fmla="*/ 364 h 474"/>
              <a:gd name="T14" fmla="*/ 68 w 412"/>
              <a:gd name="T15" fmla="*/ 443 h 474"/>
              <a:gd name="T16" fmla="*/ 70 w 412"/>
              <a:gd name="T17" fmla="*/ 450 h 474"/>
              <a:gd name="T18" fmla="*/ 73 w 412"/>
              <a:gd name="T19" fmla="*/ 456 h 474"/>
              <a:gd name="T20" fmla="*/ 73 w 412"/>
              <a:gd name="T21" fmla="*/ 456 h 474"/>
              <a:gd name="T22" fmla="*/ 317 w 412"/>
              <a:gd name="T23" fmla="*/ 468 h 474"/>
              <a:gd name="T24" fmla="*/ 322 w 412"/>
              <a:gd name="T25" fmla="*/ 471 h 474"/>
              <a:gd name="T26" fmla="*/ 322 w 412"/>
              <a:gd name="T27" fmla="*/ 474 h 474"/>
              <a:gd name="T28" fmla="*/ 333 w 412"/>
              <a:gd name="T29" fmla="*/ 456 h 474"/>
              <a:gd name="T30" fmla="*/ 353 w 412"/>
              <a:gd name="T31" fmla="*/ 450 h 474"/>
              <a:gd name="T32" fmla="*/ 378 w 412"/>
              <a:gd name="T33" fmla="*/ 443 h 474"/>
              <a:gd name="T34" fmla="*/ 373 w 412"/>
              <a:gd name="T35" fmla="*/ 440 h 474"/>
              <a:gd name="T36" fmla="*/ 370 w 412"/>
              <a:gd name="T37" fmla="*/ 422 h 474"/>
              <a:gd name="T38" fmla="*/ 378 w 412"/>
              <a:gd name="T39" fmla="*/ 398 h 474"/>
              <a:gd name="T40" fmla="*/ 387 w 412"/>
              <a:gd name="T41" fmla="*/ 380 h 474"/>
              <a:gd name="T42" fmla="*/ 395 w 412"/>
              <a:gd name="T43" fmla="*/ 364 h 474"/>
              <a:gd name="T44" fmla="*/ 398 w 412"/>
              <a:gd name="T45" fmla="*/ 349 h 474"/>
              <a:gd name="T46" fmla="*/ 395 w 412"/>
              <a:gd name="T47" fmla="*/ 334 h 474"/>
              <a:gd name="T48" fmla="*/ 401 w 412"/>
              <a:gd name="T49" fmla="*/ 313 h 474"/>
              <a:gd name="T50" fmla="*/ 409 w 412"/>
              <a:gd name="T51" fmla="*/ 288 h 474"/>
              <a:gd name="T52" fmla="*/ 409 w 412"/>
              <a:gd name="T53" fmla="*/ 288 h 474"/>
              <a:gd name="T54" fmla="*/ 406 w 412"/>
              <a:gd name="T55" fmla="*/ 288 h 474"/>
              <a:gd name="T56" fmla="*/ 403 w 412"/>
              <a:gd name="T57" fmla="*/ 285 h 474"/>
              <a:gd name="T58" fmla="*/ 401 w 412"/>
              <a:gd name="T59" fmla="*/ 285 h 474"/>
              <a:gd name="T60" fmla="*/ 398 w 412"/>
              <a:gd name="T61" fmla="*/ 285 h 474"/>
              <a:gd name="T62" fmla="*/ 395 w 412"/>
              <a:gd name="T63" fmla="*/ 285 h 474"/>
              <a:gd name="T64" fmla="*/ 392 w 412"/>
              <a:gd name="T65" fmla="*/ 282 h 474"/>
              <a:gd name="T66" fmla="*/ 389 w 412"/>
              <a:gd name="T67" fmla="*/ 282 h 474"/>
              <a:gd name="T68" fmla="*/ 389 w 412"/>
              <a:gd name="T69" fmla="*/ 282 h 474"/>
              <a:gd name="T70" fmla="*/ 387 w 412"/>
              <a:gd name="T71" fmla="*/ 279 h 474"/>
              <a:gd name="T72" fmla="*/ 384 w 412"/>
              <a:gd name="T73" fmla="*/ 279 h 474"/>
              <a:gd name="T74" fmla="*/ 381 w 412"/>
              <a:gd name="T75" fmla="*/ 276 h 474"/>
              <a:gd name="T76" fmla="*/ 381 w 412"/>
              <a:gd name="T77" fmla="*/ 276 h 474"/>
              <a:gd name="T78" fmla="*/ 378 w 412"/>
              <a:gd name="T79" fmla="*/ 273 h 474"/>
              <a:gd name="T80" fmla="*/ 378 w 412"/>
              <a:gd name="T81" fmla="*/ 273 h 474"/>
              <a:gd name="T82" fmla="*/ 375 w 412"/>
              <a:gd name="T83" fmla="*/ 270 h 474"/>
              <a:gd name="T84" fmla="*/ 375 w 412"/>
              <a:gd name="T85" fmla="*/ 270 h 474"/>
              <a:gd name="T86" fmla="*/ 375 w 412"/>
              <a:gd name="T87" fmla="*/ 267 h 474"/>
              <a:gd name="T88" fmla="*/ 375 w 412"/>
              <a:gd name="T89" fmla="*/ 264 h 474"/>
              <a:gd name="T90" fmla="*/ 373 w 412"/>
              <a:gd name="T91" fmla="*/ 261 h 474"/>
              <a:gd name="T92" fmla="*/ 367 w 412"/>
              <a:gd name="T93" fmla="*/ 243 h 474"/>
              <a:gd name="T94" fmla="*/ 359 w 412"/>
              <a:gd name="T95" fmla="*/ 225 h 474"/>
              <a:gd name="T96" fmla="*/ 353 w 412"/>
              <a:gd name="T97" fmla="*/ 206 h 474"/>
              <a:gd name="T98" fmla="*/ 291 w 412"/>
              <a:gd name="T99" fmla="*/ 143 h 474"/>
              <a:gd name="T100" fmla="*/ 188 w 412"/>
              <a:gd name="T101" fmla="*/ 39 h 474"/>
              <a:gd name="T102" fmla="*/ 179 w 412"/>
              <a:gd name="T103" fmla="*/ 21 h 474"/>
              <a:gd name="T104" fmla="*/ 185 w 412"/>
              <a:gd name="T105" fmla="*/ 6 h 474"/>
              <a:gd name="T106" fmla="*/ 185 w 412"/>
              <a:gd name="T107" fmla="*/ 3 h 474"/>
              <a:gd name="T108" fmla="*/ 185 w 412"/>
              <a:gd name="T109" fmla="*/ 3 h 474"/>
              <a:gd name="T110" fmla="*/ 135 w 412"/>
              <a:gd name="T111" fmla="*/ 9 h 474"/>
              <a:gd name="T112" fmla="*/ 0 w 412"/>
              <a:gd name="T113" fmla="*/ 1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2" h="474">
                <a:moveTo>
                  <a:pt x="0" y="18"/>
                </a:moveTo>
                <a:lnTo>
                  <a:pt x="0" y="18"/>
                </a:lnTo>
                <a:lnTo>
                  <a:pt x="20" y="131"/>
                </a:lnTo>
                <a:lnTo>
                  <a:pt x="34" y="197"/>
                </a:lnTo>
                <a:lnTo>
                  <a:pt x="42" y="222"/>
                </a:lnTo>
                <a:lnTo>
                  <a:pt x="48" y="240"/>
                </a:lnTo>
                <a:lnTo>
                  <a:pt x="48" y="240"/>
                </a:lnTo>
                <a:lnTo>
                  <a:pt x="68" y="282"/>
                </a:lnTo>
                <a:lnTo>
                  <a:pt x="73" y="295"/>
                </a:lnTo>
                <a:lnTo>
                  <a:pt x="73" y="295"/>
                </a:lnTo>
                <a:lnTo>
                  <a:pt x="73" y="298"/>
                </a:lnTo>
                <a:lnTo>
                  <a:pt x="73" y="298"/>
                </a:lnTo>
                <a:lnTo>
                  <a:pt x="73" y="298"/>
                </a:lnTo>
                <a:lnTo>
                  <a:pt x="73" y="298"/>
                </a:lnTo>
                <a:lnTo>
                  <a:pt x="70" y="313"/>
                </a:lnTo>
                <a:lnTo>
                  <a:pt x="68" y="325"/>
                </a:lnTo>
                <a:lnTo>
                  <a:pt x="62" y="334"/>
                </a:lnTo>
                <a:lnTo>
                  <a:pt x="62" y="334"/>
                </a:lnTo>
                <a:lnTo>
                  <a:pt x="59" y="343"/>
                </a:lnTo>
                <a:lnTo>
                  <a:pt x="59" y="364"/>
                </a:lnTo>
                <a:lnTo>
                  <a:pt x="59" y="364"/>
                </a:lnTo>
                <a:lnTo>
                  <a:pt x="62" y="410"/>
                </a:lnTo>
                <a:lnTo>
                  <a:pt x="65" y="428"/>
                </a:lnTo>
                <a:lnTo>
                  <a:pt x="68" y="443"/>
                </a:lnTo>
                <a:lnTo>
                  <a:pt x="68" y="443"/>
                </a:lnTo>
                <a:lnTo>
                  <a:pt x="70" y="450"/>
                </a:lnTo>
                <a:lnTo>
                  <a:pt x="70" y="450"/>
                </a:lnTo>
                <a:lnTo>
                  <a:pt x="70" y="450"/>
                </a:lnTo>
                <a:lnTo>
                  <a:pt x="73" y="456"/>
                </a:lnTo>
                <a:lnTo>
                  <a:pt x="73" y="456"/>
                </a:lnTo>
                <a:lnTo>
                  <a:pt x="73" y="456"/>
                </a:lnTo>
                <a:lnTo>
                  <a:pt x="73" y="456"/>
                </a:lnTo>
                <a:lnTo>
                  <a:pt x="73" y="456"/>
                </a:lnTo>
                <a:lnTo>
                  <a:pt x="73" y="456"/>
                </a:lnTo>
                <a:lnTo>
                  <a:pt x="87" y="474"/>
                </a:lnTo>
                <a:lnTo>
                  <a:pt x="317" y="468"/>
                </a:lnTo>
                <a:lnTo>
                  <a:pt x="317" y="468"/>
                </a:lnTo>
                <a:lnTo>
                  <a:pt x="319" y="468"/>
                </a:lnTo>
                <a:lnTo>
                  <a:pt x="322" y="471"/>
                </a:lnTo>
                <a:lnTo>
                  <a:pt x="322" y="471"/>
                </a:lnTo>
                <a:lnTo>
                  <a:pt x="322" y="474"/>
                </a:lnTo>
                <a:lnTo>
                  <a:pt x="322" y="474"/>
                </a:lnTo>
                <a:lnTo>
                  <a:pt x="333" y="459"/>
                </a:lnTo>
                <a:lnTo>
                  <a:pt x="333" y="459"/>
                </a:lnTo>
                <a:lnTo>
                  <a:pt x="333" y="456"/>
                </a:lnTo>
                <a:lnTo>
                  <a:pt x="333" y="456"/>
                </a:lnTo>
                <a:lnTo>
                  <a:pt x="342" y="453"/>
                </a:lnTo>
                <a:lnTo>
                  <a:pt x="353" y="450"/>
                </a:lnTo>
                <a:lnTo>
                  <a:pt x="353" y="450"/>
                </a:lnTo>
                <a:lnTo>
                  <a:pt x="378" y="443"/>
                </a:lnTo>
                <a:lnTo>
                  <a:pt x="378" y="443"/>
                </a:lnTo>
                <a:lnTo>
                  <a:pt x="378" y="443"/>
                </a:lnTo>
                <a:lnTo>
                  <a:pt x="378" y="443"/>
                </a:lnTo>
                <a:lnTo>
                  <a:pt x="373" y="440"/>
                </a:lnTo>
                <a:lnTo>
                  <a:pt x="370" y="431"/>
                </a:lnTo>
                <a:lnTo>
                  <a:pt x="370" y="431"/>
                </a:lnTo>
                <a:lnTo>
                  <a:pt x="370" y="422"/>
                </a:lnTo>
                <a:lnTo>
                  <a:pt x="373" y="410"/>
                </a:lnTo>
                <a:lnTo>
                  <a:pt x="373" y="410"/>
                </a:lnTo>
                <a:lnTo>
                  <a:pt x="378" y="398"/>
                </a:lnTo>
                <a:lnTo>
                  <a:pt x="378" y="398"/>
                </a:lnTo>
                <a:lnTo>
                  <a:pt x="378" y="389"/>
                </a:lnTo>
                <a:lnTo>
                  <a:pt x="387" y="380"/>
                </a:lnTo>
                <a:lnTo>
                  <a:pt x="387" y="380"/>
                </a:lnTo>
                <a:lnTo>
                  <a:pt x="395" y="364"/>
                </a:lnTo>
                <a:lnTo>
                  <a:pt x="395" y="364"/>
                </a:lnTo>
                <a:lnTo>
                  <a:pt x="398" y="355"/>
                </a:lnTo>
                <a:lnTo>
                  <a:pt x="398" y="349"/>
                </a:lnTo>
                <a:lnTo>
                  <a:pt x="398" y="349"/>
                </a:lnTo>
                <a:lnTo>
                  <a:pt x="395" y="343"/>
                </a:lnTo>
                <a:lnTo>
                  <a:pt x="395" y="334"/>
                </a:lnTo>
                <a:lnTo>
                  <a:pt x="395" y="334"/>
                </a:lnTo>
                <a:lnTo>
                  <a:pt x="395" y="322"/>
                </a:lnTo>
                <a:lnTo>
                  <a:pt x="401" y="313"/>
                </a:lnTo>
                <a:lnTo>
                  <a:pt x="401" y="313"/>
                </a:lnTo>
                <a:lnTo>
                  <a:pt x="412" y="288"/>
                </a:lnTo>
                <a:lnTo>
                  <a:pt x="412" y="288"/>
                </a:lnTo>
                <a:lnTo>
                  <a:pt x="409" y="288"/>
                </a:lnTo>
                <a:lnTo>
                  <a:pt x="409" y="288"/>
                </a:lnTo>
                <a:lnTo>
                  <a:pt x="409" y="288"/>
                </a:lnTo>
                <a:lnTo>
                  <a:pt x="409" y="288"/>
                </a:lnTo>
                <a:lnTo>
                  <a:pt x="406" y="288"/>
                </a:lnTo>
                <a:lnTo>
                  <a:pt x="406" y="288"/>
                </a:lnTo>
                <a:lnTo>
                  <a:pt x="406" y="288"/>
                </a:lnTo>
                <a:lnTo>
                  <a:pt x="406" y="288"/>
                </a:lnTo>
                <a:lnTo>
                  <a:pt x="403" y="285"/>
                </a:lnTo>
                <a:lnTo>
                  <a:pt x="403" y="285"/>
                </a:lnTo>
                <a:lnTo>
                  <a:pt x="403" y="285"/>
                </a:lnTo>
                <a:lnTo>
                  <a:pt x="403" y="285"/>
                </a:lnTo>
                <a:lnTo>
                  <a:pt x="401" y="285"/>
                </a:lnTo>
                <a:lnTo>
                  <a:pt x="401" y="285"/>
                </a:lnTo>
                <a:lnTo>
                  <a:pt x="398" y="285"/>
                </a:lnTo>
                <a:lnTo>
                  <a:pt x="398" y="285"/>
                </a:lnTo>
                <a:lnTo>
                  <a:pt x="398" y="285"/>
                </a:lnTo>
                <a:lnTo>
                  <a:pt x="398" y="285"/>
                </a:lnTo>
                <a:lnTo>
                  <a:pt x="395" y="285"/>
                </a:lnTo>
                <a:lnTo>
                  <a:pt x="395" y="285"/>
                </a:lnTo>
                <a:lnTo>
                  <a:pt x="392" y="282"/>
                </a:lnTo>
                <a:lnTo>
                  <a:pt x="392" y="282"/>
                </a:lnTo>
                <a:lnTo>
                  <a:pt x="392" y="282"/>
                </a:lnTo>
                <a:lnTo>
                  <a:pt x="392" y="282"/>
                </a:lnTo>
                <a:lnTo>
                  <a:pt x="389" y="282"/>
                </a:lnTo>
                <a:lnTo>
                  <a:pt x="389" y="282"/>
                </a:lnTo>
                <a:lnTo>
                  <a:pt x="389" y="282"/>
                </a:lnTo>
                <a:lnTo>
                  <a:pt x="389" y="282"/>
                </a:lnTo>
                <a:lnTo>
                  <a:pt x="387" y="279"/>
                </a:lnTo>
                <a:lnTo>
                  <a:pt x="387" y="279"/>
                </a:lnTo>
                <a:lnTo>
                  <a:pt x="387" y="279"/>
                </a:lnTo>
                <a:lnTo>
                  <a:pt x="387" y="279"/>
                </a:lnTo>
                <a:lnTo>
                  <a:pt x="384" y="279"/>
                </a:lnTo>
                <a:lnTo>
                  <a:pt x="384" y="279"/>
                </a:lnTo>
                <a:lnTo>
                  <a:pt x="384" y="279"/>
                </a:lnTo>
                <a:lnTo>
                  <a:pt x="384" y="279"/>
                </a:lnTo>
                <a:lnTo>
                  <a:pt x="381" y="276"/>
                </a:lnTo>
                <a:lnTo>
                  <a:pt x="381" y="276"/>
                </a:lnTo>
                <a:lnTo>
                  <a:pt x="381" y="276"/>
                </a:lnTo>
                <a:lnTo>
                  <a:pt x="381" y="276"/>
                </a:lnTo>
                <a:lnTo>
                  <a:pt x="381" y="276"/>
                </a:lnTo>
                <a:lnTo>
                  <a:pt x="381" y="276"/>
                </a:lnTo>
                <a:lnTo>
                  <a:pt x="378" y="273"/>
                </a:lnTo>
                <a:lnTo>
                  <a:pt x="378" y="273"/>
                </a:lnTo>
                <a:lnTo>
                  <a:pt x="378" y="273"/>
                </a:lnTo>
                <a:lnTo>
                  <a:pt x="378" y="273"/>
                </a:lnTo>
                <a:lnTo>
                  <a:pt x="378" y="273"/>
                </a:lnTo>
                <a:lnTo>
                  <a:pt x="378" y="273"/>
                </a:lnTo>
                <a:lnTo>
                  <a:pt x="375" y="270"/>
                </a:lnTo>
                <a:lnTo>
                  <a:pt x="375" y="270"/>
                </a:lnTo>
                <a:lnTo>
                  <a:pt x="375" y="270"/>
                </a:lnTo>
                <a:lnTo>
                  <a:pt x="375" y="270"/>
                </a:lnTo>
                <a:lnTo>
                  <a:pt x="375" y="267"/>
                </a:lnTo>
                <a:lnTo>
                  <a:pt x="375" y="267"/>
                </a:lnTo>
                <a:lnTo>
                  <a:pt x="375" y="267"/>
                </a:lnTo>
                <a:lnTo>
                  <a:pt x="375" y="267"/>
                </a:lnTo>
                <a:lnTo>
                  <a:pt x="375" y="264"/>
                </a:lnTo>
                <a:lnTo>
                  <a:pt x="375" y="264"/>
                </a:lnTo>
                <a:lnTo>
                  <a:pt x="373" y="264"/>
                </a:lnTo>
                <a:lnTo>
                  <a:pt x="373" y="264"/>
                </a:lnTo>
                <a:lnTo>
                  <a:pt x="373" y="261"/>
                </a:lnTo>
                <a:lnTo>
                  <a:pt x="373" y="261"/>
                </a:lnTo>
                <a:lnTo>
                  <a:pt x="373" y="252"/>
                </a:lnTo>
                <a:lnTo>
                  <a:pt x="367" y="243"/>
                </a:lnTo>
                <a:lnTo>
                  <a:pt x="367" y="243"/>
                </a:lnTo>
                <a:lnTo>
                  <a:pt x="361" y="234"/>
                </a:lnTo>
                <a:lnTo>
                  <a:pt x="359" y="225"/>
                </a:lnTo>
                <a:lnTo>
                  <a:pt x="359" y="225"/>
                </a:lnTo>
                <a:lnTo>
                  <a:pt x="359" y="216"/>
                </a:lnTo>
                <a:lnTo>
                  <a:pt x="353" y="206"/>
                </a:lnTo>
                <a:lnTo>
                  <a:pt x="336" y="185"/>
                </a:lnTo>
                <a:lnTo>
                  <a:pt x="336" y="185"/>
                </a:lnTo>
                <a:lnTo>
                  <a:pt x="291" y="143"/>
                </a:lnTo>
                <a:lnTo>
                  <a:pt x="291" y="143"/>
                </a:lnTo>
                <a:lnTo>
                  <a:pt x="244" y="100"/>
                </a:lnTo>
                <a:lnTo>
                  <a:pt x="188" y="39"/>
                </a:lnTo>
                <a:lnTo>
                  <a:pt x="188" y="39"/>
                </a:lnTo>
                <a:lnTo>
                  <a:pt x="182" y="30"/>
                </a:lnTo>
                <a:lnTo>
                  <a:pt x="179" y="21"/>
                </a:lnTo>
                <a:lnTo>
                  <a:pt x="182" y="12"/>
                </a:lnTo>
                <a:lnTo>
                  <a:pt x="185" y="6"/>
                </a:lnTo>
                <a:lnTo>
                  <a:pt x="185" y="6"/>
                </a:lnTo>
                <a:lnTo>
                  <a:pt x="185" y="3"/>
                </a:lnTo>
                <a:lnTo>
                  <a:pt x="185" y="3"/>
                </a:lnTo>
                <a:lnTo>
                  <a:pt x="185" y="3"/>
                </a:lnTo>
                <a:lnTo>
                  <a:pt x="185" y="3"/>
                </a:lnTo>
                <a:lnTo>
                  <a:pt x="185" y="3"/>
                </a:lnTo>
                <a:lnTo>
                  <a:pt x="185" y="3"/>
                </a:lnTo>
                <a:lnTo>
                  <a:pt x="185" y="0"/>
                </a:lnTo>
                <a:lnTo>
                  <a:pt x="185" y="0"/>
                </a:lnTo>
                <a:lnTo>
                  <a:pt x="135" y="9"/>
                </a:lnTo>
                <a:lnTo>
                  <a:pt x="68" y="15"/>
                </a:lnTo>
                <a:lnTo>
                  <a:pt x="68" y="15"/>
                </a:lnTo>
                <a:lnTo>
                  <a:pt x="0" y="18"/>
                </a:lnTo>
                <a:lnTo>
                  <a:pt x="0" y="18"/>
                </a:lnTo>
                <a:close/>
              </a:path>
            </a:pathLst>
          </a:custGeom>
          <a:solidFill>
            <a:schemeClr val="accent2">
              <a:lumMod val="60000"/>
              <a:lumOff val="40000"/>
            </a:scheme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71" name="Freeform 176">
            <a:extLst>
              <a:ext uri="{FF2B5EF4-FFF2-40B4-BE49-F238E27FC236}">
                <a16:creationId xmlns:a16="http://schemas.microsoft.com/office/drawing/2014/main" id="{7200FD92-7F91-4345-8B29-18A9DA1E7403}"/>
              </a:ext>
            </a:extLst>
          </p:cNvPr>
          <p:cNvSpPr>
            <a:spLocks/>
          </p:cNvSpPr>
          <p:nvPr/>
        </p:nvSpPr>
        <p:spPr bwMode="auto">
          <a:xfrm>
            <a:off x="6015851" y="5257946"/>
            <a:ext cx="7672" cy="0"/>
          </a:xfrm>
          <a:custGeom>
            <a:avLst/>
            <a:gdLst>
              <a:gd name="T0" fmla="*/ 5 w 5"/>
              <a:gd name="T1" fmla="*/ 0 w 5"/>
              <a:gd name="T2" fmla="*/ 0 w 5"/>
              <a:gd name="T3" fmla="*/ 5 w 5"/>
              <a:gd name="T4" fmla="*/ 5 w 5"/>
              <a:gd name="T5" fmla="*/ 5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0" y="0"/>
                </a:lnTo>
                <a:lnTo>
                  <a:pt x="0" y="0"/>
                </a:lnTo>
                <a:lnTo>
                  <a:pt x="5" y="0"/>
                </a:lnTo>
                <a:lnTo>
                  <a:pt x="5" y="0"/>
                </a:lnTo>
                <a:lnTo>
                  <a:pt x="5" y="0"/>
                </a:lnTo>
                <a:lnTo>
                  <a:pt x="5"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2" name="Freeform 177">
            <a:extLst>
              <a:ext uri="{FF2B5EF4-FFF2-40B4-BE49-F238E27FC236}">
                <a16:creationId xmlns:a16="http://schemas.microsoft.com/office/drawing/2014/main" id="{A5645112-3443-4BA0-9916-1D010AF859A8}"/>
              </a:ext>
            </a:extLst>
          </p:cNvPr>
          <p:cNvSpPr>
            <a:spLocks/>
          </p:cNvSpPr>
          <p:nvPr/>
        </p:nvSpPr>
        <p:spPr bwMode="auto">
          <a:xfrm>
            <a:off x="5980562" y="5262310"/>
            <a:ext cx="4604"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3" name="Freeform 178">
            <a:extLst>
              <a:ext uri="{FF2B5EF4-FFF2-40B4-BE49-F238E27FC236}">
                <a16:creationId xmlns:a16="http://schemas.microsoft.com/office/drawing/2014/main" id="{3F4AA197-44AA-48CE-961F-F9894A259920}"/>
              </a:ext>
            </a:extLst>
          </p:cNvPr>
          <p:cNvSpPr>
            <a:spLocks/>
          </p:cNvSpPr>
          <p:nvPr/>
        </p:nvSpPr>
        <p:spPr bwMode="auto">
          <a:xfrm>
            <a:off x="5977494" y="5244852"/>
            <a:ext cx="3069" cy="0"/>
          </a:xfrm>
          <a:custGeom>
            <a:avLst/>
            <a:gdLst>
              <a:gd name="T0" fmla="*/ 2 w 2"/>
              <a:gd name="T1" fmla="*/ 0 w 2"/>
              <a:gd name="T2" fmla="*/ 0 w 2"/>
              <a:gd name="T3" fmla="*/ 0 w 2"/>
              <a:gd name="T4" fmla="*/ 2 w 2"/>
            </a:gdLst>
            <a:ahLst/>
            <a:cxnLst>
              <a:cxn ang="0">
                <a:pos x="T0" y="0"/>
              </a:cxn>
              <a:cxn ang="0">
                <a:pos x="T1" y="0"/>
              </a:cxn>
              <a:cxn ang="0">
                <a:pos x="T2" y="0"/>
              </a:cxn>
              <a:cxn ang="0">
                <a:pos x="T3" y="0"/>
              </a:cxn>
              <a:cxn ang="0">
                <a:pos x="T4" y="0"/>
              </a:cxn>
            </a:cxnLst>
            <a:rect l="0" t="0" r="r" b="b"/>
            <a:pathLst>
              <a:path w="2">
                <a:moveTo>
                  <a:pt x="2" y="0"/>
                </a:moveTo>
                <a:lnTo>
                  <a:pt x="0" y="0"/>
                </a:lnTo>
                <a:lnTo>
                  <a:pt x="0" y="0"/>
                </a:lnTo>
                <a:lnTo>
                  <a:pt x="0" y="0"/>
                </a:lnTo>
                <a:lnTo>
                  <a:pt x="2"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4" name="Freeform 179">
            <a:extLst>
              <a:ext uri="{FF2B5EF4-FFF2-40B4-BE49-F238E27FC236}">
                <a16:creationId xmlns:a16="http://schemas.microsoft.com/office/drawing/2014/main" id="{ED40ECEF-B27F-4F2F-B903-BEA9AE1D9DA1}"/>
              </a:ext>
            </a:extLst>
          </p:cNvPr>
          <p:cNvSpPr>
            <a:spLocks/>
          </p:cNvSpPr>
          <p:nvPr/>
        </p:nvSpPr>
        <p:spPr bwMode="auto">
          <a:xfrm>
            <a:off x="6058810" y="5249215"/>
            <a:ext cx="112002" cy="8729"/>
          </a:xfrm>
          <a:custGeom>
            <a:avLst/>
            <a:gdLst>
              <a:gd name="T0" fmla="*/ 0 w 73"/>
              <a:gd name="T1" fmla="*/ 6 h 6"/>
              <a:gd name="T2" fmla="*/ 0 w 73"/>
              <a:gd name="T3" fmla="*/ 6 h 6"/>
              <a:gd name="T4" fmla="*/ 73 w 73"/>
              <a:gd name="T5" fmla="*/ 0 h 6"/>
              <a:gd name="T6" fmla="*/ 73 w 73"/>
              <a:gd name="T7" fmla="*/ 0 h 6"/>
              <a:gd name="T8" fmla="*/ 73 w 73"/>
              <a:gd name="T9" fmla="*/ 0 h 6"/>
              <a:gd name="T10" fmla="*/ 0 w 73"/>
              <a:gd name="T11" fmla="*/ 6 h 6"/>
              <a:gd name="T12" fmla="*/ 0 w 73"/>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73" h="6">
                <a:moveTo>
                  <a:pt x="0" y="6"/>
                </a:moveTo>
                <a:lnTo>
                  <a:pt x="0" y="6"/>
                </a:lnTo>
                <a:lnTo>
                  <a:pt x="73" y="0"/>
                </a:lnTo>
                <a:lnTo>
                  <a:pt x="73" y="0"/>
                </a:lnTo>
                <a:lnTo>
                  <a:pt x="73" y="0"/>
                </a:lnTo>
                <a:lnTo>
                  <a:pt x="0" y="6"/>
                </a:lnTo>
                <a:lnTo>
                  <a:pt x="0" y="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5" name="Freeform 180">
            <a:extLst>
              <a:ext uri="{FF2B5EF4-FFF2-40B4-BE49-F238E27FC236}">
                <a16:creationId xmlns:a16="http://schemas.microsoft.com/office/drawing/2014/main" id="{4DE8B19F-1562-4415-9E56-353959BBB84E}"/>
              </a:ext>
            </a:extLst>
          </p:cNvPr>
          <p:cNvSpPr>
            <a:spLocks/>
          </p:cNvSpPr>
          <p:nvPr/>
        </p:nvSpPr>
        <p:spPr bwMode="auto">
          <a:xfrm>
            <a:off x="6173882" y="5227393"/>
            <a:ext cx="4604" cy="8729"/>
          </a:xfrm>
          <a:custGeom>
            <a:avLst/>
            <a:gdLst>
              <a:gd name="T0" fmla="*/ 0 w 3"/>
              <a:gd name="T1" fmla="*/ 0 h 6"/>
              <a:gd name="T2" fmla="*/ 0 w 3"/>
              <a:gd name="T3" fmla="*/ 0 h 6"/>
              <a:gd name="T4" fmla="*/ 0 w 3"/>
              <a:gd name="T5" fmla="*/ 0 h 6"/>
              <a:gd name="T6" fmla="*/ 3 w 3"/>
              <a:gd name="T7" fmla="*/ 6 h 6"/>
              <a:gd name="T8" fmla="*/ 3 w 3"/>
              <a:gd name="T9" fmla="*/ 6 h 6"/>
              <a:gd name="T10" fmla="*/ 0 w 3"/>
              <a:gd name="T11" fmla="*/ 0 h 6"/>
              <a:gd name="T12" fmla="*/ 0 w 3"/>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0" y="0"/>
                </a:moveTo>
                <a:lnTo>
                  <a:pt x="0" y="0"/>
                </a:lnTo>
                <a:lnTo>
                  <a:pt x="0" y="0"/>
                </a:lnTo>
                <a:lnTo>
                  <a:pt x="3" y="6"/>
                </a:lnTo>
                <a:lnTo>
                  <a:pt x="3" y="6"/>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6" name="Freeform 181">
            <a:extLst>
              <a:ext uri="{FF2B5EF4-FFF2-40B4-BE49-F238E27FC236}">
                <a16:creationId xmlns:a16="http://schemas.microsoft.com/office/drawing/2014/main" id="{68EFCEFC-C4BE-4E32-9D89-A1FDA66CC40E}"/>
              </a:ext>
            </a:extLst>
          </p:cNvPr>
          <p:cNvSpPr>
            <a:spLocks/>
          </p:cNvSpPr>
          <p:nvPr/>
        </p:nvSpPr>
        <p:spPr bwMode="auto">
          <a:xfrm>
            <a:off x="6101771" y="523612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7" name="Freeform 182">
            <a:extLst>
              <a:ext uri="{FF2B5EF4-FFF2-40B4-BE49-F238E27FC236}">
                <a16:creationId xmlns:a16="http://schemas.microsoft.com/office/drawing/2014/main" id="{1F54D327-751B-455A-98F2-EA2D355FDE0F}"/>
              </a:ext>
            </a:extLst>
          </p:cNvPr>
          <p:cNvSpPr>
            <a:spLocks/>
          </p:cNvSpPr>
          <p:nvPr/>
        </p:nvSpPr>
        <p:spPr bwMode="auto">
          <a:xfrm>
            <a:off x="6058810" y="5236122"/>
            <a:ext cx="38358" cy="4364"/>
          </a:xfrm>
          <a:custGeom>
            <a:avLst/>
            <a:gdLst>
              <a:gd name="T0" fmla="*/ 25 w 25"/>
              <a:gd name="T1" fmla="*/ 0 h 3"/>
              <a:gd name="T2" fmla="*/ 25 w 25"/>
              <a:gd name="T3" fmla="*/ 0 h 3"/>
              <a:gd name="T4" fmla="*/ 0 w 25"/>
              <a:gd name="T5" fmla="*/ 3 h 3"/>
              <a:gd name="T6" fmla="*/ 0 w 25"/>
              <a:gd name="T7" fmla="*/ 3 h 3"/>
              <a:gd name="T8" fmla="*/ 0 w 25"/>
              <a:gd name="T9" fmla="*/ 3 h 3"/>
              <a:gd name="T10" fmla="*/ 0 w 25"/>
              <a:gd name="T11" fmla="*/ 3 h 3"/>
              <a:gd name="T12" fmla="*/ 25 w 25"/>
              <a:gd name="T13" fmla="*/ 0 h 3"/>
              <a:gd name="T14" fmla="*/ 25 w 25"/>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3">
                <a:moveTo>
                  <a:pt x="25" y="0"/>
                </a:moveTo>
                <a:lnTo>
                  <a:pt x="25" y="0"/>
                </a:lnTo>
                <a:lnTo>
                  <a:pt x="0" y="3"/>
                </a:lnTo>
                <a:lnTo>
                  <a:pt x="0" y="3"/>
                </a:lnTo>
                <a:lnTo>
                  <a:pt x="0" y="3"/>
                </a:lnTo>
                <a:lnTo>
                  <a:pt x="0" y="3"/>
                </a:lnTo>
                <a:lnTo>
                  <a:pt x="25" y="0"/>
                </a:lnTo>
                <a:lnTo>
                  <a:pt x="25"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8" name="Freeform 185">
            <a:extLst>
              <a:ext uri="{FF2B5EF4-FFF2-40B4-BE49-F238E27FC236}">
                <a16:creationId xmlns:a16="http://schemas.microsoft.com/office/drawing/2014/main" id="{C9DFE28B-0D36-4A2D-8FE8-59E8048BC623}"/>
              </a:ext>
            </a:extLst>
          </p:cNvPr>
          <p:cNvSpPr>
            <a:spLocks/>
          </p:cNvSpPr>
          <p:nvPr/>
        </p:nvSpPr>
        <p:spPr bwMode="auto">
          <a:xfrm>
            <a:off x="5538691" y="4616355"/>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9" name="Freeform 186">
            <a:extLst>
              <a:ext uri="{FF2B5EF4-FFF2-40B4-BE49-F238E27FC236}">
                <a16:creationId xmlns:a16="http://schemas.microsoft.com/office/drawing/2014/main" id="{A3DD5CA1-4128-4633-B818-29F4FDD9D7C4}"/>
              </a:ext>
            </a:extLst>
          </p:cNvPr>
          <p:cNvSpPr>
            <a:spLocks/>
          </p:cNvSpPr>
          <p:nvPr/>
        </p:nvSpPr>
        <p:spPr bwMode="auto">
          <a:xfrm>
            <a:off x="5526417" y="4616355"/>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0" name="Freeform 187">
            <a:extLst>
              <a:ext uri="{FF2B5EF4-FFF2-40B4-BE49-F238E27FC236}">
                <a16:creationId xmlns:a16="http://schemas.microsoft.com/office/drawing/2014/main" id="{E496E046-4577-48AF-B81F-C9F74EBEE83D}"/>
              </a:ext>
            </a:extLst>
          </p:cNvPr>
          <p:cNvSpPr>
            <a:spLocks/>
          </p:cNvSpPr>
          <p:nvPr/>
        </p:nvSpPr>
        <p:spPr bwMode="auto">
          <a:xfrm>
            <a:off x="5509539" y="461635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1" name="Freeform 188">
            <a:extLst>
              <a:ext uri="{FF2B5EF4-FFF2-40B4-BE49-F238E27FC236}">
                <a16:creationId xmlns:a16="http://schemas.microsoft.com/office/drawing/2014/main" id="{92F5AB6A-03BD-4612-B189-A85B62DC3947}"/>
              </a:ext>
            </a:extLst>
          </p:cNvPr>
          <p:cNvSpPr>
            <a:spLocks/>
          </p:cNvSpPr>
          <p:nvPr/>
        </p:nvSpPr>
        <p:spPr bwMode="auto">
          <a:xfrm>
            <a:off x="5517211" y="4616355"/>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2" name="Freeform 189">
            <a:extLst>
              <a:ext uri="{FF2B5EF4-FFF2-40B4-BE49-F238E27FC236}">
                <a16:creationId xmlns:a16="http://schemas.microsoft.com/office/drawing/2014/main" id="{9261EAE1-98F2-4358-92E7-6D17527AE72F}"/>
              </a:ext>
            </a:extLst>
          </p:cNvPr>
          <p:cNvSpPr>
            <a:spLocks/>
          </p:cNvSpPr>
          <p:nvPr/>
        </p:nvSpPr>
        <p:spPr bwMode="auto">
          <a:xfrm>
            <a:off x="5598528" y="459889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3" name="Freeform 190">
            <a:extLst>
              <a:ext uri="{FF2B5EF4-FFF2-40B4-BE49-F238E27FC236}">
                <a16:creationId xmlns:a16="http://schemas.microsoft.com/office/drawing/2014/main" id="{F5C8E7E4-0026-47E8-B94D-153A61F8C0AA}"/>
              </a:ext>
            </a:extLst>
          </p:cNvPr>
          <p:cNvSpPr>
            <a:spLocks/>
          </p:cNvSpPr>
          <p:nvPr/>
        </p:nvSpPr>
        <p:spPr bwMode="auto">
          <a:xfrm>
            <a:off x="5615406" y="4598897"/>
            <a:ext cx="85919" cy="0"/>
          </a:xfrm>
          <a:custGeom>
            <a:avLst/>
            <a:gdLst>
              <a:gd name="T0" fmla="*/ 56 w 56"/>
              <a:gd name="T1" fmla="*/ 56 w 56"/>
              <a:gd name="T2" fmla="*/ 0 w 56"/>
              <a:gd name="T3" fmla="*/ 0 w 56"/>
              <a:gd name="T4" fmla="*/ 56 w 56"/>
              <a:gd name="T5" fmla="*/ 56 w 56"/>
            </a:gdLst>
            <a:ahLst/>
            <a:cxnLst>
              <a:cxn ang="0">
                <a:pos x="T0" y="0"/>
              </a:cxn>
              <a:cxn ang="0">
                <a:pos x="T1" y="0"/>
              </a:cxn>
              <a:cxn ang="0">
                <a:pos x="T2" y="0"/>
              </a:cxn>
              <a:cxn ang="0">
                <a:pos x="T3" y="0"/>
              </a:cxn>
              <a:cxn ang="0">
                <a:pos x="T4" y="0"/>
              </a:cxn>
              <a:cxn ang="0">
                <a:pos x="T5" y="0"/>
              </a:cxn>
            </a:cxnLst>
            <a:rect l="0" t="0" r="r" b="b"/>
            <a:pathLst>
              <a:path w="56">
                <a:moveTo>
                  <a:pt x="56" y="0"/>
                </a:moveTo>
                <a:lnTo>
                  <a:pt x="56" y="0"/>
                </a:lnTo>
                <a:lnTo>
                  <a:pt x="0" y="0"/>
                </a:lnTo>
                <a:lnTo>
                  <a:pt x="0" y="0"/>
                </a:lnTo>
                <a:lnTo>
                  <a:pt x="56" y="0"/>
                </a:lnTo>
                <a:lnTo>
                  <a:pt x="56"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4" name="Freeform 191">
            <a:extLst>
              <a:ext uri="{FF2B5EF4-FFF2-40B4-BE49-F238E27FC236}">
                <a16:creationId xmlns:a16="http://schemas.microsoft.com/office/drawing/2014/main" id="{A5F4B8F9-CD77-413C-833C-E3BE71577798}"/>
              </a:ext>
            </a:extLst>
          </p:cNvPr>
          <p:cNvSpPr>
            <a:spLocks/>
          </p:cNvSpPr>
          <p:nvPr/>
        </p:nvSpPr>
        <p:spPr bwMode="auto">
          <a:xfrm>
            <a:off x="5607733" y="4598897"/>
            <a:ext cx="7672" cy="0"/>
          </a:xfrm>
          <a:custGeom>
            <a:avLst/>
            <a:gdLst>
              <a:gd name="T0" fmla="*/ 5 w 5"/>
              <a:gd name="T1" fmla="*/ 5 w 5"/>
              <a:gd name="T2" fmla="*/ 0 w 5"/>
              <a:gd name="T3" fmla="*/ 0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0" y="0"/>
                </a:lnTo>
                <a:lnTo>
                  <a:pt x="5" y="0"/>
                </a:lnTo>
                <a:lnTo>
                  <a:pt x="5"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5" name="Freeform 193">
            <a:extLst>
              <a:ext uri="{FF2B5EF4-FFF2-40B4-BE49-F238E27FC236}">
                <a16:creationId xmlns:a16="http://schemas.microsoft.com/office/drawing/2014/main" id="{D274FA43-AD4B-4A64-BE31-DDF9422E740D}"/>
              </a:ext>
            </a:extLst>
          </p:cNvPr>
          <p:cNvSpPr>
            <a:spLocks/>
          </p:cNvSpPr>
          <p:nvPr/>
        </p:nvSpPr>
        <p:spPr bwMode="auto">
          <a:xfrm>
            <a:off x="5500334" y="4598897"/>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6" name="Freeform 194">
            <a:extLst>
              <a:ext uri="{FF2B5EF4-FFF2-40B4-BE49-F238E27FC236}">
                <a16:creationId xmlns:a16="http://schemas.microsoft.com/office/drawing/2014/main" id="{119EAA5E-0A27-43E5-B193-BD65FE0B6415}"/>
              </a:ext>
            </a:extLst>
          </p:cNvPr>
          <p:cNvSpPr>
            <a:spLocks/>
          </p:cNvSpPr>
          <p:nvPr/>
        </p:nvSpPr>
        <p:spPr bwMode="auto">
          <a:xfrm>
            <a:off x="5500334" y="4616355"/>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7" name="Freeform 195">
            <a:extLst>
              <a:ext uri="{FF2B5EF4-FFF2-40B4-BE49-F238E27FC236}">
                <a16:creationId xmlns:a16="http://schemas.microsoft.com/office/drawing/2014/main" id="{057AACCC-3C28-4EE1-BACA-71BE6603AA76}"/>
              </a:ext>
            </a:extLst>
          </p:cNvPr>
          <p:cNvSpPr>
            <a:spLocks/>
          </p:cNvSpPr>
          <p:nvPr/>
        </p:nvSpPr>
        <p:spPr bwMode="auto">
          <a:xfrm>
            <a:off x="5555567" y="4616355"/>
            <a:ext cx="142688" cy="0"/>
          </a:xfrm>
          <a:custGeom>
            <a:avLst/>
            <a:gdLst>
              <a:gd name="T0" fmla="*/ 0 w 93"/>
              <a:gd name="T1" fmla="*/ 0 w 93"/>
              <a:gd name="T2" fmla="*/ 93 w 93"/>
              <a:gd name="T3" fmla="*/ 93 w 93"/>
              <a:gd name="T4" fmla="*/ 93 w 93"/>
              <a:gd name="T5" fmla="*/ 0 w 93"/>
              <a:gd name="T6" fmla="*/ 0 w 93"/>
            </a:gdLst>
            <a:ahLst/>
            <a:cxnLst>
              <a:cxn ang="0">
                <a:pos x="T0" y="0"/>
              </a:cxn>
              <a:cxn ang="0">
                <a:pos x="T1" y="0"/>
              </a:cxn>
              <a:cxn ang="0">
                <a:pos x="T2" y="0"/>
              </a:cxn>
              <a:cxn ang="0">
                <a:pos x="T3" y="0"/>
              </a:cxn>
              <a:cxn ang="0">
                <a:pos x="T4" y="0"/>
              </a:cxn>
              <a:cxn ang="0">
                <a:pos x="T5" y="0"/>
              </a:cxn>
              <a:cxn ang="0">
                <a:pos x="T6" y="0"/>
              </a:cxn>
            </a:cxnLst>
            <a:rect l="0" t="0" r="r" b="b"/>
            <a:pathLst>
              <a:path w="93">
                <a:moveTo>
                  <a:pt x="0" y="0"/>
                </a:moveTo>
                <a:lnTo>
                  <a:pt x="0" y="0"/>
                </a:lnTo>
                <a:lnTo>
                  <a:pt x="93" y="0"/>
                </a:lnTo>
                <a:lnTo>
                  <a:pt x="93" y="0"/>
                </a:lnTo>
                <a:lnTo>
                  <a:pt x="9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8" name="Freeform 196">
            <a:extLst>
              <a:ext uri="{FF2B5EF4-FFF2-40B4-BE49-F238E27FC236}">
                <a16:creationId xmlns:a16="http://schemas.microsoft.com/office/drawing/2014/main" id="{EB13432C-C5B5-4021-BDF4-4C7405C43B46}"/>
              </a:ext>
            </a:extLst>
          </p:cNvPr>
          <p:cNvSpPr>
            <a:spLocks/>
          </p:cNvSpPr>
          <p:nvPr/>
        </p:nvSpPr>
        <p:spPr bwMode="auto">
          <a:xfrm>
            <a:off x="5547897" y="4616355"/>
            <a:ext cx="7672" cy="0"/>
          </a:xfrm>
          <a:custGeom>
            <a:avLst/>
            <a:gdLst>
              <a:gd name="T0" fmla="*/ 0 w 5"/>
              <a:gd name="T1" fmla="*/ 0 w 5"/>
              <a:gd name="T2" fmla="*/ 5 w 5"/>
              <a:gd name="T3" fmla="*/ 5 w 5"/>
              <a:gd name="T4" fmla="*/ 0 w 5"/>
              <a:gd name="T5" fmla="*/ 0 w 5"/>
            </a:gdLst>
            <a:ahLst/>
            <a:cxnLst>
              <a:cxn ang="0">
                <a:pos x="T0" y="0"/>
              </a:cxn>
              <a:cxn ang="0">
                <a:pos x="T1" y="0"/>
              </a:cxn>
              <a:cxn ang="0">
                <a:pos x="T2" y="0"/>
              </a:cxn>
              <a:cxn ang="0">
                <a:pos x="T3" y="0"/>
              </a:cxn>
              <a:cxn ang="0">
                <a:pos x="T4" y="0"/>
              </a:cxn>
              <a:cxn ang="0">
                <a:pos x="T5" y="0"/>
              </a:cxn>
            </a:cxnLst>
            <a:rect l="0" t="0" r="r" b="b"/>
            <a:pathLst>
              <a:path w="5">
                <a:moveTo>
                  <a:pt x="0" y="0"/>
                </a:moveTo>
                <a:lnTo>
                  <a:pt x="0" y="0"/>
                </a:lnTo>
                <a:lnTo>
                  <a:pt x="5" y="0"/>
                </a:lnTo>
                <a:lnTo>
                  <a:pt x="5"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9" name="Freeform 197">
            <a:extLst>
              <a:ext uri="{FF2B5EF4-FFF2-40B4-BE49-F238E27FC236}">
                <a16:creationId xmlns:a16="http://schemas.microsoft.com/office/drawing/2014/main" id="{75F4D696-8572-47C7-9754-69AAB553D09F}"/>
              </a:ext>
            </a:extLst>
          </p:cNvPr>
          <p:cNvSpPr>
            <a:spLocks/>
          </p:cNvSpPr>
          <p:nvPr/>
        </p:nvSpPr>
        <p:spPr bwMode="auto">
          <a:xfrm>
            <a:off x="6049605" y="5257946"/>
            <a:ext cx="9206" cy="0"/>
          </a:xfrm>
          <a:custGeom>
            <a:avLst/>
            <a:gdLst>
              <a:gd name="T0" fmla="*/ 0 w 6"/>
              <a:gd name="T1" fmla="*/ 6 w 6"/>
              <a:gd name="T2" fmla="*/ 0 w 6"/>
              <a:gd name="T3" fmla="*/ 0 w 6"/>
            </a:gdLst>
            <a:ahLst/>
            <a:cxnLst>
              <a:cxn ang="0">
                <a:pos x="T0" y="0"/>
              </a:cxn>
              <a:cxn ang="0">
                <a:pos x="T1" y="0"/>
              </a:cxn>
              <a:cxn ang="0">
                <a:pos x="T2" y="0"/>
              </a:cxn>
              <a:cxn ang="0">
                <a:pos x="T3" y="0"/>
              </a:cxn>
            </a:cxnLst>
            <a:rect l="0" t="0" r="r" b="b"/>
            <a:pathLst>
              <a:path w="6">
                <a:moveTo>
                  <a:pt x="0" y="0"/>
                </a:moveTo>
                <a:lnTo>
                  <a:pt x="6"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0" name="Freeform 198">
            <a:extLst>
              <a:ext uri="{FF2B5EF4-FFF2-40B4-BE49-F238E27FC236}">
                <a16:creationId xmlns:a16="http://schemas.microsoft.com/office/drawing/2014/main" id="{9B0A4A8A-E668-45EB-BDCB-0741921DF2B3}"/>
              </a:ext>
            </a:extLst>
          </p:cNvPr>
          <p:cNvSpPr>
            <a:spLocks/>
          </p:cNvSpPr>
          <p:nvPr/>
        </p:nvSpPr>
        <p:spPr bwMode="auto">
          <a:xfrm>
            <a:off x="5488059" y="4616355"/>
            <a:ext cx="12274" cy="0"/>
          </a:xfrm>
          <a:custGeom>
            <a:avLst/>
            <a:gdLst>
              <a:gd name="T0" fmla="*/ 0 w 8"/>
              <a:gd name="T1" fmla="*/ 8 w 8"/>
              <a:gd name="T2" fmla="*/ 0 w 8"/>
              <a:gd name="T3" fmla="*/ 0 w 8"/>
            </a:gdLst>
            <a:ahLst/>
            <a:cxnLst>
              <a:cxn ang="0">
                <a:pos x="T0" y="0"/>
              </a:cxn>
              <a:cxn ang="0">
                <a:pos x="T1" y="0"/>
              </a:cxn>
              <a:cxn ang="0">
                <a:pos x="T2" y="0"/>
              </a:cxn>
              <a:cxn ang="0">
                <a:pos x="T3" y="0"/>
              </a:cxn>
            </a:cxnLst>
            <a:rect l="0" t="0" r="r" b="b"/>
            <a:pathLst>
              <a:path w="8">
                <a:moveTo>
                  <a:pt x="0" y="0"/>
                </a:moveTo>
                <a:lnTo>
                  <a:pt x="8"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1" name="Freeform 202">
            <a:extLst>
              <a:ext uri="{FF2B5EF4-FFF2-40B4-BE49-F238E27FC236}">
                <a16:creationId xmlns:a16="http://schemas.microsoft.com/office/drawing/2014/main" id="{2F1C81AD-94EA-481B-A152-64025AD010EA}"/>
              </a:ext>
            </a:extLst>
          </p:cNvPr>
          <p:cNvSpPr>
            <a:spLocks/>
          </p:cNvSpPr>
          <p:nvPr/>
        </p:nvSpPr>
        <p:spPr bwMode="auto">
          <a:xfrm>
            <a:off x="5461978" y="4616355"/>
            <a:ext cx="4604" cy="0"/>
          </a:xfrm>
          <a:custGeom>
            <a:avLst/>
            <a:gdLst>
              <a:gd name="T0" fmla="*/ 3 w 3"/>
              <a:gd name="T1" fmla="*/ 0 w 3"/>
              <a:gd name="T2" fmla="*/ 0 w 3"/>
              <a:gd name="T3" fmla="*/ 3 w 3"/>
              <a:gd name="T4" fmla="*/ 3 w 3"/>
              <a:gd name="T5" fmla="*/ 3 w 3"/>
              <a:gd name="T6" fmla="*/ 3 w 3"/>
            </a:gdLst>
            <a:ahLst/>
            <a:cxnLst>
              <a:cxn ang="0">
                <a:pos x="T0" y="0"/>
              </a:cxn>
              <a:cxn ang="0">
                <a:pos x="T1" y="0"/>
              </a:cxn>
              <a:cxn ang="0">
                <a:pos x="T2" y="0"/>
              </a:cxn>
              <a:cxn ang="0">
                <a:pos x="T3" y="0"/>
              </a:cxn>
              <a:cxn ang="0">
                <a:pos x="T4" y="0"/>
              </a:cxn>
              <a:cxn ang="0">
                <a:pos x="T5" y="0"/>
              </a:cxn>
              <a:cxn ang="0">
                <a:pos x="T6" y="0"/>
              </a:cxn>
            </a:cxnLst>
            <a:rect l="0" t="0" r="r" b="b"/>
            <a:pathLst>
              <a:path w="3">
                <a:moveTo>
                  <a:pt x="3" y="0"/>
                </a:moveTo>
                <a:lnTo>
                  <a:pt x="0" y="0"/>
                </a:lnTo>
                <a:lnTo>
                  <a:pt x="0" y="0"/>
                </a:lnTo>
                <a:lnTo>
                  <a:pt x="3" y="0"/>
                </a:lnTo>
                <a:lnTo>
                  <a:pt x="3"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2" name="Rectangle 203">
            <a:extLst>
              <a:ext uri="{FF2B5EF4-FFF2-40B4-BE49-F238E27FC236}">
                <a16:creationId xmlns:a16="http://schemas.microsoft.com/office/drawing/2014/main" id="{6671D18A-E45F-4216-B16A-D3735FC20958}"/>
              </a:ext>
            </a:extLst>
          </p:cNvPr>
          <p:cNvSpPr>
            <a:spLocks noChangeArrowheads="1"/>
          </p:cNvSpPr>
          <p:nvPr/>
        </p:nvSpPr>
        <p:spPr bwMode="auto">
          <a:xfrm>
            <a:off x="5466580" y="4616355"/>
            <a:ext cx="1535" cy="1456"/>
          </a:xfrm>
          <a:prstGeom prst="rect">
            <a:avLst/>
          </a:prstGeom>
          <a:solidFill>
            <a:srgbClr val="231F20"/>
          </a:solidFill>
          <a:ln w="2857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3" name="Freeform 204">
            <a:extLst>
              <a:ext uri="{FF2B5EF4-FFF2-40B4-BE49-F238E27FC236}">
                <a16:creationId xmlns:a16="http://schemas.microsoft.com/office/drawing/2014/main" id="{256D66E2-D267-4C89-BE39-B507A79CA380}"/>
              </a:ext>
            </a:extLst>
          </p:cNvPr>
          <p:cNvSpPr>
            <a:spLocks/>
          </p:cNvSpPr>
          <p:nvPr/>
        </p:nvSpPr>
        <p:spPr bwMode="auto">
          <a:xfrm>
            <a:off x="5457374" y="462071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4" name="Freeform 206">
            <a:extLst>
              <a:ext uri="{FF2B5EF4-FFF2-40B4-BE49-F238E27FC236}">
                <a16:creationId xmlns:a16="http://schemas.microsoft.com/office/drawing/2014/main" id="{0F9E9C39-48C2-4ABD-99DD-3A2E551D7DB2}"/>
              </a:ext>
            </a:extLst>
          </p:cNvPr>
          <p:cNvSpPr>
            <a:spLocks/>
          </p:cNvSpPr>
          <p:nvPr/>
        </p:nvSpPr>
        <p:spPr bwMode="auto">
          <a:xfrm>
            <a:off x="5431291" y="466581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95" name="Freeform 207">
            <a:extLst>
              <a:ext uri="{FF2B5EF4-FFF2-40B4-BE49-F238E27FC236}">
                <a16:creationId xmlns:a16="http://schemas.microsoft.com/office/drawing/2014/main" id="{92D2AD0A-ECCD-44FD-BC83-EB72D74FB23A}"/>
              </a:ext>
            </a:extLst>
          </p:cNvPr>
          <p:cNvSpPr>
            <a:spLocks/>
          </p:cNvSpPr>
          <p:nvPr/>
        </p:nvSpPr>
        <p:spPr bwMode="auto">
          <a:xfrm>
            <a:off x="5359180" y="4926239"/>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96" name="Freeform 208">
            <a:extLst>
              <a:ext uri="{FF2B5EF4-FFF2-40B4-BE49-F238E27FC236}">
                <a16:creationId xmlns:a16="http://schemas.microsoft.com/office/drawing/2014/main" id="{03ED83B2-E419-4870-81F2-561F4C08CB33}"/>
              </a:ext>
            </a:extLst>
          </p:cNvPr>
          <p:cNvSpPr>
            <a:spLocks/>
          </p:cNvSpPr>
          <p:nvPr/>
        </p:nvSpPr>
        <p:spPr bwMode="auto">
          <a:xfrm>
            <a:off x="5362250" y="493060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97" name="Freeform 209">
            <a:extLst>
              <a:ext uri="{FF2B5EF4-FFF2-40B4-BE49-F238E27FC236}">
                <a16:creationId xmlns:a16="http://schemas.microsoft.com/office/drawing/2014/main" id="{C750E835-9AAC-4DB8-9D51-65254B9F5064}"/>
              </a:ext>
            </a:extLst>
          </p:cNvPr>
          <p:cNvSpPr>
            <a:spLocks/>
          </p:cNvSpPr>
          <p:nvPr/>
        </p:nvSpPr>
        <p:spPr bwMode="auto">
          <a:xfrm>
            <a:off x="5359180" y="492623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98" name="Freeform 210">
            <a:extLst>
              <a:ext uri="{FF2B5EF4-FFF2-40B4-BE49-F238E27FC236}">
                <a16:creationId xmlns:a16="http://schemas.microsoft.com/office/drawing/2014/main" id="{7356791F-9A7F-41B4-A08D-F890FEE56983}"/>
              </a:ext>
            </a:extLst>
          </p:cNvPr>
          <p:cNvSpPr>
            <a:spLocks/>
          </p:cNvSpPr>
          <p:nvPr/>
        </p:nvSpPr>
        <p:spPr bwMode="auto">
          <a:xfrm>
            <a:off x="5366852" y="4952426"/>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199" name="Freeform 211">
            <a:extLst>
              <a:ext uri="{FF2B5EF4-FFF2-40B4-BE49-F238E27FC236}">
                <a16:creationId xmlns:a16="http://schemas.microsoft.com/office/drawing/2014/main" id="{D01876B6-9733-4E83-B264-4B7803C5C60B}"/>
              </a:ext>
            </a:extLst>
          </p:cNvPr>
          <p:cNvSpPr>
            <a:spLocks/>
          </p:cNvSpPr>
          <p:nvPr/>
        </p:nvSpPr>
        <p:spPr bwMode="auto">
          <a:xfrm>
            <a:off x="5366852" y="4948061"/>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00" name="Freeform 212">
            <a:extLst>
              <a:ext uri="{FF2B5EF4-FFF2-40B4-BE49-F238E27FC236}">
                <a16:creationId xmlns:a16="http://schemas.microsoft.com/office/drawing/2014/main" id="{8A940CD6-2DA7-404A-8D20-9482D5E3386B}"/>
              </a:ext>
            </a:extLst>
          </p:cNvPr>
          <p:cNvSpPr>
            <a:spLocks/>
          </p:cNvSpPr>
          <p:nvPr/>
        </p:nvSpPr>
        <p:spPr bwMode="auto">
          <a:xfrm>
            <a:off x="5362250" y="493933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01" name="Freeform 213">
            <a:extLst>
              <a:ext uri="{FF2B5EF4-FFF2-40B4-BE49-F238E27FC236}">
                <a16:creationId xmlns:a16="http://schemas.microsoft.com/office/drawing/2014/main" id="{2AF1AC95-4AB2-4496-81B2-C6052A6DD1BE}"/>
              </a:ext>
            </a:extLst>
          </p:cNvPr>
          <p:cNvSpPr>
            <a:spLocks/>
          </p:cNvSpPr>
          <p:nvPr/>
        </p:nvSpPr>
        <p:spPr bwMode="auto">
          <a:xfrm>
            <a:off x="5362250" y="493496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02" name="Freeform 214">
            <a:extLst>
              <a:ext uri="{FF2B5EF4-FFF2-40B4-BE49-F238E27FC236}">
                <a16:creationId xmlns:a16="http://schemas.microsoft.com/office/drawing/2014/main" id="{CBB8C2E5-BD5D-405D-9240-EB0524FFD1AF}"/>
              </a:ext>
            </a:extLst>
          </p:cNvPr>
          <p:cNvSpPr>
            <a:spLocks/>
          </p:cNvSpPr>
          <p:nvPr/>
        </p:nvSpPr>
        <p:spPr bwMode="auto">
          <a:xfrm>
            <a:off x="5362250" y="4943697"/>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03" name="Freeform 215">
            <a:extLst>
              <a:ext uri="{FF2B5EF4-FFF2-40B4-BE49-F238E27FC236}">
                <a16:creationId xmlns:a16="http://schemas.microsoft.com/office/drawing/2014/main" id="{F6365005-7752-4989-8846-40BAA62ED656}"/>
              </a:ext>
            </a:extLst>
          </p:cNvPr>
          <p:cNvSpPr>
            <a:spLocks/>
          </p:cNvSpPr>
          <p:nvPr/>
        </p:nvSpPr>
        <p:spPr bwMode="auto">
          <a:xfrm>
            <a:off x="5531019" y="4422859"/>
            <a:ext cx="12274" cy="13093"/>
          </a:xfrm>
          <a:custGeom>
            <a:avLst/>
            <a:gdLst>
              <a:gd name="T0" fmla="*/ 5 w 8"/>
              <a:gd name="T1" fmla="*/ 6 h 9"/>
              <a:gd name="T2" fmla="*/ 5 w 8"/>
              <a:gd name="T3" fmla="*/ 6 h 9"/>
              <a:gd name="T4" fmla="*/ 8 w 8"/>
              <a:gd name="T5" fmla="*/ 9 h 9"/>
              <a:gd name="T6" fmla="*/ 8 w 8"/>
              <a:gd name="T7" fmla="*/ 9 h 9"/>
              <a:gd name="T8" fmla="*/ 5 w 8"/>
              <a:gd name="T9" fmla="*/ 6 h 9"/>
              <a:gd name="T10" fmla="*/ 5 w 8"/>
              <a:gd name="T11" fmla="*/ 6 h 9"/>
              <a:gd name="T12" fmla="*/ 5 w 8"/>
              <a:gd name="T13" fmla="*/ 3 h 9"/>
              <a:gd name="T14" fmla="*/ 0 w 8"/>
              <a:gd name="T15" fmla="*/ 0 h 9"/>
              <a:gd name="T16" fmla="*/ 0 w 8"/>
              <a:gd name="T17" fmla="*/ 0 h 9"/>
              <a:gd name="T18" fmla="*/ 5 w 8"/>
              <a:gd name="T19" fmla="*/ 3 h 9"/>
              <a:gd name="T20" fmla="*/ 5 w 8"/>
              <a:gd name="T21" fmla="*/ 6 h 9"/>
              <a:gd name="T22" fmla="*/ 5 w 8"/>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9">
                <a:moveTo>
                  <a:pt x="5" y="6"/>
                </a:moveTo>
                <a:lnTo>
                  <a:pt x="5" y="6"/>
                </a:lnTo>
                <a:lnTo>
                  <a:pt x="8" y="9"/>
                </a:lnTo>
                <a:lnTo>
                  <a:pt x="8" y="9"/>
                </a:lnTo>
                <a:lnTo>
                  <a:pt x="5" y="6"/>
                </a:lnTo>
                <a:lnTo>
                  <a:pt x="5" y="6"/>
                </a:lnTo>
                <a:lnTo>
                  <a:pt x="5" y="3"/>
                </a:lnTo>
                <a:lnTo>
                  <a:pt x="0" y="0"/>
                </a:lnTo>
                <a:lnTo>
                  <a:pt x="0" y="0"/>
                </a:lnTo>
                <a:lnTo>
                  <a:pt x="5" y="3"/>
                </a:lnTo>
                <a:lnTo>
                  <a:pt x="5" y="6"/>
                </a:lnTo>
                <a:lnTo>
                  <a:pt x="5" y="6"/>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04" name="Freeform 216">
            <a:extLst>
              <a:ext uri="{FF2B5EF4-FFF2-40B4-BE49-F238E27FC236}">
                <a16:creationId xmlns:a16="http://schemas.microsoft.com/office/drawing/2014/main" id="{59875224-4A3C-4D0C-B705-232F91C5EA68}"/>
              </a:ext>
            </a:extLst>
          </p:cNvPr>
          <p:cNvSpPr>
            <a:spLocks/>
          </p:cNvSpPr>
          <p:nvPr/>
        </p:nvSpPr>
        <p:spPr bwMode="auto">
          <a:xfrm>
            <a:off x="5440497" y="465272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05" name="Freeform 217">
            <a:extLst>
              <a:ext uri="{FF2B5EF4-FFF2-40B4-BE49-F238E27FC236}">
                <a16:creationId xmlns:a16="http://schemas.microsoft.com/office/drawing/2014/main" id="{E2ECDE19-AE76-42AC-8F05-A48AA36F7904}"/>
              </a:ext>
            </a:extLst>
          </p:cNvPr>
          <p:cNvSpPr>
            <a:spLocks/>
          </p:cNvSpPr>
          <p:nvPr/>
        </p:nvSpPr>
        <p:spPr bwMode="auto">
          <a:xfrm>
            <a:off x="5445100" y="4642542"/>
            <a:ext cx="0" cy="5819"/>
          </a:xfrm>
          <a:custGeom>
            <a:avLst/>
            <a:gdLst>
              <a:gd name="T0" fmla="*/ 0 h 4"/>
              <a:gd name="T1" fmla="*/ 0 h 4"/>
              <a:gd name="T2" fmla="*/ 4 h 4"/>
              <a:gd name="T3" fmla="*/ 4 h 4"/>
              <a:gd name="T4" fmla="*/ 0 h 4"/>
              <a:gd name="T5" fmla="*/ 0 h 4"/>
            </a:gdLst>
            <a:ahLst/>
            <a:cxnLst>
              <a:cxn ang="0">
                <a:pos x="0" y="T0"/>
              </a:cxn>
              <a:cxn ang="0">
                <a:pos x="0" y="T1"/>
              </a:cxn>
              <a:cxn ang="0">
                <a:pos x="0" y="T2"/>
              </a:cxn>
              <a:cxn ang="0">
                <a:pos x="0" y="T3"/>
              </a:cxn>
              <a:cxn ang="0">
                <a:pos x="0" y="T4"/>
              </a:cxn>
              <a:cxn ang="0">
                <a:pos x="0" y="T5"/>
              </a:cxn>
            </a:cxnLst>
            <a:rect l="0" t="0" r="r" b="b"/>
            <a:pathLst>
              <a:path h="4">
                <a:moveTo>
                  <a:pt x="0" y="0"/>
                </a:moveTo>
                <a:lnTo>
                  <a:pt x="0" y="0"/>
                </a:lnTo>
                <a:lnTo>
                  <a:pt x="0" y="4"/>
                </a:lnTo>
                <a:lnTo>
                  <a:pt x="0" y="4"/>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06" name="Freeform 218">
            <a:extLst>
              <a:ext uri="{FF2B5EF4-FFF2-40B4-BE49-F238E27FC236}">
                <a16:creationId xmlns:a16="http://schemas.microsoft.com/office/drawing/2014/main" id="{D5C73840-FF7E-4BB3-88B8-B7ADD311ABF7}"/>
              </a:ext>
            </a:extLst>
          </p:cNvPr>
          <p:cNvSpPr>
            <a:spLocks/>
          </p:cNvSpPr>
          <p:nvPr/>
        </p:nvSpPr>
        <p:spPr bwMode="auto">
          <a:xfrm>
            <a:off x="5435894" y="4652726"/>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07" name="Freeform 219">
            <a:extLst>
              <a:ext uri="{FF2B5EF4-FFF2-40B4-BE49-F238E27FC236}">
                <a16:creationId xmlns:a16="http://schemas.microsoft.com/office/drawing/2014/main" id="{911DEE52-6E3E-4E3D-95B0-7C90DBEAE2B1}"/>
              </a:ext>
            </a:extLst>
          </p:cNvPr>
          <p:cNvSpPr>
            <a:spLocks/>
          </p:cNvSpPr>
          <p:nvPr/>
        </p:nvSpPr>
        <p:spPr bwMode="auto">
          <a:xfrm>
            <a:off x="5448169" y="46338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08" name="Freeform 220">
            <a:extLst>
              <a:ext uri="{FF2B5EF4-FFF2-40B4-BE49-F238E27FC236}">
                <a16:creationId xmlns:a16="http://schemas.microsoft.com/office/drawing/2014/main" id="{AE2F0673-BD1D-4282-A90B-80F122AA84BC}"/>
              </a:ext>
            </a:extLst>
          </p:cNvPr>
          <p:cNvSpPr>
            <a:spLocks/>
          </p:cNvSpPr>
          <p:nvPr/>
        </p:nvSpPr>
        <p:spPr bwMode="auto">
          <a:xfrm>
            <a:off x="5445100" y="4638177"/>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09" name="Freeform 221">
            <a:extLst>
              <a:ext uri="{FF2B5EF4-FFF2-40B4-BE49-F238E27FC236}">
                <a16:creationId xmlns:a16="http://schemas.microsoft.com/office/drawing/2014/main" id="{FE56320E-1217-4A85-8BD8-F38E4F420178}"/>
              </a:ext>
            </a:extLst>
          </p:cNvPr>
          <p:cNvSpPr>
            <a:spLocks/>
          </p:cNvSpPr>
          <p:nvPr/>
        </p:nvSpPr>
        <p:spPr bwMode="auto">
          <a:xfrm>
            <a:off x="5435894" y="465709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10" name="Freeform 222">
            <a:extLst>
              <a:ext uri="{FF2B5EF4-FFF2-40B4-BE49-F238E27FC236}">
                <a16:creationId xmlns:a16="http://schemas.microsoft.com/office/drawing/2014/main" id="{7D8FE8CD-4B31-4B9C-BEE8-C78A1F45177B}"/>
              </a:ext>
            </a:extLst>
          </p:cNvPr>
          <p:cNvSpPr>
            <a:spLocks/>
          </p:cNvSpPr>
          <p:nvPr/>
        </p:nvSpPr>
        <p:spPr bwMode="auto">
          <a:xfrm>
            <a:off x="5431291" y="466145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11" name="Freeform 223">
            <a:extLst>
              <a:ext uri="{FF2B5EF4-FFF2-40B4-BE49-F238E27FC236}">
                <a16:creationId xmlns:a16="http://schemas.microsoft.com/office/drawing/2014/main" id="{663D9702-F953-45AE-A99E-2C7A9EC94DCC}"/>
              </a:ext>
            </a:extLst>
          </p:cNvPr>
          <p:cNvSpPr>
            <a:spLocks/>
          </p:cNvSpPr>
          <p:nvPr/>
        </p:nvSpPr>
        <p:spPr bwMode="auto">
          <a:xfrm>
            <a:off x="5547897" y="439521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12" name="Freeform 224">
            <a:extLst>
              <a:ext uri="{FF2B5EF4-FFF2-40B4-BE49-F238E27FC236}">
                <a16:creationId xmlns:a16="http://schemas.microsoft.com/office/drawing/2014/main" id="{4B25D50E-2D76-40C7-ACEE-F0597361129F}"/>
              </a:ext>
            </a:extLst>
          </p:cNvPr>
          <p:cNvSpPr>
            <a:spLocks/>
          </p:cNvSpPr>
          <p:nvPr/>
        </p:nvSpPr>
        <p:spPr bwMode="auto">
          <a:xfrm>
            <a:off x="5461978" y="459889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13" name="Freeform 225">
            <a:extLst>
              <a:ext uri="{FF2B5EF4-FFF2-40B4-BE49-F238E27FC236}">
                <a16:creationId xmlns:a16="http://schemas.microsoft.com/office/drawing/2014/main" id="{527D1160-CE12-4EC0-8E0C-80CB7F1819B5}"/>
              </a:ext>
            </a:extLst>
          </p:cNvPr>
          <p:cNvSpPr>
            <a:spLocks/>
          </p:cNvSpPr>
          <p:nvPr/>
        </p:nvSpPr>
        <p:spPr bwMode="auto">
          <a:xfrm>
            <a:off x="5452772" y="4625084"/>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14" name="Freeform 226">
            <a:extLst>
              <a:ext uri="{FF2B5EF4-FFF2-40B4-BE49-F238E27FC236}">
                <a16:creationId xmlns:a16="http://schemas.microsoft.com/office/drawing/2014/main" id="{3DE4A2DD-4C00-448A-A0F6-1CD56FCE73B2}"/>
              </a:ext>
            </a:extLst>
          </p:cNvPr>
          <p:cNvSpPr>
            <a:spLocks/>
          </p:cNvSpPr>
          <p:nvPr/>
        </p:nvSpPr>
        <p:spPr bwMode="auto">
          <a:xfrm>
            <a:off x="5452772" y="462944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15" name="Freeform 227">
            <a:extLst>
              <a:ext uri="{FF2B5EF4-FFF2-40B4-BE49-F238E27FC236}">
                <a16:creationId xmlns:a16="http://schemas.microsoft.com/office/drawing/2014/main" id="{19A6595E-4E6B-459E-9544-C267655A17AA}"/>
              </a:ext>
            </a:extLst>
          </p:cNvPr>
          <p:cNvSpPr>
            <a:spLocks/>
          </p:cNvSpPr>
          <p:nvPr/>
        </p:nvSpPr>
        <p:spPr bwMode="auto">
          <a:xfrm>
            <a:off x="5586254" y="5403430"/>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16" name="Freeform 228">
            <a:extLst>
              <a:ext uri="{FF2B5EF4-FFF2-40B4-BE49-F238E27FC236}">
                <a16:creationId xmlns:a16="http://schemas.microsoft.com/office/drawing/2014/main" id="{DB4D7D67-8754-4962-91CC-083A029E30B1}"/>
              </a:ext>
            </a:extLst>
          </p:cNvPr>
          <p:cNvSpPr>
            <a:spLocks/>
          </p:cNvSpPr>
          <p:nvPr/>
        </p:nvSpPr>
        <p:spPr bwMode="auto">
          <a:xfrm>
            <a:off x="5572445" y="5381608"/>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17" name="Freeform 229">
            <a:extLst>
              <a:ext uri="{FF2B5EF4-FFF2-40B4-BE49-F238E27FC236}">
                <a16:creationId xmlns:a16="http://schemas.microsoft.com/office/drawing/2014/main" id="{BD7940D8-604F-4C4C-ACB9-AAB9BD09ED60}"/>
              </a:ext>
            </a:extLst>
          </p:cNvPr>
          <p:cNvSpPr>
            <a:spLocks/>
          </p:cNvSpPr>
          <p:nvPr/>
        </p:nvSpPr>
        <p:spPr bwMode="auto">
          <a:xfrm>
            <a:off x="5560171" y="535978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18" name="Freeform 230">
            <a:extLst>
              <a:ext uri="{FF2B5EF4-FFF2-40B4-BE49-F238E27FC236}">
                <a16:creationId xmlns:a16="http://schemas.microsoft.com/office/drawing/2014/main" id="{A0B5F5A6-2182-4583-AE2C-29CC95CA07EB}"/>
              </a:ext>
            </a:extLst>
          </p:cNvPr>
          <p:cNvSpPr>
            <a:spLocks/>
          </p:cNvSpPr>
          <p:nvPr/>
        </p:nvSpPr>
        <p:spPr bwMode="auto">
          <a:xfrm>
            <a:off x="5581650" y="539906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19" name="Freeform 231">
            <a:extLst>
              <a:ext uri="{FF2B5EF4-FFF2-40B4-BE49-F238E27FC236}">
                <a16:creationId xmlns:a16="http://schemas.microsoft.com/office/drawing/2014/main" id="{9A25D2BD-9CF1-426C-8F4F-FA73E51AC0BA}"/>
              </a:ext>
            </a:extLst>
          </p:cNvPr>
          <p:cNvSpPr>
            <a:spLocks/>
          </p:cNvSpPr>
          <p:nvPr/>
        </p:nvSpPr>
        <p:spPr bwMode="auto">
          <a:xfrm>
            <a:off x="5560171" y="5364149"/>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20" name="Freeform 232">
            <a:extLst>
              <a:ext uri="{FF2B5EF4-FFF2-40B4-BE49-F238E27FC236}">
                <a16:creationId xmlns:a16="http://schemas.microsoft.com/office/drawing/2014/main" id="{D4720394-DF0D-41C5-B666-395CA3D5C695}"/>
              </a:ext>
            </a:extLst>
          </p:cNvPr>
          <p:cNvSpPr>
            <a:spLocks/>
          </p:cNvSpPr>
          <p:nvPr/>
        </p:nvSpPr>
        <p:spPr bwMode="auto">
          <a:xfrm>
            <a:off x="5564774" y="536851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21" name="Freeform 233">
            <a:extLst>
              <a:ext uri="{FF2B5EF4-FFF2-40B4-BE49-F238E27FC236}">
                <a16:creationId xmlns:a16="http://schemas.microsoft.com/office/drawing/2014/main" id="{C2CA8323-0871-494A-BF0C-2F1F6CDB80F9}"/>
              </a:ext>
            </a:extLst>
          </p:cNvPr>
          <p:cNvSpPr>
            <a:spLocks/>
          </p:cNvSpPr>
          <p:nvPr/>
        </p:nvSpPr>
        <p:spPr bwMode="auto">
          <a:xfrm>
            <a:off x="5564774" y="5368514"/>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22" name="Freeform 234">
            <a:extLst>
              <a:ext uri="{FF2B5EF4-FFF2-40B4-BE49-F238E27FC236}">
                <a16:creationId xmlns:a16="http://schemas.microsoft.com/office/drawing/2014/main" id="{6290E260-2FBD-4344-9688-39F78AC2B7D9}"/>
              </a:ext>
            </a:extLst>
          </p:cNvPr>
          <p:cNvSpPr>
            <a:spLocks/>
          </p:cNvSpPr>
          <p:nvPr/>
        </p:nvSpPr>
        <p:spPr bwMode="auto">
          <a:xfrm>
            <a:off x="5569376" y="5377242"/>
            <a:ext cx="3069" cy="4364"/>
          </a:xfrm>
          <a:custGeom>
            <a:avLst/>
            <a:gdLst>
              <a:gd name="T0" fmla="*/ 2 w 2"/>
              <a:gd name="T1" fmla="*/ 3 h 3"/>
              <a:gd name="T2" fmla="*/ 2 w 2"/>
              <a:gd name="T3" fmla="*/ 3 h 3"/>
              <a:gd name="T4" fmla="*/ 0 w 2"/>
              <a:gd name="T5" fmla="*/ 0 h 3"/>
              <a:gd name="T6" fmla="*/ 0 w 2"/>
              <a:gd name="T7" fmla="*/ 0 h 3"/>
              <a:gd name="T8" fmla="*/ 2 w 2"/>
              <a:gd name="T9" fmla="*/ 3 h 3"/>
              <a:gd name="T10" fmla="*/ 2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2" y="3"/>
                </a:moveTo>
                <a:lnTo>
                  <a:pt x="2" y="3"/>
                </a:lnTo>
                <a:lnTo>
                  <a:pt x="0" y="0"/>
                </a:lnTo>
                <a:lnTo>
                  <a:pt x="0" y="0"/>
                </a:lnTo>
                <a:lnTo>
                  <a:pt x="2" y="3"/>
                </a:lnTo>
                <a:lnTo>
                  <a:pt x="2"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23" name="Freeform 235">
            <a:extLst>
              <a:ext uri="{FF2B5EF4-FFF2-40B4-BE49-F238E27FC236}">
                <a16:creationId xmlns:a16="http://schemas.microsoft.com/office/drawing/2014/main" id="{DD6E8EEA-0CD5-466D-855E-E1E0F48DDD50}"/>
              </a:ext>
            </a:extLst>
          </p:cNvPr>
          <p:cNvSpPr>
            <a:spLocks/>
          </p:cNvSpPr>
          <p:nvPr/>
        </p:nvSpPr>
        <p:spPr bwMode="auto">
          <a:xfrm>
            <a:off x="5560171" y="5355420"/>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24" name="Freeform 236">
            <a:extLst>
              <a:ext uri="{FF2B5EF4-FFF2-40B4-BE49-F238E27FC236}">
                <a16:creationId xmlns:a16="http://schemas.microsoft.com/office/drawing/2014/main" id="{4BE9A7D6-71EF-4554-994B-9B228D0061DE}"/>
              </a:ext>
            </a:extLst>
          </p:cNvPr>
          <p:cNvSpPr>
            <a:spLocks/>
          </p:cNvSpPr>
          <p:nvPr/>
        </p:nvSpPr>
        <p:spPr bwMode="auto">
          <a:xfrm>
            <a:off x="5577048" y="5390337"/>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25" name="Freeform 237">
            <a:extLst>
              <a:ext uri="{FF2B5EF4-FFF2-40B4-BE49-F238E27FC236}">
                <a16:creationId xmlns:a16="http://schemas.microsoft.com/office/drawing/2014/main" id="{906BEC82-7C87-4971-A629-55A89C45DA68}"/>
              </a:ext>
            </a:extLst>
          </p:cNvPr>
          <p:cNvSpPr>
            <a:spLocks/>
          </p:cNvSpPr>
          <p:nvPr/>
        </p:nvSpPr>
        <p:spPr bwMode="auto">
          <a:xfrm>
            <a:off x="5572445" y="5385973"/>
            <a:ext cx="4602" cy="4364"/>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26" name="Freeform 238">
            <a:extLst>
              <a:ext uri="{FF2B5EF4-FFF2-40B4-BE49-F238E27FC236}">
                <a16:creationId xmlns:a16="http://schemas.microsoft.com/office/drawing/2014/main" id="{B51738B1-878E-4F2C-8BD1-44870558404B}"/>
              </a:ext>
            </a:extLst>
          </p:cNvPr>
          <p:cNvSpPr>
            <a:spLocks/>
          </p:cNvSpPr>
          <p:nvPr/>
        </p:nvSpPr>
        <p:spPr bwMode="auto">
          <a:xfrm>
            <a:off x="5569376" y="5372878"/>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27" name="Freeform 239">
            <a:extLst>
              <a:ext uri="{FF2B5EF4-FFF2-40B4-BE49-F238E27FC236}">
                <a16:creationId xmlns:a16="http://schemas.microsoft.com/office/drawing/2014/main" id="{82044FEA-03B8-4420-972F-63454DA3F1DD}"/>
              </a:ext>
            </a:extLst>
          </p:cNvPr>
          <p:cNvSpPr>
            <a:spLocks/>
          </p:cNvSpPr>
          <p:nvPr/>
        </p:nvSpPr>
        <p:spPr bwMode="auto">
          <a:xfrm>
            <a:off x="5577048" y="5394701"/>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28" name="Freeform 240">
            <a:extLst>
              <a:ext uri="{FF2B5EF4-FFF2-40B4-BE49-F238E27FC236}">
                <a16:creationId xmlns:a16="http://schemas.microsoft.com/office/drawing/2014/main" id="{8C2F567B-5469-4E0E-A168-9ECDA5B7E9DB}"/>
              </a:ext>
            </a:extLst>
          </p:cNvPr>
          <p:cNvSpPr>
            <a:spLocks/>
          </p:cNvSpPr>
          <p:nvPr/>
        </p:nvSpPr>
        <p:spPr bwMode="auto">
          <a:xfrm>
            <a:off x="5581650" y="5399066"/>
            <a:ext cx="4602" cy="4364"/>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29" name="Freeform 241">
            <a:extLst>
              <a:ext uri="{FF2B5EF4-FFF2-40B4-BE49-F238E27FC236}">
                <a16:creationId xmlns:a16="http://schemas.microsoft.com/office/drawing/2014/main" id="{41EDC618-F9C4-4201-8113-6A0015369697}"/>
              </a:ext>
            </a:extLst>
          </p:cNvPr>
          <p:cNvSpPr>
            <a:spLocks/>
          </p:cNvSpPr>
          <p:nvPr/>
        </p:nvSpPr>
        <p:spPr bwMode="auto">
          <a:xfrm>
            <a:off x="5362250" y="5019349"/>
            <a:ext cx="26083" cy="26188"/>
          </a:xfrm>
          <a:custGeom>
            <a:avLst/>
            <a:gdLst>
              <a:gd name="T0" fmla="*/ 6 w 17"/>
              <a:gd name="T1" fmla="*/ 3 h 18"/>
              <a:gd name="T2" fmla="*/ 6 w 17"/>
              <a:gd name="T3" fmla="*/ 3 h 18"/>
              <a:gd name="T4" fmla="*/ 0 w 17"/>
              <a:gd name="T5" fmla="*/ 0 h 18"/>
              <a:gd name="T6" fmla="*/ 0 w 17"/>
              <a:gd name="T7" fmla="*/ 0 h 18"/>
              <a:gd name="T8" fmla="*/ 6 w 17"/>
              <a:gd name="T9" fmla="*/ 3 h 18"/>
              <a:gd name="T10" fmla="*/ 6 w 17"/>
              <a:gd name="T11" fmla="*/ 3 h 18"/>
              <a:gd name="T12" fmla="*/ 14 w 17"/>
              <a:gd name="T13" fmla="*/ 12 h 18"/>
              <a:gd name="T14" fmla="*/ 17 w 17"/>
              <a:gd name="T15" fmla="*/ 18 h 18"/>
              <a:gd name="T16" fmla="*/ 17 w 17"/>
              <a:gd name="T17" fmla="*/ 18 h 18"/>
              <a:gd name="T18" fmla="*/ 14 w 17"/>
              <a:gd name="T19" fmla="*/ 12 h 18"/>
              <a:gd name="T20" fmla="*/ 6 w 17"/>
              <a:gd name="T21" fmla="*/ 3 h 18"/>
              <a:gd name="T22" fmla="*/ 6 w 17"/>
              <a:gd name="T23"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6" y="3"/>
                </a:moveTo>
                <a:lnTo>
                  <a:pt x="6" y="3"/>
                </a:lnTo>
                <a:lnTo>
                  <a:pt x="0" y="0"/>
                </a:lnTo>
                <a:lnTo>
                  <a:pt x="0" y="0"/>
                </a:lnTo>
                <a:lnTo>
                  <a:pt x="6" y="3"/>
                </a:lnTo>
                <a:lnTo>
                  <a:pt x="6" y="3"/>
                </a:lnTo>
                <a:lnTo>
                  <a:pt x="14" y="12"/>
                </a:lnTo>
                <a:lnTo>
                  <a:pt x="17" y="18"/>
                </a:lnTo>
                <a:lnTo>
                  <a:pt x="17" y="18"/>
                </a:lnTo>
                <a:lnTo>
                  <a:pt x="14" y="12"/>
                </a:lnTo>
                <a:lnTo>
                  <a:pt x="6" y="3"/>
                </a:lnTo>
                <a:lnTo>
                  <a:pt x="6"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30" name="Freeform 242">
            <a:extLst>
              <a:ext uri="{FF2B5EF4-FFF2-40B4-BE49-F238E27FC236}">
                <a16:creationId xmlns:a16="http://schemas.microsoft.com/office/drawing/2014/main" id="{37D76343-F986-4AA0-8260-8311481A6822}"/>
              </a:ext>
            </a:extLst>
          </p:cNvPr>
          <p:cNvSpPr>
            <a:spLocks/>
          </p:cNvSpPr>
          <p:nvPr/>
        </p:nvSpPr>
        <p:spPr bwMode="auto">
          <a:xfrm>
            <a:off x="5366852" y="4956790"/>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31" name="Freeform 243">
            <a:extLst>
              <a:ext uri="{FF2B5EF4-FFF2-40B4-BE49-F238E27FC236}">
                <a16:creationId xmlns:a16="http://schemas.microsoft.com/office/drawing/2014/main" id="{A6799077-FC79-433F-9482-B52645ED53D8}"/>
              </a:ext>
            </a:extLst>
          </p:cNvPr>
          <p:cNvSpPr>
            <a:spLocks/>
          </p:cNvSpPr>
          <p:nvPr/>
        </p:nvSpPr>
        <p:spPr bwMode="auto">
          <a:xfrm>
            <a:off x="5366852" y="495242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32" name="Freeform 244">
            <a:extLst>
              <a:ext uri="{FF2B5EF4-FFF2-40B4-BE49-F238E27FC236}">
                <a16:creationId xmlns:a16="http://schemas.microsoft.com/office/drawing/2014/main" id="{07545EB2-B382-4C9D-A797-46FC4FA01548}"/>
              </a:ext>
            </a:extLst>
          </p:cNvPr>
          <p:cNvSpPr>
            <a:spLocks/>
          </p:cNvSpPr>
          <p:nvPr/>
        </p:nvSpPr>
        <p:spPr bwMode="auto">
          <a:xfrm>
            <a:off x="5555567" y="5355420"/>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33" name="Freeform 245">
            <a:extLst>
              <a:ext uri="{FF2B5EF4-FFF2-40B4-BE49-F238E27FC236}">
                <a16:creationId xmlns:a16="http://schemas.microsoft.com/office/drawing/2014/main" id="{53C846A9-3E9A-42C3-B3F2-83EE6FF02839}"/>
              </a:ext>
            </a:extLst>
          </p:cNvPr>
          <p:cNvSpPr>
            <a:spLocks/>
          </p:cNvSpPr>
          <p:nvPr/>
        </p:nvSpPr>
        <p:spPr bwMode="auto">
          <a:xfrm>
            <a:off x="5366852" y="495242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34" name="Freeform 246">
            <a:extLst>
              <a:ext uri="{FF2B5EF4-FFF2-40B4-BE49-F238E27FC236}">
                <a16:creationId xmlns:a16="http://schemas.microsoft.com/office/drawing/2014/main" id="{657FE924-EF19-4666-A1B7-9ADEF4FD0716}"/>
              </a:ext>
            </a:extLst>
          </p:cNvPr>
          <p:cNvSpPr>
            <a:spLocks/>
          </p:cNvSpPr>
          <p:nvPr/>
        </p:nvSpPr>
        <p:spPr bwMode="auto">
          <a:xfrm>
            <a:off x="5555567" y="439085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35" name="Freeform 247">
            <a:extLst>
              <a:ext uri="{FF2B5EF4-FFF2-40B4-BE49-F238E27FC236}">
                <a16:creationId xmlns:a16="http://schemas.microsoft.com/office/drawing/2014/main" id="{83E191BB-4023-4F54-BAA7-1F10825AE775}"/>
              </a:ext>
            </a:extLst>
          </p:cNvPr>
          <p:cNvSpPr>
            <a:spLocks/>
          </p:cNvSpPr>
          <p:nvPr/>
        </p:nvSpPr>
        <p:spPr bwMode="auto">
          <a:xfrm>
            <a:off x="5550965" y="439085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36" name="Freeform 248">
            <a:extLst>
              <a:ext uri="{FF2B5EF4-FFF2-40B4-BE49-F238E27FC236}">
                <a16:creationId xmlns:a16="http://schemas.microsoft.com/office/drawing/2014/main" id="{1E7B8676-4DAD-432C-B18C-08F59F528A28}"/>
              </a:ext>
            </a:extLst>
          </p:cNvPr>
          <p:cNvSpPr>
            <a:spLocks/>
          </p:cNvSpPr>
          <p:nvPr/>
        </p:nvSpPr>
        <p:spPr bwMode="auto">
          <a:xfrm>
            <a:off x="5581650" y="438648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37" name="Freeform 249">
            <a:extLst>
              <a:ext uri="{FF2B5EF4-FFF2-40B4-BE49-F238E27FC236}">
                <a16:creationId xmlns:a16="http://schemas.microsoft.com/office/drawing/2014/main" id="{AD7EA2A0-31E4-42BD-B99C-8A645FE47465}"/>
              </a:ext>
            </a:extLst>
          </p:cNvPr>
          <p:cNvSpPr>
            <a:spLocks/>
          </p:cNvSpPr>
          <p:nvPr/>
        </p:nvSpPr>
        <p:spPr bwMode="auto">
          <a:xfrm>
            <a:off x="5564774" y="439085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38" name="Freeform 250">
            <a:extLst>
              <a:ext uri="{FF2B5EF4-FFF2-40B4-BE49-F238E27FC236}">
                <a16:creationId xmlns:a16="http://schemas.microsoft.com/office/drawing/2014/main" id="{7C1741C0-B27F-4500-8779-DA9A3B0B83E9}"/>
              </a:ext>
            </a:extLst>
          </p:cNvPr>
          <p:cNvSpPr>
            <a:spLocks/>
          </p:cNvSpPr>
          <p:nvPr/>
        </p:nvSpPr>
        <p:spPr bwMode="auto">
          <a:xfrm>
            <a:off x="5590856" y="4386488"/>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39" name="Freeform 251">
            <a:extLst>
              <a:ext uri="{FF2B5EF4-FFF2-40B4-BE49-F238E27FC236}">
                <a16:creationId xmlns:a16="http://schemas.microsoft.com/office/drawing/2014/main" id="{4A2AFC38-CC9F-446A-9456-A2F5815E5665}"/>
              </a:ext>
            </a:extLst>
          </p:cNvPr>
          <p:cNvSpPr>
            <a:spLocks/>
          </p:cNvSpPr>
          <p:nvPr/>
        </p:nvSpPr>
        <p:spPr bwMode="auto">
          <a:xfrm>
            <a:off x="5629213" y="438212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40" name="Freeform 252">
            <a:extLst>
              <a:ext uri="{FF2B5EF4-FFF2-40B4-BE49-F238E27FC236}">
                <a16:creationId xmlns:a16="http://schemas.microsoft.com/office/drawing/2014/main" id="{9F3A0E43-EFD6-425E-97EE-3431D8A4A55D}"/>
              </a:ext>
            </a:extLst>
          </p:cNvPr>
          <p:cNvSpPr>
            <a:spLocks/>
          </p:cNvSpPr>
          <p:nvPr/>
        </p:nvSpPr>
        <p:spPr bwMode="auto">
          <a:xfrm>
            <a:off x="5607734" y="438648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41" name="Freeform 253">
            <a:extLst>
              <a:ext uri="{FF2B5EF4-FFF2-40B4-BE49-F238E27FC236}">
                <a16:creationId xmlns:a16="http://schemas.microsoft.com/office/drawing/2014/main" id="{CAFEE35B-38F1-485B-9952-E310C053C899}"/>
              </a:ext>
            </a:extLst>
          </p:cNvPr>
          <p:cNvSpPr>
            <a:spLocks/>
          </p:cNvSpPr>
          <p:nvPr/>
        </p:nvSpPr>
        <p:spPr bwMode="auto">
          <a:xfrm>
            <a:off x="5598528" y="438648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42" name="Freeform 254">
            <a:extLst>
              <a:ext uri="{FF2B5EF4-FFF2-40B4-BE49-F238E27FC236}">
                <a16:creationId xmlns:a16="http://schemas.microsoft.com/office/drawing/2014/main" id="{A0F4352A-6036-4FC7-9EE2-E20E852E2D23}"/>
              </a:ext>
            </a:extLst>
          </p:cNvPr>
          <p:cNvSpPr>
            <a:spLocks/>
          </p:cNvSpPr>
          <p:nvPr/>
        </p:nvSpPr>
        <p:spPr bwMode="auto">
          <a:xfrm>
            <a:off x="5547897" y="4390852"/>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43" name="Freeform 255">
            <a:extLst>
              <a:ext uri="{FF2B5EF4-FFF2-40B4-BE49-F238E27FC236}">
                <a16:creationId xmlns:a16="http://schemas.microsoft.com/office/drawing/2014/main" id="{55BF3122-E019-48B9-BCCC-97169EB94E39}"/>
              </a:ext>
            </a:extLst>
          </p:cNvPr>
          <p:cNvSpPr>
            <a:spLocks/>
          </p:cNvSpPr>
          <p:nvPr/>
        </p:nvSpPr>
        <p:spPr bwMode="auto">
          <a:xfrm>
            <a:off x="5633817" y="4382123"/>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44" name="Freeform 256">
            <a:extLst>
              <a:ext uri="{FF2B5EF4-FFF2-40B4-BE49-F238E27FC236}">
                <a16:creationId xmlns:a16="http://schemas.microsoft.com/office/drawing/2014/main" id="{83564860-6E9C-4ADF-9789-911A1826548E}"/>
              </a:ext>
            </a:extLst>
          </p:cNvPr>
          <p:cNvSpPr>
            <a:spLocks/>
          </p:cNvSpPr>
          <p:nvPr/>
        </p:nvSpPr>
        <p:spPr bwMode="auto">
          <a:xfrm>
            <a:off x="5572445" y="4386488"/>
            <a:ext cx="4602" cy="4364"/>
          </a:xfrm>
          <a:custGeom>
            <a:avLst/>
            <a:gdLst>
              <a:gd name="T0" fmla="*/ 0 w 3"/>
              <a:gd name="T1" fmla="*/ 3 h 3"/>
              <a:gd name="T2" fmla="*/ 0 w 3"/>
              <a:gd name="T3" fmla="*/ 3 h 3"/>
              <a:gd name="T4" fmla="*/ 3 w 3"/>
              <a:gd name="T5" fmla="*/ 0 h 3"/>
              <a:gd name="T6" fmla="*/ 3 w 3"/>
              <a:gd name="T7" fmla="*/ 0 h 3"/>
              <a:gd name="T8" fmla="*/ 0 w 3"/>
              <a:gd name="T9" fmla="*/ 3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0" y="3"/>
                </a:lnTo>
                <a:lnTo>
                  <a:pt x="3" y="0"/>
                </a:lnTo>
                <a:lnTo>
                  <a:pt x="3"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45" name="Freeform 257">
            <a:extLst>
              <a:ext uri="{FF2B5EF4-FFF2-40B4-BE49-F238E27FC236}">
                <a16:creationId xmlns:a16="http://schemas.microsoft.com/office/drawing/2014/main" id="{D8B5DC4F-B355-4C88-8C89-B334DF376002}"/>
              </a:ext>
            </a:extLst>
          </p:cNvPr>
          <p:cNvSpPr>
            <a:spLocks/>
          </p:cNvSpPr>
          <p:nvPr/>
        </p:nvSpPr>
        <p:spPr bwMode="auto">
          <a:xfrm>
            <a:off x="5612336" y="4386488"/>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46" name="Freeform 258">
            <a:extLst>
              <a:ext uri="{FF2B5EF4-FFF2-40B4-BE49-F238E27FC236}">
                <a16:creationId xmlns:a16="http://schemas.microsoft.com/office/drawing/2014/main" id="{496C4CEE-7433-403C-8C63-1E4D9456FF09}"/>
              </a:ext>
            </a:extLst>
          </p:cNvPr>
          <p:cNvSpPr>
            <a:spLocks/>
          </p:cNvSpPr>
          <p:nvPr/>
        </p:nvSpPr>
        <p:spPr bwMode="auto">
          <a:xfrm>
            <a:off x="5560171" y="439085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47" name="Freeform 259">
            <a:extLst>
              <a:ext uri="{FF2B5EF4-FFF2-40B4-BE49-F238E27FC236}">
                <a16:creationId xmlns:a16="http://schemas.microsoft.com/office/drawing/2014/main" id="{088CB225-0E01-4C84-B4E6-6D6DA5E925FD}"/>
              </a:ext>
            </a:extLst>
          </p:cNvPr>
          <p:cNvSpPr>
            <a:spLocks/>
          </p:cNvSpPr>
          <p:nvPr/>
        </p:nvSpPr>
        <p:spPr bwMode="auto">
          <a:xfrm>
            <a:off x="5569376" y="439085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48" name="Freeform 260">
            <a:extLst>
              <a:ext uri="{FF2B5EF4-FFF2-40B4-BE49-F238E27FC236}">
                <a16:creationId xmlns:a16="http://schemas.microsoft.com/office/drawing/2014/main" id="{3AA8402A-24F7-4232-8CC6-4B4FADEAB34D}"/>
              </a:ext>
            </a:extLst>
          </p:cNvPr>
          <p:cNvSpPr>
            <a:spLocks/>
          </p:cNvSpPr>
          <p:nvPr/>
        </p:nvSpPr>
        <p:spPr bwMode="auto">
          <a:xfrm>
            <a:off x="5586254" y="438648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49" name="Freeform 261">
            <a:extLst>
              <a:ext uri="{FF2B5EF4-FFF2-40B4-BE49-F238E27FC236}">
                <a16:creationId xmlns:a16="http://schemas.microsoft.com/office/drawing/2014/main" id="{E914DE79-E01B-4263-88EA-D0808A2070D1}"/>
              </a:ext>
            </a:extLst>
          </p:cNvPr>
          <p:cNvSpPr>
            <a:spLocks/>
          </p:cNvSpPr>
          <p:nvPr/>
        </p:nvSpPr>
        <p:spPr bwMode="auto">
          <a:xfrm>
            <a:off x="5620008" y="438212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50" name="Freeform 262">
            <a:extLst>
              <a:ext uri="{FF2B5EF4-FFF2-40B4-BE49-F238E27FC236}">
                <a16:creationId xmlns:a16="http://schemas.microsoft.com/office/drawing/2014/main" id="{1ED0FA3B-38BD-46D6-97AA-C687CEC6381B}"/>
              </a:ext>
            </a:extLst>
          </p:cNvPr>
          <p:cNvSpPr>
            <a:spLocks/>
          </p:cNvSpPr>
          <p:nvPr/>
        </p:nvSpPr>
        <p:spPr bwMode="auto">
          <a:xfrm>
            <a:off x="6660248" y="4978614"/>
            <a:ext cx="3069" cy="4364"/>
          </a:xfrm>
          <a:custGeom>
            <a:avLst/>
            <a:gdLst>
              <a:gd name="T0" fmla="*/ 0 w 2"/>
              <a:gd name="T1" fmla="*/ 0 h 3"/>
              <a:gd name="T2" fmla="*/ 0 w 2"/>
              <a:gd name="T3" fmla="*/ 0 h 3"/>
              <a:gd name="T4" fmla="*/ 2 w 2"/>
              <a:gd name="T5" fmla="*/ 3 h 3"/>
              <a:gd name="T6" fmla="*/ 2 w 2"/>
              <a:gd name="T7" fmla="*/ 3 h 3"/>
              <a:gd name="T8" fmla="*/ 0 w 2"/>
              <a:gd name="T9" fmla="*/ 0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lnTo>
                  <a:pt x="0" y="0"/>
                </a:lnTo>
                <a:lnTo>
                  <a:pt x="2" y="3"/>
                </a:lnTo>
                <a:lnTo>
                  <a:pt x="2"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51" name="Freeform 263">
            <a:extLst>
              <a:ext uri="{FF2B5EF4-FFF2-40B4-BE49-F238E27FC236}">
                <a16:creationId xmlns:a16="http://schemas.microsoft.com/office/drawing/2014/main" id="{26BE4B18-5242-49E4-8227-D9481D78116D}"/>
              </a:ext>
            </a:extLst>
          </p:cNvPr>
          <p:cNvSpPr>
            <a:spLocks/>
          </p:cNvSpPr>
          <p:nvPr/>
        </p:nvSpPr>
        <p:spPr bwMode="auto">
          <a:xfrm>
            <a:off x="6405557" y="4523245"/>
            <a:ext cx="4602" cy="4364"/>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52" name="Freeform 264">
            <a:extLst>
              <a:ext uri="{FF2B5EF4-FFF2-40B4-BE49-F238E27FC236}">
                <a16:creationId xmlns:a16="http://schemas.microsoft.com/office/drawing/2014/main" id="{AF9D148F-9DBE-4962-AFC9-813C11A72DD7}"/>
              </a:ext>
            </a:extLst>
          </p:cNvPr>
          <p:cNvSpPr>
            <a:spLocks/>
          </p:cNvSpPr>
          <p:nvPr/>
        </p:nvSpPr>
        <p:spPr bwMode="auto">
          <a:xfrm>
            <a:off x="6684796" y="4987343"/>
            <a:ext cx="4602"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53" name="Freeform 265">
            <a:extLst>
              <a:ext uri="{FF2B5EF4-FFF2-40B4-BE49-F238E27FC236}">
                <a16:creationId xmlns:a16="http://schemas.microsoft.com/office/drawing/2014/main" id="{B734BD66-C6E4-45D1-98D0-5C9070968353}"/>
              </a:ext>
            </a:extLst>
          </p:cNvPr>
          <p:cNvSpPr>
            <a:spLocks/>
          </p:cNvSpPr>
          <p:nvPr/>
        </p:nvSpPr>
        <p:spPr bwMode="auto">
          <a:xfrm>
            <a:off x="6655645" y="4978614"/>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54" name="Freeform 266">
            <a:extLst>
              <a:ext uri="{FF2B5EF4-FFF2-40B4-BE49-F238E27FC236}">
                <a16:creationId xmlns:a16="http://schemas.microsoft.com/office/drawing/2014/main" id="{A2576FDC-9FEF-45C0-BBFE-41C2C7BD666E}"/>
              </a:ext>
            </a:extLst>
          </p:cNvPr>
          <p:cNvSpPr>
            <a:spLocks/>
          </p:cNvSpPr>
          <p:nvPr/>
        </p:nvSpPr>
        <p:spPr bwMode="auto">
          <a:xfrm>
            <a:off x="6410161" y="452324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55" name="Freeform 267">
            <a:extLst>
              <a:ext uri="{FF2B5EF4-FFF2-40B4-BE49-F238E27FC236}">
                <a16:creationId xmlns:a16="http://schemas.microsoft.com/office/drawing/2014/main" id="{D32C1E47-73B6-46F9-ADA9-28759B9A12E9}"/>
              </a:ext>
            </a:extLst>
          </p:cNvPr>
          <p:cNvSpPr>
            <a:spLocks/>
          </p:cNvSpPr>
          <p:nvPr/>
        </p:nvSpPr>
        <p:spPr bwMode="auto">
          <a:xfrm>
            <a:off x="6410161" y="452324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56" name="Freeform 268">
            <a:extLst>
              <a:ext uri="{FF2B5EF4-FFF2-40B4-BE49-F238E27FC236}">
                <a16:creationId xmlns:a16="http://schemas.microsoft.com/office/drawing/2014/main" id="{32D53D8C-6A7D-497B-A7C3-05CDC17CD277}"/>
              </a:ext>
            </a:extLst>
          </p:cNvPr>
          <p:cNvSpPr>
            <a:spLocks/>
          </p:cNvSpPr>
          <p:nvPr/>
        </p:nvSpPr>
        <p:spPr bwMode="auto">
          <a:xfrm>
            <a:off x="6405557" y="452760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57" name="Freeform 269">
            <a:extLst>
              <a:ext uri="{FF2B5EF4-FFF2-40B4-BE49-F238E27FC236}">
                <a16:creationId xmlns:a16="http://schemas.microsoft.com/office/drawing/2014/main" id="{1491DB2F-BE73-49B9-9FD6-7D99674BD8C7}"/>
              </a:ext>
            </a:extLst>
          </p:cNvPr>
          <p:cNvSpPr>
            <a:spLocks/>
          </p:cNvSpPr>
          <p:nvPr/>
        </p:nvSpPr>
        <p:spPr bwMode="auto">
          <a:xfrm>
            <a:off x="6651042" y="497424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58" name="Freeform 270">
            <a:extLst>
              <a:ext uri="{FF2B5EF4-FFF2-40B4-BE49-F238E27FC236}">
                <a16:creationId xmlns:a16="http://schemas.microsoft.com/office/drawing/2014/main" id="{D5DA707E-4940-406E-843A-7D6B5F3D3994}"/>
              </a:ext>
            </a:extLst>
          </p:cNvPr>
          <p:cNvSpPr>
            <a:spLocks/>
          </p:cNvSpPr>
          <p:nvPr/>
        </p:nvSpPr>
        <p:spPr bwMode="auto">
          <a:xfrm>
            <a:off x="6689398" y="4991707"/>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59" name="Freeform 271">
            <a:extLst>
              <a:ext uri="{FF2B5EF4-FFF2-40B4-BE49-F238E27FC236}">
                <a16:creationId xmlns:a16="http://schemas.microsoft.com/office/drawing/2014/main" id="{34189248-8045-459D-B1EA-612025669322}"/>
              </a:ext>
            </a:extLst>
          </p:cNvPr>
          <p:cNvSpPr>
            <a:spLocks/>
          </p:cNvSpPr>
          <p:nvPr/>
        </p:nvSpPr>
        <p:spPr bwMode="auto">
          <a:xfrm>
            <a:off x="6694002" y="4991707"/>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60" name="Freeform 272">
            <a:extLst>
              <a:ext uri="{FF2B5EF4-FFF2-40B4-BE49-F238E27FC236}">
                <a16:creationId xmlns:a16="http://schemas.microsoft.com/office/drawing/2014/main" id="{D398A539-2B65-4491-BAAB-DFC20896A040}"/>
              </a:ext>
            </a:extLst>
          </p:cNvPr>
          <p:cNvSpPr>
            <a:spLocks/>
          </p:cNvSpPr>
          <p:nvPr/>
        </p:nvSpPr>
        <p:spPr bwMode="auto">
          <a:xfrm>
            <a:off x="6641837" y="4961155"/>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61" name="Freeform 273">
            <a:extLst>
              <a:ext uri="{FF2B5EF4-FFF2-40B4-BE49-F238E27FC236}">
                <a16:creationId xmlns:a16="http://schemas.microsoft.com/office/drawing/2014/main" id="{0B366751-88C6-4A2A-A8DE-AE8C6D5166E3}"/>
              </a:ext>
            </a:extLst>
          </p:cNvPr>
          <p:cNvSpPr>
            <a:spLocks/>
          </p:cNvSpPr>
          <p:nvPr/>
        </p:nvSpPr>
        <p:spPr bwMode="auto">
          <a:xfrm>
            <a:off x="6350324" y="457707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62" name="Freeform 274">
            <a:extLst>
              <a:ext uri="{FF2B5EF4-FFF2-40B4-BE49-F238E27FC236}">
                <a16:creationId xmlns:a16="http://schemas.microsoft.com/office/drawing/2014/main" id="{06A6243C-01DD-4C14-B980-7F65C2571F5C}"/>
              </a:ext>
            </a:extLst>
          </p:cNvPr>
          <p:cNvSpPr>
            <a:spLocks/>
          </p:cNvSpPr>
          <p:nvPr/>
        </p:nvSpPr>
        <p:spPr bwMode="auto">
          <a:xfrm>
            <a:off x="6402489" y="452760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63" name="Freeform 275">
            <a:extLst>
              <a:ext uri="{FF2B5EF4-FFF2-40B4-BE49-F238E27FC236}">
                <a16:creationId xmlns:a16="http://schemas.microsoft.com/office/drawing/2014/main" id="{4AD9B44B-20A6-45C9-B7BC-82C39D43E318}"/>
              </a:ext>
            </a:extLst>
          </p:cNvPr>
          <p:cNvSpPr>
            <a:spLocks/>
          </p:cNvSpPr>
          <p:nvPr/>
        </p:nvSpPr>
        <p:spPr bwMode="auto">
          <a:xfrm>
            <a:off x="6414763" y="452324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64" name="Freeform 276">
            <a:extLst>
              <a:ext uri="{FF2B5EF4-FFF2-40B4-BE49-F238E27FC236}">
                <a16:creationId xmlns:a16="http://schemas.microsoft.com/office/drawing/2014/main" id="{EA309B89-1750-42D4-B481-6FFB783A611D}"/>
              </a:ext>
            </a:extLst>
          </p:cNvPr>
          <p:cNvSpPr>
            <a:spLocks/>
          </p:cNvSpPr>
          <p:nvPr/>
        </p:nvSpPr>
        <p:spPr bwMode="auto">
          <a:xfrm>
            <a:off x="6350324" y="4572709"/>
            <a:ext cx="0" cy="4364"/>
          </a:xfrm>
          <a:custGeom>
            <a:avLst/>
            <a:gdLst>
              <a:gd name="T0" fmla="*/ 0 h 3"/>
              <a:gd name="T1" fmla="*/ 0 h 3"/>
              <a:gd name="T2" fmla="*/ 0 h 3"/>
              <a:gd name="T3" fmla="*/ 3 h 3"/>
              <a:gd name="T4" fmla="*/ 3 h 3"/>
              <a:gd name="T5" fmla="*/ 0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lnTo>
                  <a:pt x="0" y="0"/>
                </a:ln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65" name="Freeform 277">
            <a:extLst>
              <a:ext uri="{FF2B5EF4-FFF2-40B4-BE49-F238E27FC236}">
                <a16:creationId xmlns:a16="http://schemas.microsoft.com/office/drawing/2014/main" id="{BBB9752F-61D4-4E31-9FF6-148B027AB60D}"/>
              </a:ext>
            </a:extLst>
          </p:cNvPr>
          <p:cNvSpPr>
            <a:spLocks/>
          </p:cNvSpPr>
          <p:nvPr/>
        </p:nvSpPr>
        <p:spPr bwMode="auto">
          <a:xfrm>
            <a:off x="6681728" y="4987343"/>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66" name="Freeform 278">
            <a:extLst>
              <a:ext uri="{FF2B5EF4-FFF2-40B4-BE49-F238E27FC236}">
                <a16:creationId xmlns:a16="http://schemas.microsoft.com/office/drawing/2014/main" id="{5D49F65E-A418-428C-A668-D326B3A6BD65}"/>
              </a:ext>
            </a:extLst>
          </p:cNvPr>
          <p:cNvSpPr>
            <a:spLocks/>
          </p:cNvSpPr>
          <p:nvPr/>
        </p:nvSpPr>
        <p:spPr bwMode="auto">
          <a:xfrm>
            <a:off x="6641837" y="4965519"/>
            <a:ext cx="4602"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67" name="Freeform 279">
            <a:extLst>
              <a:ext uri="{FF2B5EF4-FFF2-40B4-BE49-F238E27FC236}">
                <a16:creationId xmlns:a16="http://schemas.microsoft.com/office/drawing/2014/main" id="{A52ADD4F-D6ED-430F-97FC-45CF0DE22DAE}"/>
              </a:ext>
            </a:extLst>
          </p:cNvPr>
          <p:cNvSpPr>
            <a:spLocks/>
          </p:cNvSpPr>
          <p:nvPr/>
        </p:nvSpPr>
        <p:spPr bwMode="auto">
          <a:xfrm>
            <a:off x="6677124" y="498734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68" name="Freeform 280">
            <a:extLst>
              <a:ext uri="{FF2B5EF4-FFF2-40B4-BE49-F238E27FC236}">
                <a16:creationId xmlns:a16="http://schemas.microsoft.com/office/drawing/2014/main" id="{9E0D9768-B363-4110-9A16-5811C1D7354E}"/>
              </a:ext>
            </a:extLst>
          </p:cNvPr>
          <p:cNvSpPr>
            <a:spLocks/>
          </p:cNvSpPr>
          <p:nvPr/>
        </p:nvSpPr>
        <p:spPr bwMode="auto">
          <a:xfrm>
            <a:off x="6646439" y="496988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69" name="Freeform 281">
            <a:extLst>
              <a:ext uri="{FF2B5EF4-FFF2-40B4-BE49-F238E27FC236}">
                <a16:creationId xmlns:a16="http://schemas.microsoft.com/office/drawing/2014/main" id="{7FB62E6E-4B78-483A-8A19-F1A0C6418279}"/>
              </a:ext>
            </a:extLst>
          </p:cNvPr>
          <p:cNvSpPr>
            <a:spLocks/>
          </p:cNvSpPr>
          <p:nvPr/>
        </p:nvSpPr>
        <p:spPr bwMode="auto">
          <a:xfrm>
            <a:off x="6641837" y="4956790"/>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70" name="Freeform 282">
            <a:extLst>
              <a:ext uri="{FF2B5EF4-FFF2-40B4-BE49-F238E27FC236}">
                <a16:creationId xmlns:a16="http://schemas.microsoft.com/office/drawing/2014/main" id="{B0004C7E-AA8F-4A97-9457-C0EF0C5CA027}"/>
              </a:ext>
            </a:extLst>
          </p:cNvPr>
          <p:cNvSpPr>
            <a:spLocks/>
          </p:cNvSpPr>
          <p:nvPr/>
        </p:nvSpPr>
        <p:spPr bwMode="auto">
          <a:xfrm>
            <a:off x="6741565" y="4514515"/>
            <a:ext cx="7672" cy="0"/>
          </a:xfrm>
          <a:custGeom>
            <a:avLst/>
            <a:gdLst>
              <a:gd name="T0" fmla="*/ 5 w 5"/>
              <a:gd name="T1" fmla="*/ 5 w 5"/>
              <a:gd name="T2" fmla="*/ 0 w 5"/>
              <a:gd name="T3" fmla="*/ 0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0" y="0"/>
                </a:lnTo>
                <a:lnTo>
                  <a:pt x="5" y="0"/>
                </a:lnTo>
                <a:lnTo>
                  <a:pt x="5"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71" name="Freeform 283">
            <a:extLst>
              <a:ext uri="{FF2B5EF4-FFF2-40B4-BE49-F238E27FC236}">
                <a16:creationId xmlns:a16="http://schemas.microsoft.com/office/drawing/2014/main" id="{753790DC-67C2-4A42-931E-FAC3E1120FB4}"/>
              </a:ext>
            </a:extLst>
          </p:cNvPr>
          <p:cNvSpPr>
            <a:spLocks/>
          </p:cNvSpPr>
          <p:nvPr/>
        </p:nvSpPr>
        <p:spPr bwMode="auto">
          <a:xfrm>
            <a:off x="6667919" y="4982978"/>
            <a:ext cx="4602"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72" name="Freeform 284">
            <a:extLst>
              <a:ext uri="{FF2B5EF4-FFF2-40B4-BE49-F238E27FC236}">
                <a16:creationId xmlns:a16="http://schemas.microsoft.com/office/drawing/2014/main" id="{D769A47A-AE65-479B-AA5B-5B8A2E57C10D}"/>
              </a:ext>
            </a:extLst>
          </p:cNvPr>
          <p:cNvSpPr>
            <a:spLocks/>
          </p:cNvSpPr>
          <p:nvPr/>
        </p:nvSpPr>
        <p:spPr bwMode="auto">
          <a:xfrm>
            <a:off x="6663316" y="4982978"/>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73" name="Freeform 285">
            <a:extLst>
              <a:ext uri="{FF2B5EF4-FFF2-40B4-BE49-F238E27FC236}">
                <a16:creationId xmlns:a16="http://schemas.microsoft.com/office/drawing/2014/main" id="{6B6B945E-1331-473C-B9D5-88AC1190A25C}"/>
              </a:ext>
            </a:extLst>
          </p:cNvPr>
          <p:cNvSpPr>
            <a:spLocks/>
          </p:cNvSpPr>
          <p:nvPr/>
        </p:nvSpPr>
        <p:spPr bwMode="auto">
          <a:xfrm>
            <a:off x="6651042" y="4974249"/>
            <a:ext cx="4602"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74" name="Freeform 286">
            <a:extLst>
              <a:ext uri="{FF2B5EF4-FFF2-40B4-BE49-F238E27FC236}">
                <a16:creationId xmlns:a16="http://schemas.microsoft.com/office/drawing/2014/main" id="{556312E9-E47B-44D9-847E-874A32CEDFE4}"/>
              </a:ext>
            </a:extLst>
          </p:cNvPr>
          <p:cNvSpPr>
            <a:spLocks/>
          </p:cNvSpPr>
          <p:nvPr/>
        </p:nvSpPr>
        <p:spPr bwMode="auto">
          <a:xfrm>
            <a:off x="6822881" y="451451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75" name="Freeform 287">
            <a:extLst>
              <a:ext uri="{FF2B5EF4-FFF2-40B4-BE49-F238E27FC236}">
                <a16:creationId xmlns:a16="http://schemas.microsoft.com/office/drawing/2014/main" id="{130CB8C2-500D-486E-8D26-9707F1EFDA89}"/>
              </a:ext>
            </a:extLst>
          </p:cNvPr>
          <p:cNvSpPr>
            <a:spLocks/>
          </p:cNvSpPr>
          <p:nvPr/>
        </p:nvSpPr>
        <p:spPr bwMode="auto">
          <a:xfrm>
            <a:off x="6827484" y="451451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76" name="Freeform 288">
            <a:extLst>
              <a:ext uri="{FF2B5EF4-FFF2-40B4-BE49-F238E27FC236}">
                <a16:creationId xmlns:a16="http://schemas.microsoft.com/office/drawing/2014/main" id="{FE982DD7-27CB-428E-993E-9467BE5FA7EC}"/>
              </a:ext>
            </a:extLst>
          </p:cNvPr>
          <p:cNvSpPr>
            <a:spLocks/>
          </p:cNvSpPr>
          <p:nvPr/>
        </p:nvSpPr>
        <p:spPr bwMode="auto">
          <a:xfrm>
            <a:off x="6638768" y="4952426"/>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77" name="Freeform 289">
            <a:extLst>
              <a:ext uri="{FF2B5EF4-FFF2-40B4-BE49-F238E27FC236}">
                <a16:creationId xmlns:a16="http://schemas.microsoft.com/office/drawing/2014/main" id="{FFDEB361-8426-4E80-8782-87ACCF438A79}"/>
              </a:ext>
            </a:extLst>
          </p:cNvPr>
          <p:cNvSpPr>
            <a:spLocks/>
          </p:cNvSpPr>
          <p:nvPr/>
        </p:nvSpPr>
        <p:spPr bwMode="auto">
          <a:xfrm>
            <a:off x="6822881" y="4514515"/>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78" name="Freeform 290">
            <a:extLst>
              <a:ext uri="{FF2B5EF4-FFF2-40B4-BE49-F238E27FC236}">
                <a16:creationId xmlns:a16="http://schemas.microsoft.com/office/drawing/2014/main" id="{82848CA8-5AA9-4368-BC3F-F911AAD1C20D}"/>
              </a:ext>
            </a:extLst>
          </p:cNvPr>
          <p:cNvSpPr>
            <a:spLocks/>
          </p:cNvSpPr>
          <p:nvPr/>
        </p:nvSpPr>
        <p:spPr bwMode="auto">
          <a:xfrm>
            <a:off x="6290487" y="3789998"/>
            <a:ext cx="935909" cy="490286"/>
          </a:xfrm>
          <a:custGeom>
            <a:avLst/>
            <a:gdLst>
              <a:gd name="T0" fmla="*/ 367 w 610"/>
              <a:gd name="T1" fmla="*/ 40 h 337"/>
              <a:gd name="T2" fmla="*/ 369 w 610"/>
              <a:gd name="T3" fmla="*/ 61 h 337"/>
              <a:gd name="T4" fmla="*/ 322 w 610"/>
              <a:gd name="T5" fmla="*/ 106 h 337"/>
              <a:gd name="T6" fmla="*/ 285 w 610"/>
              <a:gd name="T7" fmla="*/ 103 h 337"/>
              <a:gd name="T8" fmla="*/ 274 w 610"/>
              <a:gd name="T9" fmla="*/ 134 h 337"/>
              <a:gd name="T10" fmla="*/ 243 w 610"/>
              <a:gd name="T11" fmla="*/ 167 h 337"/>
              <a:gd name="T12" fmla="*/ 224 w 610"/>
              <a:gd name="T13" fmla="*/ 213 h 337"/>
              <a:gd name="T14" fmla="*/ 187 w 610"/>
              <a:gd name="T15" fmla="*/ 228 h 337"/>
              <a:gd name="T16" fmla="*/ 154 w 610"/>
              <a:gd name="T17" fmla="*/ 222 h 337"/>
              <a:gd name="T18" fmla="*/ 115 w 610"/>
              <a:gd name="T19" fmla="*/ 237 h 337"/>
              <a:gd name="T20" fmla="*/ 101 w 610"/>
              <a:gd name="T21" fmla="*/ 210 h 337"/>
              <a:gd name="T22" fmla="*/ 95 w 610"/>
              <a:gd name="T23" fmla="*/ 219 h 337"/>
              <a:gd name="T24" fmla="*/ 95 w 610"/>
              <a:gd name="T25" fmla="*/ 222 h 337"/>
              <a:gd name="T26" fmla="*/ 87 w 610"/>
              <a:gd name="T27" fmla="*/ 249 h 337"/>
              <a:gd name="T28" fmla="*/ 56 w 610"/>
              <a:gd name="T29" fmla="*/ 271 h 337"/>
              <a:gd name="T30" fmla="*/ 31 w 610"/>
              <a:gd name="T31" fmla="*/ 301 h 337"/>
              <a:gd name="T32" fmla="*/ 0 w 610"/>
              <a:gd name="T33" fmla="*/ 337 h 337"/>
              <a:gd name="T34" fmla="*/ 232 w 610"/>
              <a:gd name="T35" fmla="*/ 313 h 337"/>
              <a:gd name="T36" fmla="*/ 252 w 610"/>
              <a:gd name="T37" fmla="*/ 310 h 337"/>
              <a:gd name="T38" fmla="*/ 274 w 610"/>
              <a:gd name="T39" fmla="*/ 307 h 337"/>
              <a:gd name="T40" fmla="*/ 285 w 610"/>
              <a:gd name="T41" fmla="*/ 304 h 337"/>
              <a:gd name="T42" fmla="*/ 308 w 610"/>
              <a:gd name="T43" fmla="*/ 301 h 337"/>
              <a:gd name="T44" fmla="*/ 327 w 610"/>
              <a:gd name="T45" fmla="*/ 301 h 337"/>
              <a:gd name="T46" fmla="*/ 347 w 610"/>
              <a:gd name="T47" fmla="*/ 298 h 337"/>
              <a:gd name="T48" fmla="*/ 358 w 610"/>
              <a:gd name="T49" fmla="*/ 295 h 337"/>
              <a:gd name="T50" fmla="*/ 448 w 610"/>
              <a:gd name="T51" fmla="*/ 283 h 337"/>
              <a:gd name="T52" fmla="*/ 464 w 610"/>
              <a:gd name="T53" fmla="*/ 280 h 337"/>
              <a:gd name="T54" fmla="*/ 481 w 610"/>
              <a:gd name="T55" fmla="*/ 280 h 337"/>
              <a:gd name="T56" fmla="*/ 492 w 610"/>
              <a:gd name="T57" fmla="*/ 277 h 337"/>
              <a:gd name="T58" fmla="*/ 509 w 610"/>
              <a:gd name="T59" fmla="*/ 274 h 337"/>
              <a:gd name="T60" fmla="*/ 523 w 610"/>
              <a:gd name="T61" fmla="*/ 271 h 337"/>
              <a:gd name="T62" fmla="*/ 540 w 610"/>
              <a:gd name="T63" fmla="*/ 267 h 337"/>
              <a:gd name="T64" fmla="*/ 551 w 610"/>
              <a:gd name="T65" fmla="*/ 267 h 337"/>
              <a:gd name="T66" fmla="*/ 565 w 610"/>
              <a:gd name="T67" fmla="*/ 264 h 337"/>
              <a:gd name="T68" fmla="*/ 576 w 610"/>
              <a:gd name="T69" fmla="*/ 261 h 337"/>
              <a:gd name="T70" fmla="*/ 590 w 610"/>
              <a:gd name="T71" fmla="*/ 258 h 337"/>
              <a:gd name="T72" fmla="*/ 604 w 610"/>
              <a:gd name="T73" fmla="*/ 255 h 337"/>
              <a:gd name="T74" fmla="*/ 593 w 610"/>
              <a:gd name="T75" fmla="*/ 228 h 337"/>
              <a:gd name="T76" fmla="*/ 576 w 610"/>
              <a:gd name="T77" fmla="*/ 231 h 337"/>
              <a:gd name="T78" fmla="*/ 548 w 610"/>
              <a:gd name="T79" fmla="*/ 204 h 337"/>
              <a:gd name="T80" fmla="*/ 554 w 610"/>
              <a:gd name="T81" fmla="*/ 188 h 337"/>
              <a:gd name="T82" fmla="*/ 548 w 610"/>
              <a:gd name="T83" fmla="*/ 170 h 337"/>
              <a:gd name="T84" fmla="*/ 554 w 610"/>
              <a:gd name="T85" fmla="*/ 158 h 337"/>
              <a:gd name="T86" fmla="*/ 537 w 610"/>
              <a:gd name="T87" fmla="*/ 134 h 337"/>
              <a:gd name="T88" fmla="*/ 551 w 610"/>
              <a:gd name="T89" fmla="*/ 128 h 337"/>
              <a:gd name="T90" fmla="*/ 509 w 610"/>
              <a:gd name="T91" fmla="*/ 97 h 337"/>
              <a:gd name="T92" fmla="*/ 506 w 610"/>
              <a:gd name="T93" fmla="*/ 97 h 337"/>
              <a:gd name="T94" fmla="*/ 481 w 610"/>
              <a:gd name="T95" fmla="*/ 82 h 337"/>
              <a:gd name="T96" fmla="*/ 467 w 610"/>
              <a:gd name="T97" fmla="*/ 27 h 337"/>
              <a:gd name="T98" fmla="*/ 445 w 610"/>
              <a:gd name="T99" fmla="*/ 12 h 337"/>
              <a:gd name="T100" fmla="*/ 434 w 610"/>
              <a:gd name="T101" fmla="*/ 6 h 337"/>
              <a:gd name="T102" fmla="*/ 431 w 610"/>
              <a:gd name="T103" fmla="*/ 3 h 337"/>
              <a:gd name="T104" fmla="*/ 425 w 610"/>
              <a:gd name="T105" fmla="*/ 0 h 337"/>
              <a:gd name="T106" fmla="*/ 422 w 610"/>
              <a:gd name="T10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0" h="337">
                <a:moveTo>
                  <a:pt x="392" y="21"/>
                </a:moveTo>
                <a:lnTo>
                  <a:pt x="392" y="21"/>
                </a:lnTo>
                <a:lnTo>
                  <a:pt x="386" y="27"/>
                </a:lnTo>
                <a:lnTo>
                  <a:pt x="372" y="34"/>
                </a:lnTo>
                <a:lnTo>
                  <a:pt x="372" y="34"/>
                </a:lnTo>
                <a:lnTo>
                  <a:pt x="367" y="40"/>
                </a:lnTo>
                <a:lnTo>
                  <a:pt x="367" y="40"/>
                </a:lnTo>
                <a:lnTo>
                  <a:pt x="369" y="40"/>
                </a:lnTo>
                <a:lnTo>
                  <a:pt x="369" y="40"/>
                </a:lnTo>
                <a:lnTo>
                  <a:pt x="372" y="43"/>
                </a:lnTo>
                <a:lnTo>
                  <a:pt x="375" y="49"/>
                </a:lnTo>
                <a:lnTo>
                  <a:pt x="375" y="49"/>
                </a:lnTo>
                <a:lnTo>
                  <a:pt x="375" y="55"/>
                </a:lnTo>
                <a:lnTo>
                  <a:pt x="369" y="61"/>
                </a:lnTo>
                <a:lnTo>
                  <a:pt x="358" y="64"/>
                </a:lnTo>
                <a:lnTo>
                  <a:pt x="358" y="64"/>
                </a:lnTo>
                <a:lnTo>
                  <a:pt x="353" y="67"/>
                </a:lnTo>
                <a:lnTo>
                  <a:pt x="353" y="67"/>
                </a:lnTo>
                <a:lnTo>
                  <a:pt x="327" y="100"/>
                </a:lnTo>
                <a:lnTo>
                  <a:pt x="327" y="100"/>
                </a:lnTo>
                <a:lnTo>
                  <a:pt x="322" y="106"/>
                </a:lnTo>
                <a:lnTo>
                  <a:pt x="308" y="113"/>
                </a:lnTo>
                <a:lnTo>
                  <a:pt x="308" y="113"/>
                </a:lnTo>
                <a:lnTo>
                  <a:pt x="305" y="113"/>
                </a:lnTo>
                <a:lnTo>
                  <a:pt x="305" y="113"/>
                </a:lnTo>
                <a:lnTo>
                  <a:pt x="297" y="113"/>
                </a:lnTo>
                <a:lnTo>
                  <a:pt x="291" y="109"/>
                </a:lnTo>
                <a:lnTo>
                  <a:pt x="285" y="103"/>
                </a:lnTo>
                <a:lnTo>
                  <a:pt x="285" y="103"/>
                </a:lnTo>
                <a:lnTo>
                  <a:pt x="280" y="109"/>
                </a:lnTo>
                <a:lnTo>
                  <a:pt x="280" y="109"/>
                </a:lnTo>
                <a:lnTo>
                  <a:pt x="280" y="116"/>
                </a:lnTo>
                <a:lnTo>
                  <a:pt x="280" y="116"/>
                </a:lnTo>
                <a:lnTo>
                  <a:pt x="280" y="125"/>
                </a:lnTo>
                <a:lnTo>
                  <a:pt x="274" y="134"/>
                </a:lnTo>
                <a:lnTo>
                  <a:pt x="274" y="134"/>
                </a:lnTo>
                <a:lnTo>
                  <a:pt x="263" y="140"/>
                </a:lnTo>
                <a:lnTo>
                  <a:pt x="263" y="140"/>
                </a:lnTo>
                <a:lnTo>
                  <a:pt x="257" y="146"/>
                </a:lnTo>
                <a:lnTo>
                  <a:pt x="257" y="146"/>
                </a:lnTo>
                <a:lnTo>
                  <a:pt x="252" y="152"/>
                </a:lnTo>
                <a:lnTo>
                  <a:pt x="243" y="167"/>
                </a:lnTo>
                <a:lnTo>
                  <a:pt x="243" y="167"/>
                </a:lnTo>
                <a:lnTo>
                  <a:pt x="238" y="182"/>
                </a:lnTo>
                <a:lnTo>
                  <a:pt x="238" y="192"/>
                </a:lnTo>
                <a:lnTo>
                  <a:pt x="238" y="192"/>
                </a:lnTo>
                <a:lnTo>
                  <a:pt x="238" y="198"/>
                </a:lnTo>
                <a:lnTo>
                  <a:pt x="235" y="204"/>
                </a:lnTo>
                <a:lnTo>
                  <a:pt x="224" y="213"/>
                </a:lnTo>
                <a:lnTo>
                  <a:pt x="224" y="213"/>
                </a:lnTo>
                <a:lnTo>
                  <a:pt x="224" y="213"/>
                </a:lnTo>
                <a:lnTo>
                  <a:pt x="224" y="213"/>
                </a:lnTo>
                <a:lnTo>
                  <a:pt x="218" y="216"/>
                </a:lnTo>
                <a:lnTo>
                  <a:pt x="199" y="216"/>
                </a:lnTo>
                <a:lnTo>
                  <a:pt x="199" y="216"/>
                </a:lnTo>
                <a:lnTo>
                  <a:pt x="187" y="228"/>
                </a:lnTo>
                <a:lnTo>
                  <a:pt x="182" y="228"/>
                </a:lnTo>
                <a:lnTo>
                  <a:pt x="182" y="228"/>
                </a:lnTo>
                <a:lnTo>
                  <a:pt x="173" y="225"/>
                </a:lnTo>
                <a:lnTo>
                  <a:pt x="162" y="219"/>
                </a:lnTo>
                <a:lnTo>
                  <a:pt x="162" y="219"/>
                </a:lnTo>
                <a:lnTo>
                  <a:pt x="154" y="222"/>
                </a:lnTo>
                <a:lnTo>
                  <a:pt x="154" y="222"/>
                </a:lnTo>
                <a:lnTo>
                  <a:pt x="143" y="243"/>
                </a:lnTo>
                <a:lnTo>
                  <a:pt x="143" y="243"/>
                </a:lnTo>
                <a:lnTo>
                  <a:pt x="140" y="246"/>
                </a:lnTo>
                <a:lnTo>
                  <a:pt x="134" y="246"/>
                </a:lnTo>
                <a:lnTo>
                  <a:pt x="115" y="237"/>
                </a:lnTo>
                <a:lnTo>
                  <a:pt x="115" y="237"/>
                </a:lnTo>
                <a:lnTo>
                  <a:pt x="115" y="237"/>
                </a:lnTo>
                <a:lnTo>
                  <a:pt x="115" y="237"/>
                </a:lnTo>
                <a:lnTo>
                  <a:pt x="109" y="231"/>
                </a:lnTo>
                <a:lnTo>
                  <a:pt x="106" y="222"/>
                </a:lnTo>
                <a:lnTo>
                  <a:pt x="101" y="210"/>
                </a:lnTo>
                <a:lnTo>
                  <a:pt x="101" y="210"/>
                </a:lnTo>
                <a:lnTo>
                  <a:pt x="101" y="210"/>
                </a:lnTo>
                <a:lnTo>
                  <a:pt x="101" y="210"/>
                </a:lnTo>
                <a:lnTo>
                  <a:pt x="95" y="216"/>
                </a:lnTo>
                <a:lnTo>
                  <a:pt x="95" y="216"/>
                </a:lnTo>
                <a:lnTo>
                  <a:pt x="95" y="216"/>
                </a:lnTo>
                <a:lnTo>
                  <a:pt x="95" y="216"/>
                </a:lnTo>
                <a:lnTo>
                  <a:pt x="95" y="216"/>
                </a:lnTo>
                <a:lnTo>
                  <a:pt x="95" y="216"/>
                </a:lnTo>
                <a:lnTo>
                  <a:pt x="95" y="219"/>
                </a:lnTo>
                <a:lnTo>
                  <a:pt x="95" y="219"/>
                </a:lnTo>
                <a:lnTo>
                  <a:pt x="95" y="219"/>
                </a:lnTo>
                <a:lnTo>
                  <a:pt x="95" y="219"/>
                </a:lnTo>
                <a:lnTo>
                  <a:pt x="95" y="222"/>
                </a:lnTo>
                <a:lnTo>
                  <a:pt x="95" y="222"/>
                </a:lnTo>
                <a:lnTo>
                  <a:pt x="95" y="222"/>
                </a:lnTo>
                <a:lnTo>
                  <a:pt x="95" y="222"/>
                </a:lnTo>
                <a:lnTo>
                  <a:pt x="95" y="222"/>
                </a:lnTo>
                <a:lnTo>
                  <a:pt x="95" y="222"/>
                </a:lnTo>
                <a:lnTo>
                  <a:pt x="98" y="225"/>
                </a:lnTo>
                <a:lnTo>
                  <a:pt x="98" y="225"/>
                </a:lnTo>
                <a:lnTo>
                  <a:pt x="92" y="240"/>
                </a:lnTo>
                <a:lnTo>
                  <a:pt x="87" y="249"/>
                </a:lnTo>
                <a:lnTo>
                  <a:pt x="87" y="249"/>
                </a:lnTo>
                <a:lnTo>
                  <a:pt x="81" y="252"/>
                </a:lnTo>
                <a:lnTo>
                  <a:pt x="73" y="252"/>
                </a:lnTo>
                <a:lnTo>
                  <a:pt x="73" y="252"/>
                </a:lnTo>
                <a:lnTo>
                  <a:pt x="61" y="255"/>
                </a:lnTo>
                <a:lnTo>
                  <a:pt x="61" y="255"/>
                </a:lnTo>
                <a:lnTo>
                  <a:pt x="61" y="264"/>
                </a:lnTo>
                <a:lnTo>
                  <a:pt x="56" y="271"/>
                </a:lnTo>
                <a:lnTo>
                  <a:pt x="45" y="283"/>
                </a:lnTo>
                <a:lnTo>
                  <a:pt x="45" y="283"/>
                </a:lnTo>
                <a:lnTo>
                  <a:pt x="42" y="286"/>
                </a:lnTo>
                <a:lnTo>
                  <a:pt x="42" y="286"/>
                </a:lnTo>
                <a:lnTo>
                  <a:pt x="36" y="292"/>
                </a:lnTo>
                <a:lnTo>
                  <a:pt x="36" y="292"/>
                </a:lnTo>
                <a:lnTo>
                  <a:pt x="31" y="301"/>
                </a:lnTo>
                <a:lnTo>
                  <a:pt x="31" y="301"/>
                </a:lnTo>
                <a:lnTo>
                  <a:pt x="28" y="307"/>
                </a:lnTo>
                <a:lnTo>
                  <a:pt x="28" y="310"/>
                </a:lnTo>
                <a:lnTo>
                  <a:pt x="28" y="310"/>
                </a:lnTo>
                <a:lnTo>
                  <a:pt x="25" y="313"/>
                </a:lnTo>
                <a:lnTo>
                  <a:pt x="0" y="337"/>
                </a:lnTo>
                <a:lnTo>
                  <a:pt x="0" y="337"/>
                </a:lnTo>
                <a:lnTo>
                  <a:pt x="221" y="313"/>
                </a:lnTo>
                <a:lnTo>
                  <a:pt x="221" y="313"/>
                </a:lnTo>
                <a:lnTo>
                  <a:pt x="221" y="313"/>
                </a:lnTo>
                <a:lnTo>
                  <a:pt x="221" y="313"/>
                </a:lnTo>
                <a:lnTo>
                  <a:pt x="232" y="313"/>
                </a:lnTo>
                <a:lnTo>
                  <a:pt x="232" y="313"/>
                </a:lnTo>
                <a:lnTo>
                  <a:pt x="232" y="313"/>
                </a:lnTo>
                <a:lnTo>
                  <a:pt x="232" y="313"/>
                </a:lnTo>
                <a:lnTo>
                  <a:pt x="241" y="310"/>
                </a:lnTo>
                <a:lnTo>
                  <a:pt x="241" y="310"/>
                </a:lnTo>
                <a:lnTo>
                  <a:pt x="243" y="310"/>
                </a:lnTo>
                <a:lnTo>
                  <a:pt x="243" y="310"/>
                </a:lnTo>
                <a:lnTo>
                  <a:pt x="252" y="310"/>
                </a:lnTo>
                <a:lnTo>
                  <a:pt x="252" y="310"/>
                </a:lnTo>
                <a:lnTo>
                  <a:pt x="255" y="310"/>
                </a:lnTo>
                <a:lnTo>
                  <a:pt x="255" y="310"/>
                </a:lnTo>
                <a:lnTo>
                  <a:pt x="263" y="307"/>
                </a:lnTo>
                <a:lnTo>
                  <a:pt x="263" y="307"/>
                </a:lnTo>
                <a:lnTo>
                  <a:pt x="266" y="307"/>
                </a:lnTo>
                <a:lnTo>
                  <a:pt x="266" y="307"/>
                </a:lnTo>
                <a:lnTo>
                  <a:pt x="274" y="307"/>
                </a:lnTo>
                <a:lnTo>
                  <a:pt x="274" y="307"/>
                </a:lnTo>
                <a:lnTo>
                  <a:pt x="277" y="307"/>
                </a:lnTo>
                <a:lnTo>
                  <a:pt x="277" y="307"/>
                </a:lnTo>
                <a:lnTo>
                  <a:pt x="285" y="304"/>
                </a:lnTo>
                <a:lnTo>
                  <a:pt x="285" y="304"/>
                </a:lnTo>
                <a:lnTo>
                  <a:pt x="285" y="304"/>
                </a:lnTo>
                <a:lnTo>
                  <a:pt x="285" y="304"/>
                </a:lnTo>
                <a:lnTo>
                  <a:pt x="297" y="304"/>
                </a:lnTo>
                <a:lnTo>
                  <a:pt x="297" y="304"/>
                </a:lnTo>
                <a:lnTo>
                  <a:pt x="297" y="304"/>
                </a:lnTo>
                <a:lnTo>
                  <a:pt x="297" y="304"/>
                </a:lnTo>
                <a:lnTo>
                  <a:pt x="305" y="304"/>
                </a:lnTo>
                <a:lnTo>
                  <a:pt x="305" y="304"/>
                </a:lnTo>
                <a:lnTo>
                  <a:pt x="308" y="301"/>
                </a:lnTo>
                <a:lnTo>
                  <a:pt x="308" y="301"/>
                </a:lnTo>
                <a:lnTo>
                  <a:pt x="316" y="301"/>
                </a:lnTo>
                <a:lnTo>
                  <a:pt x="316" y="301"/>
                </a:lnTo>
                <a:lnTo>
                  <a:pt x="319" y="301"/>
                </a:lnTo>
                <a:lnTo>
                  <a:pt x="319" y="301"/>
                </a:lnTo>
                <a:lnTo>
                  <a:pt x="327" y="301"/>
                </a:lnTo>
                <a:lnTo>
                  <a:pt x="327" y="301"/>
                </a:lnTo>
                <a:lnTo>
                  <a:pt x="330" y="301"/>
                </a:lnTo>
                <a:lnTo>
                  <a:pt x="330" y="301"/>
                </a:lnTo>
                <a:lnTo>
                  <a:pt x="339" y="298"/>
                </a:lnTo>
                <a:lnTo>
                  <a:pt x="339" y="298"/>
                </a:lnTo>
                <a:lnTo>
                  <a:pt x="339" y="298"/>
                </a:lnTo>
                <a:lnTo>
                  <a:pt x="339" y="298"/>
                </a:lnTo>
                <a:lnTo>
                  <a:pt x="347" y="298"/>
                </a:lnTo>
                <a:lnTo>
                  <a:pt x="347" y="298"/>
                </a:lnTo>
                <a:lnTo>
                  <a:pt x="350" y="298"/>
                </a:lnTo>
                <a:lnTo>
                  <a:pt x="350" y="298"/>
                </a:lnTo>
                <a:lnTo>
                  <a:pt x="358" y="295"/>
                </a:lnTo>
                <a:lnTo>
                  <a:pt x="358" y="295"/>
                </a:lnTo>
                <a:lnTo>
                  <a:pt x="358" y="295"/>
                </a:lnTo>
                <a:lnTo>
                  <a:pt x="358" y="295"/>
                </a:lnTo>
                <a:lnTo>
                  <a:pt x="436" y="286"/>
                </a:lnTo>
                <a:lnTo>
                  <a:pt x="436" y="286"/>
                </a:lnTo>
                <a:lnTo>
                  <a:pt x="436" y="286"/>
                </a:lnTo>
                <a:lnTo>
                  <a:pt x="436" y="286"/>
                </a:lnTo>
                <a:lnTo>
                  <a:pt x="445" y="283"/>
                </a:lnTo>
                <a:lnTo>
                  <a:pt x="445" y="283"/>
                </a:lnTo>
                <a:lnTo>
                  <a:pt x="448" y="283"/>
                </a:lnTo>
                <a:lnTo>
                  <a:pt x="448" y="283"/>
                </a:lnTo>
                <a:lnTo>
                  <a:pt x="453" y="283"/>
                </a:lnTo>
                <a:lnTo>
                  <a:pt x="453" y="283"/>
                </a:lnTo>
                <a:lnTo>
                  <a:pt x="456" y="283"/>
                </a:lnTo>
                <a:lnTo>
                  <a:pt x="456" y="283"/>
                </a:lnTo>
                <a:lnTo>
                  <a:pt x="464" y="280"/>
                </a:lnTo>
                <a:lnTo>
                  <a:pt x="464" y="280"/>
                </a:lnTo>
                <a:lnTo>
                  <a:pt x="464" y="280"/>
                </a:lnTo>
                <a:lnTo>
                  <a:pt x="464" y="280"/>
                </a:lnTo>
                <a:lnTo>
                  <a:pt x="473" y="280"/>
                </a:lnTo>
                <a:lnTo>
                  <a:pt x="473" y="280"/>
                </a:lnTo>
                <a:lnTo>
                  <a:pt x="476" y="280"/>
                </a:lnTo>
                <a:lnTo>
                  <a:pt x="476" y="280"/>
                </a:lnTo>
                <a:lnTo>
                  <a:pt x="481" y="280"/>
                </a:lnTo>
                <a:lnTo>
                  <a:pt x="481" y="280"/>
                </a:lnTo>
                <a:lnTo>
                  <a:pt x="484" y="277"/>
                </a:lnTo>
                <a:lnTo>
                  <a:pt x="484" y="277"/>
                </a:lnTo>
                <a:lnTo>
                  <a:pt x="490" y="277"/>
                </a:lnTo>
                <a:lnTo>
                  <a:pt x="490" y="277"/>
                </a:lnTo>
                <a:lnTo>
                  <a:pt x="492" y="277"/>
                </a:lnTo>
                <a:lnTo>
                  <a:pt x="492" y="277"/>
                </a:lnTo>
                <a:lnTo>
                  <a:pt x="498" y="277"/>
                </a:lnTo>
                <a:lnTo>
                  <a:pt x="498" y="277"/>
                </a:lnTo>
                <a:lnTo>
                  <a:pt x="501" y="274"/>
                </a:lnTo>
                <a:lnTo>
                  <a:pt x="501" y="274"/>
                </a:lnTo>
                <a:lnTo>
                  <a:pt x="506" y="274"/>
                </a:lnTo>
                <a:lnTo>
                  <a:pt x="506" y="274"/>
                </a:lnTo>
                <a:lnTo>
                  <a:pt x="509" y="274"/>
                </a:lnTo>
                <a:lnTo>
                  <a:pt x="509" y="274"/>
                </a:lnTo>
                <a:lnTo>
                  <a:pt x="515" y="274"/>
                </a:lnTo>
                <a:lnTo>
                  <a:pt x="515" y="274"/>
                </a:lnTo>
                <a:lnTo>
                  <a:pt x="518" y="274"/>
                </a:lnTo>
                <a:lnTo>
                  <a:pt x="518" y="274"/>
                </a:lnTo>
                <a:lnTo>
                  <a:pt x="523" y="271"/>
                </a:lnTo>
                <a:lnTo>
                  <a:pt x="523" y="271"/>
                </a:lnTo>
                <a:lnTo>
                  <a:pt x="526" y="271"/>
                </a:lnTo>
                <a:lnTo>
                  <a:pt x="526" y="271"/>
                </a:lnTo>
                <a:lnTo>
                  <a:pt x="532" y="271"/>
                </a:lnTo>
                <a:lnTo>
                  <a:pt x="532" y="271"/>
                </a:lnTo>
                <a:lnTo>
                  <a:pt x="534" y="271"/>
                </a:lnTo>
                <a:lnTo>
                  <a:pt x="534" y="271"/>
                </a:lnTo>
                <a:lnTo>
                  <a:pt x="540" y="267"/>
                </a:lnTo>
                <a:lnTo>
                  <a:pt x="540" y="267"/>
                </a:lnTo>
                <a:lnTo>
                  <a:pt x="543" y="267"/>
                </a:lnTo>
                <a:lnTo>
                  <a:pt x="543" y="267"/>
                </a:lnTo>
                <a:lnTo>
                  <a:pt x="548" y="267"/>
                </a:lnTo>
                <a:lnTo>
                  <a:pt x="548" y="267"/>
                </a:lnTo>
                <a:lnTo>
                  <a:pt x="551" y="267"/>
                </a:lnTo>
                <a:lnTo>
                  <a:pt x="551" y="267"/>
                </a:lnTo>
                <a:lnTo>
                  <a:pt x="557" y="264"/>
                </a:lnTo>
                <a:lnTo>
                  <a:pt x="557" y="264"/>
                </a:lnTo>
                <a:lnTo>
                  <a:pt x="560" y="264"/>
                </a:lnTo>
                <a:lnTo>
                  <a:pt x="560" y="264"/>
                </a:lnTo>
                <a:lnTo>
                  <a:pt x="562" y="264"/>
                </a:lnTo>
                <a:lnTo>
                  <a:pt x="562" y="264"/>
                </a:lnTo>
                <a:lnTo>
                  <a:pt x="565" y="264"/>
                </a:lnTo>
                <a:lnTo>
                  <a:pt x="565" y="264"/>
                </a:lnTo>
                <a:lnTo>
                  <a:pt x="571" y="264"/>
                </a:lnTo>
                <a:lnTo>
                  <a:pt x="571" y="264"/>
                </a:lnTo>
                <a:lnTo>
                  <a:pt x="574" y="261"/>
                </a:lnTo>
                <a:lnTo>
                  <a:pt x="574" y="261"/>
                </a:lnTo>
                <a:lnTo>
                  <a:pt x="576" y="261"/>
                </a:lnTo>
                <a:lnTo>
                  <a:pt x="576" y="261"/>
                </a:lnTo>
                <a:lnTo>
                  <a:pt x="579" y="261"/>
                </a:lnTo>
                <a:lnTo>
                  <a:pt x="579" y="261"/>
                </a:lnTo>
                <a:lnTo>
                  <a:pt x="585" y="261"/>
                </a:lnTo>
                <a:lnTo>
                  <a:pt x="585" y="261"/>
                </a:lnTo>
                <a:lnTo>
                  <a:pt x="588" y="258"/>
                </a:lnTo>
                <a:lnTo>
                  <a:pt x="588" y="258"/>
                </a:lnTo>
                <a:lnTo>
                  <a:pt x="590" y="258"/>
                </a:lnTo>
                <a:lnTo>
                  <a:pt x="590" y="258"/>
                </a:lnTo>
                <a:lnTo>
                  <a:pt x="596" y="258"/>
                </a:lnTo>
                <a:lnTo>
                  <a:pt x="596" y="258"/>
                </a:lnTo>
                <a:lnTo>
                  <a:pt x="599" y="258"/>
                </a:lnTo>
                <a:lnTo>
                  <a:pt x="599" y="258"/>
                </a:lnTo>
                <a:lnTo>
                  <a:pt x="604" y="255"/>
                </a:lnTo>
                <a:lnTo>
                  <a:pt x="604" y="255"/>
                </a:lnTo>
                <a:lnTo>
                  <a:pt x="604" y="255"/>
                </a:lnTo>
                <a:lnTo>
                  <a:pt x="604" y="255"/>
                </a:lnTo>
                <a:lnTo>
                  <a:pt x="610" y="255"/>
                </a:lnTo>
                <a:lnTo>
                  <a:pt x="610" y="255"/>
                </a:lnTo>
                <a:lnTo>
                  <a:pt x="602" y="246"/>
                </a:lnTo>
                <a:lnTo>
                  <a:pt x="602" y="246"/>
                </a:lnTo>
                <a:lnTo>
                  <a:pt x="593" y="228"/>
                </a:lnTo>
                <a:lnTo>
                  <a:pt x="593" y="228"/>
                </a:lnTo>
                <a:lnTo>
                  <a:pt x="590" y="225"/>
                </a:lnTo>
                <a:lnTo>
                  <a:pt x="590" y="225"/>
                </a:lnTo>
                <a:lnTo>
                  <a:pt x="585" y="228"/>
                </a:lnTo>
                <a:lnTo>
                  <a:pt x="576" y="231"/>
                </a:lnTo>
                <a:lnTo>
                  <a:pt x="576" y="231"/>
                </a:lnTo>
                <a:lnTo>
                  <a:pt x="576" y="231"/>
                </a:lnTo>
                <a:lnTo>
                  <a:pt x="576" y="231"/>
                </a:lnTo>
                <a:lnTo>
                  <a:pt x="562" y="228"/>
                </a:lnTo>
                <a:lnTo>
                  <a:pt x="554" y="222"/>
                </a:lnTo>
                <a:lnTo>
                  <a:pt x="548" y="210"/>
                </a:lnTo>
                <a:lnTo>
                  <a:pt x="548" y="210"/>
                </a:lnTo>
                <a:lnTo>
                  <a:pt x="548" y="204"/>
                </a:lnTo>
                <a:lnTo>
                  <a:pt x="548" y="204"/>
                </a:lnTo>
                <a:lnTo>
                  <a:pt x="554" y="201"/>
                </a:lnTo>
                <a:lnTo>
                  <a:pt x="554" y="201"/>
                </a:lnTo>
                <a:lnTo>
                  <a:pt x="557" y="201"/>
                </a:lnTo>
                <a:lnTo>
                  <a:pt x="565" y="195"/>
                </a:lnTo>
                <a:lnTo>
                  <a:pt x="565" y="195"/>
                </a:lnTo>
                <a:lnTo>
                  <a:pt x="554" y="188"/>
                </a:lnTo>
                <a:lnTo>
                  <a:pt x="554" y="188"/>
                </a:lnTo>
                <a:lnTo>
                  <a:pt x="546" y="185"/>
                </a:lnTo>
                <a:lnTo>
                  <a:pt x="543" y="179"/>
                </a:lnTo>
                <a:lnTo>
                  <a:pt x="543" y="179"/>
                </a:lnTo>
                <a:lnTo>
                  <a:pt x="546" y="173"/>
                </a:lnTo>
                <a:lnTo>
                  <a:pt x="546" y="173"/>
                </a:lnTo>
                <a:lnTo>
                  <a:pt x="548" y="170"/>
                </a:lnTo>
                <a:lnTo>
                  <a:pt x="548" y="170"/>
                </a:lnTo>
                <a:lnTo>
                  <a:pt x="554" y="167"/>
                </a:lnTo>
                <a:lnTo>
                  <a:pt x="557" y="161"/>
                </a:lnTo>
                <a:lnTo>
                  <a:pt x="557" y="161"/>
                </a:lnTo>
                <a:lnTo>
                  <a:pt x="557" y="161"/>
                </a:lnTo>
                <a:lnTo>
                  <a:pt x="557" y="161"/>
                </a:lnTo>
                <a:lnTo>
                  <a:pt x="554" y="158"/>
                </a:lnTo>
                <a:lnTo>
                  <a:pt x="554" y="158"/>
                </a:lnTo>
                <a:lnTo>
                  <a:pt x="540" y="149"/>
                </a:lnTo>
                <a:lnTo>
                  <a:pt x="540" y="149"/>
                </a:lnTo>
                <a:lnTo>
                  <a:pt x="534" y="146"/>
                </a:lnTo>
                <a:lnTo>
                  <a:pt x="534" y="143"/>
                </a:lnTo>
                <a:lnTo>
                  <a:pt x="534" y="137"/>
                </a:lnTo>
                <a:lnTo>
                  <a:pt x="534" y="137"/>
                </a:lnTo>
                <a:lnTo>
                  <a:pt x="537" y="134"/>
                </a:lnTo>
                <a:lnTo>
                  <a:pt x="540" y="131"/>
                </a:lnTo>
                <a:lnTo>
                  <a:pt x="548" y="131"/>
                </a:lnTo>
                <a:lnTo>
                  <a:pt x="548" y="131"/>
                </a:lnTo>
                <a:lnTo>
                  <a:pt x="551" y="128"/>
                </a:lnTo>
                <a:lnTo>
                  <a:pt x="551" y="128"/>
                </a:lnTo>
                <a:lnTo>
                  <a:pt x="551" y="128"/>
                </a:lnTo>
                <a:lnTo>
                  <a:pt x="551" y="128"/>
                </a:lnTo>
                <a:lnTo>
                  <a:pt x="551" y="122"/>
                </a:lnTo>
                <a:lnTo>
                  <a:pt x="551" y="122"/>
                </a:lnTo>
                <a:lnTo>
                  <a:pt x="548" y="113"/>
                </a:lnTo>
                <a:lnTo>
                  <a:pt x="543" y="106"/>
                </a:lnTo>
                <a:lnTo>
                  <a:pt x="509" y="100"/>
                </a:lnTo>
                <a:lnTo>
                  <a:pt x="509" y="100"/>
                </a:lnTo>
                <a:lnTo>
                  <a:pt x="509" y="97"/>
                </a:lnTo>
                <a:lnTo>
                  <a:pt x="509" y="97"/>
                </a:lnTo>
                <a:lnTo>
                  <a:pt x="509" y="97"/>
                </a:lnTo>
                <a:lnTo>
                  <a:pt x="509" y="97"/>
                </a:lnTo>
                <a:lnTo>
                  <a:pt x="506" y="97"/>
                </a:lnTo>
                <a:lnTo>
                  <a:pt x="506" y="97"/>
                </a:lnTo>
                <a:lnTo>
                  <a:pt x="506" y="97"/>
                </a:lnTo>
                <a:lnTo>
                  <a:pt x="506" y="97"/>
                </a:lnTo>
                <a:lnTo>
                  <a:pt x="492" y="88"/>
                </a:lnTo>
                <a:lnTo>
                  <a:pt x="492" y="88"/>
                </a:lnTo>
                <a:lnTo>
                  <a:pt x="492" y="85"/>
                </a:lnTo>
                <a:lnTo>
                  <a:pt x="492" y="85"/>
                </a:lnTo>
                <a:lnTo>
                  <a:pt x="490" y="85"/>
                </a:lnTo>
                <a:lnTo>
                  <a:pt x="490" y="85"/>
                </a:lnTo>
                <a:lnTo>
                  <a:pt x="481" y="82"/>
                </a:lnTo>
                <a:lnTo>
                  <a:pt x="481" y="82"/>
                </a:lnTo>
                <a:lnTo>
                  <a:pt x="473" y="79"/>
                </a:lnTo>
                <a:lnTo>
                  <a:pt x="470" y="76"/>
                </a:lnTo>
                <a:lnTo>
                  <a:pt x="467" y="70"/>
                </a:lnTo>
                <a:lnTo>
                  <a:pt x="467" y="34"/>
                </a:lnTo>
                <a:lnTo>
                  <a:pt x="467" y="34"/>
                </a:lnTo>
                <a:lnTo>
                  <a:pt x="467" y="27"/>
                </a:lnTo>
                <a:lnTo>
                  <a:pt x="462" y="21"/>
                </a:lnTo>
                <a:lnTo>
                  <a:pt x="462" y="21"/>
                </a:lnTo>
                <a:lnTo>
                  <a:pt x="459" y="18"/>
                </a:lnTo>
                <a:lnTo>
                  <a:pt x="459" y="18"/>
                </a:lnTo>
                <a:lnTo>
                  <a:pt x="453" y="15"/>
                </a:lnTo>
                <a:lnTo>
                  <a:pt x="453" y="15"/>
                </a:lnTo>
                <a:lnTo>
                  <a:pt x="445" y="12"/>
                </a:lnTo>
                <a:lnTo>
                  <a:pt x="436" y="9"/>
                </a:lnTo>
                <a:lnTo>
                  <a:pt x="436" y="9"/>
                </a:lnTo>
                <a:lnTo>
                  <a:pt x="436" y="6"/>
                </a:lnTo>
                <a:lnTo>
                  <a:pt x="436" y="6"/>
                </a:lnTo>
                <a:lnTo>
                  <a:pt x="434" y="6"/>
                </a:lnTo>
                <a:lnTo>
                  <a:pt x="434" y="6"/>
                </a:lnTo>
                <a:lnTo>
                  <a:pt x="434" y="6"/>
                </a:lnTo>
                <a:lnTo>
                  <a:pt x="434" y="6"/>
                </a:lnTo>
                <a:lnTo>
                  <a:pt x="434" y="6"/>
                </a:lnTo>
                <a:lnTo>
                  <a:pt x="434" y="6"/>
                </a:lnTo>
                <a:lnTo>
                  <a:pt x="431" y="3"/>
                </a:lnTo>
                <a:lnTo>
                  <a:pt x="431" y="3"/>
                </a:lnTo>
                <a:lnTo>
                  <a:pt x="431" y="3"/>
                </a:lnTo>
                <a:lnTo>
                  <a:pt x="431" y="3"/>
                </a:lnTo>
                <a:lnTo>
                  <a:pt x="428" y="3"/>
                </a:lnTo>
                <a:lnTo>
                  <a:pt x="428" y="3"/>
                </a:lnTo>
                <a:lnTo>
                  <a:pt x="428" y="3"/>
                </a:lnTo>
                <a:lnTo>
                  <a:pt x="428" y="3"/>
                </a:lnTo>
                <a:lnTo>
                  <a:pt x="425" y="0"/>
                </a:lnTo>
                <a:lnTo>
                  <a:pt x="425" y="0"/>
                </a:lnTo>
                <a:lnTo>
                  <a:pt x="425" y="0"/>
                </a:lnTo>
                <a:lnTo>
                  <a:pt x="425" y="0"/>
                </a:lnTo>
                <a:lnTo>
                  <a:pt x="425" y="0"/>
                </a:lnTo>
                <a:lnTo>
                  <a:pt x="425" y="0"/>
                </a:lnTo>
                <a:lnTo>
                  <a:pt x="425" y="0"/>
                </a:lnTo>
                <a:lnTo>
                  <a:pt x="425" y="0"/>
                </a:lnTo>
                <a:lnTo>
                  <a:pt x="422" y="0"/>
                </a:lnTo>
                <a:lnTo>
                  <a:pt x="422" y="0"/>
                </a:lnTo>
                <a:lnTo>
                  <a:pt x="408" y="12"/>
                </a:lnTo>
                <a:lnTo>
                  <a:pt x="403" y="15"/>
                </a:lnTo>
                <a:lnTo>
                  <a:pt x="395" y="18"/>
                </a:lnTo>
                <a:lnTo>
                  <a:pt x="395" y="18"/>
                </a:lnTo>
                <a:lnTo>
                  <a:pt x="392" y="21"/>
                </a:lnTo>
                <a:lnTo>
                  <a:pt x="392" y="21"/>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79" name="Freeform 291">
            <a:extLst>
              <a:ext uri="{FF2B5EF4-FFF2-40B4-BE49-F238E27FC236}">
                <a16:creationId xmlns:a16="http://schemas.microsoft.com/office/drawing/2014/main" id="{BD09B166-C801-4314-BEC3-3D113D06283C}"/>
              </a:ext>
            </a:extLst>
          </p:cNvPr>
          <p:cNvSpPr>
            <a:spLocks/>
          </p:cNvSpPr>
          <p:nvPr/>
        </p:nvSpPr>
        <p:spPr bwMode="auto">
          <a:xfrm>
            <a:off x="6775318" y="3931119"/>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80" name="Freeform 292">
            <a:extLst>
              <a:ext uri="{FF2B5EF4-FFF2-40B4-BE49-F238E27FC236}">
                <a16:creationId xmlns:a16="http://schemas.microsoft.com/office/drawing/2014/main" id="{6C2EF9D7-5FD0-4AB4-BE61-66E60B4D73F9}"/>
              </a:ext>
            </a:extLst>
          </p:cNvPr>
          <p:cNvSpPr>
            <a:spLocks/>
          </p:cNvSpPr>
          <p:nvPr/>
        </p:nvSpPr>
        <p:spPr bwMode="auto">
          <a:xfrm>
            <a:off x="6397886" y="3728895"/>
            <a:ext cx="532395" cy="401540"/>
          </a:xfrm>
          <a:custGeom>
            <a:avLst/>
            <a:gdLst>
              <a:gd name="T0" fmla="*/ 117 w 347"/>
              <a:gd name="T1" fmla="*/ 15 h 276"/>
              <a:gd name="T2" fmla="*/ 115 w 347"/>
              <a:gd name="T3" fmla="*/ 15 h 276"/>
              <a:gd name="T4" fmla="*/ 109 w 347"/>
              <a:gd name="T5" fmla="*/ 6 h 276"/>
              <a:gd name="T6" fmla="*/ 98 w 347"/>
              <a:gd name="T7" fmla="*/ 33 h 276"/>
              <a:gd name="T8" fmla="*/ 98 w 347"/>
              <a:gd name="T9" fmla="*/ 36 h 276"/>
              <a:gd name="T10" fmla="*/ 73 w 347"/>
              <a:gd name="T11" fmla="*/ 69 h 276"/>
              <a:gd name="T12" fmla="*/ 53 w 347"/>
              <a:gd name="T13" fmla="*/ 73 h 276"/>
              <a:gd name="T14" fmla="*/ 53 w 347"/>
              <a:gd name="T15" fmla="*/ 88 h 276"/>
              <a:gd name="T16" fmla="*/ 33 w 347"/>
              <a:gd name="T17" fmla="*/ 109 h 276"/>
              <a:gd name="T18" fmla="*/ 22 w 347"/>
              <a:gd name="T19" fmla="*/ 121 h 276"/>
              <a:gd name="T20" fmla="*/ 8 w 347"/>
              <a:gd name="T21" fmla="*/ 155 h 276"/>
              <a:gd name="T22" fmla="*/ 11 w 347"/>
              <a:gd name="T23" fmla="*/ 191 h 276"/>
              <a:gd name="T24" fmla="*/ 8 w 347"/>
              <a:gd name="T25" fmla="*/ 191 h 276"/>
              <a:gd name="T26" fmla="*/ 8 w 347"/>
              <a:gd name="T27" fmla="*/ 191 h 276"/>
              <a:gd name="T28" fmla="*/ 3 w 347"/>
              <a:gd name="T29" fmla="*/ 188 h 276"/>
              <a:gd name="T30" fmla="*/ 0 w 347"/>
              <a:gd name="T31" fmla="*/ 191 h 276"/>
              <a:gd name="T32" fmla="*/ 0 w 347"/>
              <a:gd name="T33" fmla="*/ 194 h 276"/>
              <a:gd name="T34" fmla="*/ 0 w 347"/>
              <a:gd name="T35" fmla="*/ 197 h 276"/>
              <a:gd name="T36" fmla="*/ 0 w 347"/>
              <a:gd name="T37" fmla="*/ 200 h 276"/>
              <a:gd name="T38" fmla="*/ 5 w 347"/>
              <a:gd name="T39" fmla="*/ 227 h 276"/>
              <a:gd name="T40" fmla="*/ 11 w 347"/>
              <a:gd name="T41" fmla="*/ 237 h 276"/>
              <a:gd name="T42" fmla="*/ 11 w 347"/>
              <a:gd name="T43" fmla="*/ 237 h 276"/>
              <a:gd name="T44" fmla="*/ 14 w 347"/>
              <a:gd name="T45" fmla="*/ 240 h 276"/>
              <a:gd name="T46" fmla="*/ 14 w 347"/>
              <a:gd name="T47" fmla="*/ 240 h 276"/>
              <a:gd name="T48" fmla="*/ 17 w 347"/>
              <a:gd name="T49" fmla="*/ 243 h 276"/>
              <a:gd name="T50" fmla="*/ 17 w 347"/>
              <a:gd name="T51" fmla="*/ 246 h 276"/>
              <a:gd name="T52" fmla="*/ 33 w 347"/>
              <a:gd name="T53" fmla="*/ 240 h 276"/>
              <a:gd name="T54" fmla="*/ 50 w 347"/>
              <a:gd name="T55" fmla="*/ 270 h 276"/>
              <a:gd name="T56" fmla="*/ 81 w 347"/>
              <a:gd name="T57" fmla="*/ 252 h 276"/>
              <a:gd name="T58" fmla="*/ 95 w 347"/>
              <a:gd name="T59" fmla="*/ 249 h 276"/>
              <a:gd name="T60" fmla="*/ 129 w 347"/>
              <a:gd name="T61" fmla="*/ 246 h 276"/>
              <a:gd name="T62" fmla="*/ 148 w 347"/>
              <a:gd name="T63" fmla="*/ 246 h 276"/>
              <a:gd name="T64" fmla="*/ 162 w 347"/>
              <a:gd name="T65" fmla="*/ 203 h 276"/>
              <a:gd name="T66" fmla="*/ 187 w 347"/>
              <a:gd name="T67" fmla="*/ 173 h 276"/>
              <a:gd name="T68" fmla="*/ 199 w 347"/>
              <a:gd name="T69" fmla="*/ 155 h 276"/>
              <a:gd name="T70" fmla="*/ 215 w 347"/>
              <a:gd name="T71" fmla="*/ 136 h 276"/>
              <a:gd name="T72" fmla="*/ 238 w 347"/>
              <a:gd name="T73" fmla="*/ 142 h 276"/>
              <a:gd name="T74" fmla="*/ 263 w 347"/>
              <a:gd name="T75" fmla="*/ 115 h 276"/>
              <a:gd name="T76" fmla="*/ 294 w 347"/>
              <a:gd name="T77" fmla="*/ 91 h 276"/>
              <a:gd name="T78" fmla="*/ 285 w 347"/>
              <a:gd name="T79" fmla="*/ 82 h 276"/>
              <a:gd name="T80" fmla="*/ 288 w 347"/>
              <a:gd name="T81" fmla="*/ 73 h 276"/>
              <a:gd name="T82" fmla="*/ 313 w 347"/>
              <a:gd name="T83" fmla="*/ 54 h 276"/>
              <a:gd name="T84" fmla="*/ 347 w 347"/>
              <a:gd name="T85" fmla="*/ 33 h 276"/>
              <a:gd name="T86" fmla="*/ 347 w 347"/>
              <a:gd name="T87" fmla="*/ 30 h 276"/>
              <a:gd name="T88" fmla="*/ 347 w 347"/>
              <a:gd name="T89" fmla="*/ 27 h 276"/>
              <a:gd name="T90" fmla="*/ 344 w 347"/>
              <a:gd name="T91" fmla="*/ 27 h 276"/>
              <a:gd name="T92" fmla="*/ 344 w 347"/>
              <a:gd name="T93" fmla="*/ 24 h 276"/>
              <a:gd name="T94" fmla="*/ 344 w 347"/>
              <a:gd name="T95" fmla="*/ 24 h 276"/>
              <a:gd name="T96" fmla="*/ 341 w 347"/>
              <a:gd name="T97" fmla="*/ 21 h 276"/>
              <a:gd name="T98" fmla="*/ 341 w 347"/>
              <a:gd name="T99" fmla="*/ 21 h 276"/>
              <a:gd name="T100" fmla="*/ 341 w 347"/>
              <a:gd name="T101" fmla="*/ 21 h 276"/>
              <a:gd name="T102" fmla="*/ 338 w 347"/>
              <a:gd name="T103" fmla="*/ 21 h 276"/>
              <a:gd name="T104" fmla="*/ 338 w 347"/>
              <a:gd name="T105" fmla="*/ 21 h 276"/>
              <a:gd name="T106" fmla="*/ 338 w 347"/>
              <a:gd name="T107" fmla="*/ 21 h 276"/>
              <a:gd name="T108" fmla="*/ 336 w 347"/>
              <a:gd name="T109" fmla="*/ 18 h 276"/>
              <a:gd name="T110" fmla="*/ 299 w 347"/>
              <a:gd name="T111" fmla="*/ 6 h 276"/>
              <a:gd name="T112" fmla="*/ 263 w 347"/>
              <a:gd name="T113" fmla="*/ 12 h 276"/>
              <a:gd name="T114" fmla="*/ 238 w 347"/>
              <a:gd name="T115" fmla="*/ 54 h 276"/>
              <a:gd name="T116" fmla="*/ 207 w 347"/>
              <a:gd name="T117" fmla="*/ 69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7" h="276">
                <a:moveTo>
                  <a:pt x="117" y="15"/>
                </a:moveTo>
                <a:lnTo>
                  <a:pt x="117" y="15"/>
                </a:lnTo>
                <a:lnTo>
                  <a:pt x="117" y="15"/>
                </a:lnTo>
                <a:lnTo>
                  <a:pt x="117" y="15"/>
                </a:lnTo>
                <a:lnTo>
                  <a:pt x="117" y="15"/>
                </a:lnTo>
                <a:lnTo>
                  <a:pt x="117" y="15"/>
                </a:lnTo>
                <a:lnTo>
                  <a:pt x="115" y="15"/>
                </a:lnTo>
                <a:lnTo>
                  <a:pt x="115" y="15"/>
                </a:lnTo>
                <a:lnTo>
                  <a:pt x="115" y="15"/>
                </a:lnTo>
                <a:lnTo>
                  <a:pt x="115" y="15"/>
                </a:lnTo>
                <a:lnTo>
                  <a:pt x="112" y="15"/>
                </a:lnTo>
                <a:lnTo>
                  <a:pt x="112" y="15"/>
                </a:lnTo>
                <a:lnTo>
                  <a:pt x="112" y="9"/>
                </a:lnTo>
                <a:lnTo>
                  <a:pt x="109" y="6"/>
                </a:lnTo>
                <a:lnTo>
                  <a:pt x="109" y="6"/>
                </a:lnTo>
                <a:lnTo>
                  <a:pt x="106" y="12"/>
                </a:lnTo>
                <a:lnTo>
                  <a:pt x="106" y="12"/>
                </a:lnTo>
                <a:lnTo>
                  <a:pt x="101" y="18"/>
                </a:lnTo>
                <a:lnTo>
                  <a:pt x="98" y="24"/>
                </a:lnTo>
                <a:lnTo>
                  <a:pt x="98" y="33"/>
                </a:lnTo>
                <a:lnTo>
                  <a:pt x="98" y="33"/>
                </a:lnTo>
                <a:lnTo>
                  <a:pt x="98" y="33"/>
                </a:lnTo>
                <a:lnTo>
                  <a:pt x="98" y="33"/>
                </a:lnTo>
                <a:lnTo>
                  <a:pt x="98" y="36"/>
                </a:lnTo>
                <a:lnTo>
                  <a:pt x="98" y="36"/>
                </a:lnTo>
                <a:lnTo>
                  <a:pt x="98" y="42"/>
                </a:lnTo>
                <a:lnTo>
                  <a:pt x="92" y="54"/>
                </a:lnTo>
                <a:lnTo>
                  <a:pt x="87" y="60"/>
                </a:lnTo>
                <a:lnTo>
                  <a:pt x="81" y="63"/>
                </a:lnTo>
                <a:lnTo>
                  <a:pt x="73" y="69"/>
                </a:lnTo>
                <a:lnTo>
                  <a:pt x="64" y="69"/>
                </a:lnTo>
                <a:lnTo>
                  <a:pt x="64" y="69"/>
                </a:lnTo>
                <a:lnTo>
                  <a:pt x="59" y="69"/>
                </a:lnTo>
                <a:lnTo>
                  <a:pt x="53" y="73"/>
                </a:lnTo>
                <a:lnTo>
                  <a:pt x="53" y="73"/>
                </a:lnTo>
                <a:lnTo>
                  <a:pt x="53" y="79"/>
                </a:lnTo>
                <a:lnTo>
                  <a:pt x="53" y="85"/>
                </a:lnTo>
                <a:lnTo>
                  <a:pt x="53" y="85"/>
                </a:lnTo>
                <a:lnTo>
                  <a:pt x="53" y="88"/>
                </a:lnTo>
                <a:lnTo>
                  <a:pt x="53" y="88"/>
                </a:lnTo>
                <a:lnTo>
                  <a:pt x="50" y="97"/>
                </a:lnTo>
                <a:lnTo>
                  <a:pt x="47" y="103"/>
                </a:lnTo>
                <a:lnTo>
                  <a:pt x="39" y="109"/>
                </a:lnTo>
                <a:lnTo>
                  <a:pt x="39" y="109"/>
                </a:lnTo>
                <a:lnTo>
                  <a:pt x="33" y="109"/>
                </a:lnTo>
                <a:lnTo>
                  <a:pt x="33" y="109"/>
                </a:lnTo>
                <a:lnTo>
                  <a:pt x="25" y="109"/>
                </a:lnTo>
                <a:lnTo>
                  <a:pt x="25" y="109"/>
                </a:lnTo>
                <a:lnTo>
                  <a:pt x="22" y="121"/>
                </a:lnTo>
                <a:lnTo>
                  <a:pt x="22" y="121"/>
                </a:lnTo>
                <a:lnTo>
                  <a:pt x="22" y="124"/>
                </a:lnTo>
                <a:lnTo>
                  <a:pt x="17" y="142"/>
                </a:lnTo>
                <a:lnTo>
                  <a:pt x="17" y="142"/>
                </a:lnTo>
                <a:lnTo>
                  <a:pt x="17" y="145"/>
                </a:lnTo>
                <a:lnTo>
                  <a:pt x="8" y="155"/>
                </a:lnTo>
                <a:lnTo>
                  <a:pt x="14" y="182"/>
                </a:lnTo>
                <a:lnTo>
                  <a:pt x="14" y="182"/>
                </a:lnTo>
                <a:lnTo>
                  <a:pt x="11" y="188"/>
                </a:lnTo>
                <a:lnTo>
                  <a:pt x="11" y="188"/>
                </a:lnTo>
                <a:lnTo>
                  <a:pt x="11" y="191"/>
                </a:lnTo>
                <a:lnTo>
                  <a:pt x="11" y="191"/>
                </a:lnTo>
                <a:lnTo>
                  <a:pt x="11" y="191"/>
                </a:lnTo>
                <a:lnTo>
                  <a:pt x="11" y="191"/>
                </a:lnTo>
                <a:lnTo>
                  <a:pt x="8" y="191"/>
                </a:lnTo>
                <a:lnTo>
                  <a:pt x="8" y="191"/>
                </a:lnTo>
                <a:lnTo>
                  <a:pt x="8" y="191"/>
                </a:lnTo>
                <a:lnTo>
                  <a:pt x="8" y="191"/>
                </a:lnTo>
                <a:lnTo>
                  <a:pt x="8" y="191"/>
                </a:lnTo>
                <a:lnTo>
                  <a:pt x="8" y="191"/>
                </a:lnTo>
                <a:lnTo>
                  <a:pt x="8" y="191"/>
                </a:lnTo>
                <a:lnTo>
                  <a:pt x="8" y="191"/>
                </a:lnTo>
                <a:lnTo>
                  <a:pt x="8" y="191"/>
                </a:lnTo>
                <a:lnTo>
                  <a:pt x="8" y="191"/>
                </a:lnTo>
                <a:lnTo>
                  <a:pt x="5" y="191"/>
                </a:lnTo>
                <a:lnTo>
                  <a:pt x="3" y="188"/>
                </a:lnTo>
                <a:lnTo>
                  <a:pt x="3" y="188"/>
                </a:lnTo>
                <a:lnTo>
                  <a:pt x="0" y="191"/>
                </a:lnTo>
                <a:lnTo>
                  <a:pt x="0" y="191"/>
                </a:lnTo>
                <a:lnTo>
                  <a:pt x="0" y="191"/>
                </a:lnTo>
                <a:lnTo>
                  <a:pt x="0" y="191"/>
                </a:lnTo>
                <a:lnTo>
                  <a:pt x="0" y="191"/>
                </a:lnTo>
                <a:lnTo>
                  <a:pt x="0" y="191"/>
                </a:lnTo>
                <a:lnTo>
                  <a:pt x="0" y="194"/>
                </a:lnTo>
                <a:lnTo>
                  <a:pt x="0" y="194"/>
                </a:lnTo>
                <a:lnTo>
                  <a:pt x="0" y="194"/>
                </a:lnTo>
                <a:lnTo>
                  <a:pt x="0" y="194"/>
                </a:lnTo>
                <a:lnTo>
                  <a:pt x="0" y="194"/>
                </a:lnTo>
                <a:lnTo>
                  <a:pt x="0" y="194"/>
                </a:lnTo>
                <a:lnTo>
                  <a:pt x="0" y="197"/>
                </a:lnTo>
                <a:lnTo>
                  <a:pt x="0" y="197"/>
                </a:lnTo>
                <a:lnTo>
                  <a:pt x="0" y="197"/>
                </a:lnTo>
                <a:lnTo>
                  <a:pt x="0" y="197"/>
                </a:lnTo>
                <a:lnTo>
                  <a:pt x="0" y="200"/>
                </a:lnTo>
                <a:lnTo>
                  <a:pt x="0" y="200"/>
                </a:lnTo>
                <a:lnTo>
                  <a:pt x="0" y="200"/>
                </a:lnTo>
                <a:lnTo>
                  <a:pt x="0" y="200"/>
                </a:lnTo>
                <a:lnTo>
                  <a:pt x="0" y="203"/>
                </a:lnTo>
                <a:lnTo>
                  <a:pt x="0" y="203"/>
                </a:lnTo>
                <a:lnTo>
                  <a:pt x="3" y="218"/>
                </a:lnTo>
                <a:lnTo>
                  <a:pt x="5" y="227"/>
                </a:lnTo>
                <a:lnTo>
                  <a:pt x="11" y="234"/>
                </a:lnTo>
                <a:lnTo>
                  <a:pt x="11" y="234"/>
                </a:lnTo>
                <a:lnTo>
                  <a:pt x="11" y="237"/>
                </a:lnTo>
                <a:lnTo>
                  <a:pt x="11" y="237"/>
                </a:lnTo>
                <a:lnTo>
                  <a:pt x="11" y="237"/>
                </a:lnTo>
                <a:lnTo>
                  <a:pt x="11" y="237"/>
                </a:lnTo>
                <a:lnTo>
                  <a:pt x="11" y="237"/>
                </a:lnTo>
                <a:lnTo>
                  <a:pt x="11" y="237"/>
                </a:lnTo>
                <a:lnTo>
                  <a:pt x="11" y="237"/>
                </a:lnTo>
                <a:lnTo>
                  <a:pt x="11" y="237"/>
                </a:lnTo>
                <a:lnTo>
                  <a:pt x="14" y="237"/>
                </a:lnTo>
                <a:lnTo>
                  <a:pt x="14" y="237"/>
                </a:lnTo>
                <a:lnTo>
                  <a:pt x="14" y="240"/>
                </a:lnTo>
                <a:lnTo>
                  <a:pt x="14" y="240"/>
                </a:lnTo>
                <a:lnTo>
                  <a:pt x="14" y="240"/>
                </a:lnTo>
                <a:lnTo>
                  <a:pt x="14" y="240"/>
                </a:lnTo>
                <a:lnTo>
                  <a:pt x="14" y="240"/>
                </a:lnTo>
                <a:lnTo>
                  <a:pt x="14" y="240"/>
                </a:lnTo>
                <a:lnTo>
                  <a:pt x="14" y="240"/>
                </a:lnTo>
                <a:lnTo>
                  <a:pt x="14" y="240"/>
                </a:lnTo>
                <a:lnTo>
                  <a:pt x="17" y="243"/>
                </a:lnTo>
                <a:lnTo>
                  <a:pt x="17" y="243"/>
                </a:lnTo>
                <a:lnTo>
                  <a:pt x="17" y="243"/>
                </a:lnTo>
                <a:lnTo>
                  <a:pt x="17" y="243"/>
                </a:lnTo>
                <a:lnTo>
                  <a:pt x="17" y="243"/>
                </a:lnTo>
                <a:lnTo>
                  <a:pt x="17" y="243"/>
                </a:lnTo>
                <a:lnTo>
                  <a:pt x="17" y="246"/>
                </a:lnTo>
                <a:lnTo>
                  <a:pt x="17" y="246"/>
                </a:lnTo>
                <a:lnTo>
                  <a:pt x="17" y="246"/>
                </a:lnTo>
                <a:lnTo>
                  <a:pt x="17" y="246"/>
                </a:lnTo>
                <a:lnTo>
                  <a:pt x="19" y="246"/>
                </a:lnTo>
                <a:lnTo>
                  <a:pt x="19" y="246"/>
                </a:lnTo>
                <a:lnTo>
                  <a:pt x="25" y="240"/>
                </a:lnTo>
                <a:lnTo>
                  <a:pt x="33" y="240"/>
                </a:lnTo>
                <a:lnTo>
                  <a:pt x="33" y="240"/>
                </a:lnTo>
                <a:lnTo>
                  <a:pt x="39" y="243"/>
                </a:lnTo>
                <a:lnTo>
                  <a:pt x="42" y="249"/>
                </a:lnTo>
                <a:lnTo>
                  <a:pt x="42" y="249"/>
                </a:lnTo>
                <a:lnTo>
                  <a:pt x="47" y="264"/>
                </a:lnTo>
                <a:lnTo>
                  <a:pt x="50" y="270"/>
                </a:lnTo>
                <a:lnTo>
                  <a:pt x="64" y="276"/>
                </a:lnTo>
                <a:lnTo>
                  <a:pt x="64" y="276"/>
                </a:lnTo>
                <a:lnTo>
                  <a:pt x="75" y="255"/>
                </a:lnTo>
                <a:lnTo>
                  <a:pt x="75" y="255"/>
                </a:lnTo>
                <a:lnTo>
                  <a:pt x="81" y="252"/>
                </a:lnTo>
                <a:lnTo>
                  <a:pt x="87" y="252"/>
                </a:lnTo>
                <a:lnTo>
                  <a:pt x="92" y="249"/>
                </a:lnTo>
                <a:lnTo>
                  <a:pt x="92" y="249"/>
                </a:lnTo>
                <a:lnTo>
                  <a:pt x="95" y="249"/>
                </a:lnTo>
                <a:lnTo>
                  <a:pt x="95" y="249"/>
                </a:lnTo>
                <a:lnTo>
                  <a:pt x="112" y="258"/>
                </a:lnTo>
                <a:lnTo>
                  <a:pt x="112" y="258"/>
                </a:lnTo>
                <a:lnTo>
                  <a:pt x="123" y="249"/>
                </a:lnTo>
                <a:lnTo>
                  <a:pt x="123" y="249"/>
                </a:lnTo>
                <a:lnTo>
                  <a:pt x="129" y="246"/>
                </a:lnTo>
                <a:lnTo>
                  <a:pt x="129" y="246"/>
                </a:lnTo>
                <a:lnTo>
                  <a:pt x="145" y="246"/>
                </a:lnTo>
                <a:lnTo>
                  <a:pt x="145" y="246"/>
                </a:lnTo>
                <a:lnTo>
                  <a:pt x="148" y="246"/>
                </a:lnTo>
                <a:lnTo>
                  <a:pt x="148" y="246"/>
                </a:lnTo>
                <a:lnTo>
                  <a:pt x="157" y="237"/>
                </a:lnTo>
                <a:lnTo>
                  <a:pt x="157" y="234"/>
                </a:lnTo>
                <a:lnTo>
                  <a:pt x="157" y="234"/>
                </a:lnTo>
                <a:lnTo>
                  <a:pt x="159" y="221"/>
                </a:lnTo>
                <a:lnTo>
                  <a:pt x="162" y="203"/>
                </a:lnTo>
                <a:lnTo>
                  <a:pt x="162" y="203"/>
                </a:lnTo>
                <a:lnTo>
                  <a:pt x="171" y="188"/>
                </a:lnTo>
                <a:lnTo>
                  <a:pt x="179" y="179"/>
                </a:lnTo>
                <a:lnTo>
                  <a:pt x="179" y="179"/>
                </a:lnTo>
                <a:lnTo>
                  <a:pt x="187" y="173"/>
                </a:lnTo>
                <a:lnTo>
                  <a:pt x="187" y="173"/>
                </a:lnTo>
                <a:lnTo>
                  <a:pt x="196" y="167"/>
                </a:lnTo>
                <a:lnTo>
                  <a:pt x="196" y="167"/>
                </a:lnTo>
                <a:lnTo>
                  <a:pt x="199" y="155"/>
                </a:lnTo>
                <a:lnTo>
                  <a:pt x="199" y="155"/>
                </a:lnTo>
                <a:lnTo>
                  <a:pt x="199" y="148"/>
                </a:lnTo>
                <a:lnTo>
                  <a:pt x="201" y="142"/>
                </a:lnTo>
                <a:lnTo>
                  <a:pt x="201" y="142"/>
                </a:lnTo>
                <a:lnTo>
                  <a:pt x="207" y="136"/>
                </a:lnTo>
                <a:lnTo>
                  <a:pt x="215" y="136"/>
                </a:lnTo>
                <a:lnTo>
                  <a:pt x="221" y="136"/>
                </a:lnTo>
                <a:lnTo>
                  <a:pt x="224" y="139"/>
                </a:lnTo>
                <a:lnTo>
                  <a:pt x="224" y="139"/>
                </a:lnTo>
                <a:lnTo>
                  <a:pt x="229" y="142"/>
                </a:lnTo>
                <a:lnTo>
                  <a:pt x="238" y="142"/>
                </a:lnTo>
                <a:lnTo>
                  <a:pt x="238" y="142"/>
                </a:lnTo>
                <a:lnTo>
                  <a:pt x="246" y="139"/>
                </a:lnTo>
                <a:lnTo>
                  <a:pt x="246" y="139"/>
                </a:lnTo>
                <a:lnTo>
                  <a:pt x="252" y="127"/>
                </a:lnTo>
                <a:lnTo>
                  <a:pt x="263" y="115"/>
                </a:lnTo>
                <a:lnTo>
                  <a:pt x="274" y="100"/>
                </a:lnTo>
                <a:lnTo>
                  <a:pt x="274" y="100"/>
                </a:lnTo>
                <a:lnTo>
                  <a:pt x="285" y="97"/>
                </a:lnTo>
                <a:lnTo>
                  <a:pt x="285" y="97"/>
                </a:lnTo>
                <a:lnTo>
                  <a:pt x="294" y="91"/>
                </a:lnTo>
                <a:lnTo>
                  <a:pt x="294" y="91"/>
                </a:lnTo>
                <a:lnTo>
                  <a:pt x="291" y="91"/>
                </a:lnTo>
                <a:lnTo>
                  <a:pt x="291" y="91"/>
                </a:lnTo>
                <a:lnTo>
                  <a:pt x="288" y="88"/>
                </a:lnTo>
                <a:lnTo>
                  <a:pt x="285" y="82"/>
                </a:lnTo>
                <a:lnTo>
                  <a:pt x="285" y="82"/>
                </a:lnTo>
                <a:lnTo>
                  <a:pt x="285" y="79"/>
                </a:lnTo>
                <a:lnTo>
                  <a:pt x="285" y="79"/>
                </a:lnTo>
                <a:lnTo>
                  <a:pt x="285" y="76"/>
                </a:lnTo>
                <a:lnTo>
                  <a:pt x="288" y="73"/>
                </a:lnTo>
                <a:lnTo>
                  <a:pt x="297" y="66"/>
                </a:lnTo>
                <a:lnTo>
                  <a:pt x="297" y="66"/>
                </a:lnTo>
                <a:lnTo>
                  <a:pt x="308" y="60"/>
                </a:lnTo>
                <a:lnTo>
                  <a:pt x="313" y="54"/>
                </a:lnTo>
                <a:lnTo>
                  <a:pt x="313" y="54"/>
                </a:lnTo>
                <a:lnTo>
                  <a:pt x="319" y="48"/>
                </a:lnTo>
                <a:lnTo>
                  <a:pt x="325" y="48"/>
                </a:lnTo>
                <a:lnTo>
                  <a:pt x="325" y="48"/>
                </a:lnTo>
                <a:lnTo>
                  <a:pt x="333" y="42"/>
                </a:lnTo>
                <a:lnTo>
                  <a:pt x="347" y="33"/>
                </a:lnTo>
                <a:lnTo>
                  <a:pt x="347" y="33"/>
                </a:lnTo>
                <a:lnTo>
                  <a:pt x="347" y="30"/>
                </a:lnTo>
                <a:lnTo>
                  <a:pt x="347" y="30"/>
                </a:lnTo>
                <a:lnTo>
                  <a:pt x="347" y="30"/>
                </a:lnTo>
                <a:lnTo>
                  <a:pt x="347" y="30"/>
                </a:lnTo>
                <a:lnTo>
                  <a:pt x="347" y="30"/>
                </a:lnTo>
                <a:lnTo>
                  <a:pt x="347" y="30"/>
                </a:lnTo>
                <a:lnTo>
                  <a:pt x="347" y="27"/>
                </a:lnTo>
                <a:lnTo>
                  <a:pt x="347" y="27"/>
                </a:lnTo>
                <a:lnTo>
                  <a:pt x="347" y="27"/>
                </a:lnTo>
                <a:lnTo>
                  <a:pt x="347" y="27"/>
                </a:lnTo>
                <a:lnTo>
                  <a:pt x="347" y="27"/>
                </a:lnTo>
                <a:lnTo>
                  <a:pt x="347" y="27"/>
                </a:lnTo>
                <a:lnTo>
                  <a:pt x="344" y="27"/>
                </a:lnTo>
                <a:lnTo>
                  <a:pt x="344" y="27"/>
                </a:lnTo>
                <a:lnTo>
                  <a:pt x="344" y="24"/>
                </a:lnTo>
                <a:lnTo>
                  <a:pt x="344" y="24"/>
                </a:lnTo>
                <a:lnTo>
                  <a:pt x="344" y="24"/>
                </a:lnTo>
                <a:lnTo>
                  <a:pt x="344" y="24"/>
                </a:lnTo>
                <a:lnTo>
                  <a:pt x="344" y="24"/>
                </a:lnTo>
                <a:lnTo>
                  <a:pt x="344" y="24"/>
                </a:lnTo>
                <a:lnTo>
                  <a:pt x="344" y="24"/>
                </a:lnTo>
                <a:lnTo>
                  <a:pt x="344" y="24"/>
                </a:lnTo>
                <a:lnTo>
                  <a:pt x="344" y="24"/>
                </a:lnTo>
                <a:lnTo>
                  <a:pt x="344" y="24"/>
                </a:lnTo>
                <a:lnTo>
                  <a:pt x="344" y="24"/>
                </a:lnTo>
                <a:lnTo>
                  <a:pt x="344" y="24"/>
                </a:lnTo>
                <a:lnTo>
                  <a:pt x="341" y="21"/>
                </a:lnTo>
                <a:lnTo>
                  <a:pt x="341" y="21"/>
                </a:lnTo>
                <a:lnTo>
                  <a:pt x="341" y="21"/>
                </a:lnTo>
                <a:lnTo>
                  <a:pt x="341" y="21"/>
                </a:lnTo>
                <a:lnTo>
                  <a:pt x="341" y="21"/>
                </a:lnTo>
                <a:lnTo>
                  <a:pt x="341" y="21"/>
                </a:lnTo>
                <a:lnTo>
                  <a:pt x="341" y="21"/>
                </a:lnTo>
                <a:lnTo>
                  <a:pt x="341" y="21"/>
                </a:lnTo>
                <a:lnTo>
                  <a:pt x="341" y="21"/>
                </a:lnTo>
                <a:lnTo>
                  <a:pt x="341" y="21"/>
                </a:lnTo>
                <a:lnTo>
                  <a:pt x="341" y="21"/>
                </a:lnTo>
                <a:lnTo>
                  <a:pt x="341" y="21"/>
                </a:lnTo>
                <a:lnTo>
                  <a:pt x="341" y="21"/>
                </a:lnTo>
                <a:lnTo>
                  <a:pt x="341"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8" y="21"/>
                </a:lnTo>
                <a:lnTo>
                  <a:pt x="336" y="18"/>
                </a:lnTo>
                <a:lnTo>
                  <a:pt x="336" y="18"/>
                </a:lnTo>
                <a:lnTo>
                  <a:pt x="322" y="12"/>
                </a:lnTo>
                <a:lnTo>
                  <a:pt x="308" y="0"/>
                </a:lnTo>
                <a:lnTo>
                  <a:pt x="308" y="0"/>
                </a:lnTo>
                <a:lnTo>
                  <a:pt x="299" y="6"/>
                </a:lnTo>
                <a:lnTo>
                  <a:pt x="299" y="6"/>
                </a:lnTo>
                <a:lnTo>
                  <a:pt x="297" y="6"/>
                </a:lnTo>
                <a:lnTo>
                  <a:pt x="297" y="6"/>
                </a:lnTo>
                <a:lnTo>
                  <a:pt x="274" y="9"/>
                </a:lnTo>
                <a:lnTo>
                  <a:pt x="263" y="12"/>
                </a:lnTo>
                <a:lnTo>
                  <a:pt x="263" y="12"/>
                </a:lnTo>
                <a:lnTo>
                  <a:pt x="252" y="30"/>
                </a:lnTo>
                <a:lnTo>
                  <a:pt x="238" y="51"/>
                </a:lnTo>
                <a:lnTo>
                  <a:pt x="238" y="51"/>
                </a:lnTo>
                <a:lnTo>
                  <a:pt x="238" y="54"/>
                </a:lnTo>
                <a:lnTo>
                  <a:pt x="215" y="73"/>
                </a:lnTo>
                <a:lnTo>
                  <a:pt x="215" y="73"/>
                </a:lnTo>
                <a:lnTo>
                  <a:pt x="210" y="76"/>
                </a:lnTo>
                <a:lnTo>
                  <a:pt x="210" y="76"/>
                </a:lnTo>
                <a:lnTo>
                  <a:pt x="207" y="69"/>
                </a:lnTo>
                <a:lnTo>
                  <a:pt x="204" y="57"/>
                </a:lnTo>
                <a:lnTo>
                  <a:pt x="199" y="3"/>
                </a:lnTo>
                <a:lnTo>
                  <a:pt x="117" y="15"/>
                </a:lnTo>
                <a:close/>
              </a:path>
            </a:pathLst>
          </a:custGeom>
          <a:solidFill>
            <a:schemeClr val="accent2">
              <a:lumMod val="60000"/>
              <a:lumOff val="40000"/>
            </a:scheme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81" name="Rectangle 293">
            <a:extLst>
              <a:ext uri="{FF2B5EF4-FFF2-40B4-BE49-F238E27FC236}">
                <a16:creationId xmlns:a16="http://schemas.microsoft.com/office/drawing/2014/main" id="{A6777034-14F3-43A0-88DB-AE9D9A558927}"/>
              </a:ext>
            </a:extLst>
          </p:cNvPr>
          <p:cNvSpPr>
            <a:spLocks noChangeArrowheads="1"/>
          </p:cNvSpPr>
          <p:nvPr/>
        </p:nvSpPr>
        <p:spPr bwMode="auto">
          <a:xfrm>
            <a:off x="6565122" y="3737624"/>
            <a:ext cx="1535" cy="1454"/>
          </a:xfrm>
          <a:prstGeom prst="rect">
            <a:avLst/>
          </a:pr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82" name="Freeform 294">
            <a:extLst>
              <a:ext uri="{FF2B5EF4-FFF2-40B4-BE49-F238E27FC236}">
                <a16:creationId xmlns:a16="http://schemas.microsoft.com/office/drawing/2014/main" id="{B694735F-EFB6-4938-AB83-48B5492B564D}"/>
              </a:ext>
            </a:extLst>
          </p:cNvPr>
          <p:cNvSpPr>
            <a:spLocks/>
          </p:cNvSpPr>
          <p:nvPr/>
        </p:nvSpPr>
        <p:spPr bwMode="auto">
          <a:xfrm>
            <a:off x="6577396" y="3750717"/>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83" name="Freeform 295">
            <a:extLst>
              <a:ext uri="{FF2B5EF4-FFF2-40B4-BE49-F238E27FC236}">
                <a16:creationId xmlns:a16="http://schemas.microsoft.com/office/drawing/2014/main" id="{E335AAB3-D777-4687-8799-CBE85285D023}"/>
              </a:ext>
            </a:extLst>
          </p:cNvPr>
          <p:cNvSpPr>
            <a:spLocks/>
          </p:cNvSpPr>
          <p:nvPr/>
        </p:nvSpPr>
        <p:spPr bwMode="auto">
          <a:xfrm>
            <a:off x="6574328" y="375071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84" name="Freeform 296">
            <a:extLst>
              <a:ext uri="{FF2B5EF4-FFF2-40B4-BE49-F238E27FC236}">
                <a16:creationId xmlns:a16="http://schemas.microsoft.com/office/drawing/2014/main" id="{EC3EECBC-8C1D-4E30-B2D6-F9247C3BA9EB}"/>
              </a:ext>
            </a:extLst>
          </p:cNvPr>
          <p:cNvSpPr>
            <a:spLocks/>
          </p:cNvSpPr>
          <p:nvPr/>
        </p:nvSpPr>
        <p:spPr bwMode="auto">
          <a:xfrm>
            <a:off x="6436244" y="411297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85" name="Freeform 297">
            <a:extLst>
              <a:ext uri="{FF2B5EF4-FFF2-40B4-BE49-F238E27FC236}">
                <a16:creationId xmlns:a16="http://schemas.microsoft.com/office/drawing/2014/main" id="{2CEDCEB1-867A-4B48-8FB5-D4ACE5B7618A}"/>
              </a:ext>
            </a:extLst>
          </p:cNvPr>
          <p:cNvSpPr>
            <a:spLocks/>
          </p:cNvSpPr>
          <p:nvPr/>
        </p:nvSpPr>
        <p:spPr bwMode="auto">
          <a:xfrm>
            <a:off x="6436244" y="410424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86" name="Freeform 298">
            <a:extLst>
              <a:ext uri="{FF2B5EF4-FFF2-40B4-BE49-F238E27FC236}">
                <a16:creationId xmlns:a16="http://schemas.microsoft.com/office/drawing/2014/main" id="{6A31ADA1-6113-4D5C-B00E-AA3FFFD407A5}"/>
              </a:ext>
            </a:extLst>
          </p:cNvPr>
          <p:cNvSpPr>
            <a:spLocks/>
          </p:cNvSpPr>
          <p:nvPr/>
        </p:nvSpPr>
        <p:spPr bwMode="auto">
          <a:xfrm>
            <a:off x="6436244" y="410861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87" name="Freeform 299">
            <a:extLst>
              <a:ext uri="{FF2B5EF4-FFF2-40B4-BE49-F238E27FC236}">
                <a16:creationId xmlns:a16="http://schemas.microsoft.com/office/drawing/2014/main" id="{0F831FA5-6194-41F8-B962-8F2FCD68C261}"/>
              </a:ext>
            </a:extLst>
          </p:cNvPr>
          <p:cNvSpPr>
            <a:spLocks/>
          </p:cNvSpPr>
          <p:nvPr/>
        </p:nvSpPr>
        <p:spPr bwMode="auto">
          <a:xfrm>
            <a:off x="6397886" y="4015500"/>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88" name="Freeform 300">
            <a:extLst>
              <a:ext uri="{FF2B5EF4-FFF2-40B4-BE49-F238E27FC236}">
                <a16:creationId xmlns:a16="http://schemas.microsoft.com/office/drawing/2014/main" id="{CB0CA982-EAA4-4144-A1CF-D9F3F125EA59}"/>
              </a:ext>
            </a:extLst>
          </p:cNvPr>
          <p:cNvSpPr>
            <a:spLocks/>
          </p:cNvSpPr>
          <p:nvPr/>
        </p:nvSpPr>
        <p:spPr bwMode="auto">
          <a:xfrm>
            <a:off x="6397886" y="4019866"/>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89" name="Freeform 301">
            <a:extLst>
              <a:ext uri="{FF2B5EF4-FFF2-40B4-BE49-F238E27FC236}">
                <a16:creationId xmlns:a16="http://schemas.microsoft.com/office/drawing/2014/main" id="{907C14DD-E12D-4979-9E81-A2D8EB5E24FB}"/>
              </a:ext>
            </a:extLst>
          </p:cNvPr>
          <p:cNvSpPr>
            <a:spLocks/>
          </p:cNvSpPr>
          <p:nvPr/>
        </p:nvSpPr>
        <p:spPr bwMode="auto">
          <a:xfrm>
            <a:off x="6397886" y="4011135"/>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90" name="Freeform 302">
            <a:extLst>
              <a:ext uri="{FF2B5EF4-FFF2-40B4-BE49-F238E27FC236}">
                <a16:creationId xmlns:a16="http://schemas.microsoft.com/office/drawing/2014/main" id="{61DDF298-82E6-4F24-BA8F-D4AE37D339D6}"/>
              </a:ext>
            </a:extLst>
          </p:cNvPr>
          <p:cNvSpPr>
            <a:spLocks/>
          </p:cNvSpPr>
          <p:nvPr/>
        </p:nvSpPr>
        <p:spPr bwMode="auto">
          <a:xfrm>
            <a:off x="6414763" y="407369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91" name="Freeform 303">
            <a:extLst>
              <a:ext uri="{FF2B5EF4-FFF2-40B4-BE49-F238E27FC236}">
                <a16:creationId xmlns:a16="http://schemas.microsoft.com/office/drawing/2014/main" id="{EE8C0330-A038-449D-B094-D2F9246FE129}"/>
              </a:ext>
            </a:extLst>
          </p:cNvPr>
          <p:cNvSpPr>
            <a:spLocks/>
          </p:cNvSpPr>
          <p:nvPr/>
        </p:nvSpPr>
        <p:spPr bwMode="auto">
          <a:xfrm>
            <a:off x="6397886" y="401113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92" name="Freeform 304">
            <a:extLst>
              <a:ext uri="{FF2B5EF4-FFF2-40B4-BE49-F238E27FC236}">
                <a16:creationId xmlns:a16="http://schemas.microsoft.com/office/drawing/2014/main" id="{B1766234-EEF9-49CB-9FB6-11103A252F00}"/>
              </a:ext>
            </a:extLst>
          </p:cNvPr>
          <p:cNvSpPr>
            <a:spLocks/>
          </p:cNvSpPr>
          <p:nvPr/>
        </p:nvSpPr>
        <p:spPr bwMode="auto">
          <a:xfrm>
            <a:off x="6397886" y="4002407"/>
            <a:ext cx="4602" cy="4364"/>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93" name="Freeform 305">
            <a:extLst>
              <a:ext uri="{FF2B5EF4-FFF2-40B4-BE49-F238E27FC236}">
                <a16:creationId xmlns:a16="http://schemas.microsoft.com/office/drawing/2014/main" id="{07B3BDC0-AEF5-4A05-8640-6156AD238666}"/>
              </a:ext>
            </a:extLst>
          </p:cNvPr>
          <p:cNvSpPr>
            <a:spLocks/>
          </p:cNvSpPr>
          <p:nvPr/>
        </p:nvSpPr>
        <p:spPr bwMode="auto">
          <a:xfrm>
            <a:off x="6397886" y="400677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94" name="Freeform 306">
            <a:extLst>
              <a:ext uri="{FF2B5EF4-FFF2-40B4-BE49-F238E27FC236}">
                <a16:creationId xmlns:a16="http://schemas.microsoft.com/office/drawing/2014/main" id="{C9D405D5-60D0-4800-B3F2-9F449E4D37A3}"/>
              </a:ext>
            </a:extLst>
          </p:cNvPr>
          <p:cNvSpPr>
            <a:spLocks/>
          </p:cNvSpPr>
          <p:nvPr/>
        </p:nvSpPr>
        <p:spPr bwMode="auto">
          <a:xfrm>
            <a:off x="6419366" y="4078059"/>
            <a:ext cx="4602" cy="4364"/>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95" name="Freeform 307">
            <a:extLst>
              <a:ext uri="{FF2B5EF4-FFF2-40B4-BE49-F238E27FC236}">
                <a16:creationId xmlns:a16="http://schemas.microsoft.com/office/drawing/2014/main" id="{D9F8EBFA-5C3E-40BE-8CD4-BBA841B05CD3}"/>
              </a:ext>
            </a:extLst>
          </p:cNvPr>
          <p:cNvSpPr>
            <a:spLocks/>
          </p:cNvSpPr>
          <p:nvPr/>
        </p:nvSpPr>
        <p:spPr bwMode="auto">
          <a:xfrm>
            <a:off x="6423968" y="408242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96" name="Freeform 308">
            <a:extLst>
              <a:ext uri="{FF2B5EF4-FFF2-40B4-BE49-F238E27FC236}">
                <a16:creationId xmlns:a16="http://schemas.microsoft.com/office/drawing/2014/main" id="{145E23B4-C5F5-4FB5-A502-29DE50244583}"/>
              </a:ext>
            </a:extLst>
          </p:cNvPr>
          <p:cNvSpPr>
            <a:spLocks/>
          </p:cNvSpPr>
          <p:nvPr/>
        </p:nvSpPr>
        <p:spPr bwMode="auto">
          <a:xfrm>
            <a:off x="6423968" y="408678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97" name="Freeform 309">
            <a:extLst>
              <a:ext uri="{FF2B5EF4-FFF2-40B4-BE49-F238E27FC236}">
                <a16:creationId xmlns:a16="http://schemas.microsoft.com/office/drawing/2014/main" id="{D0396D84-8B46-49C3-AABC-6B928CD28E4C}"/>
              </a:ext>
            </a:extLst>
          </p:cNvPr>
          <p:cNvSpPr>
            <a:spLocks/>
          </p:cNvSpPr>
          <p:nvPr/>
        </p:nvSpPr>
        <p:spPr bwMode="auto">
          <a:xfrm>
            <a:off x="6290487" y="4245367"/>
            <a:ext cx="38357" cy="34917"/>
          </a:xfrm>
          <a:custGeom>
            <a:avLst/>
            <a:gdLst>
              <a:gd name="T0" fmla="*/ 0 w 25"/>
              <a:gd name="T1" fmla="*/ 24 h 24"/>
              <a:gd name="T2" fmla="*/ 25 w 25"/>
              <a:gd name="T3" fmla="*/ 0 h 24"/>
              <a:gd name="T4" fmla="*/ 0 w 25"/>
              <a:gd name="T5" fmla="*/ 24 h 24"/>
              <a:gd name="T6" fmla="*/ 0 w 25"/>
              <a:gd name="T7" fmla="*/ 24 h 24"/>
            </a:gdLst>
            <a:ahLst/>
            <a:cxnLst>
              <a:cxn ang="0">
                <a:pos x="T0" y="T1"/>
              </a:cxn>
              <a:cxn ang="0">
                <a:pos x="T2" y="T3"/>
              </a:cxn>
              <a:cxn ang="0">
                <a:pos x="T4" y="T5"/>
              </a:cxn>
              <a:cxn ang="0">
                <a:pos x="T6" y="T7"/>
              </a:cxn>
            </a:cxnLst>
            <a:rect l="0" t="0" r="r" b="b"/>
            <a:pathLst>
              <a:path w="25" h="24">
                <a:moveTo>
                  <a:pt x="0" y="24"/>
                </a:moveTo>
                <a:lnTo>
                  <a:pt x="25" y="0"/>
                </a:lnTo>
                <a:lnTo>
                  <a:pt x="0" y="24"/>
                </a:lnTo>
                <a:lnTo>
                  <a:pt x="0" y="24"/>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98" name="Freeform 310">
            <a:extLst>
              <a:ext uri="{FF2B5EF4-FFF2-40B4-BE49-F238E27FC236}">
                <a16:creationId xmlns:a16="http://schemas.microsoft.com/office/drawing/2014/main" id="{83B123C9-BCF1-4327-B2D5-A9D0B1D43A05}"/>
              </a:ext>
            </a:extLst>
          </p:cNvPr>
          <p:cNvSpPr>
            <a:spLocks/>
          </p:cNvSpPr>
          <p:nvPr/>
        </p:nvSpPr>
        <p:spPr bwMode="auto">
          <a:xfrm>
            <a:off x="6436244" y="4112976"/>
            <a:ext cx="4602"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299" name="Freeform 311">
            <a:extLst>
              <a:ext uri="{FF2B5EF4-FFF2-40B4-BE49-F238E27FC236}">
                <a16:creationId xmlns:a16="http://schemas.microsoft.com/office/drawing/2014/main" id="{A72BE7A3-01A0-4B16-ADBB-389AEE868269}"/>
              </a:ext>
            </a:extLst>
          </p:cNvPr>
          <p:cNvSpPr>
            <a:spLocks/>
          </p:cNvSpPr>
          <p:nvPr/>
        </p:nvSpPr>
        <p:spPr bwMode="auto">
          <a:xfrm>
            <a:off x="6414763" y="407369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00" name="Freeform 312">
            <a:extLst>
              <a:ext uri="{FF2B5EF4-FFF2-40B4-BE49-F238E27FC236}">
                <a16:creationId xmlns:a16="http://schemas.microsoft.com/office/drawing/2014/main" id="{192F66AA-B4E5-4B57-B7D7-1E956F6D3FF8}"/>
              </a:ext>
            </a:extLst>
          </p:cNvPr>
          <p:cNvSpPr>
            <a:spLocks/>
          </p:cNvSpPr>
          <p:nvPr/>
        </p:nvSpPr>
        <p:spPr bwMode="auto">
          <a:xfrm>
            <a:off x="6419366" y="4073695"/>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01" name="Freeform 313">
            <a:extLst>
              <a:ext uri="{FF2B5EF4-FFF2-40B4-BE49-F238E27FC236}">
                <a16:creationId xmlns:a16="http://schemas.microsoft.com/office/drawing/2014/main" id="{83E27802-DC98-4527-BBD8-EE9A4B556FB6}"/>
              </a:ext>
            </a:extLst>
          </p:cNvPr>
          <p:cNvSpPr>
            <a:spLocks/>
          </p:cNvSpPr>
          <p:nvPr/>
        </p:nvSpPr>
        <p:spPr bwMode="auto">
          <a:xfrm>
            <a:off x="6419366" y="407805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02" name="Freeform 314">
            <a:extLst>
              <a:ext uri="{FF2B5EF4-FFF2-40B4-BE49-F238E27FC236}">
                <a16:creationId xmlns:a16="http://schemas.microsoft.com/office/drawing/2014/main" id="{AE51A5DA-4D6C-498A-99AF-AE40A50E1693}"/>
              </a:ext>
            </a:extLst>
          </p:cNvPr>
          <p:cNvSpPr>
            <a:spLocks/>
          </p:cNvSpPr>
          <p:nvPr/>
        </p:nvSpPr>
        <p:spPr bwMode="auto">
          <a:xfrm>
            <a:off x="6414763" y="4002407"/>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03" name="Freeform 315">
            <a:extLst>
              <a:ext uri="{FF2B5EF4-FFF2-40B4-BE49-F238E27FC236}">
                <a16:creationId xmlns:a16="http://schemas.microsoft.com/office/drawing/2014/main" id="{CC13158F-1F62-47CB-90B3-B29E651A43C1}"/>
              </a:ext>
            </a:extLst>
          </p:cNvPr>
          <p:cNvSpPr>
            <a:spLocks/>
          </p:cNvSpPr>
          <p:nvPr/>
        </p:nvSpPr>
        <p:spPr bwMode="auto">
          <a:xfrm>
            <a:off x="6410161" y="4006771"/>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04" name="Freeform 316">
            <a:extLst>
              <a:ext uri="{FF2B5EF4-FFF2-40B4-BE49-F238E27FC236}">
                <a16:creationId xmlns:a16="http://schemas.microsoft.com/office/drawing/2014/main" id="{1A6CA316-B0E2-4A97-BB9E-DEC1FCB5EDC6}"/>
              </a:ext>
            </a:extLst>
          </p:cNvPr>
          <p:cNvSpPr>
            <a:spLocks/>
          </p:cNvSpPr>
          <p:nvPr/>
        </p:nvSpPr>
        <p:spPr bwMode="auto">
          <a:xfrm>
            <a:off x="6405557" y="4006771"/>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05" name="Freeform 317">
            <a:extLst>
              <a:ext uri="{FF2B5EF4-FFF2-40B4-BE49-F238E27FC236}">
                <a16:creationId xmlns:a16="http://schemas.microsoft.com/office/drawing/2014/main" id="{72BE8681-D53F-4D4C-8719-1BD2BCF21C0C}"/>
              </a:ext>
            </a:extLst>
          </p:cNvPr>
          <p:cNvSpPr>
            <a:spLocks/>
          </p:cNvSpPr>
          <p:nvPr/>
        </p:nvSpPr>
        <p:spPr bwMode="auto">
          <a:xfrm>
            <a:off x="6410161" y="4006771"/>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06" name="Freeform 318">
            <a:extLst>
              <a:ext uri="{FF2B5EF4-FFF2-40B4-BE49-F238E27FC236}">
                <a16:creationId xmlns:a16="http://schemas.microsoft.com/office/drawing/2014/main" id="{8BDE794F-B5BF-4CD3-9A86-4D7ECD967D0E}"/>
              </a:ext>
            </a:extLst>
          </p:cNvPr>
          <p:cNvSpPr>
            <a:spLocks/>
          </p:cNvSpPr>
          <p:nvPr/>
        </p:nvSpPr>
        <p:spPr bwMode="auto">
          <a:xfrm>
            <a:off x="6548246" y="3776905"/>
            <a:ext cx="0" cy="4364"/>
          </a:xfrm>
          <a:custGeom>
            <a:avLst/>
            <a:gdLst>
              <a:gd name="T0" fmla="*/ 0 h 3"/>
              <a:gd name="T1" fmla="*/ 0 h 3"/>
              <a:gd name="T2" fmla="*/ 0 h 3"/>
              <a:gd name="T3" fmla="*/ 3 h 3"/>
              <a:gd name="T4" fmla="*/ 3 h 3"/>
              <a:gd name="T5" fmla="*/ 0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lnTo>
                  <a:pt x="0" y="0"/>
                </a:ln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07" name="Freeform 319">
            <a:extLst>
              <a:ext uri="{FF2B5EF4-FFF2-40B4-BE49-F238E27FC236}">
                <a16:creationId xmlns:a16="http://schemas.microsoft.com/office/drawing/2014/main" id="{C4650679-ADC2-4838-A045-6B0865EB3C3D}"/>
              </a:ext>
            </a:extLst>
          </p:cNvPr>
          <p:cNvSpPr>
            <a:spLocks/>
          </p:cNvSpPr>
          <p:nvPr/>
        </p:nvSpPr>
        <p:spPr bwMode="auto">
          <a:xfrm>
            <a:off x="7054556" y="4188628"/>
            <a:ext cx="4602" cy="4364"/>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08" name="Freeform 320">
            <a:extLst>
              <a:ext uri="{FF2B5EF4-FFF2-40B4-BE49-F238E27FC236}">
                <a16:creationId xmlns:a16="http://schemas.microsoft.com/office/drawing/2014/main" id="{13757CB0-6701-47A8-9016-AC276CC51D07}"/>
              </a:ext>
            </a:extLst>
          </p:cNvPr>
          <p:cNvSpPr>
            <a:spLocks/>
          </p:cNvSpPr>
          <p:nvPr/>
        </p:nvSpPr>
        <p:spPr bwMode="auto">
          <a:xfrm>
            <a:off x="7028474" y="4192993"/>
            <a:ext cx="4602" cy="4364"/>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09" name="Freeform 321">
            <a:extLst>
              <a:ext uri="{FF2B5EF4-FFF2-40B4-BE49-F238E27FC236}">
                <a16:creationId xmlns:a16="http://schemas.microsoft.com/office/drawing/2014/main" id="{C1148174-148B-4838-8C36-D9E399BD75A9}"/>
              </a:ext>
            </a:extLst>
          </p:cNvPr>
          <p:cNvSpPr>
            <a:spLocks/>
          </p:cNvSpPr>
          <p:nvPr/>
        </p:nvSpPr>
        <p:spPr bwMode="auto">
          <a:xfrm>
            <a:off x="7080639" y="4188628"/>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10" name="Freeform 322">
            <a:extLst>
              <a:ext uri="{FF2B5EF4-FFF2-40B4-BE49-F238E27FC236}">
                <a16:creationId xmlns:a16="http://schemas.microsoft.com/office/drawing/2014/main" id="{06B03BAD-09D8-4997-89B2-8A9EC8E01CBA}"/>
              </a:ext>
            </a:extLst>
          </p:cNvPr>
          <p:cNvSpPr>
            <a:spLocks/>
          </p:cNvSpPr>
          <p:nvPr/>
        </p:nvSpPr>
        <p:spPr bwMode="auto">
          <a:xfrm>
            <a:off x="7217190" y="4160986"/>
            <a:ext cx="9206" cy="0"/>
          </a:xfrm>
          <a:custGeom>
            <a:avLst/>
            <a:gdLst>
              <a:gd name="T0" fmla="*/ 6 w 6"/>
              <a:gd name="T1" fmla="*/ 6 w 6"/>
              <a:gd name="T2" fmla="*/ 6 w 6"/>
              <a:gd name="T3" fmla="*/ 0 w 6"/>
              <a:gd name="T4" fmla="*/ 0 w 6"/>
              <a:gd name="T5" fmla="*/ 6 w 6"/>
              <a:gd name="T6" fmla="*/ 6 w 6"/>
            </a:gdLst>
            <a:ahLst/>
            <a:cxnLst>
              <a:cxn ang="0">
                <a:pos x="T0" y="0"/>
              </a:cxn>
              <a:cxn ang="0">
                <a:pos x="T1" y="0"/>
              </a:cxn>
              <a:cxn ang="0">
                <a:pos x="T2" y="0"/>
              </a:cxn>
              <a:cxn ang="0">
                <a:pos x="T3" y="0"/>
              </a:cxn>
              <a:cxn ang="0">
                <a:pos x="T4" y="0"/>
              </a:cxn>
              <a:cxn ang="0">
                <a:pos x="T5" y="0"/>
              </a:cxn>
              <a:cxn ang="0">
                <a:pos x="T6" y="0"/>
              </a:cxn>
            </a:cxnLst>
            <a:rect l="0" t="0" r="r" b="b"/>
            <a:pathLst>
              <a:path w="6">
                <a:moveTo>
                  <a:pt x="6" y="0"/>
                </a:moveTo>
                <a:lnTo>
                  <a:pt x="6" y="0"/>
                </a:lnTo>
                <a:lnTo>
                  <a:pt x="6" y="0"/>
                </a:lnTo>
                <a:lnTo>
                  <a:pt x="0" y="0"/>
                </a:lnTo>
                <a:lnTo>
                  <a:pt x="0" y="0"/>
                </a:lnTo>
                <a:lnTo>
                  <a:pt x="6" y="0"/>
                </a:lnTo>
                <a:lnTo>
                  <a:pt x="6"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11" name="Freeform 323">
            <a:extLst>
              <a:ext uri="{FF2B5EF4-FFF2-40B4-BE49-F238E27FC236}">
                <a16:creationId xmlns:a16="http://schemas.microsoft.com/office/drawing/2014/main" id="{29EE7C08-BAEF-4E91-BD96-98A7276EBBC9}"/>
              </a:ext>
            </a:extLst>
          </p:cNvPr>
          <p:cNvSpPr>
            <a:spLocks/>
          </p:cNvSpPr>
          <p:nvPr/>
        </p:nvSpPr>
        <p:spPr bwMode="auto">
          <a:xfrm>
            <a:off x="7042282" y="4192993"/>
            <a:ext cx="3069"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12" name="Freeform 324">
            <a:extLst>
              <a:ext uri="{FF2B5EF4-FFF2-40B4-BE49-F238E27FC236}">
                <a16:creationId xmlns:a16="http://schemas.microsoft.com/office/drawing/2014/main" id="{A2752A9B-5A78-4AC3-A36F-5E4BED0C06AB}"/>
              </a:ext>
            </a:extLst>
          </p:cNvPr>
          <p:cNvSpPr>
            <a:spLocks/>
          </p:cNvSpPr>
          <p:nvPr/>
        </p:nvSpPr>
        <p:spPr bwMode="auto">
          <a:xfrm>
            <a:off x="7209519" y="4160986"/>
            <a:ext cx="7672" cy="4364"/>
          </a:xfrm>
          <a:custGeom>
            <a:avLst/>
            <a:gdLst>
              <a:gd name="T0" fmla="*/ 5 w 5"/>
              <a:gd name="T1" fmla="*/ 0 h 3"/>
              <a:gd name="T2" fmla="*/ 5 w 5"/>
              <a:gd name="T3" fmla="*/ 0 h 3"/>
              <a:gd name="T4" fmla="*/ 0 w 5"/>
              <a:gd name="T5" fmla="*/ 3 h 3"/>
              <a:gd name="T6" fmla="*/ 0 w 5"/>
              <a:gd name="T7" fmla="*/ 3 h 3"/>
              <a:gd name="T8" fmla="*/ 5 w 5"/>
              <a:gd name="T9" fmla="*/ 0 h 3"/>
              <a:gd name="T10" fmla="*/ 5 w 5"/>
              <a:gd name="T11" fmla="*/ 0 h 3"/>
            </a:gdLst>
            <a:ahLst/>
            <a:cxnLst>
              <a:cxn ang="0">
                <a:pos x="T0" y="T1"/>
              </a:cxn>
              <a:cxn ang="0">
                <a:pos x="T2" y="T3"/>
              </a:cxn>
              <a:cxn ang="0">
                <a:pos x="T4" y="T5"/>
              </a:cxn>
              <a:cxn ang="0">
                <a:pos x="T6" y="T7"/>
              </a:cxn>
              <a:cxn ang="0">
                <a:pos x="T8" y="T9"/>
              </a:cxn>
              <a:cxn ang="0">
                <a:pos x="T10" y="T11"/>
              </a:cxn>
            </a:cxnLst>
            <a:rect l="0" t="0" r="r" b="b"/>
            <a:pathLst>
              <a:path w="5" h="3">
                <a:moveTo>
                  <a:pt x="5" y="0"/>
                </a:moveTo>
                <a:lnTo>
                  <a:pt x="5" y="0"/>
                </a:lnTo>
                <a:lnTo>
                  <a:pt x="0" y="3"/>
                </a:lnTo>
                <a:lnTo>
                  <a:pt x="0" y="3"/>
                </a:lnTo>
                <a:lnTo>
                  <a:pt x="5" y="0"/>
                </a:lnTo>
                <a:lnTo>
                  <a:pt x="5"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13" name="Freeform 325">
            <a:extLst>
              <a:ext uri="{FF2B5EF4-FFF2-40B4-BE49-F238E27FC236}">
                <a16:creationId xmlns:a16="http://schemas.microsoft.com/office/drawing/2014/main" id="{292C9926-F928-4082-A7A1-C739B5570703}"/>
              </a:ext>
            </a:extLst>
          </p:cNvPr>
          <p:cNvSpPr>
            <a:spLocks/>
          </p:cNvSpPr>
          <p:nvPr/>
        </p:nvSpPr>
        <p:spPr bwMode="auto">
          <a:xfrm>
            <a:off x="7066832" y="4188628"/>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14" name="Freeform 326">
            <a:extLst>
              <a:ext uri="{FF2B5EF4-FFF2-40B4-BE49-F238E27FC236}">
                <a16:creationId xmlns:a16="http://schemas.microsoft.com/office/drawing/2014/main" id="{C9AF3F9C-80D7-415B-84C5-35F3F22BCCB1}"/>
              </a:ext>
            </a:extLst>
          </p:cNvPr>
          <p:cNvSpPr>
            <a:spLocks/>
          </p:cNvSpPr>
          <p:nvPr/>
        </p:nvSpPr>
        <p:spPr bwMode="auto">
          <a:xfrm>
            <a:off x="7118997" y="4178444"/>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15" name="Freeform 327">
            <a:extLst>
              <a:ext uri="{FF2B5EF4-FFF2-40B4-BE49-F238E27FC236}">
                <a16:creationId xmlns:a16="http://schemas.microsoft.com/office/drawing/2014/main" id="{39A011FF-5102-4811-AD26-D7AB51E09343}"/>
              </a:ext>
            </a:extLst>
          </p:cNvPr>
          <p:cNvSpPr>
            <a:spLocks/>
          </p:cNvSpPr>
          <p:nvPr/>
        </p:nvSpPr>
        <p:spPr bwMode="auto">
          <a:xfrm>
            <a:off x="6694002" y="4236638"/>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16" name="Freeform 328">
            <a:extLst>
              <a:ext uri="{FF2B5EF4-FFF2-40B4-BE49-F238E27FC236}">
                <a16:creationId xmlns:a16="http://schemas.microsoft.com/office/drawing/2014/main" id="{D3AA921F-C3D0-449A-BA48-DCB0C8B32D6A}"/>
              </a:ext>
            </a:extLst>
          </p:cNvPr>
          <p:cNvSpPr>
            <a:spLocks/>
          </p:cNvSpPr>
          <p:nvPr/>
        </p:nvSpPr>
        <p:spPr bwMode="auto">
          <a:xfrm>
            <a:off x="7152751" y="4174079"/>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17" name="Freeform 329">
            <a:extLst>
              <a:ext uri="{FF2B5EF4-FFF2-40B4-BE49-F238E27FC236}">
                <a16:creationId xmlns:a16="http://schemas.microsoft.com/office/drawing/2014/main" id="{EFCFCDB1-97AE-4778-B9AB-C64A7109D304}"/>
              </a:ext>
            </a:extLst>
          </p:cNvPr>
          <p:cNvSpPr>
            <a:spLocks/>
          </p:cNvSpPr>
          <p:nvPr/>
        </p:nvSpPr>
        <p:spPr bwMode="auto">
          <a:xfrm>
            <a:off x="6775318" y="4227909"/>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18" name="Freeform 330">
            <a:extLst>
              <a:ext uri="{FF2B5EF4-FFF2-40B4-BE49-F238E27FC236}">
                <a16:creationId xmlns:a16="http://schemas.microsoft.com/office/drawing/2014/main" id="{AA6CFA94-EEA9-46B1-8C9B-2D18C5E50841}"/>
              </a:ext>
            </a:extLst>
          </p:cNvPr>
          <p:cNvSpPr>
            <a:spLocks/>
          </p:cNvSpPr>
          <p:nvPr/>
        </p:nvSpPr>
        <p:spPr bwMode="auto">
          <a:xfrm>
            <a:off x="7188039" y="4165350"/>
            <a:ext cx="4602" cy="4364"/>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19" name="Freeform 331">
            <a:extLst>
              <a:ext uri="{FF2B5EF4-FFF2-40B4-BE49-F238E27FC236}">
                <a16:creationId xmlns:a16="http://schemas.microsoft.com/office/drawing/2014/main" id="{E1A38D38-4A3D-4B2E-9353-EE919ECEF1C7}"/>
              </a:ext>
            </a:extLst>
          </p:cNvPr>
          <p:cNvSpPr>
            <a:spLocks/>
          </p:cNvSpPr>
          <p:nvPr/>
        </p:nvSpPr>
        <p:spPr bwMode="auto">
          <a:xfrm>
            <a:off x="6839758" y="421917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20" name="Freeform 332">
            <a:extLst>
              <a:ext uri="{FF2B5EF4-FFF2-40B4-BE49-F238E27FC236}">
                <a16:creationId xmlns:a16="http://schemas.microsoft.com/office/drawing/2014/main" id="{BA8E805A-255B-4B09-A0D3-5022112310D5}"/>
              </a:ext>
            </a:extLst>
          </p:cNvPr>
          <p:cNvSpPr>
            <a:spLocks/>
          </p:cNvSpPr>
          <p:nvPr/>
        </p:nvSpPr>
        <p:spPr bwMode="auto">
          <a:xfrm>
            <a:off x="6792196" y="4227909"/>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21" name="Freeform 333">
            <a:extLst>
              <a:ext uri="{FF2B5EF4-FFF2-40B4-BE49-F238E27FC236}">
                <a16:creationId xmlns:a16="http://schemas.microsoft.com/office/drawing/2014/main" id="{9C0655A9-110D-4891-A54B-ECE7D61E0915}"/>
              </a:ext>
            </a:extLst>
          </p:cNvPr>
          <p:cNvSpPr>
            <a:spLocks/>
          </p:cNvSpPr>
          <p:nvPr/>
        </p:nvSpPr>
        <p:spPr bwMode="auto">
          <a:xfrm>
            <a:off x="6677124" y="4241003"/>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22" name="Freeform 334">
            <a:extLst>
              <a:ext uri="{FF2B5EF4-FFF2-40B4-BE49-F238E27FC236}">
                <a16:creationId xmlns:a16="http://schemas.microsoft.com/office/drawing/2014/main" id="{6DFE7DA0-2A32-487A-AA1D-31CBF65EB521}"/>
              </a:ext>
            </a:extLst>
          </p:cNvPr>
          <p:cNvSpPr>
            <a:spLocks/>
          </p:cNvSpPr>
          <p:nvPr/>
        </p:nvSpPr>
        <p:spPr bwMode="auto">
          <a:xfrm>
            <a:off x="6727756" y="423227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23" name="Freeform 335">
            <a:extLst>
              <a:ext uri="{FF2B5EF4-FFF2-40B4-BE49-F238E27FC236}">
                <a16:creationId xmlns:a16="http://schemas.microsoft.com/office/drawing/2014/main" id="{76BEAE93-5D26-4AB9-B256-0C6E2CC46291}"/>
              </a:ext>
            </a:extLst>
          </p:cNvPr>
          <p:cNvSpPr>
            <a:spLocks/>
          </p:cNvSpPr>
          <p:nvPr/>
        </p:nvSpPr>
        <p:spPr bwMode="auto">
          <a:xfrm>
            <a:off x="7092914" y="4184264"/>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24" name="Freeform 336">
            <a:extLst>
              <a:ext uri="{FF2B5EF4-FFF2-40B4-BE49-F238E27FC236}">
                <a16:creationId xmlns:a16="http://schemas.microsoft.com/office/drawing/2014/main" id="{7FEDBD26-6410-416D-86E7-882D98783E66}"/>
              </a:ext>
            </a:extLst>
          </p:cNvPr>
          <p:cNvSpPr>
            <a:spLocks/>
          </p:cNvSpPr>
          <p:nvPr/>
        </p:nvSpPr>
        <p:spPr bwMode="auto">
          <a:xfrm>
            <a:off x="7131271" y="4178444"/>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25" name="Freeform 337">
            <a:extLst>
              <a:ext uri="{FF2B5EF4-FFF2-40B4-BE49-F238E27FC236}">
                <a16:creationId xmlns:a16="http://schemas.microsoft.com/office/drawing/2014/main" id="{93228842-4715-4722-BE3C-110D25F1217F}"/>
              </a:ext>
            </a:extLst>
          </p:cNvPr>
          <p:cNvSpPr>
            <a:spLocks/>
          </p:cNvSpPr>
          <p:nvPr/>
        </p:nvSpPr>
        <p:spPr bwMode="auto">
          <a:xfrm>
            <a:off x="6758441" y="4227909"/>
            <a:ext cx="4602" cy="4364"/>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26" name="Freeform 338">
            <a:extLst>
              <a:ext uri="{FF2B5EF4-FFF2-40B4-BE49-F238E27FC236}">
                <a16:creationId xmlns:a16="http://schemas.microsoft.com/office/drawing/2014/main" id="{5A621D5F-DE0B-4427-9385-E69BE331F39F}"/>
              </a:ext>
            </a:extLst>
          </p:cNvPr>
          <p:cNvSpPr>
            <a:spLocks/>
          </p:cNvSpPr>
          <p:nvPr/>
        </p:nvSpPr>
        <p:spPr bwMode="auto">
          <a:xfrm>
            <a:off x="6746167" y="423227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27" name="Freeform 339">
            <a:extLst>
              <a:ext uri="{FF2B5EF4-FFF2-40B4-BE49-F238E27FC236}">
                <a16:creationId xmlns:a16="http://schemas.microsoft.com/office/drawing/2014/main" id="{F0CDF915-AD08-4DC5-8419-89CC72FBB82E}"/>
              </a:ext>
            </a:extLst>
          </p:cNvPr>
          <p:cNvSpPr>
            <a:spLocks/>
          </p:cNvSpPr>
          <p:nvPr/>
        </p:nvSpPr>
        <p:spPr bwMode="auto">
          <a:xfrm>
            <a:off x="6710879" y="4236638"/>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28" name="Freeform 340">
            <a:extLst>
              <a:ext uri="{FF2B5EF4-FFF2-40B4-BE49-F238E27FC236}">
                <a16:creationId xmlns:a16="http://schemas.microsoft.com/office/drawing/2014/main" id="{8998416F-9636-47F6-BB55-A6602104C710}"/>
              </a:ext>
            </a:extLst>
          </p:cNvPr>
          <p:cNvSpPr>
            <a:spLocks/>
          </p:cNvSpPr>
          <p:nvPr/>
        </p:nvSpPr>
        <p:spPr bwMode="auto">
          <a:xfrm>
            <a:off x="7145080" y="4174079"/>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29" name="Freeform 341">
            <a:extLst>
              <a:ext uri="{FF2B5EF4-FFF2-40B4-BE49-F238E27FC236}">
                <a16:creationId xmlns:a16="http://schemas.microsoft.com/office/drawing/2014/main" id="{9D838B40-7A0E-4543-B07E-DC2A12DB9F79}"/>
              </a:ext>
            </a:extLst>
          </p:cNvPr>
          <p:cNvSpPr>
            <a:spLocks/>
          </p:cNvSpPr>
          <p:nvPr/>
        </p:nvSpPr>
        <p:spPr bwMode="auto">
          <a:xfrm>
            <a:off x="6810607" y="422354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30" name="Freeform 342">
            <a:extLst>
              <a:ext uri="{FF2B5EF4-FFF2-40B4-BE49-F238E27FC236}">
                <a16:creationId xmlns:a16="http://schemas.microsoft.com/office/drawing/2014/main" id="{57DA62A5-33C4-4CEA-8BC5-A0A2F0D4D37F}"/>
              </a:ext>
            </a:extLst>
          </p:cNvPr>
          <p:cNvSpPr>
            <a:spLocks/>
          </p:cNvSpPr>
          <p:nvPr/>
        </p:nvSpPr>
        <p:spPr bwMode="auto">
          <a:xfrm>
            <a:off x="6973241" y="4201722"/>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31" name="Freeform 343">
            <a:extLst>
              <a:ext uri="{FF2B5EF4-FFF2-40B4-BE49-F238E27FC236}">
                <a16:creationId xmlns:a16="http://schemas.microsoft.com/office/drawing/2014/main" id="{0C5927B7-D7CA-4F35-B96B-14A818426E4B}"/>
              </a:ext>
            </a:extLst>
          </p:cNvPr>
          <p:cNvSpPr>
            <a:spLocks/>
          </p:cNvSpPr>
          <p:nvPr/>
        </p:nvSpPr>
        <p:spPr bwMode="auto">
          <a:xfrm>
            <a:off x="7106723" y="4184264"/>
            <a:ext cx="3069"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32" name="Freeform 344">
            <a:extLst>
              <a:ext uri="{FF2B5EF4-FFF2-40B4-BE49-F238E27FC236}">
                <a16:creationId xmlns:a16="http://schemas.microsoft.com/office/drawing/2014/main" id="{AF2F8E3C-E388-4844-AB7D-7753A93DA2B7}"/>
              </a:ext>
            </a:extLst>
          </p:cNvPr>
          <p:cNvSpPr>
            <a:spLocks/>
          </p:cNvSpPr>
          <p:nvPr/>
        </p:nvSpPr>
        <p:spPr bwMode="auto">
          <a:xfrm>
            <a:off x="6822881" y="4223545"/>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33" name="Freeform 345">
            <a:extLst>
              <a:ext uri="{FF2B5EF4-FFF2-40B4-BE49-F238E27FC236}">
                <a16:creationId xmlns:a16="http://schemas.microsoft.com/office/drawing/2014/main" id="{ED27B95B-940D-4647-B239-2EBBD2F24DF9}"/>
              </a:ext>
            </a:extLst>
          </p:cNvPr>
          <p:cNvSpPr>
            <a:spLocks/>
          </p:cNvSpPr>
          <p:nvPr/>
        </p:nvSpPr>
        <p:spPr bwMode="auto">
          <a:xfrm>
            <a:off x="6646439" y="424536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34" name="Freeform 346">
            <a:extLst>
              <a:ext uri="{FF2B5EF4-FFF2-40B4-BE49-F238E27FC236}">
                <a16:creationId xmlns:a16="http://schemas.microsoft.com/office/drawing/2014/main" id="{9C6E523D-0F71-4DE0-93F9-B5DFEB863581}"/>
              </a:ext>
            </a:extLst>
          </p:cNvPr>
          <p:cNvSpPr>
            <a:spLocks/>
          </p:cNvSpPr>
          <p:nvPr/>
        </p:nvSpPr>
        <p:spPr bwMode="auto">
          <a:xfrm>
            <a:off x="7002391" y="419735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35" name="Freeform 347">
            <a:extLst>
              <a:ext uri="{FF2B5EF4-FFF2-40B4-BE49-F238E27FC236}">
                <a16:creationId xmlns:a16="http://schemas.microsoft.com/office/drawing/2014/main" id="{99E1E24C-BD5B-4F89-891D-E2A9A453A5C8}"/>
              </a:ext>
            </a:extLst>
          </p:cNvPr>
          <p:cNvSpPr>
            <a:spLocks/>
          </p:cNvSpPr>
          <p:nvPr/>
        </p:nvSpPr>
        <p:spPr bwMode="auto">
          <a:xfrm>
            <a:off x="7195710" y="4165350"/>
            <a:ext cx="9206" cy="0"/>
          </a:xfrm>
          <a:custGeom>
            <a:avLst/>
            <a:gdLst>
              <a:gd name="T0" fmla="*/ 6 w 6"/>
              <a:gd name="T1" fmla="*/ 6 w 6"/>
              <a:gd name="T2" fmla="*/ 0 w 6"/>
              <a:gd name="T3" fmla="*/ 0 w 6"/>
              <a:gd name="T4" fmla="*/ 6 w 6"/>
              <a:gd name="T5" fmla="*/ 6 w 6"/>
            </a:gdLst>
            <a:ahLst/>
            <a:cxnLst>
              <a:cxn ang="0">
                <a:pos x="T0" y="0"/>
              </a:cxn>
              <a:cxn ang="0">
                <a:pos x="T1" y="0"/>
              </a:cxn>
              <a:cxn ang="0">
                <a:pos x="T2" y="0"/>
              </a:cxn>
              <a:cxn ang="0">
                <a:pos x="T3" y="0"/>
              </a:cxn>
              <a:cxn ang="0">
                <a:pos x="T4" y="0"/>
              </a:cxn>
              <a:cxn ang="0">
                <a:pos x="T5" y="0"/>
              </a:cxn>
            </a:cxnLst>
            <a:rect l="0" t="0" r="r" b="b"/>
            <a:pathLst>
              <a:path w="6">
                <a:moveTo>
                  <a:pt x="6" y="0"/>
                </a:moveTo>
                <a:lnTo>
                  <a:pt x="6" y="0"/>
                </a:lnTo>
                <a:lnTo>
                  <a:pt x="0" y="0"/>
                </a:lnTo>
                <a:lnTo>
                  <a:pt x="0" y="0"/>
                </a:lnTo>
                <a:lnTo>
                  <a:pt x="6" y="0"/>
                </a:lnTo>
                <a:lnTo>
                  <a:pt x="6"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36" name="Freeform 348">
            <a:extLst>
              <a:ext uri="{FF2B5EF4-FFF2-40B4-BE49-F238E27FC236}">
                <a16:creationId xmlns:a16="http://schemas.microsoft.com/office/drawing/2014/main" id="{EDE26532-5C79-4431-B9F9-38DF1CEAF269}"/>
              </a:ext>
            </a:extLst>
          </p:cNvPr>
          <p:cNvSpPr>
            <a:spLocks/>
          </p:cNvSpPr>
          <p:nvPr/>
        </p:nvSpPr>
        <p:spPr bwMode="auto">
          <a:xfrm>
            <a:off x="7016200" y="4197357"/>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37" name="Freeform 349">
            <a:extLst>
              <a:ext uri="{FF2B5EF4-FFF2-40B4-BE49-F238E27FC236}">
                <a16:creationId xmlns:a16="http://schemas.microsoft.com/office/drawing/2014/main" id="{C854BF14-B1FA-40BD-9373-84C8AD462D4C}"/>
              </a:ext>
            </a:extLst>
          </p:cNvPr>
          <p:cNvSpPr>
            <a:spLocks/>
          </p:cNvSpPr>
          <p:nvPr/>
        </p:nvSpPr>
        <p:spPr bwMode="auto">
          <a:xfrm>
            <a:off x="6629562" y="424536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38" name="Freeform 350">
            <a:extLst>
              <a:ext uri="{FF2B5EF4-FFF2-40B4-BE49-F238E27FC236}">
                <a16:creationId xmlns:a16="http://schemas.microsoft.com/office/drawing/2014/main" id="{B0DB343D-138D-4159-AF59-4EF7FEBD2E78}"/>
              </a:ext>
            </a:extLst>
          </p:cNvPr>
          <p:cNvSpPr>
            <a:spLocks/>
          </p:cNvSpPr>
          <p:nvPr/>
        </p:nvSpPr>
        <p:spPr bwMode="auto">
          <a:xfrm>
            <a:off x="6985515" y="4201722"/>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39" name="Freeform 351">
            <a:extLst>
              <a:ext uri="{FF2B5EF4-FFF2-40B4-BE49-F238E27FC236}">
                <a16:creationId xmlns:a16="http://schemas.microsoft.com/office/drawing/2014/main" id="{BCF4F83F-E40D-4BE0-873A-C06D8C309D56}"/>
              </a:ext>
            </a:extLst>
          </p:cNvPr>
          <p:cNvSpPr>
            <a:spLocks/>
          </p:cNvSpPr>
          <p:nvPr/>
        </p:nvSpPr>
        <p:spPr bwMode="auto">
          <a:xfrm>
            <a:off x="6660248" y="4241003"/>
            <a:ext cx="3069"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40" name="Freeform 352">
            <a:extLst>
              <a:ext uri="{FF2B5EF4-FFF2-40B4-BE49-F238E27FC236}">
                <a16:creationId xmlns:a16="http://schemas.microsoft.com/office/drawing/2014/main" id="{43663015-373A-4233-97D9-1C52C6D5C69F}"/>
              </a:ext>
            </a:extLst>
          </p:cNvPr>
          <p:cNvSpPr>
            <a:spLocks/>
          </p:cNvSpPr>
          <p:nvPr/>
        </p:nvSpPr>
        <p:spPr bwMode="auto">
          <a:xfrm>
            <a:off x="7174230" y="4169715"/>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41" name="Freeform 353">
            <a:extLst>
              <a:ext uri="{FF2B5EF4-FFF2-40B4-BE49-F238E27FC236}">
                <a16:creationId xmlns:a16="http://schemas.microsoft.com/office/drawing/2014/main" id="{08A219FD-6275-41C6-B5D2-45FCFF5AF9E5}"/>
              </a:ext>
            </a:extLst>
          </p:cNvPr>
          <p:cNvSpPr>
            <a:spLocks/>
          </p:cNvSpPr>
          <p:nvPr/>
        </p:nvSpPr>
        <p:spPr bwMode="auto">
          <a:xfrm>
            <a:off x="7166560" y="4169715"/>
            <a:ext cx="4602" cy="4364"/>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42" name="Freeform 354">
            <a:extLst>
              <a:ext uri="{FF2B5EF4-FFF2-40B4-BE49-F238E27FC236}">
                <a16:creationId xmlns:a16="http://schemas.microsoft.com/office/drawing/2014/main" id="{8599C603-F1B3-480E-8C74-3D4BEABDF823}"/>
              </a:ext>
            </a:extLst>
          </p:cNvPr>
          <p:cNvSpPr>
            <a:spLocks/>
          </p:cNvSpPr>
          <p:nvPr/>
        </p:nvSpPr>
        <p:spPr bwMode="auto">
          <a:xfrm>
            <a:off x="6959432" y="420608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43" name="Freeform 355">
            <a:extLst>
              <a:ext uri="{FF2B5EF4-FFF2-40B4-BE49-F238E27FC236}">
                <a16:creationId xmlns:a16="http://schemas.microsoft.com/office/drawing/2014/main" id="{D79F2786-4FFA-428E-9ADA-E2680E61A578}"/>
              </a:ext>
            </a:extLst>
          </p:cNvPr>
          <p:cNvSpPr>
            <a:spLocks/>
          </p:cNvSpPr>
          <p:nvPr/>
        </p:nvSpPr>
        <p:spPr bwMode="auto">
          <a:xfrm>
            <a:off x="7161956" y="3661971"/>
            <a:ext cx="81317" cy="181857"/>
          </a:xfrm>
          <a:custGeom>
            <a:avLst/>
            <a:gdLst>
              <a:gd name="T0" fmla="*/ 0 w 53"/>
              <a:gd name="T1" fmla="*/ 0 h 125"/>
              <a:gd name="T2" fmla="*/ 31 w 53"/>
              <a:gd name="T3" fmla="*/ 125 h 125"/>
              <a:gd name="T4" fmla="*/ 50 w 53"/>
              <a:gd name="T5" fmla="*/ 122 h 125"/>
              <a:gd name="T6" fmla="*/ 50 w 53"/>
              <a:gd name="T7" fmla="*/ 122 h 125"/>
              <a:gd name="T8" fmla="*/ 53 w 53"/>
              <a:gd name="T9" fmla="*/ 109 h 125"/>
              <a:gd name="T10" fmla="*/ 50 w 53"/>
              <a:gd name="T11" fmla="*/ 94 h 125"/>
              <a:gd name="T12" fmla="*/ 50 w 53"/>
              <a:gd name="T13" fmla="*/ 94 h 125"/>
              <a:gd name="T14" fmla="*/ 48 w 53"/>
              <a:gd name="T15" fmla="*/ 85 h 125"/>
              <a:gd name="T16" fmla="*/ 42 w 53"/>
              <a:gd name="T17" fmla="*/ 76 h 125"/>
              <a:gd name="T18" fmla="*/ 42 w 53"/>
              <a:gd name="T19" fmla="*/ 76 h 125"/>
              <a:gd name="T20" fmla="*/ 31 w 53"/>
              <a:gd name="T21" fmla="*/ 64 h 125"/>
              <a:gd name="T22" fmla="*/ 31 w 53"/>
              <a:gd name="T23" fmla="*/ 64 h 125"/>
              <a:gd name="T24" fmla="*/ 22 w 53"/>
              <a:gd name="T25" fmla="*/ 49 h 125"/>
              <a:gd name="T26" fmla="*/ 22 w 53"/>
              <a:gd name="T27" fmla="*/ 49 h 125"/>
              <a:gd name="T28" fmla="*/ 11 w 53"/>
              <a:gd name="T29" fmla="*/ 33 h 125"/>
              <a:gd name="T30" fmla="*/ 8 w 53"/>
              <a:gd name="T31" fmla="*/ 27 h 125"/>
              <a:gd name="T32" fmla="*/ 8 w 53"/>
              <a:gd name="T33" fmla="*/ 21 h 125"/>
              <a:gd name="T34" fmla="*/ 6 w 53"/>
              <a:gd name="T35" fmla="*/ 18 h 125"/>
              <a:gd name="T36" fmla="*/ 0 w 53"/>
              <a:gd name="T37" fmla="*/ 0 h 125"/>
              <a:gd name="T38" fmla="*/ 0 w 53"/>
              <a:gd name="T3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125">
                <a:moveTo>
                  <a:pt x="0" y="0"/>
                </a:moveTo>
                <a:lnTo>
                  <a:pt x="31" y="125"/>
                </a:lnTo>
                <a:lnTo>
                  <a:pt x="50" y="122"/>
                </a:lnTo>
                <a:lnTo>
                  <a:pt x="50" y="122"/>
                </a:lnTo>
                <a:lnTo>
                  <a:pt x="53" y="109"/>
                </a:lnTo>
                <a:lnTo>
                  <a:pt x="50" y="94"/>
                </a:lnTo>
                <a:lnTo>
                  <a:pt x="50" y="94"/>
                </a:lnTo>
                <a:lnTo>
                  <a:pt x="48" y="85"/>
                </a:lnTo>
                <a:lnTo>
                  <a:pt x="42" y="76"/>
                </a:lnTo>
                <a:lnTo>
                  <a:pt x="42" y="76"/>
                </a:lnTo>
                <a:lnTo>
                  <a:pt x="31" y="64"/>
                </a:lnTo>
                <a:lnTo>
                  <a:pt x="31" y="64"/>
                </a:lnTo>
                <a:lnTo>
                  <a:pt x="22" y="49"/>
                </a:lnTo>
                <a:lnTo>
                  <a:pt x="22" y="49"/>
                </a:lnTo>
                <a:lnTo>
                  <a:pt x="11" y="33"/>
                </a:lnTo>
                <a:lnTo>
                  <a:pt x="8" y="27"/>
                </a:lnTo>
                <a:lnTo>
                  <a:pt x="8" y="21"/>
                </a:lnTo>
                <a:lnTo>
                  <a:pt x="6" y="18"/>
                </a:lnTo>
                <a:lnTo>
                  <a:pt x="0" y="0"/>
                </a:lnTo>
                <a:lnTo>
                  <a:pt x="0" y="0"/>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44" name="Freeform 356">
            <a:extLst>
              <a:ext uri="{FF2B5EF4-FFF2-40B4-BE49-F238E27FC236}">
                <a16:creationId xmlns:a16="http://schemas.microsoft.com/office/drawing/2014/main" id="{47E9A129-9028-4A18-9A70-F4E4AA1C2123}"/>
              </a:ext>
            </a:extLst>
          </p:cNvPr>
          <p:cNvSpPr>
            <a:spLocks/>
          </p:cNvSpPr>
          <p:nvPr/>
        </p:nvSpPr>
        <p:spPr bwMode="auto">
          <a:xfrm>
            <a:off x="6720085" y="3666336"/>
            <a:ext cx="527791" cy="269147"/>
          </a:xfrm>
          <a:custGeom>
            <a:avLst/>
            <a:gdLst>
              <a:gd name="T0" fmla="*/ 19 w 344"/>
              <a:gd name="T1" fmla="*/ 88 h 185"/>
              <a:gd name="T2" fmla="*/ 45 w 344"/>
              <a:gd name="T3" fmla="*/ 49 h 185"/>
              <a:gd name="T4" fmla="*/ 61 w 344"/>
              <a:gd name="T5" fmla="*/ 40 h 185"/>
              <a:gd name="T6" fmla="*/ 92 w 344"/>
              <a:gd name="T7" fmla="*/ 30 h 185"/>
              <a:gd name="T8" fmla="*/ 103 w 344"/>
              <a:gd name="T9" fmla="*/ 33 h 185"/>
              <a:gd name="T10" fmla="*/ 131 w 344"/>
              <a:gd name="T11" fmla="*/ 52 h 185"/>
              <a:gd name="T12" fmla="*/ 145 w 344"/>
              <a:gd name="T13" fmla="*/ 64 h 185"/>
              <a:gd name="T14" fmla="*/ 156 w 344"/>
              <a:gd name="T15" fmla="*/ 79 h 185"/>
              <a:gd name="T16" fmla="*/ 176 w 344"/>
              <a:gd name="T17" fmla="*/ 91 h 185"/>
              <a:gd name="T18" fmla="*/ 184 w 344"/>
              <a:gd name="T19" fmla="*/ 94 h 185"/>
              <a:gd name="T20" fmla="*/ 196 w 344"/>
              <a:gd name="T21" fmla="*/ 103 h 185"/>
              <a:gd name="T22" fmla="*/ 198 w 344"/>
              <a:gd name="T23" fmla="*/ 155 h 185"/>
              <a:gd name="T24" fmla="*/ 204 w 344"/>
              <a:gd name="T25" fmla="*/ 155 h 185"/>
              <a:gd name="T26" fmla="*/ 218 w 344"/>
              <a:gd name="T27" fmla="*/ 161 h 185"/>
              <a:gd name="T28" fmla="*/ 254 w 344"/>
              <a:gd name="T29" fmla="*/ 179 h 185"/>
              <a:gd name="T30" fmla="*/ 257 w 344"/>
              <a:gd name="T31" fmla="*/ 164 h 185"/>
              <a:gd name="T32" fmla="*/ 254 w 344"/>
              <a:gd name="T33" fmla="*/ 146 h 185"/>
              <a:gd name="T34" fmla="*/ 252 w 344"/>
              <a:gd name="T35" fmla="*/ 140 h 185"/>
              <a:gd name="T36" fmla="*/ 240 w 344"/>
              <a:gd name="T37" fmla="*/ 122 h 185"/>
              <a:gd name="T38" fmla="*/ 238 w 344"/>
              <a:gd name="T39" fmla="*/ 97 h 185"/>
              <a:gd name="T40" fmla="*/ 235 w 344"/>
              <a:gd name="T41" fmla="*/ 82 h 185"/>
              <a:gd name="T42" fmla="*/ 226 w 344"/>
              <a:gd name="T43" fmla="*/ 58 h 185"/>
              <a:gd name="T44" fmla="*/ 229 w 344"/>
              <a:gd name="T45" fmla="*/ 43 h 185"/>
              <a:gd name="T46" fmla="*/ 229 w 344"/>
              <a:gd name="T47" fmla="*/ 40 h 185"/>
              <a:gd name="T48" fmla="*/ 240 w 344"/>
              <a:gd name="T49" fmla="*/ 24 h 185"/>
              <a:gd name="T50" fmla="*/ 252 w 344"/>
              <a:gd name="T51" fmla="*/ 15 h 185"/>
              <a:gd name="T52" fmla="*/ 263 w 344"/>
              <a:gd name="T53" fmla="*/ 9 h 185"/>
              <a:gd name="T54" fmla="*/ 263 w 344"/>
              <a:gd name="T55" fmla="*/ 27 h 185"/>
              <a:gd name="T56" fmla="*/ 263 w 344"/>
              <a:gd name="T57" fmla="*/ 30 h 185"/>
              <a:gd name="T58" fmla="*/ 257 w 344"/>
              <a:gd name="T59" fmla="*/ 67 h 185"/>
              <a:gd name="T60" fmla="*/ 257 w 344"/>
              <a:gd name="T61" fmla="*/ 70 h 185"/>
              <a:gd name="T62" fmla="*/ 260 w 344"/>
              <a:gd name="T63" fmla="*/ 73 h 185"/>
              <a:gd name="T64" fmla="*/ 263 w 344"/>
              <a:gd name="T65" fmla="*/ 103 h 185"/>
              <a:gd name="T66" fmla="*/ 271 w 344"/>
              <a:gd name="T67" fmla="*/ 116 h 185"/>
              <a:gd name="T68" fmla="*/ 280 w 344"/>
              <a:gd name="T69" fmla="*/ 131 h 185"/>
              <a:gd name="T70" fmla="*/ 282 w 344"/>
              <a:gd name="T71" fmla="*/ 137 h 185"/>
              <a:gd name="T72" fmla="*/ 294 w 344"/>
              <a:gd name="T73" fmla="*/ 152 h 185"/>
              <a:gd name="T74" fmla="*/ 305 w 344"/>
              <a:gd name="T75" fmla="*/ 170 h 185"/>
              <a:gd name="T76" fmla="*/ 308 w 344"/>
              <a:gd name="T77" fmla="*/ 176 h 185"/>
              <a:gd name="T78" fmla="*/ 310 w 344"/>
              <a:gd name="T79" fmla="*/ 182 h 185"/>
              <a:gd name="T80" fmla="*/ 327 w 344"/>
              <a:gd name="T81" fmla="*/ 185 h 185"/>
              <a:gd name="T82" fmla="*/ 336 w 344"/>
              <a:gd name="T83" fmla="*/ 176 h 185"/>
              <a:gd name="T84" fmla="*/ 336 w 344"/>
              <a:gd name="T85" fmla="*/ 155 h 185"/>
              <a:gd name="T86" fmla="*/ 344 w 344"/>
              <a:gd name="T87" fmla="*/ 143 h 185"/>
              <a:gd name="T88" fmla="*/ 344 w 344"/>
              <a:gd name="T89" fmla="*/ 140 h 185"/>
              <a:gd name="T90" fmla="*/ 338 w 344"/>
              <a:gd name="T91" fmla="*/ 137 h 185"/>
              <a:gd name="T92" fmla="*/ 336 w 344"/>
              <a:gd name="T93" fmla="*/ 131 h 185"/>
              <a:gd name="T94" fmla="*/ 310 w 344"/>
              <a:gd name="T95" fmla="*/ 134 h 185"/>
              <a:gd name="T96" fmla="*/ 170 w 344"/>
              <a:gd name="T97" fmla="*/ 1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4" h="185">
                <a:moveTo>
                  <a:pt x="0" y="43"/>
                </a:moveTo>
                <a:lnTo>
                  <a:pt x="5" y="100"/>
                </a:lnTo>
                <a:lnTo>
                  <a:pt x="19" y="88"/>
                </a:lnTo>
                <a:lnTo>
                  <a:pt x="19" y="88"/>
                </a:lnTo>
                <a:lnTo>
                  <a:pt x="31" y="67"/>
                </a:lnTo>
                <a:lnTo>
                  <a:pt x="45" y="49"/>
                </a:lnTo>
                <a:lnTo>
                  <a:pt x="45" y="49"/>
                </a:lnTo>
                <a:lnTo>
                  <a:pt x="50" y="43"/>
                </a:lnTo>
                <a:lnTo>
                  <a:pt x="61" y="40"/>
                </a:lnTo>
                <a:lnTo>
                  <a:pt x="84" y="37"/>
                </a:lnTo>
                <a:lnTo>
                  <a:pt x="84" y="37"/>
                </a:lnTo>
                <a:lnTo>
                  <a:pt x="92" y="30"/>
                </a:lnTo>
                <a:lnTo>
                  <a:pt x="98" y="30"/>
                </a:lnTo>
                <a:lnTo>
                  <a:pt x="103" y="33"/>
                </a:lnTo>
                <a:lnTo>
                  <a:pt x="103" y="33"/>
                </a:lnTo>
                <a:lnTo>
                  <a:pt x="126" y="49"/>
                </a:lnTo>
                <a:lnTo>
                  <a:pt x="126" y="49"/>
                </a:lnTo>
                <a:lnTo>
                  <a:pt x="131" y="52"/>
                </a:lnTo>
                <a:lnTo>
                  <a:pt x="131" y="52"/>
                </a:lnTo>
                <a:lnTo>
                  <a:pt x="142" y="58"/>
                </a:lnTo>
                <a:lnTo>
                  <a:pt x="145" y="64"/>
                </a:lnTo>
                <a:lnTo>
                  <a:pt x="148" y="73"/>
                </a:lnTo>
                <a:lnTo>
                  <a:pt x="148" y="73"/>
                </a:lnTo>
                <a:lnTo>
                  <a:pt x="156" y="79"/>
                </a:lnTo>
                <a:lnTo>
                  <a:pt x="165" y="85"/>
                </a:lnTo>
                <a:lnTo>
                  <a:pt x="165" y="85"/>
                </a:lnTo>
                <a:lnTo>
                  <a:pt x="176" y="91"/>
                </a:lnTo>
                <a:lnTo>
                  <a:pt x="176" y="91"/>
                </a:lnTo>
                <a:lnTo>
                  <a:pt x="184" y="94"/>
                </a:lnTo>
                <a:lnTo>
                  <a:pt x="184" y="94"/>
                </a:lnTo>
                <a:lnTo>
                  <a:pt x="187" y="97"/>
                </a:lnTo>
                <a:lnTo>
                  <a:pt x="187" y="97"/>
                </a:lnTo>
                <a:lnTo>
                  <a:pt x="196" y="103"/>
                </a:lnTo>
                <a:lnTo>
                  <a:pt x="198" y="109"/>
                </a:lnTo>
                <a:lnTo>
                  <a:pt x="198" y="119"/>
                </a:lnTo>
                <a:lnTo>
                  <a:pt x="198" y="155"/>
                </a:lnTo>
                <a:lnTo>
                  <a:pt x="198" y="155"/>
                </a:lnTo>
                <a:lnTo>
                  <a:pt x="204" y="155"/>
                </a:lnTo>
                <a:lnTo>
                  <a:pt x="204" y="155"/>
                </a:lnTo>
                <a:lnTo>
                  <a:pt x="212" y="158"/>
                </a:lnTo>
                <a:lnTo>
                  <a:pt x="218" y="161"/>
                </a:lnTo>
                <a:lnTo>
                  <a:pt x="218" y="161"/>
                </a:lnTo>
                <a:lnTo>
                  <a:pt x="235" y="173"/>
                </a:lnTo>
                <a:lnTo>
                  <a:pt x="254" y="179"/>
                </a:lnTo>
                <a:lnTo>
                  <a:pt x="254" y="179"/>
                </a:lnTo>
                <a:lnTo>
                  <a:pt x="257" y="170"/>
                </a:lnTo>
                <a:lnTo>
                  <a:pt x="257" y="170"/>
                </a:lnTo>
                <a:lnTo>
                  <a:pt x="257" y="164"/>
                </a:lnTo>
                <a:lnTo>
                  <a:pt x="257" y="155"/>
                </a:lnTo>
                <a:lnTo>
                  <a:pt x="257" y="155"/>
                </a:lnTo>
                <a:lnTo>
                  <a:pt x="254" y="146"/>
                </a:lnTo>
                <a:lnTo>
                  <a:pt x="254" y="146"/>
                </a:lnTo>
                <a:lnTo>
                  <a:pt x="252" y="140"/>
                </a:lnTo>
                <a:lnTo>
                  <a:pt x="252" y="140"/>
                </a:lnTo>
                <a:lnTo>
                  <a:pt x="249" y="131"/>
                </a:lnTo>
                <a:lnTo>
                  <a:pt x="249" y="131"/>
                </a:lnTo>
                <a:lnTo>
                  <a:pt x="240" y="122"/>
                </a:lnTo>
                <a:lnTo>
                  <a:pt x="238" y="109"/>
                </a:lnTo>
                <a:lnTo>
                  <a:pt x="238" y="109"/>
                </a:lnTo>
                <a:lnTo>
                  <a:pt x="238" y="97"/>
                </a:lnTo>
                <a:lnTo>
                  <a:pt x="238" y="97"/>
                </a:lnTo>
                <a:lnTo>
                  <a:pt x="238" y="88"/>
                </a:lnTo>
                <a:lnTo>
                  <a:pt x="235" y="82"/>
                </a:lnTo>
                <a:lnTo>
                  <a:pt x="235" y="82"/>
                </a:lnTo>
                <a:lnTo>
                  <a:pt x="226" y="58"/>
                </a:lnTo>
                <a:lnTo>
                  <a:pt x="226" y="58"/>
                </a:lnTo>
                <a:lnTo>
                  <a:pt x="224" y="52"/>
                </a:lnTo>
                <a:lnTo>
                  <a:pt x="226" y="49"/>
                </a:lnTo>
                <a:lnTo>
                  <a:pt x="229" y="43"/>
                </a:lnTo>
                <a:lnTo>
                  <a:pt x="229" y="43"/>
                </a:lnTo>
                <a:lnTo>
                  <a:pt x="229" y="40"/>
                </a:lnTo>
                <a:lnTo>
                  <a:pt x="229" y="40"/>
                </a:lnTo>
                <a:lnTo>
                  <a:pt x="235" y="30"/>
                </a:lnTo>
                <a:lnTo>
                  <a:pt x="240" y="24"/>
                </a:lnTo>
                <a:lnTo>
                  <a:pt x="240" y="24"/>
                </a:lnTo>
                <a:lnTo>
                  <a:pt x="246" y="21"/>
                </a:lnTo>
                <a:lnTo>
                  <a:pt x="252" y="15"/>
                </a:lnTo>
                <a:lnTo>
                  <a:pt x="252" y="15"/>
                </a:lnTo>
                <a:lnTo>
                  <a:pt x="257" y="9"/>
                </a:lnTo>
                <a:lnTo>
                  <a:pt x="263" y="9"/>
                </a:lnTo>
                <a:lnTo>
                  <a:pt x="263" y="9"/>
                </a:lnTo>
                <a:lnTo>
                  <a:pt x="266" y="12"/>
                </a:lnTo>
                <a:lnTo>
                  <a:pt x="266" y="18"/>
                </a:lnTo>
                <a:lnTo>
                  <a:pt x="263" y="27"/>
                </a:lnTo>
                <a:lnTo>
                  <a:pt x="263" y="27"/>
                </a:lnTo>
                <a:lnTo>
                  <a:pt x="263" y="30"/>
                </a:lnTo>
                <a:lnTo>
                  <a:pt x="263" y="30"/>
                </a:lnTo>
                <a:lnTo>
                  <a:pt x="263" y="40"/>
                </a:lnTo>
                <a:lnTo>
                  <a:pt x="257" y="67"/>
                </a:lnTo>
                <a:lnTo>
                  <a:pt x="257" y="67"/>
                </a:lnTo>
                <a:lnTo>
                  <a:pt x="257" y="70"/>
                </a:lnTo>
                <a:lnTo>
                  <a:pt x="257" y="70"/>
                </a:lnTo>
                <a:lnTo>
                  <a:pt x="257" y="70"/>
                </a:lnTo>
                <a:lnTo>
                  <a:pt x="257" y="70"/>
                </a:lnTo>
                <a:lnTo>
                  <a:pt x="260" y="73"/>
                </a:lnTo>
                <a:lnTo>
                  <a:pt x="260" y="73"/>
                </a:lnTo>
                <a:lnTo>
                  <a:pt x="263" y="79"/>
                </a:lnTo>
                <a:lnTo>
                  <a:pt x="266" y="85"/>
                </a:lnTo>
                <a:lnTo>
                  <a:pt x="263" y="103"/>
                </a:lnTo>
                <a:lnTo>
                  <a:pt x="263" y="103"/>
                </a:lnTo>
                <a:lnTo>
                  <a:pt x="266" y="109"/>
                </a:lnTo>
                <a:lnTo>
                  <a:pt x="271" y="116"/>
                </a:lnTo>
                <a:lnTo>
                  <a:pt x="271" y="116"/>
                </a:lnTo>
                <a:lnTo>
                  <a:pt x="277" y="125"/>
                </a:lnTo>
                <a:lnTo>
                  <a:pt x="280" y="131"/>
                </a:lnTo>
                <a:lnTo>
                  <a:pt x="280" y="131"/>
                </a:lnTo>
                <a:lnTo>
                  <a:pt x="282" y="137"/>
                </a:lnTo>
                <a:lnTo>
                  <a:pt x="282" y="137"/>
                </a:lnTo>
                <a:lnTo>
                  <a:pt x="285" y="146"/>
                </a:lnTo>
                <a:lnTo>
                  <a:pt x="294" y="152"/>
                </a:lnTo>
                <a:lnTo>
                  <a:pt x="294" y="152"/>
                </a:lnTo>
                <a:lnTo>
                  <a:pt x="299" y="155"/>
                </a:lnTo>
                <a:lnTo>
                  <a:pt x="302" y="161"/>
                </a:lnTo>
                <a:lnTo>
                  <a:pt x="305" y="170"/>
                </a:lnTo>
                <a:lnTo>
                  <a:pt x="305" y="170"/>
                </a:lnTo>
                <a:lnTo>
                  <a:pt x="308" y="176"/>
                </a:lnTo>
                <a:lnTo>
                  <a:pt x="308" y="176"/>
                </a:lnTo>
                <a:lnTo>
                  <a:pt x="308" y="179"/>
                </a:lnTo>
                <a:lnTo>
                  <a:pt x="310" y="182"/>
                </a:lnTo>
                <a:lnTo>
                  <a:pt x="310" y="182"/>
                </a:lnTo>
                <a:lnTo>
                  <a:pt x="319" y="185"/>
                </a:lnTo>
                <a:lnTo>
                  <a:pt x="319" y="185"/>
                </a:lnTo>
                <a:lnTo>
                  <a:pt x="327" y="185"/>
                </a:lnTo>
                <a:lnTo>
                  <a:pt x="333" y="179"/>
                </a:lnTo>
                <a:lnTo>
                  <a:pt x="333" y="179"/>
                </a:lnTo>
                <a:lnTo>
                  <a:pt x="336" y="176"/>
                </a:lnTo>
                <a:lnTo>
                  <a:pt x="336" y="170"/>
                </a:lnTo>
                <a:lnTo>
                  <a:pt x="336" y="170"/>
                </a:lnTo>
                <a:lnTo>
                  <a:pt x="336" y="155"/>
                </a:lnTo>
                <a:lnTo>
                  <a:pt x="341" y="149"/>
                </a:lnTo>
                <a:lnTo>
                  <a:pt x="341" y="149"/>
                </a:lnTo>
                <a:lnTo>
                  <a:pt x="344" y="143"/>
                </a:lnTo>
                <a:lnTo>
                  <a:pt x="344" y="143"/>
                </a:lnTo>
                <a:lnTo>
                  <a:pt x="344" y="140"/>
                </a:lnTo>
                <a:lnTo>
                  <a:pt x="344" y="140"/>
                </a:lnTo>
                <a:lnTo>
                  <a:pt x="344" y="140"/>
                </a:lnTo>
                <a:lnTo>
                  <a:pt x="344" y="140"/>
                </a:lnTo>
                <a:lnTo>
                  <a:pt x="338" y="137"/>
                </a:lnTo>
                <a:lnTo>
                  <a:pt x="336" y="134"/>
                </a:lnTo>
                <a:lnTo>
                  <a:pt x="336" y="134"/>
                </a:lnTo>
                <a:lnTo>
                  <a:pt x="336" y="131"/>
                </a:lnTo>
                <a:lnTo>
                  <a:pt x="316" y="137"/>
                </a:lnTo>
                <a:lnTo>
                  <a:pt x="316" y="137"/>
                </a:lnTo>
                <a:lnTo>
                  <a:pt x="310" y="134"/>
                </a:lnTo>
                <a:lnTo>
                  <a:pt x="308" y="131"/>
                </a:lnTo>
                <a:lnTo>
                  <a:pt x="277" y="0"/>
                </a:lnTo>
                <a:lnTo>
                  <a:pt x="170" y="15"/>
                </a:lnTo>
                <a:lnTo>
                  <a:pt x="0" y="43"/>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45" name="Freeform 357">
            <a:extLst>
              <a:ext uri="{FF2B5EF4-FFF2-40B4-BE49-F238E27FC236}">
                <a16:creationId xmlns:a16="http://schemas.microsoft.com/office/drawing/2014/main" id="{9B28ADAE-DB4A-4E27-88E2-C5F8C69C03C0}"/>
              </a:ext>
            </a:extLst>
          </p:cNvPr>
          <p:cNvSpPr>
            <a:spLocks/>
          </p:cNvSpPr>
          <p:nvPr/>
        </p:nvSpPr>
        <p:spPr bwMode="auto">
          <a:xfrm>
            <a:off x="6980911" y="3666336"/>
            <a:ext cx="164167" cy="21822"/>
          </a:xfrm>
          <a:custGeom>
            <a:avLst/>
            <a:gdLst>
              <a:gd name="T0" fmla="*/ 0 w 107"/>
              <a:gd name="T1" fmla="*/ 15 h 15"/>
              <a:gd name="T2" fmla="*/ 107 w 107"/>
              <a:gd name="T3" fmla="*/ 0 h 15"/>
              <a:gd name="T4" fmla="*/ 107 w 107"/>
              <a:gd name="T5" fmla="*/ 0 h 15"/>
              <a:gd name="T6" fmla="*/ 0 w 107"/>
              <a:gd name="T7" fmla="*/ 15 h 15"/>
            </a:gdLst>
            <a:ahLst/>
            <a:cxnLst>
              <a:cxn ang="0">
                <a:pos x="T0" y="T1"/>
              </a:cxn>
              <a:cxn ang="0">
                <a:pos x="T2" y="T3"/>
              </a:cxn>
              <a:cxn ang="0">
                <a:pos x="T4" y="T5"/>
              </a:cxn>
              <a:cxn ang="0">
                <a:pos x="T6" y="T7"/>
              </a:cxn>
            </a:cxnLst>
            <a:rect l="0" t="0" r="r" b="b"/>
            <a:pathLst>
              <a:path w="107" h="15">
                <a:moveTo>
                  <a:pt x="0" y="15"/>
                </a:moveTo>
                <a:lnTo>
                  <a:pt x="107" y="0"/>
                </a:lnTo>
                <a:lnTo>
                  <a:pt x="107" y="0"/>
                </a:lnTo>
                <a:lnTo>
                  <a:pt x="0" y="15"/>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46" name="Freeform 359">
            <a:extLst>
              <a:ext uri="{FF2B5EF4-FFF2-40B4-BE49-F238E27FC236}">
                <a16:creationId xmlns:a16="http://schemas.microsoft.com/office/drawing/2014/main" id="{3AD035CC-04DE-413F-8276-9E7B37E44630}"/>
              </a:ext>
            </a:extLst>
          </p:cNvPr>
          <p:cNvSpPr>
            <a:spLocks/>
          </p:cNvSpPr>
          <p:nvPr/>
        </p:nvSpPr>
        <p:spPr bwMode="auto">
          <a:xfrm>
            <a:off x="7080639" y="3918025"/>
            <a:ext cx="29152" cy="8729"/>
          </a:xfrm>
          <a:custGeom>
            <a:avLst/>
            <a:gdLst>
              <a:gd name="T0" fmla="*/ 19 w 19"/>
              <a:gd name="T1" fmla="*/ 6 h 6"/>
              <a:gd name="T2" fmla="*/ 19 w 19"/>
              <a:gd name="T3" fmla="*/ 6 h 6"/>
              <a:gd name="T4" fmla="*/ 0 w 19"/>
              <a:gd name="T5" fmla="*/ 0 h 6"/>
              <a:gd name="T6" fmla="*/ 19 w 19"/>
              <a:gd name="T7" fmla="*/ 6 h 6"/>
            </a:gdLst>
            <a:ahLst/>
            <a:cxnLst>
              <a:cxn ang="0">
                <a:pos x="T0" y="T1"/>
              </a:cxn>
              <a:cxn ang="0">
                <a:pos x="T2" y="T3"/>
              </a:cxn>
              <a:cxn ang="0">
                <a:pos x="T4" y="T5"/>
              </a:cxn>
              <a:cxn ang="0">
                <a:pos x="T6" y="T7"/>
              </a:cxn>
            </a:cxnLst>
            <a:rect l="0" t="0" r="r" b="b"/>
            <a:pathLst>
              <a:path w="19" h="6">
                <a:moveTo>
                  <a:pt x="19" y="6"/>
                </a:moveTo>
                <a:lnTo>
                  <a:pt x="19" y="6"/>
                </a:lnTo>
                <a:lnTo>
                  <a:pt x="0" y="0"/>
                </a:lnTo>
                <a:lnTo>
                  <a:pt x="19" y="6"/>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47" name="Freeform 360">
            <a:extLst>
              <a:ext uri="{FF2B5EF4-FFF2-40B4-BE49-F238E27FC236}">
                <a16:creationId xmlns:a16="http://schemas.microsoft.com/office/drawing/2014/main" id="{67F3D212-F2AB-48C4-B4FA-B10F31088C29}"/>
              </a:ext>
            </a:extLst>
          </p:cNvPr>
          <p:cNvSpPr>
            <a:spLocks/>
          </p:cNvSpPr>
          <p:nvPr/>
        </p:nvSpPr>
        <p:spPr bwMode="auto">
          <a:xfrm>
            <a:off x="7054556" y="3900567"/>
            <a:ext cx="26083" cy="17458"/>
          </a:xfrm>
          <a:custGeom>
            <a:avLst/>
            <a:gdLst>
              <a:gd name="T0" fmla="*/ 17 w 17"/>
              <a:gd name="T1" fmla="*/ 12 h 12"/>
              <a:gd name="T2" fmla="*/ 17 w 17"/>
              <a:gd name="T3" fmla="*/ 12 h 12"/>
              <a:gd name="T4" fmla="*/ 0 w 17"/>
              <a:gd name="T5" fmla="*/ 0 h 12"/>
              <a:gd name="T6" fmla="*/ 0 w 17"/>
              <a:gd name="T7" fmla="*/ 0 h 12"/>
              <a:gd name="T8" fmla="*/ 17 w 17"/>
              <a:gd name="T9" fmla="*/ 12 h 12"/>
              <a:gd name="T10" fmla="*/ 17 w 17"/>
              <a:gd name="T11" fmla="*/ 12 h 12"/>
            </a:gdLst>
            <a:ahLst/>
            <a:cxnLst>
              <a:cxn ang="0">
                <a:pos x="T0" y="T1"/>
              </a:cxn>
              <a:cxn ang="0">
                <a:pos x="T2" y="T3"/>
              </a:cxn>
              <a:cxn ang="0">
                <a:pos x="T4" y="T5"/>
              </a:cxn>
              <a:cxn ang="0">
                <a:pos x="T6" y="T7"/>
              </a:cxn>
              <a:cxn ang="0">
                <a:pos x="T8" y="T9"/>
              </a:cxn>
              <a:cxn ang="0">
                <a:pos x="T10" y="T11"/>
              </a:cxn>
            </a:cxnLst>
            <a:rect l="0" t="0" r="r" b="b"/>
            <a:pathLst>
              <a:path w="17" h="12">
                <a:moveTo>
                  <a:pt x="17" y="12"/>
                </a:moveTo>
                <a:lnTo>
                  <a:pt x="17" y="12"/>
                </a:lnTo>
                <a:lnTo>
                  <a:pt x="0" y="0"/>
                </a:lnTo>
                <a:lnTo>
                  <a:pt x="0" y="0"/>
                </a:lnTo>
                <a:lnTo>
                  <a:pt x="17" y="12"/>
                </a:lnTo>
                <a:lnTo>
                  <a:pt x="17" y="12"/>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48" name="Freeform 361">
            <a:extLst>
              <a:ext uri="{FF2B5EF4-FFF2-40B4-BE49-F238E27FC236}">
                <a16:creationId xmlns:a16="http://schemas.microsoft.com/office/drawing/2014/main" id="{820F36FE-3A33-44EA-AEFD-3E623BCF4448}"/>
              </a:ext>
            </a:extLst>
          </p:cNvPr>
          <p:cNvSpPr>
            <a:spLocks/>
          </p:cNvSpPr>
          <p:nvPr/>
        </p:nvSpPr>
        <p:spPr bwMode="auto">
          <a:xfrm>
            <a:off x="7178834" y="3384094"/>
            <a:ext cx="142687" cy="357894"/>
          </a:xfrm>
          <a:custGeom>
            <a:avLst/>
            <a:gdLst>
              <a:gd name="T0" fmla="*/ 31 w 93"/>
              <a:gd name="T1" fmla="*/ 0 h 246"/>
              <a:gd name="T2" fmla="*/ 25 w 93"/>
              <a:gd name="T3" fmla="*/ 36 h 246"/>
              <a:gd name="T4" fmla="*/ 20 w 93"/>
              <a:gd name="T5" fmla="*/ 54 h 246"/>
              <a:gd name="T6" fmla="*/ 20 w 93"/>
              <a:gd name="T7" fmla="*/ 57 h 246"/>
              <a:gd name="T8" fmla="*/ 20 w 93"/>
              <a:gd name="T9" fmla="*/ 57 h 246"/>
              <a:gd name="T10" fmla="*/ 20 w 93"/>
              <a:gd name="T11" fmla="*/ 60 h 246"/>
              <a:gd name="T12" fmla="*/ 20 w 93"/>
              <a:gd name="T13" fmla="*/ 63 h 246"/>
              <a:gd name="T14" fmla="*/ 20 w 93"/>
              <a:gd name="T15" fmla="*/ 63 h 246"/>
              <a:gd name="T16" fmla="*/ 20 w 93"/>
              <a:gd name="T17" fmla="*/ 63 h 246"/>
              <a:gd name="T18" fmla="*/ 23 w 93"/>
              <a:gd name="T19" fmla="*/ 76 h 246"/>
              <a:gd name="T20" fmla="*/ 42 w 93"/>
              <a:gd name="T21" fmla="*/ 100 h 246"/>
              <a:gd name="T22" fmla="*/ 42 w 93"/>
              <a:gd name="T23" fmla="*/ 100 h 246"/>
              <a:gd name="T24" fmla="*/ 39 w 93"/>
              <a:gd name="T25" fmla="*/ 130 h 246"/>
              <a:gd name="T26" fmla="*/ 37 w 93"/>
              <a:gd name="T27" fmla="*/ 142 h 246"/>
              <a:gd name="T28" fmla="*/ 0 w 93"/>
              <a:gd name="T29" fmla="*/ 185 h 246"/>
              <a:gd name="T30" fmla="*/ 14 w 93"/>
              <a:gd name="T31" fmla="*/ 206 h 246"/>
              <a:gd name="T32" fmla="*/ 28 w 93"/>
              <a:gd name="T33" fmla="*/ 218 h 246"/>
              <a:gd name="T34" fmla="*/ 34 w 93"/>
              <a:gd name="T35" fmla="*/ 218 h 246"/>
              <a:gd name="T36" fmla="*/ 53 w 93"/>
              <a:gd name="T37" fmla="*/ 234 h 246"/>
              <a:gd name="T38" fmla="*/ 56 w 93"/>
              <a:gd name="T39" fmla="*/ 246 h 246"/>
              <a:gd name="T40" fmla="*/ 76 w 93"/>
              <a:gd name="T41" fmla="*/ 191 h 246"/>
              <a:gd name="T42" fmla="*/ 79 w 93"/>
              <a:gd name="T43" fmla="*/ 179 h 246"/>
              <a:gd name="T44" fmla="*/ 87 w 93"/>
              <a:gd name="T45" fmla="*/ 161 h 246"/>
              <a:gd name="T46" fmla="*/ 93 w 93"/>
              <a:gd name="T47" fmla="*/ 124 h 246"/>
              <a:gd name="T48" fmla="*/ 87 w 93"/>
              <a:gd name="T49" fmla="*/ 94 h 246"/>
              <a:gd name="T50" fmla="*/ 87 w 93"/>
              <a:gd name="T51" fmla="*/ 82 h 246"/>
              <a:gd name="T52" fmla="*/ 79 w 93"/>
              <a:gd name="T53" fmla="*/ 66 h 246"/>
              <a:gd name="T54" fmla="*/ 67 w 93"/>
              <a:gd name="T55" fmla="*/ 54 h 246"/>
              <a:gd name="T56" fmla="*/ 70 w 93"/>
              <a:gd name="T57" fmla="*/ 42 h 246"/>
              <a:gd name="T58" fmla="*/ 87 w 93"/>
              <a:gd name="T59" fmla="*/ 21 h 246"/>
              <a:gd name="T60" fmla="*/ 84 w 93"/>
              <a:gd name="T61" fmla="*/ 21 h 246"/>
              <a:gd name="T62" fmla="*/ 81 w 93"/>
              <a:gd name="T63" fmla="*/ 18 h 246"/>
              <a:gd name="T64" fmla="*/ 79 w 93"/>
              <a:gd name="T65" fmla="*/ 18 h 246"/>
              <a:gd name="T66" fmla="*/ 76 w 93"/>
              <a:gd name="T67" fmla="*/ 15 h 246"/>
              <a:gd name="T68" fmla="*/ 70 w 93"/>
              <a:gd name="T69" fmla="*/ 15 h 246"/>
              <a:gd name="T70" fmla="*/ 67 w 93"/>
              <a:gd name="T71" fmla="*/ 12 h 246"/>
              <a:gd name="T72" fmla="*/ 67 w 93"/>
              <a:gd name="T73" fmla="*/ 12 h 246"/>
              <a:gd name="T74" fmla="*/ 62 w 93"/>
              <a:gd name="T75" fmla="*/ 12 h 246"/>
              <a:gd name="T76" fmla="*/ 59 w 93"/>
              <a:gd name="T77" fmla="*/ 9 h 246"/>
              <a:gd name="T78" fmla="*/ 56 w 93"/>
              <a:gd name="T79" fmla="*/ 9 h 246"/>
              <a:gd name="T80" fmla="*/ 53 w 93"/>
              <a:gd name="T81" fmla="*/ 6 h 246"/>
              <a:gd name="T82" fmla="*/ 51 w 93"/>
              <a:gd name="T83" fmla="*/ 6 h 246"/>
              <a:gd name="T84" fmla="*/ 48 w 93"/>
              <a:gd name="T85" fmla="*/ 6 h 246"/>
              <a:gd name="T86" fmla="*/ 42 w 93"/>
              <a:gd name="T87" fmla="*/ 3 h 246"/>
              <a:gd name="T88" fmla="*/ 39 w 93"/>
              <a:gd name="T89" fmla="*/ 3 h 246"/>
              <a:gd name="T90" fmla="*/ 37 w 93"/>
              <a:gd name="T91" fmla="*/ 0 h 246"/>
              <a:gd name="T92" fmla="*/ 31 w 93"/>
              <a:gd name="T9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246">
                <a:moveTo>
                  <a:pt x="31" y="0"/>
                </a:moveTo>
                <a:lnTo>
                  <a:pt x="31" y="0"/>
                </a:lnTo>
                <a:lnTo>
                  <a:pt x="31" y="0"/>
                </a:lnTo>
                <a:lnTo>
                  <a:pt x="31" y="24"/>
                </a:lnTo>
                <a:lnTo>
                  <a:pt x="31" y="24"/>
                </a:lnTo>
                <a:lnTo>
                  <a:pt x="25" y="36"/>
                </a:lnTo>
                <a:lnTo>
                  <a:pt x="25" y="36"/>
                </a:lnTo>
                <a:lnTo>
                  <a:pt x="20" y="54"/>
                </a:lnTo>
                <a:lnTo>
                  <a:pt x="20" y="54"/>
                </a:lnTo>
                <a:lnTo>
                  <a:pt x="20" y="57"/>
                </a:lnTo>
                <a:lnTo>
                  <a:pt x="20" y="57"/>
                </a:lnTo>
                <a:lnTo>
                  <a:pt x="20" y="57"/>
                </a:lnTo>
                <a:lnTo>
                  <a:pt x="20" y="57"/>
                </a:lnTo>
                <a:lnTo>
                  <a:pt x="20" y="57"/>
                </a:lnTo>
                <a:lnTo>
                  <a:pt x="20" y="57"/>
                </a:lnTo>
                <a:lnTo>
                  <a:pt x="20" y="60"/>
                </a:lnTo>
                <a:lnTo>
                  <a:pt x="20" y="60"/>
                </a:lnTo>
                <a:lnTo>
                  <a:pt x="20" y="60"/>
                </a:lnTo>
                <a:lnTo>
                  <a:pt x="20" y="60"/>
                </a:lnTo>
                <a:lnTo>
                  <a:pt x="20" y="63"/>
                </a:lnTo>
                <a:lnTo>
                  <a:pt x="20" y="63"/>
                </a:lnTo>
                <a:lnTo>
                  <a:pt x="20" y="63"/>
                </a:lnTo>
                <a:lnTo>
                  <a:pt x="20" y="63"/>
                </a:lnTo>
                <a:lnTo>
                  <a:pt x="20" y="63"/>
                </a:lnTo>
                <a:lnTo>
                  <a:pt x="20" y="63"/>
                </a:lnTo>
                <a:lnTo>
                  <a:pt x="20" y="63"/>
                </a:lnTo>
                <a:lnTo>
                  <a:pt x="20" y="63"/>
                </a:lnTo>
                <a:lnTo>
                  <a:pt x="20" y="73"/>
                </a:lnTo>
                <a:lnTo>
                  <a:pt x="23" y="76"/>
                </a:lnTo>
                <a:lnTo>
                  <a:pt x="23" y="76"/>
                </a:lnTo>
                <a:lnTo>
                  <a:pt x="37" y="94"/>
                </a:lnTo>
                <a:lnTo>
                  <a:pt x="37" y="94"/>
                </a:lnTo>
                <a:lnTo>
                  <a:pt x="42" y="100"/>
                </a:lnTo>
                <a:lnTo>
                  <a:pt x="42" y="100"/>
                </a:lnTo>
                <a:lnTo>
                  <a:pt x="42" y="100"/>
                </a:lnTo>
                <a:lnTo>
                  <a:pt x="42" y="100"/>
                </a:lnTo>
                <a:lnTo>
                  <a:pt x="45" y="106"/>
                </a:lnTo>
                <a:lnTo>
                  <a:pt x="45" y="112"/>
                </a:lnTo>
                <a:lnTo>
                  <a:pt x="39" y="130"/>
                </a:lnTo>
                <a:lnTo>
                  <a:pt x="39" y="133"/>
                </a:lnTo>
                <a:lnTo>
                  <a:pt x="39" y="133"/>
                </a:lnTo>
                <a:lnTo>
                  <a:pt x="37" y="142"/>
                </a:lnTo>
                <a:lnTo>
                  <a:pt x="31" y="145"/>
                </a:lnTo>
                <a:lnTo>
                  <a:pt x="23" y="152"/>
                </a:lnTo>
                <a:lnTo>
                  <a:pt x="0" y="185"/>
                </a:lnTo>
                <a:lnTo>
                  <a:pt x="6" y="203"/>
                </a:lnTo>
                <a:lnTo>
                  <a:pt x="6" y="203"/>
                </a:lnTo>
                <a:lnTo>
                  <a:pt x="14" y="206"/>
                </a:lnTo>
                <a:lnTo>
                  <a:pt x="25" y="215"/>
                </a:lnTo>
                <a:lnTo>
                  <a:pt x="25" y="215"/>
                </a:lnTo>
                <a:lnTo>
                  <a:pt x="28" y="218"/>
                </a:lnTo>
                <a:lnTo>
                  <a:pt x="28" y="218"/>
                </a:lnTo>
                <a:lnTo>
                  <a:pt x="34" y="218"/>
                </a:lnTo>
                <a:lnTo>
                  <a:pt x="34" y="218"/>
                </a:lnTo>
                <a:lnTo>
                  <a:pt x="42" y="227"/>
                </a:lnTo>
                <a:lnTo>
                  <a:pt x="53" y="234"/>
                </a:lnTo>
                <a:lnTo>
                  <a:pt x="53" y="234"/>
                </a:lnTo>
                <a:lnTo>
                  <a:pt x="56" y="243"/>
                </a:lnTo>
                <a:lnTo>
                  <a:pt x="56" y="243"/>
                </a:lnTo>
                <a:lnTo>
                  <a:pt x="56" y="246"/>
                </a:lnTo>
                <a:lnTo>
                  <a:pt x="56" y="246"/>
                </a:lnTo>
                <a:lnTo>
                  <a:pt x="67" y="224"/>
                </a:lnTo>
                <a:lnTo>
                  <a:pt x="76" y="191"/>
                </a:lnTo>
                <a:lnTo>
                  <a:pt x="76" y="191"/>
                </a:lnTo>
                <a:lnTo>
                  <a:pt x="79" y="179"/>
                </a:lnTo>
                <a:lnTo>
                  <a:pt x="79" y="179"/>
                </a:lnTo>
                <a:lnTo>
                  <a:pt x="81" y="170"/>
                </a:lnTo>
                <a:lnTo>
                  <a:pt x="81" y="170"/>
                </a:lnTo>
                <a:lnTo>
                  <a:pt x="87" y="161"/>
                </a:lnTo>
                <a:lnTo>
                  <a:pt x="90" y="148"/>
                </a:lnTo>
                <a:lnTo>
                  <a:pt x="90" y="148"/>
                </a:lnTo>
                <a:lnTo>
                  <a:pt x="93" y="124"/>
                </a:lnTo>
                <a:lnTo>
                  <a:pt x="90" y="106"/>
                </a:lnTo>
                <a:lnTo>
                  <a:pt x="90" y="106"/>
                </a:lnTo>
                <a:lnTo>
                  <a:pt x="87" y="94"/>
                </a:lnTo>
                <a:lnTo>
                  <a:pt x="87" y="88"/>
                </a:lnTo>
                <a:lnTo>
                  <a:pt x="87" y="88"/>
                </a:lnTo>
                <a:lnTo>
                  <a:pt x="87" y="82"/>
                </a:lnTo>
                <a:lnTo>
                  <a:pt x="87" y="76"/>
                </a:lnTo>
                <a:lnTo>
                  <a:pt x="87" y="76"/>
                </a:lnTo>
                <a:lnTo>
                  <a:pt x="79" y="66"/>
                </a:lnTo>
                <a:lnTo>
                  <a:pt x="79" y="66"/>
                </a:lnTo>
                <a:lnTo>
                  <a:pt x="70" y="57"/>
                </a:lnTo>
                <a:lnTo>
                  <a:pt x="67" y="54"/>
                </a:lnTo>
                <a:lnTo>
                  <a:pt x="67" y="48"/>
                </a:lnTo>
                <a:lnTo>
                  <a:pt x="67" y="48"/>
                </a:lnTo>
                <a:lnTo>
                  <a:pt x="70" y="42"/>
                </a:lnTo>
                <a:lnTo>
                  <a:pt x="87" y="21"/>
                </a:lnTo>
                <a:lnTo>
                  <a:pt x="87" y="21"/>
                </a:lnTo>
                <a:lnTo>
                  <a:pt x="87" y="21"/>
                </a:lnTo>
                <a:lnTo>
                  <a:pt x="87" y="21"/>
                </a:lnTo>
                <a:lnTo>
                  <a:pt x="84" y="21"/>
                </a:lnTo>
                <a:lnTo>
                  <a:pt x="84" y="21"/>
                </a:lnTo>
                <a:lnTo>
                  <a:pt x="81" y="18"/>
                </a:lnTo>
                <a:lnTo>
                  <a:pt x="81" y="18"/>
                </a:lnTo>
                <a:lnTo>
                  <a:pt x="81" y="18"/>
                </a:lnTo>
                <a:lnTo>
                  <a:pt x="81" y="18"/>
                </a:lnTo>
                <a:lnTo>
                  <a:pt x="79" y="18"/>
                </a:lnTo>
                <a:lnTo>
                  <a:pt x="79" y="18"/>
                </a:lnTo>
                <a:lnTo>
                  <a:pt x="76" y="15"/>
                </a:lnTo>
                <a:lnTo>
                  <a:pt x="76" y="15"/>
                </a:lnTo>
                <a:lnTo>
                  <a:pt x="76" y="15"/>
                </a:lnTo>
                <a:lnTo>
                  <a:pt x="76" y="15"/>
                </a:lnTo>
                <a:lnTo>
                  <a:pt x="70" y="15"/>
                </a:lnTo>
                <a:lnTo>
                  <a:pt x="70" y="15"/>
                </a:lnTo>
                <a:lnTo>
                  <a:pt x="70" y="15"/>
                </a:lnTo>
                <a:lnTo>
                  <a:pt x="70" y="15"/>
                </a:lnTo>
                <a:lnTo>
                  <a:pt x="67" y="12"/>
                </a:lnTo>
                <a:lnTo>
                  <a:pt x="67" y="12"/>
                </a:lnTo>
                <a:lnTo>
                  <a:pt x="67" y="12"/>
                </a:lnTo>
                <a:lnTo>
                  <a:pt x="67" y="12"/>
                </a:lnTo>
                <a:lnTo>
                  <a:pt x="65" y="12"/>
                </a:lnTo>
                <a:lnTo>
                  <a:pt x="65" y="12"/>
                </a:lnTo>
                <a:lnTo>
                  <a:pt x="62" y="12"/>
                </a:lnTo>
                <a:lnTo>
                  <a:pt x="62" y="12"/>
                </a:lnTo>
                <a:lnTo>
                  <a:pt x="59" y="9"/>
                </a:lnTo>
                <a:lnTo>
                  <a:pt x="59" y="9"/>
                </a:lnTo>
                <a:lnTo>
                  <a:pt x="59" y="9"/>
                </a:lnTo>
                <a:lnTo>
                  <a:pt x="59" y="9"/>
                </a:lnTo>
                <a:lnTo>
                  <a:pt x="56" y="9"/>
                </a:lnTo>
                <a:lnTo>
                  <a:pt x="56" y="9"/>
                </a:lnTo>
                <a:lnTo>
                  <a:pt x="53" y="6"/>
                </a:lnTo>
                <a:lnTo>
                  <a:pt x="53" y="6"/>
                </a:lnTo>
                <a:lnTo>
                  <a:pt x="51" y="6"/>
                </a:lnTo>
                <a:lnTo>
                  <a:pt x="51" y="6"/>
                </a:lnTo>
                <a:lnTo>
                  <a:pt x="51" y="6"/>
                </a:lnTo>
                <a:lnTo>
                  <a:pt x="51" y="6"/>
                </a:lnTo>
                <a:lnTo>
                  <a:pt x="48" y="6"/>
                </a:lnTo>
                <a:lnTo>
                  <a:pt x="48" y="6"/>
                </a:lnTo>
                <a:lnTo>
                  <a:pt x="48" y="6"/>
                </a:lnTo>
                <a:lnTo>
                  <a:pt x="48" y="6"/>
                </a:lnTo>
                <a:lnTo>
                  <a:pt x="42" y="3"/>
                </a:lnTo>
                <a:lnTo>
                  <a:pt x="42" y="3"/>
                </a:lnTo>
                <a:lnTo>
                  <a:pt x="39" y="3"/>
                </a:lnTo>
                <a:lnTo>
                  <a:pt x="39" y="3"/>
                </a:lnTo>
                <a:lnTo>
                  <a:pt x="39" y="3"/>
                </a:lnTo>
                <a:lnTo>
                  <a:pt x="39" y="3"/>
                </a:lnTo>
                <a:lnTo>
                  <a:pt x="37" y="0"/>
                </a:lnTo>
                <a:lnTo>
                  <a:pt x="37" y="0"/>
                </a:lnTo>
                <a:lnTo>
                  <a:pt x="31" y="0"/>
                </a:lnTo>
                <a:lnTo>
                  <a:pt x="31" y="0"/>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49" name="Freeform 362">
            <a:extLst>
              <a:ext uri="{FF2B5EF4-FFF2-40B4-BE49-F238E27FC236}">
                <a16:creationId xmlns:a16="http://schemas.microsoft.com/office/drawing/2014/main" id="{8BF587CA-5C34-48ED-8D45-7B94E5786177}"/>
              </a:ext>
            </a:extLst>
          </p:cNvPr>
          <p:cNvSpPr>
            <a:spLocks/>
          </p:cNvSpPr>
          <p:nvPr/>
        </p:nvSpPr>
        <p:spPr bwMode="auto">
          <a:xfrm>
            <a:off x="7209519" y="3471385"/>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50" name="Freeform 363">
            <a:extLst>
              <a:ext uri="{FF2B5EF4-FFF2-40B4-BE49-F238E27FC236}">
                <a16:creationId xmlns:a16="http://schemas.microsoft.com/office/drawing/2014/main" id="{7DE81EF1-39B6-4185-B1D3-D0A2FFD2C51C}"/>
              </a:ext>
            </a:extLst>
          </p:cNvPr>
          <p:cNvSpPr>
            <a:spLocks/>
          </p:cNvSpPr>
          <p:nvPr/>
        </p:nvSpPr>
        <p:spPr bwMode="auto">
          <a:xfrm>
            <a:off x="7209519" y="347575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51" name="Freeform 364">
            <a:extLst>
              <a:ext uri="{FF2B5EF4-FFF2-40B4-BE49-F238E27FC236}">
                <a16:creationId xmlns:a16="http://schemas.microsoft.com/office/drawing/2014/main" id="{9B140971-E32E-4699-A594-8460773340C5}"/>
              </a:ext>
            </a:extLst>
          </p:cNvPr>
          <p:cNvSpPr>
            <a:spLocks/>
          </p:cNvSpPr>
          <p:nvPr/>
        </p:nvSpPr>
        <p:spPr bwMode="auto">
          <a:xfrm>
            <a:off x="7209519" y="3467021"/>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52" name="Freeform 365">
            <a:extLst>
              <a:ext uri="{FF2B5EF4-FFF2-40B4-BE49-F238E27FC236}">
                <a16:creationId xmlns:a16="http://schemas.microsoft.com/office/drawing/2014/main" id="{8F290BBB-DFE0-4D04-850E-21F18D05E8C8}"/>
              </a:ext>
            </a:extLst>
          </p:cNvPr>
          <p:cNvSpPr>
            <a:spLocks/>
          </p:cNvSpPr>
          <p:nvPr/>
        </p:nvSpPr>
        <p:spPr bwMode="auto">
          <a:xfrm>
            <a:off x="7209519" y="346702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53" name="Freeform 368">
            <a:extLst>
              <a:ext uri="{FF2B5EF4-FFF2-40B4-BE49-F238E27FC236}">
                <a16:creationId xmlns:a16="http://schemas.microsoft.com/office/drawing/2014/main" id="{43EE3A80-9BEC-4A2B-A917-DD1E96E1DC98}"/>
              </a:ext>
            </a:extLst>
          </p:cNvPr>
          <p:cNvSpPr>
            <a:spLocks/>
          </p:cNvSpPr>
          <p:nvPr/>
        </p:nvSpPr>
        <p:spPr bwMode="auto">
          <a:xfrm>
            <a:off x="7235601" y="3520851"/>
            <a:ext cx="7672" cy="8729"/>
          </a:xfrm>
          <a:custGeom>
            <a:avLst/>
            <a:gdLst>
              <a:gd name="T0" fmla="*/ 5 w 5"/>
              <a:gd name="T1" fmla="*/ 6 h 6"/>
              <a:gd name="T2" fmla="*/ 5 w 5"/>
              <a:gd name="T3" fmla="*/ 6 h 6"/>
              <a:gd name="T4" fmla="*/ 0 w 5"/>
              <a:gd name="T5" fmla="*/ 0 h 6"/>
              <a:gd name="T6" fmla="*/ 0 w 5"/>
              <a:gd name="T7" fmla="*/ 0 h 6"/>
              <a:gd name="T8" fmla="*/ 5 w 5"/>
              <a:gd name="T9" fmla="*/ 6 h 6"/>
              <a:gd name="T10" fmla="*/ 5 w 5"/>
              <a:gd name="T11" fmla="*/ 6 h 6"/>
            </a:gdLst>
            <a:ahLst/>
            <a:cxnLst>
              <a:cxn ang="0">
                <a:pos x="T0" y="T1"/>
              </a:cxn>
              <a:cxn ang="0">
                <a:pos x="T2" y="T3"/>
              </a:cxn>
              <a:cxn ang="0">
                <a:pos x="T4" y="T5"/>
              </a:cxn>
              <a:cxn ang="0">
                <a:pos x="T6" y="T7"/>
              </a:cxn>
              <a:cxn ang="0">
                <a:pos x="T8" y="T9"/>
              </a:cxn>
              <a:cxn ang="0">
                <a:pos x="T10" y="T11"/>
              </a:cxn>
            </a:cxnLst>
            <a:rect l="0" t="0" r="r" b="b"/>
            <a:pathLst>
              <a:path w="5" h="6">
                <a:moveTo>
                  <a:pt x="5" y="6"/>
                </a:moveTo>
                <a:lnTo>
                  <a:pt x="5" y="6"/>
                </a:lnTo>
                <a:lnTo>
                  <a:pt x="0" y="0"/>
                </a:lnTo>
                <a:lnTo>
                  <a:pt x="0" y="0"/>
                </a:lnTo>
                <a:lnTo>
                  <a:pt x="5" y="6"/>
                </a:lnTo>
                <a:lnTo>
                  <a:pt x="5" y="6"/>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54" name="Freeform 369">
            <a:extLst>
              <a:ext uri="{FF2B5EF4-FFF2-40B4-BE49-F238E27FC236}">
                <a16:creationId xmlns:a16="http://schemas.microsoft.com/office/drawing/2014/main" id="{7F0F6C7F-F03F-40D4-BF7D-EE96B082AFBA}"/>
              </a:ext>
            </a:extLst>
          </p:cNvPr>
          <p:cNvSpPr>
            <a:spLocks/>
          </p:cNvSpPr>
          <p:nvPr/>
        </p:nvSpPr>
        <p:spPr bwMode="auto">
          <a:xfrm>
            <a:off x="7536320" y="3171685"/>
            <a:ext cx="88989" cy="101839"/>
          </a:xfrm>
          <a:custGeom>
            <a:avLst/>
            <a:gdLst>
              <a:gd name="T0" fmla="*/ 2 w 58"/>
              <a:gd name="T1" fmla="*/ 12 h 70"/>
              <a:gd name="T2" fmla="*/ 2 w 58"/>
              <a:gd name="T3" fmla="*/ 15 h 70"/>
              <a:gd name="T4" fmla="*/ 2 w 58"/>
              <a:gd name="T5" fmla="*/ 18 h 70"/>
              <a:gd name="T6" fmla="*/ 5 w 58"/>
              <a:gd name="T7" fmla="*/ 21 h 70"/>
              <a:gd name="T8" fmla="*/ 5 w 58"/>
              <a:gd name="T9" fmla="*/ 27 h 70"/>
              <a:gd name="T10" fmla="*/ 5 w 58"/>
              <a:gd name="T11" fmla="*/ 27 h 70"/>
              <a:gd name="T12" fmla="*/ 8 w 58"/>
              <a:gd name="T13" fmla="*/ 33 h 70"/>
              <a:gd name="T14" fmla="*/ 8 w 58"/>
              <a:gd name="T15" fmla="*/ 36 h 70"/>
              <a:gd name="T16" fmla="*/ 11 w 58"/>
              <a:gd name="T17" fmla="*/ 42 h 70"/>
              <a:gd name="T18" fmla="*/ 11 w 58"/>
              <a:gd name="T19" fmla="*/ 42 h 70"/>
              <a:gd name="T20" fmla="*/ 11 w 58"/>
              <a:gd name="T21" fmla="*/ 48 h 70"/>
              <a:gd name="T22" fmla="*/ 11 w 58"/>
              <a:gd name="T23" fmla="*/ 51 h 70"/>
              <a:gd name="T24" fmla="*/ 14 w 58"/>
              <a:gd name="T25" fmla="*/ 58 h 70"/>
              <a:gd name="T26" fmla="*/ 14 w 58"/>
              <a:gd name="T27" fmla="*/ 58 h 70"/>
              <a:gd name="T28" fmla="*/ 14 w 58"/>
              <a:gd name="T29" fmla="*/ 64 h 70"/>
              <a:gd name="T30" fmla="*/ 14 w 58"/>
              <a:gd name="T31" fmla="*/ 67 h 70"/>
              <a:gd name="T32" fmla="*/ 14 w 58"/>
              <a:gd name="T33" fmla="*/ 70 h 70"/>
              <a:gd name="T34" fmla="*/ 14 w 58"/>
              <a:gd name="T35" fmla="*/ 70 h 70"/>
              <a:gd name="T36" fmla="*/ 25 w 58"/>
              <a:gd name="T37" fmla="*/ 54 h 70"/>
              <a:gd name="T38" fmla="*/ 22 w 58"/>
              <a:gd name="T39" fmla="*/ 42 h 70"/>
              <a:gd name="T40" fmla="*/ 22 w 58"/>
              <a:gd name="T41" fmla="*/ 30 h 70"/>
              <a:gd name="T42" fmla="*/ 33 w 58"/>
              <a:gd name="T43" fmla="*/ 21 h 70"/>
              <a:gd name="T44" fmla="*/ 53 w 58"/>
              <a:gd name="T45" fmla="*/ 36 h 70"/>
              <a:gd name="T46" fmla="*/ 53 w 58"/>
              <a:gd name="T47" fmla="*/ 42 h 70"/>
              <a:gd name="T48" fmla="*/ 58 w 58"/>
              <a:gd name="T49" fmla="*/ 39 h 70"/>
              <a:gd name="T50" fmla="*/ 55 w 58"/>
              <a:gd name="T51" fmla="*/ 36 h 70"/>
              <a:gd name="T52" fmla="*/ 55 w 58"/>
              <a:gd name="T53" fmla="*/ 36 h 70"/>
              <a:gd name="T54" fmla="*/ 55 w 58"/>
              <a:gd name="T55" fmla="*/ 33 h 70"/>
              <a:gd name="T56" fmla="*/ 53 w 58"/>
              <a:gd name="T57" fmla="*/ 30 h 70"/>
              <a:gd name="T58" fmla="*/ 53 w 58"/>
              <a:gd name="T59" fmla="*/ 27 h 70"/>
              <a:gd name="T60" fmla="*/ 53 w 58"/>
              <a:gd name="T61" fmla="*/ 27 h 70"/>
              <a:gd name="T62" fmla="*/ 53 w 58"/>
              <a:gd name="T63" fmla="*/ 24 h 70"/>
              <a:gd name="T64" fmla="*/ 50 w 58"/>
              <a:gd name="T65" fmla="*/ 24 h 70"/>
              <a:gd name="T66" fmla="*/ 50 w 58"/>
              <a:gd name="T67" fmla="*/ 21 h 70"/>
              <a:gd name="T68" fmla="*/ 50 w 58"/>
              <a:gd name="T69" fmla="*/ 21 h 70"/>
              <a:gd name="T70" fmla="*/ 39 w 58"/>
              <a:gd name="T71" fmla="*/ 15 h 70"/>
              <a:gd name="T72" fmla="*/ 36 w 58"/>
              <a:gd name="T73" fmla="*/ 12 h 70"/>
              <a:gd name="T74" fmla="*/ 25 w 58"/>
              <a:gd name="T75" fmla="*/ 0 h 70"/>
              <a:gd name="T76" fmla="*/ 25 w 58"/>
              <a:gd name="T77" fmla="*/ 0 h 70"/>
              <a:gd name="T78" fmla="*/ 25 w 58"/>
              <a:gd name="T79" fmla="*/ 0 h 70"/>
              <a:gd name="T80" fmla="*/ 25 w 58"/>
              <a:gd name="T81" fmla="*/ 0 h 70"/>
              <a:gd name="T82" fmla="*/ 22 w 58"/>
              <a:gd name="T83" fmla="*/ 0 h 70"/>
              <a:gd name="T84" fmla="*/ 22 w 58"/>
              <a:gd name="T85" fmla="*/ 0 h 70"/>
              <a:gd name="T86" fmla="*/ 19 w 58"/>
              <a:gd name="T87" fmla="*/ 3 h 70"/>
              <a:gd name="T88" fmla="*/ 19 w 58"/>
              <a:gd name="T89" fmla="*/ 3 h 70"/>
              <a:gd name="T90" fmla="*/ 16 w 58"/>
              <a:gd name="T91" fmla="*/ 3 h 70"/>
              <a:gd name="T92" fmla="*/ 16 w 58"/>
              <a:gd name="T93" fmla="*/ 3 h 70"/>
              <a:gd name="T94" fmla="*/ 14 w 58"/>
              <a:gd name="T95" fmla="*/ 3 h 70"/>
              <a:gd name="T96" fmla="*/ 14 w 58"/>
              <a:gd name="T97" fmla="*/ 3 h 70"/>
              <a:gd name="T98" fmla="*/ 11 w 58"/>
              <a:gd name="T99" fmla="*/ 6 h 70"/>
              <a:gd name="T100" fmla="*/ 8 w 58"/>
              <a:gd name="T101" fmla="*/ 6 h 70"/>
              <a:gd name="T102" fmla="*/ 8 w 58"/>
              <a:gd name="T103" fmla="*/ 6 h 70"/>
              <a:gd name="T104" fmla="*/ 5 w 58"/>
              <a:gd name="T105" fmla="*/ 6 h 70"/>
              <a:gd name="T106" fmla="*/ 0 w 58"/>
              <a:gd name="T107" fmla="*/ 9 h 70"/>
              <a:gd name="T108" fmla="*/ 0 w 58"/>
              <a:gd name="T109" fmla="*/ 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 h="70">
                <a:moveTo>
                  <a:pt x="0" y="12"/>
                </a:moveTo>
                <a:lnTo>
                  <a:pt x="0" y="12"/>
                </a:lnTo>
                <a:lnTo>
                  <a:pt x="2" y="12"/>
                </a:lnTo>
                <a:lnTo>
                  <a:pt x="2" y="12"/>
                </a:lnTo>
                <a:lnTo>
                  <a:pt x="2" y="15"/>
                </a:lnTo>
                <a:lnTo>
                  <a:pt x="2" y="15"/>
                </a:lnTo>
                <a:lnTo>
                  <a:pt x="2" y="18"/>
                </a:lnTo>
                <a:lnTo>
                  <a:pt x="2" y="18"/>
                </a:lnTo>
                <a:lnTo>
                  <a:pt x="2" y="18"/>
                </a:lnTo>
                <a:lnTo>
                  <a:pt x="2" y="18"/>
                </a:lnTo>
                <a:lnTo>
                  <a:pt x="5" y="21"/>
                </a:lnTo>
                <a:lnTo>
                  <a:pt x="5" y="21"/>
                </a:lnTo>
                <a:lnTo>
                  <a:pt x="5" y="24"/>
                </a:lnTo>
                <a:lnTo>
                  <a:pt x="5" y="24"/>
                </a:lnTo>
                <a:lnTo>
                  <a:pt x="5" y="27"/>
                </a:lnTo>
                <a:lnTo>
                  <a:pt x="5" y="27"/>
                </a:lnTo>
                <a:lnTo>
                  <a:pt x="5" y="27"/>
                </a:lnTo>
                <a:lnTo>
                  <a:pt x="5" y="27"/>
                </a:lnTo>
                <a:lnTo>
                  <a:pt x="8" y="30"/>
                </a:lnTo>
                <a:lnTo>
                  <a:pt x="8" y="30"/>
                </a:lnTo>
                <a:lnTo>
                  <a:pt x="8" y="33"/>
                </a:lnTo>
                <a:lnTo>
                  <a:pt x="8" y="33"/>
                </a:lnTo>
                <a:lnTo>
                  <a:pt x="8" y="36"/>
                </a:lnTo>
                <a:lnTo>
                  <a:pt x="8" y="36"/>
                </a:lnTo>
                <a:lnTo>
                  <a:pt x="8" y="36"/>
                </a:lnTo>
                <a:lnTo>
                  <a:pt x="8" y="36"/>
                </a:lnTo>
                <a:lnTo>
                  <a:pt x="11" y="42"/>
                </a:lnTo>
                <a:lnTo>
                  <a:pt x="11" y="42"/>
                </a:lnTo>
                <a:lnTo>
                  <a:pt x="11" y="42"/>
                </a:lnTo>
                <a:lnTo>
                  <a:pt x="11" y="42"/>
                </a:lnTo>
                <a:lnTo>
                  <a:pt x="11" y="45"/>
                </a:lnTo>
                <a:lnTo>
                  <a:pt x="11" y="45"/>
                </a:lnTo>
                <a:lnTo>
                  <a:pt x="11" y="48"/>
                </a:lnTo>
                <a:lnTo>
                  <a:pt x="11" y="48"/>
                </a:lnTo>
                <a:lnTo>
                  <a:pt x="11" y="51"/>
                </a:lnTo>
                <a:lnTo>
                  <a:pt x="11" y="51"/>
                </a:lnTo>
                <a:lnTo>
                  <a:pt x="14" y="51"/>
                </a:lnTo>
                <a:lnTo>
                  <a:pt x="14" y="51"/>
                </a:lnTo>
                <a:lnTo>
                  <a:pt x="14" y="58"/>
                </a:lnTo>
                <a:lnTo>
                  <a:pt x="14" y="58"/>
                </a:lnTo>
                <a:lnTo>
                  <a:pt x="14" y="58"/>
                </a:lnTo>
                <a:lnTo>
                  <a:pt x="14" y="58"/>
                </a:lnTo>
                <a:lnTo>
                  <a:pt x="14" y="61"/>
                </a:lnTo>
                <a:lnTo>
                  <a:pt x="14" y="61"/>
                </a:lnTo>
                <a:lnTo>
                  <a:pt x="14" y="64"/>
                </a:lnTo>
                <a:lnTo>
                  <a:pt x="14" y="64"/>
                </a:lnTo>
                <a:lnTo>
                  <a:pt x="14" y="67"/>
                </a:lnTo>
                <a:lnTo>
                  <a:pt x="14" y="67"/>
                </a:lnTo>
                <a:lnTo>
                  <a:pt x="14" y="70"/>
                </a:lnTo>
                <a:lnTo>
                  <a:pt x="14" y="70"/>
                </a:lnTo>
                <a:lnTo>
                  <a:pt x="14" y="70"/>
                </a:lnTo>
                <a:lnTo>
                  <a:pt x="14" y="70"/>
                </a:lnTo>
                <a:lnTo>
                  <a:pt x="14" y="70"/>
                </a:lnTo>
                <a:lnTo>
                  <a:pt x="14" y="70"/>
                </a:lnTo>
                <a:lnTo>
                  <a:pt x="19" y="67"/>
                </a:lnTo>
                <a:lnTo>
                  <a:pt x="25" y="61"/>
                </a:lnTo>
                <a:lnTo>
                  <a:pt x="25" y="54"/>
                </a:lnTo>
                <a:lnTo>
                  <a:pt x="22" y="45"/>
                </a:lnTo>
                <a:lnTo>
                  <a:pt x="22" y="45"/>
                </a:lnTo>
                <a:lnTo>
                  <a:pt x="22" y="42"/>
                </a:lnTo>
                <a:lnTo>
                  <a:pt x="22" y="42"/>
                </a:lnTo>
                <a:lnTo>
                  <a:pt x="22" y="36"/>
                </a:lnTo>
                <a:lnTo>
                  <a:pt x="22" y="30"/>
                </a:lnTo>
                <a:lnTo>
                  <a:pt x="28" y="24"/>
                </a:lnTo>
                <a:lnTo>
                  <a:pt x="33" y="21"/>
                </a:lnTo>
                <a:lnTo>
                  <a:pt x="33" y="21"/>
                </a:lnTo>
                <a:lnTo>
                  <a:pt x="39" y="21"/>
                </a:lnTo>
                <a:lnTo>
                  <a:pt x="44" y="24"/>
                </a:lnTo>
                <a:lnTo>
                  <a:pt x="53" y="36"/>
                </a:lnTo>
                <a:lnTo>
                  <a:pt x="53" y="39"/>
                </a:lnTo>
                <a:lnTo>
                  <a:pt x="53" y="39"/>
                </a:lnTo>
                <a:lnTo>
                  <a:pt x="53" y="42"/>
                </a:lnTo>
                <a:lnTo>
                  <a:pt x="53" y="42"/>
                </a:lnTo>
                <a:lnTo>
                  <a:pt x="58" y="39"/>
                </a:lnTo>
                <a:lnTo>
                  <a:pt x="58" y="39"/>
                </a:lnTo>
                <a:lnTo>
                  <a:pt x="58" y="39"/>
                </a:lnTo>
                <a:lnTo>
                  <a:pt x="58" y="39"/>
                </a:lnTo>
                <a:lnTo>
                  <a:pt x="55" y="36"/>
                </a:lnTo>
                <a:lnTo>
                  <a:pt x="55" y="36"/>
                </a:lnTo>
                <a:lnTo>
                  <a:pt x="55" y="36"/>
                </a:lnTo>
                <a:lnTo>
                  <a:pt x="55" y="36"/>
                </a:lnTo>
                <a:lnTo>
                  <a:pt x="55" y="33"/>
                </a:lnTo>
                <a:lnTo>
                  <a:pt x="55" y="33"/>
                </a:lnTo>
                <a:lnTo>
                  <a:pt x="55" y="33"/>
                </a:lnTo>
                <a:lnTo>
                  <a:pt x="55" y="33"/>
                </a:lnTo>
                <a:lnTo>
                  <a:pt x="53" y="30"/>
                </a:lnTo>
                <a:lnTo>
                  <a:pt x="53" y="30"/>
                </a:lnTo>
                <a:lnTo>
                  <a:pt x="53" y="30"/>
                </a:lnTo>
                <a:lnTo>
                  <a:pt x="53" y="30"/>
                </a:lnTo>
                <a:lnTo>
                  <a:pt x="53" y="27"/>
                </a:lnTo>
                <a:lnTo>
                  <a:pt x="53" y="27"/>
                </a:lnTo>
                <a:lnTo>
                  <a:pt x="53" y="27"/>
                </a:lnTo>
                <a:lnTo>
                  <a:pt x="53" y="27"/>
                </a:lnTo>
                <a:lnTo>
                  <a:pt x="53" y="24"/>
                </a:lnTo>
                <a:lnTo>
                  <a:pt x="53" y="24"/>
                </a:lnTo>
                <a:lnTo>
                  <a:pt x="53" y="24"/>
                </a:lnTo>
                <a:lnTo>
                  <a:pt x="53" y="24"/>
                </a:lnTo>
                <a:lnTo>
                  <a:pt x="50" y="24"/>
                </a:lnTo>
                <a:lnTo>
                  <a:pt x="50" y="24"/>
                </a:lnTo>
                <a:lnTo>
                  <a:pt x="50" y="24"/>
                </a:lnTo>
                <a:lnTo>
                  <a:pt x="50" y="24"/>
                </a:lnTo>
                <a:lnTo>
                  <a:pt x="50" y="21"/>
                </a:lnTo>
                <a:lnTo>
                  <a:pt x="50" y="21"/>
                </a:lnTo>
                <a:lnTo>
                  <a:pt x="50" y="21"/>
                </a:lnTo>
                <a:lnTo>
                  <a:pt x="50" y="21"/>
                </a:lnTo>
                <a:lnTo>
                  <a:pt x="50" y="21"/>
                </a:lnTo>
                <a:lnTo>
                  <a:pt x="50" y="21"/>
                </a:lnTo>
                <a:lnTo>
                  <a:pt x="39" y="15"/>
                </a:lnTo>
                <a:lnTo>
                  <a:pt x="39" y="15"/>
                </a:lnTo>
                <a:lnTo>
                  <a:pt x="36" y="12"/>
                </a:lnTo>
                <a:lnTo>
                  <a:pt x="36" y="12"/>
                </a:lnTo>
                <a:lnTo>
                  <a:pt x="28" y="0"/>
                </a:lnTo>
                <a:lnTo>
                  <a:pt x="28" y="0"/>
                </a:lnTo>
                <a:lnTo>
                  <a:pt x="25" y="0"/>
                </a:lnTo>
                <a:lnTo>
                  <a:pt x="25" y="0"/>
                </a:lnTo>
                <a:lnTo>
                  <a:pt x="25" y="0"/>
                </a:lnTo>
                <a:lnTo>
                  <a:pt x="25" y="0"/>
                </a:lnTo>
                <a:lnTo>
                  <a:pt x="25" y="0"/>
                </a:lnTo>
                <a:lnTo>
                  <a:pt x="25" y="0"/>
                </a:lnTo>
                <a:lnTo>
                  <a:pt x="25" y="0"/>
                </a:lnTo>
                <a:lnTo>
                  <a:pt x="25" y="0"/>
                </a:lnTo>
                <a:lnTo>
                  <a:pt x="25" y="0"/>
                </a:lnTo>
                <a:lnTo>
                  <a:pt x="25" y="0"/>
                </a:lnTo>
                <a:lnTo>
                  <a:pt x="22" y="0"/>
                </a:lnTo>
                <a:lnTo>
                  <a:pt x="22" y="0"/>
                </a:lnTo>
                <a:lnTo>
                  <a:pt x="22" y="0"/>
                </a:lnTo>
                <a:lnTo>
                  <a:pt x="22" y="0"/>
                </a:lnTo>
                <a:lnTo>
                  <a:pt x="22" y="0"/>
                </a:lnTo>
                <a:lnTo>
                  <a:pt x="22" y="0"/>
                </a:lnTo>
                <a:lnTo>
                  <a:pt x="22" y="0"/>
                </a:lnTo>
                <a:lnTo>
                  <a:pt x="22" y="0"/>
                </a:lnTo>
                <a:lnTo>
                  <a:pt x="19" y="3"/>
                </a:lnTo>
                <a:lnTo>
                  <a:pt x="19" y="3"/>
                </a:lnTo>
                <a:lnTo>
                  <a:pt x="19" y="3"/>
                </a:lnTo>
                <a:lnTo>
                  <a:pt x="19" y="3"/>
                </a:lnTo>
                <a:lnTo>
                  <a:pt x="19" y="3"/>
                </a:lnTo>
                <a:lnTo>
                  <a:pt x="19" y="3"/>
                </a:lnTo>
                <a:lnTo>
                  <a:pt x="16" y="3"/>
                </a:lnTo>
                <a:lnTo>
                  <a:pt x="16" y="3"/>
                </a:lnTo>
                <a:lnTo>
                  <a:pt x="16" y="3"/>
                </a:lnTo>
                <a:lnTo>
                  <a:pt x="16" y="3"/>
                </a:lnTo>
                <a:lnTo>
                  <a:pt x="14" y="3"/>
                </a:lnTo>
                <a:lnTo>
                  <a:pt x="14" y="3"/>
                </a:lnTo>
                <a:lnTo>
                  <a:pt x="14" y="3"/>
                </a:lnTo>
                <a:lnTo>
                  <a:pt x="14" y="3"/>
                </a:lnTo>
                <a:lnTo>
                  <a:pt x="14" y="3"/>
                </a:lnTo>
                <a:lnTo>
                  <a:pt x="14" y="3"/>
                </a:lnTo>
                <a:lnTo>
                  <a:pt x="11" y="6"/>
                </a:lnTo>
                <a:lnTo>
                  <a:pt x="11" y="6"/>
                </a:lnTo>
                <a:lnTo>
                  <a:pt x="11" y="6"/>
                </a:lnTo>
                <a:lnTo>
                  <a:pt x="11" y="6"/>
                </a:lnTo>
                <a:lnTo>
                  <a:pt x="8" y="6"/>
                </a:lnTo>
                <a:lnTo>
                  <a:pt x="8" y="6"/>
                </a:lnTo>
                <a:lnTo>
                  <a:pt x="8" y="6"/>
                </a:lnTo>
                <a:lnTo>
                  <a:pt x="8" y="6"/>
                </a:lnTo>
                <a:lnTo>
                  <a:pt x="8" y="6"/>
                </a:lnTo>
                <a:lnTo>
                  <a:pt x="8" y="6"/>
                </a:lnTo>
                <a:lnTo>
                  <a:pt x="5" y="6"/>
                </a:lnTo>
                <a:lnTo>
                  <a:pt x="5" y="6"/>
                </a:lnTo>
                <a:lnTo>
                  <a:pt x="5" y="9"/>
                </a:lnTo>
                <a:lnTo>
                  <a:pt x="5" y="9"/>
                </a:lnTo>
                <a:lnTo>
                  <a:pt x="0" y="9"/>
                </a:lnTo>
                <a:lnTo>
                  <a:pt x="0" y="9"/>
                </a:lnTo>
                <a:lnTo>
                  <a:pt x="0" y="9"/>
                </a:lnTo>
                <a:lnTo>
                  <a:pt x="0" y="9"/>
                </a:lnTo>
                <a:lnTo>
                  <a:pt x="0" y="12"/>
                </a:lnTo>
                <a:lnTo>
                  <a:pt x="0" y="12"/>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55" name="Freeform 370">
            <a:extLst>
              <a:ext uri="{FF2B5EF4-FFF2-40B4-BE49-F238E27FC236}">
                <a16:creationId xmlns:a16="http://schemas.microsoft.com/office/drawing/2014/main" id="{AD3D1FED-49CA-44F1-A4D0-619AC49CE103}"/>
              </a:ext>
            </a:extLst>
          </p:cNvPr>
          <p:cNvSpPr>
            <a:spLocks/>
          </p:cNvSpPr>
          <p:nvPr/>
        </p:nvSpPr>
        <p:spPr bwMode="auto">
          <a:xfrm>
            <a:off x="7543992" y="321096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56" name="Freeform 371">
            <a:extLst>
              <a:ext uri="{FF2B5EF4-FFF2-40B4-BE49-F238E27FC236}">
                <a16:creationId xmlns:a16="http://schemas.microsoft.com/office/drawing/2014/main" id="{BCEE2719-4551-4AEE-BADF-01C28B87AAB5}"/>
              </a:ext>
            </a:extLst>
          </p:cNvPr>
          <p:cNvSpPr>
            <a:spLocks/>
          </p:cNvSpPr>
          <p:nvPr/>
        </p:nvSpPr>
        <p:spPr bwMode="auto">
          <a:xfrm>
            <a:off x="7539388" y="319787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57" name="Freeform 372">
            <a:extLst>
              <a:ext uri="{FF2B5EF4-FFF2-40B4-BE49-F238E27FC236}">
                <a16:creationId xmlns:a16="http://schemas.microsoft.com/office/drawing/2014/main" id="{35E456AA-131A-4C8A-AD4F-2FAC366C397C}"/>
              </a:ext>
            </a:extLst>
          </p:cNvPr>
          <p:cNvSpPr>
            <a:spLocks/>
          </p:cNvSpPr>
          <p:nvPr/>
        </p:nvSpPr>
        <p:spPr bwMode="auto">
          <a:xfrm>
            <a:off x="7543992" y="3202238"/>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58" name="Freeform 373">
            <a:extLst>
              <a:ext uri="{FF2B5EF4-FFF2-40B4-BE49-F238E27FC236}">
                <a16:creationId xmlns:a16="http://schemas.microsoft.com/office/drawing/2014/main" id="{4523CF6A-454F-4A73-ADAB-47170AE5B831}"/>
              </a:ext>
            </a:extLst>
          </p:cNvPr>
          <p:cNvSpPr>
            <a:spLocks/>
          </p:cNvSpPr>
          <p:nvPr/>
        </p:nvSpPr>
        <p:spPr bwMode="auto">
          <a:xfrm>
            <a:off x="7557800" y="325606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59" name="Freeform 374">
            <a:extLst>
              <a:ext uri="{FF2B5EF4-FFF2-40B4-BE49-F238E27FC236}">
                <a16:creationId xmlns:a16="http://schemas.microsoft.com/office/drawing/2014/main" id="{8E902B95-D12D-4D0E-83F1-2FBEFB57739A}"/>
              </a:ext>
            </a:extLst>
          </p:cNvPr>
          <p:cNvSpPr>
            <a:spLocks/>
          </p:cNvSpPr>
          <p:nvPr/>
        </p:nvSpPr>
        <p:spPr bwMode="auto">
          <a:xfrm>
            <a:off x="7536320" y="3184779"/>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60" name="Freeform 375">
            <a:extLst>
              <a:ext uri="{FF2B5EF4-FFF2-40B4-BE49-F238E27FC236}">
                <a16:creationId xmlns:a16="http://schemas.microsoft.com/office/drawing/2014/main" id="{3289DCFF-1C10-499A-8C57-53A1FE801A19}"/>
              </a:ext>
            </a:extLst>
          </p:cNvPr>
          <p:cNvSpPr>
            <a:spLocks/>
          </p:cNvSpPr>
          <p:nvPr/>
        </p:nvSpPr>
        <p:spPr bwMode="auto">
          <a:xfrm>
            <a:off x="7557800" y="3260431"/>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61" name="Freeform 376">
            <a:extLst>
              <a:ext uri="{FF2B5EF4-FFF2-40B4-BE49-F238E27FC236}">
                <a16:creationId xmlns:a16="http://schemas.microsoft.com/office/drawing/2014/main" id="{C8D869D3-BBAC-4A56-85CA-A888A5057BD2}"/>
              </a:ext>
            </a:extLst>
          </p:cNvPr>
          <p:cNvSpPr>
            <a:spLocks/>
          </p:cNvSpPr>
          <p:nvPr/>
        </p:nvSpPr>
        <p:spPr bwMode="auto">
          <a:xfrm>
            <a:off x="7553197" y="3245883"/>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62" name="Freeform 377">
            <a:extLst>
              <a:ext uri="{FF2B5EF4-FFF2-40B4-BE49-F238E27FC236}">
                <a16:creationId xmlns:a16="http://schemas.microsoft.com/office/drawing/2014/main" id="{D789D5D9-9C61-4BBF-93E4-3CB09CF179EF}"/>
              </a:ext>
            </a:extLst>
          </p:cNvPr>
          <p:cNvSpPr>
            <a:spLocks/>
          </p:cNvSpPr>
          <p:nvPr/>
        </p:nvSpPr>
        <p:spPr bwMode="auto">
          <a:xfrm>
            <a:off x="7557800" y="3269161"/>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63" name="Freeform 378">
            <a:extLst>
              <a:ext uri="{FF2B5EF4-FFF2-40B4-BE49-F238E27FC236}">
                <a16:creationId xmlns:a16="http://schemas.microsoft.com/office/drawing/2014/main" id="{3DA28350-C59A-4DE6-A665-26B0D0611BE4}"/>
              </a:ext>
            </a:extLst>
          </p:cNvPr>
          <p:cNvSpPr>
            <a:spLocks/>
          </p:cNvSpPr>
          <p:nvPr/>
        </p:nvSpPr>
        <p:spPr bwMode="auto">
          <a:xfrm>
            <a:off x="7548594" y="3215331"/>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64" name="Freeform 379">
            <a:extLst>
              <a:ext uri="{FF2B5EF4-FFF2-40B4-BE49-F238E27FC236}">
                <a16:creationId xmlns:a16="http://schemas.microsoft.com/office/drawing/2014/main" id="{A1A3BDA8-FB02-4FDF-A072-9C0F06776949}"/>
              </a:ext>
            </a:extLst>
          </p:cNvPr>
          <p:cNvSpPr>
            <a:spLocks/>
          </p:cNvSpPr>
          <p:nvPr/>
        </p:nvSpPr>
        <p:spPr bwMode="auto">
          <a:xfrm>
            <a:off x="7548594" y="322406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65" name="Freeform 380">
            <a:extLst>
              <a:ext uri="{FF2B5EF4-FFF2-40B4-BE49-F238E27FC236}">
                <a16:creationId xmlns:a16="http://schemas.microsoft.com/office/drawing/2014/main" id="{7035A576-EC93-46BC-B84B-3A3852852532}"/>
              </a:ext>
            </a:extLst>
          </p:cNvPr>
          <p:cNvSpPr>
            <a:spLocks/>
          </p:cNvSpPr>
          <p:nvPr/>
        </p:nvSpPr>
        <p:spPr bwMode="auto">
          <a:xfrm>
            <a:off x="7553197" y="3237155"/>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66" name="Freeform 381">
            <a:extLst>
              <a:ext uri="{FF2B5EF4-FFF2-40B4-BE49-F238E27FC236}">
                <a16:creationId xmlns:a16="http://schemas.microsoft.com/office/drawing/2014/main" id="{721FFC51-7067-4FD4-88D8-7D30C5D8E35D}"/>
              </a:ext>
            </a:extLst>
          </p:cNvPr>
          <p:cNvSpPr>
            <a:spLocks/>
          </p:cNvSpPr>
          <p:nvPr/>
        </p:nvSpPr>
        <p:spPr bwMode="auto">
          <a:xfrm>
            <a:off x="7553197" y="323279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67" name="Freeform 382">
            <a:extLst>
              <a:ext uri="{FF2B5EF4-FFF2-40B4-BE49-F238E27FC236}">
                <a16:creationId xmlns:a16="http://schemas.microsoft.com/office/drawing/2014/main" id="{DBFAD740-C9C8-4463-998F-A320832AC1AC}"/>
              </a:ext>
            </a:extLst>
          </p:cNvPr>
          <p:cNvSpPr>
            <a:spLocks/>
          </p:cNvSpPr>
          <p:nvPr/>
        </p:nvSpPr>
        <p:spPr bwMode="auto">
          <a:xfrm>
            <a:off x="7539388" y="3189144"/>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68" name="Freeform 383">
            <a:extLst>
              <a:ext uri="{FF2B5EF4-FFF2-40B4-BE49-F238E27FC236}">
                <a16:creationId xmlns:a16="http://schemas.microsoft.com/office/drawing/2014/main" id="{1CE385FB-47BD-449B-86C6-2C0F88621AA7}"/>
              </a:ext>
            </a:extLst>
          </p:cNvPr>
          <p:cNvSpPr>
            <a:spLocks/>
          </p:cNvSpPr>
          <p:nvPr/>
        </p:nvSpPr>
        <p:spPr bwMode="auto">
          <a:xfrm>
            <a:off x="6612685" y="2768691"/>
            <a:ext cx="730316" cy="632861"/>
          </a:xfrm>
          <a:custGeom>
            <a:avLst/>
            <a:gdLst>
              <a:gd name="T0" fmla="*/ 453 w 476"/>
              <a:gd name="T1" fmla="*/ 301 h 435"/>
              <a:gd name="T2" fmla="*/ 456 w 476"/>
              <a:gd name="T3" fmla="*/ 256 h 435"/>
              <a:gd name="T4" fmla="*/ 459 w 476"/>
              <a:gd name="T5" fmla="*/ 240 h 435"/>
              <a:gd name="T6" fmla="*/ 456 w 476"/>
              <a:gd name="T7" fmla="*/ 228 h 435"/>
              <a:gd name="T8" fmla="*/ 445 w 476"/>
              <a:gd name="T9" fmla="*/ 210 h 435"/>
              <a:gd name="T10" fmla="*/ 431 w 476"/>
              <a:gd name="T11" fmla="*/ 146 h 435"/>
              <a:gd name="T12" fmla="*/ 425 w 476"/>
              <a:gd name="T13" fmla="*/ 143 h 435"/>
              <a:gd name="T14" fmla="*/ 420 w 476"/>
              <a:gd name="T15" fmla="*/ 122 h 435"/>
              <a:gd name="T16" fmla="*/ 411 w 476"/>
              <a:gd name="T17" fmla="*/ 88 h 435"/>
              <a:gd name="T18" fmla="*/ 408 w 476"/>
              <a:gd name="T19" fmla="*/ 61 h 435"/>
              <a:gd name="T20" fmla="*/ 397 w 476"/>
              <a:gd name="T21" fmla="*/ 31 h 435"/>
              <a:gd name="T22" fmla="*/ 355 w 476"/>
              <a:gd name="T23" fmla="*/ 6 h 435"/>
              <a:gd name="T24" fmla="*/ 294 w 476"/>
              <a:gd name="T25" fmla="*/ 25 h 435"/>
              <a:gd name="T26" fmla="*/ 260 w 476"/>
              <a:gd name="T27" fmla="*/ 58 h 435"/>
              <a:gd name="T28" fmla="*/ 240 w 476"/>
              <a:gd name="T29" fmla="*/ 98 h 435"/>
              <a:gd name="T30" fmla="*/ 229 w 476"/>
              <a:gd name="T31" fmla="*/ 116 h 435"/>
              <a:gd name="T32" fmla="*/ 246 w 476"/>
              <a:gd name="T33" fmla="*/ 125 h 435"/>
              <a:gd name="T34" fmla="*/ 260 w 476"/>
              <a:gd name="T35" fmla="*/ 134 h 435"/>
              <a:gd name="T36" fmla="*/ 249 w 476"/>
              <a:gd name="T37" fmla="*/ 155 h 435"/>
              <a:gd name="T38" fmla="*/ 240 w 476"/>
              <a:gd name="T39" fmla="*/ 164 h 435"/>
              <a:gd name="T40" fmla="*/ 229 w 476"/>
              <a:gd name="T41" fmla="*/ 204 h 435"/>
              <a:gd name="T42" fmla="*/ 173 w 476"/>
              <a:gd name="T43" fmla="*/ 234 h 435"/>
              <a:gd name="T44" fmla="*/ 148 w 476"/>
              <a:gd name="T45" fmla="*/ 243 h 435"/>
              <a:gd name="T46" fmla="*/ 126 w 476"/>
              <a:gd name="T47" fmla="*/ 240 h 435"/>
              <a:gd name="T48" fmla="*/ 109 w 476"/>
              <a:gd name="T49" fmla="*/ 234 h 435"/>
              <a:gd name="T50" fmla="*/ 98 w 476"/>
              <a:gd name="T51" fmla="*/ 237 h 435"/>
              <a:gd name="T52" fmla="*/ 56 w 476"/>
              <a:gd name="T53" fmla="*/ 262 h 435"/>
              <a:gd name="T54" fmla="*/ 45 w 476"/>
              <a:gd name="T55" fmla="*/ 274 h 435"/>
              <a:gd name="T56" fmla="*/ 50 w 476"/>
              <a:gd name="T57" fmla="*/ 295 h 435"/>
              <a:gd name="T58" fmla="*/ 47 w 476"/>
              <a:gd name="T59" fmla="*/ 325 h 435"/>
              <a:gd name="T60" fmla="*/ 36 w 476"/>
              <a:gd name="T61" fmla="*/ 341 h 435"/>
              <a:gd name="T62" fmla="*/ 17 w 476"/>
              <a:gd name="T63" fmla="*/ 368 h 435"/>
              <a:gd name="T64" fmla="*/ 3 w 476"/>
              <a:gd name="T65" fmla="*/ 407 h 435"/>
              <a:gd name="T66" fmla="*/ 316 w 476"/>
              <a:gd name="T67" fmla="*/ 344 h 435"/>
              <a:gd name="T68" fmla="*/ 350 w 476"/>
              <a:gd name="T69" fmla="*/ 356 h 435"/>
              <a:gd name="T70" fmla="*/ 408 w 476"/>
              <a:gd name="T71" fmla="*/ 410 h 435"/>
              <a:gd name="T72" fmla="*/ 408 w 476"/>
              <a:gd name="T73" fmla="*/ 414 h 435"/>
              <a:gd name="T74" fmla="*/ 411 w 476"/>
              <a:gd name="T75" fmla="*/ 414 h 435"/>
              <a:gd name="T76" fmla="*/ 414 w 476"/>
              <a:gd name="T77" fmla="*/ 414 h 435"/>
              <a:gd name="T78" fmla="*/ 417 w 476"/>
              <a:gd name="T79" fmla="*/ 414 h 435"/>
              <a:gd name="T80" fmla="*/ 420 w 476"/>
              <a:gd name="T81" fmla="*/ 417 h 435"/>
              <a:gd name="T82" fmla="*/ 422 w 476"/>
              <a:gd name="T83" fmla="*/ 417 h 435"/>
              <a:gd name="T84" fmla="*/ 425 w 476"/>
              <a:gd name="T85" fmla="*/ 420 h 435"/>
              <a:gd name="T86" fmla="*/ 431 w 476"/>
              <a:gd name="T87" fmla="*/ 420 h 435"/>
              <a:gd name="T88" fmla="*/ 434 w 476"/>
              <a:gd name="T89" fmla="*/ 423 h 435"/>
              <a:gd name="T90" fmla="*/ 436 w 476"/>
              <a:gd name="T91" fmla="*/ 423 h 435"/>
              <a:gd name="T92" fmla="*/ 442 w 476"/>
              <a:gd name="T93" fmla="*/ 426 h 435"/>
              <a:gd name="T94" fmla="*/ 445 w 476"/>
              <a:gd name="T95" fmla="*/ 426 h 435"/>
              <a:gd name="T96" fmla="*/ 448 w 476"/>
              <a:gd name="T97" fmla="*/ 429 h 435"/>
              <a:gd name="T98" fmla="*/ 450 w 476"/>
              <a:gd name="T99" fmla="*/ 429 h 435"/>
              <a:gd name="T100" fmla="*/ 453 w 476"/>
              <a:gd name="T101" fmla="*/ 429 h 435"/>
              <a:gd name="T102" fmla="*/ 456 w 476"/>
              <a:gd name="T103" fmla="*/ 432 h 435"/>
              <a:gd name="T104" fmla="*/ 462 w 476"/>
              <a:gd name="T105" fmla="*/ 435 h 435"/>
              <a:gd name="T106" fmla="*/ 464 w 476"/>
              <a:gd name="T107" fmla="*/ 435 h 435"/>
              <a:gd name="T108" fmla="*/ 476 w 476"/>
              <a:gd name="T109" fmla="*/ 420 h 435"/>
              <a:gd name="T110" fmla="*/ 476 w 476"/>
              <a:gd name="T111" fmla="*/ 417 h 435"/>
              <a:gd name="T112" fmla="*/ 473 w 476"/>
              <a:gd name="T113" fmla="*/ 414 h 435"/>
              <a:gd name="T114" fmla="*/ 473 w 476"/>
              <a:gd name="T115" fmla="*/ 410 h 435"/>
              <a:gd name="T116" fmla="*/ 470 w 476"/>
              <a:gd name="T117" fmla="*/ 407 h 435"/>
              <a:gd name="T118" fmla="*/ 470 w 476"/>
              <a:gd name="T119" fmla="*/ 404 h 435"/>
              <a:gd name="T120" fmla="*/ 470 w 476"/>
              <a:gd name="T121" fmla="*/ 401 h 435"/>
              <a:gd name="T122" fmla="*/ 464 w 476"/>
              <a:gd name="T123" fmla="*/ 371 h 435"/>
              <a:gd name="T124" fmla="*/ 453 w 476"/>
              <a:gd name="T125" fmla="*/ 313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6" h="435">
                <a:moveTo>
                  <a:pt x="453" y="313"/>
                </a:moveTo>
                <a:lnTo>
                  <a:pt x="453" y="313"/>
                </a:lnTo>
                <a:lnTo>
                  <a:pt x="453" y="313"/>
                </a:lnTo>
                <a:lnTo>
                  <a:pt x="453" y="301"/>
                </a:lnTo>
                <a:lnTo>
                  <a:pt x="453" y="301"/>
                </a:lnTo>
                <a:lnTo>
                  <a:pt x="456" y="286"/>
                </a:lnTo>
                <a:lnTo>
                  <a:pt x="456" y="286"/>
                </a:lnTo>
                <a:lnTo>
                  <a:pt x="456" y="256"/>
                </a:lnTo>
                <a:lnTo>
                  <a:pt x="456" y="256"/>
                </a:lnTo>
                <a:lnTo>
                  <a:pt x="456" y="246"/>
                </a:lnTo>
                <a:lnTo>
                  <a:pt x="456" y="246"/>
                </a:lnTo>
                <a:lnTo>
                  <a:pt x="459" y="240"/>
                </a:lnTo>
                <a:lnTo>
                  <a:pt x="459" y="240"/>
                </a:lnTo>
                <a:lnTo>
                  <a:pt x="456" y="228"/>
                </a:lnTo>
                <a:lnTo>
                  <a:pt x="456" y="228"/>
                </a:lnTo>
                <a:lnTo>
                  <a:pt x="456" y="228"/>
                </a:lnTo>
                <a:lnTo>
                  <a:pt x="456" y="228"/>
                </a:lnTo>
                <a:lnTo>
                  <a:pt x="450" y="222"/>
                </a:lnTo>
                <a:lnTo>
                  <a:pt x="450" y="222"/>
                </a:lnTo>
                <a:lnTo>
                  <a:pt x="445" y="210"/>
                </a:lnTo>
                <a:lnTo>
                  <a:pt x="439" y="192"/>
                </a:lnTo>
                <a:lnTo>
                  <a:pt x="439" y="161"/>
                </a:lnTo>
                <a:lnTo>
                  <a:pt x="439" y="161"/>
                </a:lnTo>
                <a:lnTo>
                  <a:pt x="431" y="146"/>
                </a:lnTo>
                <a:lnTo>
                  <a:pt x="431" y="146"/>
                </a:lnTo>
                <a:lnTo>
                  <a:pt x="428" y="146"/>
                </a:lnTo>
                <a:lnTo>
                  <a:pt x="428" y="146"/>
                </a:lnTo>
                <a:lnTo>
                  <a:pt x="425" y="143"/>
                </a:lnTo>
                <a:lnTo>
                  <a:pt x="425" y="143"/>
                </a:lnTo>
                <a:lnTo>
                  <a:pt x="420" y="134"/>
                </a:lnTo>
                <a:lnTo>
                  <a:pt x="420" y="122"/>
                </a:lnTo>
                <a:lnTo>
                  <a:pt x="420" y="122"/>
                </a:lnTo>
                <a:lnTo>
                  <a:pt x="417" y="110"/>
                </a:lnTo>
                <a:lnTo>
                  <a:pt x="417" y="110"/>
                </a:lnTo>
                <a:lnTo>
                  <a:pt x="411" y="88"/>
                </a:lnTo>
                <a:lnTo>
                  <a:pt x="411" y="88"/>
                </a:lnTo>
                <a:lnTo>
                  <a:pt x="411" y="79"/>
                </a:lnTo>
                <a:lnTo>
                  <a:pt x="411" y="79"/>
                </a:lnTo>
                <a:lnTo>
                  <a:pt x="408" y="61"/>
                </a:lnTo>
                <a:lnTo>
                  <a:pt x="408" y="61"/>
                </a:lnTo>
                <a:lnTo>
                  <a:pt x="406" y="52"/>
                </a:lnTo>
                <a:lnTo>
                  <a:pt x="403" y="43"/>
                </a:lnTo>
                <a:lnTo>
                  <a:pt x="403" y="43"/>
                </a:lnTo>
                <a:lnTo>
                  <a:pt x="397" y="31"/>
                </a:lnTo>
                <a:lnTo>
                  <a:pt x="397" y="22"/>
                </a:lnTo>
                <a:lnTo>
                  <a:pt x="397" y="0"/>
                </a:lnTo>
                <a:lnTo>
                  <a:pt x="397" y="0"/>
                </a:lnTo>
                <a:lnTo>
                  <a:pt x="355" y="6"/>
                </a:lnTo>
                <a:lnTo>
                  <a:pt x="319" y="9"/>
                </a:lnTo>
                <a:lnTo>
                  <a:pt x="319" y="9"/>
                </a:lnTo>
                <a:lnTo>
                  <a:pt x="305" y="16"/>
                </a:lnTo>
                <a:lnTo>
                  <a:pt x="294" y="25"/>
                </a:lnTo>
                <a:lnTo>
                  <a:pt x="271" y="46"/>
                </a:lnTo>
                <a:lnTo>
                  <a:pt x="271" y="46"/>
                </a:lnTo>
                <a:lnTo>
                  <a:pt x="260" y="58"/>
                </a:lnTo>
                <a:lnTo>
                  <a:pt x="260" y="58"/>
                </a:lnTo>
                <a:lnTo>
                  <a:pt x="254" y="67"/>
                </a:lnTo>
                <a:lnTo>
                  <a:pt x="246" y="82"/>
                </a:lnTo>
                <a:lnTo>
                  <a:pt x="246" y="82"/>
                </a:lnTo>
                <a:lnTo>
                  <a:pt x="240" y="98"/>
                </a:lnTo>
                <a:lnTo>
                  <a:pt x="235" y="107"/>
                </a:lnTo>
                <a:lnTo>
                  <a:pt x="235" y="107"/>
                </a:lnTo>
                <a:lnTo>
                  <a:pt x="232" y="110"/>
                </a:lnTo>
                <a:lnTo>
                  <a:pt x="229" y="116"/>
                </a:lnTo>
                <a:lnTo>
                  <a:pt x="229" y="116"/>
                </a:lnTo>
                <a:lnTo>
                  <a:pt x="235" y="122"/>
                </a:lnTo>
                <a:lnTo>
                  <a:pt x="246" y="125"/>
                </a:lnTo>
                <a:lnTo>
                  <a:pt x="246" y="125"/>
                </a:lnTo>
                <a:lnTo>
                  <a:pt x="254" y="125"/>
                </a:lnTo>
                <a:lnTo>
                  <a:pt x="257" y="128"/>
                </a:lnTo>
                <a:lnTo>
                  <a:pt x="260" y="134"/>
                </a:lnTo>
                <a:lnTo>
                  <a:pt x="260" y="134"/>
                </a:lnTo>
                <a:lnTo>
                  <a:pt x="260" y="137"/>
                </a:lnTo>
                <a:lnTo>
                  <a:pt x="257" y="143"/>
                </a:lnTo>
                <a:lnTo>
                  <a:pt x="249" y="155"/>
                </a:lnTo>
                <a:lnTo>
                  <a:pt x="249" y="155"/>
                </a:lnTo>
                <a:lnTo>
                  <a:pt x="243" y="161"/>
                </a:lnTo>
                <a:lnTo>
                  <a:pt x="243" y="161"/>
                </a:lnTo>
                <a:lnTo>
                  <a:pt x="240" y="164"/>
                </a:lnTo>
                <a:lnTo>
                  <a:pt x="240" y="164"/>
                </a:lnTo>
                <a:lnTo>
                  <a:pt x="240" y="177"/>
                </a:lnTo>
                <a:lnTo>
                  <a:pt x="240" y="186"/>
                </a:lnTo>
                <a:lnTo>
                  <a:pt x="235" y="198"/>
                </a:lnTo>
                <a:lnTo>
                  <a:pt x="229" y="204"/>
                </a:lnTo>
                <a:lnTo>
                  <a:pt x="229" y="204"/>
                </a:lnTo>
                <a:lnTo>
                  <a:pt x="210" y="216"/>
                </a:lnTo>
                <a:lnTo>
                  <a:pt x="173" y="234"/>
                </a:lnTo>
                <a:lnTo>
                  <a:pt x="173" y="234"/>
                </a:lnTo>
                <a:lnTo>
                  <a:pt x="165" y="237"/>
                </a:lnTo>
                <a:lnTo>
                  <a:pt x="165" y="237"/>
                </a:lnTo>
                <a:lnTo>
                  <a:pt x="154" y="243"/>
                </a:lnTo>
                <a:lnTo>
                  <a:pt x="148" y="243"/>
                </a:lnTo>
                <a:lnTo>
                  <a:pt x="148" y="243"/>
                </a:lnTo>
                <a:lnTo>
                  <a:pt x="140" y="240"/>
                </a:lnTo>
                <a:lnTo>
                  <a:pt x="140" y="240"/>
                </a:lnTo>
                <a:lnTo>
                  <a:pt x="126" y="240"/>
                </a:lnTo>
                <a:lnTo>
                  <a:pt x="120" y="237"/>
                </a:lnTo>
                <a:lnTo>
                  <a:pt x="120" y="237"/>
                </a:lnTo>
                <a:lnTo>
                  <a:pt x="115" y="234"/>
                </a:lnTo>
                <a:lnTo>
                  <a:pt x="109" y="234"/>
                </a:lnTo>
                <a:lnTo>
                  <a:pt x="109" y="234"/>
                </a:lnTo>
                <a:lnTo>
                  <a:pt x="109" y="234"/>
                </a:lnTo>
                <a:lnTo>
                  <a:pt x="109" y="234"/>
                </a:lnTo>
                <a:lnTo>
                  <a:pt x="98" y="237"/>
                </a:lnTo>
                <a:lnTo>
                  <a:pt x="89" y="240"/>
                </a:lnTo>
                <a:lnTo>
                  <a:pt x="70" y="256"/>
                </a:lnTo>
                <a:lnTo>
                  <a:pt x="70" y="256"/>
                </a:lnTo>
                <a:lnTo>
                  <a:pt x="56" y="262"/>
                </a:lnTo>
                <a:lnTo>
                  <a:pt x="56" y="262"/>
                </a:lnTo>
                <a:lnTo>
                  <a:pt x="50" y="268"/>
                </a:lnTo>
                <a:lnTo>
                  <a:pt x="45" y="274"/>
                </a:lnTo>
                <a:lnTo>
                  <a:pt x="45" y="274"/>
                </a:lnTo>
                <a:lnTo>
                  <a:pt x="45" y="277"/>
                </a:lnTo>
                <a:lnTo>
                  <a:pt x="47" y="283"/>
                </a:lnTo>
                <a:lnTo>
                  <a:pt x="47" y="283"/>
                </a:lnTo>
                <a:lnTo>
                  <a:pt x="50" y="295"/>
                </a:lnTo>
                <a:lnTo>
                  <a:pt x="53" y="304"/>
                </a:lnTo>
                <a:lnTo>
                  <a:pt x="50" y="319"/>
                </a:lnTo>
                <a:lnTo>
                  <a:pt x="50" y="319"/>
                </a:lnTo>
                <a:lnTo>
                  <a:pt x="47" y="325"/>
                </a:lnTo>
                <a:lnTo>
                  <a:pt x="42" y="331"/>
                </a:lnTo>
                <a:lnTo>
                  <a:pt x="42" y="331"/>
                </a:lnTo>
                <a:lnTo>
                  <a:pt x="36" y="341"/>
                </a:lnTo>
                <a:lnTo>
                  <a:pt x="36" y="341"/>
                </a:lnTo>
                <a:lnTo>
                  <a:pt x="22" y="359"/>
                </a:lnTo>
                <a:lnTo>
                  <a:pt x="22" y="359"/>
                </a:lnTo>
                <a:lnTo>
                  <a:pt x="17" y="368"/>
                </a:lnTo>
                <a:lnTo>
                  <a:pt x="17" y="368"/>
                </a:lnTo>
                <a:lnTo>
                  <a:pt x="11" y="377"/>
                </a:lnTo>
                <a:lnTo>
                  <a:pt x="11" y="377"/>
                </a:lnTo>
                <a:lnTo>
                  <a:pt x="0" y="386"/>
                </a:lnTo>
                <a:lnTo>
                  <a:pt x="3" y="407"/>
                </a:lnTo>
                <a:lnTo>
                  <a:pt x="3" y="407"/>
                </a:lnTo>
                <a:lnTo>
                  <a:pt x="187" y="368"/>
                </a:lnTo>
                <a:lnTo>
                  <a:pt x="316" y="344"/>
                </a:lnTo>
                <a:lnTo>
                  <a:pt x="316" y="344"/>
                </a:lnTo>
                <a:lnTo>
                  <a:pt x="333" y="347"/>
                </a:lnTo>
                <a:lnTo>
                  <a:pt x="344" y="353"/>
                </a:lnTo>
                <a:lnTo>
                  <a:pt x="350" y="356"/>
                </a:lnTo>
                <a:lnTo>
                  <a:pt x="350" y="356"/>
                </a:lnTo>
                <a:lnTo>
                  <a:pt x="383" y="401"/>
                </a:lnTo>
                <a:lnTo>
                  <a:pt x="394" y="407"/>
                </a:lnTo>
                <a:lnTo>
                  <a:pt x="394" y="407"/>
                </a:lnTo>
                <a:lnTo>
                  <a:pt x="408" y="410"/>
                </a:lnTo>
                <a:lnTo>
                  <a:pt x="408" y="410"/>
                </a:lnTo>
                <a:lnTo>
                  <a:pt x="408" y="410"/>
                </a:lnTo>
                <a:lnTo>
                  <a:pt x="408" y="410"/>
                </a:lnTo>
                <a:lnTo>
                  <a:pt x="408" y="414"/>
                </a:lnTo>
                <a:lnTo>
                  <a:pt x="408" y="414"/>
                </a:lnTo>
                <a:lnTo>
                  <a:pt x="411" y="414"/>
                </a:lnTo>
                <a:lnTo>
                  <a:pt x="411" y="414"/>
                </a:lnTo>
                <a:lnTo>
                  <a:pt x="411" y="414"/>
                </a:lnTo>
                <a:lnTo>
                  <a:pt x="411" y="414"/>
                </a:lnTo>
                <a:lnTo>
                  <a:pt x="411" y="414"/>
                </a:lnTo>
                <a:lnTo>
                  <a:pt x="411" y="414"/>
                </a:lnTo>
                <a:lnTo>
                  <a:pt x="414" y="414"/>
                </a:lnTo>
                <a:lnTo>
                  <a:pt x="414" y="414"/>
                </a:lnTo>
                <a:lnTo>
                  <a:pt x="414" y="414"/>
                </a:lnTo>
                <a:lnTo>
                  <a:pt x="414" y="414"/>
                </a:lnTo>
                <a:lnTo>
                  <a:pt x="417" y="414"/>
                </a:lnTo>
                <a:lnTo>
                  <a:pt x="417" y="414"/>
                </a:lnTo>
                <a:lnTo>
                  <a:pt x="417" y="417"/>
                </a:lnTo>
                <a:lnTo>
                  <a:pt x="417" y="417"/>
                </a:lnTo>
                <a:lnTo>
                  <a:pt x="420" y="417"/>
                </a:lnTo>
                <a:lnTo>
                  <a:pt x="420" y="417"/>
                </a:lnTo>
                <a:lnTo>
                  <a:pt x="420" y="417"/>
                </a:lnTo>
                <a:lnTo>
                  <a:pt x="420" y="417"/>
                </a:lnTo>
                <a:lnTo>
                  <a:pt x="422" y="417"/>
                </a:lnTo>
                <a:lnTo>
                  <a:pt x="422" y="417"/>
                </a:lnTo>
                <a:lnTo>
                  <a:pt x="422" y="417"/>
                </a:lnTo>
                <a:lnTo>
                  <a:pt x="422" y="417"/>
                </a:lnTo>
                <a:lnTo>
                  <a:pt x="425" y="420"/>
                </a:lnTo>
                <a:lnTo>
                  <a:pt x="425" y="420"/>
                </a:lnTo>
                <a:lnTo>
                  <a:pt x="425" y="420"/>
                </a:lnTo>
                <a:lnTo>
                  <a:pt x="425" y="420"/>
                </a:lnTo>
                <a:lnTo>
                  <a:pt x="431" y="420"/>
                </a:lnTo>
                <a:lnTo>
                  <a:pt x="431" y="420"/>
                </a:lnTo>
                <a:lnTo>
                  <a:pt x="434" y="420"/>
                </a:lnTo>
                <a:lnTo>
                  <a:pt x="434" y="420"/>
                </a:lnTo>
                <a:lnTo>
                  <a:pt x="434" y="423"/>
                </a:lnTo>
                <a:lnTo>
                  <a:pt x="434" y="423"/>
                </a:lnTo>
                <a:lnTo>
                  <a:pt x="436" y="423"/>
                </a:lnTo>
                <a:lnTo>
                  <a:pt x="436" y="423"/>
                </a:lnTo>
                <a:lnTo>
                  <a:pt x="436" y="423"/>
                </a:lnTo>
                <a:lnTo>
                  <a:pt x="436" y="423"/>
                </a:lnTo>
                <a:lnTo>
                  <a:pt x="439" y="423"/>
                </a:lnTo>
                <a:lnTo>
                  <a:pt x="439" y="423"/>
                </a:lnTo>
                <a:lnTo>
                  <a:pt x="442" y="426"/>
                </a:lnTo>
                <a:lnTo>
                  <a:pt x="442" y="426"/>
                </a:lnTo>
                <a:lnTo>
                  <a:pt x="442" y="426"/>
                </a:lnTo>
                <a:lnTo>
                  <a:pt x="442" y="426"/>
                </a:lnTo>
                <a:lnTo>
                  <a:pt x="445" y="426"/>
                </a:lnTo>
                <a:lnTo>
                  <a:pt x="445" y="426"/>
                </a:lnTo>
                <a:lnTo>
                  <a:pt x="445" y="426"/>
                </a:lnTo>
                <a:lnTo>
                  <a:pt x="445" y="426"/>
                </a:lnTo>
                <a:lnTo>
                  <a:pt x="448" y="429"/>
                </a:lnTo>
                <a:lnTo>
                  <a:pt x="448" y="429"/>
                </a:lnTo>
                <a:lnTo>
                  <a:pt x="448" y="429"/>
                </a:lnTo>
                <a:lnTo>
                  <a:pt x="448" y="429"/>
                </a:lnTo>
                <a:lnTo>
                  <a:pt x="450" y="429"/>
                </a:lnTo>
                <a:lnTo>
                  <a:pt x="450" y="429"/>
                </a:lnTo>
                <a:lnTo>
                  <a:pt x="453" y="429"/>
                </a:lnTo>
                <a:lnTo>
                  <a:pt x="453" y="429"/>
                </a:lnTo>
                <a:lnTo>
                  <a:pt x="453" y="429"/>
                </a:lnTo>
                <a:lnTo>
                  <a:pt x="453" y="429"/>
                </a:lnTo>
                <a:lnTo>
                  <a:pt x="456" y="432"/>
                </a:lnTo>
                <a:lnTo>
                  <a:pt x="456" y="432"/>
                </a:lnTo>
                <a:lnTo>
                  <a:pt x="456" y="432"/>
                </a:lnTo>
                <a:lnTo>
                  <a:pt x="456" y="432"/>
                </a:lnTo>
                <a:lnTo>
                  <a:pt x="459" y="432"/>
                </a:lnTo>
                <a:lnTo>
                  <a:pt x="459" y="432"/>
                </a:lnTo>
                <a:lnTo>
                  <a:pt x="462" y="435"/>
                </a:lnTo>
                <a:lnTo>
                  <a:pt x="462" y="435"/>
                </a:lnTo>
                <a:lnTo>
                  <a:pt x="462" y="435"/>
                </a:lnTo>
                <a:lnTo>
                  <a:pt x="462" y="435"/>
                </a:lnTo>
                <a:lnTo>
                  <a:pt x="464" y="435"/>
                </a:lnTo>
                <a:lnTo>
                  <a:pt x="476" y="423"/>
                </a:lnTo>
                <a:lnTo>
                  <a:pt x="476" y="423"/>
                </a:lnTo>
                <a:lnTo>
                  <a:pt x="476" y="420"/>
                </a:lnTo>
                <a:lnTo>
                  <a:pt x="476" y="420"/>
                </a:lnTo>
                <a:lnTo>
                  <a:pt x="476" y="420"/>
                </a:lnTo>
                <a:lnTo>
                  <a:pt x="476" y="420"/>
                </a:lnTo>
                <a:lnTo>
                  <a:pt x="476" y="417"/>
                </a:lnTo>
                <a:lnTo>
                  <a:pt x="476" y="417"/>
                </a:lnTo>
                <a:lnTo>
                  <a:pt x="476" y="417"/>
                </a:lnTo>
                <a:lnTo>
                  <a:pt x="476" y="417"/>
                </a:lnTo>
                <a:lnTo>
                  <a:pt x="473" y="414"/>
                </a:lnTo>
                <a:lnTo>
                  <a:pt x="473" y="414"/>
                </a:lnTo>
                <a:lnTo>
                  <a:pt x="473" y="414"/>
                </a:lnTo>
                <a:lnTo>
                  <a:pt x="473" y="414"/>
                </a:lnTo>
                <a:lnTo>
                  <a:pt x="473" y="410"/>
                </a:lnTo>
                <a:lnTo>
                  <a:pt x="473" y="410"/>
                </a:lnTo>
                <a:lnTo>
                  <a:pt x="473" y="410"/>
                </a:lnTo>
                <a:lnTo>
                  <a:pt x="473" y="410"/>
                </a:lnTo>
                <a:lnTo>
                  <a:pt x="470" y="407"/>
                </a:lnTo>
                <a:lnTo>
                  <a:pt x="470" y="407"/>
                </a:lnTo>
                <a:lnTo>
                  <a:pt x="470" y="407"/>
                </a:lnTo>
                <a:lnTo>
                  <a:pt x="470" y="407"/>
                </a:lnTo>
                <a:lnTo>
                  <a:pt x="470" y="404"/>
                </a:lnTo>
                <a:lnTo>
                  <a:pt x="470" y="404"/>
                </a:lnTo>
                <a:lnTo>
                  <a:pt x="470" y="404"/>
                </a:lnTo>
                <a:lnTo>
                  <a:pt x="470" y="404"/>
                </a:lnTo>
                <a:lnTo>
                  <a:pt x="470" y="401"/>
                </a:lnTo>
                <a:lnTo>
                  <a:pt x="470" y="401"/>
                </a:lnTo>
                <a:lnTo>
                  <a:pt x="464" y="377"/>
                </a:lnTo>
                <a:lnTo>
                  <a:pt x="464" y="377"/>
                </a:lnTo>
                <a:lnTo>
                  <a:pt x="464" y="371"/>
                </a:lnTo>
                <a:lnTo>
                  <a:pt x="464" y="371"/>
                </a:lnTo>
                <a:lnTo>
                  <a:pt x="459" y="350"/>
                </a:lnTo>
                <a:lnTo>
                  <a:pt x="453" y="328"/>
                </a:lnTo>
                <a:lnTo>
                  <a:pt x="453" y="313"/>
                </a:lnTo>
                <a:lnTo>
                  <a:pt x="453" y="313"/>
                </a:lnTo>
                <a:lnTo>
                  <a:pt x="453" y="313"/>
                </a:lnTo>
                <a:lnTo>
                  <a:pt x="453" y="313"/>
                </a:lnTo>
                <a:lnTo>
                  <a:pt x="453" y="313"/>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69" name="Freeform 384">
            <a:extLst>
              <a:ext uri="{FF2B5EF4-FFF2-40B4-BE49-F238E27FC236}">
                <a16:creationId xmlns:a16="http://schemas.microsoft.com/office/drawing/2014/main" id="{65D41B02-DCD6-4266-9AFF-35C8BAA14724}"/>
              </a:ext>
            </a:extLst>
          </p:cNvPr>
          <p:cNvSpPr>
            <a:spLocks/>
          </p:cNvSpPr>
          <p:nvPr/>
        </p:nvSpPr>
        <p:spPr bwMode="auto">
          <a:xfrm>
            <a:off x="7238671" y="2707588"/>
            <a:ext cx="202524" cy="379717"/>
          </a:xfrm>
          <a:custGeom>
            <a:avLst/>
            <a:gdLst>
              <a:gd name="T0" fmla="*/ 107 w 132"/>
              <a:gd name="T1" fmla="*/ 231 h 261"/>
              <a:gd name="T2" fmla="*/ 98 w 132"/>
              <a:gd name="T3" fmla="*/ 173 h 261"/>
              <a:gd name="T4" fmla="*/ 101 w 132"/>
              <a:gd name="T5" fmla="*/ 152 h 261"/>
              <a:gd name="T6" fmla="*/ 104 w 132"/>
              <a:gd name="T7" fmla="*/ 146 h 261"/>
              <a:gd name="T8" fmla="*/ 104 w 132"/>
              <a:gd name="T9" fmla="*/ 88 h 261"/>
              <a:gd name="T10" fmla="*/ 104 w 132"/>
              <a:gd name="T11" fmla="*/ 79 h 261"/>
              <a:gd name="T12" fmla="*/ 110 w 132"/>
              <a:gd name="T13" fmla="*/ 73 h 261"/>
              <a:gd name="T14" fmla="*/ 112 w 132"/>
              <a:gd name="T15" fmla="*/ 64 h 261"/>
              <a:gd name="T16" fmla="*/ 115 w 132"/>
              <a:gd name="T17" fmla="*/ 61 h 261"/>
              <a:gd name="T18" fmla="*/ 115 w 132"/>
              <a:gd name="T19" fmla="*/ 58 h 261"/>
              <a:gd name="T20" fmla="*/ 121 w 132"/>
              <a:gd name="T21" fmla="*/ 51 h 261"/>
              <a:gd name="T22" fmla="*/ 126 w 132"/>
              <a:gd name="T23" fmla="*/ 48 h 261"/>
              <a:gd name="T24" fmla="*/ 126 w 132"/>
              <a:gd name="T25" fmla="*/ 48 h 261"/>
              <a:gd name="T26" fmla="*/ 132 w 132"/>
              <a:gd name="T27" fmla="*/ 33 h 261"/>
              <a:gd name="T28" fmla="*/ 129 w 132"/>
              <a:gd name="T29" fmla="*/ 27 h 261"/>
              <a:gd name="T30" fmla="*/ 124 w 132"/>
              <a:gd name="T31" fmla="*/ 21 h 261"/>
              <a:gd name="T32" fmla="*/ 121 w 132"/>
              <a:gd name="T33" fmla="*/ 15 h 261"/>
              <a:gd name="T34" fmla="*/ 121 w 132"/>
              <a:gd name="T35" fmla="*/ 12 h 261"/>
              <a:gd name="T36" fmla="*/ 118 w 132"/>
              <a:gd name="T37" fmla="*/ 9 h 261"/>
              <a:gd name="T38" fmla="*/ 118 w 132"/>
              <a:gd name="T39" fmla="*/ 6 h 261"/>
              <a:gd name="T40" fmla="*/ 118 w 132"/>
              <a:gd name="T41" fmla="*/ 6 h 261"/>
              <a:gd name="T42" fmla="*/ 118 w 132"/>
              <a:gd name="T43" fmla="*/ 3 h 261"/>
              <a:gd name="T44" fmla="*/ 118 w 132"/>
              <a:gd name="T45" fmla="*/ 3 h 261"/>
              <a:gd name="T46" fmla="*/ 118 w 132"/>
              <a:gd name="T47" fmla="*/ 0 h 261"/>
              <a:gd name="T48" fmla="*/ 118 w 132"/>
              <a:gd name="T49" fmla="*/ 0 h 261"/>
              <a:gd name="T50" fmla="*/ 28 w 132"/>
              <a:gd name="T51" fmla="*/ 33 h 261"/>
              <a:gd name="T52" fmla="*/ 0 w 132"/>
              <a:gd name="T53" fmla="*/ 64 h 261"/>
              <a:gd name="T54" fmla="*/ 0 w 132"/>
              <a:gd name="T55" fmla="*/ 70 h 261"/>
              <a:gd name="T56" fmla="*/ 3 w 132"/>
              <a:gd name="T57" fmla="*/ 79 h 261"/>
              <a:gd name="T58" fmla="*/ 12 w 132"/>
              <a:gd name="T59" fmla="*/ 103 h 261"/>
              <a:gd name="T60" fmla="*/ 14 w 132"/>
              <a:gd name="T61" fmla="*/ 118 h 261"/>
              <a:gd name="T62" fmla="*/ 14 w 132"/>
              <a:gd name="T63" fmla="*/ 130 h 261"/>
              <a:gd name="T64" fmla="*/ 20 w 132"/>
              <a:gd name="T65" fmla="*/ 149 h 261"/>
              <a:gd name="T66" fmla="*/ 23 w 132"/>
              <a:gd name="T67" fmla="*/ 164 h 261"/>
              <a:gd name="T68" fmla="*/ 26 w 132"/>
              <a:gd name="T69" fmla="*/ 176 h 261"/>
              <a:gd name="T70" fmla="*/ 26 w 132"/>
              <a:gd name="T71" fmla="*/ 176 h 261"/>
              <a:gd name="T72" fmla="*/ 28 w 132"/>
              <a:gd name="T73" fmla="*/ 176 h 261"/>
              <a:gd name="T74" fmla="*/ 31 w 132"/>
              <a:gd name="T75" fmla="*/ 179 h 261"/>
              <a:gd name="T76" fmla="*/ 34 w 132"/>
              <a:gd name="T77" fmla="*/ 182 h 261"/>
              <a:gd name="T78" fmla="*/ 40 w 132"/>
              <a:gd name="T79" fmla="*/ 197 h 261"/>
              <a:gd name="T80" fmla="*/ 40 w 132"/>
              <a:gd name="T81" fmla="*/ 200 h 261"/>
              <a:gd name="T82" fmla="*/ 45 w 132"/>
              <a:gd name="T83" fmla="*/ 249 h 261"/>
              <a:gd name="T84" fmla="*/ 51 w 132"/>
              <a:gd name="T85" fmla="*/ 255 h 261"/>
              <a:gd name="T86" fmla="*/ 107 w 132"/>
              <a:gd name="T87" fmla="*/ 246 h 261"/>
              <a:gd name="T88" fmla="*/ 107 w 132"/>
              <a:gd name="T89" fmla="*/ 237 h 261"/>
              <a:gd name="T90" fmla="*/ 107 w 132"/>
              <a:gd name="T91" fmla="*/ 231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2" h="261">
                <a:moveTo>
                  <a:pt x="107" y="231"/>
                </a:moveTo>
                <a:lnTo>
                  <a:pt x="107" y="231"/>
                </a:lnTo>
                <a:lnTo>
                  <a:pt x="101" y="209"/>
                </a:lnTo>
                <a:lnTo>
                  <a:pt x="98" y="173"/>
                </a:lnTo>
                <a:lnTo>
                  <a:pt x="98" y="173"/>
                </a:lnTo>
                <a:lnTo>
                  <a:pt x="101" y="152"/>
                </a:lnTo>
                <a:lnTo>
                  <a:pt x="104" y="146"/>
                </a:lnTo>
                <a:lnTo>
                  <a:pt x="104" y="146"/>
                </a:lnTo>
                <a:lnTo>
                  <a:pt x="104" y="146"/>
                </a:lnTo>
                <a:lnTo>
                  <a:pt x="104" y="88"/>
                </a:lnTo>
                <a:lnTo>
                  <a:pt x="104" y="88"/>
                </a:lnTo>
                <a:lnTo>
                  <a:pt x="104" y="79"/>
                </a:lnTo>
                <a:lnTo>
                  <a:pt x="110" y="73"/>
                </a:lnTo>
                <a:lnTo>
                  <a:pt x="110" y="73"/>
                </a:lnTo>
                <a:lnTo>
                  <a:pt x="112" y="70"/>
                </a:lnTo>
                <a:lnTo>
                  <a:pt x="112" y="64"/>
                </a:lnTo>
                <a:lnTo>
                  <a:pt x="112" y="64"/>
                </a:lnTo>
                <a:lnTo>
                  <a:pt x="115" y="61"/>
                </a:lnTo>
                <a:lnTo>
                  <a:pt x="115" y="61"/>
                </a:lnTo>
                <a:lnTo>
                  <a:pt x="115" y="58"/>
                </a:lnTo>
                <a:lnTo>
                  <a:pt x="115" y="58"/>
                </a:lnTo>
                <a:lnTo>
                  <a:pt x="121" y="51"/>
                </a:lnTo>
                <a:lnTo>
                  <a:pt x="126" y="48"/>
                </a:lnTo>
                <a:lnTo>
                  <a:pt x="126" y="48"/>
                </a:lnTo>
                <a:lnTo>
                  <a:pt x="126" y="48"/>
                </a:lnTo>
                <a:lnTo>
                  <a:pt x="126" y="48"/>
                </a:lnTo>
                <a:lnTo>
                  <a:pt x="129" y="42"/>
                </a:lnTo>
                <a:lnTo>
                  <a:pt x="132" y="33"/>
                </a:lnTo>
                <a:lnTo>
                  <a:pt x="132" y="33"/>
                </a:lnTo>
                <a:lnTo>
                  <a:pt x="129" y="27"/>
                </a:lnTo>
                <a:lnTo>
                  <a:pt x="129" y="27"/>
                </a:lnTo>
                <a:lnTo>
                  <a:pt x="124" y="21"/>
                </a:lnTo>
                <a:lnTo>
                  <a:pt x="121" y="15"/>
                </a:lnTo>
                <a:lnTo>
                  <a:pt x="121" y="15"/>
                </a:lnTo>
                <a:lnTo>
                  <a:pt x="121" y="12"/>
                </a:lnTo>
                <a:lnTo>
                  <a:pt x="121" y="12"/>
                </a:lnTo>
                <a:lnTo>
                  <a:pt x="118" y="9"/>
                </a:lnTo>
                <a:lnTo>
                  <a:pt x="118" y="9"/>
                </a:lnTo>
                <a:lnTo>
                  <a:pt x="118" y="6"/>
                </a:lnTo>
                <a:lnTo>
                  <a:pt x="118" y="6"/>
                </a:lnTo>
                <a:lnTo>
                  <a:pt x="118" y="6"/>
                </a:lnTo>
                <a:lnTo>
                  <a:pt x="118" y="6"/>
                </a:lnTo>
                <a:lnTo>
                  <a:pt x="118" y="3"/>
                </a:lnTo>
                <a:lnTo>
                  <a:pt x="118" y="3"/>
                </a:lnTo>
                <a:lnTo>
                  <a:pt x="118" y="3"/>
                </a:lnTo>
                <a:lnTo>
                  <a:pt x="118" y="3"/>
                </a:lnTo>
                <a:lnTo>
                  <a:pt x="118" y="0"/>
                </a:lnTo>
                <a:lnTo>
                  <a:pt x="118" y="0"/>
                </a:lnTo>
                <a:lnTo>
                  <a:pt x="118" y="0"/>
                </a:lnTo>
                <a:lnTo>
                  <a:pt x="118" y="0"/>
                </a:lnTo>
                <a:lnTo>
                  <a:pt x="28" y="33"/>
                </a:lnTo>
                <a:lnTo>
                  <a:pt x="28" y="33"/>
                </a:lnTo>
                <a:lnTo>
                  <a:pt x="0" y="39"/>
                </a:lnTo>
                <a:lnTo>
                  <a:pt x="0" y="64"/>
                </a:lnTo>
                <a:lnTo>
                  <a:pt x="0" y="64"/>
                </a:lnTo>
                <a:lnTo>
                  <a:pt x="0" y="70"/>
                </a:lnTo>
                <a:lnTo>
                  <a:pt x="3" y="79"/>
                </a:lnTo>
                <a:lnTo>
                  <a:pt x="3" y="79"/>
                </a:lnTo>
                <a:lnTo>
                  <a:pt x="9" y="91"/>
                </a:lnTo>
                <a:lnTo>
                  <a:pt x="12" y="103"/>
                </a:lnTo>
                <a:lnTo>
                  <a:pt x="12" y="103"/>
                </a:lnTo>
                <a:lnTo>
                  <a:pt x="14" y="118"/>
                </a:lnTo>
                <a:lnTo>
                  <a:pt x="14" y="118"/>
                </a:lnTo>
                <a:lnTo>
                  <a:pt x="14" y="130"/>
                </a:lnTo>
                <a:lnTo>
                  <a:pt x="14" y="130"/>
                </a:lnTo>
                <a:lnTo>
                  <a:pt x="20" y="149"/>
                </a:lnTo>
                <a:lnTo>
                  <a:pt x="20" y="149"/>
                </a:lnTo>
                <a:lnTo>
                  <a:pt x="23" y="164"/>
                </a:lnTo>
                <a:lnTo>
                  <a:pt x="23" y="164"/>
                </a:lnTo>
                <a:lnTo>
                  <a:pt x="26" y="176"/>
                </a:lnTo>
                <a:lnTo>
                  <a:pt x="26" y="176"/>
                </a:lnTo>
                <a:lnTo>
                  <a:pt x="26" y="176"/>
                </a:lnTo>
                <a:lnTo>
                  <a:pt x="26" y="176"/>
                </a:lnTo>
                <a:lnTo>
                  <a:pt x="28" y="176"/>
                </a:lnTo>
                <a:lnTo>
                  <a:pt x="28" y="176"/>
                </a:lnTo>
                <a:lnTo>
                  <a:pt x="31" y="179"/>
                </a:lnTo>
                <a:lnTo>
                  <a:pt x="34" y="182"/>
                </a:lnTo>
                <a:lnTo>
                  <a:pt x="34" y="182"/>
                </a:lnTo>
                <a:lnTo>
                  <a:pt x="40" y="197"/>
                </a:lnTo>
                <a:lnTo>
                  <a:pt x="40" y="197"/>
                </a:lnTo>
                <a:lnTo>
                  <a:pt x="40" y="200"/>
                </a:lnTo>
                <a:lnTo>
                  <a:pt x="40" y="200"/>
                </a:lnTo>
                <a:lnTo>
                  <a:pt x="42" y="234"/>
                </a:lnTo>
                <a:lnTo>
                  <a:pt x="45" y="249"/>
                </a:lnTo>
                <a:lnTo>
                  <a:pt x="51" y="255"/>
                </a:lnTo>
                <a:lnTo>
                  <a:pt x="51" y="255"/>
                </a:lnTo>
                <a:lnTo>
                  <a:pt x="54" y="261"/>
                </a:lnTo>
                <a:lnTo>
                  <a:pt x="107" y="246"/>
                </a:lnTo>
                <a:lnTo>
                  <a:pt x="107" y="237"/>
                </a:lnTo>
                <a:lnTo>
                  <a:pt x="107" y="237"/>
                </a:lnTo>
                <a:lnTo>
                  <a:pt x="107" y="231"/>
                </a:lnTo>
                <a:lnTo>
                  <a:pt x="107" y="231"/>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70" name="Freeform 385">
            <a:extLst>
              <a:ext uri="{FF2B5EF4-FFF2-40B4-BE49-F238E27FC236}">
                <a16:creationId xmlns:a16="http://schemas.microsoft.com/office/drawing/2014/main" id="{6290DE07-D9E9-44E4-AECB-8AD183312B9A}"/>
              </a:ext>
            </a:extLst>
          </p:cNvPr>
          <p:cNvSpPr>
            <a:spLocks/>
          </p:cNvSpPr>
          <p:nvPr/>
        </p:nvSpPr>
        <p:spPr bwMode="auto">
          <a:xfrm>
            <a:off x="7324590" y="3016016"/>
            <a:ext cx="395843" cy="203679"/>
          </a:xfrm>
          <a:custGeom>
            <a:avLst/>
            <a:gdLst>
              <a:gd name="T0" fmla="*/ 255 w 258"/>
              <a:gd name="T1" fmla="*/ 119 h 140"/>
              <a:gd name="T2" fmla="*/ 252 w 258"/>
              <a:gd name="T3" fmla="*/ 119 h 140"/>
              <a:gd name="T4" fmla="*/ 235 w 258"/>
              <a:gd name="T5" fmla="*/ 131 h 140"/>
              <a:gd name="T6" fmla="*/ 233 w 258"/>
              <a:gd name="T7" fmla="*/ 128 h 140"/>
              <a:gd name="T8" fmla="*/ 219 w 258"/>
              <a:gd name="T9" fmla="*/ 116 h 140"/>
              <a:gd name="T10" fmla="*/ 213 w 258"/>
              <a:gd name="T11" fmla="*/ 122 h 140"/>
              <a:gd name="T12" fmla="*/ 205 w 258"/>
              <a:gd name="T13" fmla="*/ 140 h 140"/>
              <a:gd name="T14" fmla="*/ 196 w 258"/>
              <a:gd name="T15" fmla="*/ 119 h 140"/>
              <a:gd name="T16" fmla="*/ 188 w 258"/>
              <a:gd name="T17" fmla="*/ 116 h 140"/>
              <a:gd name="T18" fmla="*/ 174 w 258"/>
              <a:gd name="T19" fmla="*/ 101 h 140"/>
              <a:gd name="T20" fmla="*/ 166 w 258"/>
              <a:gd name="T21" fmla="*/ 95 h 140"/>
              <a:gd name="T22" fmla="*/ 163 w 258"/>
              <a:gd name="T23" fmla="*/ 95 h 140"/>
              <a:gd name="T24" fmla="*/ 163 w 258"/>
              <a:gd name="T25" fmla="*/ 95 h 140"/>
              <a:gd name="T26" fmla="*/ 160 w 258"/>
              <a:gd name="T27" fmla="*/ 95 h 140"/>
              <a:gd name="T28" fmla="*/ 160 w 258"/>
              <a:gd name="T29" fmla="*/ 95 h 140"/>
              <a:gd name="T30" fmla="*/ 157 w 258"/>
              <a:gd name="T31" fmla="*/ 95 h 140"/>
              <a:gd name="T32" fmla="*/ 138 w 258"/>
              <a:gd name="T33" fmla="*/ 104 h 140"/>
              <a:gd name="T34" fmla="*/ 129 w 258"/>
              <a:gd name="T35" fmla="*/ 104 h 140"/>
              <a:gd name="T36" fmla="*/ 112 w 258"/>
              <a:gd name="T37" fmla="*/ 107 h 140"/>
              <a:gd name="T38" fmla="*/ 96 w 258"/>
              <a:gd name="T39" fmla="*/ 113 h 140"/>
              <a:gd name="T40" fmla="*/ 56 w 258"/>
              <a:gd name="T41" fmla="*/ 125 h 140"/>
              <a:gd name="T42" fmla="*/ 40 w 258"/>
              <a:gd name="T43" fmla="*/ 128 h 140"/>
              <a:gd name="T44" fmla="*/ 26 w 258"/>
              <a:gd name="T45" fmla="*/ 131 h 140"/>
              <a:gd name="T46" fmla="*/ 0 w 258"/>
              <a:gd name="T47" fmla="*/ 134 h 140"/>
              <a:gd name="T48" fmla="*/ 0 w 258"/>
              <a:gd name="T49" fmla="*/ 131 h 140"/>
              <a:gd name="T50" fmla="*/ 0 w 258"/>
              <a:gd name="T51" fmla="*/ 116 h 140"/>
              <a:gd name="T52" fmla="*/ 3 w 258"/>
              <a:gd name="T53" fmla="*/ 76 h 140"/>
              <a:gd name="T54" fmla="*/ 3 w 258"/>
              <a:gd name="T55" fmla="*/ 70 h 140"/>
              <a:gd name="T56" fmla="*/ 154 w 258"/>
              <a:gd name="T57" fmla="*/ 22 h 140"/>
              <a:gd name="T58" fmla="*/ 154 w 258"/>
              <a:gd name="T59" fmla="*/ 19 h 140"/>
              <a:gd name="T60" fmla="*/ 157 w 258"/>
              <a:gd name="T61" fmla="*/ 13 h 140"/>
              <a:gd name="T62" fmla="*/ 160 w 258"/>
              <a:gd name="T63" fmla="*/ 10 h 140"/>
              <a:gd name="T64" fmla="*/ 171 w 258"/>
              <a:gd name="T65" fmla="*/ 3 h 140"/>
              <a:gd name="T66" fmla="*/ 171 w 258"/>
              <a:gd name="T67" fmla="*/ 3 h 140"/>
              <a:gd name="T68" fmla="*/ 174 w 258"/>
              <a:gd name="T69" fmla="*/ 3 h 140"/>
              <a:gd name="T70" fmla="*/ 174 w 258"/>
              <a:gd name="T71" fmla="*/ 3 h 140"/>
              <a:gd name="T72" fmla="*/ 174 w 258"/>
              <a:gd name="T73" fmla="*/ 3 h 140"/>
              <a:gd name="T74" fmla="*/ 177 w 258"/>
              <a:gd name="T75" fmla="*/ 0 h 140"/>
              <a:gd name="T76" fmla="*/ 177 w 258"/>
              <a:gd name="T77" fmla="*/ 0 h 140"/>
              <a:gd name="T78" fmla="*/ 177 w 258"/>
              <a:gd name="T79" fmla="*/ 0 h 140"/>
              <a:gd name="T80" fmla="*/ 180 w 258"/>
              <a:gd name="T81" fmla="*/ 0 h 140"/>
              <a:gd name="T82" fmla="*/ 180 w 258"/>
              <a:gd name="T83" fmla="*/ 0 h 140"/>
              <a:gd name="T84" fmla="*/ 180 w 258"/>
              <a:gd name="T85" fmla="*/ 0 h 140"/>
              <a:gd name="T86" fmla="*/ 180 w 258"/>
              <a:gd name="T87" fmla="*/ 0 h 140"/>
              <a:gd name="T88" fmla="*/ 188 w 258"/>
              <a:gd name="T89" fmla="*/ 22 h 140"/>
              <a:gd name="T90" fmla="*/ 191 w 258"/>
              <a:gd name="T91" fmla="*/ 28 h 140"/>
              <a:gd name="T92" fmla="*/ 182 w 258"/>
              <a:gd name="T93" fmla="*/ 46 h 140"/>
              <a:gd name="T94" fmla="*/ 180 w 258"/>
              <a:gd name="T95" fmla="*/ 52 h 140"/>
              <a:gd name="T96" fmla="*/ 188 w 258"/>
              <a:gd name="T97" fmla="*/ 70 h 140"/>
              <a:gd name="T98" fmla="*/ 205 w 258"/>
              <a:gd name="T99" fmla="*/ 76 h 140"/>
              <a:gd name="T100" fmla="*/ 207 w 258"/>
              <a:gd name="T101" fmla="*/ 82 h 140"/>
              <a:gd name="T102" fmla="*/ 227 w 258"/>
              <a:gd name="T103" fmla="*/ 101 h 140"/>
              <a:gd name="T104" fmla="*/ 241 w 258"/>
              <a:gd name="T105" fmla="*/ 107 h 140"/>
              <a:gd name="T106" fmla="*/ 252 w 258"/>
              <a:gd name="T107" fmla="*/ 101 h 140"/>
              <a:gd name="T108" fmla="*/ 258 w 258"/>
              <a:gd name="T109" fmla="*/ 107 h 140"/>
              <a:gd name="T110" fmla="*/ 258 w 258"/>
              <a:gd name="T111" fmla="*/ 11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8" h="140">
                <a:moveTo>
                  <a:pt x="258" y="116"/>
                </a:moveTo>
                <a:lnTo>
                  <a:pt x="258" y="116"/>
                </a:lnTo>
                <a:lnTo>
                  <a:pt x="255" y="119"/>
                </a:lnTo>
                <a:lnTo>
                  <a:pt x="255" y="119"/>
                </a:lnTo>
                <a:lnTo>
                  <a:pt x="252" y="119"/>
                </a:lnTo>
                <a:lnTo>
                  <a:pt x="252" y="119"/>
                </a:lnTo>
                <a:lnTo>
                  <a:pt x="241" y="128"/>
                </a:lnTo>
                <a:lnTo>
                  <a:pt x="241" y="128"/>
                </a:lnTo>
                <a:lnTo>
                  <a:pt x="235" y="131"/>
                </a:lnTo>
                <a:lnTo>
                  <a:pt x="233" y="131"/>
                </a:lnTo>
                <a:lnTo>
                  <a:pt x="233" y="128"/>
                </a:lnTo>
                <a:lnTo>
                  <a:pt x="233" y="128"/>
                </a:lnTo>
                <a:lnTo>
                  <a:pt x="227" y="119"/>
                </a:lnTo>
                <a:lnTo>
                  <a:pt x="221" y="116"/>
                </a:lnTo>
                <a:lnTo>
                  <a:pt x="219" y="116"/>
                </a:lnTo>
                <a:lnTo>
                  <a:pt x="219" y="116"/>
                </a:lnTo>
                <a:lnTo>
                  <a:pt x="216" y="119"/>
                </a:lnTo>
                <a:lnTo>
                  <a:pt x="213" y="122"/>
                </a:lnTo>
                <a:lnTo>
                  <a:pt x="210" y="131"/>
                </a:lnTo>
                <a:lnTo>
                  <a:pt x="210" y="131"/>
                </a:lnTo>
                <a:lnTo>
                  <a:pt x="205" y="140"/>
                </a:lnTo>
                <a:lnTo>
                  <a:pt x="205" y="140"/>
                </a:lnTo>
                <a:lnTo>
                  <a:pt x="202" y="128"/>
                </a:lnTo>
                <a:lnTo>
                  <a:pt x="196" y="119"/>
                </a:lnTo>
                <a:lnTo>
                  <a:pt x="196" y="119"/>
                </a:lnTo>
                <a:lnTo>
                  <a:pt x="188" y="116"/>
                </a:lnTo>
                <a:lnTo>
                  <a:pt x="188" y="116"/>
                </a:lnTo>
                <a:lnTo>
                  <a:pt x="182" y="113"/>
                </a:lnTo>
                <a:lnTo>
                  <a:pt x="182" y="113"/>
                </a:lnTo>
                <a:lnTo>
                  <a:pt x="174" y="101"/>
                </a:lnTo>
                <a:lnTo>
                  <a:pt x="171" y="95"/>
                </a:lnTo>
                <a:lnTo>
                  <a:pt x="166" y="95"/>
                </a:lnTo>
                <a:lnTo>
                  <a:pt x="166" y="95"/>
                </a:lnTo>
                <a:lnTo>
                  <a:pt x="163" y="95"/>
                </a:lnTo>
                <a:lnTo>
                  <a:pt x="163" y="95"/>
                </a:lnTo>
                <a:lnTo>
                  <a:pt x="163" y="95"/>
                </a:lnTo>
                <a:lnTo>
                  <a:pt x="163" y="95"/>
                </a:lnTo>
                <a:lnTo>
                  <a:pt x="163" y="95"/>
                </a:lnTo>
                <a:lnTo>
                  <a:pt x="163" y="95"/>
                </a:lnTo>
                <a:lnTo>
                  <a:pt x="163" y="95"/>
                </a:lnTo>
                <a:lnTo>
                  <a:pt x="163" y="95"/>
                </a:lnTo>
                <a:lnTo>
                  <a:pt x="160" y="95"/>
                </a:lnTo>
                <a:lnTo>
                  <a:pt x="160" y="95"/>
                </a:lnTo>
                <a:lnTo>
                  <a:pt x="160" y="95"/>
                </a:lnTo>
                <a:lnTo>
                  <a:pt x="160" y="95"/>
                </a:lnTo>
                <a:lnTo>
                  <a:pt x="157" y="95"/>
                </a:lnTo>
                <a:lnTo>
                  <a:pt x="157" y="95"/>
                </a:lnTo>
                <a:lnTo>
                  <a:pt x="157" y="95"/>
                </a:lnTo>
                <a:lnTo>
                  <a:pt x="157" y="95"/>
                </a:lnTo>
                <a:lnTo>
                  <a:pt x="138" y="104"/>
                </a:lnTo>
                <a:lnTo>
                  <a:pt x="138" y="104"/>
                </a:lnTo>
                <a:lnTo>
                  <a:pt x="135" y="104"/>
                </a:lnTo>
                <a:lnTo>
                  <a:pt x="135" y="104"/>
                </a:lnTo>
                <a:lnTo>
                  <a:pt x="129" y="104"/>
                </a:lnTo>
                <a:lnTo>
                  <a:pt x="124" y="104"/>
                </a:lnTo>
                <a:lnTo>
                  <a:pt x="124" y="104"/>
                </a:lnTo>
                <a:lnTo>
                  <a:pt x="112" y="107"/>
                </a:lnTo>
                <a:lnTo>
                  <a:pt x="112" y="107"/>
                </a:lnTo>
                <a:lnTo>
                  <a:pt x="104" y="110"/>
                </a:lnTo>
                <a:lnTo>
                  <a:pt x="96" y="113"/>
                </a:lnTo>
                <a:lnTo>
                  <a:pt x="96" y="113"/>
                </a:lnTo>
                <a:lnTo>
                  <a:pt x="76" y="116"/>
                </a:lnTo>
                <a:lnTo>
                  <a:pt x="56" y="125"/>
                </a:lnTo>
                <a:lnTo>
                  <a:pt x="56" y="125"/>
                </a:lnTo>
                <a:lnTo>
                  <a:pt x="40" y="128"/>
                </a:lnTo>
                <a:lnTo>
                  <a:pt x="40" y="128"/>
                </a:lnTo>
                <a:lnTo>
                  <a:pt x="37" y="128"/>
                </a:lnTo>
                <a:lnTo>
                  <a:pt x="37" y="128"/>
                </a:lnTo>
                <a:lnTo>
                  <a:pt x="26" y="131"/>
                </a:lnTo>
                <a:lnTo>
                  <a:pt x="6" y="134"/>
                </a:lnTo>
                <a:lnTo>
                  <a:pt x="6" y="134"/>
                </a:lnTo>
                <a:lnTo>
                  <a:pt x="0" y="134"/>
                </a:lnTo>
                <a:lnTo>
                  <a:pt x="0" y="134"/>
                </a:lnTo>
                <a:lnTo>
                  <a:pt x="0" y="134"/>
                </a:lnTo>
                <a:lnTo>
                  <a:pt x="0" y="131"/>
                </a:lnTo>
                <a:lnTo>
                  <a:pt x="0" y="131"/>
                </a:lnTo>
                <a:lnTo>
                  <a:pt x="0" y="116"/>
                </a:lnTo>
                <a:lnTo>
                  <a:pt x="0" y="116"/>
                </a:lnTo>
                <a:lnTo>
                  <a:pt x="3" y="86"/>
                </a:lnTo>
                <a:lnTo>
                  <a:pt x="3" y="86"/>
                </a:lnTo>
                <a:lnTo>
                  <a:pt x="3" y="76"/>
                </a:lnTo>
                <a:lnTo>
                  <a:pt x="3" y="76"/>
                </a:lnTo>
                <a:lnTo>
                  <a:pt x="3" y="70"/>
                </a:lnTo>
                <a:lnTo>
                  <a:pt x="3" y="70"/>
                </a:lnTo>
                <a:lnTo>
                  <a:pt x="3" y="61"/>
                </a:lnTo>
                <a:lnTo>
                  <a:pt x="59" y="46"/>
                </a:lnTo>
                <a:lnTo>
                  <a:pt x="154" y="22"/>
                </a:lnTo>
                <a:lnTo>
                  <a:pt x="154" y="22"/>
                </a:lnTo>
                <a:lnTo>
                  <a:pt x="154" y="19"/>
                </a:lnTo>
                <a:lnTo>
                  <a:pt x="154" y="19"/>
                </a:lnTo>
                <a:lnTo>
                  <a:pt x="157" y="16"/>
                </a:lnTo>
                <a:lnTo>
                  <a:pt x="157" y="16"/>
                </a:lnTo>
                <a:lnTo>
                  <a:pt x="157" y="13"/>
                </a:lnTo>
                <a:lnTo>
                  <a:pt x="157" y="13"/>
                </a:lnTo>
                <a:lnTo>
                  <a:pt x="160" y="10"/>
                </a:lnTo>
                <a:lnTo>
                  <a:pt x="160" y="10"/>
                </a:lnTo>
                <a:lnTo>
                  <a:pt x="163" y="10"/>
                </a:lnTo>
                <a:lnTo>
                  <a:pt x="163" y="10"/>
                </a:lnTo>
                <a:lnTo>
                  <a:pt x="171" y="3"/>
                </a:lnTo>
                <a:lnTo>
                  <a:pt x="171" y="3"/>
                </a:lnTo>
                <a:lnTo>
                  <a:pt x="171" y="3"/>
                </a:lnTo>
                <a:lnTo>
                  <a:pt x="171" y="3"/>
                </a:lnTo>
                <a:lnTo>
                  <a:pt x="171" y="3"/>
                </a:lnTo>
                <a:lnTo>
                  <a:pt x="171" y="3"/>
                </a:lnTo>
                <a:lnTo>
                  <a:pt x="174" y="3"/>
                </a:lnTo>
                <a:lnTo>
                  <a:pt x="174" y="3"/>
                </a:lnTo>
                <a:lnTo>
                  <a:pt x="174" y="3"/>
                </a:lnTo>
                <a:lnTo>
                  <a:pt x="174" y="3"/>
                </a:lnTo>
                <a:lnTo>
                  <a:pt x="174" y="3"/>
                </a:lnTo>
                <a:lnTo>
                  <a:pt x="174" y="3"/>
                </a:lnTo>
                <a:lnTo>
                  <a:pt x="174" y="3"/>
                </a:lnTo>
                <a:lnTo>
                  <a:pt x="174" y="3"/>
                </a:lnTo>
                <a:lnTo>
                  <a:pt x="177" y="0"/>
                </a:lnTo>
                <a:lnTo>
                  <a:pt x="177" y="0"/>
                </a:lnTo>
                <a:lnTo>
                  <a:pt x="177" y="0"/>
                </a:lnTo>
                <a:lnTo>
                  <a:pt x="177" y="0"/>
                </a:lnTo>
                <a:lnTo>
                  <a:pt x="177" y="0"/>
                </a:lnTo>
                <a:lnTo>
                  <a:pt x="177" y="0"/>
                </a:lnTo>
                <a:lnTo>
                  <a:pt x="177" y="0"/>
                </a:lnTo>
                <a:lnTo>
                  <a:pt x="177" y="0"/>
                </a:lnTo>
                <a:lnTo>
                  <a:pt x="180" y="0"/>
                </a:lnTo>
                <a:lnTo>
                  <a:pt x="180" y="0"/>
                </a:lnTo>
                <a:lnTo>
                  <a:pt x="180" y="0"/>
                </a:lnTo>
                <a:lnTo>
                  <a:pt x="180" y="0"/>
                </a:lnTo>
                <a:lnTo>
                  <a:pt x="180" y="0"/>
                </a:lnTo>
                <a:lnTo>
                  <a:pt x="180" y="0"/>
                </a:lnTo>
                <a:lnTo>
                  <a:pt x="180" y="0"/>
                </a:lnTo>
                <a:lnTo>
                  <a:pt x="180" y="0"/>
                </a:lnTo>
                <a:lnTo>
                  <a:pt x="180" y="0"/>
                </a:lnTo>
                <a:lnTo>
                  <a:pt x="180" y="0"/>
                </a:lnTo>
                <a:lnTo>
                  <a:pt x="180" y="0"/>
                </a:lnTo>
                <a:lnTo>
                  <a:pt x="180" y="0"/>
                </a:lnTo>
                <a:lnTo>
                  <a:pt x="182" y="7"/>
                </a:lnTo>
                <a:lnTo>
                  <a:pt x="182" y="7"/>
                </a:lnTo>
                <a:lnTo>
                  <a:pt x="188" y="22"/>
                </a:lnTo>
                <a:lnTo>
                  <a:pt x="188" y="22"/>
                </a:lnTo>
                <a:lnTo>
                  <a:pt x="191" y="28"/>
                </a:lnTo>
                <a:lnTo>
                  <a:pt x="191" y="28"/>
                </a:lnTo>
                <a:lnTo>
                  <a:pt x="188" y="37"/>
                </a:lnTo>
                <a:lnTo>
                  <a:pt x="188" y="37"/>
                </a:lnTo>
                <a:lnTo>
                  <a:pt x="182" y="46"/>
                </a:lnTo>
                <a:lnTo>
                  <a:pt x="180" y="52"/>
                </a:lnTo>
                <a:lnTo>
                  <a:pt x="180" y="52"/>
                </a:lnTo>
                <a:lnTo>
                  <a:pt x="180" y="52"/>
                </a:lnTo>
                <a:lnTo>
                  <a:pt x="182" y="61"/>
                </a:lnTo>
                <a:lnTo>
                  <a:pt x="182" y="67"/>
                </a:lnTo>
                <a:lnTo>
                  <a:pt x="188" y="70"/>
                </a:lnTo>
                <a:lnTo>
                  <a:pt x="196" y="76"/>
                </a:lnTo>
                <a:lnTo>
                  <a:pt x="196" y="76"/>
                </a:lnTo>
                <a:lnTo>
                  <a:pt x="205" y="76"/>
                </a:lnTo>
                <a:lnTo>
                  <a:pt x="205" y="76"/>
                </a:lnTo>
                <a:lnTo>
                  <a:pt x="207" y="82"/>
                </a:lnTo>
                <a:lnTo>
                  <a:pt x="207" y="82"/>
                </a:lnTo>
                <a:lnTo>
                  <a:pt x="216" y="89"/>
                </a:lnTo>
                <a:lnTo>
                  <a:pt x="221" y="92"/>
                </a:lnTo>
                <a:lnTo>
                  <a:pt x="227" y="101"/>
                </a:lnTo>
                <a:lnTo>
                  <a:pt x="233" y="107"/>
                </a:lnTo>
                <a:lnTo>
                  <a:pt x="235" y="107"/>
                </a:lnTo>
                <a:lnTo>
                  <a:pt x="241" y="107"/>
                </a:lnTo>
                <a:lnTo>
                  <a:pt x="241" y="107"/>
                </a:lnTo>
                <a:lnTo>
                  <a:pt x="244" y="104"/>
                </a:lnTo>
                <a:lnTo>
                  <a:pt x="252" y="101"/>
                </a:lnTo>
                <a:lnTo>
                  <a:pt x="252" y="101"/>
                </a:lnTo>
                <a:lnTo>
                  <a:pt x="255" y="104"/>
                </a:lnTo>
                <a:lnTo>
                  <a:pt x="258" y="107"/>
                </a:lnTo>
                <a:lnTo>
                  <a:pt x="258" y="113"/>
                </a:lnTo>
                <a:lnTo>
                  <a:pt x="258" y="116"/>
                </a:lnTo>
                <a:lnTo>
                  <a:pt x="258" y="116"/>
                </a:lnTo>
                <a:close/>
              </a:path>
            </a:pathLst>
          </a:custGeom>
          <a:solidFill>
            <a:schemeClr val="accent1"/>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71" name="Freeform 386">
            <a:extLst>
              <a:ext uri="{FF2B5EF4-FFF2-40B4-BE49-F238E27FC236}">
                <a16:creationId xmlns:a16="http://schemas.microsoft.com/office/drawing/2014/main" id="{B993680E-FD2B-4CAD-BC22-A886A1D97D91}"/>
              </a:ext>
            </a:extLst>
          </p:cNvPr>
          <p:cNvSpPr>
            <a:spLocks/>
          </p:cNvSpPr>
          <p:nvPr/>
        </p:nvSpPr>
        <p:spPr bwMode="auto">
          <a:xfrm>
            <a:off x="6612685" y="3330265"/>
            <a:ext cx="4602" cy="30552"/>
          </a:xfrm>
          <a:custGeom>
            <a:avLst/>
            <a:gdLst>
              <a:gd name="T0" fmla="*/ 0 w 3"/>
              <a:gd name="T1" fmla="*/ 0 h 21"/>
              <a:gd name="T2" fmla="*/ 3 w 3"/>
              <a:gd name="T3" fmla="*/ 21 h 21"/>
              <a:gd name="T4" fmla="*/ 0 w 3"/>
              <a:gd name="T5" fmla="*/ 0 h 21"/>
              <a:gd name="T6" fmla="*/ 0 w 3"/>
              <a:gd name="T7" fmla="*/ 0 h 21"/>
            </a:gdLst>
            <a:ahLst/>
            <a:cxnLst>
              <a:cxn ang="0">
                <a:pos x="T0" y="T1"/>
              </a:cxn>
              <a:cxn ang="0">
                <a:pos x="T2" y="T3"/>
              </a:cxn>
              <a:cxn ang="0">
                <a:pos x="T4" y="T5"/>
              </a:cxn>
              <a:cxn ang="0">
                <a:pos x="T6" y="T7"/>
              </a:cxn>
            </a:cxnLst>
            <a:rect l="0" t="0" r="r" b="b"/>
            <a:pathLst>
              <a:path w="3" h="21">
                <a:moveTo>
                  <a:pt x="0" y="0"/>
                </a:moveTo>
                <a:lnTo>
                  <a:pt x="3" y="21"/>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72" name="Freeform 387">
            <a:extLst>
              <a:ext uri="{FF2B5EF4-FFF2-40B4-BE49-F238E27FC236}">
                <a16:creationId xmlns:a16="http://schemas.microsoft.com/office/drawing/2014/main" id="{8DAE1D72-F2DF-4BA6-8AC8-14FDC2F102A7}"/>
              </a:ext>
            </a:extLst>
          </p:cNvPr>
          <p:cNvSpPr>
            <a:spLocks/>
          </p:cNvSpPr>
          <p:nvPr/>
        </p:nvSpPr>
        <p:spPr bwMode="auto">
          <a:xfrm>
            <a:off x="7600760" y="3016016"/>
            <a:ext cx="0" cy="4364"/>
          </a:xfrm>
          <a:custGeom>
            <a:avLst/>
            <a:gdLst>
              <a:gd name="T0" fmla="*/ 3 h 3"/>
              <a:gd name="T1" fmla="*/ 3 h 3"/>
              <a:gd name="T2" fmla="*/ 0 h 3"/>
              <a:gd name="T3" fmla="*/ 0 h 3"/>
              <a:gd name="T4" fmla="*/ 0 h 3"/>
              <a:gd name="T5" fmla="*/ 0 h 3"/>
              <a:gd name="T6" fmla="*/ 3 h 3"/>
              <a:gd name="T7" fmla="*/ 3 h 3"/>
              <a:gd name="T8" fmla="*/ 3 h 3"/>
              <a:gd name="T9"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3">
                <a:moveTo>
                  <a:pt x="0" y="3"/>
                </a:moveTo>
                <a:lnTo>
                  <a:pt x="0" y="3"/>
                </a:lnTo>
                <a:lnTo>
                  <a:pt x="0" y="0"/>
                </a:lnTo>
                <a:lnTo>
                  <a:pt x="0" y="0"/>
                </a:lnTo>
                <a:lnTo>
                  <a:pt x="0" y="0"/>
                </a:lnTo>
                <a:lnTo>
                  <a:pt x="0" y="0"/>
                </a:lnTo>
                <a:lnTo>
                  <a:pt x="0" y="3"/>
                </a:lnTo>
                <a:lnTo>
                  <a:pt x="0" y="3"/>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73" name="Freeform 388">
            <a:extLst>
              <a:ext uri="{FF2B5EF4-FFF2-40B4-BE49-F238E27FC236}">
                <a16:creationId xmlns:a16="http://schemas.microsoft.com/office/drawing/2014/main" id="{167CA9A4-3DD8-4CFA-B3EA-C8E8EB659D5B}"/>
              </a:ext>
            </a:extLst>
          </p:cNvPr>
          <p:cNvSpPr>
            <a:spLocks/>
          </p:cNvSpPr>
          <p:nvPr/>
        </p:nvSpPr>
        <p:spPr bwMode="auto">
          <a:xfrm>
            <a:off x="7307712" y="3224060"/>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74" name="Freeform 389">
            <a:extLst>
              <a:ext uri="{FF2B5EF4-FFF2-40B4-BE49-F238E27FC236}">
                <a16:creationId xmlns:a16="http://schemas.microsoft.com/office/drawing/2014/main" id="{30A8E365-7636-4FBC-964D-9AB3EF91FD4F}"/>
              </a:ext>
            </a:extLst>
          </p:cNvPr>
          <p:cNvSpPr>
            <a:spLocks/>
          </p:cNvSpPr>
          <p:nvPr/>
        </p:nvSpPr>
        <p:spPr bwMode="auto">
          <a:xfrm>
            <a:off x="7596157" y="3016016"/>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75" name="Freeform 390">
            <a:extLst>
              <a:ext uri="{FF2B5EF4-FFF2-40B4-BE49-F238E27FC236}">
                <a16:creationId xmlns:a16="http://schemas.microsoft.com/office/drawing/2014/main" id="{9934AA93-5E97-4A69-8BD0-C1D18835491D}"/>
              </a:ext>
            </a:extLst>
          </p:cNvPr>
          <p:cNvSpPr>
            <a:spLocks/>
          </p:cNvSpPr>
          <p:nvPr/>
        </p:nvSpPr>
        <p:spPr bwMode="auto">
          <a:xfrm>
            <a:off x="7596157" y="301601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76" name="Freeform 391">
            <a:extLst>
              <a:ext uri="{FF2B5EF4-FFF2-40B4-BE49-F238E27FC236}">
                <a16:creationId xmlns:a16="http://schemas.microsoft.com/office/drawing/2014/main" id="{CB1148DF-9C36-4A97-A60B-043C9C777220}"/>
              </a:ext>
            </a:extLst>
          </p:cNvPr>
          <p:cNvSpPr>
            <a:spLocks/>
          </p:cNvSpPr>
          <p:nvPr/>
        </p:nvSpPr>
        <p:spPr bwMode="auto">
          <a:xfrm>
            <a:off x="7591553" y="3016016"/>
            <a:ext cx="4602" cy="4364"/>
          </a:xfrm>
          <a:custGeom>
            <a:avLst/>
            <a:gdLst>
              <a:gd name="T0" fmla="*/ 0 w 3"/>
              <a:gd name="T1" fmla="*/ 3 h 3"/>
              <a:gd name="T2" fmla="*/ 0 w 3"/>
              <a:gd name="T3" fmla="*/ 3 h 3"/>
              <a:gd name="T4" fmla="*/ 3 w 3"/>
              <a:gd name="T5" fmla="*/ 0 h 3"/>
              <a:gd name="T6" fmla="*/ 3 w 3"/>
              <a:gd name="T7" fmla="*/ 0 h 3"/>
              <a:gd name="T8" fmla="*/ 0 w 3"/>
              <a:gd name="T9" fmla="*/ 3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0" y="3"/>
                </a:lnTo>
                <a:lnTo>
                  <a:pt x="3" y="0"/>
                </a:lnTo>
                <a:lnTo>
                  <a:pt x="3"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77" name="Freeform 392">
            <a:extLst>
              <a:ext uri="{FF2B5EF4-FFF2-40B4-BE49-F238E27FC236}">
                <a16:creationId xmlns:a16="http://schemas.microsoft.com/office/drawing/2014/main" id="{81233B8E-8602-4C0F-A327-CD427358784D}"/>
              </a:ext>
            </a:extLst>
          </p:cNvPr>
          <p:cNvSpPr>
            <a:spLocks/>
          </p:cNvSpPr>
          <p:nvPr/>
        </p:nvSpPr>
        <p:spPr bwMode="auto">
          <a:xfrm>
            <a:off x="7419714" y="2707588"/>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78" name="Freeform 393">
            <a:extLst>
              <a:ext uri="{FF2B5EF4-FFF2-40B4-BE49-F238E27FC236}">
                <a16:creationId xmlns:a16="http://schemas.microsoft.com/office/drawing/2014/main" id="{FA7D9B65-3B69-456C-A002-30DF015B3809}"/>
              </a:ext>
            </a:extLst>
          </p:cNvPr>
          <p:cNvSpPr>
            <a:spLocks/>
          </p:cNvSpPr>
          <p:nvPr/>
        </p:nvSpPr>
        <p:spPr bwMode="auto">
          <a:xfrm>
            <a:off x="7560868" y="3043658"/>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79" name="Freeform 394">
            <a:extLst>
              <a:ext uri="{FF2B5EF4-FFF2-40B4-BE49-F238E27FC236}">
                <a16:creationId xmlns:a16="http://schemas.microsoft.com/office/drawing/2014/main" id="{C1730833-D3B1-47E5-8442-2E5862D9135D}"/>
              </a:ext>
            </a:extLst>
          </p:cNvPr>
          <p:cNvSpPr>
            <a:spLocks/>
          </p:cNvSpPr>
          <p:nvPr/>
        </p:nvSpPr>
        <p:spPr bwMode="auto">
          <a:xfrm>
            <a:off x="7570074" y="3030565"/>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80" name="Freeform 395">
            <a:extLst>
              <a:ext uri="{FF2B5EF4-FFF2-40B4-BE49-F238E27FC236}">
                <a16:creationId xmlns:a16="http://schemas.microsoft.com/office/drawing/2014/main" id="{82039D8D-2894-4B6D-9670-1B4B5668650C}"/>
              </a:ext>
            </a:extLst>
          </p:cNvPr>
          <p:cNvSpPr>
            <a:spLocks/>
          </p:cNvSpPr>
          <p:nvPr/>
        </p:nvSpPr>
        <p:spPr bwMode="auto">
          <a:xfrm>
            <a:off x="7586951" y="3020381"/>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81" name="Freeform 396">
            <a:extLst>
              <a:ext uri="{FF2B5EF4-FFF2-40B4-BE49-F238E27FC236}">
                <a16:creationId xmlns:a16="http://schemas.microsoft.com/office/drawing/2014/main" id="{D14E657D-D07D-4B45-9F25-90FB4B0436A2}"/>
              </a:ext>
            </a:extLst>
          </p:cNvPr>
          <p:cNvSpPr>
            <a:spLocks/>
          </p:cNvSpPr>
          <p:nvPr/>
        </p:nvSpPr>
        <p:spPr bwMode="auto">
          <a:xfrm>
            <a:off x="7424318" y="2725045"/>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82" name="Freeform 397">
            <a:extLst>
              <a:ext uri="{FF2B5EF4-FFF2-40B4-BE49-F238E27FC236}">
                <a16:creationId xmlns:a16="http://schemas.microsoft.com/office/drawing/2014/main" id="{5D500736-3682-4C45-8B71-0AE6A7E618E7}"/>
              </a:ext>
            </a:extLst>
          </p:cNvPr>
          <p:cNvSpPr>
            <a:spLocks/>
          </p:cNvSpPr>
          <p:nvPr/>
        </p:nvSpPr>
        <p:spPr bwMode="auto">
          <a:xfrm>
            <a:off x="7574677" y="3020381"/>
            <a:ext cx="12274" cy="10185"/>
          </a:xfrm>
          <a:custGeom>
            <a:avLst/>
            <a:gdLst>
              <a:gd name="T0" fmla="*/ 0 w 8"/>
              <a:gd name="T1" fmla="*/ 7 h 7"/>
              <a:gd name="T2" fmla="*/ 0 w 8"/>
              <a:gd name="T3" fmla="*/ 7 h 7"/>
              <a:gd name="T4" fmla="*/ 8 w 8"/>
              <a:gd name="T5" fmla="*/ 0 h 7"/>
              <a:gd name="T6" fmla="*/ 8 w 8"/>
              <a:gd name="T7" fmla="*/ 0 h 7"/>
              <a:gd name="T8" fmla="*/ 0 w 8"/>
              <a:gd name="T9" fmla="*/ 7 h 7"/>
              <a:gd name="T10" fmla="*/ 0 w 8"/>
              <a:gd name="T11" fmla="*/ 7 h 7"/>
            </a:gdLst>
            <a:ahLst/>
            <a:cxnLst>
              <a:cxn ang="0">
                <a:pos x="T0" y="T1"/>
              </a:cxn>
              <a:cxn ang="0">
                <a:pos x="T2" y="T3"/>
              </a:cxn>
              <a:cxn ang="0">
                <a:pos x="T4" y="T5"/>
              </a:cxn>
              <a:cxn ang="0">
                <a:pos x="T6" y="T7"/>
              </a:cxn>
              <a:cxn ang="0">
                <a:pos x="T8" y="T9"/>
              </a:cxn>
              <a:cxn ang="0">
                <a:pos x="T10" y="T11"/>
              </a:cxn>
            </a:cxnLst>
            <a:rect l="0" t="0" r="r" b="b"/>
            <a:pathLst>
              <a:path w="8" h="7">
                <a:moveTo>
                  <a:pt x="0" y="7"/>
                </a:moveTo>
                <a:lnTo>
                  <a:pt x="0" y="7"/>
                </a:lnTo>
                <a:lnTo>
                  <a:pt x="8" y="0"/>
                </a:lnTo>
                <a:lnTo>
                  <a:pt x="8" y="0"/>
                </a:lnTo>
                <a:lnTo>
                  <a:pt x="0" y="7"/>
                </a:lnTo>
                <a:lnTo>
                  <a:pt x="0" y="7"/>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83" name="Freeform 398">
            <a:extLst>
              <a:ext uri="{FF2B5EF4-FFF2-40B4-BE49-F238E27FC236}">
                <a16:creationId xmlns:a16="http://schemas.microsoft.com/office/drawing/2014/main" id="{45EC488D-07B5-4D56-9075-24ACDF033771}"/>
              </a:ext>
            </a:extLst>
          </p:cNvPr>
          <p:cNvSpPr>
            <a:spLocks/>
          </p:cNvSpPr>
          <p:nvPr/>
        </p:nvSpPr>
        <p:spPr bwMode="auto">
          <a:xfrm>
            <a:off x="7586951" y="302038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84" name="Freeform 399">
            <a:extLst>
              <a:ext uri="{FF2B5EF4-FFF2-40B4-BE49-F238E27FC236}">
                <a16:creationId xmlns:a16="http://schemas.microsoft.com/office/drawing/2014/main" id="{FDAFD824-CBFB-4E5B-AECD-70F3B85AE876}"/>
              </a:ext>
            </a:extLst>
          </p:cNvPr>
          <p:cNvSpPr>
            <a:spLocks/>
          </p:cNvSpPr>
          <p:nvPr/>
        </p:nvSpPr>
        <p:spPr bwMode="auto">
          <a:xfrm>
            <a:off x="7591553" y="302038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85" name="Freeform 400">
            <a:extLst>
              <a:ext uri="{FF2B5EF4-FFF2-40B4-BE49-F238E27FC236}">
                <a16:creationId xmlns:a16="http://schemas.microsoft.com/office/drawing/2014/main" id="{E07F62B6-C22C-4A42-82AC-3668AE0ECE86}"/>
              </a:ext>
            </a:extLst>
          </p:cNvPr>
          <p:cNvSpPr>
            <a:spLocks/>
          </p:cNvSpPr>
          <p:nvPr/>
        </p:nvSpPr>
        <p:spPr bwMode="auto">
          <a:xfrm>
            <a:off x="7419714" y="2711952"/>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86" name="Freeform 401">
            <a:extLst>
              <a:ext uri="{FF2B5EF4-FFF2-40B4-BE49-F238E27FC236}">
                <a16:creationId xmlns:a16="http://schemas.microsoft.com/office/drawing/2014/main" id="{3007A223-4A94-49EB-8B25-62268635C12C}"/>
              </a:ext>
            </a:extLst>
          </p:cNvPr>
          <p:cNvSpPr>
            <a:spLocks/>
          </p:cNvSpPr>
          <p:nvPr/>
        </p:nvSpPr>
        <p:spPr bwMode="auto">
          <a:xfrm>
            <a:off x="7600760" y="3016016"/>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87" name="Freeform 402">
            <a:extLst>
              <a:ext uri="{FF2B5EF4-FFF2-40B4-BE49-F238E27FC236}">
                <a16:creationId xmlns:a16="http://schemas.microsoft.com/office/drawing/2014/main" id="{10961DBC-74D2-407E-A48E-B1E84DB8B33B}"/>
              </a:ext>
            </a:extLst>
          </p:cNvPr>
          <p:cNvSpPr>
            <a:spLocks/>
          </p:cNvSpPr>
          <p:nvPr/>
        </p:nvSpPr>
        <p:spPr bwMode="auto">
          <a:xfrm>
            <a:off x="7419714" y="2716316"/>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88" name="Freeform 403">
            <a:extLst>
              <a:ext uri="{FF2B5EF4-FFF2-40B4-BE49-F238E27FC236}">
                <a16:creationId xmlns:a16="http://schemas.microsoft.com/office/drawing/2014/main" id="{6C8C8DD6-AD9A-42D7-B76E-68181024FF88}"/>
              </a:ext>
            </a:extLst>
          </p:cNvPr>
          <p:cNvSpPr>
            <a:spLocks/>
          </p:cNvSpPr>
          <p:nvPr/>
        </p:nvSpPr>
        <p:spPr bwMode="auto">
          <a:xfrm>
            <a:off x="7600760" y="301601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89" name="Freeform 404">
            <a:extLst>
              <a:ext uri="{FF2B5EF4-FFF2-40B4-BE49-F238E27FC236}">
                <a16:creationId xmlns:a16="http://schemas.microsoft.com/office/drawing/2014/main" id="{68B27951-F749-4F4A-8C7E-4FB2F4F56EA8}"/>
              </a:ext>
            </a:extLst>
          </p:cNvPr>
          <p:cNvSpPr>
            <a:spLocks/>
          </p:cNvSpPr>
          <p:nvPr/>
        </p:nvSpPr>
        <p:spPr bwMode="auto">
          <a:xfrm>
            <a:off x="7324590" y="3210967"/>
            <a:ext cx="9206" cy="0"/>
          </a:xfrm>
          <a:custGeom>
            <a:avLst/>
            <a:gdLst>
              <a:gd name="T0" fmla="*/ 0 w 6"/>
              <a:gd name="T1" fmla="*/ 0 w 6"/>
              <a:gd name="T2" fmla="*/ 6 w 6"/>
              <a:gd name="T3" fmla="*/ 6 w 6"/>
              <a:gd name="T4" fmla="*/ 0 w 6"/>
              <a:gd name="T5" fmla="*/ 0 w 6"/>
            </a:gdLst>
            <a:ahLst/>
            <a:cxnLst>
              <a:cxn ang="0">
                <a:pos x="T0" y="0"/>
              </a:cxn>
              <a:cxn ang="0">
                <a:pos x="T1" y="0"/>
              </a:cxn>
              <a:cxn ang="0">
                <a:pos x="T2" y="0"/>
              </a:cxn>
              <a:cxn ang="0">
                <a:pos x="T3" y="0"/>
              </a:cxn>
              <a:cxn ang="0">
                <a:pos x="T4" y="0"/>
              </a:cxn>
              <a:cxn ang="0">
                <a:pos x="T5" y="0"/>
              </a:cxn>
            </a:cxnLst>
            <a:rect l="0" t="0" r="r" b="b"/>
            <a:pathLst>
              <a:path w="6">
                <a:moveTo>
                  <a:pt x="0" y="0"/>
                </a:moveTo>
                <a:lnTo>
                  <a:pt x="0" y="0"/>
                </a:lnTo>
                <a:lnTo>
                  <a:pt x="6" y="0"/>
                </a:lnTo>
                <a:lnTo>
                  <a:pt x="6"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90" name="Freeform 405">
            <a:extLst>
              <a:ext uri="{FF2B5EF4-FFF2-40B4-BE49-F238E27FC236}">
                <a16:creationId xmlns:a16="http://schemas.microsoft.com/office/drawing/2014/main" id="{98B39277-2701-4738-80DD-4AC1D1798478}"/>
              </a:ext>
            </a:extLst>
          </p:cNvPr>
          <p:cNvSpPr>
            <a:spLocks/>
          </p:cNvSpPr>
          <p:nvPr/>
        </p:nvSpPr>
        <p:spPr bwMode="auto">
          <a:xfrm>
            <a:off x="7338399" y="336518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4DA1BB"/>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391" name="Freeform 407">
            <a:extLst>
              <a:ext uri="{FF2B5EF4-FFF2-40B4-BE49-F238E27FC236}">
                <a16:creationId xmlns:a16="http://schemas.microsoft.com/office/drawing/2014/main" id="{60A869BD-592E-4223-99E4-C6FF0E03FCB6}"/>
              </a:ext>
            </a:extLst>
          </p:cNvPr>
          <p:cNvSpPr>
            <a:spLocks/>
          </p:cNvSpPr>
          <p:nvPr/>
        </p:nvSpPr>
        <p:spPr bwMode="auto">
          <a:xfrm>
            <a:off x="7324589" y="335645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2" name="Freeform 408">
            <a:extLst>
              <a:ext uri="{FF2B5EF4-FFF2-40B4-BE49-F238E27FC236}">
                <a16:creationId xmlns:a16="http://schemas.microsoft.com/office/drawing/2014/main" id="{8D301C6D-2DA9-49E4-9D79-B1E5C376BCE9}"/>
              </a:ext>
            </a:extLst>
          </p:cNvPr>
          <p:cNvSpPr>
            <a:spLocks/>
          </p:cNvSpPr>
          <p:nvPr/>
        </p:nvSpPr>
        <p:spPr bwMode="auto">
          <a:xfrm>
            <a:off x="7324589" y="336081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Freeform 409">
            <a:extLst>
              <a:ext uri="{FF2B5EF4-FFF2-40B4-BE49-F238E27FC236}">
                <a16:creationId xmlns:a16="http://schemas.microsoft.com/office/drawing/2014/main" id="{AE49DBA9-61D8-496C-A5FC-BF38B4DDA938}"/>
              </a:ext>
            </a:extLst>
          </p:cNvPr>
          <p:cNvSpPr>
            <a:spLocks/>
          </p:cNvSpPr>
          <p:nvPr/>
        </p:nvSpPr>
        <p:spPr bwMode="auto">
          <a:xfrm>
            <a:off x="7333795" y="337972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4" name="Freeform 410">
            <a:extLst>
              <a:ext uri="{FF2B5EF4-FFF2-40B4-BE49-F238E27FC236}">
                <a16:creationId xmlns:a16="http://schemas.microsoft.com/office/drawing/2014/main" id="{4AA4DAA2-ED12-4AE1-9A33-DA3E3DEF1127}"/>
              </a:ext>
            </a:extLst>
          </p:cNvPr>
          <p:cNvSpPr>
            <a:spLocks/>
          </p:cNvSpPr>
          <p:nvPr/>
        </p:nvSpPr>
        <p:spPr bwMode="auto">
          <a:xfrm>
            <a:off x="7329191" y="337100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Freeform 411">
            <a:extLst>
              <a:ext uri="{FF2B5EF4-FFF2-40B4-BE49-F238E27FC236}">
                <a16:creationId xmlns:a16="http://schemas.microsoft.com/office/drawing/2014/main" id="{29B0C372-6DCA-4D0A-9AE0-1B1E469AC340}"/>
              </a:ext>
            </a:extLst>
          </p:cNvPr>
          <p:cNvSpPr>
            <a:spLocks/>
          </p:cNvSpPr>
          <p:nvPr/>
        </p:nvSpPr>
        <p:spPr bwMode="auto">
          <a:xfrm>
            <a:off x="7333795" y="33753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6" name="Freeform 412">
            <a:extLst>
              <a:ext uri="{FF2B5EF4-FFF2-40B4-BE49-F238E27FC236}">
                <a16:creationId xmlns:a16="http://schemas.microsoft.com/office/drawing/2014/main" id="{336B16FC-ED58-4B3F-B86B-E24FB17AD896}"/>
              </a:ext>
            </a:extLst>
          </p:cNvPr>
          <p:cNvSpPr>
            <a:spLocks/>
          </p:cNvSpPr>
          <p:nvPr/>
        </p:nvSpPr>
        <p:spPr bwMode="auto">
          <a:xfrm>
            <a:off x="7303109" y="3397188"/>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Freeform 413">
            <a:extLst>
              <a:ext uri="{FF2B5EF4-FFF2-40B4-BE49-F238E27FC236}">
                <a16:creationId xmlns:a16="http://schemas.microsoft.com/office/drawing/2014/main" id="{0C9E8C8B-E8E0-45F0-97A8-AFB7C1A5601E}"/>
              </a:ext>
            </a:extLst>
          </p:cNvPr>
          <p:cNvSpPr>
            <a:spLocks/>
          </p:cNvSpPr>
          <p:nvPr/>
        </p:nvSpPr>
        <p:spPr bwMode="auto">
          <a:xfrm>
            <a:off x="7269354" y="3384095"/>
            <a:ext cx="3069"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8" name="Freeform 414">
            <a:extLst>
              <a:ext uri="{FF2B5EF4-FFF2-40B4-BE49-F238E27FC236}">
                <a16:creationId xmlns:a16="http://schemas.microsoft.com/office/drawing/2014/main" id="{98DF8818-7C00-4181-A65E-BBEC7444E3BA}"/>
              </a:ext>
            </a:extLst>
          </p:cNvPr>
          <p:cNvSpPr>
            <a:spLocks/>
          </p:cNvSpPr>
          <p:nvPr/>
        </p:nvSpPr>
        <p:spPr bwMode="auto">
          <a:xfrm>
            <a:off x="7312315" y="340155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9" name="Freeform 415">
            <a:extLst>
              <a:ext uri="{FF2B5EF4-FFF2-40B4-BE49-F238E27FC236}">
                <a16:creationId xmlns:a16="http://schemas.microsoft.com/office/drawing/2014/main" id="{0BF4F5C1-10D0-4D35-91CE-9CC04F01E8E8}"/>
              </a:ext>
            </a:extLst>
          </p:cNvPr>
          <p:cNvSpPr>
            <a:spLocks/>
          </p:cNvSpPr>
          <p:nvPr/>
        </p:nvSpPr>
        <p:spPr bwMode="auto">
          <a:xfrm>
            <a:off x="7272424" y="3384095"/>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Freeform 416">
            <a:extLst>
              <a:ext uri="{FF2B5EF4-FFF2-40B4-BE49-F238E27FC236}">
                <a16:creationId xmlns:a16="http://schemas.microsoft.com/office/drawing/2014/main" id="{1E85A3F0-5F2E-4E55-B175-FB1A11C77E77}"/>
              </a:ext>
            </a:extLst>
          </p:cNvPr>
          <p:cNvSpPr>
            <a:spLocks/>
          </p:cNvSpPr>
          <p:nvPr/>
        </p:nvSpPr>
        <p:spPr bwMode="auto">
          <a:xfrm>
            <a:off x="7298506" y="3392824"/>
            <a:ext cx="4602" cy="4364"/>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1" name="Freeform 417">
            <a:extLst>
              <a:ext uri="{FF2B5EF4-FFF2-40B4-BE49-F238E27FC236}">
                <a16:creationId xmlns:a16="http://schemas.microsoft.com/office/drawing/2014/main" id="{9B867E98-8544-4C9F-A957-76E3F94F9327}"/>
              </a:ext>
            </a:extLst>
          </p:cNvPr>
          <p:cNvSpPr>
            <a:spLocks/>
          </p:cNvSpPr>
          <p:nvPr/>
        </p:nvSpPr>
        <p:spPr bwMode="auto">
          <a:xfrm>
            <a:off x="7264752" y="3379729"/>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Freeform 418">
            <a:extLst>
              <a:ext uri="{FF2B5EF4-FFF2-40B4-BE49-F238E27FC236}">
                <a16:creationId xmlns:a16="http://schemas.microsoft.com/office/drawing/2014/main" id="{EE2853E5-85EE-4716-89E5-419461B86DF3}"/>
              </a:ext>
            </a:extLst>
          </p:cNvPr>
          <p:cNvSpPr>
            <a:spLocks/>
          </p:cNvSpPr>
          <p:nvPr/>
        </p:nvSpPr>
        <p:spPr bwMode="auto">
          <a:xfrm>
            <a:off x="7229463" y="336518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3" name="Freeform 419">
            <a:extLst>
              <a:ext uri="{FF2B5EF4-FFF2-40B4-BE49-F238E27FC236}">
                <a16:creationId xmlns:a16="http://schemas.microsoft.com/office/drawing/2014/main" id="{3DA68348-DE00-417B-A37A-C6FDAFE67F66}"/>
              </a:ext>
            </a:extLst>
          </p:cNvPr>
          <p:cNvSpPr>
            <a:spLocks/>
          </p:cNvSpPr>
          <p:nvPr/>
        </p:nvSpPr>
        <p:spPr bwMode="auto">
          <a:xfrm>
            <a:off x="7243272" y="3371000"/>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Freeform 420">
            <a:extLst>
              <a:ext uri="{FF2B5EF4-FFF2-40B4-BE49-F238E27FC236}">
                <a16:creationId xmlns:a16="http://schemas.microsoft.com/office/drawing/2014/main" id="{5469C92B-CBFC-4075-B57D-0B11FDD8F631}"/>
              </a:ext>
            </a:extLst>
          </p:cNvPr>
          <p:cNvSpPr>
            <a:spLocks/>
          </p:cNvSpPr>
          <p:nvPr/>
        </p:nvSpPr>
        <p:spPr bwMode="auto">
          <a:xfrm>
            <a:off x="7255547" y="337972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5" name="Freeform 421">
            <a:extLst>
              <a:ext uri="{FF2B5EF4-FFF2-40B4-BE49-F238E27FC236}">
                <a16:creationId xmlns:a16="http://schemas.microsoft.com/office/drawing/2014/main" id="{CEE9A651-70A7-45F1-A07A-1986EE8F7EAB}"/>
              </a:ext>
            </a:extLst>
          </p:cNvPr>
          <p:cNvSpPr>
            <a:spLocks/>
          </p:cNvSpPr>
          <p:nvPr/>
        </p:nvSpPr>
        <p:spPr bwMode="auto">
          <a:xfrm>
            <a:off x="7238669" y="337100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Freeform 422">
            <a:extLst>
              <a:ext uri="{FF2B5EF4-FFF2-40B4-BE49-F238E27FC236}">
                <a16:creationId xmlns:a16="http://schemas.microsoft.com/office/drawing/2014/main" id="{5C4F3FCB-B455-4EDA-A8C2-F9CA6685B8D6}"/>
              </a:ext>
            </a:extLst>
          </p:cNvPr>
          <p:cNvSpPr>
            <a:spLocks/>
          </p:cNvSpPr>
          <p:nvPr/>
        </p:nvSpPr>
        <p:spPr bwMode="auto">
          <a:xfrm>
            <a:off x="7290835" y="339282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7" name="Freeform 423">
            <a:extLst>
              <a:ext uri="{FF2B5EF4-FFF2-40B4-BE49-F238E27FC236}">
                <a16:creationId xmlns:a16="http://schemas.microsoft.com/office/drawing/2014/main" id="{876D7B0D-8230-46FE-BCBE-49A31FE4FC44}"/>
              </a:ext>
            </a:extLst>
          </p:cNvPr>
          <p:cNvSpPr>
            <a:spLocks/>
          </p:cNvSpPr>
          <p:nvPr/>
        </p:nvSpPr>
        <p:spPr bwMode="auto">
          <a:xfrm>
            <a:off x="7293904" y="3392824"/>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Freeform 424">
            <a:extLst>
              <a:ext uri="{FF2B5EF4-FFF2-40B4-BE49-F238E27FC236}">
                <a16:creationId xmlns:a16="http://schemas.microsoft.com/office/drawing/2014/main" id="{07F5B58F-3213-4767-80AA-43834E798623}"/>
              </a:ext>
            </a:extLst>
          </p:cNvPr>
          <p:cNvSpPr>
            <a:spLocks/>
          </p:cNvSpPr>
          <p:nvPr/>
        </p:nvSpPr>
        <p:spPr bwMode="auto">
          <a:xfrm>
            <a:off x="7281630" y="338845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9" name="Freeform 425">
            <a:extLst>
              <a:ext uri="{FF2B5EF4-FFF2-40B4-BE49-F238E27FC236}">
                <a16:creationId xmlns:a16="http://schemas.microsoft.com/office/drawing/2014/main" id="{843FAC4C-C7E4-4671-913F-D06C85913EFE}"/>
              </a:ext>
            </a:extLst>
          </p:cNvPr>
          <p:cNvSpPr>
            <a:spLocks/>
          </p:cNvSpPr>
          <p:nvPr/>
        </p:nvSpPr>
        <p:spPr bwMode="auto">
          <a:xfrm>
            <a:off x="7286232" y="338845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Freeform 426">
            <a:extLst>
              <a:ext uri="{FF2B5EF4-FFF2-40B4-BE49-F238E27FC236}">
                <a16:creationId xmlns:a16="http://schemas.microsoft.com/office/drawing/2014/main" id="{26C123E4-C51F-4C6D-9B56-CCA7ABDF675A}"/>
              </a:ext>
            </a:extLst>
          </p:cNvPr>
          <p:cNvSpPr>
            <a:spLocks/>
          </p:cNvSpPr>
          <p:nvPr/>
        </p:nvSpPr>
        <p:spPr bwMode="auto">
          <a:xfrm>
            <a:off x="7247876" y="33753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1" name="Freeform 427">
            <a:extLst>
              <a:ext uri="{FF2B5EF4-FFF2-40B4-BE49-F238E27FC236}">
                <a16:creationId xmlns:a16="http://schemas.microsoft.com/office/drawing/2014/main" id="{DDC0D5F2-CA2D-463B-8CFB-70FB5B4DAC83}"/>
              </a:ext>
            </a:extLst>
          </p:cNvPr>
          <p:cNvSpPr>
            <a:spLocks/>
          </p:cNvSpPr>
          <p:nvPr/>
        </p:nvSpPr>
        <p:spPr bwMode="auto">
          <a:xfrm>
            <a:off x="7250943" y="33753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Freeform 428">
            <a:extLst>
              <a:ext uri="{FF2B5EF4-FFF2-40B4-BE49-F238E27FC236}">
                <a16:creationId xmlns:a16="http://schemas.microsoft.com/office/drawing/2014/main" id="{78637324-105B-49D8-8012-32A3FA38C1D9}"/>
              </a:ext>
            </a:extLst>
          </p:cNvPr>
          <p:cNvSpPr>
            <a:spLocks/>
          </p:cNvSpPr>
          <p:nvPr/>
        </p:nvSpPr>
        <p:spPr bwMode="auto">
          <a:xfrm>
            <a:off x="7234067" y="337100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3" name="Freeform 429">
            <a:extLst>
              <a:ext uri="{FF2B5EF4-FFF2-40B4-BE49-F238E27FC236}">
                <a16:creationId xmlns:a16="http://schemas.microsoft.com/office/drawing/2014/main" id="{71846B22-C117-4190-8A0E-9BCA7644F0B2}"/>
              </a:ext>
            </a:extLst>
          </p:cNvPr>
          <p:cNvSpPr>
            <a:spLocks/>
          </p:cNvSpPr>
          <p:nvPr/>
        </p:nvSpPr>
        <p:spPr bwMode="auto">
          <a:xfrm>
            <a:off x="7229463" y="3371000"/>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Freeform 430">
            <a:extLst>
              <a:ext uri="{FF2B5EF4-FFF2-40B4-BE49-F238E27FC236}">
                <a16:creationId xmlns:a16="http://schemas.microsoft.com/office/drawing/2014/main" id="{7901A319-719D-4DFD-8F38-F58E58C89496}"/>
              </a:ext>
            </a:extLst>
          </p:cNvPr>
          <p:cNvSpPr>
            <a:spLocks/>
          </p:cNvSpPr>
          <p:nvPr/>
        </p:nvSpPr>
        <p:spPr bwMode="auto">
          <a:xfrm>
            <a:off x="7620704" y="3193509"/>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5" name="Freeform 431">
            <a:extLst>
              <a:ext uri="{FF2B5EF4-FFF2-40B4-BE49-F238E27FC236}">
                <a16:creationId xmlns:a16="http://schemas.microsoft.com/office/drawing/2014/main" id="{762B07CC-16B3-4386-B154-43EA728C635F}"/>
              </a:ext>
            </a:extLst>
          </p:cNvPr>
          <p:cNvSpPr>
            <a:spLocks/>
          </p:cNvSpPr>
          <p:nvPr/>
        </p:nvSpPr>
        <p:spPr bwMode="auto">
          <a:xfrm>
            <a:off x="7548593" y="315859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Freeform 432">
            <a:extLst>
              <a:ext uri="{FF2B5EF4-FFF2-40B4-BE49-F238E27FC236}">
                <a16:creationId xmlns:a16="http://schemas.microsoft.com/office/drawing/2014/main" id="{BB95A802-FE68-4CA2-8DDC-BBE39D56B339}"/>
              </a:ext>
            </a:extLst>
          </p:cNvPr>
          <p:cNvSpPr>
            <a:spLocks/>
          </p:cNvSpPr>
          <p:nvPr/>
        </p:nvSpPr>
        <p:spPr bwMode="auto">
          <a:xfrm>
            <a:off x="7565471" y="315422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7" name="Freeform 433">
            <a:extLst>
              <a:ext uri="{FF2B5EF4-FFF2-40B4-BE49-F238E27FC236}">
                <a16:creationId xmlns:a16="http://schemas.microsoft.com/office/drawing/2014/main" id="{7BFA973F-DCCA-493D-9816-8A3B0FCAFAB4}"/>
              </a:ext>
            </a:extLst>
          </p:cNvPr>
          <p:cNvSpPr>
            <a:spLocks/>
          </p:cNvSpPr>
          <p:nvPr/>
        </p:nvSpPr>
        <p:spPr bwMode="auto">
          <a:xfrm>
            <a:off x="7543991" y="316295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Freeform 434">
            <a:extLst>
              <a:ext uri="{FF2B5EF4-FFF2-40B4-BE49-F238E27FC236}">
                <a16:creationId xmlns:a16="http://schemas.microsoft.com/office/drawing/2014/main" id="{C89C112D-13FE-46DF-9239-19EC289CD2D0}"/>
              </a:ext>
            </a:extLst>
          </p:cNvPr>
          <p:cNvSpPr>
            <a:spLocks/>
          </p:cNvSpPr>
          <p:nvPr/>
        </p:nvSpPr>
        <p:spPr bwMode="auto">
          <a:xfrm>
            <a:off x="7620704" y="3202238"/>
            <a:ext cx="4602" cy="4364"/>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9" name="Freeform 435">
            <a:extLst>
              <a:ext uri="{FF2B5EF4-FFF2-40B4-BE49-F238E27FC236}">
                <a16:creationId xmlns:a16="http://schemas.microsoft.com/office/drawing/2014/main" id="{520DC8F0-07F9-4DC7-B8B9-BEC038C6EBD3}"/>
              </a:ext>
            </a:extLst>
          </p:cNvPr>
          <p:cNvSpPr>
            <a:spLocks/>
          </p:cNvSpPr>
          <p:nvPr/>
        </p:nvSpPr>
        <p:spPr bwMode="auto">
          <a:xfrm>
            <a:off x="7522510" y="316732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0" name="Freeform 436">
            <a:extLst>
              <a:ext uri="{FF2B5EF4-FFF2-40B4-BE49-F238E27FC236}">
                <a16:creationId xmlns:a16="http://schemas.microsoft.com/office/drawing/2014/main" id="{CD4D1B95-23F6-4AF6-BD32-7469463A5580}"/>
              </a:ext>
            </a:extLst>
          </p:cNvPr>
          <p:cNvSpPr>
            <a:spLocks/>
          </p:cNvSpPr>
          <p:nvPr/>
        </p:nvSpPr>
        <p:spPr bwMode="auto">
          <a:xfrm>
            <a:off x="7616101" y="318914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1" name="Freeform 437">
            <a:extLst>
              <a:ext uri="{FF2B5EF4-FFF2-40B4-BE49-F238E27FC236}">
                <a16:creationId xmlns:a16="http://schemas.microsoft.com/office/drawing/2014/main" id="{1BE0CCEC-BA98-41F8-B210-57175091CE05}"/>
              </a:ext>
            </a:extLst>
          </p:cNvPr>
          <p:cNvSpPr>
            <a:spLocks/>
          </p:cNvSpPr>
          <p:nvPr/>
        </p:nvSpPr>
        <p:spPr bwMode="auto">
          <a:xfrm>
            <a:off x="7625308" y="3206602"/>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2" name="Freeform 438">
            <a:extLst>
              <a:ext uri="{FF2B5EF4-FFF2-40B4-BE49-F238E27FC236}">
                <a16:creationId xmlns:a16="http://schemas.microsoft.com/office/drawing/2014/main" id="{6A674EB4-C1BC-4DEA-B2B5-6BFA0A8E18D0}"/>
              </a:ext>
            </a:extLst>
          </p:cNvPr>
          <p:cNvSpPr>
            <a:spLocks/>
          </p:cNvSpPr>
          <p:nvPr/>
        </p:nvSpPr>
        <p:spPr bwMode="auto">
          <a:xfrm>
            <a:off x="7565471" y="315422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Freeform 439">
            <a:extLst>
              <a:ext uri="{FF2B5EF4-FFF2-40B4-BE49-F238E27FC236}">
                <a16:creationId xmlns:a16="http://schemas.microsoft.com/office/drawing/2014/main" id="{41A3D493-5522-4962-8F93-5787D40906F4}"/>
              </a:ext>
            </a:extLst>
          </p:cNvPr>
          <p:cNvSpPr>
            <a:spLocks/>
          </p:cNvSpPr>
          <p:nvPr/>
        </p:nvSpPr>
        <p:spPr bwMode="auto">
          <a:xfrm>
            <a:off x="7620704" y="3197873"/>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4" name="Freeform 440">
            <a:extLst>
              <a:ext uri="{FF2B5EF4-FFF2-40B4-BE49-F238E27FC236}">
                <a16:creationId xmlns:a16="http://schemas.microsoft.com/office/drawing/2014/main" id="{FF460C6D-E3E2-4704-8282-9BD5241E8406}"/>
              </a:ext>
            </a:extLst>
          </p:cNvPr>
          <p:cNvSpPr>
            <a:spLocks/>
          </p:cNvSpPr>
          <p:nvPr/>
        </p:nvSpPr>
        <p:spPr bwMode="auto">
          <a:xfrm>
            <a:off x="7527114" y="316732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5" name="Freeform 441">
            <a:extLst>
              <a:ext uri="{FF2B5EF4-FFF2-40B4-BE49-F238E27FC236}">
                <a16:creationId xmlns:a16="http://schemas.microsoft.com/office/drawing/2014/main" id="{BBB4B138-B8FA-4D08-BDE5-0716450207A9}"/>
              </a:ext>
            </a:extLst>
          </p:cNvPr>
          <p:cNvSpPr>
            <a:spLocks/>
          </p:cNvSpPr>
          <p:nvPr/>
        </p:nvSpPr>
        <p:spPr bwMode="auto">
          <a:xfrm>
            <a:off x="7530182" y="316732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6" name="Freeform 442">
            <a:extLst>
              <a:ext uri="{FF2B5EF4-FFF2-40B4-BE49-F238E27FC236}">
                <a16:creationId xmlns:a16="http://schemas.microsoft.com/office/drawing/2014/main" id="{9E247249-0A77-42FF-AD6C-712C5144017E}"/>
              </a:ext>
            </a:extLst>
          </p:cNvPr>
          <p:cNvSpPr>
            <a:spLocks/>
          </p:cNvSpPr>
          <p:nvPr/>
        </p:nvSpPr>
        <p:spPr bwMode="auto">
          <a:xfrm>
            <a:off x="7616101" y="3193509"/>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7" name="Freeform 443">
            <a:extLst>
              <a:ext uri="{FF2B5EF4-FFF2-40B4-BE49-F238E27FC236}">
                <a16:creationId xmlns:a16="http://schemas.microsoft.com/office/drawing/2014/main" id="{D27330FD-C313-4722-9EB6-21B9277B770F}"/>
              </a:ext>
            </a:extLst>
          </p:cNvPr>
          <p:cNvSpPr>
            <a:spLocks/>
          </p:cNvSpPr>
          <p:nvPr/>
        </p:nvSpPr>
        <p:spPr bwMode="auto">
          <a:xfrm>
            <a:off x="7539388" y="316295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8" name="Freeform 444">
            <a:extLst>
              <a:ext uri="{FF2B5EF4-FFF2-40B4-BE49-F238E27FC236}">
                <a16:creationId xmlns:a16="http://schemas.microsoft.com/office/drawing/2014/main" id="{30944B78-6F85-4E95-A37A-C81E8AAED16C}"/>
              </a:ext>
            </a:extLst>
          </p:cNvPr>
          <p:cNvSpPr>
            <a:spLocks/>
          </p:cNvSpPr>
          <p:nvPr/>
        </p:nvSpPr>
        <p:spPr bwMode="auto">
          <a:xfrm>
            <a:off x="7548593" y="3158592"/>
            <a:ext cx="3069"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29" name="Freeform 445">
            <a:extLst>
              <a:ext uri="{FF2B5EF4-FFF2-40B4-BE49-F238E27FC236}">
                <a16:creationId xmlns:a16="http://schemas.microsoft.com/office/drawing/2014/main" id="{BC0069B1-AF58-49C8-A341-934A2C8A13E4}"/>
              </a:ext>
            </a:extLst>
          </p:cNvPr>
          <p:cNvSpPr>
            <a:spLocks/>
          </p:cNvSpPr>
          <p:nvPr/>
        </p:nvSpPr>
        <p:spPr bwMode="auto">
          <a:xfrm>
            <a:off x="7556265" y="315859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0" name="Freeform 446">
            <a:extLst>
              <a:ext uri="{FF2B5EF4-FFF2-40B4-BE49-F238E27FC236}">
                <a16:creationId xmlns:a16="http://schemas.microsoft.com/office/drawing/2014/main" id="{34330935-7571-4771-8F3A-48436910EF8E}"/>
              </a:ext>
            </a:extLst>
          </p:cNvPr>
          <p:cNvSpPr>
            <a:spLocks/>
          </p:cNvSpPr>
          <p:nvPr/>
        </p:nvSpPr>
        <p:spPr bwMode="auto">
          <a:xfrm>
            <a:off x="7560867" y="315422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1" name="Freeform 447">
            <a:extLst>
              <a:ext uri="{FF2B5EF4-FFF2-40B4-BE49-F238E27FC236}">
                <a16:creationId xmlns:a16="http://schemas.microsoft.com/office/drawing/2014/main" id="{945C6D91-955F-4116-B5E9-76E7D154D3B9}"/>
              </a:ext>
            </a:extLst>
          </p:cNvPr>
          <p:cNvSpPr>
            <a:spLocks/>
          </p:cNvSpPr>
          <p:nvPr/>
        </p:nvSpPr>
        <p:spPr bwMode="auto">
          <a:xfrm>
            <a:off x="7629910" y="3215331"/>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2" name="Freeform 448">
            <a:extLst>
              <a:ext uri="{FF2B5EF4-FFF2-40B4-BE49-F238E27FC236}">
                <a16:creationId xmlns:a16="http://schemas.microsoft.com/office/drawing/2014/main" id="{6F7A65FC-4D33-4204-A9D3-703C01C6C1AB}"/>
              </a:ext>
            </a:extLst>
          </p:cNvPr>
          <p:cNvSpPr>
            <a:spLocks/>
          </p:cNvSpPr>
          <p:nvPr/>
        </p:nvSpPr>
        <p:spPr bwMode="auto">
          <a:xfrm>
            <a:off x="7556265" y="315422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3" name="Freeform 449">
            <a:extLst>
              <a:ext uri="{FF2B5EF4-FFF2-40B4-BE49-F238E27FC236}">
                <a16:creationId xmlns:a16="http://schemas.microsoft.com/office/drawing/2014/main" id="{675320E9-0E2D-433C-8546-ECCCD96990A5}"/>
              </a:ext>
            </a:extLst>
          </p:cNvPr>
          <p:cNvSpPr>
            <a:spLocks/>
          </p:cNvSpPr>
          <p:nvPr/>
        </p:nvSpPr>
        <p:spPr bwMode="auto">
          <a:xfrm>
            <a:off x="7625308" y="3210967"/>
            <a:ext cx="4602" cy="4364"/>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chemeClr val="accent1"/>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4" name="Freeform 451">
            <a:extLst>
              <a:ext uri="{FF2B5EF4-FFF2-40B4-BE49-F238E27FC236}">
                <a16:creationId xmlns:a16="http://schemas.microsoft.com/office/drawing/2014/main" id="{6D646ACB-108B-44DE-ABC3-47D6C86F4677}"/>
              </a:ext>
            </a:extLst>
          </p:cNvPr>
          <p:cNvSpPr>
            <a:spLocks/>
          </p:cNvSpPr>
          <p:nvPr/>
        </p:nvSpPr>
        <p:spPr bwMode="auto">
          <a:xfrm>
            <a:off x="2141802" y="3149863"/>
            <a:ext cx="0" cy="4364"/>
          </a:xfrm>
          <a:custGeom>
            <a:avLst/>
            <a:gdLst>
              <a:gd name="T0" fmla="*/ 0 h 3"/>
              <a:gd name="T1" fmla="*/ 0 h 3"/>
              <a:gd name="T2" fmla="*/ 0 h 3"/>
              <a:gd name="T3" fmla="*/ 0 h 3"/>
              <a:gd name="T4" fmla="*/ 0 h 3"/>
              <a:gd name="T5" fmla="*/ 0 h 3"/>
              <a:gd name="T6" fmla="*/ 0 h 3"/>
              <a:gd name="T7" fmla="*/ 3 h 3"/>
              <a:gd name="T8" fmla="*/ 3 h 3"/>
              <a:gd name="T9" fmla="*/ 0 h 3"/>
              <a:gd name="T10"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3">
                <a:moveTo>
                  <a:pt x="0" y="0"/>
                </a:moveTo>
                <a:lnTo>
                  <a:pt x="0" y="0"/>
                </a:lnTo>
                <a:lnTo>
                  <a:pt x="0" y="0"/>
                </a:lnTo>
                <a:lnTo>
                  <a:pt x="0" y="0"/>
                </a:lnTo>
                <a:lnTo>
                  <a:pt x="0" y="0"/>
                </a:lnTo>
                <a:lnTo>
                  <a:pt x="0" y="0"/>
                </a:ln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5" name="Freeform 452">
            <a:extLst>
              <a:ext uri="{FF2B5EF4-FFF2-40B4-BE49-F238E27FC236}">
                <a16:creationId xmlns:a16="http://schemas.microsoft.com/office/drawing/2014/main" id="{C013C044-B00A-4058-BD8D-77B12B71DB37}"/>
              </a:ext>
            </a:extLst>
          </p:cNvPr>
          <p:cNvSpPr>
            <a:spLocks/>
          </p:cNvSpPr>
          <p:nvPr/>
        </p:nvSpPr>
        <p:spPr bwMode="auto">
          <a:xfrm>
            <a:off x="2404163" y="4037323"/>
            <a:ext cx="21480" cy="97475"/>
          </a:xfrm>
          <a:custGeom>
            <a:avLst/>
            <a:gdLst>
              <a:gd name="T0" fmla="*/ 0 w 14"/>
              <a:gd name="T1" fmla="*/ 67 h 67"/>
              <a:gd name="T2" fmla="*/ 14 w 14"/>
              <a:gd name="T3" fmla="*/ 0 h 67"/>
              <a:gd name="T4" fmla="*/ 14 w 14"/>
              <a:gd name="T5" fmla="*/ 0 h 67"/>
              <a:gd name="T6" fmla="*/ 14 w 14"/>
              <a:gd name="T7" fmla="*/ 0 h 67"/>
              <a:gd name="T8" fmla="*/ 0 w 14"/>
              <a:gd name="T9" fmla="*/ 67 h 67"/>
            </a:gdLst>
            <a:ahLst/>
            <a:cxnLst>
              <a:cxn ang="0">
                <a:pos x="T0" y="T1"/>
              </a:cxn>
              <a:cxn ang="0">
                <a:pos x="T2" y="T3"/>
              </a:cxn>
              <a:cxn ang="0">
                <a:pos x="T4" y="T5"/>
              </a:cxn>
              <a:cxn ang="0">
                <a:pos x="T6" y="T7"/>
              </a:cxn>
              <a:cxn ang="0">
                <a:pos x="T8" y="T9"/>
              </a:cxn>
            </a:cxnLst>
            <a:rect l="0" t="0" r="r" b="b"/>
            <a:pathLst>
              <a:path w="14" h="67">
                <a:moveTo>
                  <a:pt x="0" y="67"/>
                </a:moveTo>
                <a:lnTo>
                  <a:pt x="14" y="0"/>
                </a:lnTo>
                <a:lnTo>
                  <a:pt x="14" y="0"/>
                </a:lnTo>
                <a:lnTo>
                  <a:pt x="14" y="0"/>
                </a:lnTo>
                <a:lnTo>
                  <a:pt x="0" y="67"/>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6" name="Freeform 453">
            <a:extLst>
              <a:ext uri="{FF2B5EF4-FFF2-40B4-BE49-F238E27FC236}">
                <a16:creationId xmlns:a16="http://schemas.microsoft.com/office/drawing/2014/main" id="{0CCEA4EE-BFC2-496D-BA92-CBE0E2B073E2}"/>
              </a:ext>
            </a:extLst>
          </p:cNvPr>
          <p:cNvSpPr>
            <a:spLocks/>
          </p:cNvSpPr>
          <p:nvPr/>
        </p:nvSpPr>
        <p:spPr bwMode="auto">
          <a:xfrm>
            <a:off x="2356600" y="4147893"/>
            <a:ext cx="38357" cy="8729"/>
          </a:xfrm>
          <a:custGeom>
            <a:avLst/>
            <a:gdLst>
              <a:gd name="T0" fmla="*/ 0 w 25"/>
              <a:gd name="T1" fmla="*/ 0 h 6"/>
              <a:gd name="T2" fmla="*/ 0 w 25"/>
              <a:gd name="T3" fmla="*/ 0 h 6"/>
              <a:gd name="T4" fmla="*/ 11 w 25"/>
              <a:gd name="T5" fmla="*/ 3 h 6"/>
              <a:gd name="T6" fmla="*/ 22 w 25"/>
              <a:gd name="T7" fmla="*/ 6 h 6"/>
              <a:gd name="T8" fmla="*/ 22 w 25"/>
              <a:gd name="T9" fmla="*/ 6 h 6"/>
              <a:gd name="T10" fmla="*/ 25 w 25"/>
              <a:gd name="T11" fmla="*/ 3 h 6"/>
              <a:gd name="T12" fmla="*/ 25 w 25"/>
              <a:gd name="T13" fmla="*/ 3 h 6"/>
              <a:gd name="T14" fmla="*/ 22 w 25"/>
              <a:gd name="T15" fmla="*/ 6 h 6"/>
              <a:gd name="T16" fmla="*/ 22 w 25"/>
              <a:gd name="T17" fmla="*/ 6 h 6"/>
              <a:gd name="T18" fmla="*/ 11 w 25"/>
              <a:gd name="T19" fmla="*/ 3 h 6"/>
              <a:gd name="T20" fmla="*/ 0 w 25"/>
              <a:gd name="T21" fmla="*/ 0 h 6"/>
              <a:gd name="T22" fmla="*/ 0 w 25"/>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6">
                <a:moveTo>
                  <a:pt x="0" y="0"/>
                </a:moveTo>
                <a:lnTo>
                  <a:pt x="0" y="0"/>
                </a:lnTo>
                <a:lnTo>
                  <a:pt x="11" y="3"/>
                </a:lnTo>
                <a:lnTo>
                  <a:pt x="22" y="6"/>
                </a:lnTo>
                <a:lnTo>
                  <a:pt x="22" y="6"/>
                </a:lnTo>
                <a:lnTo>
                  <a:pt x="25" y="3"/>
                </a:lnTo>
                <a:lnTo>
                  <a:pt x="25" y="3"/>
                </a:lnTo>
                <a:lnTo>
                  <a:pt x="22" y="6"/>
                </a:lnTo>
                <a:lnTo>
                  <a:pt x="22" y="6"/>
                </a:lnTo>
                <a:lnTo>
                  <a:pt x="11"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7" name="Freeform 454">
            <a:extLst>
              <a:ext uri="{FF2B5EF4-FFF2-40B4-BE49-F238E27FC236}">
                <a16:creationId xmlns:a16="http://schemas.microsoft.com/office/drawing/2014/main" id="{C2EE9986-A756-4339-A9D6-8D90BB694D75}"/>
              </a:ext>
            </a:extLst>
          </p:cNvPr>
          <p:cNvSpPr>
            <a:spLocks/>
          </p:cNvSpPr>
          <p:nvPr/>
        </p:nvSpPr>
        <p:spPr bwMode="auto">
          <a:xfrm>
            <a:off x="1939278" y="3091669"/>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8" name="Freeform 455">
            <a:extLst>
              <a:ext uri="{FF2B5EF4-FFF2-40B4-BE49-F238E27FC236}">
                <a16:creationId xmlns:a16="http://schemas.microsoft.com/office/drawing/2014/main" id="{93574017-B467-4B3A-BEBD-2F88EE510476}"/>
              </a:ext>
            </a:extLst>
          </p:cNvPr>
          <p:cNvSpPr>
            <a:spLocks/>
          </p:cNvSpPr>
          <p:nvPr/>
        </p:nvSpPr>
        <p:spPr bwMode="auto">
          <a:xfrm>
            <a:off x="1939278" y="309166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39" name="Freeform 460">
            <a:extLst>
              <a:ext uri="{FF2B5EF4-FFF2-40B4-BE49-F238E27FC236}">
                <a16:creationId xmlns:a16="http://schemas.microsoft.com/office/drawing/2014/main" id="{F41954C9-C5E0-4ACD-90BE-78B280C1C3FA}"/>
              </a:ext>
            </a:extLst>
          </p:cNvPr>
          <p:cNvSpPr>
            <a:spLocks/>
          </p:cNvSpPr>
          <p:nvPr/>
        </p:nvSpPr>
        <p:spPr bwMode="auto">
          <a:xfrm>
            <a:off x="1979169" y="310476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0" name="Freeform 461">
            <a:extLst>
              <a:ext uri="{FF2B5EF4-FFF2-40B4-BE49-F238E27FC236}">
                <a16:creationId xmlns:a16="http://schemas.microsoft.com/office/drawing/2014/main" id="{25B93468-4B26-44DB-A131-31A5A649C677}"/>
              </a:ext>
            </a:extLst>
          </p:cNvPr>
          <p:cNvSpPr>
            <a:spLocks/>
          </p:cNvSpPr>
          <p:nvPr/>
        </p:nvSpPr>
        <p:spPr bwMode="auto">
          <a:xfrm>
            <a:off x="1979169" y="3104762"/>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1" name="Freeform 463">
            <a:extLst>
              <a:ext uri="{FF2B5EF4-FFF2-40B4-BE49-F238E27FC236}">
                <a16:creationId xmlns:a16="http://schemas.microsoft.com/office/drawing/2014/main" id="{63D2A8B7-5448-4C6B-90EF-67A16CA5CB7D}"/>
              </a:ext>
            </a:extLst>
          </p:cNvPr>
          <p:cNvSpPr>
            <a:spLocks/>
          </p:cNvSpPr>
          <p:nvPr/>
        </p:nvSpPr>
        <p:spPr bwMode="auto">
          <a:xfrm>
            <a:off x="2583673" y="326479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2" name="Freeform 464">
            <a:extLst>
              <a:ext uri="{FF2B5EF4-FFF2-40B4-BE49-F238E27FC236}">
                <a16:creationId xmlns:a16="http://schemas.microsoft.com/office/drawing/2014/main" id="{4FE5066C-A893-4E98-AB14-10D6CA0DCC24}"/>
              </a:ext>
            </a:extLst>
          </p:cNvPr>
          <p:cNvSpPr>
            <a:spLocks/>
          </p:cNvSpPr>
          <p:nvPr/>
        </p:nvSpPr>
        <p:spPr bwMode="auto">
          <a:xfrm>
            <a:off x="1810398" y="3551402"/>
            <a:ext cx="0" cy="4364"/>
          </a:xfrm>
          <a:custGeom>
            <a:avLst/>
            <a:gdLst>
              <a:gd name="T0" fmla="*/ 0 h 3"/>
              <a:gd name="T1" fmla="*/ 0 h 3"/>
              <a:gd name="T2" fmla="*/ 0 h 3"/>
              <a:gd name="T3" fmla="*/ 0 h 3"/>
              <a:gd name="T4" fmla="*/ 0 h 3"/>
              <a:gd name="T5" fmla="*/ 3 h 3"/>
              <a:gd name="T6" fmla="*/ 3 h 3"/>
              <a:gd name="T7" fmla="*/ 0 h 3"/>
              <a:gd name="T8" fmla="*/ 0 h 3"/>
              <a:gd name="T9" fmla="*/ 0 h 3"/>
              <a:gd name="T10"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3">
                <a:moveTo>
                  <a:pt x="0" y="0"/>
                </a:moveTo>
                <a:lnTo>
                  <a:pt x="0" y="0"/>
                </a:lnTo>
                <a:lnTo>
                  <a:pt x="0" y="0"/>
                </a:lnTo>
                <a:lnTo>
                  <a:pt x="0" y="0"/>
                </a:lnTo>
                <a:lnTo>
                  <a:pt x="0" y="0"/>
                </a:lnTo>
                <a:lnTo>
                  <a:pt x="0" y="3"/>
                </a:lnTo>
                <a:lnTo>
                  <a:pt x="0" y="3"/>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3" name="Freeform 465">
            <a:extLst>
              <a:ext uri="{FF2B5EF4-FFF2-40B4-BE49-F238E27FC236}">
                <a16:creationId xmlns:a16="http://schemas.microsoft.com/office/drawing/2014/main" id="{C6D21095-A806-4611-9F1D-1008FC50F81A}"/>
              </a:ext>
            </a:extLst>
          </p:cNvPr>
          <p:cNvSpPr>
            <a:spLocks/>
          </p:cNvSpPr>
          <p:nvPr/>
        </p:nvSpPr>
        <p:spPr bwMode="auto">
          <a:xfrm>
            <a:off x="1810398" y="355576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4" name="Freeform 467">
            <a:extLst>
              <a:ext uri="{FF2B5EF4-FFF2-40B4-BE49-F238E27FC236}">
                <a16:creationId xmlns:a16="http://schemas.microsoft.com/office/drawing/2014/main" id="{315011DC-1587-4B12-B79F-FD60243F7A4A}"/>
              </a:ext>
            </a:extLst>
          </p:cNvPr>
          <p:cNvSpPr>
            <a:spLocks/>
          </p:cNvSpPr>
          <p:nvPr/>
        </p:nvSpPr>
        <p:spPr bwMode="auto">
          <a:xfrm>
            <a:off x="2948832" y="2870531"/>
            <a:ext cx="859195" cy="728882"/>
          </a:xfrm>
          <a:custGeom>
            <a:avLst/>
            <a:gdLst>
              <a:gd name="T0" fmla="*/ 0 w 560"/>
              <a:gd name="T1" fmla="*/ 413 h 501"/>
              <a:gd name="T2" fmla="*/ 39 w 560"/>
              <a:gd name="T3" fmla="*/ 422 h 501"/>
              <a:gd name="T4" fmla="*/ 39 w 560"/>
              <a:gd name="T5" fmla="*/ 422 h 501"/>
              <a:gd name="T6" fmla="*/ 45 w 560"/>
              <a:gd name="T7" fmla="*/ 422 h 501"/>
              <a:gd name="T8" fmla="*/ 48 w 560"/>
              <a:gd name="T9" fmla="*/ 422 h 501"/>
              <a:gd name="T10" fmla="*/ 50 w 560"/>
              <a:gd name="T11" fmla="*/ 426 h 501"/>
              <a:gd name="T12" fmla="*/ 53 w 560"/>
              <a:gd name="T13" fmla="*/ 426 h 501"/>
              <a:gd name="T14" fmla="*/ 56 w 560"/>
              <a:gd name="T15" fmla="*/ 426 h 501"/>
              <a:gd name="T16" fmla="*/ 59 w 560"/>
              <a:gd name="T17" fmla="*/ 426 h 501"/>
              <a:gd name="T18" fmla="*/ 64 w 560"/>
              <a:gd name="T19" fmla="*/ 426 h 501"/>
              <a:gd name="T20" fmla="*/ 67 w 560"/>
              <a:gd name="T21" fmla="*/ 429 h 501"/>
              <a:gd name="T22" fmla="*/ 81 w 560"/>
              <a:gd name="T23" fmla="*/ 429 h 501"/>
              <a:gd name="T24" fmla="*/ 104 w 560"/>
              <a:gd name="T25" fmla="*/ 435 h 501"/>
              <a:gd name="T26" fmla="*/ 106 w 560"/>
              <a:gd name="T27" fmla="*/ 435 h 501"/>
              <a:gd name="T28" fmla="*/ 151 w 560"/>
              <a:gd name="T29" fmla="*/ 444 h 501"/>
              <a:gd name="T30" fmla="*/ 165 w 560"/>
              <a:gd name="T31" fmla="*/ 447 h 501"/>
              <a:gd name="T32" fmla="*/ 188 w 560"/>
              <a:gd name="T33" fmla="*/ 450 h 501"/>
              <a:gd name="T34" fmla="*/ 207 w 560"/>
              <a:gd name="T35" fmla="*/ 453 h 501"/>
              <a:gd name="T36" fmla="*/ 221 w 560"/>
              <a:gd name="T37" fmla="*/ 456 h 501"/>
              <a:gd name="T38" fmla="*/ 241 w 560"/>
              <a:gd name="T39" fmla="*/ 459 h 501"/>
              <a:gd name="T40" fmla="*/ 252 w 560"/>
              <a:gd name="T41" fmla="*/ 459 h 501"/>
              <a:gd name="T42" fmla="*/ 283 w 560"/>
              <a:gd name="T43" fmla="*/ 465 h 501"/>
              <a:gd name="T44" fmla="*/ 431 w 560"/>
              <a:gd name="T45" fmla="*/ 489 h 501"/>
              <a:gd name="T46" fmla="*/ 451 w 560"/>
              <a:gd name="T47" fmla="*/ 492 h 501"/>
              <a:gd name="T48" fmla="*/ 515 w 560"/>
              <a:gd name="T49" fmla="*/ 501 h 501"/>
              <a:gd name="T50" fmla="*/ 515 w 560"/>
              <a:gd name="T51" fmla="*/ 498 h 501"/>
              <a:gd name="T52" fmla="*/ 515 w 560"/>
              <a:gd name="T53" fmla="*/ 498 h 501"/>
              <a:gd name="T54" fmla="*/ 518 w 560"/>
              <a:gd name="T55" fmla="*/ 489 h 501"/>
              <a:gd name="T56" fmla="*/ 518 w 560"/>
              <a:gd name="T57" fmla="*/ 489 h 501"/>
              <a:gd name="T58" fmla="*/ 518 w 560"/>
              <a:gd name="T59" fmla="*/ 480 h 501"/>
              <a:gd name="T60" fmla="*/ 518 w 560"/>
              <a:gd name="T61" fmla="*/ 477 h 501"/>
              <a:gd name="T62" fmla="*/ 518 w 560"/>
              <a:gd name="T63" fmla="*/ 468 h 501"/>
              <a:gd name="T64" fmla="*/ 518 w 560"/>
              <a:gd name="T65" fmla="*/ 468 h 501"/>
              <a:gd name="T66" fmla="*/ 521 w 560"/>
              <a:gd name="T67" fmla="*/ 456 h 501"/>
              <a:gd name="T68" fmla="*/ 521 w 560"/>
              <a:gd name="T69" fmla="*/ 456 h 501"/>
              <a:gd name="T70" fmla="*/ 521 w 560"/>
              <a:gd name="T71" fmla="*/ 444 h 501"/>
              <a:gd name="T72" fmla="*/ 521 w 560"/>
              <a:gd name="T73" fmla="*/ 444 h 501"/>
              <a:gd name="T74" fmla="*/ 523 w 560"/>
              <a:gd name="T75" fmla="*/ 432 h 501"/>
              <a:gd name="T76" fmla="*/ 523 w 560"/>
              <a:gd name="T77" fmla="*/ 432 h 501"/>
              <a:gd name="T78" fmla="*/ 523 w 560"/>
              <a:gd name="T79" fmla="*/ 419 h 501"/>
              <a:gd name="T80" fmla="*/ 523 w 560"/>
              <a:gd name="T81" fmla="*/ 416 h 501"/>
              <a:gd name="T82" fmla="*/ 526 w 560"/>
              <a:gd name="T83" fmla="*/ 404 h 501"/>
              <a:gd name="T84" fmla="*/ 526 w 560"/>
              <a:gd name="T85" fmla="*/ 404 h 501"/>
              <a:gd name="T86" fmla="*/ 529 w 560"/>
              <a:gd name="T87" fmla="*/ 374 h 501"/>
              <a:gd name="T88" fmla="*/ 529 w 560"/>
              <a:gd name="T89" fmla="*/ 374 h 501"/>
              <a:gd name="T90" fmla="*/ 532 w 560"/>
              <a:gd name="T91" fmla="*/ 344 h 501"/>
              <a:gd name="T92" fmla="*/ 532 w 560"/>
              <a:gd name="T93" fmla="*/ 340 h 501"/>
              <a:gd name="T94" fmla="*/ 535 w 560"/>
              <a:gd name="T95" fmla="*/ 325 h 501"/>
              <a:gd name="T96" fmla="*/ 535 w 560"/>
              <a:gd name="T97" fmla="*/ 325 h 501"/>
              <a:gd name="T98" fmla="*/ 537 w 560"/>
              <a:gd name="T99" fmla="*/ 289 h 501"/>
              <a:gd name="T100" fmla="*/ 549 w 560"/>
              <a:gd name="T101" fmla="*/ 201 h 501"/>
              <a:gd name="T102" fmla="*/ 549 w 560"/>
              <a:gd name="T103" fmla="*/ 201 h 501"/>
              <a:gd name="T104" fmla="*/ 549 w 560"/>
              <a:gd name="T105" fmla="*/ 189 h 501"/>
              <a:gd name="T106" fmla="*/ 549 w 560"/>
              <a:gd name="T107" fmla="*/ 182 h 501"/>
              <a:gd name="T108" fmla="*/ 551 w 560"/>
              <a:gd name="T109" fmla="*/ 176 h 501"/>
              <a:gd name="T110" fmla="*/ 554 w 560"/>
              <a:gd name="T111" fmla="*/ 152 h 501"/>
              <a:gd name="T112" fmla="*/ 554 w 560"/>
              <a:gd name="T113" fmla="*/ 149 h 501"/>
              <a:gd name="T114" fmla="*/ 526 w 560"/>
              <a:gd name="T115" fmla="*/ 73 h 501"/>
              <a:gd name="T116" fmla="*/ 76 w 560"/>
              <a:gd name="T117" fmla="*/ 46 h 501"/>
              <a:gd name="T118" fmla="*/ 76 w 560"/>
              <a:gd name="T119" fmla="*/ 46 h 501"/>
              <a:gd name="T120" fmla="*/ 70 w 560"/>
              <a:gd name="T121" fmla="*/ 67 h 501"/>
              <a:gd name="T122" fmla="*/ 20 w 560"/>
              <a:gd name="T123" fmla="*/ 316 h 501"/>
              <a:gd name="T124" fmla="*/ 0 w 560"/>
              <a:gd name="T125" fmla="*/ 413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0" h="501">
                <a:moveTo>
                  <a:pt x="0" y="413"/>
                </a:moveTo>
                <a:lnTo>
                  <a:pt x="0" y="413"/>
                </a:lnTo>
                <a:lnTo>
                  <a:pt x="39" y="422"/>
                </a:lnTo>
                <a:lnTo>
                  <a:pt x="39" y="422"/>
                </a:lnTo>
                <a:lnTo>
                  <a:pt x="39" y="422"/>
                </a:lnTo>
                <a:lnTo>
                  <a:pt x="39" y="422"/>
                </a:lnTo>
                <a:lnTo>
                  <a:pt x="45" y="422"/>
                </a:lnTo>
                <a:lnTo>
                  <a:pt x="45" y="422"/>
                </a:lnTo>
                <a:lnTo>
                  <a:pt x="48" y="422"/>
                </a:lnTo>
                <a:lnTo>
                  <a:pt x="48" y="422"/>
                </a:lnTo>
                <a:lnTo>
                  <a:pt x="50" y="426"/>
                </a:lnTo>
                <a:lnTo>
                  <a:pt x="50" y="426"/>
                </a:lnTo>
                <a:lnTo>
                  <a:pt x="53" y="426"/>
                </a:lnTo>
                <a:lnTo>
                  <a:pt x="53" y="426"/>
                </a:lnTo>
                <a:lnTo>
                  <a:pt x="56" y="426"/>
                </a:lnTo>
                <a:lnTo>
                  <a:pt x="56" y="426"/>
                </a:lnTo>
                <a:lnTo>
                  <a:pt x="59" y="426"/>
                </a:lnTo>
                <a:lnTo>
                  <a:pt x="59" y="426"/>
                </a:lnTo>
                <a:lnTo>
                  <a:pt x="64" y="426"/>
                </a:lnTo>
                <a:lnTo>
                  <a:pt x="64" y="426"/>
                </a:lnTo>
                <a:lnTo>
                  <a:pt x="67" y="429"/>
                </a:lnTo>
                <a:lnTo>
                  <a:pt x="67" y="429"/>
                </a:lnTo>
                <a:lnTo>
                  <a:pt x="76" y="429"/>
                </a:lnTo>
                <a:lnTo>
                  <a:pt x="81" y="429"/>
                </a:lnTo>
                <a:lnTo>
                  <a:pt x="81" y="429"/>
                </a:lnTo>
                <a:lnTo>
                  <a:pt x="104" y="435"/>
                </a:lnTo>
                <a:lnTo>
                  <a:pt x="104" y="435"/>
                </a:lnTo>
                <a:lnTo>
                  <a:pt x="106" y="435"/>
                </a:lnTo>
                <a:lnTo>
                  <a:pt x="106" y="435"/>
                </a:lnTo>
                <a:lnTo>
                  <a:pt x="151" y="444"/>
                </a:lnTo>
                <a:lnTo>
                  <a:pt x="151" y="444"/>
                </a:lnTo>
                <a:lnTo>
                  <a:pt x="165" y="447"/>
                </a:lnTo>
                <a:lnTo>
                  <a:pt x="165" y="447"/>
                </a:lnTo>
                <a:lnTo>
                  <a:pt x="188" y="450"/>
                </a:lnTo>
                <a:lnTo>
                  <a:pt x="188" y="450"/>
                </a:lnTo>
                <a:lnTo>
                  <a:pt x="207" y="453"/>
                </a:lnTo>
                <a:lnTo>
                  <a:pt x="207" y="453"/>
                </a:lnTo>
                <a:lnTo>
                  <a:pt x="221" y="456"/>
                </a:lnTo>
                <a:lnTo>
                  <a:pt x="221" y="456"/>
                </a:lnTo>
                <a:lnTo>
                  <a:pt x="241" y="459"/>
                </a:lnTo>
                <a:lnTo>
                  <a:pt x="241" y="459"/>
                </a:lnTo>
                <a:lnTo>
                  <a:pt x="252" y="459"/>
                </a:lnTo>
                <a:lnTo>
                  <a:pt x="252" y="459"/>
                </a:lnTo>
                <a:lnTo>
                  <a:pt x="283" y="465"/>
                </a:lnTo>
                <a:lnTo>
                  <a:pt x="409" y="486"/>
                </a:lnTo>
                <a:lnTo>
                  <a:pt x="431" y="489"/>
                </a:lnTo>
                <a:lnTo>
                  <a:pt x="431" y="489"/>
                </a:lnTo>
                <a:lnTo>
                  <a:pt x="451" y="492"/>
                </a:lnTo>
                <a:lnTo>
                  <a:pt x="515" y="501"/>
                </a:lnTo>
                <a:lnTo>
                  <a:pt x="515" y="501"/>
                </a:lnTo>
                <a:lnTo>
                  <a:pt x="515" y="498"/>
                </a:lnTo>
                <a:lnTo>
                  <a:pt x="515" y="498"/>
                </a:lnTo>
                <a:lnTo>
                  <a:pt x="515" y="498"/>
                </a:lnTo>
                <a:lnTo>
                  <a:pt x="515" y="498"/>
                </a:lnTo>
                <a:lnTo>
                  <a:pt x="518" y="489"/>
                </a:lnTo>
                <a:lnTo>
                  <a:pt x="518" y="489"/>
                </a:lnTo>
                <a:lnTo>
                  <a:pt x="518" y="489"/>
                </a:lnTo>
                <a:lnTo>
                  <a:pt x="518" y="489"/>
                </a:lnTo>
                <a:lnTo>
                  <a:pt x="518" y="480"/>
                </a:lnTo>
                <a:lnTo>
                  <a:pt x="518" y="480"/>
                </a:lnTo>
                <a:lnTo>
                  <a:pt x="518" y="477"/>
                </a:lnTo>
                <a:lnTo>
                  <a:pt x="518" y="477"/>
                </a:lnTo>
                <a:lnTo>
                  <a:pt x="518" y="468"/>
                </a:lnTo>
                <a:lnTo>
                  <a:pt x="518" y="468"/>
                </a:lnTo>
                <a:lnTo>
                  <a:pt x="518" y="468"/>
                </a:lnTo>
                <a:lnTo>
                  <a:pt x="518" y="468"/>
                </a:lnTo>
                <a:lnTo>
                  <a:pt x="521" y="456"/>
                </a:lnTo>
                <a:lnTo>
                  <a:pt x="521" y="456"/>
                </a:lnTo>
                <a:lnTo>
                  <a:pt x="521" y="456"/>
                </a:lnTo>
                <a:lnTo>
                  <a:pt x="521" y="456"/>
                </a:lnTo>
                <a:lnTo>
                  <a:pt x="521" y="444"/>
                </a:lnTo>
                <a:lnTo>
                  <a:pt x="521" y="444"/>
                </a:lnTo>
                <a:lnTo>
                  <a:pt x="521" y="444"/>
                </a:lnTo>
                <a:lnTo>
                  <a:pt x="521" y="444"/>
                </a:lnTo>
                <a:lnTo>
                  <a:pt x="523" y="432"/>
                </a:lnTo>
                <a:lnTo>
                  <a:pt x="523" y="432"/>
                </a:lnTo>
                <a:lnTo>
                  <a:pt x="523" y="432"/>
                </a:lnTo>
                <a:lnTo>
                  <a:pt x="523" y="432"/>
                </a:lnTo>
                <a:lnTo>
                  <a:pt x="523" y="419"/>
                </a:lnTo>
                <a:lnTo>
                  <a:pt x="523" y="419"/>
                </a:lnTo>
                <a:lnTo>
                  <a:pt x="523" y="416"/>
                </a:lnTo>
                <a:lnTo>
                  <a:pt x="523" y="416"/>
                </a:lnTo>
                <a:lnTo>
                  <a:pt x="526" y="404"/>
                </a:lnTo>
                <a:lnTo>
                  <a:pt x="526" y="404"/>
                </a:lnTo>
                <a:lnTo>
                  <a:pt x="526" y="404"/>
                </a:lnTo>
                <a:lnTo>
                  <a:pt x="526" y="404"/>
                </a:lnTo>
                <a:lnTo>
                  <a:pt x="529" y="374"/>
                </a:lnTo>
                <a:lnTo>
                  <a:pt x="529" y="374"/>
                </a:lnTo>
                <a:lnTo>
                  <a:pt x="529" y="374"/>
                </a:lnTo>
                <a:lnTo>
                  <a:pt x="529" y="374"/>
                </a:lnTo>
                <a:lnTo>
                  <a:pt x="532" y="344"/>
                </a:lnTo>
                <a:lnTo>
                  <a:pt x="532" y="344"/>
                </a:lnTo>
                <a:lnTo>
                  <a:pt x="532" y="340"/>
                </a:lnTo>
                <a:lnTo>
                  <a:pt x="532" y="340"/>
                </a:lnTo>
                <a:lnTo>
                  <a:pt x="535" y="325"/>
                </a:lnTo>
                <a:lnTo>
                  <a:pt x="535" y="325"/>
                </a:lnTo>
                <a:lnTo>
                  <a:pt x="535" y="325"/>
                </a:lnTo>
                <a:lnTo>
                  <a:pt x="535" y="325"/>
                </a:lnTo>
                <a:lnTo>
                  <a:pt x="537" y="289"/>
                </a:lnTo>
                <a:lnTo>
                  <a:pt x="537" y="289"/>
                </a:lnTo>
                <a:lnTo>
                  <a:pt x="549" y="201"/>
                </a:lnTo>
                <a:lnTo>
                  <a:pt x="549" y="201"/>
                </a:lnTo>
                <a:lnTo>
                  <a:pt x="549" y="201"/>
                </a:lnTo>
                <a:lnTo>
                  <a:pt x="549" y="201"/>
                </a:lnTo>
                <a:lnTo>
                  <a:pt x="549" y="189"/>
                </a:lnTo>
                <a:lnTo>
                  <a:pt x="549" y="189"/>
                </a:lnTo>
                <a:lnTo>
                  <a:pt x="549" y="182"/>
                </a:lnTo>
                <a:lnTo>
                  <a:pt x="549" y="182"/>
                </a:lnTo>
                <a:lnTo>
                  <a:pt x="551" y="176"/>
                </a:lnTo>
                <a:lnTo>
                  <a:pt x="551" y="176"/>
                </a:lnTo>
                <a:lnTo>
                  <a:pt x="554" y="152"/>
                </a:lnTo>
                <a:lnTo>
                  <a:pt x="554" y="152"/>
                </a:lnTo>
                <a:lnTo>
                  <a:pt x="554" y="149"/>
                </a:lnTo>
                <a:lnTo>
                  <a:pt x="554" y="149"/>
                </a:lnTo>
                <a:lnTo>
                  <a:pt x="560" y="79"/>
                </a:lnTo>
                <a:lnTo>
                  <a:pt x="526" y="73"/>
                </a:lnTo>
                <a:lnTo>
                  <a:pt x="84" y="0"/>
                </a:lnTo>
                <a:lnTo>
                  <a:pt x="76" y="46"/>
                </a:lnTo>
                <a:lnTo>
                  <a:pt x="76" y="46"/>
                </a:lnTo>
                <a:lnTo>
                  <a:pt x="76" y="46"/>
                </a:lnTo>
                <a:lnTo>
                  <a:pt x="73" y="49"/>
                </a:lnTo>
                <a:lnTo>
                  <a:pt x="70" y="67"/>
                </a:lnTo>
                <a:lnTo>
                  <a:pt x="70" y="67"/>
                </a:lnTo>
                <a:lnTo>
                  <a:pt x="20" y="316"/>
                </a:lnTo>
                <a:lnTo>
                  <a:pt x="20" y="316"/>
                </a:lnTo>
                <a:lnTo>
                  <a:pt x="0" y="413"/>
                </a:lnTo>
                <a:close/>
              </a:path>
            </a:pathLst>
          </a:custGeom>
          <a:solidFill>
            <a:schemeClr val="accent2">
              <a:lumMod val="20000"/>
              <a:lumOff val="80000"/>
            </a:scheme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5" name="Freeform 468">
            <a:extLst>
              <a:ext uri="{FF2B5EF4-FFF2-40B4-BE49-F238E27FC236}">
                <a16:creationId xmlns:a16="http://schemas.microsoft.com/office/drawing/2014/main" id="{8E50DC72-254E-4459-AE60-867508E13ED5}"/>
              </a:ext>
            </a:extLst>
          </p:cNvPr>
          <p:cNvSpPr>
            <a:spLocks/>
          </p:cNvSpPr>
          <p:nvPr/>
        </p:nvSpPr>
        <p:spPr bwMode="auto">
          <a:xfrm>
            <a:off x="3738985" y="359504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6" name="Freeform 469">
            <a:extLst>
              <a:ext uri="{FF2B5EF4-FFF2-40B4-BE49-F238E27FC236}">
                <a16:creationId xmlns:a16="http://schemas.microsoft.com/office/drawing/2014/main" id="{1001A70E-2686-4529-B670-B3B609B893C6}"/>
              </a:ext>
            </a:extLst>
          </p:cNvPr>
          <p:cNvSpPr>
            <a:spLocks/>
          </p:cNvSpPr>
          <p:nvPr/>
        </p:nvSpPr>
        <p:spPr bwMode="auto">
          <a:xfrm>
            <a:off x="3743587" y="3564497"/>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7" name="Freeform 470">
            <a:extLst>
              <a:ext uri="{FF2B5EF4-FFF2-40B4-BE49-F238E27FC236}">
                <a16:creationId xmlns:a16="http://schemas.microsoft.com/office/drawing/2014/main" id="{AC73B256-71BE-4BB9-9DED-600BB8E4FF2F}"/>
              </a:ext>
            </a:extLst>
          </p:cNvPr>
          <p:cNvSpPr>
            <a:spLocks/>
          </p:cNvSpPr>
          <p:nvPr/>
        </p:nvSpPr>
        <p:spPr bwMode="auto">
          <a:xfrm>
            <a:off x="3751259" y="3475751"/>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Freeform 471">
            <a:extLst>
              <a:ext uri="{FF2B5EF4-FFF2-40B4-BE49-F238E27FC236}">
                <a16:creationId xmlns:a16="http://schemas.microsoft.com/office/drawing/2014/main" id="{25F3B560-37E1-4AF3-9D90-EAA841FF9E75}"/>
              </a:ext>
            </a:extLst>
          </p:cNvPr>
          <p:cNvSpPr>
            <a:spLocks/>
          </p:cNvSpPr>
          <p:nvPr/>
        </p:nvSpPr>
        <p:spPr bwMode="auto">
          <a:xfrm>
            <a:off x="3748189" y="351648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Freeform 472">
            <a:extLst>
              <a:ext uri="{FF2B5EF4-FFF2-40B4-BE49-F238E27FC236}">
                <a16:creationId xmlns:a16="http://schemas.microsoft.com/office/drawing/2014/main" id="{502955F1-12A8-49C5-9A2B-6B980B7A792B}"/>
              </a:ext>
            </a:extLst>
          </p:cNvPr>
          <p:cNvSpPr>
            <a:spLocks/>
          </p:cNvSpPr>
          <p:nvPr/>
        </p:nvSpPr>
        <p:spPr bwMode="auto">
          <a:xfrm>
            <a:off x="3751259" y="349902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0" name="Freeform 473">
            <a:extLst>
              <a:ext uri="{FF2B5EF4-FFF2-40B4-BE49-F238E27FC236}">
                <a16:creationId xmlns:a16="http://schemas.microsoft.com/office/drawing/2014/main" id="{6DA6A59E-9461-49FB-BF66-313EF00736C6}"/>
              </a:ext>
            </a:extLst>
          </p:cNvPr>
          <p:cNvSpPr>
            <a:spLocks/>
          </p:cNvSpPr>
          <p:nvPr/>
        </p:nvSpPr>
        <p:spPr bwMode="auto">
          <a:xfrm>
            <a:off x="3755861" y="345829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1" name="Freeform 474">
            <a:extLst>
              <a:ext uri="{FF2B5EF4-FFF2-40B4-BE49-F238E27FC236}">
                <a16:creationId xmlns:a16="http://schemas.microsoft.com/office/drawing/2014/main" id="{2017E197-E424-4517-8ABF-E04533B76D03}"/>
              </a:ext>
            </a:extLst>
          </p:cNvPr>
          <p:cNvSpPr>
            <a:spLocks/>
          </p:cNvSpPr>
          <p:nvPr/>
        </p:nvSpPr>
        <p:spPr bwMode="auto">
          <a:xfrm>
            <a:off x="3765067" y="3365182"/>
            <a:ext cx="0" cy="5819"/>
          </a:xfrm>
          <a:custGeom>
            <a:avLst/>
            <a:gdLst>
              <a:gd name="T0" fmla="*/ 0 h 4"/>
              <a:gd name="T1" fmla="*/ 0 h 4"/>
              <a:gd name="T2" fmla="*/ 4 h 4"/>
              <a:gd name="T3" fmla="*/ 4 h 4"/>
              <a:gd name="T4" fmla="*/ 0 h 4"/>
              <a:gd name="T5" fmla="*/ 0 h 4"/>
            </a:gdLst>
            <a:ahLst/>
            <a:cxnLst>
              <a:cxn ang="0">
                <a:pos x="0" y="T0"/>
              </a:cxn>
              <a:cxn ang="0">
                <a:pos x="0" y="T1"/>
              </a:cxn>
              <a:cxn ang="0">
                <a:pos x="0" y="T2"/>
              </a:cxn>
              <a:cxn ang="0">
                <a:pos x="0" y="T3"/>
              </a:cxn>
              <a:cxn ang="0">
                <a:pos x="0" y="T4"/>
              </a:cxn>
              <a:cxn ang="0">
                <a:pos x="0" y="T5"/>
              </a:cxn>
            </a:cxnLst>
            <a:rect l="0" t="0" r="r" b="b"/>
            <a:pathLst>
              <a:path h="4">
                <a:moveTo>
                  <a:pt x="0" y="0"/>
                </a:moveTo>
                <a:lnTo>
                  <a:pt x="0" y="0"/>
                </a:lnTo>
                <a:lnTo>
                  <a:pt x="0" y="4"/>
                </a:lnTo>
                <a:lnTo>
                  <a:pt x="0" y="4"/>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2" name="Freeform 475">
            <a:extLst>
              <a:ext uri="{FF2B5EF4-FFF2-40B4-BE49-F238E27FC236}">
                <a16:creationId xmlns:a16="http://schemas.microsoft.com/office/drawing/2014/main" id="{34D5E56A-7643-4E4A-86BC-74AFF422676C}"/>
              </a:ext>
            </a:extLst>
          </p:cNvPr>
          <p:cNvSpPr>
            <a:spLocks/>
          </p:cNvSpPr>
          <p:nvPr/>
        </p:nvSpPr>
        <p:spPr bwMode="auto">
          <a:xfrm>
            <a:off x="3760463" y="341464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3" name="Freeform 476">
            <a:extLst>
              <a:ext uri="{FF2B5EF4-FFF2-40B4-BE49-F238E27FC236}">
                <a16:creationId xmlns:a16="http://schemas.microsoft.com/office/drawing/2014/main" id="{D3E95211-50F3-41C5-8433-DF13C5B895E4}"/>
              </a:ext>
            </a:extLst>
          </p:cNvPr>
          <p:cNvSpPr>
            <a:spLocks/>
          </p:cNvSpPr>
          <p:nvPr/>
        </p:nvSpPr>
        <p:spPr bwMode="auto">
          <a:xfrm>
            <a:off x="3743587" y="358195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4" name="Freeform 477">
            <a:extLst>
              <a:ext uri="{FF2B5EF4-FFF2-40B4-BE49-F238E27FC236}">
                <a16:creationId xmlns:a16="http://schemas.microsoft.com/office/drawing/2014/main" id="{A67274EA-2A13-4451-B6E3-F8CB75852E5D}"/>
              </a:ext>
            </a:extLst>
          </p:cNvPr>
          <p:cNvSpPr>
            <a:spLocks/>
          </p:cNvSpPr>
          <p:nvPr/>
        </p:nvSpPr>
        <p:spPr bwMode="auto">
          <a:xfrm>
            <a:off x="3748189" y="353394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5" name="Freeform 478">
            <a:extLst>
              <a:ext uri="{FF2B5EF4-FFF2-40B4-BE49-F238E27FC236}">
                <a16:creationId xmlns:a16="http://schemas.microsoft.com/office/drawing/2014/main" id="{63881705-E8AD-4196-98B4-EC7FC041D316}"/>
              </a:ext>
            </a:extLst>
          </p:cNvPr>
          <p:cNvSpPr>
            <a:spLocks/>
          </p:cNvSpPr>
          <p:nvPr/>
        </p:nvSpPr>
        <p:spPr bwMode="auto">
          <a:xfrm>
            <a:off x="3769670" y="334335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6" name="Freeform 479">
            <a:extLst>
              <a:ext uri="{FF2B5EF4-FFF2-40B4-BE49-F238E27FC236}">
                <a16:creationId xmlns:a16="http://schemas.microsoft.com/office/drawing/2014/main" id="{0A7B8047-D858-4884-804C-51FE9E1A9904}"/>
              </a:ext>
            </a:extLst>
          </p:cNvPr>
          <p:cNvSpPr>
            <a:spLocks/>
          </p:cNvSpPr>
          <p:nvPr/>
        </p:nvSpPr>
        <p:spPr bwMode="auto">
          <a:xfrm>
            <a:off x="3743587" y="355140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7" name="Freeform 480">
            <a:extLst>
              <a:ext uri="{FF2B5EF4-FFF2-40B4-BE49-F238E27FC236}">
                <a16:creationId xmlns:a16="http://schemas.microsoft.com/office/drawing/2014/main" id="{55D0C703-4D3F-4304-BBDE-842F8C207A13}"/>
              </a:ext>
            </a:extLst>
          </p:cNvPr>
          <p:cNvSpPr>
            <a:spLocks/>
          </p:cNvSpPr>
          <p:nvPr/>
        </p:nvSpPr>
        <p:spPr bwMode="auto">
          <a:xfrm>
            <a:off x="2442521" y="3273526"/>
            <a:ext cx="716508" cy="878731"/>
          </a:xfrm>
          <a:custGeom>
            <a:avLst/>
            <a:gdLst>
              <a:gd name="T0" fmla="*/ 439 w 467"/>
              <a:gd name="T1" fmla="*/ 170 h 604"/>
              <a:gd name="T2" fmla="*/ 439 w 467"/>
              <a:gd name="T3" fmla="*/ 170 h 604"/>
              <a:gd name="T4" fmla="*/ 434 w 467"/>
              <a:gd name="T5" fmla="*/ 170 h 604"/>
              <a:gd name="T6" fmla="*/ 403 w 467"/>
              <a:gd name="T7" fmla="*/ 164 h 604"/>
              <a:gd name="T8" fmla="*/ 380 w 467"/>
              <a:gd name="T9" fmla="*/ 158 h 604"/>
              <a:gd name="T10" fmla="*/ 322 w 467"/>
              <a:gd name="T11" fmla="*/ 149 h 604"/>
              <a:gd name="T12" fmla="*/ 319 w 467"/>
              <a:gd name="T13" fmla="*/ 145 h 604"/>
              <a:gd name="T14" fmla="*/ 338 w 467"/>
              <a:gd name="T15" fmla="*/ 45 h 604"/>
              <a:gd name="T16" fmla="*/ 302 w 467"/>
              <a:gd name="T17" fmla="*/ 36 h 604"/>
              <a:gd name="T18" fmla="*/ 257 w 467"/>
              <a:gd name="T19" fmla="*/ 27 h 604"/>
              <a:gd name="T20" fmla="*/ 229 w 467"/>
              <a:gd name="T21" fmla="*/ 21 h 604"/>
              <a:gd name="T22" fmla="*/ 199 w 467"/>
              <a:gd name="T23" fmla="*/ 15 h 604"/>
              <a:gd name="T24" fmla="*/ 182 w 467"/>
              <a:gd name="T25" fmla="*/ 12 h 604"/>
              <a:gd name="T26" fmla="*/ 159 w 467"/>
              <a:gd name="T27" fmla="*/ 9 h 604"/>
              <a:gd name="T28" fmla="*/ 134 w 467"/>
              <a:gd name="T29" fmla="*/ 3 h 604"/>
              <a:gd name="T30" fmla="*/ 106 w 467"/>
              <a:gd name="T31" fmla="*/ 70 h 604"/>
              <a:gd name="T32" fmla="*/ 31 w 467"/>
              <a:gd name="T33" fmla="*/ 531 h 604"/>
              <a:gd name="T34" fmla="*/ 31 w 467"/>
              <a:gd name="T35" fmla="*/ 531 h 604"/>
              <a:gd name="T36" fmla="*/ 36 w 467"/>
              <a:gd name="T37" fmla="*/ 531 h 604"/>
              <a:gd name="T38" fmla="*/ 45 w 467"/>
              <a:gd name="T39" fmla="*/ 534 h 604"/>
              <a:gd name="T40" fmla="*/ 53 w 467"/>
              <a:gd name="T41" fmla="*/ 534 h 604"/>
              <a:gd name="T42" fmla="*/ 56 w 467"/>
              <a:gd name="T43" fmla="*/ 534 h 604"/>
              <a:gd name="T44" fmla="*/ 64 w 467"/>
              <a:gd name="T45" fmla="*/ 537 h 604"/>
              <a:gd name="T46" fmla="*/ 73 w 467"/>
              <a:gd name="T47" fmla="*/ 540 h 604"/>
              <a:gd name="T48" fmla="*/ 84 w 467"/>
              <a:gd name="T49" fmla="*/ 540 h 604"/>
              <a:gd name="T50" fmla="*/ 84 w 467"/>
              <a:gd name="T51" fmla="*/ 543 h 604"/>
              <a:gd name="T52" fmla="*/ 95 w 467"/>
              <a:gd name="T53" fmla="*/ 543 h 604"/>
              <a:gd name="T54" fmla="*/ 103 w 467"/>
              <a:gd name="T55" fmla="*/ 547 h 604"/>
              <a:gd name="T56" fmla="*/ 115 w 467"/>
              <a:gd name="T57" fmla="*/ 550 h 604"/>
              <a:gd name="T58" fmla="*/ 117 w 467"/>
              <a:gd name="T59" fmla="*/ 550 h 604"/>
              <a:gd name="T60" fmla="*/ 131 w 467"/>
              <a:gd name="T61" fmla="*/ 553 h 604"/>
              <a:gd name="T62" fmla="*/ 140 w 467"/>
              <a:gd name="T63" fmla="*/ 553 h 604"/>
              <a:gd name="T64" fmla="*/ 151 w 467"/>
              <a:gd name="T65" fmla="*/ 556 h 604"/>
              <a:gd name="T66" fmla="*/ 157 w 467"/>
              <a:gd name="T67" fmla="*/ 556 h 604"/>
              <a:gd name="T68" fmla="*/ 168 w 467"/>
              <a:gd name="T69" fmla="*/ 559 h 604"/>
              <a:gd name="T70" fmla="*/ 176 w 467"/>
              <a:gd name="T71" fmla="*/ 562 h 604"/>
              <a:gd name="T72" fmla="*/ 190 w 467"/>
              <a:gd name="T73" fmla="*/ 565 h 604"/>
              <a:gd name="T74" fmla="*/ 196 w 467"/>
              <a:gd name="T75" fmla="*/ 565 h 604"/>
              <a:gd name="T76" fmla="*/ 210 w 467"/>
              <a:gd name="T77" fmla="*/ 568 h 604"/>
              <a:gd name="T78" fmla="*/ 218 w 467"/>
              <a:gd name="T79" fmla="*/ 571 h 604"/>
              <a:gd name="T80" fmla="*/ 235 w 467"/>
              <a:gd name="T81" fmla="*/ 574 h 604"/>
              <a:gd name="T82" fmla="*/ 243 w 467"/>
              <a:gd name="T83" fmla="*/ 574 h 604"/>
              <a:gd name="T84" fmla="*/ 263 w 467"/>
              <a:gd name="T85" fmla="*/ 577 h 604"/>
              <a:gd name="T86" fmla="*/ 266 w 467"/>
              <a:gd name="T87" fmla="*/ 577 h 604"/>
              <a:gd name="T88" fmla="*/ 282 w 467"/>
              <a:gd name="T89" fmla="*/ 583 h 604"/>
              <a:gd name="T90" fmla="*/ 299 w 467"/>
              <a:gd name="T91" fmla="*/ 583 h 604"/>
              <a:gd name="T92" fmla="*/ 316 w 467"/>
              <a:gd name="T93" fmla="*/ 586 h 604"/>
              <a:gd name="T94" fmla="*/ 319 w 467"/>
              <a:gd name="T95" fmla="*/ 589 h 604"/>
              <a:gd name="T96" fmla="*/ 336 w 467"/>
              <a:gd name="T97" fmla="*/ 592 h 604"/>
              <a:gd name="T98" fmla="*/ 350 w 467"/>
              <a:gd name="T99" fmla="*/ 595 h 604"/>
              <a:gd name="T100" fmla="*/ 369 w 467"/>
              <a:gd name="T101" fmla="*/ 598 h 604"/>
              <a:gd name="T102" fmla="*/ 375 w 467"/>
              <a:gd name="T103" fmla="*/ 598 h 604"/>
              <a:gd name="T104" fmla="*/ 392 w 467"/>
              <a:gd name="T105" fmla="*/ 601 h 604"/>
              <a:gd name="T106" fmla="*/ 467 w 467"/>
              <a:gd name="T107" fmla="*/ 176 h 604"/>
              <a:gd name="T108" fmla="*/ 464 w 467"/>
              <a:gd name="T109" fmla="*/ 176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7" h="604">
                <a:moveTo>
                  <a:pt x="464" y="176"/>
                </a:moveTo>
                <a:lnTo>
                  <a:pt x="464" y="176"/>
                </a:lnTo>
                <a:lnTo>
                  <a:pt x="439" y="170"/>
                </a:lnTo>
                <a:lnTo>
                  <a:pt x="439" y="170"/>
                </a:lnTo>
                <a:lnTo>
                  <a:pt x="439" y="170"/>
                </a:lnTo>
                <a:lnTo>
                  <a:pt x="439" y="170"/>
                </a:lnTo>
                <a:lnTo>
                  <a:pt x="434" y="170"/>
                </a:lnTo>
                <a:lnTo>
                  <a:pt x="434" y="170"/>
                </a:lnTo>
                <a:lnTo>
                  <a:pt x="434" y="170"/>
                </a:lnTo>
                <a:lnTo>
                  <a:pt x="434" y="170"/>
                </a:lnTo>
                <a:lnTo>
                  <a:pt x="408" y="164"/>
                </a:lnTo>
                <a:lnTo>
                  <a:pt x="403" y="164"/>
                </a:lnTo>
                <a:lnTo>
                  <a:pt x="403" y="164"/>
                </a:lnTo>
                <a:lnTo>
                  <a:pt x="380" y="158"/>
                </a:lnTo>
                <a:lnTo>
                  <a:pt x="380" y="158"/>
                </a:lnTo>
                <a:lnTo>
                  <a:pt x="324" y="149"/>
                </a:lnTo>
                <a:lnTo>
                  <a:pt x="324" y="149"/>
                </a:lnTo>
                <a:lnTo>
                  <a:pt x="322" y="149"/>
                </a:lnTo>
                <a:lnTo>
                  <a:pt x="322" y="149"/>
                </a:lnTo>
                <a:lnTo>
                  <a:pt x="319" y="145"/>
                </a:lnTo>
                <a:lnTo>
                  <a:pt x="319" y="145"/>
                </a:lnTo>
                <a:lnTo>
                  <a:pt x="319" y="139"/>
                </a:lnTo>
                <a:lnTo>
                  <a:pt x="338" y="45"/>
                </a:lnTo>
                <a:lnTo>
                  <a:pt x="338" y="45"/>
                </a:lnTo>
                <a:lnTo>
                  <a:pt x="313" y="39"/>
                </a:lnTo>
                <a:lnTo>
                  <a:pt x="313" y="39"/>
                </a:lnTo>
                <a:lnTo>
                  <a:pt x="302" y="36"/>
                </a:lnTo>
                <a:lnTo>
                  <a:pt x="302" y="36"/>
                </a:lnTo>
                <a:lnTo>
                  <a:pt x="257" y="27"/>
                </a:lnTo>
                <a:lnTo>
                  <a:pt x="257" y="27"/>
                </a:lnTo>
                <a:lnTo>
                  <a:pt x="257" y="27"/>
                </a:lnTo>
                <a:lnTo>
                  <a:pt x="235" y="24"/>
                </a:lnTo>
                <a:lnTo>
                  <a:pt x="229" y="21"/>
                </a:lnTo>
                <a:lnTo>
                  <a:pt x="229" y="21"/>
                </a:lnTo>
                <a:lnTo>
                  <a:pt x="212" y="18"/>
                </a:lnTo>
                <a:lnTo>
                  <a:pt x="199" y="15"/>
                </a:lnTo>
                <a:lnTo>
                  <a:pt x="199" y="15"/>
                </a:lnTo>
                <a:lnTo>
                  <a:pt x="190" y="15"/>
                </a:lnTo>
                <a:lnTo>
                  <a:pt x="182" y="12"/>
                </a:lnTo>
                <a:lnTo>
                  <a:pt x="182" y="12"/>
                </a:lnTo>
                <a:lnTo>
                  <a:pt x="171" y="9"/>
                </a:lnTo>
                <a:lnTo>
                  <a:pt x="159" y="9"/>
                </a:lnTo>
                <a:lnTo>
                  <a:pt x="159" y="9"/>
                </a:lnTo>
                <a:lnTo>
                  <a:pt x="143" y="3"/>
                </a:lnTo>
                <a:lnTo>
                  <a:pt x="134" y="3"/>
                </a:lnTo>
                <a:lnTo>
                  <a:pt x="134" y="3"/>
                </a:lnTo>
                <a:lnTo>
                  <a:pt x="123" y="0"/>
                </a:lnTo>
                <a:lnTo>
                  <a:pt x="106" y="70"/>
                </a:lnTo>
                <a:lnTo>
                  <a:pt x="0" y="522"/>
                </a:lnTo>
                <a:lnTo>
                  <a:pt x="0" y="522"/>
                </a:lnTo>
                <a:lnTo>
                  <a:pt x="31" y="531"/>
                </a:lnTo>
                <a:lnTo>
                  <a:pt x="31" y="531"/>
                </a:lnTo>
                <a:lnTo>
                  <a:pt x="31" y="531"/>
                </a:lnTo>
                <a:lnTo>
                  <a:pt x="31" y="531"/>
                </a:lnTo>
                <a:lnTo>
                  <a:pt x="36" y="531"/>
                </a:lnTo>
                <a:lnTo>
                  <a:pt x="36" y="531"/>
                </a:lnTo>
                <a:lnTo>
                  <a:pt x="36" y="531"/>
                </a:lnTo>
                <a:lnTo>
                  <a:pt x="36" y="531"/>
                </a:lnTo>
                <a:lnTo>
                  <a:pt x="45" y="534"/>
                </a:lnTo>
                <a:lnTo>
                  <a:pt x="45" y="534"/>
                </a:lnTo>
                <a:lnTo>
                  <a:pt x="47" y="534"/>
                </a:lnTo>
                <a:lnTo>
                  <a:pt x="47" y="534"/>
                </a:lnTo>
                <a:lnTo>
                  <a:pt x="53" y="534"/>
                </a:lnTo>
                <a:lnTo>
                  <a:pt x="53" y="534"/>
                </a:lnTo>
                <a:lnTo>
                  <a:pt x="56" y="534"/>
                </a:lnTo>
                <a:lnTo>
                  <a:pt x="56" y="534"/>
                </a:lnTo>
                <a:lnTo>
                  <a:pt x="64" y="537"/>
                </a:lnTo>
                <a:lnTo>
                  <a:pt x="64" y="537"/>
                </a:lnTo>
                <a:lnTo>
                  <a:pt x="64" y="537"/>
                </a:lnTo>
                <a:lnTo>
                  <a:pt x="64" y="537"/>
                </a:lnTo>
                <a:lnTo>
                  <a:pt x="73" y="540"/>
                </a:lnTo>
                <a:lnTo>
                  <a:pt x="73" y="540"/>
                </a:lnTo>
                <a:lnTo>
                  <a:pt x="75" y="540"/>
                </a:lnTo>
                <a:lnTo>
                  <a:pt x="75" y="540"/>
                </a:lnTo>
                <a:lnTo>
                  <a:pt x="84" y="540"/>
                </a:lnTo>
                <a:lnTo>
                  <a:pt x="84" y="540"/>
                </a:lnTo>
                <a:lnTo>
                  <a:pt x="84" y="543"/>
                </a:lnTo>
                <a:lnTo>
                  <a:pt x="84" y="543"/>
                </a:lnTo>
                <a:lnTo>
                  <a:pt x="92" y="543"/>
                </a:lnTo>
                <a:lnTo>
                  <a:pt x="92" y="543"/>
                </a:lnTo>
                <a:lnTo>
                  <a:pt x="95" y="543"/>
                </a:lnTo>
                <a:lnTo>
                  <a:pt x="95" y="543"/>
                </a:lnTo>
                <a:lnTo>
                  <a:pt x="103" y="547"/>
                </a:lnTo>
                <a:lnTo>
                  <a:pt x="103" y="547"/>
                </a:lnTo>
                <a:lnTo>
                  <a:pt x="106" y="547"/>
                </a:lnTo>
                <a:lnTo>
                  <a:pt x="106" y="547"/>
                </a:lnTo>
                <a:lnTo>
                  <a:pt x="115" y="550"/>
                </a:lnTo>
                <a:lnTo>
                  <a:pt x="115" y="550"/>
                </a:lnTo>
                <a:lnTo>
                  <a:pt x="117" y="550"/>
                </a:lnTo>
                <a:lnTo>
                  <a:pt x="117" y="550"/>
                </a:lnTo>
                <a:lnTo>
                  <a:pt x="126" y="553"/>
                </a:lnTo>
                <a:lnTo>
                  <a:pt x="126" y="553"/>
                </a:lnTo>
                <a:lnTo>
                  <a:pt x="131" y="553"/>
                </a:lnTo>
                <a:lnTo>
                  <a:pt x="131" y="553"/>
                </a:lnTo>
                <a:lnTo>
                  <a:pt x="140" y="553"/>
                </a:lnTo>
                <a:lnTo>
                  <a:pt x="140" y="553"/>
                </a:lnTo>
                <a:lnTo>
                  <a:pt x="143" y="556"/>
                </a:lnTo>
                <a:lnTo>
                  <a:pt x="143" y="556"/>
                </a:lnTo>
                <a:lnTo>
                  <a:pt x="151" y="556"/>
                </a:lnTo>
                <a:lnTo>
                  <a:pt x="151" y="556"/>
                </a:lnTo>
                <a:lnTo>
                  <a:pt x="157" y="556"/>
                </a:lnTo>
                <a:lnTo>
                  <a:pt x="157" y="556"/>
                </a:lnTo>
                <a:lnTo>
                  <a:pt x="165" y="559"/>
                </a:lnTo>
                <a:lnTo>
                  <a:pt x="165" y="559"/>
                </a:lnTo>
                <a:lnTo>
                  <a:pt x="168" y="559"/>
                </a:lnTo>
                <a:lnTo>
                  <a:pt x="168" y="559"/>
                </a:lnTo>
                <a:lnTo>
                  <a:pt x="176" y="562"/>
                </a:lnTo>
                <a:lnTo>
                  <a:pt x="176" y="562"/>
                </a:lnTo>
                <a:lnTo>
                  <a:pt x="182" y="562"/>
                </a:lnTo>
                <a:lnTo>
                  <a:pt x="182" y="562"/>
                </a:lnTo>
                <a:lnTo>
                  <a:pt x="190" y="565"/>
                </a:lnTo>
                <a:lnTo>
                  <a:pt x="190" y="565"/>
                </a:lnTo>
                <a:lnTo>
                  <a:pt x="196" y="565"/>
                </a:lnTo>
                <a:lnTo>
                  <a:pt x="196" y="565"/>
                </a:lnTo>
                <a:lnTo>
                  <a:pt x="204" y="568"/>
                </a:lnTo>
                <a:lnTo>
                  <a:pt x="204" y="568"/>
                </a:lnTo>
                <a:lnTo>
                  <a:pt x="210" y="568"/>
                </a:lnTo>
                <a:lnTo>
                  <a:pt x="210" y="568"/>
                </a:lnTo>
                <a:lnTo>
                  <a:pt x="218" y="571"/>
                </a:lnTo>
                <a:lnTo>
                  <a:pt x="218" y="571"/>
                </a:lnTo>
                <a:lnTo>
                  <a:pt x="226" y="571"/>
                </a:lnTo>
                <a:lnTo>
                  <a:pt x="226" y="571"/>
                </a:lnTo>
                <a:lnTo>
                  <a:pt x="235" y="574"/>
                </a:lnTo>
                <a:lnTo>
                  <a:pt x="235" y="574"/>
                </a:lnTo>
                <a:lnTo>
                  <a:pt x="243" y="574"/>
                </a:lnTo>
                <a:lnTo>
                  <a:pt x="243" y="574"/>
                </a:lnTo>
                <a:lnTo>
                  <a:pt x="249" y="577"/>
                </a:lnTo>
                <a:lnTo>
                  <a:pt x="249" y="577"/>
                </a:lnTo>
                <a:lnTo>
                  <a:pt x="263" y="577"/>
                </a:lnTo>
                <a:lnTo>
                  <a:pt x="263" y="577"/>
                </a:lnTo>
                <a:lnTo>
                  <a:pt x="266" y="577"/>
                </a:lnTo>
                <a:lnTo>
                  <a:pt x="266" y="577"/>
                </a:lnTo>
                <a:lnTo>
                  <a:pt x="282" y="580"/>
                </a:lnTo>
                <a:lnTo>
                  <a:pt x="282" y="580"/>
                </a:lnTo>
                <a:lnTo>
                  <a:pt x="282" y="583"/>
                </a:lnTo>
                <a:lnTo>
                  <a:pt x="282" y="583"/>
                </a:lnTo>
                <a:lnTo>
                  <a:pt x="299" y="583"/>
                </a:lnTo>
                <a:lnTo>
                  <a:pt x="299" y="583"/>
                </a:lnTo>
                <a:lnTo>
                  <a:pt x="302" y="586"/>
                </a:lnTo>
                <a:lnTo>
                  <a:pt x="302" y="586"/>
                </a:lnTo>
                <a:lnTo>
                  <a:pt x="316" y="586"/>
                </a:lnTo>
                <a:lnTo>
                  <a:pt x="316" y="586"/>
                </a:lnTo>
                <a:lnTo>
                  <a:pt x="319" y="589"/>
                </a:lnTo>
                <a:lnTo>
                  <a:pt x="319" y="589"/>
                </a:lnTo>
                <a:lnTo>
                  <a:pt x="333" y="592"/>
                </a:lnTo>
                <a:lnTo>
                  <a:pt x="333" y="592"/>
                </a:lnTo>
                <a:lnTo>
                  <a:pt x="336" y="592"/>
                </a:lnTo>
                <a:lnTo>
                  <a:pt x="336" y="592"/>
                </a:lnTo>
                <a:lnTo>
                  <a:pt x="350" y="595"/>
                </a:lnTo>
                <a:lnTo>
                  <a:pt x="350" y="595"/>
                </a:lnTo>
                <a:lnTo>
                  <a:pt x="355" y="595"/>
                </a:lnTo>
                <a:lnTo>
                  <a:pt x="355" y="595"/>
                </a:lnTo>
                <a:lnTo>
                  <a:pt x="369" y="598"/>
                </a:lnTo>
                <a:lnTo>
                  <a:pt x="369" y="598"/>
                </a:lnTo>
                <a:lnTo>
                  <a:pt x="375" y="598"/>
                </a:lnTo>
                <a:lnTo>
                  <a:pt x="375" y="598"/>
                </a:lnTo>
                <a:lnTo>
                  <a:pt x="389" y="601"/>
                </a:lnTo>
                <a:lnTo>
                  <a:pt x="389" y="601"/>
                </a:lnTo>
                <a:lnTo>
                  <a:pt x="392" y="601"/>
                </a:lnTo>
                <a:lnTo>
                  <a:pt x="392" y="601"/>
                </a:lnTo>
                <a:lnTo>
                  <a:pt x="403" y="604"/>
                </a:lnTo>
                <a:lnTo>
                  <a:pt x="467" y="176"/>
                </a:lnTo>
                <a:lnTo>
                  <a:pt x="467" y="176"/>
                </a:lnTo>
                <a:lnTo>
                  <a:pt x="464" y="176"/>
                </a:lnTo>
                <a:lnTo>
                  <a:pt x="464" y="176"/>
                </a:lnTo>
                <a:close/>
              </a:path>
            </a:pathLst>
          </a:custGeom>
          <a:solidFill>
            <a:schemeClr val="accent2">
              <a:lumMod val="20000"/>
              <a:lumOff val="80000"/>
            </a:scheme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8" name="Freeform 481">
            <a:extLst>
              <a:ext uri="{FF2B5EF4-FFF2-40B4-BE49-F238E27FC236}">
                <a16:creationId xmlns:a16="http://schemas.microsoft.com/office/drawing/2014/main" id="{5E9D7C6F-9AC4-4AF0-B10B-A1117CE6373A}"/>
              </a:ext>
            </a:extLst>
          </p:cNvPr>
          <p:cNvSpPr>
            <a:spLocks/>
          </p:cNvSpPr>
          <p:nvPr/>
        </p:nvSpPr>
        <p:spPr bwMode="auto">
          <a:xfrm>
            <a:off x="2734032" y="4095518"/>
            <a:ext cx="9206" cy="0"/>
          </a:xfrm>
          <a:custGeom>
            <a:avLst/>
            <a:gdLst>
              <a:gd name="T0" fmla="*/ 6 w 6"/>
              <a:gd name="T1" fmla="*/ 6 w 6"/>
              <a:gd name="T2" fmla="*/ 0 w 6"/>
              <a:gd name="T3" fmla="*/ 0 w 6"/>
              <a:gd name="T4" fmla="*/ 6 w 6"/>
              <a:gd name="T5" fmla="*/ 6 w 6"/>
            </a:gdLst>
            <a:ahLst/>
            <a:cxnLst>
              <a:cxn ang="0">
                <a:pos x="T0" y="0"/>
              </a:cxn>
              <a:cxn ang="0">
                <a:pos x="T1" y="0"/>
              </a:cxn>
              <a:cxn ang="0">
                <a:pos x="T2" y="0"/>
              </a:cxn>
              <a:cxn ang="0">
                <a:pos x="T3" y="0"/>
              </a:cxn>
              <a:cxn ang="0">
                <a:pos x="T4" y="0"/>
              </a:cxn>
              <a:cxn ang="0">
                <a:pos x="T5" y="0"/>
              </a:cxn>
            </a:cxnLst>
            <a:rect l="0" t="0" r="r" b="b"/>
            <a:pathLst>
              <a:path w="6">
                <a:moveTo>
                  <a:pt x="6" y="0"/>
                </a:moveTo>
                <a:lnTo>
                  <a:pt x="6" y="0"/>
                </a:lnTo>
                <a:lnTo>
                  <a:pt x="0" y="0"/>
                </a:lnTo>
                <a:lnTo>
                  <a:pt x="0" y="0"/>
                </a:lnTo>
                <a:lnTo>
                  <a:pt x="6" y="0"/>
                </a:lnTo>
                <a:lnTo>
                  <a:pt x="6"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9" name="Freeform 482">
            <a:extLst>
              <a:ext uri="{FF2B5EF4-FFF2-40B4-BE49-F238E27FC236}">
                <a16:creationId xmlns:a16="http://schemas.microsoft.com/office/drawing/2014/main" id="{7D1A247C-7359-43BC-A84F-85D3243FB4F3}"/>
              </a:ext>
            </a:extLst>
          </p:cNvPr>
          <p:cNvSpPr>
            <a:spLocks/>
          </p:cNvSpPr>
          <p:nvPr/>
        </p:nvSpPr>
        <p:spPr bwMode="auto">
          <a:xfrm>
            <a:off x="2755512" y="4099882"/>
            <a:ext cx="9206" cy="0"/>
          </a:xfrm>
          <a:custGeom>
            <a:avLst/>
            <a:gdLst>
              <a:gd name="T0" fmla="*/ 6 w 6"/>
              <a:gd name="T1" fmla="*/ 6 w 6"/>
              <a:gd name="T2" fmla="*/ 0 w 6"/>
              <a:gd name="T3" fmla="*/ 0 w 6"/>
              <a:gd name="T4" fmla="*/ 6 w 6"/>
              <a:gd name="T5" fmla="*/ 6 w 6"/>
            </a:gdLst>
            <a:ahLst/>
            <a:cxnLst>
              <a:cxn ang="0">
                <a:pos x="T0" y="0"/>
              </a:cxn>
              <a:cxn ang="0">
                <a:pos x="T1" y="0"/>
              </a:cxn>
              <a:cxn ang="0">
                <a:pos x="T2" y="0"/>
              </a:cxn>
              <a:cxn ang="0">
                <a:pos x="T3" y="0"/>
              </a:cxn>
              <a:cxn ang="0">
                <a:pos x="T4" y="0"/>
              </a:cxn>
              <a:cxn ang="0">
                <a:pos x="T5" y="0"/>
              </a:cxn>
            </a:cxnLst>
            <a:rect l="0" t="0" r="r" b="b"/>
            <a:pathLst>
              <a:path w="6">
                <a:moveTo>
                  <a:pt x="6" y="0"/>
                </a:moveTo>
                <a:lnTo>
                  <a:pt x="6" y="0"/>
                </a:lnTo>
                <a:lnTo>
                  <a:pt x="0" y="0"/>
                </a:lnTo>
                <a:lnTo>
                  <a:pt x="0" y="0"/>
                </a:lnTo>
                <a:lnTo>
                  <a:pt x="6" y="0"/>
                </a:lnTo>
                <a:lnTo>
                  <a:pt x="6"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0" name="Freeform 483">
            <a:extLst>
              <a:ext uri="{FF2B5EF4-FFF2-40B4-BE49-F238E27FC236}">
                <a16:creationId xmlns:a16="http://schemas.microsoft.com/office/drawing/2014/main" id="{BB4C7E1E-F838-4AC2-891D-37195C0B45D5}"/>
              </a:ext>
            </a:extLst>
          </p:cNvPr>
          <p:cNvSpPr>
            <a:spLocks/>
          </p:cNvSpPr>
          <p:nvPr/>
        </p:nvSpPr>
        <p:spPr bwMode="auto">
          <a:xfrm>
            <a:off x="3043957" y="4147893"/>
            <a:ext cx="16877" cy="4364"/>
          </a:xfrm>
          <a:custGeom>
            <a:avLst/>
            <a:gdLst>
              <a:gd name="T0" fmla="*/ 11 w 11"/>
              <a:gd name="T1" fmla="*/ 3 h 3"/>
              <a:gd name="T2" fmla="*/ 11 w 11"/>
              <a:gd name="T3" fmla="*/ 3 h 3"/>
              <a:gd name="T4" fmla="*/ 11 w 11"/>
              <a:gd name="T5" fmla="*/ 3 h 3"/>
              <a:gd name="T6" fmla="*/ 0 w 11"/>
              <a:gd name="T7" fmla="*/ 0 h 3"/>
              <a:gd name="T8" fmla="*/ 0 w 11"/>
              <a:gd name="T9" fmla="*/ 0 h 3"/>
              <a:gd name="T10" fmla="*/ 11 w 11"/>
              <a:gd name="T11" fmla="*/ 3 h 3"/>
              <a:gd name="T12" fmla="*/ 11 w 1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1" h="3">
                <a:moveTo>
                  <a:pt x="11" y="3"/>
                </a:moveTo>
                <a:lnTo>
                  <a:pt x="11" y="3"/>
                </a:lnTo>
                <a:lnTo>
                  <a:pt x="11" y="3"/>
                </a:lnTo>
                <a:lnTo>
                  <a:pt x="0" y="0"/>
                </a:lnTo>
                <a:lnTo>
                  <a:pt x="0" y="0"/>
                </a:lnTo>
                <a:lnTo>
                  <a:pt x="11" y="3"/>
                </a:lnTo>
                <a:lnTo>
                  <a:pt x="11"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1" name="Freeform 484">
            <a:extLst>
              <a:ext uri="{FF2B5EF4-FFF2-40B4-BE49-F238E27FC236}">
                <a16:creationId xmlns:a16="http://schemas.microsoft.com/office/drawing/2014/main" id="{740DB212-5DFC-4713-9009-7EFA9D494AE8}"/>
              </a:ext>
            </a:extLst>
          </p:cNvPr>
          <p:cNvSpPr>
            <a:spLocks/>
          </p:cNvSpPr>
          <p:nvPr/>
        </p:nvSpPr>
        <p:spPr bwMode="auto">
          <a:xfrm>
            <a:off x="2674197" y="4082425"/>
            <a:ext cx="9206" cy="0"/>
          </a:xfrm>
          <a:custGeom>
            <a:avLst/>
            <a:gdLst>
              <a:gd name="T0" fmla="*/ 6 w 6"/>
              <a:gd name="T1" fmla="*/ 6 w 6"/>
              <a:gd name="T2" fmla="*/ 0 w 6"/>
              <a:gd name="T3" fmla="*/ 0 w 6"/>
              <a:gd name="T4" fmla="*/ 6 w 6"/>
              <a:gd name="T5" fmla="*/ 6 w 6"/>
            </a:gdLst>
            <a:ahLst/>
            <a:cxnLst>
              <a:cxn ang="0">
                <a:pos x="T0" y="0"/>
              </a:cxn>
              <a:cxn ang="0">
                <a:pos x="T1" y="0"/>
              </a:cxn>
              <a:cxn ang="0">
                <a:pos x="T2" y="0"/>
              </a:cxn>
              <a:cxn ang="0">
                <a:pos x="T3" y="0"/>
              </a:cxn>
              <a:cxn ang="0">
                <a:pos x="T4" y="0"/>
              </a:cxn>
              <a:cxn ang="0">
                <a:pos x="T5" y="0"/>
              </a:cxn>
            </a:cxnLst>
            <a:rect l="0" t="0" r="r" b="b"/>
            <a:pathLst>
              <a:path w="6">
                <a:moveTo>
                  <a:pt x="6" y="0"/>
                </a:moveTo>
                <a:lnTo>
                  <a:pt x="6" y="0"/>
                </a:lnTo>
                <a:lnTo>
                  <a:pt x="0" y="0"/>
                </a:lnTo>
                <a:lnTo>
                  <a:pt x="0" y="0"/>
                </a:lnTo>
                <a:lnTo>
                  <a:pt x="6" y="0"/>
                </a:lnTo>
                <a:lnTo>
                  <a:pt x="6"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2" name="Freeform 485">
            <a:extLst>
              <a:ext uri="{FF2B5EF4-FFF2-40B4-BE49-F238E27FC236}">
                <a16:creationId xmlns:a16="http://schemas.microsoft.com/office/drawing/2014/main" id="{162261AC-E2D7-4C48-B787-21E420424C67}"/>
              </a:ext>
            </a:extLst>
          </p:cNvPr>
          <p:cNvSpPr>
            <a:spLocks/>
          </p:cNvSpPr>
          <p:nvPr/>
        </p:nvSpPr>
        <p:spPr bwMode="auto">
          <a:xfrm>
            <a:off x="2695676" y="4086789"/>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3" name="Freeform 486">
            <a:extLst>
              <a:ext uri="{FF2B5EF4-FFF2-40B4-BE49-F238E27FC236}">
                <a16:creationId xmlns:a16="http://schemas.microsoft.com/office/drawing/2014/main" id="{634B7569-D6BA-4CC2-AFAC-40EAA7FD0A13}"/>
              </a:ext>
            </a:extLst>
          </p:cNvPr>
          <p:cNvSpPr>
            <a:spLocks/>
          </p:cNvSpPr>
          <p:nvPr/>
        </p:nvSpPr>
        <p:spPr bwMode="auto">
          <a:xfrm>
            <a:off x="2712553" y="4091154"/>
            <a:ext cx="9206" cy="0"/>
          </a:xfrm>
          <a:custGeom>
            <a:avLst/>
            <a:gdLst>
              <a:gd name="T0" fmla="*/ 6 w 6"/>
              <a:gd name="T1" fmla="*/ 6 w 6"/>
              <a:gd name="T2" fmla="*/ 0 w 6"/>
              <a:gd name="T3" fmla="*/ 0 w 6"/>
              <a:gd name="T4" fmla="*/ 6 w 6"/>
              <a:gd name="T5" fmla="*/ 6 w 6"/>
            </a:gdLst>
            <a:ahLst/>
            <a:cxnLst>
              <a:cxn ang="0">
                <a:pos x="T0" y="0"/>
              </a:cxn>
              <a:cxn ang="0">
                <a:pos x="T1" y="0"/>
              </a:cxn>
              <a:cxn ang="0">
                <a:pos x="T2" y="0"/>
              </a:cxn>
              <a:cxn ang="0">
                <a:pos x="T3" y="0"/>
              </a:cxn>
              <a:cxn ang="0">
                <a:pos x="T4" y="0"/>
              </a:cxn>
              <a:cxn ang="0">
                <a:pos x="T5" y="0"/>
              </a:cxn>
            </a:cxnLst>
            <a:rect l="0" t="0" r="r" b="b"/>
            <a:pathLst>
              <a:path w="6">
                <a:moveTo>
                  <a:pt x="6" y="0"/>
                </a:moveTo>
                <a:lnTo>
                  <a:pt x="6" y="0"/>
                </a:lnTo>
                <a:lnTo>
                  <a:pt x="0" y="0"/>
                </a:lnTo>
                <a:lnTo>
                  <a:pt x="0" y="0"/>
                </a:lnTo>
                <a:lnTo>
                  <a:pt x="6" y="0"/>
                </a:lnTo>
                <a:lnTo>
                  <a:pt x="6"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4" name="Freeform 487">
            <a:extLst>
              <a:ext uri="{FF2B5EF4-FFF2-40B4-BE49-F238E27FC236}">
                <a16:creationId xmlns:a16="http://schemas.microsoft.com/office/drawing/2014/main" id="{AF8F689D-CAFC-40A8-8F72-4CECF0834000}"/>
              </a:ext>
            </a:extLst>
          </p:cNvPr>
          <p:cNvSpPr>
            <a:spLocks/>
          </p:cNvSpPr>
          <p:nvPr/>
        </p:nvSpPr>
        <p:spPr bwMode="auto">
          <a:xfrm>
            <a:off x="2850638" y="4112976"/>
            <a:ext cx="24548" cy="4364"/>
          </a:xfrm>
          <a:custGeom>
            <a:avLst/>
            <a:gdLst>
              <a:gd name="T0" fmla="*/ 16 w 16"/>
              <a:gd name="T1" fmla="*/ 3 h 3"/>
              <a:gd name="T2" fmla="*/ 16 w 16"/>
              <a:gd name="T3" fmla="*/ 3 h 3"/>
              <a:gd name="T4" fmla="*/ 0 w 16"/>
              <a:gd name="T5" fmla="*/ 0 h 3"/>
              <a:gd name="T6" fmla="*/ 0 w 16"/>
              <a:gd name="T7" fmla="*/ 0 h 3"/>
              <a:gd name="T8" fmla="*/ 16 w 16"/>
              <a:gd name="T9" fmla="*/ 3 h 3"/>
              <a:gd name="T10" fmla="*/ 16 w 16"/>
              <a:gd name="T11" fmla="*/ 3 h 3"/>
            </a:gdLst>
            <a:ahLst/>
            <a:cxnLst>
              <a:cxn ang="0">
                <a:pos x="T0" y="T1"/>
              </a:cxn>
              <a:cxn ang="0">
                <a:pos x="T2" y="T3"/>
              </a:cxn>
              <a:cxn ang="0">
                <a:pos x="T4" y="T5"/>
              </a:cxn>
              <a:cxn ang="0">
                <a:pos x="T6" y="T7"/>
              </a:cxn>
              <a:cxn ang="0">
                <a:pos x="T8" y="T9"/>
              </a:cxn>
              <a:cxn ang="0">
                <a:pos x="T10" y="T11"/>
              </a:cxn>
            </a:cxnLst>
            <a:rect l="0" t="0" r="r" b="b"/>
            <a:pathLst>
              <a:path w="16" h="3">
                <a:moveTo>
                  <a:pt x="16" y="3"/>
                </a:moveTo>
                <a:lnTo>
                  <a:pt x="16" y="3"/>
                </a:lnTo>
                <a:lnTo>
                  <a:pt x="0" y="0"/>
                </a:lnTo>
                <a:lnTo>
                  <a:pt x="0" y="0"/>
                </a:lnTo>
                <a:lnTo>
                  <a:pt x="16" y="3"/>
                </a:lnTo>
                <a:lnTo>
                  <a:pt x="16"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5" name="Freeform 488">
            <a:extLst>
              <a:ext uri="{FF2B5EF4-FFF2-40B4-BE49-F238E27FC236}">
                <a16:creationId xmlns:a16="http://schemas.microsoft.com/office/drawing/2014/main" id="{A69F45E5-354C-4995-A939-674B263910F3}"/>
              </a:ext>
            </a:extLst>
          </p:cNvPr>
          <p:cNvSpPr>
            <a:spLocks/>
          </p:cNvSpPr>
          <p:nvPr/>
        </p:nvSpPr>
        <p:spPr bwMode="auto">
          <a:xfrm>
            <a:off x="3017875" y="4143528"/>
            <a:ext cx="21480" cy="4364"/>
          </a:xfrm>
          <a:custGeom>
            <a:avLst/>
            <a:gdLst>
              <a:gd name="T0" fmla="*/ 14 w 14"/>
              <a:gd name="T1" fmla="*/ 3 h 3"/>
              <a:gd name="T2" fmla="*/ 14 w 14"/>
              <a:gd name="T3" fmla="*/ 3 h 3"/>
              <a:gd name="T4" fmla="*/ 0 w 14"/>
              <a:gd name="T5" fmla="*/ 0 h 3"/>
              <a:gd name="T6" fmla="*/ 0 w 14"/>
              <a:gd name="T7" fmla="*/ 0 h 3"/>
              <a:gd name="T8" fmla="*/ 14 w 14"/>
              <a:gd name="T9" fmla="*/ 3 h 3"/>
              <a:gd name="T10" fmla="*/ 14 w 14"/>
              <a:gd name="T11" fmla="*/ 3 h 3"/>
            </a:gdLst>
            <a:ahLst/>
            <a:cxnLst>
              <a:cxn ang="0">
                <a:pos x="T0" y="T1"/>
              </a:cxn>
              <a:cxn ang="0">
                <a:pos x="T2" y="T3"/>
              </a:cxn>
              <a:cxn ang="0">
                <a:pos x="T4" y="T5"/>
              </a:cxn>
              <a:cxn ang="0">
                <a:pos x="T6" y="T7"/>
              </a:cxn>
              <a:cxn ang="0">
                <a:pos x="T8" y="T9"/>
              </a:cxn>
              <a:cxn ang="0">
                <a:pos x="T10" y="T11"/>
              </a:cxn>
            </a:cxnLst>
            <a:rect l="0" t="0" r="r" b="b"/>
            <a:pathLst>
              <a:path w="14" h="3">
                <a:moveTo>
                  <a:pt x="14" y="3"/>
                </a:moveTo>
                <a:lnTo>
                  <a:pt x="14" y="3"/>
                </a:lnTo>
                <a:lnTo>
                  <a:pt x="0" y="0"/>
                </a:lnTo>
                <a:lnTo>
                  <a:pt x="0" y="0"/>
                </a:lnTo>
                <a:lnTo>
                  <a:pt x="14" y="3"/>
                </a:lnTo>
                <a:lnTo>
                  <a:pt x="14"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6" name="Freeform 489">
            <a:extLst>
              <a:ext uri="{FF2B5EF4-FFF2-40B4-BE49-F238E27FC236}">
                <a16:creationId xmlns:a16="http://schemas.microsoft.com/office/drawing/2014/main" id="{A7D0E43B-B021-4937-B024-BEBB466743EE}"/>
              </a:ext>
            </a:extLst>
          </p:cNvPr>
          <p:cNvSpPr>
            <a:spLocks/>
          </p:cNvSpPr>
          <p:nvPr/>
        </p:nvSpPr>
        <p:spPr bwMode="auto">
          <a:xfrm>
            <a:off x="2824555" y="4112976"/>
            <a:ext cx="21480" cy="0"/>
          </a:xfrm>
          <a:custGeom>
            <a:avLst/>
            <a:gdLst>
              <a:gd name="T0" fmla="*/ 14 w 14"/>
              <a:gd name="T1" fmla="*/ 14 w 14"/>
              <a:gd name="T2" fmla="*/ 0 w 14"/>
              <a:gd name="T3" fmla="*/ 0 w 14"/>
              <a:gd name="T4" fmla="*/ 14 w 14"/>
              <a:gd name="T5" fmla="*/ 14 w 14"/>
            </a:gdLst>
            <a:ahLst/>
            <a:cxnLst>
              <a:cxn ang="0">
                <a:pos x="T0" y="0"/>
              </a:cxn>
              <a:cxn ang="0">
                <a:pos x="T1" y="0"/>
              </a:cxn>
              <a:cxn ang="0">
                <a:pos x="T2" y="0"/>
              </a:cxn>
              <a:cxn ang="0">
                <a:pos x="T3" y="0"/>
              </a:cxn>
              <a:cxn ang="0">
                <a:pos x="T4" y="0"/>
              </a:cxn>
              <a:cxn ang="0">
                <a:pos x="T5" y="0"/>
              </a:cxn>
            </a:cxnLst>
            <a:rect l="0" t="0" r="r" b="b"/>
            <a:pathLst>
              <a:path w="14">
                <a:moveTo>
                  <a:pt x="14" y="0"/>
                </a:moveTo>
                <a:lnTo>
                  <a:pt x="14" y="0"/>
                </a:lnTo>
                <a:lnTo>
                  <a:pt x="0" y="0"/>
                </a:lnTo>
                <a:lnTo>
                  <a:pt x="0" y="0"/>
                </a:lnTo>
                <a:lnTo>
                  <a:pt x="14" y="0"/>
                </a:lnTo>
                <a:lnTo>
                  <a:pt x="14"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7" name="Freeform 490">
            <a:extLst>
              <a:ext uri="{FF2B5EF4-FFF2-40B4-BE49-F238E27FC236}">
                <a16:creationId xmlns:a16="http://schemas.microsoft.com/office/drawing/2014/main" id="{E08D060D-AE1B-4B25-9DDB-FDDB12C4E47D}"/>
              </a:ext>
            </a:extLst>
          </p:cNvPr>
          <p:cNvSpPr>
            <a:spLocks/>
          </p:cNvSpPr>
          <p:nvPr/>
        </p:nvSpPr>
        <p:spPr bwMode="auto">
          <a:xfrm>
            <a:off x="2776993" y="4104247"/>
            <a:ext cx="12274" cy="0"/>
          </a:xfrm>
          <a:custGeom>
            <a:avLst/>
            <a:gdLst>
              <a:gd name="T0" fmla="*/ 8 w 8"/>
              <a:gd name="T1" fmla="*/ 8 w 8"/>
              <a:gd name="T2" fmla="*/ 0 w 8"/>
              <a:gd name="T3" fmla="*/ 0 w 8"/>
              <a:gd name="T4" fmla="*/ 8 w 8"/>
              <a:gd name="T5" fmla="*/ 8 w 8"/>
            </a:gdLst>
            <a:ahLst/>
            <a:cxnLst>
              <a:cxn ang="0">
                <a:pos x="T0" y="0"/>
              </a:cxn>
              <a:cxn ang="0">
                <a:pos x="T1" y="0"/>
              </a:cxn>
              <a:cxn ang="0">
                <a:pos x="T2" y="0"/>
              </a:cxn>
              <a:cxn ang="0">
                <a:pos x="T3" y="0"/>
              </a:cxn>
              <a:cxn ang="0">
                <a:pos x="T4" y="0"/>
              </a:cxn>
              <a:cxn ang="0">
                <a:pos x="T5" y="0"/>
              </a:cxn>
            </a:cxnLst>
            <a:rect l="0" t="0" r="r" b="b"/>
            <a:pathLst>
              <a:path w="8">
                <a:moveTo>
                  <a:pt x="8" y="0"/>
                </a:moveTo>
                <a:lnTo>
                  <a:pt x="8" y="0"/>
                </a:lnTo>
                <a:lnTo>
                  <a:pt x="0" y="0"/>
                </a:lnTo>
                <a:lnTo>
                  <a:pt x="0" y="0"/>
                </a:lnTo>
                <a:lnTo>
                  <a:pt x="8" y="0"/>
                </a:lnTo>
                <a:lnTo>
                  <a:pt x="8"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8" name="Freeform 491">
            <a:extLst>
              <a:ext uri="{FF2B5EF4-FFF2-40B4-BE49-F238E27FC236}">
                <a16:creationId xmlns:a16="http://schemas.microsoft.com/office/drawing/2014/main" id="{D11B21A5-9AB4-4993-8827-A8756C992C7C}"/>
              </a:ext>
            </a:extLst>
          </p:cNvPr>
          <p:cNvSpPr>
            <a:spLocks/>
          </p:cNvSpPr>
          <p:nvPr/>
        </p:nvSpPr>
        <p:spPr bwMode="auto">
          <a:xfrm>
            <a:off x="2875186" y="4121705"/>
            <a:ext cx="26083" cy="0"/>
          </a:xfrm>
          <a:custGeom>
            <a:avLst/>
            <a:gdLst>
              <a:gd name="T0" fmla="*/ 17 w 17"/>
              <a:gd name="T1" fmla="*/ 17 w 17"/>
              <a:gd name="T2" fmla="*/ 0 w 17"/>
              <a:gd name="T3" fmla="*/ 0 w 17"/>
              <a:gd name="T4" fmla="*/ 17 w 17"/>
              <a:gd name="T5" fmla="*/ 17 w 17"/>
            </a:gdLst>
            <a:ahLst/>
            <a:cxnLst>
              <a:cxn ang="0">
                <a:pos x="T0" y="0"/>
              </a:cxn>
              <a:cxn ang="0">
                <a:pos x="T1" y="0"/>
              </a:cxn>
              <a:cxn ang="0">
                <a:pos x="T2" y="0"/>
              </a:cxn>
              <a:cxn ang="0">
                <a:pos x="T3" y="0"/>
              </a:cxn>
              <a:cxn ang="0">
                <a:pos x="T4" y="0"/>
              </a:cxn>
              <a:cxn ang="0">
                <a:pos x="T5" y="0"/>
              </a:cxn>
            </a:cxnLst>
            <a:rect l="0" t="0" r="r" b="b"/>
            <a:pathLst>
              <a:path w="17">
                <a:moveTo>
                  <a:pt x="17" y="0"/>
                </a:moveTo>
                <a:lnTo>
                  <a:pt x="17" y="0"/>
                </a:lnTo>
                <a:lnTo>
                  <a:pt x="0" y="0"/>
                </a:lnTo>
                <a:lnTo>
                  <a:pt x="0" y="0"/>
                </a:lnTo>
                <a:lnTo>
                  <a:pt x="17" y="0"/>
                </a:lnTo>
                <a:lnTo>
                  <a:pt x="17"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69" name="Freeform 492">
            <a:extLst>
              <a:ext uri="{FF2B5EF4-FFF2-40B4-BE49-F238E27FC236}">
                <a16:creationId xmlns:a16="http://schemas.microsoft.com/office/drawing/2014/main" id="{28FB21E0-BFAE-457B-9B42-3B38CDD388B0}"/>
              </a:ext>
            </a:extLst>
          </p:cNvPr>
          <p:cNvSpPr>
            <a:spLocks/>
          </p:cNvSpPr>
          <p:nvPr/>
        </p:nvSpPr>
        <p:spPr bwMode="auto">
          <a:xfrm>
            <a:off x="2803075" y="4108611"/>
            <a:ext cx="12274" cy="0"/>
          </a:xfrm>
          <a:custGeom>
            <a:avLst/>
            <a:gdLst>
              <a:gd name="T0" fmla="*/ 8 w 8"/>
              <a:gd name="T1" fmla="*/ 8 w 8"/>
              <a:gd name="T2" fmla="*/ 0 w 8"/>
              <a:gd name="T3" fmla="*/ 0 w 8"/>
              <a:gd name="T4" fmla="*/ 8 w 8"/>
              <a:gd name="T5" fmla="*/ 8 w 8"/>
            </a:gdLst>
            <a:ahLst/>
            <a:cxnLst>
              <a:cxn ang="0">
                <a:pos x="T0" y="0"/>
              </a:cxn>
              <a:cxn ang="0">
                <a:pos x="T1" y="0"/>
              </a:cxn>
              <a:cxn ang="0">
                <a:pos x="T2" y="0"/>
              </a:cxn>
              <a:cxn ang="0">
                <a:pos x="T3" y="0"/>
              </a:cxn>
              <a:cxn ang="0">
                <a:pos x="T4" y="0"/>
              </a:cxn>
              <a:cxn ang="0">
                <a:pos x="T5" y="0"/>
              </a:cxn>
            </a:cxnLst>
            <a:rect l="0" t="0" r="r" b="b"/>
            <a:pathLst>
              <a:path w="8">
                <a:moveTo>
                  <a:pt x="8" y="0"/>
                </a:moveTo>
                <a:lnTo>
                  <a:pt x="8" y="0"/>
                </a:lnTo>
                <a:lnTo>
                  <a:pt x="0" y="0"/>
                </a:lnTo>
                <a:lnTo>
                  <a:pt x="0" y="0"/>
                </a:lnTo>
                <a:lnTo>
                  <a:pt x="8" y="0"/>
                </a:lnTo>
                <a:lnTo>
                  <a:pt x="8"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0" name="Freeform 493">
            <a:extLst>
              <a:ext uri="{FF2B5EF4-FFF2-40B4-BE49-F238E27FC236}">
                <a16:creationId xmlns:a16="http://schemas.microsoft.com/office/drawing/2014/main" id="{2057C25F-6B95-4A0C-A84C-F48D6BFCCCEF}"/>
              </a:ext>
            </a:extLst>
          </p:cNvPr>
          <p:cNvSpPr>
            <a:spLocks/>
          </p:cNvSpPr>
          <p:nvPr/>
        </p:nvSpPr>
        <p:spPr bwMode="auto">
          <a:xfrm>
            <a:off x="2657319" y="4078060"/>
            <a:ext cx="4602" cy="4364"/>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1" name="Freeform 494">
            <a:extLst>
              <a:ext uri="{FF2B5EF4-FFF2-40B4-BE49-F238E27FC236}">
                <a16:creationId xmlns:a16="http://schemas.microsoft.com/office/drawing/2014/main" id="{73FF72BE-4935-470B-8451-6E5EB68AFDE6}"/>
              </a:ext>
            </a:extLst>
          </p:cNvPr>
          <p:cNvSpPr>
            <a:spLocks/>
          </p:cNvSpPr>
          <p:nvPr/>
        </p:nvSpPr>
        <p:spPr bwMode="auto">
          <a:xfrm>
            <a:off x="2905872" y="4126070"/>
            <a:ext cx="21480" cy="0"/>
          </a:xfrm>
          <a:custGeom>
            <a:avLst/>
            <a:gdLst>
              <a:gd name="T0" fmla="*/ 14 w 14"/>
              <a:gd name="T1" fmla="*/ 14 w 14"/>
              <a:gd name="T2" fmla="*/ 0 w 14"/>
              <a:gd name="T3" fmla="*/ 0 w 14"/>
              <a:gd name="T4" fmla="*/ 14 w 14"/>
              <a:gd name="T5" fmla="*/ 14 w 14"/>
            </a:gdLst>
            <a:ahLst/>
            <a:cxnLst>
              <a:cxn ang="0">
                <a:pos x="T0" y="0"/>
              </a:cxn>
              <a:cxn ang="0">
                <a:pos x="T1" y="0"/>
              </a:cxn>
              <a:cxn ang="0">
                <a:pos x="T2" y="0"/>
              </a:cxn>
              <a:cxn ang="0">
                <a:pos x="T3" y="0"/>
              </a:cxn>
              <a:cxn ang="0">
                <a:pos x="T4" y="0"/>
              </a:cxn>
              <a:cxn ang="0">
                <a:pos x="T5" y="0"/>
              </a:cxn>
            </a:cxnLst>
            <a:rect l="0" t="0" r="r" b="b"/>
            <a:pathLst>
              <a:path w="14">
                <a:moveTo>
                  <a:pt x="14" y="0"/>
                </a:moveTo>
                <a:lnTo>
                  <a:pt x="14" y="0"/>
                </a:lnTo>
                <a:lnTo>
                  <a:pt x="0" y="0"/>
                </a:lnTo>
                <a:lnTo>
                  <a:pt x="0" y="0"/>
                </a:lnTo>
                <a:lnTo>
                  <a:pt x="14" y="0"/>
                </a:lnTo>
                <a:lnTo>
                  <a:pt x="14"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2" name="Freeform 495">
            <a:extLst>
              <a:ext uri="{FF2B5EF4-FFF2-40B4-BE49-F238E27FC236}">
                <a16:creationId xmlns:a16="http://schemas.microsoft.com/office/drawing/2014/main" id="{5A39754B-7E18-4687-A3D9-D087B4412C18}"/>
              </a:ext>
            </a:extLst>
          </p:cNvPr>
          <p:cNvSpPr>
            <a:spLocks/>
          </p:cNvSpPr>
          <p:nvPr/>
        </p:nvSpPr>
        <p:spPr bwMode="auto">
          <a:xfrm>
            <a:off x="2958038" y="4134799"/>
            <a:ext cx="21480" cy="4364"/>
          </a:xfrm>
          <a:custGeom>
            <a:avLst/>
            <a:gdLst>
              <a:gd name="T0" fmla="*/ 14 w 14"/>
              <a:gd name="T1" fmla="*/ 3 h 3"/>
              <a:gd name="T2" fmla="*/ 14 w 14"/>
              <a:gd name="T3" fmla="*/ 3 h 3"/>
              <a:gd name="T4" fmla="*/ 0 w 14"/>
              <a:gd name="T5" fmla="*/ 0 h 3"/>
              <a:gd name="T6" fmla="*/ 0 w 14"/>
              <a:gd name="T7" fmla="*/ 0 h 3"/>
              <a:gd name="T8" fmla="*/ 14 w 14"/>
              <a:gd name="T9" fmla="*/ 3 h 3"/>
              <a:gd name="T10" fmla="*/ 14 w 14"/>
              <a:gd name="T11" fmla="*/ 3 h 3"/>
            </a:gdLst>
            <a:ahLst/>
            <a:cxnLst>
              <a:cxn ang="0">
                <a:pos x="T0" y="T1"/>
              </a:cxn>
              <a:cxn ang="0">
                <a:pos x="T2" y="T3"/>
              </a:cxn>
              <a:cxn ang="0">
                <a:pos x="T4" y="T5"/>
              </a:cxn>
              <a:cxn ang="0">
                <a:pos x="T6" y="T7"/>
              </a:cxn>
              <a:cxn ang="0">
                <a:pos x="T8" y="T9"/>
              </a:cxn>
              <a:cxn ang="0">
                <a:pos x="T10" y="T11"/>
              </a:cxn>
            </a:cxnLst>
            <a:rect l="0" t="0" r="r" b="b"/>
            <a:pathLst>
              <a:path w="14" h="3">
                <a:moveTo>
                  <a:pt x="14" y="3"/>
                </a:moveTo>
                <a:lnTo>
                  <a:pt x="14" y="3"/>
                </a:lnTo>
                <a:lnTo>
                  <a:pt x="0" y="0"/>
                </a:lnTo>
                <a:lnTo>
                  <a:pt x="0" y="0"/>
                </a:lnTo>
                <a:lnTo>
                  <a:pt x="14" y="3"/>
                </a:lnTo>
                <a:lnTo>
                  <a:pt x="14"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3" name="Freeform 496">
            <a:extLst>
              <a:ext uri="{FF2B5EF4-FFF2-40B4-BE49-F238E27FC236}">
                <a16:creationId xmlns:a16="http://schemas.microsoft.com/office/drawing/2014/main" id="{128DD769-D2B6-4996-B8FC-85FA01219988}"/>
              </a:ext>
            </a:extLst>
          </p:cNvPr>
          <p:cNvSpPr>
            <a:spLocks/>
          </p:cNvSpPr>
          <p:nvPr/>
        </p:nvSpPr>
        <p:spPr bwMode="auto">
          <a:xfrm>
            <a:off x="2987188" y="4139164"/>
            <a:ext cx="21480" cy="4364"/>
          </a:xfrm>
          <a:custGeom>
            <a:avLst/>
            <a:gdLst>
              <a:gd name="T0" fmla="*/ 14 w 14"/>
              <a:gd name="T1" fmla="*/ 3 h 3"/>
              <a:gd name="T2" fmla="*/ 14 w 14"/>
              <a:gd name="T3" fmla="*/ 3 h 3"/>
              <a:gd name="T4" fmla="*/ 0 w 14"/>
              <a:gd name="T5" fmla="*/ 0 h 3"/>
              <a:gd name="T6" fmla="*/ 0 w 14"/>
              <a:gd name="T7" fmla="*/ 0 h 3"/>
              <a:gd name="T8" fmla="*/ 14 w 14"/>
              <a:gd name="T9" fmla="*/ 3 h 3"/>
              <a:gd name="T10" fmla="*/ 14 w 14"/>
              <a:gd name="T11" fmla="*/ 3 h 3"/>
            </a:gdLst>
            <a:ahLst/>
            <a:cxnLst>
              <a:cxn ang="0">
                <a:pos x="T0" y="T1"/>
              </a:cxn>
              <a:cxn ang="0">
                <a:pos x="T2" y="T3"/>
              </a:cxn>
              <a:cxn ang="0">
                <a:pos x="T4" y="T5"/>
              </a:cxn>
              <a:cxn ang="0">
                <a:pos x="T6" y="T7"/>
              </a:cxn>
              <a:cxn ang="0">
                <a:pos x="T8" y="T9"/>
              </a:cxn>
              <a:cxn ang="0">
                <a:pos x="T10" y="T11"/>
              </a:cxn>
            </a:cxnLst>
            <a:rect l="0" t="0" r="r" b="b"/>
            <a:pathLst>
              <a:path w="14" h="3">
                <a:moveTo>
                  <a:pt x="14" y="3"/>
                </a:moveTo>
                <a:lnTo>
                  <a:pt x="14" y="3"/>
                </a:lnTo>
                <a:lnTo>
                  <a:pt x="0" y="0"/>
                </a:lnTo>
                <a:lnTo>
                  <a:pt x="0" y="0"/>
                </a:lnTo>
                <a:lnTo>
                  <a:pt x="14" y="3"/>
                </a:lnTo>
                <a:lnTo>
                  <a:pt x="14"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4" name="Freeform 497">
            <a:extLst>
              <a:ext uri="{FF2B5EF4-FFF2-40B4-BE49-F238E27FC236}">
                <a16:creationId xmlns:a16="http://schemas.microsoft.com/office/drawing/2014/main" id="{17708F72-1861-43EC-B484-EB6E1824740D}"/>
              </a:ext>
            </a:extLst>
          </p:cNvPr>
          <p:cNvSpPr>
            <a:spLocks/>
          </p:cNvSpPr>
          <p:nvPr/>
        </p:nvSpPr>
        <p:spPr bwMode="auto">
          <a:xfrm>
            <a:off x="2931955" y="4130435"/>
            <a:ext cx="21480" cy="4364"/>
          </a:xfrm>
          <a:custGeom>
            <a:avLst/>
            <a:gdLst>
              <a:gd name="T0" fmla="*/ 14 w 14"/>
              <a:gd name="T1" fmla="*/ 3 h 3"/>
              <a:gd name="T2" fmla="*/ 14 w 14"/>
              <a:gd name="T3" fmla="*/ 3 h 3"/>
              <a:gd name="T4" fmla="*/ 0 w 14"/>
              <a:gd name="T5" fmla="*/ 0 h 3"/>
              <a:gd name="T6" fmla="*/ 0 w 14"/>
              <a:gd name="T7" fmla="*/ 0 h 3"/>
              <a:gd name="T8" fmla="*/ 14 w 14"/>
              <a:gd name="T9" fmla="*/ 3 h 3"/>
              <a:gd name="T10" fmla="*/ 14 w 14"/>
              <a:gd name="T11" fmla="*/ 3 h 3"/>
            </a:gdLst>
            <a:ahLst/>
            <a:cxnLst>
              <a:cxn ang="0">
                <a:pos x="T0" y="T1"/>
              </a:cxn>
              <a:cxn ang="0">
                <a:pos x="T2" y="T3"/>
              </a:cxn>
              <a:cxn ang="0">
                <a:pos x="T4" y="T5"/>
              </a:cxn>
              <a:cxn ang="0">
                <a:pos x="T6" y="T7"/>
              </a:cxn>
              <a:cxn ang="0">
                <a:pos x="T8" y="T9"/>
              </a:cxn>
              <a:cxn ang="0">
                <a:pos x="T10" y="T11"/>
              </a:cxn>
            </a:cxnLst>
            <a:rect l="0" t="0" r="r" b="b"/>
            <a:pathLst>
              <a:path w="14" h="3">
                <a:moveTo>
                  <a:pt x="14" y="3"/>
                </a:moveTo>
                <a:lnTo>
                  <a:pt x="14" y="3"/>
                </a:lnTo>
                <a:lnTo>
                  <a:pt x="0" y="0"/>
                </a:lnTo>
                <a:lnTo>
                  <a:pt x="0" y="0"/>
                </a:lnTo>
                <a:lnTo>
                  <a:pt x="14" y="3"/>
                </a:lnTo>
                <a:lnTo>
                  <a:pt x="14"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5" name="Freeform 498">
            <a:extLst>
              <a:ext uri="{FF2B5EF4-FFF2-40B4-BE49-F238E27FC236}">
                <a16:creationId xmlns:a16="http://schemas.microsoft.com/office/drawing/2014/main" id="{89070036-5B8C-49E5-A84C-C06DBAB6FD82}"/>
              </a:ext>
            </a:extLst>
          </p:cNvPr>
          <p:cNvSpPr>
            <a:spLocks/>
          </p:cNvSpPr>
          <p:nvPr/>
        </p:nvSpPr>
        <p:spPr bwMode="auto">
          <a:xfrm>
            <a:off x="2523837" y="4050418"/>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6" name="Freeform 499">
            <a:extLst>
              <a:ext uri="{FF2B5EF4-FFF2-40B4-BE49-F238E27FC236}">
                <a16:creationId xmlns:a16="http://schemas.microsoft.com/office/drawing/2014/main" id="{696942CB-331B-4B36-844C-CB089DBEC6A0}"/>
              </a:ext>
            </a:extLst>
          </p:cNvPr>
          <p:cNvSpPr>
            <a:spLocks/>
          </p:cNvSpPr>
          <p:nvPr/>
        </p:nvSpPr>
        <p:spPr bwMode="auto">
          <a:xfrm>
            <a:off x="2511563" y="4050418"/>
            <a:ext cx="3069"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7" name="Freeform 500">
            <a:extLst>
              <a:ext uri="{FF2B5EF4-FFF2-40B4-BE49-F238E27FC236}">
                <a16:creationId xmlns:a16="http://schemas.microsoft.com/office/drawing/2014/main" id="{F51A7F7B-0319-4CA2-8048-47C446343F49}"/>
              </a:ext>
            </a:extLst>
          </p:cNvPr>
          <p:cNvSpPr>
            <a:spLocks/>
          </p:cNvSpPr>
          <p:nvPr/>
        </p:nvSpPr>
        <p:spPr bwMode="auto">
          <a:xfrm>
            <a:off x="2635839" y="4078060"/>
            <a:ext cx="7672" cy="0"/>
          </a:xfrm>
          <a:custGeom>
            <a:avLst/>
            <a:gdLst>
              <a:gd name="T0" fmla="*/ 5 w 5"/>
              <a:gd name="T1" fmla="*/ 5 w 5"/>
              <a:gd name="T2" fmla="*/ 0 w 5"/>
              <a:gd name="T3" fmla="*/ 0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0" y="0"/>
                </a:lnTo>
                <a:lnTo>
                  <a:pt x="5" y="0"/>
                </a:lnTo>
                <a:lnTo>
                  <a:pt x="5"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8" name="Freeform 501">
            <a:extLst>
              <a:ext uri="{FF2B5EF4-FFF2-40B4-BE49-F238E27FC236}">
                <a16:creationId xmlns:a16="http://schemas.microsoft.com/office/drawing/2014/main" id="{AB6D5D42-DF6B-42EC-90EB-C18BBDA59DB0}"/>
              </a:ext>
            </a:extLst>
          </p:cNvPr>
          <p:cNvSpPr>
            <a:spLocks/>
          </p:cNvSpPr>
          <p:nvPr/>
        </p:nvSpPr>
        <p:spPr bwMode="auto">
          <a:xfrm>
            <a:off x="2490082" y="404605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79" name="Freeform 502">
            <a:extLst>
              <a:ext uri="{FF2B5EF4-FFF2-40B4-BE49-F238E27FC236}">
                <a16:creationId xmlns:a16="http://schemas.microsoft.com/office/drawing/2014/main" id="{866DD9A6-4040-4F84-B997-117C8E66DAE2}"/>
              </a:ext>
            </a:extLst>
          </p:cNvPr>
          <p:cNvSpPr>
            <a:spLocks/>
          </p:cNvSpPr>
          <p:nvPr/>
        </p:nvSpPr>
        <p:spPr bwMode="auto">
          <a:xfrm>
            <a:off x="2497754" y="404605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0" name="Freeform 503">
            <a:extLst>
              <a:ext uri="{FF2B5EF4-FFF2-40B4-BE49-F238E27FC236}">
                <a16:creationId xmlns:a16="http://schemas.microsoft.com/office/drawing/2014/main" id="{62EDA7FD-E31A-481C-A62C-937150A8E886}"/>
              </a:ext>
            </a:extLst>
          </p:cNvPr>
          <p:cNvSpPr>
            <a:spLocks/>
          </p:cNvSpPr>
          <p:nvPr/>
        </p:nvSpPr>
        <p:spPr bwMode="auto">
          <a:xfrm>
            <a:off x="2540714" y="405478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1" name="Freeform 504">
            <a:extLst>
              <a:ext uri="{FF2B5EF4-FFF2-40B4-BE49-F238E27FC236}">
                <a16:creationId xmlns:a16="http://schemas.microsoft.com/office/drawing/2014/main" id="{4F842291-3293-4E1C-A19C-9CC9DC6C614F}"/>
              </a:ext>
            </a:extLst>
          </p:cNvPr>
          <p:cNvSpPr>
            <a:spLocks/>
          </p:cNvSpPr>
          <p:nvPr/>
        </p:nvSpPr>
        <p:spPr bwMode="auto">
          <a:xfrm>
            <a:off x="2554523" y="4059147"/>
            <a:ext cx="3069"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2" name="Freeform 505">
            <a:extLst>
              <a:ext uri="{FF2B5EF4-FFF2-40B4-BE49-F238E27FC236}">
                <a16:creationId xmlns:a16="http://schemas.microsoft.com/office/drawing/2014/main" id="{EC52EB86-5B96-4441-9BB6-1F0DA54DC512}"/>
              </a:ext>
            </a:extLst>
          </p:cNvPr>
          <p:cNvSpPr>
            <a:spLocks/>
          </p:cNvSpPr>
          <p:nvPr/>
        </p:nvSpPr>
        <p:spPr bwMode="auto">
          <a:xfrm>
            <a:off x="2583673" y="4063511"/>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3" name="Freeform 506">
            <a:extLst>
              <a:ext uri="{FF2B5EF4-FFF2-40B4-BE49-F238E27FC236}">
                <a16:creationId xmlns:a16="http://schemas.microsoft.com/office/drawing/2014/main" id="{44FA5978-7E40-403D-AC92-B538A736D19D}"/>
              </a:ext>
            </a:extLst>
          </p:cNvPr>
          <p:cNvSpPr>
            <a:spLocks/>
          </p:cNvSpPr>
          <p:nvPr/>
        </p:nvSpPr>
        <p:spPr bwMode="auto">
          <a:xfrm>
            <a:off x="2600551" y="4069330"/>
            <a:ext cx="4602" cy="0"/>
          </a:xfrm>
          <a:custGeom>
            <a:avLst/>
            <a:gdLst>
              <a:gd name="T0" fmla="*/ 3 w 3"/>
              <a:gd name="T1" fmla="*/ 3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lnTo>
                  <a:pt x="3" y="0"/>
                </a:lnTo>
                <a:lnTo>
                  <a:pt x="0" y="0"/>
                </a:lnTo>
                <a:lnTo>
                  <a:pt x="0"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4" name="Freeform 507">
            <a:extLst>
              <a:ext uri="{FF2B5EF4-FFF2-40B4-BE49-F238E27FC236}">
                <a16:creationId xmlns:a16="http://schemas.microsoft.com/office/drawing/2014/main" id="{B70CEE74-77D9-4FD2-AD99-69D680173598}"/>
              </a:ext>
            </a:extLst>
          </p:cNvPr>
          <p:cNvSpPr>
            <a:spLocks/>
          </p:cNvSpPr>
          <p:nvPr/>
        </p:nvSpPr>
        <p:spPr bwMode="auto">
          <a:xfrm>
            <a:off x="2571399" y="4059147"/>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5" name="Freeform 508">
            <a:extLst>
              <a:ext uri="{FF2B5EF4-FFF2-40B4-BE49-F238E27FC236}">
                <a16:creationId xmlns:a16="http://schemas.microsoft.com/office/drawing/2014/main" id="{DDB8083A-59D9-4B5F-8FF8-41C13CFF5482}"/>
              </a:ext>
            </a:extLst>
          </p:cNvPr>
          <p:cNvSpPr>
            <a:spLocks/>
          </p:cNvSpPr>
          <p:nvPr/>
        </p:nvSpPr>
        <p:spPr bwMode="auto">
          <a:xfrm>
            <a:off x="2618962" y="4073695"/>
            <a:ext cx="3069"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6" name="Freeform 509">
            <a:extLst>
              <a:ext uri="{FF2B5EF4-FFF2-40B4-BE49-F238E27FC236}">
                <a16:creationId xmlns:a16="http://schemas.microsoft.com/office/drawing/2014/main" id="{C0669F42-6C8E-4AB2-BC3C-15350B76D30F}"/>
              </a:ext>
            </a:extLst>
          </p:cNvPr>
          <p:cNvSpPr>
            <a:spLocks/>
          </p:cNvSpPr>
          <p:nvPr/>
        </p:nvSpPr>
        <p:spPr bwMode="auto">
          <a:xfrm>
            <a:off x="2442521" y="3375365"/>
            <a:ext cx="162633" cy="657594"/>
          </a:xfrm>
          <a:custGeom>
            <a:avLst/>
            <a:gdLst>
              <a:gd name="T0" fmla="*/ 0 w 106"/>
              <a:gd name="T1" fmla="*/ 452 h 452"/>
              <a:gd name="T2" fmla="*/ 106 w 106"/>
              <a:gd name="T3" fmla="*/ 0 h 452"/>
              <a:gd name="T4" fmla="*/ 0 w 106"/>
              <a:gd name="T5" fmla="*/ 452 h 452"/>
              <a:gd name="T6" fmla="*/ 0 w 106"/>
              <a:gd name="T7" fmla="*/ 452 h 452"/>
            </a:gdLst>
            <a:ahLst/>
            <a:cxnLst>
              <a:cxn ang="0">
                <a:pos x="T0" y="T1"/>
              </a:cxn>
              <a:cxn ang="0">
                <a:pos x="T2" y="T3"/>
              </a:cxn>
              <a:cxn ang="0">
                <a:pos x="T4" y="T5"/>
              </a:cxn>
              <a:cxn ang="0">
                <a:pos x="T6" y="T7"/>
              </a:cxn>
            </a:cxnLst>
            <a:rect l="0" t="0" r="r" b="b"/>
            <a:pathLst>
              <a:path w="106" h="452">
                <a:moveTo>
                  <a:pt x="0" y="452"/>
                </a:moveTo>
                <a:lnTo>
                  <a:pt x="106" y="0"/>
                </a:lnTo>
                <a:lnTo>
                  <a:pt x="0" y="452"/>
                </a:lnTo>
                <a:lnTo>
                  <a:pt x="0" y="452"/>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7" name="Freeform 510">
            <a:extLst>
              <a:ext uri="{FF2B5EF4-FFF2-40B4-BE49-F238E27FC236}">
                <a16:creationId xmlns:a16="http://schemas.microsoft.com/office/drawing/2014/main" id="{E6426F9A-D9FC-4A48-8F4D-804BF647E546}"/>
              </a:ext>
            </a:extLst>
          </p:cNvPr>
          <p:cNvSpPr>
            <a:spLocks/>
          </p:cNvSpPr>
          <p:nvPr/>
        </p:nvSpPr>
        <p:spPr bwMode="auto">
          <a:xfrm>
            <a:off x="2931955" y="3338994"/>
            <a:ext cx="29152" cy="136756"/>
          </a:xfrm>
          <a:custGeom>
            <a:avLst/>
            <a:gdLst>
              <a:gd name="T0" fmla="*/ 19 w 19"/>
              <a:gd name="T1" fmla="*/ 0 h 94"/>
              <a:gd name="T2" fmla="*/ 0 w 19"/>
              <a:gd name="T3" fmla="*/ 94 h 94"/>
              <a:gd name="T4" fmla="*/ 19 w 19"/>
              <a:gd name="T5" fmla="*/ 0 h 94"/>
              <a:gd name="T6" fmla="*/ 19 w 19"/>
              <a:gd name="T7" fmla="*/ 0 h 94"/>
              <a:gd name="T8" fmla="*/ 19 w 19"/>
              <a:gd name="T9" fmla="*/ 0 h 94"/>
              <a:gd name="T10" fmla="*/ 19 w 19"/>
              <a:gd name="T11" fmla="*/ 0 h 94"/>
            </a:gdLst>
            <a:ahLst/>
            <a:cxnLst>
              <a:cxn ang="0">
                <a:pos x="T0" y="T1"/>
              </a:cxn>
              <a:cxn ang="0">
                <a:pos x="T2" y="T3"/>
              </a:cxn>
              <a:cxn ang="0">
                <a:pos x="T4" y="T5"/>
              </a:cxn>
              <a:cxn ang="0">
                <a:pos x="T6" y="T7"/>
              </a:cxn>
              <a:cxn ang="0">
                <a:pos x="T8" y="T9"/>
              </a:cxn>
              <a:cxn ang="0">
                <a:pos x="T10" y="T11"/>
              </a:cxn>
            </a:cxnLst>
            <a:rect l="0" t="0" r="r" b="b"/>
            <a:pathLst>
              <a:path w="19" h="94">
                <a:moveTo>
                  <a:pt x="19" y="0"/>
                </a:moveTo>
                <a:lnTo>
                  <a:pt x="0" y="94"/>
                </a:lnTo>
                <a:lnTo>
                  <a:pt x="19" y="0"/>
                </a:lnTo>
                <a:lnTo>
                  <a:pt x="19" y="0"/>
                </a:lnTo>
                <a:lnTo>
                  <a:pt x="19" y="0"/>
                </a:lnTo>
                <a:lnTo>
                  <a:pt x="19"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8" name="Freeform 511">
            <a:extLst>
              <a:ext uri="{FF2B5EF4-FFF2-40B4-BE49-F238E27FC236}">
                <a16:creationId xmlns:a16="http://schemas.microsoft.com/office/drawing/2014/main" id="{263E770D-C07B-4217-B763-AFB7A1B3F702}"/>
              </a:ext>
            </a:extLst>
          </p:cNvPr>
          <p:cNvSpPr>
            <a:spLocks/>
          </p:cNvSpPr>
          <p:nvPr/>
        </p:nvSpPr>
        <p:spPr bwMode="auto">
          <a:xfrm>
            <a:off x="3108396" y="352085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89" name="Freeform 512">
            <a:extLst>
              <a:ext uri="{FF2B5EF4-FFF2-40B4-BE49-F238E27FC236}">
                <a16:creationId xmlns:a16="http://schemas.microsoft.com/office/drawing/2014/main" id="{B99BB7CE-8DC4-495D-933A-82A8C2B35349}"/>
              </a:ext>
            </a:extLst>
          </p:cNvPr>
          <p:cNvSpPr>
            <a:spLocks/>
          </p:cNvSpPr>
          <p:nvPr/>
        </p:nvSpPr>
        <p:spPr bwMode="auto">
          <a:xfrm>
            <a:off x="2939625" y="3490299"/>
            <a:ext cx="85919" cy="13093"/>
          </a:xfrm>
          <a:custGeom>
            <a:avLst/>
            <a:gdLst>
              <a:gd name="T0" fmla="*/ 0 w 56"/>
              <a:gd name="T1" fmla="*/ 0 h 9"/>
              <a:gd name="T2" fmla="*/ 0 w 56"/>
              <a:gd name="T3" fmla="*/ 0 h 9"/>
              <a:gd name="T4" fmla="*/ 56 w 56"/>
              <a:gd name="T5" fmla="*/ 9 h 9"/>
              <a:gd name="T6" fmla="*/ 56 w 56"/>
              <a:gd name="T7" fmla="*/ 9 h 9"/>
              <a:gd name="T8" fmla="*/ 0 w 56"/>
              <a:gd name="T9" fmla="*/ 0 h 9"/>
              <a:gd name="T10" fmla="*/ 0 w 56"/>
              <a:gd name="T11" fmla="*/ 0 h 9"/>
            </a:gdLst>
            <a:ahLst/>
            <a:cxnLst>
              <a:cxn ang="0">
                <a:pos x="T0" y="T1"/>
              </a:cxn>
              <a:cxn ang="0">
                <a:pos x="T2" y="T3"/>
              </a:cxn>
              <a:cxn ang="0">
                <a:pos x="T4" y="T5"/>
              </a:cxn>
              <a:cxn ang="0">
                <a:pos x="T6" y="T7"/>
              </a:cxn>
              <a:cxn ang="0">
                <a:pos x="T8" y="T9"/>
              </a:cxn>
              <a:cxn ang="0">
                <a:pos x="T10" y="T11"/>
              </a:cxn>
            </a:cxnLst>
            <a:rect l="0" t="0" r="r" b="b"/>
            <a:pathLst>
              <a:path w="56" h="9">
                <a:moveTo>
                  <a:pt x="0" y="0"/>
                </a:moveTo>
                <a:lnTo>
                  <a:pt x="0" y="0"/>
                </a:lnTo>
                <a:lnTo>
                  <a:pt x="56" y="9"/>
                </a:lnTo>
                <a:lnTo>
                  <a:pt x="56" y="9"/>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0" name="Freeform 513">
            <a:extLst>
              <a:ext uri="{FF2B5EF4-FFF2-40B4-BE49-F238E27FC236}">
                <a16:creationId xmlns:a16="http://schemas.microsoft.com/office/drawing/2014/main" id="{83AEBE68-565A-4CF0-9CDF-482BE0CBCB4D}"/>
              </a:ext>
            </a:extLst>
          </p:cNvPr>
          <p:cNvSpPr>
            <a:spLocks/>
          </p:cNvSpPr>
          <p:nvPr/>
        </p:nvSpPr>
        <p:spPr bwMode="auto">
          <a:xfrm>
            <a:off x="3108396" y="3520851"/>
            <a:ext cx="7672" cy="0"/>
          </a:xfrm>
          <a:custGeom>
            <a:avLst/>
            <a:gdLst>
              <a:gd name="T0" fmla="*/ 0 w 5"/>
              <a:gd name="T1" fmla="*/ 0 w 5"/>
              <a:gd name="T2" fmla="*/ 5 w 5"/>
              <a:gd name="T3" fmla="*/ 5 w 5"/>
              <a:gd name="T4" fmla="*/ 2 w 5"/>
              <a:gd name="T5" fmla="*/ 2 w 5"/>
              <a:gd name="T6" fmla="*/ 0 w 5"/>
              <a:gd name="T7" fmla="*/ 0 w 5"/>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5">
                <a:moveTo>
                  <a:pt x="0" y="0"/>
                </a:moveTo>
                <a:lnTo>
                  <a:pt x="0" y="0"/>
                </a:lnTo>
                <a:lnTo>
                  <a:pt x="5" y="0"/>
                </a:lnTo>
                <a:lnTo>
                  <a:pt x="5"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1" name="Freeform 515">
            <a:extLst>
              <a:ext uri="{FF2B5EF4-FFF2-40B4-BE49-F238E27FC236}">
                <a16:creationId xmlns:a16="http://schemas.microsoft.com/office/drawing/2014/main" id="{C297EC71-2C83-4497-A0F7-C3697CB34404}"/>
              </a:ext>
            </a:extLst>
          </p:cNvPr>
          <p:cNvSpPr>
            <a:spLocks/>
          </p:cNvSpPr>
          <p:nvPr/>
        </p:nvSpPr>
        <p:spPr bwMode="auto">
          <a:xfrm>
            <a:off x="3068505" y="3512122"/>
            <a:ext cx="39891" cy="8729"/>
          </a:xfrm>
          <a:custGeom>
            <a:avLst/>
            <a:gdLst>
              <a:gd name="T0" fmla="*/ 26 w 26"/>
              <a:gd name="T1" fmla="*/ 6 h 6"/>
              <a:gd name="T2" fmla="*/ 26 w 26"/>
              <a:gd name="T3" fmla="*/ 6 h 6"/>
              <a:gd name="T4" fmla="*/ 0 w 26"/>
              <a:gd name="T5" fmla="*/ 0 h 6"/>
              <a:gd name="T6" fmla="*/ 0 w 26"/>
              <a:gd name="T7" fmla="*/ 0 h 6"/>
              <a:gd name="T8" fmla="*/ 26 w 26"/>
              <a:gd name="T9" fmla="*/ 6 h 6"/>
              <a:gd name="T10" fmla="*/ 26 w 26"/>
              <a:gd name="T11" fmla="*/ 6 h 6"/>
            </a:gdLst>
            <a:ahLst/>
            <a:cxnLst>
              <a:cxn ang="0">
                <a:pos x="T0" y="T1"/>
              </a:cxn>
              <a:cxn ang="0">
                <a:pos x="T2" y="T3"/>
              </a:cxn>
              <a:cxn ang="0">
                <a:pos x="T4" y="T5"/>
              </a:cxn>
              <a:cxn ang="0">
                <a:pos x="T6" y="T7"/>
              </a:cxn>
              <a:cxn ang="0">
                <a:pos x="T8" y="T9"/>
              </a:cxn>
              <a:cxn ang="0">
                <a:pos x="T10" y="T11"/>
              </a:cxn>
            </a:cxnLst>
            <a:rect l="0" t="0" r="r" b="b"/>
            <a:pathLst>
              <a:path w="26" h="6">
                <a:moveTo>
                  <a:pt x="26" y="6"/>
                </a:moveTo>
                <a:lnTo>
                  <a:pt x="26" y="6"/>
                </a:lnTo>
                <a:lnTo>
                  <a:pt x="0" y="0"/>
                </a:lnTo>
                <a:lnTo>
                  <a:pt x="0" y="0"/>
                </a:lnTo>
                <a:lnTo>
                  <a:pt x="26" y="6"/>
                </a:lnTo>
                <a:lnTo>
                  <a:pt x="26" y="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2" name="Freeform 516">
            <a:extLst>
              <a:ext uri="{FF2B5EF4-FFF2-40B4-BE49-F238E27FC236}">
                <a16:creationId xmlns:a16="http://schemas.microsoft.com/office/drawing/2014/main" id="{68879C27-BC7C-4E65-9515-F97BD9FC19D9}"/>
              </a:ext>
            </a:extLst>
          </p:cNvPr>
          <p:cNvSpPr>
            <a:spLocks/>
          </p:cNvSpPr>
          <p:nvPr/>
        </p:nvSpPr>
        <p:spPr bwMode="auto">
          <a:xfrm>
            <a:off x="3129877" y="3525215"/>
            <a:ext cx="21480" cy="0"/>
          </a:xfrm>
          <a:custGeom>
            <a:avLst/>
            <a:gdLst>
              <a:gd name="T0" fmla="*/ 14 w 14"/>
              <a:gd name="T1" fmla="*/ 14 w 14"/>
              <a:gd name="T2" fmla="*/ 0 w 14"/>
              <a:gd name="T3" fmla="*/ 0 w 14"/>
              <a:gd name="T4" fmla="*/ 14 w 14"/>
              <a:gd name="T5" fmla="*/ 14 w 14"/>
            </a:gdLst>
            <a:ahLst/>
            <a:cxnLst>
              <a:cxn ang="0">
                <a:pos x="T0" y="0"/>
              </a:cxn>
              <a:cxn ang="0">
                <a:pos x="T1" y="0"/>
              </a:cxn>
              <a:cxn ang="0">
                <a:pos x="T2" y="0"/>
              </a:cxn>
              <a:cxn ang="0">
                <a:pos x="T3" y="0"/>
              </a:cxn>
              <a:cxn ang="0">
                <a:pos x="T4" y="0"/>
              </a:cxn>
              <a:cxn ang="0">
                <a:pos x="T5" y="0"/>
              </a:cxn>
            </a:cxnLst>
            <a:rect l="0" t="0" r="r" b="b"/>
            <a:pathLst>
              <a:path w="14">
                <a:moveTo>
                  <a:pt x="14" y="0"/>
                </a:moveTo>
                <a:lnTo>
                  <a:pt x="14" y="0"/>
                </a:lnTo>
                <a:lnTo>
                  <a:pt x="0" y="0"/>
                </a:lnTo>
                <a:lnTo>
                  <a:pt x="0" y="0"/>
                </a:lnTo>
                <a:lnTo>
                  <a:pt x="14" y="0"/>
                </a:lnTo>
                <a:lnTo>
                  <a:pt x="14"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3" name="Freeform 517">
            <a:extLst>
              <a:ext uri="{FF2B5EF4-FFF2-40B4-BE49-F238E27FC236}">
                <a16:creationId xmlns:a16="http://schemas.microsoft.com/office/drawing/2014/main" id="{36CA980F-941C-4CB6-AD05-6E01907B1474}"/>
              </a:ext>
            </a:extLst>
          </p:cNvPr>
          <p:cNvSpPr>
            <a:spLocks/>
          </p:cNvSpPr>
          <p:nvPr/>
        </p:nvSpPr>
        <p:spPr bwMode="auto">
          <a:xfrm>
            <a:off x="3068505" y="3512122"/>
            <a:ext cx="42960" cy="8729"/>
          </a:xfrm>
          <a:custGeom>
            <a:avLst/>
            <a:gdLst>
              <a:gd name="T0" fmla="*/ 0 w 28"/>
              <a:gd name="T1" fmla="*/ 0 h 6"/>
              <a:gd name="T2" fmla="*/ 0 w 28"/>
              <a:gd name="T3" fmla="*/ 0 h 6"/>
              <a:gd name="T4" fmla="*/ 26 w 28"/>
              <a:gd name="T5" fmla="*/ 6 h 6"/>
              <a:gd name="T6" fmla="*/ 26 w 28"/>
              <a:gd name="T7" fmla="*/ 6 h 6"/>
              <a:gd name="T8" fmla="*/ 26 w 28"/>
              <a:gd name="T9" fmla="*/ 6 h 6"/>
              <a:gd name="T10" fmla="*/ 26 w 28"/>
              <a:gd name="T11" fmla="*/ 6 h 6"/>
              <a:gd name="T12" fmla="*/ 28 w 28"/>
              <a:gd name="T13" fmla="*/ 6 h 6"/>
              <a:gd name="T14" fmla="*/ 28 w 28"/>
              <a:gd name="T15" fmla="*/ 6 h 6"/>
              <a:gd name="T16" fmla="*/ 0 w 28"/>
              <a:gd name="T17" fmla="*/ 0 h 6"/>
              <a:gd name="T18" fmla="*/ 0 w 2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6">
                <a:moveTo>
                  <a:pt x="0" y="0"/>
                </a:moveTo>
                <a:lnTo>
                  <a:pt x="0" y="0"/>
                </a:lnTo>
                <a:lnTo>
                  <a:pt x="26" y="6"/>
                </a:lnTo>
                <a:lnTo>
                  <a:pt x="26" y="6"/>
                </a:lnTo>
                <a:lnTo>
                  <a:pt x="26" y="6"/>
                </a:lnTo>
                <a:lnTo>
                  <a:pt x="26" y="6"/>
                </a:lnTo>
                <a:lnTo>
                  <a:pt x="28" y="6"/>
                </a:lnTo>
                <a:lnTo>
                  <a:pt x="28" y="6"/>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4" name="Freeform 518">
            <a:extLst>
              <a:ext uri="{FF2B5EF4-FFF2-40B4-BE49-F238E27FC236}">
                <a16:creationId xmlns:a16="http://schemas.microsoft.com/office/drawing/2014/main" id="{7C4130A9-6757-40C9-9A4A-3E3370C8331B}"/>
              </a:ext>
            </a:extLst>
          </p:cNvPr>
          <p:cNvSpPr>
            <a:spLocks/>
          </p:cNvSpPr>
          <p:nvPr/>
        </p:nvSpPr>
        <p:spPr bwMode="auto">
          <a:xfrm>
            <a:off x="3077711" y="3533944"/>
            <a:ext cx="902155" cy="733246"/>
          </a:xfrm>
          <a:custGeom>
            <a:avLst/>
            <a:gdLst>
              <a:gd name="T0" fmla="*/ 551 w 588"/>
              <a:gd name="T1" fmla="*/ 498 h 504"/>
              <a:gd name="T2" fmla="*/ 557 w 588"/>
              <a:gd name="T3" fmla="*/ 437 h 504"/>
              <a:gd name="T4" fmla="*/ 557 w 588"/>
              <a:gd name="T5" fmla="*/ 419 h 504"/>
              <a:gd name="T6" fmla="*/ 557 w 588"/>
              <a:gd name="T7" fmla="*/ 413 h 504"/>
              <a:gd name="T8" fmla="*/ 560 w 588"/>
              <a:gd name="T9" fmla="*/ 392 h 504"/>
              <a:gd name="T10" fmla="*/ 560 w 588"/>
              <a:gd name="T11" fmla="*/ 386 h 504"/>
              <a:gd name="T12" fmla="*/ 563 w 588"/>
              <a:gd name="T13" fmla="*/ 368 h 504"/>
              <a:gd name="T14" fmla="*/ 563 w 588"/>
              <a:gd name="T15" fmla="*/ 349 h 504"/>
              <a:gd name="T16" fmla="*/ 565 w 588"/>
              <a:gd name="T17" fmla="*/ 328 h 504"/>
              <a:gd name="T18" fmla="*/ 565 w 588"/>
              <a:gd name="T19" fmla="*/ 325 h 504"/>
              <a:gd name="T20" fmla="*/ 568 w 588"/>
              <a:gd name="T21" fmla="*/ 304 h 504"/>
              <a:gd name="T22" fmla="*/ 571 w 588"/>
              <a:gd name="T23" fmla="*/ 267 h 504"/>
              <a:gd name="T24" fmla="*/ 571 w 588"/>
              <a:gd name="T25" fmla="*/ 249 h 504"/>
              <a:gd name="T26" fmla="*/ 571 w 588"/>
              <a:gd name="T27" fmla="*/ 246 h 504"/>
              <a:gd name="T28" fmla="*/ 577 w 588"/>
              <a:gd name="T29" fmla="*/ 210 h 504"/>
              <a:gd name="T30" fmla="*/ 588 w 588"/>
              <a:gd name="T31" fmla="*/ 82 h 504"/>
              <a:gd name="T32" fmla="*/ 414 w 588"/>
              <a:gd name="T33" fmla="*/ 58 h 504"/>
              <a:gd name="T34" fmla="*/ 344 w 588"/>
              <a:gd name="T35" fmla="*/ 45 h 504"/>
              <a:gd name="T36" fmla="*/ 196 w 588"/>
              <a:gd name="T37" fmla="*/ 21 h 504"/>
              <a:gd name="T38" fmla="*/ 162 w 588"/>
              <a:gd name="T39" fmla="*/ 15 h 504"/>
              <a:gd name="T40" fmla="*/ 157 w 588"/>
              <a:gd name="T41" fmla="*/ 15 h 504"/>
              <a:gd name="T42" fmla="*/ 137 w 588"/>
              <a:gd name="T43" fmla="*/ 12 h 504"/>
              <a:gd name="T44" fmla="*/ 129 w 588"/>
              <a:gd name="T45" fmla="*/ 9 h 504"/>
              <a:gd name="T46" fmla="*/ 106 w 588"/>
              <a:gd name="T47" fmla="*/ 6 h 504"/>
              <a:gd name="T48" fmla="*/ 95 w 588"/>
              <a:gd name="T49" fmla="*/ 3 h 504"/>
              <a:gd name="T50" fmla="*/ 67 w 588"/>
              <a:gd name="T51" fmla="*/ 0 h 504"/>
              <a:gd name="T52" fmla="*/ 0 w 588"/>
              <a:gd name="T53" fmla="*/ 425 h 504"/>
              <a:gd name="T54" fmla="*/ 22 w 588"/>
              <a:gd name="T55" fmla="*/ 428 h 504"/>
              <a:gd name="T56" fmla="*/ 53 w 588"/>
              <a:gd name="T57" fmla="*/ 434 h 504"/>
              <a:gd name="T58" fmla="*/ 67 w 588"/>
              <a:gd name="T59" fmla="*/ 437 h 504"/>
              <a:gd name="T60" fmla="*/ 101 w 588"/>
              <a:gd name="T61" fmla="*/ 443 h 504"/>
              <a:gd name="T62" fmla="*/ 120 w 588"/>
              <a:gd name="T63" fmla="*/ 447 h 504"/>
              <a:gd name="T64" fmla="*/ 151 w 588"/>
              <a:gd name="T65" fmla="*/ 450 h 504"/>
              <a:gd name="T66" fmla="*/ 168 w 588"/>
              <a:gd name="T67" fmla="*/ 453 h 504"/>
              <a:gd name="T68" fmla="*/ 202 w 588"/>
              <a:gd name="T69" fmla="*/ 459 h 504"/>
              <a:gd name="T70" fmla="*/ 218 w 588"/>
              <a:gd name="T71" fmla="*/ 459 h 504"/>
              <a:gd name="T72" fmla="*/ 252 w 588"/>
              <a:gd name="T73" fmla="*/ 465 h 504"/>
              <a:gd name="T74" fmla="*/ 269 w 588"/>
              <a:gd name="T75" fmla="*/ 468 h 504"/>
              <a:gd name="T76" fmla="*/ 302 w 588"/>
              <a:gd name="T77" fmla="*/ 471 h 504"/>
              <a:gd name="T78" fmla="*/ 322 w 588"/>
              <a:gd name="T79" fmla="*/ 474 h 504"/>
              <a:gd name="T80" fmla="*/ 355 w 588"/>
              <a:gd name="T81" fmla="*/ 480 h 504"/>
              <a:gd name="T82" fmla="*/ 372 w 588"/>
              <a:gd name="T83" fmla="*/ 483 h 504"/>
              <a:gd name="T84" fmla="*/ 409 w 588"/>
              <a:gd name="T85" fmla="*/ 486 h 504"/>
              <a:gd name="T86" fmla="*/ 425 w 588"/>
              <a:gd name="T87" fmla="*/ 489 h 504"/>
              <a:gd name="T88" fmla="*/ 462 w 588"/>
              <a:gd name="T89" fmla="*/ 492 h 504"/>
              <a:gd name="T90" fmla="*/ 479 w 588"/>
              <a:gd name="T91" fmla="*/ 495 h 504"/>
              <a:gd name="T92" fmla="*/ 515 w 588"/>
              <a:gd name="T93" fmla="*/ 498 h 504"/>
              <a:gd name="T94" fmla="*/ 551 w 588"/>
              <a:gd name="T95" fmla="*/ 504 h 504"/>
              <a:gd name="T96" fmla="*/ 549 w 588"/>
              <a:gd name="T97" fmla="*/ 50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8" h="504">
                <a:moveTo>
                  <a:pt x="549" y="501"/>
                </a:moveTo>
                <a:lnTo>
                  <a:pt x="549" y="501"/>
                </a:lnTo>
                <a:lnTo>
                  <a:pt x="551" y="498"/>
                </a:lnTo>
                <a:lnTo>
                  <a:pt x="551" y="498"/>
                </a:lnTo>
                <a:lnTo>
                  <a:pt x="557" y="437"/>
                </a:lnTo>
                <a:lnTo>
                  <a:pt x="557" y="437"/>
                </a:lnTo>
                <a:lnTo>
                  <a:pt x="557" y="434"/>
                </a:lnTo>
                <a:lnTo>
                  <a:pt x="557" y="434"/>
                </a:lnTo>
                <a:lnTo>
                  <a:pt x="557" y="419"/>
                </a:lnTo>
                <a:lnTo>
                  <a:pt x="557" y="419"/>
                </a:lnTo>
                <a:lnTo>
                  <a:pt x="557" y="413"/>
                </a:lnTo>
                <a:lnTo>
                  <a:pt x="557" y="413"/>
                </a:lnTo>
                <a:lnTo>
                  <a:pt x="560" y="404"/>
                </a:lnTo>
                <a:lnTo>
                  <a:pt x="560" y="404"/>
                </a:lnTo>
                <a:lnTo>
                  <a:pt x="560" y="392"/>
                </a:lnTo>
                <a:lnTo>
                  <a:pt x="560" y="392"/>
                </a:lnTo>
                <a:lnTo>
                  <a:pt x="560" y="386"/>
                </a:lnTo>
                <a:lnTo>
                  <a:pt x="560" y="386"/>
                </a:lnTo>
                <a:lnTo>
                  <a:pt x="563" y="371"/>
                </a:lnTo>
                <a:lnTo>
                  <a:pt x="563" y="371"/>
                </a:lnTo>
                <a:lnTo>
                  <a:pt x="563" y="368"/>
                </a:lnTo>
                <a:lnTo>
                  <a:pt x="563" y="368"/>
                </a:lnTo>
                <a:lnTo>
                  <a:pt x="563" y="349"/>
                </a:lnTo>
                <a:lnTo>
                  <a:pt x="563" y="349"/>
                </a:lnTo>
                <a:lnTo>
                  <a:pt x="563" y="346"/>
                </a:lnTo>
                <a:lnTo>
                  <a:pt x="563" y="346"/>
                </a:lnTo>
                <a:lnTo>
                  <a:pt x="565" y="328"/>
                </a:lnTo>
                <a:lnTo>
                  <a:pt x="565" y="328"/>
                </a:lnTo>
                <a:lnTo>
                  <a:pt x="565" y="325"/>
                </a:lnTo>
                <a:lnTo>
                  <a:pt x="565" y="325"/>
                </a:lnTo>
                <a:lnTo>
                  <a:pt x="565" y="307"/>
                </a:lnTo>
                <a:lnTo>
                  <a:pt x="565" y="307"/>
                </a:lnTo>
                <a:lnTo>
                  <a:pt x="568" y="304"/>
                </a:lnTo>
                <a:lnTo>
                  <a:pt x="568" y="304"/>
                </a:lnTo>
                <a:lnTo>
                  <a:pt x="571" y="267"/>
                </a:lnTo>
                <a:lnTo>
                  <a:pt x="571" y="267"/>
                </a:lnTo>
                <a:lnTo>
                  <a:pt x="571" y="264"/>
                </a:lnTo>
                <a:lnTo>
                  <a:pt x="571" y="264"/>
                </a:lnTo>
                <a:lnTo>
                  <a:pt x="571" y="249"/>
                </a:lnTo>
                <a:lnTo>
                  <a:pt x="571" y="249"/>
                </a:lnTo>
                <a:lnTo>
                  <a:pt x="571" y="246"/>
                </a:lnTo>
                <a:lnTo>
                  <a:pt x="571" y="246"/>
                </a:lnTo>
                <a:lnTo>
                  <a:pt x="577" y="210"/>
                </a:lnTo>
                <a:lnTo>
                  <a:pt x="577" y="210"/>
                </a:lnTo>
                <a:lnTo>
                  <a:pt x="577" y="210"/>
                </a:lnTo>
                <a:lnTo>
                  <a:pt x="579" y="170"/>
                </a:lnTo>
                <a:lnTo>
                  <a:pt x="579" y="170"/>
                </a:lnTo>
                <a:lnTo>
                  <a:pt x="588" y="82"/>
                </a:lnTo>
                <a:lnTo>
                  <a:pt x="588" y="82"/>
                </a:lnTo>
                <a:lnTo>
                  <a:pt x="437" y="61"/>
                </a:lnTo>
                <a:lnTo>
                  <a:pt x="414" y="58"/>
                </a:lnTo>
                <a:lnTo>
                  <a:pt x="364" y="49"/>
                </a:lnTo>
                <a:lnTo>
                  <a:pt x="364" y="49"/>
                </a:lnTo>
                <a:lnTo>
                  <a:pt x="344" y="45"/>
                </a:lnTo>
                <a:lnTo>
                  <a:pt x="213" y="24"/>
                </a:lnTo>
                <a:lnTo>
                  <a:pt x="196" y="21"/>
                </a:lnTo>
                <a:lnTo>
                  <a:pt x="196" y="21"/>
                </a:lnTo>
                <a:lnTo>
                  <a:pt x="168" y="15"/>
                </a:lnTo>
                <a:lnTo>
                  <a:pt x="168" y="15"/>
                </a:lnTo>
                <a:lnTo>
                  <a:pt x="162" y="15"/>
                </a:lnTo>
                <a:lnTo>
                  <a:pt x="162" y="15"/>
                </a:lnTo>
                <a:lnTo>
                  <a:pt x="157" y="15"/>
                </a:lnTo>
                <a:lnTo>
                  <a:pt x="157" y="15"/>
                </a:lnTo>
                <a:lnTo>
                  <a:pt x="157" y="15"/>
                </a:lnTo>
                <a:lnTo>
                  <a:pt x="157" y="15"/>
                </a:lnTo>
                <a:lnTo>
                  <a:pt x="137" y="12"/>
                </a:lnTo>
                <a:lnTo>
                  <a:pt x="137" y="12"/>
                </a:lnTo>
                <a:lnTo>
                  <a:pt x="129" y="9"/>
                </a:lnTo>
                <a:lnTo>
                  <a:pt x="129" y="9"/>
                </a:lnTo>
                <a:lnTo>
                  <a:pt x="123" y="9"/>
                </a:lnTo>
                <a:lnTo>
                  <a:pt x="123" y="9"/>
                </a:lnTo>
                <a:lnTo>
                  <a:pt x="106" y="6"/>
                </a:lnTo>
                <a:lnTo>
                  <a:pt x="106" y="6"/>
                </a:lnTo>
                <a:lnTo>
                  <a:pt x="95" y="3"/>
                </a:lnTo>
                <a:lnTo>
                  <a:pt x="95" y="3"/>
                </a:lnTo>
                <a:lnTo>
                  <a:pt x="87" y="3"/>
                </a:lnTo>
                <a:lnTo>
                  <a:pt x="87" y="3"/>
                </a:lnTo>
                <a:lnTo>
                  <a:pt x="67" y="0"/>
                </a:lnTo>
                <a:lnTo>
                  <a:pt x="67" y="0"/>
                </a:lnTo>
                <a:lnTo>
                  <a:pt x="64" y="0"/>
                </a:lnTo>
                <a:lnTo>
                  <a:pt x="0" y="425"/>
                </a:lnTo>
                <a:lnTo>
                  <a:pt x="0" y="425"/>
                </a:lnTo>
                <a:lnTo>
                  <a:pt x="22" y="428"/>
                </a:lnTo>
                <a:lnTo>
                  <a:pt x="22" y="428"/>
                </a:lnTo>
                <a:lnTo>
                  <a:pt x="34" y="431"/>
                </a:lnTo>
                <a:lnTo>
                  <a:pt x="34" y="431"/>
                </a:lnTo>
                <a:lnTo>
                  <a:pt x="53" y="434"/>
                </a:lnTo>
                <a:lnTo>
                  <a:pt x="53" y="434"/>
                </a:lnTo>
                <a:lnTo>
                  <a:pt x="67" y="437"/>
                </a:lnTo>
                <a:lnTo>
                  <a:pt x="67" y="437"/>
                </a:lnTo>
                <a:lnTo>
                  <a:pt x="87" y="440"/>
                </a:lnTo>
                <a:lnTo>
                  <a:pt x="87" y="440"/>
                </a:lnTo>
                <a:lnTo>
                  <a:pt x="101" y="443"/>
                </a:lnTo>
                <a:lnTo>
                  <a:pt x="101" y="443"/>
                </a:lnTo>
                <a:lnTo>
                  <a:pt x="120" y="447"/>
                </a:lnTo>
                <a:lnTo>
                  <a:pt x="120" y="447"/>
                </a:lnTo>
                <a:lnTo>
                  <a:pt x="134" y="447"/>
                </a:lnTo>
                <a:lnTo>
                  <a:pt x="134" y="447"/>
                </a:lnTo>
                <a:lnTo>
                  <a:pt x="151" y="450"/>
                </a:lnTo>
                <a:lnTo>
                  <a:pt x="151" y="450"/>
                </a:lnTo>
                <a:lnTo>
                  <a:pt x="168" y="453"/>
                </a:lnTo>
                <a:lnTo>
                  <a:pt x="168" y="453"/>
                </a:lnTo>
                <a:lnTo>
                  <a:pt x="185" y="456"/>
                </a:lnTo>
                <a:lnTo>
                  <a:pt x="185" y="456"/>
                </a:lnTo>
                <a:lnTo>
                  <a:pt x="202" y="459"/>
                </a:lnTo>
                <a:lnTo>
                  <a:pt x="202" y="459"/>
                </a:lnTo>
                <a:lnTo>
                  <a:pt x="218" y="459"/>
                </a:lnTo>
                <a:lnTo>
                  <a:pt x="218" y="459"/>
                </a:lnTo>
                <a:lnTo>
                  <a:pt x="235" y="462"/>
                </a:lnTo>
                <a:lnTo>
                  <a:pt x="235" y="462"/>
                </a:lnTo>
                <a:lnTo>
                  <a:pt x="252" y="465"/>
                </a:lnTo>
                <a:lnTo>
                  <a:pt x="252" y="465"/>
                </a:lnTo>
                <a:lnTo>
                  <a:pt x="269" y="468"/>
                </a:lnTo>
                <a:lnTo>
                  <a:pt x="269" y="468"/>
                </a:lnTo>
                <a:lnTo>
                  <a:pt x="285" y="471"/>
                </a:lnTo>
                <a:lnTo>
                  <a:pt x="285" y="471"/>
                </a:lnTo>
                <a:lnTo>
                  <a:pt x="302" y="471"/>
                </a:lnTo>
                <a:lnTo>
                  <a:pt x="302" y="471"/>
                </a:lnTo>
                <a:lnTo>
                  <a:pt x="322" y="474"/>
                </a:lnTo>
                <a:lnTo>
                  <a:pt x="322" y="474"/>
                </a:lnTo>
                <a:lnTo>
                  <a:pt x="339" y="477"/>
                </a:lnTo>
                <a:lnTo>
                  <a:pt x="339" y="477"/>
                </a:lnTo>
                <a:lnTo>
                  <a:pt x="355" y="480"/>
                </a:lnTo>
                <a:lnTo>
                  <a:pt x="355" y="480"/>
                </a:lnTo>
                <a:lnTo>
                  <a:pt x="372" y="483"/>
                </a:lnTo>
                <a:lnTo>
                  <a:pt x="372" y="483"/>
                </a:lnTo>
                <a:lnTo>
                  <a:pt x="389" y="483"/>
                </a:lnTo>
                <a:lnTo>
                  <a:pt x="389" y="483"/>
                </a:lnTo>
                <a:lnTo>
                  <a:pt x="409" y="486"/>
                </a:lnTo>
                <a:lnTo>
                  <a:pt x="409" y="486"/>
                </a:lnTo>
                <a:lnTo>
                  <a:pt x="425" y="489"/>
                </a:lnTo>
                <a:lnTo>
                  <a:pt x="425" y="489"/>
                </a:lnTo>
                <a:lnTo>
                  <a:pt x="442" y="492"/>
                </a:lnTo>
                <a:lnTo>
                  <a:pt x="442" y="492"/>
                </a:lnTo>
                <a:lnTo>
                  <a:pt x="462" y="492"/>
                </a:lnTo>
                <a:lnTo>
                  <a:pt x="462" y="492"/>
                </a:lnTo>
                <a:lnTo>
                  <a:pt x="479" y="495"/>
                </a:lnTo>
                <a:lnTo>
                  <a:pt x="479" y="495"/>
                </a:lnTo>
                <a:lnTo>
                  <a:pt x="501" y="498"/>
                </a:lnTo>
                <a:lnTo>
                  <a:pt x="501" y="498"/>
                </a:lnTo>
                <a:lnTo>
                  <a:pt x="515" y="498"/>
                </a:lnTo>
                <a:lnTo>
                  <a:pt x="515" y="498"/>
                </a:lnTo>
                <a:lnTo>
                  <a:pt x="551" y="504"/>
                </a:lnTo>
                <a:lnTo>
                  <a:pt x="551" y="504"/>
                </a:lnTo>
                <a:lnTo>
                  <a:pt x="551" y="504"/>
                </a:lnTo>
                <a:lnTo>
                  <a:pt x="549" y="501"/>
                </a:lnTo>
                <a:lnTo>
                  <a:pt x="549" y="501"/>
                </a:lnTo>
                <a:lnTo>
                  <a:pt x="549" y="501"/>
                </a:lnTo>
                <a:lnTo>
                  <a:pt x="549" y="501"/>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495" name="Freeform 519">
            <a:extLst>
              <a:ext uri="{FF2B5EF4-FFF2-40B4-BE49-F238E27FC236}">
                <a16:creationId xmlns:a16="http://schemas.microsoft.com/office/drawing/2014/main" id="{EA81EFAD-F9C9-4FFD-84F1-7C36489D93A0}"/>
              </a:ext>
            </a:extLst>
          </p:cNvPr>
          <p:cNvSpPr>
            <a:spLocks/>
          </p:cNvSpPr>
          <p:nvPr/>
        </p:nvSpPr>
        <p:spPr bwMode="auto">
          <a:xfrm>
            <a:off x="3261824" y="4184264"/>
            <a:ext cx="21480" cy="0"/>
          </a:xfrm>
          <a:custGeom>
            <a:avLst/>
            <a:gdLst>
              <a:gd name="T0" fmla="*/ 14 w 14"/>
              <a:gd name="T1" fmla="*/ 14 w 14"/>
              <a:gd name="T2" fmla="*/ 0 w 14"/>
              <a:gd name="T3" fmla="*/ 0 w 14"/>
              <a:gd name="T4" fmla="*/ 14 w 14"/>
              <a:gd name="T5" fmla="*/ 14 w 14"/>
            </a:gdLst>
            <a:ahLst/>
            <a:cxnLst>
              <a:cxn ang="0">
                <a:pos x="T0" y="0"/>
              </a:cxn>
              <a:cxn ang="0">
                <a:pos x="T1" y="0"/>
              </a:cxn>
              <a:cxn ang="0">
                <a:pos x="T2" y="0"/>
              </a:cxn>
              <a:cxn ang="0">
                <a:pos x="T3" y="0"/>
              </a:cxn>
              <a:cxn ang="0">
                <a:pos x="T4" y="0"/>
              </a:cxn>
              <a:cxn ang="0">
                <a:pos x="T5" y="0"/>
              </a:cxn>
            </a:cxnLst>
            <a:rect l="0" t="0" r="r" b="b"/>
            <a:pathLst>
              <a:path w="14">
                <a:moveTo>
                  <a:pt x="14" y="0"/>
                </a:moveTo>
                <a:lnTo>
                  <a:pt x="14" y="0"/>
                </a:lnTo>
                <a:lnTo>
                  <a:pt x="0" y="0"/>
                </a:lnTo>
                <a:lnTo>
                  <a:pt x="0" y="0"/>
                </a:lnTo>
                <a:lnTo>
                  <a:pt x="14" y="0"/>
                </a:lnTo>
                <a:lnTo>
                  <a:pt x="14"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6" name="Freeform 520">
            <a:extLst>
              <a:ext uri="{FF2B5EF4-FFF2-40B4-BE49-F238E27FC236}">
                <a16:creationId xmlns:a16="http://schemas.microsoft.com/office/drawing/2014/main" id="{A806D9E5-0085-4A7A-928C-8349CF7D8DF8}"/>
              </a:ext>
            </a:extLst>
          </p:cNvPr>
          <p:cNvSpPr>
            <a:spLocks/>
          </p:cNvSpPr>
          <p:nvPr/>
        </p:nvSpPr>
        <p:spPr bwMode="auto">
          <a:xfrm>
            <a:off x="3361552" y="4197357"/>
            <a:ext cx="26083" cy="4364"/>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7" name="Freeform 521">
            <a:extLst>
              <a:ext uri="{FF2B5EF4-FFF2-40B4-BE49-F238E27FC236}">
                <a16:creationId xmlns:a16="http://schemas.microsoft.com/office/drawing/2014/main" id="{6A5F338A-20C8-4561-AC7B-B98617EDCB50}"/>
              </a:ext>
            </a:extLst>
          </p:cNvPr>
          <p:cNvSpPr>
            <a:spLocks/>
          </p:cNvSpPr>
          <p:nvPr/>
        </p:nvSpPr>
        <p:spPr bwMode="auto">
          <a:xfrm>
            <a:off x="3412183" y="4201723"/>
            <a:ext cx="26083" cy="4364"/>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8" name="Freeform 522">
            <a:extLst>
              <a:ext uri="{FF2B5EF4-FFF2-40B4-BE49-F238E27FC236}">
                <a16:creationId xmlns:a16="http://schemas.microsoft.com/office/drawing/2014/main" id="{0DBAE714-4C18-4D05-BF8E-1D6A2061E91B}"/>
              </a:ext>
            </a:extLst>
          </p:cNvPr>
          <p:cNvSpPr>
            <a:spLocks/>
          </p:cNvSpPr>
          <p:nvPr/>
        </p:nvSpPr>
        <p:spPr bwMode="auto">
          <a:xfrm>
            <a:off x="3211192" y="4174080"/>
            <a:ext cx="21480" cy="4364"/>
          </a:xfrm>
          <a:custGeom>
            <a:avLst/>
            <a:gdLst>
              <a:gd name="T0" fmla="*/ 14 w 14"/>
              <a:gd name="T1" fmla="*/ 3 h 3"/>
              <a:gd name="T2" fmla="*/ 14 w 14"/>
              <a:gd name="T3" fmla="*/ 3 h 3"/>
              <a:gd name="T4" fmla="*/ 0 w 14"/>
              <a:gd name="T5" fmla="*/ 0 h 3"/>
              <a:gd name="T6" fmla="*/ 0 w 14"/>
              <a:gd name="T7" fmla="*/ 0 h 3"/>
              <a:gd name="T8" fmla="*/ 14 w 14"/>
              <a:gd name="T9" fmla="*/ 3 h 3"/>
              <a:gd name="T10" fmla="*/ 14 w 14"/>
              <a:gd name="T11" fmla="*/ 3 h 3"/>
            </a:gdLst>
            <a:ahLst/>
            <a:cxnLst>
              <a:cxn ang="0">
                <a:pos x="T0" y="T1"/>
              </a:cxn>
              <a:cxn ang="0">
                <a:pos x="T2" y="T3"/>
              </a:cxn>
              <a:cxn ang="0">
                <a:pos x="T4" y="T5"/>
              </a:cxn>
              <a:cxn ang="0">
                <a:pos x="T6" y="T7"/>
              </a:cxn>
              <a:cxn ang="0">
                <a:pos x="T8" y="T9"/>
              </a:cxn>
              <a:cxn ang="0">
                <a:pos x="T10" y="T11"/>
              </a:cxn>
            </a:cxnLst>
            <a:rect l="0" t="0" r="r" b="b"/>
            <a:pathLst>
              <a:path w="14" h="3">
                <a:moveTo>
                  <a:pt x="14" y="3"/>
                </a:moveTo>
                <a:lnTo>
                  <a:pt x="14" y="3"/>
                </a:lnTo>
                <a:lnTo>
                  <a:pt x="0" y="0"/>
                </a:lnTo>
                <a:lnTo>
                  <a:pt x="0" y="0"/>
                </a:lnTo>
                <a:lnTo>
                  <a:pt x="14" y="3"/>
                </a:lnTo>
                <a:lnTo>
                  <a:pt x="14"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9" name="Freeform 523">
            <a:extLst>
              <a:ext uri="{FF2B5EF4-FFF2-40B4-BE49-F238E27FC236}">
                <a16:creationId xmlns:a16="http://schemas.microsoft.com/office/drawing/2014/main" id="{F6F3D7CF-6044-4ED8-8472-878E65ECF5FC}"/>
              </a:ext>
            </a:extLst>
          </p:cNvPr>
          <p:cNvSpPr>
            <a:spLocks/>
          </p:cNvSpPr>
          <p:nvPr/>
        </p:nvSpPr>
        <p:spPr bwMode="auto">
          <a:xfrm>
            <a:off x="3309387" y="4188628"/>
            <a:ext cx="26083" cy="4364"/>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0" name="Freeform 524">
            <a:extLst>
              <a:ext uri="{FF2B5EF4-FFF2-40B4-BE49-F238E27FC236}">
                <a16:creationId xmlns:a16="http://schemas.microsoft.com/office/drawing/2014/main" id="{5430DC23-BA16-450D-AFC0-87DE89073D49}"/>
              </a:ext>
            </a:extLst>
          </p:cNvPr>
          <p:cNvSpPr>
            <a:spLocks/>
          </p:cNvSpPr>
          <p:nvPr/>
        </p:nvSpPr>
        <p:spPr bwMode="auto">
          <a:xfrm>
            <a:off x="3464348" y="4210452"/>
            <a:ext cx="26083" cy="4364"/>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1" name="Freeform 525">
            <a:extLst>
              <a:ext uri="{FF2B5EF4-FFF2-40B4-BE49-F238E27FC236}">
                <a16:creationId xmlns:a16="http://schemas.microsoft.com/office/drawing/2014/main" id="{1C67BC6B-E17F-4A4F-AFF7-6C79EE77D7FF}"/>
              </a:ext>
            </a:extLst>
          </p:cNvPr>
          <p:cNvSpPr>
            <a:spLocks/>
          </p:cNvSpPr>
          <p:nvPr/>
        </p:nvSpPr>
        <p:spPr bwMode="auto">
          <a:xfrm>
            <a:off x="3786547" y="4249733"/>
            <a:ext cx="26083" cy="4364"/>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2" name="Freeform 526">
            <a:extLst>
              <a:ext uri="{FF2B5EF4-FFF2-40B4-BE49-F238E27FC236}">
                <a16:creationId xmlns:a16="http://schemas.microsoft.com/office/drawing/2014/main" id="{6462C4C7-B3CA-40E5-9B14-C3F585A102BB}"/>
              </a:ext>
            </a:extLst>
          </p:cNvPr>
          <p:cNvSpPr>
            <a:spLocks/>
          </p:cNvSpPr>
          <p:nvPr/>
        </p:nvSpPr>
        <p:spPr bwMode="auto">
          <a:xfrm>
            <a:off x="3111464" y="4156621"/>
            <a:ext cx="18411" cy="4364"/>
          </a:xfrm>
          <a:custGeom>
            <a:avLst/>
            <a:gdLst>
              <a:gd name="T0" fmla="*/ 12 w 12"/>
              <a:gd name="T1" fmla="*/ 3 h 3"/>
              <a:gd name="T2" fmla="*/ 12 w 12"/>
              <a:gd name="T3" fmla="*/ 3 h 3"/>
              <a:gd name="T4" fmla="*/ 0 w 12"/>
              <a:gd name="T5" fmla="*/ 0 h 3"/>
              <a:gd name="T6" fmla="*/ 0 w 12"/>
              <a:gd name="T7" fmla="*/ 0 h 3"/>
              <a:gd name="T8" fmla="*/ 12 w 12"/>
              <a:gd name="T9" fmla="*/ 3 h 3"/>
              <a:gd name="T10" fmla="*/ 12 w 12"/>
              <a:gd name="T11" fmla="*/ 3 h 3"/>
            </a:gdLst>
            <a:ahLst/>
            <a:cxnLst>
              <a:cxn ang="0">
                <a:pos x="T0" y="T1"/>
              </a:cxn>
              <a:cxn ang="0">
                <a:pos x="T2" y="T3"/>
              </a:cxn>
              <a:cxn ang="0">
                <a:pos x="T4" y="T5"/>
              </a:cxn>
              <a:cxn ang="0">
                <a:pos x="T6" y="T7"/>
              </a:cxn>
              <a:cxn ang="0">
                <a:pos x="T8" y="T9"/>
              </a:cxn>
              <a:cxn ang="0">
                <a:pos x="T10" y="T11"/>
              </a:cxn>
            </a:cxnLst>
            <a:rect l="0" t="0" r="r" b="b"/>
            <a:pathLst>
              <a:path w="12" h="3">
                <a:moveTo>
                  <a:pt x="12" y="3"/>
                </a:moveTo>
                <a:lnTo>
                  <a:pt x="12" y="3"/>
                </a:lnTo>
                <a:lnTo>
                  <a:pt x="0" y="0"/>
                </a:lnTo>
                <a:lnTo>
                  <a:pt x="0" y="0"/>
                </a:lnTo>
                <a:lnTo>
                  <a:pt x="12" y="3"/>
                </a:lnTo>
                <a:lnTo>
                  <a:pt x="12"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3" name="Freeform 527">
            <a:extLst>
              <a:ext uri="{FF2B5EF4-FFF2-40B4-BE49-F238E27FC236}">
                <a16:creationId xmlns:a16="http://schemas.microsoft.com/office/drawing/2014/main" id="{5A498823-23A2-426C-A4E0-E978BE21BDBF}"/>
              </a:ext>
            </a:extLst>
          </p:cNvPr>
          <p:cNvSpPr>
            <a:spLocks/>
          </p:cNvSpPr>
          <p:nvPr/>
        </p:nvSpPr>
        <p:spPr bwMode="auto">
          <a:xfrm>
            <a:off x="3729778" y="4245368"/>
            <a:ext cx="26083" cy="4364"/>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4" name="Freeform 529">
            <a:extLst>
              <a:ext uri="{FF2B5EF4-FFF2-40B4-BE49-F238E27FC236}">
                <a16:creationId xmlns:a16="http://schemas.microsoft.com/office/drawing/2014/main" id="{493EA380-58AE-4BF8-9BB1-A5E0A1BA8422}"/>
              </a:ext>
            </a:extLst>
          </p:cNvPr>
          <p:cNvSpPr>
            <a:spLocks/>
          </p:cNvSpPr>
          <p:nvPr/>
        </p:nvSpPr>
        <p:spPr bwMode="auto">
          <a:xfrm>
            <a:off x="3846383" y="4258462"/>
            <a:ext cx="21480" cy="0"/>
          </a:xfrm>
          <a:custGeom>
            <a:avLst/>
            <a:gdLst>
              <a:gd name="T0" fmla="*/ 14 w 14"/>
              <a:gd name="T1" fmla="*/ 14 w 14"/>
              <a:gd name="T2" fmla="*/ 0 w 14"/>
              <a:gd name="T3" fmla="*/ 0 w 14"/>
              <a:gd name="T4" fmla="*/ 14 w 14"/>
              <a:gd name="T5" fmla="*/ 14 w 14"/>
            </a:gdLst>
            <a:ahLst/>
            <a:cxnLst>
              <a:cxn ang="0">
                <a:pos x="T0" y="0"/>
              </a:cxn>
              <a:cxn ang="0">
                <a:pos x="T1" y="0"/>
              </a:cxn>
              <a:cxn ang="0">
                <a:pos x="T2" y="0"/>
              </a:cxn>
              <a:cxn ang="0">
                <a:pos x="T3" y="0"/>
              </a:cxn>
              <a:cxn ang="0">
                <a:pos x="T4" y="0"/>
              </a:cxn>
              <a:cxn ang="0">
                <a:pos x="T5" y="0"/>
              </a:cxn>
            </a:cxnLst>
            <a:rect l="0" t="0" r="r" b="b"/>
            <a:pathLst>
              <a:path w="14">
                <a:moveTo>
                  <a:pt x="14" y="0"/>
                </a:moveTo>
                <a:lnTo>
                  <a:pt x="14" y="0"/>
                </a:lnTo>
                <a:lnTo>
                  <a:pt x="0" y="0"/>
                </a:lnTo>
                <a:lnTo>
                  <a:pt x="0" y="0"/>
                </a:lnTo>
                <a:lnTo>
                  <a:pt x="14" y="0"/>
                </a:lnTo>
                <a:lnTo>
                  <a:pt x="14"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5" name="Freeform 530">
            <a:extLst>
              <a:ext uri="{FF2B5EF4-FFF2-40B4-BE49-F238E27FC236}">
                <a16:creationId xmlns:a16="http://schemas.microsoft.com/office/drawing/2014/main" id="{AAB9D5BC-3E8C-42D9-B2F3-05764346C90B}"/>
              </a:ext>
            </a:extLst>
          </p:cNvPr>
          <p:cNvSpPr>
            <a:spLocks/>
          </p:cNvSpPr>
          <p:nvPr/>
        </p:nvSpPr>
        <p:spPr bwMode="auto">
          <a:xfrm>
            <a:off x="3159027" y="4165350"/>
            <a:ext cx="21480" cy="4364"/>
          </a:xfrm>
          <a:custGeom>
            <a:avLst/>
            <a:gdLst>
              <a:gd name="T0" fmla="*/ 14 w 14"/>
              <a:gd name="T1" fmla="*/ 3 h 3"/>
              <a:gd name="T2" fmla="*/ 14 w 14"/>
              <a:gd name="T3" fmla="*/ 3 h 3"/>
              <a:gd name="T4" fmla="*/ 0 w 14"/>
              <a:gd name="T5" fmla="*/ 0 h 3"/>
              <a:gd name="T6" fmla="*/ 0 w 14"/>
              <a:gd name="T7" fmla="*/ 0 h 3"/>
              <a:gd name="T8" fmla="*/ 14 w 14"/>
              <a:gd name="T9" fmla="*/ 3 h 3"/>
              <a:gd name="T10" fmla="*/ 14 w 14"/>
              <a:gd name="T11" fmla="*/ 3 h 3"/>
            </a:gdLst>
            <a:ahLst/>
            <a:cxnLst>
              <a:cxn ang="0">
                <a:pos x="T0" y="T1"/>
              </a:cxn>
              <a:cxn ang="0">
                <a:pos x="T2" y="T3"/>
              </a:cxn>
              <a:cxn ang="0">
                <a:pos x="T4" y="T5"/>
              </a:cxn>
              <a:cxn ang="0">
                <a:pos x="T6" y="T7"/>
              </a:cxn>
              <a:cxn ang="0">
                <a:pos x="T8" y="T9"/>
              </a:cxn>
              <a:cxn ang="0">
                <a:pos x="T10" y="T11"/>
              </a:cxn>
            </a:cxnLst>
            <a:rect l="0" t="0" r="r" b="b"/>
            <a:pathLst>
              <a:path w="14" h="3">
                <a:moveTo>
                  <a:pt x="14" y="3"/>
                </a:moveTo>
                <a:lnTo>
                  <a:pt x="14" y="3"/>
                </a:lnTo>
                <a:lnTo>
                  <a:pt x="0" y="0"/>
                </a:lnTo>
                <a:lnTo>
                  <a:pt x="0" y="0"/>
                </a:lnTo>
                <a:lnTo>
                  <a:pt x="14" y="3"/>
                </a:lnTo>
                <a:lnTo>
                  <a:pt x="14"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6" name="Freeform 531">
            <a:extLst>
              <a:ext uri="{FF2B5EF4-FFF2-40B4-BE49-F238E27FC236}">
                <a16:creationId xmlns:a16="http://schemas.microsoft.com/office/drawing/2014/main" id="{F3805548-D2E4-4AAC-A263-C0662DF20882}"/>
              </a:ext>
            </a:extLst>
          </p:cNvPr>
          <p:cNvSpPr>
            <a:spLocks/>
          </p:cNvSpPr>
          <p:nvPr/>
        </p:nvSpPr>
        <p:spPr bwMode="auto">
          <a:xfrm>
            <a:off x="3571748" y="4223545"/>
            <a:ext cx="26083" cy="4364"/>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7" name="Freeform 532">
            <a:extLst>
              <a:ext uri="{FF2B5EF4-FFF2-40B4-BE49-F238E27FC236}">
                <a16:creationId xmlns:a16="http://schemas.microsoft.com/office/drawing/2014/main" id="{FFBB1D22-BE0E-44AE-856B-ECCD7D5AEFF9}"/>
              </a:ext>
            </a:extLst>
          </p:cNvPr>
          <p:cNvSpPr>
            <a:spLocks/>
          </p:cNvSpPr>
          <p:nvPr/>
        </p:nvSpPr>
        <p:spPr bwMode="auto">
          <a:xfrm>
            <a:off x="3622379" y="4232274"/>
            <a:ext cx="26083" cy="4364"/>
          </a:xfrm>
          <a:custGeom>
            <a:avLst/>
            <a:gdLst>
              <a:gd name="T0" fmla="*/ 17 w 17"/>
              <a:gd name="T1" fmla="*/ 3 h 3"/>
              <a:gd name="T2" fmla="*/ 17 w 17"/>
              <a:gd name="T3" fmla="*/ 3 h 3"/>
              <a:gd name="T4" fmla="*/ 0 w 17"/>
              <a:gd name="T5" fmla="*/ 0 h 3"/>
              <a:gd name="T6" fmla="*/ 0 w 17"/>
              <a:gd name="T7" fmla="*/ 0 h 3"/>
              <a:gd name="T8" fmla="*/ 17 w 17"/>
              <a:gd name="T9" fmla="*/ 3 h 3"/>
              <a:gd name="T10" fmla="*/ 17 w 17"/>
              <a:gd name="T11" fmla="*/ 3 h 3"/>
            </a:gdLst>
            <a:ahLst/>
            <a:cxnLst>
              <a:cxn ang="0">
                <a:pos x="T0" y="T1"/>
              </a:cxn>
              <a:cxn ang="0">
                <a:pos x="T2" y="T3"/>
              </a:cxn>
              <a:cxn ang="0">
                <a:pos x="T4" y="T5"/>
              </a:cxn>
              <a:cxn ang="0">
                <a:pos x="T6" y="T7"/>
              </a:cxn>
              <a:cxn ang="0">
                <a:pos x="T8" y="T9"/>
              </a:cxn>
              <a:cxn ang="0">
                <a:pos x="T10" y="T11"/>
              </a:cxn>
            </a:cxnLst>
            <a:rect l="0" t="0" r="r" b="b"/>
            <a:pathLst>
              <a:path w="17" h="3">
                <a:moveTo>
                  <a:pt x="17" y="3"/>
                </a:moveTo>
                <a:lnTo>
                  <a:pt x="17" y="3"/>
                </a:lnTo>
                <a:lnTo>
                  <a:pt x="0" y="0"/>
                </a:lnTo>
                <a:lnTo>
                  <a:pt x="0" y="0"/>
                </a:lnTo>
                <a:lnTo>
                  <a:pt x="17" y="3"/>
                </a:lnTo>
                <a:lnTo>
                  <a:pt x="17"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8" name="Freeform 533">
            <a:extLst>
              <a:ext uri="{FF2B5EF4-FFF2-40B4-BE49-F238E27FC236}">
                <a16:creationId xmlns:a16="http://schemas.microsoft.com/office/drawing/2014/main" id="{2A3A7F0A-0896-4F43-A505-79BD47893364}"/>
              </a:ext>
            </a:extLst>
          </p:cNvPr>
          <p:cNvSpPr>
            <a:spLocks/>
          </p:cNvSpPr>
          <p:nvPr/>
        </p:nvSpPr>
        <p:spPr bwMode="auto">
          <a:xfrm>
            <a:off x="3674544" y="4236638"/>
            <a:ext cx="30685" cy="4364"/>
          </a:xfrm>
          <a:custGeom>
            <a:avLst/>
            <a:gdLst>
              <a:gd name="T0" fmla="*/ 20 w 20"/>
              <a:gd name="T1" fmla="*/ 3 h 3"/>
              <a:gd name="T2" fmla="*/ 20 w 20"/>
              <a:gd name="T3" fmla="*/ 3 h 3"/>
              <a:gd name="T4" fmla="*/ 0 w 20"/>
              <a:gd name="T5" fmla="*/ 0 h 3"/>
              <a:gd name="T6" fmla="*/ 0 w 20"/>
              <a:gd name="T7" fmla="*/ 0 h 3"/>
              <a:gd name="T8" fmla="*/ 20 w 20"/>
              <a:gd name="T9" fmla="*/ 3 h 3"/>
              <a:gd name="T10" fmla="*/ 20 w 20"/>
              <a:gd name="T11" fmla="*/ 3 h 3"/>
            </a:gdLst>
            <a:ahLst/>
            <a:cxnLst>
              <a:cxn ang="0">
                <a:pos x="T0" y="T1"/>
              </a:cxn>
              <a:cxn ang="0">
                <a:pos x="T2" y="T3"/>
              </a:cxn>
              <a:cxn ang="0">
                <a:pos x="T4" y="T5"/>
              </a:cxn>
              <a:cxn ang="0">
                <a:pos x="T6" y="T7"/>
              </a:cxn>
              <a:cxn ang="0">
                <a:pos x="T8" y="T9"/>
              </a:cxn>
              <a:cxn ang="0">
                <a:pos x="T10" y="T11"/>
              </a:cxn>
            </a:cxnLst>
            <a:rect l="0" t="0" r="r" b="b"/>
            <a:pathLst>
              <a:path w="20" h="3">
                <a:moveTo>
                  <a:pt x="20" y="3"/>
                </a:moveTo>
                <a:lnTo>
                  <a:pt x="20" y="3"/>
                </a:lnTo>
                <a:lnTo>
                  <a:pt x="0" y="0"/>
                </a:lnTo>
                <a:lnTo>
                  <a:pt x="0" y="0"/>
                </a:lnTo>
                <a:lnTo>
                  <a:pt x="20" y="3"/>
                </a:lnTo>
                <a:lnTo>
                  <a:pt x="2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9" name="Freeform 534">
            <a:extLst>
              <a:ext uri="{FF2B5EF4-FFF2-40B4-BE49-F238E27FC236}">
                <a16:creationId xmlns:a16="http://schemas.microsoft.com/office/drawing/2014/main" id="{5A770429-340C-4F8C-AF87-57CF740BF6F1}"/>
              </a:ext>
            </a:extLst>
          </p:cNvPr>
          <p:cNvSpPr>
            <a:spLocks/>
          </p:cNvSpPr>
          <p:nvPr/>
        </p:nvSpPr>
        <p:spPr bwMode="auto">
          <a:xfrm>
            <a:off x="3514980" y="4219181"/>
            <a:ext cx="26083" cy="0"/>
          </a:xfrm>
          <a:custGeom>
            <a:avLst/>
            <a:gdLst>
              <a:gd name="T0" fmla="*/ 17 w 17"/>
              <a:gd name="T1" fmla="*/ 17 w 17"/>
              <a:gd name="T2" fmla="*/ 0 w 17"/>
              <a:gd name="T3" fmla="*/ 0 w 17"/>
              <a:gd name="T4" fmla="*/ 17 w 17"/>
              <a:gd name="T5" fmla="*/ 17 w 17"/>
            </a:gdLst>
            <a:ahLst/>
            <a:cxnLst>
              <a:cxn ang="0">
                <a:pos x="T0" y="0"/>
              </a:cxn>
              <a:cxn ang="0">
                <a:pos x="T1" y="0"/>
              </a:cxn>
              <a:cxn ang="0">
                <a:pos x="T2" y="0"/>
              </a:cxn>
              <a:cxn ang="0">
                <a:pos x="T3" y="0"/>
              </a:cxn>
              <a:cxn ang="0">
                <a:pos x="T4" y="0"/>
              </a:cxn>
              <a:cxn ang="0">
                <a:pos x="T5" y="0"/>
              </a:cxn>
            </a:cxnLst>
            <a:rect l="0" t="0" r="r" b="b"/>
            <a:pathLst>
              <a:path w="17">
                <a:moveTo>
                  <a:pt x="17" y="0"/>
                </a:moveTo>
                <a:lnTo>
                  <a:pt x="17" y="0"/>
                </a:lnTo>
                <a:lnTo>
                  <a:pt x="0" y="0"/>
                </a:lnTo>
                <a:lnTo>
                  <a:pt x="0" y="0"/>
                </a:lnTo>
                <a:lnTo>
                  <a:pt x="17" y="0"/>
                </a:lnTo>
                <a:lnTo>
                  <a:pt x="17"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0" name="Freeform 535">
            <a:extLst>
              <a:ext uri="{FF2B5EF4-FFF2-40B4-BE49-F238E27FC236}">
                <a16:creationId xmlns:a16="http://schemas.microsoft.com/office/drawing/2014/main" id="{678C775B-B69A-4679-8E1C-7E5B4629A040}"/>
              </a:ext>
            </a:extLst>
          </p:cNvPr>
          <p:cNvSpPr>
            <a:spLocks/>
          </p:cNvSpPr>
          <p:nvPr/>
        </p:nvSpPr>
        <p:spPr bwMode="auto">
          <a:xfrm>
            <a:off x="3335470" y="3555768"/>
            <a:ext cx="42960" cy="8729"/>
          </a:xfrm>
          <a:custGeom>
            <a:avLst/>
            <a:gdLst>
              <a:gd name="T0" fmla="*/ 28 w 28"/>
              <a:gd name="T1" fmla="*/ 6 h 6"/>
              <a:gd name="T2" fmla="*/ 28 w 28"/>
              <a:gd name="T3" fmla="*/ 6 h 6"/>
              <a:gd name="T4" fmla="*/ 0 w 28"/>
              <a:gd name="T5" fmla="*/ 0 h 6"/>
              <a:gd name="T6" fmla="*/ 0 w 28"/>
              <a:gd name="T7" fmla="*/ 0 h 6"/>
              <a:gd name="T8" fmla="*/ 28 w 28"/>
              <a:gd name="T9" fmla="*/ 6 h 6"/>
              <a:gd name="T10" fmla="*/ 28 w 28"/>
              <a:gd name="T11" fmla="*/ 6 h 6"/>
            </a:gdLst>
            <a:ahLst/>
            <a:cxnLst>
              <a:cxn ang="0">
                <a:pos x="T0" y="T1"/>
              </a:cxn>
              <a:cxn ang="0">
                <a:pos x="T2" y="T3"/>
              </a:cxn>
              <a:cxn ang="0">
                <a:pos x="T4" y="T5"/>
              </a:cxn>
              <a:cxn ang="0">
                <a:pos x="T6" y="T7"/>
              </a:cxn>
              <a:cxn ang="0">
                <a:pos x="T8" y="T9"/>
              </a:cxn>
              <a:cxn ang="0">
                <a:pos x="T10" y="T11"/>
              </a:cxn>
            </a:cxnLst>
            <a:rect l="0" t="0" r="r" b="b"/>
            <a:pathLst>
              <a:path w="28" h="6">
                <a:moveTo>
                  <a:pt x="28" y="6"/>
                </a:moveTo>
                <a:lnTo>
                  <a:pt x="28" y="6"/>
                </a:lnTo>
                <a:lnTo>
                  <a:pt x="0" y="0"/>
                </a:lnTo>
                <a:lnTo>
                  <a:pt x="0" y="0"/>
                </a:lnTo>
                <a:lnTo>
                  <a:pt x="28" y="6"/>
                </a:lnTo>
                <a:lnTo>
                  <a:pt x="28" y="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1" name="Freeform 536">
            <a:extLst>
              <a:ext uri="{FF2B5EF4-FFF2-40B4-BE49-F238E27FC236}">
                <a16:creationId xmlns:a16="http://schemas.microsoft.com/office/drawing/2014/main" id="{9C893A8A-6C40-48F3-ACF8-2353BB60C87B}"/>
              </a:ext>
            </a:extLst>
          </p:cNvPr>
          <p:cNvSpPr>
            <a:spLocks/>
          </p:cNvSpPr>
          <p:nvPr/>
        </p:nvSpPr>
        <p:spPr bwMode="auto">
          <a:xfrm>
            <a:off x="3240344" y="3542673"/>
            <a:ext cx="26083" cy="4364"/>
          </a:xfrm>
          <a:custGeom>
            <a:avLst/>
            <a:gdLst>
              <a:gd name="T0" fmla="*/ 0 w 17"/>
              <a:gd name="T1" fmla="*/ 0 h 3"/>
              <a:gd name="T2" fmla="*/ 0 w 17"/>
              <a:gd name="T3" fmla="*/ 0 h 3"/>
              <a:gd name="T4" fmla="*/ 17 w 17"/>
              <a:gd name="T5" fmla="*/ 3 h 3"/>
              <a:gd name="T6" fmla="*/ 17 w 17"/>
              <a:gd name="T7" fmla="*/ 3 h 3"/>
              <a:gd name="T8" fmla="*/ 14 w 17"/>
              <a:gd name="T9" fmla="*/ 3 h 3"/>
              <a:gd name="T10" fmla="*/ 14 w 17"/>
              <a:gd name="T11" fmla="*/ 3 h 3"/>
              <a:gd name="T12" fmla="*/ 0 w 17"/>
              <a:gd name="T13" fmla="*/ 0 h 3"/>
              <a:gd name="T14" fmla="*/ 0 w 17"/>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
                <a:moveTo>
                  <a:pt x="0" y="0"/>
                </a:moveTo>
                <a:lnTo>
                  <a:pt x="0" y="0"/>
                </a:lnTo>
                <a:lnTo>
                  <a:pt x="17" y="3"/>
                </a:lnTo>
                <a:lnTo>
                  <a:pt x="17" y="3"/>
                </a:lnTo>
                <a:lnTo>
                  <a:pt x="14" y="3"/>
                </a:lnTo>
                <a:lnTo>
                  <a:pt x="14"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2" name="Freeform 537">
            <a:extLst>
              <a:ext uri="{FF2B5EF4-FFF2-40B4-BE49-F238E27FC236}">
                <a16:creationId xmlns:a16="http://schemas.microsoft.com/office/drawing/2014/main" id="{FD7387C8-7742-4351-803E-CED5CE9DEFC4}"/>
              </a:ext>
            </a:extLst>
          </p:cNvPr>
          <p:cNvSpPr>
            <a:spLocks/>
          </p:cNvSpPr>
          <p:nvPr/>
        </p:nvSpPr>
        <p:spPr bwMode="auto">
          <a:xfrm>
            <a:off x="3287907" y="3551402"/>
            <a:ext cx="30685" cy="4364"/>
          </a:xfrm>
          <a:custGeom>
            <a:avLst/>
            <a:gdLst>
              <a:gd name="T0" fmla="*/ 20 w 20"/>
              <a:gd name="T1" fmla="*/ 3 h 3"/>
              <a:gd name="T2" fmla="*/ 20 w 20"/>
              <a:gd name="T3" fmla="*/ 3 h 3"/>
              <a:gd name="T4" fmla="*/ 0 w 20"/>
              <a:gd name="T5" fmla="*/ 0 h 3"/>
              <a:gd name="T6" fmla="*/ 0 w 20"/>
              <a:gd name="T7" fmla="*/ 0 h 3"/>
              <a:gd name="T8" fmla="*/ 20 w 20"/>
              <a:gd name="T9" fmla="*/ 3 h 3"/>
              <a:gd name="T10" fmla="*/ 20 w 20"/>
              <a:gd name="T11" fmla="*/ 3 h 3"/>
            </a:gdLst>
            <a:ahLst/>
            <a:cxnLst>
              <a:cxn ang="0">
                <a:pos x="T0" y="T1"/>
              </a:cxn>
              <a:cxn ang="0">
                <a:pos x="T2" y="T3"/>
              </a:cxn>
              <a:cxn ang="0">
                <a:pos x="T4" y="T5"/>
              </a:cxn>
              <a:cxn ang="0">
                <a:pos x="T6" y="T7"/>
              </a:cxn>
              <a:cxn ang="0">
                <a:pos x="T8" y="T9"/>
              </a:cxn>
              <a:cxn ang="0">
                <a:pos x="T10" y="T11"/>
              </a:cxn>
            </a:cxnLst>
            <a:rect l="0" t="0" r="r" b="b"/>
            <a:pathLst>
              <a:path w="20" h="3">
                <a:moveTo>
                  <a:pt x="20" y="3"/>
                </a:moveTo>
                <a:lnTo>
                  <a:pt x="20" y="3"/>
                </a:lnTo>
                <a:lnTo>
                  <a:pt x="0" y="0"/>
                </a:lnTo>
                <a:lnTo>
                  <a:pt x="0" y="0"/>
                </a:lnTo>
                <a:lnTo>
                  <a:pt x="20" y="3"/>
                </a:lnTo>
                <a:lnTo>
                  <a:pt x="2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3" name="Freeform 538">
            <a:extLst>
              <a:ext uri="{FF2B5EF4-FFF2-40B4-BE49-F238E27FC236}">
                <a16:creationId xmlns:a16="http://schemas.microsoft.com/office/drawing/2014/main" id="{E4085D55-0F5A-48EC-BB04-541D9489090C}"/>
              </a:ext>
            </a:extLst>
          </p:cNvPr>
          <p:cNvSpPr>
            <a:spLocks/>
          </p:cNvSpPr>
          <p:nvPr/>
        </p:nvSpPr>
        <p:spPr bwMode="auto">
          <a:xfrm>
            <a:off x="3180507" y="3533944"/>
            <a:ext cx="30685" cy="4364"/>
          </a:xfrm>
          <a:custGeom>
            <a:avLst/>
            <a:gdLst>
              <a:gd name="T0" fmla="*/ 0 w 20"/>
              <a:gd name="T1" fmla="*/ 0 h 3"/>
              <a:gd name="T2" fmla="*/ 0 w 20"/>
              <a:gd name="T3" fmla="*/ 0 h 3"/>
              <a:gd name="T4" fmla="*/ 20 w 20"/>
              <a:gd name="T5" fmla="*/ 3 h 3"/>
              <a:gd name="T6" fmla="*/ 20 w 20"/>
              <a:gd name="T7" fmla="*/ 3 h 3"/>
              <a:gd name="T8" fmla="*/ 17 w 20"/>
              <a:gd name="T9" fmla="*/ 3 h 3"/>
              <a:gd name="T10" fmla="*/ 17 w 20"/>
              <a:gd name="T11" fmla="*/ 3 h 3"/>
              <a:gd name="T12" fmla="*/ 0 w 20"/>
              <a:gd name="T13" fmla="*/ 0 h 3"/>
              <a:gd name="T14" fmla="*/ 0 w 20"/>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3">
                <a:moveTo>
                  <a:pt x="0" y="0"/>
                </a:moveTo>
                <a:lnTo>
                  <a:pt x="0" y="0"/>
                </a:lnTo>
                <a:lnTo>
                  <a:pt x="20" y="3"/>
                </a:lnTo>
                <a:lnTo>
                  <a:pt x="20" y="3"/>
                </a:lnTo>
                <a:lnTo>
                  <a:pt x="17" y="3"/>
                </a:lnTo>
                <a:lnTo>
                  <a:pt x="17"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4" name="Freeform 539">
            <a:extLst>
              <a:ext uri="{FF2B5EF4-FFF2-40B4-BE49-F238E27FC236}">
                <a16:creationId xmlns:a16="http://schemas.microsoft.com/office/drawing/2014/main" id="{9F3BD7FF-B4FF-4B5A-8677-9656AB90B562}"/>
              </a:ext>
            </a:extLst>
          </p:cNvPr>
          <p:cNvSpPr>
            <a:spLocks/>
          </p:cNvSpPr>
          <p:nvPr/>
        </p:nvSpPr>
        <p:spPr bwMode="auto">
          <a:xfrm>
            <a:off x="3318592" y="3555768"/>
            <a:ext cx="7672" cy="0"/>
          </a:xfrm>
          <a:custGeom>
            <a:avLst/>
            <a:gdLst>
              <a:gd name="T0" fmla="*/ 5 w 5"/>
              <a:gd name="T1" fmla="*/ 5 w 5"/>
              <a:gd name="T2" fmla="*/ 0 w 5"/>
              <a:gd name="T3" fmla="*/ 0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0" y="0"/>
                </a:lnTo>
                <a:lnTo>
                  <a:pt x="5" y="0"/>
                </a:lnTo>
                <a:lnTo>
                  <a:pt x="5"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5" name="Freeform 540">
            <a:extLst>
              <a:ext uri="{FF2B5EF4-FFF2-40B4-BE49-F238E27FC236}">
                <a16:creationId xmlns:a16="http://schemas.microsoft.com/office/drawing/2014/main" id="{1EBD081A-1DA8-4F49-8A47-FDDF7C2D1616}"/>
              </a:ext>
            </a:extLst>
          </p:cNvPr>
          <p:cNvSpPr>
            <a:spLocks/>
          </p:cNvSpPr>
          <p:nvPr/>
        </p:nvSpPr>
        <p:spPr bwMode="auto">
          <a:xfrm>
            <a:off x="3266427" y="3547038"/>
            <a:ext cx="9206" cy="0"/>
          </a:xfrm>
          <a:custGeom>
            <a:avLst/>
            <a:gdLst>
              <a:gd name="T0" fmla="*/ 0 w 6"/>
              <a:gd name="T1" fmla="*/ 0 w 6"/>
              <a:gd name="T2" fmla="*/ 6 w 6"/>
              <a:gd name="T3" fmla="*/ 6 w 6"/>
              <a:gd name="T4" fmla="*/ 0 w 6"/>
              <a:gd name="T5" fmla="*/ 0 w 6"/>
              <a:gd name="T6" fmla="*/ 0 w 6"/>
              <a:gd name="T7" fmla="*/ 0 w 6"/>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6">
                <a:moveTo>
                  <a:pt x="0" y="0"/>
                </a:moveTo>
                <a:lnTo>
                  <a:pt x="0" y="0"/>
                </a:lnTo>
                <a:lnTo>
                  <a:pt x="6" y="0"/>
                </a:lnTo>
                <a:lnTo>
                  <a:pt x="6"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6" name="Freeform 541">
            <a:extLst>
              <a:ext uri="{FF2B5EF4-FFF2-40B4-BE49-F238E27FC236}">
                <a16:creationId xmlns:a16="http://schemas.microsoft.com/office/drawing/2014/main" id="{7A781E36-3162-4CE9-AEA7-ACC44EB94A78}"/>
              </a:ext>
            </a:extLst>
          </p:cNvPr>
          <p:cNvSpPr>
            <a:spLocks/>
          </p:cNvSpPr>
          <p:nvPr/>
        </p:nvSpPr>
        <p:spPr bwMode="auto">
          <a:xfrm>
            <a:off x="3211192" y="3538309"/>
            <a:ext cx="12274" cy="0"/>
          </a:xfrm>
          <a:custGeom>
            <a:avLst/>
            <a:gdLst>
              <a:gd name="T0" fmla="*/ 0 w 8"/>
              <a:gd name="T1" fmla="*/ 0 w 8"/>
              <a:gd name="T2" fmla="*/ 8 w 8"/>
              <a:gd name="T3" fmla="*/ 8 w 8"/>
              <a:gd name="T4" fmla="*/ 8 w 8"/>
              <a:gd name="T5" fmla="*/ 8 w 8"/>
              <a:gd name="T6" fmla="*/ 0 w 8"/>
              <a:gd name="T7" fmla="*/ 0 w 8"/>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8">
                <a:moveTo>
                  <a:pt x="0" y="0"/>
                </a:moveTo>
                <a:lnTo>
                  <a:pt x="0" y="0"/>
                </a:lnTo>
                <a:lnTo>
                  <a:pt x="8" y="0"/>
                </a:lnTo>
                <a:lnTo>
                  <a:pt x="8" y="0"/>
                </a:lnTo>
                <a:lnTo>
                  <a:pt x="8" y="0"/>
                </a:lnTo>
                <a:lnTo>
                  <a:pt x="8"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7" name="Freeform 542">
            <a:extLst>
              <a:ext uri="{FF2B5EF4-FFF2-40B4-BE49-F238E27FC236}">
                <a16:creationId xmlns:a16="http://schemas.microsoft.com/office/drawing/2014/main" id="{6EF54D9E-9443-4258-96F7-129DD334BEEC}"/>
              </a:ext>
            </a:extLst>
          </p:cNvPr>
          <p:cNvSpPr>
            <a:spLocks/>
          </p:cNvSpPr>
          <p:nvPr/>
        </p:nvSpPr>
        <p:spPr bwMode="auto">
          <a:xfrm>
            <a:off x="3261824" y="3547038"/>
            <a:ext cx="4602" cy="0"/>
          </a:xfrm>
          <a:custGeom>
            <a:avLst/>
            <a:gdLst>
              <a:gd name="T0" fmla="*/ 0 w 3"/>
              <a:gd name="T1" fmla="*/ 0 w 3"/>
              <a:gd name="T2" fmla="*/ 3 w 3"/>
              <a:gd name="T3" fmla="*/ 3 w 3"/>
              <a:gd name="T4" fmla="*/ 3 w 3"/>
              <a:gd name="T5" fmla="*/ 3 w 3"/>
              <a:gd name="T6" fmla="*/ 0 w 3"/>
              <a:gd name="T7" fmla="*/ 0 w 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3">
                <a:moveTo>
                  <a:pt x="0" y="0"/>
                </a:moveTo>
                <a:lnTo>
                  <a:pt x="0" y="0"/>
                </a:lnTo>
                <a:lnTo>
                  <a:pt x="3" y="0"/>
                </a:lnTo>
                <a:lnTo>
                  <a:pt x="3"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8" name="Freeform 543">
            <a:extLst>
              <a:ext uri="{FF2B5EF4-FFF2-40B4-BE49-F238E27FC236}">
                <a16:creationId xmlns:a16="http://schemas.microsoft.com/office/drawing/2014/main" id="{534699AA-08B5-440C-9638-9084A5D6A147}"/>
              </a:ext>
            </a:extLst>
          </p:cNvPr>
          <p:cNvSpPr>
            <a:spLocks/>
          </p:cNvSpPr>
          <p:nvPr/>
        </p:nvSpPr>
        <p:spPr bwMode="auto">
          <a:xfrm>
            <a:off x="3206590" y="3538309"/>
            <a:ext cx="16877" cy="0"/>
          </a:xfrm>
          <a:custGeom>
            <a:avLst/>
            <a:gdLst>
              <a:gd name="T0" fmla="*/ 0 w 11"/>
              <a:gd name="T1" fmla="*/ 0 w 11"/>
              <a:gd name="T2" fmla="*/ 3 w 11"/>
              <a:gd name="T3" fmla="*/ 3 w 11"/>
              <a:gd name="T4" fmla="*/ 11 w 11"/>
              <a:gd name="T5" fmla="*/ 11 w 11"/>
              <a:gd name="T6" fmla="*/ 0 w 11"/>
              <a:gd name="T7" fmla="*/ 0 w 1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1">
                <a:moveTo>
                  <a:pt x="0" y="0"/>
                </a:moveTo>
                <a:lnTo>
                  <a:pt x="0" y="0"/>
                </a:lnTo>
                <a:lnTo>
                  <a:pt x="3" y="0"/>
                </a:lnTo>
                <a:lnTo>
                  <a:pt x="3" y="0"/>
                </a:lnTo>
                <a:lnTo>
                  <a:pt x="11" y="0"/>
                </a:lnTo>
                <a:lnTo>
                  <a:pt x="11"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19" name="Freeform 544">
            <a:extLst>
              <a:ext uri="{FF2B5EF4-FFF2-40B4-BE49-F238E27FC236}">
                <a16:creationId xmlns:a16="http://schemas.microsoft.com/office/drawing/2014/main" id="{4B2EC38E-028A-4272-82B3-2F9F9CDA121E}"/>
              </a:ext>
            </a:extLst>
          </p:cNvPr>
          <p:cNvSpPr>
            <a:spLocks/>
          </p:cNvSpPr>
          <p:nvPr/>
        </p:nvSpPr>
        <p:spPr bwMode="auto">
          <a:xfrm>
            <a:off x="3941509" y="3789998"/>
            <a:ext cx="917497" cy="509199"/>
          </a:xfrm>
          <a:custGeom>
            <a:avLst/>
            <a:gdLst>
              <a:gd name="T0" fmla="*/ 25 w 598"/>
              <a:gd name="T1" fmla="*/ 12 h 350"/>
              <a:gd name="T2" fmla="*/ 25 w 598"/>
              <a:gd name="T3" fmla="*/ 12 h 350"/>
              <a:gd name="T4" fmla="*/ 25 w 598"/>
              <a:gd name="T5" fmla="*/ 15 h 350"/>
              <a:gd name="T6" fmla="*/ 25 w 598"/>
              <a:gd name="T7" fmla="*/ 15 h 350"/>
              <a:gd name="T8" fmla="*/ 0 w 598"/>
              <a:gd name="T9" fmla="*/ 319 h 350"/>
              <a:gd name="T10" fmla="*/ 598 w 598"/>
              <a:gd name="T11" fmla="*/ 350 h 350"/>
              <a:gd name="T12" fmla="*/ 596 w 598"/>
              <a:gd name="T13" fmla="*/ 131 h 350"/>
              <a:gd name="T14" fmla="*/ 596 w 598"/>
              <a:gd name="T15" fmla="*/ 131 h 350"/>
              <a:gd name="T16" fmla="*/ 596 w 598"/>
              <a:gd name="T17" fmla="*/ 131 h 350"/>
              <a:gd name="T18" fmla="*/ 596 w 598"/>
              <a:gd name="T19" fmla="*/ 131 h 350"/>
              <a:gd name="T20" fmla="*/ 587 w 598"/>
              <a:gd name="T21" fmla="*/ 116 h 350"/>
              <a:gd name="T22" fmla="*/ 587 w 598"/>
              <a:gd name="T23" fmla="*/ 116 h 350"/>
              <a:gd name="T24" fmla="*/ 584 w 598"/>
              <a:gd name="T25" fmla="*/ 109 h 350"/>
              <a:gd name="T26" fmla="*/ 582 w 598"/>
              <a:gd name="T27" fmla="*/ 106 h 350"/>
              <a:gd name="T28" fmla="*/ 582 w 598"/>
              <a:gd name="T29" fmla="*/ 106 h 350"/>
              <a:gd name="T30" fmla="*/ 582 w 598"/>
              <a:gd name="T31" fmla="*/ 106 h 350"/>
              <a:gd name="T32" fmla="*/ 582 w 598"/>
              <a:gd name="T33" fmla="*/ 106 h 350"/>
              <a:gd name="T34" fmla="*/ 576 w 598"/>
              <a:gd name="T35" fmla="*/ 103 h 350"/>
              <a:gd name="T36" fmla="*/ 576 w 598"/>
              <a:gd name="T37" fmla="*/ 103 h 350"/>
              <a:gd name="T38" fmla="*/ 573 w 598"/>
              <a:gd name="T39" fmla="*/ 94 h 350"/>
              <a:gd name="T40" fmla="*/ 573 w 598"/>
              <a:gd name="T41" fmla="*/ 85 h 350"/>
              <a:gd name="T42" fmla="*/ 573 w 598"/>
              <a:gd name="T43" fmla="*/ 85 h 350"/>
              <a:gd name="T44" fmla="*/ 576 w 598"/>
              <a:gd name="T45" fmla="*/ 76 h 350"/>
              <a:gd name="T46" fmla="*/ 579 w 598"/>
              <a:gd name="T47" fmla="*/ 70 h 350"/>
              <a:gd name="T48" fmla="*/ 579 w 598"/>
              <a:gd name="T49" fmla="*/ 70 h 350"/>
              <a:gd name="T50" fmla="*/ 582 w 598"/>
              <a:gd name="T51" fmla="*/ 61 h 350"/>
              <a:gd name="T52" fmla="*/ 582 w 598"/>
              <a:gd name="T53" fmla="*/ 52 h 350"/>
              <a:gd name="T54" fmla="*/ 579 w 598"/>
              <a:gd name="T55" fmla="*/ 40 h 350"/>
              <a:gd name="T56" fmla="*/ 579 w 598"/>
              <a:gd name="T57" fmla="*/ 40 h 350"/>
              <a:gd name="T58" fmla="*/ 573 w 598"/>
              <a:gd name="T59" fmla="*/ 37 h 350"/>
              <a:gd name="T60" fmla="*/ 565 w 598"/>
              <a:gd name="T61" fmla="*/ 31 h 350"/>
              <a:gd name="T62" fmla="*/ 545 w 598"/>
              <a:gd name="T63" fmla="*/ 24 h 350"/>
              <a:gd name="T64" fmla="*/ 25 w 598"/>
              <a:gd name="T65" fmla="*/ 0 h 350"/>
              <a:gd name="T66" fmla="*/ 25 w 598"/>
              <a:gd name="T67" fmla="*/ 0 h 350"/>
              <a:gd name="T68" fmla="*/ 25 w 598"/>
              <a:gd name="T69" fmla="*/ 12 h 350"/>
              <a:gd name="T70" fmla="*/ 25 w 598"/>
              <a:gd name="T71" fmla="*/ 12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98" h="350">
                <a:moveTo>
                  <a:pt x="25" y="12"/>
                </a:moveTo>
                <a:lnTo>
                  <a:pt x="25" y="12"/>
                </a:lnTo>
                <a:lnTo>
                  <a:pt x="25" y="15"/>
                </a:lnTo>
                <a:lnTo>
                  <a:pt x="25" y="15"/>
                </a:lnTo>
                <a:lnTo>
                  <a:pt x="0" y="319"/>
                </a:lnTo>
                <a:lnTo>
                  <a:pt x="598" y="350"/>
                </a:lnTo>
                <a:lnTo>
                  <a:pt x="596" y="131"/>
                </a:lnTo>
                <a:lnTo>
                  <a:pt x="596" y="131"/>
                </a:lnTo>
                <a:lnTo>
                  <a:pt x="596" y="131"/>
                </a:lnTo>
                <a:lnTo>
                  <a:pt x="596" y="131"/>
                </a:lnTo>
                <a:lnTo>
                  <a:pt x="587" y="116"/>
                </a:lnTo>
                <a:lnTo>
                  <a:pt x="587" y="116"/>
                </a:lnTo>
                <a:lnTo>
                  <a:pt x="584" y="109"/>
                </a:lnTo>
                <a:lnTo>
                  <a:pt x="582" y="106"/>
                </a:lnTo>
                <a:lnTo>
                  <a:pt x="582" y="106"/>
                </a:lnTo>
                <a:lnTo>
                  <a:pt x="582" y="106"/>
                </a:lnTo>
                <a:lnTo>
                  <a:pt x="582" y="106"/>
                </a:lnTo>
                <a:lnTo>
                  <a:pt x="576" y="103"/>
                </a:lnTo>
                <a:lnTo>
                  <a:pt x="576" y="103"/>
                </a:lnTo>
                <a:lnTo>
                  <a:pt x="573" y="94"/>
                </a:lnTo>
                <a:lnTo>
                  <a:pt x="573" y="85"/>
                </a:lnTo>
                <a:lnTo>
                  <a:pt x="573" y="85"/>
                </a:lnTo>
                <a:lnTo>
                  <a:pt x="576" y="76"/>
                </a:lnTo>
                <a:lnTo>
                  <a:pt x="579" y="70"/>
                </a:lnTo>
                <a:lnTo>
                  <a:pt x="579" y="70"/>
                </a:lnTo>
                <a:lnTo>
                  <a:pt x="582" y="61"/>
                </a:lnTo>
                <a:lnTo>
                  <a:pt x="582" y="52"/>
                </a:lnTo>
                <a:lnTo>
                  <a:pt x="579" y="40"/>
                </a:lnTo>
                <a:lnTo>
                  <a:pt x="579" y="40"/>
                </a:lnTo>
                <a:lnTo>
                  <a:pt x="573" y="37"/>
                </a:lnTo>
                <a:lnTo>
                  <a:pt x="565" y="31"/>
                </a:lnTo>
                <a:lnTo>
                  <a:pt x="545" y="24"/>
                </a:lnTo>
                <a:lnTo>
                  <a:pt x="25" y="0"/>
                </a:lnTo>
                <a:lnTo>
                  <a:pt x="25" y="0"/>
                </a:lnTo>
                <a:lnTo>
                  <a:pt x="25" y="12"/>
                </a:lnTo>
                <a:lnTo>
                  <a:pt x="25" y="12"/>
                </a:lnTo>
                <a:close/>
              </a:path>
            </a:pathLst>
          </a:custGeom>
          <a:solidFill>
            <a:schemeClr val="accent2">
              <a:lumMod val="20000"/>
              <a:lumOff val="80000"/>
            </a:scheme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0" name="Freeform 545">
            <a:extLst>
              <a:ext uri="{FF2B5EF4-FFF2-40B4-BE49-F238E27FC236}">
                <a16:creationId xmlns:a16="http://schemas.microsoft.com/office/drawing/2014/main" id="{E53075BD-5384-4C8F-9E36-7006E84FEEA3}"/>
              </a:ext>
            </a:extLst>
          </p:cNvPr>
          <p:cNvSpPr>
            <a:spLocks/>
          </p:cNvSpPr>
          <p:nvPr/>
        </p:nvSpPr>
        <p:spPr bwMode="auto">
          <a:xfrm>
            <a:off x="3941509" y="4254097"/>
            <a:ext cx="917497" cy="45100"/>
          </a:xfrm>
          <a:custGeom>
            <a:avLst/>
            <a:gdLst>
              <a:gd name="T0" fmla="*/ 0 w 598"/>
              <a:gd name="T1" fmla="*/ 0 h 31"/>
              <a:gd name="T2" fmla="*/ 598 w 598"/>
              <a:gd name="T3" fmla="*/ 31 h 31"/>
              <a:gd name="T4" fmla="*/ 0 w 598"/>
              <a:gd name="T5" fmla="*/ 0 h 31"/>
              <a:gd name="T6" fmla="*/ 0 w 598"/>
              <a:gd name="T7" fmla="*/ 0 h 31"/>
            </a:gdLst>
            <a:ahLst/>
            <a:cxnLst>
              <a:cxn ang="0">
                <a:pos x="T0" y="T1"/>
              </a:cxn>
              <a:cxn ang="0">
                <a:pos x="T2" y="T3"/>
              </a:cxn>
              <a:cxn ang="0">
                <a:pos x="T4" y="T5"/>
              </a:cxn>
              <a:cxn ang="0">
                <a:pos x="T6" y="T7"/>
              </a:cxn>
            </a:cxnLst>
            <a:rect l="0" t="0" r="r" b="b"/>
            <a:pathLst>
              <a:path w="598" h="31">
                <a:moveTo>
                  <a:pt x="0" y="0"/>
                </a:moveTo>
                <a:lnTo>
                  <a:pt x="598" y="31"/>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1" name="Freeform 546">
            <a:extLst>
              <a:ext uri="{FF2B5EF4-FFF2-40B4-BE49-F238E27FC236}">
                <a16:creationId xmlns:a16="http://schemas.microsoft.com/office/drawing/2014/main" id="{8EC3E4FC-A79D-47CF-BA0D-E845CAC160EA}"/>
              </a:ext>
            </a:extLst>
          </p:cNvPr>
          <p:cNvSpPr>
            <a:spLocks/>
          </p:cNvSpPr>
          <p:nvPr/>
        </p:nvSpPr>
        <p:spPr bwMode="auto">
          <a:xfrm>
            <a:off x="4777690" y="3824915"/>
            <a:ext cx="52165" cy="23278"/>
          </a:xfrm>
          <a:custGeom>
            <a:avLst/>
            <a:gdLst>
              <a:gd name="T0" fmla="*/ 34 w 34"/>
              <a:gd name="T1" fmla="*/ 16 h 16"/>
              <a:gd name="T2" fmla="*/ 34 w 34"/>
              <a:gd name="T3" fmla="*/ 16 h 16"/>
              <a:gd name="T4" fmla="*/ 28 w 34"/>
              <a:gd name="T5" fmla="*/ 13 h 16"/>
              <a:gd name="T6" fmla="*/ 20 w 34"/>
              <a:gd name="T7" fmla="*/ 7 h 16"/>
              <a:gd name="T8" fmla="*/ 0 w 34"/>
              <a:gd name="T9" fmla="*/ 0 h 16"/>
              <a:gd name="T10" fmla="*/ 0 w 34"/>
              <a:gd name="T11" fmla="*/ 0 h 16"/>
              <a:gd name="T12" fmla="*/ 20 w 34"/>
              <a:gd name="T13" fmla="*/ 7 h 16"/>
              <a:gd name="T14" fmla="*/ 28 w 34"/>
              <a:gd name="T15" fmla="*/ 13 h 16"/>
              <a:gd name="T16" fmla="*/ 34 w 34"/>
              <a:gd name="T17" fmla="*/ 16 h 16"/>
              <a:gd name="T18" fmla="*/ 34 w 34"/>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6">
                <a:moveTo>
                  <a:pt x="34" y="16"/>
                </a:moveTo>
                <a:lnTo>
                  <a:pt x="34" y="16"/>
                </a:lnTo>
                <a:lnTo>
                  <a:pt x="28" y="13"/>
                </a:lnTo>
                <a:lnTo>
                  <a:pt x="20" y="7"/>
                </a:lnTo>
                <a:lnTo>
                  <a:pt x="0" y="0"/>
                </a:lnTo>
                <a:lnTo>
                  <a:pt x="0" y="0"/>
                </a:lnTo>
                <a:lnTo>
                  <a:pt x="20" y="7"/>
                </a:lnTo>
                <a:lnTo>
                  <a:pt x="28" y="13"/>
                </a:lnTo>
                <a:lnTo>
                  <a:pt x="34" y="16"/>
                </a:lnTo>
                <a:lnTo>
                  <a:pt x="34" y="1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2" name="Freeform 547">
            <a:extLst>
              <a:ext uri="{FF2B5EF4-FFF2-40B4-BE49-F238E27FC236}">
                <a16:creationId xmlns:a16="http://schemas.microsoft.com/office/drawing/2014/main" id="{4AD7B255-020C-4B23-9561-205CC29507EC}"/>
              </a:ext>
            </a:extLst>
          </p:cNvPr>
          <p:cNvSpPr>
            <a:spLocks/>
          </p:cNvSpPr>
          <p:nvPr/>
        </p:nvSpPr>
        <p:spPr bwMode="auto">
          <a:xfrm>
            <a:off x="3979865" y="3789998"/>
            <a:ext cx="0" cy="17458"/>
          </a:xfrm>
          <a:custGeom>
            <a:avLst/>
            <a:gdLst>
              <a:gd name="T0" fmla="*/ 0 h 12"/>
              <a:gd name="T1" fmla="*/ 0 h 12"/>
              <a:gd name="T2" fmla="*/ 12 h 12"/>
              <a:gd name="T3" fmla="*/ 12 h 12"/>
              <a:gd name="T4" fmla="*/ 0 h 12"/>
              <a:gd name="T5" fmla="*/ 0 h 12"/>
            </a:gdLst>
            <a:ahLst/>
            <a:cxnLst>
              <a:cxn ang="0">
                <a:pos x="0" y="T0"/>
              </a:cxn>
              <a:cxn ang="0">
                <a:pos x="0" y="T1"/>
              </a:cxn>
              <a:cxn ang="0">
                <a:pos x="0" y="T2"/>
              </a:cxn>
              <a:cxn ang="0">
                <a:pos x="0" y="T3"/>
              </a:cxn>
              <a:cxn ang="0">
                <a:pos x="0" y="T4"/>
              </a:cxn>
              <a:cxn ang="0">
                <a:pos x="0" y="T5"/>
              </a:cxn>
            </a:cxnLst>
            <a:rect l="0" t="0" r="r" b="b"/>
            <a:pathLst>
              <a:path h="12">
                <a:moveTo>
                  <a:pt x="0" y="0"/>
                </a:moveTo>
                <a:lnTo>
                  <a:pt x="0" y="0"/>
                </a:lnTo>
                <a:lnTo>
                  <a:pt x="0" y="12"/>
                </a:lnTo>
                <a:lnTo>
                  <a:pt x="0" y="12"/>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3" name="Freeform 548">
            <a:extLst>
              <a:ext uri="{FF2B5EF4-FFF2-40B4-BE49-F238E27FC236}">
                <a16:creationId xmlns:a16="http://schemas.microsoft.com/office/drawing/2014/main" id="{BAEE0539-4DBC-46DA-846B-A575A0B9D9B1}"/>
              </a:ext>
            </a:extLst>
          </p:cNvPr>
          <p:cNvSpPr>
            <a:spLocks/>
          </p:cNvSpPr>
          <p:nvPr/>
        </p:nvSpPr>
        <p:spPr bwMode="auto">
          <a:xfrm>
            <a:off x="3941509" y="3811822"/>
            <a:ext cx="38357" cy="442276"/>
          </a:xfrm>
          <a:custGeom>
            <a:avLst/>
            <a:gdLst>
              <a:gd name="T0" fmla="*/ 25 w 25"/>
              <a:gd name="T1" fmla="*/ 0 h 304"/>
              <a:gd name="T2" fmla="*/ 25 w 25"/>
              <a:gd name="T3" fmla="*/ 0 h 304"/>
              <a:gd name="T4" fmla="*/ 0 w 25"/>
              <a:gd name="T5" fmla="*/ 304 h 304"/>
              <a:gd name="T6" fmla="*/ 0 w 25"/>
              <a:gd name="T7" fmla="*/ 304 h 304"/>
              <a:gd name="T8" fmla="*/ 0 w 25"/>
              <a:gd name="T9" fmla="*/ 304 h 304"/>
              <a:gd name="T10" fmla="*/ 25 w 25"/>
              <a:gd name="T11" fmla="*/ 0 h 304"/>
              <a:gd name="T12" fmla="*/ 25 w 25"/>
              <a:gd name="T13" fmla="*/ 0 h 304"/>
            </a:gdLst>
            <a:ahLst/>
            <a:cxnLst>
              <a:cxn ang="0">
                <a:pos x="T0" y="T1"/>
              </a:cxn>
              <a:cxn ang="0">
                <a:pos x="T2" y="T3"/>
              </a:cxn>
              <a:cxn ang="0">
                <a:pos x="T4" y="T5"/>
              </a:cxn>
              <a:cxn ang="0">
                <a:pos x="T6" y="T7"/>
              </a:cxn>
              <a:cxn ang="0">
                <a:pos x="T8" y="T9"/>
              </a:cxn>
              <a:cxn ang="0">
                <a:pos x="T10" y="T11"/>
              </a:cxn>
              <a:cxn ang="0">
                <a:pos x="T12" y="T13"/>
              </a:cxn>
            </a:cxnLst>
            <a:rect l="0" t="0" r="r" b="b"/>
            <a:pathLst>
              <a:path w="25" h="304">
                <a:moveTo>
                  <a:pt x="25" y="0"/>
                </a:moveTo>
                <a:lnTo>
                  <a:pt x="25" y="0"/>
                </a:lnTo>
                <a:lnTo>
                  <a:pt x="0" y="304"/>
                </a:lnTo>
                <a:lnTo>
                  <a:pt x="0" y="304"/>
                </a:lnTo>
                <a:lnTo>
                  <a:pt x="0" y="304"/>
                </a:lnTo>
                <a:lnTo>
                  <a:pt x="25" y="0"/>
                </a:lnTo>
                <a:lnTo>
                  <a:pt x="25"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4" name="Freeform 550">
            <a:extLst>
              <a:ext uri="{FF2B5EF4-FFF2-40B4-BE49-F238E27FC236}">
                <a16:creationId xmlns:a16="http://schemas.microsoft.com/office/drawing/2014/main" id="{73283E2A-325A-4482-8C52-679F41EC8A6E}"/>
              </a:ext>
            </a:extLst>
          </p:cNvPr>
          <p:cNvSpPr>
            <a:spLocks/>
          </p:cNvSpPr>
          <p:nvPr/>
        </p:nvSpPr>
        <p:spPr bwMode="auto">
          <a:xfrm>
            <a:off x="4648810" y="3277890"/>
            <a:ext cx="739521" cy="507744"/>
          </a:xfrm>
          <a:custGeom>
            <a:avLst/>
            <a:gdLst>
              <a:gd name="T0" fmla="*/ 12 w 482"/>
              <a:gd name="T1" fmla="*/ 60 h 349"/>
              <a:gd name="T2" fmla="*/ 17 w 482"/>
              <a:gd name="T3" fmla="*/ 103 h 349"/>
              <a:gd name="T4" fmla="*/ 28 w 482"/>
              <a:gd name="T5" fmla="*/ 133 h 349"/>
              <a:gd name="T6" fmla="*/ 28 w 482"/>
              <a:gd name="T7" fmla="*/ 133 h 349"/>
              <a:gd name="T8" fmla="*/ 37 w 482"/>
              <a:gd name="T9" fmla="*/ 158 h 349"/>
              <a:gd name="T10" fmla="*/ 42 w 482"/>
              <a:gd name="T11" fmla="*/ 167 h 349"/>
              <a:gd name="T12" fmla="*/ 54 w 482"/>
              <a:gd name="T13" fmla="*/ 179 h 349"/>
              <a:gd name="T14" fmla="*/ 54 w 482"/>
              <a:gd name="T15" fmla="*/ 203 h 349"/>
              <a:gd name="T16" fmla="*/ 54 w 482"/>
              <a:gd name="T17" fmla="*/ 234 h 349"/>
              <a:gd name="T18" fmla="*/ 59 w 482"/>
              <a:gd name="T19" fmla="*/ 255 h 349"/>
              <a:gd name="T20" fmla="*/ 62 w 482"/>
              <a:gd name="T21" fmla="*/ 276 h 349"/>
              <a:gd name="T22" fmla="*/ 65 w 482"/>
              <a:gd name="T23" fmla="*/ 304 h 349"/>
              <a:gd name="T24" fmla="*/ 73 w 482"/>
              <a:gd name="T25" fmla="*/ 313 h 349"/>
              <a:gd name="T26" fmla="*/ 73 w 482"/>
              <a:gd name="T27" fmla="*/ 313 h 349"/>
              <a:gd name="T28" fmla="*/ 73 w 482"/>
              <a:gd name="T29" fmla="*/ 313 h 349"/>
              <a:gd name="T30" fmla="*/ 76 w 482"/>
              <a:gd name="T31" fmla="*/ 313 h 349"/>
              <a:gd name="T32" fmla="*/ 76 w 482"/>
              <a:gd name="T33" fmla="*/ 316 h 349"/>
              <a:gd name="T34" fmla="*/ 76 w 482"/>
              <a:gd name="T35" fmla="*/ 316 h 349"/>
              <a:gd name="T36" fmla="*/ 79 w 482"/>
              <a:gd name="T37" fmla="*/ 316 h 349"/>
              <a:gd name="T38" fmla="*/ 79 w 482"/>
              <a:gd name="T39" fmla="*/ 316 h 349"/>
              <a:gd name="T40" fmla="*/ 79 w 482"/>
              <a:gd name="T41" fmla="*/ 316 h 349"/>
              <a:gd name="T42" fmla="*/ 79 w 482"/>
              <a:gd name="T43" fmla="*/ 316 h 349"/>
              <a:gd name="T44" fmla="*/ 82 w 482"/>
              <a:gd name="T45" fmla="*/ 316 h 349"/>
              <a:gd name="T46" fmla="*/ 82 w 482"/>
              <a:gd name="T47" fmla="*/ 316 h 349"/>
              <a:gd name="T48" fmla="*/ 84 w 482"/>
              <a:gd name="T49" fmla="*/ 316 h 349"/>
              <a:gd name="T50" fmla="*/ 84 w 482"/>
              <a:gd name="T51" fmla="*/ 316 h 349"/>
              <a:gd name="T52" fmla="*/ 84 w 482"/>
              <a:gd name="T53" fmla="*/ 316 h 349"/>
              <a:gd name="T54" fmla="*/ 361 w 482"/>
              <a:gd name="T55" fmla="*/ 313 h 349"/>
              <a:gd name="T56" fmla="*/ 384 w 482"/>
              <a:gd name="T57" fmla="*/ 334 h 349"/>
              <a:gd name="T58" fmla="*/ 389 w 482"/>
              <a:gd name="T59" fmla="*/ 340 h 349"/>
              <a:gd name="T60" fmla="*/ 395 w 482"/>
              <a:gd name="T61" fmla="*/ 349 h 349"/>
              <a:gd name="T62" fmla="*/ 401 w 482"/>
              <a:gd name="T63" fmla="*/ 331 h 349"/>
              <a:gd name="T64" fmla="*/ 401 w 482"/>
              <a:gd name="T65" fmla="*/ 325 h 349"/>
              <a:gd name="T66" fmla="*/ 398 w 482"/>
              <a:gd name="T67" fmla="*/ 313 h 349"/>
              <a:gd name="T68" fmla="*/ 403 w 482"/>
              <a:gd name="T69" fmla="*/ 300 h 349"/>
              <a:gd name="T70" fmla="*/ 415 w 482"/>
              <a:gd name="T71" fmla="*/ 294 h 349"/>
              <a:gd name="T72" fmla="*/ 420 w 482"/>
              <a:gd name="T73" fmla="*/ 291 h 349"/>
              <a:gd name="T74" fmla="*/ 423 w 482"/>
              <a:gd name="T75" fmla="*/ 279 h 349"/>
              <a:gd name="T76" fmla="*/ 426 w 482"/>
              <a:gd name="T77" fmla="*/ 264 h 349"/>
              <a:gd name="T78" fmla="*/ 423 w 482"/>
              <a:gd name="T79" fmla="*/ 252 h 349"/>
              <a:gd name="T80" fmla="*/ 429 w 482"/>
              <a:gd name="T81" fmla="*/ 231 h 349"/>
              <a:gd name="T82" fmla="*/ 440 w 482"/>
              <a:gd name="T83" fmla="*/ 225 h 349"/>
              <a:gd name="T84" fmla="*/ 440 w 482"/>
              <a:gd name="T85" fmla="*/ 225 h 349"/>
              <a:gd name="T86" fmla="*/ 454 w 482"/>
              <a:gd name="T87" fmla="*/ 212 h 349"/>
              <a:gd name="T88" fmla="*/ 465 w 482"/>
              <a:gd name="T89" fmla="*/ 200 h 349"/>
              <a:gd name="T90" fmla="*/ 482 w 482"/>
              <a:gd name="T91" fmla="*/ 185 h 349"/>
              <a:gd name="T92" fmla="*/ 479 w 482"/>
              <a:gd name="T93" fmla="*/ 146 h 349"/>
              <a:gd name="T94" fmla="*/ 445 w 482"/>
              <a:gd name="T95" fmla="*/ 109 h 349"/>
              <a:gd name="T96" fmla="*/ 431 w 482"/>
              <a:gd name="T97" fmla="*/ 94 h 349"/>
              <a:gd name="T98" fmla="*/ 423 w 482"/>
              <a:gd name="T99" fmla="*/ 85 h 349"/>
              <a:gd name="T100" fmla="*/ 415 w 482"/>
              <a:gd name="T101" fmla="*/ 79 h 349"/>
              <a:gd name="T102" fmla="*/ 406 w 482"/>
              <a:gd name="T103" fmla="*/ 64 h 349"/>
              <a:gd name="T104" fmla="*/ 392 w 482"/>
              <a:gd name="T105" fmla="*/ 0 h 349"/>
              <a:gd name="T106" fmla="*/ 0 w 482"/>
              <a:gd name="T107" fmla="*/ 0 h 349"/>
              <a:gd name="T108" fmla="*/ 12 w 482"/>
              <a:gd name="T109" fmla="*/ 21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2" h="349">
                <a:moveTo>
                  <a:pt x="12" y="21"/>
                </a:moveTo>
                <a:lnTo>
                  <a:pt x="12" y="60"/>
                </a:lnTo>
                <a:lnTo>
                  <a:pt x="12" y="60"/>
                </a:lnTo>
                <a:lnTo>
                  <a:pt x="14" y="82"/>
                </a:lnTo>
                <a:lnTo>
                  <a:pt x="14" y="82"/>
                </a:lnTo>
                <a:lnTo>
                  <a:pt x="17" y="103"/>
                </a:lnTo>
                <a:lnTo>
                  <a:pt x="17" y="103"/>
                </a:lnTo>
                <a:lnTo>
                  <a:pt x="23" y="115"/>
                </a:lnTo>
                <a:lnTo>
                  <a:pt x="28" y="133"/>
                </a:lnTo>
                <a:lnTo>
                  <a:pt x="28" y="133"/>
                </a:lnTo>
                <a:lnTo>
                  <a:pt x="28" y="133"/>
                </a:lnTo>
                <a:lnTo>
                  <a:pt x="28" y="133"/>
                </a:lnTo>
                <a:lnTo>
                  <a:pt x="34" y="142"/>
                </a:lnTo>
                <a:lnTo>
                  <a:pt x="37" y="152"/>
                </a:lnTo>
                <a:lnTo>
                  <a:pt x="37" y="158"/>
                </a:lnTo>
                <a:lnTo>
                  <a:pt x="37" y="158"/>
                </a:lnTo>
                <a:lnTo>
                  <a:pt x="40" y="161"/>
                </a:lnTo>
                <a:lnTo>
                  <a:pt x="42" y="167"/>
                </a:lnTo>
                <a:lnTo>
                  <a:pt x="42" y="167"/>
                </a:lnTo>
                <a:lnTo>
                  <a:pt x="51" y="173"/>
                </a:lnTo>
                <a:lnTo>
                  <a:pt x="54" y="179"/>
                </a:lnTo>
                <a:lnTo>
                  <a:pt x="54" y="188"/>
                </a:lnTo>
                <a:lnTo>
                  <a:pt x="54" y="188"/>
                </a:lnTo>
                <a:lnTo>
                  <a:pt x="54" y="203"/>
                </a:lnTo>
                <a:lnTo>
                  <a:pt x="54" y="203"/>
                </a:lnTo>
                <a:lnTo>
                  <a:pt x="51" y="218"/>
                </a:lnTo>
                <a:lnTo>
                  <a:pt x="54" y="234"/>
                </a:lnTo>
                <a:lnTo>
                  <a:pt x="54" y="234"/>
                </a:lnTo>
                <a:lnTo>
                  <a:pt x="59" y="246"/>
                </a:lnTo>
                <a:lnTo>
                  <a:pt x="59" y="255"/>
                </a:lnTo>
                <a:lnTo>
                  <a:pt x="59" y="255"/>
                </a:lnTo>
                <a:lnTo>
                  <a:pt x="62" y="276"/>
                </a:lnTo>
                <a:lnTo>
                  <a:pt x="62" y="276"/>
                </a:lnTo>
                <a:lnTo>
                  <a:pt x="65" y="297"/>
                </a:lnTo>
                <a:lnTo>
                  <a:pt x="65" y="297"/>
                </a:lnTo>
                <a:lnTo>
                  <a:pt x="65" y="304"/>
                </a:lnTo>
                <a:lnTo>
                  <a:pt x="70" y="310"/>
                </a:lnTo>
                <a:lnTo>
                  <a:pt x="70" y="310"/>
                </a:lnTo>
                <a:lnTo>
                  <a:pt x="73" y="313"/>
                </a:lnTo>
                <a:lnTo>
                  <a:pt x="73" y="313"/>
                </a:lnTo>
                <a:lnTo>
                  <a:pt x="73" y="313"/>
                </a:lnTo>
                <a:lnTo>
                  <a:pt x="73" y="313"/>
                </a:lnTo>
                <a:lnTo>
                  <a:pt x="73" y="313"/>
                </a:lnTo>
                <a:lnTo>
                  <a:pt x="73" y="313"/>
                </a:lnTo>
                <a:lnTo>
                  <a:pt x="73" y="313"/>
                </a:lnTo>
                <a:lnTo>
                  <a:pt x="73" y="313"/>
                </a:lnTo>
                <a:lnTo>
                  <a:pt x="76" y="313"/>
                </a:lnTo>
                <a:lnTo>
                  <a:pt x="76" y="313"/>
                </a:lnTo>
                <a:lnTo>
                  <a:pt x="76" y="313"/>
                </a:lnTo>
                <a:lnTo>
                  <a:pt x="76" y="313"/>
                </a:lnTo>
                <a:lnTo>
                  <a:pt x="76" y="316"/>
                </a:lnTo>
                <a:lnTo>
                  <a:pt x="76" y="316"/>
                </a:lnTo>
                <a:lnTo>
                  <a:pt x="76" y="316"/>
                </a:lnTo>
                <a:lnTo>
                  <a:pt x="76" y="316"/>
                </a:lnTo>
                <a:lnTo>
                  <a:pt x="79" y="316"/>
                </a:lnTo>
                <a:lnTo>
                  <a:pt x="79" y="316"/>
                </a:lnTo>
                <a:lnTo>
                  <a:pt x="79" y="316"/>
                </a:lnTo>
                <a:lnTo>
                  <a:pt x="79" y="316"/>
                </a:lnTo>
                <a:lnTo>
                  <a:pt x="79" y="316"/>
                </a:lnTo>
                <a:lnTo>
                  <a:pt x="79" y="316"/>
                </a:lnTo>
                <a:lnTo>
                  <a:pt x="79" y="316"/>
                </a:lnTo>
                <a:lnTo>
                  <a:pt x="79" y="316"/>
                </a:lnTo>
                <a:lnTo>
                  <a:pt x="79" y="316"/>
                </a:lnTo>
                <a:lnTo>
                  <a:pt x="79" y="316"/>
                </a:lnTo>
                <a:lnTo>
                  <a:pt x="79" y="316"/>
                </a:lnTo>
                <a:lnTo>
                  <a:pt x="79" y="316"/>
                </a:lnTo>
                <a:lnTo>
                  <a:pt x="82" y="316"/>
                </a:lnTo>
                <a:lnTo>
                  <a:pt x="82" y="316"/>
                </a:lnTo>
                <a:lnTo>
                  <a:pt x="82" y="316"/>
                </a:lnTo>
                <a:lnTo>
                  <a:pt x="82" y="316"/>
                </a:lnTo>
                <a:lnTo>
                  <a:pt x="82" y="316"/>
                </a:lnTo>
                <a:lnTo>
                  <a:pt x="82" y="316"/>
                </a:lnTo>
                <a:lnTo>
                  <a:pt x="84" y="316"/>
                </a:lnTo>
                <a:lnTo>
                  <a:pt x="84" y="316"/>
                </a:lnTo>
                <a:lnTo>
                  <a:pt x="84" y="316"/>
                </a:lnTo>
                <a:lnTo>
                  <a:pt x="84" y="316"/>
                </a:lnTo>
                <a:lnTo>
                  <a:pt x="84" y="316"/>
                </a:lnTo>
                <a:lnTo>
                  <a:pt x="84" y="316"/>
                </a:lnTo>
                <a:lnTo>
                  <a:pt x="84" y="316"/>
                </a:lnTo>
                <a:lnTo>
                  <a:pt x="84" y="316"/>
                </a:lnTo>
                <a:lnTo>
                  <a:pt x="84" y="316"/>
                </a:lnTo>
                <a:lnTo>
                  <a:pt x="84" y="316"/>
                </a:lnTo>
                <a:lnTo>
                  <a:pt x="90" y="313"/>
                </a:lnTo>
                <a:lnTo>
                  <a:pt x="361" y="313"/>
                </a:lnTo>
                <a:lnTo>
                  <a:pt x="361" y="313"/>
                </a:lnTo>
                <a:lnTo>
                  <a:pt x="367" y="316"/>
                </a:lnTo>
                <a:lnTo>
                  <a:pt x="384" y="334"/>
                </a:lnTo>
                <a:lnTo>
                  <a:pt x="384" y="334"/>
                </a:lnTo>
                <a:lnTo>
                  <a:pt x="389" y="340"/>
                </a:lnTo>
                <a:lnTo>
                  <a:pt x="389" y="340"/>
                </a:lnTo>
                <a:lnTo>
                  <a:pt x="392" y="346"/>
                </a:lnTo>
                <a:lnTo>
                  <a:pt x="395" y="349"/>
                </a:lnTo>
                <a:lnTo>
                  <a:pt x="395" y="349"/>
                </a:lnTo>
                <a:lnTo>
                  <a:pt x="398" y="343"/>
                </a:lnTo>
                <a:lnTo>
                  <a:pt x="401" y="331"/>
                </a:lnTo>
                <a:lnTo>
                  <a:pt x="401" y="331"/>
                </a:lnTo>
                <a:lnTo>
                  <a:pt x="401" y="328"/>
                </a:lnTo>
                <a:lnTo>
                  <a:pt x="401" y="328"/>
                </a:lnTo>
                <a:lnTo>
                  <a:pt x="401" y="325"/>
                </a:lnTo>
                <a:lnTo>
                  <a:pt x="401" y="325"/>
                </a:lnTo>
                <a:lnTo>
                  <a:pt x="398" y="313"/>
                </a:lnTo>
                <a:lnTo>
                  <a:pt x="398" y="313"/>
                </a:lnTo>
                <a:lnTo>
                  <a:pt x="401" y="307"/>
                </a:lnTo>
                <a:lnTo>
                  <a:pt x="401" y="307"/>
                </a:lnTo>
                <a:lnTo>
                  <a:pt x="403" y="300"/>
                </a:lnTo>
                <a:lnTo>
                  <a:pt x="403" y="300"/>
                </a:lnTo>
                <a:lnTo>
                  <a:pt x="409" y="297"/>
                </a:lnTo>
                <a:lnTo>
                  <a:pt x="415" y="294"/>
                </a:lnTo>
                <a:lnTo>
                  <a:pt x="415" y="294"/>
                </a:lnTo>
                <a:lnTo>
                  <a:pt x="420" y="291"/>
                </a:lnTo>
                <a:lnTo>
                  <a:pt x="420" y="291"/>
                </a:lnTo>
                <a:lnTo>
                  <a:pt x="420" y="291"/>
                </a:lnTo>
                <a:lnTo>
                  <a:pt x="420" y="282"/>
                </a:lnTo>
                <a:lnTo>
                  <a:pt x="423" y="279"/>
                </a:lnTo>
                <a:lnTo>
                  <a:pt x="423" y="279"/>
                </a:lnTo>
                <a:lnTo>
                  <a:pt x="426" y="273"/>
                </a:lnTo>
                <a:lnTo>
                  <a:pt x="426" y="264"/>
                </a:lnTo>
                <a:lnTo>
                  <a:pt x="426" y="264"/>
                </a:lnTo>
                <a:lnTo>
                  <a:pt x="423" y="252"/>
                </a:lnTo>
                <a:lnTo>
                  <a:pt x="423" y="252"/>
                </a:lnTo>
                <a:lnTo>
                  <a:pt x="423" y="243"/>
                </a:lnTo>
                <a:lnTo>
                  <a:pt x="423" y="237"/>
                </a:lnTo>
                <a:lnTo>
                  <a:pt x="429" y="231"/>
                </a:lnTo>
                <a:lnTo>
                  <a:pt x="429" y="231"/>
                </a:lnTo>
                <a:lnTo>
                  <a:pt x="434" y="228"/>
                </a:lnTo>
                <a:lnTo>
                  <a:pt x="440" y="225"/>
                </a:lnTo>
                <a:lnTo>
                  <a:pt x="440" y="225"/>
                </a:lnTo>
                <a:lnTo>
                  <a:pt x="440" y="225"/>
                </a:lnTo>
                <a:lnTo>
                  <a:pt x="440" y="225"/>
                </a:lnTo>
                <a:lnTo>
                  <a:pt x="445" y="221"/>
                </a:lnTo>
                <a:lnTo>
                  <a:pt x="445" y="221"/>
                </a:lnTo>
                <a:lnTo>
                  <a:pt x="454" y="212"/>
                </a:lnTo>
                <a:lnTo>
                  <a:pt x="454" y="212"/>
                </a:lnTo>
                <a:lnTo>
                  <a:pt x="465" y="200"/>
                </a:lnTo>
                <a:lnTo>
                  <a:pt x="465" y="200"/>
                </a:lnTo>
                <a:lnTo>
                  <a:pt x="473" y="194"/>
                </a:lnTo>
                <a:lnTo>
                  <a:pt x="473" y="194"/>
                </a:lnTo>
                <a:lnTo>
                  <a:pt x="482" y="185"/>
                </a:lnTo>
                <a:lnTo>
                  <a:pt x="482" y="158"/>
                </a:lnTo>
                <a:lnTo>
                  <a:pt x="482" y="158"/>
                </a:lnTo>
                <a:lnTo>
                  <a:pt x="479" y="146"/>
                </a:lnTo>
                <a:lnTo>
                  <a:pt x="471" y="133"/>
                </a:lnTo>
                <a:lnTo>
                  <a:pt x="471" y="133"/>
                </a:lnTo>
                <a:lnTo>
                  <a:pt x="445" y="109"/>
                </a:lnTo>
                <a:lnTo>
                  <a:pt x="445" y="109"/>
                </a:lnTo>
                <a:lnTo>
                  <a:pt x="445" y="109"/>
                </a:lnTo>
                <a:lnTo>
                  <a:pt x="431" y="94"/>
                </a:lnTo>
                <a:lnTo>
                  <a:pt x="431" y="94"/>
                </a:lnTo>
                <a:lnTo>
                  <a:pt x="431" y="94"/>
                </a:lnTo>
                <a:lnTo>
                  <a:pt x="423" y="85"/>
                </a:lnTo>
                <a:lnTo>
                  <a:pt x="423" y="85"/>
                </a:lnTo>
                <a:lnTo>
                  <a:pt x="415" y="79"/>
                </a:lnTo>
                <a:lnTo>
                  <a:pt x="415" y="79"/>
                </a:lnTo>
                <a:lnTo>
                  <a:pt x="415" y="79"/>
                </a:lnTo>
                <a:lnTo>
                  <a:pt x="409" y="70"/>
                </a:lnTo>
                <a:lnTo>
                  <a:pt x="406" y="64"/>
                </a:lnTo>
                <a:lnTo>
                  <a:pt x="406" y="54"/>
                </a:lnTo>
                <a:lnTo>
                  <a:pt x="406" y="33"/>
                </a:lnTo>
                <a:lnTo>
                  <a:pt x="392" y="0"/>
                </a:lnTo>
                <a:lnTo>
                  <a:pt x="12" y="0"/>
                </a:lnTo>
                <a:lnTo>
                  <a:pt x="0" y="0"/>
                </a:lnTo>
                <a:lnTo>
                  <a:pt x="0" y="0"/>
                </a:lnTo>
                <a:lnTo>
                  <a:pt x="9" y="9"/>
                </a:lnTo>
                <a:lnTo>
                  <a:pt x="12" y="21"/>
                </a:lnTo>
                <a:lnTo>
                  <a:pt x="12" y="21"/>
                </a:lnTo>
                <a:close/>
              </a:path>
            </a:pathLst>
          </a:custGeom>
          <a:solidFill>
            <a:schemeClr val="accent2"/>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5" name="Freeform 551">
            <a:extLst>
              <a:ext uri="{FF2B5EF4-FFF2-40B4-BE49-F238E27FC236}">
                <a16:creationId xmlns:a16="http://schemas.microsoft.com/office/drawing/2014/main" id="{DE2BB33D-AC19-4BDA-B980-3A48DB18640B}"/>
              </a:ext>
            </a:extLst>
          </p:cNvPr>
          <p:cNvSpPr>
            <a:spLocks/>
          </p:cNvSpPr>
          <p:nvPr/>
        </p:nvSpPr>
        <p:spPr bwMode="auto">
          <a:xfrm>
            <a:off x="4774621" y="3737624"/>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6" name="Freeform 552">
            <a:extLst>
              <a:ext uri="{FF2B5EF4-FFF2-40B4-BE49-F238E27FC236}">
                <a16:creationId xmlns:a16="http://schemas.microsoft.com/office/drawing/2014/main" id="{BF6F511B-FA51-4F23-92E9-4DFD0AAA93F2}"/>
              </a:ext>
            </a:extLst>
          </p:cNvPr>
          <p:cNvSpPr>
            <a:spLocks/>
          </p:cNvSpPr>
          <p:nvPr/>
        </p:nvSpPr>
        <p:spPr bwMode="auto">
          <a:xfrm>
            <a:off x="4765416" y="373762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7" name="Freeform 553">
            <a:extLst>
              <a:ext uri="{FF2B5EF4-FFF2-40B4-BE49-F238E27FC236}">
                <a16:creationId xmlns:a16="http://schemas.microsoft.com/office/drawing/2014/main" id="{06F2FC36-C102-4E25-BBA1-EA8CE06B771F}"/>
              </a:ext>
            </a:extLst>
          </p:cNvPr>
          <p:cNvSpPr>
            <a:spLocks/>
          </p:cNvSpPr>
          <p:nvPr/>
        </p:nvSpPr>
        <p:spPr bwMode="auto">
          <a:xfrm>
            <a:off x="4760812" y="373325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8" name="Freeform 554">
            <a:extLst>
              <a:ext uri="{FF2B5EF4-FFF2-40B4-BE49-F238E27FC236}">
                <a16:creationId xmlns:a16="http://schemas.microsoft.com/office/drawing/2014/main" id="{414DDE03-14A9-4D22-9689-4D1895F168D4}"/>
              </a:ext>
            </a:extLst>
          </p:cNvPr>
          <p:cNvSpPr>
            <a:spLocks/>
          </p:cNvSpPr>
          <p:nvPr/>
        </p:nvSpPr>
        <p:spPr bwMode="auto">
          <a:xfrm>
            <a:off x="4691770" y="3471385"/>
            <a:ext cx="13809" cy="36371"/>
          </a:xfrm>
          <a:custGeom>
            <a:avLst/>
            <a:gdLst>
              <a:gd name="T0" fmla="*/ 0 w 9"/>
              <a:gd name="T1" fmla="*/ 0 h 25"/>
              <a:gd name="T2" fmla="*/ 0 w 9"/>
              <a:gd name="T3" fmla="*/ 0 h 25"/>
              <a:gd name="T4" fmla="*/ 6 w 9"/>
              <a:gd name="T5" fmla="*/ 9 h 25"/>
              <a:gd name="T6" fmla="*/ 9 w 9"/>
              <a:gd name="T7" fmla="*/ 19 h 25"/>
              <a:gd name="T8" fmla="*/ 9 w 9"/>
              <a:gd name="T9" fmla="*/ 25 h 25"/>
              <a:gd name="T10" fmla="*/ 9 w 9"/>
              <a:gd name="T11" fmla="*/ 25 h 25"/>
              <a:gd name="T12" fmla="*/ 9 w 9"/>
              <a:gd name="T13" fmla="*/ 19 h 25"/>
              <a:gd name="T14" fmla="*/ 6 w 9"/>
              <a:gd name="T15" fmla="*/ 9 h 25"/>
              <a:gd name="T16" fmla="*/ 0 w 9"/>
              <a:gd name="T17" fmla="*/ 0 h 25"/>
              <a:gd name="T18" fmla="*/ 0 w 9"/>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5">
                <a:moveTo>
                  <a:pt x="0" y="0"/>
                </a:moveTo>
                <a:lnTo>
                  <a:pt x="0" y="0"/>
                </a:lnTo>
                <a:lnTo>
                  <a:pt x="6" y="9"/>
                </a:lnTo>
                <a:lnTo>
                  <a:pt x="9" y="19"/>
                </a:lnTo>
                <a:lnTo>
                  <a:pt x="9" y="25"/>
                </a:lnTo>
                <a:lnTo>
                  <a:pt x="9" y="25"/>
                </a:lnTo>
                <a:lnTo>
                  <a:pt x="9" y="19"/>
                </a:lnTo>
                <a:lnTo>
                  <a:pt x="6" y="9"/>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29" name="Freeform 555">
            <a:extLst>
              <a:ext uri="{FF2B5EF4-FFF2-40B4-BE49-F238E27FC236}">
                <a16:creationId xmlns:a16="http://schemas.microsoft.com/office/drawing/2014/main" id="{6371953A-2965-4785-AEF6-B87A55AC8310}"/>
              </a:ext>
            </a:extLst>
          </p:cNvPr>
          <p:cNvSpPr>
            <a:spLocks/>
          </p:cNvSpPr>
          <p:nvPr/>
        </p:nvSpPr>
        <p:spPr bwMode="auto">
          <a:xfrm>
            <a:off x="4770018" y="373762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0" name="Freeform 556">
            <a:extLst>
              <a:ext uri="{FF2B5EF4-FFF2-40B4-BE49-F238E27FC236}">
                <a16:creationId xmlns:a16="http://schemas.microsoft.com/office/drawing/2014/main" id="{FF60E6DF-87C1-4E44-9DE0-292EDB094637}"/>
              </a:ext>
            </a:extLst>
          </p:cNvPr>
          <p:cNvSpPr>
            <a:spLocks/>
          </p:cNvSpPr>
          <p:nvPr/>
        </p:nvSpPr>
        <p:spPr bwMode="auto">
          <a:xfrm>
            <a:off x="4777690" y="373762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1" name="Freeform 557">
            <a:extLst>
              <a:ext uri="{FF2B5EF4-FFF2-40B4-BE49-F238E27FC236}">
                <a16:creationId xmlns:a16="http://schemas.microsoft.com/office/drawing/2014/main" id="{8C6F57C0-C54D-4AFD-A163-F2002FA36C45}"/>
              </a:ext>
            </a:extLst>
          </p:cNvPr>
          <p:cNvSpPr>
            <a:spLocks/>
          </p:cNvSpPr>
          <p:nvPr/>
        </p:nvSpPr>
        <p:spPr bwMode="auto">
          <a:xfrm>
            <a:off x="4777690" y="373762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2" name="Freeform 558">
            <a:extLst>
              <a:ext uri="{FF2B5EF4-FFF2-40B4-BE49-F238E27FC236}">
                <a16:creationId xmlns:a16="http://schemas.microsoft.com/office/drawing/2014/main" id="{E738CFA9-13AB-4590-9408-0559446D4D92}"/>
              </a:ext>
            </a:extLst>
          </p:cNvPr>
          <p:cNvSpPr>
            <a:spLocks/>
          </p:cNvSpPr>
          <p:nvPr/>
        </p:nvSpPr>
        <p:spPr bwMode="auto">
          <a:xfrm>
            <a:off x="4760812" y="373325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3" name="Freeform 559">
            <a:extLst>
              <a:ext uri="{FF2B5EF4-FFF2-40B4-BE49-F238E27FC236}">
                <a16:creationId xmlns:a16="http://schemas.microsoft.com/office/drawing/2014/main" id="{677ADF36-6D37-40D5-A58E-E1B790D84B75}"/>
              </a:ext>
            </a:extLst>
          </p:cNvPr>
          <p:cNvSpPr>
            <a:spLocks/>
          </p:cNvSpPr>
          <p:nvPr/>
        </p:nvSpPr>
        <p:spPr bwMode="auto">
          <a:xfrm>
            <a:off x="4770018" y="373762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4" name="Freeform 560">
            <a:extLst>
              <a:ext uri="{FF2B5EF4-FFF2-40B4-BE49-F238E27FC236}">
                <a16:creationId xmlns:a16="http://schemas.microsoft.com/office/drawing/2014/main" id="{2B81F565-7A34-4A30-BAE6-5CC1310D5127}"/>
              </a:ext>
            </a:extLst>
          </p:cNvPr>
          <p:cNvSpPr>
            <a:spLocks/>
          </p:cNvSpPr>
          <p:nvPr/>
        </p:nvSpPr>
        <p:spPr bwMode="auto">
          <a:xfrm>
            <a:off x="4774621" y="373762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5" name="Freeform 561">
            <a:extLst>
              <a:ext uri="{FF2B5EF4-FFF2-40B4-BE49-F238E27FC236}">
                <a16:creationId xmlns:a16="http://schemas.microsoft.com/office/drawing/2014/main" id="{0B176A3C-B298-476F-BC66-71D4BCA6F348}"/>
              </a:ext>
            </a:extLst>
          </p:cNvPr>
          <p:cNvSpPr>
            <a:spLocks/>
          </p:cNvSpPr>
          <p:nvPr/>
        </p:nvSpPr>
        <p:spPr bwMode="auto">
          <a:xfrm>
            <a:off x="4765416" y="373325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6" name="Freeform 562">
            <a:extLst>
              <a:ext uri="{FF2B5EF4-FFF2-40B4-BE49-F238E27FC236}">
                <a16:creationId xmlns:a16="http://schemas.microsoft.com/office/drawing/2014/main" id="{7AFA8049-4114-4754-AA7A-280A964E8EAC}"/>
              </a:ext>
            </a:extLst>
          </p:cNvPr>
          <p:cNvSpPr>
            <a:spLocks/>
          </p:cNvSpPr>
          <p:nvPr/>
        </p:nvSpPr>
        <p:spPr bwMode="auto">
          <a:xfrm>
            <a:off x="4770018" y="373762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7" name="Freeform 563">
            <a:extLst>
              <a:ext uri="{FF2B5EF4-FFF2-40B4-BE49-F238E27FC236}">
                <a16:creationId xmlns:a16="http://schemas.microsoft.com/office/drawing/2014/main" id="{034A5A3B-493A-4C3B-A8DC-989E040D67A0}"/>
              </a:ext>
            </a:extLst>
          </p:cNvPr>
          <p:cNvSpPr>
            <a:spLocks/>
          </p:cNvSpPr>
          <p:nvPr/>
        </p:nvSpPr>
        <p:spPr bwMode="auto">
          <a:xfrm>
            <a:off x="5237972" y="3763812"/>
            <a:ext cx="7672" cy="8729"/>
          </a:xfrm>
          <a:custGeom>
            <a:avLst/>
            <a:gdLst>
              <a:gd name="T0" fmla="*/ 0 w 5"/>
              <a:gd name="T1" fmla="*/ 0 h 6"/>
              <a:gd name="T2" fmla="*/ 0 w 5"/>
              <a:gd name="T3" fmla="*/ 0 h 6"/>
              <a:gd name="T4" fmla="*/ 5 w 5"/>
              <a:gd name="T5" fmla="*/ 6 h 6"/>
              <a:gd name="T6" fmla="*/ 5 w 5"/>
              <a:gd name="T7" fmla="*/ 6 h 6"/>
              <a:gd name="T8" fmla="*/ 0 w 5"/>
              <a:gd name="T9" fmla="*/ 0 h 6"/>
              <a:gd name="T10" fmla="*/ 0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0" y="0"/>
                </a:moveTo>
                <a:lnTo>
                  <a:pt x="0" y="0"/>
                </a:lnTo>
                <a:lnTo>
                  <a:pt x="5" y="6"/>
                </a:lnTo>
                <a:lnTo>
                  <a:pt x="5" y="6"/>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8" name="Freeform 564">
            <a:extLst>
              <a:ext uri="{FF2B5EF4-FFF2-40B4-BE49-F238E27FC236}">
                <a16:creationId xmlns:a16="http://schemas.microsoft.com/office/drawing/2014/main" id="{E1750F0C-4076-4C28-B80B-FFD41940F819}"/>
              </a:ext>
            </a:extLst>
          </p:cNvPr>
          <p:cNvSpPr>
            <a:spLocks/>
          </p:cNvSpPr>
          <p:nvPr/>
        </p:nvSpPr>
        <p:spPr bwMode="auto">
          <a:xfrm>
            <a:off x="5345372" y="3568861"/>
            <a:ext cx="16877" cy="17458"/>
          </a:xfrm>
          <a:custGeom>
            <a:avLst/>
            <a:gdLst>
              <a:gd name="T0" fmla="*/ 11 w 11"/>
              <a:gd name="T1" fmla="*/ 0 h 12"/>
              <a:gd name="T2" fmla="*/ 11 w 11"/>
              <a:gd name="T3" fmla="*/ 0 h 12"/>
              <a:gd name="T4" fmla="*/ 0 w 11"/>
              <a:gd name="T5" fmla="*/ 12 h 12"/>
              <a:gd name="T6" fmla="*/ 0 w 11"/>
              <a:gd name="T7" fmla="*/ 12 h 12"/>
              <a:gd name="T8" fmla="*/ 11 w 11"/>
              <a:gd name="T9" fmla="*/ 0 h 12"/>
              <a:gd name="T10" fmla="*/ 11 w 11"/>
              <a:gd name="T11" fmla="*/ 0 h 12"/>
            </a:gdLst>
            <a:ahLst/>
            <a:cxnLst>
              <a:cxn ang="0">
                <a:pos x="T0" y="T1"/>
              </a:cxn>
              <a:cxn ang="0">
                <a:pos x="T2" y="T3"/>
              </a:cxn>
              <a:cxn ang="0">
                <a:pos x="T4" y="T5"/>
              </a:cxn>
              <a:cxn ang="0">
                <a:pos x="T6" y="T7"/>
              </a:cxn>
              <a:cxn ang="0">
                <a:pos x="T8" y="T9"/>
              </a:cxn>
              <a:cxn ang="0">
                <a:pos x="T10" y="T11"/>
              </a:cxn>
            </a:cxnLst>
            <a:rect l="0" t="0" r="r" b="b"/>
            <a:pathLst>
              <a:path w="11" h="12">
                <a:moveTo>
                  <a:pt x="11" y="0"/>
                </a:moveTo>
                <a:lnTo>
                  <a:pt x="11" y="0"/>
                </a:lnTo>
                <a:lnTo>
                  <a:pt x="0" y="12"/>
                </a:lnTo>
                <a:lnTo>
                  <a:pt x="0" y="12"/>
                </a:lnTo>
                <a:lnTo>
                  <a:pt x="11" y="0"/>
                </a:lnTo>
                <a:lnTo>
                  <a:pt x="11"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39" name="Freeform 565">
            <a:extLst>
              <a:ext uri="{FF2B5EF4-FFF2-40B4-BE49-F238E27FC236}">
                <a16:creationId xmlns:a16="http://schemas.microsoft.com/office/drawing/2014/main" id="{ACB9C8E5-FA59-41B7-ABCC-EBF38D2A0066}"/>
              </a:ext>
            </a:extLst>
          </p:cNvPr>
          <p:cNvSpPr>
            <a:spLocks/>
          </p:cNvSpPr>
          <p:nvPr/>
        </p:nvSpPr>
        <p:spPr bwMode="auto">
          <a:xfrm>
            <a:off x="5297809" y="3401553"/>
            <a:ext cx="12274" cy="13093"/>
          </a:xfrm>
          <a:custGeom>
            <a:avLst/>
            <a:gdLst>
              <a:gd name="T0" fmla="*/ 8 w 8"/>
              <a:gd name="T1" fmla="*/ 9 h 9"/>
              <a:gd name="T2" fmla="*/ 8 w 8"/>
              <a:gd name="T3" fmla="*/ 9 h 9"/>
              <a:gd name="T4" fmla="*/ 0 w 8"/>
              <a:gd name="T5" fmla="*/ 0 h 9"/>
              <a:gd name="T6" fmla="*/ 0 w 8"/>
              <a:gd name="T7" fmla="*/ 0 h 9"/>
              <a:gd name="T8" fmla="*/ 8 w 8"/>
              <a:gd name="T9" fmla="*/ 9 h 9"/>
              <a:gd name="T10" fmla="*/ 8 w 8"/>
              <a:gd name="T11" fmla="*/ 9 h 9"/>
            </a:gdLst>
            <a:ahLst/>
            <a:cxnLst>
              <a:cxn ang="0">
                <a:pos x="T0" y="T1"/>
              </a:cxn>
              <a:cxn ang="0">
                <a:pos x="T2" y="T3"/>
              </a:cxn>
              <a:cxn ang="0">
                <a:pos x="T4" y="T5"/>
              </a:cxn>
              <a:cxn ang="0">
                <a:pos x="T6" y="T7"/>
              </a:cxn>
              <a:cxn ang="0">
                <a:pos x="T8" y="T9"/>
              </a:cxn>
              <a:cxn ang="0">
                <a:pos x="T10" y="T11"/>
              </a:cxn>
            </a:cxnLst>
            <a:rect l="0" t="0" r="r" b="b"/>
            <a:pathLst>
              <a:path w="8" h="9">
                <a:moveTo>
                  <a:pt x="8" y="9"/>
                </a:moveTo>
                <a:lnTo>
                  <a:pt x="8" y="9"/>
                </a:lnTo>
                <a:lnTo>
                  <a:pt x="0" y="0"/>
                </a:lnTo>
                <a:lnTo>
                  <a:pt x="0" y="0"/>
                </a:lnTo>
                <a:lnTo>
                  <a:pt x="8" y="9"/>
                </a:lnTo>
                <a:lnTo>
                  <a:pt x="8" y="9"/>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0" name="Freeform 566">
            <a:extLst>
              <a:ext uri="{FF2B5EF4-FFF2-40B4-BE49-F238E27FC236}">
                <a16:creationId xmlns:a16="http://schemas.microsoft.com/office/drawing/2014/main" id="{D2A59D1A-8269-487C-9EC3-9BF2A13B902D}"/>
              </a:ext>
            </a:extLst>
          </p:cNvPr>
          <p:cNvSpPr>
            <a:spLocks/>
          </p:cNvSpPr>
          <p:nvPr/>
        </p:nvSpPr>
        <p:spPr bwMode="auto">
          <a:xfrm>
            <a:off x="5259452" y="3724530"/>
            <a:ext cx="4602" cy="8729"/>
          </a:xfrm>
          <a:custGeom>
            <a:avLst/>
            <a:gdLst>
              <a:gd name="T0" fmla="*/ 0 w 3"/>
              <a:gd name="T1" fmla="*/ 6 h 6"/>
              <a:gd name="T2" fmla="*/ 0 w 3"/>
              <a:gd name="T3" fmla="*/ 6 h 6"/>
              <a:gd name="T4" fmla="*/ 3 w 3"/>
              <a:gd name="T5" fmla="*/ 0 h 6"/>
              <a:gd name="T6" fmla="*/ 3 w 3"/>
              <a:gd name="T7" fmla="*/ 0 h 6"/>
              <a:gd name="T8" fmla="*/ 0 w 3"/>
              <a:gd name="T9" fmla="*/ 6 h 6"/>
              <a:gd name="T10" fmla="*/ 0 w 3"/>
              <a:gd name="T11" fmla="*/ 6 h 6"/>
            </a:gdLst>
            <a:ahLst/>
            <a:cxnLst>
              <a:cxn ang="0">
                <a:pos x="T0" y="T1"/>
              </a:cxn>
              <a:cxn ang="0">
                <a:pos x="T2" y="T3"/>
              </a:cxn>
              <a:cxn ang="0">
                <a:pos x="T4" y="T5"/>
              </a:cxn>
              <a:cxn ang="0">
                <a:pos x="T6" y="T7"/>
              </a:cxn>
              <a:cxn ang="0">
                <a:pos x="T8" y="T9"/>
              </a:cxn>
              <a:cxn ang="0">
                <a:pos x="T10" y="T11"/>
              </a:cxn>
            </a:cxnLst>
            <a:rect l="0" t="0" r="r" b="b"/>
            <a:pathLst>
              <a:path w="3" h="6">
                <a:moveTo>
                  <a:pt x="0" y="6"/>
                </a:moveTo>
                <a:lnTo>
                  <a:pt x="0" y="6"/>
                </a:lnTo>
                <a:lnTo>
                  <a:pt x="3" y="0"/>
                </a:lnTo>
                <a:lnTo>
                  <a:pt x="3" y="0"/>
                </a:lnTo>
                <a:lnTo>
                  <a:pt x="0" y="6"/>
                </a:lnTo>
                <a:lnTo>
                  <a:pt x="0" y="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1" name="Freeform 567">
            <a:extLst>
              <a:ext uri="{FF2B5EF4-FFF2-40B4-BE49-F238E27FC236}">
                <a16:creationId xmlns:a16="http://schemas.microsoft.com/office/drawing/2014/main" id="{72430CC3-3CCC-4844-8564-FD9A4C1D788E}"/>
              </a:ext>
            </a:extLst>
          </p:cNvPr>
          <p:cNvSpPr>
            <a:spLocks/>
          </p:cNvSpPr>
          <p:nvPr/>
        </p:nvSpPr>
        <p:spPr bwMode="auto">
          <a:xfrm>
            <a:off x="4605851" y="2362787"/>
            <a:ext cx="787084" cy="897645"/>
          </a:xfrm>
          <a:custGeom>
            <a:avLst/>
            <a:gdLst>
              <a:gd name="T0" fmla="*/ 40 w 513"/>
              <a:gd name="T1" fmla="*/ 547 h 617"/>
              <a:gd name="T2" fmla="*/ 40 w 513"/>
              <a:gd name="T3" fmla="*/ 550 h 617"/>
              <a:gd name="T4" fmla="*/ 40 w 513"/>
              <a:gd name="T5" fmla="*/ 556 h 617"/>
              <a:gd name="T6" fmla="*/ 40 w 513"/>
              <a:gd name="T7" fmla="*/ 559 h 617"/>
              <a:gd name="T8" fmla="*/ 42 w 513"/>
              <a:gd name="T9" fmla="*/ 565 h 617"/>
              <a:gd name="T10" fmla="*/ 42 w 513"/>
              <a:gd name="T11" fmla="*/ 571 h 617"/>
              <a:gd name="T12" fmla="*/ 42 w 513"/>
              <a:gd name="T13" fmla="*/ 580 h 617"/>
              <a:gd name="T14" fmla="*/ 42 w 513"/>
              <a:gd name="T15" fmla="*/ 586 h 617"/>
              <a:gd name="T16" fmla="*/ 42 w 513"/>
              <a:gd name="T17" fmla="*/ 592 h 617"/>
              <a:gd name="T18" fmla="*/ 42 w 513"/>
              <a:gd name="T19" fmla="*/ 595 h 617"/>
              <a:gd name="T20" fmla="*/ 45 w 513"/>
              <a:gd name="T21" fmla="*/ 604 h 617"/>
              <a:gd name="T22" fmla="*/ 45 w 513"/>
              <a:gd name="T23" fmla="*/ 610 h 617"/>
              <a:gd name="T24" fmla="*/ 45 w 513"/>
              <a:gd name="T25" fmla="*/ 614 h 617"/>
              <a:gd name="T26" fmla="*/ 417 w 513"/>
              <a:gd name="T27" fmla="*/ 617 h 617"/>
              <a:gd name="T28" fmla="*/ 395 w 513"/>
              <a:gd name="T29" fmla="*/ 580 h 617"/>
              <a:gd name="T30" fmla="*/ 367 w 513"/>
              <a:gd name="T31" fmla="*/ 547 h 617"/>
              <a:gd name="T32" fmla="*/ 359 w 513"/>
              <a:gd name="T33" fmla="*/ 538 h 617"/>
              <a:gd name="T34" fmla="*/ 336 w 513"/>
              <a:gd name="T35" fmla="*/ 519 h 617"/>
              <a:gd name="T36" fmla="*/ 328 w 513"/>
              <a:gd name="T37" fmla="*/ 501 h 617"/>
              <a:gd name="T38" fmla="*/ 308 w 513"/>
              <a:gd name="T39" fmla="*/ 480 h 617"/>
              <a:gd name="T40" fmla="*/ 305 w 513"/>
              <a:gd name="T41" fmla="*/ 474 h 617"/>
              <a:gd name="T42" fmla="*/ 303 w 513"/>
              <a:gd name="T43" fmla="*/ 419 h 617"/>
              <a:gd name="T44" fmla="*/ 297 w 513"/>
              <a:gd name="T45" fmla="*/ 383 h 617"/>
              <a:gd name="T46" fmla="*/ 305 w 513"/>
              <a:gd name="T47" fmla="*/ 370 h 617"/>
              <a:gd name="T48" fmla="*/ 328 w 513"/>
              <a:gd name="T49" fmla="*/ 352 h 617"/>
              <a:gd name="T50" fmla="*/ 339 w 513"/>
              <a:gd name="T51" fmla="*/ 313 h 617"/>
              <a:gd name="T52" fmla="*/ 345 w 513"/>
              <a:gd name="T53" fmla="*/ 273 h 617"/>
              <a:gd name="T54" fmla="*/ 375 w 513"/>
              <a:gd name="T55" fmla="*/ 212 h 617"/>
              <a:gd name="T56" fmla="*/ 409 w 513"/>
              <a:gd name="T57" fmla="*/ 182 h 617"/>
              <a:gd name="T58" fmla="*/ 426 w 513"/>
              <a:gd name="T59" fmla="*/ 164 h 617"/>
              <a:gd name="T60" fmla="*/ 471 w 513"/>
              <a:gd name="T61" fmla="*/ 137 h 617"/>
              <a:gd name="T62" fmla="*/ 513 w 513"/>
              <a:gd name="T63" fmla="*/ 109 h 617"/>
              <a:gd name="T64" fmla="*/ 493 w 513"/>
              <a:gd name="T65" fmla="*/ 103 h 617"/>
              <a:gd name="T66" fmla="*/ 451 w 513"/>
              <a:gd name="T67" fmla="*/ 88 h 617"/>
              <a:gd name="T68" fmla="*/ 431 w 513"/>
              <a:gd name="T69" fmla="*/ 100 h 617"/>
              <a:gd name="T70" fmla="*/ 406 w 513"/>
              <a:gd name="T71" fmla="*/ 109 h 617"/>
              <a:gd name="T72" fmla="*/ 387 w 513"/>
              <a:gd name="T73" fmla="*/ 103 h 617"/>
              <a:gd name="T74" fmla="*/ 364 w 513"/>
              <a:gd name="T75" fmla="*/ 82 h 617"/>
              <a:gd name="T76" fmla="*/ 347 w 513"/>
              <a:gd name="T77" fmla="*/ 79 h 617"/>
              <a:gd name="T78" fmla="*/ 280 w 513"/>
              <a:gd name="T79" fmla="*/ 33 h 617"/>
              <a:gd name="T80" fmla="*/ 249 w 513"/>
              <a:gd name="T81" fmla="*/ 54 h 617"/>
              <a:gd name="T82" fmla="*/ 177 w 513"/>
              <a:gd name="T83" fmla="*/ 27 h 617"/>
              <a:gd name="T84" fmla="*/ 14 w 513"/>
              <a:gd name="T85" fmla="*/ 0 h 617"/>
              <a:gd name="T86" fmla="*/ 9 w 513"/>
              <a:gd name="T87" fmla="*/ 15 h 617"/>
              <a:gd name="T88" fmla="*/ 0 w 513"/>
              <a:gd name="T89" fmla="*/ 67 h 617"/>
              <a:gd name="T90" fmla="*/ 17 w 513"/>
              <a:gd name="T91" fmla="*/ 109 h 617"/>
              <a:gd name="T92" fmla="*/ 26 w 513"/>
              <a:gd name="T93" fmla="*/ 152 h 617"/>
              <a:gd name="T94" fmla="*/ 31 w 513"/>
              <a:gd name="T95" fmla="*/ 185 h 617"/>
              <a:gd name="T96" fmla="*/ 34 w 513"/>
              <a:gd name="T97" fmla="*/ 234 h 617"/>
              <a:gd name="T98" fmla="*/ 34 w 513"/>
              <a:gd name="T99" fmla="*/ 264 h 617"/>
              <a:gd name="T100" fmla="*/ 45 w 513"/>
              <a:gd name="T101" fmla="*/ 304 h 617"/>
              <a:gd name="T102" fmla="*/ 45 w 513"/>
              <a:gd name="T103" fmla="*/ 304 h 617"/>
              <a:gd name="T104" fmla="*/ 45 w 513"/>
              <a:gd name="T105" fmla="*/ 304 h 617"/>
              <a:gd name="T106" fmla="*/ 45 w 513"/>
              <a:gd name="T107" fmla="*/ 349 h 617"/>
              <a:gd name="T108" fmla="*/ 31 w 513"/>
              <a:gd name="T109" fmla="*/ 398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3" h="617">
                <a:moveTo>
                  <a:pt x="31" y="398"/>
                </a:moveTo>
                <a:lnTo>
                  <a:pt x="31" y="398"/>
                </a:lnTo>
                <a:lnTo>
                  <a:pt x="37" y="437"/>
                </a:lnTo>
                <a:lnTo>
                  <a:pt x="40" y="471"/>
                </a:lnTo>
                <a:lnTo>
                  <a:pt x="40" y="547"/>
                </a:lnTo>
                <a:lnTo>
                  <a:pt x="40" y="547"/>
                </a:lnTo>
                <a:lnTo>
                  <a:pt x="40" y="547"/>
                </a:lnTo>
                <a:lnTo>
                  <a:pt x="40" y="547"/>
                </a:lnTo>
                <a:lnTo>
                  <a:pt x="40" y="550"/>
                </a:lnTo>
                <a:lnTo>
                  <a:pt x="40" y="550"/>
                </a:lnTo>
                <a:lnTo>
                  <a:pt x="40" y="553"/>
                </a:lnTo>
                <a:lnTo>
                  <a:pt x="40" y="553"/>
                </a:lnTo>
                <a:lnTo>
                  <a:pt x="40" y="553"/>
                </a:lnTo>
                <a:lnTo>
                  <a:pt x="40" y="553"/>
                </a:lnTo>
                <a:lnTo>
                  <a:pt x="40" y="556"/>
                </a:lnTo>
                <a:lnTo>
                  <a:pt x="40" y="556"/>
                </a:lnTo>
                <a:lnTo>
                  <a:pt x="40" y="556"/>
                </a:lnTo>
                <a:lnTo>
                  <a:pt x="40" y="556"/>
                </a:lnTo>
                <a:lnTo>
                  <a:pt x="40" y="559"/>
                </a:lnTo>
                <a:lnTo>
                  <a:pt x="40" y="559"/>
                </a:lnTo>
                <a:lnTo>
                  <a:pt x="40" y="562"/>
                </a:lnTo>
                <a:lnTo>
                  <a:pt x="40" y="562"/>
                </a:lnTo>
                <a:lnTo>
                  <a:pt x="42" y="565"/>
                </a:lnTo>
                <a:lnTo>
                  <a:pt x="42" y="565"/>
                </a:lnTo>
                <a:lnTo>
                  <a:pt x="42" y="565"/>
                </a:lnTo>
                <a:lnTo>
                  <a:pt x="42" y="565"/>
                </a:lnTo>
                <a:lnTo>
                  <a:pt x="42" y="571"/>
                </a:lnTo>
                <a:lnTo>
                  <a:pt x="42" y="571"/>
                </a:lnTo>
                <a:lnTo>
                  <a:pt x="42" y="571"/>
                </a:lnTo>
                <a:lnTo>
                  <a:pt x="42" y="571"/>
                </a:lnTo>
                <a:lnTo>
                  <a:pt x="42" y="574"/>
                </a:lnTo>
                <a:lnTo>
                  <a:pt x="42" y="574"/>
                </a:lnTo>
                <a:lnTo>
                  <a:pt x="42" y="577"/>
                </a:lnTo>
                <a:lnTo>
                  <a:pt x="42" y="577"/>
                </a:lnTo>
                <a:lnTo>
                  <a:pt x="42" y="580"/>
                </a:lnTo>
                <a:lnTo>
                  <a:pt x="42" y="580"/>
                </a:lnTo>
                <a:lnTo>
                  <a:pt x="42" y="580"/>
                </a:lnTo>
                <a:lnTo>
                  <a:pt x="42" y="580"/>
                </a:lnTo>
                <a:lnTo>
                  <a:pt x="42" y="586"/>
                </a:lnTo>
                <a:lnTo>
                  <a:pt x="42" y="586"/>
                </a:lnTo>
                <a:lnTo>
                  <a:pt x="42" y="586"/>
                </a:lnTo>
                <a:lnTo>
                  <a:pt x="42" y="586"/>
                </a:lnTo>
                <a:lnTo>
                  <a:pt x="42" y="592"/>
                </a:lnTo>
                <a:lnTo>
                  <a:pt x="42" y="592"/>
                </a:lnTo>
                <a:lnTo>
                  <a:pt x="42" y="592"/>
                </a:lnTo>
                <a:lnTo>
                  <a:pt x="42" y="592"/>
                </a:lnTo>
                <a:lnTo>
                  <a:pt x="42" y="595"/>
                </a:lnTo>
                <a:lnTo>
                  <a:pt x="42" y="595"/>
                </a:lnTo>
                <a:lnTo>
                  <a:pt x="42" y="595"/>
                </a:lnTo>
                <a:lnTo>
                  <a:pt x="42" y="595"/>
                </a:lnTo>
                <a:lnTo>
                  <a:pt x="45" y="601"/>
                </a:lnTo>
                <a:lnTo>
                  <a:pt x="45" y="601"/>
                </a:lnTo>
                <a:lnTo>
                  <a:pt x="45" y="601"/>
                </a:lnTo>
                <a:lnTo>
                  <a:pt x="45" y="601"/>
                </a:lnTo>
                <a:lnTo>
                  <a:pt x="45" y="604"/>
                </a:lnTo>
                <a:lnTo>
                  <a:pt x="45" y="604"/>
                </a:lnTo>
                <a:lnTo>
                  <a:pt x="45" y="607"/>
                </a:lnTo>
                <a:lnTo>
                  <a:pt x="45" y="607"/>
                </a:lnTo>
                <a:lnTo>
                  <a:pt x="45" y="610"/>
                </a:lnTo>
                <a:lnTo>
                  <a:pt x="45" y="610"/>
                </a:lnTo>
                <a:lnTo>
                  <a:pt x="45" y="610"/>
                </a:lnTo>
                <a:lnTo>
                  <a:pt x="45" y="610"/>
                </a:lnTo>
                <a:lnTo>
                  <a:pt x="45" y="614"/>
                </a:lnTo>
                <a:lnTo>
                  <a:pt x="45" y="614"/>
                </a:lnTo>
                <a:lnTo>
                  <a:pt x="45" y="614"/>
                </a:lnTo>
                <a:lnTo>
                  <a:pt x="45" y="614"/>
                </a:lnTo>
                <a:lnTo>
                  <a:pt x="45" y="614"/>
                </a:lnTo>
                <a:lnTo>
                  <a:pt x="45" y="614"/>
                </a:lnTo>
                <a:lnTo>
                  <a:pt x="45" y="617"/>
                </a:lnTo>
                <a:lnTo>
                  <a:pt x="417" y="617"/>
                </a:lnTo>
                <a:lnTo>
                  <a:pt x="417" y="589"/>
                </a:lnTo>
                <a:lnTo>
                  <a:pt x="398" y="586"/>
                </a:lnTo>
                <a:lnTo>
                  <a:pt x="398" y="586"/>
                </a:lnTo>
                <a:lnTo>
                  <a:pt x="395" y="583"/>
                </a:lnTo>
                <a:lnTo>
                  <a:pt x="395" y="580"/>
                </a:lnTo>
                <a:lnTo>
                  <a:pt x="395" y="565"/>
                </a:lnTo>
                <a:lnTo>
                  <a:pt x="370" y="550"/>
                </a:lnTo>
                <a:lnTo>
                  <a:pt x="370" y="550"/>
                </a:lnTo>
                <a:lnTo>
                  <a:pt x="367" y="547"/>
                </a:lnTo>
                <a:lnTo>
                  <a:pt x="367" y="547"/>
                </a:lnTo>
                <a:lnTo>
                  <a:pt x="367" y="541"/>
                </a:lnTo>
                <a:lnTo>
                  <a:pt x="367" y="541"/>
                </a:lnTo>
                <a:lnTo>
                  <a:pt x="367" y="541"/>
                </a:lnTo>
                <a:lnTo>
                  <a:pt x="367" y="541"/>
                </a:lnTo>
                <a:lnTo>
                  <a:pt x="359" y="538"/>
                </a:lnTo>
                <a:lnTo>
                  <a:pt x="350" y="531"/>
                </a:lnTo>
                <a:lnTo>
                  <a:pt x="339" y="522"/>
                </a:lnTo>
                <a:lnTo>
                  <a:pt x="339" y="522"/>
                </a:lnTo>
                <a:lnTo>
                  <a:pt x="336" y="519"/>
                </a:lnTo>
                <a:lnTo>
                  <a:pt x="336" y="519"/>
                </a:lnTo>
                <a:lnTo>
                  <a:pt x="333" y="510"/>
                </a:lnTo>
                <a:lnTo>
                  <a:pt x="333" y="510"/>
                </a:lnTo>
                <a:lnTo>
                  <a:pt x="331" y="504"/>
                </a:lnTo>
                <a:lnTo>
                  <a:pt x="331" y="504"/>
                </a:lnTo>
                <a:lnTo>
                  <a:pt x="328" y="501"/>
                </a:lnTo>
                <a:lnTo>
                  <a:pt x="328" y="501"/>
                </a:lnTo>
                <a:lnTo>
                  <a:pt x="325" y="501"/>
                </a:lnTo>
                <a:lnTo>
                  <a:pt x="325" y="501"/>
                </a:lnTo>
                <a:lnTo>
                  <a:pt x="317" y="495"/>
                </a:lnTo>
                <a:lnTo>
                  <a:pt x="308" y="480"/>
                </a:lnTo>
                <a:lnTo>
                  <a:pt x="308" y="480"/>
                </a:lnTo>
                <a:lnTo>
                  <a:pt x="305" y="474"/>
                </a:lnTo>
                <a:lnTo>
                  <a:pt x="305" y="474"/>
                </a:lnTo>
                <a:lnTo>
                  <a:pt x="305" y="474"/>
                </a:lnTo>
                <a:lnTo>
                  <a:pt x="305" y="474"/>
                </a:lnTo>
                <a:lnTo>
                  <a:pt x="303" y="471"/>
                </a:lnTo>
                <a:lnTo>
                  <a:pt x="303" y="465"/>
                </a:lnTo>
                <a:lnTo>
                  <a:pt x="303" y="446"/>
                </a:lnTo>
                <a:lnTo>
                  <a:pt x="303" y="446"/>
                </a:lnTo>
                <a:lnTo>
                  <a:pt x="303" y="419"/>
                </a:lnTo>
                <a:lnTo>
                  <a:pt x="303" y="419"/>
                </a:lnTo>
                <a:lnTo>
                  <a:pt x="300" y="401"/>
                </a:lnTo>
                <a:lnTo>
                  <a:pt x="300" y="392"/>
                </a:lnTo>
                <a:lnTo>
                  <a:pt x="300" y="392"/>
                </a:lnTo>
                <a:lnTo>
                  <a:pt x="297" y="383"/>
                </a:lnTo>
                <a:lnTo>
                  <a:pt x="300" y="377"/>
                </a:lnTo>
                <a:lnTo>
                  <a:pt x="303" y="373"/>
                </a:lnTo>
                <a:lnTo>
                  <a:pt x="303" y="373"/>
                </a:lnTo>
                <a:lnTo>
                  <a:pt x="305" y="370"/>
                </a:lnTo>
                <a:lnTo>
                  <a:pt x="305" y="370"/>
                </a:lnTo>
                <a:lnTo>
                  <a:pt x="311" y="361"/>
                </a:lnTo>
                <a:lnTo>
                  <a:pt x="311" y="361"/>
                </a:lnTo>
                <a:lnTo>
                  <a:pt x="319" y="355"/>
                </a:lnTo>
                <a:lnTo>
                  <a:pt x="328" y="352"/>
                </a:lnTo>
                <a:lnTo>
                  <a:pt x="328" y="352"/>
                </a:lnTo>
                <a:lnTo>
                  <a:pt x="333" y="349"/>
                </a:lnTo>
                <a:lnTo>
                  <a:pt x="333" y="349"/>
                </a:lnTo>
                <a:lnTo>
                  <a:pt x="336" y="334"/>
                </a:lnTo>
                <a:lnTo>
                  <a:pt x="336" y="334"/>
                </a:lnTo>
                <a:lnTo>
                  <a:pt x="339" y="313"/>
                </a:lnTo>
                <a:lnTo>
                  <a:pt x="339" y="313"/>
                </a:lnTo>
                <a:lnTo>
                  <a:pt x="342" y="288"/>
                </a:lnTo>
                <a:lnTo>
                  <a:pt x="345" y="276"/>
                </a:lnTo>
                <a:lnTo>
                  <a:pt x="345" y="276"/>
                </a:lnTo>
                <a:lnTo>
                  <a:pt x="345" y="273"/>
                </a:lnTo>
                <a:lnTo>
                  <a:pt x="361" y="231"/>
                </a:lnTo>
                <a:lnTo>
                  <a:pt x="361" y="231"/>
                </a:lnTo>
                <a:lnTo>
                  <a:pt x="367" y="222"/>
                </a:lnTo>
                <a:lnTo>
                  <a:pt x="375" y="212"/>
                </a:lnTo>
                <a:lnTo>
                  <a:pt x="375" y="212"/>
                </a:lnTo>
                <a:lnTo>
                  <a:pt x="392" y="197"/>
                </a:lnTo>
                <a:lnTo>
                  <a:pt x="392" y="197"/>
                </a:lnTo>
                <a:lnTo>
                  <a:pt x="401" y="188"/>
                </a:lnTo>
                <a:lnTo>
                  <a:pt x="409" y="182"/>
                </a:lnTo>
                <a:lnTo>
                  <a:pt x="409" y="182"/>
                </a:lnTo>
                <a:lnTo>
                  <a:pt x="412" y="179"/>
                </a:lnTo>
                <a:lnTo>
                  <a:pt x="412" y="179"/>
                </a:lnTo>
                <a:lnTo>
                  <a:pt x="420" y="173"/>
                </a:lnTo>
                <a:lnTo>
                  <a:pt x="426" y="164"/>
                </a:lnTo>
                <a:lnTo>
                  <a:pt x="426" y="164"/>
                </a:lnTo>
                <a:lnTo>
                  <a:pt x="434" y="155"/>
                </a:lnTo>
                <a:lnTo>
                  <a:pt x="443" y="146"/>
                </a:lnTo>
                <a:lnTo>
                  <a:pt x="462" y="140"/>
                </a:lnTo>
                <a:lnTo>
                  <a:pt x="462" y="140"/>
                </a:lnTo>
                <a:lnTo>
                  <a:pt x="471" y="137"/>
                </a:lnTo>
                <a:lnTo>
                  <a:pt x="471" y="137"/>
                </a:lnTo>
                <a:lnTo>
                  <a:pt x="485" y="127"/>
                </a:lnTo>
                <a:lnTo>
                  <a:pt x="499" y="118"/>
                </a:lnTo>
                <a:lnTo>
                  <a:pt x="499" y="118"/>
                </a:lnTo>
                <a:lnTo>
                  <a:pt x="513" y="109"/>
                </a:lnTo>
                <a:lnTo>
                  <a:pt x="513" y="109"/>
                </a:lnTo>
                <a:lnTo>
                  <a:pt x="504" y="106"/>
                </a:lnTo>
                <a:lnTo>
                  <a:pt x="504" y="106"/>
                </a:lnTo>
                <a:lnTo>
                  <a:pt x="493" y="103"/>
                </a:lnTo>
                <a:lnTo>
                  <a:pt x="493" y="103"/>
                </a:lnTo>
                <a:lnTo>
                  <a:pt x="479" y="100"/>
                </a:lnTo>
                <a:lnTo>
                  <a:pt x="468" y="94"/>
                </a:lnTo>
                <a:lnTo>
                  <a:pt x="468" y="94"/>
                </a:lnTo>
                <a:lnTo>
                  <a:pt x="459" y="91"/>
                </a:lnTo>
                <a:lnTo>
                  <a:pt x="451" y="88"/>
                </a:lnTo>
                <a:lnTo>
                  <a:pt x="451" y="88"/>
                </a:lnTo>
                <a:lnTo>
                  <a:pt x="445" y="88"/>
                </a:lnTo>
                <a:lnTo>
                  <a:pt x="443" y="91"/>
                </a:lnTo>
                <a:lnTo>
                  <a:pt x="443" y="91"/>
                </a:lnTo>
                <a:lnTo>
                  <a:pt x="431" y="100"/>
                </a:lnTo>
                <a:lnTo>
                  <a:pt x="426" y="106"/>
                </a:lnTo>
                <a:lnTo>
                  <a:pt x="415" y="109"/>
                </a:lnTo>
                <a:lnTo>
                  <a:pt x="415" y="109"/>
                </a:lnTo>
                <a:lnTo>
                  <a:pt x="406" y="109"/>
                </a:lnTo>
                <a:lnTo>
                  <a:pt x="406" y="109"/>
                </a:lnTo>
                <a:lnTo>
                  <a:pt x="398" y="112"/>
                </a:lnTo>
                <a:lnTo>
                  <a:pt x="392" y="112"/>
                </a:lnTo>
                <a:lnTo>
                  <a:pt x="389" y="109"/>
                </a:lnTo>
                <a:lnTo>
                  <a:pt x="387" y="103"/>
                </a:lnTo>
                <a:lnTo>
                  <a:pt x="387" y="103"/>
                </a:lnTo>
                <a:lnTo>
                  <a:pt x="381" y="91"/>
                </a:lnTo>
                <a:lnTo>
                  <a:pt x="381" y="91"/>
                </a:lnTo>
                <a:lnTo>
                  <a:pt x="375" y="85"/>
                </a:lnTo>
                <a:lnTo>
                  <a:pt x="373" y="82"/>
                </a:lnTo>
                <a:lnTo>
                  <a:pt x="364" y="82"/>
                </a:lnTo>
                <a:lnTo>
                  <a:pt x="364" y="82"/>
                </a:lnTo>
                <a:lnTo>
                  <a:pt x="356" y="85"/>
                </a:lnTo>
                <a:lnTo>
                  <a:pt x="353" y="82"/>
                </a:lnTo>
                <a:lnTo>
                  <a:pt x="347" y="79"/>
                </a:lnTo>
                <a:lnTo>
                  <a:pt x="347" y="79"/>
                </a:lnTo>
                <a:lnTo>
                  <a:pt x="328" y="64"/>
                </a:lnTo>
                <a:lnTo>
                  <a:pt x="294" y="36"/>
                </a:lnTo>
                <a:lnTo>
                  <a:pt x="294" y="36"/>
                </a:lnTo>
                <a:lnTo>
                  <a:pt x="286" y="33"/>
                </a:lnTo>
                <a:lnTo>
                  <a:pt x="280" y="33"/>
                </a:lnTo>
                <a:lnTo>
                  <a:pt x="275" y="39"/>
                </a:lnTo>
                <a:lnTo>
                  <a:pt x="269" y="42"/>
                </a:lnTo>
                <a:lnTo>
                  <a:pt x="269" y="42"/>
                </a:lnTo>
                <a:lnTo>
                  <a:pt x="258" y="54"/>
                </a:lnTo>
                <a:lnTo>
                  <a:pt x="249" y="54"/>
                </a:lnTo>
                <a:lnTo>
                  <a:pt x="241" y="54"/>
                </a:lnTo>
                <a:lnTo>
                  <a:pt x="235" y="51"/>
                </a:lnTo>
                <a:lnTo>
                  <a:pt x="235" y="51"/>
                </a:lnTo>
                <a:lnTo>
                  <a:pt x="207" y="42"/>
                </a:lnTo>
                <a:lnTo>
                  <a:pt x="177" y="27"/>
                </a:lnTo>
                <a:lnTo>
                  <a:pt x="177" y="27"/>
                </a:lnTo>
                <a:lnTo>
                  <a:pt x="177" y="27"/>
                </a:lnTo>
                <a:lnTo>
                  <a:pt x="140" y="3"/>
                </a:lnTo>
                <a:lnTo>
                  <a:pt x="140" y="3"/>
                </a:lnTo>
                <a:lnTo>
                  <a:pt x="14" y="0"/>
                </a:lnTo>
                <a:lnTo>
                  <a:pt x="14" y="0"/>
                </a:lnTo>
                <a:lnTo>
                  <a:pt x="14" y="3"/>
                </a:lnTo>
                <a:lnTo>
                  <a:pt x="14" y="3"/>
                </a:lnTo>
                <a:lnTo>
                  <a:pt x="14" y="9"/>
                </a:lnTo>
                <a:lnTo>
                  <a:pt x="9" y="15"/>
                </a:lnTo>
                <a:lnTo>
                  <a:pt x="9" y="15"/>
                </a:lnTo>
                <a:lnTo>
                  <a:pt x="3" y="27"/>
                </a:lnTo>
                <a:lnTo>
                  <a:pt x="0" y="39"/>
                </a:lnTo>
                <a:lnTo>
                  <a:pt x="0" y="67"/>
                </a:lnTo>
                <a:lnTo>
                  <a:pt x="0" y="67"/>
                </a:lnTo>
                <a:lnTo>
                  <a:pt x="9" y="82"/>
                </a:lnTo>
                <a:lnTo>
                  <a:pt x="14" y="88"/>
                </a:lnTo>
                <a:lnTo>
                  <a:pt x="14" y="97"/>
                </a:lnTo>
                <a:lnTo>
                  <a:pt x="14" y="97"/>
                </a:lnTo>
                <a:lnTo>
                  <a:pt x="17" y="109"/>
                </a:lnTo>
                <a:lnTo>
                  <a:pt x="17" y="109"/>
                </a:lnTo>
                <a:lnTo>
                  <a:pt x="20" y="133"/>
                </a:lnTo>
                <a:lnTo>
                  <a:pt x="20" y="133"/>
                </a:lnTo>
                <a:lnTo>
                  <a:pt x="23" y="140"/>
                </a:lnTo>
                <a:lnTo>
                  <a:pt x="26" y="152"/>
                </a:lnTo>
                <a:lnTo>
                  <a:pt x="26" y="152"/>
                </a:lnTo>
                <a:lnTo>
                  <a:pt x="28" y="161"/>
                </a:lnTo>
                <a:lnTo>
                  <a:pt x="28" y="170"/>
                </a:lnTo>
                <a:lnTo>
                  <a:pt x="28" y="170"/>
                </a:lnTo>
                <a:lnTo>
                  <a:pt x="31" y="185"/>
                </a:lnTo>
                <a:lnTo>
                  <a:pt x="31" y="185"/>
                </a:lnTo>
                <a:lnTo>
                  <a:pt x="34" y="197"/>
                </a:lnTo>
                <a:lnTo>
                  <a:pt x="37" y="212"/>
                </a:lnTo>
                <a:lnTo>
                  <a:pt x="37" y="212"/>
                </a:lnTo>
                <a:lnTo>
                  <a:pt x="34" y="234"/>
                </a:lnTo>
                <a:lnTo>
                  <a:pt x="34" y="234"/>
                </a:lnTo>
                <a:lnTo>
                  <a:pt x="31" y="252"/>
                </a:lnTo>
                <a:lnTo>
                  <a:pt x="31" y="252"/>
                </a:lnTo>
                <a:lnTo>
                  <a:pt x="31" y="258"/>
                </a:lnTo>
                <a:lnTo>
                  <a:pt x="34" y="264"/>
                </a:lnTo>
                <a:lnTo>
                  <a:pt x="34" y="264"/>
                </a:lnTo>
                <a:lnTo>
                  <a:pt x="40" y="270"/>
                </a:lnTo>
                <a:lnTo>
                  <a:pt x="45" y="279"/>
                </a:lnTo>
                <a:lnTo>
                  <a:pt x="45" y="288"/>
                </a:lnTo>
                <a:lnTo>
                  <a:pt x="45" y="304"/>
                </a:lnTo>
                <a:lnTo>
                  <a:pt x="45" y="304"/>
                </a:lnTo>
                <a:lnTo>
                  <a:pt x="45" y="304"/>
                </a:lnTo>
                <a:lnTo>
                  <a:pt x="45" y="304"/>
                </a:lnTo>
                <a:lnTo>
                  <a:pt x="45" y="304"/>
                </a:lnTo>
                <a:lnTo>
                  <a:pt x="45" y="304"/>
                </a:lnTo>
                <a:lnTo>
                  <a:pt x="45" y="304"/>
                </a:lnTo>
                <a:lnTo>
                  <a:pt x="45" y="304"/>
                </a:lnTo>
                <a:lnTo>
                  <a:pt x="45" y="304"/>
                </a:lnTo>
                <a:lnTo>
                  <a:pt x="45" y="304"/>
                </a:lnTo>
                <a:lnTo>
                  <a:pt x="45" y="304"/>
                </a:lnTo>
                <a:lnTo>
                  <a:pt x="45" y="304"/>
                </a:lnTo>
                <a:lnTo>
                  <a:pt x="45" y="304"/>
                </a:lnTo>
                <a:lnTo>
                  <a:pt x="45" y="340"/>
                </a:lnTo>
                <a:lnTo>
                  <a:pt x="45" y="340"/>
                </a:lnTo>
                <a:lnTo>
                  <a:pt x="45" y="349"/>
                </a:lnTo>
                <a:lnTo>
                  <a:pt x="40" y="358"/>
                </a:lnTo>
                <a:lnTo>
                  <a:pt x="40" y="358"/>
                </a:lnTo>
                <a:lnTo>
                  <a:pt x="34" y="377"/>
                </a:lnTo>
                <a:lnTo>
                  <a:pt x="31" y="389"/>
                </a:lnTo>
                <a:lnTo>
                  <a:pt x="31" y="398"/>
                </a:lnTo>
                <a:lnTo>
                  <a:pt x="31" y="398"/>
                </a:lnTo>
                <a:close/>
              </a:path>
            </a:pathLst>
          </a:custGeom>
          <a:solidFill>
            <a:schemeClr val="accent2">
              <a:lumMod val="60000"/>
              <a:lumOff val="40000"/>
            </a:schemeClr>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542" name="Freeform 568">
            <a:extLst>
              <a:ext uri="{FF2B5EF4-FFF2-40B4-BE49-F238E27FC236}">
                <a16:creationId xmlns:a16="http://schemas.microsoft.com/office/drawing/2014/main" id="{78DDC729-EB43-4F99-ADA0-D7D356B8C13C}"/>
              </a:ext>
            </a:extLst>
          </p:cNvPr>
          <p:cNvSpPr>
            <a:spLocks/>
          </p:cNvSpPr>
          <p:nvPr/>
        </p:nvSpPr>
        <p:spPr bwMode="auto">
          <a:xfrm>
            <a:off x="3846383" y="2313322"/>
            <a:ext cx="811632" cy="535386"/>
          </a:xfrm>
          <a:custGeom>
            <a:avLst/>
            <a:gdLst>
              <a:gd name="T0" fmla="*/ 17 w 529"/>
              <a:gd name="T1" fmla="*/ 189 h 368"/>
              <a:gd name="T2" fmla="*/ 17 w 529"/>
              <a:gd name="T3" fmla="*/ 201 h 368"/>
              <a:gd name="T4" fmla="*/ 17 w 529"/>
              <a:gd name="T5" fmla="*/ 201 h 368"/>
              <a:gd name="T6" fmla="*/ 17 w 529"/>
              <a:gd name="T7" fmla="*/ 201 h 368"/>
              <a:gd name="T8" fmla="*/ 232 w 529"/>
              <a:gd name="T9" fmla="*/ 356 h 368"/>
              <a:gd name="T10" fmla="*/ 232 w 529"/>
              <a:gd name="T11" fmla="*/ 356 h 368"/>
              <a:gd name="T12" fmla="*/ 243 w 529"/>
              <a:gd name="T13" fmla="*/ 356 h 368"/>
              <a:gd name="T14" fmla="*/ 252 w 529"/>
              <a:gd name="T15" fmla="*/ 356 h 368"/>
              <a:gd name="T16" fmla="*/ 263 w 529"/>
              <a:gd name="T17" fmla="*/ 356 h 368"/>
              <a:gd name="T18" fmla="*/ 266 w 529"/>
              <a:gd name="T19" fmla="*/ 356 h 368"/>
              <a:gd name="T20" fmla="*/ 277 w 529"/>
              <a:gd name="T21" fmla="*/ 359 h 368"/>
              <a:gd name="T22" fmla="*/ 285 w 529"/>
              <a:gd name="T23" fmla="*/ 359 h 368"/>
              <a:gd name="T24" fmla="*/ 297 w 529"/>
              <a:gd name="T25" fmla="*/ 359 h 368"/>
              <a:gd name="T26" fmla="*/ 297 w 529"/>
              <a:gd name="T27" fmla="*/ 359 h 368"/>
              <a:gd name="T28" fmla="*/ 347 w 529"/>
              <a:gd name="T29" fmla="*/ 362 h 368"/>
              <a:gd name="T30" fmla="*/ 355 w 529"/>
              <a:gd name="T31" fmla="*/ 362 h 368"/>
              <a:gd name="T32" fmla="*/ 364 w 529"/>
              <a:gd name="T33" fmla="*/ 362 h 368"/>
              <a:gd name="T34" fmla="*/ 369 w 529"/>
              <a:gd name="T35" fmla="*/ 362 h 368"/>
              <a:gd name="T36" fmla="*/ 378 w 529"/>
              <a:gd name="T37" fmla="*/ 365 h 368"/>
              <a:gd name="T38" fmla="*/ 386 w 529"/>
              <a:gd name="T39" fmla="*/ 365 h 368"/>
              <a:gd name="T40" fmla="*/ 395 w 529"/>
              <a:gd name="T41" fmla="*/ 365 h 368"/>
              <a:gd name="T42" fmla="*/ 400 w 529"/>
              <a:gd name="T43" fmla="*/ 365 h 368"/>
              <a:gd name="T44" fmla="*/ 409 w 529"/>
              <a:gd name="T45" fmla="*/ 365 h 368"/>
              <a:gd name="T46" fmla="*/ 414 w 529"/>
              <a:gd name="T47" fmla="*/ 365 h 368"/>
              <a:gd name="T48" fmla="*/ 425 w 529"/>
              <a:gd name="T49" fmla="*/ 365 h 368"/>
              <a:gd name="T50" fmla="*/ 428 w 529"/>
              <a:gd name="T51" fmla="*/ 365 h 368"/>
              <a:gd name="T52" fmla="*/ 439 w 529"/>
              <a:gd name="T53" fmla="*/ 368 h 368"/>
              <a:gd name="T54" fmla="*/ 448 w 529"/>
              <a:gd name="T55" fmla="*/ 368 h 368"/>
              <a:gd name="T56" fmla="*/ 456 w 529"/>
              <a:gd name="T57" fmla="*/ 368 h 368"/>
              <a:gd name="T58" fmla="*/ 462 w 529"/>
              <a:gd name="T59" fmla="*/ 368 h 368"/>
              <a:gd name="T60" fmla="*/ 470 w 529"/>
              <a:gd name="T61" fmla="*/ 368 h 368"/>
              <a:gd name="T62" fmla="*/ 476 w 529"/>
              <a:gd name="T63" fmla="*/ 368 h 368"/>
              <a:gd name="T64" fmla="*/ 484 w 529"/>
              <a:gd name="T65" fmla="*/ 368 h 368"/>
              <a:gd name="T66" fmla="*/ 487 w 529"/>
              <a:gd name="T67" fmla="*/ 368 h 368"/>
              <a:gd name="T68" fmla="*/ 495 w 529"/>
              <a:gd name="T69" fmla="*/ 368 h 368"/>
              <a:gd name="T70" fmla="*/ 501 w 529"/>
              <a:gd name="T71" fmla="*/ 368 h 368"/>
              <a:gd name="T72" fmla="*/ 507 w 529"/>
              <a:gd name="T73" fmla="*/ 368 h 368"/>
              <a:gd name="T74" fmla="*/ 512 w 529"/>
              <a:gd name="T75" fmla="*/ 368 h 368"/>
              <a:gd name="T76" fmla="*/ 521 w 529"/>
              <a:gd name="T77" fmla="*/ 368 h 368"/>
              <a:gd name="T78" fmla="*/ 523 w 529"/>
              <a:gd name="T79" fmla="*/ 368 h 368"/>
              <a:gd name="T80" fmla="*/ 529 w 529"/>
              <a:gd name="T81" fmla="*/ 368 h 368"/>
              <a:gd name="T82" fmla="*/ 529 w 529"/>
              <a:gd name="T83" fmla="*/ 338 h 368"/>
              <a:gd name="T84" fmla="*/ 529 w 529"/>
              <a:gd name="T85" fmla="*/ 338 h 368"/>
              <a:gd name="T86" fmla="*/ 529 w 529"/>
              <a:gd name="T87" fmla="*/ 338 h 368"/>
              <a:gd name="T88" fmla="*/ 529 w 529"/>
              <a:gd name="T89" fmla="*/ 338 h 368"/>
              <a:gd name="T90" fmla="*/ 521 w 529"/>
              <a:gd name="T91" fmla="*/ 307 h 368"/>
              <a:gd name="T92" fmla="*/ 515 w 529"/>
              <a:gd name="T93" fmla="*/ 286 h 368"/>
              <a:gd name="T94" fmla="*/ 518 w 529"/>
              <a:gd name="T95" fmla="*/ 265 h 368"/>
              <a:gd name="T96" fmla="*/ 518 w 529"/>
              <a:gd name="T97" fmla="*/ 234 h 368"/>
              <a:gd name="T98" fmla="*/ 512 w 529"/>
              <a:gd name="T99" fmla="*/ 204 h 368"/>
              <a:gd name="T100" fmla="*/ 509 w 529"/>
              <a:gd name="T101" fmla="*/ 189 h 368"/>
              <a:gd name="T102" fmla="*/ 504 w 529"/>
              <a:gd name="T103" fmla="*/ 167 h 368"/>
              <a:gd name="T104" fmla="*/ 498 w 529"/>
              <a:gd name="T105" fmla="*/ 131 h 368"/>
              <a:gd name="T106" fmla="*/ 487 w 529"/>
              <a:gd name="T107" fmla="*/ 107 h 368"/>
              <a:gd name="T108" fmla="*/ 484 w 529"/>
              <a:gd name="T109" fmla="*/ 73 h 368"/>
              <a:gd name="T110" fmla="*/ 498 w 529"/>
              <a:gd name="T111" fmla="*/ 43 h 368"/>
              <a:gd name="T112" fmla="*/ 498 w 529"/>
              <a:gd name="T113" fmla="*/ 37 h 368"/>
              <a:gd name="T114" fmla="*/ 313 w 529"/>
              <a:gd name="T115" fmla="*/ 25 h 368"/>
              <a:gd name="T116" fmla="*/ 39 w 529"/>
              <a:gd name="T117" fmla="*/ 0 h 368"/>
              <a:gd name="T118" fmla="*/ 34 w 529"/>
              <a:gd name="T119" fmla="*/ 46 h 368"/>
              <a:gd name="T120" fmla="*/ 17 w 529"/>
              <a:gd name="T121" fmla="*/ 189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9" h="368">
                <a:moveTo>
                  <a:pt x="17" y="189"/>
                </a:moveTo>
                <a:lnTo>
                  <a:pt x="17" y="189"/>
                </a:lnTo>
                <a:lnTo>
                  <a:pt x="17" y="189"/>
                </a:lnTo>
                <a:lnTo>
                  <a:pt x="17" y="189"/>
                </a:lnTo>
                <a:lnTo>
                  <a:pt x="17" y="201"/>
                </a:lnTo>
                <a:lnTo>
                  <a:pt x="17" y="201"/>
                </a:lnTo>
                <a:lnTo>
                  <a:pt x="17" y="201"/>
                </a:lnTo>
                <a:lnTo>
                  <a:pt x="17" y="201"/>
                </a:lnTo>
                <a:lnTo>
                  <a:pt x="17" y="201"/>
                </a:lnTo>
                <a:lnTo>
                  <a:pt x="17" y="201"/>
                </a:lnTo>
                <a:lnTo>
                  <a:pt x="17" y="201"/>
                </a:lnTo>
                <a:lnTo>
                  <a:pt x="17" y="201"/>
                </a:lnTo>
                <a:lnTo>
                  <a:pt x="0" y="341"/>
                </a:lnTo>
                <a:lnTo>
                  <a:pt x="0" y="341"/>
                </a:lnTo>
                <a:lnTo>
                  <a:pt x="232" y="356"/>
                </a:lnTo>
                <a:lnTo>
                  <a:pt x="232" y="356"/>
                </a:lnTo>
                <a:lnTo>
                  <a:pt x="232" y="356"/>
                </a:lnTo>
                <a:lnTo>
                  <a:pt x="232" y="356"/>
                </a:lnTo>
                <a:lnTo>
                  <a:pt x="243" y="356"/>
                </a:lnTo>
                <a:lnTo>
                  <a:pt x="243" y="356"/>
                </a:lnTo>
                <a:lnTo>
                  <a:pt x="243" y="356"/>
                </a:lnTo>
                <a:lnTo>
                  <a:pt x="243" y="356"/>
                </a:lnTo>
                <a:lnTo>
                  <a:pt x="252" y="356"/>
                </a:lnTo>
                <a:lnTo>
                  <a:pt x="252" y="356"/>
                </a:lnTo>
                <a:lnTo>
                  <a:pt x="255" y="356"/>
                </a:lnTo>
                <a:lnTo>
                  <a:pt x="255" y="356"/>
                </a:lnTo>
                <a:lnTo>
                  <a:pt x="263" y="356"/>
                </a:lnTo>
                <a:lnTo>
                  <a:pt x="263" y="356"/>
                </a:lnTo>
                <a:lnTo>
                  <a:pt x="266" y="356"/>
                </a:lnTo>
                <a:lnTo>
                  <a:pt x="266" y="356"/>
                </a:lnTo>
                <a:lnTo>
                  <a:pt x="274" y="359"/>
                </a:lnTo>
                <a:lnTo>
                  <a:pt x="274" y="359"/>
                </a:lnTo>
                <a:lnTo>
                  <a:pt x="277" y="359"/>
                </a:lnTo>
                <a:lnTo>
                  <a:pt x="277" y="359"/>
                </a:lnTo>
                <a:lnTo>
                  <a:pt x="285" y="359"/>
                </a:lnTo>
                <a:lnTo>
                  <a:pt x="285" y="359"/>
                </a:lnTo>
                <a:lnTo>
                  <a:pt x="285" y="359"/>
                </a:lnTo>
                <a:lnTo>
                  <a:pt x="285" y="359"/>
                </a:lnTo>
                <a:lnTo>
                  <a:pt x="297" y="359"/>
                </a:lnTo>
                <a:lnTo>
                  <a:pt x="297" y="359"/>
                </a:lnTo>
                <a:lnTo>
                  <a:pt x="297" y="359"/>
                </a:lnTo>
                <a:lnTo>
                  <a:pt x="297" y="359"/>
                </a:lnTo>
                <a:lnTo>
                  <a:pt x="344" y="362"/>
                </a:lnTo>
                <a:lnTo>
                  <a:pt x="344" y="362"/>
                </a:lnTo>
                <a:lnTo>
                  <a:pt x="347" y="362"/>
                </a:lnTo>
                <a:lnTo>
                  <a:pt x="347" y="362"/>
                </a:lnTo>
                <a:lnTo>
                  <a:pt x="355" y="362"/>
                </a:lnTo>
                <a:lnTo>
                  <a:pt x="355" y="362"/>
                </a:lnTo>
                <a:lnTo>
                  <a:pt x="358" y="362"/>
                </a:lnTo>
                <a:lnTo>
                  <a:pt x="358" y="362"/>
                </a:lnTo>
                <a:lnTo>
                  <a:pt x="364" y="362"/>
                </a:lnTo>
                <a:lnTo>
                  <a:pt x="364" y="362"/>
                </a:lnTo>
                <a:lnTo>
                  <a:pt x="369" y="362"/>
                </a:lnTo>
                <a:lnTo>
                  <a:pt x="369" y="362"/>
                </a:lnTo>
                <a:lnTo>
                  <a:pt x="375" y="365"/>
                </a:lnTo>
                <a:lnTo>
                  <a:pt x="375" y="365"/>
                </a:lnTo>
                <a:lnTo>
                  <a:pt x="378" y="365"/>
                </a:lnTo>
                <a:lnTo>
                  <a:pt x="378" y="365"/>
                </a:lnTo>
                <a:lnTo>
                  <a:pt x="386" y="365"/>
                </a:lnTo>
                <a:lnTo>
                  <a:pt x="386" y="365"/>
                </a:lnTo>
                <a:lnTo>
                  <a:pt x="389" y="365"/>
                </a:lnTo>
                <a:lnTo>
                  <a:pt x="389" y="365"/>
                </a:lnTo>
                <a:lnTo>
                  <a:pt x="395" y="365"/>
                </a:lnTo>
                <a:lnTo>
                  <a:pt x="395" y="365"/>
                </a:lnTo>
                <a:lnTo>
                  <a:pt x="400" y="365"/>
                </a:lnTo>
                <a:lnTo>
                  <a:pt x="400" y="365"/>
                </a:lnTo>
                <a:lnTo>
                  <a:pt x="406" y="365"/>
                </a:lnTo>
                <a:lnTo>
                  <a:pt x="406" y="365"/>
                </a:lnTo>
                <a:lnTo>
                  <a:pt x="409" y="365"/>
                </a:lnTo>
                <a:lnTo>
                  <a:pt x="409" y="365"/>
                </a:lnTo>
                <a:lnTo>
                  <a:pt x="414" y="365"/>
                </a:lnTo>
                <a:lnTo>
                  <a:pt x="414" y="365"/>
                </a:lnTo>
                <a:lnTo>
                  <a:pt x="420" y="365"/>
                </a:lnTo>
                <a:lnTo>
                  <a:pt x="420" y="365"/>
                </a:lnTo>
                <a:lnTo>
                  <a:pt x="425" y="365"/>
                </a:lnTo>
                <a:lnTo>
                  <a:pt x="425" y="365"/>
                </a:lnTo>
                <a:lnTo>
                  <a:pt x="428" y="365"/>
                </a:lnTo>
                <a:lnTo>
                  <a:pt x="428" y="365"/>
                </a:lnTo>
                <a:lnTo>
                  <a:pt x="434" y="365"/>
                </a:lnTo>
                <a:lnTo>
                  <a:pt x="434" y="365"/>
                </a:lnTo>
                <a:lnTo>
                  <a:pt x="439" y="368"/>
                </a:lnTo>
                <a:lnTo>
                  <a:pt x="439" y="368"/>
                </a:lnTo>
                <a:lnTo>
                  <a:pt x="448" y="368"/>
                </a:lnTo>
                <a:lnTo>
                  <a:pt x="448" y="368"/>
                </a:lnTo>
                <a:lnTo>
                  <a:pt x="453" y="368"/>
                </a:lnTo>
                <a:lnTo>
                  <a:pt x="453" y="368"/>
                </a:lnTo>
                <a:lnTo>
                  <a:pt x="456" y="368"/>
                </a:lnTo>
                <a:lnTo>
                  <a:pt x="456" y="368"/>
                </a:lnTo>
                <a:lnTo>
                  <a:pt x="462" y="368"/>
                </a:lnTo>
                <a:lnTo>
                  <a:pt x="462" y="368"/>
                </a:lnTo>
                <a:lnTo>
                  <a:pt x="467" y="368"/>
                </a:lnTo>
                <a:lnTo>
                  <a:pt x="467" y="368"/>
                </a:lnTo>
                <a:lnTo>
                  <a:pt x="470" y="368"/>
                </a:lnTo>
                <a:lnTo>
                  <a:pt x="470" y="368"/>
                </a:lnTo>
                <a:lnTo>
                  <a:pt x="476" y="368"/>
                </a:lnTo>
                <a:lnTo>
                  <a:pt x="476" y="368"/>
                </a:lnTo>
                <a:lnTo>
                  <a:pt x="479" y="368"/>
                </a:lnTo>
                <a:lnTo>
                  <a:pt x="479" y="368"/>
                </a:lnTo>
                <a:lnTo>
                  <a:pt x="484" y="368"/>
                </a:lnTo>
                <a:lnTo>
                  <a:pt x="484" y="368"/>
                </a:lnTo>
                <a:lnTo>
                  <a:pt x="487" y="368"/>
                </a:lnTo>
                <a:lnTo>
                  <a:pt x="487" y="368"/>
                </a:lnTo>
                <a:lnTo>
                  <a:pt x="493" y="368"/>
                </a:lnTo>
                <a:lnTo>
                  <a:pt x="493" y="368"/>
                </a:lnTo>
                <a:lnTo>
                  <a:pt x="495" y="368"/>
                </a:lnTo>
                <a:lnTo>
                  <a:pt x="495" y="368"/>
                </a:lnTo>
                <a:lnTo>
                  <a:pt x="501" y="368"/>
                </a:lnTo>
                <a:lnTo>
                  <a:pt x="501" y="368"/>
                </a:lnTo>
                <a:lnTo>
                  <a:pt x="504" y="368"/>
                </a:lnTo>
                <a:lnTo>
                  <a:pt x="504" y="368"/>
                </a:lnTo>
                <a:lnTo>
                  <a:pt x="507" y="368"/>
                </a:lnTo>
                <a:lnTo>
                  <a:pt x="507" y="368"/>
                </a:lnTo>
                <a:lnTo>
                  <a:pt x="512" y="368"/>
                </a:lnTo>
                <a:lnTo>
                  <a:pt x="512" y="368"/>
                </a:lnTo>
                <a:lnTo>
                  <a:pt x="515" y="368"/>
                </a:lnTo>
                <a:lnTo>
                  <a:pt x="515" y="368"/>
                </a:lnTo>
                <a:lnTo>
                  <a:pt x="521" y="368"/>
                </a:lnTo>
                <a:lnTo>
                  <a:pt x="521" y="368"/>
                </a:lnTo>
                <a:lnTo>
                  <a:pt x="523" y="368"/>
                </a:lnTo>
                <a:lnTo>
                  <a:pt x="523" y="368"/>
                </a:lnTo>
                <a:lnTo>
                  <a:pt x="526" y="368"/>
                </a:lnTo>
                <a:lnTo>
                  <a:pt x="526" y="368"/>
                </a:lnTo>
                <a:lnTo>
                  <a:pt x="529" y="368"/>
                </a:lnTo>
                <a:lnTo>
                  <a:pt x="529" y="368"/>
                </a:lnTo>
                <a:lnTo>
                  <a:pt x="529" y="368"/>
                </a:lnTo>
                <a:lnTo>
                  <a:pt x="529" y="338"/>
                </a:lnTo>
                <a:lnTo>
                  <a:pt x="529" y="338"/>
                </a:lnTo>
                <a:lnTo>
                  <a:pt x="529" y="338"/>
                </a:lnTo>
                <a:lnTo>
                  <a:pt x="529" y="338"/>
                </a:lnTo>
                <a:lnTo>
                  <a:pt x="529" y="338"/>
                </a:lnTo>
                <a:lnTo>
                  <a:pt x="529" y="338"/>
                </a:lnTo>
                <a:lnTo>
                  <a:pt x="529" y="338"/>
                </a:lnTo>
                <a:lnTo>
                  <a:pt x="529" y="338"/>
                </a:lnTo>
                <a:lnTo>
                  <a:pt x="529" y="338"/>
                </a:lnTo>
                <a:lnTo>
                  <a:pt x="529" y="338"/>
                </a:lnTo>
                <a:lnTo>
                  <a:pt x="529" y="316"/>
                </a:lnTo>
                <a:lnTo>
                  <a:pt x="526" y="310"/>
                </a:lnTo>
                <a:lnTo>
                  <a:pt x="521" y="307"/>
                </a:lnTo>
                <a:lnTo>
                  <a:pt x="521" y="307"/>
                </a:lnTo>
                <a:lnTo>
                  <a:pt x="518" y="298"/>
                </a:lnTo>
                <a:lnTo>
                  <a:pt x="515" y="286"/>
                </a:lnTo>
                <a:lnTo>
                  <a:pt x="515" y="286"/>
                </a:lnTo>
                <a:lnTo>
                  <a:pt x="518" y="265"/>
                </a:lnTo>
                <a:lnTo>
                  <a:pt x="518" y="265"/>
                </a:lnTo>
                <a:lnTo>
                  <a:pt x="521" y="246"/>
                </a:lnTo>
                <a:lnTo>
                  <a:pt x="521" y="246"/>
                </a:lnTo>
                <a:lnTo>
                  <a:pt x="518" y="234"/>
                </a:lnTo>
                <a:lnTo>
                  <a:pt x="515" y="222"/>
                </a:lnTo>
                <a:lnTo>
                  <a:pt x="515" y="222"/>
                </a:lnTo>
                <a:lnTo>
                  <a:pt x="512" y="204"/>
                </a:lnTo>
                <a:lnTo>
                  <a:pt x="512" y="204"/>
                </a:lnTo>
                <a:lnTo>
                  <a:pt x="509" y="189"/>
                </a:lnTo>
                <a:lnTo>
                  <a:pt x="509" y="189"/>
                </a:lnTo>
                <a:lnTo>
                  <a:pt x="507" y="177"/>
                </a:lnTo>
                <a:lnTo>
                  <a:pt x="504" y="167"/>
                </a:lnTo>
                <a:lnTo>
                  <a:pt x="504" y="167"/>
                </a:lnTo>
                <a:lnTo>
                  <a:pt x="501" y="146"/>
                </a:lnTo>
                <a:lnTo>
                  <a:pt x="501" y="146"/>
                </a:lnTo>
                <a:lnTo>
                  <a:pt x="498" y="131"/>
                </a:lnTo>
                <a:lnTo>
                  <a:pt x="498" y="131"/>
                </a:lnTo>
                <a:lnTo>
                  <a:pt x="495" y="119"/>
                </a:lnTo>
                <a:lnTo>
                  <a:pt x="487" y="107"/>
                </a:lnTo>
                <a:lnTo>
                  <a:pt x="487" y="107"/>
                </a:lnTo>
                <a:lnTo>
                  <a:pt x="484" y="104"/>
                </a:lnTo>
                <a:lnTo>
                  <a:pt x="484" y="73"/>
                </a:lnTo>
                <a:lnTo>
                  <a:pt x="484" y="73"/>
                </a:lnTo>
                <a:lnTo>
                  <a:pt x="487" y="55"/>
                </a:lnTo>
                <a:lnTo>
                  <a:pt x="498" y="43"/>
                </a:lnTo>
                <a:lnTo>
                  <a:pt x="498" y="43"/>
                </a:lnTo>
                <a:lnTo>
                  <a:pt x="498" y="37"/>
                </a:lnTo>
                <a:lnTo>
                  <a:pt x="498" y="37"/>
                </a:lnTo>
                <a:lnTo>
                  <a:pt x="498" y="34"/>
                </a:lnTo>
                <a:lnTo>
                  <a:pt x="498" y="34"/>
                </a:lnTo>
                <a:lnTo>
                  <a:pt x="313" y="25"/>
                </a:lnTo>
                <a:lnTo>
                  <a:pt x="313" y="25"/>
                </a:lnTo>
                <a:lnTo>
                  <a:pt x="176" y="13"/>
                </a:lnTo>
                <a:lnTo>
                  <a:pt x="39" y="0"/>
                </a:lnTo>
                <a:lnTo>
                  <a:pt x="39" y="0"/>
                </a:lnTo>
                <a:lnTo>
                  <a:pt x="34" y="46"/>
                </a:lnTo>
                <a:lnTo>
                  <a:pt x="34" y="46"/>
                </a:lnTo>
                <a:lnTo>
                  <a:pt x="17" y="186"/>
                </a:lnTo>
                <a:lnTo>
                  <a:pt x="17" y="186"/>
                </a:lnTo>
                <a:lnTo>
                  <a:pt x="17" y="189"/>
                </a:lnTo>
                <a:lnTo>
                  <a:pt x="17" y="189"/>
                </a:lnTo>
                <a:close/>
              </a:path>
            </a:pathLst>
          </a:custGeom>
          <a:solidFill>
            <a:schemeClr val="accent2"/>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3" name="Freeform 569">
            <a:extLst>
              <a:ext uri="{FF2B5EF4-FFF2-40B4-BE49-F238E27FC236}">
                <a16:creationId xmlns:a16="http://schemas.microsoft.com/office/drawing/2014/main" id="{907C3837-990F-4EDC-B854-3C8E931EDA06}"/>
              </a:ext>
            </a:extLst>
          </p:cNvPr>
          <p:cNvSpPr>
            <a:spLocks/>
          </p:cNvSpPr>
          <p:nvPr/>
        </p:nvSpPr>
        <p:spPr bwMode="auto">
          <a:xfrm>
            <a:off x="5073805" y="3052387"/>
            <a:ext cx="30685" cy="39281"/>
          </a:xfrm>
          <a:custGeom>
            <a:avLst/>
            <a:gdLst>
              <a:gd name="T0" fmla="*/ 20 w 20"/>
              <a:gd name="T1" fmla="*/ 27 h 27"/>
              <a:gd name="T2" fmla="*/ 20 w 20"/>
              <a:gd name="T3" fmla="*/ 27 h 27"/>
              <a:gd name="T4" fmla="*/ 12 w 20"/>
              <a:gd name="T5" fmla="*/ 21 h 27"/>
              <a:gd name="T6" fmla="*/ 3 w 20"/>
              <a:gd name="T7" fmla="*/ 6 h 27"/>
              <a:gd name="T8" fmla="*/ 3 w 20"/>
              <a:gd name="T9" fmla="*/ 6 h 27"/>
              <a:gd name="T10" fmla="*/ 0 w 20"/>
              <a:gd name="T11" fmla="*/ 0 h 27"/>
              <a:gd name="T12" fmla="*/ 0 w 20"/>
              <a:gd name="T13" fmla="*/ 0 h 27"/>
              <a:gd name="T14" fmla="*/ 3 w 20"/>
              <a:gd name="T15" fmla="*/ 6 h 27"/>
              <a:gd name="T16" fmla="*/ 3 w 20"/>
              <a:gd name="T17" fmla="*/ 6 h 27"/>
              <a:gd name="T18" fmla="*/ 12 w 20"/>
              <a:gd name="T19" fmla="*/ 21 h 27"/>
              <a:gd name="T20" fmla="*/ 20 w 20"/>
              <a:gd name="T21" fmla="*/ 27 h 27"/>
              <a:gd name="T22" fmla="*/ 20 w 20"/>
              <a:gd name="T2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27">
                <a:moveTo>
                  <a:pt x="20" y="27"/>
                </a:moveTo>
                <a:lnTo>
                  <a:pt x="20" y="27"/>
                </a:lnTo>
                <a:lnTo>
                  <a:pt x="12" y="21"/>
                </a:lnTo>
                <a:lnTo>
                  <a:pt x="3" y="6"/>
                </a:lnTo>
                <a:lnTo>
                  <a:pt x="3" y="6"/>
                </a:lnTo>
                <a:lnTo>
                  <a:pt x="0" y="0"/>
                </a:lnTo>
                <a:lnTo>
                  <a:pt x="0" y="0"/>
                </a:lnTo>
                <a:lnTo>
                  <a:pt x="3" y="6"/>
                </a:lnTo>
                <a:lnTo>
                  <a:pt x="3" y="6"/>
                </a:lnTo>
                <a:lnTo>
                  <a:pt x="12" y="21"/>
                </a:lnTo>
                <a:lnTo>
                  <a:pt x="20" y="27"/>
                </a:lnTo>
                <a:lnTo>
                  <a:pt x="20" y="27"/>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4" name="Freeform 570">
            <a:extLst>
              <a:ext uri="{FF2B5EF4-FFF2-40B4-BE49-F238E27FC236}">
                <a16:creationId xmlns:a16="http://schemas.microsoft.com/office/drawing/2014/main" id="{6DACC69A-C3E4-4D73-AF7A-63AD1905A33E}"/>
              </a:ext>
            </a:extLst>
          </p:cNvPr>
          <p:cNvSpPr>
            <a:spLocks/>
          </p:cNvSpPr>
          <p:nvPr/>
        </p:nvSpPr>
        <p:spPr bwMode="auto">
          <a:xfrm>
            <a:off x="5116765" y="2848708"/>
            <a:ext cx="4602" cy="21822"/>
          </a:xfrm>
          <a:custGeom>
            <a:avLst/>
            <a:gdLst>
              <a:gd name="T0" fmla="*/ 3 w 3"/>
              <a:gd name="T1" fmla="*/ 0 h 15"/>
              <a:gd name="T2" fmla="*/ 3 w 3"/>
              <a:gd name="T3" fmla="*/ 0 h 15"/>
              <a:gd name="T4" fmla="*/ 0 w 3"/>
              <a:gd name="T5" fmla="*/ 15 h 15"/>
              <a:gd name="T6" fmla="*/ 0 w 3"/>
              <a:gd name="T7" fmla="*/ 15 h 15"/>
              <a:gd name="T8" fmla="*/ 3 w 3"/>
              <a:gd name="T9" fmla="*/ 0 h 15"/>
              <a:gd name="T10" fmla="*/ 3 w 3"/>
              <a:gd name="T11" fmla="*/ 0 h 15"/>
            </a:gdLst>
            <a:ahLst/>
            <a:cxnLst>
              <a:cxn ang="0">
                <a:pos x="T0" y="T1"/>
              </a:cxn>
              <a:cxn ang="0">
                <a:pos x="T2" y="T3"/>
              </a:cxn>
              <a:cxn ang="0">
                <a:pos x="T4" y="T5"/>
              </a:cxn>
              <a:cxn ang="0">
                <a:pos x="T6" y="T7"/>
              </a:cxn>
              <a:cxn ang="0">
                <a:pos x="T8" y="T9"/>
              </a:cxn>
              <a:cxn ang="0">
                <a:pos x="T10" y="T11"/>
              </a:cxn>
            </a:cxnLst>
            <a:rect l="0" t="0" r="r" b="b"/>
            <a:pathLst>
              <a:path w="3" h="15">
                <a:moveTo>
                  <a:pt x="3" y="0"/>
                </a:moveTo>
                <a:lnTo>
                  <a:pt x="3" y="0"/>
                </a:lnTo>
                <a:lnTo>
                  <a:pt x="0" y="15"/>
                </a:lnTo>
                <a:lnTo>
                  <a:pt x="0" y="15"/>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5" name="Freeform 571">
            <a:extLst>
              <a:ext uri="{FF2B5EF4-FFF2-40B4-BE49-F238E27FC236}">
                <a16:creationId xmlns:a16="http://schemas.microsoft.com/office/drawing/2014/main" id="{CB7FBAC4-9999-4B16-84D6-79496008001A}"/>
              </a:ext>
            </a:extLst>
          </p:cNvPr>
          <p:cNvSpPr>
            <a:spLocks/>
          </p:cNvSpPr>
          <p:nvPr/>
        </p:nvSpPr>
        <p:spPr bwMode="auto">
          <a:xfrm>
            <a:off x="3791150" y="2822521"/>
            <a:ext cx="866866" cy="592125"/>
          </a:xfrm>
          <a:custGeom>
            <a:avLst/>
            <a:gdLst>
              <a:gd name="T0" fmla="*/ 19 w 565"/>
              <a:gd name="T1" fmla="*/ 133 h 407"/>
              <a:gd name="T2" fmla="*/ 19 w 565"/>
              <a:gd name="T3" fmla="*/ 152 h 407"/>
              <a:gd name="T4" fmla="*/ 0 w 565"/>
              <a:gd name="T5" fmla="*/ 316 h 407"/>
              <a:gd name="T6" fmla="*/ 168 w 565"/>
              <a:gd name="T7" fmla="*/ 325 h 407"/>
              <a:gd name="T8" fmla="*/ 176 w 565"/>
              <a:gd name="T9" fmla="*/ 325 h 407"/>
              <a:gd name="T10" fmla="*/ 179 w 565"/>
              <a:gd name="T11" fmla="*/ 325 h 407"/>
              <a:gd name="T12" fmla="*/ 187 w 565"/>
              <a:gd name="T13" fmla="*/ 325 h 407"/>
              <a:gd name="T14" fmla="*/ 198 w 565"/>
              <a:gd name="T15" fmla="*/ 328 h 407"/>
              <a:gd name="T16" fmla="*/ 204 w 565"/>
              <a:gd name="T17" fmla="*/ 328 h 407"/>
              <a:gd name="T18" fmla="*/ 210 w 565"/>
              <a:gd name="T19" fmla="*/ 328 h 407"/>
              <a:gd name="T20" fmla="*/ 212 w 565"/>
              <a:gd name="T21" fmla="*/ 331 h 407"/>
              <a:gd name="T22" fmla="*/ 302 w 565"/>
              <a:gd name="T23" fmla="*/ 337 h 407"/>
              <a:gd name="T24" fmla="*/ 377 w 565"/>
              <a:gd name="T25" fmla="*/ 367 h 407"/>
              <a:gd name="T26" fmla="*/ 447 w 565"/>
              <a:gd name="T27" fmla="*/ 389 h 407"/>
              <a:gd name="T28" fmla="*/ 489 w 565"/>
              <a:gd name="T29" fmla="*/ 383 h 407"/>
              <a:gd name="T30" fmla="*/ 498 w 565"/>
              <a:gd name="T31" fmla="*/ 380 h 407"/>
              <a:gd name="T32" fmla="*/ 503 w 565"/>
              <a:gd name="T33" fmla="*/ 380 h 407"/>
              <a:gd name="T34" fmla="*/ 506 w 565"/>
              <a:gd name="T35" fmla="*/ 380 h 407"/>
              <a:gd name="T36" fmla="*/ 509 w 565"/>
              <a:gd name="T37" fmla="*/ 380 h 407"/>
              <a:gd name="T38" fmla="*/ 515 w 565"/>
              <a:gd name="T39" fmla="*/ 380 h 407"/>
              <a:gd name="T40" fmla="*/ 517 w 565"/>
              <a:gd name="T41" fmla="*/ 383 h 407"/>
              <a:gd name="T42" fmla="*/ 520 w 565"/>
              <a:gd name="T43" fmla="*/ 386 h 407"/>
              <a:gd name="T44" fmla="*/ 523 w 565"/>
              <a:gd name="T45" fmla="*/ 389 h 407"/>
              <a:gd name="T46" fmla="*/ 531 w 565"/>
              <a:gd name="T47" fmla="*/ 392 h 407"/>
              <a:gd name="T48" fmla="*/ 534 w 565"/>
              <a:gd name="T49" fmla="*/ 395 h 407"/>
              <a:gd name="T50" fmla="*/ 543 w 565"/>
              <a:gd name="T51" fmla="*/ 398 h 407"/>
              <a:gd name="T52" fmla="*/ 548 w 565"/>
              <a:gd name="T53" fmla="*/ 401 h 407"/>
              <a:gd name="T54" fmla="*/ 557 w 565"/>
              <a:gd name="T55" fmla="*/ 404 h 407"/>
              <a:gd name="T56" fmla="*/ 562 w 565"/>
              <a:gd name="T57" fmla="*/ 407 h 407"/>
              <a:gd name="T58" fmla="*/ 562 w 565"/>
              <a:gd name="T59" fmla="*/ 404 h 407"/>
              <a:gd name="T60" fmla="*/ 557 w 565"/>
              <a:gd name="T61" fmla="*/ 328 h 407"/>
              <a:gd name="T62" fmla="*/ 545 w 565"/>
              <a:gd name="T63" fmla="*/ 301 h 407"/>
              <a:gd name="T64" fmla="*/ 562 w 565"/>
              <a:gd name="T65" fmla="*/ 270 h 407"/>
              <a:gd name="T66" fmla="*/ 562 w 565"/>
              <a:gd name="T67" fmla="*/ 255 h 407"/>
              <a:gd name="T68" fmla="*/ 562 w 565"/>
              <a:gd name="T69" fmla="*/ 246 h 407"/>
              <a:gd name="T70" fmla="*/ 559 w 565"/>
              <a:gd name="T71" fmla="*/ 237 h 407"/>
              <a:gd name="T72" fmla="*/ 559 w 565"/>
              <a:gd name="T73" fmla="*/ 234 h 407"/>
              <a:gd name="T74" fmla="*/ 551 w 565"/>
              <a:gd name="T75" fmla="*/ 70 h 407"/>
              <a:gd name="T76" fmla="*/ 557 w 565"/>
              <a:gd name="T77" fmla="*/ 30 h 407"/>
              <a:gd name="T78" fmla="*/ 543 w 565"/>
              <a:gd name="T79" fmla="*/ 30 h 407"/>
              <a:gd name="T80" fmla="*/ 531 w 565"/>
              <a:gd name="T81" fmla="*/ 30 h 407"/>
              <a:gd name="T82" fmla="*/ 515 w 565"/>
              <a:gd name="T83" fmla="*/ 30 h 407"/>
              <a:gd name="T84" fmla="*/ 501 w 565"/>
              <a:gd name="T85" fmla="*/ 30 h 407"/>
              <a:gd name="T86" fmla="*/ 484 w 565"/>
              <a:gd name="T87" fmla="*/ 30 h 407"/>
              <a:gd name="T88" fmla="*/ 470 w 565"/>
              <a:gd name="T89" fmla="*/ 27 h 407"/>
              <a:gd name="T90" fmla="*/ 408 w 565"/>
              <a:gd name="T91" fmla="*/ 24 h 407"/>
              <a:gd name="T92" fmla="*/ 389 w 565"/>
              <a:gd name="T93" fmla="*/ 24 h 407"/>
              <a:gd name="T94" fmla="*/ 366 w 565"/>
              <a:gd name="T95" fmla="*/ 24 h 407"/>
              <a:gd name="T96" fmla="*/ 355 w 565"/>
              <a:gd name="T97" fmla="*/ 21 h 407"/>
              <a:gd name="T98" fmla="*/ 333 w 565"/>
              <a:gd name="T99" fmla="*/ 21 h 407"/>
              <a:gd name="T100" fmla="*/ 254 w 565"/>
              <a:gd name="T101" fmla="*/ 15 h 407"/>
              <a:gd name="T102" fmla="*/ 235 w 565"/>
              <a:gd name="T103" fmla="*/ 15 h 407"/>
              <a:gd name="T104" fmla="*/ 221 w 565"/>
              <a:gd name="T105" fmla="*/ 15 h 407"/>
              <a:gd name="T106" fmla="*/ 198 w 565"/>
              <a:gd name="T107" fmla="*/ 12 h 407"/>
              <a:gd name="T108" fmla="*/ 184 w 565"/>
              <a:gd name="T109" fmla="*/ 12 h 407"/>
              <a:gd name="T110" fmla="*/ 168 w 565"/>
              <a:gd name="T111" fmla="*/ 12 h 407"/>
              <a:gd name="T112" fmla="*/ 33 w 565"/>
              <a:gd name="T113" fmla="*/ 2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5" h="407">
                <a:moveTo>
                  <a:pt x="33" y="30"/>
                </a:moveTo>
                <a:lnTo>
                  <a:pt x="33" y="30"/>
                </a:lnTo>
                <a:lnTo>
                  <a:pt x="28" y="67"/>
                </a:lnTo>
                <a:lnTo>
                  <a:pt x="28" y="67"/>
                </a:lnTo>
                <a:lnTo>
                  <a:pt x="25" y="106"/>
                </a:lnTo>
                <a:lnTo>
                  <a:pt x="25" y="106"/>
                </a:lnTo>
                <a:lnTo>
                  <a:pt x="19" y="133"/>
                </a:lnTo>
                <a:lnTo>
                  <a:pt x="19" y="133"/>
                </a:lnTo>
                <a:lnTo>
                  <a:pt x="19" y="136"/>
                </a:lnTo>
                <a:lnTo>
                  <a:pt x="19" y="136"/>
                </a:lnTo>
                <a:lnTo>
                  <a:pt x="19" y="146"/>
                </a:lnTo>
                <a:lnTo>
                  <a:pt x="19" y="146"/>
                </a:lnTo>
                <a:lnTo>
                  <a:pt x="19" y="152"/>
                </a:lnTo>
                <a:lnTo>
                  <a:pt x="19" y="152"/>
                </a:lnTo>
                <a:lnTo>
                  <a:pt x="16" y="161"/>
                </a:lnTo>
                <a:lnTo>
                  <a:pt x="16" y="161"/>
                </a:lnTo>
                <a:lnTo>
                  <a:pt x="16" y="164"/>
                </a:lnTo>
                <a:lnTo>
                  <a:pt x="16" y="164"/>
                </a:lnTo>
                <a:lnTo>
                  <a:pt x="16" y="170"/>
                </a:lnTo>
                <a:lnTo>
                  <a:pt x="16" y="170"/>
                </a:lnTo>
                <a:lnTo>
                  <a:pt x="0" y="316"/>
                </a:lnTo>
                <a:lnTo>
                  <a:pt x="0" y="316"/>
                </a:lnTo>
                <a:lnTo>
                  <a:pt x="61" y="319"/>
                </a:lnTo>
                <a:lnTo>
                  <a:pt x="145" y="322"/>
                </a:lnTo>
                <a:lnTo>
                  <a:pt x="145" y="322"/>
                </a:lnTo>
                <a:lnTo>
                  <a:pt x="145" y="322"/>
                </a:lnTo>
                <a:lnTo>
                  <a:pt x="168" y="325"/>
                </a:lnTo>
                <a:lnTo>
                  <a:pt x="168" y="325"/>
                </a:lnTo>
                <a:lnTo>
                  <a:pt x="168" y="325"/>
                </a:lnTo>
                <a:lnTo>
                  <a:pt x="168" y="325"/>
                </a:lnTo>
                <a:lnTo>
                  <a:pt x="170" y="325"/>
                </a:lnTo>
                <a:lnTo>
                  <a:pt x="170" y="325"/>
                </a:lnTo>
                <a:lnTo>
                  <a:pt x="173" y="325"/>
                </a:lnTo>
                <a:lnTo>
                  <a:pt x="173" y="325"/>
                </a:lnTo>
                <a:lnTo>
                  <a:pt x="176" y="325"/>
                </a:lnTo>
                <a:lnTo>
                  <a:pt x="176" y="325"/>
                </a:lnTo>
                <a:lnTo>
                  <a:pt x="176" y="325"/>
                </a:lnTo>
                <a:lnTo>
                  <a:pt x="176" y="325"/>
                </a:lnTo>
                <a:lnTo>
                  <a:pt x="179" y="325"/>
                </a:lnTo>
                <a:lnTo>
                  <a:pt x="179" y="325"/>
                </a:lnTo>
                <a:lnTo>
                  <a:pt x="179" y="325"/>
                </a:lnTo>
                <a:lnTo>
                  <a:pt x="179" y="325"/>
                </a:lnTo>
                <a:lnTo>
                  <a:pt x="182" y="325"/>
                </a:lnTo>
                <a:lnTo>
                  <a:pt x="182" y="325"/>
                </a:lnTo>
                <a:lnTo>
                  <a:pt x="184" y="325"/>
                </a:lnTo>
                <a:lnTo>
                  <a:pt x="184" y="325"/>
                </a:lnTo>
                <a:lnTo>
                  <a:pt x="187" y="325"/>
                </a:lnTo>
                <a:lnTo>
                  <a:pt x="187" y="325"/>
                </a:lnTo>
                <a:lnTo>
                  <a:pt x="187" y="325"/>
                </a:lnTo>
                <a:lnTo>
                  <a:pt x="187" y="325"/>
                </a:lnTo>
                <a:lnTo>
                  <a:pt x="196" y="328"/>
                </a:lnTo>
                <a:lnTo>
                  <a:pt x="196" y="328"/>
                </a:lnTo>
                <a:lnTo>
                  <a:pt x="198" y="328"/>
                </a:lnTo>
                <a:lnTo>
                  <a:pt x="198" y="328"/>
                </a:lnTo>
                <a:lnTo>
                  <a:pt x="198" y="328"/>
                </a:lnTo>
                <a:lnTo>
                  <a:pt x="198" y="328"/>
                </a:lnTo>
                <a:lnTo>
                  <a:pt x="201" y="328"/>
                </a:lnTo>
                <a:lnTo>
                  <a:pt x="201" y="328"/>
                </a:lnTo>
                <a:lnTo>
                  <a:pt x="201" y="328"/>
                </a:lnTo>
                <a:lnTo>
                  <a:pt x="201" y="328"/>
                </a:lnTo>
                <a:lnTo>
                  <a:pt x="204" y="328"/>
                </a:lnTo>
                <a:lnTo>
                  <a:pt x="204" y="328"/>
                </a:lnTo>
                <a:lnTo>
                  <a:pt x="204" y="328"/>
                </a:lnTo>
                <a:lnTo>
                  <a:pt x="204" y="328"/>
                </a:lnTo>
                <a:lnTo>
                  <a:pt x="207" y="328"/>
                </a:lnTo>
                <a:lnTo>
                  <a:pt x="207" y="328"/>
                </a:lnTo>
                <a:lnTo>
                  <a:pt x="207" y="328"/>
                </a:lnTo>
                <a:lnTo>
                  <a:pt x="207" y="328"/>
                </a:lnTo>
                <a:lnTo>
                  <a:pt x="210" y="328"/>
                </a:lnTo>
                <a:lnTo>
                  <a:pt x="210" y="328"/>
                </a:lnTo>
                <a:lnTo>
                  <a:pt x="210" y="328"/>
                </a:lnTo>
                <a:lnTo>
                  <a:pt x="210" y="328"/>
                </a:lnTo>
                <a:lnTo>
                  <a:pt x="210" y="331"/>
                </a:lnTo>
                <a:lnTo>
                  <a:pt x="210" y="331"/>
                </a:lnTo>
                <a:lnTo>
                  <a:pt x="212" y="331"/>
                </a:lnTo>
                <a:lnTo>
                  <a:pt x="212" y="331"/>
                </a:lnTo>
                <a:lnTo>
                  <a:pt x="212" y="331"/>
                </a:lnTo>
                <a:lnTo>
                  <a:pt x="212" y="331"/>
                </a:lnTo>
                <a:lnTo>
                  <a:pt x="215" y="331"/>
                </a:lnTo>
                <a:lnTo>
                  <a:pt x="215" y="331"/>
                </a:lnTo>
                <a:lnTo>
                  <a:pt x="249" y="337"/>
                </a:lnTo>
                <a:lnTo>
                  <a:pt x="279" y="337"/>
                </a:lnTo>
                <a:lnTo>
                  <a:pt x="279" y="337"/>
                </a:lnTo>
                <a:lnTo>
                  <a:pt x="302" y="337"/>
                </a:lnTo>
                <a:lnTo>
                  <a:pt x="310" y="340"/>
                </a:lnTo>
                <a:lnTo>
                  <a:pt x="313" y="343"/>
                </a:lnTo>
                <a:lnTo>
                  <a:pt x="313" y="343"/>
                </a:lnTo>
                <a:lnTo>
                  <a:pt x="324" y="352"/>
                </a:lnTo>
                <a:lnTo>
                  <a:pt x="347" y="358"/>
                </a:lnTo>
                <a:lnTo>
                  <a:pt x="347" y="358"/>
                </a:lnTo>
                <a:lnTo>
                  <a:pt x="377" y="367"/>
                </a:lnTo>
                <a:lnTo>
                  <a:pt x="377" y="367"/>
                </a:lnTo>
                <a:lnTo>
                  <a:pt x="400" y="370"/>
                </a:lnTo>
                <a:lnTo>
                  <a:pt x="408" y="377"/>
                </a:lnTo>
                <a:lnTo>
                  <a:pt x="408" y="377"/>
                </a:lnTo>
                <a:lnTo>
                  <a:pt x="417" y="383"/>
                </a:lnTo>
                <a:lnTo>
                  <a:pt x="428" y="386"/>
                </a:lnTo>
                <a:lnTo>
                  <a:pt x="447" y="389"/>
                </a:lnTo>
                <a:lnTo>
                  <a:pt x="447" y="389"/>
                </a:lnTo>
                <a:lnTo>
                  <a:pt x="459" y="386"/>
                </a:lnTo>
                <a:lnTo>
                  <a:pt x="459" y="386"/>
                </a:lnTo>
                <a:lnTo>
                  <a:pt x="481" y="383"/>
                </a:lnTo>
                <a:lnTo>
                  <a:pt x="481" y="383"/>
                </a:lnTo>
                <a:lnTo>
                  <a:pt x="489" y="383"/>
                </a:lnTo>
                <a:lnTo>
                  <a:pt x="489" y="383"/>
                </a:lnTo>
                <a:lnTo>
                  <a:pt x="492" y="380"/>
                </a:lnTo>
                <a:lnTo>
                  <a:pt x="492" y="380"/>
                </a:lnTo>
                <a:lnTo>
                  <a:pt x="492" y="380"/>
                </a:lnTo>
                <a:lnTo>
                  <a:pt x="492" y="380"/>
                </a:lnTo>
                <a:lnTo>
                  <a:pt x="495" y="380"/>
                </a:lnTo>
                <a:lnTo>
                  <a:pt x="495" y="380"/>
                </a:lnTo>
                <a:lnTo>
                  <a:pt x="498" y="380"/>
                </a:lnTo>
                <a:lnTo>
                  <a:pt x="498" y="380"/>
                </a:lnTo>
                <a:lnTo>
                  <a:pt x="501" y="380"/>
                </a:lnTo>
                <a:lnTo>
                  <a:pt x="501" y="380"/>
                </a:lnTo>
                <a:lnTo>
                  <a:pt x="501" y="380"/>
                </a:lnTo>
                <a:lnTo>
                  <a:pt x="501" y="380"/>
                </a:lnTo>
                <a:lnTo>
                  <a:pt x="503" y="380"/>
                </a:lnTo>
                <a:lnTo>
                  <a:pt x="503" y="380"/>
                </a:lnTo>
                <a:lnTo>
                  <a:pt x="503" y="380"/>
                </a:lnTo>
                <a:lnTo>
                  <a:pt x="503" y="380"/>
                </a:lnTo>
                <a:lnTo>
                  <a:pt x="506" y="380"/>
                </a:lnTo>
                <a:lnTo>
                  <a:pt x="506" y="380"/>
                </a:lnTo>
                <a:lnTo>
                  <a:pt x="506" y="380"/>
                </a:lnTo>
                <a:lnTo>
                  <a:pt x="506" y="380"/>
                </a:lnTo>
                <a:lnTo>
                  <a:pt x="506" y="380"/>
                </a:lnTo>
                <a:lnTo>
                  <a:pt x="506" y="380"/>
                </a:lnTo>
                <a:lnTo>
                  <a:pt x="509" y="380"/>
                </a:lnTo>
                <a:lnTo>
                  <a:pt x="509" y="380"/>
                </a:lnTo>
                <a:lnTo>
                  <a:pt x="509" y="380"/>
                </a:lnTo>
                <a:lnTo>
                  <a:pt x="509" y="380"/>
                </a:lnTo>
                <a:lnTo>
                  <a:pt x="509" y="380"/>
                </a:lnTo>
                <a:lnTo>
                  <a:pt x="509" y="380"/>
                </a:lnTo>
                <a:lnTo>
                  <a:pt x="512" y="380"/>
                </a:lnTo>
                <a:lnTo>
                  <a:pt x="512" y="380"/>
                </a:lnTo>
                <a:lnTo>
                  <a:pt x="512" y="380"/>
                </a:lnTo>
                <a:lnTo>
                  <a:pt x="512" y="380"/>
                </a:lnTo>
                <a:lnTo>
                  <a:pt x="512" y="380"/>
                </a:lnTo>
                <a:lnTo>
                  <a:pt x="512" y="380"/>
                </a:lnTo>
                <a:lnTo>
                  <a:pt x="515" y="380"/>
                </a:lnTo>
                <a:lnTo>
                  <a:pt x="515" y="380"/>
                </a:lnTo>
                <a:lnTo>
                  <a:pt x="515" y="380"/>
                </a:lnTo>
                <a:lnTo>
                  <a:pt x="515" y="380"/>
                </a:lnTo>
                <a:lnTo>
                  <a:pt x="515" y="383"/>
                </a:lnTo>
                <a:lnTo>
                  <a:pt x="515" y="383"/>
                </a:lnTo>
                <a:lnTo>
                  <a:pt x="517" y="383"/>
                </a:lnTo>
                <a:lnTo>
                  <a:pt x="517" y="383"/>
                </a:lnTo>
                <a:lnTo>
                  <a:pt x="517" y="383"/>
                </a:lnTo>
                <a:lnTo>
                  <a:pt x="517" y="383"/>
                </a:lnTo>
                <a:lnTo>
                  <a:pt x="520" y="383"/>
                </a:lnTo>
                <a:lnTo>
                  <a:pt x="520" y="383"/>
                </a:lnTo>
                <a:lnTo>
                  <a:pt x="520" y="386"/>
                </a:lnTo>
                <a:lnTo>
                  <a:pt x="520" y="386"/>
                </a:lnTo>
                <a:lnTo>
                  <a:pt x="520" y="386"/>
                </a:lnTo>
                <a:lnTo>
                  <a:pt x="520" y="386"/>
                </a:lnTo>
                <a:lnTo>
                  <a:pt x="523" y="386"/>
                </a:lnTo>
                <a:lnTo>
                  <a:pt x="523" y="386"/>
                </a:lnTo>
                <a:lnTo>
                  <a:pt x="523" y="386"/>
                </a:lnTo>
                <a:lnTo>
                  <a:pt x="523" y="386"/>
                </a:lnTo>
                <a:lnTo>
                  <a:pt x="523" y="389"/>
                </a:lnTo>
                <a:lnTo>
                  <a:pt x="523" y="389"/>
                </a:lnTo>
                <a:lnTo>
                  <a:pt x="526" y="389"/>
                </a:lnTo>
                <a:lnTo>
                  <a:pt x="526" y="389"/>
                </a:lnTo>
                <a:lnTo>
                  <a:pt x="526" y="389"/>
                </a:lnTo>
                <a:lnTo>
                  <a:pt x="526" y="389"/>
                </a:lnTo>
                <a:lnTo>
                  <a:pt x="529" y="389"/>
                </a:lnTo>
                <a:lnTo>
                  <a:pt x="529" y="389"/>
                </a:lnTo>
                <a:lnTo>
                  <a:pt x="531" y="392"/>
                </a:lnTo>
                <a:lnTo>
                  <a:pt x="531" y="392"/>
                </a:lnTo>
                <a:lnTo>
                  <a:pt x="531" y="392"/>
                </a:lnTo>
                <a:lnTo>
                  <a:pt x="531" y="392"/>
                </a:lnTo>
                <a:lnTo>
                  <a:pt x="534" y="395"/>
                </a:lnTo>
                <a:lnTo>
                  <a:pt x="534" y="395"/>
                </a:lnTo>
                <a:lnTo>
                  <a:pt x="534" y="395"/>
                </a:lnTo>
                <a:lnTo>
                  <a:pt x="534" y="395"/>
                </a:lnTo>
                <a:lnTo>
                  <a:pt x="537" y="395"/>
                </a:lnTo>
                <a:lnTo>
                  <a:pt x="537" y="395"/>
                </a:lnTo>
                <a:lnTo>
                  <a:pt x="540" y="395"/>
                </a:lnTo>
                <a:lnTo>
                  <a:pt x="540" y="395"/>
                </a:lnTo>
                <a:lnTo>
                  <a:pt x="543" y="398"/>
                </a:lnTo>
                <a:lnTo>
                  <a:pt x="543" y="398"/>
                </a:lnTo>
                <a:lnTo>
                  <a:pt x="543" y="398"/>
                </a:lnTo>
                <a:lnTo>
                  <a:pt x="543" y="398"/>
                </a:lnTo>
                <a:lnTo>
                  <a:pt x="545" y="398"/>
                </a:lnTo>
                <a:lnTo>
                  <a:pt x="545" y="398"/>
                </a:lnTo>
                <a:lnTo>
                  <a:pt x="545" y="401"/>
                </a:lnTo>
                <a:lnTo>
                  <a:pt x="545" y="401"/>
                </a:lnTo>
                <a:lnTo>
                  <a:pt x="548" y="401"/>
                </a:lnTo>
                <a:lnTo>
                  <a:pt x="548" y="401"/>
                </a:lnTo>
                <a:lnTo>
                  <a:pt x="551" y="401"/>
                </a:lnTo>
                <a:lnTo>
                  <a:pt x="551" y="401"/>
                </a:lnTo>
                <a:lnTo>
                  <a:pt x="554" y="404"/>
                </a:lnTo>
                <a:lnTo>
                  <a:pt x="554" y="404"/>
                </a:lnTo>
                <a:lnTo>
                  <a:pt x="554" y="404"/>
                </a:lnTo>
                <a:lnTo>
                  <a:pt x="554" y="404"/>
                </a:lnTo>
                <a:lnTo>
                  <a:pt x="557" y="404"/>
                </a:lnTo>
                <a:lnTo>
                  <a:pt x="557" y="404"/>
                </a:lnTo>
                <a:lnTo>
                  <a:pt x="559" y="404"/>
                </a:lnTo>
                <a:lnTo>
                  <a:pt x="559" y="404"/>
                </a:lnTo>
                <a:lnTo>
                  <a:pt x="562" y="407"/>
                </a:lnTo>
                <a:lnTo>
                  <a:pt x="562" y="407"/>
                </a:lnTo>
                <a:lnTo>
                  <a:pt x="562" y="407"/>
                </a:lnTo>
                <a:lnTo>
                  <a:pt x="562" y="407"/>
                </a:lnTo>
                <a:lnTo>
                  <a:pt x="565" y="407"/>
                </a:lnTo>
                <a:lnTo>
                  <a:pt x="565" y="407"/>
                </a:lnTo>
                <a:lnTo>
                  <a:pt x="565" y="407"/>
                </a:lnTo>
                <a:lnTo>
                  <a:pt x="565" y="407"/>
                </a:lnTo>
                <a:lnTo>
                  <a:pt x="562" y="404"/>
                </a:lnTo>
                <a:lnTo>
                  <a:pt x="562" y="404"/>
                </a:lnTo>
                <a:lnTo>
                  <a:pt x="562" y="404"/>
                </a:lnTo>
                <a:lnTo>
                  <a:pt x="562" y="404"/>
                </a:lnTo>
                <a:lnTo>
                  <a:pt x="562" y="398"/>
                </a:lnTo>
                <a:lnTo>
                  <a:pt x="562" y="398"/>
                </a:lnTo>
                <a:lnTo>
                  <a:pt x="559" y="373"/>
                </a:lnTo>
                <a:lnTo>
                  <a:pt x="559" y="334"/>
                </a:lnTo>
                <a:lnTo>
                  <a:pt x="559" y="334"/>
                </a:lnTo>
                <a:lnTo>
                  <a:pt x="557" y="328"/>
                </a:lnTo>
                <a:lnTo>
                  <a:pt x="554" y="322"/>
                </a:lnTo>
                <a:lnTo>
                  <a:pt x="545" y="310"/>
                </a:lnTo>
                <a:lnTo>
                  <a:pt x="545" y="310"/>
                </a:lnTo>
                <a:lnTo>
                  <a:pt x="543" y="307"/>
                </a:lnTo>
                <a:lnTo>
                  <a:pt x="543" y="304"/>
                </a:lnTo>
                <a:lnTo>
                  <a:pt x="543" y="304"/>
                </a:lnTo>
                <a:lnTo>
                  <a:pt x="545" y="301"/>
                </a:lnTo>
                <a:lnTo>
                  <a:pt x="548" y="301"/>
                </a:lnTo>
                <a:lnTo>
                  <a:pt x="565" y="301"/>
                </a:lnTo>
                <a:lnTo>
                  <a:pt x="565" y="301"/>
                </a:lnTo>
                <a:lnTo>
                  <a:pt x="562" y="270"/>
                </a:lnTo>
                <a:lnTo>
                  <a:pt x="562" y="270"/>
                </a:lnTo>
                <a:lnTo>
                  <a:pt x="562" y="270"/>
                </a:lnTo>
                <a:lnTo>
                  <a:pt x="562" y="270"/>
                </a:lnTo>
                <a:lnTo>
                  <a:pt x="562" y="261"/>
                </a:lnTo>
                <a:lnTo>
                  <a:pt x="562" y="261"/>
                </a:lnTo>
                <a:lnTo>
                  <a:pt x="562" y="258"/>
                </a:lnTo>
                <a:lnTo>
                  <a:pt x="562" y="258"/>
                </a:lnTo>
                <a:lnTo>
                  <a:pt x="562" y="255"/>
                </a:lnTo>
                <a:lnTo>
                  <a:pt x="562" y="255"/>
                </a:lnTo>
                <a:lnTo>
                  <a:pt x="562" y="255"/>
                </a:lnTo>
                <a:lnTo>
                  <a:pt x="562" y="255"/>
                </a:lnTo>
                <a:lnTo>
                  <a:pt x="562" y="249"/>
                </a:lnTo>
                <a:lnTo>
                  <a:pt x="562" y="249"/>
                </a:lnTo>
                <a:lnTo>
                  <a:pt x="562" y="249"/>
                </a:lnTo>
                <a:lnTo>
                  <a:pt x="562" y="249"/>
                </a:lnTo>
                <a:lnTo>
                  <a:pt x="562" y="246"/>
                </a:lnTo>
                <a:lnTo>
                  <a:pt x="562" y="246"/>
                </a:lnTo>
                <a:lnTo>
                  <a:pt x="559" y="243"/>
                </a:lnTo>
                <a:lnTo>
                  <a:pt x="559" y="243"/>
                </a:lnTo>
                <a:lnTo>
                  <a:pt x="559" y="240"/>
                </a:lnTo>
                <a:lnTo>
                  <a:pt x="559" y="240"/>
                </a:lnTo>
                <a:lnTo>
                  <a:pt x="559" y="240"/>
                </a:lnTo>
                <a:lnTo>
                  <a:pt x="559" y="240"/>
                </a:lnTo>
                <a:lnTo>
                  <a:pt x="559" y="237"/>
                </a:lnTo>
                <a:lnTo>
                  <a:pt x="559" y="237"/>
                </a:lnTo>
                <a:lnTo>
                  <a:pt x="559" y="237"/>
                </a:lnTo>
                <a:lnTo>
                  <a:pt x="559" y="237"/>
                </a:lnTo>
                <a:lnTo>
                  <a:pt x="559" y="234"/>
                </a:lnTo>
                <a:lnTo>
                  <a:pt x="559" y="234"/>
                </a:lnTo>
                <a:lnTo>
                  <a:pt x="559" y="234"/>
                </a:lnTo>
                <a:lnTo>
                  <a:pt x="559" y="234"/>
                </a:lnTo>
                <a:lnTo>
                  <a:pt x="559" y="231"/>
                </a:lnTo>
                <a:lnTo>
                  <a:pt x="559" y="155"/>
                </a:lnTo>
                <a:lnTo>
                  <a:pt x="559" y="155"/>
                </a:lnTo>
                <a:lnTo>
                  <a:pt x="557" y="121"/>
                </a:lnTo>
                <a:lnTo>
                  <a:pt x="551" y="85"/>
                </a:lnTo>
                <a:lnTo>
                  <a:pt x="551" y="85"/>
                </a:lnTo>
                <a:lnTo>
                  <a:pt x="551" y="70"/>
                </a:lnTo>
                <a:lnTo>
                  <a:pt x="554" y="57"/>
                </a:lnTo>
                <a:lnTo>
                  <a:pt x="562" y="36"/>
                </a:lnTo>
                <a:lnTo>
                  <a:pt x="562" y="36"/>
                </a:lnTo>
                <a:lnTo>
                  <a:pt x="565" y="30"/>
                </a:lnTo>
                <a:lnTo>
                  <a:pt x="565" y="30"/>
                </a:lnTo>
                <a:lnTo>
                  <a:pt x="557" y="30"/>
                </a:lnTo>
                <a:lnTo>
                  <a:pt x="557" y="30"/>
                </a:lnTo>
                <a:lnTo>
                  <a:pt x="554" y="30"/>
                </a:lnTo>
                <a:lnTo>
                  <a:pt x="554" y="30"/>
                </a:lnTo>
                <a:lnTo>
                  <a:pt x="551" y="30"/>
                </a:lnTo>
                <a:lnTo>
                  <a:pt x="551" y="30"/>
                </a:lnTo>
                <a:lnTo>
                  <a:pt x="548" y="30"/>
                </a:lnTo>
                <a:lnTo>
                  <a:pt x="548" y="30"/>
                </a:lnTo>
                <a:lnTo>
                  <a:pt x="543" y="30"/>
                </a:lnTo>
                <a:lnTo>
                  <a:pt x="543" y="30"/>
                </a:lnTo>
                <a:lnTo>
                  <a:pt x="540" y="30"/>
                </a:lnTo>
                <a:lnTo>
                  <a:pt x="540" y="30"/>
                </a:lnTo>
                <a:lnTo>
                  <a:pt x="534" y="30"/>
                </a:lnTo>
                <a:lnTo>
                  <a:pt x="534" y="30"/>
                </a:lnTo>
                <a:lnTo>
                  <a:pt x="531" y="30"/>
                </a:lnTo>
                <a:lnTo>
                  <a:pt x="531" y="30"/>
                </a:lnTo>
                <a:lnTo>
                  <a:pt x="526" y="30"/>
                </a:lnTo>
                <a:lnTo>
                  <a:pt x="526" y="30"/>
                </a:lnTo>
                <a:lnTo>
                  <a:pt x="523" y="30"/>
                </a:lnTo>
                <a:lnTo>
                  <a:pt x="523" y="30"/>
                </a:lnTo>
                <a:lnTo>
                  <a:pt x="517" y="30"/>
                </a:lnTo>
                <a:lnTo>
                  <a:pt x="517" y="30"/>
                </a:lnTo>
                <a:lnTo>
                  <a:pt x="515" y="30"/>
                </a:lnTo>
                <a:lnTo>
                  <a:pt x="515" y="30"/>
                </a:lnTo>
                <a:lnTo>
                  <a:pt x="509" y="30"/>
                </a:lnTo>
                <a:lnTo>
                  <a:pt x="509" y="30"/>
                </a:lnTo>
                <a:lnTo>
                  <a:pt x="506" y="30"/>
                </a:lnTo>
                <a:lnTo>
                  <a:pt x="506" y="30"/>
                </a:lnTo>
                <a:lnTo>
                  <a:pt x="501" y="30"/>
                </a:lnTo>
                <a:lnTo>
                  <a:pt x="501" y="30"/>
                </a:lnTo>
                <a:lnTo>
                  <a:pt x="498" y="30"/>
                </a:lnTo>
                <a:lnTo>
                  <a:pt x="498" y="30"/>
                </a:lnTo>
                <a:lnTo>
                  <a:pt x="492" y="30"/>
                </a:lnTo>
                <a:lnTo>
                  <a:pt x="492" y="30"/>
                </a:lnTo>
                <a:lnTo>
                  <a:pt x="489" y="30"/>
                </a:lnTo>
                <a:lnTo>
                  <a:pt x="489" y="30"/>
                </a:lnTo>
                <a:lnTo>
                  <a:pt x="484" y="30"/>
                </a:lnTo>
                <a:lnTo>
                  <a:pt x="484" y="30"/>
                </a:lnTo>
                <a:lnTo>
                  <a:pt x="481" y="30"/>
                </a:lnTo>
                <a:lnTo>
                  <a:pt x="481" y="30"/>
                </a:lnTo>
                <a:lnTo>
                  <a:pt x="473" y="27"/>
                </a:lnTo>
                <a:lnTo>
                  <a:pt x="473" y="27"/>
                </a:lnTo>
                <a:lnTo>
                  <a:pt x="470" y="27"/>
                </a:lnTo>
                <a:lnTo>
                  <a:pt x="470" y="27"/>
                </a:lnTo>
                <a:lnTo>
                  <a:pt x="461" y="27"/>
                </a:lnTo>
                <a:lnTo>
                  <a:pt x="461" y="27"/>
                </a:lnTo>
                <a:lnTo>
                  <a:pt x="461" y="27"/>
                </a:lnTo>
                <a:lnTo>
                  <a:pt x="461" y="27"/>
                </a:lnTo>
                <a:lnTo>
                  <a:pt x="408" y="24"/>
                </a:lnTo>
                <a:lnTo>
                  <a:pt x="408" y="24"/>
                </a:lnTo>
                <a:lnTo>
                  <a:pt x="408" y="24"/>
                </a:lnTo>
                <a:lnTo>
                  <a:pt x="408" y="24"/>
                </a:lnTo>
                <a:lnTo>
                  <a:pt x="400" y="24"/>
                </a:lnTo>
                <a:lnTo>
                  <a:pt x="400" y="24"/>
                </a:lnTo>
                <a:lnTo>
                  <a:pt x="397" y="24"/>
                </a:lnTo>
                <a:lnTo>
                  <a:pt x="397" y="24"/>
                </a:lnTo>
                <a:lnTo>
                  <a:pt x="389" y="24"/>
                </a:lnTo>
                <a:lnTo>
                  <a:pt x="389" y="24"/>
                </a:lnTo>
                <a:lnTo>
                  <a:pt x="386" y="24"/>
                </a:lnTo>
                <a:lnTo>
                  <a:pt x="386" y="24"/>
                </a:lnTo>
                <a:lnTo>
                  <a:pt x="377" y="24"/>
                </a:lnTo>
                <a:lnTo>
                  <a:pt x="377" y="24"/>
                </a:lnTo>
                <a:lnTo>
                  <a:pt x="375" y="24"/>
                </a:lnTo>
                <a:lnTo>
                  <a:pt x="375" y="24"/>
                </a:lnTo>
                <a:lnTo>
                  <a:pt x="366" y="24"/>
                </a:lnTo>
                <a:lnTo>
                  <a:pt x="366" y="24"/>
                </a:lnTo>
                <a:lnTo>
                  <a:pt x="363" y="24"/>
                </a:lnTo>
                <a:lnTo>
                  <a:pt x="363" y="24"/>
                </a:lnTo>
                <a:lnTo>
                  <a:pt x="355" y="21"/>
                </a:lnTo>
                <a:lnTo>
                  <a:pt x="355" y="21"/>
                </a:lnTo>
                <a:lnTo>
                  <a:pt x="355" y="21"/>
                </a:lnTo>
                <a:lnTo>
                  <a:pt x="355" y="21"/>
                </a:lnTo>
                <a:lnTo>
                  <a:pt x="344" y="21"/>
                </a:lnTo>
                <a:lnTo>
                  <a:pt x="344" y="21"/>
                </a:lnTo>
                <a:lnTo>
                  <a:pt x="344" y="21"/>
                </a:lnTo>
                <a:lnTo>
                  <a:pt x="344" y="21"/>
                </a:lnTo>
                <a:lnTo>
                  <a:pt x="333" y="21"/>
                </a:lnTo>
                <a:lnTo>
                  <a:pt x="333" y="21"/>
                </a:lnTo>
                <a:lnTo>
                  <a:pt x="333" y="21"/>
                </a:lnTo>
                <a:lnTo>
                  <a:pt x="333" y="21"/>
                </a:lnTo>
                <a:lnTo>
                  <a:pt x="321" y="21"/>
                </a:lnTo>
                <a:lnTo>
                  <a:pt x="321" y="21"/>
                </a:lnTo>
                <a:lnTo>
                  <a:pt x="321" y="21"/>
                </a:lnTo>
                <a:lnTo>
                  <a:pt x="321" y="21"/>
                </a:lnTo>
                <a:lnTo>
                  <a:pt x="254" y="15"/>
                </a:lnTo>
                <a:lnTo>
                  <a:pt x="254" y="15"/>
                </a:lnTo>
                <a:lnTo>
                  <a:pt x="254" y="15"/>
                </a:lnTo>
                <a:lnTo>
                  <a:pt x="254" y="15"/>
                </a:lnTo>
                <a:lnTo>
                  <a:pt x="243" y="15"/>
                </a:lnTo>
                <a:lnTo>
                  <a:pt x="243" y="15"/>
                </a:lnTo>
                <a:lnTo>
                  <a:pt x="243" y="15"/>
                </a:lnTo>
                <a:lnTo>
                  <a:pt x="243" y="15"/>
                </a:lnTo>
                <a:lnTo>
                  <a:pt x="235" y="15"/>
                </a:lnTo>
                <a:lnTo>
                  <a:pt x="235" y="15"/>
                </a:lnTo>
                <a:lnTo>
                  <a:pt x="232" y="15"/>
                </a:lnTo>
                <a:lnTo>
                  <a:pt x="232" y="15"/>
                </a:lnTo>
                <a:lnTo>
                  <a:pt x="224" y="15"/>
                </a:lnTo>
                <a:lnTo>
                  <a:pt x="224" y="15"/>
                </a:lnTo>
                <a:lnTo>
                  <a:pt x="221" y="15"/>
                </a:lnTo>
                <a:lnTo>
                  <a:pt x="221" y="15"/>
                </a:lnTo>
                <a:lnTo>
                  <a:pt x="212" y="15"/>
                </a:lnTo>
                <a:lnTo>
                  <a:pt x="212" y="15"/>
                </a:lnTo>
                <a:lnTo>
                  <a:pt x="210" y="15"/>
                </a:lnTo>
                <a:lnTo>
                  <a:pt x="210" y="15"/>
                </a:lnTo>
                <a:lnTo>
                  <a:pt x="204" y="12"/>
                </a:lnTo>
                <a:lnTo>
                  <a:pt x="204" y="12"/>
                </a:lnTo>
                <a:lnTo>
                  <a:pt x="198" y="12"/>
                </a:lnTo>
                <a:lnTo>
                  <a:pt x="198" y="12"/>
                </a:lnTo>
                <a:lnTo>
                  <a:pt x="193" y="12"/>
                </a:lnTo>
                <a:lnTo>
                  <a:pt x="193" y="12"/>
                </a:lnTo>
                <a:lnTo>
                  <a:pt x="190" y="12"/>
                </a:lnTo>
                <a:lnTo>
                  <a:pt x="190" y="12"/>
                </a:lnTo>
                <a:lnTo>
                  <a:pt x="184" y="12"/>
                </a:lnTo>
                <a:lnTo>
                  <a:pt x="184" y="12"/>
                </a:lnTo>
                <a:lnTo>
                  <a:pt x="179" y="12"/>
                </a:lnTo>
                <a:lnTo>
                  <a:pt x="179" y="12"/>
                </a:lnTo>
                <a:lnTo>
                  <a:pt x="176" y="12"/>
                </a:lnTo>
                <a:lnTo>
                  <a:pt x="176" y="12"/>
                </a:lnTo>
                <a:lnTo>
                  <a:pt x="170" y="12"/>
                </a:lnTo>
                <a:lnTo>
                  <a:pt x="170" y="12"/>
                </a:lnTo>
                <a:lnTo>
                  <a:pt x="168" y="12"/>
                </a:lnTo>
                <a:lnTo>
                  <a:pt x="168" y="12"/>
                </a:lnTo>
                <a:lnTo>
                  <a:pt x="162" y="9"/>
                </a:lnTo>
                <a:lnTo>
                  <a:pt x="162" y="9"/>
                </a:lnTo>
                <a:lnTo>
                  <a:pt x="159" y="9"/>
                </a:lnTo>
                <a:lnTo>
                  <a:pt x="159" y="9"/>
                </a:lnTo>
                <a:lnTo>
                  <a:pt x="36" y="0"/>
                </a:lnTo>
                <a:lnTo>
                  <a:pt x="33" y="27"/>
                </a:lnTo>
                <a:lnTo>
                  <a:pt x="33" y="27"/>
                </a:lnTo>
                <a:lnTo>
                  <a:pt x="33" y="30"/>
                </a:lnTo>
                <a:lnTo>
                  <a:pt x="33" y="30"/>
                </a:lnTo>
                <a:close/>
              </a:path>
            </a:pathLst>
          </a:custGeom>
          <a:solidFill>
            <a:schemeClr val="accent2">
              <a:lumMod val="60000"/>
              <a:lumOff val="40000"/>
            </a:scheme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6" name="Freeform 572">
            <a:extLst>
              <a:ext uri="{FF2B5EF4-FFF2-40B4-BE49-F238E27FC236}">
                <a16:creationId xmlns:a16="http://schemas.microsoft.com/office/drawing/2014/main" id="{0B0CEC42-6083-456C-8709-14DA2B37AB7C}"/>
              </a:ext>
            </a:extLst>
          </p:cNvPr>
          <p:cNvSpPr>
            <a:spLocks/>
          </p:cNvSpPr>
          <p:nvPr/>
        </p:nvSpPr>
        <p:spPr bwMode="auto">
          <a:xfrm>
            <a:off x="4627331" y="3405917"/>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7" name="Freeform 573">
            <a:extLst>
              <a:ext uri="{FF2B5EF4-FFF2-40B4-BE49-F238E27FC236}">
                <a16:creationId xmlns:a16="http://schemas.microsoft.com/office/drawing/2014/main" id="{D1B60BD2-DF78-49F4-9A11-F763D068156D}"/>
              </a:ext>
            </a:extLst>
          </p:cNvPr>
          <p:cNvSpPr>
            <a:spLocks/>
          </p:cNvSpPr>
          <p:nvPr/>
        </p:nvSpPr>
        <p:spPr bwMode="auto">
          <a:xfrm>
            <a:off x="4624262" y="3401553"/>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8" name="Freeform 574">
            <a:extLst>
              <a:ext uri="{FF2B5EF4-FFF2-40B4-BE49-F238E27FC236}">
                <a16:creationId xmlns:a16="http://schemas.microsoft.com/office/drawing/2014/main" id="{D85BFB58-27B4-44AF-BAEF-57BF1523290D}"/>
              </a:ext>
            </a:extLst>
          </p:cNvPr>
          <p:cNvSpPr>
            <a:spLocks/>
          </p:cNvSpPr>
          <p:nvPr/>
        </p:nvSpPr>
        <p:spPr bwMode="auto">
          <a:xfrm>
            <a:off x="4636536" y="3405917"/>
            <a:ext cx="4602"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49" name="Freeform 575">
            <a:extLst>
              <a:ext uri="{FF2B5EF4-FFF2-40B4-BE49-F238E27FC236}">
                <a16:creationId xmlns:a16="http://schemas.microsoft.com/office/drawing/2014/main" id="{A0637BCE-7886-449C-BB44-CAA114300C58}"/>
              </a:ext>
            </a:extLst>
          </p:cNvPr>
          <p:cNvSpPr>
            <a:spLocks/>
          </p:cNvSpPr>
          <p:nvPr/>
        </p:nvSpPr>
        <p:spPr bwMode="auto">
          <a:xfrm>
            <a:off x="4648810" y="3410282"/>
            <a:ext cx="4602"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0" name="Freeform 576">
            <a:extLst>
              <a:ext uri="{FF2B5EF4-FFF2-40B4-BE49-F238E27FC236}">
                <a16:creationId xmlns:a16="http://schemas.microsoft.com/office/drawing/2014/main" id="{BC1333A2-3A1B-4C62-8319-A80984E69E97}"/>
              </a:ext>
            </a:extLst>
          </p:cNvPr>
          <p:cNvSpPr>
            <a:spLocks/>
          </p:cNvSpPr>
          <p:nvPr/>
        </p:nvSpPr>
        <p:spPr bwMode="auto">
          <a:xfrm>
            <a:off x="4619659" y="3397188"/>
            <a:ext cx="4602"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1" name="Freeform 577">
            <a:extLst>
              <a:ext uri="{FF2B5EF4-FFF2-40B4-BE49-F238E27FC236}">
                <a16:creationId xmlns:a16="http://schemas.microsoft.com/office/drawing/2014/main" id="{11E7AC99-F9E7-4B73-A04E-9523D68AEEC6}"/>
              </a:ext>
            </a:extLst>
          </p:cNvPr>
          <p:cNvSpPr>
            <a:spLocks/>
          </p:cNvSpPr>
          <p:nvPr/>
        </p:nvSpPr>
        <p:spPr bwMode="auto">
          <a:xfrm>
            <a:off x="4641138" y="3410282"/>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2" name="Freeform 578">
            <a:extLst>
              <a:ext uri="{FF2B5EF4-FFF2-40B4-BE49-F238E27FC236}">
                <a16:creationId xmlns:a16="http://schemas.microsoft.com/office/drawing/2014/main" id="{286BAA34-C596-493E-9CDA-A28D9684865D}"/>
              </a:ext>
            </a:extLst>
          </p:cNvPr>
          <p:cNvSpPr>
            <a:spLocks/>
          </p:cNvSpPr>
          <p:nvPr/>
        </p:nvSpPr>
        <p:spPr bwMode="auto">
          <a:xfrm>
            <a:off x="4610453" y="3397188"/>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3" name="Freeform 579">
            <a:extLst>
              <a:ext uri="{FF2B5EF4-FFF2-40B4-BE49-F238E27FC236}">
                <a16:creationId xmlns:a16="http://schemas.microsoft.com/office/drawing/2014/main" id="{4B6245C2-AC25-4360-89FB-8F4C2BFD5E2C}"/>
              </a:ext>
            </a:extLst>
          </p:cNvPr>
          <p:cNvSpPr>
            <a:spLocks/>
          </p:cNvSpPr>
          <p:nvPr/>
        </p:nvSpPr>
        <p:spPr bwMode="auto">
          <a:xfrm>
            <a:off x="4104143" y="3299712"/>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4" name="Freeform 580">
            <a:extLst>
              <a:ext uri="{FF2B5EF4-FFF2-40B4-BE49-F238E27FC236}">
                <a16:creationId xmlns:a16="http://schemas.microsoft.com/office/drawing/2014/main" id="{3F479D69-BCCC-4D84-953A-9C003CA3273E}"/>
              </a:ext>
            </a:extLst>
          </p:cNvPr>
          <p:cNvSpPr>
            <a:spLocks/>
          </p:cNvSpPr>
          <p:nvPr/>
        </p:nvSpPr>
        <p:spPr bwMode="auto">
          <a:xfrm>
            <a:off x="4108745" y="3299712"/>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5" name="Freeform 581">
            <a:extLst>
              <a:ext uri="{FF2B5EF4-FFF2-40B4-BE49-F238E27FC236}">
                <a16:creationId xmlns:a16="http://schemas.microsoft.com/office/drawing/2014/main" id="{7CC2AD5C-0C69-4B24-8309-A5362104EA75}"/>
              </a:ext>
            </a:extLst>
          </p:cNvPr>
          <p:cNvSpPr>
            <a:spLocks/>
          </p:cNvSpPr>
          <p:nvPr/>
        </p:nvSpPr>
        <p:spPr bwMode="auto">
          <a:xfrm>
            <a:off x="4099539" y="3299712"/>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6" name="Freeform 582">
            <a:extLst>
              <a:ext uri="{FF2B5EF4-FFF2-40B4-BE49-F238E27FC236}">
                <a16:creationId xmlns:a16="http://schemas.microsoft.com/office/drawing/2014/main" id="{78AB85A6-9633-4B3C-A5B4-1A7261C7EB6D}"/>
              </a:ext>
            </a:extLst>
          </p:cNvPr>
          <p:cNvSpPr>
            <a:spLocks/>
          </p:cNvSpPr>
          <p:nvPr/>
        </p:nvSpPr>
        <p:spPr bwMode="auto">
          <a:xfrm>
            <a:off x="4541410" y="3375365"/>
            <a:ext cx="4602" cy="4364"/>
          </a:xfrm>
          <a:custGeom>
            <a:avLst/>
            <a:gdLst>
              <a:gd name="T0" fmla="*/ 0 w 3"/>
              <a:gd name="T1" fmla="*/ 3 h 3"/>
              <a:gd name="T2" fmla="*/ 0 w 3"/>
              <a:gd name="T3" fmla="*/ 3 h 3"/>
              <a:gd name="T4" fmla="*/ 3 w 3"/>
              <a:gd name="T5" fmla="*/ 0 h 3"/>
              <a:gd name="T6" fmla="*/ 3 w 3"/>
              <a:gd name="T7" fmla="*/ 0 h 3"/>
              <a:gd name="T8" fmla="*/ 0 w 3"/>
              <a:gd name="T9" fmla="*/ 3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0" y="3"/>
                </a:lnTo>
                <a:lnTo>
                  <a:pt x="3" y="0"/>
                </a:lnTo>
                <a:lnTo>
                  <a:pt x="3"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7" name="Freeform 583">
            <a:extLst>
              <a:ext uri="{FF2B5EF4-FFF2-40B4-BE49-F238E27FC236}">
                <a16:creationId xmlns:a16="http://schemas.microsoft.com/office/drawing/2014/main" id="{6CEECF2D-B15E-4C1D-AA24-12290D50110C}"/>
              </a:ext>
            </a:extLst>
          </p:cNvPr>
          <p:cNvSpPr>
            <a:spLocks/>
          </p:cNvSpPr>
          <p:nvPr/>
        </p:nvSpPr>
        <p:spPr bwMode="auto">
          <a:xfrm>
            <a:off x="4094936" y="3299712"/>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8" name="Freeform 584">
            <a:extLst>
              <a:ext uri="{FF2B5EF4-FFF2-40B4-BE49-F238E27FC236}">
                <a16:creationId xmlns:a16="http://schemas.microsoft.com/office/drawing/2014/main" id="{4BD09C78-E07B-415D-B6C9-FEABBAC958C6}"/>
              </a:ext>
            </a:extLst>
          </p:cNvPr>
          <p:cNvSpPr>
            <a:spLocks/>
          </p:cNvSpPr>
          <p:nvPr/>
        </p:nvSpPr>
        <p:spPr bwMode="auto">
          <a:xfrm>
            <a:off x="4113348" y="3299712"/>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59" name="Freeform 585">
            <a:extLst>
              <a:ext uri="{FF2B5EF4-FFF2-40B4-BE49-F238E27FC236}">
                <a16:creationId xmlns:a16="http://schemas.microsoft.com/office/drawing/2014/main" id="{CDAA49EB-4AB4-4BB3-BEC5-C7A59233A9C0}"/>
              </a:ext>
            </a:extLst>
          </p:cNvPr>
          <p:cNvSpPr>
            <a:spLocks/>
          </p:cNvSpPr>
          <p:nvPr/>
        </p:nvSpPr>
        <p:spPr bwMode="auto">
          <a:xfrm>
            <a:off x="4116417" y="330407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0" name="Freeform 586">
            <a:extLst>
              <a:ext uri="{FF2B5EF4-FFF2-40B4-BE49-F238E27FC236}">
                <a16:creationId xmlns:a16="http://schemas.microsoft.com/office/drawing/2014/main" id="{BD0389EC-788F-44B5-8D7E-A49686275F1A}"/>
              </a:ext>
            </a:extLst>
          </p:cNvPr>
          <p:cNvSpPr>
            <a:spLocks/>
          </p:cNvSpPr>
          <p:nvPr/>
        </p:nvSpPr>
        <p:spPr bwMode="auto">
          <a:xfrm>
            <a:off x="4013619" y="32909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1" name="Freeform 587">
            <a:extLst>
              <a:ext uri="{FF2B5EF4-FFF2-40B4-BE49-F238E27FC236}">
                <a16:creationId xmlns:a16="http://schemas.microsoft.com/office/drawing/2014/main" id="{6A95A9FC-7E75-4E4C-9B20-86C9C452C1B7}"/>
              </a:ext>
            </a:extLst>
          </p:cNvPr>
          <p:cNvSpPr>
            <a:spLocks/>
          </p:cNvSpPr>
          <p:nvPr/>
        </p:nvSpPr>
        <p:spPr bwMode="auto">
          <a:xfrm>
            <a:off x="4091867" y="3299712"/>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2" name="Freeform 588">
            <a:extLst>
              <a:ext uri="{FF2B5EF4-FFF2-40B4-BE49-F238E27FC236}">
                <a16:creationId xmlns:a16="http://schemas.microsoft.com/office/drawing/2014/main" id="{419CAF44-D359-46DB-8D48-CACC914844BC}"/>
              </a:ext>
            </a:extLst>
          </p:cNvPr>
          <p:cNvSpPr>
            <a:spLocks/>
          </p:cNvSpPr>
          <p:nvPr/>
        </p:nvSpPr>
        <p:spPr bwMode="auto">
          <a:xfrm>
            <a:off x="4061182" y="329534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3" name="Freeform 589">
            <a:extLst>
              <a:ext uri="{FF2B5EF4-FFF2-40B4-BE49-F238E27FC236}">
                <a16:creationId xmlns:a16="http://schemas.microsoft.com/office/drawing/2014/main" id="{BBE43C66-BBB5-4ACC-83EB-31DCAC634A29}"/>
              </a:ext>
            </a:extLst>
          </p:cNvPr>
          <p:cNvSpPr>
            <a:spLocks/>
          </p:cNvSpPr>
          <p:nvPr/>
        </p:nvSpPr>
        <p:spPr bwMode="auto">
          <a:xfrm>
            <a:off x="4048908" y="329534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4" name="Freeform 590">
            <a:extLst>
              <a:ext uri="{FF2B5EF4-FFF2-40B4-BE49-F238E27FC236}">
                <a16:creationId xmlns:a16="http://schemas.microsoft.com/office/drawing/2014/main" id="{F376A969-6EBD-4625-AAB8-5831948B9F64}"/>
              </a:ext>
            </a:extLst>
          </p:cNvPr>
          <p:cNvSpPr>
            <a:spLocks/>
          </p:cNvSpPr>
          <p:nvPr/>
        </p:nvSpPr>
        <p:spPr bwMode="auto">
          <a:xfrm>
            <a:off x="4051976" y="3295348"/>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5" name="Freeform 591">
            <a:extLst>
              <a:ext uri="{FF2B5EF4-FFF2-40B4-BE49-F238E27FC236}">
                <a16:creationId xmlns:a16="http://schemas.microsoft.com/office/drawing/2014/main" id="{08B29432-3C22-4622-8FF9-6C74F19C37C9}"/>
              </a:ext>
            </a:extLst>
          </p:cNvPr>
          <p:cNvSpPr>
            <a:spLocks/>
          </p:cNvSpPr>
          <p:nvPr/>
        </p:nvSpPr>
        <p:spPr bwMode="auto">
          <a:xfrm>
            <a:off x="4078059" y="329534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6" name="Freeform 592">
            <a:extLst>
              <a:ext uri="{FF2B5EF4-FFF2-40B4-BE49-F238E27FC236}">
                <a16:creationId xmlns:a16="http://schemas.microsoft.com/office/drawing/2014/main" id="{0293F076-B4BC-4E6C-B4F4-27D34370E599}"/>
              </a:ext>
            </a:extLst>
          </p:cNvPr>
          <p:cNvSpPr>
            <a:spLocks/>
          </p:cNvSpPr>
          <p:nvPr/>
        </p:nvSpPr>
        <p:spPr bwMode="auto">
          <a:xfrm>
            <a:off x="4653414" y="3414646"/>
            <a:ext cx="4602" cy="0"/>
          </a:xfrm>
          <a:custGeom>
            <a:avLst/>
            <a:gdLst>
              <a:gd name="T0" fmla="*/ 3 w 3"/>
              <a:gd name="T1" fmla="*/ 3 w 3"/>
              <a:gd name="T2" fmla="*/ 0 w 3"/>
              <a:gd name="T3" fmla="*/ 0 w 3"/>
              <a:gd name="T4" fmla="*/ 3 w 3"/>
              <a:gd name="T5" fmla="*/ 3 w 3"/>
              <a:gd name="T6" fmla="*/ 3 w 3"/>
              <a:gd name="T7" fmla="*/ 3 w 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3">
                <a:moveTo>
                  <a:pt x="3" y="0"/>
                </a:moveTo>
                <a:lnTo>
                  <a:pt x="3" y="0"/>
                </a:lnTo>
                <a:lnTo>
                  <a:pt x="0" y="0"/>
                </a:lnTo>
                <a:lnTo>
                  <a:pt x="0" y="0"/>
                </a:lnTo>
                <a:lnTo>
                  <a:pt x="3" y="0"/>
                </a:lnTo>
                <a:lnTo>
                  <a:pt x="3"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7" name="Freeform 593">
            <a:extLst>
              <a:ext uri="{FF2B5EF4-FFF2-40B4-BE49-F238E27FC236}">
                <a16:creationId xmlns:a16="http://schemas.microsoft.com/office/drawing/2014/main" id="{DF4F4495-7E60-4A83-A64B-F58E8F03FE94}"/>
              </a:ext>
            </a:extLst>
          </p:cNvPr>
          <p:cNvSpPr>
            <a:spLocks/>
          </p:cNvSpPr>
          <p:nvPr/>
        </p:nvSpPr>
        <p:spPr bwMode="auto">
          <a:xfrm>
            <a:off x="4070388" y="3295348"/>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8" name="Freeform 594">
            <a:extLst>
              <a:ext uri="{FF2B5EF4-FFF2-40B4-BE49-F238E27FC236}">
                <a16:creationId xmlns:a16="http://schemas.microsoft.com/office/drawing/2014/main" id="{875FDD40-1981-43AA-9C4E-2A820C4DB2DD}"/>
              </a:ext>
            </a:extLst>
          </p:cNvPr>
          <p:cNvSpPr>
            <a:spLocks/>
          </p:cNvSpPr>
          <p:nvPr/>
        </p:nvSpPr>
        <p:spPr bwMode="auto">
          <a:xfrm>
            <a:off x="4065785" y="329534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69" name="Freeform 595">
            <a:extLst>
              <a:ext uri="{FF2B5EF4-FFF2-40B4-BE49-F238E27FC236}">
                <a16:creationId xmlns:a16="http://schemas.microsoft.com/office/drawing/2014/main" id="{7AA047D4-A039-4EBC-8266-317A1412AEFB}"/>
              </a:ext>
            </a:extLst>
          </p:cNvPr>
          <p:cNvSpPr>
            <a:spLocks/>
          </p:cNvSpPr>
          <p:nvPr/>
        </p:nvSpPr>
        <p:spPr bwMode="auto">
          <a:xfrm>
            <a:off x="4584371" y="337972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0" name="Freeform 596">
            <a:extLst>
              <a:ext uri="{FF2B5EF4-FFF2-40B4-BE49-F238E27FC236}">
                <a16:creationId xmlns:a16="http://schemas.microsoft.com/office/drawing/2014/main" id="{9684C668-047D-46ED-98A2-EF03A8B09FFD}"/>
              </a:ext>
            </a:extLst>
          </p:cNvPr>
          <p:cNvSpPr>
            <a:spLocks/>
          </p:cNvSpPr>
          <p:nvPr/>
        </p:nvSpPr>
        <p:spPr bwMode="auto">
          <a:xfrm>
            <a:off x="4588973" y="3384095"/>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1" name="Freeform 597">
            <a:extLst>
              <a:ext uri="{FF2B5EF4-FFF2-40B4-BE49-F238E27FC236}">
                <a16:creationId xmlns:a16="http://schemas.microsoft.com/office/drawing/2014/main" id="{607BF4AA-4CB8-4F0D-A040-779D16E97DD2}"/>
              </a:ext>
            </a:extLst>
          </p:cNvPr>
          <p:cNvSpPr>
            <a:spLocks/>
          </p:cNvSpPr>
          <p:nvPr/>
        </p:nvSpPr>
        <p:spPr bwMode="auto">
          <a:xfrm>
            <a:off x="4588973" y="3379729"/>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2" name="Freeform 598">
            <a:extLst>
              <a:ext uri="{FF2B5EF4-FFF2-40B4-BE49-F238E27FC236}">
                <a16:creationId xmlns:a16="http://schemas.microsoft.com/office/drawing/2014/main" id="{022D35BE-909A-4E85-A8A6-22936B8AFF6A}"/>
              </a:ext>
            </a:extLst>
          </p:cNvPr>
          <p:cNvSpPr>
            <a:spLocks/>
          </p:cNvSpPr>
          <p:nvPr/>
        </p:nvSpPr>
        <p:spPr bwMode="auto">
          <a:xfrm>
            <a:off x="4593577" y="3384095"/>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3" name="Freeform 599">
            <a:extLst>
              <a:ext uri="{FF2B5EF4-FFF2-40B4-BE49-F238E27FC236}">
                <a16:creationId xmlns:a16="http://schemas.microsoft.com/office/drawing/2014/main" id="{052E79F1-23C7-44C8-802F-8C495651EFA2}"/>
              </a:ext>
            </a:extLst>
          </p:cNvPr>
          <p:cNvSpPr>
            <a:spLocks/>
          </p:cNvSpPr>
          <p:nvPr/>
        </p:nvSpPr>
        <p:spPr bwMode="auto">
          <a:xfrm>
            <a:off x="4546014" y="3375365"/>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4" name="Freeform 600">
            <a:extLst>
              <a:ext uri="{FF2B5EF4-FFF2-40B4-BE49-F238E27FC236}">
                <a16:creationId xmlns:a16="http://schemas.microsoft.com/office/drawing/2014/main" id="{2B587004-D04F-4377-9BA7-9C255B23E56D}"/>
              </a:ext>
            </a:extLst>
          </p:cNvPr>
          <p:cNvSpPr>
            <a:spLocks/>
          </p:cNvSpPr>
          <p:nvPr/>
        </p:nvSpPr>
        <p:spPr bwMode="auto">
          <a:xfrm>
            <a:off x="4605851" y="3392824"/>
            <a:ext cx="4602"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5" name="Freeform 601">
            <a:extLst>
              <a:ext uri="{FF2B5EF4-FFF2-40B4-BE49-F238E27FC236}">
                <a16:creationId xmlns:a16="http://schemas.microsoft.com/office/drawing/2014/main" id="{C7239BA0-B294-437A-9CCC-9DE3A3D79029}"/>
              </a:ext>
            </a:extLst>
          </p:cNvPr>
          <p:cNvSpPr>
            <a:spLocks/>
          </p:cNvSpPr>
          <p:nvPr/>
        </p:nvSpPr>
        <p:spPr bwMode="auto">
          <a:xfrm>
            <a:off x="4602782" y="3388459"/>
            <a:ext cx="3069" cy="4364"/>
          </a:xfrm>
          <a:custGeom>
            <a:avLst/>
            <a:gdLst>
              <a:gd name="T0" fmla="*/ 0 w 2"/>
              <a:gd name="T1" fmla="*/ 0 h 3"/>
              <a:gd name="T2" fmla="*/ 0 w 2"/>
              <a:gd name="T3" fmla="*/ 0 h 3"/>
              <a:gd name="T4" fmla="*/ 2 w 2"/>
              <a:gd name="T5" fmla="*/ 3 h 3"/>
              <a:gd name="T6" fmla="*/ 2 w 2"/>
              <a:gd name="T7" fmla="*/ 3 h 3"/>
              <a:gd name="T8" fmla="*/ 0 w 2"/>
              <a:gd name="T9" fmla="*/ 0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lnTo>
                  <a:pt x="0" y="0"/>
                </a:lnTo>
                <a:lnTo>
                  <a:pt x="2" y="3"/>
                </a:lnTo>
                <a:lnTo>
                  <a:pt x="2"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6" name="Freeform 602">
            <a:extLst>
              <a:ext uri="{FF2B5EF4-FFF2-40B4-BE49-F238E27FC236}">
                <a16:creationId xmlns:a16="http://schemas.microsoft.com/office/drawing/2014/main" id="{13E4B6F1-D1D7-49F0-9AB0-96CB6AB18F10}"/>
              </a:ext>
            </a:extLst>
          </p:cNvPr>
          <p:cNvSpPr>
            <a:spLocks/>
          </p:cNvSpPr>
          <p:nvPr/>
        </p:nvSpPr>
        <p:spPr bwMode="auto">
          <a:xfrm>
            <a:off x="4598179" y="338845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7" name="Freeform 603">
            <a:extLst>
              <a:ext uri="{FF2B5EF4-FFF2-40B4-BE49-F238E27FC236}">
                <a16:creationId xmlns:a16="http://schemas.microsoft.com/office/drawing/2014/main" id="{7786D5EC-2F30-4F06-A910-B5756703F669}"/>
              </a:ext>
            </a:extLst>
          </p:cNvPr>
          <p:cNvSpPr>
            <a:spLocks/>
          </p:cNvSpPr>
          <p:nvPr/>
        </p:nvSpPr>
        <p:spPr bwMode="auto">
          <a:xfrm>
            <a:off x="4567494" y="33753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8" name="Freeform 604">
            <a:extLst>
              <a:ext uri="{FF2B5EF4-FFF2-40B4-BE49-F238E27FC236}">
                <a16:creationId xmlns:a16="http://schemas.microsoft.com/office/drawing/2014/main" id="{769BB066-F19D-4A6F-9B43-065C14D5B9E2}"/>
              </a:ext>
            </a:extLst>
          </p:cNvPr>
          <p:cNvSpPr>
            <a:spLocks/>
          </p:cNvSpPr>
          <p:nvPr/>
        </p:nvSpPr>
        <p:spPr bwMode="auto">
          <a:xfrm>
            <a:off x="4559823" y="3375365"/>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79" name="Freeform 605">
            <a:extLst>
              <a:ext uri="{FF2B5EF4-FFF2-40B4-BE49-F238E27FC236}">
                <a16:creationId xmlns:a16="http://schemas.microsoft.com/office/drawing/2014/main" id="{F61FA6C8-D90F-4CD4-8166-CBB645809FBB}"/>
              </a:ext>
            </a:extLst>
          </p:cNvPr>
          <p:cNvSpPr>
            <a:spLocks/>
          </p:cNvSpPr>
          <p:nvPr/>
        </p:nvSpPr>
        <p:spPr bwMode="auto">
          <a:xfrm>
            <a:off x="4581302" y="3375365"/>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0" name="Freeform 606">
            <a:extLst>
              <a:ext uri="{FF2B5EF4-FFF2-40B4-BE49-F238E27FC236}">
                <a16:creationId xmlns:a16="http://schemas.microsoft.com/office/drawing/2014/main" id="{973F1330-C753-46D9-B5ED-2268C21B9B6D}"/>
              </a:ext>
            </a:extLst>
          </p:cNvPr>
          <p:cNvSpPr>
            <a:spLocks/>
          </p:cNvSpPr>
          <p:nvPr/>
        </p:nvSpPr>
        <p:spPr bwMode="auto">
          <a:xfrm>
            <a:off x="4567494" y="3375365"/>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1" name="Freeform 608">
            <a:extLst>
              <a:ext uri="{FF2B5EF4-FFF2-40B4-BE49-F238E27FC236}">
                <a16:creationId xmlns:a16="http://schemas.microsoft.com/office/drawing/2014/main" id="{3E677744-5349-496D-848F-1888929F5681}"/>
              </a:ext>
            </a:extLst>
          </p:cNvPr>
          <p:cNvSpPr>
            <a:spLocks/>
          </p:cNvSpPr>
          <p:nvPr/>
        </p:nvSpPr>
        <p:spPr bwMode="auto">
          <a:xfrm>
            <a:off x="4572097" y="338409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2" name="Freeform 609">
            <a:extLst>
              <a:ext uri="{FF2B5EF4-FFF2-40B4-BE49-F238E27FC236}">
                <a16:creationId xmlns:a16="http://schemas.microsoft.com/office/drawing/2014/main" id="{BD5C6EBD-ECD5-462F-B373-CB5354B7BE2E}"/>
              </a:ext>
            </a:extLst>
          </p:cNvPr>
          <p:cNvSpPr>
            <a:spLocks/>
          </p:cNvSpPr>
          <p:nvPr/>
        </p:nvSpPr>
        <p:spPr bwMode="auto">
          <a:xfrm>
            <a:off x="4576699" y="3384094"/>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3" name="Freeform 610">
            <a:extLst>
              <a:ext uri="{FF2B5EF4-FFF2-40B4-BE49-F238E27FC236}">
                <a16:creationId xmlns:a16="http://schemas.microsoft.com/office/drawing/2014/main" id="{961CF77E-755E-44AE-817E-6AC2C64E4B4D}"/>
              </a:ext>
            </a:extLst>
          </p:cNvPr>
          <p:cNvSpPr>
            <a:spLocks/>
          </p:cNvSpPr>
          <p:nvPr/>
        </p:nvSpPr>
        <p:spPr bwMode="auto">
          <a:xfrm>
            <a:off x="4576699" y="338409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4" name="Freeform 611">
            <a:extLst>
              <a:ext uri="{FF2B5EF4-FFF2-40B4-BE49-F238E27FC236}">
                <a16:creationId xmlns:a16="http://schemas.microsoft.com/office/drawing/2014/main" id="{7B01A35E-87A6-4418-B4E1-72B627F381AB}"/>
              </a:ext>
            </a:extLst>
          </p:cNvPr>
          <p:cNvSpPr>
            <a:spLocks/>
          </p:cNvSpPr>
          <p:nvPr/>
        </p:nvSpPr>
        <p:spPr bwMode="auto">
          <a:xfrm>
            <a:off x="4555220" y="3384094"/>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5" name="Freeform 612">
            <a:extLst>
              <a:ext uri="{FF2B5EF4-FFF2-40B4-BE49-F238E27FC236}">
                <a16:creationId xmlns:a16="http://schemas.microsoft.com/office/drawing/2014/main" id="{3A10D66D-F5E6-42D6-97A9-79BD1DD24A39}"/>
              </a:ext>
            </a:extLst>
          </p:cNvPr>
          <p:cNvSpPr>
            <a:spLocks/>
          </p:cNvSpPr>
          <p:nvPr/>
        </p:nvSpPr>
        <p:spPr bwMode="auto">
          <a:xfrm>
            <a:off x="3820302" y="3024745"/>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6" name="Freeform 613">
            <a:extLst>
              <a:ext uri="{FF2B5EF4-FFF2-40B4-BE49-F238E27FC236}">
                <a16:creationId xmlns:a16="http://schemas.microsoft.com/office/drawing/2014/main" id="{4FD23F3A-6949-4A0D-9391-D2A0D4D524BB}"/>
              </a:ext>
            </a:extLst>
          </p:cNvPr>
          <p:cNvSpPr>
            <a:spLocks/>
          </p:cNvSpPr>
          <p:nvPr/>
        </p:nvSpPr>
        <p:spPr bwMode="auto">
          <a:xfrm>
            <a:off x="3820302" y="3043658"/>
            <a:ext cx="0" cy="8729"/>
          </a:xfrm>
          <a:custGeom>
            <a:avLst/>
            <a:gdLst>
              <a:gd name="T0" fmla="*/ 0 h 6"/>
              <a:gd name="T1" fmla="*/ 0 h 6"/>
              <a:gd name="T2" fmla="*/ 6 h 6"/>
              <a:gd name="T3" fmla="*/ 6 h 6"/>
              <a:gd name="T4" fmla="*/ 0 h 6"/>
              <a:gd name="T5" fmla="*/ 0 h 6"/>
            </a:gdLst>
            <a:ahLst/>
            <a:cxnLst>
              <a:cxn ang="0">
                <a:pos x="0" y="T0"/>
              </a:cxn>
              <a:cxn ang="0">
                <a:pos x="0" y="T1"/>
              </a:cxn>
              <a:cxn ang="0">
                <a:pos x="0" y="T2"/>
              </a:cxn>
              <a:cxn ang="0">
                <a:pos x="0" y="T3"/>
              </a:cxn>
              <a:cxn ang="0">
                <a:pos x="0" y="T4"/>
              </a:cxn>
              <a:cxn ang="0">
                <a:pos x="0" y="T5"/>
              </a:cxn>
            </a:cxnLst>
            <a:rect l="0" t="0" r="r" b="b"/>
            <a:pathLst>
              <a:path h="6">
                <a:moveTo>
                  <a:pt x="0" y="0"/>
                </a:moveTo>
                <a:lnTo>
                  <a:pt x="0" y="0"/>
                </a:lnTo>
                <a:lnTo>
                  <a:pt x="0" y="6"/>
                </a:lnTo>
                <a:lnTo>
                  <a:pt x="0" y="6"/>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7" name="Freeform 614">
            <a:extLst>
              <a:ext uri="{FF2B5EF4-FFF2-40B4-BE49-F238E27FC236}">
                <a16:creationId xmlns:a16="http://schemas.microsoft.com/office/drawing/2014/main" id="{14527432-8665-413D-9E98-18531452EB0C}"/>
              </a:ext>
            </a:extLst>
          </p:cNvPr>
          <p:cNvSpPr>
            <a:spLocks/>
          </p:cNvSpPr>
          <p:nvPr/>
        </p:nvSpPr>
        <p:spPr bwMode="auto">
          <a:xfrm>
            <a:off x="3791150" y="3078575"/>
            <a:ext cx="24548" cy="212408"/>
          </a:xfrm>
          <a:custGeom>
            <a:avLst/>
            <a:gdLst>
              <a:gd name="T0" fmla="*/ 0 w 16"/>
              <a:gd name="T1" fmla="*/ 146 h 146"/>
              <a:gd name="T2" fmla="*/ 0 w 16"/>
              <a:gd name="T3" fmla="*/ 146 h 146"/>
              <a:gd name="T4" fmla="*/ 16 w 16"/>
              <a:gd name="T5" fmla="*/ 0 h 146"/>
              <a:gd name="T6" fmla="*/ 16 w 16"/>
              <a:gd name="T7" fmla="*/ 0 h 146"/>
              <a:gd name="T8" fmla="*/ 0 w 16"/>
              <a:gd name="T9" fmla="*/ 146 h 146"/>
              <a:gd name="T10" fmla="*/ 0 w 16"/>
              <a:gd name="T11" fmla="*/ 146 h 146"/>
            </a:gdLst>
            <a:ahLst/>
            <a:cxnLst>
              <a:cxn ang="0">
                <a:pos x="T0" y="T1"/>
              </a:cxn>
              <a:cxn ang="0">
                <a:pos x="T2" y="T3"/>
              </a:cxn>
              <a:cxn ang="0">
                <a:pos x="T4" y="T5"/>
              </a:cxn>
              <a:cxn ang="0">
                <a:pos x="T6" y="T7"/>
              </a:cxn>
              <a:cxn ang="0">
                <a:pos x="T8" y="T9"/>
              </a:cxn>
              <a:cxn ang="0">
                <a:pos x="T10" y="T11"/>
              </a:cxn>
            </a:cxnLst>
            <a:rect l="0" t="0" r="r" b="b"/>
            <a:pathLst>
              <a:path w="16" h="146">
                <a:moveTo>
                  <a:pt x="0" y="146"/>
                </a:moveTo>
                <a:lnTo>
                  <a:pt x="0" y="146"/>
                </a:lnTo>
                <a:lnTo>
                  <a:pt x="16" y="0"/>
                </a:lnTo>
                <a:lnTo>
                  <a:pt x="16" y="0"/>
                </a:lnTo>
                <a:lnTo>
                  <a:pt x="0" y="146"/>
                </a:lnTo>
                <a:lnTo>
                  <a:pt x="0" y="14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8" name="Freeform 615">
            <a:extLst>
              <a:ext uri="{FF2B5EF4-FFF2-40B4-BE49-F238E27FC236}">
                <a16:creationId xmlns:a16="http://schemas.microsoft.com/office/drawing/2014/main" id="{7D77A2BF-B66E-4BEB-9A29-2B9A78FED2DD}"/>
              </a:ext>
            </a:extLst>
          </p:cNvPr>
          <p:cNvSpPr>
            <a:spLocks/>
          </p:cNvSpPr>
          <p:nvPr/>
        </p:nvSpPr>
        <p:spPr bwMode="auto">
          <a:xfrm>
            <a:off x="3815698" y="3065482"/>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89" name="Freeform 616">
            <a:extLst>
              <a:ext uri="{FF2B5EF4-FFF2-40B4-BE49-F238E27FC236}">
                <a16:creationId xmlns:a16="http://schemas.microsoft.com/office/drawing/2014/main" id="{38510E2B-2398-40A5-8FD7-DD4519339FBF}"/>
              </a:ext>
            </a:extLst>
          </p:cNvPr>
          <p:cNvSpPr>
            <a:spLocks/>
          </p:cNvSpPr>
          <p:nvPr/>
        </p:nvSpPr>
        <p:spPr bwMode="auto">
          <a:xfrm>
            <a:off x="3834110" y="2870531"/>
            <a:ext cx="7672" cy="58195"/>
          </a:xfrm>
          <a:custGeom>
            <a:avLst/>
            <a:gdLst>
              <a:gd name="T0" fmla="*/ 5 w 5"/>
              <a:gd name="T1" fmla="*/ 3 h 40"/>
              <a:gd name="T2" fmla="*/ 5 w 5"/>
              <a:gd name="T3" fmla="*/ 3 h 40"/>
              <a:gd name="T4" fmla="*/ 5 w 5"/>
              <a:gd name="T5" fmla="*/ 0 h 40"/>
              <a:gd name="T6" fmla="*/ 5 w 5"/>
              <a:gd name="T7" fmla="*/ 0 h 40"/>
              <a:gd name="T8" fmla="*/ 0 w 5"/>
              <a:gd name="T9" fmla="*/ 40 h 40"/>
              <a:gd name="T10" fmla="*/ 0 w 5"/>
              <a:gd name="T11" fmla="*/ 40 h 40"/>
              <a:gd name="T12" fmla="*/ 5 w 5"/>
              <a:gd name="T13" fmla="*/ 3 h 40"/>
              <a:gd name="T14" fmla="*/ 5 w 5"/>
              <a:gd name="T15" fmla="*/ 3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0">
                <a:moveTo>
                  <a:pt x="5" y="3"/>
                </a:moveTo>
                <a:lnTo>
                  <a:pt x="5" y="3"/>
                </a:lnTo>
                <a:lnTo>
                  <a:pt x="5" y="0"/>
                </a:lnTo>
                <a:lnTo>
                  <a:pt x="5" y="0"/>
                </a:lnTo>
                <a:lnTo>
                  <a:pt x="0" y="40"/>
                </a:lnTo>
                <a:lnTo>
                  <a:pt x="0" y="40"/>
                </a:lnTo>
                <a:lnTo>
                  <a:pt x="5" y="3"/>
                </a:lnTo>
                <a:lnTo>
                  <a:pt x="5"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0" name="Freeform 617">
            <a:extLst>
              <a:ext uri="{FF2B5EF4-FFF2-40B4-BE49-F238E27FC236}">
                <a16:creationId xmlns:a16="http://schemas.microsoft.com/office/drawing/2014/main" id="{70814C57-F67E-406A-94FF-4672BB4BC52A}"/>
              </a:ext>
            </a:extLst>
          </p:cNvPr>
          <p:cNvSpPr>
            <a:spLocks/>
          </p:cNvSpPr>
          <p:nvPr/>
        </p:nvSpPr>
        <p:spPr bwMode="auto">
          <a:xfrm>
            <a:off x="4658016" y="3423375"/>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1" name="Freeform 618">
            <a:extLst>
              <a:ext uri="{FF2B5EF4-FFF2-40B4-BE49-F238E27FC236}">
                <a16:creationId xmlns:a16="http://schemas.microsoft.com/office/drawing/2014/main" id="{ED16800B-37A2-43E9-B723-11521E85FBBF}"/>
              </a:ext>
            </a:extLst>
          </p:cNvPr>
          <p:cNvSpPr>
            <a:spLocks/>
          </p:cNvSpPr>
          <p:nvPr/>
        </p:nvSpPr>
        <p:spPr bwMode="auto">
          <a:xfrm>
            <a:off x="4653414" y="341901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2" name="Freeform 619">
            <a:extLst>
              <a:ext uri="{FF2B5EF4-FFF2-40B4-BE49-F238E27FC236}">
                <a16:creationId xmlns:a16="http://schemas.microsoft.com/office/drawing/2014/main" id="{D464932D-58F9-4B9A-9009-0E487FD51406}"/>
              </a:ext>
            </a:extLst>
          </p:cNvPr>
          <p:cNvSpPr>
            <a:spLocks/>
          </p:cNvSpPr>
          <p:nvPr/>
        </p:nvSpPr>
        <p:spPr bwMode="auto">
          <a:xfrm>
            <a:off x="4658016" y="342337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3" name="Freeform 620">
            <a:extLst>
              <a:ext uri="{FF2B5EF4-FFF2-40B4-BE49-F238E27FC236}">
                <a16:creationId xmlns:a16="http://schemas.microsoft.com/office/drawing/2014/main" id="{151C0C10-3459-48EE-BC54-557B288D06B1}"/>
              </a:ext>
            </a:extLst>
          </p:cNvPr>
          <p:cNvSpPr>
            <a:spLocks/>
          </p:cNvSpPr>
          <p:nvPr/>
        </p:nvSpPr>
        <p:spPr bwMode="auto">
          <a:xfrm>
            <a:off x="4605851" y="2874896"/>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4" name="Freeform 621">
            <a:extLst>
              <a:ext uri="{FF2B5EF4-FFF2-40B4-BE49-F238E27FC236}">
                <a16:creationId xmlns:a16="http://schemas.microsoft.com/office/drawing/2014/main" id="{66896898-3AD1-4D1B-9D98-E8E53EB8CEA0}"/>
              </a:ext>
            </a:extLst>
          </p:cNvPr>
          <p:cNvSpPr>
            <a:spLocks/>
          </p:cNvSpPr>
          <p:nvPr/>
        </p:nvSpPr>
        <p:spPr bwMode="auto">
          <a:xfrm>
            <a:off x="4593577" y="2874896"/>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5" name="Freeform 622">
            <a:extLst>
              <a:ext uri="{FF2B5EF4-FFF2-40B4-BE49-F238E27FC236}">
                <a16:creationId xmlns:a16="http://schemas.microsoft.com/office/drawing/2014/main" id="{856B1463-991E-4978-B189-38D3422985CE}"/>
              </a:ext>
            </a:extLst>
          </p:cNvPr>
          <p:cNvSpPr>
            <a:spLocks/>
          </p:cNvSpPr>
          <p:nvPr/>
        </p:nvSpPr>
        <p:spPr bwMode="auto">
          <a:xfrm>
            <a:off x="4039702" y="2844343"/>
            <a:ext cx="9206" cy="4364"/>
          </a:xfrm>
          <a:custGeom>
            <a:avLst/>
            <a:gdLst>
              <a:gd name="T0" fmla="*/ 0 w 6"/>
              <a:gd name="T1" fmla="*/ 0 h 3"/>
              <a:gd name="T2" fmla="*/ 0 w 6"/>
              <a:gd name="T3" fmla="*/ 0 h 3"/>
              <a:gd name="T4" fmla="*/ 6 w 6"/>
              <a:gd name="T5" fmla="*/ 3 h 3"/>
              <a:gd name="T6" fmla="*/ 6 w 6"/>
              <a:gd name="T7" fmla="*/ 3 h 3"/>
              <a:gd name="T8" fmla="*/ 0 w 6"/>
              <a:gd name="T9" fmla="*/ 0 h 3"/>
              <a:gd name="T10" fmla="*/ 0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0" y="0"/>
                </a:moveTo>
                <a:lnTo>
                  <a:pt x="0" y="0"/>
                </a:lnTo>
                <a:lnTo>
                  <a:pt x="6" y="3"/>
                </a:lnTo>
                <a:lnTo>
                  <a:pt x="6"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6" name="Freeform 623">
            <a:extLst>
              <a:ext uri="{FF2B5EF4-FFF2-40B4-BE49-F238E27FC236}">
                <a16:creationId xmlns:a16="http://schemas.microsoft.com/office/drawing/2014/main" id="{592FE4C0-DD35-4F91-91B3-4F159087CB14}"/>
              </a:ext>
            </a:extLst>
          </p:cNvPr>
          <p:cNvSpPr>
            <a:spLocks/>
          </p:cNvSpPr>
          <p:nvPr/>
        </p:nvSpPr>
        <p:spPr bwMode="auto">
          <a:xfrm>
            <a:off x="3846384" y="2831250"/>
            <a:ext cx="188715" cy="13093"/>
          </a:xfrm>
          <a:custGeom>
            <a:avLst/>
            <a:gdLst>
              <a:gd name="T0" fmla="*/ 0 w 123"/>
              <a:gd name="T1" fmla="*/ 0 h 9"/>
              <a:gd name="T2" fmla="*/ 0 w 123"/>
              <a:gd name="T3" fmla="*/ 0 h 9"/>
              <a:gd name="T4" fmla="*/ 0 w 123"/>
              <a:gd name="T5" fmla="*/ 0 h 9"/>
              <a:gd name="T6" fmla="*/ 123 w 123"/>
              <a:gd name="T7" fmla="*/ 9 h 9"/>
              <a:gd name="T8" fmla="*/ 123 w 123"/>
              <a:gd name="T9" fmla="*/ 9 h 9"/>
              <a:gd name="T10" fmla="*/ 0 w 123"/>
              <a:gd name="T11" fmla="*/ 0 h 9"/>
              <a:gd name="T12" fmla="*/ 0 w 12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3" h="9">
                <a:moveTo>
                  <a:pt x="0" y="0"/>
                </a:moveTo>
                <a:lnTo>
                  <a:pt x="0" y="0"/>
                </a:lnTo>
                <a:lnTo>
                  <a:pt x="0" y="0"/>
                </a:lnTo>
                <a:lnTo>
                  <a:pt x="123" y="9"/>
                </a:lnTo>
                <a:lnTo>
                  <a:pt x="123" y="9"/>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7" name="Freeform 624">
            <a:extLst>
              <a:ext uri="{FF2B5EF4-FFF2-40B4-BE49-F238E27FC236}">
                <a16:creationId xmlns:a16="http://schemas.microsoft.com/office/drawing/2014/main" id="{F01AC475-34C9-49B3-B32C-CA97C358CC8B}"/>
              </a:ext>
            </a:extLst>
          </p:cNvPr>
          <p:cNvSpPr>
            <a:spLocks/>
          </p:cNvSpPr>
          <p:nvPr/>
        </p:nvSpPr>
        <p:spPr bwMode="auto">
          <a:xfrm>
            <a:off x="4581303" y="2874896"/>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8" name="Freeform 625">
            <a:extLst>
              <a:ext uri="{FF2B5EF4-FFF2-40B4-BE49-F238E27FC236}">
                <a16:creationId xmlns:a16="http://schemas.microsoft.com/office/drawing/2014/main" id="{5E29A5F6-7B4F-4517-B41B-8866D8F85ED0}"/>
              </a:ext>
            </a:extLst>
          </p:cNvPr>
          <p:cNvSpPr>
            <a:spLocks/>
          </p:cNvSpPr>
          <p:nvPr/>
        </p:nvSpPr>
        <p:spPr bwMode="auto">
          <a:xfrm>
            <a:off x="4648810" y="3176050"/>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99" name="Freeform 626">
            <a:extLst>
              <a:ext uri="{FF2B5EF4-FFF2-40B4-BE49-F238E27FC236}">
                <a16:creationId xmlns:a16="http://schemas.microsoft.com/office/drawing/2014/main" id="{3B70D762-F691-40FD-92FB-1D7DE535A560}"/>
              </a:ext>
            </a:extLst>
          </p:cNvPr>
          <p:cNvSpPr>
            <a:spLocks/>
          </p:cNvSpPr>
          <p:nvPr/>
        </p:nvSpPr>
        <p:spPr bwMode="auto">
          <a:xfrm>
            <a:off x="4641140" y="2874896"/>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0" name="Freeform 627">
            <a:extLst>
              <a:ext uri="{FF2B5EF4-FFF2-40B4-BE49-F238E27FC236}">
                <a16:creationId xmlns:a16="http://schemas.microsoft.com/office/drawing/2014/main" id="{C2A4C763-0150-41B2-BAFE-A0321BF54208}"/>
              </a:ext>
            </a:extLst>
          </p:cNvPr>
          <p:cNvSpPr>
            <a:spLocks/>
          </p:cNvSpPr>
          <p:nvPr/>
        </p:nvSpPr>
        <p:spPr bwMode="auto">
          <a:xfrm>
            <a:off x="4180856" y="285307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1" name="Freeform 628">
            <a:extLst>
              <a:ext uri="{FF2B5EF4-FFF2-40B4-BE49-F238E27FC236}">
                <a16:creationId xmlns:a16="http://schemas.microsoft.com/office/drawing/2014/main" id="{512BC9DB-F7C5-4591-BAF0-1D9A93DD8875}"/>
              </a:ext>
            </a:extLst>
          </p:cNvPr>
          <p:cNvSpPr>
            <a:spLocks/>
          </p:cNvSpPr>
          <p:nvPr/>
        </p:nvSpPr>
        <p:spPr bwMode="auto">
          <a:xfrm>
            <a:off x="4648810" y="3171685"/>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2" name="Freeform 629">
            <a:extLst>
              <a:ext uri="{FF2B5EF4-FFF2-40B4-BE49-F238E27FC236}">
                <a16:creationId xmlns:a16="http://schemas.microsoft.com/office/drawing/2014/main" id="{B7385242-FC27-4535-859E-8E6659F728C9}"/>
              </a:ext>
            </a:extLst>
          </p:cNvPr>
          <p:cNvSpPr>
            <a:spLocks/>
          </p:cNvSpPr>
          <p:nvPr/>
        </p:nvSpPr>
        <p:spPr bwMode="auto">
          <a:xfrm>
            <a:off x="4619659" y="2874896"/>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3" name="Freeform 630">
            <a:extLst>
              <a:ext uri="{FF2B5EF4-FFF2-40B4-BE49-F238E27FC236}">
                <a16:creationId xmlns:a16="http://schemas.microsoft.com/office/drawing/2014/main" id="{11C1D6C2-A367-45A1-8590-CEDFEC7112CA}"/>
              </a:ext>
            </a:extLst>
          </p:cNvPr>
          <p:cNvSpPr>
            <a:spLocks/>
          </p:cNvSpPr>
          <p:nvPr/>
        </p:nvSpPr>
        <p:spPr bwMode="auto">
          <a:xfrm>
            <a:off x="4631933" y="2874896"/>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4" name="Freeform 631">
            <a:extLst>
              <a:ext uri="{FF2B5EF4-FFF2-40B4-BE49-F238E27FC236}">
                <a16:creationId xmlns:a16="http://schemas.microsoft.com/office/drawing/2014/main" id="{188B4759-B12D-4067-B673-DB56C11E9B71}"/>
              </a:ext>
            </a:extLst>
          </p:cNvPr>
          <p:cNvSpPr>
            <a:spLocks/>
          </p:cNvSpPr>
          <p:nvPr/>
        </p:nvSpPr>
        <p:spPr bwMode="auto">
          <a:xfrm>
            <a:off x="4648810" y="3167321"/>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5" name="Freeform 632">
            <a:extLst>
              <a:ext uri="{FF2B5EF4-FFF2-40B4-BE49-F238E27FC236}">
                <a16:creationId xmlns:a16="http://schemas.microsoft.com/office/drawing/2014/main" id="{33FF9F9A-A881-4E85-94B0-AF7A31D3EEFC}"/>
              </a:ext>
            </a:extLst>
          </p:cNvPr>
          <p:cNvSpPr>
            <a:spLocks/>
          </p:cNvSpPr>
          <p:nvPr/>
        </p:nvSpPr>
        <p:spPr bwMode="auto">
          <a:xfrm>
            <a:off x="4130225" y="2853072"/>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6" name="Freeform 633">
            <a:extLst>
              <a:ext uri="{FF2B5EF4-FFF2-40B4-BE49-F238E27FC236}">
                <a16:creationId xmlns:a16="http://schemas.microsoft.com/office/drawing/2014/main" id="{245550D4-1EFB-403B-B429-16BD2F52A7C6}"/>
              </a:ext>
            </a:extLst>
          </p:cNvPr>
          <p:cNvSpPr>
            <a:spLocks/>
          </p:cNvSpPr>
          <p:nvPr/>
        </p:nvSpPr>
        <p:spPr bwMode="auto">
          <a:xfrm>
            <a:off x="4065786" y="2848708"/>
            <a:ext cx="7672" cy="0"/>
          </a:xfrm>
          <a:custGeom>
            <a:avLst/>
            <a:gdLst>
              <a:gd name="T0" fmla="*/ 0 w 5"/>
              <a:gd name="T1" fmla="*/ 0 w 5"/>
              <a:gd name="T2" fmla="*/ 5 w 5"/>
              <a:gd name="T3" fmla="*/ 5 w 5"/>
              <a:gd name="T4" fmla="*/ 0 w 5"/>
              <a:gd name="T5" fmla="*/ 0 w 5"/>
            </a:gdLst>
            <a:ahLst/>
            <a:cxnLst>
              <a:cxn ang="0">
                <a:pos x="T0" y="0"/>
              </a:cxn>
              <a:cxn ang="0">
                <a:pos x="T1" y="0"/>
              </a:cxn>
              <a:cxn ang="0">
                <a:pos x="T2" y="0"/>
              </a:cxn>
              <a:cxn ang="0">
                <a:pos x="T3" y="0"/>
              </a:cxn>
              <a:cxn ang="0">
                <a:pos x="T4" y="0"/>
              </a:cxn>
              <a:cxn ang="0">
                <a:pos x="T5" y="0"/>
              </a:cxn>
            </a:cxnLst>
            <a:rect l="0" t="0" r="r" b="b"/>
            <a:pathLst>
              <a:path w="5">
                <a:moveTo>
                  <a:pt x="0" y="0"/>
                </a:moveTo>
                <a:lnTo>
                  <a:pt x="0" y="0"/>
                </a:lnTo>
                <a:lnTo>
                  <a:pt x="5" y="0"/>
                </a:lnTo>
                <a:lnTo>
                  <a:pt x="5"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7" name="Freeform 634">
            <a:extLst>
              <a:ext uri="{FF2B5EF4-FFF2-40B4-BE49-F238E27FC236}">
                <a16:creationId xmlns:a16="http://schemas.microsoft.com/office/drawing/2014/main" id="{D41930FF-E4BC-4781-9C57-D6932D35DE3C}"/>
              </a:ext>
            </a:extLst>
          </p:cNvPr>
          <p:cNvSpPr>
            <a:spLocks/>
          </p:cNvSpPr>
          <p:nvPr/>
        </p:nvSpPr>
        <p:spPr bwMode="auto">
          <a:xfrm>
            <a:off x="4082662" y="2848708"/>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8" name="Freeform 635">
            <a:extLst>
              <a:ext uri="{FF2B5EF4-FFF2-40B4-BE49-F238E27FC236}">
                <a16:creationId xmlns:a16="http://schemas.microsoft.com/office/drawing/2014/main" id="{10BE3200-C527-445C-AF0B-435328951D37}"/>
              </a:ext>
            </a:extLst>
          </p:cNvPr>
          <p:cNvSpPr>
            <a:spLocks/>
          </p:cNvSpPr>
          <p:nvPr/>
        </p:nvSpPr>
        <p:spPr bwMode="auto">
          <a:xfrm>
            <a:off x="4113348" y="2853072"/>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09" name="Freeform 636">
            <a:extLst>
              <a:ext uri="{FF2B5EF4-FFF2-40B4-BE49-F238E27FC236}">
                <a16:creationId xmlns:a16="http://schemas.microsoft.com/office/drawing/2014/main" id="{8931B8DE-7D12-4A90-9166-D4BA9D2D0426}"/>
              </a:ext>
            </a:extLst>
          </p:cNvPr>
          <p:cNvSpPr>
            <a:spLocks/>
          </p:cNvSpPr>
          <p:nvPr/>
        </p:nvSpPr>
        <p:spPr bwMode="auto">
          <a:xfrm>
            <a:off x="4512260" y="2870531"/>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0" name="Freeform 637">
            <a:extLst>
              <a:ext uri="{FF2B5EF4-FFF2-40B4-BE49-F238E27FC236}">
                <a16:creationId xmlns:a16="http://schemas.microsoft.com/office/drawing/2014/main" id="{22460D31-5479-4621-9E5B-16B7A6CF80FE}"/>
              </a:ext>
            </a:extLst>
          </p:cNvPr>
          <p:cNvSpPr>
            <a:spLocks/>
          </p:cNvSpPr>
          <p:nvPr/>
        </p:nvSpPr>
        <p:spPr bwMode="auto">
          <a:xfrm>
            <a:off x="4094936" y="2848708"/>
            <a:ext cx="9206" cy="0"/>
          </a:xfrm>
          <a:custGeom>
            <a:avLst/>
            <a:gdLst>
              <a:gd name="T0" fmla="*/ 0 w 6"/>
              <a:gd name="T1" fmla="*/ 0 w 6"/>
              <a:gd name="T2" fmla="*/ 6 w 6"/>
              <a:gd name="T3" fmla="*/ 6 w 6"/>
              <a:gd name="T4" fmla="*/ 0 w 6"/>
              <a:gd name="T5" fmla="*/ 0 w 6"/>
            </a:gdLst>
            <a:ahLst/>
            <a:cxnLst>
              <a:cxn ang="0">
                <a:pos x="T0" y="0"/>
              </a:cxn>
              <a:cxn ang="0">
                <a:pos x="T1" y="0"/>
              </a:cxn>
              <a:cxn ang="0">
                <a:pos x="T2" y="0"/>
              </a:cxn>
              <a:cxn ang="0">
                <a:pos x="T3" y="0"/>
              </a:cxn>
              <a:cxn ang="0">
                <a:pos x="T4" y="0"/>
              </a:cxn>
              <a:cxn ang="0">
                <a:pos x="T5" y="0"/>
              </a:cxn>
            </a:cxnLst>
            <a:rect l="0" t="0" r="r" b="b"/>
            <a:pathLst>
              <a:path w="6">
                <a:moveTo>
                  <a:pt x="0" y="0"/>
                </a:moveTo>
                <a:lnTo>
                  <a:pt x="0" y="0"/>
                </a:lnTo>
                <a:lnTo>
                  <a:pt x="6" y="0"/>
                </a:lnTo>
                <a:lnTo>
                  <a:pt x="6"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1" name="Freeform 638">
            <a:extLst>
              <a:ext uri="{FF2B5EF4-FFF2-40B4-BE49-F238E27FC236}">
                <a16:creationId xmlns:a16="http://schemas.microsoft.com/office/drawing/2014/main" id="{3A44E4BE-4A84-4428-AF16-1B3A3C896385}"/>
              </a:ext>
            </a:extLst>
          </p:cNvPr>
          <p:cNvSpPr>
            <a:spLocks/>
          </p:cNvSpPr>
          <p:nvPr/>
        </p:nvSpPr>
        <p:spPr bwMode="auto">
          <a:xfrm>
            <a:off x="4541412" y="2874896"/>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2" name="Freeform 639">
            <a:extLst>
              <a:ext uri="{FF2B5EF4-FFF2-40B4-BE49-F238E27FC236}">
                <a16:creationId xmlns:a16="http://schemas.microsoft.com/office/drawing/2014/main" id="{4357FE32-4405-40D8-BE00-BF04DC081BF8}"/>
              </a:ext>
            </a:extLst>
          </p:cNvPr>
          <p:cNvSpPr>
            <a:spLocks/>
          </p:cNvSpPr>
          <p:nvPr/>
        </p:nvSpPr>
        <p:spPr bwMode="auto">
          <a:xfrm>
            <a:off x="4567494" y="2874896"/>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3" name="Freeform 640">
            <a:extLst>
              <a:ext uri="{FF2B5EF4-FFF2-40B4-BE49-F238E27FC236}">
                <a16:creationId xmlns:a16="http://schemas.microsoft.com/office/drawing/2014/main" id="{984E2C99-70E1-42FF-81E0-34729F2E216E}"/>
              </a:ext>
            </a:extLst>
          </p:cNvPr>
          <p:cNvSpPr>
            <a:spLocks/>
          </p:cNvSpPr>
          <p:nvPr/>
        </p:nvSpPr>
        <p:spPr bwMode="auto">
          <a:xfrm>
            <a:off x="4147102" y="2853072"/>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4" name="Freeform 641">
            <a:extLst>
              <a:ext uri="{FF2B5EF4-FFF2-40B4-BE49-F238E27FC236}">
                <a16:creationId xmlns:a16="http://schemas.microsoft.com/office/drawing/2014/main" id="{F2817A3E-447D-46A8-AE9E-8A32657AF44E}"/>
              </a:ext>
            </a:extLst>
          </p:cNvPr>
          <p:cNvSpPr>
            <a:spLocks/>
          </p:cNvSpPr>
          <p:nvPr/>
        </p:nvSpPr>
        <p:spPr bwMode="auto">
          <a:xfrm>
            <a:off x="4555220" y="2874896"/>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5" name="Freeform 642">
            <a:extLst>
              <a:ext uri="{FF2B5EF4-FFF2-40B4-BE49-F238E27FC236}">
                <a16:creationId xmlns:a16="http://schemas.microsoft.com/office/drawing/2014/main" id="{D9AF371A-45AB-4C82-957B-EA760290296C}"/>
              </a:ext>
            </a:extLst>
          </p:cNvPr>
          <p:cNvSpPr>
            <a:spLocks/>
          </p:cNvSpPr>
          <p:nvPr/>
        </p:nvSpPr>
        <p:spPr bwMode="auto">
          <a:xfrm>
            <a:off x="4051977" y="2848708"/>
            <a:ext cx="9206" cy="0"/>
          </a:xfrm>
          <a:custGeom>
            <a:avLst/>
            <a:gdLst>
              <a:gd name="T0" fmla="*/ 0 w 6"/>
              <a:gd name="T1" fmla="*/ 0 w 6"/>
              <a:gd name="T2" fmla="*/ 6 w 6"/>
              <a:gd name="T3" fmla="*/ 6 w 6"/>
              <a:gd name="T4" fmla="*/ 0 w 6"/>
              <a:gd name="T5" fmla="*/ 0 w 6"/>
            </a:gdLst>
            <a:ahLst/>
            <a:cxnLst>
              <a:cxn ang="0">
                <a:pos x="T0" y="0"/>
              </a:cxn>
              <a:cxn ang="0">
                <a:pos x="T1" y="0"/>
              </a:cxn>
              <a:cxn ang="0">
                <a:pos x="T2" y="0"/>
              </a:cxn>
              <a:cxn ang="0">
                <a:pos x="T3" y="0"/>
              </a:cxn>
              <a:cxn ang="0">
                <a:pos x="T4" y="0"/>
              </a:cxn>
              <a:cxn ang="0">
                <a:pos x="T5" y="0"/>
              </a:cxn>
            </a:cxnLst>
            <a:rect l="0" t="0" r="r" b="b"/>
            <a:pathLst>
              <a:path w="6">
                <a:moveTo>
                  <a:pt x="0" y="0"/>
                </a:moveTo>
                <a:lnTo>
                  <a:pt x="0" y="0"/>
                </a:lnTo>
                <a:lnTo>
                  <a:pt x="6" y="0"/>
                </a:lnTo>
                <a:lnTo>
                  <a:pt x="6"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6" name="Freeform 643">
            <a:extLst>
              <a:ext uri="{FF2B5EF4-FFF2-40B4-BE49-F238E27FC236}">
                <a16:creationId xmlns:a16="http://schemas.microsoft.com/office/drawing/2014/main" id="{EA4318FD-10F8-4FD0-AF5D-C48B0BC38892}"/>
              </a:ext>
            </a:extLst>
          </p:cNvPr>
          <p:cNvSpPr>
            <a:spLocks/>
          </p:cNvSpPr>
          <p:nvPr/>
        </p:nvSpPr>
        <p:spPr bwMode="auto">
          <a:xfrm>
            <a:off x="4529136" y="2874896"/>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7" name="Freeform 644">
            <a:extLst>
              <a:ext uri="{FF2B5EF4-FFF2-40B4-BE49-F238E27FC236}">
                <a16:creationId xmlns:a16="http://schemas.microsoft.com/office/drawing/2014/main" id="{CD392A58-620E-4CEE-9F2B-614FCA1A2D71}"/>
              </a:ext>
            </a:extLst>
          </p:cNvPr>
          <p:cNvSpPr>
            <a:spLocks/>
          </p:cNvSpPr>
          <p:nvPr/>
        </p:nvSpPr>
        <p:spPr bwMode="auto">
          <a:xfrm>
            <a:off x="4163979" y="285307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8" name="Freeform 645">
            <a:extLst>
              <a:ext uri="{FF2B5EF4-FFF2-40B4-BE49-F238E27FC236}">
                <a16:creationId xmlns:a16="http://schemas.microsoft.com/office/drawing/2014/main" id="{D3E6C654-0906-4FDC-8533-FFC850174730}"/>
              </a:ext>
            </a:extLst>
          </p:cNvPr>
          <p:cNvSpPr>
            <a:spLocks/>
          </p:cNvSpPr>
          <p:nvPr/>
        </p:nvSpPr>
        <p:spPr bwMode="auto">
          <a:xfrm>
            <a:off x="4302064" y="286180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19" name="Freeform 646">
            <a:extLst>
              <a:ext uri="{FF2B5EF4-FFF2-40B4-BE49-F238E27FC236}">
                <a16:creationId xmlns:a16="http://schemas.microsoft.com/office/drawing/2014/main" id="{E719A33F-625E-4DE8-A047-81278AE90D9D}"/>
              </a:ext>
            </a:extLst>
          </p:cNvPr>
          <p:cNvSpPr>
            <a:spLocks/>
          </p:cNvSpPr>
          <p:nvPr/>
        </p:nvSpPr>
        <p:spPr bwMode="auto">
          <a:xfrm>
            <a:off x="4318941" y="286180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0" name="Freeform 647">
            <a:extLst>
              <a:ext uri="{FF2B5EF4-FFF2-40B4-BE49-F238E27FC236}">
                <a16:creationId xmlns:a16="http://schemas.microsoft.com/office/drawing/2014/main" id="{8B7622A1-6B69-4A97-9A79-94A7892BB59C}"/>
              </a:ext>
            </a:extLst>
          </p:cNvPr>
          <p:cNvSpPr>
            <a:spLocks/>
          </p:cNvSpPr>
          <p:nvPr/>
        </p:nvSpPr>
        <p:spPr bwMode="auto">
          <a:xfrm>
            <a:off x="4366503" y="2866167"/>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1" name="Freeform 648">
            <a:extLst>
              <a:ext uri="{FF2B5EF4-FFF2-40B4-BE49-F238E27FC236}">
                <a16:creationId xmlns:a16="http://schemas.microsoft.com/office/drawing/2014/main" id="{F3A213FC-2E60-46F3-84C6-B76EF9DBE049}"/>
              </a:ext>
            </a:extLst>
          </p:cNvPr>
          <p:cNvSpPr>
            <a:spLocks/>
          </p:cNvSpPr>
          <p:nvPr/>
        </p:nvSpPr>
        <p:spPr bwMode="auto">
          <a:xfrm>
            <a:off x="4348092" y="2866167"/>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2" name="Freeform 649">
            <a:extLst>
              <a:ext uri="{FF2B5EF4-FFF2-40B4-BE49-F238E27FC236}">
                <a16:creationId xmlns:a16="http://schemas.microsoft.com/office/drawing/2014/main" id="{5219DECF-579E-4B88-8CA1-8744658DED88}"/>
              </a:ext>
            </a:extLst>
          </p:cNvPr>
          <p:cNvSpPr>
            <a:spLocks/>
          </p:cNvSpPr>
          <p:nvPr/>
        </p:nvSpPr>
        <p:spPr bwMode="auto">
          <a:xfrm>
            <a:off x="4653414" y="3224060"/>
            <a:ext cx="4602" cy="45100"/>
          </a:xfrm>
          <a:custGeom>
            <a:avLst/>
            <a:gdLst>
              <a:gd name="T0" fmla="*/ 3 w 3"/>
              <a:gd name="T1" fmla="*/ 31 h 31"/>
              <a:gd name="T2" fmla="*/ 3 w 3"/>
              <a:gd name="T3" fmla="*/ 31 h 31"/>
              <a:gd name="T4" fmla="*/ 0 w 3"/>
              <a:gd name="T5" fmla="*/ 0 h 31"/>
              <a:gd name="T6" fmla="*/ 0 w 3"/>
              <a:gd name="T7" fmla="*/ 0 h 31"/>
              <a:gd name="T8" fmla="*/ 3 w 3"/>
              <a:gd name="T9" fmla="*/ 31 h 31"/>
              <a:gd name="T10" fmla="*/ 3 w 3"/>
              <a:gd name="T11" fmla="*/ 31 h 31"/>
            </a:gdLst>
            <a:ahLst/>
            <a:cxnLst>
              <a:cxn ang="0">
                <a:pos x="T0" y="T1"/>
              </a:cxn>
              <a:cxn ang="0">
                <a:pos x="T2" y="T3"/>
              </a:cxn>
              <a:cxn ang="0">
                <a:pos x="T4" y="T5"/>
              </a:cxn>
              <a:cxn ang="0">
                <a:pos x="T6" y="T7"/>
              </a:cxn>
              <a:cxn ang="0">
                <a:pos x="T8" y="T9"/>
              </a:cxn>
              <a:cxn ang="0">
                <a:pos x="T10" y="T11"/>
              </a:cxn>
            </a:cxnLst>
            <a:rect l="0" t="0" r="r" b="b"/>
            <a:pathLst>
              <a:path w="3" h="31">
                <a:moveTo>
                  <a:pt x="3" y="31"/>
                </a:moveTo>
                <a:lnTo>
                  <a:pt x="3" y="31"/>
                </a:lnTo>
                <a:lnTo>
                  <a:pt x="0" y="0"/>
                </a:lnTo>
                <a:lnTo>
                  <a:pt x="0" y="0"/>
                </a:lnTo>
                <a:lnTo>
                  <a:pt x="3" y="31"/>
                </a:lnTo>
                <a:lnTo>
                  <a:pt x="3" y="31"/>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3" name="Freeform 650">
            <a:extLst>
              <a:ext uri="{FF2B5EF4-FFF2-40B4-BE49-F238E27FC236}">
                <a16:creationId xmlns:a16="http://schemas.microsoft.com/office/drawing/2014/main" id="{91758F6E-32B2-4683-A3AA-C755E6745518}"/>
              </a:ext>
            </a:extLst>
          </p:cNvPr>
          <p:cNvSpPr>
            <a:spLocks/>
          </p:cNvSpPr>
          <p:nvPr/>
        </p:nvSpPr>
        <p:spPr bwMode="auto">
          <a:xfrm>
            <a:off x="4653414" y="3210967"/>
            <a:ext cx="0" cy="13093"/>
          </a:xfrm>
          <a:custGeom>
            <a:avLst/>
            <a:gdLst>
              <a:gd name="T0" fmla="*/ 0 h 9"/>
              <a:gd name="T1" fmla="*/ 0 h 9"/>
              <a:gd name="T2" fmla="*/ 9 h 9"/>
              <a:gd name="T3" fmla="*/ 9 h 9"/>
              <a:gd name="T4" fmla="*/ 0 h 9"/>
              <a:gd name="T5" fmla="*/ 0 h 9"/>
            </a:gdLst>
            <a:ahLst/>
            <a:cxnLst>
              <a:cxn ang="0">
                <a:pos x="0" y="T0"/>
              </a:cxn>
              <a:cxn ang="0">
                <a:pos x="0" y="T1"/>
              </a:cxn>
              <a:cxn ang="0">
                <a:pos x="0" y="T2"/>
              </a:cxn>
              <a:cxn ang="0">
                <a:pos x="0" y="T3"/>
              </a:cxn>
              <a:cxn ang="0">
                <a:pos x="0" y="T4"/>
              </a:cxn>
              <a:cxn ang="0">
                <a:pos x="0" y="T5"/>
              </a:cxn>
            </a:cxnLst>
            <a:rect l="0" t="0" r="r" b="b"/>
            <a:pathLst>
              <a:path h="9">
                <a:moveTo>
                  <a:pt x="0" y="0"/>
                </a:moveTo>
                <a:lnTo>
                  <a:pt x="0" y="0"/>
                </a:lnTo>
                <a:lnTo>
                  <a:pt x="0" y="9"/>
                </a:lnTo>
                <a:lnTo>
                  <a:pt x="0" y="9"/>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4" name="Freeform 651">
            <a:extLst>
              <a:ext uri="{FF2B5EF4-FFF2-40B4-BE49-F238E27FC236}">
                <a16:creationId xmlns:a16="http://schemas.microsoft.com/office/drawing/2014/main" id="{4B16C352-C747-4590-BA1F-2AD41C103BA3}"/>
              </a:ext>
            </a:extLst>
          </p:cNvPr>
          <p:cNvSpPr>
            <a:spLocks/>
          </p:cNvSpPr>
          <p:nvPr/>
        </p:nvSpPr>
        <p:spPr bwMode="auto">
          <a:xfrm>
            <a:off x="4383381" y="2866167"/>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5" name="Freeform 652">
            <a:extLst>
              <a:ext uri="{FF2B5EF4-FFF2-40B4-BE49-F238E27FC236}">
                <a16:creationId xmlns:a16="http://schemas.microsoft.com/office/drawing/2014/main" id="{6FE94E5A-A7AE-40A5-BE1A-313351A76438}"/>
              </a:ext>
            </a:extLst>
          </p:cNvPr>
          <p:cNvSpPr>
            <a:spLocks/>
          </p:cNvSpPr>
          <p:nvPr/>
        </p:nvSpPr>
        <p:spPr bwMode="auto">
          <a:xfrm>
            <a:off x="4653414" y="3202238"/>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6" name="Freeform 653">
            <a:extLst>
              <a:ext uri="{FF2B5EF4-FFF2-40B4-BE49-F238E27FC236}">
                <a16:creationId xmlns:a16="http://schemas.microsoft.com/office/drawing/2014/main" id="{5B138206-BC64-4699-9C11-16E88CD3B1B3}"/>
              </a:ext>
            </a:extLst>
          </p:cNvPr>
          <p:cNvSpPr>
            <a:spLocks/>
          </p:cNvSpPr>
          <p:nvPr/>
        </p:nvSpPr>
        <p:spPr bwMode="auto">
          <a:xfrm>
            <a:off x="4417134" y="286616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7" name="Freeform 654">
            <a:extLst>
              <a:ext uri="{FF2B5EF4-FFF2-40B4-BE49-F238E27FC236}">
                <a16:creationId xmlns:a16="http://schemas.microsoft.com/office/drawing/2014/main" id="{9FDDA030-8526-43E0-9CC0-5CCE5E6B7755}"/>
              </a:ext>
            </a:extLst>
          </p:cNvPr>
          <p:cNvSpPr>
            <a:spLocks/>
          </p:cNvSpPr>
          <p:nvPr/>
        </p:nvSpPr>
        <p:spPr bwMode="auto">
          <a:xfrm>
            <a:off x="4498451" y="287053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8" name="Freeform 655">
            <a:extLst>
              <a:ext uri="{FF2B5EF4-FFF2-40B4-BE49-F238E27FC236}">
                <a16:creationId xmlns:a16="http://schemas.microsoft.com/office/drawing/2014/main" id="{04BD0081-EEF8-4981-9AA1-F485D2BAA8CD}"/>
              </a:ext>
            </a:extLst>
          </p:cNvPr>
          <p:cNvSpPr>
            <a:spLocks/>
          </p:cNvSpPr>
          <p:nvPr/>
        </p:nvSpPr>
        <p:spPr bwMode="auto">
          <a:xfrm>
            <a:off x="4400258" y="2866167"/>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29" name="Freeform 656">
            <a:extLst>
              <a:ext uri="{FF2B5EF4-FFF2-40B4-BE49-F238E27FC236}">
                <a16:creationId xmlns:a16="http://schemas.microsoft.com/office/drawing/2014/main" id="{0B092C74-82EA-4AF3-BD2F-7101B72004C0}"/>
              </a:ext>
            </a:extLst>
          </p:cNvPr>
          <p:cNvSpPr>
            <a:spLocks/>
          </p:cNvSpPr>
          <p:nvPr/>
        </p:nvSpPr>
        <p:spPr bwMode="auto">
          <a:xfrm>
            <a:off x="4335818" y="286180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0" name="Freeform 657">
            <a:extLst>
              <a:ext uri="{FF2B5EF4-FFF2-40B4-BE49-F238E27FC236}">
                <a16:creationId xmlns:a16="http://schemas.microsoft.com/office/drawing/2014/main" id="{F03B1AD4-8381-45A0-BFB3-C353FB70B190}"/>
              </a:ext>
            </a:extLst>
          </p:cNvPr>
          <p:cNvSpPr>
            <a:spLocks/>
          </p:cNvSpPr>
          <p:nvPr/>
        </p:nvSpPr>
        <p:spPr bwMode="auto">
          <a:xfrm>
            <a:off x="4653414" y="3193509"/>
            <a:ext cx="0" cy="8729"/>
          </a:xfrm>
          <a:custGeom>
            <a:avLst/>
            <a:gdLst>
              <a:gd name="T0" fmla="*/ 0 h 6"/>
              <a:gd name="T1" fmla="*/ 0 h 6"/>
              <a:gd name="T2" fmla="*/ 6 h 6"/>
              <a:gd name="T3" fmla="*/ 6 h 6"/>
              <a:gd name="T4" fmla="*/ 0 h 6"/>
              <a:gd name="T5" fmla="*/ 0 h 6"/>
            </a:gdLst>
            <a:ahLst/>
            <a:cxnLst>
              <a:cxn ang="0">
                <a:pos x="0" y="T0"/>
              </a:cxn>
              <a:cxn ang="0">
                <a:pos x="0" y="T1"/>
              </a:cxn>
              <a:cxn ang="0">
                <a:pos x="0" y="T2"/>
              </a:cxn>
              <a:cxn ang="0">
                <a:pos x="0" y="T3"/>
              </a:cxn>
              <a:cxn ang="0">
                <a:pos x="0" y="T4"/>
              </a:cxn>
              <a:cxn ang="0">
                <a:pos x="0" y="T5"/>
              </a:cxn>
            </a:cxnLst>
            <a:rect l="0" t="0" r="r" b="b"/>
            <a:pathLst>
              <a:path h="6">
                <a:moveTo>
                  <a:pt x="0" y="0"/>
                </a:moveTo>
                <a:lnTo>
                  <a:pt x="0" y="0"/>
                </a:lnTo>
                <a:lnTo>
                  <a:pt x="0" y="6"/>
                </a:lnTo>
                <a:lnTo>
                  <a:pt x="0" y="6"/>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1" name="Freeform 658">
            <a:extLst>
              <a:ext uri="{FF2B5EF4-FFF2-40B4-BE49-F238E27FC236}">
                <a16:creationId xmlns:a16="http://schemas.microsoft.com/office/drawing/2014/main" id="{96568591-90E0-47FB-86C9-C4F62317A4D7}"/>
              </a:ext>
            </a:extLst>
          </p:cNvPr>
          <p:cNvSpPr>
            <a:spLocks/>
          </p:cNvSpPr>
          <p:nvPr/>
        </p:nvSpPr>
        <p:spPr bwMode="auto">
          <a:xfrm>
            <a:off x="4648810" y="3180414"/>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2" name="Freeform 659">
            <a:extLst>
              <a:ext uri="{FF2B5EF4-FFF2-40B4-BE49-F238E27FC236}">
                <a16:creationId xmlns:a16="http://schemas.microsoft.com/office/drawing/2014/main" id="{00D7A058-C089-410C-AD76-ED7FA21279A4}"/>
              </a:ext>
            </a:extLst>
          </p:cNvPr>
          <p:cNvSpPr>
            <a:spLocks/>
          </p:cNvSpPr>
          <p:nvPr/>
        </p:nvSpPr>
        <p:spPr bwMode="auto">
          <a:xfrm>
            <a:off x="4653414" y="3189144"/>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3" name="Freeform 660">
            <a:extLst>
              <a:ext uri="{FF2B5EF4-FFF2-40B4-BE49-F238E27FC236}">
                <a16:creationId xmlns:a16="http://schemas.microsoft.com/office/drawing/2014/main" id="{55C07F12-B824-42E0-B0CA-5D419063ADE4}"/>
              </a:ext>
            </a:extLst>
          </p:cNvPr>
          <p:cNvSpPr>
            <a:spLocks/>
          </p:cNvSpPr>
          <p:nvPr/>
        </p:nvSpPr>
        <p:spPr bwMode="auto">
          <a:xfrm>
            <a:off x="4283653" y="286180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4" name="Freeform 661">
            <a:extLst>
              <a:ext uri="{FF2B5EF4-FFF2-40B4-BE49-F238E27FC236}">
                <a16:creationId xmlns:a16="http://schemas.microsoft.com/office/drawing/2014/main" id="{11116D7C-C98B-47FD-957C-5DA7CB62C894}"/>
              </a:ext>
            </a:extLst>
          </p:cNvPr>
          <p:cNvSpPr>
            <a:spLocks/>
          </p:cNvSpPr>
          <p:nvPr/>
        </p:nvSpPr>
        <p:spPr bwMode="auto">
          <a:xfrm>
            <a:off x="1390007" y="2950548"/>
            <a:ext cx="957388" cy="1780740"/>
          </a:xfrm>
          <a:custGeom>
            <a:avLst/>
            <a:gdLst>
              <a:gd name="T0" fmla="*/ 426 w 624"/>
              <a:gd name="T1" fmla="*/ 699 h 1224"/>
              <a:gd name="T2" fmla="*/ 409 w 624"/>
              <a:gd name="T3" fmla="*/ 668 h 1224"/>
              <a:gd name="T4" fmla="*/ 389 w 624"/>
              <a:gd name="T5" fmla="*/ 641 h 1224"/>
              <a:gd name="T6" fmla="*/ 372 w 624"/>
              <a:gd name="T7" fmla="*/ 614 h 1224"/>
              <a:gd name="T8" fmla="*/ 356 w 624"/>
              <a:gd name="T9" fmla="*/ 586 h 1224"/>
              <a:gd name="T10" fmla="*/ 342 w 624"/>
              <a:gd name="T11" fmla="*/ 562 h 1224"/>
              <a:gd name="T12" fmla="*/ 328 w 624"/>
              <a:gd name="T13" fmla="*/ 538 h 1224"/>
              <a:gd name="T14" fmla="*/ 316 w 624"/>
              <a:gd name="T15" fmla="*/ 519 h 1224"/>
              <a:gd name="T16" fmla="*/ 305 w 624"/>
              <a:gd name="T17" fmla="*/ 501 h 1224"/>
              <a:gd name="T18" fmla="*/ 300 w 624"/>
              <a:gd name="T19" fmla="*/ 489 h 1224"/>
              <a:gd name="T20" fmla="*/ 294 w 624"/>
              <a:gd name="T21" fmla="*/ 483 h 1224"/>
              <a:gd name="T22" fmla="*/ 291 w 624"/>
              <a:gd name="T23" fmla="*/ 477 h 1224"/>
              <a:gd name="T24" fmla="*/ 288 w 624"/>
              <a:gd name="T25" fmla="*/ 474 h 1224"/>
              <a:gd name="T26" fmla="*/ 283 w 624"/>
              <a:gd name="T27" fmla="*/ 462 h 1224"/>
              <a:gd name="T28" fmla="*/ 266 w 624"/>
              <a:gd name="T29" fmla="*/ 431 h 1224"/>
              <a:gd name="T30" fmla="*/ 260 w 624"/>
              <a:gd name="T31" fmla="*/ 425 h 1224"/>
              <a:gd name="T32" fmla="*/ 258 w 624"/>
              <a:gd name="T33" fmla="*/ 422 h 1224"/>
              <a:gd name="T34" fmla="*/ 263 w 624"/>
              <a:gd name="T35" fmla="*/ 416 h 1224"/>
              <a:gd name="T36" fmla="*/ 272 w 624"/>
              <a:gd name="T37" fmla="*/ 380 h 1224"/>
              <a:gd name="T38" fmla="*/ 266 w 624"/>
              <a:gd name="T39" fmla="*/ 358 h 1224"/>
              <a:gd name="T40" fmla="*/ 328 w 624"/>
              <a:gd name="T41" fmla="*/ 94 h 1224"/>
              <a:gd name="T42" fmla="*/ 308 w 624"/>
              <a:gd name="T43" fmla="*/ 88 h 1224"/>
              <a:gd name="T44" fmla="*/ 297 w 624"/>
              <a:gd name="T45" fmla="*/ 85 h 1224"/>
              <a:gd name="T46" fmla="*/ 283 w 624"/>
              <a:gd name="T47" fmla="*/ 79 h 1224"/>
              <a:gd name="T48" fmla="*/ 277 w 624"/>
              <a:gd name="T49" fmla="*/ 79 h 1224"/>
              <a:gd name="T50" fmla="*/ 255 w 624"/>
              <a:gd name="T51" fmla="*/ 73 h 1224"/>
              <a:gd name="T52" fmla="*/ 246 w 624"/>
              <a:gd name="T53" fmla="*/ 67 h 1224"/>
              <a:gd name="T54" fmla="*/ 227 w 624"/>
              <a:gd name="T55" fmla="*/ 61 h 1224"/>
              <a:gd name="T56" fmla="*/ 216 w 624"/>
              <a:gd name="T57" fmla="*/ 58 h 1224"/>
              <a:gd name="T58" fmla="*/ 179 w 624"/>
              <a:gd name="T59" fmla="*/ 45 h 1224"/>
              <a:gd name="T60" fmla="*/ 165 w 624"/>
              <a:gd name="T61" fmla="*/ 39 h 1224"/>
              <a:gd name="T62" fmla="*/ 162 w 624"/>
              <a:gd name="T63" fmla="*/ 39 h 1224"/>
              <a:gd name="T64" fmla="*/ 143 w 624"/>
              <a:gd name="T65" fmla="*/ 33 h 1224"/>
              <a:gd name="T66" fmla="*/ 67 w 624"/>
              <a:gd name="T67" fmla="*/ 6 h 1224"/>
              <a:gd name="T68" fmla="*/ 53 w 624"/>
              <a:gd name="T69" fmla="*/ 27 h 1224"/>
              <a:gd name="T70" fmla="*/ 36 w 624"/>
              <a:gd name="T71" fmla="*/ 121 h 1224"/>
              <a:gd name="T72" fmla="*/ 20 w 624"/>
              <a:gd name="T73" fmla="*/ 222 h 1224"/>
              <a:gd name="T74" fmla="*/ 14 w 624"/>
              <a:gd name="T75" fmla="*/ 304 h 1224"/>
              <a:gd name="T76" fmla="*/ 20 w 624"/>
              <a:gd name="T77" fmla="*/ 373 h 1224"/>
              <a:gd name="T78" fmla="*/ 53 w 624"/>
              <a:gd name="T79" fmla="*/ 474 h 1224"/>
              <a:gd name="T80" fmla="*/ 87 w 624"/>
              <a:gd name="T81" fmla="*/ 495 h 1224"/>
              <a:gd name="T82" fmla="*/ 62 w 624"/>
              <a:gd name="T83" fmla="*/ 544 h 1224"/>
              <a:gd name="T84" fmla="*/ 92 w 624"/>
              <a:gd name="T85" fmla="*/ 592 h 1224"/>
              <a:gd name="T86" fmla="*/ 81 w 624"/>
              <a:gd name="T87" fmla="*/ 680 h 1224"/>
              <a:gd name="T88" fmla="*/ 123 w 624"/>
              <a:gd name="T89" fmla="*/ 814 h 1224"/>
              <a:gd name="T90" fmla="*/ 123 w 624"/>
              <a:gd name="T91" fmla="*/ 863 h 1224"/>
              <a:gd name="T92" fmla="*/ 168 w 624"/>
              <a:gd name="T93" fmla="*/ 917 h 1224"/>
              <a:gd name="T94" fmla="*/ 232 w 624"/>
              <a:gd name="T95" fmla="*/ 978 h 1224"/>
              <a:gd name="T96" fmla="*/ 274 w 624"/>
              <a:gd name="T97" fmla="*/ 1024 h 1224"/>
              <a:gd name="T98" fmla="*/ 322 w 624"/>
              <a:gd name="T99" fmla="*/ 1078 h 1224"/>
              <a:gd name="T100" fmla="*/ 350 w 624"/>
              <a:gd name="T101" fmla="*/ 1182 h 1224"/>
              <a:gd name="T102" fmla="*/ 557 w 624"/>
              <a:gd name="T103" fmla="*/ 1221 h 1224"/>
              <a:gd name="T104" fmla="*/ 571 w 624"/>
              <a:gd name="T105" fmla="*/ 1212 h 1224"/>
              <a:gd name="T106" fmla="*/ 560 w 624"/>
              <a:gd name="T107" fmla="*/ 1121 h 1224"/>
              <a:gd name="T108" fmla="*/ 616 w 624"/>
              <a:gd name="T109" fmla="*/ 1030 h 1224"/>
              <a:gd name="T110" fmla="*/ 593 w 624"/>
              <a:gd name="T111" fmla="*/ 999 h 1224"/>
              <a:gd name="T112" fmla="*/ 588 w 624"/>
              <a:gd name="T113" fmla="*/ 990 h 1224"/>
              <a:gd name="T114" fmla="*/ 585 w 624"/>
              <a:gd name="T115" fmla="*/ 984 h 1224"/>
              <a:gd name="T116" fmla="*/ 582 w 624"/>
              <a:gd name="T117" fmla="*/ 972 h 1224"/>
              <a:gd name="T118" fmla="*/ 579 w 624"/>
              <a:gd name="T119" fmla="*/ 960 h 1224"/>
              <a:gd name="T120" fmla="*/ 579 w 624"/>
              <a:gd name="T121" fmla="*/ 945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4" h="1224">
                <a:moveTo>
                  <a:pt x="579" y="945"/>
                </a:moveTo>
                <a:lnTo>
                  <a:pt x="579" y="945"/>
                </a:lnTo>
                <a:lnTo>
                  <a:pt x="577" y="945"/>
                </a:lnTo>
                <a:lnTo>
                  <a:pt x="577" y="945"/>
                </a:lnTo>
                <a:lnTo>
                  <a:pt x="577" y="942"/>
                </a:lnTo>
                <a:lnTo>
                  <a:pt x="577" y="942"/>
                </a:lnTo>
                <a:lnTo>
                  <a:pt x="574" y="939"/>
                </a:lnTo>
                <a:lnTo>
                  <a:pt x="574" y="939"/>
                </a:lnTo>
                <a:lnTo>
                  <a:pt x="574" y="939"/>
                </a:lnTo>
                <a:lnTo>
                  <a:pt x="574" y="939"/>
                </a:lnTo>
                <a:lnTo>
                  <a:pt x="426" y="699"/>
                </a:lnTo>
                <a:lnTo>
                  <a:pt x="426" y="699"/>
                </a:lnTo>
                <a:lnTo>
                  <a:pt x="426" y="699"/>
                </a:lnTo>
                <a:lnTo>
                  <a:pt x="426" y="699"/>
                </a:lnTo>
                <a:lnTo>
                  <a:pt x="420" y="689"/>
                </a:lnTo>
                <a:lnTo>
                  <a:pt x="420" y="689"/>
                </a:lnTo>
                <a:lnTo>
                  <a:pt x="420" y="689"/>
                </a:lnTo>
                <a:lnTo>
                  <a:pt x="420" y="689"/>
                </a:lnTo>
                <a:lnTo>
                  <a:pt x="414" y="680"/>
                </a:lnTo>
                <a:lnTo>
                  <a:pt x="414" y="680"/>
                </a:lnTo>
                <a:lnTo>
                  <a:pt x="414" y="680"/>
                </a:lnTo>
                <a:lnTo>
                  <a:pt x="414" y="680"/>
                </a:lnTo>
                <a:lnTo>
                  <a:pt x="409" y="668"/>
                </a:lnTo>
                <a:lnTo>
                  <a:pt x="409" y="668"/>
                </a:lnTo>
                <a:lnTo>
                  <a:pt x="409" y="668"/>
                </a:lnTo>
                <a:lnTo>
                  <a:pt x="409" y="668"/>
                </a:lnTo>
                <a:lnTo>
                  <a:pt x="403" y="659"/>
                </a:lnTo>
                <a:lnTo>
                  <a:pt x="403" y="659"/>
                </a:lnTo>
                <a:lnTo>
                  <a:pt x="400" y="659"/>
                </a:lnTo>
                <a:lnTo>
                  <a:pt x="400" y="659"/>
                </a:lnTo>
                <a:lnTo>
                  <a:pt x="398" y="650"/>
                </a:lnTo>
                <a:lnTo>
                  <a:pt x="398" y="650"/>
                </a:lnTo>
                <a:lnTo>
                  <a:pt x="395" y="647"/>
                </a:lnTo>
                <a:lnTo>
                  <a:pt x="395" y="647"/>
                </a:lnTo>
                <a:lnTo>
                  <a:pt x="389" y="641"/>
                </a:lnTo>
                <a:lnTo>
                  <a:pt x="389" y="641"/>
                </a:lnTo>
                <a:lnTo>
                  <a:pt x="389" y="638"/>
                </a:lnTo>
                <a:lnTo>
                  <a:pt x="389" y="638"/>
                </a:lnTo>
                <a:lnTo>
                  <a:pt x="384" y="632"/>
                </a:lnTo>
                <a:lnTo>
                  <a:pt x="384" y="632"/>
                </a:lnTo>
                <a:lnTo>
                  <a:pt x="384" y="629"/>
                </a:lnTo>
                <a:lnTo>
                  <a:pt x="384" y="629"/>
                </a:lnTo>
                <a:lnTo>
                  <a:pt x="378" y="623"/>
                </a:lnTo>
                <a:lnTo>
                  <a:pt x="378" y="623"/>
                </a:lnTo>
                <a:lnTo>
                  <a:pt x="378" y="620"/>
                </a:lnTo>
                <a:lnTo>
                  <a:pt x="378" y="620"/>
                </a:lnTo>
                <a:lnTo>
                  <a:pt x="372" y="614"/>
                </a:lnTo>
                <a:lnTo>
                  <a:pt x="372" y="614"/>
                </a:lnTo>
                <a:lnTo>
                  <a:pt x="372" y="610"/>
                </a:lnTo>
                <a:lnTo>
                  <a:pt x="372" y="610"/>
                </a:lnTo>
                <a:lnTo>
                  <a:pt x="367" y="604"/>
                </a:lnTo>
                <a:lnTo>
                  <a:pt x="367" y="604"/>
                </a:lnTo>
                <a:lnTo>
                  <a:pt x="367" y="601"/>
                </a:lnTo>
                <a:lnTo>
                  <a:pt x="367" y="601"/>
                </a:lnTo>
                <a:lnTo>
                  <a:pt x="361" y="595"/>
                </a:lnTo>
                <a:lnTo>
                  <a:pt x="361" y="595"/>
                </a:lnTo>
                <a:lnTo>
                  <a:pt x="361" y="592"/>
                </a:lnTo>
                <a:lnTo>
                  <a:pt x="361" y="592"/>
                </a:lnTo>
                <a:lnTo>
                  <a:pt x="356" y="586"/>
                </a:lnTo>
                <a:lnTo>
                  <a:pt x="356" y="586"/>
                </a:lnTo>
                <a:lnTo>
                  <a:pt x="356" y="583"/>
                </a:lnTo>
                <a:lnTo>
                  <a:pt x="356" y="583"/>
                </a:lnTo>
                <a:lnTo>
                  <a:pt x="353" y="577"/>
                </a:lnTo>
                <a:lnTo>
                  <a:pt x="353" y="577"/>
                </a:lnTo>
                <a:lnTo>
                  <a:pt x="350" y="574"/>
                </a:lnTo>
                <a:lnTo>
                  <a:pt x="350" y="574"/>
                </a:lnTo>
                <a:lnTo>
                  <a:pt x="347" y="571"/>
                </a:lnTo>
                <a:lnTo>
                  <a:pt x="347" y="571"/>
                </a:lnTo>
                <a:lnTo>
                  <a:pt x="344" y="565"/>
                </a:lnTo>
                <a:lnTo>
                  <a:pt x="344" y="565"/>
                </a:lnTo>
                <a:lnTo>
                  <a:pt x="342" y="562"/>
                </a:lnTo>
                <a:lnTo>
                  <a:pt x="342" y="562"/>
                </a:lnTo>
                <a:lnTo>
                  <a:pt x="339" y="559"/>
                </a:lnTo>
                <a:lnTo>
                  <a:pt x="339" y="559"/>
                </a:lnTo>
                <a:lnTo>
                  <a:pt x="336" y="553"/>
                </a:lnTo>
                <a:lnTo>
                  <a:pt x="336" y="553"/>
                </a:lnTo>
                <a:lnTo>
                  <a:pt x="333" y="550"/>
                </a:lnTo>
                <a:lnTo>
                  <a:pt x="333" y="550"/>
                </a:lnTo>
                <a:lnTo>
                  <a:pt x="333" y="547"/>
                </a:lnTo>
                <a:lnTo>
                  <a:pt x="333" y="547"/>
                </a:lnTo>
                <a:lnTo>
                  <a:pt x="330" y="544"/>
                </a:lnTo>
                <a:lnTo>
                  <a:pt x="330" y="544"/>
                </a:lnTo>
                <a:lnTo>
                  <a:pt x="328" y="538"/>
                </a:lnTo>
                <a:lnTo>
                  <a:pt x="328" y="538"/>
                </a:lnTo>
                <a:lnTo>
                  <a:pt x="325" y="535"/>
                </a:lnTo>
                <a:lnTo>
                  <a:pt x="325" y="535"/>
                </a:lnTo>
                <a:lnTo>
                  <a:pt x="325" y="531"/>
                </a:lnTo>
                <a:lnTo>
                  <a:pt x="325" y="531"/>
                </a:lnTo>
                <a:lnTo>
                  <a:pt x="322" y="528"/>
                </a:lnTo>
                <a:lnTo>
                  <a:pt x="322" y="528"/>
                </a:lnTo>
                <a:lnTo>
                  <a:pt x="319" y="525"/>
                </a:lnTo>
                <a:lnTo>
                  <a:pt x="319" y="525"/>
                </a:lnTo>
                <a:lnTo>
                  <a:pt x="316" y="522"/>
                </a:lnTo>
                <a:lnTo>
                  <a:pt x="316" y="522"/>
                </a:lnTo>
                <a:lnTo>
                  <a:pt x="316" y="519"/>
                </a:lnTo>
                <a:lnTo>
                  <a:pt x="316" y="519"/>
                </a:lnTo>
                <a:lnTo>
                  <a:pt x="314" y="516"/>
                </a:lnTo>
                <a:lnTo>
                  <a:pt x="314" y="516"/>
                </a:lnTo>
                <a:lnTo>
                  <a:pt x="311" y="513"/>
                </a:lnTo>
                <a:lnTo>
                  <a:pt x="311" y="513"/>
                </a:lnTo>
                <a:lnTo>
                  <a:pt x="311" y="510"/>
                </a:lnTo>
                <a:lnTo>
                  <a:pt x="311" y="510"/>
                </a:lnTo>
                <a:lnTo>
                  <a:pt x="308" y="507"/>
                </a:lnTo>
                <a:lnTo>
                  <a:pt x="308" y="507"/>
                </a:lnTo>
                <a:lnTo>
                  <a:pt x="308" y="504"/>
                </a:lnTo>
                <a:lnTo>
                  <a:pt x="308" y="504"/>
                </a:lnTo>
                <a:lnTo>
                  <a:pt x="305" y="501"/>
                </a:lnTo>
                <a:lnTo>
                  <a:pt x="305" y="501"/>
                </a:lnTo>
                <a:lnTo>
                  <a:pt x="305" y="498"/>
                </a:lnTo>
                <a:lnTo>
                  <a:pt x="305" y="498"/>
                </a:lnTo>
                <a:lnTo>
                  <a:pt x="302" y="495"/>
                </a:lnTo>
                <a:lnTo>
                  <a:pt x="302" y="495"/>
                </a:lnTo>
                <a:lnTo>
                  <a:pt x="300" y="492"/>
                </a:lnTo>
                <a:lnTo>
                  <a:pt x="300" y="492"/>
                </a:lnTo>
                <a:lnTo>
                  <a:pt x="300" y="492"/>
                </a:lnTo>
                <a:lnTo>
                  <a:pt x="300" y="492"/>
                </a:lnTo>
                <a:lnTo>
                  <a:pt x="300" y="489"/>
                </a:lnTo>
                <a:lnTo>
                  <a:pt x="300" y="489"/>
                </a:lnTo>
                <a:lnTo>
                  <a:pt x="300" y="489"/>
                </a:lnTo>
                <a:lnTo>
                  <a:pt x="300" y="489"/>
                </a:lnTo>
                <a:lnTo>
                  <a:pt x="300" y="489"/>
                </a:lnTo>
                <a:lnTo>
                  <a:pt x="300" y="489"/>
                </a:lnTo>
                <a:lnTo>
                  <a:pt x="297" y="486"/>
                </a:lnTo>
                <a:lnTo>
                  <a:pt x="297" y="486"/>
                </a:lnTo>
                <a:lnTo>
                  <a:pt x="297" y="486"/>
                </a:lnTo>
                <a:lnTo>
                  <a:pt x="297" y="486"/>
                </a:lnTo>
                <a:lnTo>
                  <a:pt x="297" y="486"/>
                </a:lnTo>
                <a:lnTo>
                  <a:pt x="297" y="486"/>
                </a:lnTo>
                <a:lnTo>
                  <a:pt x="297" y="486"/>
                </a:lnTo>
                <a:lnTo>
                  <a:pt x="297" y="486"/>
                </a:lnTo>
                <a:lnTo>
                  <a:pt x="294" y="483"/>
                </a:lnTo>
                <a:lnTo>
                  <a:pt x="294" y="483"/>
                </a:lnTo>
                <a:lnTo>
                  <a:pt x="294" y="483"/>
                </a:lnTo>
                <a:lnTo>
                  <a:pt x="294" y="483"/>
                </a:lnTo>
                <a:lnTo>
                  <a:pt x="294" y="480"/>
                </a:lnTo>
                <a:lnTo>
                  <a:pt x="294" y="480"/>
                </a:lnTo>
                <a:lnTo>
                  <a:pt x="294" y="480"/>
                </a:lnTo>
                <a:lnTo>
                  <a:pt x="294" y="480"/>
                </a:lnTo>
                <a:lnTo>
                  <a:pt x="294" y="480"/>
                </a:lnTo>
                <a:lnTo>
                  <a:pt x="294" y="480"/>
                </a:lnTo>
                <a:lnTo>
                  <a:pt x="291" y="477"/>
                </a:lnTo>
                <a:lnTo>
                  <a:pt x="291" y="477"/>
                </a:lnTo>
                <a:lnTo>
                  <a:pt x="291" y="477"/>
                </a:lnTo>
                <a:lnTo>
                  <a:pt x="291" y="477"/>
                </a:lnTo>
                <a:lnTo>
                  <a:pt x="291" y="477"/>
                </a:lnTo>
                <a:lnTo>
                  <a:pt x="291" y="477"/>
                </a:lnTo>
                <a:lnTo>
                  <a:pt x="291" y="474"/>
                </a:lnTo>
                <a:lnTo>
                  <a:pt x="291" y="474"/>
                </a:lnTo>
                <a:lnTo>
                  <a:pt x="291" y="474"/>
                </a:lnTo>
                <a:lnTo>
                  <a:pt x="291" y="474"/>
                </a:lnTo>
                <a:lnTo>
                  <a:pt x="291" y="474"/>
                </a:lnTo>
                <a:lnTo>
                  <a:pt x="291" y="474"/>
                </a:lnTo>
                <a:lnTo>
                  <a:pt x="288" y="474"/>
                </a:lnTo>
                <a:lnTo>
                  <a:pt x="288" y="474"/>
                </a:lnTo>
                <a:lnTo>
                  <a:pt x="288" y="474"/>
                </a:lnTo>
                <a:lnTo>
                  <a:pt x="288" y="474"/>
                </a:lnTo>
                <a:lnTo>
                  <a:pt x="288" y="471"/>
                </a:lnTo>
                <a:lnTo>
                  <a:pt x="288" y="471"/>
                </a:lnTo>
                <a:lnTo>
                  <a:pt x="288" y="471"/>
                </a:lnTo>
                <a:lnTo>
                  <a:pt x="288" y="471"/>
                </a:lnTo>
                <a:lnTo>
                  <a:pt x="288" y="471"/>
                </a:lnTo>
                <a:lnTo>
                  <a:pt x="288" y="471"/>
                </a:lnTo>
                <a:lnTo>
                  <a:pt x="288" y="471"/>
                </a:lnTo>
                <a:lnTo>
                  <a:pt x="288" y="471"/>
                </a:lnTo>
                <a:lnTo>
                  <a:pt x="288" y="471"/>
                </a:lnTo>
                <a:lnTo>
                  <a:pt x="288" y="471"/>
                </a:lnTo>
                <a:lnTo>
                  <a:pt x="283" y="462"/>
                </a:lnTo>
                <a:lnTo>
                  <a:pt x="283" y="462"/>
                </a:lnTo>
                <a:lnTo>
                  <a:pt x="283" y="459"/>
                </a:lnTo>
                <a:lnTo>
                  <a:pt x="280" y="452"/>
                </a:lnTo>
                <a:lnTo>
                  <a:pt x="280" y="452"/>
                </a:lnTo>
                <a:lnTo>
                  <a:pt x="280" y="449"/>
                </a:lnTo>
                <a:lnTo>
                  <a:pt x="280" y="449"/>
                </a:lnTo>
                <a:lnTo>
                  <a:pt x="277" y="446"/>
                </a:lnTo>
                <a:lnTo>
                  <a:pt x="277" y="446"/>
                </a:lnTo>
                <a:lnTo>
                  <a:pt x="274" y="440"/>
                </a:lnTo>
                <a:lnTo>
                  <a:pt x="274" y="440"/>
                </a:lnTo>
                <a:lnTo>
                  <a:pt x="266" y="431"/>
                </a:lnTo>
                <a:lnTo>
                  <a:pt x="266" y="431"/>
                </a:lnTo>
                <a:lnTo>
                  <a:pt x="266" y="431"/>
                </a:lnTo>
                <a:lnTo>
                  <a:pt x="263" y="428"/>
                </a:lnTo>
                <a:lnTo>
                  <a:pt x="263" y="428"/>
                </a:lnTo>
                <a:lnTo>
                  <a:pt x="263" y="428"/>
                </a:lnTo>
                <a:lnTo>
                  <a:pt x="263" y="428"/>
                </a:lnTo>
                <a:lnTo>
                  <a:pt x="263" y="428"/>
                </a:lnTo>
                <a:lnTo>
                  <a:pt x="263" y="428"/>
                </a:lnTo>
                <a:lnTo>
                  <a:pt x="260" y="425"/>
                </a:lnTo>
                <a:lnTo>
                  <a:pt x="260" y="425"/>
                </a:lnTo>
                <a:lnTo>
                  <a:pt x="260" y="425"/>
                </a:lnTo>
                <a:lnTo>
                  <a:pt x="260" y="425"/>
                </a:lnTo>
                <a:lnTo>
                  <a:pt x="260" y="425"/>
                </a:lnTo>
                <a:lnTo>
                  <a:pt x="260" y="425"/>
                </a:lnTo>
                <a:lnTo>
                  <a:pt x="260" y="425"/>
                </a:lnTo>
                <a:lnTo>
                  <a:pt x="260" y="425"/>
                </a:lnTo>
                <a:lnTo>
                  <a:pt x="260" y="422"/>
                </a:lnTo>
                <a:lnTo>
                  <a:pt x="260" y="422"/>
                </a:lnTo>
                <a:lnTo>
                  <a:pt x="260" y="422"/>
                </a:lnTo>
                <a:lnTo>
                  <a:pt x="260" y="422"/>
                </a:lnTo>
                <a:lnTo>
                  <a:pt x="258" y="422"/>
                </a:lnTo>
                <a:lnTo>
                  <a:pt x="258" y="422"/>
                </a:lnTo>
                <a:lnTo>
                  <a:pt x="258" y="422"/>
                </a:lnTo>
                <a:lnTo>
                  <a:pt x="258" y="422"/>
                </a:lnTo>
                <a:lnTo>
                  <a:pt x="258" y="422"/>
                </a:lnTo>
                <a:lnTo>
                  <a:pt x="258" y="422"/>
                </a:lnTo>
                <a:lnTo>
                  <a:pt x="258" y="422"/>
                </a:lnTo>
                <a:lnTo>
                  <a:pt x="258" y="422"/>
                </a:lnTo>
                <a:lnTo>
                  <a:pt x="258" y="419"/>
                </a:lnTo>
                <a:lnTo>
                  <a:pt x="258" y="419"/>
                </a:lnTo>
                <a:lnTo>
                  <a:pt x="258" y="419"/>
                </a:lnTo>
                <a:lnTo>
                  <a:pt x="258" y="419"/>
                </a:lnTo>
                <a:lnTo>
                  <a:pt x="260" y="419"/>
                </a:lnTo>
                <a:lnTo>
                  <a:pt x="260" y="419"/>
                </a:lnTo>
                <a:lnTo>
                  <a:pt x="263" y="416"/>
                </a:lnTo>
                <a:lnTo>
                  <a:pt x="263" y="416"/>
                </a:lnTo>
                <a:lnTo>
                  <a:pt x="263" y="416"/>
                </a:lnTo>
                <a:lnTo>
                  <a:pt x="263" y="416"/>
                </a:lnTo>
                <a:lnTo>
                  <a:pt x="263" y="416"/>
                </a:lnTo>
                <a:lnTo>
                  <a:pt x="263" y="416"/>
                </a:lnTo>
                <a:lnTo>
                  <a:pt x="263" y="416"/>
                </a:lnTo>
                <a:lnTo>
                  <a:pt x="263" y="416"/>
                </a:lnTo>
                <a:lnTo>
                  <a:pt x="266" y="416"/>
                </a:lnTo>
                <a:lnTo>
                  <a:pt x="266" y="392"/>
                </a:lnTo>
                <a:lnTo>
                  <a:pt x="266" y="392"/>
                </a:lnTo>
                <a:lnTo>
                  <a:pt x="266" y="386"/>
                </a:lnTo>
                <a:lnTo>
                  <a:pt x="266" y="386"/>
                </a:lnTo>
                <a:lnTo>
                  <a:pt x="269" y="383"/>
                </a:lnTo>
                <a:lnTo>
                  <a:pt x="269" y="383"/>
                </a:lnTo>
                <a:lnTo>
                  <a:pt x="272" y="380"/>
                </a:lnTo>
                <a:lnTo>
                  <a:pt x="272" y="380"/>
                </a:lnTo>
                <a:lnTo>
                  <a:pt x="272" y="380"/>
                </a:lnTo>
                <a:lnTo>
                  <a:pt x="272" y="380"/>
                </a:lnTo>
                <a:lnTo>
                  <a:pt x="272" y="380"/>
                </a:lnTo>
                <a:lnTo>
                  <a:pt x="272" y="380"/>
                </a:lnTo>
                <a:lnTo>
                  <a:pt x="272" y="377"/>
                </a:lnTo>
                <a:lnTo>
                  <a:pt x="272" y="377"/>
                </a:lnTo>
                <a:lnTo>
                  <a:pt x="272" y="377"/>
                </a:lnTo>
                <a:lnTo>
                  <a:pt x="272" y="377"/>
                </a:lnTo>
                <a:lnTo>
                  <a:pt x="266" y="370"/>
                </a:lnTo>
                <a:lnTo>
                  <a:pt x="266" y="364"/>
                </a:lnTo>
                <a:lnTo>
                  <a:pt x="266" y="358"/>
                </a:lnTo>
                <a:lnTo>
                  <a:pt x="266" y="358"/>
                </a:lnTo>
                <a:lnTo>
                  <a:pt x="269" y="355"/>
                </a:lnTo>
                <a:lnTo>
                  <a:pt x="272" y="352"/>
                </a:lnTo>
                <a:lnTo>
                  <a:pt x="344" y="100"/>
                </a:lnTo>
                <a:lnTo>
                  <a:pt x="344" y="100"/>
                </a:lnTo>
                <a:lnTo>
                  <a:pt x="336" y="97"/>
                </a:lnTo>
                <a:lnTo>
                  <a:pt x="336" y="97"/>
                </a:lnTo>
                <a:lnTo>
                  <a:pt x="330" y="97"/>
                </a:lnTo>
                <a:lnTo>
                  <a:pt x="330" y="97"/>
                </a:lnTo>
                <a:lnTo>
                  <a:pt x="328" y="94"/>
                </a:lnTo>
                <a:lnTo>
                  <a:pt x="328" y="94"/>
                </a:lnTo>
                <a:lnTo>
                  <a:pt x="328" y="94"/>
                </a:lnTo>
                <a:lnTo>
                  <a:pt x="328" y="94"/>
                </a:lnTo>
                <a:lnTo>
                  <a:pt x="328" y="94"/>
                </a:lnTo>
                <a:lnTo>
                  <a:pt x="328" y="94"/>
                </a:lnTo>
                <a:lnTo>
                  <a:pt x="325" y="94"/>
                </a:lnTo>
                <a:lnTo>
                  <a:pt x="325" y="94"/>
                </a:lnTo>
                <a:lnTo>
                  <a:pt x="325" y="94"/>
                </a:lnTo>
                <a:lnTo>
                  <a:pt x="322" y="94"/>
                </a:lnTo>
                <a:lnTo>
                  <a:pt x="322" y="94"/>
                </a:lnTo>
                <a:lnTo>
                  <a:pt x="322" y="94"/>
                </a:lnTo>
                <a:lnTo>
                  <a:pt x="314" y="91"/>
                </a:lnTo>
                <a:lnTo>
                  <a:pt x="314" y="91"/>
                </a:lnTo>
                <a:lnTo>
                  <a:pt x="308" y="88"/>
                </a:lnTo>
                <a:lnTo>
                  <a:pt x="308" y="88"/>
                </a:lnTo>
                <a:lnTo>
                  <a:pt x="305" y="88"/>
                </a:lnTo>
                <a:lnTo>
                  <a:pt x="305" y="88"/>
                </a:lnTo>
                <a:lnTo>
                  <a:pt x="305" y="88"/>
                </a:lnTo>
                <a:lnTo>
                  <a:pt x="302" y="88"/>
                </a:lnTo>
                <a:lnTo>
                  <a:pt x="302" y="88"/>
                </a:lnTo>
                <a:lnTo>
                  <a:pt x="302" y="88"/>
                </a:lnTo>
                <a:lnTo>
                  <a:pt x="302" y="88"/>
                </a:lnTo>
                <a:lnTo>
                  <a:pt x="300" y="85"/>
                </a:lnTo>
                <a:lnTo>
                  <a:pt x="300" y="85"/>
                </a:lnTo>
                <a:lnTo>
                  <a:pt x="300" y="85"/>
                </a:lnTo>
                <a:lnTo>
                  <a:pt x="297" y="85"/>
                </a:lnTo>
                <a:lnTo>
                  <a:pt x="297" y="85"/>
                </a:lnTo>
                <a:lnTo>
                  <a:pt x="291" y="82"/>
                </a:lnTo>
                <a:lnTo>
                  <a:pt x="291" y="82"/>
                </a:lnTo>
                <a:lnTo>
                  <a:pt x="291" y="82"/>
                </a:lnTo>
                <a:lnTo>
                  <a:pt x="291" y="82"/>
                </a:lnTo>
                <a:lnTo>
                  <a:pt x="291" y="82"/>
                </a:lnTo>
                <a:lnTo>
                  <a:pt x="288" y="82"/>
                </a:lnTo>
                <a:lnTo>
                  <a:pt x="288" y="82"/>
                </a:lnTo>
                <a:lnTo>
                  <a:pt x="288" y="82"/>
                </a:lnTo>
                <a:lnTo>
                  <a:pt x="283" y="79"/>
                </a:lnTo>
                <a:lnTo>
                  <a:pt x="283" y="79"/>
                </a:lnTo>
                <a:lnTo>
                  <a:pt x="283" y="79"/>
                </a:lnTo>
                <a:lnTo>
                  <a:pt x="280" y="79"/>
                </a:lnTo>
                <a:lnTo>
                  <a:pt x="280" y="79"/>
                </a:lnTo>
                <a:lnTo>
                  <a:pt x="280" y="79"/>
                </a:lnTo>
                <a:lnTo>
                  <a:pt x="280" y="79"/>
                </a:lnTo>
                <a:lnTo>
                  <a:pt x="277" y="79"/>
                </a:lnTo>
                <a:lnTo>
                  <a:pt x="277" y="79"/>
                </a:lnTo>
                <a:lnTo>
                  <a:pt x="277" y="79"/>
                </a:lnTo>
                <a:lnTo>
                  <a:pt x="277" y="79"/>
                </a:lnTo>
                <a:lnTo>
                  <a:pt x="277" y="79"/>
                </a:lnTo>
                <a:lnTo>
                  <a:pt x="277" y="79"/>
                </a:lnTo>
                <a:lnTo>
                  <a:pt x="277" y="79"/>
                </a:lnTo>
                <a:lnTo>
                  <a:pt x="277" y="79"/>
                </a:lnTo>
                <a:lnTo>
                  <a:pt x="274" y="79"/>
                </a:lnTo>
                <a:lnTo>
                  <a:pt x="274" y="79"/>
                </a:lnTo>
                <a:lnTo>
                  <a:pt x="274" y="79"/>
                </a:lnTo>
                <a:lnTo>
                  <a:pt x="274" y="79"/>
                </a:lnTo>
                <a:lnTo>
                  <a:pt x="274" y="79"/>
                </a:lnTo>
                <a:lnTo>
                  <a:pt x="274" y="79"/>
                </a:lnTo>
                <a:lnTo>
                  <a:pt x="274" y="79"/>
                </a:lnTo>
                <a:lnTo>
                  <a:pt x="272" y="76"/>
                </a:lnTo>
                <a:lnTo>
                  <a:pt x="272" y="76"/>
                </a:lnTo>
                <a:lnTo>
                  <a:pt x="272" y="76"/>
                </a:lnTo>
                <a:lnTo>
                  <a:pt x="255" y="73"/>
                </a:lnTo>
                <a:lnTo>
                  <a:pt x="255" y="73"/>
                </a:lnTo>
                <a:lnTo>
                  <a:pt x="255" y="73"/>
                </a:lnTo>
                <a:lnTo>
                  <a:pt x="252" y="70"/>
                </a:lnTo>
                <a:lnTo>
                  <a:pt x="252" y="70"/>
                </a:lnTo>
                <a:lnTo>
                  <a:pt x="252" y="70"/>
                </a:lnTo>
                <a:lnTo>
                  <a:pt x="252" y="70"/>
                </a:lnTo>
                <a:lnTo>
                  <a:pt x="252" y="70"/>
                </a:lnTo>
                <a:lnTo>
                  <a:pt x="252" y="70"/>
                </a:lnTo>
                <a:lnTo>
                  <a:pt x="252" y="70"/>
                </a:lnTo>
                <a:lnTo>
                  <a:pt x="249" y="70"/>
                </a:lnTo>
                <a:lnTo>
                  <a:pt x="246" y="67"/>
                </a:lnTo>
                <a:lnTo>
                  <a:pt x="246" y="67"/>
                </a:lnTo>
                <a:lnTo>
                  <a:pt x="246" y="67"/>
                </a:lnTo>
                <a:lnTo>
                  <a:pt x="244" y="67"/>
                </a:lnTo>
                <a:lnTo>
                  <a:pt x="244" y="67"/>
                </a:lnTo>
                <a:lnTo>
                  <a:pt x="244" y="67"/>
                </a:lnTo>
                <a:lnTo>
                  <a:pt x="232" y="64"/>
                </a:lnTo>
                <a:lnTo>
                  <a:pt x="232" y="64"/>
                </a:lnTo>
                <a:lnTo>
                  <a:pt x="232" y="64"/>
                </a:lnTo>
                <a:lnTo>
                  <a:pt x="232" y="64"/>
                </a:lnTo>
                <a:lnTo>
                  <a:pt x="232" y="64"/>
                </a:lnTo>
                <a:lnTo>
                  <a:pt x="232" y="64"/>
                </a:lnTo>
                <a:lnTo>
                  <a:pt x="230" y="64"/>
                </a:lnTo>
                <a:lnTo>
                  <a:pt x="227" y="61"/>
                </a:lnTo>
                <a:lnTo>
                  <a:pt x="227" y="61"/>
                </a:lnTo>
                <a:lnTo>
                  <a:pt x="227" y="61"/>
                </a:lnTo>
                <a:lnTo>
                  <a:pt x="227" y="61"/>
                </a:lnTo>
                <a:lnTo>
                  <a:pt x="227" y="61"/>
                </a:lnTo>
                <a:lnTo>
                  <a:pt x="227" y="61"/>
                </a:lnTo>
                <a:lnTo>
                  <a:pt x="227" y="61"/>
                </a:lnTo>
                <a:lnTo>
                  <a:pt x="227" y="61"/>
                </a:lnTo>
                <a:lnTo>
                  <a:pt x="227" y="61"/>
                </a:lnTo>
                <a:lnTo>
                  <a:pt x="218" y="58"/>
                </a:lnTo>
                <a:lnTo>
                  <a:pt x="218" y="58"/>
                </a:lnTo>
                <a:lnTo>
                  <a:pt x="218" y="58"/>
                </a:lnTo>
                <a:lnTo>
                  <a:pt x="216" y="58"/>
                </a:lnTo>
                <a:lnTo>
                  <a:pt x="216" y="58"/>
                </a:lnTo>
                <a:lnTo>
                  <a:pt x="202" y="54"/>
                </a:lnTo>
                <a:lnTo>
                  <a:pt x="199" y="51"/>
                </a:lnTo>
                <a:lnTo>
                  <a:pt x="199" y="51"/>
                </a:lnTo>
                <a:lnTo>
                  <a:pt x="188" y="48"/>
                </a:lnTo>
                <a:lnTo>
                  <a:pt x="185" y="48"/>
                </a:lnTo>
                <a:lnTo>
                  <a:pt x="185" y="48"/>
                </a:lnTo>
                <a:lnTo>
                  <a:pt x="185" y="48"/>
                </a:lnTo>
                <a:lnTo>
                  <a:pt x="182" y="45"/>
                </a:lnTo>
                <a:lnTo>
                  <a:pt x="179" y="45"/>
                </a:lnTo>
                <a:lnTo>
                  <a:pt x="179" y="45"/>
                </a:lnTo>
                <a:lnTo>
                  <a:pt x="179" y="45"/>
                </a:lnTo>
                <a:lnTo>
                  <a:pt x="179" y="45"/>
                </a:lnTo>
                <a:lnTo>
                  <a:pt x="176" y="45"/>
                </a:lnTo>
                <a:lnTo>
                  <a:pt x="176" y="45"/>
                </a:lnTo>
                <a:lnTo>
                  <a:pt x="176" y="45"/>
                </a:lnTo>
                <a:lnTo>
                  <a:pt x="174" y="42"/>
                </a:lnTo>
                <a:lnTo>
                  <a:pt x="174" y="42"/>
                </a:lnTo>
                <a:lnTo>
                  <a:pt x="165" y="39"/>
                </a:lnTo>
                <a:lnTo>
                  <a:pt x="165" y="39"/>
                </a:lnTo>
                <a:lnTo>
                  <a:pt x="165" y="39"/>
                </a:lnTo>
                <a:lnTo>
                  <a:pt x="165" y="39"/>
                </a:lnTo>
                <a:lnTo>
                  <a:pt x="165" y="39"/>
                </a:lnTo>
                <a:lnTo>
                  <a:pt x="165" y="39"/>
                </a:lnTo>
                <a:lnTo>
                  <a:pt x="165" y="39"/>
                </a:lnTo>
                <a:lnTo>
                  <a:pt x="165" y="39"/>
                </a:lnTo>
                <a:lnTo>
                  <a:pt x="165" y="39"/>
                </a:lnTo>
                <a:lnTo>
                  <a:pt x="162" y="39"/>
                </a:lnTo>
                <a:lnTo>
                  <a:pt x="162" y="39"/>
                </a:lnTo>
                <a:lnTo>
                  <a:pt x="162" y="39"/>
                </a:lnTo>
                <a:lnTo>
                  <a:pt x="162" y="39"/>
                </a:lnTo>
                <a:lnTo>
                  <a:pt x="162" y="39"/>
                </a:lnTo>
                <a:lnTo>
                  <a:pt x="162" y="39"/>
                </a:lnTo>
                <a:lnTo>
                  <a:pt x="162" y="39"/>
                </a:lnTo>
                <a:lnTo>
                  <a:pt x="162" y="39"/>
                </a:lnTo>
                <a:lnTo>
                  <a:pt x="162" y="39"/>
                </a:lnTo>
                <a:lnTo>
                  <a:pt x="162" y="39"/>
                </a:lnTo>
                <a:lnTo>
                  <a:pt x="162" y="39"/>
                </a:lnTo>
                <a:lnTo>
                  <a:pt x="162" y="39"/>
                </a:lnTo>
                <a:lnTo>
                  <a:pt x="162" y="39"/>
                </a:lnTo>
                <a:lnTo>
                  <a:pt x="151" y="36"/>
                </a:lnTo>
                <a:lnTo>
                  <a:pt x="151" y="36"/>
                </a:lnTo>
                <a:lnTo>
                  <a:pt x="151" y="36"/>
                </a:lnTo>
                <a:lnTo>
                  <a:pt x="151" y="36"/>
                </a:lnTo>
                <a:lnTo>
                  <a:pt x="151" y="36"/>
                </a:lnTo>
                <a:lnTo>
                  <a:pt x="151" y="36"/>
                </a:lnTo>
                <a:lnTo>
                  <a:pt x="143" y="33"/>
                </a:lnTo>
                <a:lnTo>
                  <a:pt x="143" y="33"/>
                </a:lnTo>
                <a:lnTo>
                  <a:pt x="143" y="33"/>
                </a:lnTo>
                <a:lnTo>
                  <a:pt x="134" y="30"/>
                </a:lnTo>
                <a:lnTo>
                  <a:pt x="134" y="30"/>
                </a:lnTo>
                <a:lnTo>
                  <a:pt x="129" y="27"/>
                </a:lnTo>
                <a:lnTo>
                  <a:pt x="129" y="27"/>
                </a:lnTo>
                <a:lnTo>
                  <a:pt x="129" y="27"/>
                </a:lnTo>
                <a:lnTo>
                  <a:pt x="129" y="27"/>
                </a:lnTo>
                <a:lnTo>
                  <a:pt x="118" y="24"/>
                </a:lnTo>
                <a:lnTo>
                  <a:pt x="115" y="24"/>
                </a:lnTo>
                <a:lnTo>
                  <a:pt x="115" y="24"/>
                </a:lnTo>
                <a:lnTo>
                  <a:pt x="98" y="18"/>
                </a:lnTo>
                <a:lnTo>
                  <a:pt x="98" y="18"/>
                </a:lnTo>
                <a:lnTo>
                  <a:pt x="67" y="6"/>
                </a:lnTo>
                <a:lnTo>
                  <a:pt x="62" y="3"/>
                </a:lnTo>
                <a:lnTo>
                  <a:pt x="62" y="3"/>
                </a:lnTo>
                <a:lnTo>
                  <a:pt x="50" y="0"/>
                </a:lnTo>
                <a:lnTo>
                  <a:pt x="50" y="0"/>
                </a:lnTo>
                <a:lnTo>
                  <a:pt x="50" y="3"/>
                </a:lnTo>
                <a:lnTo>
                  <a:pt x="50" y="3"/>
                </a:lnTo>
                <a:lnTo>
                  <a:pt x="48" y="9"/>
                </a:lnTo>
                <a:lnTo>
                  <a:pt x="48" y="12"/>
                </a:lnTo>
                <a:lnTo>
                  <a:pt x="53" y="24"/>
                </a:lnTo>
                <a:lnTo>
                  <a:pt x="53" y="24"/>
                </a:lnTo>
                <a:lnTo>
                  <a:pt x="53" y="27"/>
                </a:lnTo>
                <a:lnTo>
                  <a:pt x="53" y="27"/>
                </a:lnTo>
                <a:lnTo>
                  <a:pt x="56" y="33"/>
                </a:lnTo>
                <a:lnTo>
                  <a:pt x="56" y="33"/>
                </a:lnTo>
                <a:lnTo>
                  <a:pt x="59" y="42"/>
                </a:lnTo>
                <a:lnTo>
                  <a:pt x="59" y="42"/>
                </a:lnTo>
                <a:lnTo>
                  <a:pt x="56" y="64"/>
                </a:lnTo>
                <a:lnTo>
                  <a:pt x="53" y="79"/>
                </a:lnTo>
                <a:lnTo>
                  <a:pt x="45" y="94"/>
                </a:lnTo>
                <a:lnTo>
                  <a:pt x="45" y="94"/>
                </a:lnTo>
                <a:lnTo>
                  <a:pt x="39" y="115"/>
                </a:lnTo>
                <a:lnTo>
                  <a:pt x="39" y="115"/>
                </a:lnTo>
                <a:lnTo>
                  <a:pt x="36" y="121"/>
                </a:lnTo>
                <a:lnTo>
                  <a:pt x="36" y="121"/>
                </a:lnTo>
                <a:lnTo>
                  <a:pt x="34" y="127"/>
                </a:lnTo>
                <a:lnTo>
                  <a:pt x="34" y="127"/>
                </a:lnTo>
                <a:lnTo>
                  <a:pt x="20" y="152"/>
                </a:lnTo>
                <a:lnTo>
                  <a:pt x="20" y="152"/>
                </a:lnTo>
                <a:lnTo>
                  <a:pt x="14" y="161"/>
                </a:lnTo>
                <a:lnTo>
                  <a:pt x="14" y="161"/>
                </a:lnTo>
                <a:lnTo>
                  <a:pt x="3" y="179"/>
                </a:lnTo>
                <a:lnTo>
                  <a:pt x="0" y="185"/>
                </a:lnTo>
                <a:lnTo>
                  <a:pt x="0" y="185"/>
                </a:lnTo>
                <a:lnTo>
                  <a:pt x="6" y="200"/>
                </a:lnTo>
                <a:lnTo>
                  <a:pt x="20" y="222"/>
                </a:lnTo>
                <a:lnTo>
                  <a:pt x="20" y="222"/>
                </a:lnTo>
                <a:lnTo>
                  <a:pt x="20" y="225"/>
                </a:lnTo>
                <a:lnTo>
                  <a:pt x="20" y="225"/>
                </a:lnTo>
                <a:lnTo>
                  <a:pt x="25" y="243"/>
                </a:lnTo>
                <a:lnTo>
                  <a:pt x="28" y="258"/>
                </a:lnTo>
                <a:lnTo>
                  <a:pt x="25" y="270"/>
                </a:lnTo>
                <a:lnTo>
                  <a:pt x="25" y="270"/>
                </a:lnTo>
                <a:lnTo>
                  <a:pt x="25" y="276"/>
                </a:lnTo>
                <a:lnTo>
                  <a:pt x="25" y="276"/>
                </a:lnTo>
                <a:lnTo>
                  <a:pt x="22" y="285"/>
                </a:lnTo>
                <a:lnTo>
                  <a:pt x="17" y="298"/>
                </a:lnTo>
                <a:lnTo>
                  <a:pt x="17" y="298"/>
                </a:lnTo>
                <a:lnTo>
                  <a:pt x="14" y="304"/>
                </a:lnTo>
                <a:lnTo>
                  <a:pt x="14" y="313"/>
                </a:lnTo>
                <a:lnTo>
                  <a:pt x="14" y="313"/>
                </a:lnTo>
                <a:lnTo>
                  <a:pt x="14" y="322"/>
                </a:lnTo>
                <a:lnTo>
                  <a:pt x="11" y="331"/>
                </a:lnTo>
                <a:lnTo>
                  <a:pt x="11" y="331"/>
                </a:lnTo>
                <a:lnTo>
                  <a:pt x="11" y="337"/>
                </a:lnTo>
                <a:lnTo>
                  <a:pt x="14" y="346"/>
                </a:lnTo>
                <a:lnTo>
                  <a:pt x="14" y="346"/>
                </a:lnTo>
                <a:lnTo>
                  <a:pt x="17" y="355"/>
                </a:lnTo>
                <a:lnTo>
                  <a:pt x="17" y="367"/>
                </a:lnTo>
                <a:lnTo>
                  <a:pt x="17" y="367"/>
                </a:lnTo>
                <a:lnTo>
                  <a:pt x="20" y="373"/>
                </a:lnTo>
                <a:lnTo>
                  <a:pt x="20" y="373"/>
                </a:lnTo>
                <a:lnTo>
                  <a:pt x="22" y="377"/>
                </a:lnTo>
                <a:lnTo>
                  <a:pt x="22" y="377"/>
                </a:lnTo>
                <a:lnTo>
                  <a:pt x="34" y="389"/>
                </a:lnTo>
                <a:lnTo>
                  <a:pt x="36" y="398"/>
                </a:lnTo>
                <a:lnTo>
                  <a:pt x="39" y="407"/>
                </a:lnTo>
                <a:lnTo>
                  <a:pt x="39" y="407"/>
                </a:lnTo>
                <a:lnTo>
                  <a:pt x="42" y="428"/>
                </a:lnTo>
                <a:lnTo>
                  <a:pt x="45" y="449"/>
                </a:lnTo>
                <a:lnTo>
                  <a:pt x="53" y="474"/>
                </a:lnTo>
                <a:lnTo>
                  <a:pt x="53" y="474"/>
                </a:lnTo>
                <a:lnTo>
                  <a:pt x="53" y="474"/>
                </a:lnTo>
                <a:lnTo>
                  <a:pt x="59" y="465"/>
                </a:lnTo>
                <a:lnTo>
                  <a:pt x="59" y="465"/>
                </a:lnTo>
                <a:lnTo>
                  <a:pt x="62" y="462"/>
                </a:lnTo>
                <a:lnTo>
                  <a:pt x="64" y="462"/>
                </a:lnTo>
                <a:lnTo>
                  <a:pt x="64" y="462"/>
                </a:lnTo>
                <a:lnTo>
                  <a:pt x="73" y="462"/>
                </a:lnTo>
                <a:lnTo>
                  <a:pt x="78" y="462"/>
                </a:lnTo>
                <a:lnTo>
                  <a:pt x="84" y="465"/>
                </a:lnTo>
                <a:lnTo>
                  <a:pt x="84" y="465"/>
                </a:lnTo>
                <a:lnTo>
                  <a:pt x="87" y="471"/>
                </a:lnTo>
                <a:lnTo>
                  <a:pt x="87" y="471"/>
                </a:lnTo>
                <a:lnTo>
                  <a:pt x="87" y="495"/>
                </a:lnTo>
                <a:lnTo>
                  <a:pt x="87" y="495"/>
                </a:lnTo>
                <a:lnTo>
                  <a:pt x="90" y="510"/>
                </a:lnTo>
                <a:lnTo>
                  <a:pt x="90" y="528"/>
                </a:lnTo>
                <a:lnTo>
                  <a:pt x="90" y="528"/>
                </a:lnTo>
                <a:lnTo>
                  <a:pt x="87" y="538"/>
                </a:lnTo>
                <a:lnTo>
                  <a:pt x="81" y="541"/>
                </a:lnTo>
                <a:lnTo>
                  <a:pt x="81" y="541"/>
                </a:lnTo>
                <a:lnTo>
                  <a:pt x="76" y="541"/>
                </a:lnTo>
                <a:lnTo>
                  <a:pt x="70" y="538"/>
                </a:lnTo>
                <a:lnTo>
                  <a:pt x="70" y="538"/>
                </a:lnTo>
                <a:lnTo>
                  <a:pt x="64" y="541"/>
                </a:lnTo>
                <a:lnTo>
                  <a:pt x="62" y="544"/>
                </a:lnTo>
                <a:lnTo>
                  <a:pt x="62" y="544"/>
                </a:lnTo>
                <a:lnTo>
                  <a:pt x="59" y="565"/>
                </a:lnTo>
                <a:lnTo>
                  <a:pt x="59" y="565"/>
                </a:lnTo>
                <a:lnTo>
                  <a:pt x="59" y="580"/>
                </a:lnTo>
                <a:lnTo>
                  <a:pt x="59" y="580"/>
                </a:lnTo>
                <a:lnTo>
                  <a:pt x="59" y="583"/>
                </a:lnTo>
                <a:lnTo>
                  <a:pt x="59" y="583"/>
                </a:lnTo>
                <a:lnTo>
                  <a:pt x="67" y="583"/>
                </a:lnTo>
                <a:lnTo>
                  <a:pt x="67" y="583"/>
                </a:lnTo>
                <a:lnTo>
                  <a:pt x="84" y="586"/>
                </a:lnTo>
                <a:lnTo>
                  <a:pt x="84" y="586"/>
                </a:lnTo>
                <a:lnTo>
                  <a:pt x="92" y="592"/>
                </a:lnTo>
                <a:lnTo>
                  <a:pt x="95" y="598"/>
                </a:lnTo>
                <a:lnTo>
                  <a:pt x="95" y="598"/>
                </a:lnTo>
                <a:lnTo>
                  <a:pt x="95" y="607"/>
                </a:lnTo>
                <a:lnTo>
                  <a:pt x="92" y="617"/>
                </a:lnTo>
                <a:lnTo>
                  <a:pt x="84" y="632"/>
                </a:lnTo>
                <a:lnTo>
                  <a:pt x="84" y="632"/>
                </a:lnTo>
                <a:lnTo>
                  <a:pt x="84" y="632"/>
                </a:lnTo>
                <a:lnTo>
                  <a:pt x="76" y="647"/>
                </a:lnTo>
                <a:lnTo>
                  <a:pt x="76" y="647"/>
                </a:lnTo>
                <a:lnTo>
                  <a:pt x="73" y="653"/>
                </a:lnTo>
                <a:lnTo>
                  <a:pt x="73" y="653"/>
                </a:lnTo>
                <a:lnTo>
                  <a:pt x="81" y="680"/>
                </a:lnTo>
                <a:lnTo>
                  <a:pt x="90" y="714"/>
                </a:lnTo>
                <a:lnTo>
                  <a:pt x="90" y="714"/>
                </a:lnTo>
                <a:lnTo>
                  <a:pt x="90" y="717"/>
                </a:lnTo>
                <a:lnTo>
                  <a:pt x="90" y="717"/>
                </a:lnTo>
                <a:lnTo>
                  <a:pt x="106" y="750"/>
                </a:lnTo>
                <a:lnTo>
                  <a:pt x="106" y="750"/>
                </a:lnTo>
                <a:lnTo>
                  <a:pt x="115" y="771"/>
                </a:lnTo>
                <a:lnTo>
                  <a:pt x="118" y="781"/>
                </a:lnTo>
                <a:lnTo>
                  <a:pt x="118" y="781"/>
                </a:lnTo>
                <a:lnTo>
                  <a:pt x="115" y="796"/>
                </a:lnTo>
                <a:lnTo>
                  <a:pt x="118" y="805"/>
                </a:lnTo>
                <a:lnTo>
                  <a:pt x="123" y="814"/>
                </a:lnTo>
                <a:lnTo>
                  <a:pt x="126" y="814"/>
                </a:lnTo>
                <a:lnTo>
                  <a:pt x="126" y="814"/>
                </a:lnTo>
                <a:lnTo>
                  <a:pt x="126" y="814"/>
                </a:lnTo>
                <a:lnTo>
                  <a:pt x="126" y="814"/>
                </a:lnTo>
                <a:lnTo>
                  <a:pt x="134" y="823"/>
                </a:lnTo>
                <a:lnTo>
                  <a:pt x="134" y="832"/>
                </a:lnTo>
                <a:lnTo>
                  <a:pt x="132" y="841"/>
                </a:lnTo>
                <a:lnTo>
                  <a:pt x="126" y="847"/>
                </a:lnTo>
                <a:lnTo>
                  <a:pt x="126" y="850"/>
                </a:lnTo>
                <a:lnTo>
                  <a:pt x="126" y="850"/>
                </a:lnTo>
                <a:lnTo>
                  <a:pt x="123" y="857"/>
                </a:lnTo>
                <a:lnTo>
                  <a:pt x="123" y="863"/>
                </a:lnTo>
                <a:lnTo>
                  <a:pt x="129" y="875"/>
                </a:lnTo>
                <a:lnTo>
                  <a:pt x="129" y="875"/>
                </a:lnTo>
                <a:lnTo>
                  <a:pt x="134" y="881"/>
                </a:lnTo>
                <a:lnTo>
                  <a:pt x="134" y="881"/>
                </a:lnTo>
                <a:lnTo>
                  <a:pt x="134" y="887"/>
                </a:lnTo>
                <a:lnTo>
                  <a:pt x="137" y="893"/>
                </a:lnTo>
                <a:lnTo>
                  <a:pt x="134" y="908"/>
                </a:lnTo>
                <a:lnTo>
                  <a:pt x="134" y="908"/>
                </a:lnTo>
                <a:lnTo>
                  <a:pt x="148" y="911"/>
                </a:lnTo>
                <a:lnTo>
                  <a:pt x="148" y="911"/>
                </a:lnTo>
                <a:lnTo>
                  <a:pt x="168" y="917"/>
                </a:lnTo>
                <a:lnTo>
                  <a:pt x="168" y="917"/>
                </a:lnTo>
                <a:lnTo>
                  <a:pt x="179" y="923"/>
                </a:lnTo>
                <a:lnTo>
                  <a:pt x="179" y="923"/>
                </a:lnTo>
                <a:lnTo>
                  <a:pt x="188" y="929"/>
                </a:lnTo>
                <a:lnTo>
                  <a:pt x="188" y="929"/>
                </a:lnTo>
                <a:lnTo>
                  <a:pt x="196" y="933"/>
                </a:lnTo>
                <a:lnTo>
                  <a:pt x="204" y="939"/>
                </a:lnTo>
                <a:lnTo>
                  <a:pt x="213" y="948"/>
                </a:lnTo>
                <a:lnTo>
                  <a:pt x="213" y="951"/>
                </a:lnTo>
                <a:lnTo>
                  <a:pt x="213" y="951"/>
                </a:lnTo>
                <a:lnTo>
                  <a:pt x="224" y="963"/>
                </a:lnTo>
                <a:lnTo>
                  <a:pt x="232" y="978"/>
                </a:lnTo>
                <a:lnTo>
                  <a:pt x="232" y="978"/>
                </a:lnTo>
                <a:lnTo>
                  <a:pt x="232" y="981"/>
                </a:lnTo>
                <a:lnTo>
                  <a:pt x="238" y="981"/>
                </a:lnTo>
                <a:lnTo>
                  <a:pt x="246" y="984"/>
                </a:lnTo>
                <a:lnTo>
                  <a:pt x="246" y="984"/>
                </a:lnTo>
                <a:lnTo>
                  <a:pt x="255" y="987"/>
                </a:lnTo>
                <a:lnTo>
                  <a:pt x="260" y="993"/>
                </a:lnTo>
                <a:lnTo>
                  <a:pt x="260" y="993"/>
                </a:lnTo>
                <a:lnTo>
                  <a:pt x="266" y="1002"/>
                </a:lnTo>
                <a:lnTo>
                  <a:pt x="269" y="1008"/>
                </a:lnTo>
                <a:lnTo>
                  <a:pt x="269" y="1015"/>
                </a:lnTo>
                <a:lnTo>
                  <a:pt x="269" y="1015"/>
                </a:lnTo>
                <a:lnTo>
                  <a:pt x="274" y="1024"/>
                </a:lnTo>
                <a:lnTo>
                  <a:pt x="283" y="1030"/>
                </a:lnTo>
                <a:lnTo>
                  <a:pt x="283" y="1030"/>
                </a:lnTo>
                <a:lnTo>
                  <a:pt x="297" y="1039"/>
                </a:lnTo>
                <a:lnTo>
                  <a:pt x="297" y="1039"/>
                </a:lnTo>
                <a:lnTo>
                  <a:pt x="300" y="1039"/>
                </a:lnTo>
                <a:lnTo>
                  <a:pt x="300" y="1039"/>
                </a:lnTo>
                <a:lnTo>
                  <a:pt x="300" y="1039"/>
                </a:lnTo>
                <a:lnTo>
                  <a:pt x="300" y="1039"/>
                </a:lnTo>
                <a:lnTo>
                  <a:pt x="305" y="1051"/>
                </a:lnTo>
                <a:lnTo>
                  <a:pt x="305" y="1051"/>
                </a:lnTo>
                <a:lnTo>
                  <a:pt x="322" y="1078"/>
                </a:lnTo>
                <a:lnTo>
                  <a:pt x="322" y="1078"/>
                </a:lnTo>
                <a:lnTo>
                  <a:pt x="339" y="1103"/>
                </a:lnTo>
                <a:lnTo>
                  <a:pt x="339" y="1103"/>
                </a:lnTo>
                <a:lnTo>
                  <a:pt x="342" y="1106"/>
                </a:lnTo>
                <a:lnTo>
                  <a:pt x="342" y="1106"/>
                </a:lnTo>
                <a:lnTo>
                  <a:pt x="347" y="1118"/>
                </a:lnTo>
                <a:lnTo>
                  <a:pt x="347" y="1130"/>
                </a:lnTo>
                <a:lnTo>
                  <a:pt x="347" y="1130"/>
                </a:lnTo>
                <a:lnTo>
                  <a:pt x="350" y="1133"/>
                </a:lnTo>
                <a:lnTo>
                  <a:pt x="350" y="1133"/>
                </a:lnTo>
                <a:lnTo>
                  <a:pt x="350" y="1163"/>
                </a:lnTo>
                <a:lnTo>
                  <a:pt x="350" y="1163"/>
                </a:lnTo>
                <a:lnTo>
                  <a:pt x="350" y="1182"/>
                </a:lnTo>
                <a:lnTo>
                  <a:pt x="350" y="1182"/>
                </a:lnTo>
                <a:lnTo>
                  <a:pt x="350" y="1185"/>
                </a:lnTo>
                <a:lnTo>
                  <a:pt x="350" y="1188"/>
                </a:lnTo>
                <a:lnTo>
                  <a:pt x="350" y="1188"/>
                </a:lnTo>
                <a:lnTo>
                  <a:pt x="353" y="1197"/>
                </a:lnTo>
                <a:lnTo>
                  <a:pt x="551" y="1221"/>
                </a:lnTo>
                <a:lnTo>
                  <a:pt x="551" y="1221"/>
                </a:lnTo>
                <a:lnTo>
                  <a:pt x="554" y="1224"/>
                </a:lnTo>
                <a:lnTo>
                  <a:pt x="554" y="1224"/>
                </a:lnTo>
                <a:lnTo>
                  <a:pt x="554" y="1224"/>
                </a:lnTo>
                <a:lnTo>
                  <a:pt x="554" y="1224"/>
                </a:lnTo>
                <a:lnTo>
                  <a:pt x="557" y="1221"/>
                </a:lnTo>
                <a:lnTo>
                  <a:pt x="557" y="1221"/>
                </a:lnTo>
                <a:lnTo>
                  <a:pt x="557" y="1221"/>
                </a:lnTo>
                <a:lnTo>
                  <a:pt x="557" y="1221"/>
                </a:lnTo>
                <a:lnTo>
                  <a:pt x="560" y="1221"/>
                </a:lnTo>
                <a:lnTo>
                  <a:pt x="560" y="1221"/>
                </a:lnTo>
                <a:lnTo>
                  <a:pt x="568" y="1215"/>
                </a:lnTo>
                <a:lnTo>
                  <a:pt x="568" y="1215"/>
                </a:lnTo>
                <a:lnTo>
                  <a:pt x="568" y="1215"/>
                </a:lnTo>
                <a:lnTo>
                  <a:pt x="568" y="1215"/>
                </a:lnTo>
                <a:lnTo>
                  <a:pt x="571" y="1212"/>
                </a:lnTo>
                <a:lnTo>
                  <a:pt x="571" y="1212"/>
                </a:lnTo>
                <a:lnTo>
                  <a:pt x="571" y="1212"/>
                </a:lnTo>
                <a:lnTo>
                  <a:pt x="571" y="1212"/>
                </a:lnTo>
                <a:lnTo>
                  <a:pt x="571" y="1212"/>
                </a:lnTo>
                <a:lnTo>
                  <a:pt x="571" y="1191"/>
                </a:lnTo>
                <a:lnTo>
                  <a:pt x="571" y="1191"/>
                </a:lnTo>
                <a:lnTo>
                  <a:pt x="568" y="1185"/>
                </a:lnTo>
                <a:lnTo>
                  <a:pt x="565" y="1176"/>
                </a:lnTo>
                <a:lnTo>
                  <a:pt x="565" y="1176"/>
                </a:lnTo>
                <a:lnTo>
                  <a:pt x="557" y="1160"/>
                </a:lnTo>
                <a:lnTo>
                  <a:pt x="554" y="1145"/>
                </a:lnTo>
                <a:lnTo>
                  <a:pt x="554" y="1145"/>
                </a:lnTo>
                <a:lnTo>
                  <a:pt x="557" y="1130"/>
                </a:lnTo>
                <a:lnTo>
                  <a:pt x="560" y="1121"/>
                </a:lnTo>
                <a:lnTo>
                  <a:pt x="565" y="1115"/>
                </a:lnTo>
                <a:lnTo>
                  <a:pt x="579" y="1097"/>
                </a:lnTo>
                <a:lnTo>
                  <a:pt x="579" y="1097"/>
                </a:lnTo>
                <a:lnTo>
                  <a:pt x="588" y="1084"/>
                </a:lnTo>
                <a:lnTo>
                  <a:pt x="593" y="1072"/>
                </a:lnTo>
                <a:lnTo>
                  <a:pt x="593" y="1057"/>
                </a:lnTo>
                <a:lnTo>
                  <a:pt x="593" y="1057"/>
                </a:lnTo>
                <a:lnTo>
                  <a:pt x="596" y="1048"/>
                </a:lnTo>
                <a:lnTo>
                  <a:pt x="602" y="1039"/>
                </a:lnTo>
                <a:lnTo>
                  <a:pt x="607" y="1033"/>
                </a:lnTo>
                <a:lnTo>
                  <a:pt x="616" y="1030"/>
                </a:lnTo>
                <a:lnTo>
                  <a:pt x="616" y="1030"/>
                </a:lnTo>
                <a:lnTo>
                  <a:pt x="624" y="1024"/>
                </a:lnTo>
                <a:lnTo>
                  <a:pt x="624" y="1024"/>
                </a:lnTo>
                <a:lnTo>
                  <a:pt x="616" y="1018"/>
                </a:lnTo>
                <a:lnTo>
                  <a:pt x="616" y="1018"/>
                </a:lnTo>
                <a:lnTo>
                  <a:pt x="616" y="1018"/>
                </a:lnTo>
                <a:lnTo>
                  <a:pt x="616" y="1018"/>
                </a:lnTo>
                <a:lnTo>
                  <a:pt x="605" y="1011"/>
                </a:lnTo>
                <a:lnTo>
                  <a:pt x="593" y="1002"/>
                </a:lnTo>
                <a:lnTo>
                  <a:pt x="593" y="1002"/>
                </a:lnTo>
                <a:lnTo>
                  <a:pt x="593" y="999"/>
                </a:lnTo>
                <a:lnTo>
                  <a:pt x="593" y="999"/>
                </a:lnTo>
                <a:lnTo>
                  <a:pt x="593" y="999"/>
                </a:lnTo>
                <a:lnTo>
                  <a:pt x="593" y="999"/>
                </a:lnTo>
                <a:lnTo>
                  <a:pt x="591" y="996"/>
                </a:lnTo>
                <a:lnTo>
                  <a:pt x="591" y="996"/>
                </a:lnTo>
                <a:lnTo>
                  <a:pt x="591" y="996"/>
                </a:lnTo>
                <a:lnTo>
                  <a:pt x="591" y="996"/>
                </a:lnTo>
                <a:lnTo>
                  <a:pt x="591" y="996"/>
                </a:lnTo>
                <a:lnTo>
                  <a:pt x="591" y="996"/>
                </a:lnTo>
                <a:lnTo>
                  <a:pt x="591" y="993"/>
                </a:lnTo>
                <a:lnTo>
                  <a:pt x="591" y="993"/>
                </a:lnTo>
                <a:lnTo>
                  <a:pt x="588" y="993"/>
                </a:lnTo>
                <a:lnTo>
                  <a:pt x="588" y="993"/>
                </a:lnTo>
                <a:lnTo>
                  <a:pt x="588" y="990"/>
                </a:lnTo>
                <a:lnTo>
                  <a:pt x="588" y="990"/>
                </a:lnTo>
                <a:lnTo>
                  <a:pt x="588" y="990"/>
                </a:lnTo>
                <a:lnTo>
                  <a:pt x="588" y="990"/>
                </a:lnTo>
                <a:lnTo>
                  <a:pt x="588" y="990"/>
                </a:lnTo>
                <a:lnTo>
                  <a:pt x="588" y="990"/>
                </a:lnTo>
                <a:lnTo>
                  <a:pt x="588" y="987"/>
                </a:lnTo>
                <a:lnTo>
                  <a:pt x="588" y="987"/>
                </a:lnTo>
                <a:lnTo>
                  <a:pt x="585" y="987"/>
                </a:lnTo>
                <a:lnTo>
                  <a:pt x="585" y="987"/>
                </a:lnTo>
                <a:lnTo>
                  <a:pt x="585" y="984"/>
                </a:lnTo>
                <a:lnTo>
                  <a:pt x="585" y="984"/>
                </a:lnTo>
                <a:lnTo>
                  <a:pt x="585" y="984"/>
                </a:lnTo>
                <a:lnTo>
                  <a:pt x="585" y="984"/>
                </a:lnTo>
                <a:lnTo>
                  <a:pt x="585" y="981"/>
                </a:lnTo>
                <a:lnTo>
                  <a:pt x="585" y="981"/>
                </a:lnTo>
                <a:lnTo>
                  <a:pt x="585" y="978"/>
                </a:lnTo>
                <a:lnTo>
                  <a:pt x="585" y="978"/>
                </a:lnTo>
                <a:lnTo>
                  <a:pt x="585" y="978"/>
                </a:lnTo>
                <a:lnTo>
                  <a:pt x="585" y="978"/>
                </a:lnTo>
                <a:lnTo>
                  <a:pt x="582" y="975"/>
                </a:lnTo>
                <a:lnTo>
                  <a:pt x="582" y="975"/>
                </a:lnTo>
                <a:lnTo>
                  <a:pt x="582" y="975"/>
                </a:lnTo>
                <a:lnTo>
                  <a:pt x="582" y="975"/>
                </a:lnTo>
                <a:lnTo>
                  <a:pt x="582" y="972"/>
                </a:lnTo>
                <a:lnTo>
                  <a:pt x="582" y="972"/>
                </a:lnTo>
                <a:lnTo>
                  <a:pt x="582" y="969"/>
                </a:lnTo>
                <a:lnTo>
                  <a:pt x="582" y="969"/>
                </a:lnTo>
                <a:lnTo>
                  <a:pt x="582" y="969"/>
                </a:lnTo>
                <a:lnTo>
                  <a:pt x="582" y="969"/>
                </a:lnTo>
                <a:lnTo>
                  <a:pt x="582" y="966"/>
                </a:lnTo>
                <a:lnTo>
                  <a:pt x="582" y="966"/>
                </a:lnTo>
                <a:lnTo>
                  <a:pt x="582" y="963"/>
                </a:lnTo>
                <a:lnTo>
                  <a:pt x="582" y="963"/>
                </a:lnTo>
                <a:lnTo>
                  <a:pt x="582" y="960"/>
                </a:lnTo>
                <a:lnTo>
                  <a:pt x="582" y="960"/>
                </a:lnTo>
                <a:lnTo>
                  <a:pt x="579" y="960"/>
                </a:lnTo>
                <a:lnTo>
                  <a:pt x="579" y="960"/>
                </a:lnTo>
                <a:lnTo>
                  <a:pt x="579" y="957"/>
                </a:lnTo>
                <a:lnTo>
                  <a:pt x="579" y="957"/>
                </a:lnTo>
                <a:lnTo>
                  <a:pt x="579" y="954"/>
                </a:lnTo>
                <a:lnTo>
                  <a:pt x="579" y="954"/>
                </a:lnTo>
                <a:lnTo>
                  <a:pt x="579" y="951"/>
                </a:lnTo>
                <a:lnTo>
                  <a:pt x="579" y="951"/>
                </a:lnTo>
                <a:lnTo>
                  <a:pt x="579" y="951"/>
                </a:lnTo>
                <a:lnTo>
                  <a:pt x="579" y="951"/>
                </a:lnTo>
                <a:lnTo>
                  <a:pt x="579" y="948"/>
                </a:lnTo>
                <a:lnTo>
                  <a:pt x="579" y="948"/>
                </a:lnTo>
                <a:lnTo>
                  <a:pt x="579" y="945"/>
                </a:lnTo>
                <a:lnTo>
                  <a:pt x="579" y="945"/>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635" name="Freeform 662">
            <a:extLst>
              <a:ext uri="{FF2B5EF4-FFF2-40B4-BE49-F238E27FC236}">
                <a16:creationId xmlns:a16="http://schemas.microsoft.com/office/drawing/2014/main" id="{080EBA55-A01A-409B-B9B1-E94C036E3082}"/>
              </a:ext>
            </a:extLst>
          </p:cNvPr>
          <p:cNvSpPr>
            <a:spLocks/>
          </p:cNvSpPr>
          <p:nvPr/>
        </p:nvSpPr>
        <p:spPr bwMode="auto">
          <a:xfrm>
            <a:off x="2287558" y="4373394"/>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6" name="Freeform 663">
            <a:extLst>
              <a:ext uri="{FF2B5EF4-FFF2-40B4-BE49-F238E27FC236}">
                <a16:creationId xmlns:a16="http://schemas.microsoft.com/office/drawing/2014/main" id="{AD578C75-F247-4DD7-9E43-FF62F3B2A297}"/>
              </a:ext>
            </a:extLst>
          </p:cNvPr>
          <p:cNvSpPr>
            <a:spLocks/>
          </p:cNvSpPr>
          <p:nvPr/>
        </p:nvSpPr>
        <p:spPr bwMode="auto">
          <a:xfrm>
            <a:off x="2292162" y="4390853"/>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7" name="Freeform 664">
            <a:extLst>
              <a:ext uri="{FF2B5EF4-FFF2-40B4-BE49-F238E27FC236}">
                <a16:creationId xmlns:a16="http://schemas.microsoft.com/office/drawing/2014/main" id="{F1DDF090-03A4-4226-818F-5D5101174AEE}"/>
              </a:ext>
            </a:extLst>
          </p:cNvPr>
          <p:cNvSpPr>
            <a:spLocks/>
          </p:cNvSpPr>
          <p:nvPr/>
        </p:nvSpPr>
        <p:spPr bwMode="auto">
          <a:xfrm>
            <a:off x="2292162" y="439085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8" name="Freeform 665">
            <a:extLst>
              <a:ext uri="{FF2B5EF4-FFF2-40B4-BE49-F238E27FC236}">
                <a16:creationId xmlns:a16="http://schemas.microsoft.com/office/drawing/2014/main" id="{1F9E9B09-9D6B-497C-93AA-25EB22B848B9}"/>
              </a:ext>
            </a:extLst>
          </p:cNvPr>
          <p:cNvSpPr>
            <a:spLocks/>
          </p:cNvSpPr>
          <p:nvPr/>
        </p:nvSpPr>
        <p:spPr bwMode="auto">
          <a:xfrm>
            <a:off x="2287558" y="4386489"/>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39" name="Freeform 666">
            <a:extLst>
              <a:ext uri="{FF2B5EF4-FFF2-40B4-BE49-F238E27FC236}">
                <a16:creationId xmlns:a16="http://schemas.microsoft.com/office/drawing/2014/main" id="{2741CF01-AA2C-4610-A10B-8A3B3921673C}"/>
              </a:ext>
            </a:extLst>
          </p:cNvPr>
          <p:cNvSpPr>
            <a:spLocks/>
          </p:cNvSpPr>
          <p:nvPr/>
        </p:nvSpPr>
        <p:spPr bwMode="auto">
          <a:xfrm>
            <a:off x="2299832" y="440394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0" name="Freeform 667">
            <a:extLst>
              <a:ext uri="{FF2B5EF4-FFF2-40B4-BE49-F238E27FC236}">
                <a16:creationId xmlns:a16="http://schemas.microsoft.com/office/drawing/2014/main" id="{1C3897D6-C5CC-465A-A8E3-45F7750A5F2F}"/>
              </a:ext>
            </a:extLst>
          </p:cNvPr>
          <p:cNvSpPr>
            <a:spLocks/>
          </p:cNvSpPr>
          <p:nvPr/>
        </p:nvSpPr>
        <p:spPr bwMode="auto">
          <a:xfrm>
            <a:off x="2287558" y="438212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1" name="Freeform 668">
            <a:extLst>
              <a:ext uri="{FF2B5EF4-FFF2-40B4-BE49-F238E27FC236}">
                <a16:creationId xmlns:a16="http://schemas.microsoft.com/office/drawing/2014/main" id="{FD4FE637-8091-41BE-9D26-5657C8528A52}"/>
              </a:ext>
            </a:extLst>
          </p:cNvPr>
          <p:cNvSpPr>
            <a:spLocks/>
          </p:cNvSpPr>
          <p:nvPr/>
        </p:nvSpPr>
        <p:spPr bwMode="auto">
          <a:xfrm>
            <a:off x="2296765" y="439958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2" name="Freeform 669">
            <a:extLst>
              <a:ext uri="{FF2B5EF4-FFF2-40B4-BE49-F238E27FC236}">
                <a16:creationId xmlns:a16="http://schemas.microsoft.com/office/drawing/2014/main" id="{0C6D4075-D177-4D33-AECB-459332D252BA}"/>
              </a:ext>
            </a:extLst>
          </p:cNvPr>
          <p:cNvSpPr>
            <a:spLocks/>
          </p:cNvSpPr>
          <p:nvPr/>
        </p:nvSpPr>
        <p:spPr bwMode="auto">
          <a:xfrm>
            <a:off x="2296765" y="4395218"/>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3" name="Freeform 670">
            <a:extLst>
              <a:ext uri="{FF2B5EF4-FFF2-40B4-BE49-F238E27FC236}">
                <a16:creationId xmlns:a16="http://schemas.microsoft.com/office/drawing/2014/main" id="{60F9934B-D3F4-4904-B40F-ED59D0C8FFCD}"/>
              </a:ext>
            </a:extLst>
          </p:cNvPr>
          <p:cNvSpPr>
            <a:spLocks/>
          </p:cNvSpPr>
          <p:nvPr/>
        </p:nvSpPr>
        <p:spPr bwMode="auto">
          <a:xfrm>
            <a:off x="2278353" y="43341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4" name="Freeform 671">
            <a:extLst>
              <a:ext uri="{FF2B5EF4-FFF2-40B4-BE49-F238E27FC236}">
                <a16:creationId xmlns:a16="http://schemas.microsoft.com/office/drawing/2014/main" id="{48513E79-3D72-476C-B912-10EA4BFBCB68}"/>
              </a:ext>
            </a:extLst>
          </p:cNvPr>
          <p:cNvSpPr>
            <a:spLocks/>
          </p:cNvSpPr>
          <p:nvPr/>
        </p:nvSpPr>
        <p:spPr bwMode="auto">
          <a:xfrm>
            <a:off x="2278353" y="4338479"/>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5" name="Freeform 672">
            <a:extLst>
              <a:ext uri="{FF2B5EF4-FFF2-40B4-BE49-F238E27FC236}">
                <a16:creationId xmlns:a16="http://schemas.microsoft.com/office/drawing/2014/main" id="{8D2870E0-9C6C-4EAF-9534-52AD7BFC6D3F}"/>
              </a:ext>
            </a:extLst>
          </p:cNvPr>
          <p:cNvSpPr>
            <a:spLocks/>
          </p:cNvSpPr>
          <p:nvPr/>
        </p:nvSpPr>
        <p:spPr bwMode="auto">
          <a:xfrm>
            <a:off x="2282956" y="4369030"/>
            <a:ext cx="4602"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6" name="Freeform 673">
            <a:extLst>
              <a:ext uri="{FF2B5EF4-FFF2-40B4-BE49-F238E27FC236}">
                <a16:creationId xmlns:a16="http://schemas.microsoft.com/office/drawing/2014/main" id="{526ADEEC-8091-477A-BE64-A37B8E784D0B}"/>
              </a:ext>
            </a:extLst>
          </p:cNvPr>
          <p:cNvSpPr>
            <a:spLocks/>
          </p:cNvSpPr>
          <p:nvPr/>
        </p:nvSpPr>
        <p:spPr bwMode="auto">
          <a:xfrm>
            <a:off x="2335121" y="4431589"/>
            <a:ext cx="12274" cy="8729"/>
          </a:xfrm>
          <a:custGeom>
            <a:avLst/>
            <a:gdLst>
              <a:gd name="T0" fmla="*/ 0 w 8"/>
              <a:gd name="T1" fmla="*/ 0 h 6"/>
              <a:gd name="T2" fmla="*/ 0 w 8"/>
              <a:gd name="T3" fmla="*/ 0 h 6"/>
              <a:gd name="T4" fmla="*/ 8 w 8"/>
              <a:gd name="T5" fmla="*/ 6 h 6"/>
              <a:gd name="T6" fmla="*/ 8 w 8"/>
              <a:gd name="T7" fmla="*/ 6 h 6"/>
              <a:gd name="T8" fmla="*/ 0 w 8"/>
              <a:gd name="T9" fmla="*/ 0 h 6"/>
              <a:gd name="T10" fmla="*/ 0 w 8"/>
              <a:gd name="T11" fmla="*/ 0 h 6"/>
            </a:gdLst>
            <a:ahLst/>
            <a:cxnLst>
              <a:cxn ang="0">
                <a:pos x="T0" y="T1"/>
              </a:cxn>
              <a:cxn ang="0">
                <a:pos x="T2" y="T3"/>
              </a:cxn>
              <a:cxn ang="0">
                <a:pos x="T4" y="T5"/>
              </a:cxn>
              <a:cxn ang="0">
                <a:pos x="T6" y="T7"/>
              </a:cxn>
              <a:cxn ang="0">
                <a:pos x="T8" y="T9"/>
              </a:cxn>
              <a:cxn ang="0">
                <a:pos x="T10" y="T11"/>
              </a:cxn>
            </a:cxnLst>
            <a:rect l="0" t="0" r="r" b="b"/>
            <a:pathLst>
              <a:path w="8" h="6">
                <a:moveTo>
                  <a:pt x="0" y="0"/>
                </a:moveTo>
                <a:lnTo>
                  <a:pt x="0" y="0"/>
                </a:lnTo>
                <a:lnTo>
                  <a:pt x="8" y="6"/>
                </a:lnTo>
                <a:lnTo>
                  <a:pt x="8" y="6"/>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7" name="Freeform 674">
            <a:extLst>
              <a:ext uri="{FF2B5EF4-FFF2-40B4-BE49-F238E27FC236}">
                <a16:creationId xmlns:a16="http://schemas.microsoft.com/office/drawing/2014/main" id="{309F528F-5972-438D-A5FC-EE394CA72118}"/>
              </a:ext>
            </a:extLst>
          </p:cNvPr>
          <p:cNvSpPr>
            <a:spLocks/>
          </p:cNvSpPr>
          <p:nvPr/>
        </p:nvSpPr>
        <p:spPr bwMode="auto">
          <a:xfrm>
            <a:off x="2278353" y="4347208"/>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8" name="Freeform 675">
            <a:extLst>
              <a:ext uri="{FF2B5EF4-FFF2-40B4-BE49-F238E27FC236}">
                <a16:creationId xmlns:a16="http://schemas.microsoft.com/office/drawing/2014/main" id="{2DAC6AC0-FA07-4908-B836-F5119DC5DEBB}"/>
              </a:ext>
            </a:extLst>
          </p:cNvPr>
          <p:cNvSpPr>
            <a:spLocks/>
          </p:cNvSpPr>
          <p:nvPr/>
        </p:nvSpPr>
        <p:spPr bwMode="auto">
          <a:xfrm>
            <a:off x="2282956" y="4351572"/>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49" name="Freeform 676">
            <a:extLst>
              <a:ext uri="{FF2B5EF4-FFF2-40B4-BE49-F238E27FC236}">
                <a16:creationId xmlns:a16="http://schemas.microsoft.com/office/drawing/2014/main" id="{D3822DFB-2840-4BE2-A8FA-F3BC0AE2FF9A}"/>
              </a:ext>
            </a:extLst>
          </p:cNvPr>
          <p:cNvSpPr>
            <a:spLocks/>
          </p:cNvSpPr>
          <p:nvPr/>
        </p:nvSpPr>
        <p:spPr bwMode="auto">
          <a:xfrm>
            <a:off x="2282956" y="4364665"/>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0" name="Freeform 677">
            <a:extLst>
              <a:ext uri="{FF2B5EF4-FFF2-40B4-BE49-F238E27FC236}">
                <a16:creationId xmlns:a16="http://schemas.microsoft.com/office/drawing/2014/main" id="{F5D5CD4F-D13B-4269-AEF7-8FFEEFAA58D6}"/>
              </a:ext>
            </a:extLst>
          </p:cNvPr>
          <p:cNvSpPr>
            <a:spLocks/>
          </p:cNvSpPr>
          <p:nvPr/>
        </p:nvSpPr>
        <p:spPr bwMode="auto">
          <a:xfrm>
            <a:off x="2282956" y="436030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1" name="Freeform 678">
            <a:extLst>
              <a:ext uri="{FF2B5EF4-FFF2-40B4-BE49-F238E27FC236}">
                <a16:creationId xmlns:a16="http://schemas.microsoft.com/office/drawing/2014/main" id="{1F40BBEC-2942-499B-B2DA-48F064370815}"/>
              </a:ext>
            </a:extLst>
          </p:cNvPr>
          <p:cNvSpPr>
            <a:spLocks/>
          </p:cNvSpPr>
          <p:nvPr/>
        </p:nvSpPr>
        <p:spPr bwMode="auto">
          <a:xfrm>
            <a:off x="2239997" y="473128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2" name="Freeform 679">
            <a:extLst>
              <a:ext uri="{FF2B5EF4-FFF2-40B4-BE49-F238E27FC236}">
                <a16:creationId xmlns:a16="http://schemas.microsoft.com/office/drawing/2014/main" id="{37CC92F5-BB9E-41E0-850D-1ED99B751168}"/>
              </a:ext>
            </a:extLst>
          </p:cNvPr>
          <p:cNvSpPr>
            <a:spLocks/>
          </p:cNvSpPr>
          <p:nvPr/>
        </p:nvSpPr>
        <p:spPr bwMode="auto">
          <a:xfrm>
            <a:off x="2266079" y="471383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3" name="Freeform 680">
            <a:extLst>
              <a:ext uri="{FF2B5EF4-FFF2-40B4-BE49-F238E27FC236}">
                <a16:creationId xmlns:a16="http://schemas.microsoft.com/office/drawing/2014/main" id="{B902B87A-1469-48FE-BE40-D3F6111382C5}"/>
              </a:ext>
            </a:extLst>
          </p:cNvPr>
          <p:cNvSpPr>
            <a:spLocks/>
          </p:cNvSpPr>
          <p:nvPr/>
        </p:nvSpPr>
        <p:spPr bwMode="auto">
          <a:xfrm>
            <a:off x="2244599" y="472692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4" name="Freeform 681">
            <a:extLst>
              <a:ext uri="{FF2B5EF4-FFF2-40B4-BE49-F238E27FC236}">
                <a16:creationId xmlns:a16="http://schemas.microsoft.com/office/drawing/2014/main" id="{583F85C7-AB21-45D4-84F7-DF449C64AC58}"/>
              </a:ext>
            </a:extLst>
          </p:cNvPr>
          <p:cNvSpPr>
            <a:spLocks/>
          </p:cNvSpPr>
          <p:nvPr/>
        </p:nvSpPr>
        <p:spPr bwMode="auto">
          <a:xfrm>
            <a:off x="2249202" y="4718195"/>
            <a:ext cx="12274" cy="8729"/>
          </a:xfrm>
          <a:custGeom>
            <a:avLst/>
            <a:gdLst>
              <a:gd name="T0" fmla="*/ 8 w 8"/>
              <a:gd name="T1" fmla="*/ 0 h 6"/>
              <a:gd name="T2" fmla="*/ 8 w 8"/>
              <a:gd name="T3" fmla="*/ 0 h 6"/>
              <a:gd name="T4" fmla="*/ 0 w 8"/>
              <a:gd name="T5" fmla="*/ 6 h 6"/>
              <a:gd name="T6" fmla="*/ 0 w 8"/>
              <a:gd name="T7" fmla="*/ 6 h 6"/>
              <a:gd name="T8" fmla="*/ 8 w 8"/>
              <a:gd name="T9" fmla="*/ 0 h 6"/>
              <a:gd name="T10" fmla="*/ 8 w 8"/>
              <a:gd name="T11" fmla="*/ 0 h 6"/>
            </a:gdLst>
            <a:ahLst/>
            <a:cxnLst>
              <a:cxn ang="0">
                <a:pos x="T0" y="T1"/>
              </a:cxn>
              <a:cxn ang="0">
                <a:pos x="T2" y="T3"/>
              </a:cxn>
              <a:cxn ang="0">
                <a:pos x="T4" y="T5"/>
              </a:cxn>
              <a:cxn ang="0">
                <a:pos x="T6" y="T7"/>
              </a:cxn>
              <a:cxn ang="0">
                <a:pos x="T8" y="T9"/>
              </a:cxn>
              <a:cxn ang="0">
                <a:pos x="T10" y="T11"/>
              </a:cxn>
            </a:cxnLst>
            <a:rect l="0" t="0" r="r" b="b"/>
            <a:pathLst>
              <a:path w="8" h="6">
                <a:moveTo>
                  <a:pt x="8" y="0"/>
                </a:moveTo>
                <a:lnTo>
                  <a:pt x="8" y="0"/>
                </a:lnTo>
                <a:lnTo>
                  <a:pt x="0" y="6"/>
                </a:lnTo>
                <a:lnTo>
                  <a:pt x="0" y="6"/>
                </a:lnTo>
                <a:lnTo>
                  <a:pt x="8" y="0"/>
                </a:lnTo>
                <a:lnTo>
                  <a:pt x="8"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5" name="Freeform 682">
            <a:extLst>
              <a:ext uri="{FF2B5EF4-FFF2-40B4-BE49-F238E27FC236}">
                <a16:creationId xmlns:a16="http://schemas.microsoft.com/office/drawing/2014/main" id="{4982A354-F769-4215-8275-1011DC6BA84D}"/>
              </a:ext>
            </a:extLst>
          </p:cNvPr>
          <p:cNvSpPr>
            <a:spLocks/>
          </p:cNvSpPr>
          <p:nvPr/>
        </p:nvSpPr>
        <p:spPr bwMode="auto">
          <a:xfrm>
            <a:off x="2261476" y="4713831"/>
            <a:ext cx="4602" cy="4364"/>
          </a:xfrm>
          <a:custGeom>
            <a:avLst/>
            <a:gdLst>
              <a:gd name="T0" fmla="*/ 3 w 3"/>
              <a:gd name="T1" fmla="*/ 0 h 3"/>
              <a:gd name="T2" fmla="*/ 3 w 3"/>
              <a:gd name="T3" fmla="*/ 0 h 3"/>
              <a:gd name="T4" fmla="*/ 0 w 3"/>
              <a:gd name="T5" fmla="*/ 3 h 3"/>
              <a:gd name="T6" fmla="*/ 0 w 3"/>
              <a:gd name="T7" fmla="*/ 3 h 3"/>
              <a:gd name="T8" fmla="*/ 3 w 3"/>
              <a:gd name="T9" fmla="*/ 0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3" y="0"/>
                </a:lnTo>
                <a:lnTo>
                  <a:pt x="0" y="3"/>
                </a:lnTo>
                <a:lnTo>
                  <a:pt x="0" y="3"/>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6" name="Freeform 683">
            <a:extLst>
              <a:ext uri="{FF2B5EF4-FFF2-40B4-BE49-F238E27FC236}">
                <a16:creationId xmlns:a16="http://schemas.microsoft.com/office/drawing/2014/main" id="{0FC91629-1254-45E4-9D2E-504DE98CE7A1}"/>
              </a:ext>
            </a:extLst>
          </p:cNvPr>
          <p:cNvSpPr>
            <a:spLocks/>
          </p:cNvSpPr>
          <p:nvPr/>
        </p:nvSpPr>
        <p:spPr bwMode="auto">
          <a:xfrm>
            <a:off x="1788919" y="3564497"/>
            <a:ext cx="0" cy="4364"/>
          </a:xfrm>
          <a:custGeom>
            <a:avLst/>
            <a:gdLst>
              <a:gd name="T0" fmla="*/ 3 h 3"/>
              <a:gd name="T1" fmla="*/ 3 h 3"/>
              <a:gd name="T2" fmla="*/ 3 h 3"/>
              <a:gd name="T3" fmla="*/ 3 h 3"/>
              <a:gd name="T4" fmla="*/ 0 h 3"/>
              <a:gd name="T5" fmla="*/ 0 h 3"/>
              <a:gd name="T6" fmla="*/ 3 h 3"/>
              <a:gd name="T7" fmla="*/ 3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3"/>
                </a:moveTo>
                <a:lnTo>
                  <a:pt x="0" y="3"/>
                </a:lnTo>
                <a:lnTo>
                  <a:pt x="0" y="3"/>
                </a:ln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7" name="Freeform 684">
            <a:extLst>
              <a:ext uri="{FF2B5EF4-FFF2-40B4-BE49-F238E27FC236}">
                <a16:creationId xmlns:a16="http://schemas.microsoft.com/office/drawing/2014/main" id="{B8CA8CAD-F004-4664-9E9A-349229D1862A}"/>
              </a:ext>
            </a:extLst>
          </p:cNvPr>
          <p:cNvSpPr>
            <a:spLocks/>
          </p:cNvSpPr>
          <p:nvPr/>
        </p:nvSpPr>
        <p:spPr bwMode="auto">
          <a:xfrm>
            <a:off x="1788919" y="356886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8" name="Freeform 685">
            <a:extLst>
              <a:ext uri="{FF2B5EF4-FFF2-40B4-BE49-F238E27FC236}">
                <a16:creationId xmlns:a16="http://schemas.microsoft.com/office/drawing/2014/main" id="{7ED65722-F03A-42A6-95D4-F08E5BC17296}"/>
              </a:ext>
            </a:extLst>
          </p:cNvPr>
          <p:cNvSpPr>
            <a:spLocks/>
          </p:cNvSpPr>
          <p:nvPr/>
        </p:nvSpPr>
        <p:spPr bwMode="auto">
          <a:xfrm>
            <a:off x="1785850" y="356449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59" name="Freeform 686">
            <a:extLst>
              <a:ext uri="{FF2B5EF4-FFF2-40B4-BE49-F238E27FC236}">
                <a16:creationId xmlns:a16="http://schemas.microsoft.com/office/drawing/2014/main" id="{9602A5B4-68F2-4327-8BC3-1C0CB1C802DF}"/>
              </a:ext>
            </a:extLst>
          </p:cNvPr>
          <p:cNvSpPr>
            <a:spLocks/>
          </p:cNvSpPr>
          <p:nvPr/>
        </p:nvSpPr>
        <p:spPr bwMode="auto">
          <a:xfrm>
            <a:off x="1785850" y="356013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0" name="Freeform 687">
            <a:extLst>
              <a:ext uri="{FF2B5EF4-FFF2-40B4-BE49-F238E27FC236}">
                <a16:creationId xmlns:a16="http://schemas.microsoft.com/office/drawing/2014/main" id="{50FB4B8D-C183-43B2-AAA8-8B752781F129}"/>
              </a:ext>
            </a:extLst>
          </p:cNvPr>
          <p:cNvSpPr>
            <a:spLocks/>
          </p:cNvSpPr>
          <p:nvPr/>
        </p:nvSpPr>
        <p:spPr bwMode="auto">
          <a:xfrm>
            <a:off x="1793522" y="357322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1" name="Freeform 688">
            <a:extLst>
              <a:ext uri="{FF2B5EF4-FFF2-40B4-BE49-F238E27FC236}">
                <a16:creationId xmlns:a16="http://schemas.microsoft.com/office/drawing/2014/main" id="{7A8E31F2-2D5E-4DB9-9D3E-DC1F3CD39555}"/>
              </a:ext>
            </a:extLst>
          </p:cNvPr>
          <p:cNvSpPr>
            <a:spLocks/>
          </p:cNvSpPr>
          <p:nvPr/>
        </p:nvSpPr>
        <p:spPr bwMode="auto">
          <a:xfrm>
            <a:off x="1793522" y="3573225"/>
            <a:ext cx="4602" cy="4364"/>
          </a:xfrm>
          <a:custGeom>
            <a:avLst/>
            <a:gdLst>
              <a:gd name="T0" fmla="*/ 0 w 3"/>
              <a:gd name="T1" fmla="*/ 0 h 3"/>
              <a:gd name="T2" fmla="*/ 0 w 3"/>
              <a:gd name="T3" fmla="*/ 0 h 3"/>
              <a:gd name="T4" fmla="*/ 3 w 3"/>
              <a:gd name="T5" fmla="*/ 3 h 3"/>
              <a:gd name="T6" fmla="*/ 3 w 3"/>
              <a:gd name="T7" fmla="*/ 3 h 3"/>
              <a:gd name="T8" fmla="*/ 3 w 3"/>
              <a:gd name="T9" fmla="*/ 3 h 3"/>
              <a:gd name="T10" fmla="*/ 3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3"/>
                </a:lnTo>
                <a:lnTo>
                  <a:pt x="3" y="3"/>
                </a:lnTo>
                <a:lnTo>
                  <a:pt x="3" y="3"/>
                </a:lnTo>
                <a:lnTo>
                  <a:pt x="3"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2" name="Freeform 689">
            <a:extLst>
              <a:ext uri="{FF2B5EF4-FFF2-40B4-BE49-F238E27FC236}">
                <a16:creationId xmlns:a16="http://schemas.microsoft.com/office/drawing/2014/main" id="{572887E6-A187-4C55-8ECD-32ECC4796BAE}"/>
              </a:ext>
            </a:extLst>
          </p:cNvPr>
          <p:cNvSpPr>
            <a:spLocks/>
          </p:cNvSpPr>
          <p:nvPr/>
        </p:nvSpPr>
        <p:spPr bwMode="auto">
          <a:xfrm>
            <a:off x="1785850" y="356449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3" name="Freeform 690">
            <a:extLst>
              <a:ext uri="{FF2B5EF4-FFF2-40B4-BE49-F238E27FC236}">
                <a16:creationId xmlns:a16="http://schemas.microsoft.com/office/drawing/2014/main" id="{B8168615-4EEB-4646-855D-072C81D29E73}"/>
              </a:ext>
            </a:extLst>
          </p:cNvPr>
          <p:cNvSpPr>
            <a:spLocks/>
          </p:cNvSpPr>
          <p:nvPr/>
        </p:nvSpPr>
        <p:spPr bwMode="auto">
          <a:xfrm>
            <a:off x="1807330" y="350339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4" name="Freeform 691">
            <a:extLst>
              <a:ext uri="{FF2B5EF4-FFF2-40B4-BE49-F238E27FC236}">
                <a16:creationId xmlns:a16="http://schemas.microsoft.com/office/drawing/2014/main" id="{15A04C28-68E9-4923-AD5E-D50DE5B525C8}"/>
              </a:ext>
            </a:extLst>
          </p:cNvPr>
          <p:cNvSpPr>
            <a:spLocks/>
          </p:cNvSpPr>
          <p:nvPr/>
        </p:nvSpPr>
        <p:spPr bwMode="auto">
          <a:xfrm>
            <a:off x="1824207" y="3622690"/>
            <a:ext cx="7672" cy="13093"/>
          </a:xfrm>
          <a:custGeom>
            <a:avLst/>
            <a:gdLst>
              <a:gd name="T0" fmla="*/ 0 w 5"/>
              <a:gd name="T1" fmla="*/ 0 h 9"/>
              <a:gd name="T2" fmla="*/ 0 w 5"/>
              <a:gd name="T3" fmla="*/ 0 h 9"/>
              <a:gd name="T4" fmla="*/ 5 w 5"/>
              <a:gd name="T5" fmla="*/ 9 h 9"/>
              <a:gd name="T6" fmla="*/ 5 w 5"/>
              <a:gd name="T7" fmla="*/ 9 h 9"/>
              <a:gd name="T8" fmla="*/ 5 w 5"/>
              <a:gd name="T9" fmla="*/ 9 h 9"/>
              <a:gd name="T10" fmla="*/ 0 w 5"/>
              <a:gd name="T11" fmla="*/ 0 h 9"/>
              <a:gd name="T12" fmla="*/ 0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0" y="0"/>
                </a:moveTo>
                <a:lnTo>
                  <a:pt x="0" y="0"/>
                </a:lnTo>
                <a:lnTo>
                  <a:pt x="5" y="9"/>
                </a:lnTo>
                <a:lnTo>
                  <a:pt x="5" y="9"/>
                </a:lnTo>
                <a:lnTo>
                  <a:pt x="5" y="9"/>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5" name="Freeform 692">
            <a:extLst>
              <a:ext uri="{FF2B5EF4-FFF2-40B4-BE49-F238E27FC236}">
                <a16:creationId xmlns:a16="http://schemas.microsoft.com/office/drawing/2014/main" id="{46D50056-572D-46FD-B12F-4C692A9C987E}"/>
              </a:ext>
            </a:extLst>
          </p:cNvPr>
          <p:cNvSpPr>
            <a:spLocks/>
          </p:cNvSpPr>
          <p:nvPr/>
        </p:nvSpPr>
        <p:spPr bwMode="auto">
          <a:xfrm>
            <a:off x="1788919" y="3568861"/>
            <a:ext cx="4602" cy="4364"/>
          </a:xfrm>
          <a:custGeom>
            <a:avLst/>
            <a:gdLst>
              <a:gd name="T0" fmla="*/ 0 w 3"/>
              <a:gd name="T1" fmla="*/ 0 h 3"/>
              <a:gd name="T2" fmla="*/ 0 w 3"/>
              <a:gd name="T3" fmla="*/ 0 h 3"/>
              <a:gd name="T4" fmla="*/ 0 w 3"/>
              <a:gd name="T5" fmla="*/ 0 h 3"/>
              <a:gd name="T6" fmla="*/ 0 w 3"/>
              <a:gd name="T7" fmla="*/ 0 h 3"/>
              <a:gd name="T8" fmla="*/ 3 w 3"/>
              <a:gd name="T9" fmla="*/ 3 h 3"/>
              <a:gd name="T10" fmla="*/ 3 w 3"/>
              <a:gd name="T11" fmla="*/ 3 h 3"/>
              <a:gd name="T12" fmla="*/ 3 w 3"/>
              <a:gd name="T13" fmla="*/ 3 h 3"/>
              <a:gd name="T14" fmla="*/ 3 w 3"/>
              <a:gd name="T15" fmla="*/ 3 h 3"/>
              <a:gd name="T16" fmla="*/ 0 w 3"/>
              <a:gd name="T17" fmla="*/ 0 h 3"/>
              <a:gd name="T18" fmla="*/ 0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0" y="0"/>
                </a:moveTo>
                <a:lnTo>
                  <a:pt x="0" y="0"/>
                </a:lnTo>
                <a:lnTo>
                  <a:pt x="0" y="0"/>
                </a:lnTo>
                <a:lnTo>
                  <a:pt x="0" y="0"/>
                </a:lnTo>
                <a:lnTo>
                  <a:pt x="3" y="3"/>
                </a:lnTo>
                <a:lnTo>
                  <a:pt x="3" y="3"/>
                </a:lnTo>
                <a:lnTo>
                  <a:pt x="3" y="3"/>
                </a:lnTo>
                <a:lnTo>
                  <a:pt x="3"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6" name="Freeform 693">
            <a:extLst>
              <a:ext uri="{FF2B5EF4-FFF2-40B4-BE49-F238E27FC236}">
                <a16:creationId xmlns:a16="http://schemas.microsoft.com/office/drawing/2014/main" id="{5B5E2630-5BB4-4B36-85A0-ABE81494691E}"/>
              </a:ext>
            </a:extLst>
          </p:cNvPr>
          <p:cNvSpPr>
            <a:spLocks/>
          </p:cNvSpPr>
          <p:nvPr/>
        </p:nvSpPr>
        <p:spPr bwMode="auto">
          <a:xfrm>
            <a:off x="1831878" y="3635785"/>
            <a:ext cx="0" cy="4364"/>
          </a:xfrm>
          <a:custGeom>
            <a:avLst/>
            <a:gdLst>
              <a:gd name="T0" fmla="*/ 0 h 3"/>
              <a:gd name="T1" fmla="*/ 0 h 3"/>
              <a:gd name="T2" fmla="*/ 3 h 3"/>
              <a:gd name="T3" fmla="*/ 0 h 3"/>
              <a:gd name="T4" fmla="*/ 0 h 3"/>
              <a:gd name="T5" fmla="*/ 0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lnTo>
                  <a:pt x="0" y="0"/>
                </a:lnTo>
                <a:lnTo>
                  <a:pt x="0" y="3"/>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7" name="Freeform 694">
            <a:extLst>
              <a:ext uri="{FF2B5EF4-FFF2-40B4-BE49-F238E27FC236}">
                <a16:creationId xmlns:a16="http://schemas.microsoft.com/office/drawing/2014/main" id="{F31FA91E-E5D3-4B67-B132-56C0061C73B1}"/>
              </a:ext>
            </a:extLst>
          </p:cNvPr>
          <p:cNvSpPr>
            <a:spLocks/>
          </p:cNvSpPr>
          <p:nvPr/>
        </p:nvSpPr>
        <p:spPr bwMode="auto">
          <a:xfrm>
            <a:off x="1845687" y="365760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8" name="Freeform 695">
            <a:extLst>
              <a:ext uri="{FF2B5EF4-FFF2-40B4-BE49-F238E27FC236}">
                <a16:creationId xmlns:a16="http://schemas.microsoft.com/office/drawing/2014/main" id="{2481BBF1-4FA5-4C83-8B0C-245A9D90687A}"/>
              </a:ext>
            </a:extLst>
          </p:cNvPr>
          <p:cNvSpPr>
            <a:spLocks/>
          </p:cNvSpPr>
          <p:nvPr/>
        </p:nvSpPr>
        <p:spPr bwMode="auto">
          <a:xfrm>
            <a:off x="1831878" y="3635785"/>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69" name="Freeform 696">
            <a:extLst>
              <a:ext uri="{FF2B5EF4-FFF2-40B4-BE49-F238E27FC236}">
                <a16:creationId xmlns:a16="http://schemas.microsoft.com/office/drawing/2014/main" id="{1473FEBE-C164-4A78-9627-A866F4F895C8}"/>
              </a:ext>
            </a:extLst>
          </p:cNvPr>
          <p:cNvSpPr>
            <a:spLocks/>
          </p:cNvSpPr>
          <p:nvPr/>
        </p:nvSpPr>
        <p:spPr bwMode="auto">
          <a:xfrm>
            <a:off x="1831878" y="3640149"/>
            <a:ext cx="4602" cy="0"/>
          </a:xfrm>
          <a:custGeom>
            <a:avLst/>
            <a:gdLst>
              <a:gd name="T0" fmla="*/ 0 w 3"/>
              <a:gd name="T1" fmla="*/ 0 w 3"/>
              <a:gd name="T2" fmla="*/ 3 w 3"/>
              <a:gd name="T3" fmla="*/ 3 w 3"/>
              <a:gd name="T4" fmla="*/ 0 w 3"/>
              <a:gd name="T5" fmla="*/ 0 w 3"/>
              <a:gd name="T6" fmla="*/ 0 w 3"/>
              <a:gd name="T7" fmla="*/ 0 w 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3">
                <a:moveTo>
                  <a:pt x="0" y="0"/>
                </a:moveTo>
                <a:lnTo>
                  <a:pt x="0" y="0"/>
                </a:lnTo>
                <a:lnTo>
                  <a:pt x="3" y="0"/>
                </a:lnTo>
                <a:lnTo>
                  <a:pt x="3"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0" name="Freeform 697">
            <a:extLst>
              <a:ext uri="{FF2B5EF4-FFF2-40B4-BE49-F238E27FC236}">
                <a16:creationId xmlns:a16="http://schemas.microsoft.com/office/drawing/2014/main" id="{168A90F7-AA1E-41AD-9FC8-D5C3195D9C1E}"/>
              </a:ext>
            </a:extLst>
          </p:cNvPr>
          <p:cNvSpPr>
            <a:spLocks/>
          </p:cNvSpPr>
          <p:nvPr/>
        </p:nvSpPr>
        <p:spPr bwMode="auto">
          <a:xfrm>
            <a:off x="1836482" y="3644513"/>
            <a:ext cx="4602"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3"/>
                </a:lnTo>
                <a:lnTo>
                  <a:pt x="3" y="3"/>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1" name="Freeform 698">
            <a:extLst>
              <a:ext uri="{FF2B5EF4-FFF2-40B4-BE49-F238E27FC236}">
                <a16:creationId xmlns:a16="http://schemas.microsoft.com/office/drawing/2014/main" id="{4BFA7785-34C8-4E51-884C-2AE105EB3C73}"/>
              </a:ext>
            </a:extLst>
          </p:cNvPr>
          <p:cNvSpPr>
            <a:spLocks/>
          </p:cNvSpPr>
          <p:nvPr/>
        </p:nvSpPr>
        <p:spPr bwMode="auto">
          <a:xfrm>
            <a:off x="1841085" y="3648878"/>
            <a:ext cx="0" cy="4364"/>
          </a:xfrm>
          <a:custGeom>
            <a:avLst/>
            <a:gdLst>
              <a:gd name="T0" fmla="*/ 0 h 3"/>
              <a:gd name="T1" fmla="*/ 0 h 3"/>
              <a:gd name="T2" fmla="*/ 3 h 3"/>
              <a:gd name="T3" fmla="*/ 3 h 3"/>
              <a:gd name="T4" fmla="*/ 0 h 3"/>
              <a:gd name="T5" fmla="*/ 0 h 3"/>
              <a:gd name="T6" fmla="*/ 0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lnTo>
                  <a:pt x="0" y="0"/>
                </a:lnTo>
                <a:lnTo>
                  <a:pt x="0" y="3"/>
                </a:lnTo>
                <a:lnTo>
                  <a:pt x="0" y="3"/>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2" name="Freeform 699">
            <a:extLst>
              <a:ext uri="{FF2B5EF4-FFF2-40B4-BE49-F238E27FC236}">
                <a16:creationId xmlns:a16="http://schemas.microsoft.com/office/drawing/2014/main" id="{F85AEE46-C02D-44C5-BB43-97D70DC85648}"/>
              </a:ext>
            </a:extLst>
          </p:cNvPr>
          <p:cNvSpPr>
            <a:spLocks/>
          </p:cNvSpPr>
          <p:nvPr/>
        </p:nvSpPr>
        <p:spPr bwMode="auto">
          <a:xfrm>
            <a:off x="1836482" y="3640149"/>
            <a:ext cx="0" cy="4364"/>
          </a:xfrm>
          <a:custGeom>
            <a:avLst/>
            <a:gdLst>
              <a:gd name="T0" fmla="*/ 0 h 3"/>
              <a:gd name="T1" fmla="*/ 0 h 3"/>
              <a:gd name="T2" fmla="*/ 3 h 3"/>
              <a:gd name="T3" fmla="*/ 3 h 3"/>
              <a:gd name="T4" fmla="*/ 3 h 3"/>
              <a:gd name="T5" fmla="*/ 3 h 3"/>
              <a:gd name="T6" fmla="*/ 0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lnTo>
                  <a:pt x="0" y="0"/>
                </a:lnTo>
                <a:lnTo>
                  <a:pt x="0" y="3"/>
                </a:lnTo>
                <a:lnTo>
                  <a:pt x="0" y="3"/>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3" name="Freeform 700">
            <a:extLst>
              <a:ext uri="{FF2B5EF4-FFF2-40B4-BE49-F238E27FC236}">
                <a16:creationId xmlns:a16="http://schemas.microsoft.com/office/drawing/2014/main" id="{F0CCB6CB-6642-4600-BF1B-4C6AF6917688}"/>
              </a:ext>
            </a:extLst>
          </p:cNvPr>
          <p:cNvSpPr>
            <a:spLocks/>
          </p:cNvSpPr>
          <p:nvPr/>
        </p:nvSpPr>
        <p:spPr bwMode="auto">
          <a:xfrm>
            <a:off x="1793522" y="357322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4" name="Freeform 701">
            <a:extLst>
              <a:ext uri="{FF2B5EF4-FFF2-40B4-BE49-F238E27FC236}">
                <a16:creationId xmlns:a16="http://schemas.microsoft.com/office/drawing/2014/main" id="{9976B975-0059-4F7B-8615-30B31F56A5B9}"/>
              </a:ext>
            </a:extLst>
          </p:cNvPr>
          <p:cNvSpPr>
            <a:spLocks/>
          </p:cNvSpPr>
          <p:nvPr/>
        </p:nvSpPr>
        <p:spPr bwMode="auto">
          <a:xfrm>
            <a:off x="1788919" y="3568861"/>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5" name="Freeform 703">
            <a:extLst>
              <a:ext uri="{FF2B5EF4-FFF2-40B4-BE49-F238E27FC236}">
                <a16:creationId xmlns:a16="http://schemas.microsoft.com/office/drawing/2014/main" id="{F30227C6-FCA2-4616-9DC5-445CCA0A8492}"/>
              </a:ext>
            </a:extLst>
          </p:cNvPr>
          <p:cNvSpPr>
            <a:spLocks/>
          </p:cNvSpPr>
          <p:nvPr/>
        </p:nvSpPr>
        <p:spPr bwMode="auto">
          <a:xfrm>
            <a:off x="1788919" y="3564497"/>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6" name="Freeform 704">
            <a:extLst>
              <a:ext uri="{FF2B5EF4-FFF2-40B4-BE49-F238E27FC236}">
                <a16:creationId xmlns:a16="http://schemas.microsoft.com/office/drawing/2014/main" id="{17E77D6C-0704-49BD-B74D-B028F8E138B5}"/>
              </a:ext>
            </a:extLst>
          </p:cNvPr>
          <p:cNvSpPr>
            <a:spLocks/>
          </p:cNvSpPr>
          <p:nvPr/>
        </p:nvSpPr>
        <p:spPr bwMode="auto">
          <a:xfrm>
            <a:off x="1850289" y="366197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7" name="Freeform 705">
            <a:extLst>
              <a:ext uri="{FF2B5EF4-FFF2-40B4-BE49-F238E27FC236}">
                <a16:creationId xmlns:a16="http://schemas.microsoft.com/office/drawing/2014/main" id="{7BE83D7E-D1E7-414E-9D20-FEE072E3540F}"/>
              </a:ext>
            </a:extLst>
          </p:cNvPr>
          <p:cNvSpPr>
            <a:spLocks/>
          </p:cNvSpPr>
          <p:nvPr/>
        </p:nvSpPr>
        <p:spPr bwMode="auto">
          <a:xfrm>
            <a:off x="1788919" y="3564497"/>
            <a:ext cx="0" cy="4364"/>
          </a:xfrm>
          <a:custGeom>
            <a:avLst/>
            <a:gdLst>
              <a:gd name="T0" fmla="*/ 0 h 3"/>
              <a:gd name="T1" fmla="*/ 0 h 3"/>
              <a:gd name="T2" fmla="*/ 0 h 3"/>
              <a:gd name="T3" fmla="*/ 3 h 3"/>
              <a:gd name="T4" fmla="*/ 3 h 3"/>
              <a:gd name="T5" fmla="*/ 3 h 3"/>
              <a:gd name="T6" fmla="*/ 3 h 3"/>
              <a:gd name="T7" fmla="*/ 0 h 3"/>
              <a:gd name="T8"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3">
                <a:moveTo>
                  <a:pt x="0" y="0"/>
                </a:moveTo>
                <a:lnTo>
                  <a:pt x="0" y="0"/>
                </a:lnTo>
                <a:lnTo>
                  <a:pt x="0" y="0"/>
                </a:lnTo>
                <a:lnTo>
                  <a:pt x="0" y="3"/>
                </a:lnTo>
                <a:lnTo>
                  <a:pt x="0" y="3"/>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8" name="Freeform 706">
            <a:extLst>
              <a:ext uri="{FF2B5EF4-FFF2-40B4-BE49-F238E27FC236}">
                <a16:creationId xmlns:a16="http://schemas.microsoft.com/office/drawing/2014/main" id="{96599A98-8037-4893-9C0C-451695674F0B}"/>
              </a:ext>
            </a:extLst>
          </p:cNvPr>
          <p:cNvSpPr>
            <a:spLocks/>
          </p:cNvSpPr>
          <p:nvPr/>
        </p:nvSpPr>
        <p:spPr bwMode="auto">
          <a:xfrm>
            <a:off x="1793522" y="357322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9" name="Freeform 707">
            <a:extLst>
              <a:ext uri="{FF2B5EF4-FFF2-40B4-BE49-F238E27FC236}">
                <a16:creationId xmlns:a16="http://schemas.microsoft.com/office/drawing/2014/main" id="{D461117B-D33F-461A-AC20-43D9500883A2}"/>
              </a:ext>
            </a:extLst>
          </p:cNvPr>
          <p:cNvSpPr>
            <a:spLocks/>
          </p:cNvSpPr>
          <p:nvPr/>
        </p:nvSpPr>
        <p:spPr bwMode="auto">
          <a:xfrm>
            <a:off x="1788919" y="3568861"/>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0" name="Freeform 708">
            <a:extLst>
              <a:ext uri="{FF2B5EF4-FFF2-40B4-BE49-F238E27FC236}">
                <a16:creationId xmlns:a16="http://schemas.microsoft.com/office/drawing/2014/main" id="{3CA839FA-A1F8-4517-8870-3EA36AD164A6}"/>
              </a:ext>
            </a:extLst>
          </p:cNvPr>
          <p:cNvSpPr>
            <a:spLocks/>
          </p:cNvSpPr>
          <p:nvPr/>
        </p:nvSpPr>
        <p:spPr bwMode="auto">
          <a:xfrm>
            <a:off x="1793522" y="3573225"/>
            <a:ext cx="4602" cy="4364"/>
          </a:xfrm>
          <a:custGeom>
            <a:avLst/>
            <a:gdLst>
              <a:gd name="T0" fmla="*/ 0 w 3"/>
              <a:gd name="T1" fmla="*/ 0 h 3"/>
              <a:gd name="T2" fmla="*/ 0 w 3"/>
              <a:gd name="T3" fmla="*/ 0 h 3"/>
              <a:gd name="T4" fmla="*/ 0 w 3"/>
              <a:gd name="T5" fmla="*/ 0 h 3"/>
              <a:gd name="T6" fmla="*/ 0 w 3"/>
              <a:gd name="T7" fmla="*/ 0 h 3"/>
              <a:gd name="T8" fmla="*/ 3 w 3"/>
              <a:gd name="T9" fmla="*/ 3 h 3"/>
              <a:gd name="T10" fmla="*/ 3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0" y="0"/>
                </a:lnTo>
                <a:lnTo>
                  <a:pt x="0" y="0"/>
                </a:lnTo>
                <a:lnTo>
                  <a:pt x="3" y="3"/>
                </a:lnTo>
                <a:lnTo>
                  <a:pt x="3"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1" name="Freeform 709">
            <a:extLst>
              <a:ext uri="{FF2B5EF4-FFF2-40B4-BE49-F238E27FC236}">
                <a16:creationId xmlns:a16="http://schemas.microsoft.com/office/drawing/2014/main" id="{8029E959-A2DA-4D53-8199-AA1AE8FE4884}"/>
              </a:ext>
            </a:extLst>
          </p:cNvPr>
          <p:cNvSpPr>
            <a:spLocks/>
          </p:cNvSpPr>
          <p:nvPr/>
        </p:nvSpPr>
        <p:spPr bwMode="auto">
          <a:xfrm>
            <a:off x="1738287" y="303929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2" name="Freeform 710">
            <a:extLst>
              <a:ext uri="{FF2B5EF4-FFF2-40B4-BE49-F238E27FC236}">
                <a16:creationId xmlns:a16="http://schemas.microsoft.com/office/drawing/2014/main" id="{5EAD80A5-D5E2-4E21-A874-4E2DA2F29D26}"/>
              </a:ext>
            </a:extLst>
          </p:cNvPr>
          <p:cNvSpPr>
            <a:spLocks/>
          </p:cNvSpPr>
          <p:nvPr/>
        </p:nvSpPr>
        <p:spPr bwMode="auto">
          <a:xfrm>
            <a:off x="1724479" y="3034930"/>
            <a:ext cx="13809" cy="4364"/>
          </a:xfrm>
          <a:custGeom>
            <a:avLst/>
            <a:gdLst>
              <a:gd name="T0" fmla="*/ 0 w 9"/>
              <a:gd name="T1" fmla="*/ 0 h 3"/>
              <a:gd name="T2" fmla="*/ 9 w 9"/>
              <a:gd name="T3" fmla="*/ 3 h 3"/>
              <a:gd name="T4" fmla="*/ 0 w 9"/>
              <a:gd name="T5" fmla="*/ 0 h 3"/>
              <a:gd name="T6" fmla="*/ 0 w 9"/>
              <a:gd name="T7" fmla="*/ 0 h 3"/>
              <a:gd name="T8" fmla="*/ 0 w 9"/>
              <a:gd name="T9" fmla="*/ 0 h 3"/>
              <a:gd name="T10" fmla="*/ 0 w 9"/>
              <a:gd name="T11" fmla="*/ 0 h 3"/>
            </a:gdLst>
            <a:ahLst/>
            <a:cxnLst>
              <a:cxn ang="0">
                <a:pos x="T0" y="T1"/>
              </a:cxn>
              <a:cxn ang="0">
                <a:pos x="T2" y="T3"/>
              </a:cxn>
              <a:cxn ang="0">
                <a:pos x="T4" y="T5"/>
              </a:cxn>
              <a:cxn ang="0">
                <a:pos x="T6" y="T7"/>
              </a:cxn>
              <a:cxn ang="0">
                <a:pos x="T8" y="T9"/>
              </a:cxn>
              <a:cxn ang="0">
                <a:pos x="T10" y="T11"/>
              </a:cxn>
            </a:cxnLst>
            <a:rect l="0" t="0" r="r" b="b"/>
            <a:pathLst>
              <a:path w="9" h="3">
                <a:moveTo>
                  <a:pt x="0" y="0"/>
                </a:moveTo>
                <a:lnTo>
                  <a:pt x="9" y="3"/>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3" name="Freeform 711">
            <a:extLst>
              <a:ext uri="{FF2B5EF4-FFF2-40B4-BE49-F238E27FC236}">
                <a16:creationId xmlns:a16="http://schemas.microsoft.com/office/drawing/2014/main" id="{7354150E-A26F-4B39-920D-E85A6C826379}"/>
              </a:ext>
            </a:extLst>
          </p:cNvPr>
          <p:cNvSpPr>
            <a:spLocks/>
          </p:cNvSpPr>
          <p:nvPr/>
        </p:nvSpPr>
        <p:spPr bwMode="auto">
          <a:xfrm>
            <a:off x="1656972" y="3011652"/>
            <a:ext cx="3069" cy="4364"/>
          </a:xfrm>
          <a:custGeom>
            <a:avLst/>
            <a:gdLst>
              <a:gd name="T0" fmla="*/ 0 w 2"/>
              <a:gd name="T1" fmla="*/ 0 h 3"/>
              <a:gd name="T2" fmla="*/ 0 w 2"/>
              <a:gd name="T3" fmla="*/ 0 h 3"/>
              <a:gd name="T4" fmla="*/ 0 w 2"/>
              <a:gd name="T5" fmla="*/ 0 h 3"/>
              <a:gd name="T6" fmla="*/ 0 w 2"/>
              <a:gd name="T7" fmla="*/ 0 h 3"/>
              <a:gd name="T8" fmla="*/ 0 w 2"/>
              <a:gd name="T9" fmla="*/ 0 h 3"/>
              <a:gd name="T10" fmla="*/ 2 w 2"/>
              <a:gd name="T11" fmla="*/ 3 h 3"/>
              <a:gd name="T12" fmla="*/ 2 w 2"/>
              <a:gd name="T13" fmla="*/ 3 h 3"/>
              <a:gd name="T14" fmla="*/ 2 w 2"/>
              <a:gd name="T15" fmla="*/ 3 h 3"/>
              <a:gd name="T16" fmla="*/ 0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0" y="0"/>
                </a:moveTo>
                <a:lnTo>
                  <a:pt x="0" y="0"/>
                </a:lnTo>
                <a:lnTo>
                  <a:pt x="0" y="0"/>
                </a:lnTo>
                <a:lnTo>
                  <a:pt x="0" y="0"/>
                </a:lnTo>
                <a:lnTo>
                  <a:pt x="0" y="0"/>
                </a:lnTo>
                <a:lnTo>
                  <a:pt x="2" y="3"/>
                </a:lnTo>
                <a:lnTo>
                  <a:pt x="2" y="3"/>
                </a:lnTo>
                <a:lnTo>
                  <a:pt x="2" y="3"/>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4" name="Freeform 712">
            <a:extLst>
              <a:ext uri="{FF2B5EF4-FFF2-40B4-BE49-F238E27FC236}">
                <a16:creationId xmlns:a16="http://schemas.microsoft.com/office/drawing/2014/main" id="{B6A692DD-0C84-4813-9C7C-93A423990AE1}"/>
              </a:ext>
            </a:extLst>
          </p:cNvPr>
          <p:cNvSpPr>
            <a:spLocks/>
          </p:cNvSpPr>
          <p:nvPr/>
        </p:nvSpPr>
        <p:spPr bwMode="auto">
          <a:xfrm>
            <a:off x="1669246" y="3016016"/>
            <a:ext cx="4602" cy="4364"/>
          </a:xfrm>
          <a:custGeom>
            <a:avLst/>
            <a:gdLst>
              <a:gd name="T0" fmla="*/ 3 w 3"/>
              <a:gd name="T1" fmla="*/ 3 h 3"/>
              <a:gd name="T2" fmla="*/ 3 w 3"/>
              <a:gd name="T3" fmla="*/ 3 h 3"/>
              <a:gd name="T4" fmla="*/ 3 w 3"/>
              <a:gd name="T5" fmla="*/ 3 h 3"/>
              <a:gd name="T6" fmla="*/ 3 w 3"/>
              <a:gd name="T7" fmla="*/ 3 h 3"/>
              <a:gd name="T8" fmla="*/ 3 w 3"/>
              <a:gd name="T9" fmla="*/ 3 h 3"/>
              <a:gd name="T10" fmla="*/ 0 w 3"/>
              <a:gd name="T11" fmla="*/ 0 h 3"/>
              <a:gd name="T12" fmla="*/ 3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3"/>
                </a:moveTo>
                <a:lnTo>
                  <a:pt x="3" y="3"/>
                </a:lnTo>
                <a:lnTo>
                  <a:pt x="3" y="3"/>
                </a:lnTo>
                <a:lnTo>
                  <a:pt x="3" y="3"/>
                </a:lnTo>
                <a:lnTo>
                  <a:pt x="3" y="3"/>
                </a:lnTo>
                <a:lnTo>
                  <a:pt x="0" y="0"/>
                </a:lnTo>
                <a:lnTo>
                  <a:pt x="3"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5" name="Freeform 713">
            <a:extLst>
              <a:ext uri="{FF2B5EF4-FFF2-40B4-BE49-F238E27FC236}">
                <a16:creationId xmlns:a16="http://schemas.microsoft.com/office/drawing/2014/main" id="{D840DBB4-2C1E-4A3B-8259-8B2CA183F195}"/>
              </a:ext>
            </a:extLst>
          </p:cNvPr>
          <p:cNvSpPr>
            <a:spLocks/>
          </p:cNvSpPr>
          <p:nvPr/>
        </p:nvSpPr>
        <p:spPr bwMode="auto">
          <a:xfrm>
            <a:off x="1540366" y="2976735"/>
            <a:ext cx="26083" cy="8729"/>
          </a:xfrm>
          <a:custGeom>
            <a:avLst/>
            <a:gdLst>
              <a:gd name="T0" fmla="*/ 0 w 17"/>
              <a:gd name="T1" fmla="*/ 0 h 6"/>
              <a:gd name="T2" fmla="*/ 0 w 17"/>
              <a:gd name="T3" fmla="*/ 0 h 6"/>
              <a:gd name="T4" fmla="*/ 17 w 17"/>
              <a:gd name="T5" fmla="*/ 6 h 6"/>
              <a:gd name="T6" fmla="*/ 17 w 17"/>
              <a:gd name="T7" fmla="*/ 6 h 6"/>
              <a:gd name="T8" fmla="*/ 17 w 17"/>
              <a:gd name="T9" fmla="*/ 6 h 6"/>
              <a:gd name="T10" fmla="*/ 0 w 17"/>
              <a:gd name="T11" fmla="*/ 0 h 6"/>
              <a:gd name="T12" fmla="*/ 0 w 17"/>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0" y="0"/>
                </a:moveTo>
                <a:lnTo>
                  <a:pt x="0" y="0"/>
                </a:lnTo>
                <a:lnTo>
                  <a:pt x="17" y="6"/>
                </a:lnTo>
                <a:lnTo>
                  <a:pt x="17" y="6"/>
                </a:lnTo>
                <a:lnTo>
                  <a:pt x="17" y="6"/>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6" name="Freeform 714">
            <a:extLst>
              <a:ext uri="{FF2B5EF4-FFF2-40B4-BE49-F238E27FC236}">
                <a16:creationId xmlns:a16="http://schemas.microsoft.com/office/drawing/2014/main" id="{20B2A41A-9CFC-46C4-B06B-AE1699860EFC}"/>
              </a:ext>
            </a:extLst>
          </p:cNvPr>
          <p:cNvSpPr>
            <a:spLocks/>
          </p:cNvSpPr>
          <p:nvPr/>
        </p:nvSpPr>
        <p:spPr bwMode="auto">
          <a:xfrm>
            <a:off x="1587929" y="2989829"/>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7" name="Freeform 715">
            <a:extLst>
              <a:ext uri="{FF2B5EF4-FFF2-40B4-BE49-F238E27FC236}">
                <a16:creationId xmlns:a16="http://schemas.microsoft.com/office/drawing/2014/main" id="{1652B5D6-7DAA-4191-A890-5E6BFA0A8C84}"/>
              </a:ext>
            </a:extLst>
          </p:cNvPr>
          <p:cNvSpPr>
            <a:spLocks/>
          </p:cNvSpPr>
          <p:nvPr/>
        </p:nvSpPr>
        <p:spPr bwMode="auto">
          <a:xfrm>
            <a:off x="2645045" y="2119827"/>
            <a:ext cx="1236627" cy="856909"/>
          </a:xfrm>
          <a:custGeom>
            <a:avLst/>
            <a:gdLst>
              <a:gd name="T0" fmla="*/ 269 w 806"/>
              <a:gd name="T1" fmla="*/ 513 h 589"/>
              <a:gd name="T2" fmla="*/ 269 w 806"/>
              <a:gd name="T3" fmla="*/ 513 h 589"/>
              <a:gd name="T4" fmla="*/ 269 w 806"/>
              <a:gd name="T5" fmla="*/ 513 h 589"/>
              <a:gd name="T6" fmla="*/ 269 w 806"/>
              <a:gd name="T7" fmla="*/ 513 h 589"/>
              <a:gd name="T8" fmla="*/ 269 w 806"/>
              <a:gd name="T9" fmla="*/ 510 h 589"/>
              <a:gd name="T10" fmla="*/ 269 w 806"/>
              <a:gd name="T11" fmla="*/ 510 h 589"/>
              <a:gd name="T12" fmla="*/ 271 w 806"/>
              <a:gd name="T13" fmla="*/ 510 h 589"/>
              <a:gd name="T14" fmla="*/ 271 w 806"/>
              <a:gd name="T15" fmla="*/ 510 h 589"/>
              <a:gd name="T16" fmla="*/ 271 w 806"/>
              <a:gd name="T17" fmla="*/ 510 h 589"/>
              <a:gd name="T18" fmla="*/ 271 w 806"/>
              <a:gd name="T19" fmla="*/ 510 h 589"/>
              <a:gd name="T20" fmla="*/ 274 w 806"/>
              <a:gd name="T21" fmla="*/ 510 h 589"/>
              <a:gd name="T22" fmla="*/ 758 w 806"/>
              <a:gd name="T23" fmla="*/ 559 h 589"/>
              <a:gd name="T24" fmla="*/ 758 w 806"/>
              <a:gd name="T25" fmla="*/ 553 h 589"/>
              <a:gd name="T26" fmla="*/ 764 w 806"/>
              <a:gd name="T27" fmla="*/ 516 h 589"/>
              <a:gd name="T28" fmla="*/ 767 w 806"/>
              <a:gd name="T29" fmla="*/ 483 h 589"/>
              <a:gd name="T30" fmla="*/ 778 w 806"/>
              <a:gd name="T31" fmla="*/ 385 h 589"/>
              <a:gd name="T32" fmla="*/ 688 w 806"/>
              <a:gd name="T33" fmla="*/ 121 h 589"/>
              <a:gd name="T34" fmla="*/ 674 w 806"/>
              <a:gd name="T35" fmla="*/ 121 h 589"/>
              <a:gd name="T36" fmla="*/ 646 w 806"/>
              <a:gd name="T37" fmla="*/ 115 h 589"/>
              <a:gd name="T38" fmla="*/ 621 w 806"/>
              <a:gd name="T39" fmla="*/ 112 h 589"/>
              <a:gd name="T40" fmla="*/ 602 w 806"/>
              <a:gd name="T41" fmla="*/ 109 h 589"/>
              <a:gd name="T42" fmla="*/ 339 w 806"/>
              <a:gd name="T43" fmla="*/ 66 h 589"/>
              <a:gd name="T44" fmla="*/ 148 w 806"/>
              <a:gd name="T45" fmla="*/ 27 h 589"/>
              <a:gd name="T46" fmla="*/ 0 w 806"/>
              <a:gd name="T47" fmla="*/ 97 h 589"/>
              <a:gd name="T48" fmla="*/ 20 w 806"/>
              <a:gd name="T49" fmla="*/ 136 h 589"/>
              <a:gd name="T50" fmla="*/ 34 w 806"/>
              <a:gd name="T51" fmla="*/ 167 h 589"/>
              <a:gd name="T52" fmla="*/ 42 w 806"/>
              <a:gd name="T53" fmla="*/ 185 h 589"/>
              <a:gd name="T54" fmla="*/ 50 w 806"/>
              <a:gd name="T55" fmla="*/ 191 h 589"/>
              <a:gd name="T56" fmla="*/ 53 w 806"/>
              <a:gd name="T57" fmla="*/ 194 h 589"/>
              <a:gd name="T58" fmla="*/ 53 w 806"/>
              <a:gd name="T59" fmla="*/ 197 h 589"/>
              <a:gd name="T60" fmla="*/ 50 w 806"/>
              <a:gd name="T61" fmla="*/ 212 h 589"/>
              <a:gd name="T62" fmla="*/ 53 w 806"/>
              <a:gd name="T63" fmla="*/ 224 h 589"/>
              <a:gd name="T64" fmla="*/ 59 w 806"/>
              <a:gd name="T65" fmla="*/ 227 h 589"/>
              <a:gd name="T66" fmla="*/ 67 w 806"/>
              <a:gd name="T67" fmla="*/ 231 h 589"/>
              <a:gd name="T68" fmla="*/ 73 w 806"/>
              <a:gd name="T69" fmla="*/ 246 h 589"/>
              <a:gd name="T70" fmla="*/ 67 w 806"/>
              <a:gd name="T71" fmla="*/ 294 h 589"/>
              <a:gd name="T72" fmla="*/ 73 w 806"/>
              <a:gd name="T73" fmla="*/ 300 h 589"/>
              <a:gd name="T74" fmla="*/ 59 w 806"/>
              <a:gd name="T75" fmla="*/ 325 h 589"/>
              <a:gd name="T76" fmla="*/ 39 w 806"/>
              <a:gd name="T77" fmla="*/ 352 h 589"/>
              <a:gd name="T78" fmla="*/ 36 w 806"/>
              <a:gd name="T79" fmla="*/ 373 h 589"/>
              <a:gd name="T80" fmla="*/ 48 w 806"/>
              <a:gd name="T81" fmla="*/ 382 h 589"/>
              <a:gd name="T82" fmla="*/ 50 w 806"/>
              <a:gd name="T83" fmla="*/ 382 h 589"/>
              <a:gd name="T84" fmla="*/ 56 w 806"/>
              <a:gd name="T85" fmla="*/ 385 h 589"/>
              <a:gd name="T86" fmla="*/ 64 w 806"/>
              <a:gd name="T87" fmla="*/ 410 h 589"/>
              <a:gd name="T88" fmla="*/ 70 w 806"/>
              <a:gd name="T89" fmla="*/ 431 h 589"/>
              <a:gd name="T90" fmla="*/ 89 w 806"/>
              <a:gd name="T91" fmla="*/ 468 h 589"/>
              <a:gd name="T92" fmla="*/ 95 w 806"/>
              <a:gd name="T93" fmla="*/ 498 h 589"/>
              <a:gd name="T94" fmla="*/ 117 w 806"/>
              <a:gd name="T95" fmla="*/ 516 h 589"/>
              <a:gd name="T96" fmla="*/ 131 w 806"/>
              <a:gd name="T97" fmla="*/ 519 h 589"/>
              <a:gd name="T98" fmla="*/ 137 w 806"/>
              <a:gd name="T99" fmla="*/ 525 h 589"/>
              <a:gd name="T100" fmla="*/ 165 w 806"/>
              <a:gd name="T101" fmla="*/ 534 h 589"/>
              <a:gd name="T102" fmla="*/ 173 w 806"/>
              <a:gd name="T103" fmla="*/ 534 h 589"/>
              <a:gd name="T104" fmla="*/ 196 w 806"/>
              <a:gd name="T105" fmla="*/ 537 h 589"/>
              <a:gd name="T106" fmla="*/ 199 w 806"/>
              <a:gd name="T107" fmla="*/ 537 h 589"/>
              <a:gd name="T108" fmla="*/ 215 w 806"/>
              <a:gd name="T109" fmla="*/ 534 h 589"/>
              <a:gd name="T110" fmla="*/ 218 w 806"/>
              <a:gd name="T111" fmla="*/ 543 h 589"/>
              <a:gd name="T112" fmla="*/ 246 w 806"/>
              <a:gd name="T113" fmla="*/ 559 h 589"/>
              <a:gd name="T114" fmla="*/ 257 w 806"/>
              <a:gd name="T115" fmla="*/ 562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6" h="589">
                <a:moveTo>
                  <a:pt x="269" y="513"/>
                </a:moveTo>
                <a:lnTo>
                  <a:pt x="269" y="513"/>
                </a:lnTo>
                <a:lnTo>
                  <a:pt x="269" y="513"/>
                </a:lnTo>
                <a:lnTo>
                  <a:pt x="269" y="513"/>
                </a:lnTo>
                <a:lnTo>
                  <a:pt x="269" y="513"/>
                </a:lnTo>
                <a:lnTo>
                  <a:pt x="269" y="513"/>
                </a:lnTo>
                <a:lnTo>
                  <a:pt x="269" y="513"/>
                </a:lnTo>
                <a:lnTo>
                  <a:pt x="269" y="513"/>
                </a:lnTo>
                <a:lnTo>
                  <a:pt x="269" y="513"/>
                </a:lnTo>
                <a:lnTo>
                  <a:pt x="269" y="513"/>
                </a:lnTo>
                <a:lnTo>
                  <a:pt x="269" y="513"/>
                </a:lnTo>
                <a:lnTo>
                  <a:pt x="269" y="513"/>
                </a:lnTo>
                <a:lnTo>
                  <a:pt x="269" y="510"/>
                </a:lnTo>
                <a:lnTo>
                  <a:pt x="269" y="510"/>
                </a:lnTo>
                <a:lnTo>
                  <a:pt x="269" y="510"/>
                </a:lnTo>
                <a:lnTo>
                  <a:pt x="269" y="510"/>
                </a:lnTo>
                <a:lnTo>
                  <a:pt x="269" y="510"/>
                </a:lnTo>
                <a:lnTo>
                  <a:pt x="269" y="510"/>
                </a:lnTo>
                <a:lnTo>
                  <a:pt x="271" y="510"/>
                </a:lnTo>
                <a:lnTo>
                  <a:pt x="271" y="510"/>
                </a:lnTo>
                <a:lnTo>
                  <a:pt x="271" y="510"/>
                </a:lnTo>
                <a:lnTo>
                  <a:pt x="271" y="510"/>
                </a:lnTo>
                <a:lnTo>
                  <a:pt x="271" y="510"/>
                </a:lnTo>
                <a:lnTo>
                  <a:pt x="271" y="510"/>
                </a:lnTo>
                <a:lnTo>
                  <a:pt x="271" y="510"/>
                </a:lnTo>
                <a:lnTo>
                  <a:pt x="271" y="510"/>
                </a:lnTo>
                <a:lnTo>
                  <a:pt x="271" y="510"/>
                </a:lnTo>
                <a:lnTo>
                  <a:pt x="271" y="510"/>
                </a:lnTo>
                <a:lnTo>
                  <a:pt x="271" y="510"/>
                </a:lnTo>
                <a:lnTo>
                  <a:pt x="271" y="510"/>
                </a:lnTo>
                <a:lnTo>
                  <a:pt x="274" y="510"/>
                </a:lnTo>
                <a:lnTo>
                  <a:pt x="274" y="510"/>
                </a:lnTo>
                <a:lnTo>
                  <a:pt x="274" y="510"/>
                </a:lnTo>
                <a:lnTo>
                  <a:pt x="756" y="589"/>
                </a:lnTo>
                <a:lnTo>
                  <a:pt x="756" y="589"/>
                </a:lnTo>
                <a:lnTo>
                  <a:pt x="758" y="559"/>
                </a:lnTo>
                <a:lnTo>
                  <a:pt x="758" y="559"/>
                </a:lnTo>
                <a:lnTo>
                  <a:pt x="758" y="553"/>
                </a:lnTo>
                <a:lnTo>
                  <a:pt x="758" y="553"/>
                </a:lnTo>
                <a:lnTo>
                  <a:pt x="761" y="537"/>
                </a:lnTo>
                <a:lnTo>
                  <a:pt x="761" y="537"/>
                </a:lnTo>
                <a:lnTo>
                  <a:pt x="764" y="516"/>
                </a:lnTo>
                <a:lnTo>
                  <a:pt x="764" y="516"/>
                </a:lnTo>
                <a:lnTo>
                  <a:pt x="764" y="513"/>
                </a:lnTo>
                <a:lnTo>
                  <a:pt x="767" y="483"/>
                </a:lnTo>
                <a:lnTo>
                  <a:pt x="767" y="483"/>
                </a:lnTo>
                <a:lnTo>
                  <a:pt x="778" y="385"/>
                </a:lnTo>
                <a:lnTo>
                  <a:pt x="778" y="385"/>
                </a:lnTo>
                <a:lnTo>
                  <a:pt x="806" y="136"/>
                </a:lnTo>
                <a:lnTo>
                  <a:pt x="806" y="136"/>
                </a:lnTo>
                <a:lnTo>
                  <a:pt x="688" y="121"/>
                </a:lnTo>
                <a:lnTo>
                  <a:pt x="686" y="121"/>
                </a:lnTo>
                <a:lnTo>
                  <a:pt x="686" y="121"/>
                </a:lnTo>
                <a:lnTo>
                  <a:pt x="674" y="121"/>
                </a:lnTo>
                <a:lnTo>
                  <a:pt x="660" y="118"/>
                </a:lnTo>
                <a:lnTo>
                  <a:pt x="660" y="118"/>
                </a:lnTo>
                <a:lnTo>
                  <a:pt x="646" y="115"/>
                </a:lnTo>
                <a:lnTo>
                  <a:pt x="646" y="115"/>
                </a:lnTo>
                <a:lnTo>
                  <a:pt x="621" y="112"/>
                </a:lnTo>
                <a:lnTo>
                  <a:pt x="621" y="112"/>
                </a:lnTo>
                <a:lnTo>
                  <a:pt x="602" y="109"/>
                </a:lnTo>
                <a:lnTo>
                  <a:pt x="602" y="109"/>
                </a:lnTo>
                <a:lnTo>
                  <a:pt x="602" y="109"/>
                </a:lnTo>
                <a:lnTo>
                  <a:pt x="470" y="88"/>
                </a:lnTo>
                <a:lnTo>
                  <a:pt x="339" y="66"/>
                </a:lnTo>
                <a:lnTo>
                  <a:pt x="339" y="66"/>
                </a:lnTo>
                <a:lnTo>
                  <a:pt x="266" y="51"/>
                </a:lnTo>
                <a:lnTo>
                  <a:pt x="266" y="51"/>
                </a:lnTo>
                <a:lnTo>
                  <a:pt x="148" y="27"/>
                </a:lnTo>
                <a:lnTo>
                  <a:pt x="28" y="0"/>
                </a:lnTo>
                <a:lnTo>
                  <a:pt x="0" y="97"/>
                </a:lnTo>
                <a:lnTo>
                  <a:pt x="0" y="97"/>
                </a:lnTo>
                <a:lnTo>
                  <a:pt x="14" y="115"/>
                </a:lnTo>
                <a:lnTo>
                  <a:pt x="20" y="124"/>
                </a:lnTo>
                <a:lnTo>
                  <a:pt x="20" y="136"/>
                </a:lnTo>
                <a:lnTo>
                  <a:pt x="20" y="136"/>
                </a:lnTo>
                <a:lnTo>
                  <a:pt x="25" y="152"/>
                </a:lnTo>
                <a:lnTo>
                  <a:pt x="34" y="167"/>
                </a:lnTo>
                <a:lnTo>
                  <a:pt x="34" y="167"/>
                </a:lnTo>
                <a:lnTo>
                  <a:pt x="39" y="179"/>
                </a:lnTo>
                <a:lnTo>
                  <a:pt x="42" y="185"/>
                </a:lnTo>
                <a:lnTo>
                  <a:pt x="42" y="185"/>
                </a:lnTo>
                <a:lnTo>
                  <a:pt x="50" y="191"/>
                </a:lnTo>
                <a:lnTo>
                  <a:pt x="50" y="191"/>
                </a:lnTo>
                <a:lnTo>
                  <a:pt x="50" y="191"/>
                </a:lnTo>
                <a:lnTo>
                  <a:pt x="50" y="191"/>
                </a:lnTo>
                <a:lnTo>
                  <a:pt x="53" y="194"/>
                </a:lnTo>
                <a:lnTo>
                  <a:pt x="53" y="194"/>
                </a:lnTo>
                <a:lnTo>
                  <a:pt x="53" y="197"/>
                </a:lnTo>
                <a:lnTo>
                  <a:pt x="53" y="197"/>
                </a:lnTo>
                <a:lnTo>
                  <a:pt x="53" y="197"/>
                </a:lnTo>
                <a:lnTo>
                  <a:pt x="53" y="197"/>
                </a:lnTo>
                <a:lnTo>
                  <a:pt x="50" y="212"/>
                </a:lnTo>
                <a:lnTo>
                  <a:pt x="50" y="224"/>
                </a:lnTo>
                <a:lnTo>
                  <a:pt x="50" y="224"/>
                </a:lnTo>
                <a:lnTo>
                  <a:pt x="53" y="224"/>
                </a:lnTo>
                <a:lnTo>
                  <a:pt x="53" y="224"/>
                </a:lnTo>
                <a:lnTo>
                  <a:pt x="56" y="227"/>
                </a:lnTo>
                <a:lnTo>
                  <a:pt x="59" y="227"/>
                </a:lnTo>
                <a:lnTo>
                  <a:pt x="59" y="227"/>
                </a:lnTo>
                <a:lnTo>
                  <a:pt x="64" y="227"/>
                </a:lnTo>
                <a:lnTo>
                  <a:pt x="67" y="231"/>
                </a:lnTo>
                <a:lnTo>
                  <a:pt x="73" y="237"/>
                </a:lnTo>
                <a:lnTo>
                  <a:pt x="73" y="246"/>
                </a:lnTo>
                <a:lnTo>
                  <a:pt x="73" y="246"/>
                </a:lnTo>
                <a:lnTo>
                  <a:pt x="70" y="267"/>
                </a:lnTo>
                <a:lnTo>
                  <a:pt x="67" y="282"/>
                </a:lnTo>
                <a:lnTo>
                  <a:pt x="67" y="294"/>
                </a:lnTo>
                <a:lnTo>
                  <a:pt x="67" y="294"/>
                </a:lnTo>
                <a:lnTo>
                  <a:pt x="73" y="300"/>
                </a:lnTo>
                <a:lnTo>
                  <a:pt x="73" y="300"/>
                </a:lnTo>
                <a:lnTo>
                  <a:pt x="73" y="303"/>
                </a:lnTo>
                <a:lnTo>
                  <a:pt x="70" y="310"/>
                </a:lnTo>
                <a:lnTo>
                  <a:pt x="59" y="325"/>
                </a:lnTo>
                <a:lnTo>
                  <a:pt x="59" y="325"/>
                </a:lnTo>
                <a:lnTo>
                  <a:pt x="48" y="340"/>
                </a:lnTo>
                <a:lnTo>
                  <a:pt x="39" y="352"/>
                </a:lnTo>
                <a:lnTo>
                  <a:pt x="36" y="364"/>
                </a:lnTo>
                <a:lnTo>
                  <a:pt x="36" y="373"/>
                </a:lnTo>
                <a:lnTo>
                  <a:pt x="36" y="373"/>
                </a:lnTo>
                <a:lnTo>
                  <a:pt x="39" y="376"/>
                </a:lnTo>
                <a:lnTo>
                  <a:pt x="42" y="379"/>
                </a:lnTo>
                <a:lnTo>
                  <a:pt x="48" y="382"/>
                </a:lnTo>
                <a:lnTo>
                  <a:pt x="48" y="382"/>
                </a:lnTo>
                <a:lnTo>
                  <a:pt x="50" y="382"/>
                </a:lnTo>
                <a:lnTo>
                  <a:pt x="50" y="382"/>
                </a:lnTo>
                <a:lnTo>
                  <a:pt x="50" y="382"/>
                </a:lnTo>
                <a:lnTo>
                  <a:pt x="50" y="382"/>
                </a:lnTo>
                <a:lnTo>
                  <a:pt x="56" y="385"/>
                </a:lnTo>
                <a:lnTo>
                  <a:pt x="56" y="385"/>
                </a:lnTo>
                <a:lnTo>
                  <a:pt x="62" y="395"/>
                </a:lnTo>
                <a:lnTo>
                  <a:pt x="64" y="410"/>
                </a:lnTo>
                <a:lnTo>
                  <a:pt x="64" y="410"/>
                </a:lnTo>
                <a:lnTo>
                  <a:pt x="64" y="419"/>
                </a:lnTo>
                <a:lnTo>
                  <a:pt x="70" y="431"/>
                </a:lnTo>
                <a:lnTo>
                  <a:pt x="81" y="449"/>
                </a:lnTo>
                <a:lnTo>
                  <a:pt x="81" y="449"/>
                </a:lnTo>
                <a:lnTo>
                  <a:pt x="89" y="468"/>
                </a:lnTo>
                <a:lnTo>
                  <a:pt x="95" y="480"/>
                </a:lnTo>
                <a:lnTo>
                  <a:pt x="95" y="480"/>
                </a:lnTo>
                <a:lnTo>
                  <a:pt x="95" y="498"/>
                </a:lnTo>
                <a:lnTo>
                  <a:pt x="101" y="519"/>
                </a:lnTo>
                <a:lnTo>
                  <a:pt x="101" y="519"/>
                </a:lnTo>
                <a:lnTo>
                  <a:pt x="117" y="516"/>
                </a:lnTo>
                <a:lnTo>
                  <a:pt x="126" y="516"/>
                </a:lnTo>
                <a:lnTo>
                  <a:pt x="131" y="519"/>
                </a:lnTo>
                <a:lnTo>
                  <a:pt x="131" y="519"/>
                </a:lnTo>
                <a:lnTo>
                  <a:pt x="134" y="522"/>
                </a:lnTo>
                <a:lnTo>
                  <a:pt x="137" y="525"/>
                </a:lnTo>
                <a:lnTo>
                  <a:pt x="137" y="525"/>
                </a:lnTo>
                <a:lnTo>
                  <a:pt x="148" y="531"/>
                </a:lnTo>
                <a:lnTo>
                  <a:pt x="165" y="534"/>
                </a:lnTo>
                <a:lnTo>
                  <a:pt x="165" y="534"/>
                </a:lnTo>
                <a:lnTo>
                  <a:pt x="168" y="534"/>
                </a:lnTo>
                <a:lnTo>
                  <a:pt x="168" y="534"/>
                </a:lnTo>
                <a:lnTo>
                  <a:pt x="173" y="534"/>
                </a:lnTo>
                <a:lnTo>
                  <a:pt x="173" y="534"/>
                </a:lnTo>
                <a:lnTo>
                  <a:pt x="187" y="534"/>
                </a:lnTo>
                <a:lnTo>
                  <a:pt x="196" y="537"/>
                </a:lnTo>
                <a:lnTo>
                  <a:pt x="196" y="537"/>
                </a:lnTo>
                <a:lnTo>
                  <a:pt x="199" y="537"/>
                </a:lnTo>
                <a:lnTo>
                  <a:pt x="199" y="537"/>
                </a:lnTo>
                <a:lnTo>
                  <a:pt x="207" y="534"/>
                </a:lnTo>
                <a:lnTo>
                  <a:pt x="215" y="534"/>
                </a:lnTo>
                <a:lnTo>
                  <a:pt x="215" y="534"/>
                </a:lnTo>
                <a:lnTo>
                  <a:pt x="218" y="537"/>
                </a:lnTo>
                <a:lnTo>
                  <a:pt x="218" y="543"/>
                </a:lnTo>
                <a:lnTo>
                  <a:pt x="218" y="543"/>
                </a:lnTo>
                <a:lnTo>
                  <a:pt x="224" y="550"/>
                </a:lnTo>
                <a:lnTo>
                  <a:pt x="238" y="559"/>
                </a:lnTo>
                <a:lnTo>
                  <a:pt x="246" y="559"/>
                </a:lnTo>
                <a:lnTo>
                  <a:pt x="246" y="559"/>
                </a:lnTo>
                <a:lnTo>
                  <a:pt x="249" y="559"/>
                </a:lnTo>
                <a:lnTo>
                  <a:pt x="257" y="562"/>
                </a:lnTo>
                <a:lnTo>
                  <a:pt x="269" y="513"/>
                </a:lnTo>
                <a:close/>
              </a:path>
            </a:pathLst>
          </a:custGeom>
          <a:solidFill>
            <a:schemeClr val="accent2">
              <a:lumMod val="60000"/>
              <a:lumOff val="40000"/>
            </a:scheme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8" name="Freeform 716">
            <a:extLst>
              <a:ext uri="{FF2B5EF4-FFF2-40B4-BE49-F238E27FC236}">
                <a16:creationId xmlns:a16="http://schemas.microsoft.com/office/drawing/2014/main" id="{DF992DFA-A8C5-46CF-812B-0347A2C1B81B}"/>
              </a:ext>
            </a:extLst>
          </p:cNvPr>
          <p:cNvSpPr>
            <a:spLocks/>
          </p:cNvSpPr>
          <p:nvPr/>
        </p:nvSpPr>
        <p:spPr bwMode="auto">
          <a:xfrm>
            <a:off x="3820302" y="2866167"/>
            <a:ext cx="4602" cy="34917"/>
          </a:xfrm>
          <a:custGeom>
            <a:avLst/>
            <a:gdLst>
              <a:gd name="T0" fmla="*/ 3 w 3"/>
              <a:gd name="T1" fmla="*/ 3 h 24"/>
              <a:gd name="T2" fmla="*/ 3 w 3"/>
              <a:gd name="T3" fmla="*/ 3 h 24"/>
              <a:gd name="T4" fmla="*/ 0 w 3"/>
              <a:gd name="T5" fmla="*/ 24 h 24"/>
              <a:gd name="T6" fmla="*/ 0 w 3"/>
              <a:gd name="T7" fmla="*/ 24 h 24"/>
              <a:gd name="T8" fmla="*/ 3 w 3"/>
              <a:gd name="T9" fmla="*/ 0 h 24"/>
              <a:gd name="T10" fmla="*/ 3 w 3"/>
              <a:gd name="T11" fmla="*/ 0 h 24"/>
              <a:gd name="T12" fmla="*/ 3 w 3"/>
              <a:gd name="T13" fmla="*/ 3 h 24"/>
              <a:gd name="T14" fmla="*/ 3 w 3"/>
              <a:gd name="T15" fmla="*/ 3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4">
                <a:moveTo>
                  <a:pt x="3" y="3"/>
                </a:moveTo>
                <a:lnTo>
                  <a:pt x="3" y="3"/>
                </a:lnTo>
                <a:lnTo>
                  <a:pt x="0" y="24"/>
                </a:lnTo>
                <a:lnTo>
                  <a:pt x="0" y="24"/>
                </a:lnTo>
                <a:lnTo>
                  <a:pt x="3" y="0"/>
                </a:lnTo>
                <a:lnTo>
                  <a:pt x="3" y="0"/>
                </a:lnTo>
                <a:lnTo>
                  <a:pt x="3" y="3"/>
                </a:lnTo>
                <a:lnTo>
                  <a:pt x="3"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89" name="Freeform 717">
            <a:extLst>
              <a:ext uri="{FF2B5EF4-FFF2-40B4-BE49-F238E27FC236}">
                <a16:creationId xmlns:a16="http://schemas.microsoft.com/office/drawing/2014/main" id="{5CB057B6-E87E-44ED-97C1-9BC2604F51EF}"/>
              </a:ext>
            </a:extLst>
          </p:cNvPr>
          <p:cNvSpPr>
            <a:spLocks/>
          </p:cNvSpPr>
          <p:nvPr/>
        </p:nvSpPr>
        <p:spPr bwMode="auto">
          <a:xfrm>
            <a:off x="3815698" y="2924360"/>
            <a:ext cx="0" cy="8729"/>
          </a:xfrm>
          <a:custGeom>
            <a:avLst/>
            <a:gdLst>
              <a:gd name="T0" fmla="*/ 6 h 6"/>
              <a:gd name="T1" fmla="*/ 6 h 6"/>
              <a:gd name="T2" fmla="*/ 0 h 6"/>
              <a:gd name="T3" fmla="*/ 0 h 6"/>
              <a:gd name="T4" fmla="*/ 6 h 6"/>
              <a:gd name="T5" fmla="*/ 6 h 6"/>
            </a:gdLst>
            <a:ahLst/>
            <a:cxnLst>
              <a:cxn ang="0">
                <a:pos x="0" y="T0"/>
              </a:cxn>
              <a:cxn ang="0">
                <a:pos x="0" y="T1"/>
              </a:cxn>
              <a:cxn ang="0">
                <a:pos x="0" y="T2"/>
              </a:cxn>
              <a:cxn ang="0">
                <a:pos x="0" y="T3"/>
              </a:cxn>
              <a:cxn ang="0">
                <a:pos x="0" y="T4"/>
              </a:cxn>
              <a:cxn ang="0">
                <a:pos x="0" y="T5"/>
              </a:cxn>
            </a:cxnLst>
            <a:rect l="0" t="0" r="r" b="b"/>
            <a:pathLst>
              <a:path h="6">
                <a:moveTo>
                  <a:pt x="0" y="6"/>
                </a:moveTo>
                <a:lnTo>
                  <a:pt x="0" y="6"/>
                </a:lnTo>
                <a:lnTo>
                  <a:pt x="0" y="0"/>
                </a:lnTo>
                <a:lnTo>
                  <a:pt x="0" y="0"/>
                </a:lnTo>
                <a:lnTo>
                  <a:pt x="0" y="6"/>
                </a:lnTo>
                <a:lnTo>
                  <a:pt x="0" y="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0" name="Freeform 718">
            <a:extLst>
              <a:ext uri="{FF2B5EF4-FFF2-40B4-BE49-F238E27FC236}">
                <a16:creationId xmlns:a16="http://schemas.microsoft.com/office/drawing/2014/main" id="{722BA420-3BD6-4AB8-AF68-BC936C5E54C0}"/>
              </a:ext>
            </a:extLst>
          </p:cNvPr>
          <p:cNvSpPr>
            <a:spLocks/>
          </p:cNvSpPr>
          <p:nvPr/>
        </p:nvSpPr>
        <p:spPr bwMode="auto">
          <a:xfrm>
            <a:off x="3068505" y="286180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1" name="Freeform 719">
            <a:extLst>
              <a:ext uri="{FF2B5EF4-FFF2-40B4-BE49-F238E27FC236}">
                <a16:creationId xmlns:a16="http://schemas.microsoft.com/office/drawing/2014/main" id="{7CEC45E0-6C0F-4A7A-AF64-0F781BBFC065}"/>
              </a:ext>
            </a:extLst>
          </p:cNvPr>
          <p:cNvSpPr>
            <a:spLocks/>
          </p:cNvSpPr>
          <p:nvPr/>
        </p:nvSpPr>
        <p:spPr bwMode="auto">
          <a:xfrm>
            <a:off x="3065437" y="286180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2" name="Freeform 720">
            <a:extLst>
              <a:ext uri="{FF2B5EF4-FFF2-40B4-BE49-F238E27FC236}">
                <a16:creationId xmlns:a16="http://schemas.microsoft.com/office/drawing/2014/main" id="{EF36AF17-55C9-478D-B016-FE4A5B944BF5}"/>
              </a:ext>
            </a:extLst>
          </p:cNvPr>
          <p:cNvSpPr>
            <a:spLocks/>
          </p:cNvSpPr>
          <p:nvPr/>
        </p:nvSpPr>
        <p:spPr bwMode="auto">
          <a:xfrm>
            <a:off x="3068505" y="286180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3" name="Freeform 721">
            <a:extLst>
              <a:ext uri="{FF2B5EF4-FFF2-40B4-BE49-F238E27FC236}">
                <a16:creationId xmlns:a16="http://schemas.microsoft.com/office/drawing/2014/main" id="{7D7F41E0-7730-40FE-A7F8-4EB9A9DA3A7A}"/>
              </a:ext>
            </a:extLst>
          </p:cNvPr>
          <p:cNvSpPr>
            <a:spLocks/>
          </p:cNvSpPr>
          <p:nvPr/>
        </p:nvSpPr>
        <p:spPr bwMode="auto">
          <a:xfrm>
            <a:off x="3068505" y="286180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4" name="Freeform 722">
            <a:extLst>
              <a:ext uri="{FF2B5EF4-FFF2-40B4-BE49-F238E27FC236}">
                <a16:creationId xmlns:a16="http://schemas.microsoft.com/office/drawing/2014/main" id="{AAA7F4B3-FA14-4A6F-B89B-C7B661B09C1E}"/>
              </a:ext>
            </a:extLst>
          </p:cNvPr>
          <p:cNvSpPr>
            <a:spLocks/>
          </p:cNvSpPr>
          <p:nvPr/>
        </p:nvSpPr>
        <p:spPr bwMode="auto">
          <a:xfrm>
            <a:off x="3065437" y="286616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5" name="Freeform 723">
            <a:extLst>
              <a:ext uri="{FF2B5EF4-FFF2-40B4-BE49-F238E27FC236}">
                <a16:creationId xmlns:a16="http://schemas.microsoft.com/office/drawing/2014/main" id="{FE9F1DD8-6EB3-4CC0-AEA1-DA5C5784EB56}"/>
              </a:ext>
            </a:extLst>
          </p:cNvPr>
          <p:cNvSpPr>
            <a:spLocks/>
          </p:cNvSpPr>
          <p:nvPr/>
        </p:nvSpPr>
        <p:spPr bwMode="auto">
          <a:xfrm>
            <a:off x="3047026" y="2866167"/>
            <a:ext cx="18411" cy="71288"/>
          </a:xfrm>
          <a:custGeom>
            <a:avLst/>
            <a:gdLst>
              <a:gd name="T0" fmla="*/ 0 w 12"/>
              <a:gd name="T1" fmla="*/ 49 h 49"/>
              <a:gd name="T2" fmla="*/ 12 w 12"/>
              <a:gd name="T3" fmla="*/ 0 h 49"/>
              <a:gd name="T4" fmla="*/ 0 w 12"/>
              <a:gd name="T5" fmla="*/ 49 h 49"/>
              <a:gd name="T6" fmla="*/ 0 w 12"/>
              <a:gd name="T7" fmla="*/ 49 h 49"/>
            </a:gdLst>
            <a:ahLst/>
            <a:cxnLst>
              <a:cxn ang="0">
                <a:pos x="T0" y="T1"/>
              </a:cxn>
              <a:cxn ang="0">
                <a:pos x="T2" y="T3"/>
              </a:cxn>
              <a:cxn ang="0">
                <a:pos x="T4" y="T5"/>
              </a:cxn>
              <a:cxn ang="0">
                <a:pos x="T6" y="T7"/>
              </a:cxn>
            </a:cxnLst>
            <a:rect l="0" t="0" r="r" b="b"/>
            <a:pathLst>
              <a:path w="12" h="49">
                <a:moveTo>
                  <a:pt x="0" y="49"/>
                </a:moveTo>
                <a:lnTo>
                  <a:pt x="12" y="0"/>
                </a:lnTo>
                <a:lnTo>
                  <a:pt x="0" y="49"/>
                </a:lnTo>
                <a:lnTo>
                  <a:pt x="0" y="49"/>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6" name="Freeform 724">
            <a:extLst>
              <a:ext uri="{FF2B5EF4-FFF2-40B4-BE49-F238E27FC236}">
                <a16:creationId xmlns:a16="http://schemas.microsoft.com/office/drawing/2014/main" id="{76D6A1F9-51FD-4B4A-827C-251BC2C1D977}"/>
              </a:ext>
            </a:extLst>
          </p:cNvPr>
          <p:cNvSpPr>
            <a:spLocks/>
          </p:cNvSpPr>
          <p:nvPr/>
        </p:nvSpPr>
        <p:spPr bwMode="auto">
          <a:xfrm>
            <a:off x="3065437" y="2861802"/>
            <a:ext cx="0" cy="4364"/>
          </a:xfrm>
          <a:custGeom>
            <a:avLst/>
            <a:gdLst>
              <a:gd name="T0" fmla="*/ 0 h 3"/>
              <a:gd name="T1" fmla="*/ 0 h 3"/>
              <a:gd name="T2" fmla="*/ 0 h 3"/>
              <a:gd name="T3" fmla="*/ 0 h 3"/>
              <a:gd name="T4" fmla="*/ 3 h 3"/>
              <a:gd name="T5" fmla="*/ 3 h 3"/>
              <a:gd name="T6" fmla="*/ 3 h 3"/>
              <a:gd name="T7" fmla="*/ 3 h 3"/>
              <a:gd name="T8" fmla="*/ 0 h 3"/>
              <a:gd name="T9"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3">
                <a:moveTo>
                  <a:pt x="0" y="0"/>
                </a:moveTo>
                <a:lnTo>
                  <a:pt x="0" y="0"/>
                </a:lnTo>
                <a:lnTo>
                  <a:pt x="0" y="0"/>
                </a:lnTo>
                <a:lnTo>
                  <a:pt x="0" y="0"/>
                </a:lnTo>
                <a:lnTo>
                  <a:pt x="0" y="3"/>
                </a:lnTo>
                <a:lnTo>
                  <a:pt x="0" y="3"/>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7" name="Freeform 725">
            <a:extLst>
              <a:ext uri="{FF2B5EF4-FFF2-40B4-BE49-F238E27FC236}">
                <a16:creationId xmlns:a16="http://schemas.microsoft.com/office/drawing/2014/main" id="{B00C6593-6188-4309-8EDA-485D39267B3B}"/>
              </a:ext>
            </a:extLst>
          </p:cNvPr>
          <p:cNvSpPr>
            <a:spLocks/>
          </p:cNvSpPr>
          <p:nvPr/>
        </p:nvSpPr>
        <p:spPr bwMode="auto">
          <a:xfrm>
            <a:off x="3065437" y="286616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8" name="Freeform 726">
            <a:extLst>
              <a:ext uri="{FF2B5EF4-FFF2-40B4-BE49-F238E27FC236}">
                <a16:creationId xmlns:a16="http://schemas.microsoft.com/office/drawing/2014/main" id="{373DEA89-4EFB-4138-8682-0D52851EE5E3}"/>
              </a:ext>
            </a:extLst>
          </p:cNvPr>
          <p:cNvSpPr>
            <a:spLocks/>
          </p:cNvSpPr>
          <p:nvPr/>
        </p:nvSpPr>
        <p:spPr bwMode="auto">
          <a:xfrm>
            <a:off x="3065437" y="2861802"/>
            <a:ext cx="0" cy="4364"/>
          </a:xfrm>
          <a:custGeom>
            <a:avLst/>
            <a:gdLst>
              <a:gd name="T0" fmla="*/ 3 h 3"/>
              <a:gd name="T1" fmla="*/ 3 h 3"/>
              <a:gd name="T2" fmla="*/ 0 h 3"/>
              <a:gd name="T3" fmla="*/ 0 h 3"/>
              <a:gd name="T4" fmla="*/ 3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0"/>
                </a:lnTo>
                <a:lnTo>
                  <a:pt x="0"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99" name="Freeform 727">
            <a:extLst>
              <a:ext uri="{FF2B5EF4-FFF2-40B4-BE49-F238E27FC236}">
                <a16:creationId xmlns:a16="http://schemas.microsoft.com/office/drawing/2014/main" id="{ED2ABD3E-AA7F-4654-9CED-BCDEECB7FDFE}"/>
              </a:ext>
            </a:extLst>
          </p:cNvPr>
          <p:cNvSpPr>
            <a:spLocks/>
          </p:cNvSpPr>
          <p:nvPr/>
        </p:nvSpPr>
        <p:spPr bwMode="auto">
          <a:xfrm>
            <a:off x="3068505" y="286180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0" name="Freeform 728">
            <a:extLst>
              <a:ext uri="{FF2B5EF4-FFF2-40B4-BE49-F238E27FC236}">
                <a16:creationId xmlns:a16="http://schemas.microsoft.com/office/drawing/2014/main" id="{5884A162-4691-457F-9533-B05001531063}"/>
              </a:ext>
            </a:extLst>
          </p:cNvPr>
          <p:cNvSpPr>
            <a:spLocks/>
          </p:cNvSpPr>
          <p:nvPr/>
        </p:nvSpPr>
        <p:spPr bwMode="auto">
          <a:xfrm>
            <a:off x="3065437" y="286180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1" name="Freeform 729">
            <a:extLst>
              <a:ext uri="{FF2B5EF4-FFF2-40B4-BE49-F238E27FC236}">
                <a16:creationId xmlns:a16="http://schemas.microsoft.com/office/drawing/2014/main" id="{C1CA0967-015C-42EB-B321-BEC6D1CF0004}"/>
              </a:ext>
            </a:extLst>
          </p:cNvPr>
          <p:cNvSpPr>
            <a:spLocks/>
          </p:cNvSpPr>
          <p:nvPr/>
        </p:nvSpPr>
        <p:spPr bwMode="auto">
          <a:xfrm>
            <a:off x="3068505" y="286180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2" name="Freeform 730">
            <a:extLst>
              <a:ext uri="{FF2B5EF4-FFF2-40B4-BE49-F238E27FC236}">
                <a16:creationId xmlns:a16="http://schemas.microsoft.com/office/drawing/2014/main" id="{6B581E45-4C30-4FBF-A8D0-872F8A37BF82}"/>
              </a:ext>
            </a:extLst>
          </p:cNvPr>
          <p:cNvSpPr>
            <a:spLocks/>
          </p:cNvSpPr>
          <p:nvPr/>
        </p:nvSpPr>
        <p:spPr bwMode="auto">
          <a:xfrm>
            <a:off x="3068505" y="286180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3" name="Freeform 731">
            <a:extLst>
              <a:ext uri="{FF2B5EF4-FFF2-40B4-BE49-F238E27FC236}">
                <a16:creationId xmlns:a16="http://schemas.microsoft.com/office/drawing/2014/main" id="{438B7E66-FAE3-4CE8-B800-2926B7B21DE1}"/>
              </a:ext>
            </a:extLst>
          </p:cNvPr>
          <p:cNvSpPr>
            <a:spLocks/>
          </p:cNvSpPr>
          <p:nvPr/>
        </p:nvSpPr>
        <p:spPr bwMode="auto">
          <a:xfrm>
            <a:off x="3846384" y="2317686"/>
            <a:ext cx="42960" cy="362259"/>
          </a:xfrm>
          <a:custGeom>
            <a:avLst/>
            <a:gdLst>
              <a:gd name="T0" fmla="*/ 28 w 28"/>
              <a:gd name="T1" fmla="*/ 0 h 249"/>
              <a:gd name="T2" fmla="*/ 28 w 28"/>
              <a:gd name="T3" fmla="*/ 0 h 249"/>
              <a:gd name="T4" fmla="*/ 28 w 28"/>
              <a:gd name="T5" fmla="*/ 0 h 249"/>
              <a:gd name="T6" fmla="*/ 0 w 28"/>
              <a:gd name="T7" fmla="*/ 249 h 249"/>
              <a:gd name="T8" fmla="*/ 0 w 28"/>
              <a:gd name="T9" fmla="*/ 249 h 249"/>
              <a:gd name="T10" fmla="*/ 28 w 28"/>
              <a:gd name="T11" fmla="*/ 0 h 249"/>
              <a:gd name="T12" fmla="*/ 28 w 28"/>
              <a:gd name="T13" fmla="*/ 0 h 249"/>
            </a:gdLst>
            <a:ahLst/>
            <a:cxnLst>
              <a:cxn ang="0">
                <a:pos x="T0" y="T1"/>
              </a:cxn>
              <a:cxn ang="0">
                <a:pos x="T2" y="T3"/>
              </a:cxn>
              <a:cxn ang="0">
                <a:pos x="T4" y="T5"/>
              </a:cxn>
              <a:cxn ang="0">
                <a:pos x="T6" y="T7"/>
              </a:cxn>
              <a:cxn ang="0">
                <a:pos x="T8" y="T9"/>
              </a:cxn>
              <a:cxn ang="0">
                <a:pos x="T10" y="T11"/>
              </a:cxn>
              <a:cxn ang="0">
                <a:pos x="T12" y="T13"/>
              </a:cxn>
            </a:cxnLst>
            <a:rect l="0" t="0" r="r" b="b"/>
            <a:pathLst>
              <a:path w="28" h="249">
                <a:moveTo>
                  <a:pt x="28" y="0"/>
                </a:moveTo>
                <a:lnTo>
                  <a:pt x="28" y="0"/>
                </a:lnTo>
                <a:lnTo>
                  <a:pt x="28" y="0"/>
                </a:lnTo>
                <a:lnTo>
                  <a:pt x="0" y="249"/>
                </a:lnTo>
                <a:lnTo>
                  <a:pt x="0" y="249"/>
                </a:lnTo>
                <a:lnTo>
                  <a:pt x="28" y="0"/>
                </a:lnTo>
                <a:lnTo>
                  <a:pt x="28"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4" name="Freeform 732">
            <a:extLst>
              <a:ext uri="{FF2B5EF4-FFF2-40B4-BE49-F238E27FC236}">
                <a16:creationId xmlns:a16="http://schemas.microsoft.com/office/drawing/2014/main" id="{86F0DB6D-C554-409C-BD2A-3638562CF292}"/>
              </a:ext>
            </a:extLst>
          </p:cNvPr>
          <p:cNvSpPr>
            <a:spLocks/>
          </p:cNvSpPr>
          <p:nvPr/>
        </p:nvSpPr>
        <p:spPr bwMode="auto">
          <a:xfrm>
            <a:off x="2296765" y="2096549"/>
            <a:ext cx="747193" cy="1233716"/>
          </a:xfrm>
          <a:custGeom>
            <a:avLst/>
            <a:gdLst>
              <a:gd name="T0" fmla="*/ 106 w 487"/>
              <a:gd name="T1" fmla="*/ 316 h 848"/>
              <a:gd name="T2" fmla="*/ 106 w 487"/>
              <a:gd name="T3" fmla="*/ 319 h 848"/>
              <a:gd name="T4" fmla="*/ 109 w 487"/>
              <a:gd name="T5" fmla="*/ 322 h 848"/>
              <a:gd name="T6" fmla="*/ 112 w 487"/>
              <a:gd name="T7" fmla="*/ 329 h 848"/>
              <a:gd name="T8" fmla="*/ 114 w 487"/>
              <a:gd name="T9" fmla="*/ 335 h 848"/>
              <a:gd name="T10" fmla="*/ 117 w 487"/>
              <a:gd name="T11" fmla="*/ 338 h 848"/>
              <a:gd name="T12" fmla="*/ 117 w 487"/>
              <a:gd name="T13" fmla="*/ 341 h 848"/>
              <a:gd name="T14" fmla="*/ 120 w 487"/>
              <a:gd name="T15" fmla="*/ 347 h 848"/>
              <a:gd name="T16" fmla="*/ 120 w 487"/>
              <a:gd name="T17" fmla="*/ 353 h 848"/>
              <a:gd name="T18" fmla="*/ 128 w 487"/>
              <a:gd name="T19" fmla="*/ 377 h 848"/>
              <a:gd name="T20" fmla="*/ 131 w 487"/>
              <a:gd name="T21" fmla="*/ 398 h 848"/>
              <a:gd name="T22" fmla="*/ 123 w 487"/>
              <a:gd name="T23" fmla="*/ 405 h 848"/>
              <a:gd name="T24" fmla="*/ 114 w 487"/>
              <a:gd name="T25" fmla="*/ 411 h 848"/>
              <a:gd name="T26" fmla="*/ 103 w 487"/>
              <a:gd name="T27" fmla="*/ 414 h 848"/>
              <a:gd name="T28" fmla="*/ 72 w 487"/>
              <a:gd name="T29" fmla="*/ 468 h 848"/>
              <a:gd name="T30" fmla="*/ 58 w 487"/>
              <a:gd name="T31" fmla="*/ 490 h 848"/>
              <a:gd name="T32" fmla="*/ 50 w 487"/>
              <a:gd name="T33" fmla="*/ 566 h 848"/>
              <a:gd name="T34" fmla="*/ 0 w 487"/>
              <a:gd name="T35" fmla="*/ 748 h 848"/>
              <a:gd name="T36" fmla="*/ 75 w 487"/>
              <a:gd name="T37" fmla="*/ 766 h 848"/>
              <a:gd name="T38" fmla="*/ 126 w 487"/>
              <a:gd name="T39" fmla="*/ 781 h 848"/>
              <a:gd name="T40" fmla="*/ 154 w 487"/>
              <a:gd name="T41" fmla="*/ 787 h 848"/>
              <a:gd name="T42" fmla="*/ 156 w 487"/>
              <a:gd name="T43" fmla="*/ 787 h 848"/>
              <a:gd name="T44" fmla="*/ 193 w 487"/>
              <a:gd name="T45" fmla="*/ 796 h 848"/>
              <a:gd name="T46" fmla="*/ 212 w 487"/>
              <a:gd name="T47" fmla="*/ 799 h 848"/>
              <a:gd name="T48" fmla="*/ 240 w 487"/>
              <a:gd name="T49" fmla="*/ 806 h 848"/>
              <a:gd name="T50" fmla="*/ 280 w 487"/>
              <a:gd name="T51" fmla="*/ 815 h 848"/>
              <a:gd name="T52" fmla="*/ 310 w 487"/>
              <a:gd name="T53" fmla="*/ 824 h 848"/>
              <a:gd name="T54" fmla="*/ 355 w 487"/>
              <a:gd name="T55" fmla="*/ 833 h 848"/>
              <a:gd name="T56" fmla="*/ 473 w 487"/>
              <a:gd name="T57" fmla="*/ 666 h 848"/>
              <a:gd name="T58" fmla="*/ 467 w 487"/>
              <a:gd name="T59" fmla="*/ 587 h 848"/>
              <a:gd name="T60" fmla="*/ 445 w 487"/>
              <a:gd name="T61" fmla="*/ 569 h 848"/>
              <a:gd name="T62" fmla="*/ 428 w 487"/>
              <a:gd name="T63" fmla="*/ 566 h 848"/>
              <a:gd name="T64" fmla="*/ 405 w 487"/>
              <a:gd name="T65" fmla="*/ 562 h 848"/>
              <a:gd name="T66" fmla="*/ 361 w 487"/>
              <a:gd name="T67" fmla="*/ 550 h 848"/>
              <a:gd name="T68" fmla="*/ 330 w 487"/>
              <a:gd name="T69" fmla="*/ 547 h 848"/>
              <a:gd name="T70" fmla="*/ 319 w 487"/>
              <a:gd name="T71" fmla="*/ 523 h 848"/>
              <a:gd name="T72" fmla="*/ 305 w 487"/>
              <a:gd name="T73" fmla="*/ 474 h 848"/>
              <a:gd name="T74" fmla="*/ 282 w 487"/>
              <a:gd name="T75" fmla="*/ 414 h 848"/>
              <a:gd name="T76" fmla="*/ 257 w 487"/>
              <a:gd name="T77" fmla="*/ 395 h 848"/>
              <a:gd name="T78" fmla="*/ 263 w 487"/>
              <a:gd name="T79" fmla="*/ 365 h 848"/>
              <a:gd name="T80" fmla="*/ 291 w 487"/>
              <a:gd name="T81" fmla="*/ 326 h 848"/>
              <a:gd name="T82" fmla="*/ 291 w 487"/>
              <a:gd name="T83" fmla="*/ 322 h 848"/>
              <a:gd name="T84" fmla="*/ 291 w 487"/>
              <a:gd name="T85" fmla="*/ 322 h 848"/>
              <a:gd name="T86" fmla="*/ 288 w 487"/>
              <a:gd name="T87" fmla="*/ 319 h 848"/>
              <a:gd name="T88" fmla="*/ 288 w 487"/>
              <a:gd name="T89" fmla="*/ 295 h 848"/>
              <a:gd name="T90" fmla="*/ 294 w 487"/>
              <a:gd name="T91" fmla="*/ 262 h 848"/>
              <a:gd name="T92" fmla="*/ 285 w 487"/>
              <a:gd name="T93" fmla="*/ 256 h 848"/>
              <a:gd name="T94" fmla="*/ 274 w 487"/>
              <a:gd name="T95" fmla="*/ 216 h 848"/>
              <a:gd name="T96" fmla="*/ 263 w 487"/>
              <a:gd name="T97" fmla="*/ 204 h 848"/>
              <a:gd name="T98" fmla="*/ 243 w 487"/>
              <a:gd name="T99" fmla="*/ 152 h 848"/>
              <a:gd name="T100" fmla="*/ 224 w 487"/>
              <a:gd name="T101" fmla="*/ 119 h 848"/>
              <a:gd name="T102" fmla="*/ 218 w 487"/>
              <a:gd name="T103" fmla="*/ 7 h 848"/>
              <a:gd name="T104" fmla="*/ 103 w 487"/>
              <a:gd name="T105" fmla="*/ 316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7" h="848">
                <a:moveTo>
                  <a:pt x="103" y="316"/>
                </a:moveTo>
                <a:lnTo>
                  <a:pt x="103" y="316"/>
                </a:lnTo>
                <a:lnTo>
                  <a:pt x="103" y="316"/>
                </a:lnTo>
                <a:lnTo>
                  <a:pt x="103" y="316"/>
                </a:lnTo>
                <a:lnTo>
                  <a:pt x="106" y="316"/>
                </a:lnTo>
                <a:lnTo>
                  <a:pt x="106" y="316"/>
                </a:lnTo>
                <a:lnTo>
                  <a:pt x="106" y="319"/>
                </a:lnTo>
                <a:lnTo>
                  <a:pt x="106" y="319"/>
                </a:lnTo>
                <a:lnTo>
                  <a:pt x="106" y="319"/>
                </a:lnTo>
                <a:lnTo>
                  <a:pt x="106" y="319"/>
                </a:lnTo>
                <a:lnTo>
                  <a:pt x="109" y="322"/>
                </a:lnTo>
                <a:lnTo>
                  <a:pt x="109" y="322"/>
                </a:lnTo>
                <a:lnTo>
                  <a:pt x="109" y="322"/>
                </a:lnTo>
                <a:lnTo>
                  <a:pt x="109" y="322"/>
                </a:lnTo>
                <a:lnTo>
                  <a:pt x="109" y="322"/>
                </a:lnTo>
                <a:lnTo>
                  <a:pt x="109" y="326"/>
                </a:lnTo>
                <a:lnTo>
                  <a:pt x="109" y="326"/>
                </a:lnTo>
                <a:lnTo>
                  <a:pt x="112" y="326"/>
                </a:lnTo>
                <a:lnTo>
                  <a:pt x="112" y="329"/>
                </a:lnTo>
                <a:lnTo>
                  <a:pt x="112" y="329"/>
                </a:lnTo>
                <a:lnTo>
                  <a:pt x="112" y="329"/>
                </a:lnTo>
                <a:lnTo>
                  <a:pt x="114" y="332"/>
                </a:lnTo>
                <a:lnTo>
                  <a:pt x="114" y="332"/>
                </a:lnTo>
                <a:lnTo>
                  <a:pt x="114" y="335"/>
                </a:lnTo>
                <a:lnTo>
                  <a:pt x="114" y="335"/>
                </a:lnTo>
                <a:lnTo>
                  <a:pt x="114" y="335"/>
                </a:lnTo>
                <a:lnTo>
                  <a:pt x="114" y="335"/>
                </a:lnTo>
                <a:lnTo>
                  <a:pt x="114" y="335"/>
                </a:lnTo>
                <a:lnTo>
                  <a:pt x="117" y="338"/>
                </a:lnTo>
                <a:lnTo>
                  <a:pt x="117" y="338"/>
                </a:lnTo>
                <a:lnTo>
                  <a:pt x="117" y="338"/>
                </a:lnTo>
                <a:lnTo>
                  <a:pt x="117" y="338"/>
                </a:lnTo>
                <a:lnTo>
                  <a:pt x="117" y="341"/>
                </a:lnTo>
                <a:lnTo>
                  <a:pt x="117" y="341"/>
                </a:lnTo>
                <a:lnTo>
                  <a:pt x="117" y="341"/>
                </a:lnTo>
                <a:lnTo>
                  <a:pt x="117" y="341"/>
                </a:lnTo>
                <a:lnTo>
                  <a:pt x="117" y="341"/>
                </a:lnTo>
                <a:lnTo>
                  <a:pt x="120" y="344"/>
                </a:lnTo>
                <a:lnTo>
                  <a:pt x="120" y="344"/>
                </a:lnTo>
                <a:lnTo>
                  <a:pt x="120" y="347"/>
                </a:lnTo>
                <a:lnTo>
                  <a:pt x="120" y="347"/>
                </a:lnTo>
                <a:lnTo>
                  <a:pt x="120" y="347"/>
                </a:lnTo>
                <a:lnTo>
                  <a:pt x="120" y="347"/>
                </a:lnTo>
                <a:lnTo>
                  <a:pt x="120" y="347"/>
                </a:lnTo>
                <a:lnTo>
                  <a:pt x="120" y="353"/>
                </a:lnTo>
                <a:lnTo>
                  <a:pt x="120" y="353"/>
                </a:lnTo>
                <a:lnTo>
                  <a:pt x="120" y="356"/>
                </a:lnTo>
                <a:lnTo>
                  <a:pt x="120" y="356"/>
                </a:lnTo>
                <a:lnTo>
                  <a:pt x="123" y="368"/>
                </a:lnTo>
                <a:lnTo>
                  <a:pt x="128" y="377"/>
                </a:lnTo>
                <a:lnTo>
                  <a:pt x="128" y="377"/>
                </a:lnTo>
                <a:lnTo>
                  <a:pt x="134" y="386"/>
                </a:lnTo>
                <a:lnTo>
                  <a:pt x="134" y="392"/>
                </a:lnTo>
                <a:lnTo>
                  <a:pt x="131" y="398"/>
                </a:lnTo>
                <a:lnTo>
                  <a:pt x="131" y="398"/>
                </a:lnTo>
                <a:lnTo>
                  <a:pt x="128" y="401"/>
                </a:lnTo>
                <a:lnTo>
                  <a:pt x="128" y="401"/>
                </a:lnTo>
                <a:lnTo>
                  <a:pt x="128" y="401"/>
                </a:lnTo>
                <a:lnTo>
                  <a:pt x="128" y="401"/>
                </a:lnTo>
                <a:lnTo>
                  <a:pt x="123" y="405"/>
                </a:lnTo>
                <a:lnTo>
                  <a:pt x="123" y="405"/>
                </a:lnTo>
                <a:lnTo>
                  <a:pt x="117" y="408"/>
                </a:lnTo>
                <a:lnTo>
                  <a:pt x="117" y="408"/>
                </a:lnTo>
                <a:lnTo>
                  <a:pt x="114" y="411"/>
                </a:lnTo>
                <a:lnTo>
                  <a:pt x="114" y="411"/>
                </a:lnTo>
                <a:lnTo>
                  <a:pt x="112" y="411"/>
                </a:lnTo>
                <a:lnTo>
                  <a:pt x="112" y="411"/>
                </a:lnTo>
                <a:lnTo>
                  <a:pt x="106" y="414"/>
                </a:lnTo>
                <a:lnTo>
                  <a:pt x="106" y="414"/>
                </a:lnTo>
                <a:lnTo>
                  <a:pt x="103" y="414"/>
                </a:lnTo>
                <a:lnTo>
                  <a:pt x="103" y="414"/>
                </a:lnTo>
                <a:lnTo>
                  <a:pt x="100" y="414"/>
                </a:lnTo>
                <a:lnTo>
                  <a:pt x="84" y="432"/>
                </a:lnTo>
                <a:lnTo>
                  <a:pt x="72" y="468"/>
                </a:lnTo>
                <a:lnTo>
                  <a:pt x="72" y="468"/>
                </a:lnTo>
                <a:lnTo>
                  <a:pt x="70" y="474"/>
                </a:lnTo>
                <a:lnTo>
                  <a:pt x="70" y="474"/>
                </a:lnTo>
                <a:lnTo>
                  <a:pt x="64" y="477"/>
                </a:lnTo>
                <a:lnTo>
                  <a:pt x="58" y="480"/>
                </a:lnTo>
                <a:lnTo>
                  <a:pt x="58" y="490"/>
                </a:lnTo>
                <a:lnTo>
                  <a:pt x="58" y="490"/>
                </a:lnTo>
                <a:lnTo>
                  <a:pt x="56" y="517"/>
                </a:lnTo>
                <a:lnTo>
                  <a:pt x="50" y="535"/>
                </a:lnTo>
                <a:lnTo>
                  <a:pt x="50" y="566"/>
                </a:lnTo>
                <a:lnTo>
                  <a:pt x="50" y="566"/>
                </a:lnTo>
                <a:lnTo>
                  <a:pt x="50" y="566"/>
                </a:lnTo>
                <a:lnTo>
                  <a:pt x="50" y="566"/>
                </a:lnTo>
                <a:lnTo>
                  <a:pt x="50" y="566"/>
                </a:lnTo>
                <a:lnTo>
                  <a:pt x="0" y="748"/>
                </a:lnTo>
                <a:lnTo>
                  <a:pt x="0" y="748"/>
                </a:lnTo>
                <a:lnTo>
                  <a:pt x="19" y="751"/>
                </a:lnTo>
                <a:lnTo>
                  <a:pt x="64" y="763"/>
                </a:lnTo>
                <a:lnTo>
                  <a:pt x="64" y="763"/>
                </a:lnTo>
                <a:lnTo>
                  <a:pt x="64" y="763"/>
                </a:lnTo>
                <a:lnTo>
                  <a:pt x="75" y="766"/>
                </a:lnTo>
                <a:lnTo>
                  <a:pt x="100" y="775"/>
                </a:lnTo>
                <a:lnTo>
                  <a:pt x="100" y="775"/>
                </a:lnTo>
                <a:lnTo>
                  <a:pt x="123" y="778"/>
                </a:lnTo>
                <a:lnTo>
                  <a:pt x="126" y="781"/>
                </a:lnTo>
                <a:lnTo>
                  <a:pt x="126" y="781"/>
                </a:lnTo>
                <a:lnTo>
                  <a:pt x="126" y="781"/>
                </a:lnTo>
                <a:lnTo>
                  <a:pt x="128" y="781"/>
                </a:lnTo>
                <a:lnTo>
                  <a:pt x="128" y="781"/>
                </a:lnTo>
                <a:lnTo>
                  <a:pt x="154" y="787"/>
                </a:lnTo>
                <a:lnTo>
                  <a:pt x="154" y="787"/>
                </a:lnTo>
                <a:lnTo>
                  <a:pt x="154" y="787"/>
                </a:lnTo>
                <a:lnTo>
                  <a:pt x="154" y="787"/>
                </a:lnTo>
                <a:lnTo>
                  <a:pt x="154" y="787"/>
                </a:lnTo>
                <a:lnTo>
                  <a:pt x="156" y="787"/>
                </a:lnTo>
                <a:lnTo>
                  <a:pt x="156" y="787"/>
                </a:lnTo>
                <a:lnTo>
                  <a:pt x="165" y="790"/>
                </a:lnTo>
                <a:lnTo>
                  <a:pt x="165" y="790"/>
                </a:lnTo>
                <a:lnTo>
                  <a:pt x="193" y="796"/>
                </a:lnTo>
                <a:lnTo>
                  <a:pt x="193" y="796"/>
                </a:lnTo>
                <a:lnTo>
                  <a:pt x="193" y="796"/>
                </a:lnTo>
                <a:lnTo>
                  <a:pt x="207" y="799"/>
                </a:lnTo>
                <a:lnTo>
                  <a:pt x="210" y="799"/>
                </a:lnTo>
                <a:lnTo>
                  <a:pt x="210" y="799"/>
                </a:lnTo>
                <a:lnTo>
                  <a:pt x="210" y="799"/>
                </a:lnTo>
                <a:lnTo>
                  <a:pt x="212" y="799"/>
                </a:lnTo>
                <a:lnTo>
                  <a:pt x="212" y="799"/>
                </a:lnTo>
                <a:lnTo>
                  <a:pt x="215" y="803"/>
                </a:lnTo>
                <a:lnTo>
                  <a:pt x="215" y="803"/>
                </a:lnTo>
                <a:lnTo>
                  <a:pt x="235" y="806"/>
                </a:lnTo>
                <a:lnTo>
                  <a:pt x="240" y="806"/>
                </a:lnTo>
                <a:lnTo>
                  <a:pt x="240" y="806"/>
                </a:lnTo>
                <a:lnTo>
                  <a:pt x="257" y="812"/>
                </a:lnTo>
                <a:lnTo>
                  <a:pt x="268" y="815"/>
                </a:lnTo>
                <a:lnTo>
                  <a:pt x="268" y="815"/>
                </a:lnTo>
                <a:lnTo>
                  <a:pt x="280" y="815"/>
                </a:lnTo>
                <a:lnTo>
                  <a:pt x="288" y="818"/>
                </a:lnTo>
                <a:lnTo>
                  <a:pt x="288" y="818"/>
                </a:lnTo>
                <a:lnTo>
                  <a:pt x="296" y="821"/>
                </a:lnTo>
                <a:lnTo>
                  <a:pt x="310" y="824"/>
                </a:lnTo>
                <a:lnTo>
                  <a:pt x="310" y="824"/>
                </a:lnTo>
                <a:lnTo>
                  <a:pt x="324" y="827"/>
                </a:lnTo>
                <a:lnTo>
                  <a:pt x="333" y="827"/>
                </a:lnTo>
                <a:lnTo>
                  <a:pt x="333" y="827"/>
                </a:lnTo>
                <a:lnTo>
                  <a:pt x="355" y="833"/>
                </a:lnTo>
                <a:lnTo>
                  <a:pt x="355" y="833"/>
                </a:lnTo>
                <a:lnTo>
                  <a:pt x="355" y="833"/>
                </a:lnTo>
                <a:lnTo>
                  <a:pt x="411" y="842"/>
                </a:lnTo>
                <a:lnTo>
                  <a:pt x="411" y="842"/>
                </a:lnTo>
                <a:lnTo>
                  <a:pt x="436" y="848"/>
                </a:lnTo>
                <a:lnTo>
                  <a:pt x="473" y="666"/>
                </a:lnTo>
                <a:lnTo>
                  <a:pt x="487" y="590"/>
                </a:lnTo>
                <a:lnTo>
                  <a:pt x="478" y="587"/>
                </a:lnTo>
                <a:lnTo>
                  <a:pt x="470" y="587"/>
                </a:lnTo>
                <a:lnTo>
                  <a:pt x="470" y="587"/>
                </a:lnTo>
                <a:lnTo>
                  <a:pt x="467" y="587"/>
                </a:lnTo>
                <a:lnTo>
                  <a:pt x="467" y="587"/>
                </a:lnTo>
                <a:lnTo>
                  <a:pt x="467" y="584"/>
                </a:lnTo>
                <a:lnTo>
                  <a:pt x="467" y="584"/>
                </a:lnTo>
                <a:lnTo>
                  <a:pt x="450" y="578"/>
                </a:lnTo>
                <a:lnTo>
                  <a:pt x="445" y="569"/>
                </a:lnTo>
                <a:lnTo>
                  <a:pt x="439" y="562"/>
                </a:lnTo>
                <a:lnTo>
                  <a:pt x="439" y="562"/>
                </a:lnTo>
                <a:lnTo>
                  <a:pt x="436" y="562"/>
                </a:lnTo>
                <a:lnTo>
                  <a:pt x="436" y="562"/>
                </a:lnTo>
                <a:lnTo>
                  <a:pt x="428" y="566"/>
                </a:lnTo>
                <a:lnTo>
                  <a:pt x="425" y="566"/>
                </a:lnTo>
                <a:lnTo>
                  <a:pt x="419" y="566"/>
                </a:lnTo>
                <a:lnTo>
                  <a:pt x="419" y="566"/>
                </a:lnTo>
                <a:lnTo>
                  <a:pt x="405" y="562"/>
                </a:lnTo>
                <a:lnTo>
                  <a:pt x="405" y="562"/>
                </a:lnTo>
                <a:lnTo>
                  <a:pt x="394" y="559"/>
                </a:lnTo>
                <a:lnTo>
                  <a:pt x="394" y="559"/>
                </a:lnTo>
                <a:lnTo>
                  <a:pt x="380" y="559"/>
                </a:lnTo>
                <a:lnTo>
                  <a:pt x="369" y="556"/>
                </a:lnTo>
                <a:lnTo>
                  <a:pt x="361" y="550"/>
                </a:lnTo>
                <a:lnTo>
                  <a:pt x="358" y="544"/>
                </a:lnTo>
                <a:lnTo>
                  <a:pt x="358" y="544"/>
                </a:lnTo>
                <a:lnTo>
                  <a:pt x="347" y="544"/>
                </a:lnTo>
                <a:lnTo>
                  <a:pt x="330" y="547"/>
                </a:lnTo>
                <a:lnTo>
                  <a:pt x="330" y="547"/>
                </a:lnTo>
                <a:lnTo>
                  <a:pt x="324" y="547"/>
                </a:lnTo>
                <a:lnTo>
                  <a:pt x="324" y="547"/>
                </a:lnTo>
                <a:lnTo>
                  <a:pt x="321" y="544"/>
                </a:lnTo>
                <a:lnTo>
                  <a:pt x="321" y="544"/>
                </a:lnTo>
                <a:lnTo>
                  <a:pt x="319" y="523"/>
                </a:lnTo>
                <a:lnTo>
                  <a:pt x="316" y="496"/>
                </a:lnTo>
                <a:lnTo>
                  <a:pt x="316" y="496"/>
                </a:lnTo>
                <a:lnTo>
                  <a:pt x="310" y="487"/>
                </a:lnTo>
                <a:lnTo>
                  <a:pt x="305" y="474"/>
                </a:lnTo>
                <a:lnTo>
                  <a:pt x="305" y="474"/>
                </a:lnTo>
                <a:lnTo>
                  <a:pt x="291" y="450"/>
                </a:lnTo>
                <a:lnTo>
                  <a:pt x="285" y="438"/>
                </a:lnTo>
                <a:lnTo>
                  <a:pt x="285" y="426"/>
                </a:lnTo>
                <a:lnTo>
                  <a:pt x="285" y="426"/>
                </a:lnTo>
                <a:lnTo>
                  <a:pt x="282" y="414"/>
                </a:lnTo>
                <a:lnTo>
                  <a:pt x="282" y="411"/>
                </a:lnTo>
                <a:lnTo>
                  <a:pt x="282" y="411"/>
                </a:lnTo>
                <a:lnTo>
                  <a:pt x="268" y="408"/>
                </a:lnTo>
                <a:lnTo>
                  <a:pt x="263" y="401"/>
                </a:lnTo>
                <a:lnTo>
                  <a:pt x="257" y="395"/>
                </a:lnTo>
                <a:lnTo>
                  <a:pt x="257" y="395"/>
                </a:lnTo>
                <a:lnTo>
                  <a:pt x="257" y="389"/>
                </a:lnTo>
                <a:lnTo>
                  <a:pt x="257" y="389"/>
                </a:lnTo>
                <a:lnTo>
                  <a:pt x="257" y="377"/>
                </a:lnTo>
                <a:lnTo>
                  <a:pt x="263" y="365"/>
                </a:lnTo>
                <a:lnTo>
                  <a:pt x="268" y="350"/>
                </a:lnTo>
                <a:lnTo>
                  <a:pt x="282" y="335"/>
                </a:lnTo>
                <a:lnTo>
                  <a:pt x="282" y="335"/>
                </a:lnTo>
                <a:lnTo>
                  <a:pt x="291" y="326"/>
                </a:lnTo>
                <a:lnTo>
                  <a:pt x="291" y="326"/>
                </a:lnTo>
                <a:lnTo>
                  <a:pt x="291" y="326"/>
                </a:lnTo>
                <a:lnTo>
                  <a:pt x="291" y="326"/>
                </a:lnTo>
                <a:lnTo>
                  <a:pt x="291" y="326"/>
                </a:lnTo>
                <a:lnTo>
                  <a:pt x="291" y="326"/>
                </a:lnTo>
                <a:lnTo>
                  <a:pt x="291" y="322"/>
                </a:lnTo>
                <a:lnTo>
                  <a:pt x="291" y="322"/>
                </a:lnTo>
                <a:lnTo>
                  <a:pt x="291" y="322"/>
                </a:lnTo>
                <a:lnTo>
                  <a:pt x="291" y="322"/>
                </a:lnTo>
                <a:lnTo>
                  <a:pt x="291" y="322"/>
                </a:lnTo>
                <a:lnTo>
                  <a:pt x="291" y="322"/>
                </a:lnTo>
                <a:lnTo>
                  <a:pt x="291" y="322"/>
                </a:lnTo>
                <a:lnTo>
                  <a:pt x="291" y="322"/>
                </a:lnTo>
                <a:lnTo>
                  <a:pt x="294" y="322"/>
                </a:lnTo>
                <a:lnTo>
                  <a:pt x="294" y="322"/>
                </a:lnTo>
                <a:lnTo>
                  <a:pt x="288" y="319"/>
                </a:lnTo>
                <a:lnTo>
                  <a:pt x="288" y="319"/>
                </a:lnTo>
                <a:lnTo>
                  <a:pt x="288" y="316"/>
                </a:lnTo>
                <a:lnTo>
                  <a:pt x="288" y="298"/>
                </a:lnTo>
                <a:lnTo>
                  <a:pt x="288" y="298"/>
                </a:lnTo>
                <a:lnTo>
                  <a:pt x="288" y="295"/>
                </a:lnTo>
                <a:lnTo>
                  <a:pt x="288" y="295"/>
                </a:lnTo>
                <a:lnTo>
                  <a:pt x="291" y="283"/>
                </a:lnTo>
                <a:lnTo>
                  <a:pt x="294" y="274"/>
                </a:lnTo>
                <a:lnTo>
                  <a:pt x="294" y="262"/>
                </a:lnTo>
                <a:lnTo>
                  <a:pt x="294" y="262"/>
                </a:lnTo>
                <a:lnTo>
                  <a:pt x="294" y="256"/>
                </a:lnTo>
                <a:lnTo>
                  <a:pt x="294" y="256"/>
                </a:lnTo>
                <a:lnTo>
                  <a:pt x="291" y="256"/>
                </a:lnTo>
                <a:lnTo>
                  <a:pt x="291" y="256"/>
                </a:lnTo>
                <a:lnTo>
                  <a:pt x="285" y="256"/>
                </a:lnTo>
                <a:lnTo>
                  <a:pt x="277" y="250"/>
                </a:lnTo>
                <a:lnTo>
                  <a:pt x="277" y="250"/>
                </a:lnTo>
                <a:lnTo>
                  <a:pt x="271" y="243"/>
                </a:lnTo>
                <a:lnTo>
                  <a:pt x="271" y="234"/>
                </a:lnTo>
                <a:lnTo>
                  <a:pt x="274" y="216"/>
                </a:lnTo>
                <a:lnTo>
                  <a:pt x="274" y="216"/>
                </a:lnTo>
                <a:lnTo>
                  <a:pt x="266" y="210"/>
                </a:lnTo>
                <a:lnTo>
                  <a:pt x="263" y="207"/>
                </a:lnTo>
                <a:lnTo>
                  <a:pt x="263" y="204"/>
                </a:lnTo>
                <a:lnTo>
                  <a:pt x="263" y="204"/>
                </a:lnTo>
                <a:lnTo>
                  <a:pt x="257" y="189"/>
                </a:lnTo>
                <a:lnTo>
                  <a:pt x="257" y="189"/>
                </a:lnTo>
                <a:lnTo>
                  <a:pt x="246" y="168"/>
                </a:lnTo>
                <a:lnTo>
                  <a:pt x="243" y="152"/>
                </a:lnTo>
                <a:lnTo>
                  <a:pt x="243" y="152"/>
                </a:lnTo>
                <a:lnTo>
                  <a:pt x="240" y="146"/>
                </a:lnTo>
                <a:lnTo>
                  <a:pt x="235" y="137"/>
                </a:lnTo>
                <a:lnTo>
                  <a:pt x="224" y="119"/>
                </a:lnTo>
                <a:lnTo>
                  <a:pt x="224" y="119"/>
                </a:lnTo>
                <a:lnTo>
                  <a:pt x="224" y="119"/>
                </a:lnTo>
                <a:lnTo>
                  <a:pt x="224" y="119"/>
                </a:lnTo>
                <a:lnTo>
                  <a:pt x="221" y="113"/>
                </a:lnTo>
                <a:lnTo>
                  <a:pt x="252" y="13"/>
                </a:lnTo>
                <a:lnTo>
                  <a:pt x="252" y="13"/>
                </a:lnTo>
                <a:lnTo>
                  <a:pt x="218" y="7"/>
                </a:lnTo>
                <a:lnTo>
                  <a:pt x="196" y="0"/>
                </a:lnTo>
                <a:lnTo>
                  <a:pt x="103" y="313"/>
                </a:lnTo>
                <a:lnTo>
                  <a:pt x="103" y="313"/>
                </a:lnTo>
                <a:lnTo>
                  <a:pt x="103" y="316"/>
                </a:lnTo>
                <a:lnTo>
                  <a:pt x="103" y="316"/>
                </a:lnTo>
                <a:lnTo>
                  <a:pt x="103" y="316"/>
                </a:lnTo>
                <a:lnTo>
                  <a:pt x="103" y="316"/>
                </a:lnTo>
                <a:close/>
              </a:path>
            </a:pathLst>
          </a:custGeom>
          <a:solidFill>
            <a:schemeClr val="accent2">
              <a:lumMod val="60000"/>
              <a:lumOff val="40000"/>
            </a:scheme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5" name="Freeform 733">
            <a:extLst>
              <a:ext uri="{FF2B5EF4-FFF2-40B4-BE49-F238E27FC236}">
                <a16:creationId xmlns:a16="http://schemas.microsoft.com/office/drawing/2014/main" id="{CC9BA758-042B-49A4-AD1F-05E551425B42}"/>
              </a:ext>
            </a:extLst>
          </p:cNvPr>
          <p:cNvSpPr>
            <a:spLocks/>
          </p:cNvSpPr>
          <p:nvPr/>
        </p:nvSpPr>
        <p:spPr bwMode="auto">
          <a:xfrm>
            <a:off x="2533043" y="324151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6" name="Rectangle 735">
            <a:extLst>
              <a:ext uri="{FF2B5EF4-FFF2-40B4-BE49-F238E27FC236}">
                <a16:creationId xmlns:a16="http://schemas.microsoft.com/office/drawing/2014/main" id="{63C46EA9-65FF-4A0F-B319-588F53531BB7}"/>
              </a:ext>
            </a:extLst>
          </p:cNvPr>
          <p:cNvSpPr>
            <a:spLocks noChangeArrowheads="1"/>
          </p:cNvSpPr>
          <p:nvPr/>
        </p:nvSpPr>
        <p:spPr bwMode="auto">
          <a:xfrm>
            <a:off x="2618962" y="3258977"/>
            <a:ext cx="1535" cy="1454"/>
          </a:xfrm>
          <a:prstGeom prst="rect">
            <a:avLst/>
          </a:prstGeom>
          <a:solidFill>
            <a:srgbClr val="231F20"/>
          </a:solidFill>
          <a:ln w="2857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07" name="Freeform 736">
            <a:extLst>
              <a:ext uri="{FF2B5EF4-FFF2-40B4-BE49-F238E27FC236}">
                <a16:creationId xmlns:a16="http://schemas.microsoft.com/office/drawing/2014/main" id="{5F87BF87-E8DD-452C-A0BE-C36E2A803536}"/>
              </a:ext>
            </a:extLst>
          </p:cNvPr>
          <p:cNvSpPr>
            <a:spLocks/>
          </p:cNvSpPr>
          <p:nvPr/>
        </p:nvSpPr>
        <p:spPr bwMode="auto">
          <a:xfrm>
            <a:off x="2394958" y="320660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8" name="Freeform 737">
            <a:extLst>
              <a:ext uri="{FF2B5EF4-FFF2-40B4-BE49-F238E27FC236}">
                <a16:creationId xmlns:a16="http://schemas.microsoft.com/office/drawing/2014/main" id="{4A5F41EE-4BFB-40D9-ADB2-EF3BEC2B9749}"/>
              </a:ext>
            </a:extLst>
          </p:cNvPr>
          <p:cNvSpPr>
            <a:spLocks/>
          </p:cNvSpPr>
          <p:nvPr/>
        </p:nvSpPr>
        <p:spPr bwMode="auto">
          <a:xfrm>
            <a:off x="2554523" y="3245883"/>
            <a:ext cx="7672" cy="0"/>
          </a:xfrm>
          <a:custGeom>
            <a:avLst/>
            <a:gdLst>
              <a:gd name="T0" fmla="*/ 5 w 5"/>
              <a:gd name="T1" fmla="*/ 0 w 5"/>
              <a:gd name="T2" fmla="*/ 0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0" y="0"/>
                </a:lnTo>
                <a:lnTo>
                  <a:pt x="0" y="0"/>
                </a:lnTo>
                <a:lnTo>
                  <a:pt x="0" y="0"/>
                </a:lnTo>
                <a:lnTo>
                  <a:pt x="5"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09" name="Freeform 739">
            <a:extLst>
              <a:ext uri="{FF2B5EF4-FFF2-40B4-BE49-F238E27FC236}">
                <a16:creationId xmlns:a16="http://schemas.microsoft.com/office/drawing/2014/main" id="{D22144E2-5780-4BA7-9CAA-21930DC039F5}"/>
              </a:ext>
            </a:extLst>
          </p:cNvPr>
          <p:cNvSpPr>
            <a:spLocks/>
          </p:cNvSpPr>
          <p:nvPr/>
        </p:nvSpPr>
        <p:spPr bwMode="auto">
          <a:xfrm>
            <a:off x="2296765" y="3184780"/>
            <a:ext cx="29152" cy="4364"/>
          </a:xfrm>
          <a:custGeom>
            <a:avLst/>
            <a:gdLst>
              <a:gd name="T0" fmla="*/ 2 w 19"/>
              <a:gd name="T1" fmla="*/ 0 h 3"/>
              <a:gd name="T2" fmla="*/ 2 w 19"/>
              <a:gd name="T3" fmla="*/ 0 h 3"/>
              <a:gd name="T4" fmla="*/ 19 w 19"/>
              <a:gd name="T5" fmla="*/ 3 h 3"/>
              <a:gd name="T6" fmla="*/ 19 w 19"/>
              <a:gd name="T7" fmla="*/ 3 h 3"/>
              <a:gd name="T8" fmla="*/ 0 w 19"/>
              <a:gd name="T9" fmla="*/ 0 h 3"/>
              <a:gd name="T10" fmla="*/ 0 w 19"/>
              <a:gd name="T11" fmla="*/ 0 h 3"/>
              <a:gd name="T12" fmla="*/ 0 w 19"/>
              <a:gd name="T13" fmla="*/ 0 h 3"/>
              <a:gd name="T14" fmla="*/ 2 w 19"/>
              <a:gd name="T15" fmla="*/ 0 h 3"/>
              <a:gd name="T16" fmla="*/ 2 w 19"/>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
                <a:moveTo>
                  <a:pt x="2" y="0"/>
                </a:moveTo>
                <a:lnTo>
                  <a:pt x="2" y="0"/>
                </a:lnTo>
                <a:lnTo>
                  <a:pt x="19" y="3"/>
                </a:lnTo>
                <a:lnTo>
                  <a:pt x="19" y="3"/>
                </a:lnTo>
                <a:lnTo>
                  <a:pt x="0" y="0"/>
                </a:lnTo>
                <a:lnTo>
                  <a:pt x="0" y="0"/>
                </a:lnTo>
                <a:lnTo>
                  <a:pt x="0" y="0"/>
                </a:lnTo>
                <a:lnTo>
                  <a:pt x="2" y="0"/>
                </a:lnTo>
                <a:lnTo>
                  <a:pt x="2"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0" name="Freeform 740">
            <a:extLst>
              <a:ext uri="{FF2B5EF4-FFF2-40B4-BE49-F238E27FC236}">
                <a16:creationId xmlns:a16="http://schemas.microsoft.com/office/drawing/2014/main" id="{64D83ACA-4F9C-4B28-8A4A-13D74347BA3C}"/>
              </a:ext>
            </a:extLst>
          </p:cNvPr>
          <p:cNvSpPr>
            <a:spLocks/>
          </p:cNvSpPr>
          <p:nvPr/>
        </p:nvSpPr>
        <p:spPr bwMode="auto">
          <a:xfrm>
            <a:off x="2296765" y="3184780"/>
            <a:ext cx="3069" cy="0"/>
          </a:xfrm>
          <a:custGeom>
            <a:avLst/>
            <a:gdLst>
              <a:gd name="T0" fmla="*/ 2 w 2"/>
              <a:gd name="T1" fmla="*/ 2 w 2"/>
              <a:gd name="T2" fmla="*/ 0 w 2"/>
              <a:gd name="T3" fmla="*/ 0 w 2"/>
              <a:gd name="T4" fmla="*/ 0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2" y="0"/>
                </a:lnTo>
                <a:lnTo>
                  <a:pt x="0" y="0"/>
                </a:lnTo>
                <a:lnTo>
                  <a:pt x="0" y="0"/>
                </a:lnTo>
                <a:lnTo>
                  <a:pt x="0" y="0"/>
                </a:lnTo>
                <a:lnTo>
                  <a:pt x="2" y="0"/>
                </a:lnTo>
                <a:lnTo>
                  <a:pt x="2"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1" name="Freeform 741">
            <a:extLst>
              <a:ext uri="{FF2B5EF4-FFF2-40B4-BE49-F238E27FC236}">
                <a16:creationId xmlns:a16="http://schemas.microsoft.com/office/drawing/2014/main" id="{9E005C9C-2C2E-4F2F-9C58-938844E00E08}"/>
              </a:ext>
            </a:extLst>
          </p:cNvPr>
          <p:cNvSpPr>
            <a:spLocks/>
          </p:cNvSpPr>
          <p:nvPr/>
        </p:nvSpPr>
        <p:spPr bwMode="auto">
          <a:xfrm>
            <a:off x="2618962" y="3258977"/>
            <a:ext cx="3069" cy="0"/>
          </a:xfrm>
          <a:custGeom>
            <a:avLst/>
            <a:gdLst>
              <a:gd name="T0" fmla="*/ 2 w 2"/>
              <a:gd name="T1" fmla="*/ 0 w 2"/>
              <a:gd name="T2" fmla="*/ 0 w 2"/>
              <a:gd name="T3" fmla="*/ 2 w 2"/>
              <a:gd name="T4" fmla="*/ 2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lnTo>
                  <a:pt x="0" y="0"/>
                </a:lnTo>
                <a:lnTo>
                  <a:pt x="0" y="0"/>
                </a:lnTo>
                <a:lnTo>
                  <a:pt x="2" y="0"/>
                </a:lnTo>
                <a:lnTo>
                  <a:pt x="2" y="0"/>
                </a:lnTo>
                <a:lnTo>
                  <a:pt x="2" y="0"/>
                </a:lnTo>
                <a:lnTo>
                  <a:pt x="2"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2" name="Freeform 742">
            <a:extLst>
              <a:ext uri="{FF2B5EF4-FFF2-40B4-BE49-F238E27FC236}">
                <a16:creationId xmlns:a16="http://schemas.microsoft.com/office/drawing/2014/main" id="{29FB69C3-DD8D-49DF-9715-390C1FE5F4F9}"/>
              </a:ext>
            </a:extLst>
          </p:cNvPr>
          <p:cNvSpPr>
            <a:spLocks/>
          </p:cNvSpPr>
          <p:nvPr/>
        </p:nvSpPr>
        <p:spPr bwMode="auto">
          <a:xfrm>
            <a:off x="2618962" y="3258977"/>
            <a:ext cx="3069" cy="0"/>
          </a:xfrm>
          <a:custGeom>
            <a:avLst/>
            <a:gdLst>
              <a:gd name="T0" fmla="*/ 2 w 2"/>
              <a:gd name="T1" fmla="*/ 2 w 2"/>
              <a:gd name="T2" fmla="*/ 2 w 2"/>
              <a:gd name="T3" fmla="*/ 2 w 2"/>
              <a:gd name="T4" fmla="*/ 2 w 2"/>
              <a:gd name="T5" fmla="*/ 2 w 2"/>
              <a:gd name="T6" fmla="*/ 2 w 2"/>
              <a:gd name="T7" fmla="*/ 2 w 2"/>
              <a:gd name="T8" fmla="*/ 0 w 2"/>
              <a:gd name="T9" fmla="*/ 0 w 2"/>
              <a:gd name="T10"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2">
                <a:moveTo>
                  <a:pt x="2" y="0"/>
                </a:moveTo>
                <a:lnTo>
                  <a:pt x="2" y="0"/>
                </a:lnTo>
                <a:lnTo>
                  <a:pt x="2" y="0"/>
                </a:lnTo>
                <a:lnTo>
                  <a:pt x="2" y="0"/>
                </a:lnTo>
                <a:lnTo>
                  <a:pt x="2" y="0"/>
                </a:lnTo>
                <a:lnTo>
                  <a:pt x="2" y="0"/>
                </a:lnTo>
                <a:lnTo>
                  <a:pt x="2" y="0"/>
                </a:lnTo>
                <a:lnTo>
                  <a:pt x="2" y="0"/>
                </a:lnTo>
                <a:lnTo>
                  <a:pt x="0" y="0"/>
                </a:lnTo>
                <a:lnTo>
                  <a:pt x="0" y="0"/>
                </a:lnTo>
                <a:lnTo>
                  <a:pt x="2"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3" name="Freeform 743">
            <a:extLst>
              <a:ext uri="{FF2B5EF4-FFF2-40B4-BE49-F238E27FC236}">
                <a16:creationId xmlns:a16="http://schemas.microsoft.com/office/drawing/2014/main" id="{89564E36-7EA7-4011-9324-9C3E61FE106A}"/>
              </a:ext>
            </a:extLst>
          </p:cNvPr>
          <p:cNvSpPr>
            <a:spLocks/>
          </p:cNvSpPr>
          <p:nvPr/>
        </p:nvSpPr>
        <p:spPr bwMode="auto">
          <a:xfrm>
            <a:off x="2965709" y="3065482"/>
            <a:ext cx="56768" cy="264783"/>
          </a:xfrm>
          <a:custGeom>
            <a:avLst/>
            <a:gdLst>
              <a:gd name="T0" fmla="*/ 37 w 37"/>
              <a:gd name="T1" fmla="*/ 0 h 182"/>
              <a:gd name="T2" fmla="*/ 0 w 37"/>
              <a:gd name="T3" fmla="*/ 182 h 182"/>
              <a:gd name="T4" fmla="*/ 0 w 37"/>
              <a:gd name="T5" fmla="*/ 182 h 182"/>
              <a:gd name="T6" fmla="*/ 37 w 37"/>
              <a:gd name="T7" fmla="*/ 0 h 182"/>
            </a:gdLst>
            <a:ahLst/>
            <a:cxnLst>
              <a:cxn ang="0">
                <a:pos x="T0" y="T1"/>
              </a:cxn>
              <a:cxn ang="0">
                <a:pos x="T2" y="T3"/>
              </a:cxn>
              <a:cxn ang="0">
                <a:pos x="T4" y="T5"/>
              </a:cxn>
              <a:cxn ang="0">
                <a:pos x="T6" y="T7"/>
              </a:cxn>
            </a:cxnLst>
            <a:rect l="0" t="0" r="r" b="b"/>
            <a:pathLst>
              <a:path w="37" h="182">
                <a:moveTo>
                  <a:pt x="37" y="0"/>
                </a:moveTo>
                <a:lnTo>
                  <a:pt x="0" y="182"/>
                </a:lnTo>
                <a:lnTo>
                  <a:pt x="0" y="182"/>
                </a:lnTo>
                <a:lnTo>
                  <a:pt x="37"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4" name="Freeform 744">
            <a:extLst>
              <a:ext uri="{FF2B5EF4-FFF2-40B4-BE49-F238E27FC236}">
                <a16:creationId xmlns:a16="http://schemas.microsoft.com/office/drawing/2014/main" id="{867F3975-B655-4781-AAD2-73D77487EC3F}"/>
              </a:ext>
            </a:extLst>
          </p:cNvPr>
          <p:cNvSpPr>
            <a:spLocks/>
          </p:cNvSpPr>
          <p:nvPr/>
        </p:nvSpPr>
        <p:spPr bwMode="auto">
          <a:xfrm>
            <a:off x="2927353" y="3321536"/>
            <a:ext cx="38357" cy="8729"/>
          </a:xfrm>
          <a:custGeom>
            <a:avLst/>
            <a:gdLst>
              <a:gd name="T0" fmla="*/ 25 w 25"/>
              <a:gd name="T1" fmla="*/ 6 h 6"/>
              <a:gd name="T2" fmla="*/ 25 w 25"/>
              <a:gd name="T3" fmla="*/ 6 h 6"/>
              <a:gd name="T4" fmla="*/ 0 w 25"/>
              <a:gd name="T5" fmla="*/ 0 h 6"/>
              <a:gd name="T6" fmla="*/ 0 w 25"/>
              <a:gd name="T7" fmla="*/ 0 h 6"/>
              <a:gd name="T8" fmla="*/ 25 w 25"/>
              <a:gd name="T9" fmla="*/ 6 h 6"/>
              <a:gd name="T10" fmla="*/ 25 w 25"/>
              <a:gd name="T11" fmla="*/ 6 h 6"/>
            </a:gdLst>
            <a:ahLst/>
            <a:cxnLst>
              <a:cxn ang="0">
                <a:pos x="T0" y="T1"/>
              </a:cxn>
              <a:cxn ang="0">
                <a:pos x="T2" y="T3"/>
              </a:cxn>
              <a:cxn ang="0">
                <a:pos x="T4" y="T5"/>
              </a:cxn>
              <a:cxn ang="0">
                <a:pos x="T6" y="T7"/>
              </a:cxn>
              <a:cxn ang="0">
                <a:pos x="T8" y="T9"/>
              </a:cxn>
              <a:cxn ang="0">
                <a:pos x="T10" y="T11"/>
              </a:cxn>
            </a:cxnLst>
            <a:rect l="0" t="0" r="r" b="b"/>
            <a:pathLst>
              <a:path w="25" h="6">
                <a:moveTo>
                  <a:pt x="25" y="6"/>
                </a:moveTo>
                <a:lnTo>
                  <a:pt x="25" y="6"/>
                </a:lnTo>
                <a:lnTo>
                  <a:pt x="0" y="0"/>
                </a:lnTo>
                <a:lnTo>
                  <a:pt x="0" y="0"/>
                </a:lnTo>
                <a:lnTo>
                  <a:pt x="25" y="6"/>
                </a:lnTo>
                <a:lnTo>
                  <a:pt x="25" y="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5" name="Rectangle 745">
            <a:extLst>
              <a:ext uri="{FF2B5EF4-FFF2-40B4-BE49-F238E27FC236}">
                <a16:creationId xmlns:a16="http://schemas.microsoft.com/office/drawing/2014/main" id="{C22E29CF-166B-403A-AEA6-FC20DE5EE904}"/>
              </a:ext>
            </a:extLst>
          </p:cNvPr>
          <p:cNvSpPr>
            <a:spLocks noChangeArrowheads="1"/>
          </p:cNvSpPr>
          <p:nvPr/>
        </p:nvSpPr>
        <p:spPr bwMode="auto">
          <a:xfrm>
            <a:off x="2965709" y="3330265"/>
            <a:ext cx="1535" cy="1454"/>
          </a:xfrm>
          <a:prstGeom prst="rect">
            <a:avLst/>
          </a:prstGeom>
          <a:solidFill>
            <a:srgbClr val="231F20"/>
          </a:solidFill>
          <a:ln w="28575">
            <a:noFill/>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16" name="Freeform 747">
            <a:extLst>
              <a:ext uri="{FF2B5EF4-FFF2-40B4-BE49-F238E27FC236}">
                <a16:creationId xmlns:a16="http://schemas.microsoft.com/office/drawing/2014/main" id="{CBE185B1-38ED-41BC-AC16-D1527A0DB736}"/>
              </a:ext>
            </a:extLst>
          </p:cNvPr>
          <p:cNvSpPr>
            <a:spLocks/>
          </p:cNvSpPr>
          <p:nvPr/>
        </p:nvSpPr>
        <p:spPr bwMode="auto">
          <a:xfrm>
            <a:off x="2622031" y="3258977"/>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7" name="Oval 748">
            <a:extLst>
              <a:ext uri="{FF2B5EF4-FFF2-40B4-BE49-F238E27FC236}">
                <a16:creationId xmlns:a16="http://schemas.microsoft.com/office/drawing/2014/main" id="{7D7A9A7B-4E95-48C1-B8E8-AC60E542DECE}"/>
              </a:ext>
            </a:extLst>
          </p:cNvPr>
          <p:cNvSpPr>
            <a:spLocks noChangeArrowheads="1"/>
          </p:cNvSpPr>
          <p:nvPr/>
        </p:nvSpPr>
        <p:spPr bwMode="auto">
          <a:xfrm>
            <a:off x="2622031" y="3258977"/>
            <a:ext cx="1535" cy="1454"/>
          </a:xfrm>
          <a:prstGeom prst="ellipse">
            <a:avLst/>
          </a:pr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8" name="Freeform 749">
            <a:extLst>
              <a:ext uri="{FF2B5EF4-FFF2-40B4-BE49-F238E27FC236}">
                <a16:creationId xmlns:a16="http://schemas.microsoft.com/office/drawing/2014/main" id="{F008E4EE-DF6F-4717-9820-847CA23BD145}"/>
              </a:ext>
            </a:extLst>
          </p:cNvPr>
          <p:cNvSpPr>
            <a:spLocks/>
          </p:cNvSpPr>
          <p:nvPr/>
        </p:nvSpPr>
        <p:spPr bwMode="auto">
          <a:xfrm>
            <a:off x="2743238" y="257083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19" name="Freeform 750">
            <a:extLst>
              <a:ext uri="{FF2B5EF4-FFF2-40B4-BE49-F238E27FC236}">
                <a16:creationId xmlns:a16="http://schemas.microsoft.com/office/drawing/2014/main" id="{8DE218C4-279D-4CE5-BF1B-35D0029A7D77}"/>
              </a:ext>
            </a:extLst>
          </p:cNvPr>
          <p:cNvSpPr>
            <a:spLocks/>
          </p:cNvSpPr>
          <p:nvPr/>
        </p:nvSpPr>
        <p:spPr bwMode="auto">
          <a:xfrm>
            <a:off x="2743238" y="256501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0" name="Freeform 751">
            <a:extLst>
              <a:ext uri="{FF2B5EF4-FFF2-40B4-BE49-F238E27FC236}">
                <a16:creationId xmlns:a16="http://schemas.microsoft.com/office/drawing/2014/main" id="{E6E159FE-E6B8-4E62-91D0-9473CC688EA3}"/>
              </a:ext>
            </a:extLst>
          </p:cNvPr>
          <p:cNvSpPr>
            <a:spLocks/>
          </p:cNvSpPr>
          <p:nvPr/>
        </p:nvSpPr>
        <p:spPr bwMode="auto">
          <a:xfrm>
            <a:off x="2743238" y="256501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1" name="Freeform 752">
            <a:extLst>
              <a:ext uri="{FF2B5EF4-FFF2-40B4-BE49-F238E27FC236}">
                <a16:creationId xmlns:a16="http://schemas.microsoft.com/office/drawing/2014/main" id="{4F876AC7-3AE1-44BE-AB14-901522D35D30}"/>
              </a:ext>
            </a:extLst>
          </p:cNvPr>
          <p:cNvSpPr>
            <a:spLocks/>
          </p:cNvSpPr>
          <p:nvPr/>
        </p:nvSpPr>
        <p:spPr bwMode="auto">
          <a:xfrm>
            <a:off x="2729431" y="2570832"/>
            <a:ext cx="13809" cy="13093"/>
          </a:xfrm>
          <a:custGeom>
            <a:avLst/>
            <a:gdLst>
              <a:gd name="T0" fmla="*/ 9 w 9"/>
              <a:gd name="T1" fmla="*/ 0 h 9"/>
              <a:gd name="T2" fmla="*/ 9 w 9"/>
              <a:gd name="T3" fmla="*/ 0 h 9"/>
              <a:gd name="T4" fmla="*/ 0 w 9"/>
              <a:gd name="T5" fmla="*/ 9 h 9"/>
              <a:gd name="T6" fmla="*/ 0 w 9"/>
              <a:gd name="T7" fmla="*/ 9 h 9"/>
              <a:gd name="T8" fmla="*/ 9 w 9"/>
              <a:gd name="T9" fmla="*/ 0 h 9"/>
              <a:gd name="T10" fmla="*/ 9 w 9"/>
              <a:gd name="T11" fmla="*/ 0 h 9"/>
            </a:gdLst>
            <a:ahLst/>
            <a:cxnLst>
              <a:cxn ang="0">
                <a:pos x="T0" y="T1"/>
              </a:cxn>
              <a:cxn ang="0">
                <a:pos x="T2" y="T3"/>
              </a:cxn>
              <a:cxn ang="0">
                <a:pos x="T4" y="T5"/>
              </a:cxn>
              <a:cxn ang="0">
                <a:pos x="T6" y="T7"/>
              </a:cxn>
              <a:cxn ang="0">
                <a:pos x="T8" y="T9"/>
              </a:cxn>
              <a:cxn ang="0">
                <a:pos x="T10" y="T11"/>
              </a:cxn>
            </a:cxnLst>
            <a:rect l="0" t="0" r="r" b="b"/>
            <a:pathLst>
              <a:path w="9" h="9">
                <a:moveTo>
                  <a:pt x="9" y="0"/>
                </a:moveTo>
                <a:lnTo>
                  <a:pt x="9" y="0"/>
                </a:lnTo>
                <a:lnTo>
                  <a:pt x="0" y="9"/>
                </a:lnTo>
                <a:lnTo>
                  <a:pt x="0" y="9"/>
                </a:lnTo>
                <a:lnTo>
                  <a:pt x="9" y="0"/>
                </a:lnTo>
                <a:lnTo>
                  <a:pt x="9"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2" name="Freeform 753">
            <a:extLst>
              <a:ext uri="{FF2B5EF4-FFF2-40B4-BE49-F238E27FC236}">
                <a16:creationId xmlns:a16="http://schemas.microsoft.com/office/drawing/2014/main" id="{E7479532-42C2-4381-8EC3-265655585F79}"/>
              </a:ext>
            </a:extLst>
          </p:cNvPr>
          <p:cNvSpPr>
            <a:spLocks/>
          </p:cNvSpPr>
          <p:nvPr/>
        </p:nvSpPr>
        <p:spPr bwMode="auto">
          <a:xfrm>
            <a:off x="3030149" y="2950548"/>
            <a:ext cx="13809" cy="4364"/>
          </a:xfrm>
          <a:custGeom>
            <a:avLst/>
            <a:gdLst>
              <a:gd name="T0" fmla="*/ 9 w 9"/>
              <a:gd name="T1" fmla="*/ 3 h 3"/>
              <a:gd name="T2" fmla="*/ 0 w 9"/>
              <a:gd name="T3" fmla="*/ 0 h 3"/>
              <a:gd name="T4" fmla="*/ 9 w 9"/>
              <a:gd name="T5" fmla="*/ 3 h 3"/>
              <a:gd name="T6" fmla="*/ 9 w 9"/>
              <a:gd name="T7" fmla="*/ 3 h 3"/>
            </a:gdLst>
            <a:ahLst/>
            <a:cxnLst>
              <a:cxn ang="0">
                <a:pos x="T0" y="T1"/>
              </a:cxn>
              <a:cxn ang="0">
                <a:pos x="T2" y="T3"/>
              </a:cxn>
              <a:cxn ang="0">
                <a:pos x="T4" y="T5"/>
              </a:cxn>
              <a:cxn ang="0">
                <a:pos x="T6" y="T7"/>
              </a:cxn>
            </a:cxnLst>
            <a:rect l="0" t="0" r="r" b="b"/>
            <a:pathLst>
              <a:path w="9" h="3">
                <a:moveTo>
                  <a:pt x="9" y="3"/>
                </a:moveTo>
                <a:lnTo>
                  <a:pt x="0" y="0"/>
                </a:lnTo>
                <a:lnTo>
                  <a:pt x="9" y="3"/>
                </a:lnTo>
                <a:lnTo>
                  <a:pt x="9"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3" name="Freeform 754">
            <a:extLst>
              <a:ext uri="{FF2B5EF4-FFF2-40B4-BE49-F238E27FC236}">
                <a16:creationId xmlns:a16="http://schemas.microsoft.com/office/drawing/2014/main" id="{DB5E461C-112D-4EBA-95D4-9EEA305C2714}"/>
              </a:ext>
            </a:extLst>
          </p:cNvPr>
          <p:cNvSpPr>
            <a:spLocks/>
          </p:cNvSpPr>
          <p:nvPr/>
        </p:nvSpPr>
        <p:spPr bwMode="auto">
          <a:xfrm>
            <a:off x="2691073" y="2662487"/>
            <a:ext cx="0" cy="8729"/>
          </a:xfrm>
          <a:custGeom>
            <a:avLst/>
            <a:gdLst>
              <a:gd name="T0" fmla="*/ 0 h 6"/>
              <a:gd name="T1" fmla="*/ 0 h 6"/>
              <a:gd name="T2" fmla="*/ 6 h 6"/>
              <a:gd name="T3" fmla="*/ 6 h 6"/>
              <a:gd name="T4" fmla="*/ 0 h 6"/>
              <a:gd name="T5" fmla="*/ 0 h 6"/>
            </a:gdLst>
            <a:ahLst/>
            <a:cxnLst>
              <a:cxn ang="0">
                <a:pos x="0" y="T0"/>
              </a:cxn>
              <a:cxn ang="0">
                <a:pos x="0" y="T1"/>
              </a:cxn>
              <a:cxn ang="0">
                <a:pos x="0" y="T2"/>
              </a:cxn>
              <a:cxn ang="0">
                <a:pos x="0" y="T3"/>
              </a:cxn>
              <a:cxn ang="0">
                <a:pos x="0" y="T4"/>
              </a:cxn>
              <a:cxn ang="0">
                <a:pos x="0" y="T5"/>
              </a:cxn>
            </a:cxnLst>
            <a:rect l="0" t="0" r="r" b="b"/>
            <a:pathLst>
              <a:path h="6">
                <a:moveTo>
                  <a:pt x="0" y="0"/>
                </a:moveTo>
                <a:lnTo>
                  <a:pt x="0" y="0"/>
                </a:lnTo>
                <a:lnTo>
                  <a:pt x="0" y="6"/>
                </a:lnTo>
                <a:lnTo>
                  <a:pt x="0" y="6"/>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4" name="Freeform 755">
            <a:extLst>
              <a:ext uri="{FF2B5EF4-FFF2-40B4-BE49-F238E27FC236}">
                <a16:creationId xmlns:a16="http://schemas.microsoft.com/office/drawing/2014/main" id="{CD3E0A7A-5701-48C2-84A5-52ED4E922DBB}"/>
              </a:ext>
            </a:extLst>
          </p:cNvPr>
          <p:cNvSpPr>
            <a:spLocks/>
          </p:cNvSpPr>
          <p:nvPr/>
        </p:nvSpPr>
        <p:spPr bwMode="auto">
          <a:xfrm>
            <a:off x="2635840" y="2115463"/>
            <a:ext cx="47563" cy="145485"/>
          </a:xfrm>
          <a:custGeom>
            <a:avLst/>
            <a:gdLst>
              <a:gd name="T0" fmla="*/ 31 w 31"/>
              <a:gd name="T1" fmla="*/ 0 h 100"/>
              <a:gd name="T2" fmla="*/ 31 w 31"/>
              <a:gd name="T3" fmla="*/ 0 h 100"/>
              <a:gd name="T4" fmla="*/ 0 w 31"/>
              <a:gd name="T5" fmla="*/ 100 h 100"/>
              <a:gd name="T6" fmla="*/ 31 w 31"/>
              <a:gd name="T7" fmla="*/ 0 h 100"/>
            </a:gdLst>
            <a:ahLst/>
            <a:cxnLst>
              <a:cxn ang="0">
                <a:pos x="T0" y="T1"/>
              </a:cxn>
              <a:cxn ang="0">
                <a:pos x="T2" y="T3"/>
              </a:cxn>
              <a:cxn ang="0">
                <a:pos x="T4" y="T5"/>
              </a:cxn>
              <a:cxn ang="0">
                <a:pos x="T6" y="T7"/>
              </a:cxn>
            </a:cxnLst>
            <a:rect l="0" t="0" r="r" b="b"/>
            <a:pathLst>
              <a:path w="31" h="100">
                <a:moveTo>
                  <a:pt x="31" y="0"/>
                </a:moveTo>
                <a:lnTo>
                  <a:pt x="31" y="0"/>
                </a:lnTo>
                <a:lnTo>
                  <a:pt x="0" y="100"/>
                </a:lnTo>
                <a:lnTo>
                  <a:pt x="31"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5" name="Freeform 756">
            <a:extLst>
              <a:ext uri="{FF2B5EF4-FFF2-40B4-BE49-F238E27FC236}">
                <a16:creationId xmlns:a16="http://schemas.microsoft.com/office/drawing/2014/main" id="{1ACC5597-3533-450D-B123-7DEB7D577B54}"/>
              </a:ext>
            </a:extLst>
          </p:cNvPr>
          <p:cNvSpPr>
            <a:spLocks/>
          </p:cNvSpPr>
          <p:nvPr/>
        </p:nvSpPr>
        <p:spPr bwMode="auto">
          <a:xfrm>
            <a:off x="2640442" y="2269676"/>
            <a:ext cx="29152" cy="48010"/>
          </a:xfrm>
          <a:custGeom>
            <a:avLst/>
            <a:gdLst>
              <a:gd name="T0" fmla="*/ 0 w 19"/>
              <a:gd name="T1" fmla="*/ 0 h 33"/>
              <a:gd name="T2" fmla="*/ 0 w 19"/>
              <a:gd name="T3" fmla="*/ 0 h 33"/>
              <a:gd name="T4" fmla="*/ 11 w 19"/>
              <a:gd name="T5" fmla="*/ 18 h 33"/>
              <a:gd name="T6" fmla="*/ 16 w 19"/>
              <a:gd name="T7" fmla="*/ 27 h 33"/>
              <a:gd name="T8" fmla="*/ 19 w 19"/>
              <a:gd name="T9" fmla="*/ 33 h 33"/>
              <a:gd name="T10" fmla="*/ 19 w 19"/>
              <a:gd name="T11" fmla="*/ 33 h 33"/>
              <a:gd name="T12" fmla="*/ 16 w 19"/>
              <a:gd name="T13" fmla="*/ 27 h 33"/>
              <a:gd name="T14" fmla="*/ 11 w 19"/>
              <a:gd name="T15" fmla="*/ 18 h 33"/>
              <a:gd name="T16" fmla="*/ 0 w 19"/>
              <a:gd name="T17" fmla="*/ 0 h 33"/>
              <a:gd name="T18" fmla="*/ 0 w 19"/>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3">
                <a:moveTo>
                  <a:pt x="0" y="0"/>
                </a:moveTo>
                <a:lnTo>
                  <a:pt x="0" y="0"/>
                </a:lnTo>
                <a:lnTo>
                  <a:pt x="11" y="18"/>
                </a:lnTo>
                <a:lnTo>
                  <a:pt x="16" y="27"/>
                </a:lnTo>
                <a:lnTo>
                  <a:pt x="19" y="33"/>
                </a:lnTo>
                <a:lnTo>
                  <a:pt x="19" y="33"/>
                </a:lnTo>
                <a:lnTo>
                  <a:pt x="16" y="27"/>
                </a:lnTo>
                <a:lnTo>
                  <a:pt x="11" y="18"/>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6" name="Freeform 757">
            <a:extLst>
              <a:ext uri="{FF2B5EF4-FFF2-40B4-BE49-F238E27FC236}">
                <a16:creationId xmlns:a16="http://schemas.microsoft.com/office/drawing/2014/main" id="{E38D4595-1624-4D1B-96D2-B4D93A869FA0}"/>
              </a:ext>
            </a:extLst>
          </p:cNvPr>
          <p:cNvSpPr>
            <a:spLocks/>
          </p:cNvSpPr>
          <p:nvPr/>
        </p:nvSpPr>
        <p:spPr bwMode="auto">
          <a:xfrm>
            <a:off x="2970312" y="2914177"/>
            <a:ext cx="42960" cy="32007"/>
          </a:xfrm>
          <a:custGeom>
            <a:avLst/>
            <a:gdLst>
              <a:gd name="T0" fmla="*/ 28 w 28"/>
              <a:gd name="T1" fmla="*/ 22 h 22"/>
              <a:gd name="T2" fmla="*/ 28 w 28"/>
              <a:gd name="T3" fmla="*/ 22 h 22"/>
              <a:gd name="T4" fmla="*/ 11 w 28"/>
              <a:gd name="T5" fmla="*/ 16 h 22"/>
              <a:gd name="T6" fmla="*/ 6 w 28"/>
              <a:gd name="T7" fmla="*/ 7 h 22"/>
              <a:gd name="T8" fmla="*/ 0 w 28"/>
              <a:gd name="T9" fmla="*/ 0 h 22"/>
              <a:gd name="T10" fmla="*/ 0 w 28"/>
              <a:gd name="T11" fmla="*/ 0 h 22"/>
              <a:gd name="T12" fmla="*/ 6 w 28"/>
              <a:gd name="T13" fmla="*/ 7 h 22"/>
              <a:gd name="T14" fmla="*/ 11 w 28"/>
              <a:gd name="T15" fmla="*/ 16 h 22"/>
              <a:gd name="T16" fmla="*/ 28 w 28"/>
              <a:gd name="T17" fmla="*/ 22 h 22"/>
              <a:gd name="T18" fmla="*/ 28 w 28"/>
              <a:gd name="T1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2">
                <a:moveTo>
                  <a:pt x="28" y="22"/>
                </a:moveTo>
                <a:lnTo>
                  <a:pt x="28" y="22"/>
                </a:lnTo>
                <a:lnTo>
                  <a:pt x="11" y="16"/>
                </a:lnTo>
                <a:lnTo>
                  <a:pt x="6" y="7"/>
                </a:lnTo>
                <a:lnTo>
                  <a:pt x="0" y="0"/>
                </a:lnTo>
                <a:lnTo>
                  <a:pt x="0" y="0"/>
                </a:lnTo>
                <a:lnTo>
                  <a:pt x="6" y="7"/>
                </a:lnTo>
                <a:lnTo>
                  <a:pt x="11" y="16"/>
                </a:lnTo>
                <a:lnTo>
                  <a:pt x="28" y="22"/>
                </a:lnTo>
                <a:lnTo>
                  <a:pt x="28" y="22"/>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7" name="Freeform 758">
            <a:extLst>
              <a:ext uri="{FF2B5EF4-FFF2-40B4-BE49-F238E27FC236}">
                <a16:creationId xmlns:a16="http://schemas.microsoft.com/office/drawing/2014/main" id="{3CE1AB70-BE02-490C-837C-253A67BFBCAE}"/>
              </a:ext>
            </a:extLst>
          </p:cNvPr>
          <p:cNvSpPr>
            <a:spLocks/>
          </p:cNvSpPr>
          <p:nvPr/>
        </p:nvSpPr>
        <p:spPr bwMode="auto">
          <a:xfrm>
            <a:off x="2691073" y="2671216"/>
            <a:ext cx="38357" cy="23278"/>
          </a:xfrm>
          <a:custGeom>
            <a:avLst/>
            <a:gdLst>
              <a:gd name="T0" fmla="*/ 25 w 25"/>
              <a:gd name="T1" fmla="*/ 16 h 16"/>
              <a:gd name="T2" fmla="*/ 25 w 25"/>
              <a:gd name="T3" fmla="*/ 16 h 16"/>
              <a:gd name="T4" fmla="*/ 11 w 25"/>
              <a:gd name="T5" fmla="*/ 13 h 16"/>
              <a:gd name="T6" fmla="*/ 6 w 25"/>
              <a:gd name="T7" fmla="*/ 6 h 16"/>
              <a:gd name="T8" fmla="*/ 0 w 25"/>
              <a:gd name="T9" fmla="*/ 0 h 16"/>
              <a:gd name="T10" fmla="*/ 0 w 25"/>
              <a:gd name="T11" fmla="*/ 0 h 16"/>
              <a:gd name="T12" fmla="*/ 6 w 25"/>
              <a:gd name="T13" fmla="*/ 6 h 16"/>
              <a:gd name="T14" fmla="*/ 11 w 25"/>
              <a:gd name="T15" fmla="*/ 13 h 16"/>
              <a:gd name="T16" fmla="*/ 25 w 25"/>
              <a:gd name="T17" fmla="*/ 16 h 16"/>
              <a:gd name="T18" fmla="*/ 25 w 25"/>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6">
                <a:moveTo>
                  <a:pt x="25" y="16"/>
                </a:moveTo>
                <a:lnTo>
                  <a:pt x="25" y="16"/>
                </a:lnTo>
                <a:lnTo>
                  <a:pt x="11" y="13"/>
                </a:lnTo>
                <a:lnTo>
                  <a:pt x="6" y="6"/>
                </a:lnTo>
                <a:lnTo>
                  <a:pt x="0" y="0"/>
                </a:lnTo>
                <a:lnTo>
                  <a:pt x="0" y="0"/>
                </a:lnTo>
                <a:lnTo>
                  <a:pt x="6" y="6"/>
                </a:lnTo>
                <a:lnTo>
                  <a:pt x="11" y="13"/>
                </a:lnTo>
                <a:lnTo>
                  <a:pt x="25" y="16"/>
                </a:lnTo>
                <a:lnTo>
                  <a:pt x="25" y="1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8" name="Freeform 759">
            <a:extLst>
              <a:ext uri="{FF2B5EF4-FFF2-40B4-BE49-F238E27FC236}">
                <a16:creationId xmlns:a16="http://schemas.microsoft.com/office/drawing/2014/main" id="{E4C38C16-F1E6-46F0-8F55-B00494B2AAEF}"/>
              </a:ext>
            </a:extLst>
          </p:cNvPr>
          <p:cNvSpPr>
            <a:spLocks/>
          </p:cNvSpPr>
          <p:nvPr/>
        </p:nvSpPr>
        <p:spPr bwMode="auto">
          <a:xfrm>
            <a:off x="2738636" y="2556283"/>
            <a:ext cx="9206" cy="8729"/>
          </a:xfrm>
          <a:custGeom>
            <a:avLst/>
            <a:gdLst>
              <a:gd name="T0" fmla="*/ 6 w 6"/>
              <a:gd name="T1" fmla="*/ 6 h 6"/>
              <a:gd name="T2" fmla="*/ 6 w 6"/>
              <a:gd name="T3" fmla="*/ 6 h 6"/>
              <a:gd name="T4" fmla="*/ 6 w 6"/>
              <a:gd name="T5" fmla="*/ 6 h 6"/>
              <a:gd name="T6" fmla="*/ 0 w 6"/>
              <a:gd name="T7" fmla="*/ 3 h 6"/>
              <a:gd name="T8" fmla="*/ 0 w 6"/>
              <a:gd name="T9" fmla="*/ 3 h 6"/>
              <a:gd name="T10" fmla="*/ 0 w 6"/>
              <a:gd name="T11" fmla="*/ 0 h 6"/>
              <a:gd name="T12" fmla="*/ 0 w 6"/>
              <a:gd name="T13" fmla="*/ 0 h 6"/>
              <a:gd name="T14" fmla="*/ 0 w 6"/>
              <a:gd name="T15" fmla="*/ 3 h 6"/>
              <a:gd name="T16" fmla="*/ 0 w 6"/>
              <a:gd name="T17" fmla="*/ 3 h 6"/>
              <a:gd name="T18" fmla="*/ 6 w 6"/>
              <a:gd name="T19" fmla="*/ 6 h 6"/>
              <a:gd name="T20" fmla="*/ 6 w 6"/>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6" y="6"/>
                </a:moveTo>
                <a:lnTo>
                  <a:pt x="6" y="6"/>
                </a:lnTo>
                <a:lnTo>
                  <a:pt x="6" y="6"/>
                </a:lnTo>
                <a:lnTo>
                  <a:pt x="0" y="3"/>
                </a:lnTo>
                <a:lnTo>
                  <a:pt x="0" y="3"/>
                </a:lnTo>
                <a:lnTo>
                  <a:pt x="0" y="0"/>
                </a:lnTo>
                <a:lnTo>
                  <a:pt x="0" y="0"/>
                </a:lnTo>
                <a:lnTo>
                  <a:pt x="0" y="3"/>
                </a:lnTo>
                <a:lnTo>
                  <a:pt x="0" y="3"/>
                </a:lnTo>
                <a:lnTo>
                  <a:pt x="6" y="6"/>
                </a:lnTo>
                <a:lnTo>
                  <a:pt x="6" y="6"/>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29" name="Freeform 760">
            <a:extLst>
              <a:ext uri="{FF2B5EF4-FFF2-40B4-BE49-F238E27FC236}">
                <a16:creationId xmlns:a16="http://schemas.microsoft.com/office/drawing/2014/main" id="{E104B2CE-2C55-4357-B286-E8B88DF0E9A5}"/>
              </a:ext>
            </a:extLst>
          </p:cNvPr>
          <p:cNvSpPr>
            <a:spLocks/>
          </p:cNvSpPr>
          <p:nvPr/>
        </p:nvSpPr>
        <p:spPr bwMode="auto">
          <a:xfrm>
            <a:off x="2373478" y="291999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0" name="Freeform 761">
            <a:extLst>
              <a:ext uri="{FF2B5EF4-FFF2-40B4-BE49-F238E27FC236}">
                <a16:creationId xmlns:a16="http://schemas.microsoft.com/office/drawing/2014/main" id="{8087D839-EA24-4C59-9C98-5940900BFAD2}"/>
              </a:ext>
            </a:extLst>
          </p:cNvPr>
          <p:cNvSpPr>
            <a:spLocks/>
          </p:cNvSpPr>
          <p:nvPr/>
        </p:nvSpPr>
        <p:spPr bwMode="auto">
          <a:xfrm>
            <a:off x="1724479" y="1929241"/>
            <a:ext cx="854592" cy="613948"/>
          </a:xfrm>
          <a:custGeom>
            <a:avLst/>
            <a:gdLst>
              <a:gd name="T0" fmla="*/ 406 w 557"/>
              <a:gd name="T1" fmla="*/ 73 h 422"/>
              <a:gd name="T2" fmla="*/ 157 w 557"/>
              <a:gd name="T3" fmla="*/ 18 h 422"/>
              <a:gd name="T4" fmla="*/ 168 w 557"/>
              <a:gd name="T5" fmla="*/ 43 h 422"/>
              <a:gd name="T6" fmla="*/ 163 w 557"/>
              <a:gd name="T7" fmla="*/ 88 h 422"/>
              <a:gd name="T8" fmla="*/ 157 w 557"/>
              <a:gd name="T9" fmla="*/ 118 h 422"/>
              <a:gd name="T10" fmla="*/ 152 w 557"/>
              <a:gd name="T11" fmla="*/ 152 h 422"/>
              <a:gd name="T12" fmla="*/ 129 w 557"/>
              <a:gd name="T13" fmla="*/ 185 h 422"/>
              <a:gd name="T14" fmla="*/ 115 w 557"/>
              <a:gd name="T15" fmla="*/ 197 h 422"/>
              <a:gd name="T16" fmla="*/ 98 w 557"/>
              <a:gd name="T17" fmla="*/ 197 h 422"/>
              <a:gd name="T18" fmla="*/ 87 w 557"/>
              <a:gd name="T19" fmla="*/ 188 h 422"/>
              <a:gd name="T20" fmla="*/ 96 w 557"/>
              <a:gd name="T21" fmla="*/ 176 h 422"/>
              <a:gd name="T22" fmla="*/ 101 w 557"/>
              <a:gd name="T23" fmla="*/ 173 h 422"/>
              <a:gd name="T24" fmla="*/ 110 w 557"/>
              <a:gd name="T25" fmla="*/ 155 h 422"/>
              <a:gd name="T26" fmla="*/ 124 w 557"/>
              <a:gd name="T27" fmla="*/ 143 h 422"/>
              <a:gd name="T28" fmla="*/ 132 w 557"/>
              <a:gd name="T29" fmla="*/ 128 h 422"/>
              <a:gd name="T30" fmla="*/ 118 w 557"/>
              <a:gd name="T31" fmla="*/ 122 h 422"/>
              <a:gd name="T32" fmla="*/ 118 w 557"/>
              <a:gd name="T33" fmla="*/ 112 h 422"/>
              <a:gd name="T34" fmla="*/ 121 w 557"/>
              <a:gd name="T35" fmla="*/ 88 h 422"/>
              <a:gd name="T36" fmla="*/ 107 w 557"/>
              <a:gd name="T37" fmla="*/ 79 h 422"/>
              <a:gd name="T38" fmla="*/ 90 w 557"/>
              <a:gd name="T39" fmla="*/ 76 h 422"/>
              <a:gd name="T40" fmla="*/ 54 w 557"/>
              <a:gd name="T41" fmla="*/ 61 h 422"/>
              <a:gd name="T42" fmla="*/ 9 w 557"/>
              <a:gd name="T43" fmla="*/ 24 h 422"/>
              <a:gd name="T44" fmla="*/ 6 w 557"/>
              <a:gd name="T45" fmla="*/ 61 h 422"/>
              <a:gd name="T46" fmla="*/ 3 w 557"/>
              <a:gd name="T47" fmla="*/ 118 h 422"/>
              <a:gd name="T48" fmla="*/ 0 w 557"/>
              <a:gd name="T49" fmla="*/ 152 h 422"/>
              <a:gd name="T50" fmla="*/ 14 w 557"/>
              <a:gd name="T51" fmla="*/ 207 h 422"/>
              <a:gd name="T52" fmla="*/ 9 w 557"/>
              <a:gd name="T53" fmla="*/ 228 h 422"/>
              <a:gd name="T54" fmla="*/ 23 w 557"/>
              <a:gd name="T55" fmla="*/ 258 h 422"/>
              <a:gd name="T56" fmla="*/ 20 w 557"/>
              <a:gd name="T57" fmla="*/ 261 h 422"/>
              <a:gd name="T58" fmla="*/ 23 w 557"/>
              <a:gd name="T59" fmla="*/ 264 h 422"/>
              <a:gd name="T60" fmla="*/ 26 w 557"/>
              <a:gd name="T61" fmla="*/ 264 h 422"/>
              <a:gd name="T62" fmla="*/ 28 w 557"/>
              <a:gd name="T63" fmla="*/ 267 h 422"/>
              <a:gd name="T64" fmla="*/ 28 w 557"/>
              <a:gd name="T65" fmla="*/ 267 h 422"/>
              <a:gd name="T66" fmla="*/ 68 w 557"/>
              <a:gd name="T67" fmla="*/ 286 h 422"/>
              <a:gd name="T68" fmla="*/ 82 w 557"/>
              <a:gd name="T69" fmla="*/ 358 h 422"/>
              <a:gd name="T70" fmla="*/ 107 w 557"/>
              <a:gd name="T71" fmla="*/ 362 h 422"/>
              <a:gd name="T72" fmla="*/ 146 w 557"/>
              <a:gd name="T73" fmla="*/ 358 h 422"/>
              <a:gd name="T74" fmla="*/ 152 w 557"/>
              <a:gd name="T75" fmla="*/ 365 h 422"/>
              <a:gd name="T76" fmla="*/ 168 w 557"/>
              <a:gd name="T77" fmla="*/ 374 h 422"/>
              <a:gd name="T78" fmla="*/ 213 w 557"/>
              <a:gd name="T79" fmla="*/ 389 h 422"/>
              <a:gd name="T80" fmla="*/ 269 w 557"/>
              <a:gd name="T81" fmla="*/ 389 h 422"/>
              <a:gd name="T82" fmla="*/ 339 w 557"/>
              <a:gd name="T83" fmla="*/ 389 h 422"/>
              <a:gd name="T84" fmla="*/ 342 w 557"/>
              <a:gd name="T85" fmla="*/ 389 h 422"/>
              <a:gd name="T86" fmla="*/ 345 w 557"/>
              <a:gd name="T87" fmla="*/ 389 h 422"/>
              <a:gd name="T88" fmla="*/ 347 w 557"/>
              <a:gd name="T89" fmla="*/ 389 h 422"/>
              <a:gd name="T90" fmla="*/ 350 w 557"/>
              <a:gd name="T91" fmla="*/ 389 h 422"/>
              <a:gd name="T92" fmla="*/ 353 w 557"/>
              <a:gd name="T93" fmla="*/ 392 h 422"/>
              <a:gd name="T94" fmla="*/ 359 w 557"/>
              <a:gd name="T95" fmla="*/ 392 h 422"/>
              <a:gd name="T96" fmla="*/ 361 w 557"/>
              <a:gd name="T97" fmla="*/ 392 h 422"/>
              <a:gd name="T98" fmla="*/ 367 w 557"/>
              <a:gd name="T99" fmla="*/ 395 h 422"/>
              <a:gd name="T100" fmla="*/ 373 w 557"/>
              <a:gd name="T101" fmla="*/ 395 h 422"/>
              <a:gd name="T102" fmla="*/ 375 w 557"/>
              <a:gd name="T103" fmla="*/ 395 h 422"/>
              <a:gd name="T104" fmla="*/ 381 w 557"/>
              <a:gd name="T105" fmla="*/ 398 h 422"/>
              <a:gd name="T106" fmla="*/ 387 w 557"/>
              <a:gd name="T107" fmla="*/ 398 h 422"/>
              <a:gd name="T108" fmla="*/ 389 w 557"/>
              <a:gd name="T109" fmla="*/ 401 h 422"/>
              <a:gd name="T110" fmla="*/ 395 w 557"/>
              <a:gd name="T111" fmla="*/ 401 h 422"/>
              <a:gd name="T112" fmla="*/ 406 w 557"/>
              <a:gd name="T113" fmla="*/ 404 h 422"/>
              <a:gd name="T114" fmla="*/ 412 w 557"/>
              <a:gd name="T115" fmla="*/ 407 h 422"/>
              <a:gd name="T116" fmla="*/ 465 w 557"/>
              <a:gd name="T117" fmla="*/ 422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7" h="422">
                <a:moveTo>
                  <a:pt x="527" y="216"/>
                </a:moveTo>
                <a:lnTo>
                  <a:pt x="557" y="112"/>
                </a:lnTo>
                <a:lnTo>
                  <a:pt x="557" y="112"/>
                </a:lnTo>
                <a:lnTo>
                  <a:pt x="406" y="73"/>
                </a:lnTo>
                <a:lnTo>
                  <a:pt x="286" y="39"/>
                </a:lnTo>
                <a:lnTo>
                  <a:pt x="154" y="0"/>
                </a:lnTo>
                <a:lnTo>
                  <a:pt x="154" y="0"/>
                </a:lnTo>
                <a:lnTo>
                  <a:pt x="157" y="18"/>
                </a:lnTo>
                <a:lnTo>
                  <a:pt x="160" y="27"/>
                </a:lnTo>
                <a:lnTo>
                  <a:pt x="160" y="27"/>
                </a:lnTo>
                <a:lnTo>
                  <a:pt x="163" y="33"/>
                </a:lnTo>
                <a:lnTo>
                  <a:pt x="168" y="43"/>
                </a:lnTo>
                <a:lnTo>
                  <a:pt x="168" y="52"/>
                </a:lnTo>
                <a:lnTo>
                  <a:pt x="168" y="61"/>
                </a:lnTo>
                <a:lnTo>
                  <a:pt x="168" y="61"/>
                </a:lnTo>
                <a:lnTo>
                  <a:pt x="163" y="88"/>
                </a:lnTo>
                <a:lnTo>
                  <a:pt x="163" y="88"/>
                </a:lnTo>
                <a:lnTo>
                  <a:pt x="160" y="109"/>
                </a:lnTo>
                <a:lnTo>
                  <a:pt x="160" y="109"/>
                </a:lnTo>
                <a:lnTo>
                  <a:pt x="157" y="118"/>
                </a:lnTo>
                <a:lnTo>
                  <a:pt x="157" y="118"/>
                </a:lnTo>
                <a:lnTo>
                  <a:pt x="157" y="131"/>
                </a:lnTo>
                <a:lnTo>
                  <a:pt x="152" y="149"/>
                </a:lnTo>
                <a:lnTo>
                  <a:pt x="152" y="152"/>
                </a:lnTo>
                <a:lnTo>
                  <a:pt x="152" y="152"/>
                </a:lnTo>
                <a:lnTo>
                  <a:pt x="143" y="170"/>
                </a:lnTo>
                <a:lnTo>
                  <a:pt x="138" y="179"/>
                </a:lnTo>
                <a:lnTo>
                  <a:pt x="129" y="185"/>
                </a:lnTo>
                <a:lnTo>
                  <a:pt x="129" y="185"/>
                </a:lnTo>
                <a:lnTo>
                  <a:pt x="124" y="191"/>
                </a:lnTo>
                <a:lnTo>
                  <a:pt x="124" y="191"/>
                </a:lnTo>
                <a:lnTo>
                  <a:pt x="115" y="197"/>
                </a:lnTo>
                <a:lnTo>
                  <a:pt x="104" y="197"/>
                </a:lnTo>
                <a:lnTo>
                  <a:pt x="104" y="197"/>
                </a:lnTo>
                <a:lnTo>
                  <a:pt x="98" y="197"/>
                </a:lnTo>
                <a:lnTo>
                  <a:pt x="98" y="197"/>
                </a:lnTo>
                <a:lnTo>
                  <a:pt x="93" y="194"/>
                </a:lnTo>
                <a:lnTo>
                  <a:pt x="90" y="191"/>
                </a:lnTo>
                <a:lnTo>
                  <a:pt x="87" y="188"/>
                </a:lnTo>
                <a:lnTo>
                  <a:pt x="87" y="188"/>
                </a:lnTo>
                <a:lnTo>
                  <a:pt x="87" y="185"/>
                </a:lnTo>
                <a:lnTo>
                  <a:pt x="90" y="182"/>
                </a:lnTo>
                <a:lnTo>
                  <a:pt x="96" y="176"/>
                </a:lnTo>
                <a:lnTo>
                  <a:pt x="96" y="176"/>
                </a:lnTo>
                <a:lnTo>
                  <a:pt x="98" y="176"/>
                </a:lnTo>
                <a:lnTo>
                  <a:pt x="98" y="176"/>
                </a:lnTo>
                <a:lnTo>
                  <a:pt x="101" y="173"/>
                </a:lnTo>
                <a:lnTo>
                  <a:pt x="101" y="173"/>
                </a:lnTo>
                <a:lnTo>
                  <a:pt x="107" y="170"/>
                </a:lnTo>
                <a:lnTo>
                  <a:pt x="110" y="161"/>
                </a:lnTo>
                <a:lnTo>
                  <a:pt x="110" y="161"/>
                </a:lnTo>
                <a:lnTo>
                  <a:pt x="110" y="155"/>
                </a:lnTo>
                <a:lnTo>
                  <a:pt x="112" y="152"/>
                </a:lnTo>
                <a:lnTo>
                  <a:pt x="121" y="143"/>
                </a:lnTo>
                <a:lnTo>
                  <a:pt x="121" y="143"/>
                </a:lnTo>
                <a:lnTo>
                  <a:pt x="124" y="143"/>
                </a:lnTo>
                <a:lnTo>
                  <a:pt x="124" y="143"/>
                </a:lnTo>
                <a:lnTo>
                  <a:pt x="126" y="137"/>
                </a:lnTo>
                <a:lnTo>
                  <a:pt x="126" y="137"/>
                </a:lnTo>
                <a:lnTo>
                  <a:pt x="132" y="128"/>
                </a:lnTo>
                <a:lnTo>
                  <a:pt x="132" y="128"/>
                </a:lnTo>
                <a:lnTo>
                  <a:pt x="126" y="128"/>
                </a:lnTo>
                <a:lnTo>
                  <a:pt x="126" y="128"/>
                </a:lnTo>
                <a:lnTo>
                  <a:pt x="118" y="122"/>
                </a:lnTo>
                <a:lnTo>
                  <a:pt x="118" y="118"/>
                </a:lnTo>
                <a:lnTo>
                  <a:pt x="118" y="115"/>
                </a:lnTo>
                <a:lnTo>
                  <a:pt x="118" y="115"/>
                </a:lnTo>
                <a:lnTo>
                  <a:pt x="118" y="112"/>
                </a:lnTo>
                <a:lnTo>
                  <a:pt x="118" y="112"/>
                </a:lnTo>
                <a:lnTo>
                  <a:pt x="121" y="103"/>
                </a:lnTo>
                <a:lnTo>
                  <a:pt x="121" y="97"/>
                </a:lnTo>
                <a:lnTo>
                  <a:pt x="121" y="88"/>
                </a:lnTo>
                <a:lnTo>
                  <a:pt x="121" y="88"/>
                </a:lnTo>
                <a:lnTo>
                  <a:pt x="118" y="85"/>
                </a:lnTo>
                <a:lnTo>
                  <a:pt x="115" y="82"/>
                </a:lnTo>
                <a:lnTo>
                  <a:pt x="107" y="79"/>
                </a:lnTo>
                <a:lnTo>
                  <a:pt x="107" y="79"/>
                </a:lnTo>
                <a:lnTo>
                  <a:pt x="98" y="76"/>
                </a:lnTo>
                <a:lnTo>
                  <a:pt x="98" y="76"/>
                </a:lnTo>
                <a:lnTo>
                  <a:pt x="90" y="76"/>
                </a:lnTo>
                <a:lnTo>
                  <a:pt x="90" y="76"/>
                </a:lnTo>
                <a:lnTo>
                  <a:pt x="73" y="70"/>
                </a:lnTo>
                <a:lnTo>
                  <a:pt x="54" y="61"/>
                </a:lnTo>
                <a:lnTo>
                  <a:pt x="54" y="61"/>
                </a:lnTo>
                <a:lnTo>
                  <a:pt x="34" y="49"/>
                </a:lnTo>
                <a:lnTo>
                  <a:pt x="20" y="33"/>
                </a:lnTo>
                <a:lnTo>
                  <a:pt x="20" y="33"/>
                </a:lnTo>
                <a:lnTo>
                  <a:pt x="9" y="24"/>
                </a:lnTo>
                <a:lnTo>
                  <a:pt x="9" y="24"/>
                </a:lnTo>
                <a:lnTo>
                  <a:pt x="0" y="43"/>
                </a:lnTo>
                <a:lnTo>
                  <a:pt x="0" y="43"/>
                </a:lnTo>
                <a:lnTo>
                  <a:pt x="6" y="61"/>
                </a:lnTo>
                <a:lnTo>
                  <a:pt x="9" y="76"/>
                </a:lnTo>
                <a:lnTo>
                  <a:pt x="9" y="76"/>
                </a:lnTo>
                <a:lnTo>
                  <a:pt x="6" y="100"/>
                </a:lnTo>
                <a:lnTo>
                  <a:pt x="3" y="118"/>
                </a:lnTo>
                <a:lnTo>
                  <a:pt x="0" y="134"/>
                </a:lnTo>
                <a:lnTo>
                  <a:pt x="0" y="134"/>
                </a:lnTo>
                <a:lnTo>
                  <a:pt x="0" y="143"/>
                </a:lnTo>
                <a:lnTo>
                  <a:pt x="0" y="152"/>
                </a:lnTo>
                <a:lnTo>
                  <a:pt x="6" y="176"/>
                </a:lnTo>
                <a:lnTo>
                  <a:pt x="6" y="176"/>
                </a:lnTo>
                <a:lnTo>
                  <a:pt x="12" y="191"/>
                </a:lnTo>
                <a:lnTo>
                  <a:pt x="14" y="207"/>
                </a:lnTo>
                <a:lnTo>
                  <a:pt x="14" y="207"/>
                </a:lnTo>
                <a:lnTo>
                  <a:pt x="12" y="210"/>
                </a:lnTo>
                <a:lnTo>
                  <a:pt x="12" y="210"/>
                </a:lnTo>
                <a:lnTo>
                  <a:pt x="9" y="228"/>
                </a:lnTo>
                <a:lnTo>
                  <a:pt x="9" y="228"/>
                </a:lnTo>
                <a:lnTo>
                  <a:pt x="17" y="243"/>
                </a:lnTo>
                <a:lnTo>
                  <a:pt x="23" y="252"/>
                </a:lnTo>
                <a:lnTo>
                  <a:pt x="23" y="258"/>
                </a:lnTo>
                <a:lnTo>
                  <a:pt x="23" y="261"/>
                </a:lnTo>
                <a:lnTo>
                  <a:pt x="23" y="261"/>
                </a:lnTo>
                <a:lnTo>
                  <a:pt x="20" y="261"/>
                </a:lnTo>
                <a:lnTo>
                  <a:pt x="20" y="261"/>
                </a:lnTo>
                <a:lnTo>
                  <a:pt x="23" y="264"/>
                </a:lnTo>
                <a:lnTo>
                  <a:pt x="23" y="264"/>
                </a:lnTo>
                <a:lnTo>
                  <a:pt x="23" y="264"/>
                </a:lnTo>
                <a:lnTo>
                  <a:pt x="23" y="264"/>
                </a:lnTo>
                <a:lnTo>
                  <a:pt x="26" y="264"/>
                </a:lnTo>
                <a:lnTo>
                  <a:pt x="26" y="264"/>
                </a:lnTo>
                <a:lnTo>
                  <a:pt x="26" y="264"/>
                </a:lnTo>
                <a:lnTo>
                  <a:pt x="26" y="264"/>
                </a:lnTo>
                <a:lnTo>
                  <a:pt x="26" y="267"/>
                </a:lnTo>
                <a:lnTo>
                  <a:pt x="26" y="267"/>
                </a:lnTo>
                <a:lnTo>
                  <a:pt x="28" y="267"/>
                </a:lnTo>
                <a:lnTo>
                  <a:pt x="28" y="267"/>
                </a:lnTo>
                <a:lnTo>
                  <a:pt x="28" y="267"/>
                </a:lnTo>
                <a:lnTo>
                  <a:pt x="28" y="267"/>
                </a:lnTo>
                <a:lnTo>
                  <a:pt x="28" y="267"/>
                </a:lnTo>
                <a:lnTo>
                  <a:pt x="28" y="267"/>
                </a:lnTo>
                <a:lnTo>
                  <a:pt x="28" y="270"/>
                </a:lnTo>
                <a:lnTo>
                  <a:pt x="65" y="283"/>
                </a:lnTo>
                <a:lnTo>
                  <a:pt x="65" y="283"/>
                </a:lnTo>
                <a:lnTo>
                  <a:pt x="68" y="286"/>
                </a:lnTo>
                <a:lnTo>
                  <a:pt x="68" y="289"/>
                </a:lnTo>
                <a:lnTo>
                  <a:pt x="68" y="346"/>
                </a:lnTo>
                <a:lnTo>
                  <a:pt x="68" y="346"/>
                </a:lnTo>
                <a:lnTo>
                  <a:pt x="82" y="358"/>
                </a:lnTo>
                <a:lnTo>
                  <a:pt x="90" y="362"/>
                </a:lnTo>
                <a:lnTo>
                  <a:pt x="96" y="365"/>
                </a:lnTo>
                <a:lnTo>
                  <a:pt x="96" y="365"/>
                </a:lnTo>
                <a:lnTo>
                  <a:pt x="107" y="362"/>
                </a:lnTo>
                <a:lnTo>
                  <a:pt x="107" y="362"/>
                </a:lnTo>
                <a:lnTo>
                  <a:pt x="115" y="362"/>
                </a:lnTo>
                <a:lnTo>
                  <a:pt x="129" y="358"/>
                </a:lnTo>
                <a:lnTo>
                  <a:pt x="146" y="358"/>
                </a:lnTo>
                <a:lnTo>
                  <a:pt x="146" y="358"/>
                </a:lnTo>
                <a:lnTo>
                  <a:pt x="149" y="362"/>
                </a:lnTo>
                <a:lnTo>
                  <a:pt x="152" y="365"/>
                </a:lnTo>
                <a:lnTo>
                  <a:pt x="152" y="365"/>
                </a:lnTo>
                <a:lnTo>
                  <a:pt x="152" y="368"/>
                </a:lnTo>
                <a:lnTo>
                  <a:pt x="152" y="374"/>
                </a:lnTo>
                <a:lnTo>
                  <a:pt x="168" y="374"/>
                </a:lnTo>
                <a:lnTo>
                  <a:pt x="168" y="374"/>
                </a:lnTo>
                <a:lnTo>
                  <a:pt x="185" y="380"/>
                </a:lnTo>
                <a:lnTo>
                  <a:pt x="196" y="383"/>
                </a:lnTo>
                <a:lnTo>
                  <a:pt x="196" y="383"/>
                </a:lnTo>
                <a:lnTo>
                  <a:pt x="213" y="389"/>
                </a:lnTo>
                <a:lnTo>
                  <a:pt x="227" y="395"/>
                </a:lnTo>
                <a:lnTo>
                  <a:pt x="227" y="395"/>
                </a:lnTo>
                <a:lnTo>
                  <a:pt x="269" y="389"/>
                </a:lnTo>
                <a:lnTo>
                  <a:pt x="269" y="389"/>
                </a:lnTo>
                <a:lnTo>
                  <a:pt x="269" y="389"/>
                </a:lnTo>
                <a:lnTo>
                  <a:pt x="336" y="389"/>
                </a:lnTo>
                <a:lnTo>
                  <a:pt x="336" y="389"/>
                </a:lnTo>
                <a:lnTo>
                  <a:pt x="339" y="389"/>
                </a:lnTo>
                <a:lnTo>
                  <a:pt x="339" y="389"/>
                </a:lnTo>
                <a:lnTo>
                  <a:pt x="339" y="389"/>
                </a:lnTo>
                <a:lnTo>
                  <a:pt x="339" y="389"/>
                </a:lnTo>
                <a:lnTo>
                  <a:pt x="342" y="389"/>
                </a:lnTo>
                <a:lnTo>
                  <a:pt x="342" y="389"/>
                </a:lnTo>
                <a:lnTo>
                  <a:pt x="342" y="389"/>
                </a:lnTo>
                <a:lnTo>
                  <a:pt x="342" y="389"/>
                </a:lnTo>
                <a:lnTo>
                  <a:pt x="345" y="389"/>
                </a:lnTo>
                <a:lnTo>
                  <a:pt x="345" y="389"/>
                </a:lnTo>
                <a:lnTo>
                  <a:pt x="345" y="389"/>
                </a:lnTo>
                <a:lnTo>
                  <a:pt x="345" y="389"/>
                </a:lnTo>
                <a:lnTo>
                  <a:pt x="347" y="389"/>
                </a:lnTo>
                <a:lnTo>
                  <a:pt x="347" y="389"/>
                </a:lnTo>
                <a:lnTo>
                  <a:pt x="347" y="389"/>
                </a:lnTo>
                <a:lnTo>
                  <a:pt x="347" y="389"/>
                </a:lnTo>
                <a:lnTo>
                  <a:pt x="350" y="389"/>
                </a:lnTo>
                <a:lnTo>
                  <a:pt x="350" y="389"/>
                </a:lnTo>
                <a:lnTo>
                  <a:pt x="350" y="389"/>
                </a:lnTo>
                <a:lnTo>
                  <a:pt x="350" y="389"/>
                </a:lnTo>
                <a:lnTo>
                  <a:pt x="353" y="392"/>
                </a:lnTo>
                <a:lnTo>
                  <a:pt x="353" y="392"/>
                </a:lnTo>
                <a:lnTo>
                  <a:pt x="356" y="392"/>
                </a:lnTo>
                <a:lnTo>
                  <a:pt x="356" y="392"/>
                </a:lnTo>
                <a:lnTo>
                  <a:pt x="359" y="392"/>
                </a:lnTo>
                <a:lnTo>
                  <a:pt x="359" y="392"/>
                </a:lnTo>
                <a:lnTo>
                  <a:pt x="359" y="392"/>
                </a:lnTo>
                <a:lnTo>
                  <a:pt x="359" y="392"/>
                </a:lnTo>
                <a:lnTo>
                  <a:pt x="361" y="392"/>
                </a:lnTo>
                <a:lnTo>
                  <a:pt x="361" y="392"/>
                </a:lnTo>
                <a:lnTo>
                  <a:pt x="361" y="392"/>
                </a:lnTo>
                <a:lnTo>
                  <a:pt x="361" y="392"/>
                </a:lnTo>
                <a:lnTo>
                  <a:pt x="367" y="395"/>
                </a:lnTo>
                <a:lnTo>
                  <a:pt x="367" y="395"/>
                </a:lnTo>
                <a:lnTo>
                  <a:pt x="367" y="395"/>
                </a:lnTo>
                <a:lnTo>
                  <a:pt x="367" y="395"/>
                </a:lnTo>
                <a:lnTo>
                  <a:pt x="373" y="395"/>
                </a:lnTo>
                <a:lnTo>
                  <a:pt x="373" y="395"/>
                </a:lnTo>
                <a:lnTo>
                  <a:pt x="373" y="395"/>
                </a:lnTo>
                <a:lnTo>
                  <a:pt x="373" y="395"/>
                </a:lnTo>
                <a:lnTo>
                  <a:pt x="375" y="395"/>
                </a:lnTo>
                <a:lnTo>
                  <a:pt x="375" y="395"/>
                </a:lnTo>
                <a:lnTo>
                  <a:pt x="375" y="395"/>
                </a:lnTo>
                <a:lnTo>
                  <a:pt x="375" y="395"/>
                </a:lnTo>
                <a:lnTo>
                  <a:pt x="381" y="398"/>
                </a:lnTo>
                <a:lnTo>
                  <a:pt x="381" y="398"/>
                </a:lnTo>
                <a:lnTo>
                  <a:pt x="381" y="398"/>
                </a:lnTo>
                <a:lnTo>
                  <a:pt x="381" y="398"/>
                </a:lnTo>
                <a:lnTo>
                  <a:pt x="387" y="398"/>
                </a:lnTo>
                <a:lnTo>
                  <a:pt x="387" y="398"/>
                </a:lnTo>
                <a:lnTo>
                  <a:pt x="387" y="398"/>
                </a:lnTo>
                <a:lnTo>
                  <a:pt x="387" y="398"/>
                </a:lnTo>
                <a:lnTo>
                  <a:pt x="389" y="401"/>
                </a:lnTo>
                <a:lnTo>
                  <a:pt x="389" y="401"/>
                </a:lnTo>
                <a:lnTo>
                  <a:pt x="392" y="401"/>
                </a:lnTo>
                <a:lnTo>
                  <a:pt x="392" y="401"/>
                </a:lnTo>
                <a:lnTo>
                  <a:pt x="395" y="401"/>
                </a:lnTo>
                <a:lnTo>
                  <a:pt x="395" y="401"/>
                </a:lnTo>
                <a:lnTo>
                  <a:pt x="395" y="401"/>
                </a:lnTo>
                <a:lnTo>
                  <a:pt x="395" y="401"/>
                </a:lnTo>
                <a:lnTo>
                  <a:pt x="406" y="404"/>
                </a:lnTo>
                <a:lnTo>
                  <a:pt x="406" y="404"/>
                </a:lnTo>
                <a:lnTo>
                  <a:pt x="406" y="404"/>
                </a:lnTo>
                <a:lnTo>
                  <a:pt x="406" y="404"/>
                </a:lnTo>
                <a:lnTo>
                  <a:pt x="412" y="407"/>
                </a:lnTo>
                <a:lnTo>
                  <a:pt x="412" y="407"/>
                </a:lnTo>
                <a:lnTo>
                  <a:pt x="412" y="407"/>
                </a:lnTo>
                <a:lnTo>
                  <a:pt x="412" y="407"/>
                </a:lnTo>
                <a:lnTo>
                  <a:pt x="465" y="422"/>
                </a:lnTo>
                <a:lnTo>
                  <a:pt x="527" y="216"/>
                </a:lnTo>
                <a:close/>
              </a:path>
            </a:pathLst>
          </a:custGeom>
          <a:solidFill>
            <a:schemeClr val="accent2"/>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1" name="Freeform 765">
            <a:extLst>
              <a:ext uri="{FF2B5EF4-FFF2-40B4-BE49-F238E27FC236}">
                <a16:creationId xmlns:a16="http://schemas.microsoft.com/office/drawing/2014/main" id="{A180C7EC-7687-4F16-9F51-2135CBB0E1B2}"/>
              </a:ext>
            </a:extLst>
          </p:cNvPr>
          <p:cNvSpPr>
            <a:spLocks/>
          </p:cNvSpPr>
          <p:nvPr/>
        </p:nvSpPr>
        <p:spPr bwMode="auto">
          <a:xfrm>
            <a:off x="2089637" y="312658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2" name="Freeform 766">
            <a:extLst>
              <a:ext uri="{FF2B5EF4-FFF2-40B4-BE49-F238E27FC236}">
                <a16:creationId xmlns:a16="http://schemas.microsoft.com/office/drawing/2014/main" id="{774B0F18-8799-4D77-9E77-71FDFC8CE777}"/>
              </a:ext>
            </a:extLst>
          </p:cNvPr>
          <p:cNvSpPr>
            <a:spLocks/>
          </p:cNvSpPr>
          <p:nvPr/>
        </p:nvSpPr>
        <p:spPr bwMode="auto">
          <a:xfrm>
            <a:off x="2175556" y="3154228"/>
            <a:ext cx="4602" cy="0"/>
          </a:xfrm>
          <a:custGeom>
            <a:avLst/>
            <a:gdLst>
              <a:gd name="T0" fmla="*/ 3 w 3"/>
              <a:gd name="T1" fmla="*/ 3 w 3"/>
              <a:gd name="T2" fmla="*/ 0 w 3"/>
              <a:gd name="T3" fmla="*/ 3 w 3"/>
              <a:gd name="T4" fmla="*/ 3 w 3"/>
              <a:gd name="T5" fmla="*/ 3 w 3"/>
              <a:gd name="T6" fmla="*/ 3 w 3"/>
            </a:gdLst>
            <a:ahLst/>
            <a:cxnLst>
              <a:cxn ang="0">
                <a:pos x="T0" y="0"/>
              </a:cxn>
              <a:cxn ang="0">
                <a:pos x="T1" y="0"/>
              </a:cxn>
              <a:cxn ang="0">
                <a:pos x="T2" y="0"/>
              </a:cxn>
              <a:cxn ang="0">
                <a:pos x="T3" y="0"/>
              </a:cxn>
              <a:cxn ang="0">
                <a:pos x="T4" y="0"/>
              </a:cxn>
              <a:cxn ang="0">
                <a:pos x="T5" y="0"/>
              </a:cxn>
              <a:cxn ang="0">
                <a:pos x="T6" y="0"/>
              </a:cxn>
            </a:cxnLst>
            <a:rect l="0" t="0" r="r" b="b"/>
            <a:pathLst>
              <a:path w="3">
                <a:moveTo>
                  <a:pt x="3" y="0"/>
                </a:moveTo>
                <a:lnTo>
                  <a:pt x="3" y="0"/>
                </a:lnTo>
                <a:lnTo>
                  <a:pt x="0" y="0"/>
                </a:lnTo>
                <a:lnTo>
                  <a:pt x="3" y="0"/>
                </a:lnTo>
                <a:lnTo>
                  <a:pt x="3"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3" name="Freeform 768">
            <a:extLst>
              <a:ext uri="{FF2B5EF4-FFF2-40B4-BE49-F238E27FC236}">
                <a16:creationId xmlns:a16="http://schemas.microsoft.com/office/drawing/2014/main" id="{A001C0DD-DF24-4223-BCA5-29048423F5A8}"/>
              </a:ext>
            </a:extLst>
          </p:cNvPr>
          <p:cNvSpPr>
            <a:spLocks/>
          </p:cNvSpPr>
          <p:nvPr/>
        </p:nvSpPr>
        <p:spPr bwMode="auto">
          <a:xfrm>
            <a:off x="1982237" y="309603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4" name="Freeform 769">
            <a:extLst>
              <a:ext uri="{FF2B5EF4-FFF2-40B4-BE49-F238E27FC236}">
                <a16:creationId xmlns:a16="http://schemas.microsoft.com/office/drawing/2014/main" id="{0AD7599D-BA19-4C5C-A038-F4DCB764418A}"/>
              </a:ext>
            </a:extLst>
          </p:cNvPr>
          <p:cNvSpPr>
            <a:spLocks/>
          </p:cNvSpPr>
          <p:nvPr/>
        </p:nvSpPr>
        <p:spPr bwMode="auto">
          <a:xfrm>
            <a:off x="1982237" y="309603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5" name="Freeform 770">
            <a:extLst>
              <a:ext uri="{FF2B5EF4-FFF2-40B4-BE49-F238E27FC236}">
                <a16:creationId xmlns:a16="http://schemas.microsoft.com/office/drawing/2014/main" id="{49A6E573-4C7A-452A-BB24-7BD89AEEF89D}"/>
              </a:ext>
            </a:extLst>
          </p:cNvPr>
          <p:cNvSpPr>
            <a:spLocks/>
          </p:cNvSpPr>
          <p:nvPr/>
        </p:nvSpPr>
        <p:spPr bwMode="auto">
          <a:xfrm>
            <a:off x="2089637" y="3126585"/>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6" name="Freeform 775">
            <a:extLst>
              <a:ext uri="{FF2B5EF4-FFF2-40B4-BE49-F238E27FC236}">
                <a16:creationId xmlns:a16="http://schemas.microsoft.com/office/drawing/2014/main" id="{7E2B57CA-C5C9-40A8-8211-6300EA7A4A07}"/>
              </a:ext>
            </a:extLst>
          </p:cNvPr>
          <p:cNvSpPr>
            <a:spLocks/>
          </p:cNvSpPr>
          <p:nvPr/>
        </p:nvSpPr>
        <p:spPr bwMode="auto">
          <a:xfrm>
            <a:off x="1745959" y="3024745"/>
            <a:ext cx="4602" cy="0"/>
          </a:xfrm>
          <a:custGeom>
            <a:avLst/>
            <a:gdLst>
              <a:gd name="T0" fmla="*/ 3 w 3"/>
              <a:gd name="T1" fmla="*/ 3 w 3"/>
              <a:gd name="T2" fmla="*/ 3 w 3"/>
              <a:gd name="T3" fmla="*/ 3 w 3"/>
              <a:gd name="T4" fmla="*/ 3 w 3"/>
              <a:gd name="T5" fmla="*/ 3 w 3"/>
              <a:gd name="T6" fmla="*/ 3 w 3"/>
              <a:gd name="T7" fmla="*/ 3 w 3"/>
              <a:gd name="T8" fmla="*/ 0 w 3"/>
              <a:gd name="T9" fmla="*/ 3 w 3"/>
              <a:gd name="T10" fmla="*/ 3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3">
                <a:moveTo>
                  <a:pt x="3" y="0"/>
                </a:moveTo>
                <a:lnTo>
                  <a:pt x="3" y="0"/>
                </a:lnTo>
                <a:lnTo>
                  <a:pt x="3" y="0"/>
                </a:lnTo>
                <a:lnTo>
                  <a:pt x="3" y="0"/>
                </a:lnTo>
                <a:lnTo>
                  <a:pt x="3" y="0"/>
                </a:lnTo>
                <a:lnTo>
                  <a:pt x="3" y="0"/>
                </a:lnTo>
                <a:lnTo>
                  <a:pt x="3" y="0"/>
                </a:lnTo>
                <a:lnTo>
                  <a:pt x="3" y="0"/>
                </a:lnTo>
                <a:lnTo>
                  <a:pt x="0"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7" name="Freeform 776">
            <a:extLst>
              <a:ext uri="{FF2B5EF4-FFF2-40B4-BE49-F238E27FC236}">
                <a16:creationId xmlns:a16="http://schemas.microsoft.com/office/drawing/2014/main" id="{C769F3A2-BB8D-4258-AB0D-E4114652030D}"/>
              </a:ext>
            </a:extLst>
          </p:cNvPr>
          <p:cNvSpPr>
            <a:spLocks/>
          </p:cNvSpPr>
          <p:nvPr/>
        </p:nvSpPr>
        <p:spPr bwMode="auto">
          <a:xfrm>
            <a:off x="1888647" y="3069846"/>
            <a:ext cx="7672" cy="0"/>
          </a:xfrm>
          <a:custGeom>
            <a:avLst/>
            <a:gdLst>
              <a:gd name="T0" fmla="*/ 0 w 5"/>
              <a:gd name="T1" fmla="*/ 5 w 5"/>
              <a:gd name="T2" fmla="*/ 5 w 5"/>
              <a:gd name="T3" fmla="*/ 5 w 5"/>
              <a:gd name="T4" fmla="*/ 5 w 5"/>
              <a:gd name="T5" fmla="*/ 0 w 5"/>
              <a:gd name="T6" fmla="*/ 0 w 5"/>
              <a:gd name="T7" fmla="*/ 0 w 5"/>
              <a:gd name="T8" fmla="*/ 0 w 5"/>
              <a:gd name="T9"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5">
                <a:moveTo>
                  <a:pt x="0" y="0"/>
                </a:moveTo>
                <a:lnTo>
                  <a:pt x="5" y="0"/>
                </a:lnTo>
                <a:lnTo>
                  <a:pt x="5" y="0"/>
                </a:lnTo>
                <a:lnTo>
                  <a:pt x="5" y="0"/>
                </a:lnTo>
                <a:lnTo>
                  <a:pt x="5"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8" name="Freeform 777">
            <a:extLst>
              <a:ext uri="{FF2B5EF4-FFF2-40B4-BE49-F238E27FC236}">
                <a16:creationId xmlns:a16="http://schemas.microsoft.com/office/drawing/2014/main" id="{80081804-F0BE-4E90-A74B-0004379B296A}"/>
              </a:ext>
            </a:extLst>
          </p:cNvPr>
          <p:cNvSpPr>
            <a:spLocks/>
          </p:cNvSpPr>
          <p:nvPr/>
        </p:nvSpPr>
        <p:spPr bwMode="auto">
          <a:xfrm>
            <a:off x="1574120" y="2968006"/>
            <a:ext cx="9206" cy="4364"/>
          </a:xfrm>
          <a:custGeom>
            <a:avLst/>
            <a:gdLst>
              <a:gd name="T0" fmla="*/ 6 w 6"/>
              <a:gd name="T1" fmla="*/ 3 h 3"/>
              <a:gd name="T2" fmla="*/ 6 w 6"/>
              <a:gd name="T3" fmla="*/ 3 h 3"/>
              <a:gd name="T4" fmla="*/ 0 w 6"/>
              <a:gd name="T5" fmla="*/ 0 h 3"/>
              <a:gd name="T6" fmla="*/ 0 w 6"/>
              <a:gd name="T7" fmla="*/ 0 h 3"/>
              <a:gd name="T8" fmla="*/ 0 w 6"/>
              <a:gd name="T9" fmla="*/ 0 h 3"/>
              <a:gd name="T10" fmla="*/ 6 w 6"/>
              <a:gd name="T11" fmla="*/ 3 h 3"/>
              <a:gd name="T12" fmla="*/ 6 w 6"/>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6" y="3"/>
                </a:moveTo>
                <a:lnTo>
                  <a:pt x="6" y="3"/>
                </a:lnTo>
                <a:lnTo>
                  <a:pt x="0" y="0"/>
                </a:lnTo>
                <a:lnTo>
                  <a:pt x="0" y="0"/>
                </a:lnTo>
                <a:lnTo>
                  <a:pt x="0" y="0"/>
                </a:lnTo>
                <a:lnTo>
                  <a:pt x="6" y="3"/>
                </a:lnTo>
                <a:lnTo>
                  <a:pt x="6"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39" name="Freeform 781">
            <a:extLst>
              <a:ext uri="{FF2B5EF4-FFF2-40B4-BE49-F238E27FC236}">
                <a16:creationId xmlns:a16="http://schemas.microsoft.com/office/drawing/2014/main" id="{D9226BD5-91D0-464A-8510-8FB8264C2F69}"/>
              </a:ext>
            </a:extLst>
          </p:cNvPr>
          <p:cNvSpPr>
            <a:spLocks/>
          </p:cNvSpPr>
          <p:nvPr/>
        </p:nvSpPr>
        <p:spPr bwMode="auto">
          <a:xfrm>
            <a:off x="1669246" y="2998558"/>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0" name="Freeform 783">
            <a:extLst>
              <a:ext uri="{FF2B5EF4-FFF2-40B4-BE49-F238E27FC236}">
                <a16:creationId xmlns:a16="http://schemas.microsoft.com/office/drawing/2014/main" id="{2D31D587-48FB-4F8F-B6C8-4497509D718D}"/>
              </a:ext>
            </a:extLst>
          </p:cNvPr>
          <p:cNvSpPr>
            <a:spLocks/>
          </p:cNvSpPr>
          <p:nvPr/>
        </p:nvSpPr>
        <p:spPr bwMode="auto">
          <a:xfrm>
            <a:off x="1896318" y="3069846"/>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1" name="Freeform 785">
            <a:extLst>
              <a:ext uri="{FF2B5EF4-FFF2-40B4-BE49-F238E27FC236}">
                <a16:creationId xmlns:a16="http://schemas.microsoft.com/office/drawing/2014/main" id="{DE757AF4-38BB-4E6A-9D8A-F9A9AC0373AA}"/>
              </a:ext>
            </a:extLst>
          </p:cNvPr>
          <p:cNvSpPr>
            <a:spLocks/>
          </p:cNvSpPr>
          <p:nvPr/>
        </p:nvSpPr>
        <p:spPr bwMode="auto">
          <a:xfrm>
            <a:off x="2278353" y="2919996"/>
            <a:ext cx="78248" cy="260418"/>
          </a:xfrm>
          <a:custGeom>
            <a:avLst/>
            <a:gdLst>
              <a:gd name="T0" fmla="*/ 51 w 51"/>
              <a:gd name="T1" fmla="*/ 0 h 179"/>
              <a:gd name="T2" fmla="*/ 0 w 51"/>
              <a:gd name="T3" fmla="*/ 179 h 179"/>
              <a:gd name="T4" fmla="*/ 51 w 51"/>
              <a:gd name="T5" fmla="*/ 0 h 179"/>
              <a:gd name="T6" fmla="*/ 51 w 51"/>
              <a:gd name="T7" fmla="*/ 0 h 179"/>
            </a:gdLst>
            <a:ahLst/>
            <a:cxnLst>
              <a:cxn ang="0">
                <a:pos x="T0" y="T1"/>
              </a:cxn>
              <a:cxn ang="0">
                <a:pos x="T2" y="T3"/>
              </a:cxn>
              <a:cxn ang="0">
                <a:pos x="T4" y="T5"/>
              </a:cxn>
              <a:cxn ang="0">
                <a:pos x="T6" y="T7"/>
              </a:cxn>
            </a:cxnLst>
            <a:rect l="0" t="0" r="r" b="b"/>
            <a:pathLst>
              <a:path w="51" h="179">
                <a:moveTo>
                  <a:pt x="51" y="0"/>
                </a:moveTo>
                <a:lnTo>
                  <a:pt x="0" y="179"/>
                </a:lnTo>
                <a:lnTo>
                  <a:pt x="51" y="0"/>
                </a:lnTo>
                <a:lnTo>
                  <a:pt x="51"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2" name="Freeform 789">
            <a:extLst>
              <a:ext uri="{FF2B5EF4-FFF2-40B4-BE49-F238E27FC236}">
                <a16:creationId xmlns:a16="http://schemas.microsoft.com/office/drawing/2014/main" id="{B75328C2-0AAA-486B-9D33-534E637D9C34}"/>
              </a:ext>
            </a:extLst>
          </p:cNvPr>
          <p:cNvSpPr>
            <a:spLocks/>
          </p:cNvSpPr>
          <p:nvPr/>
        </p:nvSpPr>
        <p:spPr bwMode="auto">
          <a:xfrm>
            <a:off x="1867167" y="3061117"/>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3" name="Freeform 791">
            <a:extLst>
              <a:ext uri="{FF2B5EF4-FFF2-40B4-BE49-F238E27FC236}">
                <a16:creationId xmlns:a16="http://schemas.microsoft.com/office/drawing/2014/main" id="{920AAB6D-80B7-45F6-9396-9CF5D8636599}"/>
              </a:ext>
            </a:extLst>
          </p:cNvPr>
          <p:cNvSpPr>
            <a:spLocks/>
          </p:cNvSpPr>
          <p:nvPr/>
        </p:nvSpPr>
        <p:spPr bwMode="auto">
          <a:xfrm>
            <a:off x="1819604" y="304802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4" name="Freeform 792">
            <a:extLst>
              <a:ext uri="{FF2B5EF4-FFF2-40B4-BE49-F238E27FC236}">
                <a16:creationId xmlns:a16="http://schemas.microsoft.com/office/drawing/2014/main" id="{7E36FF7A-0EBB-4394-881B-4C1DAB38BA46}"/>
              </a:ext>
            </a:extLst>
          </p:cNvPr>
          <p:cNvSpPr>
            <a:spLocks/>
          </p:cNvSpPr>
          <p:nvPr/>
        </p:nvSpPr>
        <p:spPr bwMode="auto">
          <a:xfrm>
            <a:off x="1815002" y="3048023"/>
            <a:ext cx="4602" cy="0"/>
          </a:xfrm>
          <a:custGeom>
            <a:avLst/>
            <a:gdLst>
              <a:gd name="T0" fmla="*/ 0 w 3"/>
              <a:gd name="T1" fmla="*/ 0 w 3"/>
              <a:gd name="T2" fmla="*/ 3 w 3"/>
              <a:gd name="T3" fmla="*/ 3 w 3"/>
              <a:gd name="T4" fmla="*/ 3 w 3"/>
              <a:gd name="T5" fmla="*/ 3 w 3"/>
              <a:gd name="T6" fmla="*/ 0 w 3"/>
              <a:gd name="T7" fmla="*/ 0 w 3"/>
              <a:gd name="T8"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3">
                <a:moveTo>
                  <a:pt x="0" y="0"/>
                </a:moveTo>
                <a:lnTo>
                  <a:pt x="0" y="0"/>
                </a:lnTo>
                <a:lnTo>
                  <a:pt x="3" y="0"/>
                </a:lnTo>
                <a:lnTo>
                  <a:pt x="3" y="0"/>
                </a:lnTo>
                <a:lnTo>
                  <a:pt x="3" y="0"/>
                </a:lnTo>
                <a:lnTo>
                  <a:pt x="3"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5" name="Freeform 794">
            <a:extLst>
              <a:ext uri="{FF2B5EF4-FFF2-40B4-BE49-F238E27FC236}">
                <a16:creationId xmlns:a16="http://schemas.microsoft.com/office/drawing/2014/main" id="{9DF2A422-3899-4CA4-8327-C1084F9AFCF4}"/>
              </a:ext>
            </a:extLst>
          </p:cNvPr>
          <p:cNvSpPr>
            <a:spLocks/>
          </p:cNvSpPr>
          <p:nvPr/>
        </p:nvSpPr>
        <p:spPr bwMode="auto">
          <a:xfrm>
            <a:off x="1960758" y="3091669"/>
            <a:ext cx="4602" cy="0"/>
          </a:xfrm>
          <a:custGeom>
            <a:avLst/>
            <a:gdLst>
              <a:gd name="T0" fmla="*/ 0 w 3"/>
              <a:gd name="T1" fmla="*/ 0 w 3"/>
              <a:gd name="T2" fmla="*/ 3 w 3"/>
              <a:gd name="T3" fmla="*/ 3 w 3"/>
              <a:gd name="T4" fmla="*/ 0 w 3"/>
              <a:gd name="T5" fmla="*/ 0 w 3"/>
              <a:gd name="T6" fmla="*/ 0 w 3"/>
              <a:gd name="T7" fmla="*/ 0 w 3"/>
              <a:gd name="T8" fmla="*/ 0 w 3"/>
              <a:gd name="T9"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3">
                <a:moveTo>
                  <a:pt x="0" y="0"/>
                </a:moveTo>
                <a:lnTo>
                  <a:pt x="0" y="0"/>
                </a:lnTo>
                <a:lnTo>
                  <a:pt x="3" y="0"/>
                </a:lnTo>
                <a:lnTo>
                  <a:pt x="3"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6" name="Freeform 795">
            <a:extLst>
              <a:ext uri="{FF2B5EF4-FFF2-40B4-BE49-F238E27FC236}">
                <a16:creationId xmlns:a16="http://schemas.microsoft.com/office/drawing/2014/main" id="{252BA49E-97F3-4F0B-9BF4-524D0BE40E0F}"/>
              </a:ext>
            </a:extLst>
          </p:cNvPr>
          <p:cNvSpPr>
            <a:spLocks/>
          </p:cNvSpPr>
          <p:nvPr/>
        </p:nvSpPr>
        <p:spPr bwMode="auto">
          <a:xfrm>
            <a:off x="1960758" y="309166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7" name="Freeform 796">
            <a:extLst>
              <a:ext uri="{FF2B5EF4-FFF2-40B4-BE49-F238E27FC236}">
                <a16:creationId xmlns:a16="http://schemas.microsoft.com/office/drawing/2014/main" id="{B6C542DD-C327-4B01-86B3-60395AFFDF1D}"/>
              </a:ext>
            </a:extLst>
          </p:cNvPr>
          <p:cNvSpPr>
            <a:spLocks/>
          </p:cNvSpPr>
          <p:nvPr/>
        </p:nvSpPr>
        <p:spPr bwMode="auto">
          <a:xfrm>
            <a:off x="1931606" y="308294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8" name="Freeform 798">
            <a:extLst>
              <a:ext uri="{FF2B5EF4-FFF2-40B4-BE49-F238E27FC236}">
                <a16:creationId xmlns:a16="http://schemas.microsoft.com/office/drawing/2014/main" id="{4E6B4600-0109-4356-B3A9-06CF5E6B917B}"/>
              </a:ext>
            </a:extLst>
          </p:cNvPr>
          <p:cNvSpPr>
            <a:spLocks/>
          </p:cNvSpPr>
          <p:nvPr/>
        </p:nvSpPr>
        <p:spPr bwMode="auto">
          <a:xfrm>
            <a:off x="2442521" y="256501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49" name="Freeform 799">
            <a:extLst>
              <a:ext uri="{FF2B5EF4-FFF2-40B4-BE49-F238E27FC236}">
                <a16:creationId xmlns:a16="http://schemas.microsoft.com/office/drawing/2014/main" id="{5147563B-C007-45DB-893B-58968929715F}"/>
              </a:ext>
            </a:extLst>
          </p:cNvPr>
          <p:cNvSpPr>
            <a:spLocks/>
          </p:cNvSpPr>
          <p:nvPr/>
        </p:nvSpPr>
        <p:spPr bwMode="auto">
          <a:xfrm>
            <a:off x="2476275" y="2666852"/>
            <a:ext cx="4602" cy="0"/>
          </a:xfrm>
          <a:custGeom>
            <a:avLst/>
            <a:gdLst>
              <a:gd name="T0" fmla="*/ 3 w 3"/>
              <a:gd name="T1" fmla="*/ 3 w 3"/>
              <a:gd name="T2" fmla="*/ 0 w 3"/>
              <a:gd name="T3" fmla="*/ 0 w 3"/>
              <a:gd name="T4" fmla="*/ 3 w 3"/>
              <a:gd name="T5" fmla="*/ 3 w 3"/>
              <a:gd name="T6" fmla="*/ 3 w 3"/>
              <a:gd name="T7" fmla="*/ 3 w 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3">
                <a:moveTo>
                  <a:pt x="3" y="0"/>
                </a:moveTo>
                <a:lnTo>
                  <a:pt x="3" y="0"/>
                </a:lnTo>
                <a:lnTo>
                  <a:pt x="0" y="0"/>
                </a:lnTo>
                <a:lnTo>
                  <a:pt x="0" y="0"/>
                </a:lnTo>
                <a:lnTo>
                  <a:pt x="3" y="0"/>
                </a:lnTo>
                <a:lnTo>
                  <a:pt x="3"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0" name="Freeform 800">
            <a:extLst>
              <a:ext uri="{FF2B5EF4-FFF2-40B4-BE49-F238E27FC236}">
                <a16:creationId xmlns:a16="http://schemas.microsoft.com/office/drawing/2014/main" id="{51644255-FB30-4126-9F02-D9AC173AED30}"/>
              </a:ext>
            </a:extLst>
          </p:cNvPr>
          <p:cNvSpPr>
            <a:spLocks/>
          </p:cNvSpPr>
          <p:nvPr/>
        </p:nvSpPr>
        <p:spPr bwMode="auto">
          <a:xfrm>
            <a:off x="2442521" y="256501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1" name="Freeform 801">
            <a:extLst>
              <a:ext uri="{FF2B5EF4-FFF2-40B4-BE49-F238E27FC236}">
                <a16:creationId xmlns:a16="http://schemas.microsoft.com/office/drawing/2014/main" id="{62F66D7B-4786-416A-BB91-B015CBEEC43C}"/>
              </a:ext>
            </a:extLst>
          </p:cNvPr>
          <p:cNvSpPr>
            <a:spLocks/>
          </p:cNvSpPr>
          <p:nvPr/>
        </p:nvSpPr>
        <p:spPr bwMode="auto">
          <a:xfrm>
            <a:off x="2411836" y="2707588"/>
            <a:ext cx="4602" cy="4364"/>
          </a:xfrm>
          <a:custGeom>
            <a:avLst/>
            <a:gdLst>
              <a:gd name="T0" fmla="*/ 0 w 3"/>
              <a:gd name="T1" fmla="*/ 3 h 3"/>
              <a:gd name="T2" fmla="*/ 3 w 3"/>
              <a:gd name="T3" fmla="*/ 0 h 3"/>
              <a:gd name="T4" fmla="*/ 0 w 3"/>
              <a:gd name="T5" fmla="*/ 3 h 3"/>
              <a:gd name="T6" fmla="*/ 0 w 3"/>
              <a:gd name="T7" fmla="*/ 3 h 3"/>
              <a:gd name="T8" fmla="*/ 0 w 3"/>
              <a:gd name="T9" fmla="*/ 3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3" y="0"/>
                </a:lnTo>
                <a:lnTo>
                  <a:pt x="0" y="3"/>
                </a:lnTo>
                <a:lnTo>
                  <a:pt x="0" y="3"/>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2" name="Freeform 802">
            <a:extLst>
              <a:ext uri="{FF2B5EF4-FFF2-40B4-BE49-F238E27FC236}">
                <a16:creationId xmlns:a16="http://schemas.microsoft.com/office/drawing/2014/main" id="{F7E4713F-2185-4CC7-878D-7E9F784B3D44}"/>
              </a:ext>
            </a:extLst>
          </p:cNvPr>
          <p:cNvSpPr>
            <a:spLocks/>
          </p:cNvSpPr>
          <p:nvPr/>
        </p:nvSpPr>
        <p:spPr bwMode="auto">
          <a:xfrm>
            <a:off x="2411836" y="2711952"/>
            <a:ext cx="0" cy="4364"/>
          </a:xfrm>
          <a:custGeom>
            <a:avLst/>
            <a:gdLst>
              <a:gd name="T0" fmla="*/ 0 h 3"/>
              <a:gd name="T1" fmla="*/ 0 h 3"/>
              <a:gd name="T2" fmla="*/ 3 h 3"/>
              <a:gd name="T3" fmla="*/ 3 h 3"/>
              <a:gd name="T4" fmla="*/ 0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lnTo>
                  <a:pt x="0" y="0"/>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3" name="Freeform 803">
            <a:extLst>
              <a:ext uri="{FF2B5EF4-FFF2-40B4-BE49-F238E27FC236}">
                <a16:creationId xmlns:a16="http://schemas.microsoft.com/office/drawing/2014/main" id="{8612D0A1-D425-4B9B-BC7A-6FE1522326C6}"/>
              </a:ext>
            </a:extLst>
          </p:cNvPr>
          <p:cNvSpPr>
            <a:spLocks/>
          </p:cNvSpPr>
          <p:nvPr/>
        </p:nvSpPr>
        <p:spPr bwMode="auto">
          <a:xfrm>
            <a:off x="2485480" y="2662487"/>
            <a:ext cx="0" cy="4364"/>
          </a:xfrm>
          <a:custGeom>
            <a:avLst/>
            <a:gdLst>
              <a:gd name="T0" fmla="*/ 0 h 3"/>
              <a:gd name="T1" fmla="*/ 0 h 3"/>
              <a:gd name="T2" fmla="*/ 3 h 3"/>
              <a:gd name="T3" fmla="*/ 3 h 3"/>
              <a:gd name="T4" fmla="*/ 3 h 3"/>
              <a:gd name="T5" fmla="*/ 0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lnTo>
                  <a:pt x="0" y="0"/>
                </a:lnTo>
                <a:lnTo>
                  <a:pt x="0" y="3"/>
                </a:lnTo>
                <a:lnTo>
                  <a:pt x="0" y="3"/>
                </a:lnTo>
                <a:lnTo>
                  <a:pt x="0"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4" name="Freeform 804">
            <a:extLst>
              <a:ext uri="{FF2B5EF4-FFF2-40B4-BE49-F238E27FC236}">
                <a16:creationId xmlns:a16="http://schemas.microsoft.com/office/drawing/2014/main" id="{C3D5AD49-E8EA-48DF-A0A2-906FAE849B18}"/>
              </a:ext>
            </a:extLst>
          </p:cNvPr>
          <p:cNvSpPr>
            <a:spLocks/>
          </p:cNvSpPr>
          <p:nvPr/>
        </p:nvSpPr>
        <p:spPr bwMode="auto">
          <a:xfrm>
            <a:off x="2480878" y="266685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5" name="Freeform 805">
            <a:extLst>
              <a:ext uri="{FF2B5EF4-FFF2-40B4-BE49-F238E27FC236}">
                <a16:creationId xmlns:a16="http://schemas.microsoft.com/office/drawing/2014/main" id="{4A9FBE70-7AE0-46D5-9D70-9A72AFD1D479}"/>
              </a:ext>
            </a:extLst>
          </p:cNvPr>
          <p:cNvSpPr>
            <a:spLocks/>
          </p:cNvSpPr>
          <p:nvPr/>
        </p:nvSpPr>
        <p:spPr bwMode="auto">
          <a:xfrm>
            <a:off x="2480878" y="2666852"/>
            <a:ext cx="4602" cy="0"/>
          </a:xfrm>
          <a:custGeom>
            <a:avLst/>
            <a:gdLst>
              <a:gd name="T0" fmla="*/ 3 w 3"/>
              <a:gd name="T1" fmla="*/ 3 w 3"/>
              <a:gd name="T2" fmla="*/ 3 w 3"/>
              <a:gd name="T3" fmla="*/ 3 w 3"/>
              <a:gd name="T4" fmla="*/ 0 w 3"/>
              <a:gd name="T5" fmla="*/ 0 w 3"/>
              <a:gd name="T6" fmla="*/ 3 w 3"/>
              <a:gd name="T7" fmla="*/ 3 w 3"/>
              <a:gd name="T8" fmla="*/ 3 w 3"/>
              <a:gd name="T9" fmla="*/ 3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3">
                <a:moveTo>
                  <a:pt x="3" y="0"/>
                </a:moveTo>
                <a:lnTo>
                  <a:pt x="3" y="0"/>
                </a:lnTo>
                <a:lnTo>
                  <a:pt x="3" y="0"/>
                </a:lnTo>
                <a:lnTo>
                  <a:pt x="3" y="0"/>
                </a:lnTo>
                <a:lnTo>
                  <a:pt x="0" y="0"/>
                </a:lnTo>
                <a:lnTo>
                  <a:pt x="0" y="0"/>
                </a:lnTo>
                <a:lnTo>
                  <a:pt x="3" y="0"/>
                </a:lnTo>
                <a:lnTo>
                  <a:pt x="3"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6" name="Freeform 806">
            <a:extLst>
              <a:ext uri="{FF2B5EF4-FFF2-40B4-BE49-F238E27FC236}">
                <a16:creationId xmlns:a16="http://schemas.microsoft.com/office/drawing/2014/main" id="{31CA1F68-FF74-4BB2-AC51-69F5A899D073}"/>
              </a:ext>
            </a:extLst>
          </p:cNvPr>
          <p:cNvSpPr>
            <a:spLocks/>
          </p:cNvSpPr>
          <p:nvPr/>
        </p:nvSpPr>
        <p:spPr bwMode="auto">
          <a:xfrm>
            <a:off x="2278353" y="2517001"/>
            <a:ext cx="4602"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7" name="Freeform 807">
            <a:extLst>
              <a:ext uri="{FF2B5EF4-FFF2-40B4-BE49-F238E27FC236}">
                <a16:creationId xmlns:a16="http://schemas.microsoft.com/office/drawing/2014/main" id="{C870A2F8-7B2A-4A5B-8831-72486712EC0A}"/>
              </a:ext>
            </a:extLst>
          </p:cNvPr>
          <p:cNvSpPr>
            <a:spLocks/>
          </p:cNvSpPr>
          <p:nvPr/>
        </p:nvSpPr>
        <p:spPr bwMode="auto">
          <a:xfrm>
            <a:off x="1742891" y="232205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8" name="Freeform 809">
            <a:extLst>
              <a:ext uri="{FF2B5EF4-FFF2-40B4-BE49-F238E27FC236}">
                <a16:creationId xmlns:a16="http://schemas.microsoft.com/office/drawing/2014/main" id="{ACD7C3EE-28EA-467C-BED9-73E7FBE8316D}"/>
              </a:ext>
            </a:extLst>
          </p:cNvPr>
          <p:cNvSpPr>
            <a:spLocks/>
          </p:cNvSpPr>
          <p:nvPr/>
        </p:nvSpPr>
        <p:spPr bwMode="auto">
          <a:xfrm>
            <a:off x="2399561" y="2538825"/>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59" name="Freeform 810">
            <a:extLst>
              <a:ext uri="{FF2B5EF4-FFF2-40B4-BE49-F238E27FC236}">
                <a16:creationId xmlns:a16="http://schemas.microsoft.com/office/drawing/2014/main" id="{8A0E4C8B-C11C-4E69-8B76-4EEDFC8F3704}"/>
              </a:ext>
            </a:extLst>
          </p:cNvPr>
          <p:cNvSpPr>
            <a:spLocks/>
          </p:cNvSpPr>
          <p:nvPr/>
        </p:nvSpPr>
        <p:spPr bwMode="auto">
          <a:xfrm>
            <a:off x="2408767" y="254318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0" name="Freeform 811">
            <a:extLst>
              <a:ext uri="{FF2B5EF4-FFF2-40B4-BE49-F238E27FC236}">
                <a16:creationId xmlns:a16="http://schemas.microsoft.com/office/drawing/2014/main" id="{0517CDC9-41BC-4870-A8CF-D8987D732700}"/>
              </a:ext>
            </a:extLst>
          </p:cNvPr>
          <p:cNvSpPr>
            <a:spLocks/>
          </p:cNvSpPr>
          <p:nvPr/>
        </p:nvSpPr>
        <p:spPr bwMode="auto">
          <a:xfrm>
            <a:off x="2296765" y="2512637"/>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1" name="Freeform 812">
            <a:extLst>
              <a:ext uri="{FF2B5EF4-FFF2-40B4-BE49-F238E27FC236}">
                <a16:creationId xmlns:a16="http://schemas.microsoft.com/office/drawing/2014/main" id="{ECF72932-1B35-4B1C-8E89-1F5A4311DF9B}"/>
              </a:ext>
            </a:extLst>
          </p:cNvPr>
          <p:cNvSpPr>
            <a:spLocks/>
          </p:cNvSpPr>
          <p:nvPr/>
        </p:nvSpPr>
        <p:spPr bwMode="auto">
          <a:xfrm>
            <a:off x="1755165" y="231768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2" name="Freeform 813">
            <a:extLst>
              <a:ext uri="{FF2B5EF4-FFF2-40B4-BE49-F238E27FC236}">
                <a16:creationId xmlns:a16="http://schemas.microsoft.com/office/drawing/2014/main" id="{7B7DA4A3-86E4-4A13-95BC-A1784154E084}"/>
              </a:ext>
            </a:extLst>
          </p:cNvPr>
          <p:cNvSpPr>
            <a:spLocks/>
          </p:cNvSpPr>
          <p:nvPr/>
        </p:nvSpPr>
        <p:spPr bwMode="auto">
          <a:xfrm>
            <a:off x="2284489" y="2508273"/>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3" name="Freeform 814">
            <a:extLst>
              <a:ext uri="{FF2B5EF4-FFF2-40B4-BE49-F238E27FC236}">
                <a16:creationId xmlns:a16="http://schemas.microsoft.com/office/drawing/2014/main" id="{C2B3B708-16EE-4992-BE30-7AC8326050CE}"/>
              </a:ext>
            </a:extLst>
          </p:cNvPr>
          <p:cNvSpPr>
            <a:spLocks/>
          </p:cNvSpPr>
          <p:nvPr/>
        </p:nvSpPr>
        <p:spPr bwMode="auto">
          <a:xfrm>
            <a:off x="2421041" y="2547554"/>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4" name="Freeform 815">
            <a:extLst>
              <a:ext uri="{FF2B5EF4-FFF2-40B4-BE49-F238E27FC236}">
                <a16:creationId xmlns:a16="http://schemas.microsoft.com/office/drawing/2014/main" id="{D45346BC-70A6-4648-9CAC-C22E15B9D4BD}"/>
              </a:ext>
            </a:extLst>
          </p:cNvPr>
          <p:cNvSpPr>
            <a:spLocks/>
          </p:cNvSpPr>
          <p:nvPr/>
        </p:nvSpPr>
        <p:spPr bwMode="auto">
          <a:xfrm>
            <a:off x="2305969" y="251263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5" name="Freeform 816">
            <a:extLst>
              <a:ext uri="{FF2B5EF4-FFF2-40B4-BE49-F238E27FC236}">
                <a16:creationId xmlns:a16="http://schemas.microsoft.com/office/drawing/2014/main" id="{5E30DDEE-7890-4401-8C94-C0337F05D118}"/>
              </a:ext>
            </a:extLst>
          </p:cNvPr>
          <p:cNvSpPr>
            <a:spLocks/>
          </p:cNvSpPr>
          <p:nvPr/>
        </p:nvSpPr>
        <p:spPr bwMode="auto">
          <a:xfrm>
            <a:off x="2413369" y="2543189"/>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6" name="Freeform 817">
            <a:extLst>
              <a:ext uri="{FF2B5EF4-FFF2-40B4-BE49-F238E27FC236}">
                <a16:creationId xmlns:a16="http://schemas.microsoft.com/office/drawing/2014/main" id="{3844B474-F24F-41CB-8402-E8665A69F0B5}"/>
              </a:ext>
            </a:extLst>
          </p:cNvPr>
          <p:cNvSpPr>
            <a:spLocks/>
          </p:cNvSpPr>
          <p:nvPr/>
        </p:nvSpPr>
        <p:spPr bwMode="auto">
          <a:xfrm>
            <a:off x="2249202" y="2503908"/>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7" name="Freeform 818">
            <a:extLst>
              <a:ext uri="{FF2B5EF4-FFF2-40B4-BE49-F238E27FC236}">
                <a16:creationId xmlns:a16="http://schemas.microsoft.com/office/drawing/2014/main" id="{3896BA27-5C55-42F5-B566-AAE9BB63C77A}"/>
              </a:ext>
            </a:extLst>
          </p:cNvPr>
          <p:cNvSpPr>
            <a:spLocks/>
          </p:cNvSpPr>
          <p:nvPr/>
        </p:nvSpPr>
        <p:spPr bwMode="auto">
          <a:xfrm>
            <a:off x="2253804" y="2503908"/>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8" name="Freeform 819">
            <a:extLst>
              <a:ext uri="{FF2B5EF4-FFF2-40B4-BE49-F238E27FC236}">
                <a16:creationId xmlns:a16="http://schemas.microsoft.com/office/drawing/2014/main" id="{CC53679E-7BA4-45E8-83DB-05C71062AF8A}"/>
              </a:ext>
            </a:extLst>
          </p:cNvPr>
          <p:cNvSpPr>
            <a:spLocks/>
          </p:cNvSpPr>
          <p:nvPr/>
        </p:nvSpPr>
        <p:spPr bwMode="auto">
          <a:xfrm>
            <a:off x="1759768" y="231768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69" name="Freeform 820">
            <a:extLst>
              <a:ext uri="{FF2B5EF4-FFF2-40B4-BE49-F238E27FC236}">
                <a16:creationId xmlns:a16="http://schemas.microsoft.com/office/drawing/2014/main" id="{B0DDF2AA-ADDD-4F7B-821D-79E31C7C64CE}"/>
              </a:ext>
            </a:extLst>
          </p:cNvPr>
          <p:cNvSpPr>
            <a:spLocks/>
          </p:cNvSpPr>
          <p:nvPr/>
        </p:nvSpPr>
        <p:spPr bwMode="auto">
          <a:xfrm>
            <a:off x="2378082" y="2534460"/>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0" name="Freeform 821">
            <a:extLst>
              <a:ext uri="{FF2B5EF4-FFF2-40B4-BE49-F238E27FC236}">
                <a16:creationId xmlns:a16="http://schemas.microsoft.com/office/drawing/2014/main" id="{A6E70A80-C7AB-4007-B6FF-8508CAFA7ABD}"/>
              </a:ext>
            </a:extLst>
          </p:cNvPr>
          <p:cNvSpPr>
            <a:spLocks/>
          </p:cNvSpPr>
          <p:nvPr/>
        </p:nvSpPr>
        <p:spPr bwMode="auto">
          <a:xfrm>
            <a:off x="1996046" y="2482085"/>
            <a:ext cx="69043" cy="26188"/>
          </a:xfrm>
          <a:custGeom>
            <a:avLst/>
            <a:gdLst>
              <a:gd name="T0" fmla="*/ 45 w 45"/>
              <a:gd name="T1" fmla="*/ 18 h 18"/>
              <a:gd name="T2" fmla="*/ 45 w 45"/>
              <a:gd name="T3" fmla="*/ 18 h 18"/>
              <a:gd name="T4" fmla="*/ 20 w 45"/>
              <a:gd name="T5" fmla="*/ 9 h 18"/>
              <a:gd name="T6" fmla="*/ 20 w 45"/>
              <a:gd name="T7" fmla="*/ 9 h 18"/>
              <a:gd name="T8" fmla="*/ 0 w 45"/>
              <a:gd name="T9" fmla="*/ 0 h 18"/>
              <a:gd name="T10" fmla="*/ 0 w 45"/>
              <a:gd name="T11" fmla="*/ 0 h 18"/>
              <a:gd name="T12" fmla="*/ 20 w 45"/>
              <a:gd name="T13" fmla="*/ 9 h 18"/>
              <a:gd name="T14" fmla="*/ 20 w 45"/>
              <a:gd name="T15" fmla="*/ 9 h 18"/>
              <a:gd name="T16" fmla="*/ 45 w 45"/>
              <a:gd name="T17" fmla="*/ 18 h 18"/>
              <a:gd name="T18" fmla="*/ 45 w 45"/>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18">
                <a:moveTo>
                  <a:pt x="45" y="18"/>
                </a:moveTo>
                <a:lnTo>
                  <a:pt x="45" y="18"/>
                </a:lnTo>
                <a:lnTo>
                  <a:pt x="20" y="9"/>
                </a:lnTo>
                <a:lnTo>
                  <a:pt x="20" y="9"/>
                </a:lnTo>
                <a:lnTo>
                  <a:pt x="0" y="0"/>
                </a:lnTo>
                <a:lnTo>
                  <a:pt x="0" y="0"/>
                </a:lnTo>
                <a:lnTo>
                  <a:pt x="20" y="9"/>
                </a:lnTo>
                <a:lnTo>
                  <a:pt x="20" y="9"/>
                </a:lnTo>
                <a:lnTo>
                  <a:pt x="45" y="18"/>
                </a:lnTo>
                <a:lnTo>
                  <a:pt x="45" y="18"/>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1" name="Freeform 822">
            <a:extLst>
              <a:ext uri="{FF2B5EF4-FFF2-40B4-BE49-F238E27FC236}">
                <a16:creationId xmlns:a16="http://schemas.microsoft.com/office/drawing/2014/main" id="{7FF53E07-909F-4C9A-BD07-AA80E6E0B1DB}"/>
              </a:ext>
            </a:extLst>
          </p:cNvPr>
          <p:cNvSpPr>
            <a:spLocks/>
          </p:cNvSpPr>
          <p:nvPr/>
        </p:nvSpPr>
        <p:spPr bwMode="auto">
          <a:xfrm>
            <a:off x="1768972" y="2327871"/>
            <a:ext cx="50632" cy="21823"/>
          </a:xfrm>
          <a:custGeom>
            <a:avLst/>
            <a:gdLst>
              <a:gd name="T0" fmla="*/ 33 w 33"/>
              <a:gd name="T1" fmla="*/ 15 h 15"/>
              <a:gd name="T2" fmla="*/ 3 w 33"/>
              <a:gd name="T3" fmla="*/ 0 h 15"/>
              <a:gd name="T4" fmla="*/ 3 w 33"/>
              <a:gd name="T5" fmla="*/ 0 h 15"/>
              <a:gd name="T6" fmla="*/ 0 w 33"/>
              <a:gd name="T7" fmla="*/ 0 h 15"/>
              <a:gd name="T8" fmla="*/ 0 w 33"/>
              <a:gd name="T9" fmla="*/ 0 h 15"/>
              <a:gd name="T10" fmla="*/ 3 w 33"/>
              <a:gd name="T11" fmla="*/ 0 h 15"/>
              <a:gd name="T12" fmla="*/ 33 w 33"/>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3" h="15">
                <a:moveTo>
                  <a:pt x="33" y="15"/>
                </a:moveTo>
                <a:lnTo>
                  <a:pt x="3" y="0"/>
                </a:lnTo>
                <a:lnTo>
                  <a:pt x="3" y="0"/>
                </a:lnTo>
                <a:lnTo>
                  <a:pt x="0" y="0"/>
                </a:lnTo>
                <a:lnTo>
                  <a:pt x="0" y="0"/>
                </a:lnTo>
                <a:lnTo>
                  <a:pt x="3" y="0"/>
                </a:lnTo>
                <a:lnTo>
                  <a:pt x="33" y="15"/>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2" name="Freeform 823">
            <a:extLst>
              <a:ext uri="{FF2B5EF4-FFF2-40B4-BE49-F238E27FC236}">
                <a16:creationId xmlns:a16="http://schemas.microsoft.com/office/drawing/2014/main" id="{45B0250B-C69A-404E-B0B1-E0DEBEB27B4B}"/>
              </a:ext>
            </a:extLst>
          </p:cNvPr>
          <p:cNvSpPr>
            <a:spLocks/>
          </p:cNvSpPr>
          <p:nvPr/>
        </p:nvSpPr>
        <p:spPr bwMode="auto">
          <a:xfrm>
            <a:off x="2447123" y="2551918"/>
            <a:ext cx="4604" cy="4364"/>
          </a:xfrm>
          <a:custGeom>
            <a:avLst/>
            <a:gdLst>
              <a:gd name="T0" fmla="*/ 3 w 3"/>
              <a:gd name="T1" fmla="*/ 3 h 3"/>
              <a:gd name="T2" fmla="*/ 3 w 3"/>
              <a:gd name="T3" fmla="*/ 3 h 3"/>
              <a:gd name="T4" fmla="*/ 0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3"/>
                </a:lnTo>
                <a:lnTo>
                  <a:pt x="0" y="0"/>
                </a:lnTo>
                <a:lnTo>
                  <a:pt x="0" y="0"/>
                </a:lnTo>
                <a:lnTo>
                  <a:pt x="3" y="3"/>
                </a:lnTo>
                <a:lnTo>
                  <a:pt x="3"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3" name="Freeform 824">
            <a:extLst>
              <a:ext uri="{FF2B5EF4-FFF2-40B4-BE49-F238E27FC236}">
                <a16:creationId xmlns:a16="http://schemas.microsoft.com/office/drawing/2014/main" id="{8D373E01-BBC5-4946-9BAE-3503FA1D835B}"/>
              </a:ext>
            </a:extLst>
          </p:cNvPr>
          <p:cNvSpPr>
            <a:spLocks/>
          </p:cNvSpPr>
          <p:nvPr/>
        </p:nvSpPr>
        <p:spPr bwMode="auto">
          <a:xfrm>
            <a:off x="2330519" y="2521367"/>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4" name="Freeform 825">
            <a:extLst>
              <a:ext uri="{FF2B5EF4-FFF2-40B4-BE49-F238E27FC236}">
                <a16:creationId xmlns:a16="http://schemas.microsoft.com/office/drawing/2014/main" id="{9BDD859A-F842-44EB-936E-1D6FA13D4A45}"/>
              </a:ext>
            </a:extLst>
          </p:cNvPr>
          <p:cNvSpPr>
            <a:spLocks/>
          </p:cNvSpPr>
          <p:nvPr/>
        </p:nvSpPr>
        <p:spPr bwMode="auto">
          <a:xfrm>
            <a:off x="2279888" y="250827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5" name="Freeform 826">
            <a:extLst>
              <a:ext uri="{FF2B5EF4-FFF2-40B4-BE49-F238E27FC236}">
                <a16:creationId xmlns:a16="http://schemas.microsoft.com/office/drawing/2014/main" id="{3A4B0D29-3F41-4F51-BA8C-DF1B05C16BD7}"/>
              </a:ext>
            </a:extLst>
          </p:cNvPr>
          <p:cNvSpPr>
            <a:spLocks/>
          </p:cNvSpPr>
          <p:nvPr/>
        </p:nvSpPr>
        <p:spPr bwMode="auto">
          <a:xfrm>
            <a:off x="2370409" y="2530096"/>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6" name="Freeform 827">
            <a:extLst>
              <a:ext uri="{FF2B5EF4-FFF2-40B4-BE49-F238E27FC236}">
                <a16:creationId xmlns:a16="http://schemas.microsoft.com/office/drawing/2014/main" id="{A89BB641-0F34-436F-9F45-CA8F382AFBC1}"/>
              </a:ext>
            </a:extLst>
          </p:cNvPr>
          <p:cNvSpPr>
            <a:spLocks/>
          </p:cNvSpPr>
          <p:nvPr/>
        </p:nvSpPr>
        <p:spPr bwMode="auto">
          <a:xfrm>
            <a:off x="2391889" y="2538825"/>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7" name="Freeform 828">
            <a:extLst>
              <a:ext uri="{FF2B5EF4-FFF2-40B4-BE49-F238E27FC236}">
                <a16:creationId xmlns:a16="http://schemas.microsoft.com/office/drawing/2014/main" id="{091D4F8A-AF3A-49C7-B799-48840C5D8CBF}"/>
              </a:ext>
            </a:extLst>
          </p:cNvPr>
          <p:cNvSpPr>
            <a:spLocks/>
          </p:cNvSpPr>
          <p:nvPr/>
        </p:nvSpPr>
        <p:spPr bwMode="auto">
          <a:xfrm>
            <a:off x="1747493" y="2308958"/>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8" name="Freeform 829">
            <a:extLst>
              <a:ext uri="{FF2B5EF4-FFF2-40B4-BE49-F238E27FC236}">
                <a16:creationId xmlns:a16="http://schemas.microsoft.com/office/drawing/2014/main" id="{D7A8D683-215A-4563-95D9-5D47013808B0}"/>
              </a:ext>
            </a:extLst>
          </p:cNvPr>
          <p:cNvSpPr>
            <a:spLocks/>
          </p:cNvSpPr>
          <p:nvPr/>
        </p:nvSpPr>
        <p:spPr bwMode="auto">
          <a:xfrm>
            <a:off x="2442521" y="2551918"/>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79" name="Freeform 830">
            <a:extLst>
              <a:ext uri="{FF2B5EF4-FFF2-40B4-BE49-F238E27FC236}">
                <a16:creationId xmlns:a16="http://schemas.microsoft.com/office/drawing/2014/main" id="{C6AB76BF-F14D-46E4-91DD-CEA7DC6B145F}"/>
              </a:ext>
            </a:extLst>
          </p:cNvPr>
          <p:cNvSpPr>
            <a:spLocks/>
          </p:cNvSpPr>
          <p:nvPr/>
        </p:nvSpPr>
        <p:spPr bwMode="auto">
          <a:xfrm>
            <a:off x="2425643" y="2547554"/>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0" name="Freeform 831">
            <a:extLst>
              <a:ext uri="{FF2B5EF4-FFF2-40B4-BE49-F238E27FC236}">
                <a16:creationId xmlns:a16="http://schemas.microsoft.com/office/drawing/2014/main" id="{FCA6CCC9-9BFE-4124-A90D-8C80BCC0428E}"/>
              </a:ext>
            </a:extLst>
          </p:cNvPr>
          <p:cNvSpPr>
            <a:spLocks/>
          </p:cNvSpPr>
          <p:nvPr/>
        </p:nvSpPr>
        <p:spPr bwMode="auto">
          <a:xfrm>
            <a:off x="2387286" y="253446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1" name="Freeform 832">
            <a:extLst>
              <a:ext uri="{FF2B5EF4-FFF2-40B4-BE49-F238E27FC236}">
                <a16:creationId xmlns:a16="http://schemas.microsoft.com/office/drawing/2014/main" id="{B5D18D67-0CED-4B71-9F0A-C5B9B784DAD6}"/>
              </a:ext>
            </a:extLst>
          </p:cNvPr>
          <p:cNvSpPr>
            <a:spLocks/>
          </p:cNvSpPr>
          <p:nvPr/>
        </p:nvSpPr>
        <p:spPr bwMode="auto">
          <a:xfrm>
            <a:off x="2348930" y="2525730"/>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2" name="Freeform 833">
            <a:extLst>
              <a:ext uri="{FF2B5EF4-FFF2-40B4-BE49-F238E27FC236}">
                <a16:creationId xmlns:a16="http://schemas.microsoft.com/office/drawing/2014/main" id="{6D6112DD-33D8-4C45-B936-754A77A01B06}"/>
              </a:ext>
            </a:extLst>
          </p:cNvPr>
          <p:cNvSpPr>
            <a:spLocks/>
          </p:cNvSpPr>
          <p:nvPr/>
        </p:nvSpPr>
        <p:spPr bwMode="auto">
          <a:xfrm>
            <a:off x="2356601" y="252573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3" name="Freeform 834">
            <a:extLst>
              <a:ext uri="{FF2B5EF4-FFF2-40B4-BE49-F238E27FC236}">
                <a16:creationId xmlns:a16="http://schemas.microsoft.com/office/drawing/2014/main" id="{93870191-80BA-436B-BF4C-0A992F90F13F}"/>
              </a:ext>
            </a:extLst>
          </p:cNvPr>
          <p:cNvSpPr>
            <a:spLocks/>
          </p:cNvSpPr>
          <p:nvPr/>
        </p:nvSpPr>
        <p:spPr bwMode="auto">
          <a:xfrm>
            <a:off x="2309039" y="2512637"/>
            <a:ext cx="4604"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4" name="Freeform 835">
            <a:extLst>
              <a:ext uri="{FF2B5EF4-FFF2-40B4-BE49-F238E27FC236}">
                <a16:creationId xmlns:a16="http://schemas.microsoft.com/office/drawing/2014/main" id="{08259206-5506-4B68-9D67-E9FABB2D8C57}"/>
              </a:ext>
            </a:extLst>
          </p:cNvPr>
          <p:cNvSpPr>
            <a:spLocks/>
          </p:cNvSpPr>
          <p:nvPr/>
        </p:nvSpPr>
        <p:spPr bwMode="auto">
          <a:xfrm>
            <a:off x="2339724" y="2521367"/>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5" name="Freeform 836">
            <a:extLst>
              <a:ext uri="{FF2B5EF4-FFF2-40B4-BE49-F238E27FC236}">
                <a16:creationId xmlns:a16="http://schemas.microsoft.com/office/drawing/2014/main" id="{865C0304-87ED-48B3-A425-9F4CDAD1FE56}"/>
              </a:ext>
            </a:extLst>
          </p:cNvPr>
          <p:cNvSpPr>
            <a:spLocks/>
          </p:cNvSpPr>
          <p:nvPr/>
        </p:nvSpPr>
        <p:spPr bwMode="auto">
          <a:xfrm>
            <a:off x="2437917" y="2551918"/>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6" name="Freeform 837">
            <a:extLst>
              <a:ext uri="{FF2B5EF4-FFF2-40B4-BE49-F238E27FC236}">
                <a16:creationId xmlns:a16="http://schemas.microsoft.com/office/drawing/2014/main" id="{777B92A6-F0D6-4AA0-9355-F18EA13E9FC2}"/>
              </a:ext>
            </a:extLst>
          </p:cNvPr>
          <p:cNvSpPr>
            <a:spLocks/>
          </p:cNvSpPr>
          <p:nvPr/>
        </p:nvSpPr>
        <p:spPr bwMode="auto">
          <a:xfrm>
            <a:off x="2361204" y="2530096"/>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7" name="Freeform 838">
            <a:extLst>
              <a:ext uri="{FF2B5EF4-FFF2-40B4-BE49-F238E27FC236}">
                <a16:creationId xmlns:a16="http://schemas.microsoft.com/office/drawing/2014/main" id="{25014D66-81D8-4552-BD6A-F740BC0303BD}"/>
              </a:ext>
            </a:extLst>
          </p:cNvPr>
          <p:cNvSpPr>
            <a:spLocks/>
          </p:cNvSpPr>
          <p:nvPr/>
        </p:nvSpPr>
        <p:spPr bwMode="auto">
          <a:xfrm>
            <a:off x="2263010" y="2503908"/>
            <a:ext cx="3069" cy="0"/>
          </a:xfrm>
          <a:custGeom>
            <a:avLst/>
            <a:gdLst>
              <a:gd name="T0" fmla="*/ 0 w 2"/>
              <a:gd name="T1" fmla="*/ 0 w 2"/>
              <a:gd name="T2" fmla="*/ 2 w 2"/>
              <a:gd name="T3" fmla="*/ 2 w 2"/>
              <a:gd name="T4" fmla="*/ 0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lnTo>
                  <a:pt x="0" y="0"/>
                </a:lnTo>
                <a:lnTo>
                  <a:pt x="2" y="0"/>
                </a:lnTo>
                <a:lnTo>
                  <a:pt x="2"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8" name="Freeform 839">
            <a:extLst>
              <a:ext uri="{FF2B5EF4-FFF2-40B4-BE49-F238E27FC236}">
                <a16:creationId xmlns:a16="http://schemas.microsoft.com/office/drawing/2014/main" id="{F26995B9-6DBB-462C-99B8-148D41B3BCF8}"/>
              </a:ext>
            </a:extLst>
          </p:cNvPr>
          <p:cNvSpPr>
            <a:spLocks/>
          </p:cNvSpPr>
          <p:nvPr/>
        </p:nvSpPr>
        <p:spPr bwMode="auto">
          <a:xfrm>
            <a:off x="2430247" y="2547554"/>
            <a:ext cx="4604"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89" name="Freeform 840">
            <a:extLst>
              <a:ext uri="{FF2B5EF4-FFF2-40B4-BE49-F238E27FC236}">
                <a16:creationId xmlns:a16="http://schemas.microsoft.com/office/drawing/2014/main" id="{B863C839-22A7-4458-81D8-9F60D16E6B97}"/>
              </a:ext>
            </a:extLst>
          </p:cNvPr>
          <p:cNvSpPr>
            <a:spLocks/>
          </p:cNvSpPr>
          <p:nvPr/>
        </p:nvSpPr>
        <p:spPr bwMode="auto">
          <a:xfrm>
            <a:off x="2266078" y="2503908"/>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0" name="Freeform 841">
            <a:extLst>
              <a:ext uri="{FF2B5EF4-FFF2-40B4-BE49-F238E27FC236}">
                <a16:creationId xmlns:a16="http://schemas.microsoft.com/office/drawing/2014/main" id="{B2F76E32-F469-4890-A8B2-72F343BF1C50}"/>
              </a:ext>
            </a:extLst>
          </p:cNvPr>
          <p:cNvSpPr>
            <a:spLocks/>
          </p:cNvSpPr>
          <p:nvPr/>
        </p:nvSpPr>
        <p:spPr bwMode="auto">
          <a:xfrm>
            <a:off x="2270682" y="2503908"/>
            <a:ext cx="4604" cy="4364"/>
          </a:xfrm>
          <a:custGeom>
            <a:avLst/>
            <a:gdLst>
              <a:gd name="T0" fmla="*/ 0 w 3"/>
              <a:gd name="T1" fmla="*/ 0 h 3"/>
              <a:gd name="T2" fmla="*/ 0 w 3"/>
              <a:gd name="T3" fmla="*/ 0 h 3"/>
              <a:gd name="T4" fmla="*/ 3 w 3"/>
              <a:gd name="T5" fmla="*/ 3 h 3"/>
              <a:gd name="T6" fmla="*/ 3 w 3"/>
              <a:gd name="T7" fmla="*/ 3 h 3"/>
              <a:gd name="T8" fmla="*/ 0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3" y="3"/>
                </a:lnTo>
                <a:lnTo>
                  <a:pt x="3" y="3"/>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1" name="Freeform 842">
            <a:extLst>
              <a:ext uri="{FF2B5EF4-FFF2-40B4-BE49-F238E27FC236}">
                <a16:creationId xmlns:a16="http://schemas.microsoft.com/office/drawing/2014/main" id="{B990E814-789C-4C64-AC2C-7464EF57491C}"/>
              </a:ext>
            </a:extLst>
          </p:cNvPr>
          <p:cNvSpPr>
            <a:spLocks/>
          </p:cNvSpPr>
          <p:nvPr/>
        </p:nvSpPr>
        <p:spPr bwMode="auto">
          <a:xfrm>
            <a:off x="2258408" y="250390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2" name="Freeform 843">
            <a:extLst>
              <a:ext uri="{FF2B5EF4-FFF2-40B4-BE49-F238E27FC236}">
                <a16:creationId xmlns:a16="http://schemas.microsoft.com/office/drawing/2014/main" id="{1D16958D-2CEA-49DD-86EA-353A897787B0}"/>
              </a:ext>
            </a:extLst>
          </p:cNvPr>
          <p:cNvSpPr>
            <a:spLocks/>
          </p:cNvSpPr>
          <p:nvPr/>
        </p:nvSpPr>
        <p:spPr bwMode="auto">
          <a:xfrm>
            <a:off x="2318244" y="2517001"/>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3" name="Freeform 844">
            <a:extLst>
              <a:ext uri="{FF2B5EF4-FFF2-40B4-BE49-F238E27FC236}">
                <a16:creationId xmlns:a16="http://schemas.microsoft.com/office/drawing/2014/main" id="{8D60A777-B3EA-4034-B3E2-1F228DD6F366}"/>
              </a:ext>
            </a:extLst>
          </p:cNvPr>
          <p:cNvSpPr>
            <a:spLocks/>
          </p:cNvSpPr>
          <p:nvPr/>
        </p:nvSpPr>
        <p:spPr bwMode="auto">
          <a:xfrm>
            <a:off x="2327450" y="251700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4" name="Freeform 846">
            <a:extLst>
              <a:ext uri="{FF2B5EF4-FFF2-40B4-BE49-F238E27FC236}">
                <a16:creationId xmlns:a16="http://schemas.microsoft.com/office/drawing/2014/main" id="{1540302A-5563-4FB2-8643-B6838951E57D}"/>
              </a:ext>
            </a:extLst>
          </p:cNvPr>
          <p:cNvSpPr>
            <a:spLocks/>
          </p:cNvSpPr>
          <p:nvPr/>
        </p:nvSpPr>
        <p:spPr bwMode="auto">
          <a:xfrm>
            <a:off x="2416438" y="2707588"/>
            <a:ext cx="4604" cy="0"/>
          </a:xfrm>
          <a:custGeom>
            <a:avLst/>
            <a:gdLst>
              <a:gd name="T0" fmla="*/ 0 w 3"/>
              <a:gd name="T1" fmla="*/ 0 w 3"/>
              <a:gd name="T2" fmla="*/ 3 w 3"/>
              <a:gd name="T3" fmla="*/ 3 w 3"/>
              <a:gd name="T4" fmla="*/ 0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3" y="0"/>
                </a:lnTo>
                <a:lnTo>
                  <a:pt x="3"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5" name="Freeform 847">
            <a:extLst>
              <a:ext uri="{FF2B5EF4-FFF2-40B4-BE49-F238E27FC236}">
                <a16:creationId xmlns:a16="http://schemas.microsoft.com/office/drawing/2014/main" id="{F771F262-F40A-4651-9A6C-24C02F446814}"/>
              </a:ext>
            </a:extLst>
          </p:cNvPr>
          <p:cNvSpPr>
            <a:spLocks/>
          </p:cNvSpPr>
          <p:nvPr/>
        </p:nvSpPr>
        <p:spPr bwMode="auto">
          <a:xfrm>
            <a:off x="2425643" y="2677035"/>
            <a:ext cx="21480" cy="21823"/>
          </a:xfrm>
          <a:custGeom>
            <a:avLst/>
            <a:gdLst>
              <a:gd name="T0" fmla="*/ 14 w 14"/>
              <a:gd name="T1" fmla="*/ 0 h 15"/>
              <a:gd name="T2" fmla="*/ 0 w 14"/>
              <a:gd name="T3" fmla="*/ 15 h 15"/>
              <a:gd name="T4" fmla="*/ 0 w 14"/>
              <a:gd name="T5" fmla="*/ 15 h 15"/>
              <a:gd name="T6" fmla="*/ 14 w 14"/>
              <a:gd name="T7" fmla="*/ 0 h 15"/>
            </a:gdLst>
            <a:ahLst/>
            <a:cxnLst>
              <a:cxn ang="0">
                <a:pos x="T0" y="T1"/>
              </a:cxn>
              <a:cxn ang="0">
                <a:pos x="T2" y="T3"/>
              </a:cxn>
              <a:cxn ang="0">
                <a:pos x="T4" y="T5"/>
              </a:cxn>
              <a:cxn ang="0">
                <a:pos x="T6" y="T7"/>
              </a:cxn>
            </a:cxnLst>
            <a:rect l="0" t="0" r="r" b="b"/>
            <a:pathLst>
              <a:path w="14" h="15">
                <a:moveTo>
                  <a:pt x="14" y="0"/>
                </a:moveTo>
                <a:lnTo>
                  <a:pt x="0" y="15"/>
                </a:lnTo>
                <a:lnTo>
                  <a:pt x="0" y="15"/>
                </a:lnTo>
                <a:lnTo>
                  <a:pt x="14"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6" name="Freeform 848">
            <a:extLst>
              <a:ext uri="{FF2B5EF4-FFF2-40B4-BE49-F238E27FC236}">
                <a16:creationId xmlns:a16="http://schemas.microsoft.com/office/drawing/2014/main" id="{F107900E-A545-4D2C-A34E-4B22A4D24280}"/>
              </a:ext>
            </a:extLst>
          </p:cNvPr>
          <p:cNvSpPr>
            <a:spLocks/>
          </p:cNvSpPr>
          <p:nvPr/>
        </p:nvSpPr>
        <p:spPr bwMode="auto">
          <a:xfrm>
            <a:off x="2490082" y="265812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7" name="Freeform 849">
            <a:extLst>
              <a:ext uri="{FF2B5EF4-FFF2-40B4-BE49-F238E27FC236}">
                <a16:creationId xmlns:a16="http://schemas.microsoft.com/office/drawing/2014/main" id="{80FCB643-DAA3-49DF-9089-E4D997D12691}"/>
              </a:ext>
            </a:extLst>
          </p:cNvPr>
          <p:cNvSpPr>
            <a:spLocks/>
          </p:cNvSpPr>
          <p:nvPr/>
        </p:nvSpPr>
        <p:spPr bwMode="auto">
          <a:xfrm>
            <a:off x="2490082" y="265812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8" name="Freeform 850">
            <a:extLst>
              <a:ext uri="{FF2B5EF4-FFF2-40B4-BE49-F238E27FC236}">
                <a16:creationId xmlns:a16="http://schemas.microsoft.com/office/drawing/2014/main" id="{E4C469DB-33D2-498D-AE7A-9BC623227A66}"/>
              </a:ext>
            </a:extLst>
          </p:cNvPr>
          <p:cNvSpPr>
            <a:spLocks/>
          </p:cNvSpPr>
          <p:nvPr/>
        </p:nvSpPr>
        <p:spPr bwMode="auto">
          <a:xfrm>
            <a:off x="2421041" y="270322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99" name="Freeform 851">
            <a:extLst>
              <a:ext uri="{FF2B5EF4-FFF2-40B4-BE49-F238E27FC236}">
                <a16:creationId xmlns:a16="http://schemas.microsoft.com/office/drawing/2014/main" id="{BE564C95-B68C-4420-96A1-A71127B8D437}"/>
              </a:ext>
            </a:extLst>
          </p:cNvPr>
          <p:cNvSpPr>
            <a:spLocks/>
          </p:cNvSpPr>
          <p:nvPr/>
        </p:nvSpPr>
        <p:spPr bwMode="auto">
          <a:xfrm>
            <a:off x="2490082" y="265812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0" name="Freeform 852">
            <a:extLst>
              <a:ext uri="{FF2B5EF4-FFF2-40B4-BE49-F238E27FC236}">
                <a16:creationId xmlns:a16="http://schemas.microsoft.com/office/drawing/2014/main" id="{D298C8D7-2973-4BB9-9FF9-8E35EFA84597}"/>
              </a:ext>
            </a:extLst>
          </p:cNvPr>
          <p:cNvSpPr>
            <a:spLocks/>
          </p:cNvSpPr>
          <p:nvPr/>
        </p:nvSpPr>
        <p:spPr bwMode="auto">
          <a:xfrm>
            <a:off x="2421041" y="2698859"/>
            <a:ext cx="4604" cy="4364"/>
          </a:xfrm>
          <a:custGeom>
            <a:avLst/>
            <a:gdLst>
              <a:gd name="T0" fmla="*/ 0 w 3"/>
              <a:gd name="T1" fmla="*/ 3 h 3"/>
              <a:gd name="T2" fmla="*/ 3 w 3"/>
              <a:gd name="T3" fmla="*/ 0 h 3"/>
              <a:gd name="T4" fmla="*/ 3 w 3"/>
              <a:gd name="T5" fmla="*/ 0 h 3"/>
              <a:gd name="T6" fmla="*/ 0 w 3"/>
              <a:gd name="T7" fmla="*/ 3 h 3"/>
              <a:gd name="T8" fmla="*/ 0 w 3"/>
              <a:gd name="T9" fmla="*/ 3 h 3"/>
            </a:gdLst>
            <a:ahLst/>
            <a:cxnLst>
              <a:cxn ang="0">
                <a:pos x="T0" y="T1"/>
              </a:cxn>
              <a:cxn ang="0">
                <a:pos x="T2" y="T3"/>
              </a:cxn>
              <a:cxn ang="0">
                <a:pos x="T4" y="T5"/>
              </a:cxn>
              <a:cxn ang="0">
                <a:pos x="T6" y="T7"/>
              </a:cxn>
              <a:cxn ang="0">
                <a:pos x="T8" y="T9"/>
              </a:cxn>
            </a:cxnLst>
            <a:rect l="0" t="0" r="r" b="b"/>
            <a:pathLst>
              <a:path w="3" h="3">
                <a:moveTo>
                  <a:pt x="0" y="3"/>
                </a:moveTo>
                <a:lnTo>
                  <a:pt x="3" y="0"/>
                </a:lnTo>
                <a:lnTo>
                  <a:pt x="3" y="0"/>
                </a:lnTo>
                <a:lnTo>
                  <a:pt x="0" y="3"/>
                </a:lnTo>
                <a:lnTo>
                  <a:pt x="0" y="3"/>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1" name="Freeform 853">
            <a:extLst>
              <a:ext uri="{FF2B5EF4-FFF2-40B4-BE49-F238E27FC236}">
                <a16:creationId xmlns:a16="http://schemas.microsoft.com/office/drawing/2014/main" id="{8A2F1B87-F389-4B20-9E68-0896DF043869}"/>
              </a:ext>
            </a:extLst>
          </p:cNvPr>
          <p:cNvSpPr>
            <a:spLocks/>
          </p:cNvSpPr>
          <p:nvPr/>
        </p:nvSpPr>
        <p:spPr bwMode="auto">
          <a:xfrm>
            <a:off x="2421041" y="270322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2" name="Freeform 854">
            <a:extLst>
              <a:ext uri="{FF2B5EF4-FFF2-40B4-BE49-F238E27FC236}">
                <a16:creationId xmlns:a16="http://schemas.microsoft.com/office/drawing/2014/main" id="{6A49E0D2-252D-4A57-A6E2-A0BDCBB0513D}"/>
              </a:ext>
            </a:extLst>
          </p:cNvPr>
          <p:cNvSpPr>
            <a:spLocks/>
          </p:cNvSpPr>
          <p:nvPr/>
        </p:nvSpPr>
        <p:spPr bwMode="auto">
          <a:xfrm>
            <a:off x="2490082" y="2658123"/>
            <a:ext cx="4604" cy="0"/>
          </a:xfrm>
          <a:custGeom>
            <a:avLst/>
            <a:gdLst>
              <a:gd name="T0" fmla="*/ 3 w 3"/>
              <a:gd name="T1" fmla="*/ 3 w 3"/>
              <a:gd name="T2" fmla="*/ 0 w 3"/>
              <a:gd name="T3" fmla="*/ 0 w 3"/>
              <a:gd name="T4" fmla="*/ 0 w 3"/>
              <a:gd name="T5" fmla="*/ 0 w 3"/>
              <a:gd name="T6" fmla="*/ 0 w 3"/>
              <a:gd name="T7" fmla="*/ 0 w 3"/>
              <a:gd name="T8" fmla="*/ 3 w 3"/>
              <a:gd name="T9" fmla="*/ 3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3">
                <a:moveTo>
                  <a:pt x="3" y="0"/>
                </a:moveTo>
                <a:lnTo>
                  <a:pt x="3" y="0"/>
                </a:lnTo>
                <a:lnTo>
                  <a:pt x="0" y="0"/>
                </a:lnTo>
                <a:lnTo>
                  <a:pt x="0" y="0"/>
                </a:lnTo>
                <a:lnTo>
                  <a:pt x="0" y="0"/>
                </a:lnTo>
                <a:lnTo>
                  <a:pt x="0" y="0"/>
                </a:lnTo>
                <a:lnTo>
                  <a:pt x="0" y="0"/>
                </a:lnTo>
                <a:lnTo>
                  <a:pt x="0" y="0"/>
                </a:lnTo>
                <a:lnTo>
                  <a:pt x="3" y="0"/>
                </a:lnTo>
                <a:lnTo>
                  <a:pt x="3"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3" name="Freeform 855">
            <a:extLst>
              <a:ext uri="{FF2B5EF4-FFF2-40B4-BE49-F238E27FC236}">
                <a16:creationId xmlns:a16="http://schemas.microsoft.com/office/drawing/2014/main" id="{C7A47076-FBBC-49B5-B840-CFAA92EE0B84}"/>
              </a:ext>
            </a:extLst>
          </p:cNvPr>
          <p:cNvSpPr>
            <a:spLocks/>
          </p:cNvSpPr>
          <p:nvPr/>
        </p:nvSpPr>
        <p:spPr bwMode="auto">
          <a:xfrm>
            <a:off x="2494686" y="265812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231F20"/>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4" name="Freeform 858">
            <a:extLst>
              <a:ext uri="{FF2B5EF4-FFF2-40B4-BE49-F238E27FC236}">
                <a16:creationId xmlns:a16="http://schemas.microsoft.com/office/drawing/2014/main" id="{EDF4E35A-E71A-4164-B4AC-41E0C2194C1E}"/>
              </a:ext>
            </a:extLst>
          </p:cNvPr>
          <p:cNvSpPr>
            <a:spLocks/>
          </p:cNvSpPr>
          <p:nvPr/>
        </p:nvSpPr>
        <p:spPr bwMode="auto">
          <a:xfrm>
            <a:off x="7324589" y="3321536"/>
            <a:ext cx="228608" cy="145485"/>
          </a:xfrm>
          <a:custGeom>
            <a:avLst/>
            <a:gdLst>
              <a:gd name="T0" fmla="*/ 149 w 149"/>
              <a:gd name="T1" fmla="*/ 21 h 100"/>
              <a:gd name="T2" fmla="*/ 138 w 149"/>
              <a:gd name="T3" fmla="*/ 37 h 100"/>
              <a:gd name="T4" fmla="*/ 135 w 149"/>
              <a:gd name="T5" fmla="*/ 37 h 100"/>
              <a:gd name="T6" fmla="*/ 112 w 149"/>
              <a:gd name="T7" fmla="*/ 55 h 100"/>
              <a:gd name="T8" fmla="*/ 107 w 149"/>
              <a:gd name="T9" fmla="*/ 61 h 100"/>
              <a:gd name="T10" fmla="*/ 98 w 149"/>
              <a:gd name="T11" fmla="*/ 64 h 100"/>
              <a:gd name="T12" fmla="*/ 96 w 149"/>
              <a:gd name="T13" fmla="*/ 67 h 100"/>
              <a:gd name="T14" fmla="*/ 70 w 149"/>
              <a:gd name="T15" fmla="*/ 85 h 100"/>
              <a:gd name="T16" fmla="*/ 65 w 149"/>
              <a:gd name="T17" fmla="*/ 85 h 100"/>
              <a:gd name="T18" fmla="*/ 62 w 149"/>
              <a:gd name="T19" fmla="*/ 79 h 100"/>
              <a:gd name="T20" fmla="*/ 62 w 149"/>
              <a:gd name="T21" fmla="*/ 79 h 100"/>
              <a:gd name="T22" fmla="*/ 59 w 149"/>
              <a:gd name="T23" fmla="*/ 82 h 100"/>
              <a:gd name="T24" fmla="*/ 40 w 149"/>
              <a:gd name="T25" fmla="*/ 88 h 100"/>
              <a:gd name="T26" fmla="*/ 31 w 149"/>
              <a:gd name="T27" fmla="*/ 91 h 100"/>
              <a:gd name="T28" fmla="*/ 23 w 149"/>
              <a:gd name="T29" fmla="*/ 100 h 100"/>
              <a:gd name="T30" fmla="*/ 17 w 149"/>
              <a:gd name="T31" fmla="*/ 100 h 100"/>
              <a:gd name="T32" fmla="*/ 0 w 149"/>
              <a:gd name="T33" fmla="*/ 91 h 100"/>
              <a:gd name="T34" fmla="*/ 0 w 149"/>
              <a:gd name="T35" fmla="*/ 85 h 100"/>
              <a:gd name="T36" fmla="*/ 0 w 149"/>
              <a:gd name="T37" fmla="*/ 82 h 100"/>
              <a:gd name="T38" fmla="*/ 14 w 149"/>
              <a:gd name="T39" fmla="*/ 67 h 100"/>
              <a:gd name="T40" fmla="*/ 20 w 149"/>
              <a:gd name="T41" fmla="*/ 61 h 100"/>
              <a:gd name="T42" fmla="*/ 28 w 149"/>
              <a:gd name="T43" fmla="*/ 52 h 100"/>
              <a:gd name="T44" fmla="*/ 37 w 149"/>
              <a:gd name="T45" fmla="*/ 49 h 100"/>
              <a:gd name="T46" fmla="*/ 42 w 149"/>
              <a:gd name="T47" fmla="*/ 49 h 100"/>
              <a:gd name="T48" fmla="*/ 45 w 149"/>
              <a:gd name="T49" fmla="*/ 49 h 100"/>
              <a:gd name="T50" fmla="*/ 70 w 149"/>
              <a:gd name="T51" fmla="*/ 34 h 100"/>
              <a:gd name="T52" fmla="*/ 82 w 149"/>
              <a:gd name="T53" fmla="*/ 24 h 100"/>
              <a:gd name="T54" fmla="*/ 101 w 149"/>
              <a:gd name="T55" fmla="*/ 12 h 100"/>
              <a:gd name="T56" fmla="*/ 112 w 149"/>
              <a:gd name="T57" fmla="*/ 12 h 100"/>
              <a:gd name="T58" fmla="*/ 121 w 149"/>
              <a:gd name="T59" fmla="*/ 15 h 100"/>
              <a:gd name="T60" fmla="*/ 126 w 149"/>
              <a:gd name="T61" fmla="*/ 6 h 100"/>
              <a:gd name="T62" fmla="*/ 132 w 149"/>
              <a:gd name="T63" fmla="*/ 3 h 100"/>
              <a:gd name="T64" fmla="*/ 138 w 149"/>
              <a:gd name="T65" fmla="*/ 0 h 100"/>
              <a:gd name="T66" fmla="*/ 146 w 149"/>
              <a:gd name="T67" fmla="*/ 6 h 100"/>
              <a:gd name="T68" fmla="*/ 149 w 149"/>
              <a:gd name="T69" fmla="*/ 18 h 100"/>
              <a:gd name="T70" fmla="*/ 149 w 149"/>
              <a:gd name="T71" fmla="*/ 2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9" h="100">
                <a:moveTo>
                  <a:pt x="149" y="21"/>
                </a:moveTo>
                <a:lnTo>
                  <a:pt x="149" y="21"/>
                </a:lnTo>
                <a:lnTo>
                  <a:pt x="138" y="37"/>
                </a:lnTo>
                <a:lnTo>
                  <a:pt x="138" y="37"/>
                </a:lnTo>
                <a:lnTo>
                  <a:pt x="135" y="37"/>
                </a:lnTo>
                <a:lnTo>
                  <a:pt x="135" y="37"/>
                </a:lnTo>
                <a:lnTo>
                  <a:pt x="124" y="46"/>
                </a:lnTo>
                <a:lnTo>
                  <a:pt x="112" y="55"/>
                </a:lnTo>
                <a:lnTo>
                  <a:pt x="112" y="55"/>
                </a:lnTo>
                <a:lnTo>
                  <a:pt x="107" y="61"/>
                </a:lnTo>
                <a:lnTo>
                  <a:pt x="98" y="64"/>
                </a:lnTo>
                <a:lnTo>
                  <a:pt x="98" y="64"/>
                </a:lnTo>
                <a:lnTo>
                  <a:pt x="96" y="67"/>
                </a:lnTo>
                <a:lnTo>
                  <a:pt x="96" y="67"/>
                </a:lnTo>
                <a:lnTo>
                  <a:pt x="70" y="85"/>
                </a:lnTo>
                <a:lnTo>
                  <a:pt x="70" y="85"/>
                </a:lnTo>
                <a:lnTo>
                  <a:pt x="65" y="85"/>
                </a:lnTo>
                <a:lnTo>
                  <a:pt x="65" y="85"/>
                </a:lnTo>
                <a:lnTo>
                  <a:pt x="62" y="79"/>
                </a:lnTo>
                <a:lnTo>
                  <a:pt x="62" y="79"/>
                </a:lnTo>
                <a:lnTo>
                  <a:pt x="62" y="79"/>
                </a:lnTo>
                <a:lnTo>
                  <a:pt x="62" y="79"/>
                </a:lnTo>
                <a:lnTo>
                  <a:pt x="59" y="82"/>
                </a:lnTo>
                <a:lnTo>
                  <a:pt x="59" y="82"/>
                </a:lnTo>
                <a:lnTo>
                  <a:pt x="48" y="85"/>
                </a:lnTo>
                <a:lnTo>
                  <a:pt x="40" y="88"/>
                </a:lnTo>
                <a:lnTo>
                  <a:pt x="40" y="88"/>
                </a:lnTo>
                <a:lnTo>
                  <a:pt x="31" y="91"/>
                </a:lnTo>
                <a:lnTo>
                  <a:pt x="23" y="100"/>
                </a:lnTo>
                <a:lnTo>
                  <a:pt x="23" y="100"/>
                </a:lnTo>
                <a:lnTo>
                  <a:pt x="17" y="100"/>
                </a:lnTo>
                <a:lnTo>
                  <a:pt x="17" y="100"/>
                </a:lnTo>
                <a:lnTo>
                  <a:pt x="14" y="100"/>
                </a:lnTo>
                <a:lnTo>
                  <a:pt x="0" y="91"/>
                </a:lnTo>
                <a:lnTo>
                  <a:pt x="0" y="91"/>
                </a:lnTo>
                <a:lnTo>
                  <a:pt x="0" y="85"/>
                </a:lnTo>
                <a:lnTo>
                  <a:pt x="0" y="85"/>
                </a:lnTo>
                <a:lnTo>
                  <a:pt x="0" y="82"/>
                </a:lnTo>
                <a:lnTo>
                  <a:pt x="0" y="82"/>
                </a:lnTo>
                <a:lnTo>
                  <a:pt x="14" y="67"/>
                </a:lnTo>
                <a:lnTo>
                  <a:pt x="14" y="67"/>
                </a:lnTo>
                <a:lnTo>
                  <a:pt x="20" y="61"/>
                </a:lnTo>
                <a:lnTo>
                  <a:pt x="20" y="61"/>
                </a:lnTo>
                <a:lnTo>
                  <a:pt x="28" y="52"/>
                </a:lnTo>
                <a:lnTo>
                  <a:pt x="28" y="52"/>
                </a:lnTo>
                <a:lnTo>
                  <a:pt x="37" y="49"/>
                </a:lnTo>
                <a:lnTo>
                  <a:pt x="42" y="49"/>
                </a:lnTo>
                <a:lnTo>
                  <a:pt x="42" y="49"/>
                </a:lnTo>
                <a:lnTo>
                  <a:pt x="45" y="49"/>
                </a:lnTo>
                <a:lnTo>
                  <a:pt x="45" y="49"/>
                </a:lnTo>
                <a:lnTo>
                  <a:pt x="56" y="40"/>
                </a:lnTo>
                <a:lnTo>
                  <a:pt x="70" y="34"/>
                </a:lnTo>
                <a:lnTo>
                  <a:pt x="82" y="24"/>
                </a:lnTo>
                <a:lnTo>
                  <a:pt x="82" y="24"/>
                </a:lnTo>
                <a:lnTo>
                  <a:pt x="93" y="18"/>
                </a:lnTo>
                <a:lnTo>
                  <a:pt x="101" y="12"/>
                </a:lnTo>
                <a:lnTo>
                  <a:pt x="112" y="12"/>
                </a:lnTo>
                <a:lnTo>
                  <a:pt x="112" y="12"/>
                </a:lnTo>
                <a:lnTo>
                  <a:pt x="118" y="12"/>
                </a:lnTo>
                <a:lnTo>
                  <a:pt x="121" y="15"/>
                </a:lnTo>
                <a:lnTo>
                  <a:pt x="121" y="15"/>
                </a:lnTo>
                <a:lnTo>
                  <a:pt x="126" y="6"/>
                </a:lnTo>
                <a:lnTo>
                  <a:pt x="126" y="6"/>
                </a:lnTo>
                <a:lnTo>
                  <a:pt x="132" y="3"/>
                </a:lnTo>
                <a:lnTo>
                  <a:pt x="138" y="0"/>
                </a:lnTo>
                <a:lnTo>
                  <a:pt x="138" y="0"/>
                </a:lnTo>
                <a:lnTo>
                  <a:pt x="146" y="6"/>
                </a:lnTo>
                <a:lnTo>
                  <a:pt x="146" y="6"/>
                </a:lnTo>
                <a:lnTo>
                  <a:pt x="149" y="15"/>
                </a:lnTo>
                <a:lnTo>
                  <a:pt x="149" y="18"/>
                </a:lnTo>
                <a:lnTo>
                  <a:pt x="149" y="21"/>
                </a:lnTo>
                <a:lnTo>
                  <a:pt x="149" y="21"/>
                </a:lnTo>
                <a:close/>
              </a:path>
            </a:pathLst>
          </a:custGeom>
          <a:solidFill>
            <a:schemeClr val="accent2"/>
          </a:solidFill>
          <a:ln w="28575">
            <a:noFill/>
          </a:ln>
        </p:spPr>
        <p:txBody>
          <a:bodyPr vert="horz" wrap="square" lIns="91440" tIns="45720" rIns="91440" bIns="45720" numCol="1" anchor="t" anchorCtr="0" compatLnSpc="1">
            <a:prstTxWarp prst="textNoShape">
              <a:avLst/>
            </a:prstTxWarp>
          </a:bodyPr>
          <a:lstStyle/>
          <a:p>
            <a:endParaRPr lang="en-US" dirty="0"/>
          </a:p>
        </p:txBody>
      </p:sp>
      <p:sp>
        <p:nvSpPr>
          <p:cNvPr id="805" name="Freeform: Shape 844">
            <a:extLst>
              <a:ext uri="{FF2B5EF4-FFF2-40B4-BE49-F238E27FC236}">
                <a16:creationId xmlns:a16="http://schemas.microsoft.com/office/drawing/2014/main" id="{1735C699-588E-43DA-BC9E-E4B57A42B97C}"/>
              </a:ext>
            </a:extLst>
          </p:cNvPr>
          <p:cNvSpPr/>
          <p:nvPr/>
        </p:nvSpPr>
        <p:spPr>
          <a:xfrm>
            <a:off x="6966282" y="3760586"/>
            <a:ext cx="74614" cy="74614"/>
          </a:xfrm>
          <a:custGeom>
            <a:avLst/>
            <a:gdLst>
              <a:gd name="connsiteX0" fmla="*/ 36250 w 96666"/>
              <a:gd name="connsiteY0" fmla="*/ 60417 h 96666"/>
              <a:gd name="connsiteX1" fmla="*/ 65250 w 96666"/>
              <a:gd name="connsiteY1" fmla="*/ 36250 h 96666"/>
              <a:gd name="connsiteX2" fmla="*/ 94251 w 96666"/>
              <a:gd name="connsiteY2" fmla="*/ 79750 h 96666"/>
              <a:gd name="connsiteX3" fmla="*/ 60417 w 96666"/>
              <a:gd name="connsiteY3" fmla="*/ 103917 h 96666"/>
            </a:gdLst>
            <a:ahLst/>
            <a:cxnLst>
              <a:cxn ang="0">
                <a:pos x="connsiteX0" y="connsiteY0"/>
              </a:cxn>
              <a:cxn ang="0">
                <a:pos x="connsiteX1" y="connsiteY1"/>
              </a:cxn>
              <a:cxn ang="0">
                <a:pos x="connsiteX2" y="connsiteY2"/>
              </a:cxn>
              <a:cxn ang="0">
                <a:pos x="connsiteX3" y="connsiteY3"/>
              </a:cxn>
            </a:cxnLst>
            <a:rect l="l" t="t" r="r" b="b"/>
            <a:pathLst>
              <a:path w="96666" h="96666">
                <a:moveTo>
                  <a:pt x="36250" y="60417"/>
                </a:moveTo>
                <a:lnTo>
                  <a:pt x="65250" y="36250"/>
                </a:lnTo>
                <a:lnTo>
                  <a:pt x="94251" y="79750"/>
                </a:lnTo>
                <a:lnTo>
                  <a:pt x="60417" y="103917"/>
                </a:lnTo>
                <a:close/>
              </a:path>
            </a:pathLst>
          </a:custGeom>
          <a:solidFill>
            <a:srgbClr val="94C7D6"/>
          </a:solidFill>
          <a:ln w="9525" cap="flat">
            <a:solidFill>
              <a:schemeClr val="tx1"/>
            </a:solidFill>
            <a:prstDash val="solid"/>
            <a:miter/>
          </a:ln>
        </p:spPr>
        <p:txBody>
          <a:bodyPr rtlCol="0" anchor="ctr"/>
          <a:lstStyle/>
          <a:p>
            <a:endParaRPr lang="en-US" dirty="0"/>
          </a:p>
        </p:txBody>
      </p:sp>
      <p:sp>
        <p:nvSpPr>
          <p:cNvPr id="806" name="Freeform 762">
            <a:extLst>
              <a:ext uri="{FF2B5EF4-FFF2-40B4-BE49-F238E27FC236}">
                <a16:creationId xmlns:a16="http://schemas.microsoft.com/office/drawing/2014/main" id="{741F263D-15BA-4708-B92F-F3C9BDE7EF45}"/>
              </a:ext>
            </a:extLst>
          </p:cNvPr>
          <p:cNvSpPr>
            <a:spLocks/>
          </p:cNvSpPr>
          <p:nvPr/>
        </p:nvSpPr>
        <p:spPr bwMode="auto">
          <a:xfrm>
            <a:off x="1475926" y="2316274"/>
            <a:ext cx="1009554" cy="862728"/>
          </a:xfrm>
          <a:custGeom>
            <a:avLst/>
            <a:gdLst>
              <a:gd name="T0" fmla="*/ 129 w 658"/>
              <a:gd name="T1" fmla="*/ 471 h 593"/>
              <a:gd name="T2" fmla="*/ 179 w 658"/>
              <a:gd name="T3" fmla="*/ 486 h 593"/>
              <a:gd name="T4" fmla="*/ 224 w 658"/>
              <a:gd name="T5" fmla="*/ 502 h 593"/>
              <a:gd name="T6" fmla="*/ 255 w 658"/>
              <a:gd name="T7" fmla="*/ 511 h 593"/>
              <a:gd name="T8" fmla="*/ 255 w 658"/>
              <a:gd name="T9" fmla="*/ 511 h 593"/>
              <a:gd name="T10" fmla="*/ 274 w 658"/>
              <a:gd name="T11" fmla="*/ 517 h 593"/>
              <a:gd name="T12" fmla="*/ 297 w 658"/>
              <a:gd name="T13" fmla="*/ 526 h 593"/>
              <a:gd name="T14" fmla="*/ 400 w 658"/>
              <a:gd name="T15" fmla="*/ 556 h 593"/>
              <a:gd name="T16" fmla="*/ 459 w 658"/>
              <a:gd name="T17" fmla="*/ 575 h 593"/>
              <a:gd name="T18" fmla="*/ 473 w 658"/>
              <a:gd name="T19" fmla="*/ 578 h 593"/>
              <a:gd name="T20" fmla="*/ 574 w 658"/>
              <a:gd name="T21" fmla="*/ 414 h 593"/>
              <a:gd name="T22" fmla="*/ 582 w 658"/>
              <a:gd name="T23" fmla="*/ 338 h 593"/>
              <a:gd name="T24" fmla="*/ 607 w 658"/>
              <a:gd name="T25" fmla="*/ 274 h 593"/>
              <a:gd name="T26" fmla="*/ 610 w 658"/>
              <a:gd name="T27" fmla="*/ 271 h 593"/>
              <a:gd name="T28" fmla="*/ 630 w 658"/>
              <a:gd name="T29" fmla="*/ 253 h 593"/>
              <a:gd name="T30" fmla="*/ 655 w 658"/>
              <a:gd name="T31" fmla="*/ 240 h 593"/>
              <a:gd name="T32" fmla="*/ 658 w 658"/>
              <a:gd name="T33" fmla="*/ 237 h 593"/>
              <a:gd name="T34" fmla="*/ 644 w 658"/>
              <a:gd name="T35" fmla="*/ 204 h 593"/>
              <a:gd name="T36" fmla="*/ 644 w 658"/>
              <a:gd name="T37" fmla="*/ 195 h 593"/>
              <a:gd name="T38" fmla="*/ 641 w 658"/>
              <a:gd name="T39" fmla="*/ 189 h 593"/>
              <a:gd name="T40" fmla="*/ 638 w 658"/>
              <a:gd name="T41" fmla="*/ 183 h 593"/>
              <a:gd name="T42" fmla="*/ 635 w 658"/>
              <a:gd name="T43" fmla="*/ 180 h 593"/>
              <a:gd name="T44" fmla="*/ 635 w 658"/>
              <a:gd name="T45" fmla="*/ 174 h 593"/>
              <a:gd name="T46" fmla="*/ 633 w 658"/>
              <a:gd name="T47" fmla="*/ 174 h 593"/>
              <a:gd name="T48" fmla="*/ 630 w 658"/>
              <a:gd name="T49" fmla="*/ 170 h 593"/>
              <a:gd name="T50" fmla="*/ 627 w 658"/>
              <a:gd name="T51" fmla="*/ 167 h 593"/>
              <a:gd name="T52" fmla="*/ 624 w 658"/>
              <a:gd name="T53" fmla="*/ 167 h 593"/>
              <a:gd name="T54" fmla="*/ 616 w 658"/>
              <a:gd name="T55" fmla="*/ 164 h 593"/>
              <a:gd name="T56" fmla="*/ 610 w 658"/>
              <a:gd name="T57" fmla="*/ 164 h 593"/>
              <a:gd name="T58" fmla="*/ 602 w 658"/>
              <a:gd name="T59" fmla="*/ 161 h 593"/>
              <a:gd name="T60" fmla="*/ 593 w 658"/>
              <a:gd name="T61" fmla="*/ 158 h 593"/>
              <a:gd name="T62" fmla="*/ 585 w 658"/>
              <a:gd name="T63" fmla="*/ 155 h 593"/>
              <a:gd name="T64" fmla="*/ 577 w 658"/>
              <a:gd name="T65" fmla="*/ 152 h 593"/>
              <a:gd name="T66" fmla="*/ 568 w 658"/>
              <a:gd name="T67" fmla="*/ 149 h 593"/>
              <a:gd name="T68" fmla="*/ 560 w 658"/>
              <a:gd name="T69" fmla="*/ 146 h 593"/>
              <a:gd name="T70" fmla="*/ 549 w 658"/>
              <a:gd name="T71" fmla="*/ 143 h 593"/>
              <a:gd name="T72" fmla="*/ 543 w 658"/>
              <a:gd name="T73" fmla="*/ 143 h 593"/>
              <a:gd name="T74" fmla="*/ 535 w 658"/>
              <a:gd name="T75" fmla="*/ 140 h 593"/>
              <a:gd name="T76" fmla="*/ 526 w 658"/>
              <a:gd name="T77" fmla="*/ 137 h 593"/>
              <a:gd name="T78" fmla="*/ 518 w 658"/>
              <a:gd name="T79" fmla="*/ 137 h 593"/>
              <a:gd name="T80" fmla="*/ 512 w 658"/>
              <a:gd name="T81" fmla="*/ 134 h 593"/>
              <a:gd name="T82" fmla="*/ 507 w 658"/>
              <a:gd name="T83" fmla="*/ 134 h 593"/>
              <a:gd name="T84" fmla="*/ 504 w 658"/>
              <a:gd name="T85" fmla="*/ 134 h 593"/>
              <a:gd name="T86" fmla="*/ 431 w 658"/>
              <a:gd name="T87" fmla="*/ 134 h 593"/>
              <a:gd name="T88" fmla="*/ 333 w 658"/>
              <a:gd name="T89" fmla="*/ 119 h 593"/>
              <a:gd name="T90" fmla="*/ 302 w 658"/>
              <a:gd name="T91" fmla="*/ 104 h 593"/>
              <a:gd name="T92" fmla="*/ 258 w 658"/>
              <a:gd name="T93" fmla="*/ 110 h 593"/>
              <a:gd name="T94" fmla="*/ 188 w 658"/>
              <a:gd name="T95" fmla="*/ 13 h 593"/>
              <a:gd name="T96" fmla="*/ 179 w 658"/>
              <a:gd name="T97" fmla="*/ 6 h 593"/>
              <a:gd name="T98" fmla="*/ 174 w 658"/>
              <a:gd name="T99" fmla="*/ 3 h 593"/>
              <a:gd name="T100" fmla="*/ 165 w 658"/>
              <a:gd name="T101" fmla="*/ 13 h 593"/>
              <a:gd name="T102" fmla="*/ 140 w 658"/>
              <a:gd name="T103" fmla="*/ 61 h 593"/>
              <a:gd name="T104" fmla="*/ 123 w 658"/>
              <a:gd name="T105" fmla="*/ 116 h 593"/>
              <a:gd name="T106" fmla="*/ 106 w 658"/>
              <a:gd name="T107" fmla="*/ 164 h 593"/>
              <a:gd name="T108" fmla="*/ 84 w 658"/>
              <a:gd name="T109" fmla="*/ 222 h 593"/>
              <a:gd name="T110" fmla="*/ 62 w 658"/>
              <a:gd name="T111" fmla="*/ 280 h 593"/>
              <a:gd name="T112" fmla="*/ 11 w 658"/>
              <a:gd name="T113" fmla="*/ 359 h 593"/>
              <a:gd name="T114" fmla="*/ 3 w 658"/>
              <a:gd name="T115" fmla="*/ 392 h 593"/>
              <a:gd name="T116" fmla="*/ 70 w 658"/>
              <a:gd name="T117" fmla="*/ 450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8" h="593">
                <a:moveTo>
                  <a:pt x="70" y="450"/>
                </a:moveTo>
                <a:lnTo>
                  <a:pt x="70" y="450"/>
                </a:lnTo>
                <a:lnTo>
                  <a:pt x="81" y="453"/>
                </a:lnTo>
                <a:lnTo>
                  <a:pt x="81" y="453"/>
                </a:lnTo>
                <a:lnTo>
                  <a:pt x="92" y="456"/>
                </a:lnTo>
                <a:lnTo>
                  <a:pt x="123" y="468"/>
                </a:lnTo>
                <a:lnTo>
                  <a:pt x="129" y="471"/>
                </a:lnTo>
                <a:lnTo>
                  <a:pt x="129" y="471"/>
                </a:lnTo>
                <a:lnTo>
                  <a:pt x="174" y="486"/>
                </a:lnTo>
                <a:lnTo>
                  <a:pt x="176" y="486"/>
                </a:lnTo>
                <a:lnTo>
                  <a:pt x="179" y="486"/>
                </a:lnTo>
                <a:lnTo>
                  <a:pt x="179" y="486"/>
                </a:lnTo>
                <a:lnTo>
                  <a:pt x="179" y="486"/>
                </a:lnTo>
                <a:lnTo>
                  <a:pt x="179" y="486"/>
                </a:lnTo>
                <a:lnTo>
                  <a:pt x="179" y="486"/>
                </a:lnTo>
                <a:lnTo>
                  <a:pt x="179" y="486"/>
                </a:lnTo>
                <a:lnTo>
                  <a:pt x="221" y="502"/>
                </a:lnTo>
                <a:lnTo>
                  <a:pt x="221" y="502"/>
                </a:lnTo>
                <a:lnTo>
                  <a:pt x="221" y="502"/>
                </a:lnTo>
                <a:lnTo>
                  <a:pt x="224" y="502"/>
                </a:lnTo>
                <a:lnTo>
                  <a:pt x="224" y="502"/>
                </a:lnTo>
                <a:lnTo>
                  <a:pt x="224" y="502"/>
                </a:lnTo>
                <a:lnTo>
                  <a:pt x="224" y="502"/>
                </a:lnTo>
                <a:lnTo>
                  <a:pt x="224" y="502"/>
                </a:lnTo>
                <a:lnTo>
                  <a:pt x="224" y="502"/>
                </a:lnTo>
                <a:lnTo>
                  <a:pt x="224" y="502"/>
                </a:lnTo>
                <a:lnTo>
                  <a:pt x="224" y="502"/>
                </a:lnTo>
                <a:lnTo>
                  <a:pt x="255" y="511"/>
                </a:lnTo>
                <a:lnTo>
                  <a:pt x="255" y="511"/>
                </a:lnTo>
                <a:lnTo>
                  <a:pt x="255" y="511"/>
                </a:lnTo>
                <a:lnTo>
                  <a:pt x="255" y="511"/>
                </a:lnTo>
                <a:lnTo>
                  <a:pt x="255" y="511"/>
                </a:lnTo>
                <a:lnTo>
                  <a:pt x="255" y="511"/>
                </a:lnTo>
                <a:lnTo>
                  <a:pt x="255" y="511"/>
                </a:lnTo>
                <a:lnTo>
                  <a:pt x="255" y="511"/>
                </a:lnTo>
                <a:lnTo>
                  <a:pt x="260" y="514"/>
                </a:lnTo>
                <a:lnTo>
                  <a:pt x="260" y="514"/>
                </a:lnTo>
                <a:lnTo>
                  <a:pt x="269" y="517"/>
                </a:lnTo>
                <a:lnTo>
                  <a:pt x="274" y="517"/>
                </a:lnTo>
                <a:lnTo>
                  <a:pt x="274" y="517"/>
                </a:lnTo>
                <a:lnTo>
                  <a:pt x="274" y="517"/>
                </a:lnTo>
                <a:lnTo>
                  <a:pt x="274" y="517"/>
                </a:lnTo>
                <a:lnTo>
                  <a:pt x="274" y="517"/>
                </a:lnTo>
                <a:lnTo>
                  <a:pt x="274" y="517"/>
                </a:lnTo>
                <a:lnTo>
                  <a:pt x="291" y="523"/>
                </a:lnTo>
                <a:lnTo>
                  <a:pt x="297" y="526"/>
                </a:lnTo>
                <a:lnTo>
                  <a:pt x="297" y="526"/>
                </a:lnTo>
                <a:lnTo>
                  <a:pt x="297" y="526"/>
                </a:lnTo>
                <a:lnTo>
                  <a:pt x="297" y="526"/>
                </a:lnTo>
                <a:lnTo>
                  <a:pt x="297" y="526"/>
                </a:lnTo>
                <a:lnTo>
                  <a:pt x="305" y="529"/>
                </a:lnTo>
                <a:lnTo>
                  <a:pt x="333" y="535"/>
                </a:lnTo>
                <a:lnTo>
                  <a:pt x="386" y="553"/>
                </a:lnTo>
                <a:lnTo>
                  <a:pt x="386" y="553"/>
                </a:lnTo>
                <a:lnTo>
                  <a:pt x="395" y="556"/>
                </a:lnTo>
                <a:lnTo>
                  <a:pt x="400" y="556"/>
                </a:lnTo>
                <a:lnTo>
                  <a:pt x="400" y="556"/>
                </a:lnTo>
                <a:lnTo>
                  <a:pt x="400" y="556"/>
                </a:lnTo>
                <a:lnTo>
                  <a:pt x="400" y="556"/>
                </a:lnTo>
                <a:lnTo>
                  <a:pt x="445" y="572"/>
                </a:lnTo>
                <a:lnTo>
                  <a:pt x="456" y="575"/>
                </a:lnTo>
                <a:lnTo>
                  <a:pt x="456" y="575"/>
                </a:lnTo>
                <a:lnTo>
                  <a:pt x="459" y="575"/>
                </a:lnTo>
                <a:lnTo>
                  <a:pt x="459" y="575"/>
                </a:lnTo>
                <a:lnTo>
                  <a:pt x="459" y="575"/>
                </a:lnTo>
                <a:lnTo>
                  <a:pt x="459" y="575"/>
                </a:lnTo>
                <a:lnTo>
                  <a:pt x="462" y="575"/>
                </a:lnTo>
                <a:lnTo>
                  <a:pt x="462" y="575"/>
                </a:lnTo>
                <a:lnTo>
                  <a:pt x="473" y="578"/>
                </a:lnTo>
                <a:lnTo>
                  <a:pt x="473" y="578"/>
                </a:lnTo>
                <a:lnTo>
                  <a:pt x="490" y="584"/>
                </a:lnTo>
                <a:lnTo>
                  <a:pt x="493" y="584"/>
                </a:lnTo>
                <a:lnTo>
                  <a:pt x="493" y="584"/>
                </a:lnTo>
                <a:lnTo>
                  <a:pt x="493" y="584"/>
                </a:lnTo>
                <a:lnTo>
                  <a:pt x="493" y="584"/>
                </a:lnTo>
                <a:lnTo>
                  <a:pt x="523" y="593"/>
                </a:lnTo>
                <a:lnTo>
                  <a:pt x="574" y="414"/>
                </a:lnTo>
                <a:lnTo>
                  <a:pt x="574" y="383"/>
                </a:lnTo>
                <a:lnTo>
                  <a:pt x="574" y="383"/>
                </a:lnTo>
                <a:lnTo>
                  <a:pt x="574" y="380"/>
                </a:lnTo>
                <a:lnTo>
                  <a:pt x="574" y="380"/>
                </a:lnTo>
                <a:lnTo>
                  <a:pt x="579" y="365"/>
                </a:lnTo>
                <a:lnTo>
                  <a:pt x="582" y="350"/>
                </a:lnTo>
                <a:lnTo>
                  <a:pt x="582" y="338"/>
                </a:lnTo>
                <a:lnTo>
                  <a:pt x="582" y="338"/>
                </a:lnTo>
                <a:lnTo>
                  <a:pt x="585" y="325"/>
                </a:lnTo>
                <a:lnTo>
                  <a:pt x="588" y="319"/>
                </a:lnTo>
                <a:lnTo>
                  <a:pt x="593" y="313"/>
                </a:lnTo>
                <a:lnTo>
                  <a:pt x="599" y="310"/>
                </a:lnTo>
                <a:lnTo>
                  <a:pt x="607" y="274"/>
                </a:lnTo>
                <a:lnTo>
                  <a:pt x="607" y="274"/>
                </a:lnTo>
                <a:lnTo>
                  <a:pt x="607" y="274"/>
                </a:lnTo>
                <a:lnTo>
                  <a:pt x="607" y="274"/>
                </a:lnTo>
                <a:lnTo>
                  <a:pt x="610" y="274"/>
                </a:lnTo>
                <a:lnTo>
                  <a:pt x="610" y="274"/>
                </a:lnTo>
                <a:lnTo>
                  <a:pt x="610" y="274"/>
                </a:lnTo>
                <a:lnTo>
                  <a:pt x="610" y="274"/>
                </a:lnTo>
                <a:lnTo>
                  <a:pt x="610" y="271"/>
                </a:lnTo>
                <a:lnTo>
                  <a:pt x="610" y="271"/>
                </a:lnTo>
                <a:lnTo>
                  <a:pt x="610" y="271"/>
                </a:lnTo>
                <a:lnTo>
                  <a:pt x="610" y="271"/>
                </a:lnTo>
                <a:lnTo>
                  <a:pt x="613" y="268"/>
                </a:lnTo>
                <a:lnTo>
                  <a:pt x="627" y="253"/>
                </a:lnTo>
                <a:lnTo>
                  <a:pt x="627" y="253"/>
                </a:lnTo>
                <a:lnTo>
                  <a:pt x="630" y="253"/>
                </a:lnTo>
                <a:lnTo>
                  <a:pt x="630" y="253"/>
                </a:lnTo>
                <a:lnTo>
                  <a:pt x="652" y="240"/>
                </a:lnTo>
                <a:lnTo>
                  <a:pt x="652" y="240"/>
                </a:lnTo>
                <a:lnTo>
                  <a:pt x="655" y="240"/>
                </a:lnTo>
                <a:lnTo>
                  <a:pt x="655" y="240"/>
                </a:lnTo>
                <a:lnTo>
                  <a:pt x="655" y="240"/>
                </a:lnTo>
                <a:lnTo>
                  <a:pt x="655" y="240"/>
                </a:lnTo>
                <a:lnTo>
                  <a:pt x="655" y="240"/>
                </a:lnTo>
                <a:lnTo>
                  <a:pt x="655" y="240"/>
                </a:lnTo>
                <a:lnTo>
                  <a:pt x="655" y="240"/>
                </a:lnTo>
                <a:lnTo>
                  <a:pt x="655" y="240"/>
                </a:lnTo>
                <a:lnTo>
                  <a:pt x="658" y="240"/>
                </a:lnTo>
                <a:lnTo>
                  <a:pt x="658" y="240"/>
                </a:lnTo>
                <a:lnTo>
                  <a:pt x="658" y="237"/>
                </a:lnTo>
                <a:lnTo>
                  <a:pt x="658" y="237"/>
                </a:lnTo>
                <a:lnTo>
                  <a:pt x="655" y="234"/>
                </a:lnTo>
                <a:lnTo>
                  <a:pt x="655" y="234"/>
                </a:lnTo>
                <a:lnTo>
                  <a:pt x="647" y="222"/>
                </a:lnTo>
                <a:lnTo>
                  <a:pt x="647" y="213"/>
                </a:lnTo>
                <a:lnTo>
                  <a:pt x="644" y="204"/>
                </a:lnTo>
                <a:lnTo>
                  <a:pt x="644" y="204"/>
                </a:lnTo>
                <a:lnTo>
                  <a:pt x="644" y="201"/>
                </a:lnTo>
                <a:lnTo>
                  <a:pt x="644" y="201"/>
                </a:lnTo>
                <a:lnTo>
                  <a:pt x="644" y="198"/>
                </a:lnTo>
                <a:lnTo>
                  <a:pt x="644" y="198"/>
                </a:lnTo>
                <a:lnTo>
                  <a:pt x="644" y="198"/>
                </a:lnTo>
                <a:lnTo>
                  <a:pt x="644" y="195"/>
                </a:lnTo>
                <a:lnTo>
                  <a:pt x="644" y="195"/>
                </a:lnTo>
                <a:lnTo>
                  <a:pt x="644" y="195"/>
                </a:lnTo>
                <a:lnTo>
                  <a:pt x="641" y="192"/>
                </a:lnTo>
                <a:lnTo>
                  <a:pt x="641" y="192"/>
                </a:lnTo>
                <a:lnTo>
                  <a:pt x="641" y="192"/>
                </a:lnTo>
                <a:lnTo>
                  <a:pt x="641" y="189"/>
                </a:lnTo>
                <a:lnTo>
                  <a:pt x="641" y="189"/>
                </a:lnTo>
                <a:lnTo>
                  <a:pt x="641" y="189"/>
                </a:lnTo>
                <a:lnTo>
                  <a:pt x="641" y="186"/>
                </a:lnTo>
                <a:lnTo>
                  <a:pt x="641" y="186"/>
                </a:lnTo>
                <a:lnTo>
                  <a:pt x="641" y="186"/>
                </a:lnTo>
                <a:lnTo>
                  <a:pt x="641" y="186"/>
                </a:lnTo>
                <a:lnTo>
                  <a:pt x="638" y="186"/>
                </a:lnTo>
                <a:lnTo>
                  <a:pt x="638" y="186"/>
                </a:lnTo>
                <a:lnTo>
                  <a:pt x="638" y="183"/>
                </a:lnTo>
                <a:lnTo>
                  <a:pt x="638" y="183"/>
                </a:lnTo>
                <a:lnTo>
                  <a:pt x="638" y="183"/>
                </a:lnTo>
                <a:lnTo>
                  <a:pt x="638" y="183"/>
                </a:lnTo>
                <a:lnTo>
                  <a:pt x="638" y="183"/>
                </a:lnTo>
                <a:lnTo>
                  <a:pt x="635" y="180"/>
                </a:lnTo>
                <a:lnTo>
                  <a:pt x="635" y="180"/>
                </a:lnTo>
                <a:lnTo>
                  <a:pt x="635" y="180"/>
                </a:lnTo>
                <a:lnTo>
                  <a:pt x="635" y="180"/>
                </a:lnTo>
                <a:lnTo>
                  <a:pt x="635" y="177"/>
                </a:lnTo>
                <a:lnTo>
                  <a:pt x="638" y="174"/>
                </a:lnTo>
                <a:lnTo>
                  <a:pt x="633" y="177"/>
                </a:lnTo>
                <a:lnTo>
                  <a:pt x="633" y="177"/>
                </a:lnTo>
                <a:lnTo>
                  <a:pt x="633" y="174"/>
                </a:lnTo>
                <a:lnTo>
                  <a:pt x="635" y="174"/>
                </a:lnTo>
                <a:lnTo>
                  <a:pt x="635" y="174"/>
                </a:lnTo>
                <a:lnTo>
                  <a:pt x="635" y="174"/>
                </a:lnTo>
                <a:lnTo>
                  <a:pt x="635" y="174"/>
                </a:lnTo>
                <a:lnTo>
                  <a:pt x="633" y="174"/>
                </a:lnTo>
                <a:lnTo>
                  <a:pt x="633" y="174"/>
                </a:lnTo>
                <a:lnTo>
                  <a:pt x="633" y="174"/>
                </a:lnTo>
                <a:lnTo>
                  <a:pt x="633" y="174"/>
                </a:lnTo>
                <a:lnTo>
                  <a:pt x="633" y="174"/>
                </a:lnTo>
                <a:lnTo>
                  <a:pt x="633" y="174"/>
                </a:lnTo>
                <a:lnTo>
                  <a:pt x="633" y="174"/>
                </a:lnTo>
                <a:lnTo>
                  <a:pt x="630" y="174"/>
                </a:lnTo>
                <a:lnTo>
                  <a:pt x="630" y="174"/>
                </a:lnTo>
                <a:lnTo>
                  <a:pt x="630" y="170"/>
                </a:lnTo>
                <a:lnTo>
                  <a:pt x="630" y="170"/>
                </a:lnTo>
                <a:lnTo>
                  <a:pt x="630" y="170"/>
                </a:lnTo>
                <a:lnTo>
                  <a:pt x="630" y="170"/>
                </a:lnTo>
                <a:lnTo>
                  <a:pt x="630" y="170"/>
                </a:lnTo>
                <a:lnTo>
                  <a:pt x="630" y="170"/>
                </a:lnTo>
                <a:lnTo>
                  <a:pt x="630" y="170"/>
                </a:lnTo>
                <a:lnTo>
                  <a:pt x="630" y="170"/>
                </a:lnTo>
                <a:lnTo>
                  <a:pt x="627" y="167"/>
                </a:lnTo>
                <a:lnTo>
                  <a:pt x="627" y="167"/>
                </a:lnTo>
                <a:lnTo>
                  <a:pt x="627" y="167"/>
                </a:lnTo>
                <a:lnTo>
                  <a:pt x="627" y="167"/>
                </a:lnTo>
                <a:lnTo>
                  <a:pt x="624" y="167"/>
                </a:lnTo>
                <a:lnTo>
                  <a:pt x="624" y="167"/>
                </a:lnTo>
                <a:lnTo>
                  <a:pt x="624" y="167"/>
                </a:lnTo>
                <a:lnTo>
                  <a:pt x="624" y="167"/>
                </a:lnTo>
                <a:lnTo>
                  <a:pt x="621" y="167"/>
                </a:lnTo>
                <a:lnTo>
                  <a:pt x="621" y="167"/>
                </a:lnTo>
                <a:lnTo>
                  <a:pt x="619" y="167"/>
                </a:lnTo>
                <a:lnTo>
                  <a:pt x="619" y="167"/>
                </a:lnTo>
                <a:lnTo>
                  <a:pt x="616" y="164"/>
                </a:lnTo>
                <a:lnTo>
                  <a:pt x="616" y="164"/>
                </a:lnTo>
                <a:lnTo>
                  <a:pt x="616" y="164"/>
                </a:lnTo>
                <a:lnTo>
                  <a:pt x="616" y="164"/>
                </a:lnTo>
                <a:lnTo>
                  <a:pt x="613" y="164"/>
                </a:lnTo>
                <a:lnTo>
                  <a:pt x="613" y="164"/>
                </a:lnTo>
                <a:lnTo>
                  <a:pt x="613" y="164"/>
                </a:lnTo>
                <a:lnTo>
                  <a:pt x="613" y="164"/>
                </a:lnTo>
                <a:lnTo>
                  <a:pt x="610" y="164"/>
                </a:lnTo>
                <a:lnTo>
                  <a:pt x="610" y="164"/>
                </a:lnTo>
                <a:lnTo>
                  <a:pt x="607" y="161"/>
                </a:lnTo>
                <a:lnTo>
                  <a:pt x="607" y="161"/>
                </a:lnTo>
                <a:lnTo>
                  <a:pt x="605" y="161"/>
                </a:lnTo>
                <a:lnTo>
                  <a:pt x="605" y="161"/>
                </a:lnTo>
                <a:lnTo>
                  <a:pt x="602" y="161"/>
                </a:lnTo>
                <a:lnTo>
                  <a:pt x="602" y="161"/>
                </a:lnTo>
                <a:lnTo>
                  <a:pt x="602" y="161"/>
                </a:lnTo>
                <a:lnTo>
                  <a:pt x="602" y="161"/>
                </a:lnTo>
                <a:lnTo>
                  <a:pt x="599" y="158"/>
                </a:lnTo>
                <a:lnTo>
                  <a:pt x="599" y="158"/>
                </a:lnTo>
                <a:lnTo>
                  <a:pt x="596" y="158"/>
                </a:lnTo>
                <a:lnTo>
                  <a:pt x="596" y="158"/>
                </a:lnTo>
                <a:lnTo>
                  <a:pt x="593" y="158"/>
                </a:lnTo>
                <a:lnTo>
                  <a:pt x="593" y="158"/>
                </a:lnTo>
                <a:lnTo>
                  <a:pt x="591" y="158"/>
                </a:lnTo>
                <a:lnTo>
                  <a:pt x="591" y="158"/>
                </a:lnTo>
                <a:lnTo>
                  <a:pt x="588" y="155"/>
                </a:lnTo>
                <a:lnTo>
                  <a:pt x="588" y="155"/>
                </a:lnTo>
                <a:lnTo>
                  <a:pt x="588" y="155"/>
                </a:lnTo>
                <a:lnTo>
                  <a:pt x="588" y="155"/>
                </a:lnTo>
                <a:lnTo>
                  <a:pt x="585" y="155"/>
                </a:lnTo>
                <a:lnTo>
                  <a:pt x="585" y="155"/>
                </a:lnTo>
                <a:lnTo>
                  <a:pt x="582" y="155"/>
                </a:lnTo>
                <a:lnTo>
                  <a:pt x="582" y="155"/>
                </a:lnTo>
                <a:lnTo>
                  <a:pt x="579" y="152"/>
                </a:lnTo>
                <a:lnTo>
                  <a:pt x="579" y="152"/>
                </a:lnTo>
                <a:lnTo>
                  <a:pt x="577" y="152"/>
                </a:lnTo>
                <a:lnTo>
                  <a:pt x="577" y="152"/>
                </a:lnTo>
                <a:lnTo>
                  <a:pt x="574" y="152"/>
                </a:lnTo>
                <a:lnTo>
                  <a:pt x="574" y="152"/>
                </a:lnTo>
                <a:lnTo>
                  <a:pt x="571" y="152"/>
                </a:lnTo>
                <a:lnTo>
                  <a:pt x="571" y="152"/>
                </a:lnTo>
                <a:lnTo>
                  <a:pt x="568" y="149"/>
                </a:lnTo>
                <a:lnTo>
                  <a:pt x="568" y="149"/>
                </a:lnTo>
                <a:lnTo>
                  <a:pt x="568" y="149"/>
                </a:lnTo>
                <a:lnTo>
                  <a:pt x="568" y="149"/>
                </a:lnTo>
                <a:lnTo>
                  <a:pt x="565" y="149"/>
                </a:lnTo>
                <a:lnTo>
                  <a:pt x="565" y="149"/>
                </a:lnTo>
                <a:lnTo>
                  <a:pt x="563" y="149"/>
                </a:lnTo>
                <a:lnTo>
                  <a:pt x="563" y="149"/>
                </a:lnTo>
                <a:lnTo>
                  <a:pt x="560" y="146"/>
                </a:lnTo>
                <a:lnTo>
                  <a:pt x="560" y="146"/>
                </a:lnTo>
                <a:lnTo>
                  <a:pt x="557" y="146"/>
                </a:lnTo>
                <a:lnTo>
                  <a:pt x="557" y="146"/>
                </a:lnTo>
                <a:lnTo>
                  <a:pt x="554" y="146"/>
                </a:lnTo>
                <a:lnTo>
                  <a:pt x="554" y="146"/>
                </a:lnTo>
                <a:lnTo>
                  <a:pt x="551" y="146"/>
                </a:lnTo>
                <a:lnTo>
                  <a:pt x="551" y="146"/>
                </a:lnTo>
                <a:lnTo>
                  <a:pt x="549" y="143"/>
                </a:lnTo>
                <a:lnTo>
                  <a:pt x="549" y="143"/>
                </a:lnTo>
                <a:lnTo>
                  <a:pt x="549" y="143"/>
                </a:lnTo>
                <a:lnTo>
                  <a:pt x="549" y="143"/>
                </a:lnTo>
                <a:lnTo>
                  <a:pt x="546" y="143"/>
                </a:lnTo>
                <a:lnTo>
                  <a:pt x="546" y="143"/>
                </a:lnTo>
                <a:lnTo>
                  <a:pt x="543" y="143"/>
                </a:lnTo>
                <a:lnTo>
                  <a:pt x="543" y="143"/>
                </a:lnTo>
                <a:lnTo>
                  <a:pt x="540" y="143"/>
                </a:lnTo>
                <a:lnTo>
                  <a:pt x="540" y="143"/>
                </a:lnTo>
                <a:lnTo>
                  <a:pt x="537" y="140"/>
                </a:lnTo>
                <a:lnTo>
                  <a:pt x="537" y="140"/>
                </a:lnTo>
                <a:lnTo>
                  <a:pt x="535" y="140"/>
                </a:lnTo>
                <a:lnTo>
                  <a:pt x="535" y="140"/>
                </a:lnTo>
                <a:lnTo>
                  <a:pt x="535" y="140"/>
                </a:lnTo>
                <a:lnTo>
                  <a:pt x="535" y="140"/>
                </a:lnTo>
                <a:lnTo>
                  <a:pt x="532" y="140"/>
                </a:lnTo>
                <a:lnTo>
                  <a:pt x="532" y="140"/>
                </a:lnTo>
                <a:lnTo>
                  <a:pt x="529" y="140"/>
                </a:lnTo>
                <a:lnTo>
                  <a:pt x="529" y="140"/>
                </a:lnTo>
                <a:lnTo>
                  <a:pt x="526" y="137"/>
                </a:lnTo>
                <a:lnTo>
                  <a:pt x="526" y="137"/>
                </a:lnTo>
                <a:lnTo>
                  <a:pt x="523" y="137"/>
                </a:lnTo>
                <a:lnTo>
                  <a:pt x="523" y="137"/>
                </a:lnTo>
                <a:lnTo>
                  <a:pt x="523" y="137"/>
                </a:lnTo>
                <a:lnTo>
                  <a:pt x="523" y="137"/>
                </a:lnTo>
                <a:lnTo>
                  <a:pt x="521" y="137"/>
                </a:lnTo>
                <a:lnTo>
                  <a:pt x="521" y="137"/>
                </a:lnTo>
                <a:lnTo>
                  <a:pt x="518" y="137"/>
                </a:lnTo>
                <a:lnTo>
                  <a:pt x="518" y="137"/>
                </a:lnTo>
                <a:lnTo>
                  <a:pt x="518" y="137"/>
                </a:lnTo>
                <a:lnTo>
                  <a:pt x="518" y="137"/>
                </a:lnTo>
                <a:lnTo>
                  <a:pt x="515" y="137"/>
                </a:lnTo>
                <a:lnTo>
                  <a:pt x="515" y="137"/>
                </a:lnTo>
                <a:lnTo>
                  <a:pt x="512" y="134"/>
                </a:lnTo>
                <a:lnTo>
                  <a:pt x="512" y="134"/>
                </a:lnTo>
                <a:lnTo>
                  <a:pt x="512" y="134"/>
                </a:lnTo>
                <a:lnTo>
                  <a:pt x="512" y="134"/>
                </a:lnTo>
                <a:lnTo>
                  <a:pt x="509" y="134"/>
                </a:lnTo>
                <a:lnTo>
                  <a:pt x="509" y="134"/>
                </a:lnTo>
                <a:lnTo>
                  <a:pt x="509" y="134"/>
                </a:lnTo>
                <a:lnTo>
                  <a:pt x="509" y="134"/>
                </a:lnTo>
                <a:lnTo>
                  <a:pt x="507" y="134"/>
                </a:lnTo>
                <a:lnTo>
                  <a:pt x="507" y="134"/>
                </a:lnTo>
                <a:lnTo>
                  <a:pt x="504" y="134"/>
                </a:lnTo>
                <a:lnTo>
                  <a:pt x="504" y="134"/>
                </a:lnTo>
                <a:lnTo>
                  <a:pt x="504" y="134"/>
                </a:lnTo>
                <a:lnTo>
                  <a:pt x="504" y="134"/>
                </a:lnTo>
                <a:lnTo>
                  <a:pt x="504" y="134"/>
                </a:lnTo>
                <a:lnTo>
                  <a:pt x="504" y="134"/>
                </a:lnTo>
                <a:lnTo>
                  <a:pt x="501" y="134"/>
                </a:lnTo>
                <a:lnTo>
                  <a:pt x="501" y="134"/>
                </a:lnTo>
                <a:lnTo>
                  <a:pt x="501" y="134"/>
                </a:lnTo>
                <a:lnTo>
                  <a:pt x="501" y="134"/>
                </a:lnTo>
                <a:lnTo>
                  <a:pt x="498" y="134"/>
                </a:lnTo>
                <a:lnTo>
                  <a:pt x="431" y="134"/>
                </a:lnTo>
                <a:lnTo>
                  <a:pt x="431" y="134"/>
                </a:lnTo>
                <a:lnTo>
                  <a:pt x="389" y="140"/>
                </a:lnTo>
                <a:lnTo>
                  <a:pt x="389" y="140"/>
                </a:lnTo>
                <a:lnTo>
                  <a:pt x="378" y="137"/>
                </a:lnTo>
                <a:lnTo>
                  <a:pt x="378" y="137"/>
                </a:lnTo>
                <a:lnTo>
                  <a:pt x="353" y="128"/>
                </a:lnTo>
                <a:lnTo>
                  <a:pt x="353" y="128"/>
                </a:lnTo>
                <a:lnTo>
                  <a:pt x="333" y="119"/>
                </a:lnTo>
                <a:lnTo>
                  <a:pt x="333" y="119"/>
                </a:lnTo>
                <a:lnTo>
                  <a:pt x="330" y="119"/>
                </a:lnTo>
                <a:lnTo>
                  <a:pt x="308" y="119"/>
                </a:lnTo>
                <a:lnTo>
                  <a:pt x="308" y="119"/>
                </a:lnTo>
                <a:lnTo>
                  <a:pt x="305" y="119"/>
                </a:lnTo>
                <a:lnTo>
                  <a:pt x="302" y="113"/>
                </a:lnTo>
                <a:lnTo>
                  <a:pt x="302" y="104"/>
                </a:lnTo>
                <a:lnTo>
                  <a:pt x="291" y="104"/>
                </a:lnTo>
                <a:lnTo>
                  <a:pt x="291" y="104"/>
                </a:lnTo>
                <a:lnTo>
                  <a:pt x="277" y="107"/>
                </a:lnTo>
                <a:lnTo>
                  <a:pt x="269" y="107"/>
                </a:lnTo>
                <a:lnTo>
                  <a:pt x="269" y="107"/>
                </a:lnTo>
                <a:lnTo>
                  <a:pt x="258" y="110"/>
                </a:lnTo>
                <a:lnTo>
                  <a:pt x="258" y="110"/>
                </a:lnTo>
                <a:lnTo>
                  <a:pt x="246" y="107"/>
                </a:lnTo>
                <a:lnTo>
                  <a:pt x="235" y="98"/>
                </a:lnTo>
                <a:lnTo>
                  <a:pt x="221" y="85"/>
                </a:lnTo>
                <a:lnTo>
                  <a:pt x="221" y="85"/>
                </a:lnTo>
                <a:lnTo>
                  <a:pt x="218" y="79"/>
                </a:lnTo>
                <a:lnTo>
                  <a:pt x="218" y="28"/>
                </a:lnTo>
                <a:lnTo>
                  <a:pt x="188" y="13"/>
                </a:lnTo>
                <a:lnTo>
                  <a:pt x="188" y="13"/>
                </a:lnTo>
                <a:lnTo>
                  <a:pt x="185" y="13"/>
                </a:lnTo>
                <a:lnTo>
                  <a:pt x="185" y="13"/>
                </a:lnTo>
                <a:lnTo>
                  <a:pt x="179" y="6"/>
                </a:lnTo>
                <a:lnTo>
                  <a:pt x="179" y="6"/>
                </a:lnTo>
                <a:lnTo>
                  <a:pt x="179" y="6"/>
                </a:lnTo>
                <a:lnTo>
                  <a:pt x="179" y="6"/>
                </a:lnTo>
                <a:lnTo>
                  <a:pt x="176" y="6"/>
                </a:lnTo>
                <a:lnTo>
                  <a:pt x="176" y="6"/>
                </a:lnTo>
                <a:lnTo>
                  <a:pt x="176" y="6"/>
                </a:lnTo>
                <a:lnTo>
                  <a:pt x="176" y="6"/>
                </a:lnTo>
                <a:lnTo>
                  <a:pt x="174" y="3"/>
                </a:lnTo>
                <a:lnTo>
                  <a:pt x="174" y="3"/>
                </a:lnTo>
                <a:lnTo>
                  <a:pt x="174" y="3"/>
                </a:lnTo>
                <a:lnTo>
                  <a:pt x="174" y="3"/>
                </a:lnTo>
                <a:lnTo>
                  <a:pt x="171" y="0"/>
                </a:lnTo>
                <a:lnTo>
                  <a:pt x="171" y="0"/>
                </a:lnTo>
                <a:lnTo>
                  <a:pt x="171" y="0"/>
                </a:lnTo>
                <a:lnTo>
                  <a:pt x="171" y="0"/>
                </a:lnTo>
                <a:lnTo>
                  <a:pt x="165" y="13"/>
                </a:lnTo>
                <a:lnTo>
                  <a:pt x="165" y="13"/>
                </a:lnTo>
                <a:lnTo>
                  <a:pt x="165" y="13"/>
                </a:lnTo>
                <a:lnTo>
                  <a:pt x="165" y="13"/>
                </a:lnTo>
                <a:lnTo>
                  <a:pt x="157" y="28"/>
                </a:lnTo>
                <a:lnTo>
                  <a:pt x="157" y="28"/>
                </a:lnTo>
                <a:lnTo>
                  <a:pt x="154" y="40"/>
                </a:lnTo>
                <a:lnTo>
                  <a:pt x="154" y="40"/>
                </a:lnTo>
                <a:lnTo>
                  <a:pt x="140" y="61"/>
                </a:lnTo>
                <a:lnTo>
                  <a:pt x="140" y="61"/>
                </a:lnTo>
                <a:lnTo>
                  <a:pt x="123" y="85"/>
                </a:lnTo>
                <a:lnTo>
                  <a:pt x="123" y="85"/>
                </a:lnTo>
                <a:lnTo>
                  <a:pt x="120" y="91"/>
                </a:lnTo>
                <a:lnTo>
                  <a:pt x="120" y="98"/>
                </a:lnTo>
                <a:lnTo>
                  <a:pt x="123" y="116"/>
                </a:lnTo>
                <a:lnTo>
                  <a:pt x="123" y="116"/>
                </a:lnTo>
                <a:lnTo>
                  <a:pt x="123" y="125"/>
                </a:lnTo>
                <a:lnTo>
                  <a:pt x="123" y="125"/>
                </a:lnTo>
                <a:lnTo>
                  <a:pt x="118" y="140"/>
                </a:lnTo>
                <a:lnTo>
                  <a:pt x="109" y="161"/>
                </a:lnTo>
                <a:lnTo>
                  <a:pt x="109" y="161"/>
                </a:lnTo>
                <a:lnTo>
                  <a:pt x="106" y="164"/>
                </a:lnTo>
                <a:lnTo>
                  <a:pt x="106" y="164"/>
                </a:lnTo>
                <a:lnTo>
                  <a:pt x="106" y="164"/>
                </a:lnTo>
                <a:lnTo>
                  <a:pt x="92" y="186"/>
                </a:lnTo>
                <a:lnTo>
                  <a:pt x="92" y="186"/>
                </a:lnTo>
                <a:lnTo>
                  <a:pt x="84" y="195"/>
                </a:lnTo>
                <a:lnTo>
                  <a:pt x="81" y="204"/>
                </a:lnTo>
                <a:lnTo>
                  <a:pt x="84" y="222"/>
                </a:lnTo>
                <a:lnTo>
                  <a:pt x="84" y="222"/>
                </a:lnTo>
                <a:lnTo>
                  <a:pt x="84" y="234"/>
                </a:lnTo>
                <a:lnTo>
                  <a:pt x="84" y="234"/>
                </a:lnTo>
                <a:lnTo>
                  <a:pt x="84" y="243"/>
                </a:lnTo>
                <a:lnTo>
                  <a:pt x="84" y="243"/>
                </a:lnTo>
                <a:lnTo>
                  <a:pt x="81" y="253"/>
                </a:lnTo>
                <a:lnTo>
                  <a:pt x="76" y="262"/>
                </a:lnTo>
                <a:lnTo>
                  <a:pt x="62" y="280"/>
                </a:lnTo>
                <a:lnTo>
                  <a:pt x="45" y="295"/>
                </a:lnTo>
                <a:lnTo>
                  <a:pt x="34" y="304"/>
                </a:lnTo>
                <a:lnTo>
                  <a:pt x="34" y="304"/>
                </a:lnTo>
                <a:lnTo>
                  <a:pt x="22" y="332"/>
                </a:lnTo>
                <a:lnTo>
                  <a:pt x="17" y="347"/>
                </a:lnTo>
                <a:lnTo>
                  <a:pt x="11" y="359"/>
                </a:lnTo>
                <a:lnTo>
                  <a:pt x="11" y="359"/>
                </a:lnTo>
                <a:lnTo>
                  <a:pt x="8" y="365"/>
                </a:lnTo>
                <a:lnTo>
                  <a:pt x="6" y="374"/>
                </a:lnTo>
                <a:lnTo>
                  <a:pt x="6" y="374"/>
                </a:lnTo>
                <a:lnTo>
                  <a:pt x="6" y="380"/>
                </a:lnTo>
                <a:lnTo>
                  <a:pt x="6" y="380"/>
                </a:lnTo>
                <a:lnTo>
                  <a:pt x="3" y="392"/>
                </a:lnTo>
                <a:lnTo>
                  <a:pt x="3" y="392"/>
                </a:lnTo>
                <a:lnTo>
                  <a:pt x="0" y="401"/>
                </a:lnTo>
                <a:lnTo>
                  <a:pt x="0" y="401"/>
                </a:lnTo>
                <a:lnTo>
                  <a:pt x="0" y="423"/>
                </a:lnTo>
                <a:lnTo>
                  <a:pt x="64" y="447"/>
                </a:lnTo>
                <a:lnTo>
                  <a:pt x="64" y="447"/>
                </a:lnTo>
                <a:lnTo>
                  <a:pt x="70" y="450"/>
                </a:lnTo>
                <a:lnTo>
                  <a:pt x="70" y="450"/>
                </a:lnTo>
                <a:close/>
              </a:path>
            </a:pathLst>
          </a:custGeom>
          <a:solidFill>
            <a:schemeClr val="accent2"/>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7" name="Freeform 450">
            <a:extLst>
              <a:ext uri="{FF2B5EF4-FFF2-40B4-BE49-F238E27FC236}">
                <a16:creationId xmlns:a16="http://schemas.microsoft.com/office/drawing/2014/main" id="{3CF652BD-A08D-4B48-A650-8FCF25B7190C}"/>
              </a:ext>
            </a:extLst>
          </p:cNvPr>
          <p:cNvSpPr>
            <a:spLocks/>
          </p:cNvSpPr>
          <p:nvPr/>
        </p:nvSpPr>
        <p:spPr bwMode="auto">
          <a:xfrm>
            <a:off x="1810398" y="3101129"/>
            <a:ext cx="803962" cy="1246809"/>
          </a:xfrm>
          <a:custGeom>
            <a:avLst/>
            <a:gdLst>
              <a:gd name="T0" fmla="*/ 518 w 524"/>
              <a:gd name="T1" fmla="*/ 122 h 857"/>
              <a:gd name="T2" fmla="*/ 496 w 524"/>
              <a:gd name="T3" fmla="*/ 116 h 857"/>
              <a:gd name="T4" fmla="*/ 482 w 524"/>
              <a:gd name="T5" fmla="*/ 113 h 857"/>
              <a:gd name="T6" fmla="*/ 468 w 524"/>
              <a:gd name="T7" fmla="*/ 109 h 857"/>
              <a:gd name="T8" fmla="*/ 445 w 524"/>
              <a:gd name="T9" fmla="*/ 103 h 857"/>
              <a:gd name="T10" fmla="*/ 437 w 524"/>
              <a:gd name="T11" fmla="*/ 100 h 857"/>
              <a:gd name="T12" fmla="*/ 398 w 524"/>
              <a:gd name="T13" fmla="*/ 91 h 857"/>
              <a:gd name="T14" fmla="*/ 364 w 524"/>
              <a:gd name="T15" fmla="*/ 82 h 857"/>
              <a:gd name="T16" fmla="*/ 356 w 524"/>
              <a:gd name="T17" fmla="*/ 79 h 857"/>
              <a:gd name="T18" fmla="*/ 308 w 524"/>
              <a:gd name="T19" fmla="*/ 67 h 857"/>
              <a:gd name="T20" fmla="*/ 297 w 524"/>
              <a:gd name="T21" fmla="*/ 64 h 857"/>
              <a:gd name="T22" fmla="*/ 275 w 524"/>
              <a:gd name="T23" fmla="*/ 58 h 857"/>
              <a:gd name="T24" fmla="*/ 272 w 524"/>
              <a:gd name="T25" fmla="*/ 58 h 857"/>
              <a:gd name="T26" fmla="*/ 272 w 524"/>
              <a:gd name="T27" fmla="*/ 58 h 857"/>
              <a:gd name="T28" fmla="*/ 272 w 524"/>
              <a:gd name="T29" fmla="*/ 58 h 857"/>
              <a:gd name="T30" fmla="*/ 252 w 524"/>
              <a:gd name="T31" fmla="*/ 52 h 857"/>
              <a:gd name="T32" fmla="*/ 249 w 524"/>
              <a:gd name="T33" fmla="*/ 52 h 857"/>
              <a:gd name="T34" fmla="*/ 247 w 524"/>
              <a:gd name="T35" fmla="*/ 49 h 857"/>
              <a:gd name="T36" fmla="*/ 238 w 524"/>
              <a:gd name="T37" fmla="*/ 49 h 857"/>
              <a:gd name="T38" fmla="*/ 235 w 524"/>
              <a:gd name="T39" fmla="*/ 46 h 857"/>
              <a:gd name="T40" fmla="*/ 221 w 524"/>
              <a:gd name="T41" fmla="*/ 43 h 857"/>
              <a:gd name="T42" fmla="*/ 221 w 524"/>
              <a:gd name="T43" fmla="*/ 43 h 857"/>
              <a:gd name="T44" fmla="*/ 216 w 524"/>
              <a:gd name="T45" fmla="*/ 40 h 857"/>
              <a:gd name="T46" fmla="*/ 182 w 524"/>
              <a:gd name="T47" fmla="*/ 30 h 857"/>
              <a:gd name="T48" fmla="*/ 177 w 524"/>
              <a:gd name="T49" fmla="*/ 30 h 857"/>
              <a:gd name="T50" fmla="*/ 160 w 524"/>
              <a:gd name="T51" fmla="*/ 24 h 857"/>
              <a:gd name="T52" fmla="*/ 138 w 524"/>
              <a:gd name="T53" fmla="*/ 18 h 857"/>
              <a:gd name="T54" fmla="*/ 126 w 524"/>
              <a:gd name="T55" fmla="*/ 15 h 857"/>
              <a:gd name="T56" fmla="*/ 110 w 524"/>
              <a:gd name="T57" fmla="*/ 9 h 857"/>
              <a:gd name="T58" fmla="*/ 110 w 524"/>
              <a:gd name="T59" fmla="*/ 9 h 857"/>
              <a:gd name="T60" fmla="*/ 107 w 524"/>
              <a:gd name="T61" fmla="*/ 9 h 857"/>
              <a:gd name="T62" fmla="*/ 98 w 524"/>
              <a:gd name="T63" fmla="*/ 6 h 857"/>
              <a:gd name="T64" fmla="*/ 84 w 524"/>
              <a:gd name="T65" fmla="*/ 0 h 857"/>
              <a:gd name="T66" fmla="*/ 84 w 524"/>
              <a:gd name="T67" fmla="*/ 0 h 857"/>
              <a:gd name="T68" fmla="*/ 82 w 524"/>
              <a:gd name="T69" fmla="*/ 0 h 857"/>
              <a:gd name="T70" fmla="*/ 6 w 524"/>
              <a:gd name="T71" fmla="*/ 258 h 857"/>
              <a:gd name="T72" fmla="*/ 3 w 524"/>
              <a:gd name="T73" fmla="*/ 258 h 857"/>
              <a:gd name="T74" fmla="*/ 3 w 524"/>
              <a:gd name="T75" fmla="*/ 261 h 857"/>
              <a:gd name="T76" fmla="*/ 12 w 524"/>
              <a:gd name="T77" fmla="*/ 277 h 857"/>
              <a:gd name="T78" fmla="*/ 9 w 524"/>
              <a:gd name="T79" fmla="*/ 283 h 857"/>
              <a:gd name="T80" fmla="*/ 3 w 524"/>
              <a:gd name="T81" fmla="*/ 286 h 857"/>
              <a:gd name="T82" fmla="*/ 0 w 524"/>
              <a:gd name="T83" fmla="*/ 289 h 857"/>
              <a:gd name="T84" fmla="*/ 0 w 524"/>
              <a:gd name="T85" fmla="*/ 316 h 857"/>
              <a:gd name="T86" fmla="*/ 0 w 524"/>
              <a:gd name="T87" fmla="*/ 319 h 857"/>
              <a:gd name="T88" fmla="*/ 6 w 524"/>
              <a:gd name="T89" fmla="*/ 325 h 857"/>
              <a:gd name="T90" fmla="*/ 14 w 524"/>
              <a:gd name="T91" fmla="*/ 340 h 857"/>
              <a:gd name="T92" fmla="*/ 26 w 524"/>
              <a:gd name="T93" fmla="*/ 362 h 857"/>
              <a:gd name="T94" fmla="*/ 26 w 524"/>
              <a:gd name="T95" fmla="*/ 365 h 857"/>
              <a:gd name="T96" fmla="*/ 28 w 524"/>
              <a:gd name="T97" fmla="*/ 368 h 857"/>
              <a:gd name="T98" fmla="*/ 28 w 524"/>
              <a:gd name="T99" fmla="*/ 371 h 857"/>
              <a:gd name="T100" fmla="*/ 280 w 524"/>
              <a:gd name="T101" fmla="*/ 781 h 857"/>
              <a:gd name="T102" fmla="*/ 308 w 524"/>
              <a:gd name="T103" fmla="*/ 830 h 857"/>
              <a:gd name="T104" fmla="*/ 317 w 524"/>
              <a:gd name="T105" fmla="*/ 842 h 857"/>
              <a:gd name="T106" fmla="*/ 328 w 524"/>
              <a:gd name="T107" fmla="*/ 848 h 857"/>
              <a:gd name="T108" fmla="*/ 322 w 524"/>
              <a:gd name="T109" fmla="*/ 790 h 857"/>
              <a:gd name="T110" fmla="*/ 319 w 524"/>
              <a:gd name="T111" fmla="*/ 760 h 857"/>
              <a:gd name="T112" fmla="*/ 322 w 524"/>
              <a:gd name="T113" fmla="*/ 744 h 857"/>
              <a:gd name="T114" fmla="*/ 325 w 524"/>
              <a:gd name="T115" fmla="*/ 738 h 857"/>
              <a:gd name="T116" fmla="*/ 333 w 524"/>
              <a:gd name="T117" fmla="*/ 729 h 857"/>
              <a:gd name="T118" fmla="*/ 356 w 524"/>
              <a:gd name="T119" fmla="*/ 726 h 857"/>
              <a:gd name="T120" fmla="*/ 381 w 524"/>
              <a:gd name="T121" fmla="*/ 729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4" h="857">
                <a:moveTo>
                  <a:pt x="496" y="237"/>
                </a:moveTo>
                <a:lnTo>
                  <a:pt x="524" y="122"/>
                </a:lnTo>
                <a:lnTo>
                  <a:pt x="524" y="122"/>
                </a:lnTo>
                <a:lnTo>
                  <a:pt x="524" y="122"/>
                </a:lnTo>
                <a:lnTo>
                  <a:pt x="518" y="122"/>
                </a:lnTo>
                <a:lnTo>
                  <a:pt x="518" y="122"/>
                </a:lnTo>
                <a:lnTo>
                  <a:pt x="510" y="119"/>
                </a:lnTo>
                <a:lnTo>
                  <a:pt x="504" y="119"/>
                </a:lnTo>
                <a:lnTo>
                  <a:pt x="504" y="119"/>
                </a:lnTo>
                <a:lnTo>
                  <a:pt x="504" y="119"/>
                </a:lnTo>
                <a:lnTo>
                  <a:pt x="496" y="116"/>
                </a:lnTo>
                <a:lnTo>
                  <a:pt x="496" y="116"/>
                </a:lnTo>
                <a:lnTo>
                  <a:pt x="496" y="116"/>
                </a:lnTo>
                <a:lnTo>
                  <a:pt x="493" y="116"/>
                </a:lnTo>
                <a:lnTo>
                  <a:pt x="493" y="116"/>
                </a:lnTo>
                <a:lnTo>
                  <a:pt x="487" y="113"/>
                </a:lnTo>
                <a:lnTo>
                  <a:pt x="482" y="113"/>
                </a:lnTo>
                <a:lnTo>
                  <a:pt x="482" y="113"/>
                </a:lnTo>
                <a:lnTo>
                  <a:pt x="482" y="113"/>
                </a:lnTo>
                <a:lnTo>
                  <a:pt x="479" y="113"/>
                </a:lnTo>
                <a:lnTo>
                  <a:pt x="479" y="113"/>
                </a:lnTo>
                <a:lnTo>
                  <a:pt x="471" y="109"/>
                </a:lnTo>
                <a:lnTo>
                  <a:pt x="468" y="109"/>
                </a:lnTo>
                <a:lnTo>
                  <a:pt x="468" y="109"/>
                </a:lnTo>
                <a:lnTo>
                  <a:pt x="462" y="106"/>
                </a:lnTo>
                <a:lnTo>
                  <a:pt x="462" y="106"/>
                </a:lnTo>
                <a:lnTo>
                  <a:pt x="459" y="106"/>
                </a:lnTo>
                <a:lnTo>
                  <a:pt x="459" y="106"/>
                </a:lnTo>
                <a:lnTo>
                  <a:pt x="445" y="103"/>
                </a:lnTo>
                <a:lnTo>
                  <a:pt x="445" y="103"/>
                </a:lnTo>
                <a:lnTo>
                  <a:pt x="443" y="103"/>
                </a:lnTo>
                <a:lnTo>
                  <a:pt x="443" y="103"/>
                </a:lnTo>
                <a:lnTo>
                  <a:pt x="443" y="103"/>
                </a:lnTo>
                <a:lnTo>
                  <a:pt x="440" y="100"/>
                </a:lnTo>
                <a:lnTo>
                  <a:pt x="440" y="100"/>
                </a:lnTo>
                <a:lnTo>
                  <a:pt x="437" y="100"/>
                </a:lnTo>
                <a:lnTo>
                  <a:pt x="415" y="94"/>
                </a:lnTo>
                <a:lnTo>
                  <a:pt x="415" y="94"/>
                </a:lnTo>
                <a:lnTo>
                  <a:pt x="403" y="91"/>
                </a:lnTo>
                <a:lnTo>
                  <a:pt x="398" y="91"/>
                </a:lnTo>
                <a:lnTo>
                  <a:pt x="398" y="91"/>
                </a:lnTo>
                <a:lnTo>
                  <a:pt x="398" y="91"/>
                </a:lnTo>
                <a:lnTo>
                  <a:pt x="389" y="88"/>
                </a:lnTo>
                <a:lnTo>
                  <a:pt x="389" y="88"/>
                </a:lnTo>
                <a:lnTo>
                  <a:pt x="378" y="85"/>
                </a:lnTo>
                <a:lnTo>
                  <a:pt x="375" y="85"/>
                </a:lnTo>
                <a:lnTo>
                  <a:pt x="364" y="82"/>
                </a:lnTo>
                <a:lnTo>
                  <a:pt x="364" y="82"/>
                </a:lnTo>
                <a:lnTo>
                  <a:pt x="361" y="82"/>
                </a:lnTo>
                <a:lnTo>
                  <a:pt x="361" y="82"/>
                </a:lnTo>
                <a:lnTo>
                  <a:pt x="361" y="82"/>
                </a:lnTo>
                <a:lnTo>
                  <a:pt x="356" y="79"/>
                </a:lnTo>
                <a:lnTo>
                  <a:pt x="356" y="79"/>
                </a:lnTo>
                <a:lnTo>
                  <a:pt x="356" y="79"/>
                </a:lnTo>
                <a:lnTo>
                  <a:pt x="308" y="67"/>
                </a:lnTo>
                <a:lnTo>
                  <a:pt x="308" y="67"/>
                </a:lnTo>
                <a:lnTo>
                  <a:pt x="308" y="67"/>
                </a:lnTo>
                <a:lnTo>
                  <a:pt x="308" y="67"/>
                </a:lnTo>
                <a:lnTo>
                  <a:pt x="308" y="67"/>
                </a:lnTo>
                <a:lnTo>
                  <a:pt x="308" y="67"/>
                </a:lnTo>
                <a:lnTo>
                  <a:pt x="308" y="67"/>
                </a:lnTo>
                <a:lnTo>
                  <a:pt x="305" y="67"/>
                </a:lnTo>
                <a:lnTo>
                  <a:pt x="305" y="67"/>
                </a:lnTo>
                <a:lnTo>
                  <a:pt x="300" y="64"/>
                </a:lnTo>
                <a:lnTo>
                  <a:pt x="297" y="64"/>
                </a:lnTo>
                <a:lnTo>
                  <a:pt x="297" y="64"/>
                </a:lnTo>
                <a:lnTo>
                  <a:pt x="297" y="64"/>
                </a:lnTo>
                <a:lnTo>
                  <a:pt x="294" y="64"/>
                </a:lnTo>
                <a:lnTo>
                  <a:pt x="280" y="61"/>
                </a:lnTo>
                <a:lnTo>
                  <a:pt x="280" y="61"/>
                </a:lnTo>
                <a:lnTo>
                  <a:pt x="275" y="58"/>
                </a:lnTo>
                <a:lnTo>
                  <a:pt x="275" y="58"/>
                </a:lnTo>
                <a:lnTo>
                  <a:pt x="275"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72" y="58"/>
                </a:lnTo>
                <a:lnTo>
                  <a:pt x="252" y="52"/>
                </a:lnTo>
                <a:lnTo>
                  <a:pt x="252" y="52"/>
                </a:lnTo>
                <a:lnTo>
                  <a:pt x="252" y="52"/>
                </a:lnTo>
                <a:lnTo>
                  <a:pt x="252" y="52"/>
                </a:lnTo>
                <a:lnTo>
                  <a:pt x="252" y="52"/>
                </a:lnTo>
                <a:lnTo>
                  <a:pt x="249" y="52"/>
                </a:lnTo>
                <a:lnTo>
                  <a:pt x="249" y="52"/>
                </a:lnTo>
                <a:lnTo>
                  <a:pt x="249" y="52"/>
                </a:lnTo>
                <a:lnTo>
                  <a:pt x="249" y="52"/>
                </a:lnTo>
                <a:lnTo>
                  <a:pt x="249" y="52"/>
                </a:lnTo>
                <a:lnTo>
                  <a:pt x="247" y="49"/>
                </a:lnTo>
                <a:lnTo>
                  <a:pt x="247" y="49"/>
                </a:lnTo>
                <a:lnTo>
                  <a:pt x="247" y="49"/>
                </a:lnTo>
                <a:lnTo>
                  <a:pt x="247" y="49"/>
                </a:lnTo>
                <a:lnTo>
                  <a:pt x="241" y="49"/>
                </a:lnTo>
                <a:lnTo>
                  <a:pt x="241" y="49"/>
                </a:lnTo>
                <a:lnTo>
                  <a:pt x="238" y="49"/>
                </a:lnTo>
                <a:lnTo>
                  <a:pt x="238" y="49"/>
                </a:lnTo>
                <a:lnTo>
                  <a:pt x="238" y="49"/>
                </a:lnTo>
                <a:lnTo>
                  <a:pt x="238" y="49"/>
                </a:lnTo>
                <a:lnTo>
                  <a:pt x="238" y="49"/>
                </a:lnTo>
                <a:lnTo>
                  <a:pt x="238" y="49"/>
                </a:lnTo>
                <a:lnTo>
                  <a:pt x="238" y="49"/>
                </a:lnTo>
                <a:lnTo>
                  <a:pt x="238" y="49"/>
                </a:lnTo>
                <a:lnTo>
                  <a:pt x="235" y="46"/>
                </a:lnTo>
                <a:lnTo>
                  <a:pt x="230" y="46"/>
                </a:lnTo>
                <a:lnTo>
                  <a:pt x="230" y="46"/>
                </a:lnTo>
                <a:lnTo>
                  <a:pt x="227" y="46"/>
                </a:lnTo>
                <a:lnTo>
                  <a:pt x="227" y="46"/>
                </a:lnTo>
                <a:lnTo>
                  <a:pt x="224" y="43"/>
                </a:lnTo>
                <a:lnTo>
                  <a:pt x="221" y="43"/>
                </a:lnTo>
                <a:lnTo>
                  <a:pt x="221" y="43"/>
                </a:lnTo>
                <a:lnTo>
                  <a:pt x="221" y="43"/>
                </a:lnTo>
                <a:lnTo>
                  <a:pt x="221" y="43"/>
                </a:lnTo>
                <a:lnTo>
                  <a:pt x="221" y="43"/>
                </a:lnTo>
                <a:lnTo>
                  <a:pt x="221" y="43"/>
                </a:lnTo>
                <a:lnTo>
                  <a:pt x="221" y="43"/>
                </a:lnTo>
                <a:lnTo>
                  <a:pt x="216" y="43"/>
                </a:lnTo>
                <a:lnTo>
                  <a:pt x="216" y="43"/>
                </a:lnTo>
                <a:lnTo>
                  <a:pt x="216" y="43"/>
                </a:lnTo>
                <a:lnTo>
                  <a:pt x="216" y="43"/>
                </a:lnTo>
                <a:lnTo>
                  <a:pt x="216" y="43"/>
                </a:lnTo>
                <a:lnTo>
                  <a:pt x="216" y="40"/>
                </a:lnTo>
                <a:lnTo>
                  <a:pt x="213" y="40"/>
                </a:lnTo>
                <a:lnTo>
                  <a:pt x="213" y="40"/>
                </a:lnTo>
                <a:lnTo>
                  <a:pt x="193" y="34"/>
                </a:lnTo>
                <a:lnTo>
                  <a:pt x="193" y="34"/>
                </a:lnTo>
                <a:lnTo>
                  <a:pt x="182" y="30"/>
                </a:lnTo>
                <a:lnTo>
                  <a:pt x="182" y="30"/>
                </a:lnTo>
                <a:lnTo>
                  <a:pt x="182" y="30"/>
                </a:lnTo>
                <a:lnTo>
                  <a:pt x="179" y="30"/>
                </a:lnTo>
                <a:lnTo>
                  <a:pt x="179" y="30"/>
                </a:lnTo>
                <a:lnTo>
                  <a:pt x="179" y="30"/>
                </a:lnTo>
                <a:lnTo>
                  <a:pt x="179" y="30"/>
                </a:lnTo>
                <a:lnTo>
                  <a:pt x="177" y="30"/>
                </a:lnTo>
                <a:lnTo>
                  <a:pt x="171" y="27"/>
                </a:lnTo>
                <a:lnTo>
                  <a:pt x="171" y="27"/>
                </a:lnTo>
                <a:lnTo>
                  <a:pt x="160" y="24"/>
                </a:lnTo>
                <a:lnTo>
                  <a:pt x="160" y="24"/>
                </a:lnTo>
                <a:lnTo>
                  <a:pt x="160" y="24"/>
                </a:lnTo>
                <a:lnTo>
                  <a:pt x="160" y="24"/>
                </a:lnTo>
                <a:lnTo>
                  <a:pt x="160" y="24"/>
                </a:lnTo>
                <a:lnTo>
                  <a:pt x="160" y="24"/>
                </a:lnTo>
                <a:lnTo>
                  <a:pt x="154" y="24"/>
                </a:lnTo>
                <a:lnTo>
                  <a:pt x="138" y="18"/>
                </a:lnTo>
                <a:lnTo>
                  <a:pt x="138" y="18"/>
                </a:lnTo>
                <a:lnTo>
                  <a:pt x="138" y="18"/>
                </a:lnTo>
                <a:lnTo>
                  <a:pt x="138" y="18"/>
                </a:lnTo>
                <a:lnTo>
                  <a:pt x="135" y="15"/>
                </a:lnTo>
                <a:lnTo>
                  <a:pt x="135" y="15"/>
                </a:lnTo>
                <a:lnTo>
                  <a:pt x="135" y="15"/>
                </a:lnTo>
                <a:lnTo>
                  <a:pt x="132" y="15"/>
                </a:lnTo>
                <a:lnTo>
                  <a:pt x="126" y="15"/>
                </a:lnTo>
                <a:lnTo>
                  <a:pt x="126" y="15"/>
                </a:lnTo>
                <a:lnTo>
                  <a:pt x="115" y="12"/>
                </a:lnTo>
                <a:lnTo>
                  <a:pt x="110" y="9"/>
                </a:lnTo>
                <a:lnTo>
                  <a:pt x="110" y="9"/>
                </a:lnTo>
                <a:lnTo>
                  <a:pt x="110" y="9"/>
                </a:lnTo>
                <a:lnTo>
                  <a:pt x="110" y="9"/>
                </a:lnTo>
                <a:lnTo>
                  <a:pt x="110" y="9"/>
                </a:lnTo>
                <a:lnTo>
                  <a:pt x="110" y="9"/>
                </a:lnTo>
                <a:lnTo>
                  <a:pt x="110" y="9"/>
                </a:lnTo>
                <a:lnTo>
                  <a:pt x="110" y="9"/>
                </a:lnTo>
                <a:lnTo>
                  <a:pt x="110" y="9"/>
                </a:lnTo>
                <a:lnTo>
                  <a:pt x="110" y="9"/>
                </a:lnTo>
                <a:lnTo>
                  <a:pt x="110" y="9"/>
                </a:lnTo>
                <a:lnTo>
                  <a:pt x="110" y="9"/>
                </a:lnTo>
                <a:lnTo>
                  <a:pt x="110" y="9"/>
                </a:lnTo>
                <a:lnTo>
                  <a:pt x="110" y="9"/>
                </a:lnTo>
                <a:lnTo>
                  <a:pt x="110" y="9"/>
                </a:lnTo>
                <a:lnTo>
                  <a:pt x="107" y="9"/>
                </a:lnTo>
                <a:lnTo>
                  <a:pt x="107" y="9"/>
                </a:lnTo>
                <a:lnTo>
                  <a:pt x="107" y="9"/>
                </a:lnTo>
                <a:lnTo>
                  <a:pt x="104" y="6"/>
                </a:lnTo>
                <a:lnTo>
                  <a:pt x="104" y="6"/>
                </a:lnTo>
                <a:lnTo>
                  <a:pt x="104" y="6"/>
                </a:lnTo>
                <a:lnTo>
                  <a:pt x="98" y="6"/>
                </a:lnTo>
                <a:lnTo>
                  <a:pt x="93" y="3"/>
                </a:lnTo>
                <a:lnTo>
                  <a:pt x="93" y="3"/>
                </a:lnTo>
                <a:lnTo>
                  <a:pt x="93" y="3"/>
                </a:lnTo>
                <a:lnTo>
                  <a:pt x="93" y="3"/>
                </a:lnTo>
                <a:lnTo>
                  <a:pt x="90" y="3"/>
                </a:lnTo>
                <a:lnTo>
                  <a:pt x="84" y="0"/>
                </a:lnTo>
                <a:lnTo>
                  <a:pt x="84" y="0"/>
                </a:lnTo>
                <a:lnTo>
                  <a:pt x="84" y="0"/>
                </a:lnTo>
                <a:lnTo>
                  <a:pt x="84" y="0"/>
                </a:lnTo>
                <a:lnTo>
                  <a:pt x="84" y="0"/>
                </a:lnTo>
                <a:lnTo>
                  <a:pt x="84" y="0"/>
                </a:lnTo>
                <a:lnTo>
                  <a:pt x="84" y="0"/>
                </a:lnTo>
                <a:lnTo>
                  <a:pt x="84" y="0"/>
                </a:lnTo>
                <a:lnTo>
                  <a:pt x="84" y="0"/>
                </a:lnTo>
                <a:lnTo>
                  <a:pt x="84" y="0"/>
                </a:lnTo>
                <a:lnTo>
                  <a:pt x="84" y="0"/>
                </a:lnTo>
                <a:lnTo>
                  <a:pt x="84" y="0"/>
                </a:lnTo>
                <a:lnTo>
                  <a:pt x="82" y="0"/>
                </a:lnTo>
                <a:lnTo>
                  <a:pt x="82" y="0"/>
                </a:lnTo>
                <a:lnTo>
                  <a:pt x="6" y="255"/>
                </a:lnTo>
                <a:lnTo>
                  <a:pt x="6" y="255"/>
                </a:lnTo>
                <a:lnTo>
                  <a:pt x="6" y="258"/>
                </a:lnTo>
                <a:lnTo>
                  <a:pt x="6" y="258"/>
                </a:lnTo>
                <a:lnTo>
                  <a:pt x="6" y="258"/>
                </a:lnTo>
                <a:lnTo>
                  <a:pt x="6" y="258"/>
                </a:lnTo>
                <a:lnTo>
                  <a:pt x="6" y="258"/>
                </a:lnTo>
                <a:lnTo>
                  <a:pt x="6" y="258"/>
                </a:lnTo>
                <a:lnTo>
                  <a:pt x="3" y="258"/>
                </a:lnTo>
                <a:lnTo>
                  <a:pt x="3" y="258"/>
                </a:lnTo>
                <a:lnTo>
                  <a:pt x="3" y="258"/>
                </a:lnTo>
                <a:lnTo>
                  <a:pt x="3" y="258"/>
                </a:lnTo>
                <a:lnTo>
                  <a:pt x="3" y="261"/>
                </a:lnTo>
                <a:lnTo>
                  <a:pt x="3" y="261"/>
                </a:lnTo>
                <a:lnTo>
                  <a:pt x="3" y="261"/>
                </a:lnTo>
                <a:lnTo>
                  <a:pt x="3" y="261"/>
                </a:lnTo>
                <a:lnTo>
                  <a:pt x="3" y="261"/>
                </a:lnTo>
                <a:lnTo>
                  <a:pt x="3" y="261"/>
                </a:lnTo>
                <a:lnTo>
                  <a:pt x="6" y="264"/>
                </a:lnTo>
                <a:lnTo>
                  <a:pt x="6" y="264"/>
                </a:lnTo>
                <a:lnTo>
                  <a:pt x="12" y="274"/>
                </a:lnTo>
                <a:lnTo>
                  <a:pt x="12" y="274"/>
                </a:lnTo>
                <a:lnTo>
                  <a:pt x="12" y="277"/>
                </a:lnTo>
                <a:lnTo>
                  <a:pt x="9" y="283"/>
                </a:lnTo>
                <a:lnTo>
                  <a:pt x="9" y="283"/>
                </a:lnTo>
                <a:lnTo>
                  <a:pt x="9" y="283"/>
                </a:lnTo>
                <a:lnTo>
                  <a:pt x="9" y="283"/>
                </a:lnTo>
                <a:lnTo>
                  <a:pt x="9" y="283"/>
                </a:lnTo>
                <a:lnTo>
                  <a:pt x="9" y="283"/>
                </a:lnTo>
                <a:lnTo>
                  <a:pt x="9" y="283"/>
                </a:lnTo>
                <a:lnTo>
                  <a:pt x="9" y="283"/>
                </a:lnTo>
                <a:lnTo>
                  <a:pt x="9" y="283"/>
                </a:lnTo>
                <a:lnTo>
                  <a:pt x="6" y="286"/>
                </a:lnTo>
                <a:lnTo>
                  <a:pt x="6" y="286"/>
                </a:lnTo>
                <a:lnTo>
                  <a:pt x="3" y="286"/>
                </a:lnTo>
                <a:lnTo>
                  <a:pt x="3" y="286"/>
                </a:lnTo>
                <a:lnTo>
                  <a:pt x="3" y="286"/>
                </a:lnTo>
                <a:lnTo>
                  <a:pt x="3" y="286"/>
                </a:lnTo>
                <a:lnTo>
                  <a:pt x="3" y="289"/>
                </a:lnTo>
                <a:lnTo>
                  <a:pt x="3" y="289"/>
                </a:lnTo>
                <a:lnTo>
                  <a:pt x="0" y="289"/>
                </a:lnTo>
                <a:lnTo>
                  <a:pt x="0" y="313"/>
                </a:lnTo>
                <a:lnTo>
                  <a:pt x="0" y="313"/>
                </a:lnTo>
                <a:lnTo>
                  <a:pt x="0" y="316"/>
                </a:lnTo>
                <a:lnTo>
                  <a:pt x="0" y="316"/>
                </a:lnTo>
                <a:lnTo>
                  <a:pt x="0" y="316"/>
                </a:lnTo>
                <a:lnTo>
                  <a:pt x="0" y="316"/>
                </a:lnTo>
                <a:lnTo>
                  <a:pt x="0" y="316"/>
                </a:lnTo>
                <a:lnTo>
                  <a:pt x="0" y="319"/>
                </a:lnTo>
                <a:lnTo>
                  <a:pt x="0" y="319"/>
                </a:lnTo>
                <a:lnTo>
                  <a:pt x="0" y="319"/>
                </a:lnTo>
                <a:lnTo>
                  <a:pt x="0" y="319"/>
                </a:lnTo>
                <a:lnTo>
                  <a:pt x="0" y="319"/>
                </a:lnTo>
                <a:lnTo>
                  <a:pt x="0" y="319"/>
                </a:lnTo>
                <a:lnTo>
                  <a:pt x="0" y="319"/>
                </a:lnTo>
                <a:lnTo>
                  <a:pt x="0" y="319"/>
                </a:lnTo>
                <a:lnTo>
                  <a:pt x="6" y="325"/>
                </a:lnTo>
                <a:lnTo>
                  <a:pt x="6" y="325"/>
                </a:lnTo>
                <a:lnTo>
                  <a:pt x="6" y="325"/>
                </a:lnTo>
                <a:lnTo>
                  <a:pt x="6" y="325"/>
                </a:lnTo>
                <a:lnTo>
                  <a:pt x="6" y="328"/>
                </a:lnTo>
                <a:lnTo>
                  <a:pt x="6" y="328"/>
                </a:lnTo>
                <a:lnTo>
                  <a:pt x="14" y="337"/>
                </a:lnTo>
                <a:lnTo>
                  <a:pt x="14" y="337"/>
                </a:lnTo>
                <a:lnTo>
                  <a:pt x="14" y="340"/>
                </a:lnTo>
                <a:lnTo>
                  <a:pt x="14" y="340"/>
                </a:lnTo>
                <a:lnTo>
                  <a:pt x="17" y="343"/>
                </a:lnTo>
                <a:lnTo>
                  <a:pt x="20" y="349"/>
                </a:lnTo>
                <a:lnTo>
                  <a:pt x="20" y="349"/>
                </a:lnTo>
                <a:lnTo>
                  <a:pt x="26" y="362"/>
                </a:lnTo>
                <a:lnTo>
                  <a:pt x="26" y="362"/>
                </a:lnTo>
                <a:lnTo>
                  <a:pt x="26" y="365"/>
                </a:lnTo>
                <a:lnTo>
                  <a:pt x="26" y="365"/>
                </a:lnTo>
                <a:lnTo>
                  <a:pt x="26" y="365"/>
                </a:lnTo>
                <a:lnTo>
                  <a:pt x="26" y="365"/>
                </a:lnTo>
                <a:lnTo>
                  <a:pt x="26" y="365"/>
                </a:lnTo>
                <a:lnTo>
                  <a:pt x="26" y="365"/>
                </a:lnTo>
                <a:lnTo>
                  <a:pt x="26" y="365"/>
                </a:lnTo>
                <a:lnTo>
                  <a:pt x="26" y="365"/>
                </a:lnTo>
                <a:lnTo>
                  <a:pt x="26" y="368"/>
                </a:lnTo>
                <a:lnTo>
                  <a:pt x="26" y="368"/>
                </a:lnTo>
                <a:lnTo>
                  <a:pt x="28" y="368"/>
                </a:lnTo>
                <a:lnTo>
                  <a:pt x="28" y="368"/>
                </a:lnTo>
                <a:lnTo>
                  <a:pt x="28" y="368"/>
                </a:lnTo>
                <a:lnTo>
                  <a:pt x="28" y="368"/>
                </a:lnTo>
                <a:lnTo>
                  <a:pt x="28" y="371"/>
                </a:lnTo>
                <a:lnTo>
                  <a:pt x="28" y="371"/>
                </a:lnTo>
                <a:lnTo>
                  <a:pt x="28" y="371"/>
                </a:lnTo>
                <a:lnTo>
                  <a:pt x="28" y="371"/>
                </a:lnTo>
                <a:lnTo>
                  <a:pt x="112" y="511"/>
                </a:lnTo>
                <a:lnTo>
                  <a:pt x="261" y="751"/>
                </a:lnTo>
                <a:lnTo>
                  <a:pt x="261" y="751"/>
                </a:lnTo>
                <a:lnTo>
                  <a:pt x="266" y="760"/>
                </a:lnTo>
                <a:lnTo>
                  <a:pt x="266" y="760"/>
                </a:lnTo>
                <a:lnTo>
                  <a:pt x="280" y="781"/>
                </a:lnTo>
                <a:lnTo>
                  <a:pt x="280" y="781"/>
                </a:lnTo>
                <a:lnTo>
                  <a:pt x="286" y="793"/>
                </a:lnTo>
                <a:lnTo>
                  <a:pt x="286" y="793"/>
                </a:lnTo>
                <a:lnTo>
                  <a:pt x="300" y="814"/>
                </a:lnTo>
                <a:lnTo>
                  <a:pt x="300" y="814"/>
                </a:lnTo>
                <a:lnTo>
                  <a:pt x="308" y="830"/>
                </a:lnTo>
                <a:lnTo>
                  <a:pt x="308" y="830"/>
                </a:lnTo>
                <a:lnTo>
                  <a:pt x="317" y="839"/>
                </a:lnTo>
                <a:lnTo>
                  <a:pt x="317" y="839"/>
                </a:lnTo>
                <a:lnTo>
                  <a:pt x="317" y="839"/>
                </a:lnTo>
                <a:lnTo>
                  <a:pt x="317" y="839"/>
                </a:lnTo>
                <a:lnTo>
                  <a:pt x="317" y="842"/>
                </a:lnTo>
                <a:lnTo>
                  <a:pt x="317" y="842"/>
                </a:lnTo>
                <a:lnTo>
                  <a:pt x="325" y="857"/>
                </a:lnTo>
                <a:lnTo>
                  <a:pt x="325" y="857"/>
                </a:lnTo>
                <a:lnTo>
                  <a:pt x="331" y="854"/>
                </a:lnTo>
                <a:lnTo>
                  <a:pt x="331" y="854"/>
                </a:lnTo>
                <a:lnTo>
                  <a:pt x="328" y="848"/>
                </a:lnTo>
                <a:lnTo>
                  <a:pt x="325" y="839"/>
                </a:lnTo>
                <a:lnTo>
                  <a:pt x="322" y="817"/>
                </a:lnTo>
                <a:lnTo>
                  <a:pt x="322" y="817"/>
                </a:lnTo>
                <a:lnTo>
                  <a:pt x="322" y="802"/>
                </a:lnTo>
                <a:lnTo>
                  <a:pt x="322" y="802"/>
                </a:lnTo>
                <a:lnTo>
                  <a:pt x="322" y="790"/>
                </a:lnTo>
                <a:lnTo>
                  <a:pt x="322" y="790"/>
                </a:lnTo>
                <a:lnTo>
                  <a:pt x="319" y="775"/>
                </a:lnTo>
                <a:lnTo>
                  <a:pt x="319" y="775"/>
                </a:lnTo>
                <a:lnTo>
                  <a:pt x="319" y="775"/>
                </a:lnTo>
                <a:lnTo>
                  <a:pt x="319" y="760"/>
                </a:lnTo>
                <a:lnTo>
                  <a:pt x="319" y="760"/>
                </a:lnTo>
                <a:lnTo>
                  <a:pt x="319" y="754"/>
                </a:lnTo>
                <a:lnTo>
                  <a:pt x="319" y="754"/>
                </a:lnTo>
                <a:lnTo>
                  <a:pt x="319" y="751"/>
                </a:lnTo>
                <a:lnTo>
                  <a:pt x="319" y="751"/>
                </a:lnTo>
                <a:lnTo>
                  <a:pt x="322" y="744"/>
                </a:lnTo>
                <a:lnTo>
                  <a:pt x="322" y="744"/>
                </a:lnTo>
                <a:lnTo>
                  <a:pt x="322" y="741"/>
                </a:lnTo>
                <a:lnTo>
                  <a:pt x="322" y="741"/>
                </a:lnTo>
                <a:lnTo>
                  <a:pt x="322" y="741"/>
                </a:lnTo>
                <a:lnTo>
                  <a:pt x="322" y="741"/>
                </a:lnTo>
                <a:lnTo>
                  <a:pt x="325" y="741"/>
                </a:lnTo>
                <a:lnTo>
                  <a:pt x="325" y="738"/>
                </a:lnTo>
                <a:lnTo>
                  <a:pt x="325" y="738"/>
                </a:lnTo>
                <a:lnTo>
                  <a:pt x="325" y="738"/>
                </a:lnTo>
                <a:lnTo>
                  <a:pt x="325" y="738"/>
                </a:lnTo>
                <a:lnTo>
                  <a:pt x="328" y="735"/>
                </a:lnTo>
                <a:lnTo>
                  <a:pt x="328" y="735"/>
                </a:lnTo>
                <a:lnTo>
                  <a:pt x="333" y="729"/>
                </a:lnTo>
                <a:lnTo>
                  <a:pt x="333" y="729"/>
                </a:lnTo>
                <a:lnTo>
                  <a:pt x="345" y="726"/>
                </a:lnTo>
                <a:lnTo>
                  <a:pt x="345" y="726"/>
                </a:lnTo>
                <a:lnTo>
                  <a:pt x="350" y="726"/>
                </a:lnTo>
                <a:lnTo>
                  <a:pt x="350" y="726"/>
                </a:lnTo>
                <a:lnTo>
                  <a:pt x="356" y="726"/>
                </a:lnTo>
                <a:lnTo>
                  <a:pt x="356" y="726"/>
                </a:lnTo>
                <a:lnTo>
                  <a:pt x="367" y="729"/>
                </a:lnTo>
                <a:lnTo>
                  <a:pt x="378" y="732"/>
                </a:lnTo>
                <a:lnTo>
                  <a:pt x="378" y="732"/>
                </a:lnTo>
                <a:lnTo>
                  <a:pt x="381" y="729"/>
                </a:lnTo>
                <a:lnTo>
                  <a:pt x="381" y="729"/>
                </a:lnTo>
                <a:lnTo>
                  <a:pt x="384" y="729"/>
                </a:lnTo>
                <a:lnTo>
                  <a:pt x="387" y="717"/>
                </a:lnTo>
                <a:lnTo>
                  <a:pt x="401" y="650"/>
                </a:lnTo>
                <a:lnTo>
                  <a:pt x="496" y="237"/>
                </a:lnTo>
                <a:close/>
              </a:path>
            </a:pathLst>
          </a:custGeom>
          <a:solidFill>
            <a:schemeClr val="accent2">
              <a:lumMod val="60000"/>
              <a:lumOff val="40000"/>
            </a:schemeClr>
          </a:solidFill>
          <a:ln w="2857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08" name="TextBox 807">
            <a:extLst>
              <a:ext uri="{FF2B5EF4-FFF2-40B4-BE49-F238E27FC236}">
                <a16:creationId xmlns:a16="http://schemas.microsoft.com/office/drawing/2014/main" id="{BE03EEFA-F02D-4249-875C-2D3C7A8F5BA5}"/>
              </a:ext>
            </a:extLst>
          </p:cNvPr>
          <p:cNvSpPr txBox="1"/>
          <p:nvPr/>
        </p:nvSpPr>
        <p:spPr bwMode="auto">
          <a:xfrm>
            <a:off x="8625309" y="2179814"/>
            <a:ext cx="163282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≤39% </a:t>
            </a:r>
          </a:p>
        </p:txBody>
      </p:sp>
      <p:sp>
        <p:nvSpPr>
          <p:cNvPr id="809" name="Rectangle 808">
            <a:extLst>
              <a:ext uri="{FF2B5EF4-FFF2-40B4-BE49-F238E27FC236}">
                <a16:creationId xmlns:a16="http://schemas.microsoft.com/office/drawing/2014/main" id="{1D701502-7121-459F-BC08-7C98B4EAF4FD}"/>
              </a:ext>
            </a:extLst>
          </p:cNvPr>
          <p:cNvSpPr/>
          <p:nvPr/>
        </p:nvSpPr>
        <p:spPr bwMode="auto">
          <a:xfrm>
            <a:off x="8499634" y="2277743"/>
            <a:ext cx="161925" cy="161925"/>
          </a:xfrm>
          <a:prstGeom prst="rect">
            <a:avLst/>
          </a:prstGeom>
          <a:solidFill>
            <a:schemeClr val="accent2">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0" name="Rectangle 809">
            <a:extLst>
              <a:ext uri="{FF2B5EF4-FFF2-40B4-BE49-F238E27FC236}">
                <a16:creationId xmlns:a16="http://schemas.microsoft.com/office/drawing/2014/main" id="{E93E611E-2BF9-4010-8FC6-53E68CDB52E8}"/>
              </a:ext>
            </a:extLst>
          </p:cNvPr>
          <p:cNvSpPr/>
          <p:nvPr/>
        </p:nvSpPr>
        <p:spPr bwMode="auto">
          <a:xfrm>
            <a:off x="8499634" y="2541080"/>
            <a:ext cx="161925" cy="161925"/>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1" name="Rectangle 810">
            <a:extLst>
              <a:ext uri="{FF2B5EF4-FFF2-40B4-BE49-F238E27FC236}">
                <a16:creationId xmlns:a16="http://schemas.microsoft.com/office/drawing/2014/main" id="{65F90A42-92B1-4998-8342-8B4DEFA03596}"/>
              </a:ext>
            </a:extLst>
          </p:cNvPr>
          <p:cNvSpPr/>
          <p:nvPr/>
        </p:nvSpPr>
        <p:spPr bwMode="auto">
          <a:xfrm>
            <a:off x="8500478" y="2810902"/>
            <a:ext cx="161925" cy="16192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2" name="Rectangle 811">
            <a:extLst>
              <a:ext uri="{FF2B5EF4-FFF2-40B4-BE49-F238E27FC236}">
                <a16:creationId xmlns:a16="http://schemas.microsoft.com/office/drawing/2014/main" id="{2A5D94F5-7286-4479-BAE4-448336B450F5}"/>
              </a:ext>
            </a:extLst>
          </p:cNvPr>
          <p:cNvSpPr/>
          <p:nvPr/>
        </p:nvSpPr>
        <p:spPr bwMode="auto">
          <a:xfrm>
            <a:off x="8500478" y="3074239"/>
            <a:ext cx="161925" cy="161925"/>
          </a:xfrm>
          <a:prstGeom prst="rect">
            <a:avLst/>
          </a:prstGeom>
          <a:solidFill>
            <a:schemeClr val="accent2">
              <a:lumMod val="75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4" name="TextBox 813">
            <a:extLst>
              <a:ext uri="{FF2B5EF4-FFF2-40B4-BE49-F238E27FC236}">
                <a16:creationId xmlns:a16="http://schemas.microsoft.com/office/drawing/2014/main" id="{57171EC0-DACD-4DA9-B02B-667706592825}"/>
              </a:ext>
            </a:extLst>
          </p:cNvPr>
          <p:cNvSpPr txBox="1"/>
          <p:nvPr/>
        </p:nvSpPr>
        <p:spPr bwMode="auto">
          <a:xfrm>
            <a:off x="8633854" y="2440948"/>
            <a:ext cx="1418365"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40% to 49%</a:t>
            </a:r>
          </a:p>
        </p:txBody>
      </p:sp>
      <p:sp>
        <p:nvSpPr>
          <p:cNvPr id="815" name="TextBox 814">
            <a:extLst>
              <a:ext uri="{FF2B5EF4-FFF2-40B4-BE49-F238E27FC236}">
                <a16:creationId xmlns:a16="http://schemas.microsoft.com/office/drawing/2014/main" id="{4B84137F-6431-4A24-B4CC-FEC668512DFF}"/>
              </a:ext>
            </a:extLst>
          </p:cNvPr>
          <p:cNvSpPr txBox="1"/>
          <p:nvPr/>
        </p:nvSpPr>
        <p:spPr bwMode="auto">
          <a:xfrm>
            <a:off x="8645649" y="2708754"/>
            <a:ext cx="1418365"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50% to 59%</a:t>
            </a:r>
          </a:p>
        </p:txBody>
      </p:sp>
      <p:sp>
        <p:nvSpPr>
          <p:cNvPr id="816" name="TextBox 815">
            <a:extLst>
              <a:ext uri="{FF2B5EF4-FFF2-40B4-BE49-F238E27FC236}">
                <a16:creationId xmlns:a16="http://schemas.microsoft.com/office/drawing/2014/main" id="{5FFBC5E8-222F-4B1D-8394-3EA5119A6B12}"/>
              </a:ext>
            </a:extLst>
          </p:cNvPr>
          <p:cNvSpPr txBox="1"/>
          <p:nvPr/>
        </p:nvSpPr>
        <p:spPr bwMode="auto">
          <a:xfrm>
            <a:off x="8651783" y="2972435"/>
            <a:ext cx="1632042"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b="0" dirty="0">
                <a:solidFill>
                  <a:schemeClr val="bg1"/>
                </a:solidFill>
                <a:latin typeface="Calibri" panose="020F0502020204030204" pitchFamily="34" charset="0"/>
              </a:rPr>
              <a:t>≥60%</a:t>
            </a:r>
          </a:p>
        </p:txBody>
      </p:sp>
      <p:grpSp>
        <p:nvGrpSpPr>
          <p:cNvPr id="3" name="Group 2">
            <a:extLst>
              <a:ext uri="{FF2B5EF4-FFF2-40B4-BE49-F238E27FC236}">
                <a16:creationId xmlns:a16="http://schemas.microsoft.com/office/drawing/2014/main" id="{0065F7F1-0224-5DFB-8FE5-145691FC8430}"/>
              </a:ext>
            </a:extLst>
          </p:cNvPr>
          <p:cNvGrpSpPr/>
          <p:nvPr/>
        </p:nvGrpSpPr>
        <p:grpSpPr>
          <a:xfrm>
            <a:off x="9392911" y="6212702"/>
            <a:ext cx="2488502" cy="450134"/>
            <a:chOff x="9392911" y="6212702"/>
            <a:chExt cx="2488502" cy="450134"/>
          </a:xfrm>
        </p:grpSpPr>
        <p:pic>
          <p:nvPicPr>
            <p:cNvPr id="4" name="Picture 3" descr="Icon&#10;&#10;Description automatically generated">
              <a:extLst>
                <a:ext uri="{FF2B5EF4-FFF2-40B4-BE49-F238E27FC236}">
                  <a16:creationId xmlns:a16="http://schemas.microsoft.com/office/drawing/2014/main" id="{6F4AFC5B-A97E-4EAF-8BBE-8C5D6559662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07A47CB5-30D9-2E7C-F0A9-52623DCCA4B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6" name="TextBox 5">
            <a:extLst>
              <a:ext uri="{FF2B5EF4-FFF2-40B4-BE49-F238E27FC236}">
                <a16:creationId xmlns:a16="http://schemas.microsoft.com/office/drawing/2014/main" id="{F88D37A2-36BB-1A60-855C-9D6F54953157}"/>
              </a:ext>
            </a:extLst>
          </p:cNvPr>
          <p:cNvSpPr txBox="1"/>
          <p:nvPr/>
        </p:nvSpPr>
        <p:spPr bwMode="auto">
          <a:xfrm>
            <a:off x="7895341" y="3824408"/>
            <a:ext cx="3657600"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i="0" dirty="0">
                <a:solidFill>
                  <a:srgbClr val="202124"/>
                </a:solidFill>
                <a:effectLst/>
                <a:latin typeface="Calibri" panose="020F0502020204030204" pitchFamily="34" charset="0"/>
                <a:cs typeface="Calibri" panose="020F0502020204030204" pitchFamily="34" charset="0"/>
              </a:rPr>
              <a:t>HPV vaccination is recommended up to age 26 years of age</a:t>
            </a:r>
          </a:p>
          <a:p>
            <a:pPr marL="285750" indent="-285750" algn="l">
              <a:lnSpc>
                <a:spcPct val="100000"/>
              </a:lnSpc>
              <a:spcBef>
                <a:spcPct val="50000"/>
              </a:spcBef>
              <a:spcAft>
                <a:spcPct val="0"/>
              </a:spcAft>
              <a:buClrTx/>
              <a:buFont typeface="Wingdings" panose="05000000000000000000" pitchFamily="2" charset="2"/>
              <a:buChar char="§"/>
            </a:pPr>
            <a:r>
              <a:rPr lang="en-US" b="0" dirty="0">
                <a:solidFill>
                  <a:srgbClr val="202124"/>
                </a:solidFill>
                <a:latin typeface="Calibri" panose="020F0502020204030204" pitchFamily="34" charset="0"/>
                <a:cs typeface="Calibri" panose="020F0502020204030204" pitchFamily="34" charset="0"/>
              </a:rPr>
              <a:t>Adults </a:t>
            </a:r>
            <a:r>
              <a:rPr lang="en-US" b="0" i="0" dirty="0">
                <a:solidFill>
                  <a:srgbClr val="202124"/>
                </a:solidFill>
                <a:effectLst/>
                <a:latin typeface="Calibri" panose="020F0502020204030204" pitchFamily="34" charset="0"/>
                <a:cs typeface="Calibri" panose="020F0502020204030204" pitchFamily="34" charset="0"/>
              </a:rPr>
              <a:t>27 through 45 years, not previously vaccinated, might consider HPV vaccination after speaking with their doctor </a:t>
            </a:r>
            <a:endParaRPr lang="en-US" b="0"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93677130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Box 11">
            <a:extLst>
              <a:ext uri="{FF2B5EF4-FFF2-40B4-BE49-F238E27FC236}">
                <a16:creationId xmlns:a16="http://schemas.microsoft.com/office/drawing/2014/main" id="{93B0E046-D29E-4369-993B-A1F2F2370C7C}"/>
              </a:ext>
            </a:extLst>
          </p:cNvPr>
          <p:cNvSpPr txBox="1">
            <a:spLocks noChangeArrowheads="1"/>
          </p:cNvSpPr>
          <p:nvPr/>
        </p:nvSpPr>
        <p:spPr bwMode="auto">
          <a:xfrm>
            <a:off x="414339" y="6385740"/>
            <a:ext cx="914529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457200" eaLnBrk="1" fontAlgn="auto" hangingPunct="1">
              <a:lnSpc>
                <a:spcPct val="100000"/>
              </a:lnSpc>
              <a:spcBef>
                <a:spcPct val="0"/>
              </a:spcBef>
              <a:spcAft>
                <a:spcPct val="0"/>
              </a:spcAft>
              <a:buClrTx/>
              <a:buNone/>
              <a:defRPr/>
            </a:pPr>
            <a:r>
              <a:rPr lang="da-DK" altLang="en-US" sz="1200" b="0" dirty="0">
                <a:solidFill>
                  <a:schemeClr val="bg2"/>
                </a:solidFill>
                <a:latin typeface="Calibri" panose="020F0502020204030204" pitchFamily="34" charset="0"/>
                <a:cs typeface="+mn-cs"/>
              </a:rPr>
              <a:t>Staples. Vaccine. 2021;39:5385.</a:t>
            </a:r>
            <a:endParaRPr kumimoji="0" lang="da-DK" alt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endParaRPr>
          </a:p>
        </p:txBody>
      </p:sp>
      <p:sp>
        <p:nvSpPr>
          <p:cNvPr id="19" name="Title 1">
            <a:extLst>
              <a:ext uri="{FF2B5EF4-FFF2-40B4-BE49-F238E27FC236}">
                <a16:creationId xmlns:a16="http://schemas.microsoft.com/office/drawing/2014/main" id="{AB732990-1215-44B8-BA5F-80184BAA45B2}"/>
              </a:ext>
            </a:extLst>
          </p:cNvPr>
          <p:cNvSpPr>
            <a:spLocks noGrp="1"/>
          </p:cNvSpPr>
          <p:nvPr>
            <p:ph type="title"/>
          </p:nvPr>
        </p:nvSpPr>
        <p:spPr/>
        <p:txBody>
          <a:bodyPr/>
          <a:lstStyle/>
          <a:p>
            <a:r>
              <a:rPr lang="en-US" dirty="0"/>
              <a:t>Mistrust and Limited Access to HCPs May Result in Lower HPV Vaccination Rates Among Women of Color</a:t>
            </a:r>
          </a:p>
        </p:txBody>
      </p:sp>
      <p:sp>
        <p:nvSpPr>
          <p:cNvPr id="4" name="Content Placeholder 3">
            <a:extLst>
              <a:ext uri="{FF2B5EF4-FFF2-40B4-BE49-F238E27FC236}">
                <a16:creationId xmlns:a16="http://schemas.microsoft.com/office/drawing/2014/main" id="{F9A499BD-2335-47BA-8F56-58441E0233CA}"/>
              </a:ext>
            </a:extLst>
          </p:cNvPr>
          <p:cNvSpPr>
            <a:spLocks noGrp="1"/>
          </p:cNvSpPr>
          <p:nvPr>
            <p:ph idx="1"/>
          </p:nvPr>
        </p:nvSpPr>
        <p:spPr/>
        <p:txBody>
          <a:bodyPr/>
          <a:lstStyle/>
          <a:p>
            <a:r>
              <a:rPr lang="en-US" dirty="0"/>
              <a:t>Distrust and lack of access are driven by isolation, racial differences in communication, lack of insurance, and/or transportation </a:t>
            </a:r>
          </a:p>
          <a:p>
            <a:r>
              <a:rPr lang="en-US" dirty="0"/>
              <a:t>Low availability of HCPs (pediatricians) in rural areas may contribute to low vaccination rates</a:t>
            </a:r>
          </a:p>
          <a:p>
            <a:r>
              <a:rPr lang="en-US" b="0" kern="0" dirty="0"/>
              <a:t>Poor health literacy cited as reason for lack of screening or distrust of HPV vaccine</a:t>
            </a:r>
          </a:p>
        </p:txBody>
      </p:sp>
      <p:grpSp>
        <p:nvGrpSpPr>
          <p:cNvPr id="2" name="Group 1">
            <a:extLst>
              <a:ext uri="{FF2B5EF4-FFF2-40B4-BE49-F238E27FC236}">
                <a16:creationId xmlns:a16="http://schemas.microsoft.com/office/drawing/2014/main" id="{DAD58F08-BD9F-9FD5-33F5-B5886BFAED28}"/>
              </a:ext>
            </a:extLst>
          </p:cNvPr>
          <p:cNvGrpSpPr/>
          <p:nvPr/>
        </p:nvGrpSpPr>
        <p:grpSpPr>
          <a:xfrm>
            <a:off x="9392911" y="6212702"/>
            <a:ext cx="2488502" cy="450134"/>
            <a:chOff x="9392911" y="6212702"/>
            <a:chExt cx="2488502" cy="450134"/>
          </a:xfrm>
        </p:grpSpPr>
        <p:pic>
          <p:nvPicPr>
            <p:cNvPr id="3" name="Picture 2" descr="Icon&#10;&#10;Description automatically generated">
              <a:extLst>
                <a:ext uri="{FF2B5EF4-FFF2-40B4-BE49-F238E27FC236}">
                  <a16:creationId xmlns:a16="http://schemas.microsoft.com/office/drawing/2014/main" id="{83D111FB-4015-3A64-755E-94592FAD38B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3940EC61-01DC-5C74-25EA-00B929B6E9A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403785818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9156BF-4E50-4234-BD56-8054C83356F8}"/>
              </a:ext>
            </a:extLst>
          </p:cNvPr>
          <p:cNvSpPr>
            <a:spLocks noGrp="1"/>
          </p:cNvSpPr>
          <p:nvPr>
            <p:ph type="title"/>
          </p:nvPr>
        </p:nvSpPr>
        <p:spPr/>
        <p:txBody>
          <a:bodyPr/>
          <a:lstStyle/>
          <a:p>
            <a:r>
              <a:rPr lang="en-US" dirty="0"/>
              <a:t>Leveraging Community Pharmacies as “Vaccines for Children” Providers May Help Increase HPV Vaccination</a:t>
            </a:r>
          </a:p>
        </p:txBody>
      </p:sp>
      <p:sp>
        <p:nvSpPr>
          <p:cNvPr id="9" name="Content Placeholder 8">
            <a:extLst>
              <a:ext uri="{FF2B5EF4-FFF2-40B4-BE49-F238E27FC236}">
                <a16:creationId xmlns:a16="http://schemas.microsoft.com/office/drawing/2014/main" id="{12320288-86DA-F645-9212-94743A5C96B2}"/>
              </a:ext>
            </a:extLst>
          </p:cNvPr>
          <p:cNvSpPr>
            <a:spLocks noGrp="1"/>
          </p:cNvSpPr>
          <p:nvPr>
            <p:ph sz="half" idx="1"/>
          </p:nvPr>
        </p:nvSpPr>
        <p:spPr/>
        <p:txBody>
          <a:bodyPr/>
          <a:lstStyle/>
          <a:p>
            <a:pPr>
              <a:spcAft>
                <a:spcPts val="300"/>
              </a:spcAft>
            </a:pPr>
            <a:r>
              <a:rPr lang="en-US" sz="2400" dirty="0">
                <a:cs typeface="Calibri" panose="020F0502020204030204" pitchFamily="34" charset="0"/>
              </a:rPr>
              <a:t>Overcoming economic barriers, lack of access, and low awareness/education about vaccines in rural, medically underserved areas</a:t>
            </a:r>
          </a:p>
          <a:p>
            <a:pPr lvl="1">
              <a:spcAft>
                <a:spcPts val="300"/>
              </a:spcAft>
            </a:pPr>
            <a:r>
              <a:rPr lang="en-US" sz="2200" dirty="0">
                <a:cs typeface="Calibri" panose="020F0502020204030204" pitchFamily="34" charset="0"/>
              </a:rPr>
              <a:t>Community pharmacy in Alabama was enlisted as Vaccines for Children provider of free vaccines to eligible adolescents in 8-mo pilot study</a:t>
            </a:r>
          </a:p>
          <a:p>
            <a:pPr lvl="1">
              <a:spcAft>
                <a:spcPts val="300"/>
              </a:spcAft>
            </a:pPr>
            <a:r>
              <a:rPr lang="en-US" sz="2200" b="0" kern="0" dirty="0">
                <a:cs typeface="Calibri" panose="020F0502020204030204" pitchFamily="34" charset="0"/>
              </a:rPr>
              <a:t>Demographic characteristics of vaccinated adolescents</a:t>
            </a:r>
          </a:p>
          <a:p>
            <a:pPr lvl="2">
              <a:spcAft>
                <a:spcPts val="300"/>
              </a:spcAft>
            </a:pPr>
            <a:r>
              <a:rPr lang="en-US" sz="2000" b="0" kern="0" dirty="0">
                <a:cs typeface="Calibri" panose="020F0502020204030204" pitchFamily="34" charset="0"/>
              </a:rPr>
              <a:t>Black: 62.9%</a:t>
            </a:r>
          </a:p>
          <a:p>
            <a:pPr lvl="2">
              <a:spcAft>
                <a:spcPts val="300"/>
              </a:spcAft>
            </a:pPr>
            <a:r>
              <a:rPr lang="en-US" sz="2000" b="0" kern="0" dirty="0">
                <a:cs typeface="Calibri" panose="020F0502020204030204" pitchFamily="34" charset="0"/>
              </a:rPr>
              <a:t>White: 33.7%</a:t>
            </a:r>
          </a:p>
          <a:p>
            <a:pPr lvl="2">
              <a:spcAft>
                <a:spcPts val="300"/>
              </a:spcAft>
            </a:pPr>
            <a:r>
              <a:rPr lang="en-US" sz="2000" b="0" kern="0" dirty="0">
                <a:cs typeface="Calibri" panose="020F0502020204030204" pitchFamily="34" charset="0"/>
              </a:rPr>
              <a:t>Other: 3.4%</a:t>
            </a:r>
            <a:endParaRPr lang="en-US" sz="2000" dirty="0">
              <a:cs typeface="Calibri" panose="020F0502020204030204" pitchFamily="34" charset="0"/>
            </a:endParaRPr>
          </a:p>
        </p:txBody>
      </p:sp>
      <p:sp>
        <p:nvSpPr>
          <p:cNvPr id="7" name="TextBox 6">
            <a:extLst>
              <a:ext uri="{FF2B5EF4-FFF2-40B4-BE49-F238E27FC236}">
                <a16:creationId xmlns:a16="http://schemas.microsoft.com/office/drawing/2014/main" id="{4823F5FD-150E-4A84-B709-FD95ECE8D986}"/>
              </a:ext>
            </a:extLst>
          </p:cNvPr>
          <p:cNvSpPr txBox="1"/>
          <p:nvPr/>
        </p:nvSpPr>
        <p:spPr bwMode="auto">
          <a:xfrm>
            <a:off x="417424" y="6371336"/>
            <a:ext cx="8043626"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pPr>
            <a:r>
              <a:rPr lang="en-US" sz="1200" b="0" dirty="0">
                <a:solidFill>
                  <a:srgbClr val="455560"/>
                </a:solidFill>
                <a:latin typeface="Calibri" panose="020F0502020204030204" pitchFamily="34" charset="0"/>
                <a:cs typeface="Calibri" panose="020F0502020204030204" pitchFamily="34" charset="0"/>
              </a:rPr>
              <a:t>Daniel. BMC Public Health. 2021;21:1266.</a:t>
            </a:r>
          </a:p>
        </p:txBody>
      </p:sp>
      <p:sp>
        <p:nvSpPr>
          <p:cNvPr id="3" name="TextBox 2">
            <a:extLst>
              <a:ext uri="{FF2B5EF4-FFF2-40B4-BE49-F238E27FC236}">
                <a16:creationId xmlns:a16="http://schemas.microsoft.com/office/drawing/2014/main" id="{774BDB4D-1B76-4875-BC5A-3C0C05FFACE8}"/>
              </a:ext>
            </a:extLst>
          </p:cNvPr>
          <p:cNvSpPr txBox="1"/>
          <p:nvPr/>
        </p:nvSpPr>
        <p:spPr bwMode="auto">
          <a:xfrm>
            <a:off x="6208053" y="1506335"/>
            <a:ext cx="5483727" cy="584775"/>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HPV Vaccination in Adolescents 10-18 Yr of Age, </a:t>
            </a:r>
            <a:br>
              <a:rPr lang="en-US" sz="1600" dirty="0">
                <a:solidFill>
                  <a:schemeClr val="bg1"/>
                </a:solidFill>
                <a:latin typeface="Calibri" panose="020F0502020204030204" pitchFamily="34" charset="0"/>
              </a:rPr>
            </a:br>
            <a:r>
              <a:rPr lang="en-US" sz="1600" dirty="0">
                <a:solidFill>
                  <a:schemeClr val="bg1"/>
                </a:solidFill>
                <a:latin typeface="Calibri" panose="020F0502020204030204" pitchFamily="34" charset="0"/>
              </a:rPr>
              <a:t>July 29, 2019 - March 10, 2020 (N = 55)</a:t>
            </a:r>
          </a:p>
        </p:txBody>
      </p:sp>
      <p:grpSp>
        <p:nvGrpSpPr>
          <p:cNvPr id="66" name="Group 65">
            <a:extLst>
              <a:ext uri="{FF2B5EF4-FFF2-40B4-BE49-F238E27FC236}">
                <a16:creationId xmlns:a16="http://schemas.microsoft.com/office/drawing/2014/main" id="{5294DB7D-B421-4A42-8887-EB63B2946A42}"/>
              </a:ext>
            </a:extLst>
          </p:cNvPr>
          <p:cNvGrpSpPr/>
          <p:nvPr/>
        </p:nvGrpSpPr>
        <p:grpSpPr>
          <a:xfrm>
            <a:off x="6702769" y="5755797"/>
            <a:ext cx="4743450" cy="45719"/>
            <a:chOff x="6705604" y="5735731"/>
            <a:chExt cx="2786192" cy="81705"/>
          </a:xfrm>
        </p:grpSpPr>
        <p:sp>
          <p:nvSpPr>
            <p:cNvPr id="15" name="Line 20">
              <a:extLst>
                <a:ext uri="{FF2B5EF4-FFF2-40B4-BE49-F238E27FC236}">
                  <a16:creationId xmlns:a16="http://schemas.microsoft.com/office/drawing/2014/main" id="{B46905F6-8761-46D0-A6BC-2E2846F54E84}"/>
                </a:ext>
              </a:extLst>
            </p:cNvPr>
            <p:cNvSpPr>
              <a:spLocks noChangeShapeType="1"/>
            </p:cNvSpPr>
            <p:nvPr/>
          </p:nvSpPr>
          <p:spPr bwMode="auto">
            <a:xfrm rot="16200000">
              <a:off x="6664751"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200" dirty="0">
                <a:solidFill>
                  <a:schemeClr val="bg1"/>
                </a:solidFill>
                <a:latin typeface="+mn-lt"/>
              </a:endParaRPr>
            </a:p>
          </p:txBody>
        </p:sp>
        <p:sp>
          <p:nvSpPr>
            <p:cNvPr id="16" name="Line 22">
              <a:extLst>
                <a:ext uri="{FF2B5EF4-FFF2-40B4-BE49-F238E27FC236}">
                  <a16:creationId xmlns:a16="http://schemas.microsoft.com/office/drawing/2014/main" id="{DE8CBF4F-01B8-43D7-B231-FE3F74E544FF}"/>
                </a:ext>
              </a:extLst>
            </p:cNvPr>
            <p:cNvSpPr>
              <a:spLocks noChangeShapeType="1"/>
            </p:cNvSpPr>
            <p:nvPr/>
          </p:nvSpPr>
          <p:spPr bwMode="auto">
            <a:xfrm rot="16200000">
              <a:off x="8522212"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200" dirty="0">
                <a:solidFill>
                  <a:schemeClr val="bg1"/>
                </a:solidFill>
                <a:latin typeface="+mn-lt"/>
              </a:endParaRPr>
            </a:p>
          </p:txBody>
        </p:sp>
        <p:sp>
          <p:nvSpPr>
            <p:cNvPr id="27" name="Line 26">
              <a:extLst>
                <a:ext uri="{FF2B5EF4-FFF2-40B4-BE49-F238E27FC236}">
                  <a16:creationId xmlns:a16="http://schemas.microsoft.com/office/drawing/2014/main" id="{70B4FA7B-8A67-4D20-A27F-A7D507832C4B}"/>
                </a:ext>
              </a:extLst>
            </p:cNvPr>
            <p:cNvSpPr>
              <a:spLocks noChangeShapeType="1"/>
            </p:cNvSpPr>
            <p:nvPr/>
          </p:nvSpPr>
          <p:spPr bwMode="auto">
            <a:xfrm rot="16200000">
              <a:off x="9450943"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200" dirty="0">
                <a:solidFill>
                  <a:schemeClr val="bg1"/>
                </a:solidFill>
                <a:latin typeface="+mn-lt"/>
              </a:endParaRPr>
            </a:p>
          </p:txBody>
        </p:sp>
        <p:sp>
          <p:nvSpPr>
            <p:cNvPr id="28" name="Line 26">
              <a:extLst>
                <a:ext uri="{FF2B5EF4-FFF2-40B4-BE49-F238E27FC236}">
                  <a16:creationId xmlns:a16="http://schemas.microsoft.com/office/drawing/2014/main" id="{FC0E6E60-06F1-4742-B953-BF250C8E9AB0}"/>
                </a:ext>
              </a:extLst>
            </p:cNvPr>
            <p:cNvSpPr>
              <a:spLocks noChangeShapeType="1"/>
            </p:cNvSpPr>
            <p:nvPr/>
          </p:nvSpPr>
          <p:spPr bwMode="auto">
            <a:xfrm rot="16200000">
              <a:off x="8986578"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200" dirty="0">
                <a:solidFill>
                  <a:schemeClr val="bg1"/>
                </a:solidFill>
                <a:latin typeface="+mn-lt"/>
              </a:endParaRPr>
            </a:p>
          </p:txBody>
        </p:sp>
        <p:sp>
          <p:nvSpPr>
            <p:cNvPr id="29" name="Line 26">
              <a:extLst>
                <a:ext uri="{FF2B5EF4-FFF2-40B4-BE49-F238E27FC236}">
                  <a16:creationId xmlns:a16="http://schemas.microsoft.com/office/drawing/2014/main" id="{9D96745A-E036-4BFC-9B40-FB6445FB83B9}"/>
                </a:ext>
              </a:extLst>
            </p:cNvPr>
            <p:cNvSpPr>
              <a:spLocks noChangeShapeType="1"/>
            </p:cNvSpPr>
            <p:nvPr/>
          </p:nvSpPr>
          <p:spPr bwMode="auto">
            <a:xfrm rot="16200000">
              <a:off x="8057846"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200" dirty="0">
                <a:solidFill>
                  <a:schemeClr val="bg1"/>
                </a:solidFill>
                <a:latin typeface="+mn-lt"/>
              </a:endParaRPr>
            </a:p>
          </p:txBody>
        </p:sp>
        <p:sp>
          <p:nvSpPr>
            <p:cNvPr id="30" name="Line 26">
              <a:extLst>
                <a:ext uri="{FF2B5EF4-FFF2-40B4-BE49-F238E27FC236}">
                  <a16:creationId xmlns:a16="http://schemas.microsoft.com/office/drawing/2014/main" id="{753503E2-F44B-4F0A-AA29-82949E6AAE31}"/>
                </a:ext>
              </a:extLst>
            </p:cNvPr>
            <p:cNvSpPr>
              <a:spLocks noChangeShapeType="1"/>
            </p:cNvSpPr>
            <p:nvPr/>
          </p:nvSpPr>
          <p:spPr bwMode="auto">
            <a:xfrm rot="16200000">
              <a:off x="7593481"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200" dirty="0">
                <a:solidFill>
                  <a:schemeClr val="bg1"/>
                </a:solidFill>
                <a:latin typeface="+mn-lt"/>
              </a:endParaRPr>
            </a:p>
          </p:txBody>
        </p:sp>
        <p:sp>
          <p:nvSpPr>
            <p:cNvPr id="31" name="Line 26">
              <a:extLst>
                <a:ext uri="{FF2B5EF4-FFF2-40B4-BE49-F238E27FC236}">
                  <a16:creationId xmlns:a16="http://schemas.microsoft.com/office/drawing/2014/main" id="{5514ECC9-855F-4DE8-9759-13A1B4D99D6D}"/>
                </a:ext>
              </a:extLst>
            </p:cNvPr>
            <p:cNvSpPr>
              <a:spLocks noChangeShapeType="1"/>
            </p:cNvSpPr>
            <p:nvPr/>
          </p:nvSpPr>
          <p:spPr bwMode="auto">
            <a:xfrm rot="16200000">
              <a:off x="7129116"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200" dirty="0">
                <a:solidFill>
                  <a:schemeClr val="bg1"/>
                </a:solidFill>
                <a:latin typeface="+mn-lt"/>
              </a:endParaRPr>
            </a:p>
          </p:txBody>
        </p:sp>
      </p:grpSp>
      <p:sp>
        <p:nvSpPr>
          <p:cNvPr id="34" name="Rectangle 10">
            <a:extLst>
              <a:ext uri="{FF2B5EF4-FFF2-40B4-BE49-F238E27FC236}">
                <a16:creationId xmlns:a16="http://schemas.microsoft.com/office/drawing/2014/main" id="{10D1BC7D-8C4B-4F0B-A32F-F7E78651B525}"/>
              </a:ext>
            </a:extLst>
          </p:cNvPr>
          <p:cNvSpPr>
            <a:spLocks noChangeArrowheads="1"/>
          </p:cNvSpPr>
          <p:nvPr/>
        </p:nvSpPr>
        <p:spPr bwMode="auto">
          <a:xfrm>
            <a:off x="6365269" y="3271383"/>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25</a:t>
            </a:r>
          </a:p>
        </p:txBody>
      </p:sp>
      <p:sp>
        <p:nvSpPr>
          <p:cNvPr id="35" name="Rectangle 10">
            <a:extLst>
              <a:ext uri="{FF2B5EF4-FFF2-40B4-BE49-F238E27FC236}">
                <a16:creationId xmlns:a16="http://schemas.microsoft.com/office/drawing/2014/main" id="{2AFCD7A6-1880-4143-BD58-C96E38AD5A35}"/>
              </a:ext>
            </a:extLst>
          </p:cNvPr>
          <p:cNvSpPr>
            <a:spLocks noChangeArrowheads="1"/>
          </p:cNvSpPr>
          <p:nvPr/>
        </p:nvSpPr>
        <p:spPr bwMode="auto">
          <a:xfrm>
            <a:off x="6365269" y="3745777"/>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20</a:t>
            </a:r>
          </a:p>
        </p:txBody>
      </p:sp>
      <p:sp>
        <p:nvSpPr>
          <p:cNvPr id="36" name="Rectangle 10">
            <a:extLst>
              <a:ext uri="{FF2B5EF4-FFF2-40B4-BE49-F238E27FC236}">
                <a16:creationId xmlns:a16="http://schemas.microsoft.com/office/drawing/2014/main" id="{124C3DFB-F8FB-4877-8E6B-057B30E844D7}"/>
              </a:ext>
            </a:extLst>
          </p:cNvPr>
          <p:cNvSpPr>
            <a:spLocks noChangeArrowheads="1"/>
          </p:cNvSpPr>
          <p:nvPr/>
        </p:nvSpPr>
        <p:spPr bwMode="auto">
          <a:xfrm>
            <a:off x="6365269" y="4204897"/>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15</a:t>
            </a:r>
          </a:p>
        </p:txBody>
      </p:sp>
      <p:sp>
        <p:nvSpPr>
          <p:cNvPr id="37" name="Rectangle 10">
            <a:extLst>
              <a:ext uri="{FF2B5EF4-FFF2-40B4-BE49-F238E27FC236}">
                <a16:creationId xmlns:a16="http://schemas.microsoft.com/office/drawing/2014/main" id="{C804EDCD-BC04-410D-81CE-1FB5BC607002}"/>
              </a:ext>
            </a:extLst>
          </p:cNvPr>
          <p:cNvSpPr>
            <a:spLocks noChangeArrowheads="1"/>
          </p:cNvSpPr>
          <p:nvPr/>
        </p:nvSpPr>
        <p:spPr bwMode="auto">
          <a:xfrm>
            <a:off x="6365269" y="4693839"/>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10</a:t>
            </a:r>
          </a:p>
        </p:txBody>
      </p:sp>
      <p:sp>
        <p:nvSpPr>
          <p:cNvPr id="38" name="Rectangle 10">
            <a:extLst>
              <a:ext uri="{FF2B5EF4-FFF2-40B4-BE49-F238E27FC236}">
                <a16:creationId xmlns:a16="http://schemas.microsoft.com/office/drawing/2014/main" id="{7136A370-7047-4B5B-8184-060C2A2F12C3}"/>
              </a:ext>
            </a:extLst>
          </p:cNvPr>
          <p:cNvSpPr>
            <a:spLocks noChangeArrowheads="1"/>
          </p:cNvSpPr>
          <p:nvPr/>
        </p:nvSpPr>
        <p:spPr bwMode="auto">
          <a:xfrm>
            <a:off x="6469464" y="5170499"/>
            <a:ext cx="2253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5</a:t>
            </a:r>
          </a:p>
        </p:txBody>
      </p:sp>
      <p:sp>
        <p:nvSpPr>
          <p:cNvPr id="39" name="Rectangle 10">
            <a:extLst>
              <a:ext uri="{FF2B5EF4-FFF2-40B4-BE49-F238E27FC236}">
                <a16:creationId xmlns:a16="http://schemas.microsoft.com/office/drawing/2014/main" id="{D97D1F90-2B4E-4EDD-81D5-4D93D27C4259}"/>
              </a:ext>
            </a:extLst>
          </p:cNvPr>
          <p:cNvSpPr>
            <a:spLocks noChangeArrowheads="1"/>
          </p:cNvSpPr>
          <p:nvPr/>
        </p:nvSpPr>
        <p:spPr bwMode="auto">
          <a:xfrm>
            <a:off x="6469464" y="5610300"/>
            <a:ext cx="2253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0</a:t>
            </a:r>
          </a:p>
        </p:txBody>
      </p:sp>
      <p:sp>
        <p:nvSpPr>
          <p:cNvPr id="50" name="Rectangle 10">
            <a:extLst>
              <a:ext uri="{FF2B5EF4-FFF2-40B4-BE49-F238E27FC236}">
                <a16:creationId xmlns:a16="http://schemas.microsoft.com/office/drawing/2014/main" id="{690C62C4-3EEA-4D83-99AE-4A4A381BA253}"/>
              </a:ext>
            </a:extLst>
          </p:cNvPr>
          <p:cNvSpPr>
            <a:spLocks noChangeArrowheads="1"/>
          </p:cNvSpPr>
          <p:nvPr/>
        </p:nvSpPr>
        <p:spPr bwMode="auto">
          <a:xfrm>
            <a:off x="10636411" y="5636301"/>
            <a:ext cx="851604" cy="589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sz="1600" dirty="0">
                <a:solidFill>
                  <a:schemeClr val="bg1"/>
                </a:solidFill>
                <a:latin typeface="Calibri" panose="020F0502020204030204" pitchFamily="34" charset="0"/>
                <a:cs typeface="Calibri" panose="020F0502020204030204" pitchFamily="34" charset="0"/>
              </a:rPr>
              <a:t>HPV + Tdap + Flu</a:t>
            </a:r>
          </a:p>
        </p:txBody>
      </p:sp>
      <p:grpSp>
        <p:nvGrpSpPr>
          <p:cNvPr id="65" name="Group 64">
            <a:extLst>
              <a:ext uri="{FF2B5EF4-FFF2-40B4-BE49-F238E27FC236}">
                <a16:creationId xmlns:a16="http://schemas.microsoft.com/office/drawing/2014/main" id="{FD952393-FACC-435F-B81F-76B342747A26}"/>
              </a:ext>
            </a:extLst>
          </p:cNvPr>
          <p:cNvGrpSpPr/>
          <p:nvPr/>
        </p:nvGrpSpPr>
        <p:grpSpPr>
          <a:xfrm>
            <a:off x="6637875" y="2001694"/>
            <a:ext cx="48272" cy="3732219"/>
            <a:chOff x="6637875" y="2001694"/>
            <a:chExt cx="48272" cy="3732219"/>
          </a:xfrm>
        </p:grpSpPr>
        <p:grpSp>
          <p:nvGrpSpPr>
            <p:cNvPr id="41" name="Group 40">
              <a:extLst>
                <a:ext uri="{FF2B5EF4-FFF2-40B4-BE49-F238E27FC236}">
                  <a16:creationId xmlns:a16="http://schemas.microsoft.com/office/drawing/2014/main" id="{7F0E7002-8CE1-4A18-86A9-A05145E75EE2}"/>
                </a:ext>
              </a:extLst>
            </p:cNvPr>
            <p:cNvGrpSpPr/>
            <p:nvPr/>
          </p:nvGrpSpPr>
          <p:grpSpPr>
            <a:xfrm>
              <a:off x="6637875" y="3405721"/>
              <a:ext cx="45719" cy="2328192"/>
              <a:chOff x="1528304" y="1364604"/>
              <a:chExt cx="72000" cy="2167553"/>
            </a:xfrm>
          </p:grpSpPr>
          <p:sp>
            <p:nvSpPr>
              <p:cNvPr id="42" name="Line 15">
                <a:extLst>
                  <a:ext uri="{FF2B5EF4-FFF2-40B4-BE49-F238E27FC236}">
                    <a16:creationId xmlns:a16="http://schemas.microsoft.com/office/drawing/2014/main" id="{1F4B673B-54A9-4506-9D4F-39D76DAA9DE8}"/>
                  </a:ext>
                </a:extLst>
              </p:cNvPr>
              <p:cNvSpPr>
                <a:spLocks noChangeShapeType="1"/>
              </p:cNvSpPr>
              <p:nvPr/>
            </p:nvSpPr>
            <p:spPr bwMode="auto">
              <a:xfrm>
                <a:off x="1528304" y="180101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43" name="Line 16">
                <a:extLst>
                  <a:ext uri="{FF2B5EF4-FFF2-40B4-BE49-F238E27FC236}">
                    <a16:creationId xmlns:a16="http://schemas.microsoft.com/office/drawing/2014/main" id="{3D159892-B308-4954-8375-24FA11D57F31}"/>
                  </a:ext>
                </a:extLst>
              </p:cNvPr>
              <p:cNvSpPr>
                <a:spLocks noChangeShapeType="1"/>
              </p:cNvSpPr>
              <p:nvPr/>
            </p:nvSpPr>
            <p:spPr bwMode="auto">
              <a:xfrm>
                <a:off x="1528304" y="223742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44" name="Line 17">
                <a:extLst>
                  <a:ext uri="{FF2B5EF4-FFF2-40B4-BE49-F238E27FC236}">
                    <a16:creationId xmlns:a16="http://schemas.microsoft.com/office/drawing/2014/main" id="{F5DCE6FB-8EEB-44D1-9999-71C6CB2B1770}"/>
                  </a:ext>
                </a:extLst>
              </p:cNvPr>
              <p:cNvSpPr>
                <a:spLocks noChangeShapeType="1"/>
              </p:cNvSpPr>
              <p:nvPr/>
            </p:nvSpPr>
            <p:spPr bwMode="auto">
              <a:xfrm>
                <a:off x="1528304" y="267383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45" name="Line 18">
                <a:extLst>
                  <a:ext uri="{FF2B5EF4-FFF2-40B4-BE49-F238E27FC236}">
                    <a16:creationId xmlns:a16="http://schemas.microsoft.com/office/drawing/2014/main" id="{87B25DB4-6383-492C-AC93-087D5CE8E44D}"/>
                  </a:ext>
                </a:extLst>
              </p:cNvPr>
              <p:cNvSpPr>
                <a:spLocks noChangeShapeType="1"/>
              </p:cNvSpPr>
              <p:nvPr/>
            </p:nvSpPr>
            <p:spPr bwMode="auto">
              <a:xfrm>
                <a:off x="1528304" y="3110238"/>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46" name="Line 19">
                <a:extLst>
                  <a:ext uri="{FF2B5EF4-FFF2-40B4-BE49-F238E27FC236}">
                    <a16:creationId xmlns:a16="http://schemas.microsoft.com/office/drawing/2014/main" id="{66BED7EE-5505-4291-8086-CDE3A7E13FF1}"/>
                  </a:ext>
                </a:extLst>
              </p:cNvPr>
              <p:cNvSpPr>
                <a:spLocks noChangeShapeType="1"/>
              </p:cNvSpPr>
              <p:nvPr/>
            </p:nvSpPr>
            <p:spPr bwMode="auto">
              <a:xfrm>
                <a:off x="1528304" y="3532157"/>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47" name="Line 9">
                <a:extLst>
                  <a:ext uri="{FF2B5EF4-FFF2-40B4-BE49-F238E27FC236}">
                    <a16:creationId xmlns:a16="http://schemas.microsoft.com/office/drawing/2014/main" id="{CE95350C-35AE-4235-9559-C22C0D58C2F3}"/>
                  </a:ext>
                </a:extLst>
              </p:cNvPr>
              <p:cNvSpPr>
                <a:spLocks noChangeShapeType="1"/>
              </p:cNvSpPr>
              <p:nvPr/>
            </p:nvSpPr>
            <p:spPr bwMode="auto">
              <a:xfrm>
                <a:off x="1528304" y="136460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grpSp>
          <p:nvGrpSpPr>
            <p:cNvPr id="58" name="Group 57">
              <a:extLst>
                <a:ext uri="{FF2B5EF4-FFF2-40B4-BE49-F238E27FC236}">
                  <a16:creationId xmlns:a16="http://schemas.microsoft.com/office/drawing/2014/main" id="{F7631D91-50A5-4AAF-A134-F1347889BBA0}"/>
                </a:ext>
              </a:extLst>
            </p:cNvPr>
            <p:cNvGrpSpPr/>
            <p:nvPr/>
          </p:nvGrpSpPr>
          <p:grpSpPr>
            <a:xfrm>
              <a:off x="6640428" y="2001694"/>
              <a:ext cx="45719" cy="921937"/>
              <a:chOff x="1528304" y="2673831"/>
              <a:chExt cx="72000" cy="858326"/>
            </a:xfrm>
          </p:grpSpPr>
          <p:sp>
            <p:nvSpPr>
              <p:cNvPr id="61" name="Line 17">
                <a:extLst>
                  <a:ext uri="{FF2B5EF4-FFF2-40B4-BE49-F238E27FC236}">
                    <a16:creationId xmlns:a16="http://schemas.microsoft.com/office/drawing/2014/main" id="{7CE33167-33B5-4A3F-AF8C-6D474FE3C27E}"/>
                  </a:ext>
                </a:extLst>
              </p:cNvPr>
              <p:cNvSpPr>
                <a:spLocks noChangeShapeType="1"/>
              </p:cNvSpPr>
              <p:nvPr/>
            </p:nvSpPr>
            <p:spPr bwMode="auto">
              <a:xfrm>
                <a:off x="1528304" y="267383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62" name="Line 18">
                <a:extLst>
                  <a:ext uri="{FF2B5EF4-FFF2-40B4-BE49-F238E27FC236}">
                    <a16:creationId xmlns:a16="http://schemas.microsoft.com/office/drawing/2014/main" id="{6E4175CC-8135-4FA7-A792-D5A68404A493}"/>
                  </a:ext>
                </a:extLst>
              </p:cNvPr>
              <p:cNvSpPr>
                <a:spLocks noChangeShapeType="1"/>
              </p:cNvSpPr>
              <p:nvPr/>
            </p:nvSpPr>
            <p:spPr bwMode="auto">
              <a:xfrm>
                <a:off x="1528304" y="3110238"/>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63" name="Line 19">
                <a:extLst>
                  <a:ext uri="{FF2B5EF4-FFF2-40B4-BE49-F238E27FC236}">
                    <a16:creationId xmlns:a16="http://schemas.microsoft.com/office/drawing/2014/main" id="{2769CEAA-5766-48EC-AE5C-14EAAAED08F5}"/>
                  </a:ext>
                </a:extLst>
              </p:cNvPr>
              <p:cNvSpPr>
                <a:spLocks noChangeShapeType="1"/>
              </p:cNvSpPr>
              <p:nvPr/>
            </p:nvSpPr>
            <p:spPr bwMode="auto">
              <a:xfrm>
                <a:off x="1528304" y="3532157"/>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grpSp>
      <p:sp>
        <p:nvSpPr>
          <p:cNvPr id="67" name="Rectangle 10">
            <a:extLst>
              <a:ext uri="{FF2B5EF4-FFF2-40B4-BE49-F238E27FC236}">
                <a16:creationId xmlns:a16="http://schemas.microsoft.com/office/drawing/2014/main" id="{238EBE29-D1C0-462A-B44B-EB71A24D64B1}"/>
              </a:ext>
            </a:extLst>
          </p:cNvPr>
          <p:cNvSpPr>
            <a:spLocks noChangeArrowheads="1"/>
          </p:cNvSpPr>
          <p:nvPr/>
        </p:nvSpPr>
        <p:spPr bwMode="auto">
          <a:xfrm>
            <a:off x="9892051" y="5636301"/>
            <a:ext cx="750490" cy="589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sz="1600" dirty="0">
                <a:solidFill>
                  <a:schemeClr val="bg1"/>
                </a:solidFill>
                <a:latin typeface="Calibri" panose="020F0502020204030204" pitchFamily="34" charset="0"/>
                <a:cs typeface="Calibri" panose="020F0502020204030204" pitchFamily="34" charset="0"/>
              </a:rPr>
              <a:t>HPV + Flu</a:t>
            </a:r>
          </a:p>
        </p:txBody>
      </p:sp>
      <p:sp>
        <p:nvSpPr>
          <p:cNvPr id="68" name="Rectangle 10">
            <a:extLst>
              <a:ext uri="{FF2B5EF4-FFF2-40B4-BE49-F238E27FC236}">
                <a16:creationId xmlns:a16="http://schemas.microsoft.com/office/drawing/2014/main" id="{82558CF3-EE21-49B0-AA55-B7B7B5C68AAC}"/>
              </a:ext>
            </a:extLst>
          </p:cNvPr>
          <p:cNvSpPr>
            <a:spLocks noChangeArrowheads="1"/>
          </p:cNvSpPr>
          <p:nvPr/>
        </p:nvSpPr>
        <p:spPr bwMode="auto">
          <a:xfrm>
            <a:off x="9101619" y="5636301"/>
            <a:ext cx="750490" cy="589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sz="1600" dirty="0">
                <a:solidFill>
                  <a:schemeClr val="bg1"/>
                </a:solidFill>
                <a:latin typeface="Calibri" panose="020F0502020204030204" pitchFamily="34" charset="0"/>
                <a:cs typeface="Calibri" panose="020F0502020204030204" pitchFamily="34" charset="0"/>
              </a:rPr>
              <a:t>HPV + MCV</a:t>
            </a:r>
          </a:p>
        </p:txBody>
      </p:sp>
      <p:sp>
        <p:nvSpPr>
          <p:cNvPr id="69" name="Rectangle 10">
            <a:extLst>
              <a:ext uri="{FF2B5EF4-FFF2-40B4-BE49-F238E27FC236}">
                <a16:creationId xmlns:a16="http://schemas.microsoft.com/office/drawing/2014/main" id="{62CA9E44-BD45-4CED-A106-3CAB11E024DC}"/>
              </a:ext>
            </a:extLst>
          </p:cNvPr>
          <p:cNvSpPr>
            <a:spLocks noChangeArrowheads="1"/>
          </p:cNvSpPr>
          <p:nvPr/>
        </p:nvSpPr>
        <p:spPr bwMode="auto">
          <a:xfrm>
            <a:off x="8348200" y="5636301"/>
            <a:ext cx="750490" cy="589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sz="1600" dirty="0">
                <a:solidFill>
                  <a:schemeClr val="bg1"/>
                </a:solidFill>
                <a:latin typeface="Calibri" panose="020F0502020204030204" pitchFamily="34" charset="0"/>
                <a:cs typeface="Calibri" panose="020F0502020204030204" pitchFamily="34" charset="0"/>
              </a:rPr>
              <a:t>HPV + Tdap</a:t>
            </a:r>
          </a:p>
        </p:txBody>
      </p:sp>
      <p:sp>
        <p:nvSpPr>
          <p:cNvPr id="70" name="Rectangle 10">
            <a:extLst>
              <a:ext uri="{FF2B5EF4-FFF2-40B4-BE49-F238E27FC236}">
                <a16:creationId xmlns:a16="http://schemas.microsoft.com/office/drawing/2014/main" id="{0C2D69D7-F2E7-4FDE-BBE9-C4004E85EAB6}"/>
              </a:ext>
            </a:extLst>
          </p:cNvPr>
          <p:cNvSpPr>
            <a:spLocks noChangeArrowheads="1"/>
          </p:cNvSpPr>
          <p:nvPr/>
        </p:nvSpPr>
        <p:spPr bwMode="auto">
          <a:xfrm>
            <a:off x="7527155" y="5636301"/>
            <a:ext cx="750490" cy="589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sz="1600" dirty="0">
                <a:solidFill>
                  <a:schemeClr val="bg1"/>
                </a:solidFill>
                <a:latin typeface="Calibri" panose="020F0502020204030204" pitchFamily="34" charset="0"/>
                <a:cs typeface="Calibri" panose="020F0502020204030204" pitchFamily="34" charset="0"/>
              </a:rPr>
              <a:t>HPV Only</a:t>
            </a:r>
          </a:p>
        </p:txBody>
      </p:sp>
      <p:sp>
        <p:nvSpPr>
          <p:cNvPr id="71" name="Rectangle 10">
            <a:extLst>
              <a:ext uri="{FF2B5EF4-FFF2-40B4-BE49-F238E27FC236}">
                <a16:creationId xmlns:a16="http://schemas.microsoft.com/office/drawing/2014/main" id="{90C07A0A-064B-462D-8283-06C57A30270C}"/>
              </a:ext>
            </a:extLst>
          </p:cNvPr>
          <p:cNvSpPr>
            <a:spLocks noChangeArrowheads="1"/>
          </p:cNvSpPr>
          <p:nvPr/>
        </p:nvSpPr>
        <p:spPr bwMode="auto">
          <a:xfrm>
            <a:off x="6666695" y="5636301"/>
            <a:ext cx="851604" cy="8356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sz="1600" dirty="0">
                <a:solidFill>
                  <a:schemeClr val="bg1"/>
                </a:solidFill>
                <a:latin typeface="Calibri" panose="020F0502020204030204" pitchFamily="34" charset="0"/>
                <a:cs typeface="Calibri" panose="020F0502020204030204" pitchFamily="34" charset="0"/>
              </a:rPr>
              <a:t>HPV + Tdap + MCV</a:t>
            </a:r>
          </a:p>
        </p:txBody>
      </p:sp>
      <p:sp>
        <p:nvSpPr>
          <p:cNvPr id="72" name="Rectangle 10">
            <a:extLst>
              <a:ext uri="{FF2B5EF4-FFF2-40B4-BE49-F238E27FC236}">
                <a16:creationId xmlns:a16="http://schemas.microsoft.com/office/drawing/2014/main" id="{33EB7337-88CA-4796-8A1A-0AAEE067DAC5}"/>
              </a:ext>
            </a:extLst>
          </p:cNvPr>
          <p:cNvSpPr>
            <a:spLocks noChangeArrowheads="1"/>
          </p:cNvSpPr>
          <p:nvPr/>
        </p:nvSpPr>
        <p:spPr bwMode="auto">
          <a:xfrm>
            <a:off x="6378978" y="1860163"/>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40</a:t>
            </a:r>
          </a:p>
        </p:txBody>
      </p:sp>
      <p:sp>
        <p:nvSpPr>
          <p:cNvPr id="73" name="Rectangle 10">
            <a:extLst>
              <a:ext uri="{FF2B5EF4-FFF2-40B4-BE49-F238E27FC236}">
                <a16:creationId xmlns:a16="http://schemas.microsoft.com/office/drawing/2014/main" id="{095C1709-48E0-4ADB-A169-B57D660C43C6}"/>
              </a:ext>
            </a:extLst>
          </p:cNvPr>
          <p:cNvSpPr>
            <a:spLocks noChangeArrowheads="1"/>
          </p:cNvSpPr>
          <p:nvPr/>
        </p:nvSpPr>
        <p:spPr bwMode="auto">
          <a:xfrm>
            <a:off x="6378978" y="2319283"/>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35</a:t>
            </a:r>
          </a:p>
        </p:txBody>
      </p:sp>
      <p:sp>
        <p:nvSpPr>
          <p:cNvPr id="74" name="Rectangle 10">
            <a:extLst>
              <a:ext uri="{FF2B5EF4-FFF2-40B4-BE49-F238E27FC236}">
                <a16:creationId xmlns:a16="http://schemas.microsoft.com/office/drawing/2014/main" id="{C19A2526-57BF-47D8-BE8F-1FB5BF2A2890}"/>
              </a:ext>
            </a:extLst>
          </p:cNvPr>
          <p:cNvSpPr>
            <a:spLocks noChangeArrowheads="1"/>
          </p:cNvSpPr>
          <p:nvPr/>
        </p:nvSpPr>
        <p:spPr bwMode="auto">
          <a:xfrm>
            <a:off x="6378978" y="2808225"/>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30</a:t>
            </a:r>
          </a:p>
        </p:txBody>
      </p:sp>
      <p:sp>
        <p:nvSpPr>
          <p:cNvPr id="75" name="Rectangle 74">
            <a:extLst>
              <a:ext uri="{FF2B5EF4-FFF2-40B4-BE49-F238E27FC236}">
                <a16:creationId xmlns:a16="http://schemas.microsoft.com/office/drawing/2014/main" id="{C2C56BC1-A879-4448-9B30-E5B1C3964E70}"/>
              </a:ext>
            </a:extLst>
          </p:cNvPr>
          <p:cNvSpPr/>
          <p:nvPr/>
        </p:nvSpPr>
        <p:spPr bwMode="auto">
          <a:xfrm>
            <a:off x="6815797" y="2319283"/>
            <a:ext cx="634631" cy="341463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 name="Rectangle 75">
            <a:extLst>
              <a:ext uri="{FF2B5EF4-FFF2-40B4-BE49-F238E27FC236}">
                <a16:creationId xmlns:a16="http://schemas.microsoft.com/office/drawing/2014/main" id="{58F82DD7-162E-4F9E-9531-FCEDF2FAB5F3}"/>
              </a:ext>
            </a:extLst>
          </p:cNvPr>
          <p:cNvSpPr/>
          <p:nvPr/>
        </p:nvSpPr>
        <p:spPr bwMode="auto">
          <a:xfrm>
            <a:off x="7588854" y="3177107"/>
            <a:ext cx="634631" cy="2556806"/>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 name="Rectangle 76">
            <a:extLst>
              <a:ext uri="{FF2B5EF4-FFF2-40B4-BE49-F238E27FC236}">
                <a16:creationId xmlns:a16="http://schemas.microsoft.com/office/drawing/2014/main" id="{2AE1928D-2F74-45E1-9FA5-A9C05772003D}"/>
              </a:ext>
            </a:extLst>
          </p:cNvPr>
          <p:cNvSpPr/>
          <p:nvPr/>
        </p:nvSpPr>
        <p:spPr bwMode="auto">
          <a:xfrm>
            <a:off x="8387381" y="4377291"/>
            <a:ext cx="634631" cy="1356622"/>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 name="Rectangle 77">
            <a:extLst>
              <a:ext uri="{FF2B5EF4-FFF2-40B4-BE49-F238E27FC236}">
                <a16:creationId xmlns:a16="http://schemas.microsoft.com/office/drawing/2014/main" id="{E6943EB7-C01A-4456-AD3B-E9A7B00FFC77}"/>
              </a:ext>
            </a:extLst>
          </p:cNvPr>
          <p:cNvSpPr/>
          <p:nvPr/>
        </p:nvSpPr>
        <p:spPr bwMode="auto">
          <a:xfrm>
            <a:off x="9162214" y="4553267"/>
            <a:ext cx="634631" cy="1180646"/>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 name="Rectangle 78">
            <a:extLst>
              <a:ext uri="{FF2B5EF4-FFF2-40B4-BE49-F238E27FC236}">
                <a16:creationId xmlns:a16="http://schemas.microsoft.com/office/drawing/2014/main" id="{D76CC1BA-360A-483D-A38D-5B6ECB4F87E3}"/>
              </a:ext>
            </a:extLst>
          </p:cNvPr>
          <p:cNvSpPr/>
          <p:nvPr/>
        </p:nvSpPr>
        <p:spPr bwMode="auto">
          <a:xfrm>
            <a:off x="9950590" y="5421094"/>
            <a:ext cx="634631" cy="312819"/>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 name="Rectangle 79">
            <a:extLst>
              <a:ext uri="{FF2B5EF4-FFF2-40B4-BE49-F238E27FC236}">
                <a16:creationId xmlns:a16="http://schemas.microsoft.com/office/drawing/2014/main" id="{415FE0C0-6549-49C3-81C7-8867DC08A391}"/>
              </a:ext>
            </a:extLst>
          </p:cNvPr>
          <p:cNvSpPr/>
          <p:nvPr/>
        </p:nvSpPr>
        <p:spPr bwMode="auto">
          <a:xfrm>
            <a:off x="10730203" y="5516740"/>
            <a:ext cx="634631" cy="217173"/>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 name="Freeform: Shape 7">
            <a:extLst>
              <a:ext uri="{FF2B5EF4-FFF2-40B4-BE49-F238E27FC236}">
                <a16:creationId xmlns:a16="http://schemas.microsoft.com/office/drawing/2014/main" id="{5F78D468-C657-4AEB-9510-FDC8D8F96B5C}"/>
              </a:ext>
            </a:extLst>
          </p:cNvPr>
          <p:cNvSpPr/>
          <p:nvPr/>
        </p:nvSpPr>
        <p:spPr bwMode="auto">
          <a:xfrm>
            <a:off x="6705600" y="1990725"/>
            <a:ext cx="4743450" cy="3743325"/>
          </a:xfrm>
          <a:custGeom>
            <a:avLst/>
            <a:gdLst>
              <a:gd name="connsiteX0" fmla="*/ 0 w 4743450"/>
              <a:gd name="connsiteY0" fmla="*/ 0 h 3743325"/>
              <a:gd name="connsiteX1" fmla="*/ 0 w 4743450"/>
              <a:gd name="connsiteY1" fmla="*/ 3743325 h 3743325"/>
              <a:gd name="connsiteX2" fmla="*/ 4743450 w 4743450"/>
              <a:gd name="connsiteY2" fmla="*/ 3743325 h 3743325"/>
            </a:gdLst>
            <a:ahLst/>
            <a:cxnLst>
              <a:cxn ang="0">
                <a:pos x="connsiteX0" y="connsiteY0"/>
              </a:cxn>
              <a:cxn ang="0">
                <a:pos x="connsiteX1" y="connsiteY1"/>
              </a:cxn>
              <a:cxn ang="0">
                <a:pos x="connsiteX2" y="connsiteY2"/>
              </a:cxn>
            </a:cxnLst>
            <a:rect l="l" t="t" r="r" b="b"/>
            <a:pathLst>
              <a:path w="4743450" h="3743325">
                <a:moveTo>
                  <a:pt x="0" y="0"/>
                </a:moveTo>
                <a:lnTo>
                  <a:pt x="0" y="3743325"/>
                </a:lnTo>
                <a:lnTo>
                  <a:pt x="4743450" y="3743325"/>
                </a:lnTo>
              </a:path>
            </a:pathLst>
          </a:custGeom>
          <a:noFill/>
          <a:ln w="28575">
            <a:solidFill>
              <a:schemeClr val="bg1"/>
            </a:solidFill>
            <a:miter lim="800000"/>
            <a:headEnd/>
            <a:tailEnd/>
          </a:ln>
        </p:spPr>
        <p:txBody>
          <a:bodyPr rtlCol="0" anchor="ctr"/>
          <a:lstStyle/>
          <a:p>
            <a:pPr algn="ctr"/>
            <a:endParaRPr lang="en-US" dirty="0"/>
          </a:p>
        </p:txBody>
      </p:sp>
      <p:sp>
        <p:nvSpPr>
          <p:cNvPr id="12" name="TextBox 11">
            <a:extLst>
              <a:ext uri="{FF2B5EF4-FFF2-40B4-BE49-F238E27FC236}">
                <a16:creationId xmlns:a16="http://schemas.microsoft.com/office/drawing/2014/main" id="{51029356-C4BF-4BB4-91AA-633B723C657F}"/>
              </a:ext>
            </a:extLst>
          </p:cNvPr>
          <p:cNvSpPr txBox="1"/>
          <p:nvPr/>
        </p:nvSpPr>
        <p:spPr bwMode="auto">
          <a:xfrm rot="16200000">
            <a:off x="4576606" y="3621380"/>
            <a:ext cx="31057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HPV Vaccine Administered (%)</a:t>
            </a:r>
          </a:p>
        </p:txBody>
      </p:sp>
      <p:grpSp>
        <p:nvGrpSpPr>
          <p:cNvPr id="4" name="Group 3">
            <a:extLst>
              <a:ext uri="{FF2B5EF4-FFF2-40B4-BE49-F238E27FC236}">
                <a16:creationId xmlns:a16="http://schemas.microsoft.com/office/drawing/2014/main" id="{F3AD2F01-CFDB-A927-1980-FC2A80B1DAA1}"/>
              </a:ext>
            </a:extLst>
          </p:cNvPr>
          <p:cNvGrpSpPr/>
          <p:nvPr/>
        </p:nvGrpSpPr>
        <p:grpSpPr>
          <a:xfrm>
            <a:off x="9392911" y="6212702"/>
            <a:ext cx="2488502" cy="450134"/>
            <a:chOff x="9392911" y="6212702"/>
            <a:chExt cx="2488502" cy="450134"/>
          </a:xfrm>
        </p:grpSpPr>
        <p:pic>
          <p:nvPicPr>
            <p:cNvPr id="5" name="Picture 4" descr="Icon&#10;&#10;Description automatically generated">
              <a:extLst>
                <a:ext uri="{FF2B5EF4-FFF2-40B4-BE49-F238E27FC236}">
                  <a16:creationId xmlns:a16="http://schemas.microsoft.com/office/drawing/2014/main" id="{9573C462-ADA8-20D8-0CFB-00865C58CE8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6" name="Rectangle 8">
              <a:extLst>
                <a:ext uri="{FF2B5EF4-FFF2-40B4-BE49-F238E27FC236}">
                  <a16:creationId xmlns:a16="http://schemas.microsoft.com/office/drawing/2014/main" id="{24D7907E-C4E4-4973-7453-349FA58B1E92}"/>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27858383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40F2B278-C454-4346-ADFF-E6D0ABBC134C}"/>
              </a:ext>
            </a:extLst>
          </p:cNvPr>
          <p:cNvSpPr>
            <a:spLocks noGrp="1"/>
          </p:cNvSpPr>
          <p:nvPr>
            <p:ph type="title"/>
          </p:nvPr>
        </p:nvSpPr>
        <p:spPr/>
        <p:txBody>
          <a:bodyPr/>
          <a:lstStyle/>
          <a:p>
            <a:r>
              <a:rPr lang="en-US" sz="4000" dirty="0"/>
              <a:t>Screening and </a:t>
            </a:r>
            <a:br>
              <a:rPr lang="en-US" sz="4000" dirty="0"/>
            </a:br>
            <a:r>
              <a:rPr lang="en-US" sz="4000" dirty="0"/>
              <a:t>HPV Testing in Cervical Cancer</a:t>
            </a:r>
            <a:endParaRPr lang="en-US" dirty="0"/>
          </a:p>
        </p:txBody>
      </p:sp>
    </p:spTree>
    <p:extLst>
      <p:ext uri="{BB962C8B-B14F-4D97-AF65-F5344CB8AC3E}">
        <p14:creationId xmlns:p14="http://schemas.microsoft.com/office/powerpoint/2010/main" val="3233546466"/>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9156BF-4E50-4234-BD56-8054C83356F8}"/>
              </a:ext>
            </a:extLst>
          </p:cNvPr>
          <p:cNvSpPr>
            <a:spLocks noGrp="1"/>
          </p:cNvSpPr>
          <p:nvPr>
            <p:ph type="title"/>
          </p:nvPr>
        </p:nvSpPr>
        <p:spPr/>
        <p:txBody>
          <a:bodyPr/>
          <a:lstStyle/>
          <a:p>
            <a:r>
              <a:rPr lang="en-US" dirty="0"/>
              <a:t>ACS/USPSTF Guidelines on </a:t>
            </a:r>
            <a:br>
              <a:rPr lang="en-US" dirty="0"/>
            </a:br>
            <a:r>
              <a:rPr lang="en-US" dirty="0"/>
              <a:t>Cervical Cancer Screening Frequency</a:t>
            </a:r>
          </a:p>
        </p:txBody>
      </p:sp>
      <p:sp>
        <p:nvSpPr>
          <p:cNvPr id="3" name="Content Placeholder 2">
            <a:extLst>
              <a:ext uri="{FF2B5EF4-FFF2-40B4-BE49-F238E27FC236}">
                <a16:creationId xmlns:a16="http://schemas.microsoft.com/office/drawing/2014/main" id="{39300F07-6BD0-48C5-A946-71590E8A9D31}"/>
              </a:ext>
            </a:extLst>
          </p:cNvPr>
          <p:cNvSpPr>
            <a:spLocks noGrp="1"/>
          </p:cNvSpPr>
          <p:nvPr>
            <p:ph idx="1"/>
          </p:nvPr>
        </p:nvSpPr>
        <p:spPr/>
        <p:txBody>
          <a:bodyPr/>
          <a:lstStyle/>
          <a:p>
            <a:r>
              <a:rPr lang="en-US" sz="2600" dirty="0"/>
              <a:t>HPV testing as primary screening target</a:t>
            </a:r>
            <a:endParaRPr lang="en-US" sz="2600" baseline="30000" dirty="0"/>
          </a:p>
          <a:p>
            <a:r>
              <a:rPr lang="en-US" sz="2600" dirty="0"/>
              <a:t>Women aged 21-29 yr: screening every 3 yr with cervical cytology alone</a:t>
            </a:r>
          </a:p>
          <a:p>
            <a:r>
              <a:rPr lang="en-US" sz="2600" dirty="0"/>
              <a:t>Women aged 30-65 yr</a:t>
            </a:r>
          </a:p>
          <a:p>
            <a:pPr lvl="1"/>
            <a:r>
              <a:rPr lang="en-US" sz="2400" dirty="0"/>
              <a:t>Screening every 3 yr with cervical cytology alone </a:t>
            </a:r>
          </a:p>
          <a:p>
            <a:pPr lvl="1"/>
            <a:r>
              <a:rPr lang="en-US" sz="2400" dirty="0"/>
              <a:t>Screening every 5 yr with hrHPV testing alone</a:t>
            </a:r>
          </a:p>
          <a:p>
            <a:pPr lvl="1"/>
            <a:r>
              <a:rPr lang="en-US" sz="2400" dirty="0"/>
              <a:t>Screening every 5 yr with hrHPV testing in combination with cytology (cotesting)</a:t>
            </a:r>
          </a:p>
          <a:p>
            <a:r>
              <a:rPr lang="en-US" sz="2600" dirty="0"/>
              <a:t>Considers previous patient health history in the selection of testing frequency</a:t>
            </a:r>
          </a:p>
          <a:p>
            <a:endParaRPr lang="en-US" dirty="0"/>
          </a:p>
        </p:txBody>
      </p:sp>
      <p:sp>
        <p:nvSpPr>
          <p:cNvPr id="7" name="TextBox 6">
            <a:extLst>
              <a:ext uri="{FF2B5EF4-FFF2-40B4-BE49-F238E27FC236}">
                <a16:creationId xmlns:a16="http://schemas.microsoft.com/office/drawing/2014/main" id="{4823F5FD-150E-4A84-B709-FD95ECE8D986}"/>
              </a:ext>
            </a:extLst>
          </p:cNvPr>
          <p:cNvSpPr txBox="1"/>
          <p:nvPr/>
        </p:nvSpPr>
        <p:spPr bwMode="auto">
          <a:xfrm>
            <a:off x="438248" y="6364514"/>
            <a:ext cx="881244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USPSTF. JAMA. 2018;320:674. Fontham</a:t>
            </a:r>
            <a:r>
              <a:rPr lang="en-US" sz="1200" b="0" dirty="0">
                <a:solidFill>
                  <a:srgbClr val="455560"/>
                </a:solidFill>
                <a:latin typeface="Calibri" panose="020F0502020204030204" pitchFamily="34" charset="0"/>
                <a:cs typeface="Calibri" panose="020F0502020204030204" pitchFamily="34" charset="0"/>
              </a:rPr>
              <a:t>. CA Cancer J Clin. 2020;70:321.</a:t>
            </a:r>
            <a:r>
              <a:rPr lang="en-US" sz="1200" b="0" kern="1200" dirty="0">
                <a:solidFill>
                  <a:srgbClr val="455560"/>
                </a:solidFill>
                <a:latin typeface="Calibri" panose="020F0502020204030204" pitchFamily="34" charset="0"/>
                <a:cs typeface="Calibri" panose="020F0502020204030204" pitchFamily="34" charset="0"/>
              </a:rPr>
              <a:t> </a:t>
            </a:r>
          </a:p>
        </p:txBody>
      </p:sp>
      <p:grpSp>
        <p:nvGrpSpPr>
          <p:cNvPr id="4" name="Group 3">
            <a:extLst>
              <a:ext uri="{FF2B5EF4-FFF2-40B4-BE49-F238E27FC236}">
                <a16:creationId xmlns:a16="http://schemas.microsoft.com/office/drawing/2014/main" id="{55E4C781-D7E8-36D2-9D53-FA1BE5F9DB4A}"/>
              </a:ext>
            </a:extLst>
          </p:cNvPr>
          <p:cNvGrpSpPr/>
          <p:nvPr/>
        </p:nvGrpSpPr>
        <p:grpSpPr>
          <a:xfrm>
            <a:off x="9392911" y="6212702"/>
            <a:ext cx="2488502" cy="450134"/>
            <a:chOff x="9392911" y="6212702"/>
            <a:chExt cx="2488502" cy="450134"/>
          </a:xfrm>
        </p:grpSpPr>
        <p:pic>
          <p:nvPicPr>
            <p:cNvPr id="5" name="Picture 4" descr="Icon&#10;&#10;Description automatically generated">
              <a:extLst>
                <a:ext uri="{FF2B5EF4-FFF2-40B4-BE49-F238E27FC236}">
                  <a16:creationId xmlns:a16="http://schemas.microsoft.com/office/drawing/2014/main" id="{E77AC04C-EEA0-A28B-8C5E-32C9BDEA596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6" name="Rectangle 8">
              <a:extLst>
                <a:ext uri="{FF2B5EF4-FFF2-40B4-BE49-F238E27FC236}">
                  <a16:creationId xmlns:a16="http://schemas.microsoft.com/office/drawing/2014/main" id="{B4195D99-B922-00D1-BEDD-D804F3EB2F3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40105292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0628D845-B2BA-4F6F-908F-D01C2FE2EC74}"/>
              </a:ext>
            </a:extLst>
          </p:cNvPr>
          <p:cNvSpPr>
            <a:spLocks noGrp="1"/>
          </p:cNvSpPr>
          <p:nvPr>
            <p:ph type="title"/>
          </p:nvPr>
        </p:nvSpPr>
        <p:spPr>
          <a:xfrm>
            <a:off x="609759" y="238127"/>
            <a:ext cx="10872444" cy="1103313"/>
          </a:xfrm>
        </p:spPr>
        <p:txBody>
          <a:bodyPr/>
          <a:lstStyle/>
          <a:p>
            <a:r>
              <a:rPr lang="en-US" sz="3600" dirty="0"/>
              <a:t>Health Disparities in Screening for Cervical Cancer</a:t>
            </a:r>
            <a:endParaRPr lang="en-US" dirty="0">
              <a:highlight>
                <a:srgbClr val="FFFF00"/>
              </a:highlight>
            </a:endParaRPr>
          </a:p>
        </p:txBody>
      </p:sp>
      <p:sp>
        <p:nvSpPr>
          <p:cNvPr id="17" name="TextBox 16">
            <a:extLst>
              <a:ext uri="{FF2B5EF4-FFF2-40B4-BE49-F238E27FC236}">
                <a16:creationId xmlns:a16="http://schemas.microsoft.com/office/drawing/2014/main" id="{DEC7D002-9C74-4E59-BF76-F376CE176E69}"/>
              </a:ext>
            </a:extLst>
          </p:cNvPr>
          <p:cNvSpPr txBox="1"/>
          <p:nvPr/>
        </p:nvSpPr>
        <p:spPr bwMode="auto">
          <a:xfrm>
            <a:off x="447773" y="6368576"/>
            <a:ext cx="881244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Johnson. Public Health Rep. 2020;135:483.</a:t>
            </a:r>
          </a:p>
        </p:txBody>
      </p:sp>
      <p:graphicFrame>
        <p:nvGraphicFramePr>
          <p:cNvPr id="9" name="Table 12">
            <a:extLst>
              <a:ext uri="{FF2B5EF4-FFF2-40B4-BE49-F238E27FC236}">
                <a16:creationId xmlns:a16="http://schemas.microsoft.com/office/drawing/2014/main" id="{B2C7634D-1920-5142-8B3B-4A8D01A16C8E}"/>
              </a:ext>
            </a:extLst>
          </p:cNvPr>
          <p:cNvGraphicFramePr>
            <a:graphicFrameLocks noGrp="1"/>
          </p:cNvGraphicFramePr>
          <p:nvPr>
            <p:extLst>
              <p:ext uri="{D42A27DB-BD31-4B8C-83A1-F6EECF244321}">
                <p14:modId xmlns:p14="http://schemas.microsoft.com/office/powerpoint/2010/main" val="1060875265"/>
              </p:ext>
            </p:extLst>
          </p:nvPr>
        </p:nvGraphicFramePr>
        <p:xfrm>
          <a:off x="522288" y="2156231"/>
          <a:ext cx="11236324" cy="3118092"/>
        </p:xfrm>
        <a:graphic>
          <a:graphicData uri="http://schemas.openxmlformats.org/drawingml/2006/table">
            <a:tbl>
              <a:tblPr firstRow="1" bandRow="1">
                <a:effectLst/>
                <a:tableStyleId>{6E25E649-3F16-4E02-A733-19D2CDBF48F0}</a:tableStyleId>
              </a:tblPr>
              <a:tblGrid>
                <a:gridCol w="4194581">
                  <a:extLst>
                    <a:ext uri="{9D8B030D-6E8A-4147-A177-3AD203B41FA5}">
                      <a16:colId xmlns:a16="http://schemas.microsoft.com/office/drawing/2014/main" val="3683902491"/>
                    </a:ext>
                  </a:extLst>
                </a:gridCol>
                <a:gridCol w="2131446">
                  <a:extLst>
                    <a:ext uri="{9D8B030D-6E8A-4147-A177-3AD203B41FA5}">
                      <a16:colId xmlns:a16="http://schemas.microsoft.com/office/drawing/2014/main" val="4032582609"/>
                    </a:ext>
                  </a:extLst>
                </a:gridCol>
                <a:gridCol w="1394918">
                  <a:extLst>
                    <a:ext uri="{9D8B030D-6E8A-4147-A177-3AD203B41FA5}">
                      <a16:colId xmlns:a16="http://schemas.microsoft.com/office/drawing/2014/main" val="3878982947"/>
                    </a:ext>
                  </a:extLst>
                </a:gridCol>
                <a:gridCol w="2303535">
                  <a:extLst>
                    <a:ext uri="{9D8B030D-6E8A-4147-A177-3AD203B41FA5}">
                      <a16:colId xmlns:a16="http://schemas.microsoft.com/office/drawing/2014/main" val="4195810450"/>
                    </a:ext>
                  </a:extLst>
                </a:gridCol>
                <a:gridCol w="1211844">
                  <a:extLst>
                    <a:ext uri="{9D8B030D-6E8A-4147-A177-3AD203B41FA5}">
                      <a16:colId xmlns:a16="http://schemas.microsoft.com/office/drawing/2014/main" val="40075919"/>
                    </a:ext>
                  </a:extLst>
                </a:gridCol>
              </a:tblGrid>
              <a:tr h="0">
                <a:tc rowSpan="2">
                  <a:txBody>
                    <a:bodyPr/>
                    <a:lstStyle/>
                    <a:p>
                      <a:pPr algn="l"/>
                      <a:r>
                        <a:rPr lang="en-US" sz="1600" dirty="0">
                          <a:latin typeface="Calibri" panose="020F0502020204030204" pitchFamily="34" charset="0"/>
                          <a:cs typeface="Calibri" panose="020F0502020204030204" pitchFamily="34" charset="0"/>
                        </a:rPr>
                        <a:t>Predictor</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600" dirty="0">
                          <a:latin typeface="Calibri" panose="020F0502020204030204" pitchFamily="34" charset="0"/>
                          <a:cs typeface="Calibri" panose="020F0502020204030204" pitchFamily="34" charset="0"/>
                        </a:rPr>
                        <a:t>Pap Test in Previous 5 Yr (n = 482)</a:t>
                      </a:r>
                      <a:endParaRPr lang="en-US" sz="1600" b="1" kern="1200" dirty="0">
                        <a:solidFill>
                          <a:schemeClr val="lt1"/>
                        </a:solidFill>
                        <a:latin typeface="Calibri" panose="020F0502020204030204" pitchFamily="34" charset="0"/>
                        <a:ea typeface="+mn-ea"/>
                        <a:cs typeface="Calibri" panose="020F0502020204030204" pitchFamily="34" charset="0"/>
                      </a:endParaRP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gridSpan="2">
                  <a:txBody>
                    <a:bodyPr/>
                    <a:lstStyle/>
                    <a:p>
                      <a:pPr algn="ctr"/>
                      <a:r>
                        <a:rPr lang="en-US" sz="1600" b="1" kern="1200" dirty="0">
                          <a:solidFill>
                            <a:schemeClr val="lt1"/>
                          </a:solidFill>
                          <a:latin typeface="Calibri" panose="020F0502020204030204" pitchFamily="34" charset="0"/>
                          <a:ea typeface="+mn-ea"/>
                          <a:cs typeface="Calibri" panose="020F0502020204030204" pitchFamily="34" charset="0"/>
                        </a:rPr>
                        <a:t>HPV Test in Previous 5 Yr (n = 333)</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extLst>
                  <a:ext uri="{0D108BD9-81ED-4DB2-BD59-A6C34878D82A}">
                    <a16:rowId xmlns:a16="http://schemas.microsoft.com/office/drawing/2014/main" val="3986540223"/>
                  </a:ext>
                </a:extLst>
              </a:tr>
              <a:tr h="0">
                <a:tc vMerge="1">
                  <a:txBody>
                    <a:bodyPr/>
                    <a:lstStyle/>
                    <a:p>
                      <a:pPr algn="l"/>
                      <a:endParaRPr lang="en-US" sz="1400" dirty="0">
                        <a:latin typeface="Calibri" panose="020F0502020204030204" pitchFamily="34" charset="0"/>
                        <a:cs typeface="Calibri" panose="020F0502020204030204" pitchFamily="34" charset="0"/>
                      </a:endParaRPr>
                    </a:p>
                  </a:txBody>
                  <a:tcPr marL="72641" marR="72641" marT="36321" marB="3632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a:r>
                        <a:rPr lang="en-US" sz="1600" b="1" kern="1200" dirty="0">
                          <a:solidFill>
                            <a:schemeClr val="lt1"/>
                          </a:solidFill>
                          <a:latin typeface="Calibri" panose="020F0502020204030204" pitchFamily="34" charset="0"/>
                          <a:ea typeface="+mn-ea"/>
                          <a:cs typeface="Calibri" panose="020F0502020204030204" pitchFamily="34" charset="0"/>
                        </a:rPr>
                        <a:t>OR (95% CI)</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i="1" kern="1200" dirty="0">
                          <a:solidFill>
                            <a:schemeClr val="lt1"/>
                          </a:solidFill>
                          <a:latin typeface="Calibri" panose="020F0502020204030204" pitchFamily="34" charset="0"/>
                          <a:ea typeface="+mn-ea"/>
                          <a:cs typeface="Calibri" panose="020F0502020204030204" pitchFamily="34" charset="0"/>
                        </a:rPr>
                        <a:t>P</a:t>
                      </a:r>
                      <a:r>
                        <a:rPr lang="en-US" sz="1600" b="1" i="0" kern="1200" dirty="0">
                          <a:solidFill>
                            <a:schemeClr val="lt1"/>
                          </a:solidFill>
                          <a:latin typeface="Calibri" panose="020F0502020204030204" pitchFamily="34" charset="0"/>
                          <a:ea typeface="+mn-ea"/>
                          <a:cs typeface="Calibri" panose="020F0502020204030204" pitchFamily="34" charset="0"/>
                        </a:rPr>
                        <a:t> Value</a:t>
                      </a:r>
                      <a:endParaRPr lang="en-US" sz="1600" b="1" i="1" kern="1200" dirty="0">
                        <a:solidFill>
                          <a:schemeClr val="lt1"/>
                        </a:solidFill>
                        <a:latin typeface="Calibri" panose="020F0502020204030204" pitchFamily="34" charset="0"/>
                        <a:ea typeface="+mn-ea"/>
                        <a:cs typeface="Calibri" panose="020F0502020204030204" pitchFamily="34" charset="0"/>
                      </a:endParaRP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kern="1200" dirty="0">
                          <a:solidFill>
                            <a:schemeClr val="lt1"/>
                          </a:solidFill>
                          <a:latin typeface="Calibri" panose="020F0502020204030204" pitchFamily="34" charset="0"/>
                          <a:ea typeface="+mn-ea"/>
                          <a:cs typeface="Calibri" panose="020F0502020204030204" pitchFamily="34" charset="0"/>
                        </a:rPr>
                        <a:t>OR (95% CI)</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i="1" kern="1200" dirty="0">
                          <a:solidFill>
                            <a:schemeClr val="lt1"/>
                          </a:solidFill>
                          <a:latin typeface="Calibri" panose="020F0502020204030204" pitchFamily="34" charset="0"/>
                          <a:ea typeface="+mn-ea"/>
                          <a:cs typeface="Calibri" panose="020F0502020204030204" pitchFamily="34" charset="0"/>
                        </a:rPr>
                        <a:t>P</a:t>
                      </a:r>
                      <a:r>
                        <a:rPr lang="en-US" sz="1600" b="1" i="0" kern="1200" dirty="0">
                          <a:solidFill>
                            <a:schemeClr val="lt1"/>
                          </a:solidFill>
                          <a:latin typeface="Calibri" panose="020F0502020204030204" pitchFamily="34" charset="0"/>
                          <a:ea typeface="+mn-ea"/>
                          <a:cs typeface="Calibri" panose="020F0502020204030204" pitchFamily="34" charset="0"/>
                        </a:rPr>
                        <a:t> Value</a:t>
                      </a:r>
                      <a:endParaRPr lang="en-US" sz="1600" b="1" i="1" kern="1200" dirty="0">
                        <a:solidFill>
                          <a:schemeClr val="lt1"/>
                        </a:solidFill>
                        <a:latin typeface="Calibri" panose="020F0502020204030204" pitchFamily="34" charset="0"/>
                        <a:ea typeface="+mn-ea"/>
                        <a:cs typeface="Calibri" panose="020F0502020204030204" pitchFamily="34" charset="0"/>
                      </a:endParaRP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204471375"/>
                  </a:ext>
                </a:extLst>
              </a:tr>
              <a:tr h="152770">
                <a:tc>
                  <a:txBody>
                    <a:bodyPr/>
                    <a:lstStyle/>
                    <a:p>
                      <a:pPr algn="l"/>
                      <a:r>
                        <a:rPr lang="en-US" sz="1600" b="0" baseline="0" dirty="0">
                          <a:solidFill>
                            <a:schemeClr val="bg1"/>
                          </a:solidFill>
                          <a:latin typeface="Calibri" panose="020F0502020204030204" pitchFamily="34" charset="0"/>
                          <a:cs typeface="Calibri" panose="020F0502020204030204" pitchFamily="34" charset="0"/>
                        </a:rPr>
                        <a:t>Race: White vs Black </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i="0" kern="1200" dirty="0">
                          <a:solidFill>
                            <a:schemeClr val="bg1"/>
                          </a:solidFill>
                          <a:latin typeface="Calibri" panose="020F0502020204030204" pitchFamily="34" charset="0"/>
                          <a:ea typeface="+mn-ea"/>
                          <a:cs typeface="Calibri" panose="020F0502020204030204" pitchFamily="34" charset="0"/>
                        </a:rPr>
                        <a:t>2.49 (1.12-4.54)</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i="0" kern="1200" dirty="0">
                          <a:solidFill>
                            <a:schemeClr val="bg1"/>
                          </a:solidFill>
                          <a:latin typeface="Calibri" panose="020F0502020204030204" pitchFamily="34" charset="0"/>
                          <a:ea typeface="+mn-ea"/>
                          <a:cs typeface="Calibri" panose="020F0502020204030204" pitchFamily="34" charset="0"/>
                        </a:rPr>
                        <a:t>.02</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i="0" kern="1200" dirty="0">
                          <a:solidFill>
                            <a:schemeClr val="bg1"/>
                          </a:solidFill>
                          <a:latin typeface="Calibri" panose="020F0502020204030204" pitchFamily="34" charset="0"/>
                          <a:ea typeface="+mn-ea"/>
                          <a:cs typeface="Calibri" panose="020F0502020204030204" pitchFamily="34" charset="0"/>
                        </a:rPr>
                        <a:t>1.56 (0.89-2.72)</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i="0" kern="1200" dirty="0">
                          <a:solidFill>
                            <a:schemeClr val="bg1"/>
                          </a:solidFill>
                          <a:latin typeface="Calibri" panose="020F0502020204030204" pitchFamily="34" charset="0"/>
                          <a:ea typeface="+mn-ea"/>
                          <a:cs typeface="Calibri" panose="020F0502020204030204" pitchFamily="34" charset="0"/>
                        </a:rPr>
                        <a:t>.12</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747238429"/>
                  </a:ext>
                </a:extLst>
              </a:tr>
              <a:tr h="152770">
                <a:tc>
                  <a:txBody>
                    <a:bodyPr/>
                    <a:lstStyle/>
                    <a:p>
                      <a:pPr algn="l"/>
                      <a:r>
                        <a:rPr lang="en-US" sz="1600" b="0" baseline="0" dirty="0">
                          <a:solidFill>
                            <a:schemeClr val="bg1"/>
                          </a:solidFill>
                          <a:latin typeface="Calibri" panose="020F0502020204030204" pitchFamily="34" charset="0"/>
                          <a:cs typeface="Calibri" panose="020F0502020204030204" pitchFamily="34" charset="0"/>
                        </a:rPr>
                        <a:t>Education (vs ≥4-yr college degree as reference)</a:t>
                      </a:r>
                    </a:p>
                    <a:p>
                      <a:pPr marL="285750" indent="-285750" algn="l">
                        <a:buFont typeface="Wingdings" panose="05000000000000000000" pitchFamily="2" charset="2"/>
                        <a:buChar char="§"/>
                      </a:pPr>
                      <a:r>
                        <a:rPr lang="en-US" sz="1600" b="0" baseline="0" dirty="0">
                          <a:solidFill>
                            <a:schemeClr val="bg1"/>
                          </a:solidFill>
                          <a:latin typeface="Calibri" panose="020F0502020204030204" pitchFamily="34" charset="0"/>
                          <a:cs typeface="Calibri" panose="020F0502020204030204" pitchFamily="34" charset="0"/>
                        </a:rPr>
                        <a:t>High school diploma or less</a:t>
                      </a:r>
                    </a:p>
                    <a:p>
                      <a:pPr marL="285750" indent="-285750" algn="l">
                        <a:buFont typeface="Wingdings" panose="05000000000000000000" pitchFamily="2" charset="2"/>
                        <a:buChar char="§"/>
                      </a:pPr>
                      <a:r>
                        <a:rPr lang="en-US" sz="1600" b="0" baseline="0" dirty="0">
                          <a:solidFill>
                            <a:schemeClr val="bg1"/>
                          </a:solidFill>
                          <a:latin typeface="Calibri" panose="020F0502020204030204" pitchFamily="34" charset="0"/>
                          <a:cs typeface="Calibri" panose="020F0502020204030204" pitchFamily="34" charset="0"/>
                        </a:rPr>
                        <a:t>Some college</a:t>
                      </a:r>
                    </a:p>
                    <a:p>
                      <a:pPr marL="285750" indent="-285750" algn="l">
                        <a:buFont typeface="Wingdings" panose="05000000000000000000" pitchFamily="2" charset="2"/>
                        <a:buChar char="§"/>
                      </a:pPr>
                      <a:r>
                        <a:rPr lang="en-US" sz="1600" b="0" baseline="0" dirty="0">
                          <a:solidFill>
                            <a:schemeClr val="bg1"/>
                          </a:solidFill>
                          <a:latin typeface="Calibri" panose="020F0502020204030204" pitchFamily="34" charset="0"/>
                          <a:cs typeface="Calibri" panose="020F0502020204030204" pitchFamily="34" charset="0"/>
                        </a:rPr>
                        <a:t>2-yr college degree</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b="0" i="0" kern="1200" dirty="0">
                        <a:solidFill>
                          <a:schemeClr val="bg1"/>
                        </a:solidFill>
                        <a:latin typeface="Calibri" panose="020F0502020204030204" pitchFamily="34" charset="0"/>
                        <a:ea typeface="+mn-ea"/>
                        <a:cs typeface="Calibri" panose="020F0502020204030204" pitchFamily="34" charset="0"/>
                      </a:endParaRPr>
                    </a:p>
                    <a:p>
                      <a:pPr algn="ctr"/>
                      <a:r>
                        <a:rPr lang="en-US" sz="1600" b="0" i="0" kern="1200" dirty="0">
                          <a:solidFill>
                            <a:schemeClr val="bg1"/>
                          </a:solidFill>
                          <a:latin typeface="Calibri" panose="020F0502020204030204" pitchFamily="34" charset="0"/>
                          <a:ea typeface="+mn-ea"/>
                          <a:cs typeface="Calibri" panose="020F0502020204030204" pitchFamily="34" charset="0"/>
                        </a:rPr>
                        <a:t>0.30 (0.14-0.66)</a:t>
                      </a:r>
                    </a:p>
                    <a:p>
                      <a:pPr algn="ctr"/>
                      <a:r>
                        <a:rPr lang="en-US" sz="1600" b="0" i="0" kern="1200" dirty="0">
                          <a:solidFill>
                            <a:schemeClr val="bg1"/>
                          </a:solidFill>
                          <a:latin typeface="Calibri" panose="020F0502020204030204" pitchFamily="34" charset="0"/>
                          <a:ea typeface="+mn-ea"/>
                          <a:cs typeface="Calibri" panose="020F0502020204030204" pitchFamily="34" charset="0"/>
                        </a:rPr>
                        <a:t>0.53 (0.23-1.22)</a:t>
                      </a:r>
                    </a:p>
                    <a:p>
                      <a:pPr algn="ctr"/>
                      <a:r>
                        <a:rPr lang="en-US" sz="1600" b="0" i="0" kern="1200" dirty="0">
                          <a:solidFill>
                            <a:schemeClr val="bg1"/>
                          </a:solidFill>
                          <a:latin typeface="Calibri" panose="020F0502020204030204" pitchFamily="34" charset="0"/>
                          <a:ea typeface="+mn-ea"/>
                          <a:cs typeface="Calibri" panose="020F0502020204030204" pitchFamily="34" charset="0"/>
                        </a:rPr>
                        <a:t>0.46 (0.20-1.09)</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b="0" i="0" kern="1200" dirty="0">
                        <a:solidFill>
                          <a:schemeClr val="bg1"/>
                        </a:solidFill>
                        <a:latin typeface="Calibri" panose="020F0502020204030204" pitchFamily="34" charset="0"/>
                        <a:ea typeface="+mn-ea"/>
                        <a:cs typeface="Calibri" panose="020F0502020204030204" pitchFamily="34" charset="0"/>
                      </a:endParaRPr>
                    </a:p>
                    <a:p>
                      <a:pPr algn="ctr"/>
                      <a:r>
                        <a:rPr lang="en-US" sz="1600" b="0" i="0" kern="1200" dirty="0">
                          <a:solidFill>
                            <a:schemeClr val="bg1"/>
                          </a:solidFill>
                          <a:latin typeface="Calibri" panose="020F0502020204030204" pitchFamily="34" charset="0"/>
                          <a:ea typeface="+mn-ea"/>
                          <a:cs typeface="Calibri" panose="020F0502020204030204" pitchFamily="34" charset="0"/>
                        </a:rPr>
                        <a:t>.002</a:t>
                      </a:r>
                    </a:p>
                    <a:p>
                      <a:pPr algn="ctr"/>
                      <a:r>
                        <a:rPr lang="en-US" sz="1600" b="0" i="0" kern="1200" dirty="0">
                          <a:solidFill>
                            <a:schemeClr val="bg1"/>
                          </a:solidFill>
                          <a:latin typeface="Calibri" panose="020F0502020204030204" pitchFamily="34" charset="0"/>
                          <a:ea typeface="+mn-ea"/>
                          <a:cs typeface="Calibri" panose="020F0502020204030204" pitchFamily="34" charset="0"/>
                        </a:rPr>
                        <a:t>.13</a:t>
                      </a:r>
                    </a:p>
                    <a:p>
                      <a:pPr algn="ctr"/>
                      <a:r>
                        <a:rPr lang="en-US" sz="1600" b="0" i="0" kern="1200" dirty="0">
                          <a:solidFill>
                            <a:schemeClr val="bg1"/>
                          </a:solidFill>
                          <a:latin typeface="Calibri" panose="020F0502020204030204" pitchFamily="34" charset="0"/>
                          <a:ea typeface="+mn-ea"/>
                          <a:cs typeface="Calibri" panose="020F0502020204030204" pitchFamily="34" charset="0"/>
                        </a:rPr>
                        <a:t>.07</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b="0" i="0" kern="1200" dirty="0">
                        <a:solidFill>
                          <a:schemeClr val="bg1"/>
                        </a:solidFill>
                        <a:latin typeface="Calibri" panose="020F0502020204030204" pitchFamily="34" charset="0"/>
                        <a:ea typeface="+mn-ea"/>
                        <a:cs typeface="Calibri" panose="020F0502020204030204" pitchFamily="34" charset="0"/>
                      </a:endParaRPr>
                    </a:p>
                    <a:p>
                      <a:pPr algn="ctr"/>
                      <a:r>
                        <a:rPr lang="en-US" sz="1600" b="0" i="0" kern="1200" dirty="0">
                          <a:solidFill>
                            <a:schemeClr val="bg1"/>
                          </a:solidFill>
                          <a:latin typeface="Calibri" panose="020F0502020204030204" pitchFamily="34" charset="0"/>
                          <a:ea typeface="+mn-ea"/>
                          <a:cs typeface="Calibri" panose="020F0502020204030204" pitchFamily="34" charset="0"/>
                        </a:rPr>
                        <a:t>1.11 (0.57-2.17)</a:t>
                      </a:r>
                    </a:p>
                    <a:p>
                      <a:pPr algn="ctr"/>
                      <a:r>
                        <a:rPr lang="en-US" sz="1600" b="0" i="0" kern="1200" dirty="0">
                          <a:solidFill>
                            <a:schemeClr val="bg1"/>
                          </a:solidFill>
                          <a:latin typeface="Calibri" panose="020F0502020204030204" pitchFamily="34" charset="0"/>
                          <a:ea typeface="+mn-ea"/>
                          <a:cs typeface="Calibri" panose="020F0502020204030204" pitchFamily="34" charset="0"/>
                        </a:rPr>
                        <a:t>1.03 (0.53-2.04)</a:t>
                      </a:r>
                    </a:p>
                    <a:p>
                      <a:pPr algn="ctr"/>
                      <a:r>
                        <a:rPr lang="en-US" sz="1600" b="0" i="0" kern="1200" dirty="0">
                          <a:solidFill>
                            <a:schemeClr val="bg1"/>
                          </a:solidFill>
                          <a:latin typeface="Calibri" panose="020F0502020204030204" pitchFamily="34" charset="0"/>
                          <a:ea typeface="+mn-ea"/>
                          <a:cs typeface="Calibri" panose="020F0502020204030204" pitchFamily="34" charset="0"/>
                        </a:rPr>
                        <a:t>0.94 (0.46-1.93)</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b="0" i="0" kern="1200" dirty="0">
                        <a:solidFill>
                          <a:schemeClr val="bg1"/>
                        </a:solidFill>
                        <a:latin typeface="Calibri" panose="020F0502020204030204" pitchFamily="34" charset="0"/>
                        <a:ea typeface="+mn-ea"/>
                        <a:cs typeface="Calibri" panose="020F0502020204030204" pitchFamily="34" charset="0"/>
                      </a:endParaRPr>
                    </a:p>
                    <a:p>
                      <a:pPr algn="ctr"/>
                      <a:r>
                        <a:rPr lang="en-US" sz="1600" b="0" i="0" kern="1200" dirty="0">
                          <a:solidFill>
                            <a:schemeClr val="bg1"/>
                          </a:solidFill>
                          <a:latin typeface="Calibri" panose="020F0502020204030204" pitchFamily="34" charset="0"/>
                          <a:ea typeface="+mn-ea"/>
                          <a:cs typeface="Calibri" panose="020F0502020204030204" pitchFamily="34" charset="0"/>
                        </a:rPr>
                        <a:t>.75</a:t>
                      </a:r>
                    </a:p>
                    <a:p>
                      <a:pPr algn="ctr"/>
                      <a:r>
                        <a:rPr lang="en-US" sz="1600" b="0" i="0" kern="1200" dirty="0">
                          <a:solidFill>
                            <a:schemeClr val="bg1"/>
                          </a:solidFill>
                          <a:latin typeface="Calibri" panose="020F0502020204030204" pitchFamily="34" charset="0"/>
                          <a:ea typeface="+mn-ea"/>
                          <a:cs typeface="Calibri" panose="020F0502020204030204" pitchFamily="34" charset="0"/>
                        </a:rPr>
                        <a:t>.92</a:t>
                      </a:r>
                    </a:p>
                    <a:p>
                      <a:pPr algn="ctr"/>
                      <a:r>
                        <a:rPr lang="en-US" sz="1600" b="0" i="0" kern="1200" dirty="0">
                          <a:solidFill>
                            <a:schemeClr val="bg1"/>
                          </a:solidFill>
                          <a:latin typeface="Calibri" panose="020F0502020204030204" pitchFamily="34" charset="0"/>
                          <a:ea typeface="+mn-ea"/>
                          <a:cs typeface="Calibri" panose="020F0502020204030204" pitchFamily="34" charset="0"/>
                        </a:rPr>
                        <a:t>.86</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35305844"/>
                  </a:ext>
                </a:extLst>
              </a:tr>
              <a:tr h="152770">
                <a:tc>
                  <a:txBody>
                    <a:bodyPr/>
                    <a:lstStyle/>
                    <a:p>
                      <a:pPr algn="l"/>
                      <a:r>
                        <a:rPr lang="en-US" sz="1600" b="0" baseline="0" dirty="0">
                          <a:solidFill>
                            <a:schemeClr val="bg1"/>
                          </a:solidFill>
                          <a:latin typeface="Calibri" panose="020F0502020204030204" pitchFamily="34" charset="0"/>
                          <a:cs typeface="Calibri" panose="020F0502020204030204" pitchFamily="34" charset="0"/>
                        </a:rPr>
                        <a:t>Health insurance: government provided </a:t>
                      </a:r>
                      <a:br>
                        <a:rPr lang="en-US" sz="1600" b="0" baseline="0" dirty="0">
                          <a:solidFill>
                            <a:schemeClr val="bg1"/>
                          </a:solidFill>
                          <a:latin typeface="Calibri" panose="020F0502020204030204" pitchFamily="34" charset="0"/>
                          <a:cs typeface="Calibri" panose="020F0502020204030204" pitchFamily="34" charset="0"/>
                        </a:rPr>
                      </a:br>
                      <a:r>
                        <a:rPr lang="en-US" sz="1600" b="0" baseline="0" dirty="0">
                          <a:solidFill>
                            <a:schemeClr val="bg1"/>
                          </a:solidFill>
                          <a:latin typeface="Calibri" panose="020F0502020204030204" pitchFamily="34" charset="0"/>
                          <a:cs typeface="Calibri" panose="020F0502020204030204" pitchFamily="34" charset="0"/>
                        </a:rPr>
                        <a:t>vs private</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i="0" kern="1200" dirty="0">
                          <a:solidFill>
                            <a:schemeClr val="bg1"/>
                          </a:solidFill>
                          <a:latin typeface="Calibri" panose="020F0502020204030204" pitchFamily="34" charset="0"/>
                          <a:ea typeface="+mn-ea"/>
                          <a:cs typeface="Calibri" panose="020F0502020204030204" pitchFamily="34" charset="0"/>
                        </a:rPr>
                        <a:t>1.91 (1.08-3.37)</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i="0" kern="1200" dirty="0">
                          <a:solidFill>
                            <a:schemeClr val="bg1"/>
                          </a:solidFill>
                          <a:latin typeface="Calibri" panose="020F0502020204030204" pitchFamily="34" charset="0"/>
                          <a:ea typeface="+mn-ea"/>
                          <a:cs typeface="Calibri" panose="020F0502020204030204" pitchFamily="34" charset="0"/>
                        </a:rPr>
                        <a:t>.03</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i="0" kern="1200" dirty="0">
                          <a:solidFill>
                            <a:schemeClr val="bg1"/>
                          </a:solidFill>
                          <a:latin typeface="Calibri" panose="020F0502020204030204" pitchFamily="34" charset="0"/>
                          <a:ea typeface="+mn-ea"/>
                          <a:cs typeface="Calibri" panose="020F0502020204030204" pitchFamily="34" charset="0"/>
                        </a:rPr>
                        <a:t>1.38 (0.80-2.35)</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i="0" kern="1200" dirty="0">
                          <a:solidFill>
                            <a:schemeClr val="bg1"/>
                          </a:solidFill>
                          <a:latin typeface="Calibri" panose="020F0502020204030204" pitchFamily="34" charset="0"/>
                          <a:ea typeface="+mn-ea"/>
                          <a:cs typeface="Calibri" panose="020F0502020204030204" pitchFamily="34" charset="0"/>
                        </a:rPr>
                        <a:t>.24</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0680872"/>
                  </a:ext>
                </a:extLst>
              </a:tr>
              <a:tr h="152770">
                <a:tc>
                  <a:txBody>
                    <a:bodyPr/>
                    <a:lstStyle/>
                    <a:p>
                      <a:pPr algn="l"/>
                      <a:r>
                        <a:rPr lang="en-US" sz="1600" b="0" baseline="0" dirty="0">
                          <a:solidFill>
                            <a:schemeClr val="bg1"/>
                          </a:solidFill>
                          <a:latin typeface="Calibri" panose="020F0502020204030204" pitchFamily="34" charset="0"/>
                          <a:cs typeface="Calibri" panose="020F0502020204030204" pitchFamily="34" charset="0"/>
                        </a:rPr>
                        <a:t>Annual household income: &lt;$30,000 </a:t>
                      </a:r>
                      <a:br>
                        <a:rPr lang="en-US" sz="1600" b="0" baseline="0" dirty="0">
                          <a:solidFill>
                            <a:schemeClr val="bg1"/>
                          </a:solidFill>
                          <a:latin typeface="Calibri" panose="020F0502020204030204" pitchFamily="34" charset="0"/>
                          <a:cs typeface="Calibri" panose="020F0502020204030204" pitchFamily="34" charset="0"/>
                        </a:rPr>
                      </a:br>
                      <a:r>
                        <a:rPr lang="en-US" sz="1600" b="0" baseline="0" dirty="0">
                          <a:solidFill>
                            <a:schemeClr val="bg1"/>
                          </a:solidFill>
                          <a:latin typeface="Calibri" panose="020F0502020204030204" pitchFamily="34" charset="0"/>
                          <a:cs typeface="Calibri" panose="020F0502020204030204" pitchFamily="34" charset="0"/>
                        </a:rPr>
                        <a:t>vs ≥$30,000 </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kern="1200" dirty="0">
                          <a:solidFill>
                            <a:schemeClr val="bg1"/>
                          </a:solidFill>
                          <a:latin typeface="Calibri" panose="020F0502020204030204" pitchFamily="34" charset="0"/>
                          <a:ea typeface="+mn-ea"/>
                          <a:cs typeface="Calibri" panose="020F0502020204030204" pitchFamily="34" charset="0"/>
                        </a:rPr>
                        <a:t>0.82 (0.47-1.42)</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kern="1200" dirty="0">
                          <a:solidFill>
                            <a:schemeClr val="bg1"/>
                          </a:solidFill>
                          <a:latin typeface="Calibri" panose="020F0502020204030204" pitchFamily="34" charset="0"/>
                          <a:ea typeface="+mn-ea"/>
                          <a:cs typeface="Calibri" panose="020F0502020204030204" pitchFamily="34" charset="0"/>
                        </a:rPr>
                        <a:t>.47</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kern="1200" dirty="0">
                          <a:solidFill>
                            <a:schemeClr val="bg1"/>
                          </a:solidFill>
                          <a:latin typeface="Calibri" panose="020F0502020204030204" pitchFamily="34" charset="0"/>
                          <a:ea typeface="+mn-ea"/>
                          <a:cs typeface="Calibri" panose="020F0502020204030204" pitchFamily="34" charset="0"/>
                        </a:rPr>
                        <a:t>0.53 (0.31-0.92)</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kern="1200" dirty="0">
                          <a:solidFill>
                            <a:schemeClr val="bg1"/>
                          </a:solidFill>
                          <a:latin typeface="Calibri" panose="020F0502020204030204" pitchFamily="34" charset="0"/>
                          <a:ea typeface="+mn-ea"/>
                          <a:cs typeface="Calibri" panose="020F0502020204030204" pitchFamily="34" charset="0"/>
                        </a:rPr>
                        <a:t>.02</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698902579"/>
                  </a:ext>
                </a:extLst>
              </a:tr>
            </a:tbl>
          </a:graphicData>
        </a:graphic>
      </p:graphicFrame>
      <p:sp>
        <p:nvSpPr>
          <p:cNvPr id="2" name="TextBox 1">
            <a:extLst>
              <a:ext uri="{FF2B5EF4-FFF2-40B4-BE49-F238E27FC236}">
                <a16:creationId xmlns:a16="http://schemas.microsoft.com/office/drawing/2014/main" id="{EA8954BB-AF27-B248-B5F4-381A36BBB1A0}"/>
              </a:ext>
            </a:extLst>
          </p:cNvPr>
          <p:cNvSpPr txBox="1"/>
          <p:nvPr/>
        </p:nvSpPr>
        <p:spPr bwMode="auto">
          <a:xfrm>
            <a:off x="829040" y="1503620"/>
            <a:ext cx="1031169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r>
              <a:rPr lang="en-US" dirty="0">
                <a:solidFill>
                  <a:schemeClr val="bg1"/>
                </a:solidFill>
                <a:latin typeface="Calibri" panose="020F0502020204030204" pitchFamily="34" charset="0"/>
                <a:cs typeface="Calibri" panose="020F0502020204030204" pitchFamily="34" charset="0"/>
              </a:rPr>
              <a:t>Cervical Cancer Screening in Previous 5 Yr for Women Aged 18-66 Yr With ≥1 Pap Test</a:t>
            </a:r>
          </a:p>
          <a:p>
            <a:pPr algn="ctr"/>
            <a:r>
              <a:rPr lang="en-US" dirty="0">
                <a:solidFill>
                  <a:schemeClr val="bg1"/>
                </a:solidFill>
                <a:latin typeface="Calibri" panose="020F0502020204030204" pitchFamily="34" charset="0"/>
                <a:cs typeface="Calibri" panose="020F0502020204030204" pitchFamily="34" charset="0"/>
              </a:rPr>
              <a:t>(United States, June 2017)</a:t>
            </a:r>
          </a:p>
        </p:txBody>
      </p:sp>
      <p:sp>
        <p:nvSpPr>
          <p:cNvPr id="3" name="TextBox 2">
            <a:extLst>
              <a:ext uri="{FF2B5EF4-FFF2-40B4-BE49-F238E27FC236}">
                <a16:creationId xmlns:a16="http://schemas.microsoft.com/office/drawing/2014/main" id="{9E22979C-95A8-2E40-B64E-FB38A8F9F320}"/>
              </a:ext>
            </a:extLst>
          </p:cNvPr>
          <p:cNvSpPr txBox="1"/>
          <p:nvPr/>
        </p:nvSpPr>
        <p:spPr bwMode="auto">
          <a:xfrm>
            <a:off x="640239" y="5414368"/>
            <a:ext cx="93192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Other significant determinants not listed above included knowledge score (for HPV test) and age (for both Pap and HPV test). </a:t>
            </a:r>
          </a:p>
        </p:txBody>
      </p:sp>
      <p:grpSp>
        <p:nvGrpSpPr>
          <p:cNvPr id="4" name="Group 3">
            <a:extLst>
              <a:ext uri="{FF2B5EF4-FFF2-40B4-BE49-F238E27FC236}">
                <a16:creationId xmlns:a16="http://schemas.microsoft.com/office/drawing/2014/main" id="{E68BA6EC-4B1A-87F7-1C06-40047BA33660}"/>
              </a:ext>
            </a:extLst>
          </p:cNvPr>
          <p:cNvGrpSpPr/>
          <p:nvPr/>
        </p:nvGrpSpPr>
        <p:grpSpPr>
          <a:xfrm>
            <a:off x="9392911" y="6212702"/>
            <a:ext cx="2488502" cy="450134"/>
            <a:chOff x="9392911" y="6212702"/>
            <a:chExt cx="2488502" cy="450134"/>
          </a:xfrm>
        </p:grpSpPr>
        <p:pic>
          <p:nvPicPr>
            <p:cNvPr id="5" name="Picture 4" descr="Icon&#10;&#10;Description automatically generated">
              <a:extLst>
                <a:ext uri="{FF2B5EF4-FFF2-40B4-BE49-F238E27FC236}">
                  <a16:creationId xmlns:a16="http://schemas.microsoft.com/office/drawing/2014/main" id="{BB45BE7A-4AB4-7080-34DD-7403066936C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6" name="Rectangle 8">
              <a:extLst>
                <a:ext uri="{FF2B5EF4-FFF2-40B4-BE49-F238E27FC236}">
                  <a16:creationId xmlns:a16="http://schemas.microsoft.com/office/drawing/2014/main" id="{9685A296-0CDF-E32F-DA10-1A4B09002DE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148210559"/>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0628D845-B2BA-4F6F-908F-D01C2FE2EC74}"/>
              </a:ext>
            </a:extLst>
          </p:cNvPr>
          <p:cNvSpPr>
            <a:spLocks noGrp="1"/>
          </p:cNvSpPr>
          <p:nvPr>
            <p:ph type="title"/>
          </p:nvPr>
        </p:nvSpPr>
        <p:spPr/>
        <p:txBody>
          <a:bodyPr/>
          <a:lstStyle/>
          <a:p>
            <a:r>
              <a:rPr lang="en-US" dirty="0"/>
              <a:t>Barriers to Cervical Cancer Screening </a:t>
            </a:r>
            <a:br>
              <a:rPr lang="en-US" dirty="0"/>
            </a:br>
            <a:r>
              <a:rPr lang="en-US" dirty="0"/>
              <a:t>for White, Black, and Hispanic Women</a:t>
            </a:r>
            <a:endParaRPr lang="en-US" dirty="0">
              <a:highlight>
                <a:srgbClr val="FFFF00"/>
              </a:highlight>
            </a:endParaRPr>
          </a:p>
        </p:txBody>
      </p:sp>
      <p:sp>
        <p:nvSpPr>
          <p:cNvPr id="17" name="TextBox 16">
            <a:extLst>
              <a:ext uri="{FF2B5EF4-FFF2-40B4-BE49-F238E27FC236}">
                <a16:creationId xmlns:a16="http://schemas.microsoft.com/office/drawing/2014/main" id="{DEC7D002-9C74-4E59-BF76-F376CE176E69}"/>
              </a:ext>
            </a:extLst>
          </p:cNvPr>
          <p:cNvSpPr txBox="1"/>
          <p:nvPr/>
        </p:nvSpPr>
        <p:spPr bwMode="auto">
          <a:xfrm>
            <a:off x="439974" y="6374997"/>
            <a:ext cx="881244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200" b="0" dirty="0">
                <a:solidFill>
                  <a:srgbClr val="455560"/>
                </a:solidFill>
                <a:latin typeface="Calibri" panose="020F0502020204030204" pitchFamily="34" charset="0"/>
                <a:cs typeface="Calibri" panose="020F0502020204030204" pitchFamily="34" charset="0"/>
              </a:rPr>
              <a:t>Akinlotan. J Community Health. 2017;42:770. </a:t>
            </a:r>
            <a:endParaRPr lang="en-US" sz="1200" b="0" kern="1200" dirty="0">
              <a:solidFill>
                <a:srgbClr val="455560"/>
              </a:solidFill>
              <a:latin typeface="Calibri" panose="020F0502020204030204" pitchFamily="34" charset="0"/>
              <a:cs typeface="Calibri" panose="020F0502020204030204" pitchFamily="34" charset="0"/>
            </a:endParaRPr>
          </a:p>
        </p:txBody>
      </p:sp>
      <p:graphicFrame>
        <p:nvGraphicFramePr>
          <p:cNvPr id="2" name="Chart 1">
            <a:extLst>
              <a:ext uri="{FF2B5EF4-FFF2-40B4-BE49-F238E27FC236}">
                <a16:creationId xmlns:a16="http://schemas.microsoft.com/office/drawing/2014/main" id="{5F4F1936-1914-E646-B6EC-3CFFFECF0D9E}"/>
              </a:ext>
            </a:extLst>
          </p:cNvPr>
          <p:cNvGraphicFramePr/>
          <p:nvPr>
            <p:extLst>
              <p:ext uri="{D42A27DB-BD31-4B8C-83A1-F6EECF244321}">
                <p14:modId xmlns:p14="http://schemas.microsoft.com/office/powerpoint/2010/main" val="1482901052"/>
              </p:ext>
            </p:extLst>
          </p:nvPr>
        </p:nvGraphicFramePr>
        <p:xfrm>
          <a:off x="715642" y="1916482"/>
          <a:ext cx="10872444" cy="4221851"/>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Box 2">
            <a:extLst>
              <a:ext uri="{FF2B5EF4-FFF2-40B4-BE49-F238E27FC236}">
                <a16:creationId xmlns:a16="http://schemas.microsoft.com/office/drawing/2014/main" id="{EEEA37DB-F7AE-8547-9367-39BB1B25EED1}"/>
              </a:ext>
            </a:extLst>
          </p:cNvPr>
          <p:cNvSpPr txBox="1"/>
          <p:nvPr/>
        </p:nvSpPr>
        <p:spPr bwMode="auto">
          <a:xfrm rot="16200000">
            <a:off x="32230" y="3435272"/>
            <a:ext cx="11962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Patients (%)</a:t>
            </a:r>
          </a:p>
        </p:txBody>
      </p:sp>
      <p:sp>
        <p:nvSpPr>
          <p:cNvPr id="4" name="TextBox 3">
            <a:extLst>
              <a:ext uri="{FF2B5EF4-FFF2-40B4-BE49-F238E27FC236}">
                <a16:creationId xmlns:a16="http://schemas.microsoft.com/office/drawing/2014/main" id="{97B77302-1338-D144-96B6-C78C4D468887}"/>
              </a:ext>
            </a:extLst>
          </p:cNvPr>
          <p:cNvSpPr txBox="1"/>
          <p:nvPr/>
        </p:nvSpPr>
        <p:spPr bwMode="auto">
          <a:xfrm>
            <a:off x="7415408" y="3408089"/>
            <a:ext cx="7665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a:t>
            </a:r>
            <a:r>
              <a:rPr lang="en-US" sz="1400" b="0" dirty="0">
                <a:solidFill>
                  <a:schemeClr val="bg1"/>
                </a:solidFill>
                <a:latin typeface="Calibri" panose="020F0502020204030204" pitchFamily="34" charset="0"/>
              </a:rPr>
              <a:t> = .002</a:t>
            </a:r>
            <a:endParaRPr lang="en-US" sz="1400" b="0" i="1" dirty="0">
              <a:solidFill>
                <a:schemeClr val="bg1"/>
              </a:solidFill>
              <a:latin typeface="Calibri" panose="020F0502020204030204" pitchFamily="34" charset="0"/>
            </a:endParaRPr>
          </a:p>
        </p:txBody>
      </p:sp>
      <p:cxnSp>
        <p:nvCxnSpPr>
          <p:cNvPr id="6" name="Straight Connector 5">
            <a:extLst>
              <a:ext uri="{FF2B5EF4-FFF2-40B4-BE49-F238E27FC236}">
                <a16:creationId xmlns:a16="http://schemas.microsoft.com/office/drawing/2014/main" id="{CAE75499-5BF8-8146-BF08-B4BB4882E214}"/>
              </a:ext>
            </a:extLst>
          </p:cNvPr>
          <p:cNvCxnSpPr>
            <a:cxnSpLocks/>
          </p:cNvCxnSpPr>
          <p:nvPr/>
        </p:nvCxnSpPr>
        <p:spPr bwMode="auto">
          <a:xfrm>
            <a:off x="7393533" y="3742149"/>
            <a:ext cx="788432" cy="0"/>
          </a:xfrm>
          <a:prstGeom prst="line">
            <a:avLst/>
          </a:prstGeom>
          <a:noFill/>
          <a:ln w="28575" cap="flat" cmpd="sng" algn="ctr">
            <a:solidFill>
              <a:schemeClr val="bg1"/>
            </a:solidFill>
            <a:prstDash val="solid"/>
            <a:round/>
            <a:headEnd type="none" w="med" len="med"/>
            <a:tailEnd type="none" w="med" len="med"/>
          </a:ln>
          <a:effectLst/>
        </p:spPr>
      </p:cxnSp>
      <p:sp>
        <p:nvSpPr>
          <p:cNvPr id="19" name="TextBox 18">
            <a:extLst>
              <a:ext uri="{FF2B5EF4-FFF2-40B4-BE49-F238E27FC236}">
                <a16:creationId xmlns:a16="http://schemas.microsoft.com/office/drawing/2014/main" id="{207F52E9-24BC-2245-AB49-F71E5F8EA46F}"/>
              </a:ext>
            </a:extLst>
          </p:cNvPr>
          <p:cNvSpPr txBox="1"/>
          <p:nvPr/>
        </p:nvSpPr>
        <p:spPr bwMode="auto">
          <a:xfrm>
            <a:off x="8869135" y="3627957"/>
            <a:ext cx="7665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P</a:t>
            </a:r>
            <a:r>
              <a:rPr lang="en-US" sz="1400" b="0" dirty="0">
                <a:solidFill>
                  <a:schemeClr val="bg1"/>
                </a:solidFill>
                <a:latin typeface="Calibri" panose="020F0502020204030204" pitchFamily="34" charset="0"/>
              </a:rPr>
              <a:t> = .046</a:t>
            </a:r>
            <a:endParaRPr lang="en-US" sz="1400" b="0" i="1" dirty="0">
              <a:solidFill>
                <a:schemeClr val="bg1"/>
              </a:solidFill>
              <a:latin typeface="Calibri" panose="020F0502020204030204" pitchFamily="34" charset="0"/>
            </a:endParaRPr>
          </a:p>
        </p:txBody>
      </p:sp>
      <p:cxnSp>
        <p:nvCxnSpPr>
          <p:cNvPr id="20" name="Straight Connector 19">
            <a:extLst>
              <a:ext uri="{FF2B5EF4-FFF2-40B4-BE49-F238E27FC236}">
                <a16:creationId xmlns:a16="http://schemas.microsoft.com/office/drawing/2014/main" id="{4E168F2B-DC60-E349-94A3-439946E6AC01}"/>
              </a:ext>
            </a:extLst>
          </p:cNvPr>
          <p:cNvCxnSpPr>
            <a:cxnSpLocks/>
          </p:cNvCxnSpPr>
          <p:nvPr/>
        </p:nvCxnSpPr>
        <p:spPr bwMode="auto">
          <a:xfrm>
            <a:off x="8847260" y="3962017"/>
            <a:ext cx="788432" cy="0"/>
          </a:xfrm>
          <a:prstGeom prst="line">
            <a:avLst/>
          </a:prstGeom>
          <a:noFill/>
          <a:ln w="28575" cap="flat" cmpd="sng" algn="ctr">
            <a:solidFill>
              <a:schemeClr val="bg1"/>
            </a:solidFill>
            <a:prstDash val="solid"/>
            <a:round/>
            <a:headEnd type="none" w="med" len="med"/>
            <a:tailEnd type="none" w="med" len="med"/>
          </a:ln>
          <a:effectLst/>
        </p:spPr>
      </p:cxnSp>
      <p:grpSp>
        <p:nvGrpSpPr>
          <p:cNvPr id="5" name="Group 4">
            <a:extLst>
              <a:ext uri="{FF2B5EF4-FFF2-40B4-BE49-F238E27FC236}">
                <a16:creationId xmlns:a16="http://schemas.microsoft.com/office/drawing/2014/main" id="{25C425C4-0DC1-392C-ECCF-A74DB472B0AB}"/>
              </a:ext>
            </a:extLst>
          </p:cNvPr>
          <p:cNvGrpSpPr/>
          <p:nvPr/>
        </p:nvGrpSpPr>
        <p:grpSpPr>
          <a:xfrm>
            <a:off x="9392911" y="6212702"/>
            <a:ext cx="2488502" cy="450134"/>
            <a:chOff x="9392911" y="6212702"/>
            <a:chExt cx="2488502" cy="450134"/>
          </a:xfrm>
        </p:grpSpPr>
        <p:pic>
          <p:nvPicPr>
            <p:cNvPr id="7" name="Picture 6" descr="Icon&#10;&#10;Description automatically generated">
              <a:extLst>
                <a:ext uri="{FF2B5EF4-FFF2-40B4-BE49-F238E27FC236}">
                  <a16:creationId xmlns:a16="http://schemas.microsoft.com/office/drawing/2014/main" id="{DED6E92C-C12B-C522-BB5C-153E79125B5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8" name="Rectangle 8">
              <a:extLst>
                <a:ext uri="{FF2B5EF4-FFF2-40B4-BE49-F238E27FC236}">
                  <a16:creationId xmlns:a16="http://schemas.microsoft.com/office/drawing/2014/main" id="{C25E73F3-FBB5-40F6-E8FC-422F60FAB80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5"/>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457023274"/>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9156BF-4E50-4234-BD56-8054C83356F8}"/>
              </a:ext>
            </a:extLst>
          </p:cNvPr>
          <p:cNvSpPr>
            <a:spLocks noGrp="1"/>
          </p:cNvSpPr>
          <p:nvPr>
            <p:ph type="title"/>
          </p:nvPr>
        </p:nvSpPr>
        <p:spPr>
          <a:xfrm>
            <a:off x="609759" y="238127"/>
            <a:ext cx="11142267" cy="1103313"/>
          </a:xfrm>
        </p:spPr>
        <p:txBody>
          <a:bodyPr/>
          <a:lstStyle/>
          <a:p>
            <a:r>
              <a:rPr lang="en-US" dirty="0"/>
              <a:t>Navigating the Healthcare Ecosystem: Expanding </a:t>
            </a:r>
            <a:br>
              <a:rPr lang="en-US" dirty="0"/>
            </a:br>
            <a:r>
              <a:rPr lang="en-US" dirty="0"/>
              <a:t>Access to Care for Underrepresented Women of Color</a:t>
            </a:r>
          </a:p>
        </p:txBody>
      </p:sp>
      <p:sp>
        <p:nvSpPr>
          <p:cNvPr id="8" name="TextBox 7">
            <a:extLst>
              <a:ext uri="{FF2B5EF4-FFF2-40B4-BE49-F238E27FC236}">
                <a16:creationId xmlns:a16="http://schemas.microsoft.com/office/drawing/2014/main" id="{FCBA8B55-350F-4D6F-9C81-99C8C8749597}"/>
              </a:ext>
            </a:extLst>
          </p:cNvPr>
          <p:cNvSpPr txBox="1"/>
          <p:nvPr/>
        </p:nvSpPr>
        <p:spPr bwMode="auto">
          <a:xfrm>
            <a:off x="439973" y="6207329"/>
            <a:ext cx="8960231"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200" b="0" dirty="0">
                <a:solidFill>
                  <a:srgbClr val="455560"/>
                </a:solidFill>
                <a:latin typeface="Calibri" panose="020F0502020204030204" pitchFamily="34" charset="0"/>
                <a:cs typeface="Calibri" panose="020F0502020204030204" pitchFamily="34" charset="0"/>
              </a:rPr>
              <a:t>1. Carrasquillo. J Gen Intern Med. 2018;33:1077. 2. Kobetz. Cancer Causes Control. 2018;29:793. 3. Scarinci. Womens </a:t>
            </a:r>
            <a:br>
              <a:rPr lang="en-US" sz="1200" b="0" dirty="0">
                <a:solidFill>
                  <a:srgbClr val="455560"/>
                </a:solidFill>
                <a:latin typeface="Calibri" panose="020F0502020204030204" pitchFamily="34" charset="0"/>
                <a:cs typeface="Calibri" panose="020F0502020204030204" pitchFamily="34" charset="0"/>
              </a:rPr>
            </a:br>
            <a:r>
              <a:rPr lang="en-US" sz="1200" b="0" dirty="0">
                <a:solidFill>
                  <a:srgbClr val="455560"/>
                </a:solidFill>
                <a:latin typeface="Calibri" panose="020F0502020204030204" pitchFamily="34" charset="0"/>
                <a:cs typeface="Calibri" panose="020F0502020204030204" pitchFamily="34" charset="0"/>
              </a:rPr>
              <a:t>Health Issues. 2013;23:e123. 4. Wong. Int J Environ Res Public Health. 2020;17:6245. 5. Zhu. J Gen Intern Med. 2021;1. </a:t>
            </a:r>
            <a:endParaRPr lang="en-US" sz="1200" b="0" kern="1200" dirty="0">
              <a:solidFill>
                <a:srgbClr val="455560"/>
              </a:solidFill>
              <a:latin typeface="Calibri" panose="020F0502020204030204" pitchFamily="34" charset="0"/>
              <a:cs typeface="Calibri" panose="020F0502020204030204" pitchFamily="34" charset="0"/>
            </a:endParaRPr>
          </a:p>
        </p:txBody>
      </p:sp>
      <p:sp>
        <p:nvSpPr>
          <p:cNvPr id="15" name="TextBox 14">
            <a:extLst>
              <a:ext uri="{FF2B5EF4-FFF2-40B4-BE49-F238E27FC236}">
                <a16:creationId xmlns:a16="http://schemas.microsoft.com/office/drawing/2014/main" id="{09089B03-30AD-D340-9858-4909EABA137B}"/>
              </a:ext>
            </a:extLst>
          </p:cNvPr>
          <p:cNvSpPr txBox="1"/>
          <p:nvPr/>
        </p:nvSpPr>
        <p:spPr bwMode="auto">
          <a:xfrm>
            <a:off x="609759" y="1604146"/>
            <a:ext cx="563981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Underrepresented Women Screened for Cervical Cancer </a:t>
            </a:r>
            <a:br>
              <a:rPr lang="en-US" dirty="0">
                <a:solidFill>
                  <a:schemeClr val="bg1"/>
                </a:solidFill>
                <a:latin typeface="Calibri" panose="020F0502020204030204" pitchFamily="34" charset="0"/>
              </a:rPr>
            </a:br>
            <a:r>
              <a:rPr lang="en-US" dirty="0">
                <a:solidFill>
                  <a:schemeClr val="bg1"/>
                </a:solidFill>
                <a:latin typeface="Calibri" panose="020F0502020204030204" pitchFamily="34" charset="0"/>
              </a:rPr>
              <a:t>in a Randomized Trial According to </a:t>
            </a:r>
            <a:br>
              <a:rPr lang="en-US" dirty="0">
                <a:solidFill>
                  <a:schemeClr val="bg1"/>
                </a:solidFill>
                <a:latin typeface="Calibri" panose="020F0502020204030204" pitchFamily="34" charset="0"/>
              </a:rPr>
            </a:br>
            <a:r>
              <a:rPr lang="en-US" dirty="0">
                <a:solidFill>
                  <a:schemeClr val="bg1"/>
                </a:solidFill>
                <a:latin typeface="Calibri" panose="020F0502020204030204" pitchFamily="34" charset="0"/>
              </a:rPr>
              <a:t>Intervention (%) (N = 601)</a:t>
            </a:r>
            <a:r>
              <a:rPr lang="en-US" baseline="30000" dirty="0">
                <a:solidFill>
                  <a:schemeClr val="bg1"/>
                </a:solidFill>
                <a:latin typeface="Calibri" panose="020F0502020204030204" pitchFamily="34" charset="0"/>
              </a:rPr>
              <a:t>1</a:t>
            </a:r>
          </a:p>
        </p:txBody>
      </p:sp>
      <p:sp>
        <p:nvSpPr>
          <p:cNvPr id="16" name="TextBox 15">
            <a:extLst>
              <a:ext uri="{FF2B5EF4-FFF2-40B4-BE49-F238E27FC236}">
                <a16:creationId xmlns:a16="http://schemas.microsoft.com/office/drawing/2014/main" id="{BBF2A0AC-B3F8-BA4E-B5EE-DE850CD750DF}"/>
              </a:ext>
            </a:extLst>
          </p:cNvPr>
          <p:cNvSpPr txBox="1"/>
          <p:nvPr/>
        </p:nvSpPr>
        <p:spPr bwMode="auto">
          <a:xfrm>
            <a:off x="6323724" y="1504899"/>
            <a:ext cx="5168323" cy="4153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nSpc>
                <a:spcPct val="90000"/>
              </a:lnSpc>
              <a:spcBef>
                <a:spcPts val="1000"/>
              </a:spcBef>
              <a:spcAft>
                <a:spcPts val="700"/>
              </a:spcAft>
              <a:buFont typeface="Wingdings" panose="05000000000000000000" pitchFamily="2" charset="2"/>
              <a:buChar char="§"/>
            </a:pPr>
            <a:r>
              <a:rPr lang="en-US" sz="2200" b="0" dirty="0">
                <a:solidFill>
                  <a:schemeClr val="bg1"/>
                </a:solidFill>
                <a:latin typeface="Calibri" panose="020F0502020204030204" pitchFamily="34" charset="0"/>
                <a:cs typeface="Calibri" panose="020F0502020204030204" pitchFamily="34" charset="0"/>
              </a:rPr>
              <a:t>Studies document the feasibility and effectiveness of mailed HPV self-sampling for cervical cancer screening among underrepresented women</a:t>
            </a:r>
            <a:r>
              <a:rPr lang="en-US" sz="2200" b="0" baseline="30000" dirty="0">
                <a:solidFill>
                  <a:schemeClr val="bg1"/>
                </a:solidFill>
                <a:latin typeface="Calibri" panose="020F0502020204030204" pitchFamily="34" charset="0"/>
                <a:cs typeface="Calibri" panose="020F0502020204030204" pitchFamily="34" charset="0"/>
              </a:rPr>
              <a:t>1-5</a:t>
            </a:r>
            <a:endParaRPr lang="en-US" sz="2000" b="0" dirty="0">
              <a:solidFill>
                <a:schemeClr val="bg1"/>
              </a:solidFill>
              <a:latin typeface="Calibri" panose="020F0502020204030204" pitchFamily="34" charset="0"/>
              <a:cs typeface="Calibri" panose="020F0502020204030204" pitchFamily="34" charset="0"/>
            </a:endParaRPr>
          </a:p>
          <a:p>
            <a:pPr marL="800100" lvl="1" indent="-342900">
              <a:lnSpc>
                <a:spcPct val="90000"/>
              </a:lnSpc>
              <a:spcBef>
                <a:spcPts val="1000"/>
              </a:spcBef>
              <a:spcAft>
                <a:spcPts val="700"/>
              </a:spcAft>
              <a:buFont typeface="Calibri" panose="020F0502020204030204" pitchFamily="34" charset="0"/>
              <a:buChar char="–"/>
            </a:pPr>
            <a:r>
              <a:rPr lang="en-US" sz="2000" b="0" dirty="0">
                <a:solidFill>
                  <a:schemeClr val="bg1"/>
                </a:solidFill>
                <a:latin typeface="Calibri" panose="020F0502020204030204" pitchFamily="34" charset="0"/>
                <a:cs typeface="Calibri" panose="020F0502020204030204" pitchFamily="34" charset="0"/>
              </a:rPr>
              <a:t>42 of 49 (86%) women who were HPV positive were successfully navigated to follow-up Pap smear and/or colposcopy</a:t>
            </a:r>
          </a:p>
          <a:p>
            <a:pPr marL="800100" lvl="1" indent="-342900">
              <a:lnSpc>
                <a:spcPct val="90000"/>
              </a:lnSpc>
              <a:spcBef>
                <a:spcPts val="1000"/>
              </a:spcBef>
              <a:spcAft>
                <a:spcPts val="700"/>
              </a:spcAft>
              <a:buFont typeface="Calibri" panose="020F0502020204030204" pitchFamily="34" charset="0"/>
              <a:buChar char="–"/>
            </a:pPr>
            <a:r>
              <a:rPr lang="en-US" sz="2000" b="0" dirty="0">
                <a:solidFill>
                  <a:schemeClr val="bg1"/>
                </a:solidFill>
                <a:latin typeface="Calibri" panose="020F0502020204030204" pitchFamily="34" charset="0"/>
                <a:cs typeface="Calibri" panose="020F0502020204030204" pitchFamily="34" charset="0"/>
              </a:rPr>
              <a:t>Only 2 of 265 women who completed HPV self-sampling required repeat testing due to inadequate sample collection</a:t>
            </a:r>
          </a:p>
          <a:p>
            <a:pPr algn="l">
              <a:lnSpc>
                <a:spcPct val="90000"/>
              </a:lnSpc>
              <a:spcBef>
                <a:spcPts val="1000"/>
              </a:spcBef>
              <a:spcAft>
                <a:spcPts val="700"/>
              </a:spcAft>
              <a:buClrTx/>
              <a:buFontTx/>
              <a:buNone/>
            </a:pPr>
            <a:endParaRPr lang="en-US" b="0" dirty="0">
              <a:solidFill>
                <a:schemeClr val="bg1"/>
              </a:solidFill>
              <a:latin typeface="Calibri" panose="020F0502020204030204" pitchFamily="34" charset="0"/>
              <a:cs typeface="Calibri" panose="020F0502020204030204" pitchFamily="34" charset="0"/>
            </a:endParaRPr>
          </a:p>
        </p:txBody>
      </p:sp>
      <p:graphicFrame>
        <p:nvGraphicFramePr>
          <p:cNvPr id="17" name="Chart 16">
            <a:extLst>
              <a:ext uri="{FF2B5EF4-FFF2-40B4-BE49-F238E27FC236}">
                <a16:creationId xmlns:a16="http://schemas.microsoft.com/office/drawing/2014/main" id="{9D03C209-9D3A-C34A-B105-7636E9384703}"/>
              </a:ext>
            </a:extLst>
          </p:cNvPr>
          <p:cNvGraphicFramePr/>
          <p:nvPr>
            <p:extLst>
              <p:ext uri="{D42A27DB-BD31-4B8C-83A1-F6EECF244321}">
                <p14:modId xmlns:p14="http://schemas.microsoft.com/office/powerpoint/2010/main" val="846863710"/>
              </p:ext>
            </p:extLst>
          </p:nvPr>
        </p:nvGraphicFramePr>
        <p:xfrm>
          <a:off x="522288" y="2390427"/>
          <a:ext cx="5420139" cy="3579107"/>
        </p:xfrm>
        <a:graphic>
          <a:graphicData uri="http://schemas.openxmlformats.org/drawingml/2006/chart">
            <c:chart xmlns:c="http://schemas.openxmlformats.org/drawingml/2006/chart" xmlns:r="http://schemas.openxmlformats.org/officeDocument/2006/relationships" r:id="rId3"/>
          </a:graphicData>
        </a:graphic>
      </p:graphicFrame>
      <p:grpSp>
        <p:nvGrpSpPr>
          <p:cNvPr id="3" name="Group 2">
            <a:extLst>
              <a:ext uri="{FF2B5EF4-FFF2-40B4-BE49-F238E27FC236}">
                <a16:creationId xmlns:a16="http://schemas.microsoft.com/office/drawing/2014/main" id="{D25B0712-5D3C-C60B-9FDA-7789BAEC8A4D}"/>
              </a:ext>
            </a:extLst>
          </p:cNvPr>
          <p:cNvGrpSpPr/>
          <p:nvPr/>
        </p:nvGrpSpPr>
        <p:grpSpPr>
          <a:xfrm>
            <a:off x="9392911" y="6212702"/>
            <a:ext cx="2488502" cy="450134"/>
            <a:chOff x="9392911" y="6212702"/>
            <a:chExt cx="2488502" cy="450134"/>
          </a:xfrm>
        </p:grpSpPr>
        <p:pic>
          <p:nvPicPr>
            <p:cNvPr id="4" name="Picture 3" descr="Icon&#10;&#10;Description automatically generated">
              <a:extLst>
                <a:ext uri="{FF2B5EF4-FFF2-40B4-BE49-F238E27FC236}">
                  <a16:creationId xmlns:a16="http://schemas.microsoft.com/office/drawing/2014/main" id="{C5ED1656-B8E3-5590-23B2-15FDFFB3E8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7AD666E1-D855-ED78-3E10-0FCD1DF96226}"/>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5"/>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646542169"/>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60DBC20-2F28-4735-AF7B-7F14F96B3C58}"/>
              </a:ext>
            </a:extLst>
          </p:cNvPr>
          <p:cNvSpPr>
            <a:spLocks noGrp="1"/>
          </p:cNvSpPr>
          <p:nvPr>
            <p:ph type="title"/>
          </p:nvPr>
        </p:nvSpPr>
        <p:spPr/>
        <p:txBody>
          <a:bodyPr/>
          <a:lstStyle/>
          <a:p>
            <a:r>
              <a:rPr lang="en-US" sz="4400" dirty="0"/>
              <a:t>Individualizing Cervical Cancer Care With Current and Emerging Practice-Changing Clinical Data for Cervical Cancer</a:t>
            </a:r>
            <a:endParaRPr lang="en-US" dirty="0"/>
          </a:p>
        </p:txBody>
      </p:sp>
    </p:spTree>
    <p:extLst>
      <p:ext uri="{BB962C8B-B14F-4D97-AF65-F5344CB8AC3E}">
        <p14:creationId xmlns:p14="http://schemas.microsoft.com/office/powerpoint/2010/main" val="873513365"/>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Rectangle: Rounded Corners 78">
            <a:extLst>
              <a:ext uri="{FF2B5EF4-FFF2-40B4-BE49-F238E27FC236}">
                <a16:creationId xmlns:a16="http://schemas.microsoft.com/office/drawing/2014/main" id="{51E6E6C7-AF4A-A609-E1E8-E72569CF005F}"/>
              </a:ext>
            </a:extLst>
          </p:cNvPr>
          <p:cNvSpPr/>
          <p:nvPr/>
        </p:nvSpPr>
        <p:spPr>
          <a:xfrm>
            <a:off x="3019068" y="1781206"/>
            <a:ext cx="1721773" cy="579320"/>
          </a:xfrm>
          <a:prstGeom prst="roundRect">
            <a:avLst>
              <a:gd name="adj" fmla="val 0"/>
            </a:avLst>
          </a:prstGeom>
          <a:solidFill>
            <a:srgbClr val="FDB338"/>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Early disease</a:t>
            </a:r>
          </a:p>
        </p:txBody>
      </p:sp>
      <p:sp>
        <p:nvSpPr>
          <p:cNvPr id="83" name="Rectangle: Rounded Corners 82">
            <a:extLst>
              <a:ext uri="{FF2B5EF4-FFF2-40B4-BE49-F238E27FC236}">
                <a16:creationId xmlns:a16="http://schemas.microsoft.com/office/drawing/2014/main" id="{833633A5-F9EA-30BA-E910-2D36D0B9F986}"/>
              </a:ext>
            </a:extLst>
          </p:cNvPr>
          <p:cNvSpPr/>
          <p:nvPr/>
        </p:nvSpPr>
        <p:spPr>
          <a:xfrm>
            <a:off x="539138" y="2656586"/>
            <a:ext cx="1381686" cy="457200"/>
          </a:xfrm>
          <a:prstGeom prst="roundRect">
            <a:avLst>
              <a:gd name="adj" fmla="val 0"/>
            </a:avLst>
          </a:prstGeom>
          <a:solidFill>
            <a:srgbClr val="015873"/>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CIN 2/3</a:t>
            </a:r>
          </a:p>
        </p:txBody>
      </p:sp>
      <p:sp>
        <p:nvSpPr>
          <p:cNvPr id="84" name="Rectangle: Rounded Corners 83">
            <a:extLst>
              <a:ext uri="{FF2B5EF4-FFF2-40B4-BE49-F238E27FC236}">
                <a16:creationId xmlns:a16="http://schemas.microsoft.com/office/drawing/2014/main" id="{A1E8E70B-04F6-7808-275D-3A0FBBE3FB67}"/>
              </a:ext>
            </a:extLst>
          </p:cNvPr>
          <p:cNvSpPr/>
          <p:nvPr/>
        </p:nvSpPr>
        <p:spPr>
          <a:xfrm>
            <a:off x="539138" y="3390127"/>
            <a:ext cx="1381685" cy="1098590"/>
          </a:xfrm>
          <a:prstGeom prst="roundRect">
            <a:avLst>
              <a:gd name="adj" fmla="val 0"/>
            </a:avLst>
          </a:prstGeom>
          <a:solidFill>
            <a:srgbClr val="4DA1BB">
              <a:lumMod val="75000"/>
            </a:srgbClr>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Cone biopsy</a:t>
            </a:r>
          </a:p>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Cryotherapy</a:t>
            </a:r>
          </a:p>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Laser therapy</a:t>
            </a:r>
          </a:p>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LEEP</a:t>
            </a:r>
          </a:p>
        </p:txBody>
      </p:sp>
      <p:sp>
        <p:nvSpPr>
          <p:cNvPr id="86" name="Rectangle: Rounded Corners 85">
            <a:extLst>
              <a:ext uri="{FF2B5EF4-FFF2-40B4-BE49-F238E27FC236}">
                <a16:creationId xmlns:a16="http://schemas.microsoft.com/office/drawing/2014/main" id="{38236F4A-9F56-C058-1FDA-78B2D66C23B1}"/>
              </a:ext>
            </a:extLst>
          </p:cNvPr>
          <p:cNvSpPr/>
          <p:nvPr/>
        </p:nvSpPr>
        <p:spPr>
          <a:xfrm>
            <a:off x="2065315" y="2656586"/>
            <a:ext cx="1168861" cy="457200"/>
          </a:xfrm>
          <a:prstGeom prst="roundRect">
            <a:avLst>
              <a:gd name="adj" fmla="val 0"/>
            </a:avLst>
          </a:prstGeom>
          <a:solidFill>
            <a:srgbClr val="015873"/>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FIGO 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A1</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a:t>
            </a:r>
            <a:b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no LVSI</a:t>
            </a:r>
          </a:p>
        </p:txBody>
      </p:sp>
      <p:sp>
        <p:nvSpPr>
          <p:cNvPr id="88" name="Rectangle: Rounded Corners 87">
            <a:extLst>
              <a:ext uri="{FF2B5EF4-FFF2-40B4-BE49-F238E27FC236}">
                <a16:creationId xmlns:a16="http://schemas.microsoft.com/office/drawing/2014/main" id="{286FD7BB-E197-2CD8-C267-AD3ABDF53059}"/>
              </a:ext>
            </a:extLst>
          </p:cNvPr>
          <p:cNvSpPr/>
          <p:nvPr/>
        </p:nvSpPr>
        <p:spPr>
          <a:xfrm>
            <a:off x="3296800" y="2656586"/>
            <a:ext cx="1168861" cy="457200"/>
          </a:xfrm>
          <a:prstGeom prst="roundRect">
            <a:avLst>
              <a:gd name="adj" fmla="val 0"/>
            </a:avLst>
          </a:prstGeom>
          <a:solidFill>
            <a:srgbClr val="015873"/>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FIGO 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A2</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B1</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a:t>
            </a:r>
            <a:b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no LVSI</a:t>
            </a:r>
            <a:endPar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89" name="Rectangle: Rounded Corners 88">
            <a:extLst>
              <a:ext uri="{FF2B5EF4-FFF2-40B4-BE49-F238E27FC236}">
                <a16:creationId xmlns:a16="http://schemas.microsoft.com/office/drawing/2014/main" id="{45BCB188-67BE-79DF-08B0-85EAD2D447C0}"/>
              </a:ext>
            </a:extLst>
          </p:cNvPr>
          <p:cNvSpPr/>
          <p:nvPr/>
        </p:nvSpPr>
        <p:spPr>
          <a:xfrm>
            <a:off x="4525733" y="2656586"/>
            <a:ext cx="1168861" cy="457200"/>
          </a:xfrm>
          <a:prstGeom prst="roundRect">
            <a:avLst>
              <a:gd name="adj" fmla="val 0"/>
            </a:avLst>
          </a:prstGeom>
          <a:solidFill>
            <a:srgbClr val="015873"/>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FIGO 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A1</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A2</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 LVSI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 </a:t>
            </a:r>
          </a:p>
        </p:txBody>
      </p:sp>
      <p:sp>
        <p:nvSpPr>
          <p:cNvPr id="91" name="Rectangle: Rounded Corners 90">
            <a:extLst>
              <a:ext uri="{FF2B5EF4-FFF2-40B4-BE49-F238E27FC236}">
                <a16:creationId xmlns:a16="http://schemas.microsoft.com/office/drawing/2014/main" id="{23C0DF37-AF4A-8D91-3DE8-9249915DEDAD}"/>
              </a:ext>
            </a:extLst>
          </p:cNvPr>
          <p:cNvSpPr/>
          <p:nvPr/>
        </p:nvSpPr>
        <p:spPr>
          <a:xfrm>
            <a:off x="2065314" y="3399821"/>
            <a:ext cx="3629280" cy="1048984"/>
          </a:xfrm>
          <a:prstGeom prst="roundRect">
            <a:avLst>
              <a:gd name="adj" fmla="val 0"/>
            </a:avLst>
          </a:prstGeom>
          <a:solidFill>
            <a:srgbClr val="4DA1BB"/>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Surgery followed by </a:t>
            </a:r>
          </a:p>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adjuvant treatment depending </a:t>
            </a:r>
            <a:b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on risk factors</a:t>
            </a:r>
          </a:p>
        </p:txBody>
      </p:sp>
      <p:cxnSp>
        <p:nvCxnSpPr>
          <p:cNvPr id="92" name="Straight Arrow Connector 91">
            <a:extLst>
              <a:ext uri="{FF2B5EF4-FFF2-40B4-BE49-F238E27FC236}">
                <a16:creationId xmlns:a16="http://schemas.microsoft.com/office/drawing/2014/main" id="{6F8AA8A0-5112-B23B-B687-423DD2FF9D09}"/>
              </a:ext>
            </a:extLst>
          </p:cNvPr>
          <p:cNvCxnSpPr>
            <a:cxnSpLocks/>
            <a:stCxn id="83" idx="2"/>
            <a:endCxn id="84" idx="0"/>
          </p:cNvCxnSpPr>
          <p:nvPr/>
        </p:nvCxnSpPr>
        <p:spPr>
          <a:xfrm>
            <a:off x="1229981" y="3113786"/>
            <a:ext cx="0" cy="276341"/>
          </a:xfrm>
          <a:prstGeom prst="straightConnector1">
            <a:avLst/>
          </a:prstGeom>
          <a:noFill/>
          <a:ln w="12700" cap="flat" cmpd="sng" algn="ctr">
            <a:solidFill>
              <a:srgbClr val="000000"/>
            </a:solidFill>
            <a:prstDash val="sysDot"/>
            <a:tailEnd type="triangle"/>
          </a:ln>
          <a:effectLst/>
        </p:spPr>
      </p:cxnSp>
      <p:cxnSp>
        <p:nvCxnSpPr>
          <p:cNvPr id="96" name="Straight Connector 95">
            <a:extLst>
              <a:ext uri="{FF2B5EF4-FFF2-40B4-BE49-F238E27FC236}">
                <a16:creationId xmlns:a16="http://schemas.microsoft.com/office/drawing/2014/main" id="{FDDA54E8-3EB1-A636-C520-1E1DDEDEA862}"/>
              </a:ext>
            </a:extLst>
          </p:cNvPr>
          <p:cNvCxnSpPr>
            <a:cxnSpLocks/>
            <a:stCxn id="86" idx="2"/>
          </p:cNvCxnSpPr>
          <p:nvPr/>
        </p:nvCxnSpPr>
        <p:spPr>
          <a:xfrm flipH="1">
            <a:off x="2649744" y="3113786"/>
            <a:ext cx="2" cy="11479"/>
          </a:xfrm>
          <a:prstGeom prst="line">
            <a:avLst/>
          </a:prstGeom>
          <a:noFill/>
          <a:ln w="12700" cap="flat" cmpd="sng" algn="ctr">
            <a:solidFill>
              <a:srgbClr val="000000"/>
            </a:solidFill>
            <a:prstDash val="sysDot"/>
          </a:ln>
          <a:effectLst/>
        </p:spPr>
      </p:cxnSp>
      <p:cxnSp>
        <p:nvCxnSpPr>
          <p:cNvPr id="97" name="Straight Connector 96">
            <a:extLst>
              <a:ext uri="{FF2B5EF4-FFF2-40B4-BE49-F238E27FC236}">
                <a16:creationId xmlns:a16="http://schemas.microsoft.com/office/drawing/2014/main" id="{B6AA72C9-3E8F-53C1-8F24-6C2077105A2B}"/>
              </a:ext>
            </a:extLst>
          </p:cNvPr>
          <p:cNvCxnSpPr>
            <a:cxnSpLocks/>
          </p:cNvCxnSpPr>
          <p:nvPr/>
        </p:nvCxnSpPr>
        <p:spPr>
          <a:xfrm flipH="1">
            <a:off x="5154880" y="3019789"/>
            <a:ext cx="1" cy="93997"/>
          </a:xfrm>
          <a:prstGeom prst="line">
            <a:avLst/>
          </a:prstGeom>
          <a:noFill/>
          <a:ln w="12700" cap="flat" cmpd="sng" algn="ctr">
            <a:solidFill>
              <a:srgbClr val="000000">
                <a:lumMod val="65000"/>
                <a:lumOff val="35000"/>
              </a:srgbClr>
            </a:solidFill>
            <a:prstDash val="sysDot"/>
          </a:ln>
          <a:effectLst/>
        </p:spPr>
      </p:cxnSp>
      <p:cxnSp>
        <p:nvCxnSpPr>
          <p:cNvPr id="98" name="Straight Connector 97">
            <a:extLst>
              <a:ext uri="{FF2B5EF4-FFF2-40B4-BE49-F238E27FC236}">
                <a16:creationId xmlns:a16="http://schemas.microsoft.com/office/drawing/2014/main" id="{D8016482-FD8A-C965-7B26-49CB0BAFCFAC}"/>
              </a:ext>
            </a:extLst>
          </p:cNvPr>
          <p:cNvCxnSpPr>
            <a:cxnSpLocks/>
          </p:cNvCxnSpPr>
          <p:nvPr/>
        </p:nvCxnSpPr>
        <p:spPr>
          <a:xfrm>
            <a:off x="2649745" y="3113787"/>
            <a:ext cx="2505134" cy="0"/>
          </a:xfrm>
          <a:prstGeom prst="line">
            <a:avLst/>
          </a:prstGeom>
          <a:noFill/>
          <a:ln w="12700" cap="flat" cmpd="sng" algn="ctr">
            <a:solidFill>
              <a:srgbClr val="000000">
                <a:lumMod val="65000"/>
                <a:lumOff val="35000"/>
              </a:srgbClr>
            </a:solidFill>
            <a:prstDash val="sysDot"/>
          </a:ln>
          <a:effectLst/>
        </p:spPr>
      </p:cxnSp>
      <p:cxnSp>
        <p:nvCxnSpPr>
          <p:cNvPr id="107" name="Straight Arrow Connector 106">
            <a:extLst>
              <a:ext uri="{FF2B5EF4-FFF2-40B4-BE49-F238E27FC236}">
                <a16:creationId xmlns:a16="http://schemas.microsoft.com/office/drawing/2014/main" id="{C01B58A6-0376-0054-48A6-F2A2B7BBD9CC}"/>
              </a:ext>
            </a:extLst>
          </p:cNvPr>
          <p:cNvCxnSpPr>
            <a:cxnSpLocks/>
            <a:stCxn id="88" idx="2"/>
            <a:endCxn id="91" idx="0"/>
          </p:cNvCxnSpPr>
          <p:nvPr/>
        </p:nvCxnSpPr>
        <p:spPr>
          <a:xfrm flipH="1">
            <a:off x="3879954" y="3113786"/>
            <a:ext cx="1277" cy="286035"/>
          </a:xfrm>
          <a:prstGeom prst="straightConnector1">
            <a:avLst/>
          </a:prstGeom>
          <a:noFill/>
          <a:ln w="12700" cap="flat" cmpd="sng" algn="ctr">
            <a:solidFill>
              <a:srgbClr val="000000"/>
            </a:solidFill>
            <a:prstDash val="sysDot"/>
            <a:tailEnd type="triangle"/>
          </a:ln>
          <a:effectLst/>
        </p:spPr>
      </p:cxnSp>
      <p:sp>
        <p:nvSpPr>
          <p:cNvPr id="108" name="Rectangle: Rounded Corners 107">
            <a:extLst>
              <a:ext uri="{FF2B5EF4-FFF2-40B4-BE49-F238E27FC236}">
                <a16:creationId xmlns:a16="http://schemas.microsoft.com/office/drawing/2014/main" id="{CE2E937A-DC7D-D20A-FFEC-4E980F16D97C}"/>
              </a:ext>
            </a:extLst>
          </p:cNvPr>
          <p:cNvSpPr/>
          <p:nvPr/>
        </p:nvSpPr>
        <p:spPr>
          <a:xfrm>
            <a:off x="539137" y="1781206"/>
            <a:ext cx="1401264" cy="591663"/>
          </a:xfrm>
          <a:prstGeom prst="roundRect">
            <a:avLst>
              <a:gd name="adj" fmla="val 0"/>
            </a:avLst>
          </a:prstGeom>
          <a:solidFill>
            <a:srgbClr val="682E74">
              <a:lumMod val="40000"/>
              <a:lumOff val="60000"/>
            </a:srgbClr>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Cervical dysplasia</a:t>
            </a:r>
            <a:endPar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cxnSp>
        <p:nvCxnSpPr>
          <p:cNvPr id="109" name="Connector: Elbow 108">
            <a:extLst>
              <a:ext uri="{FF2B5EF4-FFF2-40B4-BE49-F238E27FC236}">
                <a16:creationId xmlns:a16="http://schemas.microsoft.com/office/drawing/2014/main" id="{8D38E5C6-6731-8B5A-8807-AC6C824B0CC1}"/>
              </a:ext>
            </a:extLst>
          </p:cNvPr>
          <p:cNvCxnSpPr>
            <a:cxnSpLocks/>
          </p:cNvCxnSpPr>
          <p:nvPr/>
        </p:nvCxnSpPr>
        <p:spPr>
          <a:xfrm rot="5400000">
            <a:off x="3192537" y="-663939"/>
            <a:ext cx="404993" cy="4310528"/>
          </a:xfrm>
          <a:prstGeom prst="bentConnector3">
            <a:avLst>
              <a:gd name="adj1" fmla="val 50000"/>
            </a:avLst>
          </a:prstGeom>
          <a:noFill/>
          <a:ln w="28575" cap="flat" cmpd="sng" algn="ctr">
            <a:solidFill>
              <a:srgbClr val="000000"/>
            </a:solidFill>
            <a:prstDash val="solid"/>
            <a:tailEnd type="triangle"/>
          </a:ln>
          <a:effectLst/>
        </p:spPr>
      </p:cxnSp>
      <p:cxnSp>
        <p:nvCxnSpPr>
          <p:cNvPr id="110" name="Connector: Elbow 109">
            <a:extLst>
              <a:ext uri="{FF2B5EF4-FFF2-40B4-BE49-F238E27FC236}">
                <a16:creationId xmlns:a16="http://schemas.microsoft.com/office/drawing/2014/main" id="{E7E5BA8F-3622-315A-69D1-631E9F70DA2D}"/>
              </a:ext>
            </a:extLst>
          </p:cNvPr>
          <p:cNvCxnSpPr>
            <a:cxnSpLocks/>
          </p:cNvCxnSpPr>
          <p:nvPr/>
        </p:nvCxnSpPr>
        <p:spPr>
          <a:xfrm rot="5400000">
            <a:off x="4512629" y="665253"/>
            <a:ext cx="404993" cy="1670343"/>
          </a:xfrm>
          <a:prstGeom prst="bentConnector3">
            <a:avLst>
              <a:gd name="adj1" fmla="val 50000"/>
            </a:avLst>
          </a:prstGeom>
          <a:noFill/>
          <a:ln w="28575" cap="flat" cmpd="sng" algn="ctr">
            <a:solidFill>
              <a:srgbClr val="000000"/>
            </a:solidFill>
            <a:prstDash val="solid"/>
            <a:tailEnd type="triangle"/>
          </a:ln>
          <a:effectLst/>
        </p:spPr>
      </p:cxnSp>
      <p:cxnSp>
        <p:nvCxnSpPr>
          <p:cNvPr id="111" name="Connector: Elbow 110">
            <a:extLst>
              <a:ext uri="{FF2B5EF4-FFF2-40B4-BE49-F238E27FC236}">
                <a16:creationId xmlns:a16="http://schemas.microsoft.com/office/drawing/2014/main" id="{44A51375-BD9B-20C9-C31C-9128F95F6D0C}"/>
              </a:ext>
            </a:extLst>
          </p:cNvPr>
          <p:cNvCxnSpPr>
            <a:cxnSpLocks/>
            <a:endCxn id="128" idx="0"/>
          </p:cNvCxnSpPr>
          <p:nvPr/>
        </p:nvCxnSpPr>
        <p:spPr>
          <a:xfrm>
            <a:off x="6095999" y="1299221"/>
            <a:ext cx="2305745" cy="460922"/>
          </a:xfrm>
          <a:prstGeom prst="bentConnector2">
            <a:avLst/>
          </a:prstGeom>
          <a:noFill/>
          <a:ln w="28575" cap="flat" cmpd="sng" algn="ctr">
            <a:solidFill>
              <a:srgbClr val="000000"/>
            </a:solidFill>
            <a:prstDash val="solid"/>
            <a:tailEnd type="triangle"/>
          </a:ln>
          <a:effectLst/>
        </p:spPr>
      </p:cxnSp>
      <p:cxnSp>
        <p:nvCxnSpPr>
          <p:cNvPr id="114" name="Connector: Elbow 113">
            <a:extLst>
              <a:ext uri="{FF2B5EF4-FFF2-40B4-BE49-F238E27FC236}">
                <a16:creationId xmlns:a16="http://schemas.microsoft.com/office/drawing/2014/main" id="{3FFFD91A-1CED-5AD5-CCD3-637F0AACB194}"/>
              </a:ext>
            </a:extLst>
          </p:cNvPr>
          <p:cNvCxnSpPr>
            <a:cxnSpLocks/>
            <a:stCxn id="79" idx="2"/>
            <a:endCxn id="86" idx="0"/>
          </p:cNvCxnSpPr>
          <p:nvPr/>
        </p:nvCxnSpPr>
        <p:spPr>
          <a:xfrm rot="5400000">
            <a:off x="3116821" y="1893452"/>
            <a:ext cx="296060" cy="1230209"/>
          </a:xfrm>
          <a:prstGeom prst="bentConnector3">
            <a:avLst>
              <a:gd name="adj1" fmla="val 50000"/>
            </a:avLst>
          </a:prstGeom>
          <a:noFill/>
          <a:ln w="28575" cap="flat" cmpd="sng" algn="ctr">
            <a:solidFill>
              <a:srgbClr val="000000"/>
            </a:solidFill>
            <a:prstDash val="sysDot"/>
            <a:tailEnd type="triangle"/>
          </a:ln>
          <a:effectLst/>
        </p:spPr>
      </p:cxnSp>
      <p:cxnSp>
        <p:nvCxnSpPr>
          <p:cNvPr id="115" name="Connector: Elbow 114">
            <a:extLst>
              <a:ext uri="{FF2B5EF4-FFF2-40B4-BE49-F238E27FC236}">
                <a16:creationId xmlns:a16="http://schemas.microsoft.com/office/drawing/2014/main" id="{895DC91E-4C43-D2F1-53E1-06BE8218FCBF}"/>
              </a:ext>
            </a:extLst>
          </p:cNvPr>
          <p:cNvCxnSpPr>
            <a:cxnSpLocks/>
            <a:stCxn id="79" idx="2"/>
            <a:endCxn id="89" idx="0"/>
          </p:cNvCxnSpPr>
          <p:nvPr/>
        </p:nvCxnSpPr>
        <p:spPr>
          <a:xfrm rot="16200000" flipH="1">
            <a:off x="4347029" y="1893451"/>
            <a:ext cx="296060" cy="1230209"/>
          </a:xfrm>
          <a:prstGeom prst="bentConnector3">
            <a:avLst>
              <a:gd name="adj1" fmla="val 50000"/>
            </a:avLst>
          </a:prstGeom>
          <a:noFill/>
          <a:ln w="28575" cap="flat" cmpd="sng" algn="ctr">
            <a:solidFill>
              <a:srgbClr val="000000"/>
            </a:solidFill>
            <a:prstDash val="sysDot"/>
            <a:tailEnd type="triangle"/>
          </a:ln>
          <a:effectLst/>
        </p:spPr>
      </p:cxnSp>
      <p:cxnSp>
        <p:nvCxnSpPr>
          <p:cNvPr id="116" name="Straight Arrow Connector 115">
            <a:extLst>
              <a:ext uri="{FF2B5EF4-FFF2-40B4-BE49-F238E27FC236}">
                <a16:creationId xmlns:a16="http://schemas.microsoft.com/office/drawing/2014/main" id="{8563822B-6642-8960-3872-2154EF830A71}"/>
              </a:ext>
            </a:extLst>
          </p:cNvPr>
          <p:cNvCxnSpPr>
            <a:endCxn id="88" idx="0"/>
          </p:cNvCxnSpPr>
          <p:nvPr/>
        </p:nvCxnSpPr>
        <p:spPr bwMode="auto">
          <a:xfrm>
            <a:off x="3879953" y="2512102"/>
            <a:ext cx="1278" cy="144484"/>
          </a:xfrm>
          <a:prstGeom prst="straightConnector1">
            <a:avLst/>
          </a:prstGeom>
          <a:noFill/>
          <a:ln w="28575" cap="flat" cmpd="sng" algn="ctr">
            <a:solidFill>
              <a:srgbClr val="000000"/>
            </a:solidFill>
            <a:prstDash val="solid"/>
            <a:round/>
            <a:headEnd type="none" w="med" len="med"/>
            <a:tailEnd type="triangle"/>
          </a:ln>
          <a:effectLst/>
        </p:spPr>
      </p:cxnSp>
      <p:cxnSp>
        <p:nvCxnSpPr>
          <p:cNvPr id="117" name="Straight Arrow Connector 116">
            <a:extLst>
              <a:ext uri="{FF2B5EF4-FFF2-40B4-BE49-F238E27FC236}">
                <a16:creationId xmlns:a16="http://schemas.microsoft.com/office/drawing/2014/main" id="{A32A56D3-E0CC-6A04-A562-7425947B6DD4}"/>
              </a:ext>
            </a:extLst>
          </p:cNvPr>
          <p:cNvCxnSpPr>
            <a:cxnSpLocks/>
            <a:stCxn id="108" idx="2"/>
            <a:endCxn id="83" idx="0"/>
          </p:cNvCxnSpPr>
          <p:nvPr/>
        </p:nvCxnSpPr>
        <p:spPr bwMode="auto">
          <a:xfrm flipH="1">
            <a:off x="1229981" y="2372869"/>
            <a:ext cx="9788" cy="283717"/>
          </a:xfrm>
          <a:prstGeom prst="straightConnector1">
            <a:avLst/>
          </a:prstGeom>
          <a:noFill/>
          <a:ln w="28575" cap="flat" cmpd="sng" algn="ctr">
            <a:solidFill>
              <a:srgbClr val="000000"/>
            </a:solidFill>
            <a:prstDash val="sysDot"/>
            <a:round/>
            <a:headEnd type="none" w="med" len="med"/>
            <a:tailEnd type="triangle"/>
          </a:ln>
          <a:effectLst/>
        </p:spPr>
      </p:cxnSp>
      <p:cxnSp>
        <p:nvCxnSpPr>
          <p:cNvPr id="118" name="Straight Arrow Connector 117">
            <a:extLst>
              <a:ext uri="{FF2B5EF4-FFF2-40B4-BE49-F238E27FC236}">
                <a16:creationId xmlns:a16="http://schemas.microsoft.com/office/drawing/2014/main" id="{68E04502-CE78-7381-07F5-5CC5BDC6B895}"/>
              </a:ext>
            </a:extLst>
          </p:cNvPr>
          <p:cNvCxnSpPr>
            <a:cxnSpLocks/>
            <a:stCxn id="83" idx="2"/>
            <a:endCxn id="84" idx="0"/>
          </p:cNvCxnSpPr>
          <p:nvPr/>
        </p:nvCxnSpPr>
        <p:spPr bwMode="auto">
          <a:xfrm>
            <a:off x="1229981" y="3113786"/>
            <a:ext cx="0" cy="276341"/>
          </a:xfrm>
          <a:prstGeom prst="straightConnector1">
            <a:avLst/>
          </a:prstGeom>
          <a:noFill/>
          <a:ln w="28575" cap="flat" cmpd="sng" algn="ctr">
            <a:solidFill>
              <a:srgbClr val="000000"/>
            </a:solidFill>
            <a:prstDash val="sysDot"/>
            <a:round/>
            <a:headEnd type="none" w="med" len="med"/>
            <a:tailEnd type="triangle"/>
          </a:ln>
          <a:effectLst/>
        </p:spPr>
      </p:cxnSp>
      <p:cxnSp>
        <p:nvCxnSpPr>
          <p:cNvPr id="119" name="Straight Arrow Connector 118">
            <a:extLst>
              <a:ext uri="{FF2B5EF4-FFF2-40B4-BE49-F238E27FC236}">
                <a16:creationId xmlns:a16="http://schemas.microsoft.com/office/drawing/2014/main" id="{650CF85C-D715-98F9-5157-7B421C1A7836}"/>
              </a:ext>
            </a:extLst>
          </p:cNvPr>
          <p:cNvCxnSpPr>
            <a:cxnSpLocks/>
            <a:stCxn id="88" idx="2"/>
            <a:endCxn id="91" idx="0"/>
          </p:cNvCxnSpPr>
          <p:nvPr/>
        </p:nvCxnSpPr>
        <p:spPr bwMode="auto">
          <a:xfrm flipH="1">
            <a:off x="3879954" y="3113786"/>
            <a:ext cx="1277" cy="286035"/>
          </a:xfrm>
          <a:prstGeom prst="straightConnector1">
            <a:avLst/>
          </a:prstGeom>
          <a:noFill/>
          <a:ln w="28575" cap="flat" cmpd="sng" algn="ctr">
            <a:solidFill>
              <a:srgbClr val="000000"/>
            </a:solidFill>
            <a:prstDash val="sysDot"/>
            <a:round/>
            <a:headEnd type="none" w="med" len="med"/>
            <a:tailEnd type="triangle"/>
          </a:ln>
          <a:effectLst/>
        </p:spPr>
      </p:cxnSp>
      <p:cxnSp>
        <p:nvCxnSpPr>
          <p:cNvPr id="120" name="Connector: Elbow 119">
            <a:extLst>
              <a:ext uri="{FF2B5EF4-FFF2-40B4-BE49-F238E27FC236}">
                <a16:creationId xmlns:a16="http://schemas.microsoft.com/office/drawing/2014/main" id="{EA7DC695-9827-44E2-0BF9-D0DFA0BAD3F6}"/>
              </a:ext>
            </a:extLst>
          </p:cNvPr>
          <p:cNvCxnSpPr>
            <a:stCxn id="86" idx="2"/>
            <a:endCxn id="91" idx="0"/>
          </p:cNvCxnSpPr>
          <p:nvPr/>
        </p:nvCxnSpPr>
        <p:spPr bwMode="auto">
          <a:xfrm rot="16200000" flipH="1">
            <a:off x="3121833" y="2641699"/>
            <a:ext cx="286035" cy="1230208"/>
          </a:xfrm>
          <a:prstGeom prst="bentConnector3">
            <a:avLst/>
          </a:prstGeom>
          <a:noFill/>
          <a:ln w="28575" cap="flat" cmpd="sng" algn="ctr">
            <a:solidFill>
              <a:srgbClr val="000000"/>
            </a:solidFill>
            <a:prstDash val="sysDot"/>
            <a:round/>
            <a:headEnd type="none" w="med" len="med"/>
            <a:tailEnd type="none" w="med" len="med"/>
          </a:ln>
          <a:effectLst/>
        </p:spPr>
      </p:cxnSp>
      <p:cxnSp>
        <p:nvCxnSpPr>
          <p:cNvPr id="121" name="Connector: Elbow 120">
            <a:extLst>
              <a:ext uri="{FF2B5EF4-FFF2-40B4-BE49-F238E27FC236}">
                <a16:creationId xmlns:a16="http://schemas.microsoft.com/office/drawing/2014/main" id="{919C536E-F182-5A9B-8F42-A30781E0517F}"/>
              </a:ext>
            </a:extLst>
          </p:cNvPr>
          <p:cNvCxnSpPr>
            <a:cxnSpLocks/>
            <a:stCxn id="89" idx="2"/>
            <a:endCxn id="91" idx="0"/>
          </p:cNvCxnSpPr>
          <p:nvPr/>
        </p:nvCxnSpPr>
        <p:spPr bwMode="auto">
          <a:xfrm rot="5400000">
            <a:off x="4352042" y="2641698"/>
            <a:ext cx="286035" cy="1230210"/>
          </a:xfrm>
          <a:prstGeom prst="bentConnector3">
            <a:avLst>
              <a:gd name="adj1" fmla="val 50000"/>
            </a:avLst>
          </a:prstGeom>
          <a:noFill/>
          <a:ln w="28575" cap="flat" cmpd="sng" algn="ctr">
            <a:solidFill>
              <a:srgbClr val="000000"/>
            </a:solidFill>
            <a:prstDash val="sysDot"/>
            <a:round/>
            <a:headEnd type="none" w="med" len="med"/>
            <a:tailEnd type="none" w="med" len="med"/>
          </a:ln>
          <a:effectLst/>
        </p:spPr>
      </p:cxnSp>
      <p:sp>
        <p:nvSpPr>
          <p:cNvPr id="122" name="Rectangle: Rounded Corners 121">
            <a:extLst>
              <a:ext uri="{FF2B5EF4-FFF2-40B4-BE49-F238E27FC236}">
                <a16:creationId xmlns:a16="http://schemas.microsoft.com/office/drawing/2014/main" id="{DABD6934-AD5B-854B-921F-902EF4C32820}"/>
              </a:ext>
            </a:extLst>
          </p:cNvPr>
          <p:cNvSpPr/>
          <p:nvPr/>
        </p:nvSpPr>
        <p:spPr>
          <a:xfrm>
            <a:off x="4570626" y="774916"/>
            <a:ext cx="2102237" cy="535604"/>
          </a:xfrm>
          <a:prstGeom prst="roundRect">
            <a:avLst>
              <a:gd name="adj" fmla="val 0"/>
            </a:avLst>
          </a:prstGeom>
          <a:solidFill>
            <a:srgbClr val="682E74"/>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Initial diagnosis</a:t>
            </a:r>
            <a:endParaRPr kumimoji="0" lang="en-US" sz="1400" b="1" i="0" u="none" strike="noStrike" kern="1200" cap="none" spc="0" normalizeH="0" baseline="30000" noProof="0" dirty="0">
              <a:ln>
                <a:noFill/>
              </a:ln>
              <a:solidFill>
                <a:prstClr val="white"/>
              </a:solidFill>
              <a:effectLst/>
              <a:uLnTx/>
              <a:uFillTx/>
              <a:latin typeface="Calibri" panose="020F0502020204030204" pitchFamily="34" charset="0"/>
              <a:ea typeface="+mn-ea"/>
              <a:cs typeface="Calibri" panose="020F0502020204030204" pitchFamily="34" charset="0"/>
            </a:endParaRPr>
          </a:p>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Colposcopy/biopsy</a:t>
            </a:r>
            <a:r>
              <a:rPr kumimoji="0" lang="en-US" sz="1400" b="1" i="0" u="none" strike="noStrike" kern="1200" cap="none" spc="0" normalizeH="0" baseline="30000" noProof="0" dirty="0">
                <a:ln>
                  <a:noFill/>
                </a:ln>
                <a:solidFill>
                  <a:prstClr val="white"/>
                </a:solidFill>
                <a:effectLst/>
                <a:uLnTx/>
                <a:uFillTx/>
                <a:latin typeface="Calibri" panose="020F0502020204030204" pitchFamily="34" charset="0"/>
                <a:ea typeface="+mn-ea"/>
                <a:cs typeface="Calibri" panose="020F0502020204030204" pitchFamily="34" charset="0"/>
              </a:rPr>
              <a:t>1-3</a:t>
            </a:r>
          </a:p>
        </p:txBody>
      </p:sp>
      <p:cxnSp>
        <p:nvCxnSpPr>
          <p:cNvPr id="123" name="Connector: Elbow 122">
            <a:extLst>
              <a:ext uri="{FF2B5EF4-FFF2-40B4-BE49-F238E27FC236}">
                <a16:creationId xmlns:a16="http://schemas.microsoft.com/office/drawing/2014/main" id="{3A05BE9E-6410-3F78-7D72-27BF85FA5D25}"/>
              </a:ext>
            </a:extLst>
          </p:cNvPr>
          <p:cNvCxnSpPr>
            <a:cxnSpLocks/>
            <a:endCxn id="136" idx="0"/>
          </p:cNvCxnSpPr>
          <p:nvPr/>
        </p:nvCxnSpPr>
        <p:spPr>
          <a:xfrm>
            <a:off x="6386396" y="1310505"/>
            <a:ext cx="4481875" cy="435540"/>
          </a:xfrm>
          <a:prstGeom prst="bentConnector2">
            <a:avLst/>
          </a:prstGeom>
          <a:noFill/>
          <a:ln w="28575" cap="flat" cmpd="sng" algn="ctr">
            <a:solidFill>
              <a:srgbClr val="000000"/>
            </a:solidFill>
            <a:prstDash val="solid"/>
            <a:tailEnd type="triangle"/>
          </a:ln>
          <a:effectLst/>
        </p:spPr>
      </p:cxnSp>
      <p:sp>
        <p:nvSpPr>
          <p:cNvPr id="124" name="Text Box 15">
            <a:extLst>
              <a:ext uri="{FF2B5EF4-FFF2-40B4-BE49-F238E27FC236}">
                <a16:creationId xmlns:a16="http://schemas.microsoft.com/office/drawing/2014/main" id="{4584EEDC-DEA7-6957-F0C6-3FBD11516DE7}"/>
              </a:ext>
            </a:extLst>
          </p:cNvPr>
          <p:cNvSpPr txBox="1">
            <a:spLocks noChangeArrowheads="1"/>
          </p:cNvSpPr>
          <p:nvPr/>
        </p:nvSpPr>
        <p:spPr bwMode="auto">
          <a:xfrm>
            <a:off x="433645" y="6012647"/>
            <a:ext cx="8176955" cy="646331"/>
          </a:xfrm>
          <a:prstGeom prst="rect">
            <a:avLst/>
          </a:prstGeom>
          <a:noFill/>
          <a:ln>
            <a:noFill/>
          </a:ln>
        </p:spPr>
        <p:txBody>
          <a:bodyPr wrap="square" anchor="b">
            <a:spAutoFit/>
          </a:bodyPr>
          <a:ls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eaLnBrk="1" hangingPunct="1">
              <a:buFontTx/>
              <a:buAutoNum type="arabicPeriod"/>
              <a:defRPr/>
            </a:pPr>
            <a:r>
              <a:rPr lang="en-US" altLang="en-US" sz="1200" b="0" spc="-10" dirty="0">
                <a:solidFill>
                  <a:srgbClr val="455560"/>
                </a:solidFill>
                <a:latin typeface="Calibri" panose="020F0502020204030204" pitchFamily="34" charset="0"/>
                <a:cs typeface="Calibri" panose="020F0502020204030204" pitchFamily="34" charset="0"/>
              </a:rPr>
              <a:t> NCCN. Clinical practice guidelines in oncology: cervical cancer. v.1.2023. nccn.org. 2. cancer.gov/publications/dictionaries/cancer-terms/def/cin-2-3. 3. SEER Cancer Stat Facts: Cervical Cancer. National Cancer Institute. Bethesda, MD. 4. Tisotumab vedotin PI.       5. Pembrolizumab PI</a:t>
            </a:r>
          </a:p>
        </p:txBody>
      </p:sp>
      <p:cxnSp>
        <p:nvCxnSpPr>
          <p:cNvPr id="125" name="Connector: Elbow 124">
            <a:extLst>
              <a:ext uri="{FF2B5EF4-FFF2-40B4-BE49-F238E27FC236}">
                <a16:creationId xmlns:a16="http://schemas.microsoft.com/office/drawing/2014/main" id="{04EF0BB9-CC78-9835-EA36-606E344E8650}"/>
              </a:ext>
            </a:extLst>
          </p:cNvPr>
          <p:cNvCxnSpPr>
            <a:cxnSpLocks/>
          </p:cNvCxnSpPr>
          <p:nvPr/>
        </p:nvCxnSpPr>
        <p:spPr>
          <a:xfrm>
            <a:off x="4876572" y="2505030"/>
            <a:ext cx="1497241" cy="254523"/>
          </a:xfrm>
          <a:prstGeom prst="bentConnector2">
            <a:avLst/>
          </a:prstGeom>
          <a:noFill/>
          <a:ln w="28575" cap="flat" cmpd="sng" algn="ctr">
            <a:solidFill>
              <a:srgbClr val="000000"/>
            </a:solidFill>
            <a:prstDash val="sysDot"/>
            <a:tailEnd type="triangle"/>
          </a:ln>
          <a:effectLst/>
        </p:spPr>
      </p:cxnSp>
      <p:sp>
        <p:nvSpPr>
          <p:cNvPr id="126" name="Rectangle 125">
            <a:extLst>
              <a:ext uri="{FF2B5EF4-FFF2-40B4-BE49-F238E27FC236}">
                <a16:creationId xmlns:a16="http://schemas.microsoft.com/office/drawing/2014/main" id="{9686548E-B13F-EC50-782A-E71EE5B44AA3}"/>
              </a:ext>
            </a:extLst>
          </p:cNvPr>
          <p:cNvSpPr/>
          <p:nvPr/>
        </p:nvSpPr>
        <p:spPr bwMode="auto">
          <a:xfrm>
            <a:off x="5011482" y="2281380"/>
            <a:ext cx="204701" cy="206888"/>
          </a:xfrm>
          <a:prstGeom prst="rect">
            <a:avLst/>
          </a:prstGeom>
          <a:solidFill>
            <a:srgbClr val="FFFFFF"/>
          </a:solidFill>
          <a:ln w="0">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endParaRPr>
          </a:p>
        </p:txBody>
      </p:sp>
      <p:cxnSp>
        <p:nvCxnSpPr>
          <p:cNvPr id="127" name="Straight Connector 126">
            <a:extLst>
              <a:ext uri="{FF2B5EF4-FFF2-40B4-BE49-F238E27FC236}">
                <a16:creationId xmlns:a16="http://schemas.microsoft.com/office/drawing/2014/main" id="{DBFFD370-7AD4-DAE1-AF34-BD13352F5430}"/>
              </a:ext>
            </a:extLst>
          </p:cNvPr>
          <p:cNvCxnSpPr>
            <a:cxnSpLocks/>
          </p:cNvCxnSpPr>
          <p:nvPr/>
        </p:nvCxnSpPr>
        <p:spPr bwMode="auto">
          <a:xfrm flipH="1" flipV="1">
            <a:off x="5110162" y="3256584"/>
            <a:ext cx="648064" cy="1"/>
          </a:xfrm>
          <a:prstGeom prst="line">
            <a:avLst/>
          </a:prstGeom>
          <a:noFill/>
          <a:ln w="28575" cap="flat" cmpd="sng" algn="ctr">
            <a:solidFill>
              <a:srgbClr val="000000"/>
            </a:solidFill>
            <a:prstDash val="sysDash"/>
            <a:round/>
            <a:headEnd type="none" w="med" len="med"/>
            <a:tailEnd type="none" w="med" len="med"/>
          </a:ln>
          <a:effectLst/>
        </p:spPr>
      </p:cxnSp>
      <p:sp>
        <p:nvSpPr>
          <p:cNvPr id="128" name="Rectangle: Rounded Corners 127">
            <a:extLst>
              <a:ext uri="{FF2B5EF4-FFF2-40B4-BE49-F238E27FC236}">
                <a16:creationId xmlns:a16="http://schemas.microsoft.com/office/drawing/2014/main" id="{DE5E7068-9FAE-ECBC-8554-AFFCE5FC5E98}"/>
              </a:ext>
            </a:extLst>
          </p:cNvPr>
          <p:cNvSpPr/>
          <p:nvPr/>
        </p:nvSpPr>
        <p:spPr>
          <a:xfrm>
            <a:off x="7453608" y="1760143"/>
            <a:ext cx="1896272" cy="579319"/>
          </a:xfrm>
          <a:prstGeom prst="roundRect">
            <a:avLst>
              <a:gd name="adj" fmla="val 0"/>
            </a:avLst>
          </a:prstGeom>
          <a:solidFill>
            <a:srgbClr val="00823B"/>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Locally advanced disease</a:t>
            </a:r>
          </a:p>
        </p:txBody>
      </p:sp>
      <p:sp>
        <p:nvSpPr>
          <p:cNvPr id="129" name="Rectangle: Rounded Corners 128">
            <a:extLst>
              <a:ext uri="{FF2B5EF4-FFF2-40B4-BE49-F238E27FC236}">
                <a16:creationId xmlns:a16="http://schemas.microsoft.com/office/drawing/2014/main" id="{F41D060A-A174-C018-BA8F-F6B6956430A5}"/>
              </a:ext>
            </a:extLst>
          </p:cNvPr>
          <p:cNvSpPr/>
          <p:nvPr/>
        </p:nvSpPr>
        <p:spPr>
          <a:xfrm>
            <a:off x="7822837" y="2730494"/>
            <a:ext cx="1168861" cy="457200"/>
          </a:xfrm>
          <a:prstGeom prst="roundRect">
            <a:avLst>
              <a:gd name="adj" fmla="val 0"/>
            </a:avLst>
          </a:prstGeom>
          <a:solidFill>
            <a:srgbClr val="015873"/>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FIGO 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B3</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II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A2</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II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B</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III, IV</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A</a:t>
            </a:r>
          </a:p>
        </p:txBody>
      </p:sp>
      <p:cxnSp>
        <p:nvCxnSpPr>
          <p:cNvPr id="130" name="Connector: Elbow 129">
            <a:extLst>
              <a:ext uri="{FF2B5EF4-FFF2-40B4-BE49-F238E27FC236}">
                <a16:creationId xmlns:a16="http://schemas.microsoft.com/office/drawing/2014/main" id="{B6DBFE88-2682-881A-380D-B6C6AD35E52D}"/>
              </a:ext>
            </a:extLst>
          </p:cNvPr>
          <p:cNvCxnSpPr>
            <a:cxnSpLocks/>
            <a:stCxn id="128" idx="2"/>
            <a:endCxn id="129" idx="0"/>
          </p:cNvCxnSpPr>
          <p:nvPr/>
        </p:nvCxnSpPr>
        <p:spPr>
          <a:xfrm rot="16200000" flipH="1">
            <a:off x="8208990" y="2532216"/>
            <a:ext cx="391032" cy="5524"/>
          </a:xfrm>
          <a:prstGeom prst="bentConnector3">
            <a:avLst>
              <a:gd name="adj1" fmla="val 50000"/>
            </a:avLst>
          </a:prstGeom>
          <a:noFill/>
          <a:ln w="28575" cap="flat" cmpd="sng" algn="ctr">
            <a:solidFill>
              <a:srgbClr val="FFFFFF">
                <a:lumMod val="65000"/>
              </a:srgbClr>
            </a:solidFill>
            <a:prstDash val="sysDot"/>
            <a:tailEnd type="triangle"/>
          </a:ln>
          <a:effectLst/>
        </p:spPr>
      </p:cxnSp>
      <p:cxnSp>
        <p:nvCxnSpPr>
          <p:cNvPr id="131" name="Straight Arrow Connector 130">
            <a:extLst>
              <a:ext uri="{FF2B5EF4-FFF2-40B4-BE49-F238E27FC236}">
                <a16:creationId xmlns:a16="http://schemas.microsoft.com/office/drawing/2014/main" id="{68E99F54-F754-BCDA-7213-732E9C9C0044}"/>
              </a:ext>
            </a:extLst>
          </p:cNvPr>
          <p:cNvCxnSpPr>
            <a:cxnSpLocks/>
            <a:stCxn id="129" idx="2"/>
            <a:endCxn id="132" idx="0"/>
          </p:cNvCxnSpPr>
          <p:nvPr/>
        </p:nvCxnSpPr>
        <p:spPr bwMode="auto">
          <a:xfrm>
            <a:off x="8407268" y="3187694"/>
            <a:ext cx="12214" cy="436636"/>
          </a:xfrm>
          <a:prstGeom prst="straightConnector1">
            <a:avLst/>
          </a:prstGeom>
          <a:noFill/>
          <a:ln w="28575" cap="flat" cmpd="sng" algn="ctr">
            <a:solidFill>
              <a:srgbClr val="000000"/>
            </a:solidFill>
            <a:prstDash val="sysDot"/>
            <a:round/>
            <a:headEnd type="none" w="med" len="med"/>
            <a:tailEnd type="triangle"/>
          </a:ln>
          <a:effectLst/>
        </p:spPr>
      </p:cxnSp>
      <p:sp>
        <p:nvSpPr>
          <p:cNvPr id="132" name="Rectangle: Rounded Corners 131">
            <a:extLst>
              <a:ext uri="{FF2B5EF4-FFF2-40B4-BE49-F238E27FC236}">
                <a16:creationId xmlns:a16="http://schemas.microsoft.com/office/drawing/2014/main" id="{D86F8938-E5E4-C06C-51CD-9F643D6C4F58}"/>
              </a:ext>
            </a:extLst>
          </p:cNvPr>
          <p:cNvSpPr/>
          <p:nvPr/>
        </p:nvSpPr>
        <p:spPr>
          <a:xfrm>
            <a:off x="7791664" y="3624330"/>
            <a:ext cx="1255635" cy="1424250"/>
          </a:xfrm>
          <a:prstGeom prst="roundRect">
            <a:avLst>
              <a:gd name="adj" fmla="val 0"/>
            </a:avLst>
          </a:prstGeom>
          <a:solidFill>
            <a:srgbClr val="4DA1BB">
              <a:lumMod val="75000"/>
            </a:srgbClr>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CRT (preferred for 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B3</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II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A2</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required for II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B</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III, IV</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A</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or surgery (I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B3</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II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A2</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only)</a:t>
            </a:r>
          </a:p>
        </p:txBody>
      </p:sp>
      <p:cxnSp>
        <p:nvCxnSpPr>
          <p:cNvPr id="133" name="Straight Arrow Connector 132">
            <a:extLst>
              <a:ext uri="{FF2B5EF4-FFF2-40B4-BE49-F238E27FC236}">
                <a16:creationId xmlns:a16="http://schemas.microsoft.com/office/drawing/2014/main" id="{917A1D2E-D10D-524C-4FBA-C9E3CC33BB9B}"/>
              </a:ext>
            </a:extLst>
          </p:cNvPr>
          <p:cNvCxnSpPr>
            <a:cxnSpLocks/>
            <a:stCxn id="138" idx="2"/>
            <a:endCxn id="139" idx="0"/>
          </p:cNvCxnSpPr>
          <p:nvPr/>
        </p:nvCxnSpPr>
        <p:spPr bwMode="auto">
          <a:xfrm>
            <a:off x="10849872" y="4039009"/>
            <a:ext cx="793" cy="117929"/>
          </a:xfrm>
          <a:prstGeom prst="straightConnector1">
            <a:avLst/>
          </a:prstGeom>
          <a:noFill/>
          <a:ln w="28575" cap="flat" cmpd="sng" algn="ctr">
            <a:solidFill>
              <a:srgbClr val="000000"/>
            </a:solidFill>
            <a:prstDash val="sysDot"/>
            <a:round/>
            <a:headEnd type="none" w="med" len="med"/>
            <a:tailEnd type="triangle"/>
          </a:ln>
          <a:effectLst/>
        </p:spPr>
      </p:cxnSp>
      <p:cxnSp>
        <p:nvCxnSpPr>
          <p:cNvPr id="134" name="Straight Arrow Connector 133">
            <a:extLst>
              <a:ext uri="{FF2B5EF4-FFF2-40B4-BE49-F238E27FC236}">
                <a16:creationId xmlns:a16="http://schemas.microsoft.com/office/drawing/2014/main" id="{17BAAD80-64D3-83C1-F4EF-516575AD09C8}"/>
              </a:ext>
            </a:extLst>
          </p:cNvPr>
          <p:cNvCxnSpPr>
            <a:cxnSpLocks/>
          </p:cNvCxnSpPr>
          <p:nvPr/>
        </p:nvCxnSpPr>
        <p:spPr bwMode="auto">
          <a:xfrm flipH="1">
            <a:off x="10849873" y="2331401"/>
            <a:ext cx="0" cy="301591"/>
          </a:xfrm>
          <a:prstGeom prst="straightConnector1">
            <a:avLst/>
          </a:prstGeom>
          <a:noFill/>
          <a:ln w="28575" cap="flat" cmpd="sng" algn="ctr">
            <a:solidFill>
              <a:srgbClr val="000000"/>
            </a:solidFill>
            <a:prstDash val="sysDot"/>
            <a:round/>
            <a:headEnd type="none" w="med" len="med"/>
            <a:tailEnd type="triangle"/>
          </a:ln>
          <a:effectLst/>
        </p:spPr>
      </p:cxnSp>
      <p:cxnSp>
        <p:nvCxnSpPr>
          <p:cNvPr id="135" name="Straight Arrow Connector 134">
            <a:extLst>
              <a:ext uri="{FF2B5EF4-FFF2-40B4-BE49-F238E27FC236}">
                <a16:creationId xmlns:a16="http://schemas.microsoft.com/office/drawing/2014/main" id="{59443941-7B90-87D1-3D85-83EC965187E7}"/>
              </a:ext>
            </a:extLst>
          </p:cNvPr>
          <p:cNvCxnSpPr>
            <a:cxnSpLocks/>
            <a:stCxn id="137" idx="2"/>
            <a:endCxn id="138" idx="0"/>
          </p:cNvCxnSpPr>
          <p:nvPr/>
        </p:nvCxnSpPr>
        <p:spPr bwMode="auto">
          <a:xfrm>
            <a:off x="10849872" y="3092096"/>
            <a:ext cx="0" cy="171795"/>
          </a:xfrm>
          <a:prstGeom prst="straightConnector1">
            <a:avLst/>
          </a:prstGeom>
          <a:noFill/>
          <a:ln w="28575" cap="flat" cmpd="sng" algn="ctr">
            <a:solidFill>
              <a:srgbClr val="000000"/>
            </a:solidFill>
            <a:prstDash val="sysDot"/>
            <a:round/>
            <a:headEnd type="none" w="med" len="med"/>
            <a:tailEnd type="triangle"/>
          </a:ln>
          <a:effectLst/>
        </p:spPr>
      </p:cxnSp>
      <p:sp>
        <p:nvSpPr>
          <p:cNvPr id="136" name="Rectangle: Rounded Corners 135">
            <a:extLst>
              <a:ext uri="{FF2B5EF4-FFF2-40B4-BE49-F238E27FC236}">
                <a16:creationId xmlns:a16="http://schemas.microsoft.com/office/drawing/2014/main" id="{558DC85A-8281-4EC5-A5F3-397EF09F7ECD}"/>
              </a:ext>
            </a:extLst>
          </p:cNvPr>
          <p:cNvSpPr/>
          <p:nvPr/>
        </p:nvSpPr>
        <p:spPr>
          <a:xfrm>
            <a:off x="9854191" y="1746045"/>
            <a:ext cx="2028159" cy="601136"/>
          </a:xfrm>
          <a:prstGeom prst="roundRect">
            <a:avLst>
              <a:gd name="adj" fmla="val 0"/>
            </a:avLst>
          </a:prstGeom>
          <a:solidFill>
            <a:srgbClr val="455560"/>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Metastatic disease</a:t>
            </a:r>
          </a:p>
        </p:txBody>
      </p:sp>
      <p:sp>
        <p:nvSpPr>
          <p:cNvPr id="137" name="Rectangle: Rounded Corners 136">
            <a:extLst>
              <a:ext uri="{FF2B5EF4-FFF2-40B4-BE49-F238E27FC236}">
                <a16:creationId xmlns:a16="http://schemas.microsoft.com/office/drawing/2014/main" id="{0389F6C5-CD28-F5ED-A1F9-28F13E970504}"/>
              </a:ext>
            </a:extLst>
          </p:cNvPr>
          <p:cNvSpPr/>
          <p:nvPr/>
        </p:nvSpPr>
        <p:spPr>
          <a:xfrm>
            <a:off x="9873698" y="2450168"/>
            <a:ext cx="1952348" cy="641928"/>
          </a:xfrm>
          <a:prstGeom prst="roundRect">
            <a:avLst>
              <a:gd name="adj" fmla="val 0"/>
            </a:avLst>
          </a:prstGeom>
          <a:solidFill>
            <a:srgbClr val="00823B">
              <a:lumMod val="50000"/>
            </a:srgbClr>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l" defTabSz="685800" rtl="0" eaLnBrk="0" fontAlgn="base" latinLnBrk="0" hangingPunct="0">
              <a:lnSpc>
                <a:spcPct val="100000"/>
              </a:lnSpc>
              <a:spcBef>
                <a:spcPts val="600"/>
              </a:spcBef>
              <a:spcAft>
                <a:spcPct val="0"/>
              </a:spcAft>
              <a:buClrTx/>
              <a:buSzTx/>
              <a:buFontTx/>
              <a:buNone/>
              <a:tabLst/>
              <a:defRPr/>
            </a:pPr>
            <a:r>
              <a:rPr kumimoji="0" lang="en-US" sz="9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FIGO IVB not amenable to local Tx (surgery </a:t>
            </a:r>
            <a:r>
              <a:rPr kumimoji="0" lang="en-US" sz="9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sym typeface="Wingdings" panose="05000000000000000000" pitchFamily="2" charset="2"/>
              </a:rPr>
              <a:t> adjuvant Tx</a:t>
            </a:r>
            <a:r>
              <a:rPr kumimoji="0" lang="en-US" sz="9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a:t>
            </a:r>
          </a:p>
        </p:txBody>
      </p:sp>
      <mc:AlternateContent xmlns:mc="http://schemas.openxmlformats.org/markup-compatibility/2006" xmlns:a14="http://schemas.microsoft.com/office/drawing/2010/main">
        <mc:Choice Requires="a14">
          <p:sp>
            <p:nvSpPr>
              <p:cNvPr id="138" name="Rectangle: Rounded Corners 137">
                <a:extLst>
                  <a:ext uri="{FF2B5EF4-FFF2-40B4-BE49-F238E27FC236}">
                    <a16:creationId xmlns:a16="http://schemas.microsoft.com/office/drawing/2014/main" id="{75714C22-5F57-1432-7F52-E8A59731F568}"/>
                  </a:ext>
                </a:extLst>
              </p:cNvPr>
              <p:cNvSpPr/>
              <p:nvPr/>
            </p:nvSpPr>
            <p:spPr>
              <a:xfrm>
                <a:off x="9873698" y="3263891"/>
                <a:ext cx="1952348" cy="775118"/>
              </a:xfrm>
              <a:prstGeom prst="roundRect">
                <a:avLst>
                  <a:gd name="adj" fmla="val 0"/>
                </a:avLst>
              </a:prstGeom>
              <a:solidFill>
                <a:srgbClr val="00823B">
                  <a:lumMod val="50000"/>
                </a:srgbClr>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Platinum-based CT + pembrolizumab</a:t>
                </a:r>
              </a:p>
              <a:p>
                <a:pPr marL="0" marR="0" lvl="0" indent="0" algn="ctr" defTabSz="685800" rtl="0" eaLnBrk="0" fontAlgn="base" latinLnBrk="0" hangingPunct="0">
                  <a:lnSpc>
                    <a:spcPct val="100000"/>
                  </a:lnSpc>
                  <a:spcBef>
                    <a:spcPct val="0"/>
                  </a:spcBef>
                  <a:spcAft>
                    <a:spcPct val="0"/>
                  </a:spcAft>
                  <a:buClrTx/>
                  <a:buSzTx/>
                  <a:buFontTx/>
                  <a:buNone/>
                  <a:tabLst/>
                  <a:defRPr/>
                </a:pPr>
                <a14:m>
                  <m:oMath xmlns:m="http://schemas.openxmlformats.org/officeDocument/2006/math">
                    <m:r>
                      <a:rPr kumimoji="0" lang="en-US" sz="1200" b="0" i="1" u="none" strike="noStrike" kern="1200" cap="none" spc="0" normalizeH="0" baseline="0" noProof="0" smtClean="0">
                        <a:ln>
                          <a:noFill/>
                        </a:ln>
                        <a:solidFill>
                          <a:srgbClr val="FFFFFF"/>
                        </a:solidFill>
                        <a:effectLst/>
                        <a:uLnTx/>
                        <a:uFillTx/>
                        <a:latin typeface="Cambria Math" panose="02040503050406030204" pitchFamily="18" charset="0"/>
                        <a:ea typeface="+mn-ea"/>
                        <a:cs typeface="Calibri" panose="020F0502020204030204" pitchFamily="34" charset="0"/>
                      </a:rPr>
                      <m:t>±</m:t>
                    </m:r>
                  </m:oMath>
                </a14:m>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bevacizumab</a:t>
                </a:r>
              </a:p>
            </p:txBody>
          </p:sp>
        </mc:Choice>
        <mc:Fallback xmlns="">
          <p:sp>
            <p:nvSpPr>
              <p:cNvPr id="138" name="Rectangle: Rounded Corners 137">
                <a:extLst>
                  <a:ext uri="{FF2B5EF4-FFF2-40B4-BE49-F238E27FC236}">
                    <a16:creationId xmlns:a16="http://schemas.microsoft.com/office/drawing/2014/main" id="{75714C22-5F57-1432-7F52-E8A59731F568}"/>
                  </a:ext>
                </a:extLst>
              </p:cNvPr>
              <p:cNvSpPr>
                <a:spLocks noRot="1" noChangeAspect="1" noMove="1" noResize="1" noEditPoints="1" noAdjustHandles="1" noChangeArrowheads="1" noChangeShapeType="1" noTextEdit="1"/>
              </p:cNvSpPr>
              <p:nvPr/>
            </p:nvSpPr>
            <p:spPr>
              <a:xfrm>
                <a:off x="9873698" y="3263891"/>
                <a:ext cx="1952348" cy="775118"/>
              </a:xfrm>
              <a:prstGeom prst="roundRect">
                <a:avLst>
                  <a:gd name="adj" fmla="val 0"/>
                </a:avLst>
              </a:prstGeom>
              <a:blipFill>
                <a:blip r:embed="rId3"/>
                <a:stretch>
                  <a:fillRect/>
                </a:stretch>
              </a:blipFill>
              <a:ln w="13970" cap="flat" cmpd="sng" algn="ctr">
                <a:noFill/>
                <a:prstDash val="solid"/>
              </a:ln>
              <a:effectLst/>
            </p:spPr>
            <p:txBody>
              <a:bodyPr/>
              <a:lstStyle/>
              <a:p>
                <a:r>
                  <a:rPr lang="en-US">
                    <a:noFill/>
                  </a:rPr>
                  <a:t> </a:t>
                </a:r>
              </a:p>
            </p:txBody>
          </p:sp>
        </mc:Fallback>
      </mc:AlternateContent>
      <p:sp>
        <p:nvSpPr>
          <p:cNvPr id="139" name="Rectangle: Rounded Corners 138">
            <a:extLst>
              <a:ext uri="{FF2B5EF4-FFF2-40B4-BE49-F238E27FC236}">
                <a16:creationId xmlns:a16="http://schemas.microsoft.com/office/drawing/2014/main" id="{0D6571C1-5B04-69E1-BDD9-D1696B1846F5}"/>
              </a:ext>
            </a:extLst>
          </p:cNvPr>
          <p:cNvSpPr/>
          <p:nvPr/>
        </p:nvSpPr>
        <p:spPr>
          <a:xfrm>
            <a:off x="9864823" y="4156938"/>
            <a:ext cx="1971683" cy="2030486"/>
          </a:xfrm>
          <a:prstGeom prst="roundRect">
            <a:avLst>
              <a:gd name="adj" fmla="val 0"/>
            </a:avLst>
          </a:prstGeom>
          <a:solidFill>
            <a:srgbClr val="00823B">
              <a:lumMod val="50000"/>
            </a:srgbClr>
          </a:solidFill>
          <a:ln w="13970" cap="flat" cmpd="sng" algn="ctr">
            <a:noFill/>
            <a:prstDash val="solid"/>
          </a:ln>
          <a:effectLst/>
        </p:spPr>
        <p:txBody>
          <a:bodyPr lIns="0" rIns="0"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Tisotumab vedotin</a:t>
            </a:r>
            <a:r>
              <a:rPr kumimoji="0" lang="en-US" sz="12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rPr>
              <a:t>1,4</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Pembrolizumab</a:t>
            </a:r>
            <a:r>
              <a:rPr kumimoji="0" lang="en-US" sz="12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rPr>
              <a:t>1,5</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(PD-L1+/ MSI-H/dMMR/TMB-H), nivolumab</a:t>
            </a:r>
            <a:r>
              <a:rPr kumimoji="0" lang="en-US" sz="12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rPr>
              <a:t>1</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for PD-L1+, selpercatinib</a:t>
            </a:r>
            <a:r>
              <a:rPr kumimoji="0" lang="en-US" sz="12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rPr>
              <a:t>1</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for </a:t>
            </a:r>
            <a:r>
              <a:rPr kumimoji="0" lang="en-US" sz="1200" b="0" i="1"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RET</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fusion, larotrectinib or entrectinib for </a:t>
            </a:r>
            <a:r>
              <a:rPr kumimoji="0" lang="en-US" sz="1200" b="0" i="1"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NTRK </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gene fusion</a:t>
            </a:r>
            <a:r>
              <a:rPr kumimoji="0" lang="en-US" sz="12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rPr>
              <a:t>1</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bevacizumab</a:t>
            </a:r>
            <a:r>
              <a:rPr kumimoji="0" lang="en-US" sz="12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rPr>
              <a:t>1</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or single-agent CT</a:t>
            </a:r>
            <a:r>
              <a:rPr kumimoji="0" lang="en-US" sz="12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rPr>
              <a:t>1</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a:t>
            </a:r>
          </a:p>
        </p:txBody>
      </p:sp>
      <p:sp>
        <p:nvSpPr>
          <p:cNvPr id="140" name="Rectangle: Rounded Corners 139">
            <a:extLst>
              <a:ext uri="{FF2B5EF4-FFF2-40B4-BE49-F238E27FC236}">
                <a16:creationId xmlns:a16="http://schemas.microsoft.com/office/drawing/2014/main" id="{D463DE99-A634-8971-43F8-AD37DE6F9A8A}"/>
              </a:ext>
            </a:extLst>
          </p:cNvPr>
          <p:cNvSpPr/>
          <p:nvPr/>
        </p:nvSpPr>
        <p:spPr>
          <a:xfrm>
            <a:off x="9296918" y="3507102"/>
            <a:ext cx="643717" cy="360231"/>
          </a:xfrm>
          <a:prstGeom prst="roundRect">
            <a:avLst/>
          </a:prstGeom>
          <a:solidFill>
            <a:srgbClr val="E1471D"/>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1L</a:t>
            </a:r>
          </a:p>
        </p:txBody>
      </p:sp>
      <p:sp>
        <p:nvSpPr>
          <p:cNvPr id="141" name="Rectangle: Rounded Corners 140">
            <a:extLst>
              <a:ext uri="{FF2B5EF4-FFF2-40B4-BE49-F238E27FC236}">
                <a16:creationId xmlns:a16="http://schemas.microsoft.com/office/drawing/2014/main" id="{CD184D4B-E4ED-04EA-EFDE-30C6E55615BD}"/>
              </a:ext>
            </a:extLst>
          </p:cNvPr>
          <p:cNvSpPr/>
          <p:nvPr/>
        </p:nvSpPr>
        <p:spPr>
          <a:xfrm>
            <a:off x="9359437" y="4649690"/>
            <a:ext cx="619940" cy="301583"/>
          </a:xfrm>
          <a:prstGeom prst="roundRect">
            <a:avLst>
              <a:gd name="adj" fmla="val 24200"/>
            </a:avLst>
          </a:prstGeom>
          <a:solidFill>
            <a:srgbClr val="E1471D"/>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2L+</a:t>
            </a:r>
          </a:p>
        </p:txBody>
      </p:sp>
      <p:sp>
        <p:nvSpPr>
          <p:cNvPr id="142" name="Title 2">
            <a:extLst>
              <a:ext uri="{FF2B5EF4-FFF2-40B4-BE49-F238E27FC236}">
                <a16:creationId xmlns:a16="http://schemas.microsoft.com/office/drawing/2014/main" id="{FA19B100-22BB-3A5A-FBB4-D787FA084909}"/>
              </a:ext>
            </a:extLst>
          </p:cNvPr>
          <p:cNvSpPr txBox="1">
            <a:spLocks/>
          </p:cNvSpPr>
          <p:nvPr/>
        </p:nvSpPr>
        <p:spPr bwMode="auto">
          <a:xfrm>
            <a:off x="609759" y="238127"/>
            <a:ext cx="11141055" cy="1103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600" b="1" i="0" u="none" strike="noStrike" kern="0" cap="none" spc="0" normalizeH="0" baseline="0" noProof="0">
                <a:ln>
                  <a:noFill/>
                </a:ln>
                <a:solidFill>
                  <a:srgbClr val="455560"/>
                </a:solidFill>
                <a:effectLst/>
                <a:uLnTx/>
                <a:uFillTx/>
                <a:latin typeface="Calibri" panose="020F0502020204030204" pitchFamily="34" charset="0"/>
                <a:ea typeface="+mj-ea"/>
                <a:cs typeface="Calibri" panose="020F0502020204030204" pitchFamily="34" charset="0"/>
              </a:rPr>
              <a:t>Cervical Cancer: </a:t>
            </a:r>
            <a:br>
              <a:rPr kumimoji="0" lang="en-US" sz="3600" b="1" i="0" u="none" strike="noStrike" kern="0" cap="none" spc="0" normalizeH="0" baseline="0" noProof="0">
                <a:ln>
                  <a:noFill/>
                </a:ln>
                <a:solidFill>
                  <a:srgbClr val="455560"/>
                </a:solidFill>
                <a:effectLst/>
                <a:uLnTx/>
                <a:uFillTx/>
                <a:latin typeface="Calibri" panose="020F0502020204030204" pitchFamily="34" charset="0"/>
                <a:ea typeface="+mj-ea"/>
                <a:cs typeface="Calibri" panose="020F0502020204030204" pitchFamily="34" charset="0"/>
              </a:rPr>
            </a:br>
            <a:r>
              <a:rPr kumimoji="0" lang="en-US" sz="3600" b="1" i="0" u="none" strike="noStrike" kern="0" cap="none" spc="0" normalizeH="0" baseline="0" noProof="0">
                <a:ln>
                  <a:noFill/>
                </a:ln>
                <a:solidFill>
                  <a:srgbClr val="455560"/>
                </a:solidFill>
                <a:effectLst/>
                <a:uLnTx/>
                <a:uFillTx/>
                <a:latin typeface="Calibri" panose="020F0502020204030204" pitchFamily="34" charset="0"/>
                <a:ea typeface="+mj-ea"/>
                <a:cs typeface="Calibri" panose="020F0502020204030204" pitchFamily="34" charset="0"/>
              </a:rPr>
              <a:t>Treatment Options </a:t>
            </a:r>
            <a:endParaRPr kumimoji="0" lang="en-US" sz="3600" b="1" i="0" u="none" strike="noStrike" kern="0" cap="none" spc="0" normalizeH="0" baseline="0" noProof="0" dirty="0">
              <a:ln>
                <a:noFill/>
              </a:ln>
              <a:solidFill>
                <a:srgbClr val="455560"/>
              </a:solidFill>
              <a:effectLst/>
              <a:uLnTx/>
              <a:uFillTx/>
              <a:latin typeface="Calibri" panose="020F0502020204030204" pitchFamily="34" charset="0"/>
              <a:ea typeface="+mj-ea"/>
              <a:cs typeface="+mj-cs"/>
            </a:endParaRPr>
          </a:p>
        </p:txBody>
      </p:sp>
      <p:grpSp>
        <p:nvGrpSpPr>
          <p:cNvPr id="143" name="Group 142">
            <a:extLst>
              <a:ext uri="{FF2B5EF4-FFF2-40B4-BE49-F238E27FC236}">
                <a16:creationId xmlns:a16="http://schemas.microsoft.com/office/drawing/2014/main" id="{58ECFF22-EE73-8581-E393-C9462608540E}"/>
              </a:ext>
            </a:extLst>
          </p:cNvPr>
          <p:cNvGrpSpPr/>
          <p:nvPr/>
        </p:nvGrpSpPr>
        <p:grpSpPr>
          <a:xfrm>
            <a:off x="8869472" y="6298815"/>
            <a:ext cx="2877113" cy="394353"/>
            <a:chOff x="8869472" y="6298815"/>
            <a:chExt cx="2877113" cy="394353"/>
          </a:xfrm>
        </p:grpSpPr>
        <p:pic>
          <p:nvPicPr>
            <p:cNvPr id="144" name="Picture 143">
              <a:extLst>
                <a:ext uri="{FF2B5EF4-FFF2-40B4-BE49-F238E27FC236}">
                  <a16:creationId xmlns:a16="http://schemas.microsoft.com/office/drawing/2014/main" id="{C1CE4723-FE6D-0DFA-1DB6-35FB6B3269E8}"/>
                </a:ext>
              </a:extLst>
            </p:cNvPr>
            <p:cNvPicPr>
              <a:picLocks noChangeAspect="1"/>
            </p:cNvPicPr>
            <p:nvPr userDrawn="1"/>
          </p:nvPicPr>
          <p:blipFill>
            <a:blip r:embed="rId4">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145" name="Rectangle 144">
              <a:extLst>
                <a:ext uri="{FF2B5EF4-FFF2-40B4-BE49-F238E27FC236}">
                  <a16:creationId xmlns:a16="http://schemas.microsoft.com/office/drawing/2014/main" id="{7EE5DB47-CB9F-3B57-9220-0E6903244B6B}"/>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rgbClr val="455560"/>
                  </a:solidFill>
                  <a:latin typeface="Calibri" panose="020F0502020204030204" pitchFamily="34" charset="0"/>
                  <a:hlinkClick r:id="rId5"/>
                </a:rPr>
                <a:t>clinicaloptions.com</a:t>
              </a:r>
              <a:endParaRPr lang="en-US" altLang="en-US" sz="1200" b="0" dirty="0">
                <a:solidFill>
                  <a:srgbClr val="455560"/>
                </a:solidFill>
                <a:latin typeface="Calibri" panose="020F0502020204030204" pitchFamily="34" charset="0"/>
              </a:endParaRPr>
            </a:p>
          </p:txBody>
        </p:sp>
      </p:grpSp>
      <p:sp>
        <p:nvSpPr>
          <p:cNvPr id="146" name="Rectangle: Rounded Corners 145">
            <a:extLst>
              <a:ext uri="{FF2B5EF4-FFF2-40B4-BE49-F238E27FC236}">
                <a16:creationId xmlns:a16="http://schemas.microsoft.com/office/drawing/2014/main" id="{D1573C3D-4087-D640-5B91-91400DAFF13C}"/>
              </a:ext>
            </a:extLst>
          </p:cNvPr>
          <p:cNvSpPr/>
          <p:nvPr/>
        </p:nvSpPr>
        <p:spPr>
          <a:xfrm>
            <a:off x="5839085" y="4262265"/>
            <a:ext cx="1031221" cy="658945"/>
          </a:xfrm>
          <a:prstGeom prst="roundRect">
            <a:avLst>
              <a:gd name="adj" fmla="val 0"/>
            </a:avLst>
          </a:prstGeom>
          <a:solidFill>
            <a:srgbClr val="4DA1BB">
              <a:lumMod val="75000"/>
            </a:srgbClr>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Surgery (preferred)</a:t>
            </a:r>
          </a:p>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or CRT</a:t>
            </a:r>
          </a:p>
        </p:txBody>
      </p:sp>
      <p:sp>
        <p:nvSpPr>
          <p:cNvPr id="147" name="Rectangle: Rounded Corners 146">
            <a:extLst>
              <a:ext uri="{FF2B5EF4-FFF2-40B4-BE49-F238E27FC236}">
                <a16:creationId xmlns:a16="http://schemas.microsoft.com/office/drawing/2014/main" id="{7FA10F88-22E6-BA0A-169E-A64CCD5959CA}"/>
              </a:ext>
            </a:extLst>
          </p:cNvPr>
          <p:cNvSpPr/>
          <p:nvPr/>
        </p:nvSpPr>
        <p:spPr>
          <a:xfrm>
            <a:off x="5818189" y="2656586"/>
            <a:ext cx="1231173" cy="1324959"/>
          </a:xfrm>
          <a:prstGeom prst="roundRect">
            <a:avLst>
              <a:gd name="adj" fmla="val 0"/>
            </a:avLst>
          </a:prstGeom>
          <a:solidFill>
            <a:srgbClr val="015873"/>
          </a:solidFill>
          <a:ln w="13970" cap="flat" cmpd="sng" algn="ctr">
            <a:noFill/>
            <a:prstDash val="solid"/>
          </a:ln>
          <a:effectLst/>
        </p:spPr>
        <p:txBody>
          <a:bodyPr rtlCol="0" anchor="ctr"/>
          <a:lstStyle>
            <a:defPPr>
              <a:defRPr lang="en-US"/>
            </a:defPPr>
            <a:lvl1pPr algn="l" rtl="0" eaLnBrk="0" fontAlgn="base" hangingPunct="0">
              <a:spcBef>
                <a:spcPct val="0"/>
              </a:spcBef>
              <a:spcAft>
                <a:spcPct val="0"/>
              </a:spcAft>
              <a:defRPr b="1" kern="1200">
                <a:solidFill>
                  <a:schemeClr val="lt1"/>
                </a:solidFill>
                <a:latin typeface="+mn-lt"/>
                <a:ea typeface="+mn-ea"/>
                <a:cs typeface="+mn-cs"/>
              </a:defRPr>
            </a:lvl1pPr>
            <a:lvl2pPr marL="457200" algn="l" rtl="0" eaLnBrk="0" fontAlgn="base" hangingPunct="0">
              <a:spcBef>
                <a:spcPct val="0"/>
              </a:spcBef>
              <a:spcAft>
                <a:spcPct val="0"/>
              </a:spcAft>
              <a:defRPr b="1" kern="1200">
                <a:solidFill>
                  <a:schemeClr val="lt1"/>
                </a:solidFill>
                <a:latin typeface="+mn-lt"/>
                <a:ea typeface="+mn-ea"/>
                <a:cs typeface="+mn-cs"/>
              </a:defRPr>
            </a:lvl2pPr>
            <a:lvl3pPr marL="914400" algn="l" rtl="0" eaLnBrk="0" fontAlgn="base" hangingPunct="0">
              <a:spcBef>
                <a:spcPct val="0"/>
              </a:spcBef>
              <a:spcAft>
                <a:spcPct val="0"/>
              </a:spcAft>
              <a:defRPr b="1" kern="1200">
                <a:solidFill>
                  <a:schemeClr val="lt1"/>
                </a:solidFill>
                <a:latin typeface="+mn-lt"/>
                <a:ea typeface="+mn-ea"/>
                <a:cs typeface="+mn-cs"/>
              </a:defRPr>
            </a:lvl3pPr>
            <a:lvl4pPr marL="1371600" algn="l" rtl="0" eaLnBrk="0" fontAlgn="base" hangingPunct="0">
              <a:spcBef>
                <a:spcPct val="0"/>
              </a:spcBef>
              <a:spcAft>
                <a:spcPct val="0"/>
              </a:spcAft>
              <a:defRPr b="1" kern="1200">
                <a:solidFill>
                  <a:schemeClr val="lt1"/>
                </a:solidFill>
                <a:latin typeface="+mn-lt"/>
                <a:ea typeface="+mn-ea"/>
                <a:cs typeface="+mn-cs"/>
              </a:defRPr>
            </a:lvl4pPr>
            <a:lvl5pPr marL="1828800" algn="l" rtl="0" eaLnBrk="0" fontAlgn="base" hangingPunct="0">
              <a:spcBef>
                <a:spcPct val="0"/>
              </a:spcBef>
              <a:spcAft>
                <a:spcPct val="0"/>
              </a:spcAft>
              <a:defRPr b="1" kern="1200">
                <a:solidFill>
                  <a:schemeClr val="lt1"/>
                </a:solidFill>
                <a:latin typeface="+mn-lt"/>
                <a:ea typeface="+mn-ea"/>
                <a:cs typeface="+mn-cs"/>
              </a:defRPr>
            </a:lvl5pPr>
            <a:lvl6pPr marL="2286000" algn="l" defTabSz="914400" rtl="0" eaLnBrk="1" latinLnBrk="0" hangingPunct="1">
              <a:defRPr b="1" kern="1200">
                <a:solidFill>
                  <a:schemeClr val="lt1"/>
                </a:solidFill>
                <a:latin typeface="+mn-lt"/>
                <a:ea typeface="+mn-ea"/>
                <a:cs typeface="+mn-cs"/>
              </a:defRPr>
            </a:lvl6pPr>
            <a:lvl7pPr marL="2743200" algn="l" defTabSz="914400" rtl="0" eaLnBrk="1" latinLnBrk="0" hangingPunct="1">
              <a:defRPr b="1" kern="1200">
                <a:solidFill>
                  <a:schemeClr val="lt1"/>
                </a:solidFill>
                <a:latin typeface="+mn-lt"/>
                <a:ea typeface="+mn-ea"/>
                <a:cs typeface="+mn-cs"/>
              </a:defRPr>
            </a:lvl7pPr>
            <a:lvl8pPr marL="3200400" algn="l" defTabSz="914400" rtl="0" eaLnBrk="1" latinLnBrk="0" hangingPunct="1">
              <a:defRPr b="1" kern="1200">
                <a:solidFill>
                  <a:schemeClr val="lt1"/>
                </a:solidFill>
                <a:latin typeface="+mn-lt"/>
                <a:ea typeface="+mn-ea"/>
                <a:cs typeface="+mn-cs"/>
              </a:defRPr>
            </a:lvl8pPr>
            <a:lvl9pPr marL="3657600" algn="l" defTabSz="914400" rtl="0" eaLnBrk="1" latinLnBrk="0" hangingPunct="1">
              <a:defRPr b="1" kern="1200">
                <a:solidFill>
                  <a:schemeClr val="lt1"/>
                </a:solidFill>
                <a:latin typeface="+mn-lt"/>
                <a:ea typeface="+mn-ea"/>
                <a:cs typeface="+mn-cs"/>
              </a:defRPr>
            </a:lvl9pPr>
          </a:lstStyle>
          <a:p>
            <a:pPr marL="0" marR="0" lvl="0" indent="0" algn="ctr" defTabSz="6858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FIGO 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B1 </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not meeting conservative surgery criteria, FIGO 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B2 </a:t>
            </a: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a:t>
            </a:r>
            <a:b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FIGO II</a:t>
            </a:r>
            <a:r>
              <a:rPr kumimoji="0" lang="en-US" sz="1200" b="0" i="0" u="none" strike="noStrike" kern="1200" cap="none" spc="0" normalizeH="0" baseline="-25000" noProof="0" dirty="0">
                <a:ln>
                  <a:noFill/>
                </a:ln>
                <a:solidFill>
                  <a:srgbClr val="FFFFFF"/>
                </a:solidFill>
                <a:effectLst/>
                <a:uLnTx/>
                <a:uFillTx/>
                <a:latin typeface="Calibri" panose="020F0502020204030204" pitchFamily="34" charset="0"/>
                <a:ea typeface="+mn-ea"/>
                <a:cs typeface="Calibri" panose="020F0502020204030204" pitchFamily="34" charset="0"/>
              </a:rPr>
              <a:t>A1</a:t>
            </a:r>
          </a:p>
        </p:txBody>
      </p:sp>
      <p:cxnSp>
        <p:nvCxnSpPr>
          <p:cNvPr id="148" name="Straight Arrow Connector 147">
            <a:extLst>
              <a:ext uri="{FF2B5EF4-FFF2-40B4-BE49-F238E27FC236}">
                <a16:creationId xmlns:a16="http://schemas.microsoft.com/office/drawing/2014/main" id="{C50998CB-6DE7-9674-42B9-F7CE117EAF7C}"/>
              </a:ext>
            </a:extLst>
          </p:cNvPr>
          <p:cNvCxnSpPr>
            <a:stCxn id="147" idx="2"/>
          </p:cNvCxnSpPr>
          <p:nvPr/>
        </p:nvCxnSpPr>
        <p:spPr bwMode="auto">
          <a:xfrm>
            <a:off x="6433776" y="3981545"/>
            <a:ext cx="2142" cy="191913"/>
          </a:xfrm>
          <a:prstGeom prst="straightConnector1">
            <a:avLst/>
          </a:prstGeom>
          <a:noFill/>
          <a:ln w="28575" cap="flat" cmpd="sng" algn="ctr">
            <a:solidFill>
              <a:srgbClr val="000000"/>
            </a:solidFill>
            <a:prstDash val="sysDash"/>
            <a:round/>
            <a:headEnd type="none" w="med" len="med"/>
            <a:tailEnd type="triangle"/>
          </a:ln>
          <a:effectLst/>
        </p:spPr>
      </p:cxnSp>
    </p:spTree>
    <p:extLst>
      <p:ext uri="{BB962C8B-B14F-4D97-AF65-F5344CB8AC3E}">
        <p14:creationId xmlns:p14="http://schemas.microsoft.com/office/powerpoint/2010/main" val="147853046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95E97CF-92B3-4EAA-A77D-B19F82F0B5B7}"/>
              </a:ext>
            </a:extLst>
          </p:cNvPr>
          <p:cNvSpPr>
            <a:spLocks noGrp="1"/>
          </p:cNvSpPr>
          <p:nvPr>
            <p:ph type="title"/>
          </p:nvPr>
        </p:nvSpPr>
        <p:spPr/>
        <p:txBody>
          <a:bodyPr/>
          <a:lstStyle/>
          <a:p>
            <a:r>
              <a:rPr lang="en-US" dirty="0"/>
              <a:t>Black and White Women With Cervical Cancer Receive Different Treatments</a:t>
            </a:r>
          </a:p>
        </p:txBody>
      </p:sp>
      <p:sp>
        <p:nvSpPr>
          <p:cNvPr id="6" name="Text Box 11">
            <a:extLst>
              <a:ext uri="{FF2B5EF4-FFF2-40B4-BE49-F238E27FC236}">
                <a16:creationId xmlns:a16="http://schemas.microsoft.com/office/drawing/2014/main" id="{6C588C15-9343-4DC6-B74D-755262A88320}"/>
              </a:ext>
            </a:extLst>
          </p:cNvPr>
          <p:cNvSpPr txBox="1">
            <a:spLocks noChangeArrowheads="1"/>
          </p:cNvSpPr>
          <p:nvPr/>
        </p:nvSpPr>
        <p:spPr bwMode="auto">
          <a:xfrm>
            <a:off x="414339" y="6385740"/>
            <a:ext cx="914529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457200" eaLnBrk="1" fontAlgn="auto" hangingPunct="1">
              <a:lnSpc>
                <a:spcPct val="100000"/>
              </a:lnSpc>
              <a:spcBef>
                <a:spcPct val="0"/>
              </a:spcBef>
              <a:spcAft>
                <a:spcPct val="0"/>
              </a:spcAft>
              <a:buClrTx/>
              <a:buNone/>
              <a:defRPr/>
            </a:pPr>
            <a:r>
              <a:rPr kumimoji="0" lang="en-US" alt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rPr>
              <a:t>Fleming. PLoS One. 2014;9:e104344.</a:t>
            </a:r>
            <a:endParaRPr kumimoji="0" lang="da-DK" alt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endParaRPr>
          </a:p>
        </p:txBody>
      </p:sp>
      <p:grpSp>
        <p:nvGrpSpPr>
          <p:cNvPr id="8" name="Group 7">
            <a:extLst>
              <a:ext uri="{FF2B5EF4-FFF2-40B4-BE49-F238E27FC236}">
                <a16:creationId xmlns:a16="http://schemas.microsoft.com/office/drawing/2014/main" id="{A9739C15-6AD2-419C-DA47-C3CDBE797BD0}"/>
              </a:ext>
            </a:extLst>
          </p:cNvPr>
          <p:cNvGrpSpPr/>
          <p:nvPr/>
        </p:nvGrpSpPr>
        <p:grpSpPr>
          <a:xfrm>
            <a:off x="6605828" y="1600200"/>
            <a:ext cx="5140461" cy="4524823"/>
            <a:chOff x="2603236" y="1513896"/>
            <a:chExt cx="6264539" cy="4819408"/>
          </a:xfrm>
        </p:grpSpPr>
        <p:sp>
          <p:nvSpPr>
            <p:cNvPr id="9" name="Freeform: Shape 61">
              <a:extLst>
                <a:ext uri="{FF2B5EF4-FFF2-40B4-BE49-F238E27FC236}">
                  <a16:creationId xmlns:a16="http://schemas.microsoft.com/office/drawing/2014/main" id="{F79DCB90-06A7-96BF-2A8E-B8B9F793D8AD}"/>
                </a:ext>
              </a:extLst>
            </p:cNvPr>
            <p:cNvSpPr/>
            <p:nvPr/>
          </p:nvSpPr>
          <p:spPr bwMode="auto">
            <a:xfrm>
              <a:off x="4339472" y="1668544"/>
              <a:ext cx="4336330" cy="1897930"/>
            </a:xfrm>
            <a:custGeom>
              <a:avLst/>
              <a:gdLst>
                <a:gd name="connsiteX0" fmla="*/ 0 w 4336330"/>
                <a:gd name="connsiteY0" fmla="*/ 0 h 1897930"/>
                <a:gd name="connsiteX1" fmla="*/ 109980 w 4336330"/>
                <a:gd name="connsiteY1" fmla="*/ 0 h 1897930"/>
                <a:gd name="connsiteX2" fmla="*/ 109980 w 4336330"/>
                <a:gd name="connsiteY2" fmla="*/ 47134 h 1897930"/>
                <a:gd name="connsiteX3" fmla="*/ 128833 w 4336330"/>
                <a:gd name="connsiteY3" fmla="*/ 47134 h 1897930"/>
                <a:gd name="connsiteX4" fmla="*/ 128833 w 4336330"/>
                <a:gd name="connsiteY4" fmla="*/ 78557 h 1897930"/>
                <a:gd name="connsiteX5" fmla="*/ 163398 w 4336330"/>
                <a:gd name="connsiteY5" fmla="*/ 78557 h 1897930"/>
                <a:gd name="connsiteX6" fmla="*/ 163398 w 4336330"/>
                <a:gd name="connsiteY6" fmla="*/ 97411 h 1897930"/>
                <a:gd name="connsiteX7" fmla="*/ 185394 w 4336330"/>
                <a:gd name="connsiteY7" fmla="*/ 97411 h 1897930"/>
                <a:gd name="connsiteX8" fmla="*/ 185394 w 4336330"/>
                <a:gd name="connsiteY8" fmla="*/ 131976 h 1897930"/>
                <a:gd name="connsiteX9" fmla="*/ 210532 w 4336330"/>
                <a:gd name="connsiteY9" fmla="*/ 131976 h 1897930"/>
                <a:gd name="connsiteX10" fmla="*/ 210532 w 4336330"/>
                <a:gd name="connsiteY10" fmla="*/ 175967 h 1897930"/>
                <a:gd name="connsiteX11" fmla="*/ 245097 w 4336330"/>
                <a:gd name="connsiteY11" fmla="*/ 175967 h 1897930"/>
                <a:gd name="connsiteX12" fmla="*/ 245097 w 4336330"/>
                <a:gd name="connsiteY12" fmla="*/ 223101 h 1897930"/>
                <a:gd name="connsiteX13" fmla="*/ 263951 w 4336330"/>
                <a:gd name="connsiteY13" fmla="*/ 223101 h 1897930"/>
                <a:gd name="connsiteX14" fmla="*/ 263951 w 4336330"/>
                <a:gd name="connsiteY14" fmla="*/ 273378 h 1897930"/>
                <a:gd name="connsiteX15" fmla="*/ 301658 w 4336330"/>
                <a:gd name="connsiteY15" fmla="*/ 273378 h 1897930"/>
                <a:gd name="connsiteX16" fmla="*/ 301658 w 4336330"/>
                <a:gd name="connsiteY16" fmla="*/ 320512 h 1897930"/>
                <a:gd name="connsiteX17" fmla="*/ 336223 w 4336330"/>
                <a:gd name="connsiteY17" fmla="*/ 320512 h 1897930"/>
                <a:gd name="connsiteX18" fmla="*/ 336223 w 4336330"/>
                <a:gd name="connsiteY18" fmla="*/ 351934 h 1897930"/>
                <a:gd name="connsiteX19" fmla="*/ 373930 w 4336330"/>
                <a:gd name="connsiteY19" fmla="*/ 351934 h 1897930"/>
                <a:gd name="connsiteX20" fmla="*/ 373930 w 4336330"/>
                <a:gd name="connsiteY20" fmla="*/ 414780 h 1897930"/>
                <a:gd name="connsiteX21" fmla="*/ 395926 w 4336330"/>
                <a:gd name="connsiteY21" fmla="*/ 414780 h 1897930"/>
                <a:gd name="connsiteX22" fmla="*/ 395926 w 4336330"/>
                <a:gd name="connsiteY22" fmla="*/ 449345 h 1897930"/>
                <a:gd name="connsiteX23" fmla="*/ 417922 w 4336330"/>
                <a:gd name="connsiteY23" fmla="*/ 449345 h 1897930"/>
                <a:gd name="connsiteX24" fmla="*/ 417922 w 4336330"/>
                <a:gd name="connsiteY24" fmla="*/ 499621 h 1897930"/>
                <a:gd name="connsiteX25" fmla="*/ 449344 w 4336330"/>
                <a:gd name="connsiteY25" fmla="*/ 499621 h 1897930"/>
                <a:gd name="connsiteX26" fmla="*/ 449344 w 4336330"/>
                <a:gd name="connsiteY26" fmla="*/ 559324 h 1897930"/>
                <a:gd name="connsiteX27" fmla="*/ 518474 w 4336330"/>
                <a:gd name="connsiteY27" fmla="*/ 559324 h 1897930"/>
                <a:gd name="connsiteX28" fmla="*/ 518474 w 4336330"/>
                <a:gd name="connsiteY28" fmla="*/ 609600 h 1897930"/>
                <a:gd name="connsiteX29" fmla="*/ 540470 w 4336330"/>
                <a:gd name="connsiteY29" fmla="*/ 609600 h 1897930"/>
                <a:gd name="connsiteX30" fmla="*/ 540470 w 4336330"/>
                <a:gd name="connsiteY30" fmla="*/ 659877 h 1897930"/>
                <a:gd name="connsiteX31" fmla="*/ 581320 w 4336330"/>
                <a:gd name="connsiteY31" fmla="*/ 659877 h 1897930"/>
                <a:gd name="connsiteX32" fmla="*/ 581320 w 4336330"/>
                <a:gd name="connsiteY32" fmla="*/ 694442 h 1897930"/>
                <a:gd name="connsiteX33" fmla="*/ 641023 w 4336330"/>
                <a:gd name="connsiteY33" fmla="*/ 694442 h 1897930"/>
                <a:gd name="connsiteX34" fmla="*/ 641023 w 4336330"/>
                <a:gd name="connsiteY34" fmla="*/ 747860 h 1897930"/>
                <a:gd name="connsiteX35" fmla="*/ 691299 w 4336330"/>
                <a:gd name="connsiteY35" fmla="*/ 747860 h 1897930"/>
                <a:gd name="connsiteX36" fmla="*/ 691299 w 4336330"/>
                <a:gd name="connsiteY36" fmla="*/ 804421 h 1897930"/>
                <a:gd name="connsiteX37" fmla="*/ 716437 w 4336330"/>
                <a:gd name="connsiteY37" fmla="*/ 804421 h 1897930"/>
                <a:gd name="connsiteX38" fmla="*/ 716437 w 4336330"/>
                <a:gd name="connsiteY38" fmla="*/ 845270 h 1897930"/>
                <a:gd name="connsiteX39" fmla="*/ 744718 w 4336330"/>
                <a:gd name="connsiteY39" fmla="*/ 845270 h 1897930"/>
                <a:gd name="connsiteX40" fmla="*/ 744718 w 4336330"/>
                <a:gd name="connsiteY40" fmla="*/ 873551 h 1897930"/>
                <a:gd name="connsiteX41" fmla="*/ 791852 w 4336330"/>
                <a:gd name="connsiteY41" fmla="*/ 873551 h 1897930"/>
                <a:gd name="connsiteX42" fmla="*/ 791852 w 4336330"/>
                <a:gd name="connsiteY42" fmla="*/ 904974 h 1897930"/>
                <a:gd name="connsiteX43" fmla="*/ 842128 w 4336330"/>
                <a:gd name="connsiteY43" fmla="*/ 904974 h 1897930"/>
                <a:gd name="connsiteX44" fmla="*/ 842128 w 4336330"/>
                <a:gd name="connsiteY44" fmla="*/ 945823 h 1897930"/>
                <a:gd name="connsiteX45" fmla="*/ 901831 w 4336330"/>
                <a:gd name="connsiteY45" fmla="*/ 945823 h 1897930"/>
                <a:gd name="connsiteX46" fmla="*/ 901831 w 4336330"/>
                <a:gd name="connsiteY46" fmla="*/ 977246 h 1897930"/>
                <a:gd name="connsiteX47" fmla="*/ 942681 w 4336330"/>
                <a:gd name="connsiteY47" fmla="*/ 977246 h 1897930"/>
                <a:gd name="connsiteX48" fmla="*/ 942681 w 4336330"/>
                <a:gd name="connsiteY48" fmla="*/ 999242 h 1897930"/>
                <a:gd name="connsiteX49" fmla="*/ 983530 w 4336330"/>
                <a:gd name="connsiteY49" fmla="*/ 999242 h 1897930"/>
                <a:gd name="connsiteX50" fmla="*/ 983530 w 4336330"/>
                <a:gd name="connsiteY50" fmla="*/ 1052660 h 1897930"/>
                <a:gd name="connsiteX51" fmla="*/ 1055802 w 4336330"/>
                <a:gd name="connsiteY51" fmla="*/ 1052660 h 1897930"/>
                <a:gd name="connsiteX52" fmla="*/ 1055802 w 4336330"/>
                <a:gd name="connsiteY52" fmla="*/ 1077798 h 1897930"/>
                <a:gd name="connsiteX53" fmla="*/ 1118648 w 4336330"/>
                <a:gd name="connsiteY53" fmla="*/ 1077798 h 1897930"/>
                <a:gd name="connsiteX54" fmla="*/ 1118648 w 4336330"/>
                <a:gd name="connsiteY54" fmla="*/ 1112363 h 1897930"/>
                <a:gd name="connsiteX55" fmla="*/ 1175208 w 4336330"/>
                <a:gd name="connsiteY55" fmla="*/ 1112363 h 1897930"/>
                <a:gd name="connsiteX56" fmla="*/ 1175208 w 4336330"/>
                <a:gd name="connsiteY56" fmla="*/ 1146928 h 1897930"/>
                <a:gd name="connsiteX57" fmla="*/ 1234912 w 4336330"/>
                <a:gd name="connsiteY57" fmla="*/ 1146928 h 1897930"/>
                <a:gd name="connsiteX58" fmla="*/ 1234912 w 4336330"/>
                <a:gd name="connsiteY58" fmla="*/ 1175209 h 1897930"/>
                <a:gd name="connsiteX59" fmla="*/ 1300899 w 4336330"/>
                <a:gd name="connsiteY59" fmla="*/ 1175209 h 1897930"/>
                <a:gd name="connsiteX60" fmla="*/ 1300899 w 4336330"/>
                <a:gd name="connsiteY60" fmla="*/ 1212916 h 1897930"/>
                <a:gd name="connsiteX61" fmla="*/ 1366887 w 4336330"/>
                <a:gd name="connsiteY61" fmla="*/ 1212916 h 1897930"/>
                <a:gd name="connsiteX62" fmla="*/ 1366887 w 4336330"/>
                <a:gd name="connsiteY62" fmla="*/ 1247481 h 1897930"/>
                <a:gd name="connsiteX63" fmla="*/ 1461155 w 4336330"/>
                <a:gd name="connsiteY63" fmla="*/ 1247481 h 1897930"/>
                <a:gd name="connsiteX64" fmla="*/ 1461155 w 4336330"/>
                <a:gd name="connsiteY64" fmla="*/ 1291472 h 1897930"/>
                <a:gd name="connsiteX65" fmla="*/ 1555423 w 4336330"/>
                <a:gd name="connsiteY65" fmla="*/ 1291472 h 1897930"/>
                <a:gd name="connsiteX66" fmla="*/ 1555423 w 4336330"/>
                <a:gd name="connsiteY66" fmla="*/ 1319753 h 1897930"/>
                <a:gd name="connsiteX67" fmla="*/ 1681114 w 4336330"/>
                <a:gd name="connsiteY67" fmla="*/ 1319753 h 1897930"/>
                <a:gd name="connsiteX68" fmla="*/ 1681114 w 4336330"/>
                <a:gd name="connsiteY68" fmla="*/ 1357460 h 1897930"/>
                <a:gd name="connsiteX69" fmla="*/ 1787951 w 4336330"/>
                <a:gd name="connsiteY69" fmla="*/ 1357460 h 1897930"/>
                <a:gd name="connsiteX70" fmla="*/ 1787951 w 4336330"/>
                <a:gd name="connsiteY70" fmla="*/ 1388883 h 1897930"/>
                <a:gd name="connsiteX71" fmla="*/ 1847654 w 4336330"/>
                <a:gd name="connsiteY71" fmla="*/ 1388883 h 1897930"/>
                <a:gd name="connsiteX72" fmla="*/ 1847654 w 4336330"/>
                <a:gd name="connsiteY72" fmla="*/ 1420305 h 1897930"/>
                <a:gd name="connsiteX73" fmla="*/ 1926210 w 4336330"/>
                <a:gd name="connsiteY73" fmla="*/ 1420305 h 1897930"/>
                <a:gd name="connsiteX74" fmla="*/ 1973344 w 4336330"/>
                <a:gd name="connsiteY74" fmla="*/ 1420305 h 1897930"/>
                <a:gd name="connsiteX75" fmla="*/ 1973344 w 4336330"/>
                <a:gd name="connsiteY75" fmla="*/ 1451728 h 1897930"/>
                <a:gd name="connsiteX76" fmla="*/ 2121031 w 4336330"/>
                <a:gd name="connsiteY76" fmla="*/ 1451728 h 1897930"/>
                <a:gd name="connsiteX77" fmla="*/ 2121031 w 4336330"/>
                <a:gd name="connsiteY77" fmla="*/ 1498862 h 1897930"/>
                <a:gd name="connsiteX78" fmla="*/ 2256149 w 4336330"/>
                <a:gd name="connsiteY78" fmla="*/ 1498862 h 1897930"/>
                <a:gd name="connsiteX79" fmla="*/ 2256149 w 4336330"/>
                <a:gd name="connsiteY79" fmla="*/ 1498862 h 1897930"/>
                <a:gd name="connsiteX80" fmla="*/ 2256149 w 4336330"/>
                <a:gd name="connsiteY80" fmla="*/ 1524000 h 1897930"/>
                <a:gd name="connsiteX81" fmla="*/ 2359843 w 4336330"/>
                <a:gd name="connsiteY81" fmla="*/ 1524000 h 1897930"/>
                <a:gd name="connsiteX82" fmla="*/ 2359843 w 4336330"/>
                <a:gd name="connsiteY82" fmla="*/ 1542854 h 1897930"/>
                <a:gd name="connsiteX83" fmla="*/ 2441542 w 4336330"/>
                <a:gd name="connsiteY83" fmla="*/ 1542854 h 1897930"/>
                <a:gd name="connsiteX84" fmla="*/ 2441542 w 4336330"/>
                <a:gd name="connsiteY84" fmla="*/ 1561708 h 1897930"/>
                <a:gd name="connsiteX85" fmla="*/ 2570375 w 4336330"/>
                <a:gd name="connsiteY85" fmla="*/ 1561708 h 1897930"/>
                <a:gd name="connsiteX86" fmla="*/ 2570375 w 4336330"/>
                <a:gd name="connsiteY86" fmla="*/ 1583703 h 1897930"/>
                <a:gd name="connsiteX87" fmla="*/ 2658359 w 4336330"/>
                <a:gd name="connsiteY87" fmla="*/ 1583703 h 1897930"/>
                <a:gd name="connsiteX88" fmla="*/ 2658359 w 4336330"/>
                <a:gd name="connsiteY88" fmla="*/ 1618268 h 1897930"/>
                <a:gd name="connsiteX89" fmla="*/ 2771481 w 4336330"/>
                <a:gd name="connsiteY89" fmla="*/ 1618268 h 1897930"/>
                <a:gd name="connsiteX90" fmla="*/ 2771481 w 4336330"/>
                <a:gd name="connsiteY90" fmla="*/ 1637122 h 1897930"/>
                <a:gd name="connsiteX91" fmla="*/ 2859464 w 4336330"/>
                <a:gd name="connsiteY91" fmla="*/ 1637122 h 1897930"/>
                <a:gd name="connsiteX92" fmla="*/ 2859464 w 4336330"/>
                <a:gd name="connsiteY92" fmla="*/ 1674829 h 1897930"/>
                <a:gd name="connsiteX93" fmla="*/ 3026004 w 4336330"/>
                <a:gd name="connsiteY93" fmla="*/ 1674829 h 1897930"/>
                <a:gd name="connsiteX94" fmla="*/ 3026004 w 4336330"/>
                <a:gd name="connsiteY94" fmla="*/ 1674829 h 1897930"/>
                <a:gd name="connsiteX95" fmla="*/ 3026004 w 4336330"/>
                <a:gd name="connsiteY95" fmla="*/ 1712536 h 1897930"/>
                <a:gd name="connsiteX96" fmla="*/ 3154837 w 4336330"/>
                <a:gd name="connsiteY96" fmla="*/ 1712536 h 1897930"/>
                <a:gd name="connsiteX97" fmla="*/ 3154837 w 4336330"/>
                <a:gd name="connsiteY97" fmla="*/ 1734532 h 1897930"/>
                <a:gd name="connsiteX98" fmla="*/ 3267959 w 4336330"/>
                <a:gd name="connsiteY98" fmla="*/ 1734532 h 1897930"/>
                <a:gd name="connsiteX99" fmla="*/ 3267959 w 4336330"/>
                <a:gd name="connsiteY99" fmla="*/ 1769097 h 1897930"/>
                <a:gd name="connsiteX100" fmla="*/ 3447068 w 4336330"/>
                <a:gd name="connsiteY100" fmla="*/ 1769097 h 1897930"/>
                <a:gd name="connsiteX101" fmla="*/ 3447068 w 4336330"/>
                <a:gd name="connsiteY101" fmla="*/ 1800520 h 1897930"/>
                <a:gd name="connsiteX102" fmla="*/ 3563332 w 4336330"/>
                <a:gd name="connsiteY102" fmla="*/ 1800520 h 1897930"/>
                <a:gd name="connsiteX103" fmla="*/ 3563332 w 4336330"/>
                <a:gd name="connsiteY103" fmla="*/ 1844512 h 1897930"/>
                <a:gd name="connsiteX104" fmla="*/ 3886986 w 4336330"/>
                <a:gd name="connsiteY104" fmla="*/ 1844512 h 1897930"/>
                <a:gd name="connsiteX105" fmla="*/ 3886986 w 4336330"/>
                <a:gd name="connsiteY105" fmla="*/ 1872792 h 1897930"/>
                <a:gd name="connsiteX106" fmla="*/ 3981254 w 4336330"/>
                <a:gd name="connsiteY106" fmla="*/ 1872792 h 1897930"/>
                <a:gd name="connsiteX107" fmla="*/ 3981254 w 4336330"/>
                <a:gd name="connsiteY107" fmla="*/ 1897930 h 1897930"/>
                <a:gd name="connsiteX108" fmla="*/ 4336330 w 4336330"/>
                <a:gd name="connsiteY108" fmla="*/ 1897930 h 189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4336330" h="1897930">
                  <a:moveTo>
                    <a:pt x="0" y="0"/>
                  </a:moveTo>
                  <a:lnTo>
                    <a:pt x="109980" y="0"/>
                  </a:lnTo>
                  <a:lnTo>
                    <a:pt x="109980" y="47134"/>
                  </a:lnTo>
                  <a:lnTo>
                    <a:pt x="128833" y="47134"/>
                  </a:lnTo>
                  <a:lnTo>
                    <a:pt x="128833" y="78557"/>
                  </a:lnTo>
                  <a:lnTo>
                    <a:pt x="163398" y="78557"/>
                  </a:lnTo>
                  <a:lnTo>
                    <a:pt x="163398" y="97411"/>
                  </a:lnTo>
                  <a:lnTo>
                    <a:pt x="185394" y="97411"/>
                  </a:lnTo>
                  <a:lnTo>
                    <a:pt x="185394" y="131976"/>
                  </a:lnTo>
                  <a:lnTo>
                    <a:pt x="210532" y="131976"/>
                  </a:lnTo>
                  <a:lnTo>
                    <a:pt x="210532" y="175967"/>
                  </a:lnTo>
                  <a:lnTo>
                    <a:pt x="245097" y="175967"/>
                  </a:lnTo>
                  <a:lnTo>
                    <a:pt x="245097" y="223101"/>
                  </a:lnTo>
                  <a:lnTo>
                    <a:pt x="263951" y="223101"/>
                  </a:lnTo>
                  <a:lnTo>
                    <a:pt x="263951" y="273378"/>
                  </a:lnTo>
                  <a:lnTo>
                    <a:pt x="301658" y="273378"/>
                  </a:lnTo>
                  <a:lnTo>
                    <a:pt x="301658" y="320512"/>
                  </a:lnTo>
                  <a:lnTo>
                    <a:pt x="336223" y="320512"/>
                  </a:lnTo>
                  <a:lnTo>
                    <a:pt x="336223" y="351934"/>
                  </a:lnTo>
                  <a:lnTo>
                    <a:pt x="373930" y="351934"/>
                  </a:lnTo>
                  <a:lnTo>
                    <a:pt x="373930" y="414780"/>
                  </a:lnTo>
                  <a:lnTo>
                    <a:pt x="395926" y="414780"/>
                  </a:lnTo>
                  <a:lnTo>
                    <a:pt x="395926" y="449345"/>
                  </a:lnTo>
                  <a:lnTo>
                    <a:pt x="417922" y="449345"/>
                  </a:lnTo>
                  <a:lnTo>
                    <a:pt x="417922" y="499621"/>
                  </a:lnTo>
                  <a:lnTo>
                    <a:pt x="449344" y="499621"/>
                  </a:lnTo>
                  <a:lnTo>
                    <a:pt x="449344" y="559324"/>
                  </a:lnTo>
                  <a:lnTo>
                    <a:pt x="518474" y="559324"/>
                  </a:lnTo>
                  <a:lnTo>
                    <a:pt x="518474" y="609600"/>
                  </a:lnTo>
                  <a:lnTo>
                    <a:pt x="540470" y="609600"/>
                  </a:lnTo>
                  <a:lnTo>
                    <a:pt x="540470" y="659877"/>
                  </a:lnTo>
                  <a:lnTo>
                    <a:pt x="581320" y="659877"/>
                  </a:lnTo>
                  <a:lnTo>
                    <a:pt x="581320" y="694442"/>
                  </a:lnTo>
                  <a:lnTo>
                    <a:pt x="641023" y="694442"/>
                  </a:lnTo>
                  <a:lnTo>
                    <a:pt x="641023" y="747860"/>
                  </a:lnTo>
                  <a:lnTo>
                    <a:pt x="691299" y="747860"/>
                  </a:lnTo>
                  <a:lnTo>
                    <a:pt x="691299" y="804421"/>
                  </a:lnTo>
                  <a:lnTo>
                    <a:pt x="716437" y="804421"/>
                  </a:lnTo>
                  <a:lnTo>
                    <a:pt x="716437" y="845270"/>
                  </a:lnTo>
                  <a:lnTo>
                    <a:pt x="744718" y="845270"/>
                  </a:lnTo>
                  <a:lnTo>
                    <a:pt x="744718" y="873551"/>
                  </a:lnTo>
                  <a:lnTo>
                    <a:pt x="791852" y="873551"/>
                  </a:lnTo>
                  <a:lnTo>
                    <a:pt x="791852" y="904974"/>
                  </a:lnTo>
                  <a:lnTo>
                    <a:pt x="842128" y="904974"/>
                  </a:lnTo>
                  <a:lnTo>
                    <a:pt x="842128" y="945823"/>
                  </a:lnTo>
                  <a:lnTo>
                    <a:pt x="901831" y="945823"/>
                  </a:lnTo>
                  <a:lnTo>
                    <a:pt x="901831" y="977246"/>
                  </a:lnTo>
                  <a:lnTo>
                    <a:pt x="942681" y="977246"/>
                  </a:lnTo>
                  <a:lnTo>
                    <a:pt x="942681" y="999242"/>
                  </a:lnTo>
                  <a:lnTo>
                    <a:pt x="983530" y="999242"/>
                  </a:lnTo>
                  <a:lnTo>
                    <a:pt x="983530" y="1052660"/>
                  </a:lnTo>
                  <a:lnTo>
                    <a:pt x="1055802" y="1052660"/>
                  </a:lnTo>
                  <a:lnTo>
                    <a:pt x="1055802" y="1077798"/>
                  </a:lnTo>
                  <a:lnTo>
                    <a:pt x="1118648" y="1077798"/>
                  </a:lnTo>
                  <a:lnTo>
                    <a:pt x="1118648" y="1112363"/>
                  </a:lnTo>
                  <a:lnTo>
                    <a:pt x="1175208" y="1112363"/>
                  </a:lnTo>
                  <a:lnTo>
                    <a:pt x="1175208" y="1146928"/>
                  </a:lnTo>
                  <a:lnTo>
                    <a:pt x="1234912" y="1146928"/>
                  </a:lnTo>
                  <a:lnTo>
                    <a:pt x="1234912" y="1175209"/>
                  </a:lnTo>
                  <a:lnTo>
                    <a:pt x="1300899" y="1175209"/>
                  </a:lnTo>
                  <a:lnTo>
                    <a:pt x="1300899" y="1212916"/>
                  </a:lnTo>
                  <a:lnTo>
                    <a:pt x="1366887" y="1212916"/>
                  </a:lnTo>
                  <a:lnTo>
                    <a:pt x="1366887" y="1247481"/>
                  </a:lnTo>
                  <a:lnTo>
                    <a:pt x="1461155" y="1247481"/>
                  </a:lnTo>
                  <a:lnTo>
                    <a:pt x="1461155" y="1291472"/>
                  </a:lnTo>
                  <a:lnTo>
                    <a:pt x="1555423" y="1291472"/>
                  </a:lnTo>
                  <a:lnTo>
                    <a:pt x="1555423" y="1319753"/>
                  </a:lnTo>
                  <a:lnTo>
                    <a:pt x="1681114" y="1319753"/>
                  </a:lnTo>
                  <a:lnTo>
                    <a:pt x="1681114" y="1357460"/>
                  </a:lnTo>
                  <a:lnTo>
                    <a:pt x="1787951" y="1357460"/>
                  </a:lnTo>
                  <a:lnTo>
                    <a:pt x="1787951" y="1388883"/>
                  </a:lnTo>
                  <a:lnTo>
                    <a:pt x="1847654" y="1388883"/>
                  </a:lnTo>
                  <a:lnTo>
                    <a:pt x="1847654" y="1420305"/>
                  </a:lnTo>
                  <a:lnTo>
                    <a:pt x="1926210" y="1420305"/>
                  </a:lnTo>
                  <a:lnTo>
                    <a:pt x="1973344" y="1420305"/>
                  </a:lnTo>
                  <a:lnTo>
                    <a:pt x="1973344" y="1451728"/>
                  </a:lnTo>
                  <a:lnTo>
                    <a:pt x="2121031" y="1451728"/>
                  </a:lnTo>
                  <a:lnTo>
                    <a:pt x="2121031" y="1498862"/>
                  </a:lnTo>
                  <a:lnTo>
                    <a:pt x="2256149" y="1498862"/>
                  </a:lnTo>
                  <a:lnTo>
                    <a:pt x="2256149" y="1498862"/>
                  </a:lnTo>
                  <a:lnTo>
                    <a:pt x="2256149" y="1524000"/>
                  </a:lnTo>
                  <a:lnTo>
                    <a:pt x="2359843" y="1524000"/>
                  </a:lnTo>
                  <a:lnTo>
                    <a:pt x="2359843" y="1542854"/>
                  </a:lnTo>
                  <a:lnTo>
                    <a:pt x="2441542" y="1542854"/>
                  </a:lnTo>
                  <a:lnTo>
                    <a:pt x="2441542" y="1561708"/>
                  </a:lnTo>
                  <a:lnTo>
                    <a:pt x="2570375" y="1561708"/>
                  </a:lnTo>
                  <a:lnTo>
                    <a:pt x="2570375" y="1583703"/>
                  </a:lnTo>
                  <a:lnTo>
                    <a:pt x="2658359" y="1583703"/>
                  </a:lnTo>
                  <a:lnTo>
                    <a:pt x="2658359" y="1618268"/>
                  </a:lnTo>
                  <a:lnTo>
                    <a:pt x="2771481" y="1618268"/>
                  </a:lnTo>
                  <a:lnTo>
                    <a:pt x="2771481" y="1637122"/>
                  </a:lnTo>
                  <a:lnTo>
                    <a:pt x="2859464" y="1637122"/>
                  </a:lnTo>
                  <a:lnTo>
                    <a:pt x="2859464" y="1674829"/>
                  </a:lnTo>
                  <a:lnTo>
                    <a:pt x="3026004" y="1674829"/>
                  </a:lnTo>
                  <a:lnTo>
                    <a:pt x="3026004" y="1674829"/>
                  </a:lnTo>
                  <a:lnTo>
                    <a:pt x="3026004" y="1712536"/>
                  </a:lnTo>
                  <a:lnTo>
                    <a:pt x="3154837" y="1712536"/>
                  </a:lnTo>
                  <a:lnTo>
                    <a:pt x="3154837" y="1734532"/>
                  </a:lnTo>
                  <a:lnTo>
                    <a:pt x="3267959" y="1734532"/>
                  </a:lnTo>
                  <a:lnTo>
                    <a:pt x="3267959" y="1769097"/>
                  </a:lnTo>
                  <a:lnTo>
                    <a:pt x="3447068" y="1769097"/>
                  </a:lnTo>
                  <a:lnTo>
                    <a:pt x="3447068" y="1800520"/>
                  </a:lnTo>
                  <a:lnTo>
                    <a:pt x="3563332" y="1800520"/>
                  </a:lnTo>
                  <a:lnTo>
                    <a:pt x="3563332" y="1844512"/>
                  </a:lnTo>
                  <a:lnTo>
                    <a:pt x="3886986" y="1844512"/>
                  </a:lnTo>
                  <a:lnTo>
                    <a:pt x="3886986" y="1872792"/>
                  </a:lnTo>
                  <a:lnTo>
                    <a:pt x="3981254" y="1872792"/>
                  </a:lnTo>
                  <a:lnTo>
                    <a:pt x="3981254" y="1897930"/>
                  </a:lnTo>
                  <a:lnTo>
                    <a:pt x="4336330" y="1897930"/>
                  </a:lnTo>
                </a:path>
              </a:pathLst>
            </a:custGeom>
            <a:noFill/>
            <a:ln w="28575">
              <a:solidFill>
                <a:schemeClr val="accent2"/>
              </a:solidFill>
              <a:miter lim="800000"/>
              <a:headEnd/>
              <a:tailEnd/>
            </a:ln>
          </p:spPr>
          <p:txBody>
            <a:bodyPr rtlCol="0" anchor="ctr"/>
            <a:lstStyle/>
            <a:p>
              <a:pPr algn="ctr"/>
              <a:endParaRPr lang="en-US" dirty="0"/>
            </a:p>
          </p:txBody>
        </p:sp>
        <p:sp>
          <p:nvSpPr>
            <p:cNvPr id="10" name="Freeform: Shape 8">
              <a:extLst>
                <a:ext uri="{FF2B5EF4-FFF2-40B4-BE49-F238E27FC236}">
                  <a16:creationId xmlns:a16="http://schemas.microsoft.com/office/drawing/2014/main" id="{639250AF-8C90-C319-5357-1570DB41EC64}"/>
                </a:ext>
              </a:extLst>
            </p:cNvPr>
            <p:cNvSpPr/>
            <p:nvPr/>
          </p:nvSpPr>
          <p:spPr bwMode="auto">
            <a:xfrm>
              <a:off x="4330058" y="1658018"/>
              <a:ext cx="4244666" cy="3047298"/>
            </a:xfrm>
            <a:custGeom>
              <a:avLst/>
              <a:gdLst>
                <a:gd name="connsiteX0" fmla="*/ 0 w 4244666"/>
                <a:gd name="connsiteY0" fmla="*/ 0 h 2874845"/>
                <a:gd name="connsiteX1" fmla="*/ 88949 w 4244666"/>
                <a:gd name="connsiteY1" fmla="*/ 0 h 2874845"/>
                <a:gd name="connsiteX2" fmla="*/ 88949 w 4244666"/>
                <a:gd name="connsiteY2" fmla="*/ 42696 h 2874845"/>
                <a:gd name="connsiteX3" fmla="*/ 103181 w 4244666"/>
                <a:gd name="connsiteY3" fmla="*/ 42696 h 2874845"/>
                <a:gd name="connsiteX4" fmla="*/ 103181 w 4244666"/>
                <a:gd name="connsiteY4" fmla="*/ 92508 h 2874845"/>
                <a:gd name="connsiteX5" fmla="*/ 120971 w 4244666"/>
                <a:gd name="connsiteY5" fmla="*/ 92508 h 2874845"/>
                <a:gd name="connsiteX6" fmla="*/ 120971 w 4244666"/>
                <a:gd name="connsiteY6" fmla="*/ 128087 h 2874845"/>
                <a:gd name="connsiteX7" fmla="*/ 138761 w 4244666"/>
                <a:gd name="connsiteY7" fmla="*/ 128087 h 2874845"/>
                <a:gd name="connsiteX8" fmla="*/ 138761 w 4244666"/>
                <a:gd name="connsiteY8" fmla="*/ 209921 h 2874845"/>
                <a:gd name="connsiteX9" fmla="*/ 152993 w 4244666"/>
                <a:gd name="connsiteY9" fmla="*/ 209921 h 2874845"/>
                <a:gd name="connsiteX10" fmla="*/ 152993 w 4244666"/>
                <a:gd name="connsiteY10" fmla="*/ 266848 h 2874845"/>
                <a:gd name="connsiteX11" fmla="*/ 177898 w 4244666"/>
                <a:gd name="connsiteY11" fmla="*/ 266848 h 2874845"/>
                <a:gd name="connsiteX12" fmla="*/ 177898 w 4244666"/>
                <a:gd name="connsiteY12" fmla="*/ 345124 h 2874845"/>
                <a:gd name="connsiteX13" fmla="*/ 202804 w 4244666"/>
                <a:gd name="connsiteY13" fmla="*/ 345124 h 2874845"/>
                <a:gd name="connsiteX14" fmla="*/ 202804 w 4244666"/>
                <a:gd name="connsiteY14" fmla="*/ 402051 h 2874845"/>
                <a:gd name="connsiteX15" fmla="*/ 217036 w 4244666"/>
                <a:gd name="connsiteY15" fmla="*/ 402051 h 2874845"/>
                <a:gd name="connsiteX16" fmla="*/ 217036 w 4244666"/>
                <a:gd name="connsiteY16" fmla="*/ 458979 h 2874845"/>
                <a:gd name="connsiteX17" fmla="*/ 249058 w 4244666"/>
                <a:gd name="connsiteY17" fmla="*/ 458979 h 2874845"/>
                <a:gd name="connsiteX18" fmla="*/ 249058 w 4244666"/>
                <a:gd name="connsiteY18" fmla="*/ 544371 h 2874845"/>
                <a:gd name="connsiteX19" fmla="*/ 273964 w 4244666"/>
                <a:gd name="connsiteY19" fmla="*/ 544371 h 2874845"/>
                <a:gd name="connsiteX20" fmla="*/ 273964 w 4244666"/>
                <a:gd name="connsiteY20" fmla="*/ 604856 h 2874845"/>
                <a:gd name="connsiteX21" fmla="*/ 302428 w 4244666"/>
                <a:gd name="connsiteY21" fmla="*/ 604856 h 2874845"/>
                <a:gd name="connsiteX22" fmla="*/ 302428 w 4244666"/>
                <a:gd name="connsiteY22" fmla="*/ 732943 h 2874845"/>
                <a:gd name="connsiteX23" fmla="*/ 330891 w 4244666"/>
                <a:gd name="connsiteY23" fmla="*/ 732943 h 2874845"/>
                <a:gd name="connsiteX24" fmla="*/ 330891 w 4244666"/>
                <a:gd name="connsiteY24" fmla="*/ 804103 h 2874845"/>
                <a:gd name="connsiteX25" fmla="*/ 355797 w 4244666"/>
                <a:gd name="connsiteY25" fmla="*/ 804103 h 2874845"/>
                <a:gd name="connsiteX26" fmla="*/ 355797 w 4244666"/>
                <a:gd name="connsiteY26" fmla="*/ 857472 h 2874845"/>
                <a:gd name="connsiteX27" fmla="*/ 387819 w 4244666"/>
                <a:gd name="connsiteY27" fmla="*/ 857472 h 2874845"/>
                <a:gd name="connsiteX28" fmla="*/ 387819 w 4244666"/>
                <a:gd name="connsiteY28" fmla="*/ 939306 h 2874845"/>
                <a:gd name="connsiteX29" fmla="*/ 387819 w 4244666"/>
                <a:gd name="connsiteY29" fmla="*/ 939306 h 2874845"/>
                <a:gd name="connsiteX30" fmla="*/ 387819 w 4244666"/>
                <a:gd name="connsiteY30" fmla="*/ 939306 h 2874845"/>
                <a:gd name="connsiteX31" fmla="*/ 430515 w 4244666"/>
                <a:gd name="connsiteY31" fmla="*/ 939306 h 2874845"/>
                <a:gd name="connsiteX32" fmla="*/ 430515 w 4244666"/>
                <a:gd name="connsiteY32" fmla="*/ 1010465 h 2874845"/>
                <a:gd name="connsiteX33" fmla="*/ 444747 w 4244666"/>
                <a:gd name="connsiteY33" fmla="*/ 1010465 h 2874845"/>
                <a:gd name="connsiteX34" fmla="*/ 444747 w 4244666"/>
                <a:gd name="connsiteY34" fmla="*/ 1063835 h 2874845"/>
                <a:gd name="connsiteX35" fmla="*/ 473210 w 4244666"/>
                <a:gd name="connsiteY35" fmla="*/ 1063835 h 2874845"/>
                <a:gd name="connsiteX36" fmla="*/ 473210 w 4244666"/>
                <a:gd name="connsiteY36" fmla="*/ 1102973 h 2874845"/>
                <a:gd name="connsiteX37" fmla="*/ 501674 w 4244666"/>
                <a:gd name="connsiteY37" fmla="*/ 1102973 h 2874845"/>
                <a:gd name="connsiteX38" fmla="*/ 501674 w 4244666"/>
                <a:gd name="connsiteY38" fmla="*/ 1145669 h 2874845"/>
                <a:gd name="connsiteX39" fmla="*/ 519464 w 4244666"/>
                <a:gd name="connsiteY39" fmla="*/ 1145669 h 2874845"/>
                <a:gd name="connsiteX40" fmla="*/ 519464 w 4244666"/>
                <a:gd name="connsiteY40" fmla="*/ 1191922 h 2874845"/>
                <a:gd name="connsiteX41" fmla="*/ 551486 w 4244666"/>
                <a:gd name="connsiteY41" fmla="*/ 1191922 h 2874845"/>
                <a:gd name="connsiteX42" fmla="*/ 551486 w 4244666"/>
                <a:gd name="connsiteY42" fmla="*/ 1191922 h 2874845"/>
                <a:gd name="connsiteX43" fmla="*/ 576392 w 4244666"/>
                <a:gd name="connsiteY43" fmla="*/ 1216828 h 2874845"/>
                <a:gd name="connsiteX44" fmla="*/ 576392 w 4244666"/>
                <a:gd name="connsiteY44" fmla="*/ 1266640 h 2874845"/>
                <a:gd name="connsiteX45" fmla="*/ 597740 w 4244666"/>
                <a:gd name="connsiteY45" fmla="*/ 1266640 h 2874845"/>
                <a:gd name="connsiteX46" fmla="*/ 597740 w 4244666"/>
                <a:gd name="connsiteY46" fmla="*/ 1334241 h 2874845"/>
                <a:gd name="connsiteX47" fmla="*/ 658225 w 4244666"/>
                <a:gd name="connsiteY47" fmla="*/ 1334241 h 2874845"/>
                <a:gd name="connsiteX48" fmla="*/ 658225 w 4244666"/>
                <a:gd name="connsiteY48" fmla="*/ 1359147 h 2874845"/>
                <a:gd name="connsiteX49" fmla="*/ 686689 w 4244666"/>
                <a:gd name="connsiteY49" fmla="*/ 1359147 h 2874845"/>
                <a:gd name="connsiteX50" fmla="*/ 686689 w 4244666"/>
                <a:gd name="connsiteY50" fmla="*/ 1398285 h 2874845"/>
                <a:gd name="connsiteX51" fmla="*/ 740059 w 4244666"/>
                <a:gd name="connsiteY51" fmla="*/ 1398285 h 2874845"/>
                <a:gd name="connsiteX52" fmla="*/ 740059 w 4244666"/>
                <a:gd name="connsiteY52" fmla="*/ 1465887 h 2874845"/>
                <a:gd name="connsiteX53" fmla="*/ 814776 w 4244666"/>
                <a:gd name="connsiteY53" fmla="*/ 1465887 h 2874845"/>
                <a:gd name="connsiteX54" fmla="*/ 814776 w 4244666"/>
                <a:gd name="connsiteY54" fmla="*/ 1465887 h 2874845"/>
                <a:gd name="connsiteX55" fmla="*/ 846797 w 4244666"/>
                <a:gd name="connsiteY55" fmla="*/ 1497908 h 2874845"/>
                <a:gd name="connsiteX56" fmla="*/ 846797 w 4244666"/>
                <a:gd name="connsiteY56" fmla="*/ 1522814 h 2874845"/>
                <a:gd name="connsiteX57" fmla="*/ 921516 w 4244666"/>
                <a:gd name="connsiteY57" fmla="*/ 1522814 h 2874845"/>
                <a:gd name="connsiteX58" fmla="*/ 921516 w 4244666"/>
                <a:gd name="connsiteY58" fmla="*/ 1554836 h 2874845"/>
                <a:gd name="connsiteX59" fmla="*/ 960653 w 4244666"/>
                <a:gd name="connsiteY59" fmla="*/ 1554836 h 2874845"/>
                <a:gd name="connsiteX60" fmla="*/ 960653 w 4244666"/>
                <a:gd name="connsiteY60" fmla="*/ 1579742 h 2874845"/>
                <a:gd name="connsiteX61" fmla="*/ 1010465 w 4244666"/>
                <a:gd name="connsiteY61" fmla="*/ 1579742 h 2874845"/>
                <a:gd name="connsiteX62" fmla="*/ 1010465 w 4244666"/>
                <a:gd name="connsiteY62" fmla="*/ 1622437 h 2874845"/>
                <a:gd name="connsiteX63" fmla="*/ 1038929 w 4244666"/>
                <a:gd name="connsiteY63" fmla="*/ 1622437 h 2874845"/>
                <a:gd name="connsiteX64" fmla="*/ 1038929 w 4244666"/>
                <a:gd name="connsiteY64" fmla="*/ 1647343 h 2874845"/>
                <a:gd name="connsiteX65" fmla="*/ 1156342 w 4244666"/>
                <a:gd name="connsiteY65" fmla="*/ 1647343 h 2874845"/>
                <a:gd name="connsiteX66" fmla="*/ 1156342 w 4244666"/>
                <a:gd name="connsiteY66" fmla="*/ 1700713 h 2874845"/>
                <a:gd name="connsiteX67" fmla="*/ 1223944 w 4244666"/>
                <a:gd name="connsiteY67" fmla="*/ 1700713 h 2874845"/>
                <a:gd name="connsiteX68" fmla="*/ 1223944 w 4244666"/>
                <a:gd name="connsiteY68" fmla="*/ 1718503 h 2874845"/>
                <a:gd name="connsiteX69" fmla="*/ 1259523 w 4244666"/>
                <a:gd name="connsiteY69" fmla="*/ 1718503 h 2874845"/>
                <a:gd name="connsiteX70" fmla="*/ 1259523 w 4244666"/>
                <a:gd name="connsiteY70" fmla="*/ 1775430 h 2874845"/>
                <a:gd name="connsiteX71" fmla="*/ 1366263 w 4244666"/>
                <a:gd name="connsiteY71" fmla="*/ 1775430 h 2874845"/>
                <a:gd name="connsiteX72" fmla="*/ 1366263 w 4244666"/>
                <a:gd name="connsiteY72" fmla="*/ 1807452 h 2874845"/>
                <a:gd name="connsiteX73" fmla="*/ 1465886 w 4244666"/>
                <a:gd name="connsiteY73" fmla="*/ 1807452 h 2874845"/>
                <a:gd name="connsiteX74" fmla="*/ 1465886 w 4244666"/>
                <a:gd name="connsiteY74" fmla="*/ 1835916 h 2874845"/>
                <a:gd name="connsiteX75" fmla="*/ 1565509 w 4244666"/>
                <a:gd name="connsiteY75" fmla="*/ 1835916 h 2874845"/>
                <a:gd name="connsiteX76" fmla="*/ 1565509 w 4244666"/>
                <a:gd name="connsiteY76" fmla="*/ 1864380 h 2874845"/>
                <a:gd name="connsiteX77" fmla="*/ 1647343 w 4244666"/>
                <a:gd name="connsiteY77" fmla="*/ 1864380 h 2874845"/>
                <a:gd name="connsiteX78" fmla="*/ 1647343 w 4244666"/>
                <a:gd name="connsiteY78" fmla="*/ 1885728 h 2874845"/>
                <a:gd name="connsiteX79" fmla="*/ 1800336 w 4244666"/>
                <a:gd name="connsiteY79" fmla="*/ 1885728 h 2874845"/>
                <a:gd name="connsiteX80" fmla="*/ 1800336 w 4244666"/>
                <a:gd name="connsiteY80" fmla="*/ 1910634 h 2874845"/>
                <a:gd name="connsiteX81" fmla="*/ 1889285 w 4244666"/>
                <a:gd name="connsiteY81" fmla="*/ 1910634 h 2874845"/>
                <a:gd name="connsiteX82" fmla="*/ 1889285 w 4244666"/>
                <a:gd name="connsiteY82" fmla="*/ 1921308 h 2874845"/>
                <a:gd name="connsiteX83" fmla="*/ 1960445 w 4244666"/>
                <a:gd name="connsiteY83" fmla="*/ 1921308 h 2874845"/>
                <a:gd name="connsiteX84" fmla="*/ 1960445 w 4244666"/>
                <a:gd name="connsiteY84" fmla="*/ 1942655 h 2874845"/>
                <a:gd name="connsiteX85" fmla="*/ 2020930 w 4244666"/>
                <a:gd name="connsiteY85" fmla="*/ 1942655 h 2874845"/>
                <a:gd name="connsiteX86" fmla="*/ 2020930 w 4244666"/>
                <a:gd name="connsiteY86" fmla="*/ 1949771 h 2874845"/>
                <a:gd name="connsiteX87" fmla="*/ 2177481 w 4244666"/>
                <a:gd name="connsiteY87" fmla="*/ 1949771 h 2874845"/>
                <a:gd name="connsiteX88" fmla="*/ 2177481 w 4244666"/>
                <a:gd name="connsiteY88" fmla="*/ 1978235 h 2874845"/>
                <a:gd name="connsiteX89" fmla="*/ 2230851 w 4244666"/>
                <a:gd name="connsiteY89" fmla="*/ 1978235 h 2874845"/>
                <a:gd name="connsiteX90" fmla="*/ 2230851 w 4244666"/>
                <a:gd name="connsiteY90" fmla="*/ 2003141 h 2874845"/>
                <a:gd name="connsiteX91" fmla="*/ 2401634 w 4244666"/>
                <a:gd name="connsiteY91" fmla="*/ 2003141 h 2874845"/>
                <a:gd name="connsiteX92" fmla="*/ 2401634 w 4244666"/>
                <a:gd name="connsiteY92" fmla="*/ 2020931 h 2874845"/>
                <a:gd name="connsiteX93" fmla="*/ 2529721 w 4244666"/>
                <a:gd name="connsiteY93" fmla="*/ 2020931 h 2874845"/>
                <a:gd name="connsiteX94" fmla="*/ 2529721 w 4244666"/>
                <a:gd name="connsiteY94" fmla="*/ 2042279 h 2874845"/>
                <a:gd name="connsiteX95" fmla="*/ 2640018 w 4244666"/>
                <a:gd name="connsiteY95" fmla="*/ 2042279 h 2874845"/>
                <a:gd name="connsiteX96" fmla="*/ 2640018 w 4244666"/>
                <a:gd name="connsiteY96" fmla="*/ 2067185 h 2874845"/>
                <a:gd name="connsiteX97" fmla="*/ 2679156 w 4244666"/>
                <a:gd name="connsiteY97" fmla="*/ 2067185 h 2874845"/>
                <a:gd name="connsiteX98" fmla="*/ 2679156 w 4244666"/>
                <a:gd name="connsiteY98" fmla="*/ 2099206 h 2874845"/>
                <a:gd name="connsiteX99" fmla="*/ 2803685 w 4244666"/>
                <a:gd name="connsiteY99" fmla="*/ 2099206 h 2874845"/>
                <a:gd name="connsiteX100" fmla="*/ 2803685 w 4244666"/>
                <a:gd name="connsiteY100" fmla="*/ 2127670 h 2874845"/>
                <a:gd name="connsiteX101" fmla="*/ 2953120 w 4244666"/>
                <a:gd name="connsiteY101" fmla="*/ 2127670 h 2874845"/>
                <a:gd name="connsiteX102" fmla="*/ 2953120 w 4244666"/>
                <a:gd name="connsiteY102" fmla="*/ 2145460 h 2874845"/>
                <a:gd name="connsiteX103" fmla="*/ 3002932 w 4244666"/>
                <a:gd name="connsiteY103" fmla="*/ 2145460 h 2874845"/>
                <a:gd name="connsiteX104" fmla="*/ 3002932 w 4244666"/>
                <a:gd name="connsiteY104" fmla="*/ 2159692 h 2874845"/>
                <a:gd name="connsiteX105" fmla="*/ 3191505 w 4244666"/>
                <a:gd name="connsiteY105" fmla="*/ 2159692 h 2874845"/>
                <a:gd name="connsiteX106" fmla="*/ 3191505 w 4244666"/>
                <a:gd name="connsiteY106" fmla="*/ 2209504 h 2874845"/>
                <a:gd name="connsiteX107" fmla="*/ 3223526 w 4244666"/>
                <a:gd name="connsiteY107" fmla="*/ 2209504 h 2874845"/>
                <a:gd name="connsiteX108" fmla="*/ 3223526 w 4244666"/>
                <a:gd name="connsiteY108" fmla="*/ 2223736 h 2874845"/>
                <a:gd name="connsiteX109" fmla="*/ 3497491 w 4244666"/>
                <a:gd name="connsiteY109" fmla="*/ 2223736 h 2874845"/>
                <a:gd name="connsiteX110" fmla="*/ 3497491 w 4244666"/>
                <a:gd name="connsiteY110" fmla="*/ 2248641 h 2874845"/>
                <a:gd name="connsiteX111" fmla="*/ 4244666 w 4244666"/>
                <a:gd name="connsiteY111" fmla="*/ 2248641 h 2874845"/>
                <a:gd name="connsiteX112" fmla="*/ 4244666 w 4244666"/>
                <a:gd name="connsiteY112" fmla="*/ 2874845 h 2874845"/>
                <a:gd name="connsiteX0" fmla="*/ 0 w 4244666"/>
                <a:gd name="connsiteY0" fmla="*/ 0 h 3047298"/>
                <a:gd name="connsiteX1" fmla="*/ 88949 w 4244666"/>
                <a:gd name="connsiteY1" fmla="*/ 0 h 3047298"/>
                <a:gd name="connsiteX2" fmla="*/ 88949 w 4244666"/>
                <a:gd name="connsiteY2" fmla="*/ 42696 h 3047298"/>
                <a:gd name="connsiteX3" fmla="*/ 103181 w 4244666"/>
                <a:gd name="connsiteY3" fmla="*/ 42696 h 3047298"/>
                <a:gd name="connsiteX4" fmla="*/ 103181 w 4244666"/>
                <a:gd name="connsiteY4" fmla="*/ 92508 h 3047298"/>
                <a:gd name="connsiteX5" fmla="*/ 120971 w 4244666"/>
                <a:gd name="connsiteY5" fmla="*/ 92508 h 3047298"/>
                <a:gd name="connsiteX6" fmla="*/ 120971 w 4244666"/>
                <a:gd name="connsiteY6" fmla="*/ 128087 h 3047298"/>
                <a:gd name="connsiteX7" fmla="*/ 138761 w 4244666"/>
                <a:gd name="connsiteY7" fmla="*/ 128087 h 3047298"/>
                <a:gd name="connsiteX8" fmla="*/ 138761 w 4244666"/>
                <a:gd name="connsiteY8" fmla="*/ 209921 h 3047298"/>
                <a:gd name="connsiteX9" fmla="*/ 152993 w 4244666"/>
                <a:gd name="connsiteY9" fmla="*/ 209921 h 3047298"/>
                <a:gd name="connsiteX10" fmla="*/ 152993 w 4244666"/>
                <a:gd name="connsiteY10" fmla="*/ 266848 h 3047298"/>
                <a:gd name="connsiteX11" fmla="*/ 177898 w 4244666"/>
                <a:gd name="connsiteY11" fmla="*/ 266848 h 3047298"/>
                <a:gd name="connsiteX12" fmla="*/ 177898 w 4244666"/>
                <a:gd name="connsiteY12" fmla="*/ 345124 h 3047298"/>
                <a:gd name="connsiteX13" fmla="*/ 202804 w 4244666"/>
                <a:gd name="connsiteY13" fmla="*/ 345124 h 3047298"/>
                <a:gd name="connsiteX14" fmla="*/ 202804 w 4244666"/>
                <a:gd name="connsiteY14" fmla="*/ 402051 h 3047298"/>
                <a:gd name="connsiteX15" fmla="*/ 217036 w 4244666"/>
                <a:gd name="connsiteY15" fmla="*/ 402051 h 3047298"/>
                <a:gd name="connsiteX16" fmla="*/ 217036 w 4244666"/>
                <a:gd name="connsiteY16" fmla="*/ 458979 h 3047298"/>
                <a:gd name="connsiteX17" fmla="*/ 249058 w 4244666"/>
                <a:gd name="connsiteY17" fmla="*/ 458979 h 3047298"/>
                <a:gd name="connsiteX18" fmla="*/ 249058 w 4244666"/>
                <a:gd name="connsiteY18" fmla="*/ 544371 h 3047298"/>
                <a:gd name="connsiteX19" fmla="*/ 273964 w 4244666"/>
                <a:gd name="connsiteY19" fmla="*/ 544371 h 3047298"/>
                <a:gd name="connsiteX20" fmla="*/ 273964 w 4244666"/>
                <a:gd name="connsiteY20" fmla="*/ 604856 h 3047298"/>
                <a:gd name="connsiteX21" fmla="*/ 302428 w 4244666"/>
                <a:gd name="connsiteY21" fmla="*/ 604856 h 3047298"/>
                <a:gd name="connsiteX22" fmla="*/ 302428 w 4244666"/>
                <a:gd name="connsiteY22" fmla="*/ 732943 h 3047298"/>
                <a:gd name="connsiteX23" fmla="*/ 330891 w 4244666"/>
                <a:gd name="connsiteY23" fmla="*/ 732943 h 3047298"/>
                <a:gd name="connsiteX24" fmla="*/ 330891 w 4244666"/>
                <a:gd name="connsiteY24" fmla="*/ 804103 h 3047298"/>
                <a:gd name="connsiteX25" fmla="*/ 355797 w 4244666"/>
                <a:gd name="connsiteY25" fmla="*/ 804103 h 3047298"/>
                <a:gd name="connsiteX26" fmla="*/ 355797 w 4244666"/>
                <a:gd name="connsiteY26" fmla="*/ 857472 h 3047298"/>
                <a:gd name="connsiteX27" fmla="*/ 387819 w 4244666"/>
                <a:gd name="connsiteY27" fmla="*/ 857472 h 3047298"/>
                <a:gd name="connsiteX28" fmla="*/ 387819 w 4244666"/>
                <a:gd name="connsiteY28" fmla="*/ 939306 h 3047298"/>
                <a:gd name="connsiteX29" fmla="*/ 387819 w 4244666"/>
                <a:gd name="connsiteY29" fmla="*/ 939306 h 3047298"/>
                <a:gd name="connsiteX30" fmla="*/ 387819 w 4244666"/>
                <a:gd name="connsiteY30" fmla="*/ 939306 h 3047298"/>
                <a:gd name="connsiteX31" fmla="*/ 430515 w 4244666"/>
                <a:gd name="connsiteY31" fmla="*/ 939306 h 3047298"/>
                <a:gd name="connsiteX32" fmla="*/ 430515 w 4244666"/>
                <a:gd name="connsiteY32" fmla="*/ 1010465 h 3047298"/>
                <a:gd name="connsiteX33" fmla="*/ 444747 w 4244666"/>
                <a:gd name="connsiteY33" fmla="*/ 1010465 h 3047298"/>
                <a:gd name="connsiteX34" fmla="*/ 444747 w 4244666"/>
                <a:gd name="connsiteY34" fmla="*/ 1063835 h 3047298"/>
                <a:gd name="connsiteX35" fmla="*/ 473210 w 4244666"/>
                <a:gd name="connsiteY35" fmla="*/ 1063835 h 3047298"/>
                <a:gd name="connsiteX36" fmla="*/ 473210 w 4244666"/>
                <a:gd name="connsiteY36" fmla="*/ 1102973 h 3047298"/>
                <a:gd name="connsiteX37" fmla="*/ 501674 w 4244666"/>
                <a:gd name="connsiteY37" fmla="*/ 1102973 h 3047298"/>
                <a:gd name="connsiteX38" fmla="*/ 501674 w 4244666"/>
                <a:gd name="connsiteY38" fmla="*/ 1145669 h 3047298"/>
                <a:gd name="connsiteX39" fmla="*/ 519464 w 4244666"/>
                <a:gd name="connsiteY39" fmla="*/ 1145669 h 3047298"/>
                <a:gd name="connsiteX40" fmla="*/ 519464 w 4244666"/>
                <a:gd name="connsiteY40" fmla="*/ 1191922 h 3047298"/>
                <a:gd name="connsiteX41" fmla="*/ 551486 w 4244666"/>
                <a:gd name="connsiteY41" fmla="*/ 1191922 h 3047298"/>
                <a:gd name="connsiteX42" fmla="*/ 551486 w 4244666"/>
                <a:gd name="connsiteY42" fmla="*/ 1191922 h 3047298"/>
                <a:gd name="connsiteX43" fmla="*/ 576392 w 4244666"/>
                <a:gd name="connsiteY43" fmla="*/ 1216828 h 3047298"/>
                <a:gd name="connsiteX44" fmla="*/ 576392 w 4244666"/>
                <a:gd name="connsiteY44" fmla="*/ 1266640 h 3047298"/>
                <a:gd name="connsiteX45" fmla="*/ 597740 w 4244666"/>
                <a:gd name="connsiteY45" fmla="*/ 1266640 h 3047298"/>
                <a:gd name="connsiteX46" fmla="*/ 597740 w 4244666"/>
                <a:gd name="connsiteY46" fmla="*/ 1334241 h 3047298"/>
                <a:gd name="connsiteX47" fmla="*/ 658225 w 4244666"/>
                <a:gd name="connsiteY47" fmla="*/ 1334241 h 3047298"/>
                <a:gd name="connsiteX48" fmla="*/ 658225 w 4244666"/>
                <a:gd name="connsiteY48" fmla="*/ 1359147 h 3047298"/>
                <a:gd name="connsiteX49" fmla="*/ 686689 w 4244666"/>
                <a:gd name="connsiteY49" fmla="*/ 1359147 h 3047298"/>
                <a:gd name="connsiteX50" fmla="*/ 686689 w 4244666"/>
                <a:gd name="connsiteY50" fmla="*/ 1398285 h 3047298"/>
                <a:gd name="connsiteX51" fmla="*/ 740059 w 4244666"/>
                <a:gd name="connsiteY51" fmla="*/ 1398285 h 3047298"/>
                <a:gd name="connsiteX52" fmla="*/ 740059 w 4244666"/>
                <a:gd name="connsiteY52" fmla="*/ 1465887 h 3047298"/>
                <a:gd name="connsiteX53" fmla="*/ 814776 w 4244666"/>
                <a:gd name="connsiteY53" fmla="*/ 1465887 h 3047298"/>
                <a:gd name="connsiteX54" fmla="*/ 814776 w 4244666"/>
                <a:gd name="connsiteY54" fmla="*/ 1465887 h 3047298"/>
                <a:gd name="connsiteX55" fmla="*/ 846797 w 4244666"/>
                <a:gd name="connsiteY55" fmla="*/ 1497908 h 3047298"/>
                <a:gd name="connsiteX56" fmla="*/ 846797 w 4244666"/>
                <a:gd name="connsiteY56" fmla="*/ 1522814 h 3047298"/>
                <a:gd name="connsiteX57" fmla="*/ 921516 w 4244666"/>
                <a:gd name="connsiteY57" fmla="*/ 1522814 h 3047298"/>
                <a:gd name="connsiteX58" fmla="*/ 921516 w 4244666"/>
                <a:gd name="connsiteY58" fmla="*/ 1554836 h 3047298"/>
                <a:gd name="connsiteX59" fmla="*/ 960653 w 4244666"/>
                <a:gd name="connsiteY59" fmla="*/ 1554836 h 3047298"/>
                <a:gd name="connsiteX60" fmla="*/ 960653 w 4244666"/>
                <a:gd name="connsiteY60" fmla="*/ 1579742 h 3047298"/>
                <a:gd name="connsiteX61" fmla="*/ 1010465 w 4244666"/>
                <a:gd name="connsiteY61" fmla="*/ 1579742 h 3047298"/>
                <a:gd name="connsiteX62" fmla="*/ 1010465 w 4244666"/>
                <a:gd name="connsiteY62" fmla="*/ 1622437 h 3047298"/>
                <a:gd name="connsiteX63" fmla="*/ 1038929 w 4244666"/>
                <a:gd name="connsiteY63" fmla="*/ 1622437 h 3047298"/>
                <a:gd name="connsiteX64" fmla="*/ 1038929 w 4244666"/>
                <a:gd name="connsiteY64" fmla="*/ 1647343 h 3047298"/>
                <a:gd name="connsiteX65" fmla="*/ 1156342 w 4244666"/>
                <a:gd name="connsiteY65" fmla="*/ 1647343 h 3047298"/>
                <a:gd name="connsiteX66" fmla="*/ 1156342 w 4244666"/>
                <a:gd name="connsiteY66" fmla="*/ 1700713 h 3047298"/>
                <a:gd name="connsiteX67" fmla="*/ 1223944 w 4244666"/>
                <a:gd name="connsiteY67" fmla="*/ 1700713 h 3047298"/>
                <a:gd name="connsiteX68" fmla="*/ 1223944 w 4244666"/>
                <a:gd name="connsiteY68" fmla="*/ 1718503 h 3047298"/>
                <a:gd name="connsiteX69" fmla="*/ 1259523 w 4244666"/>
                <a:gd name="connsiteY69" fmla="*/ 1718503 h 3047298"/>
                <a:gd name="connsiteX70" fmla="*/ 1259523 w 4244666"/>
                <a:gd name="connsiteY70" fmla="*/ 1775430 h 3047298"/>
                <a:gd name="connsiteX71" fmla="*/ 1366263 w 4244666"/>
                <a:gd name="connsiteY71" fmla="*/ 1775430 h 3047298"/>
                <a:gd name="connsiteX72" fmla="*/ 1366263 w 4244666"/>
                <a:gd name="connsiteY72" fmla="*/ 1807452 h 3047298"/>
                <a:gd name="connsiteX73" fmla="*/ 1465886 w 4244666"/>
                <a:gd name="connsiteY73" fmla="*/ 1807452 h 3047298"/>
                <a:gd name="connsiteX74" fmla="*/ 1465886 w 4244666"/>
                <a:gd name="connsiteY74" fmla="*/ 1835916 h 3047298"/>
                <a:gd name="connsiteX75" fmla="*/ 1565509 w 4244666"/>
                <a:gd name="connsiteY75" fmla="*/ 1835916 h 3047298"/>
                <a:gd name="connsiteX76" fmla="*/ 1565509 w 4244666"/>
                <a:gd name="connsiteY76" fmla="*/ 1864380 h 3047298"/>
                <a:gd name="connsiteX77" fmla="*/ 1647343 w 4244666"/>
                <a:gd name="connsiteY77" fmla="*/ 1864380 h 3047298"/>
                <a:gd name="connsiteX78" fmla="*/ 1647343 w 4244666"/>
                <a:gd name="connsiteY78" fmla="*/ 1885728 h 3047298"/>
                <a:gd name="connsiteX79" fmla="*/ 1800336 w 4244666"/>
                <a:gd name="connsiteY79" fmla="*/ 1885728 h 3047298"/>
                <a:gd name="connsiteX80" fmla="*/ 1800336 w 4244666"/>
                <a:gd name="connsiteY80" fmla="*/ 1910634 h 3047298"/>
                <a:gd name="connsiteX81" fmla="*/ 1889285 w 4244666"/>
                <a:gd name="connsiteY81" fmla="*/ 1910634 h 3047298"/>
                <a:gd name="connsiteX82" fmla="*/ 1889285 w 4244666"/>
                <a:gd name="connsiteY82" fmla="*/ 1921308 h 3047298"/>
                <a:gd name="connsiteX83" fmla="*/ 1960445 w 4244666"/>
                <a:gd name="connsiteY83" fmla="*/ 1921308 h 3047298"/>
                <a:gd name="connsiteX84" fmla="*/ 1960445 w 4244666"/>
                <a:gd name="connsiteY84" fmla="*/ 1942655 h 3047298"/>
                <a:gd name="connsiteX85" fmla="*/ 2020930 w 4244666"/>
                <a:gd name="connsiteY85" fmla="*/ 1942655 h 3047298"/>
                <a:gd name="connsiteX86" fmla="*/ 2020930 w 4244666"/>
                <a:gd name="connsiteY86" fmla="*/ 1949771 h 3047298"/>
                <a:gd name="connsiteX87" fmla="*/ 2177481 w 4244666"/>
                <a:gd name="connsiteY87" fmla="*/ 1949771 h 3047298"/>
                <a:gd name="connsiteX88" fmla="*/ 2177481 w 4244666"/>
                <a:gd name="connsiteY88" fmla="*/ 1978235 h 3047298"/>
                <a:gd name="connsiteX89" fmla="*/ 2230851 w 4244666"/>
                <a:gd name="connsiteY89" fmla="*/ 1978235 h 3047298"/>
                <a:gd name="connsiteX90" fmla="*/ 2230851 w 4244666"/>
                <a:gd name="connsiteY90" fmla="*/ 2003141 h 3047298"/>
                <a:gd name="connsiteX91" fmla="*/ 2401634 w 4244666"/>
                <a:gd name="connsiteY91" fmla="*/ 2003141 h 3047298"/>
                <a:gd name="connsiteX92" fmla="*/ 2401634 w 4244666"/>
                <a:gd name="connsiteY92" fmla="*/ 2020931 h 3047298"/>
                <a:gd name="connsiteX93" fmla="*/ 2529721 w 4244666"/>
                <a:gd name="connsiteY93" fmla="*/ 2020931 h 3047298"/>
                <a:gd name="connsiteX94" fmla="*/ 2529721 w 4244666"/>
                <a:gd name="connsiteY94" fmla="*/ 2042279 h 3047298"/>
                <a:gd name="connsiteX95" fmla="*/ 2640018 w 4244666"/>
                <a:gd name="connsiteY95" fmla="*/ 2042279 h 3047298"/>
                <a:gd name="connsiteX96" fmla="*/ 2640018 w 4244666"/>
                <a:gd name="connsiteY96" fmla="*/ 2067185 h 3047298"/>
                <a:gd name="connsiteX97" fmla="*/ 2679156 w 4244666"/>
                <a:gd name="connsiteY97" fmla="*/ 2067185 h 3047298"/>
                <a:gd name="connsiteX98" fmla="*/ 2679156 w 4244666"/>
                <a:gd name="connsiteY98" fmla="*/ 2099206 h 3047298"/>
                <a:gd name="connsiteX99" fmla="*/ 2803685 w 4244666"/>
                <a:gd name="connsiteY99" fmla="*/ 2099206 h 3047298"/>
                <a:gd name="connsiteX100" fmla="*/ 2803685 w 4244666"/>
                <a:gd name="connsiteY100" fmla="*/ 2127670 h 3047298"/>
                <a:gd name="connsiteX101" fmla="*/ 2953120 w 4244666"/>
                <a:gd name="connsiteY101" fmla="*/ 2127670 h 3047298"/>
                <a:gd name="connsiteX102" fmla="*/ 2953120 w 4244666"/>
                <a:gd name="connsiteY102" fmla="*/ 2145460 h 3047298"/>
                <a:gd name="connsiteX103" fmla="*/ 3002932 w 4244666"/>
                <a:gd name="connsiteY103" fmla="*/ 2145460 h 3047298"/>
                <a:gd name="connsiteX104" fmla="*/ 3002932 w 4244666"/>
                <a:gd name="connsiteY104" fmla="*/ 2159692 h 3047298"/>
                <a:gd name="connsiteX105" fmla="*/ 3191505 w 4244666"/>
                <a:gd name="connsiteY105" fmla="*/ 2159692 h 3047298"/>
                <a:gd name="connsiteX106" fmla="*/ 3191505 w 4244666"/>
                <a:gd name="connsiteY106" fmla="*/ 2209504 h 3047298"/>
                <a:gd name="connsiteX107" fmla="*/ 3223526 w 4244666"/>
                <a:gd name="connsiteY107" fmla="*/ 2209504 h 3047298"/>
                <a:gd name="connsiteX108" fmla="*/ 3223526 w 4244666"/>
                <a:gd name="connsiteY108" fmla="*/ 2223736 h 3047298"/>
                <a:gd name="connsiteX109" fmla="*/ 3497491 w 4244666"/>
                <a:gd name="connsiteY109" fmla="*/ 2223736 h 3047298"/>
                <a:gd name="connsiteX110" fmla="*/ 3497491 w 4244666"/>
                <a:gd name="connsiteY110" fmla="*/ 2248641 h 3047298"/>
                <a:gd name="connsiteX111" fmla="*/ 4244666 w 4244666"/>
                <a:gd name="connsiteY111" fmla="*/ 2248641 h 3047298"/>
                <a:gd name="connsiteX112" fmla="*/ 4244666 w 4244666"/>
                <a:gd name="connsiteY112" fmla="*/ 3047298 h 3047298"/>
                <a:gd name="connsiteX0" fmla="*/ 0 w 4244666"/>
                <a:gd name="connsiteY0" fmla="*/ 0 h 3047298"/>
                <a:gd name="connsiteX1" fmla="*/ 88949 w 4244666"/>
                <a:gd name="connsiteY1" fmla="*/ 0 h 3047298"/>
                <a:gd name="connsiteX2" fmla="*/ 88949 w 4244666"/>
                <a:gd name="connsiteY2" fmla="*/ 42696 h 3047298"/>
                <a:gd name="connsiteX3" fmla="*/ 103181 w 4244666"/>
                <a:gd name="connsiteY3" fmla="*/ 42696 h 3047298"/>
                <a:gd name="connsiteX4" fmla="*/ 103181 w 4244666"/>
                <a:gd name="connsiteY4" fmla="*/ 92508 h 3047298"/>
                <a:gd name="connsiteX5" fmla="*/ 120971 w 4244666"/>
                <a:gd name="connsiteY5" fmla="*/ 92508 h 3047298"/>
                <a:gd name="connsiteX6" fmla="*/ 120971 w 4244666"/>
                <a:gd name="connsiteY6" fmla="*/ 128087 h 3047298"/>
                <a:gd name="connsiteX7" fmla="*/ 138761 w 4244666"/>
                <a:gd name="connsiteY7" fmla="*/ 128087 h 3047298"/>
                <a:gd name="connsiteX8" fmla="*/ 138761 w 4244666"/>
                <a:gd name="connsiteY8" fmla="*/ 209921 h 3047298"/>
                <a:gd name="connsiteX9" fmla="*/ 152993 w 4244666"/>
                <a:gd name="connsiteY9" fmla="*/ 209921 h 3047298"/>
                <a:gd name="connsiteX10" fmla="*/ 152993 w 4244666"/>
                <a:gd name="connsiteY10" fmla="*/ 266848 h 3047298"/>
                <a:gd name="connsiteX11" fmla="*/ 177898 w 4244666"/>
                <a:gd name="connsiteY11" fmla="*/ 266848 h 3047298"/>
                <a:gd name="connsiteX12" fmla="*/ 177898 w 4244666"/>
                <a:gd name="connsiteY12" fmla="*/ 345124 h 3047298"/>
                <a:gd name="connsiteX13" fmla="*/ 202804 w 4244666"/>
                <a:gd name="connsiteY13" fmla="*/ 345124 h 3047298"/>
                <a:gd name="connsiteX14" fmla="*/ 202804 w 4244666"/>
                <a:gd name="connsiteY14" fmla="*/ 402051 h 3047298"/>
                <a:gd name="connsiteX15" fmla="*/ 217036 w 4244666"/>
                <a:gd name="connsiteY15" fmla="*/ 402051 h 3047298"/>
                <a:gd name="connsiteX16" fmla="*/ 217036 w 4244666"/>
                <a:gd name="connsiteY16" fmla="*/ 458979 h 3047298"/>
                <a:gd name="connsiteX17" fmla="*/ 249058 w 4244666"/>
                <a:gd name="connsiteY17" fmla="*/ 458979 h 3047298"/>
                <a:gd name="connsiteX18" fmla="*/ 249058 w 4244666"/>
                <a:gd name="connsiteY18" fmla="*/ 544371 h 3047298"/>
                <a:gd name="connsiteX19" fmla="*/ 273964 w 4244666"/>
                <a:gd name="connsiteY19" fmla="*/ 544371 h 3047298"/>
                <a:gd name="connsiteX20" fmla="*/ 273964 w 4244666"/>
                <a:gd name="connsiteY20" fmla="*/ 604856 h 3047298"/>
                <a:gd name="connsiteX21" fmla="*/ 302428 w 4244666"/>
                <a:gd name="connsiteY21" fmla="*/ 604856 h 3047298"/>
                <a:gd name="connsiteX22" fmla="*/ 302428 w 4244666"/>
                <a:gd name="connsiteY22" fmla="*/ 732943 h 3047298"/>
                <a:gd name="connsiteX23" fmla="*/ 330891 w 4244666"/>
                <a:gd name="connsiteY23" fmla="*/ 732943 h 3047298"/>
                <a:gd name="connsiteX24" fmla="*/ 330891 w 4244666"/>
                <a:gd name="connsiteY24" fmla="*/ 804103 h 3047298"/>
                <a:gd name="connsiteX25" fmla="*/ 355797 w 4244666"/>
                <a:gd name="connsiteY25" fmla="*/ 804103 h 3047298"/>
                <a:gd name="connsiteX26" fmla="*/ 355797 w 4244666"/>
                <a:gd name="connsiteY26" fmla="*/ 857472 h 3047298"/>
                <a:gd name="connsiteX27" fmla="*/ 387819 w 4244666"/>
                <a:gd name="connsiteY27" fmla="*/ 857472 h 3047298"/>
                <a:gd name="connsiteX28" fmla="*/ 387819 w 4244666"/>
                <a:gd name="connsiteY28" fmla="*/ 939306 h 3047298"/>
                <a:gd name="connsiteX29" fmla="*/ 387819 w 4244666"/>
                <a:gd name="connsiteY29" fmla="*/ 939306 h 3047298"/>
                <a:gd name="connsiteX30" fmla="*/ 387819 w 4244666"/>
                <a:gd name="connsiteY30" fmla="*/ 939306 h 3047298"/>
                <a:gd name="connsiteX31" fmla="*/ 430515 w 4244666"/>
                <a:gd name="connsiteY31" fmla="*/ 939306 h 3047298"/>
                <a:gd name="connsiteX32" fmla="*/ 430515 w 4244666"/>
                <a:gd name="connsiteY32" fmla="*/ 1010465 h 3047298"/>
                <a:gd name="connsiteX33" fmla="*/ 444747 w 4244666"/>
                <a:gd name="connsiteY33" fmla="*/ 1010465 h 3047298"/>
                <a:gd name="connsiteX34" fmla="*/ 444747 w 4244666"/>
                <a:gd name="connsiteY34" fmla="*/ 1063835 h 3047298"/>
                <a:gd name="connsiteX35" fmla="*/ 473210 w 4244666"/>
                <a:gd name="connsiteY35" fmla="*/ 1063835 h 3047298"/>
                <a:gd name="connsiteX36" fmla="*/ 473210 w 4244666"/>
                <a:gd name="connsiteY36" fmla="*/ 1102973 h 3047298"/>
                <a:gd name="connsiteX37" fmla="*/ 501674 w 4244666"/>
                <a:gd name="connsiteY37" fmla="*/ 1102973 h 3047298"/>
                <a:gd name="connsiteX38" fmla="*/ 501674 w 4244666"/>
                <a:gd name="connsiteY38" fmla="*/ 1145669 h 3047298"/>
                <a:gd name="connsiteX39" fmla="*/ 519464 w 4244666"/>
                <a:gd name="connsiteY39" fmla="*/ 1145669 h 3047298"/>
                <a:gd name="connsiteX40" fmla="*/ 519464 w 4244666"/>
                <a:gd name="connsiteY40" fmla="*/ 1191922 h 3047298"/>
                <a:gd name="connsiteX41" fmla="*/ 551486 w 4244666"/>
                <a:gd name="connsiteY41" fmla="*/ 1191922 h 3047298"/>
                <a:gd name="connsiteX42" fmla="*/ 551486 w 4244666"/>
                <a:gd name="connsiteY42" fmla="*/ 1211974 h 3047298"/>
                <a:gd name="connsiteX43" fmla="*/ 576392 w 4244666"/>
                <a:gd name="connsiteY43" fmla="*/ 1216828 h 3047298"/>
                <a:gd name="connsiteX44" fmla="*/ 576392 w 4244666"/>
                <a:gd name="connsiteY44" fmla="*/ 1266640 h 3047298"/>
                <a:gd name="connsiteX45" fmla="*/ 597740 w 4244666"/>
                <a:gd name="connsiteY45" fmla="*/ 1266640 h 3047298"/>
                <a:gd name="connsiteX46" fmla="*/ 597740 w 4244666"/>
                <a:gd name="connsiteY46" fmla="*/ 1334241 h 3047298"/>
                <a:gd name="connsiteX47" fmla="*/ 658225 w 4244666"/>
                <a:gd name="connsiteY47" fmla="*/ 1334241 h 3047298"/>
                <a:gd name="connsiteX48" fmla="*/ 658225 w 4244666"/>
                <a:gd name="connsiteY48" fmla="*/ 1359147 h 3047298"/>
                <a:gd name="connsiteX49" fmla="*/ 686689 w 4244666"/>
                <a:gd name="connsiteY49" fmla="*/ 1359147 h 3047298"/>
                <a:gd name="connsiteX50" fmla="*/ 686689 w 4244666"/>
                <a:gd name="connsiteY50" fmla="*/ 1398285 h 3047298"/>
                <a:gd name="connsiteX51" fmla="*/ 740059 w 4244666"/>
                <a:gd name="connsiteY51" fmla="*/ 1398285 h 3047298"/>
                <a:gd name="connsiteX52" fmla="*/ 740059 w 4244666"/>
                <a:gd name="connsiteY52" fmla="*/ 1465887 h 3047298"/>
                <a:gd name="connsiteX53" fmla="*/ 814776 w 4244666"/>
                <a:gd name="connsiteY53" fmla="*/ 1465887 h 3047298"/>
                <a:gd name="connsiteX54" fmla="*/ 814776 w 4244666"/>
                <a:gd name="connsiteY54" fmla="*/ 1465887 h 3047298"/>
                <a:gd name="connsiteX55" fmla="*/ 846797 w 4244666"/>
                <a:gd name="connsiteY55" fmla="*/ 1497908 h 3047298"/>
                <a:gd name="connsiteX56" fmla="*/ 846797 w 4244666"/>
                <a:gd name="connsiteY56" fmla="*/ 1522814 h 3047298"/>
                <a:gd name="connsiteX57" fmla="*/ 921516 w 4244666"/>
                <a:gd name="connsiteY57" fmla="*/ 1522814 h 3047298"/>
                <a:gd name="connsiteX58" fmla="*/ 921516 w 4244666"/>
                <a:gd name="connsiteY58" fmla="*/ 1554836 h 3047298"/>
                <a:gd name="connsiteX59" fmla="*/ 960653 w 4244666"/>
                <a:gd name="connsiteY59" fmla="*/ 1554836 h 3047298"/>
                <a:gd name="connsiteX60" fmla="*/ 960653 w 4244666"/>
                <a:gd name="connsiteY60" fmla="*/ 1579742 h 3047298"/>
                <a:gd name="connsiteX61" fmla="*/ 1010465 w 4244666"/>
                <a:gd name="connsiteY61" fmla="*/ 1579742 h 3047298"/>
                <a:gd name="connsiteX62" fmla="*/ 1010465 w 4244666"/>
                <a:gd name="connsiteY62" fmla="*/ 1622437 h 3047298"/>
                <a:gd name="connsiteX63" fmla="*/ 1038929 w 4244666"/>
                <a:gd name="connsiteY63" fmla="*/ 1622437 h 3047298"/>
                <a:gd name="connsiteX64" fmla="*/ 1038929 w 4244666"/>
                <a:gd name="connsiteY64" fmla="*/ 1647343 h 3047298"/>
                <a:gd name="connsiteX65" fmla="*/ 1156342 w 4244666"/>
                <a:gd name="connsiteY65" fmla="*/ 1647343 h 3047298"/>
                <a:gd name="connsiteX66" fmla="*/ 1156342 w 4244666"/>
                <a:gd name="connsiteY66" fmla="*/ 1700713 h 3047298"/>
                <a:gd name="connsiteX67" fmla="*/ 1223944 w 4244666"/>
                <a:gd name="connsiteY67" fmla="*/ 1700713 h 3047298"/>
                <a:gd name="connsiteX68" fmla="*/ 1223944 w 4244666"/>
                <a:gd name="connsiteY68" fmla="*/ 1718503 h 3047298"/>
                <a:gd name="connsiteX69" fmla="*/ 1259523 w 4244666"/>
                <a:gd name="connsiteY69" fmla="*/ 1718503 h 3047298"/>
                <a:gd name="connsiteX70" fmla="*/ 1259523 w 4244666"/>
                <a:gd name="connsiteY70" fmla="*/ 1775430 h 3047298"/>
                <a:gd name="connsiteX71" fmla="*/ 1366263 w 4244666"/>
                <a:gd name="connsiteY71" fmla="*/ 1775430 h 3047298"/>
                <a:gd name="connsiteX72" fmla="*/ 1366263 w 4244666"/>
                <a:gd name="connsiteY72" fmla="*/ 1807452 h 3047298"/>
                <a:gd name="connsiteX73" fmla="*/ 1465886 w 4244666"/>
                <a:gd name="connsiteY73" fmla="*/ 1807452 h 3047298"/>
                <a:gd name="connsiteX74" fmla="*/ 1465886 w 4244666"/>
                <a:gd name="connsiteY74" fmla="*/ 1835916 h 3047298"/>
                <a:gd name="connsiteX75" fmla="*/ 1565509 w 4244666"/>
                <a:gd name="connsiteY75" fmla="*/ 1835916 h 3047298"/>
                <a:gd name="connsiteX76" fmla="*/ 1565509 w 4244666"/>
                <a:gd name="connsiteY76" fmla="*/ 1864380 h 3047298"/>
                <a:gd name="connsiteX77" fmla="*/ 1647343 w 4244666"/>
                <a:gd name="connsiteY77" fmla="*/ 1864380 h 3047298"/>
                <a:gd name="connsiteX78" fmla="*/ 1647343 w 4244666"/>
                <a:gd name="connsiteY78" fmla="*/ 1885728 h 3047298"/>
                <a:gd name="connsiteX79" fmla="*/ 1800336 w 4244666"/>
                <a:gd name="connsiteY79" fmla="*/ 1885728 h 3047298"/>
                <a:gd name="connsiteX80" fmla="*/ 1800336 w 4244666"/>
                <a:gd name="connsiteY80" fmla="*/ 1910634 h 3047298"/>
                <a:gd name="connsiteX81" fmla="*/ 1889285 w 4244666"/>
                <a:gd name="connsiteY81" fmla="*/ 1910634 h 3047298"/>
                <a:gd name="connsiteX82" fmla="*/ 1889285 w 4244666"/>
                <a:gd name="connsiteY82" fmla="*/ 1921308 h 3047298"/>
                <a:gd name="connsiteX83" fmla="*/ 1960445 w 4244666"/>
                <a:gd name="connsiteY83" fmla="*/ 1921308 h 3047298"/>
                <a:gd name="connsiteX84" fmla="*/ 1960445 w 4244666"/>
                <a:gd name="connsiteY84" fmla="*/ 1942655 h 3047298"/>
                <a:gd name="connsiteX85" fmla="*/ 2020930 w 4244666"/>
                <a:gd name="connsiteY85" fmla="*/ 1942655 h 3047298"/>
                <a:gd name="connsiteX86" fmla="*/ 2020930 w 4244666"/>
                <a:gd name="connsiteY86" fmla="*/ 1949771 h 3047298"/>
                <a:gd name="connsiteX87" fmla="*/ 2177481 w 4244666"/>
                <a:gd name="connsiteY87" fmla="*/ 1949771 h 3047298"/>
                <a:gd name="connsiteX88" fmla="*/ 2177481 w 4244666"/>
                <a:gd name="connsiteY88" fmla="*/ 1978235 h 3047298"/>
                <a:gd name="connsiteX89" fmla="*/ 2230851 w 4244666"/>
                <a:gd name="connsiteY89" fmla="*/ 1978235 h 3047298"/>
                <a:gd name="connsiteX90" fmla="*/ 2230851 w 4244666"/>
                <a:gd name="connsiteY90" fmla="*/ 2003141 h 3047298"/>
                <a:gd name="connsiteX91" fmla="*/ 2401634 w 4244666"/>
                <a:gd name="connsiteY91" fmla="*/ 2003141 h 3047298"/>
                <a:gd name="connsiteX92" fmla="*/ 2401634 w 4244666"/>
                <a:gd name="connsiteY92" fmla="*/ 2020931 h 3047298"/>
                <a:gd name="connsiteX93" fmla="*/ 2529721 w 4244666"/>
                <a:gd name="connsiteY93" fmla="*/ 2020931 h 3047298"/>
                <a:gd name="connsiteX94" fmla="*/ 2529721 w 4244666"/>
                <a:gd name="connsiteY94" fmla="*/ 2042279 h 3047298"/>
                <a:gd name="connsiteX95" fmla="*/ 2640018 w 4244666"/>
                <a:gd name="connsiteY95" fmla="*/ 2042279 h 3047298"/>
                <a:gd name="connsiteX96" fmla="*/ 2640018 w 4244666"/>
                <a:gd name="connsiteY96" fmla="*/ 2067185 h 3047298"/>
                <a:gd name="connsiteX97" fmla="*/ 2679156 w 4244666"/>
                <a:gd name="connsiteY97" fmla="*/ 2067185 h 3047298"/>
                <a:gd name="connsiteX98" fmla="*/ 2679156 w 4244666"/>
                <a:gd name="connsiteY98" fmla="*/ 2099206 h 3047298"/>
                <a:gd name="connsiteX99" fmla="*/ 2803685 w 4244666"/>
                <a:gd name="connsiteY99" fmla="*/ 2099206 h 3047298"/>
                <a:gd name="connsiteX100" fmla="*/ 2803685 w 4244666"/>
                <a:gd name="connsiteY100" fmla="*/ 2127670 h 3047298"/>
                <a:gd name="connsiteX101" fmla="*/ 2953120 w 4244666"/>
                <a:gd name="connsiteY101" fmla="*/ 2127670 h 3047298"/>
                <a:gd name="connsiteX102" fmla="*/ 2953120 w 4244666"/>
                <a:gd name="connsiteY102" fmla="*/ 2145460 h 3047298"/>
                <a:gd name="connsiteX103" fmla="*/ 3002932 w 4244666"/>
                <a:gd name="connsiteY103" fmla="*/ 2145460 h 3047298"/>
                <a:gd name="connsiteX104" fmla="*/ 3002932 w 4244666"/>
                <a:gd name="connsiteY104" fmla="*/ 2159692 h 3047298"/>
                <a:gd name="connsiteX105" fmla="*/ 3191505 w 4244666"/>
                <a:gd name="connsiteY105" fmla="*/ 2159692 h 3047298"/>
                <a:gd name="connsiteX106" fmla="*/ 3191505 w 4244666"/>
                <a:gd name="connsiteY106" fmla="*/ 2209504 h 3047298"/>
                <a:gd name="connsiteX107" fmla="*/ 3223526 w 4244666"/>
                <a:gd name="connsiteY107" fmla="*/ 2209504 h 3047298"/>
                <a:gd name="connsiteX108" fmla="*/ 3223526 w 4244666"/>
                <a:gd name="connsiteY108" fmla="*/ 2223736 h 3047298"/>
                <a:gd name="connsiteX109" fmla="*/ 3497491 w 4244666"/>
                <a:gd name="connsiteY109" fmla="*/ 2223736 h 3047298"/>
                <a:gd name="connsiteX110" fmla="*/ 3497491 w 4244666"/>
                <a:gd name="connsiteY110" fmla="*/ 2248641 h 3047298"/>
                <a:gd name="connsiteX111" fmla="*/ 4244666 w 4244666"/>
                <a:gd name="connsiteY111" fmla="*/ 2248641 h 3047298"/>
                <a:gd name="connsiteX112" fmla="*/ 4244666 w 4244666"/>
                <a:gd name="connsiteY112" fmla="*/ 3047298 h 3047298"/>
                <a:gd name="connsiteX0" fmla="*/ 0 w 4244666"/>
                <a:gd name="connsiteY0" fmla="*/ 0 h 3047298"/>
                <a:gd name="connsiteX1" fmla="*/ 88949 w 4244666"/>
                <a:gd name="connsiteY1" fmla="*/ 0 h 3047298"/>
                <a:gd name="connsiteX2" fmla="*/ 88949 w 4244666"/>
                <a:gd name="connsiteY2" fmla="*/ 42696 h 3047298"/>
                <a:gd name="connsiteX3" fmla="*/ 103181 w 4244666"/>
                <a:gd name="connsiteY3" fmla="*/ 42696 h 3047298"/>
                <a:gd name="connsiteX4" fmla="*/ 103181 w 4244666"/>
                <a:gd name="connsiteY4" fmla="*/ 92508 h 3047298"/>
                <a:gd name="connsiteX5" fmla="*/ 120971 w 4244666"/>
                <a:gd name="connsiteY5" fmla="*/ 92508 h 3047298"/>
                <a:gd name="connsiteX6" fmla="*/ 120971 w 4244666"/>
                <a:gd name="connsiteY6" fmla="*/ 128087 h 3047298"/>
                <a:gd name="connsiteX7" fmla="*/ 138761 w 4244666"/>
                <a:gd name="connsiteY7" fmla="*/ 128087 h 3047298"/>
                <a:gd name="connsiteX8" fmla="*/ 138761 w 4244666"/>
                <a:gd name="connsiteY8" fmla="*/ 209921 h 3047298"/>
                <a:gd name="connsiteX9" fmla="*/ 152993 w 4244666"/>
                <a:gd name="connsiteY9" fmla="*/ 209921 h 3047298"/>
                <a:gd name="connsiteX10" fmla="*/ 152993 w 4244666"/>
                <a:gd name="connsiteY10" fmla="*/ 266848 h 3047298"/>
                <a:gd name="connsiteX11" fmla="*/ 177898 w 4244666"/>
                <a:gd name="connsiteY11" fmla="*/ 266848 h 3047298"/>
                <a:gd name="connsiteX12" fmla="*/ 177898 w 4244666"/>
                <a:gd name="connsiteY12" fmla="*/ 345124 h 3047298"/>
                <a:gd name="connsiteX13" fmla="*/ 202804 w 4244666"/>
                <a:gd name="connsiteY13" fmla="*/ 345124 h 3047298"/>
                <a:gd name="connsiteX14" fmla="*/ 202804 w 4244666"/>
                <a:gd name="connsiteY14" fmla="*/ 402051 h 3047298"/>
                <a:gd name="connsiteX15" fmla="*/ 217036 w 4244666"/>
                <a:gd name="connsiteY15" fmla="*/ 402051 h 3047298"/>
                <a:gd name="connsiteX16" fmla="*/ 217036 w 4244666"/>
                <a:gd name="connsiteY16" fmla="*/ 458979 h 3047298"/>
                <a:gd name="connsiteX17" fmla="*/ 249058 w 4244666"/>
                <a:gd name="connsiteY17" fmla="*/ 458979 h 3047298"/>
                <a:gd name="connsiteX18" fmla="*/ 249058 w 4244666"/>
                <a:gd name="connsiteY18" fmla="*/ 544371 h 3047298"/>
                <a:gd name="connsiteX19" fmla="*/ 273964 w 4244666"/>
                <a:gd name="connsiteY19" fmla="*/ 544371 h 3047298"/>
                <a:gd name="connsiteX20" fmla="*/ 273964 w 4244666"/>
                <a:gd name="connsiteY20" fmla="*/ 604856 h 3047298"/>
                <a:gd name="connsiteX21" fmla="*/ 302428 w 4244666"/>
                <a:gd name="connsiteY21" fmla="*/ 604856 h 3047298"/>
                <a:gd name="connsiteX22" fmla="*/ 302428 w 4244666"/>
                <a:gd name="connsiteY22" fmla="*/ 732943 h 3047298"/>
                <a:gd name="connsiteX23" fmla="*/ 330891 w 4244666"/>
                <a:gd name="connsiteY23" fmla="*/ 732943 h 3047298"/>
                <a:gd name="connsiteX24" fmla="*/ 330891 w 4244666"/>
                <a:gd name="connsiteY24" fmla="*/ 804103 h 3047298"/>
                <a:gd name="connsiteX25" fmla="*/ 355797 w 4244666"/>
                <a:gd name="connsiteY25" fmla="*/ 804103 h 3047298"/>
                <a:gd name="connsiteX26" fmla="*/ 355797 w 4244666"/>
                <a:gd name="connsiteY26" fmla="*/ 857472 h 3047298"/>
                <a:gd name="connsiteX27" fmla="*/ 387819 w 4244666"/>
                <a:gd name="connsiteY27" fmla="*/ 857472 h 3047298"/>
                <a:gd name="connsiteX28" fmla="*/ 387819 w 4244666"/>
                <a:gd name="connsiteY28" fmla="*/ 939306 h 3047298"/>
                <a:gd name="connsiteX29" fmla="*/ 387819 w 4244666"/>
                <a:gd name="connsiteY29" fmla="*/ 939306 h 3047298"/>
                <a:gd name="connsiteX30" fmla="*/ 387819 w 4244666"/>
                <a:gd name="connsiteY30" fmla="*/ 939306 h 3047298"/>
                <a:gd name="connsiteX31" fmla="*/ 430515 w 4244666"/>
                <a:gd name="connsiteY31" fmla="*/ 939306 h 3047298"/>
                <a:gd name="connsiteX32" fmla="*/ 430515 w 4244666"/>
                <a:gd name="connsiteY32" fmla="*/ 1010465 h 3047298"/>
                <a:gd name="connsiteX33" fmla="*/ 444747 w 4244666"/>
                <a:gd name="connsiteY33" fmla="*/ 1010465 h 3047298"/>
                <a:gd name="connsiteX34" fmla="*/ 444747 w 4244666"/>
                <a:gd name="connsiteY34" fmla="*/ 1063835 h 3047298"/>
                <a:gd name="connsiteX35" fmla="*/ 473210 w 4244666"/>
                <a:gd name="connsiteY35" fmla="*/ 1063835 h 3047298"/>
                <a:gd name="connsiteX36" fmla="*/ 473210 w 4244666"/>
                <a:gd name="connsiteY36" fmla="*/ 1102973 h 3047298"/>
                <a:gd name="connsiteX37" fmla="*/ 501674 w 4244666"/>
                <a:gd name="connsiteY37" fmla="*/ 1102973 h 3047298"/>
                <a:gd name="connsiteX38" fmla="*/ 501674 w 4244666"/>
                <a:gd name="connsiteY38" fmla="*/ 1145669 h 3047298"/>
                <a:gd name="connsiteX39" fmla="*/ 519464 w 4244666"/>
                <a:gd name="connsiteY39" fmla="*/ 1145669 h 3047298"/>
                <a:gd name="connsiteX40" fmla="*/ 519464 w 4244666"/>
                <a:gd name="connsiteY40" fmla="*/ 1191922 h 3047298"/>
                <a:gd name="connsiteX41" fmla="*/ 551486 w 4244666"/>
                <a:gd name="connsiteY41" fmla="*/ 1191922 h 3047298"/>
                <a:gd name="connsiteX42" fmla="*/ 551486 w 4244666"/>
                <a:gd name="connsiteY42" fmla="*/ 1215985 h 3047298"/>
                <a:gd name="connsiteX43" fmla="*/ 576392 w 4244666"/>
                <a:gd name="connsiteY43" fmla="*/ 1216828 h 3047298"/>
                <a:gd name="connsiteX44" fmla="*/ 576392 w 4244666"/>
                <a:gd name="connsiteY44" fmla="*/ 1266640 h 3047298"/>
                <a:gd name="connsiteX45" fmla="*/ 597740 w 4244666"/>
                <a:gd name="connsiteY45" fmla="*/ 1266640 h 3047298"/>
                <a:gd name="connsiteX46" fmla="*/ 597740 w 4244666"/>
                <a:gd name="connsiteY46" fmla="*/ 1334241 h 3047298"/>
                <a:gd name="connsiteX47" fmla="*/ 658225 w 4244666"/>
                <a:gd name="connsiteY47" fmla="*/ 1334241 h 3047298"/>
                <a:gd name="connsiteX48" fmla="*/ 658225 w 4244666"/>
                <a:gd name="connsiteY48" fmla="*/ 1359147 h 3047298"/>
                <a:gd name="connsiteX49" fmla="*/ 686689 w 4244666"/>
                <a:gd name="connsiteY49" fmla="*/ 1359147 h 3047298"/>
                <a:gd name="connsiteX50" fmla="*/ 686689 w 4244666"/>
                <a:gd name="connsiteY50" fmla="*/ 1398285 h 3047298"/>
                <a:gd name="connsiteX51" fmla="*/ 740059 w 4244666"/>
                <a:gd name="connsiteY51" fmla="*/ 1398285 h 3047298"/>
                <a:gd name="connsiteX52" fmla="*/ 740059 w 4244666"/>
                <a:gd name="connsiteY52" fmla="*/ 1465887 h 3047298"/>
                <a:gd name="connsiteX53" fmla="*/ 814776 w 4244666"/>
                <a:gd name="connsiteY53" fmla="*/ 1465887 h 3047298"/>
                <a:gd name="connsiteX54" fmla="*/ 814776 w 4244666"/>
                <a:gd name="connsiteY54" fmla="*/ 1465887 h 3047298"/>
                <a:gd name="connsiteX55" fmla="*/ 846797 w 4244666"/>
                <a:gd name="connsiteY55" fmla="*/ 1497908 h 3047298"/>
                <a:gd name="connsiteX56" fmla="*/ 846797 w 4244666"/>
                <a:gd name="connsiteY56" fmla="*/ 1522814 h 3047298"/>
                <a:gd name="connsiteX57" fmla="*/ 921516 w 4244666"/>
                <a:gd name="connsiteY57" fmla="*/ 1522814 h 3047298"/>
                <a:gd name="connsiteX58" fmla="*/ 921516 w 4244666"/>
                <a:gd name="connsiteY58" fmla="*/ 1554836 h 3047298"/>
                <a:gd name="connsiteX59" fmla="*/ 960653 w 4244666"/>
                <a:gd name="connsiteY59" fmla="*/ 1554836 h 3047298"/>
                <a:gd name="connsiteX60" fmla="*/ 960653 w 4244666"/>
                <a:gd name="connsiteY60" fmla="*/ 1579742 h 3047298"/>
                <a:gd name="connsiteX61" fmla="*/ 1010465 w 4244666"/>
                <a:gd name="connsiteY61" fmla="*/ 1579742 h 3047298"/>
                <a:gd name="connsiteX62" fmla="*/ 1010465 w 4244666"/>
                <a:gd name="connsiteY62" fmla="*/ 1622437 h 3047298"/>
                <a:gd name="connsiteX63" fmla="*/ 1038929 w 4244666"/>
                <a:gd name="connsiteY63" fmla="*/ 1622437 h 3047298"/>
                <a:gd name="connsiteX64" fmla="*/ 1038929 w 4244666"/>
                <a:gd name="connsiteY64" fmla="*/ 1647343 h 3047298"/>
                <a:gd name="connsiteX65" fmla="*/ 1156342 w 4244666"/>
                <a:gd name="connsiteY65" fmla="*/ 1647343 h 3047298"/>
                <a:gd name="connsiteX66" fmla="*/ 1156342 w 4244666"/>
                <a:gd name="connsiteY66" fmla="*/ 1700713 h 3047298"/>
                <a:gd name="connsiteX67" fmla="*/ 1223944 w 4244666"/>
                <a:gd name="connsiteY67" fmla="*/ 1700713 h 3047298"/>
                <a:gd name="connsiteX68" fmla="*/ 1223944 w 4244666"/>
                <a:gd name="connsiteY68" fmla="*/ 1718503 h 3047298"/>
                <a:gd name="connsiteX69" fmla="*/ 1259523 w 4244666"/>
                <a:gd name="connsiteY69" fmla="*/ 1718503 h 3047298"/>
                <a:gd name="connsiteX70" fmla="*/ 1259523 w 4244666"/>
                <a:gd name="connsiteY70" fmla="*/ 1775430 h 3047298"/>
                <a:gd name="connsiteX71" fmla="*/ 1366263 w 4244666"/>
                <a:gd name="connsiteY71" fmla="*/ 1775430 h 3047298"/>
                <a:gd name="connsiteX72" fmla="*/ 1366263 w 4244666"/>
                <a:gd name="connsiteY72" fmla="*/ 1807452 h 3047298"/>
                <a:gd name="connsiteX73" fmla="*/ 1465886 w 4244666"/>
                <a:gd name="connsiteY73" fmla="*/ 1807452 h 3047298"/>
                <a:gd name="connsiteX74" fmla="*/ 1465886 w 4244666"/>
                <a:gd name="connsiteY74" fmla="*/ 1835916 h 3047298"/>
                <a:gd name="connsiteX75" fmla="*/ 1565509 w 4244666"/>
                <a:gd name="connsiteY75" fmla="*/ 1835916 h 3047298"/>
                <a:gd name="connsiteX76" fmla="*/ 1565509 w 4244666"/>
                <a:gd name="connsiteY76" fmla="*/ 1864380 h 3047298"/>
                <a:gd name="connsiteX77" fmla="*/ 1647343 w 4244666"/>
                <a:gd name="connsiteY77" fmla="*/ 1864380 h 3047298"/>
                <a:gd name="connsiteX78" fmla="*/ 1647343 w 4244666"/>
                <a:gd name="connsiteY78" fmla="*/ 1885728 h 3047298"/>
                <a:gd name="connsiteX79" fmla="*/ 1800336 w 4244666"/>
                <a:gd name="connsiteY79" fmla="*/ 1885728 h 3047298"/>
                <a:gd name="connsiteX80" fmla="*/ 1800336 w 4244666"/>
                <a:gd name="connsiteY80" fmla="*/ 1910634 h 3047298"/>
                <a:gd name="connsiteX81" fmla="*/ 1889285 w 4244666"/>
                <a:gd name="connsiteY81" fmla="*/ 1910634 h 3047298"/>
                <a:gd name="connsiteX82" fmla="*/ 1889285 w 4244666"/>
                <a:gd name="connsiteY82" fmla="*/ 1921308 h 3047298"/>
                <a:gd name="connsiteX83" fmla="*/ 1960445 w 4244666"/>
                <a:gd name="connsiteY83" fmla="*/ 1921308 h 3047298"/>
                <a:gd name="connsiteX84" fmla="*/ 1960445 w 4244666"/>
                <a:gd name="connsiteY84" fmla="*/ 1942655 h 3047298"/>
                <a:gd name="connsiteX85" fmla="*/ 2020930 w 4244666"/>
                <a:gd name="connsiteY85" fmla="*/ 1942655 h 3047298"/>
                <a:gd name="connsiteX86" fmla="*/ 2020930 w 4244666"/>
                <a:gd name="connsiteY86" fmla="*/ 1949771 h 3047298"/>
                <a:gd name="connsiteX87" fmla="*/ 2177481 w 4244666"/>
                <a:gd name="connsiteY87" fmla="*/ 1949771 h 3047298"/>
                <a:gd name="connsiteX88" fmla="*/ 2177481 w 4244666"/>
                <a:gd name="connsiteY88" fmla="*/ 1978235 h 3047298"/>
                <a:gd name="connsiteX89" fmla="*/ 2230851 w 4244666"/>
                <a:gd name="connsiteY89" fmla="*/ 1978235 h 3047298"/>
                <a:gd name="connsiteX90" fmla="*/ 2230851 w 4244666"/>
                <a:gd name="connsiteY90" fmla="*/ 2003141 h 3047298"/>
                <a:gd name="connsiteX91" fmla="*/ 2401634 w 4244666"/>
                <a:gd name="connsiteY91" fmla="*/ 2003141 h 3047298"/>
                <a:gd name="connsiteX92" fmla="*/ 2401634 w 4244666"/>
                <a:gd name="connsiteY92" fmla="*/ 2020931 h 3047298"/>
                <a:gd name="connsiteX93" fmla="*/ 2529721 w 4244666"/>
                <a:gd name="connsiteY93" fmla="*/ 2020931 h 3047298"/>
                <a:gd name="connsiteX94" fmla="*/ 2529721 w 4244666"/>
                <a:gd name="connsiteY94" fmla="*/ 2042279 h 3047298"/>
                <a:gd name="connsiteX95" fmla="*/ 2640018 w 4244666"/>
                <a:gd name="connsiteY95" fmla="*/ 2042279 h 3047298"/>
                <a:gd name="connsiteX96" fmla="*/ 2640018 w 4244666"/>
                <a:gd name="connsiteY96" fmla="*/ 2067185 h 3047298"/>
                <a:gd name="connsiteX97" fmla="*/ 2679156 w 4244666"/>
                <a:gd name="connsiteY97" fmla="*/ 2067185 h 3047298"/>
                <a:gd name="connsiteX98" fmla="*/ 2679156 w 4244666"/>
                <a:gd name="connsiteY98" fmla="*/ 2099206 h 3047298"/>
                <a:gd name="connsiteX99" fmla="*/ 2803685 w 4244666"/>
                <a:gd name="connsiteY99" fmla="*/ 2099206 h 3047298"/>
                <a:gd name="connsiteX100" fmla="*/ 2803685 w 4244666"/>
                <a:gd name="connsiteY100" fmla="*/ 2127670 h 3047298"/>
                <a:gd name="connsiteX101" fmla="*/ 2953120 w 4244666"/>
                <a:gd name="connsiteY101" fmla="*/ 2127670 h 3047298"/>
                <a:gd name="connsiteX102" fmla="*/ 2953120 w 4244666"/>
                <a:gd name="connsiteY102" fmla="*/ 2145460 h 3047298"/>
                <a:gd name="connsiteX103" fmla="*/ 3002932 w 4244666"/>
                <a:gd name="connsiteY103" fmla="*/ 2145460 h 3047298"/>
                <a:gd name="connsiteX104" fmla="*/ 3002932 w 4244666"/>
                <a:gd name="connsiteY104" fmla="*/ 2159692 h 3047298"/>
                <a:gd name="connsiteX105" fmla="*/ 3191505 w 4244666"/>
                <a:gd name="connsiteY105" fmla="*/ 2159692 h 3047298"/>
                <a:gd name="connsiteX106" fmla="*/ 3191505 w 4244666"/>
                <a:gd name="connsiteY106" fmla="*/ 2209504 h 3047298"/>
                <a:gd name="connsiteX107" fmla="*/ 3223526 w 4244666"/>
                <a:gd name="connsiteY107" fmla="*/ 2209504 h 3047298"/>
                <a:gd name="connsiteX108" fmla="*/ 3223526 w 4244666"/>
                <a:gd name="connsiteY108" fmla="*/ 2223736 h 3047298"/>
                <a:gd name="connsiteX109" fmla="*/ 3497491 w 4244666"/>
                <a:gd name="connsiteY109" fmla="*/ 2223736 h 3047298"/>
                <a:gd name="connsiteX110" fmla="*/ 3497491 w 4244666"/>
                <a:gd name="connsiteY110" fmla="*/ 2248641 h 3047298"/>
                <a:gd name="connsiteX111" fmla="*/ 4244666 w 4244666"/>
                <a:gd name="connsiteY111" fmla="*/ 2248641 h 3047298"/>
                <a:gd name="connsiteX112" fmla="*/ 4244666 w 4244666"/>
                <a:gd name="connsiteY112" fmla="*/ 3047298 h 3047298"/>
                <a:gd name="connsiteX0" fmla="*/ 0 w 4244666"/>
                <a:gd name="connsiteY0" fmla="*/ 0 h 3047298"/>
                <a:gd name="connsiteX1" fmla="*/ 88949 w 4244666"/>
                <a:gd name="connsiteY1" fmla="*/ 0 h 3047298"/>
                <a:gd name="connsiteX2" fmla="*/ 88949 w 4244666"/>
                <a:gd name="connsiteY2" fmla="*/ 42696 h 3047298"/>
                <a:gd name="connsiteX3" fmla="*/ 103181 w 4244666"/>
                <a:gd name="connsiteY3" fmla="*/ 42696 h 3047298"/>
                <a:gd name="connsiteX4" fmla="*/ 103181 w 4244666"/>
                <a:gd name="connsiteY4" fmla="*/ 92508 h 3047298"/>
                <a:gd name="connsiteX5" fmla="*/ 120971 w 4244666"/>
                <a:gd name="connsiteY5" fmla="*/ 92508 h 3047298"/>
                <a:gd name="connsiteX6" fmla="*/ 120971 w 4244666"/>
                <a:gd name="connsiteY6" fmla="*/ 128087 h 3047298"/>
                <a:gd name="connsiteX7" fmla="*/ 138761 w 4244666"/>
                <a:gd name="connsiteY7" fmla="*/ 128087 h 3047298"/>
                <a:gd name="connsiteX8" fmla="*/ 138761 w 4244666"/>
                <a:gd name="connsiteY8" fmla="*/ 209921 h 3047298"/>
                <a:gd name="connsiteX9" fmla="*/ 152993 w 4244666"/>
                <a:gd name="connsiteY9" fmla="*/ 209921 h 3047298"/>
                <a:gd name="connsiteX10" fmla="*/ 152993 w 4244666"/>
                <a:gd name="connsiteY10" fmla="*/ 266848 h 3047298"/>
                <a:gd name="connsiteX11" fmla="*/ 177898 w 4244666"/>
                <a:gd name="connsiteY11" fmla="*/ 266848 h 3047298"/>
                <a:gd name="connsiteX12" fmla="*/ 177898 w 4244666"/>
                <a:gd name="connsiteY12" fmla="*/ 345124 h 3047298"/>
                <a:gd name="connsiteX13" fmla="*/ 202804 w 4244666"/>
                <a:gd name="connsiteY13" fmla="*/ 345124 h 3047298"/>
                <a:gd name="connsiteX14" fmla="*/ 202804 w 4244666"/>
                <a:gd name="connsiteY14" fmla="*/ 402051 h 3047298"/>
                <a:gd name="connsiteX15" fmla="*/ 217036 w 4244666"/>
                <a:gd name="connsiteY15" fmla="*/ 402051 h 3047298"/>
                <a:gd name="connsiteX16" fmla="*/ 217036 w 4244666"/>
                <a:gd name="connsiteY16" fmla="*/ 458979 h 3047298"/>
                <a:gd name="connsiteX17" fmla="*/ 249058 w 4244666"/>
                <a:gd name="connsiteY17" fmla="*/ 458979 h 3047298"/>
                <a:gd name="connsiteX18" fmla="*/ 249058 w 4244666"/>
                <a:gd name="connsiteY18" fmla="*/ 544371 h 3047298"/>
                <a:gd name="connsiteX19" fmla="*/ 273964 w 4244666"/>
                <a:gd name="connsiteY19" fmla="*/ 544371 h 3047298"/>
                <a:gd name="connsiteX20" fmla="*/ 273964 w 4244666"/>
                <a:gd name="connsiteY20" fmla="*/ 604856 h 3047298"/>
                <a:gd name="connsiteX21" fmla="*/ 302428 w 4244666"/>
                <a:gd name="connsiteY21" fmla="*/ 604856 h 3047298"/>
                <a:gd name="connsiteX22" fmla="*/ 302428 w 4244666"/>
                <a:gd name="connsiteY22" fmla="*/ 732943 h 3047298"/>
                <a:gd name="connsiteX23" fmla="*/ 330891 w 4244666"/>
                <a:gd name="connsiteY23" fmla="*/ 732943 h 3047298"/>
                <a:gd name="connsiteX24" fmla="*/ 330891 w 4244666"/>
                <a:gd name="connsiteY24" fmla="*/ 804103 h 3047298"/>
                <a:gd name="connsiteX25" fmla="*/ 355797 w 4244666"/>
                <a:gd name="connsiteY25" fmla="*/ 804103 h 3047298"/>
                <a:gd name="connsiteX26" fmla="*/ 355797 w 4244666"/>
                <a:gd name="connsiteY26" fmla="*/ 857472 h 3047298"/>
                <a:gd name="connsiteX27" fmla="*/ 387819 w 4244666"/>
                <a:gd name="connsiteY27" fmla="*/ 857472 h 3047298"/>
                <a:gd name="connsiteX28" fmla="*/ 387819 w 4244666"/>
                <a:gd name="connsiteY28" fmla="*/ 939306 h 3047298"/>
                <a:gd name="connsiteX29" fmla="*/ 387819 w 4244666"/>
                <a:gd name="connsiteY29" fmla="*/ 939306 h 3047298"/>
                <a:gd name="connsiteX30" fmla="*/ 387819 w 4244666"/>
                <a:gd name="connsiteY30" fmla="*/ 939306 h 3047298"/>
                <a:gd name="connsiteX31" fmla="*/ 430515 w 4244666"/>
                <a:gd name="connsiteY31" fmla="*/ 939306 h 3047298"/>
                <a:gd name="connsiteX32" fmla="*/ 430515 w 4244666"/>
                <a:gd name="connsiteY32" fmla="*/ 1010465 h 3047298"/>
                <a:gd name="connsiteX33" fmla="*/ 444747 w 4244666"/>
                <a:gd name="connsiteY33" fmla="*/ 1010465 h 3047298"/>
                <a:gd name="connsiteX34" fmla="*/ 444747 w 4244666"/>
                <a:gd name="connsiteY34" fmla="*/ 1063835 h 3047298"/>
                <a:gd name="connsiteX35" fmla="*/ 473210 w 4244666"/>
                <a:gd name="connsiteY35" fmla="*/ 1063835 h 3047298"/>
                <a:gd name="connsiteX36" fmla="*/ 473210 w 4244666"/>
                <a:gd name="connsiteY36" fmla="*/ 1102973 h 3047298"/>
                <a:gd name="connsiteX37" fmla="*/ 501674 w 4244666"/>
                <a:gd name="connsiteY37" fmla="*/ 1102973 h 3047298"/>
                <a:gd name="connsiteX38" fmla="*/ 501674 w 4244666"/>
                <a:gd name="connsiteY38" fmla="*/ 1145669 h 3047298"/>
                <a:gd name="connsiteX39" fmla="*/ 519464 w 4244666"/>
                <a:gd name="connsiteY39" fmla="*/ 1145669 h 3047298"/>
                <a:gd name="connsiteX40" fmla="*/ 519464 w 4244666"/>
                <a:gd name="connsiteY40" fmla="*/ 1191922 h 3047298"/>
                <a:gd name="connsiteX41" fmla="*/ 551486 w 4244666"/>
                <a:gd name="connsiteY41" fmla="*/ 1191922 h 3047298"/>
                <a:gd name="connsiteX42" fmla="*/ 551486 w 4244666"/>
                <a:gd name="connsiteY42" fmla="*/ 1215985 h 3047298"/>
                <a:gd name="connsiteX43" fmla="*/ 576392 w 4244666"/>
                <a:gd name="connsiteY43" fmla="*/ 1216828 h 3047298"/>
                <a:gd name="connsiteX44" fmla="*/ 576392 w 4244666"/>
                <a:gd name="connsiteY44" fmla="*/ 1266640 h 3047298"/>
                <a:gd name="connsiteX45" fmla="*/ 597740 w 4244666"/>
                <a:gd name="connsiteY45" fmla="*/ 1266640 h 3047298"/>
                <a:gd name="connsiteX46" fmla="*/ 597740 w 4244666"/>
                <a:gd name="connsiteY46" fmla="*/ 1334241 h 3047298"/>
                <a:gd name="connsiteX47" fmla="*/ 658225 w 4244666"/>
                <a:gd name="connsiteY47" fmla="*/ 1334241 h 3047298"/>
                <a:gd name="connsiteX48" fmla="*/ 658225 w 4244666"/>
                <a:gd name="connsiteY48" fmla="*/ 1359147 h 3047298"/>
                <a:gd name="connsiteX49" fmla="*/ 686689 w 4244666"/>
                <a:gd name="connsiteY49" fmla="*/ 1359147 h 3047298"/>
                <a:gd name="connsiteX50" fmla="*/ 686689 w 4244666"/>
                <a:gd name="connsiteY50" fmla="*/ 1398285 h 3047298"/>
                <a:gd name="connsiteX51" fmla="*/ 740059 w 4244666"/>
                <a:gd name="connsiteY51" fmla="*/ 1398285 h 3047298"/>
                <a:gd name="connsiteX52" fmla="*/ 740059 w 4244666"/>
                <a:gd name="connsiteY52" fmla="*/ 1465887 h 3047298"/>
                <a:gd name="connsiteX53" fmla="*/ 814776 w 4244666"/>
                <a:gd name="connsiteY53" fmla="*/ 1465887 h 3047298"/>
                <a:gd name="connsiteX54" fmla="*/ 814776 w 4244666"/>
                <a:gd name="connsiteY54" fmla="*/ 1497971 h 3047298"/>
                <a:gd name="connsiteX55" fmla="*/ 846797 w 4244666"/>
                <a:gd name="connsiteY55" fmla="*/ 1497908 h 3047298"/>
                <a:gd name="connsiteX56" fmla="*/ 846797 w 4244666"/>
                <a:gd name="connsiteY56" fmla="*/ 1522814 h 3047298"/>
                <a:gd name="connsiteX57" fmla="*/ 921516 w 4244666"/>
                <a:gd name="connsiteY57" fmla="*/ 1522814 h 3047298"/>
                <a:gd name="connsiteX58" fmla="*/ 921516 w 4244666"/>
                <a:gd name="connsiteY58" fmla="*/ 1554836 h 3047298"/>
                <a:gd name="connsiteX59" fmla="*/ 960653 w 4244666"/>
                <a:gd name="connsiteY59" fmla="*/ 1554836 h 3047298"/>
                <a:gd name="connsiteX60" fmla="*/ 960653 w 4244666"/>
                <a:gd name="connsiteY60" fmla="*/ 1579742 h 3047298"/>
                <a:gd name="connsiteX61" fmla="*/ 1010465 w 4244666"/>
                <a:gd name="connsiteY61" fmla="*/ 1579742 h 3047298"/>
                <a:gd name="connsiteX62" fmla="*/ 1010465 w 4244666"/>
                <a:gd name="connsiteY62" fmla="*/ 1622437 h 3047298"/>
                <a:gd name="connsiteX63" fmla="*/ 1038929 w 4244666"/>
                <a:gd name="connsiteY63" fmla="*/ 1622437 h 3047298"/>
                <a:gd name="connsiteX64" fmla="*/ 1038929 w 4244666"/>
                <a:gd name="connsiteY64" fmla="*/ 1647343 h 3047298"/>
                <a:gd name="connsiteX65" fmla="*/ 1156342 w 4244666"/>
                <a:gd name="connsiteY65" fmla="*/ 1647343 h 3047298"/>
                <a:gd name="connsiteX66" fmla="*/ 1156342 w 4244666"/>
                <a:gd name="connsiteY66" fmla="*/ 1700713 h 3047298"/>
                <a:gd name="connsiteX67" fmla="*/ 1223944 w 4244666"/>
                <a:gd name="connsiteY67" fmla="*/ 1700713 h 3047298"/>
                <a:gd name="connsiteX68" fmla="*/ 1223944 w 4244666"/>
                <a:gd name="connsiteY68" fmla="*/ 1718503 h 3047298"/>
                <a:gd name="connsiteX69" fmla="*/ 1259523 w 4244666"/>
                <a:gd name="connsiteY69" fmla="*/ 1718503 h 3047298"/>
                <a:gd name="connsiteX70" fmla="*/ 1259523 w 4244666"/>
                <a:gd name="connsiteY70" fmla="*/ 1775430 h 3047298"/>
                <a:gd name="connsiteX71" fmla="*/ 1366263 w 4244666"/>
                <a:gd name="connsiteY71" fmla="*/ 1775430 h 3047298"/>
                <a:gd name="connsiteX72" fmla="*/ 1366263 w 4244666"/>
                <a:gd name="connsiteY72" fmla="*/ 1807452 h 3047298"/>
                <a:gd name="connsiteX73" fmla="*/ 1465886 w 4244666"/>
                <a:gd name="connsiteY73" fmla="*/ 1807452 h 3047298"/>
                <a:gd name="connsiteX74" fmla="*/ 1465886 w 4244666"/>
                <a:gd name="connsiteY74" fmla="*/ 1835916 h 3047298"/>
                <a:gd name="connsiteX75" fmla="*/ 1565509 w 4244666"/>
                <a:gd name="connsiteY75" fmla="*/ 1835916 h 3047298"/>
                <a:gd name="connsiteX76" fmla="*/ 1565509 w 4244666"/>
                <a:gd name="connsiteY76" fmla="*/ 1864380 h 3047298"/>
                <a:gd name="connsiteX77" fmla="*/ 1647343 w 4244666"/>
                <a:gd name="connsiteY77" fmla="*/ 1864380 h 3047298"/>
                <a:gd name="connsiteX78" fmla="*/ 1647343 w 4244666"/>
                <a:gd name="connsiteY78" fmla="*/ 1885728 h 3047298"/>
                <a:gd name="connsiteX79" fmla="*/ 1800336 w 4244666"/>
                <a:gd name="connsiteY79" fmla="*/ 1885728 h 3047298"/>
                <a:gd name="connsiteX80" fmla="*/ 1800336 w 4244666"/>
                <a:gd name="connsiteY80" fmla="*/ 1910634 h 3047298"/>
                <a:gd name="connsiteX81" fmla="*/ 1889285 w 4244666"/>
                <a:gd name="connsiteY81" fmla="*/ 1910634 h 3047298"/>
                <a:gd name="connsiteX82" fmla="*/ 1889285 w 4244666"/>
                <a:gd name="connsiteY82" fmla="*/ 1921308 h 3047298"/>
                <a:gd name="connsiteX83" fmla="*/ 1960445 w 4244666"/>
                <a:gd name="connsiteY83" fmla="*/ 1921308 h 3047298"/>
                <a:gd name="connsiteX84" fmla="*/ 1960445 w 4244666"/>
                <a:gd name="connsiteY84" fmla="*/ 1942655 h 3047298"/>
                <a:gd name="connsiteX85" fmla="*/ 2020930 w 4244666"/>
                <a:gd name="connsiteY85" fmla="*/ 1942655 h 3047298"/>
                <a:gd name="connsiteX86" fmla="*/ 2020930 w 4244666"/>
                <a:gd name="connsiteY86" fmla="*/ 1949771 h 3047298"/>
                <a:gd name="connsiteX87" fmla="*/ 2177481 w 4244666"/>
                <a:gd name="connsiteY87" fmla="*/ 1949771 h 3047298"/>
                <a:gd name="connsiteX88" fmla="*/ 2177481 w 4244666"/>
                <a:gd name="connsiteY88" fmla="*/ 1978235 h 3047298"/>
                <a:gd name="connsiteX89" fmla="*/ 2230851 w 4244666"/>
                <a:gd name="connsiteY89" fmla="*/ 1978235 h 3047298"/>
                <a:gd name="connsiteX90" fmla="*/ 2230851 w 4244666"/>
                <a:gd name="connsiteY90" fmla="*/ 2003141 h 3047298"/>
                <a:gd name="connsiteX91" fmla="*/ 2401634 w 4244666"/>
                <a:gd name="connsiteY91" fmla="*/ 2003141 h 3047298"/>
                <a:gd name="connsiteX92" fmla="*/ 2401634 w 4244666"/>
                <a:gd name="connsiteY92" fmla="*/ 2020931 h 3047298"/>
                <a:gd name="connsiteX93" fmla="*/ 2529721 w 4244666"/>
                <a:gd name="connsiteY93" fmla="*/ 2020931 h 3047298"/>
                <a:gd name="connsiteX94" fmla="*/ 2529721 w 4244666"/>
                <a:gd name="connsiteY94" fmla="*/ 2042279 h 3047298"/>
                <a:gd name="connsiteX95" fmla="*/ 2640018 w 4244666"/>
                <a:gd name="connsiteY95" fmla="*/ 2042279 h 3047298"/>
                <a:gd name="connsiteX96" fmla="*/ 2640018 w 4244666"/>
                <a:gd name="connsiteY96" fmla="*/ 2067185 h 3047298"/>
                <a:gd name="connsiteX97" fmla="*/ 2679156 w 4244666"/>
                <a:gd name="connsiteY97" fmla="*/ 2067185 h 3047298"/>
                <a:gd name="connsiteX98" fmla="*/ 2679156 w 4244666"/>
                <a:gd name="connsiteY98" fmla="*/ 2099206 h 3047298"/>
                <a:gd name="connsiteX99" fmla="*/ 2803685 w 4244666"/>
                <a:gd name="connsiteY99" fmla="*/ 2099206 h 3047298"/>
                <a:gd name="connsiteX100" fmla="*/ 2803685 w 4244666"/>
                <a:gd name="connsiteY100" fmla="*/ 2127670 h 3047298"/>
                <a:gd name="connsiteX101" fmla="*/ 2953120 w 4244666"/>
                <a:gd name="connsiteY101" fmla="*/ 2127670 h 3047298"/>
                <a:gd name="connsiteX102" fmla="*/ 2953120 w 4244666"/>
                <a:gd name="connsiteY102" fmla="*/ 2145460 h 3047298"/>
                <a:gd name="connsiteX103" fmla="*/ 3002932 w 4244666"/>
                <a:gd name="connsiteY103" fmla="*/ 2145460 h 3047298"/>
                <a:gd name="connsiteX104" fmla="*/ 3002932 w 4244666"/>
                <a:gd name="connsiteY104" fmla="*/ 2159692 h 3047298"/>
                <a:gd name="connsiteX105" fmla="*/ 3191505 w 4244666"/>
                <a:gd name="connsiteY105" fmla="*/ 2159692 h 3047298"/>
                <a:gd name="connsiteX106" fmla="*/ 3191505 w 4244666"/>
                <a:gd name="connsiteY106" fmla="*/ 2209504 h 3047298"/>
                <a:gd name="connsiteX107" fmla="*/ 3223526 w 4244666"/>
                <a:gd name="connsiteY107" fmla="*/ 2209504 h 3047298"/>
                <a:gd name="connsiteX108" fmla="*/ 3223526 w 4244666"/>
                <a:gd name="connsiteY108" fmla="*/ 2223736 h 3047298"/>
                <a:gd name="connsiteX109" fmla="*/ 3497491 w 4244666"/>
                <a:gd name="connsiteY109" fmla="*/ 2223736 h 3047298"/>
                <a:gd name="connsiteX110" fmla="*/ 3497491 w 4244666"/>
                <a:gd name="connsiteY110" fmla="*/ 2248641 h 3047298"/>
                <a:gd name="connsiteX111" fmla="*/ 4244666 w 4244666"/>
                <a:gd name="connsiteY111" fmla="*/ 2248641 h 3047298"/>
                <a:gd name="connsiteX112" fmla="*/ 4244666 w 4244666"/>
                <a:gd name="connsiteY112" fmla="*/ 3047298 h 3047298"/>
                <a:gd name="connsiteX0" fmla="*/ 0 w 4244666"/>
                <a:gd name="connsiteY0" fmla="*/ 0 h 3047298"/>
                <a:gd name="connsiteX1" fmla="*/ 88949 w 4244666"/>
                <a:gd name="connsiteY1" fmla="*/ 0 h 3047298"/>
                <a:gd name="connsiteX2" fmla="*/ 88949 w 4244666"/>
                <a:gd name="connsiteY2" fmla="*/ 42696 h 3047298"/>
                <a:gd name="connsiteX3" fmla="*/ 103181 w 4244666"/>
                <a:gd name="connsiteY3" fmla="*/ 42696 h 3047298"/>
                <a:gd name="connsiteX4" fmla="*/ 103181 w 4244666"/>
                <a:gd name="connsiteY4" fmla="*/ 92508 h 3047298"/>
                <a:gd name="connsiteX5" fmla="*/ 120971 w 4244666"/>
                <a:gd name="connsiteY5" fmla="*/ 92508 h 3047298"/>
                <a:gd name="connsiteX6" fmla="*/ 120971 w 4244666"/>
                <a:gd name="connsiteY6" fmla="*/ 128087 h 3047298"/>
                <a:gd name="connsiteX7" fmla="*/ 138761 w 4244666"/>
                <a:gd name="connsiteY7" fmla="*/ 128087 h 3047298"/>
                <a:gd name="connsiteX8" fmla="*/ 138761 w 4244666"/>
                <a:gd name="connsiteY8" fmla="*/ 209921 h 3047298"/>
                <a:gd name="connsiteX9" fmla="*/ 152993 w 4244666"/>
                <a:gd name="connsiteY9" fmla="*/ 209921 h 3047298"/>
                <a:gd name="connsiteX10" fmla="*/ 152993 w 4244666"/>
                <a:gd name="connsiteY10" fmla="*/ 266848 h 3047298"/>
                <a:gd name="connsiteX11" fmla="*/ 177898 w 4244666"/>
                <a:gd name="connsiteY11" fmla="*/ 266848 h 3047298"/>
                <a:gd name="connsiteX12" fmla="*/ 177898 w 4244666"/>
                <a:gd name="connsiteY12" fmla="*/ 345124 h 3047298"/>
                <a:gd name="connsiteX13" fmla="*/ 202804 w 4244666"/>
                <a:gd name="connsiteY13" fmla="*/ 345124 h 3047298"/>
                <a:gd name="connsiteX14" fmla="*/ 202804 w 4244666"/>
                <a:gd name="connsiteY14" fmla="*/ 402051 h 3047298"/>
                <a:gd name="connsiteX15" fmla="*/ 217036 w 4244666"/>
                <a:gd name="connsiteY15" fmla="*/ 402051 h 3047298"/>
                <a:gd name="connsiteX16" fmla="*/ 217036 w 4244666"/>
                <a:gd name="connsiteY16" fmla="*/ 458979 h 3047298"/>
                <a:gd name="connsiteX17" fmla="*/ 249058 w 4244666"/>
                <a:gd name="connsiteY17" fmla="*/ 458979 h 3047298"/>
                <a:gd name="connsiteX18" fmla="*/ 249058 w 4244666"/>
                <a:gd name="connsiteY18" fmla="*/ 544371 h 3047298"/>
                <a:gd name="connsiteX19" fmla="*/ 273964 w 4244666"/>
                <a:gd name="connsiteY19" fmla="*/ 544371 h 3047298"/>
                <a:gd name="connsiteX20" fmla="*/ 273964 w 4244666"/>
                <a:gd name="connsiteY20" fmla="*/ 604856 h 3047298"/>
                <a:gd name="connsiteX21" fmla="*/ 302428 w 4244666"/>
                <a:gd name="connsiteY21" fmla="*/ 604856 h 3047298"/>
                <a:gd name="connsiteX22" fmla="*/ 302428 w 4244666"/>
                <a:gd name="connsiteY22" fmla="*/ 732943 h 3047298"/>
                <a:gd name="connsiteX23" fmla="*/ 330891 w 4244666"/>
                <a:gd name="connsiteY23" fmla="*/ 732943 h 3047298"/>
                <a:gd name="connsiteX24" fmla="*/ 330891 w 4244666"/>
                <a:gd name="connsiteY24" fmla="*/ 804103 h 3047298"/>
                <a:gd name="connsiteX25" fmla="*/ 355797 w 4244666"/>
                <a:gd name="connsiteY25" fmla="*/ 804103 h 3047298"/>
                <a:gd name="connsiteX26" fmla="*/ 355797 w 4244666"/>
                <a:gd name="connsiteY26" fmla="*/ 857472 h 3047298"/>
                <a:gd name="connsiteX27" fmla="*/ 387819 w 4244666"/>
                <a:gd name="connsiteY27" fmla="*/ 857472 h 3047298"/>
                <a:gd name="connsiteX28" fmla="*/ 387819 w 4244666"/>
                <a:gd name="connsiteY28" fmla="*/ 939306 h 3047298"/>
                <a:gd name="connsiteX29" fmla="*/ 387819 w 4244666"/>
                <a:gd name="connsiteY29" fmla="*/ 939306 h 3047298"/>
                <a:gd name="connsiteX30" fmla="*/ 387819 w 4244666"/>
                <a:gd name="connsiteY30" fmla="*/ 939306 h 3047298"/>
                <a:gd name="connsiteX31" fmla="*/ 430515 w 4244666"/>
                <a:gd name="connsiteY31" fmla="*/ 939306 h 3047298"/>
                <a:gd name="connsiteX32" fmla="*/ 430515 w 4244666"/>
                <a:gd name="connsiteY32" fmla="*/ 1010465 h 3047298"/>
                <a:gd name="connsiteX33" fmla="*/ 444747 w 4244666"/>
                <a:gd name="connsiteY33" fmla="*/ 1010465 h 3047298"/>
                <a:gd name="connsiteX34" fmla="*/ 444747 w 4244666"/>
                <a:gd name="connsiteY34" fmla="*/ 1063835 h 3047298"/>
                <a:gd name="connsiteX35" fmla="*/ 473210 w 4244666"/>
                <a:gd name="connsiteY35" fmla="*/ 1063835 h 3047298"/>
                <a:gd name="connsiteX36" fmla="*/ 473210 w 4244666"/>
                <a:gd name="connsiteY36" fmla="*/ 1102973 h 3047298"/>
                <a:gd name="connsiteX37" fmla="*/ 501674 w 4244666"/>
                <a:gd name="connsiteY37" fmla="*/ 1102973 h 3047298"/>
                <a:gd name="connsiteX38" fmla="*/ 501674 w 4244666"/>
                <a:gd name="connsiteY38" fmla="*/ 1145669 h 3047298"/>
                <a:gd name="connsiteX39" fmla="*/ 519464 w 4244666"/>
                <a:gd name="connsiteY39" fmla="*/ 1145669 h 3047298"/>
                <a:gd name="connsiteX40" fmla="*/ 519464 w 4244666"/>
                <a:gd name="connsiteY40" fmla="*/ 1191922 h 3047298"/>
                <a:gd name="connsiteX41" fmla="*/ 551486 w 4244666"/>
                <a:gd name="connsiteY41" fmla="*/ 1191922 h 3047298"/>
                <a:gd name="connsiteX42" fmla="*/ 551486 w 4244666"/>
                <a:gd name="connsiteY42" fmla="*/ 1215985 h 3047298"/>
                <a:gd name="connsiteX43" fmla="*/ 576392 w 4244666"/>
                <a:gd name="connsiteY43" fmla="*/ 1216828 h 3047298"/>
                <a:gd name="connsiteX44" fmla="*/ 576392 w 4244666"/>
                <a:gd name="connsiteY44" fmla="*/ 1266640 h 3047298"/>
                <a:gd name="connsiteX45" fmla="*/ 597740 w 4244666"/>
                <a:gd name="connsiteY45" fmla="*/ 1266640 h 3047298"/>
                <a:gd name="connsiteX46" fmla="*/ 597740 w 4244666"/>
                <a:gd name="connsiteY46" fmla="*/ 1334241 h 3047298"/>
                <a:gd name="connsiteX47" fmla="*/ 658225 w 4244666"/>
                <a:gd name="connsiteY47" fmla="*/ 1334241 h 3047298"/>
                <a:gd name="connsiteX48" fmla="*/ 658225 w 4244666"/>
                <a:gd name="connsiteY48" fmla="*/ 1359147 h 3047298"/>
                <a:gd name="connsiteX49" fmla="*/ 686689 w 4244666"/>
                <a:gd name="connsiteY49" fmla="*/ 1359147 h 3047298"/>
                <a:gd name="connsiteX50" fmla="*/ 686689 w 4244666"/>
                <a:gd name="connsiteY50" fmla="*/ 1398285 h 3047298"/>
                <a:gd name="connsiteX51" fmla="*/ 740059 w 4244666"/>
                <a:gd name="connsiteY51" fmla="*/ 1398285 h 3047298"/>
                <a:gd name="connsiteX52" fmla="*/ 740059 w 4244666"/>
                <a:gd name="connsiteY52" fmla="*/ 1465887 h 3047298"/>
                <a:gd name="connsiteX53" fmla="*/ 814776 w 4244666"/>
                <a:gd name="connsiteY53" fmla="*/ 1465887 h 3047298"/>
                <a:gd name="connsiteX54" fmla="*/ 814776 w 4244666"/>
                <a:gd name="connsiteY54" fmla="*/ 1489950 h 3047298"/>
                <a:gd name="connsiteX55" fmla="*/ 846797 w 4244666"/>
                <a:gd name="connsiteY55" fmla="*/ 1497908 h 3047298"/>
                <a:gd name="connsiteX56" fmla="*/ 846797 w 4244666"/>
                <a:gd name="connsiteY56" fmla="*/ 1522814 h 3047298"/>
                <a:gd name="connsiteX57" fmla="*/ 921516 w 4244666"/>
                <a:gd name="connsiteY57" fmla="*/ 1522814 h 3047298"/>
                <a:gd name="connsiteX58" fmla="*/ 921516 w 4244666"/>
                <a:gd name="connsiteY58" fmla="*/ 1554836 h 3047298"/>
                <a:gd name="connsiteX59" fmla="*/ 960653 w 4244666"/>
                <a:gd name="connsiteY59" fmla="*/ 1554836 h 3047298"/>
                <a:gd name="connsiteX60" fmla="*/ 960653 w 4244666"/>
                <a:gd name="connsiteY60" fmla="*/ 1579742 h 3047298"/>
                <a:gd name="connsiteX61" fmla="*/ 1010465 w 4244666"/>
                <a:gd name="connsiteY61" fmla="*/ 1579742 h 3047298"/>
                <a:gd name="connsiteX62" fmla="*/ 1010465 w 4244666"/>
                <a:gd name="connsiteY62" fmla="*/ 1622437 h 3047298"/>
                <a:gd name="connsiteX63" fmla="*/ 1038929 w 4244666"/>
                <a:gd name="connsiteY63" fmla="*/ 1622437 h 3047298"/>
                <a:gd name="connsiteX64" fmla="*/ 1038929 w 4244666"/>
                <a:gd name="connsiteY64" fmla="*/ 1647343 h 3047298"/>
                <a:gd name="connsiteX65" fmla="*/ 1156342 w 4244666"/>
                <a:gd name="connsiteY65" fmla="*/ 1647343 h 3047298"/>
                <a:gd name="connsiteX66" fmla="*/ 1156342 w 4244666"/>
                <a:gd name="connsiteY66" fmla="*/ 1700713 h 3047298"/>
                <a:gd name="connsiteX67" fmla="*/ 1223944 w 4244666"/>
                <a:gd name="connsiteY67" fmla="*/ 1700713 h 3047298"/>
                <a:gd name="connsiteX68" fmla="*/ 1223944 w 4244666"/>
                <a:gd name="connsiteY68" fmla="*/ 1718503 h 3047298"/>
                <a:gd name="connsiteX69" fmla="*/ 1259523 w 4244666"/>
                <a:gd name="connsiteY69" fmla="*/ 1718503 h 3047298"/>
                <a:gd name="connsiteX70" fmla="*/ 1259523 w 4244666"/>
                <a:gd name="connsiteY70" fmla="*/ 1775430 h 3047298"/>
                <a:gd name="connsiteX71" fmla="*/ 1366263 w 4244666"/>
                <a:gd name="connsiteY71" fmla="*/ 1775430 h 3047298"/>
                <a:gd name="connsiteX72" fmla="*/ 1366263 w 4244666"/>
                <a:gd name="connsiteY72" fmla="*/ 1807452 h 3047298"/>
                <a:gd name="connsiteX73" fmla="*/ 1465886 w 4244666"/>
                <a:gd name="connsiteY73" fmla="*/ 1807452 h 3047298"/>
                <a:gd name="connsiteX74" fmla="*/ 1465886 w 4244666"/>
                <a:gd name="connsiteY74" fmla="*/ 1835916 h 3047298"/>
                <a:gd name="connsiteX75" fmla="*/ 1565509 w 4244666"/>
                <a:gd name="connsiteY75" fmla="*/ 1835916 h 3047298"/>
                <a:gd name="connsiteX76" fmla="*/ 1565509 w 4244666"/>
                <a:gd name="connsiteY76" fmla="*/ 1864380 h 3047298"/>
                <a:gd name="connsiteX77" fmla="*/ 1647343 w 4244666"/>
                <a:gd name="connsiteY77" fmla="*/ 1864380 h 3047298"/>
                <a:gd name="connsiteX78" fmla="*/ 1647343 w 4244666"/>
                <a:gd name="connsiteY78" fmla="*/ 1885728 h 3047298"/>
                <a:gd name="connsiteX79" fmla="*/ 1800336 w 4244666"/>
                <a:gd name="connsiteY79" fmla="*/ 1885728 h 3047298"/>
                <a:gd name="connsiteX80" fmla="*/ 1800336 w 4244666"/>
                <a:gd name="connsiteY80" fmla="*/ 1910634 h 3047298"/>
                <a:gd name="connsiteX81" fmla="*/ 1889285 w 4244666"/>
                <a:gd name="connsiteY81" fmla="*/ 1910634 h 3047298"/>
                <a:gd name="connsiteX82" fmla="*/ 1889285 w 4244666"/>
                <a:gd name="connsiteY82" fmla="*/ 1921308 h 3047298"/>
                <a:gd name="connsiteX83" fmla="*/ 1960445 w 4244666"/>
                <a:gd name="connsiteY83" fmla="*/ 1921308 h 3047298"/>
                <a:gd name="connsiteX84" fmla="*/ 1960445 w 4244666"/>
                <a:gd name="connsiteY84" fmla="*/ 1942655 h 3047298"/>
                <a:gd name="connsiteX85" fmla="*/ 2020930 w 4244666"/>
                <a:gd name="connsiteY85" fmla="*/ 1942655 h 3047298"/>
                <a:gd name="connsiteX86" fmla="*/ 2020930 w 4244666"/>
                <a:gd name="connsiteY86" fmla="*/ 1949771 h 3047298"/>
                <a:gd name="connsiteX87" fmla="*/ 2177481 w 4244666"/>
                <a:gd name="connsiteY87" fmla="*/ 1949771 h 3047298"/>
                <a:gd name="connsiteX88" fmla="*/ 2177481 w 4244666"/>
                <a:gd name="connsiteY88" fmla="*/ 1978235 h 3047298"/>
                <a:gd name="connsiteX89" fmla="*/ 2230851 w 4244666"/>
                <a:gd name="connsiteY89" fmla="*/ 1978235 h 3047298"/>
                <a:gd name="connsiteX90" fmla="*/ 2230851 w 4244666"/>
                <a:gd name="connsiteY90" fmla="*/ 2003141 h 3047298"/>
                <a:gd name="connsiteX91" fmla="*/ 2401634 w 4244666"/>
                <a:gd name="connsiteY91" fmla="*/ 2003141 h 3047298"/>
                <a:gd name="connsiteX92" fmla="*/ 2401634 w 4244666"/>
                <a:gd name="connsiteY92" fmla="*/ 2020931 h 3047298"/>
                <a:gd name="connsiteX93" fmla="*/ 2529721 w 4244666"/>
                <a:gd name="connsiteY93" fmla="*/ 2020931 h 3047298"/>
                <a:gd name="connsiteX94" fmla="*/ 2529721 w 4244666"/>
                <a:gd name="connsiteY94" fmla="*/ 2042279 h 3047298"/>
                <a:gd name="connsiteX95" fmla="*/ 2640018 w 4244666"/>
                <a:gd name="connsiteY95" fmla="*/ 2042279 h 3047298"/>
                <a:gd name="connsiteX96" fmla="*/ 2640018 w 4244666"/>
                <a:gd name="connsiteY96" fmla="*/ 2067185 h 3047298"/>
                <a:gd name="connsiteX97" fmla="*/ 2679156 w 4244666"/>
                <a:gd name="connsiteY97" fmla="*/ 2067185 h 3047298"/>
                <a:gd name="connsiteX98" fmla="*/ 2679156 w 4244666"/>
                <a:gd name="connsiteY98" fmla="*/ 2099206 h 3047298"/>
                <a:gd name="connsiteX99" fmla="*/ 2803685 w 4244666"/>
                <a:gd name="connsiteY99" fmla="*/ 2099206 h 3047298"/>
                <a:gd name="connsiteX100" fmla="*/ 2803685 w 4244666"/>
                <a:gd name="connsiteY100" fmla="*/ 2127670 h 3047298"/>
                <a:gd name="connsiteX101" fmla="*/ 2953120 w 4244666"/>
                <a:gd name="connsiteY101" fmla="*/ 2127670 h 3047298"/>
                <a:gd name="connsiteX102" fmla="*/ 2953120 w 4244666"/>
                <a:gd name="connsiteY102" fmla="*/ 2145460 h 3047298"/>
                <a:gd name="connsiteX103" fmla="*/ 3002932 w 4244666"/>
                <a:gd name="connsiteY103" fmla="*/ 2145460 h 3047298"/>
                <a:gd name="connsiteX104" fmla="*/ 3002932 w 4244666"/>
                <a:gd name="connsiteY104" fmla="*/ 2159692 h 3047298"/>
                <a:gd name="connsiteX105" fmla="*/ 3191505 w 4244666"/>
                <a:gd name="connsiteY105" fmla="*/ 2159692 h 3047298"/>
                <a:gd name="connsiteX106" fmla="*/ 3191505 w 4244666"/>
                <a:gd name="connsiteY106" fmla="*/ 2209504 h 3047298"/>
                <a:gd name="connsiteX107" fmla="*/ 3223526 w 4244666"/>
                <a:gd name="connsiteY107" fmla="*/ 2209504 h 3047298"/>
                <a:gd name="connsiteX108" fmla="*/ 3223526 w 4244666"/>
                <a:gd name="connsiteY108" fmla="*/ 2223736 h 3047298"/>
                <a:gd name="connsiteX109" fmla="*/ 3497491 w 4244666"/>
                <a:gd name="connsiteY109" fmla="*/ 2223736 h 3047298"/>
                <a:gd name="connsiteX110" fmla="*/ 3497491 w 4244666"/>
                <a:gd name="connsiteY110" fmla="*/ 2248641 h 3047298"/>
                <a:gd name="connsiteX111" fmla="*/ 4244666 w 4244666"/>
                <a:gd name="connsiteY111" fmla="*/ 2248641 h 3047298"/>
                <a:gd name="connsiteX112" fmla="*/ 4244666 w 4244666"/>
                <a:gd name="connsiteY112" fmla="*/ 3047298 h 3047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244666" h="3047298">
                  <a:moveTo>
                    <a:pt x="0" y="0"/>
                  </a:moveTo>
                  <a:lnTo>
                    <a:pt x="88949" y="0"/>
                  </a:lnTo>
                  <a:lnTo>
                    <a:pt x="88949" y="42696"/>
                  </a:lnTo>
                  <a:lnTo>
                    <a:pt x="103181" y="42696"/>
                  </a:lnTo>
                  <a:lnTo>
                    <a:pt x="103181" y="92508"/>
                  </a:lnTo>
                  <a:lnTo>
                    <a:pt x="120971" y="92508"/>
                  </a:lnTo>
                  <a:lnTo>
                    <a:pt x="120971" y="128087"/>
                  </a:lnTo>
                  <a:lnTo>
                    <a:pt x="138761" y="128087"/>
                  </a:lnTo>
                  <a:lnTo>
                    <a:pt x="138761" y="209921"/>
                  </a:lnTo>
                  <a:lnTo>
                    <a:pt x="152993" y="209921"/>
                  </a:lnTo>
                  <a:lnTo>
                    <a:pt x="152993" y="266848"/>
                  </a:lnTo>
                  <a:lnTo>
                    <a:pt x="177898" y="266848"/>
                  </a:lnTo>
                  <a:lnTo>
                    <a:pt x="177898" y="345124"/>
                  </a:lnTo>
                  <a:lnTo>
                    <a:pt x="202804" y="345124"/>
                  </a:lnTo>
                  <a:lnTo>
                    <a:pt x="202804" y="402051"/>
                  </a:lnTo>
                  <a:lnTo>
                    <a:pt x="217036" y="402051"/>
                  </a:lnTo>
                  <a:lnTo>
                    <a:pt x="217036" y="458979"/>
                  </a:lnTo>
                  <a:lnTo>
                    <a:pt x="249058" y="458979"/>
                  </a:lnTo>
                  <a:lnTo>
                    <a:pt x="249058" y="544371"/>
                  </a:lnTo>
                  <a:lnTo>
                    <a:pt x="273964" y="544371"/>
                  </a:lnTo>
                  <a:lnTo>
                    <a:pt x="273964" y="604856"/>
                  </a:lnTo>
                  <a:lnTo>
                    <a:pt x="302428" y="604856"/>
                  </a:lnTo>
                  <a:lnTo>
                    <a:pt x="302428" y="732943"/>
                  </a:lnTo>
                  <a:lnTo>
                    <a:pt x="330891" y="732943"/>
                  </a:lnTo>
                  <a:lnTo>
                    <a:pt x="330891" y="804103"/>
                  </a:lnTo>
                  <a:lnTo>
                    <a:pt x="355797" y="804103"/>
                  </a:lnTo>
                  <a:lnTo>
                    <a:pt x="355797" y="857472"/>
                  </a:lnTo>
                  <a:lnTo>
                    <a:pt x="387819" y="857472"/>
                  </a:lnTo>
                  <a:lnTo>
                    <a:pt x="387819" y="939306"/>
                  </a:lnTo>
                  <a:lnTo>
                    <a:pt x="387819" y="939306"/>
                  </a:lnTo>
                  <a:lnTo>
                    <a:pt x="387819" y="939306"/>
                  </a:lnTo>
                  <a:lnTo>
                    <a:pt x="430515" y="939306"/>
                  </a:lnTo>
                  <a:lnTo>
                    <a:pt x="430515" y="1010465"/>
                  </a:lnTo>
                  <a:lnTo>
                    <a:pt x="444747" y="1010465"/>
                  </a:lnTo>
                  <a:lnTo>
                    <a:pt x="444747" y="1063835"/>
                  </a:lnTo>
                  <a:lnTo>
                    <a:pt x="473210" y="1063835"/>
                  </a:lnTo>
                  <a:lnTo>
                    <a:pt x="473210" y="1102973"/>
                  </a:lnTo>
                  <a:lnTo>
                    <a:pt x="501674" y="1102973"/>
                  </a:lnTo>
                  <a:lnTo>
                    <a:pt x="501674" y="1145669"/>
                  </a:lnTo>
                  <a:lnTo>
                    <a:pt x="519464" y="1145669"/>
                  </a:lnTo>
                  <a:lnTo>
                    <a:pt x="519464" y="1191922"/>
                  </a:lnTo>
                  <a:lnTo>
                    <a:pt x="551486" y="1191922"/>
                  </a:lnTo>
                  <a:lnTo>
                    <a:pt x="551486" y="1215985"/>
                  </a:lnTo>
                  <a:lnTo>
                    <a:pt x="576392" y="1216828"/>
                  </a:lnTo>
                  <a:lnTo>
                    <a:pt x="576392" y="1266640"/>
                  </a:lnTo>
                  <a:lnTo>
                    <a:pt x="597740" y="1266640"/>
                  </a:lnTo>
                  <a:lnTo>
                    <a:pt x="597740" y="1334241"/>
                  </a:lnTo>
                  <a:lnTo>
                    <a:pt x="658225" y="1334241"/>
                  </a:lnTo>
                  <a:lnTo>
                    <a:pt x="658225" y="1359147"/>
                  </a:lnTo>
                  <a:lnTo>
                    <a:pt x="686689" y="1359147"/>
                  </a:lnTo>
                  <a:lnTo>
                    <a:pt x="686689" y="1398285"/>
                  </a:lnTo>
                  <a:lnTo>
                    <a:pt x="740059" y="1398285"/>
                  </a:lnTo>
                  <a:lnTo>
                    <a:pt x="740059" y="1465887"/>
                  </a:lnTo>
                  <a:lnTo>
                    <a:pt x="814776" y="1465887"/>
                  </a:lnTo>
                  <a:lnTo>
                    <a:pt x="814776" y="1489950"/>
                  </a:lnTo>
                  <a:lnTo>
                    <a:pt x="846797" y="1497908"/>
                  </a:lnTo>
                  <a:lnTo>
                    <a:pt x="846797" y="1522814"/>
                  </a:lnTo>
                  <a:lnTo>
                    <a:pt x="921516" y="1522814"/>
                  </a:lnTo>
                  <a:lnTo>
                    <a:pt x="921516" y="1554836"/>
                  </a:lnTo>
                  <a:lnTo>
                    <a:pt x="960653" y="1554836"/>
                  </a:lnTo>
                  <a:lnTo>
                    <a:pt x="960653" y="1579742"/>
                  </a:lnTo>
                  <a:lnTo>
                    <a:pt x="1010465" y="1579742"/>
                  </a:lnTo>
                  <a:lnTo>
                    <a:pt x="1010465" y="1622437"/>
                  </a:lnTo>
                  <a:lnTo>
                    <a:pt x="1038929" y="1622437"/>
                  </a:lnTo>
                  <a:lnTo>
                    <a:pt x="1038929" y="1647343"/>
                  </a:lnTo>
                  <a:lnTo>
                    <a:pt x="1156342" y="1647343"/>
                  </a:lnTo>
                  <a:lnTo>
                    <a:pt x="1156342" y="1700713"/>
                  </a:lnTo>
                  <a:lnTo>
                    <a:pt x="1223944" y="1700713"/>
                  </a:lnTo>
                  <a:lnTo>
                    <a:pt x="1223944" y="1718503"/>
                  </a:lnTo>
                  <a:lnTo>
                    <a:pt x="1259523" y="1718503"/>
                  </a:lnTo>
                  <a:lnTo>
                    <a:pt x="1259523" y="1775430"/>
                  </a:lnTo>
                  <a:lnTo>
                    <a:pt x="1366263" y="1775430"/>
                  </a:lnTo>
                  <a:lnTo>
                    <a:pt x="1366263" y="1807452"/>
                  </a:lnTo>
                  <a:lnTo>
                    <a:pt x="1465886" y="1807452"/>
                  </a:lnTo>
                  <a:lnTo>
                    <a:pt x="1465886" y="1835916"/>
                  </a:lnTo>
                  <a:lnTo>
                    <a:pt x="1565509" y="1835916"/>
                  </a:lnTo>
                  <a:lnTo>
                    <a:pt x="1565509" y="1864380"/>
                  </a:lnTo>
                  <a:lnTo>
                    <a:pt x="1647343" y="1864380"/>
                  </a:lnTo>
                  <a:lnTo>
                    <a:pt x="1647343" y="1885728"/>
                  </a:lnTo>
                  <a:lnTo>
                    <a:pt x="1800336" y="1885728"/>
                  </a:lnTo>
                  <a:lnTo>
                    <a:pt x="1800336" y="1910634"/>
                  </a:lnTo>
                  <a:lnTo>
                    <a:pt x="1889285" y="1910634"/>
                  </a:lnTo>
                  <a:lnTo>
                    <a:pt x="1889285" y="1921308"/>
                  </a:lnTo>
                  <a:lnTo>
                    <a:pt x="1960445" y="1921308"/>
                  </a:lnTo>
                  <a:lnTo>
                    <a:pt x="1960445" y="1942655"/>
                  </a:lnTo>
                  <a:lnTo>
                    <a:pt x="2020930" y="1942655"/>
                  </a:lnTo>
                  <a:lnTo>
                    <a:pt x="2020930" y="1949771"/>
                  </a:lnTo>
                  <a:lnTo>
                    <a:pt x="2177481" y="1949771"/>
                  </a:lnTo>
                  <a:lnTo>
                    <a:pt x="2177481" y="1978235"/>
                  </a:lnTo>
                  <a:lnTo>
                    <a:pt x="2230851" y="1978235"/>
                  </a:lnTo>
                  <a:lnTo>
                    <a:pt x="2230851" y="2003141"/>
                  </a:lnTo>
                  <a:lnTo>
                    <a:pt x="2401634" y="2003141"/>
                  </a:lnTo>
                  <a:lnTo>
                    <a:pt x="2401634" y="2020931"/>
                  </a:lnTo>
                  <a:lnTo>
                    <a:pt x="2529721" y="2020931"/>
                  </a:lnTo>
                  <a:lnTo>
                    <a:pt x="2529721" y="2042279"/>
                  </a:lnTo>
                  <a:lnTo>
                    <a:pt x="2640018" y="2042279"/>
                  </a:lnTo>
                  <a:lnTo>
                    <a:pt x="2640018" y="2067185"/>
                  </a:lnTo>
                  <a:lnTo>
                    <a:pt x="2679156" y="2067185"/>
                  </a:lnTo>
                  <a:lnTo>
                    <a:pt x="2679156" y="2099206"/>
                  </a:lnTo>
                  <a:lnTo>
                    <a:pt x="2803685" y="2099206"/>
                  </a:lnTo>
                  <a:lnTo>
                    <a:pt x="2803685" y="2127670"/>
                  </a:lnTo>
                  <a:lnTo>
                    <a:pt x="2953120" y="2127670"/>
                  </a:lnTo>
                  <a:lnTo>
                    <a:pt x="2953120" y="2145460"/>
                  </a:lnTo>
                  <a:lnTo>
                    <a:pt x="3002932" y="2145460"/>
                  </a:lnTo>
                  <a:lnTo>
                    <a:pt x="3002932" y="2159692"/>
                  </a:lnTo>
                  <a:lnTo>
                    <a:pt x="3191505" y="2159692"/>
                  </a:lnTo>
                  <a:lnTo>
                    <a:pt x="3191505" y="2209504"/>
                  </a:lnTo>
                  <a:lnTo>
                    <a:pt x="3223526" y="2209504"/>
                  </a:lnTo>
                  <a:lnTo>
                    <a:pt x="3223526" y="2223736"/>
                  </a:lnTo>
                  <a:lnTo>
                    <a:pt x="3497491" y="2223736"/>
                  </a:lnTo>
                  <a:lnTo>
                    <a:pt x="3497491" y="2248641"/>
                  </a:lnTo>
                  <a:lnTo>
                    <a:pt x="4244666" y="2248641"/>
                  </a:lnTo>
                  <a:lnTo>
                    <a:pt x="4244666" y="3047298"/>
                  </a:lnTo>
                </a:path>
              </a:pathLst>
            </a:custGeom>
            <a:noFill/>
            <a:ln w="28575">
              <a:solidFill>
                <a:schemeClr val="accent3"/>
              </a:solidFill>
              <a:miter lim="800000"/>
              <a:headEnd/>
              <a:tailEnd/>
            </a:ln>
          </p:spPr>
          <p:txBody>
            <a:bodyPr rtlCol="0" anchor="ctr"/>
            <a:lstStyle/>
            <a:p>
              <a:pPr algn="ctr"/>
              <a:endParaRPr lang="en-US" dirty="0"/>
            </a:p>
          </p:txBody>
        </p:sp>
        <p:sp>
          <p:nvSpPr>
            <p:cNvPr id="11" name="Freeform: Shape 7">
              <a:extLst>
                <a:ext uri="{FF2B5EF4-FFF2-40B4-BE49-F238E27FC236}">
                  <a16:creationId xmlns:a16="http://schemas.microsoft.com/office/drawing/2014/main" id="{2D9437BB-0678-BA2E-87D4-C2C36BF61152}"/>
                </a:ext>
              </a:extLst>
            </p:cNvPr>
            <p:cNvSpPr/>
            <p:nvPr/>
          </p:nvSpPr>
          <p:spPr bwMode="auto">
            <a:xfrm>
              <a:off x="4323945" y="1668294"/>
              <a:ext cx="4387174" cy="2188723"/>
            </a:xfrm>
            <a:custGeom>
              <a:avLst/>
              <a:gdLst>
                <a:gd name="connsiteX0" fmla="*/ 0 w 4387174"/>
                <a:gd name="connsiteY0" fmla="*/ 0 h 2188723"/>
                <a:gd name="connsiteX1" fmla="*/ 87549 w 4387174"/>
                <a:gd name="connsiteY1" fmla="*/ 0 h 2188723"/>
                <a:gd name="connsiteX2" fmla="*/ 87549 w 4387174"/>
                <a:gd name="connsiteY2" fmla="*/ 53502 h 2188723"/>
                <a:gd name="connsiteX3" fmla="*/ 111868 w 4387174"/>
                <a:gd name="connsiteY3" fmla="*/ 53502 h 2188723"/>
                <a:gd name="connsiteX4" fmla="*/ 111868 w 4387174"/>
                <a:gd name="connsiteY4" fmla="*/ 116732 h 2188723"/>
                <a:gd name="connsiteX5" fmla="*/ 131323 w 4387174"/>
                <a:gd name="connsiteY5" fmla="*/ 116732 h 2188723"/>
                <a:gd name="connsiteX6" fmla="*/ 131323 w 4387174"/>
                <a:gd name="connsiteY6" fmla="*/ 116732 h 2188723"/>
                <a:gd name="connsiteX7" fmla="*/ 131323 w 4387174"/>
                <a:gd name="connsiteY7" fmla="*/ 150778 h 2188723"/>
                <a:gd name="connsiteX8" fmla="*/ 131323 w 4387174"/>
                <a:gd name="connsiteY8" fmla="*/ 175097 h 2188723"/>
                <a:gd name="connsiteX9" fmla="*/ 165370 w 4387174"/>
                <a:gd name="connsiteY9" fmla="*/ 175097 h 2188723"/>
                <a:gd name="connsiteX10" fmla="*/ 165370 w 4387174"/>
                <a:gd name="connsiteY10" fmla="*/ 243191 h 2188723"/>
                <a:gd name="connsiteX11" fmla="*/ 194553 w 4387174"/>
                <a:gd name="connsiteY11" fmla="*/ 243191 h 2188723"/>
                <a:gd name="connsiteX12" fmla="*/ 194553 w 4387174"/>
                <a:gd name="connsiteY12" fmla="*/ 311285 h 2188723"/>
                <a:gd name="connsiteX13" fmla="*/ 223736 w 4387174"/>
                <a:gd name="connsiteY13" fmla="*/ 311285 h 2188723"/>
                <a:gd name="connsiteX14" fmla="*/ 223736 w 4387174"/>
                <a:gd name="connsiteY14" fmla="*/ 359923 h 2188723"/>
                <a:gd name="connsiteX15" fmla="*/ 243191 w 4387174"/>
                <a:gd name="connsiteY15" fmla="*/ 359923 h 2188723"/>
                <a:gd name="connsiteX16" fmla="*/ 243191 w 4387174"/>
                <a:gd name="connsiteY16" fmla="*/ 403697 h 2188723"/>
                <a:gd name="connsiteX17" fmla="*/ 267510 w 4387174"/>
                <a:gd name="connsiteY17" fmla="*/ 403697 h 2188723"/>
                <a:gd name="connsiteX18" fmla="*/ 267510 w 4387174"/>
                <a:gd name="connsiteY18" fmla="*/ 486383 h 2188723"/>
                <a:gd name="connsiteX19" fmla="*/ 282102 w 4387174"/>
                <a:gd name="connsiteY19" fmla="*/ 486383 h 2188723"/>
                <a:gd name="connsiteX20" fmla="*/ 282102 w 4387174"/>
                <a:gd name="connsiteY20" fmla="*/ 525293 h 2188723"/>
                <a:gd name="connsiteX21" fmla="*/ 306421 w 4387174"/>
                <a:gd name="connsiteY21" fmla="*/ 525293 h 2188723"/>
                <a:gd name="connsiteX22" fmla="*/ 306421 w 4387174"/>
                <a:gd name="connsiteY22" fmla="*/ 588523 h 2188723"/>
                <a:gd name="connsiteX23" fmla="*/ 306421 w 4387174"/>
                <a:gd name="connsiteY23" fmla="*/ 588523 h 2188723"/>
                <a:gd name="connsiteX24" fmla="*/ 306421 w 4387174"/>
                <a:gd name="connsiteY24" fmla="*/ 656617 h 2188723"/>
                <a:gd name="connsiteX25" fmla="*/ 355059 w 4387174"/>
                <a:gd name="connsiteY25" fmla="*/ 656617 h 2188723"/>
                <a:gd name="connsiteX26" fmla="*/ 355059 w 4387174"/>
                <a:gd name="connsiteY26" fmla="*/ 700391 h 2188723"/>
                <a:gd name="connsiteX27" fmla="*/ 369651 w 4387174"/>
                <a:gd name="connsiteY27" fmla="*/ 714983 h 2188723"/>
                <a:gd name="connsiteX28" fmla="*/ 379379 w 4387174"/>
                <a:gd name="connsiteY28" fmla="*/ 705255 h 2188723"/>
                <a:gd name="connsiteX29" fmla="*/ 379379 w 4387174"/>
                <a:gd name="connsiteY29" fmla="*/ 763621 h 2188723"/>
                <a:gd name="connsiteX30" fmla="*/ 432881 w 4387174"/>
                <a:gd name="connsiteY30" fmla="*/ 763621 h 2188723"/>
                <a:gd name="connsiteX31" fmla="*/ 432881 w 4387174"/>
                <a:gd name="connsiteY31" fmla="*/ 846306 h 2188723"/>
                <a:gd name="connsiteX32" fmla="*/ 466927 w 4387174"/>
                <a:gd name="connsiteY32" fmla="*/ 846306 h 2188723"/>
                <a:gd name="connsiteX33" fmla="*/ 466927 w 4387174"/>
                <a:gd name="connsiteY33" fmla="*/ 914400 h 2188723"/>
                <a:gd name="connsiteX34" fmla="*/ 491246 w 4387174"/>
                <a:gd name="connsiteY34" fmla="*/ 914400 h 2188723"/>
                <a:gd name="connsiteX35" fmla="*/ 491246 w 4387174"/>
                <a:gd name="connsiteY35" fmla="*/ 948446 h 2188723"/>
                <a:gd name="connsiteX36" fmla="*/ 530157 w 4387174"/>
                <a:gd name="connsiteY36" fmla="*/ 948446 h 2188723"/>
                <a:gd name="connsiteX37" fmla="*/ 530157 w 4387174"/>
                <a:gd name="connsiteY37" fmla="*/ 997085 h 2188723"/>
                <a:gd name="connsiteX38" fmla="*/ 573932 w 4387174"/>
                <a:gd name="connsiteY38" fmla="*/ 997085 h 2188723"/>
                <a:gd name="connsiteX39" fmla="*/ 573932 w 4387174"/>
                <a:gd name="connsiteY39" fmla="*/ 1035995 h 2188723"/>
                <a:gd name="connsiteX40" fmla="*/ 598251 w 4387174"/>
                <a:gd name="connsiteY40" fmla="*/ 1035995 h 2188723"/>
                <a:gd name="connsiteX41" fmla="*/ 598251 w 4387174"/>
                <a:gd name="connsiteY41" fmla="*/ 1099225 h 2188723"/>
                <a:gd name="connsiteX42" fmla="*/ 646889 w 4387174"/>
                <a:gd name="connsiteY42" fmla="*/ 1099225 h 2188723"/>
                <a:gd name="connsiteX43" fmla="*/ 646889 w 4387174"/>
                <a:gd name="connsiteY43" fmla="*/ 1143000 h 2188723"/>
                <a:gd name="connsiteX44" fmla="*/ 680936 w 4387174"/>
                <a:gd name="connsiteY44" fmla="*/ 1143000 h 2188723"/>
                <a:gd name="connsiteX45" fmla="*/ 680936 w 4387174"/>
                <a:gd name="connsiteY45" fmla="*/ 1201366 h 2188723"/>
                <a:gd name="connsiteX46" fmla="*/ 719846 w 4387174"/>
                <a:gd name="connsiteY46" fmla="*/ 1201366 h 2188723"/>
                <a:gd name="connsiteX47" fmla="*/ 719846 w 4387174"/>
                <a:gd name="connsiteY47" fmla="*/ 1254868 h 2188723"/>
                <a:gd name="connsiteX48" fmla="*/ 783076 w 4387174"/>
                <a:gd name="connsiteY48" fmla="*/ 1254868 h 2188723"/>
                <a:gd name="connsiteX49" fmla="*/ 783076 w 4387174"/>
                <a:gd name="connsiteY49" fmla="*/ 1288915 h 2188723"/>
                <a:gd name="connsiteX50" fmla="*/ 821987 w 4387174"/>
                <a:gd name="connsiteY50" fmla="*/ 1288915 h 2188723"/>
                <a:gd name="connsiteX51" fmla="*/ 821987 w 4387174"/>
                <a:gd name="connsiteY51" fmla="*/ 1327825 h 2188723"/>
                <a:gd name="connsiteX52" fmla="*/ 870625 w 4387174"/>
                <a:gd name="connsiteY52" fmla="*/ 1327825 h 2188723"/>
                <a:gd name="connsiteX53" fmla="*/ 870625 w 4387174"/>
                <a:gd name="connsiteY53" fmla="*/ 1371600 h 2188723"/>
                <a:gd name="connsiteX54" fmla="*/ 948446 w 4387174"/>
                <a:gd name="connsiteY54" fmla="*/ 1371600 h 2188723"/>
                <a:gd name="connsiteX55" fmla="*/ 948446 w 4387174"/>
                <a:gd name="connsiteY55" fmla="*/ 1415374 h 2188723"/>
                <a:gd name="connsiteX56" fmla="*/ 987357 w 4387174"/>
                <a:gd name="connsiteY56" fmla="*/ 1415374 h 2188723"/>
                <a:gd name="connsiteX57" fmla="*/ 987357 w 4387174"/>
                <a:gd name="connsiteY57" fmla="*/ 1449421 h 2188723"/>
                <a:gd name="connsiteX58" fmla="*/ 1045723 w 4387174"/>
                <a:gd name="connsiteY58" fmla="*/ 1449421 h 2188723"/>
                <a:gd name="connsiteX59" fmla="*/ 1045723 w 4387174"/>
                <a:gd name="connsiteY59" fmla="*/ 1449421 h 2188723"/>
                <a:gd name="connsiteX60" fmla="*/ 1045723 w 4387174"/>
                <a:gd name="connsiteY60" fmla="*/ 1493195 h 2188723"/>
                <a:gd name="connsiteX61" fmla="*/ 1143000 w 4387174"/>
                <a:gd name="connsiteY61" fmla="*/ 1493195 h 2188723"/>
                <a:gd name="connsiteX62" fmla="*/ 1143000 w 4387174"/>
                <a:gd name="connsiteY62" fmla="*/ 1522378 h 2188723"/>
                <a:gd name="connsiteX63" fmla="*/ 1235412 w 4387174"/>
                <a:gd name="connsiteY63" fmla="*/ 1522378 h 2188723"/>
                <a:gd name="connsiteX64" fmla="*/ 1235412 w 4387174"/>
                <a:gd name="connsiteY64" fmla="*/ 1561289 h 2188723"/>
                <a:gd name="connsiteX65" fmla="*/ 1327825 w 4387174"/>
                <a:gd name="connsiteY65" fmla="*/ 1561289 h 2188723"/>
                <a:gd name="connsiteX66" fmla="*/ 1327825 w 4387174"/>
                <a:gd name="connsiteY66" fmla="*/ 1580744 h 2188723"/>
                <a:gd name="connsiteX67" fmla="*/ 1386191 w 4387174"/>
                <a:gd name="connsiteY67" fmla="*/ 1580744 h 2188723"/>
                <a:gd name="connsiteX68" fmla="*/ 1386191 w 4387174"/>
                <a:gd name="connsiteY68" fmla="*/ 1609927 h 2188723"/>
                <a:gd name="connsiteX69" fmla="*/ 1464012 w 4387174"/>
                <a:gd name="connsiteY69" fmla="*/ 1609927 h 2188723"/>
                <a:gd name="connsiteX70" fmla="*/ 1464012 w 4387174"/>
                <a:gd name="connsiteY70" fmla="*/ 1629383 h 2188723"/>
                <a:gd name="connsiteX71" fmla="*/ 1532106 w 4387174"/>
                <a:gd name="connsiteY71" fmla="*/ 1629383 h 2188723"/>
                <a:gd name="connsiteX72" fmla="*/ 1522378 w 4387174"/>
                <a:gd name="connsiteY72" fmla="*/ 1639111 h 2188723"/>
                <a:gd name="connsiteX73" fmla="*/ 1614791 w 4387174"/>
                <a:gd name="connsiteY73" fmla="*/ 1639111 h 2188723"/>
                <a:gd name="connsiteX74" fmla="*/ 1614791 w 4387174"/>
                <a:gd name="connsiteY74" fmla="*/ 1687749 h 2188723"/>
                <a:gd name="connsiteX75" fmla="*/ 1712068 w 4387174"/>
                <a:gd name="connsiteY75" fmla="*/ 1687749 h 2188723"/>
                <a:gd name="connsiteX76" fmla="*/ 1712068 w 4387174"/>
                <a:gd name="connsiteY76" fmla="*/ 1716932 h 2188723"/>
                <a:gd name="connsiteX77" fmla="*/ 1819072 w 4387174"/>
                <a:gd name="connsiteY77" fmla="*/ 1716932 h 2188723"/>
                <a:gd name="connsiteX78" fmla="*/ 1819072 w 4387174"/>
                <a:gd name="connsiteY78" fmla="*/ 1746115 h 2188723"/>
                <a:gd name="connsiteX79" fmla="*/ 1940668 w 4387174"/>
                <a:gd name="connsiteY79" fmla="*/ 1746115 h 2188723"/>
                <a:gd name="connsiteX80" fmla="*/ 1940668 w 4387174"/>
                <a:gd name="connsiteY80" fmla="*/ 1785025 h 2188723"/>
                <a:gd name="connsiteX81" fmla="*/ 2052536 w 4387174"/>
                <a:gd name="connsiteY81" fmla="*/ 1785025 h 2188723"/>
                <a:gd name="connsiteX82" fmla="*/ 2052536 w 4387174"/>
                <a:gd name="connsiteY82" fmla="*/ 1814208 h 2188723"/>
                <a:gd name="connsiteX83" fmla="*/ 2193587 w 4387174"/>
                <a:gd name="connsiteY83" fmla="*/ 1814208 h 2188723"/>
                <a:gd name="connsiteX84" fmla="*/ 2193587 w 4387174"/>
                <a:gd name="connsiteY84" fmla="*/ 1828800 h 2188723"/>
                <a:gd name="connsiteX85" fmla="*/ 2251953 w 4387174"/>
                <a:gd name="connsiteY85" fmla="*/ 1828800 h 2188723"/>
                <a:gd name="connsiteX86" fmla="*/ 2266544 w 4387174"/>
                <a:gd name="connsiteY86" fmla="*/ 1843391 h 2188723"/>
                <a:gd name="connsiteX87" fmla="*/ 2344366 w 4387174"/>
                <a:gd name="connsiteY87" fmla="*/ 1843391 h 2188723"/>
                <a:gd name="connsiteX88" fmla="*/ 2344366 w 4387174"/>
                <a:gd name="connsiteY88" fmla="*/ 1872574 h 2188723"/>
                <a:gd name="connsiteX89" fmla="*/ 2543783 w 4387174"/>
                <a:gd name="connsiteY89" fmla="*/ 1872574 h 2188723"/>
                <a:gd name="connsiteX90" fmla="*/ 2543783 w 4387174"/>
                <a:gd name="connsiteY90" fmla="*/ 1872574 h 2188723"/>
                <a:gd name="connsiteX91" fmla="*/ 2650787 w 4387174"/>
                <a:gd name="connsiteY91" fmla="*/ 1872574 h 2188723"/>
                <a:gd name="connsiteX92" fmla="*/ 2650787 w 4387174"/>
                <a:gd name="connsiteY92" fmla="*/ 1916349 h 2188723"/>
                <a:gd name="connsiteX93" fmla="*/ 2718881 w 4387174"/>
                <a:gd name="connsiteY93" fmla="*/ 1916349 h 2188723"/>
                <a:gd name="connsiteX94" fmla="*/ 2718881 w 4387174"/>
                <a:gd name="connsiteY94" fmla="*/ 1926076 h 2188723"/>
                <a:gd name="connsiteX95" fmla="*/ 2821021 w 4387174"/>
                <a:gd name="connsiteY95" fmla="*/ 1926076 h 2188723"/>
                <a:gd name="connsiteX96" fmla="*/ 2821021 w 4387174"/>
                <a:gd name="connsiteY96" fmla="*/ 1945532 h 2188723"/>
                <a:gd name="connsiteX97" fmla="*/ 2947481 w 4387174"/>
                <a:gd name="connsiteY97" fmla="*/ 1945532 h 2188723"/>
                <a:gd name="connsiteX98" fmla="*/ 2947481 w 4387174"/>
                <a:gd name="connsiteY98" fmla="*/ 1945532 h 2188723"/>
                <a:gd name="connsiteX99" fmla="*/ 2947481 w 4387174"/>
                <a:gd name="connsiteY99" fmla="*/ 1979578 h 2188723"/>
                <a:gd name="connsiteX100" fmla="*/ 3107987 w 4387174"/>
                <a:gd name="connsiteY100" fmla="*/ 1979578 h 2188723"/>
                <a:gd name="connsiteX101" fmla="*/ 3107987 w 4387174"/>
                <a:gd name="connsiteY101" fmla="*/ 1994170 h 2188723"/>
                <a:gd name="connsiteX102" fmla="*/ 3200400 w 4387174"/>
                <a:gd name="connsiteY102" fmla="*/ 1994170 h 2188723"/>
                <a:gd name="connsiteX103" fmla="*/ 3200400 w 4387174"/>
                <a:gd name="connsiteY103" fmla="*/ 1994170 h 2188723"/>
                <a:gd name="connsiteX104" fmla="*/ 3283085 w 4387174"/>
                <a:gd name="connsiteY104" fmla="*/ 1994170 h 2188723"/>
                <a:gd name="connsiteX105" fmla="*/ 3283085 w 4387174"/>
                <a:gd name="connsiteY105" fmla="*/ 2047672 h 2188723"/>
                <a:gd name="connsiteX106" fmla="*/ 3385225 w 4387174"/>
                <a:gd name="connsiteY106" fmla="*/ 2047672 h 2188723"/>
                <a:gd name="connsiteX107" fmla="*/ 3385225 w 4387174"/>
                <a:gd name="connsiteY107" fmla="*/ 2067127 h 2188723"/>
                <a:gd name="connsiteX108" fmla="*/ 3448455 w 4387174"/>
                <a:gd name="connsiteY108" fmla="*/ 2067127 h 2188723"/>
                <a:gd name="connsiteX109" fmla="*/ 3448455 w 4387174"/>
                <a:gd name="connsiteY109" fmla="*/ 2086583 h 2188723"/>
                <a:gd name="connsiteX110" fmla="*/ 3482502 w 4387174"/>
                <a:gd name="connsiteY110" fmla="*/ 2086583 h 2188723"/>
                <a:gd name="connsiteX111" fmla="*/ 3482502 w 4387174"/>
                <a:gd name="connsiteY111" fmla="*/ 2106038 h 2188723"/>
                <a:gd name="connsiteX112" fmla="*/ 3584642 w 4387174"/>
                <a:gd name="connsiteY112" fmla="*/ 2106038 h 2188723"/>
                <a:gd name="connsiteX113" fmla="*/ 3584642 w 4387174"/>
                <a:gd name="connsiteY113" fmla="*/ 2115766 h 2188723"/>
                <a:gd name="connsiteX114" fmla="*/ 3638144 w 4387174"/>
                <a:gd name="connsiteY114" fmla="*/ 2115766 h 2188723"/>
                <a:gd name="connsiteX115" fmla="*/ 3638144 w 4387174"/>
                <a:gd name="connsiteY115" fmla="*/ 2120629 h 2188723"/>
                <a:gd name="connsiteX116" fmla="*/ 3857017 w 4387174"/>
                <a:gd name="connsiteY116" fmla="*/ 2120629 h 2188723"/>
                <a:gd name="connsiteX117" fmla="*/ 3857017 w 4387174"/>
                <a:gd name="connsiteY117" fmla="*/ 2144949 h 2188723"/>
                <a:gd name="connsiteX118" fmla="*/ 3891064 w 4387174"/>
                <a:gd name="connsiteY118" fmla="*/ 2144949 h 2188723"/>
                <a:gd name="connsiteX119" fmla="*/ 3891064 w 4387174"/>
                <a:gd name="connsiteY119" fmla="*/ 2174132 h 2188723"/>
                <a:gd name="connsiteX120" fmla="*/ 4075889 w 4387174"/>
                <a:gd name="connsiteY120" fmla="*/ 2174132 h 2188723"/>
                <a:gd name="connsiteX121" fmla="*/ 4075889 w 4387174"/>
                <a:gd name="connsiteY121" fmla="*/ 2188723 h 2188723"/>
                <a:gd name="connsiteX122" fmla="*/ 4387174 w 4387174"/>
                <a:gd name="connsiteY122" fmla="*/ 2188723 h 2188723"/>
                <a:gd name="connsiteX0" fmla="*/ 0 w 4387174"/>
                <a:gd name="connsiteY0" fmla="*/ 0 h 2188723"/>
                <a:gd name="connsiteX1" fmla="*/ 87549 w 4387174"/>
                <a:gd name="connsiteY1" fmla="*/ 0 h 2188723"/>
                <a:gd name="connsiteX2" fmla="*/ 87549 w 4387174"/>
                <a:gd name="connsiteY2" fmla="*/ 53502 h 2188723"/>
                <a:gd name="connsiteX3" fmla="*/ 111868 w 4387174"/>
                <a:gd name="connsiteY3" fmla="*/ 53502 h 2188723"/>
                <a:gd name="connsiteX4" fmla="*/ 111868 w 4387174"/>
                <a:gd name="connsiteY4" fmla="*/ 116732 h 2188723"/>
                <a:gd name="connsiteX5" fmla="*/ 131323 w 4387174"/>
                <a:gd name="connsiteY5" fmla="*/ 116732 h 2188723"/>
                <a:gd name="connsiteX6" fmla="*/ 131323 w 4387174"/>
                <a:gd name="connsiteY6" fmla="*/ 116732 h 2188723"/>
                <a:gd name="connsiteX7" fmla="*/ 131323 w 4387174"/>
                <a:gd name="connsiteY7" fmla="*/ 150778 h 2188723"/>
                <a:gd name="connsiteX8" fmla="*/ 131323 w 4387174"/>
                <a:gd name="connsiteY8" fmla="*/ 175097 h 2188723"/>
                <a:gd name="connsiteX9" fmla="*/ 165370 w 4387174"/>
                <a:gd name="connsiteY9" fmla="*/ 175097 h 2188723"/>
                <a:gd name="connsiteX10" fmla="*/ 165370 w 4387174"/>
                <a:gd name="connsiteY10" fmla="*/ 243191 h 2188723"/>
                <a:gd name="connsiteX11" fmla="*/ 194553 w 4387174"/>
                <a:gd name="connsiteY11" fmla="*/ 243191 h 2188723"/>
                <a:gd name="connsiteX12" fmla="*/ 194553 w 4387174"/>
                <a:gd name="connsiteY12" fmla="*/ 311285 h 2188723"/>
                <a:gd name="connsiteX13" fmla="*/ 223736 w 4387174"/>
                <a:gd name="connsiteY13" fmla="*/ 311285 h 2188723"/>
                <a:gd name="connsiteX14" fmla="*/ 223736 w 4387174"/>
                <a:gd name="connsiteY14" fmla="*/ 359923 h 2188723"/>
                <a:gd name="connsiteX15" fmla="*/ 243191 w 4387174"/>
                <a:gd name="connsiteY15" fmla="*/ 359923 h 2188723"/>
                <a:gd name="connsiteX16" fmla="*/ 243191 w 4387174"/>
                <a:gd name="connsiteY16" fmla="*/ 403697 h 2188723"/>
                <a:gd name="connsiteX17" fmla="*/ 267510 w 4387174"/>
                <a:gd name="connsiteY17" fmla="*/ 403697 h 2188723"/>
                <a:gd name="connsiteX18" fmla="*/ 267510 w 4387174"/>
                <a:gd name="connsiteY18" fmla="*/ 486383 h 2188723"/>
                <a:gd name="connsiteX19" fmla="*/ 282102 w 4387174"/>
                <a:gd name="connsiteY19" fmla="*/ 486383 h 2188723"/>
                <a:gd name="connsiteX20" fmla="*/ 282102 w 4387174"/>
                <a:gd name="connsiteY20" fmla="*/ 525293 h 2188723"/>
                <a:gd name="connsiteX21" fmla="*/ 306421 w 4387174"/>
                <a:gd name="connsiteY21" fmla="*/ 525293 h 2188723"/>
                <a:gd name="connsiteX22" fmla="*/ 306421 w 4387174"/>
                <a:gd name="connsiteY22" fmla="*/ 588523 h 2188723"/>
                <a:gd name="connsiteX23" fmla="*/ 306421 w 4387174"/>
                <a:gd name="connsiteY23" fmla="*/ 588523 h 2188723"/>
                <a:gd name="connsiteX24" fmla="*/ 306421 w 4387174"/>
                <a:gd name="connsiteY24" fmla="*/ 656617 h 2188723"/>
                <a:gd name="connsiteX25" fmla="*/ 355059 w 4387174"/>
                <a:gd name="connsiteY25" fmla="*/ 656617 h 2188723"/>
                <a:gd name="connsiteX26" fmla="*/ 355059 w 4387174"/>
                <a:gd name="connsiteY26" fmla="*/ 700391 h 2188723"/>
                <a:gd name="connsiteX27" fmla="*/ 369651 w 4387174"/>
                <a:gd name="connsiteY27" fmla="*/ 714983 h 2188723"/>
                <a:gd name="connsiteX28" fmla="*/ 379379 w 4387174"/>
                <a:gd name="connsiteY28" fmla="*/ 763621 h 2188723"/>
                <a:gd name="connsiteX29" fmla="*/ 432881 w 4387174"/>
                <a:gd name="connsiteY29" fmla="*/ 763621 h 2188723"/>
                <a:gd name="connsiteX30" fmla="*/ 432881 w 4387174"/>
                <a:gd name="connsiteY30" fmla="*/ 846306 h 2188723"/>
                <a:gd name="connsiteX31" fmla="*/ 466927 w 4387174"/>
                <a:gd name="connsiteY31" fmla="*/ 846306 h 2188723"/>
                <a:gd name="connsiteX32" fmla="*/ 466927 w 4387174"/>
                <a:gd name="connsiteY32" fmla="*/ 914400 h 2188723"/>
                <a:gd name="connsiteX33" fmla="*/ 491246 w 4387174"/>
                <a:gd name="connsiteY33" fmla="*/ 914400 h 2188723"/>
                <a:gd name="connsiteX34" fmla="*/ 491246 w 4387174"/>
                <a:gd name="connsiteY34" fmla="*/ 948446 h 2188723"/>
                <a:gd name="connsiteX35" fmla="*/ 530157 w 4387174"/>
                <a:gd name="connsiteY35" fmla="*/ 948446 h 2188723"/>
                <a:gd name="connsiteX36" fmla="*/ 530157 w 4387174"/>
                <a:gd name="connsiteY36" fmla="*/ 997085 h 2188723"/>
                <a:gd name="connsiteX37" fmla="*/ 573932 w 4387174"/>
                <a:gd name="connsiteY37" fmla="*/ 997085 h 2188723"/>
                <a:gd name="connsiteX38" fmla="*/ 573932 w 4387174"/>
                <a:gd name="connsiteY38" fmla="*/ 1035995 h 2188723"/>
                <a:gd name="connsiteX39" fmla="*/ 598251 w 4387174"/>
                <a:gd name="connsiteY39" fmla="*/ 1035995 h 2188723"/>
                <a:gd name="connsiteX40" fmla="*/ 598251 w 4387174"/>
                <a:gd name="connsiteY40" fmla="*/ 1099225 h 2188723"/>
                <a:gd name="connsiteX41" fmla="*/ 646889 w 4387174"/>
                <a:gd name="connsiteY41" fmla="*/ 1099225 h 2188723"/>
                <a:gd name="connsiteX42" fmla="*/ 646889 w 4387174"/>
                <a:gd name="connsiteY42" fmla="*/ 1143000 h 2188723"/>
                <a:gd name="connsiteX43" fmla="*/ 680936 w 4387174"/>
                <a:gd name="connsiteY43" fmla="*/ 1143000 h 2188723"/>
                <a:gd name="connsiteX44" fmla="*/ 680936 w 4387174"/>
                <a:gd name="connsiteY44" fmla="*/ 1201366 h 2188723"/>
                <a:gd name="connsiteX45" fmla="*/ 719846 w 4387174"/>
                <a:gd name="connsiteY45" fmla="*/ 1201366 h 2188723"/>
                <a:gd name="connsiteX46" fmla="*/ 719846 w 4387174"/>
                <a:gd name="connsiteY46" fmla="*/ 1254868 h 2188723"/>
                <a:gd name="connsiteX47" fmla="*/ 783076 w 4387174"/>
                <a:gd name="connsiteY47" fmla="*/ 1254868 h 2188723"/>
                <a:gd name="connsiteX48" fmla="*/ 783076 w 4387174"/>
                <a:gd name="connsiteY48" fmla="*/ 1288915 h 2188723"/>
                <a:gd name="connsiteX49" fmla="*/ 821987 w 4387174"/>
                <a:gd name="connsiteY49" fmla="*/ 1288915 h 2188723"/>
                <a:gd name="connsiteX50" fmla="*/ 821987 w 4387174"/>
                <a:gd name="connsiteY50" fmla="*/ 1327825 h 2188723"/>
                <a:gd name="connsiteX51" fmla="*/ 870625 w 4387174"/>
                <a:gd name="connsiteY51" fmla="*/ 1327825 h 2188723"/>
                <a:gd name="connsiteX52" fmla="*/ 870625 w 4387174"/>
                <a:gd name="connsiteY52" fmla="*/ 1371600 h 2188723"/>
                <a:gd name="connsiteX53" fmla="*/ 948446 w 4387174"/>
                <a:gd name="connsiteY53" fmla="*/ 1371600 h 2188723"/>
                <a:gd name="connsiteX54" fmla="*/ 948446 w 4387174"/>
                <a:gd name="connsiteY54" fmla="*/ 1415374 h 2188723"/>
                <a:gd name="connsiteX55" fmla="*/ 987357 w 4387174"/>
                <a:gd name="connsiteY55" fmla="*/ 1415374 h 2188723"/>
                <a:gd name="connsiteX56" fmla="*/ 987357 w 4387174"/>
                <a:gd name="connsiteY56" fmla="*/ 1449421 h 2188723"/>
                <a:gd name="connsiteX57" fmla="*/ 1045723 w 4387174"/>
                <a:gd name="connsiteY57" fmla="*/ 1449421 h 2188723"/>
                <a:gd name="connsiteX58" fmla="*/ 1045723 w 4387174"/>
                <a:gd name="connsiteY58" fmla="*/ 1449421 h 2188723"/>
                <a:gd name="connsiteX59" fmla="*/ 1045723 w 4387174"/>
                <a:gd name="connsiteY59" fmla="*/ 1493195 h 2188723"/>
                <a:gd name="connsiteX60" fmla="*/ 1143000 w 4387174"/>
                <a:gd name="connsiteY60" fmla="*/ 1493195 h 2188723"/>
                <a:gd name="connsiteX61" fmla="*/ 1143000 w 4387174"/>
                <a:gd name="connsiteY61" fmla="*/ 1522378 h 2188723"/>
                <a:gd name="connsiteX62" fmla="*/ 1235412 w 4387174"/>
                <a:gd name="connsiteY62" fmla="*/ 1522378 h 2188723"/>
                <a:gd name="connsiteX63" fmla="*/ 1235412 w 4387174"/>
                <a:gd name="connsiteY63" fmla="*/ 1561289 h 2188723"/>
                <a:gd name="connsiteX64" fmla="*/ 1327825 w 4387174"/>
                <a:gd name="connsiteY64" fmla="*/ 1561289 h 2188723"/>
                <a:gd name="connsiteX65" fmla="*/ 1327825 w 4387174"/>
                <a:gd name="connsiteY65" fmla="*/ 1580744 h 2188723"/>
                <a:gd name="connsiteX66" fmla="*/ 1386191 w 4387174"/>
                <a:gd name="connsiteY66" fmla="*/ 1580744 h 2188723"/>
                <a:gd name="connsiteX67" fmla="*/ 1386191 w 4387174"/>
                <a:gd name="connsiteY67" fmla="*/ 1609927 h 2188723"/>
                <a:gd name="connsiteX68" fmla="*/ 1464012 w 4387174"/>
                <a:gd name="connsiteY68" fmla="*/ 1609927 h 2188723"/>
                <a:gd name="connsiteX69" fmla="*/ 1464012 w 4387174"/>
                <a:gd name="connsiteY69" fmla="*/ 1629383 h 2188723"/>
                <a:gd name="connsiteX70" fmla="*/ 1532106 w 4387174"/>
                <a:gd name="connsiteY70" fmla="*/ 1629383 h 2188723"/>
                <a:gd name="connsiteX71" fmla="*/ 1522378 w 4387174"/>
                <a:gd name="connsiteY71" fmla="*/ 1639111 h 2188723"/>
                <a:gd name="connsiteX72" fmla="*/ 1614791 w 4387174"/>
                <a:gd name="connsiteY72" fmla="*/ 1639111 h 2188723"/>
                <a:gd name="connsiteX73" fmla="*/ 1614791 w 4387174"/>
                <a:gd name="connsiteY73" fmla="*/ 1687749 h 2188723"/>
                <a:gd name="connsiteX74" fmla="*/ 1712068 w 4387174"/>
                <a:gd name="connsiteY74" fmla="*/ 1687749 h 2188723"/>
                <a:gd name="connsiteX75" fmla="*/ 1712068 w 4387174"/>
                <a:gd name="connsiteY75" fmla="*/ 1716932 h 2188723"/>
                <a:gd name="connsiteX76" fmla="*/ 1819072 w 4387174"/>
                <a:gd name="connsiteY76" fmla="*/ 1716932 h 2188723"/>
                <a:gd name="connsiteX77" fmla="*/ 1819072 w 4387174"/>
                <a:gd name="connsiteY77" fmla="*/ 1746115 h 2188723"/>
                <a:gd name="connsiteX78" fmla="*/ 1940668 w 4387174"/>
                <a:gd name="connsiteY78" fmla="*/ 1746115 h 2188723"/>
                <a:gd name="connsiteX79" fmla="*/ 1940668 w 4387174"/>
                <a:gd name="connsiteY79" fmla="*/ 1785025 h 2188723"/>
                <a:gd name="connsiteX80" fmla="*/ 2052536 w 4387174"/>
                <a:gd name="connsiteY80" fmla="*/ 1785025 h 2188723"/>
                <a:gd name="connsiteX81" fmla="*/ 2052536 w 4387174"/>
                <a:gd name="connsiteY81" fmla="*/ 1814208 h 2188723"/>
                <a:gd name="connsiteX82" fmla="*/ 2193587 w 4387174"/>
                <a:gd name="connsiteY82" fmla="*/ 1814208 h 2188723"/>
                <a:gd name="connsiteX83" fmla="*/ 2193587 w 4387174"/>
                <a:gd name="connsiteY83" fmla="*/ 1828800 h 2188723"/>
                <a:gd name="connsiteX84" fmla="*/ 2251953 w 4387174"/>
                <a:gd name="connsiteY84" fmla="*/ 1828800 h 2188723"/>
                <a:gd name="connsiteX85" fmla="*/ 2266544 w 4387174"/>
                <a:gd name="connsiteY85" fmla="*/ 1843391 h 2188723"/>
                <a:gd name="connsiteX86" fmla="*/ 2344366 w 4387174"/>
                <a:gd name="connsiteY86" fmla="*/ 1843391 h 2188723"/>
                <a:gd name="connsiteX87" fmla="*/ 2344366 w 4387174"/>
                <a:gd name="connsiteY87" fmla="*/ 1872574 h 2188723"/>
                <a:gd name="connsiteX88" fmla="*/ 2543783 w 4387174"/>
                <a:gd name="connsiteY88" fmla="*/ 1872574 h 2188723"/>
                <a:gd name="connsiteX89" fmla="*/ 2543783 w 4387174"/>
                <a:gd name="connsiteY89" fmla="*/ 1872574 h 2188723"/>
                <a:gd name="connsiteX90" fmla="*/ 2650787 w 4387174"/>
                <a:gd name="connsiteY90" fmla="*/ 1872574 h 2188723"/>
                <a:gd name="connsiteX91" fmla="*/ 2650787 w 4387174"/>
                <a:gd name="connsiteY91" fmla="*/ 1916349 h 2188723"/>
                <a:gd name="connsiteX92" fmla="*/ 2718881 w 4387174"/>
                <a:gd name="connsiteY92" fmla="*/ 1916349 h 2188723"/>
                <a:gd name="connsiteX93" fmla="*/ 2718881 w 4387174"/>
                <a:gd name="connsiteY93" fmla="*/ 1926076 h 2188723"/>
                <a:gd name="connsiteX94" fmla="*/ 2821021 w 4387174"/>
                <a:gd name="connsiteY94" fmla="*/ 1926076 h 2188723"/>
                <a:gd name="connsiteX95" fmla="*/ 2821021 w 4387174"/>
                <a:gd name="connsiteY95" fmla="*/ 1945532 h 2188723"/>
                <a:gd name="connsiteX96" fmla="*/ 2947481 w 4387174"/>
                <a:gd name="connsiteY96" fmla="*/ 1945532 h 2188723"/>
                <a:gd name="connsiteX97" fmla="*/ 2947481 w 4387174"/>
                <a:gd name="connsiteY97" fmla="*/ 1945532 h 2188723"/>
                <a:gd name="connsiteX98" fmla="*/ 2947481 w 4387174"/>
                <a:gd name="connsiteY98" fmla="*/ 1979578 h 2188723"/>
                <a:gd name="connsiteX99" fmla="*/ 3107987 w 4387174"/>
                <a:gd name="connsiteY99" fmla="*/ 1979578 h 2188723"/>
                <a:gd name="connsiteX100" fmla="*/ 3107987 w 4387174"/>
                <a:gd name="connsiteY100" fmla="*/ 1994170 h 2188723"/>
                <a:gd name="connsiteX101" fmla="*/ 3200400 w 4387174"/>
                <a:gd name="connsiteY101" fmla="*/ 1994170 h 2188723"/>
                <a:gd name="connsiteX102" fmla="*/ 3200400 w 4387174"/>
                <a:gd name="connsiteY102" fmla="*/ 1994170 h 2188723"/>
                <a:gd name="connsiteX103" fmla="*/ 3283085 w 4387174"/>
                <a:gd name="connsiteY103" fmla="*/ 1994170 h 2188723"/>
                <a:gd name="connsiteX104" fmla="*/ 3283085 w 4387174"/>
                <a:gd name="connsiteY104" fmla="*/ 2047672 h 2188723"/>
                <a:gd name="connsiteX105" fmla="*/ 3385225 w 4387174"/>
                <a:gd name="connsiteY105" fmla="*/ 2047672 h 2188723"/>
                <a:gd name="connsiteX106" fmla="*/ 3385225 w 4387174"/>
                <a:gd name="connsiteY106" fmla="*/ 2067127 h 2188723"/>
                <a:gd name="connsiteX107" fmla="*/ 3448455 w 4387174"/>
                <a:gd name="connsiteY107" fmla="*/ 2067127 h 2188723"/>
                <a:gd name="connsiteX108" fmla="*/ 3448455 w 4387174"/>
                <a:gd name="connsiteY108" fmla="*/ 2086583 h 2188723"/>
                <a:gd name="connsiteX109" fmla="*/ 3482502 w 4387174"/>
                <a:gd name="connsiteY109" fmla="*/ 2086583 h 2188723"/>
                <a:gd name="connsiteX110" fmla="*/ 3482502 w 4387174"/>
                <a:gd name="connsiteY110" fmla="*/ 2106038 h 2188723"/>
                <a:gd name="connsiteX111" fmla="*/ 3584642 w 4387174"/>
                <a:gd name="connsiteY111" fmla="*/ 2106038 h 2188723"/>
                <a:gd name="connsiteX112" fmla="*/ 3584642 w 4387174"/>
                <a:gd name="connsiteY112" fmla="*/ 2115766 h 2188723"/>
                <a:gd name="connsiteX113" fmla="*/ 3638144 w 4387174"/>
                <a:gd name="connsiteY113" fmla="*/ 2115766 h 2188723"/>
                <a:gd name="connsiteX114" fmla="*/ 3638144 w 4387174"/>
                <a:gd name="connsiteY114" fmla="*/ 2120629 h 2188723"/>
                <a:gd name="connsiteX115" fmla="*/ 3857017 w 4387174"/>
                <a:gd name="connsiteY115" fmla="*/ 2120629 h 2188723"/>
                <a:gd name="connsiteX116" fmla="*/ 3857017 w 4387174"/>
                <a:gd name="connsiteY116" fmla="*/ 2144949 h 2188723"/>
                <a:gd name="connsiteX117" fmla="*/ 3891064 w 4387174"/>
                <a:gd name="connsiteY117" fmla="*/ 2144949 h 2188723"/>
                <a:gd name="connsiteX118" fmla="*/ 3891064 w 4387174"/>
                <a:gd name="connsiteY118" fmla="*/ 2174132 h 2188723"/>
                <a:gd name="connsiteX119" fmla="*/ 4075889 w 4387174"/>
                <a:gd name="connsiteY119" fmla="*/ 2174132 h 2188723"/>
                <a:gd name="connsiteX120" fmla="*/ 4075889 w 4387174"/>
                <a:gd name="connsiteY120" fmla="*/ 2188723 h 2188723"/>
                <a:gd name="connsiteX121" fmla="*/ 4387174 w 4387174"/>
                <a:gd name="connsiteY121" fmla="*/ 2188723 h 2188723"/>
                <a:gd name="connsiteX0" fmla="*/ 0 w 4387174"/>
                <a:gd name="connsiteY0" fmla="*/ 0 h 2188723"/>
                <a:gd name="connsiteX1" fmla="*/ 87549 w 4387174"/>
                <a:gd name="connsiteY1" fmla="*/ 0 h 2188723"/>
                <a:gd name="connsiteX2" fmla="*/ 87549 w 4387174"/>
                <a:gd name="connsiteY2" fmla="*/ 53502 h 2188723"/>
                <a:gd name="connsiteX3" fmla="*/ 111868 w 4387174"/>
                <a:gd name="connsiteY3" fmla="*/ 53502 h 2188723"/>
                <a:gd name="connsiteX4" fmla="*/ 111868 w 4387174"/>
                <a:gd name="connsiteY4" fmla="*/ 116732 h 2188723"/>
                <a:gd name="connsiteX5" fmla="*/ 131323 w 4387174"/>
                <a:gd name="connsiteY5" fmla="*/ 116732 h 2188723"/>
                <a:gd name="connsiteX6" fmla="*/ 131323 w 4387174"/>
                <a:gd name="connsiteY6" fmla="*/ 116732 h 2188723"/>
                <a:gd name="connsiteX7" fmla="*/ 131323 w 4387174"/>
                <a:gd name="connsiteY7" fmla="*/ 150778 h 2188723"/>
                <a:gd name="connsiteX8" fmla="*/ 131323 w 4387174"/>
                <a:gd name="connsiteY8" fmla="*/ 175097 h 2188723"/>
                <a:gd name="connsiteX9" fmla="*/ 165370 w 4387174"/>
                <a:gd name="connsiteY9" fmla="*/ 175097 h 2188723"/>
                <a:gd name="connsiteX10" fmla="*/ 165370 w 4387174"/>
                <a:gd name="connsiteY10" fmla="*/ 243191 h 2188723"/>
                <a:gd name="connsiteX11" fmla="*/ 194553 w 4387174"/>
                <a:gd name="connsiteY11" fmla="*/ 243191 h 2188723"/>
                <a:gd name="connsiteX12" fmla="*/ 194553 w 4387174"/>
                <a:gd name="connsiteY12" fmla="*/ 311285 h 2188723"/>
                <a:gd name="connsiteX13" fmla="*/ 223736 w 4387174"/>
                <a:gd name="connsiteY13" fmla="*/ 311285 h 2188723"/>
                <a:gd name="connsiteX14" fmla="*/ 223736 w 4387174"/>
                <a:gd name="connsiteY14" fmla="*/ 359923 h 2188723"/>
                <a:gd name="connsiteX15" fmla="*/ 243191 w 4387174"/>
                <a:gd name="connsiteY15" fmla="*/ 359923 h 2188723"/>
                <a:gd name="connsiteX16" fmla="*/ 243191 w 4387174"/>
                <a:gd name="connsiteY16" fmla="*/ 403697 h 2188723"/>
                <a:gd name="connsiteX17" fmla="*/ 267510 w 4387174"/>
                <a:gd name="connsiteY17" fmla="*/ 403697 h 2188723"/>
                <a:gd name="connsiteX18" fmla="*/ 267510 w 4387174"/>
                <a:gd name="connsiteY18" fmla="*/ 486383 h 2188723"/>
                <a:gd name="connsiteX19" fmla="*/ 282102 w 4387174"/>
                <a:gd name="connsiteY19" fmla="*/ 486383 h 2188723"/>
                <a:gd name="connsiteX20" fmla="*/ 282102 w 4387174"/>
                <a:gd name="connsiteY20" fmla="*/ 525293 h 2188723"/>
                <a:gd name="connsiteX21" fmla="*/ 306421 w 4387174"/>
                <a:gd name="connsiteY21" fmla="*/ 525293 h 2188723"/>
                <a:gd name="connsiteX22" fmla="*/ 306421 w 4387174"/>
                <a:gd name="connsiteY22" fmla="*/ 588523 h 2188723"/>
                <a:gd name="connsiteX23" fmla="*/ 306421 w 4387174"/>
                <a:gd name="connsiteY23" fmla="*/ 588523 h 2188723"/>
                <a:gd name="connsiteX24" fmla="*/ 306421 w 4387174"/>
                <a:gd name="connsiteY24" fmla="*/ 627434 h 2188723"/>
                <a:gd name="connsiteX25" fmla="*/ 355059 w 4387174"/>
                <a:gd name="connsiteY25" fmla="*/ 656617 h 2188723"/>
                <a:gd name="connsiteX26" fmla="*/ 355059 w 4387174"/>
                <a:gd name="connsiteY26" fmla="*/ 700391 h 2188723"/>
                <a:gd name="connsiteX27" fmla="*/ 369651 w 4387174"/>
                <a:gd name="connsiteY27" fmla="*/ 714983 h 2188723"/>
                <a:gd name="connsiteX28" fmla="*/ 379379 w 4387174"/>
                <a:gd name="connsiteY28" fmla="*/ 763621 h 2188723"/>
                <a:gd name="connsiteX29" fmla="*/ 432881 w 4387174"/>
                <a:gd name="connsiteY29" fmla="*/ 763621 h 2188723"/>
                <a:gd name="connsiteX30" fmla="*/ 432881 w 4387174"/>
                <a:gd name="connsiteY30" fmla="*/ 846306 h 2188723"/>
                <a:gd name="connsiteX31" fmla="*/ 466927 w 4387174"/>
                <a:gd name="connsiteY31" fmla="*/ 846306 h 2188723"/>
                <a:gd name="connsiteX32" fmla="*/ 466927 w 4387174"/>
                <a:gd name="connsiteY32" fmla="*/ 914400 h 2188723"/>
                <a:gd name="connsiteX33" fmla="*/ 491246 w 4387174"/>
                <a:gd name="connsiteY33" fmla="*/ 914400 h 2188723"/>
                <a:gd name="connsiteX34" fmla="*/ 491246 w 4387174"/>
                <a:gd name="connsiteY34" fmla="*/ 948446 h 2188723"/>
                <a:gd name="connsiteX35" fmla="*/ 530157 w 4387174"/>
                <a:gd name="connsiteY35" fmla="*/ 948446 h 2188723"/>
                <a:gd name="connsiteX36" fmla="*/ 530157 w 4387174"/>
                <a:gd name="connsiteY36" fmla="*/ 997085 h 2188723"/>
                <a:gd name="connsiteX37" fmla="*/ 573932 w 4387174"/>
                <a:gd name="connsiteY37" fmla="*/ 997085 h 2188723"/>
                <a:gd name="connsiteX38" fmla="*/ 573932 w 4387174"/>
                <a:gd name="connsiteY38" fmla="*/ 1035995 h 2188723"/>
                <a:gd name="connsiteX39" fmla="*/ 598251 w 4387174"/>
                <a:gd name="connsiteY39" fmla="*/ 1035995 h 2188723"/>
                <a:gd name="connsiteX40" fmla="*/ 598251 w 4387174"/>
                <a:gd name="connsiteY40" fmla="*/ 1099225 h 2188723"/>
                <a:gd name="connsiteX41" fmla="*/ 646889 w 4387174"/>
                <a:gd name="connsiteY41" fmla="*/ 1099225 h 2188723"/>
                <a:gd name="connsiteX42" fmla="*/ 646889 w 4387174"/>
                <a:gd name="connsiteY42" fmla="*/ 1143000 h 2188723"/>
                <a:gd name="connsiteX43" fmla="*/ 680936 w 4387174"/>
                <a:gd name="connsiteY43" fmla="*/ 1143000 h 2188723"/>
                <a:gd name="connsiteX44" fmla="*/ 680936 w 4387174"/>
                <a:gd name="connsiteY44" fmla="*/ 1201366 h 2188723"/>
                <a:gd name="connsiteX45" fmla="*/ 719846 w 4387174"/>
                <a:gd name="connsiteY45" fmla="*/ 1201366 h 2188723"/>
                <a:gd name="connsiteX46" fmla="*/ 719846 w 4387174"/>
                <a:gd name="connsiteY46" fmla="*/ 1254868 h 2188723"/>
                <a:gd name="connsiteX47" fmla="*/ 783076 w 4387174"/>
                <a:gd name="connsiteY47" fmla="*/ 1254868 h 2188723"/>
                <a:gd name="connsiteX48" fmla="*/ 783076 w 4387174"/>
                <a:gd name="connsiteY48" fmla="*/ 1288915 h 2188723"/>
                <a:gd name="connsiteX49" fmla="*/ 821987 w 4387174"/>
                <a:gd name="connsiteY49" fmla="*/ 1288915 h 2188723"/>
                <a:gd name="connsiteX50" fmla="*/ 821987 w 4387174"/>
                <a:gd name="connsiteY50" fmla="*/ 1327825 h 2188723"/>
                <a:gd name="connsiteX51" fmla="*/ 870625 w 4387174"/>
                <a:gd name="connsiteY51" fmla="*/ 1327825 h 2188723"/>
                <a:gd name="connsiteX52" fmla="*/ 870625 w 4387174"/>
                <a:gd name="connsiteY52" fmla="*/ 1371600 h 2188723"/>
                <a:gd name="connsiteX53" fmla="*/ 948446 w 4387174"/>
                <a:gd name="connsiteY53" fmla="*/ 1371600 h 2188723"/>
                <a:gd name="connsiteX54" fmla="*/ 948446 w 4387174"/>
                <a:gd name="connsiteY54" fmla="*/ 1415374 h 2188723"/>
                <a:gd name="connsiteX55" fmla="*/ 987357 w 4387174"/>
                <a:gd name="connsiteY55" fmla="*/ 1415374 h 2188723"/>
                <a:gd name="connsiteX56" fmla="*/ 987357 w 4387174"/>
                <a:gd name="connsiteY56" fmla="*/ 1449421 h 2188723"/>
                <a:gd name="connsiteX57" fmla="*/ 1045723 w 4387174"/>
                <a:gd name="connsiteY57" fmla="*/ 1449421 h 2188723"/>
                <a:gd name="connsiteX58" fmla="*/ 1045723 w 4387174"/>
                <a:gd name="connsiteY58" fmla="*/ 1449421 h 2188723"/>
                <a:gd name="connsiteX59" fmla="*/ 1045723 w 4387174"/>
                <a:gd name="connsiteY59" fmla="*/ 1493195 h 2188723"/>
                <a:gd name="connsiteX60" fmla="*/ 1143000 w 4387174"/>
                <a:gd name="connsiteY60" fmla="*/ 1493195 h 2188723"/>
                <a:gd name="connsiteX61" fmla="*/ 1143000 w 4387174"/>
                <a:gd name="connsiteY61" fmla="*/ 1522378 h 2188723"/>
                <a:gd name="connsiteX62" fmla="*/ 1235412 w 4387174"/>
                <a:gd name="connsiteY62" fmla="*/ 1522378 h 2188723"/>
                <a:gd name="connsiteX63" fmla="*/ 1235412 w 4387174"/>
                <a:gd name="connsiteY63" fmla="*/ 1561289 h 2188723"/>
                <a:gd name="connsiteX64" fmla="*/ 1327825 w 4387174"/>
                <a:gd name="connsiteY64" fmla="*/ 1561289 h 2188723"/>
                <a:gd name="connsiteX65" fmla="*/ 1327825 w 4387174"/>
                <a:gd name="connsiteY65" fmla="*/ 1580744 h 2188723"/>
                <a:gd name="connsiteX66" fmla="*/ 1386191 w 4387174"/>
                <a:gd name="connsiteY66" fmla="*/ 1580744 h 2188723"/>
                <a:gd name="connsiteX67" fmla="*/ 1386191 w 4387174"/>
                <a:gd name="connsiteY67" fmla="*/ 1609927 h 2188723"/>
                <a:gd name="connsiteX68" fmla="*/ 1464012 w 4387174"/>
                <a:gd name="connsiteY68" fmla="*/ 1609927 h 2188723"/>
                <a:gd name="connsiteX69" fmla="*/ 1464012 w 4387174"/>
                <a:gd name="connsiteY69" fmla="*/ 1629383 h 2188723"/>
                <a:gd name="connsiteX70" fmla="*/ 1532106 w 4387174"/>
                <a:gd name="connsiteY70" fmla="*/ 1629383 h 2188723"/>
                <a:gd name="connsiteX71" fmla="*/ 1522378 w 4387174"/>
                <a:gd name="connsiteY71" fmla="*/ 1639111 h 2188723"/>
                <a:gd name="connsiteX72" fmla="*/ 1614791 w 4387174"/>
                <a:gd name="connsiteY72" fmla="*/ 1639111 h 2188723"/>
                <a:gd name="connsiteX73" fmla="*/ 1614791 w 4387174"/>
                <a:gd name="connsiteY73" fmla="*/ 1687749 h 2188723"/>
                <a:gd name="connsiteX74" fmla="*/ 1712068 w 4387174"/>
                <a:gd name="connsiteY74" fmla="*/ 1687749 h 2188723"/>
                <a:gd name="connsiteX75" fmla="*/ 1712068 w 4387174"/>
                <a:gd name="connsiteY75" fmla="*/ 1716932 h 2188723"/>
                <a:gd name="connsiteX76" fmla="*/ 1819072 w 4387174"/>
                <a:gd name="connsiteY76" fmla="*/ 1716932 h 2188723"/>
                <a:gd name="connsiteX77" fmla="*/ 1819072 w 4387174"/>
                <a:gd name="connsiteY77" fmla="*/ 1746115 h 2188723"/>
                <a:gd name="connsiteX78" fmla="*/ 1940668 w 4387174"/>
                <a:gd name="connsiteY78" fmla="*/ 1746115 h 2188723"/>
                <a:gd name="connsiteX79" fmla="*/ 1940668 w 4387174"/>
                <a:gd name="connsiteY79" fmla="*/ 1785025 h 2188723"/>
                <a:gd name="connsiteX80" fmla="*/ 2052536 w 4387174"/>
                <a:gd name="connsiteY80" fmla="*/ 1785025 h 2188723"/>
                <a:gd name="connsiteX81" fmla="*/ 2052536 w 4387174"/>
                <a:gd name="connsiteY81" fmla="*/ 1814208 h 2188723"/>
                <a:gd name="connsiteX82" fmla="*/ 2193587 w 4387174"/>
                <a:gd name="connsiteY82" fmla="*/ 1814208 h 2188723"/>
                <a:gd name="connsiteX83" fmla="*/ 2193587 w 4387174"/>
                <a:gd name="connsiteY83" fmla="*/ 1828800 h 2188723"/>
                <a:gd name="connsiteX84" fmla="*/ 2251953 w 4387174"/>
                <a:gd name="connsiteY84" fmla="*/ 1828800 h 2188723"/>
                <a:gd name="connsiteX85" fmla="*/ 2266544 w 4387174"/>
                <a:gd name="connsiteY85" fmla="*/ 1843391 h 2188723"/>
                <a:gd name="connsiteX86" fmla="*/ 2344366 w 4387174"/>
                <a:gd name="connsiteY86" fmla="*/ 1843391 h 2188723"/>
                <a:gd name="connsiteX87" fmla="*/ 2344366 w 4387174"/>
                <a:gd name="connsiteY87" fmla="*/ 1872574 h 2188723"/>
                <a:gd name="connsiteX88" fmla="*/ 2543783 w 4387174"/>
                <a:gd name="connsiteY88" fmla="*/ 1872574 h 2188723"/>
                <a:gd name="connsiteX89" fmla="*/ 2543783 w 4387174"/>
                <a:gd name="connsiteY89" fmla="*/ 1872574 h 2188723"/>
                <a:gd name="connsiteX90" fmla="*/ 2650787 w 4387174"/>
                <a:gd name="connsiteY90" fmla="*/ 1872574 h 2188723"/>
                <a:gd name="connsiteX91" fmla="*/ 2650787 w 4387174"/>
                <a:gd name="connsiteY91" fmla="*/ 1916349 h 2188723"/>
                <a:gd name="connsiteX92" fmla="*/ 2718881 w 4387174"/>
                <a:gd name="connsiteY92" fmla="*/ 1916349 h 2188723"/>
                <a:gd name="connsiteX93" fmla="*/ 2718881 w 4387174"/>
                <a:gd name="connsiteY93" fmla="*/ 1926076 h 2188723"/>
                <a:gd name="connsiteX94" fmla="*/ 2821021 w 4387174"/>
                <a:gd name="connsiteY94" fmla="*/ 1926076 h 2188723"/>
                <a:gd name="connsiteX95" fmla="*/ 2821021 w 4387174"/>
                <a:gd name="connsiteY95" fmla="*/ 1945532 h 2188723"/>
                <a:gd name="connsiteX96" fmla="*/ 2947481 w 4387174"/>
                <a:gd name="connsiteY96" fmla="*/ 1945532 h 2188723"/>
                <a:gd name="connsiteX97" fmla="*/ 2947481 w 4387174"/>
                <a:gd name="connsiteY97" fmla="*/ 1945532 h 2188723"/>
                <a:gd name="connsiteX98" fmla="*/ 2947481 w 4387174"/>
                <a:gd name="connsiteY98" fmla="*/ 1979578 h 2188723"/>
                <a:gd name="connsiteX99" fmla="*/ 3107987 w 4387174"/>
                <a:gd name="connsiteY99" fmla="*/ 1979578 h 2188723"/>
                <a:gd name="connsiteX100" fmla="*/ 3107987 w 4387174"/>
                <a:gd name="connsiteY100" fmla="*/ 1994170 h 2188723"/>
                <a:gd name="connsiteX101" fmla="*/ 3200400 w 4387174"/>
                <a:gd name="connsiteY101" fmla="*/ 1994170 h 2188723"/>
                <a:gd name="connsiteX102" fmla="*/ 3200400 w 4387174"/>
                <a:gd name="connsiteY102" fmla="*/ 1994170 h 2188723"/>
                <a:gd name="connsiteX103" fmla="*/ 3283085 w 4387174"/>
                <a:gd name="connsiteY103" fmla="*/ 1994170 h 2188723"/>
                <a:gd name="connsiteX104" fmla="*/ 3283085 w 4387174"/>
                <a:gd name="connsiteY104" fmla="*/ 2047672 h 2188723"/>
                <a:gd name="connsiteX105" fmla="*/ 3385225 w 4387174"/>
                <a:gd name="connsiteY105" fmla="*/ 2047672 h 2188723"/>
                <a:gd name="connsiteX106" fmla="*/ 3385225 w 4387174"/>
                <a:gd name="connsiteY106" fmla="*/ 2067127 h 2188723"/>
                <a:gd name="connsiteX107" fmla="*/ 3448455 w 4387174"/>
                <a:gd name="connsiteY107" fmla="*/ 2067127 h 2188723"/>
                <a:gd name="connsiteX108" fmla="*/ 3448455 w 4387174"/>
                <a:gd name="connsiteY108" fmla="*/ 2086583 h 2188723"/>
                <a:gd name="connsiteX109" fmla="*/ 3482502 w 4387174"/>
                <a:gd name="connsiteY109" fmla="*/ 2086583 h 2188723"/>
                <a:gd name="connsiteX110" fmla="*/ 3482502 w 4387174"/>
                <a:gd name="connsiteY110" fmla="*/ 2106038 h 2188723"/>
                <a:gd name="connsiteX111" fmla="*/ 3584642 w 4387174"/>
                <a:gd name="connsiteY111" fmla="*/ 2106038 h 2188723"/>
                <a:gd name="connsiteX112" fmla="*/ 3584642 w 4387174"/>
                <a:gd name="connsiteY112" fmla="*/ 2115766 h 2188723"/>
                <a:gd name="connsiteX113" fmla="*/ 3638144 w 4387174"/>
                <a:gd name="connsiteY113" fmla="*/ 2115766 h 2188723"/>
                <a:gd name="connsiteX114" fmla="*/ 3638144 w 4387174"/>
                <a:gd name="connsiteY114" fmla="*/ 2120629 h 2188723"/>
                <a:gd name="connsiteX115" fmla="*/ 3857017 w 4387174"/>
                <a:gd name="connsiteY115" fmla="*/ 2120629 h 2188723"/>
                <a:gd name="connsiteX116" fmla="*/ 3857017 w 4387174"/>
                <a:gd name="connsiteY116" fmla="*/ 2144949 h 2188723"/>
                <a:gd name="connsiteX117" fmla="*/ 3891064 w 4387174"/>
                <a:gd name="connsiteY117" fmla="*/ 2144949 h 2188723"/>
                <a:gd name="connsiteX118" fmla="*/ 3891064 w 4387174"/>
                <a:gd name="connsiteY118" fmla="*/ 2174132 h 2188723"/>
                <a:gd name="connsiteX119" fmla="*/ 4075889 w 4387174"/>
                <a:gd name="connsiteY119" fmla="*/ 2174132 h 2188723"/>
                <a:gd name="connsiteX120" fmla="*/ 4075889 w 4387174"/>
                <a:gd name="connsiteY120" fmla="*/ 2188723 h 2188723"/>
                <a:gd name="connsiteX121" fmla="*/ 4387174 w 4387174"/>
                <a:gd name="connsiteY121" fmla="*/ 2188723 h 2188723"/>
                <a:gd name="connsiteX0" fmla="*/ 0 w 4387174"/>
                <a:gd name="connsiteY0" fmla="*/ 0 h 2188723"/>
                <a:gd name="connsiteX1" fmla="*/ 87549 w 4387174"/>
                <a:gd name="connsiteY1" fmla="*/ 0 h 2188723"/>
                <a:gd name="connsiteX2" fmla="*/ 87549 w 4387174"/>
                <a:gd name="connsiteY2" fmla="*/ 53502 h 2188723"/>
                <a:gd name="connsiteX3" fmla="*/ 111868 w 4387174"/>
                <a:gd name="connsiteY3" fmla="*/ 53502 h 2188723"/>
                <a:gd name="connsiteX4" fmla="*/ 111868 w 4387174"/>
                <a:gd name="connsiteY4" fmla="*/ 116732 h 2188723"/>
                <a:gd name="connsiteX5" fmla="*/ 131323 w 4387174"/>
                <a:gd name="connsiteY5" fmla="*/ 116732 h 2188723"/>
                <a:gd name="connsiteX6" fmla="*/ 131323 w 4387174"/>
                <a:gd name="connsiteY6" fmla="*/ 116732 h 2188723"/>
                <a:gd name="connsiteX7" fmla="*/ 131323 w 4387174"/>
                <a:gd name="connsiteY7" fmla="*/ 150778 h 2188723"/>
                <a:gd name="connsiteX8" fmla="*/ 131323 w 4387174"/>
                <a:gd name="connsiteY8" fmla="*/ 175097 h 2188723"/>
                <a:gd name="connsiteX9" fmla="*/ 165370 w 4387174"/>
                <a:gd name="connsiteY9" fmla="*/ 175097 h 2188723"/>
                <a:gd name="connsiteX10" fmla="*/ 165370 w 4387174"/>
                <a:gd name="connsiteY10" fmla="*/ 243191 h 2188723"/>
                <a:gd name="connsiteX11" fmla="*/ 194553 w 4387174"/>
                <a:gd name="connsiteY11" fmla="*/ 243191 h 2188723"/>
                <a:gd name="connsiteX12" fmla="*/ 194553 w 4387174"/>
                <a:gd name="connsiteY12" fmla="*/ 311285 h 2188723"/>
                <a:gd name="connsiteX13" fmla="*/ 223736 w 4387174"/>
                <a:gd name="connsiteY13" fmla="*/ 311285 h 2188723"/>
                <a:gd name="connsiteX14" fmla="*/ 223736 w 4387174"/>
                <a:gd name="connsiteY14" fmla="*/ 359923 h 2188723"/>
                <a:gd name="connsiteX15" fmla="*/ 243191 w 4387174"/>
                <a:gd name="connsiteY15" fmla="*/ 359923 h 2188723"/>
                <a:gd name="connsiteX16" fmla="*/ 243191 w 4387174"/>
                <a:gd name="connsiteY16" fmla="*/ 403697 h 2188723"/>
                <a:gd name="connsiteX17" fmla="*/ 267510 w 4387174"/>
                <a:gd name="connsiteY17" fmla="*/ 403697 h 2188723"/>
                <a:gd name="connsiteX18" fmla="*/ 267510 w 4387174"/>
                <a:gd name="connsiteY18" fmla="*/ 486383 h 2188723"/>
                <a:gd name="connsiteX19" fmla="*/ 282102 w 4387174"/>
                <a:gd name="connsiteY19" fmla="*/ 486383 h 2188723"/>
                <a:gd name="connsiteX20" fmla="*/ 282102 w 4387174"/>
                <a:gd name="connsiteY20" fmla="*/ 525293 h 2188723"/>
                <a:gd name="connsiteX21" fmla="*/ 306421 w 4387174"/>
                <a:gd name="connsiteY21" fmla="*/ 525293 h 2188723"/>
                <a:gd name="connsiteX22" fmla="*/ 306421 w 4387174"/>
                <a:gd name="connsiteY22" fmla="*/ 588523 h 2188723"/>
                <a:gd name="connsiteX23" fmla="*/ 306421 w 4387174"/>
                <a:gd name="connsiteY23" fmla="*/ 588523 h 2188723"/>
                <a:gd name="connsiteX24" fmla="*/ 306421 w 4387174"/>
                <a:gd name="connsiteY24" fmla="*/ 627434 h 2188723"/>
                <a:gd name="connsiteX25" fmla="*/ 350195 w 4387174"/>
                <a:gd name="connsiteY25" fmla="*/ 637162 h 2188723"/>
                <a:gd name="connsiteX26" fmla="*/ 355059 w 4387174"/>
                <a:gd name="connsiteY26" fmla="*/ 700391 h 2188723"/>
                <a:gd name="connsiteX27" fmla="*/ 369651 w 4387174"/>
                <a:gd name="connsiteY27" fmla="*/ 714983 h 2188723"/>
                <a:gd name="connsiteX28" fmla="*/ 379379 w 4387174"/>
                <a:gd name="connsiteY28" fmla="*/ 763621 h 2188723"/>
                <a:gd name="connsiteX29" fmla="*/ 432881 w 4387174"/>
                <a:gd name="connsiteY29" fmla="*/ 763621 h 2188723"/>
                <a:gd name="connsiteX30" fmla="*/ 432881 w 4387174"/>
                <a:gd name="connsiteY30" fmla="*/ 846306 h 2188723"/>
                <a:gd name="connsiteX31" fmla="*/ 466927 w 4387174"/>
                <a:gd name="connsiteY31" fmla="*/ 846306 h 2188723"/>
                <a:gd name="connsiteX32" fmla="*/ 466927 w 4387174"/>
                <a:gd name="connsiteY32" fmla="*/ 914400 h 2188723"/>
                <a:gd name="connsiteX33" fmla="*/ 491246 w 4387174"/>
                <a:gd name="connsiteY33" fmla="*/ 914400 h 2188723"/>
                <a:gd name="connsiteX34" fmla="*/ 491246 w 4387174"/>
                <a:gd name="connsiteY34" fmla="*/ 948446 h 2188723"/>
                <a:gd name="connsiteX35" fmla="*/ 530157 w 4387174"/>
                <a:gd name="connsiteY35" fmla="*/ 948446 h 2188723"/>
                <a:gd name="connsiteX36" fmla="*/ 530157 w 4387174"/>
                <a:gd name="connsiteY36" fmla="*/ 997085 h 2188723"/>
                <a:gd name="connsiteX37" fmla="*/ 573932 w 4387174"/>
                <a:gd name="connsiteY37" fmla="*/ 997085 h 2188723"/>
                <a:gd name="connsiteX38" fmla="*/ 573932 w 4387174"/>
                <a:gd name="connsiteY38" fmla="*/ 1035995 h 2188723"/>
                <a:gd name="connsiteX39" fmla="*/ 598251 w 4387174"/>
                <a:gd name="connsiteY39" fmla="*/ 1035995 h 2188723"/>
                <a:gd name="connsiteX40" fmla="*/ 598251 w 4387174"/>
                <a:gd name="connsiteY40" fmla="*/ 1099225 h 2188723"/>
                <a:gd name="connsiteX41" fmla="*/ 646889 w 4387174"/>
                <a:gd name="connsiteY41" fmla="*/ 1099225 h 2188723"/>
                <a:gd name="connsiteX42" fmla="*/ 646889 w 4387174"/>
                <a:gd name="connsiteY42" fmla="*/ 1143000 h 2188723"/>
                <a:gd name="connsiteX43" fmla="*/ 680936 w 4387174"/>
                <a:gd name="connsiteY43" fmla="*/ 1143000 h 2188723"/>
                <a:gd name="connsiteX44" fmla="*/ 680936 w 4387174"/>
                <a:gd name="connsiteY44" fmla="*/ 1201366 h 2188723"/>
                <a:gd name="connsiteX45" fmla="*/ 719846 w 4387174"/>
                <a:gd name="connsiteY45" fmla="*/ 1201366 h 2188723"/>
                <a:gd name="connsiteX46" fmla="*/ 719846 w 4387174"/>
                <a:gd name="connsiteY46" fmla="*/ 1254868 h 2188723"/>
                <a:gd name="connsiteX47" fmla="*/ 783076 w 4387174"/>
                <a:gd name="connsiteY47" fmla="*/ 1254868 h 2188723"/>
                <a:gd name="connsiteX48" fmla="*/ 783076 w 4387174"/>
                <a:gd name="connsiteY48" fmla="*/ 1288915 h 2188723"/>
                <a:gd name="connsiteX49" fmla="*/ 821987 w 4387174"/>
                <a:gd name="connsiteY49" fmla="*/ 1288915 h 2188723"/>
                <a:gd name="connsiteX50" fmla="*/ 821987 w 4387174"/>
                <a:gd name="connsiteY50" fmla="*/ 1327825 h 2188723"/>
                <a:gd name="connsiteX51" fmla="*/ 870625 w 4387174"/>
                <a:gd name="connsiteY51" fmla="*/ 1327825 h 2188723"/>
                <a:gd name="connsiteX52" fmla="*/ 870625 w 4387174"/>
                <a:gd name="connsiteY52" fmla="*/ 1371600 h 2188723"/>
                <a:gd name="connsiteX53" fmla="*/ 948446 w 4387174"/>
                <a:gd name="connsiteY53" fmla="*/ 1371600 h 2188723"/>
                <a:gd name="connsiteX54" fmla="*/ 948446 w 4387174"/>
                <a:gd name="connsiteY54" fmla="*/ 1415374 h 2188723"/>
                <a:gd name="connsiteX55" fmla="*/ 987357 w 4387174"/>
                <a:gd name="connsiteY55" fmla="*/ 1415374 h 2188723"/>
                <a:gd name="connsiteX56" fmla="*/ 987357 w 4387174"/>
                <a:gd name="connsiteY56" fmla="*/ 1449421 h 2188723"/>
                <a:gd name="connsiteX57" fmla="*/ 1045723 w 4387174"/>
                <a:gd name="connsiteY57" fmla="*/ 1449421 h 2188723"/>
                <a:gd name="connsiteX58" fmla="*/ 1045723 w 4387174"/>
                <a:gd name="connsiteY58" fmla="*/ 1449421 h 2188723"/>
                <a:gd name="connsiteX59" fmla="*/ 1045723 w 4387174"/>
                <a:gd name="connsiteY59" fmla="*/ 1493195 h 2188723"/>
                <a:gd name="connsiteX60" fmla="*/ 1143000 w 4387174"/>
                <a:gd name="connsiteY60" fmla="*/ 1493195 h 2188723"/>
                <a:gd name="connsiteX61" fmla="*/ 1143000 w 4387174"/>
                <a:gd name="connsiteY61" fmla="*/ 1522378 h 2188723"/>
                <a:gd name="connsiteX62" fmla="*/ 1235412 w 4387174"/>
                <a:gd name="connsiteY62" fmla="*/ 1522378 h 2188723"/>
                <a:gd name="connsiteX63" fmla="*/ 1235412 w 4387174"/>
                <a:gd name="connsiteY63" fmla="*/ 1561289 h 2188723"/>
                <a:gd name="connsiteX64" fmla="*/ 1327825 w 4387174"/>
                <a:gd name="connsiteY64" fmla="*/ 1561289 h 2188723"/>
                <a:gd name="connsiteX65" fmla="*/ 1327825 w 4387174"/>
                <a:gd name="connsiteY65" fmla="*/ 1580744 h 2188723"/>
                <a:gd name="connsiteX66" fmla="*/ 1386191 w 4387174"/>
                <a:gd name="connsiteY66" fmla="*/ 1580744 h 2188723"/>
                <a:gd name="connsiteX67" fmla="*/ 1386191 w 4387174"/>
                <a:gd name="connsiteY67" fmla="*/ 1609927 h 2188723"/>
                <a:gd name="connsiteX68" fmla="*/ 1464012 w 4387174"/>
                <a:gd name="connsiteY68" fmla="*/ 1609927 h 2188723"/>
                <a:gd name="connsiteX69" fmla="*/ 1464012 w 4387174"/>
                <a:gd name="connsiteY69" fmla="*/ 1629383 h 2188723"/>
                <a:gd name="connsiteX70" fmla="*/ 1532106 w 4387174"/>
                <a:gd name="connsiteY70" fmla="*/ 1629383 h 2188723"/>
                <a:gd name="connsiteX71" fmla="*/ 1522378 w 4387174"/>
                <a:gd name="connsiteY71" fmla="*/ 1639111 h 2188723"/>
                <a:gd name="connsiteX72" fmla="*/ 1614791 w 4387174"/>
                <a:gd name="connsiteY72" fmla="*/ 1639111 h 2188723"/>
                <a:gd name="connsiteX73" fmla="*/ 1614791 w 4387174"/>
                <a:gd name="connsiteY73" fmla="*/ 1687749 h 2188723"/>
                <a:gd name="connsiteX74" fmla="*/ 1712068 w 4387174"/>
                <a:gd name="connsiteY74" fmla="*/ 1687749 h 2188723"/>
                <a:gd name="connsiteX75" fmla="*/ 1712068 w 4387174"/>
                <a:gd name="connsiteY75" fmla="*/ 1716932 h 2188723"/>
                <a:gd name="connsiteX76" fmla="*/ 1819072 w 4387174"/>
                <a:gd name="connsiteY76" fmla="*/ 1716932 h 2188723"/>
                <a:gd name="connsiteX77" fmla="*/ 1819072 w 4387174"/>
                <a:gd name="connsiteY77" fmla="*/ 1746115 h 2188723"/>
                <a:gd name="connsiteX78" fmla="*/ 1940668 w 4387174"/>
                <a:gd name="connsiteY78" fmla="*/ 1746115 h 2188723"/>
                <a:gd name="connsiteX79" fmla="*/ 1940668 w 4387174"/>
                <a:gd name="connsiteY79" fmla="*/ 1785025 h 2188723"/>
                <a:gd name="connsiteX80" fmla="*/ 2052536 w 4387174"/>
                <a:gd name="connsiteY80" fmla="*/ 1785025 h 2188723"/>
                <a:gd name="connsiteX81" fmla="*/ 2052536 w 4387174"/>
                <a:gd name="connsiteY81" fmla="*/ 1814208 h 2188723"/>
                <a:gd name="connsiteX82" fmla="*/ 2193587 w 4387174"/>
                <a:gd name="connsiteY82" fmla="*/ 1814208 h 2188723"/>
                <a:gd name="connsiteX83" fmla="*/ 2193587 w 4387174"/>
                <a:gd name="connsiteY83" fmla="*/ 1828800 h 2188723"/>
                <a:gd name="connsiteX84" fmla="*/ 2251953 w 4387174"/>
                <a:gd name="connsiteY84" fmla="*/ 1828800 h 2188723"/>
                <a:gd name="connsiteX85" fmla="*/ 2266544 w 4387174"/>
                <a:gd name="connsiteY85" fmla="*/ 1843391 h 2188723"/>
                <a:gd name="connsiteX86" fmla="*/ 2344366 w 4387174"/>
                <a:gd name="connsiteY86" fmla="*/ 1843391 h 2188723"/>
                <a:gd name="connsiteX87" fmla="*/ 2344366 w 4387174"/>
                <a:gd name="connsiteY87" fmla="*/ 1872574 h 2188723"/>
                <a:gd name="connsiteX88" fmla="*/ 2543783 w 4387174"/>
                <a:gd name="connsiteY88" fmla="*/ 1872574 h 2188723"/>
                <a:gd name="connsiteX89" fmla="*/ 2543783 w 4387174"/>
                <a:gd name="connsiteY89" fmla="*/ 1872574 h 2188723"/>
                <a:gd name="connsiteX90" fmla="*/ 2650787 w 4387174"/>
                <a:gd name="connsiteY90" fmla="*/ 1872574 h 2188723"/>
                <a:gd name="connsiteX91" fmla="*/ 2650787 w 4387174"/>
                <a:gd name="connsiteY91" fmla="*/ 1916349 h 2188723"/>
                <a:gd name="connsiteX92" fmla="*/ 2718881 w 4387174"/>
                <a:gd name="connsiteY92" fmla="*/ 1916349 h 2188723"/>
                <a:gd name="connsiteX93" fmla="*/ 2718881 w 4387174"/>
                <a:gd name="connsiteY93" fmla="*/ 1926076 h 2188723"/>
                <a:gd name="connsiteX94" fmla="*/ 2821021 w 4387174"/>
                <a:gd name="connsiteY94" fmla="*/ 1926076 h 2188723"/>
                <a:gd name="connsiteX95" fmla="*/ 2821021 w 4387174"/>
                <a:gd name="connsiteY95" fmla="*/ 1945532 h 2188723"/>
                <a:gd name="connsiteX96" fmla="*/ 2947481 w 4387174"/>
                <a:gd name="connsiteY96" fmla="*/ 1945532 h 2188723"/>
                <a:gd name="connsiteX97" fmla="*/ 2947481 w 4387174"/>
                <a:gd name="connsiteY97" fmla="*/ 1945532 h 2188723"/>
                <a:gd name="connsiteX98" fmla="*/ 2947481 w 4387174"/>
                <a:gd name="connsiteY98" fmla="*/ 1979578 h 2188723"/>
                <a:gd name="connsiteX99" fmla="*/ 3107987 w 4387174"/>
                <a:gd name="connsiteY99" fmla="*/ 1979578 h 2188723"/>
                <a:gd name="connsiteX100" fmla="*/ 3107987 w 4387174"/>
                <a:gd name="connsiteY100" fmla="*/ 1994170 h 2188723"/>
                <a:gd name="connsiteX101" fmla="*/ 3200400 w 4387174"/>
                <a:gd name="connsiteY101" fmla="*/ 1994170 h 2188723"/>
                <a:gd name="connsiteX102" fmla="*/ 3200400 w 4387174"/>
                <a:gd name="connsiteY102" fmla="*/ 1994170 h 2188723"/>
                <a:gd name="connsiteX103" fmla="*/ 3283085 w 4387174"/>
                <a:gd name="connsiteY103" fmla="*/ 1994170 h 2188723"/>
                <a:gd name="connsiteX104" fmla="*/ 3283085 w 4387174"/>
                <a:gd name="connsiteY104" fmla="*/ 2047672 h 2188723"/>
                <a:gd name="connsiteX105" fmla="*/ 3385225 w 4387174"/>
                <a:gd name="connsiteY105" fmla="*/ 2047672 h 2188723"/>
                <a:gd name="connsiteX106" fmla="*/ 3385225 w 4387174"/>
                <a:gd name="connsiteY106" fmla="*/ 2067127 h 2188723"/>
                <a:gd name="connsiteX107" fmla="*/ 3448455 w 4387174"/>
                <a:gd name="connsiteY107" fmla="*/ 2067127 h 2188723"/>
                <a:gd name="connsiteX108" fmla="*/ 3448455 w 4387174"/>
                <a:gd name="connsiteY108" fmla="*/ 2086583 h 2188723"/>
                <a:gd name="connsiteX109" fmla="*/ 3482502 w 4387174"/>
                <a:gd name="connsiteY109" fmla="*/ 2086583 h 2188723"/>
                <a:gd name="connsiteX110" fmla="*/ 3482502 w 4387174"/>
                <a:gd name="connsiteY110" fmla="*/ 2106038 h 2188723"/>
                <a:gd name="connsiteX111" fmla="*/ 3584642 w 4387174"/>
                <a:gd name="connsiteY111" fmla="*/ 2106038 h 2188723"/>
                <a:gd name="connsiteX112" fmla="*/ 3584642 w 4387174"/>
                <a:gd name="connsiteY112" fmla="*/ 2115766 h 2188723"/>
                <a:gd name="connsiteX113" fmla="*/ 3638144 w 4387174"/>
                <a:gd name="connsiteY113" fmla="*/ 2115766 h 2188723"/>
                <a:gd name="connsiteX114" fmla="*/ 3638144 w 4387174"/>
                <a:gd name="connsiteY114" fmla="*/ 2120629 h 2188723"/>
                <a:gd name="connsiteX115" fmla="*/ 3857017 w 4387174"/>
                <a:gd name="connsiteY115" fmla="*/ 2120629 h 2188723"/>
                <a:gd name="connsiteX116" fmla="*/ 3857017 w 4387174"/>
                <a:gd name="connsiteY116" fmla="*/ 2144949 h 2188723"/>
                <a:gd name="connsiteX117" fmla="*/ 3891064 w 4387174"/>
                <a:gd name="connsiteY117" fmla="*/ 2144949 h 2188723"/>
                <a:gd name="connsiteX118" fmla="*/ 3891064 w 4387174"/>
                <a:gd name="connsiteY118" fmla="*/ 2174132 h 2188723"/>
                <a:gd name="connsiteX119" fmla="*/ 4075889 w 4387174"/>
                <a:gd name="connsiteY119" fmla="*/ 2174132 h 2188723"/>
                <a:gd name="connsiteX120" fmla="*/ 4075889 w 4387174"/>
                <a:gd name="connsiteY120" fmla="*/ 2188723 h 2188723"/>
                <a:gd name="connsiteX121" fmla="*/ 4387174 w 4387174"/>
                <a:gd name="connsiteY121" fmla="*/ 2188723 h 2188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4387174" h="2188723">
                  <a:moveTo>
                    <a:pt x="0" y="0"/>
                  </a:moveTo>
                  <a:lnTo>
                    <a:pt x="87549" y="0"/>
                  </a:lnTo>
                  <a:lnTo>
                    <a:pt x="87549" y="53502"/>
                  </a:lnTo>
                  <a:lnTo>
                    <a:pt x="111868" y="53502"/>
                  </a:lnTo>
                  <a:lnTo>
                    <a:pt x="111868" y="116732"/>
                  </a:lnTo>
                  <a:lnTo>
                    <a:pt x="131323" y="116732"/>
                  </a:lnTo>
                  <a:lnTo>
                    <a:pt x="131323" y="116732"/>
                  </a:lnTo>
                  <a:lnTo>
                    <a:pt x="131323" y="150778"/>
                  </a:lnTo>
                  <a:lnTo>
                    <a:pt x="131323" y="175097"/>
                  </a:lnTo>
                  <a:lnTo>
                    <a:pt x="165370" y="175097"/>
                  </a:lnTo>
                  <a:lnTo>
                    <a:pt x="165370" y="243191"/>
                  </a:lnTo>
                  <a:lnTo>
                    <a:pt x="194553" y="243191"/>
                  </a:lnTo>
                  <a:lnTo>
                    <a:pt x="194553" y="311285"/>
                  </a:lnTo>
                  <a:lnTo>
                    <a:pt x="223736" y="311285"/>
                  </a:lnTo>
                  <a:lnTo>
                    <a:pt x="223736" y="359923"/>
                  </a:lnTo>
                  <a:lnTo>
                    <a:pt x="243191" y="359923"/>
                  </a:lnTo>
                  <a:lnTo>
                    <a:pt x="243191" y="403697"/>
                  </a:lnTo>
                  <a:lnTo>
                    <a:pt x="267510" y="403697"/>
                  </a:lnTo>
                  <a:lnTo>
                    <a:pt x="267510" y="486383"/>
                  </a:lnTo>
                  <a:lnTo>
                    <a:pt x="282102" y="486383"/>
                  </a:lnTo>
                  <a:lnTo>
                    <a:pt x="282102" y="525293"/>
                  </a:lnTo>
                  <a:lnTo>
                    <a:pt x="306421" y="525293"/>
                  </a:lnTo>
                  <a:lnTo>
                    <a:pt x="306421" y="588523"/>
                  </a:lnTo>
                  <a:lnTo>
                    <a:pt x="306421" y="588523"/>
                  </a:lnTo>
                  <a:lnTo>
                    <a:pt x="306421" y="627434"/>
                  </a:lnTo>
                  <a:lnTo>
                    <a:pt x="350195" y="637162"/>
                  </a:lnTo>
                  <a:lnTo>
                    <a:pt x="355059" y="700391"/>
                  </a:lnTo>
                  <a:lnTo>
                    <a:pt x="369651" y="714983"/>
                  </a:lnTo>
                  <a:lnTo>
                    <a:pt x="379379" y="763621"/>
                  </a:lnTo>
                  <a:lnTo>
                    <a:pt x="432881" y="763621"/>
                  </a:lnTo>
                  <a:lnTo>
                    <a:pt x="432881" y="846306"/>
                  </a:lnTo>
                  <a:lnTo>
                    <a:pt x="466927" y="846306"/>
                  </a:lnTo>
                  <a:lnTo>
                    <a:pt x="466927" y="914400"/>
                  </a:lnTo>
                  <a:lnTo>
                    <a:pt x="491246" y="914400"/>
                  </a:lnTo>
                  <a:lnTo>
                    <a:pt x="491246" y="948446"/>
                  </a:lnTo>
                  <a:lnTo>
                    <a:pt x="530157" y="948446"/>
                  </a:lnTo>
                  <a:lnTo>
                    <a:pt x="530157" y="997085"/>
                  </a:lnTo>
                  <a:lnTo>
                    <a:pt x="573932" y="997085"/>
                  </a:lnTo>
                  <a:lnTo>
                    <a:pt x="573932" y="1035995"/>
                  </a:lnTo>
                  <a:lnTo>
                    <a:pt x="598251" y="1035995"/>
                  </a:lnTo>
                  <a:lnTo>
                    <a:pt x="598251" y="1099225"/>
                  </a:lnTo>
                  <a:lnTo>
                    <a:pt x="646889" y="1099225"/>
                  </a:lnTo>
                  <a:lnTo>
                    <a:pt x="646889" y="1143000"/>
                  </a:lnTo>
                  <a:lnTo>
                    <a:pt x="680936" y="1143000"/>
                  </a:lnTo>
                  <a:lnTo>
                    <a:pt x="680936" y="1201366"/>
                  </a:lnTo>
                  <a:lnTo>
                    <a:pt x="719846" y="1201366"/>
                  </a:lnTo>
                  <a:lnTo>
                    <a:pt x="719846" y="1254868"/>
                  </a:lnTo>
                  <a:lnTo>
                    <a:pt x="783076" y="1254868"/>
                  </a:lnTo>
                  <a:lnTo>
                    <a:pt x="783076" y="1288915"/>
                  </a:lnTo>
                  <a:lnTo>
                    <a:pt x="821987" y="1288915"/>
                  </a:lnTo>
                  <a:lnTo>
                    <a:pt x="821987" y="1327825"/>
                  </a:lnTo>
                  <a:lnTo>
                    <a:pt x="870625" y="1327825"/>
                  </a:lnTo>
                  <a:lnTo>
                    <a:pt x="870625" y="1371600"/>
                  </a:lnTo>
                  <a:lnTo>
                    <a:pt x="948446" y="1371600"/>
                  </a:lnTo>
                  <a:lnTo>
                    <a:pt x="948446" y="1415374"/>
                  </a:lnTo>
                  <a:lnTo>
                    <a:pt x="987357" y="1415374"/>
                  </a:lnTo>
                  <a:lnTo>
                    <a:pt x="987357" y="1449421"/>
                  </a:lnTo>
                  <a:lnTo>
                    <a:pt x="1045723" y="1449421"/>
                  </a:lnTo>
                  <a:lnTo>
                    <a:pt x="1045723" y="1449421"/>
                  </a:lnTo>
                  <a:lnTo>
                    <a:pt x="1045723" y="1493195"/>
                  </a:lnTo>
                  <a:lnTo>
                    <a:pt x="1143000" y="1493195"/>
                  </a:lnTo>
                  <a:lnTo>
                    <a:pt x="1143000" y="1522378"/>
                  </a:lnTo>
                  <a:lnTo>
                    <a:pt x="1235412" y="1522378"/>
                  </a:lnTo>
                  <a:lnTo>
                    <a:pt x="1235412" y="1561289"/>
                  </a:lnTo>
                  <a:lnTo>
                    <a:pt x="1327825" y="1561289"/>
                  </a:lnTo>
                  <a:lnTo>
                    <a:pt x="1327825" y="1580744"/>
                  </a:lnTo>
                  <a:lnTo>
                    <a:pt x="1386191" y="1580744"/>
                  </a:lnTo>
                  <a:lnTo>
                    <a:pt x="1386191" y="1609927"/>
                  </a:lnTo>
                  <a:lnTo>
                    <a:pt x="1464012" y="1609927"/>
                  </a:lnTo>
                  <a:lnTo>
                    <a:pt x="1464012" y="1629383"/>
                  </a:lnTo>
                  <a:lnTo>
                    <a:pt x="1532106" y="1629383"/>
                  </a:lnTo>
                  <a:lnTo>
                    <a:pt x="1522378" y="1639111"/>
                  </a:lnTo>
                  <a:lnTo>
                    <a:pt x="1614791" y="1639111"/>
                  </a:lnTo>
                  <a:lnTo>
                    <a:pt x="1614791" y="1687749"/>
                  </a:lnTo>
                  <a:lnTo>
                    <a:pt x="1712068" y="1687749"/>
                  </a:lnTo>
                  <a:lnTo>
                    <a:pt x="1712068" y="1716932"/>
                  </a:lnTo>
                  <a:lnTo>
                    <a:pt x="1819072" y="1716932"/>
                  </a:lnTo>
                  <a:lnTo>
                    <a:pt x="1819072" y="1746115"/>
                  </a:lnTo>
                  <a:lnTo>
                    <a:pt x="1940668" y="1746115"/>
                  </a:lnTo>
                  <a:lnTo>
                    <a:pt x="1940668" y="1785025"/>
                  </a:lnTo>
                  <a:lnTo>
                    <a:pt x="2052536" y="1785025"/>
                  </a:lnTo>
                  <a:lnTo>
                    <a:pt x="2052536" y="1814208"/>
                  </a:lnTo>
                  <a:lnTo>
                    <a:pt x="2193587" y="1814208"/>
                  </a:lnTo>
                  <a:lnTo>
                    <a:pt x="2193587" y="1828800"/>
                  </a:lnTo>
                  <a:lnTo>
                    <a:pt x="2251953" y="1828800"/>
                  </a:lnTo>
                  <a:lnTo>
                    <a:pt x="2266544" y="1843391"/>
                  </a:lnTo>
                  <a:lnTo>
                    <a:pt x="2344366" y="1843391"/>
                  </a:lnTo>
                  <a:lnTo>
                    <a:pt x="2344366" y="1872574"/>
                  </a:lnTo>
                  <a:lnTo>
                    <a:pt x="2543783" y="1872574"/>
                  </a:lnTo>
                  <a:lnTo>
                    <a:pt x="2543783" y="1872574"/>
                  </a:lnTo>
                  <a:lnTo>
                    <a:pt x="2650787" y="1872574"/>
                  </a:lnTo>
                  <a:lnTo>
                    <a:pt x="2650787" y="1916349"/>
                  </a:lnTo>
                  <a:lnTo>
                    <a:pt x="2718881" y="1916349"/>
                  </a:lnTo>
                  <a:lnTo>
                    <a:pt x="2718881" y="1926076"/>
                  </a:lnTo>
                  <a:lnTo>
                    <a:pt x="2821021" y="1926076"/>
                  </a:lnTo>
                  <a:lnTo>
                    <a:pt x="2821021" y="1945532"/>
                  </a:lnTo>
                  <a:lnTo>
                    <a:pt x="2947481" y="1945532"/>
                  </a:lnTo>
                  <a:lnTo>
                    <a:pt x="2947481" y="1945532"/>
                  </a:lnTo>
                  <a:lnTo>
                    <a:pt x="2947481" y="1979578"/>
                  </a:lnTo>
                  <a:lnTo>
                    <a:pt x="3107987" y="1979578"/>
                  </a:lnTo>
                  <a:lnTo>
                    <a:pt x="3107987" y="1994170"/>
                  </a:lnTo>
                  <a:lnTo>
                    <a:pt x="3200400" y="1994170"/>
                  </a:lnTo>
                  <a:lnTo>
                    <a:pt x="3200400" y="1994170"/>
                  </a:lnTo>
                  <a:lnTo>
                    <a:pt x="3283085" y="1994170"/>
                  </a:lnTo>
                  <a:lnTo>
                    <a:pt x="3283085" y="2047672"/>
                  </a:lnTo>
                  <a:lnTo>
                    <a:pt x="3385225" y="2047672"/>
                  </a:lnTo>
                  <a:lnTo>
                    <a:pt x="3385225" y="2067127"/>
                  </a:lnTo>
                  <a:lnTo>
                    <a:pt x="3448455" y="2067127"/>
                  </a:lnTo>
                  <a:lnTo>
                    <a:pt x="3448455" y="2086583"/>
                  </a:lnTo>
                  <a:lnTo>
                    <a:pt x="3482502" y="2086583"/>
                  </a:lnTo>
                  <a:lnTo>
                    <a:pt x="3482502" y="2106038"/>
                  </a:lnTo>
                  <a:lnTo>
                    <a:pt x="3584642" y="2106038"/>
                  </a:lnTo>
                  <a:lnTo>
                    <a:pt x="3584642" y="2115766"/>
                  </a:lnTo>
                  <a:lnTo>
                    <a:pt x="3638144" y="2115766"/>
                  </a:lnTo>
                  <a:lnTo>
                    <a:pt x="3638144" y="2120629"/>
                  </a:lnTo>
                  <a:lnTo>
                    <a:pt x="3857017" y="2120629"/>
                  </a:lnTo>
                  <a:lnTo>
                    <a:pt x="3857017" y="2144949"/>
                  </a:lnTo>
                  <a:lnTo>
                    <a:pt x="3891064" y="2144949"/>
                  </a:lnTo>
                  <a:lnTo>
                    <a:pt x="3891064" y="2174132"/>
                  </a:lnTo>
                  <a:lnTo>
                    <a:pt x="4075889" y="2174132"/>
                  </a:lnTo>
                  <a:lnTo>
                    <a:pt x="4075889" y="2188723"/>
                  </a:lnTo>
                  <a:lnTo>
                    <a:pt x="4387174" y="2188723"/>
                  </a:lnTo>
                </a:path>
              </a:pathLst>
            </a:custGeom>
            <a:noFill/>
            <a:ln w="28575">
              <a:solidFill>
                <a:schemeClr val="accent1"/>
              </a:solidFill>
              <a:miter lim="800000"/>
              <a:headEnd/>
              <a:tailEnd/>
            </a:ln>
          </p:spPr>
          <p:txBody>
            <a:bodyPr rtlCol="0" anchor="ctr"/>
            <a:lstStyle/>
            <a:p>
              <a:pPr algn="ctr"/>
              <a:endParaRPr lang="en-US" dirty="0"/>
            </a:p>
          </p:txBody>
        </p:sp>
        <p:sp>
          <p:nvSpPr>
            <p:cNvPr id="12" name="Freeform: Shape 1">
              <a:extLst>
                <a:ext uri="{FF2B5EF4-FFF2-40B4-BE49-F238E27FC236}">
                  <a16:creationId xmlns:a16="http://schemas.microsoft.com/office/drawing/2014/main" id="{E51A79AF-83C7-C110-625A-208147A2DDE6}"/>
                </a:ext>
              </a:extLst>
            </p:cNvPr>
            <p:cNvSpPr/>
            <p:nvPr/>
          </p:nvSpPr>
          <p:spPr bwMode="auto">
            <a:xfrm>
              <a:off x="4333875" y="1666875"/>
              <a:ext cx="4533900" cy="3057525"/>
            </a:xfrm>
            <a:custGeom>
              <a:avLst/>
              <a:gdLst>
                <a:gd name="connsiteX0" fmla="*/ 0 w 4533900"/>
                <a:gd name="connsiteY0" fmla="*/ 0 h 3057525"/>
                <a:gd name="connsiteX1" fmla="*/ 0 w 4533900"/>
                <a:gd name="connsiteY1" fmla="*/ 3057525 h 3057525"/>
                <a:gd name="connsiteX2" fmla="*/ 4533900 w 4533900"/>
                <a:gd name="connsiteY2" fmla="*/ 3057525 h 3057525"/>
              </a:gdLst>
              <a:ahLst/>
              <a:cxnLst>
                <a:cxn ang="0">
                  <a:pos x="connsiteX0" y="connsiteY0"/>
                </a:cxn>
                <a:cxn ang="0">
                  <a:pos x="connsiteX1" y="connsiteY1"/>
                </a:cxn>
                <a:cxn ang="0">
                  <a:pos x="connsiteX2" y="connsiteY2"/>
                </a:cxn>
              </a:cxnLst>
              <a:rect l="l" t="t" r="r" b="b"/>
              <a:pathLst>
                <a:path w="4533900" h="3057525">
                  <a:moveTo>
                    <a:pt x="0" y="0"/>
                  </a:moveTo>
                  <a:lnTo>
                    <a:pt x="0" y="3057525"/>
                  </a:lnTo>
                  <a:lnTo>
                    <a:pt x="4533900" y="3057525"/>
                  </a:lnTo>
                </a:path>
              </a:pathLst>
            </a:custGeom>
            <a:noFill/>
            <a:ln w="28575">
              <a:solidFill>
                <a:schemeClr val="bg1"/>
              </a:solidFill>
              <a:miter lim="800000"/>
              <a:headEnd/>
              <a:tailEnd/>
            </a:ln>
          </p:spPr>
          <p:txBody>
            <a:bodyPr rtlCol="0" anchor="ctr"/>
            <a:lstStyle/>
            <a:p>
              <a:pPr algn="ctr"/>
              <a:endParaRPr lang="en-US" dirty="0"/>
            </a:p>
          </p:txBody>
        </p:sp>
        <p:grpSp>
          <p:nvGrpSpPr>
            <p:cNvPr id="13" name="Group 12">
              <a:extLst>
                <a:ext uri="{FF2B5EF4-FFF2-40B4-BE49-F238E27FC236}">
                  <a16:creationId xmlns:a16="http://schemas.microsoft.com/office/drawing/2014/main" id="{0F75AB9A-8639-EC3C-6A8B-20FE04F8741D}"/>
                </a:ext>
              </a:extLst>
            </p:cNvPr>
            <p:cNvGrpSpPr/>
            <p:nvPr/>
          </p:nvGrpSpPr>
          <p:grpSpPr>
            <a:xfrm>
              <a:off x="4266428" y="1990612"/>
              <a:ext cx="67447" cy="2518405"/>
              <a:chOff x="2083920" y="2077965"/>
              <a:chExt cx="67447" cy="1785888"/>
            </a:xfrm>
          </p:grpSpPr>
          <p:grpSp>
            <p:nvGrpSpPr>
              <p:cNvPr id="85" name="Group 84">
                <a:extLst>
                  <a:ext uri="{FF2B5EF4-FFF2-40B4-BE49-F238E27FC236}">
                    <a16:creationId xmlns:a16="http://schemas.microsoft.com/office/drawing/2014/main" id="{0EECA01B-B626-741D-1948-B3C84DEBEBF2}"/>
                  </a:ext>
                </a:extLst>
              </p:cNvPr>
              <p:cNvGrpSpPr/>
              <p:nvPr/>
            </p:nvGrpSpPr>
            <p:grpSpPr>
              <a:xfrm>
                <a:off x="2086473" y="2709056"/>
                <a:ext cx="64894" cy="1154797"/>
                <a:chOff x="6637875" y="2923633"/>
                <a:chExt cx="48272" cy="1253773"/>
              </a:xfrm>
            </p:grpSpPr>
            <p:grpSp>
              <p:nvGrpSpPr>
                <p:cNvPr id="92" name="Group 91">
                  <a:extLst>
                    <a:ext uri="{FF2B5EF4-FFF2-40B4-BE49-F238E27FC236}">
                      <a16:creationId xmlns:a16="http://schemas.microsoft.com/office/drawing/2014/main" id="{2DEFF286-811B-74A0-996B-9B3EF30A0671}"/>
                    </a:ext>
                  </a:extLst>
                </p:cNvPr>
                <p:cNvGrpSpPr/>
                <p:nvPr/>
              </p:nvGrpSpPr>
              <p:grpSpPr>
                <a:xfrm>
                  <a:off x="6637875" y="3304589"/>
                  <a:ext cx="45719" cy="872817"/>
                  <a:chOff x="1528304" y="1364604"/>
                  <a:chExt cx="72000" cy="872817"/>
                </a:xfrm>
              </p:grpSpPr>
              <p:sp>
                <p:nvSpPr>
                  <p:cNvPr id="94" name="Line 15">
                    <a:extLst>
                      <a:ext uri="{FF2B5EF4-FFF2-40B4-BE49-F238E27FC236}">
                        <a16:creationId xmlns:a16="http://schemas.microsoft.com/office/drawing/2014/main" id="{78F89E5C-F84E-D80A-761B-B7AAC898A767}"/>
                      </a:ext>
                    </a:extLst>
                  </p:cNvPr>
                  <p:cNvSpPr>
                    <a:spLocks noChangeShapeType="1"/>
                  </p:cNvSpPr>
                  <p:nvPr/>
                </p:nvSpPr>
                <p:spPr bwMode="auto">
                  <a:xfrm>
                    <a:off x="1528304" y="180101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116" name="Line 16">
                    <a:extLst>
                      <a:ext uri="{FF2B5EF4-FFF2-40B4-BE49-F238E27FC236}">
                        <a16:creationId xmlns:a16="http://schemas.microsoft.com/office/drawing/2014/main" id="{153A9557-C74B-3008-2827-8F837CC6D35A}"/>
                      </a:ext>
                    </a:extLst>
                  </p:cNvPr>
                  <p:cNvSpPr>
                    <a:spLocks noChangeShapeType="1"/>
                  </p:cNvSpPr>
                  <p:nvPr/>
                </p:nvSpPr>
                <p:spPr bwMode="auto">
                  <a:xfrm>
                    <a:off x="1528304" y="223742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120" name="Line 9">
                    <a:extLst>
                      <a:ext uri="{FF2B5EF4-FFF2-40B4-BE49-F238E27FC236}">
                        <a16:creationId xmlns:a16="http://schemas.microsoft.com/office/drawing/2014/main" id="{0C4AEB9B-8648-4E58-7330-82537816EAF8}"/>
                      </a:ext>
                    </a:extLst>
                  </p:cNvPr>
                  <p:cNvSpPr>
                    <a:spLocks noChangeShapeType="1"/>
                  </p:cNvSpPr>
                  <p:nvPr/>
                </p:nvSpPr>
                <p:spPr bwMode="auto">
                  <a:xfrm>
                    <a:off x="1528304" y="136460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sp>
              <p:nvSpPr>
                <p:cNvPr id="93" name="Line 19">
                  <a:extLst>
                    <a:ext uri="{FF2B5EF4-FFF2-40B4-BE49-F238E27FC236}">
                      <a16:creationId xmlns:a16="http://schemas.microsoft.com/office/drawing/2014/main" id="{ABE3DA52-FAC3-836D-41AB-1CF1552342DC}"/>
                    </a:ext>
                  </a:extLst>
                </p:cNvPr>
                <p:cNvSpPr>
                  <a:spLocks noChangeShapeType="1"/>
                </p:cNvSpPr>
                <p:nvPr/>
              </p:nvSpPr>
              <p:spPr bwMode="auto">
                <a:xfrm>
                  <a:off x="6640428" y="2923633"/>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grpSp>
            <p:nvGrpSpPr>
              <p:cNvPr id="88" name="Group 87">
                <a:extLst>
                  <a:ext uri="{FF2B5EF4-FFF2-40B4-BE49-F238E27FC236}">
                    <a16:creationId xmlns:a16="http://schemas.microsoft.com/office/drawing/2014/main" id="{AF76F606-B579-CEF8-8DB3-788BD3405365}"/>
                  </a:ext>
                </a:extLst>
              </p:cNvPr>
              <p:cNvGrpSpPr/>
              <p:nvPr/>
            </p:nvGrpSpPr>
            <p:grpSpPr>
              <a:xfrm>
                <a:off x="2083920" y="2077965"/>
                <a:ext cx="64894" cy="482088"/>
                <a:chOff x="6637875" y="2923633"/>
                <a:chExt cx="48272" cy="482088"/>
              </a:xfrm>
            </p:grpSpPr>
            <p:sp>
              <p:nvSpPr>
                <p:cNvPr id="90" name="Line 9">
                  <a:extLst>
                    <a:ext uri="{FF2B5EF4-FFF2-40B4-BE49-F238E27FC236}">
                      <a16:creationId xmlns:a16="http://schemas.microsoft.com/office/drawing/2014/main" id="{8A7A3076-FD04-32B8-57A0-2CA28C45A133}"/>
                    </a:ext>
                  </a:extLst>
                </p:cNvPr>
                <p:cNvSpPr>
                  <a:spLocks noChangeShapeType="1"/>
                </p:cNvSpPr>
                <p:nvPr/>
              </p:nvSpPr>
              <p:spPr bwMode="auto">
                <a:xfrm>
                  <a:off x="6637875" y="3405721"/>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91" name="Line 19">
                  <a:extLst>
                    <a:ext uri="{FF2B5EF4-FFF2-40B4-BE49-F238E27FC236}">
                      <a16:creationId xmlns:a16="http://schemas.microsoft.com/office/drawing/2014/main" id="{DFF3B307-EAED-1DD0-C604-F4EEE85EC61F}"/>
                    </a:ext>
                  </a:extLst>
                </p:cNvPr>
                <p:cNvSpPr>
                  <a:spLocks noChangeShapeType="1"/>
                </p:cNvSpPr>
                <p:nvPr/>
              </p:nvSpPr>
              <p:spPr bwMode="auto">
                <a:xfrm>
                  <a:off x="6640428" y="2923633"/>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grpSp>
        <p:grpSp>
          <p:nvGrpSpPr>
            <p:cNvPr id="14" name="Group 13">
              <a:extLst>
                <a:ext uri="{FF2B5EF4-FFF2-40B4-BE49-F238E27FC236}">
                  <a16:creationId xmlns:a16="http://schemas.microsoft.com/office/drawing/2014/main" id="{151FABD3-D548-E658-58F2-0762A5DD34AB}"/>
                </a:ext>
              </a:extLst>
            </p:cNvPr>
            <p:cNvGrpSpPr/>
            <p:nvPr/>
          </p:nvGrpSpPr>
          <p:grpSpPr>
            <a:xfrm>
              <a:off x="4567631" y="4722131"/>
              <a:ext cx="3785184" cy="79711"/>
              <a:chOff x="4567631" y="4722131"/>
              <a:chExt cx="3785184" cy="79711"/>
            </a:xfrm>
          </p:grpSpPr>
          <p:grpSp>
            <p:nvGrpSpPr>
              <p:cNvPr id="45" name="Group 44">
                <a:extLst>
                  <a:ext uri="{FF2B5EF4-FFF2-40B4-BE49-F238E27FC236}">
                    <a16:creationId xmlns:a16="http://schemas.microsoft.com/office/drawing/2014/main" id="{82C548F3-D755-3899-08DA-A126B01B989E}"/>
                  </a:ext>
                </a:extLst>
              </p:cNvPr>
              <p:cNvGrpSpPr/>
              <p:nvPr/>
            </p:nvGrpSpPr>
            <p:grpSpPr>
              <a:xfrm rot="5400000">
                <a:off x="5908007" y="3381755"/>
                <a:ext cx="79711" cy="2760464"/>
                <a:chOff x="2083920" y="2077965"/>
                <a:chExt cx="67447" cy="1785888"/>
              </a:xfrm>
            </p:grpSpPr>
            <p:grpSp>
              <p:nvGrpSpPr>
                <p:cNvPr id="47" name="Group 46">
                  <a:extLst>
                    <a:ext uri="{FF2B5EF4-FFF2-40B4-BE49-F238E27FC236}">
                      <a16:creationId xmlns:a16="http://schemas.microsoft.com/office/drawing/2014/main" id="{64A66D0B-D732-D0C7-3984-7C752DB4898F}"/>
                    </a:ext>
                  </a:extLst>
                </p:cNvPr>
                <p:cNvGrpSpPr/>
                <p:nvPr/>
              </p:nvGrpSpPr>
              <p:grpSpPr>
                <a:xfrm>
                  <a:off x="2086473" y="2709056"/>
                  <a:ext cx="64894" cy="1154797"/>
                  <a:chOff x="6637875" y="2923633"/>
                  <a:chExt cx="48272" cy="1253773"/>
                </a:xfrm>
              </p:grpSpPr>
              <p:grpSp>
                <p:nvGrpSpPr>
                  <p:cNvPr id="69" name="Group 68">
                    <a:extLst>
                      <a:ext uri="{FF2B5EF4-FFF2-40B4-BE49-F238E27FC236}">
                        <a16:creationId xmlns:a16="http://schemas.microsoft.com/office/drawing/2014/main" id="{4668C983-C9E1-30D9-E2EB-B8F38BC9B44B}"/>
                      </a:ext>
                    </a:extLst>
                  </p:cNvPr>
                  <p:cNvGrpSpPr/>
                  <p:nvPr/>
                </p:nvGrpSpPr>
                <p:grpSpPr>
                  <a:xfrm>
                    <a:off x="6637875" y="3304589"/>
                    <a:ext cx="45719" cy="872817"/>
                    <a:chOff x="1528304" y="1364604"/>
                    <a:chExt cx="72000" cy="872817"/>
                  </a:xfrm>
                </p:grpSpPr>
                <p:sp>
                  <p:nvSpPr>
                    <p:cNvPr id="74" name="Line 15">
                      <a:extLst>
                        <a:ext uri="{FF2B5EF4-FFF2-40B4-BE49-F238E27FC236}">
                          <a16:creationId xmlns:a16="http://schemas.microsoft.com/office/drawing/2014/main" id="{DF4EEBB3-75A5-EE3D-5032-EDF8B54B2D50}"/>
                        </a:ext>
                      </a:extLst>
                    </p:cNvPr>
                    <p:cNvSpPr>
                      <a:spLocks noChangeShapeType="1"/>
                    </p:cNvSpPr>
                    <p:nvPr/>
                  </p:nvSpPr>
                  <p:spPr bwMode="auto">
                    <a:xfrm>
                      <a:off x="1528304" y="180101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75" name="Line 16">
                      <a:extLst>
                        <a:ext uri="{FF2B5EF4-FFF2-40B4-BE49-F238E27FC236}">
                          <a16:creationId xmlns:a16="http://schemas.microsoft.com/office/drawing/2014/main" id="{42D70F5D-603E-303E-88BC-1B2C4F2FC856}"/>
                        </a:ext>
                      </a:extLst>
                    </p:cNvPr>
                    <p:cNvSpPr>
                      <a:spLocks noChangeShapeType="1"/>
                    </p:cNvSpPr>
                    <p:nvPr/>
                  </p:nvSpPr>
                  <p:spPr bwMode="auto">
                    <a:xfrm>
                      <a:off x="1528304" y="223742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77" name="Line 9">
                      <a:extLst>
                        <a:ext uri="{FF2B5EF4-FFF2-40B4-BE49-F238E27FC236}">
                          <a16:creationId xmlns:a16="http://schemas.microsoft.com/office/drawing/2014/main" id="{632EB826-58C6-DE21-2940-C217D416F4CC}"/>
                        </a:ext>
                      </a:extLst>
                    </p:cNvPr>
                    <p:cNvSpPr>
                      <a:spLocks noChangeShapeType="1"/>
                    </p:cNvSpPr>
                    <p:nvPr/>
                  </p:nvSpPr>
                  <p:spPr bwMode="auto">
                    <a:xfrm>
                      <a:off x="1528304" y="136460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sp>
                <p:nvSpPr>
                  <p:cNvPr id="73" name="Line 19">
                    <a:extLst>
                      <a:ext uri="{FF2B5EF4-FFF2-40B4-BE49-F238E27FC236}">
                        <a16:creationId xmlns:a16="http://schemas.microsoft.com/office/drawing/2014/main" id="{E67339B1-3EB2-EE3F-4C39-4B1CB222B24C}"/>
                      </a:ext>
                    </a:extLst>
                  </p:cNvPr>
                  <p:cNvSpPr>
                    <a:spLocks noChangeShapeType="1"/>
                  </p:cNvSpPr>
                  <p:nvPr/>
                </p:nvSpPr>
                <p:spPr bwMode="auto">
                  <a:xfrm>
                    <a:off x="6640428" y="2923633"/>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grpSp>
              <p:nvGrpSpPr>
                <p:cNvPr id="48" name="Group 47">
                  <a:extLst>
                    <a:ext uri="{FF2B5EF4-FFF2-40B4-BE49-F238E27FC236}">
                      <a16:creationId xmlns:a16="http://schemas.microsoft.com/office/drawing/2014/main" id="{EF0E9910-9CD3-8855-DB70-A4F7993147A7}"/>
                    </a:ext>
                  </a:extLst>
                </p:cNvPr>
                <p:cNvGrpSpPr/>
                <p:nvPr/>
              </p:nvGrpSpPr>
              <p:grpSpPr>
                <a:xfrm>
                  <a:off x="2083920" y="2077965"/>
                  <a:ext cx="64894" cy="482088"/>
                  <a:chOff x="6637875" y="2923633"/>
                  <a:chExt cx="48272" cy="482088"/>
                </a:xfrm>
              </p:grpSpPr>
              <p:sp>
                <p:nvSpPr>
                  <p:cNvPr id="49" name="Line 9">
                    <a:extLst>
                      <a:ext uri="{FF2B5EF4-FFF2-40B4-BE49-F238E27FC236}">
                        <a16:creationId xmlns:a16="http://schemas.microsoft.com/office/drawing/2014/main" id="{AC497966-E0E4-D24A-66CA-8D8D8D13159F}"/>
                      </a:ext>
                    </a:extLst>
                  </p:cNvPr>
                  <p:cNvSpPr>
                    <a:spLocks noChangeShapeType="1"/>
                  </p:cNvSpPr>
                  <p:nvPr/>
                </p:nvSpPr>
                <p:spPr bwMode="auto">
                  <a:xfrm>
                    <a:off x="6637875" y="3405721"/>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65" name="Line 19">
                    <a:extLst>
                      <a:ext uri="{FF2B5EF4-FFF2-40B4-BE49-F238E27FC236}">
                        <a16:creationId xmlns:a16="http://schemas.microsoft.com/office/drawing/2014/main" id="{522DC381-2AC7-CA6C-110A-70EE3350BFC6}"/>
                      </a:ext>
                    </a:extLst>
                  </p:cNvPr>
                  <p:cNvSpPr>
                    <a:spLocks noChangeShapeType="1"/>
                  </p:cNvSpPr>
                  <p:nvPr/>
                </p:nvSpPr>
                <p:spPr bwMode="auto">
                  <a:xfrm>
                    <a:off x="6640428" y="2923633"/>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grpSp>
          <p:sp>
            <p:nvSpPr>
              <p:cNvPr id="46" name="Line 19">
                <a:extLst>
                  <a:ext uri="{FF2B5EF4-FFF2-40B4-BE49-F238E27FC236}">
                    <a16:creationId xmlns:a16="http://schemas.microsoft.com/office/drawing/2014/main" id="{3BAE5FF2-92D1-95C0-5673-D8BF945D3D04}"/>
                  </a:ext>
                </a:extLst>
              </p:cNvPr>
              <p:cNvSpPr>
                <a:spLocks noChangeShapeType="1"/>
              </p:cNvSpPr>
              <p:nvPr/>
            </p:nvSpPr>
            <p:spPr bwMode="auto">
              <a:xfrm rot="5400000">
                <a:off x="8316496" y="4763171"/>
                <a:ext cx="72638"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sp>
          <p:nvSpPr>
            <p:cNvPr id="15" name="Rectangle 10">
              <a:extLst>
                <a:ext uri="{FF2B5EF4-FFF2-40B4-BE49-F238E27FC236}">
                  <a16:creationId xmlns:a16="http://schemas.microsoft.com/office/drawing/2014/main" id="{03480C33-49AC-43B8-9CD0-3DEC71F5A2C0}"/>
                </a:ext>
              </a:extLst>
            </p:cNvPr>
            <p:cNvSpPr>
              <a:spLocks noChangeArrowheads="1"/>
            </p:cNvSpPr>
            <p:nvPr/>
          </p:nvSpPr>
          <p:spPr bwMode="auto">
            <a:xfrm>
              <a:off x="3899047" y="2732727"/>
              <a:ext cx="4129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0.6</a:t>
              </a:r>
            </a:p>
          </p:txBody>
        </p:sp>
        <p:sp>
          <p:nvSpPr>
            <p:cNvPr id="16" name="Rectangle 10">
              <a:extLst>
                <a:ext uri="{FF2B5EF4-FFF2-40B4-BE49-F238E27FC236}">
                  <a16:creationId xmlns:a16="http://schemas.microsoft.com/office/drawing/2014/main" id="{42D1135E-0F43-1063-1A0F-CBEE845E181F}"/>
                </a:ext>
              </a:extLst>
            </p:cNvPr>
            <p:cNvSpPr>
              <a:spLocks noChangeArrowheads="1"/>
            </p:cNvSpPr>
            <p:nvPr/>
          </p:nvSpPr>
          <p:spPr bwMode="auto">
            <a:xfrm>
              <a:off x="3899047" y="3366480"/>
              <a:ext cx="4129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0.4</a:t>
              </a:r>
            </a:p>
          </p:txBody>
        </p:sp>
        <p:sp>
          <p:nvSpPr>
            <p:cNvPr id="17" name="Rectangle 10">
              <a:extLst>
                <a:ext uri="{FF2B5EF4-FFF2-40B4-BE49-F238E27FC236}">
                  <a16:creationId xmlns:a16="http://schemas.microsoft.com/office/drawing/2014/main" id="{66FA3A58-7B6B-2A99-DBCB-BDD151518C0F}"/>
                </a:ext>
              </a:extLst>
            </p:cNvPr>
            <p:cNvSpPr>
              <a:spLocks noChangeArrowheads="1"/>
            </p:cNvSpPr>
            <p:nvPr/>
          </p:nvSpPr>
          <p:spPr bwMode="auto">
            <a:xfrm>
              <a:off x="3899047" y="3956422"/>
              <a:ext cx="4129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0.2</a:t>
              </a:r>
            </a:p>
          </p:txBody>
        </p:sp>
        <p:sp>
          <p:nvSpPr>
            <p:cNvPr id="18" name="Rectangle 10">
              <a:extLst>
                <a:ext uri="{FF2B5EF4-FFF2-40B4-BE49-F238E27FC236}">
                  <a16:creationId xmlns:a16="http://schemas.microsoft.com/office/drawing/2014/main" id="{7D2A18C4-80F0-C553-F41E-5BA0E1783F12}"/>
                </a:ext>
              </a:extLst>
            </p:cNvPr>
            <p:cNvSpPr>
              <a:spLocks noChangeArrowheads="1"/>
            </p:cNvSpPr>
            <p:nvPr/>
          </p:nvSpPr>
          <p:spPr bwMode="auto">
            <a:xfrm>
              <a:off x="4073773" y="4569624"/>
              <a:ext cx="23819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0</a:t>
              </a:r>
            </a:p>
          </p:txBody>
        </p:sp>
        <p:sp>
          <p:nvSpPr>
            <p:cNvPr id="19" name="Rectangle 10">
              <a:extLst>
                <a:ext uri="{FF2B5EF4-FFF2-40B4-BE49-F238E27FC236}">
                  <a16:creationId xmlns:a16="http://schemas.microsoft.com/office/drawing/2014/main" id="{33A1C7DD-575B-2094-2080-E189BE7811B8}"/>
                </a:ext>
              </a:extLst>
            </p:cNvPr>
            <p:cNvSpPr>
              <a:spLocks noChangeArrowheads="1"/>
            </p:cNvSpPr>
            <p:nvPr/>
          </p:nvSpPr>
          <p:spPr bwMode="auto">
            <a:xfrm>
              <a:off x="3912756" y="1513896"/>
              <a:ext cx="4129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1.0</a:t>
              </a:r>
            </a:p>
          </p:txBody>
        </p:sp>
        <p:sp>
          <p:nvSpPr>
            <p:cNvPr id="20" name="Rectangle 10">
              <a:extLst>
                <a:ext uri="{FF2B5EF4-FFF2-40B4-BE49-F238E27FC236}">
                  <a16:creationId xmlns:a16="http://schemas.microsoft.com/office/drawing/2014/main" id="{61D55A17-AD25-8D47-B9B2-4E416E007152}"/>
                </a:ext>
              </a:extLst>
            </p:cNvPr>
            <p:cNvSpPr>
              <a:spLocks noChangeArrowheads="1"/>
            </p:cNvSpPr>
            <p:nvPr/>
          </p:nvSpPr>
          <p:spPr bwMode="auto">
            <a:xfrm>
              <a:off x="3912756" y="2149486"/>
              <a:ext cx="4129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0.8</a:t>
              </a:r>
            </a:p>
          </p:txBody>
        </p:sp>
        <p:grpSp>
          <p:nvGrpSpPr>
            <p:cNvPr id="21" name="Group 20">
              <a:extLst>
                <a:ext uri="{FF2B5EF4-FFF2-40B4-BE49-F238E27FC236}">
                  <a16:creationId xmlns:a16="http://schemas.microsoft.com/office/drawing/2014/main" id="{E21E5D98-C38A-6CEC-48B7-3052C29AF576}"/>
                </a:ext>
              </a:extLst>
            </p:cNvPr>
            <p:cNvGrpSpPr/>
            <p:nvPr/>
          </p:nvGrpSpPr>
          <p:grpSpPr>
            <a:xfrm>
              <a:off x="4188435" y="4777763"/>
              <a:ext cx="4380224" cy="369332"/>
              <a:chOff x="4188435" y="4753443"/>
              <a:chExt cx="4380224" cy="369332"/>
            </a:xfrm>
          </p:grpSpPr>
          <p:sp>
            <p:nvSpPr>
              <p:cNvPr id="38" name="TextBox 37">
                <a:extLst>
                  <a:ext uri="{FF2B5EF4-FFF2-40B4-BE49-F238E27FC236}">
                    <a16:creationId xmlns:a16="http://schemas.microsoft.com/office/drawing/2014/main" id="{91BCB7B2-8F0C-9A49-2486-F5EC72FB6B43}"/>
                  </a:ext>
                </a:extLst>
              </p:cNvPr>
              <p:cNvSpPr txBox="1"/>
              <p:nvPr/>
            </p:nvSpPr>
            <p:spPr bwMode="auto">
              <a:xfrm>
                <a:off x="4188435" y="4753443"/>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9" name="TextBox 38">
                <a:extLst>
                  <a:ext uri="{FF2B5EF4-FFF2-40B4-BE49-F238E27FC236}">
                    <a16:creationId xmlns:a16="http://schemas.microsoft.com/office/drawing/2014/main" id="{EAA15E3F-A2FF-821F-6574-CC63CCFCD73E}"/>
                  </a:ext>
                </a:extLst>
              </p:cNvPr>
              <p:cNvSpPr txBox="1"/>
              <p:nvPr/>
            </p:nvSpPr>
            <p:spPr bwMode="auto">
              <a:xfrm>
                <a:off x="4848071" y="4753443"/>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a:t>
                </a:r>
              </a:p>
            </p:txBody>
          </p:sp>
          <p:sp>
            <p:nvSpPr>
              <p:cNvPr id="40" name="TextBox 39">
                <a:extLst>
                  <a:ext uri="{FF2B5EF4-FFF2-40B4-BE49-F238E27FC236}">
                    <a16:creationId xmlns:a16="http://schemas.microsoft.com/office/drawing/2014/main" id="{495F5C52-5CCB-6575-E10D-446410F6D252}"/>
                  </a:ext>
                </a:extLst>
              </p:cNvPr>
              <p:cNvSpPr txBox="1"/>
              <p:nvPr/>
            </p:nvSpPr>
            <p:spPr bwMode="auto">
              <a:xfrm>
                <a:off x="5517747" y="4753443"/>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a:t>
                </a:r>
              </a:p>
            </p:txBody>
          </p:sp>
          <p:sp>
            <p:nvSpPr>
              <p:cNvPr id="41" name="TextBox 40">
                <a:extLst>
                  <a:ext uri="{FF2B5EF4-FFF2-40B4-BE49-F238E27FC236}">
                    <a16:creationId xmlns:a16="http://schemas.microsoft.com/office/drawing/2014/main" id="{7E5479A1-FC7C-9196-ECA4-CA8428BA375A}"/>
                  </a:ext>
                </a:extLst>
              </p:cNvPr>
              <p:cNvSpPr txBox="1"/>
              <p:nvPr/>
            </p:nvSpPr>
            <p:spPr bwMode="auto">
              <a:xfrm>
                <a:off x="6191975" y="4753443"/>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42" name="TextBox 41">
                <a:extLst>
                  <a:ext uri="{FF2B5EF4-FFF2-40B4-BE49-F238E27FC236}">
                    <a16:creationId xmlns:a16="http://schemas.microsoft.com/office/drawing/2014/main" id="{C5C0C8C3-4A2A-3A58-973E-374454293886}"/>
                  </a:ext>
                </a:extLst>
              </p:cNvPr>
              <p:cNvSpPr txBox="1"/>
              <p:nvPr/>
            </p:nvSpPr>
            <p:spPr bwMode="auto">
              <a:xfrm>
                <a:off x="6849968" y="4753443"/>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a:t>
                </a:r>
              </a:p>
            </p:txBody>
          </p:sp>
          <p:sp>
            <p:nvSpPr>
              <p:cNvPr id="43" name="TextBox 42">
                <a:extLst>
                  <a:ext uri="{FF2B5EF4-FFF2-40B4-BE49-F238E27FC236}">
                    <a16:creationId xmlns:a16="http://schemas.microsoft.com/office/drawing/2014/main" id="{2ED14B46-3822-EB5A-4941-CF4B76472B4F}"/>
                  </a:ext>
                </a:extLst>
              </p:cNvPr>
              <p:cNvSpPr txBox="1"/>
              <p:nvPr/>
            </p:nvSpPr>
            <p:spPr bwMode="auto">
              <a:xfrm>
                <a:off x="7475727" y="475344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44" name="TextBox 43">
                <a:extLst>
                  <a:ext uri="{FF2B5EF4-FFF2-40B4-BE49-F238E27FC236}">
                    <a16:creationId xmlns:a16="http://schemas.microsoft.com/office/drawing/2014/main" id="{9904FBF8-5291-4546-7F0F-D01F918404DA}"/>
                  </a:ext>
                </a:extLst>
              </p:cNvPr>
              <p:cNvSpPr txBox="1"/>
              <p:nvPr/>
            </p:nvSpPr>
            <p:spPr bwMode="auto">
              <a:xfrm>
                <a:off x="8149955" y="475344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grpSp>
        <p:sp>
          <p:nvSpPr>
            <p:cNvPr id="22" name="TextBox 21">
              <a:extLst>
                <a:ext uri="{FF2B5EF4-FFF2-40B4-BE49-F238E27FC236}">
                  <a16:creationId xmlns:a16="http://schemas.microsoft.com/office/drawing/2014/main" id="{5DAA105A-AD8B-AA08-3748-EF60879AE17C}"/>
                </a:ext>
              </a:extLst>
            </p:cNvPr>
            <p:cNvSpPr txBox="1"/>
            <p:nvPr/>
          </p:nvSpPr>
          <p:spPr bwMode="auto">
            <a:xfrm rot="16200000">
              <a:off x="1715802" y="3108025"/>
              <a:ext cx="32551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Adjusted OS (Probability)</a:t>
              </a:r>
            </a:p>
          </p:txBody>
        </p:sp>
        <p:sp>
          <p:nvSpPr>
            <p:cNvPr id="23" name="TextBox 22">
              <a:extLst>
                <a:ext uri="{FF2B5EF4-FFF2-40B4-BE49-F238E27FC236}">
                  <a16:creationId xmlns:a16="http://schemas.microsoft.com/office/drawing/2014/main" id="{157A9C44-F2F7-42F2-44C6-770CAF97956D}"/>
                </a:ext>
              </a:extLst>
            </p:cNvPr>
            <p:cNvSpPr txBox="1"/>
            <p:nvPr/>
          </p:nvSpPr>
          <p:spPr bwMode="auto">
            <a:xfrm>
              <a:off x="5444521" y="5045774"/>
              <a:ext cx="1856094" cy="393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Follow-up (Yr)</a:t>
              </a:r>
            </a:p>
          </p:txBody>
        </p:sp>
        <p:sp>
          <p:nvSpPr>
            <p:cNvPr id="24" name="TextBox 23">
              <a:extLst>
                <a:ext uri="{FF2B5EF4-FFF2-40B4-BE49-F238E27FC236}">
                  <a16:creationId xmlns:a16="http://schemas.microsoft.com/office/drawing/2014/main" id="{C32FFDCA-DFFD-FE00-8F65-416A4F761D38}"/>
                </a:ext>
              </a:extLst>
            </p:cNvPr>
            <p:cNvSpPr txBox="1"/>
            <p:nvPr/>
          </p:nvSpPr>
          <p:spPr bwMode="auto">
            <a:xfrm>
              <a:off x="6907352" y="1673121"/>
              <a:ext cx="178388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ts val="0"/>
                </a:spcBef>
                <a:spcAft>
                  <a:spcPct val="0"/>
                </a:spcAft>
                <a:buClrTx/>
                <a:buFontTx/>
                <a:buNone/>
              </a:pPr>
              <a:r>
                <a:rPr lang="en-US" b="0" dirty="0">
                  <a:solidFill>
                    <a:schemeClr val="bg1"/>
                  </a:solidFill>
                  <a:latin typeface="Calibri" panose="020F0502020204030204" pitchFamily="34" charset="0"/>
                </a:rPr>
                <a:t>Non-Black/no BT</a:t>
              </a:r>
            </a:p>
            <a:p>
              <a:pPr>
                <a:lnSpc>
                  <a:spcPct val="100000"/>
                </a:lnSpc>
                <a:spcBef>
                  <a:spcPts val="0"/>
                </a:spcBef>
                <a:spcAft>
                  <a:spcPct val="0"/>
                </a:spcAft>
                <a:buClrTx/>
                <a:buFontTx/>
                <a:buNone/>
              </a:pPr>
              <a:r>
                <a:rPr lang="en-US" b="0" dirty="0">
                  <a:solidFill>
                    <a:schemeClr val="bg1"/>
                  </a:solidFill>
                  <a:latin typeface="Calibri" panose="020F0502020204030204" pitchFamily="34" charset="0"/>
                </a:rPr>
                <a:t>Black/no BT</a:t>
              </a:r>
            </a:p>
            <a:p>
              <a:pPr>
                <a:lnSpc>
                  <a:spcPct val="100000"/>
                </a:lnSpc>
                <a:spcBef>
                  <a:spcPts val="0"/>
                </a:spcBef>
                <a:spcAft>
                  <a:spcPct val="0"/>
                </a:spcAft>
                <a:buClrTx/>
                <a:buFontTx/>
                <a:buNone/>
              </a:pPr>
              <a:r>
                <a:rPr lang="en-US" b="0" dirty="0">
                  <a:solidFill>
                    <a:schemeClr val="bg1"/>
                  </a:solidFill>
                  <a:latin typeface="Calibri" panose="020F0502020204030204" pitchFamily="34" charset="0"/>
                </a:rPr>
                <a:t>Non-Black/BT</a:t>
              </a:r>
            </a:p>
            <a:p>
              <a:pPr>
                <a:lnSpc>
                  <a:spcPct val="100000"/>
                </a:lnSpc>
                <a:spcBef>
                  <a:spcPts val="0"/>
                </a:spcBef>
                <a:spcAft>
                  <a:spcPct val="0"/>
                </a:spcAft>
                <a:buClrTx/>
                <a:buFontTx/>
                <a:buNone/>
              </a:pPr>
              <a:r>
                <a:rPr lang="en-US" b="0" dirty="0">
                  <a:solidFill>
                    <a:schemeClr val="bg1"/>
                  </a:solidFill>
                  <a:latin typeface="Calibri" panose="020F0502020204030204" pitchFamily="34" charset="0"/>
                </a:rPr>
                <a:t>Black/BT</a:t>
              </a:r>
            </a:p>
          </p:txBody>
        </p:sp>
        <p:cxnSp>
          <p:nvCxnSpPr>
            <p:cNvPr id="25" name="Straight Connector 24">
              <a:extLst>
                <a:ext uri="{FF2B5EF4-FFF2-40B4-BE49-F238E27FC236}">
                  <a16:creationId xmlns:a16="http://schemas.microsoft.com/office/drawing/2014/main" id="{22D33094-BB15-A465-7D1F-EB7620632266}"/>
                </a:ext>
              </a:extLst>
            </p:cNvPr>
            <p:cNvCxnSpPr/>
            <p:nvPr/>
          </p:nvCxnSpPr>
          <p:spPr bwMode="auto">
            <a:xfrm>
              <a:off x="6672267" y="1863852"/>
              <a:ext cx="243192" cy="0"/>
            </a:xfrm>
            <a:prstGeom prst="line">
              <a:avLst/>
            </a:prstGeom>
            <a:noFill/>
            <a:ln w="28575" cap="flat" cmpd="sng" algn="ctr">
              <a:solidFill>
                <a:schemeClr val="accent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B6128912-C930-D2CC-8090-A21750F00337}"/>
                </a:ext>
              </a:extLst>
            </p:cNvPr>
            <p:cNvCxnSpPr/>
            <p:nvPr/>
          </p:nvCxnSpPr>
          <p:spPr bwMode="auto">
            <a:xfrm>
              <a:off x="6672268" y="2134894"/>
              <a:ext cx="243192" cy="0"/>
            </a:xfrm>
            <a:prstGeom prst="line">
              <a:avLst/>
            </a:prstGeom>
            <a:noFill/>
            <a:ln w="28575" cap="flat" cmpd="sng" algn="ctr">
              <a:solidFill>
                <a:schemeClr val="accent3"/>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DAC37A7D-DFD0-403C-32DF-2560690094E2}"/>
                </a:ext>
              </a:extLst>
            </p:cNvPr>
            <p:cNvCxnSpPr/>
            <p:nvPr/>
          </p:nvCxnSpPr>
          <p:spPr bwMode="auto">
            <a:xfrm>
              <a:off x="6676926" y="2400495"/>
              <a:ext cx="243192" cy="0"/>
            </a:xfrm>
            <a:prstGeom prst="line">
              <a:avLst/>
            </a:prstGeom>
            <a:noFill/>
            <a:ln w="28575" cap="flat" cmpd="sng" algn="ctr">
              <a:solidFill>
                <a:schemeClr val="accent2"/>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F90D218C-0B06-6340-2502-049569A0C862}"/>
                </a:ext>
              </a:extLst>
            </p:cNvPr>
            <p:cNvCxnSpPr/>
            <p:nvPr/>
          </p:nvCxnSpPr>
          <p:spPr bwMode="auto">
            <a:xfrm>
              <a:off x="6676926" y="2671538"/>
              <a:ext cx="243192" cy="0"/>
            </a:xfrm>
            <a:prstGeom prst="line">
              <a:avLst/>
            </a:prstGeom>
            <a:noFill/>
            <a:ln w="28575" cap="flat" cmpd="sng" algn="ctr">
              <a:solidFill>
                <a:schemeClr val="accent3">
                  <a:lumMod val="60000"/>
                  <a:lumOff val="40000"/>
                </a:schemeClr>
              </a:solidFill>
              <a:prstDash val="solid"/>
              <a:round/>
              <a:headEnd type="none" w="med" len="med"/>
              <a:tailEnd type="none" w="med" len="med"/>
            </a:ln>
            <a:effectLst/>
          </p:spPr>
        </p:cxnSp>
        <p:sp>
          <p:nvSpPr>
            <p:cNvPr id="29" name="Freeform: Shape 62">
              <a:extLst>
                <a:ext uri="{FF2B5EF4-FFF2-40B4-BE49-F238E27FC236}">
                  <a16:creationId xmlns:a16="http://schemas.microsoft.com/office/drawing/2014/main" id="{4C8A483E-02C4-0CA3-9CD5-BB01F9207258}"/>
                </a:ext>
              </a:extLst>
            </p:cNvPr>
            <p:cNvSpPr/>
            <p:nvPr/>
          </p:nvSpPr>
          <p:spPr bwMode="auto">
            <a:xfrm>
              <a:off x="4333188" y="1671687"/>
              <a:ext cx="4308049" cy="1935637"/>
            </a:xfrm>
            <a:custGeom>
              <a:avLst/>
              <a:gdLst>
                <a:gd name="connsiteX0" fmla="*/ 0 w 4308049"/>
                <a:gd name="connsiteY0" fmla="*/ 0 h 1935637"/>
                <a:gd name="connsiteX1" fmla="*/ 122548 w 4308049"/>
                <a:gd name="connsiteY1" fmla="*/ 0 h 1935637"/>
                <a:gd name="connsiteX2" fmla="*/ 122548 w 4308049"/>
                <a:gd name="connsiteY2" fmla="*/ 43991 h 1935637"/>
                <a:gd name="connsiteX3" fmla="*/ 185393 w 4308049"/>
                <a:gd name="connsiteY3" fmla="*/ 43991 h 1935637"/>
                <a:gd name="connsiteX4" fmla="*/ 185393 w 4308049"/>
                <a:gd name="connsiteY4" fmla="*/ 103694 h 1935637"/>
                <a:gd name="connsiteX5" fmla="*/ 226243 w 4308049"/>
                <a:gd name="connsiteY5" fmla="*/ 103694 h 1935637"/>
                <a:gd name="connsiteX6" fmla="*/ 226243 w 4308049"/>
                <a:gd name="connsiteY6" fmla="*/ 131975 h 1935637"/>
                <a:gd name="connsiteX7" fmla="*/ 254523 w 4308049"/>
                <a:gd name="connsiteY7" fmla="*/ 131975 h 1935637"/>
                <a:gd name="connsiteX8" fmla="*/ 254523 w 4308049"/>
                <a:gd name="connsiteY8" fmla="*/ 210532 h 1935637"/>
                <a:gd name="connsiteX9" fmla="*/ 285946 w 4308049"/>
                <a:gd name="connsiteY9" fmla="*/ 210532 h 1935637"/>
                <a:gd name="connsiteX10" fmla="*/ 285946 w 4308049"/>
                <a:gd name="connsiteY10" fmla="*/ 257666 h 1935637"/>
                <a:gd name="connsiteX11" fmla="*/ 329938 w 4308049"/>
                <a:gd name="connsiteY11" fmla="*/ 257666 h 1935637"/>
                <a:gd name="connsiteX12" fmla="*/ 329938 w 4308049"/>
                <a:gd name="connsiteY12" fmla="*/ 333080 h 1935637"/>
                <a:gd name="connsiteX13" fmla="*/ 348791 w 4308049"/>
                <a:gd name="connsiteY13" fmla="*/ 333080 h 1935637"/>
                <a:gd name="connsiteX14" fmla="*/ 348791 w 4308049"/>
                <a:gd name="connsiteY14" fmla="*/ 392783 h 1935637"/>
                <a:gd name="connsiteX15" fmla="*/ 386499 w 4308049"/>
                <a:gd name="connsiteY15" fmla="*/ 392783 h 1935637"/>
                <a:gd name="connsiteX16" fmla="*/ 386499 w 4308049"/>
                <a:gd name="connsiteY16" fmla="*/ 471340 h 1935637"/>
                <a:gd name="connsiteX17" fmla="*/ 427348 w 4308049"/>
                <a:gd name="connsiteY17" fmla="*/ 471340 h 1935637"/>
                <a:gd name="connsiteX18" fmla="*/ 427348 w 4308049"/>
                <a:gd name="connsiteY18" fmla="*/ 549897 h 1935637"/>
                <a:gd name="connsiteX19" fmla="*/ 455628 w 4308049"/>
                <a:gd name="connsiteY19" fmla="*/ 549897 h 1935637"/>
                <a:gd name="connsiteX20" fmla="*/ 455628 w 4308049"/>
                <a:gd name="connsiteY20" fmla="*/ 597031 h 1935637"/>
                <a:gd name="connsiteX21" fmla="*/ 496478 w 4308049"/>
                <a:gd name="connsiteY21" fmla="*/ 597031 h 1935637"/>
                <a:gd name="connsiteX22" fmla="*/ 496478 w 4308049"/>
                <a:gd name="connsiteY22" fmla="*/ 628453 h 1935637"/>
                <a:gd name="connsiteX23" fmla="*/ 527901 w 4308049"/>
                <a:gd name="connsiteY23" fmla="*/ 628453 h 1935637"/>
                <a:gd name="connsiteX24" fmla="*/ 527901 w 4308049"/>
                <a:gd name="connsiteY24" fmla="*/ 678729 h 1935637"/>
                <a:gd name="connsiteX25" fmla="*/ 559323 w 4308049"/>
                <a:gd name="connsiteY25" fmla="*/ 678729 h 1935637"/>
                <a:gd name="connsiteX26" fmla="*/ 559323 w 4308049"/>
                <a:gd name="connsiteY26" fmla="*/ 719579 h 1935637"/>
                <a:gd name="connsiteX27" fmla="*/ 603315 w 4308049"/>
                <a:gd name="connsiteY27" fmla="*/ 719579 h 1935637"/>
                <a:gd name="connsiteX28" fmla="*/ 603315 w 4308049"/>
                <a:gd name="connsiteY28" fmla="*/ 754144 h 1935637"/>
                <a:gd name="connsiteX29" fmla="*/ 641022 w 4308049"/>
                <a:gd name="connsiteY29" fmla="*/ 754144 h 1935637"/>
                <a:gd name="connsiteX30" fmla="*/ 641022 w 4308049"/>
                <a:gd name="connsiteY30" fmla="*/ 801278 h 1935637"/>
                <a:gd name="connsiteX31" fmla="*/ 691299 w 4308049"/>
                <a:gd name="connsiteY31" fmla="*/ 801278 h 1935637"/>
                <a:gd name="connsiteX32" fmla="*/ 691299 w 4308049"/>
                <a:gd name="connsiteY32" fmla="*/ 870408 h 1935637"/>
                <a:gd name="connsiteX33" fmla="*/ 716437 w 4308049"/>
                <a:gd name="connsiteY33" fmla="*/ 870408 h 1935637"/>
                <a:gd name="connsiteX34" fmla="*/ 716437 w 4308049"/>
                <a:gd name="connsiteY34" fmla="*/ 917542 h 1935637"/>
                <a:gd name="connsiteX35" fmla="*/ 785567 w 4308049"/>
                <a:gd name="connsiteY35" fmla="*/ 917542 h 1935637"/>
                <a:gd name="connsiteX36" fmla="*/ 785567 w 4308049"/>
                <a:gd name="connsiteY36" fmla="*/ 970960 h 1935637"/>
                <a:gd name="connsiteX37" fmla="*/ 820132 w 4308049"/>
                <a:gd name="connsiteY37" fmla="*/ 970960 h 1935637"/>
                <a:gd name="connsiteX38" fmla="*/ 820132 w 4308049"/>
                <a:gd name="connsiteY38" fmla="*/ 1002383 h 1935637"/>
                <a:gd name="connsiteX39" fmla="*/ 873550 w 4308049"/>
                <a:gd name="connsiteY39" fmla="*/ 1002383 h 1935637"/>
                <a:gd name="connsiteX40" fmla="*/ 873550 w 4308049"/>
                <a:gd name="connsiteY40" fmla="*/ 1049517 h 1935637"/>
                <a:gd name="connsiteX41" fmla="*/ 942680 w 4308049"/>
                <a:gd name="connsiteY41" fmla="*/ 1049517 h 1935637"/>
                <a:gd name="connsiteX42" fmla="*/ 942680 w 4308049"/>
                <a:gd name="connsiteY42" fmla="*/ 1084082 h 1935637"/>
                <a:gd name="connsiteX43" fmla="*/ 1005525 w 4308049"/>
                <a:gd name="connsiteY43" fmla="*/ 1084082 h 1935637"/>
                <a:gd name="connsiteX44" fmla="*/ 1005525 w 4308049"/>
                <a:gd name="connsiteY44" fmla="*/ 1099793 h 1935637"/>
                <a:gd name="connsiteX45" fmla="*/ 1005525 w 4308049"/>
                <a:gd name="connsiteY45" fmla="*/ 1128074 h 1935637"/>
                <a:gd name="connsiteX46" fmla="*/ 1071513 w 4308049"/>
                <a:gd name="connsiteY46" fmla="*/ 1128074 h 1935637"/>
                <a:gd name="connsiteX47" fmla="*/ 1071513 w 4308049"/>
                <a:gd name="connsiteY47" fmla="*/ 1156354 h 1935637"/>
                <a:gd name="connsiteX48" fmla="*/ 1121789 w 4308049"/>
                <a:gd name="connsiteY48" fmla="*/ 1156354 h 1935637"/>
                <a:gd name="connsiteX49" fmla="*/ 1121789 w 4308049"/>
                <a:gd name="connsiteY49" fmla="*/ 1181492 h 1935637"/>
                <a:gd name="connsiteX50" fmla="*/ 1159497 w 4308049"/>
                <a:gd name="connsiteY50" fmla="*/ 1181492 h 1935637"/>
                <a:gd name="connsiteX51" fmla="*/ 1159497 w 4308049"/>
                <a:gd name="connsiteY51" fmla="*/ 1216057 h 1935637"/>
                <a:gd name="connsiteX52" fmla="*/ 1263191 w 4308049"/>
                <a:gd name="connsiteY52" fmla="*/ 1216057 h 1935637"/>
                <a:gd name="connsiteX53" fmla="*/ 1263191 w 4308049"/>
                <a:gd name="connsiteY53" fmla="*/ 1247480 h 1935637"/>
                <a:gd name="connsiteX54" fmla="*/ 1376313 w 4308049"/>
                <a:gd name="connsiteY54" fmla="*/ 1247480 h 1935637"/>
                <a:gd name="connsiteX55" fmla="*/ 1376313 w 4308049"/>
                <a:gd name="connsiteY55" fmla="*/ 1266334 h 1935637"/>
                <a:gd name="connsiteX56" fmla="*/ 1445443 w 4308049"/>
                <a:gd name="connsiteY56" fmla="*/ 1266334 h 1935637"/>
                <a:gd name="connsiteX57" fmla="*/ 1445443 w 4308049"/>
                <a:gd name="connsiteY57" fmla="*/ 1326037 h 1935637"/>
                <a:gd name="connsiteX58" fmla="*/ 1552280 w 4308049"/>
                <a:gd name="connsiteY58" fmla="*/ 1326037 h 1935637"/>
                <a:gd name="connsiteX59" fmla="*/ 1552280 w 4308049"/>
                <a:gd name="connsiteY59" fmla="*/ 1357459 h 1935637"/>
                <a:gd name="connsiteX60" fmla="*/ 1665402 w 4308049"/>
                <a:gd name="connsiteY60" fmla="*/ 1357459 h 1935637"/>
                <a:gd name="connsiteX61" fmla="*/ 1665402 w 4308049"/>
                <a:gd name="connsiteY61" fmla="*/ 1376313 h 1935637"/>
                <a:gd name="connsiteX62" fmla="*/ 1706251 w 4308049"/>
                <a:gd name="connsiteY62" fmla="*/ 1376313 h 1935637"/>
                <a:gd name="connsiteX63" fmla="*/ 1706251 w 4308049"/>
                <a:gd name="connsiteY63" fmla="*/ 1445443 h 1935637"/>
                <a:gd name="connsiteX64" fmla="*/ 1816231 w 4308049"/>
                <a:gd name="connsiteY64" fmla="*/ 1445443 h 1935637"/>
                <a:gd name="connsiteX65" fmla="*/ 1816231 w 4308049"/>
                <a:gd name="connsiteY65" fmla="*/ 1467439 h 1935637"/>
                <a:gd name="connsiteX66" fmla="*/ 1872791 w 4308049"/>
                <a:gd name="connsiteY66" fmla="*/ 1467439 h 1935637"/>
                <a:gd name="connsiteX67" fmla="*/ 1872791 w 4308049"/>
                <a:gd name="connsiteY67" fmla="*/ 1511431 h 1935637"/>
                <a:gd name="connsiteX68" fmla="*/ 1907356 w 4308049"/>
                <a:gd name="connsiteY68" fmla="*/ 1508288 h 1935637"/>
                <a:gd name="connsiteX69" fmla="*/ 2026763 w 4308049"/>
                <a:gd name="connsiteY69" fmla="*/ 1508288 h 1935637"/>
                <a:gd name="connsiteX70" fmla="*/ 2026763 w 4308049"/>
                <a:gd name="connsiteY70" fmla="*/ 1524000 h 1935637"/>
                <a:gd name="connsiteX71" fmla="*/ 2146169 w 4308049"/>
                <a:gd name="connsiteY71" fmla="*/ 1524000 h 1935637"/>
                <a:gd name="connsiteX72" fmla="*/ 2146169 w 4308049"/>
                <a:gd name="connsiteY72" fmla="*/ 1549138 h 1935637"/>
                <a:gd name="connsiteX73" fmla="*/ 2344132 w 4308049"/>
                <a:gd name="connsiteY73" fmla="*/ 1549138 h 1935637"/>
                <a:gd name="connsiteX74" fmla="*/ 2344132 w 4308049"/>
                <a:gd name="connsiteY74" fmla="*/ 1586845 h 1935637"/>
                <a:gd name="connsiteX75" fmla="*/ 2482391 w 4308049"/>
                <a:gd name="connsiteY75" fmla="*/ 1586845 h 1935637"/>
                <a:gd name="connsiteX76" fmla="*/ 2482391 w 4308049"/>
                <a:gd name="connsiteY76" fmla="*/ 1608841 h 1935637"/>
                <a:gd name="connsiteX77" fmla="*/ 2614367 w 4308049"/>
                <a:gd name="connsiteY77" fmla="*/ 1608841 h 1935637"/>
                <a:gd name="connsiteX78" fmla="*/ 2614367 w 4308049"/>
                <a:gd name="connsiteY78" fmla="*/ 1624552 h 1935637"/>
                <a:gd name="connsiteX79" fmla="*/ 2699208 w 4308049"/>
                <a:gd name="connsiteY79" fmla="*/ 1624552 h 1935637"/>
                <a:gd name="connsiteX80" fmla="*/ 2699208 w 4308049"/>
                <a:gd name="connsiteY80" fmla="*/ 1665402 h 1935637"/>
                <a:gd name="connsiteX81" fmla="*/ 3032288 w 4308049"/>
                <a:gd name="connsiteY81" fmla="*/ 1665402 h 1935637"/>
                <a:gd name="connsiteX82" fmla="*/ 3032288 w 4308049"/>
                <a:gd name="connsiteY82" fmla="*/ 1693682 h 1935637"/>
                <a:gd name="connsiteX83" fmla="*/ 3170548 w 4308049"/>
                <a:gd name="connsiteY83" fmla="*/ 1693682 h 1935637"/>
                <a:gd name="connsiteX84" fmla="*/ 3170548 w 4308049"/>
                <a:gd name="connsiteY84" fmla="*/ 1715678 h 1935637"/>
                <a:gd name="connsiteX85" fmla="*/ 3277385 w 4308049"/>
                <a:gd name="connsiteY85" fmla="*/ 1715678 h 1935637"/>
                <a:gd name="connsiteX86" fmla="*/ 3277385 w 4308049"/>
                <a:gd name="connsiteY86" fmla="*/ 1753385 h 1935637"/>
                <a:gd name="connsiteX87" fmla="*/ 3371653 w 4308049"/>
                <a:gd name="connsiteY87" fmla="*/ 1753385 h 1935637"/>
                <a:gd name="connsiteX88" fmla="*/ 3371653 w 4308049"/>
                <a:gd name="connsiteY88" fmla="*/ 1803661 h 1935637"/>
                <a:gd name="connsiteX89" fmla="*/ 3403076 w 4308049"/>
                <a:gd name="connsiteY89" fmla="*/ 1803661 h 1935637"/>
                <a:gd name="connsiteX90" fmla="*/ 3629319 w 4308049"/>
                <a:gd name="connsiteY90" fmla="*/ 1803661 h 1935637"/>
                <a:gd name="connsiteX91" fmla="*/ 3629319 w 4308049"/>
                <a:gd name="connsiteY91" fmla="*/ 1853938 h 1935637"/>
                <a:gd name="connsiteX92" fmla="*/ 3808428 w 4308049"/>
                <a:gd name="connsiteY92" fmla="*/ 1853938 h 1935637"/>
                <a:gd name="connsiteX93" fmla="*/ 3808428 w 4308049"/>
                <a:gd name="connsiteY93" fmla="*/ 1935637 h 1935637"/>
                <a:gd name="connsiteX94" fmla="*/ 4308049 w 4308049"/>
                <a:gd name="connsiteY94" fmla="*/ 1935637 h 193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308049" h="1935637">
                  <a:moveTo>
                    <a:pt x="0" y="0"/>
                  </a:moveTo>
                  <a:lnTo>
                    <a:pt x="122548" y="0"/>
                  </a:lnTo>
                  <a:lnTo>
                    <a:pt x="122548" y="43991"/>
                  </a:lnTo>
                  <a:lnTo>
                    <a:pt x="185393" y="43991"/>
                  </a:lnTo>
                  <a:lnTo>
                    <a:pt x="185393" y="103694"/>
                  </a:lnTo>
                  <a:lnTo>
                    <a:pt x="226243" y="103694"/>
                  </a:lnTo>
                  <a:lnTo>
                    <a:pt x="226243" y="131975"/>
                  </a:lnTo>
                  <a:lnTo>
                    <a:pt x="254523" y="131975"/>
                  </a:lnTo>
                  <a:lnTo>
                    <a:pt x="254523" y="210532"/>
                  </a:lnTo>
                  <a:lnTo>
                    <a:pt x="285946" y="210532"/>
                  </a:lnTo>
                  <a:lnTo>
                    <a:pt x="285946" y="257666"/>
                  </a:lnTo>
                  <a:lnTo>
                    <a:pt x="329938" y="257666"/>
                  </a:lnTo>
                  <a:lnTo>
                    <a:pt x="329938" y="333080"/>
                  </a:lnTo>
                  <a:lnTo>
                    <a:pt x="348791" y="333080"/>
                  </a:lnTo>
                  <a:lnTo>
                    <a:pt x="348791" y="392783"/>
                  </a:lnTo>
                  <a:lnTo>
                    <a:pt x="386499" y="392783"/>
                  </a:lnTo>
                  <a:lnTo>
                    <a:pt x="386499" y="471340"/>
                  </a:lnTo>
                  <a:lnTo>
                    <a:pt x="427348" y="471340"/>
                  </a:lnTo>
                  <a:lnTo>
                    <a:pt x="427348" y="549897"/>
                  </a:lnTo>
                  <a:lnTo>
                    <a:pt x="455628" y="549897"/>
                  </a:lnTo>
                  <a:lnTo>
                    <a:pt x="455628" y="597031"/>
                  </a:lnTo>
                  <a:lnTo>
                    <a:pt x="496478" y="597031"/>
                  </a:lnTo>
                  <a:lnTo>
                    <a:pt x="496478" y="628453"/>
                  </a:lnTo>
                  <a:lnTo>
                    <a:pt x="527901" y="628453"/>
                  </a:lnTo>
                  <a:lnTo>
                    <a:pt x="527901" y="678729"/>
                  </a:lnTo>
                  <a:lnTo>
                    <a:pt x="559323" y="678729"/>
                  </a:lnTo>
                  <a:lnTo>
                    <a:pt x="559323" y="719579"/>
                  </a:lnTo>
                  <a:lnTo>
                    <a:pt x="603315" y="719579"/>
                  </a:lnTo>
                  <a:lnTo>
                    <a:pt x="603315" y="754144"/>
                  </a:lnTo>
                  <a:lnTo>
                    <a:pt x="641022" y="754144"/>
                  </a:lnTo>
                  <a:lnTo>
                    <a:pt x="641022" y="801278"/>
                  </a:lnTo>
                  <a:lnTo>
                    <a:pt x="691299" y="801278"/>
                  </a:lnTo>
                  <a:lnTo>
                    <a:pt x="691299" y="870408"/>
                  </a:lnTo>
                  <a:lnTo>
                    <a:pt x="716437" y="870408"/>
                  </a:lnTo>
                  <a:lnTo>
                    <a:pt x="716437" y="917542"/>
                  </a:lnTo>
                  <a:lnTo>
                    <a:pt x="785567" y="917542"/>
                  </a:lnTo>
                  <a:lnTo>
                    <a:pt x="785567" y="970960"/>
                  </a:lnTo>
                  <a:lnTo>
                    <a:pt x="820132" y="970960"/>
                  </a:lnTo>
                  <a:lnTo>
                    <a:pt x="820132" y="1002383"/>
                  </a:lnTo>
                  <a:lnTo>
                    <a:pt x="873550" y="1002383"/>
                  </a:lnTo>
                  <a:lnTo>
                    <a:pt x="873550" y="1049517"/>
                  </a:lnTo>
                  <a:lnTo>
                    <a:pt x="942680" y="1049517"/>
                  </a:lnTo>
                  <a:lnTo>
                    <a:pt x="942680" y="1084082"/>
                  </a:lnTo>
                  <a:lnTo>
                    <a:pt x="1005525" y="1084082"/>
                  </a:lnTo>
                  <a:lnTo>
                    <a:pt x="1005525" y="1099793"/>
                  </a:lnTo>
                  <a:lnTo>
                    <a:pt x="1005525" y="1128074"/>
                  </a:lnTo>
                  <a:lnTo>
                    <a:pt x="1071513" y="1128074"/>
                  </a:lnTo>
                  <a:lnTo>
                    <a:pt x="1071513" y="1156354"/>
                  </a:lnTo>
                  <a:lnTo>
                    <a:pt x="1121789" y="1156354"/>
                  </a:lnTo>
                  <a:lnTo>
                    <a:pt x="1121789" y="1181492"/>
                  </a:lnTo>
                  <a:lnTo>
                    <a:pt x="1159497" y="1181492"/>
                  </a:lnTo>
                  <a:lnTo>
                    <a:pt x="1159497" y="1216057"/>
                  </a:lnTo>
                  <a:lnTo>
                    <a:pt x="1263191" y="1216057"/>
                  </a:lnTo>
                  <a:lnTo>
                    <a:pt x="1263191" y="1247480"/>
                  </a:lnTo>
                  <a:lnTo>
                    <a:pt x="1376313" y="1247480"/>
                  </a:lnTo>
                  <a:lnTo>
                    <a:pt x="1376313" y="1266334"/>
                  </a:lnTo>
                  <a:lnTo>
                    <a:pt x="1445443" y="1266334"/>
                  </a:lnTo>
                  <a:lnTo>
                    <a:pt x="1445443" y="1326037"/>
                  </a:lnTo>
                  <a:lnTo>
                    <a:pt x="1552280" y="1326037"/>
                  </a:lnTo>
                  <a:lnTo>
                    <a:pt x="1552280" y="1357459"/>
                  </a:lnTo>
                  <a:lnTo>
                    <a:pt x="1665402" y="1357459"/>
                  </a:lnTo>
                  <a:lnTo>
                    <a:pt x="1665402" y="1376313"/>
                  </a:lnTo>
                  <a:lnTo>
                    <a:pt x="1706251" y="1376313"/>
                  </a:lnTo>
                  <a:lnTo>
                    <a:pt x="1706251" y="1445443"/>
                  </a:lnTo>
                  <a:lnTo>
                    <a:pt x="1816231" y="1445443"/>
                  </a:lnTo>
                  <a:lnTo>
                    <a:pt x="1816231" y="1467439"/>
                  </a:lnTo>
                  <a:lnTo>
                    <a:pt x="1872791" y="1467439"/>
                  </a:lnTo>
                  <a:lnTo>
                    <a:pt x="1872791" y="1511431"/>
                  </a:lnTo>
                  <a:lnTo>
                    <a:pt x="1907356" y="1508288"/>
                  </a:lnTo>
                  <a:lnTo>
                    <a:pt x="2026763" y="1508288"/>
                  </a:lnTo>
                  <a:lnTo>
                    <a:pt x="2026763" y="1524000"/>
                  </a:lnTo>
                  <a:lnTo>
                    <a:pt x="2146169" y="1524000"/>
                  </a:lnTo>
                  <a:lnTo>
                    <a:pt x="2146169" y="1549138"/>
                  </a:lnTo>
                  <a:lnTo>
                    <a:pt x="2344132" y="1549138"/>
                  </a:lnTo>
                  <a:lnTo>
                    <a:pt x="2344132" y="1586845"/>
                  </a:lnTo>
                  <a:lnTo>
                    <a:pt x="2482391" y="1586845"/>
                  </a:lnTo>
                  <a:lnTo>
                    <a:pt x="2482391" y="1608841"/>
                  </a:lnTo>
                  <a:lnTo>
                    <a:pt x="2614367" y="1608841"/>
                  </a:lnTo>
                  <a:lnTo>
                    <a:pt x="2614367" y="1624552"/>
                  </a:lnTo>
                  <a:lnTo>
                    <a:pt x="2699208" y="1624552"/>
                  </a:lnTo>
                  <a:lnTo>
                    <a:pt x="2699208" y="1665402"/>
                  </a:lnTo>
                  <a:lnTo>
                    <a:pt x="3032288" y="1665402"/>
                  </a:lnTo>
                  <a:lnTo>
                    <a:pt x="3032288" y="1693682"/>
                  </a:lnTo>
                  <a:lnTo>
                    <a:pt x="3170548" y="1693682"/>
                  </a:lnTo>
                  <a:lnTo>
                    <a:pt x="3170548" y="1715678"/>
                  </a:lnTo>
                  <a:lnTo>
                    <a:pt x="3277385" y="1715678"/>
                  </a:lnTo>
                  <a:lnTo>
                    <a:pt x="3277385" y="1753385"/>
                  </a:lnTo>
                  <a:lnTo>
                    <a:pt x="3371653" y="1753385"/>
                  </a:lnTo>
                  <a:lnTo>
                    <a:pt x="3371653" y="1803661"/>
                  </a:lnTo>
                  <a:lnTo>
                    <a:pt x="3403076" y="1803661"/>
                  </a:lnTo>
                  <a:lnTo>
                    <a:pt x="3629319" y="1803661"/>
                  </a:lnTo>
                  <a:lnTo>
                    <a:pt x="3629319" y="1853938"/>
                  </a:lnTo>
                  <a:lnTo>
                    <a:pt x="3808428" y="1853938"/>
                  </a:lnTo>
                  <a:lnTo>
                    <a:pt x="3808428" y="1935637"/>
                  </a:lnTo>
                  <a:lnTo>
                    <a:pt x="4308049" y="1935637"/>
                  </a:lnTo>
                </a:path>
              </a:pathLst>
            </a:custGeom>
            <a:noFill/>
            <a:ln w="28575">
              <a:solidFill>
                <a:schemeClr val="accent3">
                  <a:lumMod val="60000"/>
                  <a:lumOff val="40000"/>
                </a:schemeClr>
              </a:solidFill>
              <a:miter lim="800000"/>
              <a:headEnd/>
              <a:tailEnd/>
            </a:ln>
          </p:spPr>
          <p:txBody>
            <a:bodyPr rtlCol="0" anchor="ctr"/>
            <a:lstStyle/>
            <a:p>
              <a:pPr algn="ctr"/>
              <a:endParaRPr lang="en-US" dirty="0"/>
            </a:p>
          </p:txBody>
        </p:sp>
        <p:sp>
          <p:nvSpPr>
            <p:cNvPr id="30" name="TextBox 29">
              <a:extLst>
                <a:ext uri="{FF2B5EF4-FFF2-40B4-BE49-F238E27FC236}">
                  <a16:creationId xmlns:a16="http://schemas.microsoft.com/office/drawing/2014/main" id="{A2376D7C-298A-C025-A318-D131186F6316}"/>
                </a:ext>
              </a:extLst>
            </p:cNvPr>
            <p:cNvSpPr txBox="1"/>
            <p:nvPr/>
          </p:nvSpPr>
          <p:spPr bwMode="auto">
            <a:xfrm>
              <a:off x="2603236" y="5379197"/>
              <a:ext cx="142757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ts val="0"/>
                </a:spcBef>
                <a:spcAft>
                  <a:spcPct val="0"/>
                </a:spcAft>
                <a:buClrTx/>
                <a:buFontTx/>
                <a:buNone/>
              </a:pPr>
              <a:r>
                <a:rPr lang="en-US" sz="1400" b="0" dirty="0">
                  <a:solidFill>
                    <a:schemeClr val="bg1"/>
                  </a:solidFill>
                  <a:latin typeface="Calibri" panose="020F0502020204030204" pitchFamily="34" charset="0"/>
                </a:rPr>
                <a:t>Non-Black/no BT</a:t>
              </a:r>
            </a:p>
            <a:p>
              <a:pPr algn="r">
                <a:lnSpc>
                  <a:spcPct val="100000"/>
                </a:lnSpc>
                <a:spcBef>
                  <a:spcPts val="0"/>
                </a:spcBef>
                <a:spcAft>
                  <a:spcPct val="0"/>
                </a:spcAft>
                <a:buClrTx/>
                <a:buFontTx/>
                <a:buNone/>
              </a:pPr>
              <a:r>
                <a:rPr lang="en-US" sz="1400" b="0" dirty="0">
                  <a:solidFill>
                    <a:schemeClr val="bg1"/>
                  </a:solidFill>
                  <a:latin typeface="Calibri" panose="020F0502020204030204" pitchFamily="34" charset="0"/>
                </a:rPr>
                <a:t>Black/no BT</a:t>
              </a:r>
            </a:p>
            <a:p>
              <a:pPr algn="r">
                <a:lnSpc>
                  <a:spcPct val="100000"/>
                </a:lnSpc>
                <a:spcBef>
                  <a:spcPts val="0"/>
                </a:spcBef>
                <a:spcAft>
                  <a:spcPct val="0"/>
                </a:spcAft>
                <a:buClrTx/>
                <a:buFontTx/>
                <a:buNone/>
              </a:pPr>
              <a:r>
                <a:rPr lang="en-US" sz="1400" b="0" dirty="0">
                  <a:solidFill>
                    <a:schemeClr val="bg1"/>
                  </a:solidFill>
                  <a:latin typeface="Calibri" panose="020F0502020204030204" pitchFamily="34" charset="0"/>
                </a:rPr>
                <a:t>Non-Black/BT</a:t>
              </a:r>
            </a:p>
            <a:p>
              <a:pPr algn="r">
                <a:lnSpc>
                  <a:spcPct val="100000"/>
                </a:lnSpc>
                <a:spcBef>
                  <a:spcPts val="0"/>
                </a:spcBef>
                <a:spcAft>
                  <a:spcPct val="0"/>
                </a:spcAft>
                <a:buClrTx/>
                <a:buFontTx/>
                <a:buNone/>
              </a:pPr>
              <a:r>
                <a:rPr lang="en-US" sz="1400" b="0" dirty="0">
                  <a:solidFill>
                    <a:schemeClr val="bg1"/>
                  </a:solidFill>
                  <a:latin typeface="Calibri" panose="020F0502020204030204" pitchFamily="34" charset="0"/>
                </a:rPr>
                <a:t>Black/BT</a:t>
              </a:r>
            </a:p>
          </p:txBody>
        </p:sp>
        <p:sp>
          <p:nvSpPr>
            <p:cNvPr id="31" name="TextBox 30">
              <a:extLst>
                <a:ext uri="{FF2B5EF4-FFF2-40B4-BE49-F238E27FC236}">
                  <a16:creationId xmlns:a16="http://schemas.microsoft.com/office/drawing/2014/main" id="{4C9DD548-49DB-1588-C8CB-251B10D11EB6}"/>
                </a:ext>
              </a:extLst>
            </p:cNvPr>
            <p:cNvSpPr txBox="1"/>
            <p:nvPr/>
          </p:nvSpPr>
          <p:spPr bwMode="auto">
            <a:xfrm>
              <a:off x="3991204" y="5379197"/>
              <a:ext cx="641521"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12725</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3042</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12805</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3027</a:t>
              </a:r>
            </a:p>
          </p:txBody>
        </p:sp>
        <p:sp>
          <p:nvSpPr>
            <p:cNvPr id="32" name="TextBox 31">
              <a:extLst>
                <a:ext uri="{FF2B5EF4-FFF2-40B4-BE49-F238E27FC236}">
                  <a16:creationId xmlns:a16="http://schemas.microsoft.com/office/drawing/2014/main" id="{E7ABF1FF-79EF-9CF6-404C-FBD9D722DDDE}"/>
                </a:ext>
              </a:extLst>
            </p:cNvPr>
            <p:cNvSpPr txBox="1"/>
            <p:nvPr/>
          </p:nvSpPr>
          <p:spPr bwMode="auto">
            <a:xfrm>
              <a:off x="4723838" y="5379197"/>
              <a:ext cx="550151"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6784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1458</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8387</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1977</a:t>
              </a:r>
            </a:p>
          </p:txBody>
        </p:sp>
        <p:sp>
          <p:nvSpPr>
            <p:cNvPr id="33" name="TextBox 32">
              <a:extLst>
                <a:ext uri="{FF2B5EF4-FFF2-40B4-BE49-F238E27FC236}">
                  <a16:creationId xmlns:a16="http://schemas.microsoft.com/office/drawing/2014/main" id="{80A8DC23-7457-6288-5863-EE76AB4E43DD}"/>
                </a:ext>
              </a:extLst>
            </p:cNvPr>
            <p:cNvSpPr txBox="1"/>
            <p:nvPr/>
          </p:nvSpPr>
          <p:spPr bwMode="auto">
            <a:xfrm>
              <a:off x="5393514" y="5379197"/>
              <a:ext cx="550151"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3653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821</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4644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1083</a:t>
              </a:r>
            </a:p>
          </p:txBody>
        </p:sp>
        <p:sp>
          <p:nvSpPr>
            <p:cNvPr id="34" name="TextBox 33">
              <a:extLst>
                <a:ext uri="{FF2B5EF4-FFF2-40B4-BE49-F238E27FC236}">
                  <a16:creationId xmlns:a16="http://schemas.microsoft.com/office/drawing/2014/main" id="{0924805F-93A0-0FA6-969F-D9BB32D54611}"/>
                </a:ext>
              </a:extLst>
            </p:cNvPr>
            <p:cNvSpPr txBox="1"/>
            <p:nvPr/>
          </p:nvSpPr>
          <p:spPr bwMode="auto">
            <a:xfrm>
              <a:off x="6077537" y="5379197"/>
              <a:ext cx="550151"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1897</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396</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2742</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595</a:t>
              </a:r>
            </a:p>
          </p:txBody>
        </p:sp>
        <p:sp>
          <p:nvSpPr>
            <p:cNvPr id="35" name="TextBox 34">
              <a:extLst>
                <a:ext uri="{FF2B5EF4-FFF2-40B4-BE49-F238E27FC236}">
                  <a16:creationId xmlns:a16="http://schemas.microsoft.com/office/drawing/2014/main" id="{8C5E3116-A951-BAC7-5848-0B27C08214E6}"/>
                </a:ext>
              </a:extLst>
            </p:cNvPr>
            <p:cNvSpPr txBox="1"/>
            <p:nvPr/>
          </p:nvSpPr>
          <p:spPr bwMode="auto">
            <a:xfrm>
              <a:off x="6736660" y="5379197"/>
              <a:ext cx="550151"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894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185</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1210</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314</a:t>
              </a:r>
            </a:p>
          </p:txBody>
        </p:sp>
        <p:sp>
          <p:nvSpPr>
            <p:cNvPr id="36" name="TextBox 35">
              <a:extLst>
                <a:ext uri="{FF2B5EF4-FFF2-40B4-BE49-F238E27FC236}">
                  <a16:creationId xmlns:a16="http://schemas.microsoft.com/office/drawing/2014/main" id="{B0619219-A317-DE7C-2D72-BBF7CBC6716B}"/>
                </a:ext>
              </a:extLst>
            </p:cNvPr>
            <p:cNvSpPr txBox="1"/>
            <p:nvPr/>
          </p:nvSpPr>
          <p:spPr bwMode="auto">
            <a:xfrm>
              <a:off x="7452910" y="5379197"/>
              <a:ext cx="458779"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324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63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484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104</a:t>
              </a:r>
            </a:p>
          </p:txBody>
        </p:sp>
        <p:sp>
          <p:nvSpPr>
            <p:cNvPr id="37" name="TextBox 36">
              <a:extLst>
                <a:ext uri="{FF2B5EF4-FFF2-40B4-BE49-F238E27FC236}">
                  <a16:creationId xmlns:a16="http://schemas.microsoft.com/office/drawing/2014/main" id="{D9B5BDAD-B0B2-5791-3F1B-2FF1A8DF2B0B}"/>
                </a:ext>
              </a:extLst>
            </p:cNvPr>
            <p:cNvSpPr txBox="1"/>
            <p:nvPr/>
          </p:nvSpPr>
          <p:spPr bwMode="auto">
            <a:xfrm>
              <a:off x="8163781" y="5379197"/>
              <a:ext cx="36740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60</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9</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65</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17</a:t>
              </a:r>
            </a:p>
          </p:txBody>
        </p:sp>
      </p:grpSp>
      <p:sp>
        <p:nvSpPr>
          <p:cNvPr id="2" name="TextBox 1">
            <a:extLst>
              <a:ext uri="{FF2B5EF4-FFF2-40B4-BE49-F238E27FC236}">
                <a16:creationId xmlns:a16="http://schemas.microsoft.com/office/drawing/2014/main" id="{273483BD-6B13-49C2-A3F7-739784FA9C41}"/>
              </a:ext>
            </a:extLst>
          </p:cNvPr>
          <p:cNvSpPr txBox="1"/>
          <p:nvPr/>
        </p:nvSpPr>
        <p:spPr bwMode="auto">
          <a:xfrm>
            <a:off x="1043556" y="5293700"/>
            <a:ext cx="526177" cy="321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a:t>
            </a:r>
            <a:r>
              <a:rPr lang="en-US" b="0" i="1" dirty="0">
                <a:solidFill>
                  <a:schemeClr val="bg1"/>
                </a:solidFill>
                <a:latin typeface="Calibri" panose="020F0502020204030204" pitchFamily="34" charset="0"/>
              </a:rPr>
              <a:t>P </a:t>
            </a:r>
            <a:r>
              <a:rPr lang="en-US" b="0" i="0" dirty="0">
                <a:solidFill>
                  <a:srgbClr val="212121"/>
                </a:solidFill>
                <a:effectLst/>
                <a:latin typeface="BlinkMacSystemFont"/>
              </a:rPr>
              <a:t>&lt;.01</a:t>
            </a:r>
            <a:endParaRPr lang="en-US" b="0" dirty="0">
              <a:solidFill>
                <a:schemeClr val="bg1"/>
              </a:solidFill>
              <a:latin typeface="Calibri" panose="020F0502020204030204" pitchFamily="34" charset="0"/>
            </a:endParaRPr>
          </a:p>
        </p:txBody>
      </p:sp>
      <p:sp>
        <p:nvSpPr>
          <p:cNvPr id="50" name="Rectangle 10">
            <a:extLst>
              <a:ext uri="{FF2B5EF4-FFF2-40B4-BE49-F238E27FC236}">
                <a16:creationId xmlns:a16="http://schemas.microsoft.com/office/drawing/2014/main" id="{325C594D-B899-4160-8DFB-253F075B8895}"/>
              </a:ext>
            </a:extLst>
          </p:cNvPr>
          <p:cNvSpPr>
            <a:spLocks noChangeArrowheads="1"/>
          </p:cNvSpPr>
          <p:nvPr/>
        </p:nvSpPr>
        <p:spPr bwMode="auto">
          <a:xfrm>
            <a:off x="926873" y="3328209"/>
            <a:ext cx="212688" cy="24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40</a:t>
            </a:r>
          </a:p>
        </p:txBody>
      </p:sp>
      <p:sp>
        <p:nvSpPr>
          <p:cNvPr id="51" name="Rectangle 10">
            <a:extLst>
              <a:ext uri="{FF2B5EF4-FFF2-40B4-BE49-F238E27FC236}">
                <a16:creationId xmlns:a16="http://schemas.microsoft.com/office/drawing/2014/main" id="{09DDE8E2-3EEF-4C1D-87EC-58AC13312778}"/>
              </a:ext>
            </a:extLst>
          </p:cNvPr>
          <p:cNvSpPr>
            <a:spLocks noChangeArrowheads="1"/>
          </p:cNvSpPr>
          <p:nvPr/>
        </p:nvSpPr>
        <p:spPr bwMode="auto">
          <a:xfrm>
            <a:off x="926873" y="3716612"/>
            <a:ext cx="212688" cy="24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30</a:t>
            </a:r>
          </a:p>
        </p:txBody>
      </p:sp>
      <p:sp>
        <p:nvSpPr>
          <p:cNvPr id="52" name="Rectangle 10">
            <a:extLst>
              <a:ext uri="{FF2B5EF4-FFF2-40B4-BE49-F238E27FC236}">
                <a16:creationId xmlns:a16="http://schemas.microsoft.com/office/drawing/2014/main" id="{21651EA5-B7F0-4896-A5C1-4B057C0761DA}"/>
              </a:ext>
            </a:extLst>
          </p:cNvPr>
          <p:cNvSpPr>
            <a:spLocks noChangeArrowheads="1"/>
          </p:cNvSpPr>
          <p:nvPr/>
        </p:nvSpPr>
        <p:spPr bwMode="auto">
          <a:xfrm>
            <a:off x="926873" y="4100060"/>
            <a:ext cx="212688" cy="24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20</a:t>
            </a:r>
          </a:p>
        </p:txBody>
      </p:sp>
      <p:sp>
        <p:nvSpPr>
          <p:cNvPr id="53" name="Rectangle 10">
            <a:extLst>
              <a:ext uri="{FF2B5EF4-FFF2-40B4-BE49-F238E27FC236}">
                <a16:creationId xmlns:a16="http://schemas.microsoft.com/office/drawing/2014/main" id="{F9195538-A072-4CA3-809A-64634468D8E3}"/>
              </a:ext>
            </a:extLst>
          </p:cNvPr>
          <p:cNvSpPr>
            <a:spLocks noChangeArrowheads="1"/>
          </p:cNvSpPr>
          <p:nvPr/>
        </p:nvSpPr>
        <p:spPr bwMode="auto">
          <a:xfrm>
            <a:off x="926873" y="4463058"/>
            <a:ext cx="212688" cy="24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10</a:t>
            </a:r>
          </a:p>
        </p:txBody>
      </p:sp>
      <p:sp>
        <p:nvSpPr>
          <p:cNvPr id="54" name="Rectangle 10">
            <a:extLst>
              <a:ext uri="{FF2B5EF4-FFF2-40B4-BE49-F238E27FC236}">
                <a16:creationId xmlns:a16="http://schemas.microsoft.com/office/drawing/2014/main" id="{DE4AC95B-192E-4606-BF52-3B316680F5EE}"/>
              </a:ext>
            </a:extLst>
          </p:cNvPr>
          <p:cNvSpPr>
            <a:spLocks noChangeArrowheads="1"/>
          </p:cNvSpPr>
          <p:nvPr/>
        </p:nvSpPr>
        <p:spPr bwMode="auto">
          <a:xfrm>
            <a:off x="996939" y="4833031"/>
            <a:ext cx="142622" cy="24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0</a:t>
            </a:r>
          </a:p>
        </p:txBody>
      </p:sp>
      <p:sp>
        <p:nvSpPr>
          <p:cNvPr id="55" name="Rectangle 10">
            <a:extLst>
              <a:ext uri="{FF2B5EF4-FFF2-40B4-BE49-F238E27FC236}">
                <a16:creationId xmlns:a16="http://schemas.microsoft.com/office/drawing/2014/main" id="{1AA13BB4-EAE0-48FC-87B0-910E90E227E7}"/>
              </a:ext>
            </a:extLst>
          </p:cNvPr>
          <p:cNvSpPr>
            <a:spLocks noChangeArrowheads="1"/>
          </p:cNvSpPr>
          <p:nvPr/>
        </p:nvSpPr>
        <p:spPr bwMode="auto">
          <a:xfrm>
            <a:off x="5358384" y="4915455"/>
            <a:ext cx="779274" cy="466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sz="1200" dirty="0">
                <a:solidFill>
                  <a:schemeClr val="bg1"/>
                </a:solidFill>
                <a:latin typeface="Calibri" panose="020F0502020204030204" pitchFamily="34" charset="0"/>
                <a:cs typeface="Calibri" panose="020F0502020204030204" pitchFamily="34" charset="0"/>
              </a:rPr>
              <a:t>No Treatment</a:t>
            </a:r>
          </a:p>
        </p:txBody>
      </p:sp>
      <p:sp>
        <p:nvSpPr>
          <p:cNvPr id="66" name="Rectangle 10">
            <a:extLst>
              <a:ext uri="{FF2B5EF4-FFF2-40B4-BE49-F238E27FC236}">
                <a16:creationId xmlns:a16="http://schemas.microsoft.com/office/drawing/2014/main" id="{2831EECF-81BE-40FB-BE46-4064C525EBB4}"/>
              </a:ext>
            </a:extLst>
          </p:cNvPr>
          <p:cNvSpPr>
            <a:spLocks noChangeArrowheads="1"/>
          </p:cNvSpPr>
          <p:nvPr/>
        </p:nvSpPr>
        <p:spPr bwMode="auto">
          <a:xfrm>
            <a:off x="4453904" y="4915455"/>
            <a:ext cx="954806" cy="2816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sz="1200" dirty="0">
                <a:solidFill>
                  <a:schemeClr val="bg1"/>
                </a:solidFill>
                <a:latin typeface="Calibri" panose="020F0502020204030204" pitchFamily="34" charset="0"/>
                <a:cs typeface="Calibri" panose="020F0502020204030204" pitchFamily="34" charset="0"/>
              </a:rPr>
              <a:t>Brachytherapy</a:t>
            </a:r>
          </a:p>
        </p:txBody>
      </p:sp>
      <p:sp>
        <p:nvSpPr>
          <p:cNvPr id="67" name="Rectangle 10">
            <a:extLst>
              <a:ext uri="{FF2B5EF4-FFF2-40B4-BE49-F238E27FC236}">
                <a16:creationId xmlns:a16="http://schemas.microsoft.com/office/drawing/2014/main" id="{90DBF0A3-796D-49C6-9BA1-DCE0E5D263CD}"/>
              </a:ext>
            </a:extLst>
          </p:cNvPr>
          <p:cNvSpPr>
            <a:spLocks noChangeArrowheads="1"/>
          </p:cNvSpPr>
          <p:nvPr/>
        </p:nvSpPr>
        <p:spPr bwMode="auto">
          <a:xfrm>
            <a:off x="3586593" y="4915455"/>
            <a:ext cx="979166" cy="650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a:r>
              <a:rPr lang="en-US" sz="1200" dirty="0">
                <a:solidFill>
                  <a:schemeClr val="bg1"/>
                </a:solidFill>
                <a:latin typeface="Calibri" panose="020F0502020204030204" pitchFamily="34" charset="0"/>
                <a:cs typeface="Calibri" panose="020F0502020204030204" pitchFamily="34" charset="0"/>
              </a:rPr>
              <a:t>EBRT </a:t>
            </a:r>
            <a:br>
              <a:rPr lang="en-US" sz="1200" dirty="0">
                <a:solidFill>
                  <a:schemeClr val="bg1"/>
                </a:solidFill>
                <a:latin typeface="Calibri" panose="020F0502020204030204" pitchFamily="34" charset="0"/>
                <a:cs typeface="Calibri" panose="020F0502020204030204" pitchFamily="34" charset="0"/>
              </a:rPr>
            </a:br>
            <a:r>
              <a:rPr lang="en-US" sz="1200" dirty="0">
                <a:solidFill>
                  <a:schemeClr val="bg1"/>
                </a:solidFill>
                <a:latin typeface="Calibri" panose="020F0502020204030204" pitchFamily="34" charset="0"/>
                <a:cs typeface="Calibri" panose="020F0502020204030204" pitchFamily="34" charset="0"/>
              </a:rPr>
              <a:t>Without Brachytherapy</a:t>
            </a:r>
          </a:p>
        </p:txBody>
      </p:sp>
      <p:sp>
        <p:nvSpPr>
          <p:cNvPr id="68" name="Rectangle 10">
            <a:extLst>
              <a:ext uri="{FF2B5EF4-FFF2-40B4-BE49-F238E27FC236}">
                <a16:creationId xmlns:a16="http://schemas.microsoft.com/office/drawing/2014/main" id="{8CD60516-D184-461D-A8BB-2EBFC2F369CE}"/>
              </a:ext>
            </a:extLst>
          </p:cNvPr>
          <p:cNvSpPr>
            <a:spLocks noChangeArrowheads="1"/>
          </p:cNvSpPr>
          <p:nvPr/>
        </p:nvSpPr>
        <p:spPr bwMode="auto">
          <a:xfrm>
            <a:off x="2832697" y="4915455"/>
            <a:ext cx="834358" cy="2816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sz="1200" dirty="0">
                <a:solidFill>
                  <a:schemeClr val="bg1"/>
                </a:solidFill>
                <a:latin typeface="Calibri" panose="020F0502020204030204" pitchFamily="34" charset="0"/>
                <a:cs typeface="Calibri" panose="020F0502020204030204" pitchFamily="34" charset="0"/>
              </a:rPr>
              <a:t>CT and EBRT</a:t>
            </a:r>
          </a:p>
        </p:txBody>
      </p:sp>
      <p:sp>
        <p:nvSpPr>
          <p:cNvPr id="70" name="Rectangle 10">
            <a:extLst>
              <a:ext uri="{FF2B5EF4-FFF2-40B4-BE49-F238E27FC236}">
                <a16:creationId xmlns:a16="http://schemas.microsoft.com/office/drawing/2014/main" id="{1EB28C6F-D97B-4A42-A9D0-ECEBF62DDED0}"/>
              </a:ext>
            </a:extLst>
          </p:cNvPr>
          <p:cNvSpPr>
            <a:spLocks noChangeArrowheads="1"/>
          </p:cNvSpPr>
          <p:nvPr/>
        </p:nvSpPr>
        <p:spPr bwMode="auto">
          <a:xfrm>
            <a:off x="935081" y="2574719"/>
            <a:ext cx="212688" cy="24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60</a:t>
            </a:r>
          </a:p>
        </p:txBody>
      </p:sp>
      <p:sp>
        <p:nvSpPr>
          <p:cNvPr id="71" name="Rectangle 10">
            <a:extLst>
              <a:ext uri="{FF2B5EF4-FFF2-40B4-BE49-F238E27FC236}">
                <a16:creationId xmlns:a16="http://schemas.microsoft.com/office/drawing/2014/main" id="{410FC45D-5AF6-4EB0-892F-CA06F67A47A9}"/>
              </a:ext>
            </a:extLst>
          </p:cNvPr>
          <p:cNvSpPr>
            <a:spLocks noChangeArrowheads="1"/>
          </p:cNvSpPr>
          <p:nvPr/>
        </p:nvSpPr>
        <p:spPr bwMode="auto">
          <a:xfrm>
            <a:off x="935081" y="2962511"/>
            <a:ext cx="212688" cy="24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50</a:t>
            </a:r>
          </a:p>
        </p:txBody>
      </p:sp>
      <p:sp>
        <p:nvSpPr>
          <p:cNvPr id="86" name="Rectangle 10">
            <a:extLst>
              <a:ext uri="{FF2B5EF4-FFF2-40B4-BE49-F238E27FC236}">
                <a16:creationId xmlns:a16="http://schemas.microsoft.com/office/drawing/2014/main" id="{5D196D94-7AA2-46CD-AAB8-86D60532320A}"/>
              </a:ext>
            </a:extLst>
          </p:cNvPr>
          <p:cNvSpPr>
            <a:spLocks noChangeArrowheads="1"/>
          </p:cNvSpPr>
          <p:nvPr/>
        </p:nvSpPr>
        <p:spPr bwMode="auto">
          <a:xfrm rot="16200000">
            <a:off x="-616582" y="3346090"/>
            <a:ext cx="2145410" cy="223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dirty="0">
                <a:solidFill>
                  <a:schemeClr val="bg1"/>
                </a:solidFill>
                <a:latin typeface="Calibri" panose="020F0502020204030204" pitchFamily="34" charset="0"/>
                <a:cs typeface="Calibri" panose="020F0502020204030204" pitchFamily="34" charset="0"/>
              </a:rPr>
              <a:t>Patients (%)</a:t>
            </a:r>
          </a:p>
        </p:txBody>
      </p:sp>
      <p:grpSp>
        <p:nvGrpSpPr>
          <p:cNvPr id="3" name="Group 2">
            <a:extLst>
              <a:ext uri="{FF2B5EF4-FFF2-40B4-BE49-F238E27FC236}">
                <a16:creationId xmlns:a16="http://schemas.microsoft.com/office/drawing/2014/main" id="{CB52518F-FC4A-4FB2-856E-F554B49C4BFB}"/>
              </a:ext>
            </a:extLst>
          </p:cNvPr>
          <p:cNvGrpSpPr/>
          <p:nvPr/>
        </p:nvGrpSpPr>
        <p:grpSpPr>
          <a:xfrm>
            <a:off x="1107731" y="2153682"/>
            <a:ext cx="40385" cy="2593972"/>
            <a:chOff x="2083920" y="2077965"/>
            <a:chExt cx="67447" cy="2978405"/>
          </a:xfrm>
        </p:grpSpPr>
        <p:grpSp>
          <p:nvGrpSpPr>
            <p:cNvPr id="56" name="Group 55">
              <a:extLst>
                <a:ext uri="{FF2B5EF4-FFF2-40B4-BE49-F238E27FC236}">
                  <a16:creationId xmlns:a16="http://schemas.microsoft.com/office/drawing/2014/main" id="{064CBC0D-C53F-4D1B-9C00-0AB9CFD3E71A}"/>
                </a:ext>
              </a:extLst>
            </p:cNvPr>
            <p:cNvGrpSpPr/>
            <p:nvPr/>
          </p:nvGrpSpPr>
          <p:grpSpPr>
            <a:xfrm>
              <a:off x="2086473" y="2709051"/>
              <a:ext cx="64894" cy="2347319"/>
              <a:chOff x="6637875" y="2923633"/>
              <a:chExt cx="48272" cy="2548509"/>
            </a:xfrm>
          </p:grpSpPr>
          <p:grpSp>
            <p:nvGrpSpPr>
              <p:cNvPr id="57" name="Group 56">
                <a:extLst>
                  <a:ext uri="{FF2B5EF4-FFF2-40B4-BE49-F238E27FC236}">
                    <a16:creationId xmlns:a16="http://schemas.microsoft.com/office/drawing/2014/main" id="{66427324-0888-4742-A6C6-8EDF295BEAB7}"/>
                  </a:ext>
                </a:extLst>
              </p:cNvPr>
              <p:cNvGrpSpPr/>
              <p:nvPr/>
            </p:nvGrpSpPr>
            <p:grpSpPr>
              <a:xfrm>
                <a:off x="6637875" y="3304589"/>
                <a:ext cx="45719" cy="2167553"/>
                <a:chOff x="1528304" y="1364604"/>
                <a:chExt cx="72000" cy="2167553"/>
              </a:xfrm>
            </p:grpSpPr>
            <p:sp>
              <p:nvSpPr>
                <p:cNvPr id="59" name="Line 15">
                  <a:extLst>
                    <a:ext uri="{FF2B5EF4-FFF2-40B4-BE49-F238E27FC236}">
                      <a16:creationId xmlns:a16="http://schemas.microsoft.com/office/drawing/2014/main" id="{3A53EA81-5197-4907-B0B2-E1771E7ADDAA}"/>
                    </a:ext>
                  </a:extLst>
                </p:cNvPr>
                <p:cNvSpPr>
                  <a:spLocks noChangeShapeType="1"/>
                </p:cNvSpPr>
                <p:nvPr/>
              </p:nvSpPr>
              <p:spPr bwMode="auto">
                <a:xfrm>
                  <a:off x="1528304" y="180101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60" name="Line 16">
                  <a:extLst>
                    <a:ext uri="{FF2B5EF4-FFF2-40B4-BE49-F238E27FC236}">
                      <a16:creationId xmlns:a16="http://schemas.microsoft.com/office/drawing/2014/main" id="{5147C7AF-DECC-4254-9A30-5161A3F8721A}"/>
                    </a:ext>
                  </a:extLst>
                </p:cNvPr>
                <p:cNvSpPr>
                  <a:spLocks noChangeShapeType="1"/>
                </p:cNvSpPr>
                <p:nvPr/>
              </p:nvSpPr>
              <p:spPr bwMode="auto">
                <a:xfrm>
                  <a:off x="1528304" y="223742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61" name="Line 17">
                  <a:extLst>
                    <a:ext uri="{FF2B5EF4-FFF2-40B4-BE49-F238E27FC236}">
                      <a16:creationId xmlns:a16="http://schemas.microsoft.com/office/drawing/2014/main" id="{8E209221-AD0A-49A5-90B5-54695B351EC6}"/>
                    </a:ext>
                  </a:extLst>
                </p:cNvPr>
                <p:cNvSpPr>
                  <a:spLocks noChangeShapeType="1"/>
                </p:cNvSpPr>
                <p:nvPr/>
              </p:nvSpPr>
              <p:spPr bwMode="auto">
                <a:xfrm>
                  <a:off x="1528304" y="267383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62" name="Line 18">
                  <a:extLst>
                    <a:ext uri="{FF2B5EF4-FFF2-40B4-BE49-F238E27FC236}">
                      <a16:creationId xmlns:a16="http://schemas.microsoft.com/office/drawing/2014/main" id="{F0CC40BD-4232-4C5D-AB87-9CCFEB3283BE}"/>
                    </a:ext>
                  </a:extLst>
                </p:cNvPr>
                <p:cNvSpPr>
                  <a:spLocks noChangeShapeType="1"/>
                </p:cNvSpPr>
                <p:nvPr/>
              </p:nvSpPr>
              <p:spPr bwMode="auto">
                <a:xfrm>
                  <a:off x="1528304" y="3110238"/>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63" name="Line 19">
                  <a:extLst>
                    <a:ext uri="{FF2B5EF4-FFF2-40B4-BE49-F238E27FC236}">
                      <a16:creationId xmlns:a16="http://schemas.microsoft.com/office/drawing/2014/main" id="{973B73A9-0D84-4DF1-8DDE-B04B46DD9F7D}"/>
                    </a:ext>
                  </a:extLst>
                </p:cNvPr>
                <p:cNvSpPr>
                  <a:spLocks noChangeShapeType="1"/>
                </p:cNvSpPr>
                <p:nvPr/>
              </p:nvSpPr>
              <p:spPr bwMode="auto">
                <a:xfrm>
                  <a:off x="1528304" y="3532157"/>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64" name="Line 9">
                  <a:extLst>
                    <a:ext uri="{FF2B5EF4-FFF2-40B4-BE49-F238E27FC236}">
                      <a16:creationId xmlns:a16="http://schemas.microsoft.com/office/drawing/2014/main" id="{D5F9700B-6DA9-4C9A-A684-FD4ED1D74685}"/>
                    </a:ext>
                  </a:extLst>
                </p:cNvPr>
                <p:cNvSpPr>
                  <a:spLocks noChangeShapeType="1"/>
                </p:cNvSpPr>
                <p:nvPr/>
              </p:nvSpPr>
              <p:spPr bwMode="auto">
                <a:xfrm>
                  <a:off x="1528304" y="136460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sp>
            <p:nvSpPr>
              <p:cNvPr id="58" name="Line 19">
                <a:extLst>
                  <a:ext uri="{FF2B5EF4-FFF2-40B4-BE49-F238E27FC236}">
                    <a16:creationId xmlns:a16="http://schemas.microsoft.com/office/drawing/2014/main" id="{DA065347-A447-4B54-95C6-8A97E20B5D14}"/>
                  </a:ext>
                </a:extLst>
              </p:cNvPr>
              <p:cNvSpPr>
                <a:spLocks noChangeShapeType="1"/>
              </p:cNvSpPr>
              <p:nvPr/>
            </p:nvSpPr>
            <p:spPr bwMode="auto">
              <a:xfrm>
                <a:off x="6640428" y="2923633"/>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grpSp>
          <p:nvGrpSpPr>
            <p:cNvPr id="87" name="Group 86">
              <a:extLst>
                <a:ext uri="{FF2B5EF4-FFF2-40B4-BE49-F238E27FC236}">
                  <a16:creationId xmlns:a16="http://schemas.microsoft.com/office/drawing/2014/main" id="{8573B70D-2218-4A72-ABEA-2F07A46EDB45}"/>
                </a:ext>
              </a:extLst>
            </p:cNvPr>
            <p:cNvGrpSpPr/>
            <p:nvPr/>
          </p:nvGrpSpPr>
          <p:grpSpPr>
            <a:xfrm>
              <a:off x="2083920" y="2077965"/>
              <a:ext cx="64894" cy="482088"/>
              <a:chOff x="6637875" y="2923633"/>
              <a:chExt cx="48272" cy="482088"/>
            </a:xfrm>
          </p:grpSpPr>
          <p:sp>
            <p:nvSpPr>
              <p:cNvPr id="95" name="Line 9">
                <a:extLst>
                  <a:ext uri="{FF2B5EF4-FFF2-40B4-BE49-F238E27FC236}">
                    <a16:creationId xmlns:a16="http://schemas.microsoft.com/office/drawing/2014/main" id="{5BBBEC4F-E43F-40EB-9763-9338F72DCD2A}"/>
                  </a:ext>
                </a:extLst>
              </p:cNvPr>
              <p:cNvSpPr>
                <a:spLocks noChangeShapeType="1"/>
              </p:cNvSpPr>
              <p:nvPr/>
            </p:nvSpPr>
            <p:spPr bwMode="auto">
              <a:xfrm>
                <a:off x="6637875" y="3405721"/>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89" name="Line 19">
                <a:extLst>
                  <a:ext uri="{FF2B5EF4-FFF2-40B4-BE49-F238E27FC236}">
                    <a16:creationId xmlns:a16="http://schemas.microsoft.com/office/drawing/2014/main" id="{7DDF327B-84E4-4B4E-8585-63D3E5A6EAD9}"/>
                  </a:ext>
                </a:extLst>
              </p:cNvPr>
              <p:cNvSpPr>
                <a:spLocks noChangeShapeType="1"/>
              </p:cNvSpPr>
              <p:nvPr/>
            </p:nvSpPr>
            <p:spPr bwMode="auto">
              <a:xfrm>
                <a:off x="6640428" y="2923633"/>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grpSp>
      <p:sp>
        <p:nvSpPr>
          <p:cNvPr id="96" name="Rectangle 10">
            <a:extLst>
              <a:ext uri="{FF2B5EF4-FFF2-40B4-BE49-F238E27FC236}">
                <a16:creationId xmlns:a16="http://schemas.microsoft.com/office/drawing/2014/main" id="{FF89D74F-32F5-4E16-B541-48934A062AF1}"/>
              </a:ext>
            </a:extLst>
          </p:cNvPr>
          <p:cNvSpPr>
            <a:spLocks noChangeArrowheads="1"/>
          </p:cNvSpPr>
          <p:nvPr/>
        </p:nvSpPr>
        <p:spPr bwMode="auto">
          <a:xfrm>
            <a:off x="935332" y="1831261"/>
            <a:ext cx="212688" cy="24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80</a:t>
            </a:r>
          </a:p>
        </p:txBody>
      </p:sp>
      <p:sp>
        <p:nvSpPr>
          <p:cNvPr id="97" name="Rectangle 10">
            <a:extLst>
              <a:ext uri="{FF2B5EF4-FFF2-40B4-BE49-F238E27FC236}">
                <a16:creationId xmlns:a16="http://schemas.microsoft.com/office/drawing/2014/main" id="{C49C4E82-A6EC-4D72-89DF-ACC7E2745380}"/>
              </a:ext>
            </a:extLst>
          </p:cNvPr>
          <p:cNvSpPr>
            <a:spLocks noChangeArrowheads="1"/>
          </p:cNvSpPr>
          <p:nvPr/>
        </p:nvSpPr>
        <p:spPr bwMode="auto">
          <a:xfrm>
            <a:off x="935332" y="2219052"/>
            <a:ext cx="212688" cy="241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70</a:t>
            </a:r>
          </a:p>
        </p:txBody>
      </p:sp>
      <p:sp>
        <p:nvSpPr>
          <p:cNvPr id="98" name="Rectangle 10">
            <a:extLst>
              <a:ext uri="{FF2B5EF4-FFF2-40B4-BE49-F238E27FC236}">
                <a16:creationId xmlns:a16="http://schemas.microsoft.com/office/drawing/2014/main" id="{0AB019EC-04F5-471D-AD93-A99CCEC71A3A}"/>
              </a:ext>
            </a:extLst>
          </p:cNvPr>
          <p:cNvSpPr>
            <a:spLocks noChangeArrowheads="1"/>
          </p:cNvSpPr>
          <p:nvPr/>
        </p:nvSpPr>
        <p:spPr bwMode="auto">
          <a:xfrm>
            <a:off x="1975798" y="4915455"/>
            <a:ext cx="887918" cy="2816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sz="1200" dirty="0">
                <a:solidFill>
                  <a:schemeClr val="bg1"/>
                </a:solidFill>
                <a:latin typeface="Calibri" panose="020F0502020204030204" pitchFamily="34" charset="0"/>
                <a:cs typeface="Calibri" panose="020F0502020204030204" pitchFamily="34" charset="0"/>
              </a:rPr>
              <a:t>CT</a:t>
            </a:r>
          </a:p>
        </p:txBody>
      </p:sp>
      <p:sp>
        <p:nvSpPr>
          <p:cNvPr id="99" name="Rectangle 10">
            <a:extLst>
              <a:ext uri="{FF2B5EF4-FFF2-40B4-BE49-F238E27FC236}">
                <a16:creationId xmlns:a16="http://schemas.microsoft.com/office/drawing/2014/main" id="{AD67B971-788A-4D48-B390-D5956F5D117F}"/>
              </a:ext>
            </a:extLst>
          </p:cNvPr>
          <p:cNvSpPr>
            <a:spLocks noChangeArrowheads="1"/>
          </p:cNvSpPr>
          <p:nvPr/>
        </p:nvSpPr>
        <p:spPr bwMode="auto">
          <a:xfrm>
            <a:off x="1158953" y="4915455"/>
            <a:ext cx="834358" cy="2816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sz="1200" dirty="0">
                <a:solidFill>
                  <a:schemeClr val="bg1"/>
                </a:solidFill>
                <a:latin typeface="Calibri" panose="020F0502020204030204" pitchFamily="34" charset="0"/>
                <a:cs typeface="Calibri" panose="020F0502020204030204" pitchFamily="34" charset="0"/>
              </a:rPr>
              <a:t>Surgery</a:t>
            </a:r>
          </a:p>
        </p:txBody>
      </p:sp>
      <p:sp>
        <p:nvSpPr>
          <p:cNvPr id="100" name="Rectangle 10">
            <a:extLst>
              <a:ext uri="{FF2B5EF4-FFF2-40B4-BE49-F238E27FC236}">
                <a16:creationId xmlns:a16="http://schemas.microsoft.com/office/drawing/2014/main" id="{964C372F-CE6F-4DCC-9A5A-0E78A6D57024}"/>
              </a:ext>
            </a:extLst>
          </p:cNvPr>
          <p:cNvSpPr>
            <a:spLocks noChangeArrowheads="1"/>
          </p:cNvSpPr>
          <p:nvPr/>
        </p:nvSpPr>
        <p:spPr bwMode="auto">
          <a:xfrm>
            <a:off x="5829473" y="1742198"/>
            <a:ext cx="834358" cy="566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White</a:t>
            </a:r>
          </a:p>
          <a:p>
            <a:pP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Black</a:t>
            </a:r>
          </a:p>
        </p:txBody>
      </p:sp>
      <p:grpSp>
        <p:nvGrpSpPr>
          <p:cNvPr id="7" name="Group 6">
            <a:extLst>
              <a:ext uri="{FF2B5EF4-FFF2-40B4-BE49-F238E27FC236}">
                <a16:creationId xmlns:a16="http://schemas.microsoft.com/office/drawing/2014/main" id="{C1A59CB6-AAFE-3EF4-7F3F-5684847087AB}"/>
              </a:ext>
            </a:extLst>
          </p:cNvPr>
          <p:cNvGrpSpPr/>
          <p:nvPr/>
        </p:nvGrpSpPr>
        <p:grpSpPr>
          <a:xfrm>
            <a:off x="5603970" y="1909344"/>
            <a:ext cx="144860" cy="409571"/>
            <a:chOff x="5643895" y="1913095"/>
            <a:chExt cx="94173" cy="380147"/>
          </a:xfrm>
        </p:grpSpPr>
        <p:sp>
          <p:nvSpPr>
            <p:cNvPr id="4" name="Rectangle 3">
              <a:extLst>
                <a:ext uri="{FF2B5EF4-FFF2-40B4-BE49-F238E27FC236}">
                  <a16:creationId xmlns:a16="http://schemas.microsoft.com/office/drawing/2014/main" id="{A9C5F139-961C-4069-9A10-61EB10337ED0}"/>
                </a:ext>
              </a:extLst>
            </p:cNvPr>
            <p:cNvSpPr/>
            <p:nvPr/>
          </p:nvSpPr>
          <p:spPr bwMode="auto">
            <a:xfrm>
              <a:off x="5644734" y="1913095"/>
              <a:ext cx="93334" cy="13575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Rectangle 100">
              <a:extLst>
                <a:ext uri="{FF2B5EF4-FFF2-40B4-BE49-F238E27FC236}">
                  <a16:creationId xmlns:a16="http://schemas.microsoft.com/office/drawing/2014/main" id="{72E0751D-5C44-4B61-8D8E-36CCD9559EEA}"/>
                </a:ext>
              </a:extLst>
            </p:cNvPr>
            <p:cNvSpPr/>
            <p:nvPr/>
          </p:nvSpPr>
          <p:spPr bwMode="auto">
            <a:xfrm>
              <a:off x="5643895" y="2157485"/>
              <a:ext cx="93334" cy="13575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02" name="Rectangle 101">
            <a:extLst>
              <a:ext uri="{FF2B5EF4-FFF2-40B4-BE49-F238E27FC236}">
                <a16:creationId xmlns:a16="http://schemas.microsoft.com/office/drawing/2014/main" id="{87D84D36-D89C-4ED1-A417-9915E1ACE2B8}"/>
              </a:ext>
            </a:extLst>
          </p:cNvPr>
          <p:cNvSpPr/>
          <p:nvPr/>
        </p:nvSpPr>
        <p:spPr bwMode="auto">
          <a:xfrm>
            <a:off x="1281001" y="2347568"/>
            <a:ext cx="282560" cy="260638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 name="Rectangle 102">
            <a:extLst>
              <a:ext uri="{FF2B5EF4-FFF2-40B4-BE49-F238E27FC236}">
                <a16:creationId xmlns:a16="http://schemas.microsoft.com/office/drawing/2014/main" id="{588FE250-CE4D-4174-8244-8ED5C060BCCB}"/>
              </a:ext>
            </a:extLst>
          </p:cNvPr>
          <p:cNvSpPr/>
          <p:nvPr/>
        </p:nvSpPr>
        <p:spPr bwMode="auto">
          <a:xfrm>
            <a:off x="1567479" y="2915204"/>
            <a:ext cx="282560" cy="203875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 name="Rectangle 103">
            <a:extLst>
              <a:ext uri="{FF2B5EF4-FFF2-40B4-BE49-F238E27FC236}">
                <a16:creationId xmlns:a16="http://schemas.microsoft.com/office/drawing/2014/main" id="{2B245E54-31F2-4D10-93D3-D771A66ADE16}"/>
              </a:ext>
            </a:extLst>
          </p:cNvPr>
          <p:cNvSpPr/>
          <p:nvPr/>
        </p:nvSpPr>
        <p:spPr bwMode="auto">
          <a:xfrm>
            <a:off x="2116953" y="3483183"/>
            <a:ext cx="282560" cy="146716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 name="Rectangle 104">
            <a:extLst>
              <a:ext uri="{FF2B5EF4-FFF2-40B4-BE49-F238E27FC236}">
                <a16:creationId xmlns:a16="http://schemas.microsoft.com/office/drawing/2014/main" id="{28CD6A99-BF3A-4B63-A334-DBB9B797E867}"/>
              </a:ext>
            </a:extLst>
          </p:cNvPr>
          <p:cNvSpPr/>
          <p:nvPr/>
        </p:nvSpPr>
        <p:spPr bwMode="auto">
          <a:xfrm>
            <a:off x="2403431" y="3086343"/>
            <a:ext cx="282560" cy="1864000"/>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 name="Rectangle 105">
            <a:extLst>
              <a:ext uri="{FF2B5EF4-FFF2-40B4-BE49-F238E27FC236}">
                <a16:creationId xmlns:a16="http://schemas.microsoft.com/office/drawing/2014/main" id="{6F51213F-02B4-4972-9D59-7D7AC71F11DC}"/>
              </a:ext>
            </a:extLst>
          </p:cNvPr>
          <p:cNvSpPr/>
          <p:nvPr/>
        </p:nvSpPr>
        <p:spPr bwMode="auto">
          <a:xfrm>
            <a:off x="2961554" y="3624637"/>
            <a:ext cx="282560" cy="132206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 name="Rectangle 106">
            <a:extLst>
              <a:ext uri="{FF2B5EF4-FFF2-40B4-BE49-F238E27FC236}">
                <a16:creationId xmlns:a16="http://schemas.microsoft.com/office/drawing/2014/main" id="{C2D888A3-9742-43F2-BC2C-789A04F196B0}"/>
              </a:ext>
            </a:extLst>
          </p:cNvPr>
          <p:cNvSpPr/>
          <p:nvPr/>
        </p:nvSpPr>
        <p:spPr bwMode="auto">
          <a:xfrm>
            <a:off x="3248032" y="3301921"/>
            <a:ext cx="282560" cy="1652034"/>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 name="Rectangle 107">
            <a:extLst>
              <a:ext uri="{FF2B5EF4-FFF2-40B4-BE49-F238E27FC236}">
                <a16:creationId xmlns:a16="http://schemas.microsoft.com/office/drawing/2014/main" id="{01F3C01E-1375-4B03-9EEF-709CC4E06AF4}"/>
              </a:ext>
            </a:extLst>
          </p:cNvPr>
          <p:cNvSpPr/>
          <p:nvPr/>
        </p:nvSpPr>
        <p:spPr bwMode="auto">
          <a:xfrm>
            <a:off x="3781541" y="3983881"/>
            <a:ext cx="282560" cy="97007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 name="Rectangle 108">
            <a:extLst>
              <a:ext uri="{FF2B5EF4-FFF2-40B4-BE49-F238E27FC236}">
                <a16:creationId xmlns:a16="http://schemas.microsoft.com/office/drawing/2014/main" id="{35FDB9E7-AF3A-4670-A813-205B92349F71}"/>
              </a:ext>
            </a:extLst>
          </p:cNvPr>
          <p:cNvSpPr/>
          <p:nvPr/>
        </p:nvSpPr>
        <p:spPr bwMode="auto">
          <a:xfrm>
            <a:off x="4068019" y="3521086"/>
            <a:ext cx="282560" cy="1435086"/>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0" name="Rectangle 109">
            <a:extLst>
              <a:ext uri="{FF2B5EF4-FFF2-40B4-BE49-F238E27FC236}">
                <a16:creationId xmlns:a16="http://schemas.microsoft.com/office/drawing/2014/main" id="{A799C695-E047-4669-928F-51DBE60D9B60}"/>
              </a:ext>
            </a:extLst>
          </p:cNvPr>
          <p:cNvSpPr/>
          <p:nvPr/>
        </p:nvSpPr>
        <p:spPr bwMode="auto">
          <a:xfrm>
            <a:off x="4636220" y="4310077"/>
            <a:ext cx="282560" cy="64387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1" name="Rectangle 110">
            <a:extLst>
              <a:ext uri="{FF2B5EF4-FFF2-40B4-BE49-F238E27FC236}">
                <a16:creationId xmlns:a16="http://schemas.microsoft.com/office/drawing/2014/main" id="{F267297C-9551-43BE-8E25-884AAB9BE775}"/>
              </a:ext>
            </a:extLst>
          </p:cNvPr>
          <p:cNvSpPr/>
          <p:nvPr/>
        </p:nvSpPr>
        <p:spPr bwMode="auto">
          <a:xfrm>
            <a:off x="4922698" y="4278848"/>
            <a:ext cx="282560" cy="67510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 name="Rectangle 111">
            <a:extLst>
              <a:ext uri="{FF2B5EF4-FFF2-40B4-BE49-F238E27FC236}">
                <a16:creationId xmlns:a16="http://schemas.microsoft.com/office/drawing/2014/main" id="{508AA4D5-C329-4D31-8FD5-22B161DCB900}"/>
              </a:ext>
            </a:extLst>
          </p:cNvPr>
          <p:cNvSpPr/>
          <p:nvPr/>
        </p:nvSpPr>
        <p:spPr bwMode="auto">
          <a:xfrm>
            <a:off x="5463659" y="4769155"/>
            <a:ext cx="282560" cy="1865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 name="Rectangle 112">
            <a:extLst>
              <a:ext uri="{FF2B5EF4-FFF2-40B4-BE49-F238E27FC236}">
                <a16:creationId xmlns:a16="http://schemas.microsoft.com/office/drawing/2014/main" id="{105D0696-1DF7-4762-8CC9-674BF149D8A7}"/>
              </a:ext>
            </a:extLst>
          </p:cNvPr>
          <p:cNvSpPr/>
          <p:nvPr/>
        </p:nvSpPr>
        <p:spPr bwMode="auto">
          <a:xfrm>
            <a:off x="5750137" y="4564397"/>
            <a:ext cx="282560" cy="38230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 name="Rectangle 10">
            <a:extLst>
              <a:ext uri="{FF2B5EF4-FFF2-40B4-BE49-F238E27FC236}">
                <a16:creationId xmlns:a16="http://schemas.microsoft.com/office/drawing/2014/main" id="{FD818450-8EBD-435B-93E7-BFA120109AAE}"/>
              </a:ext>
            </a:extLst>
          </p:cNvPr>
          <p:cNvSpPr>
            <a:spLocks noChangeArrowheads="1"/>
          </p:cNvSpPr>
          <p:nvPr/>
        </p:nvSpPr>
        <p:spPr bwMode="auto">
          <a:xfrm>
            <a:off x="1472072" y="2068658"/>
            <a:ext cx="2494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2000" b="0" dirty="0">
                <a:solidFill>
                  <a:schemeClr val="bg1"/>
                </a:solidFill>
                <a:latin typeface="Calibri" panose="020F0502020204030204" pitchFamily="34" charset="0"/>
                <a:cs typeface="Calibri" panose="020F0502020204030204" pitchFamily="34" charset="0"/>
              </a:rPr>
              <a:t>*</a:t>
            </a:r>
          </a:p>
        </p:txBody>
      </p:sp>
      <p:sp>
        <p:nvSpPr>
          <p:cNvPr id="115" name="Rectangle 10">
            <a:extLst>
              <a:ext uri="{FF2B5EF4-FFF2-40B4-BE49-F238E27FC236}">
                <a16:creationId xmlns:a16="http://schemas.microsoft.com/office/drawing/2014/main" id="{C6B7902E-F183-4BCA-807F-AED6358A4982}"/>
              </a:ext>
            </a:extLst>
          </p:cNvPr>
          <p:cNvSpPr>
            <a:spLocks noChangeArrowheads="1"/>
          </p:cNvSpPr>
          <p:nvPr/>
        </p:nvSpPr>
        <p:spPr bwMode="auto">
          <a:xfrm>
            <a:off x="2294612" y="2855979"/>
            <a:ext cx="2494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2000" b="0" dirty="0">
                <a:solidFill>
                  <a:schemeClr val="bg1"/>
                </a:solidFill>
                <a:latin typeface="Calibri" panose="020F0502020204030204" pitchFamily="34" charset="0"/>
                <a:cs typeface="Calibri" panose="020F0502020204030204" pitchFamily="34" charset="0"/>
              </a:rPr>
              <a:t>*</a:t>
            </a:r>
          </a:p>
        </p:txBody>
      </p:sp>
      <p:sp>
        <p:nvSpPr>
          <p:cNvPr id="117" name="Rectangle 10">
            <a:extLst>
              <a:ext uri="{FF2B5EF4-FFF2-40B4-BE49-F238E27FC236}">
                <a16:creationId xmlns:a16="http://schemas.microsoft.com/office/drawing/2014/main" id="{73758A23-5A64-495E-9C33-D701823A94B5}"/>
              </a:ext>
            </a:extLst>
          </p:cNvPr>
          <p:cNvSpPr>
            <a:spLocks noChangeArrowheads="1"/>
          </p:cNvSpPr>
          <p:nvPr/>
        </p:nvSpPr>
        <p:spPr bwMode="auto">
          <a:xfrm>
            <a:off x="3125754" y="3048740"/>
            <a:ext cx="2494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2000" b="0" dirty="0">
                <a:solidFill>
                  <a:schemeClr val="bg1"/>
                </a:solidFill>
                <a:latin typeface="Calibri" panose="020F0502020204030204" pitchFamily="34" charset="0"/>
                <a:cs typeface="Calibri" panose="020F0502020204030204" pitchFamily="34" charset="0"/>
              </a:rPr>
              <a:t>*</a:t>
            </a:r>
          </a:p>
        </p:txBody>
      </p:sp>
      <p:sp>
        <p:nvSpPr>
          <p:cNvPr id="118" name="Rectangle 10">
            <a:extLst>
              <a:ext uri="{FF2B5EF4-FFF2-40B4-BE49-F238E27FC236}">
                <a16:creationId xmlns:a16="http://schemas.microsoft.com/office/drawing/2014/main" id="{4FAF2CEE-2F19-481A-AE81-2F95C4C02BA8}"/>
              </a:ext>
            </a:extLst>
          </p:cNvPr>
          <p:cNvSpPr>
            <a:spLocks noChangeArrowheads="1"/>
          </p:cNvSpPr>
          <p:nvPr/>
        </p:nvSpPr>
        <p:spPr bwMode="auto">
          <a:xfrm>
            <a:off x="3961706" y="3263181"/>
            <a:ext cx="2494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2000" b="0" dirty="0">
                <a:solidFill>
                  <a:schemeClr val="bg1"/>
                </a:solidFill>
                <a:latin typeface="Calibri" panose="020F0502020204030204" pitchFamily="34" charset="0"/>
                <a:cs typeface="Calibri" panose="020F0502020204030204" pitchFamily="34" charset="0"/>
              </a:rPr>
              <a:t>*</a:t>
            </a:r>
          </a:p>
        </p:txBody>
      </p:sp>
      <p:sp>
        <p:nvSpPr>
          <p:cNvPr id="119" name="Rectangle 10">
            <a:extLst>
              <a:ext uri="{FF2B5EF4-FFF2-40B4-BE49-F238E27FC236}">
                <a16:creationId xmlns:a16="http://schemas.microsoft.com/office/drawing/2014/main" id="{98143175-0852-421D-B7DE-8AD2099B89C4}"/>
              </a:ext>
            </a:extLst>
          </p:cNvPr>
          <p:cNvSpPr>
            <a:spLocks noChangeArrowheads="1"/>
          </p:cNvSpPr>
          <p:nvPr/>
        </p:nvSpPr>
        <p:spPr bwMode="auto">
          <a:xfrm>
            <a:off x="5651912" y="4273792"/>
            <a:ext cx="2494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2000" b="0" dirty="0">
                <a:solidFill>
                  <a:schemeClr val="bg1"/>
                </a:solidFill>
                <a:latin typeface="Calibri" panose="020F0502020204030204" pitchFamily="34" charset="0"/>
                <a:cs typeface="Calibri" panose="020F0502020204030204" pitchFamily="34" charset="0"/>
              </a:rPr>
              <a:t>*</a:t>
            </a:r>
          </a:p>
        </p:txBody>
      </p:sp>
      <p:grpSp>
        <p:nvGrpSpPr>
          <p:cNvPr id="126" name="Group 125">
            <a:extLst>
              <a:ext uri="{FF2B5EF4-FFF2-40B4-BE49-F238E27FC236}">
                <a16:creationId xmlns:a16="http://schemas.microsoft.com/office/drawing/2014/main" id="{061357A1-39CB-44A8-B5C0-D77D85D2644C}"/>
              </a:ext>
            </a:extLst>
          </p:cNvPr>
          <p:cNvGrpSpPr/>
          <p:nvPr/>
        </p:nvGrpSpPr>
        <p:grpSpPr>
          <a:xfrm>
            <a:off x="1398490" y="2304701"/>
            <a:ext cx="44373" cy="94309"/>
            <a:chOff x="7231765" y="2918917"/>
            <a:chExt cx="74107" cy="142972"/>
          </a:xfrm>
        </p:grpSpPr>
        <p:cxnSp>
          <p:nvCxnSpPr>
            <p:cNvPr id="121" name="Straight Connector 120">
              <a:extLst>
                <a:ext uri="{FF2B5EF4-FFF2-40B4-BE49-F238E27FC236}">
                  <a16:creationId xmlns:a16="http://schemas.microsoft.com/office/drawing/2014/main" id="{D6A853F9-DBFC-4031-90FF-27656CCCF64F}"/>
                </a:ext>
              </a:extLst>
            </p:cNvPr>
            <p:cNvCxnSpPr>
              <a:cxnSpLocks/>
            </p:cNvCxnSpPr>
            <p:nvPr/>
          </p:nvCxnSpPr>
          <p:spPr bwMode="auto">
            <a:xfrm>
              <a:off x="7268818" y="2926532"/>
              <a:ext cx="0" cy="135357"/>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C0E806E9-96C0-4F49-A4F8-BA48E2B8382E}"/>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FD14359D-C3F8-426D-9190-89B2EF9B7D68}"/>
                </a:ext>
              </a:extLst>
            </p:cNvPr>
            <p:cNvCxnSpPr>
              <a:cxnSpLocks/>
            </p:cNvCxnSpPr>
            <p:nvPr/>
          </p:nvCxnSpPr>
          <p:spPr bwMode="auto">
            <a:xfrm>
              <a:off x="7231765" y="3061889"/>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27" name="Group 126">
            <a:extLst>
              <a:ext uri="{FF2B5EF4-FFF2-40B4-BE49-F238E27FC236}">
                <a16:creationId xmlns:a16="http://schemas.microsoft.com/office/drawing/2014/main" id="{96244205-08F5-49C2-B4B1-66661CAE938F}"/>
              </a:ext>
            </a:extLst>
          </p:cNvPr>
          <p:cNvGrpSpPr/>
          <p:nvPr/>
        </p:nvGrpSpPr>
        <p:grpSpPr>
          <a:xfrm>
            <a:off x="1685623" y="2848496"/>
            <a:ext cx="44373" cy="157112"/>
            <a:chOff x="7231765" y="2918917"/>
            <a:chExt cx="74107" cy="142972"/>
          </a:xfrm>
        </p:grpSpPr>
        <p:cxnSp>
          <p:nvCxnSpPr>
            <p:cNvPr id="128" name="Straight Connector 127">
              <a:extLst>
                <a:ext uri="{FF2B5EF4-FFF2-40B4-BE49-F238E27FC236}">
                  <a16:creationId xmlns:a16="http://schemas.microsoft.com/office/drawing/2014/main" id="{91BE0F24-0CE5-4647-8FF2-D2D1222447E0}"/>
                </a:ext>
              </a:extLst>
            </p:cNvPr>
            <p:cNvCxnSpPr>
              <a:cxnSpLocks/>
            </p:cNvCxnSpPr>
            <p:nvPr/>
          </p:nvCxnSpPr>
          <p:spPr bwMode="auto">
            <a:xfrm>
              <a:off x="7268818" y="2926532"/>
              <a:ext cx="0" cy="135357"/>
            </a:xfrm>
            <a:prstGeom prst="line">
              <a:avLst/>
            </a:prstGeom>
            <a:noFill/>
            <a:ln w="28575" cap="flat" cmpd="sng" algn="ctr">
              <a:solidFill>
                <a:schemeClr val="bg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F733C32C-C53C-4B04-BD90-E9D28AC15EAF}"/>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17CDA31E-A775-441A-95D2-16455B93ED4B}"/>
                </a:ext>
              </a:extLst>
            </p:cNvPr>
            <p:cNvCxnSpPr>
              <a:cxnSpLocks/>
            </p:cNvCxnSpPr>
            <p:nvPr/>
          </p:nvCxnSpPr>
          <p:spPr bwMode="auto">
            <a:xfrm>
              <a:off x="7231765" y="3061889"/>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31" name="Group 130">
            <a:extLst>
              <a:ext uri="{FF2B5EF4-FFF2-40B4-BE49-F238E27FC236}">
                <a16:creationId xmlns:a16="http://schemas.microsoft.com/office/drawing/2014/main" id="{BD0620E0-3CF2-4260-9A96-68B3F0333E53}"/>
              </a:ext>
            </a:extLst>
          </p:cNvPr>
          <p:cNvGrpSpPr/>
          <p:nvPr/>
        </p:nvGrpSpPr>
        <p:grpSpPr>
          <a:xfrm>
            <a:off x="2526966" y="3012356"/>
            <a:ext cx="44373" cy="157112"/>
            <a:chOff x="7231765" y="2918917"/>
            <a:chExt cx="74107" cy="142972"/>
          </a:xfrm>
        </p:grpSpPr>
        <p:cxnSp>
          <p:nvCxnSpPr>
            <p:cNvPr id="132" name="Straight Connector 131">
              <a:extLst>
                <a:ext uri="{FF2B5EF4-FFF2-40B4-BE49-F238E27FC236}">
                  <a16:creationId xmlns:a16="http://schemas.microsoft.com/office/drawing/2014/main" id="{EC13CD34-4797-46D2-8EC3-5C85A8D14862}"/>
                </a:ext>
              </a:extLst>
            </p:cNvPr>
            <p:cNvCxnSpPr>
              <a:cxnSpLocks/>
            </p:cNvCxnSpPr>
            <p:nvPr/>
          </p:nvCxnSpPr>
          <p:spPr bwMode="auto">
            <a:xfrm>
              <a:off x="7268818" y="2926532"/>
              <a:ext cx="0" cy="135357"/>
            </a:xfrm>
            <a:prstGeom prst="line">
              <a:avLst/>
            </a:prstGeom>
            <a:noFill/>
            <a:ln w="28575" cap="flat" cmpd="sng" algn="ctr">
              <a:solidFill>
                <a:schemeClr val="bg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12BCA70F-45BE-4129-A2F4-447EDA2554E7}"/>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5A6A851C-20EB-4271-A920-93E5FC51FBF8}"/>
                </a:ext>
              </a:extLst>
            </p:cNvPr>
            <p:cNvCxnSpPr>
              <a:cxnSpLocks/>
            </p:cNvCxnSpPr>
            <p:nvPr/>
          </p:nvCxnSpPr>
          <p:spPr bwMode="auto">
            <a:xfrm>
              <a:off x="7231765" y="3061889"/>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35" name="Group 134">
            <a:extLst>
              <a:ext uri="{FF2B5EF4-FFF2-40B4-BE49-F238E27FC236}">
                <a16:creationId xmlns:a16="http://schemas.microsoft.com/office/drawing/2014/main" id="{B4418423-A1B2-4C80-95D3-4B9B04C481D6}"/>
              </a:ext>
            </a:extLst>
          </p:cNvPr>
          <p:cNvGrpSpPr/>
          <p:nvPr/>
        </p:nvGrpSpPr>
        <p:grpSpPr>
          <a:xfrm>
            <a:off x="2238621" y="3417052"/>
            <a:ext cx="44373" cy="128417"/>
            <a:chOff x="7231765" y="2918917"/>
            <a:chExt cx="74107" cy="142972"/>
          </a:xfrm>
        </p:grpSpPr>
        <p:cxnSp>
          <p:nvCxnSpPr>
            <p:cNvPr id="136" name="Straight Connector 135">
              <a:extLst>
                <a:ext uri="{FF2B5EF4-FFF2-40B4-BE49-F238E27FC236}">
                  <a16:creationId xmlns:a16="http://schemas.microsoft.com/office/drawing/2014/main" id="{56F5EA4C-7170-439E-878F-B9B70917D793}"/>
                </a:ext>
              </a:extLst>
            </p:cNvPr>
            <p:cNvCxnSpPr>
              <a:cxnSpLocks/>
            </p:cNvCxnSpPr>
            <p:nvPr/>
          </p:nvCxnSpPr>
          <p:spPr bwMode="auto">
            <a:xfrm>
              <a:off x="7268818" y="2926532"/>
              <a:ext cx="0" cy="135357"/>
            </a:xfrm>
            <a:prstGeom prst="line">
              <a:avLst/>
            </a:prstGeom>
            <a:noFill/>
            <a:ln w="28575" cap="flat" cmpd="sng" algn="ctr">
              <a:solidFill>
                <a:schemeClr val="bg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2CBE95F7-AFBD-453B-B9F0-3C765F92D19A}"/>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912C7FBA-12EC-4EDF-B5CD-3BF973F594A1}"/>
                </a:ext>
              </a:extLst>
            </p:cNvPr>
            <p:cNvCxnSpPr>
              <a:cxnSpLocks/>
            </p:cNvCxnSpPr>
            <p:nvPr/>
          </p:nvCxnSpPr>
          <p:spPr bwMode="auto">
            <a:xfrm>
              <a:off x="7231765" y="3061889"/>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39" name="Group 138">
            <a:extLst>
              <a:ext uri="{FF2B5EF4-FFF2-40B4-BE49-F238E27FC236}">
                <a16:creationId xmlns:a16="http://schemas.microsoft.com/office/drawing/2014/main" id="{A2730D74-3128-481E-A872-55952CD36DF1}"/>
              </a:ext>
            </a:extLst>
          </p:cNvPr>
          <p:cNvGrpSpPr/>
          <p:nvPr/>
        </p:nvGrpSpPr>
        <p:grpSpPr>
          <a:xfrm>
            <a:off x="3371828" y="3224309"/>
            <a:ext cx="44373" cy="157112"/>
            <a:chOff x="7231765" y="2918917"/>
            <a:chExt cx="74107" cy="142972"/>
          </a:xfrm>
        </p:grpSpPr>
        <p:cxnSp>
          <p:nvCxnSpPr>
            <p:cNvPr id="140" name="Straight Connector 139">
              <a:extLst>
                <a:ext uri="{FF2B5EF4-FFF2-40B4-BE49-F238E27FC236}">
                  <a16:creationId xmlns:a16="http://schemas.microsoft.com/office/drawing/2014/main" id="{D6750D99-CFBA-4844-80BF-3E6CCE6F5DEF}"/>
                </a:ext>
              </a:extLst>
            </p:cNvPr>
            <p:cNvCxnSpPr>
              <a:cxnSpLocks/>
            </p:cNvCxnSpPr>
            <p:nvPr/>
          </p:nvCxnSpPr>
          <p:spPr bwMode="auto">
            <a:xfrm>
              <a:off x="7268818" y="2926532"/>
              <a:ext cx="0" cy="135357"/>
            </a:xfrm>
            <a:prstGeom prst="line">
              <a:avLst/>
            </a:prstGeom>
            <a:noFill/>
            <a:ln w="28575" cap="flat" cmpd="sng" algn="ctr">
              <a:solidFill>
                <a:schemeClr val="bg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F4213D92-38AB-44A7-9C07-56E0A12BC6D7}"/>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CCABB46A-072D-49D9-B226-FE1BCE819B66}"/>
                </a:ext>
              </a:extLst>
            </p:cNvPr>
            <p:cNvCxnSpPr>
              <a:cxnSpLocks/>
            </p:cNvCxnSpPr>
            <p:nvPr/>
          </p:nvCxnSpPr>
          <p:spPr bwMode="auto">
            <a:xfrm>
              <a:off x="7231765" y="3061889"/>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43" name="Group 142">
            <a:extLst>
              <a:ext uri="{FF2B5EF4-FFF2-40B4-BE49-F238E27FC236}">
                <a16:creationId xmlns:a16="http://schemas.microsoft.com/office/drawing/2014/main" id="{2F492A73-B552-477F-8C10-340EA7CBEF10}"/>
              </a:ext>
            </a:extLst>
          </p:cNvPr>
          <p:cNvGrpSpPr/>
          <p:nvPr/>
        </p:nvGrpSpPr>
        <p:grpSpPr>
          <a:xfrm>
            <a:off x="3084520" y="3570471"/>
            <a:ext cx="44373" cy="128417"/>
            <a:chOff x="7231765" y="2918917"/>
            <a:chExt cx="74107" cy="142972"/>
          </a:xfrm>
        </p:grpSpPr>
        <p:cxnSp>
          <p:nvCxnSpPr>
            <p:cNvPr id="144" name="Straight Connector 143">
              <a:extLst>
                <a:ext uri="{FF2B5EF4-FFF2-40B4-BE49-F238E27FC236}">
                  <a16:creationId xmlns:a16="http://schemas.microsoft.com/office/drawing/2014/main" id="{D6DBA34E-26F7-4AD0-8C74-13155C7B4AC0}"/>
                </a:ext>
              </a:extLst>
            </p:cNvPr>
            <p:cNvCxnSpPr>
              <a:cxnSpLocks/>
            </p:cNvCxnSpPr>
            <p:nvPr/>
          </p:nvCxnSpPr>
          <p:spPr bwMode="auto">
            <a:xfrm>
              <a:off x="7268818" y="2926532"/>
              <a:ext cx="0" cy="135357"/>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6DBEE67E-9E7D-4A11-B3D2-3DCCE98A4306}"/>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7A68C911-76F2-4779-8D75-3D8C011E81D6}"/>
                </a:ext>
              </a:extLst>
            </p:cNvPr>
            <p:cNvCxnSpPr>
              <a:cxnSpLocks/>
            </p:cNvCxnSpPr>
            <p:nvPr/>
          </p:nvCxnSpPr>
          <p:spPr bwMode="auto">
            <a:xfrm>
              <a:off x="7231765" y="3061889"/>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47" name="Group 146">
            <a:extLst>
              <a:ext uri="{FF2B5EF4-FFF2-40B4-BE49-F238E27FC236}">
                <a16:creationId xmlns:a16="http://schemas.microsoft.com/office/drawing/2014/main" id="{D1D50BBF-B7C8-44F7-A00F-6B7729BCEAD8}"/>
              </a:ext>
            </a:extLst>
          </p:cNvPr>
          <p:cNvGrpSpPr/>
          <p:nvPr/>
        </p:nvGrpSpPr>
        <p:grpSpPr>
          <a:xfrm>
            <a:off x="4187419" y="3449918"/>
            <a:ext cx="44373" cy="155460"/>
            <a:chOff x="7231765" y="2918917"/>
            <a:chExt cx="74107" cy="142972"/>
          </a:xfrm>
        </p:grpSpPr>
        <p:cxnSp>
          <p:nvCxnSpPr>
            <p:cNvPr id="148" name="Straight Connector 147">
              <a:extLst>
                <a:ext uri="{FF2B5EF4-FFF2-40B4-BE49-F238E27FC236}">
                  <a16:creationId xmlns:a16="http://schemas.microsoft.com/office/drawing/2014/main" id="{1217DCB6-0F0C-4536-A5BA-B01E92366422}"/>
                </a:ext>
              </a:extLst>
            </p:cNvPr>
            <p:cNvCxnSpPr>
              <a:cxnSpLocks/>
            </p:cNvCxnSpPr>
            <p:nvPr/>
          </p:nvCxnSpPr>
          <p:spPr bwMode="auto">
            <a:xfrm>
              <a:off x="7268818" y="2926532"/>
              <a:ext cx="0" cy="135357"/>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35EC529F-B554-4B2E-B66D-959AD3938C51}"/>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1FBEA349-FCE6-40F0-A5DE-9C488D2227C2}"/>
                </a:ext>
              </a:extLst>
            </p:cNvPr>
            <p:cNvCxnSpPr>
              <a:cxnSpLocks/>
            </p:cNvCxnSpPr>
            <p:nvPr/>
          </p:nvCxnSpPr>
          <p:spPr bwMode="auto">
            <a:xfrm>
              <a:off x="7231765" y="3055021"/>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51" name="Group 150">
            <a:extLst>
              <a:ext uri="{FF2B5EF4-FFF2-40B4-BE49-F238E27FC236}">
                <a16:creationId xmlns:a16="http://schemas.microsoft.com/office/drawing/2014/main" id="{DD1A77A4-9C59-499F-8102-F3D72F71DE65}"/>
              </a:ext>
            </a:extLst>
          </p:cNvPr>
          <p:cNvGrpSpPr/>
          <p:nvPr/>
        </p:nvGrpSpPr>
        <p:grpSpPr>
          <a:xfrm>
            <a:off x="3900440" y="3928906"/>
            <a:ext cx="44373" cy="108604"/>
            <a:chOff x="7231765" y="2918917"/>
            <a:chExt cx="74107" cy="142972"/>
          </a:xfrm>
        </p:grpSpPr>
        <p:cxnSp>
          <p:nvCxnSpPr>
            <p:cNvPr id="152" name="Straight Connector 151">
              <a:extLst>
                <a:ext uri="{FF2B5EF4-FFF2-40B4-BE49-F238E27FC236}">
                  <a16:creationId xmlns:a16="http://schemas.microsoft.com/office/drawing/2014/main" id="{5AE8DFCC-7F9A-4635-8191-7399984E319A}"/>
                </a:ext>
              </a:extLst>
            </p:cNvPr>
            <p:cNvCxnSpPr>
              <a:cxnSpLocks/>
            </p:cNvCxnSpPr>
            <p:nvPr/>
          </p:nvCxnSpPr>
          <p:spPr bwMode="auto">
            <a:xfrm>
              <a:off x="7268818" y="2926532"/>
              <a:ext cx="0" cy="135357"/>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F94FE182-144A-4A57-B9FB-F73824C39CEA}"/>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18A59670-52CA-4539-BD3A-E113F58052B8}"/>
                </a:ext>
              </a:extLst>
            </p:cNvPr>
            <p:cNvCxnSpPr>
              <a:cxnSpLocks/>
            </p:cNvCxnSpPr>
            <p:nvPr/>
          </p:nvCxnSpPr>
          <p:spPr bwMode="auto">
            <a:xfrm>
              <a:off x="7231765" y="3061889"/>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55" name="Group 154">
            <a:extLst>
              <a:ext uri="{FF2B5EF4-FFF2-40B4-BE49-F238E27FC236}">
                <a16:creationId xmlns:a16="http://schemas.microsoft.com/office/drawing/2014/main" id="{1D48F5A6-B88A-4B85-B1D5-49307300D045}"/>
              </a:ext>
            </a:extLst>
          </p:cNvPr>
          <p:cNvGrpSpPr/>
          <p:nvPr/>
        </p:nvGrpSpPr>
        <p:grpSpPr>
          <a:xfrm>
            <a:off x="5044310" y="4239759"/>
            <a:ext cx="44373" cy="108093"/>
            <a:chOff x="7231765" y="2918917"/>
            <a:chExt cx="74107" cy="142972"/>
          </a:xfrm>
        </p:grpSpPr>
        <p:cxnSp>
          <p:nvCxnSpPr>
            <p:cNvPr id="156" name="Straight Connector 155">
              <a:extLst>
                <a:ext uri="{FF2B5EF4-FFF2-40B4-BE49-F238E27FC236}">
                  <a16:creationId xmlns:a16="http://schemas.microsoft.com/office/drawing/2014/main" id="{4B827145-33BC-4973-A3E4-5C40B563D337}"/>
                </a:ext>
              </a:extLst>
            </p:cNvPr>
            <p:cNvCxnSpPr>
              <a:cxnSpLocks/>
            </p:cNvCxnSpPr>
            <p:nvPr/>
          </p:nvCxnSpPr>
          <p:spPr bwMode="auto">
            <a:xfrm>
              <a:off x="7268818" y="2926532"/>
              <a:ext cx="0" cy="135357"/>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94F6934A-F0C7-405B-82D8-7FBCB5B9B944}"/>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13E85DFC-17A9-4D1E-AACC-D10807EC9971}"/>
                </a:ext>
              </a:extLst>
            </p:cNvPr>
            <p:cNvCxnSpPr>
              <a:cxnSpLocks/>
            </p:cNvCxnSpPr>
            <p:nvPr/>
          </p:nvCxnSpPr>
          <p:spPr bwMode="auto">
            <a:xfrm>
              <a:off x="7231765" y="3055021"/>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59" name="Group 158">
            <a:extLst>
              <a:ext uri="{FF2B5EF4-FFF2-40B4-BE49-F238E27FC236}">
                <a16:creationId xmlns:a16="http://schemas.microsoft.com/office/drawing/2014/main" id="{7E1336E6-6494-4D5A-A0C4-80EC041DAC73}"/>
              </a:ext>
            </a:extLst>
          </p:cNvPr>
          <p:cNvGrpSpPr/>
          <p:nvPr/>
        </p:nvGrpSpPr>
        <p:grpSpPr>
          <a:xfrm>
            <a:off x="4761750" y="4255617"/>
            <a:ext cx="44373" cy="101136"/>
            <a:chOff x="7231765" y="2926532"/>
            <a:chExt cx="74107" cy="135357"/>
          </a:xfrm>
        </p:grpSpPr>
        <p:cxnSp>
          <p:nvCxnSpPr>
            <p:cNvPr id="160" name="Straight Connector 159">
              <a:extLst>
                <a:ext uri="{FF2B5EF4-FFF2-40B4-BE49-F238E27FC236}">
                  <a16:creationId xmlns:a16="http://schemas.microsoft.com/office/drawing/2014/main" id="{651185EC-7BB1-49B2-8364-410B33C4F955}"/>
                </a:ext>
              </a:extLst>
            </p:cNvPr>
            <p:cNvCxnSpPr>
              <a:cxnSpLocks/>
            </p:cNvCxnSpPr>
            <p:nvPr/>
          </p:nvCxnSpPr>
          <p:spPr bwMode="auto">
            <a:xfrm>
              <a:off x="7268818" y="2926532"/>
              <a:ext cx="0" cy="135357"/>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7C4C434D-12CE-4B9D-B930-F0B020EBD50D}"/>
                </a:ext>
              </a:extLst>
            </p:cNvPr>
            <p:cNvCxnSpPr>
              <a:cxnSpLocks/>
            </p:cNvCxnSpPr>
            <p:nvPr/>
          </p:nvCxnSpPr>
          <p:spPr bwMode="auto">
            <a:xfrm>
              <a:off x="7231765" y="2928910"/>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7C2D8CC4-C60C-486E-8269-0B40BB1A06D9}"/>
                </a:ext>
              </a:extLst>
            </p:cNvPr>
            <p:cNvCxnSpPr>
              <a:cxnSpLocks/>
            </p:cNvCxnSpPr>
            <p:nvPr/>
          </p:nvCxnSpPr>
          <p:spPr bwMode="auto">
            <a:xfrm>
              <a:off x="7231765" y="3061889"/>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63" name="Group 162">
            <a:extLst>
              <a:ext uri="{FF2B5EF4-FFF2-40B4-BE49-F238E27FC236}">
                <a16:creationId xmlns:a16="http://schemas.microsoft.com/office/drawing/2014/main" id="{0DDBDFD7-35E3-4977-9E94-0B2F1AEEC46E}"/>
              </a:ext>
            </a:extLst>
          </p:cNvPr>
          <p:cNvGrpSpPr/>
          <p:nvPr/>
        </p:nvGrpSpPr>
        <p:grpSpPr>
          <a:xfrm>
            <a:off x="5861933" y="4492635"/>
            <a:ext cx="44373" cy="155460"/>
            <a:chOff x="7231765" y="2918917"/>
            <a:chExt cx="74107" cy="142972"/>
          </a:xfrm>
        </p:grpSpPr>
        <p:cxnSp>
          <p:nvCxnSpPr>
            <p:cNvPr id="164" name="Straight Connector 163">
              <a:extLst>
                <a:ext uri="{FF2B5EF4-FFF2-40B4-BE49-F238E27FC236}">
                  <a16:creationId xmlns:a16="http://schemas.microsoft.com/office/drawing/2014/main" id="{7FEA2124-6F40-48DD-A899-586395B9EB42}"/>
                </a:ext>
              </a:extLst>
            </p:cNvPr>
            <p:cNvCxnSpPr>
              <a:cxnSpLocks/>
            </p:cNvCxnSpPr>
            <p:nvPr/>
          </p:nvCxnSpPr>
          <p:spPr bwMode="auto">
            <a:xfrm>
              <a:off x="7268818" y="2926532"/>
              <a:ext cx="0" cy="135357"/>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D5217468-5CE8-4D15-A65E-8D370CB65DDF}"/>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FCB9A9F6-07E0-4070-8424-7BE85A9415AF}"/>
                </a:ext>
              </a:extLst>
            </p:cNvPr>
            <p:cNvCxnSpPr>
              <a:cxnSpLocks/>
            </p:cNvCxnSpPr>
            <p:nvPr/>
          </p:nvCxnSpPr>
          <p:spPr bwMode="auto">
            <a:xfrm>
              <a:off x="7231765" y="3055021"/>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67" name="Group 166">
            <a:extLst>
              <a:ext uri="{FF2B5EF4-FFF2-40B4-BE49-F238E27FC236}">
                <a16:creationId xmlns:a16="http://schemas.microsoft.com/office/drawing/2014/main" id="{9545D4D1-38A7-4A1C-A875-2EF4F0742080}"/>
              </a:ext>
            </a:extLst>
          </p:cNvPr>
          <p:cNvGrpSpPr/>
          <p:nvPr/>
        </p:nvGrpSpPr>
        <p:grpSpPr>
          <a:xfrm>
            <a:off x="5621813" y="4737389"/>
            <a:ext cx="44373" cy="77253"/>
            <a:chOff x="7231765" y="2918917"/>
            <a:chExt cx="74107" cy="142972"/>
          </a:xfrm>
        </p:grpSpPr>
        <p:cxnSp>
          <p:nvCxnSpPr>
            <p:cNvPr id="168" name="Straight Connector 167">
              <a:extLst>
                <a:ext uri="{FF2B5EF4-FFF2-40B4-BE49-F238E27FC236}">
                  <a16:creationId xmlns:a16="http://schemas.microsoft.com/office/drawing/2014/main" id="{136747BB-42D9-4776-832E-972C8EF55DB2}"/>
                </a:ext>
              </a:extLst>
            </p:cNvPr>
            <p:cNvCxnSpPr>
              <a:cxnSpLocks/>
            </p:cNvCxnSpPr>
            <p:nvPr/>
          </p:nvCxnSpPr>
          <p:spPr bwMode="auto">
            <a:xfrm>
              <a:off x="7268818" y="2926532"/>
              <a:ext cx="0" cy="135357"/>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3F239B97-F774-4542-8929-E56BC358886B}"/>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FFFCEF86-9226-40F4-9E9D-176409E56B02}"/>
                </a:ext>
              </a:extLst>
            </p:cNvPr>
            <p:cNvCxnSpPr>
              <a:cxnSpLocks/>
            </p:cNvCxnSpPr>
            <p:nvPr/>
          </p:nvCxnSpPr>
          <p:spPr bwMode="auto">
            <a:xfrm>
              <a:off x="7231765" y="3061889"/>
              <a:ext cx="74107" cy="0"/>
            </a:xfrm>
            <a:prstGeom prst="line">
              <a:avLst/>
            </a:prstGeom>
            <a:noFill/>
            <a:ln w="28575" cap="flat" cmpd="sng" algn="ctr">
              <a:solidFill>
                <a:schemeClr val="bg1"/>
              </a:solidFill>
              <a:prstDash val="solid"/>
              <a:round/>
              <a:headEnd type="none" w="med" len="med"/>
              <a:tailEnd type="none" w="med" len="med"/>
            </a:ln>
            <a:effectLst/>
          </p:spPr>
        </p:cxnSp>
      </p:grpSp>
      <p:sp>
        <p:nvSpPr>
          <p:cNvPr id="72" name="Freeform: Shape 71">
            <a:extLst>
              <a:ext uri="{FF2B5EF4-FFF2-40B4-BE49-F238E27FC236}">
                <a16:creationId xmlns:a16="http://schemas.microsoft.com/office/drawing/2014/main" id="{DF47ED3F-EAFF-4EC1-98CD-FFD865036655}"/>
              </a:ext>
            </a:extLst>
          </p:cNvPr>
          <p:cNvSpPr/>
          <p:nvPr/>
        </p:nvSpPr>
        <p:spPr bwMode="auto">
          <a:xfrm>
            <a:off x="1146009" y="1962043"/>
            <a:ext cx="5021229" cy="2991994"/>
          </a:xfrm>
          <a:custGeom>
            <a:avLst/>
            <a:gdLst>
              <a:gd name="connsiteX0" fmla="*/ 0 w 4743450"/>
              <a:gd name="connsiteY0" fmla="*/ 0 h 3743325"/>
              <a:gd name="connsiteX1" fmla="*/ 0 w 4743450"/>
              <a:gd name="connsiteY1" fmla="*/ 3743325 h 3743325"/>
              <a:gd name="connsiteX2" fmla="*/ 4743450 w 4743450"/>
              <a:gd name="connsiteY2" fmla="*/ 3743325 h 3743325"/>
            </a:gdLst>
            <a:ahLst/>
            <a:cxnLst>
              <a:cxn ang="0">
                <a:pos x="connsiteX0" y="connsiteY0"/>
              </a:cxn>
              <a:cxn ang="0">
                <a:pos x="connsiteX1" y="connsiteY1"/>
              </a:cxn>
              <a:cxn ang="0">
                <a:pos x="connsiteX2" y="connsiteY2"/>
              </a:cxn>
            </a:cxnLst>
            <a:rect l="l" t="t" r="r" b="b"/>
            <a:pathLst>
              <a:path w="4743450" h="3743325">
                <a:moveTo>
                  <a:pt x="0" y="0"/>
                </a:moveTo>
                <a:lnTo>
                  <a:pt x="0" y="3743325"/>
                </a:lnTo>
                <a:lnTo>
                  <a:pt x="4743450" y="3743325"/>
                </a:lnTo>
              </a:path>
            </a:pathLst>
          </a:custGeom>
          <a:noFill/>
          <a:ln w="28575">
            <a:solidFill>
              <a:schemeClr val="bg1"/>
            </a:solidFill>
            <a:miter lim="800000"/>
            <a:headEnd/>
            <a:tailEnd/>
          </a:ln>
        </p:spPr>
        <p:txBody>
          <a:bodyPr rtlCol="0" anchor="ctr"/>
          <a:lstStyle/>
          <a:p>
            <a:pPr algn="ctr"/>
            <a:endParaRPr lang="en-US" dirty="0"/>
          </a:p>
        </p:txBody>
      </p:sp>
      <p:sp>
        <p:nvSpPr>
          <p:cNvPr id="122" name="TextBox 121">
            <a:extLst>
              <a:ext uri="{FF2B5EF4-FFF2-40B4-BE49-F238E27FC236}">
                <a16:creationId xmlns:a16="http://schemas.microsoft.com/office/drawing/2014/main" id="{3D479A66-356E-F947-73B1-51C275687EFA}"/>
              </a:ext>
            </a:extLst>
          </p:cNvPr>
          <p:cNvSpPr txBox="1"/>
          <p:nvPr/>
        </p:nvSpPr>
        <p:spPr bwMode="auto">
          <a:xfrm>
            <a:off x="1909689" y="1411517"/>
            <a:ext cx="28191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Overall Treatment Received</a:t>
            </a:r>
          </a:p>
        </p:txBody>
      </p:sp>
      <p:sp>
        <p:nvSpPr>
          <p:cNvPr id="124" name="TextBox 123">
            <a:extLst>
              <a:ext uri="{FF2B5EF4-FFF2-40B4-BE49-F238E27FC236}">
                <a16:creationId xmlns:a16="http://schemas.microsoft.com/office/drawing/2014/main" id="{57569250-3B02-9C2B-22CA-DB87C15DF299}"/>
              </a:ext>
            </a:extLst>
          </p:cNvPr>
          <p:cNvSpPr txBox="1"/>
          <p:nvPr/>
        </p:nvSpPr>
        <p:spPr bwMode="auto">
          <a:xfrm>
            <a:off x="8495580" y="1399858"/>
            <a:ext cx="2946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Impact of Brachytherapy Use</a:t>
            </a:r>
          </a:p>
        </p:txBody>
      </p:sp>
    </p:spTree>
    <p:extLst>
      <p:ext uri="{BB962C8B-B14F-4D97-AF65-F5344CB8AC3E}">
        <p14:creationId xmlns:p14="http://schemas.microsoft.com/office/powerpoint/2010/main" val="1037764667"/>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 name="Rectangle 223">
            <a:extLst>
              <a:ext uri="{FF2B5EF4-FFF2-40B4-BE49-F238E27FC236}">
                <a16:creationId xmlns:a16="http://schemas.microsoft.com/office/drawing/2014/main" id="{7A1C89FE-DEBF-45AE-8AEE-7CD6383FB6EB}"/>
              </a:ext>
            </a:extLst>
          </p:cNvPr>
          <p:cNvSpPr/>
          <p:nvPr/>
        </p:nvSpPr>
        <p:spPr bwMode="auto">
          <a:xfrm>
            <a:off x="7326758" y="3483325"/>
            <a:ext cx="285557" cy="98511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5" name="Rectangle 224">
            <a:extLst>
              <a:ext uri="{FF2B5EF4-FFF2-40B4-BE49-F238E27FC236}">
                <a16:creationId xmlns:a16="http://schemas.microsoft.com/office/drawing/2014/main" id="{EA07D38D-2A5E-4EB7-8554-256ECC7B608F}"/>
              </a:ext>
            </a:extLst>
          </p:cNvPr>
          <p:cNvSpPr/>
          <p:nvPr/>
        </p:nvSpPr>
        <p:spPr bwMode="auto">
          <a:xfrm>
            <a:off x="7608613" y="3482821"/>
            <a:ext cx="285557" cy="985116"/>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6" name="Rectangle 225">
            <a:extLst>
              <a:ext uri="{FF2B5EF4-FFF2-40B4-BE49-F238E27FC236}">
                <a16:creationId xmlns:a16="http://schemas.microsoft.com/office/drawing/2014/main" id="{7DFE8C17-37F2-4C59-93F8-47C10DBE69BB}"/>
              </a:ext>
            </a:extLst>
          </p:cNvPr>
          <p:cNvSpPr/>
          <p:nvPr/>
        </p:nvSpPr>
        <p:spPr bwMode="auto">
          <a:xfrm>
            <a:off x="7892492" y="3830736"/>
            <a:ext cx="285557" cy="63618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76" name="Group 175">
            <a:extLst>
              <a:ext uri="{FF2B5EF4-FFF2-40B4-BE49-F238E27FC236}">
                <a16:creationId xmlns:a16="http://schemas.microsoft.com/office/drawing/2014/main" id="{3D145B2F-DC13-476A-A79D-03950794AD7F}"/>
              </a:ext>
            </a:extLst>
          </p:cNvPr>
          <p:cNvGrpSpPr/>
          <p:nvPr/>
        </p:nvGrpSpPr>
        <p:grpSpPr>
          <a:xfrm>
            <a:off x="1757158" y="2445384"/>
            <a:ext cx="4045760" cy="764715"/>
            <a:chOff x="1546766" y="2667808"/>
            <a:chExt cx="4045760" cy="764715"/>
          </a:xfrm>
        </p:grpSpPr>
        <p:grpSp>
          <p:nvGrpSpPr>
            <p:cNvPr id="140" name="Group 139">
              <a:extLst>
                <a:ext uri="{FF2B5EF4-FFF2-40B4-BE49-F238E27FC236}">
                  <a16:creationId xmlns:a16="http://schemas.microsoft.com/office/drawing/2014/main" id="{383CDA58-CD23-4478-BF89-D6227612F3E1}"/>
                </a:ext>
              </a:extLst>
            </p:cNvPr>
            <p:cNvGrpSpPr/>
            <p:nvPr/>
          </p:nvGrpSpPr>
          <p:grpSpPr>
            <a:xfrm>
              <a:off x="1546766" y="3298922"/>
              <a:ext cx="69168" cy="133601"/>
              <a:chOff x="1965097" y="2632792"/>
              <a:chExt cx="100262" cy="277543"/>
            </a:xfrm>
          </p:grpSpPr>
          <p:cxnSp>
            <p:nvCxnSpPr>
              <p:cNvPr id="141" name="Straight Connector 140">
                <a:extLst>
                  <a:ext uri="{FF2B5EF4-FFF2-40B4-BE49-F238E27FC236}">
                    <a16:creationId xmlns:a16="http://schemas.microsoft.com/office/drawing/2014/main" id="{8FA1F07E-C7F6-4B6E-915A-D5D3A20FE862}"/>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D460BB18-CEAC-43E5-B51F-85DC13F0F210}"/>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0F63AEF6-8777-4131-838E-BA453FB19843}"/>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44" name="Group 143">
              <a:extLst>
                <a:ext uri="{FF2B5EF4-FFF2-40B4-BE49-F238E27FC236}">
                  <a16:creationId xmlns:a16="http://schemas.microsoft.com/office/drawing/2014/main" id="{7AB31E30-57DF-45B9-B9B9-D7CCE60F93D3}"/>
                </a:ext>
              </a:extLst>
            </p:cNvPr>
            <p:cNvGrpSpPr/>
            <p:nvPr/>
          </p:nvGrpSpPr>
          <p:grpSpPr>
            <a:xfrm>
              <a:off x="2043298" y="3055899"/>
              <a:ext cx="69168" cy="133601"/>
              <a:chOff x="1965097" y="2632792"/>
              <a:chExt cx="100262" cy="277543"/>
            </a:xfrm>
          </p:grpSpPr>
          <p:cxnSp>
            <p:nvCxnSpPr>
              <p:cNvPr id="145" name="Straight Connector 144">
                <a:extLst>
                  <a:ext uri="{FF2B5EF4-FFF2-40B4-BE49-F238E27FC236}">
                    <a16:creationId xmlns:a16="http://schemas.microsoft.com/office/drawing/2014/main" id="{3EF61EF2-7484-4BE5-8834-F1C17F88EE75}"/>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2F9E0FAE-05CA-4D1E-AB8C-F800F5B1A00E}"/>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0B060DB2-70D9-4626-A73A-66DF585C684D}"/>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48" name="Group 147">
              <a:extLst>
                <a:ext uri="{FF2B5EF4-FFF2-40B4-BE49-F238E27FC236}">
                  <a16:creationId xmlns:a16="http://schemas.microsoft.com/office/drawing/2014/main" id="{7A9775CF-70CF-45D0-AFE2-6A7BA6A0B410}"/>
                </a:ext>
              </a:extLst>
            </p:cNvPr>
            <p:cNvGrpSpPr/>
            <p:nvPr/>
          </p:nvGrpSpPr>
          <p:grpSpPr>
            <a:xfrm>
              <a:off x="2547971" y="3067865"/>
              <a:ext cx="69168" cy="133601"/>
              <a:chOff x="1965097" y="2632792"/>
              <a:chExt cx="100262" cy="277543"/>
            </a:xfrm>
          </p:grpSpPr>
          <p:cxnSp>
            <p:nvCxnSpPr>
              <p:cNvPr id="149" name="Straight Connector 148">
                <a:extLst>
                  <a:ext uri="{FF2B5EF4-FFF2-40B4-BE49-F238E27FC236}">
                    <a16:creationId xmlns:a16="http://schemas.microsoft.com/office/drawing/2014/main" id="{BB6DDCAD-3189-4FEB-A54E-1ECAE8F66DBE}"/>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FB1D7817-CC2A-4B4F-8587-4C08C8784652}"/>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96473929-C1A7-4EFA-8C69-C888344F3107}"/>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52" name="Group 151">
              <a:extLst>
                <a:ext uri="{FF2B5EF4-FFF2-40B4-BE49-F238E27FC236}">
                  <a16:creationId xmlns:a16="http://schemas.microsoft.com/office/drawing/2014/main" id="{8C8AF085-BDF2-4333-A5BD-3A7A9DE67F11}"/>
                </a:ext>
              </a:extLst>
            </p:cNvPr>
            <p:cNvGrpSpPr/>
            <p:nvPr/>
          </p:nvGrpSpPr>
          <p:grpSpPr>
            <a:xfrm>
              <a:off x="3039150" y="3028537"/>
              <a:ext cx="69168" cy="133601"/>
              <a:chOff x="1965097" y="2632792"/>
              <a:chExt cx="100262" cy="277543"/>
            </a:xfrm>
          </p:grpSpPr>
          <p:cxnSp>
            <p:nvCxnSpPr>
              <p:cNvPr id="153" name="Straight Connector 152">
                <a:extLst>
                  <a:ext uri="{FF2B5EF4-FFF2-40B4-BE49-F238E27FC236}">
                    <a16:creationId xmlns:a16="http://schemas.microsoft.com/office/drawing/2014/main" id="{2329622D-1500-4C88-BF68-2F7C17B79794}"/>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56F010CB-41FD-4FAF-B8DB-763D98AFC94A}"/>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1146F181-9062-41D6-A8C7-72D753B4C8DD}"/>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56" name="Group 155">
              <a:extLst>
                <a:ext uri="{FF2B5EF4-FFF2-40B4-BE49-F238E27FC236}">
                  <a16:creationId xmlns:a16="http://schemas.microsoft.com/office/drawing/2014/main" id="{235C8E2C-9A95-484E-B5FE-B45AC1DED936}"/>
                </a:ext>
              </a:extLst>
            </p:cNvPr>
            <p:cNvGrpSpPr/>
            <p:nvPr/>
          </p:nvGrpSpPr>
          <p:grpSpPr>
            <a:xfrm>
              <a:off x="3535390" y="2824856"/>
              <a:ext cx="69168" cy="133601"/>
              <a:chOff x="1965097" y="2632792"/>
              <a:chExt cx="100262" cy="277543"/>
            </a:xfrm>
          </p:grpSpPr>
          <p:cxnSp>
            <p:nvCxnSpPr>
              <p:cNvPr id="157" name="Straight Connector 156">
                <a:extLst>
                  <a:ext uri="{FF2B5EF4-FFF2-40B4-BE49-F238E27FC236}">
                    <a16:creationId xmlns:a16="http://schemas.microsoft.com/office/drawing/2014/main" id="{8747EC36-A288-43AB-BDDE-1168573C4BCE}"/>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4FEF8878-D725-4852-A4B1-4D8DC832CC99}"/>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A5AF377F-A08E-46CE-AB9E-0BCEC4938CA6}"/>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60" name="Group 159">
              <a:extLst>
                <a:ext uri="{FF2B5EF4-FFF2-40B4-BE49-F238E27FC236}">
                  <a16:creationId xmlns:a16="http://schemas.microsoft.com/office/drawing/2014/main" id="{B68D72D4-AD75-49E3-89A2-932F77C56BED}"/>
                </a:ext>
              </a:extLst>
            </p:cNvPr>
            <p:cNvGrpSpPr/>
            <p:nvPr/>
          </p:nvGrpSpPr>
          <p:grpSpPr>
            <a:xfrm>
              <a:off x="4036434" y="2793554"/>
              <a:ext cx="69168" cy="133601"/>
              <a:chOff x="1965097" y="2632792"/>
              <a:chExt cx="100262" cy="277543"/>
            </a:xfrm>
          </p:grpSpPr>
          <p:cxnSp>
            <p:nvCxnSpPr>
              <p:cNvPr id="161" name="Straight Connector 160">
                <a:extLst>
                  <a:ext uri="{FF2B5EF4-FFF2-40B4-BE49-F238E27FC236}">
                    <a16:creationId xmlns:a16="http://schemas.microsoft.com/office/drawing/2014/main" id="{8FA13605-8423-4357-A881-5B931DBA1387}"/>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A2FB94E6-2F75-46CF-8314-1B5347ED8A9D}"/>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8B08D1C0-FBF7-4CDE-B1D4-49C4CBA5C2B5}"/>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64" name="Group 163">
              <a:extLst>
                <a:ext uri="{FF2B5EF4-FFF2-40B4-BE49-F238E27FC236}">
                  <a16:creationId xmlns:a16="http://schemas.microsoft.com/office/drawing/2014/main" id="{1931DC05-9DE0-45C7-9C0E-C2CFF78DCD25}"/>
                </a:ext>
              </a:extLst>
            </p:cNvPr>
            <p:cNvGrpSpPr/>
            <p:nvPr/>
          </p:nvGrpSpPr>
          <p:grpSpPr>
            <a:xfrm>
              <a:off x="5523358" y="2753820"/>
              <a:ext cx="69168" cy="133601"/>
              <a:chOff x="1965097" y="2632792"/>
              <a:chExt cx="100262" cy="277543"/>
            </a:xfrm>
          </p:grpSpPr>
          <p:cxnSp>
            <p:nvCxnSpPr>
              <p:cNvPr id="165" name="Straight Connector 164">
                <a:extLst>
                  <a:ext uri="{FF2B5EF4-FFF2-40B4-BE49-F238E27FC236}">
                    <a16:creationId xmlns:a16="http://schemas.microsoft.com/office/drawing/2014/main" id="{EFE392D7-C12F-4EE1-85B1-E157E97F8024}"/>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F8E02603-A718-4EC2-BE5B-2C8549E2E89D}"/>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6E07EF82-4A1D-4503-BCA3-5BF45E43E419}"/>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68" name="Group 167">
              <a:extLst>
                <a:ext uri="{FF2B5EF4-FFF2-40B4-BE49-F238E27FC236}">
                  <a16:creationId xmlns:a16="http://schemas.microsoft.com/office/drawing/2014/main" id="{B2539C59-C7B1-4F45-9277-330666641C54}"/>
                </a:ext>
              </a:extLst>
            </p:cNvPr>
            <p:cNvGrpSpPr/>
            <p:nvPr/>
          </p:nvGrpSpPr>
          <p:grpSpPr>
            <a:xfrm>
              <a:off x="5035679" y="2667808"/>
              <a:ext cx="69168" cy="133601"/>
              <a:chOff x="1965097" y="2632792"/>
              <a:chExt cx="100262" cy="277543"/>
            </a:xfrm>
          </p:grpSpPr>
          <p:cxnSp>
            <p:nvCxnSpPr>
              <p:cNvPr id="169" name="Straight Connector 168">
                <a:extLst>
                  <a:ext uri="{FF2B5EF4-FFF2-40B4-BE49-F238E27FC236}">
                    <a16:creationId xmlns:a16="http://schemas.microsoft.com/office/drawing/2014/main" id="{EFF9B5D8-3310-404E-AECC-CA2EB9A75544}"/>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D9B1B0D8-C1A7-4DCA-ACB0-A22BD3DF0924}"/>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25A9C89A-F431-476B-8368-11F52E4869CF}"/>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72" name="Group 171">
              <a:extLst>
                <a:ext uri="{FF2B5EF4-FFF2-40B4-BE49-F238E27FC236}">
                  <a16:creationId xmlns:a16="http://schemas.microsoft.com/office/drawing/2014/main" id="{BF264280-99E4-4A1E-864E-3E9C9D8775DD}"/>
                </a:ext>
              </a:extLst>
            </p:cNvPr>
            <p:cNvGrpSpPr/>
            <p:nvPr/>
          </p:nvGrpSpPr>
          <p:grpSpPr>
            <a:xfrm>
              <a:off x="4535934" y="3033838"/>
              <a:ext cx="69168" cy="133601"/>
              <a:chOff x="1965097" y="2632792"/>
              <a:chExt cx="100262" cy="277543"/>
            </a:xfrm>
          </p:grpSpPr>
          <p:cxnSp>
            <p:nvCxnSpPr>
              <p:cNvPr id="173" name="Straight Connector 172">
                <a:extLst>
                  <a:ext uri="{FF2B5EF4-FFF2-40B4-BE49-F238E27FC236}">
                    <a16:creationId xmlns:a16="http://schemas.microsoft.com/office/drawing/2014/main" id="{6EA8A1D4-CF49-4321-9AEE-00F995343DC3}"/>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AD4258D9-7E9B-4E03-ADE6-89798EC09312}"/>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2CF7523C-EDB3-4038-A9B7-40D77A55E97B}"/>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139" name="Group 138">
            <a:extLst>
              <a:ext uri="{FF2B5EF4-FFF2-40B4-BE49-F238E27FC236}">
                <a16:creationId xmlns:a16="http://schemas.microsoft.com/office/drawing/2014/main" id="{D690C27F-1913-48F9-AFA2-29E51DABC5FE}"/>
              </a:ext>
            </a:extLst>
          </p:cNvPr>
          <p:cNvGrpSpPr/>
          <p:nvPr/>
        </p:nvGrpSpPr>
        <p:grpSpPr>
          <a:xfrm>
            <a:off x="1753611" y="2735257"/>
            <a:ext cx="4055926" cy="878646"/>
            <a:chOff x="1543219" y="2957681"/>
            <a:chExt cx="4055926" cy="878646"/>
          </a:xfrm>
        </p:grpSpPr>
        <p:grpSp>
          <p:nvGrpSpPr>
            <p:cNvPr id="103" name="Group 102">
              <a:extLst>
                <a:ext uri="{FF2B5EF4-FFF2-40B4-BE49-F238E27FC236}">
                  <a16:creationId xmlns:a16="http://schemas.microsoft.com/office/drawing/2014/main" id="{AB906862-251C-46AE-A7C8-48E8B6A95371}"/>
                </a:ext>
              </a:extLst>
            </p:cNvPr>
            <p:cNvGrpSpPr/>
            <p:nvPr/>
          </p:nvGrpSpPr>
          <p:grpSpPr>
            <a:xfrm>
              <a:off x="1543219" y="3693879"/>
              <a:ext cx="69168" cy="142448"/>
              <a:chOff x="1965097" y="2632792"/>
              <a:chExt cx="100262" cy="277543"/>
            </a:xfrm>
          </p:grpSpPr>
          <p:cxnSp>
            <p:nvCxnSpPr>
              <p:cNvPr id="104" name="Straight Connector 103">
                <a:extLst>
                  <a:ext uri="{FF2B5EF4-FFF2-40B4-BE49-F238E27FC236}">
                    <a16:creationId xmlns:a16="http://schemas.microsoft.com/office/drawing/2014/main" id="{7F652A4F-C4EC-4BA0-8520-CD995F617EA9}"/>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4C9B4AD4-F69D-49D8-B01D-E5947A8B3859}"/>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6BDBFD93-2A6A-46BA-8B18-C2FCA9E15B37}"/>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07" name="Group 106">
              <a:extLst>
                <a:ext uri="{FF2B5EF4-FFF2-40B4-BE49-F238E27FC236}">
                  <a16:creationId xmlns:a16="http://schemas.microsoft.com/office/drawing/2014/main" id="{26318BF7-7B2F-4CDA-B528-BD8A5922D848}"/>
                </a:ext>
              </a:extLst>
            </p:cNvPr>
            <p:cNvGrpSpPr/>
            <p:nvPr/>
          </p:nvGrpSpPr>
          <p:grpSpPr>
            <a:xfrm>
              <a:off x="2046280" y="3226158"/>
              <a:ext cx="69168" cy="142448"/>
              <a:chOff x="1965097" y="2632792"/>
              <a:chExt cx="100262" cy="277543"/>
            </a:xfrm>
          </p:grpSpPr>
          <p:cxnSp>
            <p:nvCxnSpPr>
              <p:cNvPr id="108" name="Straight Connector 107">
                <a:extLst>
                  <a:ext uri="{FF2B5EF4-FFF2-40B4-BE49-F238E27FC236}">
                    <a16:creationId xmlns:a16="http://schemas.microsoft.com/office/drawing/2014/main" id="{28EF58AD-7C3E-4E39-84DF-FDF851A61758}"/>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F0B3953B-CE9B-4690-AAEC-599D28373255}"/>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5BE2219B-CE4D-4751-99A4-372758B7720E}"/>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11" name="Group 110">
              <a:extLst>
                <a:ext uri="{FF2B5EF4-FFF2-40B4-BE49-F238E27FC236}">
                  <a16:creationId xmlns:a16="http://schemas.microsoft.com/office/drawing/2014/main" id="{E5F7EC88-D2F3-48BE-B9AC-EC18BEA6EF7C}"/>
                </a:ext>
              </a:extLst>
            </p:cNvPr>
            <p:cNvGrpSpPr/>
            <p:nvPr/>
          </p:nvGrpSpPr>
          <p:grpSpPr>
            <a:xfrm>
              <a:off x="2539609" y="3295615"/>
              <a:ext cx="69168" cy="142448"/>
              <a:chOff x="1965097" y="2632792"/>
              <a:chExt cx="100262" cy="277543"/>
            </a:xfrm>
          </p:grpSpPr>
          <p:cxnSp>
            <p:nvCxnSpPr>
              <p:cNvPr id="112" name="Straight Connector 111">
                <a:extLst>
                  <a:ext uri="{FF2B5EF4-FFF2-40B4-BE49-F238E27FC236}">
                    <a16:creationId xmlns:a16="http://schemas.microsoft.com/office/drawing/2014/main" id="{99934F64-B992-4116-86A0-2319C07F87B0}"/>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9D392C59-3F03-4875-BA4E-59BC5EF638E0}"/>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3A19FB47-7ABB-49B9-BA4C-DDED04598618}"/>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15" name="Group 114">
              <a:extLst>
                <a:ext uri="{FF2B5EF4-FFF2-40B4-BE49-F238E27FC236}">
                  <a16:creationId xmlns:a16="http://schemas.microsoft.com/office/drawing/2014/main" id="{055841A0-877C-46EF-8D0D-87CAF99FFBEB}"/>
                </a:ext>
              </a:extLst>
            </p:cNvPr>
            <p:cNvGrpSpPr/>
            <p:nvPr/>
          </p:nvGrpSpPr>
          <p:grpSpPr>
            <a:xfrm>
              <a:off x="3039388" y="3259770"/>
              <a:ext cx="69168" cy="142448"/>
              <a:chOff x="1965097" y="2632792"/>
              <a:chExt cx="100262" cy="277543"/>
            </a:xfrm>
          </p:grpSpPr>
          <p:cxnSp>
            <p:nvCxnSpPr>
              <p:cNvPr id="116" name="Straight Connector 115">
                <a:extLst>
                  <a:ext uri="{FF2B5EF4-FFF2-40B4-BE49-F238E27FC236}">
                    <a16:creationId xmlns:a16="http://schemas.microsoft.com/office/drawing/2014/main" id="{26EE21EB-610F-49B8-9FDA-3975F5B8538C}"/>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032D65B1-D729-4A06-996F-0A3CF96C413C}"/>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1D4F59F8-28CD-4A98-99B0-4A0F98DC3FA7}"/>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19" name="Group 118">
              <a:extLst>
                <a:ext uri="{FF2B5EF4-FFF2-40B4-BE49-F238E27FC236}">
                  <a16:creationId xmlns:a16="http://schemas.microsoft.com/office/drawing/2014/main" id="{B5109166-DF65-4070-BD37-3C4EF49250CD}"/>
                </a:ext>
              </a:extLst>
            </p:cNvPr>
            <p:cNvGrpSpPr/>
            <p:nvPr/>
          </p:nvGrpSpPr>
          <p:grpSpPr>
            <a:xfrm>
              <a:off x="3539166" y="3313408"/>
              <a:ext cx="69168" cy="142448"/>
              <a:chOff x="1965097" y="2632792"/>
              <a:chExt cx="100262" cy="277543"/>
            </a:xfrm>
          </p:grpSpPr>
          <p:cxnSp>
            <p:nvCxnSpPr>
              <p:cNvPr id="120" name="Straight Connector 119">
                <a:extLst>
                  <a:ext uri="{FF2B5EF4-FFF2-40B4-BE49-F238E27FC236}">
                    <a16:creationId xmlns:a16="http://schemas.microsoft.com/office/drawing/2014/main" id="{F22C6FFB-6E91-4687-ABC6-4321282A77B9}"/>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C3B1A4D5-22D2-4C35-AFD8-9628FC67CCE6}"/>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DD3BF446-40AB-4143-985F-A90428B34550}"/>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23" name="Group 122">
              <a:extLst>
                <a:ext uri="{FF2B5EF4-FFF2-40B4-BE49-F238E27FC236}">
                  <a16:creationId xmlns:a16="http://schemas.microsoft.com/office/drawing/2014/main" id="{7D0FE9A3-DAFA-4FFF-BDC3-B4A9CF1C2DCD}"/>
                </a:ext>
              </a:extLst>
            </p:cNvPr>
            <p:cNvGrpSpPr/>
            <p:nvPr/>
          </p:nvGrpSpPr>
          <p:grpSpPr>
            <a:xfrm>
              <a:off x="4038716" y="3140820"/>
              <a:ext cx="69168" cy="142448"/>
              <a:chOff x="1965097" y="2632792"/>
              <a:chExt cx="100262" cy="277543"/>
            </a:xfrm>
          </p:grpSpPr>
          <p:cxnSp>
            <p:nvCxnSpPr>
              <p:cNvPr id="124" name="Straight Connector 123">
                <a:extLst>
                  <a:ext uri="{FF2B5EF4-FFF2-40B4-BE49-F238E27FC236}">
                    <a16:creationId xmlns:a16="http://schemas.microsoft.com/office/drawing/2014/main" id="{54BC7FD0-CDDF-41C2-A735-6CEBF2B4FFCA}"/>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14A7A89B-2C95-4F75-976F-E1C0648B4503}"/>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46401949-6693-46FD-93CF-29E816BE8E4C}"/>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27" name="Group 126">
              <a:extLst>
                <a:ext uri="{FF2B5EF4-FFF2-40B4-BE49-F238E27FC236}">
                  <a16:creationId xmlns:a16="http://schemas.microsoft.com/office/drawing/2014/main" id="{5641B922-5273-46D4-8139-6B88B691B7EA}"/>
                </a:ext>
              </a:extLst>
            </p:cNvPr>
            <p:cNvGrpSpPr/>
            <p:nvPr/>
          </p:nvGrpSpPr>
          <p:grpSpPr>
            <a:xfrm>
              <a:off x="4533076" y="3010315"/>
              <a:ext cx="69168" cy="142448"/>
              <a:chOff x="1965097" y="2632792"/>
              <a:chExt cx="100262" cy="277543"/>
            </a:xfrm>
          </p:grpSpPr>
          <p:cxnSp>
            <p:nvCxnSpPr>
              <p:cNvPr id="128" name="Straight Connector 127">
                <a:extLst>
                  <a:ext uri="{FF2B5EF4-FFF2-40B4-BE49-F238E27FC236}">
                    <a16:creationId xmlns:a16="http://schemas.microsoft.com/office/drawing/2014/main" id="{6F162FBC-8C67-48C6-B043-72A69409DE8F}"/>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0F6C04FF-33D7-4425-9A08-8B66E0A515AB}"/>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FE922DA2-6A42-4BFD-8161-2A7057F9B00D}"/>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31" name="Group 130">
              <a:extLst>
                <a:ext uri="{FF2B5EF4-FFF2-40B4-BE49-F238E27FC236}">
                  <a16:creationId xmlns:a16="http://schemas.microsoft.com/office/drawing/2014/main" id="{42312E66-F138-42C6-9239-96E4821F9D57}"/>
                </a:ext>
              </a:extLst>
            </p:cNvPr>
            <p:cNvGrpSpPr/>
            <p:nvPr/>
          </p:nvGrpSpPr>
          <p:grpSpPr>
            <a:xfrm>
              <a:off x="5030871" y="2957681"/>
              <a:ext cx="69168" cy="142448"/>
              <a:chOff x="1965097" y="2632792"/>
              <a:chExt cx="100262" cy="277543"/>
            </a:xfrm>
          </p:grpSpPr>
          <p:cxnSp>
            <p:nvCxnSpPr>
              <p:cNvPr id="132" name="Straight Connector 131">
                <a:extLst>
                  <a:ext uri="{FF2B5EF4-FFF2-40B4-BE49-F238E27FC236}">
                    <a16:creationId xmlns:a16="http://schemas.microsoft.com/office/drawing/2014/main" id="{D643B09E-589C-4959-843E-8C037BDE2829}"/>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C4492601-B939-464C-A75A-F9006A581D92}"/>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0247FE68-D9E8-41BC-A385-09113492C538}"/>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35" name="Group 134">
              <a:extLst>
                <a:ext uri="{FF2B5EF4-FFF2-40B4-BE49-F238E27FC236}">
                  <a16:creationId xmlns:a16="http://schemas.microsoft.com/office/drawing/2014/main" id="{2D1B9F42-42DD-4871-89D6-85BE9B41D700}"/>
                </a:ext>
              </a:extLst>
            </p:cNvPr>
            <p:cNvGrpSpPr/>
            <p:nvPr/>
          </p:nvGrpSpPr>
          <p:grpSpPr>
            <a:xfrm>
              <a:off x="5529977" y="3006259"/>
              <a:ext cx="69168" cy="142448"/>
              <a:chOff x="1965097" y="2632792"/>
              <a:chExt cx="100262" cy="277543"/>
            </a:xfrm>
          </p:grpSpPr>
          <p:cxnSp>
            <p:nvCxnSpPr>
              <p:cNvPr id="136" name="Straight Connector 135">
                <a:extLst>
                  <a:ext uri="{FF2B5EF4-FFF2-40B4-BE49-F238E27FC236}">
                    <a16:creationId xmlns:a16="http://schemas.microsoft.com/office/drawing/2014/main" id="{2114D9C0-028D-4695-A40A-7270655E2353}"/>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0B998526-88FC-4FEA-868A-D7C5200956F8}"/>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E4AF0F14-EE81-44E2-AB73-E8E51C42B031}"/>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grpSp>
        <p:nvGrpSpPr>
          <p:cNvPr id="102" name="Group 101">
            <a:extLst>
              <a:ext uri="{FF2B5EF4-FFF2-40B4-BE49-F238E27FC236}">
                <a16:creationId xmlns:a16="http://schemas.microsoft.com/office/drawing/2014/main" id="{C0CB7384-338B-446F-8983-493DB1F1FDE6}"/>
              </a:ext>
            </a:extLst>
          </p:cNvPr>
          <p:cNvGrpSpPr/>
          <p:nvPr/>
        </p:nvGrpSpPr>
        <p:grpSpPr>
          <a:xfrm>
            <a:off x="1757721" y="2564812"/>
            <a:ext cx="4050559" cy="1459544"/>
            <a:chOff x="1547329" y="2787236"/>
            <a:chExt cx="4050559" cy="1459544"/>
          </a:xfrm>
        </p:grpSpPr>
        <p:grpSp>
          <p:nvGrpSpPr>
            <p:cNvPr id="69" name="Group 68">
              <a:extLst>
                <a:ext uri="{FF2B5EF4-FFF2-40B4-BE49-F238E27FC236}">
                  <a16:creationId xmlns:a16="http://schemas.microsoft.com/office/drawing/2014/main" id="{A7CC956E-8E5C-4984-AACC-D447355FE32F}"/>
                </a:ext>
              </a:extLst>
            </p:cNvPr>
            <p:cNvGrpSpPr/>
            <p:nvPr/>
          </p:nvGrpSpPr>
          <p:grpSpPr>
            <a:xfrm>
              <a:off x="1547329" y="3928221"/>
              <a:ext cx="69168" cy="318559"/>
              <a:chOff x="1965097" y="2632792"/>
              <a:chExt cx="100262" cy="277543"/>
            </a:xfrm>
          </p:grpSpPr>
          <p:cxnSp>
            <p:nvCxnSpPr>
              <p:cNvPr id="65" name="Straight Connector 64">
                <a:extLst>
                  <a:ext uri="{FF2B5EF4-FFF2-40B4-BE49-F238E27FC236}">
                    <a16:creationId xmlns:a16="http://schemas.microsoft.com/office/drawing/2014/main" id="{956FE3FE-CC2B-4872-8B67-2C0D5A8D0980}"/>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5FBF03C-F73D-4552-9B99-CF8B69558302}"/>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06A0482F-0560-4F77-8B48-580C41CC37C8}"/>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70" name="Group 69">
              <a:extLst>
                <a:ext uri="{FF2B5EF4-FFF2-40B4-BE49-F238E27FC236}">
                  <a16:creationId xmlns:a16="http://schemas.microsoft.com/office/drawing/2014/main" id="{DD0C9DD5-28F8-44BC-A8D3-56A19BBF2279}"/>
                </a:ext>
              </a:extLst>
            </p:cNvPr>
            <p:cNvGrpSpPr/>
            <p:nvPr/>
          </p:nvGrpSpPr>
          <p:grpSpPr>
            <a:xfrm>
              <a:off x="2044933" y="3808264"/>
              <a:ext cx="69168" cy="309138"/>
              <a:chOff x="1965097" y="2632792"/>
              <a:chExt cx="100262" cy="277543"/>
            </a:xfrm>
          </p:grpSpPr>
          <p:cxnSp>
            <p:nvCxnSpPr>
              <p:cNvPr id="71" name="Straight Connector 70">
                <a:extLst>
                  <a:ext uri="{FF2B5EF4-FFF2-40B4-BE49-F238E27FC236}">
                    <a16:creationId xmlns:a16="http://schemas.microsoft.com/office/drawing/2014/main" id="{2C8D3D08-5671-4FE1-8BE2-C68877F79032}"/>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F5E92069-F01F-4D06-9B88-BB39FF678B85}"/>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6A853CD8-8934-42C0-8042-1451B6F90F94}"/>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74" name="Group 73">
              <a:extLst>
                <a:ext uri="{FF2B5EF4-FFF2-40B4-BE49-F238E27FC236}">
                  <a16:creationId xmlns:a16="http://schemas.microsoft.com/office/drawing/2014/main" id="{00932E39-DBE9-4F4C-9FE7-15216A347F0A}"/>
                </a:ext>
              </a:extLst>
            </p:cNvPr>
            <p:cNvGrpSpPr/>
            <p:nvPr/>
          </p:nvGrpSpPr>
          <p:grpSpPr>
            <a:xfrm>
              <a:off x="2539768" y="3588661"/>
              <a:ext cx="69168" cy="309138"/>
              <a:chOff x="1965097" y="2632792"/>
              <a:chExt cx="100262" cy="277543"/>
            </a:xfrm>
          </p:grpSpPr>
          <p:cxnSp>
            <p:nvCxnSpPr>
              <p:cNvPr id="75" name="Straight Connector 74">
                <a:extLst>
                  <a:ext uri="{FF2B5EF4-FFF2-40B4-BE49-F238E27FC236}">
                    <a16:creationId xmlns:a16="http://schemas.microsoft.com/office/drawing/2014/main" id="{50432403-BC46-4D04-ABCC-2F22AFE12D03}"/>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45BD2629-104C-4D6B-A23F-7C5F1A9340B5}"/>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DC046AFC-A85C-4CE3-A439-9D246C7661FA}"/>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78" name="Group 77">
              <a:extLst>
                <a:ext uri="{FF2B5EF4-FFF2-40B4-BE49-F238E27FC236}">
                  <a16:creationId xmlns:a16="http://schemas.microsoft.com/office/drawing/2014/main" id="{483FBFF3-2546-4D51-A974-FBE0026575DE}"/>
                </a:ext>
              </a:extLst>
            </p:cNvPr>
            <p:cNvGrpSpPr/>
            <p:nvPr/>
          </p:nvGrpSpPr>
          <p:grpSpPr>
            <a:xfrm>
              <a:off x="3040992" y="2798416"/>
              <a:ext cx="69168" cy="309138"/>
              <a:chOff x="1965097" y="2632792"/>
              <a:chExt cx="100262" cy="277543"/>
            </a:xfrm>
          </p:grpSpPr>
          <p:cxnSp>
            <p:nvCxnSpPr>
              <p:cNvPr id="79" name="Straight Connector 78">
                <a:extLst>
                  <a:ext uri="{FF2B5EF4-FFF2-40B4-BE49-F238E27FC236}">
                    <a16:creationId xmlns:a16="http://schemas.microsoft.com/office/drawing/2014/main" id="{13293DCC-999E-470A-BDBE-7DD8A88B1A45}"/>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3C0F1270-9320-4AE2-B293-EFCE77E9A3E0}"/>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C33AD771-B81F-496C-9A1D-29A305037FC3}"/>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82" name="Group 81">
              <a:extLst>
                <a:ext uri="{FF2B5EF4-FFF2-40B4-BE49-F238E27FC236}">
                  <a16:creationId xmlns:a16="http://schemas.microsoft.com/office/drawing/2014/main" id="{FBD32369-9B19-44FC-AC9E-BC3A6FD32709}"/>
                </a:ext>
              </a:extLst>
            </p:cNvPr>
            <p:cNvGrpSpPr/>
            <p:nvPr/>
          </p:nvGrpSpPr>
          <p:grpSpPr>
            <a:xfrm>
              <a:off x="3540626" y="2787236"/>
              <a:ext cx="69168" cy="309138"/>
              <a:chOff x="1965097" y="2632792"/>
              <a:chExt cx="100262" cy="277543"/>
            </a:xfrm>
          </p:grpSpPr>
          <p:cxnSp>
            <p:nvCxnSpPr>
              <p:cNvPr id="83" name="Straight Connector 82">
                <a:extLst>
                  <a:ext uri="{FF2B5EF4-FFF2-40B4-BE49-F238E27FC236}">
                    <a16:creationId xmlns:a16="http://schemas.microsoft.com/office/drawing/2014/main" id="{047A7BCF-FAE3-489A-98CC-6C95BB6A5B72}"/>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DB6B1089-6683-41C3-8C96-CB8CF85479E8}"/>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6017E8A6-BC11-407B-81FB-BCE0EC5F8BE3}"/>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86" name="Group 85">
              <a:extLst>
                <a:ext uri="{FF2B5EF4-FFF2-40B4-BE49-F238E27FC236}">
                  <a16:creationId xmlns:a16="http://schemas.microsoft.com/office/drawing/2014/main" id="{B26B06E3-2552-4DBA-9097-78776274114B}"/>
                </a:ext>
              </a:extLst>
            </p:cNvPr>
            <p:cNvGrpSpPr/>
            <p:nvPr/>
          </p:nvGrpSpPr>
          <p:grpSpPr>
            <a:xfrm>
              <a:off x="4031628" y="2893456"/>
              <a:ext cx="69168" cy="309138"/>
              <a:chOff x="1965097" y="2632792"/>
              <a:chExt cx="100262" cy="277543"/>
            </a:xfrm>
          </p:grpSpPr>
          <p:cxnSp>
            <p:nvCxnSpPr>
              <p:cNvPr id="87" name="Straight Connector 86">
                <a:extLst>
                  <a:ext uri="{FF2B5EF4-FFF2-40B4-BE49-F238E27FC236}">
                    <a16:creationId xmlns:a16="http://schemas.microsoft.com/office/drawing/2014/main" id="{39B0CE38-5FFE-4632-A8A5-A67160A6D98A}"/>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D1B85FC7-2D45-4D58-B2ED-2BA897468532}"/>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D3C4566E-4025-4BED-ACBA-83F78A9C98DE}"/>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90" name="Group 89">
              <a:extLst>
                <a:ext uri="{FF2B5EF4-FFF2-40B4-BE49-F238E27FC236}">
                  <a16:creationId xmlns:a16="http://schemas.microsoft.com/office/drawing/2014/main" id="{06E5419A-C684-438F-B3B1-7FB8C759265F}"/>
                </a:ext>
              </a:extLst>
            </p:cNvPr>
            <p:cNvGrpSpPr/>
            <p:nvPr/>
          </p:nvGrpSpPr>
          <p:grpSpPr>
            <a:xfrm>
              <a:off x="4531408" y="2988640"/>
              <a:ext cx="69168" cy="309138"/>
              <a:chOff x="1965097" y="2632792"/>
              <a:chExt cx="100262" cy="277543"/>
            </a:xfrm>
          </p:grpSpPr>
          <p:cxnSp>
            <p:nvCxnSpPr>
              <p:cNvPr id="91" name="Straight Connector 90">
                <a:extLst>
                  <a:ext uri="{FF2B5EF4-FFF2-40B4-BE49-F238E27FC236}">
                    <a16:creationId xmlns:a16="http://schemas.microsoft.com/office/drawing/2014/main" id="{6791C74E-2A5F-4CFA-AF1D-D93371D98A7B}"/>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01994038-215D-4937-96AD-58D9042DB380}"/>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44684787-44E1-4940-B2E9-8639CB56D849}"/>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94" name="Group 93">
              <a:extLst>
                <a:ext uri="{FF2B5EF4-FFF2-40B4-BE49-F238E27FC236}">
                  <a16:creationId xmlns:a16="http://schemas.microsoft.com/office/drawing/2014/main" id="{36F47CF6-689A-4827-AB2B-DC1C431955D5}"/>
                </a:ext>
              </a:extLst>
            </p:cNvPr>
            <p:cNvGrpSpPr/>
            <p:nvPr/>
          </p:nvGrpSpPr>
          <p:grpSpPr>
            <a:xfrm>
              <a:off x="5038599" y="2805985"/>
              <a:ext cx="69168" cy="309138"/>
              <a:chOff x="1965097" y="2632792"/>
              <a:chExt cx="100262" cy="277543"/>
            </a:xfrm>
          </p:grpSpPr>
          <p:cxnSp>
            <p:nvCxnSpPr>
              <p:cNvPr id="95" name="Straight Connector 94">
                <a:extLst>
                  <a:ext uri="{FF2B5EF4-FFF2-40B4-BE49-F238E27FC236}">
                    <a16:creationId xmlns:a16="http://schemas.microsoft.com/office/drawing/2014/main" id="{B895048D-123D-4F17-8C07-976A690FC869}"/>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CCF8B4BE-1E63-4934-BE3A-848826700D74}"/>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BC6F59F0-0158-4C47-9220-CEEADC703370}"/>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nvGrpSpPr>
            <p:cNvPr id="98" name="Group 97">
              <a:extLst>
                <a:ext uri="{FF2B5EF4-FFF2-40B4-BE49-F238E27FC236}">
                  <a16:creationId xmlns:a16="http://schemas.microsoft.com/office/drawing/2014/main" id="{BFC61981-F673-44D6-9E2B-57A304D1B58D}"/>
                </a:ext>
              </a:extLst>
            </p:cNvPr>
            <p:cNvGrpSpPr/>
            <p:nvPr/>
          </p:nvGrpSpPr>
          <p:grpSpPr>
            <a:xfrm>
              <a:off x="5528720" y="2988608"/>
              <a:ext cx="69168" cy="309138"/>
              <a:chOff x="1965097" y="2632792"/>
              <a:chExt cx="100262" cy="277543"/>
            </a:xfrm>
          </p:grpSpPr>
          <p:cxnSp>
            <p:nvCxnSpPr>
              <p:cNvPr id="99" name="Straight Connector 98">
                <a:extLst>
                  <a:ext uri="{FF2B5EF4-FFF2-40B4-BE49-F238E27FC236}">
                    <a16:creationId xmlns:a16="http://schemas.microsoft.com/office/drawing/2014/main" id="{81B60AEE-B180-4F43-9477-D78DF733BDBB}"/>
                  </a:ext>
                </a:extLst>
              </p:cNvPr>
              <p:cNvCxnSpPr>
                <a:cxnSpLocks/>
              </p:cNvCxnSpPr>
              <p:nvPr/>
            </p:nvCxnSpPr>
            <p:spPr bwMode="auto">
              <a:xfrm>
                <a:off x="2015228" y="2636867"/>
                <a:ext cx="0" cy="269336"/>
              </a:xfrm>
              <a:prstGeom prst="line">
                <a:avLst/>
              </a:prstGeom>
              <a:noFill/>
              <a:ln w="19050"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C7193E27-9D6D-4BC7-B671-7865C4C3AB1F}"/>
                  </a:ext>
                </a:extLst>
              </p:cNvPr>
              <p:cNvCxnSpPr>
                <a:cxnSpLocks/>
              </p:cNvCxnSpPr>
              <p:nvPr/>
            </p:nvCxnSpPr>
            <p:spPr bwMode="auto">
              <a:xfrm>
                <a:off x="1965097" y="2632792"/>
                <a:ext cx="100262" cy="0"/>
              </a:xfrm>
              <a:prstGeom prst="line">
                <a:avLst/>
              </a:prstGeom>
              <a:noFill/>
              <a:ln w="19050"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9533F552-26A0-4699-AE6B-668DC334DD2C}"/>
                  </a:ext>
                </a:extLst>
              </p:cNvPr>
              <p:cNvCxnSpPr>
                <a:cxnSpLocks/>
              </p:cNvCxnSpPr>
              <p:nvPr/>
            </p:nvCxnSpPr>
            <p:spPr bwMode="auto">
              <a:xfrm>
                <a:off x="1965097" y="2910335"/>
                <a:ext cx="100262" cy="0"/>
              </a:xfrm>
              <a:prstGeom prst="line">
                <a:avLst/>
              </a:prstGeom>
              <a:noFill/>
              <a:ln w="19050" cap="flat" cmpd="sng" algn="ctr">
                <a:solidFill>
                  <a:schemeClr val="bg1"/>
                </a:solidFill>
                <a:prstDash val="solid"/>
                <a:round/>
                <a:headEnd type="none" w="med" len="med"/>
                <a:tailEnd type="none" w="med" len="med"/>
              </a:ln>
              <a:effectLst/>
            </p:spPr>
          </p:cxnSp>
        </p:grpSp>
      </p:grpSp>
      <p:sp>
        <p:nvSpPr>
          <p:cNvPr id="2" name="Title 1">
            <a:extLst>
              <a:ext uri="{FF2B5EF4-FFF2-40B4-BE49-F238E27FC236}">
                <a16:creationId xmlns:a16="http://schemas.microsoft.com/office/drawing/2014/main" id="{91562CE6-02D4-4C50-BE22-05BD532EE2E7}"/>
              </a:ext>
            </a:extLst>
          </p:cNvPr>
          <p:cNvSpPr>
            <a:spLocks noGrp="1"/>
          </p:cNvSpPr>
          <p:nvPr>
            <p:ph type="title"/>
          </p:nvPr>
        </p:nvSpPr>
        <p:spPr>
          <a:xfrm>
            <a:off x="609758" y="238127"/>
            <a:ext cx="11131627" cy="1103313"/>
          </a:xfrm>
        </p:spPr>
        <p:txBody>
          <a:bodyPr/>
          <a:lstStyle/>
          <a:p>
            <a:r>
              <a:rPr lang="en-US" dirty="0"/>
              <a:t>Uniformity of Treatment and Guideline-Concordant Care May Help Reduce Health Disparities in Cervical Cancer</a:t>
            </a:r>
          </a:p>
        </p:txBody>
      </p:sp>
      <p:sp>
        <p:nvSpPr>
          <p:cNvPr id="4" name="Text Box 11">
            <a:extLst>
              <a:ext uri="{FF2B5EF4-FFF2-40B4-BE49-F238E27FC236}">
                <a16:creationId xmlns:a16="http://schemas.microsoft.com/office/drawing/2014/main" id="{08DA5B26-5155-46B3-9F2A-74D0CD9E81D2}"/>
              </a:ext>
            </a:extLst>
          </p:cNvPr>
          <p:cNvSpPr txBox="1">
            <a:spLocks noChangeArrowheads="1"/>
          </p:cNvSpPr>
          <p:nvPr/>
        </p:nvSpPr>
        <p:spPr bwMode="auto">
          <a:xfrm>
            <a:off x="414339" y="6385740"/>
            <a:ext cx="914529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457200" eaLnBrk="1" fontAlgn="auto" hangingPunct="1">
              <a:lnSpc>
                <a:spcPct val="100000"/>
              </a:lnSpc>
              <a:spcBef>
                <a:spcPct val="0"/>
              </a:spcBef>
              <a:spcAft>
                <a:spcPct val="0"/>
              </a:spcAft>
              <a:buClrTx/>
              <a:buNone/>
              <a:defRPr/>
            </a:pPr>
            <a:r>
              <a:rPr kumimoji="0" lang="en-US" alt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rPr>
              <a:t>Uppal. Obstet Gynecol. 2017;129:295.</a:t>
            </a:r>
            <a:endParaRPr kumimoji="0" lang="da-DK" alt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endParaRPr>
          </a:p>
        </p:txBody>
      </p:sp>
      <p:sp>
        <p:nvSpPr>
          <p:cNvPr id="12" name="TextBox 11">
            <a:extLst>
              <a:ext uri="{FF2B5EF4-FFF2-40B4-BE49-F238E27FC236}">
                <a16:creationId xmlns:a16="http://schemas.microsoft.com/office/drawing/2014/main" id="{03AE3C4B-B387-4478-B670-C7E74E020B85}"/>
              </a:ext>
            </a:extLst>
          </p:cNvPr>
          <p:cNvSpPr txBox="1"/>
          <p:nvPr/>
        </p:nvSpPr>
        <p:spPr bwMode="auto">
          <a:xfrm>
            <a:off x="1493153" y="1711914"/>
            <a:ext cx="44365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Trends in Receipt of Guideline-Based Care by Race</a:t>
            </a:r>
          </a:p>
        </p:txBody>
      </p:sp>
      <p:sp>
        <p:nvSpPr>
          <p:cNvPr id="14" name="TextBox 13">
            <a:extLst>
              <a:ext uri="{FF2B5EF4-FFF2-40B4-BE49-F238E27FC236}">
                <a16:creationId xmlns:a16="http://schemas.microsoft.com/office/drawing/2014/main" id="{1A5F8054-8884-4D1F-9D67-865614BC24AA}"/>
              </a:ext>
            </a:extLst>
          </p:cNvPr>
          <p:cNvSpPr txBox="1"/>
          <p:nvPr/>
        </p:nvSpPr>
        <p:spPr bwMode="auto">
          <a:xfrm>
            <a:off x="1893035" y="3998709"/>
            <a:ext cx="7598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i="1" dirty="0">
                <a:solidFill>
                  <a:srgbClr val="232323"/>
                </a:solidFill>
                <a:effectLst/>
                <a:latin typeface="Calibri" panose="020F0502020204030204" pitchFamily="34" charset="0"/>
                <a:cs typeface="Calibri" panose="020F0502020204030204" pitchFamily="34" charset="0"/>
              </a:rPr>
              <a:t>P </a:t>
            </a:r>
            <a:r>
              <a:rPr lang="en-US" sz="1600" b="0" i="0" dirty="0">
                <a:solidFill>
                  <a:srgbClr val="232323"/>
                </a:solidFill>
                <a:effectLst/>
                <a:latin typeface="Calibri" panose="020F0502020204030204" pitchFamily="34" charset="0"/>
                <a:cs typeface="Calibri" panose="020F0502020204030204" pitchFamily="34" charset="0"/>
              </a:rPr>
              <a:t>&lt;.05</a:t>
            </a:r>
            <a:endParaRPr lang="en-US" sz="1600" b="0" dirty="0">
              <a:solidFill>
                <a:schemeClr val="bg1"/>
              </a:solidFill>
              <a:latin typeface="Calibri" panose="020F0502020204030204" pitchFamily="34" charset="0"/>
              <a:cs typeface="Calibri" panose="020F0502020204030204" pitchFamily="34" charset="0"/>
            </a:endParaRPr>
          </a:p>
        </p:txBody>
      </p:sp>
      <p:sp>
        <p:nvSpPr>
          <p:cNvPr id="15" name="TextBox 14">
            <a:extLst>
              <a:ext uri="{FF2B5EF4-FFF2-40B4-BE49-F238E27FC236}">
                <a16:creationId xmlns:a16="http://schemas.microsoft.com/office/drawing/2014/main" id="{5F620692-2F13-4F32-8F0C-6F79E89B627C}"/>
              </a:ext>
            </a:extLst>
          </p:cNvPr>
          <p:cNvSpPr txBox="1"/>
          <p:nvPr/>
        </p:nvSpPr>
        <p:spPr bwMode="auto">
          <a:xfrm>
            <a:off x="6698981" y="1496111"/>
            <a:ext cx="470792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Adjusted Likelihood of Receipt of Guideline-Adherent Care Based on Hospital Volume</a:t>
            </a:r>
          </a:p>
        </p:txBody>
      </p:sp>
      <p:sp>
        <p:nvSpPr>
          <p:cNvPr id="16" name="TextBox 15">
            <a:extLst>
              <a:ext uri="{FF2B5EF4-FFF2-40B4-BE49-F238E27FC236}">
                <a16:creationId xmlns:a16="http://schemas.microsoft.com/office/drawing/2014/main" id="{246E575F-E102-4E6B-A72B-7A5D9341D129}"/>
              </a:ext>
            </a:extLst>
          </p:cNvPr>
          <p:cNvSpPr txBox="1"/>
          <p:nvPr/>
        </p:nvSpPr>
        <p:spPr bwMode="auto">
          <a:xfrm>
            <a:off x="609758" y="4940071"/>
            <a:ext cx="10535894"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sz="2400" b="0" dirty="0">
                <a:solidFill>
                  <a:schemeClr val="bg1"/>
                </a:solidFill>
                <a:latin typeface="Calibri" panose="020F0502020204030204" pitchFamily="34" charset="0"/>
              </a:rPr>
              <a:t>Research indicates that when appropriate guideline-based care for cervical cancer is provided, a survival improvement is observed regardless of race, ethnicity, stage, and hospital volume</a:t>
            </a:r>
          </a:p>
        </p:txBody>
      </p:sp>
      <p:sp>
        <p:nvSpPr>
          <p:cNvPr id="18" name="Rectangle 10">
            <a:extLst>
              <a:ext uri="{FF2B5EF4-FFF2-40B4-BE49-F238E27FC236}">
                <a16:creationId xmlns:a16="http://schemas.microsoft.com/office/drawing/2014/main" id="{875E01B2-E576-4669-8B44-1C764B92D2CE}"/>
              </a:ext>
            </a:extLst>
          </p:cNvPr>
          <p:cNvSpPr>
            <a:spLocks noChangeArrowheads="1"/>
          </p:cNvSpPr>
          <p:nvPr/>
        </p:nvSpPr>
        <p:spPr bwMode="auto">
          <a:xfrm>
            <a:off x="1236039" y="3346342"/>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45</a:t>
            </a:r>
          </a:p>
        </p:txBody>
      </p:sp>
      <p:sp>
        <p:nvSpPr>
          <p:cNvPr id="19" name="Rectangle 10">
            <a:extLst>
              <a:ext uri="{FF2B5EF4-FFF2-40B4-BE49-F238E27FC236}">
                <a16:creationId xmlns:a16="http://schemas.microsoft.com/office/drawing/2014/main" id="{11EBAA38-F72B-434D-B63A-D5F351A9B764}"/>
              </a:ext>
            </a:extLst>
          </p:cNvPr>
          <p:cNvSpPr>
            <a:spLocks noChangeArrowheads="1"/>
          </p:cNvSpPr>
          <p:nvPr/>
        </p:nvSpPr>
        <p:spPr bwMode="auto">
          <a:xfrm>
            <a:off x="1236039" y="3654207"/>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40</a:t>
            </a:r>
          </a:p>
        </p:txBody>
      </p:sp>
      <p:sp>
        <p:nvSpPr>
          <p:cNvPr id="20" name="Rectangle 10">
            <a:extLst>
              <a:ext uri="{FF2B5EF4-FFF2-40B4-BE49-F238E27FC236}">
                <a16:creationId xmlns:a16="http://schemas.microsoft.com/office/drawing/2014/main" id="{EA698C65-CE69-45C2-B7BE-D8C4CA46AB42}"/>
              </a:ext>
            </a:extLst>
          </p:cNvPr>
          <p:cNvSpPr>
            <a:spLocks noChangeArrowheads="1"/>
          </p:cNvSpPr>
          <p:nvPr/>
        </p:nvSpPr>
        <p:spPr bwMode="auto">
          <a:xfrm>
            <a:off x="1236039" y="3965493"/>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35</a:t>
            </a:r>
          </a:p>
        </p:txBody>
      </p:sp>
      <p:sp>
        <p:nvSpPr>
          <p:cNvPr id="21" name="Rectangle 10">
            <a:extLst>
              <a:ext uri="{FF2B5EF4-FFF2-40B4-BE49-F238E27FC236}">
                <a16:creationId xmlns:a16="http://schemas.microsoft.com/office/drawing/2014/main" id="{64813247-831A-485C-9E60-04D707860388}"/>
              </a:ext>
            </a:extLst>
          </p:cNvPr>
          <p:cNvSpPr>
            <a:spLocks noChangeArrowheads="1"/>
          </p:cNvSpPr>
          <p:nvPr/>
        </p:nvSpPr>
        <p:spPr bwMode="auto">
          <a:xfrm>
            <a:off x="1236039" y="4272892"/>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30</a:t>
            </a:r>
          </a:p>
        </p:txBody>
      </p:sp>
      <p:sp>
        <p:nvSpPr>
          <p:cNvPr id="22" name="Rectangle 10">
            <a:extLst>
              <a:ext uri="{FF2B5EF4-FFF2-40B4-BE49-F238E27FC236}">
                <a16:creationId xmlns:a16="http://schemas.microsoft.com/office/drawing/2014/main" id="{20977E5C-67BA-4644-9FB3-62BD55F08024}"/>
              </a:ext>
            </a:extLst>
          </p:cNvPr>
          <p:cNvSpPr>
            <a:spLocks noChangeArrowheads="1"/>
          </p:cNvSpPr>
          <p:nvPr/>
        </p:nvSpPr>
        <p:spPr bwMode="auto">
          <a:xfrm>
            <a:off x="1244723" y="2715806"/>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55</a:t>
            </a:r>
          </a:p>
        </p:txBody>
      </p:sp>
      <p:sp>
        <p:nvSpPr>
          <p:cNvPr id="23" name="Rectangle 10">
            <a:extLst>
              <a:ext uri="{FF2B5EF4-FFF2-40B4-BE49-F238E27FC236}">
                <a16:creationId xmlns:a16="http://schemas.microsoft.com/office/drawing/2014/main" id="{47F8EB59-FFDB-4F27-8E60-E4D1E3CDA57D}"/>
              </a:ext>
            </a:extLst>
          </p:cNvPr>
          <p:cNvSpPr>
            <a:spLocks noChangeArrowheads="1"/>
          </p:cNvSpPr>
          <p:nvPr/>
        </p:nvSpPr>
        <p:spPr bwMode="auto">
          <a:xfrm>
            <a:off x="1244723" y="3035671"/>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50</a:t>
            </a:r>
          </a:p>
        </p:txBody>
      </p:sp>
      <p:grpSp>
        <p:nvGrpSpPr>
          <p:cNvPr id="32" name="Group 31">
            <a:extLst>
              <a:ext uri="{FF2B5EF4-FFF2-40B4-BE49-F238E27FC236}">
                <a16:creationId xmlns:a16="http://schemas.microsoft.com/office/drawing/2014/main" id="{2CDF9383-9999-49BE-948D-B6F667E84946}"/>
              </a:ext>
            </a:extLst>
          </p:cNvPr>
          <p:cNvGrpSpPr/>
          <p:nvPr/>
        </p:nvGrpSpPr>
        <p:grpSpPr>
          <a:xfrm>
            <a:off x="1527903" y="2237882"/>
            <a:ext cx="45719" cy="2158339"/>
            <a:chOff x="2083920" y="2291192"/>
            <a:chExt cx="67447" cy="3006288"/>
          </a:xfrm>
        </p:grpSpPr>
        <p:grpSp>
          <p:nvGrpSpPr>
            <p:cNvPr id="33" name="Group 32">
              <a:extLst>
                <a:ext uri="{FF2B5EF4-FFF2-40B4-BE49-F238E27FC236}">
                  <a16:creationId xmlns:a16="http://schemas.microsoft.com/office/drawing/2014/main" id="{D7E9A581-9CBB-4961-8678-D714BCCE45ED}"/>
                </a:ext>
              </a:extLst>
            </p:cNvPr>
            <p:cNvGrpSpPr/>
            <p:nvPr/>
          </p:nvGrpSpPr>
          <p:grpSpPr>
            <a:xfrm>
              <a:off x="2086473" y="2709053"/>
              <a:ext cx="64894" cy="2588427"/>
              <a:chOff x="6637875" y="2923633"/>
              <a:chExt cx="48272" cy="2810280"/>
            </a:xfrm>
          </p:grpSpPr>
          <p:grpSp>
            <p:nvGrpSpPr>
              <p:cNvPr id="37" name="Group 36">
                <a:extLst>
                  <a:ext uri="{FF2B5EF4-FFF2-40B4-BE49-F238E27FC236}">
                    <a16:creationId xmlns:a16="http://schemas.microsoft.com/office/drawing/2014/main" id="{0EA4B2D9-B77D-4992-840C-F6F2BD0BD866}"/>
                  </a:ext>
                </a:extLst>
              </p:cNvPr>
              <p:cNvGrpSpPr/>
              <p:nvPr/>
            </p:nvGrpSpPr>
            <p:grpSpPr>
              <a:xfrm>
                <a:off x="6637875" y="3405721"/>
                <a:ext cx="45719" cy="2328192"/>
                <a:chOff x="1528304" y="1364604"/>
                <a:chExt cx="72000" cy="2167553"/>
              </a:xfrm>
            </p:grpSpPr>
            <p:sp>
              <p:nvSpPr>
                <p:cNvPr id="39" name="Line 15">
                  <a:extLst>
                    <a:ext uri="{FF2B5EF4-FFF2-40B4-BE49-F238E27FC236}">
                      <a16:creationId xmlns:a16="http://schemas.microsoft.com/office/drawing/2014/main" id="{95536FFB-F0AD-4763-9CFC-C959671147E0}"/>
                    </a:ext>
                  </a:extLst>
                </p:cNvPr>
                <p:cNvSpPr>
                  <a:spLocks noChangeShapeType="1"/>
                </p:cNvSpPr>
                <p:nvPr/>
              </p:nvSpPr>
              <p:spPr bwMode="auto">
                <a:xfrm>
                  <a:off x="1528304" y="180101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sp>
              <p:nvSpPr>
                <p:cNvPr id="40" name="Line 16">
                  <a:extLst>
                    <a:ext uri="{FF2B5EF4-FFF2-40B4-BE49-F238E27FC236}">
                      <a16:creationId xmlns:a16="http://schemas.microsoft.com/office/drawing/2014/main" id="{19DB997E-21F7-4277-AFAA-F6AC3B54E28C}"/>
                    </a:ext>
                  </a:extLst>
                </p:cNvPr>
                <p:cNvSpPr>
                  <a:spLocks noChangeShapeType="1"/>
                </p:cNvSpPr>
                <p:nvPr/>
              </p:nvSpPr>
              <p:spPr bwMode="auto">
                <a:xfrm>
                  <a:off x="1528304" y="223742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sp>
              <p:nvSpPr>
                <p:cNvPr id="41" name="Line 17">
                  <a:extLst>
                    <a:ext uri="{FF2B5EF4-FFF2-40B4-BE49-F238E27FC236}">
                      <a16:creationId xmlns:a16="http://schemas.microsoft.com/office/drawing/2014/main" id="{4164B402-DC20-4931-8E78-DAB50F3CF6BB}"/>
                    </a:ext>
                  </a:extLst>
                </p:cNvPr>
                <p:cNvSpPr>
                  <a:spLocks noChangeShapeType="1"/>
                </p:cNvSpPr>
                <p:nvPr/>
              </p:nvSpPr>
              <p:spPr bwMode="auto">
                <a:xfrm>
                  <a:off x="1528304" y="267383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sp>
              <p:nvSpPr>
                <p:cNvPr id="42" name="Line 18">
                  <a:extLst>
                    <a:ext uri="{FF2B5EF4-FFF2-40B4-BE49-F238E27FC236}">
                      <a16:creationId xmlns:a16="http://schemas.microsoft.com/office/drawing/2014/main" id="{9621697C-CF8B-4DEC-9168-446156C2D759}"/>
                    </a:ext>
                  </a:extLst>
                </p:cNvPr>
                <p:cNvSpPr>
                  <a:spLocks noChangeShapeType="1"/>
                </p:cNvSpPr>
                <p:nvPr/>
              </p:nvSpPr>
              <p:spPr bwMode="auto">
                <a:xfrm>
                  <a:off x="1528304" y="3110238"/>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sp>
              <p:nvSpPr>
                <p:cNvPr id="43" name="Line 19">
                  <a:extLst>
                    <a:ext uri="{FF2B5EF4-FFF2-40B4-BE49-F238E27FC236}">
                      <a16:creationId xmlns:a16="http://schemas.microsoft.com/office/drawing/2014/main" id="{40B59544-AA95-4B69-BB24-4BC2D79F0731}"/>
                    </a:ext>
                  </a:extLst>
                </p:cNvPr>
                <p:cNvSpPr>
                  <a:spLocks noChangeShapeType="1"/>
                </p:cNvSpPr>
                <p:nvPr/>
              </p:nvSpPr>
              <p:spPr bwMode="auto">
                <a:xfrm>
                  <a:off x="1528304" y="3532157"/>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sp>
              <p:nvSpPr>
                <p:cNvPr id="44" name="Line 9">
                  <a:extLst>
                    <a:ext uri="{FF2B5EF4-FFF2-40B4-BE49-F238E27FC236}">
                      <a16:creationId xmlns:a16="http://schemas.microsoft.com/office/drawing/2014/main" id="{EB2E1BCF-A3D3-4BC6-9A8A-52446CECB575}"/>
                    </a:ext>
                  </a:extLst>
                </p:cNvPr>
                <p:cNvSpPr>
                  <a:spLocks noChangeShapeType="1"/>
                </p:cNvSpPr>
                <p:nvPr/>
              </p:nvSpPr>
              <p:spPr bwMode="auto">
                <a:xfrm>
                  <a:off x="1528304" y="136460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grpSp>
          <p:sp>
            <p:nvSpPr>
              <p:cNvPr id="38" name="Line 19">
                <a:extLst>
                  <a:ext uri="{FF2B5EF4-FFF2-40B4-BE49-F238E27FC236}">
                    <a16:creationId xmlns:a16="http://schemas.microsoft.com/office/drawing/2014/main" id="{FE862B55-337F-400E-A291-78046758DCCA}"/>
                  </a:ext>
                </a:extLst>
              </p:cNvPr>
              <p:cNvSpPr>
                <a:spLocks noChangeShapeType="1"/>
              </p:cNvSpPr>
              <p:nvPr/>
            </p:nvSpPr>
            <p:spPr bwMode="auto">
              <a:xfrm>
                <a:off x="6640428" y="2923633"/>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grpSp>
        <p:sp>
          <p:nvSpPr>
            <p:cNvPr id="35" name="Line 9">
              <a:extLst>
                <a:ext uri="{FF2B5EF4-FFF2-40B4-BE49-F238E27FC236}">
                  <a16:creationId xmlns:a16="http://schemas.microsoft.com/office/drawing/2014/main" id="{C05264BA-D5AF-49EE-A544-FAA48FAEFFA6}"/>
                </a:ext>
              </a:extLst>
            </p:cNvPr>
            <p:cNvSpPr>
              <a:spLocks noChangeShapeType="1"/>
            </p:cNvSpPr>
            <p:nvPr/>
          </p:nvSpPr>
          <p:spPr bwMode="auto">
            <a:xfrm>
              <a:off x="2083920" y="2291192"/>
              <a:ext cx="61462"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grpSp>
      <p:sp>
        <p:nvSpPr>
          <p:cNvPr id="45" name="Rectangle 10">
            <a:extLst>
              <a:ext uri="{FF2B5EF4-FFF2-40B4-BE49-F238E27FC236}">
                <a16:creationId xmlns:a16="http://schemas.microsoft.com/office/drawing/2014/main" id="{E6A35FC1-B185-493C-9EC2-226E49E145DA}"/>
              </a:ext>
            </a:extLst>
          </p:cNvPr>
          <p:cNvSpPr>
            <a:spLocks noChangeArrowheads="1"/>
          </p:cNvSpPr>
          <p:nvPr/>
        </p:nvSpPr>
        <p:spPr bwMode="auto">
          <a:xfrm>
            <a:off x="1244989" y="2089552"/>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65</a:t>
            </a:r>
          </a:p>
        </p:txBody>
      </p:sp>
      <p:sp>
        <p:nvSpPr>
          <p:cNvPr id="46" name="Rectangle 10">
            <a:extLst>
              <a:ext uri="{FF2B5EF4-FFF2-40B4-BE49-F238E27FC236}">
                <a16:creationId xmlns:a16="http://schemas.microsoft.com/office/drawing/2014/main" id="{55C48FE6-BBE2-48B8-955E-364C92704DF7}"/>
              </a:ext>
            </a:extLst>
          </p:cNvPr>
          <p:cNvSpPr>
            <a:spLocks noChangeArrowheads="1"/>
          </p:cNvSpPr>
          <p:nvPr/>
        </p:nvSpPr>
        <p:spPr bwMode="auto">
          <a:xfrm>
            <a:off x="1244989" y="2399206"/>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60</a:t>
            </a:r>
          </a:p>
        </p:txBody>
      </p:sp>
      <p:sp>
        <p:nvSpPr>
          <p:cNvPr id="47" name="Freeform: Shape 46">
            <a:extLst>
              <a:ext uri="{FF2B5EF4-FFF2-40B4-BE49-F238E27FC236}">
                <a16:creationId xmlns:a16="http://schemas.microsoft.com/office/drawing/2014/main" id="{05B68023-EDC4-4259-8A26-C1AAB7897BD6}"/>
              </a:ext>
            </a:extLst>
          </p:cNvPr>
          <p:cNvSpPr/>
          <p:nvPr/>
        </p:nvSpPr>
        <p:spPr bwMode="auto">
          <a:xfrm>
            <a:off x="1572423" y="2220052"/>
            <a:ext cx="4426733" cy="2176228"/>
          </a:xfrm>
          <a:custGeom>
            <a:avLst/>
            <a:gdLst>
              <a:gd name="connsiteX0" fmla="*/ 0 w 4743450"/>
              <a:gd name="connsiteY0" fmla="*/ 0 h 3743325"/>
              <a:gd name="connsiteX1" fmla="*/ 0 w 4743450"/>
              <a:gd name="connsiteY1" fmla="*/ 3743325 h 3743325"/>
              <a:gd name="connsiteX2" fmla="*/ 4743450 w 4743450"/>
              <a:gd name="connsiteY2" fmla="*/ 3743325 h 3743325"/>
            </a:gdLst>
            <a:ahLst/>
            <a:cxnLst>
              <a:cxn ang="0">
                <a:pos x="connsiteX0" y="connsiteY0"/>
              </a:cxn>
              <a:cxn ang="0">
                <a:pos x="connsiteX1" y="connsiteY1"/>
              </a:cxn>
              <a:cxn ang="0">
                <a:pos x="connsiteX2" y="connsiteY2"/>
              </a:cxn>
            </a:cxnLst>
            <a:rect l="l" t="t" r="r" b="b"/>
            <a:pathLst>
              <a:path w="4743450" h="3743325">
                <a:moveTo>
                  <a:pt x="0" y="0"/>
                </a:moveTo>
                <a:lnTo>
                  <a:pt x="0" y="3743325"/>
                </a:lnTo>
                <a:lnTo>
                  <a:pt x="4743450" y="3743325"/>
                </a:lnTo>
              </a:path>
            </a:pathLst>
          </a:custGeom>
          <a:noFill/>
          <a:ln w="28575">
            <a:solidFill>
              <a:schemeClr val="bg1"/>
            </a:solidFill>
            <a:miter lim="800000"/>
            <a:headEnd/>
            <a:tailEnd/>
          </a:ln>
        </p:spPr>
        <p:txBody>
          <a:bodyPr rtlCol="0" anchor="ctr"/>
          <a:lstStyle/>
          <a:p>
            <a:pPr algn="ctr"/>
            <a:endParaRPr lang="en-US" dirty="0"/>
          </a:p>
        </p:txBody>
      </p:sp>
      <p:grpSp>
        <p:nvGrpSpPr>
          <p:cNvPr id="10" name="Group 9">
            <a:extLst>
              <a:ext uri="{FF2B5EF4-FFF2-40B4-BE49-F238E27FC236}">
                <a16:creationId xmlns:a16="http://schemas.microsoft.com/office/drawing/2014/main" id="{C1525EEA-A4AC-4B96-AF49-7F8BE50768B1}"/>
              </a:ext>
            </a:extLst>
          </p:cNvPr>
          <p:cNvGrpSpPr/>
          <p:nvPr/>
        </p:nvGrpSpPr>
        <p:grpSpPr>
          <a:xfrm>
            <a:off x="1798963" y="4404883"/>
            <a:ext cx="3985799" cy="48124"/>
            <a:chOff x="1588571" y="4627307"/>
            <a:chExt cx="3985799" cy="48124"/>
          </a:xfrm>
        </p:grpSpPr>
        <p:grpSp>
          <p:nvGrpSpPr>
            <p:cNvPr id="24" name="Group 23">
              <a:extLst>
                <a:ext uri="{FF2B5EF4-FFF2-40B4-BE49-F238E27FC236}">
                  <a16:creationId xmlns:a16="http://schemas.microsoft.com/office/drawing/2014/main" id="{6CBB6EA5-875B-44AD-A879-797B919097F2}"/>
                </a:ext>
              </a:extLst>
            </p:cNvPr>
            <p:cNvGrpSpPr/>
            <p:nvPr/>
          </p:nvGrpSpPr>
          <p:grpSpPr>
            <a:xfrm>
              <a:off x="1588571" y="4627307"/>
              <a:ext cx="3007118" cy="45719"/>
              <a:chOff x="6705604" y="5735731"/>
              <a:chExt cx="2786192" cy="81705"/>
            </a:xfrm>
          </p:grpSpPr>
          <p:sp>
            <p:nvSpPr>
              <p:cNvPr id="25" name="Line 20">
                <a:extLst>
                  <a:ext uri="{FF2B5EF4-FFF2-40B4-BE49-F238E27FC236}">
                    <a16:creationId xmlns:a16="http://schemas.microsoft.com/office/drawing/2014/main" id="{D672D429-E91C-4F9A-9239-E2A7195680B8}"/>
                  </a:ext>
                </a:extLst>
              </p:cNvPr>
              <p:cNvSpPr>
                <a:spLocks noChangeShapeType="1"/>
              </p:cNvSpPr>
              <p:nvPr/>
            </p:nvSpPr>
            <p:spPr bwMode="auto">
              <a:xfrm rot="16200000">
                <a:off x="6664751"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dirty="0">
                  <a:solidFill>
                    <a:schemeClr val="bg1"/>
                  </a:solidFill>
                  <a:latin typeface="+mn-lt"/>
                </a:endParaRPr>
              </a:p>
            </p:txBody>
          </p:sp>
          <p:sp>
            <p:nvSpPr>
              <p:cNvPr id="26" name="Line 22">
                <a:extLst>
                  <a:ext uri="{FF2B5EF4-FFF2-40B4-BE49-F238E27FC236}">
                    <a16:creationId xmlns:a16="http://schemas.microsoft.com/office/drawing/2014/main" id="{4DDB1946-27F4-41A8-B9F6-122815D9D7CC}"/>
                  </a:ext>
                </a:extLst>
              </p:cNvPr>
              <p:cNvSpPr>
                <a:spLocks noChangeShapeType="1"/>
              </p:cNvSpPr>
              <p:nvPr/>
            </p:nvSpPr>
            <p:spPr bwMode="auto">
              <a:xfrm rot="16200000">
                <a:off x="8522212"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dirty="0">
                  <a:solidFill>
                    <a:schemeClr val="bg1"/>
                  </a:solidFill>
                  <a:latin typeface="+mn-lt"/>
                </a:endParaRPr>
              </a:p>
            </p:txBody>
          </p:sp>
          <p:sp>
            <p:nvSpPr>
              <p:cNvPr id="27" name="Line 26">
                <a:extLst>
                  <a:ext uri="{FF2B5EF4-FFF2-40B4-BE49-F238E27FC236}">
                    <a16:creationId xmlns:a16="http://schemas.microsoft.com/office/drawing/2014/main" id="{3F59DF8F-29A2-40E5-A349-A420066517DB}"/>
                  </a:ext>
                </a:extLst>
              </p:cNvPr>
              <p:cNvSpPr>
                <a:spLocks noChangeShapeType="1"/>
              </p:cNvSpPr>
              <p:nvPr/>
            </p:nvSpPr>
            <p:spPr bwMode="auto">
              <a:xfrm rot="16200000">
                <a:off x="9450943"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dirty="0">
                  <a:solidFill>
                    <a:schemeClr val="bg1"/>
                  </a:solidFill>
                  <a:latin typeface="+mn-lt"/>
                </a:endParaRPr>
              </a:p>
            </p:txBody>
          </p:sp>
          <p:sp>
            <p:nvSpPr>
              <p:cNvPr id="28" name="Line 26">
                <a:extLst>
                  <a:ext uri="{FF2B5EF4-FFF2-40B4-BE49-F238E27FC236}">
                    <a16:creationId xmlns:a16="http://schemas.microsoft.com/office/drawing/2014/main" id="{8D571993-11E9-4D81-9FCA-B5C312C954AD}"/>
                  </a:ext>
                </a:extLst>
              </p:cNvPr>
              <p:cNvSpPr>
                <a:spLocks noChangeShapeType="1"/>
              </p:cNvSpPr>
              <p:nvPr/>
            </p:nvSpPr>
            <p:spPr bwMode="auto">
              <a:xfrm rot="16200000">
                <a:off x="8986578"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dirty="0">
                  <a:solidFill>
                    <a:schemeClr val="bg1"/>
                  </a:solidFill>
                  <a:latin typeface="+mn-lt"/>
                </a:endParaRPr>
              </a:p>
            </p:txBody>
          </p:sp>
          <p:sp>
            <p:nvSpPr>
              <p:cNvPr id="29" name="Line 26">
                <a:extLst>
                  <a:ext uri="{FF2B5EF4-FFF2-40B4-BE49-F238E27FC236}">
                    <a16:creationId xmlns:a16="http://schemas.microsoft.com/office/drawing/2014/main" id="{10F2CEC6-0C1E-43DC-A5CF-7A330185342D}"/>
                  </a:ext>
                </a:extLst>
              </p:cNvPr>
              <p:cNvSpPr>
                <a:spLocks noChangeShapeType="1"/>
              </p:cNvSpPr>
              <p:nvPr/>
            </p:nvSpPr>
            <p:spPr bwMode="auto">
              <a:xfrm rot="16200000">
                <a:off x="8057846"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dirty="0">
                  <a:solidFill>
                    <a:schemeClr val="bg1"/>
                  </a:solidFill>
                  <a:latin typeface="+mn-lt"/>
                </a:endParaRPr>
              </a:p>
            </p:txBody>
          </p:sp>
          <p:sp>
            <p:nvSpPr>
              <p:cNvPr id="30" name="Line 26">
                <a:extLst>
                  <a:ext uri="{FF2B5EF4-FFF2-40B4-BE49-F238E27FC236}">
                    <a16:creationId xmlns:a16="http://schemas.microsoft.com/office/drawing/2014/main" id="{3F8EC574-B00C-430C-A837-31D467E9BFFB}"/>
                  </a:ext>
                </a:extLst>
              </p:cNvPr>
              <p:cNvSpPr>
                <a:spLocks noChangeShapeType="1"/>
              </p:cNvSpPr>
              <p:nvPr/>
            </p:nvSpPr>
            <p:spPr bwMode="auto">
              <a:xfrm rot="16200000">
                <a:off x="7593481"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dirty="0">
                  <a:solidFill>
                    <a:schemeClr val="bg1"/>
                  </a:solidFill>
                  <a:latin typeface="+mn-lt"/>
                </a:endParaRPr>
              </a:p>
            </p:txBody>
          </p:sp>
          <p:sp>
            <p:nvSpPr>
              <p:cNvPr id="31" name="Line 26">
                <a:extLst>
                  <a:ext uri="{FF2B5EF4-FFF2-40B4-BE49-F238E27FC236}">
                    <a16:creationId xmlns:a16="http://schemas.microsoft.com/office/drawing/2014/main" id="{E1EE968D-3E04-49D0-8090-FA62B850610D}"/>
                  </a:ext>
                </a:extLst>
              </p:cNvPr>
              <p:cNvSpPr>
                <a:spLocks noChangeShapeType="1"/>
              </p:cNvSpPr>
              <p:nvPr/>
            </p:nvSpPr>
            <p:spPr bwMode="auto">
              <a:xfrm rot="16200000">
                <a:off x="7129116" y="5776584"/>
                <a:ext cx="81705"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dirty="0">
                  <a:solidFill>
                    <a:schemeClr val="bg1"/>
                  </a:solidFill>
                  <a:latin typeface="+mn-lt"/>
                </a:endParaRPr>
              </a:p>
            </p:txBody>
          </p:sp>
        </p:grpSp>
        <p:grpSp>
          <p:nvGrpSpPr>
            <p:cNvPr id="8" name="Group 7">
              <a:extLst>
                <a:ext uri="{FF2B5EF4-FFF2-40B4-BE49-F238E27FC236}">
                  <a16:creationId xmlns:a16="http://schemas.microsoft.com/office/drawing/2014/main" id="{D7F19CC0-ABEF-48D3-88CC-B515C989F1B0}"/>
                </a:ext>
              </a:extLst>
            </p:cNvPr>
            <p:cNvGrpSpPr/>
            <p:nvPr/>
          </p:nvGrpSpPr>
          <p:grpSpPr>
            <a:xfrm>
              <a:off x="5073184" y="4629712"/>
              <a:ext cx="501186" cy="45719"/>
              <a:chOff x="4246903" y="4779707"/>
              <a:chExt cx="501186" cy="45719"/>
            </a:xfrm>
          </p:grpSpPr>
          <p:sp>
            <p:nvSpPr>
              <p:cNvPr id="48" name="Line 26">
                <a:extLst>
                  <a:ext uri="{FF2B5EF4-FFF2-40B4-BE49-F238E27FC236}">
                    <a16:creationId xmlns:a16="http://schemas.microsoft.com/office/drawing/2014/main" id="{E7475030-B6FD-4B8F-B9F5-E75567FD4D67}"/>
                  </a:ext>
                </a:extLst>
              </p:cNvPr>
              <p:cNvSpPr>
                <a:spLocks noChangeShapeType="1"/>
              </p:cNvSpPr>
              <p:nvPr/>
            </p:nvSpPr>
            <p:spPr bwMode="auto">
              <a:xfrm rot="16200000">
                <a:off x="4725229" y="4802567"/>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dirty="0">
                  <a:solidFill>
                    <a:schemeClr val="bg1"/>
                  </a:solidFill>
                  <a:latin typeface="+mn-lt"/>
                </a:endParaRPr>
              </a:p>
            </p:txBody>
          </p:sp>
          <p:sp>
            <p:nvSpPr>
              <p:cNvPr id="49" name="Line 26">
                <a:extLst>
                  <a:ext uri="{FF2B5EF4-FFF2-40B4-BE49-F238E27FC236}">
                    <a16:creationId xmlns:a16="http://schemas.microsoft.com/office/drawing/2014/main" id="{A9F95709-A573-4CF1-8401-4DFC1FB7B24C}"/>
                  </a:ext>
                </a:extLst>
              </p:cNvPr>
              <p:cNvSpPr>
                <a:spLocks noChangeShapeType="1"/>
              </p:cNvSpPr>
              <p:nvPr/>
            </p:nvSpPr>
            <p:spPr bwMode="auto">
              <a:xfrm rot="16200000">
                <a:off x="4224043" y="4802567"/>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dirty="0">
                  <a:solidFill>
                    <a:schemeClr val="bg1"/>
                  </a:solidFill>
                  <a:latin typeface="+mn-lt"/>
                </a:endParaRPr>
              </a:p>
            </p:txBody>
          </p:sp>
        </p:grpSp>
      </p:grpSp>
      <p:sp>
        <p:nvSpPr>
          <p:cNvPr id="50" name="TextBox 49">
            <a:extLst>
              <a:ext uri="{FF2B5EF4-FFF2-40B4-BE49-F238E27FC236}">
                <a16:creationId xmlns:a16="http://schemas.microsoft.com/office/drawing/2014/main" id="{E52D986C-24EC-4C87-B717-E611F7F555E6}"/>
              </a:ext>
            </a:extLst>
          </p:cNvPr>
          <p:cNvSpPr txBox="1"/>
          <p:nvPr/>
        </p:nvSpPr>
        <p:spPr bwMode="auto">
          <a:xfrm>
            <a:off x="1493153" y="4401633"/>
            <a:ext cx="6014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2004</a:t>
            </a:r>
          </a:p>
        </p:txBody>
      </p:sp>
      <p:sp>
        <p:nvSpPr>
          <p:cNvPr id="51" name="TextBox 50">
            <a:extLst>
              <a:ext uri="{FF2B5EF4-FFF2-40B4-BE49-F238E27FC236}">
                <a16:creationId xmlns:a16="http://schemas.microsoft.com/office/drawing/2014/main" id="{21024D73-6744-4270-B9E1-1F5B7F9A1400}"/>
              </a:ext>
            </a:extLst>
          </p:cNvPr>
          <p:cNvSpPr txBox="1"/>
          <p:nvPr/>
        </p:nvSpPr>
        <p:spPr bwMode="auto">
          <a:xfrm>
            <a:off x="1994338" y="4397422"/>
            <a:ext cx="6014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2005</a:t>
            </a:r>
          </a:p>
        </p:txBody>
      </p:sp>
      <p:sp>
        <p:nvSpPr>
          <p:cNvPr id="52" name="TextBox 51">
            <a:extLst>
              <a:ext uri="{FF2B5EF4-FFF2-40B4-BE49-F238E27FC236}">
                <a16:creationId xmlns:a16="http://schemas.microsoft.com/office/drawing/2014/main" id="{85F2BA57-274F-4BA1-AF09-D9AADA13CC0E}"/>
              </a:ext>
            </a:extLst>
          </p:cNvPr>
          <p:cNvSpPr txBox="1"/>
          <p:nvPr/>
        </p:nvSpPr>
        <p:spPr bwMode="auto">
          <a:xfrm>
            <a:off x="2488145" y="4392534"/>
            <a:ext cx="6014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2006</a:t>
            </a:r>
          </a:p>
        </p:txBody>
      </p:sp>
      <p:sp>
        <p:nvSpPr>
          <p:cNvPr id="53" name="TextBox 52">
            <a:extLst>
              <a:ext uri="{FF2B5EF4-FFF2-40B4-BE49-F238E27FC236}">
                <a16:creationId xmlns:a16="http://schemas.microsoft.com/office/drawing/2014/main" id="{E5AD73DA-7BB4-4166-925C-DE3AC02135DA}"/>
              </a:ext>
            </a:extLst>
          </p:cNvPr>
          <p:cNvSpPr txBox="1"/>
          <p:nvPr/>
        </p:nvSpPr>
        <p:spPr bwMode="auto">
          <a:xfrm>
            <a:off x="2989330" y="4388323"/>
            <a:ext cx="6014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2007</a:t>
            </a:r>
          </a:p>
        </p:txBody>
      </p:sp>
      <p:sp>
        <p:nvSpPr>
          <p:cNvPr id="54" name="TextBox 53">
            <a:extLst>
              <a:ext uri="{FF2B5EF4-FFF2-40B4-BE49-F238E27FC236}">
                <a16:creationId xmlns:a16="http://schemas.microsoft.com/office/drawing/2014/main" id="{23AEB9FC-8D9B-422A-9650-B175FFC68D32}"/>
              </a:ext>
            </a:extLst>
          </p:cNvPr>
          <p:cNvSpPr txBox="1"/>
          <p:nvPr/>
        </p:nvSpPr>
        <p:spPr bwMode="auto">
          <a:xfrm>
            <a:off x="3491385" y="4389811"/>
            <a:ext cx="6014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2008</a:t>
            </a:r>
          </a:p>
        </p:txBody>
      </p:sp>
      <p:sp>
        <p:nvSpPr>
          <p:cNvPr id="55" name="TextBox 54">
            <a:extLst>
              <a:ext uri="{FF2B5EF4-FFF2-40B4-BE49-F238E27FC236}">
                <a16:creationId xmlns:a16="http://schemas.microsoft.com/office/drawing/2014/main" id="{C29679AE-D96B-4C6B-BE5C-8EB09BD1B9E0}"/>
              </a:ext>
            </a:extLst>
          </p:cNvPr>
          <p:cNvSpPr txBox="1"/>
          <p:nvPr/>
        </p:nvSpPr>
        <p:spPr bwMode="auto">
          <a:xfrm>
            <a:off x="3992570" y="4385600"/>
            <a:ext cx="6014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2009</a:t>
            </a:r>
          </a:p>
        </p:txBody>
      </p:sp>
      <p:sp>
        <p:nvSpPr>
          <p:cNvPr id="56" name="TextBox 55">
            <a:extLst>
              <a:ext uri="{FF2B5EF4-FFF2-40B4-BE49-F238E27FC236}">
                <a16:creationId xmlns:a16="http://schemas.microsoft.com/office/drawing/2014/main" id="{B2D0ACA7-69AC-472E-88B6-84DD237F569E}"/>
              </a:ext>
            </a:extLst>
          </p:cNvPr>
          <p:cNvSpPr txBox="1"/>
          <p:nvPr/>
        </p:nvSpPr>
        <p:spPr bwMode="auto">
          <a:xfrm>
            <a:off x="4486376" y="4380712"/>
            <a:ext cx="6014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2010</a:t>
            </a:r>
          </a:p>
        </p:txBody>
      </p:sp>
      <p:sp>
        <p:nvSpPr>
          <p:cNvPr id="57" name="TextBox 56">
            <a:extLst>
              <a:ext uri="{FF2B5EF4-FFF2-40B4-BE49-F238E27FC236}">
                <a16:creationId xmlns:a16="http://schemas.microsoft.com/office/drawing/2014/main" id="{ECC583E5-3DD4-4618-9D44-DF8FCC86A4D2}"/>
              </a:ext>
            </a:extLst>
          </p:cNvPr>
          <p:cNvSpPr txBox="1"/>
          <p:nvPr/>
        </p:nvSpPr>
        <p:spPr bwMode="auto">
          <a:xfrm>
            <a:off x="4987561" y="4376501"/>
            <a:ext cx="6014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2011</a:t>
            </a:r>
          </a:p>
        </p:txBody>
      </p:sp>
      <p:sp>
        <p:nvSpPr>
          <p:cNvPr id="58" name="TextBox 57">
            <a:extLst>
              <a:ext uri="{FF2B5EF4-FFF2-40B4-BE49-F238E27FC236}">
                <a16:creationId xmlns:a16="http://schemas.microsoft.com/office/drawing/2014/main" id="{ECF46809-2928-4AF3-90FD-F366F474E62A}"/>
              </a:ext>
            </a:extLst>
          </p:cNvPr>
          <p:cNvSpPr txBox="1"/>
          <p:nvPr/>
        </p:nvSpPr>
        <p:spPr bwMode="auto">
          <a:xfrm>
            <a:off x="5485757" y="4376351"/>
            <a:ext cx="6014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2012</a:t>
            </a:r>
          </a:p>
        </p:txBody>
      </p:sp>
      <p:sp>
        <p:nvSpPr>
          <p:cNvPr id="59" name="Rectangle 10">
            <a:extLst>
              <a:ext uri="{FF2B5EF4-FFF2-40B4-BE49-F238E27FC236}">
                <a16:creationId xmlns:a16="http://schemas.microsoft.com/office/drawing/2014/main" id="{6E7DC0A4-33D6-44ED-B9C7-BDA69C341D5C}"/>
              </a:ext>
            </a:extLst>
          </p:cNvPr>
          <p:cNvSpPr>
            <a:spLocks noChangeArrowheads="1"/>
          </p:cNvSpPr>
          <p:nvPr/>
        </p:nvSpPr>
        <p:spPr bwMode="auto">
          <a:xfrm rot="16200000">
            <a:off x="-558458" y="2987202"/>
            <a:ext cx="2779116" cy="589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sz="1600" dirty="0">
                <a:solidFill>
                  <a:schemeClr val="bg1"/>
                </a:solidFill>
                <a:latin typeface="Calibri" panose="020F0502020204030204" pitchFamily="34" charset="0"/>
                <a:cs typeface="Calibri" panose="020F0502020204030204" pitchFamily="34" charset="0"/>
              </a:rPr>
              <a:t>Patients Receiving</a:t>
            </a:r>
          </a:p>
          <a:p>
            <a:pPr algn="ctr" eaLnBrk="0" fontAlgn="base" hangingPunct="0">
              <a:spcBef>
                <a:spcPct val="0"/>
              </a:spcBef>
              <a:spcAft>
                <a:spcPct val="0"/>
              </a:spcAft>
            </a:pPr>
            <a:r>
              <a:rPr lang="en-US" sz="1600" dirty="0">
                <a:solidFill>
                  <a:schemeClr val="bg1"/>
                </a:solidFill>
                <a:latin typeface="Calibri" panose="020F0502020204030204" pitchFamily="34" charset="0"/>
                <a:cs typeface="Calibri" panose="020F0502020204030204" pitchFamily="34" charset="0"/>
              </a:rPr>
              <a:t> Guideline-Based Care (%)</a:t>
            </a:r>
          </a:p>
        </p:txBody>
      </p:sp>
      <p:sp>
        <p:nvSpPr>
          <p:cNvPr id="60" name="TextBox 59">
            <a:extLst>
              <a:ext uri="{FF2B5EF4-FFF2-40B4-BE49-F238E27FC236}">
                <a16:creationId xmlns:a16="http://schemas.microsoft.com/office/drawing/2014/main" id="{C37C0A74-DD13-4DEA-8971-DC728CDDDBB7}"/>
              </a:ext>
            </a:extLst>
          </p:cNvPr>
          <p:cNvSpPr txBox="1"/>
          <p:nvPr/>
        </p:nvSpPr>
        <p:spPr bwMode="auto">
          <a:xfrm>
            <a:off x="4368863" y="3423821"/>
            <a:ext cx="184960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sz="1600" b="0" dirty="0">
                <a:solidFill>
                  <a:schemeClr val="bg1"/>
                </a:solidFill>
                <a:latin typeface="Calibri" panose="020F0502020204030204" pitchFamily="34" charset="0"/>
              </a:rPr>
              <a:t>Non-Hispanic White</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Non-Hispanic Black</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Hispanic</a:t>
            </a:r>
          </a:p>
        </p:txBody>
      </p:sp>
      <p:cxnSp>
        <p:nvCxnSpPr>
          <p:cNvPr id="17" name="Straight Connector 16">
            <a:extLst>
              <a:ext uri="{FF2B5EF4-FFF2-40B4-BE49-F238E27FC236}">
                <a16:creationId xmlns:a16="http://schemas.microsoft.com/office/drawing/2014/main" id="{FB560019-7A11-42C3-9658-BEA076535F77}"/>
              </a:ext>
            </a:extLst>
          </p:cNvPr>
          <p:cNvCxnSpPr/>
          <p:nvPr/>
        </p:nvCxnSpPr>
        <p:spPr bwMode="auto">
          <a:xfrm>
            <a:off x="4142225" y="3585839"/>
            <a:ext cx="233362" cy="0"/>
          </a:xfrm>
          <a:prstGeom prst="line">
            <a:avLst/>
          </a:prstGeom>
          <a:noFill/>
          <a:ln w="28575" cap="flat" cmpd="sng" algn="ctr">
            <a:solidFill>
              <a:schemeClr val="accent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6A507942-5202-4CCD-B007-764AB250FB7D}"/>
              </a:ext>
            </a:extLst>
          </p:cNvPr>
          <p:cNvCxnSpPr/>
          <p:nvPr/>
        </p:nvCxnSpPr>
        <p:spPr bwMode="auto">
          <a:xfrm>
            <a:off x="4142225" y="3846043"/>
            <a:ext cx="233362" cy="0"/>
          </a:xfrm>
          <a:prstGeom prst="line">
            <a:avLst/>
          </a:prstGeom>
          <a:noFill/>
          <a:ln w="28575" cap="flat" cmpd="sng" algn="ctr">
            <a:solidFill>
              <a:schemeClr val="accent3"/>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18B9748-C60D-43A2-B142-F8C35F32DB3F}"/>
              </a:ext>
            </a:extLst>
          </p:cNvPr>
          <p:cNvCxnSpPr/>
          <p:nvPr/>
        </p:nvCxnSpPr>
        <p:spPr bwMode="auto">
          <a:xfrm>
            <a:off x="4148426" y="4080370"/>
            <a:ext cx="233362" cy="0"/>
          </a:xfrm>
          <a:prstGeom prst="line">
            <a:avLst/>
          </a:prstGeom>
          <a:noFill/>
          <a:ln w="28575" cap="flat" cmpd="sng" algn="ctr">
            <a:solidFill>
              <a:schemeClr val="accent4"/>
            </a:solidFill>
            <a:prstDash val="solid"/>
            <a:round/>
            <a:headEnd type="none" w="med" len="med"/>
            <a:tailEnd type="none" w="med" len="med"/>
          </a:ln>
          <a:effectLst/>
        </p:spPr>
      </p:cxnSp>
      <p:sp>
        <p:nvSpPr>
          <p:cNvPr id="34" name="Freeform: Shape 33">
            <a:extLst>
              <a:ext uri="{FF2B5EF4-FFF2-40B4-BE49-F238E27FC236}">
                <a16:creationId xmlns:a16="http://schemas.microsoft.com/office/drawing/2014/main" id="{A3CB7A4B-0BB2-4696-A88B-9103C119AEAC}"/>
              </a:ext>
            </a:extLst>
          </p:cNvPr>
          <p:cNvSpPr/>
          <p:nvPr/>
        </p:nvSpPr>
        <p:spPr bwMode="auto">
          <a:xfrm>
            <a:off x="1795574" y="2524113"/>
            <a:ext cx="3971300" cy="617387"/>
          </a:xfrm>
          <a:custGeom>
            <a:avLst/>
            <a:gdLst>
              <a:gd name="connsiteX0" fmla="*/ 0 w 3971300"/>
              <a:gd name="connsiteY0" fmla="*/ 617387 h 617387"/>
              <a:gd name="connsiteX1" fmla="*/ 490573 w 3971300"/>
              <a:gd name="connsiteY1" fmla="*/ 370432 h 617387"/>
              <a:gd name="connsiteX2" fmla="*/ 991157 w 3971300"/>
              <a:gd name="connsiteY2" fmla="*/ 380444 h 617387"/>
              <a:gd name="connsiteX3" fmla="*/ 1488403 w 3971300"/>
              <a:gd name="connsiteY3" fmla="*/ 347072 h 617387"/>
              <a:gd name="connsiteX4" fmla="*/ 1985650 w 3971300"/>
              <a:gd name="connsiteY4" fmla="*/ 140164 h 617387"/>
              <a:gd name="connsiteX5" fmla="*/ 2486234 w 3971300"/>
              <a:gd name="connsiteY5" fmla="*/ 116803 h 617387"/>
              <a:gd name="connsiteX6" fmla="*/ 2983481 w 3971300"/>
              <a:gd name="connsiteY6" fmla="*/ 353746 h 617387"/>
              <a:gd name="connsiteX7" fmla="*/ 3487402 w 3971300"/>
              <a:gd name="connsiteY7" fmla="*/ 0 h 617387"/>
              <a:gd name="connsiteX8" fmla="*/ 3971300 w 3971300"/>
              <a:gd name="connsiteY8" fmla="*/ 76756 h 617387"/>
              <a:gd name="connsiteX9" fmla="*/ 3971300 w 3971300"/>
              <a:gd name="connsiteY9" fmla="*/ 76756 h 617387"/>
              <a:gd name="connsiteX10" fmla="*/ 3971300 w 3971300"/>
              <a:gd name="connsiteY10" fmla="*/ 80094 h 617387"/>
              <a:gd name="connsiteX0" fmla="*/ 0 w 3971300"/>
              <a:gd name="connsiteY0" fmla="*/ 617387 h 617387"/>
              <a:gd name="connsiteX1" fmla="*/ 490573 w 3971300"/>
              <a:gd name="connsiteY1" fmla="*/ 370432 h 617387"/>
              <a:gd name="connsiteX2" fmla="*/ 991157 w 3971300"/>
              <a:gd name="connsiteY2" fmla="*/ 380444 h 617387"/>
              <a:gd name="connsiteX3" fmla="*/ 1488403 w 3971300"/>
              <a:gd name="connsiteY3" fmla="*/ 347072 h 617387"/>
              <a:gd name="connsiteX4" fmla="*/ 1985650 w 3971300"/>
              <a:gd name="connsiteY4" fmla="*/ 140164 h 617387"/>
              <a:gd name="connsiteX5" fmla="*/ 2486234 w 3971300"/>
              <a:gd name="connsiteY5" fmla="*/ 116803 h 617387"/>
              <a:gd name="connsiteX6" fmla="*/ 2983481 w 3971300"/>
              <a:gd name="connsiteY6" fmla="*/ 353746 h 617387"/>
              <a:gd name="connsiteX7" fmla="*/ 3487402 w 3971300"/>
              <a:gd name="connsiteY7" fmla="*/ 0 h 617387"/>
              <a:gd name="connsiteX8" fmla="*/ 3971300 w 3971300"/>
              <a:gd name="connsiteY8" fmla="*/ 76756 h 617387"/>
              <a:gd name="connsiteX9" fmla="*/ 3971300 w 3971300"/>
              <a:gd name="connsiteY9" fmla="*/ 76756 h 617387"/>
              <a:gd name="connsiteX0" fmla="*/ 0 w 3971300"/>
              <a:gd name="connsiteY0" fmla="*/ 617387 h 617387"/>
              <a:gd name="connsiteX1" fmla="*/ 490573 w 3971300"/>
              <a:gd name="connsiteY1" fmla="*/ 370432 h 617387"/>
              <a:gd name="connsiteX2" fmla="*/ 991157 w 3971300"/>
              <a:gd name="connsiteY2" fmla="*/ 380444 h 617387"/>
              <a:gd name="connsiteX3" fmla="*/ 1488403 w 3971300"/>
              <a:gd name="connsiteY3" fmla="*/ 347072 h 617387"/>
              <a:gd name="connsiteX4" fmla="*/ 1985650 w 3971300"/>
              <a:gd name="connsiteY4" fmla="*/ 140164 h 617387"/>
              <a:gd name="connsiteX5" fmla="*/ 2486234 w 3971300"/>
              <a:gd name="connsiteY5" fmla="*/ 116803 h 617387"/>
              <a:gd name="connsiteX6" fmla="*/ 2983481 w 3971300"/>
              <a:gd name="connsiteY6" fmla="*/ 353746 h 617387"/>
              <a:gd name="connsiteX7" fmla="*/ 3487402 w 3971300"/>
              <a:gd name="connsiteY7" fmla="*/ 0 h 617387"/>
              <a:gd name="connsiteX8" fmla="*/ 3971300 w 3971300"/>
              <a:gd name="connsiteY8" fmla="*/ 76756 h 61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71300" h="617387">
                <a:moveTo>
                  <a:pt x="0" y="617387"/>
                </a:moveTo>
                <a:lnTo>
                  <a:pt x="490573" y="370432"/>
                </a:lnTo>
                <a:lnTo>
                  <a:pt x="991157" y="380444"/>
                </a:lnTo>
                <a:lnTo>
                  <a:pt x="1488403" y="347072"/>
                </a:lnTo>
                <a:lnTo>
                  <a:pt x="1985650" y="140164"/>
                </a:lnTo>
                <a:lnTo>
                  <a:pt x="2486234" y="116803"/>
                </a:lnTo>
                <a:lnTo>
                  <a:pt x="2983481" y="353746"/>
                </a:lnTo>
                <a:lnTo>
                  <a:pt x="3487402" y="0"/>
                </a:lnTo>
                <a:lnTo>
                  <a:pt x="3971300" y="76756"/>
                </a:lnTo>
              </a:path>
            </a:pathLst>
          </a:custGeom>
          <a:noFill/>
          <a:ln w="28575">
            <a:solidFill>
              <a:schemeClr val="accent1"/>
            </a:solidFill>
            <a:miter lim="800000"/>
            <a:headEnd/>
            <a:tailEnd/>
          </a:ln>
        </p:spPr>
        <p:txBody>
          <a:bodyPr rtlCol="0" anchor="ctr"/>
          <a:lstStyle/>
          <a:p>
            <a:pPr algn="ctr"/>
            <a:endParaRPr lang="en-US" dirty="0"/>
          </a:p>
        </p:txBody>
      </p:sp>
      <p:sp>
        <p:nvSpPr>
          <p:cNvPr id="36" name="Freeform: Shape 35">
            <a:extLst>
              <a:ext uri="{FF2B5EF4-FFF2-40B4-BE49-F238E27FC236}">
                <a16:creationId xmlns:a16="http://schemas.microsoft.com/office/drawing/2014/main" id="{9436A8C6-D4D0-4E49-BDFA-4163FE8E55B5}"/>
              </a:ext>
            </a:extLst>
          </p:cNvPr>
          <p:cNvSpPr/>
          <p:nvPr/>
        </p:nvSpPr>
        <p:spPr bwMode="auto">
          <a:xfrm>
            <a:off x="1788900" y="2801103"/>
            <a:ext cx="3991323" cy="744201"/>
          </a:xfrm>
          <a:custGeom>
            <a:avLst/>
            <a:gdLst>
              <a:gd name="connsiteX0" fmla="*/ 0 w 3991323"/>
              <a:gd name="connsiteY0" fmla="*/ 744201 h 744201"/>
              <a:gd name="connsiteX1" fmla="*/ 503921 w 3991323"/>
              <a:gd name="connsiteY1" fmla="*/ 276990 h 744201"/>
              <a:gd name="connsiteX2" fmla="*/ 1004505 w 3991323"/>
              <a:gd name="connsiteY2" fmla="*/ 340397 h 744201"/>
              <a:gd name="connsiteX3" fmla="*/ 1498415 w 3991323"/>
              <a:gd name="connsiteY3" fmla="*/ 307025 h 744201"/>
              <a:gd name="connsiteX4" fmla="*/ 1995661 w 3991323"/>
              <a:gd name="connsiteY4" fmla="*/ 350409 h 744201"/>
              <a:gd name="connsiteX5" fmla="*/ 2486234 w 3991323"/>
              <a:gd name="connsiteY5" fmla="*/ 190222 h 744201"/>
              <a:gd name="connsiteX6" fmla="*/ 2980143 w 3991323"/>
              <a:gd name="connsiteY6" fmla="*/ 73419 h 744201"/>
              <a:gd name="connsiteX7" fmla="*/ 3487401 w 3991323"/>
              <a:gd name="connsiteY7" fmla="*/ 0 h 744201"/>
              <a:gd name="connsiteX8" fmla="*/ 3991323 w 3991323"/>
              <a:gd name="connsiteY8" fmla="*/ 56733 h 74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91323" h="744201">
                <a:moveTo>
                  <a:pt x="0" y="744201"/>
                </a:moveTo>
                <a:lnTo>
                  <a:pt x="503921" y="276990"/>
                </a:lnTo>
                <a:lnTo>
                  <a:pt x="1004505" y="340397"/>
                </a:lnTo>
                <a:lnTo>
                  <a:pt x="1498415" y="307025"/>
                </a:lnTo>
                <a:lnTo>
                  <a:pt x="1995661" y="350409"/>
                </a:lnTo>
                <a:lnTo>
                  <a:pt x="2486234" y="190222"/>
                </a:lnTo>
                <a:lnTo>
                  <a:pt x="2980143" y="73419"/>
                </a:lnTo>
                <a:lnTo>
                  <a:pt x="3487401" y="0"/>
                </a:lnTo>
                <a:lnTo>
                  <a:pt x="3991323" y="56733"/>
                </a:lnTo>
              </a:path>
            </a:pathLst>
          </a:custGeom>
          <a:noFill/>
          <a:ln w="28575">
            <a:solidFill>
              <a:schemeClr val="accent3"/>
            </a:solidFill>
            <a:miter lim="800000"/>
            <a:headEnd/>
            <a:tailEnd/>
          </a:ln>
        </p:spPr>
        <p:txBody>
          <a:bodyPr rtlCol="0" anchor="ctr"/>
          <a:lstStyle/>
          <a:p>
            <a:pPr algn="ctr"/>
            <a:endParaRPr lang="en-US" dirty="0"/>
          </a:p>
        </p:txBody>
      </p:sp>
      <p:sp>
        <p:nvSpPr>
          <p:cNvPr id="63" name="Freeform: Shape 62">
            <a:extLst>
              <a:ext uri="{FF2B5EF4-FFF2-40B4-BE49-F238E27FC236}">
                <a16:creationId xmlns:a16="http://schemas.microsoft.com/office/drawing/2014/main" id="{5D7433FF-A8A2-47F5-B4D3-1145237CBE01}"/>
              </a:ext>
            </a:extLst>
          </p:cNvPr>
          <p:cNvSpPr/>
          <p:nvPr/>
        </p:nvSpPr>
        <p:spPr bwMode="auto">
          <a:xfrm>
            <a:off x="1792237" y="2731021"/>
            <a:ext cx="3984648" cy="1137994"/>
          </a:xfrm>
          <a:custGeom>
            <a:avLst/>
            <a:gdLst>
              <a:gd name="connsiteX0" fmla="*/ 0 w 3984648"/>
              <a:gd name="connsiteY0" fmla="*/ 1137994 h 1137994"/>
              <a:gd name="connsiteX1" fmla="*/ 493910 w 3984648"/>
              <a:gd name="connsiteY1" fmla="*/ 1011180 h 1137994"/>
              <a:gd name="connsiteX2" fmla="*/ 987819 w 3984648"/>
              <a:gd name="connsiteY2" fmla="*/ 790923 h 1137994"/>
              <a:gd name="connsiteX3" fmla="*/ 1495078 w 3984648"/>
              <a:gd name="connsiteY3" fmla="*/ 16686 h 1137994"/>
              <a:gd name="connsiteX4" fmla="*/ 1995662 w 3984648"/>
              <a:gd name="connsiteY4" fmla="*/ 10012 h 1137994"/>
              <a:gd name="connsiteX5" fmla="*/ 2482897 w 3984648"/>
              <a:gd name="connsiteY5" fmla="*/ 106791 h 1137994"/>
              <a:gd name="connsiteX6" fmla="*/ 2976806 w 3984648"/>
              <a:gd name="connsiteY6" fmla="*/ 190222 h 1137994"/>
              <a:gd name="connsiteX7" fmla="*/ 3504088 w 3984648"/>
              <a:gd name="connsiteY7" fmla="*/ 0 h 1137994"/>
              <a:gd name="connsiteX8" fmla="*/ 3984648 w 3984648"/>
              <a:gd name="connsiteY8" fmla="*/ 186885 h 113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84648" h="1137994">
                <a:moveTo>
                  <a:pt x="0" y="1137994"/>
                </a:moveTo>
                <a:lnTo>
                  <a:pt x="493910" y="1011180"/>
                </a:lnTo>
                <a:lnTo>
                  <a:pt x="987819" y="790923"/>
                </a:lnTo>
                <a:lnTo>
                  <a:pt x="1495078" y="16686"/>
                </a:lnTo>
                <a:lnTo>
                  <a:pt x="1995662" y="10012"/>
                </a:lnTo>
                <a:lnTo>
                  <a:pt x="2482897" y="106791"/>
                </a:lnTo>
                <a:lnTo>
                  <a:pt x="2976806" y="190222"/>
                </a:lnTo>
                <a:lnTo>
                  <a:pt x="3504088" y="0"/>
                </a:lnTo>
                <a:lnTo>
                  <a:pt x="3984648" y="186885"/>
                </a:lnTo>
              </a:path>
            </a:pathLst>
          </a:custGeom>
          <a:noFill/>
          <a:ln w="28575">
            <a:solidFill>
              <a:schemeClr val="accent4"/>
            </a:solidFill>
            <a:miter lim="800000"/>
            <a:headEnd/>
            <a:tailEnd/>
          </a:ln>
        </p:spPr>
        <p:txBody>
          <a:bodyPr rtlCol="0" anchor="ctr"/>
          <a:lstStyle/>
          <a:p>
            <a:pPr algn="ctr"/>
            <a:endParaRPr lang="en-US" dirty="0"/>
          </a:p>
        </p:txBody>
      </p:sp>
      <p:sp>
        <p:nvSpPr>
          <p:cNvPr id="178" name="Rectangle 10">
            <a:extLst>
              <a:ext uri="{FF2B5EF4-FFF2-40B4-BE49-F238E27FC236}">
                <a16:creationId xmlns:a16="http://schemas.microsoft.com/office/drawing/2014/main" id="{CCFCBDE7-0410-4A61-B40C-9F7ED2EEFA2A}"/>
              </a:ext>
            </a:extLst>
          </p:cNvPr>
          <p:cNvSpPr>
            <a:spLocks noChangeArrowheads="1"/>
          </p:cNvSpPr>
          <p:nvPr/>
        </p:nvSpPr>
        <p:spPr bwMode="auto">
          <a:xfrm>
            <a:off x="6681742" y="3529080"/>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45</a:t>
            </a:r>
          </a:p>
        </p:txBody>
      </p:sp>
      <p:sp>
        <p:nvSpPr>
          <p:cNvPr id="179" name="Rectangle 10">
            <a:extLst>
              <a:ext uri="{FF2B5EF4-FFF2-40B4-BE49-F238E27FC236}">
                <a16:creationId xmlns:a16="http://schemas.microsoft.com/office/drawing/2014/main" id="{7DC28711-992F-4D44-AD31-3C9D0DABAC7A}"/>
              </a:ext>
            </a:extLst>
          </p:cNvPr>
          <p:cNvSpPr>
            <a:spLocks noChangeArrowheads="1"/>
          </p:cNvSpPr>
          <p:nvPr/>
        </p:nvSpPr>
        <p:spPr bwMode="auto">
          <a:xfrm>
            <a:off x="6686937" y="3794935"/>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40</a:t>
            </a:r>
          </a:p>
        </p:txBody>
      </p:sp>
      <p:sp>
        <p:nvSpPr>
          <p:cNvPr id="180" name="Rectangle 10">
            <a:extLst>
              <a:ext uri="{FF2B5EF4-FFF2-40B4-BE49-F238E27FC236}">
                <a16:creationId xmlns:a16="http://schemas.microsoft.com/office/drawing/2014/main" id="{1CA1DC01-DDED-4CC6-956A-78094889228F}"/>
              </a:ext>
            </a:extLst>
          </p:cNvPr>
          <p:cNvSpPr>
            <a:spLocks noChangeArrowheads="1"/>
          </p:cNvSpPr>
          <p:nvPr/>
        </p:nvSpPr>
        <p:spPr bwMode="auto">
          <a:xfrm>
            <a:off x="6681742" y="4063671"/>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35</a:t>
            </a:r>
          </a:p>
        </p:txBody>
      </p:sp>
      <p:sp>
        <p:nvSpPr>
          <p:cNvPr id="181" name="Rectangle 10">
            <a:extLst>
              <a:ext uri="{FF2B5EF4-FFF2-40B4-BE49-F238E27FC236}">
                <a16:creationId xmlns:a16="http://schemas.microsoft.com/office/drawing/2014/main" id="{DF0AACEC-D93A-4B87-9078-6C633828E18C}"/>
              </a:ext>
            </a:extLst>
          </p:cNvPr>
          <p:cNvSpPr>
            <a:spLocks noChangeArrowheads="1"/>
          </p:cNvSpPr>
          <p:nvPr/>
        </p:nvSpPr>
        <p:spPr bwMode="auto">
          <a:xfrm>
            <a:off x="6681742" y="4340663"/>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30</a:t>
            </a:r>
          </a:p>
        </p:txBody>
      </p:sp>
      <p:sp>
        <p:nvSpPr>
          <p:cNvPr id="182" name="Rectangle 10">
            <a:extLst>
              <a:ext uri="{FF2B5EF4-FFF2-40B4-BE49-F238E27FC236}">
                <a16:creationId xmlns:a16="http://schemas.microsoft.com/office/drawing/2014/main" id="{35115BAC-2D9C-4583-BBC7-7CF7F1777439}"/>
              </a:ext>
            </a:extLst>
          </p:cNvPr>
          <p:cNvSpPr>
            <a:spLocks noChangeArrowheads="1"/>
          </p:cNvSpPr>
          <p:nvPr/>
        </p:nvSpPr>
        <p:spPr bwMode="auto">
          <a:xfrm>
            <a:off x="6690426" y="2966926"/>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55</a:t>
            </a:r>
          </a:p>
        </p:txBody>
      </p:sp>
      <p:sp>
        <p:nvSpPr>
          <p:cNvPr id="183" name="Rectangle 10">
            <a:extLst>
              <a:ext uri="{FF2B5EF4-FFF2-40B4-BE49-F238E27FC236}">
                <a16:creationId xmlns:a16="http://schemas.microsoft.com/office/drawing/2014/main" id="{59D9D690-EB0D-40EA-B788-70632B42E949}"/>
              </a:ext>
            </a:extLst>
          </p:cNvPr>
          <p:cNvSpPr>
            <a:spLocks noChangeArrowheads="1"/>
          </p:cNvSpPr>
          <p:nvPr/>
        </p:nvSpPr>
        <p:spPr bwMode="auto">
          <a:xfrm>
            <a:off x="6690426" y="3242929"/>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50</a:t>
            </a:r>
          </a:p>
        </p:txBody>
      </p:sp>
      <p:sp>
        <p:nvSpPr>
          <p:cNvPr id="195" name="Rectangle 10">
            <a:extLst>
              <a:ext uri="{FF2B5EF4-FFF2-40B4-BE49-F238E27FC236}">
                <a16:creationId xmlns:a16="http://schemas.microsoft.com/office/drawing/2014/main" id="{EBE4AD71-5B28-4F37-9BFD-D2DE8B20281C}"/>
              </a:ext>
            </a:extLst>
          </p:cNvPr>
          <p:cNvSpPr>
            <a:spLocks noChangeArrowheads="1"/>
          </p:cNvSpPr>
          <p:nvPr/>
        </p:nvSpPr>
        <p:spPr bwMode="auto">
          <a:xfrm>
            <a:off x="6690692" y="2446240"/>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65</a:t>
            </a:r>
          </a:p>
        </p:txBody>
      </p:sp>
      <p:sp>
        <p:nvSpPr>
          <p:cNvPr id="196" name="Rectangle 10">
            <a:extLst>
              <a:ext uri="{FF2B5EF4-FFF2-40B4-BE49-F238E27FC236}">
                <a16:creationId xmlns:a16="http://schemas.microsoft.com/office/drawing/2014/main" id="{C7363518-0011-45D7-862C-C770C0D47939}"/>
              </a:ext>
            </a:extLst>
          </p:cNvPr>
          <p:cNvSpPr>
            <a:spLocks noChangeArrowheads="1"/>
          </p:cNvSpPr>
          <p:nvPr/>
        </p:nvSpPr>
        <p:spPr bwMode="auto">
          <a:xfrm>
            <a:off x="6690692" y="2697422"/>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60</a:t>
            </a:r>
          </a:p>
        </p:txBody>
      </p:sp>
      <p:sp>
        <p:nvSpPr>
          <p:cNvPr id="197" name="Freeform: Shape 196">
            <a:extLst>
              <a:ext uri="{FF2B5EF4-FFF2-40B4-BE49-F238E27FC236}">
                <a16:creationId xmlns:a16="http://schemas.microsoft.com/office/drawing/2014/main" id="{A3871519-A542-4539-A823-9387CF32240F}"/>
              </a:ext>
            </a:extLst>
          </p:cNvPr>
          <p:cNvSpPr/>
          <p:nvPr/>
        </p:nvSpPr>
        <p:spPr bwMode="auto">
          <a:xfrm>
            <a:off x="7018126" y="2287823"/>
            <a:ext cx="4426733" cy="2176228"/>
          </a:xfrm>
          <a:custGeom>
            <a:avLst/>
            <a:gdLst>
              <a:gd name="connsiteX0" fmla="*/ 0 w 4743450"/>
              <a:gd name="connsiteY0" fmla="*/ 0 h 3743325"/>
              <a:gd name="connsiteX1" fmla="*/ 0 w 4743450"/>
              <a:gd name="connsiteY1" fmla="*/ 3743325 h 3743325"/>
              <a:gd name="connsiteX2" fmla="*/ 4743450 w 4743450"/>
              <a:gd name="connsiteY2" fmla="*/ 3743325 h 3743325"/>
            </a:gdLst>
            <a:ahLst/>
            <a:cxnLst>
              <a:cxn ang="0">
                <a:pos x="connsiteX0" y="connsiteY0"/>
              </a:cxn>
              <a:cxn ang="0">
                <a:pos x="connsiteX1" y="connsiteY1"/>
              </a:cxn>
              <a:cxn ang="0">
                <a:pos x="connsiteX2" y="connsiteY2"/>
              </a:cxn>
            </a:cxnLst>
            <a:rect l="l" t="t" r="r" b="b"/>
            <a:pathLst>
              <a:path w="4743450" h="3743325">
                <a:moveTo>
                  <a:pt x="0" y="0"/>
                </a:moveTo>
                <a:lnTo>
                  <a:pt x="0" y="3743325"/>
                </a:lnTo>
                <a:lnTo>
                  <a:pt x="4743450" y="3743325"/>
                </a:lnTo>
              </a:path>
            </a:pathLst>
          </a:custGeom>
          <a:noFill/>
          <a:ln w="28575">
            <a:solidFill>
              <a:schemeClr val="bg1"/>
            </a:solidFill>
            <a:miter lim="800000"/>
            <a:headEnd/>
            <a:tailEnd/>
          </a:ln>
        </p:spPr>
        <p:txBody>
          <a:bodyPr rtlCol="0" anchor="ctr"/>
          <a:lstStyle/>
          <a:p>
            <a:pPr algn="ctr"/>
            <a:endParaRPr lang="en-US" dirty="0"/>
          </a:p>
        </p:txBody>
      </p:sp>
      <p:grpSp>
        <p:nvGrpSpPr>
          <p:cNvPr id="221" name="Group 220">
            <a:extLst>
              <a:ext uri="{FF2B5EF4-FFF2-40B4-BE49-F238E27FC236}">
                <a16:creationId xmlns:a16="http://schemas.microsoft.com/office/drawing/2014/main" id="{EFCD5B3B-630E-4BD5-843F-BBA0E107E969}"/>
              </a:ext>
            </a:extLst>
          </p:cNvPr>
          <p:cNvGrpSpPr/>
          <p:nvPr/>
        </p:nvGrpSpPr>
        <p:grpSpPr>
          <a:xfrm>
            <a:off x="7016001" y="4464051"/>
            <a:ext cx="4426733" cy="65633"/>
            <a:chOff x="7034274" y="4695077"/>
            <a:chExt cx="1702336" cy="56621"/>
          </a:xfrm>
        </p:grpSpPr>
        <p:sp>
          <p:nvSpPr>
            <p:cNvPr id="203" name="Line 20">
              <a:extLst>
                <a:ext uri="{FF2B5EF4-FFF2-40B4-BE49-F238E27FC236}">
                  <a16:creationId xmlns:a16="http://schemas.microsoft.com/office/drawing/2014/main" id="{F48D9049-5C12-4F36-AF5B-10BFB65F7C86}"/>
                </a:ext>
              </a:extLst>
            </p:cNvPr>
            <p:cNvSpPr>
              <a:spLocks noChangeShapeType="1"/>
            </p:cNvSpPr>
            <p:nvPr/>
          </p:nvSpPr>
          <p:spPr bwMode="auto">
            <a:xfrm rot="16200000">
              <a:off x="7005963" y="4723388"/>
              <a:ext cx="56621"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dirty="0">
                <a:solidFill>
                  <a:schemeClr val="bg1"/>
                </a:solidFill>
                <a:latin typeface="+mn-lt"/>
              </a:endParaRPr>
            </a:p>
          </p:txBody>
        </p:sp>
        <p:sp>
          <p:nvSpPr>
            <p:cNvPr id="207" name="Line 26">
              <a:extLst>
                <a:ext uri="{FF2B5EF4-FFF2-40B4-BE49-F238E27FC236}">
                  <a16:creationId xmlns:a16="http://schemas.microsoft.com/office/drawing/2014/main" id="{97ED90A5-7AC2-4A16-82C3-94AF8FBE23ED}"/>
                </a:ext>
              </a:extLst>
            </p:cNvPr>
            <p:cNvSpPr>
              <a:spLocks noChangeShapeType="1"/>
            </p:cNvSpPr>
            <p:nvPr/>
          </p:nvSpPr>
          <p:spPr bwMode="auto">
            <a:xfrm rot="16200000">
              <a:off x="8708299" y="4723388"/>
              <a:ext cx="56621"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dirty="0">
                <a:solidFill>
                  <a:schemeClr val="bg1"/>
                </a:solidFill>
                <a:latin typeface="+mn-lt"/>
              </a:endParaRPr>
            </a:p>
          </p:txBody>
        </p:sp>
        <p:sp>
          <p:nvSpPr>
            <p:cNvPr id="208" name="Line 26">
              <a:extLst>
                <a:ext uri="{FF2B5EF4-FFF2-40B4-BE49-F238E27FC236}">
                  <a16:creationId xmlns:a16="http://schemas.microsoft.com/office/drawing/2014/main" id="{63D253F9-A6ED-4F00-9271-60260B52CE88}"/>
                </a:ext>
              </a:extLst>
            </p:cNvPr>
            <p:cNvSpPr>
              <a:spLocks noChangeShapeType="1"/>
            </p:cNvSpPr>
            <p:nvPr/>
          </p:nvSpPr>
          <p:spPr bwMode="auto">
            <a:xfrm rot="16200000">
              <a:off x="8140853" y="4723388"/>
              <a:ext cx="56621"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dirty="0">
                <a:solidFill>
                  <a:schemeClr val="bg1"/>
                </a:solidFill>
                <a:latin typeface="+mn-lt"/>
              </a:endParaRPr>
            </a:p>
          </p:txBody>
        </p:sp>
        <p:sp>
          <p:nvSpPr>
            <p:cNvPr id="209" name="Line 26">
              <a:extLst>
                <a:ext uri="{FF2B5EF4-FFF2-40B4-BE49-F238E27FC236}">
                  <a16:creationId xmlns:a16="http://schemas.microsoft.com/office/drawing/2014/main" id="{6E566DFB-233E-4F0F-A222-ED3A39BC185D}"/>
                </a:ext>
              </a:extLst>
            </p:cNvPr>
            <p:cNvSpPr>
              <a:spLocks noChangeShapeType="1"/>
            </p:cNvSpPr>
            <p:nvPr/>
          </p:nvSpPr>
          <p:spPr bwMode="auto">
            <a:xfrm rot="16200000">
              <a:off x="7573408" y="4723388"/>
              <a:ext cx="56621"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dirty="0">
                <a:solidFill>
                  <a:schemeClr val="bg1"/>
                </a:solidFill>
                <a:latin typeface="+mn-lt"/>
              </a:endParaRPr>
            </a:p>
          </p:txBody>
        </p:sp>
      </p:grpSp>
      <p:sp>
        <p:nvSpPr>
          <p:cNvPr id="210" name="Rectangle 10">
            <a:extLst>
              <a:ext uri="{FF2B5EF4-FFF2-40B4-BE49-F238E27FC236}">
                <a16:creationId xmlns:a16="http://schemas.microsoft.com/office/drawing/2014/main" id="{B3170D9A-69F1-48F8-B51D-E20C22215E55}"/>
              </a:ext>
            </a:extLst>
          </p:cNvPr>
          <p:cNvSpPr>
            <a:spLocks noChangeArrowheads="1"/>
          </p:cNvSpPr>
          <p:nvPr/>
        </p:nvSpPr>
        <p:spPr bwMode="auto">
          <a:xfrm rot="16200000">
            <a:off x="5273280" y="3225827"/>
            <a:ext cx="2298518" cy="34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6000" rIns="0" bIns="0">
            <a:spAutoFit/>
          </a:bodyPr>
          <a:lstStyle/>
          <a:p>
            <a:pPr algn="ctr" eaLnBrk="0" fontAlgn="base" hangingPunct="0">
              <a:spcBef>
                <a:spcPct val="0"/>
              </a:spcBef>
              <a:spcAft>
                <a:spcPct val="0"/>
              </a:spcAft>
            </a:pPr>
            <a:r>
              <a:rPr lang="en-US" sz="1600" dirty="0">
                <a:solidFill>
                  <a:schemeClr val="bg1"/>
                </a:solidFill>
                <a:latin typeface="Calibri" panose="020F0502020204030204" pitchFamily="34" charset="0"/>
                <a:cs typeface="Calibri" panose="020F0502020204030204" pitchFamily="34" charset="0"/>
              </a:rPr>
              <a:t>Predicted Probability (%)</a:t>
            </a:r>
          </a:p>
        </p:txBody>
      </p:sp>
      <p:grpSp>
        <p:nvGrpSpPr>
          <p:cNvPr id="212" name="Group 211">
            <a:extLst>
              <a:ext uri="{FF2B5EF4-FFF2-40B4-BE49-F238E27FC236}">
                <a16:creationId xmlns:a16="http://schemas.microsoft.com/office/drawing/2014/main" id="{A872F644-FFAF-4EE7-BFAD-B601816C045B}"/>
              </a:ext>
            </a:extLst>
          </p:cNvPr>
          <p:cNvGrpSpPr/>
          <p:nvPr/>
        </p:nvGrpSpPr>
        <p:grpSpPr>
          <a:xfrm>
            <a:off x="6961687" y="2293018"/>
            <a:ext cx="50914" cy="2164250"/>
            <a:chOff x="6751295" y="2515442"/>
            <a:chExt cx="50914" cy="2164250"/>
          </a:xfrm>
        </p:grpSpPr>
        <p:grpSp>
          <p:nvGrpSpPr>
            <p:cNvPr id="184" name="Group 183">
              <a:extLst>
                <a:ext uri="{FF2B5EF4-FFF2-40B4-BE49-F238E27FC236}">
                  <a16:creationId xmlns:a16="http://schemas.microsoft.com/office/drawing/2014/main" id="{9744778A-3F24-429D-811B-72AEE23ED437}"/>
                </a:ext>
              </a:extLst>
            </p:cNvPr>
            <p:cNvGrpSpPr/>
            <p:nvPr/>
          </p:nvGrpSpPr>
          <p:grpSpPr>
            <a:xfrm>
              <a:off x="6756490" y="2788792"/>
              <a:ext cx="45719" cy="1890900"/>
              <a:chOff x="2083920" y="2291192"/>
              <a:chExt cx="67447" cy="3006288"/>
            </a:xfrm>
          </p:grpSpPr>
          <p:grpSp>
            <p:nvGrpSpPr>
              <p:cNvPr id="185" name="Group 184">
                <a:extLst>
                  <a:ext uri="{FF2B5EF4-FFF2-40B4-BE49-F238E27FC236}">
                    <a16:creationId xmlns:a16="http://schemas.microsoft.com/office/drawing/2014/main" id="{74FD988F-EB4B-4666-8006-E49DF00C471C}"/>
                  </a:ext>
                </a:extLst>
              </p:cNvPr>
              <p:cNvGrpSpPr/>
              <p:nvPr/>
            </p:nvGrpSpPr>
            <p:grpSpPr>
              <a:xfrm>
                <a:off x="2086473" y="2709053"/>
                <a:ext cx="64894" cy="2588427"/>
                <a:chOff x="6637875" y="2923633"/>
                <a:chExt cx="48272" cy="2810280"/>
              </a:xfrm>
            </p:grpSpPr>
            <p:grpSp>
              <p:nvGrpSpPr>
                <p:cNvPr id="187" name="Group 186">
                  <a:extLst>
                    <a:ext uri="{FF2B5EF4-FFF2-40B4-BE49-F238E27FC236}">
                      <a16:creationId xmlns:a16="http://schemas.microsoft.com/office/drawing/2014/main" id="{0BEAC189-6912-402D-8A01-FBA326401A23}"/>
                    </a:ext>
                  </a:extLst>
                </p:cNvPr>
                <p:cNvGrpSpPr/>
                <p:nvPr/>
              </p:nvGrpSpPr>
              <p:grpSpPr>
                <a:xfrm>
                  <a:off x="6637875" y="3405721"/>
                  <a:ext cx="45719" cy="2328192"/>
                  <a:chOff x="1528304" y="1364604"/>
                  <a:chExt cx="72000" cy="2167553"/>
                </a:xfrm>
              </p:grpSpPr>
              <p:sp>
                <p:nvSpPr>
                  <p:cNvPr id="189" name="Line 15">
                    <a:extLst>
                      <a:ext uri="{FF2B5EF4-FFF2-40B4-BE49-F238E27FC236}">
                        <a16:creationId xmlns:a16="http://schemas.microsoft.com/office/drawing/2014/main" id="{F44D71ED-0553-4C0F-9AB8-E26330D91FD5}"/>
                      </a:ext>
                    </a:extLst>
                  </p:cNvPr>
                  <p:cNvSpPr>
                    <a:spLocks noChangeShapeType="1"/>
                  </p:cNvSpPr>
                  <p:nvPr/>
                </p:nvSpPr>
                <p:spPr bwMode="auto">
                  <a:xfrm>
                    <a:off x="1528304" y="180101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sp>
                <p:nvSpPr>
                  <p:cNvPr id="190" name="Line 16">
                    <a:extLst>
                      <a:ext uri="{FF2B5EF4-FFF2-40B4-BE49-F238E27FC236}">
                        <a16:creationId xmlns:a16="http://schemas.microsoft.com/office/drawing/2014/main" id="{E8AF9348-6028-488A-B4F1-102F67FD438A}"/>
                      </a:ext>
                    </a:extLst>
                  </p:cNvPr>
                  <p:cNvSpPr>
                    <a:spLocks noChangeShapeType="1"/>
                  </p:cNvSpPr>
                  <p:nvPr/>
                </p:nvSpPr>
                <p:spPr bwMode="auto">
                  <a:xfrm>
                    <a:off x="1528304" y="223742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sp>
                <p:nvSpPr>
                  <p:cNvPr id="191" name="Line 17">
                    <a:extLst>
                      <a:ext uri="{FF2B5EF4-FFF2-40B4-BE49-F238E27FC236}">
                        <a16:creationId xmlns:a16="http://schemas.microsoft.com/office/drawing/2014/main" id="{8016AC73-3A43-43B8-9B4B-F9968B8AE7DB}"/>
                      </a:ext>
                    </a:extLst>
                  </p:cNvPr>
                  <p:cNvSpPr>
                    <a:spLocks noChangeShapeType="1"/>
                  </p:cNvSpPr>
                  <p:nvPr/>
                </p:nvSpPr>
                <p:spPr bwMode="auto">
                  <a:xfrm>
                    <a:off x="1528304" y="267383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sp>
                <p:nvSpPr>
                  <p:cNvPr id="192" name="Line 18">
                    <a:extLst>
                      <a:ext uri="{FF2B5EF4-FFF2-40B4-BE49-F238E27FC236}">
                        <a16:creationId xmlns:a16="http://schemas.microsoft.com/office/drawing/2014/main" id="{05E2B1D1-64DE-4337-B72E-F8EDB53C6FF7}"/>
                      </a:ext>
                    </a:extLst>
                  </p:cNvPr>
                  <p:cNvSpPr>
                    <a:spLocks noChangeShapeType="1"/>
                  </p:cNvSpPr>
                  <p:nvPr/>
                </p:nvSpPr>
                <p:spPr bwMode="auto">
                  <a:xfrm>
                    <a:off x="1528304" y="3110238"/>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sp>
                <p:nvSpPr>
                  <p:cNvPr id="193" name="Line 19">
                    <a:extLst>
                      <a:ext uri="{FF2B5EF4-FFF2-40B4-BE49-F238E27FC236}">
                        <a16:creationId xmlns:a16="http://schemas.microsoft.com/office/drawing/2014/main" id="{EDE15EA7-0096-4BEA-917F-09F180A8566E}"/>
                      </a:ext>
                    </a:extLst>
                  </p:cNvPr>
                  <p:cNvSpPr>
                    <a:spLocks noChangeShapeType="1"/>
                  </p:cNvSpPr>
                  <p:nvPr/>
                </p:nvSpPr>
                <p:spPr bwMode="auto">
                  <a:xfrm>
                    <a:off x="1528304" y="3532157"/>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sp>
                <p:nvSpPr>
                  <p:cNvPr id="194" name="Line 9">
                    <a:extLst>
                      <a:ext uri="{FF2B5EF4-FFF2-40B4-BE49-F238E27FC236}">
                        <a16:creationId xmlns:a16="http://schemas.microsoft.com/office/drawing/2014/main" id="{DD50D08E-1E7A-43A7-B129-0F05DBD1CB62}"/>
                      </a:ext>
                    </a:extLst>
                  </p:cNvPr>
                  <p:cNvSpPr>
                    <a:spLocks noChangeShapeType="1"/>
                  </p:cNvSpPr>
                  <p:nvPr/>
                </p:nvSpPr>
                <p:spPr bwMode="auto">
                  <a:xfrm>
                    <a:off x="1528304" y="136460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grpSp>
            <p:sp>
              <p:nvSpPr>
                <p:cNvPr id="188" name="Line 19">
                  <a:extLst>
                    <a:ext uri="{FF2B5EF4-FFF2-40B4-BE49-F238E27FC236}">
                      <a16:creationId xmlns:a16="http://schemas.microsoft.com/office/drawing/2014/main" id="{C34537AA-6B60-4C3E-B3D8-373398B0AB14}"/>
                    </a:ext>
                  </a:extLst>
                </p:cNvPr>
                <p:cNvSpPr>
                  <a:spLocks noChangeShapeType="1"/>
                </p:cNvSpPr>
                <p:nvPr/>
              </p:nvSpPr>
              <p:spPr bwMode="auto">
                <a:xfrm>
                  <a:off x="6640428" y="2923633"/>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grpSp>
          <p:sp>
            <p:nvSpPr>
              <p:cNvPr id="186" name="Line 9">
                <a:extLst>
                  <a:ext uri="{FF2B5EF4-FFF2-40B4-BE49-F238E27FC236}">
                    <a16:creationId xmlns:a16="http://schemas.microsoft.com/office/drawing/2014/main" id="{EE8F4290-1D26-4C4F-9358-D33AEFC78E2B}"/>
                  </a:ext>
                </a:extLst>
              </p:cNvPr>
              <p:cNvSpPr>
                <a:spLocks noChangeShapeType="1"/>
              </p:cNvSpPr>
              <p:nvPr/>
            </p:nvSpPr>
            <p:spPr bwMode="auto">
              <a:xfrm>
                <a:off x="2083920" y="2291192"/>
                <a:ext cx="61462"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grpSp>
        <p:sp>
          <p:nvSpPr>
            <p:cNvPr id="211" name="Line 9">
              <a:extLst>
                <a:ext uri="{FF2B5EF4-FFF2-40B4-BE49-F238E27FC236}">
                  <a16:creationId xmlns:a16="http://schemas.microsoft.com/office/drawing/2014/main" id="{2FD013D5-BBDA-4701-A50D-26E0CC79C921}"/>
                </a:ext>
              </a:extLst>
            </p:cNvPr>
            <p:cNvSpPr>
              <a:spLocks noChangeShapeType="1"/>
            </p:cNvSpPr>
            <p:nvPr/>
          </p:nvSpPr>
          <p:spPr bwMode="auto">
            <a:xfrm>
              <a:off x="6751295" y="2515442"/>
              <a:ext cx="41662"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600" dirty="0">
                <a:solidFill>
                  <a:schemeClr val="bg1"/>
                </a:solidFill>
                <a:latin typeface="+mn-lt"/>
              </a:endParaRPr>
            </a:p>
          </p:txBody>
        </p:sp>
      </p:grpSp>
      <p:sp>
        <p:nvSpPr>
          <p:cNvPr id="213" name="Rectangle 10">
            <a:extLst>
              <a:ext uri="{FF2B5EF4-FFF2-40B4-BE49-F238E27FC236}">
                <a16:creationId xmlns:a16="http://schemas.microsoft.com/office/drawing/2014/main" id="{B350F455-DBED-43F9-9A02-0B2160D9563C}"/>
              </a:ext>
            </a:extLst>
          </p:cNvPr>
          <p:cNvSpPr>
            <a:spLocks noChangeArrowheads="1"/>
          </p:cNvSpPr>
          <p:nvPr/>
        </p:nvSpPr>
        <p:spPr bwMode="auto">
          <a:xfrm>
            <a:off x="6692377" y="2159469"/>
            <a:ext cx="32956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70</a:t>
            </a:r>
          </a:p>
        </p:txBody>
      </p:sp>
      <p:sp>
        <p:nvSpPr>
          <p:cNvPr id="214" name="TextBox 213">
            <a:extLst>
              <a:ext uri="{FF2B5EF4-FFF2-40B4-BE49-F238E27FC236}">
                <a16:creationId xmlns:a16="http://schemas.microsoft.com/office/drawing/2014/main" id="{B7E72E57-EEAB-4BC4-9DC7-5299F85E536B}"/>
              </a:ext>
            </a:extLst>
          </p:cNvPr>
          <p:cNvSpPr txBox="1"/>
          <p:nvPr/>
        </p:nvSpPr>
        <p:spPr bwMode="auto">
          <a:xfrm>
            <a:off x="7467322" y="2103565"/>
            <a:ext cx="184960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sz="1600" b="0" dirty="0">
                <a:solidFill>
                  <a:schemeClr val="bg1"/>
                </a:solidFill>
                <a:latin typeface="Calibri" panose="020F0502020204030204" pitchFamily="34" charset="0"/>
              </a:rPr>
              <a:t>Non-Hispanic White</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Non-Hispanic Black</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Hispanic</a:t>
            </a:r>
          </a:p>
        </p:txBody>
      </p:sp>
      <p:sp>
        <p:nvSpPr>
          <p:cNvPr id="218" name="Rectangle 217">
            <a:extLst>
              <a:ext uri="{FF2B5EF4-FFF2-40B4-BE49-F238E27FC236}">
                <a16:creationId xmlns:a16="http://schemas.microsoft.com/office/drawing/2014/main" id="{55A8C461-5C78-47DE-BC48-B5F28748DEDA}"/>
              </a:ext>
            </a:extLst>
          </p:cNvPr>
          <p:cNvSpPr/>
          <p:nvPr/>
        </p:nvSpPr>
        <p:spPr bwMode="auto">
          <a:xfrm>
            <a:off x="7371116" y="2217857"/>
            <a:ext cx="97891" cy="9789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9" name="Rectangle 218">
            <a:extLst>
              <a:ext uri="{FF2B5EF4-FFF2-40B4-BE49-F238E27FC236}">
                <a16:creationId xmlns:a16="http://schemas.microsoft.com/office/drawing/2014/main" id="{EC66DCE5-1E75-4A4A-B642-33CA0E50CFC8}"/>
              </a:ext>
            </a:extLst>
          </p:cNvPr>
          <p:cNvSpPr/>
          <p:nvPr/>
        </p:nvSpPr>
        <p:spPr bwMode="auto">
          <a:xfrm>
            <a:off x="7370274" y="2465816"/>
            <a:ext cx="97891" cy="9789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0" name="Rectangle 219">
            <a:extLst>
              <a:ext uri="{FF2B5EF4-FFF2-40B4-BE49-F238E27FC236}">
                <a16:creationId xmlns:a16="http://schemas.microsoft.com/office/drawing/2014/main" id="{84ADE7C2-B0D4-4CAE-9117-41C65A00767F}"/>
              </a:ext>
            </a:extLst>
          </p:cNvPr>
          <p:cNvSpPr/>
          <p:nvPr/>
        </p:nvSpPr>
        <p:spPr bwMode="auto">
          <a:xfrm>
            <a:off x="7379926" y="2715889"/>
            <a:ext cx="97891" cy="97891"/>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3" name="TextBox 222">
            <a:extLst>
              <a:ext uri="{FF2B5EF4-FFF2-40B4-BE49-F238E27FC236}">
                <a16:creationId xmlns:a16="http://schemas.microsoft.com/office/drawing/2014/main" id="{7E03C47F-08DE-4B17-A20D-2CFD788709D2}"/>
              </a:ext>
            </a:extLst>
          </p:cNvPr>
          <p:cNvSpPr txBox="1"/>
          <p:nvPr/>
        </p:nvSpPr>
        <p:spPr bwMode="auto">
          <a:xfrm>
            <a:off x="7058994" y="4404883"/>
            <a:ext cx="136328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Low-Volume Hospitals</a:t>
            </a:r>
          </a:p>
        </p:txBody>
      </p:sp>
      <p:grpSp>
        <p:nvGrpSpPr>
          <p:cNvPr id="227" name="Group 226">
            <a:extLst>
              <a:ext uri="{FF2B5EF4-FFF2-40B4-BE49-F238E27FC236}">
                <a16:creationId xmlns:a16="http://schemas.microsoft.com/office/drawing/2014/main" id="{C21B0887-39C2-48B2-A2B9-4240F71062E5}"/>
              </a:ext>
            </a:extLst>
          </p:cNvPr>
          <p:cNvGrpSpPr/>
          <p:nvPr/>
        </p:nvGrpSpPr>
        <p:grpSpPr>
          <a:xfrm>
            <a:off x="7430632" y="3375297"/>
            <a:ext cx="74107" cy="246221"/>
            <a:chOff x="7231765" y="2918917"/>
            <a:chExt cx="74107" cy="142972"/>
          </a:xfrm>
        </p:grpSpPr>
        <p:cxnSp>
          <p:nvCxnSpPr>
            <p:cNvPr id="228" name="Straight Connector 227">
              <a:extLst>
                <a:ext uri="{FF2B5EF4-FFF2-40B4-BE49-F238E27FC236}">
                  <a16:creationId xmlns:a16="http://schemas.microsoft.com/office/drawing/2014/main" id="{1ED74F34-F947-43EC-907F-0049352F9004}"/>
                </a:ext>
              </a:extLst>
            </p:cNvPr>
            <p:cNvCxnSpPr>
              <a:cxnSpLocks/>
            </p:cNvCxnSpPr>
            <p:nvPr/>
          </p:nvCxnSpPr>
          <p:spPr bwMode="auto">
            <a:xfrm>
              <a:off x="7268818" y="2918917"/>
              <a:ext cx="0" cy="142972"/>
            </a:xfrm>
            <a:prstGeom prst="line">
              <a:avLst/>
            </a:prstGeom>
            <a:noFill/>
            <a:ln w="28575" cap="flat" cmpd="sng" algn="ctr">
              <a:solidFill>
                <a:schemeClr val="bg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12F75C25-D0A0-4F3F-9F11-CC51F6213CD8}"/>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4814ECC6-AD9D-4A0E-9C74-72A2B6AF75DE}"/>
                </a:ext>
              </a:extLst>
            </p:cNvPr>
            <p:cNvCxnSpPr>
              <a:cxnSpLocks/>
            </p:cNvCxnSpPr>
            <p:nvPr/>
          </p:nvCxnSpPr>
          <p:spPr bwMode="auto">
            <a:xfrm>
              <a:off x="7231765" y="3055021"/>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232" name="Group 231">
            <a:extLst>
              <a:ext uri="{FF2B5EF4-FFF2-40B4-BE49-F238E27FC236}">
                <a16:creationId xmlns:a16="http://schemas.microsoft.com/office/drawing/2014/main" id="{24C18BFA-B5FB-4B96-80C7-77E38C23280F}"/>
              </a:ext>
            </a:extLst>
          </p:cNvPr>
          <p:cNvGrpSpPr/>
          <p:nvPr/>
        </p:nvGrpSpPr>
        <p:grpSpPr>
          <a:xfrm>
            <a:off x="7715179" y="3382467"/>
            <a:ext cx="74107" cy="246221"/>
            <a:chOff x="7231765" y="2918917"/>
            <a:chExt cx="74107" cy="142972"/>
          </a:xfrm>
        </p:grpSpPr>
        <p:cxnSp>
          <p:nvCxnSpPr>
            <p:cNvPr id="233" name="Straight Connector 232">
              <a:extLst>
                <a:ext uri="{FF2B5EF4-FFF2-40B4-BE49-F238E27FC236}">
                  <a16:creationId xmlns:a16="http://schemas.microsoft.com/office/drawing/2014/main" id="{91D8B347-ACCD-4F44-80A8-74FF155F5434}"/>
                </a:ext>
              </a:extLst>
            </p:cNvPr>
            <p:cNvCxnSpPr>
              <a:cxnSpLocks/>
            </p:cNvCxnSpPr>
            <p:nvPr/>
          </p:nvCxnSpPr>
          <p:spPr bwMode="auto">
            <a:xfrm>
              <a:off x="7268818" y="2918917"/>
              <a:ext cx="0" cy="142972"/>
            </a:xfrm>
            <a:prstGeom prst="line">
              <a:avLst/>
            </a:prstGeom>
            <a:noFill/>
            <a:ln w="28575" cap="flat" cmpd="sng" algn="ctr">
              <a:solidFill>
                <a:schemeClr val="bg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C9D7217E-0F60-414D-A9C7-5AEA0D143C87}"/>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DC4E0927-BF4A-40E1-B19B-8001376C52EA}"/>
                </a:ext>
              </a:extLst>
            </p:cNvPr>
            <p:cNvCxnSpPr>
              <a:cxnSpLocks/>
            </p:cNvCxnSpPr>
            <p:nvPr/>
          </p:nvCxnSpPr>
          <p:spPr bwMode="auto">
            <a:xfrm>
              <a:off x="7231765" y="3055021"/>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236" name="Group 235">
            <a:extLst>
              <a:ext uri="{FF2B5EF4-FFF2-40B4-BE49-F238E27FC236}">
                <a16:creationId xmlns:a16="http://schemas.microsoft.com/office/drawing/2014/main" id="{8F916299-488D-4DAA-8D03-B2E48A45A02C}"/>
              </a:ext>
            </a:extLst>
          </p:cNvPr>
          <p:cNvGrpSpPr/>
          <p:nvPr/>
        </p:nvGrpSpPr>
        <p:grpSpPr>
          <a:xfrm>
            <a:off x="7997547" y="3708815"/>
            <a:ext cx="74107" cy="135232"/>
            <a:chOff x="7231765" y="2918917"/>
            <a:chExt cx="74107" cy="142972"/>
          </a:xfrm>
        </p:grpSpPr>
        <p:cxnSp>
          <p:nvCxnSpPr>
            <p:cNvPr id="237" name="Straight Connector 236">
              <a:extLst>
                <a:ext uri="{FF2B5EF4-FFF2-40B4-BE49-F238E27FC236}">
                  <a16:creationId xmlns:a16="http://schemas.microsoft.com/office/drawing/2014/main" id="{7E67C635-7B7C-4884-9543-44555B11CA1F}"/>
                </a:ext>
              </a:extLst>
            </p:cNvPr>
            <p:cNvCxnSpPr>
              <a:cxnSpLocks/>
            </p:cNvCxnSpPr>
            <p:nvPr/>
          </p:nvCxnSpPr>
          <p:spPr bwMode="auto">
            <a:xfrm>
              <a:off x="7268818" y="2918917"/>
              <a:ext cx="0" cy="142972"/>
            </a:xfrm>
            <a:prstGeom prst="line">
              <a:avLst/>
            </a:prstGeom>
            <a:noFill/>
            <a:ln w="28575" cap="flat" cmpd="sng" algn="ctr">
              <a:solidFill>
                <a:schemeClr val="bg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3C162B2F-F7DD-4203-812B-A43712988168}"/>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542B1835-F96F-4183-B9F3-2C46F2F55412}"/>
                </a:ext>
              </a:extLst>
            </p:cNvPr>
            <p:cNvCxnSpPr>
              <a:cxnSpLocks/>
            </p:cNvCxnSpPr>
            <p:nvPr/>
          </p:nvCxnSpPr>
          <p:spPr bwMode="auto">
            <a:xfrm>
              <a:off x="7231765" y="3055021"/>
              <a:ext cx="74107" cy="0"/>
            </a:xfrm>
            <a:prstGeom prst="line">
              <a:avLst/>
            </a:prstGeom>
            <a:noFill/>
            <a:ln w="28575" cap="flat" cmpd="sng" algn="ctr">
              <a:solidFill>
                <a:schemeClr val="bg1"/>
              </a:solidFill>
              <a:prstDash val="solid"/>
              <a:round/>
              <a:headEnd type="none" w="med" len="med"/>
              <a:tailEnd type="none" w="med" len="med"/>
            </a:ln>
            <a:effectLst/>
          </p:spPr>
        </p:cxnSp>
      </p:grpSp>
      <p:sp>
        <p:nvSpPr>
          <p:cNvPr id="240" name="Rectangle 239">
            <a:extLst>
              <a:ext uri="{FF2B5EF4-FFF2-40B4-BE49-F238E27FC236}">
                <a16:creationId xmlns:a16="http://schemas.microsoft.com/office/drawing/2014/main" id="{D9224AE5-32FF-49FA-8B13-37E5917B5355}"/>
              </a:ext>
            </a:extLst>
          </p:cNvPr>
          <p:cNvSpPr/>
          <p:nvPr/>
        </p:nvSpPr>
        <p:spPr bwMode="auto">
          <a:xfrm>
            <a:off x="8778971" y="2986084"/>
            <a:ext cx="285557" cy="147837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1" name="Rectangle 240">
            <a:extLst>
              <a:ext uri="{FF2B5EF4-FFF2-40B4-BE49-F238E27FC236}">
                <a16:creationId xmlns:a16="http://schemas.microsoft.com/office/drawing/2014/main" id="{C5E7577C-D1E1-4A02-B1BE-E8601B7A7344}"/>
              </a:ext>
            </a:extLst>
          </p:cNvPr>
          <p:cNvSpPr/>
          <p:nvPr/>
        </p:nvSpPr>
        <p:spPr bwMode="auto">
          <a:xfrm>
            <a:off x="9060826" y="3093075"/>
            <a:ext cx="285557" cy="1370882"/>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2" name="Rectangle 241">
            <a:extLst>
              <a:ext uri="{FF2B5EF4-FFF2-40B4-BE49-F238E27FC236}">
                <a16:creationId xmlns:a16="http://schemas.microsoft.com/office/drawing/2014/main" id="{7E6E96DF-EB9D-487F-BB02-6B6447B22996}"/>
              </a:ext>
            </a:extLst>
          </p:cNvPr>
          <p:cNvSpPr/>
          <p:nvPr/>
        </p:nvSpPr>
        <p:spPr bwMode="auto">
          <a:xfrm>
            <a:off x="9344705" y="3346342"/>
            <a:ext cx="285557" cy="111659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43" name="Group 242">
            <a:extLst>
              <a:ext uri="{FF2B5EF4-FFF2-40B4-BE49-F238E27FC236}">
                <a16:creationId xmlns:a16="http://schemas.microsoft.com/office/drawing/2014/main" id="{684F13C6-08A6-4A43-A66B-B12A2D597306}"/>
              </a:ext>
            </a:extLst>
          </p:cNvPr>
          <p:cNvGrpSpPr/>
          <p:nvPr/>
        </p:nvGrpSpPr>
        <p:grpSpPr>
          <a:xfrm>
            <a:off x="8882845" y="2870027"/>
            <a:ext cx="74107" cy="246221"/>
            <a:chOff x="7231765" y="2918917"/>
            <a:chExt cx="74107" cy="142972"/>
          </a:xfrm>
        </p:grpSpPr>
        <p:cxnSp>
          <p:nvCxnSpPr>
            <p:cNvPr id="244" name="Straight Connector 243">
              <a:extLst>
                <a:ext uri="{FF2B5EF4-FFF2-40B4-BE49-F238E27FC236}">
                  <a16:creationId xmlns:a16="http://schemas.microsoft.com/office/drawing/2014/main" id="{EED47BC7-4FF7-4178-863D-24DD6CCF0FC0}"/>
                </a:ext>
              </a:extLst>
            </p:cNvPr>
            <p:cNvCxnSpPr>
              <a:cxnSpLocks/>
            </p:cNvCxnSpPr>
            <p:nvPr/>
          </p:nvCxnSpPr>
          <p:spPr bwMode="auto">
            <a:xfrm>
              <a:off x="7268818" y="2918917"/>
              <a:ext cx="0" cy="142972"/>
            </a:xfrm>
            <a:prstGeom prst="line">
              <a:avLst/>
            </a:prstGeom>
            <a:noFill/>
            <a:ln w="28575" cap="flat" cmpd="sng" algn="ctr">
              <a:solidFill>
                <a:schemeClr val="bg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71A86575-F7A5-4533-815A-3A4D437359A8}"/>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D3043CFF-D52D-40C2-89D5-1800DB2353A2}"/>
                </a:ext>
              </a:extLst>
            </p:cNvPr>
            <p:cNvCxnSpPr>
              <a:cxnSpLocks/>
            </p:cNvCxnSpPr>
            <p:nvPr/>
          </p:nvCxnSpPr>
          <p:spPr bwMode="auto">
            <a:xfrm>
              <a:off x="7231765" y="3055021"/>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247" name="Group 246">
            <a:extLst>
              <a:ext uri="{FF2B5EF4-FFF2-40B4-BE49-F238E27FC236}">
                <a16:creationId xmlns:a16="http://schemas.microsoft.com/office/drawing/2014/main" id="{90FD1716-FDA8-4250-AFAF-2E851266CEDA}"/>
              </a:ext>
            </a:extLst>
          </p:cNvPr>
          <p:cNvGrpSpPr/>
          <p:nvPr/>
        </p:nvGrpSpPr>
        <p:grpSpPr>
          <a:xfrm>
            <a:off x="9167392" y="2975568"/>
            <a:ext cx="74107" cy="235357"/>
            <a:chOff x="7231765" y="2918917"/>
            <a:chExt cx="74107" cy="142972"/>
          </a:xfrm>
        </p:grpSpPr>
        <p:cxnSp>
          <p:nvCxnSpPr>
            <p:cNvPr id="248" name="Straight Connector 247">
              <a:extLst>
                <a:ext uri="{FF2B5EF4-FFF2-40B4-BE49-F238E27FC236}">
                  <a16:creationId xmlns:a16="http://schemas.microsoft.com/office/drawing/2014/main" id="{4B88107B-ABF9-4974-9C2D-3BB660C5B760}"/>
                </a:ext>
              </a:extLst>
            </p:cNvPr>
            <p:cNvCxnSpPr>
              <a:cxnSpLocks/>
            </p:cNvCxnSpPr>
            <p:nvPr/>
          </p:nvCxnSpPr>
          <p:spPr bwMode="auto">
            <a:xfrm>
              <a:off x="7268818" y="2918917"/>
              <a:ext cx="0" cy="142972"/>
            </a:xfrm>
            <a:prstGeom prst="line">
              <a:avLst/>
            </a:prstGeom>
            <a:noFill/>
            <a:ln w="28575" cap="flat" cmpd="sng" algn="ctr">
              <a:solidFill>
                <a:schemeClr val="bg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A13C13E9-8F09-454B-909F-64DFC9C6100B}"/>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31F72EF8-B184-45B9-BD59-8D9733B15D8C}"/>
                </a:ext>
              </a:extLst>
            </p:cNvPr>
            <p:cNvCxnSpPr>
              <a:cxnSpLocks/>
            </p:cNvCxnSpPr>
            <p:nvPr/>
          </p:nvCxnSpPr>
          <p:spPr bwMode="auto">
            <a:xfrm>
              <a:off x="7231765" y="3055021"/>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79D88705-FBEE-4F27-BA4B-A5C2415DA378}"/>
              </a:ext>
            </a:extLst>
          </p:cNvPr>
          <p:cNvGrpSpPr/>
          <p:nvPr/>
        </p:nvGrpSpPr>
        <p:grpSpPr>
          <a:xfrm>
            <a:off x="9449760" y="3230807"/>
            <a:ext cx="74107" cy="135232"/>
            <a:chOff x="7231765" y="2918917"/>
            <a:chExt cx="74107" cy="142972"/>
          </a:xfrm>
        </p:grpSpPr>
        <p:cxnSp>
          <p:nvCxnSpPr>
            <p:cNvPr id="252" name="Straight Connector 251">
              <a:extLst>
                <a:ext uri="{FF2B5EF4-FFF2-40B4-BE49-F238E27FC236}">
                  <a16:creationId xmlns:a16="http://schemas.microsoft.com/office/drawing/2014/main" id="{6ECD5E49-77F5-4FF5-B16F-0C3F28C13E87}"/>
                </a:ext>
              </a:extLst>
            </p:cNvPr>
            <p:cNvCxnSpPr>
              <a:cxnSpLocks/>
            </p:cNvCxnSpPr>
            <p:nvPr/>
          </p:nvCxnSpPr>
          <p:spPr bwMode="auto">
            <a:xfrm>
              <a:off x="7268818" y="2918917"/>
              <a:ext cx="0" cy="142972"/>
            </a:xfrm>
            <a:prstGeom prst="line">
              <a:avLst/>
            </a:prstGeom>
            <a:noFill/>
            <a:ln w="28575" cap="flat" cmpd="sng" algn="ctr">
              <a:solidFill>
                <a:schemeClr val="bg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CFD02DCD-4B53-41A5-BAD5-35FD803A16D9}"/>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EDF57261-63F2-49AF-B327-89F3C08D75FF}"/>
                </a:ext>
              </a:extLst>
            </p:cNvPr>
            <p:cNvCxnSpPr>
              <a:cxnSpLocks/>
            </p:cNvCxnSpPr>
            <p:nvPr/>
          </p:nvCxnSpPr>
          <p:spPr bwMode="auto">
            <a:xfrm>
              <a:off x="7231765" y="3055021"/>
              <a:ext cx="74107" cy="0"/>
            </a:xfrm>
            <a:prstGeom prst="line">
              <a:avLst/>
            </a:prstGeom>
            <a:noFill/>
            <a:ln w="28575" cap="flat" cmpd="sng" algn="ctr">
              <a:solidFill>
                <a:schemeClr val="bg1"/>
              </a:solidFill>
              <a:prstDash val="solid"/>
              <a:round/>
              <a:headEnd type="none" w="med" len="med"/>
              <a:tailEnd type="none" w="med" len="med"/>
            </a:ln>
            <a:effectLst/>
          </p:spPr>
        </p:cxnSp>
      </p:grpSp>
      <p:sp>
        <p:nvSpPr>
          <p:cNvPr id="255" name="Rectangle 254">
            <a:extLst>
              <a:ext uri="{FF2B5EF4-FFF2-40B4-BE49-F238E27FC236}">
                <a16:creationId xmlns:a16="http://schemas.microsoft.com/office/drawing/2014/main" id="{F1418338-763D-428C-A5A5-75AEBD158100}"/>
              </a:ext>
            </a:extLst>
          </p:cNvPr>
          <p:cNvSpPr/>
          <p:nvPr/>
        </p:nvSpPr>
        <p:spPr bwMode="auto">
          <a:xfrm>
            <a:off x="10268947" y="2652140"/>
            <a:ext cx="285557" cy="180783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6" name="Rectangle 255">
            <a:extLst>
              <a:ext uri="{FF2B5EF4-FFF2-40B4-BE49-F238E27FC236}">
                <a16:creationId xmlns:a16="http://schemas.microsoft.com/office/drawing/2014/main" id="{EC16780A-EA6B-4BB1-93F0-381C15AE12F5}"/>
              </a:ext>
            </a:extLst>
          </p:cNvPr>
          <p:cNvSpPr/>
          <p:nvPr/>
        </p:nvSpPr>
        <p:spPr bwMode="auto">
          <a:xfrm>
            <a:off x="10550802" y="3166832"/>
            <a:ext cx="285557" cy="1297123"/>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7" name="Rectangle 256">
            <a:extLst>
              <a:ext uri="{FF2B5EF4-FFF2-40B4-BE49-F238E27FC236}">
                <a16:creationId xmlns:a16="http://schemas.microsoft.com/office/drawing/2014/main" id="{B9CAF81F-EA5D-416B-86DB-EC28F6C7C7E5}"/>
              </a:ext>
            </a:extLst>
          </p:cNvPr>
          <p:cNvSpPr/>
          <p:nvPr/>
        </p:nvSpPr>
        <p:spPr bwMode="auto">
          <a:xfrm>
            <a:off x="10834681" y="3152218"/>
            <a:ext cx="285557" cy="1312265"/>
          </a:xfrm>
          <a:prstGeom prst="rect">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58" name="Group 257">
            <a:extLst>
              <a:ext uri="{FF2B5EF4-FFF2-40B4-BE49-F238E27FC236}">
                <a16:creationId xmlns:a16="http://schemas.microsoft.com/office/drawing/2014/main" id="{13186681-02C1-4BB2-999E-601F73FF5D05}"/>
              </a:ext>
            </a:extLst>
          </p:cNvPr>
          <p:cNvGrpSpPr/>
          <p:nvPr/>
        </p:nvGrpSpPr>
        <p:grpSpPr>
          <a:xfrm>
            <a:off x="10372821" y="2536083"/>
            <a:ext cx="74107" cy="246221"/>
            <a:chOff x="7231765" y="2918917"/>
            <a:chExt cx="74107" cy="142972"/>
          </a:xfrm>
        </p:grpSpPr>
        <p:cxnSp>
          <p:nvCxnSpPr>
            <p:cNvPr id="259" name="Straight Connector 258">
              <a:extLst>
                <a:ext uri="{FF2B5EF4-FFF2-40B4-BE49-F238E27FC236}">
                  <a16:creationId xmlns:a16="http://schemas.microsoft.com/office/drawing/2014/main" id="{937AB151-4389-40B6-A482-C0E2405AE8CC}"/>
                </a:ext>
              </a:extLst>
            </p:cNvPr>
            <p:cNvCxnSpPr>
              <a:cxnSpLocks/>
            </p:cNvCxnSpPr>
            <p:nvPr/>
          </p:nvCxnSpPr>
          <p:spPr bwMode="auto">
            <a:xfrm>
              <a:off x="7268818" y="2918917"/>
              <a:ext cx="0" cy="142972"/>
            </a:xfrm>
            <a:prstGeom prst="line">
              <a:avLst/>
            </a:prstGeom>
            <a:noFill/>
            <a:ln w="28575" cap="flat" cmpd="sng" algn="ctr">
              <a:solidFill>
                <a:schemeClr val="bg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B32075E9-287C-465A-AA7B-DB13F52500EA}"/>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BB4A07F4-884A-41FB-8D6C-DCE3827E1CA7}"/>
                </a:ext>
              </a:extLst>
            </p:cNvPr>
            <p:cNvCxnSpPr>
              <a:cxnSpLocks/>
            </p:cNvCxnSpPr>
            <p:nvPr/>
          </p:nvCxnSpPr>
          <p:spPr bwMode="auto">
            <a:xfrm>
              <a:off x="7231765" y="3055021"/>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7B6B2DB6-0C29-454F-8BE1-AD161D18CE69}"/>
              </a:ext>
            </a:extLst>
          </p:cNvPr>
          <p:cNvGrpSpPr/>
          <p:nvPr/>
        </p:nvGrpSpPr>
        <p:grpSpPr>
          <a:xfrm>
            <a:off x="10657368" y="3046992"/>
            <a:ext cx="74107" cy="246221"/>
            <a:chOff x="7231765" y="2918917"/>
            <a:chExt cx="74107" cy="142972"/>
          </a:xfrm>
        </p:grpSpPr>
        <p:cxnSp>
          <p:nvCxnSpPr>
            <p:cNvPr id="263" name="Straight Connector 262">
              <a:extLst>
                <a:ext uri="{FF2B5EF4-FFF2-40B4-BE49-F238E27FC236}">
                  <a16:creationId xmlns:a16="http://schemas.microsoft.com/office/drawing/2014/main" id="{C0AF0F9D-D3A6-46DA-BBE0-D8BA7AAC35F7}"/>
                </a:ext>
              </a:extLst>
            </p:cNvPr>
            <p:cNvCxnSpPr>
              <a:cxnSpLocks/>
            </p:cNvCxnSpPr>
            <p:nvPr/>
          </p:nvCxnSpPr>
          <p:spPr bwMode="auto">
            <a:xfrm>
              <a:off x="7268818" y="2918917"/>
              <a:ext cx="0" cy="142972"/>
            </a:xfrm>
            <a:prstGeom prst="line">
              <a:avLst/>
            </a:prstGeom>
            <a:noFill/>
            <a:ln w="28575" cap="flat" cmpd="sng" algn="ctr">
              <a:solidFill>
                <a:schemeClr val="bg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8862238D-B8B5-4A2B-9280-72423586F1B3}"/>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CDB589A6-AFDC-4507-ADB5-C96B729A5966}"/>
                </a:ext>
              </a:extLst>
            </p:cNvPr>
            <p:cNvCxnSpPr>
              <a:cxnSpLocks/>
            </p:cNvCxnSpPr>
            <p:nvPr/>
          </p:nvCxnSpPr>
          <p:spPr bwMode="auto">
            <a:xfrm>
              <a:off x="7231765" y="3055021"/>
              <a:ext cx="74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266" name="Group 265">
            <a:extLst>
              <a:ext uri="{FF2B5EF4-FFF2-40B4-BE49-F238E27FC236}">
                <a16:creationId xmlns:a16="http://schemas.microsoft.com/office/drawing/2014/main" id="{009240AC-EEF9-4E41-A3BF-26803B74EC77}"/>
              </a:ext>
            </a:extLst>
          </p:cNvPr>
          <p:cNvGrpSpPr/>
          <p:nvPr/>
        </p:nvGrpSpPr>
        <p:grpSpPr>
          <a:xfrm>
            <a:off x="10939736" y="3043673"/>
            <a:ext cx="74107" cy="135232"/>
            <a:chOff x="7231765" y="2918917"/>
            <a:chExt cx="74107" cy="142972"/>
          </a:xfrm>
        </p:grpSpPr>
        <p:cxnSp>
          <p:nvCxnSpPr>
            <p:cNvPr id="267" name="Straight Connector 266">
              <a:extLst>
                <a:ext uri="{FF2B5EF4-FFF2-40B4-BE49-F238E27FC236}">
                  <a16:creationId xmlns:a16="http://schemas.microsoft.com/office/drawing/2014/main" id="{363B08D4-7586-49EC-B5F9-C8C469B59EAB}"/>
                </a:ext>
              </a:extLst>
            </p:cNvPr>
            <p:cNvCxnSpPr>
              <a:cxnSpLocks/>
            </p:cNvCxnSpPr>
            <p:nvPr/>
          </p:nvCxnSpPr>
          <p:spPr bwMode="auto">
            <a:xfrm>
              <a:off x="7268818" y="2918917"/>
              <a:ext cx="0" cy="142972"/>
            </a:xfrm>
            <a:prstGeom prst="line">
              <a:avLst/>
            </a:prstGeom>
            <a:noFill/>
            <a:ln w="28575" cap="flat" cmpd="sng" algn="ctr">
              <a:solidFill>
                <a:schemeClr val="bg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DC7F2813-4FF7-498C-ADFC-EF63A6591F87}"/>
                </a:ext>
              </a:extLst>
            </p:cNvPr>
            <p:cNvCxnSpPr>
              <a:cxnSpLocks/>
            </p:cNvCxnSpPr>
            <p:nvPr/>
          </p:nvCxnSpPr>
          <p:spPr bwMode="auto">
            <a:xfrm>
              <a:off x="7231765" y="2918917"/>
              <a:ext cx="74107" cy="0"/>
            </a:xfrm>
            <a:prstGeom prst="line">
              <a:avLst/>
            </a:prstGeom>
            <a:noFill/>
            <a:ln w="28575" cap="flat" cmpd="sng" algn="ctr">
              <a:solidFill>
                <a:schemeClr val="bg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A220F356-3C99-4A9A-A76A-96CCE85F2AF8}"/>
                </a:ext>
              </a:extLst>
            </p:cNvPr>
            <p:cNvCxnSpPr>
              <a:cxnSpLocks/>
            </p:cNvCxnSpPr>
            <p:nvPr/>
          </p:nvCxnSpPr>
          <p:spPr bwMode="auto">
            <a:xfrm>
              <a:off x="7231765" y="3055021"/>
              <a:ext cx="74107" cy="0"/>
            </a:xfrm>
            <a:prstGeom prst="line">
              <a:avLst/>
            </a:prstGeom>
            <a:noFill/>
            <a:ln w="28575" cap="flat" cmpd="sng" algn="ctr">
              <a:solidFill>
                <a:schemeClr val="bg1"/>
              </a:solidFill>
              <a:prstDash val="solid"/>
              <a:round/>
              <a:headEnd type="none" w="med" len="med"/>
              <a:tailEnd type="none" w="med" len="med"/>
            </a:ln>
            <a:effectLst/>
          </p:spPr>
        </p:cxnSp>
      </p:grpSp>
      <p:sp>
        <p:nvSpPr>
          <p:cNvPr id="270" name="TextBox 269">
            <a:extLst>
              <a:ext uri="{FF2B5EF4-FFF2-40B4-BE49-F238E27FC236}">
                <a16:creationId xmlns:a16="http://schemas.microsoft.com/office/drawing/2014/main" id="{131DD3BD-D45E-4D9B-804F-3A1B7DE5A86F}"/>
              </a:ext>
            </a:extLst>
          </p:cNvPr>
          <p:cNvSpPr txBox="1"/>
          <p:nvPr/>
        </p:nvSpPr>
        <p:spPr bwMode="auto">
          <a:xfrm>
            <a:off x="8465270" y="4421463"/>
            <a:ext cx="165807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Intermediate-Volume Hospitals</a:t>
            </a:r>
          </a:p>
        </p:txBody>
      </p:sp>
      <p:sp>
        <p:nvSpPr>
          <p:cNvPr id="271" name="TextBox 270">
            <a:extLst>
              <a:ext uri="{FF2B5EF4-FFF2-40B4-BE49-F238E27FC236}">
                <a16:creationId xmlns:a16="http://schemas.microsoft.com/office/drawing/2014/main" id="{55894F82-7A52-48FC-9468-F5986C0AE406}"/>
              </a:ext>
            </a:extLst>
          </p:cNvPr>
          <p:cNvSpPr txBox="1"/>
          <p:nvPr/>
        </p:nvSpPr>
        <p:spPr bwMode="auto">
          <a:xfrm>
            <a:off x="10022208" y="4421463"/>
            <a:ext cx="136328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High-Volume Hospitals</a:t>
            </a:r>
          </a:p>
        </p:txBody>
      </p:sp>
      <p:grpSp>
        <p:nvGrpSpPr>
          <p:cNvPr id="3" name="Group 2">
            <a:extLst>
              <a:ext uri="{FF2B5EF4-FFF2-40B4-BE49-F238E27FC236}">
                <a16:creationId xmlns:a16="http://schemas.microsoft.com/office/drawing/2014/main" id="{6A3DFF2C-0C6A-E428-C99D-0AC35852F1A3}"/>
              </a:ext>
            </a:extLst>
          </p:cNvPr>
          <p:cNvGrpSpPr/>
          <p:nvPr/>
        </p:nvGrpSpPr>
        <p:grpSpPr>
          <a:xfrm>
            <a:off x="9392911" y="6212702"/>
            <a:ext cx="2488502" cy="450134"/>
            <a:chOff x="9392911" y="6212702"/>
            <a:chExt cx="2488502" cy="450134"/>
          </a:xfrm>
        </p:grpSpPr>
        <p:pic>
          <p:nvPicPr>
            <p:cNvPr id="9" name="Picture 8" descr="Icon&#10;&#10;Description automatically generated">
              <a:extLst>
                <a:ext uri="{FF2B5EF4-FFF2-40B4-BE49-F238E27FC236}">
                  <a16:creationId xmlns:a16="http://schemas.microsoft.com/office/drawing/2014/main" id="{C8458A91-5268-712F-DDA8-3629787202C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1" name="Rectangle 8">
              <a:extLst>
                <a:ext uri="{FF2B5EF4-FFF2-40B4-BE49-F238E27FC236}">
                  <a16:creationId xmlns:a16="http://schemas.microsoft.com/office/drawing/2014/main" id="{925BC6FA-D1E3-93D3-3E71-BDAD804EE4A9}"/>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681069685"/>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4FC42088-D43C-41D5-B86F-75D745D216F4}"/>
              </a:ext>
            </a:extLst>
          </p:cNvPr>
          <p:cNvSpPr/>
          <p:nvPr/>
        </p:nvSpPr>
        <p:spPr bwMode="auto">
          <a:xfrm>
            <a:off x="7193872" y="1742983"/>
            <a:ext cx="3456373" cy="1316854"/>
          </a:xfrm>
          <a:custGeom>
            <a:avLst/>
            <a:gdLst>
              <a:gd name="connsiteX0" fmla="*/ 0 w 3456373"/>
              <a:gd name="connsiteY0" fmla="*/ 0 h 1316854"/>
              <a:gd name="connsiteX1" fmla="*/ 79899 w 3456373"/>
              <a:gd name="connsiteY1" fmla="*/ 0 h 1316854"/>
              <a:gd name="connsiteX2" fmla="*/ 79899 w 3456373"/>
              <a:gd name="connsiteY2" fmla="*/ 29592 h 1316854"/>
              <a:gd name="connsiteX3" fmla="*/ 210105 w 3456373"/>
              <a:gd name="connsiteY3" fmla="*/ 29592 h 1316854"/>
              <a:gd name="connsiteX4" fmla="*/ 210105 w 3456373"/>
              <a:gd name="connsiteY4" fmla="*/ 88776 h 1316854"/>
              <a:gd name="connsiteX5" fmla="*/ 233778 w 3456373"/>
              <a:gd name="connsiteY5" fmla="*/ 88776 h 1316854"/>
              <a:gd name="connsiteX6" fmla="*/ 233778 w 3456373"/>
              <a:gd name="connsiteY6" fmla="*/ 213064 h 1316854"/>
              <a:gd name="connsiteX7" fmla="*/ 260411 w 3456373"/>
              <a:gd name="connsiteY7" fmla="*/ 213064 h 1316854"/>
              <a:gd name="connsiteX8" fmla="*/ 260411 w 3456373"/>
              <a:gd name="connsiteY8" fmla="*/ 242656 h 1316854"/>
              <a:gd name="connsiteX9" fmla="*/ 352147 w 3456373"/>
              <a:gd name="connsiteY9" fmla="*/ 242656 h 1316854"/>
              <a:gd name="connsiteX10" fmla="*/ 352147 w 3456373"/>
              <a:gd name="connsiteY10" fmla="*/ 319596 h 1316854"/>
              <a:gd name="connsiteX11" fmla="*/ 440924 w 3456373"/>
              <a:gd name="connsiteY11" fmla="*/ 319596 h 1316854"/>
              <a:gd name="connsiteX12" fmla="*/ 440924 w 3456373"/>
              <a:gd name="connsiteY12" fmla="*/ 355106 h 1316854"/>
              <a:gd name="connsiteX13" fmla="*/ 479394 w 3456373"/>
              <a:gd name="connsiteY13" fmla="*/ 355106 h 1316854"/>
              <a:gd name="connsiteX14" fmla="*/ 479394 w 3456373"/>
              <a:gd name="connsiteY14" fmla="*/ 384699 h 1316854"/>
              <a:gd name="connsiteX15" fmla="*/ 541538 w 3456373"/>
              <a:gd name="connsiteY15" fmla="*/ 384699 h 1316854"/>
              <a:gd name="connsiteX16" fmla="*/ 541538 w 3456373"/>
              <a:gd name="connsiteY16" fmla="*/ 440924 h 1316854"/>
              <a:gd name="connsiteX17" fmla="*/ 580008 w 3456373"/>
              <a:gd name="connsiteY17" fmla="*/ 440924 h 1316854"/>
              <a:gd name="connsiteX18" fmla="*/ 580008 w 3456373"/>
              <a:gd name="connsiteY18" fmla="*/ 494190 h 1316854"/>
              <a:gd name="connsiteX19" fmla="*/ 600722 w 3456373"/>
              <a:gd name="connsiteY19" fmla="*/ 494190 h 1316854"/>
              <a:gd name="connsiteX20" fmla="*/ 600722 w 3456373"/>
              <a:gd name="connsiteY20" fmla="*/ 532660 h 1316854"/>
              <a:gd name="connsiteX21" fmla="*/ 651029 w 3456373"/>
              <a:gd name="connsiteY21" fmla="*/ 532660 h 1316854"/>
              <a:gd name="connsiteX22" fmla="*/ 651029 w 3456373"/>
              <a:gd name="connsiteY22" fmla="*/ 621436 h 1316854"/>
              <a:gd name="connsiteX23" fmla="*/ 651029 w 3456373"/>
              <a:gd name="connsiteY23" fmla="*/ 621436 h 1316854"/>
              <a:gd name="connsiteX24" fmla="*/ 763479 w 3456373"/>
              <a:gd name="connsiteY24" fmla="*/ 621436 h 1316854"/>
              <a:gd name="connsiteX25" fmla="*/ 763479 w 3456373"/>
              <a:gd name="connsiteY25" fmla="*/ 680621 h 1316854"/>
              <a:gd name="connsiteX26" fmla="*/ 887767 w 3456373"/>
              <a:gd name="connsiteY26" fmla="*/ 680621 h 1316854"/>
              <a:gd name="connsiteX27" fmla="*/ 887767 w 3456373"/>
              <a:gd name="connsiteY27" fmla="*/ 716132 h 1316854"/>
              <a:gd name="connsiteX28" fmla="*/ 1000217 w 3456373"/>
              <a:gd name="connsiteY28" fmla="*/ 716132 h 1316854"/>
              <a:gd name="connsiteX29" fmla="*/ 1000217 w 3456373"/>
              <a:gd name="connsiteY29" fmla="*/ 819704 h 1316854"/>
              <a:gd name="connsiteX30" fmla="*/ 1050524 w 3456373"/>
              <a:gd name="connsiteY30" fmla="*/ 819704 h 1316854"/>
              <a:gd name="connsiteX31" fmla="*/ 1050524 w 3456373"/>
              <a:gd name="connsiteY31" fmla="*/ 896644 h 1316854"/>
              <a:gd name="connsiteX32" fmla="*/ 1133382 w 3456373"/>
              <a:gd name="connsiteY32" fmla="*/ 896644 h 1316854"/>
              <a:gd name="connsiteX33" fmla="*/ 1133382 w 3456373"/>
              <a:gd name="connsiteY33" fmla="*/ 938073 h 1316854"/>
              <a:gd name="connsiteX34" fmla="*/ 1855433 w 3456373"/>
              <a:gd name="connsiteY34" fmla="*/ 938073 h 1316854"/>
              <a:gd name="connsiteX35" fmla="*/ 1855433 w 3456373"/>
              <a:gd name="connsiteY35" fmla="*/ 1015013 h 1316854"/>
              <a:gd name="connsiteX36" fmla="*/ 2411767 w 3456373"/>
              <a:gd name="connsiteY36" fmla="*/ 1015013 h 1316854"/>
              <a:gd name="connsiteX37" fmla="*/ 2411767 w 3456373"/>
              <a:gd name="connsiteY37" fmla="*/ 1168893 h 1316854"/>
              <a:gd name="connsiteX38" fmla="*/ 2473911 w 3456373"/>
              <a:gd name="connsiteY38" fmla="*/ 1168893 h 1316854"/>
              <a:gd name="connsiteX39" fmla="*/ 2473911 w 3456373"/>
              <a:gd name="connsiteY39" fmla="*/ 1316854 h 1316854"/>
              <a:gd name="connsiteX40" fmla="*/ 3456373 w 3456373"/>
              <a:gd name="connsiteY40" fmla="*/ 1316854 h 131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56373" h="1316854">
                <a:moveTo>
                  <a:pt x="0" y="0"/>
                </a:moveTo>
                <a:lnTo>
                  <a:pt x="79899" y="0"/>
                </a:lnTo>
                <a:lnTo>
                  <a:pt x="79899" y="29592"/>
                </a:lnTo>
                <a:lnTo>
                  <a:pt x="210105" y="29592"/>
                </a:lnTo>
                <a:lnTo>
                  <a:pt x="210105" y="88776"/>
                </a:lnTo>
                <a:lnTo>
                  <a:pt x="233778" y="88776"/>
                </a:lnTo>
                <a:lnTo>
                  <a:pt x="233778" y="213064"/>
                </a:lnTo>
                <a:lnTo>
                  <a:pt x="260411" y="213064"/>
                </a:lnTo>
                <a:lnTo>
                  <a:pt x="260411" y="242656"/>
                </a:lnTo>
                <a:lnTo>
                  <a:pt x="352147" y="242656"/>
                </a:lnTo>
                <a:lnTo>
                  <a:pt x="352147" y="319596"/>
                </a:lnTo>
                <a:lnTo>
                  <a:pt x="440924" y="319596"/>
                </a:lnTo>
                <a:lnTo>
                  <a:pt x="440924" y="355106"/>
                </a:lnTo>
                <a:lnTo>
                  <a:pt x="479394" y="355106"/>
                </a:lnTo>
                <a:lnTo>
                  <a:pt x="479394" y="384699"/>
                </a:lnTo>
                <a:lnTo>
                  <a:pt x="541538" y="384699"/>
                </a:lnTo>
                <a:lnTo>
                  <a:pt x="541538" y="440924"/>
                </a:lnTo>
                <a:lnTo>
                  <a:pt x="580008" y="440924"/>
                </a:lnTo>
                <a:lnTo>
                  <a:pt x="580008" y="494190"/>
                </a:lnTo>
                <a:lnTo>
                  <a:pt x="600722" y="494190"/>
                </a:lnTo>
                <a:lnTo>
                  <a:pt x="600722" y="532660"/>
                </a:lnTo>
                <a:lnTo>
                  <a:pt x="651029" y="532660"/>
                </a:lnTo>
                <a:lnTo>
                  <a:pt x="651029" y="621436"/>
                </a:lnTo>
                <a:lnTo>
                  <a:pt x="651029" y="621436"/>
                </a:lnTo>
                <a:lnTo>
                  <a:pt x="763479" y="621436"/>
                </a:lnTo>
                <a:lnTo>
                  <a:pt x="763479" y="680621"/>
                </a:lnTo>
                <a:lnTo>
                  <a:pt x="887767" y="680621"/>
                </a:lnTo>
                <a:lnTo>
                  <a:pt x="887767" y="716132"/>
                </a:lnTo>
                <a:lnTo>
                  <a:pt x="1000217" y="716132"/>
                </a:lnTo>
                <a:lnTo>
                  <a:pt x="1000217" y="819704"/>
                </a:lnTo>
                <a:lnTo>
                  <a:pt x="1050524" y="819704"/>
                </a:lnTo>
                <a:lnTo>
                  <a:pt x="1050524" y="896644"/>
                </a:lnTo>
                <a:lnTo>
                  <a:pt x="1133382" y="896644"/>
                </a:lnTo>
                <a:lnTo>
                  <a:pt x="1133382" y="938073"/>
                </a:lnTo>
                <a:lnTo>
                  <a:pt x="1855433" y="938073"/>
                </a:lnTo>
                <a:lnTo>
                  <a:pt x="1855433" y="1015013"/>
                </a:lnTo>
                <a:lnTo>
                  <a:pt x="2411767" y="1015013"/>
                </a:lnTo>
                <a:lnTo>
                  <a:pt x="2411767" y="1168893"/>
                </a:lnTo>
                <a:lnTo>
                  <a:pt x="2473911" y="1168893"/>
                </a:lnTo>
                <a:lnTo>
                  <a:pt x="2473911" y="1316854"/>
                </a:lnTo>
                <a:lnTo>
                  <a:pt x="3456373" y="1316854"/>
                </a:lnTo>
              </a:path>
            </a:pathLst>
          </a:custGeom>
          <a:noFill/>
          <a:ln w="28575">
            <a:solidFill>
              <a:schemeClr val="accent3"/>
            </a:solidFill>
            <a:miter lim="800000"/>
            <a:headEnd/>
            <a:tailEnd/>
          </a:ln>
        </p:spPr>
        <p:txBody>
          <a:bodyPr rtlCol="0" anchor="ctr"/>
          <a:lstStyle/>
          <a:p>
            <a:pPr algn="ctr"/>
            <a:endParaRPr lang="en-US" dirty="0"/>
          </a:p>
        </p:txBody>
      </p:sp>
      <p:sp>
        <p:nvSpPr>
          <p:cNvPr id="11" name="Freeform: Shape 10">
            <a:extLst>
              <a:ext uri="{FF2B5EF4-FFF2-40B4-BE49-F238E27FC236}">
                <a16:creationId xmlns:a16="http://schemas.microsoft.com/office/drawing/2014/main" id="{FFCD4B8C-0885-41CA-9DF0-EEA838500617}"/>
              </a:ext>
            </a:extLst>
          </p:cNvPr>
          <p:cNvSpPr/>
          <p:nvPr/>
        </p:nvSpPr>
        <p:spPr bwMode="auto">
          <a:xfrm>
            <a:off x="7187953" y="1748901"/>
            <a:ext cx="3820358" cy="1290221"/>
          </a:xfrm>
          <a:custGeom>
            <a:avLst/>
            <a:gdLst>
              <a:gd name="connsiteX0" fmla="*/ 0 w 3820358"/>
              <a:gd name="connsiteY0" fmla="*/ 0 h 1290221"/>
              <a:gd name="connsiteX1" fmla="*/ 79899 w 3820358"/>
              <a:gd name="connsiteY1" fmla="*/ 0 h 1290221"/>
              <a:gd name="connsiteX2" fmla="*/ 79899 w 3820358"/>
              <a:gd name="connsiteY2" fmla="*/ 59184 h 1290221"/>
              <a:gd name="connsiteX3" fmla="*/ 133165 w 3820358"/>
              <a:gd name="connsiteY3" fmla="*/ 59184 h 1290221"/>
              <a:gd name="connsiteX4" fmla="*/ 133165 w 3820358"/>
              <a:gd name="connsiteY4" fmla="*/ 88777 h 1290221"/>
              <a:gd name="connsiteX5" fmla="*/ 174595 w 3820358"/>
              <a:gd name="connsiteY5" fmla="*/ 88777 h 1290221"/>
              <a:gd name="connsiteX6" fmla="*/ 174595 w 3820358"/>
              <a:gd name="connsiteY6" fmla="*/ 115410 h 1290221"/>
              <a:gd name="connsiteX7" fmla="*/ 224901 w 3820358"/>
              <a:gd name="connsiteY7" fmla="*/ 115410 h 1290221"/>
              <a:gd name="connsiteX8" fmla="*/ 224901 w 3820358"/>
              <a:gd name="connsiteY8" fmla="*/ 159798 h 1290221"/>
              <a:gd name="connsiteX9" fmla="*/ 275208 w 3820358"/>
              <a:gd name="connsiteY9" fmla="*/ 159798 h 1290221"/>
              <a:gd name="connsiteX10" fmla="*/ 298882 w 3820358"/>
              <a:gd name="connsiteY10" fmla="*/ 183472 h 1290221"/>
              <a:gd name="connsiteX11" fmla="*/ 334393 w 3820358"/>
              <a:gd name="connsiteY11" fmla="*/ 183472 h 1290221"/>
              <a:gd name="connsiteX12" fmla="*/ 334393 w 3820358"/>
              <a:gd name="connsiteY12" fmla="*/ 218982 h 1290221"/>
              <a:gd name="connsiteX13" fmla="*/ 366944 w 3820358"/>
              <a:gd name="connsiteY13" fmla="*/ 218982 h 1290221"/>
              <a:gd name="connsiteX14" fmla="*/ 366944 w 3820358"/>
              <a:gd name="connsiteY14" fmla="*/ 245616 h 1290221"/>
              <a:gd name="connsiteX15" fmla="*/ 405414 w 3820358"/>
              <a:gd name="connsiteY15" fmla="*/ 245616 h 1290221"/>
              <a:gd name="connsiteX16" fmla="*/ 405414 w 3820358"/>
              <a:gd name="connsiteY16" fmla="*/ 290004 h 1290221"/>
              <a:gd name="connsiteX17" fmla="*/ 426129 w 3820358"/>
              <a:gd name="connsiteY17" fmla="*/ 290004 h 1290221"/>
              <a:gd name="connsiteX18" fmla="*/ 426129 w 3820358"/>
              <a:gd name="connsiteY18" fmla="*/ 355107 h 1290221"/>
              <a:gd name="connsiteX19" fmla="*/ 467558 w 3820358"/>
              <a:gd name="connsiteY19" fmla="*/ 355107 h 1290221"/>
              <a:gd name="connsiteX20" fmla="*/ 467558 w 3820358"/>
              <a:gd name="connsiteY20" fmla="*/ 384699 h 1290221"/>
              <a:gd name="connsiteX21" fmla="*/ 532661 w 3820358"/>
              <a:gd name="connsiteY21" fmla="*/ 384699 h 1290221"/>
              <a:gd name="connsiteX22" fmla="*/ 532661 w 3820358"/>
              <a:gd name="connsiteY22" fmla="*/ 420210 h 1290221"/>
              <a:gd name="connsiteX23" fmla="*/ 562253 w 3820358"/>
              <a:gd name="connsiteY23" fmla="*/ 420210 h 1290221"/>
              <a:gd name="connsiteX24" fmla="*/ 562253 w 3820358"/>
              <a:gd name="connsiteY24" fmla="*/ 443883 h 1290221"/>
              <a:gd name="connsiteX25" fmla="*/ 609600 w 3820358"/>
              <a:gd name="connsiteY25" fmla="*/ 443883 h 1290221"/>
              <a:gd name="connsiteX26" fmla="*/ 609600 w 3820358"/>
              <a:gd name="connsiteY26" fmla="*/ 443883 h 1290221"/>
              <a:gd name="connsiteX27" fmla="*/ 671744 w 3820358"/>
              <a:gd name="connsiteY27" fmla="*/ 443883 h 1290221"/>
              <a:gd name="connsiteX28" fmla="*/ 671744 w 3820358"/>
              <a:gd name="connsiteY28" fmla="*/ 488272 h 1290221"/>
              <a:gd name="connsiteX29" fmla="*/ 698377 w 3820358"/>
              <a:gd name="connsiteY29" fmla="*/ 488272 h 1290221"/>
              <a:gd name="connsiteX30" fmla="*/ 698377 w 3820358"/>
              <a:gd name="connsiteY30" fmla="*/ 514905 h 1290221"/>
              <a:gd name="connsiteX31" fmla="*/ 760521 w 3820358"/>
              <a:gd name="connsiteY31" fmla="*/ 514905 h 1290221"/>
              <a:gd name="connsiteX32" fmla="*/ 760521 w 3820358"/>
              <a:gd name="connsiteY32" fmla="*/ 568171 h 1290221"/>
              <a:gd name="connsiteX33" fmla="*/ 790113 w 3820358"/>
              <a:gd name="connsiteY33" fmla="*/ 568171 h 1290221"/>
              <a:gd name="connsiteX34" fmla="*/ 790113 w 3820358"/>
              <a:gd name="connsiteY34" fmla="*/ 597763 h 1290221"/>
              <a:gd name="connsiteX35" fmla="*/ 837461 w 3820358"/>
              <a:gd name="connsiteY35" fmla="*/ 597763 h 1290221"/>
              <a:gd name="connsiteX36" fmla="*/ 837461 w 3820358"/>
              <a:gd name="connsiteY36" fmla="*/ 624396 h 1290221"/>
              <a:gd name="connsiteX37" fmla="*/ 864094 w 3820358"/>
              <a:gd name="connsiteY37" fmla="*/ 624396 h 1290221"/>
              <a:gd name="connsiteX38" fmla="*/ 864094 w 3820358"/>
              <a:gd name="connsiteY38" fmla="*/ 651029 h 1290221"/>
              <a:gd name="connsiteX39" fmla="*/ 955830 w 3820358"/>
              <a:gd name="connsiteY39" fmla="*/ 651029 h 1290221"/>
              <a:gd name="connsiteX40" fmla="*/ 955830 w 3820358"/>
              <a:gd name="connsiteY40" fmla="*/ 683581 h 1290221"/>
              <a:gd name="connsiteX41" fmla="*/ 1029810 w 3820358"/>
              <a:gd name="connsiteY41" fmla="*/ 683581 h 1290221"/>
              <a:gd name="connsiteX42" fmla="*/ 1029810 w 3820358"/>
              <a:gd name="connsiteY42" fmla="*/ 695417 h 1290221"/>
              <a:gd name="connsiteX43" fmla="*/ 1068280 w 3820358"/>
              <a:gd name="connsiteY43" fmla="*/ 695417 h 1290221"/>
              <a:gd name="connsiteX44" fmla="*/ 1068280 w 3820358"/>
              <a:gd name="connsiteY44" fmla="*/ 730928 h 1290221"/>
              <a:gd name="connsiteX45" fmla="*/ 1130424 w 3820358"/>
              <a:gd name="connsiteY45" fmla="*/ 730928 h 1290221"/>
              <a:gd name="connsiteX46" fmla="*/ 1130424 w 3820358"/>
              <a:gd name="connsiteY46" fmla="*/ 763480 h 1290221"/>
              <a:gd name="connsiteX47" fmla="*/ 1213282 w 3820358"/>
              <a:gd name="connsiteY47" fmla="*/ 763480 h 1290221"/>
              <a:gd name="connsiteX48" fmla="*/ 1213282 w 3820358"/>
              <a:gd name="connsiteY48" fmla="*/ 763480 h 1290221"/>
              <a:gd name="connsiteX49" fmla="*/ 1213282 w 3820358"/>
              <a:gd name="connsiteY49" fmla="*/ 763480 h 1290221"/>
              <a:gd name="connsiteX50" fmla="*/ 1213282 w 3820358"/>
              <a:gd name="connsiteY50" fmla="*/ 787153 h 1290221"/>
              <a:gd name="connsiteX51" fmla="*/ 1322773 w 3820358"/>
              <a:gd name="connsiteY51" fmla="*/ 787153 h 1290221"/>
              <a:gd name="connsiteX52" fmla="*/ 1322773 w 3820358"/>
              <a:gd name="connsiteY52" fmla="*/ 831542 h 1290221"/>
              <a:gd name="connsiteX53" fmla="*/ 1405631 w 3820358"/>
              <a:gd name="connsiteY53" fmla="*/ 831542 h 1290221"/>
              <a:gd name="connsiteX54" fmla="*/ 1405631 w 3820358"/>
              <a:gd name="connsiteY54" fmla="*/ 852256 h 1290221"/>
              <a:gd name="connsiteX55" fmla="*/ 1538797 w 3820358"/>
              <a:gd name="connsiteY55" fmla="*/ 852256 h 1290221"/>
              <a:gd name="connsiteX56" fmla="*/ 1538797 w 3820358"/>
              <a:gd name="connsiteY56" fmla="*/ 852256 h 1290221"/>
              <a:gd name="connsiteX57" fmla="*/ 1612777 w 3820358"/>
              <a:gd name="connsiteY57" fmla="*/ 852256 h 1290221"/>
              <a:gd name="connsiteX58" fmla="*/ 1612777 w 3820358"/>
              <a:gd name="connsiteY58" fmla="*/ 878889 h 1290221"/>
              <a:gd name="connsiteX59" fmla="*/ 1757779 w 3820358"/>
              <a:gd name="connsiteY59" fmla="*/ 878889 h 1290221"/>
              <a:gd name="connsiteX60" fmla="*/ 1757779 w 3820358"/>
              <a:gd name="connsiteY60" fmla="*/ 890726 h 1290221"/>
              <a:gd name="connsiteX61" fmla="*/ 1831760 w 3820358"/>
              <a:gd name="connsiteY61" fmla="*/ 890726 h 1290221"/>
              <a:gd name="connsiteX62" fmla="*/ 1831760 w 3820358"/>
              <a:gd name="connsiteY62" fmla="*/ 908482 h 1290221"/>
              <a:gd name="connsiteX63" fmla="*/ 1947169 w 3820358"/>
              <a:gd name="connsiteY63" fmla="*/ 908482 h 1290221"/>
              <a:gd name="connsiteX64" fmla="*/ 1947169 w 3820358"/>
              <a:gd name="connsiteY64" fmla="*/ 917359 h 1290221"/>
              <a:gd name="connsiteX65" fmla="*/ 2080334 w 3820358"/>
              <a:gd name="connsiteY65" fmla="*/ 917359 h 1290221"/>
              <a:gd name="connsiteX66" fmla="*/ 2092171 w 3820358"/>
              <a:gd name="connsiteY66" fmla="*/ 929196 h 1290221"/>
              <a:gd name="connsiteX67" fmla="*/ 2160233 w 3820358"/>
              <a:gd name="connsiteY67" fmla="*/ 929196 h 1290221"/>
              <a:gd name="connsiteX68" fmla="*/ 2160233 w 3820358"/>
              <a:gd name="connsiteY68" fmla="*/ 964707 h 1290221"/>
              <a:gd name="connsiteX69" fmla="*/ 2213499 w 3820358"/>
              <a:gd name="connsiteY69" fmla="*/ 964707 h 1290221"/>
              <a:gd name="connsiteX70" fmla="*/ 2213499 w 3820358"/>
              <a:gd name="connsiteY70" fmla="*/ 1003177 h 1290221"/>
              <a:gd name="connsiteX71" fmla="*/ 2334828 w 3820358"/>
              <a:gd name="connsiteY71" fmla="*/ 1003177 h 1290221"/>
              <a:gd name="connsiteX72" fmla="*/ 2334828 w 3820358"/>
              <a:gd name="connsiteY72" fmla="*/ 1038687 h 1290221"/>
              <a:gd name="connsiteX73" fmla="*/ 2414727 w 3820358"/>
              <a:gd name="connsiteY73" fmla="*/ 1038687 h 1290221"/>
              <a:gd name="connsiteX74" fmla="*/ 2414727 w 3820358"/>
              <a:gd name="connsiteY74" fmla="*/ 1053483 h 1290221"/>
              <a:gd name="connsiteX75" fmla="*/ 2497585 w 3820358"/>
              <a:gd name="connsiteY75" fmla="*/ 1053483 h 1290221"/>
              <a:gd name="connsiteX76" fmla="*/ 2497585 w 3820358"/>
              <a:gd name="connsiteY76" fmla="*/ 1086035 h 1290221"/>
              <a:gd name="connsiteX77" fmla="*/ 2633709 w 3820358"/>
              <a:gd name="connsiteY77" fmla="*/ 1086035 h 1290221"/>
              <a:gd name="connsiteX78" fmla="*/ 2633709 w 3820358"/>
              <a:gd name="connsiteY78" fmla="*/ 1106749 h 1290221"/>
              <a:gd name="connsiteX79" fmla="*/ 2743200 w 3820358"/>
              <a:gd name="connsiteY79" fmla="*/ 1106749 h 1290221"/>
              <a:gd name="connsiteX80" fmla="*/ 2743200 w 3820358"/>
              <a:gd name="connsiteY80" fmla="*/ 1130423 h 1290221"/>
              <a:gd name="connsiteX81" fmla="*/ 2855651 w 3820358"/>
              <a:gd name="connsiteY81" fmla="*/ 1130423 h 1290221"/>
              <a:gd name="connsiteX82" fmla="*/ 2855651 w 3820358"/>
              <a:gd name="connsiteY82" fmla="*/ 1151138 h 1290221"/>
              <a:gd name="connsiteX83" fmla="*/ 3000653 w 3820358"/>
              <a:gd name="connsiteY83" fmla="*/ 1151138 h 1290221"/>
              <a:gd name="connsiteX84" fmla="*/ 3000653 w 3820358"/>
              <a:gd name="connsiteY84" fmla="*/ 1186649 h 1290221"/>
              <a:gd name="connsiteX85" fmla="*/ 3284738 w 3820358"/>
              <a:gd name="connsiteY85" fmla="*/ 1186649 h 1290221"/>
              <a:gd name="connsiteX86" fmla="*/ 3284738 w 3820358"/>
              <a:gd name="connsiteY86" fmla="*/ 1290221 h 1290221"/>
              <a:gd name="connsiteX87" fmla="*/ 3820358 w 3820358"/>
              <a:gd name="connsiteY87" fmla="*/ 1290221 h 129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820358" h="1290221">
                <a:moveTo>
                  <a:pt x="0" y="0"/>
                </a:moveTo>
                <a:lnTo>
                  <a:pt x="79899" y="0"/>
                </a:lnTo>
                <a:lnTo>
                  <a:pt x="79899" y="59184"/>
                </a:lnTo>
                <a:lnTo>
                  <a:pt x="133165" y="59184"/>
                </a:lnTo>
                <a:lnTo>
                  <a:pt x="133165" y="88777"/>
                </a:lnTo>
                <a:lnTo>
                  <a:pt x="174595" y="88777"/>
                </a:lnTo>
                <a:lnTo>
                  <a:pt x="174595" y="115410"/>
                </a:lnTo>
                <a:lnTo>
                  <a:pt x="224901" y="115410"/>
                </a:lnTo>
                <a:lnTo>
                  <a:pt x="224901" y="159798"/>
                </a:lnTo>
                <a:lnTo>
                  <a:pt x="275208" y="159798"/>
                </a:lnTo>
                <a:lnTo>
                  <a:pt x="298882" y="183472"/>
                </a:lnTo>
                <a:lnTo>
                  <a:pt x="334393" y="183472"/>
                </a:lnTo>
                <a:lnTo>
                  <a:pt x="334393" y="218982"/>
                </a:lnTo>
                <a:lnTo>
                  <a:pt x="366944" y="218982"/>
                </a:lnTo>
                <a:lnTo>
                  <a:pt x="366944" y="245616"/>
                </a:lnTo>
                <a:lnTo>
                  <a:pt x="405414" y="245616"/>
                </a:lnTo>
                <a:lnTo>
                  <a:pt x="405414" y="290004"/>
                </a:lnTo>
                <a:lnTo>
                  <a:pt x="426129" y="290004"/>
                </a:lnTo>
                <a:lnTo>
                  <a:pt x="426129" y="355107"/>
                </a:lnTo>
                <a:lnTo>
                  <a:pt x="467558" y="355107"/>
                </a:lnTo>
                <a:lnTo>
                  <a:pt x="467558" y="384699"/>
                </a:lnTo>
                <a:lnTo>
                  <a:pt x="532661" y="384699"/>
                </a:lnTo>
                <a:lnTo>
                  <a:pt x="532661" y="420210"/>
                </a:lnTo>
                <a:lnTo>
                  <a:pt x="562253" y="420210"/>
                </a:lnTo>
                <a:lnTo>
                  <a:pt x="562253" y="443883"/>
                </a:lnTo>
                <a:lnTo>
                  <a:pt x="609600" y="443883"/>
                </a:lnTo>
                <a:lnTo>
                  <a:pt x="609600" y="443883"/>
                </a:lnTo>
                <a:lnTo>
                  <a:pt x="671744" y="443883"/>
                </a:lnTo>
                <a:lnTo>
                  <a:pt x="671744" y="488272"/>
                </a:lnTo>
                <a:lnTo>
                  <a:pt x="698377" y="488272"/>
                </a:lnTo>
                <a:lnTo>
                  <a:pt x="698377" y="514905"/>
                </a:lnTo>
                <a:lnTo>
                  <a:pt x="760521" y="514905"/>
                </a:lnTo>
                <a:lnTo>
                  <a:pt x="760521" y="568171"/>
                </a:lnTo>
                <a:lnTo>
                  <a:pt x="790113" y="568171"/>
                </a:lnTo>
                <a:lnTo>
                  <a:pt x="790113" y="597763"/>
                </a:lnTo>
                <a:lnTo>
                  <a:pt x="837461" y="597763"/>
                </a:lnTo>
                <a:lnTo>
                  <a:pt x="837461" y="624396"/>
                </a:lnTo>
                <a:lnTo>
                  <a:pt x="864094" y="624396"/>
                </a:lnTo>
                <a:lnTo>
                  <a:pt x="864094" y="651029"/>
                </a:lnTo>
                <a:lnTo>
                  <a:pt x="955830" y="651029"/>
                </a:lnTo>
                <a:lnTo>
                  <a:pt x="955830" y="683581"/>
                </a:lnTo>
                <a:lnTo>
                  <a:pt x="1029810" y="683581"/>
                </a:lnTo>
                <a:lnTo>
                  <a:pt x="1029810" y="695417"/>
                </a:lnTo>
                <a:lnTo>
                  <a:pt x="1068280" y="695417"/>
                </a:lnTo>
                <a:lnTo>
                  <a:pt x="1068280" y="730928"/>
                </a:lnTo>
                <a:lnTo>
                  <a:pt x="1130424" y="730928"/>
                </a:lnTo>
                <a:lnTo>
                  <a:pt x="1130424" y="763480"/>
                </a:lnTo>
                <a:lnTo>
                  <a:pt x="1213282" y="763480"/>
                </a:lnTo>
                <a:lnTo>
                  <a:pt x="1213282" y="763480"/>
                </a:lnTo>
                <a:lnTo>
                  <a:pt x="1213282" y="763480"/>
                </a:lnTo>
                <a:lnTo>
                  <a:pt x="1213282" y="787153"/>
                </a:lnTo>
                <a:lnTo>
                  <a:pt x="1322773" y="787153"/>
                </a:lnTo>
                <a:lnTo>
                  <a:pt x="1322773" y="831542"/>
                </a:lnTo>
                <a:lnTo>
                  <a:pt x="1405631" y="831542"/>
                </a:lnTo>
                <a:lnTo>
                  <a:pt x="1405631" y="852256"/>
                </a:lnTo>
                <a:lnTo>
                  <a:pt x="1538797" y="852256"/>
                </a:lnTo>
                <a:lnTo>
                  <a:pt x="1538797" y="852256"/>
                </a:lnTo>
                <a:lnTo>
                  <a:pt x="1612777" y="852256"/>
                </a:lnTo>
                <a:lnTo>
                  <a:pt x="1612777" y="878889"/>
                </a:lnTo>
                <a:lnTo>
                  <a:pt x="1757779" y="878889"/>
                </a:lnTo>
                <a:lnTo>
                  <a:pt x="1757779" y="890726"/>
                </a:lnTo>
                <a:lnTo>
                  <a:pt x="1831760" y="890726"/>
                </a:lnTo>
                <a:lnTo>
                  <a:pt x="1831760" y="908482"/>
                </a:lnTo>
                <a:lnTo>
                  <a:pt x="1947169" y="908482"/>
                </a:lnTo>
                <a:lnTo>
                  <a:pt x="1947169" y="917359"/>
                </a:lnTo>
                <a:lnTo>
                  <a:pt x="2080334" y="917359"/>
                </a:lnTo>
                <a:lnTo>
                  <a:pt x="2092171" y="929196"/>
                </a:lnTo>
                <a:lnTo>
                  <a:pt x="2160233" y="929196"/>
                </a:lnTo>
                <a:lnTo>
                  <a:pt x="2160233" y="964707"/>
                </a:lnTo>
                <a:lnTo>
                  <a:pt x="2213499" y="964707"/>
                </a:lnTo>
                <a:lnTo>
                  <a:pt x="2213499" y="1003177"/>
                </a:lnTo>
                <a:lnTo>
                  <a:pt x="2334828" y="1003177"/>
                </a:lnTo>
                <a:lnTo>
                  <a:pt x="2334828" y="1038687"/>
                </a:lnTo>
                <a:lnTo>
                  <a:pt x="2414727" y="1038687"/>
                </a:lnTo>
                <a:lnTo>
                  <a:pt x="2414727" y="1053483"/>
                </a:lnTo>
                <a:lnTo>
                  <a:pt x="2497585" y="1053483"/>
                </a:lnTo>
                <a:lnTo>
                  <a:pt x="2497585" y="1086035"/>
                </a:lnTo>
                <a:lnTo>
                  <a:pt x="2633709" y="1086035"/>
                </a:lnTo>
                <a:lnTo>
                  <a:pt x="2633709" y="1106749"/>
                </a:lnTo>
                <a:lnTo>
                  <a:pt x="2743200" y="1106749"/>
                </a:lnTo>
                <a:lnTo>
                  <a:pt x="2743200" y="1130423"/>
                </a:lnTo>
                <a:lnTo>
                  <a:pt x="2855651" y="1130423"/>
                </a:lnTo>
                <a:lnTo>
                  <a:pt x="2855651" y="1151138"/>
                </a:lnTo>
                <a:lnTo>
                  <a:pt x="3000653" y="1151138"/>
                </a:lnTo>
                <a:lnTo>
                  <a:pt x="3000653" y="1186649"/>
                </a:lnTo>
                <a:lnTo>
                  <a:pt x="3284738" y="1186649"/>
                </a:lnTo>
                <a:lnTo>
                  <a:pt x="3284738" y="1290221"/>
                </a:lnTo>
                <a:lnTo>
                  <a:pt x="3820358" y="1290221"/>
                </a:lnTo>
              </a:path>
            </a:pathLst>
          </a:custGeom>
          <a:noFill/>
          <a:ln w="28575">
            <a:solidFill>
              <a:schemeClr val="accent1"/>
            </a:solidFill>
            <a:miter lim="800000"/>
            <a:headEnd/>
            <a:tailEnd/>
          </a:ln>
        </p:spPr>
        <p:txBody>
          <a:bodyPr rtlCol="0" anchor="ctr"/>
          <a:lstStyle/>
          <a:p>
            <a:pPr algn="ctr"/>
            <a:endParaRPr lang="en-US" dirty="0"/>
          </a:p>
        </p:txBody>
      </p:sp>
      <p:sp>
        <p:nvSpPr>
          <p:cNvPr id="2" name="Title 1">
            <a:extLst>
              <a:ext uri="{FF2B5EF4-FFF2-40B4-BE49-F238E27FC236}">
                <a16:creationId xmlns:a16="http://schemas.microsoft.com/office/drawing/2014/main" id="{029156BF-4E50-4234-BD56-8054C83356F8}"/>
              </a:ext>
            </a:extLst>
          </p:cNvPr>
          <p:cNvSpPr>
            <a:spLocks noGrp="1"/>
          </p:cNvSpPr>
          <p:nvPr>
            <p:ph type="title"/>
          </p:nvPr>
        </p:nvSpPr>
        <p:spPr>
          <a:xfrm>
            <a:off x="609758" y="238127"/>
            <a:ext cx="11454724" cy="1103313"/>
          </a:xfrm>
        </p:spPr>
        <p:txBody>
          <a:bodyPr/>
          <a:lstStyle/>
          <a:p>
            <a:r>
              <a:rPr lang="en-US" sz="3200" dirty="0"/>
              <a:t>Black Patients With Cervical Cancer Who Receive Care Comparable With White Women Achieve Similar Survival Outcomes</a:t>
            </a:r>
          </a:p>
        </p:txBody>
      </p:sp>
      <p:sp>
        <p:nvSpPr>
          <p:cNvPr id="7" name="TextBox 6">
            <a:extLst>
              <a:ext uri="{FF2B5EF4-FFF2-40B4-BE49-F238E27FC236}">
                <a16:creationId xmlns:a16="http://schemas.microsoft.com/office/drawing/2014/main" id="{4823F5FD-150E-4A84-B709-FD95ECE8D986}"/>
              </a:ext>
            </a:extLst>
          </p:cNvPr>
          <p:cNvSpPr txBox="1"/>
          <p:nvPr/>
        </p:nvSpPr>
        <p:spPr bwMode="auto">
          <a:xfrm>
            <a:off x="439974" y="6363363"/>
            <a:ext cx="881244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Farley</a:t>
            </a:r>
            <a:r>
              <a:rPr lang="en-US" sz="1200" b="0" dirty="0">
                <a:solidFill>
                  <a:srgbClr val="455560"/>
                </a:solidFill>
                <a:latin typeface="Calibri" panose="020F0502020204030204" pitchFamily="34" charset="0"/>
                <a:cs typeface="Calibri" panose="020F0502020204030204" pitchFamily="34" charset="0"/>
              </a:rPr>
              <a:t>. Cancer. 2001;91:869.</a:t>
            </a:r>
            <a:endParaRPr lang="en-US" sz="1200" b="0" kern="1200" dirty="0">
              <a:solidFill>
                <a:srgbClr val="455560"/>
              </a:solidFill>
              <a:latin typeface="Calibri" panose="020F0502020204030204" pitchFamily="34" charset="0"/>
              <a:cs typeface="Calibri" panose="020F0502020204030204" pitchFamily="34" charset="0"/>
            </a:endParaRPr>
          </a:p>
        </p:txBody>
      </p:sp>
      <p:sp>
        <p:nvSpPr>
          <p:cNvPr id="16" name="TextBox 15">
            <a:extLst>
              <a:ext uri="{FF2B5EF4-FFF2-40B4-BE49-F238E27FC236}">
                <a16:creationId xmlns:a16="http://schemas.microsoft.com/office/drawing/2014/main" id="{E4670CCA-0C70-4990-9859-C4EA6DE161E1}"/>
              </a:ext>
            </a:extLst>
          </p:cNvPr>
          <p:cNvSpPr txBox="1"/>
          <p:nvPr/>
        </p:nvSpPr>
        <p:spPr bwMode="auto">
          <a:xfrm>
            <a:off x="10570285" y="3407936"/>
            <a:ext cx="816249" cy="369332"/>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b="0" i="1" dirty="0">
                <a:solidFill>
                  <a:schemeClr val="bg1"/>
                </a:solidFill>
                <a:latin typeface="Calibri" panose="020F0502020204030204" pitchFamily="34" charset="0"/>
              </a:rPr>
              <a:t>P </a:t>
            </a:r>
            <a:r>
              <a:rPr lang="en-US" b="0" dirty="0">
                <a:solidFill>
                  <a:schemeClr val="bg1"/>
                </a:solidFill>
                <a:latin typeface="Calibri" panose="020F0502020204030204" pitchFamily="34" charset="0"/>
              </a:rPr>
              <a:t>= .59</a:t>
            </a:r>
          </a:p>
        </p:txBody>
      </p:sp>
      <p:sp>
        <p:nvSpPr>
          <p:cNvPr id="17" name="TextBox 16">
            <a:extLst>
              <a:ext uri="{FF2B5EF4-FFF2-40B4-BE49-F238E27FC236}">
                <a16:creationId xmlns:a16="http://schemas.microsoft.com/office/drawing/2014/main" id="{97A82309-F328-4262-A6BB-2470129C0C41}"/>
              </a:ext>
            </a:extLst>
          </p:cNvPr>
          <p:cNvSpPr txBox="1"/>
          <p:nvPr/>
        </p:nvSpPr>
        <p:spPr bwMode="auto">
          <a:xfrm rot="16200000">
            <a:off x="5489223" y="3424978"/>
            <a:ext cx="2024144" cy="391100"/>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OS Probability (%)</a:t>
            </a:r>
          </a:p>
        </p:txBody>
      </p:sp>
      <p:sp>
        <p:nvSpPr>
          <p:cNvPr id="18" name="TextBox 17">
            <a:extLst>
              <a:ext uri="{FF2B5EF4-FFF2-40B4-BE49-F238E27FC236}">
                <a16:creationId xmlns:a16="http://schemas.microsoft.com/office/drawing/2014/main" id="{A3193407-59D1-4C36-ACA2-78ED5219E4E0}"/>
              </a:ext>
            </a:extLst>
          </p:cNvPr>
          <p:cNvSpPr txBox="1"/>
          <p:nvPr/>
        </p:nvSpPr>
        <p:spPr bwMode="auto">
          <a:xfrm>
            <a:off x="8315633" y="5803193"/>
            <a:ext cx="1436093"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graphicFrame>
        <p:nvGraphicFramePr>
          <p:cNvPr id="20" name="Group 155">
            <a:extLst>
              <a:ext uri="{FF2B5EF4-FFF2-40B4-BE49-F238E27FC236}">
                <a16:creationId xmlns:a16="http://schemas.microsoft.com/office/drawing/2014/main" id="{45CBD129-4691-4056-A7CF-817FFD801EBE}"/>
              </a:ext>
            </a:extLst>
          </p:cNvPr>
          <p:cNvGraphicFramePr>
            <a:graphicFrameLocks/>
          </p:cNvGraphicFramePr>
          <p:nvPr>
            <p:extLst>
              <p:ext uri="{D42A27DB-BD31-4B8C-83A1-F6EECF244321}">
                <p14:modId xmlns:p14="http://schemas.microsoft.com/office/powerpoint/2010/main" val="2826379387"/>
              </p:ext>
            </p:extLst>
          </p:nvPr>
        </p:nvGraphicFramePr>
        <p:xfrm>
          <a:off x="522288" y="1605444"/>
          <a:ext cx="5479844" cy="4115340"/>
        </p:xfrm>
        <a:graphic>
          <a:graphicData uri="http://schemas.openxmlformats.org/drawingml/2006/table">
            <a:tbl>
              <a:tblPr/>
              <a:tblGrid>
                <a:gridCol w="1840068">
                  <a:extLst>
                    <a:ext uri="{9D8B030D-6E8A-4147-A177-3AD203B41FA5}">
                      <a16:colId xmlns:a16="http://schemas.microsoft.com/office/drawing/2014/main" val="20000"/>
                    </a:ext>
                  </a:extLst>
                </a:gridCol>
                <a:gridCol w="909944">
                  <a:extLst>
                    <a:ext uri="{9D8B030D-6E8A-4147-A177-3AD203B41FA5}">
                      <a16:colId xmlns:a16="http://schemas.microsoft.com/office/drawing/2014/main" val="3873078834"/>
                    </a:ext>
                  </a:extLst>
                </a:gridCol>
                <a:gridCol w="909944">
                  <a:extLst>
                    <a:ext uri="{9D8B030D-6E8A-4147-A177-3AD203B41FA5}">
                      <a16:colId xmlns:a16="http://schemas.microsoft.com/office/drawing/2014/main" val="1426269583"/>
                    </a:ext>
                  </a:extLst>
                </a:gridCol>
                <a:gridCol w="909944">
                  <a:extLst>
                    <a:ext uri="{9D8B030D-6E8A-4147-A177-3AD203B41FA5}">
                      <a16:colId xmlns:a16="http://schemas.microsoft.com/office/drawing/2014/main" val="2847006986"/>
                    </a:ext>
                  </a:extLst>
                </a:gridCol>
                <a:gridCol w="909944">
                  <a:extLst>
                    <a:ext uri="{9D8B030D-6E8A-4147-A177-3AD203B41FA5}">
                      <a16:colId xmlns:a16="http://schemas.microsoft.com/office/drawing/2014/main" val="1912962509"/>
                    </a:ext>
                  </a:extLst>
                </a:gridCol>
              </a:tblGrid>
              <a:tr h="28803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Parameter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600" b="1" i="0" dirty="0">
                          <a:latin typeface="Calibri" panose="020F0502020204030204" pitchFamily="34" charset="0"/>
                          <a:cs typeface="Calibri" panose="020F0502020204030204" pitchFamily="34" charset="0"/>
                        </a:rPr>
                        <a:t>Overall</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i="0" dirty="0">
                          <a:latin typeface="Calibri" panose="020F0502020204030204" pitchFamily="34" charset="0"/>
                          <a:cs typeface="Calibri" panose="020F0502020204030204" pitchFamily="34" charset="0"/>
                        </a:rPr>
                        <a:t>White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i="0" dirty="0">
                          <a:latin typeface="Calibri" panose="020F0502020204030204" pitchFamily="34" charset="0"/>
                          <a:cs typeface="Calibri" panose="020F0502020204030204" pitchFamily="34" charset="0"/>
                        </a:rPr>
                        <a:t>Black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i="1" dirty="0">
                          <a:latin typeface="Calibri" panose="020F0502020204030204" pitchFamily="34" charset="0"/>
                          <a:cs typeface="Calibri" panose="020F0502020204030204" pitchFamily="34" charset="0"/>
                        </a:rPr>
                        <a:t>P </a:t>
                      </a:r>
                      <a:r>
                        <a:rPr lang="en-US" sz="1600" b="1" i="0" dirty="0">
                          <a:latin typeface="Calibri" panose="020F0502020204030204" pitchFamily="34" charset="0"/>
                          <a:cs typeface="Calibri" panose="020F0502020204030204" pitchFamily="34" charset="0"/>
                        </a:rPr>
                        <a:t>Value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074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Mean age, yr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10001"/>
                  </a:ext>
                </a:extLst>
              </a:tr>
              <a:tr h="65978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Histology, %</a:t>
                      </a:r>
                    </a:p>
                    <a:p>
                      <a:pPr marL="169863"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Squamous</a:t>
                      </a:r>
                    </a:p>
                    <a:p>
                      <a:pPr marL="169863"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Adenocarcinoma</a:t>
                      </a:r>
                    </a:p>
                    <a:p>
                      <a:pPr marL="169863"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Adenosquamous</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65978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 </a:t>
                      </a:r>
                    </a:p>
                    <a:p>
                      <a:pPr marL="169863"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a:t>
                      </a:r>
                    </a:p>
                    <a:p>
                      <a:pPr marL="169863"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a:t>
                      </a:r>
                    </a:p>
                    <a:p>
                      <a:pPr marL="169863"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703767833"/>
                  </a:ext>
                </a:extLst>
              </a:tr>
              <a:tr h="8105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Stage, %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II</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III</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IV</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98959741"/>
                  </a:ext>
                </a:extLst>
              </a:tr>
            </a:tbl>
          </a:graphicData>
        </a:graphic>
      </p:graphicFrame>
      <p:grpSp>
        <p:nvGrpSpPr>
          <p:cNvPr id="8" name="Group 7">
            <a:extLst>
              <a:ext uri="{FF2B5EF4-FFF2-40B4-BE49-F238E27FC236}">
                <a16:creationId xmlns:a16="http://schemas.microsoft.com/office/drawing/2014/main" id="{EDBD4D68-5002-4949-A3DB-51029A7783B9}"/>
              </a:ext>
            </a:extLst>
          </p:cNvPr>
          <p:cNvGrpSpPr/>
          <p:nvPr/>
        </p:nvGrpSpPr>
        <p:grpSpPr>
          <a:xfrm>
            <a:off x="10528802" y="1709171"/>
            <a:ext cx="953586" cy="646331"/>
            <a:chOff x="8205663" y="3923796"/>
            <a:chExt cx="953586" cy="646331"/>
          </a:xfrm>
        </p:grpSpPr>
        <p:sp>
          <p:nvSpPr>
            <p:cNvPr id="64" name="TextBox 63">
              <a:extLst>
                <a:ext uri="{FF2B5EF4-FFF2-40B4-BE49-F238E27FC236}">
                  <a16:creationId xmlns:a16="http://schemas.microsoft.com/office/drawing/2014/main" id="{AA315923-E755-4380-B67B-4E7FBE5EEE6A}"/>
                </a:ext>
              </a:extLst>
            </p:cNvPr>
            <p:cNvSpPr txBox="1"/>
            <p:nvPr/>
          </p:nvSpPr>
          <p:spPr bwMode="auto">
            <a:xfrm>
              <a:off x="8404812" y="3923796"/>
              <a:ext cx="75443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ts val="0"/>
                </a:spcBef>
                <a:spcAft>
                  <a:spcPct val="0"/>
                </a:spcAft>
                <a:buClrTx/>
                <a:buFontTx/>
                <a:buNone/>
              </a:pPr>
              <a:r>
                <a:rPr lang="en-US" b="0" dirty="0">
                  <a:solidFill>
                    <a:schemeClr val="bg1"/>
                  </a:solidFill>
                  <a:latin typeface="Calibri" panose="020F0502020204030204" pitchFamily="34" charset="0"/>
                </a:rPr>
                <a:t>White</a:t>
              </a:r>
            </a:p>
            <a:p>
              <a:pPr>
                <a:lnSpc>
                  <a:spcPct val="100000"/>
                </a:lnSpc>
                <a:spcBef>
                  <a:spcPts val="0"/>
                </a:spcBef>
                <a:spcAft>
                  <a:spcPct val="0"/>
                </a:spcAft>
                <a:buClrTx/>
                <a:buFontTx/>
                <a:buNone/>
              </a:pPr>
              <a:r>
                <a:rPr lang="en-US" b="0" dirty="0">
                  <a:solidFill>
                    <a:schemeClr val="bg1"/>
                  </a:solidFill>
                  <a:latin typeface="Calibri" panose="020F0502020204030204" pitchFamily="34" charset="0"/>
                </a:rPr>
                <a:t>Black</a:t>
              </a:r>
            </a:p>
          </p:txBody>
        </p:sp>
        <p:cxnSp>
          <p:nvCxnSpPr>
            <p:cNvPr id="65" name="Straight Connector 64">
              <a:extLst>
                <a:ext uri="{FF2B5EF4-FFF2-40B4-BE49-F238E27FC236}">
                  <a16:creationId xmlns:a16="http://schemas.microsoft.com/office/drawing/2014/main" id="{9789D675-F279-49B9-97A0-C089E55CD508}"/>
                </a:ext>
              </a:extLst>
            </p:cNvPr>
            <p:cNvCxnSpPr/>
            <p:nvPr/>
          </p:nvCxnSpPr>
          <p:spPr bwMode="auto">
            <a:xfrm>
              <a:off x="8205663" y="4102065"/>
              <a:ext cx="243192" cy="0"/>
            </a:xfrm>
            <a:prstGeom prst="line">
              <a:avLst/>
            </a:prstGeom>
            <a:noFill/>
            <a:ln w="28575"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A17B8DBD-6D65-4C26-90AD-F98645344D19}"/>
                </a:ext>
              </a:extLst>
            </p:cNvPr>
            <p:cNvCxnSpPr/>
            <p:nvPr/>
          </p:nvCxnSpPr>
          <p:spPr bwMode="auto">
            <a:xfrm>
              <a:off x="8205663" y="4373107"/>
              <a:ext cx="24319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3" name="Group 2">
            <a:extLst>
              <a:ext uri="{FF2B5EF4-FFF2-40B4-BE49-F238E27FC236}">
                <a16:creationId xmlns:a16="http://schemas.microsoft.com/office/drawing/2014/main" id="{AA38E254-8CD6-41EF-98C5-2F21E060C895}"/>
              </a:ext>
            </a:extLst>
          </p:cNvPr>
          <p:cNvGrpSpPr/>
          <p:nvPr/>
        </p:nvGrpSpPr>
        <p:grpSpPr>
          <a:xfrm>
            <a:off x="6721439" y="1587897"/>
            <a:ext cx="4624848" cy="4309018"/>
            <a:chOff x="6722560" y="1587403"/>
            <a:chExt cx="4356781" cy="4059257"/>
          </a:xfrm>
        </p:grpSpPr>
        <p:sp>
          <p:nvSpPr>
            <p:cNvPr id="25" name="Freeform: Shape 24">
              <a:extLst>
                <a:ext uri="{FF2B5EF4-FFF2-40B4-BE49-F238E27FC236}">
                  <a16:creationId xmlns:a16="http://schemas.microsoft.com/office/drawing/2014/main" id="{A98EEB7B-E6AD-4FB1-98E7-E69F22639DDF}"/>
                </a:ext>
              </a:extLst>
            </p:cNvPr>
            <p:cNvSpPr/>
            <p:nvPr/>
          </p:nvSpPr>
          <p:spPr bwMode="auto">
            <a:xfrm>
              <a:off x="7175620" y="1718536"/>
              <a:ext cx="3635996" cy="3505430"/>
            </a:xfrm>
            <a:custGeom>
              <a:avLst/>
              <a:gdLst>
                <a:gd name="connsiteX0" fmla="*/ 0 w 4533900"/>
                <a:gd name="connsiteY0" fmla="*/ 0 h 3057525"/>
                <a:gd name="connsiteX1" fmla="*/ 0 w 4533900"/>
                <a:gd name="connsiteY1" fmla="*/ 3057525 h 3057525"/>
                <a:gd name="connsiteX2" fmla="*/ 4533900 w 4533900"/>
                <a:gd name="connsiteY2" fmla="*/ 3057525 h 3057525"/>
              </a:gdLst>
              <a:ahLst/>
              <a:cxnLst>
                <a:cxn ang="0">
                  <a:pos x="connsiteX0" y="connsiteY0"/>
                </a:cxn>
                <a:cxn ang="0">
                  <a:pos x="connsiteX1" y="connsiteY1"/>
                </a:cxn>
                <a:cxn ang="0">
                  <a:pos x="connsiteX2" y="connsiteY2"/>
                </a:cxn>
              </a:cxnLst>
              <a:rect l="l" t="t" r="r" b="b"/>
              <a:pathLst>
                <a:path w="4533900" h="3057525">
                  <a:moveTo>
                    <a:pt x="0" y="0"/>
                  </a:moveTo>
                  <a:lnTo>
                    <a:pt x="0" y="3057525"/>
                  </a:lnTo>
                  <a:lnTo>
                    <a:pt x="4533900" y="3057525"/>
                  </a:lnTo>
                </a:path>
              </a:pathLst>
            </a:custGeom>
            <a:noFill/>
            <a:ln w="28575">
              <a:solidFill>
                <a:schemeClr val="bg1"/>
              </a:solidFill>
              <a:miter lim="800000"/>
              <a:headEnd/>
              <a:tailEnd/>
            </a:ln>
          </p:spPr>
          <p:txBody>
            <a:bodyPr rtlCol="0" anchor="ctr"/>
            <a:lstStyle/>
            <a:p>
              <a:pPr algn="ctr"/>
              <a:endParaRPr lang="en-US" dirty="0"/>
            </a:p>
          </p:txBody>
        </p:sp>
        <p:grpSp>
          <p:nvGrpSpPr>
            <p:cNvPr id="26" name="Group 25">
              <a:extLst>
                <a:ext uri="{FF2B5EF4-FFF2-40B4-BE49-F238E27FC236}">
                  <a16:creationId xmlns:a16="http://schemas.microsoft.com/office/drawing/2014/main" id="{76DAD634-49A2-4AA1-B4EA-31FA29F3FE99}"/>
                </a:ext>
              </a:extLst>
            </p:cNvPr>
            <p:cNvGrpSpPr/>
            <p:nvPr/>
          </p:nvGrpSpPr>
          <p:grpSpPr>
            <a:xfrm>
              <a:off x="7095296" y="1737569"/>
              <a:ext cx="74436" cy="3483761"/>
              <a:chOff x="2083920" y="1847161"/>
              <a:chExt cx="67447" cy="2169416"/>
            </a:xfrm>
          </p:grpSpPr>
          <p:grpSp>
            <p:nvGrpSpPr>
              <p:cNvPr id="27" name="Group 26">
                <a:extLst>
                  <a:ext uri="{FF2B5EF4-FFF2-40B4-BE49-F238E27FC236}">
                    <a16:creationId xmlns:a16="http://schemas.microsoft.com/office/drawing/2014/main" id="{0BD566BD-97AC-459D-B680-2E7C4A61E094}"/>
                  </a:ext>
                </a:extLst>
              </p:cNvPr>
              <p:cNvGrpSpPr/>
              <p:nvPr/>
            </p:nvGrpSpPr>
            <p:grpSpPr>
              <a:xfrm>
                <a:off x="2086473" y="2709054"/>
                <a:ext cx="64894" cy="1307523"/>
                <a:chOff x="6637875" y="2923633"/>
                <a:chExt cx="48272" cy="1419590"/>
              </a:xfrm>
            </p:grpSpPr>
            <p:grpSp>
              <p:nvGrpSpPr>
                <p:cNvPr id="31" name="Group 30">
                  <a:extLst>
                    <a:ext uri="{FF2B5EF4-FFF2-40B4-BE49-F238E27FC236}">
                      <a16:creationId xmlns:a16="http://schemas.microsoft.com/office/drawing/2014/main" id="{28D2F2BA-B473-4039-B3B7-53D8E3413674}"/>
                    </a:ext>
                  </a:extLst>
                </p:cNvPr>
                <p:cNvGrpSpPr/>
                <p:nvPr/>
              </p:nvGrpSpPr>
              <p:grpSpPr>
                <a:xfrm>
                  <a:off x="6637875" y="3405721"/>
                  <a:ext cx="45719" cy="937502"/>
                  <a:chOff x="1528304" y="1364604"/>
                  <a:chExt cx="72000" cy="872817"/>
                </a:xfrm>
              </p:grpSpPr>
              <p:sp>
                <p:nvSpPr>
                  <p:cNvPr id="33" name="Line 15">
                    <a:extLst>
                      <a:ext uri="{FF2B5EF4-FFF2-40B4-BE49-F238E27FC236}">
                        <a16:creationId xmlns:a16="http://schemas.microsoft.com/office/drawing/2014/main" id="{D00FD637-6261-45F5-999C-6748880BB107}"/>
                      </a:ext>
                    </a:extLst>
                  </p:cNvPr>
                  <p:cNvSpPr>
                    <a:spLocks noChangeShapeType="1"/>
                  </p:cNvSpPr>
                  <p:nvPr/>
                </p:nvSpPr>
                <p:spPr bwMode="auto">
                  <a:xfrm>
                    <a:off x="1528304" y="180101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34" name="Line 16">
                    <a:extLst>
                      <a:ext uri="{FF2B5EF4-FFF2-40B4-BE49-F238E27FC236}">
                        <a16:creationId xmlns:a16="http://schemas.microsoft.com/office/drawing/2014/main" id="{FDE4D93F-8ED5-4183-A16B-9B40763DD60B}"/>
                      </a:ext>
                    </a:extLst>
                  </p:cNvPr>
                  <p:cNvSpPr>
                    <a:spLocks noChangeShapeType="1"/>
                  </p:cNvSpPr>
                  <p:nvPr/>
                </p:nvSpPr>
                <p:spPr bwMode="auto">
                  <a:xfrm>
                    <a:off x="1528304" y="223742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35" name="Line 9">
                    <a:extLst>
                      <a:ext uri="{FF2B5EF4-FFF2-40B4-BE49-F238E27FC236}">
                        <a16:creationId xmlns:a16="http://schemas.microsoft.com/office/drawing/2014/main" id="{8340E8ED-44E4-4B3B-BD30-53F14D0C8895}"/>
                      </a:ext>
                    </a:extLst>
                  </p:cNvPr>
                  <p:cNvSpPr>
                    <a:spLocks noChangeShapeType="1"/>
                  </p:cNvSpPr>
                  <p:nvPr/>
                </p:nvSpPr>
                <p:spPr bwMode="auto">
                  <a:xfrm>
                    <a:off x="1528304" y="136460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sp>
              <p:nvSpPr>
                <p:cNvPr id="32" name="Line 19">
                  <a:extLst>
                    <a:ext uri="{FF2B5EF4-FFF2-40B4-BE49-F238E27FC236}">
                      <a16:creationId xmlns:a16="http://schemas.microsoft.com/office/drawing/2014/main" id="{339D2399-36E0-4FB0-8058-0CB0F11F9829}"/>
                    </a:ext>
                  </a:extLst>
                </p:cNvPr>
                <p:cNvSpPr>
                  <a:spLocks noChangeShapeType="1"/>
                </p:cNvSpPr>
                <p:nvPr/>
              </p:nvSpPr>
              <p:spPr bwMode="auto">
                <a:xfrm>
                  <a:off x="6640428" y="2923633"/>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grpSp>
            <p:nvGrpSpPr>
              <p:cNvPr id="28" name="Group 27">
                <a:extLst>
                  <a:ext uri="{FF2B5EF4-FFF2-40B4-BE49-F238E27FC236}">
                    <a16:creationId xmlns:a16="http://schemas.microsoft.com/office/drawing/2014/main" id="{7B443E96-ABBD-4874-B1E1-720F750D667C}"/>
                  </a:ext>
                </a:extLst>
              </p:cNvPr>
              <p:cNvGrpSpPr/>
              <p:nvPr/>
            </p:nvGrpSpPr>
            <p:grpSpPr>
              <a:xfrm>
                <a:off x="2083920" y="1847161"/>
                <a:ext cx="64894" cy="444030"/>
                <a:chOff x="6637875" y="2923633"/>
                <a:chExt cx="48272" cy="482088"/>
              </a:xfrm>
            </p:grpSpPr>
            <p:sp>
              <p:nvSpPr>
                <p:cNvPr id="29" name="Line 9">
                  <a:extLst>
                    <a:ext uri="{FF2B5EF4-FFF2-40B4-BE49-F238E27FC236}">
                      <a16:creationId xmlns:a16="http://schemas.microsoft.com/office/drawing/2014/main" id="{3DB874EA-7087-446E-941F-F007B942B737}"/>
                    </a:ext>
                  </a:extLst>
                </p:cNvPr>
                <p:cNvSpPr>
                  <a:spLocks noChangeShapeType="1"/>
                </p:cNvSpPr>
                <p:nvPr/>
              </p:nvSpPr>
              <p:spPr bwMode="auto">
                <a:xfrm>
                  <a:off x="6637875" y="3405721"/>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30" name="Line 19">
                  <a:extLst>
                    <a:ext uri="{FF2B5EF4-FFF2-40B4-BE49-F238E27FC236}">
                      <a16:creationId xmlns:a16="http://schemas.microsoft.com/office/drawing/2014/main" id="{6E0C7DDC-4F24-45B2-9220-5E9284D03DC6}"/>
                    </a:ext>
                  </a:extLst>
                </p:cNvPr>
                <p:cNvSpPr>
                  <a:spLocks noChangeShapeType="1"/>
                </p:cNvSpPr>
                <p:nvPr/>
              </p:nvSpPr>
              <p:spPr bwMode="auto">
                <a:xfrm>
                  <a:off x="6640428" y="2923633"/>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grpSp>
        <p:grpSp>
          <p:nvGrpSpPr>
            <p:cNvPr id="36" name="Group 35">
              <a:extLst>
                <a:ext uri="{FF2B5EF4-FFF2-40B4-BE49-F238E27FC236}">
                  <a16:creationId xmlns:a16="http://schemas.microsoft.com/office/drawing/2014/main" id="{7EF5C74C-B3EE-4317-9E11-4CB22AA30645}"/>
                </a:ext>
              </a:extLst>
            </p:cNvPr>
            <p:cNvGrpSpPr/>
            <p:nvPr/>
          </p:nvGrpSpPr>
          <p:grpSpPr>
            <a:xfrm>
              <a:off x="7173307" y="5221330"/>
              <a:ext cx="1990011" cy="60759"/>
              <a:chOff x="4331562" y="4722130"/>
              <a:chExt cx="4021253" cy="79711"/>
            </a:xfrm>
          </p:grpSpPr>
          <p:grpSp>
            <p:nvGrpSpPr>
              <p:cNvPr id="37" name="Group 36">
                <a:extLst>
                  <a:ext uri="{FF2B5EF4-FFF2-40B4-BE49-F238E27FC236}">
                    <a16:creationId xmlns:a16="http://schemas.microsoft.com/office/drawing/2014/main" id="{F408BD77-B3EC-4158-A58A-D1DE52282957}"/>
                  </a:ext>
                </a:extLst>
              </p:cNvPr>
              <p:cNvGrpSpPr/>
              <p:nvPr/>
            </p:nvGrpSpPr>
            <p:grpSpPr>
              <a:xfrm rot="5400000">
                <a:off x="5968350" y="3085342"/>
                <a:ext cx="79711" cy="3353288"/>
                <a:chOff x="2083920" y="1847161"/>
                <a:chExt cx="67447" cy="2169416"/>
              </a:xfrm>
            </p:grpSpPr>
            <p:grpSp>
              <p:nvGrpSpPr>
                <p:cNvPr id="39" name="Group 38">
                  <a:extLst>
                    <a:ext uri="{FF2B5EF4-FFF2-40B4-BE49-F238E27FC236}">
                      <a16:creationId xmlns:a16="http://schemas.microsoft.com/office/drawing/2014/main" id="{8C5F476F-D58A-4A44-835F-314CB30F5C64}"/>
                    </a:ext>
                  </a:extLst>
                </p:cNvPr>
                <p:cNvGrpSpPr/>
                <p:nvPr/>
              </p:nvGrpSpPr>
              <p:grpSpPr>
                <a:xfrm>
                  <a:off x="2086473" y="2709054"/>
                  <a:ext cx="64894" cy="1307523"/>
                  <a:chOff x="6637875" y="2923633"/>
                  <a:chExt cx="48272" cy="1419590"/>
                </a:xfrm>
              </p:grpSpPr>
              <p:grpSp>
                <p:nvGrpSpPr>
                  <p:cNvPr id="43" name="Group 42">
                    <a:extLst>
                      <a:ext uri="{FF2B5EF4-FFF2-40B4-BE49-F238E27FC236}">
                        <a16:creationId xmlns:a16="http://schemas.microsoft.com/office/drawing/2014/main" id="{67EFD0FE-0509-4C76-9EAA-74D7CB17F03C}"/>
                      </a:ext>
                    </a:extLst>
                  </p:cNvPr>
                  <p:cNvGrpSpPr/>
                  <p:nvPr/>
                </p:nvGrpSpPr>
                <p:grpSpPr>
                  <a:xfrm>
                    <a:off x="6637875" y="3405721"/>
                    <a:ext cx="45719" cy="937502"/>
                    <a:chOff x="1528304" y="1364604"/>
                    <a:chExt cx="72000" cy="872817"/>
                  </a:xfrm>
                </p:grpSpPr>
                <p:sp>
                  <p:nvSpPr>
                    <p:cNvPr id="45" name="Line 15">
                      <a:extLst>
                        <a:ext uri="{FF2B5EF4-FFF2-40B4-BE49-F238E27FC236}">
                          <a16:creationId xmlns:a16="http://schemas.microsoft.com/office/drawing/2014/main" id="{2C03E24F-5CA9-42DA-B277-6F7F79154958}"/>
                        </a:ext>
                      </a:extLst>
                    </p:cNvPr>
                    <p:cNvSpPr>
                      <a:spLocks noChangeShapeType="1"/>
                    </p:cNvSpPr>
                    <p:nvPr/>
                  </p:nvSpPr>
                  <p:spPr bwMode="auto">
                    <a:xfrm>
                      <a:off x="1528304" y="180101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46" name="Line 16">
                      <a:extLst>
                        <a:ext uri="{FF2B5EF4-FFF2-40B4-BE49-F238E27FC236}">
                          <a16:creationId xmlns:a16="http://schemas.microsoft.com/office/drawing/2014/main" id="{8795D33B-1B38-4394-9086-58BB72128D19}"/>
                        </a:ext>
                      </a:extLst>
                    </p:cNvPr>
                    <p:cNvSpPr>
                      <a:spLocks noChangeShapeType="1"/>
                    </p:cNvSpPr>
                    <p:nvPr/>
                  </p:nvSpPr>
                  <p:spPr bwMode="auto">
                    <a:xfrm>
                      <a:off x="1528304" y="223742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47" name="Line 9">
                      <a:extLst>
                        <a:ext uri="{FF2B5EF4-FFF2-40B4-BE49-F238E27FC236}">
                          <a16:creationId xmlns:a16="http://schemas.microsoft.com/office/drawing/2014/main" id="{487DF7DF-A1F0-4ED4-861C-4EB30BD89C8D}"/>
                        </a:ext>
                      </a:extLst>
                    </p:cNvPr>
                    <p:cNvSpPr>
                      <a:spLocks noChangeShapeType="1"/>
                    </p:cNvSpPr>
                    <p:nvPr/>
                  </p:nvSpPr>
                  <p:spPr bwMode="auto">
                    <a:xfrm>
                      <a:off x="1528304" y="136460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sp>
                <p:nvSpPr>
                  <p:cNvPr id="44" name="Line 19">
                    <a:extLst>
                      <a:ext uri="{FF2B5EF4-FFF2-40B4-BE49-F238E27FC236}">
                        <a16:creationId xmlns:a16="http://schemas.microsoft.com/office/drawing/2014/main" id="{03F95BD7-B64B-42CB-931A-C5EC2A3D6B82}"/>
                      </a:ext>
                    </a:extLst>
                  </p:cNvPr>
                  <p:cNvSpPr>
                    <a:spLocks noChangeShapeType="1"/>
                  </p:cNvSpPr>
                  <p:nvPr/>
                </p:nvSpPr>
                <p:spPr bwMode="auto">
                  <a:xfrm>
                    <a:off x="6640428" y="2923633"/>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grpSp>
              <p:nvGrpSpPr>
                <p:cNvPr id="40" name="Group 39">
                  <a:extLst>
                    <a:ext uri="{FF2B5EF4-FFF2-40B4-BE49-F238E27FC236}">
                      <a16:creationId xmlns:a16="http://schemas.microsoft.com/office/drawing/2014/main" id="{5CE42925-C183-42D3-88DA-FA779C45E69E}"/>
                    </a:ext>
                  </a:extLst>
                </p:cNvPr>
                <p:cNvGrpSpPr/>
                <p:nvPr/>
              </p:nvGrpSpPr>
              <p:grpSpPr>
                <a:xfrm>
                  <a:off x="2083920" y="1847161"/>
                  <a:ext cx="64894" cy="444030"/>
                  <a:chOff x="6637875" y="2923633"/>
                  <a:chExt cx="48272" cy="482088"/>
                </a:xfrm>
              </p:grpSpPr>
              <p:sp>
                <p:nvSpPr>
                  <p:cNvPr id="41" name="Line 9">
                    <a:extLst>
                      <a:ext uri="{FF2B5EF4-FFF2-40B4-BE49-F238E27FC236}">
                        <a16:creationId xmlns:a16="http://schemas.microsoft.com/office/drawing/2014/main" id="{8D553E57-CA1A-4E7B-94D9-6467BDC6C277}"/>
                      </a:ext>
                    </a:extLst>
                  </p:cNvPr>
                  <p:cNvSpPr>
                    <a:spLocks noChangeShapeType="1"/>
                  </p:cNvSpPr>
                  <p:nvPr/>
                </p:nvSpPr>
                <p:spPr bwMode="auto">
                  <a:xfrm>
                    <a:off x="6637875" y="3405721"/>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42" name="Line 19">
                    <a:extLst>
                      <a:ext uri="{FF2B5EF4-FFF2-40B4-BE49-F238E27FC236}">
                        <a16:creationId xmlns:a16="http://schemas.microsoft.com/office/drawing/2014/main" id="{846692D0-8F34-48B5-93CF-96274F8AF046}"/>
                      </a:ext>
                    </a:extLst>
                  </p:cNvPr>
                  <p:cNvSpPr>
                    <a:spLocks noChangeShapeType="1"/>
                  </p:cNvSpPr>
                  <p:nvPr/>
                </p:nvSpPr>
                <p:spPr bwMode="auto">
                  <a:xfrm>
                    <a:off x="6640428" y="2923633"/>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grpSp>
          <p:sp>
            <p:nvSpPr>
              <p:cNvPr id="38" name="Line 19">
                <a:extLst>
                  <a:ext uri="{FF2B5EF4-FFF2-40B4-BE49-F238E27FC236}">
                    <a16:creationId xmlns:a16="http://schemas.microsoft.com/office/drawing/2014/main" id="{B4413D7E-BF47-4BAB-BAB1-00DDE444FF8F}"/>
                  </a:ext>
                </a:extLst>
              </p:cNvPr>
              <p:cNvSpPr>
                <a:spLocks noChangeShapeType="1"/>
              </p:cNvSpPr>
              <p:nvPr/>
            </p:nvSpPr>
            <p:spPr bwMode="auto">
              <a:xfrm rot="5400000">
                <a:off x="8316496" y="4763171"/>
                <a:ext cx="72638"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sp>
          <p:nvSpPr>
            <p:cNvPr id="48" name="Rectangle 10">
              <a:extLst>
                <a:ext uri="{FF2B5EF4-FFF2-40B4-BE49-F238E27FC236}">
                  <a16:creationId xmlns:a16="http://schemas.microsoft.com/office/drawing/2014/main" id="{18455974-AB53-4390-AAE0-187E51CCD7B4}"/>
                </a:ext>
              </a:extLst>
            </p:cNvPr>
            <p:cNvSpPr>
              <a:spLocks noChangeArrowheads="1"/>
            </p:cNvSpPr>
            <p:nvPr/>
          </p:nvSpPr>
          <p:spPr bwMode="auto">
            <a:xfrm>
              <a:off x="6819089" y="2989083"/>
              <a:ext cx="334621" cy="260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60</a:t>
              </a:r>
            </a:p>
          </p:txBody>
        </p:sp>
        <p:sp>
          <p:nvSpPr>
            <p:cNvPr id="49" name="Rectangle 10">
              <a:extLst>
                <a:ext uri="{FF2B5EF4-FFF2-40B4-BE49-F238E27FC236}">
                  <a16:creationId xmlns:a16="http://schemas.microsoft.com/office/drawing/2014/main" id="{D1FABBC6-39CA-4925-BE33-17AAE3E4EDB6}"/>
                </a:ext>
              </a:extLst>
            </p:cNvPr>
            <p:cNvSpPr>
              <a:spLocks noChangeArrowheads="1"/>
            </p:cNvSpPr>
            <p:nvPr/>
          </p:nvSpPr>
          <p:spPr bwMode="auto">
            <a:xfrm>
              <a:off x="6819089" y="3714774"/>
              <a:ext cx="334621" cy="260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40</a:t>
              </a:r>
            </a:p>
          </p:txBody>
        </p:sp>
        <p:sp>
          <p:nvSpPr>
            <p:cNvPr id="50" name="Rectangle 10">
              <a:extLst>
                <a:ext uri="{FF2B5EF4-FFF2-40B4-BE49-F238E27FC236}">
                  <a16:creationId xmlns:a16="http://schemas.microsoft.com/office/drawing/2014/main" id="{E3EB2AF9-F5EF-4806-A6F4-BB67AF2E3BC9}"/>
                </a:ext>
              </a:extLst>
            </p:cNvPr>
            <p:cNvSpPr>
              <a:spLocks noChangeArrowheads="1"/>
            </p:cNvSpPr>
            <p:nvPr/>
          </p:nvSpPr>
          <p:spPr bwMode="auto">
            <a:xfrm>
              <a:off x="6819089" y="4392849"/>
              <a:ext cx="334621" cy="260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20</a:t>
              </a:r>
            </a:p>
          </p:txBody>
        </p:sp>
        <p:sp>
          <p:nvSpPr>
            <p:cNvPr id="51" name="Rectangle 10">
              <a:extLst>
                <a:ext uri="{FF2B5EF4-FFF2-40B4-BE49-F238E27FC236}">
                  <a16:creationId xmlns:a16="http://schemas.microsoft.com/office/drawing/2014/main" id="{10E40816-CBDC-4841-9F90-2E1C3F5AC692}"/>
                </a:ext>
              </a:extLst>
            </p:cNvPr>
            <p:cNvSpPr>
              <a:spLocks noChangeArrowheads="1"/>
            </p:cNvSpPr>
            <p:nvPr/>
          </p:nvSpPr>
          <p:spPr bwMode="auto">
            <a:xfrm>
              <a:off x="6915518" y="5069189"/>
              <a:ext cx="23819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0</a:t>
              </a:r>
            </a:p>
          </p:txBody>
        </p:sp>
        <p:sp>
          <p:nvSpPr>
            <p:cNvPr id="52" name="Rectangle 10">
              <a:extLst>
                <a:ext uri="{FF2B5EF4-FFF2-40B4-BE49-F238E27FC236}">
                  <a16:creationId xmlns:a16="http://schemas.microsoft.com/office/drawing/2014/main" id="{E2779FBA-F0FE-4CE5-9C10-0871B0EE77BE}"/>
                </a:ext>
              </a:extLst>
            </p:cNvPr>
            <p:cNvSpPr>
              <a:spLocks noChangeArrowheads="1"/>
            </p:cNvSpPr>
            <p:nvPr/>
          </p:nvSpPr>
          <p:spPr bwMode="auto">
            <a:xfrm>
              <a:off x="6722560" y="1587403"/>
              <a:ext cx="444858" cy="260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100</a:t>
              </a:r>
            </a:p>
          </p:txBody>
        </p:sp>
        <p:sp>
          <p:nvSpPr>
            <p:cNvPr id="53" name="Rectangle 10">
              <a:extLst>
                <a:ext uri="{FF2B5EF4-FFF2-40B4-BE49-F238E27FC236}">
                  <a16:creationId xmlns:a16="http://schemas.microsoft.com/office/drawing/2014/main" id="{BA26F02B-B527-4F38-A337-F2C2A27D3FB1}"/>
                </a:ext>
              </a:extLst>
            </p:cNvPr>
            <p:cNvSpPr>
              <a:spLocks noChangeArrowheads="1"/>
            </p:cNvSpPr>
            <p:nvPr/>
          </p:nvSpPr>
          <p:spPr bwMode="auto">
            <a:xfrm>
              <a:off x="6832797" y="2323333"/>
              <a:ext cx="334621" cy="260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b="0" dirty="0">
                  <a:solidFill>
                    <a:schemeClr val="bg1"/>
                  </a:solidFill>
                  <a:latin typeface="Calibri" panose="020F0502020204030204" pitchFamily="34" charset="0"/>
                  <a:cs typeface="Calibri" panose="020F0502020204030204" pitchFamily="34" charset="0"/>
                </a:rPr>
                <a:t>80</a:t>
              </a:r>
            </a:p>
          </p:txBody>
        </p:sp>
        <p:sp>
          <p:nvSpPr>
            <p:cNvPr id="55" name="TextBox 54">
              <a:extLst>
                <a:ext uri="{FF2B5EF4-FFF2-40B4-BE49-F238E27FC236}">
                  <a16:creationId xmlns:a16="http://schemas.microsoft.com/office/drawing/2014/main" id="{A787A1A9-0930-4669-BB2D-1BB771D94E46}"/>
                </a:ext>
              </a:extLst>
            </p:cNvPr>
            <p:cNvSpPr txBox="1"/>
            <p:nvPr/>
          </p:nvSpPr>
          <p:spPr bwMode="auto">
            <a:xfrm>
              <a:off x="7030180" y="5277328"/>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56" name="TextBox 55">
              <a:extLst>
                <a:ext uri="{FF2B5EF4-FFF2-40B4-BE49-F238E27FC236}">
                  <a16:creationId xmlns:a16="http://schemas.microsoft.com/office/drawing/2014/main" id="{6DC2A8DC-ED2B-43F5-B1D5-C709F047B698}"/>
                </a:ext>
              </a:extLst>
            </p:cNvPr>
            <p:cNvSpPr txBox="1"/>
            <p:nvPr/>
          </p:nvSpPr>
          <p:spPr bwMode="auto">
            <a:xfrm>
              <a:off x="7309581" y="527732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57" name="TextBox 56">
              <a:extLst>
                <a:ext uri="{FF2B5EF4-FFF2-40B4-BE49-F238E27FC236}">
                  <a16:creationId xmlns:a16="http://schemas.microsoft.com/office/drawing/2014/main" id="{B3BBE7E4-40FC-410E-AF42-99F8F8A9A7F2}"/>
                </a:ext>
              </a:extLst>
            </p:cNvPr>
            <p:cNvSpPr txBox="1"/>
            <p:nvPr/>
          </p:nvSpPr>
          <p:spPr bwMode="auto">
            <a:xfrm>
              <a:off x="7650369" y="527732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58" name="TextBox 57">
              <a:extLst>
                <a:ext uri="{FF2B5EF4-FFF2-40B4-BE49-F238E27FC236}">
                  <a16:creationId xmlns:a16="http://schemas.microsoft.com/office/drawing/2014/main" id="{4C3907A2-D9A9-4EFA-A2EA-B5C978528BF9}"/>
                </a:ext>
              </a:extLst>
            </p:cNvPr>
            <p:cNvSpPr txBox="1"/>
            <p:nvPr/>
          </p:nvSpPr>
          <p:spPr bwMode="auto">
            <a:xfrm>
              <a:off x="7970329" y="527732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59" name="TextBox 58">
              <a:extLst>
                <a:ext uri="{FF2B5EF4-FFF2-40B4-BE49-F238E27FC236}">
                  <a16:creationId xmlns:a16="http://schemas.microsoft.com/office/drawing/2014/main" id="{34C70C38-1376-4226-AB02-68BD4FAFDF25}"/>
                </a:ext>
              </a:extLst>
            </p:cNvPr>
            <p:cNvSpPr txBox="1"/>
            <p:nvPr/>
          </p:nvSpPr>
          <p:spPr bwMode="auto">
            <a:xfrm>
              <a:off x="8280236" y="527732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60" name="TextBox 59">
              <a:extLst>
                <a:ext uri="{FF2B5EF4-FFF2-40B4-BE49-F238E27FC236}">
                  <a16:creationId xmlns:a16="http://schemas.microsoft.com/office/drawing/2014/main" id="{57F75271-11D0-433D-97D3-37EBE98E846E}"/>
                </a:ext>
              </a:extLst>
            </p:cNvPr>
            <p:cNvSpPr txBox="1"/>
            <p:nvPr/>
          </p:nvSpPr>
          <p:spPr bwMode="auto">
            <a:xfrm>
              <a:off x="8617919" y="527732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61" name="TextBox 60">
              <a:extLst>
                <a:ext uri="{FF2B5EF4-FFF2-40B4-BE49-F238E27FC236}">
                  <a16:creationId xmlns:a16="http://schemas.microsoft.com/office/drawing/2014/main" id="{D20FD610-A8BF-4CAA-BD67-EE4E2AFD97A8}"/>
                </a:ext>
              </a:extLst>
            </p:cNvPr>
            <p:cNvSpPr txBox="1"/>
            <p:nvPr/>
          </p:nvSpPr>
          <p:spPr bwMode="auto">
            <a:xfrm>
              <a:off x="8956589" y="527732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72</a:t>
              </a:r>
            </a:p>
          </p:txBody>
        </p:sp>
        <p:grpSp>
          <p:nvGrpSpPr>
            <p:cNvPr id="71" name="Group 70">
              <a:extLst>
                <a:ext uri="{FF2B5EF4-FFF2-40B4-BE49-F238E27FC236}">
                  <a16:creationId xmlns:a16="http://schemas.microsoft.com/office/drawing/2014/main" id="{ED3A05A8-B4B1-46F2-A0A2-D3CC2E6F94B5}"/>
                </a:ext>
              </a:extLst>
            </p:cNvPr>
            <p:cNvGrpSpPr/>
            <p:nvPr/>
          </p:nvGrpSpPr>
          <p:grpSpPr>
            <a:xfrm rot="5400000">
              <a:off x="10108217" y="4591602"/>
              <a:ext cx="59132" cy="1319801"/>
              <a:chOff x="2086473" y="2291191"/>
              <a:chExt cx="65641" cy="1725386"/>
            </a:xfrm>
          </p:grpSpPr>
          <p:grpSp>
            <p:nvGrpSpPr>
              <p:cNvPr id="73" name="Group 72">
                <a:extLst>
                  <a:ext uri="{FF2B5EF4-FFF2-40B4-BE49-F238E27FC236}">
                    <a16:creationId xmlns:a16="http://schemas.microsoft.com/office/drawing/2014/main" id="{C877CD7E-2EFD-47DE-B1CD-D9A0FA64AC32}"/>
                  </a:ext>
                </a:extLst>
              </p:cNvPr>
              <p:cNvGrpSpPr/>
              <p:nvPr/>
            </p:nvGrpSpPr>
            <p:grpSpPr>
              <a:xfrm>
                <a:off x="2086473" y="2709054"/>
                <a:ext cx="64894" cy="1307523"/>
                <a:chOff x="6637875" y="2923633"/>
                <a:chExt cx="48272" cy="1419590"/>
              </a:xfrm>
            </p:grpSpPr>
            <p:grpSp>
              <p:nvGrpSpPr>
                <p:cNvPr id="77" name="Group 76">
                  <a:extLst>
                    <a:ext uri="{FF2B5EF4-FFF2-40B4-BE49-F238E27FC236}">
                      <a16:creationId xmlns:a16="http://schemas.microsoft.com/office/drawing/2014/main" id="{319E4917-3C47-4893-9539-1E57D0FCDEDE}"/>
                    </a:ext>
                  </a:extLst>
                </p:cNvPr>
                <p:cNvGrpSpPr/>
                <p:nvPr/>
              </p:nvGrpSpPr>
              <p:grpSpPr>
                <a:xfrm>
                  <a:off x="6637875" y="3405721"/>
                  <a:ext cx="45719" cy="937502"/>
                  <a:chOff x="1528304" y="1364604"/>
                  <a:chExt cx="72000" cy="872817"/>
                </a:xfrm>
              </p:grpSpPr>
              <p:sp>
                <p:nvSpPr>
                  <p:cNvPr id="79" name="Line 15">
                    <a:extLst>
                      <a:ext uri="{FF2B5EF4-FFF2-40B4-BE49-F238E27FC236}">
                        <a16:creationId xmlns:a16="http://schemas.microsoft.com/office/drawing/2014/main" id="{48D7A94C-E800-4B19-8049-E5C8697BA725}"/>
                      </a:ext>
                    </a:extLst>
                  </p:cNvPr>
                  <p:cNvSpPr>
                    <a:spLocks noChangeShapeType="1"/>
                  </p:cNvSpPr>
                  <p:nvPr/>
                </p:nvSpPr>
                <p:spPr bwMode="auto">
                  <a:xfrm>
                    <a:off x="1528304" y="180101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80" name="Line 16">
                    <a:extLst>
                      <a:ext uri="{FF2B5EF4-FFF2-40B4-BE49-F238E27FC236}">
                        <a16:creationId xmlns:a16="http://schemas.microsoft.com/office/drawing/2014/main" id="{8A0F6424-1C70-427B-9767-12027988BA7E}"/>
                      </a:ext>
                    </a:extLst>
                  </p:cNvPr>
                  <p:cNvSpPr>
                    <a:spLocks noChangeShapeType="1"/>
                  </p:cNvSpPr>
                  <p:nvPr/>
                </p:nvSpPr>
                <p:spPr bwMode="auto">
                  <a:xfrm>
                    <a:off x="1528304" y="2237421"/>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sp>
                <p:nvSpPr>
                  <p:cNvPr id="81" name="Line 9">
                    <a:extLst>
                      <a:ext uri="{FF2B5EF4-FFF2-40B4-BE49-F238E27FC236}">
                        <a16:creationId xmlns:a16="http://schemas.microsoft.com/office/drawing/2014/main" id="{EDF9C8E3-497A-4F98-BA8E-2FCC6C8122CB}"/>
                      </a:ext>
                    </a:extLst>
                  </p:cNvPr>
                  <p:cNvSpPr>
                    <a:spLocks noChangeShapeType="1"/>
                  </p:cNvSpPr>
                  <p:nvPr/>
                </p:nvSpPr>
                <p:spPr bwMode="auto">
                  <a:xfrm>
                    <a:off x="1528304" y="1364604"/>
                    <a:ext cx="72000"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sp>
              <p:nvSpPr>
                <p:cNvPr id="78" name="Line 19">
                  <a:extLst>
                    <a:ext uri="{FF2B5EF4-FFF2-40B4-BE49-F238E27FC236}">
                      <a16:creationId xmlns:a16="http://schemas.microsoft.com/office/drawing/2014/main" id="{4E4F4F19-877B-443D-BAB2-34F921D60DD1}"/>
                    </a:ext>
                  </a:extLst>
                </p:cNvPr>
                <p:cNvSpPr>
                  <a:spLocks noChangeShapeType="1"/>
                </p:cNvSpPr>
                <p:nvPr/>
              </p:nvSpPr>
              <p:spPr bwMode="auto">
                <a:xfrm>
                  <a:off x="6640428" y="2923633"/>
                  <a:ext cx="45719"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sp>
            <p:nvSpPr>
              <p:cNvPr id="75" name="Line 9">
                <a:extLst>
                  <a:ext uri="{FF2B5EF4-FFF2-40B4-BE49-F238E27FC236}">
                    <a16:creationId xmlns:a16="http://schemas.microsoft.com/office/drawing/2014/main" id="{8F3CE7F6-8592-4C4B-9A15-878A06CBA019}"/>
                  </a:ext>
                </a:extLst>
              </p:cNvPr>
              <p:cNvSpPr>
                <a:spLocks noChangeShapeType="1"/>
              </p:cNvSpPr>
              <p:nvPr/>
            </p:nvSpPr>
            <p:spPr bwMode="auto">
              <a:xfrm>
                <a:off x="2090653" y="2291191"/>
                <a:ext cx="61461" cy="0"/>
              </a:xfrm>
              <a:prstGeom prst="line">
                <a:avLst/>
              </a:prstGeom>
              <a:noFill/>
              <a:ln w="28575" cap="sq">
                <a:solidFill>
                  <a:schemeClr val="bg1"/>
                </a:solidFill>
                <a:miter lim="800000"/>
                <a:headEnd/>
                <a:tailEnd/>
              </a:ln>
              <a:extLst>
                <a:ext uri="{909E8E84-426E-40DD-AFC4-6F175D3DCCD1}">
                  <a14:hiddenFill xmlns:a14="http://schemas.microsoft.com/office/drawing/2010/main">
                    <a:noFill/>
                  </a14:hiddenFill>
                </a:ext>
              </a:extLst>
            </p:spPr>
            <p:txBody>
              <a:bodyPr wrap="none" lIns="0" tIns="0" rIns="0" bIns="0" anchor="ctr">
                <a:noAutofit/>
              </a:bodyPr>
              <a:lstStyle/>
              <a:p>
                <a:pPr fontAlgn="base">
                  <a:spcBef>
                    <a:spcPct val="0"/>
                  </a:spcBef>
                  <a:spcAft>
                    <a:spcPct val="0"/>
                  </a:spcAft>
                </a:pPr>
                <a:endParaRPr lang="en-GB" sz="1467" dirty="0">
                  <a:solidFill>
                    <a:schemeClr val="bg1"/>
                  </a:solidFill>
                  <a:latin typeface="+mn-lt"/>
                </a:endParaRPr>
              </a:p>
            </p:txBody>
          </p:sp>
        </p:grpSp>
        <p:sp>
          <p:nvSpPr>
            <p:cNvPr id="89" name="TextBox 88">
              <a:extLst>
                <a:ext uri="{FF2B5EF4-FFF2-40B4-BE49-F238E27FC236}">
                  <a16:creationId xmlns:a16="http://schemas.microsoft.com/office/drawing/2014/main" id="{E19F45BD-1867-4548-B8BD-320C76F4AA3A}"/>
                </a:ext>
              </a:extLst>
            </p:cNvPr>
            <p:cNvSpPr txBox="1"/>
            <p:nvPr/>
          </p:nvSpPr>
          <p:spPr bwMode="auto">
            <a:xfrm>
              <a:off x="9277709" y="527491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84</a:t>
              </a:r>
            </a:p>
          </p:txBody>
        </p:sp>
        <p:sp>
          <p:nvSpPr>
            <p:cNvPr id="90" name="TextBox 89">
              <a:extLst>
                <a:ext uri="{FF2B5EF4-FFF2-40B4-BE49-F238E27FC236}">
                  <a16:creationId xmlns:a16="http://schemas.microsoft.com/office/drawing/2014/main" id="{62CFF16B-E023-413C-83DC-BE0FD77942F8}"/>
                </a:ext>
              </a:extLst>
            </p:cNvPr>
            <p:cNvSpPr txBox="1"/>
            <p:nvPr/>
          </p:nvSpPr>
          <p:spPr bwMode="auto">
            <a:xfrm>
              <a:off x="9597669" y="527491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96</a:t>
              </a:r>
            </a:p>
          </p:txBody>
        </p:sp>
        <p:sp>
          <p:nvSpPr>
            <p:cNvPr id="91" name="TextBox 90">
              <a:extLst>
                <a:ext uri="{FF2B5EF4-FFF2-40B4-BE49-F238E27FC236}">
                  <a16:creationId xmlns:a16="http://schemas.microsoft.com/office/drawing/2014/main" id="{DADFD713-94B7-4C4F-A5B8-C26A46049CC4}"/>
                </a:ext>
              </a:extLst>
            </p:cNvPr>
            <p:cNvSpPr txBox="1"/>
            <p:nvPr/>
          </p:nvSpPr>
          <p:spPr bwMode="auto">
            <a:xfrm>
              <a:off x="9849066" y="5274914"/>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108</a:t>
              </a:r>
            </a:p>
          </p:txBody>
        </p:sp>
        <p:sp>
          <p:nvSpPr>
            <p:cNvPr id="92" name="TextBox 91">
              <a:extLst>
                <a:ext uri="{FF2B5EF4-FFF2-40B4-BE49-F238E27FC236}">
                  <a16:creationId xmlns:a16="http://schemas.microsoft.com/office/drawing/2014/main" id="{5FFC1C33-B8F3-462F-A564-ECC710814512}"/>
                </a:ext>
              </a:extLst>
            </p:cNvPr>
            <p:cNvSpPr txBox="1"/>
            <p:nvPr/>
          </p:nvSpPr>
          <p:spPr bwMode="auto">
            <a:xfrm>
              <a:off x="10198881" y="5274914"/>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120</a:t>
              </a:r>
            </a:p>
          </p:txBody>
        </p:sp>
        <p:sp>
          <p:nvSpPr>
            <p:cNvPr id="93" name="TextBox 92">
              <a:extLst>
                <a:ext uri="{FF2B5EF4-FFF2-40B4-BE49-F238E27FC236}">
                  <a16:creationId xmlns:a16="http://schemas.microsoft.com/office/drawing/2014/main" id="{C4BA8A88-3A0A-4578-9E0A-3B6BBEFA5D06}"/>
                </a:ext>
              </a:extLst>
            </p:cNvPr>
            <p:cNvSpPr txBox="1"/>
            <p:nvPr/>
          </p:nvSpPr>
          <p:spPr bwMode="auto">
            <a:xfrm>
              <a:off x="10543617" y="5274914"/>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132</a:t>
              </a:r>
            </a:p>
          </p:txBody>
        </p:sp>
      </p:grpSp>
      <p:grpSp>
        <p:nvGrpSpPr>
          <p:cNvPr id="9" name="Group 8">
            <a:extLst>
              <a:ext uri="{FF2B5EF4-FFF2-40B4-BE49-F238E27FC236}">
                <a16:creationId xmlns:a16="http://schemas.microsoft.com/office/drawing/2014/main" id="{5D357DD9-E754-1822-02BB-876C3720A174}"/>
              </a:ext>
            </a:extLst>
          </p:cNvPr>
          <p:cNvGrpSpPr/>
          <p:nvPr/>
        </p:nvGrpSpPr>
        <p:grpSpPr>
          <a:xfrm>
            <a:off x="9392911" y="6212702"/>
            <a:ext cx="2488502" cy="450134"/>
            <a:chOff x="9392911" y="6212702"/>
            <a:chExt cx="2488502" cy="450134"/>
          </a:xfrm>
        </p:grpSpPr>
        <p:pic>
          <p:nvPicPr>
            <p:cNvPr id="10" name="Picture 9" descr="Icon&#10;&#10;Description automatically generated">
              <a:extLst>
                <a:ext uri="{FF2B5EF4-FFF2-40B4-BE49-F238E27FC236}">
                  <a16:creationId xmlns:a16="http://schemas.microsoft.com/office/drawing/2014/main" id="{6E0B3DAD-5A72-DD5E-2D1A-CE6E9F0C571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3" name="Rectangle 8">
              <a:extLst>
                <a:ext uri="{FF2B5EF4-FFF2-40B4-BE49-F238E27FC236}">
                  <a16:creationId xmlns:a16="http://schemas.microsoft.com/office/drawing/2014/main" id="{E8DE956C-6CEB-46F2-86F8-33B5E481B3C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40390574"/>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1339F38E-8B8C-4A21-AFD9-98056005BFE3}"/>
              </a:ext>
            </a:extLst>
          </p:cNvPr>
          <p:cNvSpPr>
            <a:spLocks noGrp="1"/>
          </p:cNvSpPr>
          <p:nvPr>
            <p:ph type="title"/>
          </p:nvPr>
        </p:nvSpPr>
        <p:spPr/>
        <p:txBody>
          <a:bodyPr/>
          <a:lstStyle/>
          <a:p>
            <a:br>
              <a:rPr lang="en-US" dirty="0"/>
            </a:br>
            <a:r>
              <a:rPr lang="en-US" dirty="0"/>
              <a:t>Clinical Advances in </a:t>
            </a:r>
            <a:br>
              <a:rPr lang="en-US" dirty="0"/>
            </a:br>
            <a:r>
              <a:rPr lang="en-US" dirty="0"/>
              <a:t>the Management of Cervical Cancer</a:t>
            </a:r>
          </a:p>
        </p:txBody>
      </p:sp>
    </p:spTree>
    <p:extLst>
      <p:ext uri="{BB962C8B-B14F-4D97-AF65-F5344CB8AC3E}">
        <p14:creationId xmlns:p14="http://schemas.microsoft.com/office/powerpoint/2010/main" val="373102816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2DBD86-C168-4912-BFF4-8AE09E7AB7B4}"/>
              </a:ext>
            </a:extLst>
          </p:cNvPr>
          <p:cNvSpPr>
            <a:spLocks noGrp="1"/>
          </p:cNvSpPr>
          <p:nvPr>
            <p:ph type="title"/>
          </p:nvPr>
        </p:nvSpPr>
        <p:spPr/>
        <p:txBody>
          <a:bodyPr/>
          <a:lstStyle/>
          <a:p>
            <a:r>
              <a:rPr lang="en-US" dirty="0"/>
              <a:t>KEYNOTE-158 Phase II Basket Trial (Update):</a:t>
            </a:r>
            <a:br>
              <a:rPr lang="en-US" dirty="0"/>
            </a:br>
            <a:r>
              <a:rPr lang="en-US" dirty="0"/>
              <a:t>Pembrolizumab Monotherapy in Advanced CC</a:t>
            </a:r>
          </a:p>
        </p:txBody>
      </p:sp>
      <p:sp>
        <p:nvSpPr>
          <p:cNvPr id="11" name="Rectangle 49">
            <a:extLst>
              <a:ext uri="{FF2B5EF4-FFF2-40B4-BE49-F238E27FC236}">
                <a16:creationId xmlns:a16="http://schemas.microsoft.com/office/drawing/2014/main" id="{50647660-E1C3-0243-AC47-370587C82323}"/>
              </a:ext>
            </a:extLst>
          </p:cNvPr>
          <p:cNvSpPr>
            <a:spLocks noChangeArrowheads="1"/>
          </p:cNvSpPr>
          <p:nvPr/>
        </p:nvSpPr>
        <p:spPr bwMode="auto">
          <a:xfrm>
            <a:off x="3782494" y="2857714"/>
            <a:ext cx="2918687" cy="858604"/>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Pembrolizumab </a:t>
            </a:r>
            <a:r>
              <a:rPr lang="en-US" altLang="en-US" sz="1800" b="0" dirty="0">
                <a:solidFill>
                  <a:schemeClr val="tx1"/>
                </a:solidFill>
                <a:latin typeface="Calibri" panose="020F0502020204030204" pitchFamily="34" charset="0"/>
              </a:rPr>
              <a:t>200 mg Q3W</a:t>
            </a:r>
          </a:p>
        </p:txBody>
      </p:sp>
      <p:sp>
        <p:nvSpPr>
          <p:cNvPr id="27" name="Text Box 45">
            <a:extLst>
              <a:ext uri="{FF2B5EF4-FFF2-40B4-BE49-F238E27FC236}">
                <a16:creationId xmlns:a16="http://schemas.microsoft.com/office/drawing/2014/main" id="{B5B30D23-1C94-954F-A31F-D8D28A13E0A2}"/>
              </a:ext>
            </a:extLst>
          </p:cNvPr>
          <p:cNvSpPr txBox="1">
            <a:spLocks noChangeArrowheads="1"/>
          </p:cNvSpPr>
          <p:nvPr/>
        </p:nvSpPr>
        <p:spPr bwMode="auto">
          <a:xfrm>
            <a:off x="1118323" y="2151727"/>
            <a:ext cx="2034122" cy="2554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Adult patients with advanced squamous cell carcinoma that progressed on or intolerant to ≥ first-line standard therapy; ECOG PS 0/1; tumor sample for biomarker analysis</a:t>
            </a:r>
          </a:p>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(N = 98)</a:t>
            </a:r>
            <a:endParaRPr lang="en-US" altLang="en-US" sz="1600" b="0" dirty="0">
              <a:solidFill>
                <a:schemeClr val="bg1"/>
              </a:solidFill>
              <a:latin typeface="Calibri" panose="020F0502020204030204" pitchFamily="34" charset="0"/>
            </a:endParaRPr>
          </a:p>
        </p:txBody>
      </p:sp>
      <p:sp>
        <p:nvSpPr>
          <p:cNvPr id="29" name="Text Box 45">
            <a:extLst>
              <a:ext uri="{FF2B5EF4-FFF2-40B4-BE49-F238E27FC236}">
                <a16:creationId xmlns:a16="http://schemas.microsoft.com/office/drawing/2014/main" id="{5F43EAF4-E516-C84E-8FA9-C5704B802E8F}"/>
              </a:ext>
            </a:extLst>
          </p:cNvPr>
          <p:cNvSpPr txBox="1">
            <a:spLocks noChangeArrowheads="1"/>
          </p:cNvSpPr>
          <p:nvPr/>
        </p:nvSpPr>
        <p:spPr bwMode="auto">
          <a:xfrm>
            <a:off x="7422711" y="2857714"/>
            <a:ext cx="225862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i="1" dirty="0">
                <a:solidFill>
                  <a:schemeClr val="bg1"/>
                </a:solidFill>
                <a:latin typeface="Calibri" panose="020F0502020204030204" pitchFamily="34" charset="0"/>
              </a:rPr>
              <a:t>For 2 yr or until unacceptable toxicity, progression, or withdrawal</a:t>
            </a:r>
            <a:endParaRPr lang="en-US" altLang="en-US" sz="1600" b="0" i="1" dirty="0">
              <a:solidFill>
                <a:schemeClr val="bg1"/>
              </a:solidFill>
              <a:latin typeface="Calibri" panose="020F0502020204030204" pitchFamily="34" charset="0"/>
            </a:endParaRPr>
          </a:p>
        </p:txBody>
      </p:sp>
      <p:cxnSp>
        <p:nvCxnSpPr>
          <p:cNvPr id="9" name="Straight Arrow Connector 8">
            <a:extLst>
              <a:ext uri="{FF2B5EF4-FFF2-40B4-BE49-F238E27FC236}">
                <a16:creationId xmlns:a16="http://schemas.microsoft.com/office/drawing/2014/main" id="{8B4D1745-B3FD-A740-9359-2D5BE385DD35}"/>
              </a:ext>
            </a:extLst>
          </p:cNvPr>
          <p:cNvCxnSpPr/>
          <p:nvPr/>
        </p:nvCxnSpPr>
        <p:spPr bwMode="auto">
          <a:xfrm>
            <a:off x="6808625" y="3287016"/>
            <a:ext cx="506642" cy="0"/>
          </a:xfrm>
          <a:prstGeom prst="straightConnector1">
            <a:avLst/>
          </a:prstGeom>
          <a:noFill/>
          <a:ln w="28575" cap="flat" cmpd="sng" algn="ctr">
            <a:solidFill>
              <a:schemeClr val="bg1"/>
            </a:solidFill>
            <a:prstDash val="solid"/>
            <a:round/>
            <a:headEnd type="none" w="med" len="med"/>
            <a:tailEnd type="triangle"/>
          </a:ln>
          <a:effectLst/>
        </p:spPr>
      </p:cxnSp>
      <p:cxnSp>
        <p:nvCxnSpPr>
          <p:cNvPr id="21" name="Straight Arrow Connector 20">
            <a:extLst>
              <a:ext uri="{FF2B5EF4-FFF2-40B4-BE49-F238E27FC236}">
                <a16:creationId xmlns:a16="http://schemas.microsoft.com/office/drawing/2014/main" id="{1F67B7FA-E751-1641-9250-44BDCF96D522}"/>
              </a:ext>
            </a:extLst>
          </p:cNvPr>
          <p:cNvCxnSpPr/>
          <p:nvPr/>
        </p:nvCxnSpPr>
        <p:spPr bwMode="auto">
          <a:xfrm>
            <a:off x="3152445" y="3311181"/>
            <a:ext cx="506642" cy="0"/>
          </a:xfrm>
          <a:prstGeom prst="straightConnector1">
            <a:avLst/>
          </a:prstGeom>
          <a:noFill/>
          <a:ln w="28575" cap="flat" cmpd="sng" algn="ctr">
            <a:solidFill>
              <a:schemeClr val="bg1"/>
            </a:solidFill>
            <a:prstDash val="solid"/>
            <a:round/>
            <a:headEnd type="none" w="med" len="med"/>
            <a:tailEnd type="triangle"/>
          </a:ln>
          <a:effectLst/>
        </p:spPr>
      </p:cxnSp>
      <p:sp>
        <p:nvSpPr>
          <p:cNvPr id="23" name="TextBox 22">
            <a:extLst>
              <a:ext uri="{FF2B5EF4-FFF2-40B4-BE49-F238E27FC236}">
                <a16:creationId xmlns:a16="http://schemas.microsoft.com/office/drawing/2014/main" id="{FB71371C-65AD-4723-8D83-1C93ACDC4374}"/>
              </a:ext>
            </a:extLst>
          </p:cNvPr>
          <p:cNvSpPr txBox="1"/>
          <p:nvPr/>
        </p:nvSpPr>
        <p:spPr>
          <a:xfrm>
            <a:off x="6846893" y="1616563"/>
            <a:ext cx="4686140" cy="1021556"/>
          </a:xfrm>
          <a:prstGeom prst="roundRect">
            <a:avLst/>
          </a:prstGeom>
          <a:noFill/>
          <a:ln w="38100">
            <a:solidFill>
              <a:schemeClr val="accent3"/>
            </a:solidFill>
          </a:ln>
        </p:spPr>
        <p:txBody>
          <a:bodyPr wrap="square" rtlCol="0">
            <a:spAutoFit/>
          </a:bodyPr>
          <a:lstStyle/>
          <a:p>
            <a:pPr algn="ctr" eaLnBrk="1" fontAlgn="auto" hangingPunct="1">
              <a:spcBef>
                <a:spcPts val="0"/>
              </a:spcBef>
              <a:spcAft>
                <a:spcPts val="0"/>
              </a:spcAft>
            </a:pPr>
            <a:r>
              <a:rPr lang="en-US" dirty="0">
                <a:solidFill>
                  <a:prstClr val="black"/>
                </a:solidFill>
                <a:latin typeface="Calibri"/>
                <a:cs typeface="+mn-cs"/>
              </a:rPr>
              <a:t>FDA Approval June 2018</a:t>
            </a:r>
            <a:br>
              <a:rPr lang="en-US" b="0" dirty="0">
                <a:solidFill>
                  <a:prstClr val="black"/>
                </a:solidFill>
                <a:latin typeface="Calibri"/>
                <a:cs typeface="+mn-cs"/>
              </a:rPr>
            </a:br>
            <a:r>
              <a:rPr lang="en-US" b="0" dirty="0">
                <a:solidFill>
                  <a:prstClr val="black"/>
                </a:solidFill>
                <a:latin typeface="Calibri"/>
                <a:cs typeface="+mn-cs"/>
              </a:rPr>
              <a:t>For patients with cervical cancer who are </a:t>
            </a:r>
            <a:br>
              <a:rPr lang="en-US" b="0" dirty="0">
                <a:solidFill>
                  <a:prstClr val="black"/>
                </a:solidFill>
                <a:latin typeface="Calibri"/>
                <a:cs typeface="+mn-cs"/>
              </a:rPr>
            </a:br>
            <a:r>
              <a:rPr lang="en-US" b="0" dirty="0">
                <a:solidFill>
                  <a:prstClr val="black"/>
                </a:solidFill>
                <a:latin typeface="Calibri"/>
                <a:cs typeface="+mn-cs"/>
              </a:rPr>
              <a:t>PD-L1+ (CPS1 ≥1), MSI-H, or dMMR status </a:t>
            </a:r>
          </a:p>
        </p:txBody>
      </p:sp>
      <p:sp>
        <p:nvSpPr>
          <p:cNvPr id="13" name="Text Box 15">
            <a:extLst>
              <a:ext uri="{FF2B5EF4-FFF2-40B4-BE49-F238E27FC236}">
                <a16:creationId xmlns:a16="http://schemas.microsoft.com/office/drawing/2014/main" id="{502F0E50-5B6B-B0CA-3434-99AF785763E3}"/>
              </a:ext>
            </a:extLst>
          </p:cNvPr>
          <p:cNvSpPr txBox="1">
            <a:spLocks noChangeArrowheads="1"/>
          </p:cNvSpPr>
          <p:nvPr/>
        </p:nvSpPr>
        <p:spPr bwMode="auto">
          <a:xfrm>
            <a:off x="380748" y="6376314"/>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R="0" lvl="0" algn="l" defTabSz="457200" rtl="0" eaLnBrk="1" fontAlgn="auto" latinLnBrk="0" hangingPunct="1">
              <a:lnSpc>
                <a:spcPct val="100000"/>
              </a:lnSpc>
              <a:spcBef>
                <a:spcPts val="0"/>
              </a:spcBef>
              <a:spcAft>
                <a:spcPts val="0"/>
              </a:spcAft>
              <a:buClrTx/>
              <a:buSzTx/>
              <a:tabLst/>
              <a:defRPr/>
            </a:pPr>
            <a:r>
              <a:rPr kumimoji="0" lang="en-US" altLang="en-US" sz="1200" b="0" i="0" u="none" strike="noStrike" kern="1200" cap="none" spc="-10" normalizeH="0" baseline="0" noProof="0" dirty="0">
                <a:ln>
                  <a:noFill/>
                </a:ln>
                <a:solidFill>
                  <a:schemeClr val="bg2"/>
                </a:solidFill>
                <a:effectLst/>
                <a:uLnTx/>
                <a:uFillTx/>
                <a:latin typeface="Calibri" panose="020F0502020204030204" pitchFamily="34" charset="0"/>
                <a:ea typeface="+mn-ea"/>
                <a:cs typeface="+mn-cs"/>
              </a:rPr>
              <a:t>Chung. JCO. 2019;37:1470. Chung. SGO 2021. Abstr 41.</a:t>
            </a:r>
            <a:endParaRPr kumimoji="0" lang="en-US" alt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endParaRPr>
          </a:p>
        </p:txBody>
      </p:sp>
      <p:sp>
        <p:nvSpPr>
          <p:cNvPr id="14" name="Content Placeholder 2">
            <a:extLst>
              <a:ext uri="{FF2B5EF4-FFF2-40B4-BE49-F238E27FC236}">
                <a16:creationId xmlns:a16="http://schemas.microsoft.com/office/drawing/2014/main" id="{E00EEA6F-40FF-5032-59BB-DDDB79E96199}"/>
              </a:ext>
            </a:extLst>
          </p:cNvPr>
          <p:cNvSpPr txBox="1">
            <a:spLocks/>
          </p:cNvSpPr>
          <p:nvPr/>
        </p:nvSpPr>
        <p:spPr bwMode="auto">
          <a:xfrm>
            <a:off x="610534" y="4845794"/>
            <a:ext cx="5956201" cy="11219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R="0" lvl="0" algn="l" defTabSz="457200" rtl="0" eaLnBrk="1" fontAlgn="base" latinLnBrk="0" hangingPunct="1">
              <a:lnSpc>
                <a:spcPct val="90000"/>
              </a:lnSpc>
              <a:spcBef>
                <a:spcPts val="1000"/>
              </a:spcBef>
              <a:spcAft>
                <a:spcPts val="0"/>
              </a:spcAft>
              <a:buClr>
                <a:srgbClr val="000000"/>
              </a:buClr>
              <a:buSzTx/>
              <a:tabLst/>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endpoint: </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ORR per RECIST v1.1 per BICR</a:t>
            </a:r>
          </a:p>
          <a:p>
            <a:pPr marL="692150" marR="0" lvl="1" indent="-339725" algn="l" defTabSz="457200" rtl="0" eaLnBrk="1" fontAlgn="base" latinLnBrk="0" hangingPunct="1">
              <a:lnSpc>
                <a:spcPct val="90000"/>
              </a:lnSpc>
              <a:spcBef>
                <a:spcPts val="1000"/>
              </a:spcBef>
              <a:spcAft>
                <a:spcPts val="0"/>
              </a:spcAft>
              <a:buClr>
                <a:srgbClr val="000000"/>
              </a:buClr>
              <a:buSzTx/>
              <a:buFont typeface="System Font Regular"/>
              <a:buChar char="－"/>
              <a:defRPr/>
            </a:pPr>
            <a:r>
              <a:rPr kumimoji="0" lang="en-US" sz="200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Overall ORR:</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14% (PD-L1 positive: 17%; </a:t>
            </a:r>
            <a:b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0% ORR in PD-L1 negative)</a:t>
            </a:r>
          </a:p>
          <a:p>
            <a:pPr marL="692150" marR="0" lvl="1" indent="-339725" algn="l" defTabSz="457200" rtl="0" eaLnBrk="1" fontAlgn="base" latinLnBrk="0" hangingPunct="1">
              <a:lnSpc>
                <a:spcPct val="90000"/>
              </a:lnSpc>
              <a:spcBef>
                <a:spcPts val="1000"/>
              </a:spcBef>
              <a:spcAft>
                <a:spcPts val="0"/>
              </a:spcAft>
              <a:buClr>
                <a:srgbClr val="000000"/>
              </a:buClr>
              <a:buSzTx/>
              <a:buFont typeface="System Font Regular"/>
              <a:buChar char="－"/>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Median PFS: 2.1 mo</a:t>
            </a:r>
          </a:p>
          <a:p>
            <a:pPr marR="0" lvl="1" algn="l" defTabSz="4572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endPar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6" name="TextBox 15">
            <a:extLst>
              <a:ext uri="{FF2B5EF4-FFF2-40B4-BE49-F238E27FC236}">
                <a16:creationId xmlns:a16="http://schemas.microsoft.com/office/drawing/2014/main" id="{ECC0F971-F7DA-D48B-6823-44B693BE8786}"/>
              </a:ext>
            </a:extLst>
          </p:cNvPr>
          <p:cNvSpPr txBox="1"/>
          <p:nvPr/>
        </p:nvSpPr>
        <p:spPr>
          <a:xfrm>
            <a:off x="5955835" y="4829740"/>
            <a:ext cx="5863755" cy="1764586"/>
          </a:xfrm>
          <a:prstGeom prst="rect">
            <a:avLst/>
          </a:prstGeom>
          <a:noFill/>
        </p:spPr>
        <p:txBody>
          <a:bodyPr wrap="square" rtlCol="0">
            <a:spAutoFit/>
          </a:bodyPr>
          <a:lstStyle/>
          <a:p>
            <a:pPr marL="800100" lvl="1" indent="-342900" defTabSz="457200" eaLnBrk="1" hangingPunct="1">
              <a:lnSpc>
                <a:spcPct val="90000"/>
              </a:lnSpc>
              <a:spcBef>
                <a:spcPts val="1000"/>
              </a:spcBef>
              <a:spcAft>
                <a:spcPts val="0"/>
              </a:spcAft>
              <a:buClr>
                <a:srgbClr val="000000"/>
              </a:buClr>
              <a:buFont typeface="Wingdings" panose="05000000000000000000" pitchFamily="2" charset="2"/>
              <a:buChar char="§"/>
              <a:defRPr/>
            </a:pPr>
            <a:r>
              <a:rPr kumimoji="0" lang="en-US" sz="2000" b="0" i="1" u="none" strike="noStrike" kern="1200" cap="none" spc="0" normalizeH="0" baseline="0" noProof="0" dirty="0">
                <a:ln>
                  <a:noFill/>
                </a:ln>
                <a:solidFill>
                  <a:schemeClr val="bg1"/>
                </a:solidFill>
                <a:effectLst/>
                <a:uLnTx/>
                <a:uFillTx/>
                <a:latin typeface="Calibri" panose="020F0502020204030204" pitchFamily="34" charset="0"/>
                <a:ea typeface="+mn-ea"/>
                <a:cs typeface="+mn-cs"/>
              </a:rPr>
              <a:t>An updated analysis of cervical cancer cohort with median 36.9 mo of follow-up showed:</a:t>
            </a:r>
          </a:p>
          <a:p>
            <a:pPr marL="1150938" lvl="2" indent="-339725" defTabSz="457200" eaLnBrk="1" hangingPunct="1">
              <a:lnSpc>
                <a:spcPct val="90000"/>
              </a:lnSpc>
              <a:spcBef>
                <a:spcPts val="1000"/>
              </a:spcBef>
              <a:spcAft>
                <a:spcPts val="0"/>
              </a:spcAft>
              <a:buClr>
                <a:srgbClr val="000000"/>
              </a:buClr>
              <a:buFont typeface="System Font Regular"/>
              <a:buChar char="－"/>
              <a:defRPr/>
            </a:pPr>
            <a:r>
              <a:rPr kumimoji="0" lang="en-US" sz="200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Median OS: </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9.3 mo</a:t>
            </a:r>
          </a:p>
          <a:p>
            <a:pPr marL="1150938" lvl="2" indent="-339725" defTabSz="457200" eaLnBrk="1" hangingPunct="1">
              <a:lnSpc>
                <a:spcPct val="90000"/>
              </a:lnSpc>
              <a:spcBef>
                <a:spcPts val="1000"/>
              </a:spcBef>
              <a:spcAft>
                <a:spcPts val="0"/>
              </a:spcAft>
              <a:buClr>
                <a:srgbClr val="000000"/>
              </a:buClr>
              <a:buFont typeface="System Font Regular"/>
              <a:buChar char="－"/>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No new safety signals</a:t>
            </a:r>
          </a:p>
          <a:p>
            <a:pPr marL="342900" indent="-342900">
              <a:buFont typeface="Wingdings" panose="05000000000000000000" pitchFamily="2" charset="2"/>
              <a:buChar char="§"/>
            </a:pPr>
            <a:endParaRPr lang="en-US" sz="2000" dirty="0"/>
          </a:p>
        </p:txBody>
      </p:sp>
      <p:grpSp>
        <p:nvGrpSpPr>
          <p:cNvPr id="18" name="Group 17">
            <a:extLst>
              <a:ext uri="{FF2B5EF4-FFF2-40B4-BE49-F238E27FC236}">
                <a16:creationId xmlns:a16="http://schemas.microsoft.com/office/drawing/2014/main" id="{308F64F5-524A-9408-294A-CE8AD41F3138}"/>
              </a:ext>
            </a:extLst>
          </p:cNvPr>
          <p:cNvGrpSpPr/>
          <p:nvPr/>
        </p:nvGrpSpPr>
        <p:grpSpPr>
          <a:xfrm>
            <a:off x="9392911" y="6212702"/>
            <a:ext cx="2488502" cy="450134"/>
            <a:chOff x="9392911" y="6212702"/>
            <a:chExt cx="2488502" cy="450134"/>
          </a:xfrm>
        </p:grpSpPr>
        <p:pic>
          <p:nvPicPr>
            <p:cNvPr id="19" name="Picture 18" descr="Icon&#10;&#10;Description automatically generated">
              <a:extLst>
                <a:ext uri="{FF2B5EF4-FFF2-40B4-BE49-F238E27FC236}">
                  <a16:creationId xmlns:a16="http://schemas.microsoft.com/office/drawing/2014/main" id="{F298D022-A6E7-8C95-923E-F0DD8D82AF0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20" name="Rectangle 8">
              <a:extLst>
                <a:ext uri="{FF2B5EF4-FFF2-40B4-BE49-F238E27FC236}">
                  <a16:creationId xmlns:a16="http://schemas.microsoft.com/office/drawing/2014/main" id="{80143063-21E2-48AC-C8B1-4B228E086C8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987773297"/>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 Box 15">
            <a:extLst>
              <a:ext uri="{FF2B5EF4-FFF2-40B4-BE49-F238E27FC236}">
                <a16:creationId xmlns:a16="http://schemas.microsoft.com/office/drawing/2014/main" id="{4DC0D284-38A8-452E-8997-EF3DE9F957E2}"/>
              </a:ext>
            </a:extLst>
          </p:cNvPr>
          <p:cNvSpPr txBox="1">
            <a:spLocks noChangeArrowheads="1"/>
          </p:cNvSpPr>
          <p:nvPr/>
        </p:nvSpPr>
        <p:spPr bwMode="auto">
          <a:xfrm>
            <a:off x="412751" y="6368595"/>
            <a:ext cx="7853362" cy="276999"/>
          </a:xfrm>
          <a:prstGeom prst="rect">
            <a:avLst/>
          </a:prstGeom>
          <a:noFill/>
          <a:ln>
            <a:noFill/>
          </a:ln>
        </p:spPr>
        <p:txBody>
          <a:bodyPr anchor="b">
            <a:spAutoFit/>
          </a:bodyPr>
          <a:lstStyle>
            <a:defPPr>
              <a:defRPr lang="en-US"/>
            </a:defPPr>
            <a:lvl1pPr eaLnBrk="1" hangingPunct="1">
              <a:defRPr sz="1200" b="0" spc="-10">
                <a:solidFill>
                  <a:schemeClr val="bg2"/>
                </a:solidFill>
                <a:latin typeface="Calibri" panose="020F0502020204030204" pitchFamily="34" charset="0"/>
                <a:cs typeface="+mn-cs"/>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altLang="en-US" dirty="0"/>
              <a:t>Colombo. NEJM. 2021;385:1856. Pembrolizumab PI. Tewari. ASCO 2022. Abstr 5506.</a:t>
            </a:r>
          </a:p>
        </p:txBody>
      </p:sp>
      <p:sp>
        <p:nvSpPr>
          <p:cNvPr id="31" name="Title 1">
            <a:extLst>
              <a:ext uri="{FF2B5EF4-FFF2-40B4-BE49-F238E27FC236}">
                <a16:creationId xmlns:a16="http://schemas.microsoft.com/office/drawing/2014/main" id="{D448F187-2BB7-4E79-B821-A49AF368756E}"/>
              </a:ext>
            </a:extLst>
          </p:cNvPr>
          <p:cNvSpPr>
            <a:spLocks noGrp="1"/>
          </p:cNvSpPr>
          <p:nvPr>
            <p:ph type="title"/>
          </p:nvPr>
        </p:nvSpPr>
        <p:spPr>
          <a:xfrm>
            <a:off x="609759" y="238127"/>
            <a:ext cx="11141055" cy="1103313"/>
          </a:xfrm>
        </p:spPr>
        <p:txBody>
          <a:bodyPr/>
          <a:lstStyle/>
          <a:p>
            <a:r>
              <a:rPr lang="en-US" dirty="0"/>
              <a:t>Pembrolizumab + CT ± Bevacizumab vs Placebo + CT ± </a:t>
            </a:r>
            <a:br>
              <a:rPr lang="en-US" dirty="0"/>
            </a:br>
            <a:r>
              <a:rPr lang="en-US" dirty="0"/>
              <a:t>Bevacizumab in CC (KEYNOTE-826): Study Design</a:t>
            </a:r>
          </a:p>
        </p:txBody>
      </p:sp>
      <p:sp>
        <p:nvSpPr>
          <p:cNvPr id="32" name="Content Placeholder 21">
            <a:extLst>
              <a:ext uri="{FF2B5EF4-FFF2-40B4-BE49-F238E27FC236}">
                <a16:creationId xmlns:a16="http://schemas.microsoft.com/office/drawing/2014/main" id="{CBEDDB63-82EC-4614-BEB4-BB54850A3A4F}"/>
              </a:ext>
            </a:extLst>
          </p:cNvPr>
          <p:cNvSpPr txBox="1">
            <a:spLocks/>
          </p:cNvSpPr>
          <p:nvPr/>
        </p:nvSpPr>
        <p:spPr>
          <a:xfrm>
            <a:off x="614835" y="1533367"/>
            <a:ext cx="10877529" cy="323133"/>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800" b="0" kern="0" dirty="0"/>
              <a:t>International, randomized, double-blind phase III trial</a:t>
            </a:r>
          </a:p>
        </p:txBody>
      </p:sp>
      <p:sp>
        <p:nvSpPr>
          <p:cNvPr id="33" name="Rectangle 49">
            <a:extLst>
              <a:ext uri="{FF2B5EF4-FFF2-40B4-BE49-F238E27FC236}">
                <a16:creationId xmlns:a16="http://schemas.microsoft.com/office/drawing/2014/main" id="{C80FD95D-C166-44B0-AD2B-5614C29D3788}"/>
              </a:ext>
            </a:extLst>
          </p:cNvPr>
          <p:cNvSpPr>
            <a:spLocks noChangeArrowheads="1"/>
          </p:cNvSpPr>
          <p:nvPr/>
        </p:nvSpPr>
        <p:spPr bwMode="auto">
          <a:xfrm>
            <a:off x="3928665" y="2891640"/>
            <a:ext cx="3333809" cy="789495"/>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Pembrolizumab* </a:t>
            </a:r>
            <a:r>
              <a:rPr lang="en-US" altLang="en-US" sz="1600" b="0" dirty="0">
                <a:solidFill>
                  <a:schemeClr val="tx1"/>
                </a:solidFill>
                <a:latin typeface="Calibri" panose="020F0502020204030204" pitchFamily="34" charset="0"/>
              </a:rPr>
              <a:t>200 mg IV Q3W +</a:t>
            </a:r>
            <a:br>
              <a:rPr lang="en-US" altLang="en-US" sz="1600" b="0" dirty="0">
                <a:solidFill>
                  <a:schemeClr val="tx1"/>
                </a:solidFill>
                <a:latin typeface="Calibri" panose="020F0502020204030204" pitchFamily="34" charset="0"/>
              </a:rPr>
            </a:br>
            <a:r>
              <a:rPr lang="en-US" altLang="en-US" sz="1600" dirty="0">
                <a:solidFill>
                  <a:schemeClr val="tx1"/>
                </a:solidFill>
                <a:latin typeface="Calibri" panose="020F0502020204030204" pitchFamily="34" charset="0"/>
              </a:rPr>
              <a:t>CT</a:t>
            </a:r>
            <a:r>
              <a:rPr lang="en-US" altLang="en-US" sz="1600" baseline="30000" dirty="0">
                <a:solidFill>
                  <a:schemeClr val="tx1"/>
                </a:solidFill>
                <a:latin typeface="Calibri" panose="020F0502020204030204" pitchFamily="34" charset="0"/>
              </a:rPr>
              <a:t> †</a:t>
            </a:r>
            <a:r>
              <a:rPr lang="en-US" altLang="en-US" sz="1600" b="0" dirty="0">
                <a:solidFill>
                  <a:schemeClr val="tx1"/>
                </a:solidFill>
                <a:latin typeface="Calibri" panose="020F0502020204030204" pitchFamily="34" charset="0"/>
              </a:rPr>
              <a:t> IV Q3W ± </a:t>
            </a:r>
            <a:br>
              <a:rPr lang="en-US" altLang="en-US" sz="1600" b="0" dirty="0">
                <a:solidFill>
                  <a:schemeClr val="tx1"/>
                </a:solidFill>
                <a:latin typeface="Calibri" panose="020F0502020204030204" pitchFamily="34" charset="0"/>
              </a:rPr>
            </a:br>
            <a:r>
              <a:rPr lang="en-US" altLang="en-US" sz="1600" dirty="0">
                <a:solidFill>
                  <a:schemeClr val="tx1"/>
                </a:solidFill>
                <a:latin typeface="Calibri" panose="020F0502020204030204" pitchFamily="34" charset="0"/>
              </a:rPr>
              <a:t>Bevacizumab</a:t>
            </a:r>
            <a:r>
              <a:rPr lang="en-US" altLang="en-US" sz="1600" b="0" dirty="0">
                <a:solidFill>
                  <a:schemeClr val="tx1"/>
                </a:solidFill>
                <a:latin typeface="Calibri" panose="020F0502020204030204" pitchFamily="34" charset="0"/>
              </a:rPr>
              <a:t> 15 mg/kg IV Q3W</a:t>
            </a:r>
          </a:p>
        </p:txBody>
      </p:sp>
      <p:cxnSp>
        <p:nvCxnSpPr>
          <p:cNvPr id="34" name="Straight Arrow Connector 33">
            <a:extLst>
              <a:ext uri="{FF2B5EF4-FFF2-40B4-BE49-F238E27FC236}">
                <a16:creationId xmlns:a16="http://schemas.microsoft.com/office/drawing/2014/main" id="{CE462788-9836-4BF8-A940-F14008E95A1F}"/>
              </a:ext>
            </a:extLst>
          </p:cNvPr>
          <p:cNvCxnSpPr>
            <a:cxnSpLocks/>
          </p:cNvCxnSpPr>
          <p:nvPr/>
        </p:nvCxnSpPr>
        <p:spPr bwMode="auto">
          <a:xfrm flipV="1">
            <a:off x="3061925" y="3355417"/>
            <a:ext cx="758032" cy="269690"/>
          </a:xfrm>
          <a:prstGeom prst="straightConnector1">
            <a:avLst/>
          </a:prstGeom>
          <a:noFill/>
          <a:ln w="28575" cap="flat" cmpd="sng" algn="ctr">
            <a:solidFill>
              <a:schemeClr val="bg1"/>
            </a:solidFill>
            <a:prstDash val="solid"/>
            <a:round/>
            <a:headEnd type="none" w="med" len="med"/>
            <a:tailEnd type="triangle"/>
          </a:ln>
          <a:effectLst/>
        </p:spPr>
      </p:cxnSp>
      <p:sp>
        <p:nvSpPr>
          <p:cNvPr id="35" name="Text Box 45">
            <a:extLst>
              <a:ext uri="{FF2B5EF4-FFF2-40B4-BE49-F238E27FC236}">
                <a16:creationId xmlns:a16="http://schemas.microsoft.com/office/drawing/2014/main" id="{ADCF1BE4-5ED3-4051-8705-4EEBFDE6D238}"/>
              </a:ext>
            </a:extLst>
          </p:cNvPr>
          <p:cNvSpPr txBox="1">
            <a:spLocks noChangeArrowheads="1"/>
          </p:cNvSpPr>
          <p:nvPr/>
        </p:nvSpPr>
        <p:spPr bwMode="auto">
          <a:xfrm>
            <a:off x="184373" y="3167042"/>
            <a:ext cx="28775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Adults with persistent, recurrent, or metastatic cervical cancer; no prior systemic chemotherapy; ECOG PS 0-1</a:t>
            </a:r>
          </a:p>
          <a:p>
            <a:pPr algn="ct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 (N = 548)</a:t>
            </a:r>
          </a:p>
        </p:txBody>
      </p:sp>
      <p:sp>
        <p:nvSpPr>
          <p:cNvPr id="36" name="Rectangle 49">
            <a:extLst>
              <a:ext uri="{FF2B5EF4-FFF2-40B4-BE49-F238E27FC236}">
                <a16:creationId xmlns:a16="http://schemas.microsoft.com/office/drawing/2014/main" id="{C30312B7-81F2-481E-ADBF-35BA8C63C63E}"/>
              </a:ext>
            </a:extLst>
          </p:cNvPr>
          <p:cNvSpPr>
            <a:spLocks noChangeArrowheads="1"/>
          </p:cNvSpPr>
          <p:nvPr/>
        </p:nvSpPr>
        <p:spPr bwMode="auto">
          <a:xfrm>
            <a:off x="3928665" y="4025135"/>
            <a:ext cx="3335735" cy="789495"/>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 </a:t>
            </a:r>
            <a:r>
              <a:rPr lang="en-US" altLang="en-US" sz="1600" b="0" dirty="0">
                <a:solidFill>
                  <a:schemeClr val="tx1"/>
                </a:solidFill>
                <a:latin typeface="Calibri" panose="020F0502020204030204" pitchFamily="34" charset="0"/>
              </a:rPr>
              <a:t>IV Q3W + </a:t>
            </a:r>
            <a:br>
              <a:rPr lang="en-US" altLang="en-US" sz="1600" b="0" dirty="0">
                <a:solidFill>
                  <a:schemeClr val="tx1"/>
                </a:solidFill>
                <a:latin typeface="Calibri" panose="020F0502020204030204" pitchFamily="34" charset="0"/>
              </a:rPr>
            </a:br>
            <a:r>
              <a:rPr lang="en-US" altLang="en-US" sz="1600" dirty="0">
                <a:solidFill>
                  <a:schemeClr val="tx1"/>
                </a:solidFill>
                <a:latin typeface="Calibri" panose="020F0502020204030204" pitchFamily="34" charset="0"/>
              </a:rPr>
              <a:t>CT</a:t>
            </a:r>
            <a:r>
              <a:rPr lang="en-US" altLang="en-US" sz="1600" baseline="30000" dirty="0">
                <a:solidFill>
                  <a:schemeClr val="tx1"/>
                </a:solidFill>
                <a:latin typeface="Calibri" panose="020F0502020204030204" pitchFamily="34" charset="0"/>
              </a:rPr>
              <a:t>†</a:t>
            </a:r>
            <a:r>
              <a:rPr lang="en-US" altLang="en-US" sz="1600" b="0" dirty="0">
                <a:solidFill>
                  <a:schemeClr val="tx1"/>
                </a:solidFill>
                <a:latin typeface="Calibri" panose="020F0502020204030204" pitchFamily="34" charset="0"/>
              </a:rPr>
              <a:t> IV Q3W ± </a:t>
            </a:r>
            <a:br>
              <a:rPr lang="en-US" altLang="en-US" sz="1600" b="0" dirty="0">
                <a:solidFill>
                  <a:schemeClr val="tx1"/>
                </a:solidFill>
                <a:latin typeface="Calibri" panose="020F0502020204030204" pitchFamily="34" charset="0"/>
              </a:rPr>
            </a:br>
            <a:r>
              <a:rPr lang="en-US" altLang="en-US" sz="1600" dirty="0">
                <a:solidFill>
                  <a:schemeClr val="tx1"/>
                </a:solidFill>
                <a:latin typeface="Calibri" panose="020F0502020204030204" pitchFamily="34" charset="0"/>
              </a:rPr>
              <a:t>Bevacizumab</a:t>
            </a:r>
            <a:r>
              <a:rPr lang="en-US" altLang="en-US" sz="1600" b="0" dirty="0">
                <a:solidFill>
                  <a:schemeClr val="tx1"/>
                </a:solidFill>
                <a:latin typeface="Calibri" panose="020F0502020204030204" pitchFamily="34" charset="0"/>
              </a:rPr>
              <a:t> 15 mg/kg IV Q3W</a:t>
            </a:r>
          </a:p>
        </p:txBody>
      </p:sp>
      <p:cxnSp>
        <p:nvCxnSpPr>
          <p:cNvPr id="37" name="Straight Arrow Connector 36">
            <a:extLst>
              <a:ext uri="{FF2B5EF4-FFF2-40B4-BE49-F238E27FC236}">
                <a16:creationId xmlns:a16="http://schemas.microsoft.com/office/drawing/2014/main" id="{8061A83F-34D0-4225-8B8A-60E97972DA1B}"/>
              </a:ext>
            </a:extLst>
          </p:cNvPr>
          <p:cNvCxnSpPr>
            <a:cxnSpLocks/>
          </p:cNvCxnSpPr>
          <p:nvPr/>
        </p:nvCxnSpPr>
        <p:spPr bwMode="auto">
          <a:xfrm>
            <a:off x="3100025" y="3999090"/>
            <a:ext cx="719932" cy="317956"/>
          </a:xfrm>
          <a:prstGeom prst="straightConnector1">
            <a:avLst/>
          </a:prstGeom>
          <a:noFill/>
          <a:ln w="28575" cap="flat" cmpd="sng" algn="ctr">
            <a:solidFill>
              <a:schemeClr val="bg1"/>
            </a:solidFill>
            <a:prstDash val="solid"/>
            <a:round/>
            <a:headEnd type="none" w="med" len="med"/>
            <a:tailEnd type="triangle"/>
          </a:ln>
          <a:effectLst/>
        </p:spPr>
      </p:cxnSp>
      <p:sp>
        <p:nvSpPr>
          <p:cNvPr id="38" name="TextBox 37">
            <a:extLst>
              <a:ext uri="{FF2B5EF4-FFF2-40B4-BE49-F238E27FC236}">
                <a16:creationId xmlns:a16="http://schemas.microsoft.com/office/drawing/2014/main" id="{26B4591D-447E-42DE-A815-29E2AB65E245}"/>
              </a:ext>
            </a:extLst>
          </p:cNvPr>
          <p:cNvSpPr txBox="1"/>
          <p:nvPr/>
        </p:nvSpPr>
        <p:spPr bwMode="auto">
          <a:xfrm>
            <a:off x="2925814" y="4843870"/>
            <a:ext cx="5066626"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400" b="0" dirty="0">
                <a:solidFill>
                  <a:schemeClr val="bg1"/>
                </a:solidFill>
                <a:latin typeface="Calibri" panose="020F0502020204030204" pitchFamily="34" charset="0"/>
              </a:rPr>
              <a:t>*≤35 cycles pembrolizumab/placebo. </a:t>
            </a:r>
            <a:r>
              <a:rPr lang="en-US" altLang="en-US" sz="140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CT: ≤6 cycles: paclitaxel 175 mg/m</a:t>
            </a:r>
            <a:r>
              <a:rPr lang="en-US" sz="1400" b="0" baseline="30000" dirty="0">
                <a:solidFill>
                  <a:schemeClr val="bg1"/>
                </a:solidFill>
                <a:latin typeface="Calibri" panose="020F0502020204030204" pitchFamily="34" charset="0"/>
              </a:rPr>
              <a:t>2</a:t>
            </a:r>
            <a:r>
              <a:rPr lang="en-US" sz="1400" b="0" dirty="0">
                <a:solidFill>
                  <a:schemeClr val="bg1"/>
                </a:solidFill>
                <a:latin typeface="Calibri" panose="020F0502020204030204" pitchFamily="34" charset="0"/>
              </a:rPr>
              <a:t> + (cisplatin 50 mg/m</a:t>
            </a:r>
            <a:r>
              <a:rPr lang="en-US" sz="1400" b="0" baseline="30000" dirty="0">
                <a:solidFill>
                  <a:schemeClr val="bg1"/>
                </a:solidFill>
                <a:latin typeface="Calibri" panose="020F0502020204030204" pitchFamily="34" charset="0"/>
              </a:rPr>
              <a:t>2</a:t>
            </a:r>
            <a:r>
              <a:rPr lang="en-US" sz="1400" b="0" dirty="0">
                <a:solidFill>
                  <a:schemeClr val="bg1"/>
                </a:solidFill>
                <a:latin typeface="Calibri" panose="020F0502020204030204" pitchFamily="34" charset="0"/>
              </a:rPr>
              <a:t> or carboplatin AUC 5 mg/mL/min). </a:t>
            </a:r>
          </a:p>
        </p:txBody>
      </p:sp>
      <p:cxnSp>
        <p:nvCxnSpPr>
          <p:cNvPr id="39" name="Straight Arrow Connector 38">
            <a:extLst>
              <a:ext uri="{FF2B5EF4-FFF2-40B4-BE49-F238E27FC236}">
                <a16:creationId xmlns:a16="http://schemas.microsoft.com/office/drawing/2014/main" id="{3E78F15B-51A9-411D-A5F7-A45EB8F34CDC}"/>
              </a:ext>
            </a:extLst>
          </p:cNvPr>
          <p:cNvCxnSpPr>
            <a:cxnSpLocks/>
          </p:cNvCxnSpPr>
          <p:nvPr/>
        </p:nvCxnSpPr>
        <p:spPr bwMode="auto">
          <a:xfrm>
            <a:off x="7106769" y="3859862"/>
            <a:ext cx="302874" cy="0"/>
          </a:xfrm>
          <a:prstGeom prst="straightConnector1">
            <a:avLst/>
          </a:prstGeom>
          <a:noFill/>
          <a:ln w="28575" cap="flat" cmpd="sng" algn="ctr">
            <a:solidFill>
              <a:schemeClr val="bg1"/>
            </a:solidFill>
            <a:prstDash val="solid"/>
            <a:round/>
            <a:headEnd type="none" w="med" len="med"/>
            <a:tailEnd type="triangle"/>
          </a:ln>
          <a:effectLst/>
        </p:spPr>
      </p:cxnSp>
      <p:sp>
        <p:nvSpPr>
          <p:cNvPr id="40" name="TextBox 39">
            <a:extLst>
              <a:ext uri="{FF2B5EF4-FFF2-40B4-BE49-F238E27FC236}">
                <a16:creationId xmlns:a16="http://schemas.microsoft.com/office/drawing/2014/main" id="{20E8868A-76CE-465B-98BB-E254E407EBD2}"/>
              </a:ext>
            </a:extLst>
          </p:cNvPr>
          <p:cNvSpPr txBox="1"/>
          <p:nvPr/>
        </p:nvSpPr>
        <p:spPr bwMode="auto">
          <a:xfrm>
            <a:off x="7446498" y="3447155"/>
            <a:ext cx="3164352"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i="1" dirty="0">
                <a:solidFill>
                  <a:schemeClr val="bg1"/>
                </a:solidFill>
                <a:latin typeface="Calibri" panose="020F0502020204030204" pitchFamily="34" charset="0"/>
              </a:rPr>
              <a:t>Treatment until death, radiographic progression, unacceptable toxicity, or study completion</a:t>
            </a:r>
          </a:p>
        </p:txBody>
      </p:sp>
      <p:sp>
        <p:nvSpPr>
          <p:cNvPr id="41" name="TextBox 40">
            <a:extLst>
              <a:ext uri="{FF2B5EF4-FFF2-40B4-BE49-F238E27FC236}">
                <a16:creationId xmlns:a16="http://schemas.microsoft.com/office/drawing/2014/main" id="{F834CB02-BF1F-4389-A45A-319B02BBFC2E}"/>
              </a:ext>
            </a:extLst>
          </p:cNvPr>
          <p:cNvSpPr txBox="1"/>
          <p:nvPr/>
        </p:nvSpPr>
        <p:spPr bwMode="auto">
          <a:xfrm>
            <a:off x="1394714" y="1966173"/>
            <a:ext cx="5067902"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metastatic disease (yes vs no), PD-L1 CPS (&lt;1 vs 1 to &lt;10 vs ≥10), planned bevacizumab (yes vs no) </a:t>
            </a:r>
          </a:p>
        </p:txBody>
      </p:sp>
      <p:cxnSp>
        <p:nvCxnSpPr>
          <p:cNvPr id="42" name="Straight Arrow Connector 41">
            <a:extLst>
              <a:ext uri="{FF2B5EF4-FFF2-40B4-BE49-F238E27FC236}">
                <a16:creationId xmlns:a16="http://schemas.microsoft.com/office/drawing/2014/main" id="{EF8F8C31-2586-4732-A261-0F6EDF6B6603}"/>
              </a:ext>
            </a:extLst>
          </p:cNvPr>
          <p:cNvCxnSpPr>
            <a:cxnSpLocks/>
          </p:cNvCxnSpPr>
          <p:nvPr/>
        </p:nvCxnSpPr>
        <p:spPr bwMode="auto">
          <a:xfrm flipH="1">
            <a:off x="3439496" y="2638422"/>
            <a:ext cx="963" cy="275415"/>
          </a:xfrm>
          <a:prstGeom prst="straightConnector1">
            <a:avLst/>
          </a:prstGeom>
          <a:noFill/>
          <a:ln w="28575" cap="flat" cmpd="sng" algn="ctr">
            <a:solidFill>
              <a:schemeClr val="bg1"/>
            </a:solidFill>
            <a:prstDash val="solid"/>
            <a:round/>
            <a:headEnd type="none" w="med" len="med"/>
            <a:tailEnd type="triangle"/>
          </a:ln>
          <a:effectLst/>
        </p:spPr>
      </p:cxnSp>
      <p:sp>
        <p:nvSpPr>
          <p:cNvPr id="43" name="Content Placeholder 2">
            <a:extLst>
              <a:ext uri="{FF2B5EF4-FFF2-40B4-BE49-F238E27FC236}">
                <a16:creationId xmlns:a16="http://schemas.microsoft.com/office/drawing/2014/main" id="{6BA02D0C-F9E9-413D-8728-1842936AC61E}"/>
              </a:ext>
            </a:extLst>
          </p:cNvPr>
          <p:cNvSpPr txBox="1">
            <a:spLocks/>
          </p:cNvSpPr>
          <p:nvPr/>
        </p:nvSpPr>
        <p:spPr bwMode="auto">
          <a:xfrm>
            <a:off x="604675" y="5452884"/>
            <a:ext cx="3970075" cy="522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Aft>
                <a:spcPts val="0"/>
              </a:spcAft>
            </a:pPr>
            <a:r>
              <a:rPr lang="en-US" sz="1800" kern="0" dirty="0"/>
              <a:t>Dual primary endpoints: </a:t>
            </a:r>
            <a:r>
              <a:rPr lang="en-US" sz="1800" b="0" kern="0" dirty="0"/>
              <a:t>OS and PFS</a:t>
            </a:r>
          </a:p>
        </p:txBody>
      </p:sp>
      <p:sp>
        <p:nvSpPr>
          <p:cNvPr id="44" name="TextBox 43">
            <a:extLst>
              <a:ext uri="{FF2B5EF4-FFF2-40B4-BE49-F238E27FC236}">
                <a16:creationId xmlns:a16="http://schemas.microsoft.com/office/drawing/2014/main" id="{A16DC7DE-CBB3-4128-B9E4-A96D06E8833A}"/>
              </a:ext>
            </a:extLst>
          </p:cNvPr>
          <p:cNvSpPr txBox="1"/>
          <p:nvPr/>
        </p:nvSpPr>
        <p:spPr>
          <a:xfrm>
            <a:off x="7829231" y="1419551"/>
            <a:ext cx="4062786" cy="2009061"/>
          </a:xfrm>
          <a:prstGeom prst="roundRect">
            <a:avLst/>
          </a:prstGeom>
          <a:noFill/>
          <a:ln w="38100">
            <a:solidFill>
              <a:schemeClr val="accent3"/>
            </a:solidFill>
          </a:ln>
        </p:spPr>
        <p:txBody>
          <a:bodyPr wrap="square" rtlCol="0">
            <a:spAutoFit/>
          </a:bodyPr>
          <a:lstStyle/>
          <a:p>
            <a:pPr algn="ctr" eaLnBrk="1" fontAlgn="auto" hangingPunct="1">
              <a:spcBef>
                <a:spcPts val="0"/>
              </a:spcBef>
              <a:spcAft>
                <a:spcPts val="0"/>
              </a:spcAft>
            </a:pPr>
            <a:r>
              <a:rPr lang="en-US" sz="1600" dirty="0">
                <a:solidFill>
                  <a:prstClr val="black"/>
                </a:solidFill>
                <a:latin typeface="Calibri"/>
                <a:cs typeface="+mn-cs"/>
              </a:rPr>
              <a:t>FDA Approval October 2021</a:t>
            </a:r>
            <a:br>
              <a:rPr lang="en-US" sz="1600" b="0" dirty="0">
                <a:solidFill>
                  <a:prstClr val="black"/>
                </a:solidFill>
                <a:latin typeface="Calibri"/>
                <a:cs typeface="+mn-cs"/>
              </a:rPr>
            </a:br>
            <a:r>
              <a:rPr lang="en-US" sz="1600" b="0" dirty="0">
                <a:solidFill>
                  <a:prstClr val="black"/>
                </a:solidFill>
                <a:latin typeface="Calibri"/>
                <a:cs typeface="+mn-cs"/>
              </a:rPr>
              <a:t>Pembrolizumab in combination with chemotherapy, with or without bevacizumab, for patients with persistent, recurrent or metastatic cervical cancer </a:t>
            </a:r>
            <a:r>
              <a:rPr lang="en-US" sz="1600" i="1" dirty="0">
                <a:solidFill>
                  <a:prstClr val="black"/>
                </a:solidFill>
                <a:latin typeface="Calibri"/>
                <a:cs typeface="+mn-cs"/>
              </a:rPr>
              <a:t>whose tumors express PD-L1 (CPS ≥1)</a:t>
            </a:r>
            <a:r>
              <a:rPr lang="en-US" sz="1600" dirty="0">
                <a:solidFill>
                  <a:prstClr val="black"/>
                </a:solidFill>
                <a:latin typeface="Calibri"/>
                <a:cs typeface="+mn-cs"/>
              </a:rPr>
              <a:t>, </a:t>
            </a:r>
            <a:r>
              <a:rPr lang="en-US" sz="1600" b="0" dirty="0">
                <a:solidFill>
                  <a:prstClr val="black"/>
                </a:solidFill>
                <a:latin typeface="Calibri"/>
                <a:cs typeface="+mn-cs"/>
              </a:rPr>
              <a:t>as determined by an FDA-approved test.  </a:t>
            </a:r>
          </a:p>
        </p:txBody>
      </p:sp>
      <p:sp>
        <p:nvSpPr>
          <p:cNvPr id="45" name="Content Placeholder 2">
            <a:extLst>
              <a:ext uri="{FF2B5EF4-FFF2-40B4-BE49-F238E27FC236}">
                <a16:creationId xmlns:a16="http://schemas.microsoft.com/office/drawing/2014/main" id="{FB53425D-D75E-4BFC-95A9-7EAF7EC83AF7}"/>
              </a:ext>
            </a:extLst>
          </p:cNvPr>
          <p:cNvSpPr txBox="1">
            <a:spLocks/>
          </p:cNvSpPr>
          <p:nvPr/>
        </p:nvSpPr>
        <p:spPr bwMode="auto">
          <a:xfrm>
            <a:off x="4985278" y="5446324"/>
            <a:ext cx="6780742" cy="1058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Aft>
                <a:spcPts val="0"/>
              </a:spcAft>
            </a:pPr>
            <a:r>
              <a:rPr lang="en-US" sz="1800" kern="0" dirty="0">
                <a:solidFill>
                  <a:schemeClr val="bg1"/>
                </a:solidFill>
              </a:rPr>
              <a:t>Secondary endpoints: </a:t>
            </a:r>
            <a:r>
              <a:rPr lang="en-US" sz="1800" b="0" kern="0" dirty="0">
                <a:solidFill>
                  <a:schemeClr val="bg1"/>
                </a:solidFill>
              </a:rPr>
              <a:t>ORR, DoR, 12-mo PFS, safety</a:t>
            </a:r>
          </a:p>
          <a:p>
            <a:pPr>
              <a:spcAft>
                <a:spcPts val="0"/>
              </a:spcAft>
            </a:pPr>
            <a:r>
              <a:rPr lang="en-US" sz="1800" kern="0" dirty="0"/>
              <a:t>Exploratory endpoints: </a:t>
            </a:r>
            <a:r>
              <a:rPr lang="en-US" sz="1800" b="0" kern="0" dirty="0"/>
              <a:t>PROs assessed per EuroQol EQ-5D-5L VAS</a:t>
            </a:r>
            <a:endParaRPr lang="en-US" sz="1800" b="0" kern="0" dirty="0">
              <a:solidFill>
                <a:schemeClr val="bg1"/>
              </a:solidFill>
            </a:endParaRPr>
          </a:p>
        </p:txBody>
      </p:sp>
    </p:spTree>
    <p:extLst>
      <p:ext uri="{BB962C8B-B14F-4D97-AF65-F5344CB8AC3E}">
        <p14:creationId xmlns:p14="http://schemas.microsoft.com/office/powerpoint/2010/main" val="3393657960"/>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C213682-F55D-0E4F-8A68-2963B3671FE3}"/>
              </a:ext>
            </a:extLst>
          </p:cNvPr>
          <p:cNvSpPr>
            <a:spLocks noGrp="1"/>
          </p:cNvSpPr>
          <p:nvPr>
            <p:ph type="title"/>
          </p:nvPr>
        </p:nvSpPr>
        <p:spPr/>
        <p:txBody>
          <a:bodyPr/>
          <a:lstStyle/>
          <a:p>
            <a:r>
              <a:rPr lang="en-US" dirty="0"/>
              <a:t>KEYNOTE-826: Baseline Characteristics</a:t>
            </a:r>
          </a:p>
        </p:txBody>
      </p:sp>
      <p:sp>
        <p:nvSpPr>
          <p:cNvPr id="4" name="Text Box 15">
            <a:extLst>
              <a:ext uri="{FF2B5EF4-FFF2-40B4-BE49-F238E27FC236}">
                <a16:creationId xmlns:a16="http://schemas.microsoft.com/office/drawing/2014/main" id="{AEDE8B78-1C5A-4D4D-97DF-3877B32C0CE1}"/>
              </a:ext>
            </a:extLst>
          </p:cNvPr>
          <p:cNvSpPr txBox="1">
            <a:spLocks noChangeArrowheads="1"/>
          </p:cNvSpPr>
          <p:nvPr/>
        </p:nvSpPr>
        <p:spPr bwMode="auto">
          <a:xfrm>
            <a:off x="412751" y="6368595"/>
            <a:ext cx="7853362" cy="276999"/>
          </a:xfrm>
          <a:prstGeom prst="rect">
            <a:avLst/>
          </a:prstGeom>
          <a:noFill/>
          <a:ln>
            <a:noFill/>
          </a:ln>
        </p:spPr>
        <p:txBody>
          <a:bodyPr anchor="b">
            <a:spAutoFit/>
          </a:bodyPr>
          <a:lstStyle>
            <a:defPPr>
              <a:defRPr lang="en-US"/>
            </a:defPPr>
            <a:lvl1pPr eaLnBrk="1" hangingPunct="1">
              <a:defRPr sz="1200" b="0" spc="-10">
                <a:solidFill>
                  <a:schemeClr val="bg2"/>
                </a:solidFill>
                <a:latin typeface="Calibri" panose="020F0502020204030204" pitchFamily="34" charset="0"/>
                <a:cs typeface="+mn-cs"/>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altLang="en-US" dirty="0"/>
              <a:t>Colombo. NEJM. 2021;385:1856.</a:t>
            </a:r>
          </a:p>
        </p:txBody>
      </p:sp>
      <p:graphicFrame>
        <p:nvGraphicFramePr>
          <p:cNvPr id="16" name="Group 3">
            <a:extLst>
              <a:ext uri="{FF2B5EF4-FFF2-40B4-BE49-F238E27FC236}">
                <a16:creationId xmlns:a16="http://schemas.microsoft.com/office/drawing/2014/main" id="{46D48B87-2297-F041-A277-F79E9240E953}"/>
              </a:ext>
            </a:extLst>
          </p:cNvPr>
          <p:cNvGraphicFramePr>
            <a:graphicFrameLocks/>
          </p:cNvGraphicFramePr>
          <p:nvPr/>
        </p:nvGraphicFramePr>
        <p:xfrm>
          <a:off x="719138" y="1596124"/>
          <a:ext cx="5156175" cy="3230960"/>
        </p:xfrm>
        <a:graphic>
          <a:graphicData uri="http://schemas.openxmlformats.org/drawingml/2006/table">
            <a:tbl>
              <a:tblPr/>
              <a:tblGrid>
                <a:gridCol w="2814427">
                  <a:extLst>
                    <a:ext uri="{9D8B030D-6E8A-4147-A177-3AD203B41FA5}">
                      <a16:colId xmlns:a16="http://schemas.microsoft.com/office/drawing/2014/main" val="20000"/>
                    </a:ext>
                  </a:extLst>
                </a:gridCol>
                <a:gridCol w="1279845">
                  <a:extLst>
                    <a:ext uri="{9D8B030D-6E8A-4147-A177-3AD203B41FA5}">
                      <a16:colId xmlns:a16="http://schemas.microsoft.com/office/drawing/2014/main" val="20001"/>
                    </a:ext>
                  </a:extLst>
                </a:gridCol>
                <a:gridCol w="1061903">
                  <a:extLst>
                    <a:ext uri="{9D8B030D-6E8A-4147-A177-3AD203B41FA5}">
                      <a16:colId xmlns:a16="http://schemas.microsoft.com/office/drawing/2014/main" val="20002"/>
                    </a:ext>
                  </a:extLst>
                </a:gridCol>
              </a:tblGrid>
              <a:tr h="41405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Placebo*</a:t>
                      </a:r>
                      <a:b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2524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51 (25-82)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50 (22-79)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26892432"/>
                  </a:ext>
                </a:extLst>
              </a:tr>
              <a:tr h="26140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1,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128 (41.6)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139 (45.0)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6140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PD-L1 CPS, n (%)</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&lt;1</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to &lt;10</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 (11.4)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115 (37.3)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158 (51.3)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 (11.0)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116 (37.5)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159 (51.5)</a:t>
                      </a:r>
                      <a:endParaRPr kumimoji="0" lang="en-US" sz="1400" b="0" i="0" u="none" strike="noStrike" cap="none" normalizeH="0" baseline="3000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61406">
                <a:tc>
                  <a:txBody>
                    <a:bodyPr/>
                    <a:lstStyle/>
                    <a:p>
                      <a:pPr marL="0" marR="0" lvl="0" indent="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therapy, n (%)</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CRT or RT with surgery</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CRT or RT only</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Surgery only</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 (23.1)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156 (50.6)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79 (25.6)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142 (46.0)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 (7.8)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 (20.7)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11853595"/>
                  </a:ext>
                </a:extLst>
              </a:tr>
            </a:tbl>
          </a:graphicData>
        </a:graphic>
      </p:graphicFrame>
      <p:graphicFrame>
        <p:nvGraphicFramePr>
          <p:cNvPr id="17" name="Group 3">
            <a:extLst>
              <a:ext uri="{FF2B5EF4-FFF2-40B4-BE49-F238E27FC236}">
                <a16:creationId xmlns:a16="http://schemas.microsoft.com/office/drawing/2014/main" id="{4E8AE5A1-9D01-6940-9510-C90686821E26}"/>
              </a:ext>
            </a:extLst>
          </p:cNvPr>
          <p:cNvGraphicFramePr>
            <a:graphicFrameLocks/>
          </p:cNvGraphicFramePr>
          <p:nvPr>
            <p:extLst>
              <p:ext uri="{D42A27DB-BD31-4B8C-83A1-F6EECF244321}">
                <p14:modId xmlns:p14="http://schemas.microsoft.com/office/powerpoint/2010/main" val="754222047"/>
              </p:ext>
            </p:extLst>
          </p:nvPr>
        </p:nvGraphicFramePr>
        <p:xfrm>
          <a:off x="6094561" y="1596124"/>
          <a:ext cx="5401956" cy="3992944"/>
        </p:xfrm>
        <a:graphic>
          <a:graphicData uri="http://schemas.openxmlformats.org/drawingml/2006/table">
            <a:tbl>
              <a:tblPr/>
              <a:tblGrid>
                <a:gridCol w="2948583">
                  <a:extLst>
                    <a:ext uri="{9D8B030D-6E8A-4147-A177-3AD203B41FA5}">
                      <a16:colId xmlns:a16="http://schemas.microsoft.com/office/drawing/2014/main" val="20000"/>
                    </a:ext>
                  </a:extLst>
                </a:gridCol>
                <a:gridCol w="1340852">
                  <a:extLst>
                    <a:ext uri="{9D8B030D-6E8A-4147-A177-3AD203B41FA5}">
                      <a16:colId xmlns:a16="http://schemas.microsoft.com/office/drawing/2014/main" val="20001"/>
                    </a:ext>
                  </a:extLst>
                </a:gridCol>
                <a:gridCol w="1112521">
                  <a:extLst>
                    <a:ext uri="{9D8B030D-6E8A-4147-A177-3AD203B41FA5}">
                      <a16:colId xmlns:a16="http://schemas.microsoft.com/office/drawing/2014/main" val="20002"/>
                    </a:ext>
                  </a:extLst>
                </a:gridCol>
              </a:tblGrid>
              <a:tr h="41405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Placebo*</a:t>
                      </a:r>
                      <a:b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5227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Stage at initial diagnosis</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II</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III</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IIIA</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IIIB</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IVA</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IVB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67 (21.8)</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85 (27.6)</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5 (1.6)</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4 (1.3)</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46 (14.9)</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7 (2.3)</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94 (30.5)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58 (18.8)</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93 (30.1)</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8 (2.6)</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8 (2.6)</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42 (13.6)</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4 (1.3)</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96 (31.1)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26892432"/>
                  </a:ext>
                </a:extLst>
              </a:tr>
              <a:tr h="261406">
                <a:tc>
                  <a:txBody>
                    <a:bodyPr/>
                    <a:lstStyle/>
                    <a:p>
                      <a:pPr marL="0" marR="0" lvl="0" indent="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Disease status at entry</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Metastatic</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Persistent/recurrent with distant metastases</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Persistent/recurrent without distant metastases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199 (64.6)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 (16.6)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 (20.7)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179 (57.9)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 (21.4)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6140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Bevacizumab use during study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196 (63.6)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193 (62.5)</a:t>
                      </a:r>
                      <a:endParaRPr kumimoji="0" lang="en-US" sz="1400" b="0" i="0" u="none" strike="noStrike" cap="none" normalizeH="0" baseline="3000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19" name="TextBox 18">
            <a:extLst>
              <a:ext uri="{FF2B5EF4-FFF2-40B4-BE49-F238E27FC236}">
                <a16:creationId xmlns:a16="http://schemas.microsoft.com/office/drawing/2014/main" id="{FAAB5C64-D909-D445-BD34-6B9ED55FD7D3}"/>
              </a:ext>
            </a:extLst>
          </p:cNvPr>
          <p:cNvSpPr txBox="1"/>
          <p:nvPr/>
        </p:nvSpPr>
        <p:spPr bwMode="auto">
          <a:xfrm>
            <a:off x="609759" y="5705967"/>
            <a:ext cx="1114105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*Arm also included CT ± bevacizumab. </a:t>
            </a: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Per FIGO 2009/NCCN 2017 criteria. </a:t>
            </a: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Includes patients with para-aortic lymph node involvement. These patients were diagnosed with stage IVB disease and entered the study with no prior treatment for cervical cancer.</a:t>
            </a:r>
          </a:p>
        </p:txBody>
      </p:sp>
      <p:sp>
        <p:nvSpPr>
          <p:cNvPr id="3" name="TextBox 2">
            <a:extLst>
              <a:ext uri="{FF2B5EF4-FFF2-40B4-BE49-F238E27FC236}">
                <a16:creationId xmlns:a16="http://schemas.microsoft.com/office/drawing/2014/main" id="{9C4F61DC-ED5A-5146-CD86-33A436EF415F}"/>
              </a:ext>
            </a:extLst>
          </p:cNvPr>
          <p:cNvSpPr txBox="1"/>
          <p:nvPr/>
        </p:nvSpPr>
        <p:spPr bwMode="auto">
          <a:xfrm>
            <a:off x="719138" y="4981784"/>
            <a:ext cx="515617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sz="1600" dirty="0">
                <a:solidFill>
                  <a:schemeClr val="bg1"/>
                </a:solidFill>
                <a:latin typeface="Calibri" panose="020F0502020204030204" pitchFamily="34" charset="0"/>
              </a:rPr>
              <a:t>Study population was ~60% non-Hispanic White and ~40% non-White</a:t>
            </a:r>
          </a:p>
        </p:txBody>
      </p:sp>
    </p:spTree>
    <p:extLst>
      <p:ext uri="{BB962C8B-B14F-4D97-AF65-F5344CB8AC3E}">
        <p14:creationId xmlns:p14="http://schemas.microsoft.com/office/powerpoint/2010/main" val="56306112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1C0D4C27-1D97-D38B-BD10-4A61E581F043}"/>
              </a:ext>
            </a:extLst>
          </p:cNvPr>
          <p:cNvGraphicFramePr>
            <a:graphicFrameLocks noGrp="1"/>
          </p:cNvGraphicFramePr>
          <p:nvPr>
            <p:extLst>
              <p:ext uri="{D42A27DB-BD31-4B8C-83A1-F6EECF244321}">
                <p14:modId xmlns:p14="http://schemas.microsoft.com/office/powerpoint/2010/main" val="2593973091"/>
              </p:ext>
            </p:extLst>
          </p:nvPr>
        </p:nvGraphicFramePr>
        <p:xfrm>
          <a:off x="749299" y="1336422"/>
          <a:ext cx="10439400" cy="2377416"/>
        </p:xfrm>
        <a:graphic>
          <a:graphicData uri="http://schemas.openxmlformats.org/drawingml/2006/table">
            <a:tbl>
              <a:tblPr firstRow="1" bandRow="1">
                <a:tableStyleId>{5C22544A-7EE6-4342-B048-85BDC9FD1C3A}</a:tableStyleId>
              </a:tblPr>
              <a:tblGrid>
                <a:gridCol w="2991481">
                  <a:extLst>
                    <a:ext uri="{9D8B030D-6E8A-4147-A177-3AD203B41FA5}">
                      <a16:colId xmlns:a16="http://schemas.microsoft.com/office/drawing/2014/main" val="20000"/>
                    </a:ext>
                  </a:extLst>
                </a:gridCol>
                <a:gridCol w="2087926">
                  <a:extLst>
                    <a:ext uri="{9D8B030D-6E8A-4147-A177-3AD203B41FA5}">
                      <a16:colId xmlns:a16="http://schemas.microsoft.com/office/drawing/2014/main" val="20001"/>
                    </a:ext>
                  </a:extLst>
                </a:gridCol>
                <a:gridCol w="2087926">
                  <a:extLst>
                    <a:ext uri="{9D8B030D-6E8A-4147-A177-3AD203B41FA5}">
                      <a16:colId xmlns:a16="http://schemas.microsoft.com/office/drawing/2014/main" val="1603609942"/>
                    </a:ext>
                  </a:extLst>
                </a:gridCol>
                <a:gridCol w="1837741">
                  <a:extLst>
                    <a:ext uri="{9D8B030D-6E8A-4147-A177-3AD203B41FA5}">
                      <a16:colId xmlns:a16="http://schemas.microsoft.com/office/drawing/2014/main" val="2905282071"/>
                    </a:ext>
                  </a:extLst>
                </a:gridCol>
                <a:gridCol w="1434326">
                  <a:extLst>
                    <a:ext uri="{9D8B030D-6E8A-4147-A177-3AD203B41FA5}">
                      <a16:colId xmlns:a16="http://schemas.microsoft.com/office/drawing/2014/main" val="2150829897"/>
                    </a:ext>
                  </a:extLst>
                </a:gridCol>
              </a:tblGrid>
              <a:tr h="227891">
                <a:tc>
                  <a:txBody>
                    <a:bodyPr/>
                    <a:lstStyle/>
                    <a:p>
                      <a:r>
                        <a:rPr lang="en-US" sz="1600" dirty="0">
                          <a:latin typeface="Calibri" panose="020F0502020204030204" pitchFamily="34" charset="0"/>
                          <a:cs typeface="Calibri" panose="020F0502020204030204" pitchFamily="34" charset="0"/>
                        </a:rPr>
                        <a:t>PFS</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GB" sz="1600" dirty="0">
                          <a:latin typeface="Calibri" panose="020F0502020204030204" pitchFamily="34" charset="0"/>
                          <a:cs typeface="Calibri" panose="020F0502020204030204" pitchFamily="34" charset="0"/>
                        </a:rPr>
                        <a:t>Pembrolizumab*</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600" b="1" dirty="0">
                          <a:solidFill>
                            <a:schemeClr val="tx1"/>
                          </a:solidFill>
                          <a:latin typeface="Calibri" panose="020F0502020204030204" pitchFamily="34" charset="0"/>
                          <a:cs typeface="Calibri" panose="020F0502020204030204" pitchFamily="34" charset="0"/>
                        </a:rPr>
                        <a:t>Placebo</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i="0" dirty="0">
                          <a:solidFill>
                            <a:schemeClr val="tx1"/>
                          </a:solidFill>
                          <a:latin typeface="Calibri" panose="020F0502020204030204" pitchFamily="34" charset="0"/>
                          <a:cs typeface="Calibri" panose="020F0502020204030204" pitchFamily="34" charset="0"/>
                        </a:rPr>
                        <a:t>HR (95% CI)</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1" dirty="0">
                          <a:solidFill>
                            <a:schemeClr val="tx1"/>
                          </a:solidFill>
                          <a:latin typeface="Calibri" panose="020F0502020204030204" pitchFamily="34" charset="0"/>
                          <a:cs typeface="Calibri" panose="020F0502020204030204" pitchFamily="34" charset="0"/>
                        </a:rPr>
                        <a:t>P </a:t>
                      </a:r>
                      <a:r>
                        <a:rPr lang="en-US" sz="1600" b="1" i="0" dirty="0">
                          <a:solidFill>
                            <a:schemeClr val="tx1"/>
                          </a:solidFill>
                          <a:latin typeface="Calibri" panose="020F0502020204030204" pitchFamily="34" charset="0"/>
                          <a:cs typeface="Calibri" panose="020F0502020204030204" pitchFamily="34" charset="0"/>
                        </a:rPr>
                        <a:t>Value</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1424361">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600" b="1" dirty="0">
                          <a:solidFill>
                            <a:schemeClr val="bg1"/>
                          </a:solidFill>
                          <a:latin typeface="Calibri" panose="020F0502020204030204" pitchFamily="34" charset="0"/>
                          <a:cs typeface="Calibri" panose="020F0502020204030204" pitchFamily="34" charset="0"/>
                        </a:rPr>
                        <a:t>ITT population, n</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Median, mo</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600" b="1" dirty="0">
                          <a:solidFill>
                            <a:schemeClr val="bg1"/>
                          </a:solidFill>
                          <a:latin typeface="Calibri" panose="020F0502020204030204" pitchFamily="34" charset="0"/>
                          <a:cs typeface="Calibri" panose="020F0502020204030204" pitchFamily="34" charset="0"/>
                        </a:rPr>
                        <a:t>PD-L1 CPS ≥1,</a:t>
                      </a:r>
                      <a:r>
                        <a:rPr lang="en-US" sz="1600" b="1" baseline="30000" dirty="0">
                          <a:solidFill>
                            <a:schemeClr val="bg1"/>
                          </a:solidFill>
                          <a:latin typeface="Calibri" panose="020F0502020204030204" pitchFamily="34" charset="0"/>
                          <a:cs typeface="Calibri" panose="020F0502020204030204" pitchFamily="34" charset="0"/>
                        </a:rPr>
                        <a:t>†</a:t>
                      </a:r>
                      <a:r>
                        <a:rPr lang="en-US" sz="1600" b="1" dirty="0">
                          <a:solidFill>
                            <a:schemeClr val="bg1"/>
                          </a:solidFill>
                          <a:latin typeface="Calibri" panose="020F0502020204030204" pitchFamily="34" charset="0"/>
                          <a:cs typeface="Calibri" panose="020F0502020204030204" pitchFamily="34" charset="0"/>
                        </a:rPr>
                        <a:t> n</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s-E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Median, mo </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kumimoji="0" lang="en-U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600" b="1" dirty="0">
                          <a:solidFill>
                            <a:schemeClr val="bg1"/>
                          </a:solidFill>
                          <a:latin typeface="Calibri" panose="020F0502020204030204" pitchFamily="34" charset="0"/>
                          <a:cs typeface="Calibri" panose="020F0502020204030204" pitchFamily="34" charset="0"/>
                        </a:rPr>
                        <a:t>PD-L1 CPS ≥10, n</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s-E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Median, mo </a:t>
                      </a:r>
                    </a:p>
                  </a:txBody>
                  <a:tcPr marL="121881" marR="121881" marT="45714" marB="45714">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GB" sz="1600" b="1"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308</a:t>
                      </a: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10.4</a:t>
                      </a: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GB" sz="1600" b="1"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273</a:t>
                      </a: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10.4</a:t>
                      </a: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GB" sz="1600" b="1"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158</a:t>
                      </a: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10.4</a:t>
                      </a:r>
                    </a:p>
                  </a:txBody>
                  <a:tcPr marL="68580" marR="68580" marT="34290" marB="34290">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309</a:t>
                      </a:r>
                    </a:p>
                    <a:p>
                      <a:pPr marL="0" marR="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8.2</a:t>
                      </a:r>
                    </a:p>
                    <a:p>
                      <a:pPr marL="0" marR="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275</a:t>
                      </a:r>
                    </a:p>
                    <a:p>
                      <a:pPr marL="0" marR="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8.2</a:t>
                      </a:r>
                    </a:p>
                    <a:p>
                      <a:pPr marL="0" marR="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158</a:t>
                      </a:r>
                    </a:p>
                    <a:p>
                      <a:pPr marL="0" marR="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8.1</a:t>
                      </a:r>
                    </a:p>
                  </a:txBody>
                  <a:tcPr marL="121881" marR="121881" marT="45714" marB="45714" anchorCtr="1">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0.96 (0.53-0.79)</a:t>
                      </a: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0.62 (0.50-0.77)</a:t>
                      </a: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0.58 (0.44-0.77)</a:t>
                      </a:r>
                    </a:p>
                  </a:txBody>
                  <a:tcPr marL="68580" marR="68580" marT="34290" marB="3429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.001</a:t>
                      </a:r>
                    </a:p>
                    <a:p>
                      <a:pPr marL="0" marR="0" lvl="0" indent="0" algn="ctr" defTabSz="457200" rtl="0" eaLnBrk="1" fontAlgn="auto" latinLnBrk="0" hangingPunct="1">
                        <a:lnSpc>
                          <a:spcPct val="100000"/>
                        </a:lnSpc>
                        <a:spcBef>
                          <a:spcPts val="60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.001</a:t>
                      </a:r>
                    </a:p>
                    <a:p>
                      <a:pPr marL="0" marR="0" lvl="0" indent="0" algn="ctr" defTabSz="457200" rtl="0" eaLnBrk="1" fontAlgn="auto" latinLnBrk="0" hangingPunct="1">
                        <a:lnSpc>
                          <a:spcPct val="100000"/>
                        </a:lnSpc>
                        <a:spcBef>
                          <a:spcPts val="60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.001</a:t>
                      </a:r>
                    </a:p>
                  </a:txBody>
                  <a:tcPr marL="68580" marR="68580" marT="34290" marB="3429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6"/>
                  </a:ext>
                </a:extLst>
              </a:tr>
            </a:tbl>
          </a:graphicData>
        </a:graphic>
      </p:graphicFrame>
      <p:sp>
        <p:nvSpPr>
          <p:cNvPr id="5" name="Title 1">
            <a:extLst>
              <a:ext uri="{FF2B5EF4-FFF2-40B4-BE49-F238E27FC236}">
                <a16:creationId xmlns:a16="http://schemas.microsoft.com/office/drawing/2014/main" id="{AA9A48D3-C465-3378-1141-7237D06998CB}"/>
              </a:ext>
            </a:extLst>
          </p:cNvPr>
          <p:cNvSpPr txBox="1">
            <a:spLocks/>
          </p:cNvSpPr>
          <p:nvPr/>
        </p:nvSpPr>
        <p:spPr>
          <a:xfrm>
            <a:off x="609759" y="238127"/>
            <a:ext cx="11141055" cy="1103313"/>
          </a:xfrm>
          <a:prstGeom prst="rect">
            <a:avLst/>
          </a:prstGeom>
        </p:spPr>
        <p:txBody>
          <a:bodyPr anchor="ct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r>
              <a:rPr lang="en-US" kern="0" dirty="0"/>
              <a:t>KEYNOTE-826: PFS and OS</a:t>
            </a:r>
          </a:p>
        </p:txBody>
      </p:sp>
      <p:sp>
        <p:nvSpPr>
          <p:cNvPr id="6" name="Text Box 15">
            <a:extLst>
              <a:ext uri="{FF2B5EF4-FFF2-40B4-BE49-F238E27FC236}">
                <a16:creationId xmlns:a16="http://schemas.microsoft.com/office/drawing/2014/main" id="{B01A9036-0081-97F3-2F8C-E3C8556E93A0}"/>
              </a:ext>
            </a:extLst>
          </p:cNvPr>
          <p:cNvSpPr txBox="1">
            <a:spLocks noChangeArrowheads="1"/>
          </p:cNvSpPr>
          <p:nvPr/>
        </p:nvSpPr>
        <p:spPr bwMode="auto">
          <a:xfrm>
            <a:off x="412751" y="6371981"/>
            <a:ext cx="7853362" cy="276999"/>
          </a:xfrm>
          <a:prstGeom prst="rect">
            <a:avLst/>
          </a:prstGeom>
          <a:noFill/>
          <a:ln>
            <a:noFill/>
          </a:ln>
        </p:spPr>
        <p:txBody>
          <a:bodyPr anchor="b">
            <a:spAutoFit/>
          </a:bodyPr>
          <a:lstStyle>
            <a:defPPr>
              <a:defRPr lang="en-US"/>
            </a:defPPr>
            <a:lvl1pPr eaLnBrk="1" hangingPunct="1">
              <a:defRPr sz="1200" b="0" spc="-10">
                <a:solidFill>
                  <a:schemeClr val="bg2"/>
                </a:solidFill>
                <a:latin typeface="Calibri" panose="020F0502020204030204" pitchFamily="34" charset="0"/>
                <a:cs typeface="+mn-cs"/>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altLang="en-US" dirty="0"/>
              <a:t>Colombo. NEJM. 2021;385:1856.</a:t>
            </a:r>
          </a:p>
        </p:txBody>
      </p:sp>
      <p:grpSp>
        <p:nvGrpSpPr>
          <p:cNvPr id="7" name="Group 6">
            <a:extLst>
              <a:ext uri="{FF2B5EF4-FFF2-40B4-BE49-F238E27FC236}">
                <a16:creationId xmlns:a16="http://schemas.microsoft.com/office/drawing/2014/main" id="{0CF005DE-8981-0BA5-C688-25B0A4D6DFBF}"/>
              </a:ext>
            </a:extLst>
          </p:cNvPr>
          <p:cNvGrpSpPr/>
          <p:nvPr/>
        </p:nvGrpSpPr>
        <p:grpSpPr>
          <a:xfrm>
            <a:off x="9392911" y="6212702"/>
            <a:ext cx="2488502" cy="450134"/>
            <a:chOff x="9392911" y="6212702"/>
            <a:chExt cx="2488502" cy="450134"/>
          </a:xfrm>
        </p:grpSpPr>
        <p:pic>
          <p:nvPicPr>
            <p:cNvPr id="8" name="Picture 7" descr="Icon&#10;&#10;Description automatically generated">
              <a:extLst>
                <a:ext uri="{FF2B5EF4-FFF2-40B4-BE49-F238E27FC236}">
                  <a16:creationId xmlns:a16="http://schemas.microsoft.com/office/drawing/2014/main" id="{846E1E3E-D9C4-9510-11A9-F2D84D61637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9" name="Rectangle 8">
              <a:extLst>
                <a:ext uri="{FF2B5EF4-FFF2-40B4-BE49-F238E27FC236}">
                  <a16:creationId xmlns:a16="http://schemas.microsoft.com/office/drawing/2014/main" id="{6040C101-3E44-003C-4CB0-84DC1481BC32}"/>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0" name="TextBox 9">
            <a:extLst>
              <a:ext uri="{FF2B5EF4-FFF2-40B4-BE49-F238E27FC236}">
                <a16:creationId xmlns:a16="http://schemas.microsoft.com/office/drawing/2014/main" id="{3E4382FF-93F5-2D48-78DE-A2EC9A6BCB84}"/>
              </a:ext>
            </a:extLst>
          </p:cNvPr>
          <p:cNvSpPr txBox="1"/>
          <p:nvPr/>
        </p:nvSpPr>
        <p:spPr bwMode="auto">
          <a:xfrm>
            <a:off x="3289300" y="6192454"/>
            <a:ext cx="48666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*Arm also included CT ± bevacizumab.  </a:t>
            </a: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FDA approval.</a:t>
            </a:r>
          </a:p>
        </p:txBody>
      </p:sp>
      <p:graphicFrame>
        <p:nvGraphicFramePr>
          <p:cNvPr id="11" name="Table 10">
            <a:extLst>
              <a:ext uri="{FF2B5EF4-FFF2-40B4-BE49-F238E27FC236}">
                <a16:creationId xmlns:a16="http://schemas.microsoft.com/office/drawing/2014/main" id="{A5D9F1EA-D04A-31F5-7802-75992205DE03}"/>
              </a:ext>
            </a:extLst>
          </p:cNvPr>
          <p:cNvGraphicFramePr>
            <a:graphicFrameLocks noGrp="1"/>
          </p:cNvGraphicFramePr>
          <p:nvPr>
            <p:extLst>
              <p:ext uri="{D42A27DB-BD31-4B8C-83A1-F6EECF244321}">
                <p14:modId xmlns:p14="http://schemas.microsoft.com/office/powerpoint/2010/main" val="3618710949"/>
              </p:ext>
            </p:extLst>
          </p:nvPr>
        </p:nvGraphicFramePr>
        <p:xfrm>
          <a:off x="749299" y="3822054"/>
          <a:ext cx="10439401" cy="2377416"/>
        </p:xfrm>
        <a:graphic>
          <a:graphicData uri="http://schemas.openxmlformats.org/drawingml/2006/table">
            <a:tbl>
              <a:tblPr firstRow="1" bandRow="1">
                <a:tableStyleId>{5C22544A-7EE6-4342-B048-85BDC9FD1C3A}</a:tableStyleId>
              </a:tblPr>
              <a:tblGrid>
                <a:gridCol w="2953888">
                  <a:extLst>
                    <a:ext uri="{9D8B030D-6E8A-4147-A177-3AD203B41FA5}">
                      <a16:colId xmlns:a16="http://schemas.microsoft.com/office/drawing/2014/main" val="20000"/>
                    </a:ext>
                  </a:extLst>
                </a:gridCol>
                <a:gridCol w="2098301">
                  <a:extLst>
                    <a:ext uri="{9D8B030D-6E8A-4147-A177-3AD203B41FA5}">
                      <a16:colId xmlns:a16="http://schemas.microsoft.com/office/drawing/2014/main" val="20001"/>
                    </a:ext>
                  </a:extLst>
                </a:gridCol>
                <a:gridCol w="2215416">
                  <a:extLst>
                    <a:ext uri="{9D8B030D-6E8A-4147-A177-3AD203B41FA5}">
                      <a16:colId xmlns:a16="http://schemas.microsoft.com/office/drawing/2014/main" val="1603609942"/>
                    </a:ext>
                  </a:extLst>
                </a:gridCol>
                <a:gridCol w="1997506">
                  <a:extLst>
                    <a:ext uri="{9D8B030D-6E8A-4147-A177-3AD203B41FA5}">
                      <a16:colId xmlns:a16="http://schemas.microsoft.com/office/drawing/2014/main" val="2905282071"/>
                    </a:ext>
                  </a:extLst>
                </a:gridCol>
                <a:gridCol w="1174290">
                  <a:extLst>
                    <a:ext uri="{9D8B030D-6E8A-4147-A177-3AD203B41FA5}">
                      <a16:colId xmlns:a16="http://schemas.microsoft.com/office/drawing/2014/main" val="2893105676"/>
                    </a:ext>
                  </a:extLst>
                </a:gridCol>
              </a:tblGrid>
              <a:tr h="128138">
                <a:tc>
                  <a:txBody>
                    <a:bodyPr/>
                    <a:lstStyle/>
                    <a:p>
                      <a:r>
                        <a:rPr lang="en-US" sz="1600" dirty="0">
                          <a:latin typeface="Calibri" panose="020F0502020204030204" pitchFamily="34" charset="0"/>
                          <a:cs typeface="Calibri" panose="020F0502020204030204" pitchFamily="34" charset="0"/>
                        </a:rPr>
                        <a:t>OS</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GB" sz="1600" dirty="0">
                          <a:latin typeface="Calibri" panose="020F0502020204030204" pitchFamily="34" charset="0"/>
                          <a:cs typeface="Calibri" panose="020F0502020204030204" pitchFamily="34" charset="0"/>
                        </a:rPr>
                        <a:t>Pembrolizumab*</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600" b="1" dirty="0">
                          <a:solidFill>
                            <a:schemeClr val="tx1"/>
                          </a:solidFill>
                          <a:latin typeface="Calibri" panose="020F0502020204030204" pitchFamily="34" charset="0"/>
                          <a:cs typeface="Calibri" panose="020F0502020204030204" pitchFamily="34" charset="0"/>
                        </a:rPr>
                        <a:t>Placebo</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i="0" dirty="0">
                          <a:solidFill>
                            <a:schemeClr val="tx1"/>
                          </a:solidFill>
                          <a:latin typeface="Calibri" panose="020F0502020204030204" pitchFamily="34" charset="0"/>
                          <a:cs typeface="Calibri" panose="020F0502020204030204" pitchFamily="34" charset="0"/>
                        </a:rPr>
                        <a:t>HR (95% CI)</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i="1" dirty="0">
                          <a:solidFill>
                            <a:schemeClr val="tx1"/>
                          </a:solidFill>
                          <a:latin typeface="Calibri" panose="020F0502020204030204" pitchFamily="34" charset="0"/>
                          <a:cs typeface="Calibri" panose="020F0502020204030204" pitchFamily="34" charset="0"/>
                        </a:rPr>
                        <a:t>P </a:t>
                      </a:r>
                      <a:r>
                        <a:rPr lang="en-US" sz="1600" b="1" i="0" dirty="0">
                          <a:solidFill>
                            <a:schemeClr val="tx1"/>
                          </a:solidFill>
                          <a:latin typeface="Calibri" panose="020F0502020204030204" pitchFamily="34" charset="0"/>
                          <a:cs typeface="Calibri" panose="020F0502020204030204" pitchFamily="34" charset="0"/>
                        </a:rPr>
                        <a:t>Value</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800883">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600" b="1" dirty="0">
                          <a:solidFill>
                            <a:schemeClr val="bg1"/>
                          </a:solidFill>
                          <a:latin typeface="Calibri" panose="020F0502020204030204" pitchFamily="34" charset="0"/>
                          <a:cs typeface="Calibri" panose="020F0502020204030204" pitchFamily="34" charset="0"/>
                        </a:rPr>
                        <a:t>ITT population, n</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24 mo OS, %</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600" b="1" dirty="0">
                          <a:solidFill>
                            <a:schemeClr val="bg1"/>
                          </a:solidFill>
                          <a:latin typeface="Calibri" panose="020F0502020204030204" pitchFamily="34" charset="0"/>
                          <a:cs typeface="Calibri" panose="020F0502020204030204" pitchFamily="34" charset="0"/>
                        </a:rPr>
                        <a:t>PD-L1 CPS ≥1,</a:t>
                      </a:r>
                      <a:r>
                        <a:rPr lang="en-US" sz="1600" b="1" baseline="30000" dirty="0">
                          <a:solidFill>
                            <a:schemeClr val="bg1"/>
                          </a:solidFill>
                          <a:latin typeface="Calibri" panose="020F0502020204030204" pitchFamily="34" charset="0"/>
                        </a:rPr>
                        <a:t>†</a:t>
                      </a:r>
                      <a:r>
                        <a:rPr lang="en-US" sz="1600" b="1" dirty="0">
                          <a:solidFill>
                            <a:schemeClr val="bg1"/>
                          </a:solidFill>
                          <a:latin typeface="Calibri" panose="020F0502020204030204" pitchFamily="34" charset="0"/>
                          <a:cs typeface="Calibri" panose="020F0502020204030204" pitchFamily="34" charset="0"/>
                        </a:rPr>
                        <a:t> n</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24 mo OS, %</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kumimoji="0" lang="en-U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600" b="1" dirty="0">
                          <a:solidFill>
                            <a:schemeClr val="bg1"/>
                          </a:solidFill>
                          <a:latin typeface="Calibri" panose="020F0502020204030204" pitchFamily="34" charset="0"/>
                          <a:cs typeface="Calibri" panose="020F0502020204030204" pitchFamily="34" charset="0"/>
                        </a:rPr>
                        <a:t>PD-L1 CPS ≥10, n</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24 mo OS, %</a:t>
                      </a:r>
                    </a:p>
                  </a:txBody>
                  <a:tcPr marL="121881" marR="121881" marT="45714" marB="45714">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GB" sz="1600" b="1"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308</a:t>
                      </a: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50.4</a:t>
                      </a: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GB" sz="1600" b="1"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273</a:t>
                      </a: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53.0</a:t>
                      </a: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GB" sz="1600" b="1"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158</a:t>
                      </a:r>
                    </a:p>
                    <a:p>
                      <a:pPr marL="0" marR="0" lvl="0" indent="0" algn="ctr" defTabSz="4572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54.4</a:t>
                      </a:r>
                    </a:p>
                  </a:txBody>
                  <a:tcPr marL="68580" marR="68580" marT="34290" marB="34290">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309</a:t>
                      </a:r>
                    </a:p>
                    <a:p>
                      <a:pPr marL="0" marR="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40.4</a:t>
                      </a:r>
                    </a:p>
                    <a:p>
                      <a:pPr marL="0" marR="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275</a:t>
                      </a:r>
                    </a:p>
                    <a:p>
                      <a:pPr marL="0" marR="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41.7</a:t>
                      </a:r>
                    </a:p>
                    <a:p>
                      <a:pPr marL="0" marR="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158</a:t>
                      </a:r>
                    </a:p>
                    <a:p>
                      <a:pPr marL="0" marR="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44.6</a:t>
                      </a:r>
                    </a:p>
                  </a:txBody>
                  <a:tcPr marL="121881" marR="121881" marT="45714" marB="45714" anchorCtr="1">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0.67 (0.54-0.84)</a:t>
                      </a: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0.64 (0.50-0.81)</a:t>
                      </a: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0.61 (0.44-0.84)</a:t>
                      </a:r>
                    </a:p>
                  </a:txBody>
                  <a:tcPr marL="68580" marR="68580" marT="34290" marB="3429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.001</a:t>
                      </a: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.001</a:t>
                      </a: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600" b="0" i="0" u="none" strike="noStrike" kern="1200" cap="none" spc="0" normalizeH="0" baseline="0" dirty="0">
                          <a:ln>
                            <a:noFill/>
                          </a:ln>
                          <a:solidFill>
                            <a:schemeClr val="bg1"/>
                          </a:solidFill>
                          <a:effectLst/>
                          <a:uLnTx/>
                          <a:uFillTx/>
                          <a:latin typeface="Calibri" panose="020F0502020204030204" pitchFamily="34" charset="0"/>
                          <a:ea typeface="+mn-ea"/>
                          <a:cs typeface="Calibri" panose="020F0502020204030204" pitchFamily="34" charset="0"/>
                        </a:rPr>
                        <a:t>.001</a:t>
                      </a:r>
                    </a:p>
                  </a:txBody>
                  <a:tcPr marL="68580" marR="68580" marT="34290" marB="3429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1654590784"/>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Rectangle 108">
            <a:extLst>
              <a:ext uri="{FF2B5EF4-FFF2-40B4-BE49-F238E27FC236}">
                <a16:creationId xmlns:a16="http://schemas.microsoft.com/office/drawing/2014/main" id="{23DB6657-CCA5-43FA-AE66-0F3BAC142F0E}"/>
              </a:ext>
            </a:extLst>
          </p:cNvPr>
          <p:cNvSpPr/>
          <p:nvPr/>
        </p:nvSpPr>
        <p:spPr bwMode="auto">
          <a:xfrm>
            <a:off x="3630363" y="2023353"/>
            <a:ext cx="245137" cy="3583670"/>
          </a:xfrm>
          <a:prstGeom prst="rect">
            <a:avLst/>
          </a:prstGeom>
          <a:solidFill>
            <a:schemeClr val="accent2">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 name="Title 1">
            <a:extLst>
              <a:ext uri="{FF2B5EF4-FFF2-40B4-BE49-F238E27FC236}">
                <a16:creationId xmlns:a16="http://schemas.microsoft.com/office/drawing/2014/main" id="{6C213682-F55D-0E4F-8A68-2963B3671FE3}"/>
              </a:ext>
            </a:extLst>
          </p:cNvPr>
          <p:cNvSpPr>
            <a:spLocks noGrp="1"/>
          </p:cNvSpPr>
          <p:nvPr>
            <p:ph type="title"/>
          </p:nvPr>
        </p:nvSpPr>
        <p:spPr>
          <a:xfrm>
            <a:off x="609759" y="238127"/>
            <a:ext cx="10872629" cy="1103313"/>
          </a:xfrm>
        </p:spPr>
        <p:txBody>
          <a:bodyPr/>
          <a:lstStyle/>
          <a:p>
            <a:r>
              <a:rPr lang="en-US" dirty="0"/>
              <a:t>KEYNOTE-826: PFS/OS Across Protocol-Specified Subgroups</a:t>
            </a:r>
          </a:p>
        </p:txBody>
      </p:sp>
      <p:sp>
        <p:nvSpPr>
          <p:cNvPr id="186" name="Rectangle 185">
            <a:extLst>
              <a:ext uri="{FF2B5EF4-FFF2-40B4-BE49-F238E27FC236}">
                <a16:creationId xmlns:a16="http://schemas.microsoft.com/office/drawing/2014/main" id="{4E56A3D3-8B6D-4695-85B7-17FE9B5668BE}"/>
              </a:ext>
            </a:extLst>
          </p:cNvPr>
          <p:cNvSpPr/>
          <p:nvPr/>
        </p:nvSpPr>
        <p:spPr bwMode="auto">
          <a:xfrm>
            <a:off x="9067030" y="2036064"/>
            <a:ext cx="284787" cy="3625823"/>
          </a:xfrm>
          <a:prstGeom prst="rect">
            <a:avLst/>
          </a:prstGeom>
          <a:solidFill>
            <a:schemeClr val="accent2">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 name="Text Box 15">
            <a:extLst>
              <a:ext uri="{FF2B5EF4-FFF2-40B4-BE49-F238E27FC236}">
                <a16:creationId xmlns:a16="http://schemas.microsoft.com/office/drawing/2014/main" id="{AC376833-104A-9D4C-BFB2-7D367775974C}"/>
              </a:ext>
            </a:extLst>
          </p:cNvPr>
          <p:cNvSpPr txBox="1">
            <a:spLocks noChangeArrowheads="1"/>
          </p:cNvSpPr>
          <p:nvPr/>
        </p:nvSpPr>
        <p:spPr bwMode="auto">
          <a:xfrm>
            <a:off x="412751" y="6368595"/>
            <a:ext cx="7853362" cy="276999"/>
          </a:xfrm>
          <a:prstGeom prst="rect">
            <a:avLst/>
          </a:prstGeom>
          <a:noFill/>
          <a:ln>
            <a:noFill/>
          </a:ln>
        </p:spPr>
        <p:txBody>
          <a:bodyPr anchor="b">
            <a:spAutoFit/>
          </a:bodyPr>
          <a:lstStyle>
            <a:defPPr>
              <a:defRPr lang="en-US"/>
            </a:defPPr>
            <a:lvl1pPr eaLnBrk="1" hangingPunct="1">
              <a:defRPr sz="1200" b="0" spc="-10">
                <a:solidFill>
                  <a:schemeClr val="bg2"/>
                </a:solidFill>
                <a:latin typeface="Calibri" panose="020F0502020204030204" pitchFamily="34" charset="0"/>
                <a:cs typeface="+mn-cs"/>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altLang="en-US" dirty="0"/>
              <a:t>Colombo. NEJM. 2021;385:1856.</a:t>
            </a:r>
          </a:p>
        </p:txBody>
      </p:sp>
      <p:sp>
        <p:nvSpPr>
          <p:cNvPr id="9" name="TextBox 8">
            <a:extLst>
              <a:ext uri="{FF2B5EF4-FFF2-40B4-BE49-F238E27FC236}">
                <a16:creationId xmlns:a16="http://schemas.microsoft.com/office/drawing/2014/main" id="{B87B6CD6-9B35-4F7C-BAA2-9D3B6A013890}"/>
              </a:ext>
            </a:extLst>
          </p:cNvPr>
          <p:cNvSpPr txBox="1"/>
          <p:nvPr/>
        </p:nvSpPr>
        <p:spPr bwMode="auto">
          <a:xfrm>
            <a:off x="3335073" y="1203121"/>
            <a:ext cx="787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2800" dirty="0">
                <a:solidFill>
                  <a:schemeClr val="bg1"/>
                </a:solidFill>
                <a:latin typeface="Calibri" panose="020F0502020204030204" pitchFamily="34" charset="0"/>
              </a:rPr>
              <a:t>PFS</a:t>
            </a:r>
          </a:p>
        </p:txBody>
      </p:sp>
      <p:sp>
        <p:nvSpPr>
          <p:cNvPr id="11" name="TextBox 10">
            <a:extLst>
              <a:ext uri="{FF2B5EF4-FFF2-40B4-BE49-F238E27FC236}">
                <a16:creationId xmlns:a16="http://schemas.microsoft.com/office/drawing/2014/main" id="{34432584-540D-447E-A942-E49E714E36F3}"/>
              </a:ext>
            </a:extLst>
          </p:cNvPr>
          <p:cNvSpPr txBox="1"/>
          <p:nvPr/>
        </p:nvSpPr>
        <p:spPr bwMode="auto">
          <a:xfrm>
            <a:off x="8807097" y="1203121"/>
            <a:ext cx="787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2800" dirty="0">
                <a:solidFill>
                  <a:schemeClr val="bg1"/>
                </a:solidFill>
                <a:latin typeface="Calibri" panose="020F0502020204030204" pitchFamily="34" charset="0"/>
              </a:rPr>
              <a:t>OS</a:t>
            </a:r>
          </a:p>
        </p:txBody>
      </p:sp>
      <p:cxnSp>
        <p:nvCxnSpPr>
          <p:cNvPr id="15" name="Straight Connector 14">
            <a:extLst>
              <a:ext uri="{FF2B5EF4-FFF2-40B4-BE49-F238E27FC236}">
                <a16:creationId xmlns:a16="http://schemas.microsoft.com/office/drawing/2014/main" id="{1345CCC7-A937-4B3A-BF14-479028EAF483}"/>
              </a:ext>
            </a:extLst>
          </p:cNvPr>
          <p:cNvCxnSpPr/>
          <p:nvPr/>
        </p:nvCxnSpPr>
        <p:spPr bwMode="auto">
          <a:xfrm>
            <a:off x="3206287" y="5613944"/>
            <a:ext cx="1618841"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C17A1074-FC13-46B0-B140-1373E3D8942B}"/>
              </a:ext>
            </a:extLst>
          </p:cNvPr>
          <p:cNvCxnSpPr>
            <a:cxnSpLocks/>
          </p:cNvCxnSpPr>
          <p:nvPr/>
        </p:nvCxnSpPr>
        <p:spPr bwMode="auto">
          <a:xfrm>
            <a:off x="3208249" y="5602172"/>
            <a:ext cx="0" cy="84376"/>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EE172E8A-736A-4A86-93F9-9AABE26E48AA}"/>
              </a:ext>
            </a:extLst>
          </p:cNvPr>
          <p:cNvCxnSpPr>
            <a:cxnSpLocks/>
          </p:cNvCxnSpPr>
          <p:nvPr/>
        </p:nvCxnSpPr>
        <p:spPr bwMode="auto">
          <a:xfrm>
            <a:off x="3610997" y="5602172"/>
            <a:ext cx="0" cy="84376"/>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09F1D6CC-CDFE-4B32-BCB1-91581430B906}"/>
              </a:ext>
            </a:extLst>
          </p:cNvPr>
          <p:cNvCxnSpPr>
            <a:cxnSpLocks/>
          </p:cNvCxnSpPr>
          <p:nvPr/>
        </p:nvCxnSpPr>
        <p:spPr bwMode="auto">
          <a:xfrm>
            <a:off x="4013745" y="2025023"/>
            <a:ext cx="0" cy="3661525"/>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182CC1BB-FFAC-4552-884C-3FB76DBC5949}"/>
              </a:ext>
            </a:extLst>
          </p:cNvPr>
          <p:cNvCxnSpPr>
            <a:cxnSpLocks/>
          </p:cNvCxnSpPr>
          <p:nvPr/>
        </p:nvCxnSpPr>
        <p:spPr bwMode="auto">
          <a:xfrm>
            <a:off x="4416493" y="5602172"/>
            <a:ext cx="0" cy="84376"/>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F6AD381F-318D-435B-9651-696751594635}"/>
              </a:ext>
            </a:extLst>
          </p:cNvPr>
          <p:cNvCxnSpPr>
            <a:cxnSpLocks/>
          </p:cNvCxnSpPr>
          <p:nvPr/>
        </p:nvCxnSpPr>
        <p:spPr bwMode="auto">
          <a:xfrm>
            <a:off x="4819242" y="5602172"/>
            <a:ext cx="0" cy="84376"/>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Arrow Connector 26">
            <a:extLst>
              <a:ext uri="{FF2B5EF4-FFF2-40B4-BE49-F238E27FC236}">
                <a16:creationId xmlns:a16="http://schemas.microsoft.com/office/drawing/2014/main" id="{46CF5E25-2949-4326-A93D-6EAF01A33827}"/>
              </a:ext>
            </a:extLst>
          </p:cNvPr>
          <p:cNvCxnSpPr/>
          <p:nvPr/>
        </p:nvCxnSpPr>
        <p:spPr bwMode="auto">
          <a:xfrm flipH="1">
            <a:off x="3184702" y="5892582"/>
            <a:ext cx="757421" cy="0"/>
          </a:xfrm>
          <a:prstGeom prst="straightConnector1">
            <a:avLst/>
          </a:prstGeom>
          <a:noFill/>
          <a:ln w="28575" cap="flat" cmpd="sng" algn="ctr">
            <a:solidFill>
              <a:schemeClr val="bg1"/>
            </a:solidFill>
            <a:prstDash val="solid"/>
            <a:round/>
            <a:headEnd type="none" w="med" len="med"/>
            <a:tailEnd type="triangle"/>
          </a:ln>
          <a:effectLst/>
        </p:spPr>
      </p:cxnSp>
      <p:cxnSp>
        <p:nvCxnSpPr>
          <p:cNvPr id="29" name="Straight Arrow Connector 28">
            <a:extLst>
              <a:ext uri="{FF2B5EF4-FFF2-40B4-BE49-F238E27FC236}">
                <a16:creationId xmlns:a16="http://schemas.microsoft.com/office/drawing/2014/main" id="{873C3214-3D53-4D9C-B25E-0E7CD176CBFE}"/>
              </a:ext>
            </a:extLst>
          </p:cNvPr>
          <p:cNvCxnSpPr/>
          <p:nvPr/>
        </p:nvCxnSpPr>
        <p:spPr bwMode="auto">
          <a:xfrm>
            <a:off x="4081442" y="5890620"/>
            <a:ext cx="741724" cy="0"/>
          </a:xfrm>
          <a:prstGeom prst="straightConnector1">
            <a:avLst/>
          </a:prstGeom>
          <a:noFill/>
          <a:ln w="28575" cap="flat" cmpd="sng" algn="ctr">
            <a:solidFill>
              <a:schemeClr val="bg1"/>
            </a:solidFill>
            <a:prstDash val="solid"/>
            <a:round/>
            <a:headEnd type="none" w="med" len="med"/>
            <a:tailEnd type="triangle"/>
          </a:ln>
          <a:effectLst/>
        </p:spPr>
      </p:cxnSp>
      <p:sp>
        <p:nvSpPr>
          <p:cNvPr id="30" name="TextBox 29">
            <a:extLst>
              <a:ext uri="{FF2B5EF4-FFF2-40B4-BE49-F238E27FC236}">
                <a16:creationId xmlns:a16="http://schemas.microsoft.com/office/drawing/2014/main" id="{A8104FDA-0FD8-4258-83DA-0DD99329B33A}"/>
              </a:ext>
            </a:extLst>
          </p:cNvPr>
          <p:cNvSpPr txBox="1"/>
          <p:nvPr/>
        </p:nvSpPr>
        <p:spPr bwMode="auto">
          <a:xfrm>
            <a:off x="737975" y="1673890"/>
            <a:ext cx="9531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Subgroup</a:t>
            </a:r>
          </a:p>
        </p:txBody>
      </p:sp>
      <p:sp>
        <p:nvSpPr>
          <p:cNvPr id="31" name="TextBox 30">
            <a:extLst>
              <a:ext uri="{FF2B5EF4-FFF2-40B4-BE49-F238E27FC236}">
                <a16:creationId xmlns:a16="http://schemas.microsoft.com/office/drawing/2014/main" id="{F3435E5E-3CAB-46A8-8A73-877D67609EB6}"/>
              </a:ext>
            </a:extLst>
          </p:cNvPr>
          <p:cNvSpPr txBox="1"/>
          <p:nvPr/>
        </p:nvSpPr>
        <p:spPr bwMode="auto">
          <a:xfrm>
            <a:off x="2207470" y="1523282"/>
            <a:ext cx="13274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No. of Events/ No. of Patients</a:t>
            </a:r>
          </a:p>
        </p:txBody>
      </p:sp>
      <p:sp>
        <p:nvSpPr>
          <p:cNvPr id="32" name="TextBox 31">
            <a:extLst>
              <a:ext uri="{FF2B5EF4-FFF2-40B4-BE49-F238E27FC236}">
                <a16:creationId xmlns:a16="http://schemas.microsoft.com/office/drawing/2014/main" id="{0609FA22-46C4-4994-9C69-2AC538FBCF89}"/>
              </a:ext>
            </a:extLst>
          </p:cNvPr>
          <p:cNvSpPr txBox="1"/>
          <p:nvPr/>
        </p:nvSpPr>
        <p:spPr bwMode="auto">
          <a:xfrm>
            <a:off x="3481176" y="1531887"/>
            <a:ext cx="280344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400" dirty="0">
                <a:solidFill>
                  <a:schemeClr val="bg1"/>
                </a:solidFill>
                <a:latin typeface="Calibri" panose="020F0502020204030204" pitchFamily="34" charset="0"/>
              </a:rPr>
              <a:t>HR for Disease Progression or Death (95% Cl)</a:t>
            </a:r>
          </a:p>
        </p:txBody>
      </p:sp>
      <p:sp>
        <p:nvSpPr>
          <p:cNvPr id="33" name="TextBox 32">
            <a:extLst>
              <a:ext uri="{FF2B5EF4-FFF2-40B4-BE49-F238E27FC236}">
                <a16:creationId xmlns:a16="http://schemas.microsoft.com/office/drawing/2014/main" id="{71B26AFE-BEE4-4671-BC56-D54DDE356E63}"/>
              </a:ext>
            </a:extLst>
          </p:cNvPr>
          <p:cNvSpPr txBox="1"/>
          <p:nvPr/>
        </p:nvSpPr>
        <p:spPr bwMode="auto">
          <a:xfrm>
            <a:off x="746580" y="1970800"/>
            <a:ext cx="226341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Overall</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Age</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&lt;65 yr</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≥65 yr</a:t>
            </a:r>
          </a:p>
        </p:txBody>
      </p:sp>
      <p:sp>
        <p:nvSpPr>
          <p:cNvPr id="35" name="TextBox 34">
            <a:extLst>
              <a:ext uri="{FF2B5EF4-FFF2-40B4-BE49-F238E27FC236}">
                <a16:creationId xmlns:a16="http://schemas.microsoft.com/office/drawing/2014/main" id="{6E826D7B-8229-4961-B445-21EAD01B2358}"/>
              </a:ext>
            </a:extLst>
          </p:cNvPr>
          <p:cNvSpPr txBox="1"/>
          <p:nvPr/>
        </p:nvSpPr>
        <p:spPr bwMode="auto">
          <a:xfrm>
            <a:off x="751959" y="2697644"/>
            <a:ext cx="99508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Race</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White</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Non-White</a:t>
            </a:r>
          </a:p>
        </p:txBody>
      </p:sp>
      <p:sp>
        <p:nvSpPr>
          <p:cNvPr id="37" name="TextBox 36">
            <a:extLst>
              <a:ext uri="{FF2B5EF4-FFF2-40B4-BE49-F238E27FC236}">
                <a16:creationId xmlns:a16="http://schemas.microsoft.com/office/drawing/2014/main" id="{1006B4ED-B78E-491C-B661-A5C629AF3B23}"/>
              </a:ext>
            </a:extLst>
          </p:cNvPr>
          <p:cNvSpPr txBox="1"/>
          <p:nvPr/>
        </p:nvSpPr>
        <p:spPr bwMode="auto">
          <a:xfrm>
            <a:off x="759541" y="3229095"/>
            <a:ext cx="221963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ECOG PS score</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0</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1</a:t>
            </a:r>
          </a:p>
        </p:txBody>
      </p:sp>
      <p:sp>
        <p:nvSpPr>
          <p:cNvPr id="39" name="TextBox 38">
            <a:extLst>
              <a:ext uri="{FF2B5EF4-FFF2-40B4-BE49-F238E27FC236}">
                <a16:creationId xmlns:a16="http://schemas.microsoft.com/office/drawing/2014/main" id="{862C783D-0DD0-4330-8BC5-6A069A15189A}"/>
              </a:ext>
            </a:extLst>
          </p:cNvPr>
          <p:cNvSpPr txBox="1"/>
          <p:nvPr/>
        </p:nvSpPr>
        <p:spPr bwMode="auto">
          <a:xfrm>
            <a:off x="755855" y="3762581"/>
            <a:ext cx="219382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PD-L1 combined positive score</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&lt;1</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1 to &lt;10</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≥10</a:t>
            </a:r>
          </a:p>
        </p:txBody>
      </p:sp>
      <p:sp>
        <p:nvSpPr>
          <p:cNvPr id="41" name="TextBox 40">
            <a:extLst>
              <a:ext uri="{FF2B5EF4-FFF2-40B4-BE49-F238E27FC236}">
                <a16:creationId xmlns:a16="http://schemas.microsoft.com/office/drawing/2014/main" id="{035F2390-3C93-4DA3-B673-87FFCA16ADC8}"/>
              </a:ext>
            </a:extLst>
          </p:cNvPr>
          <p:cNvSpPr txBox="1"/>
          <p:nvPr/>
        </p:nvSpPr>
        <p:spPr bwMode="auto">
          <a:xfrm>
            <a:off x="762482" y="4474964"/>
            <a:ext cx="19431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Concomitant bevacizumab</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Yes</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No</a:t>
            </a:r>
          </a:p>
        </p:txBody>
      </p:sp>
      <p:sp>
        <p:nvSpPr>
          <p:cNvPr id="44" name="TextBox 43">
            <a:extLst>
              <a:ext uri="{FF2B5EF4-FFF2-40B4-BE49-F238E27FC236}">
                <a16:creationId xmlns:a16="http://schemas.microsoft.com/office/drawing/2014/main" id="{180BA407-AE4E-4AA0-8A7B-9B292A9FDD15}"/>
              </a:ext>
            </a:extLst>
          </p:cNvPr>
          <p:cNvSpPr txBox="1"/>
          <p:nvPr/>
        </p:nvSpPr>
        <p:spPr bwMode="auto">
          <a:xfrm>
            <a:off x="760823" y="5010021"/>
            <a:ext cx="221594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Metastatic disease at diagnosis</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Yes</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No</a:t>
            </a:r>
          </a:p>
        </p:txBody>
      </p:sp>
      <p:sp>
        <p:nvSpPr>
          <p:cNvPr id="45" name="TextBox 44">
            <a:extLst>
              <a:ext uri="{FF2B5EF4-FFF2-40B4-BE49-F238E27FC236}">
                <a16:creationId xmlns:a16="http://schemas.microsoft.com/office/drawing/2014/main" id="{39D2B395-A4B1-4172-AB60-9C4A84B7D5B2}"/>
              </a:ext>
            </a:extLst>
          </p:cNvPr>
          <p:cNvSpPr txBox="1"/>
          <p:nvPr/>
        </p:nvSpPr>
        <p:spPr bwMode="auto">
          <a:xfrm>
            <a:off x="2461591" y="1997765"/>
            <a:ext cx="682487"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406/617</a:t>
            </a:r>
          </a:p>
        </p:txBody>
      </p:sp>
      <p:sp>
        <p:nvSpPr>
          <p:cNvPr id="46" name="TextBox 45">
            <a:extLst>
              <a:ext uri="{FF2B5EF4-FFF2-40B4-BE49-F238E27FC236}">
                <a16:creationId xmlns:a16="http://schemas.microsoft.com/office/drawing/2014/main" id="{8E812EF0-20CC-434B-AEC9-F536E77CA0D8}"/>
              </a:ext>
            </a:extLst>
          </p:cNvPr>
          <p:cNvSpPr txBox="1"/>
          <p:nvPr/>
        </p:nvSpPr>
        <p:spPr bwMode="auto">
          <a:xfrm>
            <a:off x="2461591" y="2343978"/>
            <a:ext cx="682487"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345/517</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61/100</a:t>
            </a:r>
          </a:p>
        </p:txBody>
      </p:sp>
      <p:sp>
        <p:nvSpPr>
          <p:cNvPr id="47" name="TextBox 46">
            <a:extLst>
              <a:ext uri="{FF2B5EF4-FFF2-40B4-BE49-F238E27FC236}">
                <a16:creationId xmlns:a16="http://schemas.microsoft.com/office/drawing/2014/main" id="{635CB854-1C49-4340-A2F4-6183CAEEE483}"/>
              </a:ext>
            </a:extLst>
          </p:cNvPr>
          <p:cNvSpPr txBox="1"/>
          <p:nvPr/>
        </p:nvSpPr>
        <p:spPr bwMode="auto">
          <a:xfrm>
            <a:off x="2461591" y="2890632"/>
            <a:ext cx="682487"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239/360</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139/221</a:t>
            </a:r>
          </a:p>
        </p:txBody>
      </p:sp>
      <p:sp>
        <p:nvSpPr>
          <p:cNvPr id="48" name="TextBox 47">
            <a:extLst>
              <a:ext uri="{FF2B5EF4-FFF2-40B4-BE49-F238E27FC236}">
                <a16:creationId xmlns:a16="http://schemas.microsoft.com/office/drawing/2014/main" id="{01CB7771-DBCD-49BD-B336-5F23F3234FD8}"/>
              </a:ext>
            </a:extLst>
          </p:cNvPr>
          <p:cNvSpPr txBox="1"/>
          <p:nvPr/>
        </p:nvSpPr>
        <p:spPr bwMode="auto">
          <a:xfrm>
            <a:off x="2461591" y="3420721"/>
            <a:ext cx="682487"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197/348</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207/267</a:t>
            </a:r>
          </a:p>
        </p:txBody>
      </p:sp>
      <p:sp>
        <p:nvSpPr>
          <p:cNvPr id="49" name="TextBox 48">
            <a:extLst>
              <a:ext uri="{FF2B5EF4-FFF2-40B4-BE49-F238E27FC236}">
                <a16:creationId xmlns:a16="http://schemas.microsoft.com/office/drawing/2014/main" id="{95A42F90-F342-4DBC-9988-712448C30B05}"/>
              </a:ext>
            </a:extLst>
          </p:cNvPr>
          <p:cNvSpPr txBox="1"/>
          <p:nvPr/>
        </p:nvSpPr>
        <p:spPr bwMode="auto">
          <a:xfrm>
            <a:off x="2461591" y="3964060"/>
            <a:ext cx="682487"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51/69</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152/231</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203/317</a:t>
            </a:r>
          </a:p>
        </p:txBody>
      </p:sp>
      <p:sp>
        <p:nvSpPr>
          <p:cNvPr id="50" name="TextBox 49">
            <a:extLst>
              <a:ext uri="{FF2B5EF4-FFF2-40B4-BE49-F238E27FC236}">
                <a16:creationId xmlns:a16="http://schemas.microsoft.com/office/drawing/2014/main" id="{CD578F2C-D1C7-444B-8ADC-F9B87138ED12}"/>
              </a:ext>
            </a:extLst>
          </p:cNvPr>
          <p:cNvSpPr txBox="1"/>
          <p:nvPr/>
        </p:nvSpPr>
        <p:spPr bwMode="auto">
          <a:xfrm>
            <a:off x="2461591" y="4674708"/>
            <a:ext cx="682487"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234/389</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172/228</a:t>
            </a:r>
          </a:p>
        </p:txBody>
      </p:sp>
      <p:sp>
        <p:nvSpPr>
          <p:cNvPr id="51" name="TextBox 50">
            <a:extLst>
              <a:ext uri="{FF2B5EF4-FFF2-40B4-BE49-F238E27FC236}">
                <a16:creationId xmlns:a16="http://schemas.microsoft.com/office/drawing/2014/main" id="{00B43B15-F992-451D-8821-1ED2EB7BBCFD}"/>
              </a:ext>
            </a:extLst>
          </p:cNvPr>
          <p:cNvSpPr txBox="1"/>
          <p:nvPr/>
        </p:nvSpPr>
        <p:spPr bwMode="auto">
          <a:xfrm>
            <a:off x="2449995" y="5201483"/>
            <a:ext cx="682487"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137/190</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269/427</a:t>
            </a:r>
          </a:p>
        </p:txBody>
      </p:sp>
      <p:sp>
        <p:nvSpPr>
          <p:cNvPr id="52" name="TextBox 51">
            <a:extLst>
              <a:ext uri="{FF2B5EF4-FFF2-40B4-BE49-F238E27FC236}">
                <a16:creationId xmlns:a16="http://schemas.microsoft.com/office/drawing/2014/main" id="{832D868C-6102-4C7E-8D2E-B977B356D093}"/>
              </a:ext>
            </a:extLst>
          </p:cNvPr>
          <p:cNvSpPr txBox="1"/>
          <p:nvPr/>
        </p:nvSpPr>
        <p:spPr bwMode="auto">
          <a:xfrm>
            <a:off x="2990021" y="5615614"/>
            <a:ext cx="44560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0.25</a:t>
            </a:r>
          </a:p>
        </p:txBody>
      </p:sp>
      <p:sp>
        <p:nvSpPr>
          <p:cNvPr id="53" name="TextBox 52">
            <a:extLst>
              <a:ext uri="{FF2B5EF4-FFF2-40B4-BE49-F238E27FC236}">
                <a16:creationId xmlns:a16="http://schemas.microsoft.com/office/drawing/2014/main" id="{A8A07EC7-0E6C-4F65-8F3C-F67F4B958450}"/>
              </a:ext>
            </a:extLst>
          </p:cNvPr>
          <p:cNvSpPr txBox="1"/>
          <p:nvPr/>
        </p:nvSpPr>
        <p:spPr bwMode="auto">
          <a:xfrm>
            <a:off x="3380960" y="5615614"/>
            <a:ext cx="44560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0.5</a:t>
            </a:r>
          </a:p>
        </p:txBody>
      </p:sp>
      <p:sp>
        <p:nvSpPr>
          <p:cNvPr id="54" name="TextBox 53">
            <a:extLst>
              <a:ext uri="{FF2B5EF4-FFF2-40B4-BE49-F238E27FC236}">
                <a16:creationId xmlns:a16="http://schemas.microsoft.com/office/drawing/2014/main" id="{22E7540D-3284-4854-A65F-661B2243A06D}"/>
              </a:ext>
            </a:extLst>
          </p:cNvPr>
          <p:cNvSpPr txBox="1"/>
          <p:nvPr/>
        </p:nvSpPr>
        <p:spPr bwMode="auto">
          <a:xfrm>
            <a:off x="3786808" y="5615614"/>
            <a:ext cx="44560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1.0</a:t>
            </a:r>
          </a:p>
        </p:txBody>
      </p:sp>
      <p:sp>
        <p:nvSpPr>
          <p:cNvPr id="55" name="TextBox 54">
            <a:extLst>
              <a:ext uri="{FF2B5EF4-FFF2-40B4-BE49-F238E27FC236}">
                <a16:creationId xmlns:a16="http://schemas.microsoft.com/office/drawing/2014/main" id="{8C8ED39A-0ACA-4CEE-AB39-D635407EE256}"/>
              </a:ext>
            </a:extLst>
          </p:cNvPr>
          <p:cNvSpPr txBox="1"/>
          <p:nvPr/>
        </p:nvSpPr>
        <p:spPr bwMode="auto">
          <a:xfrm>
            <a:off x="4191000" y="5615614"/>
            <a:ext cx="44560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2.0</a:t>
            </a:r>
          </a:p>
        </p:txBody>
      </p:sp>
      <p:sp>
        <p:nvSpPr>
          <p:cNvPr id="56" name="TextBox 55">
            <a:extLst>
              <a:ext uri="{FF2B5EF4-FFF2-40B4-BE49-F238E27FC236}">
                <a16:creationId xmlns:a16="http://schemas.microsoft.com/office/drawing/2014/main" id="{94488BDF-E273-4DA6-B6D2-739E62BC1F1A}"/>
              </a:ext>
            </a:extLst>
          </p:cNvPr>
          <p:cNvSpPr txBox="1"/>
          <p:nvPr/>
        </p:nvSpPr>
        <p:spPr bwMode="auto">
          <a:xfrm>
            <a:off x="4611756" y="5615614"/>
            <a:ext cx="44560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4.0</a:t>
            </a:r>
          </a:p>
        </p:txBody>
      </p:sp>
      <p:sp>
        <p:nvSpPr>
          <p:cNvPr id="57" name="TextBox 56">
            <a:extLst>
              <a:ext uri="{FF2B5EF4-FFF2-40B4-BE49-F238E27FC236}">
                <a16:creationId xmlns:a16="http://schemas.microsoft.com/office/drawing/2014/main" id="{0D28376E-C410-4EB8-9D7F-ADCE9D118B8C}"/>
              </a:ext>
            </a:extLst>
          </p:cNvPr>
          <p:cNvSpPr txBox="1"/>
          <p:nvPr/>
        </p:nvSpPr>
        <p:spPr bwMode="auto">
          <a:xfrm>
            <a:off x="4865204" y="1997765"/>
            <a:ext cx="116122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0.65 (0.53-0.79)</a:t>
            </a:r>
          </a:p>
        </p:txBody>
      </p:sp>
      <p:sp>
        <p:nvSpPr>
          <p:cNvPr id="58" name="TextBox 57">
            <a:extLst>
              <a:ext uri="{FF2B5EF4-FFF2-40B4-BE49-F238E27FC236}">
                <a16:creationId xmlns:a16="http://schemas.microsoft.com/office/drawing/2014/main" id="{2F05B459-6FFA-4B94-B77D-E18D7EDF453B}"/>
              </a:ext>
            </a:extLst>
          </p:cNvPr>
          <p:cNvSpPr txBox="1"/>
          <p:nvPr/>
        </p:nvSpPr>
        <p:spPr bwMode="auto">
          <a:xfrm>
            <a:off x="4732683" y="2343978"/>
            <a:ext cx="1315278"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0.63 (0.50-0.78)</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0.77 (0.42-1.42)</a:t>
            </a:r>
          </a:p>
        </p:txBody>
      </p:sp>
      <p:sp>
        <p:nvSpPr>
          <p:cNvPr id="59" name="TextBox 58">
            <a:extLst>
              <a:ext uri="{FF2B5EF4-FFF2-40B4-BE49-F238E27FC236}">
                <a16:creationId xmlns:a16="http://schemas.microsoft.com/office/drawing/2014/main" id="{D526A473-C7D2-4E99-A175-0AACC8B3A16C}"/>
              </a:ext>
            </a:extLst>
          </p:cNvPr>
          <p:cNvSpPr txBox="1"/>
          <p:nvPr/>
        </p:nvSpPr>
        <p:spPr bwMode="auto">
          <a:xfrm>
            <a:off x="4833729" y="2890632"/>
            <a:ext cx="1129748"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0.70 (0.53-0.91)</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0.64 (0.45-0.90)</a:t>
            </a:r>
          </a:p>
        </p:txBody>
      </p:sp>
      <p:sp>
        <p:nvSpPr>
          <p:cNvPr id="60" name="TextBox 59">
            <a:extLst>
              <a:ext uri="{FF2B5EF4-FFF2-40B4-BE49-F238E27FC236}">
                <a16:creationId xmlns:a16="http://schemas.microsoft.com/office/drawing/2014/main" id="{65CEA4B8-7674-4F94-BE94-D41702E64719}"/>
              </a:ext>
            </a:extLst>
          </p:cNvPr>
          <p:cNvSpPr txBox="1"/>
          <p:nvPr/>
        </p:nvSpPr>
        <p:spPr bwMode="auto">
          <a:xfrm>
            <a:off x="4809771" y="3420721"/>
            <a:ext cx="11338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0.65 (0.48-0.87)</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0.69 (0.52-0.93)</a:t>
            </a:r>
          </a:p>
        </p:txBody>
      </p:sp>
      <p:sp>
        <p:nvSpPr>
          <p:cNvPr id="61" name="TextBox 60">
            <a:extLst>
              <a:ext uri="{FF2B5EF4-FFF2-40B4-BE49-F238E27FC236}">
                <a16:creationId xmlns:a16="http://schemas.microsoft.com/office/drawing/2014/main" id="{1339ADE6-1E1D-4BB6-A519-D75D312456AA}"/>
              </a:ext>
            </a:extLst>
          </p:cNvPr>
          <p:cNvSpPr txBox="1"/>
          <p:nvPr/>
        </p:nvSpPr>
        <p:spPr bwMode="auto">
          <a:xfrm>
            <a:off x="4722164" y="3964060"/>
            <a:ext cx="1216467"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0.94 (0.52-1.70)</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0.68 (0.49-0.94)</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0.58 (0.44-0.77)</a:t>
            </a:r>
          </a:p>
        </p:txBody>
      </p:sp>
      <p:sp>
        <p:nvSpPr>
          <p:cNvPr id="62" name="TextBox 61">
            <a:extLst>
              <a:ext uri="{FF2B5EF4-FFF2-40B4-BE49-F238E27FC236}">
                <a16:creationId xmlns:a16="http://schemas.microsoft.com/office/drawing/2014/main" id="{302B7C0B-D3D0-497C-84B0-C3C986493147}"/>
              </a:ext>
            </a:extLst>
          </p:cNvPr>
          <p:cNvSpPr txBox="1"/>
          <p:nvPr/>
        </p:nvSpPr>
        <p:spPr bwMode="auto">
          <a:xfrm>
            <a:off x="4853609" y="4674708"/>
            <a:ext cx="1098274"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0.61 (0.47-0.79)</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0.74 (0.54-1.01)</a:t>
            </a:r>
          </a:p>
        </p:txBody>
      </p:sp>
      <p:sp>
        <p:nvSpPr>
          <p:cNvPr id="63" name="TextBox 62">
            <a:extLst>
              <a:ext uri="{FF2B5EF4-FFF2-40B4-BE49-F238E27FC236}">
                <a16:creationId xmlns:a16="http://schemas.microsoft.com/office/drawing/2014/main" id="{116FC7C6-CE3C-421F-89B0-64FABD194B63}"/>
              </a:ext>
            </a:extLst>
          </p:cNvPr>
          <p:cNvSpPr txBox="1"/>
          <p:nvPr/>
        </p:nvSpPr>
        <p:spPr bwMode="auto">
          <a:xfrm>
            <a:off x="4808815" y="5201483"/>
            <a:ext cx="113147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0.92 (0.64-1.30)</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0.58 (0.45-0.75)</a:t>
            </a:r>
          </a:p>
        </p:txBody>
      </p:sp>
      <p:cxnSp>
        <p:nvCxnSpPr>
          <p:cNvPr id="65" name="Straight Connector 64">
            <a:extLst>
              <a:ext uri="{FF2B5EF4-FFF2-40B4-BE49-F238E27FC236}">
                <a16:creationId xmlns:a16="http://schemas.microsoft.com/office/drawing/2014/main" id="{A445680C-3827-4C45-AACC-48AA5F9049FA}"/>
              </a:ext>
            </a:extLst>
          </p:cNvPr>
          <p:cNvCxnSpPr>
            <a:cxnSpLocks/>
          </p:cNvCxnSpPr>
          <p:nvPr/>
        </p:nvCxnSpPr>
        <p:spPr bwMode="auto">
          <a:xfrm>
            <a:off x="3642691" y="2126974"/>
            <a:ext cx="238539"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AF44E9F4-B7B7-4FE4-B879-CDA8C09C0654}"/>
              </a:ext>
            </a:extLst>
          </p:cNvPr>
          <p:cNvCxnSpPr>
            <a:cxnSpLocks/>
          </p:cNvCxnSpPr>
          <p:nvPr/>
        </p:nvCxnSpPr>
        <p:spPr bwMode="auto">
          <a:xfrm>
            <a:off x="3597965" y="2479813"/>
            <a:ext cx="274983"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17DEF009-67BD-4E4E-ADE0-02C55AF39C61}"/>
              </a:ext>
            </a:extLst>
          </p:cNvPr>
          <p:cNvCxnSpPr>
            <a:cxnSpLocks/>
          </p:cNvCxnSpPr>
          <p:nvPr/>
        </p:nvCxnSpPr>
        <p:spPr bwMode="auto">
          <a:xfrm>
            <a:off x="3505200" y="2658717"/>
            <a:ext cx="720587" cy="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EAD9AECE-CFF6-4F69-822C-25608F33B8CD}"/>
              </a:ext>
            </a:extLst>
          </p:cNvPr>
          <p:cNvCxnSpPr>
            <a:cxnSpLocks/>
          </p:cNvCxnSpPr>
          <p:nvPr/>
        </p:nvCxnSpPr>
        <p:spPr bwMode="auto">
          <a:xfrm>
            <a:off x="3634409" y="3016526"/>
            <a:ext cx="332961"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E5790944-E2D5-41B8-8335-424A71BBE218}"/>
              </a:ext>
            </a:extLst>
          </p:cNvPr>
          <p:cNvCxnSpPr>
            <a:cxnSpLocks/>
          </p:cNvCxnSpPr>
          <p:nvPr/>
        </p:nvCxnSpPr>
        <p:spPr bwMode="auto">
          <a:xfrm>
            <a:off x="3543301" y="3195431"/>
            <a:ext cx="414129" cy="0"/>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DEC2409A-F057-4DEC-977C-1EE4F758ECA8}"/>
              </a:ext>
            </a:extLst>
          </p:cNvPr>
          <p:cNvCxnSpPr>
            <a:cxnSpLocks/>
          </p:cNvCxnSpPr>
          <p:nvPr/>
        </p:nvCxnSpPr>
        <p:spPr bwMode="auto">
          <a:xfrm>
            <a:off x="3586370" y="3548271"/>
            <a:ext cx="347869"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4C498215-4080-4DF8-BA23-069494363AB8}"/>
              </a:ext>
            </a:extLst>
          </p:cNvPr>
          <p:cNvCxnSpPr>
            <a:cxnSpLocks/>
          </p:cNvCxnSpPr>
          <p:nvPr/>
        </p:nvCxnSpPr>
        <p:spPr bwMode="auto">
          <a:xfrm>
            <a:off x="3622813" y="3725519"/>
            <a:ext cx="349526" cy="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185CF2EC-9F84-4D17-B887-13386DDCDAA9}"/>
              </a:ext>
            </a:extLst>
          </p:cNvPr>
          <p:cNvCxnSpPr>
            <a:cxnSpLocks/>
          </p:cNvCxnSpPr>
          <p:nvPr/>
        </p:nvCxnSpPr>
        <p:spPr bwMode="auto">
          <a:xfrm>
            <a:off x="3626126" y="4088297"/>
            <a:ext cx="707335" cy="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D2452A75-A202-4A84-8193-BA31A2DEC697}"/>
              </a:ext>
            </a:extLst>
          </p:cNvPr>
          <p:cNvCxnSpPr>
            <a:cxnSpLocks/>
          </p:cNvCxnSpPr>
          <p:nvPr/>
        </p:nvCxnSpPr>
        <p:spPr bwMode="auto">
          <a:xfrm>
            <a:off x="3591339" y="4265545"/>
            <a:ext cx="394252" cy="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711768F4-1941-43D8-865B-FB6EB99A2682}"/>
              </a:ext>
            </a:extLst>
          </p:cNvPr>
          <p:cNvCxnSpPr>
            <a:cxnSpLocks/>
          </p:cNvCxnSpPr>
          <p:nvPr/>
        </p:nvCxnSpPr>
        <p:spPr bwMode="auto">
          <a:xfrm>
            <a:off x="3528391" y="4442793"/>
            <a:ext cx="342900"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BB8C07C9-C435-48E1-BA94-F56399A87150}"/>
              </a:ext>
            </a:extLst>
          </p:cNvPr>
          <p:cNvCxnSpPr>
            <a:cxnSpLocks/>
          </p:cNvCxnSpPr>
          <p:nvPr/>
        </p:nvCxnSpPr>
        <p:spPr bwMode="auto">
          <a:xfrm>
            <a:off x="3568148" y="4795632"/>
            <a:ext cx="306456"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FE01A564-56A6-4AEF-92BD-791815AB01C5}"/>
              </a:ext>
            </a:extLst>
          </p:cNvPr>
          <p:cNvCxnSpPr>
            <a:cxnSpLocks/>
          </p:cNvCxnSpPr>
          <p:nvPr/>
        </p:nvCxnSpPr>
        <p:spPr bwMode="auto">
          <a:xfrm>
            <a:off x="3652631" y="4976193"/>
            <a:ext cx="351182"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185723B8-F0D5-429D-B089-B433736FAA34}"/>
              </a:ext>
            </a:extLst>
          </p:cNvPr>
          <p:cNvCxnSpPr>
            <a:cxnSpLocks/>
          </p:cNvCxnSpPr>
          <p:nvPr/>
        </p:nvCxnSpPr>
        <p:spPr bwMode="auto">
          <a:xfrm>
            <a:off x="3752022" y="5334000"/>
            <a:ext cx="422413" cy="0"/>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F1952761-556D-49A2-A2FC-71E15D37EDCE}"/>
              </a:ext>
            </a:extLst>
          </p:cNvPr>
          <p:cNvCxnSpPr>
            <a:cxnSpLocks/>
          </p:cNvCxnSpPr>
          <p:nvPr/>
        </p:nvCxnSpPr>
        <p:spPr bwMode="auto">
          <a:xfrm>
            <a:off x="3539987" y="5511248"/>
            <a:ext cx="308113" cy="0"/>
          </a:xfrm>
          <a:prstGeom prst="line">
            <a:avLst/>
          </a:prstGeom>
          <a:noFill/>
          <a:ln w="28575" cap="flat" cmpd="sng" algn="ctr">
            <a:solidFill>
              <a:schemeClr val="bg1"/>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F1F88E9C-F29C-445A-90CB-29CC240FEB2D}"/>
              </a:ext>
            </a:extLst>
          </p:cNvPr>
          <p:cNvSpPr/>
          <p:nvPr/>
        </p:nvSpPr>
        <p:spPr bwMode="auto">
          <a:xfrm>
            <a:off x="3728830" y="2090530"/>
            <a:ext cx="66261" cy="6626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6" name="Rectangle 95">
            <a:extLst>
              <a:ext uri="{FF2B5EF4-FFF2-40B4-BE49-F238E27FC236}">
                <a16:creationId xmlns:a16="http://schemas.microsoft.com/office/drawing/2014/main" id="{47040725-9F18-443C-B612-4C51AB137856}"/>
              </a:ext>
            </a:extLst>
          </p:cNvPr>
          <p:cNvSpPr/>
          <p:nvPr/>
        </p:nvSpPr>
        <p:spPr bwMode="auto">
          <a:xfrm>
            <a:off x="3717234" y="2443370"/>
            <a:ext cx="66261" cy="6626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7" name="Rectangle 96">
            <a:extLst>
              <a:ext uri="{FF2B5EF4-FFF2-40B4-BE49-F238E27FC236}">
                <a16:creationId xmlns:a16="http://schemas.microsoft.com/office/drawing/2014/main" id="{148387A9-66F9-4F8C-9E9A-E6BF6D45A70F}"/>
              </a:ext>
            </a:extLst>
          </p:cNvPr>
          <p:cNvSpPr/>
          <p:nvPr/>
        </p:nvSpPr>
        <p:spPr bwMode="auto">
          <a:xfrm>
            <a:off x="3826565" y="2622275"/>
            <a:ext cx="79512" cy="7951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8" name="Rectangle 97">
            <a:extLst>
              <a:ext uri="{FF2B5EF4-FFF2-40B4-BE49-F238E27FC236}">
                <a16:creationId xmlns:a16="http://schemas.microsoft.com/office/drawing/2014/main" id="{6C904F67-F1EE-438F-AD4F-DA63794EB155}"/>
              </a:ext>
            </a:extLst>
          </p:cNvPr>
          <p:cNvSpPr/>
          <p:nvPr/>
        </p:nvSpPr>
        <p:spPr bwMode="auto">
          <a:xfrm>
            <a:off x="3776870" y="2983397"/>
            <a:ext cx="69573" cy="695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9" name="Rectangle 98">
            <a:extLst>
              <a:ext uri="{FF2B5EF4-FFF2-40B4-BE49-F238E27FC236}">
                <a16:creationId xmlns:a16="http://schemas.microsoft.com/office/drawing/2014/main" id="{74422944-7F54-4FDE-BE94-76214F81C44F}"/>
              </a:ext>
            </a:extLst>
          </p:cNvPr>
          <p:cNvSpPr/>
          <p:nvPr/>
        </p:nvSpPr>
        <p:spPr bwMode="auto">
          <a:xfrm>
            <a:off x="3718892" y="3158989"/>
            <a:ext cx="69573" cy="695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0" name="Rectangle 99">
            <a:extLst>
              <a:ext uri="{FF2B5EF4-FFF2-40B4-BE49-F238E27FC236}">
                <a16:creationId xmlns:a16="http://schemas.microsoft.com/office/drawing/2014/main" id="{7C876051-0E6C-46D9-99DB-240460133B85}"/>
              </a:ext>
            </a:extLst>
          </p:cNvPr>
          <p:cNvSpPr/>
          <p:nvPr/>
        </p:nvSpPr>
        <p:spPr bwMode="auto">
          <a:xfrm>
            <a:off x="3730487" y="3516797"/>
            <a:ext cx="69573" cy="695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Rectangle 100">
            <a:extLst>
              <a:ext uri="{FF2B5EF4-FFF2-40B4-BE49-F238E27FC236}">
                <a16:creationId xmlns:a16="http://schemas.microsoft.com/office/drawing/2014/main" id="{00AE1F21-62CA-48AC-802F-27D0289B6669}"/>
              </a:ext>
            </a:extLst>
          </p:cNvPr>
          <p:cNvSpPr/>
          <p:nvPr/>
        </p:nvSpPr>
        <p:spPr bwMode="auto">
          <a:xfrm>
            <a:off x="3760305" y="3694045"/>
            <a:ext cx="69573" cy="695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Rectangle 101">
            <a:extLst>
              <a:ext uri="{FF2B5EF4-FFF2-40B4-BE49-F238E27FC236}">
                <a16:creationId xmlns:a16="http://schemas.microsoft.com/office/drawing/2014/main" id="{9ADFA340-E2DB-43BA-BF95-8A0F907ED34F}"/>
              </a:ext>
            </a:extLst>
          </p:cNvPr>
          <p:cNvSpPr/>
          <p:nvPr/>
        </p:nvSpPr>
        <p:spPr bwMode="auto">
          <a:xfrm>
            <a:off x="3934240" y="4053510"/>
            <a:ext cx="69573" cy="695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 name="Rectangle 102">
            <a:extLst>
              <a:ext uri="{FF2B5EF4-FFF2-40B4-BE49-F238E27FC236}">
                <a16:creationId xmlns:a16="http://schemas.microsoft.com/office/drawing/2014/main" id="{C085FCA7-5ACF-428D-ADF0-91730C22D702}"/>
              </a:ext>
            </a:extLst>
          </p:cNvPr>
          <p:cNvSpPr/>
          <p:nvPr/>
        </p:nvSpPr>
        <p:spPr bwMode="auto">
          <a:xfrm>
            <a:off x="3758649" y="4225789"/>
            <a:ext cx="69573" cy="695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 name="Rectangle 103">
            <a:extLst>
              <a:ext uri="{FF2B5EF4-FFF2-40B4-BE49-F238E27FC236}">
                <a16:creationId xmlns:a16="http://schemas.microsoft.com/office/drawing/2014/main" id="{402FD73A-FACA-4920-BE25-37B02A94EE6B}"/>
              </a:ext>
            </a:extLst>
          </p:cNvPr>
          <p:cNvSpPr/>
          <p:nvPr/>
        </p:nvSpPr>
        <p:spPr bwMode="auto">
          <a:xfrm>
            <a:off x="3660914" y="4404694"/>
            <a:ext cx="69573" cy="695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 name="Rectangle 104">
            <a:extLst>
              <a:ext uri="{FF2B5EF4-FFF2-40B4-BE49-F238E27FC236}">
                <a16:creationId xmlns:a16="http://schemas.microsoft.com/office/drawing/2014/main" id="{2743BF88-0B33-43A2-B5BC-9350F09E00A1}"/>
              </a:ext>
            </a:extLst>
          </p:cNvPr>
          <p:cNvSpPr/>
          <p:nvPr/>
        </p:nvSpPr>
        <p:spPr bwMode="auto">
          <a:xfrm>
            <a:off x="3697357" y="4762503"/>
            <a:ext cx="69573" cy="695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 name="Rectangle 105">
            <a:extLst>
              <a:ext uri="{FF2B5EF4-FFF2-40B4-BE49-F238E27FC236}">
                <a16:creationId xmlns:a16="http://schemas.microsoft.com/office/drawing/2014/main" id="{9D782864-F9D4-4E94-A2B1-75C794D9F6BA}"/>
              </a:ext>
            </a:extLst>
          </p:cNvPr>
          <p:cNvSpPr/>
          <p:nvPr/>
        </p:nvSpPr>
        <p:spPr bwMode="auto">
          <a:xfrm>
            <a:off x="3800062" y="4939751"/>
            <a:ext cx="69573" cy="695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 name="Rectangle 106">
            <a:extLst>
              <a:ext uri="{FF2B5EF4-FFF2-40B4-BE49-F238E27FC236}">
                <a16:creationId xmlns:a16="http://schemas.microsoft.com/office/drawing/2014/main" id="{83492B5A-3FF4-430F-9094-6A16005C12C3}"/>
              </a:ext>
            </a:extLst>
          </p:cNvPr>
          <p:cNvSpPr/>
          <p:nvPr/>
        </p:nvSpPr>
        <p:spPr bwMode="auto">
          <a:xfrm>
            <a:off x="3930927" y="5300873"/>
            <a:ext cx="69573" cy="695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 name="Rectangle 107">
            <a:extLst>
              <a:ext uri="{FF2B5EF4-FFF2-40B4-BE49-F238E27FC236}">
                <a16:creationId xmlns:a16="http://schemas.microsoft.com/office/drawing/2014/main" id="{4A6BA23F-7589-4474-A86E-25B25EC2779D}"/>
              </a:ext>
            </a:extLst>
          </p:cNvPr>
          <p:cNvSpPr/>
          <p:nvPr/>
        </p:nvSpPr>
        <p:spPr bwMode="auto">
          <a:xfrm>
            <a:off x="3665884" y="5478121"/>
            <a:ext cx="69573" cy="695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0" name="TextBox 109">
            <a:extLst>
              <a:ext uri="{FF2B5EF4-FFF2-40B4-BE49-F238E27FC236}">
                <a16:creationId xmlns:a16="http://schemas.microsoft.com/office/drawing/2014/main" id="{D764C79D-D0BC-44E8-B8C2-CA6324B7187E}"/>
              </a:ext>
            </a:extLst>
          </p:cNvPr>
          <p:cNvSpPr txBox="1"/>
          <p:nvPr/>
        </p:nvSpPr>
        <p:spPr bwMode="auto">
          <a:xfrm>
            <a:off x="2883278" y="5904116"/>
            <a:ext cx="12373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Pembrolizumab Better</a:t>
            </a:r>
          </a:p>
        </p:txBody>
      </p:sp>
      <p:sp>
        <p:nvSpPr>
          <p:cNvPr id="111" name="TextBox 110">
            <a:extLst>
              <a:ext uri="{FF2B5EF4-FFF2-40B4-BE49-F238E27FC236}">
                <a16:creationId xmlns:a16="http://schemas.microsoft.com/office/drawing/2014/main" id="{4FDEBB55-24A6-4380-AA54-3BB9FF688AD9}"/>
              </a:ext>
            </a:extLst>
          </p:cNvPr>
          <p:cNvSpPr txBox="1"/>
          <p:nvPr/>
        </p:nvSpPr>
        <p:spPr bwMode="auto">
          <a:xfrm>
            <a:off x="3980558" y="5911898"/>
            <a:ext cx="100000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Placebo Better</a:t>
            </a:r>
          </a:p>
        </p:txBody>
      </p:sp>
      <p:sp>
        <p:nvSpPr>
          <p:cNvPr id="112" name="TextBox 111">
            <a:extLst>
              <a:ext uri="{FF2B5EF4-FFF2-40B4-BE49-F238E27FC236}">
                <a16:creationId xmlns:a16="http://schemas.microsoft.com/office/drawing/2014/main" id="{C4EA0FE1-FF7A-4891-B27D-103044BEEC2B}"/>
              </a:ext>
            </a:extLst>
          </p:cNvPr>
          <p:cNvSpPr txBox="1"/>
          <p:nvPr/>
        </p:nvSpPr>
        <p:spPr bwMode="auto">
          <a:xfrm>
            <a:off x="6143486" y="1970800"/>
            <a:ext cx="226341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Overall</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Age</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&lt;65 yr</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≥65 yr</a:t>
            </a:r>
          </a:p>
        </p:txBody>
      </p:sp>
      <p:sp>
        <p:nvSpPr>
          <p:cNvPr id="113" name="TextBox 112">
            <a:extLst>
              <a:ext uri="{FF2B5EF4-FFF2-40B4-BE49-F238E27FC236}">
                <a16:creationId xmlns:a16="http://schemas.microsoft.com/office/drawing/2014/main" id="{26678385-6D19-4F27-A4AA-68DD8FAB0D0C}"/>
              </a:ext>
            </a:extLst>
          </p:cNvPr>
          <p:cNvSpPr txBox="1"/>
          <p:nvPr/>
        </p:nvSpPr>
        <p:spPr bwMode="auto">
          <a:xfrm>
            <a:off x="6148865" y="2700672"/>
            <a:ext cx="99508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Race</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White</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Non-White</a:t>
            </a:r>
          </a:p>
        </p:txBody>
      </p:sp>
      <p:sp>
        <p:nvSpPr>
          <p:cNvPr id="114" name="TextBox 113">
            <a:extLst>
              <a:ext uri="{FF2B5EF4-FFF2-40B4-BE49-F238E27FC236}">
                <a16:creationId xmlns:a16="http://schemas.microsoft.com/office/drawing/2014/main" id="{109F9E17-3CC2-4227-A0C7-797A5DBE95E5}"/>
              </a:ext>
            </a:extLst>
          </p:cNvPr>
          <p:cNvSpPr txBox="1"/>
          <p:nvPr/>
        </p:nvSpPr>
        <p:spPr bwMode="auto">
          <a:xfrm>
            <a:off x="6156447" y="3238178"/>
            <a:ext cx="221963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ECOG PS score</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0</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1</a:t>
            </a:r>
          </a:p>
        </p:txBody>
      </p:sp>
      <p:sp>
        <p:nvSpPr>
          <p:cNvPr id="115" name="TextBox 114">
            <a:extLst>
              <a:ext uri="{FF2B5EF4-FFF2-40B4-BE49-F238E27FC236}">
                <a16:creationId xmlns:a16="http://schemas.microsoft.com/office/drawing/2014/main" id="{74FCC59F-ACC0-4357-A774-20653DD6297E}"/>
              </a:ext>
            </a:extLst>
          </p:cNvPr>
          <p:cNvSpPr txBox="1"/>
          <p:nvPr/>
        </p:nvSpPr>
        <p:spPr bwMode="auto">
          <a:xfrm>
            <a:off x="6152761" y="3786804"/>
            <a:ext cx="219382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PD-L1 combined positive score</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&lt;1</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1 to &lt;10</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≥10</a:t>
            </a:r>
          </a:p>
        </p:txBody>
      </p:sp>
      <p:sp>
        <p:nvSpPr>
          <p:cNvPr id="116" name="TextBox 115">
            <a:extLst>
              <a:ext uri="{FF2B5EF4-FFF2-40B4-BE49-F238E27FC236}">
                <a16:creationId xmlns:a16="http://schemas.microsoft.com/office/drawing/2014/main" id="{D07CCCF1-E079-4172-BAED-6C7F201A2F5D}"/>
              </a:ext>
            </a:extLst>
          </p:cNvPr>
          <p:cNvSpPr txBox="1"/>
          <p:nvPr/>
        </p:nvSpPr>
        <p:spPr bwMode="auto">
          <a:xfrm>
            <a:off x="6159388" y="4511297"/>
            <a:ext cx="19431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Concomitant bevacizumab</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Yes</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No</a:t>
            </a:r>
          </a:p>
        </p:txBody>
      </p:sp>
      <p:sp>
        <p:nvSpPr>
          <p:cNvPr id="117" name="TextBox 116">
            <a:extLst>
              <a:ext uri="{FF2B5EF4-FFF2-40B4-BE49-F238E27FC236}">
                <a16:creationId xmlns:a16="http://schemas.microsoft.com/office/drawing/2014/main" id="{D7AC9264-86EC-42DC-9BA1-39A1DBEAF61F}"/>
              </a:ext>
            </a:extLst>
          </p:cNvPr>
          <p:cNvSpPr txBox="1"/>
          <p:nvPr/>
        </p:nvSpPr>
        <p:spPr bwMode="auto">
          <a:xfrm>
            <a:off x="6157729" y="5055438"/>
            <a:ext cx="221594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Metastatic disease at diagnosis</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Yes</a:t>
            </a:r>
          </a:p>
          <a:p>
            <a:pPr algn="l">
              <a:lnSpc>
                <a:spcPct val="100000"/>
              </a:lnSpc>
              <a:spcBef>
                <a:spcPts val="0"/>
              </a:spcBef>
              <a:spcAft>
                <a:spcPct val="0"/>
              </a:spcAft>
              <a:buClrTx/>
              <a:buFontTx/>
              <a:buNone/>
              <a:tabLst>
                <a:tab pos="114300" algn="l"/>
              </a:tabLst>
            </a:pPr>
            <a:r>
              <a:rPr lang="en-US" sz="1200" b="0" dirty="0">
                <a:solidFill>
                  <a:schemeClr val="bg1"/>
                </a:solidFill>
                <a:latin typeface="Calibri" panose="020F0502020204030204" pitchFamily="34" charset="0"/>
              </a:rPr>
              <a:t>	No</a:t>
            </a:r>
          </a:p>
        </p:txBody>
      </p:sp>
      <p:sp>
        <p:nvSpPr>
          <p:cNvPr id="118" name="TextBox 117">
            <a:extLst>
              <a:ext uri="{FF2B5EF4-FFF2-40B4-BE49-F238E27FC236}">
                <a16:creationId xmlns:a16="http://schemas.microsoft.com/office/drawing/2014/main" id="{67FF498C-B3F0-4D8C-B1BE-66ADFE188DCD}"/>
              </a:ext>
            </a:extLst>
          </p:cNvPr>
          <p:cNvSpPr txBox="1"/>
          <p:nvPr/>
        </p:nvSpPr>
        <p:spPr bwMode="auto">
          <a:xfrm>
            <a:off x="6100763" y="1673890"/>
            <a:ext cx="9531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Subgroup</a:t>
            </a:r>
          </a:p>
        </p:txBody>
      </p:sp>
      <p:sp>
        <p:nvSpPr>
          <p:cNvPr id="119" name="TextBox 118">
            <a:extLst>
              <a:ext uri="{FF2B5EF4-FFF2-40B4-BE49-F238E27FC236}">
                <a16:creationId xmlns:a16="http://schemas.microsoft.com/office/drawing/2014/main" id="{7D0F7B3B-968F-4C6D-9D63-1351A142762F}"/>
              </a:ext>
            </a:extLst>
          </p:cNvPr>
          <p:cNvSpPr txBox="1"/>
          <p:nvPr/>
        </p:nvSpPr>
        <p:spPr bwMode="auto">
          <a:xfrm>
            <a:off x="7570258" y="1523282"/>
            <a:ext cx="13274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No. of Events/ No. of Patients</a:t>
            </a:r>
          </a:p>
        </p:txBody>
      </p:sp>
      <p:sp>
        <p:nvSpPr>
          <p:cNvPr id="120" name="TextBox 119">
            <a:extLst>
              <a:ext uri="{FF2B5EF4-FFF2-40B4-BE49-F238E27FC236}">
                <a16:creationId xmlns:a16="http://schemas.microsoft.com/office/drawing/2014/main" id="{DD216717-BAAE-46F5-B6E9-45724DFDCEA4}"/>
              </a:ext>
            </a:extLst>
          </p:cNvPr>
          <p:cNvSpPr txBox="1"/>
          <p:nvPr/>
        </p:nvSpPr>
        <p:spPr bwMode="auto">
          <a:xfrm>
            <a:off x="8902496" y="1668617"/>
            <a:ext cx="270917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400" dirty="0">
                <a:solidFill>
                  <a:schemeClr val="bg1"/>
                </a:solidFill>
                <a:latin typeface="Calibri" panose="020F0502020204030204" pitchFamily="34" charset="0"/>
              </a:rPr>
              <a:t>HR for Death (95% Cl)</a:t>
            </a:r>
          </a:p>
        </p:txBody>
      </p:sp>
      <p:cxnSp>
        <p:nvCxnSpPr>
          <p:cNvPr id="122" name="Straight Connector 121">
            <a:extLst>
              <a:ext uri="{FF2B5EF4-FFF2-40B4-BE49-F238E27FC236}">
                <a16:creationId xmlns:a16="http://schemas.microsoft.com/office/drawing/2014/main" id="{9D3BC0E8-7612-4959-93F5-426F516EE914}"/>
              </a:ext>
            </a:extLst>
          </p:cNvPr>
          <p:cNvCxnSpPr/>
          <p:nvPr/>
        </p:nvCxnSpPr>
        <p:spPr bwMode="auto">
          <a:xfrm>
            <a:off x="8629354" y="5665817"/>
            <a:ext cx="1652530" cy="0"/>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D6349828-2765-4ADA-A97F-1A4123663261}"/>
              </a:ext>
            </a:extLst>
          </p:cNvPr>
          <p:cNvCxnSpPr>
            <a:cxnSpLocks/>
          </p:cNvCxnSpPr>
          <p:nvPr/>
        </p:nvCxnSpPr>
        <p:spPr bwMode="auto">
          <a:xfrm>
            <a:off x="8640372" y="5659522"/>
            <a:ext cx="0" cy="80266"/>
          </a:xfrm>
          <a:prstGeom prst="line">
            <a:avLst/>
          </a:prstGeom>
          <a:noFill/>
          <a:ln w="28575" cap="flat" cmpd="sng" algn="ctr">
            <a:solidFill>
              <a:schemeClr val="bg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8B1AF118-61CB-4072-8663-59DE3863466A}"/>
              </a:ext>
            </a:extLst>
          </p:cNvPr>
          <p:cNvCxnSpPr>
            <a:cxnSpLocks/>
          </p:cNvCxnSpPr>
          <p:nvPr/>
        </p:nvCxnSpPr>
        <p:spPr bwMode="auto">
          <a:xfrm>
            <a:off x="9049570" y="5659522"/>
            <a:ext cx="0" cy="80266"/>
          </a:xfrm>
          <a:prstGeom prst="line">
            <a:avLst/>
          </a:prstGeom>
          <a:noFill/>
          <a:ln w="28575" cap="flat" cmpd="sng" algn="ctr">
            <a:solidFill>
              <a:schemeClr val="bg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7EDD8700-1609-4023-AA73-CAC520B7C53A}"/>
              </a:ext>
            </a:extLst>
          </p:cNvPr>
          <p:cNvCxnSpPr>
            <a:cxnSpLocks/>
          </p:cNvCxnSpPr>
          <p:nvPr/>
        </p:nvCxnSpPr>
        <p:spPr bwMode="auto">
          <a:xfrm>
            <a:off x="9458768" y="2022049"/>
            <a:ext cx="0" cy="3717739"/>
          </a:xfrm>
          <a:prstGeom prst="line">
            <a:avLst/>
          </a:prstGeom>
          <a:noFill/>
          <a:ln w="28575" cap="flat" cmpd="sng" algn="ctr">
            <a:solidFill>
              <a:schemeClr val="bg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F252DA5D-0D8B-4423-81FF-8D7190E9518D}"/>
              </a:ext>
            </a:extLst>
          </p:cNvPr>
          <p:cNvCxnSpPr>
            <a:cxnSpLocks/>
          </p:cNvCxnSpPr>
          <p:nvPr/>
        </p:nvCxnSpPr>
        <p:spPr bwMode="auto">
          <a:xfrm>
            <a:off x="9867966" y="5659522"/>
            <a:ext cx="0" cy="80266"/>
          </a:xfrm>
          <a:prstGeom prst="line">
            <a:avLst/>
          </a:prstGeom>
          <a:noFill/>
          <a:ln w="28575" cap="flat" cmpd="sng" algn="ctr">
            <a:solidFill>
              <a:schemeClr val="bg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041322C3-1CA4-4235-97B5-F37A8CD683FC}"/>
              </a:ext>
            </a:extLst>
          </p:cNvPr>
          <p:cNvCxnSpPr>
            <a:cxnSpLocks/>
          </p:cNvCxnSpPr>
          <p:nvPr/>
        </p:nvCxnSpPr>
        <p:spPr bwMode="auto">
          <a:xfrm>
            <a:off x="10277164" y="5659522"/>
            <a:ext cx="0" cy="80266"/>
          </a:xfrm>
          <a:prstGeom prst="line">
            <a:avLst/>
          </a:prstGeom>
          <a:noFill/>
          <a:ln w="28575" cap="flat" cmpd="sng" algn="ctr">
            <a:solidFill>
              <a:schemeClr val="bg1"/>
            </a:solidFill>
            <a:prstDash val="solid"/>
            <a:round/>
            <a:headEnd type="none" w="med" len="med"/>
            <a:tailEnd type="none" w="med" len="med"/>
          </a:ln>
          <a:effectLst/>
        </p:spPr>
      </p:cxnSp>
      <p:sp>
        <p:nvSpPr>
          <p:cNvPr id="130" name="TextBox 129">
            <a:extLst>
              <a:ext uri="{FF2B5EF4-FFF2-40B4-BE49-F238E27FC236}">
                <a16:creationId xmlns:a16="http://schemas.microsoft.com/office/drawing/2014/main" id="{AB0B4693-9960-426D-AE70-EDBE712EEE8F}"/>
              </a:ext>
            </a:extLst>
          </p:cNvPr>
          <p:cNvSpPr txBox="1"/>
          <p:nvPr/>
        </p:nvSpPr>
        <p:spPr bwMode="auto">
          <a:xfrm>
            <a:off x="10054088" y="5669125"/>
            <a:ext cx="44560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4.0</a:t>
            </a:r>
          </a:p>
        </p:txBody>
      </p:sp>
      <p:sp>
        <p:nvSpPr>
          <p:cNvPr id="131" name="TextBox 130">
            <a:extLst>
              <a:ext uri="{FF2B5EF4-FFF2-40B4-BE49-F238E27FC236}">
                <a16:creationId xmlns:a16="http://schemas.microsoft.com/office/drawing/2014/main" id="{7CC426EF-DCC8-43B7-83D7-7984B20DD307}"/>
              </a:ext>
            </a:extLst>
          </p:cNvPr>
          <p:cNvSpPr txBox="1"/>
          <p:nvPr/>
        </p:nvSpPr>
        <p:spPr bwMode="auto">
          <a:xfrm>
            <a:off x="9632300" y="5669125"/>
            <a:ext cx="44560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2.0</a:t>
            </a:r>
          </a:p>
        </p:txBody>
      </p:sp>
      <p:sp>
        <p:nvSpPr>
          <p:cNvPr id="132" name="TextBox 131">
            <a:extLst>
              <a:ext uri="{FF2B5EF4-FFF2-40B4-BE49-F238E27FC236}">
                <a16:creationId xmlns:a16="http://schemas.microsoft.com/office/drawing/2014/main" id="{0B629E31-06C0-4920-9016-04FCA2351FCC}"/>
              </a:ext>
            </a:extLst>
          </p:cNvPr>
          <p:cNvSpPr txBox="1"/>
          <p:nvPr/>
        </p:nvSpPr>
        <p:spPr bwMode="auto">
          <a:xfrm>
            <a:off x="9232545" y="5671481"/>
            <a:ext cx="44560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1.0</a:t>
            </a:r>
          </a:p>
        </p:txBody>
      </p:sp>
      <p:sp>
        <p:nvSpPr>
          <p:cNvPr id="133" name="TextBox 132">
            <a:extLst>
              <a:ext uri="{FF2B5EF4-FFF2-40B4-BE49-F238E27FC236}">
                <a16:creationId xmlns:a16="http://schemas.microsoft.com/office/drawing/2014/main" id="{D3CACB11-7682-4D2F-A7E5-8220D9F3D6A5}"/>
              </a:ext>
            </a:extLst>
          </p:cNvPr>
          <p:cNvSpPr txBox="1"/>
          <p:nvPr/>
        </p:nvSpPr>
        <p:spPr bwMode="auto">
          <a:xfrm>
            <a:off x="8820199" y="5669125"/>
            <a:ext cx="44560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0.5</a:t>
            </a:r>
          </a:p>
        </p:txBody>
      </p:sp>
      <p:sp>
        <p:nvSpPr>
          <p:cNvPr id="134" name="TextBox 133">
            <a:extLst>
              <a:ext uri="{FF2B5EF4-FFF2-40B4-BE49-F238E27FC236}">
                <a16:creationId xmlns:a16="http://schemas.microsoft.com/office/drawing/2014/main" id="{4E9A38FD-4292-464A-BEF7-F2DA0B41E244}"/>
              </a:ext>
            </a:extLst>
          </p:cNvPr>
          <p:cNvSpPr txBox="1"/>
          <p:nvPr/>
        </p:nvSpPr>
        <p:spPr bwMode="auto">
          <a:xfrm>
            <a:off x="8417297" y="5669125"/>
            <a:ext cx="44560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0.25</a:t>
            </a:r>
          </a:p>
        </p:txBody>
      </p:sp>
      <p:cxnSp>
        <p:nvCxnSpPr>
          <p:cNvPr id="136" name="Straight Arrow Connector 135">
            <a:extLst>
              <a:ext uri="{FF2B5EF4-FFF2-40B4-BE49-F238E27FC236}">
                <a16:creationId xmlns:a16="http://schemas.microsoft.com/office/drawing/2014/main" id="{9BBBEA22-8B71-43C5-9CB9-1C8330DB43B7}"/>
              </a:ext>
            </a:extLst>
          </p:cNvPr>
          <p:cNvCxnSpPr/>
          <p:nvPr/>
        </p:nvCxnSpPr>
        <p:spPr bwMode="auto">
          <a:xfrm>
            <a:off x="9524869" y="5950682"/>
            <a:ext cx="749147" cy="0"/>
          </a:xfrm>
          <a:prstGeom prst="straightConnector1">
            <a:avLst/>
          </a:prstGeom>
          <a:noFill/>
          <a:ln w="28575" cap="flat" cmpd="sng" algn="ctr">
            <a:solidFill>
              <a:schemeClr val="bg1"/>
            </a:solidFill>
            <a:prstDash val="solid"/>
            <a:round/>
            <a:headEnd type="none" w="med" len="med"/>
            <a:tailEnd type="triangle"/>
          </a:ln>
          <a:effectLst/>
        </p:spPr>
      </p:cxnSp>
      <p:cxnSp>
        <p:nvCxnSpPr>
          <p:cNvPr id="138" name="Straight Arrow Connector 137">
            <a:extLst>
              <a:ext uri="{FF2B5EF4-FFF2-40B4-BE49-F238E27FC236}">
                <a16:creationId xmlns:a16="http://schemas.microsoft.com/office/drawing/2014/main" id="{4D2E2964-B730-40CC-AD8B-A4FDF78EEDF1}"/>
              </a:ext>
            </a:extLst>
          </p:cNvPr>
          <p:cNvCxnSpPr/>
          <p:nvPr/>
        </p:nvCxnSpPr>
        <p:spPr bwMode="auto">
          <a:xfrm flipH="1">
            <a:off x="8597878" y="5949108"/>
            <a:ext cx="788493" cy="0"/>
          </a:xfrm>
          <a:prstGeom prst="straightConnector1">
            <a:avLst/>
          </a:prstGeom>
          <a:noFill/>
          <a:ln w="28575" cap="flat" cmpd="sng" algn="ctr">
            <a:solidFill>
              <a:schemeClr val="bg1"/>
            </a:solidFill>
            <a:prstDash val="solid"/>
            <a:round/>
            <a:headEnd type="none" w="med" len="med"/>
            <a:tailEnd type="triangle"/>
          </a:ln>
          <a:effectLst/>
        </p:spPr>
      </p:cxnSp>
      <p:sp>
        <p:nvSpPr>
          <p:cNvPr id="139" name="TextBox 138">
            <a:extLst>
              <a:ext uri="{FF2B5EF4-FFF2-40B4-BE49-F238E27FC236}">
                <a16:creationId xmlns:a16="http://schemas.microsoft.com/office/drawing/2014/main" id="{F907F003-4CF8-43E3-84A7-F633F6ABDFBD}"/>
              </a:ext>
            </a:extLst>
          </p:cNvPr>
          <p:cNvSpPr txBox="1"/>
          <p:nvPr/>
        </p:nvSpPr>
        <p:spPr bwMode="auto">
          <a:xfrm>
            <a:off x="8341969" y="5971410"/>
            <a:ext cx="12373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Pembrolizumab Better</a:t>
            </a:r>
          </a:p>
        </p:txBody>
      </p:sp>
      <p:sp>
        <p:nvSpPr>
          <p:cNvPr id="140" name="TextBox 139">
            <a:extLst>
              <a:ext uri="{FF2B5EF4-FFF2-40B4-BE49-F238E27FC236}">
                <a16:creationId xmlns:a16="http://schemas.microsoft.com/office/drawing/2014/main" id="{1231D2C8-22D2-4454-894F-1F65B35398B0}"/>
              </a:ext>
            </a:extLst>
          </p:cNvPr>
          <p:cNvSpPr txBox="1"/>
          <p:nvPr/>
        </p:nvSpPr>
        <p:spPr bwMode="auto">
          <a:xfrm>
            <a:off x="9463000" y="5987109"/>
            <a:ext cx="100000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200" dirty="0">
                <a:solidFill>
                  <a:schemeClr val="bg1"/>
                </a:solidFill>
                <a:latin typeface="Calibri" panose="020F0502020204030204" pitchFamily="34" charset="0"/>
              </a:rPr>
              <a:t>Placebo Better</a:t>
            </a:r>
          </a:p>
        </p:txBody>
      </p:sp>
      <p:sp>
        <p:nvSpPr>
          <p:cNvPr id="141" name="TextBox 140">
            <a:extLst>
              <a:ext uri="{FF2B5EF4-FFF2-40B4-BE49-F238E27FC236}">
                <a16:creationId xmlns:a16="http://schemas.microsoft.com/office/drawing/2014/main" id="{BFEB875B-E7BB-4A3F-BC5F-69F894007E68}"/>
              </a:ext>
            </a:extLst>
          </p:cNvPr>
          <p:cNvSpPr txBox="1"/>
          <p:nvPr/>
        </p:nvSpPr>
        <p:spPr bwMode="auto">
          <a:xfrm>
            <a:off x="7613117" y="1983625"/>
            <a:ext cx="116122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312/617</a:t>
            </a:r>
          </a:p>
        </p:txBody>
      </p:sp>
      <p:sp>
        <p:nvSpPr>
          <p:cNvPr id="142" name="TextBox 141">
            <a:extLst>
              <a:ext uri="{FF2B5EF4-FFF2-40B4-BE49-F238E27FC236}">
                <a16:creationId xmlns:a16="http://schemas.microsoft.com/office/drawing/2014/main" id="{ECDF5853-7A2B-42DB-BE48-8E64133074DA}"/>
              </a:ext>
            </a:extLst>
          </p:cNvPr>
          <p:cNvSpPr txBox="1"/>
          <p:nvPr/>
        </p:nvSpPr>
        <p:spPr bwMode="auto">
          <a:xfrm>
            <a:off x="7613117" y="2358340"/>
            <a:ext cx="116122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265/517</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47/100</a:t>
            </a:r>
          </a:p>
        </p:txBody>
      </p:sp>
      <p:sp>
        <p:nvSpPr>
          <p:cNvPr id="143" name="TextBox 142">
            <a:extLst>
              <a:ext uri="{FF2B5EF4-FFF2-40B4-BE49-F238E27FC236}">
                <a16:creationId xmlns:a16="http://schemas.microsoft.com/office/drawing/2014/main" id="{3999E22B-8192-40CA-ADC2-9DA52B2EFF1E}"/>
              </a:ext>
            </a:extLst>
          </p:cNvPr>
          <p:cNvSpPr txBox="1"/>
          <p:nvPr/>
        </p:nvSpPr>
        <p:spPr bwMode="auto">
          <a:xfrm>
            <a:off x="7613117" y="2890956"/>
            <a:ext cx="116122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189/360</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107/221</a:t>
            </a:r>
          </a:p>
        </p:txBody>
      </p:sp>
      <p:sp>
        <p:nvSpPr>
          <p:cNvPr id="144" name="TextBox 143">
            <a:extLst>
              <a:ext uri="{FF2B5EF4-FFF2-40B4-BE49-F238E27FC236}">
                <a16:creationId xmlns:a16="http://schemas.microsoft.com/office/drawing/2014/main" id="{5BC9449E-6103-4F5B-9CFE-CB177408D6FB}"/>
              </a:ext>
            </a:extLst>
          </p:cNvPr>
          <p:cNvSpPr txBox="1"/>
          <p:nvPr/>
        </p:nvSpPr>
        <p:spPr bwMode="auto">
          <a:xfrm>
            <a:off x="7613117" y="3442424"/>
            <a:ext cx="116122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141/348</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169/267</a:t>
            </a:r>
          </a:p>
        </p:txBody>
      </p:sp>
      <p:sp>
        <p:nvSpPr>
          <p:cNvPr id="145" name="TextBox 144">
            <a:extLst>
              <a:ext uri="{FF2B5EF4-FFF2-40B4-BE49-F238E27FC236}">
                <a16:creationId xmlns:a16="http://schemas.microsoft.com/office/drawing/2014/main" id="{AD5A4D79-CBA3-4E06-BDA9-00469679821B}"/>
              </a:ext>
            </a:extLst>
          </p:cNvPr>
          <p:cNvSpPr txBox="1"/>
          <p:nvPr/>
        </p:nvSpPr>
        <p:spPr bwMode="auto">
          <a:xfrm>
            <a:off x="7613117" y="3991535"/>
            <a:ext cx="1161222"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40/69</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118/231</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154/317</a:t>
            </a:r>
          </a:p>
        </p:txBody>
      </p:sp>
      <p:sp>
        <p:nvSpPr>
          <p:cNvPr id="146" name="TextBox 145">
            <a:extLst>
              <a:ext uri="{FF2B5EF4-FFF2-40B4-BE49-F238E27FC236}">
                <a16:creationId xmlns:a16="http://schemas.microsoft.com/office/drawing/2014/main" id="{C72203FB-4D2B-49AA-A10B-2793B0F6F099}"/>
              </a:ext>
            </a:extLst>
          </p:cNvPr>
          <p:cNvSpPr txBox="1"/>
          <p:nvPr/>
        </p:nvSpPr>
        <p:spPr bwMode="auto">
          <a:xfrm>
            <a:off x="7613117" y="4705616"/>
            <a:ext cx="116122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166/389</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146/228</a:t>
            </a:r>
          </a:p>
        </p:txBody>
      </p:sp>
      <p:sp>
        <p:nvSpPr>
          <p:cNvPr id="147" name="TextBox 146">
            <a:extLst>
              <a:ext uri="{FF2B5EF4-FFF2-40B4-BE49-F238E27FC236}">
                <a16:creationId xmlns:a16="http://schemas.microsoft.com/office/drawing/2014/main" id="{0ED2217B-8F1E-4CF8-9033-077E82595473}"/>
              </a:ext>
            </a:extLst>
          </p:cNvPr>
          <p:cNvSpPr txBox="1"/>
          <p:nvPr/>
        </p:nvSpPr>
        <p:spPr bwMode="auto">
          <a:xfrm>
            <a:off x="7613117" y="5250014"/>
            <a:ext cx="116122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104/190</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208/427</a:t>
            </a:r>
          </a:p>
        </p:txBody>
      </p:sp>
      <p:sp>
        <p:nvSpPr>
          <p:cNvPr id="150" name="TextBox 149">
            <a:extLst>
              <a:ext uri="{FF2B5EF4-FFF2-40B4-BE49-F238E27FC236}">
                <a16:creationId xmlns:a16="http://schemas.microsoft.com/office/drawing/2014/main" id="{88DF90B2-A4FB-42E7-900C-712B85A0274B}"/>
              </a:ext>
            </a:extLst>
          </p:cNvPr>
          <p:cNvSpPr txBox="1"/>
          <p:nvPr/>
        </p:nvSpPr>
        <p:spPr bwMode="auto">
          <a:xfrm>
            <a:off x="10290329" y="1983625"/>
            <a:ext cx="116122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0.67 (0.54-0.84)</a:t>
            </a:r>
          </a:p>
        </p:txBody>
      </p:sp>
      <p:sp>
        <p:nvSpPr>
          <p:cNvPr id="151" name="TextBox 150">
            <a:extLst>
              <a:ext uri="{FF2B5EF4-FFF2-40B4-BE49-F238E27FC236}">
                <a16:creationId xmlns:a16="http://schemas.microsoft.com/office/drawing/2014/main" id="{EF039484-8709-4135-BA96-B817061A3254}"/>
              </a:ext>
            </a:extLst>
          </p:cNvPr>
          <p:cNvSpPr txBox="1"/>
          <p:nvPr/>
        </p:nvSpPr>
        <p:spPr bwMode="auto">
          <a:xfrm>
            <a:off x="10283259" y="2358340"/>
            <a:ext cx="116122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0.64 (0.50-0.82)</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0.88 (0.47-1.64)</a:t>
            </a:r>
          </a:p>
        </p:txBody>
      </p:sp>
      <p:sp>
        <p:nvSpPr>
          <p:cNvPr id="152" name="TextBox 151">
            <a:extLst>
              <a:ext uri="{FF2B5EF4-FFF2-40B4-BE49-F238E27FC236}">
                <a16:creationId xmlns:a16="http://schemas.microsoft.com/office/drawing/2014/main" id="{2E530C8C-81CE-4E4D-9D13-0579FB775D46}"/>
              </a:ext>
            </a:extLst>
          </p:cNvPr>
          <p:cNvSpPr txBox="1"/>
          <p:nvPr/>
        </p:nvSpPr>
        <p:spPr bwMode="auto">
          <a:xfrm>
            <a:off x="10283260" y="2890956"/>
            <a:ext cx="116122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0.68 (0.50-0.91)</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0.70 (0.47-1.04)</a:t>
            </a:r>
          </a:p>
        </p:txBody>
      </p:sp>
      <p:sp>
        <p:nvSpPr>
          <p:cNvPr id="153" name="TextBox 152">
            <a:extLst>
              <a:ext uri="{FF2B5EF4-FFF2-40B4-BE49-F238E27FC236}">
                <a16:creationId xmlns:a16="http://schemas.microsoft.com/office/drawing/2014/main" id="{50851A8F-EE0B-4547-A95C-CE11023F2E31}"/>
              </a:ext>
            </a:extLst>
          </p:cNvPr>
          <p:cNvSpPr txBox="1"/>
          <p:nvPr/>
        </p:nvSpPr>
        <p:spPr bwMode="auto">
          <a:xfrm>
            <a:off x="10278546" y="3442424"/>
            <a:ext cx="116122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0.68 (0.49-0.96)</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0.68 (0.50-0.94)</a:t>
            </a:r>
          </a:p>
        </p:txBody>
      </p:sp>
      <p:sp>
        <p:nvSpPr>
          <p:cNvPr id="154" name="TextBox 153">
            <a:extLst>
              <a:ext uri="{FF2B5EF4-FFF2-40B4-BE49-F238E27FC236}">
                <a16:creationId xmlns:a16="http://schemas.microsoft.com/office/drawing/2014/main" id="{70B2C998-4BD3-4D8A-8A47-902D3F99448B}"/>
              </a:ext>
            </a:extLst>
          </p:cNvPr>
          <p:cNvSpPr txBox="1"/>
          <p:nvPr/>
        </p:nvSpPr>
        <p:spPr bwMode="auto">
          <a:xfrm>
            <a:off x="10290330" y="3991535"/>
            <a:ext cx="1161222"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1.00 (0.53-1.89)</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0.67 (0.46-0.97)</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0.61 (0.44-0.84)</a:t>
            </a:r>
          </a:p>
        </p:txBody>
      </p:sp>
      <p:sp>
        <p:nvSpPr>
          <p:cNvPr id="155" name="TextBox 154">
            <a:extLst>
              <a:ext uri="{FF2B5EF4-FFF2-40B4-BE49-F238E27FC236}">
                <a16:creationId xmlns:a16="http://schemas.microsoft.com/office/drawing/2014/main" id="{968B5C16-17F1-444D-982B-13A4882044BF}"/>
              </a:ext>
            </a:extLst>
          </p:cNvPr>
          <p:cNvSpPr txBox="1"/>
          <p:nvPr/>
        </p:nvSpPr>
        <p:spPr bwMode="auto">
          <a:xfrm>
            <a:off x="10287973" y="4705616"/>
            <a:ext cx="116122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0.63 (0.47-0.87)</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0.74 (0.53-1.04)</a:t>
            </a:r>
          </a:p>
        </p:txBody>
      </p:sp>
      <p:sp>
        <p:nvSpPr>
          <p:cNvPr id="156" name="TextBox 155">
            <a:extLst>
              <a:ext uri="{FF2B5EF4-FFF2-40B4-BE49-F238E27FC236}">
                <a16:creationId xmlns:a16="http://schemas.microsoft.com/office/drawing/2014/main" id="{ED21656D-E1EB-4CA0-A956-95EE3F72E163}"/>
              </a:ext>
            </a:extLst>
          </p:cNvPr>
          <p:cNvSpPr txBox="1"/>
          <p:nvPr/>
        </p:nvSpPr>
        <p:spPr bwMode="auto">
          <a:xfrm>
            <a:off x="10295042" y="5250014"/>
            <a:ext cx="116122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0.84 (0.56-1.26)</a:t>
            </a:r>
          </a:p>
          <a:p>
            <a:pPr algn="ctr">
              <a:lnSpc>
                <a:spcPct val="100000"/>
              </a:lnSpc>
              <a:spcBef>
                <a:spcPts val="0"/>
              </a:spcBef>
              <a:spcAft>
                <a:spcPct val="0"/>
              </a:spcAft>
              <a:buClrTx/>
              <a:buFontTx/>
              <a:buNone/>
            </a:pPr>
            <a:r>
              <a:rPr lang="en-US" sz="1100" b="0" dirty="0">
                <a:solidFill>
                  <a:schemeClr val="bg1"/>
                </a:solidFill>
                <a:latin typeface="Calibri" panose="020F0502020204030204" pitchFamily="34" charset="0"/>
              </a:rPr>
              <a:t>0.61 (0.46-0.80)</a:t>
            </a:r>
          </a:p>
        </p:txBody>
      </p:sp>
      <p:cxnSp>
        <p:nvCxnSpPr>
          <p:cNvPr id="158" name="Straight Connector 157">
            <a:extLst>
              <a:ext uri="{FF2B5EF4-FFF2-40B4-BE49-F238E27FC236}">
                <a16:creationId xmlns:a16="http://schemas.microsoft.com/office/drawing/2014/main" id="{FFEB658E-3CEF-47A0-9EA4-E7BBC86FCB23}"/>
              </a:ext>
            </a:extLst>
          </p:cNvPr>
          <p:cNvCxnSpPr/>
          <p:nvPr/>
        </p:nvCxnSpPr>
        <p:spPr bwMode="auto">
          <a:xfrm>
            <a:off x="9091047" y="2120685"/>
            <a:ext cx="267346" cy="0"/>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C7D2C6D3-9D7E-4883-8BFC-8FE9EF2BB93D}"/>
              </a:ext>
            </a:extLst>
          </p:cNvPr>
          <p:cNvCxnSpPr>
            <a:cxnSpLocks/>
          </p:cNvCxnSpPr>
          <p:nvPr/>
        </p:nvCxnSpPr>
        <p:spPr bwMode="auto">
          <a:xfrm>
            <a:off x="9041969" y="2483604"/>
            <a:ext cx="298343" cy="0"/>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0388139A-0268-4434-B355-D0C5DCFCCEA1}"/>
              </a:ext>
            </a:extLst>
          </p:cNvPr>
          <p:cNvCxnSpPr>
            <a:cxnSpLocks/>
          </p:cNvCxnSpPr>
          <p:nvPr/>
        </p:nvCxnSpPr>
        <p:spPr bwMode="auto">
          <a:xfrm>
            <a:off x="9005807" y="2663126"/>
            <a:ext cx="751668" cy="0"/>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CA129876-0ACE-4796-9FA7-9B7027308160}"/>
              </a:ext>
            </a:extLst>
          </p:cNvPr>
          <p:cNvCxnSpPr>
            <a:cxnSpLocks/>
          </p:cNvCxnSpPr>
          <p:nvPr/>
        </p:nvCxnSpPr>
        <p:spPr bwMode="auto">
          <a:xfrm>
            <a:off x="9031637" y="3024753"/>
            <a:ext cx="401665" cy="0"/>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5483F4D3-67DF-4876-83FE-C9B7FDAB6F13}"/>
              </a:ext>
            </a:extLst>
          </p:cNvPr>
          <p:cNvCxnSpPr>
            <a:cxnSpLocks/>
          </p:cNvCxnSpPr>
          <p:nvPr/>
        </p:nvCxnSpPr>
        <p:spPr bwMode="auto">
          <a:xfrm>
            <a:off x="9007098" y="3204275"/>
            <a:ext cx="479156" cy="0"/>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0AFD98D2-80F4-4E47-8EF8-25719556BB9E}"/>
              </a:ext>
            </a:extLst>
          </p:cNvPr>
          <p:cNvCxnSpPr>
            <a:cxnSpLocks/>
          </p:cNvCxnSpPr>
          <p:nvPr/>
        </p:nvCxnSpPr>
        <p:spPr bwMode="auto">
          <a:xfrm>
            <a:off x="9029054" y="3565901"/>
            <a:ext cx="408122" cy="0"/>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A5386CD8-E31B-42C7-B887-81A143193319}"/>
              </a:ext>
            </a:extLst>
          </p:cNvPr>
          <p:cNvCxnSpPr>
            <a:cxnSpLocks/>
          </p:cNvCxnSpPr>
          <p:nvPr/>
        </p:nvCxnSpPr>
        <p:spPr bwMode="auto">
          <a:xfrm>
            <a:off x="9040678" y="3749298"/>
            <a:ext cx="383583" cy="0"/>
          </a:xfrm>
          <a:prstGeom prst="line">
            <a:avLst/>
          </a:prstGeom>
          <a:noFill/>
          <a:ln w="28575" cap="flat" cmpd="sng" algn="ctr">
            <a:solidFill>
              <a:schemeClr val="bg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DF9AFD39-9DF6-4871-8CC5-81B6227C675F}"/>
              </a:ext>
            </a:extLst>
          </p:cNvPr>
          <p:cNvCxnSpPr>
            <a:cxnSpLocks/>
          </p:cNvCxnSpPr>
          <p:nvPr/>
        </p:nvCxnSpPr>
        <p:spPr bwMode="auto">
          <a:xfrm>
            <a:off x="9076840" y="4113508"/>
            <a:ext cx="755543" cy="0"/>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5FCDE688-841F-40F0-9ED2-3A4FA14F5F36}"/>
              </a:ext>
            </a:extLst>
          </p:cNvPr>
          <p:cNvCxnSpPr>
            <a:cxnSpLocks/>
          </p:cNvCxnSpPr>
          <p:nvPr/>
        </p:nvCxnSpPr>
        <p:spPr bwMode="auto">
          <a:xfrm>
            <a:off x="8990308" y="4290447"/>
            <a:ext cx="450743" cy="0"/>
          </a:xfrm>
          <a:prstGeom prst="line">
            <a:avLst/>
          </a:prstGeom>
          <a:noFill/>
          <a:ln w="28575" cap="flat" cmpd="sng" algn="ctr">
            <a:solidFill>
              <a:schemeClr val="bg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9BE4FC00-1B05-403B-9CB3-044A7DC0C670}"/>
              </a:ext>
            </a:extLst>
          </p:cNvPr>
          <p:cNvCxnSpPr>
            <a:cxnSpLocks/>
          </p:cNvCxnSpPr>
          <p:nvPr/>
        </p:nvCxnSpPr>
        <p:spPr bwMode="auto">
          <a:xfrm>
            <a:off x="8964478" y="4468677"/>
            <a:ext cx="396498" cy="0"/>
          </a:xfrm>
          <a:prstGeom prst="line">
            <a:avLst/>
          </a:prstGeom>
          <a:noFill/>
          <a:ln w="28575" cap="flat" cmpd="sng" algn="ctr">
            <a:solidFill>
              <a:schemeClr val="bg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02797C58-BB75-4D77-85D1-FEEBCD944BD3}"/>
              </a:ext>
            </a:extLst>
          </p:cNvPr>
          <p:cNvCxnSpPr>
            <a:cxnSpLocks/>
          </p:cNvCxnSpPr>
          <p:nvPr/>
        </p:nvCxnSpPr>
        <p:spPr bwMode="auto">
          <a:xfrm>
            <a:off x="9001932" y="4839345"/>
            <a:ext cx="381000" cy="0"/>
          </a:xfrm>
          <a:prstGeom prst="line">
            <a:avLst/>
          </a:prstGeom>
          <a:noFill/>
          <a:ln w="28575" cap="flat" cmpd="sng" algn="ctr">
            <a:solidFill>
              <a:schemeClr val="bg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2BF3E546-4FD1-4C42-8074-91A0BC3C03FE}"/>
              </a:ext>
            </a:extLst>
          </p:cNvPr>
          <p:cNvCxnSpPr>
            <a:cxnSpLocks/>
          </p:cNvCxnSpPr>
          <p:nvPr/>
        </p:nvCxnSpPr>
        <p:spPr bwMode="auto">
          <a:xfrm>
            <a:off x="9074258" y="5020158"/>
            <a:ext cx="411996" cy="0"/>
          </a:xfrm>
          <a:prstGeom prst="line">
            <a:avLst/>
          </a:prstGeom>
          <a:noFill/>
          <a:ln w="28575" cap="flat" cmpd="sng" algn="ctr">
            <a:solidFill>
              <a:schemeClr val="bg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5847DBC0-9B8F-4A5B-817A-D2A8B88128B3}"/>
              </a:ext>
            </a:extLst>
          </p:cNvPr>
          <p:cNvCxnSpPr>
            <a:cxnSpLocks/>
          </p:cNvCxnSpPr>
          <p:nvPr/>
        </p:nvCxnSpPr>
        <p:spPr bwMode="auto">
          <a:xfrm>
            <a:off x="9102671" y="5377912"/>
            <a:ext cx="498529" cy="0"/>
          </a:xfrm>
          <a:prstGeom prst="line">
            <a:avLst/>
          </a:prstGeom>
          <a:noFill/>
          <a:ln w="28575" cap="flat" cmpd="sng" algn="ctr">
            <a:solidFill>
              <a:schemeClr val="bg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946FDE41-2106-445C-B0B5-868359ECC37B}"/>
              </a:ext>
            </a:extLst>
          </p:cNvPr>
          <p:cNvCxnSpPr>
            <a:cxnSpLocks/>
          </p:cNvCxnSpPr>
          <p:nvPr/>
        </p:nvCxnSpPr>
        <p:spPr bwMode="auto">
          <a:xfrm>
            <a:off x="8987726" y="5561309"/>
            <a:ext cx="339671" cy="0"/>
          </a:xfrm>
          <a:prstGeom prst="line">
            <a:avLst/>
          </a:prstGeom>
          <a:noFill/>
          <a:ln w="28575" cap="flat" cmpd="sng" algn="ctr">
            <a:solidFill>
              <a:schemeClr val="bg1"/>
            </a:solidFill>
            <a:prstDash val="solid"/>
            <a:round/>
            <a:headEnd type="none" w="med" len="med"/>
            <a:tailEnd type="none" w="med" len="med"/>
          </a:ln>
          <a:effectLst/>
        </p:spPr>
      </p:cxnSp>
      <p:sp>
        <p:nvSpPr>
          <p:cNvPr id="187" name="Rectangle 186">
            <a:extLst>
              <a:ext uri="{FF2B5EF4-FFF2-40B4-BE49-F238E27FC236}">
                <a16:creationId xmlns:a16="http://schemas.microsoft.com/office/drawing/2014/main" id="{9EA05B9D-7492-40AF-A012-0B4C945F65EA}"/>
              </a:ext>
            </a:extLst>
          </p:cNvPr>
          <p:cNvSpPr/>
          <p:nvPr/>
        </p:nvSpPr>
        <p:spPr bwMode="auto">
          <a:xfrm>
            <a:off x="9186439" y="2085131"/>
            <a:ext cx="66261" cy="6626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8" name="Rectangle 187">
            <a:extLst>
              <a:ext uri="{FF2B5EF4-FFF2-40B4-BE49-F238E27FC236}">
                <a16:creationId xmlns:a16="http://schemas.microsoft.com/office/drawing/2014/main" id="{4E24F01B-B3BB-4A09-8F48-2AEF49C56490}"/>
              </a:ext>
            </a:extLst>
          </p:cNvPr>
          <p:cNvSpPr/>
          <p:nvPr/>
        </p:nvSpPr>
        <p:spPr bwMode="auto">
          <a:xfrm>
            <a:off x="9155189" y="2439749"/>
            <a:ext cx="76549" cy="7654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9" name="Rectangle 188">
            <a:extLst>
              <a:ext uri="{FF2B5EF4-FFF2-40B4-BE49-F238E27FC236}">
                <a16:creationId xmlns:a16="http://schemas.microsoft.com/office/drawing/2014/main" id="{20432B3D-3ACD-40C4-B920-728937D0E6EB}"/>
              </a:ext>
            </a:extLst>
          </p:cNvPr>
          <p:cNvSpPr/>
          <p:nvPr/>
        </p:nvSpPr>
        <p:spPr bwMode="auto">
          <a:xfrm>
            <a:off x="9348124" y="2627250"/>
            <a:ext cx="67038" cy="6703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0" name="Rectangle 189">
            <a:extLst>
              <a:ext uri="{FF2B5EF4-FFF2-40B4-BE49-F238E27FC236}">
                <a16:creationId xmlns:a16="http://schemas.microsoft.com/office/drawing/2014/main" id="{BA471B0B-AE6F-41C6-BAC6-484DFC259CBF}"/>
              </a:ext>
            </a:extLst>
          </p:cNvPr>
          <p:cNvSpPr/>
          <p:nvPr/>
        </p:nvSpPr>
        <p:spPr bwMode="auto">
          <a:xfrm>
            <a:off x="9194592" y="2985944"/>
            <a:ext cx="67038" cy="6703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1" name="Rectangle 190">
            <a:extLst>
              <a:ext uri="{FF2B5EF4-FFF2-40B4-BE49-F238E27FC236}">
                <a16:creationId xmlns:a16="http://schemas.microsoft.com/office/drawing/2014/main" id="{787ADB79-23C6-4C0F-AF73-5D9F9FDB948D}"/>
              </a:ext>
            </a:extLst>
          </p:cNvPr>
          <p:cNvSpPr/>
          <p:nvPr/>
        </p:nvSpPr>
        <p:spPr bwMode="auto">
          <a:xfrm>
            <a:off x="9213613" y="3172085"/>
            <a:ext cx="67038" cy="6703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2" name="Rectangle 191">
            <a:extLst>
              <a:ext uri="{FF2B5EF4-FFF2-40B4-BE49-F238E27FC236}">
                <a16:creationId xmlns:a16="http://schemas.microsoft.com/office/drawing/2014/main" id="{486EE3BD-8E74-4055-A326-587800CE8AF9}"/>
              </a:ext>
            </a:extLst>
          </p:cNvPr>
          <p:cNvSpPr/>
          <p:nvPr/>
        </p:nvSpPr>
        <p:spPr bwMode="auto">
          <a:xfrm>
            <a:off x="9191873" y="3530780"/>
            <a:ext cx="71692" cy="7169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3" name="Rectangle 192">
            <a:extLst>
              <a:ext uri="{FF2B5EF4-FFF2-40B4-BE49-F238E27FC236}">
                <a16:creationId xmlns:a16="http://schemas.microsoft.com/office/drawing/2014/main" id="{C39E6E55-C3D3-4180-AC6A-FEC970F8EB23}"/>
              </a:ext>
            </a:extLst>
          </p:cNvPr>
          <p:cNvSpPr/>
          <p:nvPr/>
        </p:nvSpPr>
        <p:spPr bwMode="auto">
          <a:xfrm>
            <a:off x="9194590" y="3710127"/>
            <a:ext cx="71692" cy="7169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4" name="Rectangle 193">
            <a:extLst>
              <a:ext uri="{FF2B5EF4-FFF2-40B4-BE49-F238E27FC236}">
                <a16:creationId xmlns:a16="http://schemas.microsoft.com/office/drawing/2014/main" id="{2FDCB67A-5FA0-46AA-85C9-8AF5223426B5}"/>
              </a:ext>
            </a:extLst>
          </p:cNvPr>
          <p:cNvSpPr/>
          <p:nvPr/>
        </p:nvSpPr>
        <p:spPr bwMode="auto">
          <a:xfrm>
            <a:off x="9418774" y="4076974"/>
            <a:ext cx="71692" cy="7169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5" name="Rectangle 194">
            <a:extLst>
              <a:ext uri="{FF2B5EF4-FFF2-40B4-BE49-F238E27FC236}">
                <a16:creationId xmlns:a16="http://schemas.microsoft.com/office/drawing/2014/main" id="{1E52034D-EE8F-4E85-8717-102C8FDE654E}"/>
              </a:ext>
            </a:extLst>
          </p:cNvPr>
          <p:cNvSpPr/>
          <p:nvPr/>
        </p:nvSpPr>
        <p:spPr bwMode="auto">
          <a:xfrm>
            <a:off x="9182361" y="4254963"/>
            <a:ext cx="71692" cy="7169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6" name="Rectangle 195">
            <a:extLst>
              <a:ext uri="{FF2B5EF4-FFF2-40B4-BE49-F238E27FC236}">
                <a16:creationId xmlns:a16="http://schemas.microsoft.com/office/drawing/2014/main" id="{C40342E8-7B35-4A62-BCC2-B122DB5D901F}"/>
              </a:ext>
            </a:extLst>
          </p:cNvPr>
          <p:cNvSpPr/>
          <p:nvPr/>
        </p:nvSpPr>
        <p:spPr bwMode="auto">
          <a:xfrm>
            <a:off x="9121220" y="4434310"/>
            <a:ext cx="71692" cy="7169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7" name="Rectangle 196">
            <a:extLst>
              <a:ext uri="{FF2B5EF4-FFF2-40B4-BE49-F238E27FC236}">
                <a16:creationId xmlns:a16="http://schemas.microsoft.com/office/drawing/2014/main" id="{F96646CC-D909-4233-9AF9-CE23E6D88CAE}"/>
              </a:ext>
            </a:extLst>
          </p:cNvPr>
          <p:cNvSpPr/>
          <p:nvPr/>
        </p:nvSpPr>
        <p:spPr bwMode="auto">
          <a:xfrm>
            <a:off x="9148394" y="4799798"/>
            <a:ext cx="71692" cy="7169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8" name="Rectangle 197">
            <a:extLst>
              <a:ext uri="{FF2B5EF4-FFF2-40B4-BE49-F238E27FC236}">
                <a16:creationId xmlns:a16="http://schemas.microsoft.com/office/drawing/2014/main" id="{610EC010-93A2-4947-B3DD-C8BEBAB320DF}"/>
              </a:ext>
            </a:extLst>
          </p:cNvPr>
          <p:cNvSpPr/>
          <p:nvPr/>
        </p:nvSpPr>
        <p:spPr bwMode="auto">
          <a:xfrm>
            <a:off x="9239426" y="4984580"/>
            <a:ext cx="71692" cy="7169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9" name="Rectangle 198">
            <a:extLst>
              <a:ext uri="{FF2B5EF4-FFF2-40B4-BE49-F238E27FC236}">
                <a16:creationId xmlns:a16="http://schemas.microsoft.com/office/drawing/2014/main" id="{C9ACD8EE-3468-48EE-85B6-1C193285C6DE}"/>
              </a:ext>
            </a:extLst>
          </p:cNvPr>
          <p:cNvSpPr/>
          <p:nvPr/>
        </p:nvSpPr>
        <p:spPr bwMode="auto">
          <a:xfrm>
            <a:off x="9315512" y="5344634"/>
            <a:ext cx="71692" cy="7169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0" name="Rectangle 199">
            <a:extLst>
              <a:ext uri="{FF2B5EF4-FFF2-40B4-BE49-F238E27FC236}">
                <a16:creationId xmlns:a16="http://schemas.microsoft.com/office/drawing/2014/main" id="{BE7A3312-A8CF-407B-975F-009111EB1A19}"/>
              </a:ext>
            </a:extLst>
          </p:cNvPr>
          <p:cNvSpPr/>
          <p:nvPr/>
        </p:nvSpPr>
        <p:spPr bwMode="auto">
          <a:xfrm>
            <a:off x="9126653" y="5525340"/>
            <a:ext cx="71692" cy="7169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938772195"/>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Pembrolizumab + CT ± Bevacizumab vs Placebo + CT ± </a:t>
            </a:r>
            <a:br>
              <a:rPr lang="en-US" dirty="0"/>
            </a:br>
            <a:r>
              <a:rPr lang="en-US" dirty="0"/>
              <a:t>Bevacizumab in CC: </a:t>
            </a:r>
            <a:r>
              <a:rPr lang="en-US" altLang="en-US" sz="3600" dirty="0"/>
              <a:t>KEYNOTE-826 Final OS Analysis </a:t>
            </a:r>
            <a:endParaRPr lang="en-US" altLang="en-US" dirty="0"/>
          </a:p>
        </p:txBody>
      </p:sp>
      <p:sp>
        <p:nvSpPr>
          <p:cNvPr id="5" name="Text Box 15">
            <a:extLst>
              <a:ext uri="{FF2B5EF4-FFF2-40B4-BE49-F238E27FC236}">
                <a16:creationId xmlns:a16="http://schemas.microsoft.com/office/drawing/2014/main" id="{EE9415AB-3955-CC72-ABCB-0F314A7F096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2022. Abstr 5500.</a:t>
            </a:r>
            <a:endParaRPr lang="en-US" altLang="en-US" sz="1200" b="0" dirty="0">
              <a:solidFill>
                <a:schemeClr val="bg2"/>
              </a:solidFill>
              <a:latin typeface="Calibri" panose="020F0502020204030204" pitchFamily="34" charset="0"/>
            </a:endParaRPr>
          </a:p>
        </p:txBody>
      </p:sp>
      <p:sp>
        <p:nvSpPr>
          <p:cNvPr id="4" name="Content Placeholder 21">
            <a:extLst>
              <a:ext uri="{FF2B5EF4-FFF2-40B4-BE49-F238E27FC236}">
                <a16:creationId xmlns:a16="http://schemas.microsoft.com/office/drawing/2014/main" id="{5E3EBC9B-A5EC-BE58-00B4-A082C44A76C5}"/>
              </a:ext>
            </a:extLst>
          </p:cNvPr>
          <p:cNvSpPr txBox="1">
            <a:spLocks/>
          </p:cNvSpPr>
          <p:nvPr/>
        </p:nvSpPr>
        <p:spPr>
          <a:xfrm>
            <a:off x="604674" y="1500186"/>
            <a:ext cx="10877529" cy="323133"/>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400" b="0" kern="0" dirty="0"/>
              <a:t>International, randomized, double-blind phase III trial</a:t>
            </a:r>
          </a:p>
        </p:txBody>
      </p:sp>
      <p:sp>
        <p:nvSpPr>
          <p:cNvPr id="6" name="Rectangle 49">
            <a:extLst>
              <a:ext uri="{FF2B5EF4-FFF2-40B4-BE49-F238E27FC236}">
                <a16:creationId xmlns:a16="http://schemas.microsoft.com/office/drawing/2014/main" id="{F0D7923A-CE6F-A9E0-40E7-4AC0431CA379}"/>
              </a:ext>
            </a:extLst>
          </p:cNvPr>
          <p:cNvSpPr>
            <a:spLocks noChangeArrowheads="1"/>
          </p:cNvSpPr>
          <p:nvPr/>
        </p:nvSpPr>
        <p:spPr bwMode="auto">
          <a:xfrm>
            <a:off x="3928665" y="2638422"/>
            <a:ext cx="3333809" cy="1042713"/>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b="1" dirty="0">
                <a:solidFill>
                  <a:schemeClr val="tx1"/>
                </a:solidFill>
                <a:latin typeface="Calibri" panose="020F0502020204030204" pitchFamily="34" charset="0"/>
              </a:rPr>
              <a:t>Pembrolizumab</a:t>
            </a:r>
            <a:r>
              <a:rPr lang="en-US" altLang="en-US" sz="1600" dirty="0">
                <a:solidFill>
                  <a:schemeClr val="tx1"/>
                </a:solidFill>
                <a:latin typeface="Calibri" panose="020F0502020204030204" pitchFamily="34" charset="0"/>
              </a:rPr>
              <a:t>* </a:t>
            </a:r>
            <a:r>
              <a:rPr lang="en-US" altLang="en-US" sz="1600" b="0" dirty="0">
                <a:solidFill>
                  <a:schemeClr val="tx1"/>
                </a:solidFill>
                <a:latin typeface="Calibri" panose="020F0502020204030204" pitchFamily="34" charset="0"/>
              </a:rPr>
              <a:t>200 mg IV Q3W +</a:t>
            </a:r>
            <a:br>
              <a:rPr lang="en-US" altLang="en-US" sz="1600" b="0" dirty="0">
                <a:solidFill>
                  <a:schemeClr val="tx1"/>
                </a:solidFill>
                <a:latin typeface="Calibri" panose="020F0502020204030204" pitchFamily="34" charset="0"/>
              </a:rPr>
            </a:br>
            <a:r>
              <a:rPr lang="en-US" altLang="en-US" sz="1600" b="1" dirty="0">
                <a:solidFill>
                  <a:schemeClr val="tx1"/>
                </a:solidFill>
                <a:latin typeface="Calibri" panose="020F0502020204030204" pitchFamily="34" charset="0"/>
              </a:rPr>
              <a:t>CT</a:t>
            </a:r>
            <a:r>
              <a:rPr lang="en-US" altLang="en-US" sz="1600" baseline="30000" dirty="0">
                <a:solidFill>
                  <a:schemeClr val="tx1"/>
                </a:solidFill>
                <a:latin typeface="Calibri" panose="020F0502020204030204" pitchFamily="34" charset="0"/>
              </a:rPr>
              <a:t>†</a:t>
            </a:r>
            <a:r>
              <a:rPr lang="en-US" altLang="en-US" sz="1600" b="0" dirty="0">
                <a:solidFill>
                  <a:schemeClr val="tx1"/>
                </a:solidFill>
                <a:latin typeface="Calibri" panose="020F0502020204030204" pitchFamily="34" charset="0"/>
              </a:rPr>
              <a:t> IV Q3W ± </a:t>
            </a:r>
            <a:br>
              <a:rPr lang="en-US" altLang="en-US" sz="1600" b="0" dirty="0">
                <a:solidFill>
                  <a:schemeClr val="tx1"/>
                </a:solidFill>
                <a:latin typeface="Calibri" panose="020F0502020204030204" pitchFamily="34" charset="0"/>
              </a:rPr>
            </a:br>
            <a:r>
              <a:rPr lang="en-US" altLang="en-US" sz="1600" b="1" dirty="0">
                <a:solidFill>
                  <a:schemeClr val="tx1"/>
                </a:solidFill>
                <a:latin typeface="Calibri" panose="020F0502020204030204" pitchFamily="34" charset="0"/>
              </a:rPr>
              <a:t>Bevacizumab</a:t>
            </a:r>
            <a:r>
              <a:rPr lang="en-US" altLang="en-US" sz="1600" b="0" dirty="0">
                <a:solidFill>
                  <a:schemeClr val="tx1"/>
                </a:solidFill>
                <a:latin typeface="Calibri" panose="020F0502020204030204" pitchFamily="34" charset="0"/>
              </a:rPr>
              <a:t> 15 mg/kg IV Q3W</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(n = 308)</a:t>
            </a:r>
          </a:p>
        </p:txBody>
      </p:sp>
      <p:cxnSp>
        <p:nvCxnSpPr>
          <p:cNvPr id="7" name="Straight Arrow Connector 6">
            <a:extLst>
              <a:ext uri="{FF2B5EF4-FFF2-40B4-BE49-F238E27FC236}">
                <a16:creationId xmlns:a16="http://schemas.microsoft.com/office/drawing/2014/main" id="{CEF2F461-0B2D-B55D-95D8-D86723FBBCC9}"/>
              </a:ext>
            </a:extLst>
          </p:cNvPr>
          <p:cNvCxnSpPr>
            <a:cxnSpLocks/>
          </p:cNvCxnSpPr>
          <p:nvPr/>
        </p:nvCxnSpPr>
        <p:spPr bwMode="auto">
          <a:xfrm flipV="1">
            <a:off x="3061925" y="3355417"/>
            <a:ext cx="758032" cy="269690"/>
          </a:xfrm>
          <a:prstGeom prst="straightConnector1">
            <a:avLst/>
          </a:prstGeom>
          <a:noFill/>
          <a:ln w="28575" cap="flat" cmpd="sng" algn="ctr">
            <a:solidFill>
              <a:schemeClr val="bg1"/>
            </a:solidFill>
            <a:prstDash val="solid"/>
            <a:round/>
            <a:headEnd type="none" w="med" len="med"/>
            <a:tailEnd type="triangle"/>
          </a:ln>
          <a:effectLst/>
        </p:spPr>
      </p:cxnSp>
      <p:sp>
        <p:nvSpPr>
          <p:cNvPr id="8" name="Text Box 45">
            <a:extLst>
              <a:ext uri="{FF2B5EF4-FFF2-40B4-BE49-F238E27FC236}">
                <a16:creationId xmlns:a16="http://schemas.microsoft.com/office/drawing/2014/main" id="{84ADD983-4A66-04FA-2CE9-49711AFE1A51}"/>
              </a:ext>
            </a:extLst>
          </p:cNvPr>
          <p:cNvSpPr txBox="1">
            <a:spLocks noChangeArrowheads="1"/>
          </p:cNvSpPr>
          <p:nvPr/>
        </p:nvSpPr>
        <p:spPr bwMode="auto">
          <a:xfrm>
            <a:off x="184373" y="3167042"/>
            <a:ext cx="28775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Adults with persistent, recurrent, or metastatic cervical cancer; no prior systemic chemotherapy; ECOG PS 0/1</a:t>
            </a:r>
          </a:p>
          <a:p>
            <a:pPr algn="ct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 (N = 617)</a:t>
            </a:r>
          </a:p>
        </p:txBody>
      </p:sp>
      <p:sp>
        <p:nvSpPr>
          <p:cNvPr id="9" name="Rectangle 49">
            <a:extLst>
              <a:ext uri="{FF2B5EF4-FFF2-40B4-BE49-F238E27FC236}">
                <a16:creationId xmlns:a16="http://schemas.microsoft.com/office/drawing/2014/main" id="{D63B76A4-EB4F-4AE8-1F12-CE51E2210CD0}"/>
              </a:ext>
            </a:extLst>
          </p:cNvPr>
          <p:cNvSpPr>
            <a:spLocks noChangeArrowheads="1"/>
          </p:cNvSpPr>
          <p:nvPr/>
        </p:nvSpPr>
        <p:spPr bwMode="auto">
          <a:xfrm>
            <a:off x="3928665" y="3771917"/>
            <a:ext cx="3335735" cy="1042713"/>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 </a:t>
            </a:r>
            <a:r>
              <a:rPr lang="en-US" altLang="en-US" sz="1600" b="0" dirty="0">
                <a:solidFill>
                  <a:schemeClr val="tx1"/>
                </a:solidFill>
                <a:latin typeface="Calibri" panose="020F0502020204030204" pitchFamily="34" charset="0"/>
              </a:rPr>
              <a:t>IV Q3W + </a:t>
            </a:r>
            <a:br>
              <a:rPr lang="en-US" altLang="en-US" sz="1600" b="0" dirty="0">
                <a:solidFill>
                  <a:schemeClr val="tx1"/>
                </a:solidFill>
                <a:latin typeface="Calibri" panose="020F0502020204030204" pitchFamily="34" charset="0"/>
              </a:rPr>
            </a:br>
            <a:r>
              <a:rPr lang="en-US" altLang="en-US" sz="1600" b="1" dirty="0">
                <a:solidFill>
                  <a:schemeClr val="tx1"/>
                </a:solidFill>
                <a:latin typeface="Calibri" panose="020F0502020204030204" pitchFamily="34" charset="0"/>
              </a:rPr>
              <a:t>CT</a:t>
            </a:r>
            <a:r>
              <a:rPr lang="en-US" altLang="en-US" sz="1600" baseline="30000" dirty="0">
                <a:solidFill>
                  <a:schemeClr val="tx1"/>
                </a:solidFill>
                <a:latin typeface="Calibri" panose="020F0502020204030204" pitchFamily="34" charset="0"/>
              </a:rPr>
              <a:t>†</a:t>
            </a:r>
            <a:r>
              <a:rPr lang="en-US" altLang="en-US" sz="1600" b="0" dirty="0">
                <a:solidFill>
                  <a:schemeClr val="tx1"/>
                </a:solidFill>
                <a:latin typeface="Calibri" panose="020F0502020204030204" pitchFamily="34" charset="0"/>
              </a:rPr>
              <a:t> IV Q3W ± </a:t>
            </a:r>
            <a:br>
              <a:rPr lang="en-US" altLang="en-US" sz="1600" b="0" dirty="0">
                <a:solidFill>
                  <a:schemeClr val="tx1"/>
                </a:solidFill>
                <a:latin typeface="Calibri" panose="020F0502020204030204" pitchFamily="34" charset="0"/>
              </a:rPr>
            </a:br>
            <a:r>
              <a:rPr lang="en-US" altLang="en-US" sz="1600" b="1" dirty="0">
                <a:solidFill>
                  <a:schemeClr val="tx1"/>
                </a:solidFill>
                <a:latin typeface="Calibri" panose="020F0502020204030204" pitchFamily="34" charset="0"/>
              </a:rPr>
              <a:t>Bevacizumab</a:t>
            </a:r>
            <a:r>
              <a:rPr lang="en-US" altLang="en-US" sz="1600" b="0" dirty="0">
                <a:solidFill>
                  <a:schemeClr val="tx1"/>
                </a:solidFill>
                <a:latin typeface="Calibri" panose="020F0502020204030204" pitchFamily="34" charset="0"/>
              </a:rPr>
              <a:t> 15 mg/kg IV Q3W</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(n = 309)</a:t>
            </a:r>
          </a:p>
        </p:txBody>
      </p:sp>
      <p:cxnSp>
        <p:nvCxnSpPr>
          <p:cNvPr id="10" name="Straight Arrow Connector 9">
            <a:extLst>
              <a:ext uri="{FF2B5EF4-FFF2-40B4-BE49-F238E27FC236}">
                <a16:creationId xmlns:a16="http://schemas.microsoft.com/office/drawing/2014/main" id="{4C40DB5B-46EE-688A-82F0-BACB2849F591}"/>
              </a:ext>
            </a:extLst>
          </p:cNvPr>
          <p:cNvCxnSpPr>
            <a:cxnSpLocks/>
          </p:cNvCxnSpPr>
          <p:nvPr/>
        </p:nvCxnSpPr>
        <p:spPr bwMode="auto">
          <a:xfrm>
            <a:off x="3100025" y="3999090"/>
            <a:ext cx="719932" cy="317956"/>
          </a:xfrm>
          <a:prstGeom prst="straightConnector1">
            <a:avLst/>
          </a:prstGeom>
          <a:noFill/>
          <a:ln w="28575" cap="flat" cmpd="sng" algn="ctr">
            <a:solidFill>
              <a:schemeClr val="bg1"/>
            </a:solidFill>
            <a:prstDash val="solid"/>
            <a:round/>
            <a:headEnd type="none" w="med" len="med"/>
            <a:tailEnd type="triangle"/>
          </a:ln>
          <a:effectLst/>
        </p:spPr>
      </p:cxnSp>
      <p:sp>
        <p:nvSpPr>
          <p:cNvPr id="11" name="TextBox 10">
            <a:extLst>
              <a:ext uri="{FF2B5EF4-FFF2-40B4-BE49-F238E27FC236}">
                <a16:creationId xmlns:a16="http://schemas.microsoft.com/office/drawing/2014/main" id="{511F91AE-328F-18B1-0ADF-DA00489015D8}"/>
              </a:ext>
            </a:extLst>
          </p:cNvPr>
          <p:cNvSpPr txBox="1"/>
          <p:nvPr/>
        </p:nvSpPr>
        <p:spPr bwMode="auto">
          <a:xfrm>
            <a:off x="2925813" y="4843870"/>
            <a:ext cx="5340299"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400" b="0" dirty="0">
                <a:solidFill>
                  <a:schemeClr val="bg1"/>
                </a:solidFill>
                <a:latin typeface="Calibri" panose="020F0502020204030204" pitchFamily="34" charset="0"/>
              </a:rPr>
              <a:t>*≤35 cycles pembrolizumab/placebo. </a:t>
            </a:r>
            <a:r>
              <a:rPr lang="en-US" altLang="en-US" sz="140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CT: ≤6 cycles: paclitaxel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175 mg/m</a:t>
            </a:r>
            <a:r>
              <a:rPr lang="en-US" sz="1400" b="0" baseline="30000" dirty="0">
                <a:solidFill>
                  <a:schemeClr val="bg1"/>
                </a:solidFill>
                <a:latin typeface="Calibri" panose="020F0502020204030204" pitchFamily="34" charset="0"/>
              </a:rPr>
              <a:t>2</a:t>
            </a:r>
            <a:r>
              <a:rPr lang="en-US" sz="1400" b="0" dirty="0">
                <a:solidFill>
                  <a:schemeClr val="bg1"/>
                </a:solidFill>
                <a:latin typeface="Calibri" panose="020F0502020204030204" pitchFamily="34" charset="0"/>
              </a:rPr>
              <a:t> + (cisplatin 50 mg/m</a:t>
            </a:r>
            <a:r>
              <a:rPr lang="en-US" sz="1400" b="0" baseline="30000" dirty="0">
                <a:solidFill>
                  <a:schemeClr val="bg1"/>
                </a:solidFill>
                <a:latin typeface="Calibri" panose="020F0502020204030204" pitchFamily="34" charset="0"/>
              </a:rPr>
              <a:t>2</a:t>
            </a:r>
            <a:r>
              <a:rPr lang="en-US" sz="1400" b="0" dirty="0">
                <a:solidFill>
                  <a:schemeClr val="bg1"/>
                </a:solidFill>
                <a:latin typeface="Calibri" panose="020F0502020204030204" pitchFamily="34" charset="0"/>
              </a:rPr>
              <a:t> or carboplatin AUC 5 mg/mL/min). </a:t>
            </a:r>
          </a:p>
        </p:txBody>
      </p:sp>
      <p:cxnSp>
        <p:nvCxnSpPr>
          <p:cNvPr id="12" name="Straight Arrow Connector 11">
            <a:extLst>
              <a:ext uri="{FF2B5EF4-FFF2-40B4-BE49-F238E27FC236}">
                <a16:creationId xmlns:a16="http://schemas.microsoft.com/office/drawing/2014/main" id="{BEA58EB4-06B0-160D-6D74-B544753C00FB}"/>
              </a:ext>
            </a:extLst>
          </p:cNvPr>
          <p:cNvCxnSpPr>
            <a:cxnSpLocks/>
          </p:cNvCxnSpPr>
          <p:nvPr/>
        </p:nvCxnSpPr>
        <p:spPr bwMode="auto">
          <a:xfrm>
            <a:off x="7410951" y="3678343"/>
            <a:ext cx="302874" cy="0"/>
          </a:xfrm>
          <a:prstGeom prst="straightConnector1">
            <a:avLst/>
          </a:prstGeom>
          <a:noFill/>
          <a:ln w="28575" cap="flat" cmpd="sng" algn="ctr">
            <a:solidFill>
              <a:schemeClr val="bg1"/>
            </a:solidFill>
            <a:prstDash val="solid"/>
            <a:round/>
            <a:headEnd type="none" w="med" len="med"/>
            <a:tailEnd type="triangle"/>
          </a:ln>
          <a:effectLst/>
        </p:spPr>
      </p:cxnSp>
      <p:sp>
        <p:nvSpPr>
          <p:cNvPr id="13" name="TextBox 12">
            <a:extLst>
              <a:ext uri="{FF2B5EF4-FFF2-40B4-BE49-F238E27FC236}">
                <a16:creationId xmlns:a16="http://schemas.microsoft.com/office/drawing/2014/main" id="{4D867325-435A-A3E4-887D-4D538FA36334}"/>
              </a:ext>
            </a:extLst>
          </p:cNvPr>
          <p:cNvSpPr txBox="1"/>
          <p:nvPr/>
        </p:nvSpPr>
        <p:spPr bwMode="auto">
          <a:xfrm>
            <a:off x="7750680" y="3265636"/>
            <a:ext cx="3164352"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i="1" dirty="0">
                <a:solidFill>
                  <a:schemeClr val="bg1"/>
                </a:solidFill>
                <a:latin typeface="Calibri" panose="020F0502020204030204" pitchFamily="34" charset="0"/>
              </a:rPr>
              <a:t>Treatment until death, radiographic progression, unacceptable toxicity, or study completion</a:t>
            </a:r>
          </a:p>
        </p:txBody>
      </p:sp>
      <p:sp>
        <p:nvSpPr>
          <p:cNvPr id="14" name="TextBox 13">
            <a:extLst>
              <a:ext uri="{FF2B5EF4-FFF2-40B4-BE49-F238E27FC236}">
                <a16:creationId xmlns:a16="http://schemas.microsoft.com/office/drawing/2014/main" id="{797A9617-EDDE-B36A-2ECB-3BD2E911DA99}"/>
              </a:ext>
            </a:extLst>
          </p:cNvPr>
          <p:cNvSpPr txBox="1"/>
          <p:nvPr/>
        </p:nvSpPr>
        <p:spPr bwMode="auto">
          <a:xfrm>
            <a:off x="1394714" y="1966173"/>
            <a:ext cx="5067902"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metastatic disease at diagnosis (yes vs no), PD-L1 CPS </a:t>
            </a:r>
            <a:br>
              <a:rPr lang="en-US" sz="1400" b="0" i="1" dirty="0">
                <a:solidFill>
                  <a:schemeClr val="bg1"/>
                </a:solidFill>
                <a:latin typeface="Calibri" panose="020F0502020204030204" pitchFamily="34" charset="0"/>
              </a:rPr>
            </a:br>
            <a:r>
              <a:rPr lang="en-US" sz="1400" b="0" i="1" dirty="0">
                <a:solidFill>
                  <a:schemeClr val="bg1"/>
                </a:solidFill>
                <a:latin typeface="Calibri" panose="020F0502020204030204" pitchFamily="34" charset="0"/>
              </a:rPr>
              <a:t>(&lt;1 vs 1 to &lt;10 vs ≥10), planned bevacizumab (yes vs no) </a:t>
            </a:r>
          </a:p>
        </p:txBody>
      </p:sp>
      <p:cxnSp>
        <p:nvCxnSpPr>
          <p:cNvPr id="15" name="Straight Arrow Connector 14">
            <a:extLst>
              <a:ext uri="{FF2B5EF4-FFF2-40B4-BE49-F238E27FC236}">
                <a16:creationId xmlns:a16="http://schemas.microsoft.com/office/drawing/2014/main" id="{367B4B4B-2C93-1FF5-335B-0F6B8D348E40}"/>
              </a:ext>
            </a:extLst>
          </p:cNvPr>
          <p:cNvCxnSpPr>
            <a:cxnSpLocks/>
          </p:cNvCxnSpPr>
          <p:nvPr/>
        </p:nvCxnSpPr>
        <p:spPr bwMode="auto">
          <a:xfrm flipH="1">
            <a:off x="3439496" y="2638421"/>
            <a:ext cx="963" cy="365760"/>
          </a:xfrm>
          <a:prstGeom prst="straightConnector1">
            <a:avLst/>
          </a:prstGeom>
          <a:noFill/>
          <a:ln w="28575" cap="flat" cmpd="sng" algn="ctr">
            <a:solidFill>
              <a:schemeClr val="bg1"/>
            </a:solidFill>
            <a:prstDash val="sysDot"/>
            <a:round/>
            <a:headEnd type="none" w="med" len="med"/>
            <a:tailEnd type="triangle"/>
          </a:ln>
          <a:effectLst/>
        </p:spPr>
      </p:cxnSp>
      <p:sp>
        <p:nvSpPr>
          <p:cNvPr id="16" name="Content Placeholder 2">
            <a:extLst>
              <a:ext uri="{FF2B5EF4-FFF2-40B4-BE49-F238E27FC236}">
                <a16:creationId xmlns:a16="http://schemas.microsoft.com/office/drawing/2014/main" id="{E162540E-1F8E-CA8F-EBB8-C6D9F12A80F4}"/>
              </a:ext>
            </a:extLst>
          </p:cNvPr>
          <p:cNvSpPr txBox="1">
            <a:spLocks/>
          </p:cNvSpPr>
          <p:nvPr/>
        </p:nvSpPr>
        <p:spPr bwMode="auto">
          <a:xfrm>
            <a:off x="622525" y="5481542"/>
            <a:ext cx="9295105" cy="706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Aft>
                <a:spcPts val="0"/>
              </a:spcAft>
            </a:pPr>
            <a:r>
              <a:rPr lang="en-US" sz="2000" b="1" kern="0" dirty="0"/>
              <a:t>Dual primary endpoints: </a:t>
            </a:r>
            <a:r>
              <a:rPr lang="en-US" sz="2000" b="0" kern="0" dirty="0"/>
              <a:t>OS and PFS per RECIST v1.1 by investigator</a:t>
            </a:r>
          </a:p>
          <a:p>
            <a:pPr>
              <a:spcAft>
                <a:spcPts val="0"/>
              </a:spcAft>
            </a:pPr>
            <a:r>
              <a:rPr lang="en-US" sz="2000" b="1" kern="0" dirty="0">
                <a:solidFill>
                  <a:schemeClr val="bg1"/>
                </a:solidFill>
              </a:rPr>
              <a:t>Secondary endpoints: </a:t>
            </a:r>
            <a:r>
              <a:rPr lang="en-US" sz="2000" b="0" kern="0" dirty="0">
                <a:solidFill>
                  <a:schemeClr val="bg1"/>
                </a:solidFill>
              </a:rPr>
              <a:t>ORR, DoR, 12-mo PFS, safety</a:t>
            </a:r>
          </a:p>
        </p:txBody>
      </p:sp>
      <p:sp>
        <p:nvSpPr>
          <p:cNvPr id="2" name="TextBox 1">
            <a:extLst>
              <a:ext uri="{FF2B5EF4-FFF2-40B4-BE49-F238E27FC236}">
                <a16:creationId xmlns:a16="http://schemas.microsoft.com/office/drawing/2014/main" id="{E757F515-DC71-932C-68F9-6FAE4CFB0E28}"/>
              </a:ext>
            </a:extLst>
          </p:cNvPr>
          <p:cNvSpPr txBox="1"/>
          <p:nvPr/>
        </p:nvSpPr>
        <p:spPr>
          <a:xfrm>
            <a:off x="7829231" y="1267151"/>
            <a:ext cx="4062786" cy="2009061"/>
          </a:xfrm>
          <a:prstGeom prst="roundRect">
            <a:avLst/>
          </a:prstGeom>
          <a:noFill/>
          <a:ln w="38100">
            <a:solidFill>
              <a:schemeClr val="accent3"/>
            </a:solidFill>
          </a:ln>
        </p:spPr>
        <p:txBody>
          <a:bodyPr wrap="square" rtlCol="0">
            <a:spAutoFit/>
          </a:bodyPr>
          <a:lstStyle/>
          <a:p>
            <a:pPr algn="ctr" eaLnBrk="1" fontAlgn="auto" hangingPunct="1">
              <a:spcBef>
                <a:spcPts val="0"/>
              </a:spcBef>
              <a:spcAft>
                <a:spcPts val="0"/>
              </a:spcAft>
            </a:pPr>
            <a:r>
              <a:rPr lang="en-US" sz="1600" dirty="0">
                <a:solidFill>
                  <a:prstClr val="black"/>
                </a:solidFill>
                <a:latin typeface="Calibri"/>
                <a:cs typeface="+mn-cs"/>
              </a:rPr>
              <a:t>FDA Approval October 2021</a:t>
            </a:r>
            <a:br>
              <a:rPr lang="en-US" sz="1600" b="0" dirty="0">
                <a:solidFill>
                  <a:prstClr val="black"/>
                </a:solidFill>
                <a:latin typeface="Calibri"/>
                <a:cs typeface="+mn-cs"/>
              </a:rPr>
            </a:br>
            <a:r>
              <a:rPr lang="en-US" sz="1600" b="0" dirty="0">
                <a:solidFill>
                  <a:prstClr val="black"/>
                </a:solidFill>
                <a:latin typeface="Calibri"/>
                <a:cs typeface="+mn-cs"/>
              </a:rPr>
              <a:t>Pembrolizumab in combination with chemotherapy, with or without bevacizumab, for patients with persistent, recurrent or metastatic cervical cancer </a:t>
            </a:r>
            <a:r>
              <a:rPr lang="en-US" sz="1600" i="1" dirty="0">
                <a:solidFill>
                  <a:prstClr val="black"/>
                </a:solidFill>
                <a:latin typeface="Calibri"/>
                <a:cs typeface="+mn-cs"/>
              </a:rPr>
              <a:t>whose tumors express PD-L1 (CPS ≥1)</a:t>
            </a:r>
            <a:r>
              <a:rPr lang="en-US" sz="1600" dirty="0">
                <a:solidFill>
                  <a:prstClr val="black"/>
                </a:solidFill>
                <a:latin typeface="Calibri"/>
                <a:cs typeface="+mn-cs"/>
              </a:rPr>
              <a:t>, </a:t>
            </a:r>
            <a:r>
              <a:rPr lang="en-US" sz="1600" b="0" dirty="0">
                <a:solidFill>
                  <a:prstClr val="black"/>
                </a:solidFill>
                <a:latin typeface="Calibri"/>
                <a:cs typeface="+mn-cs"/>
              </a:rPr>
              <a:t>as determined by an FDA-approved test.  </a:t>
            </a:r>
          </a:p>
        </p:txBody>
      </p:sp>
    </p:spTree>
    <p:extLst>
      <p:ext uri="{BB962C8B-B14F-4D97-AF65-F5344CB8AC3E}">
        <p14:creationId xmlns:p14="http://schemas.microsoft.com/office/powerpoint/2010/main" val="1903102169"/>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KEYNOTE-826: Baseline Characteristics (All Comers)</a:t>
            </a:r>
            <a:endParaRPr lang="en-US" altLang="en-US" dirty="0"/>
          </a:p>
        </p:txBody>
      </p:sp>
      <p:sp>
        <p:nvSpPr>
          <p:cNvPr id="5" name="Text Box 15">
            <a:extLst>
              <a:ext uri="{FF2B5EF4-FFF2-40B4-BE49-F238E27FC236}">
                <a16:creationId xmlns:a16="http://schemas.microsoft.com/office/drawing/2014/main" id="{EE9415AB-3955-CC72-ABCB-0F314A7F096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2023. Abstr 5500.</a:t>
            </a:r>
            <a:endParaRPr lang="en-US" altLang="en-US" sz="1200" b="0" dirty="0">
              <a:solidFill>
                <a:schemeClr val="bg2"/>
              </a:solidFill>
              <a:latin typeface="Calibri" panose="020F0502020204030204" pitchFamily="34" charset="0"/>
            </a:endParaRPr>
          </a:p>
        </p:txBody>
      </p:sp>
      <p:graphicFrame>
        <p:nvGraphicFramePr>
          <p:cNvPr id="6" name="Group 3">
            <a:extLst>
              <a:ext uri="{FF2B5EF4-FFF2-40B4-BE49-F238E27FC236}">
                <a16:creationId xmlns:a16="http://schemas.microsoft.com/office/drawing/2014/main" id="{23D5C096-DC16-6891-0F2F-AAD6C513DA57}"/>
              </a:ext>
            </a:extLst>
          </p:cNvPr>
          <p:cNvGraphicFramePr>
            <a:graphicFrameLocks/>
          </p:cNvGraphicFramePr>
          <p:nvPr/>
        </p:nvGraphicFramePr>
        <p:xfrm>
          <a:off x="719139" y="1600200"/>
          <a:ext cx="5276088" cy="3962496"/>
        </p:xfrm>
        <a:graphic>
          <a:graphicData uri="http://schemas.openxmlformats.org/drawingml/2006/table">
            <a:tbl>
              <a:tblPr/>
              <a:tblGrid>
                <a:gridCol w="2880360">
                  <a:extLst>
                    <a:ext uri="{9D8B030D-6E8A-4147-A177-3AD203B41FA5}">
                      <a16:colId xmlns:a16="http://schemas.microsoft.com/office/drawing/2014/main" val="20000"/>
                    </a:ext>
                  </a:extLst>
                </a:gridCol>
                <a:gridCol w="1197864">
                  <a:extLst>
                    <a:ext uri="{9D8B030D-6E8A-4147-A177-3AD203B41FA5}">
                      <a16:colId xmlns:a16="http://schemas.microsoft.com/office/drawing/2014/main" val="20001"/>
                    </a:ext>
                  </a:extLst>
                </a:gridCol>
                <a:gridCol w="1197864">
                  <a:extLst>
                    <a:ext uri="{9D8B030D-6E8A-4147-A177-3AD203B41FA5}">
                      <a16:colId xmlns:a16="http://schemas.microsoft.com/office/drawing/2014/main" val="4095539533"/>
                    </a:ext>
                  </a:extLst>
                </a:gridCol>
              </a:tblGrid>
              <a:tr h="1212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 (25-82)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 (22-79)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1, n (%)</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128 (41.6)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139 (45.0)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Squamous cell carcinoma,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235 (76.3)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211 (68.3)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5644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PD-L1 CPS, n (%)</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 to &lt;10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 (11.4)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115 (37.3)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158 (51.3)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 (11.0)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116 (37.5)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159 (51.5)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therapy, n (%)</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Chemoradiation or radiation with surgery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Chemoradiation or radiation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Surgery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 (23.1)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156 (50.6)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79 (25.6)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142 (46.0)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 (7.8)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 (20.7)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bl>
          </a:graphicData>
        </a:graphic>
      </p:graphicFrame>
      <p:graphicFrame>
        <p:nvGraphicFramePr>
          <p:cNvPr id="7" name="Group 3">
            <a:extLst>
              <a:ext uri="{FF2B5EF4-FFF2-40B4-BE49-F238E27FC236}">
                <a16:creationId xmlns:a16="http://schemas.microsoft.com/office/drawing/2014/main" id="{DCCC4BAE-B3AD-6632-B53B-698BCAF463BC}"/>
              </a:ext>
            </a:extLst>
          </p:cNvPr>
          <p:cNvGraphicFramePr>
            <a:graphicFrameLocks/>
          </p:cNvGraphicFramePr>
          <p:nvPr/>
        </p:nvGraphicFramePr>
        <p:xfrm>
          <a:off x="6214721" y="1600200"/>
          <a:ext cx="5267483" cy="3992944"/>
        </p:xfrm>
        <a:graphic>
          <a:graphicData uri="http://schemas.openxmlformats.org/drawingml/2006/table">
            <a:tbl>
              <a:tblPr/>
              <a:tblGrid>
                <a:gridCol w="2880641">
                  <a:extLst>
                    <a:ext uri="{9D8B030D-6E8A-4147-A177-3AD203B41FA5}">
                      <a16:colId xmlns:a16="http://schemas.microsoft.com/office/drawing/2014/main" val="20000"/>
                    </a:ext>
                  </a:extLst>
                </a:gridCol>
                <a:gridCol w="1193421">
                  <a:extLst>
                    <a:ext uri="{9D8B030D-6E8A-4147-A177-3AD203B41FA5}">
                      <a16:colId xmlns:a16="http://schemas.microsoft.com/office/drawing/2014/main" val="20001"/>
                    </a:ext>
                  </a:extLst>
                </a:gridCol>
                <a:gridCol w="1193421">
                  <a:extLst>
                    <a:ext uri="{9D8B030D-6E8A-4147-A177-3AD203B41FA5}">
                      <a16:colId xmlns:a16="http://schemas.microsoft.com/office/drawing/2014/main" val="4095539533"/>
                    </a:ext>
                  </a:extLst>
                </a:gridCol>
              </a:tblGrid>
              <a:tr h="1212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Stage at diagnosis*</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IIIA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IIIB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IVA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IVB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67 (21.8)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85 (27.6)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 (14.9)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94 (30.5)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93 (30.1)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(2.6)</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8 (2.6)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 (13.6)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96 (31.1)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Disease status at study entry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Metastatic</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Persistent or recurrent with distant metastases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Persistent or recurrent without distant metastases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199 (64.6)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 (16.6)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 (20.7)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179 (57.9)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 (21.4)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Bevacizumab used during study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196 (63.6)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193 (62.5)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8" name="TextBox 7">
            <a:extLst>
              <a:ext uri="{FF2B5EF4-FFF2-40B4-BE49-F238E27FC236}">
                <a16:creationId xmlns:a16="http://schemas.microsoft.com/office/drawing/2014/main" id="{CD7DE4EC-1EC8-A3F3-A858-43DDAEAC1723}"/>
              </a:ext>
            </a:extLst>
          </p:cNvPr>
          <p:cNvSpPr txBox="1"/>
          <p:nvPr/>
        </p:nvSpPr>
        <p:spPr bwMode="auto">
          <a:xfrm>
            <a:off x="6141904" y="5606579"/>
            <a:ext cx="5340299"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400" b="0" dirty="0">
                <a:solidFill>
                  <a:schemeClr val="bg1"/>
                </a:solidFill>
                <a:latin typeface="Calibri" panose="020F0502020204030204" pitchFamily="34" charset="0"/>
              </a:rPr>
              <a:t>*Per FIGO 2009/NCCN 2017 criteria.</a:t>
            </a:r>
          </a:p>
        </p:txBody>
      </p:sp>
    </p:spTree>
    <p:extLst>
      <p:ext uri="{BB962C8B-B14F-4D97-AF65-F5344CB8AC3E}">
        <p14:creationId xmlns:p14="http://schemas.microsoft.com/office/powerpoint/2010/main" val="1343068025"/>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0872444" cy="1103313"/>
          </a:xfrm>
        </p:spPr>
        <p:txBody>
          <a:bodyPr/>
          <a:lstStyle/>
          <a:p>
            <a:r>
              <a:rPr lang="en-US" dirty="0"/>
              <a:t>KEYNOTE-826: Final Analysis of OS</a:t>
            </a:r>
            <a:endParaRPr lang="en-US" altLang="en-US" dirty="0"/>
          </a:p>
        </p:txBody>
      </p:sp>
      <p:sp>
        <p:nvSpPr>
          <p:cNvPr id="5" name="Text Box 15">
            <a:extLst>
              <a:ext uri="{FF2B5EF4-FFF2-40B4-BE49-F238E27FC236}">
                <a16:creationId xmlns:a16="http://schemas.microsoft.com/office/drawing/2014/main" id="{482AF7C2-9B8A-D037-66DC-005D52233C0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2023. Abstr 5500.</a:t>
            </a:r>
            <a:endParaRPr lang="en-US" altLang="en-US" sz="1200" b="0" dirty="0">
              <a:solidFill>
                <a:schemeClr val="bg2"/>
              </a:solidFill>
              <a:latin typeface="Calibri" panose="020F0502020204030204" pitchFamily="34" charset="0"/>
            </a:endParaRPr>
          </a:p>
        </p:txBody>
      </p:sp>
      <p:graphicFrame>
        <p:nvGraphicFramePr>
          <p:cNvPr id="6" name="Group 3">
            <a:extLst>
              <a:ext uri="{FF2B5EF4-FFF2-40B4-BE49-F238E27FC236}">
                <a16:creationId xmlns:a16="http://schemas.microsoft.com/office/drawing/2014/main" id="{88F15733-439E-D89A-6599-5F86A1BEEF81}"/>
              </a:ext>
            </a:extLst>
          </p:cNvPr>
          <p:cNvGraphicFramePr>
            <a:graphicFrameLocks/>
          </p:cNvGraphicFramePr>
          <p:nvPr/>
        </p:nvGraphicFramePr>
        <p:xfrm>
          <a:off x="728473" y="1600200"/>
          <a:ext cx="10777725" cy="2743296"/>
        </p:xfrm>
        <a:graphic>
          <a:graphicData uri="http://schemas.openxmlformats.org/drawingml/2006/table">
            <a:tbl>
              <a:tblPr/>
              <a:tblGrid>
                <a:gridCol w="1754799">
                  <a:extLst>
                    <a:ext uri="{9D8B030D-6E8A-4147-A177-3AD203B41FA5}">
                      <a16:colId xmlns:a16="http://schemas.microsoft.com/office/drawing/2014/main" val="20000"/>
                    </a:ext>
                  </a:extLst>
                </a:gridCol>
                <a:gridCol w="1503821">
                  <a:extLst>
                    <a:ext uri="{9D8B030D-6E8A-4147-A177-3AD203B41FA5}">
                      <a16:colId xmlns:a16="http://schemas.microsoft.com/office/drawing/2014/main" val="139195894"/>
                    </a:ext>
                  </a:extLst>
                </a:gridCol>
                <a:gridCol w="1503821">
                  <a:extLst>
                    <a:ext uri="{9D8B030D-6E8A-4147-A177-3AD203B41FA5}">
                      <a16:colId xmlns:a16="http://schemas.microsoft.com/office/drawing/2014/main" val="519753091"/>
                    </a:ext>
                  </a:extLst>
                </a:gridCol>
                <a:gridCol w="1503821">
                  <a:extLst>
                    <a:ext uri="{9D8B030D-6E8A-4147-A177-3AD203B41FA5}">
                      <a16:colId xmlns:a16="http://schemas.microsoft.com/office/drawing/2014/main" val="1859475777"/>
                    </a:ext>
                  </a:extLst>
                </a:gridCol>
                <a:gridCol w="1503821">
                  <a:extLst>
                    <a:ext uri="{9D8B030D-6E8A-4147-A177-3AD203B41FA5}">
                      <a16:colId xmlns:a16="http://schemas.microsoft.com/office/drawing/2014/main" val="3013389424"/>
                    </a:ext>
                  </a:extLst>
                </a:gridCol>
                <a:gridCol w="1503821">
                  <a:extLst>
                    <a:ext uri="{9D8B030D-6E8A-4147-A177-3AD203B41FA5}">
                      <a16:colId xmlns:a16="http://schemas.microsoft.com/office/drawing/2014/main" val="2027147649"/>
                    </a:ext>
                  </a:extLst>
                </a:gridCol>
                <a:gridCol w="1503821">
                  <a:extLst>
                    <a:ext uri="{9D8B030D-6E8A-4147-A177-3AD203B41FA5}">
                      <a16:colId xmlns:a16="http://schemas.microsoft.com/office/drawing/2014/main" val="3288773388"/>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PD-L1 CPS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PD-L1 CPS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All-Comers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640083931"/>
                  </a:ext>
                </a:extLst>
              </a:tr>
              <a:tr h="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273)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275)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3955443656"/>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OS, mo</a:t>
                      </a:r>
                      <a:endPar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28.6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0.60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CI: 0.49-0.74)*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0.58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CI: 0.44-0.78)*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0.63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CI: 0.52-0.77)*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3206753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12-mo OS,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24-mo OS,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2" name="Rectangle 3">
            <a:extLst>
              <a:ext uri="{FF2B5EF4-FFF2-40B4-BE49-F238E27FC236}">
                <a16:creationId xmlns:a16="http://schemas.microsoft.com/office/drawing/2014/main" id="{452FBD57-BFAE-CA9E-4FA6-CD304B339E26}"/>
              </a:ext>
            </a:extLst>
          </p:cNvPr>
          <p:cNvSpPr>
            <a:spLocks noGrp="1" noChangeArrowheads="1"/>
          </p:cNvSpPr>
          <p:nvPr>
            <p:ph idx="1"/>
          </p:nvPr>
        </p:nvSpPr>
        <p:spPr>
          <a:xfrm>
            <a:off x="628671" y="4860805"/>
            <a:ext cx="10877529" cy="793990"/>
          </a:xfrm>
        </p:spPr>
        <p:txBody>
          <a:bodyPr/>
          <a:lstStyle/>
          <a:p>
            <a:r>
              <a:rPr lang="en-US" altLang="en-US" sz="2000" dirty="0"/>
              <a:t>Similar OS benefit with pembrolizumab regardless of concomitant bevacizumab</a:t>
            </a:r>
          </a:p>
        </p:txBody>
      </p:sp>
      <p:sp>
        <p:nvSpPr>
          <p:cNvPr id="4" name="Text Box 15">
            <a:extLst>
              <a:ext uri="{FF2B5EF4-FFF2-40B4-BE49-F238E27FC236}">
                <a16:creationId xmlns:a16="http://schemas.microsoft.com/office/drawing/2014/main" id="{7B0ADB6C-9859-1A4C-39C3-517EE874FD34}"/>
              </a:ext>
            </a:extLst>
          </p:cNvPr>
          <p:cNvSpPr txBox="1">
            <a:spLocks noChangeArrowheads="1"/>
          </p:cNvSpPr>
          <p:nvPr/>
        </p:nvSpPr>
        <p:spPr bwMode="auto">
          <a:xfrm>
            <a:off x="728473" y="4433556"/>
            <a:ext cx="185981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1"/>
                </a:solidFill>
                <a:latin typeface="Calibri" panose="020F0502020204030204" pitchFamily="34" charset="0"/>
              </a:rPr>
              <a:t>*Nominal </a:t>
            </a:r>
            <a:r>
              <a:rPr lang="en-US" altLang="en-US" sz="1200" b="0" i="1" spc="-10" dirty="0">
                <a:solidFill>
                  <a:schemeClr val="bg1"/>
                </a:solidFill>
                <a:latin typeface="Calibri" panose="020F0502020204030204" pitchFamily="34" charset="0"/>
              </a:rPr>
              <a:t>P </a:t>
            </a:r>
            <a:r>
              <a:rPr lang="en-US" altLang="en-US" sz="1200" b="0" spc="-10" dirty="0">
                <a:solidFill>
                  <a:schemeClr val="bg1"/>
                </a:solidFill>
                <a:latin typeface="Calibri" panose="020F0502020204030204" pitchFamily="34" charset="0"/>
              </a:rPr>
              <a:t>&lt;.0001</a:t>
            </a:r>
            <a:endParaRPr lang="en-US" altLang="en-US" sz="1200" b="0" dirty="0">
              <a:solidFill>
                <a:schemeClr val="bg1"/>
              </a:solidFill>
              <a:latin typeface="Calibri" panose="020F0502020204030204" pitchFamily="34" charset="0"/>
            </a:endParaRPr>
          </a:p>
        </p:txBody>
      </p:sp>
    </p:spTree>
    <p:extLst>
      <p:ext uri="{BB962C8B-B14F-4D97-AF65-F5344CB8AC3E}">
        <p14:creationId xmlns:p14="http://schemas.microsoft.com/office/powerpoint/2010/main" val="332423759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KEYNOTE-826: Final Analysis of PFS</a:t>
            </a:r>
            <a:endParaRPr lang="en-US" altLang="en-US" dirty="0"/>
          </a:p>
        </p:txBody>
      </p:sp>
      <p:sp>
        <p:nvSpPr>
          <p:cNvPr id="5" name="Text Box 15">
            <a:extLst>
              <a:ext uri="{FF2B5EF4-FFF2-40B4-BE49-F238E27FC236}">
                <a16:creationId xmlns:a16="http://schemas.microsoft.com/office/drawing/2014/main" id="{482AF7C2-9B8A-D037-66DC-005D52233C0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2023. Abstr 5500.</a:t>
            </a:r>
            <a:endParaRPr lang="en-US" altLang="en-US" sz="1200" b="0" dirty="0">
              <a:solidFill>
                <a:schemeClr val="bg2"/>
              </a:solidFill>
              <a:latin typeface="Calibri" panose="020F0502020204030204" pitchFamily="34" charset="0"/>
            </a:endParaRPr>
          </a:p>
        </p:txBody>
      </p:sp>
      <p:graphicFrame>
        <p:nvGraphicFramePr>
          <p:cNvPr id="4" name="Group 3">
            <a:extLst>
              <a:ext uri="{FF2B5EF4-FFF2-40B4-BE49-F238E27FC236}">
                <a16:creationId xmlns:a16="http://schemas.microsoft.com/office/drawing/2014/main" id="{CE120002-B5C9-E97A-815E-12FE4C231C57}"/>
              </a:ext>
            </a:extLst>
          </p:cNvPr>
          <p:cNvGraphicFramePr>
            <a:graphicFrameLocks/>
          </p:cNvGraphicFramePr>
          <p:nvPr/>
        </p:nvGraphicFramePr>
        <p:xfrm>
          <a:off x="719138" y="1600201"/>
          <a:ext cx="10787063" cy="2377520"/>
        </p:xfrm>
        <a:graphic>
          <a:graphicData uri="http://schemas.openxmlformats.org/drawingml/2006/table">
            <a:tbl>
              <a:tblPr/>
              <a:tblGrid>
                <a:gridCol w="1756319">
                  <a:extLst>
                    <a:ext uri="{9D8B030D-6E8A-4147-A177-3AD203B41FA5}">
                      <a16:colId xmlns:a16="http://schemas.microsoft.com/office/drawing/2014/main" val="20000"/>
                    </a:ext>
                  </a:extLst>
                </a:gridCol>
                <a:gridCol w="1505124">
                  <a:extLst>
                    <a:ext uri="{9D8B030D-6E8A-4147-A177-3AD203B41FA5}">
                      <a16:colId xmlns:a16="http://schemas.microsoft.com/office/drawing/2014/main" val="139195894"/>
                    </a:ext>
                  </a:extLst>
                </a:gridCol>
                <a:gridCol w="1505124">
                  <a:extLst>
                    <a:ext uri="{9D8B030D-6E8A-4147-A177-3AD203B41FA5}">
                      <a16:colId xmlns:a16="http://schemas.microsoft.com/office/drawing/2014/main" val="519753091"/>
                    </a:ext>
                  </a:extLst>
                </a:gridCol>
                <a:gridCol w="1505124">
                  <a:extLst>
                    <a:ext uri="{9D8B030D-6E8A-4147-A177-3AD203B41FA5}">
                      <a16:colId xmlns:a16="http://schemas.microsoft.com/office/drawing/2014/main" val="1859475777"/>
                    </a:ext>
                  </a:extLst>
                </a:gridCol>
                <a:gridCol w="1505124">
                  <a:extLst>
                    <a:ext uri="{9D8B030D-6E8A-4147-A177-3AD203B41FA5}">
                      <a16:colId xmlns:a16="http://schemas.microsoft.com/office/drawing/2014/main" val="3013389424"/>
                    </a:ext>
                  </a:extLst>
                </a:gridCol>
                <a:gridCol w="1505124">
                  <a:extLst>
                    <a:ext uri="{9D8B030D-6E8A-4147-A177-3AD203B41FA5}">
                      <a16:colId xmlns:a16="http://schemas.microsoft.com/office/drawing/2014/main" val="2027147649"/>
                    </a:ext>
                  </a:extLst>
                </a:gridCol>
                <a:gridCol w="1505124">
                  <a:extLst>
                    <a:ext uri="{9D8B030D-6E8A-4147-A177-3AD203B41FA5}">
                      <a16:colId xmlns:a16="http://schemas.microsoft.com/office/drawing/2014/main" val="3288773388"/>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PD-L1 CPS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PD-L1 CPS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All-Comers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640083931"/>
                  </a:ext>
                </a:extLst>
              </a:tr>
              <a:tr h="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273)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275)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3955443656"/>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PFS, mo</a:t>
                      </a:r>
                      <a:endPar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0.58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CI: 0.47-0.71)*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0.52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CI: 0.40-0.68)*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0.61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CI: 0.50-0.74)*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3206753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12-mo PFS,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bl>
          </a:graphicData>
        </a:graphic>
      </p:graphicFrame>
      <p:sp>
        <p:nvSpPr>
          <p:cNvPr id="7" name="Text Box 15">
            <a:extLst>
              <a:ext uri="{FF2B5EF4-FFF2-40B4-BE49-F238E27FC236}">
                <a16:creationId xmlns:a16="http://schemas.microsoft.com/office/drawing/2014/main" id="{117C006A-1047-B5F1-DDC6-021F1E5872D2}"/>
              </a:ext>
            </a:extLst>
          </p:cNvPr>
          <p:cNvSpPr txBox="1">
            <a:spLocks noChangeArrowheads="1"/>
          </p:cNvSpPr>
          <p:nvPr/>
        </p:nvSpPr>
        <p:spPr bwMode="auto">
          <a:xfrm>
            <a:off x="719138" y="4104009"/>
            <a:ext cx="185981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1"/>
                </a:solidFill>
                <a:latin typeface="Calibri" panose="020F0502020204030204" pitchFamily="34" charset="0"/>
              </a:rPr>
              <a:t>*Nominal </a:t>
            </a:r>
            <a:r>
              <a:rPr lang="en-US" altLang="en-US" sz="1200" b="0" i="1" spc="-10" dirty="0">
                <a:solidFill>
                  <a:schemeClr val="bg1"/>
                </a:solidFill>
                <a:latin typeface="Calibri" panose="020F0502020204030204" pitchFamily="34" charset="0"/>
              </a:rPr>
              <a:t>P</a:t>
            </a:r>
            <a:r>
              <a:rPr lang="en-US" altLang="en-US" sz="1200" b="0" spc="-10" dirty="0">
                <a:solidFill>
                  <a:schemeClr val="bg1"/>
                </a:solidFill>
                <a:latin typeface="Calibri" panose="020F0502020204030204" pitchFamily="34" charset="0"/>
              </a:rPr>
              <a:t> &lt;.0001</a:t>
            </a:r>
            <a:endParaRPr lang="en-US" altLang="en-US" sz="1200" b="0" dirty="0">
              <a:solidFill>
                <a:schemeClr val="bg1"/>
              </a:solidFill>
              <a:latin typeface="Calibri" panose="020F0502020204030204" pitchFamily="34" charset="0"/>
            </a:endParaRPr>
          </a:p>
        </p:txBody>
      </p:sp>
    </p:spTree>
    <p:extLst>
      <p:ext uri="{BB962C8B-B14F-4D97-AF65-F5344CB8AC3E}">
        <p14:creationId xmlns:p14="http://schemas.microsoft.com/office/powerpoint/2010/main" val="116111601"/>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KEYNOTE-826: Final Analysis of ORR and DoR</a:t>
            </a:r>
            <a:endParaRPr lang="en-US" altLang="en-US" dirty="0"/>
          </a:p>
        </p:txBody>
      </p:sp>
      <p:sp>
        <p:nvSpPr>
          <p:cNvPr id="5" name="Text Box 15">
            <a:extLst>
              <a:ext uri="{FF2B5EF4-FFF2-40B4-BE49-F238E27FC236}">
                <a16:creationId xmlns:a16="http://schemas.microsoft.com/office/drawing/2014/main" id="{482AF7C2-9B8A-D037-66DC-005D52233C0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2023. Abstr 5500.</a:t>
            </a:r>
            <a:endParaRPr lang="en-US" altLang="en-US" sz="1200" b="0" dirty="0">
              <a:solidFill>
                <a:schemeClr val="bg2"/>
              </a:solidFill>
              <a:latin typeface="Calibri" panose="020F0502020204030204" pitchFamily="34" charset="0"/>
            </a:endParaRPr>
          </a:p>
        </p:txBody>
      </p:sp>
      <p:graphicFrame>
        <p:nvGraphicFramePr>
          <p:cNvPr id="6" name="Group 3">
            <a:extLst>
              <a:ext uri="{FF2B5EF4-FFF2-40B4-BE49-F238E27FC236}">
                <a16:creationId xmlns:a16="http://schemas.microsoft.com/office/drawing/2014/main" id="{88F15733-439E-D89A-6599-5F86A1BEEF81}"/>
              </a:ext>
            </a:extLst>
          </p:cNvPr>
          <p:cNvGraphicFramePr>
            <a:graphicFrameLocks/>
          </p:cNvGraphicFramePr>
          <p:nvPr/>
        </p:nvGraphicFramePr>
        <p:xfrm>
          <a:off x="710571" y="1600200"/>
          <a:ext cx="10771632" cy="2316544"/>
        </p:xfrm>
        <a:graphic>
          <a:graphicData uri="http://schemas.openxmlformats.org/drawingml/2006/table">
            <a:tbl>
              <a:tblPr/>
              <a:tblGrid>
                <a:gridCol w="1595020">
                  <a:extLst>
                    <a:ext uri="{9D8B030D-6E8A-4147-A177-3AD203B41FA5}">
                      <a16:colId xmlns:a16="http://schemas.microsoft.com/office/drawing/2014/main" val="20000"/>
                    </a:ext>
                  </a:extLst>
                </a:gridCol>
                <a:gridCol w="1477967">
                  <a:extLst>
                    <a:ext uri="{9D8B030D-6E8A-4147-A177-3AD203B41FA5}">
                      <a16:colId xmlns:a16="http://schemas.microsoft.com/office/drawing/2014/main" val="139195894"/>
                    </a:ext>
                  </a:extLst>
                </a:gridCol>
                <a:gridCol w="1498643">
                  <a:extLst>
                    <a:ext uri="{9D8B030D-6E8A-4147-A177-3AD203B41FA5}">
                      <a16:colId xmlns:a16="http://schemas.microsoft.com/office/drawing/2014/main" val="519753091"/>
                    </a:ext>
                  </a:extLst>
                </a:gridCol>
                <a:gridCol w="1574345">
                  <a:extLst>
                    <a:ext uri="{9D8B030D-6E8A-4147-A177-3AD203B41FA5}">
                      <a16:colId xmlns:a16="http://schemas.microsoft.com/office/drawing/2014/main" val="2700463082"/>
                    </a:ext>
                  </a:extLst>
                </a:gridCol>
                <a:gridCol w="1471800">
                  <a:extLst>
                    <a:ext uri="{9D8B030D-6E8A-4147-A177-3AD203B41FA5}">
                      <a16:colId xmlns:a16="http://schemas.microsoft.com/office/drawing/2014/main" val="12170421"/>
                    </a:ext>
                  </a:extLst>
                </a:gridCol>
                <a:gridCol w="1633536">
                  <a:extLst>
                    <a:ext uri="{9D8B030D-6E8A-4147-A177-3AD203B41FA5}">
                      <a16:colId xmlns:a16="http://schemas.microsoft.com/office/drawing/2014/main" val="1859475777"/>
                    </a:ext>
                  </a:extLst>
                </a:gridCol>
                <a:gridCol w="1520321">
                  <a:extLst>
                    <a:ext uri="{9D8B030D-6E8A-4147-A177-3AD203B41FA5}">
                      <a16:colId xmlns:a16="http://schemas.microsoft.com/office/drawing/2014/main" val="3013389424"/>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PD-L1 CPS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PD-L1 CPS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All-Comers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640083931"/>
                  </a:ext>
                </a:extLst>
              </a:tr>
              <a:tr h="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Pembro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273)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275)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Pembro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3955443656"/>
                  </a:ext>
                </a:extLst>
              </a:tr>
              <a:tr h="16486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cap="none" normalizeH="0" baseline="0" dirty="0">
                          <a:ln>
                            <a:noFill/>
                          </a:ln>
                          <a:solidFill>
                            <a:schemeClr val="bg2">
                              <a:lumMod val="10000"/>
                            </a:schemeClr>
                          </a:solidFill>
                          <a:effectLst/>
                          <a:latin typeface="Calibri" panose="020F0502020204030204" pitchFamily="34" charset="0"/>
                        </a:rPr>
                        <a:t>ORR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68.5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50.9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69.6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50.3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66.2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51.5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DoR, mo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19.2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to 40.9+)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10.4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 to 40.7+)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28.3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to 40.9+)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10.1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 to 38.3+)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to 40.9+)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10.4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 to 40.7+)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43386688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KEYNOTE-826: Updated Safety and Treatment Exposure</a:t>
            </a:r>
            <a:endParaRPr lang="en-US" altLang="en-US" dirty="0"/>
          </a:p>
        </p:txBody>
      </p:sp>
      <p:sp>
        <p:nvSpPr>
          <p:cNvPr id="5" name="Text Box 15">
            <a:extLst>
              <a:ext uri="{FF2B5EF4-FFF2-40B4-BE49-F238E27FC236}">
                <a16:creationId xmlns:a16="http://schemas.microsoft.com/office/drawing/2014/main" id="{482AF7C2-9B8A-D037-66DC-005D52233C0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2023. Abstr 5500.</a:t>
            </a:r>
            <a:endParaRPr lang="en-US" altLang="en-US" sz="1200" b="0" dirty="0">
              <a:solidFill>
                <a:schemeClr val="bg2"/>
              </a:solidFill>
              <a:latin typeface="Calibri" panose="020F0502020204030204" pitchFamily="34" charset="0"/>
            </a:endParaRPr>
          </a:p>
        </p:txBody>
      </p:sp>
      <p:graphicFrame>
        <p:nvGraphicFramePr>
          <p:cNvPr id="6" name="Group 3">
            <a:extLst>
              <a:ext uri="{FF2B5EF4-FFF2-40B4-BE49-F238E27FC236}">
                <a16:creationId xmlns:a16="http://schemas.microsoft.com/office/drawing/2014/main" id="{88F15733-439E-D89A-6599-5F86A1BEEF81}"/>
              </a:ext>
            </a:extLst>
          </p:cNvPr>
          <p:cNvGraphicFramePr>
            <a:graphicFrameLocks/>
          </p:cNvGraphicFramePr>
          <p:nvPr/>
        </p:nvGraphicFramePr>
        <p:xfrm>
          <a:off x="522288" y="1600200"/>
          <a:ext cx="5411132" cy="4665960"/>
        </p:xfrm>
        <a:graphic>
          <a:graphicData uri="http://schemas.openxmlformats.org/drawingml/2006/table">
            <a:tbl>
              <a:tblPr/>
              <a:tblGrid>
                <a:gridCol w="2761708">
                  <a:extLst>
                    <a:ext uri="{9D8B030D-6E8A-4147-A177-3AD203B41FA5}">
                      <a16:colId xmlns:a16="http://schemas.microsoft.com/office/drawing/2014/main" val="20000"/>
                    </a:ext>
                  </a:extLst>
                </a:gridCol>
                <a:gridCol w="1126639">
                  <a:extLst>
                    <a:ext uri="{9D8B030D-6E8A-4147-A177-3AD203B41FA5}">
                      <a16:colId xmlns:a16="http://schemas.microsoft.com/office/drawing/2014/main" val="139195894"/>
                    </a:ext>
                  </a:extLst>
                </a:gridCol>
                <a:gridCol w="1522785">
                  <a:extLst>
                    <a:ext uri="{9D8B030D-6E8A-4147-A177-3AD203B41FA5}">
                      <a16:colId xmlns:a16="http://schemas.microsoft.com/office/drawing/2014/main" val="519753091"/>
                    </a:ext>
                  </a:extLst>
                </a:gridCol>
              </a:tblGrid>
              <a:tr h="55111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Outcome,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955443656"/>
                  </a:ext>
                </a:extLst>
              </a:tr>
              <a:tr h="778033">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All-cause AE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Grade ≥3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Serious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death</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d/c of any treatment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d/c of all treatment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305 (99.3)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253 (82.4)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157 (51.1)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 (5.2)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125 (40.7)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 (5.5)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307 (99.4)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233 (75.4)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132 (42.7)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 (4.9)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91 (29.4)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 (4.9)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551112">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TRAEs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Grade ≥3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Serious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death</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d/c of any treatment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d/c of all treatment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298 (97.1)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212 (69.1)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94 (30.6)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102 (33.2)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300 (97.1)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201 (65.0)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73 (23.6)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77 (24.9)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551112">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irAEs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Grade ≥3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Serious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death</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d/c of any treatment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d/c of all treatment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106 (34.5)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 (12.1)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 (7.8)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 (6.5)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 (16.5)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481404"/>
                  </a:ext>
                </a:extLst>
              </a:tr>
            </a:tbl>
          </a:graphicData>
        </a:graphic>
      </p:graphicFrame>
      <p:graphicFrame>
        <p:nvGraphicFramePr>
          <p:cNvPr id="2" name="Group 3">
            <a:extLst>
              <a:ext uri="{FF2B5EF4-FFF2-40B4-BE49-F238E27FC236}">
                <a16:creationId xmlns:a16="http://schemas.microsoft.com/office/drawing/2014/main" id="{C8A97F55-7030-A2FF-F74B-657890989C18}"/>
              </a:ext>
            </a:extLst>
          </p:cNvPr>
          <p:cNvGraphicFramePr>
            <a:graphicFrameLocks/>
          </p:cNvGraphicFramePr>
          <p:nvPr/>
        </p:nvGraphicFramePr>
        <p:xfrm>
          <a:off x="6258582" y="1600200"/>
          <a:ext cx="5500032" cy="2811592"/>
        </p:xfrm>
        <a:graphic>
          <a:graphicData uri="http://schemas.openxmlformats.org/drawingml/2006/table">
            <a:tbl>
              <a:tblPr/>
              <a:tblGrid>
                <a:gridCol w="2425501">
                  <a:extLst>
                    <a:ext uri="{9D8B030D-6E8A-4147-A177-3AD203B41FA5}">
                      <a16:colId xmlns:a16="http://schemas.microsoft.com/office/drawing/2014/main" val="20000"/>
                    </a:ext>
                  </a:extLst>
                </a:gridCol>
                <a:gridCol w="1526717">
                  <a:extLst>
                    <a:ext uri="{9D8B030D-6E8A-4147-A177-3AD203B41FA5}">
                      <a16:colId xmlns:a16="http://schemas.microsoft.com/office/drawing/2014/main" val="139195894"/>
                    </a:ext>
                  </a:extLst>
                </a:gridCol>
                <a:gridCol w="1547814">
                  <a:extLst>
                    <a:ext uri="{9D8B030D-6E8A-4147-A177-3AD203B41FA5}">
                      <a16:colId xmlns:a16="http://schemas.microsoft.com/office/drawing/2014/main" val="519753091"/>
                    </a:ext>
                  </a:extLst>
                </a:gridCol>
              </a:tblGrid>
              <a:tr h="55111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Treatment parameter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955443656"/>
                  </a:ext>
                </a:extLst>
              </a:tr>
              <a:tr h="778033">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number of cycles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Any treatment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Pembro or placebo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Chemotherapy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Bevacizumab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551112">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treatment duration, mo</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551112">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Mean treatment duration, mo</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481404"/>
                  </a:ext>
                </a:extLst>
              </a:tr>
            </a:tbl>
          </a:graphicData>
        </a:graphic>
      </p:graphicFrame>
    </p:spTree>
    <p:extLst>
      <p:ext uri="{BB962C8B-B14F-4D97-AF65-F5344CB8AC3E}">
        <p14:creationId xmlns:p14="http://schemas.microsoft.com/office/powerpoint/2010/main" val="390373682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AF2069-A44B-1FB2-27FC-D5F991946604}"/>
              </a:ext>
            </a:extLst>
          </p:cNvPr>
          <p:cNvSpPr>
            <a:spLocks noGrp="1"/>
          </p:cNvSpPr>
          <p:nvPr>
            <p:ph type="title"/>
          </p:nvPr>
        </p:nvSpPr>
        <p:spPr/>
        <p:txBody>
          <a:bodyPr/>
          <a:lstStyle/>
          <a:p>
            <a:r>
              <a:rPr lang="en-US" dirty="0"/>
              <a:t>KEYNOTE-826: Updated Safety</a:t>
            </a:r>
          </a:p>
        </p:txBody>
      </p:sp>
      <p:sp>
        <p:nvSpPr>
          <p:cNvPr id="4" name="Text Box 15">
            <a:extLst>
              <a:ext uri="{FF2B5EF4-FFF2-40B4-BE49-F238E27FC236}">
                <a16:creationId xmlns:a16="http://schemas.microsoft.com/office/drawing/2014/main" id="{C704BBD0-6408-10F2-28EE-609FDA198124}"/>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2023. Abstr 5500.</a:t>
            </a:r>
            <a:endParaRPr lang="en-US" altLang="en-US" sz="1200" b="0" dirty="0">
              <a:solidFill>
                <a:schemeClr val="bg2"/>
              </a:solidFill>
              <a:latin typeface="Calibri" panose="020F0502020204030204" pitchFamily="34" charset="0"/>
            </a:endParaRPr>
          </a:p>
        </p:txBody>
      </p:sp>
      <p:graphicFrame>
        <p:nvGraphicFramePr>
          <p:cNvPr id="5" name="Group 3">
            <a:extLst>
              <a:ext uri="{FF2B5EF4-FFF2-40B4-BE49-F238E27FC236}">
                <a16:creationId xmlns:a16="http://schemas.microsoft.com/office/drawing/2014/main" id="{0BCFB2FB-BBF6-183B-6B5C-71C8D4B44BDB}"/>
              </a:ext>
            </a:extLst>
          </p:cNvPr>
          <p:cNvGraphicFramePr>
            <a:graphicFrameLocks/>
          </p:cNvGraphicFramePr>
          <p:nvPr/>
        </p:nvGraphicFramePr>
        <p:xfrm>
          <a:off x="469767" y="1603881"/>
          <a:ext cx="5458436" cy="4462272"/>
        </p:xfrm>
        <a:graphic>
          <a:graphicData uri="http://schemas.openxmlformats.org/drawingml/2006/table">
            <a:tbl>
              <a:tblPr/>
              <a:tblGrid>
                <a:gridCol w="2948498">
                  <a:extLst>
                    <a:ext uri="{9D8B030D-6E8A-4147-A177-3AD203B41FA5}">
                      <a16:colId xmlns:a16="http://schemas.microsoft.com/office/drawing/2014/main" val="20000"/>
                    </a:ext>
                  </a:extLst>
                </a:gridCol>
                <a:gridCol w="1329614">
                  <a:extLst>
                    <a:ext uri="{9D8B030D-6E8A-4147-A177-3AD203B41FA5}">
                      <a16:colId xmlns:a16="http://schemas.microsoft.com/office/drawing/2014/main" val="139195894"/>
                    </a:ext>
                  </a:extLst>
                </a:gridCol>
                <a:gridCol w="1180324">
                  <a:extLst>
                    <a:ext uri="{9D8B030D-6E8A-4147-A177-3AD203B41FA5}">
                      <a16:colId xmlns:a16="http://schemas.microsoft.com/office/drawing/2014/main" val="519753091"/>
                    </a:ext>
                  </a:extLst>
                </a:gridCol>
              </a:tblGrid>
              <a:tr h="40941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All-Cause AEs ≥20% in Either Arm, %</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955443656"/>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Anemia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61.2</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Alopecia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56.4</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57.9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Nausea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43.7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481404"/>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Diarrhea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37.1</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093942352"/>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Fatigue</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27.5</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2687405"/>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Constipation</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28360716"/>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Arthralgia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38724416"/>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Vomiting</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27.2</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4539968"/>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Neuropathy peripheral</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26.4</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13147402"/>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Hypertension</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73904773"/>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UTI</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24.1</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26.5</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48168430"/>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Neutropenia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23.5</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19.4</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994130575"/>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Peripheral sensory neuropathy</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23.1</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802479862"/>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Asthenia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20.8</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21.4</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035182891"/>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Decreased appetite</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20.2</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16.8</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06173855"/>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Thrombocytopenia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20.1</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58633458"/>
                  </a:ext>
                </a:extLst>
              </a:tr>
            </a:tbl>
          </a:graphicData>
        </a:graphic>
      </p:graphicFrame>
      <p:graphicFrame>
        <p:nvGraphicFramePr>
          <p:cNvPr id="6" name="Group 3">
            <a:extLst>
              <a:ext uri="{FF2B5EF4-FFF2-40B4-BE49-F238E27FC236}">
                <a16:creationId xmlns:a16="http://schemas.microsoft.com/office/drawing/2014/main" id="{830970DC-9D70-A345-105A-B5C8FCCE39B1}"/>
              </a:ext>
            </a:extLst>
          </p:cNvPr>
          <p:cNvGraphicFramePr>
            <a:graphicFrameLocks/>
          </p:cNvGraphicFramePr>
          <p:nvPr/>
        </p:nvGraphicFramePr>
        <p:xfrm>
          <a:off x="6380112" y="1603881"/>
          <a:ext cx="5297538" cy="3712464"/>
        </p:xfrm>
        <a:graphic>
          <a:graphicData uri="http://schemas.openxmlformats.org/drawingml/2006/table">
            <a:tbl>
              <a:tblPr/>
              <a:tblGrid>
                <a:gridCol w="3031212">
                  <a:extLst>
                    <a:ext uri="{9D8B030D-6E8A-4147-A177-3AD203B41FA5}">
                      <a16:colId xmlns:a16="http://schemas.microsoft.com/office/drawing/2014/main" val="20000"/>
                    </a:ext>
                  </a:extLst>
                </a:gridCol>
                <a:gridCol w="1133163">
                  <a:extLst>
                    <a:ext uri="{9D8B030D-6E8A-4147-A177-3AD203B41FA5}">
                      <a16:colId xmlns:a16="http://schemas.microsoft.com/office/drawing/2014/main" val="139195894"/>
                    </a:ext>
                  </a:extLst>
                </a:gridCol>
                <a:gridCol w="1133163">
                  <a:extLst>
                    <a:ext uri="{9D8B030D-6E8A-4147-A177-3AD203B41FA5}">
                      <a16:colId xmlns:a16="http://schemas.microsoft.com/office/drawing/2014/main" val="519753091"/>
                    </a:ext>
                  </a:extLst>
                </a:gridCol>
              </a:tblGrid>
              <a:tr h="35053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Immune-Mediated AEs ≥2 in Either Arm, %</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955443656"/>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Hypothyroidism</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19.2</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Hyperthyroidism</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8.5</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Colitis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481404"/>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Severe skin reactions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093942352"/>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Thyroiditis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2687405"/>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Pneumonitis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28360716"/>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Hepatitis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38724416"/>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Adrenal insufficiency</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4539968"/>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Pancreatitis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13147402"/>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Myositis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73904773"/>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Type 1 diabetes mellitus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48168430"/>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Vasculitis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994130575"/>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Nephritis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802479862"/>
                  </a:ext>
                </a:extLst>
              </a:tr>
            </a:tbl>
          </a:graphicData>
        </a:graphic>
      </p:graphicFrame>
    </p:spTree>
    <p:extLst>
      <p:ext uri="{BB962C8B-B14F-4D97-AF65-F5344CB8AC3E}">
        <p14:creationId xmlns:p14="http://schemas.microsoft.com/office/powerpoint/2010/main" val="3187958837"/>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C98B26-A224-489A-A7E8-9FC455008AD1}"/>
              </a:ext>
            </a:extLst>
          </p:cNvPr>
          <p:cNvSpPr>
            <a:spLocks noGrp="1"/>
          </p:cNvSpPr>
          <p:nvPr>
            <p:ph type="title"/>
          </p:nvPr>
        </p:nvSpPr>
        <p:spPr/>
        <p:txBody>
          <a:bodyPr/>
          <a:lstStyle/>
          <a:p>
            <a:r>
              <a:rPr lang="en-US" dirty="0"/>
              <a:t>Cervical Cancer Studies Summary </a:t>
            </a:r>
          </a:p>
        </p:txBody>
      </p:sp>
      <p:sp>
        <p:nvSpPr>
          <p:cNvPr id="3" name="Content Placeholder 2">
            <a:extLst>
              <a:ext uri="{FF2B5EF4-FFF2-40B4-BE49-F238E27FC236}">
                <a16:creationId xmlns:a16="http://schemas.microsoft.com/office/drawing/2014/main" id="{F0195053-7CDA-47D1-AB98-CE3DA1190D48}"/>
              </a:ext>
            </a:extLst>
          </p:cNvPr>
          <p:cNvSpPr>
            <a:spLocks noGrp="1"/>
          </p:cNvSpPr>
          <p:nvPr>
            <p:ph idx="1"/>
          </p:nvPr>
        </p:nvSpPr>
        <p:spPr>
          <a:xfrm>
            <a:off x="604675" y="1436847"/>
            <a:ext cx="10877529" cy="4933002"/>
          </a:xfrm>
        </p:spPr>
        <p:txBody>
          <a:bodyPr/>
          <a:lstStyle/>
          <a:p>
            <a:pPr>
              <a:spcAft>
                <a:spcPts val="0"/>
              </a:spcAft>
            </a:pPr>
            <a:r>
              <a:rPr lang="en-US" altLang="en-US" sz="1800" b="1" dirty="0"/>
              <a:t>Phase III SHAPE trial of RH vs SH in LRESCC: </a:t>
            </a:r>
            <a:r>
              <a:rPr lang="en-US" altLang="en-US" sz="1800" dirty="0"/>
              <a:t>simple hysterectomy was noninferior to radical hysterectomy as assessed by 3-yr pelvic recurrence rate (2.52% vs 2.17%) and was associated with fewer urologic surgical complications, better QoL, and better sexual health measures in patients with early/low-risk cervical cancer</a:t>
            </a:r>
            <a:r>
              <a:rPr lang="en-US" altLang="en-US" sz="1800" baseline="30000" dirty="0"/>
              <a:t>1</a:t>
            </a:r>
            <a:endParaRPr lang="en-US" altLang="en-US" sz="1800" dirty="0"/>
          </a:p>
          <a:p>
            <a:pPr>
              <a:spcAft>
                <a:spcPts val="0"/>
              </a:spcAft>
            </a:pPr>
            <a:r>
              <a:rPr lang="en-US" altLang="en-US" sz="1800" dirty="0"/>
              <a:t>Following an adequate and rigorous preoperative assessment, simple hysterectomy can now be considered the new standard of care for patients with low-risk early-stage cervical cancer (low-risk was defined as: stage IA2-IB1 ≤2 cm, &lt;10 mm depth of stromal, invasion by LEEP/cone, and &lt;50% depth of stromal invasion by preoperative MRI</a:t>
            </a:r>
          </a:p>
          <a:p>
            <a:r>
              <a:rPr lang="en-US" sz="1800" b="1" dirty="0"/>
              <a:t>KEYNOTE-826: </a:t>
            </a:r>
            <a:r>
              <a:rPr lang="en-US" sz="1800" dirty="0"/>
              <a:t>after a </a:t>
            </a:r>
            <a:r>
              <a:rPr lang="en-US" altLang="en-US" sz="1800" dirty="0"/>
              <a:t>follow-up of 39.1 mo, the addition of pembrolizumab to chemotherapy ± bevacizumab continues to demonstrate clinically significantly prolonged OS and PFS in persistent/recurrent/ metastatic CC</a:t>
            </a:r>
            <a:r>
              <a:rPr lang="en-US" altLang="en-US" sz="1800" baseline="30000" dirty="0"/>
              <a:t>2</a:t>
            </a:r>
          </a:p>
          <a:p>
            <a:pPr lvl="1"/>
            <a:r>
              <a:rPr lang="en-US" altLang="en-US" sz="1600" dirty="0"/>
              <a:t>OS and PFS benefit with pembrolizumab was observed in the ITT population and in CPS ≥1 and </a:t>
            </a:r>
            <a:br>
              <a:rPr lang="en-US" altLang="en-US" sz="1600" dirty="0"/>
            </a:br>
            <a:r>
              <a:rPr lang="en-US" altLang="en-US" sz="1600" dirty="0"/>
              <a:t>CPS ≥10 patient subgroups </a:t>
            </a:r>
          </a:p>
          <a:p>
            <a:pPr lvl="1"/>
            <a:r>
              <a:rPr lang="en-US" altLang="en-US" sz="1600" dirty="0"/>
              <a:t>Benefit was consistent across subgroups including those with or without bevacizumab</a:t>
            </a:r>
          </a:p>
          <a:p>
            <a:pPr lvl="1"/>
            <a:r>
              <a:rPr lang="en-US" altLang="en-US" sz="1800" dirty="0"/>
              <a:t>Safety outcomes were as expected based on individual agent profiles with no new safety signals</a:t>
            </a:r>
          </a:p>
          <a:p>
            <a:r>
              <a:rPr lang="en-US" altLang="en-US" sz="1800" dirty="0"/>
              <a:t>Investigators concluded that the findings provide further support for the use of first-line pembrolizumab plus chemotherapy ± bevacizumab as a new standard of care for women with persistent, recurrent, or metastatic cervical cancer</a:t>
            </a:r>
          </a:p>
          <a:p>
            <a:pPr>
              <a:spcAft>
                <a:spcPts val="0"/>
              </a:spcAft>
            </a:pPr>
            <a:endParaRPr lang="en-US" altLang="en-US" sz="1600" b="1" dirty="0"/>
          </a:p>
          <a:p>
            <a:pPr lvl="1"/>
            <a:endParaRPr lang="en-US" altLang="en-US" sz="1600" dirty="0"/>
          </a:p>
          <a:p>
            <a:pPr>
              <a:spcAft>
                <a:spcPts val="0"/>
              </a:spcAft>
            </a:pPr>
            <a:endParaRPr lang="en-US" altLang="en-US" sz="2000" dirty="0"/>
          </a:p>
        </p:txBody>
      </p:sp>
      <p:sp>
        <p:nvSpPr>
          <p:cNvPr id="4" name="Text Box 15">
            <a:extLst>
              <a:ext uri="{FF2B5EF4-FFF2-40B4-BE49-F238E27FC236}">
                <a16:creationId xmlns:a16="http://schemas.microsoft.com/office/drawing/2014/main" id="{760537DF-7AE7-42E5-94D9-C5A974C0CAAE}"/>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defPPr>
              <a:defRPr lang="en-US"/>
            </a:defPPr>
            <a:lvl1pPr eaLnBrk="1" hangingPunct="1">
              <a:defRPr sz="1200" b="0" spc="-1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dirty="0"/>
              <a:t>1. </a:t>
            </a:r>
            <a:r>
              <a:rPr lang="en-US" altLang="en-US" sz="1200" b="0" dirty="0">
                <a:solidFill>
                  <a:schemeClr val="bg2"/>
                </a:solidFill>
                <a:latin typeface="Calibri" panose="020F0502020204030204" pitchFamily="34" charset="0"/>
              </a:rPr>
              <a:t>Plante. ASCO 2023. Abstr LBA5511. 2. Monk. ASCO 2023. Abstr 5500. </a:t>
            </a:r>
          </a:p>
        </p:txBody>
      </p:sp>
    </p:spTree>
    <p:extLst>
      <p:ext uri="{BB962C8B-B14F-4D97-AF65-F5344CB8AC3E}">
        <p14:creationId xmlns:p14="http://schemas.microsoft.com/office/powerpoint/2010/main" val="1592757793"/>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itle 1">
            <a:extLst>
              <a:ext uri="{FF2B5EF4-FFF2-40B4-BE49-F238E27FC236}">
                <a16:creationId xmlns:a16="http://schemas.microsoft.com/office/drawing/2014/main" id="{F9176C7C-6CEB-4CA4-B2EB-F0215E85FB6F}"/>
              </a:ext>
            </a:extLst>
          </p:cNvPr>
          <p:cNvSpPr>
            <a:spLocks noGrp="1"/>
          </p:cNvSpPr>
          <p:nvPr>
            <p:ph type="title"/>
          </p:nvPr>
        </p:nvSpPr>
        <p:spPr>
          <a:xfrm>
            <a:off x="609759" y="238127"/>
            <a:ext cx="10872444" cy="1103313"/>
          </a:xfrm>
        </p:spPr>
        <p:txBody>
          <a:bodyPr/>
          <a:lstStyle/>
          <a:p>
            <a:r>
              <a:rPr lang="en-US" dirty="0"/>
              <a:t>innovaTV 204: International, Multicenter, Phase II Study of Tisotumab Vedotin in Recurrent/Metastatic CC</a:t>
            </a:r>
          </a:p>
        </p:txBody>
      </p:sp>
      <p:sp>
        <p:nvSpPr>
          <p:cNvPr id="26" name="Text Box 15">
            <a:extLst>
              <a:ext uri="{FF2B5EF4-FFF2-40B4-BE49-F238E27FC236}">
                <a16:creationId xmlns:a16="http://schemas.microsoft.com/office/drawing/2014/main" id="{2697395A-640A-41E0-BD01-5D6FD4A883B8}"/>
              </a:ext>
            </a:extLst>
          </p:cNvPr>
          <p:cNvSpPr txBox="1">
            <a:spLocks noChangeArrowheads="1"/>
          </p:cNvSpPr>
          <p:nvPr/>
        </p:nvSpPr>
        <p:spPr bwMode="auto">
          <a:xfrm>
            <a:off x="412751" y="6374617"/>
            <a:ext cx="867409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mn-cs"/>
              </a:rPr>
              <a:t>Coleman. Lancet Oncol. 2021;22:609. NCT03438396.</a:t>
            </a:r>
          </a:p>
        </p:txBody>
      </p:sp>
      <p:sp>
        <p:nvSpPr>
          <p:cNvPr id="31" name="Content Placeholder 4">
            <a:extLst>
              <a:ext uri="{FF2B5EF4-FFF2-40B4-BE49-F238E27FC236}">
                <a16:creationId xmlns:a16="http://schemas.microsoft.com/office/drawing/2014/main" id="{6379F9A8-D65A-471E-A0DB-2BE3AAEC2194}"/>
              </a:ext>
            </a:extLst>
          </p:cNvPr>
          <p:cNvSpPr txBox="1">
            <a:spLocks/>
          </p:cNvSpPr>
          <p:nvPr/>
        </p:nvSpPr>
        <p:spPr bwMode="auto">
          <a:xfrm>
            <a:off x="609759" y="4161946"/>
            <a:ext cx="7371079" cy="1103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Aft>
                <a:spcPts val="0"/>
              </a:spcAft>
            </a:pPr>
            <a:r>
              <a:rPr lang="en-US" sz="2000" b="1" kern="0" spc="-9" dirty="0">
                <a:solidFill>
                  <a:prstClr val="black"/>
                </a:solidFill>
                <a:cs typeface="Calibri" panose="020F0502020204030204" pitchFamily="34" charset="0"/>
              </a:rPr>
              <a:t>Primary endpoint: </a:t>
            </a:r>
            <a:r>
              <a:rPr lang="en-US" sz="2000" b="0" kern="0" dirty="0">
                <a:solidFill>
                  <a:prstClr val="black"/>
                </a:solidFill>
                <a:cs typeface="Calibri" panose="020F0502020204030204" pitchFamily="34" charset="0"/>
              </a:rPr>
              <a:t>ORR</a:t>
            </a:r>
            <a:r>
              <a:rPr lang="en-US" sz="2000" b="0" kern="0" baseline="27777" dirty="0">
                <a:solidFill>
                  <a:prstClr val="black"/>
                </a:solidFill>
                <a:cs typeface="Calibri" panose="020F0502020204030204" pitchFamily="34" charset="0"/>
              </a:rPr>
              <a:t> </a:t>
            </a:r>
            <a:r>
              <a:rPr lang="en-US" sz="2000" b="0" kern="0" spc="-9" dirty="0">
                <a:solidFill>
                  <a:prstClr val="black"/>
                </a:solidFill>
                <a:cs typeface="Calibri" panose="020F0502020204030204" pitchFamily="34" charset="0"/>
              </a:rPr>
              <a:t>per </a:t>
            </a:r>
            <a:r>
              <a:rPr lang="en-US" sz="2000" b="0" kern="0" dirty="0">
                <a:solidFill>
                  <a:prstClr val="black"/>
                </a:solidFill>
                <a:cs typeface="Calibri" panose="020F0502020204030204" pitchFamily="34" charset="0"/>
              </a:rPr>
              <a:t>RECIST </a:t>
            </a:r>
            <a:r>
              <a:rPr lang="en-US" sz="2000" b="0" kern="0" spc="-9" dirty="0">
                <a:solidFill>
                  <a:prstClr val="black"/>
                </a:solidFill>
                <a:cs typeface="Calibri" panose="020F0502020204030204" pitchFamily="34" charset="0"/>
              </a:rPr>
              <a:t>v1.1 by IRC</a:t>
            </a:r>
          </a:p>
          <a:p>
            <a:pPr>
              <a:spcAft>
                <a:spcPts val="0"/>
              </a:spcAft>
            </a:pPr>
            <a:r>
              <a:rPr lang="en-US" sz="2000" b="1" kern="0" spc="-9" dirty="0">
                <a:solidFill>
                  <a:prstClr val="black"/>
                </a:solidFill>
                <a:cs typeface="Calibri" panose="020F0502020204030204" pitchFamily="34" charset="0"/>
              </a:rPr>
              <a:t>Secondary endpoint: </a:t>
            </a:r>
            <a:r>
              <a:rPr lang="en-US" sz="2000" b="0" kern="0" spc="-9" dirty="0">
                <a:solidFill>
                  <a:prstClr val="black"/>
                </a:solidFill>
                <a:cs typeface="Calibri" panose="020F0502020204030204" pitchFamily="34" charset="0"/>
              </a:rPr>
              <a:t>ORR per RECIST v1.1 by investigator, DoR, TTR, PFS by IRC and investigator, OS, and safety</a:t>
            </a:r>
          </a:p>
          <a:p>
            <a:pPr>
              <a:spcAft>
                <a:spcPts val="0"/>
              </a:spcAft>
            </a:pPr>
            <a:r>
              <a:rPr lang="en-US" sz="2000" b="1" kern="0" spc="-9" dirty="0">
                <a:solidFill>
                  <a:prstClr val="black"/>
                </a:solidFill>
                <a:cs typeface="Calibri" panose="020F0502020204030204" pitchFamily="34" charset="0"/>
              </a:rPr>
              <a:t>Exploratory endpoint: </a:t>
            </a:r>
            <a:br>
              <a:rPr lang="en-US" sz="2000" b="1" kern="0" spc="-9" dirty="0">
                <a:solidFill>
                  <a:prstClr val="black"/>
                </a:solidFill>
                <a:cs typeface="Calibri" panose="020F0502020204030204" pitchFamily="34" charset="0"/>
              </a:rPr>
            </a:br>
            <a:r>
              <a:rPr lang="en-US" sz="2000" b="0" kern="0" spc="-9" dirty="0">
                <a:solidFill>
                  <a:prstClr val="black"/>
                </a:solidFill>
                <a:cs typeface="Calibri" panose="020F0502020204030204" pitchFamily="34" charset="0"/>
              </a:rPr>
              <a:t>biomarker analysis and safety</a:t>
            </a:r>
            <a:endParaRPr lang="en-US" sz="1400" b="0" kern="0" dirty="0"/>
          </a:p>
          <a:p>
            <a:pPr>
              <a:spcAft>
                <a:spcPts val="0"/>
              </a:spcAft>
            </a:pPr>
            <a:endParaRPr lang="en-US" sz="2000" b="0" kern="0" spc="-9" dirty="0">
              <a:solidFill>
                <a:prstClr val="black"/>
              </a:solidFill>
              <a:cs typeface="Calibri" panose="020F0502020204030204" pitchFamily="34" charset="0"/>
            </a:endParaRPr>
          </a:p>
        </p:txBody>
      </p:sp>
      <p:sp>
        <p:nvSpPr>
          <p:cNvPr id="35" name="object 3">
            <a:extLst>
              <a:ext uri="{FF2B5EF4-FFF2-40B4-BE49-F238E27FC236}">
                <a16:creationId xmlns:a16="http://schemas.microsoft.com/office/drawing/2014/main" id="{2D573CD6-E5EF-48FD-922C-8F3AA1A51C9A}"/>
              </a:ext>
            </a:extLst>
          </p:cNvPr>
          <p:cNvSpPr/>
          <p:nvPr/>
        </p:nvSpPr>
        <p:spPr>
          <a:xfrm>
            <a:off x="367374" y="1526221"/>
            <a:ext cx="2974964" cy="2585461"/>
          </a:xfrm>
          <a:custGeom>
            <a:avLst/>
            <a:gdLst/>
            <a:ahLst/>
            <a:cxnLst/>
            <a:rect l="l" t="t" r="r" b="b"/>
            <a:pathLst>
              <a:path w="1521460" h="1614170">
                <a:moveTo>
                  <a:pt x="0" y="253491"/>
                </a:moveTo>
                <a:lnTo>
                  <a:pt x="4084" y="207938"/>
                </a:lnTo>
                <a:lnTo>
                  <a:pt x="15859" y="165058"/>
                </a:lnTo>
                <a:lnTo>
                  <a:pt x="34610" y="125570"/>
                </a:lnTo>
                <a:lnTo>
                  <a:pt x="59620" y="90189"/>
                </a:lnTo>
                <a:lnTo>
                  <a:pt x="90173" y="59633"/>
                </a:lnTo>
                <a:lnTo>
                  <a:pt x="125553" y="34619"/>
                </a:lnTo>
                <a:lnTo>
                  <a:pt x="165043" y="15864"/>
                </a:lnTo>
                <a:lnTo>
                  <a:pt x="207928" y="4085"/>
                </a:lnTo>
                <a:lnTo>
                  <a:pt x="253492" y="0"/>
                </a:lnTo>
                <a:lnTo>
                  <a:pt x="1267460" y="0"/>
                </a:lnTo>
                <a:lnTo>
                  <a:pt x="1313013" y="4085"/>
                </a:lnTo>
                <a:lnTo>
                  <a:pt x="1355893" y="15864"/>
                </a:lnTo>
                <a:lnTo>
                  <a:pt x="1395381" y="34619"/>
                </a:lnTo>
                <a:lnTo>
                  <a:pt x="1430762" y="59633"/>
                </a:lnTo>
                <a:lnTo>
                  <a:pt x="1461318" y="90189"/>
                </a:lnTo>
                <a:lnTo>
                  <a:pt x="1486332" y="125570"/>
                </a:lnTo>
                <a:lnTo>
                  <a:pt x="1505087" y="165058"/>
                </a:lnTo>
                <a:lnTo>
                  <a:pt x="1516866" y="207938"/>
                </a:lnTo>
                <a:lnTo>
                  <a:pt x="1520952" y="253491"/>
                </a:lnTo>
                <a:lnTo>
                  <a:pt x="1520952" y="1360423"/>
                </a:lnTo>
                <a:lnTo>
                  <a:pt x="1516866" y="1405987"/>
                </a:lnTo>
                <a:lnTo>
                  <a:pt x="1505087" y="1448872"/>
                </a:lnTo>
                <a:lnTo>
                  <a:pt x="1486332" y="1488362"/>
                </a:lnTo>
                <a:lnTo>
                  <a:pt x="1461318" y="1523742"/>
                </a:lnTo>
                <a:lnTo>
                  <a:pt x="1430762" y="1554295"/>
                </a:lnTo>
                <a:lnTo>
                  <a:pt x="1395381" y="1579305"/>
                </a:lnTo>
                <a:lnTo>
                  <a:pt x="1355893" y="1598056"/>
                </a:lnTo>
                <a:lnTo>
                  <a:pt x="1313013" y="1609831"/>
                </a:lnTo>
                <a:lnTo>
                  <a:pt x="1267460" y="1613916"/>
                </a:lnTo>
                <a:lnTo>
                  <a:pt x="253492" y="1613916"/>
                </a:lnTo>
                <a:lnTo>
                  <a:pt x="207928" y="1609831"/>
                </a:lnTo>
                <a:lnTo>
                  <a:pt x="165043" y="1598056"/>
                </a:lnTo>
                <a:lnTo>
                  <a:pt x="125553" y="1579305"/>
                </a:lnTo>
                <a:lnTo>
                  <a:pt x="90173" y="1554295"/>
                </a:lnTo>
                <a:lnTo>
                  <a:pt x="59620" y="1523742"/>
                </a:lnTo>
                <a:lnTo>
                  <a:pt x="34610" y="1488362"/>
                </a:lnTo>
                <a:lnTo>
                  <a:pt x="15859" y="1448872"/>
                </a:lnTo>
                <a:lnTo>
                  <a:pt x="4084" y="1405987"/>
                </a:lnTo>
                <a:lnTo>
                  <a:pt x="0" y="1360423"/>
                </a:lnTo>
                <a:lnTo>
                  <a:pt x="0" y="253491"/>
                </a:lnTo>
                <a:close/>
              </a:path>
            </a:pathLst>
          </a:custGeom>
          <a:noFill/>
          <a:ln w="12700">
            <a:noFill/>
          </a:ln>
        </p:spPr>
        <p:txBody>
          <a:bodyPr wrap="square" lIns="0" tIns="0" rIns="0" bIns="0" rtlCol="0"/>
          <a:lstStyle/>
          <a:p>
            <a:pPr marL="331959" algn="ctr" defTabSz="1609501" fontAlgn="auto">
              <a:spcBef>
                <a:spcPts val="176"/>
              </a:spcBef>
              <a:spcAft>
                <a:spcPts val="0"/>
              </a:spcAft>
              <a:defRPr/>
            </a:pPr>
            <a:endParaRPr lang="en-US" sz="1600" spc="-9" dirty="0">
              <a:solidFill>
                <a:prstClr val="black"/>
              </a:solidFill>
              <a:latin typeface="Calibri" panose="020F0502020204030204" pitchFamily="34" charset="0"/>
              <a:cs typeface="Calibri" panose="020F0502020204030204" pitchFamily="34" charset="0"/>
            </a:endParaRPr>
          </a:p>
          <a:p>
            <a:pPr marL="133008" marR="167655" algn="ctr" defTabSz="1609501" fontAlgn="auto">
              <a:spcBef>
                <a:spcPts val="1066"/>
              </a:spcBef>
              <a:spcAft>
                <a:spcPts val="0"/>
              </a:spcAft>
              <a:tabLst>
                <a:tab pos="437025" algn="l"/>
                <a:tab pos="438141" algn="l"/>
              </a:tabLst>
              <a:defRPr/>
            </a:pPr>
            <a:r>
              <a:rPr lang="en-US" sz="1600" b="0" spc="-9" dirty="0">
                <a:solidFill>
                  <a:prstClr val="black"/>
                </a:solidFill>
                <a:latin typeface="Calibri" panose="020F0502020204030204" pitchFamily="34" charset="0"/>
                <a:cs typeface="Calibri" panose="020F0502020204030204" pitchFamily="34" charset="0"/>
              </a:rPr>
              <a:t>Recurrent or extrapelvic  </a:t>
            </a:r>
            <a:r>
              <a:rPr lang="en-US" sz="1600" b="0" dirty="0">
                <a:solidFill>
                  <a:prstClr val="black"/>
                </a:solidFill>
                <a:latin typeface="Calibri" panose="020F0502020204030204" pitchFamily="34" charset="0"/>
                <a:cs typeface="Calibri" panose="020F0502020204030204" pitchFamily="34" charset="0"/>
              </a:rPr>
              <a:t>metastatic </a:t>
            </a:r>
            <a:r>
              <a:rPr lang="en-US" sz="1600" b="0" spc="-9" dirty="0">
                <a:solidFill>
                  <a:prstClr val="black"/>
                </a:solidFill>
                <a:latin typeface="Calibri" panose="020F0502020204030204" pitchFamily="34" charset="0"/>
                <a:cs typeface="Calibri" panose="020F0502020204030204" pitchFamily="34" charset="0"/>
              </a:rPr>
              <a:t>cervical cancer</a:t>
            </a:r>
            <a:endParaRPr lang="en-US" sz="1600" b="0" dirty="0">
              <a:solidFill>
                <a:prstClr val="black"/>
              </a:solidFill>
              <a:latin typeface="Calibri" panose="020F0502020204030204" pitchFamily="34" charset="0"/>
              <a:cs typeface="Calibri" panose="020F0502020204030204" pitchFamily="34" charset="0"/>
            </a:endParaRPr>
          </a:p>
          <a:p>
            <a:pPr marL="133008" marR="143066" algn="ctr" defTabSz="1609501" fontAlgn="auto">
              <a:spcBef>
                <a:spcPts val="0"/>
              </a:spcBef>
              <a:spcAft>
                <a:spcPts val="0"/>
              </a:spcAft>
              <a:tabLst>
                <a:tab pos="437025" algn="l"/>
                <a:tab pos="438141" algn="l"/>
              </a:tabLst>
              <a:defRPr/>
            </a:pPr>
            <a:r>
              <a:rPr lang="en-US" sz="1600" b="0" spc="-9" dirty="0">
                <a:solidFill>
                  <a:prstClr val="black"/>
                </a:solidFill>
                <a:latin typeface="Calibri" panose="020F0502020204030204" pitchFamily="34" charset="0"/>
                <a:cs typeface="Calibri" panose="020F0502020204030204" pitchFamily="34" charset="0"/>
              </a:rPr>
              <a:t>progressed during or after doublet </a:t>
            </a:r>
            <a:r>
              <a:rPr lang="en-US" sz="1600" b="0" dirty="0">
                <a:solidFill>
                  <a:prstClr val="black"/>
                </a:solidFill>
                <a:latin typeface="Calibri" panose="020F0502020204030204" pitchFamily="34" charset="0"/>
                <a:cs typeface="Calibri" panose="020F0502020204030204" pitchFamily="34" charset="0"/>
              </a:rPr>
              <a:t>chemotherapy</a:t>
            </a:r>
            <a:r>
              <a:rPr lang="en-US" sz="1600" b="0" baseline="27777" dirty="0">
                <a:solidFill>
                  <a:prstClr val="black"/>
                </a:solidFill>
                <a:latin typeface="Calibri" panose="020F0502020204030204" pitchFamily="34" charset="0"/>
                <a:cs typeface="Calibri" panose="020F0502020204030204" pitchFamily="34" charset="0"/>
              </a:rPr>
              <a:t> </a:t>
            </a:r>
            <a:r>
              <a:rPr lang="en-US" sz="1600" b="0" spc="-9" dirty="0">
                <a:solidFill>
                  <a:prstClr val="black"/>
                </a:solidFill>
                <a:latin typeface="Calibri" panose="020F0502020204030204" pitchFamily="34" charset="0"/>
                <a:cs typeface="Calibri" panose="020F0502020204030204" pitchFamily="34" charset="0"/>
              </a:rPr>
              <a:t>with  bevacizumab (if</a:t>
            </a:r>
            <a:r>
              <a:rPr lang="en-US" sz="1600" b="0" spc="9" dirty="0">
                <a:solidFill>
                  <a:prstClr val="black"/>
                </a:solidFill>
                <a:latin typeface="Calibri" panose="020F0502020204030204" pitchFamily="34" charset="0"/>
                <a:cs typeface="Calibri" panose="020F0502020204030204" pitchFamily="34" charset="0"/>
              </a:rPr>
              <a:t> </a:t>
            </a:r>
            <a:r>
              <a:rPr lang="en-US" sz="1600" b="0" spc="-9" dirty="0">
                <a:solidFill>
                  <a:prstClr val="black"/>
                </a:solidFill>
                <a:latin typeface="Calibri" panose="020F0502020204030204" pitchFamily="34" charset="0"/>
                <a:cs typeface="Calibri" panose="020F0502020204030204" pitchFamily="34" charset="0"/>
              </a:rPr>
              <a:t>eligible);</a:t>
            </a:r>
            <a:endParaRPr lang="en-US" sz="1600" b="0" dirty="0">
              <a:solidFill>
                <a:prstClr val="black"/>
              </a:solidFill>
              <a:latin typeface="Calibri" panose="020F0502020204030204" pitchFamily="34" charset="0"/>
              <a:cs typeface="Calibri" panose="020F0502020204030204" pitchFamily="34" charset="0"/>
            </a:endParaRPr>
          </a:p>
          <a:p>
            <a:pPr marL="133008" algn="ctr" defTabSz="1609501" fontAlgn="auto">
              <a:spcBef>
                <a:spcPts val="0"/>
              </a:spcBef>
              <a:spcAft>
                <a:spcPts val="0"/>
              </a:spcAft>
              <a:tabLst>
                <a:tab pos="437025" algn="l"/>
                <a:tab pos="438141" algn="l"/>
              </a:tabLst>
              <a:defRPr/>
            </a:pPr>
            <a:r>
              <a:rPr lang="en-US" sz="1600" b="0" spc="-9" dirty="0">
                <a:solidFill>
                  <a:prstClr val="black"/>
                </a:solidFill>
                <a:latin typeface="Calibri" panose="020F0502020204030204" pitchFamily="34" charset="0"/>
                <a:cs typeface="Calibri" panose="020F0502020204030204" pitchFamily="34" charset="0"/>
              </a:rPr>
              <a:t>received </a:t>
            </a:r>
            <a:r>
              <a:rPr lang="en-US" sz="1600" b="0" dirty="0">
                <a:solidFill>
                  <a:prstClr val="black"/>
                </a:solidFill>
                <a:latin typeface="Calibri" panose="020F0502020204030204" pitchFamily="34" charset="0"/>
                <a:cs typeface="Calibri" panose="020F0502020204030204" pitchFamily="34" charset="0"/>
              </a:rPr>
              <a:t>≤2</a:t>
            </a:r>
            <a:r>
              <a:rPr lang="en-US" sz="1600" b="0" spc="9" dirty="0">
                <a:solidFill>
                  <a:prstClr val="black"/>
                </a:solidFill>
                <a:latin typeface="Calibri" panose="020F0502020204030204" pitchFamily="34" charset="0"/>
                <a:cs typeface="Calibri" panose="020F0502020204030204" pitchFamily="34" charset="0"/>
              </a:rPr>
              <a:t> </a:t>
            </a:r>
            <a:r>
              <a:rPr lang="en-US" sz="1600" b="0" spc="-9" dirty="0">
                <a:solidFill>
                  <a:prstClr val="black"/>
                </a:solidFill>
                <a:latin typeface="Calibri" panose="020F0502020204030204" pitchFamily="34" charset="0"/>
                <a:cs typeface="Calibri" panose="020F0502020204030204" pitchFamily="34" charset="0"/>
              </a:rPr>
              <a:t>prior </a:t>
            </a:r>
            <a:r>
              <a:rPr lang="en-US" sz="1600" b="0" dirty="0">
                <a:solidFill>
                  <a:prstClr val="black"/>
                </a:solidFill>
                <a:latin typeface="Calibri" panose="020F0502020204030204" pitchFamily="34" charset="0"/>
                <a:cs typeface="Calibri" panose="020F0502020204030204" pitchFamily="34" charset="0"/>
              </a:rPr>
              <a:t>systemic</a:t>
            </a:r>
            <a:r>
              <a:rPr lang="en-US" sz="1600" b="0" spc="-159" dirty="0">
                <a:solidFill>
                  <a:prstClr val="black"/>
                </a:solidFill>
                <a:latin typeface="Calibri" panose="020F0502020204030204" pitchFamily="34" charset="0"/>
                <a:cs typeface="Calibri" panose="020F0502020204030204" pitchFamily="34" charset="0"/>
              </a:rPr>
              <a:t> </a:t>
            </a:r>
            <a:r>
              <a:rPr lang="en-US" sz="1600" b="0" dirty="0">
                <a:solidFill>
                  <a:prstClr val="black"/>
                </a:solidFill>
                <a:latin typeface="Calibri" panose="020F0502020204030204" pitchFamily="34" charset="0"/>
                <a:cs typeface="Calibri" panose="020F0502020204030204" pitchFamily="34" charset="0"/>
              </a:rPr>
              <a:t>regimens;</a:t>
            </a:r>
            <a:r>
              <a:rPr lang="en-US" sz="1600" b="0" baseline="27777" dirty="0">
                <a:solidFill>
                  <a:prstClr val="black"/>
                </a:solidFill>
                <a:latin typeface="Calibri" panose="020F0502020204030204" pitchFamily="34" charset="0"/>
                <a:cs typeface="Calibri" panose="020F0502020204030204" pitchFamily="34" charset="0"/>
              </a:rPr>
              <a:t> </a:t>
            </a:r>
            <a:r>
              <a:rPr lang="en-US" sz="1600" b="0" dirty="0">
                <a:solidFill>
                  <a:prstClr val="black"/>
                </a:solidFill>
                <a:latin typeface="Calibri" panose="020F0502020204030204" pitchFamily="34" charset="0"/>
                <a:cs typeface="Calibri" panose="020F0502020204030204" pitchFamily="34" charset="0"/>
              </a:rPr>
              <a:t>ECOG PS</a:t>
            </a:r>
            <a:r>
              <a:rPr lang="en-US" sz="1600" b="0" spc="-151" dirty="0">
                <a:solidFill>
                  <a:prstClr val="black"/>
                </a:solidFill>
                <a:latin typeface="Calibri" panose="020F0502020204030204" pitchFamily="34" charset="0"/>
                <a:cs typeface="Calibri" panose="020F0502020204030204" pitchFamily="34" charset="0"/>
              </a:rPr>
              <a:t> </a:t>
            </a:r>
            <a:r>
              <a:rPr lang="en-US" sz="1600" b="0" spc="-9" dirty="0">
                <a:solidFill>
                  <a:prstClr val="black"/>
                </a:solidFill>
                <a:latin typeface="Calibri" panose="020F0502020204030204" pitchFamily="34" charset="0"/>
                <a:cs typeface="Calibri" panose="020F0502020204030204" pitchFamily="34" charset="0"/>
              </a:rPr>
              <a:t>0/1</a:t>
            </a:r>
            <a:br>
              <a:rPr lang="en-US" sz="1600" b="0" spc="-9" dirty="0">
                <a:solidFill>
                  <a:prstClr val="black"/>
                </a:solidFill>
                <a:latin typeface="Calibri" panose="020F0502020204030204" pitchFamily="34" charset="0"/>
                <a:cs typeface="Calibri" panose="020F0502020204030204" pitchFamily="34" charset="0"/>
              </a:rPr>
            </a:br>
            <a:r>
              <a:rPr lang="en-US" sz="1600" b="0" spc="-9" dirty="0">
                <a:solidFill>
                  <a:prstClr val="black"/>
                </a:solidFill>
                <a:latin typeface="Calibri" panose="020F0502020204030204" pitchFamily="34" charset="0"/>
                <a:cs typeface="Calibri" panose="020F0502020204030204" pitchFamily="34" charset="0"/>
              </a:rPr>
              <a:t>(N = 102*)</a:t>
            </a:r>
            <a:endParaRPr lang="en-US" sz="1600" b="0" dirty="0">
              <a:solidFill>
                <a:prstClr val="black"/>
              </a:solidFill>
              <a:latin typeface="Calibri" panose="020F0502020204030204" pitchFamily="34" charset="0"/>
              <a:cs typeface="Calibri" panose="020F0502020204030204" pitchFamily="34" charset="0"/>
            </a:endParaRPr>
          </a:p>
          <a:p>
            <a:pPr defTabSz="1609501" fontAlgn="auto">
              <a:spcBef>
                <a:spcPts val="0"/>
              </a:spcBef>
              <a:spcAft>
                <a:spcPts val="0"/>
              </a:spcAft>
              <a:defRPr/>
            </a:pPr>
            <a:endParaRPr sz="3168" dirty="0">
              <a:solidFill>
                <a:prstClr val="black"/>
              </a:solidFill>
              <a:latin typeface="Calibri"/>
              <a:cs typeface="+mn-cs"/>
            </a:endParaRPr>
          </a:p>
        </p:txBody>
      </p:sp>
      <p:sp>
        <p:nvSpPr>
          <p:cNvPr id="38" name="object 10">
            <a:extLst>
              <a:ext uri="{FF2B5EF4-FFF2-40B4-BE49-F238E27FC236}">
                <a16:creationId xmlns:a16="http://schemas.microsoft.com/office/drawing/2014/main" id="{1AFB8BC4-D22D-48C4-B1F4-427EF19BD1D3}"/>
              </a:ext>
            </a:extLst>
          </p:cNvPr>
          <p:cNvSpPr txBox="1"/>
          <p:nvPr/>
        </p:nvSpPr>
        <p:spPr>
          <a:xfrm>
            <a:off x="8841071" y="2681202"/>
            <a:ext cx="1191495" cy="761236"/>
          </a:xfrm>
          <a:prstGeom prst="rect">
            <a:avLst/>
          </a:prstGeom>
        </p:spPr>
        <p:txBody>
          <a:bodyPr vert="horz" wrap="square" lIns="0" tIns="22354" rIns="0" bIns="0" rtlCol="0">
            <a:spAutoFit/>
          </a:bodyPr>
          <a:lstStyle/>
          <a:p>
            <a:pPr marL="22354" marR="8942" indent="-1118" algn="ctr" defTabSz="1609501" fontAlgn="auto">
              <a:spcBef>
                <a:spcPts val="176"/>
              </a:spcBef>
              <a:spcAft>
                <a:spcPts val="0"/>
              </a:spcAft>
              <a:defRPr/>
            </a:pPr>
            <a:r>
              <a:rPr sz="1600" b="0" i="1" spc="-9" dirty="0">
                <a:solidFill>
                  <a:prstClr val="black"/>
                </a:solidFill>
                <a:latin typeface="Calibri" panose="020F0502020204030204" pitchFamily="34" charset="0"/>
                <a:cs typeface="Calibri" panose="020F0502020204030204" pitchFamily="34" charset="0"/>
              </a:rPr>
              <a:t>Until </a:t>
            </a:r>
            <a:r>
              <a:rPr sz="1600" b="0" i="1" dirty="0">
                <a:solidFill>
                  <a:prstClr val="black"/>
                </a:solidFill>
                <a:latin typeface="Calibri" panose="020F0502020204030204" pitchFamily="34" charset="0"/>
                <a:cs typeface="Calibri" panose="020F0502020204030204" pitchFamily="34" charset="0"/>
              </a:rPr>
              <a:t>PD or  una</a:t>
            </a:r>
            <a:r>
              <a:rPr sz="1600" b="0" i="1" spc="-9" dirty="0">
                <a:solidFill>
                  <a:prstClr val="black"/>
                </a:solidFill>
                <a:latin typeface="Calibri" panose="020F0502020204030204" pitchFamily="34" charset="0"/>
                <a:cs typeface="Calibri" panose="020F0502020204030204" pitchFamily="34" charset="0"/>
              </a:rPr>
              <a:t>cce</a:t>
            </a:r>
            <a:r>
              <a:rPr sz="1600" b="0" i="1" dirty="0">
                <a:solidFill>
                  <a:prstClr val="black"/>
                </a:solidFill>
                <a:latin typeface="Calibri" panose="020F0502020204030204" pitchFamily="34" charset="0"/>
                <a:cs typeface="Calibri" panose="020F0502020204030204" pitchFamily="34" charset="0"/>
              </a:rPr>
              <a:t>p</a:t>
            </a:r>
            <a:r>
              <a:rPr sz="1600" b="0" i="1" spc="-9" dirty="0">
                <a:solidFill>
                  <a:prstClr val="black"/>
                </a:solidFill>
                <a:latin typeface="Calibri" panose="020F0502020204030204" pitchFamily="34" charset="0"/>
                <a:cs typeface="Calibri" panose="020F0502020204030204" pitchFamily="34" charset="0"/>
              </a:rPr>
              <a:t>ta</a:t>
            </a:r>
            <a:r>
              <a:rPr sz="1600" b="0" i="1" dirty="0">
                <a:solidFill>
                  <a:prstClr val="black"/>
                </a:solidFill>
                <a:latin typeface="Calibri" panose="020F0502020204030204" pitchFamily="34" charset="0"/>
                <a:cs typeface="Calibri" panose="020F0502020204030204" pitchFamily="34" charset="0"/>
              </a:rPr>
              <a:t>ble  toxicity</a:t>
            </a:r>
          </a:p>
        </p:txBody>
      </p:sp>
      <p:sp>
        <p:nvSpPr>
          <p:cNvPr id="39" name="object 19">
            <a:extLst>
              <a:ext uri="{FF2B5EF4-FFF2-40B4-BE49-F238E27FC236}">
                <a16:creationId xmlns:a16="http://schemas.microsoft.com/office/drawing/2014/main" id="{822ABD5F-DFBA-4D75-9791-69C861581513}"/>
              </a:ext>
            </a:extLst>
          </p:cNvPr>
          <p:cNvSpPr txBox="1"/>
          <p:nvPr/>
        </p:nvSpPr>
        <p:spPr>
          <a:xfrm>
            <a:off x="3976025" y="1744992"/>
            <a:ext cx="4070756" cy="672559"/>
          </a:xfrm>
          <a:prstGeom prst="rect">
            <a:avLst/>
          </a:prstGeom>
        </p:spPr>
        <p:txBody>
          <a:bodyPr vert="horz" wrap="square" lIns="0" tIns="22354" rIns="0" bIns="0" rtlCol="0">
            <a:spAutoFit/>
          </a:bodyPr>
          <a:lstStyle/>
          <a:p>
            <a:pPr marL="22354" marR="8942" indent="1118" algn="ctr" defTabSz="1609501" fontAlgn="auto">
              <a:spcBef>
                <a:spcPts val="176"/>
              </a:spcBef>
              <a:spcAft>
                <a:spcPts val="0"/>
              </a:spcAft>
              <a:defRPr/>
            </a:pPr>
            <a:r>
              <a:rPr sz="1400" b="0" i="1" dirty="0">
                <a:solidFill>
                  <a:prstClr val="black"/>
                </a:solidFill>
                <a:latin typeface="Calibri" panose="020F0502020204030204" pitchFamily="34" charset="0"/>
                <a:cs typeface="Calibri" panose="020F0502020204030204" pitchFamily="34" charset="0"/>
              </a:rPr>
              <a:t>Tumor </a:t>
            </a:r>
            <a:r>
              <a:rPr sz="1400" b="0" i="1" spc="-9" dirty="0">
                <a:solidFill>
                  <a:prstClr val="black"/>
                </a:solidFill>
                <a:latin typeface="Calibri" panose="020F0502020204030204" pitchFamily="34" charset="0"/>
                <a:cs typeface="Calibri" panose="020F0502020204030204" pitchFamily="34" charset="0"/>
              </a:rPr>
              <a:t>responses </a:t>
            </a:r>
            <a:r>
              <a:rPr sz="1400" b="0" i="1" dirty="0">
                <a:solidFill>
                  <a:prstClr val="black"/>
                </a:solidFill>
                <a:latin typeface="Calibri" panose="020F0502020204030204" pitchFamily="34" charset="0"/>
                <a:cs typeface="Calibri" panose="020F0502020204030204" pitchFamily="34" charset="0"/>
              </a:rPr>
              <a:t>assessed using CT </a:t>
            </a:r>
            <a:r>
              <a:rPr sz="1400" b="0" i="1" spc="-9" dirty="0">
                <a:solidFill>
                  <a:prstClr val="black"/>
                </a:solidFill>
                <a:latin typeface="Calibri" panose="020F0502020204030204" pitchFamily="34" charset="0"/>
                <a:cs typeface="Calibri" panose="020F0502020204030204" pitchFamily="34" charset="0"/>
              </a:rPr>
              <a:t>or MRI at baseline, every </a:t>
            </a:r>
            <a:r>
              <a:rPr sz="1400" b="0" i="1" dirty="0">
                <a:solidFill>
                  <a:prstClr val="black"/>
                </a:solidFill>
                <a:latin typeface="Calibri" panose="020F0502020204030204" pitchFamily="34" charset="0"/>
                <a:cs typeface="Calibri" panose="020F0502020204030204" pitchFamily="34" charset="0"/>
              </a:rPr>
              <a:t>6 </a:t>
            </a:r>
            <a:r>
              <a:rPr sz="1400" b="0" i="1" spc="-9" dirty="0">
                <a:solidFill>
                  <a:prstClr val="black"/>
                </a:solidFill>
                <a:latin typeface="Calibri" panose="020F0502020204030204" pitchFamily="34" charset="0"/>
                <a:cs typeface="Calibri" panose="020F0502020204030204" pitchFamily="34" charset="0"/>
              </a:rPr>
              <a:t>wk for </a:t>
            </a:r>
            <a:r>
              <a:rPr sz="1400" b="0" i="1" dirty="0">
                <a:solidFill>
                  <a:prstClr val="black"/>
                </a:solidFill>
                <a:latin typeface="Calibri" panose="020F0502020204030204" pitchFamily="34" charset="0"/>
                <a:cs typeface="Calibri" panose="020F0502020204030204" pitchFamily="34" charset="0"/>
              </a:rPr>
              <a:t>the first </a:t>
            </a:r>
            <a:r>
              <a:rPr sz="1400" b="0" i="1" spc="-9" dirty="0">
                <a:solidFill>
                  <a:prstClr val="black"/>
                </a:solidFill>
                <a:latin typeface="Calibri" panose="020F0502020204030204" pitchFamily="34" charset="0"/>
                <a:cs typeface="Calibri" panose="020F0502020204030204" pitchFamily="34" charset="0"/>
              </a:rPr>
              <a:t>30 wk, and </a:t>
            </a:r>
            <a:br>
              <a:rPr lang="en-US" sz="1400" b="0" i="1" spc="-9" dirty="0">
                <a:solidFill>
                  <a:prstClr val="black"/>
                </a:solidFill>
                <a:latin typeface="Calibri" panose="020F0502020204030204" pitchFamily="34" charset="0"/>
                <a:cs typeface="Calibri" panose="020F0502020204030204" pitchFamily="34" charset="0"/>
              </a:rPr>
            </a:br>
            <a:r>
              <a:rPr sz="1400" b="0" i="1" spc="-9" dirty="0">
                <a:solidFill>
                  <a:prstClr val="black"/>
                </a:solidFill>
                <a:latin typeface="Calibri" panose="020F0502020204030204" pitchFamily="34" charset="0"/>
                <a:cs typeface="Calibri" panose="020F0502020204030204" pitchFamily="34" charset="0"/>
              </a:rPr>
              <a:t>every 12 wk</a:t>
            </a:r>
            <a:r>
              <a:rPr sz="1400" b="0" i="1" spc="53" dirty="0">
                <a:solidFill>
                  <a:prstClr val="black"/>
                </a:solidFill>
                <a:latin typeface="Calibri" panose="020F0502020204030204" pitchFamily="34" charset="0"/>
                <a:cs typeface="Calibri" panose="020F0502020204030204" pitchFamily="34" charset="0"/>
              </a:rPr>
              <a:t> </a:t>
            </a:r>
            <a:r>
              <a:rPr sz="1400" b="0" i="1" spc="-9" dirty="0">
                <a:solidFill>
                  <a:prstClr val="black"/>
                </a:solidFill>
                <a:latin typeface="Calibri" panose="020F0502020204030204" pitchFamily="34" charset="0"/>
                <a:cs typeface="Calibri" panose="020F0502020204030204" pitchFamily="34" charset="0"/>
              </a:rPr>
              <a:t>thereafter</a:t>
            </a:r>
            <a:endParaRPr sz="1400" b="0" i="1" dirty="0">
              <a:solidFill>
                <a:prstClr val="black"/>
              </a:solidFill>
              <a:latin typeface="Calibri" panose="020F0502020204030204" pitchFamily="34" charset="0"/>
              <a:cs typeface="Calibri" panose="020F0502020204030204" pitchFamily="34" charset="0"/>
            </a:endParaRPr>
          </a:p>
        </p:txBody>
      </p:sp>
      <p:sp>
        <p:nvSpPr>
          <p:cNvPr id="40" name="object 24">
            <a:extLst>
              <a:ext uri="{FF2B5EF4-FFF2-40B4-BE49-F238E27FC236}">
                <a16:creationId xmlns:a16="http://schemas.microsoft.com/office/drawing/2014/main" id="{4361B487-C90D-438B-9B7E-C78D9595CADE}"/>
              </a:ext>
            </a:extLst>
          </p:cNvPr>
          <p:cNvSpPr txBox="1"/>
          <p:nvPr/>
        </p:nvSpPr>
        <p:spPr>
          <a:xfrm>
            <a:off x="656497" y="5938033"/>
            <a:ext cx="6188803" cy="390775"/>
          </a:xfrm>
          <a:prstGeom prst="rect">
            <a:avLst/>
          </a:prstGeom>
        </p:spPr>
        <p:txBody>
          <a:bodyPr vert="horz" wrap="square" lIns="0" tIns="21236" rIns="0" bIns="0" rtlCol="0">
            <a:spAutoFit/>
          </a:bodyPr>
          <a:lstStyle/>
          <a:p>
            <a:pPr marL="67063" marR="53650" defTabSz="1609501" fontAlgn="auto">
              <a:spcBef>
                <a:spcPts val="167"/>
              </a:spcBef>
              <a:spcAft>
                <a:spcPts val="0"/>
              </a:spcAft>
              <a:defRPr/>
            </a:pPr>
            <a:r>
              <a:rPr sz="1200" b="0" spc="-9" dirty="0">
                <a:solidFill>
                  <a:prstClr val="black"/>
                </a:solidFill>
                <a:latin typeface="Calibri" panose="020F0502020204030204" pitchFamily="34" charset="0"/>
                <a:cs typeface="Calibri" panose="020F0502020204030204" pitchFamily="34" charset="0"/>
              </a:rPr>
              <a:t>*Study sample </a:t>
            </a:r>
            <a:r>
              <a:rPr sz="1200" b="0" spc="-19" dirty="0">
                <a:solidFill>
                  <a:prstClr val="black"/>
                </a:solidFill>
                <a:latin typeface="Calibri" panose="020F0502020204030204" pitchFamily="34" charset="0"/>
                <a:cs typeface="Calibri" panose="020F0502020204030204" pitchFamily="34" charset="0"/>
              </a:rPr>
              <a:t>size </a:t>
            </a:r>
            <a:r>
              <a:rPr sz="1200" b="0" spc="-9" dirty="0">
                <a:solidFill>
                  <a:prstClr val="black"/>
                </a:solidFill>
                <a:latin typeface="Calibri" panose="020F0502020204030204" pitchFamily="34" charset="0"/>
                <a:cs typeface="Calibri" panose="020F0502020204030204" pitchFamily="34" charset="0"/>
              </a:rPr>
              <a:t>calculated assuming a confirmed ORR of </a:t>
            </a:r>
            <a:r>
              <a:rPr sz="1200" b="0" spc="-19" dirty="0">
                <a:solidFill>
                  <a:prstClr val="black"/>
                </a:solidFill>
                <a:latin typeface="Calibri" panose="020F0502020204030204" pitchFamily="34" charset="0"/>
                <a:cs typeface="Calibri" panose="020F0502020204030204" pitchFamily="34" charset="0"/>
              </a:rPr>
              <a:t>21% </a:t>
            </a:r>
            <a:r>
              <a:rPr sz="1200" b="0" spc="-9" dirty="0">
                <a:solidFill>
                  <a:prstClr val="black"/>
                </a:solidFill>
                <a:latin typeface="Calibri" panose="020F0502020204030204" pitchFamily="34" charset="0"/>
                <a:cs typeface="Calibri" panose="020F0502020204030204" pitchFamily="34" charset="0"/>
              </a:rPr>
              <a:t>to </a:t>
            </a:r>
            <a:r>
              <a:rPr sz="1200" b="0" spc="-19" dirty="0">
                <a:solidFill>
                  <a:prstClr val="black"/>
                </a:solidFill>
                <a:latin typeface="Calibri" panose="020F0502020204030204" pitchFamily="34" charset="0"/>
                <a:cs typeface="Calibri" panose="020F0502020204030204" pitchFamily="34" charset="0"/>
              </a:rPr>
              <a:t>25% with </a:t>
            </a:r>
            <a:r>
              <a:rPr sz="1200" b="0" spc="-9" dirty="0">
                <a:solidFill>
                  <a:prstClr val="black"/>
                </a:solidFill>
                <a:latin typeface="Calibri" panose="020F0502020204030204" pitchFamily="34" charset="0"/>
                <a:cs typeface="Calibri" panose="020F0502020204030204" pitchFamily="34" charset="0"/>
              </a:rPr>
              <a:t>tisotumab vedotin </a:t>
            </a:r>
            <a:br>
              <a:rPr lang="en-US" sz="1200" b="0" spc="-9" dirty="0">
                <a:solidFill>
                  <a:prstClr val="black"/>
                </a:solidFill>
                <a:latin typeface="Calibri" panose="020F0502020204030204" pitchFamily="34" charset="0"/>
                <a:cs typeface="Calibri" panose="020F0502020204030204" pitchFamily="34" charset="0"/>
              </a:rPr>
            </a:br>
            <a:r>
              <a:rPr sz="1200" b="0" spc="-19" dirty="0">
                <a:solidFill>
                  <a:prstClr val="black"/>
                </a:solidFill>
                <a:latin typeface="Calibri" panose="020F0502020204030204" pitchFamily="34" charset="0"/>
                <a:cs typeface="Calibri" panose="020F0502020204030204" pitchFamily="34" charset="0"/>
              </a:rPr>
              <a:t>and </a:t>
            </a:r>
            <a:r>
              <a:rPr sz="1200" b="0" spc="-9" dirty="0">
                <a:solidFill>
                  <a:prstClr val="black"/>
                </a:solidFill>
                <a:latin typeface="Calibri" panose="020F0502020204030204" pitchFamily="34" charset="0"/>
                <a:cs typeface="Calibri" panose="020F0502020204030204" pitchFamily="34" charset="0"/>
              </a:rPr>
              <a:t>to provide ≥80% </a:t>
            </a:r>
            <a:r>
              <a:rPr sz="1200" b="0" spc="-19" dirty="0">
                <a:solidFill>
                  <a:prstClr val="black"/>
                </a:solidFill>
                <a:latin typeface="Calibri" panose="020F0502020204030204" pitchFamily="34" charset="0"/>
                <a:cs typeface="Calibri" panose="020F0502020204030204" pitchFamily="34" charset="0"/>
              </a:rPr>
              <a:t>power </a:t>
            </a:r>
            <a:r>
              <a:rPr sz="1200" b="0" spc="-9" dirty="0">
                <a:solidFill>
                  <a:prstClr val="black"/>
                </a:solidFill>
                <a:latin typeface="Calibri" panose="020F0502020204030204" pitchFamily="34" charset="0"/>
                <a:cs typeface="Calibri" panose="020F0502020204030204" pitchFamily="34" charset="0"/>
              </a:rPr>
              <a:t>to </a:t>
            </a:r>
            <a:r>
              <a:rPr sz="1200" b="0" spc="-19" dirty="0">
                <a:solidFill>
                  <a:prstClr val="black"/>
                </a:solidFill>
                <a:latin typeface="Calibri" panose="020F0502020204030204" pitchFamily="34" charset="0"/>
                <a:cs typeface="Calibri" panose="020F0502020204030204" pitchFamily="34" charset="0"/>
              </a:rPr>
              <a:t>exclude </a:t>
            </a:r>
            <a:r>
              <a:rPr sz="1200" b="0" spc="-9" dirty="0">
                <a:solidFill>
                  <a:prstClr val="black"/>
                </a:solidFill>
                <a:latin typeface="Calibri" panose="020F0502020204030204" pitchFamily="34" charset="0"/>
                <a:cs typeface="Calibri" panose="020F0502020204030204" pitchFamily="34" charset="0"/>
              </a:rPr>
              <a:t>an ORR of</a:t>
            </a:r>
            <a:r>
              <a:rPr lang="en-US" sz="1200" b="0" spc="282" dirty="0">
                <a:solidFill>
                  <a:prstClr val="black"/>
                </a:solidFill>
                <a:latin typeface="Calibri" panose="020F0502020204030204" pitchFamily="34" charset="0"/>
                <a:cs typeface="Calibri" panose="020F0502020204030204" pitchFamily="34" charset="0"/>
              </a:rPr>
              <a:t> </a:t>
            </a:r>
            <a:r>
              <a:rPr lang="en-US" sz="1200" b="0" spc="-9" dirty="0">
                <a:solidFill>
                  <a:prstClr val="black"/>
                </a:solidFill>
                <a:latin typeface="Calibri" panose="020F0502020204030204" pitchFamily="34" charset="0"/>
                <a:cs typeface="Calibri" panose="020F0502020204030204" pitchFamily="34" charset="0"/>
              </a:rPr>
              <a:t>≤</a:t>
            </a:r>
            <a:r>
              <a:rPr sz="1200" b="0" spc="-9" dirty="0">
                <a:solidFill>
                  <a:prstClr val="black"/>
                </a:solidFill>
                <a:latin typeface="Calibri" panose="020F0502020204030204" pitchFamily="34" charset="0"/>
                <a:cs typeface="Calibri" panose="020F0502020204030204" pitchFamily="34" charset="0"/>
              </a:rPr>
              <a:t>11%</a:t>
            </a:r>
            <a:r>
              <a:rPr lang="en-US" sz="1200" b="0" spc="-9" dirty="0">
                <a:solidFill>
                  <a:prstClr val="black"/>
                </a:solidFill>
                <a:latin typeface="Calibri" panose="020F0502020204030204" pitchFamily="34" charset="0"/>
                <a:cs typeface="Calibri" panose="020F0502020204030204" pitchFamily="34" charset="0"/>
              </a:rPr>
              <a:t>.</a:t>
            </a:r>
            <a:endParaRPr sz="1200" b="0" baseline="24691" dirty="0">
              <a:solidFill>
                <a:prstClr val="black"/>
              </a:solidFill>
              <a:latin typeface="Calibri" panose="020F0502020204030204" pitchFamily="34" charset="0"/>
              <a:cs typeface="Calibri" panose="020F0502020204030204" pitchFamily="34" charset="0"/>
            </a:endParaRPr>
          </a:p>
        </p:txBody>
      </p:sp>
      <p:cxnSp>
        <p:nvCxnSpPr>
          <p:cNvPr id="41" name="Straight Arrow Connector 40">
            <a:extLst>
              <a:ext uri="{FF2B5EF4-FFF2-40B4-BE49-F238E27FC236}">
                <a16:creationId xmlns:a16="http://schemas.microsoft.com/office/drawing/2014/main" id="{AB95E5DA-089F-4525-B6E5-5730F329929D}"/>
              </a:ext>
            </a:extLst>
          </p:cNvPr>
          <p:cNvCxnSpPr>
            <a:cxnSpLocks/>
          </p:cNvCxnSpPr>
          <p:nvPr/>
        </p:nvCxnSpPr>
        <p:spPr bwMode="auto">
          <a:xfrm>
            <a:off x="3144784" y="3064349"/>
            <a:ext cx="859045" cy="0"/>
          </a:xfrm>
          <a:prstGeom prst="straightConnector1">
            <a:avLst/>
          </a:prstGeom>
          <a:noFill/>
          <a:ln w="28575" cap="flat" cmpd="sng" algn="ctr">
            <a:solidFill>
              <a:schemeClr val="bg1"/>
            </a:solidFill>
            <a:prstDash val="solid"/>
            <a:round/>
            <a:headEnd type="none" w="med" len="med"/>
            <a:tailEnd type="triangle"/>
          </a:ln>
          <a:effectLst/>
        </p:spPr>
      </p:cxnSp>
      <p:sp>
        <p:nvSpPr>
          <p:cNvPr id="42" name="Rectangle 49">
            <a:extLst>
              <a:ext uri="{FF2B5EF4-FFF2-40B4-BE49-F238E27FC236}">
                <a16:creationId xmlns:a16="http://schemas.microsoft.com/office/drawing/2014/main" id="{2CD2DCF2-D714-423E-99F5-D314B98203E1}"/>
              </a:ext>
            </a:extLst>
          </p:cNvPr>
          <p:cNvSpPr>
            <a:spLocks noChangeArrowheads="1"/>
          </p:cNvSpPr>
          <p:nvPr/>
        </p:nvSpPr>
        <p:spPr bwMode="auto">
          <a:xfrm>
            <a:off x="4124726" y="2514149"/>
            <a:ext cx="3661299" cy="914852"/>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Tisotumab vedotin</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2.0 mg/kg IV Q3W</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101)</a:t>
            </a:r>
          </a:p>
        </p:txBody>
      </p:sp>
      <p:cxnSp>
        <p:nvCxnSpPr>
          <p:cNvPr id="43" name="Straight Arrow Connector 42">
            <a:extLst>
              <a:ext uri="{FF2B5EF4-FFF2-40B4-BE49-F238E27FC236}">
                <a16:creationId xmlns:a16="http://schemas.microsoft.com/office/drawing/2014/main" id="{32758FCF-804E-478A-94B4-28A359FD45F6}"/>
              </a:ext>
            </a:extLst>
          </p:cNvPr>
          <p:cNvCxnSpPr>
            <a:cxnSpLocks/>
          </p:cNvCxnSpPr>
          <p:nvPr/>
        </p:nvCxnSpPr>
        <p:spPr bwMode="auto">
          <a:xfrm>
            <a:off x="7932818" y="3052317"/>
            <a:ext cx="859045" cy="0"/>
          </a:xfrm>
          <a:prstGeom prst="straightConnector1">
            <a:avLst/>
          </a:prstGeom>
          <a:noFill/>
          <a:ln w="28575" cap="flat" cmpd="sng" algn="ctr">
            <a:solidFill>
              <a:schemeClr val="bg1"/>
            </a:solidFill>
            <a:prstDash val="solid"/>
            <a:round/>
            <a:headEnd type="none" w="med" len="med"/>
            <a:tailEnd type="triangle"/>
          </a:ln>
          <a:effectLst/>
        </p:spPr>
      </p:cxnSp>
      <p:cxnSp>
        <p:nvCxnSpPr>
          <p:cNvPr id="44" name="Straight Arrow Connector 43">
            <a:extLst>
              <a:ext uri="{FF2B5EF4-FFF2-40B4-BE49-F238E27FC236}">
                <a16:creationId xmlns:a16="http://schemas.microsoft.com/office/drawing/2014/main" id="{74D6229C-7E17-4129-A384-D6F129F98B7E}"/>
              </a:ext>
            </a:extLst>
          </p:cNvPr>
          <p:cNvCxnSpPr/>
          <p:nvPr/>
        </p:nvCxnSpPr>
        <p:spPr bwMode="auto">
          <a:xfrm>
            <a:off x="7835317" y="2287493"/>
            <a:ext cx="0" cy="171796"/>
          </a:xfrm>
          <a:prstGeom prst="straightConnector1">
            <a:avLst/>
          </a:prstGeom>
          <a:noFill/>
          <a:ln w="28575" cap="flat" cmpd="sng" algn="ctr">
            <a:solidFill>
              <a:schemeClr val="bg1"/>
            </a:solidFill>
            <a:prstDash val="solid"/>
            <a:round/>
            <a:headEnd type="none" w="med" len="med"/>
            <a:tailEnd type="triangle"/>
          </a:ln>
          <a:effectLst/>
        </p:spPr>
      </p:cxnSp>
      <p:cxnSp>
        <p:nvCxnSpPr>
          <p:cNvPr id="45" name="Straight Arrow Connector 44">
            <a:extLst>
              <a:ext uri="{FF2B5EF4-FFF2-40B4-BE49-F238E27FC236}">
                <a16:creationId xmlns:a16="http://schemas.microsoft.com/office/drawing/2014/main" id="{8D4147CC-DF36-40BD-8BEA-5A8A835D47E2}"/>
              </a:ext>
            </a:extLst>
          </p:cNvPr>
          <p:cNvCxnSpPr/>
          <p:nvPr/>
        </p:nvCxnSpPr>
        <p:spPr bwMode="auto">
          <a:xfrm>
            <a:off x="4077449" y="2271450"/>
            <a:ext cx="0" cy="171796"/>
          </a:xfrm>
          <a:prstGeom prst="straightConnector1">
            <a:avLst/>
          </a:prstGeom>
          <a:noFill/>
          <a:ln w="28575" cap="flat" cmpd="sng" algn="ctr">
            <a:solidFill>
              <a:schemeClr val="bg1"/>
            </a:solidFill>
            <a:prstDash val="solid"/>
            <a:round/>
            <a:headEnd type="none" w="med" len="med"/>
            <a:tailEnd type="triangle"/>
          </a:ln>
          <a:effectLst/>
        </p:spPr>
      </p:cxnSp>
      <p:sp>
        <p:nvSpPr>
          <p:cNvPr id="28" name="TextBox 27">
            <a:extLst>
              <a:ext uri="{FF2B5EF4-FFF2-40B4-BE49-F238E27FC236}">
                <a16:creationId xmlns:a16="http://schemas.microsoft.com/office/drawing/2014/main" id="{E11007C9-EB1B-44D6-8BF5-2D2DA6C61EA3}"/>
              </a:ext>
            </a:extLst>
          </p:cNvPr>
          <p:cNvSpPr txBox="1"/>
          <p:nvPr/>
        </p:nvSpPr>
        <p:spPr>
          <a:xfrm>
            <a:off x="8269555" y="1388657"/>
            <a:ext cx="3722696" cy="1055608"/>
          </a:xfrm>
          <a:prstGeom prst="roundRect">
            <a:avLst/>
          </a:prstGeom>
          <a:noFill/>
          <a:ln w="38100">
            <a:solidFill>
              <a:schemeClr val="accent3"/>
            </a:solidFill>
          </a:ln>
        </p:spPr>
        <p:txBody>
          <a:bodyPr wrap="square" rtlCol="0">
            <a:spAutoFit/>
          </a:bodyPr>
          <a:lstStyle/>
          <a:p>
            <a:pPr algn="ctr" eaLnBrk="1" fontAlgn="auto" hangingPunct="1">
              <a:spcBef>
                <a:spcPts val="0"/>
              </a:spcBef>
              <a:spcAft>
                <a:spcPts val="0"/>
              </a:spcAft>
            </a:pPr>
            <a:r>
              <a:rPr lang="en-US" sz="1400" dirty="0">
                <a:solidFill>
                  <a:prstClr val="black"/>
                </a:solidFill>
                <a:latin typeface="Calibri"/>
                <a:cs typeface="+mn-cs"/>
              </a:rPr>
              <a:t>FDA Approval September 2021</a:t>
            </a:r>
            <a:br>
              <a:rPr lang="en-US" sz="1400" b="0" dirty="0">
                <a:solidFill>
                  <a:prstClr val="black"/>
                </a:solidFill>
                <a:latin typeface="Calibri"/>
                <a:cs typeface="+mn-cs"/>
              </a:rPr>
            </a:br>
            <a:r>
              <a:rPr lang="en-US" sz="1400" b="0" dirty="0">
                <a:solidFill>
                  <a:schemeClr val="bg1"/>
                </a:solidFill>
                <a:latin typeface="Calibri" panose="020F0502020204030204" pitchFamily="34" charset="0"/>
                <a:cs typeface="Calibri" panose="020F0502020204030204" pitchFamily="34" charset="0"/>
              </a:rPr>
              <a:t>Tisotumab vedotin is approved by the FDA for </a:t>
            </a:r>
            <a:r>
              <a:rPr lang="en-US" sz="1400" b="0" i="1" dirty="0">
                <a:solidFill>
                  <a:schemeClr val="accent3"/>
                </a:solidFill>
                <a:effectLst/>
                <a:latin typeface="Calibri" panose="020F0502020204030204" pitchFamily="34" charset="0"/>
                <a:cs typeface="Calibri" panose="020F0502020204030204" pitchFamily="34" charset="0"/>
              </a:rPr>
              <a:t>recurrent or metastatic cervical cancer with disease progression on or after chemotherapy</a:t>
            </a:r>
            <a:endParaRPr lang="en-US" sz="1400" b="0" i="1" dirty="0">
              <a:solidFill>
                <a:schemeClr val="accent3"/>
              </a:solidFill>
              <a:latin typeface="Calibri"/>
              <a:cs typeface="+mn-cs"/>
            </a:endParaRPr>
          </a:p>
        </p:txBody>
      </p:sp>
      <p:grpSp>
        <p:nvGrpSpPr>
          <p:cNvPr id="20" name="Group 19">
            <a:extLst>
              <a:ext uri="{FF2B5EF4-FFF2-40B4-BE49-F238E27FC236}">
                <a16:creationId xmlns:a16="http://schemas.microsoft.com/office/drawing/2014/main" id="{FA37DC8B-7F95-4798-9463-99B5216B64AC}"/>
              </a:ext>
            </a:extLst>
          </p:cNvPr>
          <p:cNvGrpSpPr/>
          <p:nvPr/>
        </p:nvGrpSpPr>
        <p:grpSpPr>
          <a:xfrm>
            <a:off x="9392911" y="6207927"/>
            <a:ext cx="2488502" cy="454909"/>
            <a:chOff x="9392911" y="6207927"/>
            <a:chExt cx="2488502" cy="454909"/>
          </a:xfrm>
        </p:grpSpPr>
        <p:pic>
          <p:nvPicPr>
            <p:cNvPr id="23" name="Picture 22" descr="A picture containing text, ax, wheel&#10;&#10;Description automatically generated">
              <a:extLst>
                <a:ext uri="{FF2B5EF4-FFF2-40B4-BE49-F238E27FC236}">
                  <a16:creationId xmlns:a16="http://schemas.microsoft.com/office/drawing/2014/main" id="{29D06A46-E11E-4F13-B7AA-2ADB3E94C06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27" name="Rectangle 8">
              <a:extLst>
                <a:ext uri="{FF2B5EF4-FFF2-40B4-BE49-F238E27FC236}">
                  <a16:creationId xmlns:a16="http://schemas.microsoft.com/office/drawing/2014/main" id="{7A032923-471A-4531-B5AA-4D0D2E93D3C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4" name="Content Placeholder 4">
            <a:extLst>
              <a:ext uri="{FF2B5EF4-FFF2-40B4-BE49-F238E27FC236}">
                <a16:creationId xmlns:a16="http://schemas.microsoft.com/office/drawing/2014/main" id="{4FD6B737-0B93-2394-6534-9EF609CC082B}"/>
              </a:ext>
            </a:extLst>
          </p:cNvPr>
          <p:cNvSpPr txBox="1">
            <a:spLocks/>
          </p:cNvSpPr>
          <p:nvPr/>
        </p:nvSpPr>
        <p:spPr bwMode="auto">
          <a:xfrm>
            <a:off x="8142076" y="5642361"/>
            <a:ext cx="3977654" cy="76123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b="0" kern="0" spc="-9" dirty="0">
                <a:solidFill>
                  <a:schemeClr val="accent1"/>
                </a:solidFill>
                <a:cs typeface="Calibri" panose="020F0502020204030204" pitchFamily="34" charset="0"/>
              </a:rPr>
              <a:t>Race: 95% White</a:t>
            </a:r>
            <a:endParaRPr lang="en-US" sz="2000" b="0" kern="0" dirty="0">
              <a:solidFill>
                <a:schemeClr val="accent1"/>
              </a:solidFill>
              <a:cs typeface="Calibri" panose="020F0502020204030204" pitchFamily="34" charset="0"/>
            </a:endParaRPr>
          </a:p>
          <a:p>
            <a:endParaRPr lang="en-US" sz="2000" b="0" kern="0" dirty="0">
              <a:solidFill>
                <a:prstClr val="black"/>
              </a:solidFill>
              <a:cs typeface="Calibri" panose="020F0502020204030204" pitchFamily="34" charset="0"/>
            </a:endParaRPr>
          </a:p>
          <a:p>
            <a:endParaRPr lang="en-US" b="0" kern="0" dirty="0"/>
          </a:p>
        </p:txBody>
      </p:sp>
      <p:graphicFrame>
        <p:nvGraphicFramePr>
          <p:cNvPr id="5" name="Group 3">
            <a:extLst>
              <a:ext uri="{FF2B5EF4-FFF2-40B4-BE49-F238E27FC236}">
                <a16:creationId xmlns:a16="http://schemas.microsoft.com/office/drawing/2014/main" id="{D28C99FC-76B6-5647-B175-988476ADBF7B}"/>
              </a:ext>
            </a:extLst>
          </p:cNvPr>
          <p:cNvGraphicFramePr>
            <a:graphicFrameLocks/>
          </p:cNvGraphicFramePr>
          <p:nvPr>
            <p:extLst>
              <p:ext uri="{D42A27DB-BD31-4B8C-83A1-F6EECF244321}">
                <p14:modId xmlns:p14="http://schemas.microsoft.com/office/powerpoint/2010/main" val="1708464787"/>
              </p:ext>
            </p:extLst>
          </p:nvPr>
        </p:nvGraphicFramePr>
        <p:xfrm>
          <a:off x="8018236" y="4148598"/>
          <a:ext cx="3740378" cy="1806113"/>
        </p:xfrm>
        <a:graphic>
          <a:graphicData uri="http://schemas.openxmlformats.org/drawingml/2006/table">
            <a:tbl>
              <a:tblPr/>
              <a:tblGrid>
                <a:gridCol w="1058387">
                  <a:extLst>
                    <a:ext uri="{9D8B030D-6E8A-4147-A177-3AD203B41FA5}">
                      <a16:colId xmlns:a16="http://schemas.microsoft.com/office/drawing/2014/main" val="20000"/>
                    </a:ext>
                  </a:extLst>
                </a:gridCol>
                <a:gridCol w="2681991">
                  <a:extLst>
                    <a:ext uri="{9D8B030D-6E8A-4147-A177-3AD203B41FA5}">
                      <a16:colId xmlns:a16="http://schemas.microsoft.com/office/drawing/2014/main" val="3366730059"/>
                    </a:ext>
                  </a:extLst>
                </a:gridCol>
              </a:tblGrid>
              <a:tr h="5564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Parameter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Tisotumab Vedotin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44867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ORR,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8890" algn="ctr">
                        <a:lnSpc>
                          <a:spcPct val="100000"/>
                        </a:lnSpc>
                        <a:spcBef>
                          <a:spcPts val="210"/>
                        </a:spcBef>
                      </a:pPr>
                      <a:r>
                        <a:rPr lang="en-US" sz="1400" b="1" dirty="0">
                          <a:solidFill>
                            <a:schemeClr val="bg1"/>
                          </a:solidFill>
                          <a:latin typeface="Calibri" panose="020F0502020204030204" pitchFamily="34" charset="0"/>
                          <a:cs typeface="Calibri" panose="020F0502020204030204" pitchFamily="34" charset="0"/>
                        </a:rPr>
                        <a:t>24</a:t>
                      </a:r>
                      <a:r>
                        <a:rPr lang="en-US" sz="1400" b="1" spc="-30" dirty="0">
                          <a:solidFill>
                            <a:schemeClr val="bg1"/>
                          </a:solidFill>
                          <a:latin typeface="Calibri" panose="020F0502020204030204" pitchFamily="34" charset="0"/>
                          <a:cs typeface="Calibri" panose="020F0502020204030204" pitchFamily="34" charset="0"/>
                        </a:rPr>
                        <a:t> </a:t>
                      </a:r>
                      <a:r>
                        <a:rPr lang="en-US" sz="1400" b="1" dirty="0">
                          <a:solidFill>
                            <a:schemeClr val="bg1"/>
                          </a:solidFill>
                          <a:latin typeface="Calibri" panose="020F0502020204030204" pitchFamily="34" charset="0"/>
                          <a:cs typeface="Calibri" panose="020F0502020204030204" pitchFamily="34" charset="0"/>
                        </a:rPr>
                        <a:t>(15.9-33.3)</a:t>
                      </a:r>
                      <a:endParaRPr lang="en-US" sz="1400" dirty="0">
                        <a:solidFill>
                          <a:schemeClr val="bg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7460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Median DoR,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8.3 (4.2- 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8" name="TextBox 7">
            <a:extLst>
              <a:ext uri="{FF2B5EF4-FFF2-40B4-BE49-F238E27FC236}">
                <a16:creationId xmlns:a16="http://schemas.microsoft.com/office/drawing/2014/main" id="{E6E92ABA-07EB-1C25-E0E2-A3B0E19FF911}"/>
              </a:ext>
            </a:extLst>
          </p:cNvPr>
          <p:cNvSpPr txBox="1"/>
          <p:nvPr/>
        </p:nvSpPr>
        <p:spPr bwMode="auto">
          <a:xfrm>
            <a:off x="7932818" y="3805683"/>
            <a:ext cx="335386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Confirmed Best Overall Response</a:t>
            </a:r>
          </a:p>
        </p:txBody>
      </p:sp>
    </p:spTree>
    <p:extLst>
      <p:ext uri="{BB962C8B-B14F-4D97-AF65-F5344CB8AC3E}">
        <p14:creationId xmlns:p14="http://schemas.microsoft.com/office/powerpoint/2010/main" val="1658141803"/>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15">
            <a:extLst>
              <a:ext uri="{FF2B5EF4-FFF2-40B4-BE49-F238E27FC236}">
                <a16:creationId xmlns:a16="http://schemas.microsoft.com/office/drawing/2014/main" id="{0F39B016-87A9-464F-9C42-2F13421C3FB7}"/>
              </a:ext>
            </a:extLst>
          </p:cNvPr>
          <p:cNvSpPr txBox="1">
            <a:spLocks noChangeArrowheads="1"/>
          </p:cNvSpPr>
          <p:nvPr/>
        </p:nvSpPr>
        <p:spPr bwMode="auto">
          <a:xfrm>
            <a:off x="412751" y="6368442"/>
            <a:ext cx="867409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mn-cs"/>
              </a:rPr>
              <a:t>Coleman. Lancet Oncol. 2021;22:609. Tisotumab vedotin PI.</a:t>
            </a:r>
          </a:p>
        </p:txBody>
      </p:sp>
      <p:sp>
        <p:nvSpPr>
          <p:cNvPr id="7" name="Title 6">
            <a:extLst>
              <a:ext uri="{FF2B5EF4-FFF2-40B4-BE49-F238E27FC236}">
                <a16:creationId xmlns:a16="http://schemas.microsoft.com/office/drawing/2014/main" id="{9C607111-4EB6-4DE7-BD86-AAB10BC2E615}"/>
              </a:ext>
            </a:extLst>
          </p:cNvPr>
          <p:cNvSpPr>
            <a:spLocks noGrp="1"/>
          </p:cNvSpPr>
          <p:nvPr>
            <p:ph type="title"/>
          </p:nvPr>
        </p:nvSpPr>
        <p:spPr/>
        <p:txBody>
          <a:bodyPr/>
          <a:lstStyle/>
          <a:p>
            <a:r>
              <a:rPr lang="en-US" kern="0" dirty="0"/>
              <a:t>Phase II innovaTV 204: Prespecified AEs of Interest</a:t>
            </a:r>
            <a:endParaRPr lang="en-US" dirty="0"/>
          </a:p>
        </p:txBody>
      </p:sp>
      <p:sp>
        <p:nvSpPr>
          <p:cNvPr id="8" name="object 3">
            <a:extLst>
              <a:ext uri="{FF2B5EF4-FFF2-40B4-BE49-F238E27FC236}">
                <a16:creationId xmlns:a16="http://schemas.microsoft.com/office/drawing/2014/main" id="{E9612820-BE63-4D84-BEC3-D02CEA7ED37C}"/>
              </a:ext>
            </a:extLst>
          </p:cNvPr>
          <p:cNvSpPr txBox="1"/>
          <p:nvPr/>
        </p:nvSpPr>
        <p:spPr>
          <a:xfrm>
            <a:off x="643213" y="5681991"/>
            <a:ext cx="10457778" cy="576570"/>
          </a:xfrm>
          <a:prstGeom prst="rect">
            <a:avLst/>
          </a:prstGeom>
        </p:spPr>
        <p:txBody>
          <a:bodyPr vert="horz" wrap="square" lIns="0" tIns="22354" rIns="0" bIns="0" rtlCol="0">
            <a:spAutoFit/>
          </a:bodyPr>
          <a:lstStyle/>
          <a:p>
            <a:pPr marL="352813" indent="-285750" defTabSz="1609501" fontAlgn="auto">
              <a:spcBef>
                <a:spcPts val="1200"/>
              </a:spcBef>
              <a:spcAft>
                <a:spcPts val="600"/>
              </a:spcAft>
              <a:buFont typeface="Wingdings" panose="05000000000000000000" pitchFamily="2" charset="2"/>
              <a:buChar char="§"/>
              <a:defRPr/>
            </a:pPr>
            <a:r>
              <a:rPr lang="en-US" sz="1800" dirty="0">
                <a:solidFill>
                  <a:schemeClr val="accent6"/>
                </a:solidFill>
                <a:effectLst/>
                <a:latin typeface="Calibri" panose="020F0502020204030204" pitchFamily="34" charset="0"/>
                <a:ea typeface="Calibri" panose="020F0502020204030204" pitchFamily="34" charset="0"/>
                <a:cs typeface="Times New Roman" panose="02020603050405020304" pitchFamily="18" charset="0"/>
              </a:rPr>
              <a:t>Patients should be seen by an eye care provider to examine their eyes before starting treatment, prior to each dose, and as needed for any new or worsening signs and symptoms of ocular AEs</a:t>
            </a:r>
            <a:endParaRPr lang="en-US" sz="1200" dirty="0">
              <a:solidFill>
                <a:schemeClr val="accent6"/>
              </a:solidFill>
              <a:latin typeface="Calibri" panose="020F0502020204030204" pitchFamily="34" charset="0"/>
              <a:cs typeface="Calibri" panose="020F0502020204030204" pitchFamily="34" charset="0"/>
            </a:endParaRPr>
          </a:p>
        </p:txBody>
      </p:sp>
      <p:grpSp>
        <p:nvGrpSpPr>
          <p:cNvPr id="60" name="Group 59">
            <a:extLst>
              <a:ext uri="{FF2B5EF4-FFF2-40B4-BE49-F238E27FC236}">
                <a16:creationId xmlns:a16="http://schemas.microsoft.com/office/drawing/2014/main" id="{9426DBE2-3D7C-4328-80D8-39AC5760CD12}"/>
              </a:ext>
            </a:extLst>
          </p:cNvPr>
          <p:cNvGrpSpPr/>
          <p:nvPr/>
        </p:nvGrpSpPr>
        <p:grpSpPr>
          <a:xfrm>
            <a:off x="846432" y="1647491"/>
            <a:ext cx="433758" cy="2391077"/>
            <a:chOff x="509694" y="2126974"/>
            <a:chExt cx="433758" cy="2734331"/>
          </a:xfrm>
        </p:grpSpPr>
        <p:sp>
          <p:nvSpPr>
            <p:cNvPr id="61" name="Rectangle 10">
              <a:extLst>
                <a:ext uri="{FF2B5EF4-FFF2-40B4-BE49-F238E27FC236}">
                  <a16:creationId xmlns:a16="http://schemas.microsoft.com/office/drawing/2014/main" id="{35B757E2-F246-42BB-9FB7-3F5986127A27}"/>
                </a:ext>
              </a:extLst>
            </p:cNvPr>
            <p:cNvSpPr>
              <a:spLocks noChangeArrowheads="1"/>
            </p:cNvSpPr>
            <p:nvPr/>
          </p:nvSpPr>
          <p:spPr bwMode="auto">
            <a:xfrm>
              <a:off x="509694" y="2126974"/>
              <a:ext cx="433758" cy="281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100</a:t>
              </a:r>
            </a:p>
          </p:txBody>
        </p:sp>
        <p:sp>
          <p:nvSpPr>
            <p:cNvPr id="62" name="Rectangle 10">
              <a:extLst>
                <a:ext uri="{FF2B5EF4-FFF2-40B4-BE49-F238E27FC236}">
                  <a16:creationId xmlns:a16="http://schemas.microsoft.com/office/drawing/2014/main" id="{CA514837-725D-4D6E-BE55-E9CFCAA4737A}"/>
                </a:ext>
              </a:extLst>
            </p:cNvPr>
            <p:cNvSpPr>
              <a:spLocks noChangeArrowheads="1"/>
            </p:cNvSpPr>
            <p:nvPr/>
          </p:nvSpPr>
          <p:spPr bwMode="auto">
            <a:xfrm>
              <a:off x="613889" y="2617526"/>
              <a:ext cx="329563" cy="281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80</a:t>
              </a:r>
            </a:p>
          </p:txBody>
        </p:sp>
        <p:sp>
          <p:nvSpPr>
            <p:cNvPr id="63" name="Rectangle 10">
              <a:extLst>
                <a:ext uri="{FF2B5EF4-FFF2-40B4-BE49-F238E27FC236}">
                  <a16:creationId xmlns:a16="http://schemas.microsoft.com/office/drawing/2014/main" id="{D5702887-3A24-4925-B5D8-8E89B37E4FF1}"/>
                </a:ext>
              </a:extLst>
            </p:cNvPr>
            <p:cNvSpPr>
              <a:spLocks noChangeArrowheads="1"/>
            </p:cNvSpPr>
            <p:nvPr/>
          </p:nvSpPr>
          <p:spPr bwMode="auto">
            <a:xfrm>
              <a:off x="613889" y="3108080"/>
              <a:ext cx="329563" cy="281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60</a:t>
              </a:r>
            </a:p>
          </p:txBody>
        </p:sp>
        <p:sp>
          <p:nvSpPr>
            <p:cNvPr id="64" name="Rectangle 10">
              <a:extLst>
                <a:ext uri="{FF2B5EF4-FFF2-40B4-BE49-F238E27FC236}">
                  <a16:creationId xmlns:a16="http://schemas.microsoft.com/office/drawing/2014/main" id="{5710C735-6C45-48C8-9253-0664D075EA38}"/>
                </a:ext>
              </a:extLst>
            </p:cNvPr>
            <p:cNvSpPr>
              <a:spLocks noChangeArrowheads="1"/>
            </p:cNvSpPr>
            <p:nvPr/>
          </p:nvSpPr>
          <p:spPr bwMode="auto">
            <a:xfrm>
              <a:off x="613889" y="3598631"/>
              <a:ext cx="329563" cy="281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40</a:t>
              </a:r>
            </a:p>
          </p:txBody>
        </p:sp>
        <p:sp>
          <p:nvSpPr>
            <p:cNvPr id="65" name="Rectangle 10">
              <a:extLst>
                <a:ext uri="{FF2B5EF4-FFF2-40B4-BE49-F238E27FC236}">
                  <a16:creationId xmlns:a16="http://schemas.microsoft.com/office/drawing/2014/main" id="{AD125190-4DBA-403B-987F-1013F30C104F}"/>
                </a:ext>
              </a:extLst>
            </p:cNvPr>
            <p:cNvSpPr>
              <a:spLocks noChangeArrowheads="1"/>
            </p:cNvSpPr>
            <p:nvPr/>
          </p:nvSpPr>
          <p:spPr bwMode="auto">
            <a:xfrm>
              <a:off x="613889" y="4089185"/>
              <a:ext cx="329563" cy="281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20</a:t>
              </a:r>
            </a:p>
          </p:txBody>
        </p:sp>
        <p:sp>
          <p:nvSpPr>
            <p:cNvPr id="66" name="Rectangle 10">
              <a:extLst>
                <a:ext uri="{FF2B5EF4-FFF2-40B4-BE49-F238E27FC236}">
                  <a16:creationId xmlns:a16="http://schemas.microsoft.com/office/drawing/2014/main" id="{C6CB260B-FBEC-4BA2-A98A-D9E7372F4D87}"/>
                </a:ext>
              </a:extLst>
            </p:cNvPr>
            <p:cNvSpPr>
              <a:spLocks noChangeArrowheads="1"/>
            </p:cNvSpPr>
            <p:nvPr/>
          </p:nvSpPr>
          <p:spPr bwMode="auto">
            <a:xfrm>
              <a:off x="718084" y="4579737"/>
              <a:ext cx="225368" cy="281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120000" bIns="0" anchor="ctr">
              <a:spAutoFit/>
            </a:bodyPr>
            <a:lstStyle/>
            <a:p>
              <a:pPr algn="r" eaLnBrk="0" fontAlgn="base" hangingPunct="0">
                <a:spcBef>
                  <a:spcPct val="0"/>
                </a:spcBef>
                <a:spcAft>
                  <a:spcPct val="0"/>
                </a:spcAft>
              </a:pPr>
              <a:r>
                <a:rPr lang="en-US" sz="1600" b="0" dirty="0">
                  <a:solidFill>
                    <a:schemeClr val="bg1"/>
                  </a:solidFill>
                  <a:latin typeface="Calibri" panose="020F0502020204030204" pitchFamily="34" charset="0"/>
                  <a:cs typeface="Calibri" panose="020F0502020204030204" pitchFamily="34" charset="0"/>
                </a:rPr>
                <a:t>0</a:t>
              </a:r>
            </a:p>
          </p:txBody>
        </p:sp>
      </p:grpSp>
      <p:sp>
        <p:nvSpPr>
          <p:cNvPr id="67" name="object 4">
            <a:extLst>
              <a:ext uri="{FF2B5EF4-FFF2-40B4-BE49-F238E27FC236}">
                <a16:creationId xmlns:a16="http://schemas.microsoft.com/office/drawing/2014/main" id="{E6E88DD7-74CA-4F88-A29E-D4DE1C55E690}"/>
              </a:ext>
            </a:extLst>
          </p:cNvPr>
          <p:cNvSpPr/>
          <p:nvPr/>
        </p:nvSpPr>
        <p:spPr>
          <a:xfrm>
            <a:off x="708866" y="4503234"/>
            <a:ext cx="10720103" cy="1117291"/>
          </a:xfrm>
          <a:custGeom>
            <a:avLst/>
            <a:gdLst/>
            <a:ahLst/>
            <a:cxnLst/>
            <a:rect l="l" t="t" r="r" b="b"/>
            <a:pathLst>
              <a:path w="6090284" h="646429">
                <a:moveTo>
                  <a:pt x="5982208" y="0"/>
                </a:moveTo>
                <a:lnTo>
                  <a:pt x="107695" y="0"/>
                </a:lnTo>
                <a:lnTo>
                  <a:pt x="65777" y="8463"/>
                </a:lnTo>
                <a:lnTo>
                  <a:pt x="31545" y="31545"/>
                </a:lnTo>
                <a:lnTo>
                  <a:pt x="8463" y="65777"/>
                </a:lnTo>
                <a:lnTo>
                  <a:pt x="0" y="107695"/>
                </a:lnTo>
                <a:lnTo>
                  <a:pt x="0" y="538480"/>
                </a:lnTo>
                <a:lnTo>
                  <a:pt x="8463" y="580398"/>
                </a:lnTo>
                <a:lnTo>
                  <a:pt x="31545" y="614630"/>
                </a:lnTo>
                <a:lnTo>
                  <a:pt x="65777" y="637712"/>
                </a:lnTo>
                <a:lnTo>
                  <a:pt x="107695" y="646176"/>
                </a:lnTo>
                <a:lnTo>
                  <a:pt x="5982208" y="646176"/>
                </a:lnTo>
                <a:lnTo>
                  <a:pt x="6024110" y="637712"/>
                </a:lnTo>
                <a:lnTo>
                  <a:pt x="6058344" y="614630"/>
                </a:lnTo>
                <a:lnTo>
                  <a:pt x="6081434" y="580398"/>
                </a:lnTo>
                <a:lnTo>
                  <a:pt x="6089904" y="538480"/>
                </a:lnTo>
                <a:lnTo>
                  <a:pt x="6089904" y="107695"/>
                </a:lnTo>
                <a:lnTo>
                  <a:pt x="6081434" y="65777"/>
                </a:lnTo>
                <a:lnTo>
                  <a:pt x="6058344" y="31545"/>
                </a:lnTo>
                <a:lnTo>
                  <a:pt x="6024110" y="8463"/>
                </a:lnTo>
                <a:lnTo>
                  <a:pt x="5982208" y="0"/>
                </a:lnTo>
                <a:close/>
              </a:path>
            </a:pathLst>
          </a:custGeom>
          <a:solidFill>
            <a:schemeClr val="accent2">
              <a:lumMod val="20000"/>
              <a:lumOff val="80000"/>
            </a:schemeClr>
          </a:solidFill>
          <a:ln w="28575">
            <a:solidFill>
              <a:schemeClr val="accent3"/>
            </a:solidFill>
          </a:ln>
        </p:spPr>
        <p:txBody>
          <a:bodyPr wrap="square" lIns="0" tIns="0" rIns="0" bIns="0" rtlCol="0"/>
          <a:lstStyle/>
          <a:p>
            <a:pPr defTabSz="1609501" fontAlgn="auto">
              <a:spcBef>
                <a:spcPts val="0"/>
              </a:spcBef>
              <a:spcAft>
                <a:spcPts val="0"/>
              </a:spcAft>
              <a:defRPr/>
            </a:pPr>
            <a:endParaRPr sz="3168" dirty="0">
              <a:solidFill>
                <a:schemeClr val="bg1"/>
              </a:solidFill>
              <a:latin typeface="Calibri"/>
              <a:cs typeface="+mn-cs"/>
            </a:endParaRPr>
          </a:p>
        </p:txBody>
      </p:sp>
      <p:sp>
        <p:nvSpPr>
          <p:cNvPr id="68" name="object 6">
            <a:extLst>
              <a:ext uri="{FF2B5EF4-FFF2-40B4-BE49-F238E27FC236}">
                <a16:creationId xmlns:a16="http://schemas.microsoft.com/office/drawing/2014/main" id="{D55F989B-5582-4C04-AE16-4314251D6DD9}"/>
              </a:ext>
            </a:extLst>
          </p:cNvPr>
          <p:cNvSpPr txBox="1"/>
          <p:nvPr/>
        </p:nvSpPr>
        <p:spPr>
          <a:xfrm>
            <a:off x="810198" y="4503458"/>
            <a:ext cx="10571603" cy="1084051"/>
          </a:xfrm>
          <a:prstGeom prst="rect">
            <a:avLst/>
          </a:prstGeom>
        </p:spPr>
        <p:txBody>
          <a:bodyPr vert="horz" wrap="square" lIns="0" tIns="88301" rIns="0" bIns="0" rtlCol="0">
            <a:spAutoFit/>
          </a:bodyPr>
          <a:lstStyle/>
          <a:p>
            <a:pPr marL="325254" indent="-304017" defTabSz="1609501" fontAlgn="auto">
              <a:spcBef>
                <a:spcPts val="695"/>
              </a:spcBef>
              <a:spcAft>
                <a:spcPts val="0"/>
              </a:spcAft>
              <a:buFont typeface="Wingdings" panose="05000000000000000000" pitchFamily="2" charset="2"/>
              <a:buChar char="§"/>
              <a:tabLst>
                <a:tab pos="325254" algn="l"/>
                <a:tab pos="326371" algn="l"/>
              </a:tabLst>
              <a:defRPr/>
            </a:pPr>
            <a:r>
              <a:rPr sz="1400" dirty="0">
                <a:solidFill>
                  <a:schemeClr val="bg1"/>
                </a:solidFill>
                <a:latin typeface="Calibri" panose="020F0502020204030204" pitchFamily="34" charset="0"/>
                <a:cs typeface="Calibri" panose="020F0502020204030204" pitchFamily="34" charset="0"/>
              </a:rPr>
              <a:t>Ocular </a:t>
            </a:r>
            <a:r>
              <a:rPr sz="1400" spc="-27" dirty="0">
                <a:solidFill>
                  <a:schemeClr val="bg1"/>
                </a:solidFill>
                <a:latin typeface="Calibri" panose="020F0502020204030204" pitchFamily="34" charset="0"/>
                <a:cs typeface="Calibri" panose="020F0502020204030204" pitchFamily="34" charset="0"/>
              </a:rPr>
              <a:t>AEs </a:t>
            </a:r>
            <a:r>
              <a:rPr sz="1400" dirty="0">
                <a:solidFill>
                  <a:schemeClr val="bg1"/>
                </a:solidFill>
                <a:latin typeface="Calibri" panose="020F0502020204030204" pitchFamily="34" charset="0"/>
                <a:cs typeface="Calibri" panose="020F0502020204030204" pitchFamily="34" charset="0"/>
              </a:rPr>
              <a:t>were mostly mild </a:t>
            </a:r>
            <a:r>
              <a:rPr sz="1400" spc="-9" dirty="0">
                <a:solidFill>
                  <a:schemeClr val="bg1"/>
                </a:solidFill>
                <a:latin typeface="Calibri" panose="020F0502020204030204" pitchFamily="34" charset="0"/>
                <a:cs typeface="Calibri" panose="020F0502020204030204" pitchFamily="34" charset="0"/>
              </a:rPr>
              <a:t>to moderate, resolved, </a:t>
            </a:r>
            <a:r>
              <a:rPr sz="1400" dirty="0">
                <a:solidFill>
                  <a:schemeClr val="bg1"/>
                </a:solidFill>
                <a:latin typeface="Calibri" panose="020F0502020204030204" pitchFamily="34" charset="0"/>
                <a:cs typeface="Calibri" panose="020F0502020204030204" pitchFamily="34" charset="0"/>
              </a:rPr>
              <a:t>and manageable with </a:t>
            </a:r>
            <a:r>
              <a:rPr sz="1400" spc="-9" dirty="0">
                <a:solidFill>
                  <a:schemeClr val="bg1"/>
                </a:solidFill>
                <a:latin typeface="Calibri" panose="020F0502020204030204" pitchFamily="34" charset="0"/>
                <a:cs typeface="Calibri" panose="020F0502020204030204" pitchFamily="34" charset="0"/>
              </a:rPr>
              <a:t>an </a:t>
            </a:r>
            <a:r>
              <a:rPr sz="1400" spc="-27" dirty="0">
                <a:solidFill>
                  <a:schemeClr val="bg1"/>
                </a:solidFill>
                <a:latin typeface="Calibri" panose="020F0502020204030204" pitchFamily="34" charset="0"/>
                <a:cs typeface="Calibri" panose="020F0502020204030204" pitchFamily="34" charset="0"/>
              </a:rPr>
              <a:t>eye </a:t>
            </a:r>
            <a:r>
              <a:rPr sz="1400" spc="-9" dirty="0">
                <a:solidFill>
                  <a:schemeClr val="bg1"/>
                </a:solidFill>
                <a:latin typeface="Calibri" panose="020F0502020204030204" pitchFamily="34" charset="0"/>
                <a:cs typeface="Calibri" panose="020F0502020204030204" pitchFamily="34" charset="0"/>
              </a:rPr>
              <a:t>care</a:t>
            </a:r>
            <a:r>
              <a:rPr sz="1400" spc="-107" dirty="0">
                <a:solidFill>
                  <a:schemeClr val="bg1"/>
                </a:solidFill>
                <a:latin typeface="Calibri" panose="020F0502020204030204" pitchFamily="34" charset="0"/>
                <a:cs typeface="Calibri" panose="020F0502020204030204" pitchFamily="34" charset="0"/>
              </a:rPr>
              <a:t> </a:t>
            </a:r>
            <a:r>
              <a:rPr sz="1400" dirty="0">
                <a:solidFill>
                  <a:schemeClr val="bg1"/>
                </a:solidFill>
                <a:latin typeface="Calibri" panose="020F0502020204030204" pitchFamily="34" charset="0"/>
                <a:cs typeface="Calibri" panose="020F0502020204030204" pitchFamily="34" charset="0"/>
              </a:rPr>
              <a:t>plan</a:t>
            </a:r>
          </a:p>
          <a:p>
            <a:pPr marL="325254" indent="-304017" defTabSz="1609501" fontAlgn="auto">
              <a:spcBef>
                <a:spcPts val="529"/>
              </a:spcBef>
              <a:spcAft>
                <a:spcPts val="0"/>
              </a:spcAft>
              <a:buFont typeface="Wingdings" panose="05000000000000000000" pitchFamily="2" charset="2"/>
              <a:buChar char="§"/>
              <a:tabLst>
                <a:tab pos="325254" algn="l"/>
                <a:tab pos="326371" algn="l"/>
              </a:tabLst>
              <a:defRPr/>
            </a:pPr>
            <a:r>
              <a:rPr sz="1400" spc="9" dirty="0">
                <a:solidFill>
                  <a:schemeClr val="bg1"/>
                </a:solidFill>
                <a:latin typeface="Calibri" panose="020F0502020204030204" pitchFamily="34" charset="0"/>
                <a:cs typeface="Calibri" panose="020F0502020204030204" pitchFamily="34" charset="0"/>
              </a:rPr>
              <a:t>Most </a:t>
            </a:r>
            <a:r>
              <a:rPr sz="1400" dirty="0">
                <a:solidFill>
                  <a:schemeClr val="bg1"/>
                </a:solidFill>
                <a:latin typeface="Calibri" panose="020F0502020204030204" pitchFamily="34" charset="0"/>
                <a:cs typeface="Calibri" panose="020F0502020204030204" pitchFamily="34" charset="0"/>
              </a:rPr>
              <a:t>bleeding </a:t>
            </a:r>
            <a:r>
              <a:rPr sz="1400" spc="-9" dirty="0">
                <a:solidFill>
                  <a:schemeClr val="bg1"/>
                </a:solidFill>
                <a:latin typeface="Calibri" panose="020F0502020204030204" pitchFamily="34" charset="0"/>
                <a:cs typeface="Calibri" panose="020F0502020204030204" pitchFamily="34" charset="0"/>
              </a:rPr>
              <a:t>events </a:t>
            </a:r>
            <a:r>
              <a:rPr sz="1400" dirty="0">
                <a:solidFill>
                  <a:schemeClr val="bg1"/>
                </a:solidFill>
                <a:latin typeface="Calibri" panose="020F0502020204030204" pitchFamily="34" charset="0"/>
                <a:cs typeface="Calibri" panose="020F0502020204030204" pitchFamily="34" charset="0"/>
              </a:rPr>
              <a:t>were grade 1 epistaxis </a:t>
            </a:r>
            <a:r>
              <a:rPr sz="1400" spc="-9" dirty="0">
                <a:solidFill>
                  <a:schemeClr val="bg1"/>
                </a:solidFill>
                <a:latin typeface="Calibri" panose="020F0502020204030204" pitchFamily="34" charset="0"/>
                <a:cs typeface="Calibri" panose="020F0502020204030204" pitchFamily="34" charset="0"/>
              </a:rPr>
              <a:t>(28%)</a:t>
            </a:r>
            <a:r>
              <a:rPr lang="en-US" sz="1400" spc="-9" dirty="0">
                <a:solidFill>
                  <a:schemeClr val="bg1"/>
                </a:solidFill>
                <a:latin typeface="Calibri" panose="020F0502020204030204" pitchFamily="34" charset="0"/>
                <a:cs typeface="Calibri" panose="020F0502020204030204" pitchFamily="34" charset="0"/>
              </a:rPr>
              <a:t>, and </a:t>
            </a:r>
            <a:r>
              <a:rPr sz="1400" dirty="0">
                <a:solidFill>
                  <a:schemeClr val="bg1"/>
                </a:solidFill>
                <a:latin typeface="Calibri" panose="020F0502020204030204" pitchFamily="34" charset="0"/>
                <a:cs typeface="Calibri" panose="020F0502020204030204" pitchFamily="34" charset="0"/>
              </a:rPr>
              <a:t>majority</a:t>
            </a:r>
            <a:r>
              <a:rPr sz="1400" spc="-53" dirty="0">
                <a:solidFill>
                  <a:schemeClr val="bg1"/>
                </a:solidFill>
                <a:latin typeface="Calibri" panose="020F0502020204030204" pitchFamily="34" charset="0"/>
                <a:cs typeface="Calibri" panose="020F0502020204030204" pitchFamily="34" charset="0"/>
              </a:rPr>
              <a:t> </a:t>
            </a:r>
            <a:r>
              <a:rPr sz="1400" dirty="0">
                <a:solidFill>
                  <a:schemeClr val="bg1"/>
                </a:solidFill>
                <a:latin typeface="Calibri" panose="020F0502020204030204" pitchFamily="34" charset="0"/>
                <a:cs typeface="Calibri" panose="020F0502020204030204" pitchFamily="34" charset="0"/>
              </a:rPr>
              <a:t>resolved</a:t>
            </a:r>
          </a:p>
          <a:p>
            <a:pPr marL="325254" marR="8942" indent="-304017" defTabSz="1609501" fontAlgn="auto">
              <a:spcBef>
                <a:spcPts val="529"/>
              </a:spcBef>
              <a:spcAft>
                <a:spcPts val="0"/>
              </a:spcAft>
              <a:buFont typeface="Wingdings" panose="05000000000000000000" pitchFamily="2" charset="2"/>
              <a:buChar char="§"/>
              <a:tabLst>
                <a:tab pos="325254" algn="l"/>
                <a:tab pos="326371" algn="l"/>
              </a:tabLst>
              <a:defRPr/>
            </a:pPr>
            <a:r>
              <a:rPr sz="1400" dirty="0">
                <a:solidFill>
                  <a:schemeClr val="bg1"/>
                </a:solidFill>
                <a:latin typeface="Calibri" panose="020F0502020204030204" pitchFamily="34" charset="0"/>
                <a:cs typeface="Calibri" panose="020F0502020204030204" pitchFamily="34" charset="0"/>
              </a:rPr>
              <a:t>Most peripheral neuropathy </a:t>
            </a:r>
            <a:r>
              <a:rPr sz="1400" spc="-9" dirty="0">
                <a:solidFill>
                  <a:schemeClr val="bg1"/>
                </a:solidFill>
                <a:latin typeface="Calibri" panose="020F0502020204030204" pitchFamily="34" charset="0"/>
                <a:cs typeface="Calibri" panose="020F0502020204030204" pitchFamily="34" charset="0"/>
              </a:rPr>
              <a:t>events </a:t>
            </a:r>
            <a:r>
              <a:rPr sz="1400" dirty="0">
                <a:solidFill>
                  <a:schemeClr val="bg1"/>
                </a:solidFill>
                <a:latin typeface="Calibri" panose="020F0502020204030204" pitchFamily="34" charset="0"/>
                <a:cs typeface="Calibri" panose="020F0502020204030204" pitchFamily="34" charset="0"/>
              </a:rPr>
              <a:t>(known </a:t>
            </a:r>
            <a:r>
              <a:rPr sz="1400" spc="-9" dirty="0">
                <a:solidFill>
                  <a:schemeClr val="bg1"/>
                </a:solidFill>
                <a:latin typeface="Calibri" panose="020F0502020204030204" pitchFamily="34" charset="0"/>
                <a:cs typeface="Calibri" panose="020F0502020204030204" pitchFamily="34" charset="0"/>
              </a:rPr>
              <a:t>MMAE-related toxicity) </a:t>
            </a:r>
            <a:r>
              <a:rPr sz="1400" dirty="0">
                <a:solidFill>
                  <a:schemeClr val="bg1"/>
                </a:solidFill>
                <a:latin typeface="Calibri" panose="020F0502020204030204" pitchFamily="34" charset="0"/>
                <a:cs typeface="Calibri" panose="020F0502020204030204" pitchFamily="34" charset="0"/>
              </a:rPr>
              <a:t>were grade 1 and manageable with dose modifications; </a:t>
            </a:r>
            <a:br>
              <a:rPr lang="en-US" sz="1400" dirty="0">
                <a:solidFill>
                  <a:schemeClr val="bg1"/>
                </a:solidFill>
                <a:latin typeface="Calibri" panose="020F0502020204030204" pitchFamily="34" charset="0"/>
                <a:cs typeface="Calibri" panose="020F0502020204030204" pitchFamily="34" charset="0"/>
              </a:rPr>
            </a:br>
            <a:r>
              <a:rPr sz="1400" dirty="0">
                <a:solidFill>
                  <a:schemeClr val="bg1"/>
                </a:solidFill>
                <a:latin typeface="Calibri" panose="020F0502020204030204" pitchFamily="34" charset="0"/>
                <a:cs typeface="Calibri" panose="020F0502020204030204" pitchFamily="34" charset="0"/>
              </a:rPr>
              <a:t>resolution was limited by follow-up</a:t>
            </a:r>
            <a:r>
              <a:rPr sz="1400" spc="-176" dirty="0">
                <a:solidFill>
                  <a:schemeClr val="bg1"/>
                </a:solidFill>
                <a:latin typeface="Calibri" panose="020F0502020204030204" pitchFamily="34" charset="0"/>
                <a:cs typeface="Calibri" panose="020F0502020204030204" pitchFamily="34" charset="0"/>
              </a:rPr>
              <a:t> </a:t>
            </a:r>
            <a:r>
              <a:rPr sz="1400" dirty="0">
                <a:solidFill>
                  <a:schemeClr val="bg1"/>
                </a:solidFill>
                <a:latin typeface="Calibri" panose="020F0502020204030204" pitchFamily="34" charset="0"/>
                <a:cs typeface="Calibri" panose="020F0502020204030204" pitchFamily="34" charset="0"/>
              </a:rPr>
              <a:t>period</a:t>
            </a:r>
          </a:p>
        </p:txBody>
      </p:sp>
      <p:graphicFrame>
        <p:nvGraphicFramePr>
          <p:cNvPr id="69" name="object 7">
            <a:extLst>
              <a:ext uri="{FF2B5EF4-FFF2-40B4-BE49-F238E27FC236}">
                <a16:creationId xmlns:a16="http://schemas.microsoft.com/office/drawing/2014/main" id="{AF030213-0E3C-4DC7-B3E5-C95826617872}"/>
              </a:ext>
            </a:extLst>
          </p:cNvPr>
          <p:cNvGraphicFramePr>
            <a:graphicFrameLocks noGrp="1"/>
          </p:cNvGraphicFramePr>
          <p:nvPr>
            <p:extLst>
              <p:ext uri="{D42A27DB-BD31-4B8C-83A1-F6EECF244321}">
                <p14:modId xmlns:p14="http://schemas.microsoft.com/office/powerpoint/2010/main" val="3164067647"/>
              </p:ext>
            </p:extLst>
          </p:nvPr>
        </p:nvGraphicFramePr>
        <p:xfrm>
          <a:off x="6480214" y="1609590"/>
          <a:ext cx="5002174" cy="2066133"/>
        </p:xfrm>
        <a:graphic>
          <a:graphicData uri="http://schemas.openxmlformats.org/drawingml/2006/table">
            <a:tbl>
              <a:tblPr firstRow="1" bandRow="1">
                <a:tableStyleId>{2D5ABB26-0587-4C30-8999-92F81FD0307C}</a:tableStyleId>
              </a:tblPr>
              <a:tblGrid>
                <a:gridCol w="1701761">
                  <a:extLst>
                    <a:ext uri="{9D8B030D-6E8A-4147-A177-3AD203B41FA5}">
                      <a16:colId xmlns:a16="http://schemas.microsoft.com/office/drawing/2014/main" val="20000"/>
                    </a:ext>
                  </a:extLst>
                </a:gridCol>
                <a:gridCol w="979210">
                  <a:extLst>
                    <a:ext uri="{9D8B030D-6E8A-4147-A177-3AD203B41FA5}">
                      <a16:colId xmlns:a16="http://schemas.microsoft.com/office/drawing/2014/main" val="20001"/>
                    </a:ext>
                  </a:extLst>
                </a:gridCol>
                <a:gridCol w="951246">
                  <a:extLst>
                    <a:ext uri="{9D8B030D-6E8A-4147-A177-3AD203B41FA5}">
                      <a16:colId xmlns:a16="http://schemas.microsoft.com/office/drawing/2014/main" val="20002"/>
                    </a:ext>
                  </a:extLst>
                </a:gridCol>
                <a:gridCol w="1369957">
                  <a:extLst>
                    <a:ext uri="{9D8B030D-6E8A-4147-A177-3AD203B41FA5}">
                      <a16:colId xmlns:a16="http://schemas.microsoft.com/office/drawing/2014/main" val="20003"/>
                    </a:ext>
                  </a:extLst>
                </a:gridCol>
              </a:tblGrid>
              <a:tr h="452216">
                <a:tc>
                  <a:txBody>
                    <a:bodyPr/>
                    <a:lstStyle/>
                    <a:p>
                      <a:pPr>
                        <a:lnSpc>
                          <a:spcPct val="100000"/>
                        </a:lnSpc>
                      </a:pPr>
                      <a:endParaRPr sz="1100" dirty="0">
                        <a:latin typeface="Calibri" panose="020F0502020204030204" pitchFamily="34" charset="0"/>
                        <a:cs typeface="Calibri" panose="020F0502020204030204" pitchFamily="34" charset="0"/>
                      </a:endParaRPr>
                    </a:p>
                  </a:txBody>
                  <a:tcPr marL="0" marR="0" marT="0" marB="0">
                    <a:lnL w="12700">
                      <a:noFill/>
                      <a:prstDash val="solid"/>
                    </a:lnL>
                    <a:lnR w="12700">
                      <a:noFill/>
                      <a:prstDash val="solid"/>
                    </a:lnR>
                    <a:lnT w="12700">
                      <a:noFill/>
                      <a:prstDash val="solid"/>
                    </a:lnT>
                    <a:lnB w="38100">
                      <a:noFill/>
                      <a:prstDash val="solid"/>
                    </a:lnB>
                    <a:lnTlToBr w="12700" cmpd="sng">
                      <a:noFill/>
                      <a:prstDash val="solid"/>
                    </a:lnTlToBr>
                    <a:lnBlToTr w="12700" cmpd="sng">
                      <a:noFill/>
                      <a:prstDash val="solid"/>
                    </a:lnBlToTr>
                    <a:solidFill>
                      <a:schemeClr val="accent3"/>
                    </a:solidFill>
                  </a:tcPr>
                </a:tc>
                <a:tc>
                  <a:txBody>
                    <a:bodyPr/>
                    <a:lstStyle/>
                    <a:p>
                      <a:pPr marL="1270" algn="ctr">
                        <a:lnSpc>
                          <a:spcPct val="100000"/>
                        </a:lnSpc>
                        <a:spcBef>
                          <a:spcPts val="505"/>
                        </a:spcBef>
                      </a:pPr>
                      <a:r>
                        <a:rPr sz="1600" b="1" dirty="0">
                          <a:solidFill>
                            <a:srgbClr val="FFFFFF"/>
                          </a:solidFill>
                          <a:latin typeface="Calibri" panose="020F0502020204030204" pitchFamily="34" charset="0"/>
                          <a:cs typeface="Calibri" panose="020F0502020204030204" pitchFamily="34" charset="0"/>
                        </a:rPr>
                        <a:t>Ocular</a:t>
                      </a:r>
                      <a:endParaRPr sz="1600" dirty="0">
                        <a:latin typeface="Calibri" panose="020F0502020204030204" pitchFamily="34" charset="0"/>
                        <a:cs typeface="Calibri" panose="020F0502020204030204" pitchFamily="34" charset="0"/>
                      </a:endParaRPr>
                    </a:p>
                  </a:txBody>
                  <a:tcPr marL="0" marR="0" marT="112890" marB="0">
                    <a:lnL w="12700">
                      <a:noFill/>
                      <a:prstDash val="solid"/>
                    </a:lnL>
                    <a:lnR w="12700">
                      <a:noFill/>
                      <a:prstDash val="solid"/>
                    </a:lnR>
                    <a:lnT w="12700">
                      <a:noFill/>
                      <a:prstDash val="solid"/>
                    </a:lnT>
                    <a:lnB w="38100">
                      <a:noFill/>
                      <a:prstDash val="solid"/>
                    </a:lnB>
                    <a:lnTlToBr w="12700" cmpd="sng">
                      <a:noFill/>
                      <a:prstDash val="solid"/>
                    </a:lnTlToBr>
                    <a:lnBlToTr w="12700" cmpd="sng">
                      <a:noFill/>
                      <a:prstDash val="solid"/>
                    </a:lnBlToTr>
                    <a:solidFill>
                      <a:schemeClr val="accent3"/>
                    </a:solidFill>
                  </a:tcPr>
                </a:tc>
                <a:tc>
                  <a:txBody>
                    <a:bodyPr/>
                    <a:lstStyle/>
                    <a:p>
                      <a:pPr algn="ctr">
                        <a:lnSpc>
                          <a:spcPct val="100000"/>
                        </a:lnSpc>
                        <a:spcBef>
                          <a:spcPts val="505"/>
                        </a:spcBef>
                      </a:pPr>
                      <a:r>
                        <a:rPr sz="1600" b="1" dirty="0">
                          <a:solidFill>
                            <a:srgbClr val="FFFFFF"/>
                          </a:solidFill>
                          <a:latin typeface="Calibri" panose="020F0502020204030204" pitchFamily="34" charset="0"/>
                          <a:cs typeface="Calibri" panose="020F0502020204030204" pitchFamily="34" charset="0"/>
                        </a:rPr>
                        <a:t>Bleeding</a:t>
                      </a:r>
                      <a:endParaRPr sz="1600" dirty="0">
                        <a:latin typeface="Calibri" panose="020F0502020204030204" pitchFamily="34" charset="0"/>
                        <a:cs typeface="Calibri" panose="020F0502020204030204" pitchFamily="34" charset="0"/>
                      </a:endParaRPr>
                    </a:p>
                  </a:txBody>
                  <a:tcPr marL="0" marR="0" marT="112890" marB="0">
                    <a:lnL w="12700">
                      <a:noFill/>
                      <a:prstDash val="solid"/>
                    </a:lnL>
                    <a:lnR w="12700">
                      <a:noFill/>
                      <a:prstDash val="solid"/>
                    </a:lnR>
                    <a:lnT w="12700">
                      <a:noFill/>
                      <a:prstDash val="solid"/>
                    </a:lnT>
                    <a:lnB w="38100">
                      <a:noFill/>
                      <a:prstDash val="solid"/>
                    </a:lnB>
                    <a:lnTlToBr w="12700" cmpd="sng">
                      <a:noFill/>
                      <a:prstDash val="solid"/>
                    </a:lnTlToBr>
                    <a:lnBlToTr w="12700" cmpd="sng">
                      <a:noFill/>
                      <a:prstDash val="solid"/>
                    </a:lnBlToTr>
                    <a:solidFill>
                      <a:schemeClr val="accent3"/>
                    </a:solidFill>
                  </a:tcPr>
                </a:tc>
                <a:tc>
                  <a:txBody>
                    <a:bodyPr/>
                    <a:lstStyle/>
                    <a:p>
                      <a:pPr marL="148590" marR="133350" indent="30480" algn="ctr">
                        <a:lnSpc>
                          <a:spcPct val="100000"/>
                        </a:lnSpc>
                        <a:spcBef>
                          <a:spcPts val="25"/>
                        </a:spcBef>
                      </a:pPr>
                      <a:r>
                        <a:rPr sz="1600" b="1" dirty="0">
                          <a:solidFill>
                            <a:srgbClr val="FFFFFF"/>
                          </a:solidFill>
                          <a:latin typeface="Calibri" panose="020F0502020204030204" pitchFamily="34" charset="0"/>
                          <a:cs typeface="Calibri" panose="020F0502020204030204" pitchFamily="34" charset="0"/>
                        </a:rPr>
                        <a:t>Peripheral  </a:t>
                      </a:r>
                      <a:r>
                        <a:rPr sz="1600" b="1" spc="-5" dirty="0">
                          <a:solidFill>
                            <a:srgbClr val="FFFFFF"/>
                          </a:solidFill>
                          <a:latin typeface="Calibri" panose="020F0502020204030204" pitchFamily="34" charset="0"/>
                          <a:cs typeface="Calibri" panose="020F0502020204030204" pitchFamily="34" charset="0"/>
                        </a:rPr>
                        <a:t>Ne</a:t>
                      </a:r>
                      <a:r>
                        <a:rPr sz="1600" b="1" dirty="0">
                          <a:solidFill>
                            <a:srgbClr val="FFFFFF"/>
                          </a:solidFill>
                          <a:latin typeface="Calibri" panose="020F0502020204030204" pitchFamily="34" charset="0"/>
                          <a:cs typeface="Calibri" panose="020F0502020204030204" pitchFamily="34" charset="0"/>
                        </a:rPr>
                        <a:t>uropa</a:t>
                      </a:r>
                      <a:r>
                        <a:rPr sz="1600" b="1" spc="-10" dirty="0">
                          <a:solidFill>
                            <a:srgbClr val="FFFFFF"/>
                          </a:solidFill>
                          <a:latin typeface="Calibri" panose="020F0502020204030204" pitchFamily="34" charset="0"/>
                          <a:cs typeface="Calibri" panose="020F0502020204030204" pitchFamily="34" charset="0"/>
                        </a:rPr>
                        <a:t>t</a:t>
                      </a:r>
                      <a:r>
                        <a:rPr sz="1600" b="1" dirty="0">
                          <a:solidFill>
                            <a:srgbClr val="FFFFFF"/>
                          </a:solidFill>
                          <a:latin typeface="Calibri" panose="020F0502020204030204" pitchFamily="34" charset="0"/>
                          <a:cs typeface="Calibri" panose="020F0502020204030204" pitchFamily="34" charset="0"/>
                        </a:rPr>
                        <a:t>hy</a:t>
                      </a:r>
                      <a:endParaRPr sz="1600" dirty="0">
                        <a:latin typeface="Calibri" panose="020F0502020204030204" pitchFamily="34" charset="0"/>
                        <a:cs typeface="Calibri" panose="020F0502020204030204" pitchFamily="34" charset="0"/>
                      </a:endParaRPr>
                    </a:p>
                  </a:txBody>
                  <a:tcPr marL="0" marR="0" marT="5589" marB="0">
                    <a:lnL w="12700">
                      <a:noFill/>
                      <a:prstDash val="solid"/>
                    </a:lnL>
                    <a:lnR w="12700">
                      <a:noFill/>
                      <a:prstDash val="solid"/>
                    </a:lnR>
                    <a:lnT w="12700">
                      <a:noFill/>
                      <a:prstDash val="solid"/>
                    </a:lnT>
                    <a:lnB w="38100">
                      <a:noFill/>
                      <a:prstDash val="soli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490458">
                <a:tc>
                  <a:txBody>
                    <a:bodyPr/>
                    <a:lstStyle/>
                    <a:p>
                      <a:pPr marL="54610" marR="274320">
                        <a:lnSpc>
                          <a:spcPct val="100000"/>
                        </a:lnSpc>
                        <a:spcBef>
                          <a:spcPts val="245"/>
                        </a:spcBef>
                      </a:pPr>
                      <a:r>
                        <a:rPr sz="1400" dirty="0">
                          <a:solidFill>
                            <a:schemeClr val="bg1"/>
                          </a:solidFill>
                          <a:latin typeface="Calibri" panose="020F0502020204030204" pitchFamily="34" charset="0"/>
                          <a:cs typeface="Calibri" panose="020F0502020204030204" pitchFamily="34" charset="0"/>
                        </a:rPr>
                        <a:t>Time </a:t>
                      </a:r>
                      <a:r>
                        <a:rPr sz="1400" spc="-5" dirty="0">
                          <a:solidFill>
                            <a:schemeClr val="bg1"/>
                          </a:solidFill>
                          <a:latin typeface="Calibri" panose="020F0502020204030204" pitchFamily="34" charset="0"/>
                          <a:cs typeface="Calibri" panose="020F0502020204030204" pitchFamily="34" charset="0"/>
                        </a:rPr>
                        <a:t>to onset  (median,</a:t>
                      </a:r>
                      <a:r>
                        <a:rPr sz="1400" spc="-40" dirty="0">
                          <a:solidFill>
                            <a:schemeClr val="bg1"/>
                          </a:solidFill>
                          <a:latin typeface="Calibri" panose="020F0502020204030204" pitchFamily="34" charset="0"/>
                          <a:cs typeface="Calibri" panose="020F0502020204030204" pitchFamily="34" charset="0"/>
                        </a:rPr>
                        <a:t> </a:t>
                      </a:r>
                      <a:r>
                        <a:rPr sz="1400" spc="-5" dirty="0">
                          <a:solidFill>
                            <a:schemeClr val="bg1"/>
                          </a:solidFill>
                          <a:latin typeface="Calibri" panose="020F0502020204030204" pitchFamily="34" charset="0"/>
                          <a:cs typeface="Calibri" panose="020F0502020204030204" pitchFamily="34" charset="0"/>
                        </a:rPr>
                        <a:t>mo)</a:t>
                      </a:r>
                      <a:endParaRPr sz="1400" dirty="0">
                        <a:solidFill>
                          <a:schemeClr val="bg1"/>
                        </a:solidFill>
                        <a:latin typeface="Calibri" panose="020F0502020204030204" pitchFamily="34" charset="0"/>
                        <a:cs typeface="Calibri" panose="020F0502020204030204" pitchFamily="34" charset="0"/>
                      </a:endParaRPr>
                    </a:p>
                  </a:txBody>
                  <a:tcPr marL="0" marR="0" marT="54768" marB="0">
                    <a:lnL w="12700">
                      <a:noFill/>
                      <a:prstDash val="solid"/>
                    </a:lnL>
                    <a:lnR w="12700">
                      <a:noFill/>
                      <a:prstDash val="solid"/>
                    </a:lnR>
                    <a:lnT w="38100">
                      <a:noFill/>
                      <a:prstDash val="solid"/>
                    </a:lnT>
                    <a:lnB w="12700">
                      <a:noFill/>
                      <a:prstDash val="solid"/>
                    </a:lnB>
                    <a:lnTlToBr w="12700" cmpd="sng">
                      <a:noFill/>
                      <a:prstDash val="solid"/>
                    </a:lnTlToBr>
                    <a:lnBlToTr w="12700" cmpd="sng">
                      <a:noFill/>
                      <a:prstDash val="solid"/>
                    </a:lnBlToTr>
                    <a:solidFill>
                      <a:schemeClr val="tx2"/>
                    </a:solidFill>
                  </a:tcPr>
                </a:tc>
                <a:tc>
                  <a:txBody>
                    <a:bodyPr/>
                    <a:lstStyle/>
                    <a:p>
                      <a:pPr marL="635" algn="ctr">
                        <a:lnSpc>
                          <a:spcPct val="100000"/>
                        </a:lnSpc>
                        <a:spcBef>
                          <a:spcPts val="665"/>
                        </a:spcBef>
                      </a:pPr>
                      <a:r>
                        <a:rPr sz="1400" spc="-5" dirty="0">
                          <a:solidFill>
                            <a:schemeClr val="bg1"/>
                          </a:solidFill>
                          <a:latin typeface="Calibri" panose="020F0502020204030204" pitchFamily="34" charset="0"/>
                          <a:cs typeface="Calibri" panose="020F0502020204030204" pitchFamily="34" charset="0"/>
                        </a:rPr>
                        <a:t>1.4</a:t>
                      </a:r>
                      <a:endParaRPr sz="1400" dirty="0">
                        <a:solidFill>
                          <a:schemeClr val="bg1"/>
                        </a:solidFill>
                        <a:latin typeface="Calibri" panose="020F0502020204030204" pitchFamily="34" charset="0"/>
                        <a:cs typeface="Calibri" panose="020F0502020204030204" pitchFamily="34" charset="0"/>
                      </a:endParaRPr>
                    </a:p>
                  </a:txBody>
                  <a:tcPr marL="0" marR="0" marT="148657" marB="0">
                    <a:lnL w="12700">
                      <a:noFill/>
                      <a:prstDash val="solid"/>
                    </a:lnL>
                    <a:lnR w="12700">
                      <a:noFill/>
                      <a:prstDash val="solid"/>
                    </a:lnR>
                    <a:lnT w="38100">
                      <a:noFill/>
                      <a:prstDash val="solid"/>
                    </a:lnT>
                    <a:lnB w="12700">
                      <a:noFill/>
                      <a:prstDash val="solid"/>
                    </a:lnB>
                    <a:lnTlToBr w="12700" cmpd="sng">
                      <a:noFill/>
                      <a:prstDash val="solid"/>
                    </a:lnTlToBr>
                    <a:lnBlToTr w="12700" cmpd="sng">
                      <a:noFill/>
                      <a:prstDash val="solid"/>
                    </a:lnBlToTr>
                    <a:solidFill>
                      <a:schemeClr val="tx2"/>
                    </a:solidFill>
                  </a:tcPr>
                </a:tc>
                <a:tc>
                  <a:txBody>
                    <a:bodyPr/>
                    <a:lstStyle/>
                    <a:p>
                      <a:pPr marL="1270" algn="ctr">
                        <a:lnSpc>
                          <a:spcPct val="100000"/>
                        </a:lnSpc>
                        <a:spcBef>
                          <a:spcPts val="665"/>
                        </a:spcBef>
                      </a:pPr>
                      <a:r>
                        <a:rPr sz="1400" spc="-5" dirty="0">
                          <a:solidFill>
                            <a:schemeClr val="bg1"/>
                          </a:solidFill>
                          <a:latin typeface="Calibri" panose="020F0502020204030204" pitchFamily="34" charset="0"/>
                          <a:cs typeface="Calibri" panose="020F0502020204030204" pitchFamily="34" charset="0"/>
                        </a:rPr>
                        <a:t>0.3</a:t>
                      </a:r>
                      <a:endParaRPr sz="1400" dirty="0">
                        <a:solidFill>
                          <a:schemeClr val="bg1"/>
                        </a:solidFill>
                        <a:latin typeface="Calibri" panose="020F0502020204030204" pitchFamily="34" charset="0"/>
                        <a:cs typeface="Calibri" panose="020F0502020204030204" pitchFamily="34" charset="0"/>
                      </a:endParaRPr>
                    </a:p>
                  </a:txBody>
                  <a:tcPr marL="0" marR="0" marT="148657" marB="0">
                    <a:lnL w="12700">
                      <a:noFill/>
                      <a:prstDash val="solid"/>
                    </a:lnL>
                    <a:lnR w="12700">
                      <a:noFill/>
                      <a:prstDash val="solid"/>
                    </a:lnR>
                    <a:lnT w="38100">
                      <a:noFill/>
                      <a:prstDash val="solid"/>
                    </a:lnT>
                    <a:lnB w="12700">
                      <a:noFill/>
                      <a:prstDash val="solid"/>
                    </a:lnB>
                    <a:lnTlToBr w="12700" cmpd="sng">
                      <a:noFill/>
                      <a:prstDash val="solid"/>
                    </a:lnTlToBr>
                    <a:lnBlToTr w="12700" cmpd="sng">
                      <a:noFill/>
                      <a:prstDash val="solid"/>
                    </a:lnBlToTr>
                    <a:solidFill>
                      <a:schemeClr val="tx2"/>
                    </a:solidFill>
                  </a:tcPr>
                </a:tc>
                <a:tc>
                  <a:txBody>
                    <a:bodyPr/>
                    <a:lstStyle/>
                    <a:p>
                      <a:pPr marR="357505" algn="ctr">
                        <a:lnSpc>
                          <a:spcPct val="100000"/>
                        </a:lnSpc>
                        <a:spcBef>
                          <a:spcPts val="665"/>
                        </a:spcBef>
                      </a:pPr>
                      <a:r>
                        <a:rPr sz="1400" spc="-5" dirty="0">
                          <a:solidFill>
                            <a:schemeClr val="bg1"/>
                          </a:solidFill>
                          <a:latin typeface="Calibri" panose="020F0502020204030204" pitchFamily="34" charset="0"/>
                          <a:cs typeface="Calibri" panose="020F0502020204030204" pitchFamily="34" charset="0"/>
                        </a:rPr>
                        <a:t>3</a:t>
                      </a:r>
                      <a:r>
                        <a:rPr sz="1400" dirty="0">
                          <a:solidFill>
                            <a:schemeClr val="bg1"/>
                          </a:solidFill>
                          <a:latin typeface="Calibri" panose="020F0502020204030204" pitchFamily="34" charset="0"/>
                          <a:cs typeface="Calibri" panose="020F0502020204030204" pitchFamily="34" charset="0"/>
                        </a:rPr>
                        <a:t>.1</a:t>
                      </a:r>
                    </a:p>
                  </a:txBody>
                  <a:tcPr marL="0" marR="0" marT="148657" marB="0">
                    <a:lnL w="12700">
                      <a:noFill/>
                      <a:prstDash val="solid"/>
                    </a:lnL>
                    <a:lnR w="12700">
                      <a:noFill/>
                      <a:prstDash val="solid"/>
                    </a:lnR>
                    <a:lnT w="38100">
                      <a:noFill/>
                      <a:prstDash val="solid"/>
                    </a:lnT>
                    <a:lnB w="12700">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r h="489340">
                <a:tc>
                  <a:txBody>
                    <a:bodyPr/>
                    <a:lstStyle/>
                    <a:p>
                      <a:pPr marL="54610">
                        <a:lnSpc>
                          <a:spcPct val="100000"/>
                        </a:lnSpc>
                        <a:spcBef>
                          <a:spcPts val="660"/>
                        </a:spcBef>
                      </a:pPr>
                      <a:r>
                        <a:rPr sz="1400" spc="-5" dirty="0">
                          <a:solidFill>
                            <a:schemeClr val="bg1"/>
                          </a:solidFill>
                          <a:latin typeface="Calibri" panose="020F0502020204030204" pitchFamily="34" charset="0"/>
                          <a:cs typeface="Calibri" panose="020F0502020204030204" pitchFamily="34" charset="0"/>
                        </a:rPr>
                        <a:t>Events resolved,</a:t>
                      </a:r>
                      <a:r>
                        <a:rPr sz="1400" spc="30" dirty="0">
                          <a:solidFill>
                            <a:schemeClr val="bg1"/>
                          </a:solidFill>
                          <a:latin typeface="Calibri" panose="020F0502020204030204" pitchFamily="34" charset="0"/>
                          <a:cs typeface="Calibri" panose="020F0502020204030204" pitchFamily="34" charset="0"/>
                        </a:rPr>
                        <a:t> </a:t>
                      </a:r>
                      <a:r>
                        <a:rPr sz="1400" spc="-5" dirty="0">
                          <a:solidFill>
                            <a:schemeClr val="bg1"/>
                          </a:solidFill>
                          <a:latin typeface="Calibri" panose="020F0502020204030204" pitchFamily="34" charset="0"/>
                          <a:cs typeface="Calibri" panose="020F0502020204030204" pitchFamily="34" charset="0"/>
                        </a:rPr>
                        <a:t>%</a:t>
                      </a:r>
                      <a:endParaRPr sz="1400" dirty="0">
                        <a:solidFill>
                          <a:schemeClr val="bg1"/>
                        </a:solidFill>
                        <a:latin typeface="Calibri" panose="020F0502020204030204" pitchFamily="34" charset="0"/>
                        <a:cs typeface="Calibri" panose="020F0502020204030204" pitchFamily="34" charset="0"/>
                      </a:endParaRPr>
                    </a:p>
                  </a:txBody>
                  <a:tcPr marL="0" marR="0" marT="147539" marB="0">
                    <a:lnL w="12700">
                      <a:noFill/>
                      <a:prstDash val="solid"/>
                    </a:lnL>
                    <a:lnR w="12700">
                      <a:noFill/>
                      <a:prstDash val="solid"/>
                    </a:lnR>
                    <a:lnT w="12700">
                      <a:noFill/>
                      <a:prstDash val="solid"/>
                    </a:lnT>
                    <a:lnB w="12700">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lnSpc>
                          <a:spcPct val="100000"/>
                        </a:lnSpc>
                        <a:spcBef>
                          <a:spcPts val="660"/>
                        </a:spcBef>
                      </a:pPr>
                      <a:r>
                        <a:rPr sz="1400" spc="-10" dirty="0">
                          <a:solidFill>
                            <a:schemeClr val="bg1"/>
                          </a:solidFill>
                          <a:latin typeface="Calibri" panose="020F0502020204030204" pitchFamily="34" charset="0"/>
                          <a:cs typeface="Calibri" panose="020F0502020204030204" pitchFamily="34" charset="0"/>
                        </a:rPr>
                        <a:t>86</a:t>
                      </a:r>
                      <a:endParaRPr sz="1400" dirty="0">
                        <a:solidFill>
                          <a:schemeClr val="bg1"/>
                        </a:solidFill>
                        <a:latin typeface="Calibri" panose="020F0502020204030204" pitchFamily="34" charset="0"/>
                        <a:cs typeface="Calibri" panose="020F0502020204030204" pitchFamily="34" charset="0"/>
                      </a:endParaRPr>
                    </a:p>
                  </a:txBody>
                  <a:tcPr marL="0" marR="0" marT="147539" marB="0">
                    <a:lnL w="12700">
                      <a:noFill/>
                      <a:prstDash val="solid"/>
                    </a:lnL>
                    <a:lnR w="12700">
                      <a:noFill/>
                      <a:prstDash val="solid"/>
                    </a:lnR>
                    <a:lnT w="12700">
                      <a:noFill/>
                      <a:prstDash val="solid"/>
                    </a:lnT>
                    <a:lnB w="12700">
                      <a:noFill/>
                      <a:prstDash val="solid"/>
                    </a:lnB>
                    <a:lnTlToBr w="12700" cmpd="sng">
                      <a:noFill/>
                      <a:prstDash val="solid"/>
                    </a:lnTlToBr>
                    <a:lnBlToTr w="12700" cmpd="sng">
                      <a:noFill/>
                      <a:prstDash val="solid"/>
                    </a:lnBlToTr>
                    <a:solidFill>
                      <a:schemeClr val="tx1">
                        <a:lumMod val="95000"/>
                      </a:schemeClr>
                    </a:solidFill>
                  </a:tcPr>
                </a:tc>
                <a:tc>
                  <a:txBody>
                    <a:bodyPr/>
                    <a:lstStyle/>
                    <a:p>
                      <a:pPr marL="635" algn="ctr">
                        <a:lnSpc>
                          <a:spcPct val="100000"/>
                        </a:lnSpc>
                        <a:spcBef>
                          <a:spcPts val="660"/>
                        </a:spcBef>
                      </a:pPr>
                      <a:r>
                        <a:rPr sz="1400" spc="-10" dirty="0">
                          <a:solidFill>
                            <a:schemeClr val="bg1"/>
                          </a:solidFill>
                          <a:latin typeface="Calibri" panose="020F0502020204030204" pitchFamily="34" charset="0"/>
                          <a:cs typeface="Calibri" panose="020F0502020204030204" pitchFamily="34" charset="0"/>
                        </a:rPr>
                        <a:t>90</a:t>
                      </a:r>
                      <a:endParaRPr sz="1400" dirty="0">
                        <a:solidFill>
                          <a:schemeClr val="bg1"/>
                        </a:solidFill>
                        <a:latin typeface="Calibri" panose="020F0502020204030204" pitchFamily="34" charset="0"/>
                        <a:cs typeface="Calibri" panose="020F0502020204030204" pitchFamily="34" charset="0"/>
                      </a:endParaRPr>
                    </a:p>
                  </a:txBody>
                  <a:tcPr marL="0" marR="0" marT="147539" marB="0">
                    <a:lnL w="12700">
                      <a:noFill/>
                      <a:prstDash val="solid"/>
                    </a:lnL>
                    <a:lnR w="12700">
                      <a:noFill/>
                      <a:prstDash val="solid"/>
                    </a:lnR>
                    <a:lnT w="12700">
                      <a:noFill/>
                      <a:prstDash val="solid"/>
                    </a:lnT>
                    <a:lnB w="12700">
                      <a:noFill/>
                      <a:prstDash val="solid"/>
                    </a:lnB>
                    <a:lnTlToBr w="12700" cmpd="sng">
                      <a:noFill/>
                      <a:prstDash val="solid"/>
                    </a:lnTlToBr>
                    <a:lnBlToTr w="12700" cmpd="sng">
                      <a:noFill/>
                      <a:prstDash val="solid"/>
                    </a:lnBlToTr>
                    <a:solidFill>
                      <a:schemeClr val="tx1">
                        <a:lumMod val="95000"/>
                      </a:schemeClr>
                    </a:solidFill>
                  </a:tcPr>
                </a:tc>
                <a:tc>
                  <a:txBody>
                    <a:bodyPr/>
                    <a:lstStyle/>
                    <a:p>
                      <a:pPr marR="371475" algn="ctr">
                        <a:lnSpc>
                          <a:spcPct val="100000"/>
                        </a:lnSpc>
                        <a:spcBef>
                          <a:spcPts val="660"/>
                        </a:spcBef>
                      </a:pPr>
                      <a:r>
                        <a:rPr sz="1400" spc="-5" dirty="0">
                          <a:solidFill>
                            <a:schemeClr val="bg1"/>
                          </a:solidFill>
                          <a:latin typeface="Calibri" panose="020F0502020204030204" pitchFamily="34" charset="0"/>
                          <a:cs typeface="Calibri" panose="020F0502020204030204" pitchFamily="34" charset="0"/>
                        </a:rPr>
                        <a:t>21</a:t>
                      </a:r>
                      <a:endParaRPr sz="1400" dirty="0">
                        <a:solidFill>
                          <a:schemeClr val="bg1"/>
                        </a:solidFill>
                        <a:latin typeface="Calibri" panose="020F0502020204030204" pitchFamily="34" charset="0"/>
                        <a:cs typeface="Calibri" panose="020F0502020204030204" pitchFamily="34" charset="0"/>
                      </a:endParaRPr>
                    </a:p>
                  </a:txBody>
                  <a:tcPr marL="0" marR="0" marT="147539" marB="0">
                    <a:lnL w="12700">
                      <a:noFill/>
                      <a:prstDash val="solid"/>
                    </a:lnL>
                    <a:lnR w="12700">
                      <a:noFill/>
                      <a:prstDash val="solid"/>
                    </a:lnR>
                    <a:lnT w="12700">
                      <a:noFill/>
                      <a:prstDash val="solid"/>
                    </a:lnT>
                    <a:lnB w="12700">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2"/>
                  </a:ext>
                </a:extLst>
              </a:tr>
              <a:tr h="593066">
                <a:tc>
                  <a:txBody>
                    <a:bodyPr/>
                    <a:lstStyle/>
                    <a:p>
                      <a:pPr marL="54610" marR="229870">
                        <a:lnSpc>
                          <a:spcPct val="100000"/>
                        </a:lnSpc>
                        <a:spcBef>
                          <a:spcPts val="475"/>
                        </a:spcBef>
                      </a:pPr>
                      <a:r>
                        <a:rPr sz="1400" dirty="0">
                          <a:solidFill>
                            <a:schemeClr val="bg1"/>
                          </a:solidFill>
                          <a:latin typeface="Calibri" panose="020F0502020204030204" pitchFamily="34" charset="0"/>
                          <a:cs typeface="Calibri" panose="020F0502020204030204" pitchFamily="34" charset="0"/>
                        </a:rPr>
                        <a:t>Time </a:t>
                      </a:r>
                      <a:r>
                        <a:rPr sz="1400" spc="-5" dirty="0">
                          <a:solidFill>
                            <a:schemeClr val="bg1"/>
                          </a:solidFill>
                          <a:latin typeface="Calibri" panose="020F0502020204030204" pitchFamily="34" charset="0"/>
                          <a:cs typeface="Calibri" panose="020F0502020204030204" pitchFamily="34" charset="0"/>
                        </a:rPr>
                        <a:t>to</a:t>
                      </a:r>
                      <a:r>
                        <a:rPr sz="1400" spc="-70" dirty="0">
                          <a:solidFill>
                            <a:schemeClr val="bg1"/>
                          </a:solidFill>
                          <a:latin typeface="Calibri" panose="020F0502020204030204" pitchFamily="34" charset="0"/>
                          <a:cs typeface="Calibri" panose="020F0502020204030204" pitchFamily="34" charset="0"/>
                        </a:rPr>
                        <a:t> </a:t>
                      </a:r>
                      <a:r>
                        <a:rPr sz="1400" spc="-5" dirty="0">
                          <a:solidFill>
                            <a:schemeClr val="bg1"/>
                          </a:solidFill>
                          <a:latin typeface="Calibri" panose="020F0502020204030204" pitchFamily="34" charset="0"/>
                          <a:cs typeface="Calibri" panose="020F0502020204030204" pitchFamily="34" charset="0"/>
                        </a:rPr>
                        <a:t>resolution</a:t>
                      </a:r>
                      <a:r>
                        <a:rPr lang="en-US" sz="1400" b="0" kern="0" baseline="30000" dirty="0">
                          <a:solidFill>
                            <a:schemeClr val="bg1"/>
                          </a:solidFill>
                          <a:latin typeface="Calibri" panose="020F0502020204030204" pitchFamily="34" charset="0"/>
                          <a:cs typeface="Calibri" panose="020F0502020204030204" pitchFamily="34" charset="0"/>
                        </a:rPr>
                        <a:t>§</a:t>
                      </a:r>
                      <a:r>
                        <a:rPr sz="1400" spc="-7" baseline="24691" dirty="0">
                          <a:solidFill>
                            <a:schemeClr val="bg1"/>
                          </a:solidFill>
                          <a:latin typeface="Calibri" panose="020F0502020204030204" pitchFamily="34" charset="0"/>
                          <a:cs typeface="Calibri" panose="020F0502020204030204" pitchFamily="34" charset="0"/>
                        </a:rPr>
                        <a:t>  </a:t>
                      </a:r>
                      <a:r>
                        <a:rPr sz="1400" spc="-5" dirty="0">
                          <a:solidFill>
                            <a:schemeClr val="bg1"/>
                          </a:solidFill>
                          <a:latin typeface="Calibri" panose="020F0502020204030204" pitchFamily="34" charset="0"/>
                          <a:cs typeface="Calibri" panose="020F0502020204030204" pitchFamily="34" charset="0"/>
                        </a:rPr>
                        <a:t>(median,</a:t>
                      </a:r>
                      <a:r>
                        <a:rPr sz="1400" dirty="0">
                          <a:solidFill>
                            <a:schemeClr val="bg1"/>
                          </a:solidFill>
                          <a:latin typeface="Calibri" panose="020F0502020204030204" pitchFamily="34" charset="0"/>
                          <a:cs typeface="Calibri" panose="020F0502020204030204" pitchFamily="34" charset="0"/>
                        </a:rPr>
                        <a:t> </a:t>
                      </a:r>
                      <a:r>
                        <a:rPr sz="1400" spc="-5" dirty="0">
                          <a:solidFill>
                            <a:schemeClr val="bg1"/>
                          </a:solidFill>
                          <a:latin typeface="Calibri" panose="020F0502020204030204" pitchFamily="34" charset="0"/>
                          <a:cs typeface="Calibri" panose="020F0502020204030204" pitchFamily="34" charset="0"/>
                        </a:rPr>
                        <a:t>mo)</a:t>
                      </a:r>
                      <a:endParaRPr sz="1400" dirty="0">
                        <a:solidFill>
                          <a:schemeClr val="bg1"/>
                        </a:solidFill>
                        <a:latin typeface="Calibri" panose="020F0502020204030204" pitchFamily="34" charset="0"/>
                        <a:cs typeface="Calibri" panose="020F0502020204030204" pitchFamily="34" charset="0"/>
                      </a:endParaRPr>
                    </a:p>
                  </a:txBody>
                  <a:tcPr marL="0" marR="0" marT="106184" marB="0">
                    <a:lnL w="12700">
                      <a:noFill/>
                      <a:prstDash val="solid"/>
                    </a:lnL>
                    <a:lnR w="12700">
                      <a:noFill/>
                      <a:prstDash val="solid"/>
                    </a:lnR>
                    <a:lnT w="12700">
                      <a:noFill/>
                      <a:prstDash val="solid"/>
                    </a:lnT>
                    <a:lnB w="12700">
                      <a:noFill/>
                      <a:prstDash val="solid"/>
                    </a:lnB>
                    <a:lnTlToBr w="12700" cmpd="sng">
                      <a:noFill/>
                      <a:prstDash val="solid"/>
                    </a:lnTlToBr>
                    <a:lnBlToTr w="12700" cmpd="sng">
                      <a:noFill/>
                      <a:prstDash val="solid"/>
                    </a:lnBlToTr>
                    <a:solidFill>
                      <a:schemeClr val="tx2"/>
                    </a:solidFill>
                  </a:tcPr>
                </a:tc>
                <a:tc>
                  <a:txBody>
                    <a:bodyPr/>
                    <a:lstStyle/>
                    <a:p>
                      <a:pPr algn="ctr">
                        <a:lnSpc>
                          <a:spcPct val="100000"/>
                        </a:lnSpc>
                        <a:spcBef>
                          <a:spcPts val="35"/>
                        </a:spcBef>
                      </a:pPr>
                      <a:endParaRPr sz="1400" dirty="0">
                        <a:solidFill>
                          <a:schemeClr val="bg1"/>
                        </a:solidFill>
                        <a:latin typeface="Calibri" panose="020F0502020204030204" pitchFamily="34" charset="0"/>
                        <a:cs typeface="Calibri" panose="020F0502020204030204" pitchFamily="34" charset="0"/>
                      </a:endParaRPr>
                    </a:p>
                    <a:p>
                      <a:pPr marL="635" algn="ctr">
                        <a:lnSpc>
                          <a:spcPct val="100000"/>
                        </a:lnSpc>
                      </a:pPr>
                      <a:r>
                        <a:rPr sz="1400" spc="-5" dirty="0">
                          <a:solidFill>
                            <a:schemeClr val="bg1"/>
                          </a:solidFill>
                          <a:latin typeface="Calibri" panose="020F0502020204030204" pitchFamily="34" charset="0"/>
                          <a:cs typeface="Calibri" panose="020F0502020204030204" pitchFamily="34" charset="0"/>
                        </a:rPr>
                        <a:t>0.7</a:t>
                      </a:r>
                      <a:endParaRPr sz="1400" dirty="0">
                        <a:solidFill>
                          <a:schemeClr val="bg1"/>
                        </a:solidFill>
                        <a:latin typeface="Calibri" panose="020F0502020204030204" pitchFamily="34" charset="0"/>
                        <a:cs typeface="Calibri" panose="020F0502020204030204" pitchFamily="34" charset="0"/>
                      </a:endParaRPr>
                    </a:p>
                  </a:txBody>
                  <a:tcPr marL="0" marR="0" marT="7823" marB="0">
                    <a:lnL w="12700">
                      <a:noFill/>
                      <a:prstDash val="solid"/>
                    </a:lnL>
                    <a:lnR w="12700">
                      <a:noFill/>
                      <a:prstDash val="solid"/>
                    </a:lnR>
                    <a:lnT w="12700">
                      <a:noFill/>
                      <a:prstDash val="solid"/>
                    </a:lnT>
                    <a:lnB w="12700">
                      <a:noFill/>
                      <a:prstDash val="solid"/>
                    </a:lnB>
                    <a:lnTlToBr w="12700" cmpd="sng">
                      <a:noFill/>
                      <a:prstDash val="solid"/>
                    </a:lnTlToBr>
                    <a:lnBlToTr w="12700" cmpd="sng">
                      <a:noFill/>
                      <a:prstDash val="solid"/>
                    </a:lnBlToTr>
                    <a:solidFill>
                      <a:schemeClr val="tx2"/>
                    </a:solidFill>
                  </a:tcPr>
                </a:tc>
                <a:tc>
                  <a:txBody>
                    <a:bodyPr/>
                    <a:lstStyle/>
                    <a:p>
                      <a:pPr algn="ctr">
                        <a:lnSpc>
                          <a:spcPct val="100000"/>
                        </a:lnSpc>
                        <a:spcBef>
                          <a:spcPts val="35"/>
                        </a:spcBef>
                      </a:pPr>
                      <a:endParaRPr sz="1400" dirty="0">
                        <a:solidFill>
                          <a:schemeClr val="bg1"/>
                        </a:solidFill>
                        <a:latin typeface="Calibri" panose="020F0502020204030204" pitchFamily="34" charset="0"/>
                        <a:cs typeface="Calibri" panose="020F0502020204030204" pitchFamily="34" charset="0"/>
                      </a:endParaRPr>
                    </a:p>
                    <a:p>
                      <a:pPr marL="1270" algn="ctr">
                        <a:lnSpc>
                          <a:spcPct val="100000"/>
                        </a:lnSpc>
                      </a:pPr>
                      <a:r>
                        <a:rPr sz="1400" spc="-5" dirty="0">
                          <a:solidFill>
                            <a:schemeClr val="bg1"/>
                          </a:solidFill>
                          <a:latin typeface="Calibri" panose="020F0502020204030204" pitchFamily="34" charset="0"/>
                          <a:cs typeface="Calibri" panose="020F0502020204030204" pitchFamily="34" charset="0"/>
                        </a:rPr>
                        <a:t>0.5</a:t>
                      </a:r>
                      <a:endParaRPr sz="1400" dirty="0">
                        <a:solidFill>
                          <a:schemeClr val="bg1"/>
                        </a:solidFill>
                        <a:latin typeface="Calibri" panose="020F0502020204030204" pitchFamily="34" charset="0"/>
                        <a:cs typeface="Calibri" panose="020F0502020204030204" pitchFamily="34" charset="0"/>
                      </a:endParaRPr>
                    </a:p>
                  </a:txBody>
                  <a:tcPr marL="0" marR="0" marT="7823" marB="0">
                    <a:lnL w="12700">
                      <a:noFill/>
                      <a:prstDash val="solid"/>
                    </a:lnL>
                    <a:lnR w="12700">
                      <a:noFill/>
                      <a:prstDash val="solid"/>
                    </a:lnR>
                    <a:lnT w="12700">
                      <a:noFill/>
                      <a:prstDash val="solid"/>
                    </a:lnT>
                    <a:lnB w="12700">
                      <a:noFill/>
                      <a:prstDash val="solid"/>
                    </a:lnB>
                    <a:lnTlToBr w="12700" cmpd="sng">
                      <a:noFill/>
                      <a:prstDash val="solid"/>
                    </a:lnTlToBr>
                    <a:lnBlToTr w="12700" cmpd="sng">
                      <a:noFill/>
                      <a:prstDash val="solid"/>
                    </a:lnBlToTr>
                    <a:solidFill>
                      <a:schemeClr val="tx2"/>
                    </a:solidFill>
                  </a:tcPr>
                </a:tc>
                <a:tc>
                  <a:txBody>
                    <a:bodyPr/>
                    <a:lstStyle/>
                    <a:p>
                      <a:pPr algn="ctr">
                        <a:lnSpc>
                          <a:spcPct val="100000"/>
                        </a:lnSpc>
                        <a:spcBef>
                          <a:spcPts val="35"/>
                        </a:spcBef>
                      </a:pPr>
                      <a:endParaRPr sz="1400" dirty="0">
                        <a:solidFill>
                          <a:schemeClr val="bg1"/>
                        </a:solidFill>
                        <a:latin typeface="Calibri" panose="020F0502020204030204" pitchFamily="34" charset="0"/>
                        <a:cs typeface="Calibri" panose="020F0502020204030204" pitchFamily="34" charset="0"/>
                      </a:endParaRPr>
                    </a:p>
                    <a:p>
                      <a:pPr marR="357505" algn="ctr">
                        <a:lnSpc>
                          <a:spcPct val="100000"/>
                        </a:lnSpc>
                      </a:pPr>
                      <a:r>
                        <a:rPr sz="1400" spc="-5" dirty="0">
                          <a:solidFill>
                            <a:schemeClr val="bg1"/>
                          </a:solidFill>
                          <a:latin typeface="Calibri" panose="020F0502020204030204" pitchFamily="34" charset="0"/>
                          <a:cs typeface="Calibri" panose="020F0502020204030204" pitchFamily="34" charset="0"/>
                        </a:rPr>
                        <a:t>0</a:t>
                      </a:r>
                      <a:r>
                        <a:rPr sz="1400" dirty="0">
                          <a:solidFill>
                            <a:schemeClr val="bg1"/>
                          </a:solidFill>
                          <a:latin typeface="Calibri" panose="020F0502020204030204" pitchFamily="34" charset="0"/>
                          <a:cs typeface="Calibri" panose="020F0502020204030204" pitchFamily="34" charset="0"/>
                        </a:rPr>
                        <a:t>.6</a:t>
                      </a:r>
                    </a:p>
                  </a:txBody>
                  <a:tcPr marL="0" marR="0" marT="7823" marB="0">
                    <a:lnL w="12700">
                      <a:noFill/>
                      <a:prstDash val="solid"/>
                    </a:lnL>
                    <a:lnR w="12700">
                      <a:noFill/>
                      <a:prstDash val="solid"/>
                    </a:lnR>
                    <a:lnT w="12700">
                      <a:noFill/>
                      <a:prstDash val="solid"/>
                    </a:lnT>
                    <a:lnB w="12700">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3"/>
                  </a:ext>
                </a:extLst>
              </a:tr>
            </a:tbl>
          </a:graphicData>
        </a:graphic>
      </p:graphicFrame>
      <p:sp>
        <p:nvSpPr>
          <p:cNvPr id="70" name="object 8">
            <a:extLst>
              <a:ext uri="{FF2B5EF4-FFF2-40B4-BE49-F238E27FC236}">
                <a16:creationId xmlns:a16="http://schemas.microsoft.com/office/drawing/2014/main" id="{D0AA1542-A5DF-4D45-9F02-88D43B7EA87D}"/>
              </a:ext>
            </a:extLst>
          </p:cNvPr>
          <p:cNvSpPr txBox="1"/>
          <p:nvPr/>
        </p:nvSpPr>
        <p:spPr>
          <a:xfrm>
            <a:off x="1614284" y="1555725"/>
            <a:ext cx="4204883" cy="667774"/>
          </a:xfrm>
          <a:prstGeom prst="rect">
            <a:avLst/>
          </a:prstGeom>
        </p:spPr>
        <p:txBody>
          <a:bodyPr vert="horz" wrap="square" lIns="0" tIns="21236" rIns="0" bIns="0" rtlCol="0">
            <a:spAutoFit/>
          </a:bodyPr>
          <a:lstStyle/>
          <a:p>
            <a:pPr marL="89416" algn="ctr" defTabSz="1609501" fontAlgn="auto">
              <a:spcBef>
                <a:spcPts val="167"/>
              </a:spcBef>
              <a:spcAft>
                <a:spcPts val="0"/>
              </a:spcAft>
              <a:defRPr/>
            </a:pPr>
            <a:r>
              <a:rPr sz="1400" spc="-9" dirty="0">
                <a:solidFill>
                  <a:prstClr val="black"/>
                </a:solidFill>
                <a:latin typeface="Calibri" panose="020F0502020204030204" pitchFamily="34" charset="0"/>
                <a:cs typeface="Calibri" panose="020F0502020204030204" pitchFamily="34" charset="0"/>
              </a:rPr>
              <a:t>Ocular</a:t>
            </a:r>
            <a:r>
              <a:rPr lang="en-US" sz="1400" spc="-9" dirty="0">
                <a:solidFill>
                  <a:prstClr val="black"/>
                </a:solidFill>
                <a:latin typeface="Calibri" panose="020F0502020204030204" pitchFamily="34" charset="0"/>
                <a:cs typeface="Calibri" panose="020F0502020204030204" pitchFamily="34" charset="0"/>
              </a:rPr>
              <a:t>, </a:t>
            </a:r>
            <a:r>
              <a:rPr lang="en-US" sz="1400" spc="-19" dirty="0">
                <a:solidFill>
                  <a:prstClr val="black"/>
                </a:solidFill>
                <a:latin typeface="Calibri" panose="020F0502020204030204" pitchFamily="34" charset="0"/>
                <a:cs typeface="Calibri" panose="020F0502020204030204" pitchFamily="34" charset="0"/>
              </a:rPr>
              <a:t>B</a:t>
            </a:r>
            <a:r>
              <a:rPr sz="1400" spc="-19" dirty="0">
                <a:solidFill>
                  <a:prstClr val="black"/>
                </a:solidFill>
                <a:latin typeface="Calibri" panose="020F0502020204030204" pitchFamily="34" charset="0"/>
                <a:cs typeface="Calibri" panose="020F0502020204030204" pitchFamily="34" charset="0"/>
              </a:rPr>
              <a:t>leeding</a:t>
            </a:r>
            <a:r>
              <a:rPr lang="en-US" sz="1400" spc="-19" dirty="0">
                <a:solidFill>
                  <a:prstClr val="black"/>
                </a:solidFill>
                <a:latin typeface="Calibri" panose="020F0502020204030204" pitchFamily="34" charset="0"/>
                <a:cs typeface="Calibri" panose="020F0502020204030204" pitchFamily="34" charset="0"/>
              </a:rPr>
              <a:t>,</a:t>
            </a:r>
            <a:r>
              <a:rPr lang="en-US" sz="1400" spc="-19" baseline="30000" dirty="0">
                <a:solidFill>
                  <a:prstClr val="black"/>
                </a:solidFill>
                <a:latin typeface="Calibri" panose="020F0502020204030204" pitchFamily="34" charset="0"/>
                <a:cs typeface="Calibri" panose="020F0502020204030204" pitchFamily="34" charset="0"/>
              </a:rPr>
              <a:t> </a:t>
            </a:r>
            <a:r>
              <a:rPr sz="1400" spc="-19" dirty="0">
                <a:solidFill>
                  <a:prstClr val="black"/>
                </a:solidFill>
                <a:latin typeface="Calibri" panose="020F0502020204030204" pitchFamily="34" charset="0"/>
                <a:cs typeface="Calibri" panose="020F0502020204030204" pitchFamily="34" charset="0"/>
              </a:rPr>
              <a:t>and </a:t>
            </a:r>
            <a:r>
              <a:rPr lang="en-US" sz="1400" spc="-19" dirty="0">
                <a:solidFill>
                  <a:prstClr val="black"/>
                </a:solidFill>
                <a:latin typeface="Calibri" panose="020F0502020204030204" pitchFamily="34" charset="0"/>
                <a:cs typeface="Calibri" panose="020F0502020204030204" pitchFamily="34" charset="0"/>
              </a:rPr>
              <a:t>P</a:t>
            </a:r>
            <a:r>
              <a:rPr sz="1400" spc="-19" dirty="0">
                <a:solidFill>
                  <a:prstClr val="black"/>
                </a:solidFill>
                <a:latin typeface="Calibri" panose="020F0502020204030204" pitchFamily="34" charset="0"/>
                <a:cs typeface="Calibri" panose="020F0502020204030204" pitchFamily="34" charset="0"/>
              </a:rPr>
              <a:t>eripheral </a:t>
            </a:r>
            <a:r>
              <a:rPr lang="en-US" sz="1400" spc="-19" dirty="0">
                <a:solidFill>
                  <a:prstClr val="black"/>
                </a:solidFill>
                <a:latin typeface="Calibri" panose="020F0502020204030204" pitchFamily="34" charset="0"/>
                <a:cs typeface="Calibri" panose="020F0502020204030204" pitchFamily="34" charset="0"/>
              </a:rPr>
              <a:t>N</a:t>
            </a:r>
            <a:r>
              <a:rPr sz="1400" spc="-19" dirty="0">
                <a:solidFill>
                  <a:prstClr val="black"/>
                </a:solidFill>
                <a:latin typeface="Calibri" panose="020F0502020204030204" pitchFamily="34" charset="0"/>
                <a:cs typeface="Calibri" panose="020F0502020204030204" pitchFamily="34" charset="0"/>
              </a:rPr>
              <a:t>europathy</a:t>
            </a:r>
            <a:r>
              <a:rPr sz="1400" spc="157" baseline="24691" dirty="0">
                <a:solidFill>
                  <a:prstClr val="black"/>
                </a:solidFill>
                <a:latin typeface="Calibri" panose="020F0502020204030204" pitchFamily="34" charset="0"/>
                <a:cs typeface="Calibri" panose="020F0502020204030204" pitchFamily="34" charset="0"/>
              </a:rPr>
              <a:t> </a:t>
            </a:r>
            <a:r>
              <a:rPr sz="1400" spc="-19" dirty="0">
                <a:solidFill>
                  <a:prstClr val="black"/>
                </a:solidFill>
                <a:latin typeface="Calibri" panose="020F0502020204030204" pitchFamily="34" charset="0"/>
                <a:cs typeface="Calibri" panose="020F0502020204030204" pitchFamily="34" charset="0"/>
              </a:rPr>
              <a:t>TRAEs</a:t>
            </a:r>
            <a:endParaRPr sz="1400" dirty="0">
              <a:solidFill>
                <a:prstClr val="black"/>
              </a:solidFill>
              <a:latin typeface="Calibri" panose="020F0502020204030204" pitchFamily="34" charset="0"/>
              <a:cs typeface="Calibri" panose="020F0502020204030204" pitchFamily="34" charset="0"/>
            </a:endParaRPr>
          </a:p>
          <a:p>
            <a:pPr algn="ctr" defTabSz="1609501" fontAlgn="auto">
              <a:spcBef>
                <a:spcPts val="0"/>
              </a:spcBef>
              <a:spcAft>
                <a:spcPts val="0"/>
              </a:spcAft>
              <a:defRPr/>
            </a:pPr>
            <a:endParaRPr sz="1400" dirty="0">
              <a:solidFill>
                <a:prstClr val="black"/>
              </a:solidFill>
              <a:latin typeface="Calibri" panose="020F0502020204030204" pitchFamily="34" charset="0"/>
              <a:cs typeface="Calibri" panose="020F0502020204030204" pitchFamily="34" charset="0"/>
            </a:endParaRPr>
          </a:p>
          <a:p>
            <a:pPr marR="300664" algn="ctr" defTabSz="1609501" fontAlgn="auto">
              <a:spcBef>
                <a:spcPts val="0"/>
              </a:spcBef>
              <a:spcAft>
                <a:spcPts val="0"/>
              </a:spcAft>
              <a:defRPr/>
            </a:pPr>
            <a:r>
              <a:rPr sz="1400" spc="-9" dirty="0">
                <a:solidFill>
                  <a:schemeClr val="bg1"/>
                </a:solidFill>
                <a:latin typeface="Calibri" panose="020F0502020204030204" pitchFamily="34" charset="0"/>
                <a:cs typeface="Calibri" panose="020F0502020204030204" pitchFamily="34" charset="0"/>
              </a:rPr>
              <a:t>N</a:t>
            </a:r>
            <a:r>
              <a:rPr lang="en-US" sz="1400" spc="-9" dirty="0">
                <a:solidFill>
                  <a:schemeClr val="bg1"/>
                </a:solidFill>
                <a:latin typeface="Calibri" panose="020F0502020204030204" pitchFamily="34" charset="0"/>
                <a:cs typeface="Calibri" panose="020F0502020204030204" pitchFamily="34" charset="0"/>
              </a:rPr>
              <a:t> </a:t>
            </a:r>
            <a:r>
              <a:rPr sz="1400" spc="-9" dirty="0">
                <a:solidFill>
                  <a:schemeClr val="bg1"/>
                </a:solidFill>
                <a:latin typeface="Calibri" panose="020F0502020204030204" pitchFamily="34" charset="0"/>
                <a:cs typeface="Calibri" panose="020F0502020204030204" pitchFamily="34" charset="0"/>
              </a:rPr>
              <a:t>=</a:t>
            </a:r>
            <a:r>
              <a:rPr lang="en-US" sz="1400" spc="-9" dirty="0">
                <a:solidFill>
                  <a:schemeClr val="bg1"/>
                </a:solidFill>
                <a:latin typeface="Calibri" panose="020F0502020204030204" pitchFamily="34" charset="0"/>
                <a:cs typeface="Calibri" panose="020F0502020204030204" pitchFamily="34" charset="0"/>
              </a:rPr>
              <a:t> </a:t>
            </a:r>
            <a:r>
              <a:rPr sz="1400" spc="-9" dirty="0">
                <a:solidFill>
                  <a:schemeClr val="bg1"/>
                </a:solidFill>
                <a:latin typeface="Calibri" panose="020F0502020204030204" pitchFamily="34" charset="0"/>
                <a:cs typeface="Calibri" panose="020F0502020204030204" pitchFamily="34" charset="0"/>
              </a:rPr>
              <a:t>101</a:t>
            </a:r>
            <a:endParaRPr sz="1400" dirty="0">
              <a:solidFill>
                <a:schemeClr val="bg1"/>
              </a:solidFill>
              <a:latin typeface="Calibri" panose="020F0502020204030204" pitchFamily="34" charset="0"/>
              <a:cs typeface="Calibri" panose="020F0502020204030204" pitchFamily="34" charset="0"/>
            </a:endParaRPr>
          </a:p>
        </p:txBody>
      </p:sp>
      <p:sp>
        <p:nvSpPr>
          <p:cNvPr id="71" name="object 9">
            <a:extLst>
              <a:ext uri="{FF2B5EF4-FFF2-40B4-BE49-F238E27FC236}">
                <a16:creationId xmlns:a16="http://schemas.microsoft.com/office/drawing/2014/main" id="{E909DF4E-7FA8-4FAB-81E3-D7BC3C03B219}"/>
              </a:ext>
            </a:extLst>
          </p:cNvPr>
          <p:cNvSpPr/>
          <p:nvPr/>
        </p:nvSpPr>
        <p:spPr>
          <a:xfrm>
            <a:off x="1742277" y="3384816"/>
            <a:ext cx="652752" cy="536509"/>
          </a:xfrm>
          <a:custGeom>
            <a:avLst/>
            <a:gdLst/>
            <a:ahLst/>
            <a:cxnLst/>
            <a:rect l="l" t="t" r="r" b="b"/>
            <a:pathLst>
              <a:path w="370840" h="304800">
                <a:moveTo>
                  <a:pt x="370331" y="0"/>
                </a:moveTo>
                <a:lnTo>
                  <a:pt x="0" y="0"/>
                </a:lnTo>
                <a:lnTo>
                  <a:pt x="0" y="304799"/>
                </a:lnTo>
                <a:lnTo>
                  <a:pt x="370331" y="304799"/>
                </a:lnTo>
                <a:lnTo>
                  <a:pt x="370331" y="0"/>
                </a:lnTo>
                <a:close/>
              </a:path>
            </a:pathLst>
          </a:custGeom>
          <a:solidFill>
            <a:schemeClr val="accent1"/>
          </a:solidFill>
          <a:ln>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72" name="object 10">
            <a:extLst>
              <a:ext uri="{FF2B5EF4-FFF2-40B4-BE49-F238E27FC236}">
                <a16:creationId xmlns:a16="http://schemas.microsoft.com/office/drawing/2014/main" id="{600EB03F-D608-4262-A67E-75AAB5CAF50C}"/>
              </a:ext>
            </a:extLst>
          </p:cNvPr>
          <p:cNvSpPr/>
          <p:nvPr/>
        </p:nvSpPr>
        <p:spPr>
          <a:xfrm>
            <a:off x="3370579" y="3191676"/>
            <a:ext cx="652752" cy="729875"/>
          </a:xfrm>
          <a:custGeom>
            <a:avLst/>
            <a:gdLst/>
            <a:ahLst/>
            <a:cxnLst/>
            <a:rect l="l" t="t" r="r" b="b"/>
            <a:pathLst>
              <a:path w="370839" h="414655">
                <a:moveTo>
                  <a:pt x="370331" y="0"/>
                </a:moveTo>
                <a:lnTo>
                  <a:pt x="0" y="0"/>
                </a:lnTo>
                <a:lnTo>
                  <a:pt x="0" y="414528"/>
                </a:lnTo>
                <a:lnTo>
                  <a:pt x="370331" y="414528"/>
                </a:lnTo>
                <a:lnTo>
                  <a:pt x="370331" y="0"/>
                </a:lnTo>
                <a:close/>
              </a:path>
            </a:pathLst>
          </a:custGeom>
          <a:solidFill>
            <a:schemeClr val="accent1"/>
          </a:solidFill>
          <a:ln>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73" name="object 11">
            <a:extLst>
              <a:ext uri="{FF2B5EF4-FFF2-40B4-BE49-F238E27FC236}">
                <a16:creationId xmlns:a16="http://schemas.microsoft.com/office/drawing/2014/main" id="{C99E6DF8-D0B7-4B15-989B-A0E1C1644117}"/>
              </a:ext>
            </a:extLst>
          </p:cNvPr>
          <p:cNvSpPr/>
          <p:nvPr/>
        </p:nvSpPr>
        <p:spPr>
          <a:xfrm>
            <a:off x="4998882" y="3556500"/>
            <a:ext cx="652752" cy="365496"/>
          </a:xfrm>
          <a:custGeom>
            <a:avLst/>
            <a:gdLst/>
            <a:ahLst/>
            <a:cxnLst/>
            <a:rect l="l" t="t" r="r" b="b"/>
            <a:pathLst>
              <a:path w="370839" h="207644">
                <a:moveTo>
                  <a:pt x="370331" y="0"/>
                </a:moveTo>
                <a:lnTo>
                  <a:pt x="0" y="0"/>
                </a:lnTo>
                <a:lnTo>
                  <a:pt x="0" y="207264"/>
                </a:lnTo>
                <a:lnTo>
                  <a:pt x="370331" y="207264"/>
                </a:lnTo>
                <a:lnTo>
                  <a:pt x="370331" y="0"/>
                </a:lnTo>
                <a:close/>
              </a:path>
            </a:pathLst>
          </a:custGeom>
          <a:solidFill>
            <a:schemeClr val="accent1"/>
          </a:solidFill>
          <a:ln>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74" name="object 12">
            <a:extLst>
              <a:ext uri="{FF2B5EF4-FFF2-40B4-BE49-F238E27FC236}">
                <a16:creationId xmlns:a16="http://schemas.microsoft.com/office/drawing/2014/main" id="{89C23FD1-3B22-495C-90B4-B25325DB43FB}"/>
              </a:ext>
            </a:extLst>
          </p:cNvPr>
          <p:cNvSpPr/>
          <p:nvPr/>
        </p:nvSpPr>
        <p:spPr>
          <a:xfrm>
            <a:off x="1742277" y="2802705"/>
            <a:ext cx="652752" cy="582335"/>
          </a:xfrm>
          <a:custGeom>
            <a:avLst/>
            <a:gdLst/>
            <a:ahLst/>
            <a:cxnLst/>
            <a:rect l="l" t="t" r="r" b="b"/>
            <a:pathLst>
              <a:path w="370840" h="330835">
                <a:moveTo>
                  <a:pt x="370331" y="0"/>
                </a:moveTo>
                <a:lnTo>
                  <a:pt x="0" y="0"/>
                </a:lnTo>
                <a:lnTo>
                  <a:pt x="0" y="330708"/>
                </a:lnTo>
                <a:lnTo>
                  <a:pt x="370331" y="330708"/>
                </a:lnTo>
                <a:lnTo>
                  <a:pt x="370331" y="0"/>
                </a:lnTo>
                <a:close/>
              </a:path>
            </a:pathLst>
          </a:custGeom>
          <a:solidFill>
            <a:schemeClr val="accent3"/>
          </a:solidFill>
          <a:ln>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75" name="object 13">
            <a:extLst>
              <a:ext uri="{FF2B5EF4-FFF2-40B4-BE49-F238E27FC236}">
                <a16:creationId xmlns:a16="http://schemas.microsoft.com/office/drawing/2014/main" id="{C78206B4-7454-4B0C-BEC8-1EA41AA6EBFF}"/>
              </a:ext>
            </a:extLst>
          </p:cNvPr>
          <p:cNvSpPr/>
          <p:nvPr/>
        </p:nvSpPr>
        <p:spPr>
          <a:xfrm>
            <a:off x="3370579" y="3124611"/>
            <a:ext cx="652752" cy="67065"/>
          </a:xfrm>
          <a:custGeom>
            <a:avLst/>
            <a:gdLst/>
            <a:ahLst/>
            <a:cxnLst/>
            <a:rect l="l" t="t" r="r" b="b"/>
            <a:pathLst>
              <a:path w="370839" h="38100">
                <a:moveTo>
                  <a:pt x="0" y="38100"/>
                </a:moveTo>
                <a:lnTo>
                  <a:pt x="370331" y="38100"/>
                </a:lnTo>
                <a:lnTo>
                  <a:pt x="370331" y="0"/>
                </a:lnTo>
                <a:lnTo>
                  <a:pt x="0" y="0"/>
                </a:lnTo>
                <a:lnTo>
                  <a:pt x="0" y="38100"/>
                </a:lnTo>
                <a:close/>
              </a:path>
            </a:pathLst>
          </a:custGeom>
          <a:solidFill>
            <a:schemeClr val="accent3"/>
          </a:solidFill>
          <a:ln>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76" name="object 14">
            <a:extLst>
              <a:ext uri="{FF2B5EF4-FFF2-40B4-BE49-F238E27FC236}">
                <a16:creationId xmlns:a16="http://schemas.microsoft.com/office/drawing/2014/main" id="{65257288-4267-4D5A-9DB2-2750EE67C396}"/>
              </a:ext>
            </a:extLst>
          </p:cNvPr>
          <p:cNvSpPr/>
          <p:nvPr/>
        </p:nvSpPr>
        <p:spPr>
          <a:xfrm>
            <a:off x="4998882" y="3363356"/>
            <a:ext cx="652752" cy="193368"/>
          </a:xfrm>
          <a:custGeom>
            <a:avLst/>
            <a:gdLst/>
            <a:ahLst/>
            <a:cxnLst/>
            <a:rect l="l" t="t" r="r" b="b"/>
            <a:pathLst>
              <a:path w="370839" h="109855">
                <a:moveTo>
                  <a:pt x="370331" y="0"/>
                </a:moveTo>
                <a:lnTo>
                  <a:pt x="0" y="0"/>
                </a:lnTo>
                <a:lnTo>
                  <a:pt x="0" y="109728"/>
                </a:lnTo>
                <a:lnTo>
                  <a:pt x="370331" y="109728"/>
                </a:lnTo>
                <a:lnTo>
                  <a:pt x="370331" y="0"/>
                </a:lnTo>
                <a:close/>
              </a:path>
            </a:pathLst>
          </a:custGeom>
          <a:solidFill>
            <a:schemeClr val="accent3"/>
          </a:solidFill>
          <a:ln>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77" name="object 15">
            <a:extLst>
              <a:ext uri="{FF2B5EF4-FFF2-40B4-BE49-F238E27FC236}">
                <a16:creationId xmlns:a16="http://schemas.microsoft.com/office/drawing/2014/main" id="{9AC656B0-5AE8-4EC0-BDE6-66010210F77E}"/>
              </a:ext>
            </a:extLst>
          </p:cNvPr>
          <p:cNvSpPr/>
          <p:nvPr/>
        </p:nvSpPr>
        <p:spPr>
          <a:xfrm>
            <a:off x="1742277" y="2759784"/>
            <a:ext cx="652752" cy="43592"/>
          </a:xfrm>
          <a:custGeom>
            <a:avLst/>
            <a:gdLst/>
            <a:ahLst/>
            <a:cxnLst/>
            <a:rect l="l" t="t" r="r" b="b"/>
            <a:pathLst>
              <a:path w="370840" h="24764">
                <a:moveTo>
                  <a:pt x="0" y="24383"/>
                </a:moveTo>
                <a:lnTo>
                  <a:pt x="370331" y="24383"/>
                </a:lnTo>
                <a:lnTo>
                  <a:pt x="370331" y="0"/>
                </a:lnTo>
                <a:lnTo>
                  <a:pt x="0" y="0"/>
                </a:lnTo>
                <a:lnTo>
                  <a:pt x="0" y="24383"/>
                </a:lnTo>
                <a:close/>
              </a:path>
            </a:pathLst>
          </a:custGeom>
          <a:solidFill>
            <a:schemeClr val="accent4"/>
          </a:solidFill>
          <a:ln>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78" name="object 16">
            <a:extLst>
              <a:ext uri="{FF2B5EF4-FFF2-40B4-BE49-F238E27FC236}">
                <a16:creationId xmlns:a16="http://schemas.microsoft.com/office/drawing/2014/main" id="{5F52E44B-8BCC-4DEE-92A0-E3DE8C85072D}"/>
              </a:ext>
            </a:extLst>
          </p:cNvPr>
          <p:cNvSpPr/>
          <p:nvPr/>
        </p:nvSpPr>
        <p:spPr>
          <a:xfrm>
            <a:off x="3370579" y="3081690"/>
            <a:ext cx="652752" cy="43592"/>
          </a:xfrm>
          <a:custGeom>
            <a:avLst/>
            <a:gdLst/>
            <a:ahLst/>
            <a:cxnLst/>
            <a:rect l="l" t="t" r="r" b="b"/>
            <a:pathLst>
              <a:path w="370839" h="24764">
                <a:moveTo>
                  <a:pt x="0" y="24383"/>
                </a:moveTo>
                <a:lnTo>
                  <a:pt x="370331" y="24383"/>
                </a:lnTo>
                <a:lnTo>
                  <a:pt x="370331" y="0"/>
                </a:lnTo>
                <a:lnTo>
                  <a:pt x="0" y="0"/>
                </a:lnTo>
                <a:lnTo>
                  <a:pt x="0" y="24383"/>
                </a:lnTo>
                <a:close/>
              </a:path>
            </a:pathLst>
          </a:custGeom>
          <a:solidFill>
            <a:schemeClr val="accent4"/>
          </a:solidFill>
          <a:ln>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79" name="object 17">
            <a:extLst>
              <a:ext uri="{FF2B5EF4-FFF2-40B4-BE49-F238E27FC236}">
                <a16:creationId xmlns:a16="http://schemas.microsoft.com/office/drawing/2014/main" id="{0B21B5D4-6FA5-4ABD-9B33-C52DFA8F51AE}"/>
              </a:ext>
            </a:extLst>
          </p:cNvPr>
          <p:cNvSpPr/>
          <p:nvPr/>
        </p:nvSpPr>
        <p:spPr>
          <a:xfrm>
            <a:off x="4998882" y="3213134"/>
            <a:ext cx="652752" cy="150894"/>
          </a:xfrm>
          <a:custGeom>
            <a:avLst/>
            <a:gdLst/>
            <a:ahLst/>
            <a:cxnLst/>
            <a:rect l="l" t="t" r="r" b="b"/>
            <a:pathLst>
              <a:path w="370839" h="85725">
                <a:moveTo>
                  <a:pt x="0" y="85344"/>
                </a:moveTo>
                <a:lnTo>
                  <a:pt x="370331" y="85344"/>
                </a:lnTo>
                <a:lnTo>
                  <a:pt x="370331" y="0"/>
                </a:lnTo>
                <a:lnTo>
                  <a:pt x="0" y="0"/>
                </a:lnTo>
                <a:lnTo>
                  <a:pt x="0" y="85344"/>
                </a:lnTo>
                <a:close/>
              </a:path>
            </a:pathLst>
          </a:custGeom>
          <a:solidFill>
            <a:schemeClr val="accent4"/>
          </a:solidFill>
          <a:ln>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80" name="object 18">
            <a:extLst>
              <a:ext uri="{FF2B5EF4-FFF2-40B4-BE49-F238E27FC236}">
                <a16:creationId xmlns:a16="http://schemas.microsoft.com/office/drawing/2014/main" id="{11A0AAEA-55CE-4A85-8343-F501CD22B626}"/>
              </a:ext>
            </a:extLst>
          </p:cNvPr>
          <p:cNvSpPr/>
          <p:nvPr/>
        </p:nvSpPr>
        <p:spPr>
          <a:xfrm>
            <a:off x="1254053" y="1769928"/>
            <a:ext cx="0" cy="2151621"/>
          </a:xfrm>
          <a:custGeom>
            <a:avLst/>
            <a:gdLst/>
            <a:ahLst/>
            <a:cxnLst/>
            <a:rect l="l" t="t" r="r" b="b"/>
            <a:pathLst>
              <a:path h="1222375">
                <a:moveTo>
                  <a:pt x="0" y="1222248"/>
                </a:moveTo>
                <a:lnTo>
                  <a:pt x="0" y="0"/>
                </a:lnTo>
              </a:path>
            </a:pathLst>
          </a:custGeom>
          <a:ln w="28575">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81" name="object 20">
            <a:extLst>
              <a:ext uri="{FF2B5EF4-FFF2-40B4-BE49-F238E27FC236}">
                <a16:creationId xmlns:a16="http://schemas.microsoft.com/office/drawing/2014/main" id="{83DBDA51-67C6-469D-AD2D-722E981F1D8F}"/>
              </a:ext>
            </a:extLst>
          </p:cNvPr>
          <p:cNvSpPr/>
          <p:nvPr/>
        </p:nvSpPr>
        <p:spPr>
          <a:xfrm>
            <a:off x="1205768" y="3925171"/>
            <a:ext cx="49180" cy="0"/>
          </a:xfrm>
          <a:custGeom>
            <a:avLst/>
            <a:gdLst/>
            <a:ahLst/>
            <a:cxnLst/>
            <a:rect l="l" t="t" r="r" b="b"/>
            <a:pathLst>
              <a:path w="27940">
                <a:moveTo>
                  <a:pt x="0" y="0"/>
                </a:moveTo>
                <a:lnTo>
                  <a:pt x="27432" y="0"/>
                </a:lnTo>
              </a:path>
            </a:pathLst>
          </a:custGeom>
          <a:ln w="28575">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82" name="object 21">
            <a:extLst>
              <a:ext uri="{FF2B5EF4-FFF2-40B4-BE49-F238E27FC236}">
                <a16:creationId xmlns:a16="http://schemas.microsoft.com/office/drawing/2014/main" id="{91ADAD7F-F398-4200-8D60-E4D0F461FACA}"/>
              </a:ext>
            </a:extLst>
          </p:cNvPr>
          <p:cNvSpPr/>
          <p:nvPr/>
        </p:nvSpPr>
        <p:spPr>
          <a:xfrm>
            <a:off x="1205768" y="3492118"/>
            <a:ext cx="49180" cy="0"/>
          </a:xfrm>
          <a:custGeom>
            <a:avLst/>
            <a:gdLst/>
            <a:ahLst/>
            <a:cxnLst/>
            <a:rect l="l" t="t" r="r" b="b"/>
            <a:pathLst>
              <a:path w="27940">
                <a:moveTo>
                  <a:pt x="0" y="0"/>
                </a:moveTo>
                <a:lnTo>
                  <a:pt x="27432" y="0"/>
                </a:lnTo>
              </a:path>
            </a:pathLst>
          </a:custGeom>
          <a:ln w="28575">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83" name="object 23">
            <a:extLst>
              <a:ext uri="{FF2B5EF4-FFF2-40B4-BE49-F238E27FC236}">
                <a16:creationId xmlns:a16="http://schemas.microsoft.com/office/drawing/2014/main" id="{DF18DE36-997A-405C-9D4B-26D566F42DA6}"/>
              </a:ext>
            </a:extLst>
          </p:cNvPr>
          <p:cNvSpPr/>
          <p:nvPr/>
        </p:nvSpPr>
        <p:spPr>
          <a:xfrm>
            <a:off x="1205768" y="3060229"/>
            <a:ext cx="49180" cy="0"/>
          </a:xfrm>
          <a:custGeom>
            <a:avLst/>
            <a:gdLst/>
            <a:ahLst/>
            <a:cxnLst/>
            <a:rect l="l" t="t" r="r" b="b"/>
            <a:pathLst>
              <a:path w="27940">
                <a:moveTo>
                  <a:pt x="0" y="0"/>
                </a:moveTo>
                <a:lnTo>
                  <a:pt x="27432" y="0"/>
                </a:lnTo>
              </a:path>
            </a:pathLst>
          </a:custGeom>
          <a:ln w="28575">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84" name="object 25">
            <a:extLst>
              <a:ext uri="{FF2B5EF4-FFF2-40B4-BE49-F238E27FC236}">
                <a16:creationId xmlns:a16="http://schemas.microsoft.com/office/drawing/2014/main" id="{96BA7821-EC50-43A2-872D-DEBD5F4706DA}"/>
              </a:ext>
            </a:extLst>
          </p:cNvPr>
          <p:cNvSpPr/>
          <p:nvPr/>
        </p:nvSpPr>
        <p:spPr>
          <a:xfrm>
            <a:off x="1205768" y="2631022"/>
            <a:ext cx="49180" cy="0"/>
          </a:xfrm>
          <a:custGeom>
            <a:avLst/>
            <a:gdLst/>
            <a:ahLst/>
            <a:cxnLst/>
            <a:rect l="l" t="t" r="r" b="b"/>
            <a:pathLst>
              <a:path w="27940">
                <a:moveTo>
                  <a:pt x="0" y="0"/>
                </a:moveTo>
                <a:lnTo>
                  <a:pt x="27432" y="0"/>
                </a:lnTo>
              </a:path>
            </a:pathLst>
          </a:custGeom>
          <a:ln w="28575">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85" name="object 27">
            <a:extLst>
              <a:ext uri="{FF2B5EF4-FFF2-40B4-BE49-F238E27FC236}">
                <a16:creationId xmlns:a16="http://schemas.microsoft.com/office/drawing/2014/main" id="{04591C3C-931D-465A-A29F-891CDBC0DEF0}"/>
              </a:ext>
            </a:extLst>
          </p:cNvPr>
          <p:cNvSpPr/>
          <p:nvPr/>
        </p:nvSpPr>
        <p:spPr>
          <a:xfrm>
            <a:off x="1205768" y="2199133"/>
            <a:ext cx="49180" cy="0"/>
          </a:xfrm>
          <a:custGeom>
            <a:avLst/>
            <a:gdLst/>
            <a:ahLst/>
            <a:cxnLst/>
            <a:rect l="l" t="t" r="r" b="b"/>
            <a:pathLst>
              <a:path w="27940">
                <a:moveTo>
                  <a:pt x="0" y="0"/>
                </a:moveTo>
                <a:lnTo>
                  <a:pt x="27432" y="0"/>
                </a:lnTo>
              </a:path>
            </a:pathLst>
          </a:custGeom>
          <a:ln w="28575">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86" name="object 29">
            <a:extLst>
              <a:ext uri="{FF2B5EF4-FFF2-40B4-BE49-F238E27FC236}">
                <a16:creationId xmlns:a16="http://schemas.microsoft.com/office/drawing/2014/main" id="{443CAA4B-E926-481A-BAEA-9F0117BA9D67}"/>
              </a:ext>
            </a:extLst>
          </p:cNvPr>
          <p:cNvSpPr/>
          <p:nvPr/>
        </p:nvSpPr>
        <p:spPr>
          <a:xfrm>
            <a:off x="1205768" y="1769926"/>
            <a:ext cx="49180" cy="0"/>
          </a:xfrm>
          <a:custGeom>
            <a:avLst/>
            <a:gdLst/>
            <a:ahLst/>
            <a:cxnLst/>
            <a:rect l="l" t="t" r="r" b="b"/>
            <a:pathLst>
              <a:path w="27940">
                <a:moveTo>
                  <a:pt x="0" y="0"/>
                </a:moveTo>
                <a:lnTo>
                  <a:pt x="27432" y="0"/>
                </a:lnTo>
              </a:path>
            </a:pathLst>
          </a:custGeom>
          <a:ln w="28575">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87" name="object 30">
            <a:extLst>
              <a:ext uri="{FF2B5EF4-FFF2-40B4-BE49-F238E27FC236}">
                <a16:creationId xmlns:a16="http://schemas.microsoft.com/office/drawing/2014/main" id="{5527E8E1-513D-4098-8D7A-6B13A73394AE}"/>
              </a:ext>
            </a:extLst>
          </p:cNvPr>
          <p:cNvSpPr/>
          <p:nvPr/>
        </p:nvSpPr>
        <p:spPr>
          <a:xfrm>
            <a:off x="1249806" y="3924497"/>
            <a:ext cx="4885578" cy="0"/>
          </a:xfrm>
          <a:custGeom>
            <a:avLst/>
            <a:gdLst/>
            <a:ahLst/>
            <a:cxnLst/>
            <a:rect l="l" t="t" r="r" b="b"/>
            <a:pathLst>
              <a:path w="2775585">
                <a:moveTo>
                  <a:pt x="0" y="0"/>
                </a:moveTo>
                <a:lnTo>
                  <a:pt x="2775204" y="0"/>
                </a:lnTo>
              </a:path>
            </a:pathLst>
          </a:custGeom>
          <a:ln w="28575">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88" name="object 31">
            <a:extLst>
              <a:ext uri="{FF2B5EF4-FFF2-40B4-BE49-F238E27FC236}">
                <a16:creationId xmlns:a16="http://schemas.microsoft.com/office/drawing/2014/main" id="{7D24EF4C-8E4F-43B8-9534-2FA791ED52DE}"/>
              </a:ext>
            </a:extLst>
          </p:cNvPr>
          <p:cNvSpPr/>
          <p:nvPr/>
        </p:nvSpPr>
        <p:spPr>
          <a:xfrm>
            <a:off x="1254053" y="3756937"/>
            <a:ext cx="0" cy="40237"/>
          </a:xfrm>
          <a:custGeom>
            <a:avLst/>
            <a:gdLst/>
            <a:ahLst/>
            <a:cxnLst/>
            <a:rect l="l" t="t" r="r" b="b"/>
            <a:pathLst>
              <a:path h="22860">
                <a:moveTo>
                  <a:pt x="0" y="0"/>
                </a:moveTo>
                <a:lnTo>
                  <a:pt x="0" y="22860"/>
                </a:lnTo>
              </a:path>
            </a:pathLst>
          </a:custGeom>
          <a:ln w="9525">
            <a:solidFill>
              <a:srgbClr val="000000"/>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89" name="object 35">
            <a:extLst>
              <a:ext uri="{FF2B5EF4-FFF2-40B4-BE49-F238E27FC236}">
                <a16:creationId xmlns:a16="http://schemas.microsoft.com/office/drawing/2014/main" id="{E9CEB025-9BE2-4946-BA80-87E8CDBBC40C}"/>
              </a:ext>
            </a:extLst>
          </p:cNvPr>
          <p:cNvSpPr txBox="1"/>
          <p:nvPr/>
        </p:nvSpPr>
        <p:spPr>
          <a:xfrm>
            <a:off x="1943575" y="3547111"/>
            <a:ext cx="315199" cy="207238"/>
          </a:xfrm>
          <a:prstGeom prst="rect">
            <a:avLst/>
          </a:prstGeom>
        </p:spPr>
        <p:txBody>
          <a:bodyPr vert="horz" wrap="square" lIns="0" tIns="22354" rIns="0" bIns="0" rtlCol="0">
            <a:spAutoFit/>
          </a:bodyPr>
          <a:lstStyle/>
          <a:p>
            <a:pPr marL="22354" defTabSz="1609501" fontAlgn="auto">
              <a:spcBef>
                <a:spcPts val="176"/>
              </a:spcBef>
              <a:spcAft>
                <a:spcPts val="0"/>
              </a:spcAft>
              <a:defRPr/>
            </a:pPr>
            <a:r>
              <a:rPr sz="1200" spc="-9" dirty="0">
                <a:solidFill>
                  <a:srgbClr val="FFFFFF"/>
                </a:solidFill>
                <a:latin typeface="Calibri" panose="020F0502020204030204" pitchFamily="34" charset="0"/>
                <a:cs typeface="Calibri" panose="020F0502020204030204" pitchFamily="34" charset="0"/>
              </a:rPr>
              <a:t>25</a:t>
            </a:r>
            <a:endParaRPr sz="1200" dirty="0">
              <a:solidFill>
                <a:prstClr val="black"/>
              </a:solidFill>
              <a:latin typeface="Calibri" panose="020F0502020204030204" pitchFamily="34" charset="0"/>
              <a:cs typeface="Calibri" panose="020F0502020204030204" pitchFamily="34" charset="0"/>
            </a:endParaRPr>
          </a:p>
        </p:txBody>
      </p:sp>
      <p:sp>
        <p:nvSpPr>
          <p:cNvPr id="90" name="object 36">
            <a:extLst>
              <a:ext uri="{FF2B5EF4-FFF2-40B4-BE49-F238E27FC236}">
                <a16:creationId xmlns:a16="http://schemas.microsoft.com/office/drawing/2014/main" id="{1220C358-68BE-4C59-8B17-8865678E422E}"/>
              </a:ext>
            </a:extLst>
          </p:cNvPr>
          <p:cNvSpPr txBox="1"/>
          <p:nvPr/>
        </p:nvSpPr>
        <p:spPr>
          <a:xfrm>
            <a:off x="3594231" y="3450539"/>
            <a:ext cx="315199" cy="207238"/>
          </a:xfrm>
          <a:prstGeom prst="rect">
            <a:avLst/>
          </a:prstGeom>
        </p:spPr>
        <p:txBody>
          <a:bodyPr vert="horz" wrap="square" lIns="0" tIns="22354" rIns="0" bIns="0" rtlCol="0">
            <a:spAutoFit/>
          </a:bodyPr>
          <a:lstStyle/>
          <a:p>
            <a:pPr marL="22354" defTabSz="1609501" fontAlgn="auto">
              <a:spcBef>
                <a:spcPts val="176"/>
              </a:spcBef>
              <a:spcAft>
                <a:spcPts val="0"/>
              </a:spcAft>
              <a:defRPr/>
            </a:pPr>
            <a:r>
              <a:rPr sz="1200" spc="-9" dirty="0">
                <a:solidFill>
                  <a:srgbClr val="FFFFFF"/>
                </a:solidFill>
                <a:latin typeface="Calibri" panose="020F0502020204030204" pitchFamily="34" charset="0"/>
                <a:cs typeface="Calibri" panose="020F0502020204030204" pitchFamily="34" charset="0"/>
              </a:rPr>
              <a:t>34</a:t>
            </a:r>
            <a:endParaRPr sz="1200" dirty="0">
              <a:solidFill>
                <a:prstClr val="black"/>
              </a:solidFill>
              <a:latin typeface="Calibri" panose="020F0502020204030204" pitchFamily="34" charset="0"/>
              <a:cs typeface="Calibri" panose="020F0502020204030204" pitchFamily="34" charset="0"/>
            </a:endParaRPr>
          </a:p>
        </p:txBody>
      </p:sp>
      <p:sp>
        <p:nvSpPr>
          <p:cNvPr id="91" name="object 37">
            <a:extLst>
              <a:ext uri="{FF2B5EF4-FFF2-40B4-BE49-F238E27FC236}">
                <a16:creationId xmlns:a16="http://schemas.microsoft.com/office/drawing/2014/main" id="{15BA4AC6-B91A-4494-A106-8EEF1AA650EA}"/>
              </a:ext>
            </a:extLst>
          </p:cNvPr>
          <p:cNvSpPr txBox="1"/>
          <p:nvPr/>
        </p:nvSpPr>
        <p:spPr>
          <a:xfrm>
            <a:off x="5212096" y="3633399"/>
            <a:ext cx="315199" cy="207238"/>
          </a:xfrm>
          <a:prstGeom prst="rect">
            <a:avLst/>
          </a:prstGeom>
        </p:spPr>
        <p:txBody>
          <a:bodyPr vert="horz" wrap="square" lIns="0" tIns="22354" rIns="0" bIns="0" rtlCol="0">
            <a:spAutoFit/>
          </a:bodyPr>
          <a:lstStyle/>
          <a:p>
            <a:pPr marL="22354" defTabSz="1609501" fontAlgn="auto">
              <a:spcBef>
                <a:spcPts val="176"/>
              </a:spcBef>
              <a:spcAft>
                <a:spcPts val="0"/>
              </a:spcAft>
              <a:defRPr/>
            </a:pPr>
            <a:r>
              <a:rPr sz="1200" spc="-9" dirty="0">
                <a:solidFill>
                  <a:srgbClr val="FFFFFF"/>
                </a:solidFill>
                <a:latin typeface="Calibri" panose="020F0502020204030204" pitchFamily="34" charset="0"/>
                <a:cs typeface="Calibri" panose="020F0502020204030204" pitchFamily="34" charset="0"/>
              </a:rPr>
              <a:t>17</a:t>
            </a:r>
            <a:endParaRPr sz="1200" dirty="0">
              <a:solidFill>
                <a:prstClr val="black"/>
              </a:solidFill>
              <a:latin typeface="Calibri" panose="020F0502020204030204" pitchFamily="34" charset="0"/>
              <a:cs typeface="Calibri" panose="020F0502020204030204" pitchFamily="34" charset="0"/>
            </a:endParaRPr>
          </a:p>
        </p:txBody>
      </p:sp>
      <p:sp>
        <p:nvSpPr>
          <p:cNvPr id="92" name="object 38">
            <a:extLst>
              <a:ext uri="{FF2B5EF4-FFF2-40B4-BE49-F238E27FC236}">
                <a16:creationId xmlns:a16="http://schemas.microsoft.com/office/drawing/2014/main" id="{3129AE6B-7A3C-410F-BA2C-18FB91510E4E}"/>
              </a:ext>
            </a:extLst>
          </p:cNvPr>
          <p:cNvSpPr txBox="1"/>
          <p:nvPr/>
        </p:nvSpPr>
        <p:spPr>
          <a:xfrm>
            <a:off x="1954461" y="2987356"/>
            <a:ext cx="315199" cy="207238"/>
          </a:xfrm>
          <a:prstGeom prst="rect">
            <a:avLst/>
          </a:prstGeom>
        </p:spPr>
        <p:txBody>
          <a:bodyPr vert="horz" wrap="square" lIns="0" tIns="22354" rIns="0" bIns="0" rtlCol="0">
            <a:spAutoFit/>
          </a:bodyPr>
          <a:lstStyle/>
          <a:p>
            <a:pPr marL="22354" defTabSz="1609501" fontAlgn="auto">
              <a:spcBef>
                <a:spcPts val="176"/>
              </a:spcBef>
              <a:spcAft>
                <a:spcPts val="0"/>
              </a:spcAft>
              <a:defRPr/>
            </a:pPr>
            <a:r>
              <a:rPr sz="1200" spc="-9" dirty="0">
                <a:solidFill>
                  <a:srgbClr val="FFFFFF"/>
                </a:solidFill>
                <a:latin typeface="Calibri" panose="020F0502020204030204" pitchFamily="34" charset="0"/>
                <a:cs typeface="Calibri" panose="020F0502020204030204" pitchFamily="34" charset="0"/>
              </a:rPr>
              <a:t>27</a:t>
            </a:r>
            <a:endParaRPr sz="1200" dirty="0">
              <a:solidFill>
                <a:prstClr val="black"/>
              </a:solidFill>
              <a:latin typeface="Calibri" panose="020F0502020204030204" pitchFamily="34" charset="0"/>
              <a:cs typeface="Calibri" panose="020F0502020204030204" pitchFamily="34" charset="0"/>
            </a:endParaRPr>
          </a:p>
        </p:txBody>
      </p:sp>
      <p:sp>
        <p:nvSpPr>
          <p:cNvPr id="93" name="object 39">
            <a:extLst>
              <a:ext uri="{FF2B5EF4-FFF2-40B4-BE49-F238E27FC236}">
                <a16:creationId xmlns:a16="http://schemas.microsoft.com/office/drawing/2014/main" id="{E3428845-36D3-47FA-BB75-FA4F30D838AE}"/>
              </a:ext>
            </a:extLst>
          </p:cNvPr>
          <p:cNvSpPr txBox="1"/>
          <p:nvPr/>
        </p:nvSpPr>
        <p:spPr>
          <a:xfrm>
            <a:off x="3370579" y="3051736"/>
            <a:ext cx="652752" cy="207238"/>
          </a:xfrm>
          <a:prstGeom prst="rect">
            <a:avLst/>
          </a:prstGeom>
          <a:ln>
            <a:noFill/>
          </a:ln>
        </p:spPr>
        <p:txBody>
          <a:bodyPr vert="horz" wrap="square" lIns="0" tIns="22354" rIns="0" bIns="0" rtlCol="0">
            <a:spAutoFit/>
          </a:bodyPr>
          <a:lstStyle/>
          <a:p>
            <a:pPr algn="ctr" defTabSz="1609501" fontAlgn="auto">
              <a:spcBef>
                <a:spcPts val="176"/>
              </a:spcBef>
              <a:spcAft>
                <a:spcPts val="0"/>
              </a:spcAft>
              <a:defRPr/>
            </a:pPr>
            <a:r>
              <a:rPr sz="1200" spc="-9" dirty="0">
                <a:solidFill>
                  <a:srgbClr val="FFFFFF"/>
                </a:solidFill>
                <a:latin typeface="Calibri" panose="020F0502020204030204" pitchFamily="34" charset="0"/>
                <a:cs typeface="Calibri" panose="020F0502020204030204" pitchFamily="34" charset="0"/>
              </a:rPr>
              <a:t>3</a:t>
            </a:r>
            <a:endParaRPr sz="1200" dirty="0">
              <a:solidFill>
                <a:prstClr val="black"/>
              </a:solidFill>
              <a:latin typeface="Calibri" panose="020F0502020204030204" pitchFamily="34" charset="0"/>
              <a:cs typeface="Calibri" panose="020F0502020204030204" pitchFamily="34" charset="0"/>
            </a:endParaRPr>
          </a:p>
        </p:txBody>
      </p:sp>
      <p:sp>
        <p:nvSpPr>
          <p:cNvPr id="94" name="object 40">
            <a:extLst>
              <a:ext uri="{FF2B5EF4-FFF2-40B4-BE49-F238E27FC236}">
                <a16:creationId xmlns:a16="http://schemas.microsoft.com/office/drawing/2014/main" id="{69EE854E-952F-4FAC-B02F-DAD15A75CEA5}"/>
              </a:ext>
            </a:extLst>
          </p:cNvPr>
          <p:cNvSpPr txBox="1"/>
          <p:nvPr/>
        </p:nvSpPr>
        <p:spPr>
          <a:xfrm>
            <a:off x="5249651" y="3353297"/>
            <a:ext cx="239193" cy="207238"/>
          </a:xfrm>
          <a:prstGeom prst="rect">
            <a:avLst/>
          </a:prstGeom>
        </p:spPr>
        <p:txBody>
          <a:bodyPr vert="horz" wrap="square" lIns="0" tIns="22354" rIns="0" bIns="0" rtlCol="0">
            <a:spAutoFit/>
          </a:bodyPr>
          <a:lstStyle/>
          <a:p>
            <a:pPr marL="22354" defTabSz="1609501" fontAlgn="auto">
              <a:spcBef>
                <a:spcPts val="176"/>
              </a:spcBef>
              <a:spcAft>
                <a:spcPts val="0"/>
              </a:spcAft>
              <a:defRPr/>
            </a:pPr>
            <a:r>
              <a:rPr sz="1200" spc="-9" dirty="0">
                <a:solidFill>
                  <a:srgbClr val="FFFFFF"/>
                </a:solidFill>
                <a:latin typeface="Calibri" panose="020F0502020204030204" pitchFamily="34" charset="0"/>
                <a:cs typeface="Calibri" panose="020F0502020204030204" pitchFamily="34" charset="0"/>
              </a:rPr>
              <a:t>9</a:t>
            </a:r>
            <a:endParaRPr sz="1200" dirty="0">
              <a:solidFill>
                <a:prstClr val="black"/>
              </a:solidFill>
              <a:latin typeface="Calibri" panose="020F0502020204030204" pitchFamily="34" charset="0"/>
              <a:cs typeface="Calibri" panose="020F0502020204030204" pitchFamily="34" charset="0"/>
            </a:endParaRPr>
          </a:p>
        </p:txBody>
      </p:sp>
      <p:sp>
        <p:nvSpPr>
          <p:cNvPr id="95" name="object 41">
            <a:extLst>
              <a:ext uri="{FF2B5EF4-FFF2-40B4-BE49-F238E27FC236}">
                <a16:creationId xmlns:a16="http://schemas.microsoft.com/office/drawing/2014/main" id="{CE7C68F4-910E-4E96-A949-D7B8C923AD07}"/>
              </a:ext>
            </a:extLst>
          </p:cNvPr>
          <p:cNvSpPr txBox="1"/>
          <p:nvPr/>
        </p:nvSpPr>
        <p:spPr>
          <a:xfrm>
            <a:off x="1992019" y="2339968"/>
            <a:ext cx="240311" cy="207238"/>
          </a:xfrm>
          <a:prstGeom prst="rect">
            <a:avLst/>
          </a:prstGeom>
        </p:spPr>
        <p:txBody>
          <a:bodyPr vert="horz" wrap="square" lIns="0" tIns="22354" rIns="0" bIns="0" rtlCol="0">
            <a:spAutoFit/>
          </a:bodyPr>
          <a:lstStyle/>
          <a:p>
            <a:pPr marL="22354" defTabSz="1609501" fontAlgn="auto">
              <a:spcBef>
                <a:spcPts val="176"/>
              </a:spcBef>
              <a:spcAft>
                <a:spcPts val="0"/>
              </a:spcAft>
              <a:defRPr/>
            </a:pPr>
            <a:r>
              <a:rPr sz="1200" spc="-9" dirty="0">
                <a:solidFill>
                  <a:srgbClr val="404040"/>
                </a:solidFill>
                <a:latin typeface="Calibri" panose="020F0502020204030204" pitchFamily="34" charset="0"/>
                <a:cs typeface="Calibri" panose="020F0502020204030204" pitchFamily="34" charset="0"/>
              </a:rPr>
              <a:t>2</a:t>
            </a:r>
            <a:endParaRPr sz="1200" dirty="0">
              <a:solidFill>
                <a:prstClr val="black"/>
              </a:solidFill>
              <a:latin typeface="Calibri" panose="020F0502020204030204" pitchFamily="34" charset="0"/>
              <a:cs typeface="Calibri" panose="020F0502020204030204" pitchFamily="34" charset="0"/>
            </a:endParaRPr>
          </a:p>
        </p:txBody>
      </p:sp>
      <p:sp>
        <p:nvSpPr>
          <p:cNvPr id="96" name="object 42">
            <a:extLst>
              <a:ext uri="{FF2B5EF4-FFF2-40B4-BE49-F238E27FC236}">
                <a16:creationId xmlns:a16="http://schemas.microsoft.com/office/drawing/2014/main" id="{DDBE5857-C594-4C94-9863-0D9D492CFC48}"/>
              </a:ext>
            </a:extLst>
          </p:cNvPr>
          <p:cNvSpPr txBox="1"/>
          <p:nvPr/>
        </p:nvSpPr>
        <p:spPr>
          <a:xfrm>
            <a:off x="3620904" y="2685345"/>
            <a:ext cx="240311" cy="207238"/>
          </a:xfrm>
          <a:prstGeom prst="rect">
            <a:avLst/>
          </a:prstGeom>
        </p:spPr>
        <p:txBody>
          <a:bodyPr vert="horz" wrap="square" lIns="0" tIns="22354" rIns="0" bIns="0" rtlCol="0">
            <a:spAutoFit/>
          </a:bodyPr>
          <a:lstStyle/>
          <a:p>
            <a:pPr marL="22354" defTabSz="1609501" fontAlgn="auto">
              <a:spcBef>
                <a:spcPts val="176"/>
              </a:spcBef>
              <a:spcAft>
                <a:spcPts val="0"/>
              </a:spcAft>
              <a:defRPr/>
            </a:pPr>
            <a:r>
              <a:rPr sz="1200" spc="-9" dirty="0">
                <a:solidFill>
                  <a:srgbClr val="404040"/>
                </a:solidFill>
                <a:latin typeface="Calibri" panose="020F0502020204030204" pitchFamily="34" charset="0"/>
                <a:cs typeface="Calibri" panose="020F0502020204030204" pitchFamily="34" charset="0"/>
              </a:rPr>
              <a:t>2</a:t>
            </a:r>
            <a:endParaRPr sz="1200" dirty="0">
              <a:solidFill>
                <a:prstClr val="black"/>
              </a:solidFill>
              <a:latin typeface="Calibri" panose="020F0502020204030204" pitchFamily="34" charset="0"/>
              <a:cs typeface="Calibri" panose="020F0502020204030204" pitchFamily="34" charset="0"/>
            </a:endParaRPr>
          </a:p>
        </p:txBody>
      </p:sp>
      <p:sp>
        <p:nvSpPr>
          <p:cNvPr id="97" name="object 43">
            <a:extLst>
              <a:ext uri="{FF2B5EF4-FFF2-40B4-BE49-F238E27FC236}">
                <a16:creationId xmlns:a16="http://schemas.microsoft.com/office/drawing/2014/main" id="{6B1C4790-EE10-4024-860B-55FB37458761}"/>
              </a:ext>
            </a:extLst>
          </p:cNvPr>
          <p:cNvSpPr txBox="1"/>
          <p:nvPr/>
        </p:nvSpPr>
        <p:spPr>
          <a:xfrm>
            <a:off x="5249651" y="3177815"/>
            <a:ext cx="240311" cy="207238"/>
          </a:xfrm>
          <a:prstGeom prst="rect">
            <a:avLst/>
          </a:prstGeom>
        </p:spPr>
        <p:txBody>
          <a:bodyPr vert="horz" wrap="square" lIns="0" tIns="22354" rIns="0" bIns="0" rtlCol="0">
            <a:spAutoFit/>
          </a:bodyPr>
          <a:lstStyle/>
          <a:p>
            <a:pPr marL="22354" defTabSz="1609501" fontAlgn="auto">
              <a:spcBef>
                <a:spcPts val="176"/>
              </a:spcBef>
              <a:spcAft>
                <a:spcPts val="0"/>
              </a:spcAft>
              <a:defRPr/>
            </a:pPr>
            <a:r>
              <a:rPr lang="en-US" sz="1200" spc="-9" dirty="0">
                <a:solidFill>
                  <a:srgbClr val="FFFFFF"/>
                </a:solidFill>
                <a:latin typeface="Calibri" panose="020F0502020204030204" pitchFamily="34" charset="0"/>
                <a:cs typeface="Calibri" panose="020F0502020204030204" pitchFamily="34" charset="0"/>
              </a:rPr>
              <a:t>7</a:t>
            </a:r>
            <a:endParaRPr sz="1200" dirty="0">
              <a:solidFill>
                <a:prstClr val="black"/>
              </a:solidFill>
              <a:latin typeface="Calibri" panose="020F0502020204030204" pitchFamily="34" charset="0"/>
              <a:cs typeface="Calibri" panose="020F0502020204030204" pitchFamily="34" charset="0"/>
            </a:endParaRPr>
          </a:p>
        </p:txBody>
      </p:sp>
      <p:sp>
        <p:nvSpPr>
          <p:cNvPr id="98" name="object 45">
            <a:extLst>
              <a:ext uri="{FF2B5EF4-FFF2-40B4-BE49-F238E27FC236}">
                <a16:creationId xmlns:a16="http://schemas.microsoft.com/office/drawing/2014/main" id="{6B7F66EF-4C87-42B6-ACF6-6F26354857EF}"/>
              </a:ext>
            </a:extLst>
          </p:cNvPr>
          <p:cNvSpPr txBox="1"/>
          <p:nvPr/>
        </p:nvSpPr>
        <p:spPr>
          <a:xfrm>
            <a:off x="1616914" y="3968181"/>
            <a:ext cx="900885" cy="453459"/>
          </a:xfrm>
          <a:prstGeom prst="rect">
            <a:avLst/>
          </a:prstGeom>
        </p:spPr>
        <p:txBody>
          <a:bodyPr vert="horz" wrap="square" lIns="0" tIns="22354" rIns="0" bIns="0" rtlCol="0">
            <a:spAutoFit/>
          </a:bodyPr>
          <a:lstStyle/>
          <a:p>
            <a:pPr marL="22354" algn="ctr" defTabSz="1609501" fontAlgn="auto">
              <a:spcBef>
                <a:spcPts val="176"/>
              </a:spcBef>
              <a:spcAft>
                <a:spcPts val="0"/>
              </a:spcAft>
              <a:defRPr/>
            </a:pPr>
            <a:r>
              <a:rPr sz="1400" dirty="0">
                <a:solidFill>
                  <a:prstClr val="black"/>
                </a:solidFill>
                <a:latin typeface="Calibri" panose="020F0502020204030204" pitchFamily="34" charset="0"/>
                <a:cs typeface="Calibri" panose="020F0502020204030204" pitchFamily="34" charset="0"/>
              </a:rPr>
              <a:t>Ocular</a:t>
            </a:r>
            <a:r>
              <a:rPr sz="1400" spc="-115" dirty="0">
                <a:solidFill>
                  <a:prstClr val="black"/>
                </a:solidFill>
                <a:latin typeface="Calibri" panose="020F0502020204030204" pitchFamily="34" charset="0"/>
                <a:cs typeface="Calibri" panose="020F0502020204030204" pitchFamily="34" charset="0"/>
              </a:rPr>
              <a:t> </a:t>
            </a:r>
            <a:r>
              <a:rPr sz="1400" spc="-9" dirty="0">
                <a:solidFill>
                  <a:prstClr val="black"/>
                </a:solidFill>
                <a:latin typeface="Calibri" panose="020F0502020204030204" pitchFamily="34" charset="0"/>
                <a:cs typeface="Calibri" panose="020F0502020204030204" pitchFamily="34" charset="0"/>
              </a:rPr>
              <a:t>TRAEs</a:t>
            </a:r>
            <a:endParaRPr sz="1400" dirty="0">
              <a:solidFill>
                <a:prstClr val="black"/>
              </a:solidFill>
              <a:latin typeface="Calibri" panose="020F0502020204030204" pitchFamily="34" charset="0"/>
              <a:cs typeface="Calibri" panose="020F0502020204030204" pitchFamily="34" charset="0"/>
            </a:endParaRPr>
          </a:p>
        </p:txBody>
      </p:sp>
      <p:sp>
        <p:nvSpPr>
          <p:cNvPr id="99" name="object 46">
            <a:extLst>
              <a:ext uri="{FF2B5EF4-FFF2-40B4-BE49-F238E27FC236}">
                <a16:creationId xmlns:a16="http://schemas.microsoft.com/office/drawing/2014/main" id="{2289D535-11C4-4ECC-BA70-5470FD04A00E}"/>
              </a:ext>
            </a:extLst>
          </p:cNvPr>
          <p:cNvSpPr txBox="1"/>
          <p:nvPr/>
        </p:nvSpPr>
        <p:spPr>
          <a:xfrm>
            <a:off x="3181909" y="3968181"/>
            <a:ext cx="900886" cy="453459"/>
          </a:xfrm>
          <a:prstGeom prst="rect">
            <a:avLst/>
          </a:prstGeom>
        </p:spPr>
        <p:txBody>
          <a:bodyPr vert="horz" wrap="square" lIns="0" tIns="22354" rIns="0" bIns="0" rtlCol="0">
            <a:spAutoFit/>
          </a:bodyPr>
          <a:lstStyle/>
          <a:p>
            <a:pPr marL="22354" algn="ctr" defTabSz="1609501" fontAlgn="auto">
              <a:spcBef>
                <a:spcPts val="176"/>
              </a:spcBef>
              <a:spcAft>
                <a:spcPts val="0"/>
              </a:spcAft>
              <a:defRPr/>
            </a:pPr>
            <a:r>
              <a:rPr sz="1400" spc="-9" dirty="0">
                <a:solidFill>
                  <a:prstClr val="black"/>
                </a:solidFill>
                <a:latin typeface="Calibri" panose="020F0502020204030204" pitchFamily="34" charset="0"/>
                <a:cs typeface="Calibri" panose="020F0502020204030204" pitchFamily="34" charset="0"/>
              </a:rPr>
              <a:t>Bleeding</a:t>
            </a:r>
            <a:r>
              <a:rPr sz="1400" spc="-63" dirty="0">
                <a:solidFill>
                  <a:prstClr val="black"/>
                </a:solidFill>
                <a:latin typeface="Calibri" panose="020F0502020204030204" pitchFamily="34" charset="0"/>
                <a:cs typeface="Calibri" panose="020F0502020204030204" pitchFamily="34" charset="0"/>
              </a:rPr>
              <a:t> </a:t>
            </a:r>
            <a:r>
              <a:rPr sz="1400" spc="-9" dirty="0">
                <a:solidFill>
                  <a:prstClr val="black"/>
                </a:solidFill>
                <a:latin typeface="Calibri" panose="020F0502020204030204" pitchFamily="34" charset="0"/>
                <a:cs typeface="Calibri" panose="020F0502020204030204" pitchFamily="34" charset="0"/>
              </a:rPr>
              <a:t>TRAEs</a:t>
            </a:r>
            <a:endParaRPr sz="1400" dirty="0">
              <a:solidFill>
                <a:prstClr val="black"/>
              </a:solidFill>
              <a:latin typeface="Calibri" panose="020F0502020204030204" pitchFamily="34" charset="0"/>
              <a:cs typeface="Calibri" panose="020F0502020204030204" pitchFamily="34" charset="0"/>
            </a:endParaRPr>
          </a:p>
        </p:txBody>
      </p:sp>
      <p:sp>
        <p:nvSpPr>
          <p:cNvPr id="100" name="object 47">
            <a:extLst>
              <a:ext uri="{FF2B5EF4-FFF2-40B4-BE49-F238E27FC236}">
                <a16:creationId xmlns:a16="http://schemas.microsoft.com/office/drawing/2014/main" id="{5DA68637-1959-4271-BF5D-EDB543075B8C}"/>
              </a:ext>
            </a:extLst>
          </p:cNvPr>
          <p:cNvSpPr txBox="1"/>
          <p:nvPr/>
        </p:nvSpPr>
        <p:spPr>
          <a:xfrm>
            <a:off x="4592212" y="3968180"/>
            <a:ext cx="1385979" cy="493150"/>
          </a:xfrm>
          <a:prstGeom prst="rect">
            <a:avLst/>
          </a:prstGeom>
        </p:spPr>
        <p:txBody>
          <a:bodyPr vert="horz" wrap="square" lIns="0" tIns="22354" rIns="0" bIns="0" rtlCol="0">
            <a:spAutoFit/>
          </a:bodyPr>
          <a:lstStyle/>
          <a:p>
            <a:pPr algn="ctr" defTabSz="1609501" fontAlgn="auto">
              <a:lnSpc>
                <a:spcPts val="1242"/>
              </a:lnSpc>
              <a:spcBef>
                <a:spcPts val="176"/>
              </a:spcBef>
              <a:spcAft>
                <a:spcPts val="0"/>
              </a:spcAft>
              <a:defRPr/>
            </a:pPr>
            <a:r>
              <a:rPr sz="1400" spc="-9" dirty="0">
                <a:solidFill>
                  <a:prstClr val="black"/>
                </a:solidFill>
                <a:latin typeface="Calibri" panose="020F0502020204030204" pitchFamily="34" charset="0"/>
                <a:cs typeface="Calibri" panose="020F0502020204030204" pitchFamily="34" charset="0"/>
              </a:rPr>
              <a:t>Peripheral</a:t>
            </a:r>
            <a:r>
              <a:rPr sz="1400" spc="-35" dirty="0">
                <a:solidFill>
                  <a:prstClr val="black"/>
                </a:solidFill>
                <a:latin typeface="Calibri" panose="020F0502020204030204" pitchFamily="34" charset="0"/>
                <a:cs typeface="Calibri" panose="020F0502020204030204" pitchFamily="34" charset="0"/>
              </a:rPr>
              <a:t> </a:t>
            </a:r>
            <a:r>
              <a:rPr sz="1400" spc="-9" dirty="0">
                <a:solidFill>
                  <a:prstClr val="black"/>
                </a:solidFill>
                <a:latin typeface="Calibri" panose="020F0502020204030204" pitchFamily="34" charset="0"/>
                <a:cs typeface="Calibri" panose="020F0502020204030204" pitchFamily="34" charset="0"/>
              </a:rPr>
              <a:t>Neuropathy</a:t>
            </a:r>
            <a:endParaRPr sz="1400" dirty="0">
              <a:solidFill>
                <a:prstClr val="black"/>
              </a:solidFill>
              <a:latin typeface="Calibri" panose="020F0502020204030204" pitchFamily="34" charset="0"/>
              <a:cs typeface="Calibri" panose="020F0502020204030204" pitchFamily="34" charset="0"/>
            </a:endParaRPr>
          </a:p>
          <a:p>
            <a:pPr algn="ctr" defTabSz="1609501" fontAlgn="auto">
              <a:lnSpc>
                <a:spcPts val="1242"/>
              </a:lnSpc>
              <a:spcBef>
                <a:spcPts val="0"/>
              </a:spcBef>
              <a:spcAft>
                <a:spcPts val="0"/>
              </a:spcAft>
              <a:defRPr/>
            </a:pPr>
            <a:r>
              <a:rPr sz="1400" spc="-9" dirty="0">
                <a:solidFill>
                  <a:prstClr val="black"/>
                </a:solidFill>
                <a:latin typeface="Calibri" panose="020F0502020204030204" pitchFamily="34" charset="0"/>
                <a:cs typeface="Calibri" panose="020F0502020204030204" pitchFamily="34" charset="0"/>
              </a:rPr>
              <a:t>TRAEs</a:t>
            </a:r>
            <a:endParaRPr sz="1400" dirty="0">
              <a:solidFill>
                <a:prstClr val="black"/>
              </a:solidFill>
              <a:latin typeface="Calibri" panose="020F0502020204030204" pitchFamily="34" charset="0"/>
              <a:cs typeface="Calibri" panose="020F0502020204030204" pitchFamily="34" charset="0"/>
            </a:endParaRPr>
          </a:p>
        </p:txBody>
      </p:sp>
      <p:sp>
        <p:nvSpPr>
          <p:cNvPr id="101" name="object 54">
            <a:extLst>
              <a:ext uri="{FF2B5EF4-FFF2-40B4-BE49-F238E27FC236}">
                <a16:creationId xmlns:a16="http://schemas.microsoft.com/office/drawing/2014/main" id="{BBAB8AE6-9EE9-410A-A528-162079B302EE}"/>
              </a:ext>
            </a:extLst>
          </p:cNvPr>
          <p:cNvSpPr/>
          <p:nvPr/>
        </p:nvSpPr>
        <p:spPr>
          <a:xfrm>
            <a:off x="2008742" y="2534452"/>
            <a:ext cx="89419" cy="197838"/>
          </a:xfrm>
          <a:custGeom>
            <a:avLst/>
            <a:gdLst/>
            <a:ahLst/>
            <a:cxnLst/>
            <a:rect l="l" t="t" r="r" b="b"/>
            <a:pathLst>
              <a:path w="50800" h="112394">
                <a:moveTo>
                  <a:pt x="19050" y="61468"/>
                </a:moveTo>
                <a:lnTo>
                  <a:pt x="0" y="61468"/>
                </a:lnTo>
                <a:lnTo>
                  <a:pt x="25400" y="112268"/>
                </a:lnTo>
                <a:lnTo>
                  <a:pt x="44450" y="74168"/>
                </a:lnTo>
                <a:lnTo>
                  <a:pt x="19050" y="74168"/>
                </a:lnTo>
                <a:lnTo>
                  <a:pt x="19050" y="61468"/>
                </a:lnTo>
                <a:close/>
              </a:path>
              <a:path w="50800" h="112394">
                <a:moveTo>
                  <a:pt x="31750" y="0"/>
                </a:moveTo>
                <a:lnTo>
                  <a:pt x="19050" y="0"/>
                </a:lnTo>
                <a:lnTo>
                  <a:pt x="19050" y="74168"/>
                </a:lnTo>
                <a:lnTo>
                  <a:pt x="31750" y="74168"/>
                </a:lnTo>
                <a:lnTo>
                  <a:pt x="31750" y="0"/>
                </a:lnTo>
                <a:close/>
              </a:path>
              <a:path w="50800" h="112394">
                <a:moveTo>
                  <a:pt x="50800" y="61468"/>
                </a:moveTo>
                <a:lnTo>
                  <a:pt x="31750" y="61468"/>
                </a:lnTo>
                <a:lnTo>
                  <a:pt x="31750" y="74168"/>
                </a:lnTo>
                <a:lnTo>
                  <a:pt x="44450" y="74168"/>
                </a:lnTo>
                <a:lnTo>
                  <a:pt x="50800" y="61468"/>
                </a:lnTo>
                <a:close/>
              </a:path>
            </a:pathLst>
          </a:custGeom>
          <a:solidFill>
            <a:srgbClr val="000000"/>
          </a:solidFill>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102" name="object 56">
            <a:extLst>
              <a:ext uri="{FF2B5EF4-FFF2-40B4-BE49-F238E27FC236}">
                <a16:creationId xmlns:a16="http://schemas.microsoft.com/office/drawing/2014/main" id="{80BBF477-4B77-4B82-8015-6573B2BC8DB6}"/>
              </a:ext>
            </a:extLst>
          </p:cNvPr>
          <p:cNvSpPr txBox="1"/>
          <p:nvPr/>
        </p:nvSpPr>
        <p:spPr>
          <a:xfrm>
            <a:off x="673575" y="2180366"/>
            <a:ext cx="246221" cy="1311753"/>
          </a:xfrm>
          <a:prstGeom prst="rect">
            <a:avLst/>
          </a:prstGeom>
        </p:spPr>
        <p:txBody>
          <a:bodyPr vert="vert270" wrap="square" lIns="0" tIns="5589" rIns="0" bIns="0" rtlCol="0">
            <a:spAutoFit/>
          </a:bodyPr>
          <a:lstStyle/>
          <a:p>
            <a:pPr marL="22354" algn="ctr" defTabSz="1609501" fontAlgn="auto">
              <a:spcBef>
                <a:spcPts val="44"/>
              </a:spcBef>
              <a:spcAft>
                <a:spcPts val="0"/>
              </a:spcAft>
              <a:defRPr/>
            </a:pPr>
            <a:r>
              <a:rPr sz="1600" dirty="0">
                <a:solidFill>
                  <a:prstClr val="black"/>
                </a:solidFill>
                <a:latin typeface="Calibri" panose="020F0502020204030204" pitchFamily="34" charset="0"/>
                <a:cs typeface="Calibri" panose="020F0502020204030204" pitchFamily="34" charset="0"/>
              </a:rPr>
              <a:t>Patients</a:t>
            </a:r>
            <a:r>
              <a:rPr sz="1600" spc="-115" dirty="0">
                <a:solidFill>
                  <a:prstClr val="black"/>
                </a:solidFill>
                <a:latin typeface="Calibri" panose="020F0502020204030204" pitchFamily="34" charset="0"/>
                <a:cs typeface="Calibri" panose="020F0502020204030204" pitchFamily="34" charset="0"/>
              </a:rPr>
              <a:t> </a:t>
            </a:r>
            <a:r>
              <a:rPr sz="1600" dirty="0">
                <a:solidFill>
                  <a:prstClr val="black"/>
                </a:solidFill>
                <a:latin typeface="Calibri" panose="020F0502020204030204" pitchFamily="34" charset="0"/>
                <a:cs typeface="Calibri" panose="020F0502020204030204" pitchFamily="34" charset="0"/>
              </a:rPr>
              <a:t>(%)</a:t>
            </a:r>
          </a:p>
        </p:txBody>
      </p:sp>
      <p:sp>
        <p:nvSpPr>
          <p:cNvPr id="103" name="object 57">
            <a:extLst>
              <a:ext uri="{FF2B5EF4-FFF2-40B4-BE49-F238E27FC236}">
                <a16:creationId xmlns:a16="http://schemas.microsoft.com/office/drawing/2014/main" id="{7F87D64D-AE3C-48EA-A085-C66929CE56AC}"/>
              </a:ext>
            </a:extLst>
          </p:cNvPr>
          <p:cNvSpPr/>
          <p:nvPr/>
        </p:nvSpPr>
        <p:spPr>
          <a:xfrm>
            <a:off x="3647775" y="2869769"/>
            <a:ext cx="89419" cy="197838"/>
          </a:xfrm>
          <a:custGeom>
            <a:avLst/>
            <a:gdLst/>
            <a:ahLst/>
            <a:cxnLst/>
            <a:rect l="l" t="t" r="r" b="b"/>
            <a:pathLst>
              <a:path w="50800" h="112394">
                <a:moveTo>
                  <a:pt x="19050" y="61468"/>
                </a:moveTo>
                <a:lnTo>
                  <a:pt x="0" y="61468"/>
                </a:lnTo>
                <a:lnTo>
                  <a:pt x="25400" y="112268"/>
                </a:lnTo>
                <a:lnTo>
                  <a:pt x="44450" y="74168"/>
                </a:lnTo>
                <a:lnTo>
                  <a:pt x="19050" y="74168"/>
                </a:lnTo>
                <a:lnTo>
                  <a:pt x="19050" y="61468"/>
                </a:lnTo>
                <a:close/>
              </a:path>
              <a:path w="50800" h="112394">
                <a:moveTo>
                  <a:pt x="31750" y="0"/>
                </a:moveTo>
                <a:lnTo>
                  <a:pt x="19050" y="0"/>
                </a:lnTo>
                <a:lnTo>
                  <a:pt x="19050" y="74168"/>
                </a:lnTo>
                <a:lnTo>
                  <a:pt x="31750" y="74168"/>
                </a:lnTo>
                <a:lnTo>
                  <a:pt x="31750" y="0"/>
                </a:lnTo>
                <a:close/>
              </a:path>
              <a:path w="50800" h="112394">
                <a:moveTo>
                  <a:pt x="50800" y="61468"/>
                </a:moveTo>
                <a:lnTo>
                  <a:pt x="31750" y="61468"/>
                </a:lnTo>
                <a:lnTo>
                  <a:pt x="31750" y="74168"/>
                </a:lnTo>
                <a:lnTo>
                  <a:pt x="44450" y="74168"/>
                </a:lnTo>
                <a:lnTo>
                  <a:pt x="50800" y="61468"/>
                </a:lnTo>
                <a:close/>
              </a:path>
            </a:pathLst>
          </a:custGeom>
          <a:solidFill>
            <a:srgbClr val="000000"/>
          </a:solidFill>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grpSp>
        <p:nvGrpSpPr>
          <p:cNvPr id="104" name="Group 103">
            <a:extLst>
              <a:ext uri="{FF2B5EF4-FFF2-40B4-BE49-F238E27FC236}">
                <a16:creationId xmlns:a16="http://schemas.microsoft.com/office/drawing/2014/main" id="{A9FA73F9-F159-4C75-816C-478AFE0CB615}"/>
              </a:ext>
            </a:extLst>
          </p:cNvPr>
          <p:cNvGrpSpPr/>
          <p:nvPr/>
        </p:nvGrpSpPr>
        <p:grpSpPr>
          <a:xfrm>
            <a:off x="1253504" y="3927174"/>
            <a:ext cx="4871720" cy="111426"/>
            <a:chOff x="1214120" y="3850876"/>
            <a:chExt cx="4871720" cy="168967"/>
          </a:xfrm>
        </p:grpSpPr>
        <p:cxnSp>
          <p:nvCxnSpPr>
            <p:cNvPr id="105" name="Straight Connector 104">
              <a:extLst>
                <a:ext uri="{FF2B5EF4-FFF2-40B4-BE49-F238E27FC236}">
                  <a16:creationId xmlns:a16="http://schemas.microsoft.com/office/drawing/2014/main" id="{242837CF-7BA7-48AE-AAEC-D84BFEC16438}"/>
                </a:ext>
              </a:extLst>
            </p:cNvPr>
            <p:cNvCxnSpPr>
              <a:cxnSpLocks/>
            </p:cNvCxnSpPr>
            <p:nvPr/>
          </p:nvCxnSpPr>
          <p:spPr bwMode="auto">
            <a:xfrm>
              <a:off x="1214120" y="3850876"/>
              <a:ext cx="0" cy="168967"/>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C4E3B34A-4D83-4B9B-9345-6474F9799110}"/>
                </a:ext>
              </a:extLst>
            </p:cNvPr>
            <p:cNvCxnSpPr>
              <a:cxnSpLocks/>
            </p:cNvCxnSpPr>
            <p:nvPr/>
          </p:nvCxnSpPr>
          <p:spPr bwMode="auto">
            <a:xfrm>
              <a:off x="6085840" y="3850876"/>
              <a:ext cx="0" cy="168967"/>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9AFA7049-A99B-46FC-9915-896B3093E8F4}"/>
                </a:ext>
              </a:extLst>
            </p:cNvPr>
            <p:cNvCxnSpPr>
              <a:cxnSpLocks/>
            </p:cNvCxnSpPr>
            <p:nvPr/>
          </p:nvCxnSpPr>
          <p:spPr bwMode="auto">
            <a:xfrm>
              <a:off x="4461934" y="3850876"/>
              <a:ext cx="0" cy="168967"/>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234A7ED3-994F-4E2F-B4B0-D2D3F19C1202}"/>
                </a:ext>
              </a:extLst>
            </p:cNvPr>
            <p:cNvCxnSpPr>
              <a:cxnSpLocks/>
            </p:cNvCxnSpPr>
            <p:nvPr/>
          </p:nvCxnSpPr>
          <p:spPr bwMode="auto">
            <a:xfrm>
              <a:off x="2838027" y="3850876"/>
              <a:ext cx="0" cy="168967"/>
            </a:xfrm>
            <a:prstGeom prst="line">
              <a:avLst/>
            </a:prstGeom>
            <a:noFill/>
            <a:ln w="28575" cap="flat" cmpd="sng" algn="ctr">
              <a:solidFill>
                <a:schemeClr val="bg1"/>
              </a:solidFill>
              <a:prstDash val="solid"/>
              <a:round/>
              <a:headEnd type="none" w="med" len="med"/>
              <a:tailEnd type="none" w="med" len="med"/>
            </a:ln>
            <a:effectLst/>
          </p:spPr>
        </p:cxnSp>
      </p:grpSp>
      <p:grpSp>
        <p:nvGrpSpPr>
          <p:cNvPr id="109" name="Group 108">
            <a:extLst>
              <a:ext uri="{FF2B5EF4-FFF2-40B4-BE49-F238E27FC236}">
                <a16:creationId xmlns:a16="http://schemas.microsoft.com/office/drawing/2014/main" id="{30517AC9-EC4E-42C8-8266-615BAEF88E14}"/>
              </a:ext>
            </a:extLst>
          </p:cNvPr>
          <p:cNvGrpSpPr/>
          <p:nvPr/>
        </p:nvGrpSpPr>
        <p:grpSpPr>
          <a:xfrm>
            <a:off x="4994452" y="2107829"/>
            <a:ext cx="912675" cy="749830"/>
            <a:chOff x="4955068" y="2107829"/>
            <a:chExt cx="912675" cy="749830"/>
          </a:xfrm>
        </p:grpSpPr>
        <p:sp>
          <p:nvSpPr>
            <p:cNvPr id="110" name="object 48">
              <a:extLst>
                <a:ext uri="{FF2B5EF4-FFF2-40B4-BE49-F238E27FC236}">
                  <a16:creationId xmlns:a16="http://schemas.microsoft.com/office/drawing/2014/main" id="{225D95A6-4196-43BF-87D7-5751C6576252}"/>
                </a:ext>
              </a:extLst>
            </p:cNvPr>
            <p:cNvSpPr/>
            <p:nvPr/>
          </p:nvSpPr>
          <p:spPr>
            <a:xfrm>
              <a:off x="4955068" y="2168871"/>
              <a:ext cx="146304" cy="146304"/>
            </a:xfrm>
            <a:custGeom>
              <a:avLst/>
              <a:gdLst/>
              <a:ahLst/>
              <a:cxnLst/>
              <a:rect l="l" t="t" r="r" b="b"/>
              <a:pathLst>
                <a:path w="38100" h="38100">
                  <a:moveTo>
                    <a:pt x="0" y="38100"/>
                  </a:moveTo>
                  <a:lnTo>
                    <a:pt x="38100" y="38100"/>
                  </a:lnTo>
                  <a:lnTo>
                    <a:pt x="38100" y="0"/>
                  </a:lnTo>
                  <a:lnTo>
                    <a:pt x="0" y="0"/>
                  </a:lnTo>
                  <a:lnTo>
                    <a:pt x="0" y="38100"/>
                  </a:lnTo>
                  <a:close/>
                </a:path>
              </a:pathLst>
            </a:custGeom>
            <a:solidFill>
              <a:schemeClr val="accent1"/>
            </a:solidFill>
            <a:ln>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111" name="object 49">
              <a:extLst>
                <a:ext uri="{FF2B5EF4-FFF2-40B4-BE49-F238E27FC236}">
                  <a16:creationId xmlns:a16="http://schemas.microsoft.com/office/drawing/2014/main" id="{D957EF90-5CD2-428C-BF44-8FCE96CE151C}"/>
                </a:ext>
              </a:extLst>
            </p:cNvPr>
            <p:cNvSpPr txBox="1"/>
            <p:nvPr/>
          </p:nvSpPr>
          <p:spPr>
            <a:xfrm>
              <a:off x="5129168" y="2107829"/>
              <a:ext cx="738575" cy="238016"/>
            </a:xfrm>
            <a:prstGeom prst="rect">
              <a:avLst/>
            </a:prstGeom>
          </p:spPr>
          <p:txBody>
            <a:bodyPr vert="horz" wrap="square" lIns="0" tIns="22354" rIns="0" bIns="0" rtlCol="0">
              <a:spAutoFit/>
            </a:bodyPr>
            <a:lstStyle/>
            <a:p>
              <a:pPr marL="22354" defTabSz="1609501" fontAlgn="auto">
                <a:spcBef>
                  <a:spcPts val="176"/>
                </a:spcBef>
                <a:spcAft>
                  <a:spcPts val="0"/>
                </a:spcAft>
                <a:defRPr/>
              </a:pPr>
              <a:r>
                <a:rPr sz="1400" b="0" spc="-9" dirty="0">
                  <a:solidFill>
                    <a:schemeClr val="bg1"/>
                  </a:solidFill>
                  <a:latin typeface="Calibri" panose="020F0502020204030204" pitchFamily="34" charset="0"/>
                  <a:cs typeface="Calibri" panose="020F0502020204030204" pitchFamily="34" charset="0"/>
                </a:rPr>
                <a:t>Grade</a:t>
              </a:r>
              <a:r>
                <a:rPr sz="1400" b="0" spc="-88" dirty="0">
                  <a:solidFill>
                    <a:schemeClr val="bg1"/>
                  </a:solidFill>
                  <a:latin typeface="Calibri" panose="020F0502020204030204" pitchFamily="34" charset="0"/>
                  <a:cs typeface="Calibri" panose="020F0502020204030204" pitchFamily="34" charset="0"/>
                </a:rPr>
                <a:t> </a:t>
              </a:r>
              <a:r>
                <a:rPr sz="1400" b="0" spc="-9" dirty="0">
                  <a:solidFill>
                    <a:schemeClr val="bg1"/>
                  </a:solidFill>
                  <a:latin typeface="Calibri" panose="020F0502020204030204" pitchFamily="34" charset="0"/>
                  <a:cs typeface="Calibri" panose="020F0502020204030204" pitchFamily="34" charset="0"/>
                </a:rPr>
                <a:t>1</a:t>
              </a:r>
              <a:endParaRPr sz="1400" b="0" dirty="0">
                <a:solidFill>
                  <a:schemeClr val="bg1"/>
                </a:solidFill>
                <a:latin typeface="Calibri" panose="020F0502020204030204" pitchFamily="34" charset="0"/>
                <a:cs typeface="Calibri" panose="020F0502020204030204" pitchFamily="34" charset="0"/>
              </a:endParaRPr>
            </a:p>
          </p:txBody>
        </p:sp>
        <p:sp>
          <p:nvSpPr>
            <p:cNvPr id="112" name="object 51">
              <a:extLst>
                <a:ext uri="{FF2B5EF4-FFF2-40B4-BE49-F238E27FC236}">
                  <a16:creationId xmlns:a16="http://schemas.microsoft.com/office/drawing/2014/main" id="{425E030E-E7F9-409E-9DD5-09AFAE008DC5}"/>
                </a:ext>
              </a:extLst>
            </p:cNvPr>
            <p:cNvSpPr txBox="1"/>
            <p:nvPr/>
          </p:nvSpPr>
          <p:spPr>
            <a:xfrm>
              <a:off x="5129168" y="2363736"/>
              <a:ext cx="707967" cy="238016"/>
            </a:xfrm>
            <a:prstGeom prst="rect">
              <a:avLst/>
            </a:prstGeom>
          </p:spPr>
          <p:txBody>
            <a:bodyPr vert="horz" wrap="square" lIns="0" tIns="22354" rIns="0" bIns="0" rtlCol="0">
              <a:spAutoFit/>
            </a:bodyPr>
            <a:lstStyle/>
            <a:p>
              <a:pPr marL="22354" defTabSz="1609501" fontAlgn="auto">
                <a:spcBef>
                  <a:spcPts val="176"/>
                </a:spcBef>
                <a:spcAft>
                  <a:spcPts val="0"/>
                </a:spcAft>
                <a:defRPr/>
              </a:pPr>
              <a:r>
                <a:rPr sz="1400" b="0" spc="-9" dirty="0">
                  <a:solidFill>
                    <a:schemeClr val="bg1"/>
                  </a:solidFill>
                  <a:latin typeface="Calibri" panose="020F0502020204030204" pitchFamily="34" charset="0"/>
                  <a:cs typeface="Calibri" panose="020F0502020204030204" pitchFamily="34" charset="0"/>
                </a:rPr>
                <a:t>Grade</a:t>
              </a:r>
              <a:r>
                <a:rPr sz="1400" b="0" spc="-88" dirty="0">
                  <a:solidFill>
                    <a:schemeClr val="bg1"/>
                  </a:solidFill>
                  <a:latin typeface="Calibri" panose="020F0502020204030204" pitchFamily="34" charset="0"/>
                  <a:cs typeface="Calibri" panose="020F0502020204030204" pitchFamily="34" charset="0"/>
                </a:rPr>
                <a:t> </a:t>
              </a:r>
              <a:r>
                <a:rPr sz="1400" b="0" spc="-9" dirty="0">
                  <a:solidFill>
                    <a:schemeClr val="bg1"/>
                  </a:solidFill>
                  <a:latin typeface="Calibri" panose="020F0502020204030204" pitchFamily="34" charset="0"/>
                  <a:cs typeface="Calibri" panose="020F0502020204030204" pitchFamily="34" charset="0"/>
                </a:rPr>
                <a:t>2</a:t>
              </a:r>
              <a:endParaRPr sz="1400" b="0" dirty="0">
                <a:solidFill>
                  <a:schemeClr val="bg1"/>
                </a:solidFill>
                <a:latin typeface="Calibri" panose="020F0502020204030204" pitchFamily="34" charset="0"/>
                <a:cs typeface="Calibri" panose="020F0502020204030204" pitchFamily="34" charset="0"/>
              </a:endParaRPr>
            </a:p>
          </p:txBody>
        </p:sp>
        <p:sp>
          <p:nvSpPr>
            <p:cNvPr id="113" name="object 53">
              <a:extLst>
                <a:ext uri="{FF2B5EF4-FFF2-40B4-BE49-F238E27FC236}">
                  <a16:creationId xmlns:a16="http://schemas.microsoft.com/office/drawing/2014/main" id="{9A1721E0-4321-45EE-9FA4-E0E8853A1A14}"/>
                </a:ext>
              </a:extLst>
            </p:cNvPr>
            <p:cNvSpPr txBox="1"/>
            <p:nvPr/>
          </p:nvSpPr>
          <p:spPr>
            <a:xfrm>
              <a:off x="5129168" y="2619643"/>
              <a:ext cx="650466" cy="238016"/>
            </a:xfrm>
            <a:prstGeom prst="rect">
              <a:avLst/>
            </a:prstGeom>
          </p:spPr>
          <p:txBody>
            <a:bodyPr vert="horz" wrap="square" lIns="0" tIns="22354" rIns="0" bIns="0" rtlCol="0">
              <a:spAutoFit/>
            </a:bodyPr>
            <a:lstStyle/>
            <a:p>
              <a:pPr marL="22354" defTabSz="1609501" fontAlgn="auto">
                <a:spcBef>
                  <a:spcPts val="176"/>
                </a:spcBef>
                <a:spcAft>
                  <a:spcPts val="0"/>
                </a:spcAft>
                <a:defRPr/>
              </a:pPr>
              <a:r>
                <a:rPr sz="1400" b="0" spc="-9" dirty="0">
                  <a:solidFill>
                    <a:schemeClr val="bg1"/>
                  </a:solidFill>
                  <a:latin typeface="Calibri" panose="020F0502020204030204" pitchFamily="34" charset="0"/>
                  <a:cs typeface="Calibri" panose="020F0502020204030204" pitchFamily="34" charset="0"/>
                </a:rPr>
                <a:t>Grade</a:t>
              </a:r>
              <a:r>
                <a:rPr sz="1400" b="0" spc="-88" dirty="0">
                  <a:solidFill>
                    <a:schemeClr val="bg1"/>
                  </a:solidFill>
                  <a:latin typeface="Calibri" panose="020F0502020204030204" pitchFamily="34" charset="0"/>
                  <a:cs typeface="Calibri" panose="020F0502020204030204" pitchFamily="34" charset="0"/>
                </a:rPr>
                <a:t> </a:t>
              </a:r>
              <a:r>
                <a:rPr sz="1400" b="0" spc="-9" dirty="0">
                  <a:solidFill>
                    <a:schemeClr val="bg1"/>
                  </a:solidFill>
                  <a:latin typeface="Calibri" panose="020F0502020204030204" pitchFamily="34" charset="0"/>
                  <a:cs typeface="Calibri" panose="020F0502020204030204" pitchFamily="34" charset="0"/>
                </a:rPr>
                <a:t>3</a:t>
              </a:r>
              <a:endParaRPr sz="1400" b="0" dirty="0">
                <a:solidFill>
                  <a:schemeClr val="bg1"/>
                </a:solidFill>
                <a:latin typeface="Calibri" panose="020F0502020204030204" pitchFamily="34" charset="0"/>
                <a:cs typeface="Calibri" panose="020F0502020204030204" pitchFamily="34" charset="0"/>
              </a:endParaRPr>
            </a:p>
          </p:txBody>
        </p:sp>
        <p:sp>
          <p:nvSpPr>
            <p:cNvPr id="114" name="object 48">
              <a:extLst>
                <a:ext uri="{FF2B5EF4-FFF2-40B4-BE49-F238E27FC236}">
                  <a16:creationId xmlns:a16="http://schemas.microsoft.com/office/drawing/2014/main" id="{4D7C727F-A8EF-4C6C-933E-392A0439273C}"/>
                </a:ext>
              </a:extLst>
            </p:cNvPr>
            <p:cNvSpPr/>
            <p:nvPr/>
          </p:nvSpPr>
          <p:spPr>
            <a:xfrm>
              <a:off x="4955068" y="2425671"/>
              <a:ext cx="146304" cy="146304"/>
            </a:xfrm>
            <a:custGeom>
              <a:avLst/>
              <a:gdLst/>
              <a:ahLst/>
              <a:cxnLst/>
              <a:rect l="l" t="t" r="r" b="b"/>
              <a:pathLst>
                <a:path w="38100" h="38100">
                  <a:moveTo>
                    <a:pt x="0" y="38100"/>
                  </a:moveTo>
                  <a:lnTo>
                    <a:pt x="38100" y="38100"/>
                  </a:lnTo>
                  <a:lnTo>
                    <a:pt x="38100" y="0"/>
                  </a:lnTo>
                  <a:lnTo>
                    <a:pt x="0" y="0"/>
                  </a:lnTo>
                  <a:lnTo>
                    <a:pt x="0" y="38100"/>
                  </a:lnTo>
                  <a:close/>
                </a:path>
              </a:pathLst>
            </a:custGeom>
            <a:solidFill>
              <a:schemeClr val="accent3"/>
            </a:solidFill>
            <a:ln>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sp>
          <p:nvSpPr>
            <p:cNvPr id="115" name="object 48">
              <a:extLst>
                <a:ext uri="{FF2B5EF4-FFF2-40B4-BE49-F238E27FC236}">
                  <a16:creationId xmlns:a16="http://schemas.microsoft.com/office/drawing/2014/main" id="{06749BF0-CB57-4906-B126-BCCCC5A0F9E2}"/>
                </a:ext>
              </a:extLst>
            </p:cNvPr>
            <p:cNvSpPr/>
            <p:nvPr/>
          </p:nvSpPr>
          <p:spPr>
            <a:xfrm>
              <a:off x="4955068" y="2682470"/>
              <a:ext cx="146304" cy="146304"/>
            </a:xfrm>
            <a:custGeom>
              <a:avLst/>
              <a:gdLst/>
              <a:ahLst/>
              <a:cxnLst/>
              <a:rect l="l" t="t" r="r" b="b"/>
              <a:pathLst>
                <a:path w="38100" h="38100">
                  <a:moveTo>
                    <a:pt x="0" y="38100"/>
                  </a:moveTo>
                  <a:lnTo>
                    <a:pt x="38100" y="38100"/>
                  </a:lnTo>
                  <a:lnTo>
                    <a:pt x="38100" y="0"/>
                  </a:lnTo>
                  <a:lnTo>
                    <a:pt x="0" y="0"/>
                  </a:lnTo>
                  <a:lnTo>
                    <a:pt x="0" y="38100"/>
                  </a:lnTo>
                  <a:close/>
                </a:path>
              </a:pathLst>
            </a:custGeom>
            <a:solidFill>
              <a:schemeClr val="accent4"/>
            </a:solidFill>
            <a:ln>
              <a:solidFill>
                <a:schemeClr val="bg1"/>
              </a:solidFill>
            </a:ln>
          </p:spPr>
          <p:txBody>
            <a:bodyPr wrap="square" lIns="0" tIns="0" rIns="0" bIns="0" rtlCol="0"/>
            <a:lstStyle/>
            <a:p>
              <a:pPr defTabSz="1609501" fontAlgn="auto">
                <a:spcBef>
                  <a:spcPts val="0"/>
                </a:spcBef>
                <a:spcAft>
                  <a:spcPts val="0"/>
                </a:spcAft>
                <a:defRPr/>
              </a:pPr>
              <a:endParaRPr sz="3168" dirty="0">
                <a:solidFill>
                  <a:prstClr val="black"/>
                </a:solidFill>
                <a:latin typeface="Calibri"/>
                <a:cs typeface="+mn-cs"/>
              </a:endParaRPr>
            </a:p>
          </p:txBody>
        </p:sp>
      </p:grpSp>
    </p:spTree>
    <p:extLst>
      <p:ext uri="{BB962C8B-B14F-4D97-AF65-F5344CB8AC3E}">
        <p14:creationId xmlns:p14="http://schemas.microsoft.com/office/powerpoint/2010/main" val="2015350825"/>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D48D0F5-C7FC-4D51-BB2C-0EE249A0B07C}"/>
              </a:ext>
            </a:extLst>
          </p:cNvPr>
          <p:cNvSpPr>
            <a:spLocks noGrp="1"/>
          </p:cNvSpPr>
          <p:nvPr>
            <p:ph type="title"/>
          </p:nvPr>
        </p:nvSpPr>
        <p:spPr/>
        <p:txBody>
          <a:bodyPr/>
          <a:lstStyle/>
          <a:p>
            <a:r>
              <a:rPr lang="it-IT" dirty="0">
                <a:cs typeface="Calibri" panose="020F0502020204030204" pitchFamily="34" charset="0"/>
              </a:rPr>
              <a:t>Take-home Messages</a:t>
            </a:r>
            <a:r>
              <a:rPr lang="it-IT" dirty="0">
                <a:latin typeface="Arial" panose="020B0604020202020204" pitchFamily="34" charset="0"/>
                <a:cs typeface="Arial" panose="020B0604020202020204" pitchFamily="34" charset="0"/>
              </a:rPr>
              <a:t>—</a:t>
            </a:r>
            <a:br>
              <a:rPr lang="it-IT" dirty="0">
                <a:latin typeface="Arial" panose="020B0604020202020204" pitchFamily="34" charset="0"/>
                <a:cs typeface="Arial" panose="020B0604020202020204" pitchFamily="34" charset="0"/>
              </a:rPr>
            </a:br>
            <a:r>
              <a:rPr lang="en-US" i="1" dirty="0"/>
              <a:t>Achieving Health Equity For All in Gynecologic Cancers</a:t>
            </a:r>
          </a:p>
        </p:txBody>
      </p:sp>
      <p:sp>
        <p:nvSpPr>
          <p:cNvPr id="3" name="Content Placeholder 2">
            <a:extLst>
              <a:ext uri="{FF2B5EF4-FFF2-40B4-BE49-F238E27FC236}">
                <a16:creationId xmlns:a16="http://schemas.microsoft.com/office/drawing/2014/main" id="{2678A3B8-4718-D732-22AE-56FADAE06204}"/>
              </a:ext>
            </a:extLst>
          </p:cNvPr>
          <p:cNvSpPr>
            <a:spLocks noGrp="1"/>
          </p:cNvSpPr>
          <p:nvPr>
            <p:ph idx="1"/>
          </p:nvPr>
        </p:nvSpPr>
        <p:spPr>
          <a:xfrm>
            <a:off x="596127" y="1488572"/>
            <a:ext cx="11162486" cy="4650686"/>
          </a:xfrm>
        </p:spPr>
        <p:txBody>
          <a:bodyPr/>
          <a:lstStyle/>
          <a:p>
            <a:pPr>
              <a:spcAft>
                <a:spcPts val="0"/>
              </a:spcAft>
            </a:pPr>
            <a:r>
              <a:rPr lang="en-US" sz="2000" b="0" kern="0" dirty="0"/>
              <a:t>Inequality </a:t>
            </a:r>
            <a:r>
              <a:rPr lang="en-US" sz="2000" dirty="0"/>
              <a:t>in gynecologic cancer care leads to Black patients presenting with more advanced disease and receipt of non-guideline concordant care including lower participation in clinical trials</a:t>
            </a:r>
          </a:p>
          <a:p>
            <a:pPr lvl="1">
              <a:spcAft>
                <a:spcPts val="0"/>
              </a:spcAft>
            </a:pPr>
            <a:r>
              <a:rPr lang="en-US" sz="1800" b="0" kern="0" dirty="0"/>
              <a:t>Timely/equitable access to care can improve outcomes for Black patients</a:t>
            </a:r>
          </a:p>
          <a:p>
            <a:pPr lvl="1">
              <a:spcAft>
                <a:spcPts val="0"/>
              </a:spcAft>
            </a:pPr>
            <a:r>
              <a:rPr lang="en-US" sz="1800" dirty="0"/>
              <a:t>Leverage patient navigators to increase access to care for Black patients with gynecologic cancers</a:t>
            </a:r>
          </a:p>
          <a:p>
            <a:pPr>
              <a:spcAft>
                <a:spcPts val="0"/>
              </a:spcAft>
            </a:pPr>
            <a:r>
              <a:rPr lang="en-US" sz="2000" dirty="0"/>
              <a:t>Current guidelines on screening can lead to missed (50%) diagnosis for Black women with endometrial cancer vs the general population</a:t>
            </a:r>
          </a:p>
          <a:p>
            <a:pPr lvl="1">
              <a:spcAft>
                <a:spcPts val="0"/>
              </a:spcAft>
            </a:pPr>
            <a:r>
              <a:rPr lang="en-US" sz="1800" dirty="0"/>
              <a:t>Black patient education and receipt of treatment at high-volume centers may result in improved outcomes  </a:t>
            </a:r>
          </a:p>
          <a:p>
            <a:pPr lvl="1">
              <a:spcAft>
                <a:spcPts val="0"/>
              </a:spcAft>
            </a:pPr>
            <a:r>
              <a:rPr lang="en-US" sz="1800" dirty="0"/>
              <a:t>Increased participation of Black patients in clinical trials of novel agents can inform data gaps  </a:t>
            </a:r>
          </a:p>
          <a:p>
            <a:pPr>
              <a:spcAft>
                <a:spcPts val="0"/>
              </a:spcAft>
            </a:pPr>
            <a:r>
              <a:rPr lang="en-US" sz="2000" dirty="0"/>
              <a:t>Low vaccination rate is a key contributor to</a:t>
            </a:r>
            <a:r>
              <a:rPr lang="en-US" sz="2000" dirty="0">
                <a:effectLst/>
                <a:ea typeface="Times New Roman" panose="02020603050405020304" pitchFamily="18" charset="0"/>
              </a:rPr>
              <a:t> higher incidence of cervical cancer in Black and Hispanic vs </a:t>
            </a:r>
            <a:r>
              <a:rPr lang="en-US" sz="2000" dirty="0">
                <a:ea typeface="Times New Roman" panose="02020603050405020304" pitchFamily="18" charset="0"/>
              </a:rPr>
              <a:t>White women, and low adoption of brachytherapy in Black patients is associated with lower survival vs White patients</a:t>
            </a:r>
          </a:p>
          <a:p>
            <a:pPr lvl="1">
              <a:spcAft>
                <a:spcPts val="0"/>
              </a:spcAft>
            </a:pPr>
            <a:r>
              <a:rPr lang="en-US" sz="1800" dirty="0"/>
              <a:t>Providing targeted health education and leveraging community pharmacies improved vaccination rates</a:t>
            </a:r>
          </a:p>
          <a:p>
            <a:pPr lvl="1">
              <a:spcAft>
                <a:spcPts val="0"/>
              </a:spcAft>
            </a:pPr>
            <a:r>
              <a:rPr lang="en-US" sz="1800" dirty="0"/>
              <a:t>Use of brachytherapy, and novel agents, can improve outcomes for all patients with cervical cancer regardless of race</a:t>
            </a:r>
          </a:p>
        </p:txBody>
      </p:sp>
      <p:grpSp>
        <p:nvGrpSpPr>
          <p:cNvPr id="4" name="Group 3">
            <a:extLst>
              <a:ext uri="{FF2B5EF4-FFF2-40B4-BE49-F238E27FC236}">
                <a16:creationId xmlns:a16="http://schemas.microsoft.com/office/drawing/2014/main" id="{5C7F15CB-10D0-4D6E-44B6-A00E9316C189}"/>
              </a:ext>
            </a:extLst>
          </p:cNvPr>
          <p:cNvGrpSpPr/>
          <p:nvPr/>
        </p:nvGrpSpPr>
        <p:grpSpPr>
          <a:xfrm>
            <a:off x="9392911" y="6207927"/>
            <a:ext cx="2488502" cy="454909"/>
            <a:chOff x="9392911" y="6207927"/>
            <a:chExt cx="2488502" cy="454909"/>
          </a:xfrm>
        </p:grpSpPr>
        <p:pic>
          <p:nvPicPr>
            <p:cNvPr id="5" name="Picture 4" descr="A picture containing text, ax, wheel&#10;&#10;Description automatically generated">
              <a:extLst>
                <a:ext uri="{FF2B5EF4-FFF2-40B4-BE49-F238E27FC236}">
                  <a16:creationId xmlns:a16="http://schemas.microsoft.com/office/drawing/2014/main" id="{C698EF5A-4400-567A-8665-DCF24266CB0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07927"/>
              <a:ext cx="569914" cy="187003"/>
            </a:xfrm>
            <a:prstGeom prst="rect">
              <a:avLst/>
            </a:prstGeom>
          </p:spPr>
        </p:pic>
        <p:sp>
          <p:nvSpPr>
            <p:cNvPr id="6" name="Rectangle 8">
              <a:extLst>
                <a:ext uri="{FF2B5EF4-FFF2-40B4-BE49-F238E27FC236}">
                  <a16:creationId xmlns:a16="http://schemas.microsoft.com/office/drawing/2014/main" id="{8F8187E8-B694-C5E9-9DD9-654282461346}"/>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3853956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4">
            <a:extLst>
              <a:ext uri="{FF2B5EF4-FFF2-40B4-BE49-F238E27FC236}">
                <a16:creationId xmlns:a16="http://schemas.microsoft.com/office/drawing/2014/main" id="{F5C5750E-27EE-4D2C-A251-93359F725ED6}"/>
              </a:ext>
            </a:extLst>
          </p:cNvPr>
          <p:cNvSpPr>
            <a:spLocks noGrp="1"/>
          </p:cNvSpPr>
          <p:nvPr>
            <p:ph sz="quarter" idx="11"/>
          </p:nvPr>
        </p:nvSpPr>
        <p:spPr>
          <a:xfrm>
            <a:off x="514351" y="4856674"/>
            <a:ext cx="4160391" cy="1490152"/>
          </a:xfrm>
        </p:spPr>
        <p:txBody>
          <a:bodyPr/>
          <a:lstStyle/>
          <a:p>
            <a:r>
              <a:rPr lang="en-US" sz="2000" dirty="0">
                <a:hlinkClick r:id="rId3">
                  <a:extLst>
                    <a:ext uri="{A12FA001-AC4F-418D-AE19-62706E023703}">
                      <ahyp:hlinkClr xmlns:ahyp="http://schemas.microsoft.com/office/drawing/2018/hyperlinkcolor" val="tx"/>
                    </a:ext>
                  </a:extLst>
                </a:hlinkClick>
              </a:rPr>
              <a:t>clinicaloptions.com/oncology</a:t>
            </a:r>
            <a:endParaRPr lang="en-US" sz="2000" dirty="0"/>
          </a:p>
          <a:p>
            <a:r>
              <a:rPr lang="en-US" sz="2000" dirty="0">
                <a:hlinkClick r:id="" action="ppaction://noaction">
                  <a:extLst>
                    <a:ext uri="{A12FA001-AC4F-418D-AE19-62706E023703}">
                      <ahyp:hlinkClr xmlns:ahyp="http://schemas.microsoft.com/office/drawing/2018/hyperlinkcolor" val="tx"/>
                    </a:ext>
                  </a:extLst>
                </a:hlinkClick>
              </a:rPr>
              <a:t>clinicaloptions.com/GYNCI2022tool</a:t>
            </a:r>
          </a:p>
          <a:p>
            <a:endParaRPr lang="en-US" sz="3200" dirty="0"/>
          </a:p>
        </p:txBody>
      </p:sp>
      <p:sp>
        <p:nvSpPr>
          <p:cNvPr id="10" name="Rectangle 10">
            <a:extLst>
              <a:ext uri="{FF2B5EF4-FFF2-40B4-BE49-F238E27FC236}">
                <a16:creationId xmlns:a16="http://schemas.microsoft.com/office/drawing/2014/main" id="{4ACA2418-10B8-49C8-92DE-FE28B2BA6F95}"/>
              </a:ext>
            </a:extLst>
          </p:cNvPr>
          <p:cNvSpPr>
            <a:spLocks noGrp="1" noChangeArrowheads="1"/>
          </p:cNvSpPr>
          <p:nvPr>
            <p:ph type="title"/>
          </p:nvPr>
        </p:nvSpPr>
        <p:spPr bwMode="gray">
          <a:xfrm>
            <a:off x="514484" y="239715"/>
            <a:ext cx="11244016" cy="1674813"/>
          </a:xfrm>
        </p:spPr>
        <p:txBody>
          <a:bodyPr/>
          <a:lstStyle/>
          <a:p>
            <a:pPr eaLnBrk="1" hangingPunct="1"/>
            <a:r>
              <a:rPr lang="en-US" altLang="en-US" sz="4000" dirty="0"/>
              <a:t>Go Online for More CCO </a:t>
            </a:r>
            <a:br>
              <a:rPr lang="en-US" altLang="en-US" sz="4000" dirty="0"/>
            </a:br>
            <a:r>
              <a:rPr lang="en-US" altLang="en-US" sz="4000" dirty="0"/>
              <a:t>Coverage of Gynecologic Malignancies!</a:t>
            </a:r>
          </a:p>
        </p:txBody>
      </p:sp>
      <p:sp>
        <p:nvSpPr>
          <p:cNvPr id="12" name="Rectangle 3">
            <a:extLst>
              <a:ext uri="{FF2B5EF4-FFF2-40B4-BE49-F238E27FC236}">
                <a16:creationId xmlns:a16="http://schemas.microsoft.com/office/drawing/2014/main" id="{CA6B373E-C93B-4F13-96D1-88B2A3DDDCA9}"/>
              </a:ext>
            </a:extLst>
          </p:cNvPr>
          <p:cNvSpPr>
            <a:spLocks noChangeArrowheads="1"/>
          </p:cNvSpPr>
          <p:nvPr/>
        </p:nvSpPr>
        <p:spPr bwMode="auto">
          <a:xfrm>
            <a:off x="7091363" y="6346826"/>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endParaRPr lang="en-GB" altLang="en-US" sz="2400" b="0" dirty="0">
              <a:solidFill>
                <a:schemeClr val="tx1"/>
              </a:solidFill>
              <a:latin typeface="Times" panose="02020603050405020304" pitchFamily="18" charset="0"/>
            </a:endParaRPr>
          </a:p>
        </p:txBody>
      </p:sp>
      <p:sp>
        <p:nvSpPr>
          <p:cNvPr id="14" name="Rectangle 2">
            <a:extLst>
              <a:ext uri="{FF2B5EF4-FFF2-40B4-BE49-F238E27FC236}">
                <a16:creationId xmlns:a16="http://schemas.microsoft.com/office/drawing/2014/main" id="{F32942DF-B46C-419A-A22D-492346B298AA}"/>
              </a:ext>
            </a:extLst>
          </p:cNvPr>
          <p:cNvSpPr>
            <a:spLocks noGrp="1" noChangeArrowheads="1"/>
          </p:cNvSpPr>
          <p:nvPr>
            <p:ph sz="quarter" idx="10"/>
          </p:nvPr>
        </p:nvSpPr>
        <p:spPr>
          <a:xfrm>
            <a:off x="609759" y="1895477"/>
            <a:ext cx="10097227" cy="2499234"/>
          </a:xfrm>
        </p:spPr>
        <p:txBody>
          <a:bodyPr rtlCol="0">
            <a:normAutofit/>
          </a:bodyPr>
          <a:lstStyle/>
          <a:p>
            <a:pPr>
              <a:lnSpc>
                <a:spcPct val="100000"/>
              </a:lnSpc>
              <a:buClr>
                <a:schemeClr val="tx2">
                  <a:lumMod val="20000"/>
                  <a:lumOff val="80000"/>
                </a:schemeClr>
              </a:buClr>
              <a:defRPr/>
            </a:pPr>
            <a:r>
              <a:rPr lang="en-US" sz="2200" dirty="0">
                <a:solidFill>
                  <a:srgbClr val="E1471D"/>
                </a:solidFill>
              </a:rPr>
              <a:t>Downloadable slideset </a:t>
            </a:r>
            <a:r>
              <a:rPr lang="en-US" sz="2200" b="0" dirty="0">
                <a:solidFill>
                  <a:srgbClr val="455560"/>
                </a:solidFill>
              </a:rPr>
              <a:t>from today’s meeting and                                             </a:t>
            </a:r>
            <a:r>
              <a:rPr kumimoji="0" lang="en-US" sz="2200" b="1" i="0" u="none" strike="noStrike" kern="0" cap="none" spc="0" normalizeH="0" baseline="0" noProof="0" dirty="0">
                <a:ln>
                  <a:noFill/>
                </a:ln>
                <a:solidFill>
                  <a:srgbClr val="E1471D"/>
                </a:solidFill>
                <a:effectLst/>
                <a:uLnTx/>
                <a:uFillTx/>
                <a:latin typeface="Calibri" panose="020F0502020204030204" pitchFamily="34" charset="0"/>
                <a:ea typeface="+mn-ea"/>
                <a:cs typeface="+mn-cs"/>
              </a:rPr>
              <a:t> </a:t>
            </a:r>
            <a:r>
              <a:rPr lang="en-US" sz="2200" dirty="0">
                <a:solidFill>
                  <a:srgbClr val="E1471D"/>
                </a:solidFill>
              </a:rPr>
              <a:t>CME/CPE/CNE-certified on-demand webcast </a:t>
            </a:r>
            <a:r>
              <a:rPr lang="en-US" sz="2200" b="0" dirty="0">
                <a:cs typeface="Calibri" panose="020F0502020204030204" pitchFamily="34" charset="0"/>
              </a:rPr>
              <a:t>(coming soon!)</a:t>
            </a:r>
          </a:p>
          <a:p>
            <a:pPr>
              <a:buClr>
                <a:schemeClr val="tx2">
                  <a:lumMod val="20000"/>
                  <a:lumOff val="80000"/>
                </a:schemeClr>
              </a:buClr>
              <a:defRPr/>
            </a:pPr>
            <a:r>
              <a:rPr lang="en-US" sz="2000" kern="0" dirty="0">
                <a:solidFill>
                  <a:srgbClr val="E1471D"/>
                </a:solidFill>
              </a:rPr>
              <a:t>ClinicalThought™ commentaries and PDF resources </a:t>
            </a:r>
            <a:r>
              <a:rPr lang="en-US" sz="2000" b="0" kern="0" dirty="0">
                <a:cs typeface="Calibri" panose="020F0502020204030204" pitchFamily="34" charset="0"/>
              </a:rPr>
              <a:t>for gynecologic cancers that may help increase awareness on health disparities and provide additional aid to your patients</a:t>
            </a:r>
            <a:endParaRPr lang="en-US" sz="2000" b="0" i="1" kern="0" dirty="0">
              <a:cs typeface="Calibri" panose="020F0502020204030204" pitchFamily="34" charset="0"/>
            </a:endParaRPr>
          </a:p>
          <a:p>
            <a:pPr>
              <a:buClr>
                <a:schemeClr val="tx2">
                  <a:lumMod val="20000"/>
                  <a:lumOff val="80000"/>
                </a:schemeClr>
              </a:buClr>
              <a:defRPr/>
            </a:pPr>
            <a:r>
              <a:rPr lang="en-US" sz="2000" kern="0" dirty="0">
                <a:solidFill>
                  <a:srgbClr val="E1471D"/>
                </a:solidFill>
              </a:rPr>
              <a:t>On-demand CME/CPE/CNE-certified text modules </a:t>
            </a:r>
            <a:r>
              <a:rPr lang="en-US" sz="2000" b="0" kern="0" dirty="0"/>
              <a:t>with healthcare professionals' insight and commentary </a:t>
            </a:r>
          </a:p>
          <a:p>
            <a:pPr>
              <a:lnSpc>
                <a:spcPct val="100000"/>
              </a:lnSpc>
              <a:buClr>
                <a:schemeClr val="tx2">
                  <a:lumMod val="20000"/>
                  <a:lumOff val="80000"/>
                </a:schemeClr>
              </a:buClr>
              <a:defRPr/>
            </a:pPr>
            <a:endParaRPr lang="en-US" sz="2200" b="0" dirty="0">
              <a:cs typeface="Calibri" panose="020F0502020204030204" pitchFamily="34" charset="0"/>
            </a:endParaRPr>
          </a:p>
          <a:p>
            <a:pPr>
              <a:buClr>
                <a:schemeClr val="tx2">
                  <a:lumMod val="20000"/>
                  <a:lumOff val="80000"/>
                </a:schemeClr>
              </a:buClr>
              <a:defRPr/>
            </a:pPr>
            <a:endParaRPr lang="en-US" b="0" i="1" dirty="0"/>
          </a:p>
        </p:txBody>
      </p:sp>
      <p:sp>
        <p:nvSpPr>
          <p:cNvPr id="2" name="Content Placeholder 4">
            <a:extLst>
              <a:ext uri="{FF2B5EF4-FFF2-40B4-BE49-F238E27FC236}">
                <a16:creationId xmlns:a16="http://schemas.microsoft.com/office/drawing/2014/main" id="{CFCEB96D-4C38-6E69-F68C-6DFA14036B23}"/>
              </a:ext>
            </a:extLst>
          </p:cNvPr>
          <p:cNvSpPr txBox="1">
            <a:spLocks/>
          </p:cNvSpPr>
          <p:nvPr/>
        </p:nvSpPr>
        <p:spPr bwMode="auto">
          <a:xfrm>
            <a:off x="4674742" y="4856674"/>
            <a:ext cx="4160391" cy="1490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Tx/>
              <a:buNone/>
              <a:defRPr sz="2400" b="1">
                <a:solidFill>
                  <a:srgbClr val="E1471D"/>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Tx/>
              <a:buNone/>
              <a:defRPr sz="24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Tx/>
              <a:buNone/>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Tx/>
              <a:buNone/>
              <a:defRPr sz="24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Tx/>
              <a:buNone/>
              <a:defRPr sz="24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u="sng" kern="0" dirty="0">
                <a:hlinkClick r:id="rId4"/>
              </a:rPr>
              <a:t>clinicaloptions.com/immuneAETool</a:t>
            </a:r>
            <a:endParaRPr lang="en-US" sz="2000" kern="0" dirty="0"/>
          </a:p>
          <a:p>
            <a:r>
              <a:rPr lang="en-US" sz="2000" kern="0" dirty="0">
                <a:hlinkClick r:id="" action="ppaction://noaction">
                  <a:extLst>
                    <a:ext uri="{A12FA001-AC4F-418D-AE19-62706E023703}">
                      <ahyp:hlinkClr xmlns:ahyp="http://schemas.microsoft.com/office/drawing/2018/hyperlinkcolor" val="tx"/>
                    </a:ext>
                  </a:extLst>
                </a:hlinkClick>
              </a:rPr>
              <a:t>clinicaloptions.com/CervicalTool2022</a:t>
            </a:r>
            <a:endParaRPr lang="en-US" sz="2000" kern="0" dirty="0"/>
          </a:p>
          <a:p>
            <a:endParaRPr lang="en-US" sz="3200" kern="0" dirty="0"/>
          </a:p>
        </p:txBody>
      </p:sp>
    </p:spTree>
  </p:cSld>
  <p:clrMapOvr>
    <a:masterClrMapping/>
  </p:clrMapOvr>
  <mc:AlternateContent xmlns:mc="http://schemas.openxmlformats.org/markup-compatibility/2006" xmlns:p14="http://schemas.microsoft.com/office/powerpoint/2010/main">
    <mc:Choice Requires="p14">
      <p:transition spd="slow" p14:dur="2000" advClick="0" advTm="12000"/>
    </mc:Choice>
    <mc:Fallback xmlns="">
      <p:transition spd="slow" advClick="0" advTm="12000"/>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1EF73DEC-7254-ECCF-F5C6-095991CEF777}"/>
              </a:ext>
            </a:extLst>
          </p:cNvPr>
          <p:cNvSpPr>
            <a:spLocks noGrp="1"/>
          </p:cNvSpPr>
          <p:nvPr>
            <p:ph type="title"/>
          </p:nvPr>
        </p:nvSpPr>
        <p:spPr/>
        <p:txBody>
          <a:bodyPr/>
          <a:lstStyle/>
          <a:p>
            <a:r>
              <a:rPr lang="en-US" dirty="0"/>
              <a:t>Supplemental Slides</a:t>
            </a:r>
          </a:p>
        </p:txBody>
      </p:sp>
    </p:spTree>
    <p:extLst>
      <p:ext uri="{BB962C8B-B14F-4D97-AF65-F5344CB8AC3E}">
        <p14:creationId xmlns:p14="http://schemas.microsoft.com/office/powerpoint/2010/main" val="3827110507"/>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60DBC20-2F28-4735-AF7B-7F14F96B3C58}"/>
              </a:ext>
            </a:extLst>
          </p:cNvPr>
          <p:cNvSpPr>
            <a:spLocks noGrp="1"/>
          </p:cNvSpPr>
          <p:nvPr>
            <p:ph type="ctrTitle"/>
          </p:nvPr>
        </p:nvSpPr>
        <p:spPr>
          <a:xfrm>
            <a:off x="609601" y="1600200"/>
            <a:ext cx="10414000" cy="2057400"/>
          </a:xfrm>
        </p:spPr>
        <p:txBody>
          <a:bodyPr/>
          <a:lstStyle/>
          <a:p>
            <a:r>
              <a:rPr lang="en-US" sz="4000" dirty="0">
                <a:effectLst/>
                <a:latin typeface="Calibri" panose="020F0502020204030204" pitchFamily="34" charset="0"/>
                <a:ea typeface="Calibri" panose="020F0502020204030204" pitchFamily="34" charset="0"/>
                <a:cs typeface="Times New Roman" panose="02020603050405020304" pitchFamily="18" charset="0"/>
              </a:rPr>
              <a:t>Ovarian Cancer</a:t>
            </a:r>
            <a:endParaRPr lang="en-US" dirty="0"/>
          </a:p>
        </p:txBody>
      </p:sp>
    </p:spTree>
    <p:extLst>
      <p:ext uri="{BB962C8B-B14F-4D97-AF65-F5344CB8AC3E}">
        <p14:creationId xmlns:p14="http://schemas.microsoft.com/office/powerpoint/2010/main" val="3752027441"/>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015C36-337A-4B13-9779-FAE89AF226FB}"/>
              </a:ext>
            </a:extLst>
          </p:cNvPr>
          <p:cNvSpPr>
            <a:spLocks noGrp="1"/>
          </p:cNvSpPr>
          <p:nvPr>
            <p:ph type="title"/>
          </p:nvPr>
        </p:nvSpPr>
        <p:spPr/>
        <p:txBody>
          <a:bodyPr/>
          <a:lstStyle/>
          <a:p>
            <a:r>
              <a:rPr lang="en-US" dirty="0"/>
              <a:t>Risk Factors and Disease-Related Determinants of </a:t>
            </a:r>
            <a:br>
              <a:rPr lang="en-US" dirty="0"/>
            </a:br>
            <a:r>
              <a:rPr lang="en-US" dirty="0"/>
              <a:t>Poor Outcomes in Ovarian Cancer</a:t>
            </a:r>
            <a:endParaRPr lang="en-US" dirty="0">
              <a:highlight>
                <a:srgbClr val="FFFF00"/>
              </a:highlight>
            </a:endParaRPr>
          </a:p>
        </p:txBody>
      </p:sp>
      <p:sp>
        <p:nvSpPr>
          <p:cNvPr id="4" name="Content Placeholder 3">
            <a:extLst>
              <a:ext uri="{FF2B5EF4-FFF2-40B4-BE49-F238E27FC236}">
                <a16:creationId xmlns:a16="http://schemas.microsoft.com/office/drawing/2014/main" id="{D0532FD4-6C3C-409F-8382-68FA97FDD792}"/>
              </a:ext>
            </a:extLst>
          </p:cNvPr>
          <p:cNvSpPr>
            <a:spLocks noGrp="1"/>
          </p:cNvSpPr>
          <p:nvPr>
            <p:ph sz="half" idx="1"/>
          </p:nvPr>
        </p:nvSpPr>
        <p:spPr>
          <a:xfrm>
            <a:off x="622140" y="1531049"/>
            <a:ext cx="5819300" cy="4679461"/>
          </a:xfrm>
        </p:spPr>
        <p:txBody>
          <a:bodyPr/>
          <a:lstStyle/>
          <a:p>
            <a:pPr marL="0" indent="0">
              <a:spcBef>
                <a:spcPts val="700"/>
              </a:spcBef>
              <a:spcAft>
                <a:spcPts val="500"/>
              </a:spcAft>
              <a:buNone/>
            </a:pPr>
            <a:r>
              <a:rPr lang="en-US" sz="2000" b="1" dirty="0"/>
              <a:t>Risk factors for developing ovarian cancer</a:t>
            </a:r>
            <a:r>
              <a:rPr lang="en-US" sz="2000" b="1" baseline="30000" dirty="0"/>
              <a:t>1</a:t>
            </a:r>
          </a:p>
          <a:p>
            <a:pPr>
              <a:spcBef>
                <a:spcPts val="700"/>
              </a:spcBef>
              <a:spcAft>
                <a:spcPts val="500"/>
              </a:spcAft>
            </a:pPr>
            <a:r>
              <a:rPr lang="en-US" sz="2000" dirty="0"/>
              <a:t>Older age (≥65 yr and older)</a:t>
            </a:r>
          </a:p>
          <a:p>
            <a:pPr>
              <a:spcBef>
                <a:spcPts val="700"/>
              </a:spcBef>
              <a:spcAft>
                <a:spcPts val="500"/>
              </a:spcAft>
            </a:pPr>
            <a:r>
              <a:rPr lang="en-US" sz="2000" dirty="0"/>
              <a:t>Excess weight (obesity; low physical activity)</a:t>
            </a:r>
          </a:p>
          <a:p>
            <a:pPr>
              <a:spcBef>
                <a:spcPts val="700"/>
              </a:spcBef>
              <a:spcAft>
                <a:spcPts val="500"/>
              </a:spcAft>
            </a:pPr>
            <a:r>
              <a:rPr lang="en-US" sz="2000" dirty="0"/>
              <a:t>Inherited mutations in </a:t>
            </a:r>
            <a:r>
              <a:rPr lang="en-US" sz="2000" i="1" dirty="0"/>
              <a:t>BRCA1</a:t>
            </a:r>
            <a:r>
              <a:rPr lang="en-US" sz="2000" dirty="0"/>
              <a:t> or </a:t>
            </a:r>
            <a:r>
              <a:rPr lang="en-US" sz="2000" i="1" dirty="0"/>
              <a:t>BRCA2</a:t>
            </a:r>
            <a:endParaRPr lang="en-US" sz="2000" dirty="0"/>
          </a:p>
          <a:p>
            <a:pPr>
              <a:spcBef>
                <a:spcPts val="700"/>
              </a:spcBef>
              <a:spcAft>
                <a:spcPts val="500"/>
              </a:spcAft>
            </a:pPr>
            <a:r>
              <a:rPr lang="en-US" sz="2000" dirty="0"/>
              <a:t>Postmenopausal use of estrogen with or without progesterone</a:t>
            </a:r>
          </a:p>
          <a:p>
            <a:pPr>
              <a:spcBef>
                <a:spcPts val="700"/>
              </a:spcBef>
              <a:spcAft>
                <a:spcPts val="500"/>
              </a:spcAft>
            </a:pPr>
            <a:r>
              <a:rPr lang="en-US" sz="2000" dirty="0"/>
              <a:t>Family history of ovarian, breast, or colorectal cancer (familial cancer syndromes)</a:t>
            </a:r>
          </a:p>
          <a:p>
            <a:pPr>
              <a:spcBef>
                <a:spcPts val="700"/>
              </a:spcBef>
              <a:spcAft>
                <a:spcPts val="500"/>
              </a:spcAft>
            </a:pPr>
            <a:r>
              <a:rPr lang="en-US" sz="2000" dirty="0"/>
              <a:t>Peutz-Jeghers or Lynch syndrome</a:t>
            </a:r>
          </a:p>
          <a:p>
            <a:pPr>
              <a:spcBef>
                <a:spcPts val="700"/>
              </a:spcBef>
              <a:spcAft>
                <a:spcPts val="500"/>
              </a:spcAft>
            </a:pPr>
            <a:r>
              <a:rPr lang="en-US" sz="2000" dirty="0"/>
              <a:t>Having children later or never having a full-term pregnancy</a:t>
            </a:r>
          </a:p>
          <a:p>
            <a:pPr>
              <a:spcBef>
                <a:spcPts val="700"/>
              </a:spcBef>
              <a:spcAft>
                <a:spcPts val="500"/>
              </a:spcAft>
            </a:pPr>
            <a:r>
              <a:rPr lang="en-US" sz="2000" dirty="0"/>
              <a:t>Other (smoking, alcohol consumption, infertility tx)</a:t>
            </a:r>
            <a:endParaRPr lang="en-US" sz="3000" dirty="0"/>
          </a:p>
        </p:txBody>
      </p:sp>
      <p:sp>
        <p:nvSpPr>
          <p:cNvPr id="5" name="Content Placeholder 4">
            <a:extLst>
              <a:ext uri="{FF2B5EF4-FFF2-40B4-BE49-F238E27FC236}">
                <a16:creationId xmlns:a16="http://schemas.microsoft.com/office/drawing/2014/main" id="{81A45D95-45B2-44D3-8693-71066CA271D2}"/>
              </a:ext>
            </a:extLst>
          </p:cNvPr>
          <p:cNvSpPr>
            <a:spLocks noGrp="1"/>
          </p:cNvSpPr>
          <p:nvPr>
            <p:ph sz="half" idx="2"/>
          </p:nvPr>
        </p:nvSpPr>
        <p:spPr>
          <a:xfrm>
            <a:off x="6409405" y="1531050"/>
            <a:ext cx="4791286" cy="4679462"/>
          </a:xfrm>
        </p:spPr>
        <p:txBody>
          <a:bodyPr/>
          <a:lstStyle/>
          <a:p>
            <a:pPr marL="0" indent="0">
              <a:spcBef>
                <a:spcPts val="700"/>
              </a:spcBef>
              <a:spcAft>
                <a:spcPts val="500"/>
              </a:spcAft>
              <a:buNone/>
            </a:pPr>
            <a:r>
              <a:rPr lang="en-US" sz="2000" b="1" dirty="0"/>
              <a:t>Factors affecting prognosis</a:t>
            </a:r>
            <a:r>
              <a:rPr lang="en-US" sz="2000" b="1" baseline="30000" dirty="0"/>
              <a:t>2,3</a:t>
            </a:r>
            <a:endParaRPr lang="en-US" sz="2000" b="1" dirty="0"/>
          </a:p>
          <a:p>
            <a:pPr>
              <a:spcBef>
                <a:spcPts val="700"/>
              </a:spcBef>
              <a:spcAft>
                <a:spcPts val="500"/>
              </a:spcAft>
            </a:pPr>
            <a:r>
              <a:rPr lang="en-US" sz="2000" dirty="0"/>
              <a:t>Low-volume tumors are associated with a favorable prognosis</a:t>
            </a:r>
            <a:endParaRPr lang="en-US" sz="2000" baseline="30000" dirty="0"/>
          </a:p>
          <a:p>
            <a:pPr lvl="1">
              <a:spcBef>
                <a:spcPts val="700"/>
              </a:spcBef>
              <a:spcAft>
                <a:spcPts val="500"/>
              </a:spcAft>
            </a:pPr>
            <a:r>
              <a:rPr lang="en-US" sz="1800" dirty="0"/>
              <a:t>No upper abdominal disease or extra pelvic disease &gt;1 cm</a:t>
            </a:r>
          </a:p>
          <a:p>
            <a:pPr lvl="1">
              <a:spcBef>
                <a:spcPts val="700"/>
              </a:spcBef>
              <a:spcAft>
                <a:spcPts val="500"/>
              </a:spcAft>
            </a:pPr>
            <a:r>
              <a:rPr lang="en-US" sz="1800" dirty="0"/>
              <a:t>Lesser residual disease following surgery (&lt; vs ≥1 cm; ≤ vs &gt;3 cm) </a:t>
            </a:r>
          </a:p>
          <a:p>
            <a:r>
              <a:rPr lang="en-US" sz="2000" dirty="0"/>
              <a:t>Tumors with unfavorable outcomes</a:t>
            </a:r>
            <a:r>
              <a:rPr lang="en-US" sz="2000" baseline="30000" dirty="0"/>
              <a:t>3</a:t>
            </a:r>
          </a:p>
          <a:p>
            <a:pPr lvl="1"/>
            <a:r>
              <a:rPr lang="en-US" sz="1800" dirty="0"/>
              <a:t>FIGO stage I vs II vs III vs IV</a:t>
            </a:r>
          </a:p>
          <a:p>
            <a:pPr lvl="1"/>
            <a:r>
              <a:rPr lang="en-US" sz="1800" dirty="0"/>
              <a:t>Mucinous or clear cell carcinoma histology</a:t>
            </a:r>
          </a:p>
          <a:p>
            <a:pPr lvl="1"/>
            <a:r>
              <a:rPr lang="en-US" sz="1800" dirty="0"/>
              <a:t>Distant disease</a:t>
            </a:r>
          </a:p>
        </p:txBody>
      </p:sp>
      <p:sp>
        <p:nvSpPr>
          <p:cNvPr id="9" name="TextBox 8">
            <a:extLst>
              <a:ext uri="{FF2B5EF4-FFF2-40B4-BE49-F238E27FC236}">
                <a16:creationId xmlns:a16="http://schemas.microsoft.com/office/drawing/2014/main" id="{4237A0A4-DDBA-4463-A5BE-A472AF8D5AE0}"/>
              </a:ext>
            </a:extLst>
          </p:cNvPr>
          <p:cNvSpPr txBox="1"/>
          <p:nvPr/>
        </p:nvSpPr>
        <p:spPr bwMode="auto">
          <a:xfrm>
            <a:off x="419654" y="6370733"/>
            <a:ext cx="9466026"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1. Momenimovahed. Int J Womens Health. 2019;11:287. 2. Hoppenot. Gynecol Oncol. 2018;148:204. 3. Chang. PLoS One. 2018;13:e0194993. </a:t>
            </a:r>
          </a:p>
        </p:txBody>
      </p:sp>
      <p:grpSp>
        <p:nvGrpSpPr>
          <p:cNvPr id="3" name="Group 2">
            <a:extLst>
              <a:ext uri="{FF2B5EF4-FFF2-40B4-BE49-F238E27FC236}">
                <a16:creationId xmlns:a16="http://schemas.microsoft.com/office/drawing/2014/main" id="{4AA15CA4-0796-14AA-84D7-8C77398CC9D2}"/>
              </a:ext>
            </a:extLst>
          </p:cNvPr>
          <p:cNvGrpSpPr/>
          <p:nvPr/>
        </p:nvGrpSpPr>
        <p:grpSpPr>
          <a:xfrm>
            <a:off x="9392911" y="6212702"/>
            <a:ext cx="2488502" cy="450134"/>
            <a:chOff x="9392911" y="6212702"/>
            <a:chExt cx="2488502" cy="450134"/>
          </a:xfrm>
        </p:grpSpPr>
        <p:pic>
          <p:nvPicPr>
            <p:cNvPr id="10" name="Picture 9" descr="Icon&#10;&#10;Description automatically generated">
              <a:extLst>
                <a:ext uri="{FF2B5EF4-FFF2-40B4-BE49-F238E27FC236}">
                  <a16:creationId xmlns:a16="http://schemas.microsoft.com/office/drawing/2014/main" id="{4B13E33D-B952-D46B-F710-41267D198E3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1" name="Rectangle 8">
              <a:extLst>
                <a:ext uri="{FF2B5EF4-FFF2-40B4-BE49-F238E27FC236}">
                  <a16:creationId xmlns:a16="http://schemas.microsoft.com/office/drawing/2014/main" id="{2C758D91-234B-630B-FAD1-68DBFA20743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800658479"/>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9156BF-4E50-4234-BD56-8054C83356F8}"/>
              </a:ext>
            </a:extLst>
          </p:cNvPr>
          <p:cNvSpPr>
            <a:spLocks noGrp="1"/>
          </p:cNvSpPr>
          <p:nvPr>
            <p:ph type="title"/>
          </p:nvPr>
        </p:nvSpPr>
        <p:spPr>
          <a:xfrm>
            <a:off x="609758" y="238127"/>
            <a:ext cx="11142267" cy="1103313"/>
          </a:xfrm>
        </p:spPr>
        <p:txBody>
          <a:bodyPr/>
          <a:lstStyle/>
          <a:p>
            <a:r>
              <a:rPr lang="en-US" dirty="0"/>
              <a:t>Ovarian Cancer: Screening and Histologic Classification</a:t>
            </a:r>
          </a:p>
        </p:txBody>
      </p:sp>
      <p:sp>
        <p:nvSpPr>
          <p:cNvPr id="3" name="Content Placeholder 2">
            <a:extLst>
              <a:ext uri="{FF2B5EF4-FFF2-40B4-BE49-F238E27FC236}">
                <a16:creationId xmlns:a16="http://schemas.microsoft.com/office/drawing/2014/main" id="{39300F07-6BD0-48C5-A946-71590E8A9D31}"/>
              </a:ext>
            </a:extLst>
          </p:cNvPr>
          <p:cNvSpPr>
            <a:spLocks noGrp="1"/>
          </p:cNvSpPr>
          <p:nvPr>
            <p:ph idx="1"/>
          </p:nvPr>
        </p:nvSpPr>
        <p:spPr>
          <a:xfrm>
            <a:off x="651389" y="1508115"/>
            <a:ext cx="10877529" cy="4822293"/>
          </a:xfrm>
        </p:spPr>
        <p:txBody>
          <a:bodyPr/>
          <a:lstStyle/>
          <a:p>
            <a:pPr>
              <a:lnSpc>
                <a:spcPct val="100000"/>
              </a:lnSpc>
              <a:spcBef>
                <a:spcPts val="700"/>
              </a:spcBef>
              <a:spcAft>
                <a:spcPts val="500"/>
              </a:spcAft>
            </a:pPr>
            <a:r>
              <a:rPr lang="en-US" sz="2000" dirty="0">
                <a:effectLst/>
                <a:ea typeface="Times New Roman" panose="02020603050405020304" pitchFamily="18" charset="0"/>
              </a:rPr>
              <a:t>OC: difficult to detect due to nonspecific early symptoms</a:t>
            </a:r>
            <a:r>
              <a:rPr lang="en-US" sz="2000" baseline="30000" dirty="0"/>
              <a:t>1,2</a:t>
            </a:r>
          </a:p>
          <a:p>
            <a:pPr lvl="1">
              <a:lnSpc>
                <a:spcPct val="100000"/>
              </a:lnSpc>
              <a:spcBef>
                <a:spcPts val="700"/>
              </a:spcBef>
              <a:spcAft>
                <a:spcPts val="500"/>
              </a:spcAft>
            </a:pPr>
            <a:r>
              <a:rPr lang="en-US" sz="1800" dirty="0">
                <a:effectLst/>
                <a:ea typeface="Times New Roman" panose="02020603050405020304" pitchFamily="18" charset="0"/>
              </a:rPr>
              <a:t>Bloating, urinary symptoms, pelvic/abdominal pain, </a:t>
            </a:r>
            <a:r>
              <a:rPr lang="en-US" sz="1800" dirty="0"/>
              <a:t>heavy or irregular bleeding </a:t>
            </a:r>
          </a:p>
          <a:p>
            <a:pPr lvl="1">
              <a:lnSpc>
                <a:spcPct val="100000"/>
              </a:lnSpc>
              <a:spcBef>
                <a:spcPts val="700"/>
              </a:spcBef>
              <a:spcAft>
                <a:spcPts val="500"/>
              </a:spcAft>
            </a:pPr>
            <a:r>
              <a:rPr lang="en-US" sz="1800" dirty="0"/>
              <a:t>No evidence to support general population screening for OC</a:t>
            </a:r>
          </a:p>
          <a:p>
            <a:pPr>
              <a:lnSpc>
                <a:spcPct val="100000"/>
              </a:lnSpc>
              <a:spcBef>
                <a:spcPts val="700"/>
              </a:spcBef>
              <a:spcAft>
                <a:spcPts val="500"/>
              </a:spcAft>
            </a:pPr>
            <a:r>
              <a:rPr lang="en-US" sz="2000" dirty="0"/>
              <a:t>OC methods of detection*: serum CA 125 (≥35 U/mL), TVU, germline </a:t>
            </a:r>
            <a:r>
              <a:rPr lang="en-US" sz="2000" i="1" dirty="0"/>
              <a:t>BRCA1/2</a:t>
            </a:r>
            <a:r>
              <a:rPr lang="en-US" sz="2000" dirty="0"/>
              <a:t> testing</a:t>
            </a:r>
            <a:r>
              <a:rPr lang="en-US" sz="2000" baseline="30000" dirty="0"/>
              <a:t>†</a:t>
            </a:r>
          </a:p>
        </p:txBody>
      </p:sp>
      <p:sp>
        <p:nvSpPr>
          <p:cNvPr id="8" name="TextBox 7">
            <a:extLst>
              <a:ext uri="{FF2B5EF4-FFF2-40B4-BE49-F238E27FC236}">
                <a16:creationId xmlns:a16="http://schemas.microsoft.com/office/drawing/2014/main" id="{1C276D89-02DF-4E1B-900B-3B8A3C3CA159}"/>
              </a:ext>
            </a:extLst>
          </p:cNvPr>
          <p:cNvSpPr txBox="1"/>
          <p:nvPr/>
        </p:nvSpPr>
        <p:spPr bwMode="auto">
          <a:xfrm>
            <a:off x="439974" y="6196840"/>
            <a:ext cx="9275526"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1. Menon. Obstet Gynecol. 2018;131:909. 2. US Preventive Services Task Force. JAMA. </a:t>
            </a:r>
            <a:br>
              <a:rPr lang="en-US" sz="1200" b="0" kern="1200" dirty="0">
                <a:solidFill>
                  <a:srgbClr val="455560"/>
                </a:solidFill>
                <a:latin typeface="Calibri" panose="020F0502020204030204" pitchFamily="34" charset="0"/>
                <a:cs typeface="Calibri" panose="020F0502020204030204" pitchFamily="34" charset="0"/>
              </a:rPr>
            </a:br>
            <a:r>
              <a:rPr lang="en-US" sz="1200" b="0" kern="1200" dirty="0">
                <a:solidFill>
                  <a:srgbClr val="455560"/>
                </a:solidFill>
                <a:latin typeface="Calibri" panose="020F0502020204030204" pitchFamily="34" charset="0"/>
                <a:cs typeface="Calibri" panose="020F0502020204030204" pitchFamily="34" charset="0"/>
              </a:rPr>
              <a:t>2018;319:588. 3. Banerjee. Clin Cancer Res. 2013;19:961. 4. Lheureux. CA Cancer J Clin. 2019;69:280. </a:t>
            </a:r>
          </a:p>
        </p:txBody>
      </p:sp>
      <p:sp>
        <p:nvSpPr>
          <p:cNvPr id="9" name="TextBox 8">
            <a:extLst>
              <a:ext uri="{FF2B5EF4-FFF2-40B4-BE49-F238E27FC236}">
                <a16:creationId xmlns:a16="http://schemas.microsoft.com/office/drawing/2014/main" id="{1B1BE72D-CBA6-4037-B1AA-7C0357E7C2E2}"/>
              </a:ext>
            </a:extLst>
          </p:cNvPr>
          <p:cNvSpPr txBox="1"/>
          <p:nvPr/>
        </p:nvSpPr>
        <p:spPr bwMode="auto">
          <a:xfrm>
            <a:off x="663082" y="5623242"/>
            <a:ext cx="108724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*Routine screening not recommended. </a:t>
            </a:r>
            <a:r>
              <a:rPr lang="en-US" sz="1400" b="0" baseline="30000" dirty="0">
                <a:solidFill>
                  <a:schemeClr val="bg1"/>
                </a:solidFill>
                <a:latin typeface="Calibri" panose="020F0502020204030204" pitchFamily="34" charset="0"/>
              </a:rPr>
              <a:t>†</a:t>
            </a:r>
            <a:r>
              <a:rPr lang="en-US" sz="1400" b="0" i="1" dirty="0">
                <a:solidFill>
                  <a:schemeClr val="bg1"/>
                </a:solidFill>
                <a:latin typeface="Calibri" panose="020F0502020204030204" pitchFamily="34" charset="0"/>
              </a:rPr>
              <a:t>BRCA1/2</a:t>
            </a:r>
            <a:r>
              <a:rPr lang="en-US" sz="1400" b="0" dirty="0">
                <a:solidFill>
                  <a:schemeClr val="bg1"/>
                </a:solidFill>
                <a:latin typeface="Calibri" panose="020F0502020204030204" pitchFamily="34" charset="0"/>
              </a:rPr>
              <a:t> carriers may pursue genetic counseling and/or consider contraception as preventative measure.</a:t>
            </a:r>
          </a:p>
        </p:txBody>
      </p:sp>
      <p:graphicFrame>
        <p:nvGraphicFramePr>
          <p:cNvPr id="10" name="Table 12">
            <a:extLst>
              <a:ext uri="{FF2B5EF4-FFF2-40B4-BE49-F238E27FC236}">
                <a16:creationId xmlns:a16="http://schemas.microsoft.com/office/drawing/2014/main" id="{291FD3B9-03FF-4F94-AC4E-2B0CD52EA46F}"/>
              </a:ext>
            </a:extLst>
          </p:cNvPr>
          <p:cNvGraphicFramePr>
            <a:graphicFrameLocks noGrp="1"/>
          </p:cNvGraphicFramePr>
          <p:nvPr/>
        </p:nvGraphicFramePr>
        <p:xfrm>
          <a:off x="714111" y="3693647"/>
          <a:ext cx="10772407" cy="1924806"/>
        </p:xfrm>
        <a:graphic>
          <a:graphicData uri="http://schemas.openxmlformats.org/drawingml/2006/table">
            <a:tbl>
              <a:tblPr firstRow="1" bandRow="1">
                <a:effectLst/>
                <a:tableStyleId>{6E25E649-3F16-4E02-A733-19D2CDBF48F0}</a:tableStyleId>
              </a:tblPr>
              <a:tblGrid>
                <a:gridCol w="2107222">
                  <a:extLst>
                    <a:ext uri="{9D8B030D-6E8A-4147-A177-3AD203B41FA5}">
                      <a16:colId xmlns:a16="http://schemas.microsoft.com/office/drawing/2014/main" val="3683902491"/>
                    </a:ext>
                  </a:extLst>
                </a:gridCol>
                <a:gridCol w="1733037">
                  <a:extLst>
                    <a:ext uri="{9D8B030D-6E8A-4147-A177-3AD203B41FA5}">
                      <a16:colId xmlns:a16="http://schemas.microsoft.com/office/drawing/2014/main" val="1571798393"/>
                    </a:ext>
                  </a:extLst>
                </a:gridCol>
                <a:gridCol w="1733037">
                  <a:extLst>
                    <a:ext uri="{9D8B030D-6E8A-4147-A177-3AD203B41FA5}">
                      <a16:colId xmlns:a16="http://schemas.microsoft.com/office/drawing/2014/main" val="2381808222"/>
                    </a:ext>
                  </a:extLst>
                </a:gridCol>
                <a:gridCol w="1733037">
                  <a:extLst>
                    <a:ext uri="{9D8B030D-6E8A-4147-A177-3AD203B41FA5}">
                      <a16:colId xmlns:a16="http://schemas.microsoft.com/office/drawing/2014/main" val="2423457529"/>
                    </a:ext>
                  </a:extLst>
                </a:gridCol>
                <a:gridCol w="1733037">
                  <a:extLst>
                    <a:ext uri="{9D8B030D-6E8A-4147-A177-3AD203B41FA5}">
                      <a16:colId xmlns:a16="http://schemas.microsoft.com/office/drawing/2014/main" val="4032582609"/>
                    </a:ext>
                  </a:extLst>
                </a:gridCol>
                <a:gridCol w="1733037">
                  <a:extLst>
                    <a:ext uri="{9D8B030D-6E8A-4147-A177-3AD203B41FA5}">
                      <a16:colId xmlns:a16="http://schemas.microsoft.com/office/drawing/2014/main" val="4195810450"/>
                    </a:ext>
                  </a:extLst>
                </a:gridCol>
              </a:tblGrid>
              <a:tr h="166032">
                <a:tc>
                  <a:txBody>
                    <a:bodyPr/>
                    <a:lstStyle/>
                    <a:p>
                      <a:pPr algn="ctr"/>
                      <a:endParaRPr lang="en-US" sz="1600" dirty="0">
                        <a:latin typeface="Calibri" panose="020F0502020204030204" pitchFamily="34" charset="0"/>
                        <a:cs typeface="Calibri" panose="020F0502020204030204" pitchFamily="34" charset="0"/>
                      </a:endParaRP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dirty="0">
                          <a:latin typeface="Calibri" panose="020F0502020204030204" pitchFamily="34" charset="0"/>
                          <a:cs typeface="Calibri" panose="020F0502020204030204" pitchFamily="34" charset="0"/>
                        </a:rPr>
                        <a:t>HG Serous</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dirty="0">
                          <a:latin typeface="Calibri" panose="020F0502020204030204" pitchFamily="34" charset="0"/>
                          <a:cs typeface="Calibri" panose="020F0502020204030204" pitchFamily="34" charset="0"/>
                        </a:rPr>
                        <a:t>LG Serous</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dirty="0">
                          <a:latin typeface="Calibri" panose="020F0502020204030204" pitchFamily="34" charset="0"/>
                          <a:cs typeface="Calibri" panose="020F0502020204030204" pitchFamily="34" charset="0"/>
                        </a:rPr>
                        <a:t>Clear Cell</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dirty="0">
                          <a:latin typeface="Calibri" panose="020F0502020204030204" pitchFamily="34" charset="0"/>
                          <a:cs typeface="Calibri" panose="020F0502020204030204" pitchFamily="34" charset="0"/>
                        </a:rPr>
                        <a:t>Endometrioid </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dirty="0">
                          <a:latin typeface="Calibri" panose="020F0502020204030204" pitchFamily="34" charset="0"/>
                          <a:cs typeface="Calibri" panose="020F0502020204030204" pitchFamily="34" charset="0"/>
                        </a:rPr>
                        <a:t>Mucinous</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986540223"/>
                  </a:ext>
                </a:extLst>
              </a:tr>
              <a:tr h="225338">
                <a:tc>
                  <a:txBody>
                    <a:bodyPr/>
                    <a:lstStyle/>
                    <a:p>
                      <a:pPr algn="l"/>
                      <a:r>
                        <a:rPr lang="en-US" sz="1600" b="0" dirty="0">
                          <a:solidFill>
                            <a:schemeClr val="bg1"/>
                          </a:solidFill>
                          <a:latin typeface="Calibri" panose="020F0502020204030204" pitchFamily="34" charset="0"/>
                          <a:cs typeface="Calibri" panose="020F0502020204030204" pitchFamily="34" charset="0"/>
                        </a:rPr>
                        <a:t>Mutations or molecular alterations</a:t>
                      </a:r>
                      <a:r>
                        <a:rPr lang="en-US" sz="1600" b="0" baseline="30000" dirty="0">
                          <a:solidFill>
                            <a:schemeClr val="bg1"/>
                          </a:solidFill>
                          <a:latin typeface="Calibri" panose="020F0502020204030204" pitchFamily="34" charset="0"/>
                          <a:cs typeface="Calibri" panose="020F0502020204030204" pitchFamily="34" charset="0"/>
                        </a:rPr>
                        <a:t>3</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i="1" dirty="0">
                          <a:solidFill>
                            <a:schemeClr val="bg1"/>
                          </a:solidFill>
                          <a:latin typeface="Calibri" panose="020F0502020204030204" pitchFamily="34" charset="0"/>
                          <a:cs typeface="Calibri" panose="020F0502020204030204" pitchFamily="34" charset="0"/>
                        </a:rPr>
                        <a:t>TP53; BRCA1/2</a:t>
                      </a:r>
                      <a:r>
                        <a:rPr lang="en-US" sz="1600" b="0" i="0" dirty="0">
                          <a:solidFill>
                            <a:schemeClr val="bg1"/>
                          </a:solidFill>
                          <a:latin typeface="Calibri" panose="020F0502020204030204" pitchFamily="34" charset="0"/>
                          <a:cs typeface="Calibri" panose="020F0502020204030204" pitchFamily="34" charset="0"/>
                        </a:rPr>
                        <a:t>; </a:t>
                      </a:r>
                      <a:r>
                        <a:rPr lang="en-US" sz="1600" b="0" i="1" dirty="0">
                          <a:solidFill>
                            <a:schemeClr val="bg1"/>
                          </a:solidFill>
                          <a:latin typeface="Calibri" panose="020F0502020204030204" pitchFamily="34" charset="0"/>
                          <a:cs typeface="Calibri" panose="020F0502020204030204" pitchFamily="34" charset="0"/>
                        </a:rPr>
                        <a:t>NF1; RB1; CDK12</a:t>
                      </a:r>
                      <a:r>
                        <a:rPr lang="en-US" sz="1600" b="0" i="0" dirty="0">
                          <a:solidFill>
                            <a:schemeClr val="bg1"/>
                          </a:solidFill>
                          <a:latin typeface="Calibri" panose="020F0502020204030204" pitchFamily="34" charset="0"/>
                          <a:cs typeface="Calibri" panose="020F0502020204030204" pitchFamily="34" charset="0"/>
                        </a:rPr>
                        <a:t>; HRD</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i="1" dirty="0">
                          <a:solidFill>
                            <a:schemeClr val="bg1"/>
                          </a:solidFill>
                          <a:latin typeface="Calibri" panose="020F0502020204030204" pitchFamily="34" charset="0"/>
                          <a:cs typeface="Calibri" panose="020F0502020204030204" pitchFamily="34" charset="0"/>
                        </a:rPr>
                        <a:t>BRAF; KRAS; NRAS; ERBB2</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i="1" dirty="0">
                          <a:solidFill>
                            <a:schemeClr val="bg1"/>
                          </a:solidFill>
                          <a:latin typeface="Calibri" panose="020F0502020204030204" pitchFamily="34" charset="0"/>
                          <a:cs typeface="Calibri" panose="020F0502020204030204" pitchFamily="34" charset="0"/>
                        </a:rPr>
                        <a:t>ARID1A</a:t>
                      </a:r>
                      <a:r>
                        <a:rPr lang="en-US" sz="1600" b="0" dirty="0">
                          <a:solidFill>
                            <a:schemeClr val="bg1"/>
                          </a:solidFill>
                          <a:latin typeface="Calibri" panose="020F0502020204030204" pitchFamily="34" charset="0"/>
                          <a:cs typeface="Calibri" panose="020F0502020204030204" pitchFamily="34" charset="0"/>
                        </a:rPr>
                        <a:t>; </a:t>
                      </a:r>
                      <a:r>
                        <a:rPr lang="en-US" sz="1600" b="0" i="1" dirty="0">
                          <a:solidFill>
                            <a:schemeClr val="bg1"/>
                          </a:solidFill>
                          <a:latin typeface="Calibri" panose="020F0502020204030204" pitchFamily="34" charset="0"/>
                          <a:cs typeface="Calibri" panose="020F0502020204030204" pitchFamily="34" charset="0"/>
                        </a:rPr>
                        <a:t>PIK3CA</a:t>
                      </a:r>
                      <a:r>
                        <a:rPr lang="en-US" sz="1600" b="0" dirty="0">
                          <a:solidFill>
                            <a:schemeClr val="bg1"/>
                          </a:solidFill>
                          <a:latin typeface="Calibri" panose="020F0502020204030204" pitchFamily="34" charset="0"/>
                          <a:cs typeface="Calibri" panose="020F0502020204030204" pitchFamily="34" charset="0"/>
                        </a:rPr>
                        <a:t>; </a:t>
                      </a:r>
                      <a:r>
                        <a:rPr lang="en-US" sz="1600" b="0" i="1" dirty="0">
                          <a:solidFill>
                            <a:schemeClr val="bg1"/>
                          </a:solidFill>
                          <a:latin typeface="Calibri" panose="020F0502020204030204" pitchFamily="34" charset="0"/>
                          <a:cs typeface="Calibri" panose="020F0502020204030204" pitchFamily="34" charset="0"/>
                        </a:rPr>
                        <a:t>PTEN</a:t>
                      </a:r>
                      <a:r>
                        <a:rPr lang="en-US" sz="1600" b="0" dirty="0">
                          <a:solidFill>
                            <a:schemeClr val="bg1"/>
                          </a:solidFill>
                          <a:latin typeface="Calibri" panose="020F0502020204030204" pitchFamily="34" charset="0"/>
                          <a:cs typeface="Calibri" panose="020F0502020204030204" pitchFamily="34" charset="0"/>
                        </a:rPr>
                        <a:t>; </a:t>
                      </a:r>
                      <a:r>
                        <a:rPr lang="en-US" sz="1600" b="0" i="1" dirty="0">
                          <a:solidFill>
                            <a:schemeClr val="bg1"/>
                          </a:solidFill>
                          <a:latin typeface="Calibri" panose="020F0502020204030204" pitchFamily="34" charset="0"/>
                          <a:cs typeface="Calibri" panose="020F0502020204030204" pitchFamily="34" charset="0"/>
                        </a:rPr>
                        <a:t>CTNNB1</a:t>
                      </a:r>
                      <a:r>
                        <a:rPr lang="en-US" sz="1600" b="0" dirty="0">
                          <a:solidFill>
                            <a:schemeClr val="bg1"/>
                          </a:solidFill>
                          <a:latin typeface="Calibri" panose="020F0502020204030204" pitchFamily="34" charset="0"/>
                          <a:cs typeface="Calibri" panose="020F0502020204030204" pitchFamily="34" charset="0"/>
                        </a:rPr>
                        <a:t>; </a:t>
                      </a:r>
                      <a:r>
                        <a:rPr lang="en-US" sz="1600" b="0" i="1" dirty="0">
                          <a:solidFill>
                            <a:schemeClr val="bg1"/>
                          </a:solidFill>
                          <a:latin typeface="Calibri" panose="020F0502020204030204" pitchFamily="34" charset="0"/>
                          <a:cs typeface="Calibri" panose="020F0502020204030204" pitchFamily="34" charset="0"/>
                        </a:rPr>
                        <a:t>PPP2R1</a:t>
                      </a:r>
                      <a:r>
                        <a:rPr lang="el-GR" sz="1600" b="0" i="1" dirty="0">
                          <a:solidFill>
                            <a:schemeClr val="bg1"/>
                          </a:solidFill>
                          <a:latin typeface="Calibri" panose="020F0502020204030204" pitchFamily="34" charset="0"/>
                          <a:cs typeface="Calibri" panose="020F0502020204030204" pitchFamily="34" charset="0"/>
                        </a:rPr>
                        <a:t>α</a:t>
                      </a:r>
                      <a:r>
                        <a:rPr lang="en-US" sz="1600" b="0" i="1" dirty="0">
                          <a:solidFill>
                            <a:schemeClr val="bg1"/>
                          </a:solidFill>
                          <a:latin typeface="Calibri" panose="020F0502020204030204" pitchFamily="34" charset="0"/>
                          <a:cs typeface="Calibri" panose="020F0502020204030204" pitchFamily="34" charset="0"/>
                        </a:rPr>
                        <a:t>; </a:t>
                      </a:r>
                      <a:r>
                        <a:rPr lang="en-US" sz="1600" b="0" i="0" dirty="0">
                          <a:solidFill>
                            <a:schemeClr val="bg1"/>
                          </a:solidFill>
                          <a:latin typeface="Calibri" panose="020F0502020204030204" pitchFamily="34" charset="0"/>
                          <a:cs typeface="Calibri" panose="020F0502020204030204" pitchFamily="34" charset="0"/>
                        </a:rPr>
                        <a:t>dMMR</a:t>
                      </a:r>
                      <a:r>
                        <a:rPr lang="en-US" sz="1600" b="0" i="0" baseline="30000" dirty="0">
                          <a:solidFill>
                            <a:schemeClr val="bg1"/>
                          </a:solidFill>
                          <a:latin typeface="Calibri" panose="020F0502020204030204" pitchFamily="34" charset="0"/>
                          <a:cs typeface="Calibri" panose="020F0502020204030204" pitchFamily="34" charset="0"/>
                        </a:rPr>
                        <a:t>4</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i="1" dirty="0">
                          <a:solidFill>
                            <a:schemeClr val="bg1"/>
                          </a:solidFill>
                          <a:latin typeface="Calibri" panose="020F0502020204030204" pitchFamily="34" charset="0"/>
                          <a:cs typeface="Calibri" panose="020F0502020204030204" pitchFamily="34" charset="0"/>
                        </a:rPr>
                        <a:t>ARID1A; PIK3CA; PTEN; PPP2R1</a:t>
                      </a:r>
                      <a:r>
                        <a:rPr lang="el-GR" sz="1600" b="0" i="1" dirty="0">
                          <a:solidFill>
                            <a:schemeClr val="bg1"/>
                          </a:solidFill>
                          <a:latin typeface="Calibri" panose="020F0502020204030204" pitchFamily="34" charset="0"/>
                          <a:cs typeface="Calibri" panose="020F0502020204030204" pitchFamily="34" charset="0"/>
                        </a:rPr>
                        <a:t>α</a:t>
                      </a:r>
                      <a:r>
                        <a:rPr lang="en-US" sz="1600" b="0" i="1" dirty="0">
                          <a:solidFill>
                            <a:schemeClr val="bg1"/>
                          </a:solidFill>
                          <a:latin typeface="Calibri" panose="020F0502020204030204" pitchFamily="34" charset="0"/>
                          <a:cs typeface="Calibri" panose="020F0502020204030204" pitchFamily="34" charset="0"/>
                        </a:rPr>
                        <a:t>; </a:t>
                      </a:r>
                      <a:r>
                        <a:rPr lang="en-US" sz="1600" b="0" i="0" dirty="0">
                          <a:solidFill>
                            <a:schemeClr val="bg1"/>
                          </a:solidFill>
                          <a:latin typeface="Calibri" panose="020F0502020204030204" pitchFamily="34" charset="0"/>
                          <a:cs typeface="Calibri" panose="020F0502020204030204" pitchFamily="34" charset="0"/>
                        </a:rPr>
                        <a:t>dMMR</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i="1" dirty="0">
                          <a:solidFill>
                            <a:schemeClr val="bg1"/>
                          </a:solidFill>
                          <a:latin typeface="Calibri" panose="020F0502020204030204" pitchFamily="34" charset="0"/>
                          <a:cs typeface="Calibri" panose="020F0502020204030204" pitchFamily="34" charset="0"/>
                        </a:rPr>
                        <a:t>KRAS;</a:t>
                      </a:r>
                    </a:p>
                    <a:p>
                      <a:pPr algn="ctr"/>
                      <a:r>
                        <a:rPr lang="en-US" sz="1600" b="0" i="1" dirty="0">
                          <a:solidFill>
                            <a:schemeClr val="bg1"/>
                          </a:solidFill>
                          <a:latin typeface="Calibri" panose="020F0502020204030204" pitchFamily="34" charset="0"/>
                          <a:cs typeface="Calibri" panose="020F0502020204030204" pitchFamily="34" charset="0"/>
                        </a:rPr>
                        <a:t>HER2 </a:t>
                      </a:r>
                      <a:r>
                        <a:rPr lang="en-US" sz="1600" b="0" i="0" dirty="0">
                          <a:solidFill>
                            <a:schemeClr val="bg1"/>
                          </a:solidFill>
                          <a:latin typeface="Calibri" panose="020F0502020204030204" pitchFamily="34" charset="0"/>
                          <a:cs typeface="Calibri" panose="020F0502020204030204" pitchFamily="34" charset="0"/>
                        </a:rPr>
                        <a:t>amplification</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747238429"/>
                  </a:ext>
                </a:extLst>
              </a:tr>
              <a:tr h="198126">
                <a:tc>
                  <a:txBody>
                    <a:bodyPr/>
                    <a:lstStyle/>
                    <a:p>
                      <a:pPr algn="l"/>
                      <a:r>
                        <a:rPr lang="en-US" sz="1600" b="0" dirty="0">
                          <a:solidFill>
                            <a:schemeClr val="bg1"/>
                          </a:solidFill>
                          <a:latin typeface="Calibri" panose="020F0502020204030204" pitchFamily="34" charset="0"/>
                          <a:cs typeface="Calibri" panose="020F0502020204030204" pitchFamily="34" charset="0"/>
                        </a:rPr>
                        <a:t>Available targeted therapies</a:t>
                      </a:r>
                      <a:r>
                        <a:rPr lang="en-US" sz="1600" b="0" baseline="30000" dirty="0">
                          <a:solidFill>
                            <a:schemeClr val="bg1"/>
                          </a:solidFill>
                          <a:latin typeface="Calibri" panose="020F0502020204030204" pitchFamily="34" charset="0"/>
                          <a:cs typeface="Calibri" panose="020F0502020204030204" pitchFamily="34" charset="0"/>
                        </a:rPr>
                        <a:t>4</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PARPi; ICIs?</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Hormonal therapy; ICIs?</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ICIs</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Hormonal therapy; PARPi for high grade; ICIs</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dirty="0">
                          <a:solidFill>
                            <a:schemeClr val="bg1"/>
                          </a:solidFill>
                          <a:latin typeface="Calibri" panose="020F0502020204030204" pitchFamily="34" charset="0"/>
                          <a:cs typeface="Calibri" panose="020F0502020204030204" pitchFamily="34" charset="0"/>
                        </a:rPr>
                        <a:t>ICIs?</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35305844"/>
                  </a:ext>
                </a:extLst>
              </a:tr>
            </a:tbl>
          </a:graphicData>
        </a:graphic>
      </p:graphicFrame>
      <p:sp>
        <p:nvSpPr>
          <p:cNvPr id="13" name="TextBox 12">
            <a:extLst>
              <a:ext uri="{FF2B5EF4-FFF2-40B4-BE49-F238E27FC236}">
                <a16:creationId xmlns:a16="http://schemas.microsoft.com/office/drawing/2014/main" id="{BC7CA78A-56CD-4715-95DC-3052FAE1D109}"/>
              </a:ext>
            </a:extLst>
          </p:cNvPr>
          <p:cNvSpPr txBox="1"/>
          <p:nvPr/>
        </p:nvSpPr>
        <p:spPr bwMode="auto">
          <a:xfrm>
            <a:off x="614835" y="3307797"/>
            <a:ext cx="61079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indent="0">
              <a:buNone/>
            </a:pPr>
            <a:r>
              <a:rPr lang="en-US" sz="2000" b="1" dirty="0">
                <a:solidFill>
                  <a:schemeClr val="bg1"/>
                </a:solidFill>
                <a:latin typeface="Calibri" panose="020F0502020204030204" pitchFamily="34" charset="0"/>
                <a:cs typeface="Calibri" panose="020F0502020204030204" pitchFamily="34" charset="0"/>
              </a:rPr>
              <a:t>Histopathology and Molecular Assessment</a:t>
            </a:r>
            <a:endParaRPr lang="en-US" sz="2000" baseline="30000" dirty="0">
              <a:solidFill>
                <a:schemeClr val="bg1"/>
              </a:solidFill>
              <a:latin typeface="Calibri" panose="020F0502020204030204" pitchFamily="34" charset="0"/>
              <a:cs typeface="Calibri" panose="020F0502020204030204" pitchFamily="34" charset="0"/>
            </a:endParaRPr>
          </a:p>
        </p:txBody>
      </p:sp>
      <p:grpSp>
        <p:nvGrpSpPr>
          <p:cNvPr id="7" name="Group 6">
            <a:extLst>
              <a:ext uri="{FF2B5EF4-FFF2-40B4-BE49-F238E27FC236}">
                <a16:creationId xmlns:a16="http://schemas.microsoft.com/office/drawing/2014/main" id="{966A8F67-258A-8855-290B-5547259A8B68}"/>
              </a:ext>
            </a:extLst>
          </p:cNvPr>
          <p:cNvGrpSpPr/>
          <p:nvPr/>
        </p:nvGrpSpPr>
        <p:grpSpPr>
          <a:xfrm>
            <a:off x="9392911" y="6212702"/>
            <a:ext cx="2488502" cy="450134"/>
            <a:chOff x="9392911" y="6212702"/>
            <a:chExt cx="2488502" cy="450134"/>
          </a:xfrm>
        </p:grpSpPr>
        <p:pic>
          <p:nvPicPr>
            <p:cNvPr id="11" name="Picture 10" descr="Icon&#10;&#10;Description automatically generated">
              <a:extLst>
                <a:ext uri="{FF2B5EF4-FFF2-40B4-BE49-F238E27FC236}">
                  <a16:creationId xmlns:a16="http://schemas.microsoft.com/office/drawing/2014/main" id="{BE346C0A-6719-0C8C-D8C3-6223465344E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2" name="Rectangle 8">
              <a:extLst>
                <a:ext uri="{FF2B5EF4-FFF2-40B4-BE49-F238E27FC236}">
                  <a16:creationId xmlns:a16="http://schemas.microsoft.com/office/drawing/2014/main" id="{DD0401E5-3D82-DB2E-9509-13B5822E9C31}"/>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140414164"/>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02A2EC-7F85-4F48-A310-575B6EE3DE68}"/>
              </a:ext>
            </a:extLst>
          </p:cNvPr>
          <p:cNvSpPr>
            <a:spLocks noGrp="1"/>
          </p:cNvSpPr>
          <p:nvPr>
            <p:ph type="title"/>
          </p:nvPr>
        </p:nvSpPr>
        <p:spPr>
          <a:xfrm>
            <a:off x="609759" y="238127"/>
            <a:ext cx="9743281" cy="1103313"/>
          </a:xfrm>
        </p:spPr>
        <p:txBody>
          <a:bodyPr/>
          <a:lstStyle/>
          <a:p>
            <a:r>
              <a:rPr lang="en-US" dirty="0"/>
              <a:t>Contribution of Non-</a:t>
            </a:r>
            <a:r>
              <a:rPr lang="en-US" i="1" dirty="0"/>
              <a:t>BRCA</a:t>
            </a:r>
            <a:r>
              <a:rPr lang="en-US" dirty="0"/>
              <a:t> Mutations to HRD in Ovarian Cancer</a:t>
            </a:r>
          </a:p>
        </p:txBody>
      </p:sp>
      <p:sp>
        <p:nvSpPr>
          <p:cNvPr id="3" name="Content Placeholder 2">
            <a:extLst>
              <a:ext uri="{FF2B5EF4-FFF2-40B4-BE49-F238E27FC236}">
                <a16:creationId xmlns:a16="http://schemas.microsoft.com/office/drawing/2014/main" id="{46C8D845-2063-48EF-A1DC-578681391062}"/>
              </a:ext>
            </a:extLst>
          </p:cNvPr>
          <p:cNvSpPr>
            <a:spLocks noGrp="1"/>
          </p:cNvSpPr>
          <p:nvPr>
            <p:ph idx="1"/>
          </p:nvPr>
        </p:nvSpPr>
        <p:spPr>
          <a:xfrm>
            <a:off x="604675" y="1513047"/>
            <a:ext cx="10877529" cy="1178429"/>
          </a:xfrm>
        </p:spPr>
        <p:txBody>
          <a:bodyPr/>
          <a:lstStyle/>
          <a:p>
            <a:pPr>
              <a:spcBef>
                <a:spcPts val="700"/>
              </a:spcBef>
              <a:spcAft>
                <a:spcPts val="500"/>
              </a:spcAft>
            </a:pPr>
            <a:r>
              <a:rPr lang="en-US" sz="2000" dirty="0"/>
              <a:t>Mutation frequency in 28 HR genes analyzed (~250 patients)</a:t>
            </a:r>
          </a:p>
          <a:p>
            <a:pPr lvl="1">
              <a:spcBef>
                <a:spcPts val="700"/>
              </a:spcBef>
              <a:spcAft>
                <a:spcPts val="500"/>
              </a:spcAft>
            </a:pPr>
            <a:r>
              <a:rPr lang="en-US" sz="1800" dirty="0"/>
              <a:t>Low frequency of mutations found in 16 genes</a:t>
            </a:r>
          </a:p>
          <a:p>
            <a:pPr lvl="1">
              <a:spcBef>
                <a:spcPts val="700"/>
              </a:spcBef>
              <a:spcAft>
                <a:spcPts val="500"/>
              </a:spcAft>
            </a:pPr>
            <a:r>
              <a:rPr lang="en-US" sz="1800" dirty="0"/>
              <a:t>No mutations found in 12 genes</a:t>
            </a:r>
          </a:p>
          <a:p>
            <a:endParaRPr lang="en-US" dirty="0"/>
          </a:p>
        </p:txBody>
      </p:sp>
      <p:sp>
        <p:nvSpPr>
          <p:cNvPr id="7" name="TextBox 6">
            <a:extLst>
              <a:ext uri="{FF2B5EF4-FFF2-40B4-BE49-F238E27FC236}">
                <a16:creationId xmlns:a16="http://schemas.microsoft.com/office/drawing/2014/main" id="{10221529-650C-4305-934E-CD35C77B8355}"/>
              </a:ext>
            </a:extLst>
          </p:cNvPr>
          <p:cNvSpPr txBox="1"/>
          <p:nvPr/>
        </p:nvSpPr>
        <p:spPr bwMode="auto">
          <a:xfrm>
            <a:off x="429814" y="6363194"/>
            <a:ext cx="86555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Norquist. SGO 2016. Abstr 1. </a:t>
            </a:r>
          </a:p>
        </p:txBody>
      </p:sp>
      <p:sp>
        <p:nvSpPr>
          <p:cNvPr id="112" name="Partial Circle 111">
            <a:extLst>
              <a:ext uri="{FF2B5EF4-FFF2-40B4-BE49-F238E27FC236}">
                <a16:creationId xmlns:a16="http://schemas.microsoft.com/office/drawing/2014/main" id="{A357E43A-5324-4A66-86A9-EA36A3D38B53}"/>
              </a:ext>
            </a:extLst>
          </p:cNvPr>
          <p:cNvSpPr/>
          <p:nvPr/>
        </p:nvSpPr>
        <p:spPr>
          <a:xfrm>
            <a:off x="7582295" y="2800421"/>
            <a:ext cx="2971800" cy="2971800"/>
          </a:xfrm>
          <a:prstGeom prst="pie">
            <a:avLst>
              <a:gd name="adj1" fmla="val 11004236"/>
              <a:gd name="adj2" fmla="val 16188848"/>
            </a:avLst>
          </a:prstGeom>
          <a:solidFill>
            <a:schemeClr val="accent5"/>
          </a:solidFill>
          <a:ln w="9525"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bg1"/>
              </a:solidFill>
              <a:effectLst/>
              <a:uLnTx/>
              <a:uFillTx/>
              <a:latin typeface="Arial"/>
              <a:ea typeface="+mn-ea"/>
              <a:cs typeface="+mn-cs"/>
            </a:endParaRPr>
          </a:p>
        </p:txBody>
      </p:sp>
      <p:sp>
        <p:nvSpPr>
          <p:cNvPr id="113" name="Partial Circle 112">
            <a:extLst>
              <a:ext uri="{FF2B5EF4-FFF2-40B4-BE49-F238E27FC236}">
                <a16:creationId xmlns:a16="http://schemas.microsoft.com/office/drawing/2014/main" id="{243DC75A-3149-4258-A0D2-4840E5831D0F}"/>
              </a:ext>
            </a:extLst>
          </p:cNvPr>
          <p:cNvSpPr/>
          <p:nvPr/>
        </p:nvSpPr>
        <p:spPr>
          <a:xfrm>
            <a:off x="7582295" y="2800421"/>
            <a:ext cx="2971800" cy="2971800"/>
          </a:xfrm>
          <a:prstGeom prst="pie">
            <a:avLst>
              <a:gd name="adj1" fmla="val 9493506"/>
              <a:gd name="adj2" fmla="val 11013161"/>
            </a:avLst>
          </a:prstGeom>
          <a:solidFill>
            <a:schemeClr val="accent6"/>
          </a:solidFill>
          <a:ln w="9525"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bg1"/>
              </a:solidFill>
              <a:effectLst/>
              <a:uLnTx/>
              <a:uFillTx/>
              <a:latin typeface="Arial"/>
              <a:ea typeface="+mn-ea"/>
              <a:cs typeface="+mn-cs"/>
            </a:endParaRPr>
          </a:p>
        </p:txBody>
      </p:sp>
      <p:sp>
        <p:nvSpPr>
          <p:cNvPr id="114" name="Partial Circle 113">
            <a:extLst>
              <a:ext uri="{FF2B5EF4-FFF2-40B4-BE49-F238E27FC236}">
                <a16:creationId xmlns:a16="http://schemas.microsoft.com/office/drawing/2014/main" id="{1265CD47-32FA-4692-849D-6DBD7ED42CD1}"/>
              </a:ext>
            </a:extLst>
          </p:cNvPr>
          <p:cNvSpPr/>
          <p:nvPr/>
        </p:nvSpPr>
        <p:spPr>
          <a:xfrm>
            <a:off x="7582295" y="2800421"/>
            <a:ext cx="2971800" cy="2971800"/>
          </a:xfrm>
          <a:prstGeom prst="pie">
            <a:avLst>
              <a:gd name="adj1" fmla="val 7984944"/>
              <a:gd name="adj2" fmla="val 9494320"/>
            </a:avLst>
          </a:prstGeom>
          <a:solidFill>
            <a:schemeClr val="accent4"/>
          </a:solidFill>
          <a:ln w="9525"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bg1"/>
              </a:solidFill>
              <a:effectLst/>
              <a:uLnTx/>
              <a:uFillTx/>
              <a:latin typeface="Arial"/>
              <a:ea typeface="+mn-ea"/>
              <a:cs typeface="+mn-cs"/>
            </a:endParaRPr>
          </a:p>
        </p:txBody>
      </p:sp>
      <p:sp>
        <p:nvSpPr>
          <p:cNvPr id="115" name="Partial Circle 114">
            <a:extLst>
              <a:ext uri="{FF2B5EF4-FFF2-40B4-BE49-F238E27FC236}">
                <a16:creationId xmlns:a16="http://schemas.microsoft.com/office/drawing/2014/main" id="{1A05C581-A16B-4B49-A03D-1B359FE2B05C}"/>
              </a:ext>
            </a:extLst>
          </p:cNvPr>
          <p:cNvSpPr/>
          <p:nvPr/>
        </p:nvSpPr>
        <p:spPr>
          <a:xfrm>
            <a:off x="7582295" y="2800421"/>
            <a:ext cx="2971800" cy="2971800"/>
          </a:xfrm>
          <a:prstGeom prst="pie">
            <a:avLst>
              <a:gd name="adj1" fmla="val 5419547"/>
              <a:gd name="adj2" fmla="val 7991257"/>
            </a:avLst>
          </a:prstGeom>
          <a:solidFill>
            <a:schemeClr val="accent3"/>
          </a:solidFill>
          <a:ln w="9525"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bg1"/>
              </a:solidFill>
              <a:effectLst/>
              <a:uLnTx/>
              <a:uFillTx/>
              <a:latin typeface="Arial"/>
              <a:ea typeface="+mn-ea"/>
              <a:cs typeface="+mn-cs"/>
            </a:endParaRPr>
          </a:p>
        </p:txBody>
      </p:sp>
      <p:sp>
        <p:nvSpPr>
          <p:cNvPr id="116" name="Partial Circle 115">
            <a:extLst>
              <a:ext uri="{FF2B5EF4-FFF2-40B4-BE49-F238E27FC236}">
                <a16:creationId xmlns:a16="http://schemas.microsoft.com/office/drawing/2014/main" id="{DECFF100-DC51-4095-8130-12AF72817A63}"/>
              </a:ext>
            </a:extLst>
          </p:cNvPr>
          <p:cNvSpPr/>
          <p:nvPr/>
        </p:nvSpPr>
        <p:spPr>
          <a:xfrm>
            <a:off x="7582295" y="2800421"/>
            <a:ext cx="2971800" cy="2971800"/>
          </a:xfrm>
          <a:prstGeom prst="pie">
            <a:avLst>
              <a:gd name="adj1" fmla="val 16201389"/>
              <a:gd name="adj2" fmla="val 5418726"/>
            </a:avLst>
          </a:prstGeom>
          <a:solidFill>
            <a:schemeClr val="accent1"/>
          </a:solidFill>
          <a:ln w="9525"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i="0" u="none" strike="noStrike" kern="0" cap="none" spc="0" normalizeH="0" baseline="0" noProof="0" dirty="0">
              <a:ln>
                <a:noFill/>
              </a:ln>
              <a:solidFill>
                <a:schemeClr val="bg1"/>
              </a:solidFill>
              <a:effectLst/>
              <a:uLnTx/>
              <a:uFillTx/>
              <a:latin typeface="Arial"/>
              <a:ea typeface="+mn-ea"/>
              <a:cs typeface="+mn-cs"/>
            </a:endParaRPr>
          </a:p>
        </p:txBody>
      </p:sp>
      <p:grpSp>
        <p:nvGrpSpPr>
          <p:cNvPr id="119" name="Group 118">
            <a:extLst>
              <a:ext uri="{FF2B5EF4-FFF2-40B4-BE49-F238E27FC236}">
                <a16:creationId xmlns:a16="http://schemas.microsoft.com/office/drawing/2014/main" id="{CE6C0666-1C17-449D-AE1A-3775EE77DA9E}"/>
              </a:ext>
            </a:extLst>
          </p:cNvPr>
          <p:cNvGrpSpPr/>
          <p:nvPr/>
        </p:nvGrpSpPr>
        <p:grpSpPr>
          <a:xfrm>
            <a:off x="2185982" y="3462116"/>
            <a:ext cx="3823710" cy="1525431"/>
            <a:chOff x="5297685" y="2367716"/>
            <a:chExt cx="2817414" cy="1654003"/>
          </a:xfrm>
          <a:noFill/>
        </p:grpSpPr>
        <p:sp>
          <p:nvSpPr>
            <p:cNvPr id="157" name="TextBox 156">
              <a:extLst>
                <a:ext uri="{FF2B5EF4-FFF2-40B4-BE49-F238E27FC236}">
                  <a16:creationId xmlns:a16="http://schemas.microsoft.com/office/drawing/2014/main" id="{85972B00-167B-4CAB-A318-E55E51D61919}"/>
                </a:ext>
              </a:extLst>
            </p:cNvPr>
            <p:cNvSpPr txBox="1"/>
            <p:nvPr/>
          </p:nvSpPr>
          <p:spPr>
            <a:xfrm>
              <a:off x="5991873" y="2367716"/>
              <a:ext cx="1508547" cy="901038"/>
            </a:xfrm>
            <a:prstGeom prst="rect">
              <a:avLst/>
            </a:prstGeom>
            <a:grp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Non-</a:t>
              </a:r>
              <a:r>
                <a:rPr kumimoji="0" lang="en-US" sz="1600" b="0" i="1"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BRCA</a:t>
              </a:r>
              <a:r>
                <a:rPr kumimoji="0" lang="en-US" sz="16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HR Gene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Cumulative Frequency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13%</a:t>
              </a:r>
            </a:p>
          </p:txBody>
        </p:sp>
        <p:sp>
          <p:nvSpPr>
            <p:cNvPr id="158" name="Left Brace 157">
              <a:extLst>
                <a:ext uri="{FF2B5EF4-FFF2-40B4-BE49-F238E27FC236}">
                  <a16:creationId xmlns:a16="http://schemas.microsoft.com/office/drawing/2014/main" id="{083DBF44-F176-476A-BBEC-F1ABD6E3CACD}"/>
                </a:ext>
              </a:extLst>
            </p:cNvPr>
            <p:cNvSpPr/>
            <p:nvPr/>
          </p:nvSpPr>
          <p:spPr bwMode="auto">
            <a:xfrm rot="5400000">
              <a:off x="6432072" y="2338692"/>
              <a:ext cx="548640" cy="2817414"/>
            </a:xfrm>
            <a:prstGeom prst="leftBrace">
              <a:avLst/>
            </a:prstGeom>
            <a:grpFill/>
            <a:ln w="28575" cap="flat" cmpd="sng" algn="ctr">
              <a:solidFill>
                <a:schemeClr val="bg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600" b="0" i="1"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endParaRPr>
            </a:p>
          </p:txBody>
        </p:sp>
      </p:grpSp>
      <p:cxnSp>
        <p:nvCxnSpPr>
          <p:cNvPr id="121" name="Straight Connector 120">
            <a:extLst>
              <a:ext uri="{FF2B5EF4-FFF2-40B4-BE49-F238E27FC236}">
                <a16:creationId xmlns:a16="http://schemas.microsoft.com/office/drawing/2014/main" id="{C9263CE9-6B43-4012-B02B-7D9DF374B508}"/>
              </a:ext>
            </a:extLst>
          </p:cNvPr>
          <p:cNvCxnSpPr>
            <a:cxnSpLocks/>
          </p:cNvCxnSpPr>
          <p:nvPr/>
        </p:nvCxnSpPr>
        <p:spPr>
          <a:xfrm>
            <a:off x="1603943" y="2766039"/>
            <a:ext cx="0" cy="2935247"/>
          </a:xfrm>
          <a:prstGeom prst="line">
            <a:avLst/>
          </a:prstGeom>
          <a:noFill/>
          <a:ln w="28575" cap="flat" cmpd="sng" algn="ctr">
            <a:solidFill>
              <a:srgbClr val="000000"/>
            </a:solidFill>
            <a:prstDash val="solid"/>
          </a:ln>
          <a:effectLst/>
        </p:spPr>
      </p:cxnSp>
      <p:cxnSp>
        <p:nvCxnSpPr>
          <p:cNvPr id="122" name="Straight Connector 121">
            <a:extLst>
              <a:ext uri="{FF2B5EF4-FFF2-40B4-BE49-F238E27FC236}">
                <a16:creationId xmlns:a16="http://schemas.microsoft.com/office/drawing/2014/main" id="{878DDF3A-349C-4F24-BABF-6E0AEB4EE111}"/>
              </a:ext>
            </a:extLst>
          </p:cNvPr>
          <p:cNvCxnSpPr>
            <a:cxnSpLocks/>
          </p:cNvCxnSpPr>
          <p:nvPr/>
        </p:nvCxnSpPr>
        <p:spPr>
          <a:xfrm>
            <a:off x="1775891" y="3190150"/>
            <a:ext cx="0" cy="2488640"/>
          </a:xfrm>
          <a:prstGeom prst="line">
            <a:avLst/>
          </a:prstGeom>
          <a:noFill/>
          <a:ln w="117475" cap="flat" cmpd="sng" algn="ctr">
            <a:solidFill>
              <a:schemeClr val="accent1"/>
            </a:solidFill>
            <a:prstDash val="solid"/>
          </a:ln>
          <a:effectLst/>
        </p:spPr>
      </p:cxnSp>
      <p:cxnSp>
        <p:nvCxnSpPr>
          <p:cNvPr id="123" name="Straight Connector 122">
            <a:extLst>
              <a:ext uri="{FF2B5EF4-FFF2-40B4-BE49-F238E27FC236}">
                <a16:creationId xmlns:a16="http://schemas.microsoft.com/office/drawing/2014/main" id="{60F44B3B-C750-4F37-B035-492AAAEDC573}"/>
              </a:ext>
            </a:extLst>
          </p:cNvPr>
          <p:cNvCxnSpPr>
            <a:cxnSpLocks/>
          </p:cNvCxnSpPr>
          <p:nvPr/>
        </p:nvCxnSpPr>
        <p:spPr>
          <a:xfrm>
            <a:off x="2019665" y="3544387"/>
            <a:ext cx="0" cy="2136013"/>
          </a:xfrm>
          <a:prstGeom prst="line">
            <a:avLst/>
          </a:prstGeom>
          <a:noFill/>
          <a:ln w="117475" cap="flat" cmpd="sng" algn="ctr">
            <a:solidFill>
              <a:schemeClr val="accent1"/>
            </a:solidFill>
            <a:prstDash val="solid"/>
          </a:ln>
          <a:effectLst/>
        </p:spPr>
      </p:cxnSp>
      <p:cxnSp>
        <p:nvCxnSpPr>
          <p:cNvPr id="124" name="Straight Connector 123">
            <a:extLst>
              <a:ext uri="{FF2B5EF4-FFF2-40B4-BE49-F238E27FC236}">
                <a16:creationId xmlns:a16="http://schemas.microsoft.com/office/drawing/2014/main" id="{13389300-7A2F-4AE8-AA2C-5B0247CC1842}"/>
              </a:ext>
            </a:extLst>
          </p:cNvPr>
          <p:cNvCxnSpPr/>
          <p:nvPr/>
        </p:nvCxnSpPr>
        <p:spPr>
          <a:xfrm>
            <a:off x="2263438" y="5168135"/>
            <a:ext cx="0" cy="528960"/>
          </a:xfrm>
          <a:prstGeom prst="line">
            <a:avLst/>
          </a:prstGeom>
          <a:noFill/>
          <a:ln w="117475" cap="flat" cmpd="sng" algn="ctr">
            <a:solidFill>
              <a:schemeClr val="accent4"/>
            </a:solidFill>
            <a:prstDash val="solid"/>
          </a:ln>
          <a:effectLst/>
        </p:spPr>
      </p:cxnSp>
      <p:cxnSp>
        <p:nvCxnSpPr>
          <p:cNvPr id="125" name="Straight Connector 124">
            <a:extLst>
              <a:ext uri="{FF2B5EF4-FFF2-40B4-BE49-F238E27FC236}">
                <a16:creationId xmlns:a16="http://schemas.microsoft.com/office/drawing/2014/main" id="{63452F2A-8B89-4D20-96F0-E0CC56FB34DC}"/>
              </a:ext>
            </a:extLst>
          </p:cNvPr>
          <p:cNvCxnSpPr>
            <a:cxnSpLocks/>
          </p:cNvCxnSpPr>
          <p:nvPr/>
        </p:nvCxnSpPr>
        <p:spPr>
          <a:xfrm>
            <a:off x="2507212" y="5354072"/>
            <a:ext cx="0" cy="347214"/>
          </a:xfrm>
          <a:prstGeom prst="line">
            <a:avLst/>
          </a:prstGeom>
          <a:noFill/>
          <a:ln w="117475" cap="flat" cmpd="sng" algn="ctr">
            <a:solidFill>
              <a:schemeClr val="accent4"/>
            </a:solidFill>
            <a:prstDash val="solid"/>
          </a:ln>
          <a:effectLst/>
        </p:spPr>
      </p:cxnSp>
      <p:cxnSp>
        <p:nvCxnSpPr>
          <p:cNvPr id="126" name="Straight Connector 125">
            <a:extLst>
              <a:ext uri="{FF2B5EF4-FFF2-40B4-BE49-F238E27FC236}">
                <a16:creationId xmlns:a16="http://schemas.microsoft.com/office/drawing/2014/main" id="{49C5FF73-1122-4243-9C28-F76FE4EE715D}"/>
              </a:ext>
            </a:extLst>
          </p:cNvPr>
          <p:cNvCxnSpPr>
            <a:cxnSpLocks/>
          </p:cNvCxnSpPr>
          <p:nvPr/>
        </p:nvCxnSpPr>
        <p:spPr>
          <a:xfrm>
            <a:off x="2750985" y="5415456"/>
            <a:ext cx="0" cy="271404"/>
          </a:xfrm>
          <a:prstGeom prst="line">
            <a:avLst/>
          </a:prstGeom>
          <a:noFill/>
          <a:ln w="117475" cap="flat" cmpd="sng" algn="ctr">
            <a:solidFill>
              <a:schemeClr val="accent4"/>
            </a:solidFill>
            <a:prstDash val="solid"/>
          </a:ln>
          <a:effectLst/>
        </p:spPr>
      </p:cxnSp>
      <p:cxnSp>
        <p:nvCxnSpPr>
          <p:cNvPr id="127" name="Straight Connector 126">
            <a:extLst>
              <a:ext uri="{FF2B5EF4-FFF2-40B4-BE49-F238E27FC236}">
                <a16:creationId xmlns:a16="http://schemas.microsoft.com/office/drawing/2014/main" id="{23388487-3494-42E0-A1C5-04B8AC4F7D3D}"/>
              </a:ext>
            </a:extLst>
          </p:cNvPr>
          <p:cNvCxnSpPr/>
          <p:nvPr/>
        </p:nvCxnSpPr>
        <p:spPr>
          <a:xfrm>
            <a:off x="2994759" y="5418667"/>
            <a:ext cx="0" cy="275059"/>
          </a:xfrm>
          <a:prstGeom prst="line">
            <a:avLst/>
          </a:prstGeom>
          <a:noFill/>
          <a:ln w="117475" cap="flat" cmpd="sng" algn="ctr">
            <a:solidFill>
              <a:schemeClr val="accent4"/>
            </a:solidFill>
            <a:prstDash val="solid"/>
          </a:ln>
          <a:effectLst/>
        </p:spPr>
      </p:cxnSp>
      <p:cxnSp>
        <p:nvCxnSpPr>
          <p:cNvPr id="128" name="Straight Connector 127">
            <a:extLst>
              <a:ext uri="{FF2B5EF4-FFF2-40B4-BE49-F238E27FC236}">
                <a16:creationId xmlns:a16="http://schemas.microsoft.com/office/drawing/2014/main" id="{832F94B1-2FBE-45BF-A4A9-24B63242018F}"/>
              </a:ext>
            </a:extLst>
          </p:cNvPr>
          <p:cNvCxnSpPr/>
          <p:nvPr/>
        </p:nvCxnSpPr>
        <p:spPr>
          <a:xfrm>
            <a:off x="3238532" y="5482912"/>
            <a:ext cx="0" cy="211584"/>
          </a:xfrm>
          <a:prstGeom prst="line">
            <a:avLst/>
          </a:prstGeom>
          <a:noFill/>
          <a:ln w="117475" cap="flat" cmpd="sng" algn="ctr">
            <a:solidFill>
              <a:schemeClr val="accent4"/>
            </a:solidFill>
            <a:prstDash val="solid"/>
          </a:ln>
          <a:effectLst/>
        </p:spPr>
      </p:cxnSp>
      <p:cxnSp>
        <p:nvCxnSpPr>
          <p:cNvPr id="129" name="Straight Connector 128">
            <a:extLst>
              <a:ext uri="{FF2B5EF4-FFF2-40B4-BE49-F238E27FC236}">
                <a16:creationId xmlns:a16="http://schemas.microsoft.com/office/drawing/2014/main" id="{9BA2B700-8131-468C-8A40-3BDFC93C421D}"/>
              </a:ext>
            </a:extLst>
          </p:cNvPr>
          <p:cNvCxnSpPr>
            <a:cxnSpLocks/>
          </p:cNvCxnSpPr>
          <p:nvPr/>
        </p:nvCxnSpPr>
        <p:spPr>
          <a:xfrm>
            <a:off x="3482306" y="5486122"/>
            <a:ext cx="0" cy="211584"/>
          </a:xfrm>
          <a:prstGeom prst="line">
            <a:avLst/>
          </a:prstGeom>
          <a:noFill/>
          <a:ln w="117475" cap="flat" cmpd="sng" algn="ctr">
            <a:solidFill>
              <a:schemeClr val="accent4"/>
            </a:solidFill>
            <a:prstDash val="solid"/>
          </a:ln>
          <a:effectLst/>
        </p:spPr>
      </p:cxnSp>
      <p:cxnSp>
        <p:nvCxnSpPr>
          <p:cNvPr id="130" name="Straight Connector 129">
            <a:extLst>
              <a:ext uri="{FF2B5EF4-FFF2-40B4-BE49-F238E27FC236}">
                <a16:creationId xmlns:a16="http://schemas.microsoft.com/office/drawing/2014/main" id="{2CA4EE31-6FE2-4A44-898C-1F8C783074B1}"/>
              </a:ext>
            </a:extLst>
          </p:cNvPr>
          <p:cNvCxnSpPr/>
          <p:nvPr/>
        </p:nvCxnSpPr>
        <p:spPr>
          <a:xfrm>
            <a:off x="3969853" y="5539013"/>
            <a:ext cx="0" cy="158688"/>
          </a:xfrm>
          <a:prstGeom prst="line">
            <a:avLst/>
          </a:prstGeom>
          <a:noFill/>
          <a:ln w="117475" cap="flat" cmpd="sng" algn="ctr">
            <a:solidFill>
              <a:schemeClr val="accent4"/>
            </a:solidFill>
            <a:prstDash val="solid"/>
          </a:ln>
          <a:effectLst/>
        </p:spPr>
      </p:cxnSp>
      <p:cxnSp>
        <p:nvCxnSpPr>
          <p:cNvPr id="131" name="Straight Connector 130">
            <a:extLst>
              <a:ext uri="{FF2B5EF4-FFF2-40B4-BE49-F238E27FC236}">
                <a16:creationId xmlns:a16="http://schemas.microsoft.com/office/drawing/2014/main" id="{8D6B91F4-1BCC-43FC-BDB9-8BBFAF648995}"/>
              </a:ext>
            </a:extLst>
          </p:cNvPr>
          <p:cNvCxnSpPr/>
          <p:nvPr/>
        </p:nvCxnSpPr>
        <p:spPr>
          <a:xfrm>
            <a:off x="4213627" y="5542224"/>
            <a:ext cx="0" cy="158688"/>
          </a:xfrm>
          <a:prstGeom prst="line">
            <a:avLst/>
          </a:prstGeom>
          <a:noFill/>
          <a:ln w="117475" cap="flat" cmpd="sng" algn="ctr">
            <a:solidFill>
              <a:schemeClr val="accent4"/>
            </a:solidFill>
            <a:prstDash val="solid"/>
          </a:ln>
          <a:effectLst/>
        </p:spPr>
      </p:cxnSp>
      <p:cxnSp>
        <p:nvCxnSpPr>
          <p:cNvPr id="132" name="Straight Connector 131">
            <a:extLst>
              <a:ext uri="{FF2B5EF4-FFF2-40B4-BE49-F238E27FC236}">
                <a16:creationId xmlns:a16="http://schemas.microsoft.com/office/drawing/2014/main" id="{E26D9C5E-C49C-4D7E-A88D-0F814328398D}"/>
              </a:ext>
            </a:extLst>
          </p:cNvPr>
          <p:cNvCxnSpPr/>
          <p:nvPr/>
        </p:nvCxnSpPr>
        <p:spPr>
          <a:xfrm>
            <a:off x="4457400" y="5604735"/>
            <a:ext cx="0" cy="74054"/>
          </a:xfrm>
          <a:prstGeom prst="line">
            <a:avLst/>
          </a:prstGeom>
          <a:noFill/>
          <a:ln w="117475" cap="flat" cmpd="sng" algn="ctr">
            <a:solidFill>
              <a:schemeClr val="accent4"/>
            </a:solidFill>
            <a:prstDash val="solid"/>
          </a:ln>
          <a:effectLst/>
        </p:spPr>
      </p:cxnSp>
      <p:cxnSp>
        <p:nvCxnSpPr>
          <p:cNvPr id="133" name="Straight Connector 132">
            <a:extLst>
              <a:ext uri="{FF2B5EF4-FFF2-40B4-BE49-F238E27FC236}">
                <a16:creationId xmlns:a16="http://schemas.microsoft.com/office/drawing/2014/main" id="{B630AEE2-AD08-4EDF-BA5E-58CF1866B870}"/>
              </a:ext>
            </a:extLst>
          </p:cNvPr>
          <p:cNvCxnSpPr>
            <a:cxnSpLocks/>
          </p:cNvCxnSpPr>
          <p:nvPr/>
        </p:nvCxnSpPr>
        <p:spPr>
          <a:xfrm>
            <a:off x="4944947" y="5607946"/>
            <a:ext cx="0" cy="74054"/>
          </a:xfrm>
          <a:prstGeom prst="line">
            <a:avLst/>
          </a:prstGeom>
          <a:noFill/>
          <a:ln w="117475" cap="flat" cmpd="sng" algn="ctr">
            <a:solidFill>
              <a:schemeClr val="accent4"/>
            </a:solidFill>
            <a:prstDash val="solid"/>
          </a:ln>
          <a:effectLst/>
        </p:spPr>
      </p:cxnSp>
      <p:cxnSp>
        <p:nvCxnSpPr>
          <p:cNvPr id="134" name="Straight Connector 133">
            <a:extLst>
              <a:ext uri="{FF2B5EF4-FFF2-40B4-BE49-F238E27FC236}">
                <a16:creationId xmlns:a16="http://schemas.microsoft.com/office/drawing/2014/main" id="{8228F8AD-45BF-444F-B8EA-D140F6C33AFB}"/>
              </a:ext>
            </a:extLst>
          </p:cNvPr>
          <p:cNvCxnSpPr>
            <a:cxnSpLocks/>
          </p:cNvCxnSpPr>
          <p:nvPr/>
        </p:nvCxnSpPr>
        <p:spPr>
          <a:xfrm>
            <a:off x="3726080" y="5486122"/>
            <a:ext cx="0" cy="211584"/>
          </a:xfrm>
          <a:prstGeom prst="line">
            <a:avLst/>
          </a:prstGeom>
          <a:noFill/>
          <a:ln w="117475" cap="flat" cmpd="sng" algn="ctr">
            <a:solidFill>
              <a:schemeClr val="accent4"/>
            </a:solidFill>
            <a:prstDash val="solid"/>
          </a:ln>
          <a:effectLst/>
        </p:spPr>
      </p:cxnSp>
      <p:cxnSp>
        <p:nvCxnSpPr>
          <p:cNvPr id="135" name="Straight Connector 134">
            <a:extLst>
              <a:ext uri="{FF2B5EF4-FFF2-40B4-BE49-F238E27FC236}">
                <a16:creationId xmlns:a16="http://schemas.microsoft.com/office/drawing/2014/main" id="{81946D98-1289-489B-AD9D-27AB4228223C}"/>
              </a:ext>
            </a:extLst>
          </p:cNvPr>
          <p:cNvCxnSpPr>
            <a:cxnSpLocks/>
          </p:cNvCxnSpPr>
          <p:nvPr/>
        </p:nvCxnSpPr>
        <p:spPr>
          <a:xfrm flipH="1">
            <a:off x="1603943" y="5695031"/>
            <a:ext cx="4405749" cy="0"/>
          </a:xfrm>
          <a:prstGeom prst="line">
            <a:avLst/>
          </a:prstGeom>
          <a:noFill/>
          <a:ln w="28575" cap="flat" cmpd="sng" algn="ctr">
            <a:solidFill>
              <a:srgbClr val="000000"/>
            </a:solidFill>
            <a:prstDash val="solid"/>
          </a:ln>
          <a:effectLst/>
        </p:spPr>
      </p:cxnSp>
      <p:cxnSp>
        <p:nvCxnSpPr>
          <p:cNvPr id="136" name="Straight Connector 135">
            <a:extLst>
              <a:ext uri="{FF2B5EF4-FFF2-40B4-BE49-F238E27FC236}">
                <a16:creationId xmlns:a16="http://schemas.microsoft.com/office/drawing/2014/main" id="{D946A9C8-4D26-4E35-94CC-215780C44BD1}"/>
              </a:ext>
            </a:extLst>
          </p:cNvPr>
          <p:cNvCxnSpPr>
            <a:cxnSpLocks/>
          </p:cNvCxnSpPr>
          <p:nvPr/>
        </p:nvCxnSpPr>
        <p:spPr>
          <a:xfrm>
            <a:off x="4701174" y="5607946"/>
            <a:ext cx="0" cy="74054"/>
          </a:xfrm>
          <a:prstGeom prst="line">
            <a:avLst/>
          </a:prstGeom>
          <a:noFill/>
          <a:ln w="117475" cap="flat" cmpd="sng" algn="ctr">
            <a:solidFill>
              <a:schemeClr val="accent4"/>
            </a:solidFill>
            <a:prstDash val="solid"/>
          </a:ln>
          <a:effectLst/>
        </p:spPr>
      </p:cxnSp>
      <p:cxnSp>
        <p:nvCxnSpPr>
          <p:cNvPr id="137" name="Straight Connector 136">
            <a:extLst>
              <a:ext uri="{FF2B5EF4-FFF2-40B4-BE49-F238E27FC236}">
                <a16:creationId xmlns:a16="http://schemas.microsoft.com/office/drawing/2014/main" id="{DF7D05A6-8AF4-438B-ADF2-BD0C9AB906A2}"/>
              </a:ext>
            </a:extLst>
          </p:cNvPr>
          <p:cNvCxnSpPr>
            <a:cxnSpLocks/>
          </p:cNvCxnSpPr>
          <p:nvPr/>
        </p:nvCxnSpPr>
        <p:spPr>
          <a:xfrm>
            <a:off x="5188721" y="5607946"/>
            <a:ext cx="0" cy="74054"/>
          </a:xfrm>
          <a:prstGeom prst="line">
            <a:avLst/>
          </a:prstGeom>
          <a:noFill/>
          <a:ln w="117475" cap="flat" cmpd="sng" algn="ctr">
            <a:solidFill>
              <a:schemeClr val="accent4"/>
            </a:solidFill>
            <a:prstDash val="solid"/>
          </a:ln>
          <a:effectLst/>
        </p:spPr>
      </p:cxnSp>
      <p:cxnSp>
        <p:nvCxnSpPr>
          <p:cNvPr id="138" name="Straight Connector 137">
            <a:extLst>
              <a:ext uri="{FF2B5EF4-FFF2-40B4-BE49-F238E27FC236}">
                <a16:creationId xmlns:a16="http://schemas.microsoft.com/office/drawing/2014/main" id="{32A2438B-DE3D-462F-B863-EA9D8C4721B0}"/>
              </a:ext>
            </a:extLst>
          </p:cNvPr>
          <p:cNvCxnSpPr>
            <a:cxnSpLocks/>
          </p:cNvCxnSpPr>
          <p:nvPr/>
        </p:nvCxnSpPr>
        <p:spPr>
          <a:xfrm>
            <a:off x="5676268" y="5606345"/>
            <a:ext cx="0" cy="74054"/>
          </a:xfrm>
          <a:prstGeom prst="line">
            <a:avLst/>
          </a:prstGeom>
          <a:noFill/>
          <a:ln w="117475" cap="flat" cmpd="sng" algn="ctr">
            <a:solidFill>
              <a:schemeClr val="accent4"/>
            </a:solidFill>
            <a:prstDash val="solid"/>
          </a:ln>
          <a:effectLst/>
        </p:spPr>
      </p:cxnSp>
      <p:cxnSp>
        <p:nvCxnSpPr>
          <p:cNvPr id="139" name="Straight Connector 138">
            <a:extLst>
              <a:ext uri="{FF2B5EF4-FFF2-40B4-BE49-F238E27FC236}">
                <a16:creationId xmlns:a16="http://schemas.microsoft.com/office/drawing/2014/main" id="{39A04E75-75E4-429E-BDA4-9C4010836244}"/>
              </a:ext>
            </a:extLst>
          </p:cNvPr>
          <p:cNvCxnSpPr>
            <a:cxnSpLocks/>
          </p:cNvCxnSpPr>
          <p:nvPr/>
        </p:nvCxnSpPr>
        <p:spPr>
          <a:xfrm>
            <a:off x="5432494" y="5606345"/>
            <a:ext cx="0" cy="74054"/>
          </a:xfrm>
          <a:prstGeom prst="line">
            <a:avLst/>
          </a:prstGeom>
          <a:noFill/>
          <a:ln w="117475" cap="flat" cmpd="sng" algn="ctr">
            <a:solidFill>
              <a:schemeClr val="accent4"/>
            </a:solidFill>
            <a:prstDash val="solid"/>
          </a:ln>
          <a:effectLst/>
        </p:spPr>
      </p:cxnSp>
      <p:cxnSp>
        <p:nvCxnSpPr>
          <p:cNvPr id="140" name="Straight Connector 139">
            <a:extLst>
              <a:ext uri="{FF2B5EF4-FFF2-40B4-BE49-F238E27FC236}">
                <a16:creationId xmlns:a16="http://schemas.microsoft.com/office/drawing/2014/main" id="{9F2C5C3D-E546-4212-B34E-0E526B8084AC}"/>
              </a:ext>
            </a:extLst>
          </p:cNvPr>
          <p:cNvCxnSpPr>
            <a:cxnSpLocks/>
          </p:cNvCxnSpPr>
          <p:nvPr/>
        </p:nvCxnSpPr>
        <p:spPr>
          <a:xfrm>
            <a:off x="5920045" y="5606345"/>
            <a:ext cx="0" cy="74054"/>
          </a:xfrm>
          <a:prstGeom prst="line">
            <a:avLst/>
          </a:prstGeom>
          <a:noFill/>
          <a:ln w="117475" cap="flat" cmpd="sng" algn="ctr">
            <a:solidFill>
              <a:schemeClr val="accent4"/>
            </a:solidFill>
            <a:prstDash val="solid"/>
          </a:ln>
          <a:effectLst/>
        </p:spPr>
      </p:cxnSp>
      <p:cxnSp>
        <p:nvCxnSpPr>
          <p:cNvPr id="141" name="Straight Connector 140">
            <a:extLst>
              <a:ext uri="{FF2B5EF4-FFF2-40B4-BE49-F238E27FC236}">
                <a16:creationId xmlns:a16="http://schemas.microsoft.com/office/drawing/2014/main" id="{BF9A35D0-B49C-4D54-A5F2-DB1178346FCB}"/>
              </a:ext>
            </a:extLst>
          </p:cNvPr>
          <p:cNvCxnSpPr>
            <a:cxnSpLocks/>
          </p:cNvCxnSpPr>
          <p:nvPr/>
        </p:nvCxnSpPr>
        <p:spPr>
          <a:xfrm flipH="1">
            <a:off x="1477969" y="5690074"/>
            <a:ext cx="124100" cy="0"/>
          </a:xfrm>
          <a:prstGeom prst="line">
            <a:avLst/>
          </a:prstGeom>
          <a:noFill/>
          <a:ln w="28575" cap="flat" cmpd="sng" algn="ctr">
            <a:solidFill>
              <a:srgbClr val="000000"/>
            </a:solidFill>
            <a:prstDash val="solid"/>
          </a:ln>
          <a:effectLst/>
        </p:spPr>
      </p:cxnSp>
      <p:cxnSp>
        <p:nvCxnSpPr>
          <p:cNvPr id="142" name="Straight Connector 141">
            <a:extLst>
              <a:ext uri="{FF2B5EF4-FFF2-40B4-BE49-F238E27FC236}">
                <a16:creationId xmlns:a16="http://schemas.microsoft.com/office/drawing/2014/main" id="{4B8020A5-2FBB-4BFB-B970-D7061D53A9C8}"/>
              </a:ext>
            </a:extLst>
          </p:cNvPr>
          <p:cNvCxnSpPr>
            <a:cxnSpLocks/>
          </p:cNvCxnSpPr>
          <p:nvPr/>
        </p:nvCxnSpPr>
        <p:spPr>
          <a:xfrm flipH="1">
            <a:off x="1477969" y="2764748"/>
            <a:ext cx="124100" cy="0"/>
          </a:xfrm>
          <a:prstGeom prst="line">
            <a:avLst/>
          </a:prstGeom>
          <a:noFill/>
          <a:ln w="28575" cap="flat" cmpd="sng" algn="ctr">
            <a:solidFill>
              <a:srgbClr val="000000"/>
            </a:solidFill>
            <a:prstDash val="solid"/>
          </a:ln>
          <a:effectLst/>
        </p:spPr>
      </p:cxnSp>
      <p:cxnSp>
        <p:nvCxnSpPr>
          <p:cNvPr id="143" name="Straight Connector 142">
            <a:extLst>
              <a:ext uri="{FF2B5EF4-FFF2-40B4-BE49-F238E27FC236}">
                <a16:creationId xmlns:a16="http://schemas.microsoft.com/office/drawing/2014/main" id="{8471C243-2C4F-4588-BD91-7CD6B99C1336}"/>
              </a:ext>
            </a:extLst>
          </p:cNvPr>
          <p:cNvCxnSpPr>
            <a:cxnSpLocks/>
          </p:cNvCxnSpPr>
          <p:nvPr/>
        </p:nvCxnSpPr>
        <p:spPr>
          <a:xfrm flipH="1">
            <a:off x="1477969" y="3182652"/>
            <a:ext cx="124100" cy="0"/>
          </a:xfrm>
          <a:prstGeom prst="line">
            <a:avLst/>
          </a:prstGeom>
          <a:noFill/>
          <a:ln w="28575" cap="flat" cmpd="sng" algn="ctr">
            <a:solidFill>
              <a:srgbClr val="000000"/>
            </a:solidFill>
            <a:prstDash val="solid"/>
          </a:ln>
          <a:effectLst/>
        </p:spPr>
      </p:cxnSp>
      <p:cxnSp>
        <p:nvCxnSpPr>
          <p:cNvPr id="144" name="Straight Connector 143">
            <a:extLst>
              <a:ext uri="{FF2B5EF4-FFF2-40B4-BE49-F238E27FC236}">
                <a16:creationId xmlns:a16="http://schemas.microsoft.com/office/drawing/2014/main" id="{580E4D46-E42D-4B1F-A0C2-8D5BFCC2C7B4}"/>
              </a:ext>
            </a:extLst>
          </p:cNvPr>
          <p:cNvCxnSpPr>
            <a:cxnSpLocks/>
          </p:cNvCxnSpPr>
          <p:nvPr/>
        </p:nvCxnSpPr>
        <p:spPr>
          <a:xfrm flipH="1">
            <a:off x="1477969" y="3600556"/>
            <a:ext cx="124100" cy="0"/>
          </a:xfrm>
          <a:prstGeom prst="line">
            <a:avLst/>
          </a:prstGeom>
          <a:noFill/>
          <a:ln w="28575" cap="flat" cmpd="sng" algn="ctr">
            <a:solidFill>
              <a:srgbClr val="000000"/>
            </a:solidFill>
            <a:prstDash val="solid"/>
          </a:ln>
          <a:effectLst/>
        </p:spPr>
      </p:cxnSp>
      <p:cxnSp>
        <p:nvCxnSpPr>
          <p:cNvPr id="145" name="Straight Connector 144">
            <a:extLst>
              <a:ext uri="{FF2B5EF4-FFF2-40B4-BE49-F238E27FC236}">
                <a16:creationId xmlns:a16="http://schemas.microsoft.com/office/drawing/2014/main" id="{59DAABF7-CC79-47A5-87C0-AF6CB3F62DEE}"/>
              </a:ext>
            </a:extLst>
          </p:cNvPr>
          <p:cNvCxnSpPr>
            <a:cxnSpLocks/>
          </p:cNvCxnSpPr>
          <p:nvPr/>
        </p:nvCxnSpPr>
        <p:spPr>
          <a:xfrm flipH="1">
            <a:off x="1477969" y="4018459"/>
            <a:ext cx="124100" cy="0"/>
          </a:xfrm>
          <a:prstGeom prst="line">
            <a:avLst/>
          </a:prstGeom>
          <a:noFill/>
          <a:ln w="28575" cap="flat" cmpd="sng" algn="ctr">
            <a:solidFill>
              <a:srgbClr val="000000"/>
            </a:solidFill>
            <a:prstDash val="solid"/>
          </a:ln>
          <a:effectLst/>
        </p:spPr>
      </p:cxnSp>
      <p:cxnSp>
        <p:nvCxnSpPr>
          <p:cNvPr id="146" name="Straight Connector 145">
            <a:extLst>
              <a:ext uri="{FF2B5EF4-FFF2-40B4-BE49-F238E27FC236}">
                <a16:creationId xmlns:a16="http://schemas.microsoft.com/office/drawing/2014/main" id="{E850D00B-DF51-49D5-9F1E-FE0AE73032B0}"/>
              </a:ext>
            </a:extLst>
          </p:cNvPr>
          <p:cNvCxnSpPr>
            <a:cxnSpLocks/>
          </p:cNvCxnSpPr>
          <p:nvPr/>
        </p:nvCxnSpPr>
        <p:spPr>
          <a:xfrm flipH="1">
            <a:off x="1477969" y="4436363"/>
            <a:ext cx="124100" cy="0"/>
          </a:xfrm>
          <a:prstGeom prst="line">
            <a:avLst/>
          </a:prstGeom>
          <a:noFill/>
          <a:ln w="28575" cap="flat" cmpd="sng" algn="ctr">
            <a:solidFill>
              <a:srgbClr val="000000"/>
            </a:solidFill>
            <a:prstDash val="solid"/>
          </a:ln>
          <a:effectLst/>
        </p:spPr>
      </p:cxnSp>
      <p:cxnSp>
        <p:nvCxnSpPr>
          <p:cNvPr id="147" name="Straight Connector 146">
            <a:extLst>
              <a:ext uri="{FF2B5EF4-FFF2-40B4-BE49-F238E27FC236}">
                <a16:creationId xmlns:a16="http://schemas.microsoft.com/office/drawing/2014/main" id="{26A32722-81FC-42B3-B45E-8DA370E51CDD}"/>
              </a:ext>
            </a:extLst>
          </p:cNvPr>
          <p:cNvCxnSpPr>
            <a:cxnSpLocks/>
          </p:cNvCxnSpPr>
          <p:nvPr/>
        </p:nvCxnSpPr>
        <p:spPr>
          <a:xfrm flipH="1">
            <a:off x="1477969" y="4854267"/>
            <a:ext cx="124100" cy="0"/>
          </a:xfrm>
          <a:prstGeom prst="line">
            <a:avLst/>
          </a:prstGeom>
          <a:noFill/>
          <a:ln w="28575" cap="flat" cmpd="sng" algn="ctr">
            <a:solidFill>
              <a:srgbClr val="000000"/>
            </a:solidFill>
            <a:prstDash val="solid"/>
          </a:ln>
          <a:effectLst/>
        </p:spPr>
      </p:cxnSp>
      <p:cxnSp>
        <p:nvCxnSpPr>
          <p:cNvPr id="148" name="Straight Connector 147">
            <a:extLst>
              <a:ext uri="{FF2B5EF4-FFF2-40B4-BE49-F238E27FC236}">
                <a16:creationId xmlns:a16="http://schemas.microsoft.com/office/drawing/2014/main" id="{99C0972A-4546-44E9-B0F3-28B9DEE73BE7}"/>
              </a:ext>
            </a:extLst>
          </p:cNvPr>
          <p:cNvCxnSpPr>
            <a:cxnSpLocks/>
          </p:cNvCxnSpPr>
          <p:nvPr/>
        </p:nvCxnSpPr>
        <p:spPr>
          <a:xfrm flipH="1">
            <a:off x="1477969" y="5272171"/>
            <a:ext cx="124100" cy="0"/>
          </a:xfrm>
          <a:prstGeom prst="line">
            <a:avLst/>
          </a:prstGeom>
          <a:noFill/>
          <a:ln w="28575" cap="flat" cmpd="sng" algn="ctr">
            <a:solidFill>
              <a:srgbClr val="000000"/>
            </a:solidFill>
            <a:prstDash val="solid"/>
          </a:ln>
          <a:effectLst/>
        </p:spPr>
      </p:cxnSp>
      <p:sp>
        <p:nvSpPr>
          <p:cNvPr id="149" name="TextBox 148">
            <a:extLst>
              <a:ext uri="{FF2B5EF4-FFF2-40B4-BE49-F238E27FC236}">
                <a16:creationId xmlns:a16="http://schemas.microsoft.com/office/drawing/2014/main" id="{DAD97608-5DD4-4AA2-99A0-2CFCFAFC9293}"/>
              </a:ext>
            </a:extLst>
          </p:cNvPr>
          <p:cNvSpPr txBox="1"/>
          <p:nvPr/>
        </p:nvSpPr>
        <p:spPr>
          <a:xfrm>
            <a:off x="820112" y="2613653"/>
            <a:ext cx="703576" cy="30777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14</a:t>
            </a:r>
          </a:p>
        </p:txBody>
      </p:sp>
      <p:sp>
        <p:nvSpPr>
          <p:cNvPr id="150" name="TextBox 149">
            <a:extLst>
              <a:ext uri="{FF2B5EF4-FFF2-40B4-BE49-F238E27FC236}">
                <a16:creationId xmlns:a16="http://schemas.microsoft.com/office/drawing/2014/main" id="{A7E76D11-E61E-420A-8CE0-D6CD5FAB5E13}"/>
              </a:ext>
            </a:extLst>
          </p:cNvPr>
          <p:cNvSpPr txBox="1"/>
          <p:nvPr/>
        </p:nvSpPr>
        <p:spPr>
          <a:xfrm>
            <a:off x="820112" y="3031098"/>
            <a:ext cx="703576" cy="30777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12</a:t>
            </a:r>
          </a:p>
        </p:txBody>
      </p:sp>
      <p:sp>
        <p:nvSpPr>
          <p:cNvPr id="151" name="TextBox 150">
            <a:extLst>
              <a:ext uri="{FF2B5EF4-FFF2-40B4-BE49-F238E27FC236}">
                <a16:creationId xmlns:a16="http://schemas.microsoft.com/office/drawing/2014/main" id="{CE3F34B5-1564-4CF1-955D-2ECFFB58A40E}"/>
              </a:ext>
            </a:extLst>
          </p:cNvPr>
          <p:cNvSpPr txBox="1"/>
          <p:nvPr/>
        </p:nvSpPr>
        <p:spPr>
          <a:xfrm>
            <a:off x="820112" y="3448542"/>
            <a:ext cx="703576" cy="30777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10</a:t>
            </a:r>
          </a:p>
        </p:txBody>
      </p:sp>
      <p:sp>
        <p:nvSpPr>
          <p:cNvPr id="152" name="TextBox 151">
            <a:extLst>
              <a:ext uri="{FF2B5EF4-FFF2-40B4-BE49-F238E27FC236}">
                <a16:creationId xmlns:a16="http://schemas.microsoft.com/office/drawing/2014/main" id="{2291754D-2DA3-46C4-B96A-6800EF50E2C0}"/>
              </a:ext>
            </a:extLst>
          </p:cNvPr>
          <p:cNvSpPr txBox="1"/>
          <p:nvPr/>
        </p:nvSpPr>
        <p:spPr>
          <a:xfrm>
            <a:off x="820112" y="3865987"/>
            <a:ext cx="703576" cy="30777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8</a:t>
            </a:r>
          </a:p>
        </p:txBody>
      </p:sp>
      <p:sp>
        <p:nvSpPr>
          <p:cNvPr id="153" name="TextBox 152">
            <a:extLst>
              <a:ext uri="{FF2B5EF4-FFF2-40B4-BE49-F238E27FC236}">
                <a16:creationId xmlns:a16="http://schemas.microsoft.com/office/drawing/2014/main" id="{34E29397-19AA-4F56-BB0D-207BC2DEBC26}"/>
              </a:ext>
            </a:extLst>
          </p:cNvPr>
          <p:cNvSpPr txBox="1"/>
          <p:nvPr/>
        </p:nvSpPr>
        <p:spPr>
          <a:xfrm>
            <a:off x="820112" y="4283431"/>
            <a:ext cx="703576" cy="30777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6</a:t>
            </a:r>
          </a:p>
        </p:txBody>
      </p:sp>
      <p:sp>
        <p:nvSpPr>
          <p:cNvPr id="154" name="TextBox 153">
            <a:extLst>
              <a:ext uri="{FF2B5EF4-FFF2-40B4-BE49-F238E27FC236}">
                <a16:creationId xmlns:a16="http://schemas.microsoft.com/office/drawing/2014/main" id="{D5F93A55-DB57-445B-AF72-01D92FF73F11}"/>
              </a:ext>
            </a:extLst>
          </p:cNvPr>
          <p:cNvSpPr txBox="1"/>
          <p:nvPr/>
        </p:nvSpPr>
        <p:spPr>
          <a:xfrm>
            <a:off x="820112" y="4700876"/>
            <a:ext cx="703576" cy="30777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4</a:t>
            </a:r>
          </a:p>
        </p:txBody>
      </p:sp>
      <p:sp>
        <p:nvSpPr>
          <p:cNvPr id="155" name="TextBox 154">
            <a:extLst>
              <a:ext uri="{FF2B5EF4-FFF2-40B4-BE49-F238E27FC236}">
                <a16:creationId xmlns:a16="http://schemas.microsoft.com/office/drawing/2014/main" id="{CDEC973A-7455-4AA1-A8AA-6A0DCD6979E8}"/>
              </a:ext>
            </a:extLst>
          </p:cNvPr>
          <p:cNvSpPr txBox="1"/>
          <p:nvPr/>
        </p:nvSpPr>
        <p:spPr>
          <a:xfrm>
            <a:off x="820112" y="5118320"/>
            <a:ext cx="703576" cy="30777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2</a:t>
            </a:r>
          </a:p>
        </p:txBody>
      </p:sp>
      <p:sp>
        <p:nvSpPr>
          <p:cNvPr id="156" name="TextBox 155">
            <a:extLst>
              <a:ext uri="{FF2B5EF4-FFF2-40B4-BE49-F238E27FC236}">
                <a16:creationId xmlns:a16="http://schemas.microsoft.com/office/drawing/2014/main" id="{AA8F87EE-535D-4C56-939F-D9F49D73C31A}"/>
              </a:ext>
            </a:extLst>
          </p:cNvPr>
          <p:cNvSpPr txBox="1"/>
          <p:nvPr/>
        </p:nvSpPr>
        <p:spPr>
          <a:xfrm>
            <a:off x="820112" y="5535761"/>
            <a:ext cx="703576" cy="307777"/>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0</a:t>
            </a:r>
          </a:p>
        </p:txBody>
      </p:sp>
      <p:sp>
        <p:nvSpPr>
          <p:cNvPr id="159" name="TextBox 158">
            <a:extLst>
              <a:ext uri="{FF2B5EF4-FFF2-40B4-BE49-F238E27FC236}">
                <a16:creationId xmlns:a16="http://schemas.microsoft.com/office/drawing/2014/main" id="{098E9567-F76D-49E1-A23C-66A8D85120AD}"/>
              </a:ext>
            </a:extLst>
          </p:cNvPr>
          <p:cNvSpPr txBox="1"/>
          <p:nvPr/>
        </p:nvSpPr>
        <p:spPr>
          <a:xfrm>
            <a:off x="9135362" y="4057860"/>
            <a:ext cx="1409360"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latin typeface="Calibri" panose="020F0502020204030204" pitchFamily="34" charset="0"/>
                <a:cs typeface="Calibri" panose="020F0502020204030204" pitchFamily="34" charset="0"/>
              </a:rPr>
              <a:t>HRD Negative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latin typeface="Calibri" panose="020F0502020204030204" pitchFamily="34" charset="0"/>
                <a:cs typeface="Calibri" panose="020F0502020204030204" pitchFamily="34" charset="0"/>
              </a:rPr>
              <a:t>50%</a:t>
            </a:r>
          </a:p>
        </p:txBody>
      </p:sp>
      <p:sp>
        <p:nvSpPr>
          <p:cNvPr id="160" name="TextBox 159">
            <a:extLst>
              <a:ext uri="{FF2B5EF4-FFF2-40B4-BE49-F238E27FC236}">
                <a16:creationId xmlns:a16="http://schemas.microsoft.com/office/drawing/2014/main" id="{A9EF684C-E16D-492A-A585-C46C1DFA0DF9}"/>
              </a:ext>
            </a:extLst>
          </p:cNvPr>
          <p:cNvSpPr txBox="1"/>
          <p:nvPr/>
        </p:nvSpPr>
        <p:spPr>
          <a:xfrm>
            <a:off x="7771345" y="3377072"/>
            <a:ext cx="1314784" cy="83099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HRD From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Other Causes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24%</a:t>
            </a:r>
          </a:p>
        </p:txBody>
      </p:sp>
      <p:sp>
        <p:nvSpPr>
          <p:cNvPr id="161" name="TextBox 160">
            <a:extLst>
              <a:ext uri="{FF2B5EF4-FFF2-40B4-BE49-F238E27FC236}">
                <a16:creationId xmlns:a16="http://schemas.microsoft.com/office/drawing/2014/main" id="{939C5144-4D4E-43DA-8FBD-A952A99D26FC}"/>
              </a:ext>
            </a:extLst>
          </p:cNvPr>
          <p:cNvSpPr txBox="1"/>
          <p:nvPr/>
        </p:nvSpPr>
        <p:spPr>
          <a:xfrm>
            <a:off x="6427512" y="3938415"/>
            <a:ext cx="1135247" cy="83099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Other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HRD Genes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7%</a:t>
            </a:r>
          </a:p>
        </p:txBody>
      </p:sp>
      <p:sp>
        <p:nvSpPr>
          <p:cNvPr id="162" name="TextBox 161">
            <a:extLst>
              <a:ext uri="{FF2B5EF4-FFF2-40B4-BE49-F238E27FC236}">
                <a16:creationId xmlns:a16="http://schemas.microsoft.com/office/drawing/2014/main" id="{819C403B-6693-4E66-B52C-4F296DE4EF81}"/>
              </a:ext>
            </a:extLst>
          </p:cNvPr>
          <p:cNvSpPr txBox="1"/>
          <p:nvPr/>
        </p:nvSpPr>
        <p:spPr>
          <a:xfrm>
            <a:off x="6989606" y="4981140"/>
            <a:ext cx="750525"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1"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BRCA2</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7%</a:t>
            </a:r>
          </a:p>
        </p:txBody>
      </p:sp>
      <p:sp>
        <p:nvSpPr>
          <p:cNvPr id="163" name="TextBox 162">
            <a:extLst>
              <a:ext uri="{FF2B5EF4-FFF2-40B4-BE49-F238E27FC236}">
                <a16:creationId xmlns:a16="http://schemas.microsoft.com/office/drawing/2014/main" id="{6DCBE41A-84EC-492E-B351-A593296BD1A8}"/>
              </a:ext>
            </a:extLst>
          </p:cNvPr>
          <p:cNvSpPr txBox="1"/>
          <p:nvPr/>
        </p:nvSpPr>
        <p:spPr>
          <a:xfrm>
            <a:off x="8313616" y="4994538"/>
            <a:ext cx="750525"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1" u="none" strike="noStrike" kern="0" cap="none" spc="0" normalizeH="0" baseline="0" noProof="0" dirty="0">
                <a:ln>
                  <a:noFill/>
                </a:ln>
                <a:effectLst/>
                <a:uLnTx/>
                <a:uFillTx/>
                <a:latin typeface="Calibri" panose="020F0502020204030204" pitchFamily="34" charset="0"/>
                <a:cs typeface="Calibri" panose="020F0502020204030204" pitchFamily="34" charset="0"/>
              </a:rPr>
              <a:t>BRCA1</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i="0" u="none" strike="noStrike" kern="0" cap="none" spc="0" normalizeH="0" baseline="0" noProof="0" dirty="0">
                <a:ln>
                  <a:noFill/>
                </a:ln>
                <a:effectLst/>
                <a:uLnTx/>
                <a:uFillTx/>
                <a:latin typeface="Calibri" panose="020F0502020204030204" pitchFamily="34" charset="0"/>
                <a:cs typeface="Calibri" panose="020F0502020204030204" pitchFamily="34" charset="0"/>
              </a:rPr>
              <a:t>12%</a:t>
            </a:r>
          </a:p>
        </p:txBody>
      </p:sp>
      <p:cxnSp>
        <p:nvCxnSpPr>
          <p:cNvPr id="11" name="Straight Connector 10">
            <a:extLst>
              <a:ext uri="{FF2B5EF4-FFF2-40B4-BE49-F238E27FC236}">
                <a16:creationId xmlns:a16="http://schemas.microsoft.com/office/drawing/2014/main" id="{F69E4519-44C9-4895-9866-39319AF567AA}"/>
              </a:ext>
            </a:extLst>
          </p:cNvPr>
          <p:cNvCxnSpPr/>
          <p:nvPr/>
        </p:nvCxnSpPr>
        <p:spPr bwMode="auto">
          <a:xfrm flipH="1">
            <a:off x="7640320" y="5120640"/>
            <a:ext cx="213360" cy="166285"/>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06A37452-F957-4998-BA12-D04FA195BBD2}"/>
              </a:ext>
            </a:extLst>
          </p:cNvPr>
          <p:cNvCxnSpPr/>
          <p:nvPr/>
        </p:nvCxnSpPr>
        <p:spPr bwMode="auto">
          <a:xfrm>
            <a:off x="7321412" y="4509748"/>
            <a:ext cx="278268" cy="0"/>
          </a:xfrm>
          <a:prstGeom prst="line">
            <a:avLst/>
          </a:prstGeom>
          <a:noFill/>
          <a:ln w="28575" cap="flat" cmpd="sng" algn="ctr">
            <a:solidFill>
              <a:schemeClr val="bg1"/>
            </a:solidFill>
            <a:prstDash val="solid"/>
            <a:round/>
            <a:headEnd type="none" w="med" len="med"/>
            <a:tailEnd type="none" w="med" len="med"/>
          </a:ln>
          <a:effectLst/>
        </p:spPr>
      </p:cxnSp>
      <p:grpSp>
        <p:nvGrpSpPr>
          <p:cNvPr id="16" name="Group 15">
            <a:extLst>
              <a:ext uri="{FF2B5EF4-FFF2-40B4-BE49-F238E27FC236}">
                <a16:creationId xmlns:a16="http://schemas.microsoft.com/office/drawing/2014/main" id="{907ED394-6181-4CD8-94B0-F34A1CD858C2}"/>
              </a:ext>
            </a:extLst>
          </p:cNvPr>
          <p:cNvGrpSpPr/>
          <p:nvPr/>
        </p:nvGrpSpPr>
        <p:grpSpPr>
          <a:xfrm>
            <a:off x="1604878" y="5686416"/>
            <a:ext cx="4198765" cy="74054"/>
            <a:chOff x="1604878" y="5627807"/>
            <a:chExt cx="4198765" cy="185439"/>
          </a:xfrm>
        </p:grpSpPr>
        <p:grpSp>
          <p:nvGrpSpPr>
            <p:cNvPr id="15" name="Group 14">
              <a:extLst>
                <a:ext uri="{FF2B5EF4-FFF2-40B4-BE49-F238E27FC236}">
                  <a16:creationId xmlns:a16="http://schemas.microsoft.com/office/drawing/2014/main" id="{C0F3B270-5A11-4ED3-A584-8979F6E4E34D}"/>
                </a:ext>
              </a:extLst>
            </p:cNvPr>
            <p:cNvGrpSpPr/>
            <p:nvPr/>
          </p:nvGrpSpPr>
          <p:grpSpPr>
            <a:xfrm rot="5400000">
              <a:off x="2516292" y="4716393"/>
              <a:ext cx="185439" cy="2008267"/>
              <a:chOff x="1686695" y="3128991"/>
              <a:chExt cx="124100" cy="3425173"/>
            </a:xfrm>
          </p:grpSpPr>
          <p:cxnSp>
            <p:nvCxnSpPr>
              <p:cNvPr id="69" name="Straight Connector 68">
                <a:extLst>
                  <a:ext uri="{FF2B5EF4-FFF2-40B4-BE49-F238E27FC236}">
                    <a16:creationId xmlns:a16="http://schemas.microsoft.com/office/drawing/2014/main" id="{02931751-9D29-4C4D-8D7B-C82CEBF4F7A4}"/>
                  </a:ext>
                </a:extLst>
              </p:cNvPr>
              <p:cNvCxnSpPr>
                <a:cxnSpLocks/>
              </p:cNvCxnSpPr>
              <p:nvPr/>
            </p:nvCxnSpPr>
            <p:spPr>
              <a:xfrm flipH="1">
                <a:off x="1686695" y="6054316"/>
                <a:ext cx="124100" cy="0"/>
              </a:xfrm>
              <a:prstGeom prst="line">
                <a:avLst/>
              </a:prstGeom>
              <a:noFill/>
              <a:ln w="28575" cap="flat" cmpd="sng" algn="ctr">
                <a:solidFill>
                  <a:srgbClr val="000000"/>
                </a:solidFill>
                <a:prstDash val="solid"/>
              </a:ln>
              <a:effectLst/>
            </p:spPr>
          </p:cxnSp>
          <p:cxnSp>
            <p:nvCxnSpPr>
              <p:cNvPr id="70" name="Straight Connector 69">
                <a:extLst>
                  <a:ext uri="{FF2B5EF4-FFF2-40B4-BE49-F238E27FC236}">
                    <a16:creationId xmlns:a16="http://schemas.microsoft.com/office/drawing/2014/main" id="{D3C95CD1-E528-4801-B978-7785EB8D4FAA}"/>
                  </a:ext>
                </a:extLst>
              </p:cNvPr>
              <p:cNvCxnSpPr>
                <a:cxnSpLocks/>
              </p:cNvCxnSpPr>
              <p:nvPr/>
            </p:nvCxnSpPr>
            <p:spPr>
              <a:xfrm flipH="1">
                <a:off x="1686695" y="3128991"/>
                <a:ext cx="124100" cy="0"/>
              </a:xfrm>
              <a:prstGeom prst="line">
                <a:avLst/>
              </a:prstGeom>
              <a:noFill/>
              <a:ln w="28575" cap="flat" cmpd="sng" algn="ctr">
                <a:solidFill>
                  <a:srgbClr val="000000"/>
                </a:solidFill>
                <a:prstDash val="solid"/>
              </a:ln>
              <a:effectLst/>
            </p:spPr>
          </p:cxnSp>
          <p:cxnSp>
            <p:nvCxnSpPr>
              <p:cNvPr id="71" name="Straight Connector 70">
                <a:extLst>
                  <a:ext uri="{FF2B5EF4-FFF2-40B4-BE49-F238E27FC236}">
                    <a16:creationId xmlns:a16="http://schemas.microsoft.com/office/drawing/2014/main" id="{C0FF8DC6-A848-4D23-976F-902588B28EC5}"/>
                  </a:ext>
                </a:extLst>
              </p:cNvPr>
              <p:cNvCxnSpPr>
                <a:cxnSpLocks/>
              </p:cNvCxnSpPr>
              <p:nvPr/>
            </p:nvCxnSpPr>
            <p:spPr>
              <a:xfrm flipH="1">
                <a:off x="1686695" y="3546895"/>
                <a:ext cx="124100" cy="0"/>
              </a:xfrm>
              <a:prstGeom prst="line">
                <a:avLst/>
              </a:prstGeom>
              <a:noFill/>
              <a:ln w="28575" cap="flat" cmpd="sng" algn="ctr">
                <a:solidFill>
                  <a:srgbClr val="000000"/>
                </a:solidFill>
                <a:prstDash val="solid"/>
              </a:ln>
              <a:effectLst/>
            </p:spPr>
          </p:cxnSp>
          <p:cxnSp>
            <p:nvCxnSpPr>
              <p:cNvPr id="72" name="Straight Connector 71">
                <a:extLst>
                  <a:ext uri="{FF2B5EF4-FFF2-40B4-BE49-F238E27FC236}">
                    <a16:creationId xmlns:a16="http://schemas.microsoft.com/office/drawing/2014/main" id="{7F830FE2-5DCE-4DC5-8EA3-3E22FB49EA66}"/>
                  </a:ext>
                </a:extLst>
              </p:cNvPr>
              <p:cNvCxnSpPr>
                <a:cxnSpLocks/>
              </p:cNvCxnSpPr>
              <p:nvPr/>
            </p:nvCxnSpPr>
            <p:spPr>
              <a:xfrm flipH="1">
                <a:off x="1686695" y="3964798"/>
                <a:ext cx="124100" cy="0"/>
              </a:xfrm>
              <a:prstGeom prst="line">
                <a:avLst/>
              </a:prstGeom>
              <a:noFill/>
              <a:ln w="28575" cap="flat" cmpd="sng" algn="ctr">
                <a:solidFill>
                  <a:srgbClr val="000000"/>
                </a:solidFill>
                <a:prstDash val="solid"/>
              </a:ln>
              <a:effectLst/>
            </p:spPr>
          </p:cxnSp>
          <p:cxnSp>
            <p:nvCxnSpPr>
              <p:cNvPr id="73" name="Straight Connector 72">
                <a:extLst>
                  <a:ext uri="{FF2B5EF4-FFF2-40B4-BE49-F238E27FC236}">
                    <a16:creationId xmlns:a16="http://schemas.microsoft.com/office/drawing/2014/main" id="{DBE00F45-3AE3-4A1E-89C8-4F7B39AB78EA}"/>
                  </a:ext>
                </a:extLst>
              </p:cNvPr>
              <p:cNvCxnSpPr>
                <a:cxnSpLocks/>
              </p:cNvCxnSpPr>
              <p:nvPr/>
            </p:nvCxnSpPr>
            <p:spPr>
              <a:xfrm flipH="1">
                <a:off x="1686695" y="4382702"/>
                <a:ext cx="124100" cy="0"/>
              </a:xfrm>
              <a:prstGeom prst="line">
                <a:avLst/>
              </a:prstGeom>
              <a:noFill/>
              <a:ln w="28575" cap="flat" cmpd="sng" algn="ctr">
                <a:solidFill>
                  <a:srgbClr val="000000"/>
                </a:solidFill>
                <a:prstDash val="solid"/>
              </a:ln>
              <a:effectLst/>
            </p:spPr>
          </p:cxnSp>
          <p:cxnSp>
            <p:nvCxnSpPr>
              <p:cNvPr id="74" name="Straight Connector 73">
                <a:extLst>
                  <a:ext uri="{FF2B5EF4-FFF2-40B4-BE49-F238E27FC236}">
                    <a16:creationId xmlns:a16="http://schemas.microsoft.com/office/drawing/2014/main" id="{6FCBE040-764C-4B47-B438-B979851686E2}"/>
                  </a:ext>
                </a:extLst>
              </p:cNvPr>
              <p:cNvCxnSpPr>
                <a:cxnSpLocks/>
              </p:cNvCxnSpPr>
              <p:nvPr/>
            </p:nvCxnSpPr>
            <p:spPr>
              <a:xfrm flipH="1">
                <a:off x="1686695" y="4800606"/>
                <a:ext cx="124100" cy="0"/>
              </a:xfrm>
              <a:prstGeom prst="line">
                <a:avLst/>
              </a:prstGeom>
              <a:noFill/>
              <a:ln w="28575" cap="flat" cmpd="sng" algn="ctr">
                <a:solidFill>
                  <a:srgbClr val="000000"/>
                </a:solidFill>
                <a:prstDash val="solid"/>
              </a:ln>
              <a:effectLst/>
            </p:spPr>
          </p:cxnSp>
          <p:cxnSp>
            <p:nvCxnSpPr>
              <p:cNvPr id="75" name="Straight Connector 74">
                <a:extLst>
                  <a:ext uri="{FF2B5EF4-FFF2-40B4-BE49-F238E27FC236}">
                    <a16:creationId xmlns:a16="http://schemas.microsoft.com/office/drawing/2014/main" id="{F1E359D5-809B-4AC4-8BBC-9E8F5D798667}"/>
                  </a:ext>
                </a:extLst>
              </p:cNvPr>
              <p:cNvCxnSpPr>
                <a:cxnSpLocks/>
              </p:cNvCxnSpPr>
              <p:nvPr/>
            </p:nvCxnSpPr>
            <p:spPr>
              <a:xfrm flipH="1">
                <a:off x="1686695" y="5218510"/>
                <a:ext cx="124100" cy="0"/>
              </a:xfrm>
              <a:prstGeom prst="line">
                <a:avLst/>
              </a:prstGeom>
              <a:noFill/>
              <a:ln w="28575" cap="flat" cmpd="sng" algn="ctr">
                <a:solidFill>
                  <a:srgbClr val="000000"/>
                </a:solidFill>
                <a:prstDash val="solid"/>
              </a:ln>
              <a:effectLst/>
            </p:spPr>
          </p:cxnSp>
          <p:cxnSp>
            <p:nvCxnSpPr>
              <p:cNvPr id="76" name="Straight Connector 75">
                <a:extLst>
                  <a:ext uri="{FF2B5EF4-FFF2-40B4-BE49-F238E27FC236}">
                    <a16:creationId xmlns:a16="http://schemas.microsoft.com/office/drawing/2014/main" id="{3F98D668-9335-4B60-84EC-955C76BFDEB5}"/>
                  </a:ext>
                </a:extLst>
              </p:cNvPr>
              <p:cNvCxnSpPr>
                <a:cxnSpLocks/>
              </p:cNvCxnSpPr>
              <p:nvPr/>
            </p:nvCxnSpPr>
            <p:spPr>
              <a:xfrm flipH="1">
                <a:off x="1686695" y="5636414"/>
                <a:ext cx="124100" cy="0"/>
              </a:xfrm>
              <a:prstGeom prst="line">
                <a:avLst/>
              </a:prstGeom>
              <a:noFill/>
              <a:ln w="28575" cap="flat" cmpd="sng" algn="ctr">
                <a:solidFill>
                  <a:srgbClr val="000000"/>
                </a:solidFill>
                <a:prstDash val="solid"/>
              </a:ln>
              <a:effectLst/>
            </p:spPr>
          </p:cxnSp>
          <p:cxnSp>
            <p:nvCxnSpPr>
              <p:cNvPr id="88" name="Straight Connector 87">
                <a:extLst>
                  <a:ext uri="{FF2B5EF4-FFF2-40B4-BE49-F238E27FC236}">
                    <a16:creationId xmlns:a16="http://schemas.microsoft.com/office/drawing/2014/main" id="{B6D80BEC-D9F0-4237-BDDF-6C6559287E7A}"/>
                  </a:ext>
                </a:extLst>
              </p:cNvPr>
              <p:cNvCxnSpPr>
                <a:cxnSpLocks/>
              </p:cNvCxnSpPr>
              <p:nvPr/>
            </p:nvCxnSpPr>
            <p:spPr>
              <a:xfrm flipH="1">
                <a:off x="1686695" y="6554164"/>
                <a:ext cx="124100" cy="0"/>
              </a:xfrm>
              <a:prstGeom prst="line">
                <a:avLst/>
              </a:prstGeom>
              <a:noFill/>
              <a:ln w="28575" cap="flat" cmpd="sng" algn="ctr">
                <a:solidFill>
                  <a:srgbClr val="000000"/>
                </a:solidFill>
                <a:prstDash val="solid"/>
              </a:ln>
              <a:effectLst/>
            </p:spPr>
          </p:cxnSp>
        </p:grpSp>
        <p:grpSp>
          <p:nvGrpSpPr>
            <p:cNvPr id="78" name="Group 77">
              <a:extLst>
                <a:ext uri="{FF2B5EF4-FFF2-40B4-BE49-F238E27FC236}">
                  <a16:creationId xmlns:a16="http://schemas.microsoft.com/office/drawing/2014/main" id="{615D1057-AAF1-405B-8F49-2AB7C631D6BB}"/>
                </a:ext>
              </a:extLst>
            </p:cNvPr>
            <p:cNvGrpSpPr/>
            <p:nvPr/>
          </p:nvGrpSpPr>
          <p:grpSpPr>
            <a:xfrm rot="5400000">
              <a:off x="4733857" y="4743461"/>
              <a:ext cx="185439" cy="1954132"/>
              <a:chOff x="1686695" y="2721471"/>
              <a:chExt cx="124100" cy="3332845"/>
            </a:xfrm>
          </p:grpSpPr>
          <p:cxnSp>
            <p:nvCxnSpPr>
              <p:cNvPr id="79" name="Straight Connector 78">
                <a:extLst>
                  <a:ext uri="{FF2B5EF4-FFF2-40B4-BE49-F238E27FC236}">
                    <a16:creationId xmlns:a16="http://schemas.microsoft.com/office/drawing/2014/main" id="{E14DB428-695C-4C5A-A438-6397AE5D0F61}"/>
                  </a:ext>
                </a:extLst>
              </p:cNvPr>
              <p:cNvCxnSpPr>
                <a:cxnSpLocks/>
              </p:cNvCxnSpPr>
              <p:nvPr/>
            </p:nvCxnSpPr>
            <p:spPr>
              <a:xfrm flipH="1">
                <a:off x="1686695" y="6054316"/>
                <a:ext cx="124100" cy="0"/>
              </a:xfrm>
              <a:prstGeom prst="line">
                <a:avLst/>
              </a:prstGeom>
              <a:noFill/>
              <a:ln w="28575" cap="flat" cmpd="sng" algn="ctr">
                <a:solidFill>
                  <a:srgbClr val="000000"/>
                </a:solidFill>
                <a:prstDash val="solid"/>
              </a:ln>
              <a:effectLst/>
            </p:spPr>
          </p:cxnSp>
          <p:cxnSp>
            <p:nvCxnSpPr>
              <p:cNvPr id="80" name="Straight Connector 79">
                <a:extLst>
                  <a:ext uri="{FF2B5EF4-FFF2-40B4-BE49-F238E27FC236}">
                    <a16:creationId xmlns:a16="http://schemas.microsoft.com/office/drawing/2014/main" id="{E5261173-5A3E-48B9-96EC-DCAD6CB00D2E}"/>
                  </a:ext>
                </a:extLst>
              </p:cNvPr>
              <p:cNvCxnSpPr>
                <a:cxnSpLocks/>
              </p:cNvCxnSpPr>
              <p:nvPr/>
            </p:nvCxnSpPr>
            <p:spPr>
              <a:xfrm flipH="1">
                <a:off x="1686695" y="3128991"/>
                <a:ext cx="124100" cy="0"/>
              </a:xfrm>
              <a:prstGeom prst="line">
                <a:avLst/>
              </a:prstGeom>
              <a:noFill/>
              <a:ln w="28575" cap="flat" cmpd="sng" algn="ctr">
                <a:solidFill>
                  <a:srgbClr val="000000"/>
                </a:solidFill>
                <a:prstDash val="solid"/>
              </a:ln>
              <a:effectLst/>
            </p:spPr>
          </p:cxnSp>
          <p:cxnSp>
            <p:nvCxnSpPr>
              <p:cNvPr id="81" name="Straight Connector 80">
                <a:extLst>
                  <a:ext uri="{FF2B5EF4-FFF2-40B4-BE49-F238E27FC236}">
                    <a16:creationId xmlns:a16="http://schemas.microsoft.com/office/drawing/2014/main" id="{94C58D9E-2768-470C-B86B-B98B21B8E6A5}"/>
                  </a:ext>
                </a:extLst>
              </p:cNvPr>
              <p:cNvCxnSpPr>
                <a:cxnSpLocks/>
              </p:cNvCxnSpPr>
              <p:nvPr/>
            </p:nvCxnSpPr>
            <p:spPr>
              <a:xfrm flipH="1">
                <a:off x="1686695" y="3546895"/>
                <a:ext cx="124100" cy="0"/>
              </a:xfrm>
              <a:prstGeom prst="line">
                <a:avLst/>
              </a:prstGeom>
              <a:noFill/>
              <a:ln w="28575" cap="flat" cmpd="sng" algn="ctr">
                <a:solidFill>
                  <a:srgbClr val="000000"/>
                </a:solidFill>
                <a:prstDash val="solid"/>
              </a:ln>
              <a:effectLst/>
            </p:spPr>
          </p:cxnSp>
          <p:cxnSp>
            <p:nvCxnSpPr>
              <p:cNvPr id="82" name="Straight Connector 81">
                <a:extLst>
                  <a:ext uri="{FF2B5EF4-FFF2-40B4-BE49-F238E27FC236}">
                    <a16:creationId xmlns:a16="http://schemas.microsoft.com/office/drawing/2014/main" id="{12DE3904-58CF-49DC-B626-DA95E11D47B7}"/>
                  </a:ext>
                </a:extLst>
              </p:cNvPr>
              <p:cNvCxnSpPr>
                <a:cxnSpLocks/>
              </p:cNvCxnSpPr>
              <p:nvPr/>
            </p:nvCxnSpPr>
            <p:spPr>
              <a:xfrm flipH="1">
                <a:off x="1686695" y="3964798"/>
                <a:ext cx="124100" cy="0"/>
              </a:xfrm>
              <a:prstGeom prst="line">
                <a:avLst/>
              </a:prstGeom>
              <a:noFill/>
              <a:ln w="28575" cap="flat" cmpd="sng" algn="ctr">
                <a:solidFill>
                  <a:srgbClr val="000000"/>
                </a:solidFill>
                <a:prstDash val="solid"/>
              </a:ln>
              <a:effectLst/>
            </p:spPr>
          </p:cxnSp>
          <p:cxnSp>
            <p:nvCxnSpPr>
              <p:cNvPr id="83" name="Straight Connector 82">
                <a:extLst>
                  <a:ext uri="{FF2B5EF4-FFF2-40B4-BE49-F238E27FC236}">
                    <a16:creationId xmlns:a16="http://schemas.microsoft.com/office/drawing/2014/main" id="{A7413308-3EBD-45D8-B98A-5CA53889802B}"/>
                  </a:ext>
                </a:extLst>
              </p:cNvPr>
              <p:cNvCxnSpPr>
                <a:cxnSpLocks/>
              </p:cNvCxnSpPr>
              <p:nvPr/>
            </p:nvCxnSpPr>
            <p:spPr>
              <a:xfrm flipH="1">
                <a:off x="1686695" y="4382702"/>
                <a:ext cx="124100" cy="0"/>
              </a:xfrm>
              <a:prstGeom prst="line">
                <a:avLst/>
              </a:prstGeom>
              <a:noFill/>
              <a:ln w="28575" cap="flat" cmpd="sng" algn="ctr">
                <a:solidFill>
                  <a:srgbClr val="000000"/>
                </a:solidFill>
                <a:prstDash val="solid"/>
              </a:ln>
              <a:effectLst/>
            </p:spPr>
          </p:cxnSp>
          <p:cxnSp>
            <p:nvCxnSpPr>
              <p:cNvPr id="84" name="Straight Connector 83">
                <a:extLst>
                  <a:ext uri="{FF2B5EF4-FFF2-40B4-BE49-F238E27FC236}">
                    <a16:creationId xmlns:a16="http://schemas.microsoft.com/office/drawing/2014/main" id="{E4552BF0-2694-4023-967A-64B3F49B201E}"/>
                  </a:ext>
                </a:extLst>
              </p:cNvPr>
              <p:cNvCxnSpPr>
                <a:cxnSpLocks/>
              </p:cNvCxnSpPr>
              <p:nvPr/>
            </p:nvCxnSpPr>
            <p:spPr>
              <a:xfrm flipH="1">
                <a:off x="1686695" y="4800606"/>
                <a:ext cx="124100" cy="0"/>
              </a:xfrm>
              <a:prstGeom prst="line">
                <a:avLst/>
              </a:prstGeom>
              <a:noFill/>
              <a:ln w="28575" cap="flat" cmpd="sng" algn="ctr">
                <a:solidFill>
                  <a:srgbClr val="000000"/>
                </a:solidFill>
                <a:prstDash val="solid"/>
              </a:ln>
              <a:effectLst/>
            </p:spPr>
          </p:cxnSp>
          <p:cxnSp>
            <p:nvCxnSpPr>
              <p:cNvPr id="85" name="Straight Connector 84">
                <a:extLst>
                  <a:ext uri="{FF2B5EF4-FFF2-40B4-BE49-F238E27FC236}">
                    <a16:creationId xmlns:a16="http://schemas.microsoft.com/office/drawing/2014/main" id="{30C1CE17-6091-488C-861A-F99D8858A0B9}"/>
                  </a:ext>
                </a:extLst>
              </p:cNvPr>
              <p:cNvCxnSpPr>
                <a:cxnSpLocks/>
              </p:cNvCxnSpPr>
              <p:nvPr/>
            </p:nvCxnSpPr>
            <p:spPr>
              <a:xfrm flipH="1">
                <a:off x="1686695" y="5218510"/>
                <a:ext cx="124100" cy="0"/>
              </a:xfrm>
              <a:prstGeom prst="line">
                <a:avLst/>
              </a:prstGeom>
              <a:noFill/>
              <a:ln w="28575" cap="flat" cmpd="sng" algn="ctr">
                <a:solidFill>
                  <a:srgbClr val="000000"/>
                </a:solidFill>
                <a:prstDash val="solid"/>
              </a:ln>
              <a:effectLst/>
            </p:spPr>
          </p:cxnSp>
          <p:cxnSp>
            <p:nvCxnSpPr>
              <p:cNvPr id="86" name="Straight Connector 85">
                <a:extLst>
                  <a:ext uri="{FF2B5EF4-FFF2-40B4-BE49-F238E27FC236}">
                    <a16:creationId xmlns:a16="http://schemas.microsoft.com/office/drawing/2014/main" id="{E5AD4037-13D8-4716-BA12-0478B194B7C6}"/>
                  </a:ext>
                </a:extLst>
              </p:cNvPr>
              <p:cNvCxnSpPr>
                <a:cxnSpLocks/>
              </p:cNvCxnSpPr>
              <p:nvPr/>
            </p:nvCxnSpPr>
            <p:spPr>
              <a:xfrm flipH="1">
                <a:off x="1686695" y="5636414"/>
                <a:ext cx="124100" cy="0"/>
              </a:xfrm>
              <a:prstGeom prst="line">
                <a:avLst/>
              </a:prstGeom>
              <a:noFill/>
              <a:ln w="28575" cap="flat" cmpd="sng" algn="ctr">
                <a:solidFill>
                  <a:srgbClr val="000000"/>
                </a:solidFill>
                <a:prstDash val="solid"/>
              </a:ln>
              <a:effectLst/>
            </p:spPr>
          </p:cxnSp>
          <p:cxnSp>
            <p:nvCxnSpPr>
              <p:cNvPr id="87" name="Straight Connector 86">
                <a:extLst>
                  <a:ext uri="{FF2B5EF4-FFF2-40B4-BE49-F238E27FC236}">
                    <a16:creationId xmlns:a16="http://schemas.microsoft.com/office/drawing/2014/main" id="{988FD5C6-239F-4A22-84F4-D46883F70A8A}"/>
                  </a:ext>
                </a:extLst>
              </p:cNvPr>
              <p:cNvCxnSpPr>
                <a:cxnSpLocks/>
              </p:cNvCxnSpPr>
              <p:nvPr/>
            </p:nvCxnSpPr>
            <p:spPr>
              <a:xfrm flipH="1">
                <a:off x="1686695" y="2721471"/>
                <a:ext cx="124100" cy="0"/>
              </a:xfrm>
              <a:prstGeom prst="line">
                <a:avLst/>
              </a:prstGeom>
              <a:noFill/>
              <a:ln w="28575" cap="flat" cmpd="sng" algn="ctr">
                <a:solidFill>
                  <a:srgbClr val="000000"/>
                </a:solidFill>
                <a:prstDash val="solid"/>
              </a:ln>
              <a:effectLst/>
            </p:spPr>
          </p:cxnSp>
        </p:grpSp>
      </p:grpSp>
      <p:sp>
        <p:nvSpPr>
          <p:cNvPr id="17" name="TextBox 16">
            <a:extLst>
              <a:ext uri="{FF2B5EF4-FFF2-40B4-BE49-F238E27FC236}">
                <a16:creationId xmlns:a16="http://schemas.microsoft.com/office/drawing/2014/main" id="{0C9F5C47-D98C-40B3-B585-E66426828027}"/>
              </a:ext>
            </a:extLst>
          </p:cNvPr>
          <p:cNvSpPr txBox="1"/>
          <p:nvPr/>
        </p:nvSpPr>
        <p:spPr bwMode="auto">
          <a:xfrm rot="18900000">
            <a:off x="1329874" y="5756609"/>
            <a:ext cx="6001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BRCA1</a:t>
            </a:r>
          </a:p>
        </p:txBody>
      </p:sp>
      <p:sp>
        <p:nvSpPr>
          <p:cNvPr id="91" name="TextBox 90">
            <a:extLst>
              <a:ext uri="{FF2B5EF4-FFF2-40B4-BE49-F238E27FC236}">
                <a16:creationId xmlns:a16="http://schemas.microsoft.com/office/drawing/2014/main" id="{5888FF9C-D2D0-4239-A6A5-CC6B642C7D51}"/>
              </a:ext>
            </a:extLst>
          </p:cNvPr>
          <p:cNvSpPr txBox="1"/>
          <p:nvPr/>
        </p:nvSpPr>
        <p:spPr bwMode="auto">
          <a:xfrm rot="18900000">
            <a:off x="1568196" y="5756609"/>
            <a:ext cx="6001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BRCA2</a:t>
            </a:r>
          </a:p>
        </p:txBody>
      </p:sp>
      <p:sp>
        <p:nvSpPr>
          <p:cNvPr id="92" name="TextBox 91">
            <a:extLst>
              <a:ext uri="{FF2B5EF4-FFF2-40B4-BE49-F238E27FC236}">
                <a16:creationId xmlns:a16="http://schemas.microsoft.com/office/drawing/2014/main" id="{2E1E3283-4D98-481F-B012-BDFC32BD5A9F}"/>
              </a:ext>
            </a:extLst>
          </p:cNvPr>
          <p:cNvSpPr txBox="1"/>
          <p:nvPr/>
        </p:nvSpPr>
        <p:spPr bwMode="auto">
          <a:xfrm rot="18900000">
            <a:off x="1841878" y="5759125"/>
            <a:ext cx="6072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FANCA</a:t>
            </a:r>
          </a:p>
        </p:txBody>
      </p:sp>
      <p:sp>
        <p:nvSpPr>
          <p:cNvPr id="93" name="TextBox 92">
            <a:extLst>
              <a:ext uri="{FF2B5EF4-FFF2-40B4-BE49-F238E27FC236}">
                <a16:creationId xmlns:a16="http://schemas.microsoft.com/office/drawing/2014/main" id="{6DDD6574-8EF3-44FB-B188-3941F559C68E}"/>
              </a:ext>
            </a:extLst>
          </p:cNvPr>
          <p:cNvSpPr txBox="1"/>
          <p:nvPr/>
        </p:nvSpPr>
        <p:spPr bwMode="auto">
          <a:xfrm rot="18900000">
            <a:off x="2071718" y="5759918"/>
            <a:ext cx="6094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RAD51</a:t>
            </a:r>
          </a:p>
        </p:txBody>
      </p:sp>
      <p:sp>
        <p:nvSpPr>
          <p:cNvPr id="189" name="TextBox 188">
            <a:extLst>
              <a:ext uri="{FF2B5EF4-FFF2-40B4-BE49-F238E27FC236}">
                <a16:creationId xmlns:a16="http://schemas.microsoft.com/office/drawing/2014/main" id="{BB452F1F-5924-4480-8873-7CDD1D57B903}"/>
              </a:ext>
            </a:extLst>
          </p:cNvPr>
          <p:cNvSpPr txBox="1"/>
          <p:nvPr/>
        </p:nvSpPr>
        <p:spPr bwMode="auto">
          <a:xfrm rot="18900000">
            <a:off x="2345625" y="5755384"/>
            <a:ext cx="59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CHEK1</a:t>
            </a:r>
          </a:p>
        </p:txBody>
      </p:sp>
      <p:sp>
        <p:nvSpPr>
          <p:cNvPr id="190" name="TextBox 189">
            <a:extLst>
              <a:ext uri="{FF2B5EF4-FFF2-40B4-BE49-F238E27FC236}">
                <a16:creationId xmlns:a16="http://schemas.microsoft.com/office/drawing/2014/main" id="{5861148F-1C38-49BE-8A4F-951967B833EA}"/>
              </a:ext>
            </a:extLst>
          </p:cNvPr>
          <p:cNvSpPr txBox="1"/>
          <p:nvPr/>
        </p:nvSpPr>
        <p:spPr bwMode="auto">
          <a:xfrm rot="18900000">
            <a:off x="2643332" y="5723034"/>
            <a:ext cx="5051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RPA1</a:t>
            </a:r>
          </a:p>
        </p:txBody>
      </p:sp>
      <p:sp>
        <p:nvSpPr>
          <p:cNvPr id="191" name="TextBox 190">
            <a:extLst>
              <a:ext uri="{FF2B5EF4-FFF2-40B4-BE49-F238E27FC236}">
                <a16:creationId xmlns:a16="http://schemas.microsoft.com/office/drawing/2014/main" id="{B008F585-6880-4F05-A411-7F34BF62432E}"/>
              </a:ext>
            </a:extLst>
          </p:cNvPr>
          <p:cNvSpPr txBox="1"/>
          <p:nvPr/>
        </p:nvSpPr>
        <p:spPr bwMode="auto">
          <a:xfrm rot="18900000">
            <a:off x="2825981" y="5756291"/>
            <a:ext cx="5992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FANCC</a:t>
            </a:r>
          </a:p>
        </p:txBody>
      </p:sp>
      <p:sp>
        <p:nvSpPr>
          <p:cNvPr id="192" name="TextBox 191">
            <a:extLst>
              <a:ext uri="{FF2B5EF4-FFF2-40B4-BE49-F238E27FC236}">
                <a16:creationId xmlns:a16="http://schemas.microsoft.com/office/drawing/2014/main" id="{8CDE7618-1C8F-4F22-84A0-451E5A8910A9}"/>
              </a:ext>
            </a:extLst>
          </p:cNvPr>
          <p:cNvSpPr txBox="1"/>
          <p:nvPr/>
        </p:nvSpPr>
        <p:spPr bwMode="auto">
          <a:xfrm rot="18900000">
            <a:off x="2997514" y="5789389"/>
            <a:ext cx="6928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RAD51B</a:t>
            </a:r>
          </a:p>
        </p:txBody>
      </p:sp>
      <p:sp>
        <p:nvSpPr>
          <p:cNvPr id="194" name="TextBox 193">
            <a:extLst>
              <a:ext uri="{FF2B5EF4-FFF2-40B4-BE49-F238E27FC236}">
                <a16:creationId xmlns:a16="http://schemas.microsoft.com/office/drawing/2014/main" id="{EF841534-82D6-4DCA-B88E-1C2B4CDE61BB}"/>
              </a:ext>
            </a:extLst>
          </p:cNvPr>
          <p:cNvSpPr txBox="1"/>
          <p:nvPr/>
        </p:nvSpPr>
        <p:spPr bwMode="auto">
          <a:xfrm rot="18900000">
            <a:off x="3237008" y="5793356"/>
            <a:ext cx="7040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RAD51D</a:t>
            </a:r>
          </a:p>
        </p:txBody>
      </p:sp>
      <p:sp>
        <p:nvSpPr>
          <p:cNvPr id="195" name="TextBox 194">
            <a:extLst>
              <a:ext uri="{FF2B5EF4-FFF2-40B4-BE49-F238E27FC236}">
                <a16:creationId xmlns:a16="http://schemas.microsoft.com/office/drawing/2014/main" id="{0A59E94C-7F0B-4697-8207-6187340C982D}"/>
              </a:ext>
            </a:extLst>
          </p:cNvPr>
          <p:cNvSpPr txBox="1"/>
          <p:nvPr/>
        </p:nvSpPr>
        <p:spPr bwMode="auto">
          <a:xfrm rot="18900000">
            <a:off x="3666594" y="5709478"/>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NBN</a:t>
            </a:r>
          </a:p>
        </p:txBody>
      </p:sp>
      <p:sp>
        <p:nvSpPr>
          <p:cNvPr id="196" name="TextBox 195">
            <a:extLst>
              <a:ext uri="{FF2B5EF4-FFF2-40B4-BE49-F238E27FC236}">
                <a16:creationId xmlns:a16="http://schemas.microsoft.com/office/drawing/2014/main" id="{418D5D85-34C0-405A-9F7D-D82D7558F461}"/>
              </a:ext>
            </a:extLst>
          </p:cNvPr>
          <p:cNvSpPr txBox="1"/>
          <p:nvPr/>
        </p:nvSpPr>
        <p:spPr bwMode="auto">
          <a:xfrm rot="18900000">
            <a:off x="3848781" y="5745704"/>
            <a:ext cx="5692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PALB2</a:t>
            </a:r>
          </a:p>
        </p:txBody>
      </p:sp>
      <p:sp>
        <p:nvSpPr>
          <p:cNvPr id="197" name="TextBox 196">
            <a:extLst>
              <a:ext uri="{FF2B5EF4-FFF2-40B4-BE49-F238E27FC236}">
                <a16:creationId xmlns:a16="http://schemas.microsoft.com/office/drawing/2014/main" id="{D961EAA0-B8EF-42B8-8635-67B014708B08}"/>
              </a:ext>
            </a:extLst>
          </p:cNvPr>
          <p:cNvSpPr txBox="1"/>
          <p:nvPr/>
        </p:nvSpPr>
        <p:spPr bwMode="auto">
          <a:xfrm rot="18900000">
            <a:off x="4150337" y="5710317"/>
            <a:ext cx="4691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ATM</a:t>
            </a:r>
          </a:p>
        </p:txBody>
      </p:sp>
      <p:sp>
        <p:nvSpPr>
          <p:cNvPr id="198" name="TextBox 197">
            <a:extLst>
              <a:ext uri="{FF2B5EF4-FFF2-40B4-BE49-F238E27FC236}">
                <a16:creationId xmlns:a16="http://schemas.microsoft.com/office/drawing/2014/main" id="{6BB32FD6-084C-441D-BC75-5ABC0AD515FD}"/>
              </a:ext>
            </a:extLst>
          </p:cNvPr>
          <p:cNvSpPr txBox="1"/>
          <p:nvPr/>
        </p:nvSpPr>
        <p:spPr bwMode="auto">
          <a:xfrm rot="18900000">
            <a:off x="4360069" y="5721651"/>
            <a:ext cx="5012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ATRX</a:t>
            </a:r>
          </a:p>
        </p:txBody>
      </p:sp>
      <p:sp>
        <p:nvSpPr>
          <p:cNvPr id="199" name="TextBox 198">
            <a:extLst>
              <a:ext uri="{FF2B5EF4-FFF2-40B4-BE49-F238E27FC236}">
                <a16:creationId xmlns:a16="http://schemas.microsoft.com/office/drawing/2014/main" id="{C14AFC8E-6039-4065-935D-5F352A320624}"/>
              </a:ext>
            </a:extLst>
          </p:cNvPr>
          <p:cNvSpPr txBox="1"/>
          <p:nvPr/>
        </p:nvSpPr>
        <p:spPr bwMode="auto">
          <a:xfrm rot="18900000">
            <a:off x="4593687" y="5738382"/>
            <a:ext cx="5485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BRIP1</a:t>
            </a:r>
          </a:p>
        </p:txBody>
      </p:sp>
      <p:sp>
        <p:nvSpPr>
          <p:cNvPr id="200" name="TextBox 199">
            <a:extLst>
              <a:ext uri="{FF2B5EF4-FFF2-40B4-BE49-F238E27FC236}">
                <a16:creationId xmlns:a16="http://schemas.microsoft.com/office/drawing/2014/main" id="{4B111216-540A-4F7B-941B-1CF417D70420}"/>
              </a:ext>
            </a:extLst>
          </p:cNvPr>
          <p:cNvSpPr txBox="1"/>
          <p:nvPr/>
        </p:nvSpPr>
        <p:spPr bwMode="auto">
          <a:xfrm rot="18900000">
            <a:off x="4770520" y="5755384"/>
            <a:ext cx="5966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CHEK2</a:t>
            </a:r>
          </a:p>
        </p:txBody>
      </p:sp>
      <p:sp>
        <p:nvSpPr>
          <p:cNvPr id="201" name="TextBox 200">
            <a:extLst>
              <a:ext uri="{FF2B5EF4-FFF2-40B4-BE49-F238E27FC236}">
                <a16:creationId xmlns:a16="http://schemas.microsoft.com/office/drawing/2014/main" id="{3C78CF07-D348-4526-9B57-FE3ADD21A9B9}"/>
              </a:ext>
            </a:extLst>
          </p:cNvPr>
          <p:cNvSpPr txBox="1"/>
          <p:nvPr/>
        </p:nvSpPr>
        <p:spPr bwMode="auto">
          <a:xfrm rot="18900000">
            <a:off x="4929785" y="5788596"/>
            <a:ext cx="6905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FANCD2</a:t>
            </a:r>
          </a:p>
        </p:txBody>
      </p:sp>
      <p:sp>
        <p:nvSpPr>
          <p:cNvPr id="202" name="TextBox 201">
            <a:extLst>
              <a:ext uri="{FF2B5EF4-FFF2-40B4-BE49-F238E27FC236}">
                <a16:creationId xmlns:a16="http://schemas.microsoft.com/office/drawing/2014/main" id="{10F47551-976D-4476-83FD-2C3233D02704}"/>
              </a:ext>
            </a:extLst>
          </p:cNvPr>
          <p:cNvSpPr txBox="1"/>
          <p:nvPr/>
        </p:nvSpPr>
        <p:spPr bwMode="auto">
          <a:xfrm rot="18900000">
            <a:off x="5200810" y="5773860"/>
            <a:ext cx="6488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FANCM</a:t>
            </a:r>
          </a:p>
        </p:txBody>
      </p:sp>
      <p:sp>
        <p:nvSpPr>
          <p:cNvPr id="203" name="TextBox 202">
            <a:extLst>
              <a:ext uri="{FF2B5EF4-FFF2-40B4-BE49-F238E27FC236}">
                <a16:creationId xmlns:a16="http://schemas.microsoft.com/office/drawing/2014/main" id="{1A748985-429B-4B7A-94C1-B06F2738A8B0}"/>
              </a:ext>
            </a:extLst>
          </p:cNvPr>
          <p:cNvSpPr txBox="1"/>
          <p:nvPr/>
        </p:nvSpPr>
        <p:spPr bwMode="auto">
          <a:xfrm rot="18900000">
            <a:off x="5486537" y="5759918"/>
            <a:ext cx="6094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RAD50</a:t>
            </a:r>
          </a:p>
        </p:txBody>
      </p:sp>
      <p:sp>
        <p:nvSpPr>
          <p:cNvPr id="120" name="TextBox 119">
            <a:extLst>
              <a:ext uri="{FF2B5EF4-FFF2-40B4-BE49-F238E27FC236}">
                <a16:creationId xmlns:a16="http://schemas.microsoft.com/office/drawing/2014/main" id="{96A3ACFA-B4B7-4D00-8D28-0DFFCB3B8537}"/>
              </a:ext>
            </a:extLst>
          </p:cNvPr>
          <p:cNvSpPr txBox="1"/>
          <p:nvPr/>
        </p:nvSpPr>
        <p:spPr>
          <a:xfrm rot="16200000">
            <a:off x="-358795" y="4023403"/>
            <a:ext cx="2633890" cy="369332"/>
          </a:xfrm>
          <a:prstGeom prst="rect">
            <a:avLst/>
          </a:prstGeom>
          <a:solidFill>
            <a:srgbClr val="FFFFFF"/>
          </a:solid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IC</a:t>
            </a:r>
            <a:r>
              <a:rPr kumimoji="0" lang="en-US" i="0" u="none" strike="noStrike" kern="0" cap="none" spc="0" normalizeH="0" baseline="-25000" noProof="0" dirty="0">
                <a:ln>
                  <a:noFill/>
                </a:ln>
                <a:solidFill>
                  <a:schemeClr val="bg1"/>
                </a:solidFill>
                <a:effectLst/>
                <a:uLnTx/>
                <a:uFillTx/>
                <a:latin typeface="Calibri" panose="020F0502020204030204" pitchFamily="34" charset="0"/>
                <a:cs typeface="Calibri" panose="020F0502020204030204" pitchFamily="34" charset="0"/>
              </a:rPr>
              <a:t>50</a:t>
            </a:r>
            <a:r>
              <a:rPr kumimoji="0" lang="en-US"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Fold Change vs NT4</a:t>
            </a:r>
          </a:p>
        </p:txBody>
      </p:sp>
      <p:grpSp>
        <p:nvGrpSpPr>
          <p:cNvPr id="8" name="Group 7">
            <a:extLst>
              <a:ext uri="{FF2B5EF4-FFF2-40B4-BE49-F238E27FC236}">
                <a16:creationId xmlns:a16="http://schemas.microsoft.com/office/drawing/2014/main" id="{AE49AD24-FA25-734B-2DF0-BF5859DCBBE0}"/>
              </a:ext>
            </a:extLst>
          </p:cNvPr>
          <p:cNvGrpSpPr/>
          <p:nvPr/>
        </p:nvGrpSpPr>
        <p:grpSpPr>
          <a:xfrm>
            <a:off x="9392911" y="6212702"/>
            <a:ext cx="2488502" cy="450134"/>
            <a:chOff x="9392911" y="6212702"/>
            <a:chExt cx="2488502" cy="450134"/>
          </a:xfrm>
        </p:grpSpPr>
        <p:pic>
          <p:nvPicPr>
            <p:cNvPr id="9" name="Picture 8" descr="Icon&#10;&#10;Description automatically generated">
              <a:extLst>
                <a:ext uri="{FF2B5EF4-FFF2-40B4-BE49-F238E27FC236}">
                  <a16:creationId xmlns:a16="http://schemas.microsoft.com/office/drawing/2014/main" id="{CB702D1E-B853-F1B6-A005-5B21FFDD70B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0" name="Rectangle 8">
              <a:extLst>
                <a:ext uri="{FF2B5EF4-FFF2-40B4-BE49-F238E27FC236}">
                  <a16:creationId xmlns:a16="http://schemas.microsoft.com/office/drawing/2014/main" id="{290804A9-AD87-0F2C-0E96-F46739031AA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787738774"/>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08042F-7FF0-4231-B9B2-A536AED918AB}"/>
              </a:ext>
            </a:extLst>
          </p:cNvPr>
          <p:cNvSpPr>
            <a:spLocks noGrp="1"/>
          </p:cNvSpPr>
          <p:nvPr>
            <p:ph type="title"/>
          </p:nvPr>
        </p:nvSpPr>
        <p:spPr/>
        <p:txBody>
          <a:bodyPr/>
          <a:lstStyle/>
          <a:p>
            <a:r>
              <a:rPr lang="en-US" sz="3600" dirty="0"/>
              <a:t>Screening for Actionable Biomarkers in Ovarian Cancer</a:t>
            </a:r>
            <a:endParaRPr lang="en-US" dirty="0"/>
          </a:p>
        </p:txBody>
      </p:sp>
      <p:sp>
        <p:nvSpPr>
          <p:cNvPr id="5" name="Content Placeholder 2">
            <a:extLst>
              <a:ext uri="{FF2B5EF4-FFF2-40B4-BE49-F238E27FC236}">
                <a16:creationId xmlns:a16="http://schemas.microsoft.com/office/drawing/2014/main" id="{0AC5ACA4-704A-46A9-8244-3FE9C074FC8A}"/>
              </a:ext>
            </a:extLst>
          </p:cNvPr>
          <p:cNvSpPr>
            <a:spLocks noGrp="1"/>
          </p:cNvSpPr>
          <p:nvPr>
            <p:ph idx="1"/>
          </p:nvPr>
        </p:nvSpPr>
        <p:spPr>
          <a:xfrm>
            <a:off x="604675" y="1513047"/>
            <a:ext cx="10877529" cy="4650686"/>
          </a:xfrm>
        </p:spPr>
        <p:txBody>
          <a:bodyPr/>
          <a:lstStyle/>
          <a:p>
            <a:pPr marL="0" indent="0">
              <a:buNone/>
            </a:pPr>
            <a:r>
              <a:rPr lang="en-US" b="1" dirty="0"/>
              <a:t>Understanding the HRD Status Result</a:t>
            </a:r>
          </a:p>
        </p:txBody>
      </p:sp>
      <p:sp>
        <p:nvSpPr>
          <p:cNvPr id="9" name="TextBox 8">
            <a:extLst>
              <a:ext uri="{FF2B5EF4-FFF2-40B4-BE49-F238E27FC236}">
                <a16:creationId xmlns:a16="http://schemas.microsoft.com/office/drawing/2014/main" id="{BCA6C153-2DF8-4368-BBFC-28DE5B511541}"/>
              </a:ext>
            </a:extLst>
          </p:cNvPr>
          <p:cNvSpPr txBox="1"/>
          <p:nvPr/>
        </p:nvSpPr>
        <p:spPr bwMode="auto">
          <a:xfrm>
            <a:off x="439974" y="6011859"/>
            <a:ext cx="8530771"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1. Cancer Genome Atlas Research Network. Nature. 2012;490:61. 2. Cancer Genome Atlas Research Network. Nature. 2011;474:609. 3. Hennessy. JCO. 2010;28:3570. 4. Myriad. myriad.com/products-services/precision-medicine/mychoice-cdx. 5. Timms. Br Ca Res. 2014;16:475. 6. Telli. Clin Cancer Res. 2016;22:3764.</a:t>
            </a:r>
          </a:p>
        </p:txBody>
      </p:sp>
      <p:sp>
        <p:nvSpPr>
          <p:cNvPr id="10" name="Isosceles Triangle 9">
            <a:extLst>
              <a:ext uri="{FF2B5EF4-FFF2-40B4-BE49-F238E27FC236}">
                <a16:creationId xmlns:a16="http://schemas.microsoft.com/office/drawing/2014/main" id="{E4D4D807-1CC4-4126-8145-D38B0AA327A9}"/>
              </a:ext>
            </a:extLst>
          </p:cNvPr>
          <p:cNvSpPr/>
          <p:nvPr/>
        </p:nvSpPr>
        <p:spPr bwMode="auto">
          <a:xfrm rot="5400000">
            <a:off x="6856551" y="4743852"/>
            <a:ext cx="1041421" cy="963906"/>
          </a:xfrm>
          <a:prstGeom prst="triangle">
            <a:avLst>
              <a:gd name="adj" fmla="val 50911"/>
            </a:avLst>
          </a:prstGeom>
          <a:solidFill>
            <a:schemeClr val="accent3"/>
          </a:solidFill>
          <a:ln w="9525" cap="flat" cmpd="sng" algn="ctr">
            <a:no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600" b="1" i="1"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F60D1E29-CAFB-43C9-8CA5-F95FFCEEB435}"/>
              </a:ext>
            </a:extLst>
          </p:cNvPr>
          <p:cNvSpPr txBox="1"/>
          <p:nvPr/>
        </p:nvSpPr>
        <p:spPr>
          <a:xfrm>
            <a:off x="780054" y="2254274"/>
            <a:ext cx="4744583" cy="646331"/>
          </a:xfrm>
          <a:prstGeom prst="rect">
            <a:avLst/>
          </a:prstGeom>
          <a:noFill/>
        </p:spPr>
        <p:txBody>
          <a:bodyPr wrap="square" rtlCol="0">
            <a:spAutoFit/>
          </a:bodyPr>
          <a:lstStyle/>
          <a:p>
            <a:pPr algn="ctr"/>
            <a:r>
              <a:rPr lang="en-US" b="1" dirty="0">
                <a:solidFill>
                  <a:schemeClr val="bg1"/>
                </a:solidFill>
                <a:latin typeface="Calibri" panose="020F0502020204030204" pitchFamily="34" charset="0"/>
                <a:cs typeface="Calibri" panose="020F0502020204030204" pitchFamily="34" charset="0"/>
              </a:rPr>
              <a:t>GIS Distribution in Combine Breast and Ovarian Cancer Training Set</a:t>
            </a:r>
          </a:p>
        </p:txBody>
      </p:sp>
      <p:sp>
        <p:nvSpPr>
          <p:cNvPr id="12" name="TextBox 11">
            <a:extLst>
              <a:ext uri="{FF2B5EF4-FFF2-40B4-BE49-F238E27FC236}">
                <a16:creationId xmlns:a16="http://schemas.microsoft.com/office/drawing/2014/main" id="{A6AB05D0-644D-48AE-9F7F-F8041AA19420}"/>
              </a:ext>
            </a:extLst>
          </p:cNvPr>
          <p:cNvSpPr txBox="1"/>
          <p:nvPr/>
        </p:nvSpPr>
        <p:spPr>
          <a:xfrm>
            <a:off x="7107251" y="1972635"/>
            <a:ext cx="4274531" cy="646331"/>
          </a:xfrm>
          <a:prstGeom prst="rect">
            <a:avLst/>
          </a:prstGeom>
          <a:noFill/>
        </p:spPr>
        <p:txBody>
          <a:bodyPr wrap="square" rtlCol="0">
            <a:spAutoFit/>
          </a:bodyPr>
          <a:lstStyle/>
          <a:p>
            <a:pPr algn="ctr"/>
            <a:r>
              <a:rPr lang="en-US" b="1" dirty="0">
                <a:solidFill>
                  <a:schemeClr val="bg1"/>
                </a:solidFill>
                <a:latin typeface="Calibri" panose="020F0502020204030204" pitchFamily="34" charset="0"/>
                <a:cs typeface="Calibri" panose="020F0502020204030204" pitchFamily="34" charset="0"/>
              </a:rPr>
              <a:t>Final myChoice CDx Result Factors </a:t>
            </a:r>
            <a:br>
              <a:rPr lang="en-US" b="1" dirty="0">
                <a:solidFill>
                  <a:schemeClr val="bg1"/>
                </a:solidFill>
                <a:latin typeface="Calibri" panose="020F0502020204030204" pitchFamily="34" charset="0"/>
                <a:cs typeface="Calibri" panose="020F0502020204030204" pitchFamily="34" charset="0"/>
              </a:rPr>
            </a:br>
            <a:r>
              <a:rPr lang="en-US" b="1" dirty="0">
                <a:solidFill>
                  <a:schemeClr val="bg1"/>
                </a:solidFill>
                <a:latin typeface="Calibri" panose="020F0502020204030204" pitchFamily="34" charset="0"/>
                <a:cs typeface="Calibri" panose="020F0502020204030204" pitchFamily="34" charset="0"/>
              </a:rPr>
              <a:t>t</a:t>
            </a:r>
            <a:r>
              <a:rPr lang="en-US" b="1" i="1" dirty="0">
                <a:solidFill>
                  <a:schemeClr val="bg1"/>
                </a:solidFill>
                <a:latin typeface="Calibri" panose="020F0502020204030204" pitchFamily="34" charset="0"/>
                <a:cs typeface="Calibri" panose="020F0502020204030204" pitchFamily="34" charset="0"/>
              </a:rPr>
              <a:t>BRCA</a:t>
            </a:r>
            <a:r>
              <a:rPr lang="en-US" b="1" dirty="0">
                <a:solidFill>
                  <a:schemeClr val="bg1"/>
                </a:solidFill>
                <a:latin typeface="Calibri" panose="020F0502020204030204" pitchFamily="34" charset="0"/>
                <a:cs typeface="Calibri" panose="020F0502020204030204" pitchFamily="34" charset="0"/>
              </a:rPr>
              <a:t> Status and GIS</a:t>
            </a:r>
          </a:p>
        </p:txBody>
      </p:sp>
      <p:sp>
        <p:nvSpPr>
          <p:cNvPr id="13" name="TextBox 12">
            <a:extLst>
              <a:ext uri="{FF2B5EF4-FFF2-40B4-BE49-F238E27FC236}">
                <a16:creationId xmlns:a16="http://schemas.microsoft.com/office/drawing/2014/main" id="{8FFDBFB2-6F3F-4D76-B2DF-E960043846FD}"/>
              </a:ext>
            </a:extLst>
          </p:cNvPr>
          <p:cNvSpPr txBox="1"/>
          <p:nvPr/>
        </p:nvSpPr>
        <p:spPr>
          <a:xfrm>
            <a:off x="6894814" y="4960250"/>
            <a:ext cx="812263" cy="461665"/>
          </a:xfrm>
          <a:prstGeom prst="rect">
            <a:avLst/>
          </a:prstGeom>
          <a:noFill/>
        </p:spPr>
        <p:txBody>
          <a:bodyPr wrap="square" rtlCol="0">
            <a:spAutoFit/>
          </a:bodyPr>
          <a:lstStyle/>
          <a:p>
            <a:r>
              <a:rPr lang="en-US" sz="1200" b="1" dirty="0">
                <a:latin typeface="Arial" panose="020B0604020202020204" pitchFamily="34" charset="0"/>
                <a:cs typeface="Arial" panose="020B0604020202020204" pitchFamily="34" charset="0"/>
              </a:rPr>
              <a:t>Test </a:t>
            </a:r>
            <a:br>
              <a:rPr lang="en-US" sz="1200" b="1" dirty="0">
                <a:latin typeface="Arial" panose="020B0604020202020204" pitchFamily="34" charset="0"/>
                <a:cs typeface="Arial" panose="020B0604020202020204" pitchFamily="34" charset="0"/>
              </a:rPr>
            </a:br>
            <a:r>
              <a:rPr lang="en-US" sz="1200" b="1" dirty="0">
                <a:latin typeface="Arial" panose="020B0604020202020204" pitchFamily="34" charset="0"/>
                <a:cs typeface="Arial" panose="020B0604020202020204" pitchFamily="34" charset="0"/>
              </a:rPr>
              <a:t>Readout</a:t>
            </a:r>
          </a:p>
        </p:txBody>
      </p:sp>
      <p:graphicFrame>
        <p:nvGraphicFramePr>
          <p:cNvPr id="14" name="Table 12">
            <a:extLst>
              <a:ext uri="{FF2B5EF4-FFF2-40B4-BE49-F238E27FC236}">
                <a16:creationId xmlns:a16="http://schemas.microsoft.com/office/drawing/2014/main" id="{460B0A5F-66DF-4B6F-9C99-9F86F3D86405}"/>
              </a:ext>
            </a:extLst>
          </p:cNvPr>
          <p:cNvGraphicFramePr>
            <a:graphicFrameLocks noGrp="1"/>
          </p:cNvGraphicFramePr>
          <p:nvPr/>
        </p:nvGraphicFramePr>
        <p:xfrm>
          <a:off x="6895308" y="2661900"/>
          <a:ext cx="4323458" cy="1881593"/>
        </p:xfrm>
        <a:graphic>
          <a:graphicData uri="http://schemas.openxmlformats.org/drawingml/2006/table">
            <a:tbl>
              <a:tblPr firstRow="1" bandRow="1">
                <a:effectLst/>
                <a:tableStyleId>{6E25E649-3F16-4E02-A733-19D2CDBF48F0}</a:tableStyleId>
              </a:tblPr>
              <a:tblGrid>
                <a:gridCol w="1071700">
                  <a:extLst>
                    <a:ext uri="{9D8B030D-6E8A-4147-A177-3AD203B41FA5}">
                      <a16:colId xmlns:a16="http://schemas.microsoft.com/office/drawing/2014/main" val="3683902491"/>
                    </a:ext>
                  </a:extLst>
                </a:gridCol>
                <a:gridCol w="1686532">
                  <a:extLst>
                    <a:ext uri="{9D8B030D-6E8A-4147-A177-3AD203B41FA5}">
                      <a16:colId xmlns:a16="http://schemas.microsoft.com/office/drawing/2014/main" val="1571798393"/>
                    </a:ext>
                  </a:extLst>
                </a:gridCol>
                <a:gridCol w="1565226">
                  <a:extLst>
                    <a:ext uri="{9D8B030D-6E8A-4147-A177-3AD203B41FA5}">
                      <a16:colId xmlns:a16="http://schemas.microsoft.com/office/drawing/2014/main" val="4032582609"/>
                    </a:ext>
                  </a:extLst>
                </a:gridCol>
              </a:tblGrid>
              <a:tr h="597269">
                <a:tc>
                  <a:txBody>
                    <a:bodyPr/>
                    <a:lstStyle/>
                    <a:p>
                      <a:pPr algn="ctr"/>
                      <a:r>
                        <a:rPr lang="en-US" sz="1400" dirty="0">
                          <a:latin typeface="Calibri" panose="020F0502020204030204" pitchFamily="34" charset="0"/>
                          <a:cs typeface="Calibri" panose="020F0502020204030204" pitchFamily="34" charset="0"/>
                        </a:rPr>
                        <a:t>GIS</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a:r>
                        <a:rPr lang="en-US" sz="1400" dirty="0">
                          <a:latin typeface="Calibri" panose="020F0502020204030204" pitchFamily="34" charset="0"/>
                          <a:cs typeface="Calibri" panose="020F0502020204030204" pitchFamily="34" charset="0"/>
                        </a:rPr>
                        <a:t>    t</a:t>
                      </a:r>
                      <a:r>
                        <a:rPr lang="en-US" sz="1400" i="1" dirty="0">
                          <a:latin typeface="Calibri" panose="020F0502020204030204" pitchFamily="34" charset="0"/>
                          <a:cs typeface="Calibri" panose="020F0502020204030204" pitchFamily="34" charset="0"/>
                        </a:rPr>
                        <a:t>BRCA</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dirty="0">
                          <a:latin typeface="Calibri" panose="020F0502020204030204" pitchFamily="34" charset="0"/>
                          <a:cs typeface="Calibri" panose="020F0502020204030204" pitchFamily="34" charset="0"/>
                        </a:rPr>
                        <a:t>Final </a:t>
                      </a:r>
                      <a:br>
                        <a:rPr lang="en-US" sz="1400" dirty="0">
                          <a:latin typeface="Calibri" panose="020F0502020204030204" pitchFamily="34" charset="0"/>
                          <a:cs typeface="Calibri" panose="020F0502020204030204" pitchFamily="34" charset="0"/>
                        </a:rPr>
                      </a:br>
                      <a:r>
                        <a:rPr lang="en-US" sz="1400" dirty="0">
                          <a:latin typeface="Calibri" panose="020F0502020204030204" pitchFamily="34" charset="0"/>
                          <a:cs typeface="Calibri" panose="020F0502020204030204" pitchFamily="34" charset="0"/>
                        </a:rPr>
                        <a:t>myChoice </a:t>
                      </a:r>
                      <a:br>
                        <a:rPr lang="en-US" sz="1400" dirty="0">
                          <a:latin typeface="Calibri" panose="020F0502020204030204" pitchFamily="34" charset="0"/>
                          <a:cs typeface="Calibri" panose="020F0502020204030204" pitchFamily="34" charset="0"/>
                        </a:rPr>
                      </a:br>
                      <a:r>
                        <a:rPr lang="en-US" sz="1400" dirty="0">
                          <a:latin typeface="Calibri" panose="020F0502020204030204" pitchFamily="34" charset="0"/>
                          <a:cs typeface="Calibri" panose="020F0502020204030204" pitchFamily="34" charset="0"/>
                        </a:rPr>
                        <a:t>CDx Status</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986540223"/>
                  </a:ext>
                </a:extLst>
              </a:tr>
              <a:tr h="279015">
                <a:tc>
                  <a:txBody>
                    <a:bodyPr/>
                    <a:lstStyle/>
                    <a:p>
                      <a:pPr algn="ctr"/>
                      <a:r>
                        <a:rPr lang="en-US" sz="1400" b="1" dirty="0">
                          <a:solidFill>
                            <a:schemeClr val="bg1"/>
                          </a:solidFill>
                          <a:latin typeface="Calibri" panose="020F0502020204030204" pitchFamily="34" charset="0"/>
                          <a:cs typeface="Calibri" panose="020F0502020204030204" pitchFamily="34" charset="0"/>
                        </a:rPr>
                        <a:t>Positive</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Negative </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1" dirty="0">
                          <a:solidFill>
                            <a:schemeClr val="bg1"/>
                          </a:solidFill>
                          <a:latin typeface="Calibri" panose="020F0502020204030204" pitchFamily="34" charset="0"/>
                          <a:cs typeface="Calibri" panose="020F0502020204030204" pitchFamily="34" charset="0"/>
                        </a:rPr>
                        <a:t>Positive</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197984492"/>
                  </a:ext>
                </a:extLst>
              </a:tr>
              <a:tr h="294290">
                <a:tc>
                  <a:txBody>
                    <a:bodyPr/>
                    <a:lstStyle/>
                    <a:p>
                      <a:pPr algn="ctr"/>
                      <a:r>
                        <a:rPr lang="en-US" sz="1400" b="1" dirty="0">
                          <a:solidFill>
                            <a:schemeClr val="bg1"/>
                          </a:solidFill>
                          <a:latin typeface="Calibri" panose="020F0502020204030204" pitchFamily="34" charset="0"/>
                          <a:cs typeface="Calibri" panose="020F0502020204030204" pitchFamily="34" charset="0"/>
                        </a:rPr>
                        <a:t>Positive</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1" dirty="0">
                          <a:solidFill>
                            <a:schemeClr val="bg1"/>
                          </a:solidFill>
                          <a:latin typeface="Calibri" panose="020F0502020204030204" pitchFamily="34" charset="0"/>
                          <a:cs typeface="Calibri" panose="020F0502020204030204" pitchFamily="34" charset="0"/>
                        </a:rPr>
                        <a:t>Positive</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1" dirty="0">
                          <a:solidFill>
                            <a:schemeClr val="bg1"/>
                          </a:solidFill>
                          <a:latin typeface="Calibri" panose="020F0502020204030204" pitchFamily="34" charset="0"/>
                          <a:cs typeface="Calibri" panose="020F0502020204030204" pitchFamily="34" charset="0"/>
                        </a:rPr>
                        <a:t>Positive</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17133868"/>
                  </a:ext>
                </a:extLst>
              </a:tr>
              <a:tr h="283779">
                <a:tc>
                  <a:txBody>
                    <a:bodyPr/>
                    <a:lstStyle/>
                    <a:p>
                      <a:pPr algn="ctr"/>
                      <a:r>
                        <a:rPr lang="en-US" sz="1400" dirty="0">
                          <a:solidFill>
                            <a:schemeClr val="bg1"/>
                          </a:solidFill>
                          <a:latin typeface="Calibri" panose="020F0502020204030204" pitchFamily="34" charset="0"/>
                          <a:cs typeface="Calibri" panose="020F0502020204030204" pitchFamily="34" charset="0"/>
                        </a:rPr>
                        <a:t>Negative</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1" dirty="0">
                          <a:solidFill>
                            <a:schemeClr val="bg1"/>
                          </a:solidFill>
                          <a:latin typeface="Calibri" panose="020F0502020204030204" pitchFamily="34" charset="0"/>
                          <a:cs typeface="Calibri" panose="020F0502020204030204" pitchFamily="34" charset="0"/>
                        </a:rPr>
                        <a:t>Positive</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1" dirty="0">
                          <a:solidFill>
                            <a:schemeClr val="bg1"/>
                          </a:solidFill>
                          <a:latin typeface="Calibri" panose="020F0502020204030204" pitchFamily="34" charset="0"/>
                          <a:cs typeface="Calibri" panose="020F0502020204030204" pitchFamily="34" charset="0"/>
                        </a:rPr>
                        <a:t>Positive</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47238429"/>
                  </a:ext>
                </a:extLst>
              </a:tr>
              <a:tr h="302577">
                <a:tc>
                  <a:txBody>
                    <a:bodyPr/>
                    <a:lstStyle/>
                    <a:p>
                      <a:pPr algn="ctr"/>
                      <a:r>
                        <a:rPr lang="en-US" sz="1400" dirty="0">
                          <a:solidFill>
                            <a:schemeClr val="bg1"/>
                          </a:solidFill>
                          <a:latin typeface="Calibri" panose="020F0502020204030204" pitchFamily="34" charset="0"/>
                          <a:cs typeface="Calibri" panose="020F0502020204030204" pitchFamily="34" charset="0"/>
                        </a:rPr>
                        <a:t>Negative</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Negative</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Negative</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35305844"/>
                  </a:ext>
                </a:extLst>
              </a:tr>
            </a:tbl>
          </a:graphicData>
        </a:graphic>
      </p:graphicFrame>
      <p:sp>
        <p:nvSpPr>
          <p:cNvPr id="15" name="Arrow: Right 14">
            <a:extLst>
              <a:ext uri="{FF2B5EF4-FFF2-40B4-BE49-F238E27FC236}">
                <a16:creationId xmlns:a16="http://schemas.microsoft.com/office/drawing/2014/main" id="{4D42D776-D838-47EA-B1FA-94A6046408D3}"/>
              </a:ext>
            </a:extLst>
          </p:cNvPr>
          <p:cNvSpPr/>
          <p:nvPr/>
        </p:nvSpPr>
        <p:spPr bwMode="auto">
          <a:xfrm>
            <a:off x="8909068" y="2806014"/>
            <a:ext cx="621467" cy="341842"/>
          </a:xfrm>
          <a:prstGeom prst="rightArrow">
            <a:avLst/>
          </a:prstGeom>
          <a:solidFill>
            <a:schemeClr val="accent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sz="2400" dirty="0">
              <a:latin typeface="Arial" panose="020B0604020202020204" pitchFamily="34" charset="0"/>
              <a:ea typeface="ＭＳ Ｐゴシック" pitchFamily="-72" charset="-128"/>
              <a:cs typeface="Arial" panose="020B0604020202020204" pitchFamily="34" charset="0"/>
            </a:endParaRPr>
          </a:p>
        </p:txBody>
      </p:sp>
      <p:graphicFrame>
        <p:nvGraphicFramePr>
          <p:cNvPr id="18" name="Table 12">
            <a:extLst>
              <a:ext uri="{FF2B5EF4-FFF2-40B4-BE49-F238E27FC236}">
                <a16:creationId xmlns:a16="http://schemas.microsoft.com/office/drawing/2014/main" id="{8265F7D8-F74B-42DA-9FF1-D5CEEA2B292B}"/>
              </a:ext>
            </a:extLst>
          </p:cNvPr>
          <p:cNvGraphicFramePr>
            <a:graphicFrameLocks noGrp="1"/>
          </p:cNvGraphicFramePr>
          <p:nvPr/>
        </p:nvGraphicFramePr>
        <p:xfrm>
          <a:off x="7946100" y="4705094"/>
          <a:ext cx="3272666" cy="1087142"/>
        </p:xfrm>
        <a:graphic>
          <a:graphicData uri="http://schemas.openxmlformats.org/drawingml/2006/table">
            <a:tbl>
              <a:tblPr firstRow="1" bandRow="1">
                <a:effectLst/>
                <a:tableStyleId>{6E25E649-3F16-4E02-A733-19D2CDBF48F0}</a:tableStyleId>
              </a:tblPr>
              <a:tblGrid>
                <a:gridCol w="3272666">
                  <a:extLst>
                    <a:ext uri="{9D8B030D-6E8A-4147-A177-3AD203B41FA5}">
                      <a16:colId xmlns:a16="http://schemas.microsoft.com/office/drawing/2014/main" val="3683902491"/>
                    </a:ext>
                  </a:extLst>
                </a:gridCol>
              </a:tblGrid>
              <a:tr h="301778">
                <a:tc>
                  <a:txBody>
                    <a:bodyPr/>
                    <a:lstStyle/>
                    <a:p>
                      <a:pPr algn="ctr"/>
                      <a:r>
                        <a:rPr lang="en-US" sz="1400" dirty="0">
                          <a:latin typeface="Calibri" panose="020F0502020204030204" pitchFamily="34" charset="0"/>
                          <a:cs typeface="Calibri" panose="020F0502020204030204" pitchFamily="34" charset="0"/>
                        </a:rPr>
                        <a:t>HRD Status: POSITIVE</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986540223"/>
                  </a:ext>
                </a:extLst>
              </a:tr>
              <a:tr h="115913">
                <a:tc>
                  <a:txBody>
                    <a:bodyPr/>
                    <a:lstStyle/>
                    <a:p>
                      <a:pPr algn="ctr" fontAlgn="base">
                        <a:spcBef>
                          <a:spcPct val="0"/>
                        </a:spcBef>
                        <a:spcAft>
                          <a:spcPct val="0"/>
                        </a:spcAft>
                      </a:pPr>
                      <a:r>
                        <a:rPr lang="en-US" sz="1400" dirty="0">
                          <a:solidFill>
                            <a:schemeClr val="bg1"/>
                          </a:solidFill>
                          <a:latin typeface="Calibri" panose="020F0502020204030204" pitchFamily="34" charset="0"/>
                          <a:cs typeface="Calibri" panose="020F0502020204030204" pitchFamily="34" charset="0"/>
                        </a:rPr>
                        <a:t>GIS: positive (≥42)</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197984492"/>
                  </a:ext>
                </a:extLst>
              </a:tr>
              <a:tr h="277097">
                <a:tc>
                  <a:txBody>
                    <a:bodyPr/>
                    <a:lstStyle/>
                    <a:p>
                      <a:pPr algn="ctr" fontAlgn="base">
                        <a:spcBef>
                          <a:spcPct val="0"/>
                        </a:spcBef>
                        <a:spcAft>
                          <a:spcPct val="0"/>
                        </a:spcAft>
                      </a:pPr>
                      <a:r>
                        <a:rPr lang="en-US" sz="1400" kern="1200" dirty="0">
                          <a:solidFill>
                            <a:schemeClr val="bg1"/>
                          </a:solidFill>
                          <a:latin typeface="Calibri" panose="020F0502020204030204" pitchFamily="34" charset="0"/>
                          <a:ea typeface="+mn-ea"/>
                          <a:cs typeface="Calibri" panose="020F0502020204030204" pitchFamily="34" charset="0"/>
                        </a:rPr>
                        <a:t>Tumor mutation </a:t>
                      </a:r>
                      <a:r>
                        <a:rPr lang="en-US" sz="1400" i="1" kern="1200" dirty="0">
                          <a:solidFill>
                            <a:schemeClr val="bg1"/>
                          </a:solidFill>
                          <a:latin typeface="Calibri" panose="020F0502020204030204" pitchFamily="34" charset="0"/>
                          <a:ea typeface="+mn-ea"/>
                          <a:cs typeface="Calibri" panose="020F0502020204030204" pitchFamily="34" charset="0"/>
                        </a:rPr>
                        <a:t>BRCA1/BRCA2 </a:t>
                      </a:r>
                      <a:r>
                        <a:rPr lang="en-US" sz="1400" kern="1200" dirty="0">
                          <a:solidFill>
                            <a:schemeClr val="bg1"/>
                          </a:solidFill>
                          <a:latin typeface="Calibri" panose="020F0502020204030204" pitchFamily="34" charset="0"/>
                          <a:ea typeface="+mn-ea"/>
                          <a:cs typeface="Calibri" panose="020F0502020204030204" pitchFamily="34" charset="0"/>
                        </a:rPr>
                        <a:t>status: positive for a clinically significant mutation</a:t>
                      </a:r>
                    </a:p>
                  </a:txBody>
                  <a:tcPr marL="72641" marR="72641" marT="36321" marB="3632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17133868"/>
                  </a:ext>
                </a:extLst>
              </a:tr>
            </a:tbl>
          </a:graphicData>
        </a:graphic>
      </p:graphicFrame>
      <p:grpSp>
        <p:nvGrpSpPr>
          <p:cNvPr id="93" name="Group 92">
            <a:extLst>
              <a:ext uri="{FF2B5EF4-FFF2-40B4-BE49-F238E27FC236}">
                <a16:creationId xmlns:a16="http://schemas.microsoft.com/office/drawing/2014/main" id="{FC730409-BF41-495B-B8F6-224755857C05}"/>
              </a:ext>
            </a:extLst>
          </p:cNvPr>
          <p:cNvGrpSpPr/>
          <p:nvPr/>
        </p:nvGrpSpPr>
        <p:grpSpPr>
          <a:xfrm>
            <a:off x="193456" y="3053103"/>
            <a:ext cx="6473909" cy="2806258"/>
            <a:chOff x="77297" y="2748002"/>
            <a:chExt cx="6473909" cy="2806258"/>
          </a:xfrm>
        </p:grpSpPr>
        <p:sp>
          <p:nvSpPr>
            <p:cNvPr id="76" name="TextBox 75">
              <a:extLst>
                <a:ext uri="{FF2B5EF4-FFF2-40B4-BE49-F238E27FC236}">
                  <a16:creationId xmlns:a16="http://schemas.microsoft.com/office/drawing/2014/main" id="{F3DE08E9-4E49-49C0-A17B-96DA7B7AE638}"/>
                </a:ext>
              </a:extLst>
            </p:cNvPr>
            <p:cNvSpPr txBox="1"/>
            <p:nvPr/>
          </p:nvSpPr>
          <p:spPr>
            <a:xfrm>
              <a:off x="990251" y="5046072"/>
              <a:ext cx="548640" cy="215444"/>
            </a:xfrm>
            <a:prstGeom prst="rect">
              <a:avLst/>
            </a:prstGeom>
            <a:noFill/>
          </p:spPr>
          <p:txBody>
            <a:bodyPr wrap="square" rtlCol="0">
              <a:spAutoFit/>
            </a:bodyPr>
            <a:lstStyle/>
            <a:p>
              <a:pPr algn="r"/>
              <a:r>
                <a:rPr lang="en-US" sz="800" dirty="0">
                  <a:solidFill>
                    <a:schemeClr val="bg1"/>
                  </a:solidFill>
                  <a:latin typeface="Calibri" panose="020F0502020204030204" pitchFamily="34" charset="0"/>
                  <a:cs typeface="Calibri" panose="020F0502020204030204" pitchFamily="34" charset="0"/>
                </a:rPr>
                <a:t>[0,5]</a:t>
              </a:r>
            </a:p>
          </p:txBody>
        </p:sp>
        <p:sp>
          <p:nvSpPr>
            <p:cNvPr id="78" name="TextBox 77">
              <a:extLst>
                <a:ext uri="{FF2B5EF4-FFF2-40B4-BE49-F238E27FC236}">
                  <a16:creationId xmlns:a16="http://schemas.microsoft.com/office/drawing/2014/main" id="{E1B5656D-0E84-4F6C-B220-EC0D0C47720D}"/>
                </a:ext>
              </a:extLst>
            </p:cNvPr>
            <p:cNvSpPr txBox="1"/>
            <p:nvPr/>
          </p:nvSpPr>
          <p:spPr>
            <a:xfrm>
              <a:off x="1745361" y="5046072"/>
              <a:ext cx="548640" cy="215444"/>
            </a:xfrm>
            <a:prstGeom prst="rect">
              <a:avLst/>
            </a:prstGeom>
            <a:noFill/>
          </p:spPr>
          <p:txBody>
            <a:bodyPr wrap="square" rtlCol="0">
              <a:spAutoFit/>
            </a:bodyPr>
            <a:lstStyle/>
            <a:p>
              <a:pPr algn="r"/>
              <a:r>
                <a:rPr lang="en-US" sz="800" dirty="0">
                  <a:solidFill>
                    <a:schemeClr val="bg1"/>
                  </a:solidFill>
                  <a:latin typeface="Calibri" panose="020F0502020204030204" pitchFamily="34" charset="0"/>
                  <a:cs typeface="Calibri" panose="020F0502020204030204" pitchFamily="34" charset="0"/>
                </a:rPr>
                <a:t>(20,25]</a:t>
              </a:r>
            </a:p>
          </p:txBody>
        </p:sp>
        <p:sp>
          <p:nvSpPr>
            <p:cNvPr id="85" name="TextBox 84">
              <a:extLst>
                <a:ext uri="{FF2B5EF4-FFF2-40B4-BE49-F238E27FC236}">
                  <a16:creationId xmlns:a16="http://schemas.microsoft.com/office/drawing/2014/main" id="{F16026D5-A7D1-4DF0-8CBE-7C0D44B237EE}"/>
                </a:ext>
              </a:extLst>
            </p:cNvPr>
            <p:cNvSpPr txBox="1"/>
            <p:nvPr/>
          </p:nvSpPr>
          <p:spPr>
            <a:xfrm>
              <a:off x="2122916" y="5046072"/>
              <a:ext cx="548640" cy="215444"/>
            </a:xfrm>
            <a:prstGeom prst="rect">
              <a:avLst/>
            </a:prstGeom>
            <a:noFill/>
          </p:spPr>
          <p:txBody>
            <a:bodyPr wrap="square" rtlCol="0">
              <a:spAutoFit/>
            </a:bodyPr>
            <a:lstStyle/>
            <a:p>
              <a:pPr algn="r"/>
              <a:r>
                <a:rPr lang="en-US" sz="800" dirty="0">
                  <a:solidFill>
                    <a:schemeClr val="bg1"/>
                  </a:solidFill>
                  <a:latin typeface="Calibri" panose="020F0502020204030204" pitchFamily="34" charset="0"/>
                  <a:cs typeface="Calibri" panose="020F0502020204030204" pitchFamily="34" charset="0"/>
                </a:rPr>
                <a:t>(30,35]</a:t>
              </a:r>
            </a:p>
          </p:txBody>
        </p:sp>
        <p:sp>
          <p:nvSpPr>
            <p:cNvPr id="84" name="TextBox 83">
              <a:extLst>
                <a:ext uri="{FF2B5EF4-FFF2-40B4-BE49-F238E27FC236}">
                  <a16:creationId xmlns:a16="http://schemas.microsoft.com/office/drawing/2014/main" id="{2B338595-052A-4AE4-A06E-3532C49E49D6}"/>
                </a:ext>
              </a:extLst>
            </p:cNvPr>
            <p:cNvSpPr txBox="1"/>
            <p:nvPr/>
          </p:nvSpPr>
          <p:spPr>
            <a:xfrm>
              <a:off x="4388246" y="5046072"/>
              <a:ext cx="548640" cy="215444"/>
            </a:xfrm>
            <a:prstGeom prst="rect">
              <a:avLst/>
            </a:prstGeom>
            <a:noFill/>
          </p:spPr>
          <p:txBody>
            <a:bodyPr wrap="square" rtlCol="0">
              <a:spAutoFit/>
            </a:bodyPr>
            <a:lstStyle/>
            <a:p>
              <a:pPr algn="r"/>
              <a:r>
                <a:rPr lang="en-US" sz="800" dirty="0">
                  <a:solidFill>
                    <a:schemeClr val="bg1"/>
                  </a:solidFill>
                  <a:latin typeface="Calibri" panose="020F0502020204030204" pitchFamily="34" charset="0"/>
                  <a:cs typeface="Calibri" panose="020F0502020204030204" pitchFamily="34" charset="0"/>
                </a:rPr>
                <a:t>(90,95]</a:t>
              </a:r>
            </a:p>
          </p:txBody>
        </p:sp>
        <p:sp>
          <p:nvSpPr>
            <p:cNvPr id="16" name="TextBox 15">
              <a:extLst>
                <a:ext uri="{FF2B5EF4-FFF2-40B4-BE49-F238E27FC236}">
                  <a16:creationId xmlns:a16="http://schemas.microsoft.com/office/drawing/2014/main" id="{3A3F5D6A-8490-414C-B65F-ECFF2595213E}"/>
                </a:ext>
              </a:extLst>
            </p:cNvPr>
            <p:cNvSpPr txBox="1"/>
            <p:nvPr/>
          </p:nvSpPr>
          <p:spPr>
            <a:xfrm>
              <a:off x="77297" y="2748002"/>
              <a:ext cx="2581030" cy="461665"/>
            </a:xfrm>
            <a:prstGeom prst="rect">
              <a:avLst/>
            </a:prstGeom>
            <a:noFill/>
          </p:spPr>
          <p:txBody>
            <a:bodyPr wrap="square" rtlCol="0">
              <a:spAutoFit/>
            </a:bodyPr>
            <a:lstStyle/>
            <a:p>
              <a:pPr algn="ctr"/>
              <a:r>
                <a:rPr lang="en-US" sz="1200" b="1" dirty="0">
                  <a:solidFill>
                    <a:schemeClr val="accent1"/>
                  </a:solidFill>
                  <a:latin typeface="Calibri" panose="020F0502020204030204" pitchFamily="34" charset="0"/>
                  <a:cs typeface="Calibri" panose="020F0502020204030204" pitchFamily="34" charset="0"/>
                </a:rPr>
                <a:t>2 biologically distinct </a:t>
              </a:r>
              <a:br>
                <a:rPr lang="en-US" sz="1200" b="1" dirty="0">
                  <a:solidFill>
                    <a:schemeClr val="accent1"/>
                  </a:solidFill>
                  <a:latin typeface="Calibri" panose="020F0502020204030204" pitchFamily="34" charset="0"/>
                  <a:cs typeface="Calibri" panose="020F0502020204030204" pitchFamily="34" charset="0"/>
                </a:rPr>
              </a:br>
              <a:r>
                <a:rPr lang="en-US" sz="1200" b="1" dirty="0">
                  <a:solidFill>
                    <a:schemeClr val="accent1"/>
                  </a:solidFill>
                  <a:latin typeface="Calibri" panose="020F0502020204030204" pitchFamily="34" charset="0"/>
                  <a:cs typeface="Calibri" panose="020F0502020204030204" pitchFamily="34" charset="0"/>
                </a:rPr>
                <a:t>tumor subgroups </a:t>
              </a:r>
            </a:p>
          </p:txBody>
        </p:sp>
        <p:sp>
          <p:nvSpPr>
            <p:cNvPr id="17" name="TextBox 16">
              <a:extLst>
                <a:ext uri="{FF2B5EF4-FFF2-40B4-BE49-F238E27FC236}">
                  <a16:creationId xmlns:a16="http://schemas.microsoft.com/office/drawing/2014/main" id="{95815C19-EE38-4D6C-BE4A-1F1E03581329}"/>
                </a:ext>
              </a:extLst>
            </p:cNvPr>
            <p:cNvSpPr txBox="1"/>
            <p:nvPr/>
          </p:nvSpPr>
          <p:spPr>
            <a:xfrm>
              <a:off x="3862948" y="2837473"/>
              <a:ext cx="2688258" cy="523220"/>
            </a:xfrm>
            <a:prstGeom prst="rect">
              <a:avLst/>
            </a:prstGeom>
            <a:noFill/>
          </p:spPr>
          <p:txBody>
            <a:bodyPr wrap="square" rtlCol="0">
              <a:spAutoFit/>
            </a:bodyPr>
            <a:lstStyle/>
            <a:p>
              <a:r>
                <a:rPr lang="en-US" sz="1400" dirty="0">
                  <a:solidFill>
                    <a:schemeClr val="accent1"/>
                  </a:solidFill>
                  <a:latin typeface="Calibri" panose="020F0502020204030204" pitchFamily="34" charset="0"/>
                  <a:cs typeface="Calibri" panose="020F0502020204030204" pitchFamily="34" charset="0"/>
                </a:rPr>
                <a:t>●</a:t>
              </a:r>
              <a:r>
                <a:rPr lang="en-US" sz="1400" dirty="0">
                  <a:latin typeface="Calibri" panose="020F0502020204030204" pitchFamily="34" charset="0"/>
                  <a:cs typeface="Calibri" panose="020F0502020204030204" pitchFamily="34" charset="0"/>
                </a:rPr>
                <a:t> </a:t>
              </a:r>
              <a:r>
                <a:rPr lang="en-US" sz="1400" i="1" dirty="0">
                  <a:solidFill>
                    <a:schemeClr val="bg1"/>
                  </a:solidFill>
                  <a:latin typeface="Calibri" panose="020F0502020204030204" pitchFamily="34" charset="0"/>
                  <a:cs typeface="Calibri" panose="020F0502020204030204" pitchFamily="34" charset="0"/>
                </a:rPr>
                <a:t>BRCA</a:t>
              </a:r>
              <a:r>
                <a:rPr lang="en-US" sz="1400" dirty="0">
                  <a:solidFill>
                    <a:schemeClr val="bg1"/>
                  </a:solidFill>
                  <a:latin typeface="Calibri" panose="020F0502020204030204" pitchFamily="34" charset="0"/>
                  <a:cs typeface="Calibri" panose="020F0502020204030204" pitchFamily="34" charset="0"/>
                </a:rPr>
                <a:t> intact (n = 790)</a:t>
              </a:r>
            </a:p>
            <a:p>
              <a:r>
                <a:rPr lang="en-US" sz="1400" dirty="0">
                  <a:solidFill>
                    <a:schemeClr val="accent4"/>
                  </a:solidFill>
                  <a:latin typeface="Calibri" panose="020F0502020204030204" pitchFamily="34" charset="0"/>
                  <a:cs typeface="Calibri" panose="020F0502020204030204" pitchFamily="34" charset="0"/>
                </a:rPr>
                <a:t>●</a:t>
              </a:r>
              <a:r>
                <a:rPr lang="en-US" sz="1400" dirty="0">
                  <a:solidFill>
                    <a:srgbClr val="006F95"/>
                  </a:solidFill>
                  <a:latin typeface="Calibri" panose="020F0502020204030204" pitchFamily="34" charset="0"/>
                  <a:cs typeface="Calibri" panose="020F0502020204030204" pitchFamily="34" charset="0"/>
                </a:rPr>
                <a:t> </a:t>
              </a:r>
              <a:r>
                <a:rPr lang="en-US" sz="1400" i="1" dirty="0">
                  <a:solidFill>
                    <a:schemeClr val="bg1"/>
                  </a:solidFill>
                  <a:latin typeface="Calibri" panose="020F0502020204030204" pitchFamily="34" charset="0"/>
                  <a:cs typeface="Calibri" panose="020F0502020204030204" pitchFamily="34" charset="0"/>
                </a:rPr>
                <a:t>BRCA</a:t>
              </a:r>
              <a:r>
                <a:rPr lang="en-US" sz="1400" dirty="0">
                  <a:solidFill>
                    <a:schemeClr val="bg1"/>
                  </a:solidFill>
                  <a:latin typeface="Calibri" panose="020F0502020204030204" pitchFamily="34" charset="0"/>
                  <a:cs typeface="Calibri" panose="020F0502020204030204" pitchFamily="34" charset="0"/>
                </a:rPr>
                <a:t> deficient (n = 268)</a:t>
              </a:r>
            </a:p>
          </p:txBody>
        </p:sp>
        <p:sp>
          <p:nvSpPr>
            <p:cNvPr id="19" name="TextBox 18">
              <a:extLst>
                <a:ext uri="{FF2B5EF4-FFF2-40B4-BE49-F238E27FC236}">
                  <a16:creationId xmlns:a16="http://schemas.microsoft.com/office/drawing/2014/main" id="{1AAC2C0F-C264-4C6A-9FC9-E6B6867B5EA2}"/>
                </a:ext>
              </a:extLst>
            </p:cNvPr>
            <p:cNvSpPr txBox="1"/>
            <p:nvPr/>
          </p:nvSpPr>
          <p:spPr>
            <a:xfrm>
              <a:off x="1497794" y="5249436"/>
              <a:ext cx="2581030" cy="276999"/>
            </a:xfrm>
            <a:prstGeom prst="rect">
              <a:avLst/>
            </a:prstGeom>
            <a:noFill/>
          </p:spPr>
          <p:txBody>
            <a:bodyPr wrap="square" rtlCol="0">
              <a:spAutoFit/>
            </a:bodyPr>
            <a:lstStyle/>
            <a:p>
              <a:pPr algn="ctr"/>
              <a:r>
                <a:rPr lang="en-US" sz="1200" dirty="0">
                  <a:solidFill>
                    <a:schemeClr val="bg1"/>
                  </a:solidFill>
                  <a:latin typeface="Calibri" panose="020F0502020204030204" pitchFamily="34" charset="0"/>
                  <a:cs typeface="Calibri" panose="020F0502020204030204" pitchFamily="34" charset="0"/>
                </a:rPr>
                <a:t>HRD Score</a:t>
              </a:r>
            </a:p>
          </p:txBody>
        </p:sp>
        <p:sp>
          <p:nvSpPr>
            <p:cNvPr id="20" name="TextBox 19">
              <a:extLst>
                <a:ext uri="{FF2B5EF4-FFF2-40B4-BE49-F238E27FC236}">
                  <a16:creationId xmlns:a16="http://schemas.microsoft.com/office/drawing/2014/main" id="{1B3F79F0-C759-4C00-826C-034B66B0CBB0}"/>
                </a:ext>
              </a:extLst>
            </p:cNvPr>
            <p:cNvSpPr txBox="1"/>
            <p:nvPr/>
          </p:nvSpPr>
          <p:spPr>
            <a:xfrm>
              <a:off x="4079411" y="3289053"/>
              <a:ext cx="2176272" cy="954107"/>
            </a:xfrm>
            <a:prstGeom prst="rect">
              <a:avLst/>
            </a:prstGeom>
            <a:noFill/>
          </p:spPr>
          <p:txBody>
            <a:bodyPr wrap="square" rtlCol="0">
              <a:spAutoFit/>
            </a:bodyPr>
            <a:lstStyle/>
            <a:p>
              <a:r>
                <a:rPr lang="en-US" sz="1400" dirty="0">
                  <a:solidFill>
                    <a:schemeClr val="bg1"/>
                  </a:solidFill>
                  <a:latin typeface="Calibri" panose="020F0502020204030204" pitchFamily="34" charset="0"/>
                  <a:cs typeface="Calibri" panose="020F0502020204030204" pitchFamily="34" charset="0"/>
                </a:rPr>
                <a:t>The cutoff was placed so that 95% of BRCA-deficient tumors scored “HRD positive”</a:t>
              </a:r>
            </a:p>
          </p:txBody>
        </p:sp>
        <p:sp>
          <p:nvSpPr>
            <p:cNvPr id="28" name="TextBox 27">
              <a:extLst>
                <a:ext uri="{FF2B5EF4-FFF2-40B4-BE49-F238E27FC236}">
                  <a16:creationId xmlns:a16="http://schemas.microsoft.com/office/drawing/2014/main" id="{D091622A-70FD-4BB4-ADA8-ACA46C68F356}"/>
                </a:ext>
              </a:extLst>
            </p:cNvPr>
            <p:cNvSpPr txBox="1"/>
            <p:nvPr/>
          </p:nvSpPr>
          <p:spPr>
            <a:xfrm>
              <a:off x="692430" y="3191416"/>
              <a:ext cx="444022" cy="276999"/>
            </a:xfrm>
            <a:prstGeom prst="rect">
              <a:avLst/>
            </a:prstGeom>
            <a:noFill/>
          </p:spPr>
          <p:txBody>
            <a:bodyPr wrap="square" rtlCol="0">
              <a:spAutoFit/>
            </a:bodyPr>
            <a:lstStyle/>
            <a:p>
              <a:pPr algn="r"/>
              <a:r>
                <a:rPr lang="en-US" sz="1200" dirty="0">
                  <a:solidFill>
                    <a:schemeClr val="bg1"/>
                  </a:solidFill>
                  <a:latin typeface="Calibri" panose="020F0502020204030204" pitchFamily="34" charset="0"/>
                  <a:cs typeface="Calibri" panose="020F0502020204030204" pitchFamily="34" charset="0"/>
                </a:rPr>
                <a:t>100</a:t>
              </a:r>
            </a:p>
          </p:txBody>
        </p:sp>
        <p:sp>
          <p:nvSpPr>
            <p:cNvPr id="29" name="TextBox 28">
              <a:extLst>
                <a:ext uri="{FF2B5EF4-FFF2-40B4-BE49-F238E27FC236}">
                  <a16:creationId xmlns:a16="http://schemas.microsoft.com/office/drawing/2014/main" id="{C42ECDC3-8D78-4CAA-AF51-0CB979FD9209}"/>
                </a:ext>
              </a:extLst>
            </p:cNvPr>
            <p:cNvSpPr txBox="1"/>
            <p:nvPr/>
          </p:nvSpPr>
          <p:spPr>
            <a:xfrm>
              <a:off x="692430" y="3539684"/>
              <a:ext cx="444022" cy="276999"/>
            </a:xfrm>
            <a:prstGeom prst="rect">
              <a:avLst/>
            </a:prstGeom>
            <a:noFill/>
          </p:spPr>
          <p:txBody>
            <a:bodyPr wrap="square" rtlCol="0">
              <a:spAutoFit/>
            </a:bodyPr>
            <a:lstStyle/>
            <a:p>
              <a:pPr algn="r"/>
              <a:r>
                <a:rPr lang="en-US" sz="1200" dirty="0">
                  <a:solidFill>
                    <a:schemeClr val="bg1"/>
                  </a:solidFill>
                  <a:latin typeface="Calibri" panose="020F0502020204030204" pitchFamily="34" charset="0"/>
                  <a:cs typeface="Calibri" panose="020F0502020204030204" pitchFamily="34" charset="0"/>
                </a:rPr>
                <a:t>80</a:t>
              </a:r>
            </a:p>
          </p:txBody>
        </p:sp>
        <p:sp>
          <p:nvSpPr>
            <p:cNvPr id="30" name="TextBox 29">
              <a:extLst>
                <a:ext uri="{FF2B5EF4-FFF2-40B4-BE49-F238E27FC236}">
                  <a16:creationId xmlns:a16="http://schemas.microsoft.com/office/drawing/2014/main" id="{D44F86EB-4E76-4156-8013-E6F2109095F5}"/>
                </a:ext>
              </a:extLst>
            </p:cNvPr>
            <p:cNvSpPr txBox="1"/>
            <p:nvPr/>
          </p:nvSpPr>
          <p:spPr>
            <a:xfrm>
              <a:off x="692430" y="3887952"/>
              <a:ext cx="444022" cy="276999"/>
            </a:xfrm>
            <a:prstGeom prst="rect">
              <a:avLst/>
            </a:prstGeom>
            <a:noFill/>
          </p:spPr>
          <p:txBody>
            <a:bodyPr wrap="square" rtlCol="0">
              <a:spAutoFit/>
            </a:bodyPr>
            <a:lstStyle/>
            <a:p>
              <a:pPr algn="r"/>
              <a:r>
                <a:rPr lang="en-US" sz="1200" dirty="0">
                  <a:solidFill>
                    <a:schemeClr val="bg1"/>
                  </a:solidFill>
                  <a:latin typeface="Calibri" panose="020F0502020204030204" pitchFamily="34" charset="0"/>
                  <a:cs typeface="Calibri" panose="020F0502020204030204" pitchFamily="34" charset="0"/>
                </a:rPr>
                <a:t>60</a:t>
              </a:r>
            </a:p>
          </p:txBody>
        </p:sp>
        <p:sp>
          <p:nvSpPr>
            <p:cNvPr id="31" name="TextBox 30">
              <a:extLst>
                <a:ext uri="{FF2B5EF4-FFF2-40B4-BE49-F238E27FC236}">
                  <a16:creationId xmlns:a16="http://schemas.microsoft.com/office/drawing/2014/main" id="{37C4232C-7FBC-45D8-A76A-AB2D1B331203}"/>
                </a:ext>
              </a:extLst>
            </p:cNvPr>
            <p:cNvSpPr txBox="1"/>
            <p:nvPr/>
          </p:nvSpPr>
          <p:spPr>
            <a:xfrm>
              <a:off x="692430" y="4236220"/>
              <a:ext cx="444022" cy="276999"/>
            </a:xfrm>
            <a:prstGeom prst="rect">
              <a:avLst/>
            </a:prstGeom>
            <a:noFill/>
          </p:spPr>
          <p:txBody>
            <a:bodyPr wrap="square" rtlCol="0">
              <a:spAutoFit/>
            </a:bodyPr>
            <a:lstStyle/>
            <a:p>
              <a:pPr algn="r"/>
              <a:r>
                <a:rPr lang="en-US" sz="1200" dirty="0">
                  <a:solidFill>
                    <a:schemeClr val="bg1"/>
                  </a:solidFill>
                  <a:latin typeface="Calibri" panose="020F0502020204030204" pitchFamily="34" charset="0"/>
                  <a:cs typeface="Calibri" panose="020F0502020204030204" pitchFamily="34" charset="0"/>
                </a:rPr>
                <a:t>40</a:t>
              </a:r>
            </a:p>
          </p:txBody>
        </p:sp>
        <p:sp>
          <p:nvSpPr>
            <p:cNvPr id="32" name="TextBox 31">
              <a:extLst>
                <a:ext uri="{FF2B5EF4-FFF2-40B4-BE49-F238E27FC236}">
                  <a16:creationId xmlns:a16="http://schemas.microsoft.com/office/drawing/2014/main" id="{68154F5B-AA1B-4E70-BF6B-FA7441D8D95A}"/>
                </a:ext>
              </a:extLst>
            </p:cNvPr>
            <p:cNvSpPr txBox="1"/>
            <p:nvPr/>
          </p:nvSpPr>
          <p:spPr>
            <a:xfrm>
              <a:off x="692430" y="4584488"/>
              <a:ext cx="444022" cy="276999"/>
            </a:xfrm>
            <a:prstGeom prst="rect">
              <a:avLst/>
            </a:prstGeom>
            <a:noFill/>
          </p:spPr>
          <p:txBody>
            <a:bodyPr wrap="square" rtlCol="0">
              <a:spAutoFit/>
            </a:bodyPr>
            <a:lstStyle/>
            <a:p>
              <a:pPr algn="r"/>
              <a:r>
                <a:rPr lang="en-US" sz="1200" dirty="0">
                  <a:solidFill>
                    <a:schemeClr val="bg1"/>
                  </a:solidFill>
                  <a:latin typeface="Calibri" panose="020F0502020204030204" pitchFamily="34" charset="0"/>
                  <a:cs typeface="Calibri" panose="020F0502020204030204" pitchFamily="34" charset="0"/>
                </a:rPr>
                <a:t>20</a:t>
              </a:r>
            </a:p>
          </p:txBody>
        </p:sp>
        <p:sp>
          <p:nvSpPr>
            <p:cNvPr id="33" name="TextBox 32">
              <a:extLst>
                <a:ext uri="{FF2B5EF4-FFF2-40B4-BE49-F238E27FC236}">
                  <a16:creationId xmlns:a16="http://schemas.microsoft.com/office/drawing/2014/main" id="{E98FE2CD-FB30-4A91-B5AA-946622E06A9B}"/>
                </a:ext>
              </a:extLst>
            </p:cNvPr>
            <p:cNvSpPr txBox="1"/>
            <p:nvPr/>
          </p:nvSpPr>
          <p:spPr>
            <a:xfrm>
              <a:off x="692430" y="4932755"/>
              <a:ext cx="444022" cy="276999"/>
            </a:xfrm>
            <a:prstGeom prst="rect">
              <a:avLst/>
            </a:prstGeom>
            <a:noFill/>
          </p:spPr>
          <p:txBody>
            <a:bodyPr wrap="square" rtlCol="0">
              <a:spAutoFit/>
            </a:bodyPr>
            <a:lstStyle/>
            <a:p>
              <a:pPr algn="r"/>
              <a:r>
                <a:rPr lang="en-US" sz="1200" dirty="0">
                  <a:solidFill>
                    <a:schemeClr val="bg1"/>
                  </a:solidFill>
                  <a:latin typeface="Calibri" panose="020F0502020204030204" pitchFamily="34" charset="0"/>
                  <a:cs typeface="Calibri" panose="020F0502020204030204" pitchFamily="34" charset="0"/>
                </a:rPr>
                <a:t>0</a:t>
              </a:r>
            </a:p>
          </p:txBody>
        </p:sp>
        <p:sp>
          <p:nvSpPr>
            <p:cNvPr id="34" name="TextBox 33">
              <a:extLst>
                <a:ext uri="{FF2B5EF4-FFF2-40B4-BE49-F238E27FC236}">
                  <a16:creationId xmlns:a16="http://schemas.microsoft.com/office/drawing/2014/main" id="{5DD6C179-033B-4561-8A7F-E4A43848B081}"/>
                </a:ext>
              </a:extLst>
            </p:cNvPr>
            <p:cNvSpPr txBox="1"/>
            <p:nvPr/>
          </p:nvSpPr>
          <p:spPr>
            <a:xfrm rot="16200000">
              <a:off x="-600937" y="4125245"/>
              <a:ext cx="2581030" cy="276999"/>
            </a:xfrm>
            <a:prstGeom prst="rect">
              <a:avLst/>
            </a:prstGeom>
            <a:noFill/>
          </p:spPr>
          <p:txBody>
            <a:bodyPr wrap="square" rtlCol="0">
              <a:spAutoFit/>
            </a:bodyPr>
            <a:lstStyle/>
            <a:p>
              <a:pPr algn="ctr"/>
              <a:r>
                <a:rPr lang="en-US" sz="1200" dirty="0">
                  <a:solidFill>
                    <a:schemeClr val="bg1"/>
                  </a:solidFill>
                  <a:latin typeface="Calibri" panose="020F0502020204030204" pitchFamily="34" charset="0"/>
                  <a:cs typeface="Calibri" panose="020F0502020204030204" pitchFamily="34" charset="0"/>
                </a:rPr>
                <a:t>Number of Samples</a:t>
              </a:r>
            </a:p>
          </p:txBody>
        </p:sp>
        <p:grpSp>
          <p:nvGrpSpPr>
            <p:cNvPr id="4" name="Group 3">
              <a:extLst>
                <a:ext uri="{FF2B5EF4-FFF2-40B4-BE49-F238E27FC236}">
                  <a16:creationId xmlns:a16="http://schemas.microsoft.com/office/drawing/2014/main" id="{57AC3641-47AB-4D6A-B3D1-F8CAC2911304}"/>
                </a:ext>
              </a:extLst>
            </p:cNvPr>
            <p:cNvGrpSpPr/>
            <p:nvPr/>
          </p:nvGrpSpPr>
          <p:grpSpPr>
            <a:xfrm>
              <a:off x="1075628" y="3340829"/>
              <a:ext cx="91440" cy="1734380"/>
              <a:chOff x="1075628" y="3340829"/>
              <a:chExt cx="91440" cy="1734380"/>
            </a:xfrm>
          </p:grpSpPr>
          <p:cxnSp>
            <p:nvCxnSpPr>
              <p:cNvPr id="21" name="Straight Connector 20">
                <a:extLst>
                  <a:ext uri="{FF2B5EF4-FFF2-40B4-BE49-F238E27FC236}">
                    <a16:creationId xmlns:a16="http://schemas.microsoft.com/office/drawing/2014/main" id="{0D48D4FD-D898-432F-81DE-6F61F4725BFD}"/>
                  </a:ext>
                </a:extLst>
              </p:cNvPr>
              <p:cNvCxnSpPr>
                <a:cxnSpLocks/>
              </p:cNvCxnSpPr>
              <p:nvPr/>
            </p:nvCxnSpPr>
            <p:spPr>
              <a:xfrm>
                <a:off x="1161769" y="3340829"/>
                <a:ext cx="0" cy="173438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92117C5-A1C8-420E-B06F-2DF29A1EF3BD}"/>
                  </a:ext>
                </a:extLst>
              </p:cNvPr>
              <p:cNvCxnSpPr>
                <a:cxnSpLocks/>
              </p:cNvCxnSpPr>
              <p:nvPr/>
            </p:nvCxnSpPr>
            <p:spPr>
              <a:xfrm flipH="1">
                <a:off x="1075628" y="5068584"/>
                <a:ext cx="91440"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0C80CBB-D207-4056-8D59-A4527B3C33A9}"/>
                  </a:ext>
                </a:extLst>
              </p:cNvPr>
              <p:cNvCxnSpPr>
                <a:cxnSpLocks/>
              </p:cNvCxnSpPr>
              <p:nvPr/>
            </p:nvCxnSpPr>
            <p:spPr>
              <a:xfrm flipH="1">
                <a:off x="1075628" y="3340829"/>
                <a:ext cx="91440"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792C4818-4A07-41BC-B79E-07762960DD32}"/>
                  </a:ext>
                </a:extLst>
              </p:cNvPr>
              <p:cNvCxnSpPr>
                <a:cxnSpLocks/>
              </p:cNvCxnSpPr>
              <p:nvPr/>
            </p:nvCxnSpPr>
            <p:spPr>
              <a:xfrm flipH="1">
                <a:off x="1075628" y="3686380"/>
                <a:ext cx="91440"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556155BE-7970-49B3-8E31-2ED118C0DD5C}"/>
                  </a:ext>
                </a:extLst>
              </p:cNvPr>
              <p:cNvCxnSpPr>
                <a:cxnSpLocks/>
              </p:cNvCxnSpPr>
              <p:nvPr/>
            </p:nvCxnSpPr>
            <p:spPr>
              <a:xfrm flipH="1">
                <a:off x="1075628" y="4031931"/>
                <a:ext cx="91440"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F18C909A-EF90-4900-84C2-053CB38E009F}"/>
                  </a:ext>
                </a:extLst>
              </p:cNvPr>
              <p:cNvCxnSpPr>
                <a:cxnSpLocks/>
              </p:cNvCxnSpPr>
              <p:nvPr/>
            </p:nvCxnSpPr>
            <p:spPr>
              <a:xfrm flipH="1">
                <a:off x="1075628" y="4377482"/>
                <a:ext cx="91440"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0DEBF288-DDCF-434B-92D4-ACB020BDBAE5}"/>
                  </a:ext>
                </a:extLst>
              </p:cNvPr>
              <p:cNvCxnSpPr>
                <a:cxnSpLocks/>
              </p:cNvCxnSpPr>
              <p:nvPr/>
            </p:nvCxnSpPr>
            <p:spPr>
              <a:xfrm flipH="1">
                <a:off x="1075628" y="4723033"/>
                <a:ext cx="91440"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35" name="Straight Connector 34">
              <a:extLst>
                <a:ext uri="{FF2B5EF4-FFF2-40B4-BE49-F238E27FC236}">
                  <a16:creationId xmlns:a16="http://schemas.microsoft.com/office/drawing/2014/main" id="{68979C3B-29BE-440C-888F-6235D52E2DE6}"/>
                </a:ext>
              </a:extLst>
            </p:cNvPr>
            <p:cNvCxnSpPr/>
            <p:nvPr/>
          </p:nvCxnSpPr>
          <p:spPr>
            <a:xfrm>
              <a:off x="1296777" y="3535708"/>
              <a:ext cx="0" cy="1535525"/>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EC659998-6A3B-421B-80AE-14ADB2D38F83}"/>
                </a:ext>
              </a:extLst>
            </p:cNvPr>
            <p:cNvCxnSpPr>
              <a:cxnSpLocks/>
            </p:cNvCxnSpPr>
            <p:nvPr/>
          </p:nvCxnSpPr>
          <p:spPr>
            <a:xfrm>
              <a:off x="1488937" y="3525102"/>
              <a:ext cx="0" cy="1558059"/>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42503DC8-4BC8-48B7-A47C-8DCA759D3373}"/>
                </a:ext>
              </a:extLst>
            </p:cNvPr>
            <p:cNvCxnSpPr>
              <a:cxnSpLocks/>
            </p:cNvCxnSpPr>
            <p:nvPr/>
          </p:nvCxnSpPr>
          <p:spPr>
            <a:xfrm>
              <a:off x="1681094" y="3542328"/>
              <a:ext cx="0" cy="1536857"/>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0CCFD9E8-C15E-4172-AA02-3C49C9AAEBD8}"/>
                </a:ext>
              </a:extLst>
            </p:cNvPr>
            <p:cNvCxnSpPr>
              <a:cxnSpLocks/>
            </p:cNvCxnSpPr>
            <p:nvPr/>
          </p:nvCxnSpPr>
          <p:spPr>
            <a:xfrm>
              <a:off x="1865301" y="3420407"/>
              <a:ext cx="0" cy="1658778"/>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A31827BD-DB61-4F7A-AA1E-384A403323C0}"/>
                </a:ext>
              </a:extLst>
            </p:cNvPr>
            <p:cNvCxnSpPr>
              <a:cxnSpLocks/>
            </p:cNvCxnSpPr>
            <p:nvPr/>
          </p:nvCxnSpPr>
          <p:spPr>
            <a:xfrm>
              <a:off x="2049878" y="3286847"/>
              <a:ext cx="0" cy="1796314"/>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1997061-496C-40CF-9196-D51D40797B8B}"/>
                </a:ext>
              </a:extLst>
            </p:cNvPr>
            <p:cNvCxnSpPr>
              <a:cxnSpLocks/>
            </p:cNvCxnSpPr>
            <p:nvPr/>
          </p:nvCxnSpPr>
          <p:spPr>
            <a:xfrm>
              <a:off x="2224225" y="3747699"/>
              <a:ext cx="0" cy="1329693"/>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12645CF-494F-4A14-A463-A03870921A07}"/>
                </a:ext>
              </a:extLst>
            </p:cNvPr>
            <p:cNvCxnSpPr>
              <a:cxnSpLocks/>
              <a:endCxn id="85" idx="0"/>
            </p:cNvCxnSpPr>
            <p:nvPr/>
          </p:nvCxnSpPr>
          <p:spPr>
            <a:xfrm flipH="1">
              <a:off x="2397236" y="3839256"/>
              <a:ext cx="0" cy="1243584"/>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1BC7966B-A75B-40BE-BCA7-D7CB9557DA54}"/>
                </a:ext>
              </a:extLst>
            </p:cNvPr>
            <p:cNvCxnSpPr>
              <a:cxnSpLocks/>
            </p:cNvCxnSpPr>
            <p:nvPr/>
          </p:nvCxnSpPr>
          <p:spPr>
            <a:xfrm>
              <a:off x="2586173" y="4235989"/>
              <a:ext cx="0" cy="835244"/>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3F3F8E4-1A01-40C3-B32B-32BE92A7D467}"/>
                </a:ext>
              </a:extLst>
            </p:cNvPr>
            <p:cNvCxnSpPr>
              <a:cxnSpLocks/>
            </p:cNvCxnSpPr>
            <p:nvPr/>
          </p:nvCxnSpPr>
          <p:spPr>
            <a:xfrm>
              <a:off x="2778333" y="4551392"/>
              <a:ext cx="0" cy="523817"/>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8664790-ECAC-4839-851D-CA843C5B16A0}"/>
                </a:ext>
              </a:extLst>
            </p:cNvPr>
            <p:cNvCxnSpPr>
              <a:cxnSpLocks/>
            </p:cNvCxnSpPr>
            <p:nvPr/>
          </p:nvCxnSpPr>
          <p:spPr>
            <a:xfrm>
              <a:off x="2970493" y="4731622"/>
              <a:ext cx="0" cy="343587"/>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1B2E5B4C-F7E8-4E78-97EB-8078BCF1F151}"/>
                </a:ext>
              </a:extLst>
            </p:cNvPr>
            <p:cNvCxnSpPr>
              <a:cxnSpLocks/>
            </p:cNvCxnSpPr>
            <p:nvPr/>
          </p:nvCxnSpPr>
          <p:spPr>
            <a:xfrm>
              <a:off x="3361436" y="4687209"/>
              <a:ext cx="0" cy="395952"/>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4AA278AF-955D-44BB-9700-59B348AECFF0}"/>
                </a:ext>
              </a:extLst>
            </p:cNvPr>
            <p:cNvCxnSpPr>
              <a:cxnSpLocks/>
            </p:cNvCxnSpPr>
            <p:nvPr/>
          </p:nvCxnSpPr>
          <p:spPr>
            <a:xfrm>
              <a:off x="3552262" y="4772889"/>
              <a:ext cx="0" cy="306296"/>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9517BBD-0815-4B1F-8B7A-99639A8CF072}"/>
                </a:ext>
              </a:extLst>
            </p:cNvPr>
            <p:cNvCxnSpPr>
              <a:cxnSpLocks/>
            </p:cNvCxnSpPr>
            <p:nvPr/>
          </p:nvCxnSpPr>
          <p:spPr>
            <a:xfrm>
              <a:off x="3170604" y="4840286"/>
              <a:ext cx="0" cy="238899"/>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E1591F9F-B245-474B-8CB1-71ECF302F096}"/>
                </a:ext>
              </a:extLst>
            </p:cNvPr>
            <p:cNvCxnSpPr>
              <a:cxnSpLocks/>
            </p:cNvCxnSpPr>
            <p:nvPr/>
          </p:nvCxnSpPr>
          <p:spPr>
            <a:xfrm>
              <a:off x="3732494" y="4825706"/>
              <a:ext cx="0" cy="257455"/>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C9AB381D-DECC-4193-9EDB-442E261F35E3}"/>
                </a:ext>
              </a:extLst>
            </p:cNvPr>
            <p:cNvCxnSpPr>
              <a:cxnSpLocks/>
            </p:cNvCxnSpPr>
            <p:nvPr/>
          </p:nvCxnSpPr>
          <p:spPr>
            <a:xfrm>
              <a:off x="3924654" y="4938346"/>
              <a:ext cx="0" cy="136863"/>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4C35D000-B87F-4C2C-8861-25539D13B21F}"/>
                </a:ext>
              </a:extLst>
            </p:cNvPr>
            <p:cNvCxnSpPr>
              <a:cxnSpLocks/>
            </p:cNvCxnSpPr>
            <p:nvPr/>
          </p:nvCxnSpPr>
          <p:spPr>
            <a:xfrm>
              <a:off x="4108859" y="4991351"/>
              <a:ext cx="0" cy="9181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D23C08E6-1072-41D1-A16B-1F23F61603BB}"/>
                </a:ext>
              </a:extLst>
            </p:cNvPr>
            <p:cNvCxnSpPr>
              <a:cxnSpLocks/>
            </p:cNvCxnSpPr>
            <p:nvPr/>
          </p:nvCxnSpPr>
          <p:spPr>
            <a:xfrm>
              <a:off x="4311618" y="5015204"/>
              <a:ext cx="0" cy="71933"/>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525E9558-5844-4D75-9390-3E0E2FEDE3EF}"/>
                </a:ext>
              </a:extLst>
            </p:cNvPr>
            <p:cNvCxnSpPr>
              <a:cxnSpLocks/>
            </p:cNvCxnSpPr>
            <p:nvPr/>
          </p:nvCxnSpPr>
          <p:spPr>
            <a:xfrm>
              <a:off x="4506423" y="5011229"/>
              <a:ext cx="0" cy="60004"/>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F9F2FF75-FEBD-4F4E-926B-41E62CE6C348}"/>
                </a:ext>
              </a:extLst>
            </p:cNvPr>
            <p:cNvCxnSpPr>
              <a:cxnSpLocks/>
            </p:cNvCxnSpPr>
            <p:nvPr/>
          </p:nvCxnSpPr>
          <p:spPr>
            <a:xfrm>
              <a:off x="4670751" y="5060259"/>
              <a:ext cx="0" cy="18288"/>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EADD9E3C-AECF-4EF0-A47E-83A3C655E55A}"/>
                </a:ext>
              </a:extLst>
            </p:cNvPr>
            <p:cNvCxnSpPr>
              <a:cxnSpLocks/>
            </p:cNvCxnSpPr>
            <p:nvPr/>
          </p:nvCxnSpPr>
          <p:spPr>
            <a:xfrm>
              <a:off x="4839055" y="5061579"/>
              <a:ext cx="0" cy="18288"/>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FD4962D4-E437-4AAD-833E-E645125AF6CC}"/>
                </a:ext>
              </a:extLst>
            </p:cNvPr>
            <p:cNvCxnSpPr>
              <a:cxnSpLocks/>
            </p:cNvCxnSpPr>
            <p:nvPr/>
          </p:nvCxnSpPr>
          <p:spPr>
            <a:xfrm>
              <a:off x="1738078" y="5028243"/>
              <a:ext cx="0" cy="4299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70810E6E-F5B7-45AA-AE5C-EAA15606C2EE}"/>
                </a:ext>
              </a:extLst>
            </p:cNvPr>
            <p:cNvCxnSpPr>
              <a:cxnSpLocks/>
            </p:cNvCxnSpPr>
            <p:nvPr/>
          </p:nvCxnSpPr>
          <p:spPr>
            <a:xfrm>
              <a:off x="1926260" y="5061376"/>
              <a:ext cx="0" cy="18288"/>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EE5C2B09-6664-4511-A747-1D8DB62D7FF0}"/>
                </a:ext>
              </a:extLst>
            </p:cNvPr>
            <p:cNvCxnSpPr>
              <a:cxnSpLocks/>
            </p:cNvCxnSpPr>
            <p:nvPr/>
          </p:nvCxnSpPr>
          <p:spPr>
            <a:xfrm>
              <a:off x="2109616" y="5049960"/>
              <a:ext cx="0" cy="27432"/>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ED91C941-95E8-4EC6-9D45-6E9B43E71294}"/>
                </a:ext>
              </a:extLst>
            </p:cNvPr>
            <p:cNvCxnSpPr>
              <a:cxnSpLocks/>
            </p:cNvCxnSpPr>
            <p:nvPr/>
          </p:nvCxnSpPr>
          <p:spPr>
            <a:xfrm>
              <a:off x="2283446" y="5038054"/>
              <a:ext cx="0" cy="4572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D804855E-B97A-42FA-AD97-6CDB1FD33817}"/>
                </a:ext>
              </a:extLst>
            </p:cNvPr>
            <p:cNvCxnSpPr>
              <a:cxnSpLocks/>
            </p:cNvCxnSpPr>
            <p:nvPr/>
          </p:nvCxnSpPr>
          <p:spPr>
            <a:xfrm>
              <a:off x="2466802" y="5035671"/>
              <a:ext cx="0" cy="4572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CBF3663-55E7-4D96-A077-C74844830787}"/>
                </a:ext>
              </a:extLst>
            </p:cNvPr>
            <p:cNvCxnSpPr>
              <a:cxnSpLocks/>
            </p:cNvCxnSpPr>
            <p:nvPr/>
          </p:nvCxnSpPr>
          <p:spPr>
            <a:xfrm>
              <a:off x="2645396" y="5028528"/>
              <a:ext cx="0" cy="4572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16773004-EF0C-4E19-8D94-E70A6AF37691}"/>
                </a:ext>
              </a:extLst>
            </p:cNvPr>
            <p:cNvCxnSpPr>
              <a:cxnSpLocks/>
            </p:cNvCxnSpPr>
            <p:nvPr/>
          </p:nvCxnSpPr>
          <p:spPr>
            <a:xfrm>
              <a:off x="2840657" y="4845168"/>
              <a:ext cx="0" cy="233379"/>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674BC11B-D023-4E36-A585-9A3962FB9B99}"/>
                </a:ext>
              </a:extLst>
            </p:cNvPr>
            <p:cNvCxnSpPr>
              <a:cxnSpLocks/>
            </p:cNvCxnSpPr>
            <p:nvPr/>
          </p:nvCxnSpPr>
          <p:spPr>
            <a:xfrm>
              <a:off x="3033540" y="4774682"/>
              <a:ext cx="0" cy="305185"/>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D4215DC5-C398-4F97-93D6-25678A9250BF}"/>
                </a:ext>
              </a:extLst>
            </p:cNvPr>
            <p:cNvCxnSpPr>
              <a:cxnSpLocks/>
            </p:cNvCxnSpPr>
            <p:nvPr/>
          </p:nvCxnSpPr>
          <p:spPr>
            <a:xfrm>
              <a:off x="3233564" y="4549034"/>
              <a:ext cx="0" cy="529513"/>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AA8F04C4-5B6D-4EAF-8519-F03B1D9E0E39}"/>
                </a:ext>
              </a:extLst>
            </p:cNvPr>
            <p:cNvCxnSpPr>
              <a:cxnSpLocks/>
            </p:cNvCxnSpPr>
            <p:nvPr/>
          </p:nvCxnSpPr>
          <p:spPr>
            <a:xfrm>
              <a:off x="3421679" y="4408536"/>
              <a:ext cx="0" cy="666673"/>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0F13878D-D8BC-4FDF-B793-64A84C7451D4}"/>
                </a:ext>
              </a:extLst>
            </p:cNvPr>
            <p:cNvCxnSpPr>
              <a:cxnSpLocks/>
            </p:cNvCxnSpPr>
            <p:nvPr/>
          </p:nvCxnSpPr>
          <p:spPr>
            <a:xfrm>
              <a:off x="3607419" y="4306140"/>
              <a:ext cx="0" cy="780997"/>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12FAC9A4-F0A3-4276-AD47-000120B8A01C}"/>
                </a:ext>
              </a:extLst>
            </p:cNvPr>
            <p:cNvCxnSpPr>
              <a:cxnSpLocks/>
            </p:cNvCxnSpPr>
            <p:nvPr/>
          </p:nvCxnSpPr>
          <p:spPr>
            <a:xfrm>
              <a:off x="3793156" y="4179237"/>
              <a:ext cx="0" cy="89931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7D2D8A42-B572-43AA-98B1-9611BB907857}"/>
                </a:ext>
              </a:extLst>
            </p:cNvPr>
            <p:cNvCxnSpPr>
              <a:cxnSpLocks/>
            </p:cNvCxnSpPr>
            <p:nvPr/>
          </p:nvCxnSpPr>
          <p:spPr>
            <a:xfrm>
              <a:off x="3983654" y="4493563"/>
              <a:ext cx="0" cy="589598"/>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D63A1DF0-2A0D-476D-9E9F-E4D6121316AA}"/>
                </a:ext>
              </a:extLst>
            </p:cNvPr>
            <p:cNvCxnSpPr>
              <a:cxnSpLocks/>
            </p:cNvCxnSpPr>
            <p:nvPr/>
          </p:nvCxnSpPr>
          <p:spPr>
            <a:xfrm>
              <a:off x="4171772" y="4753119"/>
              <a:ext cx="0" cy="32004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56C1D1CD-9046-4273-8B42-6C764B370FF2}"/>
                </a:ext>
              </a:extLst>
            </p:cNvPr>
            <p:cNvCxnSpPr>
              <a:cxnSpLocks/>
            </p:cNvCxnSpPr>
            <p:nvPr/>
          </p:nvCxnSpPr>
          <p:spPr>
            <a:xfrm>
              <a:off x="4371798" y="4910281"/>
              <a:ext cx="0" cy="164592"/>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5444C95E-9B5A-4A43-912A-FF071371C328}"/>
                </a:ext>
              </a:extLst>
            </p:cNvPr>
            <p:cNvCxnSpPr>
              <a:cxnSpLocks/>
            </p:cNvCxnSpPr>
            <p:nvPr/>
          </p:nvCxnSpPr>
          <p:spPr>
            <a:xfrm>
              <a:off x="4564679" y="5036490"/>
              <a:ext cx="0" cy="4572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D644AA96-0B3E-440C-83BE-1841B39BF56F}"/>
                </a:ext>
              </a:extLst>
            </p:cNvPr>
            <p:cNvCxnSpPr>
              <a:cxnSpLocks/>
            </p:cNvCxnSpPr>
            <p:nvPr/>
          </p:nvCxnSpPr>
          <p:spPr>
            <a:xfrm>
              <a:off x="4717079" y="5036490"/>
              <a:ext cx="0" cy="4572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D6E36852-E923-45DA-8F09-50257AB26E06}"/>
                </a:ext>
              </a:extLst>
            </p:cNvPr>
            <p:cNvCxnSpPr>
              <a:cxnSpLocks/>
            </p:cNvCxnSpPr>
            <p:nvPr/>
          </p:nvCxnSpPr>
          <p:spPr>
            <a:xfrm>
              <a:off x="4898054" y="5036489"/>
              <a:ext cx="0" cy="4572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9EBEC9-4548-47BD-99FE-E997D2EE11F2}"/>
                </a:ext>
              </a:extLst>
            </p:cNvPr>
            <p:cNvCxnSpPr/>
            <p:nvPr/>
          </p:nvCxnSpPr>
          <p:spPr>
            <a:xfrm>
              <a:off x="2808907" y="3382307"/>
              <a:ext cx="0" cy="1697347"/>
            </a:xfrm>
            <a:prstGeom prst="line">
              <a:avLst/>
            </a:prstGeom>
            <a:ln w="19050">
              <a:solidFill>
                <a:schemeClr val="accent4"/>
              </a:solidFill>
              <a:prstDash val="dash"/>
            </a:ln>
          </p:spPr>
          <p:style>
            <a:lnRef idx="1">
              <a:schemeClr val="accent1"/>
            </a:lnRef>
            <a:fillRef idx="0">
              <a:schemeClr val="accent1"/>
            </a:fillRef>
            <a:effectRef idx="0">
              <a:schemeClr val="accent1"/>
            </a:effectRef>
            <a:fontRef idx="minor">
              <a:schemeClr val="tx1"/>
            </a:fontRef>
          </p:style>
        </p:cxnSp>
        <p:sp>
          <p:nvSpPr>
            <p:cNvPr id="75" name="Oval 74">
              <a:extLst>
                <a:ext uri="{FF2B5EF4-FFF2-40B4-BE49-F238E27FC236}">
                  <a16:creationId xmlns:a16="http://schemas.microsoft.com/office/drawing/2014/main" id="{97BB8C1E-84EC-4B9B-90DA-F78CBF8939C6}"/>
                </a:ext>
              </a:extLst>
            </p:cNvPr>
            <p:cNvSpPr/>
            <p:nvPr/>
          </p:nvSpPr>
          <p:spPr>
            <a:xfrm>
              <a:off x="2702240" y="4313186"/>
              <a:ext cx="2137030" cy="933520"/>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TextBox 76">
              <a:extLst>
                <a:ext uri="{FF2B5EF4-FFF2-40B4-BE49-F238E27FC236}">
                  <a16:creationId xmlns:a16="http://schemas.microsoft.com/office/drawing/2014/main" id="{3736F8D9-40AC-40E2-8383-2EC4EDDCA36C}"/>
                </a:ext>
              </a:extLst>
            </p:cNvPr>
            <p:cNvSpPr txBox="1"/>
            <p:nvPr/>
          </p:nvSpPr>
          <p:spPr>
            <a:xfrm>
              <a:off x="1367806" y="5046072"/>
              <a:ext cx="548640" cy="215444"/>
            </a:xfrm>
            <a:prstGeom prst="rect">
              <a:avLst/>
            </a:prstGeom>
            <a:noFill/>
          </p:spPr>
          <p:txBody>
            <a:bodyPr wrap="square" rtlCol="0">
              <a:spAutoFit/>
            </a:bodyPr>
            <a:lstStyle/>
            <a:p>
              <a:pPr algn="r"/>
              <a:r>
                <a:rPr lang="en-US" sz="800" dirty="0">
                  <a:solidFill>
                    <a:schemeClr val="bg1"/>
                  </a:solidFill>
                  <a:latin typeface="Calibri" panose="020F0502020204030204" pitchFamily="34" charset="0"/>
                  <a:cs typeface="Calibri" panose="020F0502020204030204" pitchFamily="34" charset="0"/>
                </a:rPr>
                <a:t>(10,15]</a:t>
              </a:r>
            </a:p>
          </p:txBody>
        </p:sp>
        <p:sp>
          <p:nvSpPr>
            <p:cNvPr id="79" name="TextBox 78">
              <a:extLst>
                <a:ext uri="{FF2B5EF4-FFF2-40B4-BE49-F238E27FC236}">
                  <a16:creationId xmlns:a16="http://schemas.microsoft.com/office/drawing/2014/main" id="{A5CBDDDC-9FE6-4A23-9E9E-DF8B202D6CF8}"/>
                </a:ext>
              </a:extLst>
            </p:cNvPr>
            <p:cNvSpPr txBox="1"/>
            <p:nvPr/>
          </p:nvSpPr>
          <p:spPr>
            <a:xfrm>
              <a:off x="2500471" y="5046072"/>
              <a:ext cx="548640" cy="215444"/>
            </a:xfrm>
            <a:prstGeom prst="rect">
              <a:avLst/>
            </a:prstGeom>
            <a:noFill/>
          </p:spPr>
          <p:txBody>
            <a:bodyPr wrap="square" rtlCol="0">
              <a:spAutoFit/>
            </a:bodyPr>
            <a:lstStyle/>
            <a:p>
              <a:pPr algn="r"/>
              <a:r>
                <a:rPr lang="en-US" sz="800" dirty="0">
                  <a:solidFill>
                    <a:schemeClr val="bg1"/>
                  </a:solidFill>
                  <a:latin typeface="Calibri" panose="020F0502020204030204" pitchFamily="34" charset="0"/>
                  <a:cs typeface="Calibri" panose="020F0502020204030204" pitchFamily="34" charset="0"/>
                </a:rPr>
                <a:t>(40,45]</a:t>
              </a:r>
            </a:p>
          </p:txBody>
        </p:sp>
        <p:sp>
          <p:nvSpPr>
            <p:cNvPr id="80" name="TextBox 79">
              <a:extLst>
                <a:ext uri="{FF2B5EF4-FFF2-40B4-BE49-F238E27FC236}">
                  <a16:creationId xmlns:a16="http://schemas.microsoft.com/office/drawing/2014/main" id="{6031A6A1-289A-4273-8ECF-3C8AB86CD01B}"/>
                </a:ext>
              </a:extLst>
            </p:cNvPr>
            <p:cNvSpPr txBox="1"/>
            <p:nvPr/>
          </p:nvSpPr>
          <p:spPr>
            <a:xfrm>
              <a:off x="2878026" y="5046072"/>
              <a:ext cx="548640" cy="215444"/>
            </a:xfrm>
            <a:prstGeom prst="rect">
              <a:avLst/>
            </a:prstGeom>
            <a:noFill/>
          </p:spPr>
          <p:txBody>
            <a:bodyPr wrap="square" rtlCol="0">
              <a:spAutoFit/>
            </a:bodyPr>
            <a:lstStyle/>
            <a:p>
              <a:pPr algn="r"/>
              <a:r>
                <a:rPr lang="en-US" sz="800" dirty="0">
                  <a:solidFill>
                    <a:schemeClr val="bg1"/>
                  </a:solidFill>
                  <a:latin typeface="Calibri" panose="020F0502020204030204" pitchFamily="34" charset="0"/>
                  <a:cs typeface="Calibri" panose="020F0502020204030204" pitchFamily="34" charset="0"/>
                </a:rPr>
                <a:t>(50,55]</a:t>
              </a:r>
            </a:p>
          </p:txBody>
        </p:sp>
        <p:sp>
          <p:nvSpPr>
            <p:cNvPr id="81" name="TextBox 80">
              <a:extLst>
                <a:ext uri="{FF2B5EF4-FFF2-40B4-BE49-F238E27FC236}">
                  <a16:creationId xmlns:a16="http://schemas.microsoft.com/office/drawing/2014/main" id="{D9EA523F-DDF0-4FEF-AC0B-75E413AA6E89}"/>
                </a:ext>
              </a:extLst>
            </p:cNvPr>
            <p:cNvSpPr txBox="1"/>
            <p:nvPr/>
          </p:nvSpPr>
          <p:spPr>
            <a:xfrm>
              <a:off x="3255581" y="5046072"/>
              <a:ext cx="548640" cy="215444"/>
            </a:xfrm>
            <a:prstGeom prst="rect">
              <a:avLst/>
            </a:prstGeom>
            <a:noFill/>
          </p:spPr>
          <p:txBody>
            <a:bodyPr wrap="square" rtlCol="0">
              <a:spAutoFit/>
            </a:bodyPr>
            <a:lstStyle/>
            <a:p>
              <a:pPr algn="r"/>
              <a:r>
                <a:rPr lang="en-US" sz="800" dirty="0">
                  <a:solidFill>
                    <a:schemeClr val="bg1"/>
                  </a:solidFill>
                  <a:latin typeface="Calibri" panose="020F0502020204030204" pitchFamily="34" charset="0"/>
                  <a:cs typeface="Calibri" panose="020F0502020204030204" pitchFamily="34" charset="0"/>
                </a:rPr>
                <a:t>(60,65]</a:t>
              </a:r>
            </a:p>
          </p:txBody>
        </p:sp>
        <p:sp>
          <p:nvSpPr>
            <p:cNvPr id="82" name="TextBox 81">
              <a:extLst>
                <a:ext uri="{FF2B5EF4-FFF2-40B4-BE49-F238E27FC236}">
                  <a16:creationId xmlns:a16="http://schemas.microsoft.com/office/drawing/2014/main" id="{5C2AD7B3-CA43-4522-B8E9-395195D8D2A0}"/>
                </a:ext>
              </a:extLst>
            </p:cNvPr>
            <p:cNvSpPr txBox="1"/>
            <p:nvPr/>
          </p:nvSpPr>
          <p:spPr>
            <a:xfrm>
              <a:off x="3633136" y="5046072"/>
              <a:ext cx="548640" cy="215444"/>
            </a:xfrm>
            <a:prstGeom prst="rect">
              <a:avLst/>
            </a:prstGeom>
            <a:noFill/>
          </p:spPr>
          <p:txBody>
            <a:bodyPr wrap="square" rtlCol="0">
              <a:spAutoFit/>
            </a:bodyPr>
            <a:lstStyle/>
            <a:p>
              <a:pPr algn="r"/>
              <a:r>
                <a:rPr lang="en-US" sz="800" dirty="0">
                  <a:solidFill>
                    <a:schemeClr val="bg1"/>
                  </a:solidFill>
                  <a:latin typeface="Calibri" panose="020F0502020204030204" pitchFamily="34" charset="0"/>
                  <a:cs typeface="Calibri" panose="020F0502020204030204" pitchFamily="34" charset="0"/>
                </a:rPr>
                <a:t>(70,75]</a:t>
              </a:r>
            </a:p>
          </p:txBody>
        </p:sp>
        <p:sp>
          <p:nvSpPr>
            <p:cNvPr id="83" name="TextBox 82">
              <a:extLst>
                <a:ext uri="{FF2B5EF4-FFF2-40B4-BE49-F238E27FC236}">
                  <a16:creationId xmlns:a16="http://schemas.microsoft.com/office/drawing/2014/main" id="{ED788E02-0582-4777-A626-54AF44360592}"/>
                </a:ext>
              </a:extLst>
            </p:cNvPr>
            <p:cNvSpPr txBox="1"/>
            <p:nvPr/>
          </p:nvSpPr>
          <p:spPr>
            <a:xfrm>
              <a:off x="4010691" y="5046072"/>
              <a:ext cx="548640" cy="215444"/>
            </a:xfrm>
            <a:prstGeom prst="rect">
              <a:avLst/>
            </a:prstGeom>
            <a:noFill/>
          </p:spPr>
          <p:txBody>
            <a:bodyPr wrap="square" rtlCol="0">
              <a:spAutoFit/>
            </a:bodyPr>
            <a:lstStyle/>
            <a:p>
              <a:pPr algn="r"/>
              <a:r>
                <a:rPr lang="en-US" sz="800" dirty="0">
                  <a:solidFill>
                    <a:schemeClr val="bg1"/>
                  </a:solidFill>
                  <a:latin typeface="Calibri" panose="020F0502020204030204" pitchFamily="34" charset="0"/>
                  <a:cs typeface="Calibri" panose="020F0502020204030204" pitchFamily="34" charset="0"/>
                </a:rPr>
                <a:t>(80,85]</a:t>
              </a:r>
            </a:p>
          </p:txBody>
        </p:sp>
        <p:grpSp>
          <p:nvGrpSpPr>
            <p:cNvPr id="86" name="Group 85">
              <a:extLst>
                <a:ext uri="{FF2B5EF4-FFF2-40B4-BE49-F238E27FC236}">
                  <a16:creationId xmlns:a16="http://schemas.microsoft.com/office/drawing/2014/main" id="{03E46062-D57B-4908-9BFE-B2F6585CB6D5}"/>
                </a:ext>
              </a:extLst>
            </p:cNvPr>
            <p:cNvGrpSpPr/>
            <p:nvPr/>
          </p:nvGrpSpPr>
          <p:grpSpPr>
            <a:xfrm>
              <a:off x="1583322" y="3323801"/>
              <a:ext cx="1202212" cy="758005"/>
              <a:chOff x="1007716" y="3929710"/>
              <a:chExt cx="870155" cy="548640"/>
            </a:xfrm>
            <a:solidFill>
              <a:schemeClr val="accent1"/>
            </a:solidFill>
          </p:grpSpPr>
          <p:sp>
            <p:nvSpPr>
              <p:cNvPr id="87" name="Arrow: Right 86">
                <a:extLst>
                  <a:ext uri="{FF2B5EF4-FFF2-40B4-BE49-F238E27FC236}">
                    <a16:creationId xmlns:a16="http://schemas.microsoft.com/office/drawing/2014/main" id="{7B89A3DA-B972-4DCC-AFA2-CBF61477EBBD}"/>
                  </a:ext>
                </a:extLst>
              </p:cNvPr>
              <p:cNvSpPr/>
              <p:nvPr/>
            </p:nvSpPr>
            <p:spPr bwMode="auto">
              <a:xfrm rot="10800000">
                <a:off x="1007716" y="3929710"/>
                <a:ext cx="870155" cy="548640"/>
              </a:xfrm>
              <a:prstGeom prst="rightArrow">
                <a:avLst/>
              </a:prstGeom>
              <a:solidFill>
                <a:schemeClr val="accent3"/>
              </a:solidFill>
              <a:ln w="9525" cap="flat" cmpd="sng" algn="ctr">
                <a:noFill/>
                <a:prstDash val="solid"/>
                <a:round/>
                <a:headEnd type="none" w="med" len="med"/>
                <a:tailEnd type="none" w="med" len="med"/>
              </a:ln>
              <a:effectLst>
                <a:outerShdw blurRad="50800" dist="38100" dir="2700000" algn="tl" rotWithShape="0">
                  <a:prstClr val="black">
                    <a:alpha val="40000"/>
                  </a:prstClr>
                </a:outerShdw>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600" b="1" i="1" dirty="0">
                  <a:latin typeface="Calibri" panose="020F0502020204030204" pitchFamily="34" charset="0"/>
                  <a:cs typeface="Calibri" panose="020F0502020204030204" pitchFamily="34" charset="0"/>
                </a:endParaRPr>
              </a:p>
            </p:txBody>
          </p:sp>
          <p:sp>
            <p:nvSpPr>
              <p:cNvPr id="88" name="TextBox 87">
                <a:extLst>
                  <a:ext uri="{FF2B5EF4-FFF2-40B4-BE49-F238E27FC236}">
                    <a16:creationId xmlns:a16="http://schemas.microsoft.com/office/drawing/2014/main" id="{5686E75F-EB55-488C-888D-9E8EDB20E231}"/>
                  </a:ext>
                </a:extLst>
              </p:cNvPr>
              <p:cNvSpPr txBox="1"/>
              <p:nvPr/>
            </p:nvSpPr>
            <p:spPr>
              <a:xfrm>
                <a:off x="1152230" y="4066376"/>
                <a:ext cx="546708" cy="222767"/>
              </a:xfrm>
              <a:prstGeom prst="rect">
                <a:avLst/>
              </a:prstGeom>
              <a:solidFill>
                <a:schemeClr val="accent3"/>
              </a:solidFill>
            </p:spPr>
            <p:txBody>
              <a:bodyPr wrap="none" rtlCol="0">
                <a:spAutoFit/>
              </a:bodyPr>
              <a:lstStyle/>
              <a:p>
                <a:r>
                  <a:rPr lang="en-US" sz="1400" b="1" dirty="0">
                    <a:latin typeface="Calibri" panose="020F0502020204030204" pitchFamily="34" charset="0"/>
                    <a:cs typeface="Calibri" panose="020F0502020204030204" pitchFamily="34" charset="0"/>
                  </a:rPr>
                  <a:t>HRD (–)</a:t>
                </a:r>
              </a:p>
            </p:txBody>
          </p:sp>
        </p:grpSp>
        <p:grpSp>
          <p:nvGrpSpPr>
            <p:cNvPr id="89" name="Group 88">
              <a:extLst>
                <a:ext uri="{FF2B5EF4-FFF2-40B4-BE49-F238E27FC236}">
                  <a16:creationId xmlns:a16="http://schemas.microsoft.com/office/drawing/2014/main" id="{34A7C1AB-B7DF-4AF0-A62C-572712668677}"/>
                </a:ext>
              </a:extLst>
            </p:cNvPr>
            <p:cNvGrpSpPr/>
            <p:nvPr/>
          </p:nvGrpSpPr>
          <p:grpSpPr>
            <a:xfrm>
              <a:off x="2856788" y="3340829"/>
              <a:ext cx="1202212" cy="758005"/>
              <a:chOff x="1194514" y="4508300"/>
              <a:chExt cx="870155" cy="548640"/>
            </a:xfrm>
            <a:solidFill>
              <a:schemeClr val="accent1"/>
            </a:solidFill>
          </p:grpSpPr>
          <p:sp>
            <p:nvSpPr>
              <p:cNvPr id="90" name="Arrow: Right 89">
                <a:extLst>
                  <a:ext uri="{FF2B5EF4-FFF2-40B4-BE49-F238E27FC236}">
                    <a16:creationId xmlns:a16="http://schemas.microsoft.com/office/drawing/2014/main" id="{1353497D-6EF1-4E91-B825-386BDE5868C6}"/>
                  </a:ext>
                </a:extLst>
              </p:cNvPr>
              <p:cNvSpPr/>
              <p:nvPr/>
            </p:nvSpPr>
            <p:spPr bwMode="auto">
              <a:xfrm>
                <a:off x="1194514" y="4508300"/>
                <a:ext cx="870155" cy="548640"/>
              </a:xfrm>
              <a:prstGeom prst="rightArrow">
                <a:avLst/>
              </a:prstGeom>
              <a:solidFill>
                <a:schemeClr val="accent3"/>
              </a:solidFill>
              <a:ln w="9525" cap="flat" cmpd="sng" algn="ctr">
                <a:noFill/>
                <a:prstDash val="solid"/>
                <a:round/>
                <a:headEnd type="none" w="med" len="med"/>
                <a:tailEnd type="none" w="med" len="med"/>
              </a:ln>
              <a:effectLst>
                <a:outerShdw blurRad="50800" dist="38100" dir="2700000" algn="tl" rotWithShape="0">
                  <a:prstClr val="black">
                    <a:alpha val="40000"/>
                  </a:prstClr>
                </a:outerShdw>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600" b="1" i="1" dirty="0">
                  <a:latin typeface="Calibri" panose="020F0502020204030204" pitchFamily="34" charset="0"/>
                  <a:cs typeface="Calibri" panose="020F0502020204030204" pitchFamily="34" charset="0"/>
                </a:endParaRPr>
              </a:p>
            </p:txBody>
          </p:sp>
          <p:sp>
            <p:nvSpPr>
              <p:cNvPr id="91" name="TextBox 90">
                <a:extLst>
                  <a:ext uri="{FF2B5EF4-FFF2-40B4-BE49-F238E27FC236}">
                    <a16:creationId xmlns:a16="http://schemas.microsoft.com/office/drawing/2014/main" id="{C8E92A6D-807B-4F26-AC1D-3649252785B0}"/>
                  </a:ext>
                </a:extLst>
              </p:cNvPr>
              <p:cNvSpPr txBox="1"/>
              <p:nvPr/>
            </p:nvSpPr>
            <p:spPr>
              <a:xfrm>
                <a:off x="1225509" y="4649012"/>
                <a:ext cx="546708" cy="222767"/>
              </a:xfrm>
              <a:prstGeom prst="rect">
                <a:avLst/>
              </a:prstGeom>
              <a:solidFill>
                <a:schemeClr val="accent3"/>
              </a:solidFill>
            </p:spPr>
            <p:txBody>
              <a:bodyPr wrap="none" rtlCol="0">
                <a:spAutoFit/>
              </a:bodyPr>
              <a:lstStyle/>
              <a:p>
                <a:r>
                  <a:rPr lang="en-US" sz="1400" b="1" dirty="0">
                    <a:latin typeface="Calibri" panose="020F0502020204030204" pitchFamily="34" charset="0"/>
                    <a:cs typeface="Calibri" panose="020F0502020204030204" pitchFamily="34" charset="0"/>
                  </a:rPr>
                  <a:t>HRD (+)</a:t>
                </a:r>
              </a:p>
            </p:txBody>
          </p:sp>
        </p:grpSp>
        <p:cxnSp>
          <p:nvCxnSpPr>
            <p:cNvPr id="73" name="Straight Connector 72">
              <a:extLst>
                <a:ext uri="{FF2B5EF4-FFF2-40B4-BE49-F238E27FC236}">
                  <a16:creationId xmlns:a16="http://schemas.microsoft.com/office/drawing/2014/main" id="{E54E5102-87B6-4E71-8D4F-5522420AA45E}"/>
                </a:ext>
              </a:extLst>
            </p:cNvPr>
            <p:cNvCxnSpPr>
              <a:cxnSpLocks/>
            </p:cNvCxnSpPr>
            <p:nvPr/>
          </p:nvCxnSpPr>
          <p:spPr>
            <a:xfrm flipH="1">
              <a:off x="1161769" y="5083161"/>
              <a:ext cx="3831336"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4F8C5AED-6B0E-EB32-0EEA-5FB3251F60C1}"/>
              </a:ext>
            </a:extLst>
          </p:cNvPr>
          <p:cNvGrpSpPr/>
          <p:nvPr/>
        </p:nvGrpSpPr>
        <p:grpSpPr>
          <a:xfrm>
            <a:off x="9392911" y="6212702"/>
            <a:ext cx="2488502" cy="450134"/>
            <a:chOff x="9392911" y="6212702"/>
            <a:chExt cx="2488502" cy="450134"/>
          </a:xfrm>
        </p:grpSpPr>
        <p:pic>
          <p:nvPicPr>
            <p:cNvPr id="92" name="Picture 91" descr="Icon&#10;&#10;Description automatically generated">
              <a:extLst>
                <a:ext uri="{FF2B5EF4-FFF2-40B4-BE49-F238E27FC236}">
                  <a16:creationId xmlns:a16="http://schemas.microsoft.com/office/drawing/2014/main" id="{FF64D6F3-C0C6-C041-5495-BF0BB966787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94" name="Rectangle 8">
              <a:extLst>
                <a:ext uri="{FF2B5EF4-FFF2-40B4-BE49-F238E27FC236}">
                  <a16:creationId xmlns:a16="http://schemas.microsoft.com/office/drawing/2014/main" id="{1D557A33-BE2B-B6E9-8276-72D0FEE8D88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996471830"/>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
            <a:extLst>
              <a:ext uri="{FF2B5EF4-FFF2-40B4-BE49-F238E27FC236}">
                <a16:creationId xmlns:a16="http://schemas.microsoft.com/office/drawing/2014/main" id="{18145711-D3A1-4D7D-8322-8FFA1843CCD0}"/>
              </a:ext>
            </a:extLst>
          </p:cNvPr>
          <p:cNvSpPr>
            <a:spLocks noGrp="1"/>
          </p:cNvSpPr>
          <p:nvPr>
            <p:ph type="title"/>
          </p:nvPr>
        </p:nvSpPr>
        <p:spPr/>
        <p:txBody>
          <a:bodyPr/>
          <a:lstStyle/>
          <a:p>
            <a:r>
              <a:rPr lang="en-US" b="1" dirty="0"/>
              <a:t>Recent Advances With PARP Inhibitor Maintenance in </a:t>
            </a:r>
            <a:r>
              <a:rPr lang="en-US" dirty="0"/>
              <a:t>Patients</a:t>
            </a:r>
            <a:r>
              <a:rPr lang="en-US" b="1" dirty="0"/>
              <a:t> With Newly Diagnosed Ovarian Cancer</a:t>
            </a:r>
          </a:p>
        </p:txBody>
      </p:sp>
      <p:graphicFrame>
        <p:nvGraphicFramePr>
          <p:cNvPr id="6" name="Table 5">
            <a:extLst>
              <a:ext uri="{FF2B5EF4-FFF2-40B4-BE49-F238E27FC236}">
                <a16:creationId xmlns:a16="http://schemas.microsoft.com/office/drawing/2014/main" id="{45DAE8EA-4FAF-DCDD-2336-2EBD7A7C4AFC}"/>
              </a:ext>
            </a:extLst>
          </p:cNvPr>
          <p:cNvGraphicFramePr>
            <a:graphicFrameLocks/>
          </p:cNvGraphicFramePr>
          <p:nvPr>
            <p:extLst>
              <p:ext uri="{D42A27DB-BD31-4B8C-83A1-F6EECF244321}">
                <p14:modId xmlns:p14="http://schemas.microsoft.com/office/powerpoint/2010/main" val="1484837726"/>
              </p:ext>
            </p:extLst>
          </p:nvPr>
        </p:nvGraphicFramePr>
        <p:xfrm>
          <a:off x="324814" y="1401144"/>
          <a:ext cx="11539493" cy="4516894"/>
        </p:xfrm>
        <a:graphic>
          <a:graphicData uri="http://schemas.openxmlformats.org/drawingml/2006/table">
            <a:tbl>
              <a:tblPr firstRow="1" bandRow="1"/>
              <a:tblGrid>
                <a:gridCol w="1503484">
                  <a:extLst>
                    <a:ext uri="{9D8B030D-6E8A-4147-A177-3AD203B41FA5}">
                      <a16:colId xmlns:a16="http://schemas.microsoft.com/office/drawing/2014/main" val="716588130"/>
                    </a:ext>
                  </a:extLst>
                </a:gridCol>
                <a:gridCol w="1503484">
                  <a:extLst>
                    <a:ext uri="{9D8B030D-6E8A-4147-A177-3AD203B41FA5}">
                      <a16:colId xmlns:a16="http://schemas.microsoft.com/office/drawing/2014/main" val="413877704"/>
                    </a:ext>
                  </a:extLst>
                </a:gridCol>
                <a:gridCol w="2518589">
                  <a:extLst>
                    <a:ext uri="{9D8B030D-6E8A-4147-A177-3AD203B41FA5}">
                      <a16:colId xmlns:a16="http://schemas.microsoft.com/office/drawing/2014/main" val="1366441633"/>
                    </a:ext>
                  </a:extLst>
                </a:gridCol>
                <a:gridCol w="1503484">
                  <a:extLst>
                    <a:ext uri="{9D8B030D-6E8A-4147-A177-3AD203B41FA5}">
                      <a16:colId xmlns:a16="http://schemas.microsoft.com/office/drawing/2014/main" val="2118464823"/>
                    </a:ext>
                  </a:extLst>
                </a:gridCol>
                <a:gridCol w="1503484">
                  <a:extLst>
                    <a:ext uri="{9D8B030D-6E8A-4147-A177-3AD203B41FA5}">
                      <a16:colId xmlns:a16="http://schemas.microsoft.com/office/drawing/2014/main" val="1279054090"/>
                    </a:ext>
                  </a:extLst>
                </a:gridCol>
                <a:gridCol w="1503484">
                  <a:extLst>
                    <a:ext uri="{9D8B030D-6E8A-4147-A177-3AD203B41FA5}">
                      <a16:colId xmlns:a16="http://schemas.microsoft.com/office/drawing/2014/main" val="1665948547"/>
                    </a:ext>
                  </a:extLst>
                </a:gridCol>
                <a:gridCol w="1503484">
                  <a:extLst>
                    <a:ext uri="{9D8B030D-6E8A-4147-A177-3AD203B41FA5}">
                      <a16:colId xmlns:a16="http://schemas.microsoft.com/office/drawing/2014/main" val="709477775"/>
                    </a:ext>
                  </a:extLst>
                </a:gridCol>
              </a:tblGrid>
              <a:tr h="478609">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nSpc>
                          <a:spcPct val="90000"/>
                        </a:lnSpc>
                      </a:pPr>
                      <a:r>
                        <a:rPr lang="en-US" sz="1300" dirty="0">
                          <a:latin typeface="Calibri" panose="020F0502020204030204" pitchFamily="34" charset="0"/>
                          <a:cs typeface="Calibri" panose="020F0502020204030204" pitchFamily="34" charset="0"/>
                        </a:rPr>
                        <a:t>Parameter</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lnSpc>
                          <a:spcPct val="90000"/>
                        </a:lnSpc>
                      </a:pPr>
                      <a:r>
                        <a:rPr lang="en-US" sz="1300" dirty="0">
                          <a:latin typeface="Calibri" panose="020F0502020204030204" pitchFamily="34" charset="0"/>
                          <a:cs typeface="Calibri" panose="020F0502020204030204" pitchFamily="34" charset="0"/>
                        </a:rPr>
                        <a:t>PRIMA</a:t>
                      </a:r>
                      <a:r>
                        <a:rPr lang="en-US" sz="1300" baseline="30000" dirty="0">
                          <a:latin typeface="Calibri" panose="020F0502020204030204" pitchFamily="34" charset="0"/>
                          <a:cs typeface="Calibri" panose="020F0502020204030204" pitchFamily="34" charset="0"/>
                        </a:rPr>
                        <a:t>1</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lnSpc>
                          <a:spcPct val="90000"/>
                        </a:lnSpc>
                      </a:pPr>
                      <a:r>
                        <a:rPr lang="en-US" sz="1300" dirty="0">
                          <a:latin typeface="Calibri" panose="020F0502020204030204" pitchFamily="34" charset="0"/>
                          <a:cs typeface="Calibri" panose="020F0502020204030204" pitchFamily="34" charset="0"/>
                        </a:rPr>
                        <a:t>PRIME</a:t>
                      </a:r>
                      <a:r>
                        <a:rPr lang="en-US" sz="1300" baseline="30000" dirty="0">
                          <a:latin typeface="Calibri" panose="020F0502020204030204" pitchFamily="34" charset="0"/>
                          <a:cs typeface="Calibri" panose="020F0502020204030204" pitchFamily="34" charset="0"/>
                        </a:rPr>
                        <a:t>2</a:t>
                      </a:r>
                    </a:p>
                    <a:p>
                      <a:pPr algn="ctr">
                        <a:lnSpc>
                          <a:spcPct val="90000"/>
                        </a:lnSpc>
                      </a:pPr>
                      <a:r>
                        <a:rPr lang="en-US" sz="1300" baseline="0" dirty="0">
                          <a:latin typeface="Calibri" panose="020F0502020204030204" pitchFamily="34" charset="0"/>
                          <a:cs typeface="Calibri" panose="020F0502020204030204" pitchFamily="34" charset="0"/>
                        </a:rPr>
                        <a:t>(Study performed only in China)</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lnSpc>
                          <a:spcPct val="90000"/>
                        </a:lnSpc>
                      </a:pPr>
                      <a:r>
                        <a:rPr lang="en-US" sz="1300" dirty="0">
                          <a:latin typeface="Calibri" panose="020F0502020204030204" pitchFamily="34" charset="0"/>
                          <a:cs typeface="Calibri" panose="020F0502020204030204" pitchFamily="34" charset="0"/>
                        </a:rPr>
                        <a:t>SOLO-1</a:t>
                      </a:r>
                      <a:r>
                        <a:rPr lang="en-US" sz="1300" baseline="30000" dirty="0">
                          <a:latin typeface="Calibri" panose="020F0502020204030204" pitchFamily="34" charset="0"/>
                          <a:cs typeface="Calibri" panose="020F0502020204030204" pitchFamily="34" charset="0"/>
                        </a:rPr>
                        <a:t>3</a:t>
                      </a:r>
                    </a:p>
                    <a:p>
                      <a:pPr algn="ctr">
                        <a:lnSpc>
                          <a:spcPct val="90000"/>
                        </a:lnSpc>
                      </a:pPr>
                      <a:r>
                        <a:rPr lang="en-US" sz="1300" baseline="0" dirty="0">
                          <a:latin typeface="Calibri" panose="020F0502020204030204" pitchFamily="34" charset="0"/>
                          <a:cs typeface="Calibri" panose="020F0502020204030204" pitchFamily="34" charset="0"/>
                        </a:rPr>
                        <a:t>7-Yr Follow-up</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lnSpc>
                          <a:spcPct val="90000"/>
                        </a:lnSpc>
                      </a:pPr>
                      <a:r>
                        <a:rPr lang="en-US" sz="1300" dirty="0">
                          <a:latin typeface="Calibri" panose="020F0502020204030204" pitchFamily="34" charset="0"/>
                          <a:cs typeface="Calibri" panose="020F0502020204030204" pitchFamily="34" charset="0"/>
                        </a:rPr>
                        <a:t>ATHENA-MONO</a:t>
                      </a:r>
                      <a:r>
                        <a:rPr lang="en-US" sz="1300" baseline="30000" dirty="0">
                          <a:latin typeface="Calibri" panose="020F0502020204030204" pitchFamily="34" charset="0"/>
                          <a:cs typeface="Calibri" panose="020F0502020204030204" pitchFamily="34" charset="0"/>
                        </a:rPr>
                        <a:t>4</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1300" dirty="0">
                          <a:latin typeface="Calibri" panose="020F0502020204030204" pitchFamily="34" charset="0"/>
                          <a:cs typeface="Calibri" panose="020F0502020204030204" pitchFamily="34" charset="0"/>
                        </a:rPr>
                        <a:t>ATHENA-MONO</a:t>
                      </a:r>
                      <a:r>
                        <a:rPr lang="en-US" sz="1300" baseline="30000" dirty="0">
                          <a:latin typeface="Calibri" panose="020F0502020204030204" pitchFamily="34" charset="0"/>
                          <a:cs typeface="Calibri" panose="020F0502020204030204" pitchFamily="34" charset="0"/>
                        </a:rPr>
                        <a:t>4</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lnSpc>
                          <a:spcPct val="90000"/>
                        </a:lnSpc>
                      </a:pPr>
                      <a:r>
                        <a:rPr lang="en-US" sz="1300" dirty="0">
                          <a:latin typeface="Calibri" panose="020F0502020204030204" pitchFamily="34" charset="0"/>
                          <a:cs typeface="Calibri" panose="020F0502020204030204" pitchFamily="34" charset="0"/>
                        </a:rPr>
                        <a:t>PAOLA-1</a:t>
                      </a:r>
                      <a:r>
                        <a:rPr lang="en-US" sz="1300" baseline="30000" dirty="0">
                          <a:latin typeface="Calibri" panose="020F0502020204030204" pitchFamily="34" charset="0"/>
                          <a:cs typeface="Calibri" panose="020F0502020204030204" pitchFamily="34" charset="0"/>
                        </a:rPr>
                        <a:t>5</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946345667"/>
                  </a:ext>
                </a:extLst>
              </a:tr>
              <a:tr h="32736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90000"/>
                        </a:lnSpc>
                      </a:pPr>
                      <a:r>
                        <a:rPr lang="en-US" sz="1300" dirty="0">
                          <a:solidFill>
                            <a:schemeClr val="bg1"/>
                          </a:solidFill>
                          <a:latin typeface="Calibri" panose="020F0502020204030204" pitchFamily="34" charset="0"/>
                          <a:cs typeface="Calibri" panose="020F0502020204030204" pitchFamily="34" charset="0"/>
                        </a:rPr>
                        <a:t>Treatment</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Niraparib vs placebo</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Niraparib vs placebo</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Olaparib vs placebo</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Rucaparib vs placebo</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1300" dirty="0">
                          <a:solidFill>
                            <a:schemeClr val="bg1"/>
                          </a:solidFill>
                          <a:latin typeface="Calibri" panose="020F0502020204030204" pitchFamily="34" charset="0"/>
                          <a:cs typeface="Calibri" panose="020F0502020204030204" pitchFamily="34" charset="0"/>
                        </a:rPr>
                        <a:t>Rucaparib vs placebo</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Olaparib-Bev vs Bev</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CDCDD0"/>
                    </a:solidFill>
                  </a:tcPr>
                </a:tc>
                <a:extLst>
                  <a:ext uri="{0D108BD9-81ED-4DB2-BD59-A6C34878D82A}">
                    <a16:rowId xmlns:a16="http://schemas.microsoft.com/office/drawing/2014/main" val="3255974745"/>
                  </a:ext>
                </a:extLst>
              </a:tr>
              <a:tr h="32736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90000"/>
                        </a:lnSpc>
                      </a:pPr>
                      <a:r>
                        <a:rPr lang="en-US" sz="1300" dirty="0">
                          <a:solidFill>
                            <a:schemeClr val="bg1"/>
                          </a:solidFill>
                          <a:latin typeface="Calibri" panose="020F0502020204030204" pitchFamily="34" charset="0"/>
                          <a:cs typeface="Calibri" panose="020F0502020204030204" pitchFamily="34" charset="0"/>
                        </a:rPr>
                        <a:t>BICR or investigator</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BICR</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BICR</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Investigator</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Investigator (primary)</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BICR</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Investigator</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430790640"/>
                  </a:ext>
                </a:extLst>
              </a:tr>
              <a:tr h="66589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90000"/>
                        </a:lnSpc>
                      </a:pPr>
                      <a:r>
                        <a:rPr lang="en-US" sz="1300" b="1" dirty="0">
                          <a:solidFill>
                            <a:schemeClr val="bg1"/>
                          </a:solidFill>
                          <a:latin typeface="Calibri" panose="020F0502020204030204" pitchFamily="34" charset="0"/>
                          <a:cs typeface="Calibri" panose="020F0502020204030204" pitchFamily="34" charset="0"/>
                        </a:rPr>
                        <a:t>ITT, N</a:t>
                      </a:r>
                    </a:p>
                    <a:p>
                      <a:pPr>
                        <a:lnSpc>
                          <a:spcPct val="90000"/>
                        </a:lnSpc>
                      </a:pPr>
                      <a:r>
                        <a:rPr lang="es-ES" sz="1300" dirty="0">
                          <a:solidFill>
                            <a:schemeClr val="bg1"/>
                          </a:solidFill>
                          <a:latin typeface="Calibri" panose="020F0502020204030204" pitchFamily="34" charset="0"/>
                          <a:cs typeface="Calibri" panose="020F0502020204030204" pitchFamily="34" charset="0"/>
                        </a:rPr>
                        <a:t>Median PFS, mo (HR) [95% CI]</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733</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13.8 vs 8.2</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(0.62) [0.50-0.76]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384</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24.8 vs 8.3</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(0.45)[0.34-0.60]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538</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20.2 vs 9.2</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(0.52) [0.40-0.68]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538</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25.9 vs 9.1</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(0.47) [0.36-0.63]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806</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22.1 vs 16.6</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(0.59) [0.49-0.72]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extLst>
                  <a:ext uri="{0D108BD9-81ED-4DB2-BD59-A6C34878D82A}">
                    <a16:rowId xmlns:a16="http://schemas.microsoft.com/office/drawing/2014/main" val="1605370952"/>
                  </a:ext>
                </a:extLst>
              </a:tr>
              <a:tr h="66589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90000"/>
                        </a:lnSpc>
                      </a:pPr>
                      <a:r>
                        <a:rPr lang="en-US" sz="1300" b="1" i="1" dirty="0">
                          <a:solidFill>
                            <a:schemeClr val="bg1"/>
                          </a:solidFill>
                          <a:latin typeface="Calibri" panose="020F0502020204030204" pitchFamily="34" charset="0"/>
                          <a:cs typeface="Calibri" panose="020F0502020204030204" pitchFamily="34" charset="0"/>
                        </a:rPr>
                        <a:t>BRCA</a:t>
                      </a:r>
                      <a:r>
                        <a:rPr lang="en-US" sz="1300" b="1" i="0" dirty="0">
                          <a:solidFill>
                            <a:schemeClr val="bg1"/>
                          </a:solidFill>
                          <a:latin typeface="Calibri" panose="020F0502020204030204" pitchFamily="34" charset="0"/>
                          <a:cs typeface="Calibri" panose="020F0502020204030204" pitchFamily="34" charset="0"/>
                        </a:rPr>
                        <a:t>wt/HRp, n</a:t>
                      </a:r>
                    </a:p>
                    <a:p>
                      <a:pPr marL="0" marR="0" lvl="0" indent="0" algn="l" defTabSz="914400" rtl="0" eaLnBrk="1" fontAlgn="auto" latinLnBrk="0" hangingPunct="1">
                        <a:lnSpc>
                          <a:spcPct val="90000"/>
                        </a:lnSpc>
                        <a:spcBef>
                          <a:spcPts val="0"/>
                        </a:spcBef>
                        <a:spcAft>
                          <a:spcPts val="0"/>
                        </a:spcAft>
                        <a:buClrTx/>
                        <a:buSzTx/>
                        <a:buFontTx/>
                        <a:buNone/>
                        <a:tabLst/>
                        <a:defRPr/>
                      </a:pPr>
                      <a:r>
                        <a:rPr lang="es-ES" sz="1300" dirty="0">
                          <a:solidFill>
                            <a:schemeClr val="bg1"/>
                          </a:solidFill>
                          <a:latin typeface="Calibri" panose="020F0502020204030204" pitchFamily="34" charset="0"/>
                          <a:cs typeface="Calibri" panose="020F0502020204030204" pitchFamily="34" charset="0"/>
                        </a:rPr>
                        <a:t>Median PFS, mo (HR) [95% CI]</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249</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8.1 vs 5.4 </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(0.68) [0.49-0.94]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127*</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14.0 vs 5.5</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(0.41) [0.25-0.65]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238</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12.1 vs 9.1</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(0.65) [0.45-0.95]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238</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12.0 vs 6.4</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(0.60) [0.40-0.89]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277</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16.5 vs 16.2</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(1.00) [0.75-1.35]*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4104336428"/>
                  </a:ext>
                </a:extLst>
              </a:tr>
              <a:tr h="66589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90000"/>
                        </a:lnSpc>
                      </a:pPr>
                      <a:r>
                        <a:rPr lang="en-US" sz="1300" b="1" i="1" dirty="0">
                          <a:solidFill>
                            <a:schemeClr val="bg1"/>
                          </a:solidFill>
                          <a:latin typeface="Calibri" panose="020F0502020204030204" pitchFamily="34" charset="0"/>
                          <a:cs typeface="Calibri" panose="020F0502020204030204" pitchFamily="34" charset="0"/>
                        </a:rPr>
                        <a:t>BRCA</a:t>
                      </a:r>
                      <a:r>
                        <a:rPr lang="en-US" sz="1300" b="1" i="0" dirty="0">
                          <a:solidFill>
                            <a:schemeClr val="bg1"/>
                          </a:solidFill>
                          <a:latin typeface="Calibri" panose="020F0502020204030204" pitchFamily="34" charset="0"/>
                          <a:cs typeface="Calibri" panose="020F0502020204030204" pitchFamily="34" charset="0"/>
                        </a:rPr>
                        <a:t>wt/HRd, n</a:t>
                      </a:r>
                    </a:p>
                    <a:p>
                      <a:pPr marL="0" marR="0" lvl="0" indent="0" algn="l" defTabSz="914400" rtl="0" eaLnBrk="1" fontAlgn="auto" latinLnBrk="0" hangingPunct="1">
                        <a:lnSpc>
                          <a:spcPct val="90000"/>
                        </a:lnSpc>
                        <a:spcBef>
                          <a:spcPts val="0"/>
                        </a:spcBef>
                        <a:spcAft>
                          <a:spcPts val="0"/>
                        </a:spcAft>
                        <a:buClrTx/>
                        <a:buSzTx/>
                        <a:buFontTx/>
                        <a:buNone/>
                        <a:tabLst/>
                        <a:defRPr/>
                      </a:pPr>
                      <a:r>
                        <a:rPr lang="es-ES" sz="1300" dirty="0">
                          <a:solidFill>
                            <a:schemeClr val="bg1"/>
                          </a:solidFill>
                          <a:latin typeface="Calibri" panose="020F0502020204030204" pitchFamily="34" charset="0"/>
                          <a:cs typeface="Calibri" panose="020F0502020204030204" pitchFamily="34" charset="0"/>
                        </a:rPr>
                        <a:t>Median PFS, mo (HR) [95% CI]</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150</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19.6 vs 8.2</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(0.50) [0.31-0.83]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132</a:t>
                      </a:r>
                      <a:r>
                        <a:rPr lang="en-US" sz="1300" b="1" baseline="30000" dirty="0">
                          <a:solidFill>
                            <a:schemeClr val="bg1"/>
                          </a:solidFill>
                          <a:latin typeface="Calibri" panose="020F0502020204030204" pitchFamily="34" charset="0"/>
                          <a:cs typeface="Calibri" panose="020F0502020204030204" pitchFamily="34" charset="0"/>
                        </a:rPr>
                        <a:t>†</a:t>
                      </a:r>
                    </a:p>
                    <a:p>
                      <a:pPr algn="ctr">
                        <a:lnSpc>
                          <a:spcPct val="90000"/>
                        </a:lnSpc>
                      </a:pPr>
                      <a:r>
                        <a:rPr lang="en-US" sz="1300" baseline="0" dirty="0">
                          <a:solidFill>
                            <a:schemeClr val="bg1"/>
                          </a:solidFill>
                          <a:latin typeface="Calibri" panose="020F0502020204030204" pitchFamily="34" charset="0"/>
                          <a:cs typeface="Calibri" panose="020F0502020204030204" pitchFamily="34" charset="0"/>
                        </a:rPr>
                        <a:t>24.8 vs 11.1 </a:t>
                      </a:r>
                    </a:p>
                    <a:p>
                      <a:pPr algn="ctr">
                        <a:lnSpc>
                          <a:spcPct val="90000"/>
                        </a:lnSpc>
                      </a:pPr>
                      <a:r>
                        <a:rPr lang="en-US" sz="1300" baseline="0" dirty="0">
                          <a:solidFill>
                            <a:schemeClr val="bg1"/>
                          </a:solidFill>
                          <a:latin typeface="Calibri" panose="020F0502020204030204" pitchFamily="34" charset="0"/>
                          <a:cs typeface="Calibri" panose="020F0502020204030204" pitchFamily="34" charset="0"/>
                        </a:rPr>
                        <a:t>(0.58) [0.36-0.93]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119</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20.3 vs 9.2</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(0.58) [0.33-1.01]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119</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27.8 vs 9.1</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(0.46) [0.26-0.81]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152</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28.1 vs 16.6</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(0.43) [0.28-0.66]*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extLst>
                  <a:ext uri="{0D108BD9-81ED-4DB2-BD59-A6C34878D82A}">
                    <a16:rowId xmlns:a16="http://schemas.microsoft.com/office/drawing/2014/main" val="3445146822"/>
                  </a:ext>
                </a:extLst>
              </a:tr>
              <a:tr h="66589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90000"/>
                        </a:lnSpc>
                      </a:pPr>
                      <a:r>
                        <a:rPr lang="en-US" sz="1300" b="1" i="1" dirty="0">
                          <a:solidFill>
                            <a:schemeClr val="bg1"/>
                          </a:solidFill>
                          <a:latin typeface="Calibri" panose="020F0502020204030204" pitchFamily="34" charset="0"/>
                          <a:cs typeface="Calibri" panose="020F0502020204030204" pitchFamily="34" charset="0"/>
                        </a:rPr>
                        <a:t>BRCA</a:t>
                      </a:r>
                      <a:r>
                        <a:rPr lang="en-US" sz="1300" b="1" i="0" dirty="0">
                          <a:solidFill>
                            <a:schemeClr val="bg1"/>
                          </a:solidFill>
                          <a:latin typeface="Calibri" panose="020F0502020204030204" pitchFamily="34" charset="0"/>
                          <a:cs typeface="Calibri" panose="020F0502020204030204" pitchFamily="34" charset="0"/>
                        </a:rPr>
                        <a:t>m/HRd, n</a:t>
                      </a:r>
                    </a:p>
                    <a:p>
                      <a:pPr marL="0" marR="0" lvl="0" indent="0" algn="l" defTabSz="914400" rtl="0" eaLnBrk="1" fontAlgn="auto" latinLnBrk="0" hangingPunct="1">
                        <a:lnSpc>
                          <a:spcPct val="90000"/>
                        </a:lnSpc>
                        <a:spcBef>
                          <a:spcPts val="0"/>
                        </a:spcBef>
                        <a:spcAft>
                          <a:spcPts val="0"/>
                        </a:spcAft>
                        <a:buClrTx/>
                        <a:buSzTx/>
                        <a:buFontTx/>
                        <a:buNone/>
                        <a:tabLst/>
                        <a:defRPr/>
                      </a:pPr>
                      <a:r>
                        <a:rPr lang="es-ES" sz="1300" dirty="0">
                          <a:solidFill>
                            <a:schemeClr val="bg1"/>
                          </a:solidFill>
                          <a:latin typeface="Calibri" panose="020F0502020204030204" pitchFamily="34" charset="0"/>
                          <a:cs typeface="Calibri" panose="020F0502020204030204" pitchFamily="34" charset="0"/>
                        </a:rPr>
                        <a:t>Median PFS, mo (HR) [95% CI]</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223</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22.1 vs 10.9</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(0.40) [0.27-0.62]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125</a:t>
                      </a:r>
                      <a:r>
                        <a:rPr lang="en-US" sz="1300" b="1" baseline="30000" dirty="0">
                          <a:solidFill>
                            <a:schemeClr val="bg1"/>
                          </a:solidFill>
                          <a:latin typeface="Calibri" panose="020F0502020204030204" pitchFamily="34" charset="0"/>
                          <a:cs typeface="Calibri" panose="020F0502020204030204" pitchFamily="34" charset="0"/>
                        </a:rPr>
                        <a:t>‡</a:t>
                      </a:r>
                    </a:p>
                    <a:p>
                      <a:pPr algn="ctr">
                        <a:lnSpc>
                          <a:spcPct val="90000"/>
                        </a:lnSpc>
                      </a:pPr>
                      <a:r>
                        <a:rPr lang="en-US" sz="1300" baseline="0" dirty="0">
                          <a:solidFill>
                            <a:schemeClr val="bg1"/>
                          </a:solidFill>
                          <a:latin typeface="Calibri" panose="020F0502020204030204" pitchFamily="34" charset="0"/>
                          <a:cs typeface="Calibri" panose="020F0502020204030204" pitchFamily="34" charset="0"/>
                        </a:rPr>
                        <a:t>NR vs 10.8 </a:t>
                      </a:r>
                    </a:p>
                    <a:p>
                      <a:pPr algn="ctr">
                        <a:lnSpc>
                          <a:spcPct val="90000"/>
                        </a:lnSpc>
                      </a:pPr>
                      <a:r>
                        <a:rPr lang="en-US" sz="1300" baseline="0" dirty="0">
                          <a:solidFill>
                            <a:schemeClr val="bg1"/>
                          </a:solidFill>
                          <a:latin typeface="Calibri" panose="020F0502020204030204" pitchFamily="34" charset="0"/>
                          <a:cs typeface="Calibri" panose="020F0502020204030204" pitchFamily="34" charset="0"/>
                        </a:rPr>
                        <a:t>(0.40) [0.23-0.68]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391</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56.0 vs 13.8</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(0.33) [0.25-0.43]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115</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NR vs NR</a:t>
                      </a:r>
                    </a:p>
                    <a:p>
                      <a:pPr algn="ctr">
                        <a:lnSpc>
                          <a:spcPct val="90000"/>
                        </a:lnSpc>
                      </a:pPr>
                      <a:r>
                        <a:rPr lang="en-US" sz="1300" dirty="0">
                          <a:solidFill>
                            <a:schemeClr val="bg1"/>
                          </a:solidFill>
                          <a:latin typeface="Calibri" panose="020F0502020204030204" pitchFamily="34" charset="0"/>
                          <a:cs typeface="Calibri" panose="020F0502020204030204" pitchFamily="34" charset="0"/>
                        </a:rPr>
                        <a:t>(0.48) [0.23-1.0]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115</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NR vs NR</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(0.48) [0.23-1.0]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b="1" dirty="0">
                          <a:solidFill>
                            <a:schemeClr val="bg1"/>
                          </a:solidFill>
                          <a:latin typeface="Calibri" panose="020F0502020204030204" pitchFamily="34" charset="0"/>
                          <a:cs typeface="Calibri" panose="020F0502020204030204" pitchFamily="34" charset="0"/>
                        </a:rPr>
                        <a:t>237</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37.2 vs 21.7</a:t>
                      </a:r>
                    </a:p>
                    <a:p>
                      <a:pPr algn="ctr">
                        <a:lnSpc>
                          <a:spcPct val="90000"/>
                        </a:lnSpc>
                      </a:pPr>
                      <a:r>
                        <a:rPr lang="en-US" sz="1300" b="0" dirty="0">
                          <a:solidFill>
                            <a:schemeClr val="bg1"/>
                          </a:solidFill>
                          <a:latin typeface="Calibri" panose="020F0502020204030204" pitchFamily="34" charset="0"/>
                          <a:cs typeface="Calibri" panose="020F0502020204030204" pitchFamily="34" charset="0"/>
                        </a:rPr>
                        <a:t>(0.31) [0.20-0.47]*</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FFFFFF">
                        <a:lumMod val="95000"/>
                      </a:srgbClr>
                    </a:solidFill>
                  </a:tcPr>
                </a:tc>
                <a:extLst>
                  <a:ext uri="{0D108BD9-81ED-4DB2-BD59-A6C34878D82A}">
                    <a16:rowId xmlns:a16="http://schemas.microsoft.com/office/drawing/2014/main" val="1077097575"/>
                  </a:ext>
                </a:extLst>
              </a:tr>
              <a:tr h="47860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90000"/>
                        </a:lnSpc>
                      </a:pPr>
                      <a:r>
                        <a:rPr lang="en-US" sz="1300" dirty="0">
                          <a:solidFill>
                            <a:schemeClr val="bg1"/>
                          </a:solidFill>
                          <a:latin typeface="Calibri" panose="020F0502020204030204" pitchFamily="34" charset="0"/>
                          <a:cs typeface="Calibri" panose="020F0502020204030204" pitchFamily="34" charset="0"/>
                        </a:rPr>
                        <a:t>Median duration of follow-up, mo</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13.8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27.5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57.6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26.1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26.1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90000"/>
                        </a:lnSpc>
                      </a:pPr>
                      <a:r>
                        <a:rPr lang="en-US" sz="1300" dirty="0">
                          <a:solidFill>
                            <a:schemeClr val="bg1"/>
                          </a:solidFill>
                          <a:latin typeface="Calibri" panose="020F0502020204030204" pitchFamily="34" charset="0"/>
                          <a:cs typeface="Calibri" panose="020F0502020204030204" pitchFamily="34" charset="0"/>
                        </a:rPr>
                        <a:t>22.9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DCDD0"/>
                    </a:solidFill>
                  </a:tcPr>
                </a:tc>
                <a:extLst>
                  <a:ext uri="{0D108BD9-81ED-4DB2-BD59-A6C34878D82A}">
                    <a16:rowId xmlns:a16="http://schemas.microsoft.com/office/drawing/2014/main" val="2519371903"/>
                  </a:ext>
                </a:extLst>
              </a:tr>
            </a:tbl>
          </a:graphicData>
        </a:graphic>
      </p:graphicFrame>
      <p:sp>
        <p:nvSpPr>
          <p:cNvPr id="7" name="TextBox 6">
            <a:extLst>
              <a:ext uri="{FF2B5EF4-FFF2-40B4-BE49-F238E27FC236}">
                <a16:creationId xmlns:a16="http://schemas.microsoft.com/office/drawing/2014/main" id="{67B0DD03-4528-B2C7-7BF9-333DEA740755}"/>
              </a:ext>
            </a:extLst>
          </p:cNvPr>
          <p:cNvSpPr txBox="1"/>
          <p:nvPr/>
        </p:nvSpPr>
        <p:spPr bwMode="auto">
          <a:xfrm>
            <a:off x="368372" y="5901542"/>
            <a:ext cx="71973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rPr>
              <a:t>*Non-g</a:t>
            </a:r>
            <a:r>
              <a:rPr kumimoji="0" lang="en-US" sz="1200" b="0" i="1" u="none" strike="noStrike" kern="1200" cap="none" spc="0" normalizeH="0" baseline="0" noProof="0" dirty="0">
                <a:ln>
                  <a:noFill/>
                </a:ln>
                <a:solidFill>
                  <a:schemeClr val="bg2"/>
                </a:solidFill>
                <a:effectLst/>
                <a:uLnTx/>
                <a:uFillTx/>
                <a:latin typeface="Calibri" panose="020F0502020204030204" pitchFamily="34" charset="0"/>
                <a:ea typeface="+mn-ea"/>
                <a:cs typeface="+mn-cs"/>
              </a:rPr>
              <a:t>BRCA</a:t>
            </a:r>
            <a:r>
              <a:rPr kumimoji="0" 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rPr>
              <a:t>m/HRp. </a:t>
            </a:r>
            <a:r>
              <a:rPr kumimoji="0" lang="en-US" sz="1200" b="0" i="0" u="none" strike="noStrike" kern="1200" cap="none" spc="0" normalizeH="0" baseline="30000" noProof="0" dirty="0">
                <a:ln>
                  <a:noFill/>
                </a:ln>
                <a:solidFill>
                  <a:schemeClr val="bg2"/>
                </a:solidFill>
                <a:effectLst/>
                <a:uLnTx/>
                <a:uFillTx/>
                <a:latin typeface="Calibri" panose="020F0502020204030204" pitchFamily="34" charset="0"/>
                <a:ea typeface="+mn-ea"/>
                <a:cs typeface="+mn-cs"/>
              </a:rPr>
              <a:t>†</a:t>
            </a:r>
            <a:r>
              <a:rPr kumimoji="0" 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rPr>
              <a:t>Non-g</a:t>
            </a:r>
            <a:r>
              <a:rPr kumimoji="0" lang="en-US" sz="1200" b="0" i="1" u="none" strike="noStrike" kern="1200" cap="none" spc="0" normalizeH="0" baseline="0" noProof="0" dirty="0">
                <a:ln>
                  <a:noFill/>
                </a:ln>
                <a:solidFill>
                  <a:schemeClr val="bg2"/>
                </a:solidFill>
                <a:effectLst/>
                <a:uLnTx/>
                <a:uFillTx/>
                <a:latin typeface="Calibri" panose="020F0502020204030204" pitchFamily="34" charset="0"/>
                <a:ea typeface="+mn-ea"/>
                <a:cs typeface="+mn-cs"/>
              </a:rPr>
              <a:t>BRCA</a:t>
            </a:r>
            <a:r>
              <a:rPr kumimoji="0" 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rPr>
              <a:t>m/HRd. </a:t>
            </a:r>
            <a:r>
              <a:rPr kumimoji="0" lang="en-US" sz="1200" b="0" i="0" u="none" strike="noStrike" kern="1200" cap="none" spc="0" normalizeH="0" baseline="30000" noProof="0" dirty="0">
                <a:ln>
                  <a:noFill/>
                </a:ln>
                <a:solidFill>
                  <a:schemeClr val="bg2"/>
                </a:solidFill>
                <a:effectLst/>
                <a:uLnTx/>
                <a:uFillTx/>
                <a:latin typeface="Calibri" panose="020F0502020204030204" pitchFamily="34" charset="0"/>
                <a:ea typeface="+mn-ea"/>
                <a:cs typeface="+mn-cs"/>
              </a:rPr>
              <a:t>‡</a:t>
            </a:r>
            <a:r>
              <a:rPr kumimoji="0" 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rPr>
              <a:t>g</a:t>
            </a:r>
            <a:r>
              <a:rPr kumimoji="0" lang="en-US" sz="1200" b="0" i="1" u="none" strike="noStrike" kern="1200" cap="none" spc="0" normalizeH="0" baseline="0" noProof="0" dirty="0">
                <a:ln>
                  <a:noFill/>
                </a:ln>
                <a:solidFill>
                  <a:schemeClr val="bg2"/>
                </a:solidFill>
                <a:effectLst/>
                <a:uLnTx/>
                <a:uFillTx/>
                <a:latin typeface="Calibri" panose="020F0502020204030204" pitchFamily="34" charset="0"/>
                <a:ea typeface="+mn-ea"/>
                <a:cs typeface="+mn-cs"/>
              </a:rPr>
              <a:t>BRCA</a:t>
            </a:r>
            <a:r>
              <a:rPr kumimoji="0" 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mn-cs"/>
              </a:rPr>
              <a:t>m population.</a:t>
            </a:r>
            <a:endParaRPr kumimoji="0" lang="en-US" sz="1200" b="0" i="0" u="none" strike="noStrike" kern="1200" cap="none" spc="0" normalizeH="0" baseline="30000" noProof="0" dirty="0">
              <a:ln>
                <a:noFill/>
              </a:ln>
              <a:solidFill>
                <a:schemeClr val="bg2"/>
              </a:solidFill>
              <a:effectLst/>
              <a:uLnTx/>
              <a:uFillTx/>
              <a:latin typeface="Calibri" panose="020F0502020204030204" pitchFamily="34" charset="0"/>
              <a:ea typeface="+mn-ea"/>
              <a:cs typeface="+mn-cs"/>
            </a:endParaRPr>
          </a:p>
        </p:txBody>
      </p:sp>
      <p:sp>
        <p:nvSpPr>
          <p:cNvPr id="8" name="TextBox 7">
            <a:extLst>
              <a:ext uri="{FF2B5EF4-FFF2-40B4-BE49-F238E27FC236}">
                <a16:creationId xmlns:a16="http://schemas.microsoft.com/office/drawing/2014/main" id="{855C6F0A-4ACB-12E5-4507-AA52C1EDBEE2}"/>
              </a:ext>
            </a:extLst>
          </p:cNvPr>
          <p:cNvSpPr txBox="1"/>
          <p:nvPr/>
        </p:nvSpPr>
        <p:spPr bwMode="auto">
          <a:xfrm>
            <a:off x="436373" y="6198542"/>
            <a:ext cx="90245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lang="en-US" sz="1200" b="0" dirty="0">
                <a:solidFill>
                  <a:schemeClr val="bg2"/>
                </a:solidFill>
                <a:latin typeface="Calibri" panose="020F0502020204030204" pitchFamily="34" charset="0"/>
              </a:rPr>
              <a:t>1. Gonzalez-Martin. NEJM. 2019;381:2391. 2. Li. SGO 2022. Abstr 244. 3. Banerjee. Lancet Oncol. 2021;22:1721. 4. Monk. JCO. 2022;40:3952. 5. Ray-Coquard. NEJM. 2019;381:2416.</a:t>
            </a:r>
          </a:p>
        </p:txBody>
      </p:sp>
    </p:spTree>
    <p:extLst>
      <p:ext uri="{BB962C8B-B14F-4D97-AF65-F5344CB8AC3E}">
        <p14:creationId xmlns:p14="http://schemas.microsoft.com/office/powerpoint/2010/main" val="162968558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a:extLst>
              <a:ext uri="{FF2B5EF4-FFF2-40B4-BE49-F238E27FC236}">
                <a16:creationId xmlns:a16="http://schemas.microsoft.com/office/drawing/2014/main" id="{8373428B-8AB0-491C-A0E1-75AA77F4FD92}"/>
              </a:ext>
            </a:extLst>
          </p:cNvPr>
          <p:cNvSpPr>
            <a:spLocks noGrp="1"/>
          </p:cNvSpPr>
          <p:nvPr>
            <p:ph type="title"/>
          </p:nvPr>
        </p:nvSpPr>
        <p:spPr/>
        <p:txBody>
          <a:bodyPr/>
          <a:lstStyle/>
          <a:p>
            <a:r>
              <a:rPr lang="en-US" dirty="0"/>
              <a:t>PARP Inhibitor AEs of Interest</a:t>
            </a:r>
            <a:endParaRPr lang="en-US" altLang="en-US" dirty="0"/>
          </a:p>
        </p:txBody>
      </p:sp>
      <p:sp>
        <p:nvSpPr>
          <p:cNvPr id="25949" name="TextBox 25948">
            <a:extLst>
              <a:ext uri="{FF2B5EF4-FFF2-40B4-BE49-F238E27FC236}">
                <a16:creationId xmlns:a16="http://schemas.microsoft.com/office/drawing/2014/main" id="{20AF7CE4-BA41-6E1B-63B0-066F7C4CADEE}"/>
              </a:ext>
            </a:extLst>
          </p:cNvPr>
          <p:cNvSpPr txBox="1"/>
          <p:nvPr/>
        </p:nvSpPr>
        <p:spPr bwMode="auto">
          <a:xfrm>
            <a:off x="8482149" y="6294628"/>
            <a:ext cx="4289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auto" hangingPunct="1">
              <a:spcBef>
                <a:spcPct val="50000"/>
              </a:spcBef>
              <a:defRPr/>
            </a:pPr>
            <a:r>
              <a:rPr lang="en-US" sz="1200" b="0" dirty="0">
                <a:solidFill>
                  <a:srgbClr val="000000"/>
                </a:solidFill>
                <a:latin typeface="Calibri" panose="020F0502020204030204" pitchFamily="34" charset="0"/>
                <a:cs typeface="+mn-cs"/>
              </a:rPr>
              <a:t>100</a:t>
            </a:r>
          </a:p>
        </p:txBody>
      </p:sp>
      <p:sp>
        <p:nvSpPr>
          <p:cNvPr id="25950" name="TextBox 25949">
            <a:extLst>
              <a:ext uri="{FF2B5EF4-FFF2-40B4-BE49-F238E27FC236}">
                <a16:creationId xmlns:a16="http://schemas.microsoft.com/office/drawing/2014/main" id="{6D29E168-6CB8-3FAF-039E-0DDFEDC306A2}"/>
              </a:ext>
            </a:extLst>
          </p:cNvPr>
          <p:cNvSpPr txBox="1"/>
          <p:nvPr/>
        </p:nvSpPr>
        <p:spPr bwMode="auto">
          <a:xfrm>
            <a:off x="4137768" y="6294628"/>
            <a:ext cx="4289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auto" hangingPunct="1">
              <a:spcBef>
                <a:spcPct val="50000"/>
              </a:spcBef>
              <a:defRPr/>
            </a:pPr>
            <a:r>
              <a:rPr lang="en-US" sz="1200" b="0" dirty="0">
                <a:solidFill>
                  <a:srgbClr val="000000"/>
                </a:solidFill>
                <a:latin typeface="Calibri" panose="020F0502020204030204" pitchFamily="34" charset="0"/>
                <a:cs typeface="+mn-cs"/>
              </a:rPr>
              <a:t>100</a:t>
            </a:r>
          </a:p>
        </p:txBody>
      </p:sp>
      <p:sp>
        <p:nvSpPr>
          <p:cNvPr id="25951" name="TextBox 25950">
            <a:extLst>
              <a:ext uri="{FF2B5EF4-FFF2-40B4-BE49-F238E27FC236}">
                <a16:creationId xmlns:a16="http://schemas.microsoft.com/office/drawing/2014/main" id="{07091283-80AC-7DFF-4CEE-81B7B5E422D4}"/>
              </a:ext>
            </a:extLst>
          </p:cNvPr>
          <p:cNvSpPr txBox="1"/>
          <p:nvPr/>
        </p:nvSpPr>
        <p:spPr bwMode="auto">
          <a:xfrm>
            <a:off x="4572206" y="6294628"/>
            <a:ext cx="4289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auto" hangingPunct="1">
              <a:spcBef>
                <a:spcPct val="50000"/>
              </a:spcBef>
              <a:defRPr/>
            </a:pPr>
            <a:r>
              <a:rPr lang="en-US" sz="1200" b="0" dirty="0">
                <a:solidFill>
                  <a:srgbClr val="000000"/>
                </a:solidFill>
                <a:latin typeface="Calibri" panose="020F0502020204030204" pitchFamily="34" charset="0"/>
                <a:cs typeface="+mn-cs"/>
              </a:rPr>
              <a:t>80</a:t>
            </a:r>
          </a:p>
        </p:txBody>
      </p:sp>
      <p:sp>
        <p:nvSpPr>
          <p:cNvPr id="25952" name="TextBox 25951">
            <a:extLst>
              <a:ext uri="{FF2B5EF4-FFF2-40B4-BE49-F238E27FC236}">
                <a16:creationId xmlns:a16="http://schemas.microsoft.com/office/drawing/2014/main" id="{6867ABF4-CEFC-23B0-DA62-ACAD8DBC0D23}"/>
              </a:ext>
            </a:extLst>
          </p:cNvPr>
          <p:cNvSpPr txBox="1"/>
          <p:nvPr/>
        </p:nvSpPr>
        <p:spPr bwMode="auto">
          <a:xfrm>
            <a:off x="5006644" y="6294628"/>
            <a:ext cx="4289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auto" hangingPunct="1">
              <a:spcBef>
                <a:spcPct val="50000"/>
              </a:spcBef>
              <a:defRPr/>
            </a:pPr>
            <a:r>
              <a:rPr lang="en-US" sz="1200" b="0" dirty="0">
                <a:solidFill>
                  <a:srgbClr val="000000"/>
                </a:solidFill>
                <a:latin typeface="Calibri" panose="020F0502020204030204" pitchFamily="34" charset="0"/>
                <a:cs typeface="+mn-cs"/>
              </a:rPr>
              <a:t>60</a:t>
            </a:r>
          </a:p>
        </p:txBody>
      </p:sp>
      <p:sp>
        <p:nvSpPr>
          <p:cNvPr id="25953" name="TextBox 25952">
            <a:extLst>
              <a:ext uri="{FF2B5EF4-FFF2-40B4-BE49-F238E27FC236}">
                <a16:creationId xmlns:a16="http://schemas.microsoft.com/office/drawing/2014/main" id="{B7F0DACB-1C4A-245B-4C81-78B38F513DF6}"/>
              </a:ext>
            </a:extLst>
          </p:cNvPr>
          <p:cNvSpPr txBox="1"/>
          <p:nvPr/>
        </p:nvSpPr>
        <p:spPr bwMode="auto">
          <a:xfrm>
            <a:off x="5441082" y="6294628"/>
            <a:ext cx="4289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auto" hangingPunct="1">
              <a:spcBef>
                <a:spcPct val="50000"/>
              </a:spcBef>
              <a:defRPr/>
            </a:pPr>
            <a:r>
              <a:rPr lang="en-US" sz="1200" b="0" dirty="0">
                <a:solidFill>
                  <a:srgbClr val="000000"/>
                </a:solidFill>
                <a:latin typeface="Calibri" panose="020F0502020204030204" pitchFamily="34" charset="0"/>
                <a:cs typeface="+mn-cs"/>
              </a:rPr>
              <a:t>40</a:t>
            </a:r>
          </a:p>
        </p:txBody>
      </p:sp>
      <p:sp>
        <p:nvSpPr>
          <p:cNvPr id="25954" name="TextBox 25953">
            <a:extLst>
              <a:ext uri="{FF2B5EF4-FFF2-40B4-BE49-F238E27FC236}">
                <a16:creationId xmlns:a16="http://schemas.microsoft.com/office/drawing/2014/main" id="{9ED6F92E-6E0B-0ACC-FDBA-ABF21FC39153}"/>
              </a:ext>
            </a:extLst>
          </p:cNvPr>
          <p:cNvSpPr txBox="1"/>
          <p:nvPr/>
        </p:nvSpPr>
        <p:spPr bwMode="auto">
          <a:xfrm>
            <a:off x="5875520" y="6294628"/>
            <a:ext cx="4289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auto" hangingPunct="1">
              <a:spcBef>
                <a:spcPct val="50000"/>
              </a:spcBef>
              <a:defRPr/>
            </a:pPr>
            <a:r>
              <a:rPr lang="en-US" sz="1200" b="0" dirty="0">
                <a:solidFill>
                  <a:srgbClr val="000000"/>
                </a:solidFill>
                <a:latin typeface="Calibri" panose="020F0502020204030204" pitchFamily="34" charset="0"/>
                <a:cs typeface="+mn-cs"/>
              </a:rPr>
              <a:t>20</a:t>
            </a:r>
          </a:p>
        </p:txBody>
      </p:sp>
      <p:sp>
        <p:nvSpPr>
          <p:cNvPr id="25955" name="TextBox 25954">
            <a:extLst>
              <a:ext uri="{FF2B5EF4-FFF2-40B4-BE49-F238E27FC236}">
                <a16:creationId xmlns:a16="http://schemas.microsoft.com/office/drawing/2014/main" id="{4F18BDAB-EA7C-AE9C-F5B1-54D2D72120EF}"/>
              </a:ext>
            </a:extLst>
          </p:cNvPr>
          <p:cNvSpPr txBox="1"/>
          <p:nvPr/>
        </p:nvSpPr>
        <p:spPr bwMode="auto">
          <a:xfrm>
            <a:off x="6309958" y="6294628"/>
            <a:ext cx="4289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auto" hangingPunct="1">
              <a:spcBef>
                <a:spcPct val="50000"/>
              </a:spcBef>
              <a:defRPr/>
            </a:pPr>
            <a:r>
              <a:rPr lang="en-US" sz="1200" b="0" dirty="0">
                <a:solidFill>
                  <a:srgbClr val="000000"/>
                </a:solidFill>
                <a:latin typeface="Calibri" panose="020F0502020204030204" pitchFamily="34" charset="0"/>
                <a:cs typeface="+mn-cs"/>
              </a:rPr>
              <a:t>0</a:t>
            </a:r>
          </a:p>
        </p:txBody>
      </p:sp>
      <p:sp>
        <p:nvSpPr>
          <p:cNvPr id="25956" name="TextBox 25955">
            <a:extLst>
              <a:ext uri="{FF2B5EF4-FFF2-40B4-BE49-F238E27FC236}">
                <a16:creationId xmlns:a16="http://schemas.microsoft.com/office/drawing/2014/main" id="{638A8EFE-55A0-903D-9D08-554DFBD67784}"/>
              </a:ext>
            </a:extLst>
          </p:cNvPr>
          <p:cNvSpPr txBox="1"/>
          <p:nvPr/>
        </p:nvSpPr>
        <p:spPr bwMode="auto">
          <a:xfrm>
            <a:off x="6744396" y="6294628"/>
            <a:ext cx="4289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auto" hangingPunct="1">
              <a:spcBef>
                <a:spcPct val="50000"/>
              </a:spcBef>
              <a:defRPr/>
            </a:pPr>
            <a:r>
              <a:rPr lang="en-US" sz="1200" b="0" dirty="0">
                <a:solidFill>
                  <a:srgbClr val="000000"/>
                </a:solidFill>
                <a:latin typeface="Calibri" panose="020F0502020204030204" pitchFamily="34" charset="0"/>
                <a:cs typeface="+mn-cs"/>
              </a:rPr>
              <a:t>20</a:t>
            </a:r>
          </a:p>
        </p:txBody>
      </p:sp>
      <p:sp>
        <p:nvSpPr>
          <p:cNvPr id="25957" name="TextBox 25956">
            <a:extLst>
              <a:ext uri="{FF2B5EF4-FFF2-40B4-BE49-F238E27FC236}">
                <a16:creationId xmlns:a16="http://schemas.microsoft.com/office/drawing/2014/main" id="{93389E2D-0326-AA61-5045-C38E54FC2981}"/>
              </a:ext>
            </a:extLst>
          </p:cNvPr>
          <p:cNvSpPr txBox="1"/>
          <p:nvPr/>
        </p:nvSpPr>
        <p:spPr bwMode="auto">
          <a:xfrm>
            <a:off x="7178834" y="6294628"/>
            <a:ext cx="4289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auto" hangingPunct="1">
              <a:spcBef>
                <a:spcPct val="50000"/>
              </a:spcBef>
              <a:defRPr/>
            </a:pPr>
            <a:r>
              <a:rPr lang="en-US" sz="1200" b="0" dirty="0">
                <a:solidFill>
                  <a:srgbClr val="000000"/>
                </a:solidFill>
                <a:latin typeface="Calibri" panose="020F0502020204030204" pitchFamily="34" charset="0"/>
                <a:cs typeface="+mn-cs"/>
              </a:rPr>
              <a:t>40</a:t>
            </a:r>
          </a:p>
        </p:txBody>
      </p:sp>
      <p:sp>
        <p:nvSpPr>
          <p:cNvPr id="25958" name="TextBox 25957">
            <a:extLst>
              <a:ext uri="{FF2B5EF4-FFF2-40B4-BE49-F238E27FC236}">
                <a16:creationId xmlns:a16="http://schemas.microsoft.com/office/drawing/2014/main" id="{098A307E-0915-0194-BDD4-DAA66FCF59F9}"/>
              </a:ext>
            </a:extLst>
          </p:cNvPr>
          <p:cNvSpPr txBox="1"/>
          <p:nvPr/>
        </p:nvSpPr>
        <p:spPr bwMode="auto">
          <a:xfrm>
            <a:off x="7613272" y="6294628"/>
            <a:ext cx="4289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auto" hangingPunct="1">
              <a:spcBef>
                <a:spcPct val="50000"/>
              </a:spcBef>
              <a:defRPr/>
            </a:pPr>
            <a:r>
              <a:rPr lang="en-US" sz="1200" b="0" dirty="0">
                <a:solidFill>
                  <a:srgbClr val="000000"/>
                </a:solidFill>
                <a:latin typeface="Calibri" panose="020F0502020204030204" pitchFamily="34" charset="0"/>
                <a:cs typeface="+mn-cs"/>
              </a:rPr>
              <a:t>60</a:t>
            </a:r>
          </a:p>
        </p:txBody>
      </p:sp>
      <p:sp>
        <p:nvSpPr>
          <p:cNvPr id="25959" name="TextBox 25958">
            <a:extLst>
              <a:ext uri="{FF2B5EF4-FFF2-40B4-BE49-F238E27FC236}">
                <a16:creationId xmlns:a16="http://schemas.microsoft.com/office/drawing/2014/main" id="{04F6D9C6-4403-442A-6D2A-F315EEEE9337}"/>
              </a:ext>
            </a:extLst>
          </p:cNvPr>
          <p:cNvSpPr txBox="1"/>
          <p:nvPr/>
        </p:nvSpPr>
        <p:spPr bwMode="auto">
          <a:xfrm>
            <a:off x="8047710" y="6294628"/>
            <a:ext cx="4289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eaLnBrk="1" fontAlgn="auto" hangingPunct="1">
              <a:spcBef>
                <a:spcPct val="50000"/>
              </a:spcBef>
              <a:defRPr/>
            </a:pPr>
            <a:r>
              <a:rPr lang="en-US" sz="1200" b="0" dirty="0">
                <a:solidFill>
                  <a:srgbClr val="000000"/>
                </a:solidFill>
                <a:latin typeface="Calibri" panose="020F0502020204030204" pitchFamily="34" charset="0"/>
                <a:cs typeface="+mn-cs"/>
              </a:rPr>
              <a:t>80</a:t>
            </a:r>
          </a:p>
        </p:txBody>
      </p:sp>
      <p:grpSp>
        <p:nvGrpSpPr>
          <p:cNvPr id="25960" name="Group 25959">
            <a:extLst>
              <a:ext uri="{FF2B5EF4-FFF2-40B4-BE49-F238E27FC236}">
                <a16:creationId xmlns:a16="http://schemas.microsoft.com/office/drawing/2014/main" id="{5073910A-A9B7-4CCF-5E06-5388096148CF}"/>
              </a:ext>
            </a:extLst>
          </p:cNvPr>
          <p:cNvGrpSpPr/>
          <p:nvPr/>
        </p:nvGrpSpPr>
        <p:grpSpPr>
          <a:xfrm>
            <a:off x="5678819" y="4906320"/>
            <a:ext cx="1248266" cy="128016"/>
            <a:chOff x="5580448" y="4829353"/>
            <a:chExt cx="1248266" cy="128016"/>
          </a:xfrm>
        </p:grpSpPr>
        <p:sp>
          <p:nvSpPr>
            <p:cNvPr id="25961" name="Rectangle 25960">
              <a:extLst>
                <a:ext uri="{FF2B5EF4-FFF2-40B4-BE49-F238E27FC236}">
                  <a16:creationId xmlns:a16="http://schemas.microsoft.com/office/drawing/2014/main" id="{2B5144EF-967C-B439-AFDE-35D90DCB8E2E}"/>
                </a:ext>
              </a:extLst>
            </p:cNvPr>
            <p:cNvSpPr/>
            <p:nvPr/>
          </p:nvSpPr>
          <p:spPr>
            <a:xfrm>
              <a:off x="5580448" y="4829353"/>
              <a:ext cx="715438" cy="126315"/>
            </a:xfrm>
            <a:prstGeom prst="rect">
              <a:avLst/>
            </a:prstGeom>
            <a:solidFill>
              <a:schemeClr val="accent2"/>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62" name="Rectangle 25961">
              <a:extLst>
                <a:ext uri="{FF2B5EF4-FFF2-40B4-BE49-F238E27FC236}">
                  <a16:creationId xmlns:a16="http://schemas.microsoft.com/office/drawing/2014/main" id="{7EC314A3-A89D-DBEE-30C6-A6F0F911C339}"/>
                </a:ext>
              </a:extLst>
            </p:cNvPr>
            <p:cNvSpPr/>
            <p:nvPr/>
          </p:nvSpPr>
          <p:spPr>
            <a:xfrm>
              <a:off x="6298205" y="4829353"/>
              <a:ext cx="123363" cy="128016"/>
            </a:xfrm>
            <a:prstGeom prst="rect">
              <a:avLst/>
            </a:prstGeom>
            <a:solidFill>
              <a:srgbClr val="157EC0"/>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63" name="Rectangle 25962">
              <a:extLst>
                <a:ext uri="{FF2B5EF4-FFF2-40B4-BE49-F238E27FC236}">
                  <a16:creationId xmlns:a16="http://schemas.microsoft.com/office/drawing/2014/main" id="{D9C7EB4F-18F6-4C22-25B6-15298A3DA6C9}"/>
                </a:ext>
              </a:extLst>
            </p:cNvPr>
            <p:cNvSpPr/>
            <p:nvPr/>
          </p:nvSpPr>
          <p:spPr>
            <a:xfrm>
              <a:off x="6430334" y="4829353"/>
              <a:ext cx="398380" cy="128016"/>
            </a:xfrm>
            <a:prstGeom prst="rect">
              <a:avLst/>
            </a:prstGeom>
            <a:solidFill>
              <a:schemeClr val="accent3">
                <a:lumMod val="60000"/>
                <a:lumOff val="40000"/>
              </a:schemeClr>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5964" name="Group 25963">
            <a:extLst>
              <a:ext uri="{FF2B5EF4-FFF2-40B4-BE49-F238E27FC236}">
                <a16:creationId xmlns:a16="http://schemas.microsoft.com/office/drawing/2014/main" id="{A8C87D89-A3D2-D472-14BD-894F7F7A1089}"/>
              </a:ext>
            </a:extLst>
          </p:cNvPr>
          <p:cNvGrpSpPr/>
          <p:nvPr/>
        </p:nvGrpSpPr>
        <p:grpSpPr>
          <a:xfrm>
            <a:off x="5278528" y="4516368"/>
            <a:ext cx="1844704" cy="128016"/>
            <a:chOff x="5180157" y="4439401"/>
            <a:chExt cx="1844704" cy="128016"/>
          </a:xfrm>
        </p:grpSpPr>
        <p:sp>
          <p:nvSpPr>
            <p:cNvPr id="25965" name="Rectangle 25964">
              <a:extLst>
                <a:ext uri="{FF2B5EF4-FFF2-40B4-BE49-F238E27FC236}">
                  <a16:creationId xmlns:a16="http://schemas.microsoft.com/office/drawing/2014/main" id="{B8A8A72A-60CF-03A5-421A-4CABF877DC90}"/>
                </a:ext>
              </a:extLst>
            </p:cNvPr>
            <p:cNvSpPr/>
            <p:nvPr/>
          </p:nvSpPr>
          <p:spPr>
            <a:xfrm>
              <a:off x="5180157" y="4440252"/>
              <a:ext cx="1203468" cy="126315"/>
            </a:xfrm>
            <a:prstGeom prst="rect">
              <a:avLst/>
            </a:prstGeom>
            <a:solidFill>
              <a:schemeClr val="accent2"/>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66" name="Rectangle 25965">
              <a:extLst>
                <a:ext uri="{FF2B5EF4-FFF2-40B4-BE49-F238E27FC236}">
                  <a16:creationId xmlns:a16="http://schemas.microsoft.com/office/drawing/2014/main" id="{2BA4DF65-2757-13CE-9994-EC9E48306DFA}"/>
                </a:ext>
              </a:extLst>
            </p:cNvPr>
            <p:cNvSpPr/>
            <p:nvPr/>
          </p:nvSpPr>
          <p:spPr>
            <a:xfrm>
              <a:off x="6388510" y="4439401"/>
              <a:ext cx="29150" cy="128016"/>
            </a:xfrm>
            <a:prstGeom prst="rect">
              <a:avLst/>
            </a:prstGeom>
            <a:solidFill>
              <a:srgbClr val="157EC0"/>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67" name="Rectangle 25966">
              <a:extLst>
                <a:ext uri="{FF2B5EF4-FFF2-40B4-BE49-F238E27FC236}">
                  <a16:creationId xmlns:a16="http://schemas.microsoft.com/office/drawing/2014/main" id="{F4ECC832-23C8-C10A-0EC8-07D8C945A596}"/>
                </a:ext>
              </a:extLst>
            </p:cNvPr>
            <p:cNvSpPr/>
            <p:nvPr/>
          </p:nvSpPr>
          <p:spPr>
            <a:xfrm>
              <a:off x="6441865" y="4440252"/>
              <a:ext cx="582996" cy="126315"/>
            </a:xfrm>
            <a:prstGeom prst="rect">
              <a:avLst/>
            </a:prstGeom>
            <a:solidFill>
              <a:schemeClr val="accent3">
                <a:lumMod val="60000"/>
                <a:lumOff val="40000"/>
              </a:schemeClr>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grpSp>
      <p:grpSp>
        <p:nvGrpSpPr>
          <p:cNvPr id="25968" name="Group 25967">
            <a:extLst>
              <a:ext uri="{FF2B5EF4-FFF2-40B4-BE49-F238E27FC236}">
                <a16:creationId xmlns:a16="http://schemas.microsoft.com/office/drawing/2014/main" id="{D2B97982-6C77-0A52-D7C0-0A6C9E84AD4D}"/>
              </a:ext>
            </a:extLst>
          </p:cNvPr>
          <p:cNvGrpSpPr/>
          <p:nvPr/>
        </p:nvGrpSpPr>
        <p:grpSpPr>
          <a:xfrm>
            <a:off x="5150656" y="4316999"/>
            <a:ext cx="1749538" cy="128016"/>
            <a:chOff x="5052285" y="4271295"/>
            <a:chExt cx="1749538" cy="128016"/>
          </a:xfrm>
        </p:grpSpPr>
        <p:sp>
          <p:nvSpPr>
            <p:cNvPr id="25969" name="Rectangle 25968">
              <a:extLst>
                <a:ext uri="{FF2B5EF4-FFF2-40B4-BE49-F238E27FC236}">
                  <a16:creationId xmlns:a16="http://schemas.microsoft.com/office/drawing/2014/main" id="{B6DB443D-B191-655F-6FC7-6F394458243D}"/>
                </a:ext>
              </a:extLst>
            </p:cNvPr>
            <p:cNvSpPr/>
            <p:nvPr/>
          </p:nvSpPr>
          <p:spPr>
            <a:xfrm>
              <a:off x="5052285" y="4271295"/>
              <a:ext cx="715438" cy="126315"/>
            </a:xfrm>
            <a:prstGeom prst="rect">
              <a:avLst/>
            </a:prstGeom>
            <a:solidFill>
              <a:schemeClr val="accent2"/>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70" name="Rectangle 25969">
              <a:extLst>
                <a:ext uri="{FF2B5EF4-FFF2-40B4-BE49-F238E27FC236}">
                  <a16:creationId xmlns:a16="http://schemas.microsoft.com/office/drawing/2014/main" id="{BB8D3848-F49D-3CCC-DCC1-D4CFC3B29CDE}"/>
                </a:ext>
              </a:extLst>
            </p:cNvPr>
            <p:cNvSpPr/>
            <p:nvPr/>
          </p:nvSpPr>
          <p:spPr>
            <a:xfrm>
              <a:off x="5772835" y="4271295"/>
              <a:ext cx="643406" cy="128016"/>
            </a:xfrm>
            <a:prstGeom prst="rect">
              <a:avLst/>
            </a:prstGeom>
            <a:solidFill>
              <a:schemeClr val="accent1"/>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71" name="Rectangle 25970">
              <a:extLst>
                <a:ext uri="{FF2B5EF4-FFF2-40B4-BE49-F238E27FC236}">
                  <a16:creationId xmlns:a16="http://schemas.microsoft.com/office/drawing/2014/main" id="{725F3F16-C98F-6F89-A1EF-1B4DCDF71931}"/>
                </a:ext>
              </a:extLst>
            </p:cNvPr>
            <p:cNvSpPr/>
            <p:nvPr/>
          </p:nvSpPr>
          <p:spPr>
            <a:xfrm>
              <a:off x="6461742" y="4271295"/>
              <a:ext cx="340081" cy="128016"/>
            </a:xfrm>
            <a:prstGeom prst="rect">
              <a:avLst/>
            </a:prstGeom>
            <a:solidFill>
              <a:schemeClr val="accent3">
                <a:lumMod val="60000"/>
                <a:lumOff val="40000"/>
              </a:schemeClr>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72" name="Rectangle 25971">
              <a:extLst>
                <a:ext uri="{FF2B5EF4-FFF2-40B4-BE49-F238E27FC236}">
                  <a16:creationId xmlns:a16="http://schemas.microsoft.com/office/drawing/2014/main" id="{67A47B6B-A0CA-0E7B-2D28-1629E6E3109F}"/>
                </a:ext>
              </a:extLst>
            </p:cNvPr>
            <p:cNvSpPr/>
            <p:nvPr/>
          </p:nvSpPr>
          <p:spPr>
            <a:xfrm>
              <a:off x="6414741" y="4271295"/>
              <a:ext cx="45719" cy="126315"/>
            </a:xfrm>
            <a:prstGeom prst="rect">
              <a:avLst/>
            </a:prstGeom>
            <a:solidFill>
              <a:srgbClr val="8872B1"/>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5973" name="Group 25972">
            <a:extLst>
              <a:ext uri="{FF2B5EF4-FFF2-40B4-BE49-F238E27FC236}">
                <a16:creationId xmlns:a16="http://schemas.microsoft.com/office/drawing/2014/main" id="{2125474D-8FC1-70DF-D8FF-5D613F684BBC}"/>
              </a:ext>
            </a:extLst>
          </p:cNvPr>
          <p:cNvGrpSpPr/>
          <p:nvPr/>
        </p:nvGrpSpPr>
        <p:grpSpPr>
          <a:xfrm>
            <a:off x="5771443" y="5098265"/>
            <a:ext cx="1387475" cy="128016"/>
            <a:chOff x="5673072" y="5021298"/>
            <a:chExt cx="1387475" cy="128016"/>
          </a:xfrm>
        </p:grpSpPr>
        <p:sp>
          <p:nvSpPr>
            <p:cNvPr id="25974" name="Rectangle 25973">
              <a:extLst>
                <a:ext uri="{FF2B5EF4-FFF2-40B4-BE49-F238E27FC236}">
                  <a16:creationId xmlns:a16="http://schemas.microsoft.com/office/drawing/2014/main" id="{E93E7BDB-247C-623D-9016-DA0B1FEEA514}"/>
                </a:ext>
              </a:extLst>
            </p:cNvPr>
            <p:cNvSpPr/>
            <p:nvPr/>
          </p:nvSpPr>
          <p:spPr>
            <a:xfrm>
              <a:off x="6379717" y="5021298"/>
              <a:ext cx="60346" cy="128016"/>
            </a:xfrm>
            <a:prstGeom prst="rect">
              <a:avLst/>
            </a:prstGeom>
            <a:solidFill>
              <a:srgbClr val="157EC0"/>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75" name="Rectangle 25974">
              <a:extLst>
                <a:ext uri="{FF2B5EF4-FFF2-40B4-BE49-F238E27FC236}">
                  <a16:creationId xmlns:a16="http://schemas.microsoft.com/office/drawing/2014/main" id="{38BE5D9E-E4D7-48C0-2F18-D20AB7533EA1}"/>
                </a:ext>
              </a:extLst>
            </p:cNvPr>
            <p:cNvSpPr/>
            <p:nvPr/>
          </p:nvSpPr>
          <p:spPr>
            <a:xfrm>
              <a:off x="5673072" y="5021298"/>
              <a:ext cx="715438" cy="126315"/>
            </a:xfrm>
            <a:prstGeom prst="rect">
              <a:avLst/>
            </a:prstGeom>
            <a:solidFill>
              <a:schemeClr val="accent2"/>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76" name="Rectangle 25975">
              <a:extLst>
                <a:ext uri="{FF2B5EF4-FFF2-40B4-BE49-F238E27FC236}">
                  <a16:creationId xmlns:a16="http://schemas.microsoft.com/office/drawing/2014/main" id="{B06F5FC5-0E28-9EC8-9C86-E5DFFCDC877E}"/>
                </a:ext>
              </a:extLst>
            </p:cNvPr>
            <p:cNvSpPr/>
            <p:nvPr/>
          </p:nvSpPr>
          <p:spPr>
            <a:xfrm>
              <a:off x="6440064" y="5021298"/>
              <a:ext cx="620483" cy="126315"/>
            </a:xfrm>
            <a:prstGeom prst="rect">
              <a:avLst/>
            </a:prstGeom>
            <a:solidFill>
              <a:schemeClr val="accent3">
                <a:lumMod val="60000"/>
                <a:lumOff val="40000"/>
              </a:schemeClr>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grpSp>
      <p:grpSp>
        <p:nvGrpSpPr>
          <p:cNvPr id="25977" name="Group 25976">
            <a:extLst>
              <a:ext uri="{FF2B5EF4-FFF2-40B4-BE49-F238E27FC236}">
                <a16:creationId xmlns:a16="http://schemas.microsoft.com/office/drawing/2014/main" id="{DC1E29D8-0F01-BE79-1AB0-6824C611A795}"/>
              </a:ext>
            </a:extLst>
          </p:cNvPr>
          <p:cNvGrpSpPr/>
          <p:nvPr/>
        </p:nvGrpSpPr>
        <p:grpSpPr>
          <a:xfrm>
            <a:off x="5956002" y="5697525"/>
            <a:ext cx="882289" cy="128016"/>
            <a:chOff x="5857631" y="5620558"/>
            <a:chExt cx="882289" cy="128016"/>
          </a:xfrm>
        </p:grpSpPr>
        <p:sp>
          <p:nvSpPr>
            <p:cNvPr id="25978" name="Rectangle 25977">
              <a:extLst>
                <a:ext uri="{FF2B5EF4-FFF2-40B4-BE49-F238E27FC236}">
                  <a16:creationId xmlns:a16="http://schemas.microsoft.com/office/drawing/2014/main" id="{9EB1C2EB-D9CC-60B0-CD63-95FB39BE2983}"/>
                </a:ext>
              </a:extLst>
            </p:cNvPr>
            <p:cNvSpPr/>
            <p:nvPr/>
          </p:nvSpPr>
          <p:spPr>
            <a:xfrm>
              <a:off x="5857631" y="5620558"/>
              <a:ext cx="552261" cy="128016"/>
            </a:xfrm>
            <a:prstGeom prst="rect">
              <a:avLst/>
            </a:prstGeom>
            <a:solidFill>
              <a:schemeClr val="accent2"/>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79" name="Rectangle 25978">
              <a:extLst>
                <a:ext uri="{FF2B5EF4-FFF2-40B4-BE49-F238E27FC236}">
                  <a16:creationId xmlns:a16="http://schemas.microsoft.com/office/drawing/2014/main" id="{9439D5DC-BC8C-864F-B56B-22640B27A4AD}"/>
                </a:ext>
              </a:extLst>
            </p:cNvPr>
            <p:cNvSpPr/>
            <p:nvPr/>
          </p:nvSpPr>
          <p:spPr>
            <a:xfrm>
              <a:off x="6419767" y="5620558"/>
              <a:ext cx="320153" cy="128016"/>
            </a:xfrm>
            <a:prstGeom prst="rect">
              <a:avLst/>
            </a:prstGeom>
            <a:solidFill>
              <a:schemeClr val="accent3">
                <a:lumMod val="60000"/>
                <a:lumOff val="40000"/>
              </a:schemeClr>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5980" name="Group 25979">
            <a:extLst>
              <a:ext uri="{FF2B5EF4-FFF2-40B4-BE49-F238E27FC236}">
                <a16:creationId xmlns:a16="http://schemas.microsoft.com/office/drawing/2014/main" id="{32730C9F-9282-66FA-9717-57C9BA234908}"/>
              </a:ext>
            </a:extLst>
          </p:cNvPr>
          <p:cNvGrpSpPr/>
          <p:nvPr/>
        </p:nvGrpSpPr>
        <p:grpSpPr>
          <a:xfrm>
            <a:off x="5990172" y="5885314"/>
            <a:ext cx="836472" cy="129914"/>
            <a:chOff x="5891801" y="5808347"/>
            <a:chExt cx="836472" cy="129914"/>
          </a:xfrm>
        </p:grpSpPr>
        <p:sp>
          <p:nvSpPr>
            <p:cNvPr id="25981" name="Rectangle 25980">
              <a:extLst>
                <a:ext uri="{FF2B5EF4-FFF2-40B4-BE49-F238E27FC236}">
                  <a16:creationId xmlns:a16="http://schemas.microsoft.com/office/drawing/2014/main" id="{BB666A32-3CA7-89FC-21EF-4DF9EE593780}"/>
                </a:ext>
              </a:extLst>
            </p:cNvPr>
            <p:cNvSpPr/>
            <p:nvPr/>
          </p:nvSpPr>
          <p:spPr>
            <a:xfrm>
              <a:off x="5891801" y="5808347"/>
              <a:ext cx="524441" cy="129914"/>
            </a:xfrm>
            <a:prstGeom prst="rect">
              <a:avLst/>
            </a:prstGeom>
            <a:solidFill>
              <a:schemeClr val="accent2"/>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82" name="Rectangle 25981">
              <a:extLst>
                <a:ext uri="{FF2B5EF4-FFF2-40B4-BE49-F238E27FC236}">
                  <a16:creationId xmlns:a16="http://schemas.microsoft.com/office/drawing/2014/main" id="{297AEE56-CDA2-EC13-802A-AD7B340ACC70}"/>
                </a:ext>
              </a:extLst>
            </p:cNvPr>
            <p:cNvSpPr/>
            <p:nvPr/>
          </p:nvSpPr>
          <p:spPr>
            <a:xfrm>
              <a:off x="6436775" y="5808347"/>
              <a:ext cx="291498" cy="128016"/>
            </a:xfrm>
            <a:prstGeom prst="rect">
              <a:avLst/>
            </a:prstGeom>
            <a:solidFill>
              <a:schemeClr val="accent3">
                <a:lumMod val="60000"/>
                <a:lumOff val="40000"/>
              </a:schemeClr>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5983" name="Group 25982">
            <a:extLst>
              <a:ext uri="{FF2B5EF4-FFF2-40B4-BE49-F238E27FC236}">
                <a16:creationId xmlns:a16="http://schemas.microsoft.com/office/drawing/2014/main" id="{E1DAC75E-85DA-4A02-5647-3CCE9A20F054}"/>
              </a:ext>
            </a:extLst>
          </p:cNvPr>
          <p:cNvGrpSpPr/>
          <p:nvPr/>
        </p:nvGrpSpPr>
        <p:grpSpPr>
          <a:xfrm>
            <a:off x="6032631" y="6088101"/>
            <a:ext cx="740783" cy="128016"/>
            <a:chOff x="5934260" y="6011134"/>
            <a:chExt cx="740783" cy="128016"/>
          </a:xfrm>
        </p:grpSpPr>
        <p:sp>
          <p:nvSpPr>
            <p:cNvPr id="25984" name="Rectangle 25983">
              <a:extLst>
                <a:ext uri="{FF2B5EF4-FFF2-40B4-BE49-F238E27FC236}">
                  <a16:creationId xmlns:a16="http://schemas.microsoft.com/office/drawing/2014/main" id="{5FD72F56-F9AF-346D-4DD4-71F39BB2CD44}"/>
                </a:ext>
              </a:extLst>
            </p:cNvPr>
            <p:cNvSpPr/>
            <p:nvPr/>
          </p:nvSpPr>
          <p:spPr>
            <a:xfrm>
              <a:off x="6381438" y="6011134"/>
              <a:ext cx="29150" cy="128016"/>
            </a:xfrm>
            <a:prstGeom prst="rect">
              <a:avLst/>
            </a:prstGeom>
            <a:solidFill>
              <a:srgbClr val="157EC0"/>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85" name="Rectangle 25984">
              <a:extLst>
                <a:ext uri="{FF2B5EF4-FFF2-40B4-BE49-F238E27FC236}">
                  <a16:creationId xmlns:a16="http://schemas.microsoft.com/office/drawing/2014/main" id="{E4BC8ED7-3A83-04AF-C845-6A51F4F68B72}"/>
                </a:ext>
              </a:extLst>
            </p:cNvPr>
            <p:cNvSpPr/>
            <p:nvPr/>
          </p:nvSpPr>
          <p:spPr>
            <a:xfrm>
              <a:off x="5934260" y="6011134"/>
              <a:ext cx="445459" cy="126315"/>
            </a:xfrm>
            <a:prstGeom prst="rect">
              <a:avLst/>
            </a:prstGeom>
            <a:solidFill>
              <a:schemeClr val="accent2"/>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86" name="Rectangle 25985">
              <a:extLst>
                <a:ext uri="{FF2B5EF4-FFF2-40B4-BE49-F238E27FC236}">
                  <a16:creationId xmlns:a16="http://schemas.microsoft.com/office/drawing/2014/main" id="{EFB04EEC-EBDB-137F-F115-AF55DD630EFE}"/>
                </a:ext>
              </a:extLst>
            </p:cNvPr>
            <p:cNvSpPr/>
            <p:nvPr/>
          </p:nvSpPr>
          <p:spPr>
            <a:xfrm>
              <a:off x="6432128" y="6011134"/>
              <a:ext cx="242915" cy="128016"/>
            </a:xfrm>
            <a:prstGeom prst="rect">
              <a:avLst/>
            </a:prstGeom>
            <a:solidFill>
              <a:schemeClr val="accent3">
                <a:lumMod val="60000"/>
                <a:lumOff val="40000"/>
              </a:schemeClr>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5987" name="Group 25986">
            <a:extLst>
              <a:ext uri="{FF2B5EF4-FFF2-40B4-BE49-F238E27FC236}">
                <a16:creationId xmlns:a16="http://schemas.microsoft.com/office/drawing/2014/main" id="{0513AD6C-9F53-41E3-8BC5-632F00315852}"/>
              </a:ext>
            </a:extLst>
          </p:cNvPr>
          <p:cNvGrpSpPr/>
          <p:nvPr/>
        </p:nvGrpSpPr>
        <p:grpSpPr>
          <a:xfrm>
            <a:off x="5527714" y="4712786"/>
            <a:ext cx="1083218" cy="128016"/>
            <a:chOff x="5429343" y="4635819"/>
            <a:chExt cx="1083218" cy="128016"/>
          </a:xfrm>
        </p:grpSpPr>
        <p:sp>
          <p:nvSpPr>
            <p:cNvPr id="25988" name="Rectangle 25987">
              <a:extLst>
                <a:ext uri="{FF2B5EF4-FFF2-40B4-BE49-F238E27FC236}">
                  <a16:creationId xmlns:a16="http://schemas.microsoft.com/office/drawing/2014/main" id="{D48F4A65-8962-DB56-AD05-4B594C7C957A}"/>
                </a:ext>
              </a:extLst>
            </p:cNvPr>
            <p:cNvSpPr/>
            <p:nvPr/>
          </p:nvSpPr>
          <p:spPr>
            <a:xfrm>
              <a:off x="5429343" y="4635819"/>
              <a:ext cx="369231" cy="126315"/>
            </a:xfrm>
            <a:prstGeom prst="rect">
              <a:avLst/>
            </a:prstGeom>
            <a:solidFill>
              <a:schemeClr val="accent2"/>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89" name="Rectangle 25988">
              <a:extLst>
                <a:ext uri="{FF2B5EF4-FFF2-40B4-BE49-F238E27FC236}">
                  <a16:creationId xmlns:a16="http://schemas.microsoft.com/office/drawing/2014/main" id="{90EDDB2E-E4FF-EF79-796C-73FBF1B7ADA3}"/>
                </a:ext>
              </a:extLst>
            </p:cNvPr>
            <p:cNvSpPr/>
            <p:nvPr/>
          </p:nvSpPr>
          <p:spPr>
            <a:xfrm>
              <a:off x="5789574" y="4635819"/>
              <a:ext cx="638343" cy="126315"/>
            </a:xfrm>
            <a:prstGeom prst="rect">
              <a:avLst/>
            </a:prstGeom>
            <a:solidFill>
              <a:schemeClr val="accent1"/>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90" name="Rectangle 25989">
              <a:extLst>
                <a:ext uri="{FF2B5EF4-FFF2-40B4-BE49-F238E27FC236}">
                  <a16:creationId xmlns:a16="http://schemas.microsoft.com/office/drawing/2014/main" id="{01C9F095-57EA-0600-2FE8-C7637DBAE775}"/>
                </a:ext>
              </a:extLst>
            </p:cNvPr>
            <p:cNvSpPr/>
            <p:nvPr/>
          </p:nvSpPr>
          <p:spPr>
            <a:xfrm>
              <a:off x="6425112" y="4635819"/>
              <a:ext cx="87449" cy="128016"/>
            </a:xfrm>
            <a:prstGeom prst="rect">
              <a:avLst/>
            </a:prstGeom>
            <a:solidFill>
              <a:schemeClr val="accent3">
                <a:lumMod val="60000"/>
                <a:lumOff val="40000"/>
              </a:schemeClr>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5991" name="Group 25990">
            <a:extLst>
              <a:ext uri="{FF2B5EF4-FFF2-40B4-BE49-F238E27FC236}">
                <a16:creationId xmlns:a16="http://schemas.microsoft.com/office/drawing/2014/main" id="{79451755-8CE0-37C6-1D12-2EBE753ABCFB}"/>
              </a:ext>
            </a:extLst>
          </p:cNvPr>
          <p:cNvGrpSpPr/>
          <p:nvPr/>
        </p:nvGrpSpPr>
        <p:grpSpPr>
          <a:xfrm>
            <a:off x="5953007" y="5496190"/>
            <a:ext cx="706335" cy="129604"/>
            <a:chOff x="5854636" y="5419223"/>
            <a:chExt cx="706335" cy="129604"/>
          </a:xfrm>
        </p:grpSpPr>
        <p:sp>
          <p:nvSpPr>
            <p:cNvPr id="25992" name="Rectangle 25991">
              <a:extLst>
                <a:ext uri="{FF2B5EF4-FFF2-40B4-BE49-F238E27FC236}">
                  <a16:creationId xmlns:a16="http://schemas.microsoft.com/office/drawing/2014/main" id="{76622058-A298-EF5F-B961-50A058F10854}"/>
                </a:ext>
              </a:extLst>
            </p:cNvPr>
            <p:cNvSpPr/>
            <p:nvPr/>
          </p:nvSpPr>
          <p:spPr>
            <a:xfrm>
              <a:off x="6143433" y="5420811"/>
              <a:ext cx="283717" cy="128016"/>
            </a:xfrm>
            <a:prstGeom prst="rect">
              <a:avLst/>
            </a:prstGeom>
            <a:solidFill>
              <a:schemeClr val="accent1"/>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93" name="Rectangle 25992">
              <a:extLst>
                <a:ext uri="{FF2B5EF4-FFF2-40B4-BE49-F238E27FC236}">
                  <a16:creationId xmlns:a16="http://schemas.microsoft.com/office/drawing/2014/main" id="{8D43E9C3-6E6B-1017-AD81-A71A56C1F601}"/>
                </a:ext>
              </a:extLst>
            </p:cNvPr>
            <p:cNvSpPr/>
            <p:nvPr/>
          </p:nvSpPr>
          <p:spPr>
            <a:xfrm>
              <a:off x="5854636" y="5420811"/>
              <a:ext cx="283717" cy="126315"/>
            </a:xfrm>
            <a:prstGeom prst="rect">
              <a:avLst/>
            </a:prstGeom>
            <a:solidFill>
              <a:schemeClr val="accent2"/>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94" name="Rectangle 25993">
              <a:extLst>
                <a:ext uri="{FF2B5EF4-FFF2-40B4-BE49-F238E27FC236}">
                  <a16:creationId xmlns:a16="http://schemas.microsoft.com/office/drawing/2014/main" id="{B26DEAAF-02C3-457F-C7C4-D2E32DF54E80}"/>
                </a:ext>
              </a:extLst>
            </p:cNvPr>
            <p:cNvSpPr/>
            <p:nvPr/>
          </p:nvSpPr>
          <p:spPr>
            <a:xfrm>
              <a:off x="6461742" y="5419223"/>
              <a:ext cx="99229" cy="128016"/>
            </a:xfrm>
            <a:prstGeom prst="rect">
              <a:avLst/>
            </a:prstGeom>
            <a:solidFill>
              <a:schemeClr val="accent3">
                <a:lumMod val="60000"/>
                <a:lumOff val="40000"/>
              </a:schemeClr>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95" name="Rectangle 25994">
              <a:extLst>
                <a:ext uri="{FF2B5EF4-FFF2-40B4-BE49-F238E27FC236}">
                  <a16:creationId xmlns:a16="http://schemas.microsoft.com/office/drawing/2014/main" id="{CEFEA09A-DCF6-C01A-986F-66C1E678BD07}"/>
                </a:ext>
              </a:extLst>
            </p:cNvPr>
            <p:cNvSpPr/>
            <p:nvPr/>
          </p:nvSpPr>
          <p:spPr>
            <a:xfrm>
              <a:off x="6428102" y="5420811"/>
              <a:ext cx="38866" cy="126315"/>
            </a:xfrm>
            <a:prstGeom prst="rect">
              <a:avLst/>
            </a:prstGeom>
            <a:solidFill>
              <a:srgbClr val="8872B1"/>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grpSp>
        <p:nvGrpSpPr>
          <p:cNvPr id="25996" name="Group 25995">
            <a:extLst>
              <a:ext uri="{FF2B5EF4-FFF2-40B4-BE49-F238E27FC236}">
                <a16:creationId xmlns:a16="http://schemas.microsoft.com/office/drawing/2014/main" id="{6671F874-A6C6-E16C-A9DF-0EF94854CC76}"/>
              </a:ext>
            </a:extLst>
          </p:cNvPr>
          <p:cNvGrpSpPr/>
          <p:nvPr/>
        </p:nvGrpSpPr>
        <p:grpSpPr>
          <a:xfrm>
            <a:off x="5921254" y="5299799"/>
            <a:ext cx="640057" cy="129500"/>
            <a:chOff x="5822883" y="5222832"/>
            <a:chExt cx="640057" cy="129500"/>
          </a:xfrm>
        </p:grpSpPr>
        <p:sp>
          <p:nvSpPr>
            <p:cNvPr id="25997" name="Rectangle 25996">
              <a:extLst>
                <a:ext uri="{FF2B5EF4-FFF2-40B4-BE49-F238E27FC236}">
                  <a16:creationId xmlns:a16="http://schemas.microsoft.com/office/drawing/2014/main" id="{9CBA0EFE-BAB6-DFD8-CCBB-CA07B5DDA54E}"/>
                </a:ext>
              </a:extLst>
            </p:cNvPr>
            <p:cNvSpPr/>
            <p:nvPr/>
          </p:nvSpPr>
          <p:spPr>
            <a:xfrm>
              <a:off x="6138354" y="5222832"/>
              <a:ext cx="283717" cy="126315"/>
            </a:xfrm>
            <a:prstGeom prst="rect">
              <a:avLst/>
            </a:prstGeom>
            <a:solidFill>
              <a:schemeClr val="accent1"/>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98" name="Rectangle 25997">
              <a:extLst>
                <a:ext uri="{FF2B5EF4-FFF2-40B4-BE49-F238E27FC236}">
                  <a16:creationId xmlns:a16="http://schemas.microsoft.com/office/drawing/2014/main" id="{BB8FD903-85CC-01A8-0D74-3C134659F28D}"/>
                </a:ext>
              </a:extLst>
            </p:cNvPr>
            <p:cNvSpPr/>
            <p:nvPr/>
          </p:nvSpPr>
          <p:spPr>
            <a:xfrm>
              <a:off x="5822883" y="5222832"/>
              <a:ext cx="320648" cy="129500"/>
            </a:xfrm>
            <a:prstGeom prst="rect">
              <a:avLst/>
            </a:prstGeom>
            <a:solidFill>
              <a:schemeClr val="accent2"/>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5999" name="Rectangle 25998">
              <a:extLst>
                <a:ext uri="{FF2B5EF4-FFF2-40B4-BE49-F238E27FC236}">
                  <a16:creationId xmlns:a16="http://schemas.microsoft.com/office/drawing/2014/main" id="{7A3A6B95-1BC7-FAE5-4B0D-658C6379327E}"/>
                </a:ext>
              </a:extLst>
            </p:cNvPr>
            <p:cNvSpPr/>
            <p:nvPr/>
          </p:nvSpPr>
          <p:spPr>
            <a:xfrm>
              <a:off x="6424074" y="5222832"/>
              <a:ext cx="38866" cy="126315"/>
            </a:xfrm>
            <a:prstGeom prst="rect">
              <a:avLst/>
            </a:prstGeom>
            <a:solidFill>
              <a:srgbClr val="8872B1">
                <a:lumMod val="40000"/>
                <a:lumOff val="60000"/>
              </a:srgbClr>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26002" name="TextBox 26001">
            <a:extLst>
              <a:ext uri="{FF2B5EF4-FFF2-40B4-BE49-F238E27FC236}">
                <a16:creationId xmlns:a16="http://schemas.microsoft.com/office/drawing/2014/main" id="{81D14153-3FE0-38ED-6F00-44ABDF015B65}"/>
              </a:ext>
            </a:extLst>
          </p:cNvPr>
          <p:cNvSpPr txBox="1"/>
          <p:nvPr/>
        </p:nvSpPr>
        <p:spPr>
          <a:xfrm>
            <a:off x="6636169" y="6021843"/>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12</a:t>
            </a:r>
          </a:p>
        </p:txBody>
      </p:sp>
      <p:sp>
        <p:nvSpPr>
          <p:cNvPr id="26003" name="TextBox 26002">
            <a:extLst>
              <a:ext uri="{FF2B5EF4-FFF2-40B4-BE49-F238E27FC236}">
                <a16:creationId xmlns:a16="http://schemas.microsoft.com/office/drawing/2014/main" id="{1357E6E5-1218-A91E-A2CD-DF4904E188DA}"/>
              </a:ext>
            </a:extLst>
          </p:cNvPr>
          <p:cNvSpPr txBox="1"/>
          <p:nvPr/>
        </p:nvSpPr>
        <p:spPr>
          <a:xfrm>
            <a:off x="5756124" y="6026153"/>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22</a:t>
            </a:r>
          </a:p>
        </p:txBody>
      </p:sp>
      <p:sp>
        <p:nvSpPr>
          <p:cNvPr id="26004" name="TextBox 26003">
            <a:extLst>
              <a:ext uri="{FF2B5EF4-FFF2-40B4-BE49-F238E27FC236}">
                <a16:creationId xmlns:a16="http://schemas.microsoft.com/office/drawing/2014/main" id="{DC76712C-6316-3CE6-3791-900158A86068}"/>
              </a:ext>
            </a:extLst>
          </p:cNvPr>
          <p:cNvSpPr txBox="1"/>
          <p:nvPr/>
        </p:nvSpPr>
        <p:spPr>
          <a:xfrm>
            <a:off x="6255539" y="5835693"/>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FFFFFF"/>
                </a:solidFill>
                <a:latin typeface="Calibri" panose="020F0502020204030204" pitchFamily="34" charset="0"/>
                <a:cs typeface="Calibri" panose="020F0502020204030204" pitchFamily="34" charset="0"/>
              </a:rPr>
              <a:t>&lt;1</a:t>
            </a:r>
          </a:p>
        </p:txBody>
      </p:sp>
      <p:sp>
        <p:nvSpPr>
          <p:cNvPr id="26006" name="TextBox 26005">
            <a:extLst>
              <a:ext uri="{FF2B5EF4-FFF2-40B4-BE49-F238E27FC236}">
                <a16:creationId xmlns:a16="http://schemas.microsoft.com/office/drawing/2014/main" id="{41476291-5822-9579-7F77-5CD5EEC6F859}"/>
              </a:ext>
            </a:extLst>
          </p:cNvPr>
          <p:cNvSpPr txBox="1"/>
          <p:nvPr/>
        </p:nvSpPr>
        <p:spPr>
          <a:xfrm>
            <a:off x="6687472" y="5824854"/>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14</a:t>
            </a:r>
          </a:p>
        </p:txBody>
      </p:sp>
      <p:sp>
        <p:nvSpPr>
          <p:cNvPr id="26007" name="TextBox 26006">
            <a:extLst>
              <a:ext uri="{FF2B5EF4-FFF2-40B4-BE49-F238E27FC236}">
                <a16:creationId xmlns:a16="http://schemas.microsoft.com/office/drawing/2014/main" id="{F3274D62-9E25-9BB1-FDFC-F4F2D3498A1C}"/>
              </a:ext>
            </a:extLst>
          </p:cNvPr>
          <p:cNvSpPr txBox="1"/>
          <p:nvPr/>
        </p:nvSpPr>
        <p:spPr>
          <a:xfrm>
            <a:off x="5704976" y="5832195"/>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25</a:t>
            </a:r>
          </a:p>
        </p:txBody>
      </p:sp>
      <p:sp>
        <p:nvSpPr>
          <p:cNvPr id="26008" name="TextBox 26007">
            <a:extLst>
              <a:ext uri="{FF2B5EF4-FFF2-40B4-BE49-F238E27FC236}">
                <a16:creationId xmlns:a16="http://schemas.microsoft.com/office/drawing/2014/main" id="{B4333BD2-989F-E308-EA3C-24317BB511B0}"/>
              </a:ext>
            </a:extLst>
          </p:cNvPr>
          <p:cNvSpPr txBox="1"/>
          <p:nvPr/>
        </p:nvSpPr>
        <p:spPr>
          <a:xfrm>
            <a:off x="6249183" y="5639121"/>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FFFFFF"/>
                </a:solidFill>
                <a:latin typeface="Calibri" panose="020F0502020204030204" pitchFamily="34" charset="0"/>
                <a:cs typeface="Calibri" panose="020F0502020204030204" pitchFamily="34" charset="0"/>
              </a:rPr>
              <a:t>&lt;1</a:t>
            </a:r>
          </a:p>
        </p:txBody>
      </p:sp>
      <p:sp>
        <p:nvSpPr>
          <p:cNvPr id="26010" name="TextBox 26009">
            <a:extLst>
              <a:ext uri="{FF2B5EF4-FFF2-40B4-BE49-F238E27FC236}">
                <a16:creationId xmlns:a16="http://schemas.microsoft.com/office/drawing/2014/main" id="{D51467C1-A006-A9F4-B5A0-FF4682B5F05C}"/>
              </a:ext>
            </a:extLst>
          </p:cNvPr>
          <p:cNvSpPr txBox="1"/>
          <p:nvPr/>
        </p:nvSpPr>
        <p:spPr>
          <a:xfrm>
            <a:off x="6708812" y="5633215"/>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15</a:t>
            </a:r>
          </a:p>
        </p:txBody>
      </p:sp>
      <p:sp>
        <p:nvSpPr>
          <p:cNvPr id="26011" name="TextBox 26010">
            <a:extLst>
              <a:ext uri="{FF2B5EF4-FFF2-40B4-BE49-F238E27FC236}">
                <a16:creationId xmlns:a16="http://schemas.microsoft.com/office/drawing/2014/main" id="{D0A2C3B7-8770-B483-6C3D-7722DCED62AA}"/>
              </a:ext>
            </a:extLst>
          </p:cNvPr>
          <p:cNvSpPr txBox="1"/>
          <p:nvPr/>
        </p:nvSpPr>
        <p:spPr>
          <a:xfrm>
            <a:off x="5689173" y="5630222"/>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26</a:t>
            </a:r>
          </a:p>
        </p:txBody>
      </p:sp>
      <p:sp>
        <p:nvSpPr>
          <p:cNvPr id="26012" name="TextBox 26011">
            <a:extLst>
              <a:ext uri="{FF2B5EF4-FFF2-40B4-BE49-F238E27FC236}">
                <a16:creationId xmlns:a16="http://schemas.microsoft.com/office/drawing/2014/main" id="{CDFAD295-31DB-BB0B-4975-D5AB1D3415BF}"/>
              </a:ext>
            </a:extLst>
          </p:cNvPr>
          <p:cNvSpPr txBox="1"/>
          <p:nvPr/>
        </p:nvSpPr>
        <p:spPr>
          <a:xfrm>
            <a:off x="6160053" y="5447977"/>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FFFFFF"/>
                </a:solidFill>
                <a:latin typeface="Calibri" panose="020F0502020204030204" pitchFamily="34" charset="0"/>
                <a:cs typeface="Calibri" panose="020F0502020204030204" pitchFamily="34" charset="0"/>
              </a:rPr>
              <a:t>13</a:t>
            </a:r>
          </a:p>
        </p:txBody>
      </p:sp>
      <p:sp>
        <p:nvSpPr>
          <p:cNvPr id="26013" name="TextBox 26012">
            <a:extLst>
              <a:ext uri="{FF2B5EF4-FFF2-40B4-BE49-F238E27FC236}">
                <a16:creationId xmlns:a16="http://schemas.microsoft.com/office/drawing/2014/main" id="{C91B999B-359B-7E0C-D506-5BBE42F5D2C7}"/>
              </a:ext>
            </a:extLst>
          </p:cNvPr>
          <p:cNvSpPr txBox="1"/>
          <p:nvPr/>
        </p:nvSpPr>
        <p:spPr>
          <a:xfrm>
            <a:off x="6400715" y="5433104"/>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1</a:t>
            </a:r>
          </a:p>
        </p:txBody>
      </p:sp>
      <p:sp>
        <p:nvSpPr>
          <p:cNvPr id="26014" name="TextBox 26013">
            <a:extLst>
              <a:ext uri="{FF2B5EF4-FFF2-40B4-BE49-F238E27FC236}">
                <a16:creationId xmlns:a16="http://schemas.microsoft.com/office/drawing/2014/main" id="{2BE80461-194F-BF8C-0E4A-17FE62BF17EB}"/>
              </a:ext>
            </a:extLst>
          </p:cNvPr>
          <p:cNvSpPr txBox="1"/>
          <p:nvPr/>
        </p:nvSpPr>
        <p:spPr>
          <a:xfrm>
            <a:off x="6494384" y="5431763"/>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7</a:t>
            </a:r>
          </a:p>
        </p:txBody>
      </p:sp>
      <p:sp>
        <p:nvSpPr>
          <p:cNvPr id="26015" name="TextBox 26014">
            <a:extLst>
              <a:ext uri="{FF2B5EF4-FFF2-40B4-BE49-F238E27FC236}">
                <a16:creationId xmlns:a16="http://schemas.microsoft.com/office/drawing/2014/main" id="{535A70DC-08FF-FF79-F84D-13AE239F5E19}"/>
              </a:ext>
            </a:extLst>
          </p:cNvPr>
          <p:cNvSpPr txBox="1"/>
          <p:nvPr/>
        </p:nvSpPr>
        <p:spPr>
          <a:xfrm>
            <a:off x="5671845" y="5439280"/>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26</a:t>
            </a:r>
          </a:p>
        </p:txBody>
      </p:sp>
      <p:sp>
        <p:nvSpPr>
          <p:cNvPr id="26016" name="TextBox 26015">
            <a:extLst>
              <a:ext uri="{FF2B5EF4-FFF2-40B4-BE49-F238E27FC236}">
                <a16:creationId xmlns:a16="http://schemas.microsoft.com/office/drawing/2014/main" id="{0C512DF5-B5D4-68E8-4321-7693346BE221}"/>
              </a:ext>
            </a:extLst>
          </p:cNvPr>
          <p:cNvSpPr txBox="1"/>
          <p:nvPr/>
        </p:nvSpPr>
        <p:spPr>
          <a:xfrm>
            <a:off x="6120902" y="5241568"/>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FFFFFF"/>
                </a:solidFill>
                <a:latin typeface="Calibri" panose="020F0502020204030204" pitchFamily="34" charset="0"/>
                <a:cs typeface="Calibri" panose="020F0502020204030204" pitchFamily="34" charset="0"/>
              </a:rPr>
              <a:t>13</a:t>
            </a:r>
          </a:p>
        </p:txBody>
      </p:sp>
      <p:sp>
        <p:nvSpPr>
          <p:cNvPr id="26017" name="TextBox 26016">
            <a:extLst>
              <a:ext uri="{FF2B5EF4-FFF2-40B4-BE49-F238E27FC236}">
                <a16:creationId xmlns:a16="http://schemas.microsoft.com/office/drawing/2014/main" id="{34A1755E-492B-E943-8429-D55D948612B3}"/>
              </a:ext>
            </a:extLst>
          </p:cNvPr>
          <p:cNvSpPr txBox="1"/>
          <p:nvPr/>
        </p:nvSpPr>
        <p:spPr>
          <a:xfrm>
            <a:off x="5646775" y="5237453"/>
            <a:ext cx="368177"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28</a:t>
            </a:r>
          </a:p>
        </p:txBody>
      </p:sp>
      <p:sp>
        <p:nvSpPr>
          <p:cNvPr id="26018" name="TextBox 26017">
            <a:extLst>
              <a:ext uri="{FF2B5EF4-FFF2-40B4-BE49-F238E27FC236}">
                <a16:creationId xmlns:a16="http://schemas.microsoft.com/office/drawing/2014/main" id="{E4249001-3DF9-75AC-6C53-5186798B78D7}"/>
              </a:ext>
            </a:extLst>
          </p:cNvPr>
          <p:cNvSpPr txBox="1"/>
          <p:nvPr/>
        </p:nvSpPr>
        <p:spPr>
          <a:xfrm>
            <a:off x="6412119" y="5243985"/>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1</a:t>
            </a:r>
          </a:p>
        </p:txBody>
      </p:sp>
      <p:sp>
        <p:nvSpPr>
          <p:cNvPr id="26019" name="TextBox 26018">
            <a:extLst>
              <a:ext uri="{FF2B5EF4-FFF2-40B4-BE49-F238E27FC236}">
                <a16:creationId xmlns:a16="http://schemas.microsoft.com/office/drawing/2014/main" id="{7924BA4F-AD18-AA19-289A-81A1E1F1DCD5}"/>
              </a:ext>
            </a:extLst>
          </p:cNvPr>
          <p:cNvSpPr txBox="1"/>
          <p:nvPr/>
        </p:nvSpPr>
        <p:spPr>
          <a:xfrm>
            <a:off x="6420906" y="5047362"/>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&lt;1</a:t>
            </a:r>
          </a:p>
        </p:txBody>
      </p:sp>
      <p:sp>
        <p:nvSpPr>
          <p:cNvPr id="26020" name="TextBox 26019">
            <a:extLst>
              <a:ext uri="{FF2B5EF4-FFF2-40B4-BE49-F238E27FC236}">
                <a16:creationId xmlns:a16="http://schemas.microsoft.com/office/drawing/2014/main" id="{19D2B59F-21AD-704D-02A6-CDEB6BA8EEC2}"/>
              </a:ext>
            </a:extLst>
          </p:cNvPr>
          <p:cNvSpPr txBox="1"/>
          <p:nvPr/>
        </p:nvSpPr>
        <p:spPr>
          <a:xfrm>
            <a:off x="7065031" y="5042866"/>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30</a:t>
            </a:r>
          </a:p>
        </p:txBody>
      </p:sp>
      <p:sp>
        <p:nvSpPr>
          <p:cNvPr id="26021" name="TextBox 26020">
            <a:extLst>
              <a:ext uri="{FF2B5EF4-FFF2-40B4-BE49-F238E27FC236}">
                <a16:creationId xmlns:a16="http://schemas.microsoft.com/office/drawing/2014/main" id="{D4217F7F-AE9B-9CB4-2661-1EB077EE3D38}"/>
              </a:ext>
            </a:extLst>
          </p:cNvPr>
          <p:cNvSpPr txBox="1"/>
          <p:nvPr/>
        </p:nvSpPr>
        <p:spPr>
          <a:xfrm>
            <a:off x="5488852" y="5050160"/>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35</a:t>
            </a:r>
          </a:p>
        </p:txBody>
      </p:sp>
      <p:sp>
        <p:nvSpPr>
          <p:cNvPr id="26023" name="TextBox 26022">
            <a:extLst>
              <a:ext uri="{FF2B5EF4-FFF2-40B4-BE49-F238E27FC236}">
                <a16:creationId xmlns:a16="http://schemas.microsoft.com/office/drawing/2014/main" id="{00A01421-4459-E004-C413-F736356D29A9}"/>
              </a:ext>
            </a:extLst>
          </p:cNvPr>
          <p:cNvSpPr txBox="1"/>
          <p:nvPr/>
        </p:nvSpPr>
        <p:spPr>
          <a:xfrm>
            <a:off x="5390802" y="4844684"/>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39</a:t>
            </a:r>
          </a:p>
        </p:txBody>
      </p:sp>
      <p:sp>
        <p:nvSpPr>
          <p:cNvPr id="26024" name="TextBox 26023">
            <a:extLst>
              <a:ext uri="{FF2B5EF4-FFF2-40B4-BE49-F238E27FC236}">
                <a16:creationId xmlns:a16="http://schemas.microsoft.com/office/drawing/2014/main" id="{4C6C2E7E-C8FE-5F57-558E-BAEFB56CC731}"/>
              </a:ext>
            </a:extLst>
          </p:cNvPr>
          <p:cNvSpPr txBox="1"/>
          <p:nvPr/>
        </p:nvSpPr>
        <p:spPr>
          <a:xfrm>
            <a:off x="5250562" y="4656555"/>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46</a:t>
            </a:r>
          </a:p>
        </p:txBody>
      </p:sp>
      <p:sp>
        <p:nvSpPr>
          <p:cNvPr id="26026" name="TextBox 26025">
            <a:extLst>
              <a:ext uri="{FF2B5EF4-FFF2-40B4-BE49-F238E27FC236}">
                <a16:creationId xmlns:a16="http://schemas.microsoft.com/office/drawing/2014/main" id="{D8669829-F611-0CDB-FE6E-DDB681D0C83B}"/>
              </a:ext>
            </a:extLst>
          </p:cNvPr>
          <p:cNvSpPr txBox="1"/>
          <p:nvPr/>
        </p:nvSpPr>
        <p:spPr>
          <a:xfrm>
            <a:off x="6458726" y="4648340"/>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4</a:t>
            </a:r>
          </a:p>
        </p:txBody>
      </p:sp>
      <p:sp>
        <p:nvSpPr>
          <p:cNvPr id="26027" name="TextBox 26026">
            <a:extLst>
              <a:ext uri="{FF2B5EF4-FFF2-40B4-BE49-F238E27FC236}">
                <a16:creationId xmlns:a16="http://schemas.microsoft.com/office/drawing/2014/main" id="{3148DD2C-3308-FE2D-A625-31E6ECB9CE96}"/>
              </a:ext>
            </a:extLst>
          </p:cNvPr>
          <p:cNvSpPr txBox="1"/>
          <p:nvPr/>
        </p:nvSpPr>
        <p:spPr>
          <a:xfrm>
            <a:off x="6240632" y="4452763"/>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FFFFFF"/>
                </a:solidFill>
                <a:latin typeface="Calibri" panose="020F0502020204030204" pitchFamily="34" charset="0"/>
                <a:cs typeface="Calibri" panose="020F0502020204030204" pitchFamily="34" charset="0"/>
              </a:rPr>
              <a:t>1</a:t>
            </a:r>
          </a:p>
        </p:txBody>
      </p:sp>
      <p:sp>
        <p:nvSpPr>
          <p:cNvPr id="26028" name="TextBox 26027">
            <a:extLst>
              <a:ext uri="{FF2B5EF4-FFF2-40B4-BE49-F238E27FC236}">
                <a16:creationId xmlns:a16="http://schemas.microsoft.com/office/drawing/2014/main" id="{50C2136F-3188-17E2-742B-B2735A30490A}"/>
              </a:ext>
            </a:extLst>
          </p:cNvPr>
          <p:cNvSpPr txBox="1"/>
          <p:nvPr/>
        </p:nvSpPr>
        <p:spPr>
          <a:xfrm>
            <a:off x="6449298" y="4448186"/>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1</a:t>
            </a:r>
          </a:p>
        </p:txBody>
      </p:sp>
      <p:sp>
        <p:nvSpPr>
          <p:cNvPr id="26029" name="TextBox 26028">
            <a:extLst>
              <a:ext uri="{FF2B5EF4-FFF2-40B4-BE49-F238E27FC236}">
                <a16:creationId xmlns:a16="http://schemas.microsoft.com/office/drawing/2014/main" id="{4479A983-4441-E534-0FD8-AD53A18536E5}"/>
              </a:ext>
            </a:extLst>
          </p:cNvPr>
          <p:cNvSpPr txBox="1"/>
          <p:nvPr/>
        </p:nvSpPr>
        <p:spPr>
          <a:xfrm>
            <a:off x="6192909" y="4034906"/>
            <a:ext cx="2049346" cy="276999"/>
          </a:xfrm>
          <a:prstGeom prst="rect">
            <a:avLst/>
          </a:prstGeom>
          <a:noFill/>
        </p:spPr>
        <p:txBody>
          <a:bodyPr wrap="square" rtlCol="0">
            <a:spAutoFit/>
          </a:bodyPr>
          <a:lstStyle/>
          <a:p>
            <a:pPr algn="ctr" defTabSz="457200" eaLnBrk="1" fontAlgn="auto" hangingPunct="1">
              <a:spcBef>
                <a:spcPts val="0"/>
              </a:spcBef>
              <a:spcAft>
                <a:spcPts val="0"/>
              </a:spcAft>
              <a:defRPr/>
            </a:pPr>
            <a:r>
              <a:rPr lang="en-GB" sz="1200" dirty="0">
                <a:solidFill>
                  <a:srgbClr val="000000"/>
                </a:solidFill>
                <a:latin typeface="Calibri" panose="020F0502020204030204" pitchFamily="34" charset="0"/>
                <a:cs typeface="Calibri" panose="020F0502020204030204" pitchFamily="34" charset="0"/>
              </a:rPr>
              <a:t>Placebo (n = 244)</a:t>
            </a:r>
          </a:p>
        </p:txBody>
      </p:sp>
      <p:sp>
        <p:nvSpPr>
          <p:cNvPr id="26030" name="TextBox 26029">
            <a:extLst>
              <a:ext uri="{FF2B5EF4-FFF2-40B4-BE49-F238E27FC236}">
                <a16:creationId xmlns:a16="http://schemas.microsoft.com/office/drawing/2014/main" id="{A93AB9F3-DD82-C362-3A28-7C9544AD3C07}"/>
              </a:ext>
            </a:extLst>
          </p:cNvPr>
          <p:cNvSpPr txBox="1"/>
          <p:nvPr/>
        </p:nvSpPr>
        <p:spPr>
          <a:xfrm>
            <a:off x="5526046" y="4257864"/>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31</a:t>
            </a:r>
          </a:p>
        </p:txBody>
      </p:sp>
      <p:sp>
        <p:nvSpPr>
          <p:cNvPr id="26031" name="TextBox 26030">
            <a:extLst>
              <a:ext uri="{FF2B5EF4-FFF2-40B4-BE49-F238E27FC236}">
                <a16:creationId xmlns:a16="http://schemas.microsoft.com/office/drawing/2014/main" id="{DD956B54-1B51-14B4-3440-9F05F27B75D5}"/>
              </a:ext>
            </a:extLst>
          </p:cNvPr>
          <p:cNvSpPr txBox="1"/>
          <p:nvPr/>
        </p:nvSpPr>
        <p:spPr>
          <a:xfrm>
            <a:off x="6448341" y="4261424"/>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1</a:t>
            </a:r>
          </a:p>
        </p:txBody>
      </p:sp>
      <p:sp>
        <p:nvSpPr>
          <p:cNvPr id="26032" name="TextBox 26031">
            <a:extLst>
              <a:ext uri="{FF2B5EF4-FFF2-40B4-BE49-F238E27FC236}">
                <a16:creationId xmlns:a16="http://schemas.microsoft.com/office/drawing/2014/main" id="{1FB53F0B-1CD1-F604-BE68-7548FBB1E7E9}"/>
              </a:ext>
            </a:extLst>
          </p:cNvPr>
          <p:cNvSpPr txBox="1"/>
          <p:nvPr/>
        </p:nvSpPr>
        <p:spPr bwMode="auto">
          <a:xfrm>
            <a:off x="272673" y="1415808"/>
            <a:ext cx="18287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1" fontAlgn="auto" hangingPunct="1">
              <a:spcBef>
                <a:spcPct val="50000"/>
              </a:spcBef>
              <a:defRPr/>
            </a:pPr>
            <a:r>
              <a:rPr lang="en-US" dirty="0">
                <a:solidFill>
                  <a:srgbClr val="000000"/>
                </a:solidFill>
                <a:latin typeface="Calibri" panose="020F0502020204030204" pitchFamily="34" charset="0"/>
                <a:cs typeface="Calibri" panose="020F0502020204030204" pitchFamily="34" charset="0"/>
              </a:rPr>
              <a:t>SOLO1</a:t>
            </a:r>
            <a:r>
              <a:rPr lang="en-US" baseline="30000" dirty="0">
                <a:solidFill>
                  <a:srgbClr val="000000"/>
                </a:solidFill>
                <a:latin typeface="Calibri" panose="020F0502020204030204" pitchFamily="34" charset="0"/>
                <a:cs typeface="Calibri" panose="020F0502020204030204" pitchFamily="34" charset="0"/>
              </a:rPr>
              <a:t>1</a:t>
            </a:r>
            <a:endParaRPr lang="en-US" dirty="0">
              <a:solidFill>
                <a:srgbClr val="000000"/>
              </a:solidFill>
              <a:latin typeface="Calibri" panose="020F0502020204030204" pitchFamily="34" charset="0"/>
              <a:cs typeface="Calibri" panose="020F0502020204030204" pitchFamily="34" charset="0"/>
            </a:endParaRPr>
          </a:p>
        </p:txBody>
      </p:sp>
      <p:sp>
        <p:nvSpPr>
          <p:cNvPr id="26033" name="TextBox 26032">
            <a:extLst>
              <a:ext uri="{FF2B5EF4-FFF2-40B4-BE49-F238E27FC236}">
                <a16:creationId xmlns:a16="http://schemas.microsoft.com/office/drawing/2014/main" id="{B2C3B6F1-1F3D-5621-EA94-6EEB0CF31C3B}"/>
              </a:ext>
            </a:extLst>
          </p:cNvPr>
          <p:cNvSpPr txBox="1"/>
          <p:nvPr/>
        </p:nvSpPr>
        <p:spPr bwMode="auto">
          <a:xfrm>
            <a:off x="5822740" y="1461478"/>
            <a:ext cx="12753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1" fontAlgn="auto" hangingPunct="1">
              <a:spcBef>
                <a:spcPct val="50000"/>
              </a:spcBef>
              <a:defRPr/>
            </a:pPr>
            <a:r>
              <a:rPr lang="en-US" dirty="0">
                <a:solidFill>
                  <a:srgbClr val="000000"/>
                </a:solidFill>
                <a:latin typeface="Calibri" panose="020F0502020204030204" pitchFamily="34" charset="0"/>
                <a:cs typeface="+mn-cs"/>
              </a:rPr>
              <a:t>PAOLA-1</a:t>
            </a:r>
            <a:r>
              <a:rPr lang="en-US" baseline="30000" dirty="0">
                <a:solidFill>
                  <a:srgbClr val="000000"/>
                </a:solidFill>
                <a:latin typeface="Calibri" panose="020F0502020204030204" pitchFamily="34" charset="0"/>
                <a:cs typeface="+mn-cs"/>
              </a:rPr>
              <a:t>2</a:t>
            </a:r>
            <a:endParaRPr lang="en-US" dirty="0">
              <a:solidFill>
                <a:srgbClr val="000000"/>
              </a:solidFill>
              <a:latin typeface="Calibri" panose="020F0502020204030204" pitchFamily="34" charset="0"/>
              <a:cs typeface="+mn-cs"/>
            </a:endParaRPr>
          </a:p>
        </p:txBody>
      </p:sp>
      <p:sp>
        <p:nvSpPr>
          <p:cNvPr id="26034" name="Text Placeholder 1">
            <a:extLst>
              <a:ext uri="{FF2B5EF4-FFF2-40B4-BE49-F238E27FC236}">
                <a16:creationId xmlns:a16="http://schemas.microsoft.com/office/drawing/2014/main" id="{6938B318-9455-66BA-143D-07D66D3094C5}"/>
              </a:ext>
            </a:extLst>
          </p:cNvPr>
          <p:cNvSpPr txBox="1">
            <a:spLocks/>
          </p:cNvSpPr>
          <p:nvPr/>
        </p:nvSpPr>
        <p:spPr bwMode="auto">
          <a:xfrm>
            <a:off x="401429" y="6001802"/>
            <a:ext cx="286109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defPPr>
              <a:defRPr lang="en-US"/>
            </a:defPPr>
            <a:lvl1pPr marL="0" marR="0" lvl="0" indent="0" defTabSz="914400" eaLnBrk="1" fontAlgn="auto" latinLnBrk="0" hangingPunct="1">
              <a:lnSpc>
                <a:spcPct val="100000"/>
              </a:lnSpc>
              <a:spcBef>
                <a:spcPct val="50000"/>
              </a:spcBef>
              <a:buClrTx/>
              <a:buSzTx/>
              <a:buFontTx/>
              <a:buNone/>
              <a:tabLst/>
              <a:defRPr sz="1200" b="0">
                <a:solidFill>
                  <a:schemeClr val="bg2"/>
                </a:solidFill>
                <a:latin typeface="Calibri" panose="020F0502020204030204" pitchFamily="34" charset="0"/>
              </a:defRPr>
            </a:lvl1pPr>
          </a:lstStyle>
          <a:p>
            <a:r>
              <a:rPr lang="en-US" dirty="0"/>
              <a:t>1. Moore. NEJM. 2018;379:2495. </a:t>
            </a:r>
            <a:br>
              <a:rPr lang="en-US" dirty="0"/>
            </a:br>
            <a:r>
              <a:rPr lang="en-US" dirty="0"/>
              <a:t>2. Ray-Coquard. NEJM. 2019;381:2416.     3. González-Martín. NEJM. 2019;381:2391. </a:t>
            </a:r>
            <a:br>
              <a:rPr lang="en-US" dirty="0"/>
            </a:br>
            <a:endParaRPr lang="en-US" dirty="0"/>
          </a:p>
        </p:txBody>
      </p:sp>
      <p:sp>
        <p:nvSpPr>
          <p:cNvPr id="26035" name="TextBox 26034">
            <a:extLst>
              <a:ext uri="{FF2B5EF4-FFF2-40B4-BE49-F238E27FC236}">
                <a16:creationId xmlns:a16="http://schemas.microsoft.com/office/drawing/2014/main" id="{931D44CC-BF72-ECA8-D8E4-BA4EB0B5CF46}"/>
              </a:ext>
            </a:extLst>
          </p:cNvPr>
          <p:cNvSpPr txBox="1"/>
          <p:nvPr/>
        </p:nvSpPr>
        <p:spPr>
          <a:xfrm>
            <a:off x="5526046" y="4257864"/>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FFFFFF"/>
                </a:solidFill>
                <a:latin typeface="Calibri" panose="020F0502020204030204" pitchFamily="34" charset="0"/>
                <a:cs typeface="Calibri" panose="020F0502020204030204" pitchFamily="34" charset="0"/>
              </a:rPr>
              <a:t>31</a:t>
            </a:r>
          </a:p>
        </p:txBody>
      </p:sp>
      <p:sp>
        <p:nvSpPr>
          <p:cNvPr id="26036" name="TextBox 26035">
            <a:extLst>
              <a:ext uri="{FF2B5EF4-FFF2-40B4-BE49-F238E27FC236}">
                <a16:creationId xmlns:a16="http://schemas.microsoft.com/office/drawing/2014/main" id="{EAA4F593-61C4-6E9A-91EB-8EEBA1AF85ED}"/>
              </a:ext>
            </a:extLst>
          </p:cNvPr>
          <p:cNvSpPr txBox="1"/>
          <p:nvPr/>
        </p:nvSpPr>
        <p:spPr>
          <a:xfrm>
            <a:off x="5626072" y="4644077"/>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FFFFFF"/>
                </a:solidFill>
                <a:latin typeface="Calibri" panose="020F0502020204030204" pitchFamily="34" charset="0"/>
                <a:cs typeface="Calibri" panose="020F0502020204030204" pitchFamily="34" charset="0"/>
              </a:rPr>
              <a:t>29</a:t>
            </a:r>
          </a:p>
        </p:txBody>
      </p:sp>
      <p:sp>
        <p:nvSpPr>
          <p:cNvPr id="26038" name="TextBox 26037">
            <a:extLst>
              <a:ext uri="{FF2B5EF4-FFF2-40B4-BE49-F238E27FC236}">
                <a16:creationId xmlns:a16="http://schemas.microsoft.com/office/drawing/2014/main" id="{B1541275-AE1B-8986-375E-89161BFCF2D8}"/>
              </a:ext>
            </a:extLst>
          </p:cNvPr>
          <p:cNvSpPr txBox="1"/>
          <p:nvPr/>
        </p:nvSpPr>
        <p:spPr>
          <a:xfrm>
            <a:off x="6203533" y="5038319"/>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FFFFFF"/>
                </a:solidFill>
                <a:latin typeface="Calibri" panose="020F0502020204030204" pitchFamily="34" charset="0"/>
                <a:cs typeface="Calibri" panose="020F0502020204030204" pitchFamily="34" charset="0"/>
              </a:rPr>
              <a:t>2</a:t>
            </a:r>
          </a:p>
        </p:txBody>
      </p:sp>
      <p:sp>
        <p:nvSpPr>
          <p:cNvPr id="26039" name="TextBox 26038">
            <a:extLst>
              <a:ext uri="{FF2B5EF4-FFF2-40B4-BE49-F238E27FC236}">
                <a16:creationId xmlns:a16="http://schemas.microsoft.com/office/drawing/2014/main" id="{D6A59571-549A-ECEF-A645-EDFBFA0741D8}"/>
              </a:ext>
            </a:extLst>
          </p:cNvPr>
          <p:cNvSpPr txBox="1"/>
          <p:nvPr/>
        </p:nvSpPr>
        <p:spPr>
          <a:xfrm>
            <a:off x="6448341" y="4261424"/>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1</a:t>
            </a:r>
          </a:p>
        </p:txBody>
      </p:sp>
      <p:sp>
        <p:nvSpPr>
          <p:cNvPr id="26040" name="TextBox 26039">
            <a:extLst>
              <a:ext uri="{FF2B5EF4-FFF2-40B4-BE49-F238E27FC236}">
                <a16:creationId xmlns:a16="http://schemas.microsoft.com/office/drawing/2014/main" id="{0A9649E3-05D4-1AD7-9D36-269320F72C68}"/>
              </a:ext>
            </a:extLst>
          </p:cNvPr>
          <p:cNvSpPr txBox="1"/>
          <p:nvPr/>
        </p:nvSpPr>
        <p:spPr>
          <a:xfrm>
            <a:off x="6420906" y="5047362"/>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&lt;1</a:t>
            </a:r>
          </a:p>
        </p:txBody>
      </p:sp>
      <p:sp>
        <p:nvSpPr>
          <p:cNvPr id="26041" name="TextBox 26040">
            <a:extLst>
              <a:ext uri="{FF2B5EF4-FFF2-40B4-BE49-F238E27FC236}">
                <a16:creationId xmlns:a16="http://schemas.microsoft.com/office/drawing/2014/main" id="{C812A3A6-B195-01C8-339C-F6619CCCBF0C}"/>
              </a:ext>
            </a:extLst>
          </p:cNvPr>
          <p:cNvSpPr txBox="1"/>
          <p:nvPr/>
        </p:nvSpPr>
        <p:spPr>
          <a:xfrm>
            <a:off x="4542557" y="4019734"/>
            <a:ext cx="2169029" cy="276999"/>
          </a:xfrm>
          <a:prstGeom prst="rect">
            <a:avLst/>
          </a:prstGeom>
          <a:noFill/>
        </p:spPr>
        <p:txBody>
          <a:bodyPr wrap="square" rtlCol="0">
            <a:spAutoFit/>
          </a:bodyPr>
          <a:lstStyle/>
          <a:p>
            <a:pPr algn="ctr" defTabSz="457200" eaLnBrk="1" fontAlgn="auto" hangingPunct="1">
              <a:spcBef>
                <a:spcPts val="0"/>
              </a:spcBef>
              <a:spcAft>
                <a:spcPts val="0"/>
              </a:spcAft>
              <a:defRPr/>
            </a:pPr>
            <a:r>
              <a:rPr lang="en-GB" sz="1200" dirty="0">
                <a:solidFill>
                  <a:srgbClr val="000000"/>
                </a:solidFill>
                <a:latin typeface="Calibri" panose="020F0502020204030204" pitchFamily="34" charset="0"/>
                <a:cs typeface="Calibri" panose="020F0502020204030204" pitchFamily="34" charset="0"/>
              </a:rPr>
              <a:t>Niraparib (n = 484)</a:t>
            </a:r>
          </a:p>
        </p:txBody>
      </p:sp>
      <p:sp>
        <p:nvSpPr>
          <p:cNvPr id="26042" name="Rectangle 26041">
            <a:extLst>
              <a:ext uri="{FF2B5EF4-FFF2-40B4-BE49-F238E27FC236}">
                <a16:creationId xmlns:a16="http://schemas.microsoft.com/office/drawing/2014/main" id="{6B6CA5D2-F9B1-6EC9-8B13-2D21D55DFFFD}"/>
              </a:ext>
            </a:extLst>
          </p:cNvPr>
          <p:cNvSpPr/>
          <p:nvPr/>
        </p:nvSpPr>
        <p:spPr>
          <a:xfrm>
            <a:off x="2942674" y="4287358"/>
            <a:ext cx="4309896" cy="195879"/>
          </a:xfrm>
          <a:prstGeom prst="rect">
            <a:avLst/>
          </a:prstGeom>
          <a:noFill/>
          <a:ln w="19050" cap="flat" cmpd="sng" algn="ctr">
            <a:solidFill>
              <a:srgbClr val="FF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26043" name="Rectangle 26042">
            <a:extLst>
              <a:ext uri="{FF2B5EF4-FFF2-40B4-BE49-F238E27FC236}">
                <a16:creationId xmlns:a16="http://schemas.microsoft.com/office/drawing/2014/main" id="{B46313D5-A5A5-AEE3-3F51-409CEE449CBB}"/>
              </a:ext>
            </a:extLst>
          </p:cNvPr>
          <p:cNvSpPr/>
          <p:nvPr/>
        </p:nvSpPr>
        <p:spPr>
          <a:xfrm>
            <a:off x="2942674" y="4687446"/>
            <a:ext cx="4309896" cy="195879"/>
          </a:xfrm>
          <a:prstGeom prst="rect">
            <a:avLst/>
          </a:prstGeom>
          <a:noFill/>
          <a:ln w="19050" cap="flat" cmpd="sng" algn="ctr">
            <a:solidFill>
              <a:srgbClr val="FF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26044" name="TextBox 26043">
            <a:extLst>
              <a:ext uri="{FF2B5EF4-FFF2-40B4-BE49-F238E27FC236}">
                <a16:creationId xmlns:a16="http://schemas.microsoft.com/office/drawing/2014/main" id="{5A9EF545-BBF4-4C55-A9FA-C76A9099E8E3}"/>
              </a:ext>
            </a:extLst>
          </p:cNvPr>
          <p:cNvSpPr txBox="1"/>
          <p:nvPr/>
        </p:nvSpPr>
        <p:spPr bwMode="auto">
          <a:xfrm>
            <a:off x="1907153" y="4149785"/>
            <a:ext cx="10525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1" fontAlgn="auto" hangingPunct="1">
              <a:spcBef>
                <a:spcPct val="50000"/>
              </a:spcBef>
              <a:defRPr/>
            </a:pPr>
            <a:r>
              <a:rPr lang="en-US" dirty="0">
                <a:solidFill>
                  <a:srgbClr val="000000"/>
                </a:solidFill>
                <a:latin typeface="Calibri" panose="020F0502020204030204" pitchFamily="34" charset="0"/>
                <a:cs typeface="+mn-cs"/>
              </a:rPr>
              <a:t>PRIMA</a:t>
            </a:r>
            <a:r>
              <a:rPr lang="en-US" baseline="30000" dirty="0">
                <a:solidFill>
                  <a:srgbClr val="000000"/>
                </a:solidFill>
                <a:latin typeface="Calibri" panose="020F0502020204030204" pitchFamily="34" charset="0"/>
                <a:cs typeface="+mn-cs"/>
              </a:rPr>
              <a:t>3</a:t>
            </a:r>
            <a:endParaRPr lang="en-US" dirty="0">
              <a:solidFill>
                <a:srgbClr val="000000"/>
              </a:solidFill>
              <a:latin typeface="Calibri" panose="020F0502020204030204" pitchFamily="34" charset="0"/>
              <a:cs typeface="+mn-cs"/>
            </a:endParaRPr>
          </a:p>
        </p:txBody>
      </p:sp>
      <p:sp>
        <p:nvSpPr>
          <p:cNvPr id="26045" name="TextBox 26044">
            <a:extLst>
              <a:ext uri="{FF2B5EF4-FFF2-40B4-BE49-F238E27FC236}">
                <a16:creationId xmlns:a16="http://schemas.microsoft.com/office/drawing/2014/main" id="{62847B5D-EDA4-4088-8BAF-399572AE5F63}"/>
              </a:ext>
            </a:extLst>
          </p:cNvPr>
          <p:cNvSpPr txBox="1"/>
          <p:nvPr/>
        </p:nvSpPr>
        <p:spPr>
          <a:xfrm>
            <a:off x="4347581" y="6440377"/>
            <a:ext cx="4377954" cy="276999"/>
          </a:xfrm>
          <a:prstGeom prst="rect">
            <a:avLst/>
          </a:prstGeom>
          <a:noFill/>
        </p:spPr>
        <p:txBody>
          <a:bodyPr wrap="square" rtlCol="0">
            <a:spAutoFit/>
          </a:bodyPr>
          <a:lstStyle/>
          <a:p>
            <a:pPr algn="ctr" defTabSz="609570" eaLnBrk="1" fontAlgn="auto" hangingPunct="1">
              <a:spcBef>
                <a:spcPts val="0"/>
              </a:spcBef>
              <a:spcAft>
                <a:spcPts val="0"/>
              </a:spcAft>
              <a:defRPr/>
            </a:pPr>
            <a:r>
              <a:rPr lang="en-GB" sz="1200" dirty="0">
                <a:solidFill>
                  <a:srgbClr val="000000"/>
                </a:solidFill>
                <a:latin typeface="Calibri" panose="020F0502020204030204" pitchFamily="34" charset="0"/>
                <a:ea typeface="Ebrima" panose="02000000000000000000" pitchFamily="2" charset="0"/>
                <a:cs typeface="Calibri" panose="020F0502020204030204" pitchFamily="34" charset="0"/>
              </a:rPr>
              <a:t>Adverse Events (%)</a:t>
            </a:r>
          </a:p>
        </p:txBody>
      </p:sp>
      <p:cxnSp>
        <p:nvCxnSpPr>
          <p:cNvPr id="26046" name="Straight Connector 26045">
            <a:extLst>
              <a:ext uri="{FF2B5EF4-FFF2-40B4-BE49-F238E27FC236}">
                <a16:creationId xmlns:a16="http://schemas.microsoft.com/office/drawing/2014/main" id="{493B443D-45B7-1372-2E25-1557AC59FEF3}"/>
              </a:ext>
            </a:extLst>
          </p:cNvPr>
          <p:cNvCxnSpPr>
            <a:cxnSpLocks/>
          </p:cNvCxnSpPr>
          <p:nvPr/>
        </p:nvCxnSpPr>
        <p:spPr bwMode="auto">
          <a:xfrm>
            <a:off x="4357106" y="6287267"/>
            <a:ext cx="4354140" cy="0"/>
          </a:xfrm>
          <a:prstGeom prst="line">
            <a:avLst/>
          </a:prstGeom>
          <a:noFill/>
          <a:ln w="28575" cap="flat" cmpd="sng" algn="ctr">
            <a:solidFill>
              <a:srgbClr val="000000"/>
            </a:solidFill>
            <a:prstDash val="solid"/>
            <a:round/>
            <a:headEnd type="none" w="med" len="med"/>
            <a:tailEnd type="none" w="med" len="med"/>
          </a:ln>
          <a:effectLst/>
        </p:spPr>
      </p:cxnSp>
      <p:cxnSp>
        <p:nvCxnSpPr>
          <p:cNvPr id="26047" name="Straight Connector 26046">
            <a:extLst>
              <a:ext uri="{FF2B5EF4-FFF2-40B4-BE49-F238E27FC236}">
                <a16:creationId xmlns:a16="http://schemas.microsoft.com/office/drawing/2014/main" id="{389382F4-BF33-A467-811C-5CA0CD65FC7C}"/>
              </a:ext>
            </a:extLst>
          </p:cNvPr>
          <p:cNvCxnSpPr/>
          <p:nvPr/>
        </p:nvCxnSpPr>
        <p:spPr bwMode="auto">
          <a:xfrm flipV="1">
            <a:off x="4357106" y="4226400"/>
            <a:ext cx="0" cy="2060867"/>
          </a:xfrm>
          <a:prstGeom prst="line">
            <a:avLst/>
          </a:prstGeom>
          <a:noFill/>
          <a:ln w="28575" cap="flat" cmpd="sng" algn="ctr">
            <a:solidFill>
              <a:srgbClr val="000000"/>
            </a:solidFill>
            <a:prstDash val="solid"/>
            <a:round/>
            <a:headEnd type="none" w="med" len="med"/>
            <a:tailEnd type="none" w="med" len="med"/>
          </a:ln>
          <a:effectLst/>
        </p:spPr>
      </p:cxnSp>
      <p:cxnSp>
        <p:nvCxnSpPr>
          <p:cNvPr id="26048" name="Straight Connector 26047">
            <a:extLst>
              <a:ext uri="{FF2B5EF4-FFF2-40B4-BE49-F238E27FC236}">
                <a16:creationId xmlns:a16="http://schemas.microsoft.com/office/drawing/2014/main" id="{604D2A60-9B98-7F01-581F-BD073D1E427D}"/>
              </a:ext>
            </a:extLst>
          </p:cNvPr>
          <p:cNvCxnSpPr>
            <a:cxnSpLocks/>
          </p:cNvCxnSpPr>
          <p:nvPr/>
        </p:nvCxnSpPr>
        <p:spPr bwMode="auto">
          <a:xfrm>
            <a:off x="4283944" y="4376488"/>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049" name="Straight Connector 26048">
            <a:extLst>
              <a:ext uri="{FF2B5EF4-FFF2-40B4-BE49-F238E27FC236}">
                <a16:creationId xmlns:a16="http://schemas.microsoft.com/office/drawing/2014/main" id="{A0E96988-A1F6-1424-BC48-CC77304FBD34}"/>
              </a:ext>
            </a:extLst>
          </p:cNvPr>
          <p:cNvCxnSpPr>
            <a:cxnSpLocks/>
          </p:cNvCxnSpPr>
          <p:nvPr/>
        </p:nvCxnSpPr>
        <p:spPr bwMode="auto">
          <a:xfrm>
            <a:off x="4283944" y="4573099"/>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050" name="Straight Connector 26049">
            <a:extLst>
              <a:ext uri="{FF2B5EF4-FFF2-40B4-BE49-F238E27FC236}">
                <a16:creationId xmlns:a16="http://schemas.microsoft.com/office/drawing/2014/main" id="{2289729E-9662-A90F-29D1-345A12112BD9}"/>
              </a:ext>
            </a:extLst>
          </p:cNvPr>
          <p:cNvCxnSpPr>
            <a:cxnSpLocks/>
          </p:cNvCxnSpPr>
          <p:nvPr/>
        </p:nvCxnSpPr>
        <p:spPr bwMode="auto">
          <a:xfrm>
            <a:off x="4283944" y="4769710"/>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051" name="Straight Connector 26050">
            <a:extLst>
              <a:ext uri="{FF2B5EF4-FFF2-40B4-BE49-F238E27FC236}">
                <a16:creationId xmlns:a16="http://schemas.microsoft.com/office/drawing/2014/main" id="{4D8605D1-32F7-B5B5-9877-1F23D4B4DCEF}"/>
              </a:ext>
            </a:extLst>
          </p:cNvPr>
          <p:cNvCxnSpPr>
            <a:cxnSpLocks/>
          </p:cNvCxnSpPr>
          <p:nvPr/>
        </p:nvCxnSpPr>
        <p:spPr bwMode="auto">
          <a:xfrm>
            <a:off x="4283944" y="4966321"/>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052" name="Straight Connector 26051">
            <a:extLst>
              <a:ext uri="{FF2B5EF4-FFF2-40B4-BE49-F238E27FC236}">
                <a16:creationId xmlns:a16="http://schemas.microsoft.com/office/drawing/2014/main" id="{7C1143EA-BD43-4E3E-52D1-DC35D688AF69}"/>
              </a:ext>
            </a:extLst>
          </p:cNvPr>
          <p:cNvCxnSpPr>
            <a:cxnSpLocks/>
          </p:cNvCxnSpPr>
          <p:nvPr/>
        </p:nvCxnSpPr>
        <p:spPr bwMode="auto">
          <a:xfrm>
            <a:off x="4283944" y="5162932"/>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053" name="Straight Connector 26052">
            <a:extLst>
              <a:ext uri="{FF2B5EF4-FFF2-40B4-BE49-F238E27FC236}">
                <a16:creationId xmlns:a16="http://schemas.microsoft.com/office/drawing/2014/main" id="{C550B14C-4EA9-0E62-3010-FE8F309A53B3}"/>
              </a:ext>
            </a:extLst>
          </p:cNvPr>
          <p:cNvCxnSpPr>
            <a:cxnSpLocks/>
          </p:cNvCxnSpPr>
          <p:nvPr/>
        </p:nvCxnSpPr>
        <p:spPr bwMode="auto">
          <a:xfrm>
            <a:off x="4283944" y="5359543"/>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054" name="Straight Connector 26053">
            <a:extLst>
              <a:ext uri="{FF2B5EF4-FFF2-40B4-BE49-F238E27FC236}">
                <a16:creationId xmlns:a16="http://schemas.microsoft.com/office/drawing/2014/main" id="{C67C39D5-E29B-E6D0-16D4-BB3FBCCF04F2}"/>
              </a:ext>
            </a:extLst>
          </p:cNvPr>
          <p:cNvCxnSpPr>
            <a:cxnSpLocks/>
          </p:cNvCxnSpPr>
          <p:nvPr/>
        </p:nvCxnSpPr>
        <p:spPr bwMode="auto">
          <a:xfrm>
            <a:off x="4283944" y="5556154"/>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055" name="Straight Connector 26054">
            <a:extLst>
              <a:ext uri="{FF2B5EF4-FFF2-40B4-BE49-F238E27FC236}">
                <a16:creationId xmlns:a16="http://schemas.microsoft.com/office/drawing/2014/main" id="{BFD80C4B-A885-DE32-6840-F45020910C1A}"/>
              </a:ext>
            </a:extLst>
          </p:cNvPr>
          <p:cNvCxnSpPr>
            <a:cxnSpLocks/>
          </p:cNvCxnSpPr>
          <p:nvPr/>
        </p:nvCxnSpPr>
        <p:spPr bwMode="auto">
          <a:xfrm>
            <a:off x="4283944" y="6145988"/>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056" name="Straight Connector 26055">
            <a:extLst>
              <a:ext uri="{FF2B5EF4-FFF2-40B4-BE49-F238E27FC236}">
                <a16:creationId xmlns:a16="http://schemas.microsoft.com/office/drawing/2014/main" id="{A10B16A7-2143-1F2F-6342-4B9BFC1DE06F}"/>
              </a:ext>
            </a:extLst>
          </p:cNvPr>
          <p:cNvCxnSpPr>
            <a:cxnSpLocks/>
          </p:cNvCxnSpPr>
          <p:nvPr/>
        </p:nvCxnSpPr>
        <p:spPr bwMode="auto">
          <a:xfrm>
            <a:off x="4283944" y="5752765"/>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057" name="Straight Connector 26056">
            <a:extLst>
              <a:ext uri="{FF2B5EF4-FFF2-40B4-BE49-F238E27FC236}">
                <a16:creationId xmlns:a16="http://schemas.microsoft.com/office/drawing/2014/main" id="{9C0B06C5-24DB-E1B9-2D4F-07E51F94D785}"/>
              </a:ext>
            </a:extLst>
          </p:cNvPr>
          <p:cNvCxnSpPr>
            <a:cxnSpLocks/>
          </p:cNvCxnSpPr>
          <p:nvPr/>
        </p:nvCxnSpPr>
        <p:spPr bwMode="auto">
          <a:xfrm>
            <a:off x="4283944" y="5949376"/>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058" name="Straight Connector 26057">
            <a:extLst>
              <a:ext uri="{FF2B5EF4-FFF2-40B4-BE49-F238E27FC236}">
                <a16:creationId xmlns:a16="http://schemas.microsoft.com/office/drawing/2014/main" id="{780D83C7-E715-BDDD-9DCC-E050A4599D63}"/>
              </a:ext>
            </a:extLst>
          </p:cNvPr>
          <p:cNvCxnSpPr>
            <a:cxnSpLocks/>
          </p:cNvCxnSpPr>
          <p:nvPr/>
        </p:nvCxnSpPr>
        <p:spPr bwMode="auto">
          <a:xfrm>
            <a:off x="4357106" y="6279919"/>
            <a:ext cx="0" cy="64008"/>
          </a:xfrm>
          <a:prstGeom prst="line">
            <a:avLst/>
          </a:prstGeom>
          <a:noFill/>
          <a:ln w="28575" cap="flat" cmpd="sng" algn="ctr">
            <a:solidFill>
              <a:srgbClr val="000000"/>
            </a:solidFill>
            <a:prstDash val="solid"/>
            <a:round/>
            <a:headEnd type="none" w="med" len="med"/>
            <a:tailEnd type="none" w="med" len="med"/>
          </a:ln>
          <a:effectLst/>
        </p:spPr>
      </p:cxnSp>
      <p:cxnSp>
        <p:nvCxnSpPr>
          <p:cNvPr id="26059" name="Straight Connector 26058">
            <a:extLst>
              <a:ext uri="{FF2B5EF4-FFF2-40B4-BE49-F238E27FC236}">
                <a16:creationId xmlns:a16="http://schemas.microsoft.com/office/drawing/2014/main" id="{8FC4630A-3914-2640-8AE2-59D1A508476A}"/>
              </a:ext>
            </a:extLst>
          </p:cNvPr>
          <p:cNvCxnSpPr>
            <a:cxnSpLocks/>
          </p:cNvCxnSpPr>
          <p:nvPr/>
        </p:nvCxnSpPr>
        <p:spPr bwMode="auto">
          <a:xfrm>
            <a:off x="4790783" y="6279919"/>
            <a:ext cx="0" cy="64008"/>
          </a:xfrm>
          <a:prstGeom prst="line">
            <a:avLst/>
          </a:prstGeom>
          <a:noFill/>
          <a:ln w="28575" cap="flat" cmpd="sng" algn="ctr">
            <a:solidFill>
              <a:srgbClr val="000000"/>
            </a:solidFill>
            <a:prstDash val="solid"/>
            <a:round/>
            <a:headEnd type="none" w="med" len="med"/>
            <a:tailEnd type="none" w="med" len="med"/>
          </a:ln>
          <a:effectLst/>
        </p:spPr>
      </p:cxnSp>
      <p:cxnSp>
        <p:nvCxnSpPr>
          <p:cNvPr id="26060" name="Straight Connector 26059">
            <a:extLst>
              <a:ext uri="{FF2B5EF4-FFF2-40B4-BE49-F238E27FC236}">
                <a16:creationId xmlns:a16="http://schemas.microsoft.com/office/drawing/2014/main" id="{D8B316D7-A2E0-39B3-B222-F2C61B14B2F2}"/>
              </a:ext>
            </a:extLst>
          </p:cNvPr>
          <p:cNvCxnSpPr>
            <a:cxnSpLocks/>
          </p:cNvCxnSpPr>
          <p:nvPr/>
        </p:nvCxnSpPr>
        <p:spPr bwMode="auto">
          <a:xfrm>
            <a:off x="5224460" y="6279919"/>
            <a:ext cx="0" cy="64008"/>
          </a:xfrm>
          <a:prstGeom prst="line">
            <a:avLst/>
          </a:prstGeom>
          <a:noFill/>
          <a:ln w="28575" cap="flat" cmpd="sng" algn="ctr">
            <a:solidFill>
              <a:srgbClr val="000000"/>
            </a:solidFill>
            <a:prstDash val="solid"/>
            <a:round/>
            <a:headEnd type="none" w="med" len="med"/>
            <a:tailEnd type="none" w="med" len="med"/>
          </a:ln>
          <a:effectLst/>
        </p:spPr>
      </p:cxnSp>
      <p:cxnSp>
        <p:nvCxnSpPr>
          <p:cNvPr id="26061" name="Straight Connector 26060">
            <a:extLst>
              <a:ext uri="{FF2B5EF4-FFF2-40B4-BE49-F238E27FC236}">
                <a16:creationId xmlns:a16="http://schemas.microsoft.com/office/drawing/2014/main" id="{D8E5C61F-45D7-0A8C-8927-F02CF8546814}"/>
              </a:ext>
            </a:extLst>
          </p:cNvPr>
          <p:cNvCxnSpPr>
            <a:cxnSpLocks/>
          </p:cNvCxnSpPr>
          <p:nvPr/>
        </p:nvCxnSpPr>
        <p:spPr bwMode="auto">
          <a:xfrm>
            <a:off x="5658137" y="6279919"/>
            <a:ext cx="0" cy="64008"/>
          </a:xfrm>
          <a:prstGeom prst="line">
            <a:avLst/>
          </a:prstGeom>
          <a:noFill/>
          <a:ln w="28575" cap="flat" cmpd="sng" algn="ctr">
            <a:solidFill>
              <a:srgbClr val="000000"/>
            </a:solidFill>
            <a:prstDash val="solid"/>
            <a:round/>
            <a:headEnd type="none" w="med" len="med"/>
            <a:tailEnd type="none" w="med" len="med"/>
          </a:ln>
          <a:effectLst/>
        </p:spPr>
      </p:cxnSp>
      <p:cxnSp>
        <p:nvCxnSpPr>
          <p:cNvPr id="26062" name="Straight Connector 26061">
            <a:extLst>
              <a:ext uri="{FF2B5EF4-FFF2-40B4-BE49-F238E27FC236}">
                <a16:creationId xmlns:a16="http://schemas.microsoft.com/office/drawing/2014/main" id="{DF8647BF-84D7-9CBC-4D42-381A8E092412}"/>
              </a:ext>
            </a:extLst>
          </p:cNvPr>
          <p:cNvCxnSpPr>
            <a:cxnSpLocks/>
          </p:cNvCxnSpPr>
          <p:nvPr/>
        </p:nvCxnSpPr>
        <p:spPr bwMode="auto">
          <a:xfrm>
            <a:off x="6091814" y="6279919"/>
            <a:ext cx="0" cy="64008"/>
          </a:xfrm>
          <a:prstGeom prst="line">
            <a:avLst/>
          </a:prstGeom>
          <a:noFill/>
          <a:ln w="28575" cap="flat" cmpd="sng" algn="ctr">
            <a:solidFill>
              <a:srgbClr val="000000"/>
            </a:solidFill>
            <a:prstDash val="solid"/>
            <a:round/>
            <a:headEnd type="none" w="med" len="med"/>
            <a:tailEnd type="none" w="med" len="med"/>
          </a:ln>
          <a:effectLst/>
        </p:spPr>
      </p:cxnSp>
      <p:cxnSp>
        <p:nvCxnSpPr>
          <p:cNvPr id="26063" name="Straight Connector 26062">
            <a:extLst>
              <a:ext uri="{FF2B5EF4-FFF2-40B4-BE49-F238E27FC236}">
                <a16:creationId xmlns:a16="http://schemas.microsoft.com/office/drawing/2014/main" id="{751DA2AD-1699-A116-9737-F2B14FB5CB12}"/>
              </a:ext>
            </a:extLst>
          </p:cNvPr>
          <p:cNvCxnSpPr>
            <a:cxnSpLocks/>
          </p:cNvCxnSpPr>
          <p:nvPr/>
        </p:nvCxnSpPr>
        <p:spPr bwMode="auto">
          <a:xfrm>
            <a:off x="6525491" y="6279919"/>
            <a:ext cx="0" cy="64008"/>
          </a:xfrm>
          <a:prstGeom prst="line">
            <a:avLst/>
          </a:prstGeom>
          <a:noFill/>
          <a:ln w="28575" cap="flat" cmpd="sng" algn="ctr">
            <a:solidFill>
              <a:srgbClr val="000000"/>
            </a:solidFill>
            <a:prstDash val="solid"/>
            <a:round/>
            <a:headEnd type="none" w="med" len="med"/>
            <a:tailEnd type="none" w="med" len="med"/>
          </a:ln>
          <a:effectLst/>
        </p:spPr>
      </p:cxnSp>
      <p:cxnSp>
        <p:nvCxnSpPr>
          <p:cNvPr id="26064" name="Straight Connector 26063">
            <a:extLst>
              <a:ext uri="{FF2B5EF4-FFF2-40B4-BE49-F238E27FC236}">
                <a16:creationId xmlns:a16="http://schemas.microsoft.com/office/drawing/2014/main" id="{4EFC40A9-331C-BBAC-1EFD-363BB6740056}"/>
              </a:ext>
            </a:extLst>
          </p:cNvPr>
          <p:cNvCxnSpPr>
            <a:cxnSpLocks/>
          </p:cNvCxnSpPr>
          <p:nvPr/>
        </p:nvCxnSpPr>
        <p:spPr bwMode="auto">
          <a:xfrm>
            <a:off x="6959168" y="6279919"/>
            <a:ext cx="0" cy="64008"/>
          </a:xfrm>
          <a:prstGeom prst="line">
            <a:avLst/>
          </a:prstGeom>
          <a:noFill/>
          <a:ln w="28575" cap="flat" cmpd="sng" algn="ctr">
            <a:solidFill>
              <a:srgbClr val="000000"/>
            </a:solidFill>
            <a:prstDash val="solid"/>
            <a:round/>
            <a:headEnd type="none" w="med" len="med"/>
            <a:tailEnd type="none" w="med" len="med"/>
          </a:ln>
          <a:effectLst/>
        </p:spPr>
      </p:cxnSp>
      <p:cxnSp>
        <p:nvCxnSpPr>
          <p:cNvPr id="26065" name="Straight Connector 26064">
            <a:extLst>
              <a:ext uri="{FF2B5EF4-FFF2-40B4-BE49-F238E27FC236}">
                <a16:creationId xmlns:a16="http://schemas.microsoft.com/office/drawing/2014/main" id="{EEE7672C-68BA-6F50-72FC-ECC36A8A8AE4}"/>
              </a:ext>
            </a:extLst>
          </p:cNvPr>
          <p:cNvCxnSpPr>
            <a:cxnSpLocks/>
          </p:cNvCxnSpPr>
          <p:nvPr/>
        </p:nvCxnSpPr>
        <p:spPr bwMode="auto">
          <a:xfrm>
            <a:off x="7392845" y="6279919"/>
            <a:ext cx="0" cy="64008"/>
          </a:xfrm>
          <a:prstGeom prst="line">
            <a:avLst/>
          </a:prstGeom>
          <a:noFill/>
          <a:ln w="28575" cap="flat" cmpd="sng" algn="ctr">
            <a:solidFill>
              <a:srgbClr val="000000"/>
            </a:solidFill>
            <a:prstDash val="solid"/>
            <a:round/>
            <a:headEnd type="none" w="med" len="med"/>
            <a:tailEnd type="none" w="med" len="med"/>
          </a:ln>
          <a:effectLst/>
        </p:spPr>
      </p:cxnSp>
      <p:cxnSp>
        <p:nvCxnSpPr>
          <p:cNvPr id="26066" name="Straight Connector 26065">
            <a:extLst>
              <a:ext uri="{FF2B5EF4-FFF2-40B4-BE49-F238E27FC236}">
                <a16:creationId xmlns:a16="http://schemas.microsoft.com/office/drawing/2014/main" id="{114702AD-89E1-A3BE-BCAB-79608A0BDBD0}"/>
              </a:ext>
            </a:extLst>
          </p:cNvPr>
          <p:cNvCxnSpPr>
            <a:cxnSpLocks/>
          </p:cNvCxnSpPr>
          <p:nvPr/>
        </p:nvCxnSpPr>
        <p:spPr bwMode="auto">
          <a:xfrm>
            <a:off x="7826522" y="6279919"/>
            <a:ext cx="0" cy="64008"/>
          </a:xfrm>
          <a:prstGeom prst="line">
            <a:avLst/>
          </a:prstGeom>
          <a:noFill/>
          <a:ln w="28575" cap="flat" cmpd="sng" algn="ctr">
            <a:solidFill>
              <a:srgbClr val="000000"/>
            </a:solidFill>
            <a:prstDash val="solid"/>
            <a:round/>
            <a:headEnd type="none" w="med" len="med"/>
            <a:tailEnd type="none" w="med" len="med"/>
          </a:ln>
          <a:effectLst/>
        </p:spPr>
      </p:cxnSp>
      <p:cxnSp>
        <p:nvCxnSpPr>
          <p:cNvPr id="26067" name="Straight Connector 26066">
            <a:extLst>
              <a:ext uri="{FF2B5EF4-FFF2-40B4-BE49-F238E27FC236}">
                <a16:creationId xmlns:a16="http://schemas.microsoft.com/office/drawing/2014/main" id="{4913FF37-13B9-837E-916A-421BE635C7BC}"/>
              </a:ext>
            </a:extLst>
          </p:cNvPr>
          <p:cNvCxnSpPr>
            <a:cxnSpLocks/>
          </p:cNvCxnSpPr>
          <p:nvPr/>
        </p:nvCxnSpPr>
        <p:spPr bwMode="auto">
          <a:xfrm>
            <a:off x="8260199" y="6279919"/>
            <a:ext cx="0" cy="64008"/>
          </a:xfrm>
          <a:prstGeom prst="line">
            <a:avLst/>
          </a:prstGeom>
          <a:noFill/>
          <a:ln w="28575" cap="flat" cmpd="sng" algn="ctr">
            <a:solidFill>
              <a:srgbClr val="000000"/>
            </a:solidFill>
            <a:prstDash val="solid"/>
            <a:round/>
            <a:headEnd type="none" w="med" len="med"/>
            <a:tailEnd type="none" w="med" len="med"/>
          </a:ln>
          <a:effectLst/>
        </p:spPr>
      </p:cxnSp>
      <p:sp>
        <p:nvSpPr>
          <p:cNvPr id="26069" name="TextBox 26068">
            <a:extLst>
              <a:ext uri="{FF2B5EF4-FFF2-40B4-BE49-F238E27FC236}">
                <a16:creationId xmlns:a16="http://schemas.microsoft.com/office/drawing/2014/main" id="{E95BA29D-0088-40CF-E5DF-97B4F50C44BA}"/>
              </a:ext>
            </a:extLst>
          </p:cNvPr>
          <p:cNvSpPr txBox="1"/>
          <p:nvPr/>
        </p:nvSpPr>
        <p:spPr bwMode="auto">
          <a:xfrm>
            <a:off x="2192711" y="4236371"/>
            <a:ext cx="2149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1" fontAlgn="auto" hangingPunct="1">
              <a:spcBef>
                <a:spcPct val="50000"/>
              </a:spcBef>
              <a:defRPr/>
            </a:pPr>
            <a:r>
              <a:rPr lang="en-US" sz="1200" b="0" dirty="0">
                <a:solidFill>
                  <a:srgbClr val="000000"/>
                </a:solidFill>
                <a:latin typeface="Calibri" panose="020F0502020204030204" pitchFamily="34" charset="0"/>
                <a:cs typeface="+mn-cs"/>
              </a:rPr>
              <a:t>Anemia</a:t>
            </a:r>
          </a:p>
        </p:txBody>
      </p:sp>
      <p:sp>
        <p:nvSpPr>
          <p:cNvPr id="26070" name="TextBox 26069">
            <a:extLst>
              <a:ext uri="{FF2B5EF4-FFF2-40B4-BE49-F238E27FC236}">
                <a16:creationId xmlns:a16="http://schemas.microsoft.com/office/drawing/2014/main" id="{C83E55C2-B35B-5547-95EA-3F8E810597EF}"/>
              </a:ext>
            </a:extLst>
          </p:cNvPr>
          <p:cNvSpPr txBox="1"/>
          <p:nvPr/>
        </p:nvSpPr>
        <p:spPr bwMode="auto">
          <a:xfrm>
            <a:off x="2192711" y="4432530"/>
            <a:ext cx="2149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1" fontAlgn="auto" hangingPunct="1">
              <a:spcBef>
                <a:spcPct val="50000"/>
              </a:spcBef>
              <a:defRPr/>
            </a:pPr>
            <a:r>
              <a:rPr lang="en-US" sz="1200" b="0" dirty="0">
                <a:solidFill>
                  <a:srgbClr val="000000"/>
                </a:solidFill>
                <a:latin typeface="Calibri" panose="020F0502020204030204" pitchFamily="34" charset="0"/>
                <a:cs typeface="+mn-cs"/>
              </a:rPr>
              <a:t>Nausea</a:t>
            </a:r>
          </a:p>
        </p:txBody>
      </p:sp>
      <p:sp>
        <p:nvSpPr>
          <p:cNvPr id="26071" name="TextBox 26070">
            <a:extLst>
              <a:ext uri="{FF2B5EF4-FFF2-40B4-BE49-F238E27FC236}">
                <a16:creationId xmlns:a16="http://schemas.microsoft.com/office/drawing/2014/main" id="{B6585B8E-7792-1861-448D-FD19C299B425}"/>
              </a:ext>
            </a:extLst>
          </p:cNvPr>
          <p:cNvSpPr txBox="1"/>
          <p:nvPr/>
        </p:nvSpPr>
        <p:spPr bwMode="auto">
          <a:xfrm>
            <a:off x="2192711" y="4628689"/>
            <a:ext cx="2149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1" fontAlgn="auto" hangingPunct="1">
              <a:spcBef>
                <a:spcPct val="50000"/>
              </a:spcBef>
              <a:defRPr/>
            </a:pPr>
            <a:r>
              <a:rPr lang="en-US" sz="1200" b="0" dirty="0">
                <a:solidFill>
                  <a:srgbClr val="000000"/>
                </a:solidFill>
                <a:latin typeface="Calibri" panose="020F0502020204030204" pitchFamily="34" charset="0"/>
                <a:cs typeface="+mn-cs"/>
              </a:rPr>
              <a:t>Thrombocytopenia</a:t>
            </a:r>
          </a:p>
        </p:txBody>
      </p:sp>
      <p:sp>
        <p:nvSpPr>
          <p:cNvPr id="26072" name="TextBox 26071">
            <a:extLst>
              <a:ext uri="{FF2B5EF4-FFF2-40B4-BE49-F238E27FC236}">
                <a16:creationId xmlns:a16="http://schemas.microsoft.com/office/drawing/2014/main" id="{9934C0D0-440C-D91F-6030-048EC47E924C}"/>
              </a:ext>
            </a:extLst>
          </p:cNvPr>
          <p:cNvSpPr txBox="1"/>
          <p:nvPr/>
        </p:nvSpPr>
        <p:spPr bwMode="auto">
          <a:xfrm>
            <a:off x="2192711" y="4824848"/>
            <a:ext cx="2149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1" fontAlgn="auto" hangingPunct="1">
              <a:spcBef>
                <a:spcPct val="50000"/>
              </a:spcBef>
              <a:defRPr/>
            </a:pPr>
            <a:r>
              <a:rPr lang="en-US" sz="1200" b="0" dirty="0">
                <a:solidFill>
                  <a:srgbClr val="000000"/>
                </a:solidFill>
                <a:latin typeface="Calibri" panose="020F0502020204030204" pitchFamily="34" charset="0"/>
                <a:cs typeface="+mn-cs"/>
              </a:rPr>
              <a:t>Constipation</a:t>
            </a:r>
          </a:p>
        </p:txBody>
      </p:sp>
      <p:sp>
        <p:nvSpPr>
          <p:cNvPr id="26073" name="TextBox 26072">
            <a:extLst>
              <a:ext uri="{FF2B5EF4-FFF2-40B4-BE49-F238E27FC236}">
                <a16:creationId xmlns:a16="http://schemas.microsoft.com/office/drawing/2014/main" id="{55E98128-4B57-BA20-C827-DE2EBD932C78}"/>
              </a:ext>
            </a:extLst>
          </p:cNvPr>
          <p:cNvSpPr txBox="1"/>
          <p:nvPr/>
        </p:nvSpPr>
        <p:spPr bwMode="auto">
          <a:xfrm>
            <a:off x="2192711" y="5021007"/>
            <a:ext cx="2149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1" fontAlgn="auto" hangingPunct="1">
              <a:spcBef>
                <a:spcPct val="50000"/>
              </a:spcBef>
              <a:defRPr/>
            </a:pPr>
            <a:r>
              <a:rPr lang="en-US" sz="1200" b="0" dirty="0">
                <a:solidFill>
                  <a:srgbClr val="000000"/>
                </a:solidFill>
                <a:latin typeface="Calibri" panose="020F0502020204030204" pitchFamily="34" charset="0"/>
                <a:cs typeface="+mn-cs"/>
              </a:rPr>
              <a:t>Fatigue</a:t>
            </a:r>
          </a:p>
        </p:txBody>
      </p:sp>
      <p:sp>
        <p:nvSpPr>
          <p:cNvPr id="26074" name="TextBox 26073">
            <a:extLst>
              <a:ext uri="{FF2B5EF4-FFF2-40B4-BE49-F238E27FC236}">
                <a16:creationId xmlns:a16="http://schemas.microsoft.com/office/drawing/2014/main" id="{CE1F91EA-0E07-CCAA-065C-C28E53C1971B}"/>
              </a:ext>
            </a:extLst>
          </p:cNvPr>
          <p:cNvSpPr txBox="1"/>
          <p:nvPr/>
        </p:nvSpPr>
        <p:spPr bwMode="auto">
          <a:xfrm>
            <a:off x="2192711" y="5217166"/>
            <a:ext cx="2149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1" fontAlgn="auto" hangingPunct="1">
              <a:spcBef>
                <a:spcPct val="50000"/>
              </a:spcBef>
              <a:defRPr/>
            </a:pPr>
            <a:r>
              <a:rPr lang="en-US" sz="1200" b="0" dirty="0">
                <a:solidFill>
                  <a:srgbClr val="000000"/>
                </a:solidFill>
                <a:latin typeface="Calibri" panose="020F0502020204030204" pitchFamily="34" charset="0"/>
                <a:cs typeface="+mn-cs"/>
              </a:rPr>
              <a:t>Platelet Count Decreased</a:t>
            </a:r>
          </a:p>
        </p:txBody>
      </p:sp>
      <p:sp>
        <p:nvSpPr>
          <p:cNvPr id="26075" name="TextBox 26074">
            <a:extLst>
              <a:ext uri="{FF2B5EF4-FFF2-40B4-BE49-F238E27FC236}">
                <a16:creationId xmlns:a16="http://schemas.microsoft.com/office/drawing/2014/main" id="{B2E4FD82-BD17-8927-9180-C0AC277490AD}"/>
              </a:ext>
            </a:extLst>
          </p:cNvPr>
          <p:cNvSpPr txBox="1"/>
          <p:nvPr/>
        </p:nvSpPr>
        <p:spPr bwMode="auto">
          <a:xfrm>
            <a:off x="2192711" y="5413325"/>
            <a:ext cx="2149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1" fontAlgn="auto" hangingPunct="1">
              <a:spcBef>
                <a:spcPct val="50000"/>
              </a:spcBef>
              <a:defRPr/>
            </a:pPr>
            <a:r>
              <a:rPr lang="en-US" sz="1200" b="0" dirty="0">
                <a:solidFill>
                  <a:srgbClr val="000000"/>
                </a:solidFill>
                <a:latin typeface="Calibri" panose="020F0502020204030204" pitchFamily="34" charset="0"/>
                <a:cs typeface="+mn-cs"/>
              </a:rPr>
              <a:t>Neutropenia</a:t>
            </a:r>
          </a:p>
        </p:txBody>
      </p:sp>
      <p:sp>
        <p:nvSpPr>
          <p:cNvPr id="26076" name="TextBox 26075">
            <a:extLst>
              <a:ext uri="{FF2B5EF4-FFF2-40B4-BE49-F238E27FC236}">
                <a16:creationId xmlns:a16="http://schemas.microsoft.com/office/drawing/2014/main" id="{C4FE556A-5848-814A-1BB6-298EE7E5E73C}"/>
              </a:ext>
            </a:extLst>
          </p:cNvPr>
          <p:cNvSpPr txBox="1"/>
          <p:nvPr/>
        </p:nvSpPr>
        <p:spPr bwMode="auto">
          <a:xfrm>
            <a:off x="2192711" y="5609484"/>
            <a:ext cx="2149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1" fontAlgn="auto" hangingPunct="1">
              <a:spcBef>
                <a:spcPct val="50000"/>
              </a:spcBef>
              <a:defRPr/>
            </a:pPr>
            <a:r>
              <a:rPr lang="en-US" sz="1200" b="0" dirty="0">
                <a:solidFill>
                  <a:srgbClr val="000000"/>
                </a:solidFill>
                <a:latin typeface="Calibri" panose="020F0502020204030204" pitchFamily="34" charset="0"/>
                <a:cs typeface="+mn-cs"/>
              </a:rPr>
              <a:t>Headache</a:t>
            </a:r>
          </a:p>
        </p:txBody>
      </p:sp>
      <p:sp>
        <p:nvSpPr>
          <p:cNvPr id="26077" name="TextBox 26076">
            <a:extLst>
              <a:ext uri="{FF2B5EF4-FFF2-40B4-BE49-F238E27FC236}">
                <a16:creationId xmlns:a16="http://schemas.microsoft.com/office/drawing/2014/main" id="{4F6DF8A6-3D34-B007-4CC9-CE7411155F6D}"/>
              </a:ext>
            </a:extLst>
          </p:cNvPr>
          <p:cNvSpPr txBox="1"/>
          <p:nvPr/>
        </p:nvSpPr>
        <p:spPr bwMode="auto">
          <a:xfrm>
            <a:off x="2192711" y="5805643"/>
            <a:ext cx="2149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1" fontAlgn="auto" hangingPunct="1">
              <a:spcBef>
                <a:spcPct val="50000"/>
              </a:spcBef>
              <a:defRPr/>
            </a:pPr>
            <a:r>
              <a:rPr lang="en-US" sz="1200" b="0" dirty="0">
                <a:solidFill>
                  <a:srgbClr val="000000"/>
                </a:solidFill>
                <a:latin typeface="Calibri" panose="020F0502020204030204" pitchFamily="34" charset="0"/>
                <a:cs typeface="+mn-cs"/>
              </a:rPr>
              <a:t>Insomnia</a:t>
            </a:r>
          </a:p>
        </p:txBody>
      </p:sp>
      <p:sp>
        <p:nvSpPr>
          <p:cNvPr id="26078" name="TextBox 26077">
            <a:extLst>
              <a:ext uri="{FF2B5EF4-FFF2-40B4-BE49-F238E27FC236}">
                <a16:creationId xmlns:a16="http://schemas.microsoft.com/office/drawing/2014/main" id="{51FC3F14-ECE2-A933-4A42-85A6303766BB}"/>
              </a:ext>
            </a:extLst>
          </p:cNvPr>
          <p:cNvSpPr txBox="1"/>
          <p:nvPr/>
        </p:nvSpPr>
        <p:spPr bwMode="auto">
          <a:xfrm>
            <a:off x="3293173" y="6001802"/>
            <a:ext cx="104929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eaLnBrk="1" fontAlgn="auto" hangingPunct="1">
              <a:spcBef>
                <a:spcPct val="50000"/>
              </a:spcBef>
              <a:defRPr/>
            </a:pPr>
            <a:r>
              <a:rPr lang="en-US" sz="1200" b="0" dirty="0">
                <a:solidFill>
                  <a:srgbClr val="000000"/>
                </a:solidFill>
                <a:latin typeface="Calibri" panose="020F0502020204030204" pitchFamily="34" charset="0"/>
                <a:cs typeface="+mn-cs"/>
              </a:rPr>
              <a:t>Vomiting</a:t>
            </a:r>
          </a:p>
        </p:txBody>
      </p:sp>
      <p:sp>
        <p:nvSpPr>
          <p:cNvPr id="26079" name="TextBox 26078">
            <a:extLst>
              <a:ext uri="{FF2B5EF4-FFF2-40B4-BE49-F238E27FC236}">
                <a16:creationId xmlns:a16="http://schemas.microsoft.com/office/drawing/2014/main" id="{2E2E50BE-76BA-008B-C4EA-F5B485B51AD8}"/>
              </a:ext>
            </a:extLst>
          </p:cNvPr>
          <p:cNvSpPr txBox="1"/>
          <p:nvPr/>
        </p:nvSpPr>
        <p:spPr bwMode="auto">
          <a:xfrm>
            <a:off x="7915855" y="5398925"/>
            <a:ext cx="903044"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1" fontAlgn="auto" hangingPunct="1">
              <a:lnSpc>
                <a:spcPct val="90000"/>
              </a:lnSpc>
              <a:spcBef>
                <a:spcPct val="50000"/>
              </a:spcBef>
              <a:defRPr/>
            </a:pPr>
            <a:r>
              <a:rPr kumimoji="0" lang="en-NZ" sz="1200" b="0" i="0" u="none" strike="noStrike" kern="0" cap="none" spc="0" normalizeH="0" baseline="0" noProof="0" dirty="0">
                <a:ln>
                  <a:noFill/>
                </a:ln>
                <a:solidFill>
                  <a:srgbClr val="000000"/>
                </a:solidFill>
                <a:effectLst/>
                <a:uLnTx/>
                <a:uFillTx/>
                <a:latin typeface="Calibri"/>
                <a:cs typeface="Calibri" panose="020F0502020204030204" pitchFamily="34" charset="0"/>
              </a:rPr>
              <a:t>All grades</a:t>
            </a:r>
            <a:endParaRPr lang="en-US" sz="1200" b="0" dirty="0">
              <a:solidFill>
                <a:srgbClr val="000000"/>
              </a:solidFill>
              <a:latin typeface="Calibri" panose="020F0502020204030204" pitchFamily="34" charset="0"/>
              <a:cs typeface="+mn-cs"/>
            </a:endParaRPr>
          </a:p>
        </p:txBody>
      </p:sp>
      <p:sp>
        <p:nvSpPr>
          <p:cNvPr id="26080" name="TextBox 26079">
            <a:extLst>
              <a:ext uri="{FF2B5EF4-FFF2-40B4-BE49-F238E27FC236}">
                <a16:creationId xmlns:a16="http://schemas.microsoft.com/office/drawing/2014/main" id="{C710C709-C1C5-6ECB-6CC4-77DE9ECA2BC2}"/>
              </a:ext>
            </a:extLst>
          </p:cNvPr>
          <p:cNvSpPr txBox="1"/>
          <p:nvPr/>
        </p:nvSpPr>
        <p:spPr bwMode="auto">
          <a:xfrm>
            <a:off x="7915855" y="5592174"/>
            <a:ext cx="903044"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1" fontAlgn="auto" hangingPunct="1">
              <a:lnSpc>
                <a:spcPct val="90000"/>
              </a:lnSpc>
              <a:spcBef>
                <a:spcPct val="50000"/>
              </a:spcBef>
              <a:spcAft>
                <a:spcPts val="0"/>
              </a:spcAft>
              <a:defRPr/>
            </a:pPr>
            <a:r>
              <a:rPr kumimoji="0" lang="en-NZ" sz="1200" b="0" i="0" u="none" strike="noStrike" kern="0" cap="none" spc="0" normalizeH="0" baseline="0" noProof="0" dirty="0">
                <a:ln>
                  <a:noFill/>
                </a:ln>
                <a:solidFill>
                  <a:srgbClr val="000000"/>
                </a:solidFill>
                <a:effectLst/>
                <a:uLnTx/>
                <a:uFillTx/>
                <a:latin typeface="Calibri"/>
                <a:cs typeface="Calibri" panose="020F0502020204030204" pitchFamily="34" charset="0"/>
              </a:rPr>
              <a:t>Grade ≥3</a:t>
            </a:r>
            <a:endParaRPr lang="en-US" sz="1200" b="0" dirty="0">
              <a:solidFill>
                <a:srgbClr val="000000"/>
              </a:solidFill>
              <a:latin typeface="Calibri" panose="020F0502020204030204" pitchFamily="34" charset="0"/>
              <a:cs typeface="+mn-cs"/>
            </a:endParaRPr>
          </a:p>
        </p:txBody>
      </p:sp>
      <p:sp>
        <p:nvSpPr>
          <p:cNvPr id="26081" name="TextBox 26080">
            <a:extLst>
              <a:ext uri="{FF2B5EF4-FFF2-40B4-BE49-F238E27FC236}">
                <a16:creationId xmlns:a16="http://schemas.microsoft.com/office/drawing/2014/main" id="{C5BED9C1-C32E-3F44-4907-C6A0D1EC3542}"/>
              </a:ext>
            </a:extLst>
          </p:cNvPr>
          <p:cNvSpPr txBox="1"/>
          <p:nvPr/>
        </p:nvSpPr>
        <p:spPr bwMode="auto">
          <a:xfrm>
            <a:off x="7938815" y="5771519"/>
            <a:ext cx="903044"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1" fontAlgn="auto" hangingPunct="1">
              <a:lnSpc>
                <a:spcPct val="90000"/>
              </a:lnSpc>
              <a:spcBef>
                <a:spcPct val="50000"/>
              </a:spcBef>
              <a:defRPr/>
            </a:pPr>
            <a:r>
              <a:rPr kumimoji="0" lang="en-NZ" sz="1200" b="0" i="0" u="none" strike="noStrike" kern="0" cap="none" spc="0" normalizeH="0" baseline="0" noProof="0" dirty="0">
                <a:ln>
                  <a:noFill/>
                </a:ln>
                <a:solidFill>
                  <a:srgbClr val="000000"/>
                </a:solidFill>
                <a:effectLst/>
                <a:uLnTx/>
                <a:uFillTx/>
                <a:latin typeface="Calibri"/>
                <a:cs typeface="Calibri" panose="020F0502020204030204" pitchFamily="34" charset="0"/>
              </a:rPr>
              <a:t>All grades</a:t>
            </a:r>
            <a:endParaRPr lang="en-US" sz="1200" b="0" dirty="0">
              <a:solidFill>
                <a:srgbClr val="000000"/>
              </a:solidFill>
              <a:latin typeface="Calibri" panose="020F0502020204030204" pitchFamily="34" charset="0"/>
              <a:cs typeface="+mn-cs"/>
            </a:endParaRPr>
          </a:p>
        </p:txBody>
      </p:sp>
      <p:sp>
        <p:nvSpPr>
          <p:cNvPr id="26082" name="TextBox 26081">
            <a:extLst>
              <a:ext uri="{FF2B5EF4-FFF2-40B4-BE49-F238E27FC236}">
                <a16:creationId xmlns:a16="http://schemas.microsoft.com/office/drawing/2014/main" id="{60A57FA6-92C9-1D99-A1F0-38A70A46A61A}"/>
              </a:ext>
            </a:extLst>
          </p:cNvPr>
          <p:cNvSpPr txBox="1"/>
          <p:nvPr/>
        </p:nvSpPr>
        <p:spPr bwMode="auto">
          <a:xfrm>
            <a:off x="7928768" y="5939486"/>
            <a:ext cx="903044"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eaLnBrk="1" fontAlgn="auto" hangingPunct="1">
              <a:lnSpc>
                <a:spcPct val="90000"/>
              </a:lnSpc>
              <a:spcBef>
                <a:spcPct val="50000"/>
              </a:spcBef>
              <a:spcAft>
                <a:spcPts val="0"/>
              </a:spcAft>
              <a:defRPr/>
            </a:pPr>
            <a:r>
              <a:rPr kumimoji="0" lang="en-NZ" sz="1200" b="0" i="0" u="none" strike="noStrike" kern="0" cap="none" spc="0" normalizeH="0" baseline="0" noProof="0" dirty="0">
                <a:ln>
                  <a:noFill/>
                </a:ln>
                <a:solidFill>
                  <a:srgbClr val="000000"/>
                </a:solidFill>
                <a:effectLst/>
                <a:uLnTx/>
                <a:uFillTx/>
                <a:latin typeface="Calibri"/>
                <a:cs typeface="Calibri" panose="020F0502020204030204" pitchFamily="34" charset="0"/>
              </a:rPr>
              <a:t>Grade ≥3</a:t>
            </a:r>
            <a:endParaRPr lang="en-US" sz="1200" b="0" dirty="0">
              <a:solidFill>
                <a:srgbClr val="000000"/>
              </a:solidFill>
              <a:latin typeface="Calibri" panose="020F0502020204030204" pitchFamily="34" charset="0"/>
              <a:cs typeface="+mn-cs"/>
            </a:endParaRPr>
          </a:p>
        </p:txBody>
      </p:sp>
      <p:sp>
        <p:nvSpPr>
          <p:cNvPr id="26083" name="Rectangle 26082">
            <a:extLst>
              <a:ext uri="{FF2B5EF4-FFF2-40B4-BE49-F238E27FC236}">
                <a16:creationId xmlns:a16="http://schemas.microsoft.com/office/drawing/2014/main" id="{1D58AF95-49C5-A1B2-DB14-1879292A83DE}"/>
              </a:ext>
            </a:extLst>
          </p:cNvPr>
          <p:cNvSpPr/>
          <p:nvPr/>
        </p:nvSpPr>
        <p:spPr bwMode="auto">
          <a:xfrm>
            <a:off x="7840446" y="5466990"/>
            <a:ext cx="110064" cy="110064"/>
          </a:xfrm>
          <a:prstGeom prst="rect">
            <a:avLst/>
          </a:prstGeom>
          <a:solidFill>
            <a:schemeClr val="accent2"/>
          </a:solidFill>
          <a:ln w="9525">
            <a:solidFill>
              <a:srgbClr val="FFFFFF"/>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cs typeface="+mn-cs"/>
            </a:endParaRPr>
          </a:p>
        </p:txBody>
      </p:sp>
      <p:sp>
        <p:nvSpPr>
          <p:cNvPr id="26084" name="Rectangle 26083">
            <a:extLst>
              <a:ext uri="{FF2B5EF4-FFF2-40B4-BE49-F238E27FC236}">
                <a16:creationId xmlns:a16="http://schemas.microsoft.com/office/drawing/2014/main" id="{52FE57BC-AA7E-66B4-3648-BB5B5CA183AF}"/>
              </a:ext>
            </a:extLst>
          </p:cNvPr>
          <p:cNvSpPr/>
          <p:nvPr/>
        </p:nvSpPr>
        <p:spPr bwMode="auto">
          <a:xfrm>
            <a:off x="7840446" y="5653608"/>
            <a:ext cx="110064" cy="110064"/>
          </a:xfrm>
          <a:prstGeom prst="rect">
            <a:avLst/>
          </a:prstGeom>
          <a:solidFill>
            <a:schemeClr val="accent1"/>
          </a:solidFill>
          <a:ln w="9525">
            <a:solidFill>
              <a:srgbClr val="FFFFFF"/>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cs typeface="+mn-cs"/>
            </a:endParaRPr>
          </a:p>
        </p:txBody>
      </p:sp>
      <p:sp>
        <p:nvSpPr>
          <p:cNvPr id="26085" name="Rectangle 26084">
            <a:extLst>
              <a:ext uri="{FF2B5EF4-FFF2-40B4-BE49-F238E27FC236}">
                <a16:creationId xmlns:a16="http://schemas.microsoft.com/office/drawing/2014/main" id="{628BCC3C-8A25-ED74-7154-F54B3C4FD513}"/>
              </a:ext>
            </a:extLst>
          </p:cNvPr>
          <p:cNvSpPr/>
          <p:nvPr/>
        </p:nvSpPr>
        <p:spPr bwMode="auto">
          <a:xfrm>
            <a:off x="7844801" y="5829891"/>
            <a:ext cx="110064" cy="110064"/>
          </a:xfrm>
          <a:prstGeom prst="rect">
            <a:avLst/>
          </a:prstGeom>
          <a:solidFill>
            <a:schemeClr val="accent3">
              <a:lumMod val="60000"/>
              <a:lumOff val="40000"/>
            </a:schemeClr>
          </a:solidFill>
          <a:ln w="9525">
            <a:solidFill>
              <a:srgbClr val="FFFFFF"/>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cs typeface="+mn-cs"/>
            </a:endParaRPr>
          </a:p>
        </p:txBody>
      </p:sp>
      <p:sp>
        <p:nvSpPr>
          <p:cNvPr id="26086" name="Rectangle 26085">
            <a:extLst>
              <a:ext uri="{FF2B5EF4-FFF2-40B4-BE49-F238E27FC236}">
                <a16:creationId xmlns:a16="http://schemas.microsoft.com/office/drawing/2014/main" id="{0F85D819-B0B2-53CF-2BF4-F4C39AC8C9E1}"/>
              </a:ext>
            </a:extLst>
          </p:cNvPr>
          <p:cNvSpPr/>
          <p:nvPr/>
        </p:nvSpPr>
        <p:spPr bwMode="auto">
          <a:xfrm>
            <a:off x="7845527" y="6030468"/>
            <a:ext cx="110064" cy="110064"/>
          </a:xfrm>
          <a:prstGeom prst="rect">
            <a:avLst/>
          </a:prstGeom>
          <a:solidFill>
            <a:schemeClr val="accent3"/>
          </a:solidFill>
          <a:ln w="9525">
            <a:solidFill>
              <a:srgbClr val="FFFFFF"/>
            </a:solid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cs typeface="+mn-cs"/>
            </a:endParaRPr>
          </a:p>
        </p:txBody>
      </p:sp>
      <p:sp>
        <p:nvSpPr>
          <p:cNvPr id="26087" name="TextBox 26086">
            <a:extLst>
              <a:ext uri="{FF2B5EF4-FFF2-40B4-BE49-F238E27FC236}">
                <a16:creationId xmlns:a16="http://schemas.microsoft.com/office/drawing/2014/main" id="{13E50549-5302-36AB-C2F8-F3A22D646E56}"/>
              </a:ext>
            </a:extLst>
          </p:cNvPr>
          <p:cNvSpPr txBox="1"/>
          <p:nvPr/>
        </p:nvSpPr>
        <p:spPr>
          <a:xfrm>
            <a:off x="4876804" y="4253377"/>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63</a:t>
            </a:r>
          </a:p>
        </p:txBody>
      </p:sp>
      <p:sp>
        <p:nvSpPr>
          <p:cNvPr id="26088" name="TextBox 26087">
            <a:extLst>
              <a:ext uri="{FF2B5EF4-FFF2-40B4-BE49-F238E27FC236}">
                <a16:creationId xmlns:a16="http://schemas.microsoft.com/office/drawing/2014/main" id="{FC05A9B2-FCBF-6C0D-E96C-C3C64E9C25AC}"/>
              </a:ext>
            </a:extLst>
          </p:cNvPr>
          <p:cNvSpPr txBox="1"/>
          <p:nvPr/>
        </p:nvSpPr>
        <p:spPr>
          <a:xfrm>
            <a:off x="6765511" y="4257774"/>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18</a:t>
            </a:r>
          </a:p>
        </p:txBody>
      </p:sp>
      <p:sp>
        <p:nvSpPr>
          <p:cNvPr id="26089" name="TextBox 26088">
            <a:extLst>
              <a:ext uri="{FF2B5EF4-FFF2-40B4-BE49-F238E27FC236}">
                <a16:creationId xmlns:a16="http://schemas.microsoft.com/office/drawing/2014/main" id="{58604A9C-62D4-2A88-4209-023BF2419287}"/>
              </a:ext>
            </a:extLst>
          </p:cNvPr>
          <p:cNvSpPr txBox="1"/>
          <p:nvPr/>
        </p:nvSpPr>
        <p:spPr>
          <a:xfrm>
            <a:off x="7018519" y="4454022"/>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28</a:t>
            </a:r>
          </a:p>
        </p:txBody>
      </p:sp>
      <p:sp>
        <p:nvSpPr>
          <p:cNvPr id="26090" name="TextBox 26089">
            <a:extLst>
              <a:ext uri="{FF2B5EF4-FFF2-40B4-BE49-F238E27FC236}">
                <a16:creationId xmlns:a16="http://schemas.microsoft.com/office/drawing/2014/main" id="{1B6A81AD-B202-291E-DD6D-4585926A1D24}"/>
              </a:ext>
            </a:extLst>
          </p:cNvPr>
          <p:cNvSpPr txBox="1"/>
          <p:nvPr/>
        </p:nvSpPr>
        <p:spPr>
          <a:xfrm>
            <a:off x="4998515" y="4451555"/>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57</a:t>
            </a:r>
          </a:p>
        </p:txBody>
      </p:sp>
      <p:sp>
        <p:nvSpPr>
          <p:cNvPr id="26091" name="TextBox 26090">
            <a:extLst>
              <a:ext uri="{FF2B5EF4-FFF2-40B4-BE49-F238E27FC236}">
                <a16:creationId xmlns:a16="http://schemas.microsoft.com/office/drawing/2014/main" id="{6DBFC0BD-898F-490F-01C3-BFEAB7A6E208}"/>
              </a:ext>
            </a:extLst>
          </p:cNvPr>
          <p:cNvSpPr txBox="1"/>
          <p:nvPr/>
        </p:nvSpPr>
        <p:spPr>
          <a:xfrm>
            <a:off x="6831539" y="4844683"/>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000000"/>
                </a:solidFill>
                <a:latin typeface="Calibri" panose="020F0502020204030204" pitchFamily="34" charset="0"/>
                <a:cs typeface="Calibri" panose="020F0502020204030204" pitchFamily="34" charset="0"/>
              </a:rPr>
              <a:t>19</a:t>
            </a:r>
          </a:p>
        </p:txBody>
      </p:sp>
      <p:grpSp>
        <p:nvGrpSpPr>
          <p:cNvPr id="26093" name="Group 46">
            <a:extLst>
              <a:ext uri="{FF2B5EF4-FFF2-40B4-BE49-F238E27FC236}">
                <a16:creationId xmlns:a16="http://schemas.microsoft.com/office/drawing/2014/main" id="{4FD7A994-185D-FB9E-CD62-6CB02287B08E}"/>
              </a:ext>
            </a:extLst>
          </p:cNvPr>
          <p:cNvGrpSpPr>
            <a:grpSpLocks noChangeAspect="1"/>
          </p:cNvGrpSpPr>
          <p:nvPr/>
        </p:nvGrpSpPr>
        <p:grpSpPr bwMode="auto">
          <a:xfrm>
            <a:off x="8025901" y="1849635"/>
            <a:ext cx="1008642" cy="1865798"/>
            <a:chOff x="2718" y="992"/>
            <a:chExt cx="1226" cy="2048"/>
          </a:xfrm>
          <a:solidFill>
            <a:schemeClr val="accent2"/>
          </a:solidFill>
        </p:grpSpPr>
        <p:sp>
          <p:nvSpPr>
            <p:cNvPr id="26094" name="Rectangle 47">
              <a:extLst>
                <a:ext uri="{FF2B5EF4-FFF2-40B4-BE49-F238E27FC236}">
                  <a16:creationId xmlns:a16="http://schemas.microsoft.com/office/drawing/2014/main" id="{439912A6-4CF6-F030-84E9-2B7891B6D6BB}"/>
                </a:ext>
              </a:extLst>
            </p:cNvPr>
            <p:cNvSpPr>
              <a:spLocks noChangeArrowheads="1"/>
            </p:cNvSpPr>
            <p:nvPr/>
          </p:nvSpPr>
          <p:spPr bwMode="auto">
            <a:xfrm>
              <a:off x="2718" y="992"/>
              <a:ext cx="1226"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095" name="Rectangle 48">
              <a:extLst>
                <a:ext uri="{FF2B5EF4-FFF2-40B4-BE49-F238E27FC236}">
                  <a16:creationId xmlns:a16="http://schemas.microsoft.com/office/drawing/2014/main" id="{FF4DF3D3-C5F6-36B8-B3B3-65615D4B3622}"/>
                </a:ext>
              </a:extLst>
            </p:cNvPr>
            <p:cNvSpPr>
              <a:spLocks noChangeArrowheads="1"/>
            </p:cNvSpPr>
            <p:nvPr/>
          </p:nvSpPr>
          <p:spPr bwMode="auto">
            <a:xfrm>
              <a:off x="2718" y="992"/>
              <a:ext cx="1226"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096" name="Rectangle 49">
              <a:extLst>
                <a:ext uri="{FF2B5EF4-FFF2-40B4-BE49-F238E27FC236}">
                  <a16:creationId xmlns:a16="http://schemas.microsoft.com/office/drawing/2014/main" id="{08D013AF-C0E3-B2C3-115F-6C428B7454C1}"/>
                </a:ext>
              </a:extLst>
            </p:cNvPr>
            <p:cNvSpPr>
              <a:spLocks noChangeArrowheads="1"/>
            </p:cNvSpPr>
            <p:nvPr/>
          </p:nvSpPr>
          <p:spPr bwMode="auto">
            <a:xfrm>
              <a:off x="2718" y="1168"/>
              <a:ext cx="1226"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097" name="Rectangle 50">
              <a:extLst>
                <a:ext uri="{FF2B5EF4-FFF2-40B4-BE49-F238E27FC236}">
                  <a16:creationId xmlns:a16="http://schemas.microsoft.com/office/drawing/2014/main" id="{78F6C98D-6988-51A7-8CCF-08330A027FA8}"/>
                </a:ext>
              </a:extLst>
            </p:cNvPr>
            <p:cNvSpPr>
              <a:spLocks noChangeArrowheads="1"/>
            </p:cNvSpPr>
            <p:nvPr/>
          </p:nvSpPr>
          <p:spPr bwMode="auto">
            <a:xfrm>
              <a:off x="2718" y="1168"/>
              <a:ext cx="1226"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098" name="Rectangle 51">
              <a:extLst>
                <a:ext uri="{FF2B5EF4-FFF2-40B4-BE49-F238E27FC236}">
                  <a16:creationId xmlns:a16="http://schemas.microsoft.com/office/drawing/2014/main" id="{DFC7A6CA-7FE3-6AAB-9C17-BA0829911B69}"/>
                </a:ext>
              </a:extLst>
            </p:cNvPr>
            <p:cNvSpPr>
              <a:spLocks noChangeArrowheads="1"/>
            </p:cNvSpPr>
            <p:nvPr/>
          </p:nvSpPr>
          <p:spPr bwMode="auto">
            <a:xfrm>
              <a:off x="2879" y="1344"/>
              <a:ext cx="1065"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099" name="Rectangle 52">
              <a:extLst>
                <a:ext uri="{FF2B5EF4-FFF2-40B4-BE49-F238E27FC236}">
                  <a16:creationId xmlns:a16="http://schemas.microsoft.com/office/drawing/2014/main" id="{6F58653A-E491-1ACF-6144-619FD4E18BC7}"/>
                </a:ext>
              </a:extLst>
            </p:cNvPr>
            <p:cNvSpPr>
              <a:spLocks noChangeArrowheads="1"/>
            </p:cNvSpPr>
            <p:nvPr/>
          </p:nvSpPr>
          <p:spPr bwMode="auto">
            <a:xfrm>
              <a:off x="2879" y="1344"/>
              <a:ext cx="1065"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00" name="Rectangle 53">
              <a:extLst>
                <a:ext uri="{FF2B5EF4-FFF2-40B4-BE49-F238E27FC236}">
                  <a16:creationId xmlns:a16="http://schemas.microsoft.com/office/drawing/2014/main" id="{B65AF8FA-98E7-A8D5-47E4-2B5D53B3A726}"/>
                </a:ext>
              </a:extLst>
            </p:cNvPr>
            <p:cNvSpPr>
              <a:spLocks noChangeArrowheads="1"/>
            </p:cNvSpPr>
            <p:nvPr/>
          </p:nvSpPr>
          <p:spPr bwMode="auto">
            <a:xfrm>
              <a:off x="2993" y="1520"/>
              <a:ext cx="951"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01" name="Rectangle 54">
              <a:extLst>
                <a:ext uri="{FF2B5EF4-FFF2-40B4-BE49-F238E27FC236}">
                  <a16:creationId xmlns:a16="http://schemas.microsoft.com/office/drawing/2014/main" id="{F01C1A07-5EE1-8C89-03B7-DA5473E4E70C}"/>
                </a:ext>
              </a:extLst>
            </p:cNvPr>
            <p:cNvSpPr>
              <a:spLocks noChangeArrowheads="1"/>
            </p:cNvSpPr>
            <p:nvPr/>
          </p:nvSpPr>
          <p:spPr bwMode="auto">
            <a:xfrm>
              <a:off x="2993" y="1520"/>
              <a:ext cx="951"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02" name="Rectangle 55">
              <a:extLst>
                <a:ext uri="{FF2B5EF4-FFF2-40B4-BE49-F238E27FC236}">
                  <a16:creationId xmlns:a16="http://schemas.microsoft.com/office/drawing/2014/main" id="{9A481FBB-3DEB-7820-FD44-2D61AB74A21F}"/>
                </a:ext>
              </a:extLst>
            </p:cNvPr>
            <p:cNvSpPr>
              <a:spLocks noChangeArrowheads="1"/>
            </p:cNvSpPr>
            <p:nvPr/>
          </p:nvSpPr>
          <p:spPr bwMode="auto">
            <a:xfrm>
              <a:off x="3387" y="1694"/>
              <a:ext cx="557"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03" name="Rectangle 56">
              <a:extLst>
                <a:ext uri="{FF2B5EF4-FFF2-40B4-BE49-F238E27FC236}">
                  <a16:creationId xmlns:a16="http://schemas.microsoft.com/office/drawing/2014/main" id="{4F1F358B-0C2B-D3F1-E682-E38DC1A04E6A}"/>
                </a:ext>
              </a:extLst>
            </p:cNvPr>
            <p:cNvSpPr>
              <a:spLocks noChangeArrowheads="1"/>
            </p:cNvSpPr>
            <p:nvPr/>
          </p:nvSpPr>
          <p:spPr bwMode="auto">
            <a:xfrm>
              <a:off x="3387" y="1694"/>
              <a:ext cx="557"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04" name="Rectangle 57">
              <a:extLst>
                <a:ext uri="{FF2B5EF4-FFF2-40B4-BE49-F238E27FC236}">
                  <a16:creationId xmlns:a16="http://schemas.microsoft.com/office/drawing/2014/main" id="{12CDB65B-9EAD-071A-13DA-116BC6DE0410}"/>
                </a:ext>
              </a:extLst>
            </p:cNvPr>
            <p:cNvSpPr>
              <a:spLocks noChangeArrowheads="1"/>
            </p:cNvSpPr>
            <p:nvPr/>
          </p:nvSpPr>
          <p:spPr bwMode="auto">
            <a:xfrm>
              <a:off x="3434" y="1870"/>
              <a:ext cx="510"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05" name="Rectangle 58">
              <a:extLst>
                <a:ext uri="{FF2B5EF4-FFF2-40B4-BE49-F238E27FC236}">
                  <a16:creationId xmlns:a16="http://schemas.microsoft.com/office/drawing/2014/main" id="{950329D9-44F5-827F-4003-9BD614067011}"/>
                </a:ext>
              </a:extLst>
            </p:cNvPr>
            <p:cNvSpPr>
              <a:spLocks noChangeArrowheads="1"/>
            </p:cNvSpPr>
            <p:nvPr/>
          </p:nvSpPr>
          <p:spPr bwMode="auto">
            <a:xfrm>
              <a:off x="3434" y="1870"/>
              <a:ext cx="510"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06" name="Rectangle 59">
              <a:extLst>
                <a:ext uri="{FF2B5EF4-FFF2-40B4-BE49-F238E27FC236}">
                  <a16:creationId xmlns:a16="http://schemas.microsoft.com/office/drawing/2014/main" id="{F1B1DB00-B21B-17AD-5214-AE7CB6194A54}"/>
                </a:ext>
              </a:extLst>
            </p:cNvPr>
            <p:cNvSpPr>
              <a:spLocks noChangeArrowheads="1"/>
            </p:cNvSpPr>
            <p:nvPr/>
          </p:nvSpPr>
          <p:spPr bwMode="auto">
            <a:xfrm>
              <a:off x="3434" y="2046"/>
              <a:ext cx="510"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07" name="Rectangle 60">
              <a:extLst>
                <a:ext uri="{FF2B5EF4-FFF2-40B4-BE49-F238E27FC236}">
                  <a16:creationId xmlns:a16="http://schemas.microsoft.com/office/drawing/2014/main" id="{32EB0B24-EADC-280C-7D16-67D4D998FFCE}"/>
                </a:ext>
              </a:extLst>
            </p:cNvPr>
            <p:cNvSpPr>
              <a:spLocks noChangeArrowheads="1"/>
            </p:cNvSpPr>
            <p:nvPr/>
          </p:nvSpPr>
          <p:spPr bwMode="auto">
            <a:xfrm>
              <a:off x="3434" y="2046"/>
              <a:ext cx="510"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08" name="Rectangle 61">
              <a:extLst>
                <a:ext uri="{FF2B5EF4-FFF2-40B4-BE49-F238E27FC236}">
                  <a16:creationId xmlns:a16="http://schemas.microsoft.com/office/drawing/2014/main" id="{B0976024-5612-A418-A968-3C82F0383C78}"/>
                </a:ext>
              </a:extLst>
            </p:cNvPr>
            <p:cNvSpPr>
              <a:spLocks noChangeArrowheads="1"/>
            </p:cNvSpPr>
            <p:nvPr/>
          </p:nvSpPr>
          <p:spPr bwMode="auto">
            <a:xfrm>
              <a:off x="3504" y="2222"/>
              <a:ext cx="440"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09" name="Rectangle 62">
              <a:extLst>
                <a:ext uri="{FF2B5EF4-FFF2-40B4-BE49-F238E27FC236}">
                  <a16:creationId xmlns:a16="http://schemas.microsoft.com/office/drawing/2014/main" id="{2DCE227C-F354-8E25-D550-8BFDEBAE86C1}"/>
                </a:ext>
              </a:extLst>
            </p:cNvPr>
            <p:cNvSpPr>
              <a:spLocks noChangeArrowheads="1"/>
            </p:cNvSpPr>
            <p:nvPr/>
          </p:nvSpPr>
          <p:spPr bwMode="auto">
            <a:xfrm>
              <a:off x="3504" y="2222"/>
              <a:ext cx="440"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10" name="Rectangle 63">
              <a:extLst>
                <a:ext uri="{FF2B5EF4-FFF2-40B4-BE49-F238E27FC236}">
                  <a16:creationId xmlns:a16="http://schemas.microsoft.com/office/drawing/2014/main" id="{EAD7FB43-8438-90FA-8606-6221C848F10D}"/>
                </a:ext>
              </a:extLst>
            </p:cNvPr>
            <p:cNvSpPr>
              <a:spLocks noChangeArrowheads="1"/>
            </p:cNvSpPr>
            <p:nvPr/>
          </p:nvSpPr>
          <p:spPr bwMode="auto">
            <a:xfrm>
              <a:off x="3526" y="2396"/>
              <a:ext cx="418"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11" name="Rectangle 64">
              <a:extLst>
                <a:ext uri="{FF2B5EF4-FFF2-40B4-BE49-F238E27FC236}">
                  <a16:creationId xmlns:a16="http://schemas.microsoft.com/office/drawing/2014/main" id="{5184A699-04B4-2839-AAC8-69D10E875AFC}"/>
                </a:ext>
              </a:extLst>
            </p:cNvPr>
            <p:cNvSpPr>
              <a:spLocks noChangeArrowheads="1"/>
            </p:cNvSpPr>
            <p:nvPr/>
          </p:nvSpPr>
          <p:spPr bwMode="auto">
            <a:xfrm>
              <a:off x="3526" y="2396"/>
              <a:ext cx="418"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12" name="Rectangle 65">
              <a:extLst>
                <a:ext uri="{FF2B5EF4-FFF2-40B4-BE49-F238E27FC236}">
                  <a16:creationId xmlns:a16="http://schemas.microsoft.com/office/drawing/2014/main" id="{54F4A8B8-6C0C-1273-9DD5-9A168B387501}"/>
                </a:ext>
              </a:extLst>
            </p:cNvPr>
            <p:cNvSpPr>
              <a:spLocks noChangeArrowheads="1"/>
            </p:cNvSpPr>
            <p:nvPr/>
          </p:nvSpPr>
          <p:spPr bwMode="auto">
            <a:xfrm>
              <a:off x="3526" y="2572"/>
              <a:ext cx="418"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13" name="Rectangle 66">
              <a:extLst>
                <a:ext uri="{FF2B5EF4-FFF2-40B4-BE49-F238E27FC236}">
                  <a16:creationId xmlns:a16="http://schemas.microsoft.com/office/drawing/2014/main" id="{ABDF1A11-D8B4-532B-03AA-E45E9E69FC0A}"/>
                </a:ext>
              </a:extLst>
            </p:cNvPr>
            <p:cNvSpPr>
              <a:spLocks noChangeArrowheads="1"/>
            </p:cNvSpPr>
            <p:nvPr/>
          </p:nvSpPr>
          <p:spPr bwMode="auto">
            <a:xfrm>
              <a:off x="3526" y="2572"/>
              <a:ext cx="418"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14" name="Rectangle 67">
              <a:extLst>
                <a:ext uri="{FF2B5EF4-FFF2-40B4-BE49-F238E27FC236}">
                  <a16:creationId xmlns:a16="http://schemas.microsoft.com/office/drawing/2014/main" id="{8F871BDB-6C46-E3E7-85EF-7E5990126CA3}"/>
                </a:ext>
              </a:extLst>
            </p:cNvPr>
            <p:cNvSpPr>
              <a:spLocks noChangeArrowheads="1"/>
            </p:cNvSpPr>
            <p:nvPr/>
          </p:nvSpPr>
          <p:spPr bwMode="auto">
            <a:xfrm>
              <a:off x="3526" y="2748"/>
              <a:ext cx="418"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15" name="Rectangle 68">
              <a:extLst>
                <a:ext uri="{FF2B5EF4-FFF2-40B4-BE49-F238E27FC236}">
                  <a16:creationId xmlns:a16="http://schemas.microsoft.com/office/drawing/2014/main" id="{2BE79C44-7253-A3AE-840E-C77558520DD1}"/>
                </a:ext>
              </a:extLst>
            </p:cNvPr>
            <p:cNvSpPr>
              <a:spLocks noChangeArrowheads="1"/>
            </p:cNvSpPr>
            <p:nvPr/>
          </p:nvSpPr>
          <p:spPr bwMode="auto">
            <a:xfrm>
              <a:off x="3526" y="2748"/>
              <a:ext cx="418"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16" name="Rectangle 69">
              <a:extLst>
                <a:ext uri="{FF2B5EF4-FFF2-40B4-BE49-F238E27FC236}">
                  <a16:creationId xmlns:a16="http://schemas.microsoft.com/office/drawing/2014/main" id="{E6757400-73D7-0CB8-2E81-9D4B248E061E}"/>
                </a:ext>
              </a:extLst>
            </p:cNvPr>
            <p:cNvSpPr>
              <a:spLocks noChangeArrowheads="1"/>
            </p:cNvSpPr>
            <p:nvPr/>
          </p:nvSpPr>
          <p:spPr bwMode="auto">
            <a:xfrm>
              <a:off x="3596" y="2924"/>
              <a:ext cx="348"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sp>
          <p:nvSpPr>
            <p:cNvPr id="26117" name="Rectangle 70">
              <a:extLst>
                <a:ext uri="{FF2B5EF4-FFF2-40B4-BE49-F238E27FC236}">
                  <a16:creationId xmlns:a16="http://schemas.microsoft.com/office/drawing/2014/main" id="{CF35B216-3E92-1A88-44C7-FEAE01662E7A}"/>
                </a:ext>
              </a:extLst>
            </p:cNvPr>
            <p:cNvSpPr>
              <a:spLocks noChangeArrowheads="1"/>
            </p:cNvSpPr>
            <p:nvPr/>
          </p:nvSpPr>
          <p:spPr bwMode="auto">
            <a:xfrm>
              <a:off x="3596" y="2924"/>
              <a:ext cx="348"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defTabSz="914377" eaLnBrk="1" fontAlgn="auto" hangingPunct="1">
                <a:spcBef>
                  <a:spcPts val="0"/>
                </a:spcBef>
                <a:spcAft>
                  <a:spcPts val="0"/>
                </a:spcAft>
                <a:defRPr/>
              </a:pPr>
              <a:endParaRPr lang="en-GB" sz="1000" b="0" dirty="0">
                <a:solidFill>
                  <a:prstClr val="black"/>
                </a:solidFill>
                <a:latin typeface="Calibri" panose="020F0502020204030204" pitchFamily="34" charset="0"/>
                <a:cs typeface="Calibri" panose="020F0502020204030204" pitchFamily="34" charset="0"/>
              </a:endParaRPr>
            </a:p>
          </p:txBody>
        </p:sp>
      </p:grpSp>
      <p:grpSp>
        <p:nvGrpSpPr>
          <p:cNvPr id="26118" name="Group 4">
            <a:extLst>
              <a:ext uri="{FF2B5EF4-FFF2-40B4-BE49-F238E27FC236}">
                <a16:creationId xmlns:a16="http://schemas.microsoft.com/office/drawing/2014/main" id="{4D4ECC9B-239A-897D-93D0-98BFEE637319}"/>
              </a:ext>
            </a:extLst>
          </p:cNvPr>
          <p:cNvGrpSpPr>
            <a:grpSpLocks noChangeAspect="1"/>
          </p:cNvGrpSpPr>
          <p:nvPr/>
        </p:nvGrpSpPr>
        <p:grpSpPr bwMode="auto">
          <a:xfrm>
            <a:off x="9212245" y="1852373"/>
            <a:ext cx="1132294" cy="1858078"/>
            <a:chOff x="4506" y="995"/>
            <a:chExt cx="1380" cy="2045"/>
          </a:xfrm>
          <a:solidFill>
            <a:schemeClr val="accent3">
              <a:lumMod val="60000"/>
              <a:lumOff val="40000"/>
              <a:alpha val="25098"/>
            </a:schemeClr>
          </a:solidFill>
        </p:grpSpPr>
        <p:sp>
          <p:nvSpPr>
            <p:cNvPr id="26119" name="Rectangle 5">
              <a:extLst>
                <a:ext uri="{FF2B5EF4-FFF2-40B4-BE49-F238E27FC236}">
                  <a16:creationId xmlns:a16="http://schemas.microsoft.com/office/drawing/2014/main" id="{9D9188E0-E8DB-7125-9858-948919962AD5}"/>
                </a:ext>
              </a:extLst>
            </p:cNvPr>
            <p:cNvSpPr>
              <a:spLocks noChangeArrowheads="1"/>
            </p:cNvSpPr>
            <p:nvPr/>
          </p:nvSpPr>
          <p:spPr bwMode="auto">
            <a:xfrm>
              <a:off x="4506" y="995"/>
              <a:ext cx="737"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20" name="Rectangle 26119">
              <a:extLst>
                <a:ext uri="{FF2B5EF4-FFF2-40B4-BE49-F238E27FC236}">
                  <a16:creationId xmlns:a16="http://schemas.microsoft.com/office/drawing/2014/main" id="{9847F6F5-46FC-64F1-9CFF-4AC53EFBDBF5}"/>
                </a:ext>
              </a:extLst>
            </p:cNvPr>
            <p:cNvSpPr>
              <a:spLocks noChangeArrowheads="1"/>
            </p:cNvSpPr>
            <p:nvPr/>
          </p:nvSpPr>
          <p:spPr bwMode="auto">
            <a:xfrm>
              <a:off x="4506" y="995"/>
              <a:ext cx="737"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21" name="Rectangle 26120">
              <a:extLst>
                <a:ext uri="{FF2B5EF4-FFF2-40B4-BE49-F238E27FC236}">
                  <a16:creationId xmlns:a16="http://schemas.microsoft.com/office/drawing/2014/main" id="{C7850D44-F839-CEFB-D469-A90BDE8802D1}"/>
                </a:ext>
              </a:extLst>
            </p:cNvPr>
            <p:cNvSpPr>
              <a:spLocks noChangeArrowheads="1"/>
            </p:cNvSpPr>
            <p:nvPr/>
          </p:nvSpPr>
          <p:spPr bwMode="auto">
            <a:xfrm>
              <a:off x="4506" y="1171"/>
              <a:ext cx="507" cy="117"/>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22" name="Rectangle 8">
              <a:extLst>
                <a:ext uri="{FF2B5EF4-FFF2-40B4-BE49-F238E27FC236}">
                  <a16:creationId xmlns:a16="http://schemas.microsoft.com/office/drawing/2014/main" id="{D293B21C-9A55-5ADF-72EF-24D1409F5C64}"/>
                </a:ext>
              </a:extLst>
            </p:cNvPr>
            <p:cNvSpPr>
              <a:spLocks noChangeArrowheads="1"/>
            </p:cNvSpPr>
            <p:nvPr/>
          </p:nvSpPr>
          <p:spPr bwMode="auto">
            <a:xfrm>
              <a:off x="4506" y="1171"/>
              <a:ext cx="507" cy="117"/>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23" name="Rectangle 9">
              <a:extLst>
                <a:ext uri="{FF2B5EF4-FFF2-40B4-BE49-F238E27FC236}">
                  <a16:creationId xmlns:a16="http://schemas.microsoft.com/office/drawing/2014/main" id="{9C325BB9-FC44-80A6-81B9-62F3C5987C22}"/>
                </a:ext>
              </a:extLst>
            </p:cNvPr>
            <p:cNvSpPr>
              <a:spLocks noChangeArrowheads="1"/>
            </p:cNvSpPr>
            <p:nvPr/>
          </p:nvSpPr>
          <p:spPr bwMode="auto">
            <a:xfrm>
              <a:off x="4506" y="1346"/>
              <a:ext cx="1380"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24" name="Rectangle 10">
              <a:extLst>
                <a:ext uri="{FF2B5EF4-FFF2-40B4-BE49-F238E27FC236}">
                  <a16:creationId xmlns:a16="http://schemas.microsoft.com/office/drawing/2014/main" id="{59588885-7A00-C5D3-2D2B-DCD3EAE4A0BB}"/>
                </a:ext>
              </a:extLst>
            </p:cNvPr>
            <p:cNvSpPr>
              <a:spLocks noChangeArrowheads="1"/>
            </p:cNvSpPr>
            <p:nvPr/>
          </p:nvSpPr>
          <p:spPr bwMode="auto">
            <a:xfrm>
              <a:off x="4506" y="1346"/>
              <a:ext cx="1380"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25" name="Rectangle 11">
              <a:extLst>
                <a:ext uri="{FF2B5EF4-FFF2-40B4-BE49-F238E27FC236}">
                  <a16:creationId xmlns:a16="http://schemas.microsoft.com/office/drawing/2014/main" id="{F652374C-9893-CBC2-593C-89DD3C54D0BE}"/>
                </a:ext>
              </a:extLst>
            </p:cNvPr>
            <p:cNvSpPr>
              <a:spLocks noChangeArrowheads="1"/>
            </p:cNvSpPr>
            <p:nvPr/>
          </p:nvSpPr>
          <p:spPr bwMode="auto">
            <a:xfrm>
              <a:off x="4506" y="1522"/>
              <a:ext cx="230"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26" name="Rectangle 12">
              <a:extLst>
                <a:ext uri="{FF2B5EF4-FFF2-40B4-BE49-F238E27FC236}">
                  <a16:creationId xmlns:a16="http://schemas.microsoft.com/office/drawing/2014/main" id="{651CAC50-6554-DF83-5A02-0D99E080CF68}"/>
                </a:ext>
              </a:extLst>
            </p:cNvPr>
            <p:cNvSpPr>
              <a:spLocks noChangeArrowheads="1"/>
            </p:cNvSpPr>
            <p:nvPr/>
          </p:nvSpPr>
          <p:spPr bwMode="auto">
            <a:xfrm>
              <a:off x="4506" y="1522"/>
              <a:ext cx="230"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27" name="Rectangle 13">
              <a:extLst>
                <a:ext uri="{FF2B5EF4-FFF2-40B4-BE49-F238E27FC236}">
                  <a16:creationId xmlns:a16="http://schemas.microsoft.com/office/drawing/2014/main" id="{43336A56-2AB0-0652-E8D4-C44A5A0E2797}"/>
                </a:ext>
              </a:extLst>
            </p:cNvPr>
            <p:cNvSpPr>
              <a:spLocks noChangeArrowheads="1"/>
            </p:cNvSpPr>
            <p:nvPr/>
          </p:nvSpPr>
          <p:spPr bwMode="auto">
            <a:xfrm>
              <a:off x="4506" y="1697"/>
              <a:ext cx="206"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28" name="Rectangle 14">
              <a:extLst>
                <a:ext uri="{FF2B5EF4-FFF2-40B4-BE49-F238E27FC236}">
                  <a16:creationId xmlns:a16="http://schemas.microsoft.com/office/drawing/2014/main" id="{2C372D38-E6DA-FA92-B75C-9110A7AEA89B}"/>
                </a:ext>
              </a:extLst>
            </p:cNvPr>
            <p:cNvSpPr>
              <a:spLocks noChangeArrowheads="1"/>
            </p:cNvSpPr>
            <p:nvPr/>
          </p:nvSpPr>
          <p:spPr bwMode="auto">
            <a:xfrm>
              <a:off x="4506" y="1697"/>
              <a:ext cx="206"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29" name="Rectangle 15">
              <a:extLst>
                <a:ext uri="{FF2B5EF4-FFF2-40B4-BE49-F238E27FC236}">
                  <a16:creationId xmlns:a16="http://schemas.microsoft.com/office/drawing/2014/main" id="{7E80CE92-23A6-88E3-340C-5C8C14736710}"/>
                </a:ext>
              </a:extLst>
            </p:cNvPr>
            <p:cNvSpPr>
              <a:spLocks noChangeArrowheads="1"/>
            </p:cNvSpPr>
            <p:nvPr/>
          </p:nvSpPr>
          <p:spPr bwMode="auto">
            <a:xfrm>
              <a:off x="4506" y="1873"/>
              <a:ext cx="551"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30" name="Rectangle 16">
              <a:extLst>
                <a:ext uri="{FF2B5EF4-FFF2-40B4-BE49-F238E27FC236}">
                  <a16:creationId xmlns:a16="http://schemas.microsoft.com/office/drawing/2014/main" id="{1EFCC083-60F2-93CB-0263-7677626F30F2}"/>
                </a:ext>
              </a:extLst>
            </p:cNvPr>
            <p:cNvSpPr>
              <a:spLocks noChangeArrowheads="1"/>
            </p:cNvSpPr>
            <p:nvPr/>
          </p:nvSpPr>
          <p:spPr bwMode="auto">
            <a:xfrm>
              <a:off x="4506" y="1873"/>
              <a:ext cx="551"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31" name="Rectangle 17">
              <a:extLst>
                <a:ext uri="{FF2B5EF4-FFF2-40B4-BE49-F238E27FC236}">
                  <a16:creationId xmlns:a16="http://schemas.microsoft.com/office/drawing/2014/main" id="{A39647C1-A29D-DCA1-8E3A-DD1941113793}"/>
                </a:ext>
              </a:extLst>
            </p:cNvPr>
            <p:cNvSpPr>
              <a:spLocks noChangeArrowheads="1"/>
            </p:cNvSpPr>
            <p:nvPr/>
          </p:nvSpPr>
          <p:spPr bwMode="auto">
            <a:xfrm>
              <a:off x="4506" y="2046"/>
              <a:ext cx="252"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32" name="Rectangle 18">
              <a:extLst>
                <a:ext uri="{FF2B5EF4-FFF2-40B4-BE49-F238E27FC236}">
                  <a16:creationId xmlns:a16="http://schemas.microsoft.com/office/drawing/2014/main" id="{4D3D6D42-2309-C7DA-DD9A-C502ABD73B8E}"/>
                </a:ext>
              </a:extLst>
            </p:cNvPr>
            <p:cNvSpPr>
              <a:spLocks noChangeArrowheads="1"/>
            </p:cNvSpPr>
            <p:nvPr/>
          </p:nvSpPr>
          <p:spPr bwMode="auto">
            <a:xfrm>
              <a:off x="4506" y="2046"/>
              <a:ext cx="252"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33" name="Rectangle 19">
              <a:extLst>
                <a:ext uri="{FF2B5EF4-FFF2-40B4-BE49-F238E27FC236}">
                  <a16:creationId xmlns:a16="http://schemas.microsoft.com/office/drawing/2014/main" id="{E0EB4A3D-1BC9-9CD6-570E-FDE05705DBA7}"/>
                </a:ext>
              </a:extLst>
            </p:cNvPr>
            <p:cNvSpPr>
              <a:spLocks noChangeArrowheads="1"/>
            </p:cNvSpPr>
            <p:nvPr/>
          </p:nvSpPr>
          <p:spPr bwMode="auto">
            <a:xfrm>
              <a:off x="4506" y="2222"/>
              <a:ext cx="461"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34" name="Rectangle 20">
              <a:extLst>
                <a:ext uri="{FF2B5EF4-FFF2-40B4-BE49-F238E27FC236}">
                  <a16:creationId xmlns:a16="http://schemas.microsoft.com/office/drawing/2014/main" id="{32E96CC9-0578-DF1B-8244-7EABFE9FCF26}"/>
                </a:ext>
              </a:extLst>
            </p:cNvPr>
            <p:cNvSpPr>
              <a:spLocks noChangeArrowheads="1"/>
            </p:cNvSpPr>
            <p:nvPr/>
          </p:nvSpPr>
          <p:spPr bwMode="auto">
            <a:xfrm>
              <a:off x="4506" y="2222"/>
              <a:ext cx="461"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35" name="Rectangle 21">
              <a:extLst>
                <a:ext uri="{FF2B5EF4-FFF2-40B4-BE49-F238E27FC236}">
                  <a16:creationId xmlns:a16="http://schemas.microsoft.com/office/drawing/2014/main" id="{93D23264-189B-18CB-6DE4-47CB6B159893}"/>
                </a:ext>
              </a:extLst>
            </p:cNvPr>
            <p:cNvSpPr>
              <a:spLocks noChangeArrowheads="1"/>
            </p:cNvSpPr>
            <p:nvPr/>
          </p:nvSpPr>
          <p:spPr bwMode="auto">
            <a:xfrm>
              <a:off x="4506" y="2398"/>
              <a:ext cx="391" cy="117"/>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36" name="Rectangle 22">
              <a:extLst>
                <a:ext uri="{FF2B5EF4-FFF2-40B4-BE49-F238E27FC236}">
                  <a16:creationId xmlns:a16="http://schemas.microsoft.com/office/drawing/2014/main" id="{B455CFF3-DC6B-9666-D95C-2EE64DCC3A47}"/>
                </a:ext>
              </a:extLst>
            </p:cNvPr>
            <p:cNvSpPr>
              <a:spLocks noChangeArrowheads="1"/>
            </p:cNvSpPr>
            <p:nvPr/>
          </p:nvSpPr>
          <p:spPr bwMode="auto">
            <a:xfrm>
              <a:off x="4506" y="2398"/>
              <a:ext cx="391" cy="117"/>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37" name="Rectangle 23">
              <a:extLst>
                <a:ext uri="{FF2B5EF4-FFF2-40B4-BE49-F238E27FC236}">
                  <a16:creationId xmlns:a16="http://schemas.microsoft.com/office/drawing/2014/main" id="{C23C55D8-A31D-6C7D-0A9F-99A9B0D56A88}"/>
                </a:ext>
              </a:extLst>
            </p:cNvPr>
            <p:cNvSpPr>
              <a:spLocks noChangeArrowheads="1"/>
            </p:cNvSpPr>
            <p:nvPr/>
          </p:nvSpPr>
          <p:spPr bwMode="auto">
            <a:xfrm>
              <a:off x="4506" y="2573"/>
              <a:ext cx="369"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38" name="Rectangle 24">
              <a:extLst>
                <a:ext uri="{FF2B5EF4-FFF2-40B4-BE49-F238E27FC236}">
                  <a16:creationId xmlns:a16="http://schemas.microsoft.com/office/drawing/2014/main" id="{539ECD19-7695-C466-7288-8403E43FBD79}"/>
                </a:ext>
              </a:extLst>
            </p:cNvPr>
            <p:cNvSpPr>
              <a:spLocks noChangeArrowheads="1"/>
            </p:cNvSpPr>
            <p:nvPr/>
          </p:nvSpPr>
          <p:spPr bwMode="auto">
            <a:xfrm>
              <a:off x="4506" y="2573"/>
              <a:ext cx="369" cy="116"/>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39" name="Rectangle 25">
              <a:extLst>
                <a:ext uri="{FF2B5EF4-FFF2-40B4-BE49-F238E27FC236}">
                  <a16:creationId xmlns:a16="http://schemas.microsoft.com/office/drawing/2014/main" id="{82E29DE5-1CBF-69BC-98EC-4CC2C25D1EEB}"/>
                </a:ext>
              </a:extLst>
            </p:cNvPr>
            <p:cNvSpPr>
              <a:spLocks noChangeArrowheads="1"/>
            </p:cNvSpPr>
            <p:nvPr/>
          </p:nvSpPr>
          <p:spPr bwMode="auto">
            <a:xfrm>
              <a:off x="4506" y="2747"/>
              <a:ext cx="230" cy="117"/>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40" name="Rectangle 26">
              <a:extLst>
                <a:ext uri="{FF2B5EF4-FFF2-40B4-BE49-F238E27FC236}">
                  <a16:creationId xmlns:a16="http://schemas.microsoft.com/office/drawing/2014/main" id="{4F626BA4-02C6-B147-469B-145D868F4532}"/>
                </a:ext>
              </a:extLst>
            </p:cNvPr>
            <p:cNvSpPr>
              <a:spLocks noChangeArrowheads="1"/>
            </p:cNvSpPr>
            <p:nvPr/>
          </p:nvSpPr>
          <p:spPr bwMode="auto">
            <a:xfrm>
              <a:off x="4506" y="2747"/>
              <a:ext cx="230" cy="117"/>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41" name="Rectangle 27">
              <a:extLst>
                <a:ext uri="{FF2B5EF4-FFF2-40B4-BE49-F238E27FC236}">
                  <a16:creationId xmlns:a16="http://schemas.microsoft.com/office/drawing/2014/main" id="{52688CB8-0B57-8FAB-7056-CC09EA3E91ED}"/>
                </a:ext>
              </a:extLst>
            </p:cNvPr>
            <p:cNvSpPr>
              <a:spLocks noChangeArrowheads="1"/>
            </p:cNvSpPr>
            <p:nvPr/>
          </p:nvSpPr>
          <p:spPr bwMode="auto">
            <a:xfrm>
              <a:off x="4506" y="2922"/>
              <a:ext cx="230"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142" name="Rectangle 28">
              <a:extLst>
                <a:ext uri="{FF2B5EF4-FFF2-40B4-BE49-F238E27FC236}">
                  <a16:creationId xmlns:a16="http://schemas.microsoft.com/office/drawing/2014/main" id="{9E04EFB3-AB86-5CF6-E783-BA42A636F287}"/>
                </a:ext>
              </a:extLst>
            </p:cNvPr>
            <p:cNvSpPr>
              <a:spLocks noChangeArrowheads="1"/>
            </p:cNvSpPr>
            <p:nvPr/>
          </p:nvSpPr>
          <p:spPr bwMode="auto">
            <a:xfrm>
              <a:off x="4506" y="2922"/>
              <a:ext cx="230" cy="118"/>
            </a:xfrm>
            <a:prstGeom prst="rect">
              <a:avLst/>
            </a:prstGeom>
            <a:grp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grpSp>
      <p:grpSp>
        <p:nvGrpSpPr>
          <p:cNvPr id="26143" name="Group 26142">
            <a:extLst>
              <a:ext uri="{FF2B5EF4-FFF2-40B4-BE49-F238E27FC236}">
                <a16:creationId xmlns:a16="http://schemas.microsoft.com/office/drawing/2014/main" id="{64DFADA8-4FF9-F247-8290-3CE2CC2A8BBE}"/>
              </a:ext>
            </a:extLst>
          </p:cNvPr>
          <p:cNvGrpSpPr/>
          <p:nvPr/>
        </p:nvGrpSpPr>
        <p:grpSpPr>
          <a:xfrm>
            <a:off x="7931524" y="1830546"/>
            <a:ext cx="853135" cy="1910368"/>
            <a:chOff x="4132719" y="1541530"/>
            <a:chExt cx="1646209" cy="3328854"/>
          </a:xfrm>
        </p:grpSpPr>
        <p:sp>
          <p:nvSpPr>
            <p:cNvPr id="26144" name="Rectangle 58">
              <a:extLst>
                <a:ext uri="{FF2B5EF4-FFF2-40B4-BE49-F238E27FC236}">
                  <a16:creationId xmlns:a16="http://schemas.microsoft.com/office/drawing/2014/main" id="{8A87CA09-0350-288E-C152-DA5108AD83FC}"/>
                </a:ext>
              </a:extLst>
            </p:cNvPr>
            <p:cNvSpPr>
              <a:spLocks noChangeArrowheads="1"/>
            </p:cNvSpPr>
            <p:nvPr/>
          </p:nvSpPr>
          <p:spPr bwMode="auto">
            <a:xfrm>
              <a:off x="5525290" y="4602231"/>
              <a:ext cx="253638" cy="26815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15</a:t>
              </a:r>
            </a:p>
          </p:txBody>
        </p:sp>
        <p:sp>
          <p:nvSpPr>
            <p:cNvPr id="26145" name="Rectangle 59">
              <a:extLst>
                <a:ext uri="{FF2B5EF4-FFF2-40B4-BE49-F238E27FC236}">
                  <a16:creationId xmlns:a16="http://schemas.microsoft.com/office/drawing/2014/main" id="{C3E57685-C2AA-3B92-9957-C62ED399B912}"/>
                </a:ext>
              </a:extLst>
            </p:cNvPr>
            <p:cNvSpPr>
              <a:spLocks noChangeArrowheads="1"/>
            </p:cNvSpPr>
            <p:nvPr/>
          </p:nvSpPr>
          <p:spPr bwMode="auto">
            <a:xfrm>
              <a:off x="5412518" y="4324418"/>
              <a:ext cx="253638" cy="26815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18</a:t>
              </a:r>
            </a:p>
          </p:txBody>
        </p:sp>
        <p:sp>
          <p:nvSpPr>
            <p:cNvPr id="26146" name="Rectangle 60">
              <a:extLst>
                <a:ext uri="{FF2B5EF4-FFF2-40B4-BE49-F238E27FC236}">
                  <a16:creationId xmlns:a16="http://schemas.microsoft.com/office/drawing/2014/main" id="{BCBBB769-02B6-BE77-601F-A8C6BFFE1179}"/>
                </a:ext>
              </a:extLst>
            </p:cNvPr>
            <p:cNvSpPr>
              <a:spLocks noChangeArrowheads="1"/>
            </p:cNvSpPr>
            <p:nvPr/>
          </p:nvSpPr>
          <p:spPr bwMode="auto">
            <a:xfrm>
              <a:off x="5416638" y="4046603"/>
              <a:ext cx="253638" cy="26815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18</a:t>
              </a:r>
            </a:p>
          </p:txBody>
        </p:sp>
        <p:sp>
          <p:nvSpPr>
            <p:cNvPr id="26147" name="Rectangle 61">
              <a:extLst>
                <a:ext uri="{FF2B5EF4-FFF2-40B4-BE49-F238E27FC236}">
                  <a16:creationId xmlns:a16="http://schemas.microsoft.com/office/drawing/2014/main" id="{C6AA85BF-7793-15AE-9BBC-2CD782A5DB42}"/>
                </a:ext>
              </a:extLst>
            </p:cNvPr>
            <p:cNvSpPr>
              <a:spLocks noChangeArrowheads="1"/>
            </p:cNvSpPr>
            <p:nvPr/>
          </p:nvSpPr>
          <p:spPr bwMode="auto">
            <a:xfrm>
              <a:off x="5412520" y="3759200"/>
              <a:ext cx="253638" cy="26815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18</a:t>
              </a:r>
            </a:p>
          </p:txBody>
        </p:sp>
        <p:sp>
          <p:nvSpPr>
            <p:cNvPr id="26148" name="Rectangle 62">
              <a:extLst>
                <a:ext uri="{FF2B5EF4-FFF2-40B4-BE49-F238E27FC236}">
                  <a16:creationId xmlns:a16="http://schemas.microsoft.com/office/drawing/2014/main" id="{D5A0FDDE-662C-7F18-4324-3E8D590E33D7}"/>
                </a:ext>
              </a:extLst>
            </p:cNvPr>
            <p:cNvSpPr>
              <a:spLocks noChangeArrowheads="1"/>
            </p:cNvSpPr>
            <p:nvPr/>
          </p:nvSpPr>
          <p:spPr bwMode="auto">
            <a:xfrm>
              <a:off x="5386388" y="3480460"/>
              <a:ext cx="253638" cy="26815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19</a:t>
              </a:r>
            </a:p>
          </p:txBody>
        </p:sp>
        <p:sp>
          <p:nvSpPr>
            <p:cNvPr id="26149" name="Rectangle 63">
              <a:extLst>
                <a:ext uri="{FF2B5EF4-FFF2-40B4-BE49-F238E27FC236}">
                  <a16:creationId xmlns:a16="http://schemas.microsoft.com/office/drawing/2014/main" id="{B6069C96-BAF6-D096-E482-01BCC8EF30A5}"/>
                </a:ext>
              </a:extLst>
            </p:cNvPr>
            <p:cNvSpPr>
              <a:spLocks noChangeArrowheads="1"/>
            </p:cNvSpPr>
            <p:nvPr/>
          </p:nvSpPr>
          <p:spPr bwMode="auto">
            <a:xfrm>
              <a:off x="5268109" y="3201561"/>
              <a:ext cx="253638" cy="26815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22</a:t>
              </a:r>
            </a:p>
          </p:txBody>
        </p:sp>
        <p:sp>
          <p:nvSpPr>
            <p:cNvPr id="26150" name="Rectangle 64">
              <a:extLst>
                <a:ext uri="{FF2B5EF4-FFF2-40B4-BE49-F238E27FC236}">
                  <a16:creationId xmlns:a16="http://schemas.microsoft.com/office/drawing/2014/main" id="{16345E3C-DD87-3887-0290-38787D8704D1}"/>
                </a:ext>
              </a:extLst>
            </p:cNvPr>
            <p:cNvSpPr>
              <a:spLocks noChangeArrowheads="1"/>
            </p:cNvSpPr>
            <p:nvPr/>
          </p:nvSpPr>
          <p:spPr bwMode="auto">
            <a:xfrm>
              <a:off x="5264933" y="2923747"/>
              <a:ext cx="253638" cy="26815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22</a:t>
              </a:r>
            </a:p>
          </p:txBody>
        </p:sp>
        <p:sp>
          <p:nvSpPr>
            <p:cNvPr id="26151" name="Rectangle 65">
              <a:extLst>
                <a:ext uri="{FF2B5EF4-FFF2-40B4-BE49-F238E27FC236}">
                  <a16:creationId xmlns:a16="http://schemas.microsoft.com/office/drawing/2014/main" id="{1A2DA71A-C936-6034-9938-257D976AEE85}"/>
                </a:ext>
              </a:extLst>
            </p:cNvPr>
            <p:cNvSpPr>
              <a:spLocks noChangeArrowheads="1"/>
            </p:cNvSpPr>
            <p:nvPr/>
          </p:nvSpPr>
          <p:spPr bwMode="auto">
            <a:xfrm>
              <a:off x="5179440" y="2644474"/>
              <a:ext cx="253638" cy="26815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24</a:t>
              </a:r>
            </a:p>
          </p:txBody>
        </p:sp>
        <p:sp>
          <p:nvSpPr>
            <p:cNvPr id="26152" name="Rectangle 66">
              <a:extLst>
                <a:ext uri="{FF2B5EF4-FFF2-40B4-BE49-F238E27FC236}">
                  <a16:creationId xmlns:a16="http://schemas.microsoft.com/office/drawing/2014/main" id="{5A5EB581-BCA7-E87E-77A8-16275DD55B80}"/>
                </a:ext>
              </a:extLst>
            </p:cNvPr>
            <p:cNvSpPr>
              <a:spLocks noChangeArrowheads="1"/>
            </p:cNvSpPr>
            <p:nvPr/>
          </p:nvSpPr>
          <p:spPr bwMode="auto">
            <a:xfrm>
              <a:off x="4570412" y="2356541"/>
              <a:ext cx="253638" cy="26815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41</a:t>
              </a:r>
            </a:p>
          </p:txBody>
        </p:sp>
        <p:sp>
          <p:nvSpPr>
            <p:cNvPr id="26153" name="Rectangle 67">
              <a:extLst>
                <a:ext uri="{FF2B5EF4-FFF2-40B4-BE49-F238E27FC236}">
                  <a16:creationId xmlns:a16="http://schemas.microsoft.com/office/drawing/2014/main" id="{378D8EA4-6252-2D7E-0F56-2F69D60CBF40}"/>
                </a:ext>
              </a:extLst>
            </p:cNvPr>
            <p:cNvSpPr>
              <a:spLocks noChangeArrowheads="1"/>
            </p:cNvSpPr>
            <p:nvPr/>
          </p:nvSpPr>
          <p:spPr bwMode="auto">
            <a:xfrm>
              <a:off x="4392042" y="2090006"/>
              <a:ext cx="253638" cy="26815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46</a:t>
              </a:r>
            </a:p>
          </p:txBody>
        </p:sp>
        <p:sp>
          <p:nvSpPr>
            <p:cNvPr id="26154" name="Rectangle 68">
              <a:extLst>
                <a:ext uri="{FF2B5EF4-FFF2-40B4-BE49-F238E27FC236}">
                  <a16:creationId xmlns:a16="http://schemas.microsoft.com/office/drawing/2014/main" id="{7BDCFEE6-F82B-FE7E-DFD8-CCE049393715}"/>
                </a:ext>
              </a:extLst>
            </p:cNvPr>
            <p:cNvSpPr>
              <a:spLocks noChangeArrowheads="1"/>
            </p:cNvSpPr>
            <p:nvPr/>
          </p:nvSpPr>
          <p:spPr bwMode="auto">
            <a:xfrm>
              <a:off x="4135411" y="1817756"/>
              <a:ext cx="253638" cy="26815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53</a:t>
              </a:r>
            </a:p>
          </p:txBody>
        </p:sp>
        <p:sp>
          <p:nvSpPr>
            <p:cNvPr id="26155" name="Rectangle 69">
              <a:extLst>
                <a:ext uri="{FF2B5EF4-FFF2-40B4-BE49-F238E27FC236}">
                  <a16:creationId xmlns:a16="http://schemas.microsoft.com/office/drawing/2014/main" id="{3815DEBC-8E5A-26F0-19D0-4C50ADB8E30D}"/>
                </a:ext>
              </a:extLst>
            </p:cNvPr>
            <p:cNvSpPr>
              <a:spLocks noChangeArrowheads="1"/>
            </p:cNvSpPr>
            <p:nvPr/>
          </p:nvSpPr>
          <p:spPr bwMode="auto">
            <a:xfrm>
              <a:off x="4132719" y="1541530"/>
              <a:ext cx="253638" cy="26815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53</a:t>
              </a:r>
            </a:p>
          </p:txBody>
        </p:sp>
      </p:grpSp>
      <p:sp>
        <p:nvSpPr>
          <p:cNvPr id="26156" name="Rectangle 30">
            <a:extLst>
              <a:ext uri="{FF2B5EF4-FFF2-40B4-BE49-F238E27FC236}">
                <a16:creationId xmlns:a16="http://schemas.microsoft.com/office/drawing/2014/main" id="{AFC1DF96-17B1-245F-FE01-7A58EDE0AA63}"/>
              </a:ext>
            </a:extLst>
          </p:cNvPr>
          <p:cNvSpPr>
            <a:spLocks noChangeArrowheads="1"/>
          </p:cNvSpPr>
          <p:nvPr/>
        </p:nvSpPr>
        <p:spPr bwMode="auto">
          <a:xfrm>
            <a:off x="6893710" y="1554584"/>
            <a:ext cx="213622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1219140">
              <a:defRPr/>
            </a:pPr>
            <a:r>
              <a:rPr lang="en-US" altLang="en-US" sz="1200" dirty="0">
                <a:solidFill>
                  <a:srgbClr val="000000"/>
                </a:solidFill>
                <a:latin typeface="Calibri" panose="020F0502020204030204" pitchFamily="34" charset="0"/>
                <a:ea typeface="Ebrima" panose="02000000000000000000" pitchFamily="2" charset="0"/>
                <a:cs typeface="Calibri" panose="020F0502020204030204" pitchFamily="34" charset="0"/>
              </a:rPr>
              <a:t>Olaparib + Bevacizumab (n = 535)</a:t>
            </a:r>
          </a:p>
        </p:txBody>
      </p:sp>
      <p:sp>
        <p:nvSpPr>
          <p:cNvPr id="26157" name="Rectangle 31">
            <a:extLst>
              <a:ext uri="{FF2B5EF4-FFF2-40B4-BE49-F238E27FC236}">
                <a16:creationId xmlns:a16="http://schemas.microsoft.com/office/drawing/2014/main" id="{4C5C1F31-644B-AAA8-7D8C-9F7A8E771AF4}"/>
              </a:ext>
            </a:extLst>
          </p:cNvPr>
          <p:cNvSpPr>
            <a:spLocks noChangeArrowheads="1"/>
          </p:cNvSpPr>
          <p:nvPr/>
        </p:nvSpPr>
        <p:spPr bwMode="auto">
          <a:xfrm>
            <a:off x="9214031" y="1557917"/>
            <a:ext cx="208653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1219140">
              <a:defRPr/>
            </a:pPr>
            <a:r>
              <a:rPr lang="en-US" altLang="en-US" sz="1200" dirty="0">
                <a:solidFill>
                  <a:srgbClr val="000000"/>
                </a:solidFill>
                <a:latin typeface="Calibri" panose="020F0502020204030204" pitchFamily="34" charset="0"/>
                <a:ea typeface="Ebrima" panose="02000000000000000000" pitchFamily="2" charset="0"/>
                <a:cs typeface="Calibri" panose="020F0502020204030204" pitchFamily="34" charset="0"/>
              </a:rPr>
              <a:t>Placebo + Bevacizumab (n = 267)</a:t>
            </a:r>
          </a:p>
        </p:txBody>
      </p:sp>
      <p:sp>
        <p:nvSpPr>
          <p:cNvPr id="26158" name="TextBox 26157">
            <a:extLst>
              <a:ext uri="{FF2B5EF4-FFF2-40B4-BE49-F238E27FC236}">
                <a16:creationId xmlns:a16="http://schemas.microsoft.com/office/drawing/2014/main" id="{D2A55D33-7B41-AC34-5AE4-2ACF79FB4B0D}"/>
              </a:ext>
            </a:extLst>
          </p:cNvPr>
          <p:cNvSpPr txBox="1"/>
          <p:nvPr/>
        </p:nvSpPr>
        <p:spPr>
          <a:xfrm>
            <a:off x="7162176" y="3926888"/>
            <a:ext cx="3956093" cy="276999"/>
          </a:xfrm>
          <a:prstGeom prst="rect">
            <a:avLst/>
          </a:prstGeom>
          <a:noFill/>
        </p:spPr>
        <p:txBody>
          <a:bodyPr wrap="square" rtlCol="0">
            <a:spAutoFit/>
          </a:bodyPr>
          <a:lstStyle/>
          <a:p>
            <a:pPr algn="ctr" defTabSz="609570" eaLnBrk="1" fontAlgn="auto" hangingPunct="1">
              <a:spcBef>
                <a:spcPts val="0"/>
              </a:spcBef>
              <a:spcAft>
                <a:spcPts val="0"/>
              </a:spcAft>
              <a:defRPr/>
            </a:pPr>
            <a:r>
              <a:rPr lang="en-GB" sz="1200" dirty="0">
                <a:solidFill>
                  <a:srgbClr val="000000"/>
                </a:solidFill>
                <a:latin typeface="Calibri" panose="020F0502020204030204" pitchFamily="34" charset="0"/>
                <a:ea typeface="Ebrima" panose="02000000000000000000" pitchFamily="2" charset="0"/>
                <a:cs typeface="Calibri" panose="020F0502020204030204" pitchFamily="34" charset="0"/>
              </a:rPr>
              <a:t>AEs (%)</a:t>
            </a:r>
          </a:p>
        </p:txBody>
      </p:sp>
      <p:sp>
        <p:nvSpPr>
          <p:cNvPr id="26159" name="TextBox 26158">
            <a:extLst>
              <a:ext uri="{FF2B5EF4-FFF2-40B4-BE49-F238E27FC236}">
                <a16:creationId xmlns:a16="http://schemas.microsoft.com/office/drawing/2014/main" id="{4A9B9B14-9375-3CCC-53EA-0DB90115A3D4}"/>
              </a:ext>
            </a:extLst>
          </p:cNvPr>
          <p:cNvSpPr txBox="1"/>
          <p:nvPr/>
        </p:nvSpPr>
        <p:spPr>
          <a:xfrm>
            <a:off x="6947312" y="3795940"/>
            <a:ext cx="381836" cy="246221"/>
          </a:xfrm>
          <a:prstGeom prst="rect">
            <a:avLst/>
          </a:prstGeom>
          <a:noFill/>
          <a:ln>
            <a:noFill/>
          </a:ln>
        </p:spPr>
        <p:txBody>
          <a:bodyPr wrap="none" rtlCol="0">
            <a:spAutoFit/>
          </a:bodyPr>
          <a:lstStyle/>
          <a:p>
            <a:pPr algn="ctr" defTabSz="609570" eaLnBrk="1" fontAlgn="auto" hangingPunct="1">
              <a:spcBef>
                <a:spcPts val="0"/>
              </a:spcBef>
              <a:spcAft>
                <a:spcPts val="0"/>
              </a:spcAft>
              <a:defRPr/>
            </a:pPr>
            <a:r>
              <a:rPr lang="en-GB" sz="1000" b="0" dirty="0">
                <a:solidFill>
                  <a:prstClr val="black"/>
                </a:solidFill>
                <a:latin typeface="Calibri" panose="020F0502020204030204" pitchFamily="34" charset="0"/>
                <a:ea typeface="Ebrima" panose="02000000000000000000" pitchFamily="2" charset="0"/>
                <a:cs typeface="Calibri" panose="020F0502020204030204" pitchFamily="34" charset="0"/>
              </a:rPr>
              <a:t>100</a:t>
            </a:r>
          </a:p>
        </p:txBody>
      </p:sp>
      <p:sp>
        <p:nvSpPr>
          <p:cNvPr id="26160" name="TextBox 26159">
            <a:extLst>
              <a:ext uri="{FF2B5EF4-FFF2-40B4-BE49-F238E27FC236}">
                <a16:creationId xmlns:a16="http://schemas.microsoft.com/office/drawing/2014/main" id="{D0BB3E0C-695B-7A39-95AE-7A65541C9706}"/>
              </a:ext>
            </a:extLst>
          </p:cNvPr>
          <p:cNvSpPr txBox="1"/>
          <p:nvPr/>
        </p:nvSpPr>
        <p:spPr>
          <a:xfrm>
            <a:off x="7451741" y="3795940"/>
            <a:ext cx="316112" cy="246221"/>
          </a:xfrm>
          <a:prstGeom prst="rect">
            <a:avLst/>
          </a:prstGeom>
          <a:noFill/>
          <a:ln>
            <a:noFill/>
          </a:ln>
        </p:spPr>
        <p:txBody>
          <a:bodyPr wrap="none" rtlCol="0">
            <a:spAutoFit/>
          </a:bodyPr>
          <a:lstStyle/>
          <a:p>
            <a:pPr algn="ctr" defTabSz="609570" eaLnBrk="1" fontAlgn="auto" hangingPunct="1">
              <a:spcBef>
                <a:spcPts val="0"/>
              </a:spcBef>
              <a:spcAft>
                <a:spcPts val="0"/>
              </a:spcAft>
              <a:defRPr/>
            </a:pPr>
            <a:r>
              <a:rPr lang="en-GB" sz="1000" b="0" dirty="0">
                <a:solidFill>
                  <a:prstClr val="black"/>
                </a:solidFill>
                <a:latin typeface="Calibri" panose="020F0502020204030204" pitchFamily="34" charset="0"/>
                <a:ea typeface="Ebrima" panose="02000000000000000000" pitchFamily="2" charset="0"/>
                <a:cs typeface="Calibri" panose="020F0502020204030204" pitchFamily="34" charset="0"/>
              </a:rPr>
              <a:t>75</a:t>
            </a:r>
          </a:p>
        </p:txBody>
      </p:sp>
      <p:sp>
        <p:nvSpPr>
          <p:cNvPr id="26161" name="TextBox 26160">
            <a:extLst>
              <a:ext uri="{FF2B5EF4-FFF2-40B4-BE49-F238E27FC236}">
                <a16:creationId xmlns:a16="http://schemas.microsoft.com/office/drawing/2014/main" id="{63615099-FAA6-E8EA-9C7E-F5C09BDE04F0}"/>
              </a:ext>
            </a:extLst>
          </p:cNvPr>
          <p:cNvSpPr txBox="1"/>
          <p:nvPr/>
        </p:nvSpPr>
        <p:spPr>
          <a:xfrm>
            <a:off x="7928768" y="3795940"/>
            <a:ext cx="316112" cy="246221"/>
          </a:xfrm>
          <a:prstGeom prst="rect">
            <a:avLst/>
          </a:prstGeom>
          <a:noFill/>
          <a:ln>
            <a:noFill/>
          </a:ln>
        </p:spPr>
        <p:txBody>
          <a:bodyPr wrap="none" rtlCol="0">
            <a:spAutoFit/>
          </a:bodyPr>
          <a:lstStyle/>
          <a:p>
            <a:pPr algn="ctr" defTabSz="609570" eaLnBrk="1" fontAlgn="auto" hangingPunct="1">
              <a:spcBef>
                <a:spcPts val="0"/>
              </a:spcBef>
              <a:spcAft>
                <a:spcPts val="0"/>
              </a:spcAft>
              <a:defRPr/>
            </a:pPr>
            <a:r>
              <a:rPr lang="en-GB" sz="1000" b="0" dirty="0">
                <a:solidFill>
                  <a:prstClr val="black"/>
                </a:solidFill>
                <a:latin typeface="Calibri" panose="020F0502020204030204" pitchFamily="34" charset="0"/>
                <a:ea typeface="Ebrima" panose="02000000000000000000" pitchFamily="2" charset="0"/>
                <a:cs typeface="Calibri" panose="020F0502020204030204" pitchFamily="34" charset="0"/>
              </a:rPr>
              <a:t>50</a:t>
            </a:r>
          </a:p>
        </p:txBody>
      </p:sp>
      <p:sp>
        <p:nvSpPr>
          <p:cNvPr id="26162" name="TextBox 26161">
            <a:extLst>
              <a:ext uri="{FF2B5EF4-FFF2-40B4-BE49-F238E27FC236}">
                <a16:creationId xmlns:a16="http://schemas.microsoft.com/office/drawing/2014/main" id="{76D822D9-EB60-9CFB-2131-3EA45FC46FDF}"/>
              </a:ext>
            </a:extLst>
          </p:cNvPr>
          <p:cNvSpPr txBox="1"/>
          <p:nvPr/>
        </p:nvSpPr>
        <p:spPr>
          <a:xfrm>
            <a:off x="8400182" y="3795940"/>
            <a:ext cx="316112" cy="246221"/>
          </a:xfrm>
          <a:prstGeom prst="rect">
            <a:avLst/>
          </a:prstGeom>
          <a:noFill/>
          <a:ln>
            <a:noFill/>
          </a:ln>
        </p:spPr>
        <p:txBody>
          <a:bodyPr wrap="none" rtlCol="0">
            <a:spAutoFit/>
          </a:bodyPr>
          <a:lstStyle/>
          <a:p>
            <a:pPr algn="ctr" defTabSz="609570" eaLnBrk="1" fontAlgn="auto" hangingPunct="1">
              <a:spcBef>
                <a:spcPts val="0"/>
              </a:spcBef>
              <a:spcAft>
                <a:spcPts val="0"/>
              </a:spcAft>
              <a:defRPr/>
            </a:pPr>
            <a:r>
              <a:rPr lang="en-GB" sz="1000" b="0" dirty="0">
                <a:solidFill>
                  <a:prstClr val="black"/>
                </a:solidFill>
                <a:latin typeface="Calibri" panose="020F0502020204030204" pitchFamily="34" charset="0"/>
                <a:ea typeface="Ebrima" panose="02000000000000000000" pitchFamily="2" charset="0"/>
                <a:cs typeface="Calibri" panose="020F0502020204030204" pitchFamily="34" charset="0"/>
              </a:rPr>
              <a:t>25</a:t>
            </a:r>
          </a:p>
        </p:txBody>
      </p:sp>
      <p:sp>
        <p:nvSpPr>
          <p:cNvPr id="26163" name="TextBox 26162">
            <a:extLst>
              <a:ext uri="{FF2B5EF4-FFF2-40B4-BE49-F238E27FC236}">
                <a16:creationId xmlns:a16="http://schemas.microsoft.com/office/drawing/2014/main" id="{65109F4A-A8C3-EE11-CDA6-ECC6DF9ECB25}"/>
              </a:ext>
            </a:extLst>
          </p:cNvPr>
          <p:cNvSpPr txBox="1"/>
          <p:nvPr/>
        </p:nvSpPr>
        <p:spPr>
          <a:xfrm>
            <a:off x="8904456" y="3795940"/>
            <a:ext cx="250390" cy="246221"/>
          </a:xfrm>
          <a:prstGeom prst="rect">
            <a:avLst/>
          </a:prstGeom>
          <a:noFill/>
          <a:ln>
            <a:noFill/>
          </a:ln>
        </p:spPr>
        <p:txBody>
          <a:bodyPr wrap="none" rtlCol="0">
            <a:spAutoFit/>
          </a:bodyPr>
          <a:lstStyle/>
          <a:p>
            <a:pPr algn="ctr" defTabSz="609570" eaLnBrk="1" fontAlgn="auto" hangingPunct="1">
              <a:spcBef>
                <a:spcPts val="0"/>
              </a:spcBef>
              <a:spcAft>
                <a:spcPts val="0"/>
              </a:spcAft>
              <a:defRPr/>
            </a:pPr>
            <a:r>
              <a:rPr lang="en-GB" sz="1000" b="0" dirty="0">
                <a:solidFill>
                  <a:prstClr val="black"/>
                </a:solidFill>
                <a:latin typeface="Calibri" panose="020F0502020204030204" pitchFamily="34" charset="0"/>
                <a:ea typeface="Ebrima" panose="02000000000000000000" pitchFamily="2" charset="0"/>
                <a:cs typeface="Calibri" panose="020F0502020204030204" pitchFamily="34" charset="0"/>
              </a:rPr>
              <a:t>0</a:t>
            </a:r>
          </a:p>
        </p:txBody>
      </p:sp>
      <p:sp>
        <p:nvSpPr>
          <p:cNvPr id="26164" name="TextBox 26163">
            <a:extLst>
              <a:ext uri="{FF2B5EF4-FFF2-40B4-BE49-F238E27FC236}">
                <a16:creationId xmlns:a16="http://schemas.microsoft.com/office/drawing/2014/main" id="{9F50CB69-F4B4-8258-CE94-988896CD997D}"/>
              </a:ext>
            </a:extLst>
          </p:cNvPr>
          <p:cNvSpPr txBox="1"/>
          <p:nvPr/>
        </p:nvSpPr>
        <p:spPr>
          <a:xfrm>
            <a:off x="9083601" y="3795940"/>
            <a:ext cx="250390" cy="246221"/>
          </a:xfrm>
          <a:prstGeom prst="rect">
            <a:avLst/>
          </a:prstGeom>
          <a:noFill/>
          <a:ln>
            <a:noFill/>
          </a:ln>
        </p:spPr>
        <p:txBody>
          <a:bodyPr wrap="none" rtlCol="0">
            <a:spAutoFit/>
          </a:bodyPr>
          <a:lstStyle/>
          <a:p>
            <a:pPr algn="ctr" defTabSz="609570" eaLnBrk="1" fontAlgn="auto" hangingPunct="1">
              <a:spcBef>
                <a:spcPts val="0"/>
              </a:spcBef>
              <a:spcAft>
                <a:spcPts val="0"/>
              </a:spcAft>
              <a:defRPr/>
            </a:pPr>
            <a:r>
              <a:rPr lang="en-GB" sz="1000" b="0" dirty="0">
                <a:solidFill>
                  <a:prstClr val="black"/>
                </a:solidFill>
                <a:latin typeface="Calibri" panose="020F0502020204030204" pitchFamily="34" charset="0"/>
                <a:ea typeface="Ebrima" panose="02000000000000000000" pitchFamily="2" charset="0"/>
                <a:cs typeface="Calibri" panose="020F0502020204030204" pitchFamily="34" charset="0"/>
              </a:rPr>
              <a:t>0</a:t>
            </a:r>
          </a:p>
        </p:txBody>
      </p:sp>
      <p:sp>
        <p:nvSpPr>
          <p:cNvPr id="26165" name="TextBox 26164">
            <a:extLst>
              <a:ext uri="{FF2B5EF4-FFF2-40B4-BE49-F238E27FC236}">
                <a16:creationId xmlns:a16="http://schemas.microsoft.com/office/drawing/2014/main" id="{744D6B4F-7F2C-CA20-D5F2-9B9FE2A44442}"/>
              </a:ext>
            </a:extLst>
          </p:cNvPr>
          <p:cNvSpPr txBox="1"/>
          <p:nvPr/>
        </p:nvSpPr>
        <p:spPr>
          <a:xfrm>
            <a:off x="9522158" y="3795940"/>
            <a:ext cx="316112" cy="246221"/>
          </a:xfrm>
          <a:prstGeom prst="rect">
            <a:avLst/>
          </a:prstGeom>
          <a:noFill/>
          <a:ln>
            <a:noFill/>
          </a:ln>
        </p:spPr>
        <p:txBody>
          <a:bodyPr wrap="none" rtlCol="0">
            <a:spAutoFit/>
          </a:bodyPr>
          <a:lstStyle/>
          <a:p>
            <a:pPr algn="ctr" defTabSz="609570" eaLnBrk="1" fontAlgn="auto" hangingPunct="1">
              <a:spcBef>
                <a:spcPts val="0"/>
              </a:spcBef>
              <a:spcAft>
                <a:spcPts val="0"/>
              </a:spcAft>
              <a:defRPr/>
            </a:pPr>
            <a:r>
              <a:rPr lang="en-GB" sz="1000" b="0" dirty="0">
                <a:solidFill>
                  <a:prstClr val="black"/>
                </a:solidFill>
                <a:latin typeface="Calibri" panose="020F0502020204030204" pitchFamily="34" charset="0"/>
                <a:ea typeface="Ebrima" panose="02000000000000000000" pitchFamily="2" charset="0"/>
                <a:cs typeface="Calibri" panose="020F0502020204030204" pitchFamily="34" charset="0"/>
              </a:rPr>
              <a:t>25</a:t>
            </a:r>
          </a:p>
        </p:txBody>
      </p:sp>
      <p:sp>
        <p:nvSpPr>
          <p:cNvPr id="26166" name="TextBox 26165">
            <a:extLst>
              <a:ext uri="{FF2B5EF4-FFF2-40B4-BE49-F238E27FC236}">
                <a16:creationId xmlns:a16="http://schemas.microsoft.com/office/drawing/2014/main" id="{E3222216-40F6-E7C1-44FF-54A17D6F8ADD}"/>
              </a:ext>
            </a:extLst>
          </p:cNvPr>
          <p:cNvSpPr txBox="1"/>
          <p:nvPr/>
        </p:nvSpPr>
        <p:spPr>
          <a:xfrm>
            <a:off x="9993571" y="3795940"/>
            <a:ext cx="316112" cy="246221"/>
          </a:xfrm>
          <a:prstGeom prst="rect">
            <a:avLst/>
          </a:prstGeom>
          <a:noFill/>
          <a:ln>
            <a:noFill/>
          </a:ln>
        </p:spPr>
        <p:txBody>
          <a:bodyPr wrap="none" rtlCol="0">
            <a:spAutoFit/>
          </a:bodyPr>
          <a:lstStyle/>
          <a:p>
            <a:pPr algn="ctr" defTabSz="609570" eaLnBrk="1" fontAlgn="auto" hangingPunct="1">
              <a:spcBef>
                <a:spcPts val="0"/>
              </a:spcBef>
              <a:spcAft>
                <a:spcPts val="0"/>
              </a:spcAft>
              <a:defRPr/>
            </a:pPr>
            <a:r>
              <a:rPr lang="en-GB" sz="1000" b="0" dirty="0">
                <a:solidFill>
                  <a:prstClr val="black"/>
                </a:solidFill>
                <a:latin typeface="Calibri" panose="020F0502020204030204" pitchFamily="34" charset="0"/>
                <a:ea typeface="Ebrima" panose="02000000000000000000" pitchFamily="2" charset="0"/>
                <a:cs typeface="Calibri" panose="020F0502020204030204" pitchFamily="34" charset="0"/>
              </a:rPr>
              <a:t>50</a:t>
            </a:r>
          </a:p>
        </p:txBody>
      </p:sp>
      <p:sp>
        <p:nvSpPr>
          <p:cNvPr id="26167" name="TextBox 26166">
            <a:extLst>
              <a:ext uri="{FF2B5EF4-FFF2-40B4-BE49-F238E27FC236}">
                <a16:creationId xmlns:a16="http://schemas.microsoft.com/office/drawing/2014/main" id="{39FAC705-C7FA-BBD1-C584-0BD62168D7B0}"/>
              </a:ext>
            </a:extLst>
          </p:cNvPr>
          <p:cNvSpPr txBox="1"/>
          <p:nvPr/>
        </p:nvSpPr>
        <p:spPr>
          <a:xfrm>
            <a:off x="10470596" y="3795940"/>
            <a:ext cx="316112" cy="246221"/>
          </a:xfrm>
          <a:prstGeom prst="rect">
            <a:avLst/>
          </a:prstGeom>
          <a:noFill/>
          <a:ln>
            <a:noFill/>
          </a:ln>
        </p:spPr>
        <p:txBody>
          <a:bodyPr wrap="none" rtlCol="0">
            <a:spAutoFit/>
          </a:bodyPr>
          <a:lstStyle/>
          <a:p>
            <a:pPr algn="ctr" defTabSz="609570" eaLnBrk="1" fontAlgn="auto" hangingPunct="1">
              <a:spcBef>
                <a:spcPts val="0"/>
              </a:spcBef>
              <a:spcAft>
                <a:spcPts val="0"/>
              </a:spcAft>
              <a:defRPr/>
            </a:pPr>
            <a:r>
              <a:rPr lang="en-GB" sz="1000" b="0" dirty="0">
                <a:solidFill>
                  <a:prstClr val="black"/>
                </a:solidFill>
                <a:latin typeface="Calibri" panose="020F0502020204030204" pitchFamily="34" charset="0"/>
                <a:ea typeface="Ebrima" panose="02000000000000000000" pitchFamily="2" charset="0"/>
                <a:cs typeface="Calibri" panose="020F0502020204030204" pitchFamily="34" charset="0"/>
              </a:rPr>
              <a:t>75</a:t>
            </a:r>
          </a:p>
        </p:txBody>
      </p:sp>
      <p:sp>
        <p:nvSpPr>
          <p:cNvPr id="26168" name="TextBox 26167">
            <a:extLst>
              <a:ext uri="{FF2B5EF4-FFF2-40B4-BE49-F238E27FC236}">
                <a16:creationId xmlns:a16="http://schemas.microsoft.com/office/drawing/2014/main" id="{47C69410-6BCF-AED4-B233-DC623A66EFD7}"/>
              </a:ext>
            </a:extLst>
          </p:cNvPr>
          <p:cNvSpPr txBox="1"/>
          <p:nvPr/>
        </p:nvSpPr>
        <p:spPr>
          <a:xfrm>
            <a:off x="10907185" y="3802755"/>
            <a:ext cx="381836" cy="246221"/>
          </a:xfrm>
          <a:prstGeom prst="rect">
            <a:avLst/>
          </a:prstGeom>
          <a:noFill/>
          <a:ln>
            <a:noFill/>
          </a:ln>
        </p:spPr>
        <p:txBody>
          <a:bodyPr wrap="none" rtlCol="0">
            <a:spAutoFit/>
          </a:bodyPr>
          <a:lstStyle/>
          <a:p>
            <a:pPr algn="ctr" defTabSz="609570" eaLnBrk="1" fontAlgn="auto" hangingPunct="1">
              <a:spcBef>
                <a:spcPts val="0"/>
              </a:spcBef>
              <a:spcAft>
                <a:spcPts val="0"/>
              </a:spcAft>
              <a:defRPr/>
            </a:pPr>
            <a:r>
              <a:rPr lang="en-GB" sz="1000" b="0" dirty="0">
                <a:solidFill>
                  <a:prstClr val="black"/>
                </a:solidFill>
                <a:latin typeface="Calibri" panose="020F0502020204030204" pitchFamily="34" charset="0"/>
                <a:ea typeface="Ebrima" panose="02000000000000000000" pitchFamily="2" charset="0"/>
                <a:cs typeface="Calibri" panose="020F0502020204030204" pitchFamily="34" charset="0"/>
              </a:rPr>
              <a:t>100</a:t>
            </a:r>
          </a:p>
        </p:txBody>
      </p:sp>
      <p:sp>
        <p:nvSpPr>
          <p:cNvPr id="26169" name="Rectangle 26168">
            <a:extLst>
              <a:ext uri="{FF2B5EF4-FFF2-40B4-BE49-F238E27FC236}">
                <a16:creationId xmlns:a16="http://schemas.microsoft.com/office/drawing/2014/main" id="{279F4CF1-1893-C567-1F23-83080ADF0D7A}"/>
              </a:ext>
            </a:extLst>
          </p:cNvPr>
          <p:cNvSpPr>
            <a:spLocks noChangeArrowheads="1"/>
          </p:cNvSpPr>
          <p:nvPr/>
        </p:nvSpPr>
        <p:spPr bwMode="auto">
          <a:xfrm>
            <a:off x="6379435" y="2772718"/>
            <a:ext cx="6775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1219140">
              <a:defRPr/>
            </a:pPr>
            <a:r>
              <a:rPr lang="en-US" altLang="en-US" sz="1000" b="0" dirty="0">
                <a:solidFill>
                  <a:prstClr val="black"/>
                </a:solidFill>
                <a:latin typeface="Calibri" panose="020F0502020204030204" pitchFamily="34" charset="0"/>
                <a:ea typeface="Ebrima" panose="02000000000000000000" pitchFamily="2" charset="0"/>
                <a:cs typeface="Calibri" panose="020F0502020204030204" pitchFamily="34" charset="0"/>
              </a:rPr>
              <a:t>Vomiting</a:t>
            </a:r>
          </a:p>
        </p:txBody>
      </p:sp>
      <p:sp>
        <p:nvSpPr>
          <p:cNvPr id="26170" name="Rectangle 26169">
            <a:extLst>
              <a:ext uri="{FF2B5EF4-FFF2-40B4-BE49-F238E27FC236}">
                <a16:creationId xmlns:a16="http://schemas.microsoft.com/office/drawing/2014/main" id="{0CB38542-15CE-FBCE-C88D-38392B5DABE5}"/>
              </a:ext>
            </a:extLst>
          </p:cNvPr>
          <p:cNvSpPr>
            <a:spLocks noChangeArrowheads="1"/>
          </p:cNvSpPr>
          <p:nvPr/>
        </p:nvSpPr>
        <p:spPr bwMode="auto">
          <a:xfrm>
            <a:off x="5881609" y="2932851"/>
            <a:ext cx="117542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1219140">
              <a:defRPr/>
            </a:pPr>
            <a:r>
              <a:rPr lang="en-US" altLang="en-US" sz="1000" b="0" dirty="0">
                <a:solidFill>
                  <a:prstClr val="black"/>
                </a:solidFill>
                <a:latin typeface="Calibri" panose="020F0502020204030204" pitchFamily="34" charset="0"/>
                <a:ea typeface="Ebrima" panose="02000000000000000000" pitchFamily="2" charset="0"/>
                <a:cs typeface="Calibri" panose="020F0502020204030204" pitchFamily="34" charset="0"/>
              </a:rPr>
              <a:t>Abdominal pain</a:t>
            </a:r>
          </a:p>
        </p:txBody>
      </p:sp>
      <p:sp>
        <p:nvSpPr>
          <p:cNvPr id="26171" name="Rectangle 18">
            <a:extLst>
              <a:ext uri="{FF2B5EF4-FFF2-40B4-BE49-F238E27FC236}">
                <a16:creationId xmlns:a16="http://schemas.microsoft.com/office/drawing/2014/main" id="{6E7BC76F-9BEA-69CD-48B5-6E8A93AAAB11}"/>
              </a:ext>
            </a:extLst>
          </p:cNvPr>
          <p:cNvSpPr>
            <a:spLocks noChangeArrowheads="1"/>
          </p:cNvSpPr>
          <p:nvPr/>
        </p:nvSpPr>
        <p:spPr bwMode="auto">
          <a:xfrm>
            <a:off x="6195055" y="3413250"/>
            <a:ext cx="86197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1219140">
              <a:defRPr/>
            </a:pPr>
            <a:r>
              <a:rPr lang="en-US" altLang="en-US" sz="1000" b="0" dirty="0">
                <a:solidFill>
                  <a:prstClr val="black"/>
                </a:solidFill>
                <a:latin typeface="Calibri" panose="020F0502020204030204" pitchFamily="34" charset="0"/>
                <a:ea typeface="Ebrima" panose="02000000000000000000" pitchFamily="2" charset="0"/>
                <a:cs typeface="Calibri" panose="020F0502020204030204" pitchFamily="34" charset="0"/>
              </a:rPr>
              <a:t>Leukopenia</a:t>
            </a:r>
          </a:p>
        </p:txBody>
      </p:sp>
      <p:sp>
        <p:nvSpPr>
          <p:cNvPr id="26172" name="Rectangle 6">
            <a:extLst>
              <a:ext uri="{FF2B5EF4-FFF2-40B4-BE49-F238E27FC236}">
                <a16:creationId xmlns:a16="http://schemas.microsoft.com/office/drawing/2014/main" id="{502CA772-4EE6-9E67-5D38-E2BC38530281}"/>
              </a:ext>
            </a:extLst>
          </p:cNvPr>
          <p:cNvSpPr>
            <a:spLocks noChangeArrowheads="1"/>
          </p:cNvSpPr>
          <p:nvPr/>
        </p:nvSpPr>
        <p:spPr bwMode="auto">
          <a:xfrm>
            <a:off x="6553785" y="1972053"/>
            <a:ext cx="50324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1219140">
              <a:defRPr/>
            </a:pPr>
            <a:r>
              <a:rPr lang="en-US" altLang="en-US" sz="1000" b="0" dirty="0">
                <a:solidFill>
                  <a:prstClr val="black"/>
                </a:solidFill>
                <a:latin typeface="Calibri" panose="020F0502020204030204" pitchFamily="34" charset="0"/>
                <a:ea typeface="Ebrima" panose="02000000000000000000" pitchFamily="2" charset="0"/>
                <a:cs typeface="Calibri" panose="020F0502020204030204" pitchFamily="34" charset="0"/>
              </a:rPr>
              <a:t>Nausea</a:t>
            </a:r>
          </a:p>
        </p:txBody>
      </p:sp>
      <p:sp>
        <p:nvSpPr>
          <p:cNvPr id="26173" name="Rectangle 8">
            <a:extLst>
              <a:ext uri="{FF2B5EF4-FFF2-40B4-BE49-F238E27FC236}">
                <a16:creationId xmlns:a16="http://schemas.microsoft.com/office/drawing/2014/main" id="{B48F00DC-9637-0EE0-6AEB-4983938BFA15}"/>
              </a:ext>
            </a:extLst>
          </p:cNvPr>
          <p:cNvSpPr>
            <a:spLocks noChangeArrowheads="1"/>
          </p:cNvSpPr>
          <p:nvPr/>
        </p:nvSpPr>
        <p:spPr bwMode="auto">
          <a:xfrm>
            <a:off x="5796335" y="1811920"/>
            <a:ext cx="12606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1219140">
              <a:defRPr/>
            </a:pPr>
            <a:r>
              <a:rPr lang="en-US" altLang="en-US" sz="1000" b="0" dirty="0">
                <a:solidFill>
                  <a:prstClr val="black"/>
                </a:solidFill>
                <a:latin typeface="Calibri" panose="020F0502020204030204" pitchFamily="34" charset="0"/>
                <a:ea typeface="Ebrima" panose="02000000000000000000" pitchFamily="2" charset="0"/>
                <a:cs typeface="Calibri" panose="020F0502020204030204" pitchFamily="34" charset="0"/>
              </a:rPr>
              <a:t>Fatigue/Asthenia</a:t>
            </a:r>
          </a:p>
        </p:txBody>
      </p:sp>
      <p:sp>
        <p:nvSpPr>
          <p:cNvPr id="26174" name="Rectangle 10">
            <a:extLst>
              <a:ext uri="{FF2B5EF4-FFF2-40B4-BE49-F238E27FC236}">
                <a16:creationId xmlns:a16="http://schemas.microsoft.com/office/drawing/2014/main" id="{48DFA842-2278-D107-1945-1AFA35315AB6}"/>
              </a:ext>
            </a:extLst>
          </p:cNvPr>
          <p:cNvSpPr>
            <a:spLocks noChangeArrowheads="1"/>
          </p:cNvSpPr>
          <p:nvPr/>
        </p:nvSpPr>
        <p:spPr bwMode="auto">
          <a:xfrm>
            <a:off x="6047552" y="2132186"/>
            <a:ext cx="1009479"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1219140">
              <a:defRPr/>
            </a:pPr>
            <a:r>
              <a:rPr lang="en-US" altLang="en-US" sz="1000" b="0" dirty="0">
                <a:solidFill>
                  <a:prstClr val="black"/>
                </a:solidFill>
                <a:latin typeface="Calibri" panose="020F0502020204030204" pitchFamily="34" charset="0"/>
                <a:ea typeface="Ebrima" panose="02000000000000000000" pitchFamily="2" charset="0"/>
                <a:cs typeface="Calibri" panose="020F0502020204030204" pitchFamily="34" charset="0"/>
              </a:rPr>
              <a:t>Hypertension</a:t>
            </a:r>
          </a:p>
        </p:txBody>
      </p:sp>
      <p:sp>
        <p:nvSpPr>
          <p:cNvPr id="26175" name="Rectangle 11">
            <a:extLst>
              <a:ext uri="{FF2B5EF4-FFF2-40B4-BE49-F238E27FC236}">
                <a16:creationId xmlns:a16="http://schemas.microsoft.com/office/drawing/2014/main" id="{DCE0E4E2-31B8-3265-ECC6-9FD3BA9D2619}"/>
              </a:ext>
            </a:extLst>
          </p:cNvPr>
          <p:cNvSpPr>
            <a:spLocks noChangeArrowheads="1"/>
          </p:cNvSpPr>
          <p:nvPr/>
        </p:nvSpPr>
        <p:spPr bwMode="auto">
          <a:xfrm>
            <a:off x="6119669" y="2452452"/>
            <a:ext cx="93736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1219140">
              <a:defRPr/>
            </a:pPr>
            <a:r>
              <a:rPr lang="en-US" altLang="en-US" sz="1000" b="0" dirty="0">
                <a:solidFill>
                  <a:prstClr val="black"/>
                </a:solidFill>
                <a:latin typeface="Calibri" panose="020F0502020204030204" pitchFamily="34" charset="0"/>
                <a:ea typeface="Ebrima" panose="02000000000000000000" pitchFamily="2" charset="0"/>
                <a:cs typeface="Calibri" panose="020F0502020204030204" pitchFamily="34" charset="0"/>
              </a:rPr>
              <a:t>Lymphopenia</a:t>
            </a:r>
          </a:p>
        </p:txBody>
      </p:sp>
      <p:sp>
        <p:nvSpPr>
          <p:cNvPr id="26176" name="Rectangle 15">
            <a:extLst>
              <a:ext uri="{FF2B5EF4-FFF2-40B4-BE49-F238E27FC236}">
                <a16:creationId xmlns:a16="http://schemas.microsoft.com/office/drawing/2014/main" id="{DA61627E-ACCC-4DCE-E834-3102B6995A51}"/>
              </a:ext>
            </a:extLst>
          </p:cNvPr>
          <p:cNvSpPr>
            <a:spLocks noChangeArrowheads="1"/>
          </p:cNvSpPr>
          <p:nvPr/>
        </p:nvSpPr>
        <p:spPr bwMode="auto">
          <a:xfrm>
            <a:off x="6409398" y="3092984"/>
            <a:ext cx="647633"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1219140">
              <a:defRPr/>
            </a:pPr>
            <a:r>
              <a:rPr lang="en-US" altLang="en-US" sz="1000" b="0" dirty="0">
                <a:solidFill>
                  <a:prstClr val="black"/>
                </a:solidFill>
                <a:latin typeface="Calibri" panose="020F0502020204030204" pitchFamily="34" charset="0"/>
                <a:ea typeface="Ebrima" panose="02000000000000000000" pitchFamily="2" charset="0"/>
                <a:cs typeface="Calibri" panose="020F0502020204030204" pitchFamily="34" charset="0"/>
              </a:rPr>
              <a:t>Diarrhea</a:t>
            </a:r>
          </a:p>
        </p:txBody>
      </p:sp>
      <p:sp>
        <p:nvSpPr>
          <p:cNvPr id="26177" name="Rectangle 10">
            <a:extLst>
              <a:ext uri="{FF2B5EF4-FFF2-40B4-BE49-F238E27FC236}">
                <a16:creationId xmlns:a16="http://schemas.microsoft.com/office/drawing/2014/main" id="{D0CD0453-D44D-C6C5-5935-1FAE3CD87265}"/>
              </a:ext>
            </a:extLst>
          </p:cNvPr>
          <p:cNvSpPr>
            <a:spLocks noChangeArrowheads="1"/>
          </p:cNvSpPr>
          <p:nvPr/>
        </p:nvSpPr>
        <p:spPr bwMode="auto">
          <a:xfrm>
            <a:off x="6396538" y="2292319"/>
            <a:ext cx="660493"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1219140">
              <a:defRPr/>
            </a:pPr>
            <a:r>
              <a:rPr lang="en-US" altLang="en-US" sz="1000" b="0" dirty="0">
                <a:solidFill>
                  <a:prstClr val="black"/>
                </a:solidFill>
                <a:latin typeface="Calibri" panose="020F0502020204030204" pitchFamily="34" charset="0"/>
                <a:ea typeface="Ebrima" panose="02000000000000000000" pitchFamily="2" charset="0"/>
                <a:cs typeface="Calibri" panose="020F0502020204030204" pitchFamily="34" charset="0"/>
              </a:rPr>
              <a:t>Anemia</a:t>
            </a:r>
          </a:p>
        </p:txBody>
      </p:sp>
      <p:sp>
        <p:nvSpPr>
          <p:cNvPr id="26178" name="Rectangle 18">
            <a:extLst>
              <a:ext uri="{FF2B5EF4-FFF2-40B4-BE49-F238E27FC236}">
                <a16:creationId xmlns:a16="http://schemas.microsoft.com/office/drawing/2014/main" id="{F5F4D4CE-FB62-D1A6-E8A5-E8AE86DCBE3D}"/>
              </a:ext>
            </a:extLst>
          </p:cNvPr>
          <p:cNvSpPr>
            <a:spLocks noChangeArrowheads="1"/>
          </p:cNvSpPr>
          <p:nvPr/>
        </p:nvSpPr>
        <p:spPr bwMode="auto">
          <a:xfrm>
            <a:off x="6109780" y="3253117"/>
            <a:ext cx="94725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1219140">
              <a:defRPr/>
            </a:pPr>
            <a:r>
              <a:rPr lang="en-US" altLang="en-US" sz="1000" b="0" dirty="0">
                <a:solidFill>
                  <a:prstClr val="black"/>
                </a:solidFill>
                <a:latin typeface="Calibri" panose="020F0502020204030204" pitchFamily="34" charset="0"/>
                <a:ea typeface="Ebrima" panose="02000000000000000000" pitchFamily="2" charset="0"/>
                <a:cs typeface="Calibri" panose="020F0502020204030204" pitchFamily="34" charset="0"/>
              </a:rPr>
              <a:t>Neutropenia</a:t>
            </a:r>
          </a:p>
        </p:txBody>
      </p:sp>
      <p:sp>
        <p:nvSpPr>
          <p:cNvPr id="26179" name="Rectangle 18">
            <a:extLst>
              <a:ext uri="{FF2B5EF4-FFF2-40B4-BE49-F238E27FC236}">
                <a16:creationId xmlns:a16="http://schemas.microsoft.com/office/drawing/2014/main" id="{DF474B1F-C884-5ABE-D9C2-0DBD21533B9B}"/>
              </a:ext>
            </a:extLst>
          </p:cNvPr>
          <p:cNvSpPr>
            <a:spLocks noChangeArrowheads="1"/>
          </p:cNvSpPr>
          <p:nvPr/>
        </p:nvSpPr>
        <p:spPr bwMode="auto">
          <a:xfrm>
            <a:off x="5737357" y="3573383"/>
            <a:ext cx="131967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1219140">
              <a:defRPr/>
            </a:pPr>
            <a:r>
              <a:rPr lang="en-US" altLang="en-US" sz="1000" b="0" dirty="0">
                <a:solidFill>
                  <a:prstClr val="black"/>
                </a:solidFill>
                <a:latin typeface="Calibri" panose="020F0502020204030204" pitchFamily="34" charset="0"/>
                <a:ea typeface="Ebrima" panose="02000000000000000000" pitchFamily="2" charset="0"/>
                <a:cs typeface="Calibri" panose="020F0502020204030204" pitchFamily="34" charset="0"/>
              </a:rPr>
              <a:t>Urinary Tract Infection</a:t>
            </a:r>
          </a:p>
        </p:txBody>
      </p:sp>
      <p:sp>
        <p:nvSpPr>
          <p:cNvPr id="26180" name="Rectangle 26179">
            <a:extLst>
              <a:ext uri="{FF2B5EF4-FFF2-40B4-BE49-F238E27FC236}">
                <a16:creationId xmlns:a16="http://schemas.microsoft.com/office/drawing/2014/main" id="{F8118A1F-C152-1526-8D83-E60B5B2C582A}"/>
              </a:ext>
            </a:extLst>
          </p:cNvPr>
          <p:cNvSpPr>
            <a:spLocks noChangeArrowheads="1"/>
          </p:cNvSpPr>
          <p:nvPr/>
        </p:nvSpPr>
        <p:spPr bwMode="auto">
          <a:xfrm>
            <a:off x="6317208" y="2612585"/>
            <a:ext cx="739823"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1219140">
              <a:defRPr/>
            </a:pPr>
            <a:r>
              <a:rPr lang="en-US" altLang="en-US" sz="1000" b="0" dirty="0">
                <a:solidFill>
                  <a:prstClr val="black"/>
                </a:solidFill>
                <a:latin typeface="Calibri" panose="020F0502020204030204" pitchFamily="34" charset="0"/>
                <a:ea typeface="Ebrima" panose="02000000000000000000" pitchFamily="2" charset="0"/>
                <a:cs typeface="Calibri" panose="020F0502020204030204" pitchFamily="34" charset="0"/>
              </a:rPr>
              <a:t>Arthralgia</a:t>
            </a:r>
          </a:p>
        </p:txBody>
      </p:sp>
      <p:grpSp>
        <p:nvGrpSpPr>
          <p:cNvPr id="26181" name="Group 26180">
            <a:extLst>
              <a:ext uri="{FF2B5EF4-FFF2-40B4-BE49-F238E27FC236}">
                <a16:creationId xmlns:a16="http://schemas.microsoft.com/office/drawing/2014/main" id="{6BE2E795-9474-A6AD-5008-29764AC57538}"/>
              </a:ext>
            </a:extLst>
          </p:cNvPr>
          <p:cNvGrpSpPr/>
          <p:nvPr/>
        </p:nvGrpSpPr>
        <p:grpSpPr>
          <a:xfrm>
            <a:off x="9411609" y="1851162"/>
            <a:ext cx="1099723" cy="1905947"/>
            <a:chOff x="6988735" y="1577461"/>
            <a:chExt cx="2122040" cy="3321164"/>
          </a:xfrm>
        </p:grpSpPr>
        <p:sp>
          <p:nvSpPr>
            <p:cNvPr id="26182" name="Rectangle 8">
              <a:extLst>
                <a:ext uri="{FF2B5EF4-FFF2-40B4-BE49-F238E27FC236}">
                  <a16:creationId xmlns:a16="http://schemas.microsoft.com/office/drawing/2014/main" id="{3B5AD149-104D-B263-B311-377D6A827EA1}"/>
                </a:ext>
              </a:extLst>
            </p:cNvPr>
            <p:cNvSpPr>
              <a:spLocks noChangeArrowheads="1"/>
            </p:cNvSpPr>
            <p:nvPr/>
          </p:nvSpPr>
          <p:spPr bwMode="auto">
            <a:xfrm>
              <a:off x="7014480" y="4630471"/>
              <a:ext cx="25364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10</a:t>
              </a:r>
            </a:p>
          </p:txBody>
        </p:sp>
        <p:sp>
          <p:nvSpPr>
            <p:cNvPr id="26183" name="Rectangle 9">
              <a:extLst>
                <a:ext uri="{FF2B5EF4-FFF2-40B4-BE49-F238E27FC236}">
                  <a16:creationId xmlns:a16="http://schemas.microsoft.com/office/drawing/2014/main" id="{B456C108-CCC5-F129-9C37-8066334F7032}"/>
                </a:ext>
              </a:extLst>
            </p:cNvPr>
            <p:cNvSpPr>
              <a:spLocks noChangeArrowheads="1"/>
            </p:cNvSpPr>
            <p:nvPr/>
          </p:nvSpPr>
          <p:spPr bwMode="auto">
            <a:xfrm>
              <a:off x="7012313" y="4337517"/>
              <a:ext cx="25364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10</a:t>
              </a:r>
            </a:p>
          </p:txBody>
        </p:sp>
        <p:sp>
          <p:nvSpPr>
            <p:cNvPr id="26184" name="Rectangle 10">
              <a:extLst>
                <a:ext uri="{FF2B5EF4-FFF2-40B4-BE49-F238E27FC236}">
                  <a16:creationId xmlns:a16="http://schemas.microsoft.com/office/drawing/2014/main" id="{D9E01501-CFD4-05E5-418D-81E42FAA226D}"/>
                </a:ext>
              </a:extLst>
            </p:cNvPr>
            <p:cNvSpPr>
              <a:spLocks noChangeArrowheads="1"/>
            </p:cNvSpPr>
            <p:nvPr/>
          </p:nvSpPr>
          <p:spPr bwMode="auto">
            <a:xfrm>
              <a:off x="7234803" y="4053764"/>
              <a:ext cx="25364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16</a:t>
              </a:r>
            </a:p>
          </p:txBody>
        </p:sp>
        <p:sp>
          <p:nvSpPr>
            <p:cNvPr id="26185" name="Rectangle 11">
              <a:extLst>
                <a:ext uri="{FF2B5EF4-FFF2-40B4-BE49-F238E27FC236}">
                  <a16:creationId xmlns:a16="http://schemas.microsoft.com/office/drawing/2014/main" id="{816A805A-45EF-0728-C89F-1831A8AA955E}"/>
                </a:ext>
              </a:extLst>
            </p:cNvPr>
            <p:cNvSpPr>
              <a:spLocks noChangeArrowheads="1"/>
            </p:cNvSpPr>
            <p:nvPr/>
          </p:nvSpPr>
          <p:spPr bwMode="auto">
            <a:xfrm>
              <a:off x="7257517" y="3752697"/>
              <a:ext cx="25364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17</a:t>
              </a:r>
            </a:p>
          </p:txBody>
        </p:sp>
        <p:sp>
          <p:nvSpPr>
            <p:cNvPr id="26186" name="Rectangle 12">
              <a:extLst>
                <a:ext uri="{FF2B5EF4-FFF2-40B4-BE49-F238E27FC236}">
                  <a16:creationId xmlns:a16="http://schemas.microsoft.com/office/drawing/2014/main" id="{34C067A5-2EC8-05E9-6B17-5AEBE46BD7E2}"/>
                </a:ext>
              </a:extLst>
            </p:cNvPr>
            <p:cNvSpPr>
              <a:spLocks noChangeArrowheads="1"/>
            </p:cNvSpPr>
            <p:nvPr/>
          </p:nvSpPr>
          <p:spPr bwMode="auto">
            <a:xfrm>
              <a:off x="7384393" y="3479990"/>
              <a:ext cx="25364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20</a:t>
              </a:r>
            </a:p>
          </p:txBody>
        </p:sp>
        <p:sp>
          <p:nvSpPr>
            <p:cNvPr id="26187" name="Rectangle 13">
              <a:extLst>
                <a:ext uri="{FF2B5EF4-FFF2-40B4-BE49-F238E27FC236}">
                  <a16:creationId xmlns:a16="http://schemas.microsoft.com/office/drawing/2014/main" id="{9E874FDC-E3E2-FF40-DA64-7FC826141C82}"/>
                </a:ext>
              </a:extLst>
            </p:cNvPr>
            <p:cNvSpPr>
              <a:spLocks noChangeArrowheads="1"/>
            </p:cNvSpPr>
            <p:nvPr/>
          </p:nvSpPr>
          <p:spPr bwMode="auto">
            <a:xfrm>
              <a:off x="7046359" y="3203707"/>
              <a:ext cx="25364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11</a:t>
              </a:r>
            </a:p>
          </p:txBody>
        </p:sp>
        <p:sp>
          <p:nvSpPr>
            <p:cNvPr id="26188" name="Rectangle 14">
              <a:extLst>
                <a:ext uri="{FF2B5EF4-FFF2-40B4-BE49-F238E27FC236}">
                  <a16:creationId xmlns:a16="http://schemas.microsoft.com/office/drawing/2014/main" id="{EEA8E281-B75A-5257-A2B6-086EACA65A3C}"/>
                </a:ext>
              </a:extLst>
            </p:cNvPr>
            <p:cNvSpPr>
              <a:spLocks noChangeArrowheads="1"/>
            </p:cNvSpPr>
            <p:nvPr/>
          </p:nvSpPr>
          <p:spPr bwMode="auto">
            <a:xfrm>
              <a:off x="7531804" y="2968505"/>
              <a:ext cx="25364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24</a:t>
              </a:r>
            </a:p>
          </p:txBody>
        </p:sp>
        <p:sp>
          <p:nvSpPr>
            <p:cNvPr id="26189" name="Rectangle 15">
              <a:extLst>
                <a:ext uri="{FF2B5EF4-FFF2-40B4-BE49-F238E27FC236}">
                  <a16:creationId xmlns:a16="http://schemas.microsoft.com/office/drawing/2014/main" id="{4CADA600-6632-5BE8-9675-6D8A3C3DF65B}"/>
                </a:ext>
              </a:extLst>
            </p:cNvPr>
            <p:cNvSpPr>
              <a:spLocks noChangeArrowheads="1"/>
            </p:cNvSpPr>
            <p:nvPr/>
          </p:nvSpPr>
          <p:spPr bwMode="auto">
            <a:xfrm>
              <a:off x="6988735" y="2646531"/>
              <a:ext cx="126822"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9</a:t>
              </a:r>
            </a:p>
          </p:txBody>
        </p:sp>
        <p:sp>
          <p:nvSpPr>
            <p:cNvPr id="26190" name="Rectangle 16">
              <a:extLst>
                <a:ext uri="{FF2B5EF4-FFF2-40B4-BE49-F238E27FC236}">
                  <a16:creationId xmlns:a16="http://schemas.microsoft.com/office/drawing/2014/main" id="{23329820-ACA5-69DD-39C8-DF47B3C48609}"/>
                </a:ext>
              </a:extLst>
            </p:cNvPr>
            <p:cNvSpPr>
              <a:spLocks noChangeArrowheads="1"/>
            </p:cNvSpPr>
            <p:nvPr/>
          </p:nvSpPr>
          <p:spPr bwMode="auto">
            <a:xfrm>
              <a:off x="7013206" y="2409868"/>
              <a:ext cx="25364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10</a:t>
              </a:r>
            </a:p>
          </p:txBody>
        </p:sp>
        <p:sp>
          <p:nvSpPr>
            <p:cNvPr id="26191" name="Rectangle 17">
              <a:extLst>
                <a:ext uri="{FF2B5EF4-FFF2-40B4-BE49-F238E27FC236}">
                  <a16:creationId xmlns:a16="http://schemas.microsoft.com/office/drawing/2014/main" id="{2D63FA41-7E8E-6122-91FA-D8B6BD666AF4}"/>
                </a:ext>
              </a:extLst>
            </p:cNvPr>
            <p:cNvSpPr>
              <a:spLocks noChangeArrowheads="1"/>
            </p:cNvSpPr>
            <p:nvPr/>
          </p:nvSpPr>
          <p:spPr bwMode="auto">
            <a:xfrm>
              <a:off x="8857135" y="2125280"/>
              <a:ext cx="25364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60</a:t>
              </a:r>
            </a:p>
          </p:txBody>
        </p:sp>
        <p:sp>
          <p:nvSpPr>
            <p:cNvPr id="26192" name="Rectangle 18">
              <a:extLst>
                <a:ext uri="{FF2B5EF4-FFF2-40B4-BE49-F238E27FC236}">
                  <a16:creationId xmlns:a16="http://schemas.microsoft.com/office/drawing/2014/main" id="{596F6460-153D-2FAB-CEF5-1BE48EF9BDB1}"/>
                </a:ext>
              </a:extLst>
            </p:cNvPr>
            <p:cNvSpPr>
              <a:spLocks noChangeArrowheads="1"/>
            </p:cNvSpPr>
            <p:nvPr/>
          </p:nvSpPr>
          <p:spPr bwMode="auto">
            <a:xfrm>
              <a:off x="7444934" y="1811268"/>
              <a:ext cx="25364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22</a:t>
              </a:r>
            </a:p>
          </p:txBody>
        </p:sp>
        <p:sp>
          <p:nvSpPr>
            <p:cNvPr id="26193" name="Rectangle 19">
              <a:extLst>
                <a:ext uri="{FF2B5EF4-FFF2-40B4-BE49-F238E27FC236}">
                  <a16:creationId xmlns:a16="http://schemas.microsoft.com/office/drawing/2014/main" id="{16F57AE7-D8D9-926B-38F9-123ADE26C74A}"/>
                </a:ext>
              </a:extLst>
            </p:cNvPr>
            <p:cNvSpPr>
              <a:spLocks noChangeArrowheads="1"/>
            </p:cNvSpPr>
            <p:nvPr/>
          </p:nvSpPr>
          <p:spPr bwMode="auto">
            <a:xfrm>
              <a:off x="7825298" y="1577461"/>
              <a:ext cx="25364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prstClr val="black"/>
                  </a:solidFill>
                  <a:latin typeface="Calibri" panose="020F0502020204030204" pitchFamily="34" charset="0"/>
                  <a:cs typeface="Calibri" panose="020F0502020204030204" pitchFamily="34" charset="0"/>
                </a:rPr>
                <a:t>32</a:t>
              </a:r>
            </a:p>
          </p:txBody>
        </p:sp>
      </p:grpSp>
      <p:sp>
        <p:nvSpPr>
          <p:cNvPr id="26194" name="Rectangle 25">
            <a:extLst>
              <a:ext uri="{FF2B5EF4-FFF2-40B4-BE49-F238E27FC236}">
                <a16:creationId xmlns:a16="http://schemas.microsoft.com/office/drawing/2014/main" id="{DA075F4A-435A-B212-4674-D8AEB2B0DEA7}"/>
              </a:ext>
            </a:extLst>
          </p:cNvPr>
          <p:cNvSpPr>
            <a:spLocks noChangeArrowheads="1"/>
          </p:cNvSpPr>
          <p:nvPr/>
        </p:nvSpPr>
        <p:spPr bwMode="auto">
          <a:xfrm>
            <a:off x="9270662" y="3424522"/>
            <a:ext cx="6572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000000"/>
                </a:solidFill>
                <a:latin typeface="Calibri" panose="020F0502020204030204" pitchFamily="34" charset="0"/>
                <a:cs typeface="Calibri" panose="020F0502020204030204" pitchFamily="34" charset="0"/>
              </a:rPr>
              <a:t>1</a:t>
            </a:r>
          </a:p>
        </p:txBody>
      </p:sp>
      <p:grpSp>
        <p:nvGrpSpPr>
          <p:cNvPr id="26195" name="Group 26194">
            <a:extLst>
              <a:ext uri="{FF2B5EF4-FFF2-40B4-BE49-F238E27FC236}">
                <a16:creationId xmlns:a16="http://schemas.microsoft.com/office/drawing/2014/main" id="{C8CF4892-511A-67AE-9E35-58F21684612F}"/>
              </a:ext>
            </a:extLst>
          </p:cNvPr>
          <p:cNvGrpSpPr/>
          <p:nvPr/>
        </p:nvGrpSpPr>
        <p:grpSpPr>
          <a:xfrm>
            <a:off x="9253414" y="1827525"/>
            <a:ext cx="695828" cy="1907629"/>
            <a:chOff x="6683376" y="1536272"/>
            <a:chExt cx="1342657" cy="3324092"/>
          </a:xfrm>
        </p:grpSpPr>
        <p:sp>
          <p:nvSpPr>
            <p:cNvPr id="26196" name="Rectangle 26">
              <a:extLst>
                <a:ext uri="{FF2B5EF4-FFF2-40B4-BE49-F238E27FC236}">
                  <a16:creationId xmlns:a16="http://schemas.microsoft.com/office/drawing/2014/main" id="{D6697D16-31A7-AC15-512C-6F29F44DF4F6}"/>
                </a:ext>
              </a:extLst>
            </p:cNvPr>
            <p:cNvSpPr>
              <a:spLocks noChangeArrowheads="1"/>
            </p:cNvSpPr>
            <p:nvPr/>
          </p:nvSpPr>
          <p:spPr bwMode="auto">
            <a:xfrm>
              <a:off x="6770115" y="4028500"/>
              <a:ext cx="12682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000000"/>
                  </a:solidFill>
                  <a:latin typeface="Calibri" panose="020F0502020204030204" pitchFamily="34" charset="0"/>
                  <a:cs typeface="Calibri" panose="020F0502020204030204" pitchFamily="34" charset="0"/>
                </a:rPr>
                <a:t>3</a:t>
              </a:r>
            </a:p>
          </p:txBody>
        </p:sp>
        <p:sp>
          <p:nvSpPr>
            <p:cNvPr id="26197" name="Rectangle 28">
              <a:extLst>
                <a:ext uri="{FF2B5EF4-FFF2-40B4-BE49-F238E27FC236}">
                  <a16:creationId xmlns:a16="http://schemas.microsoft.com/office/drawing/2014/main" id="{F82BC6C1-40CD-05BF-458C-5DAD762F1790}"/>
                </a:ext>
              </a:extLst>
            </p:cNvPr>
            <p:cNvSpPr>
              <a:spLocks noChangeArrowheads="1"/>
            </p:cNvSpPr>
            <p:nvPr/>
          </p:nvSpPr>
          <p:spPr bwMode="auto">
            <a:xfrm>
              <a:off x="6721474" y="3476757"/>
              <a:ext cx="12682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000000"/>
                  </a:solidFill>
                  <a:latin typeface="Calibri" panose="020F0502020204030204" pitchFamily="34" charset="0"/>
                  <a:cs typeface="Calibri" panose="020F0502020204030204" pitchFamily="34" charset="0"/>
                </a:rPr>
                <a:t>2</a:t>
              </a:r>
            </a:p>
          </p:txBody>
        </p:sp>
        <p:sp>
          <p:nvSpPr>
            <p:cNvPr id="26198" name="Rectangle 31">
              <a:extLst>
                <a:ext uri="{FF2B5EF4-FFF2-40B4-BE49-F238E27FC236}">
                  <a16:creationId xmlns:a16="http://schemas.microsoft.com/office/drawing/2014/main" id="{906D171E-81EB-3A06-77BD-86FF1E502ABC}"/>
                </a:ext>
              </a:extLst>
            </p:cNvPr>
            <p:cNvSpPr>
              <a:spLocks noChangeArrowheads="1"/>
            </p:cNvSpPr>
            <p:nvPr/>
          </p:nvSpPr>
          <p:spPr bwMode="auto">
            <a:xfrm>
              <a:off x="6704015" y="2650695"/>
              <a:ext cx="12682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000000"/>
                  </a:solidFill>
                  <a:latin typeface="Calibri" panose="020F0502020204030204" pitchFamily="34" charset="0"/>
                  <a:cs typeface="Calibri" panose="020F0502020204030204" pitchFamily="34" charset="0"/>
                </a:rPr>
                <a:t>1</a:t>
              </a:r>
            </a:p>
          </p:txBody>
        </p:sp>
        <p:sp>
          <p:nvSpPr>
            <p:cNvPr id="26199" name="Rectangle 34">
              <a:extLst>
                <a:ext uri="{FF2B5EF4-FFF2-40B4-BE49-F238E27FC236}">
                  <a16:creationId xmlns:a16="http://schemas.microsoft.com/office/drawing/2014/main" id="{786A20F7-9FDC-6E64-34C5-F511C9B61D8A}"/>
                </a:ext>
              </a:extLst>
            </p:cNvPr>
            <p:cNvSpPr>
              <a:spLocks noChangeArrowheads="1"/>
            </p:cNvSpPr>
            <p:nvPr/>
          </p:nvSpPr>
          <p:spPr bwMode="auto">
            <a:xfrm>
              <a:off x="6700841" y="1815674"/>
              <a:ext cx="12682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000000"/>
                  </a:solidFill>
                  <a:latin typeface="Calibri" panose="020F0502020204030204" pitchFamily="34" charset="0"/>
                  <a:cs typeface="Calibri" panose="020F0502020204030204" pitchFamily="34" charset="0"/>
                </a:rPr>
                <a:t>1</a:t>
              </a:r>
            </a:p>
          </p:txBody>
        </p:sp>
        <p:grpSp>
          <p:nvGrpSpPr>
            <p:cNvPr id="26200" name="Group 26199">
              <a:extLst>
                <a:ext uri="{FF2B5EF4-FFF2-40B4-BE49-F238E27FC236}">
                  <a16:creationId xmlns:a16="http://schemas.microsoft.com/office/drawing/2014/main" id="{43FFE725-1287-B95A-B05E-F3D86C3C73F7}"/>
                </a:ext>
              </a:extLst>
            </p:cNvPr>
            <p:cNvGrpSpPr/>
            <p:nvPr/>
          </p:nvGrpSpPr>
          <p:grpSpPr>
            <a:xfrm>
              <a:off x="6683376" y="1536272"/>
              <a:ext cx="1342657" cy="3324092"/>
              <a:chOff x="6683376" y="1536272"/>
              <a:chExt cx="1342657" cy="3324092"/>
            </a:xfrm>
          </p:grpSpPr>
          <p:sp>
            <p:nvSpPr>
              <p:cNvPr id="26201" name="Rectangle 24">
                <a:extLst>
                  <a:ext uri="{FF2B5EF4-FFF2-40B4-BE49-F238E27FC236}">
                    <a16:creationId xmlns:a16="http://schemas.microsoft.com/office/drawing/2014/main" id="{F19242E3-E7E7-2752-2500-C2AA80ECC5EE}"/>
                  </a:ext>
                </a:extLst>
              </p:cNvPr>
              <p:cNvSpPr>
                <a:spLocks noChangeArrowheads="1"/>
              </p:cNvSpPr>
              <p:nvPr/>
            </p:nvSpPr>
            <p:spPr bwMode="auto">
              <a:xfrm>
                <a:off x="6716711" y="4592210"/>
                <a:ext cx="12682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000000"/>
                    </a:solidFill>
                    <a:latin typeface="Calibri" panose="020F0502020204030204" pitchFamily="34" charset="0"/>
                    <a:cs typeface="Calibri" panose="020F0502020204030204" pitchFamily="34" charset="0"/>
                  </a:rPr>
                  <a:t>1</a:t>
                </a:r>
              </a:p>
            </p:txBody>
          </p:sp>
          <p:sp>
            <p:nvSpPr>
              <p:cNvPr id="26202" name="Rectangle 27">
                <a:extLst>
                  <a:ext uri="{FF2B5EF4-FFF2-40B4-BE49-F238E27FC236}">
                    <a16:creationId xmlns:a16="http://schemas.microsoft.com/office/drawing/2014/main" id="{09B41784-83D4-6488-3909-7D94B28C8670}"/>
                  </a:ext>
                </a:extLst>
              </p:cNvPr>
              <p:cNvSpPr>
                <a:spLocks noChangeArrowheads="1"/>
              </p:cNvSpPr>
              <p:nvPr/>
            </p:nvSpPr>
            <p:spPr bwMode="auto">
              <a:xfrm>
                <a:off x="6723623" y="3754087"/>
                <a:ext cx="12682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000000"/>
                    </a:solidFill>
                    <a:latin typeface="Calibri" panose="020F0502020204030204" pitchFamily="34" charset="0"/>
                    <a:cs typeface="Calibri" panose="020F0502020204030204" pitchFamily="34" charset="0"/>
                  </a:rPr>
                  <a:t>2</a:t>
                </a:r>
              </a:p>
            </p:txBody>
          </p:sp>
          <p:sp>
            <p:nvSpPr>
              <p:cNvPr id="26203" name="Rectangle 29">
                <a:extLst>
                  <a:ext uri="{FF2B5EF4-FFF2-40B4-BE49-F238E27FC236}">
                    <a16:creationId xmlns:a16="http://schemas.microsoft.com/office/drawing/2014/main" id="{62EB2E15-558F-11B0-F253-61407F42CE0A}"/>
                  </a:ext>
                </a:extLst>
              </p:cNvPr>
              <p:cNvSpPr>
                <a:spLocks noChangeArrowheads="1"/>
              </p:cNvSpPr>
              <p:nvPr/>
            </p:nvSpPr>
            <p:spPr bwMode="auto">
              <a:xfrm>
                <a:off x="6724646" y="3196383"/>
                <a:ext cx="12682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000000"/>
                    </a:solidFill>
                    <a:latin typeface="Calibri" panose="020F0502020204030204" pitchFamily="34" charset="0"/>
                    <a:cs typeface="Calibri" panose="020F0502020204030204" pitchFamily="34" charset="0"/>
                  </a:rPr>
                  <a:t>2</a:t>
                </a:r>
              </a:p>
            </p:txBody>
          </p:sp>
          <p:sp>
            <p:nvSpPr>
              <p:cNvPr id="26204" name="Rectangle 30">
                <a:extLst>
                  <a:ext uri="{FF2B5EF4-FFF2-40B4-BE49-F238E27FC236}">
                    <a16:creationId xmlns:a16="http://schemas.microsoft.com/office/drawing/2014/main" id="{D487EB0C-A15C-EFB7-E250-990D38B6B4FB}"/>
                  </a:ext>
                </a:extLst>
              </p:cNvPr>
              <p:cNvSpPr>
                <a:spLocks noChangeArrowheads="1"/>
              </p:cNvSpPr>
              <p:nvPr/>
            </p:nvSpPr>
            <p:spPr bwMode="auto">
              <a:xfrm>
                <a:off x="6702988" y="2925337"/>
                <a:ext cx="12682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000000"/>
                    </a:solidFill>
                    <a:latin typeface="Calibri" panose="020F0502020204030204" pitchFamily="34" charset="0"/>
                    <a:cs typeface="Calibri" panose="020F0502020204030204" pitchFamily="34" charset="0"/>
                  </a:rPr>
                  <a:t>1</a:t>
                </a:r>
              </a:p>
            </p:txBody>
          </p:sp>
          <p:sp>
            <p:nvSpPr>
              <p:cNvPr id="26205" name="Rectangle 32">
                <a:extLst>
                  <a:ext uri="{FF2B5EF4-FFF2-40B4-BE49-F238E27FC236}">
                    <a16:creationId xmlns:a16="http://schemas.microsoft.com/office/drawing/2014/main" id="{C2E15CFE-5346-F7A2-3863-A46CDEB5A375}"/>
                  </a:ext>
                </a:extLst>
              </p:cNvPr>
              <p:cNvSpPr>
                <a:spLocks noChangeArrowheads="1"/>
              </p:cNvSpPr>
              <p:nvPr/>
            </p:nvSpPr>
            <p:spPr bwMode="auto">
              <a:xfrm>
                <a:off x="6683376" y="2371297"/>
                <a:ext cx="250545"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000000"/>
                    </a:solidFill>
                    <a:latin typeface="Calibri" panose="020F0502020204030204" pitchFamily="34" charset="0"/>
                    <a:cs typeface="Calibri" panose="020F0502020204030204" pitchFamily="34" charset="0"/>
                  </a:rPr>
                  <a:t>&lt;1</a:t>
                </a:r>
              </a:p>
            </p:txBody>
          </p:sp>
          <p:sp>
            <p:nvSpPr>
              <p:cNvPr id="26206" name="Rectangle 33">
                <a:extLst>
                  <a:ext uri="{FF2B5EF4-FFF2-40B4-BE49-F238E27FC236}">
                    <a16:creationId xmlns:a16="http://schemas.microsoft.com/office/drawing/2014/main" id="{605EF526-117C-7E11-0AF5-7EC38B5E42D7}"/>
                  </a:ext>
                </a:extLst>
              </p:cNvPr>
              <p:cNvSpPr>
                <a:spLocks noChangeArrowheads="1"/>
              </p:cNvSpPr>
              <p:nvPr/>
            </p:nvSpPr>
            <p:spPr bwMode="auto">
              <a:xfrm>
                <a:off x="7772397" y="2090156"/>
                <a:ext cx="253636"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000000"/>
                    </a:solidFill>
                    <a:latin typeface="Calibri" panose="020F0502020204030204" pitchFamily="34" charset="0"/>
                    <a:cs typeface="Calibri" panose="020F0502020204030204" pitchFamily="34" charset="0"/>
                  </a:rPr>
                  <a:t>30</a:t>
                </a:r>
              </a:p>
            </p:txBody>
          </p:sp>
          <p:sp>
            <p:nvSpPr>
              <p:cNvPr id="26207" name="Rectangle 35">
                <a:extLst>
                  <a:ext uri="{FF2B5EF4-FFF2-40B4-BE49-F238E27FC236}">
                    <a16:creationId xmlns:a16="http://schemas.microsoft.com/office/drawing/2014/main" id="{2FC160FD-F6D7-B326-E8E8-AA376DDD5335}"/>
                  </a:ext>
                </a:extLst>
              </p:cNvPr>
              <p:cNvSpPr>
                <a:spLocks noChangeArrowheads="1"/>
              </p:cNvSpPr>
              <p:nvPr/>
            </p:nvSpPr>
            <p:spPr bwMode="auto">
              <a:xfrm>
                <a:off x="6700841" y="1536272"/>
                <a:ext cx="126820" cy="268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000000"/>
                    </a:solidFill>
                    <a:latin typeface="Calibri" panose="020F0502020204030204" pitchFamily="34" charset="0"/>
                    <a:cs typeface="Calibri" panose="020F0502020204030204" pitchFamily="34" charset="0"/>
                  </a:rPr>
                  <a:t>1</a:t>
                </a:r>
              </a:p>
            </p:txBody>
          </p:sp>
        </p:grpSp>
      </p:grpSp>
      <p:sp>
        <p:nvSpPr>
          <p:cNvPr id="26208" name="Rectangle 40">
            <a:extLst>
              <a:ext uri="{FF2B5EF4-FFF2-40B4-BE49-F238E27FC236}">
                <a16:creationId xmlns:a16="http://schemas.microsoft.com/office/drawing/2014/main" id="{EF947254-3CFB-FBE4-0C4F-676227405BCD}"/>
              </a:ext>
            </a:extLst>
          </p:cNvPr>
          <p:cNvSpPr>
            <a:spLocks noChangeArrowheads="1"/>
          </p:cNvSpPr>
          <p:nvPr/>
        </p:nvSpPr>
        <p:spPr bwMode="auto">
          <a:xfrm>
            <a:off x="8895091" y="3581261"/>
            <a:ext cx="12984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FFFFFF"/>
                </a:solidFill>
                <a:latin typeface="Calibri" panose="020F0502020204030204" pitchFamily="34" charset="0"/>
                <a:cs typeface="Calibri" panose="020F0502020204030204" pitchFamily="34" charset="0"/>
              </a:rPr>
              <a:t>&lt;1</a:t>
            </a:r>
          </a:p>
        </p:txBody>
      </p:sp>
      <p:sp>
        <p:nvSpPr>
          <p:cNvPr id="26209" name="Rectangle 41">
            <a:extLst>
              <a:ext uri="{FF2B5EF4-FFF2-40B4-BE49-F238E27FC236}">
                <a16:creationId xmlns:a16="http://schemas.microsoft.com/office/drawing/2014/main" id="{B0FABF11-FB83-C70F-1820-8C51EED0AA6B}"/>
              </a:ext>
            </a:extLst>
          </p:cNvPr>
          <p:cNvSpPr>
            <a:spLocks noChangeArrowheads="1"/>
          </p:cNvSpPr>
          <p:nvPr/>
        </p:nvSpPr>
        <p:spPr bwMode="auto">
          <a:xfrm>
            <a:off x="8922471" y="3421831"/>
            <a:ext cx="6572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FFFFFF"/>
                </a:solidFill>
                <a:latin typeface="Calibri" panose="020F0502020204030204" pitchFamily="34" charset="0"/>
                <a:cs typeface="Calibri" panose="020F0502020204030204" pitchFamily="34" charset="0"/>
              </a:rPr>
              <a:t>2</a:t>
            </a:r>
          </a:p>
        </p:txBody>
      </p:sp>
      <p:sp>
        <p:nvSpPr>
          <p:cNvPr id="26210" name="Rectangle 42">
            <a:extLst>
              <a:ext uri="{FF2B5EF4-FFF2-40B4-BE49-F238E27FC236}">
                <a16:creationId xmlns:a16="http://schemas.microsoft.com/office/drawing/2014/main" id="{3B0BE4A0-8B84-0835-831F-F21376E7EF48}"/>
              </a:ext>
            </a:extLst>
          </p:cNvPr>
          <p:cNvSpPr>
            <a:spLocks noChangeArrowheads="1"/>
          </p:cNvSpPr>
          <p:nvPr/>
        </p:nvSpPr>
        <p:spPr bwMode="auto">
          <a:xfrm>
            <a:off x="8846783" y="3262401"/>
            <a:ext cx="6572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FFFFFF"/>
                </a:solidFill>
                <a:latin typeface="Calibri" panose="020F0502020204030204" pitchFamily="34" charset="0"/>
                <a:cs typeface="Calibri" panose="020F0502020204030204" pitchFamily="34" charset="0"/>
              </a:rPr>
              <a:t>6</a:t>
            </a:r>
          </a:p>
        </p:txBody>
      </p:sp>
      <p:sp>
        <p:nvSpPr>
          <p:cNvPr id="26211" name="Rectangle 43">
            <a:extLst>
              <a:ext uri="{FF2B5EF4-FFF2-40B4-BE49-F238E27FC236}">
                <a16:creationId xmlns:a16="http://schemas.microsoft.com/office/drawing/2014/main" id="{42303857-08C4-B01C-9D86-9E54F164439F}"/>
              </a:ext>
            </a:extLst>
          </p:cNvPr>
          <p:cNvSpPr>
            <a:spLocks noChangeArrowheads="1"/>
          </p:cNvSpPr>
          <p:nvPr/>
        </p:nvSpPr>
        <p:spPr bwMode="auto">
          <a:xfrm>
            <a:off x="8922471" y="3102969"/>
            <a:ext cx="6572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FFFFFF"/>
                </a:solidFill>
                <a:latin typeface="Calibri" panose="020F0502020204030204" pitchFamily="34" charset="0"/>
                <a:cs typeface="Calibri" panose="020F0502020204030204" pitchFamily="34" charset="0"/>
              </a:rPr>
              <a:t>2</a:t>
            </a:r>
          </a:p>
        </p:txBody>
      </p:sp>
      <p:sp>
        <p:nvSpPr>
          <p:cNvPr id="26212" name="Rectangle 44">
            <a:extLst>
              <a:ext uri="{FF2B5EF4-FFF2-40B4-BE49-F238E27FC236}">
                <a16:creationId xmlns:a16="http://schemas.microsoft.com/office/drawing/2014/main" id="{20719C90-31DC-6F77-BE92-452D4FE31FE0}"/>
              </a:ext>
            </a:extLst>
          </p:cNvPr>
          <p:cNvSpPr>
            <a:spLocks noChangeArrowheads="1"/>
          </p:cNvSpPr>
          <p:nvPr/>
        </p:nvSpPr>
        <p:spPr bwMode="auto">
          <a:xfrm>
            <a:off x="8941395" y="2943539"/>
            <a:ext cx="6572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FFFFFF"/>
                </a:solidFill>
                <a:latin typeface="Calibri" panose="020F0502020204030204" pitchFamily="34" charset="0"/>
                <a:cs typeface="Calibri" panose="020F0502020204030204" pitchFamily="34" charset="0"/>
              </a:rPr>
              <a:t>1</a:t>
            </a:r>
          </a:p>
        </p:txBody>
      </p:sp>
      <p:sp>
        <p:nvSpPr>
          <p:cNvPr id="26213" name="Rectangle 45">
            <a:extLst>
              <a:ext uri="{FF2B5EF4-FFF2-40B4-BE49-F238E27FC236}">
                <a16:creationId xmlns:a16="http://schemas.microsoft.com/office/drawing/2014/main" id="{8A7F5DE7-E659-2E98-ACE9-757AF5C3AB1B}"/>
              </a:ext>
            </a:extLst>
          </p:cNvPr>
          <p:cNvSpPr>
            <a:spLocks noChangeArrowheads="1"/>
          </p:cNvSpPr>
          <p:nvPr/>
        </p:nvSpPr>
        <p:spPr bwMode="auto">
          <a:xfrm>
            <a:off x="8941395" y="2783197"/>
            <a:ext cx="6572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FFFFFF"/>
                </a:solidFill>
                <a:latin typeface="Calibri" panose="020F0502020204030204" pitchFamily="34" charset="0"/>
                <a:cs typeface="Calibri" panose="020F0502020204030204" pitchFamily="34" charset="0"/>
              </a:rPr>
              <a:t>1</a:t>
            </a:r>
          </a:p>
        </p:txBody>
      </p:sp>
      <p:sp>
        <p:nvSpPr>
          <p:cNvPr id="26214" name="Rectangle 46">
            <a:extLst>
              <a:ext uri="{FF2B5EF4-FFF2-40B4-BE49-F238E27FC236}">
                <a16:creationId xmlns:a16="http://schemas.microsoft.com/office/drawing/2014/main" id="{8082A5B8-3722-3E2B-949D-DAC6C5616B72}"/>
              </a:ext>
            </a:extLst>
          </p:cNvPr>
          <p:cNvSpPr>
            <a:spLocks noChangeArrowheads="1"/>
          </p:cNvSpPr>
          <p:nvPr/>
        </p:nvSpPr>
        <p:spPr bwMode="auto">
          <a:xfrm>
            <a:off x="8941395" y="2623766"/>
            <a:ext cx="6572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FFFFFF"/>
                </a:solidFill>
                <a:latin typeface="Calibri" panose="020F0502020204030204" pitchFamily="34" charset="0"/>
                <a:cs typeface="Calibri" panose="020F0502020204030204" pitchFamily="34" charset="0"/>
              </a:rPr>
              <a:t>1</a:t>
            </a:r>
          </a:p>
        </p:txBody>
      </p:sp>
      <p:sp>
        <p:nvSpPr>
          <p:cNvPr id="26215" name="Rectangle 47">
            <a:extLst>
              <a:ext uri="{FF2B5EF4-FFF2-40B4-BE49-F238E27FC236}">
                <a16:creationId xmlns:a16="http://schemas.microsoft.com/office/drawing/2014/main" id="{6BBC9C92-0169-55C8-A12B-D853053950DC}"/>
              </a:ext>
            </a:extLst>
          </p:cNvPr>
          <p:cNvSpPr>
            <a:spLocks noChangeArrowheads="1"/>
          </p:cNvSpPr>
          <p:nvPr/>
        </p:nvSpPr>
        <p:spPr bwMode="auto">
          <a:xfrm>
            <a:off x="8786178" y="2464336"/>
            <a:ext cx="6572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FFFFFF"/>
                </a:solidFill>
                <a:latin typeface="Calibri" panose="020F0502020204030204" pitchFamily="34" charset="0"/>
                <a:cs typeface="Calibri" panose="020F0502020204030204" pitchFamily="34" charset="0"/>
              </a:rPr>
              <a:t>7</a:t>
            </a:r>
          </a:p>
        </p:txBody>
      </p:sp>
      <p:sp>
        <p:nvSpPr>
          <p:cNvPr id="26216" name="Rectangle 48">
            <a:extLst>
              <a:ext uri="{FF2B5EF4-FFF2-40B4-BE49-F238E27FC236}">
                <a16:creationId xmlns:a16="http://schemas.microsoft.com/office/drawing/2014/main" id="{6BF25D32-272E-5C11-4101-D373C02A1FBE}"/>
              </a:ext>
            </a:extLst>
          </p:cNvPr>
          <p:cNvSpPr>
            <a:spLocks noChangeArrowheads="1"/>
          </p:cNvSpPr>
          <p:nvPr/>
        </p:nvSpPr>
        <p:spPr bwMode="auto">
          <a:xfrm>
            <a:off x="8569804" y="2304905"/>
            <a:ext cx="13144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FFFFFF"/>
                </a:solidFill>
                <a:latin typeface="Calibri" panose="020F0502020204030204" pitchFamily="34" charset="0"/>
                <a:cs typeface="Calibri" panose="020F0502020204030204" pitchFamily="34" charset="0"/>
              </a:rPr>
              <a:t>17</a:t>
            </a:r>
          </a:p>
        </p:txBody>
      </p:sp>
      <p:sp>
        <p:nvSpPr>
          <p:cNvPr id="26217" name="Rectangle 49">
            <a:extLst>
              <a:ext uri="{FF2B5EF4-FFF2-40B4-BE49-F238E27FC236}">
                <a16:creationId xmlns:a16="http://schemas.microsoft.com/office/drawing/2014/main" id="{53227E7D-6D5D-4371-5A56-BE94B1823FEB}"/>
              </a:ext>
            </a:extLst>
          </p:cNvPr>
          <p:cNvSpPr>
            <a:spLocks noChangeArrowheads="1"/>
          </p:cNvSpPr>
          <p:nvPr/>
        </p:nvSpPr>
        <p:spPr bwMode="auto">
          <a:xfrm>
            <a:off x="8527446" y="2143652"/>
            <a:ext cx="13144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FFFFFF"/>
                </a:solidFill>
                <a:latin typeface="Calibri" panose="020F0502020204030204" pitchFamily="34" charset="0"/>
                <a:cs typeface="Calibri" panose="020F0502020204030204" pitchFamily="34" charset="0"/>
              </a:rPr>
              <a:t>19</a:t>
            </a:r>
          </a:p>
        </p:txBody>
      </p:sp>
      <p:sp>
        <p:nvSpPr>
          <p:cNvPr id="26218" name="Rectangle 50">
            <a:extLst>
              <a:ext uri="{FF2B5EF4-FFF2-40B4-BE49-F238E27FC236}">
                <a16:creationId xmlns:a16="http://schemas.microsoft.com/office/drawing/2014/main" id="{4F91BA5E-D571-74F8-AC87-E4423DAE3118}"/>
              </a:ext>
            </a:extLst>
          </p:cNvPr>
          <p:cNvSpPr>
            <a:spLocks noChangeArrowheads="1"/>
          </p:cNvSpPr>
          <p:nvPr/>
        </p:nvSpPr>
        <p:spPr bwMode="auto">
          <a:xfrm>
            <a:off x="8870917" y="1979913"/>
            <a:ext cx="6572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FFFFFF"/>
                </a:solidFill>
                <a:latin typeface="Calibri" panose="020F0502020204030204" pitchFamily="34" charset="0"/>
                <a:cs typeface="Calibri" panose="020F0502020204030204" pitchFamily="34" charset="0"/>
              </a:rPr>
              <a:t>2</a:t>
            </a:r>
          </a:p>
        </p:txBody>
      </p:sp>
      <p:sp>
        <p:nvSpPr>
          <p:cNvPr id="26219" name="Rectangle 51">
            <a:extLst>
              <a:ext uri="{FF2B5EF4-FFF2-40B4-BE49-F238E27FC236}">
                <a16:creationId xmlns:a16="http://schemas.microsoft.com/office/drawing/2014/main" id="{BB671704-D09D-AF5F-EF14-DD3DB9D006A7}"/>
              </a:ext>
            </a:extLst>
          </p:cNvPr>
          <p:cNvSpPr>
            <a:spLocks noChangeArrowheads="1"/>
          </p:cNvSpPr>
          <p:nvPr/>
        </p:nvSpPr>
        <p:spPr bwMode="auto">
          <a:xfrm>
            <a:off x="8824023" y="1825702"/>
            <a:ext cx="6572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914377">
              <a:defRPr/>
            </a:pPr>
            <a:r>
              <a:rPr lang="en-US" altLang="en-US" sz="1000" b="0" dirty="0">
                <a:solidFill>
                  <a:srgbClr val="FFFFFF"/>
                </a:solidFill>
                <a:latin typeface="Calibri" panose="020F0502020204030204" pitchFamily="34" charset="0"/>
                <a:cs typeface="Calibri" panose="020F0502020204030204" pitchFamily="34" charset="0"/>
              </a:rPr>
              <a:t>5</a:t>
            </a:r>
          </a:p>
        </p:txBody>
      </p:sp>
      <p:grpSp>
        <p:nvGrpSpPr>
          <p:cNvPr id="26220" name="Group 31">
            <a:extLst>
              <a:ext uri="{FF2B5EF4-FFF2-40B4-BE49-F238E27FC236}">
                <a16:creationId xmlns:a16="http://schemas.microsoft.com/office/drawing/2014/main" id="{F7CADA21-7CB7-A844-FFE1-EC54140842CD}"/>
              </a:ext>
            </a:extLst>
          </p:cNvPr>
          <p:cNvGrpSpPr>
            <a:grpSpLocks noChangeAspect="1"/>
          </p:cNvGrpSpPr>
          <p:nvPr/>
        </p:nvGrpSpPr>
        <p:grpSpPr bwMode="auto">
          <a:xfrm>
            <a:off x="9212212" y="1851667"/>
            <a:ext cx="570133" cy="1858765"/>
            <a:chOff x="4160" y="996"/>
            <a:chExt cx="693" cy="2041"/>
          </a:xfrm>
          <a:solidFill>
            <a:schemeClr val="accent3"/>
          </a:solidFill>
        </p:grpSpPr>
        <p:sp>
          <p:nvSpPr>
            <p:cNvPr id="26221" name="Freeform 32">
              <a:extLst>
                <a:ext uri="{FF2B5EF4-FFF2-40B4-BE49-F238E27FC236}">
                  <a16:creationId xmlns:a16="http://schemas.microsoft.com/office/drawing/2014/main" id="{CC7BD2BC-D97F-CED3-544C-543F201A3DFC}"/>
                </a:ext>
              </a:extLst>
            </p:cNvPr>
            <p:cNvSpPr>
              <a:spLocks/>
            </p:cNvSpPr>
            <p:nvPr/>
          </p:nvSpPr>
          <p:spPr bwMode="auto">
            <a:xfrm>
              <a:off x="4160" y="996"/>
              <a:ext cx="24" cy="118"/>
            </a:xfrm>
            <a:custGeom>
              <a:avLst/>
              <a:gdLst>
                <a:gd name="T0" fmla="*/ 24 w 24"/>
                <a:gd name="T1" fmla="*/ 118 h 118"/>
                <a:gd name="T2" fmla="*/ 0 w 24"/>
                <a:gd name="T3" fmla="*/ 118 h 118"/>
                <a:gd name="T4" fmla="*/ 0 w 24"/>
                <a:gd name="T5" fmla="*/ 0 h 118"/>
                <a:gd name="T6" fmla="*/ 24 w 24"/>
                <a:gd name="T7" fmla="*/ 0 h 118"/>
                <a:gd name="T8" fmla="*/ 24 w 24"/>
                <a:gd name="T9" fmla="*/ 118 h 118"/>
                <a:gd name="T10" fmla="*/ 24 w 24"/>
                <a:gd name="T11" fmla="*/ 118 h 118"/>
              </a:gdLst>
              <a:ahLst/>
              <a:cxnLst>
                <a:cxn ang="0">
                  <a:pos x="T0" y="T1"/>
                </a:cxn>
                <a:cxn ang="0">
                  <a:pos x="T2" y="T3"/>
                </a:cxn>
                <a:cxn ang="0">
                  <a:pos x="T4" y="T5"/>
                </a:cxn>
                <a:cxn ang="0">
                  <a:pos x="T6" y="T7"/>
                </a:cxn>
                <a:cxn ang="0">
                  <a:pos x="T8" y="T9"/>
                </a:cxn>
                <a:cxn ang="0">
                  <a:pos x="T10" y="T11"/>
                </a:cxn>
              </a:cxnLst>
              <a:rect l="0" t="0" r="r" b="b"/>
              <a:pathLst>
                <a:path w="24" h="118">
                  <a:moveTo>
                    <a:pt x="24" y="118"/>
                  </a:moveTo>
                  <a:lnTo>
                    <a:pt x="0" y="118"/>
                  </a:lnTo>
                  <a:lnTo>
                    <a:pt x="0" y="0"/>
                  </a:lnTo>
                  <a:lnTo>
                    <a:pt x="24" y="0"/>
                  </a:lnTo>
                  <a:lnTo>
                    <a:pt x="24" y="118"/>
                  </a:lnTo>
                  <a:lnTo>
                    <a:pt x="24" y="118"/>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22" name="Freeform 33">
              <a:extLst>
                <a:ext uri="{FF2B5EF4-FFF2-40B4-BE49-F238E27FC236}">
                  <a16:creationId xmlns:a16="http://schemas.microsoft.com/office/drawing/2014/main" id="{AD8735FE-48EC-62A9-3651-CE7D443FF37D}"/>
                </a:ext>
              </a:extLst>
            </p:cNvPr>
            <p:cNvSpPr>
              <a:spLocks/>
            </p:cNvSpPr>
            <p:nvPr/>
          </p:nvSpPr>
          <p:spPr bwMode="auto">
            <a:xfrm>
              <a:off x="4160" y="1171"/>
              <a:ext cx="24" cy="118"/>
            </a:xfrm>
            <a:custGeom>
              <a:avLst/>
              <a:gdLst>
                <a:gd name="T0" fmla="*/ 24 w 24"/>
                <a:gd name="T1" fmla="*/ 118 h 118"/>
                <a:gd name="T2" fmla="*/ 0 w 24"/>
                <a:gd name="T3" fmla="*/ 118 h 118"/>
                <a:gd name="T4" fmla="*/ 0 w 24"/>
                <a:gd name="T5" fmla="*/ 0 h 118"/>
                <a:gd name="T6" fmla="*/ 24 w 24"/>
                <a:gd name="T7" fmla="*/ 0 h 118"/>
                <a:gd name="T8" fmla="*/ 24 w 24"/>
                <a:gd name="T9" fmla="*/ 118 h 118"/>
                <a:gd name="T10" fmla="*/ 24 w 24"/>
                <a:gd name="T11" fmla="*/ 118 h 118"/>
              </a:gdLst>
              <a:ahLst/>
              <a:cxnLst>
                <a:cxn ang="0">
                  <a:pos x="T0" y="T1"/>
                </a:cxn>
                <a:cxn ang="0">
                  <a:pos x="T2" y="T3"/>
                </a:cxn>
                <a:cxn ang="0">
                  <a:pos x="T4" y="T5"/>
                </a:cxn>
                <a:cxn ang="0">
                  <a:pos x="T6" y="T7"/>
                </a:cxn>
                <a:cxn ang="0">
                  <a:pos x="T8" y="T9"/>
                </a:cxn>
                <a:cxn ang="0">
                  <a:pos x="T10" y="T11"/>
                </a:cxn>
              </a:cxnLst>
              <a:rect l="0" t="0" r="r" b="b"/>
              <a:pathLst>
                <a:path w="24" h="118">
                  <a:moveTo>
                    <a:pt x="24" y="118"/>
                  </a:moveTo>
                  <a:lnTo>
                    <a:pt x="0" y="118"/>
                  </a:lnTo>
                  <a:lnTo>
                    <a:pt x="0" y="0"/>
                  </a:lnTo>
                  <a:lnTo>
                    <a:pt x="24" y="0"/>
                  </a:lnTo>
                  <a:lnTo>
                    <a:pt x="24" y="118"/>
                  </a:lnTo>
                  <a:lnTo>
                    <a:pt x="24" y="118"/>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23" name="Freeform 34">
              <a:extLst>
                <a:ext uri="{FF2B5EF4-FFF2-40B4-BE49-F238E27FC236}">
                  <a16:creationId xmlns:a16="http://schemas.microsoft.com/office/drawing/2014/main" id="{B01BC0F8-398D-5B84-F9EC-4310B81F0C3F}"/>
                </a:ext>
              </a:extLst>
            </p:cNvPr>
            <p:cNvSpPr>
              <a:spLocks/>
            </p:cNvSpPr>
            <p:nvPr/>
          </p:nvSpPr>
          <p:spPr bwMode="auto">
            <a:xfrm>
              <a:off x="4160" y="1347"/>
              <a:ext cx="693" cy="116"/>
            </a:xfrm>
            <a:custGeom>
              <a:avLst/>
              <a:gdLst>
                <a:gd name="T0" fmla="*/ 693 w 693"/>
                <a:gd name="T1" fmla="*/ 117 h 117"/>
                <a:gd name="T2" fmla="*/ 0 w 693"/>
                <a:gd name="T3" fmla="*/ 117 h 117"/>
                <a:gd name="T4" fmla="*/ 0 w 693"/>
                <a:gd name="T5" fmla="*/ 0 h 117"/>
                <a:gd name="T6" fmla="*/ 693 w 693"/>
                <a:gd name="T7" fmla="*/ 0 h 117"/>
                <a:gd name="T8" fmla="*/ 693 w 693"/>
                <a:gd name="T9" fmla="*/ 117 h 117"/>
                <a:gd name="T10" fmla="*/ 693 w 693"/>
                <a:gd name="T11" fmla="*/ 117 h 117"/>
              </a:gdLst>
              <a:ahLst/>
              <a:cxnLst>
                <a:cxn ang="0">
                  <a:pos x="T0" y="T1"/>
                </a:cxn>
                <a:cxn ang="0">
                  <a:pos x="T2" y="T3"/>
                </a:cxn>
                <a:cxn ang="0">
                  <a:pos x="T4" y="T5"/>
                </a:cxn>
                <a:cxn ang="0">
                  <a:pos x="T6" y="T7"/>
                </a:cxn>
                <a:cxn ang="0">
                  <a:pos x="T8" y="T9"/>
                </a:cxn>
                <a:cxn ang="0">
                  <a:pos x="T10" y="T11"/>
                </a:cxn>
              </a:cxnLst>
              <a:rect l="0" t="0" r="r" b="b"/>
              <a:pathLst>
                <a:path w="693" h="117">
                  <a:moveTo>
                    <a:pt x="693" y="117"/>
                  </a:moveTo>
                  <a:lnTo>
                    <a:pt x="0" y="117"/>
                  </a:lnTo>
                  <a:lnTo>
                    <a:pt x="0" y="0"/>
                  </a:lnTo>
                  <a:lnTo>
                    <a:pt x="693" y="0"/>
                  </a:lnTo>
                  <a:lnTo>
                    <a:pt x="693" y="117"/>
                  </a:lnTo>
                  <a:lnTo>
                    <a:pt x="693" y="117"/>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24" name="Freeform 35">
              <a:extLst>
                <a:ext uri="{FF2B5EF4-FFF2-40B4-BE49-F238E27FC236}">
                  <a16:creationId xmlns:a16="http://schemas.microsoft.com/office/drawing/2014/main" id="{F863A961-6464-8A18-AAD6-52A2EAF8E325}"/>
                </a:ext>
              </a:extLst>
            </p:cNvPr>
            <p:cNvSpPr>
              <a:spLocks/>
            </p:cNvSpPr>
            <p:nvPr/>
          </p:nvSpPr>
          <p:spPr bwMode="auto">
            <a:xfrm>
              <a:off x="4160" y="1521"/>
              <a:ext cx="29" cy="118"/>
            </a:xfrm>
            <a:custGeom>
              <a:avLst/>
              <a:gdLst>
                <a:gd name="T0" fmla="*/ 24 w 24"/>
                <a:gd name="T1" fmla="*/ 117 h 117"/>
                <a:gd name="T2" fmla="*/ 0 w 24"/>
                <a:gd name="T3" fmla="*/ 117 h 117"/>
                <a:gd name="T4" fmla="*/ 0 w 24"/>
                <a:gd name="T5" fmla="*/ 0 h 117"/>
                <a:gd name="T6" fmla="*/ 24 w 24"/>
                <a:gd name="T7" fmla="*/ 0 h 117"/>
                <a:gd name="T8" fmla="*/ 24 w 24"/>
                <a:gd name="T9" fmla="*/ 117 h 117"/>
                <a:gd name="T10" fmla="*/ 24 w 24"/>
                <a:gd name="T11" fmla="*/ 117 h 117"/>
              </a:gdLst>
              <a:ahLst/>
              <a:cxnLst>
                <a:cxn ang="0">
                  <a:pos x="T0" y="T1"/>
                </a:cxn>
                <a:cxn ang="0">
                  <a:pos x="T2" y="T3"/>
                </a:cxn>
                <a:cxn ang="0">
                  <a:pos x="T4" y="T5"/>
                </a:cxn>
                <a:cxn ang="0">
                  <a:pos x="T6" y="T7"/>
                </a:cxn>
                <a:cxn ang="0">
                  <a:pos x="T8" y="T9"/>
                </a:cxn>
                <a:cxn ang="0">
                  <a:pos x="T10" y="T11"/>
                </a:cxn>
              </a:cxnLst>
              <a:rect l="0" t="0" r="r" b="b"/>
              <a:pathLst>
                <a:path w="24" h="117">
                  <a:moveTo>
                    <a:pt x="24" y="117"/>
                  </a:moveTo>
                  <a:lnTo>
                    <a:pt x="0" y="117"/>
                  </a:lnTo>
                  <a:lnTo>
                    <a:pt x="0" y="0"/>
                  </a:lnTo>
                  <a:lnTo>
                    <a:pt x="24" y="0"/>
                  </a:lnTo>
                  <a:lnTo>
                    <a:pt x="24" y="117"/>
                  </a:lnTo>
                  <a:lnTo>
                    <a:pt x="24" y="117"/>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25" name="Freeform 36">
              <a:extLst>
                <a:ext uri="{FF2B5EF4-FFF2-40B4-BE49-F238E27FC236}">
                  <a16:creationId xmlns:a16="http://schemas.microsoft.com/office/drawing/2014/main" id="{5F58C9E8-4869-2D95-470C-9ACFB656B5A8}"/>
                </a:ext>
              </a:extLst>
            </p:cNvPr>
            <p:cNvSpPr>
              <a:spLocks/>
            </p:cNvSpPr>
            <p:nvPr/>
          </p:nvSpPr>
          <p:spPr bwMode="auto">
            <a:xfrm>
              <a:off x="4160" y="1697"/>
              <a:ext cx="24" cy="115"/>
            </a:xfrm>
            <a:custGeom>
              <a:avLst/>
              <a:gdLst>
                <a:gd name="T0" fmla="*/ 24 w 24"/>
                <a:gd name="T1" fmla="*/ 115 h 115"/>
                <a:gd name="T2" fmla="*/ 0 w 24"/>
                <a:gd name="T3" fmla="*/ 115 h 115"/>
                <a:gd name="T4" fmla="*/ 0 w 24"/>
                <a:gd name="T5" fmla="*/ 0 h 115"/>
                <a:gd name="T6" fmla="*/ 24 w 24"/>
                <a:gd name="T7" fmla="*/ 0 h 115"/>
                <a:gd name="T8" fmla="*/ 24 w 24"/>
                <a:gd name="T9" fmla="*/ 115 h 115"/>
                <a:gd name="T10" fmla="*/ 24 w 24"/>
                <a:gd name="T11" fmla="*/ 115 h 115"/>
              </a:gdLst>
              <a:ahLst/>
              <a:cxnLst>
                <a:cxn ang="0">
                  <a:pos x="T0" y="T1"/>
                </a:cxn>
                <a:cxn ang="0">
                  <a:pos x="T2" y="T3"/>
                </a:cxn>
                <a:cxn ang="0">
                  <a:pos x="T4" y="T5"/>
                </a:cxn>
                <a:cxn ang="0">
                  <a:pos x="T6" y="T7"/>
                </a:cxn>
                <a:cxn ang="0">
                  <a:pos x="T8" y="T9"/>
                </a:cxn>
                <a:cxn ang="0">
                  <a:pos x="T10" y="T11"/>
                </a:cxn>
              </a:cxnLst>
              <a:rect l="0" t="0" r="r" b="b"/>
              <a:pathLst>
                <a:path w="24" h="115">
                  <a:moveTo>
                    <a:pt x="24" y="115"/>
                  </a:moveTo>
                  <a:lnTo>
                    <a:pt x="0" y="115"/>
                  </a:lnTo>
                  <a:lnTo>
                    <a:pt x="0" y="0"/>
                  </a:lnTo>
                  <a:lnTo>
                    <a:pt x="24" y="0"/>
                  </a:lnTo>
                  <a:lnTo>
                    <a:pt x="24" y="115"/>
                  </a:lnTo>
                  <a:lnTo>
                    <a:pt x="24" y="115"/>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26" name="Freeform 37">
              <a:extLst>
                <a:ext uri="{FF2B5EF4-FFF2-40B4-BE49-F238E27FC236}">
                  <a16:creationId xmlns:a16="http://schemas.microsoft.com/office/drawing/2014/main" id="{CAF51602-EE84-DEA7-78B4-AB417C6E5CB4}"/>
                </a:ext>
              </a:extLst>
            </p:cNvPr>
            <p:cNvSpPr>
              <a:spLocks/>
            </p:cNvSpPr>
            <p:nvPr/>
          </p:nvSpPr>
          <p:spPr bwMode="auto">
            <a:xfrm>
              <a:off x="4160" y="1872"/>
              <a:ext cx="24" cy="116"/>
            </a:xfrm>
            <a:custGeom>
              <a:avLst/>
              <a:gdLst>
                <a:gd name="T0" fmla="*/ 24 w 24"/>
                <a:gd name="T1" fmla="*/ 116 h 116"/>
                <a:gd name="T2" fmla="*/ 0 w 24"/>
                <a:gd name="T3" fmla="*/ 116 h 116"/>
                <a:gd name="T4" fmla="*/ 0 w 24"/>
                <a:gd name="T5" fmla="*/ 0 h 116"/>
                <a:gd name="T6" fmla="*/ 24 w 24"/>
                <a:gd name="T7" fmla="*/ 0 h 116"/>
                <a:gd name="T8" fmla="*/ 24 w 24"/>
                <a:gd name="T9" fmla="*/ 116 h 116"/>
                <a:gd name="T10" fmla="*/ 24 w 24"/>
                <a:gd name="T11" fmla="*/ 116 h 116"/>
              </a:gdLst>
              <a:ahLst/>
              <a:cxnLst>
                <a:cxn ang="0">
                  <a:pos x="T0" y="T1"/>
                </a:cxn>
                <a:cxn ang="0">
                  <a:pos x="T2" y="T3"/>
                </a:cxn>
                <a:cxn ang="0">
                  <a:pos x="T4" y="T5"/>
                </a:cxn>
                <a:cxn ang="0">
                  <a:pos x="T6" y="T7"/>
                </a:cxn>
                <a:cxn ang="0">
                  <a:pos x="T8" y="T9"/>
                </a:cxn>
                <a:cxn ang="0">
                  <a:pos x="T10" y="T11"/>
                </a:cxn>
              </a:cxnLst>
              <a:rect l="0" t="0" r="r" b="b"/>
              <a:pathLst>
                <a:path w="24" h="116">
                  <a:moveTo>
                    <a:pt x="24" y="116"/>
                  </a:moveTo>
                  <a:lnTo>
                    <a:pt x="0" y="116"/>
                  </a:lnTo>
                  <a:lnTo>
                    <a:pt x="0" y="0"/>
                  </a:lnTo>
                  <a:lnTo>
                    <a:pt x="24" y="0"/>
                  </a:lnTo>
                  <a:lnTo>
                    <a:pt x="24" y="116"/>
                  </a:lnTo>
                  <a:lnTo>
                    <a:pt x="24" y="116"/>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27" name="Freeform 38">
              <a:extLst>
                <a:ext uri="{FF2B5EF4-FFF2-40B4-BE49-F238E27FC236}">
                  <a16:creationId xmlns:a16="http://schemas.microsoft.com/office/drawing/2014/main" id="{56551647-4004-7763-DB6A-AC3459215DF7}"/>
                </a:ext>
              </a:extLst>
            </p:cNvPr>
            <p:cNvSpPr>
              <a:spLocks/>
            </p:cNvSpPr>
            <p:nvPr/>
          </p:nvSpPr>
          <p:spPr bwMode="auto">
            <a:xfrm>
              <a:off x="4160" y="2045"/>
              <a:ext cx="46" cy="118"/>
            </a:xfrm>
            <a:custGeom>
              <a:avLst/>
              <a:gdLst>
                <a:gd name="T0" fmla="*/ 46 w 46"/>
                <a:gd name="T1" fmla="*/ 118 h 118"/>
                <a:gd name="T2" fmla="*/ 0 w 46"/>
                <a:gd name="T3" fmla="*/ 118 h 118"/>
                <a:gd name="T4" fmla="*/ 0 w 46"/>
                <a:gd name="T5" fmla="*/ 0 h 118"/>
                <a:gd name="T6" fmla="*/ 46 w 46"/>
                <a:gd name="T7" fmla="*/ 0 h 118"/>
                <a:gd name="T8" fmla="*/ 46 w 46"/>
                <a:gd name="T9" fmla="*/ 118 h 118"/>
                <a:gd name="T10" fmla="*/ 46 w 46"/>
                <a:gd name="T11" fmla="*/ 118 h 118"/>
              </a:gdLst>
              <a:ahLst/>
              <a:cxnLst>
                <a:cxn ang="0">
                  <a:pos x="T0" y="T1"/>
                </a:cxn>
                <a:cxn ang="0">
                  <a:pos x="T2" y="T3"/>
                </a:cxn>
                <a:cxn ang="0">
                  <a:pos x="T4" y="T5"/>
                </a:cxn>
                <a:cxn ang="0">
                  <a:pos x="T6" y="T7"/>
                </a:cxn>
                <a:cxn ang="0">
                  <a:pos x="T8" y="T9"/>
                </a:cxn>
                <a:cxn ang="0">
                  <a:pos x="T10" y="T11"/>
                </a:cxn>
              </a:cxnLst>
              <a:rect l="0" t="0" r="r" b="b"/>
              <a:pathLst>
                <a:path w="46" h="118">
                  <a:moveTo>
                    <a:pt x="46" y="118"/>
                  </a:moveTo>
                  <a:lnTo>
                    <a:pt x="0" y="118"/>
                  </a:lnTo>
                  <a:lnTo>
                    <a:pt x="0" y="0"/>
                  </a:lnTo>
                  <a:lnTo>
                    <a:pt x="46" y="0"/>
                  </a:lnTo>
                  <a:lnTo>
                    <a:pt x="46" y="118"/>
                  </a:lnTo>
                  <a:lnTo>
                    <a:pt x="46" y="118"/>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28" name="Freeform 39">
              <a:extLst>
                <a:ext uri="{FF2B5EF4-FFF2-40B4-BE49-F238E27FC236}">
                  <a16:creationId xmlns:a16="http://schemas.microsoft.com/office/drawing/2014/main" id="{8B0AAC34-50C3-536D-8F53-09DCD4D36F5A}"/>
                </a:ext>
              </a:extLst>
            </p:cNvPr>
            <p:cNvSpPr>
              <a:spLocks/>
            </p:cNvSpPr>
            <p:nvPr/>
          </p:nvSpPr>
          <p:spPr bwMode="auto">
            <a:xfrm>
              <a:off x="4160" y="2221"/>
              <a:ext cx="46" cy="117"/>
            </a:xfrm>
            <a:custGeom>
              <a:avLst/>
              <a:gdLst>
                <a:gd name="T0" fmla="*/ 46 w 46"/>
                <a:gd name="T1" fmla="*/ 117 h 117"/>
                <a:gd name="T2" fmla="*/ 0 w 46"/>
                <a:gd name="T3" fmla="*/ 117 h 117"/>
                <a:gd name="T4" fmla="*/ 0 w 46"/>
                <a:gd name="T5" fmla="*/ 0 h 117"/>
                <a:gd name="T6" fmla="*/ 46 w 46"/>
                <a:gd name="T7" fmla="*/ 0 h 117"/>
                <a:gd name="T8" fmla="*/ 46 w 46"/>
                <a:gd name="T9" fmla="*/ 117 h 117"/>
                <a:gd name="T10" fmla="*/ 46 w 46"/>
                <a:gd name="T11" fmla="*/ 117 h 117"/>
              </a:gdLst>
              <a:ahLst/>
              <a:cxnLst>
                <a:cxn ang="0">
                  <a:pos x="T0" y="T1"/>
                </a:cxn>
                <a:cxn ang="0">
                  <a:pos x="T2" y="T3"/>
                </a:cxn>
                <a:cxn ang="0">
                  <a:pos x="T4" y="T5"/>
                </a:cxn>
                <a:cxn ang="0">
                  <a:pos x="T6" y="T7"/>
                </a:cxn>
                <a:cxn ang="0">
                  <a:pos x="T8" y="T9"/>
                </a:cxn>
                <a:cxn ang="0">
                  <a:pos x="T10" y="T11"/>
                </a:cxn>
              </a:cxnLst>
              <a:rect l="0" t="0" r="r" b="b"/>
              <a:pathLst>
                <a:path w="46" h="117">
                  <a:moveTo>
                    <a:pt x="46" y="117"/>
                  </a:moveTo>
                  <a:lnTo>
                    <a:pt x="0" y="117"/>
                  </a:lnTo>
                  <a:lnTo>
                    <a:pt x="0" y="0"/>
                  </a:lnTo>
                  <a:lnTo>
                    <a:pt x="46" y="0"/>
                  </a:lnTo>
                  <a:lnTo>
                    <a:pt x="46" y="117"/>
                  </a:lnTo>
                  <a:lnTo>
                    <a:pt x="46" y="117"/>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29" name="Freeform 40">
              <a:extLst>
                <a:ext uri="{FF2B5EF4-FFF2-40B4-BE49-F238E27FC236}">
                  <a16:creationId xmlns:a16="http://schemas.microsoft.com/office/drawing/2014/main" id="{4B72E043-DAF4-5FF5-7935-F4B3774A4A17}"/>
                </a:ext>
              </a:extLst>
            </p:cNvPr>
            <p:cNvSpPr>
              <a:spLocks/>
            </p:cNvSpPr>
            <p:nvPr/>
          </p:nvSpPr>
          <p:spPr bwMode="auto">
            <a:xfrm>
              <a:off x="4160" y="2396"/>
              <a:ext cx="46" cy="117"/>
            </a:xfrm>
            <a:custGeom>
              <a:avLst/>
              <a:gdLst>
                <a:gd name="T0" fmla="*/ 46 w 46"/>
                <a:gd name="T1" fmla="*/ 117 h 117"/>
                <a:gd name="T2" fmla="*/ 0 w 46"/>
                <a:gd name="T3" fmla="*/ 117 h 117"/>
                <a:gd name="T4" fmla="*/ 0 w 46"/>
                <a:gd name="T5" fmla="*/ 0 h 117"/>
                <a:gd name="T6" fmla="*/ 46 w 46"/>
                <a:gd name="T7" fmla="*/ 0 h 117"/>
                <a:gd name="T8" fmla="*/ 46 w 46"/>
                <a:gd name="T9" fmla="*/ 117 h 117"/>
                <a:gd name="T10" fmla="*/ 46 w 46"/>
                <a:gd name="T11" fmla="*/ 117 h 117"/>
              </a:gdLst>
              <a:ahLst/>
              <a:cxnLst>
                <a:cxn ang="0">
                  <a:pos x="T0" y="T1"/>
                </a:cxn>
                <a:cxn ang="0">
                  <a:pos x="T2" y="T3"/>
                </a:cxn>
                <a:cxn ang="0">
                  <a:pos x="T4" y="T5"/>
                </a:cxn>
                <a:cxn ang="0">
                  <a:pos x="T6" y="T7"/>
                </a:cxn>
                <a:cxn ang="0">
                  <a:pos x="T8" y="T9"/>
                </a:cxn>
                <a:cxn ang="0">
                  <a:pos x="T10" y="T11"/>
                </a:cxn>
              </a:cxnLst>
              <a:rect l="0" t="0" r="r" b="b"/>
              <a:pathLst>
                <a:path w="46" h="117">
                  <a:moveTo>
                    <a:pt x="46" y="117"/>
                  </a:moveTo>
                  <a:lnTo>
                    <a:pt x="0" y="117"/>
                  </a:lnTo>
                  <a:lnTo>
                    <a:pt x="0" y="0"/>
                  </a:lnTo>
                  <a:lnTo>
                    <a:pt x="46" y="0"/>
                  </a:lnTo>
                  <a:lnTo>
                    <a:pt x="46" y="117"/>
                  </a:lnTo>
                  <a:lnTo>
                    <a:pt x="46" y="117"/>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30" name="Freeform 41">
              <a:extLst>
                <a:ext uri="{FF2B5EF4-FFF2-40B4-BE49-F238E27FC236}">
                  <a16:creationId xmlns:a16="http://schemas.microsoft.com/office/drawing/2014/main" id="{5CE9F023-7150-B242-705E-29DB793E6C48}"/>
                </a:ext>
              </a:extLst>
            </p:cNvPr>
            <p:cNvSpPr>
              <a:spLocks/>
            </p:cNvSpPr>
            <p:nvPr/>
          </p:nvSpPr>
          <p:spPr bwMode="auto">
            <a:xfrm>
              <a:off x="4160" y="2569"/>
              <a:ext cx="70" cy="118"/>
            </a:xfrm>
            <a:custGeom>
              <a:avLst/>
              <a:gdLst>
                <a:gd name="T0" fmla="*/ 70 w 70"/>
                <a:gd name="T1" fmla="*/ 118 h 118"/>
                <a:gd name="T2" fmla="*/ 0 w 70"/>
                <a:gd name="T3" fmla="*/ 118 h 118"/>
                <a:gd name="T4" fmla="*/ 0 w 70"/>
                <a:gd name="T5" fmla="*/ 0 h 118"/>
                <a:gd name="T6" fmla="*/ 70 w 70"/>
                <a:gd name="T7" fmla="*/ 0 h 118"/>
                <a:gd name="T8" fmla="*/ 70 w 70"/>
                <a:gd name="T9" fmla="*/ 118 h 118"/>
                <a:gd name="T10" fmla="*/ 70 w 70"/>
                <a:gd name="T11" fmla="*/ 118 h 118"/>
              </a:gdLst>
              <a:ahLst/>
              <a:cxnLst>
                <a:cxn ang="0">
                  <a:pos x="T0" y="T1"/>
                </a:cxn>
                <a:cxn ang="0">
                  <a:pos x="T2" y="T3"/>
                </a:cxn>
                <a:cxn ang="0">
                  <a:pos x="T4" y="T5"/>
                </a:cxn>
                <a:cxn ang="0">
                  <a:pos x="T6" y="T7"/>
                </a:cxn>
                <a:cxn ang="0">
                  <a:pos x="T8" y="T9"/>
                </a:cxn>
                <a:cxn ang="0">
                  <a:pos x="T10" y="T11"/>
                </a:cxn>
              </a:cxnLst>
              <a:rect l="0" t="0" r="r" b="b"/>
              <a:pathLst>
                <a:path w="70" h="118">
                  <a:moveTo>
                    <a:pt x="70" y="118"/>
                  </a:moveTo>
                  <a:lnTo>
                    <a:pt x="0" y="118"/>
                  </a:lnTo>
                  <a:lnTo>
                    <a:pt x="0" y="0"/>
                  </a:lnTo>
                  <a:lnTo>
                    <a:pt x="70" y="0"/>
                  </a:lnTo>
                  <a:lnTo>
                    <a:pt x="70" y="118"/>
                  </a:lnTo>
                  <a:lnTo>
                    <a:pt x="70" y="118"/>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31" name="Freeform 42">
              <a:extLst>
                <a:ext uri="{FF2B5EF4-FFF2-40B4-BE49-F238E27FC236}">
                  <a16:creationId xmlns:a16="http://schemas.microsoft.com/office/drawing/2014/main" id="{D9E87191-1797-8D0A-7512-10A082624CBD}"/>
                </a:ext>
              </a:extLst>
            </p:cNvPr>
            <p:cNvSpPr>
              <a:spLocks/>
            </p:cNvSpPr>
            <p:nvPr/>
          </p:nvSpPr>
          <p:spPr bwMode="auto">
            <a:xfrm>
              <a:off x="4160" y="2746"/>
              <a:ext cx="24" cy="116"/>
            </a:xfrm>
            <a:custGeom>
              <a:avLst/>
              <a:gdLst>
                <a:gd name="T0" fmla="*/ 24 w 24"/>
                <a:gd name="T1" fmla="*/ 116 h 116"/>
                <a:gd name="T2" fmla="*/ 0 w 24"/>
                <a:gd name="T3" fmla="*/ 116 h 116"/>
                <a:gd name="T4" fmla="*/ 0 w 24"/>
                <a:gd name="T5" fmla="*/ 0 h 116"/>
                <a:gd name="T6" fmla="*/ 24 w 24"/>
                <a:gd name="T7" fmla="*/ 0 h 116"/>
                <a:gd name="T8" fmla="*/ 24 w 24"/>
                <a:gd name="T9" fmla="*/ 116 h 116"/>
                <a:gd name="T10" fmla="*/ 24 w 24"/>
                <a:gd name="T11" fmla="*/ 116 h 116"/>
              </a:gdLst>
              <a:ahLst/>
              <a:cxnLst>
                <a:cxn ang="0">
                  <a:pos x="T0" y="T1"/>
                </a:cxn>
                <a:cxn ang="0">
                  <a:pos x="T2" y="T3"/>
                </a:cxn>
                <a:cxn ang="0">
                  <a:pos x="T4" y="T5"/>
                </a:cxn>
                <a:cxn ang="0">
                  <a:pos x="T6" y="T7"/>
                </a:cxn>
                <a:cxn ang="0">
                  <a:pos x="T8" y="T9"/>
                </a:cxn>
                <a:cxn ang="0">
                  <a:pos x="T10" y="T11"/>
                </a:cxn>
              </a:cxnLst>
              <a:rect l="0" t="0" r="r" b="b"/>
              <a:pathLst>
                <a:path w="24" h="116">
                  <a:moveTo>
                    <a:pt x="24" y="116"/>
                  </a:moveTo>
                  <a:lnTo>
                    <a:pt x="0" y="116"/>
                  </a:lnTo>
                  <a:lnTo>
                    <a:pt x="0" y="0"/>
                  </a:lnTo>
                  <a:lnTo>
                    <a:pt x="24" y="0"/>
                  </a:lnTo>
                  <a:lnTo>
                    <a:pt x="24" y="116"/>
                  </a:lnTo>
                  <a:lnTo>
                    <a:pt x="24" y="116"/>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32" name="Freeform 43">
              <a:extLst>
                <a:ext uri="{FF2B5EF4-FFF2-40B4-BE49-F238E27FC236}">
                  <a16:creationId xmlns:a16="http://schemas.microsoft.com/office/drawing/2014/main" id="{7B801547-2F4B-45F3-CC55-8A917563F7F6}"/>
                </a:ext>
              </a:extLst>
            </p:cNvPr>
            <p:cNvSpPr>
              <a:spLocks/>
            </p:cNvSpPr>
            <p:nvPr/>
          </p:nvSpPr>
          <p:spPr bwMode="auto">
            <a:xfrm>
              <a:off x="4160" y="2920"/>
              <a:ext cx="24" cy="117"/>
            </a:xfrm>
            <a:custGeom>
              <a:avLst/>
              <a:gdLst>
                <a:gd name="T0" fmla="*/ 24 w 24"/>
                <a:gd name="T1" fmla="*/ 117 h 117"/>
                <a:gd name="T2" fmla="*/ 0 w 24"/>
                <a:gd name="T3" fmla="*/ 117 h 117"/>
                <a:gd name="T4" fmla="*/ 0 w 24"/>
                <a:gd name="T5" fmla="*/ 0 h 117"/>
                <a:gd name="T6" fmla="*/ 24 w 24"/>
                <a:gd name="T7" fmla="*/ 0 h 117"/>
                <a:gd name="T8" fmla="*/ 24 w 24"/>
                <a:gd name="T9" fmla="*/ 117 h 117"/>
                <a:gd name="T10" fmla="*/ 24 w 24"/>
                <a:gd name="T11" fmla="*/ 117 h 117"/>
              </a:gdLst>
              <a:ahLst/>
              <a:cxnLst>
                <a:cxn ang="0">
                  <a:pos x="T0" y="T1"/>
                </a:cxn>
                <a:cxn ang="0">
                  <a:pos x="T2" y="T3"/>
                </a:cxn>
                <a:cxn ang="0">
                  <a:pos x="T4" y="T5"/>
                </a:cxn>
                <a:cxn ang="0">
                  <a:pos x="T6" y="T7"/>
                </a:cxn>
                <a:cxn ang="0">
                  <a:pos x="T8" y="T9"/>
                </a:cxn>
                <a:cxn ang="0">
                  <a:pos x="T10" y="T11"/>
                </a:cxn>
              </a:cxnLst>
              <a:rect l="0" t="0" r="r" b="b"/>
              <a:pathLst>
                <a:path w="24" h="117">
                  <a:moveTo>
                    <a:pt x="24" y="117"/>
                  </a:moveTo>
                  <a:lnTo>
                    <a:pt x="0" y="117"/>
                  </a:lnTo>
                  <a:lnTo>
                    <a:pt x="0" y="0"/>
                  </a:lnTo>
                  <a:lnTo>
                    <a:pt x="24" y="0"/>
                  </a:lnTo>
                  <a:lnTo>
                    <a:pt x="24" y="117"/>
                  </a:lnTo>
                  <a:lnTo>
                    <a:pt x="24" y="117"/>
                  </a:ln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grpSp>
      <p:grpSp>
        <p:nvGrpSpPr>
          <p:cNvPr id="26233" name="Group 73">
            <a:extLst>
              <a:ext uri="{FF2B5EF4-FFF2-40B4-BE49-F238E27FC236}">
                <a16:creationId xmlns:a16="http://schemas.microsoft.com/office/drawing/2014/main" id="{E06619C8-D4F8-DE22-28E7-17C80B21CCAE}"/>
              </a:ext>
            </a:extLst>
          </p:cNvPr>
          <p:cNvGrpSpPr>
            <a:grpSpLocks noChangeAspect="1"/>
          </p:cNvGrpSpPr>
          <p:nvPr/>
        </p:nvGrpSpPr>
        <p:grpSpPr bwMode="auto">
          <a:xfrm>
            <a:off x="8670902" y="1849635"/>
            <a:ext cx="371041" cy="1865798"/>
            <a:chOff x="3502" y="992"/>
            <a:chExt cx="451" cy="2048"/>
          </a:xfrm>
          <a:solidFill>
            <a:schemeClr val="accent1"/>
          </a:solidFill>
        </p:grpSpPr>
        <p:sp>
          <p:nvSpPr>
            <p:cNvPr id="26234" name="Freeform 74">
              <a:extLst>
                <a:ext uri="{FF2B5EF4-FFF2-40B4-BE49-F238E27FC236}">
                  <a16:creationId xmlns:a16="http://schemas.microsoft.com/office/drawing/2014/main" id="{E9589CF4-C213-684C-CE32-780908BE4D20}"/>
                </a:ext>
              </a:extLst>
            </p:cNvPr>
            <p:cNvSpPr>
              <a:spLocks/>
            </p:cNvSpPr>
            <p:nvPr/>
          </p:nvSpPr>
          <p:spPr bwMode="auto">
            <a:xfrm>
              <a:off x="3830" y="992"/>
              <a:ext cx="116" cy="118"/>
            </a:xfrm>
            <a:custGeom>
              <a:avLst/>
              <a:gdLst>
                <a:gd name="T0" fmla="*/ 0 w 116"/>
                <a:gd name="T1" fmla="*/ 116 h 116"/>
                <a:gd name="T2" fmla="*/ 116 w 116"/>
                <a:gd name="T3" fmla="*/ 116 h 116"/>
                <a:gd name="T4" fmla="*/ 116 w 116"/>
                <a:gd name="T5" fmla="*/ 0 h 116"/>
                <a:gd name="T6" fmla="*/ 0 w 116"/>
                <a:gd name="T7" fmla="*/ 0 h 116"/>
                <a:gd name="T8" fmla="*/ 0 w 116"/>
                <a:gd name="T9" fmla="*/ 116 h 116"/>
                <a:gd name="T10" fmla="*/ 0 w 116"/>
                <a:gd name="T11" fmla="*/ 116 h 116"/>
              </a:gdLst>
              <a:ahLst/>
              <a:cxnLst>
                <a:cxn ang="0">
                  <a:pos x="T0" y="T1"/>
                </a:cxn>
                <a:cxn ang="0">
                  <a:pos x="T2" y="T3"/>
                </a:cxn>
                <a:cxn ang="0">
                  <a:pos x="T4" y="T5"/>
                </a:cxn>
                <a:cxn ang="0">
                  <a:pos x="T6" y="T7"/>
                </a:cxn>
                <a:cxn ang="0">
                  <a:pos x="T8" y="T9"/>
                </a:cxn>
                <a:cxn ang="0">
                  <a:pos x="T10" y="T11"/>
                </a:cxn>
              </a:cxnLst>
              <a:rect l="0" t="0" r="r" b="b"/>
              <a:pathLst>
                <a:path w="116" h="116">
                  <a:moveTo>
                    <a:pt x="0" y="116"/>
                  </a:moveTo>
                  <a:lnTo>
                    <a:pt x="116" y="116"/>
                  </a:lnTo>
                  <a:lnTo>
                    <a:pt x="116" y="0"/>
                  </a:lnTo>
                  <a:lnTo>
                    <a:pt x="0" y="0"/>
                  </a:lnTo>
                  <a:lnTo>
                    <a:pt x="0" y="116"/>
                  </a:lnTo>
                  <a:lnTo>
                    <a:pt x="0" y="116"/>
                  </a:lnTo>
                  <a:close/>
                </a:path>
              </a:pathLst>
            </a:custGeom>
            <a:grpFill/>
            <a:ln w="9525">
              <a:solidFill>
                <a:schemeClr val="accent1"/>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35" name="Freeform 75">
              <a:extLst>
                <a:ext uri="{FF2B5EF4-FFF2-40B4-BE49-F238E27FC236}">
                  <a16:creationId xmlns:a16="http://schemas.microsoft.com/office/drawing/2014/main" id="{49F3EE8D-33C9-67C7-2B9A-1827A957C380}"/>
                </a:ext>
              </a:extLst>
            </p:cNvPr>
            <p:cNvSpPr>
              <a:spLocks/>
            </p:cNvSpPr>
            <p:nvPr/>
          </p:nvSpPr>
          <p:spPr bwMode="auto">
            <a:xfrm>
              <a:off x="3899" y="1168"/>
              <a:ext cx="47" cy="118"/>
            </a:xfrm>
            <a:custGeom>
              <a:avLst/>
              <a:gdLst>
                <a:gd name="T0" fmla="*/ 0 w 47"/>
                <a:gd name="T1" fmla="*/ 116 h 116"/>
                <a:gd name="T2" fmla="*/ 47 w 47"/>
                <a:gd name="T3" fmla="*/ 116 h 116"/>
                <a:gd name="T4" fmla="*/ 47 w 47"/>
                <a:gd name="T5" fmla="*/ 0 h 116"/>
                <a:gd name="T6" fmla="*/ 0 w 47"/>
                <a:gd name="T7" fmla="*/ 0 h 116"/>
                <a:gd name="T8" fmla="*/ 0 w 47"/>
                <a:gd name="T9" fmla="*/ 116 h 116"/>
                <a:gd name="T10" fmla="*/ 0 w 47"/>
                <a:gd name="T11" fmla="*/ 116 h 116"/>
              </a:gdLst>
              <a:ahLst/>
              <a:cxnLst>
                <a:cxn ang="0">
                  <a:pos x="T0" y="T1"/>
                </a:cxn>
                <a:cxn ang="0">
                  <a:pos x="T2" y="T3"/>
                </a:cxn>
                <a:cxn ang="0">
                  <a:pos x="T4" y="T5"/>
                </a:cxn>
                <a:cxn ang="0">
                  <a:pos x="T6" y="T7"/>
                </a:cxn>
                <a:cxn ang="0">
                  <a:pos x="T8" y="T9"/>
                </a:cxn>
                <a:cxn ang="0">
                  <a:pos x="T10" y="T11"/>
                </a:cxn>
              </a:cxnLst>
              <a:rect l="0" t="0" r="r" b="b"/>
              <a:pathLst>
                <a:path w="47" h="116">
                  <a:moveTo>
                    <a:pt x="0" y="116"/>
                  </a:moveTo>
                  <a:lnTo>
                    <a:pt x="47" y="116"/>
                  </a:lnTo>
                  <a:lnTo>
                    <a:pt x="47" y="0"/>
                  </a:lnTo>
                  <a:lnTo>
                    <a:pt x="0" y="0"/>
                  </a:lnTo>
                  <a:lnTo>
                    <a:pt x="0" y="116"/>
                  </a:lnTo>
                  <a:lnTo>
                    <a:pt x="0" y="116"/>
                  </a:lnTo>
                  <a:close/>
                </a:path>
              </a:pathLst>
            </a:custGeom>
            <a:grpFill/>
            <a:ln w="9525">
              <a:solidFill>
                <a:schemeClr val="accent1"/>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36" name="Freeform 76">
              <a:extLst>
                <a:ext uri="{FF2B5EF4-FFF2-40B4-BE49-F238E27FC236}">
                  <a16:creationId xmlns:a16="http://schemas.microsoft.com/office/drawing/2014/main" id="{3F1B0C54-236A-AB0F-FE63-B1DCE22522FF}"/>
                </a:ext>
              </a:extLst>
            </p:cNvPr>
            <p:cNvSpPr>
              <a:spLocks/>
            </p:cNvSpPr>
            <p:nvPr/>
          </p:nvSpPr>
          <p:spPr bwMode="auto">
            <a:xfrm>
              <a:off x="3502" y="1344"/>
              <a:ext cx="444" cy="118"/>
            </a:xfrm>
            <a:custGeom>
              <a:avLst/>
              <a:gdLst>
                <a:gd name="T0" fmla="*/ 0 w 444"/>
                <a:gd name="T1" fmla="*/ 118 h 118"/>
                <a:gd name="T2" fmla="*/ 444 w 444"/>
                <a:gd name="T3" fmla="*/ 118 h 118"/>
                <a:gd name="T4" fmla="*/ 444 w 444"/>
                <a:gd name="T5" fmla="*/ 0 h 118"/>
                <a:gd name="T6" fmla="*/ 0 w 444"/>
                <a:gd name="T7" fmla="*/ 0 h 118"/>
                <a:gd name="T8" fmla="*/ 0 w 444"/>
                <a:gd name="T9" fmla="*/ 118 h 118"/>
                <a:gd name="T10" fmla="*/ 0 w 444"/>
                <a:gd name="T11" fmla="*/ 118 h 118"/>
              </a:gdLst>
              <a:ahLst/>
              <a:cxnLst>
                <a:cxn ang="0">
                  <a:pos x="T0" y="T1"/>
                </a:cxn>
                <a:cxn ang="0">
                  <a:pos x="T2" y="T3"/>
                </a:cxn>
                <a:cxn ang="0">
                  <a:pos x="T4" y="T5"/>
                </a:cxn>
                <a:cxn ang="0">
                  <a:pos x="T6" y="T7"/>
                </a:cxn>
                <a:cxn ang="0">
                  <a:pos x="T8" y="T9"/>
                </a:cxn>
                <a:cxn ang="0">
                  <a:pos x="T10" y="T11"/>
                </a:cxn>
              </a:cxnLst>
              <a:rect l="0" t="0" r="r" b="b"/>
              <a:pathLst>
                <a:path w="444" h="118">
                  <a:moveTo>
                    <a:pt x="0" y="118"/>
                  </a:moveTo>
                  <a:lnTo>
                    <a:pt x="444" y="118"/>
                  </a:lnTo>
                  <a:lnTo>
                    <a:pt x="444" y="0"/>
                  </a:lnTo>
                  <a:lnTo>
                    <a:pt x="0" y="0"/>
                  </a:lnTo>
                  <a:lnTo>
                    <a:pt x="0" y="118"/>
                  </a:lnTo>
                  <a:lnTo>
                    <a:pt x="0" y="118"/>
                  </a:lnTo>
                  <a:close/>
                </a:path>
              </a:pathLst>
            </a:custGeom>
            <a:grpFill/>
            <a:ln w="9525">
              <a:solidFill>
                <a:schemeClr val="accent1"/>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37" name="Freeform 77">
              <a:extLst>
                <a:ext uri="{FF2B5EF4-FFF2-40B4-BE49-F238E27FC236}">
                  <a16:creationId xmlns:a16="http://schemas.microsoft.com/office/drawing/2014/main" id="{EEFCAB87-6FE7-32FA-6354-B3201938FE64}"/>
                </a:ext>
              </a:extLst>
            </p:cNvPr>
            <p:cNvSpPr>
              <a:spLocks/>
            </p:cNvSpPr>
            <p:nvPr/>
          </p:nvSpPr>
          <p:spPr bwMode="auto">
            <a:xfrm>
              <a:off x="3549" y="1520"/>
              <a:ext cx="397" cy="116"/>
            </a:xfrm>
            <a:custGeom>
              <a:avLst/>
              <a:gdLst>
                <a:gd name="T0" fmla="*/ 0 w 397"/>
                <a:gd name="T1" fmla="*/ 116 h 116"/>
                <a:gd name="T2" fmla="*/ 397 w 397"/>
                <a:gd name="T3" fmla="*/ 116 h 116"/>
                <a:gd name="T4" fmla="*/ 397 w 397"/>
                <a:gd name="T5" fmla="*/ 0 h 116"/>
                <a:gd name="T6" fmla="*/ 0 w 397"/>
                <a:gd name="T7" fmla="*/ 0 h 116"/>
                <a:gd name="T8" fmla="*/ 0 w 397"/>
                <a:gd name="T9" fmla="*/ 116 h 116"/>
                <a:gd name="T10" fmla="*/ 0 w 397"/>
                <a:gd name="T11" fmla="*/ 116 h 116"/>
              </a:gdLst>
              <a:ahLst/>
              <a:cxnLst>
                <a:cxn ang="0">
                  <a:pos x="T0" y="T1"/>
                </a:cxn>
                <a:cxn ang="0">
                  <a:pos x="T2" y="T3"/>
                </a:cxn>
                <a:cxn ang="0">
                  <a:pos x="T4" y="T5"/>
                </a:cxn>
                <a:cxn ang="0">
                  <a:pos x="T6" y="T7"/>
                </a:cxn>
                <a:cxn ang="0">
                  <a:pos x="T8" y="T9"/>
                </a:cxn>
                <a:cxn ang="0">
                  <a:pos x="T10" y="T11"/>
                </a:cxn>
              </a:cxnLst>
              <a:rect l="0" t="0" r="r" b="b"/>
              <a:pathLst>
                <a:path w="397" h="116">
                  <a:moveTo>
                    <a:pt x="0" y="116"/>
                  </a:moveTo>
                  <a:lnTo>
                    <a:pt x="397" y="116"/>
                  </a:lnTo>
                  <a:lnTo>
                    <a:pt x="397" y="0"/>
                  </a:lnTo>
                  <a:lnTo>
                    <a:pt x="0" y="0"/>
                  </a:lnTo>
                  <a:lnTo>
                    <a:pt x="0" y="116"/>
                  </a:lnTo>
                  <a:lnTo>
                    <a:pt x="0" y="116"/>
                  </a:lnTo>
                  <a:close/>
                </a:path>
              </a:pathLst>
            </a:custGeom>
            <a:grpFill/>
            <a:ln w="9525">
              <a:solidFill>
                <a:schemeClr val="accent1"/>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38" name="Freeform 78">
              <a:extLst>
                <a:ext uri="{FF2B5EF4-FFF2-40B4-BE49-F238E27FC236}">
                  <a16:creationId xmlns:a16="http://schemas.microsoft.com/office/drawing/2014/main" id="{05289233-89E2-62E1-625A-13AB4ABF8DDE}"/>
                </a:ext>
              </a:extLst>
            </p:cNvPr>
            <p:cNvSpPr>
              <a:spLocks/>
            </p:cNvSpPr>
            <p:nvPr/>
          </p:nvSpPr>
          <p:spPr bwMode="auto">
            <a:xfrm>
              <a:off x="3784" y="1694"/>
              <a:ext cx="162" cy="118"/>
            </a:xfrm>
            <a:custGeom>
              <a:avLst/>
              <a:gdLst>
                <a:gd name="T0" fmla="*/ 0 w 162"/>
                <a:gd name="T1" fmla="*/ 116 h 116"/>
                <a:gd name="T2" fmla="*/ 162 w 162"/>
                <a:gd name="T3" fmla="*/ 116 h 116"/>
                <a:gd name="T4" fmla="*/ 162 w 162"/>
                <a:gd name="T5" fmla="*/ 0 h 116"/>
                <a:gd name="T6" fmla="*/ 0 w 162"/>
                <a:gd name="T7" fmla="*/ 0 h 116"/>
                <a:gd name="T8" fmla="*/ 0 w 162"/>
                <a:gd name="T9" fmla="*/ 116 h 116"/>
                <a:gd name="T10" fmla="*/ 0 w 162"/>
                <a:gd name="T11" fmla="*/ 116 h 116"/>
              </a:gdLst>
              <a:ahLst/>
              <a:cxnLst>
                <a:cxn ang="0">
                  <a:pos x="T0" y="T1"/>
                </a:cxn>
                <a:cxn ang="0">
                  <a:pos x="T2" y="T3"/>
                </a:cxn>
                <a:cxn ang="0">
                  <a:pos x="T4" y="T5"/>
                </a:cxn>
                <a:cxn ang="0">
                  <a:pos x="T6" y="T7"/>
                </a:cxn>
                <a:cxn ang="0">
                  <a:pos x="T8" y="T9"/>
                </a:cxn>
                <a:cxn ang="0">
                  <a:pos x="T10" y="T11"/>
                </a:cxn>
              </a:cxnLst>
              <a:rect l="0" t="0" r="r" b="b"/>
              <a:pathLst>
                <a:path w="162" h="116">
                  <a:moveTo>
                    <a:pt x="0" y="116"/>
                  </a:moveTo>
                  <a:lnTo>
                    <a:pt x="162" y="116"/>
                  </a:lnTo>
                  <a:lnTo>
                    <a:pt x="162" y="0"/>
                  </a:lnTo>
                  <a:lnTo>
                    <a:pt x="0" y="0"/>
                  </a:lnTo>
                  <a:lnTo>
                    <a:pt x="0" y="116"/>
                  </a:lnTo>
                  <a:lnTo>
                    <a:pt x="0" y="116"/>
                  </a:lnTo>
                  <a:close/>
                </a:path>
              </a:pathLst>
            </a:custGeom>
            <a:grpFill/>
            <a:ln w="9525">
              <a:solidFill>
                <a:schemeClr val="accent1"/>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39" name="Freeform 79">
              <a:extLst>
                <a:ext uri="{FF2B5EF4-FFF2-40B4-BE49-F238E27FC236}">
                  <a16:creationId xmlns:a16="http://schemas.microsoft.com/office/drawing/2014/main" id="{B8E50698-F54B-F7FE-F8EE-FD8658ACCABF}"/>
                </a:ext>
              </a:extLst>
            </p:cNvPr>
            <p:cNvSpPr>
              <a:spLocks/>
            </p:cNvSpPr>
            <p:nvPr/>
          </p:nvSpPr>
          <p:spPr bwMode="auto">
            <a:xfrm>
              <a:off x="3924" y="1870"/>
              <a:ext cx="29" cy="118"/>
            </a:xfrm>
            <a:custGeom>
              <a:avLst/>
              <a:gdLst>
                <a:gd name="T0" fmla="*/ 0 w 22"/>
                <a:gd name="T1" fmla="*/ 116 h 116"/>
                <a:gd name="T2" fmla="*/ 22 w 22"/>
                <a:gd name="T3" fmla="*/ 116 h 116"/>
                <a:gd name="T4" fmla="*/ 22 w 22"/>
                <a:gd name="T5" fmla="*/ 0 h 116"/>
                <a:gd name="T6" fmla="*/ 0 w 22"/>
                <a:gd name="T7" fmla="*/ 0 h 116"/>
                <a:gd name="T8" fmla="*/ 0 w 22"/>
                <a:gd name="T9" fmla="*/ 116 h 116"/>
                <a:gd name="T10" fmla="*/ 0 w 22"/>
                <a:gd name="T11" fmla="*/ 116 h 116"/>
              </a:gdLst>
              <a:ahLst/>
              <a:cxnLst>
                <a:cxn ang="0">
                  <a:pos x="T0" y="T1"/>
                </a:cxn>
                <a:cxn ang="0">
                  <a:pos x="T2" y="T3"/>
                </a:cxn>
                <a:cxn ang="0">
                  <a:pos x="T4" y="T5"/>
                </a:cxn>
                <a:cxn ang="0">
                  <a:pos x="T6" y="T7"/>
                </a:cxn>
                <a:cxn ang="0">
                  <a:pos x="T8" y="T9"/>
                </a:cxn>
                <a:cxn ang="0">
                  <a:pos x="T10" y="T11"/>
                </a:cxn>
              </a:cxnLst>
              <a:rect l="0" t="0" r="r" b="b"/>
              <a:pathLst>
                <a:path w="22" h="116">
                  <a:moveTo>
                    <a:pt x="0" y="116"/>
                  </a:moveTo>
                  <a:lnTo>
                    <a:pt x="22" y="116"/>
                  </a:lnTo>
                  <a:lnTo>
                    <a:pt x="22" y="0"/>
                  </a:lnTo>
                  <a:lnTo>
                    <a:pt x="0" y="0"/>
                  </a:lnTo>
                  <a:lnTo>
                    <a:pt x="0" y="116"/>
                  </a:lnTo>
                  <a:lnTo>
                    <a:pt x="0" y="116"/>
                  </a:lnTo>
                  <a:close/>
                </a:path>
              </a:pathLst>
            </a:custGeom>
            <a:grpFill/>
            <a:ln w="9525">
              <a:solidFill>
                <a:schemeClr val="accent1"/>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40" name="Freeform 80">
              <a:extLst>
                <a:ext uri="{FF2B5EF4-FFF2-40B4-BE49-F238E27FC236}">
                  <a16:creationId xmlns:a16="http://schemas.microsoft.com/office/drawing/2014/main" id="{E2AF474F-2DD2-DC8F-AFBD-6EFC752B2BF3}"/>
                </a:ext>
              </a:extLst>
            </p:cNvPr>
            <p:cNvSpPr>
              <a:spLocks/>
            </p:cNvSpPr>
            <p:nvPr/>
          </p:nvSpPr>
          <p:spPr bwMode="auto">
            <a:xfrm>
              <a:off x="3924" y="2046"/>
              <a:ext cx="23" cy="118"/>
            </a:xfrm>
            <a:custGeom>
              <a:avLst/>
              <a:gdLst>
                <a:gd name="T0" fmla="*/ 0 w 22"/>
                <a:gd name="T1" fmla="*/ 116 h 116"/>
                <a:gd name="T2" fmla="*/ 22 w 22"/>
                <a:gd name="T3" fmla="*/ 116 h 116"/>
                <a:gd name="T4" fmla="*/ 22 w 22"/>
                <a:gd name="T5" fmla="*/ 0 h 116"/>
                <a:gd name="T6" fmla="*/ 0 w 22"/>
                <a:gd name="T7" fmla="*/ 0 h 116"/>
                <a:gd name="T8" fmla="*/ 0 w 22"/>
                <a:gd name="T9" fmla="*/ 116 h 116"/>
                <a:gd name="T10" fmla="*/ 0 w 22"/>
                <a:gd name="T11" fmla="*/ 116 h 116"/>
              </a:gdLst>
              <a:ahLst/>
              <a:cxnLst>
                <a:cxn ang="0">
                  <a:pos x="T0" y="T1"/>
                </a:cxn>
                <a:cxn ang="0">
                  <a:pos x="T2" y="T3"/>
                </a:cxn>
                <a:cxn ang="0">
                  <a:pos x="T4" y="T5"/>
                </a:cxn>
                <a:cxn ang="0">
                  <a:pos x="T6" y="T7"/>
                </a:cxn>
                <a:cxn ang="0">
                  <a:pos x="T8" y="T9"/>
                </a:cxn>
                <a:cxn ang="0">
                  <a:pos x="T10" y="T11"/>
                </a:cxn>
              </a:cxnLst>
              <a:rect l="0" t="0" r="r" b="b"/>
              <a:pathLst>
                <a:path w="22" h="116">
                  <a:moveTo>
                    <a:pt x="0" y="116"/>
                  </a:moveTo>
                  <a:lnTo>
                    <a:pt x="22" y="116"/>
                  </a:lnTo>
                  <a:lnTo>
                    <a:pt x="22" y="0"/>
                  </a:lnTo>
                  <a:lnTo>
                    <a:pt x="0" y="0"/>
                  </a:lnTo>
                  <a:lnTo>
                    <a:pt x="0" y="116"/>
                  </a:lnTo>
                  <a:lnTo>
                    <a:pt x="0" y="116"/>
                  </a:lnTo>
                  <a:close/>
                </a:path>
              </a:pathLst>
            </a:custGeom>
            <a:grpFill/>
            <a:ln w="9525">
              <a:solidFill>
                <a:schemeClr val="accent1"/>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41" name="Freeform 81">
              <a:extLst>
                <a:ext uri="{FF2B5EF4-FFF2-40B4-BE49-F238E27FC236}">
                  <a16:creationId xmlns:a16="http://schemas.microsoft.com/office/drawing/2014/main" id="{F70BD4AC-3A67-CDF5-8D7D-7DFA2F44FB25}"/>
                </a:ext>
              </a:extLst>
            </p:cNvPr>
            <p:cNvSpPr>
              <a:spLocks/>
            </p:cNvSpPr>
            <p:nvPr/>
          </p:nvSpPr>
          <p:spPr bwMode="auto">
            <a:xfrm>
              <a:off x="3924" y="2222"/>
              <a:ext cx="22" cy="116"/>
            </a:xfrm>
            <a:custGeom>
              <a:avLst/>
              <a:gdLst>
                <a:gd name="T0" fmla="*/ 0 w 22"/>
                <a:gd name="T1" fmla="*/ 116 h 116"/>
                <a:gd name="T2" fmla="*/ 22 w 22"/>
                <a:gd name="T3" fmla="*/ 116 h 116"/>
                <a:gd name="T4" fmla="*/ 22 w 22"/>
                <a:gd name="T5" fmla="*/ 0 h 116"/>
                <a:gd name="T6" fmla="*/ 0 w 22"/>
                <a:gd name="T7" fmla="*/ 0 h 116"/>
                <a:gd name="T8" fmla="*/ 0 w 22"/>
                <a:gd name="T9" fmla="*/ 116 h 116"/>
                <a:gd name="T10" fmla="*/ 0 w 22"/>
                <a:gd name="T11" fmla="*/ 116 h 116"/>
              </a:gdLst>
              <a:ahLst/>
              <a:cxnLst>
                <a:cxn ang="0">
                  <a:pos x="T0" y="T1"/>
                </a:cxn>
                <a:cxn ang="0">
                  <a:pos x="T2" y="T3"/>
                </a:cxn>
                <a:cxn ang="0">
                  <a:pos x="T4" y="T5"/>
                </a:cxn>
                <a:cxn ang="0">
                  <a:pos x="T6" y="T7"/>
                </a:cxn>
                <a:cxn ang="0">
                  <a:pos x="T8" y="T9"/>
                </a:cxn>
                <a:cxn ang="0">
                  <a:pos x="T10" y="T11"/>
                </a:cxn>
              </a:cxnLst>
              <a:rect l="0" t="0" r="r" b="b"/>
              <a:pathLst>
                <a:path w="22" h="116">
                  <a:moveTo>
                    <a:pt x="0" y="116"/>
                  </a:moveTo>
                  <a:lnTo>
                    <a:pt x="22" y="116"/>
                  </a:lnTo>
                  <a:lnTo>
                    <a:pt x="22" y="0"/>
                  </a:lnTo>
                  <a:lnTo>
                    <a:pt x="0" y="0"/>
                  </a:lnTo>
                  <a:lnTo>
                    <a:pt x="0" y="116"/>
                  </a:lnTo>
                  <a:lnTo>
                    <a:pt x="0" y="116"/>
                  </a:lnTo>
                  <a:close/>
                </a:path>
              </a:pathLst>
            </a:custGeom>
            <a:grpFill/>
            <a:ln w="9525">
              <a:solidFill>
                <a:schemeClr val="accent1"/>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42" name="Freeform 82">
              <a:extLst>
                <a:ext uri="{FF2B5EF4-FFF2-40B4-BE49-F238E27FC236}">
                  <a16:creationId xmlns:a16="http://schemas.microsoft.com/office/drawing/2014/main" id="{BF6D141E-2F09-B41C-66F0-B715464682FA}"/>
                </a:ext>
              </a:extLst>
            </p:cNvPr>
            <p:cNvSpPr>
              <a:spLocks/>
            </p:cNvSpPr>
            <p:nvPr/>
          </p:nvSpPr>
          <p:spPr bwMode="auto">
            <a:xfrm>
              <a:off x="3899" y="2394"/>
              <a:ext cx="47" cy="120"/>
            </a:xfrm>
            <a:custGeom>
              <a:avLst/>
              <a:gdLst>
                <a:gd name="T0" fmla="*/ 0 w 47"/>
                <a:gd name="T1" fmla="*/ 116 h 116"/>
                <a:gd name="T2" fmla="*/ 47 w 47"/>
                <a:gd name="T3" fmla="*/ 116 h 116"/>
                <a:gd name="T4" fmla="*/ 47 w 47"/>
                <a:gd name="T5" fmla="*/ 0 h 116"/>
                <a:gd name="T6" fmla="*/ 0 w 47"/>
                <a:gd name="T7" fmla="*/ 0 h 116"/>
                <a:gd name="T8" fmla="*/ 0 w 47"/>
                <a:gd name="T9" fmla="*/ 116 h 116"/>
                <a:gd name="T10" fmla="*/ 0 w 47"/>
                <a:gd name="T11" fmla="*/ 116 h 116"/>
              </a:gdLst>
              <a:ahLst/>
              <a:cxnLst>
                <a:cxn ang="0">
                  <a:pos x="T0" y="T1"/>
                </a:cxn>
                <a:cxn ang="0">
                  <a:pos x="T2" y="T3"/>
                </a:cxn>
                <a:cxn ang="0">
                  <a:pos x="T4" y="T5"/>
                </a:cxn>
                <a:cxn ang="0">
                  <a:pos x="T6" y="T7"/>
                </a:cxn>
                <a:cxn ang="0">
                  <a:pos x="T8" y="T9"/>
                </a:cxn>
                <a:cxn ang="0">
                  <a:pos x="T10" y="T11"/>
                </a:cxn>
              </a:cxnLst>
              <a:rect l="0" t="0" r="r" b="b"/>
              <a:pathLst>
                <a:path w="47" h="116">
                  <a:moveTo>
                    <a:pt x="0" y="116"/>
                  </a:moveTo>
                  <a:lnTo>
                    <a:pt x="47" y="116"/>
                  </a:lnTo>
                  <a:lnTo>
                    <a:pt x="47" y="0"/>
                  </a:lnTo>
                  <a:lnTo>
                    <a:pt x="0" y="0"/>
                  </a:lnTo>
                  <a:lnTo>
                    <a:pt x="0" y="116"/>
                  </a:lnTo>
                  <a:lnTo>
                    <a:pt x="0" y="116"/>
                  </a:lnTo>
                  <a:close/>
                </a:path>
              </a:pathLst>
            </a:custGeom>
            <a:grpFill/>
            <a:ln w="9525">
              <a:solidFill>
                <a:schemeClr val="accent1"/>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43" name="Freeform 83">
              <a:extLst>
                <a:ext uri="{FF2B5EF4-FFF2-40B4-BE49-F238E27FC236}">
                  <a16:creationId xmlns:a16="http://schemas.microsoft.com/office/drawing/2014/main" id="{990A9513-E431-BAF3-F9DB-6B6037E3A417}"/>
                </a:ext>
              </a:extLst>
            </p:cNvPr>
            <p:cNvSpPr>
              <a:spLocks/>
            </p:cNvSpPr>
            <p:nvPr/>
          </p:nvSpPr>
          <p:spPr bwMode="auto">
            <a:xfrm>
              <a:off x="3806" y="2572"/>
              <a:ext cx="140" cy="118"/>
            </a:xfrm>
            <a:custGeom>
              <a:avLst/>
              <a:gdLst>
                <a:gd name="T0" fmla="*/ 0 w 140"/>
                <a:gd name="T1" fmla="*/ 118 h 118"/>
                <a:gd name="T2" fmla="*/ 140 w 140"/>
                <a:gd name="T3" fmla="*/ 118 h 118"/>
                <a:gd name="T4" fmla="*/ 140 w 140"/>
                <a:gd name="T5" fmla="*/ 0 h 118"/>
                <a:gd name="T6" fmla="*/ 0 w 140"/>
                <a:gd name="T7" fmla="*/ 0 h 118"/>
                <a:gd name="T8" fmla="*/ 0 w 140"/>
                <a:gd name="T9" fmla="*/ 118 h 118"/>
                <a:gd name="T10" fmla="*/ 0 w 140"/>
                <a:gd name="T11" fmla="*/ 118 h 118"/>
              </a:gdLst>
              <a:ahLst/>
              <a:cxnLst>
                <a:cxn ang="0">
                  <a:pos x="T0" y="T1"/>
                </a:cxn>
                <a:cxn ang="0">
                  <a:pos x="T2" y="T3"/>
                </a:cxn>
                <a:cxn ang="0">
                  <a:pos x="T4" y="T5"/>
                </a:cxn>
                <a:cxn ang="0">
                  <a:pos x="T6" y="T7"/>
                </a:cxn>
                <a:cxn ang="0">
                  <a:pos x="T8" y="T9"/>
                </a:cxn>
                <a:cxn ang="0">
                  <a:pos x="T10" y="T11"/>
                </a:cxn>
              </a:cxnLst>
              <a:rect l="0" t="0" r="r" b="b"/>
              <a:pathLst>
                <a:path w="140" h="118">
                  <a:moveTo>
                    <a:pt x="0" y="118"/>
                  </a:moveTo>
                  <a:lnTo>
                    <a:pt x="140" y="118"/>
                  </a:lnTo>
                  <a:lnTo>
                    <a:pt x="140" y="0"/>
                  </a:lnTo>
                  <a:lnTo>
                    <a:pt x="0" y="0"/>
                  </a:lnTo>
                  <a:lnTo>
                    <a:pt x="0" y="118"/>
                  </a:lnTo>
                  <a:lnTo>
                    <a:pt x="0" y="118"/>
                  </a:lnTo>
                  <a:close/>
                </a:path>
              </a:pathLst>
            </a:custGeom>
            <a:grpFill/>
            <a:ln w="9525">
              <a:solidFill>
                <a:schemeClr val="accent1"/>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44" name="Freeform 84">
              <a:extLst>
                <a:ext uri="{FF2B5EF4-FFF2-40B4-BE49-F238E27FC236}">
                  <a16:creationId xmlns:a16="http://schemas.microsoft.com/office/drawing/2014/main" id="{1F300DAC-A8EB-2A0C-4856-ACD992971885}"/>
                </a:ext>
              </a:extLst>
            </p:cNvPr>
            <p:cNvSpPr>
              <a:spLocks/>
            </p:cNvSpPr>
            <p:nvPr/>
          </p:nvSpPr>
          <p:spPr bwMode="auto">
            <a:xfrm>
              <a:off x="3899" y="2748"/>
              <a:ext cx="47" cy="116"/>
            </a:xfrm>
            <a:custGeom>
              <a:avLst/>
              <a:gdLst>
                <a:gd name="T0" fmla="*/ 0 w 47"/>
                <a:gd name="T1" fmla="*/ 116 h 116"/>
                <a:gd name="T2" fmla="*/ 47 w 47"/>
                <a:gd name="T3" fmla="*/ 116 h 116"/>
                <a:gd name="T4" fmla="*/ 47 w 47"/>
                <a:gd name="T5" fmla="*/ 0 h 116"/>
                <a:gd name="T6" fmla="*/ 0 w 47"/>
                <a:gd name="T7" fmla="*/ 0 h 116"/>
                <a:gd name="T8" fmla="*/ 0 w 47"/>
                <a:gd name="T9" fmla="*/ 116 h 116"/>
                <a:gd name="T10" fmla="*/ 0 w 47"/>
                <a:gd name="T11" fmla="*/ 116 h 116"/>
              </a:gdLst>
              <a:ahLst/>
              <a:cxnLst>
                <a:cxn ang="0">
                  <a:pos x="T0" y="T1"/>
                </a:cxn>
                <a:cxn ang="0">
                  <a:pos x="T2" y="T3"/>
                </a:cxn>
                <a:cxn ang="0">
                  <a:pos x="T4" y="T5"/>
                </a:cxn>
                <a:cxn ang="0">
                  <a:pos x="T6" y="T7"/>
                </a:cxn>
                <a:cxn ang="0">
                  <a:pos x="T8" y="T9"/>
                </a:cxn>
                <a:cxn ang="0">
                  <a:pos x="T10" y="T11"/>
                </a:cxn>
              </a:cxnLst>
              <a:rect l="0" t="0" r="r" b="b"/>
              <a:pathLst>
                <a:path w="47" h="116">
                  <a:moveTo>
                    <a:pt x="0" y="116"/>
                  </a:moveTo>
                  <a:lnTo>
                    <a:pt x="47" y="116"/>
                  </a:lnTo>
                  <a:lnTo>
                    <a:pt x="47" y="0"/>
                  </a:lnTo>
                  <a:lnTo>
                    <a:pt x="0" y="0"/>
                  </a:lnTo>
                  <a:lnTo>
                    <a:pt x="0" y="116"/>
                  </a:lnTo>
                  <a:lnTo>
                    <a:pt x="0" y="116"/>
                  </a:lnTo>
                  <a:close/>
                </a:path>
              </a:pathLst>
            </a:custGeom>
            <a:grpFill/>
            <a:ln w="9525">
              <a:solidFill>
                <a:schemeClr val="accent1"/>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sp>
          <p:nvSpPr>
            <p:cNvPr id="26245" name="Freeform 85">
              <a:extLst>
                <a:ext uri="{FF2B5EF4-FFF2-40B4-BE49-F238E27FC236}">
                  <a16:creationId xmlns:a16="http://schemas.microsoft.com/office/drawing/2014/main" id="{AC4E7EF0-5BC6-510E-B267-C1324D783DAA}"/>
                </a:ext>
              </a:extLst>
            </p:cNvPr>
            <p:cNvSpPr>
              <a:spLocks/>
            </p:cNvSpPr>
            <p:nvPr/>
          </p:nvSpPr>
          <p:spPr bwMode="auto">
            <a:xfrm>
              <a:off x="3924" y="2924"/>
              <a:ext cx="22" cy="116"/>
            </a:xfrm>
            <a:custGeom>
              <a:avLst/>
              <a:gdLst>
                <a:gd name="T0" fmla="*/ 0 w 22"/>
                <a:gd name="T1" fmla="*/ 116 h 116"/>
                <a:gd name="T2" fmla="*/ 22 w 22"/>
                <a:gd name="T3" fmla="*/ 116 h 116"/>
                <a:gd name="T4" fmla="*/ 22 w 22"/>
                <a:gd name="T5" fmla="*/ 0 h 116"/>
                <a:gd name="T6" fmla="*/ 0 w 22"/>
                <a:gd name="T7" fmla="*/ 0 h 116"/>
                <a:gd name="T8" fmla="*/ 0 w 22"/>
                <a:gd name="T9" fmla="*/ 116 h 116"/>
                <a:gd name="T10" fmla="*/ 0 w 22"/>
                <a:gd name="T11" fmla="*/ 116 h 116"/>
              </a:gdLst>
              <a:ahLst/>
              <a:cxnLst>
                <a:cxn ang="0">
                  <a:pos x="T0" y="T1"/>
                </a:cxn>
                <a:cxn ang="0">
                  <a:pos x="T2" y="T3"/>
                </a:cxn>
                <a:cxn ang="0">
                  <a:pos x="T4" y="T5"/>
                </a:cxn>
                <a:cxn ang="0">
                  <a:pos x="T6" y="T7"/>
                </a:cxn>
                <a:cxn ang="0">
                  <a:pos x="T8" y="T9"/>
                </a:cxn>
                <a:cxn ang="0">
                  <a:pos x="T10" y="T11"/>
                </a:cxn>
              </a:cxnLst>
              <a:rect l="0" t="0" r="r" b="b"/>
              <a:pathLst>
                <a:path w="22" h="116">
                  <a:moveTo>
                    <a:pt x="0" y="116"/>
                  </a:moveTo>
                  <a:lnTo>
                    <a:pt x="22" y="116"/>
                  </a:lnTo>
                  <a:lnTo>
                    <a:pt x="22" y="0"/>
                  </a:lnTo>
                  <a:lnTo>
                    <a:pt x="0" y="0"/>
                  </a:lnTo>
                  <a:lnTo>
                    <a:pt x="0" y="116"/>
                  </a:lnTo>
                  <a:lnTo>
                    <a:pt x="0" y="116"/>
                  </a:lnTo>
                  <a:close/>
                </a:path>
              </a:pathLst>
            </a:custGeom>
            <a:grpFill/>
            <a:ln w="9525">
              <a:solidFill>
                <a:schemeClr val="accent1"/>
              </a:solidFill>
              <a:round/>
              <a:headEnd/>
              <a:tailEnd/>
            </a:ln>
          </p:spPr>
          <p:txBody>
            <a:bodyPr vert="horz" wrap="square" lIns="91440" tIns="45720" rIns="91440" bIns="45720" numCol="1" anchor="t" anchorCtr="0" compatLnSpc="1">
              <a:prstTxWarp prst="textNoShape">
                <a:avLst/>
              </a:prstTxWarp>
            </a:bodyPr>
            <a:lstStyle/>
            <a:p>
              <a:pPr marL="0" marR="0" lvl="0" indent="0" defTabSz="914377"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grpSp>
      <p:sp>
        <p:nvSpPr>
          <p:cNvPr id="26246" name="Rectangle 26245">
            <a:extLst>
              <a:ext uri="{FF2B5EF4-FFF2-40B4-BE49-F238E27FC236}">
                <a16:creationId xmlns:a16="http://schemas.microsoft.com/office/drawing/2014/main" id="{DAA28EAD-F3D2-CBF1-EC44-180C31FBFBAC}"/>
              </a:ext>
            </a:extLst>
          </p:cNvPr>
          <p:cNvSpPr/>
          <p:nvPr/>
        </p:nvSpPr>
        <p:spPr>
          <a:xfrm>
            <a:off x="6144123" y="2141587"/>
            <a:ext cx="4811558" cy="162893"/>
          </a:xfrm>
          <a:prstGeom prst="rect">
            <a:avLst/>
          </a:prstGeom>
          <a:noFill/>
          <a:ln w="19050" cap="flat" cmpd="sng" algn="ctr">
            <a:solidFill>
              <a:srgbClr val="FF0000"/>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Proxima Nova Rg"/>
              <a:ea typeface="+mn-ea"/>
              <a:cs typeface="+mn-cs"/>
            </a:endParaRPr>
          </a:p>
        </p:txBody>
      </p:sp>
      <p:grpSp>
        <p:nvGrpSpPr>
          <p:cNvPr id="26247" name="Group 26246">
            <a:extLst>
              <a:ext uri="{FF2B5EF4-FFF2-40B4-BE49-F238E27FC236}">
                <a16:creationId xmlns:a16="http://schemas.microsoft.com/office/drawing/2014/main" id="{C547EE80-8B0A-9983-7465-24DAD71A5DF0}"/>
              </a:ext>
            </a:extLst>
          </p:cNvPr>
          <p:cNvGrpSpPr/>
          <p:nvPr/>
        </p:nvGrpSpPr>
        <p:grpSpPr>
          <a:xfrm>
            <a:off x="10018690" y="2649420"/>
            <a:ext cx="1941400" cy="880929"/>
            <a:chOff x="4232062" y="2307396"/>
            <a:chExt cx="1941400" cy="880929"/>
          </a:xfrm>
        </p:grpSpPr>
        <p:sp>
          <p:nvSpPr>
            <p:cNvPr id="26248" name="Rectangle 26247">
              <a:extLst>
                <a:ext uri="{FF2B5EF4-FFF2-40B4-BE49-F238E27FC236}">
                  <a16:creationId xmlns:a16="http://schemas.microsoft.com/office/drawing/2014/main" id="{3CE3FC36-84E4-89EB-BA93-D206CC50D806}"/>
                </a:ext>
              </a:extLst>
            </p:cNvPr>
            <p:cNvSpPr/>
            <p:nvPr/>
          </p:nvSpPr>
          <p:spPr>
            <a:xfrm>
              <a:off x="4232062" y="2789530"/>
              <a:ext cx="128016" cy="128016"/>
            </a:xfrm>
            <a:prstGeom prst="rect">
              <a:avLst/>
            </a:prstGeom>
            <a:solidFill>
              <a:schemeClr val="accent3">
                <a:lumMod val="60000"/>
                <a:lumOff val="40000"/>
              </a:schemeClr>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6249" name="Rectangle 26248">
              <a:extLst>
                <a:ext uri="{FF2B5EF4-FFF2-40B4-BE49-F238E27FC236}">
                  <a16:creationId xmlns:a16="http://schemas.microsoft.com/office/drawing/2014/main" id="{E85E21DD-B852-F80F-D7F1-8EFC428A51FB}"/>
                </a:ext>
              </a:extLst>
            </p:cNvPr>
            <p:cNvSpPr/>
            <p:nvPr/>
          </p:nvSpPr>
          <p:spPr>
            <a:xfrm>
              <a:off x="4232062" y="2994902"/>
              <a:ext cx="128016" cy="128016"/>
            </a:xfrm>
            <a:prstGeom prst="rect">
              <a:avLst/>
            </a:prstGeom>
            <a:solidFill>
              <a:schemeClr val="accent3"/>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6250" name="TextBox 26249">
              <a:extLst>
                <a:ext uri="{FF2B5EF4-FFF2-40B4-BE49-F238E27FC236}">
                  <a16:creationId xmlns:a16="http://schemas.microsoft.com/office/drawing/2014/main" id="{E7E6DABF-75FD-FEE7-E29F-A193404B741D}"/>
                </a:ext>
              </a:extLst>
            </p:cNvPr>
            <p:cNvSpPr txBox="1"/>
            <p:nvPr/>
          </p:nvSpPr>
          <p:spPr>
            <a:xfrm>
              <a:off x="4312401" y="2307396"/>
              <a:ext cx="1861061" cy="261610"/>
            </a:xfrm>
            <a:prstGeom prst="rect">
              <a:avLst/>
            </a:prstGeom>
            <a:noFill/>
          </p:spPr>
          <p:txBody>
            <a:bodyPr wrap="square" rtlCol="0">
              <a:spAutoFit/>
            </a:bodyPr>
            <a:lstStyle/>
            <a:p>
              <a:pPr marL="0" marR="0" lvl="0" indent="0" defTabSz="609585" eaLnBrk="1" fontAlgn="auto" latinLnBrk="0" hangingPunct="1">
                <a:lnSpc>
                  <a:spcPct val="100000"/>
                </a:lnSpc>
                <a:spcBef>
                  <a:spcPts val="0"/>
                </a:spcBef>
                <a:spcAft>
                  <a:spcPts val="0"/>
                </a:spcAft>
                <a:buClrTx/>
                <a:buSzTx/>
                <a:buFontTx/>
                <a:buNone/>
                <a:tabLst/>
                <a:defRPr/>
              </a:pPr>
              <a:r>
                <a:rPr kumimoji="0" lang="en-NZ"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All grades (frequency ≥15%)</a:t>
              </a:r>
              <a:endParaRPr kumimoji="0" lang="en-US"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6251" name="TextBox 26250">
              <a:extLst>
                <a:ext uri="{FF2B5EF4-FFF2-40B4-BE49-F238E27FC236}">
                  <a16:creationId xmlns:a16="http://schemas.microsoft.com/office/drawing/2014/main" id="{B1C82961-48B4-33F9-8E2B-283E28F02DDE}"/>
                </a:ext>
              </a:extLst>
            </p:cNvPr>
            <p:cNvSpPr txBox="1"/>
            <p:nvPr/>
          </p:nvSpPr>
          <p:spPr>
            <a:xfrm>
              <a:off x="4312401" y="2509299"/>
              <a:ext cx="1709809" cy="261610"/>
            </a:xfrm>
            <a:prstGeom prst="rect">
              <a:avLst/>
            </a:prstGeom>
            <a:noFill/>
          </p:spPr>
          <p:txBody>
            <a:bodyPr wrap="square" rtlCol="0">
              <a:spAutoFit/>
            </a:bodyPr>
            <a:lstStyle/>
            <a:p>
              <a:pPr marL="0" marR="0" lvl="0" indent="0" defTabSz="609585" eaLnBrk="1" fontAlgn="auto" latinLnBrk="0" hangingPunct="1">
                <a:lnSpc>
                  <a:spcPct val="100000"/>
                </a:lnSpc>
                <a:spcBef>
                  <a:spcPts val="0"/>
                </a:spcBef>
                <a:spcAft>
                  <a:spcPts val="0"/>
                </a:spcAft>
                <a:buClrTx/>
                <a:buSzTx/>
                <a:buFontTx/>
                <a:buNone/>
                <a:tabLst/>
                <a:defRPr/>
              </a:pPr>
              <a:r>
                <a:rPr kumimoji="0" lang="en-NZ"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Grade ≥3</a:t>
              </a:r>
              <a:endParaRPr kumimoji="0" lang="en-US"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6252" name="Rectangle 26251">
              <a:extLst>
                <a:ext uri="{FF2B5EF4-FFF2-40B4-BE49-F238E27FC236}">
                  <a16:creationId xmlns:a16="http://schemas.microsoft.com/office/drawing/2014/main" id="{30582708-D31F-8667-A052-E16E34F8EA17}"/>
                </a:ext>
              </a:extLst>
            </p:cNvPr>
            <p:cNvSpPr/>
            <p:nvPr/>
          </p:nvSpPr>
          <p:spPr>
            <a:xfrm>
              <a:off x="4232062" y="2378786"/>
              <a:ext cx="128016" cy="128016"/>
            </a:xfrm>
            <a:prstGeom prst="rect">
              <a:avLst/>
            </a:prstGeom>
            <a:solidFill>
              <a:schemeClr val="accent2"/>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6253" name="Rectangle 26252">
              <a:extLst>
                <a:ext uri="{FF2B5EF4-FFF2-40B4-BE49-F238E27FC236}">
                  <a16:creationId xmlns:a16="http://schemas.microsoft.com/office/drawing/2014/main" id="{DC7D93B1-8B36-3655-7697-9D58869A8A6F}"/>
                </a:ext>
              </a:extLst>
            </p:cNvPr>
            <p:cNvSpPr/>
            <p:nvPr/>
          </p:nvSpPr>
          <p:spPr>
            <a:xfrm>
              <a:off x="4232062" y="2584158"/>
              <a:ext cx="128016" cy="128016"/>
            </a:xfrm>
            <a:prstGeom prst="rect">
              <a:avLst/>
            </a:prstGeom>
            <a:solidFill>
              <a:schemeClr val="accent1"/>
            </a:solidFill>
            <a:ln w="9525" cap="flat" cmpd="sng" algn="ctr">
              <a:solidFill>
                <a:srgbClr val="FFFFFF"/>
              </a:solidFill>
              <a:prstDash val="solid"/>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6254" name="TextBox 26253">
              <a:extLst>
                <a:ext uri="{FF2B5EF4-FFF2-40B4-BE49-F238E27FC236}">
                  <a16:creationId xmlns:a16="http://schemas.microsoft.com/office/drawing/2014/main" id="{4351DEAA-1F02-28B2-34B6-625DA297B8D9}"/>
                </a:ext>
              </a:extLst>
            </p:cNvPr>
            <p:cNvSpPr txBox="1"/>
            <p:nvPr/>
          </p:nvSpPr>
          <p:spPr>
            <a:xfrm>
              <a:off x="4312401" y="2722236"/>
              <a:ext cx="1861061" cy="261610"/>
            </a:xfrm>
            <a:prstGeom prst="rect">
              <a:avLst/>
            </a:prstGeom>
            <a:noFill/>
          </p:spPr>
          <p:txBody>
            <a:bodyPr wrap="square" rtlCol="0">
              <a:spAutoFit/>
            </a:bodyPr>
            <a:lstStyle/>
            <a:p>
              <a:pPr marL="0" marR="0" lvl="0" indent="0" defTabSz="609585" eaLnBrk="1" fontAlgn="auto" latinLnBrk="0" hangingPunct="1">
                <a:lnSpc>
                  <a:spcPct val="100000"/>
                </a:lnSpc>
                <a:spcBef>
                  <a:spcPts val="0"/>
                </a:spcBef>
                <a:spcAft>
                  <a:spcPts val="0"/>
                </a:spcAft>
                <a:buClrTx/>
                <a:buSzTx/>
                <a:buFontTx/>
                <a:buNone/>
                <a:tabLst/>
                <a:defRPr/>
              </a:pPr>
              <a:r>
                <a:rPr kumimoji="0" lang="en-NZ"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All grades (frequency ≥15%)</a:t>
              </a:r>
              <a:endParaRPr kumimoji="0" lang="en-US"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6255" name="TextBox 26254">
              <a:extLst>
                <a:ext uri="{FF2B5EF4-FFF2-40B4-BE49-F238E27FC236}">
                  <a16:creationId xmlns:a16="http://schemas.microsoft.com/office/drawing/2014/main" id="{986E0FC2-712E-DD8E-E50E-7B97D7AF4B80}"/>
                </a:ext>
              </a:extLst>
            </p:cNvPr>
            <p:cNvSpPr txBox="1"/>
            <p:nvPr/>
          </p:nvSpPr>
          <p:spPr>
            <a:xfrm>
              <a:off x="4312401" y="2926715"/>
              <a:ext cx="1709809" cy="261610"/>
            </a:xfrm>
            <a:prstGeom prst="rect">
              <a:avLst/>
            </a:prstGeom>
            <a:noFill/>
          </p:spPr>
          <p:txBody>
            <a:bodyPr wrap="square" rtlCol="0">
              <a:spAutoFit/>
            </a:bodyPr>
            <a:lstStyle/>
            <a:p>
              <a:pPr marL="0" marR="0" lvl="0" indent="0" defTabSz="609585" eaLnBrk="1" fontAlgn="auto" latinLnBrk="0" hangingPunct="1">
                <a:lnSpc>
                  <a:spcPct val="100000"/>
                </a:lnSpc>
                <a:spcBef>
                  <a:spcPts val="0"/>
                </a:spcBef>
                <a:spcAft>
                  <a:spcPts val="0"/>
                </a:spcAft>
                <a:buClrTx/>
                <a:buSzTx/>
                <a:buFontTx/>
                <a:buNone/>
                <a:tabLst/>
                <a:defRPr/>
              </a:pPr>
              <a:r>
                <a:rPr kumimoji="0" lang="en-NZ"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Grade ≥3</a:t>
              </a:r>
              <a:endParaRPr kumimoji="0" lang="en-US"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grpSp>
      <p:grpSp>
        <p:nvGrpSpPr>
          <p:cNvPr id="26256" name="Group 26255">
            <a:extLst>
              <a:ext uri="{FF2B5EF4-FFF2-40B4-BE49-F238E27FC236}">
                <a16:creationId xmlns:a16="http://schemas.microsoft.com/office/drawing/2014/main" id="{6D82A69F-FF04-CF5B-458D-28196B075F0C}"/>
              </a:ext>
            </a:extLst>
          </p:cNvPr>
          <p:cNvGrpSpPr/>
          <p:nvPr/>
        </p:nvGrpSpPr>
        <p:grpSpPr>
          <a:xfrm>
            <a:off x="7139505" y="3750409"/>
            <a:ext cx="3947251" cy="64446"/>
            <a:chOff x="1227053" y="3343620"/>
            <a:chExt cx="4297225" cy="64446"/>
          </a:xfrm>
        </p:grpSpPr>
        <p:sp>
          <p:nvSpPr>
            <p:cNvPr id="26257" name="Line 210">
              <a:extLst>
                <a:ext uri="{FF2B5EF4-FFF2-40B4-BE49-F238E27FC236}">
                  <a16:creationId xmlns:a16="http://schemas.microsoft.com/office/drawing/2014/main" id="{D1E22533-923A-367F-E960-3054BFEB259F}"/>
                </a:ext>
              </a:extLst>
            </p:cNvPr>
            <p:cNvSpPr>
              <a:spLocks noChangeShapeType="1"/>
            </p:cNvSpPr>
            <p:nvPr/>
          </p:nvSpPr>
          <p:spPr bwMode="auto">
            <a:xfrm>
              <a:off x="1736537"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endParaRPr>
            </a:p>
          </p:txBody>
        </p:sp>
        <p:sp>
          <p:nvSpPr>
            <p:cNvPr id="26258" name="Line 211">
              <a:extLst>
                <a:ext uri="{FF2B5EF4-FFF2-40B4-BE49-F238E27FC236}">
                  <a16:creationId xmlns:a16="http://schemas.microsoft.com/office/drawing/2014/main" id="{FDFB8349-11E0-3C5B-E9E1-954469F14CCC}"/>
                </a:ext>
              </a:extLst>
            </p:cNvPr>
            <p:cNvSpPr>
              <a:spLocks noChangeShapeType="1"/>
            </p:cNvSpPr>
            <p:nvPr/>
          </p:nvSpPr>
          <p:spPr bwMode="auto">
            <a:xfrm>
              <a:off x="2254062"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endParaRPr>
            </a:p>
          </p:txBody>
        </p:sp>
        <p:sp>
          <p:nvSpPr>
            <p:cNvPr id="26259" name="Line 212">
              <a:extLst>
                <a:ext uri="{FF2B5EF4-FFF2-40B4-BE49-F238E27FC236}">
                  <a16:creationId xmlns:a16="http://schemas.microsoft.com/office/drawing/2014/main" id="{3F9B1A4D-F99C-6F14-6221-E02500E7C1B7}"/>
                </a:ext>
              </a:extLst>
            </p:cNvPr>
            <p:cNvSpPr>
              <a:spLocks noChangeShapeType="1"/>
            </p:cNvSpPr>
            <p:nvPr/>
          </p:nvSpPr>
          <p:spPr bwMode="auto">
            <a:xfrm>
              <a:off x="2766824"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endParaRPr>
            </a:p>
          </p:txBody>
        </p:sp>
        <p:sp>
          <p:nvSpPr>
            <p:cNvPr id="26260" name="Line 213">
              <a:extLst>
                <a:ext uri="{FF2B5EF4-FFF2-40B4-BE49-F238E27FC236}">
                  <a16:creationId xmlns:a16="http://schemas.microsoft.com/office/drawing/2014/main" id="{5F342EEF-78C2-5547-CAAC-930A7D98C5B5}"/>
                </a:ext>
              </a:extLst>
            </p:cNvPr>
            <p:cNvSpPr>
              <a:spLocks noChangeShapeType="1"/>
            </p:cNvSpPr>
            <p:nvPr/>
          </p:nvSpPr>
          <p:spPr bwMode="auto">
            <a:xfrm>
              <a:off x="3279587"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endParaRPr>
            </a:p>
          </p:txBody>
        </p:sp>
        <p:sp>
          <p:nvSpPr>
            <p:cNvPr id="26261" name="Line 217">
              <a:extLst>
                <a:ext uri="{FF2B5EF4-FFF2-40B4-BE49-F238E27FC236}">
                  <a16:creationId xmlns:a16="http://schemas.microsoft.com/office/drawing/2014/main" id="{8035D52F-CA25-BDB8-C828-E8F1252FA634}"/>
                </a:ext>
              </a:extLst>
            </p:cNvPr>
            <p:cNvSpPr>
              <a:spLocks noChangeShapeType="1"/>
            </p:cNvSpPr>
            <p:nvPr/>
          </p:nvSpPr>
          <p:spPr bwMode="auto">
            <a:xfrm>
              <a:off x="3470054"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endParaRPr>
            </a:p>
          </p:txBody>
        </p:sp>
        <p:sp>
          <p:nvSpPr>
            <p:cNvPr id="26262" name="Line 218">
              <a:extLst>
                <a:ext uri="{FF2B5EF4-FFF2-40B4-BE49-F238E27FC236}">
                  <a16:creationId xmlns:a16="http://schemas.microsoft.com/office/drawing/2014/main" id="{0AF21CA0-741A-7101-663B-B42AD231381B}"/>
                </a:ext>
              </a:extLst>
            </p:cNvPr>
            <p:cNvSpPr>
              <a:spLocks noChangeShapeType="1"/>
            </p:cNvSpPr>
            <p:nvPr/>
          </p:nvSpPr>
          <p:spPr bwMode="auto">
            <a:xfrm>
              <a:off x="3985992"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endParaRPr>
            </a:p>
          </p:txBody>
        </p:sp>
        <p:sp>
          <p:nvSpPr>
            <p:cNvPr id="26263" name="Line 219">
              <a:extLst>
                <a:ext uri="{FF2B5EF4-FFF2-40B4-BE49-F238E27FC236}">
                  <a16:creationId xmlns:a16="http://schemas.microsoft.com/office/drawing/2014/main" id="{9C74A0E8-AB7A-41AE-9D6B-74D4B1A096FB}"/>
                </a:ext>
              </a:extLst>
            </p:cNvPr>
            <p:cNvSpPr>
              <a:spLocks noChangeShapeType="1"/>
            </p:cNvSpPr>
            <p:nvPr/>
          </p:nvSpPr>
          <p:spPr bwMode="auto">
            <a:xfrm>
              <a:off x="4498754"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endParaRPr>
            </a:p>
          </p:txBody>
        </p:sp>
        <p:sp>
          <p:nvSpPr>
            <p:cNvPr id="26264" name="Line 220">
              <a:extLst>
                <a:ext uri="{FF2B5EF4-FFF2-40B4-BE49-F238E27FC236}">
                  <a16:creationId xmlns:a16="http://schemas.microsoft.com/office/drawing/2014/main" id="{F203376C-5BD9-3833-DA38-22F8BA42CC81}"/>
                </a:ext>
              </a:extLst>
            </p:cNvPr>
            <p:cNvSpPr>
              <a:spLocks noChangeShapeType="1"/>
            </p:cNvSpPr>
            <p:nvPr/>
          </p:nvSpPr>
          <p:spPr bwMode="auto">
            <a:xfrm>
              <a:off x="5014692"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endParaRPr>
            </a:p>
          </p:txBody>
        </p:sp>
        <p:sp>
          <p:nvSpPr>
            <p:cNvPr id="26265" name="Line 221">
              <a:extLst>
                <a:ext uri="{FF2B5EF4-FFF2-40B4-BE49-F238E27FC236}">
                  <a16:creationId xmlns:a16="http://schemas.microsoft.com/office/drawing/2014/main" id="{A258620C-7F86-ED68-4011-8AEEE83BC4B1}"/>
                </a:ext>
              </a:extLst>
            </p:cNvPr>
            <p:cNvSpPr>
              <a:spLocks noChangeShapeType="1"/>
            </p:cNvSpPr>
            <p:nvPr/>
          </p:nvSpPr>
          <p:spPr bwMode="auto">
            <a:xfrm>
              <a:off x="5521898" y="3343620"/>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endParaRPr>
            </a:p>
          </p:txBody>
        </p:sp>
        <p:sp>
          <p:nvSpPr>
            <p:cNvPr id="26266" name="Line 197">
              <a:extLst>
                <a:ext uri="{FF2B5EF4-FFF2-40B4-BE49-F238E27FC236}">
                  <a16:creationId xmlns:a16="http://schemas.microsoft.com/office/drawing/2014/main" id="{F4A73B6F-F48C-4EFB-513E-EF6D64160A0A}"/>
                </a:ext>
              </a:extLst>
            </p:cNvPr>
            <p:cNvSpPr>
              <a:spLocks noChangeShapeType="1"/>
            </p:cNvSpPr>
            <p:nvPr/>
          </p:nvSpPr>
          <p:spPr bwMode="auto">
            <a:xfrm flipH="1" flipV="1">
              <a:off x="1227053" y="3343620"/>
              <a:ext cx="4297225" cy="0"/>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endParaRPr>
            </a:p>
          </p:txBody>
        </p:sp>
      </p:grpSp>
      <p:sp>
        <p:nvSpPr>
          <p:cNvPr id="26267" name="Line 209">
            <a:extLst>
              <a:ext uri="{FF2B5EF4-FFF2-40B4-BE49-F238E27FC236}">
                <a16:creationId xmlns:a16="http://schemas.microsoft.com/office/drawing/2014/main" id="{7FE930CC-87FA-E0CA-6489-A9478312CA25}"/>
              </a:ext>
            </a:extLst>
          </p:cNvPr>
          <p:cNvSpPr>
            <a:spLocks noChangeShapeType="1"/>
          </p:cNvSpPr>
          <p:nvPr/>
        </p:nvSpPr>
        <p:spPr bwMode="auto">
          <a:xfrm>
            <a:off x="7146875" y="3750409"/>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endParaRPr>
          </a:p>
        </p:txBody>
      </p:sp>
      <p:cxnSp>
        <p:nvCxnSpPr>
          <p:cNvPr id="26268" name="Straight Connector 26267">
            <a:extLst>
              <a:ext uri="{FF2B5EF4-FFF2-40B4-BE49-F238E27FC236}">
                <a16:creationId xmlns:a16="http://schemas.microsoft.com/office/drawing/2014/main" id="{04D15AC4-4E6D-A82A-E4FE-2B0FF2B2C9E3}"/>
              </a:ext>
            </a:extLst>
          </p:cNvPr>
          <p:cNvCxnSpPr>
            <a:cxnSpLocks/>
          </p:cNvCxnSpPr>
          <p:nvPr/>
        </p:nvCxnSpPr>
        <p:spPr bwMode="auto">
          <a:xfrm flipV="1">
            <a:off x="7146873" y="1811466"/>
            <a:ext cx="7370" cy="1938942"/>
          </a:xfrm>
          <a:prstGeom prst="line">
            <a:avLst/>
          </a:prstGeom>
          <a:noFill/>
          <a:ln w="28575" cap="flat" cmpd="sng" algn="ctr">
            <a:solidFill>
              <a:srgbClr val="000000"/>
            </a:solidFill>
            <a:prstDash val="solid"/>
            <a:round/>
            <a:headEnd type="none" w="med" len="med"/>
            <a:tailEnd type="none" w="med" len="med"/>
          </a:ln>
          <a:effectLst/>
        </p:spPr>
      </p:cxnSp>
      <p:cxnSp>
        <p:nvCxnSpPr>
          <p:cNvPr id="26269" name="Straight Connector 26268">
            <a:extLst>
              <a:ext uri="{FF2B5EF4-FFF2-40B4-BE49-F238E27FC236}">
                <a16:creationId xmlns:a16="http://schemas.microsoft.com/office/drawing/2014/main" id="{5F516208-9282-7D03-3FB5-2ED061DD2702}"/>
              </a:ext>
            </a:extLst>
          </p:cNvPr>
          <p:cNvCxnSpPr>
            <a:cxnSpLocks/>
          </p:cNvCxnSpPr>
          <p:nvPr/>
        </p:nvCxnSpPr>
        <p:spPr bwMode="auto">
          <a:xfrm flipH="1">
            <a:off x="7097766" y="1892353"/>
            <a:ext cx="58795" cy="0"/>
          </a:xfrm>
          <a:prstGeom prst="line">
            <a:avLst/>
          </a:prstGeom>
          <a:noFill/>
          <a:ln w="28575" cap="flat" cmpd="sng" algn="ctr">
            <a:solidFill>
              <a:srgbClr val="000000"/>
            </a:solidFill>
            <a:prstDash val="solid"/>
            <a:round/>
            <a:headEnd type="none" w="med" len="med"/>
            <a:tailEnd type="none" w="med" len="med"/>
          </a:ln>
          <a:effectLst/>
        </p:spPr>
      </p:cxnSp>
      <p:cxnSp>
        <p:nvCxnSpPr>
          <p:cNvPr id="26270" name="Straight Connector 26269">
            <a:extLst>
              <a:ext uri="{FF2B5EF4-FFF2-40B4-BE49-F238E27FC236}">
                <a16:creationId xmlns:a16="http://schemas.microsoft.com/office/drawing/2014/main" id="{459DDD9A-B7EE-FF63-076C-BAEA98028FED}"/>
              </a:ext>
            </a:extLst>
          </p:cNvPr>
          <p:cNvCxnSpPr>
            <a:cxnSpLocks/>
          </p:cNvCxnSpPr>
          <p:nvPr/>
        </p:nvCxnSpPr>
        <p:spPr bwMode="auto">
          <a:xfrm flipH="1">
            <a:off x="7097766" y="2053604"/>
            <a:ext cx="58795" cy="0"/>
          </a:xfrm>
          <a:prstGeom prst="line">
            <a:avLst/>
          </a:prstGeom>
          <a:noFill/>
          <a:ln w="28575" cap="flat" cmpd="sng" algn="ctr">
            <a:solidFill>
              <a:srgbClr val="000000"/>
            </a:solidFill>
            <a:prstDash val="solid"/>
            <a:round/>
            <a:headEnd type="none" w="med" len="med"/>
            <a:tailEnd type="none" w="med" len="med"/>
          </a:ln>
          <a:effectLst/>
        </p:spPr>
      </p:cxnSp>
      <p:cxnSp>
        <p:nvCxnSpPr>
          <p:cNvPr id="26271" name="Straight Connector 26270">
            <a:extLst>
              <a:ext uri="{FF2B5EF4-FFF2-40B4-BE49-F238E27FC236}">
                <a16:creationId xmlns:a16="http://schemas.microsoft.com/office/drawing/2014/main" id="{86034741-5FF9-3262-F161-D406116434B0}"/>
              </a:ext>
            </a:extLst>
          </p:cNvPr>
          <p:cNvCxnSpPr>
            <a:cxnSpLocks/>
          </p:cNvCxnSpPr>
          <p:nvPr/>
        </p:nvCxnSpPr>
        <p:spPr bwMode="auto">
          <a:xfrm flipH="1">
            <a:off x="7097766" y="2214855"/>
            <a:ext cx="58795" cy="0"/>
          </a:xfrm>
          <a:prstGeom prst="line">
            <a:avLst/>
          </a:prstGeom>
          <a:noFill/>
          <a:ln w="28575" cap="flat" cmpd="sng" algn="ctr">
            <a:solidFill>
              <a:srgbClr val="000000"/>
            </a:solidFill>
            <a:prstDash val="solid"/>
            <a:round/>
            <a:headEnd type="none" w="med" len="med"/>
            <a:tailEnd type="none" w="med" len="med"/>
          </a:ln>
          <a:effectLst/>
        </p:spPr>
      </p:cxnSp>
      <p:cxnSp>
        <p:nvCxnSpPr>
          <p:cNvPr id="26272" name="Straight Connector 26271">
            <a:extLst>
              <a:ext uri="{FF2B5EF4-FFF2-40B4-BE49-F238E27FC236}">
                <a16:creationId xmlns:a16="http://schemas.microsoft.com/office/drawing/2014/main" id="{A72F01B3-A37F-1270-2D37-BEF44663BB72}"/>
              </a:ext>
            </a:extLst>
          </p:cNvPr>
          <p:cNvCxnSpPr>
            <a:cxnSpLocks/>
          </p:cNvCxnSpPr>
          <p:nvPr/>
        </p:nvCxnSpPr>
        <p:spPr bwMode="auto">
          <a:xfrm flipH="1">
            <a:off x="7097766" y="2376106"/>
            <a:ext cx="58795" cy="0"/>
          </a:xfrm>
          <a:prstGeom prst="line">
            <a:avLst/>
          </a:prstGeom>
          <a:noFill/>
          <a:ln w="28575" cap="flat" cmpd="sng" algn="ctr">
            <a:solidFill>
              <a:srgbClr val="000000"/>
            </a:solidFill>
            <a:prstDash val="solid"/>
            <a:round/>
            <a:headEnd type="none" w="med" len="med"/>
            <a:tailEnd type="none" w="med" len="med"/>
          </a:ln>
          <a:effectLst/>
        </p:spPr>
      </p:cxnSp>
      <p:cxnSp>
        <p:nvCxnSpPr>
          <p:cNvPr id="26273" name="Straight Connector 26272">
            <a:extLst>
              <a:ext uri="{FF2B5EF4-FFF2-40B4-BE49-F238E27FC236}">
                <a16:creationId xmlns:a16="http://schemas.microsoft.com/office/drawing/2014/main" id="{017D87F2-8913-C1C2-513B-FE4DE68A992F}"/>
              </a:ext>
            </a:extLst>
          </p:cNvPr>
          <p:cNvCxnSpPr>
            <a:cxnSpLocks/>
          </p:cNvCxnSpPr>
          <p:nvPr/>
        </p:nvCxnSpPr>
        <p:spPr bwMode="auto">
          <a:xfrm flipH="1">
            <a:off x="7097766" y="2537357"/>
            <a:ext cx="58795" cy="0"/>
          </a:xfrm>
          <a:prstGeom prst="line">
            <a:avLst/>
          </a:prstGeom>
          <a:noFill/>
          <a:ln w="28575" cap="flat" cmpd="sng" algn="ctr">
            <a:solidFill>
              <a:srgbClr val="000000"/>
            </a:solidFill>
            <a:prstDash val="solid"/>
            <a:round/>
            <a:headEnd type="none" w="med" len="med"/>
            <a:tailEnd type="none" w="med" len="med"/>
          </a:ln>
          <a:effectLst/>
        </p:spPr>
      </p:cxnSp>
      <p:cxnSp>
        <p:nvCxnSpPr>
          <p:cNvPr id="26274" name="Straight Connector 26273">
            <a:extLst>
              <a:ext uri="{FF2B5EF4-FFF2-40B4-BE49-F238E27FC236}">
                <a16:creationId xmlns:a16="http://schemas.microsoft.com/office/drawing/2014/main" id="{987E3FDA-DAA6-E0A3-4D5B-5B2052CB87D5}"/>
              </a:ext>
            </a:extLst>
          </p:cNvPr>
          <p:cNvCxnSpPr>
            <a:cxnSpLocks/>
          </p:cNvCxnSpPr>
          <p:nvPr/>
        </p:nvCxnSpPr>
        <p:spPr bwMode="auto">
          <a:xfrm flipH="1">
            <a:off x="7097766" y="2698608"/>
            <a:ext cx="58795" cy="0"/>
          </a:xfrm>
          <a:prstGeom prst="line">
            <a:avLst/>
          </a:prstGeom>
          <a:noFill/>
          <a:ln w="28575" cap="flat" cmpd="sng" algn="ctr">
            <a:solidFill>
              <a:srgbClr val="000000"/>
            </a:solidFill>
            <a:prstDash val="solid"/>
            <a:round/>
            <a:headEnd type="none" w="med" len="med"/>
            <a:tailEnd type="none" w="med" len="med"/>
          </a:ln>
          <a:effectLst/>
        </p:spPr>
      </p:cxnSp>
      <p:cxnSp>
        <p:nvCxnSpPr>
          <p:cNvPr id="26275" name="Straight Connector 26274">
            <a:extLst>
              <a:ext uri="{FF2B5EF4-FFF2-40B4-BE49-F238E27FC236}">
                <a16:creationId xmlns:a16="http://schemas.microsoft.com/office/drawing/2014/main" id="{52FC297C-DD28-946B-ABE2-088E50068336}"/>
              </a:ext>
            </a:extLst>
          </p:cNvPr>
          <p:cNvCxnSpPr>
            <a:cxnSpLocks/>
          </p:cNvCxnSpPr>
          <p:nvPr/>
        </p:nvCxnSpPr>
        <p:spPr bwMode="auto">
          <a:xfrm flipH="1">
            <a:off x="7097766" y="3182361"/>
            <a:ext cx="58795" cy="0"/>
          </a:xfrm>
          <a:prstGeom prst="line">
            <a:avLst/>
          </a:prstGeom>
          <a:noFill/>
          <a:ln w="28575" cap="flat" cmpd="sng" algn="ctr">
            <a:solidFill>
              <a:srgbClr val="000000"/>
            </a:solidFill>
            <a:prstDash val="solid"/>
            <a:round/>
            <a:headEnd type="none" w="med" len="med"/>
            <a:tailEnd type="none" w="med" len="med"/>
          </a:ln>
          <a:effectLst/>
        </p:spPr>
      </p:cxnSp>
      <p:cxnSp>
        <p:nvCxnSpPr>
          <p:cNvPr id="26276" name="Straight Connector 26275">
            <a:extLst>
              <a:ext uri="{FF2B5EF4-FFF2-40B4-BE49-F238E27FC236}">
                <a16:creationId xmlns:a16="http://schemas.microsoft.com/office/drawing/2014/main" id="{82D5C3AD-B2AC-8770-B851-A87A8F4C7723}"/>
              </a:ext>
            </a:extLst>
          </p:cNvPr>
          <p:cNvCxnSpPr>
            <a:cxnSpLocks/>
          </p:cNvCxnSpPr>
          <p:nvPr/>
        </p:nvCxnSpPr>
        <p:spPr bwMode="auto">
          <a:xfrm flipH="1">
            <a:off x="7097766" y="3504863"/>
            <a:ext cx="58795" cy="0"/>
          </a:xfrm>
          <a:prstGeom prst="line">
            <a:avLst/>
          </a:prstGeom>
          <a:noFill/>
          <a:ln w="28575" cap="flat" cmpd="sng" algn="ctr">
            <a:solidFill>
              <a:srgbClr val="000000"/>
            </a:solidFill>
            <a:prstDash val="solid"/>
            <a:round/>
            <a:headEnd type="none" w="med" len="med"/>
            <a:tailEnd type="none" w="med" len="med"/>
          </a:ln>
          <a:effectLst/>
        </p:spPr>
      </p:cxnSp>
      <p:cxnSp>
        <p:nvCxnSpPr>
          <p:cNvPr id="26277" name="Straight Connector 26276">
            <a:extLst>
              <a:ext uri="{FF2B5EF4-FFF2-40B4-BE49-F238E27FC236}">
                <a16:creationId xmlns:a16="http://schemas.microsoft.com/office/drawing/2014/main" id="{6609C1A3-13F1-C5AA-863B-F61D005C7EF0}"/>
              </a:ext>
            </a:extLst>
          </p:cNvPr>
          <p:cNvCxnSpPr>
            <a:cxnSpLocks/>
          </p:cNvCxnSpPr>
          <p:nvPr/>
        </p:nvCxnSpPr>
        <p:spPr bwMode="auto">
          <a:xfrm flipH="1">
            <a:off x="7097766" y="3666109"/>
            <a:ext cx="58795" cy="0"/>
          </a:xfrm>
          <a:prstGeom prst="line">
            <a:avLst/>
          </a:prstGeom>
          <a:noFill/>
          <a:ln w="28575" cap="flat" cmpd="sng" algn="ctr">
            <a:solidFill>
              <a:srgbClr val="000000"/>
            </a:solidFill>
            <a:prstDash val="solid"/>
            <a:round/>
            <a:headEnd type="none" w="med" len="med"/>
            <a:tailEnd type="none" w="med" len="med"/>
          </a:ln>
          <a:effectLst/>
        </p:spPr>
      </p:cxnSp>
      <p:cxnSp>
        <p:nvCxnSpPr>
          <p:cNvPr id="26278" name="Straight Connector 26277">
            <a:extLst>
              <a:ext uri="{FF2B5EF4-FFF2-40B4-BE49-F238E27FC236}">
                <a16:creationId xmlns:a16="http://schemas.microsoft.com/office/drawing/2014/main" id="{3093B39F-00C8-7398-F700-A5CE32A6F097}"/>
              </a:ext>
            </a:extLst>
          </p:cNvPr>
          <p:cNvCxnSpPr>
            <a:cxnSpLocks/>
          </p:cNvCxnSpPr>
          <p:nvPr/>
        </p:nvCxnSpPr>
        <p:spPr bwMode="auto">
          <a:xfrm flipH="1">
            <a:off x="7097766" y="2859859"/>
            <a:ext cx="58795" cy="0"/>
          </a:xfrm>
          <a:prstGeom prst="line">
            <a:avLst/>
          </a:prstGeom>
          <a:noFill/>
          <a:ln w="28575" cap="flat" cmpd="sng" algn="ctr">
            <a:solidFill>
              <a:srgbClr val="000000"/>
            </a:solidFill>
            <a:prstDash val="solid"/>
            <a:round/>
            <a:headEnd type="none" w="med" len="med"/>
            <a:tailEnd type="none" w="med" len="med"/>
          </a:ln>
          <a:effectLst/>
        </p:spPr>
      </p:cxnSp>
      <p:cxnSp>
        <p:nvCxnSpPr>
          <p:cNvPr id="26279" name="Straight Connector 26278">
            <a:extLst>
              <a:ext uri="{FF2B5EF4-FFF2-40B4-BE49-F238E27FC236}">
                <a16:creationId xmlns:a16="http://schemas.microsoft.com/office/drawing/2014/main" id="{E3263665-441C-C405-4261-BE6F86FBD341}"/>
              </a:ext>
            </a:extLst>
          </p:cNvPr>
          <p:cNvCxnSpPr>
            <a:cxnSpLocks/>
          </p:cNvCxnSpPr>
          <p:nvPr/>
        </p:nvCxnSpPr>
        <p:spPr bwMode="auto">
          <a:xfrm flipH="1">
            <a:off x="7097766" y="3021110"/>
            <a:ext cx="58795" cy="0"/>
          </a:xfrm>
          <a:prstGeom prst="line">
            <a:avLst/>
          </a:prstGeom>
          <a:noFill/>
          <a:ln w="28575" cap="flat" cmpd="sng" algn="ctr">
            <a:solidFill>
              <a:srgbClr val="000000"/>
            </a:solidFill>
            <a:prstDash val="solid"/>
            <a:round/>
            <a:headEnd type="none" w="med" len="med"/>
            <a:tailEnd type="none" w="med" len="med"/>
          </a:ln>
          <a:effectLst/>
        </p:spPr>
      </p:cxnSp>
      <p:cxnSp>
        <p:nvCxnSpPr>
          <p:cNvPr id="26280" name="Straight Connector 26279">
            <a:extLst>
              <a:ext uri="{FF2B5EF4-FFF2-40B4-BE49-F238E27FC236}">
                <a16:creationId xmlns:a16="http://schemas.microsoft.com/office/drawing/2014/main" id="{EB154327-15C5-8251-AF37-1A1FA9EB62E7}"/>
              </a:ext>
            </a:extLst>
          </p:cNvPr>
          <p:cNvCxnSpPr>
            <a:cxnSpLocks/>
          </p:cNvCxnSpPr>
          <p:nvPr/>
        </p:nvCxnSpPr>
        <p:spPr bwMode="auto">
          <a:xfrm flipH="1">
            <a:off x="7097766" y="3343612"/>
            <a:ext cx="58795" cy="0"/>
          </a:xfrm>
          <a:prstGeom prst="line">
            <a:avLst/>
          </a:prstGeom>
          <a:noFill/>
          <a:ln w="28575" cap="flat" cmpd="sng" algn="ctr">
            <a:solidFill>
              <a:srgbClr val="000000"/>
            </a:solidFill>
            <a:prstDash val="solid"/>
            <a:round/>
            <a:headEnd type="none" w="med" len="med"/>
            <a:tailEnd type="none" w="med" len="med"/>
          </a:ln>
          <a:effectLst/>
        </p:spPr>
      </p:cxnSp>
      <p:grpSp>
        <p:nvGrpSpPr>
          <p:cNvPr id="26281" name="Group 26280">
            <a:extLst>
              <a:ext uri="{FF2B5EF4-FFF2-40B4-BE49-F238E27FC236}">
                <a16:creationId xmlns:a16="http://schemas.microsoft.com/office/drawing/2014/main" id="{A1A80524-15D9-4EB1-C96A-F0EBBA7A61DE}"/>
              </a:ext>
            </a:extLst>
          </p:cNvPr>
          <p:cNvGrpSpPr/>
          <p:nvPr/>
        </p:nvGrpSpPr>
        <p:grpSpPr>
          <a:xfrm>
            <a:off x="147624" y="1547820"/>
            <a:ext cx="6083589" cy="2519544"/>
            <a:chOff x="249409" y="1308392"/>
            <a:chExt cx="6083589" cy="2519544"/>
          </a:xfrm>
        </p:grpSpPr>
        <p:graphicFrame>
          <p:nvGraphicFramePr>
            <p:cNvPr id="26282" name="Chart 26281">
              <a:extLst>
                <a:ext uri="{FF2B5EF4-FFF2-40B4-BE49-F238E27FC236}">
                  <a16:creationId xmlns:a16="http://schemas.microsoft.com/office/drawing/2014/main" id="{386A9122-4218-0EDE-71D2-F5787F082126}"/>
                </a:ext>
              </a:extLst>
            </p:cNvPr>
            <p:cNvGraphicFramePr/>
            <p:nvPr/>
          </p:nvGraphicFramePr>
          <p:xfrm>
            <a:off x="3335735" y="1373450"/>
            <a:ext cx="2424863" cy="2199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6283" name="Chart 26282">
              <a:extLst>
                <a:ext uri="{FF2B5EF4-FFF2-40B4-BE49-F238E27FC236}">
                  <a16:creationId xmlns:a16="http://schemas.microsoft.com/office/drawing/2014/main" id="{2017CE59-A601-15EA-DCA5-C3CE1B1F1EDF}"/>
                </a:ext>
              </a:extLst>
            </p:cNvPr>
            <p:cNvGraphicFramePr/>
            <p:nvPr/>
          </p:nvGraphicFramePr>
          <p:xfrm>
            <a:off x="982034" y="1373450"/>
            <a:ext cx="2429276" cy="2199000"/>
          </p:xfrm>
          <a:graphic>
            <a:graphicData uri="http://schemas.openxmlformats.org/drawingml/2006/chart">
              <c:chart xmlns:c="http://schemas.openxmlformats.org/drawingml/2006/chart" xmlns:r="http://schemas.openxmlformats.org/officeDocument/2006/relationships" r:id="rId4"/>
            </a:graphicData>
          </a:graphic>
        </p:graphicFrame>
        <p:sp>
          <p:nvSpPr>
            <p:cNvPr id="26286" name="Rectangle 30">
              <a:extLst>
                <a:ext uri="{FF2B5EF4-FFF2-40B4-BE49-F238E27FC236}">
                  <a16:creationId xmlns:a16="http://schemas.microsoft.com/office/drawing/2014/main" id="{074816A3-A251-CD6E-BC15-367CE6360447}"/>
                </a:ext>
              </a:extLst>
            </p:cNvPr>
            <p:cNvSpPr>
              <a:spLocks noChangeArrowheads="1"/>
            </p:cNvSpPr>
            <p:nvPr/>
          </p:nvSpPr>
          <p:spPr bwMode="auto">
            <a:xfrm>
              <a:off x="2167515" y="1308392"/>
              <a:ext cx="115095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rPr>
                <a:t>Olaparib (n = 260)</a:t>
              </a:r>
            </a:p>
          </p:txBody>
        </p:sp>
        <p:sp>
          <p:nvSpPr>
            <p:cNvPr id="26287" name="Rectangle 31">
              <a:extLst>
                <a:ext uri="{FF2B5EF4-FFF2-40B4-BE49-F238E27FC236}">
                  <a16:creationId xmlns:a16="http://schemas.microsoft.com/office/drawing/2014/main" id="{2AB32C47-3A1F-2C03-A966-AB6EABECDA58}"/>
                </a:ext>
              </a:extLst>
            </p:cNvPr>
            <p:cNvSpPr>
              <a:spLocks noChangeArrowheads="1"/>
            </p:cNvSpPr>
            <p:nvPr/>
          </p:nvSpPr>
          <p:spPr bwMode="auto">
            <a:xfrm>
              <a:off x="3428575" y="1311639"/>
              <a:ext cx="110126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121917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rPr>
                <a:t>Placebo (n = 130)</a:t>
              </a:r>
            </a:p>
          </p:txBody>
        </p:sp>
        <p:sp>
          <p:nvSpPr>
            <p:cNvPr id="26288" name="Rectangle 26287">
              <a:extLst>
                <a:ext uri="{FF2B5EF4-FFF2-40B4-BE49-F238E27FC236}">
                  <a16:creationId xmlns:a16="http://schemas.microsoft.com/office/drawing/2014/main" id="{B0D0145B-788F-15C9-681F-723BFCF651BF}"/>
                </a:ext>
              </a:extLst>
            </p:cNvPr>
            <p:cNvSpPr>
              <a:spLocks noChangeArrowheads="1"/>
            </p:cNvSpPr>
            <p:nvPr/>
          </p:nvSpPr>
          <p:spPr bwMode="auto">
            <a:xfrm>
              <a:off x="486655" y="2545889"/>
              <a:ext cx="679673"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rPr>
                <a:t>Constipation</a:t>
              </a:r>
            </a:p>
          </p:txBody>
        </p:sp>
        <p:sp>
          <p:nvSpPr>
            <p:cNvPr id="26289" name="Rectangle 26288">
              <a:extLst>
                <a:ext uri="{FF2B5EF4-FFF2-40B4-BE49-F238E27FC236}">
                  <a16:creationId xmlns:a16="http://schemas.microsoft.com/office/drawing/2014/main" id="{111325D1-6555-C540-6132-40B2798C5420}"/>
                </a:ext>
              </a:extLst>
            </p:cNvPr>
            <p:cNvSpPr>
              <a:spLocks noChangeArrowheads="1"/>
            </p:cNvSpPr>
            <p:nvPr/>
          </p:nvSpPr>
          <p:spPr bwMode="auto">
            <a:xfrm>
              <a:off x="634131" y="2754092"/>
              <a:ext cx="53219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rPr>
                <a:t>Dysgeusia</a:t>
              </a:r>
            </a:p>
          </p:txBody>
        </p:sp>
        <p:sp>
          <p:nvSpPr>
            <p:cNvPr id="26290" name="Rectangle 18">
              <a:extLst>
                <a:ext uri="{FF2B5EF4-FFF2-40B4-BE49-F238E27FC236}">
                  <a16:creationId xmlns:a16="http://schemas.microsoft.com/office/drawing/2014/main" id="{82C41236-2F6A-EB69-32E2-63FD8994DAE8}"/>
                </a:ext>
              </a:extLst>
            </p:cNvPr>
            <p:cNvSpPr>
              <a:spLocks noChangeArrowheads="1"/>
            </p:cNvSpPr>
            <p:nvPr/>
          </p:nvSpPr>
          <p:spPr bwMode="auto">
            <a:xfrm>
              <a:off x="493066" y="3170496"/>
              <a:ext cx="67326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rPr>
                <a:t>Neutropenia</a:t>
              </a:r>
            </a:p>
          </p:txBody>
        </p:sp>
        <p:sp>
          <p:nvSpPr>
            <p:cNvPr id="26291" name="Rectangle 6">
              <a:extLst>
                <a:ext uri="{FF2B5EF4-FFF2-40B4-BE49-F238E27FC236}">
                  <a16:creationId xmlns:a16="http://schemas.microsoft.com/office/drawing/2014/main" id="{AF0DAD41-569A-6C81-806C-FEDA1AA09BE8}"/>
                </a:ext>
              </a:extLst>
            </p:cNvPr>
            <p:cNvSpPr>
              <a:spLocks noChangeArrowheads="1"/>
            </p:cNvSpPr>
            <p:nvPr/>
          </p:nvSpPr>
          <p:spPr bwMode="auto">
            <a:xfrm>
              <a:off x="637227" y="1499688"/>
              <a:ext cx="52910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rPr>
                <a:t>Nausea</a:t>
              </a:r>
            </a:p>
          </p:txBody>
        </p:sp>
        <p:sp>
          <p:nvSpPr>
            <p:cNvPr id="26292" name="Rectangle 8">
              <a:extLst>
                <a:ext uri="{FF2B5EF4-FFF2-40B4-BE49-F238E27FC236}">
                  <a16:creationId xmlns:a16="http://schemas.microsoft.com/office/drawing/2014/main" id="{6E7E9E45-BA81-51DE-313D-62CA94FD42EC}"/>
                </a:ext>
              </a:extLst>
            </p:cNvPr>
            <p:cNvSpPr>
              <a:spLocks noChangeArrowheads="1"/>
            </p:cNvSpPr>
            <p:nvPr/>
          </p:nvSpPr>
          <p:spPr bwMode="auto">
            <a:xfrm>
              <a:off x="249409" y="1713076"/>
              <a:ext cx="916919"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rPr>
                <a:t>Fatigue/Asthenia</a:t>
              </a:r>
            </a:p>
          </p:txBody>
        </p:sp>
        <p:sp>
          <p:nvSpPr>
            <p:cNvPr id="26293" name="Rectangle 10">
              <a:extLst>
                <a:ext uri="{FF2B5EF4-FFF2-40B4-BE49-F238E27FC236}">
                  <a16:creationId xmlns:a16="http://schemas.microsoft.com/office/drawing/2014/main" id="{71AC4B3A-513D-1AA5-E894-76C611A1C042}"/>
                </a:ext>
              </a:extLst>
            </p:cNvPr>
            <p:cNvSpPr>
              <a:spLocks noChangeArrowheads="1"/>
            </p:cNvSpPr>
            <p:nvPr/>
          </p:nvSpPr>
          <p:spPr bwMode="auto">
            <a:xfrm>
              <a:off x="679015" y="1921280"/>
              <a:ext cx="487313"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rPr>
                <a:t>Vomiting</a:t>
              </a:r>
            </a:p>
          </p:txBody>
        </p:sp>
        <p:sp>
          <p:nvSpPr>
            <p:cNvPr id="26294" name="Rectangle 11">
              <a:extLst>
                <a:ext uri="{FF2B5EF4-FFF2-40B4-BE49-F238E27FC236}">
                  <a16:creationId xmlns:a16="http://schemas.microsoft.com/office/drawing/2014/main" id="{0CC5D3A3-64BA-484B-F62E-52A2350DFFB2}"/>
                </a:ext>
              </a:extLst>
            </p:cNvPr>
            <p:cNvSpPr>
              <a:spLocks noChangeArrowheads="1"/>
            </p:cNvSpPr>
            <p:nvPr/>
          </p:nvSpPr>
          <p:spPr bwMode="auto">
            <a:xfrm>
              <a:off x="372591" y="2337684"/>
              <a:ext cx="79373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rPr>
                <a:t>Diarrhea</a:t>
              </a:r>
            </a:p>
          </p:txBody>
        </p:sp>
        <p:sp>
          <p:nvSpPr>
            <p:cNvPr id="26295" name="Rectangle 15">
              <a:extLst>
                <a:ext uri="{FF2B5EF4-FFF2-40B4-BE49-F238E27FC236}">
                  <a16:creationId xmlns:a16="http://schemas.microsoft.com/office/drawing/2014/main" id="{00457478-4B7E-59A5-986F-3F2D3F8B221E}"/>
                </a:ext>
              </a:extLst>
            </p:cNvPr>
            <p:cNvSpPr>
              <a:spLocks noChangeArrowheads="1"/>
            </p:cNvSpPr>
            <p:nvPr/>
          </p:nvSpPr>
          <p:spPr bwMode="auto">
            <a:xfrm>
              <a:off x="635734" y="2962293"/>
              <a:ext cx="530594"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rPr>
                <a:t>Arthralgia</a:t>
              </a:r>
            </a:p>
          </p:txBody>
        </p:sp>
        <p:sp>
          <p:nvSpPr>
            <p:cNvPr id="26296" name="TextBox 26295">
              <a:extLst>
                <a:ext uri="{FF2B5EF4-FFF2-40B4-BE49-F238E27FC236}">
                  <a16:creationId xmlns:a16="http://schemas.microsoft.com/office/drawing/2014/main" id="{B90624CA-39E1-DDCB-120C-9D2B42F232F5}"/>
                </a:ext>
              </a:extLst>
            </p:cNvPr>
            <p:cNvSpPr txBox="1"/>
            <p:nvPr/>
          </p:nvSpPr>
          <p:spPr>
            <a:xfrm>
              <a:off x="1021855" y="3372599"/>
              <a:ext cx="420308" cy="276999"/>
            </a:xfrm>
            <a:prstGeom prst="rect">
              <a:avLst/>
            </a:prstGeom>
            <a:noFill/>
            <a:ln w="28575">
              <a:noFill/>
            </a:ln>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rPr>
                <a:t>100</a:t>
              </a:r>
            </a:p>
          </p:txBody>
        </p:sp>
        <p:sp>
          <p:nvSpPr>
            <p:cNvPr id="26297" name="TextBox 26296">
              <a:extLst>
                <a:ext uri="{FF2B5EF4-FFF2-40B4-BE49-F238E27FC236}">
                  <a16:creationId xmlns:a16="http://schemas.microsoft.com/office/drawing/2014/main" id="{6D920C4D-432D-497B-071F-661920C90E3F}"/>
                </a:ext>
              </a:extLst>
            </p:cNvPr>
            <p:cNvSpPr txBox="1"/>
            <p:nvPr/>
          </p:nvSpPr>
          <p:spPr>
            <a:xfrm>
              <a:off x="1565339" y="3372599"/>
              <a:ext cx="341761" cy="276999"/>
            </a:xfrm>
            <a:prstGeom prst="rect">
              <a:avLst/>
            </a:prstGeom>
            <a:noFill/>
            <a:ln w="28575">
              <a:noFill/>
            </a:ln>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rPr>
                <a:t>75</a:t>
              </a:r>
            </a:p>
          </p:txBody>
        </p:sp>
        <p:sp>
          <p:nvSpPr>
            <p:cNvPr id="26298" name="TextBox 26297">
              <a:extLst>
                <a:ext uri="{FF2B5EF4-FFF2-40B4-BE49-F238E27FC236}">
                  <a16:creationId xmlns:a16="http://schemas.microsoft.com/office/drawing/2014/main" id="{18A68620-73EF-5C66-3041-6A4886BFF7D0}"/>
                </a:ext>
              </a:extLst>
            </p:cNvPr>
            <p:cNvSpPr txBox="1"/>
            <p:nvPr/>
          </p:nvSpPr>
          <p:spPr>
            <a:xfrm>
              <a:off x="2083501" y="3372599"/>
              <a:ext cx="341760" cy="276999"/>
            </a:xfrm>
            <a:prstGeom prst="rect">
              <a:avLst/>
            </a:prstGeom>
            <a:noFill/>
            <a:ln w="28575">
              <a:noFill/>
            </a:ln>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rPr>
                <a:t>50</a:t>
              </a:r>
            </a:p>
          </p:txBody>
        </p:sp>
        <p:sp>
          <p:nvSpPr>
            <p:cNvPr id="26299" name="TextBox 26298">
              <a:extLst>
                <a:ext uri="{FF2B5EF4-FFF2-40B4-BE49-F238E27FC236}">
                  <a16:creationId xmlns:a16="http://schemas.microsoft.com/office/drawing/2014/main" id="{A88CB551-5C30-FCBB-3660-2CA5A2D6631E}"/>
                </a:ext>
              </a:extLst>
            </p:cNvPr>
            <p:cNvSpPr txBox="1"/>
            <p:nvPr/>
          </p:nvSpPr>
          <p:spPr>
            <a:xfrm>
              <a:off x="2595563" y="3372599"/>
              <a:ext cx="341760" cy="276999"/>
            </a:xfrm>
            <a:prstGeom prst="rect">
              <a:avLst/>
            </a:prstGeom>
            <a:noFill/>
            <a:ln w="28575">
              <a:noFill/>
            </a:ln>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rPr>
                <a:t>25</a:t>
              </a:r>
            </a:p>
          </p:txBody>
        </p:sp>
        <p:sp>
          <p:nvSpPr>
            <p:cNvPr id="26300" name="TextBox 26299">
              <a:extLst>
                <a:ext uri="{FF2B5EF4-FFF2-40B4-BE49-F238E27FC236}">
                  <a16:creationId xmlns:a16="http://schemas.microsoft.com/office/drawing/2014/main" id="{A13EBD2A-DF99-3D49-6E11-C84376895D6A}"/>
                </a:ext>
              </a:extLst>
            </p:cNvPr>
            <p:cNvSpPr txBox="1"/>
            <p:nvPr/>
          </p:nvSpPr>
          <p:spPr>
            <a:xfrm>
              <a:off x="3146899" y="3372599"/>
              <a:ext cx="263214" cy="276999"/>
            </a:xfrm>
            <a:prstGeom prst="rect">
              <a:avLst/>
            </a:prstGeom>
            <a:noFill/>
            <a:ln w="28575">
              <a:noFill/>
            </a:ln>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rPr>
                <a:t>0</a:t>
              </a:r>
            </a:p>
          </p:txBody>
        </p:sp>
        <p:sp>
          <p:nvSpPr>
            <p:cNvPr id="26301" name="TextBox 26300">
              <a:extLst>
                <a:ext uri="{FF2B5EF4-FFF2-40B4-BE49-F238E27FC236}">
                  <a16:creationId xmlns:a16="http://schemas.microsoft.com/office/drawing/2014/main" id="{8B4293F9-692B-6804-8005-8639789A70A1}"/>
                </a:ext>
              </a:extLst>
            </p:cNvPr>
            <p:cNvSpPr txBox="1"/>
            <p:nvPr/>
          </p:nvSpPr>
          <p:spPr>
            <a:xfrm>
              <a:off x="3341492" y="3372599"/>
              <a:ext cx="263214" cy="276999"/>
            </a:xfrm>
            <a:prstGeom prst="rect">
              <a:avLst/>
            </a:prstGeom>
            <a:noFill/>
            <a:ln w="28575">
              <a:noFill/>
            </a:ln>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rPr>
                <a:t>0</a:t>
              </a:r>
            </a:p>
          </p:txBody>
        </p:sp>
        <p:sp>
          <p:nvSpPr>
            <p:cNvPr id="26302" name="TextBox 26301">
              <a:extLst>
                <a:ext uri="{FF2B5EF4-FFF2-40B4-BE49-F238E27FC236}">
                  <a16:creationId xmlns:a16="http://schemas.microsoft.com/office/drawing/2014/main" id="{56EF8F53-0849-485E-09EA-2AF0352EA8A2}"/>
                </a:ext>
              </a:extLst>
            </p:cNvPr>
            <p:cNvSpPr txBox="1"/>
            <p:nvPr/>
          </p:nvSpPr>
          <p:spPr>
            <a:xfrm>
              <a:off x="3814286" y="3372599"/>
              <a:ext cx="341760" cy="276999"/>
            </a:xfrm>
            <a:prstGeom prst="rect">
              <a:avLst/>
            </a:prstGeom>
            <a:noFill/>
            <a:ln w="28575">
              <a:noFill/>
            </a:ln>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rPr>
                <a:t>25</a:t>
              </a:r>
            </a:p>
          </p:txBody>
        </p:sp>
        <p:sp>
          <p:nvSpPr>
            <p:cNvPr id="26303" name="TextBox 26302">
              <a:extLst>
                <a:ext uri="{FF2B5EF4-FFF2-40B4-BE49-F238E27FC236}">
                  <a16:creationId xmlns:a16="http://schemas.microsoft.com/office/drawing/2014/main" id="{D5878BD2-CD1F-B437-D518-69B6AA8A32A6}"/>
                </a:ext>
              </a:extLst>
            </p:cNvPr>
            <p:cNvSpPr txBox="1"/>
            <p:nvPr/>
          </p:nvSpPr>
          <p:spPr>
            <a:xfrm>
              <a:off x="4326351" y="3372599"/>
              <a:ext cx="341760" cy="276999"/>
            </a:xfrm>
            <a:prstGeom prst="rect">
              <a:avLst/>
            </a:prstGeom>
            <a:noFill/>
            <a:ln w="28575">
              <a:noFill/>
            </a:ln>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rPr>
                <a:t>50</a:t>
              </a:r>
            </a:p>
          </p:txBody>
        </p:sp>
        <p:sp>
          <p:nvSpPr>
            <p:cNvPr id="26304" name="TextBox 26303">
              <a:extLst>
                <a:ext uri="{FF2B5EF4-FFF2-40B4-BE49-F238E27FC236}">
                  <a16:creationId xmlns:a16="http://schemas.microsoft.com/office/drawing/2014/main" id="{5A3C8D1F-7381-D489-1483-587A44129A5B}"/>
                </a:ext>
              </a:extLst>
            </p:cNvPr>
            <p:cNvSpPr txBox="1"/>
            <p:nvPr/>
          </p:nvSpPr>
          <p:spPr>
            <a:xfrm>
              <a:off x="4844509" y="3372599"/>
              <a:ext cx="341761" cy="276999"/>
            </a:xfrm>
            <a:prstGeom prst="rect">
              <a:avLst/>
            </a:prstGeom>
            <a:noFill/>
            <a:ln w="28575">
              <a:noFill/>
            </a:ln>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rPr>
                <a:t>75</a:t>
              </a:r>
            </a:p>
          </p:txBody>
        </p:sp>
        <p:sp>
          <p:nvSpPr>
            <p:cNvPr id="26305" name="TextBox 26304">
              <a:extLst>
                <a:ext uri="{FF2B5EF4-FFF2-40B4-BE49-F238E27FC236}">
                  <a16:creationId xmlns:a16="http://schemas.microsoft.com/office/drawing/2014/main" id="{A586575B-6B99-64B2-EDE6-3EB6D7FE06D3}"/>
                </a:ext>
              </a:extLst>
            </p:cNvPr>
            <p:cNvSpPr txBox="1"/>
            <p:nvPr/>
          </p:nvSpPr>
          <p:spPr>
            <a:xfrm>
              <a:off x="5317299" y="3372599"/>
              <a:ext cx="420308" cy="276999"/>
            </a:xfrm>
            <a:prstGeom prst="rect">
              <a:avLst/>
            </a:prstGeom>
            <a:noFill/>
            <a:ln w="28575">
              <a:noFill/>
            </a:ln>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rPr>
                <a:t>100</a:t>
              </a:r>
            </a:p>
          </p:txBody>
        </p:sp>
        <p:grpSp>
          <p:nvGrpSpPr>
            <p:cNvPr id="26306" name="Group 26305">
              <a:extLst>
                <a:ext uri="{FF2B5EF4-FFF2-40B4-BE49-F238E27FC236}">
                  <a16:creationId xmlns:a16="http://schemas.microsoft.com/office/drawing/2014/main" id="{60E5A31B-0ABC-AD4B-C92A-AA16540DADEE}"/>
                </a:ext>
              </a:extLst>
            </p:cNvPr>
            <p:cNvGrpSpPr/>
            <p:nvPr/>
          </p:nvGrpSpPr>
          <p:grpSpPr>
            <a:xfrm>
              <a:off x="1227053" y="3343620"/>
              <a:ext cx="4297225" cy="64446"/>
              <a:chOff x="1227053" y="3343620"/>
              <a:chExt cx="4297225" cy="64446"/>
            </a:xfrm>
          </p:grpSpPr>
          <p:sp>
            <p:nvSpPr>
              <p:cNvPr id="26341" name="Line 210">
                <a:extLst>
                  <a:ext uri="{FF2B5EF4-FFF2-40B4-BE49-F238E27FC236}">
                    <a16:creationId xmlns:a16="http://schemas.microsoft.com/office/drawing/2014/main" id="{3A6C6F23-6848-2B76-67C3-E20CECB5DA27}"/>
                  </a:ext>
                </a:extLst>
              </p:cNvPr>
              <p:cNvSpPr>
                <a:spLocks noChangeShapeType="1"/>
              </p:cNvSpPr>
              <p:nvPr/>
            </p:nvSpPr>
            <p:spPr bwMode="auto">
              <a:xfrm>
                <a:off x="1736537"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endParaRPr>
              </a:p>
            </p:txBody>
          </p:sp>
          <p:sp>
            <p:nvSpPr>
              <p:cNvPr id="26342" name="Line 211">
                <a:extLst>
                  <a:ext uri="{FF2B5EF4-FFF2-40B4-BE49-F238E27FC236}">
                    <a16:creationId xmlns:a16="http://schemas.microsoft.com/office/drawing/2014/main" id="{4B02DF68-2C0F-FC3C-4E2E-88DF53A0A81C}"/>
                  </a:ext>
                </a:extLst>
              </p:cNvPr>
              <p:cNvSpPr>
                <a:spLocks noChangeShapeType="1"/>
              </p:cNvSpPr>
              <p:nvPr/>
            </p:nvSpPr>
            <p:spPr bwMode="auto">
              <a:xfrm>
                <a:off x="2254062"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endParaRPr>
              </a:p>
            </p:txBody>
          </p:sp>
          <p:sp>
            <p:nvSpPr>
              <p:cNvPr id="26343" name="Line 212">
                <a:extLst>
                  <a:ext uri="{FF2B5EF4-FFF2-40B4-BE49-F238E27FC236}">
                    <a16:creationId xmlns:a16="http://schemas.microsoft.com/office/drawing/2014/main" id="{BED8D86B-7DEF-96FB-F8B7-46600D90B533}"/>
                  </a:ext>
                </a:extLst>
              </p:cNvPr>
              <p:cNvSpPr>
                <a:spLocks noChangeShapeType="1"/>
              </p:cNvSpPr>
              <p:nvPr/>
            </p:nvSpPr>
            <p:spPr bwMode="auto">
              <a:xfrm>
                <a:off x="2766824"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endParaRPr>
              </a:p>
            </p:txBody>
          </p:sp>
          <p:sp>
            <p:nvSpPr>
              <p:cNvPr id="26344" name="Line 213">
                <a:extLst>
                  <a:ext uri="{FF2B5EF4-FFF2-40B4-BE49-F238E27FC236}">
                    <a16:creationId xmlns:a16="http://schemas.microsoft.com/office/drawing/2014/main" id="{DF0D2B12-98EA-632E-1571-03F9269BE660}"/>
                  </a:ext>
                </a:extLst>
              </p:cNvPr>
              <p:cNvSpPr>
                <a:spLocks noChangeShapeType="1"/>
              </p:cNvSpPr>
              <p:nvPr/>
            </p:nvSpPr>
            <p:spPr bwMode="auto">
              <a:xfrm>
                <a:off x="3279587"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endParaRPr>
              </a:p>
            </p:txBody>
          </p:sp>
          <p:sp>
            <p:nvSpPr>
              <p:cNvPr id="26345" name="Line 217">
                <a:extLst>
                  <a:ext uri="{FF2B5EF4-FFF2-40B4-BE49-F238E27FC236}">
                    <a16:creationId xmlns:a16="http://schemas.microsoft.com/office/drawing/2014/main" id="{5FA1C328-760B-F9F2-1F04-F8B89686AB36}"/>
                  </a:ext>
                </a:extLst>
              </p:cNvPr>
              <p:cNvSpPr>
                <a:spLocks noChangeShapeType="1"/>
              </p:cNvSpPr>
              <p:nvPr/>
            </p:nvSpPr>
            <p:spPr bwMode="auto">
              <a:xfrm>
                <a:off x="3470054"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endParaRPr>
              </a:p>
            </p:txBody>
          </p:sp>
          <p:sp>
            <p:nvSpPr>
              <p:cNvPr id="26346" name="Line 218">
                <a:extLst>
                  <a:ext uri="{FF2B5EF4-FFF2-40B4-BE49-F238E27FC236}">
                    <a16:creationId xmlns:a16="http://schemas.microsoft.com/office/drawing/2014/main" id="{8DBE41BE-A384-42DE-AC03-FCD59446436B}"/>
                  </a:ext>
                </a:extLst>
              </p:cNvPr>
              <p:cNvSpPr>
                <a:spLocks noChangeShapeType="1"/>
              </p:cNvSpPr>
              <p:nvPr/>
            </p:nvSpPr>
            <p:spPr bwMode="auto">
              <a:xfrm>
                <a:off x="3985992"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endParaRPr>
              </a:p>
            </p:txBody>
          </p:sp>
          <p:sp>
            <p:nvSpPr>
              <p:cNvPr id="26347" name="Line 219">
                <a:extLst>
                  <a:ext uri="{FF2B5EF4-FFF2-40B4-BE49-F238E27FC236}">
                    <a16:creationId xmlns:a16="http://schemas.microsoft.com/office/drawing/2014/main" id="{1D74B330-F11E-FB5D-3C60-68C896F6D18B}"/>
                  </a:ext>
                </a:extLst>
              </p:cNvPr>
              <p:cNvSpPr>
                <a:spLocks noChangeShapeType="1"/>
              </p:cNvSpPr>
              <p:nvPr/>
            </p:nvSpPr>
            <p:spPr bwMode="auto">
              <a:xfrm>
                <a:off x="4498754"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endParaRPr>
              </a:p>
            </p:txBody>
          </p:sp>
          <p:sp>
            <p:nvSpPr>
              <p:cNvPr id="26348" name="Line 220">
                <a:extLst>
                  <a:ext uri="{FF2B5EF4-FFF2-40B4-BE49-F238E27FC236}">
                    <a16:creationId xmlns:a16="http://schemas.microsoft.com/office/drawing/2014/main" id="{7901B9F9-C807-0F96-80FF-E0F398F281C9}"/>
                  </a:ext>
                </a:extLst>
              </p:cNvPr>
              <p:cNvSpPr>
                <a:spLocks noChangeShapeType="1"/>
              </p:cNvSpPr>
              <p:nvPr/>
            </p:nvSpPr>
            <p:spPr bwMode="auto">
              <a:xfrm>
                <a:off x="5014692" y="3344058"/>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endParaRPr>
              </a:p>
            </p:txBody>
          </p:sp>
          <p:sp>
            <p:nvSpPr>
              <p:cNvPr id="26349" name="Line 221">
                <a:extLst>
                  <a:ext uri="{FF2B5EF4-FFF2-40B4-BE49-F238E27FC236}">
                    <a16:creationId xmlns:a16="http://schemas.microsoft.com/office/drawing/2014/main" id="{880A9403-C21E-F564-8F22-E283481C3427}"/>
                  </a:ext>
                </a:extLst>
              </p:cNvPr>
              <p:cNvSpPr>
                <a:spLocks noChangeShapeType="1"/>
              </p:cNvSpPr>
              <p:nvPr/>
            </p:nvSpPr>
            <p:spPr bwMode="auto">
              <a:xfrm>
                <a:off x="5521898" y="3343620"/>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endParaRPr>
              </a:p>
            </p:txBody>
          </p:sp>
          <p:sp>
            <p:nvSpPr>
              <p:cNvPr id="26350" name="Line 197">
                <a:extLst>
                  <a:ext uri="{FF2B5EF4-FFF2-40B4-BE49-F238E27FC236}">
                    <a16:creationId xmlns:a16="http://schemas.microsoft.com/office/drawing/2014/main" id="{44411DCB-89B1-DDD5-30A3-64ED8F0B4755}"/>
                  </a:ext>
                </a:extLst>
              </p:cNvPr>
              <p:cNvSpPr>
                <a:spLocks noChangeShapeType="1"/>
              </p:cNvSpPr>
              <p:nvPr/>
            </p:nvSpPr>
            <p:spPr bwMode="auto">
              <a:xfrm flipH="1" flipV="1">
                <a:off x="1227053" y="3343620"/>
                <a:ext cx="4297225" cy="0"/>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endParaRPr>
              </a:p>
            </p:txBody>
          </p:sp>
        </p:grpSp>
        <p:sp>
          <p:nvSpPr>
            <p:cNvPr id="26307" name="Rectangle 10">
              <a:extLst>
                <a:ext uri="{FF2B5EF4-FFF2-40B4-BE49-F238E27FC236}">
                  <a16:creationId xmlns:a16="http://schemas.microsoft.com/office/drawing/2014/main" id="{3005613A-32FD-FCAA-871A-85D8FBB5F0AF}"/>
                </a:ext>
              </a:extLst>
            </p:cNvPr>
            <p:cNvSpPr>
              <a:spLocks noChangeArrowheads="1"/>
            </p:cNvSpPr>
            <p:nvPr/>
          </p:nvSpPr>
          <p:spPr bwMode="auto">
            <a:xfrm>
              <a:off x="372591" y="2129483"/>
              <a:ext cx="79373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000000"/>
                  </a:solidFill>
                  <a:effectLst/>
                  <a:uLnTx/>
                  <a:uFillTx/>
                  <a:latin typeface="Calibri" panose="020F0502020204030204" pitchFamily="34" charset="0"/>
                  <a:ea typeface="Ebrima" panose="02000000000000000000" pitchFamily="2" charset="0"/>
                  <a:cs typeface="Calibri" panose="020F0502020204030204" pitchFamily="34" charset="0"/>
                </a:rPr>
                <a:t>Anemia</a:t>
              </a:r>
            </a:p>
          </p:txBody>
        </p:sp>
        <p:sp>
          <p:nvSpPr>
            <p:cNvPr id="26308" name="TextBox 26307">
              <a:extLst>
                <a:ext uri="{FF2B5EF4-FFF2-40B4-BE49-F238E27FC236}">
                  <a16:creationId xmlns:a16="http://schemas.microsoft.com/office/drawing/2014/main" id="{261C6F02-7871-E14A-8D27-34E397904321}"/>
                </a:ext>
              </a:extLst>
            </p:cNvPr>
            <p:cNvSpPr txBox="1"/>
            <p:nvPr/>
          </p:nvSpPr>
          <p:spPr>
            <a:xfrm>
              <a:off x="3081554" y="1494010"/>
              <a:ext cx="151079" cy="99906"/>
            </a:xfrm>
            <a:prstGeom prst="rect">
              <a:avLst/>
            </a:prstGeom>
            <a:noFill/>
          </p:spPr>
          <p:txBody>
            <a:bodyPr wrap="none" lIns="0" tIns="0" rIns="0" bIns="0" rtlCol="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FFFFFF"/>
                  </a:solidFill>
                  <a:effectLst/>
                  <a:uLnTx/>
                  <a:uFillTx/>
                  <a:latin typeface="Calibri"/>
                  <a:cs typeface="Calibri" panose="020F0502020204030204" pitchFamily="34" charset="0"/>
                </a:rPr>
                <a:t>0.8</a:t>
              </a:r>
              <a:endParaRPr kumimoji="0" lang="en-US" sz="1200" b="0" i="0" u="none" strike="noStrike" kern="0" cap="none" spc="0" normalizeH="0" baseline="0" noProof="0" dirty="0">
                <a:ln>
                  <a:noFill/>
                </a:ln>
                <a:solidFill>
                  <a:srgbClr val="FFFFFF"/>
                </a:solidFill>
                <a:effectLst/>
                <a:uLnTx/>
                <a:uFillTx/>
                <a:latin typeface="Calibri"/>
                <a:cs typeface="Calibri" panose="020F0502020204030204" pitchFamily="34" charset="0"/>
              </a:endParaRPr>
            </a:p>
          </p:txBody>
        </p:sp>
        <p:sp>
          <p:nvSpPr>
            <p:cNvPr id="26309" name="TextBox 26308">
              <a:extLst>
                <a:ext uri="{FF2B5EF4-FFF2-40B4-BE49-F238E27FC236}">
                  <a16:creationId xmlns:a16="http://schemas.microsoft.com/office/drawing/2014/main" id="{E328D1E9-892B-7DEF-D862-FBDAC6383D13}"/>
                </a:ext>
              </a:extLst>
            </p:cNvPr>
            <p:cNvSpPr txBox="1"/>
            <p:nvPr/>
          </p:nvSpPr>
          <p:spPr>
            <a:xfrm>
              <a:off x="3019331" y="1686767"/>
              <a:ext cx="151079" cy="99906"/>
            </a:xfrm>
            <a:prstGeom prst="rect">
              <a:avLst/>
            </a:prstGeom>
            <a:noFill/>
          </p:spPr>
          <p:txBody>
            <a:bodyPr wrap="none" lIns="0" tIns="0" rIns="0" bIns="0" rtlCol="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FFFFFF"/>
                  </a:solidFill>
                  <a:effectLst/>
                  <a:uLnTx/>
                  <a:uFillTx/>
                  <a:latin typeface="Calibri"/>
                  <a:cs typeface="Calibri" panose="020F0502020204030204" pitchFamily="34" charset="0"/>
                </a:rPr>
                <a:t>3.8</a:t>
              </a:r>
              <a:endParaRPr kumimoji="0" lang="en-US" sz="1200" b="0" i="0" u="none" strike="noStrike" kern="0" cap="none" spc="0" normalizeH="0" baseline="0" noProof="0" dirty="0">
                <a:ln>
                  <a:noFill/>
                </a:ln>
                <a:solidFill>
                  <a:srgbClr val="FFFFFF"/>
                </a:solidFill>
                <a:effectLst/>
                <a:uLnTx/>
                <a:uFillTx/>
                <a:latin typeface="Calibri"/>
                <a:cs typeface="Calibri" panose="020F0502020204030204" pitchFamily="34" charset="0"/>
              </a:endParaRPr>
            </a:p>
          </p:txBody>
        </p:sp>
        <p:sp>
          <p:nvSpPr>
            <p:cNvPr id="26310" name="TextBox 26309">
              <a:extLst>
                <a:ext uri="{FF2B5EF4-FFF2-40B4-BE49-F238E27FC236}">
                  <a16:creationId xmlns:a16="http://schemas.microsoft.com/office/drawing/2014/main" id="{84112852-7C8F-DCE3-8106-F6ADF4DB3902}"/>
                </a:ext>
              </a:extLst>
            </p:cNvPr>
            <p:cNvSpPr txBox="1"/>
            <p:nvPr/>
          </p:nvSpPr>
          <p:spPr>
            <a:xfrm>
              <a:off x="3058616" y="1904641"/>
              <a:ext cx="151079" cy="99906"/>
            </a:xfrm>
            <a:prstGeom prst="rect">
              <a:avLst/>
            </a:prstGeom>
            <a:noFill/>
          </p:spPr>
          <p:txBody>
            <a:bodyPr wrap="none" lIns="0" tIns="0" rIns="0" bIns="0" rtlCol="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FFFFFF"/>
                  </a:solidFill>
                  <a:effectLst/>
                  <a:uLnTx/>
                  <a:uFillTx/>
                  <a:latin typeface="Calibri"/>
                  <a:cs typeface="Calibri" panose="020F0502020204030204" pitchFamily="34" charset="0"/>
                </a:rPr>
                <a:t>0.4</a:t>
              </a:r>
              <a:endParaRPr kumimoji="0" lang="en-US" sz="1200" b="0" i="0" u="none" strike="noStrike" kern="0" cap="none" spc="0" normalizeH="0" baseline="0" noProof="0" dirty="0">
                <a:ln>
                  <a:noFill/>
                </a:ln>
                <a:solidFill>
                  <a:srgbClr val="FFFFFF"/>
                </a:solidFill>
                <a:effectLst/>
                <a:uLnTx/>
                <a:uFillTx/>
                <a:latin typeface="Calibri"/>
                <a:cs typeface="Calibri" panose="020F0502020204030204" pitchFamily="34" charset="0"/>
              </a:endParaRPr>
            </a:p>
          </p:txBody>
        </p:sp>
        <p:sp>
          <p:nvSpPr>
            <p:cNvPr id="26311" name="TextBox 26310">
              <a:extLst>
                <a:ext uri="{FF2B5EF4-FFF2-40B4-BE49-F238E27FC236}">
                  <a16:creationId xmlns:a16="http://schemas.microsoft.com/office/drawing/2014/main" id="{32565235-A200-E346-40B2-D64080820618}"/>
                </a:ext>
              </a:extLst>
            </p:cNvPr>
            <p:cNvSpPr txBox="1"/>
            <p:nvPr/>
          </p:nvSpPr>
          <p:spPr>
            <a:xfrm>
              <a:off x="2566473" y="2110500"/>
              <a:ext cx="198654" cy="99906"/>
            </a:xfrm>
            <a:prstGeom prst="rect">
              <a:avLst/>
            </a:prstGeom>
            <a:noFill/>
          </p:spPr>
          <p:txBody>
            <a:bodyPr wrap="none" lIns="0" tIns="0" rIns="0" bIns="0" rtlCol="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FFFFFF"/>
                  </a:solidFill>
                  <a:effectLst/>
                  <a:uLnTx/>
                  <a:uFillTx/>
                  <a:latin typeface="Calibri"/>
                  <a:cs typeface="Calibri" panose="020F0502020204030204" pitchFamily="34" charset="0"/>
                </a:rPr>
                <a:t>21.5</a:t>
              </a:r>
              <a:endParaRPr kumimoji="0" lang="en-US" sz="1200" b="0" i="0" u="none" strike="noStrike" kern="0" cap="none" spc="0" normalizeH="0" baseline="0" noProof="0" dirty="0">
                <a:ln>
                  <a:noFill/>
                </a:ln>
                <a:solidFill>
                  <a:srgbClr val="FFFFFF"/>
                </a:solidFill>
                <a:effectLst/>
                <a:uLnTx/>
                <a:uFillTx/>
                <a:latin typeface="Calibri"/>
                <a:cs typeface="Calibri" panose="020F0502020204030204" pitchFamily="34" charset="0"/>
              </a:endParaRPr>
            </a:p>
          </p:txBody>
        </p:sp>
        <p:sp>
          <p:nvSpPr>
            <p:cNvPr id="26312" name="TextBox 26311">
              <a:extLst>
                <a:ext uri="{FF2B5EF4-FFF2-40B4-BE49-F238E27FC236}">
                  <a16:creationId xmlns:a16="http://schemas.microsoft.com/office/drawing/2014/main" id="{C5644688-33DD-9205-3194-E3AE19395EC6}"/>
                </a:ext>
              </a:extLst>
            </p:cNvPr>
            <p:cNvSpPr txBox="1"/>
            <p:nvPr/>
          </p:nvSpPr>
          <p:spPr>
            <a:xfrm>
              <a:off x="3036748" y="2318680"/>
              <a:ext cx="151079" cy="99906"/>
            </a:xfrm>
            <a:prstGeom prst="rect">
              <a:avLst/>
            </a:prstGeom>
            <a:noFill/>
          </p:spPr>
          <p:txBody>
            <a:bodyPr wrap="none" lIns="0" tIns="0" rIns="0" bIns="0" rtlCol="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FFFFFF"/>
                  </a:solidFill>
                  <a:effectLst/>
                  <a:uLnTx/>
                  <a:uFillTx/>
                  <a:latin typeface="Calibri"/>
                  <a:cs typeface="Calibri" panose="020F0502020204030204" pitchFamily="34" charset="0"/>
                </a:rPr>
                <a:t>3.1</a:t>
              </a:r>
              <a:endParaRPr kumimoji="0" lang="en-US" sz="1200" b="0" i="0" u="none" strike="noStrike" kern="0" cap="none" spc="0" normalizeH="0" baseline="0" noProof="0" dirty="0">
                <a:ln>
                  <a:noFill/>
                </a:ln>
                <a:solidFill>
                  <a:srgbClr val="FFFFFF"/>
                </a:solidFill>
                <a:effectLst/>
                <a:uLnTx/>
                <a:uFillTx/>
                <a:latin typeface="Calibri"/>
                <a:cs typeface="Calibri" panose="020F0502020204030204" pitchFamily="34" charset="0"/>
              </a:endParaRPr>
            </a:p>
          </p:txBody>
        </p:sp>
        <p:sp>
          <p:nvSpPr>
            <p:cNvPr id="26313" name="TextBox 26312">
              <a:extLst>
                <a:ext uri="{FF2B5EF4-FFF2-40B4-BE49-F238E27FC236}">
                  <a16:creationId xmlns:a16="http://schemas.microsoft.com/office/drawing/2014/main" id="{7ED36BCE-57A9-CBAA-CB0E-486703096D31}"/>
                </a:ext>
              </a:extLst>
            </p:cNvPr>
            <p:cNvSpPr txBox="1"/>
            <p:nvPr/>
          </p:nvSpPr>
          <p:spPr>
            <a:xfrm>
              <a:off x="2919487" y="3151393"/>
              <a:ext cx="151079" cy="99906"/>
            </a:xfrm>
            <a:prstGeom prst="rect">
              <a:avLst/>
            </a:prstGeom>
            <a:noFill/>
          </p:spPr>
          <p:txBody>
            <a:bodyPr wrap="none" lIns="0" tIns="0" rIns="0" bIns="0" rtlCol="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FFFFFF"/>
                  </a:solidFill>
                  <a:effectLst/>
                  <a:uLnTx/>
                  <a:uFillTx/>
                  <a:latin typeface="Calibri"/>
                  <a:cs typeface="Calibri" panose="020F0502020204030204" pitchFamily="34" charset="0"/>
                </a:rPr>
                <a:t>8.5</a:t>
              </a:r>
              <a:endParaRPr kumimoji="0" lang="en-US" sz="1200" b="0" i="0" u="none" strike="noStrike" kern="0" cap="none" spc="0" normalizeH="0" baseline="0" noProof="0" dirty="0">
                <a:ln>
                  <a:noFill/>
                </a:ln>
                <a:solidFill>
                  <a:srgbClr val="FFFFFF"/>
                </a:solidFill>
                <a:effectLst/>
                <a:uLnTx/>
                <a:uFillTx/>
                <a:latin typeface="Calibri"/>
                <a:cs typeface="Calibri" panose="020F0502020204030204" pitchFamily="34" charset="0"/>
              </a:endParaRPr>
            </a:p>
          </p:txBody>
        </p:sp>
        <p:sp>
          <p:nvSpPr>
            <p:cNvPr id="26314" name="TextBox 26313">
              <a:extLst>
                <a:ext uri="{FF2B5EF4-FFF2-40B4-BE49-F238E27FC236}">
                  <a16:creationId xmlns:a16="http://schemas.microsoft.com/office/drawing/2014/main" id="{A6BBF989-58D9-FB9F-DC9C-207B858BB1C0}"/>
                </a:ext>
              </a:extLst>
            </p:cNvPr>
            <p:cNvSpPr txBox="1"/>
            <p:nvPr/>
          </p:nvSpPr>
          <p:spPr>
            <a:xfrm>
              <a:off x="3513963" y="3144340"/>
              <a:ext cx="151079" cy="99906"/>
            </a:xfrm>
            <a:prstGeom prst="rect">
              <a:avLst/>
            </a:prstGeom>
            <a:noFill/>
          </p:spPr>
          <p:txBody>
            <a:bodyPr wrap="none" lIns="0" tIns="0" rIns="0" bIns="0" rtlCol="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cs typeface="Calibri" panose="020F0502020204030204" pitchFamily="34" charset="0"/>
                </a:rPr>
                <a:t>4.6</a:t>
              </a:r>
              <a:endParaRPr kumimoji="0" lang="en-US" sz="1200" b="0" i="0" u="none" strike="noStrike" kern="0" cap="none" spc="0" normalizeH="0" baseline="0" noProof="0" dirty="0">
                <a:ln>
                  <a:noFill/>
                </a:ln>
                <a:solidFill>
                  <a:srgbClr val="000000"/>
                </a:solidFill>
                <a:effectLst/>
                <a:uLnTx/>
                <a:uFillTx/>
                <a:latin typeface="Calibri"/>
                <a:cs typeface="Calibri" panose="020F0502020204030204" pitchFamily="34" charset="0"/>
              </a:endParaRPr>
            </a:p>
          </p:txBody>
        </p:sp>
        <p:sp>
          <p:nvSpPr>
            <p:cNvPr id="26315" name="TextBox 26314">
              <a:extLst>
                <a:ext uri="{FF2B5EF4-FFF2-40B4-BE49-F238E27FC236}">
                  <a16:creationId xmlns:a16="http://schemas.microsoft.com/office/drawing/2014/main" id="{D0789FDE-067C-0D14-35FF-BD2C0D4B6B71}"/>
                </a:ext>
              </a:extLst>
            </p:cNvPr>
            <p:cNvSpPr txBox="1"/>
            <p:nvPr/>
          </p:nvSpPr>
          <p:spPr>
            <a:xfrm>
              <a:off x="3496170" y="2110500"/>
              <a:ext cx="151079" cy="99906"/>
            </a:xfrm>
            <a:prstGeom prst="rect">
              <a:avLst/>
            </a:prstGeom>
            <a:noFill/>
          </p:spPr>
          <p:txBody>
            <a:bodyPr wrap="none" lIns="0" tIns="0" rIns="0" bIns="0" rtlCol="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cs typeface="Calibri" panose="020F0502020204030204" pitchFamily="34" charset="0"/>
                </a:rPr>
                <a:t>1.5</a:t>
              </a:r>
              <a:endParaRPr kumimoji="0" lang="en-US" sz="1200" b="0" i="0" u="none" strike="noStrike" kern="0" cap="none" spc="0" normalizeH="0" baseline="0" noProof="0" dirty="0">
                <a:ln>
                  <a:noFill/>
                </a:ln>
                <a:solidFill>
                  <a:srgbClr val="000000"/>
                </a:solidFill>
                <a:effectLst/>
                <a:uLnTx/>
                <a:uFillTx/>
                <a:latin typeface="Calibri"/>
                <a:cs typeface="Calibri" panose="020F0502020204030204" pitchFamily="34" charset="0"/>
              </a:endParaRPr>
            </a:p>
          </p:txBody>
        </p:sp>
        <p:sp>
          <p:nvSpPr>
            <p:cNvPr id="26316" name="TextBox 26315">
              <a:extLst>
                <a:ext uri="{FF2B5EF4-FFF2-40B4-BE49-F238E27FC236}">
                  <a16:creationId xmlns:a16="http://schemas.microsoft.com/office/drawing/2014/main" id="{E8F6D49B-FF0F-CE96-917C-04FE384C4448}"/>
                </a:ext>
              </a:extLst>
            </p:cNvPr>
            <p:cNvSpPr txBox="1"/>
            <p:nvPr/>
          </p:nvSpPr>
          <p:spPr>
            <a:xfrm>
              <a:off x="3539728" y="1904641"/>
              <a:ext cx="151079" cy="99906"/>
            </a:xfrm>
            <a:prstGeom prst="rect">
              <a:avLst/>
            </a:prstGeom>
            <a:noFill/>
          </p:spPr>
          <p:txBody>
            <a:bodyPr wrap="none" lIns="0" tIns="0" rIns="0" bIns="0" rtlCol="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cs typeface="Calibri" panose="020F0502020204030204" pitchFamily="34" charset="0"/>
                </a:rPr>
                <a:t>0.8</a:t>
              </a:r>
              <a:endParaRPr kumimoji="0" lang="en-US" sz="1200" b="0" i="0" u="none" strike="noStrike" kern="0" cap="none" spc="0" normalizeH="0" baseline="0" noProof="0" dirty="0">
                <a:ln>
                  <a:noFill/>
                </a:ln>
                <a:solidFill>
                  <a:srgbClr val="000000"/>
                </a:solidFill>
                <a:effectLst/>
                <a:uLnTx/>
                <a:uFillTx/>
                <a:latin typeface="Calibri"/>
                <a:cs typeface="Calibri" panose="020F0502020204030204" pitchFamily="34" charset="0"/>
              </a:endParaRPr>
            </a:p>
          </p:txBody>
        </p:sp>
        <p:sp>
          <p:nvSpPr>
            <p:cNvPr id="26317" name="TextBox 26316">
              <a:extLst>
                <a:ext uri="{FF2B5EF4-FFF2-40B4-BE49-F238E27FC236}">
                  <a16:creationId xmlns:a16="http://schemas.microsoft.com/office/drawing/2014/main" id="{10C70254-B22C-C875-2D7E-A07B8076946C}"/>
                </a:ext>
              </a:extLst>
            </p:cNvPr>
            <p:cNvSpPr txBox="1"/>
            <p:nvPr/>
          </p:nvSpPr>
          <p:spPr>
            <a:xfrm>
              <a:off x="3543219" y="1698782"/>
              <a:ext cx="151079" cy="99906"/>
            </a:xfrm>
            <a:prstGeom prst="rect">
              <a:avLst/>
            </a:prstGeom>
            <a:noFill/>
          </p:spPr>
          <p:txBody>
            <a:bodyPr wrap="none" lIns="0" tIns="0" rIns="0" bIns="0" rtlCol="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cs typeface="Calibri" panose="020F0502020204030204" pitchFamily="34" charset="0"/>
                </a:rPr>
                <a:t>1.5</a:t>
              </a:r>
              <a:endParaRPr kumimoji="0" lang="en-US" sz="1200" b="0" i="0" u="none" strike="noStrike" kern="0" cap="none" spc="0" normalizeH="0" baseline="0" noProof="0" dirty="0">
                <a:ln>
                  <a:noFill/>
                </a:ln>
                <a:solidFill>
                  <a:srgbClr val="000000"/>
                </a:solidFill>
                <a:effectLst/>
                <a:uLnTx/>
                <a:uFillTx/>
                <a:latin typeface="Calibri"/>
                <a:cs typeface="Calibri" panose="020F0502020204030204" pitchFamily="34" charset="0"/>
              </a:endParaRPr>
            </a:p>
          </p:txBody>
        </p:sp>
        <p:grpSp>
          <p:nvGrpSpPr>
            <p:cNvPr id="26318" name="Group 26317">
              <a:extLst>
                <a:ext uri="{FF2B5EF4-FFF2-40B4-BE49-F238E27FC236}">
                  <a16:creationId xmlns:a16="http://schemas.microsoft.com/office/drawing/2014/main" id="{765D29E9-84A2-D1E3-74D8-277B8FAE676B}"/>
                </a:ext>
              </a:extLst>
            </p:cNvPr>
            <p:cNvGrpSpPr/>
            <p:nvPr/>
          </p:nvGrpSpPr>
          <p:grpSpPr>
            <a:xfrm>
              <a:off x="4390890" y="2440468"/>
              <a:ext cx="1942108" cy="723170"/>
              <a:chOff x="4390890" y="2440468"/>
              <a:chExt cx="1942108" cy="723170"/>
            </a:xfrm>
          </p:grpSpPr>
          <p:sp>
            <p:nvSpPr>
              <p:cNvPr id="26333" name="Rectangle 26332">
                <a:extLst>
                  <a:ext uri="{FF2B5EF4-FFF2-40B4-BE49-F238E27FC236}">
                    <a16:creationId xmlns:a16="http://schemas.microsoft.com/office/drawing/2014/main" id="{6CA278DA-1A69-C44E-8719-39251B951396}"/>
                  </a:ext>
                </a:extLst>
              </p:cNvPr>
              <p:cNvSpPr/>
              <p:nvPr/>
            </p:nvSpPr>
            <p:spPr>
              <a:xfrm>
                <a:off x="4391910" y="2801708"/>
                <a:ext cx="128016" cy="128016"/>
              </a:xfrm>
              <a:prstGeom prst="rect">
                <a:avLst/>
              </a:prstGeom>
              <a:solidFill>
                <a:schemeClr val="accent3">
                  <a:lumMod val="60000"/>
                  <a:lumOff val="40000"/>
                </a:schemeClr>
              </a:solidFill>
              <a:ln w="9525" cap="flat" cmpd="sng" algn="ctr">
                <a:solidFill>
                  <a:sysClr val="window" lastClr="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a:cs typeface="Calibri" panose="020F0502020204030204" pitchFamily="34" charset="0"/>
                </a:endParaRPr>
              </a:p>
            </p:txBody>
          </p:sp>
          <p:sp>
            <p:nvSpPr>
              <p:cNvPr id="26334" name="Rectangle 26333">
                <a:extLst>
                  <a:ext uri="{FF2B5EF4-FFF2-40B4-BE49-F238E27FC236}">
                    <a16:creationId xmlns:a16="http://schemas.microsoft.com/office/drawing/2014/main" id="{B91B2710-A614-86F5-1560-C7CE3C1C8341}"/>
                  </a:ext>
                </a:extLst>
              </p:cNvPr>
              <p:cNvSpPr/>
              <p:nvPr/>
            </p:nvSpPr>
            <p:spPr>
              <a:xfrm>
                <a:off x="4392847" y="2974562"/>
                <a:ext cx="128016" cy="128016"/>
              </a:xfrm>
              <a:prstGeom prst="rect">
                <a:avLst/>
              </a:prstGeom>
              <a:solidFill>
                <a:schemeClr val="accent3"/>
              </a:solidFill>
              <a:ln w="9525" cap="flat" cmpd="sng" algn="ctr">
                <a:solidFill>
                  <a:sysClr val="window" lastClr="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a:cs typeface="Calibri" panose="020F0502020204030204" pitchFamily="34" charset="0"/>
                </a:endParaRPr>
              </a:p>
            </p:txBody>
          </p:sp>
          <p:sp>
            <p:nvSpPr>
              <p:cNvPr id="26335" name="TextBox 26334">
                <a:extLst>
                  <a:ext uri="{FF2B5EF4-FFF2-40B4-BE49-F238E27FC236}">
                    <a16:creationId xmlns:a16="http://schemas.microsoft.com/office/drawing/2014/main" id="{1245E990-AFC7-A1AE-B07D-270338CE9EA2}"/>
                  </a:ext>
                </a:extLst>
              </p:cNvPr>
              <p:cNvSpPr txBox="1"/>
              <p:nvPr/>
            </p:nvSpPr>
            <p:spPr>
              <a:xfrm>
                <a:off x="4458779" y="2440468"/>
                <a:ext cx="1861061" cy="261610"/>
              </a:xfrm>
              <a:prstGeom prst="rect">
                <a:avLst/>
              </a:prstGeom>
              <a:noFill/>
            </p:spPr>
            <p:txBody>
              <a:bodyPr wrap="square" rtlCol="0">
                <a:spAutoFit/>
              </a:bodyPr>
              <a:lstStyle/>
              <a:p>
                <a:pPr marL="0" marR="0" lvl="0" indent="0" defTabSz="609585" eaLnBrk="1" fontAlgn="auto" latinLnBrk="0" hangingPunct="1">
                  <a:lnSpc>
                    <a:spcPct val="100000"/>
                  </a:lnSpc>
                  <a:spcBef>
                    <a:spcPts val="0"/>
                  </a:spcBef>
                  <a:spcAft>
                    <a:spcPts val="0"/>
                  </a:spcAft>
                  <a:buClrTx/>
                  <a:buSzTx/>
                  <a:buFontTx/>
                  <a:buNone/>
                  <a:tabLst/>
                  <a:defRPr/>
                </a:pPr>
                <a:r>
                  <a:rPr kumimoji="0" lang="en-NZ" sz="1100" b="0" i="0" u="none" strike="noStrike" kern="0" cap="none" spc="0" normalizeH="0" baseline="0" noProof="0" dirty="0">
                    <a:ln>
                      <a:noFill/>
                    </a:ln>
                    <a:solidFill>
                      <a:srgbClr val="000000"/>
                    </a:solidFill>
                    <a:effectLst/>
                    <a:uLnTx/>
                    <a:uFillTx/>
                    <a:latin typeface="Calibri"/>
                    <a:cs typeface="Calibri" panose="020F0502020204030204" pitchFamily="34" charset="0"/>
                  </a:rPr>
                  <a:t>All grades (frequency ≥25%)</a:t>
                </a:r>
                <a:endParaRPr kumimoji="0" lang="en-US" sz="1100" b="0" i="0" u="none" strike="noStrike" kern="0" cap="none" spc="0" normalizeH="0" baseline="0" noProof="0" dirty="0">
                  <a:ln>
                    <a:noFill/>
                  </a:ln>
                  <a:solidFill>
                    <a:srgbClr val="000000"/>
                  </a:solidFill>
                  <a:effectLst/>
                  <a:uLnTx/>
                  <a:uFillTx/>
                  <a:latin typeface="Calibri"/>
                  <a:cs typeface="Calibri" panose="020F0502020204030204" pitchFamily="34" charset="0"/>
                </a:endParaRPr>
              </a:p>
            </p:txBody>
          </p:sp>
          <p:sp>
            <p:nvSpPr>
              <p:cNvPr id="26336" name="TextBox 26335">
                <a:extLst>
                  <a:ext uri="{FF2B5EF4-FFF2-40B4-BE49-F238E27FC236}">
                    <a16:creationId xmlns:a16="http://schemas.microsoft.com/office/drawing/2014/main" id="{0530AACD-C494-B5B9-D956-AD3FC27E57B2}"/>
                  </a:ext>
                </a:extLst>
              </p:cNvPr>
              <p:cNvSpPr txBox="1"/>
              <p:nvPr/>
            </p:nvSpPr>
            <p:spPr>
              <a:xfrm>
                <a:off x="4469474" y="2591539"/>
                <a:ext cx="1786414" cy="261610"/>
              </a:xfrm>
              <a:prstGeom prst="rect">
                <a:avLst/>
              </a:prstGeom>
              <a:noFill/>
            </p:spPr>
            <p:txBody>
              <a:bodyPr wrap="square" rtlCol="0">
                <a:spAutoFit/>
              </a:bodyPr>
              <a:lstStyle/>
              <a:p>
                <a:pPr marL="0" marR="0" lvl="0" indent="0" defTabSz="609585" eaLnBrk="1" fontAlgn="auto" latinLnBrk="0" hangingPunct="1">
                  <a:lnSpc>
                    <a:spcPct val="100000"/>
                  </a:lnSpc>
                  <a:spcBef>
                    <a:spcPts val="0"/>
                  </a:spcBef>
                  <a:spcAft>
                    <a:spcPts val="0"/>
                  </a:spcAft>
                  <a:buClrTx/>
                  <a:buSzTx/>
                  <a:buFontTx/>
                  <a:buNone/>
                  <a:tabLst/>
                  <a:defRPr/>
                </a:pPr>
                <a:r>
                  <a:rPr kumimoji="0" lang="en-NZ" sz="1100" b="0" i="0" u="none" strike="noStrike" kern="0" cap="none" spc="0" normalizeH="0" baseline="0" noProof="0" dirty="0">
                    <a:ln>
                      <a:noFill/>
                    </a:ln>
                    <a:solidFill>
                      <a:srgbClr val="000000"/>
                    </a:solidFill>
                    <a:effectLst/>
                    <a:uLnTx/>
                    <a:uFillTx/>
                    <a:latin typeface="Calibri"/>
                    <a:cs typeface="Calibri" panose="020F0502020204030204" pitchFamily="34" charset="0"/>
                  </a:rPr>
                  <a:t>Grade ≥3 (frequency ≥5%)</a:t>
                </a:r>
                <a:endParaRPr kumimoji="0" lang="en-US" sz="1100" b="0" i="0" u="none" strike="noStrike" kern="0" cap="none" spc="0" normalizeH="0" baseline="0" noProof="0" dirty="0">
                  <a:ln>
                    <a:noFill/>
                  </a:ln>
                  <a:solidFill>
                    <a:srgbClr val="000000"/>
                  </a:solidFill>
                  <a:effectLst/>
                  <a:uLnTx/>
                  <a:uFillTx/>
                  <a:latin typeface="Calibri"/>
                  <a:cs typeface="Calibri" panose="020F0502020204030204" pitchFamily="34" charset="0"/>
                </a:endParaRPr>
              </a:p>
            </p:txBody>
          </p:sp>
          <p:sp>
            <p:nvSpPr>
              <p:cNvPr id="26337" name="Rectangle 26336">
                <a:extLst>
                  <a:ext uri="{FF2B5EF4-FFF2-40B4-BE49-F238E27FC236}">
                    <a16:creationId xmlns:a16="http://schemas.microsoft.com/office/drawing/2014/main" id="{C175F065-0051-B7B1-D389-6B7D865E0A2F}"/>
                  </a:ext>
                </a:extLst>
              </p:cNvPr>
              <p:cNvSpPr/>
              <p:nvPr/>
            </p:nvSpPr>
            <p:spPr>
              <a:xfrm>
                <a:off x="4390890" y="2499608"/>
                <a:ext cx="128016" cy="128016"/>
              </a:xfrm>
              <a:prstGeom prst="rect">
                <a:avLst/>
              </a:prstGeom>
              <a:solidFill>
                <a:schemeClr val="accent2"/>
              </a:solidFill>
              <a:ln w="9525" cap="flat" cmpd="sng" algn="ctr">
                <a:solidFill>
                  <a:sysClr val="window" lastClr="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a:cs typeface="Calibri" panose="020F0502020204030204" pitchFamily="34" charset="0"/>
                </a:endParaRPr>
              </a:p>
            </p:txBody>
          </p:sp>
          <p:sp>
            <p:nvSpPr>
              <p:cNvPr id="26338" name="Rectangle 26337">
                <a:extLst>
                  <a:ext uri="{FF2B5EF4-FFF2-40B4-BE49-F238E27FC236}">
                    <a16:creationId xmlns:a16="http://schemas.microsoft.com/office/drawing/2014/main" id="{40F73998-356C-542B-B46F-9FC692ED5C70}"/>
                  </a:ext>
                </a:extLst>
              </p:cNvPr>
              <p:cNvSpPr/>
              <p:nvPr/>
            </p:nvSpPr>
            <p:spPr>
              <a:xfrm>
                <a:off x="4390890" y="2648069"/>
                <a:ext cx="128016" cy="128016"/>
              </a:xfrm>
              <a:prstGeom prst="rect">
                <a:avLst/>
              </a:prstGeom>
              <a:solidFill>
                <a:schemeClr val="accent1"/>
              </a:solidFill>
              <a:ln w="9525" cap="flat" cmpd="sng" algn="ctr">
                <a:solidFill>
                  <a:sysClr val="window" lastClr="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a:cs typeface="Calibri" panose="020F0502020204030204" pitchFamily="34" charset="0"/>
                </a:endParaRPr>
              </a:p>
            </p:txBody>
          </p:sp>
          <p:sp>
            <p:nvSpPr>
              <p:cNvPr id="26339" name="TextBox 26338">
                <a:extLst>
                  <a:ext uri="{FF2B5EF4-FFF2-40B4-BE49-F238E27FC236}">
                    <a16:creationId xmlns:a16="http://schemas.microsoft.com/office/drawing/2014/main" id="{2A245EFB-DD35-404F-5719-D984BC23CDF3}"/>
                  </a:ext>
                </a:extLst>
              </p:cNvPr>
              <p:cNvSpPr txBox="1"/>
              <p:nvPr/>
            </p:nvSpPr>
            <p:spPr>
              <a:xfrm>
                <a:off x="4471937" y="2743598"/>
                <a:ext cx="1861061" cy="261610"/>
              </a:xfrm>
              <a:prstGeom prst="rect">
                <a:avLst/>
              </a:prstGeom>
              <a:noFill/>
            </p:spPr>
            <p:txBody>
              <a:bodyPr wrap="square" rtlCol="0">
                <a:spAutoFit/>
              </a:bodyPr>
              <a:lstStyle/>
              <a:p>
                <a:pPr marL="0" marR="0" lvl="0" indent="0" defTabSz="609585" eaLnBrk="1" fontAlgn="auto" latinLnBrk="0" hangingPunct="1">
                  <a:lnSpc>
                    <a:spcPct val="100000"/>
                  </a:lnSpc>
                  <a:spcBef>
                    <a:spcPts val="0"/>
                  </a:spcBef>
                  <a:spcAft>
                    <a:spcPts val="0"/>
                  </a:spcAft>
                  <a:buClrTx/>
                  <a:buSzTx/>
                  <a:buFontTx/>
                  <a:buNone/>
                  <a:tabLst/>
                  <a:defRPr/>
                </a:pPr>
                <a:r>
                  <a:rPr kumimoji="0" lang="en-NZ" sz="1100" b="0" i="0" u="none" strike="noStrike" kern="0" cap="none" spc="0" normalizeH="0" baseline="0" noProof="0" dirty="0">
                    <a:ln>
                      <a:noFill/>
                    </a:ln>
                    <a:solidFill>
                      <a:srgbClr val="000000"/>
                    </a:solidFill>
                    <a:effectLst/>
                    <a:uLnTx/>
                    <a:uFillTx/>
                    <a:latin typeface="Calibri"/>
                    <a:cs typeface="Calibri" panose="020F0502020204030204" pitchFamily="34" charset="0"/>
                  </a:rPr>
                  <a:t>All grades (frequency ≥25%)</a:t>
                </a:r>
                <a:endParaRPr kumimoji="0" lang="en-US" sz="1100" b="0" i="0" u="none" strike="noStrike" kern="0" cap="none" spc="0" normalizeH="0" baseline="0" noProof="0" dirty="0">
                  <a:ln>
                    <a:noFill/>
                  </a:ln>
                  <a:solidFill>
                    <a:srgbClr val="000000"/>
                  </a:solidFill>
                  <a:effectLst/>
                  <a:uLnTx/>
                  <a:uFillTx/>
                  <a:latin typeface="Calibri"/>
                  <a:cs typeface="Calibri" panose="020F0502020204030204" pitchFamily="34" charset="0"/>
                </a:endParaRPr>
              </a:p>
            </p:txBody>
          </p:sp>
          <p:sp>
            <p:nvSpPr>
              <p:cNvPr id="26340" name="TextBox 26339">
                <a:extLst>
                  <a:ext uri="{FF2B5EF4-FFF2-40B4-BE49-F238E27FC236}">
                    <a16:creationId xmlns:a16="http://schemas.microsoft.com/office/drawing/2014/main" id="{0F6CB3C1-6103-72B0-BC69-E316F59A5EA7}"/>
                  </a:ext>
                </a:extLst>
              </p:cNvPr>
              <p:cNvSpPr txBox="1"/>
              <p:nvPr/>
            </p:nvSpPr>
            <p:spPr>
              <a:xfrm>
                <a:off x="4479020" y="2902028"/>
                <a:ext cx="1795061" cy="261610"/>
              </a:xfrm>
              <a:prstGeom prst="rect">
                <a:avLst/>
              </a:prstGeom>
              <a:noFill/>
            </p:spPr>
            <p:txBody>
              <a:bodyPr wrap="square" rtlCol="0">
                <a:spAutoFit/>
              </a:bodyPr>
              <a:lstStyle/>
              <a:p>
                <a:pPr marL="0" marR="0" lvl="0" indent="0" defTabSz="609585" eaLnBrk="1" fontAlgn="auto" latinLnBrk="0" hangingPunct="1">
                  <a:lnSpc>
                    <a:spcPct val="100000"/>
                  </a:lnSpc>
                  <a:spcBef>
                    <a:spcPts val="0"/>
                  </a:spcBef>
                  <a:spcAft>
                    <a:spcPts val="0"/>
                  </a:spcAft>
                  <a:buClrTx/>
                  <a:buSzTx/>
                  <a:buFontTx/>
                  <a:buNone/>
                  <a:tabLst/>
                  <a:defRPr/>
                </a:pPr>
                <a:r>
                  <a:rPr kumimoji="0" lang="en-NZ" sz="1100" b="0" i="0" u="none" strike="noStrike" kern="0" cap="none" spc="0" normalizeH="0" baseline="0" noProof="0" dirty="0">
                    <a:ln>
                      <a:noFill/>
                    </a:ln>
                    <a:solidFill>
                      <a:srgbClr val="000000"/>
                    </a:solidFill>
                    <a:effectLst/>
                    <a:uLnTx/>
                    <a:uFillTx/>
                    <a:latin typeface="Calibri"/>
                    <a:cs typeface="Calibri" panose="020F0502020204030204" pitchFamily="34" charset="0"/>
                  </a:rPr>
                  <a:t>Grade ≥3 (frequency ≥5%)</a:t>
                </a:r>
                <a:endParaRPr kumimoji="0" lang="en-US" sz="1100" b="0" i="0" u="none" strike="noStrike" kern="0" cap="none" spc="0" normalizeH="0" baseline="0" noProof="0" dirty="0">
                  <a:ln>
                    <a:noFill/>
                  </a:ln>
                  <a:solidFill>
                    <a:srgbClr val="000000"/>
                  </a:solidFill>
                  <a:effectLst/>
                  <a:uLnTx/>
                  <a:uFillTx/>
                  <a:latin typeface="Calibri"/>
                  <a:cs typeface="Calibri" panose="020F0502020204030204" pitchFamily="34" charset="0"/>
                </a:endParaRPr>
              </a:p>
            </p:txBody>
          </p:sp>
        </p:grpSp>
        <p:sp>
          <p:nvSpPr>
            <p:cNvPr id="26319" name="TextBox 26318">
              <a:extLst>
                <a:ext uri="{FF2B5EF4-FFF2-40B4-BE49-F238E27FC236}">
                  <a16:creationId xmlns:a16="http://schemas.microsoft.com/office/drawing/2014/main" id="{C6B7BB1C-6CD3-B08F-7657-9F2F6FA94A1E}"/>
                </a:ext>
              </a:extLst>
            </p:cNvPr>
            <p:cNvSpPr txBox="1"/>
            <p:nvPr/>
          </p:nvSpPr>
          <p:spPr>
            <a:xfrm>
              <a:off x="1227053" y="3550937"/>
              <a:ext cx="4237619" cy="27699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rPr>
                <a:t>AEs (%)</a:t>
              </a:r>
            </a:p>
          </p:txBody>
        </p:sp>
        <p:grpSp>
          <p:nvGrpSpPr>
            <p:cNvPr id="26320" name="Group 26319">
              <a:extLst>
                <a:ext uri="{FF2B5EF4-FFF2-40B4-BE49-F238E27FC236}">
                  <a16:creationId xmlns:a16="http://schemas.microsoft.com/office/drawing/2014/main" id="{36CBC3BC-5E93-C054-3CD8-E633D06D6034}"/>
                </a:ext>
              </a:extLst>
            </p:cNvPr>
            <p:cNvGrpSpPr/>
            <p:nvPr/>
          </p:nvGrpSpPr>
          <p:grpSpPr>
            <a:xfrm>
              <a:off x="1181613" y="1404677"/>
              <a:ext cx="64008" cy="2005376"/>
              <a:chOff x="1181613" y="1404677"/>
              <a:chExt cx="64008" cy="2005376"/>
            </a:xfrm>
          </p:grpSpPr>
          <p:sp>
            <p:nvSpPr>
              <p:cNvPr id="26322" name="Line 209">
                <a:extLst>
                  <a:ext uri="{FF2B5EF4-FFF2-40B4-BE49-F238E27FC236}">
                    <a16:creationId xmlns:a16="http://schemas.microsoft.com/office/drawing/2014/main" id="{58CB7E1A-C63B-E631-B96B-F1EF8745D2CF}"/>
                  </a:ext>
                </a:extLst>
              </p:cNvPr>
              <p:cNvSpPr>
                <a:spLocks noChangeShapeType="1"/>
              </p:cNvSpPr>
              <p:nvPr/>
            </p:nvSpPr>
            <p:spPr bwMode="auto">
              <a:xfrm>
                <a:off x="1235076" y="3346045"/>
                <a:ext cx="0" cy="64008"/>
              </a:xfrm>
              <a:prstGeom prst="line">
                <a:avLst/>
              </a:prstGeom>
              <a:noFill/>
              <a:ln w="285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a:ln>
                    <a:noFill/>
                  </a:ln>
                  <a:solidFill>
                    <a:srgbClr val="000000"/>
                  </a:solidFill>
                  <a:effectLst/>
                  <a:uLnTx/>
                  <a:uFillTx/>
                  <a:latin typeface="Calibri"/>
                  <a:ea typeface="Ebrima" panose="02000000000000000000" pitchFamily="2" charset="0"/>
                  <a:cs typeface="Calibri" panose="020F0502020204030204" pitchFamily="34" charset="0"/>
                </a:endParaRPr>
              </a:p>
            </p:txBody>
          </p:sp>
          <p:cxnSp>
            <p:nvCxnSpPr>
              <p:cNvPr id="26323" name="Straight Connector 26322">
                <a:extLst>
                  <a:ext uri="{FF2B5EF4-FFF2-40B4-BE49-F238E27FC236}">
                    <a16:creationId xmlns:a16="http://schemas.microsoft.com/office/drawing/2014/main" id="{D55819F6-7F09-ABAB-9411-C820B7D2ECD6}"/>
                  </a:ext>
                </a:extLst>
              </p:cNvPr>
              <p:cNvCxnSpPr>
                <a:cxnSpLocks/>
              </p:cNvCxnSpPr>
              <p:nvPr/>
            </p:nvCxnSpPr>
            <p:spPr bwMode="auto">
              <a:xfrm flipV="1">
                <a:off x="1235074" y="1404677"/>
                <a:ext cx="8023" cy="1938942"/>
              </a:xfrm>
              <a:prstGeom prst="line">
                <a:avLst/>
              </a:prstGeom>
              <a:noFill/>
              <a:ln w="28575" cap="flat" cmpd="sng" algn="ctr">
                <a:solidFill>
                  <a:srgbClr val="000000"/>
                </a:solidFill>
                <a:prstDash val="solid"/>
                <a:round/>
                <a:headEnd type="none" w="med" len="med"/>
                <a:tailEnd type="none" w="med" len="med"/>
              </a:ln>
              <a:effectLst/>
            </p:spPr>
          </p:cxnSp>
          <p:cxnSp>
            <p:nvCxnSpPr>
              <p:cNvPr id="26324" name="Straight Connector 26323">
                <a:extLst>
                  <a:ext uri="{FF2B5EF4-FFF2-40B4-BE49-F238E27FC236}">
                    <a16:creationId xmlns:a16="http://schemas.microsoft.com/office/drawing/2014/main" id="{28654AB1-70B4-1D0B-A241-544149C9A180}"/>
                  </a:ext>
                </a:extLst>
              </p:cNvPr>
              <p:cNvCxnSpPr>
                <a:cxnSpLocks/>
              </p:cNvCxnSpPr>
              <p:nvPr/>
            </p:nvCxnSpPr>
            <p:spPr bwMode="auto">
              <a:xfrm flipH="1">
                <a:off x="1181613" y="1581816"/>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325" name="Straight Connector 26324">
                <a:extLst>
                  <a:ext uri="{FF2B5EF4-FFF2-40B4-BE49-F238E27FC236}">
                    <a16:creationId xmlns:a16="http://schemas.microsoft.com/office/drawing/2014/main" id="{2DF5886E-AA81-952E-C31E-B5E4EFBF3AEE}"/>
                  </a:ext>
                </a:extLst>
              </p:cNvPr>
              <p:cNvCxnSpPr>
                <a:cxnSpLocks/>
              </p:cNvCxnSpPr>
              <p:nvPr/>
            </p:nvCxnSpPr>
            <p:spPr bwMode="auto">
              <a:xfrm flipH="1">
                <a:off x="1181613" y="1791504"/>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326" name="Straight Connector 26325">
                <a:extLst>
                  <a:ext uri="{FF2B5EF4-FFF2-40B4-BE49-F238E27FC236}">
                    <a16:creationId xmlns:a16="http://schemas.microsoft.com/office/drawing/2014/main" id="{BCCB43F8-1F39-B6EF-0161-45F240294D8B}"/>
                  </a:ext>
                </a:extLst>
              </p:cNvPr>
              <p:cNvCxnSpPr>
                <a:cxnSpLocks/>
              </p:cNvCxnSpPr>
              <p:nvPr/>
            </p:nvCxnSpPr>
            <p:spPr bwMode="auto">
              <a:xfrm flipH="1">
                <a:off x="1181613" y="2003617"/>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327" name="Straight Connector 26326">
                <a:extLst>
                  <a:ext uri="{FF2B5EF4-FFF2-40B4-BE49-F238E27FC236}">
                    <a16:creationId xmlns:a16="http://schemas.microsoft.com/office/drawing/2014/main" id="{A7C810DF-5A60-C75D-3420-18D9D26EEB3F}"/>
                  </a:ext>
                </a:extLst>
              </p:cNvPr>
              <p:cNvCxnSpPr>
                <a:cxnSpLocks/>
              </p:cNvCxnSpPr>
              <p:nvPr/>
            </p:nvCxnSpPr>
            <p:spPr bwMode="auto">
              <a:xfrm flipH="1">
                <a:off x="1181613" y="2213305"/>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328" name="Straight Connector 26327">
                <a:extLst>
                  <a:ext uri="{FF2B5EF4-FFF2-40B4-BE49-F238E27FC236}">
                    <a16:creationId xmlns:a16="http://schemas.microsoft.com/office/drawing/2014/main" id="{AD35BA3D-3E14-D332-5AB4-56F795423E3E}"/>
                  </a:ext>
                </a:extLst>
              </p:cNvPr>
              <p:cNvCxnSpPr>
                <a:cxnSpLocks/>
              </p:cNvCxnSpPr>
              <p:nvPr/>
            </p:nvCxnSpPr>
            <p:spPr bwMode="auto">
              <a:xfrm flipH="1">
                <a:off x="1181613" y="2422993"/>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329" name="Straight Connector 26328">
                <a:extLst>
                  <a:ext uri="{FF2B5EF4-FFF2-40B4-BE49-F238E27FC236}">
                    <a16:creationId xmlns:a16="http://schemas.microsoft.com/office/drawing/2014/main" id="{3651D456-781E-6850-2617-8C7913349376}"/>
                  </a:ext>
                </a:extLst>
              </p:cNvPr>
              <p:cNvCxnSpPr>
                <a:cxnSpLocks/>
              </p:cNvCxnSpPr>
              <p:nvPr/>
            </p:nvCxnSpPr>
            <p:spPr bwMode="auto">
              <a:xfrm flipH="1">
                <a:off x="1181613" y="2632681"/>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330" name="Straight Connector 26329">
                <a:extLst>
                  <a:ext uri="{FF2B5EF4-FFF2-40B4-BE49-F238E27FC236}">
                    <a16:creationId xmlns:a16="http://schemas.microsoft.com/office/drawing/2014/main" id="{EE75E4A8-8D28-6A90-74EB-5C9CC3C5DC20}"/>
                  </a:ext>
                </a:extLst>
              </p:cNvPr>
              <p:cNvCxnSpPr>
                <a:cxnSpLocks/>
              </p:cNvCxnSpPr>
              <p:nvPr/>
            </p:nvCxnSpPr>
            <p:spPr bwMode="auto">
              <a:xfrm flipH="1">
                <a:off x="1181613" y="2842369"/>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331" name="Straight Connector 26330">
                <a:extLst>
                  <a:ext uri="{FF2B5EF4-FFF2-40B4-BE49-F238E27FC236}">
                    <a16:creationId xmlns:a16="http://schemas.microsoft.com/office/drawing/2014/main" id="{06AABBD1-98F0-CC50-1086-D90423AA62B3}"/>
                  </a:ext>
                </a:extLst>
              </p:cNvPr>
              <p:cNvCxnSpPr>
                <a:cxnSpLocks/>
              </p:cNvCxnSpPr>
              <p:nvPr/>
            </p:nvCxnSpPr>
            <p:spPr bwMode="auto">
              <a:xfrm flipH="1">
                <a:off x="1181613" y="3052057"/>
                <a:ext cx="64008" cy="0"/>
              </a:xfrm>
              <a:prstGeom prst="line">
                <a:avLst/>
              </a:prstGeom>
              <a:noFill/>
              <a:ln w="28575" cap="flat" cmpd="sng" algn="ctr">
                <a:solidFill>
                  <a:srgbClr val="000000"/>
                </a:solidFill>
                <a:prstDash val="solid"/>
                <a:round/>
                <a:headEnd type="none" w="med" len="med"/>
                <a:tailEnd type="none" w="med" len="med"/>
              </a:ln>
              <a:effectLst/>
            </p:spPr>
          </p:cxnSp>
          <p:cxnSp>
            <p:nvCxnSpPr>
              <p:cNvPr id="26332" name="Straight Connector 26331">
                <a:extLst>
                  <a:ext uri="{FF2B5EF4-FFF2-40B4-BE49-F238E27FC236}">
                    <a16:creationId xmlns:a16="http://schemas.microsoft.com/office/drawing/2014/main" id="{72BD4413-5541-9CE4-DE3D-A0D5DA7FDEA5}"/>
                  </a:ext>
                </a:extLst>
              </p:cNvPr>
              <p:cNvCxnSpPr>
                <a:cxnSpLocks/>
              </p:cNvCxnSpPr>
              <p:nvPr/>
            </p:nvCxnSpPr>
            <p:spPr bwMode="auto">
              <a:xfrm flipH="1">
                <a:off x="1181613" y="3261745"/>
                <a:ext cx="64008" cy="0"/>
              </a:xfrm>
              <a:prstGeom prst="line">
                <a:avLst/>
              </a:prstGeom>
              <a:noFill/>
              <a:ln w="28575" cap="flat" cmpd="sng" algn="ctr">
                <a:solidFill>
                  <a:srgbClr val="000000"/>
                </a:solidFill>
                <a:prstDash val="solid"/>
                <a:round/>
                <a:headEnd type="none" w="med" len="med"/>
                <a:tailEnd type="none" w="med" len="med"/>
              </a:ln>
              <a:effectLst/>
            </p:spPr>
          </p:cxnSp>
        </p:grpSp>
        <p:sp>
          <p:nvSpPr>
            <p:cNvPr id="26321" name="Rectangle 26320">
              <a:extLst>
                <a:ext uri="{FF2B5EF4-FFF2-40B4-BE49-F238E27FC236}">
                  <a16:creationId xmlns:a16="http://schemas.microsoft.com/office/drawing/2014/main" id="{A12085B4-3D31-CADF-02F7-A3177C30B425}"/>
                </a:ext>
              </a:extLst>
            </p:cNvPr>
            <p:cNvSpPr/>
            <p:nvPr/>
          </p:nvSpPr>
          <p:spPr>
            <a:xfrm>
              <a:off x="580891" y="2121402"/>
              <a:ext cx="4811558" cy="162893"/>
            </a:xfrm>
            <a:prstGeom prst="rect">
              <a:avLst/>
            </a:prstGeom>
            <a:noFill/>
            <a:ln w="19050" cap="flat" cmpd="sng" algn="ctr">
              <a:solidFill>
                <a:srgbClr val="FF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Proxima Nova Rg"/>
                <a:cs typeface="+mn-cs"/>
              </a:endParaRPr>
            </a:p>
          </p:txBody>
        </p:sp>
      </p:grpSp>
      <p:grpSp>
        <p:nvGrpSpPr>
          <p:cNvPr id="26351" name="Group 26350">
            <a:extLst>
              <a:ext uri="{FF2B5EF4-FFF2-40B4-BE49-F238E27FC236}">
                <a16:creationId xmlns:a16="http://schemas.microsoft.com/office/drawing/2014/main" id="{61D00FF8-76DA-225B-117F-20C79F9A985C}"/>
              </a:ext>
            </a:extLst>
          </p:cNvPr>
          <p:cNvGrpSpPr/>
          <p:nvPr/>
        </p:nvGrpSpPr>
        <p:grpSpPr>
          <a:xfrm>
            <a:off x="9392911" y="6212702"/>
            <a:ext cx="2488502" cy="450134"/>
            <a:chOff x="9392911" y="6212702"/>
            <a:chExt cx="2488502" cy="450134"/>
          </a:xfrm>
        </p:grpSpPr>
        <p:pic>
          <p:nvPicPr>
            <p:cNvPr id="26352" name="Picture 26351" descr="Icon&#10;&#10;Description automatically generated">
              <a:extLst>
                <a:ext uri="{FF2B5EF4-FFF2-40B4-BE49-F238E27FC236}">
                  <a16:creationId xmlns:a16="http://schemas.microsoft.com/office/drawing/2014/main" id="{B58634B2-768B-BB8C-B091-07A6474AA63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26353" name="Rectangle 8">
              <a:extLst>
                <a:ext uri="{FF2B5EF4-FFF2-40B4-BE49-F238E27FC236}">
                  <a16:creationId xmlns:a16="http://schemas.microsoft.com/office/drawing/2014/main" id="{BE316DC8-E5CA-E7BB-F8EB-B920772296F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6"/>
                </a:rPr>
                <a:t>clinicaloptions.com</a:t>
              </a:r>
              <a:endParaRPr lang="en-US" altLang="en-US" sz="1400" b="0" dirty="0">
                <a:solidFill>
                  <a:schemeClr val="bg2"/>
                </a:solidFill>
                <a:latin typeface="Calibri" panose="020F0502020204030204" pitchFamily="34" charset="0"/>
              </a:endParaRPr>
            </a:p>
          </p:txBody>
        </p:sp>
      </p:grpSp>
      <p:sp>
        <p:nvSpPr>
          <p:cNvPr id="2" name="Rectangle 1">
            <a:extLst>
              <a:ext uri="{FF2B5EF4-FFF2-40B4-BE49-F238E27FC236}">
                <a16:creationId xmlns:a16="http://schemas.microsoft.com/office/drawing/2014/main" id="{5427FAE3-C029-27D3-AEDF-A0B8601A2136}"/>
              </a:ext>
            </a:extLst>
          </p:cNvPr>
          <p:cNvSpPr/>
          <p:nvPr/>
        </p:nvSpPr>
        <p:spPr bwMode="auto">
          <a:xfrm>
            <a:off x="6482965" y="4519942"/>
            <a:ext cx="45719" cy="114733"/>
          </a:xfrm>
          <a:prstGeom prst="rect">
            <a:avLst/>
          </a:prstGeom>
          <a:solidFill>
            <a:schemeClr val="accent1"/>
          </a:solidFill>
          <a:ln w="9525">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cs typeface="+mn-cs"/>
            </a:endParaRPr>
          </a:p>
        </p:txBody>
      </p:sp>
      <p:sp>
        <p:nvSpPr>
          <p:cNvPr id="5" name="Rectangle 4">
            <a:extLst>
              <a:ext uri="{FF2B5EF4-FFF2-40B4-BE49-F238E27FC236}">
                <a16:creationId xmlns:a16="http://schemas.microsoft.com/office/drawing/2014/main" id="{B5C23BDD-2163-E04D-DB0C-64F100570EB6}"/>
              </a:ext>
            </a:extLst>
          </p:cNvPr>
          <p:cNvSpPr/>
          <p:nvPr/>
        </p:nvSpPr>
        <p:spPr bwMode="auto">
          <a:xfrm>
            <a:off x="6379435" y="4912534"/>
            <a:ext cx="128540" cy="114550"/>
          </a:xfrm>
          <a:prstGeom prst="rect">
            <a:avLst/>
          </a:prstGeom>
          <a:solidFill>
            <a:schemeClr val="accent2"/>
          </a:solidFill>
          <a:ln w="9525">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cs typeface="+mn-cs"/>
            </a:endParaRPr>
          </a:p>
        </p:txBody>
      </p:sp>
      <p:sp>
        <p:nvSpPr>
          <p:cNvPr id="6" name="Rectangle 5">
            <a:extLst>
              <a:ext uri="{FF2B5EF4-FFF2-40B4-BE49-F238E27FC236}">
                <a16:creationId xmlns:a16="http://schemas.microsoft.com/office/drawing/2014/main" id="{56E90D12-924C-9195-C198-9F5E56E70CA4}"/>
              </a:ext>
            </a:extLst>
          </p:cNvPr>
          <p:cNvSpPr/>
          <p:nvPr/>
        </p:nvSpPr>
        <p:spPr bwMode="auto">
          <a:xfrm>
            <a:off x="6462255" y="5102160"/>
            <a:ext cx="45719" cy="118627"/>
          </a:xfrm>
          <a:prstGeom prst="rect">
            <a:avLst/>
          </a:prstGeom>
          <a:solidFill>
            <a:schemeClr val="accent1"/>
          </a:solidFill>
          <a:ln w="9525">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cs typeface="+mn-cs"/>
            </a:endParaRPr>
          </a:p>
        </p:txBody>
      </p:sp>
      <p:sp>
        <p:nvSpPr>
          <p:cNvPr id="8" name="Rectangle 7">
            <a:extLst>
              <a:ext uri="{FF2B5EF4-FFF2-40B4-BE49-F238E27FC236}">
                <a16:creationId xmlns:a16="http://schemas.microsoft.com/office/drawing/2014/main" id="{6CC9A1DA-327F-F12F-942F-A621EF56B186}"/>
              </a:ext>
            </a:extLst>
          </p:cNvPr>
          <p:cNvSpPr/>
          <p:nvPr/>
        </p:nvSpPr>
        <p:spPr bwMode="auto">
          <a:xfrm>
            <a:off x="6519044" y="4317822"/>
            <a:ext cx="45719" cy="118627"/>
          </a:xfrm>
          <a:prstGeom prst="rect">
            <a:avLst/>
          </a:prstGeom>
          <a:solidFill>
            <a:schemeClr val="accent3"/>
          </a:solidFill>
          <a:ln w="9525">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cs typeface="+mn-cs"/>
            </a:endParaRPr>
          </a:p>
        </p:txBody>
      </p:sp>
      <p:sp>
        <p:nvSpPr>
          <p:cNvPr id="9" name="Rectangle 8">
            <a:extLst>
              <a:ext uri="{FF2B5EF4-FFF2-40B4-BE49-F238E27FC236}">
                <a16:creationId xmlns:a16="http://schemas.microsoft.com/office/drawing/2014/main" id="{006D6755-5018-E934-2465-8884F6283699}"/>
              </a:ext>
            </a:extLst>
          </p:cNvPr>
          <p:cNvSpPr/>
          <p:nvPr/>
        </p:nvSpPr>
        <p:spPr bwMode="auto">
          <a:xfrm>
            <a:off x="6524140" y="5500863"/>
            <a:ext cx="45719" cy="118627"/>
          </a:xfrm>
          <a:prstGeom prst="rect">
            <a:avLst/>
          </a:prstGeom>
          <a:solidFill>
            <a:schemeClr val="accent3"/>
          </a:solidFill>
          <a:ln w="9525">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cs typeface="+mn-cs"/>
            </a:endParaRPr>
          </a:p>
        </p:txBody>
      </p:sp>
      <p:sp>
        <p:nvSpPr>
          <p:cNvPr id="10" name="Rectangle 9">
            <a:extLst>
              <a:ext uri="{FF2B5EF4-FFF2-40B4-BE49-F238E27FC236}">
                <a16:creationId xmlns:a16="http://schemas.microsoft.com/office/drawing/2014/main" id="{322AA703-80B0-6C32-3AB8-359AB48ED7A2}"/>
              </a:ext>
            </a:extLst>
          </p:cNvPr>
          <p:cNvSpPr/>
          <p:nvPr/>
        </p:nvSpPr>
        <p:spPr bwMode="auto">
          <a:xfrm>
            <a:off x="6518139" y="4518130"/>
            <a:ext cx="45719" cy="118627"/>
          </a:xfrm>
          <a:prstGeom prst="rect">
            <a:avLst/>
          </a:prstGeom>
          <a:solidFill>
            <a:schemeClr val="accent3"/>
          </a:solidFill>
          <a:ln w="9525">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cs typeface="+mn-cs"/>
            </a:endParaRPr>
          </a:p>
        </p:txBody>
      </p:sp>
      <p:sp>
        <p:nvSpPr>
          <p:cNvPr id="11" name="Rectangle 10">
            <a:extLst>
              <a:ext uri="{FF2B5EF4-FFF2-40B4-BE49-F238E27FC236}">
                <a16:creationId xmlns:a16="http://schemas.microsoft.com/office/drawing/2014/main" id="{186DE7DA-FF35-E43D-4999-D733F26F340F}"/>
              </a:ext>
            </a:extLst>
          </p:cNvPr>
          <p:cNvSpPr/>
          <p:nvPr/>
        </p:nvSpPr>
        <p:spPr bwMode="auto">
          <a:xfrm>
            <a:off x="6510602" y="5306403"/>
            <a:ext cx="45719" cy="118627"/>
          </a:xfrm>
          <a:prstGeom prst="rect">
            <a:avLst/>
          </a:prstGeom>
          <a:solidFill>
            <a:schemeClr val="accent3">
              <a:lumMod val="60000"/>
              <a:lumOff val="40000"/>
            </a:schemeClr>
          </a:solidFill>
          <a:ln w="9525">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cs typeface="+mn-cs"/>
            </a:endParaRPr>
          </a:p>
        </p:txBody>
      </p:sp>
      <p:cxnSp>
        <p:nvCxnSpPr>
          <p:cNvPr id="12" name="Straight Connector 11">
            <a:extLst>
              <a:ext uri="{FF2B5EF4-FFF2-40B4-BE49-F238E27FC236}">
                <a16:creationId xmlns:a16="http://schemas.microsoft.com/office/drawing/2014/main" id="{C56817CD-709B-3159-4E1F-4E9E3DFAE563}"/>
              </a:ext>
            </a:extLst>
          </p:cNvPr>
          <p:cNvCxnSpPr>
            <a:cxnSpLocks/>
          </p:cNvCxnSpPr>
          <p:nvPr/>
        </p:nvCxnSpPr>
        <p:spPr bwMode="auto">
          <a:xfrm flipH="1" flipV="1">
            <a:off x="6524631" y="4082425"/>
            <a:ext cx="0" cy="2198720"/>
          </a:xfrm>
          <a:prstGeom prst="line">
            <a:avLst/>
          </a:prstGeom>
          <a:noFill/>
          <a:ln w="28575" cap="flat" cmpd="sng" algn="ctr">
            <a:solidFill>
              <a:srgbClr val="000000"/>
            </a:solidFill>
            <a:prstDash val="solid"/>
            <a:round/>
            <a:headEnd type="none" w="med" len="med"/>
            <a:tailEnd type="none" w="med" len="med"/>
          </a:ln>
          <a:effectLst/>
        </p:spPr>
      </p:cxnSp>
      <p:sp>
        <p:nvSpPr>
          <p:cNvPr id="13" name="Rectangle 12">
            <a:extLst>
              <a:ext uri="{FF2B5EF4-FFF2-40B4-BE49-F238E27FC236}">
                <a16:creationId xmlns:a16="http://schemas.microsoft.com/office/drawing/2014/main" id="{706AC8B2-D868-27DB-B760-4C7DCED01E8D}"/>
              </a:ext>
            </a:extLst>
          </p:cNvPr>
          <p:cNvSpPr/>
          <p:nvPr/>
        </p:nvSpPr>
        <p:spPr bwMode="auto">
          <a:xfrm>
            <a:off x="6376313" y="6093446"/>
            <a:ext cx="128540" cy="114550"/>
          </a:xfrm>
          <a:prstGeom prst="rect">
            <a:avLst/>
          </a:prstGeom>
          <a:solidFill>
            <a:schemeClr val="accent2"/>
          </a:solidFill>
          <a:ln w="9525">
            <a:noFill/>
            <a:miter lim="800000"/>
            <a:headEnd/>
            <a:tailEnd/>
          </a:ln>
        </p:spPr>
        <p:txBody>
          <a:bodyPr rtlCol="0" anchor="b"/>
          <a:lstStyle/>
          <a:p>
            <a:pPr marL="0" marR="0" lvl="0" indent="0" algn="ctr" defTabSz="91440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pitchFamily="34" charset="0"/>
              <a:cs typeface="+mn-cs"/>
            </a:endParaRPr>
          </a:p>
        </p:txBody>
      </p:sp>
      <p:sp>
        <p:nvSpPr>
          <p:cNvPr id="15" name="TextBox 14">
            <a:extLst>
              <a:ext uri="{FF2B5EF4-FFF2-40B4-BE49-F238E27FC236}">
                <a16:creationId xmlns:a16="http://schemas.microsoft.com/office/drawing/2014/main" id="{C430F385-7FE1-13E8-434E-39635F958BFD}"/>
              </a:ext>
            </a:extLst>
          </p:cNvPr>
          <p:cNvSpPr txBox="1"/>
          <p:nvPr/>
        </p:nvSpPr>
        <p:spPr>
          <a:xfrm>
            <a:off x="6250894" y="6024096"/>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FFFFFF"/>
                </a:solidFill>
                <a:latin typeface="Calibri" panose="020F0502020204030204" pitchFamily="34" charset="0"/>
                <a:cs typeface="Calibri" panose="020F0502020204030204" pitchFamily="34" charset="0"/>
              </a:rPr>
              <a:t>&lt;1</a:t>
            </a:r>
          </a:p>
        </p:txBody>
      </p:sp>
      <p:sp>
        <p:nvSpPr>
          <p:cNvPr id="16" name="TextBox 15">
            <a:extLst>
              <a:ext uri="{FF2B5EF4-FFF2-40B4-BE49-F238E27FC236}">
                <a16:creationId xmlns:a16="http://schemas.microsoft.com/office/drawing/2014/main" id="{191E416A-EBE6-3FC4-178A-1338DDF9257F}"/>
              </a:ext>
            </a:extLst>
          </p:cNvPr>
          <p:cNvSpPr txBox="1"/>
          <p:nvPr/>
        </p:nvSpPr>
        <p:spPr>
          <a:xfrm>
            <a:off x="6415957" y="5824730"/>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FFFFFF"/>
                </a:solidFill>
                <a:latin typeface="Calibri" panose="020F0502020204030204" pitchFamily="34" charset="0"/>
                <a:cs typeface="Calibri" panose="020F0502020204030204" pitchFamily="34" charset="0"/>
              </a:rPr>
              <a:t>&lt;1</a:t>
            </a:r>
          </a:p>
        </p:txBody>
      </p:sp>
      <p:sp>
        <p:nvSpPr>
          <p:cNvPr id="17" name="TextBox 16">
            <a:extLst>
              <a:ext uri="{FF2B5EF4-FFF2-40B4-BE49-F238E27FC236}">
                <a16:creationId xmlns:a16="http://schemas.microsoft.com/office/drawing/2014/main" id="{4B378E8A-6B27-967A-C70E-49E1ACBC233D}"/>
              </a:ext>
            </a:extLst>
          </p:cNvPr>
          <p:cNvSpPr txBox="1"/>
          <p:nvPr/>
        </p:nvSpPr>
        <p:spPr>
          <a:xfrm>
            <a:off x="6406862" y="6019910"/>
            <a:ext cx="389950" cy="246221"/>
          </a:xfrm>
          <a:prstGeom prst="rect">
            <a:avLst/>
          </a:prstGeom>
          <a:noFill/>
        </p:spPr>
        <p:txBody>
          <a:bodyPr wrap="square" rtlCol="0">
            <a:spAutoFit/>
          </a:bodyPr>
          <a:lstStyle/>
          <a:p>
            <a:pPr algn="ctr" defTabSz="457200" eaLnBrk="1" fontAlgn="auto" hangingPunct="1">
              <a:spcBef>
                <a:spcPts val="0"/>
              </a:spcBef>
              <a:spcAft>
                <a:spcPts val="0"/>
              </a:spcAft>
              <a:defRPr/>
            </a:pPr>
            <a:r>
              <a:rPr lang="en-US" sz="1000" b="0" dirty="0">
                <a:solidFill>
                  <a:srgbClr val="FFFFFF"/>
                </a:solidFill>
                <a:latin typeface="Calibri" panose="020F0502020204030204" pitchFamily="34" charset="0"/>
                <a:cs typeface="Calibri" panose="020F0502020204030204" pitchFamily="34" charset="0"/>
              </a:rPr>
              <a:t>&lt;1</a:t>
            </a:r>
          </a:p>
        </p:txBody>
      </p:sp>
      <p:graphicFrame>
        <p:nvGraphicFramePr>
          <p:cNvPr id="18" name="Chart 17">
            <a:extLst>
              <a:ext uri="{FF2B5EF4-FFF2-40B4-BE49-F238E27FC236}">
                <a16:creationId xmlns:a16="http://schemas.microsoft.com/office/drawing/2014/main" id="{672B6A90-9808-D673-6B83-7CFB320BFA44}"/>
              </a:ext>
            </a:extLst>
          </p:cNvPr>
          <p:cNvGraphicFramePr/>
          <p:nvPr/>
        </p:nvGraphicFramePr>
        <p:xfrm>
          <a:off x="1047042" y="1714983"/>
          <a:ext cx="2429276" cy="2199000"/>
        </p:xfrm>
        <a:graphic>
          <a:graphicData uri="http://schemas.openxmlformats.org/drawingml/2006/chart">
            <c:chart xmlns:c="http://schemas.openxmlformats.org/drawingml/2006/chart" xmlns:r="http://schemas.openxmlformats.org/officeDocument/2006/relationships" r:id="rId7"/>
          </a:graphicData>
        </a:graphic>
      </p:graphicFrame>
      <p:cxnSp>
        <p:nvCxnSpPr>
          <p:cNvPr id="19" name="Straight Connector 18">
            <a:extLst>
              <a:ext uri="{FF2B5EF4-FFF2-40B4-BE49-F238E27FC236}">
                <a16:creationId xmlns:a16="http://schemas.microsoft.com/office/drawing/2014/main" id="{180D103A-BD6A-7064-4A85-F50E1EDFD2A0}"/>
              </a:ext>
            </a:extLst>
          </p:cNvPr>
          <p:cNvCxnSpPr>
            <a:cxnSpLocks/>
          </p:cNvCxnSpPr>
          <p:nvPr/>
        </p:nvCxnSpPr>
        <p:spPr bwMode="auto">
          <a:xfrm flipH="1" flipV="1">
            <a:off x="9118987" y="1631640"/>
            <a:ext cx="0" cy="2198720"/>
          </a:xfrm>
          <a:prstGeom prst="line">
            <a:avLst/>
          </a:prstGeom>
          <a:noFill/>
          <a:ln w="28575" cap="flat" cmpd="sng" algn="ctr">
            <a:solidFill>
              <a:srgbClr val="000000"/>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8BB9F795-1365-1ED7-C3B5-7F3A20EAE9C5}"/>
              </a:ext>
            </a:extLst>
          </p:cNvPr>
          <p:cNvCxnSpPr>
            <a:cxnSpLocks/>
          </p:cNvCxnSpPr>
          <p:nvPr/>
        </p:nvCxnSpPr>
        <p:spPr bwMode="auto">
          <a:xfrm flipH="1" flipV="1">
            <a:off x="3280405" y="1495449"/>
            <a:ext cx="0" cy="2198720"/>
          </a:xfrm>
          <a:prstGeom prst="line">
            <a:avLst/>
          </a:prstGeom>
          <a:noFill/>
          <a:ln w="28575" cap="flat" cmpd="sng" algn="ctr">
            <a:solidFill>
              <a:srgbClr val="000000"/>
            </a:solidFill>
            <a:prstDash val="solid"/>
            <a:round/>
            <a:headEnd type="none" w="med" len="med"/>
            <a:tailEnd type="none" w="med" len="med"/>
          </a:ln>
          <a:effectLst/>
        </p:spPr>
      </p:cxnSp>
      <p:graphicFrame>
        <p:nvGraphicFramePr>
          <p:cNvPr id="22" name="Chart 21">
            <a:extLst>
              <a:ext uri="{FF2B5EF4-FFF2-40B4-BE49-F238E27FC236}">
                <a16:creationId xmlns:a16="http://schemas.microsoft.com/office/drawing/2014/main" id="{CC9BB1D0-FBDB-E4DE-8CF6-1EA77BE657A9}"/>
              </a:ext>
            </a:extLst>
          </p:cNvPr>
          <p:cNvGraphicFramePr/>
          <p:nvPr/>
        </p:nvGraphicFramePr>
        <p:xfrm>
          <a:off x="3048528" y="1705448"/>
          <a:ext cx="2424863" cy="2199000"/>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343091449"/>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155">
            <a:extLst>
              <a:ext uri="{FF2B5EF4-FFF2-40B4-BE49-F238E27FC236}">
                <a16:creationId xmlns:a16="http://schemas.microsoft.com/office/drawing/2014/main" id="{EA328935-59BD-4F62-9C6B-B243618481DF}"/>
              </a:ext>
            </a:extLst>
          </p:cNvPr>
          <p:cNvGraphicFramePr>
            <a:graphicFrameLocks/>
          </p:cNvGraphicFramePr>
          <p:nvPr/>
        </p:nvGraphicFramePr>
        <p:xfrm>
          <a:off x="719138" y="1606903"/>
          <a:ext cx="10763250" cy="3292812"/>
        </p:xfrm>
        <a:graphic>
          <a:graphicData uri="http://schemas.openxmlformats.org/drawingml/2006/table">
            <a:tbl>
              <a:tblPr/>
              <a:tblGrid>
                <a:gridCol w="5457582">
                  <a:extLst>
                    <a:ext uri="{9D8B030D-6E8A-4147-A177-3AD203B41FA5}">
                      <a16:colId xmlns:a16="http://schemas.microsoft.com/office/drawing/2014/main" val="20000"/>
                    </a:ext>
                  </a:extLst>
                </a:gridCol>
                <a:gridCol w="1907834">
                  <a:extLst>
                    <a:ext uri="{9D8B030D-6E8A-4147-A177-3AD203B41FA5}">
                      <a16:colId xmlns:a16="http://schemas.microsoft.com/office/drawing/2014/main" val="1238656420"/>
                    </a:ext>
                  </a:extLst>
                </a:gridCol>
                <a:gridCol w="1825157">
                  <a:extLst>
                    <a:ext uri="{9D8B030D-6E8A-4147-A177-3AD203B41FA5}">
                      <a16:colId xmlns:a16="http://schemas.microsoft.com/office/drawing/2014/main" val="3873078834"/>
                    </a:ext>
                  </a:extLst>
                </a:gridCol>
                <a:gridCol w="1572677">
                  <a:extLst>
                    <a:ext uri="{9D8B030D-6E8A-4147-A177-3AD203B41FA5}">
                      <a16:colId xmlns:a16="http://schemas.microsoft.com/office/drawing/2014/main" val="1758049842"/>
                    </a:ext>
                  </a:extLst>
                </a:gridCol>
              </a:tblGrid>
              <a:tr h="1405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AEs,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SOLO-1</a:t>
                      </a:r>
                      <a:r>
                        <a:rPr lang="en-US" sz="1800" b="1" baseline="30000" dirty="0">
                          <a:latin typeface="Calibri" panose="020F0502020204030204" pitchFamily="34" charset="0"/>
                          <a:cs typeface="Calibri" panose="020F0502020204030204" pitchFamily="34" charset="0"/>
                        </a:rPr>
                        <a:t>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i="0" dirty="0">
                          <a:latin typeface="Calibri" panose="020F0502020204030204" pitchFamily="34" charset="0"/>
                          <a:cs typeface="Calibri" panose="020F0502020204030204" pitchFamily="34" charset="0"/>
                        </a:rPr>
                        <a:t>PRIMA</a:t>
                      </a:r>
                      <a:r>
                        <a:rPr lang="en-US" sz="1800" b="1" i="0" baseline="30000" dirty="0">
                          <a:latin typeface="Calibri" panose="020F0502020204030204" pitchFamily="34" charset="0"/>
                          <a:cs typeface="Calibri" panose="020F0502020204030204" pitchFamily="34" charset="0"/>
                        </a:rPr>
                        <a:t>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i="0" kern="1200" dirty="0">
                          <a:solidFill>
                            <a:schemeClr val="tx1"/>
                          </a:solidFill>
                          <a:latin typeface="Calibri" panose="020F0502020204030204" pitchFamily="34" charset="0"/>
                          <a:ea typeface="+mn-ea"/>
                          <a:cs typeface="Calibri" panose="020F0502020204030204" pitchFamily="34" charset="0"/>
                        </a:rPr>
                        <a:t>PAOLA-1</a:t>
                      </a:r>
                      <a:r>
                        <a:rPr lang="en-US" sz="1800" b="1" i="0" kern="1200" baseline="30000" dirty="0">
                          <a:solidFill>
                            <a:schemeClr val="tx1"/>
                          </a:solidFill>
                          <a:latin typeface="Calibri" panose="020F0502020204030204" pitchFamily="34" charset="0"/>
                          <a:ea typeface="+mn-ea"/>
                          <a:cs typeface="Calibri" panose="020F0502020204030204" pitchFamily="34" charset="0"/>
                        </a:rPr>
                        <a:t>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Any 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800" b="0" kern="1200" dirty="0">
                          <a:solidFill>
                            <a:schemeClr val="bg1"/>
                          </a:solidFill>
                          <a:latin typeface="Calibri" panose="020F0502020204030204" pitchFamily="34" charset="0"/>
                          <a:ea typeface="+mn-ea"/>
                          <a:cs typeface="Calibri" panose="020F0502020204030204" pitchFamily="34" charset="0"/>
                        </a:rPr>
                        <a:t>99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800" b="0" kern="1200" dirty="0">
                          <a:solidFill>
                            <a:schemeClr val="bg1"/>
                          </a:solidFill>
                          <a:latin typeface="Calibri" panose="020F0502020204030204" pitchFamily="34" charset="0"/>
                          <a:ea typeface="+mn-ea"/>
                          <a:cs typeface="Calibri" panose="020F0502020204030204" pitchFamily="34" charset="0"/>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Grade &gt;3 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800" b="0" kern="1200" dirty="0">
                          <a:solidFill>
                            <a:schemeClr val="bg1"/>
                          </a:solidFill>
                          <a:latin typeface="Calibri" panose="020F0502020204030204" pitchFamily="34" charset="0"/>
                          <a:ea typeface="+mn-ea"/>
                          <a:cs typeface="Calibri" panose="020F0502020204030204" pitchFamily="34" charset="0"/>
                        </a:rPr>
                        <a:t>71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800" b="0" kern="1200" dirty="0">
                          <a:solidFill>
                            <a:schemeClr val="bg1"/>
                          </a:solidFill>
                          <a:latin typeface="Calibri" panose="020F0502020204030204" pitchFamily="34" charset="0"/>
                          <a:ea typeface="+mn-ea"/>
                          <a:cs typeface="Calibri" panose="020F0502020204030204" pitchFamily="34" charset="0"/>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Serious 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AE leading to dose interruption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800" b="0" kern="1200" dirty="0">
                          <a:solidFill>
                            <a:schemeClr val="bg1"/>
                          </a:solidFill>
                          <a:latin typeface="Calibri" panose="020F0502020204030204" pitchFamily="34" charset="0"/>
                          <a:ea typeface="+mn-ea"/>
                          <a:cs typeface="Calibri" panose="020F0502020204030204" pitchFamily="34" charset="0"/>
                        </a:rPr>
                        <a:t>80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800" b="0" kern="1200" dirty="0">
                          <a:solidFill>
                            <a:schemeClr val="bg1"/>
                          </a:solidFill>
                          <a:latin typeface="Calibri" panose="020F0502020204030204" pitchFamily="34" charset="0"/>
                          <a:ea typeface="+mn-ea"/>
                          <a:cs typeface="Calibri" panose="020F0502020204030204" pitchFamily="34" charset="0"/>
                        </a:rPr>
                        <a:t>54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AE leading to dose reduction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800" b="0" kern="1200" dirty="0">
                          <a:solidFill>
                            <a:schemeClr val="bg1"/>
                          </a:solidFill>
                          <a:latin typeface="Calibri" panose="020F0502020204030204" pitchFamily="34" charset="0"/>
                          <a:ea typeface="+mn-ea"/>
                          <a:cs typeface="Calibri" panose="020F0502020204030204" pitchFamily="34" charset="0"/>
                        </a:rPr>
                        <a:t>71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800" b="0" kern="1200" dirty="0">
                          <a:solidFill>
                            <a:schemeClr val="bg1"/>
                          </a:solidFill>
                          <a:latin typeface="Calibri" panose="020F0502020204030204" pitchFamily="34" charset="0"/>
                          <a:ea typeface="+mn-ea"/>
                          <a:cs typeface="Calibri" panose="020F0502020204030204" pitchFamily="34" charset="0"/>
                        </a:rPr>
                        <a:t>41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81290147"/>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AE leading to treatment discontinuation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800" b="0" kern="1200" dirty="0">
                          <a:solidFill>
                            <a:schemeClr val="bg1"/>
                          </a:solidFill>
                          <a:latin typeface="Calibri" panose="020F0502020204030204" pitchFamily="34" charset="0"/>
                          <a:ea typeface="+mn-ea"/>
                          <a:cs typeface="Calibri" panose="020F0502020204030204" pitchFamily="34" charset="0"/>
                        </a:rPr>
                        <a:t>12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800" b="0" kern="1200" dirty="0">
                          <a:solidFill>
                            <a:schemeClr val="bg1"/>
                          </a:solidFill>
                          <a:latin typeface="Calibri" panose="020F0502020204030204" pitchFamily="34" charset="0"/>
                          <a:ea typeface="+mn-ea"/>
                          <a:cs typeface="Calibri" panose="020F0502020204030204" pitchFamily="34" charset="0"/>
                        </a:rPr>
                        <a:t>20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6367104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MDS/AML</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0.8</a:t>
                      </a:r>
                      <a:r>
                        <a:rPr kumimoji="0" lang="en-US" sz="18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mn-cs"/>
                        </a:rPr>
                        <a:t>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3383964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New primary malignancy</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84145618"/>
                  </a:ext>
                </a:extLst>
              </a:tr>
            </a:tbl>
          </a:graphicData>
        </a:graphic>
      </p:graphicFrame>
      <p:sp>
        <p:nvSpPr>
          <p:cNvPr id="6" name="Rectangle 5">
            <a:extLst>
              <a:ext uri="{FF2B5EF4-FFF2-40B4-BE49-F238E27FC236}">
                <a16:creationId xmlns:a16="http://schemas.microsoft.com/office/drawing/2014/main" id="{56E0F04B-3722-412D-A9E0-A2388EB53B26}"/>
              </a:ext>
            </a:extLst>
          </p:cNvPr>
          <p:cNvSpPr/>
          <p:nvPr/>
        </p:nvSpPr>
        <p:spPr>
          <a:xfrm>
            <a:off x="409974" y="6376585"/>
            <a:ext cx="6609951" cy="276999"/>
          </a:xfrm>
          <a:prstGeom prst="rect">
            <a:avLst/>
          </a:prstGeom>
        </p:spPr>
        <p:txBody>
          <a:bodyPr wrap="none">
            <a:spAutoFit/>
          </a:bodyPr>
          <a:lstStyle/>
          <a:p>
            <a:pPr eaLnBrk="1" hangingPunct="1">
              <a:defRPr/>
            </a:pPr>
            <a:r>
              <a:rPr lang="en-US" altLang="en-US" sz="1200" b="0" spc="-10" dirty="0">
                <a:solidFill>
                  <a:srgbClr val="455560"/>
                </a:solidFill>
                <a:latin typeface="Calibri" panose="020F0502020204030204" pitchFamily="34" charset="0"/>
              </a:rPr>
              <a:t>1.</a:t>
            </a:r>
            <a:r>
              <a:rPr lang="es-ES" altLang="en-US" sz="1200" b="0" spc="-10" dirty="0">
                <a:solidFill>
                  <a:srgbClr val="455560"/>
                </a:solidFill>
                <a:latin typeface="Calibri" panose="020F0502020204030204" pitchFamily="34" charset="0"/>
              </a:rPr>
              <a:t> Bradley. SGO 2021. Abstr 38. </a:t>
            </a:r>
            <a:r>
              <a:rPr lang="en-US" altLang="en-US" sz="1200" b="0" spc="-10" dirty="0">
                <a:solidFill>
                  <a:srgbClr val="455560"/>
                </a:solidFill>
                <a:latin typeface="Calibri" panose="020F0502020204030204" pitchFamily="34" charset="0"/>
              </a:rPr>
              <a:t>2.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Gonzalez-Martin. NEJM. 2019;381:2391. </a:t>
            </a:r>
            <a:r>
              <a:rPr lang="en-US" altLang="en-US" sz="1200" b="0" spc="-10" dirty="0">
                <a:solidFill>
                  <a:srgbClr val="455560"/>
                </a:solidFill>
                <a:latin typeface="Calibri" panose="020F0502020204030204" pitchFamily="34" charset="0"/>
              </a:rPr>
              <a:t>3</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Olaparib PI. 4. Niraparib PI.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0" name="Title 1">
            <a:extLst>
              <a:ext uri="{FF2B5EF4-FFF2-40B4-BE49-F238E27FC236}">
                <a16:creationId xmlns:a16="http://schemas.microsoft.com/office/drawing/2014/main" id="{A17F4602-9EFA-4F10-9463-18BF7AD881D8}"/>
              </a:ext>
            </a:extLst>
          </p:cNvPr>
          <p:cNvSpPr>
            <a:spLocks noGrp="1"/>
          </p:cNvSpPr>
          <p:nvPr>
            <p:ph type="title"/>
          </p:nvPr>
        </p:nvSpPr>
        <p:spPr>
          <a:xfrm>
            <a:off x="609759" y="238127"/>
            <a:ext cx="11141055" cy="1103313"/>
          </a:xfrm>
        </p:spPr>
        <p:txBody>
          <a:bodyPr/>
          <a:lstStyle/>
          <a:p>
            <a:r>
              <a:rPr lang="en-US" dirty="0"/>
              <a:t>PARP Inhibitor AEs in Frontline Maintenance</a:t>
            </a:r>
            <a:endParaRPr lang="en-US" altLang="en-US" dirty="0"/>
          </a:p>
        </p:txBody>
      </p:sp>
      <p:sp>
        <p:nvSpPr>
          <p:cNvPr id="14" name="TextBox 13">
            <a:extLst>
              <a:ext uri="{FF2B5EF4-FFF2-40B4-BE49-F238E27FC236}">
                <a16:creationId xmlns:a16="http://schemas.microsoft.com/office/drawing/2014/main" id="{B86A8182-7248-411B-A27F-E4E3E055B4D3}"/>
              </a:ext>
            </a:extLst>
          </p:cNvPr>
          <p:cNvSpPr txBox="1"/>
          <p:nvPr/>
        </p:nvSpPr>
        <p:spPr bwMode="auto">
          <a:xfrm>
            <a:off x="709612" y="4903082"/>
            <a:ext cx="68177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*Serious AEs in &gt;5% of patients included hypertension (19%) and anemia (17%).</a:t>
            </a:r>
          </a:p>
        </p:txBody>
      </p:sp>
    </p:spTree>
    <p:extLst>
      <p:ext uri="{BB962C8B-B14F-4D97-AF65-F5344CB8AC3E}">
        <p14:creationId xmlns:p14="http://schemas.microsoft.com/office/powerpoint/2010/main" val="648679389"/>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18881C-4359-40FE-811C-3A0B756EEE14}"/>
              </a:ext>
            </a:extLst>
          </p:cNvPr>
          <p:cNvSpPr>
            <a:spLocks noGrp="1"/>
          </p:cNvSpPr>
          <p:nvPr>
            <p:ph type="title"/>
          </p:nvPr>
        </p:nvSpPr>
        <p:spPr/>
        <p:txBody>
          <a:bodyPr/>
          <a:lstStyle/>
          <a:p>
            <a:r>
              <a:rPr lang="en-US" dirty="0"/>
              <a:t>Proactive Management of Hematologic AEs</a:t>
            </a:r>
          </a:p>
        </p:txBody>
      </p:sp>
      <p:sp>
        <p:nvSpPr>
          <p:cNvPr id="3" name="Content Placeholder 2">
            <a:extLst>
              <a:ext uri="{FF2B5EF4-FFF2-40B4-BE49-F238E27FC236}">
                <a16:creationId xmlns:a16="http://schemas.microsoft.com/office/drawing/2014/main" id="{FF0BC7A7-6AD2-482E-A95E-1B9346132581}"/>
              </a:ext>
            </a:extLst>
          </p:cNvPr>
          <p:cNvSpPr>
            <a:spLocks noGrp="1"/>
          </p:cNvSpPr>
          <p:nvPr>
            <p:ph idx="1"/>
          </p:nvPr>
        </p:nvSpPr>
        <p:spPr/>
        <p:txBody>
          <a:bodyPr/>
          <a:lstStyle/>
          <a:p>
            <a:r>
              <a:rPr lang="en-US" dirty="0"/>
              <a:t>Prior to starting PARPi, confirm that blood counts have recovered from previous chemotherapy to normal or grade 1 </a:t>
            </a:r>
          </a:p>
          <a:p>
            <a:r>
              <a:rPr lang="en-US" dirty="0"/>
              <a:t>Exclude other potential causes (eg, iron, B</a:t>
            </a:r>
            <a:r>
              <a:rPr lang="en-US" baseline="-25000" dirty="0"/>
              <a:t>12</a:t>
            </a:r>
            <a:r>
              <a:rPr lang="en-US" dirty="0"/>
              <a:t>, folate for anemia)</a:t>
            </a:r>
          </a:p>
          <a:p>
            <a:r>
              <a:rPr lang="en-US" dirty="0"/>
              <a:t>Dose reduction and/or interruption according to prescribing information </a:t>
            </a:r>
          </a:p>
          <a:p>
            <a:r>
              <a:rPr lang="en-US" dirty="0"/>
              <a:t>Investigate for potential MDS/AML if hematologic toxicities do not resolve</a:t>
            </a:r>
          </a:p>
          <a:p>
            <a:endParaRPr lang="en-US" dirty="0"/>
          </a:p>
        </p:txBody>
      </p:sp>
      <p:sp>
        <p:nvSpPr>
          <p:cNvPr id="7" name="TextBox 6">
            <a:extLst>
              <a:ext uri="{FF2B5EF4-FFF2-40B4-BE49-F238E27FC236}">
                <a16:creationId xmlns:a16="http://schemas.microsoft.com/office/drawing/2014/main" id="{CF523BEE-B094-4CEF-9D58-5AC342665AA7}"/>
              </a:ext>
            </a:extLst>
          </p:cNvPr>
          <p:cNvSpPr txBox="1"/>
          <p:nvPr/>
        </p:nvSpPr>
        <p:spPr bwMode="auto">
          <a:xfrm>
            <a:off x="429814" y="6373354"/>
            <a:ext cx="86555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Tookman. Ther Adv Med Oncol. 2020;12:1</a:t>
            </a:r>
            <a:r>
              <a:rPr lang="en-US" sz="1200" b="0" i="0" dirty="0">
                <a:solidFill>
                  <a:srgbClr val="5B616B"/>
                </a:solidFill>
                <a:effectLst/>
                <a:latin typeface="BlinkMacSystemFont"/>
              </a:rPr>
              <a:t>758835920921980</a:t>
            </a:r>
            <a:r>
              <a:rPr lang="en-US" sz="1200" b="0" kern="1200" dirty="0">
                <a:solidFill>
                  <a:srgbClr val="455560"/>
                </a:solidFill>
                <a:latin typeface="Calibri" panose="020F0502020204030204" pitchFamily="34" charset="0"/>
                <a:cs typeface="Calibri" panose="020F0502020204030204" pitchFamily="34" charset="0"/>
              </a:rPr>
              <a:t>. Niraparib PI. Olaparib PI. Rucaparib PI. </a:t>
            </a:r>
          </a:p>
        </p:txBody>
      </p:sp>
      <p:grpSp>
        <p:nvGrpSpPr>
          <p:cNvPr id="8" name="Group 7">
            <a:extLst>
              <a:ext uri="{FF2B5EF4-FFF2-40B4-BE49-F238E27FC236}">
                <a16:creationId xmlns:a16="http://schemas.microsoft.com/office/drawing/2014/main" id="{118741C2-B7BB-E4FB-246A-0CA93268FAA2}"/>
              </a:ext>
            </a:extLst>
          </p:cNvPr>
          <p:cNvGrpSpPr/>
          <p:nvPr/>
        </p:nvGrpSpPr>
        <p:grpSpPr>
          <a:xfrm>
            <a:off x="9392911" y="6212702"/>
            <a:ext cx="2488502" cy="450134"/>
            <a:chOff x="9392911" y="6212702"/>
            <a:chExt cx="2488502" cy="450134"/>
          </a:xfrm>
        </p:grpSpPr>
        <p:pic>
          <p:nvPicPr>
            <p:cNvPr id="9" name="Picture 8" descr="Icon&#10;&#10;Description automatically generated">
              <a:extLst>
                <a:ext uri="{FF2B5EF4-FFF2-40B4-BE49-F238E27FC236}">
                  <a16:creationId xmlns:a16="http://schemas.microsoft.com/office/drawing/2014/main" id="{22083BAC-553C-3E0C-8CE3-28154727B34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0" name="Rectangle 8">
              <a:extLst>
                <a:ext uri="{FF2B5EF4-FFF2-40B4-BE49-F238E27FC236}">
                  <a16:creationId xmlns:a16="http://schemas.microsoft.com/office/drawing/2014/main" id="{B1DE4699-6CD9-2ACC-471B-C48C63607B1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286028979"/>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06126B-38B6-4893-8EFF-F4BE30CEB7E5}"/>
              </a:ext>
            </a:extLst>
          </p:cNvPr>
          <p:cNvSpPr>
            <a:spLocks noGrp="1"/>
          </p:cNvSpPr>
          <p:nvPr>
            <p:ph type="title"/>
          </p:nvPr>
        </p:nvSpPr>
        <p:spPr/>
        <p:txBody>
          <a:bodyPr/>
          <a:lstStyle/>
          <a:p>
            <a:r>
              <a:rPr lang="en-US" dirty="0"/>
              <a:t>General Principles for Managing </a:t>
            </a:r>
            <a:r>
              <a:rPr lang="en-US" altLang="en-US" dirty="0"/>
              <a:t>Hematologic AEs With PARP Inhibitors: Anemia, Neutropenia</a:t>
            </a:r>
            <a:endParaRPr lang="en-US" dirty="0"/>
          </a:p>
        </p:txBody>
      </p:sp>
      <p:graphicFrame>
        <p:nvGraphicFramePr>
          <p:cNvPr id="6" name="Group 32">
            <a:extLst>
              <a:ext uri="{FF2B5EF4-FFF2-40B4-BE49-F238E27FC236}">
                <a16:creationId xmlns:a16="http://schemas.microsoft.com/office/drawing/2014/main" id="{551456D9-D855-4AFD-A12E-FBA4F07BBDB3}"/>
              </a:ext>
            </a:extLst>
          </p:cNvPr>
          <p:cNvGraphicFramePr>
            <a:graphicFrameLocks noGrp="1"/>
          </p:cNvGraphicFramePr>
          <p:nvPr>
            <p:extLst>
              <p:ext uri="{D42A27DB-BD31-4B8C-83A1-F6EECF244321}">
                <p14:modId xmlns:p14="http://schemas.microsoft.com/office/powerpoint/2010/main" val="1590115153"/>
              </p:ext>
            </p:extLst>
          </p:nvPr>
        </p:nvGraphicFramePr>
        <p:xfrm>
          <a:off x="719138" y="1600200"/>
          <a:ext cx="10763250" cy="3830308"/>
        </p:xfrm>
        <a:graphic>
          <a:graphicData uri="http://schemas.openxmlformats.org/drawingml/2006/table">
            <a:tbl>
              <a:tblPr>
                <a:effectLst/>
              </a:tblPr>
              <a:tblGrid>
                <a:gridCol w="1444235">
                  <a:extLst>
                    <a:ext uri="{9D8B030D-6E8A-4147-A177-3AD203B41FA5}">
                      <a16:colId xmlns:a16="http://schemas.microsoft.com/office/drawing/2014/main" val="2570165244"/>
                    </a:ext>
                  </a:extLst>
                </a:gridCol>
                <a:gridCol w="1024178">
                  <a:extLst>
                    <a:ext uri="{9D8B030D-6E8A-4147-A177-3AD203B41FA5}">
                      <a16:colId xmlns:a16="http://schemas.microsoft.com/office/drawing/2014/main" val="1279848916"/>
                    </a:ext>
                  </a:extLst>
                </a:gridCol>
                <a:gridCol w="4048867">
                  <a:extLst>
                    <a:ext uri="{9D8B030D-6E8A-4147-A177-3AD203B41FA5}">
                      <a16:colId xmlns:a16="http://schemas.microsoft.com/office/drawing/2014/main" val="3310341409"/>
                    </a:ext>
                  </a:extLst>
                </a:gridCol>
                <a:gridCol w="4245970">
                  <a:extLst>
                    <a:ext uri="{9D8B030D-6E8A-4147-A177-3AD203B41FA5}">
                      <a16:colId xmlns:a16="http://schemas.microsoft.com/office/drawing/2014/main" val="20001"/>
                    </a:ext>
                  </a:extLst>
                </a:gridCol>
              </a:tblGrid>
              <a:tr h="47747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AE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Grade 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Grade 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Grade 3/4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683264">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ts val="0"/>
                        </a:spcBef>
                        <a:spcAft>
                          <a:spcPts val="0"/>
                        </a:spcAft>
                        <a:buClr>
                          <a:schemeClr val="bg1"/>
                        </a:buClr>
                        <a:buSzTx/>
                        <a:buFont typeface="Wingdings" panose="05000000000000000000"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Anemia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ts val="0"/>
                        </a:spcBef>
                        <a:spcAft>
                          <a:spcPts val="0"/>
                        </a:spcAft>
                        <a:buClr>
                          <a:schemeClr val="bg1"/>
                        </a:buClr>
                        <a:buSzTx/>
                        <a:buFont typeface="Wingdings" panose="05000000000000000000"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Monitor and continue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Withhold for maximum of 28 days</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Monitor blood counts weekly until Hb </a:t>
                      </a:r>
                      <a:b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b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≥9 g/dL, then resume at reduced dose</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Discontinue if Hb has not returned to acceptable concentrations after 28 days</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Consider transfusion</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Withhold for maximum of 28 days</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Resume at reduced dose; discontinue if already at lowest dose</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Discontinue if Hb has not returned to acceptable concentrations after 28 days</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576504">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ts val="0"/>
                        </a:spcBef>
                        <a:spcAft>
                          <a:spcPts val="0"/>
                        </a:spcAft>
                        <a:buClr>
                          <a:schemeClr val="bg1"/>
                        </a:buClr>
                        <a:buSzTx/>
                        <a:buFont typeface="Wingdings" panose="05000000000000000000"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Neutropenia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ts val="0"/>
                        </a:spcBef>
                        <a:spcAft>
                          <a:spcPts val="0"/>
                        </a:spcAft>
                        <a:buClr>
                          <a:schemeClr val="bg1"/>
                        </a:buClr>
                        <a:buSzTx/>
                        <a:buFont typeface="Wingdings" panose="05000000000000000000"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Monitor and continue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Withhold for maximum of 28 days</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Monitor blood counts weekly until neutrophil counts ≥1500 cells/</a:t>
                      </a:r>
                      <a:r>
                        <a:rPr kumimoji="0" lang="el-GR"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μ</a:t>
                      </a: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L, then resume at reduced dose</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Discontinue if neutrophils have not returned to acceptable concentrations after 28 days</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Withhold for maximum of 28 days</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Resume at reduced dose; discontinue if already at lowest dose</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Discontinue if neutrophils have not returned to acceptable concentrations after 28 days</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584504971"/>
                  </a:ext>
                </a:extLst>
              </a:tr>
            </a:tbl>
          </a:graphicData>
        </a:graphic>
      </p:graphicFrame>
      <p:sp>
        <p:nvSpPr>
          <p:cNvPr id="10" name="TextBox 9">
            <a:extLst>
              <a:ext uri="{FF2B5EF4-FFF2-40B4-BE49-F238E27FC236}">
                <a16:creationId xmlns:a16="http://schemas.microsoft.com/office/drawing/2014/main" id="{8931F8EF-D5E0-48FF-96FA-98325BE3E870}"/>
              </a:ext>
            </a:extLst>
          </p:cNvPr>
          <p:cNvSpPr txBox="1"/>
          <p:nvPr/>
        </p:nvSpPr>
        <p:spPr bwMode="auto">
          <a:xfrm>
            <a:off x="429814" y="6373354"/>
            <a:ext cx="86555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LaFargue. Lancet Oncol. 2019;20:e15. Niraparib PI. Olaparib PI. Rucaparib PI. </a:t>
            </a:r>
          </a:p>
        </p:txBody>
      </p:sp>
      <p:grpSp>
        <p:nvGrpSpPr>
          <p:cNvPr id="3" name="Group 2">
            <a:extLst>
              <a:ext uri="{FF2B5EF4-FFF2-40B4-BE49-F238E27FC236}">
                <a16:creationId xmlns:a16="http://schemas.microsoft.com/office/drawing/2014/main" id="{1256DFAB-811C-A308-555E-F57454118E34}"/>
              </a:ext>
            </a:extLst>
          </p:cNvPr>
          <p:cNvGrpSpPr/>
          <p:nvPr/>
        </p:nvGrpSpPr>
        <p:grpSpPr>
          <a:xfrm>
            <a:off x="9392911" y="6212702"/>
            <a:ext cx="2488502" cy="450134"/>
            <a:chOff x="9392911" y="6212702"/>
            <a:chExt cx="2488502" cy="450134"/>
          </a:xfrm>
        </p:grpSpPr>
        <p:pic>
          <p:nvPicPr>
            <p:cNvPr id="4" name="Picture 3" descr="Icon&#10;&#10;Description automatically generated">
              <a:extLst>
                <a:ext uri="{FF2B5EF4-FFF2-40B4-BE49-F238E27FC236}">
                  <a16:creationId xmlns:a16="http://schemas.microsoft.com/office/drawing/2014/main" id="{214446B5-3C5C-D5E4-E93D-F3E3765A04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6D4B34B7-13E7-E01B-16E4-970A8501592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95959699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06126B-38B6-4893-8EFF-F4BE30CEB7E5}"/>
              </a:ext>
            </a:extLst>
          </p:cNvPr>
          <p:cNvSpPr>
            <a:spLocks noGrp="1"/>
          </p:cNvSpPr>
          <p:nvPr>
            <p:ph type="title"/>
          </p:nvPr>
        </p:nvSpPr>
        <p:spPr/>
        <p:txBody>
          <a:bodyPr/>
          <a:lstStyle/>
          <a:p>
            <a:r>
              <a:rPr lang="en-US" dirty="0"/>
              <a:t>General Principles for Managing </a:t>
            </a:r>
            <a:r>
              <a:rPr lang="en-US" altLang="en-US" dirty="0"/>
              <a:t>Hematologic AEs With PARP Inhibitors: Thrombocytopenia</a:t>
            </a:r>
            <a:endParaRPr lang="en-US" dirty="0"/>
          </a:p>
        </p:txBody>
      </p:sp>
      <p:graphicFrame>
        <p:nvGraphicFramePr>
          <p:cNvPr id="6" name="Group 32">
            <a:extLst>
              <a:ext uri="{FF2B5EF4-FFF2-40B4-BE49-F238E27FC236}">
                <a16:creationId xmlns:a16="http://schemas.microsoft.com/office/drawing/2014/main" id="{551456D9-D855-4AFD-A12E-FBA4F07BBDB3}"/>
              </a:ext>
            </a:extLst>
          </p:cNvPr>
          <p:cNvGraphicFramePr>
            <a:graphicFrameLocks noGrp="1"/>
          </p:cNvGraphicFramePr>
          <p:nvPr>
            <p:extLst>
              <p:ext uri="{D42A27DB-BD31-4B8C-83A1-F6EECF244321}">
                <p14:modId xmlns:p14="http://schemas.microsoft.com/office/powerpoint/2010/main" val="1638020039"/>
              </p:ext>
            </p:extLst>
          </p:nvPr>
        </p:nvGraphicFramePr>
        <p:xfrm>
          <a:off x="719138" y="1600200"/>
          <a:ext cx="10763250" cy="4226532"/>
        </p:xfrm>
        <a:graphic>
          <a:graphicData uri="http://schemas.openxmlformats.org/drawingml/2006/table">
            <a:tbl>
              <a:tblPr>
                <a:effectLst/>
              </a:tblPr>
              <a:tblGrid>
                <a:gridCol w="1812304">
                  <a:extLst>
                    <a:ext uri="{9D8B030D-6E8A-4147-A177-3AD203B41FA5}">
                      <a16:colId xmlns:a16="http://schemas.microsoft.com/office/drawing/2014/main" val="2570165244"/>
                    </a:ext>
                  </a:extLst>
                </a:gridCol>
                <a:gridCol w="3696234">
                  <a:extLst>
                    <a:ext uri="{9D8B030D-6E8A-4147-A177-3AD203B41FA5}">
                      <a16:colId xmlns:a16="http://schemas.microsoft.com/office/drawing/2014/main" val="1279848916"/>
                    </a:ext>
                  </a:extLst>
                </a:gridCol>
                <a:gridCol w="2106842">
                  <a:extLst>
                    <a:ext uri="{9D8B030D-6E8A-4147-A177-3AD203B41FA5}">
                      <a16:colId xmlns:a16="http://schemas.microsoft.com/office/drawing/2014/main" val="3310341409"/>
                    </a:ext>
                  </a:extLst>
                </a:gridCol>
                <a:gridCol w="3147870">
                  <a:extLst>
                    <a:ext uri="{9D8B030D-6E8A-4147-A177-3AD203B41FA5}">
                      <a16:colId xmlns:a16="http://schemas.microsoft.com/office/drawing/2014/main" val="20001"/>
                    </a:ext>
                  </a:extLst>
                </a:gridCol>
              </a:tblGrid>
              <a:tr h="47747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AE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Grade 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Grade 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Grade 3/4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ts val="0"/>
                        </a:spcBef>
                        <a:spcAft>
                          <a:spcPts val="0"/>
                        </a:spcAft>
                        <a:buClr>
                          <a:schemeClr val="bg1"/>
                        </a:buClr>
                        <a:buSzTx/>
                        <a:buFont typeface="Wingdings" panose="05000000000000000000"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Thrombocytopenia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0000"/>
                        </a:lnSpc>
                        <a:spcBef>
                          <a:spcPts val="0"/>
                        </a:spcBef>
                        <a:spcAft>
                          <a:spcPts val="0"/>
                        </a:spcAft>
                        <a:buClr>
                          <a:schemeClr val="bg1"/>
                        </a:buClr>
                        <a:buSzTx/>
                        <a:buFont typeface="Wingdings" panose="05000000000000000000" pitchFamily="2" charset="2"/>
                        <a:buNone/>
                        <a:tabLst/>
                        <a:defRPr/>
                      </a:pPr>
                      <a:r>
                        <a:rPr kumimoji="0" lang="en-US" sz="1600" b="1" i="0" u="none" strike="noStrike" cap="none" normalizeH="0" baseline="0" dirty="0">
                          <a:ln>
                            <a:noFill/>
                          </a:ln>
                          <a:solidFill>
                            <a:schemeClr val="bg1"/>
                          </a:solidFill>
                          <a:effectLst/>
                          <a:latin typeface="Calibri" panose="020F0502020204030204" pitchFamily="34" charset="0"/>
                          <a:cs typeface="Calibri" panose="020F0502020204030204" pitchFamily="34" charset="0"/>
                        </a:rPr>
                        <a:t>1st occurrence (PLT &lt;100,000/</a:t>
                      </a:r>
                      <a:r>
                        <a:rPr kumimoji="0" lang="el-GR" sz="1600" b="1" i="0" u="none" strike="noStrike" cap="none" normalizeH="0" baseline="0" dirty="0">
                          <a:ln>
                            <a:noFill/>
                          </a:ln>
                          <a:solidFill>
                            <a:schemeClr val="bg1"/>
                          </a:solidFill>
                          <a:effectLst/>
                          <a:latin typeface="Calibri" panose="020F0502020204030204" pitchFamily="34" charset="0"/>
                          <a:cs typeface="Calibri" panose="020F0502020204030204" pitchFamily="34" charset="0"/>
                        </a:rPr>
                        <a:t>μ</a:t>
                      </a:r>
                      <a:r>
                        <a:rPr kumimoji="0" lang="en-US" sz="1600" b="1" i="0" u="none" strike="noStrike" cap="none" normalizeH="0" baseline="0" dirty="0">
                          <a:ln>
                            <a:noFill/>
                          </a:ln>
                          <a:solidFill>
                            <a:schemeClr val="bg1"/>
                          </a:solidFill>
                          <a:effectLst/>
                          <a:latin typeface="Calibri" panose="020F0502020204030204" pitchFamily="34" charset="0"/>
                          <a:cs typeface="Calibri" panose="020F0502020204030204" pitchFamily="34" charset="0"/>
                        </a:rPr>
                        <a:t>L)</a:t>
                      </a:r>
                      <a:endPar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Monitor CBC at least weekly</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Withhold for maximum of 28 days until PLT ≥100,000/</a:t>
                      </a:r>
                      <a:r>
                        <a:rPr kumimoji="0" lang="el-GR"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μ</a:t>
                      </a: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L; resume at same or reduced dose</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If PLT &lt;75,000/</a:t>
                      </a:r>
                      <a:r>
                        <a:rPr kumimoji="0" lang="el-GR"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μ</a:t>
                      </a: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L, resume at reduced dose</a:t>
                      </a:r>
                    </a:p>
                    <a:p>
                      <a:pPr marL="0" marR="0" lvl="0" indent="0" algn="l" defTabSz="914400" rtl="0" eaLnBrk="1" fontAlgn="base" latinLnBrk="0" hangingPunct="1">
                        <a:lnSpc>
                          <a:spcPct val="100000"/>
                        </a:lnSpc>
                        <a:spcBef>
                          <a:spcPts val="0"/>
                        </a:spcBef>
                        <a:spcAft>
                          <a:spcPts val="0"/>
                        </a:spcAft>
                        <a:buClr>
                          <a:schemeClr val="bg1"/>
                        </a:buClr>
                        <a:buSzTx/>
                        <a:buFont typeface="Wingdings" panose="05000000000000000000" pitchFamily="2" charset="2"/>
                        <a:buNone/>
                        <a:tabLst/>
                        <a:defRPr/>
                      </a:pPr>
                      <a:r>
                        <a:rPr kumimoji="0" lang="en-US" sz="1600" b="1" i="0" u="none" strike="noStrike" cap="none" normalizeH="0" baseline="0" dirty="0">
                          <a:ln>
                            <a:noFill/>
                          </a:ln>
                          <a:solidFill>
                            <a:schemeClr val="bg1"/>
                          </a:solidFill>
                          <a:effectLst/>
                          <a:latin typeface="Calibri" panose="020F0502020204030204" pitchFamily="34" charset="0"/>
                          <a:cs typeface="Calibri" panose="020F0502020204030204" pitchFamily="34" charset="0"/>
                        </a:rPr>
                        <a:t>2nd occurrence (PLT &lt;100,000/</a:t>
                      </a:r>
                      <a:r>
                        <a:rPr kumimoji="0" lang="el-GR" sz="1600" b="1" i="0" u="none" strike="noStrike" cap="none" normalizeH="0" baseline="0" dirty="0">
                          <a:ln>
                            <a:noFill/>
                          </a:ln>
                          <a:solidFill>
                            <a:schemeClr val="bg1"/>
                          </a:solidFill>
                          <a:effectLst/>
                          <a:latin typeface="Calibri" panose="020F0502020204030204" pitchFamily="34" charset="0"/>
                          <a:cs typeface="Calibri" panose="020F0502020204030204" pitchFamily="34" charset="0"/>
                        </a:rPr>
                        <a:t>μ</a:t>
                      </a:r>
                      <a:r>
                        <a:rPr kumimoji="0" lang="en-US" sz="1600" b="1" i="0" u="none" strike="noStrike" cap="none" normalizeH="0" baseline="0" dirty="0">
                          <a:ln>
                            <a:noFill/>
                          </a:ln>
                          <a:solidFill>
                            <a:schemeClr val="bg1"/>
                          </a:solidFill>
                          <a:effectLst/>
                          <a:latin typeface="Calibri" panose="020F0502020204030204" pitchFamily="34" charset="0"/>
                          <a:cs typeface="Calibri" panose="020F0502020204030204" pitchFamily="34" charset="0"/>
                        </a:rPr>
                        <a:t>L)</a:t>
                      </a:r>
                      <a:endPar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Withhold for maximum of 28 days</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Monitor CBC weekly until PLT </a:t>
                      </a:r>
                      <a:b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b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≥100,000/</a:t>
                      </a:r>
                      <a:r>
                        <a:rPr kumimoji="0" lang="el-GR"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μ</a:t>
                      </a: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L; then resume at reduced dose</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Discontinue if PLTs have not returned to acceptable concentrations after </a:t>
                      </a:r>
                      <a:b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b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28 days or if already on lowest dose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Withhold for maximum of </a:t>
                      </a:r>
                      <a:b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b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28 days</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Monitor CBC weekly until PLT </a:t>
                      </a:r>
                      <a:b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b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≥100,000/</a:t>
                      </a:r>
                      <a:r>
                        <a:rPr kumimoji="0" lang="el-GR"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μ</a:t>
                      </a: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L; then resume at reduced dose</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If PLT &lt;75,000/</a:t>
                      </a:r>
                      <a:r>
                        <a:rPr kumimoji="0" lang="el-GR"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μ</a:t>
                      </a: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L, reduce dose</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endPar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Platelet transfusion if PLT </a:t>
                      </a:r>
                      <a:b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b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&lt;10,000/</a:t>
                      </a:r>
                      <a:r>
                        <a:rPr kumimoji="0" lang="el-GR"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μ</a:t>
                      </a: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L or bleeding</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Consider withholding anticoagulation and antiplatelet drugs</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Resume at reduced dose</a:t>
                      </a:r>
                    </a:p>
                    <a:p>
                      <a:pPr marL="285750" marR="0" lvl="0" indent="-28575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Discontinue if already at lowest dose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bl>
          </a:graphicData>
        </a:graphic>
      </p:graphicFrame>
      <p:sp>
        <p:nvSpPr>
          <p:cNvPr id="10" name="TextBox 9">
            <a:extLst>
              <a:ext uri="{FF2B5EF4-FFF2-40B4-BE49-F238E27FC236}">
                <a16:creationId xmlns:a16="http://schemas.microsoft.com/office/drawing/2014/main" id="{8931F8EF-D5E0-48FF-96FA-98325BE3E870}"/>
              </a:ext>
            </a:extLst>
          </p:cNvPr>
          <p:cNvSpPr txBox="1"/>
          <p:nvPr/>
        </p:nvSpPr>
        <p:spPr bwMode="auto">
          <a:xfrm>
            <a:off x="429814" y="6373354"/>
            <a:ext cx="86555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LaFargue. Lancet Oncol. 2019;20:e15. Niraparib PI. Olaparib PI. Rucaparib PI. </a:t>
            </a:r>
          </a:p>
        </p:txBody>
      </p:sp>
      <p:grpSp>
        <p:nvGrpSpPr>
          <p:cNvPr id="3" name="Group 2">
            <a:extLst>
              <a:ext uri="{FF2B5EF4-FFF2-40B4-BE49-F238E27FC236}">
                <a16:creationId xmlns:a16="http://schemas.microsoft.com/office/drawing/2014/main" id="{68CE2C8E-D0E3-015A-4737-AAFAB6A461F7}"/>
              </a:ext>
            </a:extLst>
          </p:cNvPr>
          <p:cNvGrpSpPr/>
          <p:nvPr/>
        </p:nvGrpSpPr>
        <p:grpSpPr>
          <a:xfrm>
            <a:off x="9392911" y="6212702"/>
            <a:ext cx="2488502" cy="450134"/>
            <a:chOff x="9392911" y="6212702"/>
            <a:chExt cx="2488502" cy="450134"/>
          </a:xfrm>
        </p:grpSpPr>
        <p:pic>
          <p:nvPicPr>
            <p:cNvPr id="4" name="Picture 3" descr="Icon&#10;&#10;Description automatically generated">
              <a:extLst>
                <a:ext uri="{FF2B5EF4-FFF2-40B4-BE49-F238E27FC236}">
                  <a16:creationId xmlns:a16="http://schemas.microsoft.com/office/drawing/2014/main" id="{4B43E64C-904A-A4F5-183A-1E675786C5C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4024C49A-BD3A-18F8-5C1A-DD6D916C73E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82789390"/>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2">
            <a:extLst>
              <a:ext uri="{FF2B5EF4-FFF2-40B4-BE49-F238E27FC236}">
                <a16:creationId xmlns:a16="http://schemas.microsoft.com/office/drawing/2014/main" id="{C245E1E5-CAB2-41B7-996A-32F0099C16D2}"/>
              </a:ext>
            </a:extLst>
          </p:cNvPr>
          <p:cNvSpPr>
            <a:spLocks noGrp="1"/>
          </p:cNvSpPr>
          <p:nvPr>
            <p:ph type="title"/>
          </p:nvPr>
        </p:nvSpPr>
        <p:spPr>
          <a:xfrm>
            <a:off x="609765" y="238135"/>
            <a:ext cx="11141055" cy="1103313"/>
          </a:xfrm>
        </p:spPr>
        <p:txBody>
          <a:bodyPr/>
          <a:lstStyle/>
          <a:p>
            <a:r>
              <a:rPr lang="en-US" dirty="0"/>
              <a:t>Selected Trials in Advanced/Recurrent Ovarian Cancer</a:t>
            </a:r>
          </a:p>
        </p:txBody>
      </p:sp>
      <p:sp>
        <p:nvSpPr>
          <p:cNvPr id="11" name="Content Placeholder 3">
            <a:extLst>
              <a:ext uri="{FF2B5EF4-FFF2-40B4-BE49-F238E27FC236}">
                <a16:creationId xmlns:a16="http://schemas.microsoft.com/office/drawing/2014/main" id="{7050D6B7-80F5-4654-823C-35DB8EDCA1E0}"/>
              </a:ext>
            </a:extLst>
          </p:cNvPr>
          <p:cNvSpPr txBox="1">
            <a:spLocks/>
          </p:cNvSpPr>
          <p:nvPr/>
        </p:nvSpPr>
        <p:spPr>
          <a:xfrm>
            <a:off x="406960" y="6218964"/>
            <a:ext cx="10616184" cy="432146"/>
          </a:xfrm>
          <a:prstGeom prst="rect">
            <a:avLst/>
          </a:prstGeom>
        </p:spPr>
        <p:txBody>
          <a:bodyPr anchor="b"/>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eaLnBrk="1" hangingPunct="1">
              <a:buNone/>
              <a:defRPr/>
            </a:pPr>
            <a:r>
              <a:rPr lang="en-US" sz="1200" b="0" kern="1200" dirty="0">
                <a:solidFill>
                  <a:schemeClr val="bg2"/>
                </a:solidFill>
                <a:latin typeface="Calibri" panose="020F0502020204030204" pitchFamily="34" charset="0"/>
                <a:ea typeface="+mn-ea"/>
                <a:cs typeface="+mn-cs"/>
              </a:rPr>
              <a:t>Clinicaltrials.gov.</a:t>
            </a:r>
            <a:endParaRPr lang="en-US" altLang="en-US" sz="1200" b="0" dirty="0">
              <a:solidFill>
                <a:schemeClr val="bg2"/>
              </a:solidFill>
              <a:latin typeface="Calibri" panose="020F0502020204030204" pitchFamily="34" charset="0"/>
              <a:cs typeface="+mn-cs"/>
            </a:endParaRPr>
          </a:p>
        </p:txBody>
      </p:sp>
      <p:graphicFrame>
        <p:nvGraphicFramePr>
          <p:cNvPr id="20" name="Table 19">
            <a:extLst>
              <a:ext uri="{FF2B5EF4-FFF2-40B4-BE49-F238E27FC236}">
                <a16:creationId xmlns:a16="http://schemas.microsoft.com/office/drawing/2014/main" id="{EFB49FB4-B005-4323-841A-90E3B867F0BB}"/>
              </a:ext>
            </a:extLst>
          </p:cNvPr>
          <p:cNvGraphicFramePr>
            <a:graphicFrameLocks noGrp="1"/>
          </p:cNvGraphicFramePr>
          <p:nvPr/>
        </p:nvGraphicFramePr>
        <p:xfrm>
          <a:off x="495300" y="1618305"/>
          <a:ext cx="11386113" cy="4344482"/>
        </p:xfrm>
        <a:graphic>
          <a:graphicData uri="http://schemas.openxmlformats.org/drawingml/2006/table">
            <a:tbl>
              <a:tblPr firstRow="1" bandRow="1">
                <a:tableStyleId>{5C22544A-7EE6-4342-B048-85BDC9FD1C3A}</a:tableStyleId>
              </a:tblPr>
              <a:tblGrid>
                <a:gridCol w="1505740">
                  <a:extLst>
                    <a:ext uri="{9D8B030D-6E8A-4147-A177-3AD203B41FA5}">
                      <a16:colId xmlns:a16="http://schemas.microsoft.com/office/drawing/2014/main" val="20000"/>
                    </a:ext>
                  </a:extLst>
                </a:gridCol>
                <a:gridCol w="2930189">
                  <a:extLst>
                    <a:ext uri="{9D8B030D-6E8A-4147-A177-3AD203B41FA5}">
                      <a16:colId xmlns:a16="http://schemas.microsoft.com/office/drawing/2014/main" val="20001"/>
                    </a:ext>
                  </a:extLst>
                </a:gridCol>
                <a:gridCol w="2995035">
                  <a:extLst>
                    <a:ext uri="{9D8B030D-6E8A-4147-A177-3AD203B41FA5}">
                      <a16:colId xmlns:a16="http://schemas.microsoft.com/office/drawing/2014/main" val="1216774763"/>
                    </a:ext>
                  </a:extLst>
                </a:gridCol>
                <a:gridCol w="908574">
                  <a:extLst>
                    <a:ext uri="{9D8B030D-6E8A-4147-A177-3AD203B41FA5}">
                      <a16:colId xmlns:a16="http://schemas.microsoft.com/office/drawing/2014/main" val="1603609942"/>
                    </a:ext>
                  </a:extLst>
                </a:gridCol>
                <a:gridCol w="1409935">
                  <a:extLst>
                    <a:ext uri="{9D8B030D-6E8A-4147-A177-3AD203B41FA5}">
                      <a16:colId xmlns:a16="http://schemas.microsoft.com/office/drawing/2014/main" val="255152719"/>
                    </a:ext>
                  </a:extLst>
                </a:gridCol>
                <a:gridCol w="1636640">
                  <a:extLst>
                    <a:ext uri="{9D8B030D-6E8A-4147-A177-3AD203B41FA5}">
                      <a16:colId xmlns:a16="http://schemas.microsoft.com/office/drawing/2014/main" val="2905282071"/>
                    </a:ext>
                  </a:extLst>
                </a:gridCol>
              </a:tblGrid>
              <a:tr h="402315">
                <a:tc>
                  <a:txBody>
                    <a:bodyPr/>
                    <a:lstStyle/>
                    <a:p>
                      <a:pPr marL="0" marR="0">
                        <a:lnSpc>
                          <a:spcPct val="115000"/>
                        </a:lnSpc>
                        <a:spcBef>
                          <a:spcPts val="0"/>
                        </a:spcBef>
                        <a:spcAft>
                          <a:spcPts val="0"/>
                        </a:spcAft>
                        <a:tabLst>
                          <a:tab pos="228600" algn="l"/>
                        </a:tabLst>
                      </a:pPr>
                      <a:r>
                        <a:rPr lang="en-US" sz="1400" b="1" dirty="0">
                          <a:solidFill>
                            <a:srgbClr val="FFFFFF"/>
                          </a:solidFill>
                          <a:effectLst/>
                          <a:latin typeface="Calibri" panose="020F0502020204030204" pitchFamily="34" charset="0"/>
                          <a:ea typeface="Times New Roman" panose="02020603050405020304" pitchFamily="18" charset="0"/>
                          <a:cs typeface="Calibri" panose="020F0502020204030204" pitchFamily="34" charset="0"/>
                        </a:rPr>
                        <a:t>Study </a:t>
                      </a:r>
                      <a:endParaRPr lang="en-US" sz="1400" dirty="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algn="ctr">
                        <a:lnSpc>
                          <a:spcPct val="115000"/>
                        </a:lnSpc>
                        <a:spcBef>
                          <a:spcPts val="0"/>
                        </a:spcBef>
                        <a:spcAft>
                          <a:spcPts val="0"/>
                        </a:spcAft>
                        <a:tabLst>
                          <a:tab pos="228600" algn="l"/>
                        </a:tabLst>
                      </a:pPr>
                      <a:r>
                        <a:rPr lang="en-US" sz="1400" b="1" dirty="0">
                          <a:solidFill>
                            <a:srgbClr val="FFFFFF"/>
                          </a:solidFill>
                          <a:effectLst/>
                          <a:latin typeface="Calibri" panose="020F0502020204030204" pitchFamily="34" charset="0"/>
                          <a:ea typeface="Times New Roman" panose="02020603050405020304" pitchFamily="18" charset="0"/>
                          <a:cs typeface="Calibri" panose="020F0502020204030204" pitchFamily="34" charset="0"/>
                        </a:rPr>
                        <a:t>Population/Setting</a:t>
                      </a:r>
                      <a:endParaRPr lang="en-US" sz="1400" dirty="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algn="ctr">
                        <a:lnSpc>
                          <a:spcPct val="115000"/>
                        </a:lnSpc>
                        <a:spcBef>
                          <a:spcPts val="0"/>
                        </a:spcBef>
                        <a:spcAft>
                          <a:spcPts val="0"/>
                        </a:spcAft>
                        <a:tabLst>
                          <a:tab pos="228600" algn="l"/>
                        </a:tabLst>
                      </a:pPr>
                      <a:r>
                        <a:rPr lang="en-US" sz="1400" b="1" dirty="0">
                          <a:solidFill>
                            <a:srgbClr val="FFFFFF"/>
                          </a:solidFill>
                          <a:effectLst/>
                          <a:latin typeface="Calibri" panose="020F0502020204030204" pitchFamily="34" charset="0"/>
                          <a:ea typeface="Times New Roman" panose="02020603050405020304" pitchFamily="18" charset="0"/>
                          <a:cs typeface="Calibri" panose="020F0502020204030204" pitchFamily="34" charset="0"/>
                        </a:rPr>
                        <a:t>Treatment</a:t>
                      </a:r>
                      <a:endParaRPr lang="en-US" sz="1400" dirty="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algn="ctr">
                        <a:lnSpc>
                          <a:spcPct val="115000"/>
                        </a:lnSpc>
                        <a:spcBef>
                          <a:spcPts val="0"/>
                        </a:spcBef>
                        <a:spcAft>
                          <a:spcPts val="0"/>
                        </a:spcAft>
                        <a:tabLst>
                          <a:tab pos="228600" algn="l"/>
                        </a:tabLst>
                      </a:pPr>
                      <a:r>
                        <a:rPr lang="en-US" sz="1400" b="1" dirty="0">
                          <a:solidFill>
                            <a:srgbClr val="FFFFFF"/>
                          </a:solidFill>
                          <a:effectLst/>
                          <a:latin typeface="Calibri" panose="020F0502020204030204" pitchFamily="34" charset="0"/>
                          <a:ea typeface="Times New Roman" panose="02020603050405020304" pitchFamily="18" charset="0"/>
                          <a:cs typeface="Calibri" panose="020F0502020204030204" pitchFamily="34" charset="0"/>
                        </a:rPr>
                        <a:t>Estimated N</a:t>
                      </a:r>
                      <a:endParaRPr lang="en-US" sz="1400" dirty="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algn="ctr">
                        <a:lnSpc>
                          <a:spcPct val="115000"/>
                        </a:lnSpc>
                        <a:spcBef>
                          <a:spcPts val="0"/>
                        </a:spcBef>
                        <a:spcAft>
                          <a:spcPts val="0"/>
                        </a:spcAft>
                        <a:tabLst>
                          <a:tab pos="228600" algn="l"/>
                        </a:tabLst>
                      </a:pPr>
                      <a:r>
                        <a:rPr lang="en-US" sz="1400" b="1" dirty="0">
                          <a:solidFill>
                            <a:srgbClr val="FFFFFF"/>
                          </a:solidFill>
                          <a:effectLst/>
                          <a:latin typeface="Calibri" panose="020F0502020204030204" pitchFamily="34" charset="0"/>
                          <a:ea typeface="Times New Roman" panose="02020603050405020304" pitchFamily="18" charset="0"/>
                          <a:cs typeface="Calibri" panose="020F0502020204030204" pitchFamily="34" charset="0"/>
                        </a:rPr>
                        <a:t>Trial Status</a:t>
                      </a:r>
                      <a:endParaRPr lang="en-US" sz="1400" dirty="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algn="ctr">
                        <a:lnSpc>
                          <a:spcPct val="115000"/>
                        </a:lnSpc>
                        <a:spcBef>
                          <a:spcPts val="0"/>
                        </a:spcBef>
                        <a:spcAft>
                          <a:spcPts val="0"/>
                        </a:spcAft>
                        <a:tabLst>
                          <a:tab pos="228600" algn="l"/>
                        </a:tabLst>
                      </a:pPr>
                      <a:r>
                        <a:rPr lang="en-US" sz="1400" b="1" dirty="0">
                          <a:solidFill>
                            <a:srgbClr val="FFFFFF"/>
                          </a:solidFill>
                          <a:effectLst/>
                          <a:latin typeface="Calibri" panose="020F0502020204030204" pitchFamily="34" charset="0"/>
                          <a:ea typeface="Times New Roman" panose="02020603050405020304" pitchFamily="18" charset="0"/>
                          <a:cs typeface="Calibri" panose="020F0502020204030204" pitchFamily="34" charset="0"/>
                        </a:rPr>
                        <a:t>Endpoint</a:t>
                      </a:r>
                      <a:endParaRPr lang="en-US" sz="1400" dirty="0">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692785">
                <a:tc>
                  <a:txBody>
                    <a:bodyPr/>
                    <a:lstStyle/>
                    <a:p>
                      <a:pPr marL="0" marR="0">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GLORIOSA (NCT05445778)</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342900" marR="0" lvl="0" indent="-342900">
                        <a:lnSpc>
                          <a:spcPct val="115000"/>
                        </a:lnSpc>
                        <a:spcBef>
                          <a:spcPts val="0"/>
                        </a:spcBef>
                        <a:spcAft>
                          <a:spcPts val="0"/>
                        </a:spcAft>
                        <a:buFont typeface="Wingdings" panose="05000000000000000000" pitchFamily="2" charset="2"/>
                        <a:buChar char=""/>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Platinum-sensitive Ovarian, Fallopian Tube, or Peritoneal Cancer</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9525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Maintenance m</a:t>
                      </a:r>
                      <a:r>
                        <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rPr>
                        <a:t>irvetuximab soravtansine + bevacizumab vs bevacizumab </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a:t>
                      </a:r>
                      <a:r>
                        <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rPr>
                        <a:t>18</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Recruiting</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PFS</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At 4 yrs</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668411235"/>
                  </a:ext>
                </a:extLst>
              </a:tr>
              <a:tr h="692785">
                <a:tc>
                  <a:txBody>
                    <a:bodyPr/>
                    <a:lstStyle/>
                    <a:p>
                      <a:pPr marL="0" marR="0">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2021-0299 (NCT05092373)</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342900" marR="0" lvl="0" indent="-342900">
                        <a:lnSpc>
                          <a:spcPct val="115000"/>
                        </a:lnSpc>
                        <a:spcBef>
                          <a:spcPts val="0"/>
                        </a:spcBef>
                        <a:spcAft>
                          <a:spcPts val="0"/>
                        </a:spcAft>
                        <a:buFont typeface="Wingdings" panose="05000000000000000000" pitchFamily="2" charset="2"/>
                        <a:buChar char=""/>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Confirmed advanced/metastatic cancer involving the abdomen or thorax </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342900" marR="0" lvl="0" indent="-342900">
                        <a:lnSpc>
                          <a:spcPct val="115000"/>
                        </a:lnSpc>
                        <a:spcBef>
                          <a:spcPts val="0"/>
                        </a:spcBef>
                        <a:spcAft>
                          <a:spcPts val="0"/>
                        </a:spcAft>
                        <a:buFont typeface="Wingdings" panose="05000000000000000000" pitchFamily="2" charset="2"/>
                        <a:buChar char=""/>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Measurable disease</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Tumor treating field + cabozantinib or atezolizumab and nab-paclitaxel  </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36 </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 Recruiting</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Safety and tolerability through 2 yrs</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63922086"/>
                  </a:ext>
                </a:extLst>
              </a:tr>
              <a:tr h="517265">
                <a:tc>
                  <a:txBody>
                    <a:bodyPr/>
                    <a:lstStyle/>
                    <a:p>
                      <a:pPr marL="0" marR="0">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ROSELLA</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(NCT05257408)</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342900" marR="0" lvl="0" indent="-342900">
                        <a:lnSpc>
                          <a:spcPct val="115000"/>
                        </a:lnSpc>
                        <a:spcBef>
                          <a:spcPts val="0"/>
                        </a:spcBef>
                        <a:spcAft>
                          <a:spcPts val="0"/>
                        </a:spcAft>
                        <a:buFont typeface="Wingdings" panose="05000000000000000000" pitchFamily="2" charset="2"/>
                        <a:buChar char=""/>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Platinum-resistant</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342900" marR="0" lvl="0" indent="-342900">
                        <a:lnSpc>
                          <a:spcPct val="115000"/>
                        </a:lnSpc>
                        <a:spcBef>
                          <a:spcPts val="0"/>
                        </a:spcBef>
                        <a:spcAft>
                          <a:spcPts val="0"/>
                        </a:spcAft>
                        <a:buFont typeface="Wingdings" panose="05000000000000000000" pitchFamily="2" charset="2"/>
                        <a:buChar char=""/>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High-grade, epithelial ovarian, primary peritoneal, or fallopian-tube cancer</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Relacorilant + nab-paclitaxel vs</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gn="ctr">
                        <a:lnSpc>
                          <a:spcPct val="115000"/>
                        </a:lnSpc>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Nab-paclitaxel</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360</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Recruiting</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PFS</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by BICR at 2 yrs</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5"/>
                  </a:ext>
                </a:extLst>
              </a:tr>
              <a:tr h="144777">
                <a:tc>
                  <a:txBody>
                    <a:bodyPr/>
                    <a:lstStyle/>
                    <a:p>
                      <a:pPr marL="0" marR="0">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OPAL</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(NCT03574779)</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342900" marR="0" lvl="0" indent="-342900">
                        <a:lnSpc>
                          <a:spcPct val="115000"/>
                        </a:lnSpc>
                        <a:spcBef>
                          <a:spcPts val="0"/>
                        </a:spcBef>
                        <a:spcAft>
                          <a:spcPts val="0"/>
                        </a:spcAft>
                        <a:buFont typeface="Wingdings" panose="05000000000000000000" pitchFamily="2" charset="2"/>
                        <a:buChar char=""/>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High-grade recurrent epithelial, serous, endometrioid, mucinous, clear cell ovarian, fallopian tube, or primary peritoneal cancer</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342900" marR="0" lvl="0" indent="-342900">
                        <a:lnSpc>
                          <a:spcPct val="115000"/>
                        </a:lnSpc>
                        <a:spcBef>
                          <a:spcPts val="0"/>
                        </a:spcBef>
                        <a:spcAft>
                          <a:spcPts val="0"/>
                        </a:spcAft>
                        <a:buFont typeface="Wingdings" panose="05000000000000000000" pitchFamily="2" charset="2"/>
                        <a:buChar char=""/>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Measurable disease</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Niraparib + bevacizumab ± dostarlimab vs niraparib carboplatin + paclitaxel ± bevacizumab</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125</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Recruiting</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ORR</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At 4 yrs</a:t>
                      </a:r>
                      <a:endParaRPr lang="en-US" sz="20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1889747708"/>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a:xfrm>
            <a:off x="598489" y="1600200"/>
            <a:ext cx="10883899" cy="2057400"/>
          </a:xfrm>
        </p:spPr>
        <p:txBody>
          <a:bodyPr>
            <a:normAutofit/>
          </a:bodyPr>
          <a:lstStyle/>
          <a:p>
            <a:r>
              <a:rPr lang="en-US" sz="4000" dirty="0"/>
              <a:t>Endometrial Cancer</a:t>
            </a:r>
            <a:endParaRPr lang="en-US" altLang="en-US" sz="4000" dirty="0"/>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Content Placeholder 8">
            <a:extLst>
              <a:ext uri="{FF2B5EF4-FFF2-40B4-BE49-F238E27FC236}">
                <a16:creationId xmlns:a16="http://schemas.microsoft.com/office/drawing/2014/main" id="{F68D237C-B675-43B7-A8CC-C88CB5FF1FD7}"/>
              </a:ext>
            </a:extLst>
          </p:cNvPr>
          <p:cNvSpPr>
            <a:spLocks noGrp="1"/>
          </p:cNvSpPr>
          <p:nvPr>
            <p:ph sz="half" idx="2"/>
          </p:nvPr>
        </p:nvSpPr>
        <p:spPr>
          <a:xfrm>
            <a:off x="6252634" y="1415033"/>
            <a:ext cx="5229570" cy="1918270"/>
          </a:xfrm>
        </p:spPr>
        <p:txBody>
          <a:bodyPr/>
          <a:lstStyle/>
          <a:p>
            <a:pPr marL="0" indent="0">
              <a:spcAft>
                <a:spcPts val="0"/>
              </a:spcAft>
              <a:buNone/>
            </a:pPr>
            <a:r>
              <a:rPr lang="en-US" sz="1800" b="1" dirty="0"/>
              <a:t>Guidelines on risk stratification</a:t>
            </a:r>
            <a:r>
              <a:rPr lang="en-US" sz="1800" b="1" baseline="30000" dirty="0"/>
              <a:t>2</a:t>
            </a:r>
          </a:p>
          <a:p>
            <a:pPr marL="231775" indent="-227013">
              <a:spcAft>
                <a:spcPts val="0"/>
              </a:spcAft>
            </a:pPr>
            <a:r>
              <a:rPr lang="en-US" sz="1600" dirty="0"/>
              <a:t>Histopathologic type, grade, myometrial invasion, and LVSI (no/focal/substantial) recommended in all patients</a:t>
            </a:r>
          </a:p>
          <a:p>
            <a:pPr marL="231775" indent="-227013">
              <a:spcAft>
                <a:spcPts val="0"/>
              </a:spcAft>
            </a:pPr>
            <a:r>
              <a:rPr lang="en-US" sz="1600" dirty="0"/>
              <a:t>Molecular subtyping recommended to better define risk groups</a:t>
            </a:r>
          </a:p>
        </p:txBody>
      </p:sp>
      <p:sp>
        <p:nvSpPr>
          <p:cNvPr id="2" name="Title 1">
            <a:extLst>
              <a:ext uri="{FF2B5EF4-FFF2-40B4-BE49-F238E27FC236}">
                <a16:creationId xmlns:a16="http://schemas.microsoft.com/office/drawing/2014/main" id="{865C006C-DAE4-4D5F-8D7B-336515994218}"/>
              </a:ext>
            </a:extLst>
          </p:cNvPr>
          <p:cNvSpPr>
            <a:spLocks noGrp="1"/>
          </p:cNvSpPr>
          <p:nvPr>
            <p:ph type="title"/>
          </p:nvPr>
        </p:nvSpPr>
        <p:spPr/>
        <p:txBody>
          <a:bodyPr/>
          <a:lstStyle/>
          <a:p>
            <a:r>
              <a:rPr lang="en-US" dirty="0"/>
              <a:t>Screening, Histology Profile, and Disease Prognosis</a:t>
            </a:r>
          </a:p>
        </p:txBody>
      </p:sp>
      <p:sp>
        <p:nvSpPr>
          <p:cNvPr id="8" name="Content Placeholder 7">
            <a:extLst>
              <a:ext uri="{FF2B5EF4-FFF2-40B4-BE49-F238E27FC236}">
                <a16:creationId xmlns:a16="http://schemas.microsoft.com/office/drawing/2014/main" id="{7D5DDCD0-09D1-417B-A518-F115B4A43CED}"/>
              </a:ext>
            </a:extLst>
          </p:cNvPr>
          <p:cNvSpPr>
            <a:spLocks noGrp="1"/>
          </p:cNvSpPr>
          <p:nvPr>
            <p:ph sz="half" idx="1"/>
          </p:nvPr>
        </p:nvSpPr>
        <p:spPr>
          <a:xfrm>
            <a:off x="601819" y="1457565"/>
            <a:ext cx="5337547" cy="1735390"/>
          </a:xfrm>
        </p:spPr>
        <p:txBody>
          <a:bodyPr/>
          <a:lstStyle/>
          <a:p>
            <a:pPr marL="0" indent="0">
              <a:spcAft>
                <a:spcPts val="0"/>
              </a:spcAft>
              <a:buNone/>
            </a:pPr>
            <a:r>
              <a:rPr lang="en-US" sz="1800" b="1" dirty="0"/>
              <a:t>Screening for EC</a:t>
            </a:r>
            <a:r>
              <a:rPr lang="en-US" sz="1800" b="1" baseline="30000" dirty="0"/>
              <a:t>1</a:t>
            </a:r>
          </a:p>
          <a:p>
            <a:pPr indent="-227013">
              <a:spcAft>
                <a:spcPts val="0"/>
              </a:spcAft>
            </a:pPr>
            <a:r>
              <a:rPr lang="en-US" sz="1600" dirty="0"/>
              <a:t>Symptoms: postmenopausal bleeding </a:t>
            </a:r>
          </a:p>
          <a:p>
            <a:pPr indent="-227013">
              <a:spcAft>
                <a:spcPts val="0"/>
              </a:spcAft>
            </a:pPr>
            <a:r>
              <a:rPr lang="en-US" sz="1600" dirty="0"/>
              <a:t>Methods: transvaginal ultrasound, endometrium biopsy, genetic testing if previous family history of EC</a:t>
            </a:r>
          </a:p>
          <a:p>
            <a:pPr marL="0" indent="0">
              <a:spcAft>
                <a:spcPts val="0"/>
              </a:spcAft>
              <a:buNone/>
            </a:pPr>
            <a:endParaRPr lang="en-US" dirty="0"/>
          </a:p>
        </p:txBody>
      </p:sp>
      <p:sp>
        <p:nvSpPr>
          <p:cNvPr id="4" name="TextBox 3">
            <a:extLst>
              <a:ext uri="{FF2B5EF4-FFF2-40B4-BE49-F238E27FC236}">
                <a16:creationId xmlns:a16="http://schemas.microsoft.com/office/drawing/2014/main" id="{A74A67D8-36EC-48F0-A3CA-5E9DF9734419}"/>
              </a:ext>
            </a:extLst>
          </p:cNvPr>
          <p:cNvSpPr txBox="1"/>
          <p:nvPr/>
        </p:nvSpPr>
        <p:spPr bwMode="auto">
          <a:xfrm>
            <a:off x="433659" y="6193464"/>
            <a:ext cx="9337661"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ts val="0"/>
              </a:spcBef>
            </a:pPr>
            <a:r>
              <a:rPr lang="en-US" sz="1200" b="0" kern="1200" dirty="0">
                <a:solidFill>
                  <a:srgbClr val="455560"/>
                </a:solidFill>
                <a:latin typeface="Calibri" panose="020F0502020204030204" pitchFamily="34" charset="0"/>
                <a:cs typeface="Calibri" panose="020F0502020204030204" pitchFamily="34" charset="0"/>
              </a:rPr>
              <a:t>1. PDQ endometrial cancer screening. www.cancer.gov/types/uterine/hp/endometrial-screening-pdq. 2. Concin. </a:t>
            </a:r>
            <a:br>
              <a:rPr lang="en-US" sz="1200" b="0" kern="1200" dirty="0">
                <a:solidFill>
                  <a:srgbClr val="455560"/>
                </a:solidFill>
                <a:latin typeface="Calibri" panose="020F0502020204030204" pitchFamily="34" charset="0"/>
                <a:cs typeface="Calibri" panose="020F0502020204030204" pitchFamily="34" charset="0"/>
              </a:rPr>
            </a:br>
            <a:r>
              <a:rPr lang="en-US" sz="1200" b="0" kern="1200" dirty="0">
                <a:solidFill>
                  <a:srgbClr val="455560"/>
                </a:solidFill>
                <a:latin typeface="Calibri" panose="020F0502020204030204" pitchFamily="34" charset="0"/>
                <a:cs typeface="Calibri" panose="020F0502020204030204" pitchFamily="34" charset="0"/>
              </a:rPr>
              <a:t>Int J Gynecol Cancer. 2021:12. 3. Murali. Lancet Oncol. 2014;15:E268. 4. Buza. Arch Pathol Lab Med. 2020;145:687.</a:t>
            </a:r>
          </a:p>
        </p:txBody>
      </p:sp>
      <p:sp>
        <p:nvSpPr>
          <p:cNvPr id="10" name="Content Placeholder 6">
            <a:extLst>
              <a:ext uri="{FF2B5EF4-FFF2-40B4-BE49-F238E27FC236}">
                <a16:creationId xmlns:a16="http://schemas.microsoft.com/office/drawing/2014/main" id="{3C65F4C0-70E0-4DDB-A5AD-75EF14488E51}"/>
              </a:ext>
            </a:extLst>
          </p:cNvPr>
          <p:cNvSpPr txBox="1">
            <a:spLocks/>
          </p:cNvSpPr>
          <p:nvPr/>
        </p:nvSpPr>
        <p:spPr>
          <a:xfrm>
            <a:off x="609759" y="2749162"/>
            <a:ext cx="5486241" cy="2779744"/>
          </a:xfrm>
          <a:prstGeom prst="rect">
            <a:avLst/>
          </a:prstGeom>
        </p:spPr>
        <p:txBody>
          <a:bodyPr/>
          <a:lstStyle>
            <a:lvl1pPr marL="347472" indent="-347472" algn="l" defTabSz="914400" rtl="0" eaLnBrk="1" latinLnBrk="0" hangingPunct="1">
              <a:lnSpc>
                <a:spcPct val="100000"/>
              </a:lnSpc>
              <a:spcBef>
                <a:spcPts val="600"/>
              </a:spcBef>
              <a:spcAft>
                <a:spcPts val="0"/>
              </a:spcAft>
              <a:buClr>
                <a:srgbClr val="1D2E5A"/>
              </a:buClr>
              <a:buSzPct val="80000"/>
              <a:buFont typeface="Arial" pitchFamily="34" charset="0"/>
              <a:buChar char="•"/>
              <a:defRPr sz="2200" kern="1200" spc="10" baseline="0">
                <a:solidFill>
                  <a:srgbClr val="1D2E5A"/>
                </a:solidFill>
                <a:latin typeface="+mn-lt"/>
                <a:ea typeface="+mn-ea"/>
                <a:cs typeface="+mn-cs"/>
              </a:defRPr>
            </a:lvl1pPr>
            <a:lvl2pPr marL="731520" indent="-365760" algn="l" defTabSz="914400" rtl="0" eaLnBrk="1" latinLnBrk="0" hangingPunct="1">
              <a:lnSpc>
                <a:spcPct val="100000"/>
              </a:lnSpc>
              <a:spcBef>
                <a:spcPts val="600"/>
              </a:spcBef>
              <a:spcAft>
                <a:spcPts val="300"/>
              </a:spcAft>
              <a:buClr>
                <a:srgbClr val="1D2E5A"/>
              </a:buClr>
              <a:buFont typeface="System Font Regular"/>
              <a:buChar char="—"/>
              <a:defRPr sz="2200" kern="1200">
                <a:solidFill>
                  <a:srgbClr val="1D2E5A"/>
                </a:solidFill>
                <a:latin typeface="+mn-lt"/>
                <a:ea typeface="+mn-ea"/>
                <a:cs typeface="+mn-cs"/>
              </a:defRPr>
            </a:lvl2pPr>
            <a:lvl3pPr marL="1033272" indent="-347472" algn="l" defTabSz="914400" rtl="0" eaLnBrk="1" latinLnBrk="0" hangingPunct="1">
              <a:lnSpc>
                <a:spcPct val="100000"/>
              </a:lnSpc>
              <a:spcBef>
                <a:spcPts val="600"/>
              </a:spcBef>
              <a:spcAft>
                <a:spcPts val="300"/>
              </a:spcAft>
              <a:buClr>
                <a:srgbClr val="1D2E5A"/>
              </a:buClr>
              <a:buFont typeface="Wingdings 2" pitchFamily="18" charset="2"/>
              <a:buChar char=""/>
              <a:defRPr sz="2200" kern="1200">
                <a:solidFill>
                  <a:srgbClr val="1D2E5A"/>
                </a:solidFill>
                <a:latin typeface="+mn-lt"/>
                <a:ea typeface="+mn-ea"/>
                <a:cs typeface="+mn-cs"/>
              </a:defRPr>
            </a:lvl3pPr>
            <a:lvl4pPr marL="1417320" indent="-365760" algn="l" defTabSz="914400" rtl="0" eaLnBrk="1" latinLnBrk="0" hangingPunct="1">
              <a:lnSpc>
                <a:spcPct val="100000"/>
              </a:lnSpc>
              <a:spcBef>
                <a:spcPts val="600"/>
              </a:spcBef>
              <a:spcAft>
                <a:spcPts val="0"/>
              </a:spcAft>
              <a:buClr>
                <a:srgbClr val="1D2E5A"/>
              </a:buClr>
              <a:buFont typeface="System Font Regular"/>
              <a:buChar char="—"/>
              <a:defRPr sz="2200" kern="1200">
                <a:solidFill>
                  <a:srgbClr val="1D2E5A"/>
                </a:solidFill>
                <a:latin typeface="+mn-lt"/>
                <a:ea typeface="+mn-ea"/>
                <a:cs typeface="+mn-cs"/>
              </a:defRPr>
            </a:lvl4pPr>
            <a:lvl5pPr marL="1719072" indent="-347472" algn="l" defTabSz="914400" rtl="0" eaLnBrk="1" latinLnBrk="0" hangingPunct="1">
              <a:lnSpc>
                <a:spcPct val="100000"/>
              </a:lnSpc>
              <a:spcBef>
                <a:spcPts val="600"/>
              </a:spcBef>
              <a:spcAft>
                <a:spcPts val="0"/>
              </a:spcAft>
              <a:buClr>
                <a:srgbClr val="1D2E5A"/>
              </a:buClr>
              <a:buFont typeface="Wingdings 2" pitchFamily="18" charset="2"/>
              <a:buChar char=""/>
              <a:defRPr sz="2200" kern="1200">
                <a:solidFill>
                  <a:srgbClr val="1D2E5A"/>
                </a:solidFill>
                <a:latin typeface="+mn-lt"/>
                <a:ea typeface="+mn-ea"/>
                <a:cs typeface="+mn-cs"/>
              </a:defRPr>
            </a:lvl5pPr>
            <a:lvl6pPr marL="1600000" indent="-228600" algn="l" defTabSz="914400" rtl="0" eaLnBrk="1" latinLnBrk="0" hangingPunct="1">
              <a:lnSpc>
                <a:spcPct val="90000"/>
              </a:lnSpc>
              <a:spcBef>
                <a:spcPts val="300"/>
              </a:spcBef>
              <a:spcAft>
                <a:spcPts val="300"/>
              </a:spcAft>
              <a:buClr>
                <a:schemeClr val="accent1"/>
              </a:buClr>
              <a:buFont typeface="Wingdings 2" pitchFamily="18" charset="2"/>
              <a:buChar char=""/>
              <a:defRPr sz="1400" kern="1200">
                <a:solidFill>
                  <a:schemeClr val="tx1">
                    <a:lumMod val="85000"/>
                    <a:lumOff val="15000"/>
                  </a:schemeClr>
                </a:solidFill>
                <a:latin typeface="+mn-lt"/>
                <a:ea typeface="+mn-ea"/>
                <a:cs typeface="+mn-cs"/>
              </a:defRPr>
            </a:lvl6pPr>
            <a:lvl7pPr marL="1900000" indent="-228600" algn="l" defTabSz="914400" rtl="0" eaLnBrk="1" latinLnBrk="0" hangingPunct="1">
              <a:lnSpc>
                <a:spcPct val="90000"/>
              </a:lnSpc>
              <a:spcBef>
                <a:spcPts val="300"/>
              </a:spcBef>
              <a:spcAft>
                <a:spcPts val="300"/>
              </a:spcAft>
              <a:buClr>
                <a:schemeClr val="accent1"/>
              </a:buClr>
              <a:buFont typeface="Wingdings 2" pitchFamily="18" charset="2"/>
              <a:buChar char=""/>
              <a:defRPr sz="1400" kern="1200">
                <a:solidFill>
                  <a:schemeClr val="tx1">
                    <a:lumMod val="85000"/>
                    <a:lumOff val="15000"/>
                  </a:schemeClr>
                </a:solidFill>
                <a:latin typeface="+mn-lt"/>
                <a:ea typeface="+mn-ea"/>
                <a:cs typeface="+mn-cs"/>
              </a:defRPr>
            </a:lvl7pPr>
            <a:lvl8pPr marL="2200000" indent="-228600" algn="l" defTabSz="914400" rtl="0" eaLnBrk="1" latinLnBrk="0" hangingPunct="1">
              <a:lnSpc>
                <a:spcPct val="90000"/>
              </a:lnSpc>
              <a:spcBef>
                <a:spcPts val="300"/>
              </a:spcBef>
              <a:spcAft>
                <a:spcPts val="300"/>
              </a:spcAft>
              <a:buClr>
                <a:schemeClr val="accent1"/>
              </a:buClr>
              <a:buFont typeface="Wingdings 2" pitchFamily="18" charset="2"/>
              <a:buChar char=""/>
              <a:defRPr sz="1400" kern="1200">
                <a:solidFill>
                  <a:schemeClr val="tx1">
                    <a:lumMod val="85000"/>
                    <a:lumOff val="15000"/>
                  </a:schemeClr>
                </a:solidFill>
                <a:latin typeface="+mn-lt"/>
                <a:ea typeface="+mn-ea"/>
                <a:cs typeface="+mn-cs"/>
              </a:defRPr>
            </a:lvl8pPr>
            <a:lvl9pPr marL="2500000" indent="-228600" algn="l" defTabSz="914400" rtl="0" eaLnBrk="1" latinLnBrk="0" hangingPunct="1">
              <a:lnSpc>
                <a:spcPct val="90000"/>
              </a:lnSpc>
              <a:spcBef>
                <a:spcPts val="300"/>
              </a:spcBef>
              <a:spcAft>
                <a:spcPts val="300"/>
              </a:spcAft>
              <a:buClr>
                <a:schemeClr val="accent1"/>
              </a:buClr>
              <a:buFont typeface="Wingdings 2" pitchFamily="18" charset="2"/>
              <a:buChar char=""/>
              <a:defRPr sz="1400" kern="1200">
                <a:solidFill>
                  <a:schemeClr val="tx1">
                    <a:lumMod val="85000"/>
                    <a:lumOff val="15000"/>
                  </a:schemeClr>
                </a:solidFill>
                <a:latin typeface="+mn-lt"/>
                <a:ea typeface="+mn-ea"/>
                <a:cs typeface="+mn-cs"/>
              </a:defRPr>
            </a:lvl9pPr>
          </a:lstStyle>
          <a:p>
            <a:pPr marL="0" indent="0">
              <a:buNone/>
            </a:pPr>
            <a:r>
              <a:rPr lang="en-US" sz="1800" b="1" dirty="0">
                <a:solidFill>
                  <a:schemeClr val="bg1"/>
                </a:solidFill>
                <a:latin typeface="Calibri" panose="020F0502020204030204" pitchFamily="34" charset="0"/>
                <a:cs typeface="Calibri" panose="020F0502020204030204" pitchFamily="34" charset="0"/>
              </a:rPr>
              <a:t>Histopathology and Molecular Assessment</a:t>
            </a:r>
            <a:r>
              <a:rPr lang="en-US" sz="1800" b="1" baseline="30000" dirty="0">
                <a:solidFill>
                  <a:schemeClr val="bg1"/>
                </a:solidFill>
                <a:latin typeface="Calibri" panose="020F0502020204030204" pitchFamily="34" charset="0"/>
                <a:cs typeface="Calibri" panose="020F0502020204030204" pitchFamily="34" charset="0"/>
              </a:rPr>
              <a:t>3</a:t>
            </a:r>
            <a:endParaRPr lang="en-US" sz="1800" baseline="30000" dirty="0">
              <a:solidFill>
                <a:schemeClr val="bg1"/>
              </a:solidFill>
              <a:latin typeface="Calibri" panose="020F0502020204030204" pitchFamily="34" charset="0"/>
              <a:cs typeface="Calibri" panose="020F0502020204030204" pitchFamily="34" charset="0"/>
            </a:endParaRPr>
          </a:p>
          <a:p>
            <a:pPr algn="ctr"/>
            <a:endParaRPr lang="en-US" sz="1800" dirty="0"/>
          </a:p>
        </p:txBody>
      </p:sp>
      <p:graphicFrame>
        <p:nvGraphicFramePr>
          <p:cNvPr id="12" name="Content Placeholder 5">
            <a:extLst>
              <a:ext uri="{FF2B5EF4-FFF2-40B4-BE49-F238E27FC236}">
                <a16:creationId xmlns:a16="http://schemas.microsoft.com/office/drawing/2014/main" id="{31DEC919-AD0B-4297-97D5-28FB054D4406}"/>
              </a:ext>
            </a:extLst>
          </p:cNvPr>
          <p:cNvGraphicFramePr>
            <a:graphicFrameLocks/>
          </p:cNvGraphicFramePr>
          <p:nvPr/>
        </p:nvGraphicFramePr>
        <p:xfrm>
          <a:off x="719139" y="3121120"/>
          <a:ext cx="10763249" cy="2804210"/>
        </p:xfrm>
        <a:graphic>
          <a:graphicData uri="http://schemas.openxmlformats.org/drawingml/2006/table">
            <a:tbl>
              <a:tblPr firstRow="1" bandRow="1">
                <a:effectLst/>
                <a:tableStyleId>{5940675A-B579-460E-94D1-54222C63F5DA}</a:tableStyleId>
              </a:tblPr>
              <a:tblGrid>
                <a:gridCol w="1917642">
                  <a:extLst>
                    <a:ext uri="{9D8B030D-6E8A-4147-A177-3AD203B41FA5}">
                      <a16:colId xmlns:a16="http://schemas.microsoft.com/office/drawing/2014/main" val="20000"/>
                    </a:ext>
                  </a:extLst>
                </a:gridCol>
                <a:gridCol w="2148965">
                  <a:extLst>
                    <a:ext uri="{9D8B030D-6E8A-4147-A177-3AD203B41FA5}">
                      <a16:colId xmlns:a16="http://schemas.microsoft.com/office/drawing/2014/main" val="20001"/>
                    </a:ext>
                  </a:extLst>
                </a:gridCol>
                <a:gridCol w="2285963">
                  <a:extLst>
                    <a:ext uri="{9D8B030D-6E8A-4147-A177-3AD203B41FA5}">
                      <a16:colId xmlns:a16="http://schemas.microsoft.com/office/drawing/2014/main" val="2130287644"/>
                    </a:ext>
                  </a:extLst>
                </a:gridCol>
                <a:gridCol w="2237838">
                  <a:extLst>
                    <a:ext uri="{9D8B030D-6E8A-4147-A177-3AD203B41FA5}">
                      <a16:colId xmlns:a16="http://schemas.microsoft.com/office/drawing/2014/main" val="747292869"/>
                    </a:ext>
                  </a:extLst>
                </a:gridCol>
                <a:gridCol w="2172841">
                  <a:extLst>
                    <a:ext uri="{9D8B030D-6E8A-4147-A177-3AD203B41FA5}">
                      <a16:colId xmlns:a16="http://schemas.microsoft.com/office/drawing/2014/main" val="4119255035"/>
                    </a:ext>
                  </a:extLst>
                </a:gridCol>
              </a:tblGrid>
              <a:tr h="175354">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4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Histology</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Endometrioid</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Endometrioid</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Serous</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Clear Cell</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175354">
                <a:tc>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Grade</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Low</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High</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High</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High</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1"/>
                  </a:ext>
                </a:extLst>
              </a:tr>
              <a:tr h="295329">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Metastasis</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Uncommon</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Lymph nodes, distant organs</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Lymph nodes, peritoneal, distant organs</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Lymph nodes, peritoneal +/-</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2"/>
                  </a:ext>
                </a:extLst>
              </a:tr>
              <a:tr h="175354">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Prognosis</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Favorable</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Poor</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Poor*</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Poor*</a:t>
                      </a:r>
                      <a:r>
                        <a:rPr kumimoji="0" lang="en-US" altLang="en-US" sz="1400" b="0" i="0" u="none" strike="noStrike" cap="none" normalizeH="0" baseline="3000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3"/>
                  </a:ext>
                </a:extLst>
              </a:tr>
              <a:tr h="775229">
                <a:tc>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Molecular markers</a:t>
                      </a:r>
                      <a:endParaRPr kumimoji="0" lang="en-US" altLang="en-US" sz="1400" b="0" i="0" u="none" strike="noStrike" cap="none" normalizeH="0" baseline="3000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ER/PgR expression</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400" b="0" i="1"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PTEN</a:t>
                      </a: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 expression</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DNA MMR loss</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Aberrant P53</a:t>
                      </a:r>
                    </a:p>
                    <a:p>
                      <a:pPr marL="285750" marR="0" lvl="0" indent="-285750" algn="l" defTabSz="4572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altLang="en-US" sz="1400" b="0" i="1"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HER2</a:t>
                      </a:r>
                      <a:r>
                        <a:rPr kumimoji="0" lang="en-US" altLang="en-US" sz="1400" b="0" i="1" u="none" strike="noStrike" cap="none" normalizeH="0" baseline="30000" dirty="0">
                          <a:ln>
                            <a:noFill/>
                          </a:ln>
                          <a:solidFill>
                            <a:schemeClr val="bg1"/>
                          </a:solidFill>
                          <a:effectLst/>
                          <a:latin typeface="Calibri" panose="020F0502020204030204" pitchFamily="34" charset="0"/>
                          <a:ea typeface="ＭＳ Ｐゴシック" charset="-128"/>
                          <a:cs typeface="Calibri" panose="020F0502020204030204" pitchFamily="34" charset="0"/>
                        </a:rPr>
                        <a:t>4</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4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a:t>
                      </a:r>
                    </a:p>
                  </a:txBody>
                  <a:tcPr marL="125542" marR="125542" marT="45725" marB="45725" horzOverflow="overflow">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4"/>
                  </a:ext>
                </a:extLst>
              </a:tr>
            </a:tbl>
          </a:graphicData>
        </a:graphic>
      </p:graphicFrame>
      <p:sp>
        <p:nvSpPr>
          <p:cNvPr id="13" name="ZoneTexte 4">
            <a:extLst>
              <a:ext uri="{FF2B5EF4-FFF2-40B4-BE49-F238E27FC236}">
                <a16:creationId xmlns:a16="http://schemas.microsoft.com/office/drawing/2014/main" id="{7C617CA7-15FD-40CC-B200-A9050C4868F8}"/>
              </a:ext>
            </a:extLst>
          </p:cNvPr>
          <p:cNvSpPr txBox="1"/>
          <p:nvPr/>
        </p:nvSpPr>
        <p:spPr>
          <a:xfrm>
            <a:off x="617227" y="5938129"/>
            <a:ext cx="11305560" cy="307777"/>
          </a:xfrm>
          <a:prstGeom prst="rect">
            <a:avLst/>
          </a:prstGeom>
          <a:noFill/>
        </p:spPr>
        <p:txBody>
          <a:bodyPr wrap="square" rtlCol="0">
            <a:spAutoFit/>
          </a:bodyPr>
          <a:lstStyle/>
          <a:p>
            <a:pPr defTabSz="914400"/>
            <a:r>
              <a:rPr lang="en-GB" sz="1400" b="0" dirty="0">
                <a:solidFill>
                  <a:schemeClr val="bg1"/>
                </a:solidFill>
                <a:latin typeface="Calibri body"/>
                <a:cs typeface="Calibri" panose="020F0502020204030204" pitchFamily="34" charset="0"/>
              </a:rPr>
              <a:t>*</a:t>
            </a:r>
            <a:r>
              <a:rPr lang="en-US" sz="1400" b="0" dirty="0">
                <a:solidFill>
                  <a:schemeClr val="bg1"/>
                </a:solidFill>
                <a:latin typeface="Calibri body"/>
                <a:cs typeface="Calibri" panose="020F0502020204030204" pitchFamily="34" charset="0"/>
              </a:rPr>
              <a:t>Frequently diagnosed at advanced stages</a:t>
            </a:r>
            <a:r>
              <a:rPr lang="en-GB" sz="1400" b="0" dirty="0">
                <a:solidFill>
                  <a:schemeClr val="bg1"/>
                </a:solidFill>
                <a:latin typeface="Calibri body"/>
                <a:cs typeface="Calibri" panose="020F0502020204030204" pitchFamily="34" charset="0"/>
              </a:rPr>
              <a:t>. </a:t>
            </a:r>
            <a:r>
              <a:rPr lang="en-GB" sz="1400" b="0" baseline="30000" dirty="0">
                <a:solidFill>
                  <a:schemeClr val="bg1"/>
                </a:solidFill>
                <a:latin typeface="Calibri body"/>
                <a:cs typeface="Calibri" panose="020F0502020204030204" pitchFamily="34" charset="0"/>
              </a:rPr>
              <a:t>†</a:t>
            </a:r>
            <a:r>
              <a:rPr lang="en-US" sz="1400" b="0" dirty="0">
                <a:solidFill>
                  <a:schemeClr val="bg1"/>
                </a:solidFill>
                <a:latin typeface="Calibri body"/>
                <a:cs typeface="Calibri" panose="020F0502020204030204" pitchFamily="34" charset="0"/>
              </a:rPr>
              <a:t>When diagnosed at an early stage, prognosis is better than that of serous carcinoma of the same stage.</a:t>
            </a:r>
            <a:endParaRPr lang="en-GB" sz="1400" b="0" dirty="0">
              <a:solidFill>
                <a:schemeClr val="bg1"/>
              </a:solidFill>
              <a:latin typeface="Calibri body"/>
              <a:cs typeface="Calibri" panose="020F0502020204030204" pitchFamily="34" charset="0"/>
            </a:endParaRPr>
          </a:p>
        </p:txBody>
      </p:sp>
      <p:grpSp>
        <p:nvGrpSpPr>
          <p:cNvPr id="3" name="Group 2">
            <a:extLst>
              <a:ext uri="{FF2B5EF4-FFF2-40B4-BE49-F238E27FC236}">
                <a16:creationId xmlns:a16="http://schemas.microsoft.com/office/drawing/2014/main" id="{3F31ECA6-BDA0-1966-89AC-EA0AEEA048DD}"/>
              </a:ext>
            </a:extLst>
          </p:cNvPr>
          <p:cNvGrpSpPr/>
          <p:nvPr/>
        </p:nvGrpSpPr>
        <p:grpSpPr>
          <a:xfrm>
            <a:off x="9391889" y="6194506"/>
            <a:ext cx="2488502" cy="450134"/>
            <a:chOff x="9392911" y="6212702"/>
            <a:chExt cx="2488502" cy="450134"/>
          </a:xfrm>
        </p:grpSpPr>
        <p:pic>
          <p:nvPicPr>
            <p:cNvPr id="11" name="Picture 10" descr="Icon&#10;&#10;Description automatically generated">
              <a:extLst>
                <a:ext uri="{FF2B5EF4-FFF2-40B4-BE49-F238E27FC236}">
                  <a16:creationId xmlns:a16="http://schemas.microsoft.com/office/drawing/2014/main" id="{BB2F30A1-481C-DF5B-ECAA-5445EBB9A87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4" name="Rectangle 8">
              <a:extLst>
                <a:ext uri="{FF2B5EF4-FFF2-40B4-BE49-F238E27FC236}">
                  <a16:creationId xmlns:a16="http://schemas.microsoft.com/office/drawing/2014/main" id="{D6AC9D28-C827-B998-E0E4-2EB7CA87BFA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498437991"/>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3EFF7CC0-2C53-48DE-A75B-606D589E3FCF}"/>
              </a:ext>
            </a:extLst>
          </p:cNvPr>
          <p:cNvSpPr>
            <a:spLocks noGrp="1"/>
          </p:cNvSpPr>
          <p:nvPr>
            <p:ph sz="half" idx="2"/>
          </p:nvPr>
        </p:nvSpPr>
        <p:spPr>
          <a:xfrm>
            <a:off x="714953" y="1417890"/>
            <a:ext cx="5107211" cy="4665746"/>
          </a:xfrm>
        </p:spPr>
        <p:txBody>
          <a:bodyPr/>
          <a:lstStyle/>
          <a:p>
            <a:pPr marL="0" indent="0">
              <a:buNone/>
            </a:pPr>
            <a:r>
              <a:rPr lang="en-US" sz="2200" dirty="0"/>
              <a:t>MMRd testing by IHC to test for MLH1, MSH2, MSH6, and PMS2 protein loss</a:t>
            </a:r>
          </a:p>
          <a:p>
            <a:pPr marL="0" indent="0">
              <a:buNone/>
            </a:pPr>
            <a:endParaRPr lang="en-US" sz="2200" b="1" dirty="0"/>
          </a:p>
          <a:p>
            <a:pPr marL="0" indent="0">
              <a:buNone/>
            </a:pPr>
            <a:endParaRPr lang="en-US" sz="2200" b="1" dirty="0"/>
          </a:p>
          <a:p>
            <a:pPr marL="0" indent="0">
              <a:buNone/>
            </a:pPr>
            <a:endParaRPr lang="en-US" sz="2200" b="1" dirty="0"/>
          </a:p>
          <a:p>
            <a:pPr marL="0" indent="0">
              <a:buNone/>
            </a:pPr>
            <a:endParaRPr lang="en-US" dirty="0"/>
          </a:p>
        </p:txBody>
      </p:sp>
      <p:sp>
        <p:nvSpPr>
          <p:cNvPr id="2" name="Title 1">
            <a:extLst>
              <a:ext uri="{FF2B5EF4-FFF2-40B4-BE49-F238E27FC236}">
                <a16:creationId xmlns:a16="http://schemas.microsoft.com/office/drawing/2014/main" id="{BB413C74-83C8-4689-A433-6605B82107A0}"/>
              </a:ext>
            </a:extLst>
          </p:cNvPr>
          <p:cNvSpPr>
            <a:spLocks noGrp="1"/>
          </p:cNvSpPr>
          <p:nvPr>
            <p:ph type="title"/>
          </p:nvPr>
        </p:nvSpPr>
        <p:spPr/>
        <p:txBody>
          <a:bodyPr/>
          <a:lstStyle/>
          <a:p>
            <a:r>
              <a:rPr lang="en-US" sz="3600" dirty="0"/>
              <a:t>Recommendations for Molecular Testing to Inform Treatment Decisions in</a:t>
            </a:r>
            <a:r>
              <a:rPr lang="en-US" dirty="0"/>
              <a:t> </a:t>
            </a:r>
            <a:r>
              <a:rPr lang="en-US" sz="3600" dirty="0"/>
              <a:t>Endometrial Cancer</a:t>
            </a:r>
            <a:endParaRPr lang="en-US" dirty="0"/>
          </a:p>
        </p:txBody>
      </p:sp>
      <p:sp>
        <p:nvSpPr>
          <p:cNvPr id="3" name="Content Placeholder 2">
            <a:extLst>
              <a:ext uri="{FF2B5EF4-FFF2-40B4-BE49-F238E27FC236}">
                <a16:creationId xmlns:a16="http://schemas.microsoft.com/office/drawing/2014/main" id="{8F2F50A7-8D40-48C9-9C94-182C08512F41}"/>
              </a:ext>
            </a:extLst>
          </p:cNvPr>
          <p:cNvSpPr>
            <a:spLocks noGrp="1"/>
          </p:cNvSpPr>
          <p:nvPr>
            <p:ph sz="half" idx="1"/>
          </p:nvPr>
        </p:nvSpPr>
        <p:spPr>
          <a:xfrm>
            <a:off x="6032886" y="1417890"/>
            <a:ext cx="5309279" cy="4795167"/>
          </a:xfrm>
        </p:spPr>
        <p:txBody>
          <a:bodyPr/>
          <a:lstStyle/>
          <a:p>
            <a:pPr marL="0" indent="0" algn="ctr">
              <a:spcBef>
                <a:spcPts val="600"/>
              </a:spcBef>
              <a:spcAft>
                <a:spcPts val="0"/>
              </a:spcAft>
              <a:buNone/>
            </a:pPr>
            <a:r>
              <a:rPr lang="en-US" sz="2200" kern="0" dirty="0"/>
              <a:t>Reflex testing for MLH1 promoter methylation status is recommended </a:t>
            </a:r>
          </a:p>
          <a:p>
            <a:pPr marL="0" indent="0" algn="ctr">
              <a:spcBef>
                <a:spcPts val="600"/>
              </a:spcBef>
              <a:spcAft>
                <a:spcPts val="0"/>
              </a:spcAft>
              <a:buNone/>
            </a:pPr>
            <a:r>
              <a:rPr lang="en-US" sz="2200" kern="0" dirty="0"/>
              <a:t>if MLH1 protein loss</a:t>
            </a:r>
          </a:p>
          <a:p>
            <a:endParaRPr lang="en-US" sz="2000" baseline="30000" dirty="0"/>
          </a:p>
          <a:p>
            <a:endParaRPr lang="en-US" sz="2200" dirty="0"/>
          </a:p>
        </p:txBody>
      </p:sp>
      <p:sp>
        <p:nvSpPr>
          <p:cNvPr id="4" name="TextBox 3">
            <a:extLst>
              <a:ext uri="{FF2B5EF4-FFF2-40B4-BE49-F238E27FC236}">
                <a16:creationId xmlns:a16="http://schemas.microsoft.com/office/drawing/2014/main" id="{2407A3A1-F3D9-46C5-BC0F-25985837016D}"/>
              </a:ext>
            </a:extLst>
          </p:cNvPr>
          <p:cNvSpPr txBox="1"/>
          <p:nvPr/>
        </p:nvSpPr>
        <p:spPr bwMode="auto">
          <a:xfrm>
            <a:off x="431208" y="6004560"/>
            <a:ext cx="8958367"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 ACOG Practice Bulletin No. 147: Lynch syndrome. Obstet Gynecol. 2014;124:1042. Cho. Int J Gynecol Pathol. 2019;38:S11. </a:t>
            </a:r>
            <a:br>
              <a:rPr lang="en-US" sz="1200" b="0" kern="1200" dirty="0">
                <a:solidFill>
                  <a:srgbClr val="455560"/>
                </a:solidFill>
                <a:latin typeface="Calibri" panose="020F0502020204030204" pitchFamily="34" charset="0"/>
                <a:cs typeface="Calibri" panose="020F0502020204030204" pitchFamily="34" charset="0"/>
              </a:rPr>
            </a:br>
            <a:r>
              <a:rPr lang="en-US" sz="1200" b="0" kern="1200" dirty="0">
                <a:solidFill>
                  <a:srgbClr val="455560"/>
                </a:solidFill>
                <a:latin typeface="Calibri" panose="020F0502020204030204" pitchFamily="34" charset="0"/>
                <a:cs typeface="Calibri" panose="020F0502020204030204" pitchFamily="34" charset="0"/>
              </a:rPr>
              <a:t>Concin. Int J Gynecol Cancer. 2021:12. Crosbie. Genet Med. 2019;21:2390. Ryan. Genet Med. 2019;21:2167. </a:t>
            </a:r>
            <a:br>
              <a:rPr lang="en-US" sz="1200" b="0" kern="1200" dirty="0">
                <a:solidFill>
                  <a:srgbClr val="455560"/>
                </a:solidFill>
                <a:latin typeface="Calibri" panose="020F0502020204030204" pitchFamily="34" charset="0"/>
                <a:cs typeface="Calibri" panose="020F0502020204030204" pitchFamily="34" charset="0"/>
              </a:rPr>
            </a:br>
            <a:r>
              <a:rPr lang="en-US" sz="1200" b="0" kern="1200" dirty="0">
                <a:solidFill>
                  <a:srgbClr val="455560"/>
                </a:solidFill>
                <a:latin typeface="Calibri" panose="020F0502020204030204" pitchFamily="34" charset="0"/>
                <a:cs typeface="Calibri" panose="020F0502020204030204" pitchFamily="34" charset="0"/>
              </a:rPr>
              <a:t>Takeda. Genes (basel). 2016;7:86. Richman. Int J Oncol. 2015; 47:1189.</a:t>
            </a:r>
          </a:p>
        </p:txBody>
      </p:sp>
      <p:pic>
        <p:nvPicPr>
          <p:cNvPr id="1026" name="Picture 2">
            <a:extLst>
              <a:ext uri="{FF2B5EF4-FFF2-40B4-BE49-F238E27FC236}">
                <a16:creationId xmlns:a16="http://schemas.microsoft.com/office/drawing/2014/main" id="{85EFB427-C9DB-4706-9636-7AC11CA6A339}"/>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4554"/>
          <a:stretch/>
        </p:blipFill>
        <p:spPr bwMode="auto">
          <a:xfrm rot="16200000">
            <a:off x="1121629" y="1850012"/>
            <a:ext cx="3982800" cy="438284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513E6D13-4F5A-4180-BBF8-7FB9BC483F2A}"/>
              </a:ext>
            </a:extLst>
          </p:cNvPr>
          <p:cNvSpPr/>
          <p:nvPr/>
        </p:nvSpPr>
        <p:spPr bwMode="auto">
          <a:xfrm>
            <a:off x="921605" y="4187060"/>
            <a:ext cx="4382847" cy="139700"/>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pic>
        <p:nvPicPr>
          <p:cNvPr id="14" name="Picture 13" descr="Histogram&#10;&#10;Description automatically generated">
            <a:extLst>
              <a:ext uri="{FF2B5EF4-FFF2-40B4-BE49-F238E27FC236}">
                <a16:creationId xmlns:a16="http://schemas.microsoft.com/office/drawing/2014/main" id="{A6999C3D-D38A-4B19-BE59-88237D968AF4}"/>
              </a:ext>
            </a:extLst>
          </p:cNvPr>
          <p:cNvPicPr>
            <a:picLocks noChangeAspect="1"/>
          </p:cNvPicPr>
          <p:nvPr/>
        </p:nvPicPr>
        <p:blipFill rotWithShape="1">
          <a:blip r:embed="rId4">
            <a:extLst>
              <a:ext uri="{28A0092B-C50C-407E-A947-70E740481C1C}">
                <a14:useLocalDpi xmlns:a14="http://schemas.microsoft.com/office/drawing/2010/main" val="0"/>
              </a:ext>
            </a:extLst>
          </a:blip>
          <a:srcRect l="21097"/>
          <a:stretch/>
        </p:blipFill>
        <p:spPr>
          <a:xfrm>
            <a:off x="7459069" y="2809841"/>
            <a:ext cx="4017978" cy="2479925"/>
          </a:xfrm>
          <a:prstGeom prst="rect">
            <a:avLst/>
          </a:prstGeom>
        </p:spPr>
      </p:pic>
      <p:sp>
        <p:nvSpPr>
          <p:cNvPr id="6" name="TextBox 5">
            <a:extLst>
              <a:ext uri="{FF2B5EF4-FFF2-40B4-BE49-F238E27FC236}">
                <a16:creationId xmlns:a16="http://schemas.microsoft.com/office/drawing/2014/main" id="{610B29B8-3683-4E80-9CAF-C864647AB32D}"/>
              </a:ext>
            </a:extLst>
          </p:cNvPr>
          <p:cNvSpPr txBox="1"/>
          <p:nvPr/>
        </p:nvSpPr>
        <p:spPr bwMode="auto">
          <a:xfrm>
            <a:off x="5862274" y="3452589"/>
            <a:ext cx="1267783"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Methylated</a:t>
            </a:r>
          </a:p>
        </p:txBody>
      </p:sp>
      <p:sp>
        <p:nvSpPr>
          <p:cNvPr id="13" name="TextBox 12">
            <a:extLst>
              <a:ext uri="{FF2B5EF4-FFF2-40B4-BE49-F238E27FC236}">
                <a16:creationId xmlns:a16="http://schemas.microsoft.com/office/drawing/2014/main" id="{3921E449-939F-4942-BB36-A439B0F5C83A}"/>
              </a:ext>
            </a:extLst>
          </p:cNvPr>
          <p:cNvSpPr txBox="1"/>
          <p:nvPr/>
        </p:nvSpPr>
        <p:spPr bwMode="auto">
          <a:xfrm>
            <a:off x="5862274" y="4641662"/>
            <a:ext cx="1524263"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Unmethylated</a:t>
            </a:r>
          </a:p>
        </p:txBody>
      </p:sp>
      <p:grpSp>
        <p:nvGrpSpPr>
          <p:cNvPr id="7" name="Group 6">
            <a:extLst>
              <a:ext uri="{FF2B5EF4-FFF2-40B4-BE49-F238E27FC236}">
                <a16:creationId xmlns:a16="http://schemas.microsoft.com/office/drawing/2014/main" id="{88DC9DFA-4408-4D7D-10B3-F97E251237C3}"/>
              </a:ext>
            </a:extLst>
          </p:cNvPr>
          <p:cNvGrpSpPr/>
          <p:nvPr/>
        </p:nvGrpSpPr>
        <p:grpSpPr>
          <a:xfrm>
            <a:off x="9392911" y="6212702"/>
            <a:ext cx="2488502" cy="450134"/>
            <a:chOff x="9392911" y="6212702"/>
            <a:chExt cx="2488502" cy="450134"/>
          </a:xfrm>
        </p:grpSpPr>
        <p:pic>
          <p:nvPicPr>
            <p:cNvPr id="12" name="Picture 11" descr="Icon&#10;&#10;Description automatically generated">
              <a:extLst>
                <a:ext uri="{FF2B5EF4-FFF2-40B4-BE49-F238E27FC236}">
                  <a16:creationId xmlns:a16="http://schemas.microsoft.com/office/drawing/2014/main" id="{EB34511C-22BB-FAAA-2924-998686433B4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5" name="Rectangle 8">
              <a:extLst>
                <a:ext uri="{FF2B5EF4-FFF2-40B4-BE49-F238E27FC236}">
                  <a16:creationId xmlns:a16="http://schemas.microsoft.com/office/drawing/2014/main" id="{E03F7E05-4092-1383-A252-A7F1D3E45BD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6"/>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966527686"/>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AC9142C-1C20-4BF8-9F9D-D444AE3EF527}"/>
              </a:ext>
            </a:extLst>
          </p:cNvPr>
          <p:cNvSpPr>
            <a:spLocks noGrp="1"/>
          </p:cNvSpPr>
          <p:nvPr>
            <p:ph type="title"/>
          </p:nvPr>
        </p:nvSpPr>
        <p:spPr/>
        <p:txBody>
          <a:bodyPr/>
          <a:lstStyle/>
          <a:p>
            <a:r>
              <a:rPr lang="en-US" dirty="0"/>
              <a:t>HER2 is an Actionable Biomarker in Patients With EC</a:t>
            </a:r>
          </a:p>
        </p:txBody>
      </p:sp>
      <p:sp>
        <p:nvSpPr>
          <p:cNvPr id="4" name="Content Placeholder 3">
            <a:extLst>
              <a:ext uri="{FF2B5EF4-FFF2-40B4-BE49-F238E27FC236}">
                <a16:creationId xmlns:a16="http://schemas.microsoft.com/office/drawing/2014/main" id="{C3E9CD96-8EA4-445C-9C45-ACEE45904872}"/>
              </a:ext>
            </a:extLst>
          </p:cNvPr>
          <p:cNvSpPr>
            <a:spLocks noGrp="1"/>
          </p:cNvSpPr>
          <p:nvPr>
            <p:ph sz="half" idx="1"/>
          </p:nvPr>
        </p:nvSpPr>
        <p:spPr>
          <a:xfrm>
            <a:off x="601820" y="1510730"/>
            <a:ext cx="4723302" cy="4678738"/>
          </a:xfrm>
        </p:spPr>
        <p:txBody>
          <a:bodyPr/>
          <a:lstStyle/>
          <a:p>
            <a:r>
              <a:rPr lang="en-US" sz="2600" i="1" dirty="0"/>
              <a:t>HER2 </a:t>
            </a:r>
            <a:r>
              <a:rPr lang="en-US" sz="2600" dirty="0"/>
              <a:t>overexpression and/or gene amplification is seen in 25%-30% of EC</a:t>
            </a:r>
            <a:r>
              <a:rPr lang="en-US" sz="2600" baseline="30000" dirty="0"/>
              <a:t>1,2</a:t>
            </a:r>
          </a:p>
          <a:p>
            <a:pPr lvl="1"/>
            <a:r>
              <a:rPr lang="en-US" sz="2400" dirty="0"/>
              <a:t>HER2-positive status in EC is associated with response to targeted therapy (trastuzumab) </a:t>
            </a:r>
          </a:p>
          <a:p>
            <a:pPr lvl="1"/>
            <a:r>
              <a:rPr lang="en-US" sz="2400" dirty="0"/>
              <a:t>Carboplatin, paclitaxel, </a:t>
            </a:r>
            <a:br>
              <a:rPr lang="en-US" sz="2400" dirty="0"/>
            </a:br>
            <a:r>
              <a:rPr lang="en-US" sz="2400" dirty="0"/>
              <a:t>and trastuzumab is the recommended treatment </a:t>
            </a:r>
            <a:br>
              <a:rPr lang="en-US" sz="2400" dirty="0"/>
            </a:br>
            <a:r>
              <a:rPr lang="en-US" sz="2400" dirty="0"/>
              <a:t>for stage III/IV or recurrent HER2-positive EC</a:t>
            </a:r>
            <a:r>
              <a:rPr lang="en-US" sz="2400" baseline="30000" dirty="0"/>
              <a:t>3</a:t>
            </a:r>
            <a:r>
              <a:rPr lang="en-US" sz="2400" dirty="0"/>
              <a:t> </a:t>
            </a:r>
          </a:p>
          <a:p>
            <a:endParaRPr lang="en-US" dirty="0"/>
          </a:p>
          <a:p>
            <a:endParaRPr lang="en-US" dirty="0"/>
          </a:p>
          <a:p>
            <a:endParaRPr lang="en-US" i="1" dirty="0"/>
          </a:p>
        </p:txBody>
      </p:sp>
      <p:sp>
        <p:nvSpPr>
          <p:cNvPr id="2" name="Content Placeholder 1">
            <a:extLst>
              <a:ext uri="{FF2B5EF4-FFF2-40B4-BE49-F238E27FC236}">
                <a16:creationId xmlns:a16="http://schemas.microsoft.com/office/drawing/2014/main" id="{8B2FDB4D-FB6C-4AB0-9A22-7A0C35C20A89}"/>
              </a:ext>
            </a:extLst>
          </p:cNvPr>
          <p:cNvSpPr>
            <a:spLocks noGrp="1"/>
          </p:cNvSpPr>
          <p:nvPr>
            <p:ph sz="half" idx="2"/>
          </p:nvPr>
        </p:nvSpPr>
        <p:spPr/>
        <p:txBody>
          <a:bodyPr/>
          <a:lstStyle/>
          <a:p>
            <a:pPr marL="0" indent="0">
              <a:buNone/>
            </a:pPr>
            <a:r>
              <a:rPr lang="en-US" dirty="0"/>
              <a:t>Testing for </a:t>
            </a:r>
            <a:r>
              <a:rPr lang="en-US" i="1" dirty="0"/>
              <a:t>HER2</a:t>
            </a:r>
            <a:r>
              <a:rPr lang="en-US" baseline="30000" dirty="0"/>
              <a:t>1,2</a:t>
            </a:r>
          </a:p>
          <a:p>
            <a:r>
              <a:rPr lang="en-US" sz="2600" dirty="0"/>
              <a:t>Can be associated with significant intratumor heterogeneity </a:t>
            </a:r>
          </a:p>
          <a:p>
            <a:pPr lvl="1"/>
            <a:r>
              <a:rPr lang="en-US" sz="2000" dirty="0"/>
              <a:t>5%-50% intratumor staining intensity</a:t>
            </a:r>
          </a:p>
          <a:p>
            <a:endParaRPr lang="en-US" i="1" baseline="30000" dirty="0"/>
          </a:p>
          <a:p>
            <a:endParaRPr lang="en-US" i="1" baseline="30000" dirty="0"/>
          </a:p>
          <a:p>
            <a:endParaRPr lang="en-US" i="1" baseline="30000" dirty="0"/>
          </a:p>
        </p:txBody>
      </p:sp>
      <p:sp>
        <p:nvSpPr>
          <p:cNvPr id="5" name="TextBox 4">
            <a:extLst>
              <a:ext uri="{FF2B5EF4-FFF2-40B4-BE49-F238E27FC236}">
                <a16:creationId xmlns:a16="http://schemas.microsoft.com/office/drawing/2014/main" id="{8850C7BB-92B3-4CAF-9A9F-3F460EC48D1E}"/>
              </a:ext>
            </a:extLst>
          </p:cNvPr>
          <p:cNvSpPr txBox="1"/>
          <p:nvPr/>
        </p:nvSpPr>
        <p:spPr bwMode="auto">
          <a:xfrm>
            <a:off x="429100" y="6377616"/>
            <a:ext cx="876700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ts val="0"/>
              </a:spcBef>
            </a:pPr>
            <a:r>
              <a:rPr lang="en-US" sz="1200" b="0" kern="1200" dirty="0">
                <a:solidFill>
                  <a:srgbClr val="455560"/>
                </a:solidFill>
                <a:latin typeface="Calibri" panose="020F0502020204030204" pitchFamily="34" charset="0"/>
                <a:cs typeface="Calibri" panose="020F0502020204030204" pitchFamily="34" charset="0"/>
              </a:rPr>
              <a:t>1. Buza. Arch Pathol Lab Med. 2020;145:687. 2. Fader. Clin Cancer Res. 2020;26:3928. 3. NCCN </a:t>
            </a:r>
            <a:r>
              <a:rPr lang="en-US" sz="1200" b="0" dirty="0">
                <a:solidFill>
                  <a:srgbClr val="455560"/>
                </a:solidFill>
                <a:latin typeface="Calibri" panose="020F0502020204030204" pitchFamily="34" charset="0"/>
                <a:cs typeface="Calibri" panose="020F0502020204030204" pitchFamily="34" charset="0"/>
              </a:rPr>
              <a:t>u</a:t>
            </a:r>
            <a:r>
              <a:rPr lang="en-US" sz="1200" b="0" kern="1200" dirty="0">
                <a:solidFill>
                  <a:srgbClr val="455560"/>
                </a:solidFill>
                <a:latin typeface="Calibri" panose="020F0502020204030204" pitchFamily="34" charset="0"/>
                <a:cs typeface="Calibri" panose="020F0502020204030204" pitchFamily="34" charset="0"/>
              </a:rPr>
              <a:t>terine </a:t>
            </a:r>
            <a:r>
              <a:rPr lang="en-US" sz="1200" b="0" dirty="0">
                <a:solidFill>
                  <a:srgbClr val="455560"/>
                </a:solidFill>
                <a:latin typeface="Calibri" panose="020F0502020204030204" pitchFamily="34" charset="0"/>
                <a:cs typeface="Calibri" panose="020F0502020204030204" pitchFamily="34" charset="0"/>
              </a:rPr>
              <a:t>c</a:t>
            </a:r>
            <a:r>
              <a:rPr lang="en-US" sz="1200" b="0" kern="1200" dirty="0">
                <a:solidFill>
                  <a:srgbClr val="455560"/>
                </a:solidFill>
                <a:latin typeface="Calibri" panose="020F0502020204030204" pitchFamily="34" charset="0"/>
                <a:cs typeface="Calibri" panose="020F0502020204030204" pitchFamily="34" charset="0"/>
              </a:rPr>
              <a:t>ancer guidelines. v.3.2021. </a:t>
            </a:r>
          </a:p>
        </p:txBody>
      </p:sp>
      <p:graphicFrame>
        <p:nvGraphicFramePr>
          <p:cNvPr id="13" name="Content Placeholder 5">
            <a:extLst>
              <a:ext uri="{FF2B5EF4-FFF2-40B4-BE49-F238E27FC236}">
                <a16:creationId xmlns:a16="http://schemas.microsoft.com/office/drawing/2014/main" id="{ED3F3415-503D-4262-8D0F-CA3772DC3407}"/>
              </a:ext>
            </a:extLst>
          </p:cNvPr>
          <p:cNvGraphicFramePr>
            <a:graphicFrameLocks/>
          </p:cNvGraphicFramePr>
          <p:nvPr/>
        </p:nvGraphicFramePr>
        <p:xfrm>
          <a:off x="5325122" y="3657621"/>
          <a:ext cx="6433491" cy="1689649"/>
        </p:xfrm>
        <a:graphic>
          <a:graphicData uri="http://schemas.openxmlformats.org/drawingml/2006/table">
            <a:tbl>
              <a:tblPr firstRow="1" bandRow="1">
                <a:effectLst/>
                <a:tableStyleId>{5940675A-B579-460E-94D1-54222C63F5DA}</a:tableStyleId>
              </a:tblPr>
              <a:tblGrid>
                <a:gridCol w="2222579">
                  <a:extLst>
                    <a:ext uri="{9D8B030D-6E8A-4147-A177-3AD203B41FA5}">
                      <a16:colId xmlns:a16="http://schemas.microsoft.com/office/drawing/2014/main" val="20000"/>
                    </a:ext>
                  </a:extLst>
                </a:gridCol>
                <a:gridCol w="4210912">
                  <a:extLst>
                    <a:ext uri="{9D8B030D-6E8A-4147-A177-3AD203B41FA5}">
                      <a16:colId xmlns:a16="http://schemas.microsoft.com/office/drawing/2014/main" val="3163761977"/>
                    </a:ext>
                  </a:extLst>
                </a:gridCol>
              </a:tblGrid>
              <a:tr h="0">
                <a:tc>
                  <a:txBody>
                    <a:bodyPr/>
                    <a:lstStyle>
                      <a:lvl1pPr defTabSz="457200" eaLnBrk="0" hangingPunct="0">
                        <a:lnSpc>
                          <a:spcPct val="130000"/>
                        </a:lnSpc>
                        <a:spcAft>
                          <a:spcPct val="20000"/>
                        </a:spcAft>
                        <a:buClr>
                          <a:srgbClr val="FF0000"/>
                        </a:buClr>
                        <a:buSzPct val="110000"/>
                        <a:buFont typeface="Wingdings" charset="2"/>
                        <a:defRPr sz="2400" b="1">
                          <a:solidFill>
                            <a:schemeClr val="tx1"/>
                          </a:solidFill>
                          <a:latin typeface="Arial" charset="0"/>
                          <a:ea typeface="ＭＳ Ｐゴシック" charset="-128"/>
                        </a:defRPr>
                      </a:lvl1pPr>
                      <a:lvl2pPr marL="742950" indent="-285750" defTabSz="457200" eaLnBrk="0" hangingPunct="0">
                        <a:lnSpc>
                          <a:spcPct val="130000"/>
                        </a:lnSpc>
                        <a:spcAft>
                          <a:spcPct val="20000"/>
                        </a:spcAft>
                        <a:buClr>
                          <a:srgbClr val="FF0000"/>
                        </a:buClr>
                        <a:buSzPct val="80000"/>
                        <a:defRPr sz="2400" b="1">
                          <a:solidFill>
                            <a:schemeClr val="tx1"/>
                          </a:solidFill>
                          <a:latin typeface="Arial" charset="0"/>
                          <a:ea typeface="ＭＳ Ｐゴシック" charset="-128"/>
                        </a:defRPr>
                      </a:lvl2pPr>
                      <a:lvl3pPr marL="1143000" indent="-228600" defTabSz="457200" eaLnBrk="0" hangingPunct="0">
                        <a:lnSpc>
                          <a:spcPct val="130000"/>
                        </a:lnSpc>
                        <a:spcAft>
                          <a:spcPct val="20000"/>
                        </a:spcAft>
                        <a:buClr>
                          <a:srgbClr val="FF0000"/>
                        </a:buClr>
                        <a:buSzPct val="110000"/>
                        <a:defRPr sz="2400" b="1">
                          <a:solidFill>
                            <a:schemeClr val="tx1"/>
                          </a:solidFill>
                          <a:latin typeface="Arial" charset="0"/>
                          <a:ea typeface="ＭＳ Ｐゴシック" charset="-128"/>
                        </a:defRPr>
                      </a:lvl3pPr>
                      <a:lvl4pPr marL="1600200" indent="-228600" defTabSz="457200" eaLnBrk="0" hangingPunct="0">
                        <a:lnSpc>
                          <a:spcPct val="130000"/>
                        </a:lnSpc>
                        <a:spcAft>
                          <a:spcPct val="20000"/>
                        </a:spcAft>
                        <a:buClr>
                          <a:srgbClr val="FF0000"/>
                        </a:buClr>
                        <a:buSzPct val="85000"/>
                        <a:defRPr sz="2400" b="1">
                          <a:solidFill>
                            <a:schemeClr val="tx1"/>
                          </a:solidFill>
                          <a:latin typeface="Arial" charset="0"/>
                          <a:ea typeface="ＭＳ Ｐゴシック" charset="-128"/>
                        </a:defRPr>
                      </a:lvl4pPr>
                      <a:lvl5pPr marL="2057400" indent="-228600" defTabSz="457200" eaLnBrk="0" hangingPunct="0">
                        <a:lnSpc>
                          <a:spcPct val="130000"/>
                        </a:lnSpc>
                        <a:spcBef>
                          <a:spcPct val="20000"/>
                        </a:spcBef>
                        <a:defRPr>
                          <a:solidFill>
                            <a:schemeClr val="tx1"/>
                          </a:solidFill>
                          <a:latin typeface="Times New Roman" charset="0"/>
                          <a:ea typeface="ＭＳ Ｐゴシック" charset="-128"/>
                        </a:defRPr>
                      </a:lvl5pPr>
                      <a:lvl6pPr marL="25146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6pPr>
                      <a:lvl7pPr marL="29718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7pPr>
                      <a:lvl8pPr marL="34290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8pPr>
                      <a:lvl9pPr marL="3886200" indent="-228600" defTabSz="457200" eaLnBrk="0" fontAlgn="base" hangingPunct="0">
                        <a:lnSpc>
                          <a:spcPct val="130000"/>
                        </a:lnSpc>
                        <a:spcBef>
                          <a:spcPct val="20000"/>
                        </a:spcBef>
                        <a:spcAft>
                          <a:spcPct val="0"/>
                        </a:spcAft>
                        <a:defRPr>
                          <a:solidFill>
                            <a:schemeClr val="tx1"/>
                          </a:solidFill>
                          <a:latin typeface="Times New Roman" charset="0"/>
                          <a:ea typeface="ＭＳ Ｐゴシック"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Parameter/Cutoff</a:t>
                      </a:r>
                      <a:r>
                        <a:rPr kumimoji="0" lang="en-US" altLang="en-US" sz="1600" b="1" i="0" u="none" strike="noStrike" cap="none" normalizeH="0" baseline="30000" dirty="0">
                          <a:ln>
                            <a:noFill/>
                          </a:ln>
                          <a:solidFill>
                            <a:schemeClr val="tx1"/>
                          </a:solidFill>
                          <a:effectLst/>
                          <a:latin typeface="Calibri" panose="020F0502020204030204" pitchFamily="34" charset="0"/>
                          <a:ea typeface="ＭＳ Ｐゴシック" charset="-128"/>
                          <a:cs typeface="Calibri" panose="020F0502020204030204" pitchFamily="34" charset="0"/>
                        </a:rPr>
                        <a:t>1,2</a:t>
                      </a:r>
                    </a:p>
                  </a:txBody>
                  <a:tcPr marL="125542" marR="125542" marT="45725" marB="45725" horzOverflow="overflow">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Calibri" panose="020F0502020204030204" pitchFamily="34" charset="0"/>
                          <a:ea typeface="ＭＳ Ｐゴシック" charset="-128"/>
                          <a:cs typeface="Calibri" panose="020F0502020204030204" pitchFamily="34" charset="0"/>
                        </a:rPr>
                        <a:t>Endometrial Serous Carcinoma</a:t>
                      </a:r>
                    </a:p>
                  </a:txBody>
                  <a:tcPr marL="125542" marR="125542" marT="45725" marB="45725" horzOverflow="overflow">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313781">
                <a:tc>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HER2 IHC 3+</a:t>
                      </a:r>
                    </a:p>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(protein level)</a:t>
                      </a:r>
                    </a:p>
                  </a:txBody>
                  <a:tcPr marL="125542" marR="125542" marT="45725" marB="45725" anchor="ctr" horzOverflow="overflow">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&gt;30%, strong complete or basolateral/lateral</a:t>
                      </a:r>
                    </a:p>
                  </a:txBody>
                  <a:tcPr marL="125542" marR="125542" marT="45725" marB="45725" anchor="ctr" horzOverflow="overflow">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11"/>
                  </a:ext>
                </a:extLst>
              </a:tr>
              <a:tr h="775229">
                <a:tc>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600" b="0" i="1"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HER2 </a:t>
                      </a: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FISH</a:t>
                      </a:r>
                    </a:p>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(gene amplification)</a:t>
                      </a:r>
                    </a:p>
                  </a:txBody>
                  <a:tcPr marL="125542" marR="125542" marT="45725" marB="45725" anchor="ctr" horzOverflow="overflow">
                    <a:lnL w="9525"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chemeClr val="bg1"/>
                          </a:solidFill>
                          <a:effectLst/>
                          <a:latin typeface="Calibri" panose="020F0502020204030204" pitchFamily="34" charset="0"/>
                          <a:ea typeface="ＭＳ Ｐゴシック" charset="-128"/>
                          <a:cs typeface="Calibri" panose="020F0502020204030204" pitchFamily="34" charset="0"/>
                        </a:rPr>
                        <a:t>HER2/CEP17 ratio ≥2.0</a:t>
                      </a:r>
                    </a:p>
                  </a:txBody>
                  <a:tcPr marL="125542" marR="125542" marT="45725" marB="45725" anchor="ctr" horzOverflow="overflow">
                    <a:lnL w="12700"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4"/>
                  </a:ext>
                </a:extLst>
              </a:tr>
            </a:tbl>
          </a:graphicData>
        </a:graphic>
      </p:graphicFrame>
      <p:grpSp>
        <p:nvGrpSpPr>
          <p:cNvPr id="9" name="Group 8">
            <a:extLst>
              <a:ext uri="{FF2B5EF4-FFF2-40B4-BE49-F238E27FC236}">
                <a16:creationId xmlns:a16="http://schemas.microsoft.com/office/drawing/2014/main" id="{E6A4AC0C-A314-D74D-7350-B25DFFAB349E}"/>
              </a:ext>
            </a:extLst>
          </p:cNvPr>
          <p:cNvGrpSpPr/>
          <p:nvPr/>
        </p:nvGrpSpPr>
        <p:grpSpPr>
          <a:xfrm>
            <a:off x="9392911" y="6212702"/>
            <a:ext cx="2488502" cy="450134"/>
            <a:chOff x="9392911" y="6212702"/>
            <a:chExt cx="2488502" cy="450134"/>
          </a:xfrm>
        </p:grpSpPr>
        <p:pic>
          <p:nvPicPr>
            <p:cNvPr id="10" name="Picture 9" descr="Icon&#10;&#10;Description automatically generated">
              <a:extLst>
                <a:ext uri="{FF2B5EF4-FFF2-40B4-BE49-F238E27FC236}">
                  <a16:creationId xmlns:a16="http://schemas.microsoft.com/office/drawing/2014/main" id="{B1A34E11-E028-3F92-68B9-961C0B2B302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1" name="Rectangle 8">
              <a:extLst>
                <a:ext uri="{FF2B5EF4-FFF2-40B4-BE49-F238E27FC236}">
                  <a16:creationId xmlns:a16="http://schemas.microsoft.com/office/drawing/2014/main" id="{EABCB6CD-8AA0-3B64-497D-96408752DD33}"/>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655305592"/>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015654-05B8-4264-846B-BA3B8301B4E6}"/>
              </a:ext>
            </a:extLst>
          </p:cNvPr>
          <p:cNvSpPr>
            <a:spLocks noGrp="1"/>
          </p:cNvSpPr>
          <p:nvPr>
            <p:ph type="title"/>
          </p:nvPr>
        </p:nvSpPr>
        <p:spPr/>
        <p:txBody>
          <a:bodyPr/>
          <a:lstStyle/>
          <a:p>
            <a:r>
              <a:rPr lang="en-US" dirty="0"/>
              <a:t>GOG-3007: Everolimus + Letrozole vs Tamoxifen + MPA in Recurrent/Persistent Advanced Endometrioid EC</a:t>
            </a:r>
          </a:p>
        </p:txBody>
      </p:sp>
      <p:sp>
        <p:nvSpPr>
          <p:cNvPr id="7" name="TextBox 6">
            <a:extLst>
              <a:ext uri="{FF2B5EF4-FFF2-40B4-BE49-F238E27FC236}">
                <a16:creationId xmlns:a16="http://schemas.microsoft.com/office/drawing/2014/main" id="{E7147D8E-40EF-4CB6-BB01-DADB8F335763}"/>
              </a:ext>
            </a:extLst>
          </p:cNvPr>
          <p:cNvSpPr txBox="1"/>
          <p:nvPr/>
        </p:nvSpPr>
        <p:spPr bwMode="auto">
          <a:xfrm>
            <a:off x="389647" y="6370773"/>
            <a:ext cx="950509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 Slomovitz. SGO 2018. Abstr 1. NCT02228681.</a:t>
            </a:r>
          </a:p>
        </p:txBody>
      </p:sp>
      <p:sp>
        <p:nvSpPr>
          <p:cNvPr id="9" name="Text Box 45">
            <a:extLst>
              <a:ext uri="{FF2B5EF4-FFF2-40B4-BE49-F238E27FC236}">
                <a16:creationId xmlns:a16="http://schemas.microsoft.com/office/drawing/2014/main" id="{26C23690-E654-4441-8917-ACA751D021A8}"/>
              </a:ext>
            </a:extLst>
          </p:cNvPr>
          <p:cNvSpPr txBox="1">
            <a:spLocks noChangeArrowheads="1"/>
          </p:cNvSpPr>
          <p:nvPr/>
        </p:nvSpPr>
        <p:spPr bwMode="auto">
          <a:xfrm>
            <a:off x="709796" y="2191969"/>
            <a:ext cx="2623990"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a:lstStyle>
          <a:p>
            <a:pPr algn="ctr">
              <a:lnSpc>
                <a:spcPct val="100000"/>
              </a:lnSpc>
              <a:spcBef>
                <a:spcPct val="0"/>
              </a:spcBef>
              <a:spcAft>
                <a:spcPct val="0"/>
              </a:spcAft>
              <a:buClrTx/>
              <a:buFontTx/>
              <a:buNone/>
            </a:pPr>
            <a:r>
              <a:rPr lang="en-US" altLang="en-US" b="0" dirty="0">
                <a:solidFill>
                  <a:schemeClr val="bg1"/>
                </a:solidFill>
                <a:latin typeface="Calibri" panose="020F0502020204030204" pitchFamily="34" charset="0"/>
              </a:rPr>
              <a:t>Patients with a</a:t>
            </a:r>
            <a:r>
              <a:rPr lang="en-US" altLang="en-US" sz="1800" b="0" dirty="0">
                <a:solidFill>
                  <a:schemeClr val="bg1"/>
                </a:solidFill>
                <a:latin typeface="Calibri" panose="020F0502020204030204" pitchFamily="34" charset="0"/>
              </a:rPr>
              <a:t>dvanced (stage III/IV) persistent or recurrent measurable endometrioid EC that is unlikely to be cured with surgery or radiotherapy</a:t>
            </a:r>
          </a:p>
          <a:p>
            <a:pPr algn="ctr">
              <a:lnSpc>
                <a:spcPct val="100000"/>
              </a:lnSpc>
              <a:spcBef>
                <a:spcPct val="0"/>
              </a:spcBef>
              <a:spcAft>
                <a:spcPct val="0"/>
              </a:spcAft>
              <a:buClrTx/>
              <a:buFontTx/>
              <a:buNone/>
            </a:pPr>
            <a:r>
              <a:rPr lang="en-US" altLang="en-US" sz="1800" b="0" dirty="0">
                <a:solidFill>
                  <a:schemeClr val="bg1"/>
                </a:solidFill>
                <a:latin typeface="Calibri" panose="020F0502020204030204" pitchFamily="34" charset="0"/>
              </a:rPr>
              <a:t>(N = 74)</a:t>
            </a:r>
          </a:p>
        </p:txBody>
      </p:sp>
      <p:sp>
        <p:nvSpPr>
          <p:cNvPr id="11" name="Line 54">
            <a:extLst>
              <a:ext uri="{FF2B5EF4-FFF2-40B4-BE49-F238E27FC236}">
                <a16:creationId xmlns:a16="http://schemas.microsoft.com/office/drawing/2014/main" id="{F6F28540-AB39-47A5-869A-63D9C5DCB4E3}"/>
              </a:ext>
            </a:extLst>
          </p:cNvPr>
          <p:cNvSpPr>
            <a:spLocks noChangeShapeType="1"/>
          </p:cNvSpPr>
          <p:nvPr/>
        </p:nvSpPr>
        <p:spPr bwMode="auto">
          <a:xfrm flipV="1">
            <a:off x="3325078" y="2611178"/>
            <a:ext cx="523702" cy="360876"/>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2" name="Line 54">
            <a:extLst>
              <a:ext uri="{FF2B5EF4-FFF2-40B4-BE49-F238E27FC236}">
                <a16:creationId xmlns:a16="http://schemas.microsoft.com/office/drawing/2014/main" id="{460AD7DA-B0E3-41DC-9A28-4E74F7A4D320}"/>
              </a:ext>
            </a:extLst>
          </p:cNvPr>
          <p:cNvSpPr>
            <a:spLocks noChangeShapeType="1"/>
          </p:cNvSpPr>
          <p:nvPr/>
        </p:nvSpPr>
        <p:spPr bwMode="auto">
          <a:xfrm>
            <a:off x="3333786" y="3544858"/>
            <a:ext cx="523702" cy="360875"/>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3" name="Rectangle 49">
            <a:extLst>
              <a:ext uri="{FF2B5EF4-FFF2-40B4-BE49-F238E27FC236}">
                <a16:creationId xmlns:a16="http://schemas.microsoft.com/office/drawing/2014/main" id="{E96663FF-FF31-42AA-95F8-098D1BB33FD1}"/>
              </a:ext>
            </a:extLst>
          </p:cNvPr>
          <p:cNvSpPr>
            <a:spLocks noChangeArrowheads="1"/>
          </p:cNvSpPr>
          <p:nvPr/>
        </p:nvSpPr>
        <p:spPr bwMode="auto">
          <a:xfrm>
            <a:off x="4010418" y="1958288"/>
            <a:ext cx="4790766" cy="1134354"/>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chemeClr val="tx1"/>
                </a:solidFill>
                <a:effectLst/>
                <a:uLnTx/>
                <a:uFillTx/>
                <a:cs typeface="Arial" panose="020B0604020202020204" pitchFamily="34" charset="0"/>
              </a:rPr>
              <a:t>Everolimus</a:t>
            </a:r>
            <a:r>
              <a:rPr kumimoji="0" lang="en-US" altLang="en-US" sz="1600" i="0" u="none" strike="noStrike" kern="1200" cap="none" spc="0" normalizeH="0" baseline="0" noProof="0" dirty="0">
                <a:ln>
                  <a:noFill/>
                </a:ln>
                <a:solidFill>
                  <a:schemeClr val="tx1"/>
                </a:solidFill>
                <a:effectLst/>
                <a:uLnTx/>
                <a:uFillTx/>
                <a:cs typeface="Arial" panose="020B0604020202020204" pitchFamily="34" charset="0"/>
              </a:rPr>
              <a:t> </a:t>
            </a:r>
            <a:r>
              <a:rPr kumimoji="0" lang="en-US" altLang="en-US" sz="1600" b="0" i="0" u="none" strike="noStrike" kern="1200" cap="none" spc="0" normalizeH="0" baseline="0" noProof="0" dirty="0">
                <a:ln>
                  <a:noFill/>
                </a:ln>
                <a:solidFill>
                  <a:schemeClr val="tx1"/>
                </a:solidFill>
                <a:effectLst/>
                <a:uLnTx/>
                <a:uFillTx/>
                <a:cs typeface="Arial" panose="020B0604020202020204" pitchFamily="34" charset="0"/>
              </a:rPr>
              <a:t>10 mg/day +</a:t>
            </a:r>
          </a:p>
          <a:p>
            <a:pPr marL="0" marR="0" lvl="0" indent="0" algn="ctr" defTabSz="914400" rtl="0" eaLnBrk="1" fontAlgn="auto" latinLnBrk="0" hangingPunct="1">
              <a:lnSpc>
                <a:spcPct val="100000"/>
              </a:lnSpc>
              <a:spcBef>
                <a:spcPct val="0"/>
              </a:spcBef>
              <a:spcAft>
                <a:spcPct val="0"/>
              </a:spcAft>
              <a:buClrTx/>
              <a:buSzTx/>
              <a:buFontTx/>
              <a:buNone/>
              <a:tabLst/>
              <a:defRPr/>
            </a:pPr>
            <a:r>
              <a:rPr lang="en-US" altLang="en-US" sz="1600" b="1" dirty="0">
                <a:solidFill>
                  <a:schemeClr val="tx1"/>
                </a:solidFill>
                <a:cs typeface="Arial" panose="020B0604020202020204" pitchFamily="34" charset="0"/>
              </a:rPr>
              <a:t>Letrozole</a:t>
            </a:r>
            <a:r>
              <a:rPr kumimoji="0" lang="en-US" altLang="en-US" sz="1600" b="1" i="0" u="none" strike="noStrike" kern="1200" cap="none" spc="0" normalizeH="0" baseline="0" noProof="0" dirty="0">
                <a:ln>
                  <a:noFill/>
                </a:ln>
                <a:solidFill>
                  <a:schemeClr val="tx1"/>
                </a:solidFill>
                <a:effectLst/>
                <a:uLnTx/>
                <a:uFillTx/>
                <a:cs typeface="Arial" panose="020B0604020202020204" pitchFamily="34" charset="0"/>
              </a:rPr>
              <a:t> </a:t>
            </a:r>
            <a:r>
              <a:rPr kumimoji="0" lang="en-US" altLang="en-US" sz="1600" b="0" i="0" u="none" strike="noStrike" kern="1200" cap="none" spc="0" normalizeH="0" baseline="0" noProof="0" dirty="0">
                <a:ln>
                  <a:noFill/>
                </a:ln>
                <a:solidFill>
                  <a:schemeClr val="tx1"/>
                </a:solidFill>
                <a:effectLst/>
                <a:uLnTx/>
                <a:uFillTx/>
                <a:cs typeface="Arial" panose="020B0604020202020204" pitchFamily="34" charset="0"/>
              </a:rPr>
              <a:t>2.5 mg PO daily</a:t>
            </a:r>
            <a:r>
              <a:rPr lang="en-US" altLang="en-US" sz="1600" b="0" dirty="0">
                <a:solidFill>
                  <a:schemeClr val="tx1"/>
                </a:solidFill>
                <a:cs typeface="Arial" panose="020B0604020202020204" pitchFamily="34" charset="0"/>
              </a:rPr>
              <a:t> x</a:t>
            </a:r>
            <a:r>
              <a:rPr kumimoji="0" lang="en-US" altLang="en-US" sz="1600" b="0" i="0" u="none" strike="noStrike" kern="1200" cap="none" spc="0" normalizeH="0" baseline="0" noProof="0" dirty="0">
                <a:ln>
                  <a:noFill/>
                </a:ln>
                <a:solidFill>
                  <a:schemeClr val="tx1"/>
                </a:solidFill>
                <a:effectLst/>
                <a:uLnTx/>
                <a:uFillTx/>
                <a:cs typeface="Arial" panose="020B0604020202020204" pitchFamily="34" charset="0"/>
              </a:rPr>
              <a:t> 28-day cycles</a:t>
            </a:r>
          </a:p>
          <a:p>
            <a:pPr marL="0" marR="0" lvl="0" indent="0" algn="ctr" defTabSz="914400" rtl="0" eaLnBrk="1" fontAlgn="auto" latinLnBrk="0" hangingPunct="1">
              <a:lnSpc>
                <a:spcPct val="100000"/>
              </a:lnSpc>
              <a:spcBef>
                <a:spcPct val="0"/>
              </a:spcBef>
              <a:spcAft>
                <a:spcPct val="0"/>
              </a:spcAft>
              <a:buClrTx/>
              <a:buSzTx/>
              <a:buFontTx/>
              <a:buNone/>
              <a:tabLst/>
              <a:defRPr/>
            </a:pPr>
            <a:r>
              <a:rPr lang="en-US" altLang="en-US" sz="1600" b="0" dirty="0">
                <a:solidFill>
                  <a:schemeClr val="tx1"/>
                </a:solidFill>
                <a:cs typeface="Arial" panose="020B0604020202020204" pitchFamily="34" charset="0"/>
              </a:rPr>
              <a:t>(n = 37)</a:t>
            </a:r>
            <a:endParaRPr kumimoji="0" lang="en-US" altLang="en-US" sz="1600" b="0" i="0" u="none" strike="noStrike" kern="1200" cap="none" spc="0" normalizeH="0" baseline="0" noProof="0" dirty="0">
              <a:ln>
                <a:noFill/>
              </a:ln>
              <a:solidFill>
                <a:schemeClr val="tx1"/>
              </a:solidFill>
              <a:effectLst/>
              <a:uLnTx/>
              <a:uFillTx/>
              <a:cs typeface="Arial" panose="020B0604020202020204" pitchFamily="34" charset="0"/>
            </a:endParaRPr>
          </a:p>
        </p:txBody>
      </p:sp>
      <p:sp>
        <p:nvSpPr>
          <p:cNvPr id="14" name="Rectangle 50">
            <a:extLst>
              <a:ext uri="{FF2B5EF4-FFF2-40B4-BE49-F238E27FC236}">
                <a16:creationId xmlns:a16="http://schemas.microsoft.com/office/drawing/2014/main" id="{2D6A0664-84F2-4A8C-8006-19AADE4EE538}"/>
              </a:ext>
            </a:extLst>
          </p:cNvPr>
          <p:cNvSpPr>
            <a:spLocks noChangeArrowheads="1"/>
          </p:cNvSpPr>
          <p:nvPr/>
        </p:nvSpPr>
        <p:spPr bwMode="auto">
          <a:xfrm>
            <a:off x="4010418" y="3249499"/>
            <a:ext cx="4790767" cy="1134354"/>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Tamoxifen</a:t>
            </a:r>
            <a:r>
              <a:rPr kumimoji="0" lang="en-US" altLang="en-US" sz="16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 20 mg PO twice daily on Days 1-28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Medroxyprogesterone Acetate </a:t>
            </a:r>
            <a:r>
              <a:rPr kumimoji="0" lang="en-US" altLang="en-US" sz="16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200 mg</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PO on Days 8-14 and 22-28 x 28-day cycles</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(n = 36)</a:t>
            </a:r>
          </a:p>
        </p:txBody>
      </p:sp>
      <p:sp>
        <p:nvSpPr>
          <p:cNvPr id="17" name="Line 52">
            <a:extLst>
              <a:ext uri="{FF2B5EF4-FFF2-40B4-BE49-F238E27FC236}">
                <a16:creationId xmlns:a16="http://schemas.microsoft.com/office/drawing/2014/main" id="{13CBC4C7-4C4B-4DE0-B73E-A486F58BFD59}"/>
              </a:ext>
            </a:extLst>
          </p:cNvPr>
          <p:cNvSpPr>
            <a:spLocks noChangeShapeType="1"/>
          </p:cNvSpPr>
          <p:nvPr/>
        </p:nvSpPr>
        <p:spPr bwMode="auto">
          <a:xfrm>
            <a:off x="8801184" y="3162596"/>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8" name="TextBox 17">
            <a:extLst>
              <a:ext uri="{FF2B5EF4-FFF2-40B4-BE49-F238E27FC236}">
                <a16:creationId xmlns:a16="http://schemas.microsoft.com/office/drawing/2014/main" id="{3C15FE84-1912-41AB-B424-79F1E8AAF870}"/>
              </a:ext>
            </a:extLst>
          </p:cNvPr>
          <p:cNvSpPr txBox="1"/>
          <p:nvPr/>
        </p:nvSpPr>
        <p:spPr bwMode="auto">
          <a:xfrm>
            <a:off x="619919" y="4842990"/>
            <a:ext cx="1103159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indent="-342900" algn="l">
              <a:lnSpc>
                <a:spcPct val="100000"/>
              </a:lnSpc>
              <a:spcBef>
                <a:spcPct val="50000"/>
              </a:spcBef>
              <a:spcAft>
                <a:spcPct val="0"/>
              </a:spcAft>
              <a:buClrTx/>
              <a:buFont typeface="Wingdings" panose="05000000000000000000" pitchFamily="2" charset="2"/>
              <a:buChar char="§"/>
            </a:pPr>
            <a:r>
              <a:rPr lang="en-US" sz="2400" b="1" dirty="0">
                <a:solidFill>
                  <a:schemeClr val="bg1"/>
                </a:solidFill>
                <a:latin typeface="Calibri" panose="020F0502020204030204" pitchFamily="34" charset="0"/>
              </a:rPr>
              <a:t>Primary endpoint: </a:t>
            </a:r>
            <a:r>
              <a:rPr lang="en-US" sz="2400" b="0" dirty="0">
                <a:solidFill>
                  <a:schemeClr val="bg1"/>
                </a:solidFill>
                <a:latin typeface="Calibri" panose="020F0502020204030204" pitchFamily="34" charset="0"/>
              </a:rPr>
              <a:t>ORR per RECIST 1.1 criteria</a:t>
            </a:r>
          </a:p>
          <a:p>
            <a:pPr marL="342900" indent="-342900" algn="l">
              <a:lnSpc>
                <a:spcPct val="100000"/>
              </a:lnSpc>
              <a:spcBef>
                <a:spcPct val="50000"/>
              </a:spcBef>
              <a:spcAft>
                <a:spcPct val="0"/>
              </a:spcAft>
              <a:buClrTx/>
              <a:buFont typeface="Wingdings" panose="05000000000000000000" pitchFamily="2" charset="2"/>
              <a:buChar char="§"/>
            </a:pPr>
            <a:r>
              <a:rPr lang="en-US" sz="2400" b="1" dirty="0">
                <a:solidFill>
                  <a:schemeClr val="bg1"/>
                </a:solidFill>
                <a:latin typeface="Calibri" panose="020F0502020204030204" pitchFamily="34" charset="0"/>
              </a:rPr>
              <a:t>Secondary endpoints: </a:t>
            </a:r>
            <a:r>
              <a:rPr lang="en-US" sz="2400" b="0" dirty="0">
                <a:solidFill>
                  <a:schemeClr val="bg1"/>
                </a:solidFill>
                <a:latin typeface="Calibri" panose="020F0502020204030204" pitchFamily="34" charset="0"/>
              </a:rPr>
              <a:t>PFS, OS, safety</a:t>
            </a:r>
          </a:p>
        </p:txBody>
      </p:sp>
      <p:sp>
        <p:nvSpPr>
          <p:cNvPr id="20" name="Rectangle 49">
            <a:extLst>
              <a:ext uri="{FF2B5EF4-FFF2-40B4-BE49-F238E27FC236}">
                <a16:creationId xmlns:a16="http://schemas.microsoft.com/office/drawing/2014/main" id="{A83BB35A-F955-435D-BA92-EFD47C102970}"/>
              </a:ext>
            </a:extLst>
          </p:cNvPr>
          <p:cNvSpPr>
            <a:spLocks noChangeArrowheads="1"/>
          </p:cNvSpPr>
          <p:nvPr/>
        </p:nvSpPr>
        <p:spPr bwMode="auto">
          <a:xfrm>
            <a:off x="9324887" y="2617924"/>
            <a:ext cx="1817941" cy="1143792"/>
          </a:xfrm>
          <a:prstGeom prst="rect">
            <a:avLst/>
          </a:prstGeom>
          <a:no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ts val="0"/>
              </a:spcBef>
              <a:spcAft>
                <a:spcPct val="0"/>
              </a:spcAft>
              <a:buClrTx/>
              <a:buFontTx/>
              <a:buNone/>
            </a:pPr>
            <a:r>
              <a:rPr lang="en-US" sz="1600" b="0" i="1" dirty="0">
                <a:solidFill>
                  <a:schemeClr val="bg1"/>
                </a:solidFill>
                <a:latin typeface="Calibri" panose="020F0502020204030204" pitchFamily="34" charset="0"/>
                <a:cs typeface="Calibri" panose="020F0502020204030204" pitchFamily="34" charset="0"/>
              </a:rPr>
              <a:t>Until PD or </a:t>
            </a:r>
          </a:p>
          <a:p>
            <a:pPr algn="ctr">
              <a:lnSpc>
                <a:spcPct val="100000"/>
              </a:lnSpc>
              <a:spcBef>
                <a:spcPts val="0"/>
              </a:spcBef>
              <a:spcAft>
                <a:spcPct val="0"/>
              </a:spcAft>
              <a:buClrTx/>
              <a:buFontTx/>
              <a:buNone/>
            </a:pPr>
            <a:r>
              <a:rPr lang="en-US" sz="1600" b="0" i="1" dirty="0">
                <a:solidFill>
                  <a:schemeClr val="bg1"/>
                </a:solidFill>
                <a:latin typeface="Calibri" panose="020F0502020204030204" pitchFamily="34" charset="0"/>
                <a:cs typeface="Calibri" panose="020F0502020204030204" pitchFamily="34" charset="0"/>
              </a:rPr>
              <a:t>unacceptable </a:t>
            </a:r>
          </a:p>
          <a:p>
            <a:pPr algn="ctr">
              <a:lnSpc>
                <a:spcPct val="100000"/>
              </a:lnSpc>
              <a:spcBef>
                <a:spcPts val="0"/>
              </a:spcBef>
              <a:spcAft>
                <a:spcPct val="0"/>
              </a:spcAft>
              <a:buClrTx/>
              <a:buFontTx/>
              <a:buNone/>
            </a:pPr>
            <a:r>
              <a:rPr lang="en-US" sz="1600" b="0" i="1" dirty="0">
                <a:solidFill>
                  <a:schemeClr val="bg1"/>
                </a:solidFill>
                <a:latin typeface="Calibri" panose="020F0502020204030204" pitchFamily="34" charset="0"/>
                <a:cs typeface="Calibri" panose="020F0502020204030204" pitchFamily="34" charset="0"/>
              </a:rPr>
              <a:t>Toxicity</a:t>
            </a:r>
          </a:p>
        </p:txBody>
      </p:sp>
      <p:grpSp>
        <p:nvGrpSpPr>
          <p:cNvPr id="3" name="Group 2">
            <a:extLst>
              <a:ext uri="{FF2B5EF4-FFF2-40B4-BE49-F238E27FC236}">
                <a16:creationId xmlns:a16="http://schemas.microsoft.com/office/drawing/2014/main" id="{7906540B-C3A0-320F-A619-5B274517CF20}"/>
              </a:ext>
            </a:extLst>
          </p:cNvPr>
          <p:cNvGrpSpPr/>
          <p:nvPr/>
        </p:nvGrpSpPr>
        <p:grpSpPr>
          <a:xfrm>
            <a:off x="9392911" y="6212702"/>
            <a:ext cx="2488502" cy="450134"/>
            <a:chOff x="9392911" y="6212702"/>
            <a:chExt cx="2488502" cy="450134"/>
          </a:xfrm>
        </p:grpSpPr>
        <p:pic>
          <p:nvPicPr>
            <p:cNvPr id="8" name="Picture 7" descr="Icon&#10;&#10;Description automatically generated">
              <a:extLst>
                <a:ext uri="{FF2B5EF4-FFF2-40B4-BE49-F238E27FC236}">
                  <a16:creationId xmlns:a16="http://schemas.microsoft.com/office/drawing/2014/main" id="{584273C5-B8C8-CDDB-B47B-57350141AA7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0" name="Rectangle 8">
              <a:extLst>
                <a:ext uri="{FF2B5EF4-FFF2-40B4-BE49-F238E27FC236}">
                  <a16:creationId xmlns:a16="http://schemas.microsoft.com/office/drawing/2014/main" id="{671FCD9A-0451-9C28-5708-5B3790668E3F}"/>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4" name="TextBox 3">
            <a:extLst>
              <a:ext uri="{FF2B5EF4-FFF2-40B4-BE49-F238E27FC236}">
                <a16:creationId xmlns:a16="http://schemas.microsoft.com/office/drawing/2014/main" id="{6D61D924-D4E9-2D9B-4595-28BE4ACCF89F}"/>
              </a:ext>
            </a:extLst>
          </p:cNvPr>
          <p:cNvSpPr txBox="1"/>
          <p:nvPr/>
        </p:nvSpPr>
        <p:spPr bwMode="auto">
          <a:xfrm flipH="1">
            <a:off x="606845" y="1421020"/>
            <a:ext cx="43160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indent="-342900" algn="l">
              <a:lnSpc>
                <a:spcPct val="100000"/>
              </a:lnSpc>
              <a:spcBef>
                <a:spcPct val="50000"/>
              </a:spcBef>
              <a:spcAft>
                <a:spcPct val="0"/>
              </a:spcAft>
              <a:buClrTx/>
              <a:buFont typeface="Wingdings" panose="05000000000000000000" pitchFamily="2" charset="2"/>
              <a:buChar char="§"/>
            </a:pPr>
            <a:r>
              <a:rPr lang="en-US" sz="2400" b="0" dirty="0">
                <a:solidFill>
                  <a:schemeClr val="bg1"/>
                </a:solidFill>
                <a:latin typeface="Calibri" panose="020F0502020204030204" pitchFamily="34" charset="0"/>
              </a:rPr>
              <a:t>Randomized phase II trial </a:t>
            </a:r>
          </a:p>
        </p:txBody>
      </p:sp>
    </p:spTree>
    <p:extLst>
      <p:ext uri="{BB962C8B-B14F-4D97-AF65-F5344CB8AC3E}">
        <p14:creationId xmlns:p14="http://schemas.microsoft.com/office/powerpoint/2010/main" val="335310287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9E3BB868-C394-4A95-8E63-29E90B46721C}"/>
              </a:ext>
            </a:extLst>
          </p:cNvPr>
          <p:cNvGrpSpPr/>
          <p:nvPr/>
        </p:nvGrpSpPr>
        <p:grpSpPr>
          <a:xfrm>
            <a:off x="1113766" y="3375758"/>
            <a:ext cx="4308593" cy="308799"/>
            <a:chOff x="1113766" y="3375758"/>
            <a:chExt cx="4308593" cy="308799"/>
          </a:xfrm>
        </p:grpSpPr>
        <p:sp>
          <p:nvSpPr>
            <p:cNvPr id="89" name="TextBox 88">
              <a:extLst>
                <a:ext uri="{FF2B5EF4-FFF2-40B4-BE49-F238E27FC236}">
                  <a16:creationId xmlns:a16="http://schemas.microsoft.com/office/drawing/2014/main" id="{CD552AF2-7829-41F0-B50D-E6D58116A660}"/>
                </a:ext>
              </a:extLst>
            </p:cNvPr>
            <p:cNvSpPr txBox="1"/>
            <p:nvPr/>
          </p:nvSpPr>
          <p:spPr>
            <a:xfrm>
              <a:off x="1113766" y="3375758"/>
              <a:ext cx="276038" cy="307777"/>
            </a:xfrm>
            <a:prstGeom prst="rect">
              <a:avLst/>
            </a:prstGeom>
            <a:noFill/>
          </p:spPr>
          <p:txBody>
            <a:bodyPr wrap="none" rtlCol="0">
              <a:spAutoFit/>
            </a:bodyPr>
            <a:lstStyle/>
            <a:p>
              <a:pPr algn="ctr"/>
              <a:r>
                <a:rPr lang="en-US" sz="1400" b="0" dirty="0">
                  <a:solidFill>
                    <a:schemeClr val="bg1"/>
                  </a:solidFill>
                  <a:latin typeface="Calibri" panose="020F0502020204030204" pitchFamily="34" charset="0"/>
                  <a:cs typeface="Calibri" panose="020F0502020204030204" pitchFamily="34" charset="0"/>
                </a:rPr>
                <a:t>0</a:t>
              </a:r>
            </a:p>
          </p:txBody>
        </p:sp>
        <p:sp>
          <p:nvSpPr>
            <p:cNvPr id="90" name="TextBox 89">
              <a:extLst>
                <a:ext uri="{FF2B5EF4-FFF2-40B4-BE49-F238E27FC236}">
                  <a16:creationId xmlns:a16="http://schemas.microsoft.com/office/drawing/2014/main" id="{E0D14AD6-4B70-4328-ACAC-2C9BE85F6ED0}"/>
                </a:ext>
              </a:extLst>
            </p:cNvPr>
            <p:cNvSpPr txBox="1"/>
            <p:nvPr/>
          </p:nvSpPr>
          <p:spPr>
            <a:xfrm>
              <a:off x="2108206" y="3375758"/>
              <a:ext cx="276038" cy="307777"/>
            </a:xfrm>
            <a:prstGeom prst="rect">
              <a:avLst/>
            </a:prstGeom>
            <a:noFill/>
          </p:spPr>
          <p:txBody>
            <a:bodyPr wrap="none" rtlCol="0">
              <a:spAutoFit/>
            </a:bodyPr>
            <a:lstStyle/>
            <a:p>
              <a:pPr algn="ctr"/>
              <a:r>
                <a:rPr lang="en-US" sz="1400" b="0" dirty="0">
                  <a:solidFill>
                    <a:schemeClr val="bg1"/>
                  </a:solidFill>
                  <a:latin typeface="Calibri" panose="020F0502020204030204" pitchFamily="34" charset="0"/>
                  <a:cs typeface="Calibri" panose="020F0502020204030204" pitchFamily="34" charset="0"/>
                </a:rPr>
                <a:t>6</a:t>
              </a:r>
            </a:p>
          </p:txBody>
        </p:sp>
        <p:sp>
          <p:nvSpPr>
            <p:cNvPr id="91" name="TextBox 90">
              <a:extLst>
                <a:ext uri="{FF2B5EF4-FFF2-40B4-BE49-F238E27FC236}">
                  <a16:creationId xmlns:a16="http://schemas.microsoft.com/office/drawing/2014/main" id="{F32E877C-FA53-44C5-8576-09BDA8A0B182}"/>
                </a:ext>
              </a:extLst>
            </p:cNvPr>
            <p:cNvSpPr txBox="1"/>
            <p:nvPr/>
          </p:nvSpPr>
          <p:spPr>
            <a:xfrm>
              <a:off x="3059364" y="3375758"/>
              <a:ext cx="367408" cy="307777"/>
            </a:xfrm>
            <a:prstGeom prst="rect">
              <a:avLst/>
            </a:prstGeom>
            <a:noFill/>
          </p:spPr>
          <p:txBody>
            <a:bodyPr wrap="non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12</a:t>
              </a:r>
            </a:p>
          </p:txBody>
        </p:sp>
        <p:sp>
          <p:nvSpPr>
            <p:cNvPr id="92" name="TextBox 91">
              <a:extLst>
                <a:ext uri="{FF2B5EF4-FFF2-40B4-BE49-F238E27FC236}">
                  <a16:creationId xmlns:a16="http://schemas.microsoft.com/office/drawing/2014/main" id="{ED1C9D70-B2E2-4376-B9B2-C8A4A1350047}"/>
                </a:ext>
              </a:extLst>
            </p:cNvPr>
            <p:cNvSpPr txBox="1"/>
            <p:nvPr/>
          </p:nvSpPr>
          <p:spPr>
            <a:xfrm>
              <a:off x="4060510" y="3376780"/>
              <a:ext cx="367408" cy="307777"/>
            </a:xfrm>
            <a:prstGeom prst="rect">
              <a:avLst/>
            </a:prstGeom>
            <a:noFill/>
          </p:spPr>
          <p:txBody>
            <a:bodyPr wrap="non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18</a:t>
              </a:r>
            </a:p>
          </p:txBody>
        </p:sp>
        <p:sp>
          <p:nvSpPr>
            <p:cNvPr id="93" name="TextBox 92">
              <a:extLst>
                <a:ext uri="{FF2B5EF4-FFF2-40B4-BE49-F238E27FC236}">
                  <a16:creationId xmlns:a16="http://schemas.microsoft.com/office/drawing/2014/main" id="{787D57BB-F859-41F0-8D4B-538F8A1EAB96}"/>
                </a:ext>
              </a:extLst>
            </p:cNvPr>
            <p:cNvSpPr txBox="1"/>
            <p:nvPr/>
          </p:nvSpPr>
          <p:spPr>
            <a:xfrm>
              <a:off x="5054951" y="3376780"/>
              <a:ext cx="367408" cy="307777"/>
            </a:xfrm>
            <a:prstGeom prst="rect">
              <a:avLst/>
            </a:prstGeom>
            <a:noFill/>
          </p:spPr>
          <p:txBody>
            <a:bodyPr wrap="none" rtlCol="0">
              <a:spAutoFit/>
            </a:bodyPr>
            <a:lstStyle/>
            <a:p>
              <a:pPr algn="ctr"/>
              <a:r>
                <a:rPr lang="en-US" sz="1400" b="0" dirty="0">
                  <a:solidFill>
                    <a:schemeClr val="bg1"/>
                  </a:solidFill>
                  <a:latin typeface="Calibri" panose="020F0502020204030204" pitchFamily="34" charset="0"/>
                  <a:cs typeface="Calibri" panose="020F0502020204030204" pitchFamily="34" charset="0"/>
                </a:rPr>
                <a:t>24</a:t>
              </a:r>
            </a:p>
          </p:txBody>
        </p:sp>
      </p:grpSp>
      <p:grpSp>
        <p:nvGrpSpPr>
          <p:cNvPr id="8" name="Group 7">
            <a:extLst>
              <a:ext uri="{FF2B5EF4-FFF2-40B4-BE49-F238E27FC236}">
                <a16:creationId xmlns:a16="http://schemas.microsoft.com/office/drawing/2014/main" id="{442D0517-82B9-49CC-972C-18800F10BF63}"/>
              </a:ext>
            </a:extLst>
          </p:cNvPr>
          <p:cNvGrpSpPr/>
          <p:nvPr/>
        </p:nvGrpSpPr>
        <p:grpSpPr>
          <a:xfrm>
            <a:off x="868301" y="1711005"/>
            <a:ext cx="367408" cy="1808888"/>
            <a:chOff x="920189" y="1711005"/>
            <a:chExt cx="367408" cy="1808888"/>
          </a:xfrm>
        </p:grpSpPr>
        <p:sp>
          <p:nvSpPr>
            <p:cNvPr id="94" name="TextBox 93">
              <a:extLst>
                <a:ext uri="{FF2B5EF4-FFF2-40B4-BE49-F238E27FC236}">
                  <a16:creationId xmlns:a16="http://schemas.microsoft.com/office/drawing/2014/main" id="{CAE0361E-5951-41EF-B798-112044D68C9E}"/>
                </a:ext>
              </a:extLst>
            </p:cNvPr>
            <p:cNvSpPr txBox="1"/>
            <p:nvPr/>
          </p:nvSpPr>
          <p:spPr>
            <a:xfrm>
              <a:off x="992323" y="3212116"/>
              <a:ext cx="276038" cy="307777"/>
            </a:xfrm>
            <a:prstGeom prst="rect">
              <a:avLst/>
            </a:prstGeom>
            <a:noFill/>
          </p:spPr>
          <p:txBody>
            <a:bodyPr wrap="none" rtlCol="0">
              <a:spAutoFit/>
            </a:bodyPr>
            <a:lstStyle/>
            <a:p>
              <a:pPr algn="ctr"/>
              <a:r>
                <a:rPr lang="en-US" sz="1400" b="0" dirty="0">
                  <a:solidFill>
                    <a:schemeClr val="bg1"/>
                  </a:solidFill>
                  <a:latin typeface="Calibri" panose="020F0502020204030204" pitchFamily="34" charset="0"/>
                  <a:cs typeface="Calibri" panose="020F0502020204030204" pitchFamily="34" charset="0"/>
                </a:rPr>
                <a:t>0</a:t>
              </a:r>
            </a:p>
          </p:txBody>
        </p:sp>
        <p:sp>
          <p:nvSpPr>
            <p:cNvPr id="101" name="TextBox 100">
              <a:extLst>
                <a:ext uri="{FF2B5EF4-FFF2-40B4-BE49-F238E27FC236}">
                  <a16:creationId xmlns:a16="http://schemas.microsoft.com/office/drawing/2014/main" id="{808254F1-E00F-4A80-9EB7-BC01655A3CD5}"/>
                </a:ext>
              </a:extLst>
            </p:cNvPr>
            <p:cNvSpPr txBox="1"/>
            <p:nvPr/>
          </p:nvSpPr>
          <p:spPr>
            <a:xfrm>
              <a:off x="920189" y="1711005"/>
              <a:ext cx="367408"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10</a:t>
              </a:r>
            </a:p>
          </p:txBody>
        </p:sp>
        <p:sp>
          <p:nvSpPr>
            <p:cNvPr id="102" name="TextBox 101">
              <a:extLst>
                <a:ext uri="{FF2B5EF4-FFF2-40B4-BE49-F238E27FC236}">
                  <a16:creationId xmlns:a16="http://schemas.microsoft.com/office/drawing/2014/main" id="{2F316F50-96A2-44E6-8752-908B68C755B2}"/>
                </a:ext>
              </a:extLst>
            </p:cNvPr>
            <p:cNvSpPr txBox="1"/>
            <p:nvPr/>
          </p:nvSpPr>
          <p:spPr>
            <a:xfrm>
              <a:off x="998735" y="2011227"/>
              <a:ext cx="276038"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8</a:t>
              </a:r>
            </a:p>
          </p:txBody>
        </p:sp>
        <p:sp>
          <p:nvSpPr>
            <p:cNvPr id="103" name="TextBox 102">
              <a:extLst>
                <a:ext uri="{FF2B5EF4-FFF2-40B4-BE49-F238E27FC236}">
                  <a16:creationId xmlns:a16="http://schemas.microsoft.com/office/drawing/2014/main" id="{3E34C5C6-5350-43B0-983B-F7DD8C9EA48D}"/>
                </a:ext>
              </a:extLst>
            </p:cNvPr>
            <p:cNvSpPr txBox="1"/>
            <p:nvPr/>
          </p:nvSpPr>
          <p:spPr>
            <a:xfrm>
              <a:off x="998735" y="2311449"/>
              <a:ext cx="276038"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6</a:t>
              </a:r>
            </a:p>
          </p:txBody>
        </p:sp>
        <p:sp>
          <p:nvSpPr>
            <p:cNvPr id="104" name="TextBox 103">
              <a:extLst>
                <a:ext uri="{FF2B5EF4-FFF2-40B4-BE49-F238E27FC236}">
                  <a16:creationId xmlns:a16="http://schemas.microsoft.com/office/drawing/2014/main" id="{2D75D869-6D9F-44E8-8B92-55344AF45B2C}"/>
                </a:ext>
              </a:extLst>
            </p:cNvPr>
            <p:cNvSpPr txBox="1"/>
            <p:nvPr/>
          </p:nvSpPr>
          <p:spPr>
            <a:xfrm>
              <a:off x="998735" y="2611671"/>
              <a:ext cx="276038"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4</a:t>
              </a:r>
            </a:p>
          </p:txBody>
        </p:sp>
        <p:sp>
          <p:nvSpPr>
            <p:cNvPr id="105" name="TextBox 104">
              <a:extLst>
                <a:ext uri="{FF2B5EF4-FFF2-40B4-BE49-F238E27FC236}">
                  <a16:creationId xmlns:a16="http://schemas.microsoft.com/office/drawing/2014/main" id="{6D4DD1AE-6021-45C8-A946-05DAD50FF35C}"/>
                </a:ext>
              </a:extLst>
            </p:cNvPr>
            <p:cNvSpPr txBox="1"/>
            <p:nvPr/>
          </p:nvSpPr>
          <p:spPr>
            <a:xfrm>
              <a:off x="998735" y="2911893"/>
              <a:ext cx="276038"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a:t>
              </a:r>
            </a:p>
          </p:txBody>
        </p:sp>
      </p:grpSp>
      <p:sp>
        <p:nvSpPr>
          <p:cNvPr id="2" name="Title 1">
            <a:extLst>
              <a:ext uri="{FF2B5EF4-FFF2-40B4-BE49-F238E27FC236}">
                <a16:creationId xmlns:a16="http://schemas.microsoft.com/office/drawing/2014/main" id="{309ED222-D98A-445D-BBFB-DE3CFF19CEBF}"/>
              </a:ext>
            </a:extLst>
          </p:cNvPr>
          <p:cNvSpPr>
            <a:spLocks noGrp="1"/>
          </p:cNvSpPr>
          <p:nvPr>
            <p:ph type="title"/>
          </p:nvPr>
        </p:nvSpPr>
        <p:spPr/>
        <p:txBody>
          <a:bodyPr/>
          <a:lstStyle/>
          <a:p>
            <a:r>
              <a:rPr lang="en-US" dirty="0"/>
              <a:t>GOG-3007: Efficacy Outcomes</a:t>
            </a:r>
          </a:p>
        </p:txBody>
      </p:sp>
      <p:sp>
        <p:nvSpPr>
          <p:cNvPr id="7" name="TextBox 6">
            <a:extLst>
              <a:ext uri="{FF2B5EF4-FFF2-40B4-BE49-F238E27FC236}">
                <a16:creationId xmlns:a16="http://schemas.microsoft.com/office/drawing/2014/main" id="{9999DB5B-D50E-40C4-A7B6-B834C4639517}"/>
              </a:ext>
            </a:extLst>
          </p:cNvPr>
          <p:cNvSpPr txBox="1"/>
          <p:nvPr/>
        </p:nvSpPr>
        <p:spPr bwMode="auto">
          <a:xfrm>
            <a:off x="399805" y="6370775"/>
            <a:ext cx="950509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 Slomovitz. SGO 2018. Abstr 1. NCT02228681.</a:t>
            </a:r>
          </a:p>
        </p:txBody>
      </p:sp>
      <p:sp>
        <p:nvSpPr>
          <p:cNvPr id="83" name="Rectangle 8">
            <a:extLst>
              <a:ext uri="{FF2B5EF4-FFF2-40B4-BE49-F238E27FC236}">
                <a16:creationId xmlns:a16="http://schemas.microsoft.com/office/drawing/2014/main" id="{142BD23E-8163-4101-A254-ACAACBB2A567}"/>
              </a:ext>
            </a:extLst>
          </p:cNvPr>
          <p:cNvSpPr>
            <a:spLocks noChangeArrowheads="1"/>
          </p:cNvSpPr>
          <p:nvPr/>
        </p:nvSpPr>
        <p:spPr bwMode="auto">
          <a:xfrm>
            <a:off x="1631484" y="1486084"/>
            <a:ext cx="3090863" cy="369332"/>
          </a:xfrm>
          <a:prstGeom prst="rect">
            <a:avLst/>
          </a:prstGeom>
          <a:noFill/>
          <a:ln>
            <a:noFill/>
          </a:ln>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a:defRPr/>
            </a:pPr>
            <a:r>
              <a:rPr lang="en-US" altLang="en-US" sz="1800" b="1" dirty="0">
                <a:solidFill>
                  <a:schemeClr val="bg1"/>
                </a:solidFill>
                <a:latin typeface="Calibri" panose="020F0502020204030204" pitchFamily="34" charset="0"/>
                <a:ea typeface="ＭＳ 明朝" panose="02020609040205080304" pitchFamily="49" charset="-128"/>
                <a:cs typeface="Calibri" panose="020F0502020204030204" pitchFamily="34" charset="0"/>
              </a:rPr>
              <a:t>PFS by Regimen</a:t>
            </a:r>
            <a:endParaRPr lang="en-US" altLang="en-US" sz="1800" b="1" dirty="0">
              <a:solidFill>
                <a:schemeClr val="bg1"/>
              </a:solidFill>
              <a:latin typeface="Calibri" panose="020F0502020204030204" pitchFamily="34" charset="0"/>
              <a:cs typeface="Calibri" panose="020F0502020204030204" pitchFamily="34" charset="0"/>
            </a:endParaRPr>
          </a:p>
        </p:txBody>
      </p:sp>
      <p:graphicFrame>
        <p:nvGraphicFramePr>
          <p:cNvPr id="84" name="Table 9">
            <a:extLst>
              <a:ext uri="{FF2B5EF4-FFF2-40B4-BE49-F238E27FC236}">
                <a16:creationId xmlns:a16="http://schemas.microsoft.com/office/drawing/2014/main" id="{4E18D2F8-7141-405E-98FE-8B1B7D8E747C}"/>
              </a:ext>
            </a:extLst>
          </p:cNvPr>
          <p:cNvGraphicFramePr>
            <a:graphicFrameLocks/>
          </p:cNvGraphicFramePr>
          <p:nvPr/>
        </p:nvGraphicFramePr>
        <p:xfrm>
          <a:off x="6278193" y="1603491"/>
          <a:ext cx="5216577" cy="2499360"/>
        </p:xfrm>
        <a:graphic>
          <a:graphicData uri="http://schemas.openxmlformats.org/drawingml/2006/table">
            <a:tbl>
              <a:tblPr firstRow="1" bandRow="1">
                <a:effectLst/>
                <a:tableStyleId>{93296810-A885-4BE3-A3E7-6D5BEEA58F35}</a:tableStyleId>
              </a:tblPr>
              <a:tblGrid>
                <a:gridCol w="1924444">
                  <a:extLst>
                    <a:ext uri="{9D8B030D-6E8A-4147-A177-3AD203B41FA5}">
                      <a16:colId xmlns:a16="http://schemas.microsoft.com/office/drawing/2014/main" val="3208713826"/>
                    </a:ext>
                  </a:extLst>
                </a:gridCol>
                <a:gridCol w="1590261">
                  <a:extLst>
                    <a:ext uri="{9D8B030D-6E8A-4147-A177-3AD203B41FA5}">
                      <a16:colId xmlns:a16="http://schemas.microsoft.com/office/drawing/2014/main" val="73737938"/>
                    </a:ext>
                  </a:extLst>
                </a:gridCol>
                <a:gridCol w="1701872">
                  <a:extLst>
                    <a:ext uri="{9D8B030D-6E8A-4147-A177-3AD203B41FA5}">
                      <a16:colId xmlns:a16="http://schemas.microsoft.com/office/drawing/2014/main" val="393619476"/>
                    </a:ext>
                  </a:extLst>
                </a:gridCol>
              </a:tblGrid>
              <a:tr h="0">
                <a:tc>
                  <a:txBody>
                    <a:bodyPr/>
                    <a:lstStyle/>
                    <a:p>
                      <a:r>
                        <a:rPr lang="en-US" sz="1600" dirty="0">
                          <a:solidFill>
                            <a:schemeClr val="tx1"/>
                          </a:solidFill>
                          <a:latin typeface="Calibri" panose="020F0502020204030204" pitchFamily="34" charset="0"/>
                          <a:cs typeface="Calibri" panose="020F0502020204030204" pitchFamily="34" charset="0"/>
                        </a:rPr>
                        <a:t>Outcome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dirty="0">
                          <a:solidFill>
                            <a:schemeClr val="tx1"/>
                          </a:solidFill>
                          <a:latin typeface="Calibri" panose="020F0502020204030204" pitchFamily="34" charset="0"/>
                          <a:cs typeface="Calibri" panose="020F0502020204030204" pitchFamily="34" charset="0"/>
                        </a:rPr>
                        <a:t>Everolimus </a:t>
                      </a:r>
                      <a:br>
                        <a:rPr lang="en-US" sz="1600" dirty="0">
                          <a:solidFill>
                            <a:schemeClr val="tx1"/>
                          </a:solidFill>
                          <a:latin typeface="Calibri" panose="020F0502020204030204" pitchFamily="34" charset="0"/>
                          <a:cs typeface="Calibri" panose="020F0502020204030204" pitchFamily="34" charset="0"/>
                        </a:rPr>
                      </a:br>
                      <a:r>
                        <a:rPr lang="en-US" sz="1600" dirty="0">
                          <a:solidFill>
                            <a:schemeClr val="tx1"/>
                          </a:solidFill>
                          <a:latin typeface="Calibri" panose="020F0502020204030204" pitchFamily="34" charset="0"/>
                          <a:cs typeface="Calibri" panose="020F0502020204030204" pitchFamily="34" charset="0"/>
                        </a:rPr>
                        <a:t>+ Letrozole</a:t>
                      </a:r>
                    </a:p>
                    <a:p>
                      <a:pPr algn="ctr"/>
                      <a:r>
                        <a:rPr lang="en-US" sz="1600" dirty="0">
                          <a:solidFill>
                            <a:schemeClr val="tx1"/>
                          </a:solidFill>
                          <a:latin typeface="Calibri" panose="020F0502020204030204" pitchFamily="34" charset="0"/>
                          <a:cs typeface="Calibri" panose="020F0502020204030204" pitchFamily="34" charset="0"/>
                        </a:rPr>
                        <a:t>(n = 37)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dirty="0">
                          <a:solidFill>
                            <a:schemeClr val="tx1"/>
                          </a:solidFill>
                          <a:latin typeface="Calibri" panose="020F0502020204030204" pitchFamily="34" charset="0"/>
                          <a:cs typeface="Calibri" panose="020F0502020204030204" pitchFamily="34" charset="0"/>
                        </a:rPr>
                        <a:t>Tamoxifen </a:t>
                      </a:r>
                      <a:br>
                        <a:rPr lang="en-US" sz="1600" dirty="0">
                          <a:solidFill>
                            <a:schemeClr val="tx1"/>
                          </a:solidFill>
                          <a:latin typeface="Calibri" panose="020F0502020204030204" pitchFamily="34" charset="0"/>
                          <a:cs typeface="Calibri" panose="020F0502020204030204" pitchFamily="34" charset="0"/>
                        </a:rPr>
                      </a:br>
                      <a:r>
                        <a:rPr lang="en-US" sz="1600" dirty="0">
                          <a:solidFill>
                            <a:schemeClr val="tx1"/>
                          </a:solidFill>
                          <a:latin typeface="Calibri" panose="020F0502020204030204" pitchFamily="34" charset="0"/>
                          <a:cs typeface="Calibri" panose="020F0502020204030204" pitchFamily="34" charset="0"/>
                        </a:rPr>
                        <a:t>+ MPA </a:t>
                      </a:r>
                    </a:p>
                    <a:p>
                      <a:pPr algn="ctr"/>
                      <a:r>
                        <a:rPr lang="en-US" sz="1600" dirty="0">
                          <a:solidFill>
                            <a:schemeClr val="tx1"/>
                          </a:solidFill>
                          <a:latin typeface="Calibri" panose="020F0502020204030204" pitchFamily="34" charset="0"/>
                          <a:cs typeface="Calibri" panose="020F0502020204030204" pitchFamily="34" charset="0"/>
                        </a:rPr>
                        <a:t>(n =  36)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830672660"/>
                  </a:ext>
                </a:extLst>
              </a:tr>
              <a:tr h="0">
                <a:tc>
                  <a:txBody>
                    <a:bodyPr/>
                    <a:lstStyle/>
                    <a:p>
                      <a:r>
                        <a:rPr lang="en-US" sz="1600" dirty="0">
                          <a:solidFill>
                            <a:schemeClr val="bg1"/>
                          </a:solidFill>
                          <a:latin typeface="Calibri" panose="020F0502020204030204" pitchFamily="34" charset="0"/>
                          <a:cs typeface="Calibri" panose="020F0502020204030204" pitchFamily="34" charset="0"/>
                        </a:rPr>
                        <a:t>ORR (ITT),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24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22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02045192"/>
                  </a:ext>
                </a:extLst>
              </a:tr>
              <a:tr h="0">
                <a:tc>
                  <a:txBody>
                    <a:bodyPr/>
                    <a:lstStyle/>
                    <a:p>
                      <a:r>
                        <a:rPr lang="en-US" sz="1600" dirty="0">
                          <a:solidFill>
                            <a:schemeClr val="bg1"/>
                          </a:solidFill>
                          <a:latin typeface="Calibri" panose="020F0502020204030204" pitchFamily="34" charset="0"/>
                          <a:cs typeface="Calibri" panose="020F0502020204030204" pitchFamily="34" charset="0"/>
                        </a:rPr>
                        <a:t>ORR (NPC),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43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625633598"/>
                  </a:ext>
                </a:extLst>
              </a:tr>
              <a:tr h="0">
                <a:tc>
                  <a:txBody>
                    <a:bodyPr/>
                    <a:lstStyle/>
                    <a:p>
                      <a:r>
                        <a:rPr lang="en-US" sz="1600" dirty="0">
                          <a:solidFill>
                            <a:schemeClr val="bg1"/>
                          </a:solidFill>
                          <a:latin typeface="Calibri" panose="020F0502020204030204" pitchFamily="34" charset="0"/>
                          <a:cs typeface="Calibri" panose="020F0502020204030204" pitchFamily="34" charset="0"/>
                        </a:rPr>
                        <a:t>CBR,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78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69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19426248"/>
                  </a:ext>
                </a:extLst>
              </a:tr>
              <a:tr h="0">
                <a:tc>
                  <a:txBody>
                    <a:bodyPr/>
                    <a:lstStyle/>
                    <a:p>
                      <a:r>
                        <a:rPr lang="en-US" sz="1600" dirty="0">
                          <a:solidFill>
                            <a:schemeClr val="bg1"/>
                          </a:solidFill>
                          <a:latin typeface="Calibri" panose="020F0502020204030204" pitchFamily="34" charset="0"/>
                          <a:cs typeface="Calibri" panose="020F0502020204030204" pitchFamily="34" charset="0"/>
                        </a:rPr>
                        <a:t>Median PFS, mo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6.3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3.8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248362813"/>
                  </a:ext>
                </a:extLst>
              </a:tr>
              <a:tr h="0">
                <a:tc>
                  <a:txBody>
                    <a:bodyPr/>
                    <a:lstStyle/>
                    <a:p>
                      <a:r>
                        <a:rPr lang="en-US" sz="1600" dirty="0">
                          <a:solidFill>
                            <a:schemeClr val="bg1"/>
                          </a:solidFill>
                          <a:latin typeface="Calibri" panose="020F0502020204030204" pitchFamily="34" charset="0"/>
                          <a:cs typeface="Calibri" panose="020F0502020204030204" pitchFamily="34" charset="0"/>
                        </a:rPr>
                        <a:t>Median OS, mo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NR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cs typeface="Calibri" panose="020F0502020204030204" pitchFamily="34" charset="0"/>
                        </a:rPr>
                        <a:t>16.6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04400803"/>
                  </a:ext>
                </a:extLst>
              </a:tr>
            </a:tbl>
          </a:graphicData>
        </a:graphic>
      </p:graphicFrame>
      <p:sp>
        <p:nvSpPr>
          <p:cNvPr id="86" name="TextBox 85">
            <a:extLst>
              <a:ext uri="{FF2B5EF4-FFF2-40B4-BE49-F238E27FC236}">
                <a16:creationId xmlns:a16="http://schemas.microsoft.com/office/drawing/2014/main" id="{06C68540-5CF4-453E-A49E-71A5F7C557BA}"/>
              </a:ext>
            </a:extLst>
          </p:cNvPr>
          <p:cNvSpPr txBox="1"/>
          <p:nvPr/>
        </p:nvSpPr>
        <p:spPr>
          <a:xfrm rot="16200000">
            <a:off x="-451" y="2450295"/>
            <a:ext cx="1585947" cy="307777"/>
          </a:xfrm>
          <a:prstGeom prst="rect">
            <a:avLst/>
          </a:prstGeom>
          <a:noFill/>
        </p:spPr>
        <p:txBody>
          <a:bodyPr wrap="none" rtlCol="0">
            <a:spAutoFit/>
          </a:bodyPr>
          <a:lstStyle/>
          <a:p>
            <a:pPr algn="ctr"/>
            <a:r>
              <a:rPr lang="en-US" sz="1400" b="1" dirty="0">
                <a:solidFill>
                  <a:schemeClr val="bg1"/>
                </a:solidFill>
                <a:latin typeface="Calibri" panose="020F0502020204030204" pitchFamily="34" charset="0"/>
                <a:cs typeface="Calibri" panose="020F0502020204030204" pitchFamily="34" charset="0"/>
              </a:rPr>
              <a:t>PFS Probability (%)</a:t>
            </a:r>
          </a:p>
        </p:txBody>
      </p:sp>
      <p:sp>
        <p:nvSpPr>
          <p:cNvPr id="87" name="Freeform 3">
            <a:extLst>
              <a:ext uri="{FF2B5EF4-FFF2-40B4-BE49-F238E27FC236}">
                <a16:creationId xmlns:a16="http://schemas.microsoft.com/office/drawing/2014/main" id="{27CAFE6C-1B02-4F05-A424-AAFE9789A80E}"/>
              </a:ext>
            </a:extLst>
          </p:cNvPr>
          <p:cNvSpPr/>
          <p:nvPr/>
        </p:nvSpPr>
        <p:spPr>
          <a:xfrm>
            <a:off x="1248485" y="1849874"/>
            <a:ext cx="4008827" cy="1526018"/>
          </a:xfrm>
          <a:custGeom>
            <a:avLst/>
            <a:gdLst>
              <a:gd name="connsiteX0" fmla="*/ 0 w 4220774"/>
              <a:gd name="connsiteY0" fmla="*/ 0 h 1526018"/>
              <a:gd name="connsiteX1" fmla="*/ 0 w 4220774"/>
              <a:gd name="connsiteY1" fmla="*/ 1526018 h 1526018"/>
              <a:gd name="connsiteX2" fmla="*/ 320949 w 4220774"/>
              <a:gd name="connsiteY2" fmla="*/ 1526018 h 1526018"/>
              <a:gd name="connsiteX3" fmla="*/ 4220774 w 4220774"/>
              <a:gd name="connsiteY3" fmla="*/ 1526018 h 1526018"/>
            </a:gdLst>
            <a:ahLst/>
            <a:cxnLst>
              <a:cxn ang="0">
                <a:pos x="connsiteX0" y="connsiteY0"/>
              </a:cxn>
              <a:cxn ang="0">
                <a:pos x="connsiteX1" y="connsiteY1"/>
              </a:cxn>
              <a:cxn ang="0">
                <a:pos x="connsiteX2" y="connsiteY2"/>
              </a:cxn>
              <a:cxn ang="0">
                <a:pos x="connsiteX3" y="connsiteY3"/>
              </a:cxn>
            </a:cxnLst>
            <a:rect l="l" t="t" r="r" b="b"/>
            <a:pathLst>
              <a:path w="4220774" h="1526018">
                <a:moveTo>
                  <a:pt x="0" y="0"/>
                </a:moveTo>
                <a:lnTo>
                  <a:pt x="0" y="1526018"/>
                </a:lnTo>
                <a:lnTo>
                  <a:pt x="320949" y="1526018"/>
                </a:lnTo>
                <a:lnTo>
                  <a:pt x="4220774" y="1526018"/>
                </a:ln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8" name="TextBox 87">
            <a:extLst>
              <a:ext uri="{FF2B5EF4-FFF2-40B4-BE49-F238E27FC236}">
                <a16:creationId xmlns:a16="http://schemas.microsoft.com/office/drawing/2014/main" id="{0AEC306B-A715-4935-84B4-833C5B07E79F}"/>
              </a:ext>
            </a:extLst>
          </p:cNvPr>
          <p:cNvSpPr txBox="1"/>
          <p:nvPr/>
        </p:nvSpPr>
        <p:spPr>
          <a:xfrm>
            <a:off x="2683679" y="3536096"/>
            <a:ext cx="1135247" cy="307777"/>
          </a:xfrm>
          <a:prstGeom prst="rect">
            <a:avLst/>
          </a:prstGeom>
          <a:noFill/>
        </p:spPr>
        <p:txBody>
          <a:bodyPr wrap="none" rtlCol="0">
            <a:spAutoFit/>
          </a:bodyPr>
          <a:lstStyle/>
          <a:p>
            <a:pPr algn="ctr"/>
            <a:r>
              <a:rPr lang="en-US" sz="1400" b="1" dirty="0">
                <a:solidFill>
                  <a:schemeClr val="bg1"/>
                </a:solidFill>
                <a:latin typeface="Calibri" panose="020F0502020204030204" pitchFamily="34" charset="0"/>
                <a:cs typeface="Calibri" panose="020F0502020204030204" pitchFamily="34" charset="0"/>
              </a:rPr>
              <a:t>Mo on Study</a:t>
            </a:r>
          </a:p>
        </p:txBody>
      </p:sp>
      <p:grpSp>
        <p:nvGrpSpPr>
          <p:cNvPr id="9" name="Group 8">
            <a:extLst>
              <a:ext uri="{FF2B5EF4-FFF2-40B4-BE49-F238E27FC236}">
                <a16:creationId xmlns:a16="http://schemas.microsoft.com/office/drawing/2014/main" id="{0312CBA5-2745-4CB5-A0BF-2FB7CFCFACD9}"/>
              </a:ext>
            </a:extLst>
          </p:cNvPr>
          <p:cNvGrpSpPr/>
          <p:nvPr/>
        </p:nvGrpSpPr>
        <p:grpSpPr>
          <a:xfrm>
            <a:off x="1184283" y="1864542"/>
            <a:ext cx="63722" cy="1508418"/>
            <a:chOff x="1184283" y="1864542"/>
            <a:chExt cx="63722" cy="1508418"/>
          </a:xfrm>
        </p:grpSpPr>
        <p:cxnSp>
          <p:nvCxnSpPr>
            <p:cNvPr id="95" name="Straight Connector 94">
              <a:extLst>
                <a:ext uri="{FF2B5EF4-FFF2-40B4-BE49-F238E27FC236}">
                  <a16:creationId xmlns:a16="http://schemas.microsoft.com/office/drawing/2014/main" id="{65B6DBCD-677C-4FD0-8D8D-D84DD6A7F7B9}"/>
                </a:ext>
              </a:extLst>
            </p:cNvPr>
            <p:cNvCxnSpPr>
              <a:cxnSpLocks/>
            </p:cNvCxnSpPr>
            <p:nvPr/>
          </p:nvCxnSpPr>
          <p:spPr>
            <a:xfrm flipH="1">
              <a:off x="1186134" y="3061198"/>
              <a:ext cx="61871"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2550238D-3034-471A-B2CB-AAF07153687B}"/>
                </a:ext>
              </a:extLst>
            </p:cNvPr>
            <p:cNvCxnSpPr>
              <a:cxnSpLocks/>
            </p:cNvCxnSpPr>
            <p:nvPr/>
          </p:nvCxnSpPr>
          <p:spPr>
            <a:xfrm flipH="1">
              <a:off x="1186134" y="3372960"/>
              <a:ext cx="61871"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71D80306-640C-4F36-8C82-DF7CEB93E2E9}"/>
                </a:ext>
              </a:extLst>
            </p:cNvPr>
            <p:cNvCxnSpPr>
              <a:cxnSpLocks/>
            </p:cNvCxnSpPr>
            <p:nvPr/>
          </p:nvCxnSpPr>
          <p:spPr>
            <a:xfrm flipH="1">
              <a:off x="1184283" y="2758309"/>
              <a:ext cx="61871"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6C3B9DF0-D4CF-4532-B485-596B3331C608}"/>
                </a:ext>
              </a:extLst>
            </p:cNvPr>
            <p:cNvCxnSpPr>
              <a:cxnSpLocks/>
            </p:cNvCxnSpPr>
            <p:nvPr/>
          </p:nvCxnSpPr>
          <p:spPr>
            <a:xfrm flipH="1">
              <a:off x="1186134" y="2474405"/>
              <a:ext cx="61871"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4D366905-9373-496C-803E-7CAF701223D0}"/>
                </a:ext>
              </a:extLst>
            </p:cNvPr>
            <p:cNvCxnSpPr>
              <a:cxnSpLocks/>
            </p:cNvCxnSpPr>
            <p:nvPr/>
          </p:nvCxnSpPr>
          <p:spPr>
            <a:xfrm flipH="1">
              <a:off x="1184283" y="2160878"/>
              <a:ext cx="61871"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80A230A5-E9B0-41DC-A862-8D18BB53B19B}"/>
                </a:ext>
              </a:extLst>
            </p:cNvPr>
            <p:cNvCxnSpPr>
              <a:cxnSpLocks/>
            </p:cNvCxnSpPr>
            <p:nvPr/>
          </p:nvCxnSpPr>
          <p:spPr>
            <a:xfrm flipH="1">
              <a:off x="1184283" y="1864542"/>
              <a:ext cx="61871"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06" name="Group 105">
            <a:extLst>
              <a:ext uri="{FF2B5EF4-FFF2-40B4-BE49-F238E27FC236}">
                <a16:creationId xmlns:a16="http://schemas.microsoft.com/office/drawing/2014/main" id="{B784BC7E-F84B-454A-BBEE-A3029DE78F94}"/>
              </a:ext>
            </a:extLst>
          </p:cNvPr>
          <p:cNvGrpSpPr/>
          <p:nvPr/>
        </p:nvGrpSpPr>
        <p:grpSpPr>
          <a:xfrm>
            <a:off x="1241967" y="1864256"/>
            <a:ext cx="4035425" cy="1181100"/>
            <a:chOff x="1035050" y="2400300"/>
            <a:chExt cx="4035425" cy="1181100"/>
          </a:xfrm>
        </p:grpSpPr>
        <p:sp>
          <p:nvSpPr>
            <p:cNvPr id="119" name="Freeform 45">
              <a:extLst>
                <a:ext uri="{FF2B5EF4-FFF2-40B4-BE49-F238E27FC236}">
                  <a16:creationId xmlns:a16="http://schemas.microsoft.com/office/drawing/2014/main" id="{E7A9115A-EE0B-4CE7-A20E-3CD330DBE2C8}"/>
                </a:ext>
              </a:extLst>
            </p:cNvPr>
            <p:cNvSpPr/>
            <p:nvPr/>
          </p:nvSpPr>
          <p:spPr>
            <a:xfrm>
              <a:off x="1035050" y="2400300"/>
              <a:ext cx="2085975" cy="939800"/>
            </a:xfrm>
            <a:custGeom>
              <a:avLst/>
              <a:gdLst>
                <a:gd name="connsiteX0" fmla="*/ 0 w 2085975"/>
                <a:gd name="connsiteY0" fmla="*/ 0 h 939800"/>
                <a:gd name="connsiteX1" fmla="*/ 177800 w 2085975"/>
                <a:gd name="connsiteY1" fmla="*/ 0 h 939800"/>
                <a:gd name="connsiteX2" fmla="*/ 177800 w 2085975"/>
                <a:gd name="connsiteY2" fmla="*/ 47625 h 939800"/>
                <a:gd name="connsiteX3" fmla="*/ 254000 w 2085975"/>
                <a:gd name="connsiteY3" fmla="*/ 47625 h 939800"/>
                <a:gd name="connsiteX4" fmla="*/ 254000 w 2085975"/>
                <a:gd name="connsiteY4" fmla="*/ 92075 h 939800"/>
                <a:gd name="connsiteX5" fmla="*/ 282575 w 2085975"/>
                <a:gd name="connsiteY5" fmla="*/ 92075 h 939800"/>
                <a:gd name="connsiteX6" fmla="*/ 282575 w 2085975"/>
                <a:gd name="connsiteY6" fmla="*/ 209550 h 939800"/>
                <a:gd name="connsiteX7" fmla="*/ 317500 w 2085975"/>
                <a:gd name="connsiteY7" fmla="*/ 209550 h 939800"/>
                <a:gd name="connsiteX8" fmla="*/ 317500 w 2085975"/>
                <a:gd name="connsiteY8" fmla="*/ 336550 h 939800"/>
                <a:gd name="connsiteX9" fmla="*/ 527050 w 2085975"/>
                <a:gd name="connsiteY9" fmla="*/ 336550 h 939800"/>
                <a:gd name="connsiteX10" fmla="*/ 527050 w 2085975"/>
                <a:gd name="connsiteY10" fmla="*/ 381000 h 939800"/>
                <a:gd name="connsiteX11" fmla="*/ 615950 w 2085975"/>
                <a:gd name="connsiteY11" fmla="*/ 381000 h 939800"/>
                <a:gd name="connsiteX12" fmla="*/ 615950 w 2085975"/>
                <a:gd name="connsiteY12" fmla="*/ 425450 h 939800"/>
                <a:gd name="connsiteX13" fmla="*/ 644525 w 2085975"/>
                <a:gd name="connsiteY13" fmla="*/ 425450 h 939800"/>
                <a:gd name="connsiteX14" fmla="*/ 644525 w 2085975"/>
                <a:gd name="connsiteY14" fmla="*/ 549275 h 939800"/>
                <a:gd name="connsiteX15" fmla="*/ 644525 w 2085975"/>
                <a:gd name="connsiteY15" fmla="*/ 549275 h 939800"/>
                <a:gd name="connsiteX16" fmla="*/ 644525 w 2085975"/>
                <a:gd name="connsiteY16" fmla="*/ 549275 h 939800"/>
                <a:gd name="connsiteX17" fmla="*/ 676275 w 2085975"/>
                <a:gd name="connsiteY17" fmla="*/ 549275 h 939800"/>
                <a:gd name="connsiteX18" fmla="*/ 676275 w 2085975"/>
                <a:gd name="connsiteY18" fmla="*/ 593725 h 939800"/>
                <a:gd name="connsiteX19" fmla="*/ 885825 w 2085975"/>
                <a:gd name="connsiteY19" fmla="*/ 593725 h 939800"/>
                <a:gd name="connsiteX20" fmla="*/ 885825 w 2085975"/>
                <a:gd name="connsiteY20" fmla="*/ 635000 h 939800"/>
                <a:gd name="connsiteX21" fmla="*/ 1069975 w 2085975"/>
                <a:gd name="connsiteY21" fmla="*/ 635000 h 939800"/>
                <a:gd name="connsiteX22" fmla="*/ 1069975 w 2085975"/>
                <a:gd name="connsiteY22" fmla="*/ 682625 h 939800"/>
                <a:gd name="connsiteX23" fmla="*/ 1069975 w 2085975"/>
                <a:gd name="connsiteY23" fmla="*/ 682625 h 939800"/>
                <a:gd name="connsiteX24" fmla="*/ 1069975 w 2085975"/>
                <a:gd name="connsiteY24" fmla="*/ 733425 h 939800"/>
                <a:gd name="connsiteX25" fmla="*/ 1104900 w 2085975"/>
                <a:gd name="connsiteY25" fmla="*/ 733425 h 939800"/>
                <a:gd name="connsiteX26" fmla="*/ 1104900 w 2085975"/>
                <a:gd name="connsiteY26" fmla="*/ 815975 h 939800"/>
                <a:gd name="connsiteX27" fmla="*/ 1581150 w 2085975"/>
                <a:gd name="connsiteY27" fmla="*/ 815975 h 939800"/>
                <a:gd name="connsiteX28" fmla="*/ 1581150 w 2085975"/>
                <a:gd name="connsiteY28" fmla="*/ 854075 h 939800"/>
                <a:gd name="connsiteX29" fmla="*/ 1924050 w 2085975"/>
                <a:gd name="connsiteY29" fmla="*/ 854075 h 939800"/>
                <a:gd name="connsiteX30" fmla="*/ 1924050 w 2085975"/>
                <a:gd name="connsiteY30" fmla="*/ 895350 h 939800"/>
                <a:gd name="connsiteX31" fmla="*/ 2085975 w 2085975"/>
                <a:gd name="connsiteY31" fmla="*/ 895350 h 939800"/>
                <a:gd name="connsiteX32" fmla="*/ 2085975 w 2085975"/>
                <a:gd name="connsiteY32" fmla="*/ 939800 h 93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085975" h="939800">
                  <a:moveTo>
                    <a:pt x="0" y="0"/>
                  </a:moveTo>
                  <a:lnTo>
                    <a:pt x="177800" y="0"/>
                  </a:lnTo>
                  <a:lnTo>
                    <a:pt x="177800" y="47625"/>
                  </a:lnTo>
                  <a:lnTo>
                    <a:pt x="254000" y="47625"/>
                  </a:lnTo>
                  <a:lnTo>
                    <a:pt x="254000" y="92075"/>
                  </a:lnTo>
                  <a:lnTo>
                    <a:pt x="282575" y="92075"/>
                  </a:lnTo>
                  <a:lnTo>
                    <a:pt x="282575" y="209550"/>
                  </a:lnTo>
                  <a:lnTo>
                    <a:pt x="317500" y="209550"/>
                  </a:lnTo>
                  <a:lnTo>
                    <a:pt x="317500" y="336550"/>
                  </a:lnTo>
                  <a:lnTo>
                    <a:pt x="527050" y="336550"/>
                  </a:lnTo>
                  <a:lnTo>
                    <a:pt x="527050" y="381000"/>
                  </a:lnTo>
                  <a:lnTo>
                    <a:pt x="615950" y="381000"/>
                  </a:lnTo>
                  <a:lnTo>
                    <a:pt x="615950" y="425450"/>
                  </a:lnTo>
                  <a:lnTo>
                    <a:pt x="644525" y="425450"/>
                  </a:lnTo>
                  <a:lnTo>
                    <a:pt x="644525" y="549275"/>
                  </a:lnTo>
                  <a:lnTo>
                    <a:pt x="644525" y="549275"/>
                  </a:lnTo>
                  <a:lnTo>
                    <a:pt x="644525" y="549275"/>
                  </a:lnTo>
                  <a:lnTo>
                    <a:pt x="676275" y="549275"/>
                  </a:lnTo>
                  <a:lnTo>
                    <a:pt x="676275" y="593725"/>
                  </a:lnTo>
                  <a:lnTo>
                    <a:pt x="885825" y="593725"/>
                  </a:lnTo>
                  <a:lnTo>
                    <a:pt x="885825" y="635000"/>
                  </a:lnTo>
                  <a:lnTo>
                    <a:pt x="1069975" y="635000"/>
                  </a:lnTo>
                  <a:lnTo>
                    <a:pt x="1069975" y="682625"/>
                  </a:lnTo>
                  <a:lnTo>
                    <a:pt x="1069975" y="682625"/>
                  </a:lnTo>
                  <a:lnTo>
                    <a:pt x="1069975" y="733425"/>
                  </a:lnTo>
                  <a:lnTo>
                    <a:pt x="1104900" y="733425"/>
                  </a:lnTo>
                  <a:lnTo>
                    <a:pt x="1104900" y="815975"/>
                  </a:lnTo>
                  <a:lnTo>
                    <a:pt x="1581150" y="815975"/>
                  </a:lnTo>
                  <a:lnTo>
                    <a:pt x="1581150" y="854075"/>
                  </a:lnTo>
                  <a:lnTo>
                    <a:pt x="1924050" y="854075"/>
                  </a:lnTo>
                  <a:lnTo>
                    <a:pt x="1924050" y="895350"/>
                  </a:lnTo>
                  <a:lnTo>
                    <a:pt x="2085975" y="895350"/>
                  </a:lnTo>
                  <a:lnTo>
                    <a:pt x="2085975" y="939800"/>
                  </a:lnTo>
                </a:path>
              </a:pathLst>
            </a:cu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0" name="Freeform 59">
              <a:extLst>
                <a:ext uri="{FF2B5EF4-FFF2-40B4-BE49-F238E27FC236}">
                  <a16:creationId xmlns:a16="http://schemas.microsoft.com/office/drawing/2014/main" id="{00DA729A-4835-422F-9003-B0CCD7E12297}"/>
                </a:ext>
              </a:extLst>
            </p:cNvPr>
            <p:cNvSpPr/>
            <p:nvPr/>
          </p:nvSpPr>
          <p:spPr>
            <a:xfrm>
              <a:off x="3117850" y="3333750"/>
              <a:ext cx="1952625" cy="247650"/>
            </a:xfrm>
            <a:custGeom>
              <a:avLst/>
              <a:gdLst>
                <a:gd name="connsiteX0" fmla="*/ 0 w 1952625"/>
                <a:gd name="connsiteY0" fmla="*/ 0 h 247650"/>
                <a:gd name="connsiteX1" fmla="*/ 806450 w 1952625"/>
                <a:gd name="connsiteY1" fmla="*/ 0 h 247650"/>
                <a:gd name="connsiteX2" fmla="*/ 806450 w 1952625"/>
                <a:gd name="connsiteY2" fmla="*/ 53975 h 247650"/>
                <a:gd name="connsiteX3" fmla="*/ 876300 w 1952625"/>
                <a:gd name="connsiteY3" fmla="*/ 53975 h 247650"/>
                <a:gd name="connsiteX4" fmla="*/ 876300 w 1952625"/>
                <a:gd name="connsiteY4" fmla="*/ 104775 h 247650"/>
                <a:gd name="connsiteX5" fmla="*/ 1279525 w 1952625"/>
                <a:gd name="connsiteY5" fmla="*/ 104775 h 247650"/>
                <a:gd name="connsiteX6" fmla="*/ 1279525 w 1952625"/>
                <a:gd name="connsiteY6" fmla="*/ 165100 h 247650"/>
                <a:gd name="connsiteX7" fmla="*/ 1517650 w 1952625"/>
                <a:gd name="connsiteY7" fmla="*/ 165100 h 247650"/>
                <a:gd name="connsiteX8" fmla="*/ 1517650 w 1952625"/>
                <a:gd name="connsiteY8" fmla="*/ 247650 h 247650"/>
                <a:gd name="connsiteX9" fmla="*/ 1952625 w 1952625"/>
                <a:gd name="connsiteY9" fmla="*/ 2476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2625" h="247650">
                  <a:moveTo>
                    <a:pt x="0" y="0"/>
                  </a:moveTo>
                  <a:lnTo>
                    <a:pt x="806450" y="0"/>
                  </a:lnTo>
                  <a:lnTo>
                    <a:pt x="806450" y="53975"/>
                  </a:lnTo>
                  <a:lnTo>
                    <a:pt x="876300" y="53975"/>
                  </a:lnTo>
                  <a:lnTo>
                    <a:pt x="876300" y="104775"/>
                  </a:lnTo>
                  <a:lnTo>
                    <a:pt x="1279525" y="104775"/>
                  </a:lnTo>
                  <a:lnTo>
                    <a:pt x="1279525" y="165100"/>
                  </a:lnTo>
                  <a:lnTo>
                    <a:pt x="1517650" y="165100"/>
                  </a:lnTo>
                  <a:lnTo>
                    <a:pt x="1517650" y="247650"/>
                  </a:lnTo>
                  <a:lnTo>
                    <a:pt x="1952625" y="247650"/>
                  </a:lnTo>
                </a:path>
              </a:pathLst>
            </a:cu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grpSp>
      <p:sp>
        <p:nvSpPr>
          <p:cNvPr id="107" name="TextBox 106">
            <a:extLst>
              <a:ext uri="{FF2B5EF4-FFF2-40B4-BE49-F238E27FC236}">
                <a16:creationId xmlns:a16="http://schemas.microsoft.com/office/drawing/2014/main" id="{F2F3D97F-B2A7-4950-B4CE-DF211C1E4051}"/>
              </a:ext>
            </a:extLst>
          </p:cNvPr>
          <p:cNvSpPr txBox="1"/>
          <p:nvPr/>
        </p:nvSpPr>
        <p:spPr>
          <a:xfrm>
            <a:off x="2467031" y="2387379"/>
            <a:ext cx="1547283" cy="276999"/>
          </a:xfrm>
          <a:prstGeom prst="rect">
            <a:avLst/>
          </a:prstGeom>
          <a:noFill/>
        </p:spPr>
        <p:txBody>
          <a:bodyPr wrap="none" rtlCol="0">
            <a:spAutoFit/>
          </a:bodyPr>
          <a:lstStyle/>
          <a:p>
            <a:r>
              <a:rPr lang="en-US" sz="1200" dirty="0">
                <a:solidFill>
                  <a:schemeClr val="accent1"/>
                </a:solidFill>
                <a:latin typeface="Calibri" panose="020F0502020204030204" pitchFamily="34" charset="0"/>
                <a:cs typeface="Calibri" panose="020F0502020204030204" pitchFamily="34" charset="0"/>
              </a:rPr>
              <a:t>Everolimus, Letrozole</a:t>
            </a:r>
          </a:p>
        </p:txBody>
      </p:sp>
      <p:sp>
        <p:nvSpPr>
          <p:cNvPr id="108" name="TextBox 107">
            <a:extLst>
              <a:ext uri="{FF2B5EF4-FFF2-40B4-BE49-F238E27FC236}">
                <a16:creationId xmlns:a16="http://schemas.microsoft.com/office/drawing/2014/main" id="{C60DF571-3B8A-4550-9E5E-FD1D6F26A8F8}"/>
              </a:ext>
            </a:extLst>
          </p:cNvPr>
          <p:cNvSpPr txBox="1"/>
          <p:nvPr/>
        </p:nvSpPr>
        <p:spPr>
          <a:xfrm>
            <a:off x="1821791" y="2931432"/>
            <a:ext cx="1456809" cy="276999"/>
          </a:xfrm>
          <a:prstGeom prst="rect">
            <a:avLst/>
          </a:prstGeom>
          <a:noFill/>
        </p:spPr>
        <p:txBody>
          <a:bodyPr wrap="none" rtlCol="0">
            <a:spAutoFit/>
          </a:bodyPr>
          <a:lstStyle/>
          <a:p>
            <a:r>
              <a:rPr lang="en-US" sz="1200" dirty="0">
                <a:solidFill>
                  <a:schemeClr val="accent3"/>
                </a:solidFill>
                <a:latin typeface="Calibri" panose="020F0502020204030204" pitchFamily="34" charset="0"/>
                <a:cs typeface="Calibri" panose="020F0502020204030204" pitchFamily="34" charset="0"/>
              </a:rPr>
              <a:t>Tamoxifen and MPA</a:t>
            </a:r>
          </a:p>
        </p:txBody>
      </p:sp>
      <p:grpSp>
        <p:nvGrpSpPr>
          <p:cNvPr id="109" name="Group 108">
            <a:extLst>
              <a:ext uri="{FF2B5EF4-FFF2-40B4-BE49-F238E27FC236}">
                <a16:creationId xmlns:a16="http://schemas.microsoft.com/office/drawing/2014/main" id="{F2612264-220D-4040-BD5F-3C1344604978}"/>
              </a:ext>
            </a:extLst>
          </p:cNvPr>
          <p:cNvGrpSpPr/>
          <p:nvPr/>
        </p:nvGrpSpPr>
        <p:grpSpPr>
          <a:xfrm>
            <a:off x="1381667" y="1864256"/>
            <a:ext cx="3876675" cy="1273175"/>
            <a:chOff x="1174750" y="2400300"/>
            <a:chExt cx="3876675" cy="1273175"/>
          </a:xfrm>
        </p:grpSpPr>
        <p:sp>
          <p:nvSpPr>
            <p:cNvPr id="117" name="Freeform 61">
              <a:extLst>
                <a:ext uri="{FF2B5EF4-FFF2-40B4-BE49-F238E27FC236}">
                  <a16:creationId xmlns:a16="http://schemas.microsoft.com/office/drawing/2014/main" id="{A0F104DF-30A8-476F-AEF1-D203FA79221C}"/>
                </a:ext>
              </a:extLst>
            </p:cNvPr>
            <p:cNvSpPr/>
            <p:nvPr/>
          </p:nvSpPr>
          <p:spPr>
            <a:xfrm>
              <a:off x="2308225" y="3333750"/>
              <a:ext cx="2743200" cy="339725"/>
            </a:xfrm>
            <a:custGeom>
              <a:avLst/>
              <a:gdLst>
                <a:gd name="connsiteX0" fmla="*/ 2743200 w 2743200"/>
                <a:gd name="connsiteY0" fmla="*/ 339725 h 339725"/>
                <a:gd name="connsiteX1" fmla="*/ 1628775 w 2743200"/>
                <a:gd name="connsiteY1" fmla="*/ 339725 h 339725"/>
                <a:gd name="connsiteX2" fmla="*/ 1628775 w 2743200"/>
                <a:gd name="connsiteY2" fmla="*/ 288925 h 339725"/>
                <a:gd name="connsiteX3" fmla="*/ 923925 w 2743200"/>
                <a:gd name="connsiteY3" fmla="*/ 288925 h 339725"/>
                <a:gd name="connsiteX4" fmla="*/ 923925 w 2743200"/>
                <a:gd name="connsiteY4" fmla="*/ 247650 h 339725"/>
                <a:gd name="connsiteX5" fmla="*/ 768350 w 2743200"/>
                <a:gd name="connsiteY5" fmla="*/ 247650 h 339725"/>
                <a:gd name="connsiteX6" fmla="*/ 768350 w 2743200"/>
                <a:gd name="connsiteY6" fmla="*/ 193675 h 339725"/>
                <a:gd name="connsiteX7" fmla="*/ 723900 w 2743200"/>
                <a:gd name="connsiteY7" fmla="*/ 193675 h 339725"/>
                <a:gd name="connsiteX8" fmla="*/ 723900 w 2743200"/>
                <a:gd name="connsiteY8" fmla="*/ 117475 h 339725"/>
                <a:gd name="connsiteX9" fmla="*/ 279400 w 2743200"/>
                <a:gd name="connsiteY9" fmla="*/ 117475 h 339725"/>
                <a:gd name="connsiteX10" fmla="*/ 279400 w 2743200"/>
                <a:gd name="connsiteY10" fmla="*/ 79375 h 339725"/>
                <a:gd name="connsiteX11" fmla="*/ 200025 w 2743200"/>
                <a:gd name="connsiteY11" fmla="*/ 79375 h 339725"/>
                <a:gd name="connsiteX12" fmla="*/ 200025 w 2743200"/>
                <a:gd name="connsiteY12" fmla="*/ 38100 h 339725"/>
                <a:gd name="connsiteX13" fmla="*/ 0 w 2743200"/>
                <a:gd name="connsiteY13" fmla="*/ 38100 h 339725"/>
                <a:gd name="connsiteX14" fmla="*/ 0 w 2743200"/>
                <a:gd name="connsiteY14" fmla="*/ 0 h 33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43200" h="339725">
                  <a:moveTo>
                    <a:pt x="2743200" y="339725"/>
                  </a:moveTo>
                  <a:lnTo>
                    <a:pt x="1628775" y="339725"/>
                  </a:lnTo>
                  <a:lnTo>
                    <a:pt x="1628775" y="288925"/>
                  </a:lnTo>
                  <a:lnTo>
                    <a:pt x="923925" y="288925"/>
                  </a:lnTo>
                  <a:lnTo>
                    <a:pt x="923925" y="247650"/>
                  </a:lnTo>
                  <a:lnTo>
                    <a:pt x="768350" y="247650"/>
                  </a:lnTo>
                  <a:lnTo>
                    <a:pt x="768350" y="193675"/>
                  </a:lnTo>
                  <a:lnTo>
                    <a:pt x="723900" y="193675"/>
                  </a:lnTo>
                  <a:lnTo>
                    <a:pt x="723900" y="117475"/>
                  </a:lnTo>
                  <a:lnTo>
                    <a:pt x="279400" y="117475"/>
                  </a:lnTo>
                  <a:lnTo>
                    <a:pt x="279400" y="79375"/>
                  </a:lnTo>
                  <a:lnTo>
                    <a:pt x="200025" y="79375"/>
                  </a:lnTo>
                  <a:lnTo>
                    <a:pt x="200025" y="38100"/>
                  </a:lnTo>
                  <a:lnTo>
                    <a:pt x="0" y="38100"/>
                  </a:lnTo>
                  <a:lnTo>
                    <a:pt x="0" y="0"/>
                  </a:lnTo>
                </a:path>
              </a:pathLst>
            </a:cu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18" name="Freeform 62">
              <a:extLst>
                <a:ext uri="{FF2B5EF4-FFF2-40B4-BE49-F238E27FC236}">
                  <a16:creationId xmlns:a16="http://schemas.microsoft.com/office/drawing/2014/main" id="{370D32D3-9766-4C22-A4F5-E21D6C3FA912}"/>
                </a:ext>
              </a:extLst>
            </p:cNvPr>
            <p:cNvSpPr/>
            <p:nvPr/>
          </p:nvSpPr>
          <p:spPr>
            <a:xfrm>
              <a:off x="1174750" y="2400300"/>
              <a:ext cx="1136650" cy="933450"/>
            </a:xfrm>
            <a:custGeom>
              <a:avLst/>
              <a:gdLst>
                <a:gd name="connsiteX0" fmla="*/ 1136650 w 1136650"/>
                <a:gd name="connsiteY0" fmla="*/ 933450 h 933450"/>
                <a:gd name="connsiteX1" fmla="*/ 892175 w 1136650"/>
                <a:gd name="connsiteY1" fmla="*/ 933450 h 933450"/>
                <a:gd name="connsiteX2" fmla="*/ 892175 w 1136650"/>
                <a:gd name="connsiteY2" fmla="*/ 889000 h 933450"/>
                <a:gd name="connsiteX3" fmla="*/ 542925 w 1136650"/>
                <a:gd name="connsiteY3" fmla="*/ 889000 h 933450"/>
                <a:gd name="connsiteX4" fmla="*/ 542925 w 1136650"/>
                <a:gd name="connsiteY4" fmla="*/ 844550 h 933450"/>
                <a:gd name="connsiteX5" fmla="*/ 501650 w 1136650"/>
                <a:gd name="connsiteY5" fmla="*/ 844550 h 933450"/>
                <a:gd name="connsiteX6" fmla="*/ 501650 w 1136650"/>
                <a:gd name="connsiteY6" fmla="*/ 730250 h 933450"/>
                <a:gd name="connsiteX7" fmla="*/ 466725 w 1136650"/>
                <a:gd name="connsiteY7" fmla="*/ 730250 h 933450"/>
                <a:gd name="connsiteX8" fmla="*/ 466725 w 1136650"/>
                <a:gd name="connsiteY8" fmla="*/ 647700 h 933450"/>
                <a:gd name="connsiteX9" fmla="*/ 342900 w 1136650"/>
                <a:gd name="connsiteY9" fmla="*/ 647700 h 933450"/>
                <a:gd name="connsiteX10" fmla="*/ 342900 w 1136650"/>
                <a:gd name="connsiteY10" fmla="*/ 603250 h 933450"/>
                <a:gd name="connsiteX11" fmla="*/ 317500 w 1136650"/>
                <a:gd name="connsiteY11" fmla="*/ 603250 h 933450"/>
                <a:gd name="connsiteX12" fmla="*/ 317500 w 1136650"/>
                <a:gd name="connsiteY12" fmla="*/ 530225 h 933450"/>
                <a:gd name="connsiteX13" fmla="*/ 276225 w 1136650"/>
                <a:gd name="connsiteY13" fmla="*/ 530225 h 933450"/>
                <a:gd name="connsiteX14" fmla="*/ 276225 w 1136650"/>
                <a:gd name="connsiteY14" fmla="*/ 485775 h 933450"/>
                <a:gd name="connsiteX15" fmla="*/ 231775 w 1136650"/>
                <a:gd name="connsiteY15" fmla="*/ 485775 h 933450"/>
                <a:gd name="connsiteX16" fmla="*/ 231775 w 1136650"/>
                <a:gd name="connsiteY16" fmla="*/ 441325 h 933450"/>
                <a:gd name="connsiteX17" fmla="*/ 187325 w 1136650"/>
                <a:gd name="connsiteY17" fmla="*/ 441325 h 933450"/>
                <a:gd name="connsiteX18" fmla="*/ 187325 w 1136650"/>
                <a:gd name="connsiteY18" fmla="*/ 355600 h 933450"/>
                <a:gd name="connsiteX19" fmla="*/ 158750 w 1136650"/>
                <a:gd name="connsiteY19" fmla="*/ 355600 h 933450"/>
                <a:gd name="connsiteX20" fmla="*/ 158750 w 1136650"/>
                <a:gd name="connsiteY20" fmla="*/ 114300 h 933450"/>
                <a:gd name="connsiteX21" fmla="*/ 120650 w 1136650"/>
                <a:gd name="connsiteY21" fmla="*/ 114300 h 933450"/>
                <a:gd name="connsiteX22" fmla="*/ 120650 w 1136650"/>
                <a:gd name="connsiteY22" fmla="*/ 79375 h 933450"/>
                <a:gd name="connsiteX23" fmla="*/ 57150 w 1136650"/>
                <a:gd name="connsiteY23" fmla="*/ 79375 h 933450"/>
                <a:gd name="connsiteX24" fmla="*/ 57150 w 1136650"/>
                <a:gd name="connsiteY24" fmla="*/ 41275 h 933450"/>
                <a:gd name="connsiteX25" fmla="*/ 0 w 1136650"/>
                <a:gd name="connsiteY25" fmla="*/ 41275 h 933450"/>
                <a:gd name="connsiteX26" fmla="*/ 0 w 1136650"/>
                <a:gd name="connsiteY26" fmla="*/ 0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36650" h="933450">
                  <a:moveTo>
                    <a:pt x="1136650" y="933450"/>
                  </a:moveTo>
                  <a:lnTo>
                    <a:pt x="892175" y="933450"/>
                  </a:lnTo>
                  <a:lnTo>
                    <a:pt x="892175" y="889000"/>
                  </a:lnTo>
                  <a:lnTo>
                    <a:pt x="542925" y="889000"/>
                  </a:lnTo>
                  <a:lnTo>
                    <a:pt x="542925" y="844550"/>
                  </a:lnTo>
                  <a:lnTo>
                    <a:pt x="501650" y="844550"/>
                  </a:lnTo>
                  <a:lnTo>
                    <a:pt x="501650" y="730250"/>
                  </a:lnTo>
                  <a:lnTo>
                    <a:pt x="466725" y="730250"/>
                  </a:lnTo>
                  <a:lnTo>
                    <a:pt x="466725" y="647700"/>
                  </a:lnTo>
                  <a:lnTo>
                    <a:pt x="342900" y="647700"/>
                  </a:lnTo>
                  <a:lnTo>
                    <a:pt x="342900" y="603250"/>
                  </a:lnTo>
                  <a:lnTo>
                    <a:pt x="317500" y="603250"/>
                  </a:lnTo>
                  <a:lnTo>
                    <a:pt x="317500" y="530225"/>
                  </a:lnTo>
                  <a:lnTo>
                    <a:pt x="276225" y="530225"/>
                  </a:lnTo>
                  <a:lnTo>
                    <a:pt x="276225" y="485775"/>
                  </a:lnTo>
                  <a:lnTo>
                    <a:pt x="231775" y="485775"/>
                  </a:lnTo>
                  <a:lnTo>
                    <a:pt x="231775" y="441325"/>
                  </a:lnTo>
                  <a:lnTo>
                    <a:pt x="187325" y="441325"/>
                  </a:lnTo>
                  <a:lnTo>
                    <a:pt x="187325" y="355600"/>
                  </a:lnTo>
                  <a:lnTo>
                    <a:pt x="158750" y="355600"/>
                  </a:lnTo>
                  <a:lnTo>
                    <a:pt x="158750" y="114300"/>
                  </a:lnTo>
                  <a:lnTo>
                    <a:pt x="120650" y="114300"/>
                  </a:lnTo>
                  <a:lnTo>
                    <a:pt x="120650" y="79375"/>
                  </a:lnTo>
                  <a:lnTo>
                    <a:pt x="57150" y="79375"/>
                  </a:lnTo>
                  <a:lnTo>
                    <a:pt x="57150" y="41275"/>
                  </a:lnTo>
                  <a:lnTo>
                    <a:pt x="0" y="41275"/>
                  </a:lnTo>
                  <a:lnTo>
                    <a:pt x="0" y="0"/>
                  </a:lnTo>
                </a:path>
              </a:pathLst>
            </a:cu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grpSp>
      <p:sp>
        <p:nvSpPr>
          <p:cNvPr id="110" name="TextBox 109">
            <a:extLst>
              <a:ext uri="{FF2B5EF4-FFF2-40B4-BE49-F238E27FC236}">
                <a16:creationId xmlns:a16="http://schemas.microsoft.com/office/drawing/2014/main" id="{20FC3F52-E815-437F-A3A0-34B346C5FA35}"/>
              </a:ext>
            </a:extLst>
          </p:cNvPr>
          <p:cNvSpPr txBox="1"/>
          <p:nvPr/>
        </p:nvSpPr>
        <p:spPr>
          <a:xfrm>
            <a:off x="5056727" y="2292486"/>
            <a:ext cx="670441" cy="738664"/>
          </a:xfrm>
          <a:prstGeom prst="rect">
            <a:avLst/>
          </a:prstGeom>
          <a:noFill/>
        </p:spPr>
        <p:txBody>
          <a:bodyPr wrap="none" rtlCol="0">
            <a:spAutoFit/>
          </a:bodyPr>
          <a:lstStyle/>
          <a:p>
            <a:pPr algn="ctr"/>
            <a:r>
              <a:rPr lang="en-US" sz="1400" dirty="0">
                <a:solidFill>
                  <a:schemeClr val="bg1"/>
                </a:solidFill>
                <a:latin typeface="Calibri" panose="020F0502020204030204" pitchFamily="34" charset="0"/>
                <a:cs typeface="Calibri" panose="020F0502020204030204" pitchFamily="34" charset="0"/>
              </a:rPr>
              <a:t>Events</a:t>
            </a:r>
          </a:p>
          <a:p>
            <a:pPr algn="ctr"/>
            <a:r>
              <a:rPr lang="en-US" sz="1400" b="0" dirty="0">
                <a:solidFill>
                  <a:schemeClr val="bg1"/>
                </a:solidFill>
                <a:latin typeface="Calibri" panose="020F0502020204030204" pitchFamily="34" charset="0"/>
                <a:cs typeface="Calibri" panose="020F0502020204030204" pitchFamily="34" charset="0"/>
              </a:rPr>
              <a:t>26</a:t>
            </a:r>
          </a:p>
          <a:p>
            <a:pPr algn="ctr"/>
            <a:r>
              <a:rPr lang="en-US" sz="1400" b="0" dirty="0">
                <a:solidFill>
                  <a:schemeClr val="bg1"/>
                </a:solidFill>
                <a:latin typeface="Calibri" panose="020F0502020204030204" pitchFamily="34" charset="0"/>
                <a:cs typeface="Calibri" panose="020F0502020204030204" pitchFamily="34" charset="0"/>
              </a:rPr>
              <a:t>31</a:t>
            </a:r>
          </a:p>
        </p:txBody>
      </p:sp>
      <p:sp>
        <p:nvSpPr>
          <p:cNvPr id="111" name="TextBox 110">
            <a:extLst>
              <a:ext uri="{FF2B5EF4-FFF2-40B4-BE49-F238E27FC236}">
                <a16:creationId xmlns:a16="http://schemas.microsoft.com/office/drawing/2014/main" id="{A1F4E302-CCC0-4A5C-8801-B3A2DEECD89D}"/>
              </a:ext>
            </a:extLst>
          </p:cNvPr>
          <p:cNvSpPr txBox="1"/>
          <p:nvPr/>
        </p:nvSpPr>
        <p:spPr>
          <a:xfrm>
            <a:off x="5620445" y="2292486"/>
            <a:ext cx="547330" cy="738664"/>
          </a:xfrm>
          <a:prstGeom prst="rect">
            <a:avLst/>
          </a:prstGeom>
          <a:noFill/>
        </p:spPr>
        <p:txBody>
          <a:bodyPr wrap="none" rtlCol="0">
            <a:spAutoFit/>
          </a:bodyPr>
          <a:lstStyle/>
          <a:p>
            <a:pPr algn="ctr"/>
            <a:r>
              <a:rPr lang="en-US" sz="1400" dirty="0">
                <a:solidFill>
                  <a:schemeClr val="bg1"/>
                </a:solidFill>
                <a:latin typeface="Calibri" panose="020F0502020204030204" pitchFamily="34" charset="0"/>
                <a:cs typeface="Calibri" panose="020F0502020204030204" pitchFamily="34" charset="0"/>
              </a:rPr>
              <a:t>Total</a:t>
            </a:r>
          </a:p>
          <a:p>
            <a:pPr algn="ctr"/>
            <a:r>
              <a:rPr lang="en-US" sz="1400" b="0" dirty="0">
                <a:solidFill>
                  <a:schemeClr val="bg1"/>
                </a:solidFill>
                <a:latin typeface="Calibri" panose="020F0502020204030204" pitchFamily="34" charset="0"/>
                <a:cs typeface="Calibri" panose="020F0502020204030204" pitchFamily="34" charset="0"/>
              </a:rPr>
              <a:t>37</a:t>
            </a:r>
            <a:br>
              <a:rPr lang="en-US" sz="1400" b="0" dirty="0">
                <a:solidFill>
                  <a:schemeClr val="bg1"/>
                </a:solidFill>
                <a:latin typeface="Calibri" panose="020F0502020204030204" pitchFamily="34" charset="0"/>
                <a:cs typeface="Calibri" panose="020F0502020204030204" pitchFamily="34" charset="0"/>
              </a:rPr>
            </a:br>
            <a:r>
              <a:rPr lang="en-US" sz="1400" b="0" dirty="0">
                <a:solidFill>
                  <a:schemeClr val="bg1"/>
                </a:solidFill>
                <a:latin typeface="Calibri" panose="020F0502020204030204" pitchFamily="34" charset="0"/>
                <a:cs typeface="Calibri" panose="020F0502020204030204" pitchFamily="34" charset="0"/>
              </a:rPr>
              <a:t>37</a:t>
            </a:r>
          </a:p>
        </p:txBody>
      </p:sp>
      <p:grpSp>
        <p:nvGrpSpPr>
          <p:cNvPr id="11" name="Group 10">
            <a:extLst>
              <a:ext uri="{FF2B5EF4-FFF2-40B4-BE49-F238E27FC236}">
                <a16:creationId xmlns:a16="http://schemas.microsoft.com/office/drawing/2014/main" id="{4DAAD830-8607-4494-8CE3-90A2C84F2E95}"/>
              </a:ext>
            </a:extLst>
          </p:cNvPr>
          <p:cNvGrpSpPr/>
          <p:nvPr/>
        </p:nvGrpSpPr>
        <p:grpSpPr>
          <a:xfrm>
            <a:off x="1248317" y="3370202"/>
            <a:ext cx="3992780" cy="57642"/>
            <a:chOff x="1248317" y="3370202"/>
            <a:chExt cx="3992780" cy="50565"/>
          </a:xfrm>
        </p:grpSpPr>
        <p:cxnSp>
          <p:nvCxnSpPr>
            <p:cNvPr id="112" name="Straight Connector 111">
              <a:extLst>
                <a:ext uri="{FF2B5EF4-FFF2-40B4-BE49-F238E27FC236}">
                  <a16:creationId xmlns:a16="http://schemas.microsoft.com/office/drawing/2014/main" id="{33523B3F-A037-4979-9259-EF4016756190}"/>
                </a:ext>
              </a:extLst>
            </p:cNvPr>
            <p:cNvCxnSpPr/>
            <p:nvPr/>
          </p:nvCxnSpPr>
          <p:spPr>
            <a:xfrm>
              <a:off x="1248317" y="3375718"/>
              <a:ext cx="0" cy="45049"/>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216744DA-2C89-4012-AD47-CC732908501A}"/>
                </a:ext>
              </a:extLst>
            </p:cNvPr>
            <p:cNvCxnSpPr/>
            <p:nvPr/>
          </p:nvCxnSpPr>
          <p:spPr>
            <a:xfrm>
              <a:off x="2243781" y="3372960"/>
              <a:ext cx="0" cy="45049"/>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EE343E23-7E49-4DC6-8A14-C4187801DF09}"/>
                </a:ext>
              </a:extLst>
            </p:cNvPr>
            <p:cNvCxnSpPr/>
            <p:nvPr/>
          </p:nvCxnSpPr>
          <p:spPr>
            <a:xfrm>
              <a:off x="3249215" y="3372960"/>
              <a:ext cx="0" cy="45049"/>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E8A7CF35-6C0F-4914-97EE-D302FD7DEB0C}"/>
                </a:ext>
              </a:extLst>
            </p:cNvPr>
            <p:cNvCxnSpPr/>
            <p:nvPr/>
          </p:nvCxnSpPr>
          <p:spPr>
            <a:xfrm>
              <a:off x="4244679" y="3370202"/>
              <a:ext cx="0" cy="45049"/>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6AC49D5-221E-4C09-B273-4B6AF9DCFBB7}"/>
                </a:ext>
              </a:extLst>
            </p:cNvPr>
            <p:cNvCxnSpPr/>
            <p:nvPr/>
          </p:nvCxnSpPr>
          <p:spPr>
            <a:xfrm>
              <a:off x="5241097" y="3370202"/>
              <a:ext cx="0" cy="45049"/>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22" name="Rectangle 9">
            <a:extLst>
              <a:ext uri="{FF2B5EF4-FFF2-40B4-BE49-F238E27FC236}">
                <a16:creationId xmlns:a16="http://schemas.microsoft.com/office/drawing/2014/main" id="{3BA58841-61D2-47C2-8AD9-FD5B221BE2D1}"/>
              </a:ext>
            </a:extLst>
          </p:cNvPr>
          <p:cNvSpPr>
            <a:spLocks noChangeArrowheads="1"/>
          </p:cNvSpPr>
          <p:nvPr/>
        </p:nvSpPr>
        <p:spPr bwMode="auto">
          <a:xfrm>
            <a:off x="1779336" y="4020051"/>
            <a:ext cx="3090862" cy="369332"/>
          </a:xfrm>
          <a:prstGeom prst="rect">
            <a:avLst/>
          </a:prstGeom>
          <a:noFill/>
          <a:ln>
            <a:noFill/>
          </a:ln>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defTabSz="914400">
              <a:defRPr/>
            </a:pPr>
            <a:r>
              <a:rPr lang="en-US" altLang="en-US" sz="1800" b="1" dirty="0">
                <a:solidFill>
                  <a:schemeClr val="bg1"/>
                </a:solidFill>
                <a:latin typeface="Calibri" panose="020F0502020204030204" pitchFamily="34" charset="0"/>
                <a:ea typeface="ＭＳ 明朝" panose="02020609040205080304" pitchFamily="49" charset="-128"/>
                <a:cs typeface="Calibri" panose="020F0502020204030204" pitchFamily="34" charset="0"/>
              </a:rPr>
              <a:t>OS by Regimen</a:t>
            </a:r>
            <a:endParaRPr lang="en-US" altLang="en-US" sz="1800" b="1" dirty="0">
              <a:solidFill>
                <a:schemeClr val="bg1"/>
              </a:solidFill>
              <a:latin typeface="Calibri" panose="020F0502020204030204" pitchFamily="34" charset="0"/>
              <a:cs typeface="Calibri" panose="020F0502020204030204" pitchFamily="34" charset="0"/>
            </a:endParaRPr>
          </a:p>
        </p:txBody>
      </p:sp>
      <p:sp>
        <p:nvSpPr>
          <p:cNvPr id="123" name="TextBox 122">
            <a:extLst>
              <a:ext uri="{FF2B5EF4-FFF2-40B4-BE49-F238E27FC236}">
                <a16:creationId xmlns:a16="http://schemas.microsoft.com/office/drawing/2014/main" id="{04A02D8F-886E-4943-B0BA-C66A313734D3}"/>
              </a:ext>
            </a:extLst>
          </p:cNvPr>
          <p:cNvSpPr txBox="1"/>
          <p:nvPr/>
        </p:nvSpPr>
        <p:spPr>
          <a:xfrm rot="16200000">
            <a:off x="-57021" y="4801558"/>
            <a:ext cx="1643127" cy="307777"/>
          </a:xfrm>
          <a:prstGeom prst="rect">
            <a:avLst/>
          </a:prstGeom>
          <a:noFill/>
        </p:spPr>
        <p:txBody>
          <a:bodyPr wrap="square" rtlCol="0">
            <a:spAutoFit/>
          </a:bodyPr>
          <a:lstStyle/>
          <a:p>
            <a:pPr algn="ctr"/>
            <a:r>
              <a:rPr lang="en-US" sz="1400" b="1" dirty="0">
                <a:solidFill>
                  <a:schemeClr val="bg1"/>
                </a:solidFill>
                <a:latin typeface="Calibri" panose="020F0502020204030204" pitchFamily="34" charset="0"/>
                <a:cs typeface="Calibri" panose="020F0502020204030204" pitchFamily="34" charset="0"/>
              </a:rPr>
              <a:t>OS Probability (%)</a:t>
            </a:r>
          </a:p>
        </p:txBody>
      </p:sp>
      <p:sp>
        <p:nvSpPr>
          <p:cNvPr id="124" name="Freeform 17">
            <a:extLst>
              <a:ext uri="{FF2B5EF4-FFF2-40B4-BE49-F238E27FC236}">
                <a16:creationId xmlns:a16="http://schemas.microsoft.com/office/drawing/2014/main" id="{99DA4E69-E92D-4650-93E5-567AE6648EDB}"/>
              </a:ext>
            </a:extLst>
          </p:cNvPr>
          <p:cNvSpPr/>
          <p:nvPr/>
        </p:nvSpPr>
        <p:spPr>
          <a:xfrm>
            <a:off x="1248485" y="4192451"/>
            <a:ext cx="4008827" cy="1526018"/>
          </a:xfrm>
          <a:custGeom>
            <a:avLst/>
            <a:gdLst>
              <a:gd name="connsiteX0" fmla="*/ 0 w 4220774"/>
              <a:gd name="connsiteY0" fmla="*/ 0 h 1526018"/>
              <a:gd name="connsiteX1" fmla="*/ 0 w 4220774"/>
              <a:gd name="connsiteY1" fmla="*/ 1526018 h 1526018"/>
              <a:gd name="connsiteX2" fmla="*/ 320949 w 4220774"/>
              <a:gd name="connsiteY2" fmla="*/ 1526018 h 1526018"/>
              <a:gd name="connsiteX3" fmla="*/ 4220774 w 4220774"/>
              <a:gd name="connsiteY3" fmla="*/ 1526018 h 1526018"/>
            </a:gdLst>
            <a:ahLst/>
            <a:cxnLst>
              <a:cxn ang="0">
                <a:pos x="connsiteX0" y="connsiteY0"/>
              </a:cxn>
              <a:cxn ang="0">
                <a:pos x="connsiteX1" y="connsiteY1"/>
              </a:cxn>
              <a:cxn ang="0">
                <a:pos x="connsiteX2" y="connsiteY2"/>
              </a:cxn>
              <a:cxn ang="0">
                <a:pos x="connsiteX3" y="connsiteY3"/>
              </a:cxn>
            </a:cxnLst>
            <a:rect l="l" t="t" r="r" b="b"/>
            <a:pathLst>
              <a:path w="4220774" h="1526018">
                <a:moveTo>
                  <a:pt x="0" y="0"/>
                </a:moveTo>
                <a:lnTo>
                  <a:pt x="0" y="1526018"/>
                </a:lnTo>
                <a:lnTo>
                  <a:pt x="320949" y="1526018"/>
                </a:lnTo>
                <a:lnTo>
                  <a:pt x="4220774" y="1526018"/>
                </a:lnTo>
              </a:path>
            </a:pathLst>
          </a:custGeom>
          <a:noFill/>
          <a:ln w="28575">
            <a:solidFill>
              <a:srgbClr val="1D2E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3" name="TextBox 142">
            <a:extLst>
              <a:ext uri="{FF2B5EF4-FFF2-40B4-BE49-F238E27FC236}">
                <a16:creationId xmlns:a16="http://schemas.microsoft.com/office/drawing/2014/main" id="{AC41C3D3-15BC-453B-B106-C6639758BDFA}"/>
              </a:ext>
            </a:extLst>
          </p:cNvPr>
          <p:cNvSpPr txBox="1"/>
          <p:nvPr/>
        </p:nvSpPr>
        <p:spPr>
          <a:xfrm>
            <a:off x="5056727" y="5072139"/>
            <a:ext cx="670441" cy="738664"/>
          </a:xfrm>
          <a:prstGeom prst="rect">
            <a:avLst/>
          </a:prstGeom>
          <a:noFill/>
        </p:spPr>
        <p:txBody>
          <a:bodyPr wrap="none" rtlCol="0">
            <a:spAutoFit/>
          </a:bodyPr>
          <a:lstStyle/>
          <a:p>
            <a:pPr algn="ctr"/>
            <a:r>
              <a:rPr lang="en-US" sz="1400" dirty="0">
                <a:solidFill>
                  <a:schemeClr val="bg1"/>
                </a:solidFill>
                <a:latin typeface="Calibri" panose="020F0502020204030204" pitchFamily="34" charset="0"/>
                <a:cs typeface="Calibri" panose="020F0502020204030204" pitchFamily="34" charset="0"/>
              </a:rPr>
              <a:t>Events</a:t>
            </a:r>
          </a:p>
          <a:p>
            <a:pPr algn="ctr"/>
            <a:r>
              <a:rPr lang="en-US" sz="1400" b="0" dirty="0">
                <a:solidFill>
                  <a:schemeClr val="bg1"/>
                </a:solidFill>
                <a:latin typeface="Calibri" panose="020F0502020204030204" pitchFamily="34" charset="0"/>
                <a:cs typeface="Calibri" panose="020F0502020204030204" pitchFamily="34" charset="0"/>
              </a:rPr>
              <a:t>13</a:t>
            </a:r>
          </a:p>
          <a:p>
            <a:pPr algn="ctr"/>
            <a:r>
              <a:rPr lang="en-US" sz="1400" b="0" dirty="0">
                <a:solidFill>
                  <a:schemeClr val="bg1"/>
                </a:solidFill>
                <a:latin typeface="Calibri" panose="020F0502020204030204" pitchFamily="34" charset="0"/>
                <a:cs typeface="Calibri" panose="020F0502020204030204" pitchFamily="34" charset="0"/>
              </a:rPr>
              <a:t>20</a:t>
            </a:r>
          </a:p>
        </p:txBody>
      </p:sp>
      <p:sp>
        <p:nvSpPr>
          <p:cNvPr id="144" name="TextBox 143">
            <a:extLst>
              <a:ext uri="{FF2B5EF4-FFF2-40B4-BE49-F238E27FC236}">
                <a16:creationId xmlns:a16="http://schemas.microsoft.com/office/drawing/2014/main" id="{15B983DB-2052-4A22-AD70-6B20B08B6487}"/>
              </a:ext>
            </a:extLst>
          </p:cNvPr>
          <p:cNvSpPr txBox="1"/>
          <p:nvPr/>
        </p:nvSpPr>
        <p:spPr>
          <a:xfrm>
            <a:off x="5620445" y="5072139"/>
            <a:ext cx="547329" cy="738664"/>
          </a:xfrm>
          <a:prstGeom prst="rect">
            <a:avLst/>
          </a:prstGeom>
          <a:noFill/>
        </p:spPr>
        <p:txBody>
          <a:bodyPr wrap="none" rtlCol="0">
            <a:spAutoFit/>
          </a:bodyPr>
          <a:lstStyle/>
          <a:p>
            <a:pPr algn="ctr"/>
            <a:r>
              <a:rPr lang="en-US" sz="1400" dirty="0">
                <a:solidFill>
                  <a:schemeClr val="bg1"/>
                </a:solidFill>
                <a:latin typeface="Calibri" panose="020F0502020204030204" pitchFamily="34" charset="0"/>
                <a:cs typeface="Calibri" panose="020F0502020204030204" pitchFamily="34" charset="0"/>
              </a:rPr>
              <a:t>Total</a:t>
            </a:r>
          </a:p>
          <a:p>
            <a:pPr algn="ctr"/>
            <a:r>
              <a:rPr lang="en-US" sz="1400" b="0" dirty="0">
                <a:solidFill>
                  <a:schemeClr val="bg1"/>
                </a:solidFill>
                <a:latin typeface="Calibri" panose="020F0502020204030204" pitchFamily="34" charset="0"/>
                <a:cs typeface="Calibri" panose="020F0502020204030204" pitchFamily="34" charset="0"/>
              </a:rPr>
              <a:t>37</a:t>
            </a:r>
            <a:br>
              <a:rPr lang="en-US" sz="1400" b="0" dirty="0">
                <a:solidFill>
                  <a:schemeClr val="bg1"/>
                </a:solidFill>
                <a:latin typeface="Calibri" panose="020F0502020204030204" pitchFamily="34" charset="0"/>
                <a:cs typeface="Calibri" panose="020F0502020204030204" pitchFamily="34" charset="0"/>
              </a:rPr>
            </a:br>
            <a:r>
              <a:rPr lang="en-US" sz="1400" b="0" dirty="0">
                <a:solidFill>
                  <a:schemeClr val="bg1"/>
                </a:solidFill>
                <a:latin typeface="Calibri" panose="020F0502020204030204" pitchFamily="34" charset="0"/>
                <a:cs typeface="Calibri" panose="020F0502020204030204" pitchFamily="34" charset="0"/>
              </a:rPr>
              <a:t>37</a:t>
            </a:r>
          </a:p>
        </p:txBody>
      </p:sp>
      <p:sp>
        <p:nvSpPr>
          <p:cNvPr id="145" name="TextBox 144">
            <a:extLst>
              <a:ext uri="{FF2B5EF4-FFF2-40B4-BE49-F238E27FC236}">
                <a16:creationId xmlns:a16="http://schemas.microsoft.com/office/drawing/2014/main" id="{4C76736E-1C7B-4B92-A198-C2722696555C}"/>
              </a:ext>
            </a:extLst>
          </p:cNvPr>
          <p:cNvSpPr txBox="1"/>
          <p:nvPr/>
        </p:nvSpPr>
        <p:spPr>
          <a:xfrm>
            <a:off x="2909143" y="4996805"/>
            <a:ext cx="1456809" cy="276999"/>
          </a:xfrm>
          <a:prstGeom prst="rect">
            <a:avLst/>
          </a:prstGeom>
          <a:noFill/>
        </p:spPr>
        <p:txBody>
          <a:bodyPr wrap="none" rtlCol="0">
            <a:spAutoFit/>
          </a:bodyPr>
          <a:lstStyle/>
          <a:p>
            <a:r>
              <a:rPr lang="en-US" sz="1200" dirty="0">
                <a:solidFill>
                  <a:schemeClr val="accent3"/>
                </a:solidFill>
                <a:latin typeface="Calibri" panose="020F0502020204030204" pitchFamily="34" charset="0"/>
                <a:cs typeface="Calibri" panose="020F0502020204030204" pitchFamily="34" charset="0"/>
              </a:rPr>
              <a:t>Tamoxifen and MPA</a:t>
            </a:r>
          </a:p>
        </p:txBody>
      </p:sp>
      <p:sp>
        <p:nvSpPr>
          <p:cNvPr id="146" name="TextBox 145">
            <a:extLst>
              <a:ext uri="{FF2B5EF4-FFF2-40B4-BE49-F238E27FC236}">
                <a16:creationId xmlns:a16="http://schemas.microsoft.com/office/drawing/2014/main" id="{31E92F15-8C41-420A-A071-7B28FCA676F1}"/>
              </a:ext>
            </a:extLst>
          </p:cNvPr>
          <p:cNvSpPr txBox="1"/>
          <p:nvPr/>
        </p:nvSpPr>
        <p:spPr>
          <a:xfrm>
            <a:off x="3907176" y="4460479"/>
            <a:ext cx="1547283" cy="276999"/>
          </a:xfrm>
          <a:prstGeom prst="rect">
            <a:avLst/>
          </a:prstGeom>
          <a:noFill/>
        </p:spPr>
        <p:txBody>
          <a:bodyPr wrap="none" rtlCol="0">
            <a:spAutoFit/>
          </a:bodyPr>
          <a:lstStyle/>
          <a:p>
            <a:r>
              <a:rPr lang="en-US" sz="1200" dirty="0">
                <a:solidFill>
                  <a:schemeClr val="accent1"/>
                </a:solidFill>
                <a:latin typeface="Calibri" panose="020F0502020204030204" pitchFamily="34" charset="0"/>
                <a:cs typeface="Calibri" panose="020F0502020204030204" pitchFamily="34" charset="0"/>
              </a:rPr>
              <a:t>Everolimus, Letrozole</a:t>
            </a:r>
          </a:p>
        </p:txBody>
      </p:sp>
      <p:grpSp>
        <p:nvGrpSpPr>
          <p:cNvPr id="147" name="Group 146">
            <a:extLst>
              <a:ext uri="{FF2B5EF4-FFF2-40B4-BE49-F238E27FC236}">
                <a16:creationId xmlns:a16="http://schemas.microsoft.com/office/drawing/2014/main" id="{D85F4ED2-C816-4D0D-A1AE-A1A84638B06D}"/>
              </a:ext>
            </a:extLst>
          </p:cNvPr>
          <p:cNvGrpSpPr/>
          <p:nvPr/>
        </p:nvGrpSpPr>
        <p:grpSpPr>
          <a:xfrm>
            <a:off x="1502317" y="4217458"/>
            <a:ext cx="3762375" cy="612775"/>
            <a:chOff x="1295400" y="4673600"/>
            <a:chExt cx="3762375" cy="612775"/>
          </a:xfrm>
        </p:grpSpPr>
        <p:sp>
          <p:nvSpPr>
            <p:cNvPr id="156" name="Freeform 50181">
              <a:extLst>
                <a:ext uri="{FF2B5EF4-FFF2-40B4-BE49-F238E27FC236}">
                  <a16:creationId xmlns:a16="http://schemas.microsoft.com/office/drawing/2014/main" id="{A862929C-B2F6-4E0E-B720-324283729314}"/>
                </a:ext>
              </a:extLst>
            </p:cNvPr>
            <p:cNvSpPr/>
            <p:nvPr/>
          </p:nvSpPr>
          <p:spPr>
            <a:xfrm>
              <a:off x="2870200" y="5076825"/>
              <a:ext cx="2187575" cy="209550"/>
            </a:xfrm>
            <a:custGeom>
              <a:avLst/>
              <a:gdLst>
                <a:gd name="connsiteX0" fmla="*/ 2187575 w 2187575"/>
                <a:gd name="connsiteY0" fmla="*/ 209550 h 209550"/>
                <a:gd name="connsiteX1" fmla="*/ 1492250 w 2187575"/>
                <a:gd name="connsiteY1" fmla="*/ 209550 h 209550"/>
                <a:gd name="connsiteX2" fmla="*/ 1492250 w 2187575"/>
                <a:gd name="connsiteY2" fmla="*/ 136525 h 209550"/>
                <a:gd name="connsiteX3" fmla="*/ 879475 w 2187575"/>
                <a:gd name="connsiteY3" fmla="*/ 136525 h 209550"/>
                <a:gd name="connsiteX4" fmla="*/ 879475 w 2187575"/>
                <a:gd name="connsiteY4" fmla="*/ 88900 h 209550"/>
                <a:gd name="connsiteX5" fmla="*/ 523875 w 2187575"/>
                <a:gd name="connsiteY5" fmla="*/ 88900 h 209550"/>
                <a:gd name="connsiteX6" fmla="*/ 523875 w 2187575"/>
                <a:gd name="connsiteY6" fmla="*/ 41275 h 209550"/>
                <a:gd name="connsiteX7" fmla="*/ 0 w 2187575"/>
                <a:gd name="connsiteY7" fmla="*/ 41275 h 209550"/>
                <a:gd name="connsiteX8" fmla="*/ 0 w 2187575"/>
                <a:gd name="connsiteY8" fmla="*/ 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7575" h="209550">
                  <a:moveTo>
                    <a:pt x="2187575" y="209550"/>
                  </a:moveTo>
                  <a:lnTo>
                    <a:pt x="1492250" y="209550"/>
                  </a:lnTo>
                  <a:lnTo>
                    <a:pt x="1492250" y="136525"/>
                  </a:lnTo>
                  <a:lnTo>
                    <a:pt x="879475" y="136525"/>
                  </a:lnTo>
                  <a:lnTo>
                    <a:pt x="879475" y="88900"/>
                  </a:lnTo>
                  <a:lnTo>
                    <a:pt x="523875" y="88900"/>
                  </a:lnTo>
                  <a:lnTo>
                    <a:pt x="523875" y="41275"/>
                  </a:lnTo>
                  <a:lnTo>
                    <a:pt x="0" y="41275"/>
                  </a:lnTo>
                  <a:lnTo>
                    <a:pt x="0" y="0"/>
                  </a:lnTo>
                </a:path>
              </a:pathLst>
            </a:cu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7" name="Freeform 50182">
              <a:extLst>
                <a:ext uri="{FF2B5EF4-FFF2-40B4-BE49-F238E27FC236}">
                  <a16:creationId xmlns:a16="http://schemas.microsoft.com/office/drawing/2014/main" id="{FEA608FB-E469-4DF4-BDF3-7F5E625A8D7C}"/>
                </a:ext>
              </a:extLst>
            </p:cNvPr>
            <p:cNvSpPr/>
            <p:nvPr/>
          </p:nvSpPr>
          <p:spPr>
            <a:xfrm>
              <a:off x="1295400" y="4673600"/>
              <a:ext cx="1574800" cy="400050"/>
            </a:xfrm>
            <a:custGeom>
              <a:avLst/>
              <a:gdLst>
                <a:gd name="connsiteX0" fmla="*/ 1574800 w 1574800"/>
                <a:gd name="connsiteY0" fmla="*/ 400050 h 400050"/>
                <a:gd name="connsiteX1" fmla="*/ 1127125 w 1574800"/>
                <a:gd name="connsiteY1" fmla="*/ 400050 h 400050"/>
                <a:gd name="connsiteX2" fmla="*/ 1127125 w 1574800"/>
                <a:gd name="connsiteY2" fmla="*/ 352425 h 400050"/>
                <a:gd name="connsiteX3" fmla="*/ 968375 w 1574800"/>
                <a:gd name="connsiteY3" fmla="*/ 352425 h 400050"/>
                <a:gd name="connsiteX4" fmla="*/ 968375 w 1574800"/>
                <a:gd name="connsiteY4" fmla="*/ 314325 h 400050"/>
                <a:gd name="connsiteX5" fmla="*/ 850900 w 1574800"/>
                <a:gd name="connsiteY5" fmla="*/ 314325 h 400050"/>
                <a:gd name="connsiteX6" fmla="*/ 850900 w 1574800"/>
                <a:gd name="connsiteY6" fmla="*/ 263525 h 400050"/>
                <a:gd name="connsiteX7" fmla="*/ 850900 w 1574800"/>
                <a:gd name="connsiteY7" fmla="*/ 263525 h 400050"/>
                <a:gd name="connsiteX8" fmla="*/ 850900 w 1574800"/>
                <a:gd name="connsiteY8" fmla="*/ 215900 h 400050"/>
                <a:gd name="connsiteX9" fmla="*/ 771525 w 1574800"/>
                <a:gd name="connsiteY9" fmla="*/ 215900 h 400050"/>
                <a:gd name="connsiteX10" fmla="*/ 771525 w 1574800"/>
                <a:gd name="connsiteY10" fmla="*/ 174625 h 400050"/>
                <a:gd name="connsiteX11" fmla="*/ 231775 w 1574800"/>
                <a:gd name="connsiteY11" fmla="*/ 174625 h 400050"/>
                <a:gd name="connsiteX12" fmla="*/ 231775 w 1574800"/>
                <a:gd name="connsiteY12" fmla="*/ 120650 h 400050"/>
                <a:gd name="connsiteX13" fmla="*/ 180975 w 1574800"/>
                <a:gd name="connsiteY13" fmla="*/ 120650 h 400050"/>
                <a:gd name="connsiteX14" fmla="*/ 180975 w 1574800"/>
                <a:gd name="connsiteY14" fmla="*/ 82550 h 400050"/>
                <a:gd name="connsiteX15" fmla="*/ 180975 w 1574800"/>
                <a:gd name="connsiteY15" fmla="*/ 50800 h 400050"/>
                <a:gd name="connsiteX16" fmla="*/ 0 w 1574800"/>
                <a:gd name="connsiteY16" fmla="*/ 50800 h 400050"/>
                <a:gd name="connsiteX17" fmla="*/ 0 w 1574800"/>
                <a:gd name="connsiteY17" fmla="*/ 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4800" h="400050">
                  <a:moveTo>
                    <a:pt x="1574800" y="400050"/>
                  </a:moveTo>
                  <a:lnTo>
                    <a:pt x="1127125" y="400050"/>
                  </a:lnTo>
                  <a:lnTo>
                    <a:pt x="1127125" y="352425"/>
                  </a:lnTo>
                  <a:lnTo>
                    <a:pt x="968375" y="352425"/>
                  </a:lnTo>
                  <a:lnTo>
                    <a:pt x="968375" y="314325"/>
                  </a:lnTo>
                  <a:lnTo>
                    <a:pt x="850900" y="314325"/>
                  </a:lnTo>
                  <a:lnTo>
                    <a:pt x="850900" y="263525"/>
                  </a:lnTo>
                  <a:lnTo>
                    <a:pt x="850900" y="263525"/>
                  </a:lnTo>
                  <a:lnTo>
                    <a:pt x="850900" y="215900"/>
                  </a:lnTo>
                  <a:lnTo>
                    <a:pt x="771525" y="215900"/>
                  </a:lnTo>
                  <a:lnTo>
                    <a:pt x="771525" y="174625"/>
                  </a:lnTo>
                  <a:lnTo>
                    <a:pt x="231775" y="174625"/>
                  </a:lnTo>
                  <a:lnTo>
                    <a:pt x="231775" y="120650"/>
                  </a:lnTo>
                  <a:lnTo>
                    <a:pt x="180975" y="120650"/>
                  </a:lnTo>
                  <a:lnTo>
                    <a:pt x="180975" y="82550"/>
                  </a:lnTo>
                  <a:lnTo>
                    <a:pt x="180975" y="50800"/>
                  </a:lnTo>
                  <a:lnTo>
                    <a:pt x="0" y="50800"/>
                  </a:lnTo>
                  <a:lnTo>
                    <a:pt x="0" y="0"/>
                  </a:lnTo>
                </a:path>
              </a:pathLst>
            </a:cu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8" name="Group 147">
            <a:extLst>
              <a:ext uri="{FF2B5EF4-FFF2-40B4-BE49-F238E27FC236}">
                <a16:creationId xmlns:a16="http://schemas.microsoft.com/office/drawing/2014/main" id="{41E68359-792C-488D-966A-916D0A609B9F}"/>
              </a:ext>
            </a:extLst>
          </p:cNvPr>
          <p:cNvGrpSpPr/>
          <p:nvPr/>
        </p:nvGrpSpPr>
        <p:grpSpPr>
          <a:xfrm>
            <a:off x="1248317" y="4214283"/>
            <a:ext cx="4019550" cy="876300"/>
            <a:chOff x="1041400" y="4670425"/>
            <a:chExt cx="4019550" cy="876300"/>
          </a:xfrm>
        </p:grpSpPr>
        <p:sp>
          <p:nvSpPr>
            <p:cNvPr id="154" name="Freeform 50178">
              <a:extLst>
                <a:ext uri="{FF2B5EF4-FFF2-40B4-BE49-F238E27FC236}">
                  <a16:creationId xmlns:a16="http://schemas.microsoft.com/office/drawing/2014/main" id="{9C069A99-92A8-483D-97BC-E46248C60581}"/>
                </a:ext>
              </a:extLst>
            </p:cNvPr>
            <p:cNvSpPr/>
            <p:nvPr/>
          </p:nvSpPr>
          <p:spPr>
            <a:xfrm>
              <a:off x="1041400" y="4670425"/>
              <a:ext cx="2749550" cy="777875"/>
            </a:xfrm>
            <a:custGeom>
              <a:avLst/>
              <a:gdLst>
                <a:gd name="connsiteX0" fmla="*/ 0 w 2749550"/>
                <a:gd name="connsiteY0" fmla="*/ 0 h 777875"/>
                <a:gd name="connsiteX1" fmla="*/ 311150 w 2749550"/>
                <a:gd name="connsiteY1" fmla="*/ 0 h 777875"/>
                <a:gd name="connsiteX2" fmla="*/ 311150 w 2749550"/>
                <a:gd name="connsiteY2" fmla="*/ 53975 h 777875"/>
                <a:gd name="connsiteX3" fmla="*/ 409575 w 2749550"/>
                <a:gd name="connsiteY3" fmla="*/ 53975 h 777875"/>
                <a:gd name="connsiteX4" fmla="*/ 409575 w 2749550"/>
                <a:gd name="connsiteY4" fmla="*/ 133350 h 777875"/>
                <a:gd name="connsiteX5" fmla="*/ 539750 w 2749550"/>
                <a:gd name="connsiteY5" fmla="*/ 133350 h 777875"/>
                <a:gd name="connsiteX6" fmla="*/ 539750 w 2749550"/>
                <a:gd name="connsiteY6" fmla="*/ 177800 h 777875"/>
                <a:gd name="connsiteX7" fmla="*/ 574675 w 2749550"/>
                <a:gd name="connsiteY7" fmla="*/ 177800 h 777875"/>
                <a:gd name="connsiteX8" fmla="*/ 574675 w 2749550"/>
                <a:gd name="connsiteY8" fmla="*/ 209550 h 777875"/>
                <a:gd name="connsiteX9" fmla="*/ 574675 w 2749550"/>
                <a:gd name="connsiteY9" fmla="*/ 209550 h 777875"/>
                <a:gd name="connsiteX10" fmla="*/ 603250 w 2749550"/>
                <a:gd name="connsiteY10" fmla="*/ 209550 h 777875"/>
                <a:gd name="connsiteX11" fmla="*/ 603250 w 2749550"/>
                <a:gd name="connsiteY11" fmla="*/ 244475 h 777875"/>
                <a:gd name="connsiteX12" fmla="*/ 641350 w 2749550"/>
                <a:gd name="connsiteY12" fmla="*/ 244475 h 777875"/>
                <a:gd name="connsiteX13" fmla="*/ 641350 w 2749550"/>
                <a:gd name="connsiteY13" fmla="*/ 288925 h 777875"/>
                <a:gd name="connsiteX14" fmla="*/ 698500 w 2749550"/>
                <a:gd name="connsiteY14" fmla="*/ 288925 h 777875"/>
                <a:gd name="connsiteX15" fmla="*/ 698500 w 2749550"/>
                <a:gd name="connsiteY15" fmla="*/ 333375 h 777875"/>
                <a:gd name="connsiteX16" fmla="*/ 942975 w 2749550"/>
                <a:gd name="connsiteY16" fmla="*/ 333375 h 777875"/>
                <a:gd name="connsiteX17" fmla="*/ 942975 w 2749550"/>
                <a:gd name="connsiteY17" fmla="*/ 371475 h 777875"/>
                <a:gd name="connsiteX18" fmla="*/ 1203325 w 2749550"/>
                <a:gd name="connsiteY18" fmla="*/ 371475 h 777875"/>
                <a:gd name="connsiteX19" fmla="*/ 1203325 w 2749550"/>
                <a:gd name="connsiteY19" fmla="*/ 419100 h 777875"/>
                <a:gd name="connsiteX20" fmla="*/ 1241425 w 2749550"/>
                <a:gd name="connsiteY20" fmla="*/ 419100 h 777875"/>
                <a:gd name="connsiteX21" fmla="*/ 1241425 w 2749550"/>
                <a:gd name="connsiteY21" fmla="*/ 495300 h 777875"/>
                <a:gd name="connsiteX22" fmla="*/ 1473200 w 2749550"/>
                <a:gd name="connsiteY22" fmla="*/ 495300 h 777875"/>
                <a:gd name="connsiteX23" fmla="*/ 1473200 w 2749550"/>
                <a:gd name="connsiteY23" fmla="*/ 542925 h 777875"/>
                <a:gd name="connsiteX24" fmla="*/ 2032000 w 2749550"/>
                <a:gd name="connsiteY24" fmla="*/ 542925 h 777875"/>
                <a:gd name="connsiteX25" fmla="*/ 2032000 w 2749550"/>
                <a:gd name="connsiteY25" fmla="*/ 587375 h 777875"/>
                <a:gd name="connsiteX26" fmla="*/ 2282825 w 2749550"/>
                <a:gd name="connsiteY26" fmla="*/ 587375 h 777875"/>
                <a:gd name="connsiteX27" fmla="*/ 2282825 w 2749550"/>
                <a:gd name="connsiteY27" fmla="*/ 625475 h 777875"/>
                <a:gd name="connsiteX28" fmla="*/ 2387600 w 2749550"/>
                <a:gd name="connsiteY28" fmla="*/ 625475 h 777875"/>
                <a:gd name="connsiteX29" fmla="*/ 2387600 w 2749550"/>
                <a:gd name="connsiteY29" fmla="*/ 676275 h 777875"/>
                <a:gd name="connsiteX30" fmla="*/ 2422525 w 2749550"/>
                <a:gd name="connsiteY30" fmla="*/ 676275 h 777875"/>
                <a:gd name="connsiteX31" fmla="*/ 2422525 w 2749550"/>
                <a:gd name="connsiteY31" fmla="*/ 727075 h 777875"/>
                <a:gd name="connsiteX32" fmla="*/ 2749550 w 2749550"/>
                <a:gd name="connsiteY32" fmla="*/ 727075 h 777875"/>
                <a:gd name="connsiteX33" fmla="*/ 2749550 w 2749550"/>
                <a:gd name="connsiteY33" fmla="*/ 777875 h 77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749550" h="777875">
                  <a:moveTo>
                    <a:pt x="0" y="0"/>
                  </a:moveTo>
                  <a:lnTo>
                    <a:pt x="311150" y="0"/>
                  </a:lnTo>
                  <a:lnTo>
                    <a:pt x="311150" y="53975"/>
                  </a:lnTo>
                  <a:lnTo>
                    <a:pt x="409575" y="53975"/>
                  </a:lnTo>
                  <a:lnTo>
                    <a:pt x="409575" y="133350"/>
                  </a:lnTo>
                  <a:lnTo>
                    <a:pt x="539750" y="133350"/>
                  </a:lnTo>
                  <a:lnTo>
                    <a:pt x="539750" y="177800"/>
                  </a:lnTo>
                  <a:lnTo>
                    <a:pt x="574675" y="177800"/>
                  </a:lnTo>
                  <a:lnTo>
                    <a:pt x="574675" y="209550"/>
                  </a:lnTo>
                  <a:lnTo>
                    <a:pt x="574675" y="209550"/>
                  </a:lnTo>
                  <a:lnTo>
                    <a:pt x="603250" y="209550"/>
                  </a:lnTo>
                  <a:lnTo>
                    <a:pt x="603250" y="244475"/>
                  </a:lnTo>
                  <a:lnTo>
                    <a:pt x="641350" y="244475"/>
                  </a:lnTo>
                  <a:lnTo>
                    <a:pt x="641350" y="288925"/>
                  </a:lnTo>
                  <a:lnTo>
                    <a:pt x="698500" y="288925"/>
                  </a:lnTo>
                  <a:lnTo>
                    <a:pt x="698500" y="333375"/>
                  </a:lnTo>
                  <a:lnTo>
                    <a:pt x="942975" y="333375"/>
                  </a:lnTo>
                  <a:lnTo>
                    <a:pt x="942975" y="371475"/>
                  </a:lnTo>
                  <a:lnTo>
                    <a:pt x="1203325" y="371475"/>
                  </a:lnTo>
                  <a:lnTo>
                    <a:pt x="1203325" y="419100"/>
                  </a:lnTo>
                  <a:lnTo>
                    <a:pt x="1241425" y="419100"/>
                  </a:lnTo>
                  <a:lnTo>
                    <a:pt x="1241425" y="495300"/>
                  </a:lnTo>
                  <a:lnTo>
                    <a:pt x="1473200" y="495300"/>
                  </a:lnTo>
                  <a:lnTo>
                    <a:pt x="1473200" y="542925"/>
                  </a:lnTo>
                  <a:lnTo>
                    <a:pt x="2032000" y="542925"/>
                  </a:lnTo>
                  <a:lnTo>
                    <a:pt x="2032000" y="587375"/>
                  </a:lnTo>
                  <a:lnTo>
                    <a:pt x="2282825" y="587375"/>
                  </a:lnTo>
                  <a:lnTo>
                    <a:pt x="2282825" y="625475"/>
                  </a:lnTo>
                  <a:lnTo>
                    <a:pt x="2387600" y="625475"/>
                  </a:lnTo>
                  <a:lnTo>
                    <a:pt x="2387600" y="676275"/>
                  </a:lnTo>
                  <a:lnTo>
                    <a:pt x="2422525" y="676275"/>
                  </a:lnTo>
                  <a:lnTo>
                    <a:pt x="2422525" y="727075"/>
                  </a:lnTo>
                  <a:lnTo>
                    <a:pt x="2749550" y="727075"/>
                  </a:lnTo>
                  <a:lnTo>
                    <a:pt x="2749550" y="777875"/>
                  </a:lnTo>
                </a:path>
              </a:pathLst>
            </a:cu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5" name="Freeform 50179">
              <a:extLst>
                <a:ext uri="{FF2B5EF4-FFF2-40B4-BE49-F238E27FC236}">
                  <a16:creationId xmlns:a16="http://schemas.microsoft.com/office/drawing/2014/main" id="{ADC65C2B-FAFF-4B79-B93D-9A09D6536A62}"/>
                </a:ext>
              </a:extLst>
            </p:cNvPr>
            <p:cNvSpPr/>
            <p:nvPr/>
          </p:nvSpPr>
          <p:spPr>
            <a:xfrm>
              <a:off x="3784600" y="5441950"/>
              <a:ext cx="1276350" cy="104775"/>
            </a:xfrm>
            <a:custGeom>
              <a:avLst/>
              <a:gdLst>
                <a:gd name="connsiteX0" fmla="*/ 0 w 1276350"/>
                <a:gd name="connsiteY0" fmla="*/ 0 h 104775"/>
                <a:gd name="connsiteX1" fmla="*/ 793750 w 1276350"/>
                <a:gd name="connsiteY1" fmla="*/ 0 h 104775"/>
                <a:gd name="connsiteX2" fmla="*/ 793750 w 1276350"/>
                <a:gd name="connsiteY2" fmla="*/ 34925 h 104775"/>
                <a:gd name="connsiteX3" fmla="*/ 793750 w 1276350"/>
                <a:gd name="connsiteY3" fmla="*/ 104775 h 104775"/>
                <a:gd name="connsiteX4" fmla="*/ 838200 w 1276350"/>
                <a:gd name="connsiteY4" fmla="*/ 104775 h 104775"/>
                <a:gd name="connsiteX5" fmla="*/ 1276350 w 1276350"/>
                <a:gd name="connsiteY5" fmla="*/ 10477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6350" h="104775">
                  <a:moveTo>
                    <a:pt x="0" y="0"/>
                  </a:moveTo>
                  <a:lnTo>
                    <a:pt x="793750" y="0"/>
                  </a:lnTo>
                  <a:lnTo>
                    <a:pt x="793750" y="34925"/>
                  </a:lnTo>
                  <a:lnTo>
                    <a:pt x="793750" y="104775"/>
                  </a:lnTo>
                  <a:lnTo>
                    <a:pt x="838200" y="104775"/>
                  </a:lnTo>
                  <a:lnTo>
                    <a:pt x="1276350" y="104775"/>
                  </a:lnTo>
                </a:path>
              </a:pathLst>
            </a:cu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8" name="Group 157">
            <a:extLst>
              <a:ext uri="{FF2B5EF4-FFF2-40B4-BE49-F238E27FC236}">
                <a16:creationId xmlns:a16="http://schemas.microsoft.com/office/drawing/2014/main" id="{826B933C-1A06-401A-8CD3-0461BC264A9C}"/>
              </a:ext>
            </a:extLst>
          </p:cNvPr>
          <p:cNvGrpSpPr/>
          <p:nvPr/>
        </p:nvGrpSpPr>
        <p:grpSpPr>
          <a:xfrm>
            <a:off x="1113766" y="5731210"/>
            <a:ext cx="4308593" cy="308799"/>
            <a:chOff x="1113766" y="3375758"/>
            <a:chExt cx="4308593" cy="308799"/>
          </a:xfrm>
        </p:grpSpPr>
        <p:sp>
          <p:nvSpPr>
            <p:cNvPr id="159" name="TextBox 158">
              <a:extLst>
                <a:ext uri="{FF2B5EF4-FFF2-40B4-BE49-F238E27FC236}">
                  <a16:creationId xmlns:a16="http://schemas.microsoft.com/office/drawing/2014/main" id="{5C2C555A-EBBA-4A70-9AB3-EE7AD811EF22}"/>
                </a:ext>
              </a:extLst>
            </p:cNvPr>
            <p:cNvSpPr txBox="1"/>
            <p:nvPr/>
          </p:nvSpPr>
          <p:spPr>
            <a:xfrm>
              <a:off x="1113766" y="3375758"/>
              <a:ext cx="276038" cy="307777"/>
            </a:xfrm>
            <a:prstGeom prst="rect">
              <a:avLst/>
            </a:prstGeom>
            <a:noFill/>
          </p:spPr>
          <p:txBody>
            <a:bodyPr wrap="none" rtlCol="0">
              <a:spAutoFit/>
            </a:bodyPr>
            <a:lstStyle/>
            <a:p>
              <a:pPr algn="ctr"/>
              <a:r>
                <a:rPr lang="en-US" sz="1400" b="0" dirty="0">
                  <a:solidFill>
                    <a:schemeClr val="bg1"/>
                  </a:solidFill>
                  <a:latin typeface="Calibri" panose="020F0502020204030204" pitchFamily="34" charset="0"/>
                  <a:cs typeface="Calibri" panose="020F0502020204030204" pitchFamily="34" charset="0"/>
                </a:rPr>
                <a:t>0</a:t>
              </a:r>
            </a:p>
          </p:txBody>
        </p:sp>
        <p:sp>
          <p:nvSpPr>
            <p:cNvPr id="160" name="TextBox 159">
              <a:extLst>
                <a:ext uri="{FF2B5EF4-FFF2-40B4-BE49-F238E27FC236}">
                  <a16:creationId xmlns:a16="http://schemas.microsoft.com/office/drawing/2014/main" id="{0548394B-2E6C-45F3-A4D2-C39F864C9837}"/>
                </a:ext>
              </a:extLst>
            </p:cNvPr>
            <p:cNvSpPr txBox="1"/>
            <p:nvPr/>
          </p:nvSpPr>
          <p:spPr>
            <a:xfrm>
              <a:off x="2108206" y="3375758"/>
              <a:ext cx="276038" cy="307777"/>
            </a:xfrm>
            <a:prstGeom prst="rect">
              <a:avLst/>
            </a:prstGeom>
            <a:noFill/>
          </p:spPr>
          <p:txBody>
            <a:bodyPr wrap="none" rtlCol="0">
              <a:spAutoFit/>
            </a:bodyPr>
            <a:lstStyle/>
            <a:p>
              <a:pPr algn="ctr"/>
              <a:r>
                <a:rPr lang="en-US" sz="1400" b="0" dirty="0">
                  <a:solidFill>
                    <a:schemeClr val="bg1"/>
                  </a:solidFill>
                  <a:latin typeface="Calibri" panose="020F0502020204030204" pitchFamily="34" charset="0"/>
                  <a:cs typeface="Calibri" panose="020F0502020204030204" pitchFamily="34" charset="0"/>
                </a:rPr>
                <a:t>6</a:t>
              </a:r>
            </a:p>
          </p:txBody>
        </p:sp>
        <p:sp>
          <p:nvSpPr>
            <p:cNvPr id="161" name="TextBox 160">
              <a:extLst>
                <a:ext uri="{FF2B5EF4-FFF2-40B4-BE49-F238E27FC236}">
                  <a16:creationId xmlns:a16="http://schemas.microsoft.com/office/drawing/2014/main" id="{31888A26-F96E-40E0-9F5F-F942F9DA8F36}"/>
                </a:ext>
              </a:extLst>
            </p:cNvPr>
            <p:cNvSpPr txBox="1"/>
            <p:nvPr/>
          </p:nvSpPr>
          <p:spPr>
            <a:xfrm>
              <a:off x="3059364" y="3375758"/>
              <a:ext cx="367408" cy="307777"/>
            </a:xfrm>
            <a:prstGeom prst="rect">
              <a:avLst/>
            </a:prstGeom>
            <a:noFill/>
          </p:spPr>
          <p:txBody>
            <a:bodyPr wrap="non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12</a:t>
              </a:r>
            </a:p>
          </p:txBody>
        </p:sp>
        <p:sp>
          <p:nvSpPr>
            <p:cNvPr id="162" name="TextBox 161">
              <a:extLst>
                <a:ext uri="{FF2B5EF4-FFF2-40B4-BE49-F238E27FC236}">
                  <a16:creationId xmlns:a16="http://schemas.microsoft.com/office/drawing/2014/main" id="{28CF70D2-EF1B-4142-8EFA-EAD72FB86791}"/>
                </a:ext>
              </a:extLst>
            </p:cNvPr>
            <p:cNvSpPr txBox="1"/>
            <p:nvPr/>
          </p:nvSpPr>
          <p:spPr>
            <a:xfrm>
              <a:off x="4060510" y="3376780"/>
              <a:ext cx="367408" cy="307777"/>
            </a:xfrm>
            <a:prstGeom prst="rect">
              <a:avLst/>
            </a:prstGeom>
            <a:noFill/>
          </p:spPr>
          <p:txBody>
            <a:bodyPr wrap="none" rtlCol="0">
              <a:spAutoFit/>
            </a:bodyPr>
            <a:lstStyle/>
            <a:p>
              <a:pPr algn="ctr"/>
              <a:r>
                <a:rPr lang="en-US" sz="1400" b="0" dirty="0">
                  <a:solidFill>
                    <a:schemeClr val="bg1"/>
                  </a:solidFill>
                  <a:latin typeface="Calibri" panose="020F0502020204030204" pitchFamily="34" charset="0"/>
                  <a:cs typeface="Calibri" panose="020F0502020204030204" pitchFamily="34" charset="0"/>
                </a:rPr>
                <a:t>18</a:t>
              </a:r>
            </a:p>
          </p:txBody>
        </p:sp>
        <p:sp>
          <p:nvSpPr>
            <p:cNvPr id="163" name="TextBox 162">
              <a:extLst>
                <a:ext uri="{FF2B5EF4-FFF2-40B4-BE49-F238E27FC236}">
                  <a16:creationId xmlns:a16="http://schemas.microsoft.com/office/drawing/2014/main" id="{76C80DF0-FC9B-4FBA-B002-77368759E11F}"/>
                </a:ext>
              </a:extLst>
            </p:cNvPr>
            <p:cNvSpPr txBox="1"/>
            <p:nvPr/>
          </p:nvSpPr>
          <p:spPr>
            <a:xfrm>
              <a:off x="5054951" y="3376780"/>
              <a:ext cx="367408" cy="307777"/>
            </a:xfrm>
            <a:prstGeom prst="rect">
              <a:avLst/>
            </a:prstGeom>
            <a:noFill/>
          </p:spPr>
          <p:txBody>
            <a:bodyPr wrap="none" rtlCol="0">
              <a:spAutoFit/>
            </a:bodyPr>
            <a:lstStyle/>
            <a:p>
              <a:pPr algn="ctr"/>
              <a:r>
                <a:rPr lang="en-US" sz="1400" b="0" dirty="0">
                  <a:solidFill>
                    <a:schemeClr val="bg1"/>
                  </a:solidFill>
                  <a:latin typeface="Calibri" panose="020F0502020204030204" pitchFamily="34" charset="0"/>
                  <a:cs typeface="Calibri" panose="020F0502020204030204" pitchFamily="34" charset="0"/>
                </a:rPr>
                <a:t>24</a:t>
              </a:r>
            </a:p>
          </p:txBody>
        </p:sp>
      </p:grpSp>
      <p:grpSp>
        <p:nvGrpSpPr>
          <p:cNvPr id="164" name="Group 163">
            <a:extLst>
              <a:ext uri="{FF2B5EF4-FFF2-40B4-BE49-F238E27FC236}">
                <a16:creationId xmlns:a16="http://schemas.microsoft.com/office/drawing/2014/main" id="{169A073D-EC85-404C-B41D-09EC62D322AB}"/>
              </a:ext>
            </a:extLst>
          </p:cNvPr>
          <p:cNvGrpSpPr/>
          <p:nvPr/>
        </p:nvGrpSpPr>
        <p:grpSpPr>
          <a:xfrm>
            <a:off x="1248317" y="5725654"/>
            <a:ext cx="3992780" cy="57642"/>
            <a:chOff x="1248317" y="3370202"/>
            <a:chExt cx="3992780" cy="50565"/>
          </a:xfrm>
        </p:grpSpPr>
        <p:cxnSp>
          <p:nvCxnSpPr>
            <p:cNvPr id="165" name="Straight Connector 164">
              <a:extLst>
                <a:ext uri="{FF2B5EF4-FFF2-40B4-BE49-F238E27FC236}">
                  <a16:creationId xmlns:a16="http://schemas.microsoft.com/office/drawing/2014/main" id="{A9033A71-9DB4-4F80-957B-BF748CFBDC28}"/>
                </a:ext>
              </a:extLst>
            </p:cNvPr>
            <p:cNvCxnSpPr/>
            <p:nvPr/>
          </p:nvCxnSpPr>
          <p:spPr>
            <a:xfrm>
              <a:off x="1248317" y="3375718"/>
              <a:ext cx="0" cy="45049"/>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60DB49B2-B729-43EE-B2BA-1470FFB3DA49}"/>
                </a:ext>
              </a:extLst>
            </p:cNvPr>
            <p:cNvCxnSpPr/>
            <p:nvPr/>
          </p:nvCxnSpPr>
          <p:spPr>
            <a:xfrm>
              <a:off x="2243781" y="3372960"/>
              <a:ext cx="0" cy="45049"/>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8C2E9DD9-ED96-4334-9C30-15051EF85508}"/>
                </a:ext>
              </a:extLst>
            </p:cNvPr>
            <p:cNvCxnSpPr/>
            <p:nvPr/>
          </p:nvCxnSpPr>
          <p:spPr>
            <a:xfrm>
              <a:off x="3249215" y="3372960"/>
              <a:ext cx="0" cy="45049"/>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86E9477D-CFB9-46DA-A872-2D576274BB71}"/>
                </a:ext>
              </a:extLst>
            </p:cNvPr>
            <p:cNvCxnSpPr/>
            <p:nvPr/>
          </p:nvCxnSpPr>
          <p:spPr>
            <a:xfrm>
              <a:off x="4244679" y="3370202"/>
              <a:ext cx="0" cy="45049"/>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1B26CAAC-4AFC-4EC7-8666-FABAAB67E9C9}"/>
                </a:ext>
              </a:extLst>
            </p:cNvPr>
            <p:cNvCxnSpPr/>
            <p:nvPr/>
          </p:nvCxnSpPr>
          <p:spPr>
            <a:xfrm>
              <a:off x="5241097" y="3370202"/>
              <a:ext cx="0" cy="45049"/>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70" name="TextBox 169">
            <a:extLst>
              <a:ext uri="{FF2B5EF4-FFF2-40B4-BE49-F238E27FC236}">
                <a16:creationId xmlns:a16="http://schemas.microsoft.com/office/drawing/2014/main" id="{33C03F95-EEA6-406F-922F-48E807130E42}"/>
              </a:ext>
            </a:extLst>
          </p:cNvPr>
          <p:cNvSpPr txBox="1"/>
          <p:nvPr/>
        </p:nvSpPr>
        <p:spPr>
          <a:xfrm>
            <a:off x="2683679" y="5966055"/>
            <a:ext cx="1135247" cy="307777"/>
          </a:xfrm>
          <a:prstGeom prst="rect">
            <a:avLst/>
          </a:prstGeom>
          <a:noFill/>
        </p:spPr>
        <p:txBody>
          <a:bodyPr wrap="none" rtlCol="0">
            <a:spAutoFit/>
          </a:bodyPr>
          <a:lstStyle/>
          <a:p>
            <a:pPr algn="ctr"/>
            <a:r>
              <a:rPr lang="en-US" sz="1400" b="1" dirty="0">
                <a:solidFill>
                  <a:schemeClr val="bg1"/>
                </a:solidFill>
                <a:latin typeface="Calibri" panose="020F0502020204030204" pitchFamily="34" charset="0"/>
                <a:cs typeface="Calibri" panose="020F0502020204030204" pitchFamily="34" charset="0"/>
              </a:rPr>
              <a:t>Mo on Study</a:t>
            </a:r>
          </a:p>
        </p:txBody>
      </p:sp>
      <p:grpSp>
        <p:nvGrpSpPr>
          <p:cNvPr id="171" name="Group 170">
            <a:extLst>
              <a:ext uri="{FF2B5EF4-FFF2-40B4-BE49-F238E27FC236}">
                <a16:creationId xmlns:a16="http://schemas.microsoft.com/office/drawing/2014/main" id="{C6E6EE2F-98A1-48E1-8800-FC28ACA6E6FC}"/>
              </a:ext>
            </a:extLst>
          </p:cNvPr>
          <p:cNvGrpSpPr/>
          <p:nvPr/>
        </p:nvGrpSpPr>
        <p:grpSpPr>
          <a:xfrm>
            <a:off x="868301" y="4051033"/>
            <a:ext cx="367408" cy="1808888"/>
            <a:chOff x="920189" y="1711005"/>
            <a:chExt cx="367408" cy="1808888"/>
          </a:xfrm>
        </p:grpSpPr>
        <p:sp>
          <p:nvSpPr>
            <p:cNvPr id="172" name="TextBox 171">
              <a:extLst>
                <a:ext uri="{FF2B5EF4-FFF2-40B4-BE49-F238E27FC236}">
                  <a16:creationId xmlns:a16="http://schemas.microsoft.com/office/drawing/2014/main" id="{475D15A0-7D95-4261-8F84-9021E1F8825C}"/>
                </a:ext>
              </a:extLst>
            </p:cNvPr>
            <p:cNvSpPr txBox="1"/>
            <p:nvPr/>
          </p:nvSpPr>
          <p:spPr>
            <a:xfrm>
              <a:off x="992323" y="3212116"/>
              <a:ext cx="276038" cy="307777"/>
            </a:xfrm>
            <a:prstGeom prst="rect">
              <a:avLst/>
            </a:prstGeom>
            <a:noFill/>
          </p:spPr>
          <p:txBody>
            <a:bodyPr wrap="none" rtlCol="0">
              <a:spAutoFit/>
            </a:bodyPr>
            <a:lstStyle/>
            <a:p>
              <a:pPr algn="ctr"/>
              <a:r>
                <a:rPr lang="en-US" sz="1400" b="0" dirty="0">
                  <a:solidFill>
                    <a:schemeClr val="bg1"/>
                  </a:solidFill>
                  <a:latin typeface="Calibri" panose="020F0502020204030204" pitchFamily="34" charset="0"/>
                  <a:cs typeface="Calibri" panose="020F0502020204030204" pitchFamily="34" charset="0"/>
                </a:rPr>
                <a:t>0</a:t>
              </a:r>
            </a:p>
          </p:txBody>
        </p:sp>
        <p:sp>
          <p:nvSpPr>
            <p:cNvPr id="173" name="TextBox 172">
              <a:extLst>
                <a:ext uri="{FF2B5EF4-FFF2-40B4-BE49-F238E27FC236}">
                  <a16:creationId xmlns:a16="http://schemas.microsoft.com/office/drawing/2014/main" id="{5D122277-1EF2-45E1-A011-57E041183210}"/>
                </a:ext>
              </a:extLst>
            </p:cNvPr>
            <p:cNvSpPr txBox="1"/>
            <p:nvPr/>
          </p:nvSpPr>
          <p:spPr>
            <a:xfrm>
              <a:off x="920189" y="1711005"/>
              <a:ext cx="367408"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10</a:t>
              </a:r>
            </a:p>
          </p:txBody>
        </p:sp>
        <p:sp>
          <p:nvSpPr>
            <p:cNvPr id="174" name="TextBox 173">
              <a:extLst>
                <a:ext uri="{FF2B5EF4-FFF2-40B4-BE49-F238E27FC236}">
                  <a16:creationId xmlns:a16="http://schemas.microsoft.com/office/drawing/2014/main" id="{A35E7992-C822-4BD9-A841-C353E2B207C7}"/>
                </a:ext>
              </a:extLst>
            </p:cNvPr>
            <p:cNvSpPr txBox="1"/>
            <p:nvPr/>
          </p:nvSpPr>
          <p:spPr>
            <a:xfrm>
              <a:off x="998735" y="2011227"/>
              <a:ext cx="276038"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8</a:t>
              </a:r>
            </a:p>
          </p:txBody>
        </p:sp>
        <p:sp>
          <p:nvSpPr>
            <p:cNvPr id="175" name="TextBox 174">
              <a:extLst>
                <a:ext uri="{FF2B5EF4-FFF2-40B4-BE49-F238E27FC236}">
                  <a16:creationId xmlns:a16="http://schemas.microsoft.com/office/drawing/2014/main" id="{58E410FC-D5E1-4327-AA0D-6FF1D650B7FF}"/>
                </a:ext>
              </a:extLst>
            </p:cNvPr>
            <p:cNvSpPr txBox="1"/>
            <p:nvPr/>
          </p:nvSpPr>
          <p:spPr>
            <a:xfrm>
              <a:off x="998735" y="2311449"/>
              <a:ext cx="276038"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6</a:t>
              </a:r>
            </a:p>
          </p:txBody>
        </p:sp>
        <p:sp>
          <p:nvSpPr>
            <p:cNvPr id="176" name="TextBox 175">
              <a:extLst>
                <a:ext uri="{FF2B5EF4-FFF2-40B4-BE49-F238E27FC236}">
                  <a16:creationId xmlns:a16="http://schemas.microsoft.com/office/drawing/2014/main" id="{E0F7D61F-EC86-42A2-86BB-B6A599D2245B}"/>
                </a:ext>
              </a:extLst>
            </p:cNvPr>
            <p:cNvSpPr txBox="1"/>
            <p:nvPr/>
          </p:nvSpPr>
          <p:spPr>
            <a:xfrm>
              <a:off x="998735" y="2611671"/>
              <a:ext cx="276038"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4</a:t>
              </a:r>
            </a:p>
          </p:txBody>
        </p:sp>
        <p:sp>
          <p:nvSpPr>
            <p:cNvPr id="177" name="TextBox 176">
              <a:extLst>
                <a:ext uri="{FF2B5EF4-FFF2-40B4-BE49-F238E27FC236}">
                  <a16:creationId xmlns:a16="http://schemas.microsoft.com/office/drawing/2014/main" id="{3BCB0CEC-5922-4B0E-A80F-74A5CE0E2DB4}"/>
                </a:ext>
              </a:extLst>
            </p:cNvPr>
            <p:cNvSpPr txBox="1"/>
            <p:nvPr/>
          </p:nvSpPr>
          <p:spPr>
            <a:xfrm>
              <a:off x="998735" y="2911893"/>
              <a:ext cx="276038" cy="307777"/>
            </a:xfrm>
            <a:prstGeom prst="rect">
              <a:avLst/>
            </a:prstGeom>
            <a:noFill/>
          </p:spPr>
          <p:txBody>
            <a:bodyPr wrap="none" rtlCol="0">
              <a:spAutoFit/>
            </a:bodyPr>
            <a:lstStyle/>
            <a:p>
              <a:r>
                <a:rPr lang="en-US" sz="1400" b="0" dirty="0">
                  <a:solidFill>
                    <a:schemeClr val="bg1"/>
                  </a:solidFill>
                  <a:latin typeface="Calibri" panose="020F0502020204030204" pitchFamily="34" charset="0"/>
                  <a:cs typeface="Calibri" panose="020F0502020204030204" pitchFamily="34" charset="0"/>
                </a:rPr>
                <a:t>2</a:t>
              </a:r>
            </a:p>
          </p:txBody>
        </p:sp>
      </p:grpSp>
      <p:grpSp>
        <p:nvGrpSpPr>
          <p:cNvPr id="178" name="Group 177">
            <a:extLst>
              <a:ext uri="{FF2B5EF4-FFF2-40B4-BE49-F238E27FC236}">
                <a16:creationId xmlns:a16="http://schemas.microsoft.com/office/drawing/2014/main" id="{E1C5438A-E941-4FFE-A7B5-7EC2998B9FB3}"/>
              </a:ext>
            </a:extLst>
          </p:cNvPr>
          <p:cNvGrpSpPr/>
          <p:nvPr/>
        </p:nvGrpSpPr>
        <p:grpSpPr>
          <a:xfrm>
            <a:off x="1184283" y="4204570"/>
            <a:ext cx="63722" cy="1508418"/>
            <a:chOff x="1184283" y="1864542"/>
            <a:chExt cx="63722" cy="1508418"/>
          </a:xfrm>
        </p:grpSpPr>
        <p:cxnSp>
          <p:nvCxnSpPr>
            <p:cNvPr id="179" name="Straight Connector 178">
              <a:extLst>
                <a:ext uri="{FF2B5EF4-FFF2-40B4-BE49-F238E27FC236}">
                  <a16:creationId xmlns:a16="http://schemas.microsoft.com/office/drawing/2014/main" id="{BD1F849E-CA19-4870-A3CE-397A4D082606}"/>
                </a:ext>
              </a:extLst>
            </p:cNvPr>
            <p:cNvCxnSpPr>
              <a:cxnSpLocks/>
            </p:cNvCxnSpPr>
            <p:nvPr/>
          </p:nvCxnSpPr>
          <p:spPr>
            <a:xfrm flipH="1">
              <a:off x="1186134" y="3061198"/>
              <a:ext cx="61871"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BD74C004-ED69-4C15-ADA8-3B193606C029}"/>
                </a:ext>
              </a:extLst>
            </p:cNvPr>
            <p:cNvCxnSpPr>
              <a:cxnSpLocks/>
            </p:cNvCxnSpPr>
            <p:nvPr/>
          </p:nvCxnSpPr>
          <p:spPr>
            <a:xfrm flipH="1">
              <a:off x="1186134" y="3372960"/>
              <a:ext cx="61871"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CFA37D73-B105-4639-B735-9C2969A5D03C}"/>
                </a:ext>
              </a:extLst>
            </p:cNvPr>
            <p:cNvCxnSpPr>
              <a:cxnSpLocks/>
            </p:cNvCxnSpPr>
            <p:nvPr/>
          </p:nvCxnSpPr>
          <p:spPr>
            <a:xfrm flipH="1">
              <a:off x="1184283" y="2758309"/>
              <a:ext cx="61871"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03E12CA9-48B7-4754-A715-70FCA5E8056B}"/>
                </a:ext>
              </a:extLst>
            </p:cNvPr>
            <p:cNvCxnSpPr>
              <a:cxnSpLocks/>
            </p:cNvCxnSpPr>
            <p:nvPr/>
          </p:nvCxnSpPr>
          <p:spPr>
            <a:xfrm flipH="1">
              <a:off x="1186134" y="2474405"/>
              <a:ext cx="61871"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C7410C15-889B-472A-A72B-5FAF014F693C}"/>
                </a:ext>
              </a:extLst>
            </p:cNvPr>
            <p:cNvCxnSpPr>
              <a:cxnSpLocks/>
            </p:cNvCxnSpPr>
            <p:nvPr/>
          </p:nvCxnSpPr>
          <p:spPr>
            <a:xfrm flipH="1">
              <a:off x="1184283" y="2160878"/>
              <a:ext cx="61871"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CA8E6DF5-CE8D-4354-8703-EE35676BC9EE}"/>
                </a:ext>
              </a:extLst>
            </p:cNvPr>
            <p:cNvCxnSpPr>
              <a:cxnSpLocks/>
            </p:cNvCxnSpPr>
            <p:nvPr/>
          </p:nvCxnSpPr>
          <p:spPr>
            <a:xfrm flipH="1">
              <a:off x="1184283" y="1864542"/>
              <a:ext cx="61871"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6414945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2DBD86-C168-4912-BFF4-8AE09E7AB7B4}"/>
              </a:ext>
            </a:extLst>
          </p:cNvPr>
          <p:cNvSpPr>
            <a:spLocks noGrp="1"/>
          </p:cNvSpPr>
          <p:nvPr>
            <p:ph type="title"/>
          </p:nvPr>
        </p:nvSpPr>
        <p:spPr/>
        <p:txBody>
          <a:bodyPr/>
          <a:lstStyle/>
          <a:p>
            <a:r>
              <a:rPr lang="en-US" dirty="0"/>
              <a:t>Study 309/KEYNOTE-775: Responses</a:t>
            </a:r>
          </a:p>
        </p:txBody>
      </p:sp>
      <p:sp>
        <p:nvSpPr>
          <p:cNvPr id="17" name="Text Box 15">
            <a:extLst>
              <a:ext uri="{FF2B5EF4-FFF2-40B4-BE49-F238E27FC236}">
                <a16:creationId xmlns:a16="http://schemas.microsoft.com/office/drawing/2014/main" id="{ABE7250B-8202-2841-80F3-BEA37B3D4C62}"/>
              </a:ext>
            </a:extLst>
          </p:cNvPr>
          <p:cNvSpPr txBox="1">
            <a:spLocks noChangeArrowheads="1"/>
          </p:cNvSpPr>
          <p:nvPr/>
        </p:nvSpPr>
        <p:spPr bwMode="auto">
          <a:xfrm>
            <a:off x="422912" y="6368603"/>
            <a:ext cx="7853363"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mn-cs"/>
              </a:rPr>
              <a:t>Makker. NEJM. 2022;386:437.</a:t>
            </a:r>
          </a:p>
        </p:txBody>
      </p:sp>
      <p:grpSp>
        <p:nvGrpSpPr>
          <p:cNvPr id="14" name="Group 13">
            <a:extLst>
              <a:ext uri="{FF2B5EF4-FFF2-40B4-BE49-F238E27FC236}">
                <a16:creationId xmlns:a16="http://schemas.microsoft.com/office/drawing/2014/main" id="{09E654CE-A301-4A43-B397-520BFFC04BEE}"/>
              </a:ext>
            </a:extLst>
          </p:cNvPr>
          <p:cNvGrpSpPr/>
          <p:nvPr/>
        </p:nvGrpSpPr>
        <p:grpSpPr>
          <a:xfrm>
            <a:off x="9392911" y="6212702"/>
            <a:ext cx="2488502" cy="450134"/>
            <a:chOff x="9392911" y="6212702"/>
            <a:chExt cx="2488502" cy="450134"/>
          </a:xfrm>
        </p:grpSpPr>
        <p:pic>
          <p:nvPicPr>
            <p:cNvPr id="18" name="Picture 17" descr="Icon&#10;&#10;Description automatically generated">
              <a:extLst>
                <a:ext uri="{FF2B5EF4-FFF2-40B4-BE49-F238E27FC236}">
                  <a16:creationId xmlns:a16="http://schemas.microsoft.com/office/drawing/2014/main" id="{25B8555D-FA61-ED07-1F42-676A3B8D594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9" name="Rectangle 8">
              <a:extLst>
                <a:ext uri="{FF2B5EF4-FFF2-40B4-BE49-F238E27FC236}">
                  <a16:creationId xmlns:a16="http://schemas.microsoft.com/office/drawing/2014/main" id="{44116B47-CB56-61A6-43AA-755437DC626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graphicFrame>
        <p:nvGraphicFramePr>
          <p:cNvPr id="7" name="Group 155">
            <a:extLst>
              <a:ext uri="{FF2B5EF4-FFF2-40B4-BE49-F238E27FC236}">
                <a16:creationId xmlns:a16="http://schemas.microsoft.com/office/drawing/2014/main" id="{08D55F0E-5D58-5046-706D-C419E4F0A2B7}"/>
              </a:ext>
            </a:extLst>
          </p:cNvPr>
          <p:cNvGraphicFramePr>
            <a:graphicFrameLocks/>
          </p:cNvGraphicFramePr>
          <p:nvPr>
            <p:extLst>
              <p:ext uri="{D42A27DB-BD31-4B8C-83A1-F6EECF244321}">
                <p14:modId xmlns:p14="http://schemas.microsoft.com/office/powerpoint/2010/main" val="1118337676"/>
              </p:ext>
            </p:extLst>
          </p:nvPr>
        </p:nvGraphicFramePr>
        <p:xfrm>
          <a:off x="495300" y="1598097"/>
          <a:ext cx="11277598" cy="4216708"/>
        </p:xfrm>
        <a:graphic>
          <a:graphicData uri="http://schemas.openxmlformats.org/drawingml/2006/table">
            <a:tbl>
              <a:tblPr/>
              <a:tblGrid>
                <a:gridCol w="3890449">
                  <a:extLst>
                    <a:ext uri="{9D8B030D-6E8A-4147-A177-3AD203B41FA5}">
                      <a16:colId xmlns:a16="http://schemas.microsoft.com/office/drawing/2014/main" val="20000"/>
                    </a:ext>
                  </a:extLst>
                </a:gridCol>
                <a:gridCol w="1664097">
                  <a:extLst>
                    <a:ext uri="{9D8B030D-6E8A-4147-A177-3AD203B41FA5}">
                      <a16:colId xmlns:a16="http://schemas.microsoft.com/office/drawing/2014/main" val="1238656420"/>
                    </a:ext>
                  </a:extLst>
                </a:gridCol>
                <a:gridCol w="1907684">
                  <a:extLst>
                    <a:ext uri="{9D8B030D-6E8A-4147-A177-3AD203B41FA5}">
                      <a16:colId xmlns:a16="http://schemas.microsoft.com/office/drawing/2014/main" val="2296767606"/>
                    </a:ext>
                  </a:extLst>
                </a:gridCol>
                <a:gridCol w="1907684">
                  <a:extLst>
                    <a:ext uri="{9D8B030D-6E8A-4147-A177-3AD203B41FA5}">
                      <a16:colId xmlns:a16="http://schemas.microsoft.com/office/drawing/2014/main" val="1328308896"/>
                    </a:ext>
                  </a:extLst>
                </a:gridCol>
                <a:gridCol w="1907684">
                  <a:extLst>
                    <a:ext uri="{9D8B030D-6E8A-4147-A177-3AD203B41FA5}">
                      <a16:colId xmlns:a16="http://schemas.microsoft.com/office/drawing/2014/main" val="3105812049"/>
                    </a:ext>
                  </a:extLst>
                </a:gridCol>
              </a:tblGrid>
              <a:tr h="284422">
                <a:tc rowSpan="2">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Parameter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chemeClr val="accent3"/>
                    </a:solidFill>
                  </a:tcPr>
                </a:tc>
                <a:tc gridSpan="2">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600" b="1" dirty="0">
                          <a:solidFill>
                            <a:schemeClr val="tx1"/>
                          </a:solidFill>
                          <a:latin typeface="Calibri" panose="020F0502020204030204" pitchFamily="34" charset="0"/>
                          <a:cs typeface="Calibri" panose="020F0502020204030204" pitchFamily="34" charset="0"/>
                        </a:rPr>
                        <a:t>pMMR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tc gridSpan="2">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600" b="1" i="0" dirty="0">
                          <a:solidFill>
                            <a:schemeClr val="tx1"/>
                          </a:solidFill>
                          <a:latin typeface="Calibri" panose="020F0502020204030204" pitchFamily="34" charset="0"/>
                          <a:cs typeface="Calibri" panose="020F0502020204030204" pitchFamily="34" charset="0"/>
                        </a:rPr>
                        <a:t>Overall</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US" sz="1600" b="1" i="0" dirty="0">
                        <a:latin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482"/>
                    </a:solidFill>
                  </a:tcPr>
                </a:tc>
                <a:extLst>
                  <a:ext uri="{0D108BD9-81ED-4DB2-BD59-A6C34878D82A}">
                    <a16:rowId xmlns:a16="http://schemas.microsoft.com/office/drawing/2014/main" val="45661163"/>
                  </a:ext>
                </a:extLst>
              </a:tr>
              <a:tr h="711054">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04482"/>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600" b="1" dirty="0">
                          <a:solidFill>
                            <a:schemeClr val="tx1"/>
                          </a:solidFill>
                          <a:latin typeface="Calibri" panose="020F0502020204030204" pitchFamily="34" charset="0"/>
                          <a:cs typeface="Calibri" panose="020F0502020204030204" pitchFamily="34" charset="0"/>
                        </a:rPr>
                        <a:t>Lenvatinib + Pembrolizumab</a:t>
                      </a:r>
                    </a:p>
                    <a:p>
                      <a:pPr algn="ctr"/>
                      <a:r>
                        <a:rPr lang="en-US" sz="1600" b="1" dirty="0">
                          <a:solidFill>
                            <a:schemeClr val="tx1"/>
                          </a:solidFill>
                          <a:latin typeface="Calibri" panose="020F0502020204030204" pitchFamily="34" charset="0"/>
                          <a:cs typeface="Calibri" panose="020F0502020204030204" pitchFamily="34" charset="0"/>
                        </a:rPr>
                        <a:t>(n = 346)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600" b="1" dirty="0">
                          <a:solidFill>
                            <a:schemeClr val="tx1"/>
                          </a:solidFill>
                          <a:latin typeface="Calibri" panose="020F0502020204030204" pitchFamily="34" charset="0"/>
                          <a:cs typeface="Calibri" panose="020F0502020204030204" pitchFamily="34" charset="0"/>
                        </a:rPr>
                        <a:t>Doxorubicin or Paclitaxel</a:t>
                      </a:r>
                    </a:p>
                    <a:p>
                      <a:pPr algn="ctr"/>
                      <a:r>
                        <a:rPr lang="en-US" sz="1600" b="1" dirty="0">
                          <a:solidFill>
                            <a:schemeClr val="tx1"/>
                          </a:solidFill>
                          <a:latin typeface="Calibri" panose="020F0502020204030204" pitchFamily="34" charset="0"/>
                          <a:cs typeface="Calibri" panose="020F0502020204030204" pitchFamily="34" charset="0"/>
                        </a:rPr>
                        <a:t>(n = 351)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600" b="1" dirty="0">
                          <a:solidFill>
                            <a:schemeClr val="tx1"/>
                          </a:solidFill>
                          <a:latin typeface="Calibri" panose="020F0502020204030204" pitchFamily="34" charset="0"/>
                          <a:cs typeface="Calibri" panose="020F0502020204030204" pitchFamily="34" charset="0"/>
                        </a:rPr>
                        <a:t>Lenvatinib + Pembrolizumab</a:t>
                      </a:r>
                    </a:p>
                    <a:p>
                      <a:pPr algn="ctr"/>
                      <a:r>
                        <a:rPr lang="en-US" sz="1600" b="1" dirty="0">
                          <a:solidFill>
                            <a:schemeClr val="tx1"/>
                          </a:solidFill>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600" b="1" dirty="0">
                          <a:solidFill>
                            <a:schemeClr val="tx1"/>
                          </a:solidFill>
                          <a:latin typeface="Calibri" panose="020F0502020204030204" pitchFamily="34" charset="0"/>
                          <a:cs typeface="Calibri" panose="020F0502020204030204" pitchFamily="34" charset="0"/>
                        </a:rPr>
                        <a:t>Doxorubicin or Paclitaxel</a:t>
                      </a:r>
                    </a:p>
                    <a:p>
                      <a:pPr algn="ctr"/>
                      <a:r>
                        <a:rPr lang="en-US" sz="1600" b="1" dirty="0">
                          <a:solidFill>
                            <a:schemeClr val="tx1"/>
                          </a:solidFill>
                          <a:latin typeface="Calibri" panose="020F0502020204030204" pitchFamily="34" charset="0"/>
                          <a:cs typeface="Calibri" panose="020F0502020204030204" pitchFamily="34" charset="0"/>
                        </a:rPr>
                        <a:t>(n = 416)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49771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ORR, % (95% CI)</a:t>
                      </a:r>
                    </a:p>
                  </a:txBody>
                  <a:tcPr marL="121881" marR="121881" marT="45774" marB="45774"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30.3 (25.5-35.5)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15.1 (11.5-19.3)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31.9 (27.4-36.6)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14.7 (11.4-18.4)</a:t>
                      </a:r>
                    </a:p>
                  </a:txBody>
                  <a:tcPr marL="121881" marR="121881" marT="45774" marB="45774"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10001"/>
                  </a:ext>
                </a:extLst>
              </a:tr>
              <a:tr h="28450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1"/>
                        </a:solidFill>
                        <a:effectLst/>
                        <a:latin typeface="Calibri" panose="020F0502020204030204" pitchFamily="34" charset="0"/>
                      </a:endParaRPr>
                    </a:p>
                  </a:txBody>
                  <a:tcPr marL="121881" marR="121881" marT="45774" marB="45774"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38100" cap="flat" cmpd="sng" algn="ctr">
                      <a:noFill/>
                      <a:prstDash val="solid"/>
                      <a:round/>
                      <a:headEnd type="none" w="med" len="med"/>
                      <a:tailEnd type="none" w="med" len="med"/>
                    </a:lnB>
                    <a:lnTlToBr>
                      <a:noFill/>
                    </a:lnTlToBr>
                    <a:lnBlToTr>
                      <a:noFill/>
                    </a:lnBlToTr>
                    <a:solidFill>
                      <a:srgbClr val="CDCDCF"/>
                    </a:solidFill>
                  </a:tcPr>
                </a:tc>
                <a:tc gridSpan="2">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1" u="none" strike="noStrike" cap="none" normalizeH="0" baseline="0" dirty="0">
                          <a:ln>
                            <a:noFill/>
                          </a:ln>
                          <a:solidFill>
                            <a:schemeClr val="bg1"/>
                          </a:solidFill>
                          <a:effectLst/>
                          <a:latin typeface="Calibri" panose="020F0502020204030204" pitchFamily="34" charset="0"/>
                        </a:rPr>
                        <a:t>P</a:t>
                      </a:r>
                      <a:r>
                        <a:rPr kumimoji="0" lang="en-US" sz="1600" b="0" i="0" u="none" strike="noStrike" cap="none" normalizeH="0" baseline="0" dirty="0">
                          <a:ln>
                            <a:noFill/>
                          </a:ln>
                          <a:solidFill>
                            <a:schemeClr val="bg1"/>
                          </a:solidFill>
                          <a:effectLst/>
                          <a:latin typeface="Calibri" panose="020F0502020204030204" pitchFamily="34" charset="0"/>
                        </a:rPr>
                        <a:t> &lt;.0001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tc hMerge="1">
                  <a:txBody>
                    <a:bodyPr/>
                    <a:lstStyle/>
                    <a:p>
                      <a:endParaRPr lang="en-US"/>
                    </a:p>
                  </a:txBody>
                  <a:tcPr/>
                </a:tc>
                <a:tc gridSpan="2">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1" u="none" strike="noStrike" cap="none" normalizeH="0" baseline="0" dirty="0">
                          <a:ln>
                            <a:noFill/>
                          </a:ln>
                          <a:solidFill>
                            <a:schemeClr val="bg1"/>
                          </a:solidFill>
                          <a:effectLst/>
                          <a:latin typeface="Calibri" panose="020F0502020204030204" pitchFamily="34" charset="0"/>
                        </a:rPr>
                        <a:t>P</a:t>
                      </a:r>
                      <a:r>
                        <a:rPr kumimoji="0" lang="en-US" sz="1600" b="0" i="0" u="none" strike="noStrike" cap="none" normalizeH="0" baseline="0" dirty="0">
                          <a:ln>
                            <a:noFill/>
                          </a:ln>
                          <a:solidFill>
                            <a:schemeClr val="bg1"/>
                          </a:solidFill>
                          <a:effectLst/>
                          <a:latin typeface="Calibri" panose="020F0502020204030204" pitchFamily="34" charset="0"/>
                        </a:rPr>
                        <a:t> &lt;.0001</a:t>
                      </a:r>
                    </a:p>
                  </a:txBody>
                  <a:tcPr marL="121881" marR="121881" marT="45774" marB="45774"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2956551511"/>
                  </a:ext>
                </a:extLst>
              </a:tr>
              <a:tr h="135108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Best overall response, %</a:t>
                      </a:r>
                    </a:p>
                    <a:p>
                      <a:pPr marL="398463" marR="0" lvl="0" indent="-285750" algn="l" defTabSz="914400" rtl="0" eaLnBrk="1" fontAlgn="base" latinLnBrk="0" hangingPunct="1">
                        <a:lnSpc>
                          <a:spcPct val="100000"/>
                        </a:lnSpc>
                        <a:spcBef>
                          <a:spcPct val="0"/>
                        </a:spcBef>
                        <a:spcAft>
                          <a:spcPct val="0"/>
                        </a:spcAft>
                        <a:buClr>
                          <a:srgbClr val="000000"/>
                        </a:buClr>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rPr>
                        <a:t>CR</a:t>
                      </a:r>
                    </a:p>
                    <a:p>
                      <a:pPr marL="398463" marR="0" lvl="0" indent="-285750" algn="l" defTabSz="914400" rtl="0" eaLnBrk="1" fontAlgn="base" latinLnBrk="0" hangingPunct="1">
                        <a:lnSpc>
                          <a:spcPct val="100000"/>
                        </a:lnSpc>
                        <a:spcBef>
                          <a:spcPct val="0"/>
                        </a:spcBef>
                        <a:spcAft>
                          <a:spcPct val="0"/>
                        </a:spcAft>
                        <a:buClr>
                          <a:srgbClr val="000000"/>
                        </a:buClr>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rPr>
                        <a:t>PR</a:t>
                      </a:r>
                    </a:p>
                    <a:p>
                      <a:pPr marL="398463" marR="0" lvl="0" indent="-285750" algn="l" defTabSz="914400" rtl="0" eaLnBrk="1" fontAlgn="base" latinLnBrk="0" hangingPunct="1">
                        <a:lnSpc>
                          <a:spcPct val="100000"/>
                        </a:lnSpc>
                        <a:spcBef>
                          <a:spcPct val="0"/>
                        </a:spcBef>
                        <a:spcAft>
                          <a:spcPct val="0"/>
                        </a:spcAft>
                        <a:buClr>
                          <a:srgbClr val="000000"/>
                        </a:buClr>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rPr>
                        <a:t>SD</a:t>
                      </a:r>
                    </a:p>
                    <a:p>
                      <a:pPr marL="398463" marR="0" lvl="0" indent="-285750" algn="l" defTabSz="914400" rtl="0" eaLnBrk="1" fontAlgn="base" latinLnBrk="0" hangingPunct="1">
                        <a:lnSpc>
                          <a:spcPct val="100000"/>
                        </a:lnSpc>
                        <a:spcBef>
                          <a:spcPct val="0"/>
                        </a:spcBef>
                        <a:spcAft>
                          <a:spcPct val="0"/>
                        </a:spcAft>
                        <a:buClr>
                          <a:srgbClr val="000000"/>
                        </a:buClr>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rPr>
                        <a:t>PD</a:t>
                      </a:r>
                    </a:p>
                    <a:p>
                      <a:pPr marL="398463" marR="0" lvl="0" indent="-285750" algn="l" defTabSz="914400" rtl="0" eaLnBrk="1" fontAlgn="base" latinLnBrk="0" hangingPunct="1">
                        <a:lnSpc>
                          <a:spcPct val="100000"/>
                        </a:lnSpc>
                        <a:spcBef>
                          <a:spcPct val="0"/>
                        </a:spcBef>
                        <a:spcAft>
                          <a:spcPct val="0"/>
                        </a:spcAft>
                        <a:buClr>
                          <a:srgbClr val="000000"/>
                        </a:buClr>
                        <a:buSzTx/>
                        <a:buFont typeface="Wingdings" panose="05000000000000000000" pitchFamily="2" charset="2"/>
                        <a:buChar char="§"/>
                        <a:tabLst/>
                      </a:pPr>
                      <a:r>
                        <a:rPr kumimoji="0" lang="en-US" sz="1600" b="0" i="0" u="none" strike="noStrike" cap="none" normalizeH="0" baseline="0" dirty="0">
                          <a:ln>
                            <a:noFill/>
                          </a:ln>
                          <a:solidFill>
                            <a:schemeClr val="bg1"/>
                          </a:solidFill>
                          <a:effectLst/>
                          <a:latin typeface="Calibri" panose="020F0502020204030204" pitchFamily="34" charset="0"/>
                        </a:rPr>
                        <a:t>Not evaluable/assessed</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FFFFF">
                        <a:lumMod val="95000"/>
                      </a:srgb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48.6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0.6/4.9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FFFFF">
                        <a:lumMod val="95000"/>
                      </a:srgb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12.5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39.6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30.8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2.0/12.5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FFFFF">
                        <a:lumMod val="95000"/>
                      </a:srgb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6.6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47.0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1.2/5.1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FFFFF">
                        <a:lumMod val="95000"/>
                      </a:srgbClr>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1"/>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40.1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1.9/13.7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FFFFFF">
                        <a:lumMod val="95000"/>
                      </a:srgbClr>
                    </a:solidFill>
                  </a:tcPr>
                </a:tc>
                <a:extLst>
                  <a:ext uri="{0D108BD9-81ED-4DB2-BD59-A6C34878D82A}">
                    <a16:rowId xmlns:a16="http://schemas.microsoft.com/office/drawing/2014/main" val="1533419570"/>
                  </a:ext>
                </a:extLst>
              </a:tr>
              <a:tr h="28450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Median DoR, mo (range)</a:t>
                      </a:r>
                    </a:p>
                  </a:txBody>
                  <a:tcPr marL="121881" marR="121881" marT="45774" marB="45774"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9.2 (1.6-23.7)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5.7 (0-24.2)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14.4 (1.6-23.7)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5.7 (0-24.2)</a:t>
                      </a:r>
                    </a:p>
                  </a:txBody>
                  <a:tcPr marL="121881" marR="121881" marT="45774" marB="45774"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3099895952"/>
                  </a:ext>
                </a:extLst>
              </a:tr>
              <a:tr h="28450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Median time to response, mo (range)</a:t>
                      </a:r>
                    </a:p>
                  </a:txBody>
                  <a:tcPr marL="121881" marR="121881" marT="45774" marB="45774" anchor="ctr" horzOverflow="overflow">
                    <a:lnL w="381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2.1 (1.5-9.4)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3.5 (1.0-7.4)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3.1 (1.5-16.3)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2.1 (1.0-7.4)</a:t>
                      </a:r>
                    </a:p>
                  </a:txBody>
                  <a:tcPr marL="121881" marR="121881" marT="45774" marB="45774" anchor="ctr" horzOverflow="overflow">
                    <a:lnL w="12700" cap="flat" cmpd="sng" algn="ctr">
                      <a:noFill/>
                      <a:prstDash val="solid"/>
                      <a:round/>
                      <a:headEnd type="none" w="med" len="med"/>
                      <a:tailEnd type="none" w="med" len="med"/>
                    </a:lnL>
                    <a:lnR w="381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230385109"/>
                  </a:ext>
                </a:extLst>
              </a:tr>
            </a:tbl>
          </a:graphicData>
        </a:graphic>
      </p:graphicFrame>
    </p:spTree>
    <p:extLst>
      <p:ext uri="{BB962C8B-B14F-4D97-AF65-F5344CB8AC3E}">
        <p14:creationId xmlns:p14="http://schemas.microsoft.com/office/powerpoint/2010/main" val="357341725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86B544-743C-443D-AE0E-25F41CF2A945}"/>
              </a:ext>
            </a:extLst>
          </p:cNvPr>
          <p:cNvSpPr>
            <a:spLocks noGrp="1"/>
          </p:cNvSpPr>
          <p:nvPr>
            <p:ph type="title"/>
          </p:nvPr>
        </p:nvSpPr>
        <p:spPr>
          <a:xfrm>
            <a:off x="609765" y="238135"/>
            <a:ext cx="11141055" cy="1103313"/>
          </a:xfrm>
        </p:spPr>
        <p:txBody>
          <a:bodyPr/>
          <a:lstStyle/>
          <a:p>
            <a:r>
              <a:rPr lang="en-US" dirty="0"/>
              <a:t>Study 309/KEYNOTE-775: TEAEs</a:t>
            </a:r>
          </a:p>
        </p:txBody>
      </p:sp>
      <p:sp>
        <p:nvSpPr>
          <p:cNvPr id="10" name="Text Box 15">
            <a:extLst>
              <a:ext uri="{FF2B5EF4-FFF2-40B4-BE49-F238E27FC236}">
                <a16:creationId xmlns:a16="http://schemas.microsoft.com/office/drawing/2014/main" id="{B7BCC856-FFBD-A847-9718-DC42E7147226}"/>
              </a:ext>
            </a:extLst>
          </p:cNvPr>
          <p:cNvSpPr txBox="1">
            <a:spLocks noChangeArrowheads="1"/>
          </p:cNvSpPr>
          <p:nvPr/>
        </p:nvSpPr>
        <p:spPr bwMode="auto">
          <a:xfrm>
            <a:off x="422912" y="6368603"/>
            <a:ext cx="7853363"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mn-cs"/>
              </a:rPr>
              <a:t>Makker. NEJM. 2022;386:437.</a:t>
            </a:r>
          </a:p>
        </p:txBody>
      </p:sp>
      <p:graphicFrame>
        <p:nvGraphicFramePr>
          <p:cNvPr id="8" name="Group 155">
            <a:extLst>
              <a:ext uri="{FF2B5EF4-FFF2-40B4-BE49-F238E27FC236}">
                <a16:creationId xmlns:a16="http://schemas.microsoft.com/office/drawing/2014/main" id="{F5AEC90D-AB54-410E-99E1-6B5DC74E76D8}"/>
              </a:ext>
            </a:extLst>
          </p:cNvPr>
          <p:cNvGraphicFramePr>
            <a:graphicFrameLocks/>
          </p:cNvGraphicFramePr>
          <p:nvPr/>
        </p:nvGraphicFramePr>
        <p:xfrm>
          <a:off x="719141" y="1599809"/>
          <a:ext cx="5641247" cy="3688188"/>
        </p:xfrm>
        <a:graphic>
          <a:graphicData uri="http://schemas.openxmlformats.org/drawingml/2006/table">
            <a:tbl>
              <a:tblPr/>
              <a:tblGrid>
                <a:gridCol w="1868243">
                  <a:extLst>
                    <a:ext uri="{9D8B030D-6E8A-4147-A177-3AD203B41FA5}">
                      <a16:colId xmlns:a16="http://schemas.microsoft.com/office/drawing/2014/main" val="20000"/>
                    </a:ext>
                  </a:extLst>
                </a:gridCol>
                <a:gridCol w="943251">
                  <a:extLst>
                    <a:ext uri="{9D8B030D-6E8A-4147-A177-3AD203B41FA5}">
                      <a16:colId xmlns:a16="http://schemas.microsoft.com/office/drawing/2014/main" val="1238656420"/>
                    </a:ext>
                  </a:extLst>
                </a:gridCol>
                <a:gridCol w="943251">
                  <a:extLst>
                    <a:ext uri="{9D8B030D-6E8A-4147-A177-3AD203B41FA5}">
                      <a16:colId xmlns:a16="http://schemas.microsoft.com/office/drawing/2014/main" val="3873078834"/>
                    </a:ext>
                  </a:extLst>
                </a:gridCol>
                <a:gridCol w="943251">
                  <a:extLst>
                    <a:ext uri="{9D8B030D-6E8A-4147-A177-3AD203B41FA5}">
                      <a16:colId xmlns:a16="http://schemas.microsoft.com/office/drawing/2014/main" val="1328308896"/>
                    </a:ext>
                  </a:extLst>
                </a:gridCol>
                <a:gridCol w="943251">
                  <a:extLst>
                    <a:ext uri="{9D8B030D-6E8A-4147-A177-3AD203B41FA5}">
                      <a16:colId xmlns:a16="http://schemas.microsoft.com/office/drawing/2014/main" val="3105812049"/>
                    </a:ext>
                  </a:extLst>
                </a:gridCol>
              </a:tblGrid>
              <a:tr h="370052">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TEAE,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algn="ctr"/>
                      <a:r>
                        <a:rPr lang="en-US" sz="1600" b="1" dirty="0">
                          <a:latin typeface="Calibri" panose="020F0502020204030204" pitchFamily="34" charset="0"/>
                          <a:cs typeface="Calibri" panose="020F0502020204030204" pitchFamily="34" charset="0"/>
                        </a:rPr>
                        <a:t>Lenvatinib + Pembrolizumab</a:t>
                      </a:r>
                    </a:p>
                    <a:p>
                      <a:pPr algn="ctr"/>
                      <a:r>
                        <a:rPr lang="en-US" sz="1600" b="1" dirty="0">
                          <a:latin typeface="Calibri" panose="020F0502020204030204" pitchFamily="34" charset="0"/>
                          <a:cs typeface="Calibri" panose="020F0502020204030204" pitchFamily="34" charset="0"/>
                        </a:rPr>
                        <a:t>(n = 406)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US" sz="1600" b="1" i="0" dirty="0">
                        <a:latin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482"/>
                    </a:solidFill>
                  </a:tcPr>
                </a:tc>
                <a:tc gridSpan="2">
                  <a:txBody>
                    <a:bodyPr/>
                    <a:lstStyle/>
                    <a:p>
                      <a:pPr algn="ctr"/>
                      <a:r>
                        <a:rPr lang="en-US" sz="1600" b="1" dirty="0">
                          <a:latin typeface="Calibri" panose="020F0502020204030204" pitchFamily="34" charset="0"/>
                          <a:cs typeface="Calibri" panose="020F0502020204030204" pitchFamily="34" charset="0"/>
                        </a:rPr>
                        <a:t>Doxorubicin or Paclitaxel</a:t>
                      </a:r>
                    </a:p>
                    <a:p>
                      <a:pPr algn="ctr"/>
                      <a:r>
                        <a:rPr lang="en-US" sz="1600" b="1" dirty="0">
                          <a:latin typeface="Calibri" panose="020F0502020204030204" pitchFamily="34" charset="0"/>
                          <a:cs typeface="Calibri" panose="020F0502020204030204" pitchFamily="34" charset="0"/>
                        </a:rPr>
                        <a:t>(n = 351)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US" sz="1600" b="1" i="0" dirty="0">
                        <a:latin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482"/>
                    </a:solidFill>
                  </a:tcPr>
                </a:tc>
                <a:extLst>
                  <a:ext uri="{0D108BD9-81ED-4DB2-BD59-A6C34878D82A}">
                    <a16:rowId xmlns:a16="http://schemas.microsoft.com/office/drawing/2014/main" val="45661163"/>
                  </a:ext>
                </a:extLst>
              </a:tr>
              <a:tr h="28428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04482"/>
                    </a:solidFill>
                  </a:tcPr>
                </a:tc>
                <a:tc>
                  <a:txBody>
                    <a:bodyPr/>
                    <a:lstStyle/>
                    <a:p>
                      <a:pPr algn="ctr"/>
                      <a:r>
                        <a:rPr lang="en-US" sz="1600" b="1" dirty="0">
                          <a:latin typeface="Calibri" panose="020F0502020204030204" pitchFamily="34" charset="0"/>
                          <a:cs typeface="Calibri" panose="020F0502020204030204" pitchFamily="34" charset="0"/>
                        </a:rPr>
                        <a:t>Any Grade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Grade ≥3*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Any Grade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Grade ≥3*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1535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Hypertension</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Hypothyroidism</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Diarrhea</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Nausea</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Decreased appetite</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Vomiting</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Weight decrease</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Fatigue</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Arthralgia</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33.0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bl>
          </a:graphicData>
        </a:graphic>
      </p:graphicFrame>
      <p:graphicFrame>
        <p:nvGraphicFramePr>
          <p:cNvPr id="11" name="Group 155">
            <a:extLst>
              <a:ext uri="{FF2B5EF4-FFF2-40B4-BE49-F238E27FC236}">
                <a16:creationId xmlns:a16="http://schemas.microsoft.com/office/drawing/2014/main" id="{FD9E3B95-F7CF-4619-8536-6A2FEC721F08}"/>
              </a:ext>
            </a:extLst>
          </p:cNvPr>
          <p:cNvGraphicFramePr>
            <a:graphicFrameLocks/>
          </p:cNvGraphicFramePr>
          <p:nvPr/>
        </p:nvGraphicFramePr>
        <p:xfrm>
          <a:off x="6501217" y="1601799"/>
          <a:ext cx="4971019" cy="3444348"/>
        </p:xfrm>
        <a:graphic>
          <a:graphicData uri="http://schemas.openxmlformats.org/drawingml/2006/table">
            <a:tbl>
              <a:tblPr/>
              <a:tblGrid>
                <a:gridCol w="1362031">
                  <a:extLst>
                    <a:ext uri="{9D8B030D-6E8A-4147-A177-3AD203B41FA5}">
                      <a16:colId xmlns:a16="http://schemas.microsoft.com/office/drawing/2014/main" val="20000"/>
                    </a:ext>
                  </a:extLst>
                </a:gridCol>
                <a:gridCol w="902247">
                  <a:extLst>
                    <a:ext uri="{9D8B030D-6E8A-4147-A177-3AD203B41FA5}">
                      <a16:colId xmlns:a16="http://schemas.microsoft.com/office/drawing/2014/main" val="1238656420"/>
                    </a:ext>
                  </a:extLst>
                </a:gridCol>
                <a:gridCol w="902247">
                  <a:extLst>
                    <a:ext uri="{9D8B030D-6E8A-4147-A177-3AD203B41FA5}">
                      <a16:colId xmlns:a16="http://schemas.microsoft.com/office/drawing/2014/main" val="3873078834"/>
                    </a:ext>
                  </a:extLst>
                </a:gridCol>
                <a:gridCol w="902247">
                  <a:extLst>
                    <a:ext uri="{9D8B030D-6E8A-4147-A177-3AD203B41FA5}">
                      <a16:colId xmlns:a16="http://schemas.microsoft.com/office/drawing/2014/main" val="1328308896"/>
                    </a:ext>
                  </a:extLst>
                </a:gridCol>
                <a:gridCol w="902247">
                  <a:extLst>
                    <a:ext uri="{9D8B030D-6E8A-4147-A177-3AD203B41FA5}">
                      <a16:colId xmlns:a16="http://schemas.microsoft.com/office/drawing/2014/main" val="3105812049"/>
                    </a:ext>
                  </a:extLst>
                </a:gridCol>
              </a:tblGrid>
              <a:tr h="370052">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TEAE,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algn="ctr"/>
                      <a:r>
                        <a:rPr lang="en-US" sz="1600" b="1" dirty="0">
                          <a:latin typeface="Calibri" panose="020F0502020204030204" pitchFamily="34" charset="0"/>
                          <a:cs typeface="Calibri" panose="020F0502020204030204" pitchFamily="34" charset="0"/>
                        </a:rPr>
                        <a:t>Lenvatinib + Pembrolizumab</a:t>
                      </a:r>
                    </a:p>
                    <a:p>
                      <a:pPr algn="ctr"/>
                      <a:r>
                        <a:rPr lang="en-US" sz="1600" b="1" dirty="0">
                          <a:latin typeface="Calibri" panose="020F0502020204030204" pitchFamily="34" charset="0"/>
                          <a:cs typeface="Calibri" panose="020F0502020204030204" pitchFamily="34" charset="0"/>
                        </a:rPr>
                        <a:t>(n = 406)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US" sz="1600" b="1" i="0" dirty="0">
                        <a:latin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482"/>
                    </a:solidFill>
                  </a:tcPr>
                </a:tc>
                <a:tc gridSpan="2">
                  <a:txBody>
                    <a:bodyPr/>
                    <a:lstStyle/>
                    <a:p>
                      <a:pPr algn="ctr"/>
                      <a:r>
                        <a:rPr lang="en-US" sz="1600" b="1" dirty="0">
                          <a:latin typeface="Calibri" panose="020F0502020204030204" pitchFamily="34" charset="0"/>
                          <a:cs typeface="Calibri" panose="020F0502020204030204" pitchFamily="34" charset="0"/>
                        </a:rPr>
                        <a:t>Doxorubicin or Paclitaxel</a:t>
                      </a:r>
                    </a:p>
                    <a:p>
                      <a:pPr algn="ctr"/>
                      <a:r>
                        <a:rPr lang="en-US" sz="1600" b="1" dirty="0">
                          <a:latin typeface="Calibri" panose="020F0502020204030204" pitchFamily="34" charset="0"/>
                          <a:cs typeface="Calibri" panose="020F0502020204030204" pitchFamily="34" charset="0"/>
                        </a:rPr>
                        <a:t>(n = 351)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US" sz="1600" b="1" i="0" dirty="0">
                        <a:latin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4482"/>
                    </a:solidFill>
                  </a:tcPr>
                </a:tc>
                <a:extLst>
                  <a:ext uri="{0D108BD9-81ED-4DB2-BD59-A6C34878D82A}">
                    <a16:rowId xmlns:a16="http://schemas.microsoft.com/office/drawing/2014/main" val="45661163"/>
                  </a:ext>
                </a:extLst>
              </a:tr>
              <a:tr h="28428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04482"/>
                    </a:solidFill>
                  </a:tcPr>
                </a:tc>
                <a:tc>
                  <a:txBody>
                    <a:bodyPr/>
                    <a:lstStyle/>
                    <a:p>
                      <a:pPr algn="ctr"/>
                      <a:r>
                        <a:rPr lang="en-US" sz="1600" b="1" dirty="0">
                          <a:latin typeface="Calibri" panose="020F0502020204030204" pitchFamily="34" charset="0"/>
                          <a:cs typeface="Calibri" panose="020F0502020204030204" pitchFamily="34" charset="0"/>
                        </a:rPr>
                        <a:t>Any Grade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Grade ≥3*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Any Grade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Grade ≥3*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1535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Proteinuria</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Anemia</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Constipation</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UTI</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Headache</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Asthenia</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Neutropenia</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Alopecia</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48.7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bl>
          </a:graphicData>
        </a:graphic>
      </p:graphicFrame>
      <p:sp>
        <p:nvSpPr>
          <p:cNvPr id="3" name="TextBox 2">
            <a:extLst>
              <a:ext uri="{FF2B5EF4-FFF2-40B4-BE49-F238E27FC236}">
                <a16:creationId xmlns:a16="http://schemas.microsoft.com/office/drawing/2014/main" id="{89E10DE4-298B-41E2-9B64-F0279E2D25EB}"/>
              </a:ext>
            </a:extLst>
          </p:cNvPr>
          <p:cNvSpPr txBox="1"/>
          <p:nvPr/>
        </p:nvSpPr>
        <p:spPr bwMode="auto">
          <a:xfrm>
            <a:off x="637714" y="5257800"/>
            <a:ext cx="10916571"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*In the lenvatinib and pembrolizumab arm, 5.7% of patients suffered grade 5 AEs (including events of gastrointestinal disorder [1.2%], cardiac disorder [0.5%], general disorder [1.5%], and infections [0.7%]), and 4.9% of patients in the TPC arm suffered grade 5 AEs (including cardiac disorder [1%], general disorder [1.3%], infections [1.5%], and subdural hematoma [0.3%]). </a:t>
            </a:r>
          </a:p>
        </p:txBody>
      </p:sp>
      <p:sp>
        <p:nvSpPr>
          <p:cNvPr id="4" name="Rectangle 3">
            <a:extLst>
              <a:ext uri="{FF2B5EF4-FFF2-40B4-BE49-F238E27FC236}">
                <a16:creationId xmlns:a16="http://schemas.microsoft.com/office/drawing/2014/main" id="{592B2FE4-0C79-4FC0-AA43-758FEB4EF758}"/>
              </a:ext>
            </a:extLst>
          </p:cNvPr>
          <p:cNvSpPr/>
          <p:nvPr/>
        </p:nvSpPr>
        <p:spPr bwMode="auto">
          <a:xfrm>
            <a:off x="719138" y="3014468"/>
            <a:ext cx="5641247" cy="780698"/>
          </a:xfrm>
          <a:prstGeom prst="rect">
            <a:avLst/>
          </a:prstGeom>
          <a:noFill/>
          <a:ln w="28575">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3630116117"/>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2">
            <a:extLst>
              <a:ext uri="{FF2B5EF4-FFF2-40B4-BE49-F238E27FC236}">
                <a16:creationId xmlns:a16="http://schemas.microsoft.com/office/drawing/2014/main" id="{C245E1E5-CAB2-41B7-996A-32F0099C16D2}"/>
              </a:ext>
            </a:extLst>
          </p:cNvPr>
          <p:cNvSpPr>
            <a:spLocks noGrp="1"/>
          </p:cNvSpPr>
          <p:nvPr>
            <p:ph type="title"/>
          </p:nvPr>
        </p:nvSpPr>
        <p:spPr>
          <a:xfrm>
            <a:off x="609765" y="238135"/>
            <a:ext cx="11141055" cy="1103313"/>
          </a:xfrm>
        </p:spPr>
        <p:txBody>
          <a:bodyPr/>
          <a:lstStyle/>
          <a:p>
            <a:r>
              <a:rPr lang="en-US" dirty="0"/>
              <a:t>Selected Ongoing Phase II or III Trials in</a:t>
            </a:r>
            <a:br>
              <a:rPr lang="en-US" dirty="0"/>
            </a:br>
            <a:r>
              <a:rPr lang="en-US" dirty="0"/>
              <a:t>Advanced/Recurrent Endometrial Cancer</a:t>
            </a:r>
          </a:p>
        </p:txBody>
      </p:sp>
      <p:sp>
        <p:nvSpPr>
          <p:cNvPr id="11" name="Content Placeholder 3">
            <a:extLst>
              <a:ext uri="{FF2B5EF4-FFF2-40B4-BE49-F238E27FC236}">
                <a16:creationId xmlns:a16="http://schemas.microsoft.com/office/drawing/2014/main" id="{7050D6B7-80F5-4654-823C-35DB8EDCA1E0}"/>
              </a:ext>
            </a:extLst>
          </p:cNvPr>
          <p:cNvSpPr txBox="1">
            <a:spLocks/>
          </p:cNvSpPr>
          <p:nvPr/>
        </p:nvSpPr>
        <p:spPr>
          <a:xfrm>
            <a:off x="406960" y="6218964"/>
            <a:ext cx="10616184" cy="432146"/>
          </a:xfrm>
          <a:prstGeom prst="rect">
            <a:avLst/>
          </a:prstGeom>
        </p:spPr>
        <p:txBody>
          <a:bodyPr anchor="b"/>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eaLnBrk="1" hangingPunct="1">
              <a:buNone/>
              <a:defRPr/>
            </a:pPr>
            <a:r>
              <a:rPr lang="en-US" sz="1200" b="0" kern="1200" dirty="0">
                <a:solidFill>
                  <a:schemeClr val="bg2"/>
                </a:solidFill>
                <a:latin typeface="Calibri" panose="020F0502020204030204" pitchFamily="34" charset="0"/>
                <a:ea typeface="+mn-ea"/>
                <a:cs typeface="+mn-cs"/>
              </a:rPr>
              <a:t>Clinicaltrials.gov.</a:t>
            </a:r>
            <a:endParaRPr lang="en-US" altLang="en-US" sz="1200" b="0" dirty="0">
              <a:solidFill>
                <a:schemeClr val="bg2"/>
              </a:solidFill>
              <a:latin typeface="Calibri" panose="020F0502020204030204" pitchFamily="34" charset="0"/>
              <a:cs typeface="+mn-cs"/>
            </a:endParaRPr>
          </a:p>
        </p:txBody>
      </p:sp>
      <p:graphicFrame>
        <p:nvGraphicFramePr>
          <p:cNvPr id="20" name="Table 19">
            <a:extLst>
              <a:ext uri="{FF2B5EF4-FFF2-40B4-BE49-F238E27FC236}">
                <a16:creationId xmlns:a16="http://schemas.microsoft.com/office/drawing/2014/main" id="{EFB49FB4-B005-4323-841A-90E3B867F0BB}"/>
              </a:ext>
            </a:extLst>
          </p:cNvPr>
          <p:cNvGraphicFramePr>
            <a:graphicFrameLocks noGrp="1"/>
          </p:cNvGraphicFramePr>
          <p:nvPr>
            <p:extLst>
              <p:ext uri="{D42A27DB-BD31-4B8C-83A1-F6EECF244321}">
                <p14:modId xmlns:p14="http://schemas.microsoft.com/office/powerpoint/2010/main" val="745837324"/>
              </p:ext>
            </p:extLst>
          </p:nvPr>
        </p:nvGraphicFramePr>
        <p:xfrm>
          <a:off x="495300" y="1599256"/>
          <a:ext cx="11263313" cy="3562858"/>
        </p:xfrm>
        <a:graphic>
          <a:graphicData uri="http://schemas.openxmlformats.org/drawingml/2006/table">
            <a:tbl>
              <a:tblPr firstRow="1" bandRow="1">
                <a:tableStyleId>{5C22544A-7EE6-4342-B048-85BDC9FD1C3A}</a:tableStyleId>
              </a:tblPr>
              <a:tblGrid>
                <a:gridCol w="2026634">
                  <a:extLst>
                    <a:ext uri="{9D8B030D-6E8A-4147-A177-3AD203B41FA5}">
                      <a16:colId xmlns:a16="http://schemas.microsoft.com/office/drawing/2014/main" val="20000"/>
                    </a:ext>
                  </a:extLst>
                </a:gridCol>
                <a:gridCol w="1249723">
                  <a:extLst>
                    <a:ext uri="{9D8B030D-6E8A-4147-A177-3AD203B41FA5}">
                      <a16:colId xmlns:a16="http://schemas.microsoft.com/office/drawing/2014/main" val="20001"/>
                    </a:ext>
                  </a:extLst>
                </a:gridCol>
                <a:gridCol w="3941690">
                  <a:extLst>
                    <a:ext uri="{9D8B030D-6E8A-4147-A177-3AD203B41FA5}">
                      <a16:colId xmlns:a16="http://schemas.microsoft.com/office/drawing/2014/main" val="1216774763"/>
                    </a:ext>
                  </a:extLst>
                </a:gridCol>
                <a:gridCol w="1592147">
                  <a:extLst>
                    <a:ext uri="{9D8B030D-6E8A-4147-A177-3AD203B41FA5}">
                      <a16:colId xmlns:a16="http://schemas.microsoft.com/office/drawing/2014/main" val="1603609942"/>
                    </a:ext>
                  </a:extLst>
                </a:gridCol>
                <a:gridCol w="1315252">
                  <a:extLst>
                    <a:ext uri="{9D8B030D-6E8A-4147-A177-3AD203B41FA5}">
                      <a16:colId xmlns:a16="http://schemas.microsoft.com/office/drawing/2014/main" val="255152719"/>
                    </a:ext>
                  </a:extLst>
                </a:gridCol>
                <a:gridCol w="1137867">
                  <a:extLst>
                    <a:ext uri="{9D8B030D-6E8A-4147-A177-3AD203B41FA5}">
                      <a16:colId xmlns:a16="http://schemas.microsoft.com/office/drawing/2014/main" val="2905282071"/>
                    </a:ext>
                  </a:extLst>
                </a:gridCol>
              </a:tblGrid>
              <a:tr h="184705">
                <a:tc>
                  <a:txBody>
                    <a:bodyPr/>
                    <a:lstStyle/>
                    <a:p>
                      <a:pPr marL="0" marR="0">
                        <a:lnSpc>
                          <a:spcPct val="115000"/>
                        </a:lnSpc>
                        <a:spcBef>
                          <a:spcPts val="0"/>
                        </a:spcBef>
                        <a:spcAft>
                          <a:spcPts val="0"/>
                        </a:spcAft>
                        <a:tabLst>
                          <a:tab pos="228600" algn="l"/>
                        </a:tabLst>
                      </a:pPr>
                      <a:r>
                        <a:rPr lang="en-US" sz="1600" b="1" dirty="0">
                          <a:solidFill>
                            <a:schemeClr val="tx1"/>
                          </a:solidFill>
                          <a:effectLst/>
                          <a:latin typeface="Calibri" panose="020F0502020204030204" pitchFamily="34" charset="0"/>
                          <a:ea typeface="Times New Roman" panose="02020603050405020304" pitchFamily="18" charset="0"/>
                          <a:cs typeface="Calibri" panose="020F0502020204030204" pitchFamily="34" charset="0"/>
                        </a:rPr>
                        <a:t>Study </a:t>
                      </a:r>
                      <a:endParaRPr lang="en-US" sz="1600" dirty="0">
                        <a:solidFill>
                          <a:schemeClr val="tx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algn="ctr">
                        <a:lnSpc>
                          <a:spcPct val="115000"/>
                        </a:lnSpc>
                        <a:spcBef>
                          <a:spcPts val="0"/>
                        </a:spcBef>
                        <a:spcAft>
                          <a:spcPts val="0"/>
                        </a:spcAft>
                        <a:tabLst>
                          <a:tab pos="228600" algn="l"/>
                        </a:tabLst>
                      </a:pPr>
                      <a:r>
                        <a:rPr lang="en-US" sz="1600" b="1" dirty="0">
                          <a:solidFill>
                            <a:schemeClr val="tx1"/>
                          </a:solidFill>
                          <a:effectLst/>
                          <a:latin typeface="Calibri" panose="020F0502020204030204" pitchFamily="34" charset="0"/>
                          <a:ea typeface="Times New Roman" panose="02020603050405020304" pitchFamily="18" charset="0"/>
                          <a:cs typeface="Calibri" panose="020F0502020204030204" pitchFamily="34" charset="0"/>
                        </a:rPr>
                        <a:t>Setting</a:t>
                      </a:r>
                      <a:endParaRPr lang="en-US" sz="1600" dirty="0">
                        <a:solidFill>
                          <a:schemeClr val="tx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algn="ctr">
                        <a:lnSpc>
                          <a:spcPct val="115000"/>
                        </a:lnSpc>
                        <a:spcBef>
                          <a:spcPts val="0"/>
                        </a:spcBef>
                        <a:spcAft>
                          <a:spcPts val="0"/>
                        </a:spcAft>
                        <a:tabLst>
                          <a:tab pos="228600" algn="l"/>
                        </a:tabLst>
                      </a:pPr>
                      <a:r>
                        <a:rPr lang="en-US" sz="1600" b="1" dirty="0">
                          <a:solidFill>
                            <a:schemeClr val="tx1"/>
                          </a:solidFill>
                          <a:effectLst/>
                          <a:latin typeface="Calibri" panose="020F0502020204030204" pitchFamily="34" charset="0"/>
                          <a:ea typeface="Times New Roman" panose="02020603050405020304" pitchFamily="18" charset="0"/>
                          <a:cs typeface="Calibri" panose="020F0502020204030204" pitchFamily="34" charset="0"/>
                        </a:rPr>
                        <a:t>Treatment</a:t>
                      </a:r>
                      <a:endParaRPr lang="en-US" sz="1600" dirty="0">
                        <a:solidFill>
                          <a:schemeClr val="tx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algn="ctr">
                        <a:lnSpc>
                          <a:spcPct val="115000"/>
                        </a:lnSpc>
                        <a:spcBef>
                          <a:spcPts val="0"/>
                        </a:spcBef>
                        <a:spcAft>
                          <a:spcPts val="0"/>
                        </a:spcAft>
                        <a:tabLst>
                          <a:tab pos="228600" algn="l"/>
                        </a:tabLst>
                      </a:pPr>
                      <a:r>
                        <a:rPr lang="en-US" sz="1600" b="1" dirty="0">
                          <a:solidFill>
                            <a:schemeClr val="tx1"/>
                          </a:solidFill>
                          <a:effectLst/>
                          <a:latin typeface="Calibri" panose="020F0502020204030204" pitchFamily="34" charset="0"/>
                          <a:ea typeface="Times New Roman" panose="02020603050405020304" pitchFamily="18" charset="0"/>
                          <a:cs typeface="Calibri" panose="020F0502020204030204" pitchFamily="34" charset="0"/>
                        </a:rPr>
                        <a:t>Estimated N</a:t>
                      </a:r>
                      <a:endParaRPr lang="en-US" sz="1600" dirty="0">
                        <a:solidFill>
                          <a:schemeClr val="tx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algn="ctr">
                        <a:lnSpc>
                          <a:spcPct val="115000"/>
                        </a:lnSpc>
                        <a:spcBef>
                          <a:spcPts val="0"/>
                        </a:spcBef>
                        <a:spcAft>
                          <a:spcPts val="0"/>
                        </a:spcAft>
                        <a:tabLst>
                          <a:tab pos="228600" algn="l"/>
                        </a:tabLst>
                      </a:pPr>
                      <a:r>
                        <a:rPr lang="en-US" sz="1600" b="1" dirty="0">
                          <a:solidFill>
                            <a:schemeClr val="tx1"/>
                          </a:solidFill>
                          <a:effectLst/>
                          <a:latin typeface="Calibri" panose="020F0502020204030204" pitchFamily="34" charset="0"/>
                          <a:ea typeface="Times New Roman" panose="02020603050405020304" pitchFamily="18" charset="0"/>
                          <a:cs typeface="Calibri" panose="020F0502020204030204" pitchFamily="34" charset="0"/>
                        </a:rPr>
                        <a:t>Trial Status</a:t>
                      </a:r>
                      <a:endParaRPr lang="en-US" sz="1600" dirty="0">
                        <a:solidFill>
                          <a:schemeClr val="tx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algn="ctr">
                        <a:lnSpc>
                          <a:spcPct val="115000"/>
                        </a:lnSpc>
                        <a:spcBef>
                          <a:spcPts val="0"/>
                        </a:spcBef>
                        <a:spcAft>
                          <a:spcPts val="0"/>
                        </a:spcAft>
                        <a:tabLst>
                          <a:tab pos="228600" algn="l"/>
                        </a:tabLst>
                      </a:pPr>
                      <a:r>
                        <a:rPr lang="en-US" sz="1600" b="1" dirty="0">
                          <a:solidFill>
                            <a:schemeClr val="tx1"/>
                          </a:solidFill>
                          <a:effectLst/>
                          <a:latin typeface="Calibri" panose="020F0502020204030204" pitchFamily="34" charset="0"/>
                          <a:ea typeface="Times New Roman" panose="02020603050405020304" pitchFamily="18" charset="0"/>
                          <a:cs typeface="Calibri" panose="020F0502020204030204" pitchFamily="34" charset="0"/>
                        </a:rPr>
                        <a:t>Endpoint</a:t>
                      </a:r>
                      <a:endParaRPr lang="en-US" sz="1600" dirty="0">
                        <a:solidFill>
                          <a:schemeClr val="tx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378642">
                <a:tc>
                  <a:txBody>
                    <a:bodyPr/>
                    <a:lstStyle/>
                    <a:p>
                      <a:pPr marL="0" marR="0">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AtTEnd/</a:t>
                      </a:r>
                      <a:b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b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IRFMN-EN-7556 (NCT03603184)</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95250" marR="0" algn="ctr">
                        <a:lnSpc>
                          <a:spcPct val="115000"/>
                        </a:lnSpc>
                        <a:spcBef>
                          <a:spcPts val="0"/>
                        </a:spcBef>
                        <a:spcAft>
                          <a:spcPts val="0"/>
                        </a:spcAft>
                      </a:pPr>
                      <a:r>
                        <a:rPr lang="en-GB"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1L</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Atezolizumab + carboplatin/paclitaxel vs </a:t>
                      </a:r>
                      <a:b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b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placebo + carboplatin/paclitaxel</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550</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Active not recruiting</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OS, PFS</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5"/>
                  </a:ext>
                </a:extLst>
              </a:tr>
              <a:tr h="378642">
                <a:tc>
                  <a:txBody>
                    <a:bodyPr/>
                    <a:lstStyle/>
                    <a:p>
                      <a:pPr marL="0" marR="0">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GOG 3041/</a:t>
                      </a:r>
                      <a:b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b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DUO-E/ENGOT-EN10 (NCT04269200)</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95250" marR="0" algn="ctr">
                        <a:lnSpc>
                          <a:spcPct val="115000"/>
                        </a:lnSpc>
                        <a:spcBef>
                          <a:spcPts val="0"/>
                        </a:spcBef>
                        <a:spcAft>
                          <a:spcPts val="0"/>
                        </a:spcAft>
                      </a:pPr>
                      <a:r>
                        <a:rPr lang="en-GB"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1L</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Durvalumab + carboplatin/paclitaxel </a:t>
                      </a:r>
                      <a:b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b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followed by maintenance </a:t>
                      </a:r>
                      <a:b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b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durvalumab ± olaparib</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699</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Recruiting</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PFS</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6"/>
                  </a:ext>
                </a:extLst>
              </a:tr>
              <a:tr h="378642">
                <a:tc>
                  <a:txBody>
                    <a:bodyPr/>
                    <a:lstStyle/>
                    <a:p>
                      <a:pPr marL="0" marR="0">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LEAP-001/ </a:t>
                      </a:r>
                      <a:b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b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ENGOT-EN9</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(NCT03884101)</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95250" marR="0" algn="ctr">
                        <a:lnSpc>
                          <a:spcPct val="115000"/>
                        </a:lnSpc>
                        <a:spcBef>
                          <a:spcPts val="0"/>
                        </a:spcBef>
                        <a:spcAft>
                          <a:spcPts val="0"/>
                        </a:spcAft>
                      </a:pPr>
                      <a:r>
                        <a:rPr lang="en-GB"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1L and 2L</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Lenvatinib + pembrolizumab vs </a:t>
                      </a:r>
                      <a:b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b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carboplatin + paclitaxel </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875</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Active not recruiting</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PFS; OS</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76425804"/>
                  </a:ext>
                </a:extLst>
              </a:tr>
              <a:tr h="378642">
                <a:tc>
                  <a:txBody>
                    <a:bodyPr/>
                    <a:lstStyle/>
                    <a:p>
                      <a:pPr marL="0" marR="0">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XPORT-EC</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(NCT05611931)</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nSpc>
                          <a:spcPct val="115000"/>
                        </a:lnSpc>
                        <a:spcBef>
                          <a:spcPts val="0"/>
                        </a:spcBef>
                        <a:spcAft>
                          <a:spcPts val="0"/>
                        </a:spcAft>
                        <a:buFont typeface="Wingdings" panose="05000000000000000000" pitchFamily="2" charset="2"/>
                        <a:buNone/>
                      </a:pPr>
                      <a:r>
                        <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rPr>
                        <a:t>Maintenance</a:t>
                      </a: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M</a:t>
                      </a:r>
                      <a:r>
                        <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rPr>
                        <a:t>aintenance selinexor vs placebo</a:t>
                      </a: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220</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Recruiting</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PFS per RECIST</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gn="ctr">
                        <a:lnSpc>
                          <a:spcPct val="115000"/>
                        </a:lnSpc>
                        <a:spcBef>
                          <a:spcPts val="0"/>
                        </a:spcBef>
                        <a:spcAft>
                          <a:spcPts val="0"/>
                        </a:spcAft>
                        <a:tabLst>
                          <a:tab pos="228600" algn="l"/>
                        </a:tabLst>
                      </a:pPr>
                      <a:r>
                        <a:rPr lang="en-US" sz="16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at 34 mo</a:t>
                      </a:r>
                      <a:endParaRPr lang="en-US" sz="16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166287361"/>
                  </a:ext>
                </a:extLst>
              </a:tr>
            </a:tbl>
          </a:graphicData>
        </a:graphic>
      </p:graphicFrame>
    </p:spTree>
    <p:extLst>
      <p:ext uri="{BB962C8B-B14F-4D97-AF65-F5344CB8AC3E}">
        <p14:creationId xmlns:p14="http://schemas.microsoft.com/office/powerpoint/2010/main" val="3760225302"/>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a:xfrm>
            <a:off x="598489" y="1600200"/>
            <a:ext cx="10883899" cy="2057400"/>
          </a:xfrm>
        </p:spPr>
        <p:txBody>
          <a:bodyPr>
            <a:normAutofit/>
          </a:bodyPr>
          <a:lstStyle/>
          <a:p>
            <a:r>
              <a:rPr lang="en-US" sz="4000" dirty="0"/>
              <a:t>Cervical Cancer</a:t>
            </a:r>
            <a:endParaRPr lang="en-US" altLang="en-US" sz="4000" dirty="0"/>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9156BF-4E50-4234-BD56-8054C83356F8}"/>
              </a:ext>
            </a:extLst>
          </p:cNvPr>
          <p:cNvSpPr>
            <a:spLocks noGrp="1"/>
          </p:cNvSpPr>
          <p:nvPr>
            <p:ph type="title"/>
          </p:nvPr>
        </p:nvSpPr>
        <p:spPr/>
        <p:txBody>
          <a:bodyPr/>
          <a:lstStyle/>
          <a:p>
            <a:r>
              <a:rPr lang="en-US" dirty="0"/>
              <a:t>Cervical Cancer: </a:t>
            </a:r>
            <a:br>
              <a:rPr lang="en-US" dirty="0"/>
            </a:br>
            <a:r>
              <a:rPr lang="en-US" dirty="0"/>
              <a:t>Screening and Histologic/Cytologic Classification</a:t>
            </a:r>
          </a:p>
        </p:txBody>
      </p:sp>
      <p:sp>
        <p:nvSpPr>
          <p:cNvPr id="3" name="Content Placeholder 2">
            <a:extLst>
              <a:ext uri="{FF2B5EF4-FFF2-40B4-BE49-F238E27FC236}">
                <a16:creationId xmlns:a16="http://schemas.microsoft.com/office/drawing/2014/main" id="{39300F07-6BD0-48C5-A946-71590E8A9D31}"/>
              </a:ext>
            </a:extLst>
          </p:cNvPr>
          <p:cNvSpPr>
            <a:spLocks noGrp="1"/>
          </p:cNvSpPr>
          <p:nvPr>
            <p:ph idx="1"/>
          </p:nvPr>
        </p:nvSpPr>
        <p:spPr/>
        <p:txBody>
          <a:bodyPr/>
          <a:lstStyle/>
          <a:p>
            <a:pPr>
              <a:lnSpc>
                <a:spcPct val="100000"/>
              </a:lnSpc>
              <a:spcBef>
                <a:spcPts val="700"/>
              </a:spcBef>
              <a:spcAft>
                <a:spcPts val="500"/>
              </a:spcAft>
            </a:pPr>
            <a:r>
              <a:rPr lang="en-US" sz="2400" dirty="0">
                <a:effectLst/>
                <a:ea typeface="Times New Roman" panose="02020603050405020304" pitchFamily="18" charset="0"/>
              </a:rPr>
              <a:t>Regular screening can help discover early disease if present</a:t>
            </a:r>
            <a:r>
              <a:rPr lang="en-US" sz="2400" baseline="30000" dirty="0">
                <a:effectLst/>
                <a:ea typeface="Times New Roman" panose="02020603050405020304" pitchFamily="18" charset="0"/>
              </a:rPr>
              <a:t>1,2</a:t>
            </a:r>
            <a:endParaRPr lang="en-US" sz="2400" baseline="30000" dirty="0"/>
          </a:p>
          <a:p>
            <a:pPr>
              <a:lnSpc>
                <a:spcPct val="100000"/>
              </a:lnSpc>
              <a:spcBef>
                <a:spcPts val="700"/>
              </a:spcBef>
              <a:spcAft>
                <a:spcPts val="500"/>
              </a:spcAft>
            </a:pPr>
            <a:r>
              <a:rPr lang="en-US" sz="2400" dirty="0"/>
              <a:t>Testing modalities can include Pap tests, HPV tests, or both</a:t>
            </a:r>
          </a:p>
          <a:p>
            <a:pPr marL="457200" lvl="1" indent="0">
              <a:lnSpc>
                <a:spcPct val="100000"/>
              </a:lnSpc>
              <a:spcBef>
                <a:spcPts val="700"/>
              </a:spcBef>
              <a:spcAft>
                <a:spcPts val="500"/>
              </a:spcAft>
              <a:buNone/>
            </a:pPr>
            <a:r>
              <a:rPr lang="en-US" sz="2000" dirty="0"/>
              <a:t> </a:t>
            </a:r>
          </a:p>
        </p:txBody>
      </p:sp>
      <p:sp>
        <p:nvSpPr>
          <p:cNvPr id="8" name="TextBox 7">
            <a:extLst>
              <a:ext uri="{FF2B5EF4-FFF2-40B4-BE49-F238E27FC236}">
                <a16:creationId xmlns:a16="http://schemas.microsoft.com/office/drawing/2014/main" id="{1C276D89-02DF-4E1B-900B-3B8A3C3CA159}"/>
              </a:ext>
            </a:extLst>
          </p:cNvPr>
          <p:cNvSpPr txBox="1"/>
          <p:nvPr/>
        </p:nvSpPr>
        <p:spPr bwMode="auto">
          <a:xfrm>
            <a:off x="436171" y="6185376"/>
            <a:ext cx="9413148"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spcAft>
                <a:spcPct val="0"/>
              </a:spcAft>
            </a:pPr>
            <a:r>
              <a:rPr lang="en-US" sz="1200" b="0" kern="1200" dirty="0">
                <a:solidFill>
                  <a:srgbClr val="455560"/>
                </a:solidFill>
                <a:latin typeface="Calibri" panose="020F0502020204030204" pitchFamily="34" charset="0"/>
                <a:cs typeface="Calibri" panose="020F0502020204030204" pitchFamily="34" charset="0"/>
              </a:rPr>
              <a:t>1. cancer.org/cancer/cervical-cancer/detection-diagnosis-staging/screening-tests. </a:t>
            </a:r>
            <a:br>
              <a:rPr lang="en-US" sz="1200" b="0" kern="1200" dirty="0">
                <a:solidFill>
                  <a:srgbClr val="455560"/>
                </a:solidFill>
                <a:latin typeface="Calibri" panose="020F0502020204030204" pitchFamily="34" charset="0"/>
                <a:cs typeface="Calibri" panose="020F0502020204030204" pitchFamily="34" charset="0"/>
              </a:rPr>
            </a:br>
            <a:r>
              <a:rPr lang="en-US" sz="1200" b="0" kern="1200" dirty="0">
                <a:solidFill>
                  <a:srgbClr val="455560"/>
                </a:solidFill>
                <a:latin typeface="Calibri" panose="020F0502020204030204" pitchFamily="34" charset="0"/>
                <a:cs typeface="Calibri" panose="020F0502020204030204" pitchFamily="34" charset="0"/>
              </a:rPr>
              <a:t>2. choosingwisely.org/patient-resources/cervical-cancer-screening. 3. Schiffman. Cancer Epidemiol Biomarkers Prev. 2013;22:553.</a:t>
            </a:r>
          </a:p>
        </p:txBody>
      </p:sp>
      <p:sp>
        <p:nvSpPr>
          <p:cNvPr id="9" name="TextBox 8">
            <a:extLst>
              <a:ext uri="{FF2B5EF4-FFF2-40B4-BE49-F238E27FC236}">
                <a16:creationId xmlns:a16="http://schemas.microsoft.com/office/drawing/2014/main" id="{1B1BE72D-CBA6-4037-B1AA-7C0357E7C2E2}"/>
              </a:ext>
            </a:extLst>
          </p:cNvPr>
          <p:cNvSpPr txBox="1"/>
          <p:nvPr/>
        </p:nvSpPr>
        <p:spPr bwMode="auto">
          <a:xfrm>
            <a:off x="717474" y="5501978"/>
            <a:ext cx="108724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*Including carcinoma in situ.</a:t>
            </a:r>
          </a:p>
        </p:txBody>
      </p:sp>
      <p:graphicFrame>
        <p:nvGraphicFramePr>
          <p:cNvPr id="10" name="Table 12">
            <a:extLst>
              <a:ext uri="{FF2B5EF4-FFF2-40B4-BE49-F238E27FC236}">
                <a16:creationId xmlns:a16="http://schemas.microsoft.com/office/drawing/2014/main" id="{291FD3B9-03FF-4F94-AC4E-2B0CD52EA46F}"/>
              </a:ext>
            </a:extLst>
          </p:cNvPr>
          <p:cNvGraphicFramePr>
            <a:graphicFrameLocks noGrp="1"/>
          </p:cNvGraphicFramePr>
          <p:nvPr/>
        </p:nvGraphicFramePr>
        <p:xfrm>
          <a:off x="724750" y="3256426"/>
          <a:ext cx="10772407" cy="2283450"/>
        </p:xfrm>
        <a:graphic>
          <a:graphicData uri="http://schemas.openxmlformats.org/drawingml/2006/table">
            <a:tbl>
              <a:tblPr firstRow="1" bandRow="1">
                <a:effectLst/>
                <a:tableStyleId>{6E25E649-3F16-4E02-A733-19D2CDBF48F0}</a:tableStyleId>
              </a:tblPr>
              <a:tblGrid>
                <a:gridCol w="2064649">
                  <a:extLst>
                    <a:ext uri="{9D8B030D-6E8A-4147-A177-3AD203B41FA5}">
                      <a16:colId xmlns:a16="http://schemas.microsoft.com/office/drawing/2014/main" val="3683902491"/>
                    </a:ext>
                  </a:extLst>
                </a:gridCol>
                <a:gridCol w="1775610">
                  <a:extLst>
                    <a:ext uri="{9D8B030D-6E8A-4147-A177-3AD203B41FA5}">
                      <a16:colId xmlns:a16="http://schemas.microsoft.com/office/drawing/2014/main" val="1571798393"/>
                    </a:ext>
                  </a:extLst>
                </a:gridCol>
                <a:gridCol w="1733037">
                  <a:extLst>
                    <a:ext uri="{9D8B030D-6E8A-4147-A177-3AD203B41FA5}">
                      <a16:colId xmlns:a16="http://schemas.microsoft.com/office/drawing/2014/main" val="2381808222"/>
                    </a:ext>
                  </a:extLst>
                </a:gridCol>
                <a:gridCol w="1733037">
                  <a:extLst>
                    <a:ext uri="{9D8B030D-6E8A-4147-A177-3AD203B41FA5}">
                      <a16:colId xmlns:a16="http://schemas.microsoft.com/office/drawing/2014/main" val="2423457529"/>
                    </a:ext>
                  </a:extLst>
                </a:gridCol>
                <a:gridCol w="1733037">
                  <a:extLst>
                    <a:ext uri="{9D8B030D-6E8A-4147-A177-3AD203B41FA5}">
                      <a16:colId xmlns:a16="http://schemas.microsoft.com/office/drawing/2014/main" val="4032582609"/>
                    </a:ext>
                  </a:extLst>
                </a:gridCol>
                <a:gridCol w="1733037">
                  <a:extLst>
                    <a:ext uri="{9D8B030D-6E8A-4147-A177-3AD203B41FA5}">
                      <a16:colId xmlns:a16="http://schemas.microsoft.com/office/drawing/2014/main" val="4195810450"/>
                    </a:ext>
                  </a:extLst>
                </a:gridCol>
              </a:tblGrid>
              <a:tr h="234175">
                <a:tc rowSpan="2">
                  <a:txBody>
                    <a:bodyPr/>
                    <a:lstStyle/>
                    <a:p>
                      <a:pPr algn="ctr"/>
                      <a:r>
                        <a:rPr lang="en-US" sz="1400" dirty="0">
                          <a:latin typeface="Calibri" panose="020F0502020204030204" pitchFamily="34" charset="0"/>
                          <a:cs typeface="Calibri" panose="020F0502020204030204" pitchFamily="34" charset="0"/>
                        </a:rPr>
                        <a:t>Stage in Natural History</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3">
                  <a:txBody>
                    <a:bodyPr/>
                    <a:lstStyle/>
                    <a:p>
                      <a:pPr algn="ctr"/>
                      <a:r>
                        <a:rPr lang="en-US" sz="1400" dirty="0">
                          <a:latin typeface="Calibri" panose="020F0502020204030204" pitchFamily="34" charset="0"/>
                          <a:cs typeface="Calibri" panose="020F0502020204030204" pitchFamily="34" charset="0"/>
                        </a:rPr>
                        <a:t>Histology</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r>
                        <a:rPr lang="en-US" sz="1600" dirty="0">
                          <a:latin typeface="Calibri" panose="020F0502020204030204" pitchFamily="34" charset="0"/>
                          <a:cs typeface="Calibri" panose="020F0502020204030204" pitchFamily="34" charset="0"/>
                        </a:rPr>
                        <a:t>Adenocarcinoma</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600" dirty="0">
                          <a:latin typeface="Calibri" panose="020F0502020204030204" pitchFamily="34" charset="0"/>
                          <a:cs typeface="Calibri" panose="020F0502020204030204" pitchFamily="34" charset="0"/>
                        </a:rPr>
                        <a:t>Adenosquamous Carcinoma</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gridSpan="2">
                  <a:txBody>
                    <a:bodyPr/>
                    <a:lstStyle/>
                    <a:p>
                      <a:pPr algn="ctr"/>
                      <a:r>
                        <a:rPr lang="en-US" sz="1400" dirty="0">
                          <a:latin typeface="Calibri" panose="020F0502020204030204" pitchFamily="34" charset="0"/>
                          <a:cs typeface="Calibri" panose="020F0502020204030204" pitchFamily="34" charset="0"/>
                        </a:rPr>
                        <a:t>Cytology</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dirty="0"/>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986540223"/>
                  </a:ext>
                </a:extLst>
              </a:tr>
              <a:tr h="234175">
                <a:tc vMerge="1">
                  <a:txBody>
                    <a:bodyPr/>
                    <a:lstStyle/>
                    <a:p>
                      <a:endParaRPr lang="en-US"/>
                    </a:p>
                  </a:txBody>
                  <a:tcPr>
                    <a:lnT w="25400" cmpd="sng">
                      <a:noFill/>
                    </a:lnT>
                  </a:tcPr>
                </a:tc>
                <a:tc>
                  <a:txBody>
                    <a:bodyPr/>
                    <a:lstStyle/>
                    <a:p>
                      <a:pPr algn="ctr"/>
                      <a:r>
                        <a:rPr lang="en-US" sz="1400" b="1" kern="1200" dirty="0">
                          <a:solidFill>
                            <a:schemeClr val="lt1"/>
                          </a:solidFill>
                          <a:latin typeface="Calibri" panose="020F0502020204030204" pitchFamily="34" charset="0"/>
                          <a:ea typeface="+mn-ea"/>
                          <a:cs typeface="Calibri" panose="020F0502020204030204" pitchFamily="34" charset="0"/>
                        </a:rPr>
                        <a:t>Dysplasia </a:t>
                      </a:r>
                    </a:p>
                    <a:p>
                      <a:pPr algn="ctr"/>
                      <a:r>
                        <a:rPr lang="en-US" sz="1400" b="1" kern="1200" dirty="0">
                          <a:solidFill>
                            <a:schemeClr val="lt1"/>
                          </a:solidFill>
                          <a:latin typeface="Calibri" panose="020F0502020204030204" pitchFamily="34" charset="0"/>
                          <a:ea typeface="+mn-ea"/>
                          <a:cs typeface="Calibri" panose="020F0502020204030204" pitchFamily="34" charset="0"/>
                        </a:rPr>
                        <a:t>Nomenclature</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kern="1200" dirty="0">
                          <a:solidFill>
                            <a:schemeClr val="lt1"/>
                          </a:solidFill>
                          <a:latin typeface="Calibri" panose="020F0502020204030204" pitchFamily="34" charset="0"/>
                          <a:ea typeface="+mn-ea"/>
                          <a:cs typeface="Calibri" panose="020F0502020204030204" pitchFamily="34" charset="0"/>
                        </a:rPr>
                        <a:t>CIN</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lt1"/>
                          </a:solidFill>
                          <a:latin typeface="Calibri" panose="020F0502020204030204" pitchFamily="34" charset="0"/>
                          <a:ea typeface="+mn-ea"/>
                          <a:cs typeface="Calibri" panose="020F0502020204030204" pitchFamily="34" charset="0"/>
                        </a:rPr>
                        <a:t>Nomenclature</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kern="1200" dirty="0">
                          <a:solidFill>
                            <a:schemeClr val="lt1"/>
                          </a:solidFill>
                          <a:latin typeface="Calibri" panose="020F0502020204030204" pitchFamily="34" charset="0"/>
                          <a:ea typeface="+mn-ea"/>
                          <a:cs typeface="Calibri" panose="020F0502020204030204" pitchFamily="34" charset="0"/>
                        </a:rPr>
                        <a:t>LAST</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lt1"/>
                          </a:solidFill>
                          <a:latin typeface="Calibri" panose="020F0502020204030204" pitchFamily="34" charset="0"/>
                          <a:ea typeface="+mn-ea"/>
                          <a:cs typeface="Calibri" panose="020F0502020204030204" pitchFamily="34" charset="0"/>
                        </a:rPr>
                        <a:t>Nomenclature</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kern="1200" dirty="0">
                          <a:solidFill>
                            <a:schemeClr val="lt1"/>
                          </a:solidFill>
                          <a:latin typeface="Calibri" panose="020F0502020204030204" pitchFamily="34" charset="0"/>
                          <a:ea typeface="+mn-ea"/>
                          <a:cs typeface="Calibri" panose="020F0502020204030204" pitchFamily="34" charset="0"/>
                        </a:rPr>
                        <a:t>Pap Classification</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kern="1200" dirty="0">
                          <a:solidFill>
                            <a:schemeClr val="lt1"/>
                          </a:solidFill>
                          <a:latin typeface="Calibri" panose="020F0502020204030204" pitchFamily="34" charset="0"/>
                          <a:ea typeface="+mn-ea"/>
                          <a:cs typeface="Calibri" panose="020F0502020204030204" pitchFamily="34" charset="0"/>
                        </a:rPr>
                        <a:t>Bethesda System</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946737329"/>
                  </a:ext>
                </a:extLst>
              </a:tr>
              <a:tr h="152770">
                <a:tc>
                  <a:txBody>
                    <a:bodyPr/>
                    <a:lstStyle/>
                    <a:p>
                      <a:pPr algn="l"/>
                      <a:r>
                        <a:rPr lang="en-US" sz="1400" b="0" baseline="0" dirty="0">
                          <a:solidFill>
                            <a:schemeClr val="bg1"/>
                          </a:solidFill>
                          <a:latin typeface="Calibri" panose="020F0502020204030204" pitchFamily="34" charset="0"/>
                          <a:cs typeface="Calibri" panose="020F0502020204030204" pitchFamily="34" charset="0"/>
                        </a:rPr>
                        <a:t>Infection</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kern="1200" dirty="0">
                          <a:solidFill>
                            <a:schemeClr val="bg1"/>
                          </a:solidFill>
                          <a:latin typeface="Calibri" panose="020F0502020204030204" pitchFamily="34" charset="0"/>
                          <a:ea typeface="+mn-ea"/>
                          <a:cs typeface="Calibri" panose="020F0502020204030204" pitchFamily="34" charset="0"/>
                        </a:rPr>
                        <a:t>Negative</a:t>
                      </a:r>
                    </a:p>
                    <a:p>
                      <a:pPr algn="ctr"/>
                      <a:r>
                        <a:rPr lang="en-US" sz="1400" b="0" i="0" kern="1200" dirty="0">
                          <a:solidFill>
                            <a:schemeClr val="bg1"/>
                          </a:solidFill>
                          <a:latin typeface="Calibri" panose="020F0502020204030204" pitchFamily="34" charset="0"/>
                          <a:ea typeface="+mn-ea"/>
                          <a:cs typeface="Calibri" panose="020F0502020204030204" pitchFamily="34" charset="0"/>
                        </a:rPr>
                        <a:t>Squamous atypia</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kern="1200" dirty="0">
                          <a:solidFill>
                            <a:schemeClr val="bg1"/>
                          </a:solidFill>
                          <a:latin typeface="Calibri" panose="020F0502020204030204" pitchFamily="34" charset="0"/>
                          <a:ea typeface="+mn-ea"/>
                          <a:cs typeface="Calibri" panose="020F0502020204030204" pitchFamily="34" charset="0"/>
                        </a:rPr>
                        <a:t>Negative</a:t>
                      </a:r>
                    </a:p>
                    <a:p>
                      <a:pPr algn="ctr"/>
                      <a:r>
                        <a:rPr lang="en-US" sz="1400" b="0" i="0" kern="1200" dirty="0">
                          <a:solidFill>
                            <a:schemeClr val="bg1"/>
                          </a:solidFill>
                          <a:latin typeface="Calibri" panose="020F0502020204030204" pitchFamily="34" charset="0"/>
                          <a:ea typeface="+mn-ea"/>
                          <a:cs typeface="Calibri" panose="020F0502020204030204" pitchFamily="34" charset="0"/>
                        </a:rPr>
                        <a:t>Squamous atypia</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en-US" sz="1400" b="0" i="0" kern="1200" dirty="0">
                        <a:solidFill>
                          <a:schemeClr val="bg1"/>
                        </a:solidFill>
                        <a:latin typeface="Calibri" panose="020F0502020204030204" pitchFamily="34" charset="0"/>
                        <a:ea typeface="+mn-ea"/>
                        <a:cs typeface="Calibri" panose="020F0502020204030204" pitchFamily="34" charset="0"/>
                      </a:endParaRP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kern="1200" dirty="0">
                          <a:solidFill>
                            <a:schemeClr val="bg1"/>
                          </a:solidFill>
                          <a:latin typeface="Calibri" panose="020F0502020204030204" pitchFamily="34" charset="0"/>
                          <a:ea typeface="+mn-ea"/>
                          <a:cs typeface="Calibri" panose="020F0502020204030204" pitchFamily="34" charset="0"/>
                        </a:rPr>
                        <a:t>I</a:t>
                      </a:r>
                    </a:p>
                    <a:p>
                      <a:pPr algn="ctr"/>
                      <a:r>
                        <a:rPr lang="en-US" sz="1400" b="0" i="0" kern="1200" dirty="0">
                          <a:solidFill>
                            <a:schemeClr val="bg1"/>
                          </a:solidFill>
                          <a:latin typeface="Calibri" panose="020F0502020204030204" pitchFamily="34" charset="0"/>
                          <a:ea typeface="+mn-ea"/>
                          <a:cs typeface="Calibri" panose="020F0502020204030204" pitchFamily="34" charset="0"/>
                        </a:rPr>
                        <a:t>II</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kern="1200" dirty="0">
                          <a:solidFill>
                            <a:schemeClr val="bg1"/>
                          </a:solidFill>
                          <a:latin typeface="Calibri" panose="020F0502020204030204" pitchFamily="34" charset="0"/>
                          <a:ea typeface="+mn-ea"/>
                          <a:cs typeface="Calibri" panose="020F0502020204030204" pitchFamily="34" charset="0"/>
                        </a:rPr>
                        <a:t>NILM</a:t>
                      </a:r>
                    </a:p>
                    <a:p>
                      <a:pPr algn="ctr"/>
                      <a:r>
                        <a:rPr lang="en-US" sz="1400" b="0" i="0" kern="1200" dirty="0">
                          <a:solidFill>
                            <a:schemeClr val="bg1"/>
                          </a:solidFill>
                          <a:latin typeface="Calibri" panose="020F0502020204030204" pitchFamily="34" charset="0"/>
                          <a:ea typeface="+mn-ea"/>
                          <a:cs typeface="Calibri" panose="020F0502020204030204" pitchFamily="34" charset="0"/>
                        </a:rPr>
                        <a:t>ASC-US</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747238429"/>
                  </a:ext>
                </a:extLst>
              </a:tr>
              <a:tr h="152770">
                <a:tc>
                  <a:txBody>
                    <a:bodyPr/>
                    <a:lstStyle/>
                    <a:p>
                      <a:pPr algn="l"/>
                      <a:r>
                        <a:rPr lang="en-US" sz="1400" b="0" baseline="0" dirty="0">
                          <a:solidFill>
                            <a:schemeClr val="bg1"/>
                          </a:solidFill>
                          <a:latin typeface="Calibri" panose="020F0502020204030204" pitchFamily="34" charset="0"/>
                          <a:cs typeface="Calibri" panose="020F0502020204030204" pitchFamily="34" charset="0"/>
                        </a:rPr>
                        <a:t>Precancer</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kern="1200" dirty="0">
                          <a:solidFill>
                            <a:schemeClr val="bg1"/>
                          </a:solidFill>
                          <a:latin typeface="Calibri" panose="020F0502020204030204" pitchFamily="34" charset="0"/>
                          <a:ea typeface="+mn-ea"/>
                          <a:cs typeface="Calibri" panose="020F0502020204030204" pitchFamily="34" charset="0"/>
                        </a:rPr>
                        <a:t>Mild to severe dysplasia*</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285750" indent="-285750" algn="ctr">
                        <a:buFont typeface="Wingdings" panose="05000000000000000000" pitchFamily="2" charset="2"/>
                        <a:buChar char="§"/>
                      </a:pPr>
                      <a:r>
                        <a:rPr lang="en-US" sz="1400" b="0" i="0" kern="1200" dirty="0">
                          <a:solidFill>
                            <a:schemeClr val="bg1"/>
                          </a:solidFill>
                          <a:latin typeface="Calibri" panose="020F0502020204030204" pitchFamily="34" charset="0"/>
                          <a:ea typeface="+mn-ea"/>
                          <a:cs typeface="Calibri" panose="020F0502020204030204" pitchFamily="34" charset="0"/>
                        </a:rPr>
                        <a:t>CIN1</a:t>
                      </a:r>
                    </a:p>
                    <a:p>
                      <a:pPr marL="285750" indent="-285750" algn="ctr">
                        <a:buFont typeface="Wingdings" panose="05000000000000000000" pitchFamily="2" charset="2"/>
                        <a:buChar char="§"/>
                      </a:pPr>
                      <a:r>
                        <a:rPr lang="en-US" sz="1400" b="0" i="0" kern="1200" dirty="0">
                          <a:solidFill>
                            <a:schemeClr val="bg1"/>
                          </a:solidFill>
                          <a:latin typeface="Calibri" panose="020F0502020204030204" pitchFamily="34" charset="0"/>
                          <a:ea typeface="+mn-ea"/>
                          <a:cs typeface="Calibri" panose="020F0502020204030204" pitchFamily="34" charset="0"/>
                        </a:rPr>
                        <a:t>CIN2</a:t>
                      </a:r>
                    </a:p>
                    <a:p>
                      <a:pPr marL="285750" indent="-285750" algn="ctr">
                        <a:buFont typeface="Wingdings" panose="05000000000000000000" pitchFamily="2" charset="2"/>
                        <a:buChar char="§"/>
                      </a:pPr>
                      <a:r>
                        <a:rPr lang="en-US" sz="1400" b="0" i="0" kern="1200" dirty="0">
                          <a:solidFill>
                            <a:schemeClr val="bg1"/>
                          </a:solidFill>
                          <a:latin typeface="Calibri" panose="020F0502020204030204" pitchFamily="34" charset="0"/>
                          <a:ea typeface="+mn-ea"/>
                          <a:cs typeface="Calibri" panose="020F0502020204030204" pitchFamily="34" charset="0"/>
                        </a:rPr>
                        <a:t>CIN3</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kern="1200" dirty="0">
                          <a:solidFill>
                            <a:schemeClr val="bg1"/>
                          </a:solidFill>
                          <a:latin typeface="Calibri" panose="020F0502020204030204" pitchFamily="34" charset="0"/>
                          <a:ea typeface="+mn-ea"/>
                          <a:cs typeface="Calibri" panose="020F0502020204030204" pitchFamily="34" charset="0"/>
                        </a:rPr>
                        <a:t>LSIL</a:t>
                      </a:r>
                    </a:p>
                    <a:p>
                      <a:pPr algn="ctr"/>
                      <a:r>
                        <a:rPr lang="en-US" sz="1400" b="0" i="0" kern="1200" dirty="0">
                          <a:solidFill>
                            <a:schemeClr val="bg1"/>
                          </a:solidFill>
                          <a:latin typeface="Calibri" panose="020F0502020204030204" pitchFamily="34" charset="0"/>
                          <a:ea typeface="+mn-ea"/>
                          <a:cs typeface="Calibri" panose="020F0502020204030204" pitchFamily="34" charset="0"/>
                        </a:rPr>
                        <a:t>HSIL</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kern="1200" dirty="0">
                          <a:solidFill>
                            <a:schemeClr val="bg1"/>
                          </a:solidFill>
                          <a:latin typeface="Calibri" panose="020F0502020204030204" pitchFamily="34" charset="0"/>
                          <a:ea typeface="+mn-ea"/>
                          <a:cs typeface="Calibri" panose="020F0502020204030204" pitchFamily="34" charset="0"/>
                        </a:rPr>
                        <a:t>II</a:t>
                      </a:r>
                    </a:p>
                    <a:p>
                      <a:pPr algn="ctr"/>
                      <a:r>
                        <a:rPr lang="en-US" sz="1400" b="0" i="0" kern="1200" dirty="0">
                          <a:solidFill>
                            <a:schemeClr val="bg1"/>
                          </a:solidFill>
                          <a:latin typeface="Calibri" panose="020F0502020204030204" pitchFamily="34" charset="0"/>
                          <a:ea typeface="+mn-ea"/>
                          <a:cs typeface="Calibri" panose="020F0502020204030204" pitchFamily="34" charset="0"/>
                        </a:rPr>
                        <a:t>IV</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kern="1200" dirty="0">
                          <a:solidFill>
                            <a:schemeClr val="bg1"/>
                          </a:solidFill>
                          <a:latin typeface="Calibri" panose="020F0502020204030204" pitchFamily="34" charset="0"/>
                          <a:ea typeface="+mn-ea"/>
                          <a:cs typeface="Calibri" panose="020F0502020204030204" pitchFamily="34" charset="0"/>
                        </a:rPr>
                        <a:t>LSIL</a:t>
                      </a:r>
                    </a:p>
                    <a:p>
                      <a:pPr algn="ctr"/>
                      <a:r>
                        <a:rPr lang="en-US" sz="1400" b="0" i="0" kern="1200" dirty="0">
                          <a:solidFill>
                            <a:schemeClr val="bg1"/>
                          </a:solidFill>
                          <a:latin typeface="Calibri" panose="020F0502020204030204" pitchFamily="34" charset="0"/>
                          <a:ea typeface="+mn-ea"/>
                          <a:cs typeface="Calibri" panose="020F0502020204030204" pitchFamily="34" charset="0"/>
                        </a:rPr>
                        <a:t>HSIL</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35305844"/>
                  </a:ext>
                </a:extLst>
              </a:tr>
              <a:tr h="152770">
                <a:tc>
                  <a:txBody>
                    <a:bodyPr/>
                    <a:lstStyle/>
                    <a:p>
                      <a:pPr algn="l"/>
                      <a:r>
                        <a:rPr lang="en-US" sz="1400" b="0" baseline="0" dirty="0">
                          <a:solidFill>
                            <a:schemeClr val="bg1"/>
                          </a:solidFill>
                          <a:latin typeface="Calibri" panose="020F0502020204030204" pitchFamily="34" charset="0"/>
                          <a:cs typeface="Calibri" panose="020F0502020204030204" pitchFamily="34" charset="0"/>
                        </a:rPr>
                        <a:t>Cancer</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kern="1200" dirty="0">
                          <a:solidFill>
                            <a:schemeClr val="bg1"/>
                          </a:solidFill>
                          <a:latin typeface="Calibri" panose="020F0502020204030204" pitchFamily="34" charset="0"/>
                          <a:ea typeface="+mn-ea"/>
                          <a:cs typeface="Calibri" panose="020F0502020204030204" pitchFamily="34" charset="0"/>
                        </a:rPr>
                        <a:t>Carcinoma</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kern="1200" dirty="0">
                          <a:solidFill>
                            <a:schemeClr val="bg1"/>
                          </a:solidFill>
                          <a:latin typeface="Calibri" panose="020F0502020204030204" pitchFamily="34" charset="0"/>
                          <a:ea typeface="+mn-ea"/>
                          <a:cs typeface="Calibri" panose="020F0502020204030204" pitchFamily="34" charset="0"/>
                        </a:rPr>
                        <a:t>Carcinoma</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en-US" sz="1400" b="0" i="0" kern="1200" dirty="0">
                        <a:solidFill>
                          <a:schemeClr val="bg1"/>
                        </a:solidFill>
                        <a:latin typeface="Calibri" panose="020F0502020204030204" pitchFamily="34" charset="0"/>
                        <a:ea typeface="+mn-ea"/>
                        <a:cs typeface="Calibri" panose="020F0502020204030204" pitchFamily="34" charset="0"/>
                      </a:endParaRP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kern="1200" dirty="0">
                          <a:solidFill>
                            <a:schemeClr val="bg1"/>
                          </a:solidFill>
                          <a:latin typeface="Calibri" panose="020F0502020204030204" pitchFamily="34" charset="0"/>
                          <a:ea typeface="+mn-ea"/>
                          <a:cs typeface="Calibri" panose="020F0502020204030204" pitchFamily="34" charset="0"/>
                        </a:rPr>
                        <a:t>V</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kern="1200" dirty="0">
                          <a:solidFill>
                            <a:schemeClr val="bg1"/>
                          </a:solidFill>
                          <a:latin typeface="Calibri" panose="020F0502020204030204" pitchFamily="34" charset="0"/>
                          <a:ea typeface="+mn-ea"/>
                          <a:cs typeface="Calibri" panose="020F0502020204030204" pitchFamily="34" charset="0"/>
                        </a:rPr>
                        <a:t>Carcinoma</a:t>
                      </a:r>
                    </a:p>
                  </a:txBody>
                  <a:tcPr marL="72641" marR="72641" marT="36321" marB="3632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0680872"/>
                  </a:ext>
                </a:extLst>
              </a:tr>
            </a:tbl>
          </a:graphicData>
        </a:graphic>
      </p:graphicFrame>
      <p:sp>
        <p:nvSpPr>
          <p:cNvPr id="13" name="TextBox 12">
            <a:extLst>
              <a:ext uri="{FF2B5EF4-FFF2-40B4-BE49-F238E27FC236}">
                <a16:creationId xmlns:a16="http://schemas.microsoft.com/office/drawing/2014/main" id="{BC7CA78A-56CD-4715-95DC-3052FAE1D109}"/>
              </a:ext>
            </a:extLst>
          </p:cNvPr>
          <p:cNvSpPr txBox="1"/>
          <p:nvPr/>
        </p:nvSpPr>
        <p:spPr bwMode="auto">
          <a:xfrm>
            <a:off x="675056" y="2846905"/>
            <a:ext cx="61079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indent="0">
              <a:buNone/>
            </a:pPr>
            <a:r>
              <a:rPr lang="en-US" sz="2000" b="1" dirty="0">
                <a:solidFill>
                  <a:schemeClr val="bg1"/>
                </a:solidFill>
                <a:latin typeface="Calibri" panose="020F0502020204030204" pitchFamily="34" charset="0"/>
                <a:cs typeface="Calibri" panose="020F0502020204030204" pitchFamily="34" charset="0"/>
              </a:rPr>
              <a:t>Histology and Cytology Assessment</a:t>
            </a:r>
            <a:r>
              <a:rPr lang="en-US" sz="2000" b="1" baseline="30000" dirty="0">
                <a:solidFill>
                  <a:schemeClr val="bg1"/>
                </a:solidFill>
                <a:latin typeface="Calibri" panose="020F0502020204030204" pitchFamily="34" charset="0"/>
                <a:cs typeface="Calibri" panose="020F0502020204030204" pitchFamily="34" charset="0"/>
              </a:rPr>
              <a:t>3</a:t>
            </a:r>
            <a:endParaRPr lang="en-US" sz="2000" baseline="30000" dirty="0">
              <a:solidFill>
                <a:schemeClr val="bg1"/>
              </a:solidFill>
              <a:latin typeface="Calibri" panose="020F0502020204030204" pitchFamily="34" charset="0"/>
              <a:cs typeface="Calibri" panose="020F0502020204030204" pitchFamily="34" charset="0"/>
            </a:endParaRPr>
          </a:p>
        </p:txBody>
      </p:sp>
      <p:grpSp>
        <p:nvGrpSpPr>
          <p:cNvPr id="4" name="Group 3">
            <a:extLst>
              <a:ext uri="{FF2B5EF4-FFF2-40B4-BE49-F238E27FC236}">
                <a16:creationId xmlns:a16="http://schemas.microsoft.com/office/drawing/2014/main" id="{D6C21474-4716-1742-2494-A6276BA7C64B}"/>
              </a:ext>
            </a:extLst>
          </p:cNvPr>
          <p:cNvGrpSpPr/>
          <p:nvPr/>
        </p:nvGrpSpPr>
        <p:grpSpPr>
          <a:xfrm>
            <a:off x="9392911" y="6212702"/>
            <a:ext cx="2488502" cy="450134"/>
            <a:chOff x="9392911" y="6212702"/>
            <a:chExt cx="2488502" cy="450134"/>
          </a:xfrm>
        </p:grpSpPr>
        <p:pic>
          <p:nvPicPr>
            <p:cNvPr id="5" name="Picture 4" descr="Icon&#10;&#10;Description automatically generated">
              <a:extLst>
                <a:ext uri="{FF2B5EF4-FFF2-40B4-BE49-F238E27FC236}">
                  <a16:creationId xmlns:a16="http://schemas.microsoft.com/office/drawing/2014/main" id="{F7B1A00A-A29D-4AEF-1CAC-9B63B5352F2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6" name="Rectangle 8">
              <a:extLst>
                <a:ext uri="{FF2B5EF4-FFF2-40B4-BE49-F238E27FC236}">
                  <a16:creationId xmlns:a16="http://schemas.microsoft.com/office/drawing/2014/main" id="{72BAC4CE-CC2E-C538-0904-6382A97EF467}"/>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457893711"/>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9D5131-7CE8-4DEE-9C41-3FC2752EF9F0}"/>
              </a:ext>
            </a:extLst>
          </p:cNvPr>
          <p:cNvSpPr>
            <a:spLocks noGrp="1"/>
          </p:cNvSpPr>
          <p:nvPr>
            <p:ph type="title"/>
          </p:nvPr>
        </p:nvSpPr>
        <p:spPr/>
        <p:txBody>
          <a:bodyPr/>
          <a:lstStyle/>
          <a:p>
            <a:r>
              <a:rPr lang="en-US" dirty="0"/>
              <a:t>Additional Molecular Testing in Cervical Cancer</a:t>
            </a:r>
          </a:p>
        </p:txBody>
      </p:sp>
      <p:sp>
        <p:nvSpPr>
          <p:cNvPr id="7" name="TextBox 6">
            <a:extLst>
              <a:ext uri="{FF2B5EF4-FFF2-40B4-BE49-F238E27FC236}">
                <a16:creationId xmlns:a16="http://schemas.microsoft.com/office/drawing/2014/main" id="{CBEB12FA-7588-4E4B-BE4F-1A7C954E9C72}"/>
              </a:ext>
            </a:extLst>
          </p:cNvPr>
          <p:cNvSpPr txBox="1"/>
          <p:nvPr/>
        </p:nvSpPr>
        <p:spPr bwMode="auto">
          <a:xfrm>
            <a:off x="423700" y="6376558"/>
            <a:ext cx="525316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altLang="en-US" sz="1200" b="0" spc="-10" dirty="0">
                <a:solidFill>
                  <a:schemeClr val="bg2"/>
                </a:solidFill>
                <a:latin typeface="Calibri" panose="020F0502020204030204" pitchFamily="34" charset="0"/>
                <a:cs typeface="+mn-cs"/>
              </a:rPr>
              <a:t>NCCN. Clinical practice guidelines in oncology: cervical cancer. v.1.2023. nccn.org. </a:t>
            </a:r>
          </a:p>
          <a:p>
            <a:pPr>
              <a:spcBef>
                <a:spcPct val="50000"/>
              </a:spcBef>
            </a:pPr>
            <a:endParaRPr lang="en-US" altLang="en-US" sz="1200" b="0" spc="-10" dirty="0">
              <a:solidFill>
                <a:schemeClr val="bg2"/>
              </a:solidFill>
              <a:latin typeface="Calibri" panose="020F0502020204030204" pitchFamily="34" charset="0"/>
              <a:cs typeface="+mn-cs"/>
            </a:endParaRPr>
          </a:p>
        </p:txBody>
      </p:sp>
      <p:grpSp>
        <p:nvGrpSpPr>
          <p:cNvPr id="3" name="Group 2">
            <a:extLst>
              <a:ext uri="{FF2B5EF4-FFF2-40B4-BE49-F238E27FC236}">
                <a16:creationId xmlns:a16="http://schemas.microsoft.com/office/drawing/2014/main" id="{2622CC6F-033E-A395-4EE2-6B8B228DDC31}"/>
              </a:ext>
            </a:extLst>
          </p:cNvPr>
          <p:cNvGrpSpPr/>
          <p:nvPr/>
        </p:nvGrpSpPr>
        <p:grpSpPr>
          <a:xfrm>
            <a:off x="9392911" y="6212702"/>
            <a:ext cx="2488502" cy="450134"/>
            <a:chOff x="9392911" y="6212702"/>
            <a:chExt cx="2488502" cy="450134"/>
          </a:xfrm>
        </p:grpSpPr>
        <p:pic>
          <p:nvPicPr>
            <p:cNvPr id="4" name="Picture 3" descr="Icon&#10;&#10;Description automatically generated">
              <a:extLst>
                <a:ext uri="{FF2B5EF4-FFF2-40B4-BE49-F238E27FC236}">
                  <a16:creationId xmlns:a16="http://schemas.microsoft.com/office/drawing/2014/main" id="{DA89E4E5-A242-F2D5-BDE4-68A32698DC5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FE221D01-1833-1480-3702-F269BE7C9E0D}"/>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4" name="Content Placeholder 2">
            <a:extLst>
              <a:ext uri="{FF2B5EF4-FFF2-40B4-BE49-F238E27FC236}">
                <a16:creationId xmlns:a16="http://schemas.microsoft.com/office/drawing/2014/main" id="{CC56F504-B899-8CAD-E095-D4E5E25C16A6}"/>
              </a:ext>
            </a:extLst>
          </p:cNvPr>
          <p:cNvSpPr>
            <a:spLocks noGrp="1"/>
          </p:cNvSpPr>
          <p:nvPr>
            <p:ph idx="1"/>
          </p:nvPr>
        </p:nvSpPr>
        <p:spPr>
          <a:xfrm>
            <a:off x="604675" y="1513047"/>
            <a:ext cx="10877529" cy="4650686"/>
          </a:xfrm>
        </p:spPr>
        <p:txBody>
          <a:bodyPr/>
          <a:lstStyle/>
          <a:p>
            <a:pPr marL="342900" indent="-342900">
              <a:spcAft>
                <a:spcPts val="0"/>
              </a:spcAft>
            </a:pPr>
            <a:r>
              <a:rPr lang="en-US" dirty="0"/>
              <a:t>NCCN guidelines recommend testing for molecular biomarkers in women with recurrent progressive or metastatic cervical cancer</a:t>
            </a:r>
            <a:endParaRPr lang="en-US" baseline="30000" dirty="0"/>
          </a:p>
          <a:p>
            <a:pPr lvl="1">
              <a:spcBef>
                <a:spcPts val="1200"/>
              </a:spcBef>
            </a:pPr>
            <a:r>
              <a:rPr lang="en-US" dirty="0"/>
              <a:t>PD-L1 (CPS ≥1%)</a:t>
            </a:r>
          </a:p>
          <a:p>
            <a:pPr lvl="1">
              <a:spcBef>
                <a:spcPts val="1200"/>
              </a:spcBef>
            </a:pPr>
            <a:r>
              <a:rPr lang="en-US" dirty="0"/>
              <a:t>MMR/MSI</a:t>
            </a:r>
          </a:p>
          <a:p>
            <a:pPr lvl="1">
              <a:spcBef>
                <a:spcPts val="1200"/>
              </a:spcBef>
            </a:pPr>
            <a:r>
              <a:rPr lang="en-US" i="1" dirty="0"/>
              <a:t>NTRK</a:t>
            </a:r>
            <a:r>
              <a:rPr lang="en-US" dirty="0"/>
              <a:t> gene fusion testing</a:t>
            </a:r>
          </a:p>
          <a:p>
            <a:pPr lvl="1">
              <a:spcBef>
                <a:spcPts val="1200"/>
              </a:spcBef>
            </a:pPr>
            <a:r>
              <a:rPr lang="en-US" dirty="0"/>
              <a:t>TMB testing through validated and/or FDA-approved assay</a:t>
            </a:r>
          </a:p>
          <a:p>
            <a:pPr lvl="1">
              <a:spcBef>
                <a:spcPts val="1200"/>
              </a:spcBef>
            </a:pPr>
            <a:r>
              <a:rPr lang="en-US" dirty="0"/>
              <a:t>HPV testing</a:t>
            </a:r>
          </a:p>
          <a:p>
            <a:pPr lvl="1">
              <a:spcBef>
                <a:spcPts val="1200"/>
              </a:spcBef>
            </a:pPr>
            <a:r>
              <a:rPr lang="en-US" i="1" dirty="0"/>
              <a:t>RET</a:t>
            </a:r>
            <a:r>
              <a:rPr lang="en-US" dirty="0"/>
              <a:t> fusion testing</a:t>
            </a:r>
            <a:endParaRPr lang="en-US" i="1" dirty="0"/>
          </a:p>
          <a:p>
            <a:endParaRPr lang="en-US" dirty="0"/>
          </a:p>
        </p:txBody>
      </p:sp>
    </p:spTree>
    <p:extLst>
      <p:ext uri="{BB962C8B-B14F-4D97-AF65-F5344CB8AC3E}">
        <p14:creationId xmlns:p14="http://schemas.microsoft.com/office/powerpoint/2010/main" val="735413424"/>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 name="Freeform: Shape 292">
            <a:extLst>
              <a:ext uri="{FF2B5EF4-FFF2-40B4-BE49-F238E27FC236}">
                <a16:creationId xmlns:a16="http://schemas.microsoft.com/office/drawing/2014/main" id="{BD49E750-7878-404F-A106-6E9CAA681ADB}"/>
              </a:ext>
            </a:extLst>
          </p:cNvPr>
          <p:cNvSpPr/>
          <p:nvPr/>
        </p:nvSpPr>
        <p:spPr bwMode="auto">
          <a:xfrm>
            <a:off x="7217229" y="2052229"/>
            <a:ext cx="3334294" cy="1848395"/>
          </a:xfrm>
          <a:custGeom>
            <a:avLst/>
            <a:gdLst>
              <a:gd name="connsiteX0" fmla="*/ 0 w 3334294"/>
              <a:gd name="connsiteY0" fmla="*/ 0 h 1848395"/>
              <a:gd name="connsiteX1" fmla="*/ 117565 w 3334294"/>
              <a:gd name="connsiteY1" fmla="*/ 0 h 1848395"/>
              <a:gd name="connsiteX2" fmla="*/ 117565 w 3334294"/>
              <a:gd name="connsiteY2" fmla="*/ 45720 h 1848395"/>
              <a:gd name="connsiteX3" fmla="*/ 146957 w 3334294"/>
              <a:gd name="connsiteY3" fmla="*/ 45720 h 1848395"/>
              <a:gd name="connsiteX4" fmla="*/ 146957 w 3334294"/>
              <a:gd name="connsiteY4" fmla="*/ 150223 h 1848395"/>
              <a:gd name="connsiteX5" fmla="*/ 238397 w 3334294"/>
              <a:gd name="connsiteY5" fmla="*/ 150223 h 1848395"/>
              <a:gd name="connsiteX6" fmla="*/ 238397 w 3334294"/>
              <a:gd name="connsiteY6" fmla="*/ 199209 h 1848395"/>
              <a:gd name="connsiteX7" fmla="*/ 336368 w 3334294"/>
              <a:gd name="connsiteY7" fmla="*/ 199209 h 1848395"/>
              <a:gd name="connsiteX8" fmla="*/ 336368 w 3334294"/>
              <a:gd name="connsiteY8" fmla="*/ 257992 h 1848395"/>
              <a:gd name="connsiteX9" fmla="*/ 352697 w 3334294"/>
              <a:gd name="connsiteY9" fmla="*/ 257992 h 1848395"/>
              <a:gd name="connsiteX10" fmla="*/ 352697 w 3334294"/>
              <a:gd name="connsiteY10" fmla="*/ 313509 h 1848395"/>
              <a:gd name="connsiteX11" fmla="*/ 395151 w 3334294"/>
              <a:gd name="connsiteY11" fmla="*/ 313509 h 1848395"/>
              <a:gd name="connsiteX12" fmla="*/ 395151 w 3334294"/>
              <a:gd name="connsiteY12" fmla="*/ 355963 h 1848395"/>
              <a:gd name="connsiteX13" fmla="*/ 532311 w 3334294"/>
              <a:gd name="connsiteY13" fmla="*/ 355963 h 1848395"/>
              <a:gd name="connsiteX14" fmla="*/ 532311 w 3334294"/>
              <a:gd name="connsiteY14" fmla="*/ 411480 h 1848395"/>
              <a:gd name="connsiteX15" fmla="*/ 594360 w 3334294"/>
              <a:gd name="connsiteY15" fmla="*/ 411480 h 1848395"/>
              <a:gd name="connsiteX16" fmla="*/ 594360 w 3334294"/>
              <a:gd name="connsiteY16" fmla="*/ 561703 h 1848395"/>
              <a:gd name="connsiteX17" fmla="*/ 643345 w 3334294"/>
              <a:gd name="connsiteY17" fmla="*/ 561703 h 1848395"/>
              <a:gd name="connsiteX18" fmla="*/ 643345 w 3334294"/>
              <a:gd name="connsiteY18" fmla="*/ 617220 h 1848395"/>
              <a:gd name="connsiteX19" fmla="*/ 685800 w 3334294"/>
              <a:gd name="connsiteY19" fmla="*/ 617220 h 1848395"/>
              <a:gd name="connsiteX20" fmla="*/ 685800 w 3334294"/>
              <a:gd name="connsiteY20" fmla="*/ 715192 h 1848395"/>
              <a:gd name="connsiteX21" fmla="*/ 731520 w 3334294"/>
              <a:gd name="connsiteY21" fmla="*/ 715192 h 1848395"/>
              <a:gd name="connsiteX22" fmla="*/ 731520 w 3334294"/>
              <a:gd name="connsiteY22" fmla="*/ 751115 h 1848395"/>
              <a:gd name="connsiteX23" fmla="*/ 744582 w 3334294"/>
              <a:gd name="connsiteY23" fmla="*/ 751115 h 1848395"/>
              <a:gd name="connsiteX24" fmla="*/ 744582 w 3334294"/>
              <a:gd name="connsiteY24" fmla="*/ 783772 h 1848395"/>
              <a:gd name="connsiteX25" fmla="*/ 757645 w 3334294"/>
              <a:gd name="connsiteY25" fmla="*/ 783772 h 1848395"/>
              <a:gd name="connsiteX26" fmla="*/ 757645 w 3334294"/>
              <a:gd name="connsiteY26" fmla="*/ 822960 h 1848395"/>
              <a:gd name="connsiteX27" fmla="*/ 809897 w 3334294"/>
              <a:gd name="connsiteY27" fmla="*/ 822960 h 1848395"/>
              <a:gd name="connsiteX28" fmla="*/ 809897 w 3334294"/>
              <a:gd name="connsiteY28" fmla="*/ 881743 h 1848395"/>
              <a:gd name="connsiteX29" fmla="*/ 858882 w 3334294"/>
              <a:gd name="connsiteY29" fmla="*/ 881743 h 1848395"/>
              <a:gd name="connsiteX30" fmla="*/ 858882 w 3334294"/>
              <a:gd name="connsiteY30" fmla="*/ 927463 h 1848395"/>
              <a:gd name="connsiteX31" fmla="*/ 911134 w 3334294"/>
              <a:gd name="connsiteY31" fmla="*/ 927463 h 1848395"/>
              <a:gd name="connsiteX32" fmla="*/ 911134 w 3334294"/>
              <a:gd name="connsiteY32" fmla="*/ 976449 h 1848395"/>
              <a:gd name="connsiteX33" fmla="*/ 986245 w 3334294"/>
              <a:gd name="connsiteY33" fmla="*/ 976449 h 1848395"/>
              <a:gd name="connsiteX34" fmla="*/ 986245 w 3334294"/>
              <a:gd name="connsiteY34" fmla="*/ 1035232 h 1848395"/>
              <a:gd name="connsiteX35" fmla="*/ 1015637 w 3334294"/>
              <a:gd name="connsiteY35" fmla="*/ 1035232 h 1848395"/>
              <a:gd name="connsiteX36" fmla="*/ 1015637 w 3334294"/>
              <a:gd name="connsiteY36" fmla="*/ 1094015 h 1848395"/>
              <a:gd name="connsiteX37" fmla="*/ 1054825 w 3334294"/>
              <a:gd name="connsiteY37" fmla="*/ 1094015 h 1848395"/>
              <a:gd name="connsiteX38" fmla="*/ 1054825 w 3334294"/>
              <a:gd name="connsiteY38" fmla="*/ 1146266 h 1848395"/>
              <a:gd name="connsiteX39" fmla="*/ 1094014 w 3334294"/>
              <a:gd name="connsiteY39" fmla="*/ 1146266 h 1848395"/>
              <a:gd name="connsiteX40" fmla="*/ 1094014 w 3334294"/>
              <a:gd name="connsiteY40" fmla="*/ 1254035 h 1848395"/>
              <a:gd name="connsiteX41" fmla="*/ 1211580 w 3334294"/>
              <a:gd name="connsiteY41" fmla="*/ 1254035 h 1848395"/>
              <a:gd name="connsiteX42" fmla="*/ 1211580 w 3334294"/>
              <a:gd name="connsiteY42" fmla="*/ 1319349 h 1848395"/>
              <a:gd name="connsiteX43" fmla="*/ 1270362 w 3334294"/>
              <a:gd name="connsiteY43" fmla="*/ 1319349 h 1848395"/>
              <a:gd name="connsiteX44" fmla="*/ 1270362 w 3334294"/>
              <a:gd name="connsiteY44" fmla="*/ 1417320 h 1848395"/>
              <a:gd name="connsiteX45" fmla="*/ 1365068 w 3334294"/>
              <a:gd name="connsiteY45" fmla="*/ 1417320 h 1848395"/>
              <a:gd name="connsiteX46" fmla="*/ 1365068 w 3334294"/>
              <a:gd name="connsiteY46" fmla="*/ 1482635 h 1848395"/>
              <a:gd name="connsiteX47" fmla="*/ 1453242 w 3334294"/>
              <a:gd name="connsiteY47" fmla="*/ 1482635 h 1848395"/>
              <a:gd name="connsiteX48" fmla="*/ 1453242 w 3334294"/>
              <a:gd name="connsiteY48" fmla="*/ 1534886 h 1848395"/>
              <a:gd name="connsiteX49" fmla="*/ 1502228 w 3334294"/>
              <a:gd name="connsiteY49" fmla="*/ 1534886 h 1848395"/>
              <a:gd name="connsiteX50" fmla="*/ 1502228 w 3334294"/>
              <a:gd name="connsiteY50" fmla="*/ 1583872 h 1848395"/>
              <a:gd name="connsiteX51" fmla="*/ 1642654 w 3334294"/>
              <a:gd name="connsiteY51" fmla="*/ 1583872 h 1848395"/>
              <a:gd name="connsiteX52" fmla="*/ 1642654 w 3334294"/>
              <a:gd name="connsiteY52" fmla="*/ 1655717 h 1848395"/>
              <a:gd name="connsiteX53" fmla="*/ 1939834 w 3334294"/>
              <a:gd name="connsiteY53" fmla="*/ 1655717 h 1848395"/>
              <a:gd name="connsiteX54" fmla="*/ 1939834 w 3334294"/>
              <a:gd name="connsiteY54" fmla="*/ 1694906 h 1848395"/>
              <a:gd name="connsiteX55" fmla="*/ 2028008 w 3334294"/>
              <a:gd name="connsiteY55" fmla="*/ 1694906 h 1848395"/>
              <a:gd name="connsiteX56" fmla="*/ 2028008 w 3334294"/>
              <a:gd name="connsiteY56" fmla="*/ 1763486 h 1848395"/>
              <a:gd name="connsiteX57" fmla="*/ 2158637 w 3334294"/>
              <a:gd name="connsiteY57" fmla="*/ 1763486 h 1848395"/>
              <a:gd name="connsiteX58" fmla="*/ 2158637 w 3334294"/>
              <a:gd name="connsiteY58" fmla="*/ 1848395 h 1848395"/>
              <a:gd name="connsiteX59" fmla="*/ 3334294 w 3334294"/>
              <a:gd name="connsiteY59" fmla="*/ 1848395 h 184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334294" h="1848395">
                <a:moveTo>
                  <a:pt x="0" y="0"/>
                </a:moveTo>
                <a:lnTo>
                  <a:pt x="117565" y="0"/>
                </a:lnTo>
                <a:lnTo>
                  <a:pt x="117565" y="45720"/>
                </a:lnTo>
                <a:lnTo>
                  <a:pt x="146957" y="45720"/>
                </a:lnTo>
                <a:lnTo>
                  <a:pt x="146957" y="150223"/>
                </a:lnTo>
                <a:lnTo>
                  <a:pt x="238397" y="150223"/>
                </a:lnTo>
                <a:lnTo>
                  <a:pt x="238397" y="199209"/>
                </a:lnTo>
                <a:lnTo>
                  <a:pt x="336368" y="199209"/>
                </a:lnTo>
                <a:lnTo>
                  <a:pt x="336368" y="257992"/>
                </a:lnTo>
                <a:lnTo>
                  <a:pt x="352697" y="257992"/>
                </a:lnTo>
                <a:lnTo>
                  <a:pt x="352697" y="313509"/>
                </a:lnTo>
                <a:lnTo>
                  <a:pt x="395151" y="313509"/>
                </a:lnTo>
                <a:lnTo>
                  <a:pt x="395151" y="355963"/>
                </a:lnTo>
                <a:lnTo>
                  <a:pt x="532311" y="355963"/>
                </a:lnTo>
                <a:lnTo>
                  <a:pt x="532311" y="411480"/>
                </a:lnTo>
                <a:lnTo>
                  <a:pt x="594360" y="411480"/>
                </a:lnTo>
                <a:lnTo>
                  <a:pt x="594360" y="561703"/>
                </a:lnTo>
                <a:lnTo>
                  <a:pt x="643345" y="561703"/>
                </a:lnTo>
                <a:lnTo>
                  <a:pt x="643345" y="617220"/>
                </a:lnTo>
                <a:lnTo>
                  <a:pt x="685800" y="617220"/>
                </a:lnTo>
                <a:lnTo>
                  <a:pt x="685800" y="715192"/>
                </a:lnTo>
                <a:lnTo>
                  <a:pt x="731520" y="715192"/>
                </a:lnTo>
                <a:lnTo>
                  <a:pt x="731520" y="751115"/>
                </a:lnTo>
                <a:lnTo>
                  <a:pt x="744582" y="751115"/>
                </a:lnTo>
                <a:lnTo>
                  <a:pt x="744582" y="783772"/>
                </a:lnTo>
                <a:lnTo>
                  <a:pt x="757645" y="783772"/>
                </a:lnTo>
                <a:lnTo>
                  <a:pt x="757645" y="822960"/>
                </a:lnTo>
                <a:lnTo>
                  <a:pt x="809897" y="822960"/>
                </a:lnTo>
                <a:lnTo>
                  <a:pt x="809897" y="881743"/>
                </a:lnTo>
                <a:lnTo>
                  <a:pt x="858882" y="881743"/>
                </a:lnTo>
                <a:lnTo>
                  <a:pt x="858882" y="927463"/>
                </a:lnTo>
                <a:lnTo>
                  <a:pt x="911134" y="927463"/>
                </a:lnTo>
                <a:lnTo>
                  <a:pt x="911134" y="976449"/>
                </a:lnTo>
                <a:lnTo>
                  <a:pt x="986245" y="976449"/>
                </a:lnTo>
                <a:lnTo>
                  <a:pt x="986245" y="1035232"/>
                </a:lnTo>
                <a:lnTo>
                  <a:pt x="1015637" y="1035232"/>
                </a:lnTo>
                <a:lnTo>
                  <a:pt x="1015637" y="1094015"/>
                </a:lnTo>
                <a:lnTo>
                  <a:pt x="1054825" y="1094015"/>
                </a:lnTo>
                <a:lnTo>
                  <a:pt x="1054825" y="1146266"/>
                </a:lnTo>
                <a:lnTo>
                  <a:pt x="1094014" y="1146266"/>
                </a:lnTo>
                <a:lnTo>
                  <a:pt x="1094014" y="1254035"/>
                </a:lnTo>
                <a:lnTo>
                  <a:pt x="1211580" y="1254035"/>
                </a:lnTo>
                <a:lnTo>
                  <a:pt x="1211580" y="1319349"/>
                </a:lnTo>
                <a:lnTo>
                  <a:pt x="1270362" y="1319349"/>
                </a:lnTo>
                <a:lnTo>
                  <a:pt x="1270362" y="1417320"/>
                </a:lnTo>
                <a:lnTo>
                  <a:pt x="1365068" y="1417320"/>
                </a:lnTo>
                <a:lnTo>
                  <a:pt x="1365068" y="1482635"/>
                </a:lnTo>
                <a:lnTo>
                  <a:pt x="1453242" y="1482635"/>
                </a:lnTo>
                <a:lnTo>
                  <a:pt x="1453242" y="1534886"/>
                </a:lnTo>
                <a:lnTo>
                  <a:pt x="1502228" y="1534886"/>
                </a:lnTo>
                <a:lnTo>
                  <a:pt x="1502228" y="1583872"/>
                </a:lnTo>
                <a:lnTo>
                  <a:pt x="1642654" y="1583872"/>
                </a:lnTo>
                <a:lnTo>
                  <a:pt x="1642654" y="1655717"/>
                </a:lnTo>
                <a:lnTo>
                  <a:pt x="1939834" y="1655717"/>
                </a:lnTo>
                <a:lnTo>
                  <a:pt x="1939834" y="1694906"/>
                </a:lnTo>
                <a:lnTo>
                  <a:pt x="2028008" y="1694906"/>
                </a:lnTo>
                <a:lnTo>
                  <a:pt x="2028008" y="1763486"/>
                </a:lnTo>
                <a:lnTo>
                  <a:pt x="2158637" y="1763486"/>
                </a:lnTo>
                <a:lnTo>
                  <a:pt x="2158637" y="1848395"/>
                </a:lnTo>
                <a:lnTo>
                  <a:pt x="3334294" y="1848395"/>
                </a:lnTo>
              </a:path>
            </a:pathLst>
          </a:custGeom>
          <a:noFill/>
          <a:ln w="28575">
            <a:solidFill>
              <a:schemeClr val="accent3"/>
            </a:solidFill>
            <a:miter lim="800000"/>
            <a:headEnd/>
            <a:tailEnd/>
          </a:ln>
        </p:spPr>
        <p:txBody>
          <a:bodyPr rtlCol="0" anchor="ctr"/>
          <a:lstStyle/>
          <a:p>
            <a:pPr algn="ctr"/>
            <a:endParaRPr lang="en-US" dirty="0"/>
          </a:p>
        </p:txBody>
      </p:sp>
      <p:sp>
        <p:nvSpPr>
          <p:cNvPr id="292" name="Freeform: Shape 291">
            <a:extLst>
              <a:ext uri="{FF2B5EF4-FFF2-40B4-BE49-F238E27FC236}">
                <a16:creationId xmlns:a16="http://schemas.microsoft.com/office/drawing/2014/main" id="{6579FEF8-491E-4298-AC4C-31AD6935494C}"/>
              </a:ext>
            </a:extLst>
          </p:cNvPr>
          <p:cNvSpPr/>
          <p:nvPr/>
        </p:nvSpPr>
        <p:spPr bwMode="auto">
          <a:xfrm>
            <a:off x="7194369" y="2042432"/>
            <a:ext cx="3589020" cy="1335677"/>
          </a:xfrm>
          <a:custGeom>
            <a:avLst/>
            <a:gdLst>
              <a:gd name="connsiteX0" fmla="*/ 0 w 3589020"/>
              <a:gd name="connsiteY0" fmla="*/ 0 h 1335677"/>
              <a:gd name="connsiteX1" fmla="*/ 78377 w 3589020"/>
              <a:gd name="connsiteY1" fmla="*/ 0 h 1335677"/>
              <a:gd name="connsiteX2" fmla="*/ 78377 w 3589020"/>
              <a:gd name="connsiteY2" fmla="*/ 104503 h 1335677"/>
              <a:gd name="connsiteX3" fmla="*/ 235131 w 3589020"/>
              <a:gd name="connsiteY3" fmla="*/ 104503 h 1335677"/>
              <a:gd name="connsiteX4" fmla="*/ 235131 w 3589020"/>
              <a:gd name="connsiteY4" fmla="*/ 160020 h 1335677"/>
              <a:gd name="connsiteX5" fmla="*/ 408214 w 3589020"/>
              <a:gd name="connsiteY5" fmla="*/ 160020 h 1335677"/>
              <a:gd name="connsiteX6" fmla="*/ 408214 w 3589020"/>
              <a:gd name="connsiteY6" fmla="*/ 202474 h 1335677"/>
              <a:gd name="connsiteX7" fmla="*/ 470262 w 3589020"/>
              <a:gd name="connsiteY7" fmla="*/ 202474 h 1335677"/>
              <a:gd name="connsiteX8" fmla="*/ 470262 w 3589020"/>
              <a:gd name="connsiteY8" fmla="*/ 264523 h 1335677"/>
              <a:gd name="connsiteX9" fmla="*/ 496388 w 3589020"/>
              <a:gd name="connsiteY9" fmla="*/ 264523 h 1335677"/>
              <a:gd name="connsiteX10" fmla="*/ 496388 w 3589020"/>
              <a:gd name="connsiteY10" fmla="*/ 316774 h 1335677"/>
              <a:gd name="connsiteX11" fmla="*/ 525780 w 3589020"/>
              <a:gd name="connsiteY11" fmla="*/ 316774 h 1335677"/>
              <a:gd name="connsiteX12" fmla="*/ 525780 w 3589020"/>
              <a:gd name="connsiteY12" fmla="*/ 375557 h 1335677"/>
              <a:gd name="connsiteX13" fmla="*/ 548640 w 3589020"/>
              <a:gd name="connsiteY13" fmla="*/ 375557 h 1335677"/>
              <a:gd name="connsiteX14" fmla="*/ 548640 w 3589020"/>
              <a:gd name="connsiteY14" fmla="*/ 421277 h 1335677"/>
              <a:gd name="connsiteX15" fmla="*/ 620485 w 3589020"/>
              <a:gd name="connsiteY15" fmla="*/ 421277 h 1335677"/>
              <a:gd name="connsiteX16" fmla="*/ 620485 w 3589020"/>
              <a:gd name="connsiteY16" fmla="*/ 473529 h 1335677"/>
              <a:gd name="connsiteX17" fmla="*/ 764177 w 3589020"/>
              <a:gd name="connsiteY17" fmla="*/ 473529 h 1335677"/>
              <a:gd name="connsiteX18" fmla="*/ 764177 w 3589020"/>
              <a:gd name="connsiteY18" fmla="*/ 525780 h 1335677"/>
              <a:gd name="connsiteX19" fmla="*/ 816428 w 3589020"/>
              <a:gd name="connsiteY19" fmla="*/ 525780 h 1335677"/>
              <a:gd name="connsiteX20" fmla="*/ 816428 w 3589020"/>
              <a:gd name="connsiteY20" fmla="*/ 574766 h 1335677"/>
              <a:gd name="connsiteX21" fmla="*/ 829491 w 3589020"/>
              <a:gd name="connsiteY21" fmla="*/ 574766 h 1335677"/>
              <a:gd name="connsiteX22" fmla="*/ 829491 w 3589020"/>
              <a:gd name="connsiteY22" fmla="*/ 627017 h 1335677"/>
              <a:gd name="connsiteX23" fmla="*/ 898071 w 3589020"/>
              <a:gd name="connsiteY23" fmla="*/ 627017 h 1335677"/>
              <a:gd name="connsiteX24" fmla="*/ 898071 w 3589020"/>
              <a:gd name="connsiteY24" fmla="*/ 734786 h 1335677"/>
              <a:gd name="connsiteX25" fmla="*/ 963385 w 3589020"/>
              <a:gd name="connsiteY25" fmla="*/ 734786 h 1335677"/>
              <a:gd name="connsiteX26" fmla="*/ 963385 w 3589020"/>
              <a:gd name="connsiteY26" fmla="*/ 783772 h 1335677"/>
              <a:gd name="connsiteX27" fmla="*/ 1103811 w 3589020"/>
              <a:gd name="connsiteY27" fmla="*/ 783772 h 1335677"/>
              <a:gd name="connsiteX28" fmla="*/ 1103811 w 3589020"/>
              <a:gd name="connsiteY28" fmla="*/ 842554 h 1335677"/>
              <a:gd name="connsiteX29" fmla="*/ 1191985 w 3589020"/>
              <a:gd name="connsiteY29" fmla="*/ 842554 h 1335677"/>
              <a:gd name="connsiteX30" fmla="*/ 1191985 w 3589020"/>
              <a:gd name="connsiteY30" fmla="*/ 891540 h 1335677"/>
              <a:gd name="connsiteX31" fmla="*/ 1257300 w 3589020"/>
              <a:gd name="connsiteY31" fmla="*/ 891540 h 1335677"/>
              <a:gd name="connsiteX32" fmla="*/ 1257300 w 3589020"/>
              <a:gd name="connsiteY32" fmla="*/ 956854 h 1335677"/>
              <a:gd name="connsiteX33" fmla="*/ 1329145 w 3589020"/>
              <a:gd name="connsiteY33" fmla="*/ 956854 h 1335677"/>
              <a:gd name="connsiteX34" fmla="*/ 1329145 w 3589020"/>
              <a:gd name="connsiteY34" fmla="*/ 1009106 h 1335677"/>
              <a:gd name="connsiteX35" fmla="*/ 1352005 w 3589020"/>
              <a:gd name="connsiteY35" fmla="*/ 1009106 h 1335677"/>
              <a:gd name="connsiteX36" fmla="*/ 1352005 w 3589020"/>
              <a:gd name="connsiteY36" fmla="*/ 1054826 h 1335677"/>
              <a:gd name="connsiteX37" fmla="*/ 1505494 w 3589020"/>
              <a:gd name="connsiteY37" fmla="*/ 1054826 h 1335677"/>
              <a:gd name="connsiteX38" fmla="*/ 1505494 w 3589020"/>
              <a:gd name="connsiteY38" fmla="*/ 1116874 h 1335677"/>
              <a:gd name="connsiteX39" fmla="*/ 1577340 w 3589020"/>
              <a:gd name="connsiteY39" fmla="*/ 1116874 h 1335677"/>
              <a:gd name="connsiteX40" fmla="*/ 1577340 w 3589020"/>
              <a:gd name="connsiteY40" fmla="*/ 1175657 h 1335677"/>
              <a:gd name="connsiteX41" fmla="*/ 1845128 w 3589020"/>
              <a:gd name="connsiteY41" fmla="*/ 1175657 h 1335677"/>
              <a:gd name="connsiteX42" fmla="*/ 1845128 w 3589020"/>
              <a:gd name="connsiteY42" fmla="*/ 1240972 h 1335677"/>
              <a:gd name="connsiteX43" fmla="*/ 2256608 w 3589020"/>
              <a:gd name="connsiteY43" fmla="*/ 1240972 h 1335677"/>
              <a:gd name="connsiteX44" fmla="*/ 2256608 w 3589020"/>
              <a:gd name="connsiteY44" fmla="*/ 1335677 h 1335677"/>
              <a:gd name="connsiteX45" fmla="*/ 3589020 w 3589020"/>
              <a:gd name="connsiteY45" fmla="*/ 1335677 h 1335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589020" h="1335677">
                <a:moveTo>
                  <a:pt x="0" y="0"/>
                </a:moveTo>
                <a:lnTo>
                  <a:pt x="78377" y="0"/>
                </a:lnTo>
                <a:lnTo>
                  <a:pt x="78377" y="104503"/>
                </a:lnTo>
                <a:lnTo>
                  <a:pt x="235131" y="104503"/>
                </a:lnTo>
                <a:lnTo>
                  <a:pt x="235131" y="160020"/>
                </a:lnTo>
                <a:lnTo>
                  <a:pt x="408214" y="160020"/>
                </a:lnTo>
                <a:lnTo>
                  <a:pt x="408214" y="202474"/>
                </a:lnTo>
                <a:lnTo>
                  <a:pt x="470262" y="202474"/>
                </a:lnTo>
                <a:lnTo>
                  <a:pt x="470262" y="264523"/>
                </a:lnTo>
                <a:lnTo>
                  <a:pt x="496388" y="264523"/>
                </a:lnTo>
                <a:lnTo>
                  <a:pt x="496388" y="316774"/>
                </a:lnTo>
                <a:lnTo>
                  <a:pt x="525780" y="316774"/>
                </a:lnTo>
                <a:lnTo>
                  <a:pt x="525780" y="375557"/>
                </a:lnTo>
                <a:lnTo>
                  <a:pt x="548640" y="375557"/>
                </a:lnTo>
                <a:lnTo>
                  <a:pt x="548640" y="421277"/>
                </a:lnTo>
                <a:lnTo>
                  <a:pt x="620485" y="421277"/>
                </a:lnTo>
                <a:lnTo>
                  <a:pt x="620485" y="473529"/>
                </a:lnTo>
                <a:lnTo>
                  <a:pt x="764177" y="473529"/>
                </a:lnTo>
                <a:lnTo>
                  <a:pt x="764177" y="525780"/>
                </a:lnTo>
                <a:lnTo>
                  <a:pt x="816428" y="525780"/>
                </a:lnTo>
                <a:lnTo>
                  <a:pt x="816428" y="574766"/>
                </a:lnTo>
                <a:lnTo>
                  <a:pt x="829491" y="574766"/>
                </a:lnTo>
                <a:lnTo>
                  <a:pt x="829491" y="627017"/>
                </a:lnTo>
                <a:lnTo>
                  <a:pt x="898071" y="627017"/>
                </a:lnTo>
                <a:lnTo>
                  <a:pt x="898071" y="734786"/>
                </a:lnTo>
                <a:lnTo>
                  <a:pt x="963385" y="734786"/>
                </a:lnTo>
                <a:lnTo>
                  <a:pt x="963385" y="783772"/>
                </a:lnTo>
                <a:lnTo>
                  <a:pt x="1103811" y="783772"/>
                </a:lnTo>
                <a:lnTo>
                  <a:pt x="1103811" y="842554"/>
                </a:lnTo>
                <a:lnTo>
                  <a:pt x="1191985" y="842554"/>
                </a:lnTo>
                <a:lnTo>
                  <a:pt x="1191985" y="891540"/>
                </a:lnTo>
                <a:lnTo>
                  <a:pt x="1257300" y="891540"/>
                </a:lnTo>
                <a:lnTo>
                  <a:pt x="1257300" y="956854"/>
                </a:lnTo>
                <a:lnTo>
                  <a:pt x="1329145" y="956854"/>
                </a:lnTo>
                <a:lnTo>
                  <a:pt x="1329145" y="1009106"/>
                </a:lnTo>
                <a:lnTo>
                  <a:pt x="1352005" y="1009106"/>
                </a:lnTo>
                <a:lnTo>
                  <a:pt x="1352005" y="1054826"/>
                </a:lnTo>
                <a:lnTo>
                  <a:pt x="1505494" y="1054826"/>
                </a:lnTo>
                <a:lnTo>
                  <a:pt x="1505494" y="1116874"/>
                </a:lnTo>
                <a:lnTo>
                  <a:pt x="1577340" y="1116874"/>
                </a:lnTo>
                <a:lnTo>
                  <a:pt x="1577340" y="1175657"/>
                </a:lnTo>
                <a:lnTo>
                  <a:pt x="1845128" y="1175657"/>
                </a:lnTo>
                <a:lnTo>
                  <a:pt x="1845128" y="1240972"/>
                </a:lnTo>
                <a:lnTo>
                  <a:pt x="2256608" y="1240972"/>
                </a:lnTo>
                <a:lnTo>
                  <a:pt x="2256608" y="1335677"/>
                </a:lnTo>
                <a:lnTo>
                  <a:pt x="3589020" y="1335677"/>
                </a:lnTo>
              </a:path>
            </a:pathLst>
          </a:custGeom>
          <a:noFill/>
          <a:ln w="28575">
            <a:solidFill>
              <a:schemeClr val="accent1"/>
            </a:solidFill>
            <a:miter lim="800000"/>
            <a:headEnd/>
            <a:tailEnd/>
          </a:ln>
        </p:spPr>
        <p:txBody>
          <a:bodyPr rtlCol="0" anchor="ctr"/>
          <a:lstStyle/>
          <a:p>
            <a:pPr algn="ctr"/>
            <a:endParaRPr lang="en-US" dirty="0"/>
          </a:p>
        </p:txBody>
      </p:sp>
      <p:sp>
        <p:nvSpPr>
          <p:cNvPr id="96" name="Freeform: Shape 95">
            <a:extLst>
              <a:ext uri="{FF2B5EF4-FFF2-40B4-BE49-F238E27FC236}">
                <a16:creationId xmlns:a16="http://schemas.microsoft.com/office/drawing/2014/main" id="{6B817D3C-15D8-420E-A8FE-02670CC4EF79}"/>
              </a:ext>
            </a:extLst>
          </p:cNvPr>
          <p:cNvSpPr/>
          <p:nvPr/>
        </p:nvSpPr>
        <p:spPr bwMode="auto">
          <a:xfrm>
            <a:off x="1159668" y="1995592"/>
            <a:ext cx="3353913" cy="2082429"/>
          </a:xfrm>
          <a:custGeom>
            <a:avLst/>
            <a:gdLst>
              <a:gd name="connsiteX0" fmla="*/ 0 w 3353913"/>
              <a:gd name="connsiteY0" fmla="*/ 0 h 2082429"/>
              <a:gd name="connsiteX1" fmla="*/ 73419 w 3353913"/>
              <a:gd name="connsiteY1" fmla="*/ 0 h 2082429"/>
              <a:gd name="connsiteX2" fmla="*/ 73419 w 3353913"/>
              <a:gd name="connsiteY2" fmla="*/ 33372 h 2082429"/>
              <a:gd name="connsiteX3" fmla="*/ 116803 w 3353913"/>
              <a:gd name="connsiteY3" fmla="*/ 33372 h 2082429"/>
              <a:gd name="connsiteX4" fmla="*/ 116803 w 3353913"/>
              <a:gd name="connsiteY4" fmla="*/ 76756 h 2082429"/>
              <a:gd name="connsiteX5" fmla="*/ 156850 w 3353913"/>
              <a:gd name="connsiteY5" fmla="*/ 76756 h 2082429"/>
              <a:gd name="connsiteX6" fmla="*/ 156850 w 3353913"/>
              <a:gd name="connsiteY6" fmla="*/ 133489 h 2082429"/>
              <a:gd name="connsiteX7" fmla="*/ 193559 w 3353913"/>
              <a:gd name="connsiteY7" fmla="*/ 133489 h 2082429"/>
              <a:gd name="connsiteX8" fmla="*/ 193559 w 3353913"/>
              <a:gd name="connsiteY8" fmla="*/ 176873 h 2082429"/>
              <a:gd name="connsiteX9" fmla="*/ 223594 w 3353913"/>
              <a:gd name="connsiteY9" fmla="*/ 176873 h 2082429"/>
              <a:gd name="connsiteX10" fmla="*/ 223594 w 3353913"/>
              <a:gd name="connsiteY10" fmla="*/ 223594 h 2082429"/>
              <a:gd name="connsiteX11" fmla="*/ 270316 w 3353913"/>
              <a:gd name="connsiteY11" fmla="*/ 223594 h 2082429"/>
              <a:gd name="connsiteX12" fmla="*/ 270316 w 3353913"/>
              <a:gd name="connsiteY12" fmla="*/ 260303 h 2082429"/>
              <a:gd name="connsiteX13" fmla="*/ 287002 w 3353913"/>
              <a:gd name="connsiteY13" fmla="*/ 260303 h 2082429"/>
              <a:gd name="connsiteX14" fmla="*/ 287002 w 3353913"/>
              <a:gd name="connsiteY14" fmla="*/ 310362 h 2082429"/>
              <a:gd name="connsiteX15" fmla="*/ 330386 w 3353913"/>
              <a:gd name="connsiteY15" fmla="*/ 310362 h 2082429"/>
              <a:gd name="connsiteX16" fmla="*/ 330386 w 3353913"/>
              <a:gd name="connsiteY16" fmla="*/ 360420 h 2082429"/>
              <a:gd name="connsiteX17" fmla="*/ 353747 w 3353913"/>
              <a:gd name="connsiteY17" fmla="*/ 383781 h 2082429"/>
              <a:gd name="connsiteX18" fmla="*/ 353747 w 3353913"/>
              <a:gd name="connsiteY18" fmla="*/ 470549 h 2082429"/>
              <a:gd name="connsiteX19" fmla="*/ 400467 w 3353913"/>
              <a:gd name="connsiteY19" fmla="*/ 470549 h 2082429"/>
              <a:gd name="connsiteX20" fmla="*/ 400467 w 3353913"/>
              <a:gd name="connsiteY20" fmla="*/ 500584 h 2082429"/>
              <a:gd name="connsiteX21" fmla="*/ 433840 w 3353913"/>
              <a:gd name="connsiteY21" fmla="*/ 500584 h 2082429"/>
              <a:gd name="connsiteX22" fmla="*/ 433840 w 3353913"/>
              <a:gd name="connsiteY22" fmla="*/ 563991 h 2082429"/>
              <a:gd name="connsiteX23" fmla="*/ 470549 w 3353913"/>
              <a:gd name="connsiteY23" fmla="*/ 563991 h 2082429"/>
              <a:gd name="connsiteX24" fmla="*/ 470549 w 3353913"/>
              <a:gd name="connsiteY24" fmla="*/ 587352 h 2082429"/>
              <a:gd name="connsiteX25" fmla="*/ 507259 w 3353913"/>
              <a:gd name="connsiteY25" fmla="*/ 587352 h 2082429"/>
              <a:gd name="connsiteX26" fmla="*/ 507259 w 3353913"/>
              <a:gd name="connsiteY26" fmla="*/ 697480 h 2082429"/>
              <a:gd name="connsiteX27" fmla="*/ 527282 w 3353913"/>
              <a:gd name="connsiteY27" fmla="*/ 697480 h 2082429"/>
              <a:gd name="connsiteX28" fmla="*/ 527282 w 3353913"/>
              <a:gd name="connsiteY28" fmla="*/ 744201 h 2082429"/>
              <a:gd name="connsiteX29" fmla="*/ 574003 w 3353913"/>
              <a:gd name="connsiteY29" fmla="*/ 744201 h 2082429"/>
              <a:gd name="connsiteX30" fmla="*/ 574003 w 3353913"/>
              <a:gd name="connsiteY30" fmla="*/ 774236 h 2082429"/>
              <a:gd name="connsiteX31" fmla="*/ 607375 w 3353913"/>
              <a:gd name="connsiteY31" fmla="*/ 774236 h 2082429"/>
              <a:gd name="connsiteX32" fmla="*/ 607375 w 3353913"/>
              <a:gd name="connsiteY32" fmla="*/ 824295 h 2082429"/>
              <a:gd name="connsiteX33" fmla="*/ 607375 w 3353913"/>
              <a:gd name="connsiteY33" fmla="*/ 827632 h 2082429"/>
              <a:gd name="connsiteX34" fmla="*/ 607375 w 3353913"/>
              <a:gd name="connsiteY34" fmla="*/ 867679 h 2082429"/>
              <a:gd name="connsiteX35" fmla="*/ 657434 w 3353913"/>
              <a:gd name="connsiteY35" fmla="*/ 867679 h 2082429"/>
              <a:gd name="connsiteX36" fmla="*/ 657434 w 3353913"/>
              <a:gd name="connsiteY36" fmla="*/ 924411 h 2082429"/>
              <a:gd name="connsiteX37" fmla="*/ 674120 w 3353913"/>
              <a:gd name="connsiteY37" fmla="*/ 924411 h 2082429"/>
              <a:gd name="connsiteX38" fmla="*/ 674120 w 3353913"/>
              <a:gd name="connsiteY38" fmla="*/ 971133 h 2082429"/>
              <a:gd name="connsiteX39" fmla="*/ 697480 w 3353913"/>
              <a:gd name="connsiteY39" fmla="*/ 971133 h 2082429"/>
              <a:gd name="connsiteX40" fmla="*/ 697480 w 3353913"/>
              <a:gd name="connsiteY40" fmla="*/ 1017854 h 2082429"/>
              <a:gd name="connsiteX41" fmla="*/ 760888 w 3353913"/>
              <a:gd name="connsiteY41" fmla="*/ 1017854 h 2082429"/>
              <a:gd name="connsiteX42" fmla="*/ 760888 w 3353913"/>
              <a:gd name="connsiteY42" fmla="*/ 1074587 h 2082429"/>
              <a:gd name="connsiteX43" fmla="*/ 817621 w 3353913"/>
              <a:gd name="connsiteY43" fmla="*/ 1074587 h 2082429"/>
              <a:gd name="connsiteX44" fmla="*/ 817621 w 3353913"/>
              <a:gd name="connsiteY44" fmla="*/ 1134657 h 2082429"/>
              <a:gd name="connsiteX45" fmla="*/ 840981 w 3353913"/>
              <a:gd name="connsiteY45" fmla="*/ 1134657 h 2082429"/>
              <a:gd name="connsiteX46" fmla="*/ 820958 w 3353913"/>
              <a:gd name="connsiteY46" fmla="*/ 1154680 h 2082429"/>
              <a:gd name="connsiteX47" fmla="*/ 877691 w 3353913"/>
              <a:gd name="connsiteY47" fmla="*/ 1154680 h 2082429"/>
              <a:gd name="connsiteX48" fmla="*/ 877691 w 3353913"/>
              <a:gd name="connsiteY48" fmla="*/ 1188052 h 2082429"/>
              <a:gd name="connsiteX49" fmla="*/ 917737 w 3353913"/>
              <a:gd name="connsiteY49" fmla="*/ 1188052 h 2082429"/>
              <a:gd name="connsiteX50" fmla="*/ 917737 w 3353913"/>
              <a:gd name="connsiteY50" fmla="*/ 1224762 h 2082429"/>
              <a:gd name="connsiteX51" fmla="*/ 944435 w 3353913"/>
              <a:gd name="connsiteY51" fmla="*/ 1224762 h 2082429"/>
              <a:gd name="connsiteX52" fmla="*/ 944435 w 3353913"/>
              <a:gd name="connsiteY52" fmla="*/ 1278157 h 2082429"/>
              <a:gd name="connsiteX53" fmla="*/ 997831 w 3353913"/>
              <a:gd name="connsiteY53" fmla="*/ 1278157 h 2082429"/>
              <a:gd name="connsiteX54" fmla="*/ 997831 w 3353913"/>
              <a:gd name="connsiteY54" fmla="*/ 1308192 h 2082429"/>
              <a:gd name="connsiteX55" fmla="*/ 1047889 w 3353913"/>
              <a:gd name="connsiteY55" fmla="*/ 1308192 h 2082429"/>
              <a:gd name="connsiteX56" fmla="*/ 1047889 w 3353913"/>
              <a:gd name="connsiteY56" fmla="*/ 1341565 h 2082429"/>
              <a:gd name="connsiteX57" fmla="*/ 1071250 w 3353913"/>
              <a:gd name="connsiteY57" fmla="*/ 1341565 h 2082429"/>
              <a:gd name="connsiteX58" fmla="*/ 1071250 w 3353913"/>
              <a:gd name="connsiteY58" fmla="*/ 1391623 h 2082429"/>
              <a:gd name="connsiteX59" fmla="*/ 1111297 w 3353913"/>
              <a:gd name="connsiteY59" fmla="*/ 1391623 h 2082429"/>
              <a:gd name="connsiteX60" fmla="*/ 1111297 w 3353913"/>
              <a:gd name="connsiteY60" fmla="*/ 1408309 h 2082429"/>
              <a:gd name="connsiteX61" fmla="*/ 1171367 w 3353913"/>
              <a:gd name="connsiteY61" fmla="*/ 1408309 h 2082429"/>
              <a:gd name="connsiteX62" fmla="*/ 1171367 w 3353913"/>
              <a:gd name="connsiteY62" fmla="*/ 1418321 h 2082429"/>
              <a:gd name="connsiteX63" fmla="*/ 1211413 w 3353913"/>
              <a:gd name="connsiteY63" fmla="*/ 1418321 h 2082429"/>
              <a:gd name="connsiteX64" fmla="*/ 1211413 w 3353913"/>
              <a:gd name="connsiteY64" fmla="*/ 1445019 h 2082429"/>
              <a:gd name="connsiteX65" fmla="*/ 1234774 w 3353913"/>
              <a:gd name="connsiteY65" fmla="*/ 1445019 h 2082429"/>
              <a:gd name="connsiteX66" fmla="*/ 1234774 w 3353913"/>
              <a:gd name="connsiteY66" fmla="*/ 1491740 h 2082429"/>
              <a:gd name="connsiteX67" fmla="*/ 1298181 w 3353913"/>
              <a:gd name="connsiteY67" fmla="*/ 1491740 h 2082429"/>
              <a:gd name="connsiteX68" fmla="*/ 1298181 w 3353913"/>
              <a:gd name="connsiteY68" fmla="*/ 1541798 h 2082429"/>
              <a:gd name="connsiteX69" fmla="*/ 1368263 w 3353913"/>
              <a:gd name="connsiteY69" fmla="*/ 1541798 h 2082429"/>
              <a:gd name="connsiteX70" fmla="*/ 1368263 w 3353913"/>
              <a:gd name="connsiteY70" fmla="*/ 1568496 h 2082429"/>
              <a:gd name="connsiteX71" fmla="*/ 1438345 w 3353913"/>
              <a:gd name="connsiteY71" fmla="*/ 1568496 h 2082429"/>
              <a:gd name="connsiteX72" fmla="*/ 1438345 w 3353913"/>
              <a:gd name="connsiteY72" fmla="*/ 1605206 h 2082429"/>
              <a:gd name="connsiteX73" fmla="*/ 1491740 w 3353913"/>
              <a:gd name="connsiteY73" fmla="*/ 1605206 h 2082429"/>
              <a:gd name="connsiteX74" fmla="*/ 1491740 w 3353913"/>
              <a:gd name="connsiteY74" fmla="*/ 1638578 h 2082429"/>
              <a:gd name="connsiteX75" fmla="*/ 1528450 w 3353913"/>
              <a:gd name="connsiteY75" fmla="*/ 1638578 h 2082429"/>
              <a:gd name="connsiteX76" fmla="*/ 1528450 w 3353913"/>
              <a:gd name="connsiteY76" fmla="*/ 1658601 h 2082429"/>
              <a:gd name="connsiteX77" fmla="*/ 1568497 w 3353913"/>
              <a:gd name="connsiteY77" fmla="*/ 1658601 h 2082429"/>
              <a:gd name="connsiteX78" fmla="*/ 1561822 w 3353913"/>
              <a:gd name="connsiteY78" fmla="*/ 1665276 h 2082429"/>
              <a:gd name="connsiteX79" fmla="*/ 1661939 w 3353913"/>
              <a:gd name="connsiteY79" fmla="*/ 1665276 h 2082429"/>
              <a:gd name="connsiteX80" fmla="*/ 1661939 w 3353913"/>
              <a:gd name="connsiteY80" fmla="*/ 1705322 h 2082429"/>
              <a:gd name="connsiteX81" fmla="*/ 1711997 w 3353913"/>
              <a:gd name="connsiteY81" fmla="*/ 1705322 h 2082429"/>
              <a:gd name="connsiteX82" fmla="*/ 1711997 w 3353913"/>
              <a:gd name="connsiteY82" fmla="*/ 1748706 h 2082429"/>
              <a:gd name="connsiteX83" fmla="*/ 1865510 w 3353913"/>
              <a:gd name="connsiteY83" fmla="*/ 1748706 h 2082429"/>
              <a:gd name="connsiteX84" fmla="*/ 1865510 w 3353913"/>
              <a:gd name="connsiteY84" fmla="*/ 1778741 h 2082429"/>
              <a:gd name="connsiteX85" fmla="*/ 2032371 w 3353913"/>
              <a:gd name="connsiteY85" fmla="*/ 1778741 h 2082429"/>
              <a:gd name="connsiteX86" fmla="*/ 2032371 w 3353913"/>
              <a:gd name="connsiteY86" fmla="*/ 1822125 h 2082429"/>
              <a:gd name="connsiteX87" fmla="*/ 2095778 w 3353913"/>
              <a:gd name="connsiteY87" fmla="*/ 1822125 h 2082429"/>
              <a:gd name="connsiteX88" fmla="*/ 2095778 w 3353913"/>
              <a:gd name="connsiteY88" fmla="*/ 1842149 h 2082429"/>
              <a:gd name="connsiteX89" fmla="*/ 2175872 w 3353913"/>
              <a:gd name="connsiteY89" fmla="*/ 1842149 h 2082429"/>
              <a:gd name="connsiteX90" fmla="*/ 2175872 w 3353913"/>
              <a:gd name="connsiteY90" fmla="*/ 1878858 h 2082429"/>
              <a:gd name="connsiteX91" fmla="*/ 2205907 w 3353913"/>
              <a:gd name="connsiteY91" fmla="*/ 1878858 h 2082429"/>
              <a:gd name="connsiteX92" fmla="*/ 2205907 w 3353913"/>
              <a:gd name="connsiteY92" fmla="*/ 1915568 h 2082429"/>
              <a:gd name="connsiteX93" fmla="*/ 2205907 w 3353913"/>
              <a:gd name="connsiteY93" fmla="*/ 1915568 h 2082429"/>
              <a:gd name="connsiteX94" fmla="*/ 2222593 w 3353913"/>
              <a:gd name="connsiteY94" fmla="*/ 1932254 h 2082429"/>
              <a:gd name="connsiteX95" fmla="*/ 2299349 w 3353913"/>
              <a:gd name="connsiteY95" fmla="*/ 1932254 h 2082429"/>
              <a:gd name="connsiteX96" fmla="*/ 2299349 w 3353913"/>
              <a:gd name="connsiteY96" fmla="*/ 1962289 h 2082429"/>
              <a:gd name="connsiteX97" fmla="*/ 2379443 w 3353913"/>
              <a:gd name="connsiteY97" fmla="*/ 1962289 h 2082429"/>
              <a:gd name="connsiteX98" fmla="*/ 2379443 w 3353913"/>
              <a:gd name="connsiteY98" fmla="*/ 1988987 h 2082429"/>
              <a:gd name="connsiteX99" fmla="*/ 2526280 w 3353913"/>
              <a:gd name="connsiteY99" fmla="*/ 1988987 h 2082429"/>
              <a:gd name="connsiteX100" fmla="*/ 2526280 w 3353913"/>
              <a:gd name="connsiteY100" fmla="*/ 1988987 h 2082429"/>
              <a:gd name="connsiteX101" fmla="*/ 2573002 w 3353913"/>
              <a:gd name="connsiteY101" fmla="*/ 1988987 h 2082429"/>
              <a:gd name="connsiteX102" fmla="*/ 2573002 w 3353913"/>
              <a:gd name="connsiteY102" fmla="*/ 2039045 h 2082429"/>
              <a:gd name="connsiteX103" fmla="*/ 2616386 w 3353913"/>
              <a:gd name="connsiteY103" fmla="*/ 2039045 h 2082429"/>
              <a:gd name="connsiteX104" fmla="*/ 2616386 w 3353913"/>
              <a:gd name="connsiteY104" fmla="*/ 2082429 h 2082429"/>
              <a:gd name="connsiteX105" fmla="*/ 3353913 w 3353913"/>
              <a:gd name="connsiteY105" fmla="*/ 2082429 h 208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353913" h="2082429">
                <a:moveTo>
                  <a:pt x="0" y="0"/>
                </a:moveTo>
                <a:lnTo>
                  <a:pt x="73419" y="0"/>
                </a:lnTo>
                <a:lnTo>
                  <a:pt x="73419" y="33372"/>
                </a:lnTo>
                <a:lnTo>
                  <a:pt x="116803" y="33372"/>
                </a:lnTo>
                <a:lnTo>
                  <a:pt x="116803" y="76756"/>
                </a:lnTo>
                <a:lnTo>
                  <a:pt x="156850" y="76756"/>
                </a:lnTo>
                <a:lnTo>
                  <a:pt x="156850" y="133489"/>
                </a:lnTo>
                <a:lnTo>
                  <a:pt x="193559" y="133489"/>
                </a:lnTo>
                <a:lnTo>
                  <a:pt x="193559" y="176873"/>
                </a:lnTo>
                <a:lnTo>
                  <a:pt x="223594" y="176873"/>
                </a:lnTo>
                <a:lnTo>
                  <a:pt x="223594" y="223594"/>
                </a:lnTo>
                <a:lnTo>
                  <a:pt x="270316" y="223594"/>
                </a:lnTo>
                <a:lnTo>
                  <a:pt x="270316" y="260303"/>
                </a:lnTo>
                <a:lnTo>
                  <a:pt x="287002" y="260303"/>
                </a:lnTo>
                <a:lnTo>
                  <a:pt x="287002" y="310362"/>
                </a:lnTo>
                <a:lnTo>
                  <a:pt x="330386" y="310362"/>
                </a:lnTo>
                <a:lnTo>
                  <a:pt x="330386" y="360420"/>
                </a:lnTo>
                <a:lnTo>
                  <a:pt x="353747" y="383781"/>
                </a:lnTo>
                <a:lnTo>
                  <a:pt x="353747" y="470549"/>
                </a:lnTo>
                <a:lnTo>
                  <a:pt x="400467" y="470549"/>
                </a:lnTo>
                <a:lnTo>
                  <a:pt x="400467" y="500584"/>
                </a:lnTo>
                <a:lnTo>
                  <a:pt x="433840" y="500584"/>
                </a:lnTo>
                <a:lnTo>
                  <a:pt x="433840" y="563991"/>
                </a:lnTo>
                <a:lnTo>
                  <a:pt x="470549" y="563991"/>
                </a:lnTo>
                <a:lnTo>
                  <a:pt x="470549" y="587352"/>
                </a:lnTo>
                <a:lnTo>
                  <a:pt x="507259" y="587352"/>
                </a:lnTo>
                <a:lnTo>
                  <a:pt x="507259" y="697480"/>
                </a:lnTo>
                <a:lnTo>
                  <a:pt x="527282" y="697480"/>
                </a:lnTo>
                <a:lnTo>
                  <a:pt x="527282" y="744201"/>
                </a:lnTo>
                <a:lnTo>
                  <a:pt x="574003" y="744201"/>
                </a:lnTo>
                <a:lnTo>
                  <a:pt x="574003" y="774236"/>
                </a:lnTo>
                <a:lnTo>
                  <a:pt x="607375" y="774236"/>
                </a:lnTo>
                <a:lnTo>
                  <a:pt x="607375" y="824295"/>
                </a:lnTo>
                <a:lnTo>
                  <a:pt x="607375" y="827632"/>
                </a:lnTo>
                <a:lnTo>
                  <a:pt x="607375" y="867679"/>
                </a:lnTo>
                <a:lnTo>
                  <a:pt x="657434" y="867679"/>
                </a:lnTo>
                <a:lnTo>
                  <a:pt x="657434" y="924411"/>
                </a:lnTo>
                <a:lnTo>
                  <a:pt x="674120" y="924411"/>
                </a:lnTo>
                <a:lnTo>
                  <a:pt x="674120" y="971133"/>
                </a:lnTo>
                <a:lnTo>
                  <a:pt x="697480" y="971133"/>
                </a:lnTo>
                <a:lnTo>
                  <a:pt x="697480" y="1017854"/>
                </a:lnTo>
                <a:lnTo>
                  <a:pt x="760888" y="1017854"/>
                </a:lnTo>
                <a:lnTo>
                  <a:pt x="760888" y="1074587"/>
                </a:lnTo>
                <a:lnTo>
                  <a:pt x="817621" y="1074587"/>
                </a:lnTo>
                <a:lnTo>
                  <a:pt x="817621" y="1134657"/>
                </a:lnTo>
                <a:lnTo>
                  <a:pt x="840981" y="1134657"/>
                </a:lnTo>
                <a:lnTo>
                  <a:pt x="820958" y="1154680"/>
                </a:lnTo>
                <a:lnTo>
                  <a:pt x="877691" y="1154680"/>
                </a:lnTo>
                <a:lnTo>
                  <a:pt x="877691" y="1188052"/>
                </a:lnTo>
                <a:lnTo>
                  <a:pt x="917737" y="1188052"/>
                </a:lnTo>
                <a:lnTo>
                  <a:pt x="917737" y="1224762"/>
                </a:lnTo>
                <a:lnTo>
                  <a:pt x="944435" y="1224762"/>
                </a:lnTo>
                <a:lnTo>
                  <a:pt x="944435" y="1278157"/>
                </a:lnTo>
                <a:lnTo>
                  <a:pt x="997831" y="1278157"/>
                </a:lnTo>
                <a:lnTo>
                  <a:pt x="997831" y="1308192"/>
                </a:lnTo>
                <a:lnTo>
                  <a:pt x="1047889" y="1308192"/>
                </a:lnTo>
                <a:lnTo>
                  <a:pt x="1047889" y="1341565"/>
                </a:lnTo>
                <a:lnTo>
                  <a:pt x="1071250" y="1341565"/>
                </a:lnTo>
                <a:lnTo>
                  <a:pt x="1071250" y="1391623"/>
                </a:lnTo>
                <a:lnTo>
                  <a:pt x="1111297" y="1391623"/>
                </a:lnTo>
                <a:lnTo>
                  <a:pt x="1111297" y="1408309"/>
                </a:lnTo>
                <a:lnTo>
                  <a:pt x="1171367" y="1408309"/>
                </a:lnTo>
                <a:lnTo>
                  <a:pt x="1171367" y="1418321"/>
                </a:lnTo>
                <a:lnTo>
                  <a:pt x="1211413" y="1418321"/>
                </a:lnTo>
                <a:lnTo>
                  <a:pt x="1211413" y="1445019"/>
                </a:lnTo>
                <a:lnTo>
                  <a:pt x="1234774" y="1445019"/>
                </a:lnTo>
                <a:lnTo>
                  <a:pt x="1234774" y="1491740"/>
                </a:lnTo>
                <a:lnTo>
                  <a:pt x="1298181" y="1491740"/>
                </a:lnTo>
                <a:lnTo>
                  <a:pt x="1298181" y="1541798"/>
                </a:lnTo>
                <a:lnTo>
                  <a:pt x="1368263" y="1541798"/>
                </a:lnTo>
                <a:lnTo>
                  <a:pt x="1368263" y="1568496"/>
                </a:lnTo>
                <a:lnTo>
                  <a:pt x="1438345" y="1568496"/>
                </a:lnTo>
                <a:lnTo>
                  <a:pt x="1438345" y="1605206"/>
                </a:lnTo>
                <a:lnTo>
                  <a:pt x="1491740" y="1605206"/>
                </a:lnTo>
                <a:lnTo>
                  <a:pt x="1491740" y="1638578"/>
                </a:lnTo>
                <a:lnTo>
                  <a:pt x="1528450" y="1638578"/>
                </a:lnTo>
                <a:lnTo>
                  <a:pt x="1528450" y="1658601"/>
                </a:lnTo>
                <a:lnTo>
                  <a:pt x="1568497" y="1658601"/>
                </a:lnTo>
                <a:lnTo>
                  <a:pt x="1561822" y="1665276"/>
                </a:lnTo>
                <a:lnTo>
                  <a:pt x="1661939" y="1665276"/>
                </a:lnTo>
                <a:lnTo>
                  <a:pt x="1661939" y="1705322"/>
                </a:lnTo>
                <a:lnTo>
                  <a:pt x="1711997" y="1705322"/>
                </a:lnTo>
                <a:lnTo>
                  <a:pt x="1711997" y="1748706"/>
                </a:lnTo>
                <a:lnTo>
                  <a:pt x="1865510" y="1748706"/>
                </a:lnTo>
                <a:lnTo>
                  <a:pt x="1865510" y="1778741"/>
                </a:lnTo>
                <a:lnTo>
                  <a:pt x="2032371" y="1778741"/>
                </a:lnTo>
                <a:lnTo>
                  <a:pt x="2032371" y="1822125"/>
                </a:lnTo>
                <a:lnTo>
                  <a:pt x="2095778" y="1822125"/>
                </a:lnTo>
                <a:lnTo>
                  <a:pt x="2095778" y="1842149"/>
                </a:lnTo>
                <a:lnTo>
                  <a:pt x="2175872" y="1842149"/>
                </a:lnTo>
                <a:lnTo>
                  <a:pt x="2175872" y="1878858"/>
                </a:lnTo>
                <a:lnTo>
                  <a:pt x="2205907" y="1878858"/>
                </a:lnTo>
                <a:lnTo>
                  <a:pt x="2205907" y="1915568"/>
                </a:lnTo>
                <a:lnTo>
                  <a:pt x="2205907" y="1915568"/>
                </a:lnTo>
                <a:lnTo>
                  <a:pt x="2222593" y="1932254"/>
                </a:lnTo>
                <a:lnTo>
                  <a:pt x="2299349" y="1932254"/>
                </a:lnTo>
                <a:lnTo>
                  <a:pt x="2299349" y="1962289"/>
                </a:lnTo>
                <a:lnTo>
                  <a:pt x="2379443" y="1962289"/>
                </a:lnTo>
                <a:lnTo>
                  <a:pt x="2379443" y="1988987"/>
                </a:lnTo>
                <a:lnTo>
                  <a:pt x="2526280" y="1988987"/>
                </a:lnTo>
                <a:lnTo>
                  <a:pt x="2526280" y="1988987"/>
                </a:lnTo>
                <a:lnTo>
                  <a:pt x="2573002" y="1988987"/>
                </a:lnTo>
                <a:lnTo>
                  <a:pt x="2573002" y="2039045"/>
                </a:lnTo>
                <a:lnTo>
                  <a:pt x="2616386" y="2039045"/>
                </a:lnTo>
                <a:lnTo>
                  <a:pt x="2616386" y="2082429"/>
                </a:lnTo>
                <a:lnTo>
                  <a:pt x="3353913" y="2082429"/>
                </a:lnTo>
              </a:path>
            </a:pathLst>
          </a:custGeom>
          <a:noFill/>
          <a:ln w="28575">
            <a:solidFill>
              <a:schemeClr val="accent3"/>
            </a:solidFill>
            <a:miter lim="800000"/>
            <a:headEnd/>
            <a:tailEnd/>
          </a:ln>
        </p:spPr>
        <p:txBody>
          <a:bodyPr rtlCol="0" anchor="ctr"/>
          <a:lstStyle/>
          <a:p>
            <a:pPr algn="ctr"/>
            <a:endParaRPr lang="en-US" dirty="0"/>
          </a:p>
        </p:txBody>
      </p:sp>
      <p:sp>
        <p:nvSpPr>
          <p:cNvPr id="95" name="Freeform: Shape 94">
            <a:extLst>
              <a:ext uri="{FF2B5EF4-FFF2-40B4-BE49-F238E27FC236}">
                <a16:creationId xmlns:a16="http://schemas.microsoft.com/office/drawing/2014/main" id="{7E636176-791B-4EE2-A8C2-471CA214B4A1}"/>
              </a:ext>
            </a:extLst>
          </p:cNvPr>
          <p:cNvSpPr/>
          <p:nvPr/>
        </p:nvSpPr>
        <p:spPr bwMode="auto">
          <a:xfrm>
            <a:off x="1152993" y="1998928"/>
            <a:ext cx="3606006" cy="1938069"/>
          </a:xfrm>
          <a:custGeom>
            <a:avLst/>
            <a:gdLst>
              <a:gd name="connsiteX0" fmla="*/ 0 w 3413982"/>
              <a:gd name="connsiteY0" fmla="*/ 0 h 1915568"/>
              <a:gd name="connsiteX1" fmla="*/ 80093 w 3413982"/>
              <a:gd name="connsiteY1" fmla="*/ 0 h 1915568"/>
              <a:gd name="connsiteX2" fmla="*/ 80093 w 3413982"/>
              <a:gd name="connsiteY2" fmla="*/ 40047 h 1915568"/>
              <a:gd name="connsiteX3" fmla="*/ 130152 w 3413982"/>
              <a:gd name="connsiteY3" fmla="*/ 40047 h 1915568"/>
              <a:gd name="connsiteX4" fmla="*/ 130152 w 3413982"/>
              <a:gd name="connsiteY4" fmla="*/ 73419 h 1915568"/>
              <a:gd name="connsiteX5" fmla="*/ 166861 w 3413982"/>
              <a:gd name="connsiteY5" fmla="*/ 73419 h 1915568"/>
              <a:gd name="connsiteX6" fmla="*/ 166861 w 3413982"/>
              <a:gd name="connsiteY6" fmla="*/ 110128 h 1915568"/>
              <a:gd name="connsiteX7" fmla="*/ 220257 w 3413982"/>
              <a:gd name="connsiteY7" fmla="*/ 110128 h 1915568"/>
              <a:gd name="connsiteX8" fmla="*/ 220257 w 3413982"/>
              <a:gd name="connsiteY8" fmla="*/ 140164 h 1915568"/>
              <a:gd name="connsiteX9" fmla="*/ 243617 w 3413982"/>
              <a:gd name="connsiteY9" fmla="*/ 140164 h 1915568"/>
              <a:gd name="connsiteX10" fmla="*/ 243617 w 3413982"/>
              <a:gd name="connsiteY10" fmla="*/ 176873 h 1915568"/>
              <a:gd name="connsiteX11" fmla="*/ 266978 w 3413982"/>
              <a:gd name="connsiteY11" fmla="*/ 176873 h 1915568"/>
              <a:gd name="connsiteX12" fmla="*/ 266978 w 3413982"/>
              <a:gd name="connsiteY12" fmla="*/ 220257 h 1915568"/>
              <a:gd name="connsiteX13" fmla="*/ 290338 w 3413982"/>
              <a:gd name="connsiteY13" fmla="*/ 220257 h 1915568"/>
              <a:gd name="connsiteX14" fmla="*/ 290338 w 3413982"/>
              <a:gd name="connsiteY14" fmla="*/ 220257 h 1915568"/>
              <a:gd name="connsiteX15" fmla="*/ 297012 w 3413982"/>
              <a:gd name="connsiteY15" fmla="*/ 226931 h 1915568"/>
              <a:gd name="connsiteX16" fmla="*/ 297012 w 3413982"/>
              <a:gd name="connsiteY16" fmla="*/ 266978 h 1915568"/>
              <a:gd name="connsiteX17" fmla="*/ 350408 w 3413982"/>
              <a:gd name="connsiteY17" fmla="*/ 266978 h 1915568"/>
              <a:gd name="connsiteX18" fmla="*/ 350408 w 3413982"/>
              <a:gd name="connsiteY18" fmla="*/ 290339 h 1915568"/>
              <a:gd name="connsiteX19" fmla="*/ 370432 w 3413982"/>
              <a:gd name="connsiteY19" fmla="*/ 290339 h 1915568"/>
              <a:gd name="connsiteX20" fmla="*/ 370432 w 3413982"/>
              <a:gd name="connsiteY20" fmla="*/ 290339 h 1915568"/>
              <a:gd name="connsiteX21" fmla="*/ 407141 w 3413982"/>
              <a:gd name="connsiteY21" fmla="*/ 290339 h 1915568"/>
              <a:gd name="connsiteX22" fmla="*/ 407141 w 3413982"/>
              <a:gd name="connsiteY22" fmla="*/ 353746 h 1915568"/>
              <a:gd name="connsiteX23" fmla="*/ 427165 w 3413982"/>
              <a:gd name="connsiteY23" fmla="*/ 353746 h 1915568"/>
              <a:gd name="connsiteX24" fmla="*/ 427165 w 3413982"/>
              <a:gd name="connsiteY24" fmla="*/ 377107 h 1915568"/>
              <a:gd name="connsiteX25" fmla="*/ 457200 w 3413982"/>
              <a:gd name="connsiteY25" fmla="*/ 377107 h 1915568"/>
              <a:gd name="connsiteX26" fmla="*/ 457200 w 3413982"/>
              <a:gd name="connsiteY26" fmla="*/ 403804 h 1915568"/>
              <a:gd name="connsiteX27" fmla="*/ 497246 w 3413982"/>
              <a:gd name="connsiteY27" fmla="*/ 403804 h 1915568"/>
              <a:gd name="connsiteX28" fmla="*/ 497246 w 3413982"/>
              <a:gd name="connsiteY28" fmla="*/ 447188 h 1915568"/>
              <a:gd name="connsiteX29" fmla="*/ 517270 w 3413982"/>
              <a:gd name="connsiteY29" fmla="*/ 447188 h 1915568"/>
              <a:gd name="connsiteX30" fmla="*/ 523944 w 3413982"/>
              <a:gd name="connsiteY30" fmla="*/ 447188 h 1915568"/>
              <a:gd name="connsiteX31" fmla="*/ 523944 w 3413982"/>
              <a:gd name="connsiteY31" fmla="*/ 513933 h 1915568"/>
              <a:gd name="connsiteX32" fmla="*/ 570665 w 3413982"/>
              <a:gd name="connsiteY32" fmla="*/ 513933 h 1915568"/>
              <a:gd name="connsiteX33" fmla="*/ 570665 w 3413982"/>
              <a:gd name="connsiteY33" fmla="*/ 553980 h 1915568"/>
              <a:gd name="connsiteX34" fmla="*/ 600700 w 3413982"/>
              <a:gd name="connsiteY34" fmla="*/ 553980 h 1915568"/>
              <a:gd name="connsiteX35" fmla="*/ 600700 w 3413982"/>
              <a:gd name="connsiteY35" fmla="*/ 604038 h 1915568"/>
              <a:gd name="connsiteX36" fmla="*/ 630735 w 3413982"/>
              <a:gd name="connsiteY36" fmla="*/ 604038 h 1915568"/>
              <a:gd name="connsiteX37" fmla="*/ 630735 w 3413982"/>
              <a:gd name="connsiteY37" fmla="*/ 647422 h 1915568"/>
              <a:gd name="connsiteX38" fmla="*/ 667445 w 3413982"/>
              <a:gd name="connsiteY38" fmla="*/ 647422 h 1915568"/>
              <a:gd name="connsiteX39" fmla="*/ 667445 w 3413982"/>
              <a:gd name="connsiteY39" fmla="*/ 704155 h 1915568"/>
              <a:gd name="connsiteX40" fmla="*/ 704154 w 3413982"/>
              <a:gd name="connsiteY40" fmla="*/ 704155 h 1915568"/>
              <a:gd name="connsiteX41" fmla="*/ 704154 w 3413982"/>
              <a:gd name="connsiteY41" fmla="*/ 730853 h 1915568"/>
              <a:gd name="connsiteX42" fmla="*/ 720841 w 3413982"/>
              <a:gd name="connsiteY42" fmla="*/ 730853 h 1915568"/>
              <a:gd name="connsiteX43" fmla="*/ 720841 w 3413982"/>
              <a:gd name="connsiteY43" fmla="*/ 764225 h 1915568"/>
              <a:gd name="connsiteX44" fmla="*/ 757550 w 3413982"/>
              <a:gd name="connsiteY44" fmla="*/ 764225 h 1915568"/>
              <a:gd name="connsiteX45" fmla="*/ 757550 w 3413982"/>
              <a:gd name="connsiteY45" fmla="*/ 777574 h 1915568"/>
              <a:gd name="connsiteX46" fmla="*/ 797597 w 3413982"/>
              <a:gd name="connsiteY46" fmla="*/ 777574 h 1915568"/>
              <a:gd name="connsiteX47" fmla="*/ 797597 w 3413982"/>
              <a:gd name="connsiteY47" fmla="*/ 800934 h 1915568"/>
              <a:gd name="connsiteX48" fmla="*/ 830969 w 3413982"/>
              <a:gd name="connsiteY48" fmla="*/ 800934 h 1915568"/>
              <a:gd name="connsiteX49" fmla="*/ 830969 w 3413982"/>
              <a:gd name="connsiteY49" fmla="*/ 847655 h 1915568"/>
              <a:gd name="connsiteX50" fmla="*/ 847655 w 3413982"/>
              <a:gd name="connsiteY50" fmla="*/ 847655 h 1915568"/>
              <a:gd name="connsiteX51" fmla="*/ 847655 w 3413982"/>
              <a:gd name="connsiteY51" fmla="*/ 881028 h 1915568"/>
              <a:gd name="connsiteX52" fmla="*/ 877690 w 3413982"/>
              <a:gd name="connsiteY52" fmla="*/ 881028 h 1915568"/>
              <a:gd name="connsiteX53" fmla="*/ 877690 w 3413982"/>
              <a:gd name="connsiteY53" fmla="*/ 917737 h 1915568"/>
              <a:gd name="connsiteX54" fmla="*/ 877690 w 3413982"/>
              <a:gd name="connsiteY54" fmla="*/ 917737 h 1915568"/>
              <a:gd name="connsiteX55" fmla="*/ 904388 w 3413982"/>
              <a:gd name="connsiteY55" fmla="*/ 944435 h 1915568"/>
              <a:gd name="connsiteX56" fmla="*/ 924411 w 3413982"/>
              <a:gd name="connsiteY56" fmla="*/ 944435 h 1915568"/>
              <a:gd name="connsiteX57" fmla="*/ 924411 w 3413982"/>
              <a:gd name="connsiteY57" fmla="*/ 981145 h 1915568"/>
              <a:gd name="connsiteX58" fmla="*/ 967795 w 3413982"/>
              <a:gd name="connsiteY58" fmla="*/ 981145 h 1915568"/>
              <a:gd name="connsiteX59" fmla="*/ 967795 w 3413982"/>
              <a:gd name="connsiteY59" fmla="*/ 1027866 h 1915568"/>
              <a:gd name="connsiteX60" fmla="*/ 991156 w 3413982"/>
              <a:gd name="connsiteY60" fmla="*/ 1027866 h 1915568"/>
              <a:gd name="connsiteX61" fmla="*/ 991156 w 3413982"/>
              <a:gd name="connsiteY61" fmla="*/ 1054564 h 1915568"/>
              <a:gd name="connsiteX62" fmla="*/ 1034540 w 3413982"/>
              <a:gd name="connsiteY62" fmla="*/ 1054564 h 1915568"/>
              <a:gd name="connsiteX63" fmla="*/ 1034540 w 3413982"/>
              <a:gd name="connsiteY63" fmla="*/ 1101285 h 1915568"/>
              <a:gd name="connsiteX64" fmla="*/ 1071249 w 3413982"/>
              <a:gd name="connsiteY64" fmla="*/ 1101285 h 1915568"/>
              <a:gd name="connsiteX65" fmla="*/ 1071249 w 3413982"/>
              <a:gd name="connsiteY65" fmla="*/ 1137994 h 1915568"/>
              <a:gd name="connsiteX66" fmla="*/ 1104622 w 3413982"/>
              <a:gd name="connsiteY66" fmla="*/ 1137994 h 1915568"/>
              <a:gd name="connsiteX67" fmla="*/ 1104622 w 3413982"/>
              <a:gd name="connsiteY67" fmla="*/ 1181378 h 1915568"/>
              <a:gd name="connsiteX68" fmla="*/ 1127982 w 3413982"/>
              <a:gd name="connsiteY68" fmla="*/ 1181378 h 1915568"/>
              <a:gd name="connsiteX69" fmla="*/ 1127982 w 3413982"/>
              <a:gd name="connsiteY69" fmla="*/ 1214750 h 1915568"/>
              <a:gd name="connsiteX70" fmla="*/ 1168029 w 3413982"/>
              <a:gd name="connsiteY70" fmla="*/ 1214750 h 1915568"/>
              <a:gd name="connsiteX71" fmla="*/ 1168029 w 3413982"/>
              <a:gd name="connsiteY71" fmla="*/ 1234774 h 1915568"/>
              <a:gd name="connsiteX72" fmla="*/ 1201401 w 3413982"/>
              <a:gd name="connsiteY72" fmla="*/ 1234774 h 1915568"/>
              <a:gd name="connsiteX73" fmla="*/ 1201401 w 3413982"/>
              <a:gd name="connsiteY73" fmla="*/ 1261472 h 1915568"/>
              <a:gd name="connsiteX74" fmla="*/ 1224762 w 3413982"/>
              <a:gd name="connsiteY74" fmla="*/ 1261472 h 1915568"/>
              <a:gd name="connsiteX75" fmla="*/ 1224762 w 3413982"/>
              <a:gd name="connsiteY75" fmla="*/ 1308193 h 1915568"/>
              <a:gd name="connsiteX76" fmla="*/ 1254797 w 3413982"/>
              <a:gd name="connsiteY76" fmla="*/ 1308193 h 1915568"/>
              <a:gd name="connsiteX77" fmla="*/ 1254797 w 3413982"/>
              <a:gd name="connsiteY77" fmla="*/ 1334891 h 1915568"/>
              <a:gd name="connsiteX78" fmla="*/ 1294844 w 3413982"/>
              <a:gd name="connsiteY78" fmla="*/ 1334891 h 1915568"/>
              <a:gd name="connsiteX79" fmla="*/ 1328216 w 3413982"/>
              <a:gd name="connsiteY79" fmla="*/ 1334891 h 1915568"/>
              <a:gd name="connsiteX80" fmla="*/ 1328216 w 3413982"/>
              <a:gd name="connsiteY80" fmla="*/ 1378274 h 1915568"/>
              <a:gd name="connsiteX81" fmla="*/ 1351576 w 3413982"/>
              <a:gd name="connsiteY81" fmla="*/ 1378274 h 1915568"/>
              <a:gd name="connsiteX82" fmla="*/ 1351576 w 3413982"/>
              <a:gd name="connsiteY82" fmla="*/ 1418321 h 1915568"/>
              <a:gd name="connsiteX83" fmla="*/ 1445019 w 3413982"/>
              <a:gd name="connsiteY83" fmla="*/ 1418321 h 1915568"/>
              <a:gd name="connsiteX84" fmla="*/ 1445019 w 3413982"/>
              <a:gd name="connsiteY84" fmla="*/ 1438345 h 1915568"/>
              <a:gd name="connsiteX85" fmla="*/ 1505089 w 3413982"/>
              <a:gd name="connsiteY85" fmla="*/ 1438345 h 1915568"/>
              <a:gd name="connsiteX86" fmla="*/ 1505089 w 3413982"/>
              <a:gd name="connsiteY86" fmla="*/ 1438345 h 1915568"/>
              <a:gd name="connsiteX87" fmla="*/ 1481728 w 3413982"/>
              <a:gd name="connsiteY87" fmla="*/ 1461706 h 1915568"/>
              <a:gd name="connsiteX88" fmla="*/ 1548473 w 3413982"/>
              <a:gd name="connsiteY88" fmla="*/ 1461706 h 1915568"/>
              <a:gd name="connsiteX89" fmla="*/ 1548473 w 3413982"/>
              <a:gd name="connsiteY89" fmla="*/ 1485066 h 1915568"/>
              <a:gd name="connsiteX90" fmla="*/ 1588519 w 3413982"/>
              <a:gd name="connsiteY90" fmla="*/ 1485066 h 1915568"/>
              <a:gd name="connsiteX91" fmla="*/ 1588519 w 3413982"/>
              <a:gd name="connsiteY91" fmla="*/ 1538461 h 1915568"/>
              <a:gd name="connsiteX92" fmla="*/ 1651927 w 3413982"/>
              <a:gd name="connsiteY92" fmla="*/ 1538461 h 1915568"/>
              <a:gd name="connsiteX93" fmla="*/ 1651927 w 3413982"/>
              <a:gd name="connsiteY93" fmla="*/ 1578508 h 1915568"/>
              <a:gd name="connsiteX94" fmla="*/ 1738695 w 3413982"/>
              <a:gd name="connsiteY94" fmla="*/ 1578508 h 1915568"/>
              <a:gd name="connsiteX95" fmla="*/ 1738695 w 3413982"/>
              <a:gd name="connsiteY95" fmla="*/ 1578508 h 1915568"/>
              <a:gd name="connsiteX96" fmla="*/ 1788753 w 3413982"/>
              <a:gd name="connsiteY96" fmla="*/ 1578508 h 1915568"/>
              <a:gd name="connsiteX97" fmla="*/ 1788753 w 3413982"/>
              <a:gd name="connsiteY97" fmla="*/ 1641915 h 1915568"/>
              <a:gd name="connsiteX98" fmla="*/ 1832137 w 3413982"/>
              <a:gd name="connsiteY98" fmla="*/ 1641915 h 1915568"/>
              <a:gd name="connsiteX99" fmla="*/ 1832137 w 3413982"/>
              <a:gd name="connsiteY99" fmla="*/ 1688637 h 1915568"/>
              <a:gd name="connsiteX100" fmla="*/ 2049057 w 3413982"/>
              <a:gd name="connsiteY100" fmla="*/ 1688637 h 1915568"/>
              <a:gd name="connsiteX101" fmla="*/ 2049057 w 3413982"/>
              <a:gd name="connsiteY101" fmla="*/ 1698648 h 1915568"/>
              <a:gd name="connsiteX102" fmla="*/ 2132487 w 3413982"/>
              <a:gd name="connsiteY102" fmla="*/ 1698648 h 1915568"/>
              <a:gd name="connsiteX103" fmla="*/ 2132487 w 3413982"/>
              <a:gd name="connsiteY103" fmla="*/ 1725346 h 1915568"/>
              <a:gd name="connsiteX104" fmla="*/ 2192557 w 3413982"/>
              <a:gd name="connsiteY104" fmla="*/ 1725346 h 1915568"/>
              <a:gd name="connsiteX105" fmla="*/ 2192557 w 3413982"/>
              <a:gd name="connsiteY105" fmla="*/ 1742032 h 1915568"/>
              <a:gd name="connsiteX106" fmla="*/ 2269314 w 3413982"/>
              <a:gd name="connsiteY106" fmla="*/ 1742032 h 1915568"/>
              <a:gd name="connsiteX107" fmla="*/ 2269314 w 3413982"/>
              <a:gd name="connsiteY107" fmla="*/ 1742032 h 1915568"/>
              <a:gd name="connsiteX108" fmla="*/ 2269314 w 3413982"/>
              <a:gd name="connsiteY108" fmla="*/ 1772067 h 1915568"/>
              <a:gd name="connsiteX109" fmla="*/ 2322709 w 3413982"/>
              <a:gd name="connsiteY109" fmla="*/ 1772067 h 1915568"/>
              <a:gd name="connsiteX110" fmla="*/ 2322709 w 3413982"/>
              <a:gd name="connsiteY110" fmla="*/ 1808777 h 1915568"/>
              <a:gd name="connsiteX111" fmla="*/ 2479559 w 3413982"/>
              <a:gd name="connsiteY111" fmla="*/ 1808777 h 1915568"/>
              <a:gd name="connsiteX112" fmla="*/ 2479559 w 3413982"/>
              <a:gd name="connsiteY112" fmla="*/ 1832137 h 1915568"/>
              <a:gd name="connsiteX113" fmla="*/ 2556315 w 3413982"/>
              <a:gd name="connsiteY113" fmla="*/ 1832137 h 1915568"/>
              <a:gd name="connsiteX114" fmla="*/ 2556315 w 3413982"/>
              <a:gd name="connsiteY114" fmla="*/ 1865510 h 1915568"/>
              <a:gd name="connsiteX115" fmla="*/ 2573001 w 3413982"/>
              <a:gd name="connsiteY115" fmla="*/ 1865510 h 1915568"/>
              <a:gd name="connsiteX116" fmla="*/ 2573001 w 3413982"/>
              <a:gd name="connsiteY116" fmla="*/ 1882196 h 1915568"/>
              <a:gd name="connsiteX117" fmla="*/ 2609711 w 3413982"/>
              <a:gd name="connsiteY117" fmla="*/ 1882196 h 1915568"/>
              <a:gd name="connsiteX118" fmla="*/ 2609711 w 3413982"/>
              <a:gd name="connsiteY118" fmla="*/ 1915568 h 1915568"/>
              <a:gd name="connsiteX119" fmla="*/ 3413982 w 3413982"/>
              <a:gd name="connsiteY119" fmla="*/ 1915568 h 1915568"/>
              <a:gd name="connsiteX0" fmla="*/ 0 w 3413982"/>
              <a:gd name="connsiteY0" fmla="*/ 0 h 1915568"/>
              <a:gd name="connsiteX1" fmla="*/ 80093 w 3413982"/>
              <a:gd name="connsiteY1" fmla="*/ 0 h 1915568"/>
              <a:gd name="connsiteX2" fmla="*/ 80093 w 3413982"/>
              <a:gd name="connsiteY2" fmla="*/ 40047 h 1915568"/>
              <a:gd name="connsiteX3" fmla="*/ 130152 w 3413982"/>
              <a:gd name="connsiteY3" fmla="*/ 40047 h 1915568"/>
              <a:gd name="connsiteX4" fmla="*/ 130152 w 3413982"/>
              <a:gd name="connsiteY4" fmla="*/ 73419 h 1915568"/>
              <a:gd name="connsiteX5" fmla="*/ 166861 w 3413982"/>
              <a:gd name="connsiteY5" fmla="*/ 73419 h 1915568"/>
              <a:gd name="connsiteX6" fmla="*/ 166861 w 3413982"/>
              <a:gd name="connsiteY6" fmla="*/ 110128 h 1915568"/>
              <a:gd name="connsiteX7" fmla="*/ 220257 w 3413982"/>
              <a:gd name="connsiteY7" fmla="*/ 110128 h 1915568"/>
              <a:gd name="connsiteX8" fmla="*/ 220257 w 3413982"/>
              <a:gd name="connsiteY8" fmla="*/ 140164 h 1915568"/>
              <a:gd name="connsiteX9" fmla="*/ 243617 w 3413982"/>
              <a:gd name="connsiteY9" fmla="*/ 140164 h 1915568"/>
              <a:gd name="connsiteX10" fmla="*/ 243617 w 3413982"/>
              <a:gd name="connsiteY10" fmla="*/ 176873 h 1915568"/>
              <a:gd name="connsiteX11" fmla="*/ 266978 w 3413982"/>
              <a:gd name="connsiteY11" fmla="*/ 176873 h 1915568"/>
              <a:gd name="connsiteX12" fmla="*/ 266978 w 3413982"/>
              <a:gd name="connsiteY12" fmla="*/ 220257 h 1915568"/>
              <a:gd name="connsiteX13" fmla="*/ 290338 w 3413982"/>
              <a:gd name="connsiteY13" fmla="*/ 220257 h 1915568"/>
              <a:gd name="connsiteX14" fmla="*/ 290338 w 3413982"/>
              <a:gd name="connsiteY14" fmla="*/ 220257 h 1915568"/>
              <a:gd name="connsiteX15" fmla="*/ 297012 w 3413982"/>
              <a:gd name="connsiteY15" fmla="*/ 226931 h 1915568"/>
              <a:gd name="connsiteX16" fmla="*/ 297012 w 3413982"/>
              <a:gd name="connsiteY16" fmla="*/ 266978 h 1915568"/>
              <a:gd name="connsiteX17" fmla="*/ 350408 w 3413982"/>
              <a:gd name="connsiteY17" fmla="*/ 266978 h 1915568"/>
              <a:gd name="connsiteX18" fmla="*/ 350408 w 3413982"/>
              <a:gd name="connsiteY18" fmla="*/ 290339 h 1915568"/>
              <a:gd name="connsiteX19" fmla="*/ 370432 w 3413982"/>
              <a:gd name="connsiteY19" fmla="*/ 290339 h 1915568"/>
              <a:gd name="connsiteX20" fmla="*/ 370432 w 3413982"/>
              <a:gd name="connsiteY20" fmla="*/ 290339 h 1915568"/>
              <a:gd name="connsiteX21" fmla="*/ 407141 w 3413982"/>
              <a:gd name="connsiteY21" fmla="*/ 290339 h 1915568"/>
              <a:gd name="connsiteX22" fmla="*/ 407141 w 3413982"/>
              <a:gd name="connsiteY22" fmla="*/ 353746 h 1915568"/>
              <a:gd name="connsiteX23" fmla="*/ 427165 w 3413982"/>
              <a:gd name="connsiteY23" fmla="*/ 353746 h 1915568"/>
              <a:gd name="connsiteX24" fmla="*/ 427165 w 3413982"/>
              <a:gd name="connsiteY24" fmla="*/ 377107 h 1915568"/>
              <a:gd name="connsiteX25" fmla="*/ 457200 w 3413982"/>
              <a:gd name="connsiteY25" fmla="*/ 377107 h 1915568"/>
              <a:gd name="connsiteX26" fmla="*/ 457200 w 3413982"/>
              <a:gd name="connsiteY26" fmla="*/ 403804 h 1915568"/>
              <a:gd name="connsiteX27" fmla="*/ 497246 w 3413982"/>
              <a:gd name="connsiteY27" fmla="*/ 403804 h 1915568"/>
              <a:gd name="connsiteX28" fmla="*/ 497246 w 3413982"/>
              <a:gd name="connsiteY28" fmla="*/ 447188 h 1915568"/>
              <a:gd name="connsiteX29" fmla="*/ 517270 w 3413982"/>
              <a:gd name="connsiteY29" fmla="*/ 447188 h 1915568"/>
              <a:gd name="connsiteX30" fmla="*/ 523944 w 3413982"/>
              <a:gd name="connsiteY30" fmla="*/ 447188 h 1915568"/>
              <a:gd name="connsiteX31" fmla="*/ 523944 w 3413982"/>
              <a:gd name="connsiteY31" fmla="*/ 513933 h 1915568"/>
              <a:gd name="connsiteX32" fmla="*/ 570665 w 3413982"/>
              <a:gd name="connsiteY32" fmla="*/ 513933 h 1915568"/>
              <a:gd name="connsiteX33" fmla="*/ 570665 w 3413982"/>
              <a:gd name="connsiteY33" fmla="*/ 553980 h 1915568"/>
              <a:gd name="connsiteX34" fmla="*/ 600700 w 3413982"/>
              <a:gd name="connsiteY34" fmla="*/ 553980 h 1915568"/>
              <a:gd name="connsiteX35" fmla="*/ 600700 w 3413982"/>
              <a:gd name="connsiteY35" fmla="*/ 604038 h 1915568"/>
              <a:gd name="connsiteX36" fmla="*/ 630735 w 3413982"/>
              <a:gd name="connsiteY36" fmla="*/ 604038 h 1915568"/>
              <a:gd name="connsiteX37" fmla="*/ 630735 w 3413982"/>
              <a:gd name="connsiteY37" fmla="*/ 647422 h 1915568"/>
              <a:gd name="connsiteX38" fmla="*/ 667445 w 3413982"/>
              <a:gd name="connsiteY38" fmla="*/ 647422 h 1915568"/>
              <a:gd name="connsiteX39" fmla="*/ 667445 w 3413982"/>
              <a:gd name="connsiteY39" fmla="*/ 704155 h 1915568"/>
              <a:gd name="connsiteX40" fmla="*/ 704154 w 3413982"/>
              <a:gd name="connsiteY40" fmla="*/ 704155 h 1915568"/>
              <a:gd name="connsiteX41" fmla="*/ 704154 w 3413982"/>
              <a:gd name="connsiteY41" fmla="*/ 730853 h 1915568"/>
              <a:gd name="connsiteX42" fmla="*/ 720841 w 3413982"/>
              <a:gd name="connsiteY42" fmla="*/ 730853 h 1915568"/>
              <a:gd name="connsiteX43" fmla="*/ 720841 w 3413982"/>
              <a:gd name="connsiteY43" fmla="*/ 764225 h 1915568"/>
              <a:gd name="connsiteX44" fmla="*/ 757550 w 3413982"/>
              <a:gd name="connsiteY44" fmla="*/ 764225 h 1915568"/>
              <a:gd name="connsiteX45" fmla="*/ 757550 w 3413982"/>
              <a:gd name="connsiteY45" fmla="*/ 777574 h 1915568"/>
              <a:gd name="connsiteX46" fmla="*/ 797597 w 3413982"/>
              <a:gd name="connsiteY46" fmla="*/ 777574 h 1915568"/>
              <a:gd name="connsiteX47" fmla="*/ 797597 w 3413982"/>
              <a:gd name="connsiteY47" fmla="*/ 800934 h 1915568"/>
              <a:gd name="connsiteX48" fmla="*/ 830969 w 3413982"/>
              <a:gd name="connsiteY48" fmla="*/ 800934 h 1915568"/>
              <a:gd name="connsiteX49" fmla="*/ 830969 w 3413982"/>
              <a:gd name="connsiteY49" fmla="*/ 847655 h 1915568"/>
              <a:gd name="connsiteX50" fmla="*/ 847655 w 3413982"/>
              <a:gd name="connsiteY50" fmla="*/ 847655 h 1915568"/>
              <a:gd name="connsiteX51" fmla="*/ 847655 w 3413982"/>
              <a:gd name="connsiteY51" fmla="*/ 881028 h 1915568"/>
              <a:gd name="connsiteX52" fmla="*/ 877690 w 3413982"/>
              <a:gd name="connsiteY52" fmla="*/ 881028 h 1915568"/>
              <a:gd name="connsiteX53" fmla="*/ 877690 w 3413982"/>
              <a:gd name="connsiteY53" fmla="*/ 917737 h 1915568"/>
              <a:gd name="connsiteX54" fmla="*/ 877690 w 3413982"/>
              <a:gd name="connsiteY54" fmla="*/ 917737 h 1915568"/>
              <a:gd name="connsiteX55" fmla="*/ 904388 w 3413982"/>
              <a:gd name="connsiteY55" fmla="*/ 944435 h 1915568"/>
              <a:gd name="connsiteX56" fmla="*/ 924411 w 3413982"/>
              <a:gd name="connsiteY56" fmla="*/ 944435 h 1915568"/>
              <a:gd name="connsiteX57" fmla="*/ 924411 w 3413982"/>
              <a:gd name="connsiteY57" fmla="*/ 981145 h 1915568"/>
              <a:gd name="connsiteX58" fmla="*/ 967795 w 3413982"/>
              <a:gd name="connsiteY58" fmla="*/ 981145 h 1915568"/>
              <a:gd name="connsiteX59" fmla="*/ 967795 w 3413982"/>
              <a:gd name="connsiteY59" fmla="*/ 1027866 h 1915568"/>
              <a:gd name="connsiteX60" fmla="*/ 991156 w 3413982"/>
              <a:gd name="connsiteY60" fmla="*/ 1027866 h 1915568"/>
              <a:gd name="connsiteX61" fmla="*/ 991156 w 3413982"/>
              <a:gd name="connsiteY61" fmla="*/ 1054564 h 1915568"/>
              <a:gd name="connsiteX62" fmla="*/ 1034540 w 3413982"/>
              <a:gd name="connsiteY62" fmla="*/ 1054564 h 1915568"/>
              <a:gd name="connsiteX63" fmla="*/ 1034540 w 3413982"/>
              <a:gd name="connsiteY63" fmla="*/ 1101285 h 1915568"/>
              <a:gd name="connsiteX64" fmla="*/ 1071249 w 3413982"/>
              <a:gd name="connsiteY64" fmla="*/ 1101285 h 1915568"/>
              <a:gd name="connsiteX65" fmla="*/ 1071249 w 3413982"/>
              <a:gd name="connsiteY65" fmla="*/ 1137994 h 1915568"/>
              <a:gd name="connsiteX66" fmla="*/ 1104622 w 3413982"/>
              <a:gd name="connsiteY66" fmla="*/ 1137994 h 1915568"/>
              <a:gd name="connsiteX67" fmla="*/ 1104622 w 3413982"/>
              <a:gd name="connsiteY67" fmla="*/ 1181378 h 1915568"/>
              <a:gd name="connsiteX68" fmla="*/ 1127982 w 3413982"/>
              <a:gd name="connsiteY68" fmla="*/ 1181378 h 1915568"/>
              <a:gd name="connsiteX69" fmla="*/ 1127982 w 3413982"/>
              <a:gd name="connsiteY69" fmla="*/ 1214750 h 1915568"/>
              <a:gd name="connsiteX70" fmla="*/ 1168029 w 3413982"/>
              <a:gd name="connsiteY70" fmla="*/ 1214750 h 1915568"/>
              <a:gd name="connsiteX71" fmla="*/ 1168029 w 3413982"/>
              <a:gd name="connsiteY71" fmla="*/ 1234774 h 1915568"/>
              <a:gd name="connsiteX72" fmla="*/ 1201401 w 3413982"/>
              <a:gd name="connsiteY72" fmla="*/ 1234774 h 1915568"/>
              <a:gd name="connsiteX73" fmla="*/ 1201401 w 3413982"/>
              <a:gd name="connsiteY73" fmla="*/ 1261472 h 1915568"/>
              <a:gd name="connsiteX74" fmla="*/ 1224762 w 3413982"/>
              <a:gd name="connsiteY74" fmla="*/ 1261472 h 1915568"/>
              <a:gd name="connsiteX75" fmla="*/ 1224762 w 3413982"/>
              <a:gd name="connsiteY75" fmla="*/ 1308193 h 1915568"/>
              <a:gd name="connsiteX76" fmla="*/ 1254797 w 3413982"/>
              <a:gd name="connsiteY76" fmla="*/ 1308193 h 1915568"/>
              <a:gd name="connsiteX77" fmla="*/ 1254797 w 3413982"/>
              <a:gd name="connsiteY77" fmla="*/ 1334891 h 1915568"/>
              <a:gd name="connsiteX78" fmla="*/ 1294844 w 3413982"/>
              <a:gd name="connsiteY78" fmla="*/ 1334891 h 1915568"/>
              <a:gd name="connsiteX79" fmla="*/ 1328216 w 3413982"/>
              <a:gd name="connsiteY79" fmla="*/ 1334891 h 1915568"/>
              <a:gd name="connsiteX80" fmla="*/ 1328216 w 3413982"/>
              <a:gd name="connsiteY80" fmla="*/ 1378274 h 1915568"/>
              <a:gd name="connsiteX81" fmla="*/ 1351576 w 3413982"/>
              <a:gd name="connsiteY81" fmla="*/ 1378274 h 1915568"/>
              <a:gd name="connsiteX82" fmla="*/ 1351576 w 3413982"/>
              <a:gd name="connsiteY82" fmla="*/ 1418321 h 1915568"/>
              <a:gd name="connsiteX83" fmla="*/ 1445019 w 3413982"/>
              <a:gd name="connsiteY83" fmla="*/ 1418321 h 1915568"/>
              <a:gd name="connsiteX84" fmla="*/ 1445019 w 3413982"/>
              <a:gd name="connsiteY84" fmla="*/ 1438345 h 1915568"/>
              <a:gd name="connsiteX85" fmla="*/ 1505089 w 3413982"/>
              <a:gd name="connsiteY85" fmla="*/ 1438345 h 1915568"/>
              <a:gd name="connsiteX86" fmla="*/ 1505089 w 3413982"/>
              <a:gd name="connsiteY86" fmla="*/ 1438345 h 1915568"/>
              <a:gd name="connsiteX87" fmla="*/ 1498414 w 3413982"/>
              <a:gd name="connsiteY87" fmla="*/ 1461706 h 1915568"/>
              <a:gd name="connsiteX88" fmla="*/ 1548473 w 3413982"/>
              <a:gd name="connsiteY88" fmla="*/ 1461706 h 1915568"/>
              <a:gd name="connsiteX89" fmla="*/ 1548473 w 3413982"/>
              <a:gd name="connsiteY89" fmla="*/ 1485066 h 1915568"/>
              <a:gd name="connsiteX90" fmla="*/ 1588519 w 3413982"/>
              <a:gd name="connsiteY90" fmla="*/ 1485066 h 1915568"/>
              <a:gd name="connsiteX91" fmla="*/ 1588519 w 3413982"/>
              <a:gd name="connsiteY91" fmla="*/ 1538461 h 1915568"/>
              <a:gd name="connsiteX92" fmla="*/ 1651927 w 3413982"/>
              <a:gd name="connsiteY92" fmla="*/ 1538461 h 1915568"/>
              <a:gd name="connsiteX93" fmla="*/ 1651927 w 3413982"/>
              <a:gd name="connsiteY93" fmla="*/ 1578508 h 1915568"/>
              <a:gd name="connsiteX94" fmla="*/ 1738695 w 3413982"/>
              <a:gd name="connsiteY94" fmla="*/ 1578508 h 1915568"/>
              <a:gd name="connsiteX95" fmla="*/ 1738695 w 3413982"/>
              <a:gd name="connsiteY95" fmla="*/ 1578508 h 1915568"/>
              <a:gd name="connsiteX96" fmla="*/ 1788753 w 3413982"/>
              <a:gd name="connsiteY96" fmla="*/ 1578508 h 1915568"/>
              <a:gd name="connsiteX97" fmla="*/ 1788753 w 3413982"/>
              <a:gd name="connsiteY97" fmla="*/ 1641915 h 1915568"/>
              <a:gd name="connsiteX98" fmla="*/ 1832137 w 3413982"/>
              <a:gd name="connsiteY98" fmla="*/ 1641915 h 1915568"/>
              <a:gd name="connsiteX99" fmla="*/ 1832137 w 3413982"/>
              <a:gd name="connsiteY99" fmla="*/ 1688637 h 1915568"/>
              <a:gd name="connsiteX100" fmla="*/ 2049057 w 3413982"/>
              <a:gd name="connsiteY100" fmla="*/ 1688637 h 1915568"/>
              <a:gd name="connsiteX101" fmla="*/ 2049057 w 3413982"/>
              <a:gd name="connsiteY101" fmla="*/ 1698648 h 1915568"/>
              <a:gd name="connsiteX102" fmla="*/ 2132487 w 3413982"/>
              <a:gd name="connsiteY102" fmla="*/ 1698648 h 1915568"/>
              <a:gd name="connsiteX103" fmla="*/ 2132487 w 3413982"/>
              <a:gd name="connsiteY103" fmla="*/ 1725346 h 1915568"/>
              <a:gd name="connsiteX104" fmla="*/ 2192557 w 3413982"/>
              <a:gd name="connsiteY104" fmla="*/ 1725346 h 1915568"/>
              <a:gd name="connsiteX105" fmla="*/ 2192557 w 3413982"/>
              <a:gd name="connsiteY105" fmla="*/ 1742032 h 1915568"/>
              <a:gd name="connsiteX106" fmla="*/ 2269314 w 3413982"/>
              <a:gd name="connsiteY106" fmla="*/ 1742032 h 1915568"/>
              <a:gd name="connsiteX107" fmla="*/ 2269314 w 3413982"/>
              <a:gd name="connsiteY107" fmla="*/ 1742032 h 1915568"/>
              <a:gd name="connsiteX108" fmla="*/ 2269314 w 3413982"/>
              <a:gd name="connsiteY108" fmla="*/ 1772067 h 1915568"/>
              <a:gd name="connsiteX109" fmla="*/ 2322709 w 3413982"/>
              <a:gd name="connsiteY109" fmla="*/ 1772067 h 1915568"/>
              <a:gd name="connsiteX110" fmla="*/ 2322709 w 3413982"/>
              <a:gd name="connsiteY110" fmla="*/ 1808777 h 1915568"/>
              <a:gd name="connsiteX111" fmla="*/ 2479559 w 3413982"/>
              <a:gd name="connsiteY111" fmla="*/ 1808777 h 1915568"/>
              <a:gd name="connsiteX112" fmla="*/ 2479559 w 3413982"/>
              <a:gd name="connsiteY112" fmla="*/ 1832137 h 1915568"/>
              <a:gd name="connsiteX113" fmla="*/ 2556315 w 3413982"/>
              <a:gd name="connsiteY113" fmla="*/ 1832137 h 1915568"/>
              <a:gd name="connsiteX114" fmla="*/ 2556315 w 3413982"/>
              <a:gd name="connsiteY114" fmla="*/ 1865510 h 1915568"/>
              <a:gd name="connsiteX115" fmla="*/ 2573001 w 3413982"/>
              <a:gd name="connsiteY115" fmla="*/ 1865510 h 1915568"/>
              <a:gd name="connsiteX116" fmla="*/ 2573001 w 3413982"/>
              <a:gd name="connsiteY116" fmla="*/ 1882196 h 1915568"/>
              <a:gd name="connsiteX117" fmla="*/ 2609711 w 3413982"/>
              <a:gd name="connsiteY117" fmla="*/ 1882196 h 1915568"/>
              <a:gd name="connsiteX118" fmla="*/ 2609711 w 3413982"/>
              <a:gd name="connsiteY118" fmla="*/ 1915568 h 1915568"/>
              <a:gd name="connsiteX119" fmla="*/ 3413982 w 3413982"/>
              <a:gd name="connsiteY119" fmla="*/ 1915568 h 1915568"/>
              <a:gd name="connsiteX0" fmla="*/ 0 w 3413982"/>
              <a:gd name="connsiteY0" fmla="*/ 0 h 1915568"/>
              <a:gd name="connsiteX1" fmla="*/ 80093 w 3413982"/>
              <a:gd name="connsiteY1" fmla="*/ 0 h 1915568"/>
              <a:gd name="connsiteX2" fmla="*/ 80093 w 3413982"/>
              <a:gd name="connsiteY2" fmla="*/ 40047 h 1915568"/>
              <a:gd name="connsiteX3" fmla="*/ 130152 w 3413982"/>
              <a:gd name="connsiteY3" fmla="*/ 40047 h 1915568"/>
              <a:gd name="connsiteX4" fmla="*/ 130152 w 3413982"/>
              <a:gd name="connsiteY4" fmla="*/ 73419 h 1915568"/>
              <a:gd name="connsiteX5" fmla="*/ 166861 w 3413982"/>
              <a:gd name="connsiteY5" fmla="*/ 73419 h 1915568"/>
              <a:gd name="connsiteX6" fmla="*/ 166861 w 3413982"/>
              <a:gd name="connsiteY6" fmla="*/ 110128 h 1915568"/>
              <a:gd name="connsiteX7" fmla="*/ 220257 w 3413982"/>
              <a:gd name="connsiteY7" fmla="*/ 110128 h 1915568"/>
              <a:gd name="connsiteX8" fmla="*/ 220257 w 3413982"/>
              <a:gd name="connsiteY8" fmla="*/ 140164 h 1915568"/>
              <a:gd name="connsiteX9" fmla="*/ 243617 w 3413982"/>
              <a:gd name="connsiteY9" fmla="*/ 140164 h 1915568"/>
              <a:gd name="connsiteX10" fmla="*/ 243617 w 3413982"/>
              <a:gd name="connsiteY10" fmla="*/ 176873 h 1915568"/>
              <a:gd name="connsiteX11" fmla="*/ 266978 w 3413982"/>
              <a:gd name="connsiteY11" fmla="*/ 176873 h 1915568"/>
              <a:gd name="connsiteX12" fmla="*/ 266978 w 3413982"/>
              <a:gd name="connsiteY12" fmla="*/ 220257 h 1915568"/>
              <a:gd name="connsiteX13" fmla="*/ 290338 w 3413982"/>
              <a:gd name="connsiteY13" fmla="*/ 220257 h 1915568"/>
              <a:gd name="connsiteX14" fmla="*/ 290338 w 3413982"/>
              <a:gd name="connsiteY14" fmla="*/ 220257 h 1915568"/>
              <a:gd name="connsiteX15" fmla="*/ 297012 w 3413982"/>
              <a:gd name="connsiteY15" fmla="*/ 226931 h 1915568"/>
              <a:gd name="connsiteX16" fmla="*/ 297012 w 3413982"/>
              <a:gd name="connsiteY16" fmla="*/ 266978 h 1915568"/>
              <a:gd name="connsiteX17" fmla="*/ 350408 w 3413982"/>
              <a:gd name="connsiteY17" fmla="*/ 266978 h 1915568"/>
              <a:gd name="connsiteX18" fmla="*/ 350408 w 3413982"/>
              <a:gd name="connsiteY18" fmla="*/ 290339 h 1915568"/>
              <a:gd name="connsiteX19" fmla="*/ 370432 w 3413982"/>
              <a:gd name="connsiteY19" fmla="*/ 290339 h 1915568"/>
              <a:gd name="connsiteX20" fmla="*/ 370432 w 3413982"/>
              <a:gd name="connsiteY20" fmla="*/ 290339 h 1915568"/>
              <a:gd name="connsiteX21" fmla="*/ 407141 w 3413982"/>
              <a:gd name="connsiteY21" fmla="*/ 290339 h 1915568"/>
              <a:gd name="connsiteX22" fmla="*/ 407141 w 3413982"/>
              <a:gd name="connsiteY22" fmla="*/ 353746 h 1915568"/>
              <a:gd name="connsiteX23" fmla="*/ 427165 w 3413982"/>
              <a:gd name="connsiteY23" fmla="*/ 353746 h 1915568"/>
              <a:gd name="connsiteX24" fmla="*/ 427165 w 3413982"/>
              <a:gd name="connsiteY24" fmla="*/ 377107 h 1915568"/>
              <a:gd name="connsiteX25" fmla="*/ 457200 w 3413982"/>
              <a:gd name="connsiteY25" fmla="*/ 377107 h 1915568"/>
              <a:gd name="connsiteX26" fmla="*/ 457200 w 3413982"/>
              <a:gd name="connsiteY26" fmla="*/ 403804 h 1915568"/>
              <a:gd name="connsiteX27" fmla="*/ 497246 w 3413982"/>
              <a:gd name="connsiteY27" fmla="*/ 403804 h 1915568"/>
              <a:gd name="connsiteX28" fmla="*/ 497246 w 3413982"/>
              <a:gd name="connsiteY28" fmla="*/ 447188 h 1915568"/>
              <a:gd name="connsiteX29" fmla="*/ 517270 w 3413982"/>
              <a:gd name="connsiteY29" fmla="*/ 447188 h 1915568"/>
              <a:gd name="connsiteX30" fmla="*/ 523944 w 3413982"/>
              <a:gd name="connsiteY30" fmla="*/ 447188 h 1915568"/>
              <a:gd name="connsiteX31" fmla="*/ 523944 w 3413982"/>
              <a:gd name="connsiteY31" fmla="*/ 513933 h 1915568"/>
              <a:gd name="connsiteX32" fmla="*/ 570665 w 3413982"/>
              <a:gd name="connsiteY32" fmla="*/ 513933 h 1915568"/>
              <a:gd name="connsiteX33" fmla="*/ 570665 w 3413982"/>
              <a:gd name="connsiteY33" fmla="*/ 553980 h 1915568"/>
              <a:gd name="connsiteX34" fmla="*/ 600700 w 3413982"/>
              <a:gd name="connsiteY34" fmla="*/ 553980 h 1915568"/>
              <a:gd name="connsiteX35" fmla="*/ 600700 w 3413982"/>
              <a:gd name="connsiteY35" fmla="*/ 604038 h 1915568"/>
              <a:gd name="connsiteX36" fmla="*/ 630735 w 3413982"/>
              <a:gd name="connsiteY36" fmla="*/ 604038 h 1915568"/>
              <a:gd name="connsiteX37" fmla="*/ 630735 w 3413982"/>
              <a:gd name="connsiteY37" fmla="*/ 647422 h 1915568"/>
              <a:gd name="connsiteX38" fmla="*/ 667445 w 3413982"/>
              <a:gd name="connsiteY38" fmla="*/ 647422 h 1915568"/>
              <a:gd name="connsiteX39" fmla="*/ 667445 w 3413982"/>
              <a:gd name="connsiteY39" fmla="*/ 704155 h 1915568"/>
              <a:gd name="connsiteX40" fmla="*/ 704154 w 3413982"/>
              <a:gd name="connsiteY40" fmla="*/ 704155 h 1915568"/>
              <a:gd name="connsiteX41" fmla="*/ 704154 w 3413982"/>
              <a:gd name="connsiteY41" fmla="*/ 730853 h 1915568"/>
              <a:gd name="connsiteX42" fmla="*/ 720841 w 3413982"/>
              <a:gd name="connsiteY42" fmla="*/ 730853 h 1915568"/>
              <a:gd name="connsiteX43" fmla="*/ 720841 w 3413982"/>
              <a:gd name="connsiteY43" fmla="*/ 764225 h 1915568"/>
              <a:gd name="connsiteX44" fmla="*/ 757550 w 3413982"/>
              <a:gd name="connsiteY44" fmla="*/ 764225 h 1915568"/>
              <a:gd name="connsiteX45" fmla="*/ 757550 w 3413982"/>
              <a:gd name="connsiteY45" fmla="*/ 777574 h 1915568"/>
              <a:gd name="connsiteX46" fmla="*/ 797597 w 3413982"/>
              <a:gd name="connsiteY46" fmla="*/ 777574 h 1915568"/>
              <a:gd name="connsiteX47" fmla="*/ 797597 w 3413982"/>
              <a:gd name="connsiteY47" fmla="*/ 800934 h 1915568"/>
              <a:gd name="connsiteX48" fmla="*/ 830969 w 3413982"/>
              <a:gd name="connsiteY48" fmla="*/ 800934 h 1915568"/>
              <a:gd name="connsiteX49" fmla="*/ 830969 w 3413982"/>
              <a:gd name="connsiteY49" fmla="*/ 847655 h 1915568"/>
              <a:gd name="connsiteX50" fmla="*/ 847655 w 3413982"/>
              <a:gd name="connsiteY50" fmla="*/ 847655 h 1915568"/>
              <a:gd name="connsiteX51" fmla="*/ 847655 w 3413982"/>
              <a:gd name="connsiteY51" fmla="*/ 881028 h 1915568"/>
              <a:gd name="connsiteX52" fmla="*/ 877690 w 3413982"/>
              <a:gd name="connsiteY52" fmla="*/ 881028 h 1915568"/>
              <a:gd name="connsiteX53" fmla="*/ 877690 w 3413982"/>
              <a:gd name="connsiteY53" fmla="*/ 917737 h 1915568"/>
              <a:gd name="connsiteX54" fmla="*/ 877690 w 3413982"/>
              <a:gd name="connsiteY54" fmla="*/ 917737 h 1915568"/>
              <a:gd name="connsiteX55" fmla="*/ 904388 w 3413982"/>
              <a:gd name="connsiteY55" fmla="*/ 944435 h 1915568"/>
              <a:gd name="connsiteX56" fmla="*/ 924411 w 3413982"/>
              <a:gd name="connsiteY56" fmla="*/ 944435 h 1915568"/>
              <a:gd name="connsiteX57" fmla="*/ 924411 w 3413982"/>
              <a:gd name="connsiteY57" fmla="*/ 981145 h 1915568"/>
              <a:gd name="connsiteX58" fmla="*/ 967795 w 3413982"/>
              <a:gd name="connsiteY58" fmla="*/ 981145 h 1915568"/>
              <a:gd name="connsiteX59" fmla="*/ 967795 w 3413982"/>
              <a:gd name="connsiteY59" fmla="*/ 1027866 h 1915568"/>
              <a:gd name="connsiteX60" fmla="*/ 991156 w 3413982"/>
              <a:gd name="connsiteY60" fmla="*/ 1027866 h 1915568"/>
              <a:gd name="connsiteX61" fmla="*/ 991156 w 3413982"/>
              <a:gd name="connsiteY61" fmla="*/ 1054564 h 1915568"/>
              <a:gd name="connsiteX62" fmla="*/ 1034540 w 3413982"/>
              <a:gd name="connsiteY62" fmla="*/ 1054564 h 1915568"/>
              <a:gd name="connsiteX63" fmla="*/ 1034540 w 3413982"/>
              <a:gd name="connsiteY63" fmla="*/ 1101285 h 1915568"/>
              <a:gd name="connsiteX64" fmla="*/ 1071249 w 3413982"/>
              <a:gd name="connsiteY64" fmla="*/ 1101285 h 1915568"/>
              <a:gd name="connsiteX65" fmla="*/ 1071249 w 3413982"/>
              <a:gd name="connsiteY65" fmla="*/ 1137994 h 1915568"/>
              <a:gd name="connsiteX66" fmla="*/ 1104622 w 3413982"/>
              <a:gd name="connsiteY66" fmla="*/ 1137994 h 1915568"/>
              <a:gd name="connsiteX67" fmla="*/ 1104622 w 3413982"/>
              <a:gd name="connsiteY67" fmla="*/ 1181378 h 1915568"/>
              <a:gd name="connsiteX68" fmla="*/ 1127982 w 3413982"/>
              <a:gd name="connsiteY68" fmla="*/ 1181378 h 1915568"/>
              <a:gd name="connsiteX69" fmla="*/ 1127982 w 3413982"/>
              <a:gd name="connsiteY69" fmla="*/ 1214750 h 1915568"/>
              <a:gd name="connsiteX70" fmla="*/ 1168029 w 3413982"/>
              <a:gd name="connsiteY70" fmla="*/ 1214750 h 1915568"/>
              <a:gd name="connsiteX71" fmla="*/ 1168029 w 3413982"/>
              <a:gd name="connsiteY71" fmla="*/ 1234774 h 1915568"/>
              <a:gd name="connsiteX72" fmla="*/ 1201401 w 3413982"/>
              <a:gd name="connsiteY72" fmla="*/ 1234774 h 1915568"/>
              <a:gd name="connsiteX73" fmla="*/ 1201401 w 3413982"/>
              <a:gd name="connsiteY73" fmla="*/ 1261472 h 1915568"/>
              <a:gd name="connsiteX74" fmla="*/ 1224762 w 3413982"/>
              <a:gd name="connsiteY74" fmla="*/ 1261472 h 1915568"/>
              <a:gd name="connsiteX75" fmla="*/ 1224762 w 3413982"/>
              <a:gd name="connsiteY75" fmla="*/ 1308193 h 1915568"/>
              <a:gd name="connsiteX76" fmla="*/ 1254797 w 3413982"/>
              <a:gd name="connsiteY76" fmla="*/ 1308193 h 1915568"/>
              <a:gd name="connsiteX77" fmla="*/ 1254797 w 3413982"/>
              <a:gd name="connsiteY77" fmla="*/ 1334891 h 1915568"/>
              <a:gd name="connsiteX78" fmla="*/ 1294844 w 3413982"/>
              <a:gd name="connsiteY78" fmla="*/ 1334891 h 1915568"/>
              <a:gd name="connsiteX79" fmla="*/ 1328216 w 3413982"/>
              <a:gd name="connsiteY79" fmla="*/ 1334891 h 1915568"/>
              <a:gd name="connsiteX80" fmla="*/ 1328216 w 3413982"/>
              <a:gd name="connsiteY80" fmla="*/ 1378274 h 1915568"/>
              <a:gd name="connsiteX81" fmla="*/ 1351576 w 3413982"/>
              <a:gd name="connsiteY81" fmla="*/ 1378274 h 1915568"/>
              <a:gd name="connsiteX82" fmla="*/ 1351576 w 3413982"/>
              <a:gd name="connsiteY82" fmla="*/ 1418321 h 1915568"/>
              <a:gd name="connsiteX83" fmla="*/ 1445019 w 3413982"/>
              <a:gd name="connsiteY83" fmla="*/ 1418321 h 1915568"/>
              <a:gd name="connsiteX84" fmla="*/ 1445019 w 3413982"/>
              <a:gd name="connsiteY84" fmla="*/ 1438345 h 1915568"/>
              <a:gd name="connsiteX85" fmla="*/ 1505089 w 3413982"/>
              <a:gd name="connsiteY85" fmla="*/ 1438345 h 1915568"/>
              <a:gd name="connsiteX86" fmla="*/ 1505089 w 3413982"/>
              <a:gd name="connsiteY86" fmla="*/ 1438345 h 1915568"/>
              <a:gd name="connsiteX87" fmla="*/ 1505089 w 3413982"/>
              <a:gd name="connsiteY87" fmla="*/ 1461706 h 1915568"/>
              <a:gd name="connsiteX88" fmla="*/ 1548473 w 3413982"/>
              <a:gd name="connsiteY88" fmla="*/ 1461706 h 1915568"/>
              <a:gd name="connsiteX89" fmla="*/ 1548473 w 3413982"/>
              <a:gd name="connsiteY89" fmla="*/ 1485066 h 1915568"/>
              <a:gd name="connsiteX90" fmla="*/ 1588519 w 3413982"/>
              <a:gd name="connsiteY90" fmla="*/ 1485066 h 1915568"/>
              <a:gd name="connsiteX91" fmla="*/ 1588519 w 3413982"/>
              <a:gd name="connsiteY91" fmla="*/ 1538461 h 1915568"/>
              <a:gd name="connsiteX92" fmla="*/ 1651927 w 3413982"/>
              <a:gd name="connsiteY92" fmla="*/ 1538461 h 1915568"/>
              <a:gd name="connsiteX93" fmla="*/ 1651927 w 3413982"/>
              <a:gd name="connsiteY93" fmla="*/ 1578508 h 1915568"/>
              <a:gd name="connsiteX94" fmla="*/ 1738695 w 3413982"/>
              <a:gd name="connsiteY94" fmla="*/ 1578508 h 1915568"/>
              <a:gd name="connsiteX95" fmla="*/ 1738695 w 3413982"/>
              <a:gd name="connsiteY95" fmla="*/ 1578508 h 1915568"/>
              <a:gd name="connsiteX96" fmla="*/ 1788753 w 3413982"/>
              <a:gd name="connsiteY96" fmla="*/ 1578508 h 1915568"/>
              <a:gd name="connsiteX97" fmla="*/ 1788753 w 3413982"/>
              <a:gd name="connsiteY97" fmla="*/ 1641915 h 1915568"/>
              <a:gd name="connsiteX98" fmla="*/ 1832137 w 3413982"/>
              <a:gd name="connsiteY98" fmla="*/ 1641915 h 1915568"/>
              <a:gd name="connsiteX99" fmla="*/ 1832137 w 3413982"/>
              <a:gd name="connsiteY99" fmla="*/ 1688637 h 1915568"/>
              <a:gd name="connsiteX100" fmla="*/ 2049057 w 3413982"/>
              <a:gd name="connsiteY100" fmla="*/ 1688637 h 1915568"/>
              <a:gd name="connsiteX101" fmla="*/ 2049057 w 3413982"/>
              <a:gd name="connsiteY101" fmla="*/ 1698648 h 1915568"/>
              <a:gd name="connsiteX102" fmla="*/ 2132487 w 3413982"/>
              <a:gd name="connsiteY102" fmla="*/ 1698648 h 1915568"/>
              <a:gd name="connsiteX103" fmla="*/ 2132487 w 3413982"/>
              <a:gd name="connsiteY103" fmla="*/ 1725346 h 1915568"/>
              <a:gd name="connsiteX104" fmla="*/ 2192557 w 3413982"/>
              <a:gd name="connsiteY104" fmla="*/ 1725346 h 1915568"/>
              <a:gd name="connsiteX105" fmla="*/ 2192557 w 3413982"/>
              <a:gd name="connsiteY105" fmla="*/ 1742032 h 1915568"/>
              <a:gd name="connsiteX106" fmla="*/ 2269314 w 3413982"/>
              <a:gd name="connsiteY106" fmla="*/ 1742032 h 1915568"/>
              <a:gd name="connsiteX107" fmla="*/ 2269314 w 3413982"/>
              <a:gd name="connsiteY107" fmla="*/ 1742032 h 1915568"/>
              <a:gd name="connsiteX108" fmla="*/ 2269314 w 3413982"/>
              <a:gd name="connsiteY108" fmla="*/ 1772067 h 1915568"/>
              <a:gd name="connsiteX109" fmla="*/ 2322709 w 3413982"/>
              <a:gd name="connsiteY109" fmla="*/ 1772067 h 1915568"/>
              <a:gd name="connsiteX110" fmla="*/ 2322709 w 3413982"/>
              <a:gd name="connsiteY110" fmla="*/ 1808777 h 1915568"/>
              <a:gd name="connsiteX111" fmla="*/ 2479559 w 3413982"/>
              <a:gd name="connsiteY111" fmla="*/ 1808777 h 1915568"/>
              <a:gd name="connsiteX112" fmla="*/ 2479559 w 3413982"/>
              <a:gd name="connsiteY112" fmla="*/ 1832137 h 1915568"/>
              <a:gd name="connsiteX113" fmla="*/ 2556315 w 3413982"/>
              <a:gd name="connsiteY113" fmla="*/ 1832137 h 1915568"/>
              <a:gd name="connsiteX114" fmla="*/ 2556315 w 3413982"/>
              <a:gd name="connsiteY114" fmla="*/ 1865510 h 1915568"/>
              <a:gd name="connsiteX115" fmla="*/ 2573001 w 3413982"/>
              <a:gd name="connsiteY115" fmla="*/ 1865510 h 1915568"/>
              <a:gd name="connsiteX116" fmla="*/ 2573001 w 3413982"/>
              <a:gd name="connsiteY116" fmla="*/ 1882196 h 1915568"/>
              <a:gd name="connsiteX117" fmla="*/ 2609711 w 3413982"/>
              <a:gd name="connsiteY117" fmla="*/ 1882196 h 1915568"/>
              <a:gd name="connsiteX118" fmla="*/ 2609711 w 3413982"/>
              <a:gd name="connsiteY118" fmla="*/ 1915568 h 1915568"/>
              <a:gd name="connsiteX119" fmla="*/ 3413982 w 3413982"/>
              <a:gd name="connsiteY119" fmla="*/ 1915568 h 191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413982" h="1915568">
                <a:moveTo>
                  <a:pt x="0" y="0"/>
                </a:moveTo>
                <a:lnTo>
                  <a:pt x="80093" y="0"/>
                </a:lnTo>
                <a:lnTo>
                  <a:pt x="80093" y="40047"/>
                </a:lnTo>
                <a:lnTo>
                  <a:pt x="130152" y="40047"/>
                </a:lnTo>
                <a:lnTo>
                  <a:pt x="130152" y="73419"/>
                </a:lnTo>
                <a:lnTo>
                  <a:pt x="166861" y="73419"/>
                </a:lnTo>
                <a:lnTo>
                  <a:pt x="166861" y="110128"/>
                </a:lnTo>
                <a:lnTo>
                  <a:pt x="220257" y="110128"/>
                </a:lnTo>
                <a:lnTo>
                  <a:pt x="220257" y="140164"/>
                </a:lnTo>
                <a:lnTo>
                  <a:pt x="243617" y="140164"/>
                </a:lnTo>
                <a:lnTo>
                  <a:pt x="243617" y="176873"/>
                </a:lnTo>
                <a:lnTo>
                  <a:pt x="266978" y="176873"/>
                </a:lnTo>
                <a:lnTo>
                  <a:pt x="266978" y="220257"/>
                </a:lnTo>
                <a:lnTo>
                  <a:pt x="290338" y="220257"/>
                </a:lnTo>
                <a:lnTo>
                  <a:pt x="290338" y="220257"/>
                </a:lnTo>
                <a:lnTo>
                  <a:pt x="297012" y="226931"/>
                </a:lnTo>
                <a:lnTo>
                  <a:pt x="297012" y="266978"/>
                </a:lnTo>
                <a:lnTo>
                  <a:pt x="350408" y="266978"/>
                </a:lnTo>
                <a:lnTo>
                  <a:pt x="350408" y="290339"/>
                </a:lnTo>
                <a:lnTo>
                  <a:pt x="370432" y="290339"/>
                </a:lnTo>
                <a:lnTo>
                  <a:pt x="370432" y="290339"/>
                </a:lnTo>
                <a:lnTo>
                  <a:pt x="407141" y="290339"/>
                </a:lnTo>
                <a:lnTo>
                  <a:pt x="407141" y="353746"/>
                </a:lnTo>
                <a:lnTo>
                  <a:pt x="427165" y="353746"/>
                </a:lnTo>
                <a:lnTo>
                  <a:pt x="427165" y="377107"/>
                </a:lnTo>
                <a:lnTo>
                  <a:pt x="457200" y="377107"/>
                </a:lnTo>
                <a:lnTo>
                  <a:pt x="457200" y="403804"/>
                </a:lnTo>
                <a:lnTo>
                  <a:pt x="497246" y="403804"/>
                </a:lnTo>
                <a:lnTo>
                  <a:pt x="497246" y="447188"/>
                </a:lnTo>
                <a:lnTo>
                  <a:pt x="517270" y="447188"/>
                </a:lnTo>
                <a:lnTo>
                  <a:pt x="523944" y="447188"/>
                </a:lnTo>
                <a:lnTo>
                  <a:pt x="523944" y="513933"/>
                </a:lnTo>
                <a:lnTo>
                  <a:pt x="570665" y="513933"/>
                </a:lnTo>
                <a:lnTo>
                  <a:pt x="570665" y="553980"/>
                </a:lnTo>
                <a:lnTo>
                  <a:pt x="600700" y="553980"/>
                </a:lnTo>
                <a:lnTo>
                  <a:pt x="600700" y="604038"/>
                </a:lnTo>
                <a:lnTo>
                  <a:pt x="630735" y="604038"/>
                </a:lnTo>
                <a:lnTo>
                  <a:pt x="630735" y="647422"/>
                </a:lnTo>
                <a:lnTo>
                  <a:pt x="667445" y="647422"/>
                </a:lnTo>
                <a:lnTo>
                  <a:pt x="667445" y="704155"/>
                </a:lnTo>
                <a:lnTo>
                  <a:pt x="704154" y="704155"/>
                </a:lnTo>
                <a:lnTo>
                  <a:pt x="704154" y="730853"/>
                </a:lnTo>
                <a:lnTo>
                  <a:pt x="720841" y="730853"/>
                </a:lnTo>
                <a:lnTo>
                  <a:pt x="720841" y="764225"/>
                </a:lnTo>
                <a:lnTo>
                  <a:pt x="757550" y="764225"/>
                </a:lnTo>
                <a:lnTo>
                  <a:pt x="757550" y="777574"/>
                </a:lnTo>
                <a:lnTo>
                  <a:pt x="797597" y="777574"/>
                </a:lnTo>
                <a:lnTo>
                  <a:pt x="797597" y="800934"/>
                </a:lnTo>
                <a:lnTo>
                  <a:pt x="830969" y="800934"/>
                </a:lnTo>
                <a:lnTo>
                  <a:pt x="830969" y="847655"/>
                </a:lnTo>
                <a:lnTo>
                  <a:pt x="847655" y="847655"/>
                </a:lnTo>
                <a:lnTo>
                  <a:pt x="847655" y="881028"/>
                </a:lnTo>
                <a:lnTo>
                  <a:pt x="877690" y="881028"/>
                </a:lnTo>
                <a:lnTo>
                  <a:pt x="877690" y="917737"/>
                </a:lnTo>
                <a:lnTo>
                  <a:pt x="877690" y="917737"/>
                </a:lnTo>
                <a:lnTo>
                  <a:pt x="904388" y="944435"/>
                </a:lnTo>
                <a:lnTo>
                  <a:pt x="924411" y="944435"/>
                </a:lnTo>
                <a:lnTo>
                  <a:pt x="924411" y="981145"/>
                </a:lnTo>
                <a:lnTo>
                  <a:pt x="967795" y="981145"/>
                </a:lnTo>
                <a:lnTo>
                  <a:pt x="967795" y="1027866"/>
                </a:lnTo>
                <a:lnTo>
                  <a:pt x="991156" y="1027866"/>
                </a:lnTo>
                <a:lnTo>
                  <a:pt x="991156" y="1054564"/>
                </a:lnTo>
                <a:lnTo>
                  <a:pt x="1034540" y="1054564"/>
                </a:lnTo>
                <a:lnTo>
                  <a:pt x="1034540" y="1101285"/>
                </a:lnTo>
                <a:lnTo>
                  <a:pt x="1071249" y="1101285"/>
                </a:lnTo>
                <a:lnTo>
                  <a:pt x="1071249" y="1137994"/>
                </a:lnTo>
                <a:lnTo>
                  <a:pt x="1104622" y="1137994"/>
                </a:lnTo>
                <a:lnTo>
                  <a:pt x="1104622" y="1181378"/>
                </a:lnTo>
                <a:lnTo>
                  <a:pt x="1127982" y="1181378"/>
                </a:lnTo>
                <a:lnTo>
                  <a:pt x="1127982" y="1214750"/>
                </a:lnTo>
                <a:lnTo>
                  <a:pt x="1168029" y="1214750"/>
                </a:lnTo>
                <a:lnTo>
                  <a:pt x="1168029" y="1234774"/>
                </a:lnTo>
                <a:lnTo>
                  <a:pt x="1201401" y="1234774"/>
                </a:lnTo>
                <a:lnTo>
                  <a:pt x="1201401" y="1261472"/>
                </a:lnTo>
                <a:lnTo>
                  <a:pt x="1224762" y="1261472"/>
                </a:lnTo>
                <a:lnTo>
                  <a:pt x="1224762" y="1308193"/>
                </a:lnTo>
                <a:lnTo>
                  <a:pt x="1254797" y="1308193"/>
                </a:lnTo>
                <a:lnTo>
                  <a:pt x="1254797" y="1334891"/>
                </a:lnTo>
                <a:lnTo>
                  <a:pt x="1294844" y="1334891"/>
                </a:lnTo>
                <a:lnTo>
                  <a:pt x="1328216" y="1334891"/>
                </a:lnTo>
                <a:lnTo>
                  <a:pt x="1328216" y="1378274"/>
                </a:lnTo>
                <a:lnTo>
                  <a:pt x="1351576" y="1378274"/>
                </a:lnTo>
                <a:lnTo>
                  <a:pt x="1351576" y="1418321"/>
                </a:lnTo>
                <a:lnTo>
                  <a:pt x="1445019" y="1418321"/>
                </a:lnTo>
                <a:lnTo>
                  <a:pt x="1445019" y="1438345"/>
                </a:lnTo>
                <a:lnTo>
                  <a:pt x="1505089" y="1438345"/>
                </a:lnTo>
                <a:lnTo>
                  <a:pt x="1505089" y="1438345"/>
                </a:lnTo>
                <a:lnTo>
                  <a:pt x="1505089" y="1461706"/>
                </a:lnTo>
                <a:lnTo>
                  <a:pt x="1548473" y="1461706"/>
                </a:lnTo>
                <a:lnTo>
                  <a:pt x="1548473" y="1485066"/>
                </a:lnTo>
                <a:lnTo>
                  <a:pt x="1588519" y="1485066"/>
                </a:lnTo>
                <a:lnTo>
                  <a:pt x="1588519" y="1538461"/>
                </a:lnTo>
                <a:lnTo>
                  <a:pt x="1651927" y="1538461"/>
                </a:lnTo>
                <a:lnTo>
                  <a:pt x="1651927" y="1578508"/>
                </a:lnTo>
                <a:lnTo>
                  <a:pt x="1738695" y="1578508"/>
                </a:lnTo>
                <a:lnTo>
                  <a:pt x="1738695" y="1578508"/>
                </a:lnTo>
                <a:lnTo>
                  <a:pt x="1788753" y="1578508"/>
                </a:lnTo>
                <a:lnTo>
                  <a:pt x="1788753" y="1641915"/>
                </a:lnTo>
                <a:lnTo>
                  <a:pt x="1832137" y="1641915"/>
                </a:lnTo>
                <a:lnTo>
                  <a:pt x="1832137" y="1688637"/>
                </a:lnTo>
                <a:lnTo>
                  <a:pt x="2049057" y="1688637"/>
                </a:lnTo>
                <a:lnTo>
                  <a:pt x="2049057" y="1698648"/>
                </a:lnTo>
                <a:lnTo>
                  <a:pt x="2132487" y="1698648"/>
                </a:lnTo>
                <a:lnTo>
                  <a:pt x="2132487" y="1725346"/>
                </a:lnTo>
                <a:lnTo>
                  <a:pt x="2192557" y="1725346"/>
                </a:lnTo>
                <a:lnTo>
                  <a:pt x="2192557" y="1742032"/>
                </a:lnTo>
                <a:lnTo>
                  <a:pt x="2269314" y="1742032"/>
                </a:lnTo>
                <a:lnTo>
                  <a:pt x="2269314" y="1742032"/>
                </a:lnTo>
                <a:lnTo>
                  <a:pt x="2269314" y="1772067"/>
                </a:lnTo>
                <a:lnTo>
                  <a:pt x="2322709" y="1772067"/>
                </a:lnTo>
                <a:lnTo>
                  <a:pt x="2322709" y="1808777"/>
                </a:lnTo>
                <a:lnTo>
                  <a:pt x="2479559" y="1808777"/>
                </a:lnTo>
                <a:lnTo>
                  <a:pt x="2479559" y="1832137"/>
                </a:lnTo>
                <a:lnTo>
                  <a:pt x="2556315" y="1832137"/>
                </a:lnTo>
                <a:lnTo>
                  <a:pt x="2556315" y="1865510"/>
                </a:lnTo>
                <a:lnTo>
                  <a:pt x="2573001" y="1865510"/>
                </a:lnTo>
                <a:lnTo>
                  <a:pt x="2573001" y="1882196"/>
                </a:lnTo>
                <a:lnTo>
                  <a:pt x="2609711" y="1882196"/>
                </a:lnTo>
                <a:lnTo>
                  <a:pt x="2609711" y="1915568"/>
                </a:lnTo>
                <a:lnTo>
                  <a:pt x="3413982" y="1915568"/>
                </a:lnTo>
              </a:path>
            </a:pathLst>
          </a:custGeom>
          <a:noFill/>
          <a:ln w="28575">
            <a:solidFill>
              <a:schemeClr val="accent1"/>
            </a:solidFill>
            <a:miter lim="800000"/>
            <a:headEnd/>
            <a:tailEnd/>
          </a:ln>
        </p:spPr>
        <p:txBody>
          <a:bodyPr rtlCol="0" anchor="ctr"/>
          <a:lstStyle/>
          <a:p>
            <a:pPr algn="ctr"/>
            <a:endParaRPr lang="en-US" dirty="0"/>
          </a:p>
        </p:txBody>
      </p:sp>
      <p:sp>
        <p:nvSpPr>
          <p:cNvPr id="2" name="Title 1">
            <a:extLst>
              <a:ext uri="{FF2B5EF4-FFF2-40B4-BE49-F238E27FC236}">
                <a16:creationId xmlns:a16="http://schemas.microsoft.com/office/drawing/2014/main" id="{37A34F62-22E0-43FB-A66D-EF39FF4B5B27}"/>
              </a:ext>
            </a:extLst>
          </p:cNvPr>
          <p:cNvSpPr>
            <a:spLocks noGrp="1"/>
          </p:cNvSpPr>
          <p:nvPr>
            <p:ph type="title"/>
          </p:nvPr>
        </p:nvSpPr>
        <p:spPr/>
        <p:txBody>
          <a:bodyPr/>
          <a:lstStyle/>
          <a:p>
            <a:r>
              <a:rPr lang="en-US" dirty="0"/>
              <a:t>Paclitaxel + Cisplatin or Topotecan ± Bevacizumab in Cervical Cancer (GOG 240.2): Mature OS Results</a:t>
            </a:r>
          </a:p>
        </p:txBody>
      </p:sp>
      <p:sp>
        <p:nvSpPr>
          <p:cNvPr id="4" name="Content Placeholder 3">
            <a:extLst>
              <a:ext uri="{FF2B5EF4-FFF2-40B4-BE49-F238E27FC236}">
                <a16:creationId xmlns:a16="http://schemas.microsoft.com/office/drawing/2014/main" id="{013B007A-0FCE-44B1-8B63-A0D5518738B6}"/>
              </a:ext>
            </a:extLst>
          </p:cNvPr>
          <p:cNvSpPr txBox="1">
            <a:spLocks/>
          </p:cNvSpPr>
          <p:nvPr/>
        </p:nvSpPr>
        <p:spPr>
          <a:xfrm>
            <a:off x="437028" y="6219270"/>
            <a:ext cx="10616184" cy="432146"/>
          </a:xfrm>
          <a:prstGeom prst="rect">
            <a:avLst/>
          </a:prstGeom>
        </p:spPr>
        <p:txBody>
          <a:bodyPr anchor="b"/>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lnSpc>
                <a:spcPct val="100000"/>
              </a:lnSpc>
              <a:spcBef>
                <a:spcPts val="0"/>
              </a:spcBef>
              <a:buFont typeface="Wingdings" panose="05000000000000000000" pitchFamily="2" charset="2"/>
              <a:buNone/>
            </a:pPr>
            <a:r>
              <a:rPr lang="en-US" sz="1200" b="0" kern="1200" dirty="0">
                <a:solidFill>
                  <a:schemeClr val="bg2"/>
                </a:solidFill>
              </a:rPr>
              <a:t>Tewari. Lancet. 2017;390</a:t>
            </a:r>
            <a:r>
              <a:rPr lang="en-US" sz="1200" b="0" dirty="0">
                <a:solidFill>
                  <a:schemeClr val="bg2"/>
                </a:solidFill>
              </a:rPr>
              <a:t>:1654.</a:t>
            </a:r>
            <a:endParaRPr lang="en-US" sz="1200" b="0" kern="1200" dirty="0">
              <a:solidFill>
                <a:schemeClr val="bg2"/>
              </a:solidFill>
            </a:endParaRPr>
          </a:p>
        </p:txBody>
      </p:sp>
      <p:sp>
        <p:nvSpPr>
          <p:cNvPr id="31" name="TextBox 30">
            <a:extLst>
              <a:ext uri="{FF2B5EF4-FFF2-40B4-BE49-F238E27FC236}">
                <a16:creationId xmlns:a16="http://schemas.microsoft.com/office/drawing/2014/main" id="{A6EA5098-E781-4744-8AB7-2984FBD2AA6B}"/>
              </a:ext>
            </a:extLst>
          </p:cNvPr>
          <p:cNvSpPr txBox="1"/>
          <p:nvPr/>
        </p:nvSpPr>
        <p:spPr>
          <a:xfrm>
            <a:off x="2522711" y="1490974"/>
            <a:ext cx="1569853" cy="369332"/>
          </a:xfrm>
          <a:prstGeom prst="rect">
            <a:avLst/>
          </a:prstGeom>
          <a:noFill/>
        </p:spPr>
        <p:txBody>
          <a:bodyPr wrap="none" rtlCol="0">
            <a:spAutoFit/>
          </a:bodyPr>
          <a:lstStyle/>
          <a:p>
            <a:pPr defTabSz="685800" eaLnBrk="1" fontAlgn="auto" hangingPunct="1">
              <a:spcBef>
                <a:spcPts val="0"/>
              </a:spcBef>
              <a:spcAft>
                <a:spcPts val="0"/>
              </a:spcAft>
              <a:defRPr/>
            </a:pPr>
            <a:r>
              <a:rPr lang="en-US" dirty="0">
                <a:solidFill>
                  <a:srgbClr val="000000"/>
                </a:solidFill>
                <a:latin typeface="Imago"/>
                <a:cs typeface="+mn-cs"/>
              </a:rPr>
              <a:t>ITT Population</a:t>
            </a:r>
          </a:p>
        </p:txBody>
      </p:sp>
      <p:sp>
        <p:nvSpPr>
          <p:cNvPr id="35" name="TextBox 34">
            <a:extLst>
              <a:ext uri="{FF2B5EF4-FFF2-40B4-BE49-F238E27FC236}">
                <a16:creationId xmlns:a16="http://schemas.microsoft.com/office/drawing/2014/main" id="{309948FA-DA1B-470D-89E9-792F76BF5B3C}"/>
              </a:ext>
            </a:extLst>
          </p:cNvPr>
          <p:cNvSpPr txBox="1"/>
          <p:nvPr/>
        </p:nvSpPr>
        <p:spPr>
          <a:xfrm>
            <a:off x="8448863" y="1490974"/>
            <a:ext cx="2687659" cy="369332"/>
          </a:xfrm>
          <a:prstGeom prst="rect">
            <a:avLst/>
          </a:prstGeom>
          <a:noFill/>
        </p:spPr>
        <p:txBody>
          <a:bodyPr wrap="none" rtlCol="0">
            <a:spAutoFit/>
          </a:bodyPr>
          <a:lstStyle/>
          <a:p>
            <a:pPr defTabSz="685800">
              <a:defRPr/>
            </a:pPr>
            <a:r>
              <a:rPr lang="en-US" b="1" dirty="0">
                <a:solidFill>
                  <a:srgbClr val="000000"/>
                </a:solidFill>
                <a:latin typeface="Imago"/>
              </a:rPr>
              <a:t>*Not Previously Irradiated</a:t>
            </a:r>
          </a:p>
        </p:txBody>
      </p:sp>
      <p:sp>
        <p:nvSpPr>
          <p:cNvPr id="41" name="TextBox 40">
            <a:extLst>
              <a:ext uri="{FF2B5EF4-FFF2-40B4-BE49-F238E27FC236}">
                <a16:creationId xmlns:a16="http://schemas.microsoft.com/office/drawing/2014/main" id="{567CE921-7311-4A12-8A82-6A00D3DFACC6}"/>
              </a:ext>
            </a:extLst>
          </p:cNvPr>
          <p:cNvSpPr txBox="1"/>
          <p:nvPr/>
        </p:nvSpPr>
        <p:spPr bwMode="auto">
          <a:xfrm rot="16200000">
            <a:off x="-270587" y="2869196"/>
            <a:ext cx="1819993" cy="338554"/>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OS Probability (%)</a:t>
            </a:r>
          </a:p>
        </p:txBody>
      </p:sp>
      <p:sp>
        <p:nvSpPr>
          <p:cNvPr id="42" name="TextBox 41">
            <a:extLst>
              <a:ext uri="{FF2B5EF4-FFF2-40B4-BE49-F238E27FC236}">
                <a16:creationId xmlns:a16="http://schemas.microsoft.com/office/drawing/2014/main" id="{1C9664A5-0B7B-4A76-8704-D91E4C276FDF}"/>
              </a:ext>
            </a:extLst>
          </p:cNvPr>
          <p:cNvSpPr txBox="1"/>
          <p:nvPr/>
        </p:nvSpPr>
        <p:spPr bwMode="auto">
          <a:xfrm rot="16200000">
            <a:off x="5655609" y="2869197"/>
            <a:ext cx="1819993" cy="338554"/>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OS Probability (%)</a:t>
            </a:r>
          </a:p>
        </p:txBody>
      </p:sp>
      <p:sp>
        <p:nvSpPr>
          <p:cNvPr id="12" name="Rectangle 11">
            <a:extLst>
              <a:ext uri="{FF2B5EF4-FFF2-40B4-BE49-F238E27FC236}">
                <a16:creationId xmlns:a16="http://schemas.microsoft.com/office/drawing/2014/main" id="{081D3991-80D3-4984-A6FF-E475F2D3107E}"/>
              </a:ext>
            </a:extLst>
          </p:cNvPr>
          <p:cNvSpPr/>
          <p:nvPr/>
        </p:nvSpPr>
        <p:spPr bwMode="auto">
          <a:xfrm>
            <a:off x="9727324" y="2540579"/>
            <a:ext cx="1592317" cy="608256"/>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aphicFrame>
        <p:nvGraphicFramePr>
          <p:cNvPr id="18" name="Table 6">
            <a:extLst>
              <a:ext uri="{FF2B5EF4-FFF2-40B4-BE49-F238E27FC236}">
                <a16:creationId xmlns:a16="http://schemas.microsoft.com/office/drawing/2014/main" id="{63B276CD-35C5-4E70-AF38-00323AE84803}"/>
              </a:ext>
            </a:extLst>
          </p:cNvPr>
          <p:cNvGraphicFramePr>
            <a:graphicFrameLocks noGrp="1"/>
          </p:cNvGraphicFramePr>
          <p:nvPr>
            <p:extLst>
              <p:ext uri="{D42A27DB-BD31-4B8C-83A1-F6EECF244321}">
                <p14:modId xmlns:p14="http://schemas.microsoft.com/office/powerpoint/2010/main" val="1200546632"/>
              </p:ext>
            </p:extLst>
          </p:nvPr>
        </p:nvGraphicFramePr>
        <p:xfrm>
          <a:off x="8448863" y="1810140"/>
          <a:ext cx="3556183" cy="1042416"/>
        </p:xfrm>
        <a:graphic>
          <a:graphicData uri="http://schemas.openxmlformats.org/drawingml/2006/table">
            <a:tbl>
              <a:tblPr firstRow="1" bandRow="1">
                <a:tableStyleId>{2D5ABB26-0587-4C30-8999-92F81FD0307C}</a:tableStyleId>
              </a:tblPr>
              <a:tblGrid>
                <a:gridCol w="1410449">
                  <a:extLst>
                    <a:ext uri="{9D8B030D-6E8A-4147-A177-3AD203B41FA5}">
                      <a16:colId xmlns:a16="http://schemas.microsoft.com/office/drawing/2014/main" val="3510386329"/>
                    </a:ext>
                  </a:extLst>
                </a:gridCol>
                <a:gridCol w="1182068">
                  <a:extLst>
                    <a:ext uri="{9D8B030D-6E8A-4147-A177-3AD203B41FA5}">
                      <a16:colId xmlns:a16="http://schemas.microsoft.com/office/drawing/2014/main" val="2706841105"/>
                    </a:ext>
                  </a:extLst>
                </a:gridCol>
                <a:gridCol w="963666">
                  <a:extLst>
                    <a:ext uri="{9D8B030D-6E8A-4147-A177-3AD203B41FA5}">
                      <a16:colId xmlns:a16="http://schemas.microsoft.com/office/drawing/2014/main" val="2041846291"/>
                    </a:ext>
                  </a:extLst>
                </a:gridCol>
              </a:tblGrid>
              <a:tr h="249325">
                <a:tc>
                  <a:txBody>
                    <a:bodyPr/>
                    <a:lstStyle/>
                    <a:p>
                      <a:pPr>
                        <a:lnSpc>
                          <a:spcPct val="90000"/>
                        </a:lnSpc>
                      </a:pPr>
                      <a:endParaRPr lang="en-US" sz="14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SG" sz="1400" b="1" dirty="0">
                          <a:solidFill>
                            <a:schemeClr val="accent1"/>
                          </a:solidFill>
                          <a:latin typeface="Calibri" panose="020F0502020204030204" pitchFamily="34" charset="0"/>
                          <a:cs typeface="Calibri" panose="020F0502020204030204" pitchFamily="34" charset="0"/>
                        </a:rPr>
                        <a:t>Bev</a:t>
                      </a:r>
                      <a:br>
                        <a:rPr lang="en-SG" sz="1400" b="1" dirty="0">
                          <a:solidFill>
                            <a:schemeClr val="accent1"/>
                          </a:solidFill>
                          <a:latin typeface="Calibri" panose="020F0502020204030204" pitchFamily="34" charset="0"/>
                          <a:cs typeface="Calibri" panose="020F0502020204030204" pitchFamily="34" charset="0"/>
                        </a:rPr>
                      </a:br>
                      <a:r>
                        <a:rPr lang="en-SG" sz="1400" b="0" dirty="0">
                          <a:solidFill>
                            <a:schemeClr val="bg1"/>
                          </a:solidFill>
                          <a:latin typeface="Calibri" panose="020F0502020204030204" pitchFamily="34" charset="0"/>
                          <a:cs typeface="Calibri" panose="020F0502020204030204" pitchFamily="34" charset="0"/>
                        </a:rPr>
                        <a:t>(n = 46)</a:t>
                      </a:r>
                      <a:endParaRPr lang="en-US" sz="14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SG" sz="1400" b="1" dirty="0">
                          <a:solidFill>
                            <a:schemeClr val="accent3"/>
                          </a:solidFill>
                          <a:latin typeface="Calibri" panose="020F0502020204030204" pitchFamily="34" charset="0"/>
                          <a:cs typeface="Calibri" panose="020F0502020204030204" pitchFamily="34" charset="0"/>
                        </a:rPr>
                        <a:t>No Bev</a:t>
                      </a:r>
                      <a:br>
                        <a:rPr lang="en-SG" sz="1400" b="1" dirty="0">
                          <a:solidFill>
                            <a:schemeClr val="bg1"/>
                          </a:solidFill>
                          <a:latin typeface="Calibri" panose="020F0502020204030204" pitchFamily="34" charset="0"/>
                          <a:cs typeface="Calibri" panose="020F0502020204030204" pitchFamily="34" charset="0"/>
                        </a:rPr>
                      </a:br>
                      <a:r>
                        <a:rPr lang="en-SG" sz="1400" b="0" dirty="0">
                          <a:solidFill>
                            <a:schemeClr val="bg1"/>
                          </a:solidFill>
                          <a:latin typeface="Calibri" panose="020F0502020204030204" pitchFamily="34" charset="0"/>
                          <a:cs typeface="Calibri" panose="020F0502020204030204" pitchFamily="34" charset="0"/>
                        </a:rPr>
                        <a:t>(n = 45)</a:t>
                      </a:r>
                      <a:endParaRPr lang="en-US" sz="14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542568419"/>
                  </a:ext>
                </a:extLst>
              </a:tr>
              <a:tr h="170623">
                <a:tc>
                  <a:txBody>
                    <a:bodyPr/>
                    <a:lstStyle/>
                    <a:p>
                      <a:pPr>
                        <a:lnSpc>
                          <a:spcPct val="90000"/>
                        </a:lnSpc>
                      </a:pPr>
                      <a:r>
                        <a:rPr lang="en-US" sz="1400" b="1" dirty="0">
                          <a:solidFill>
                            <a:schemeClr val="bg1"/>
                          </a:solidFill>
                          <a:latin typeface="Calibri" panose="020F0502020204030204" pitchFamily="34" charset="0"/>
                          <a:cs typeface="Calibri" panose="020F0502020204030204" pitchFamily="34" charset="0"/>
                        </a:rPr>
                        <a:t>Events, n</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400" dirty="0">
                          <a:solidFill>
                            <a:schemeClr val="bg1"/>
                          </a:solidFill>
                          <a:latin typeface="Calibri" panose="020F0502020204030204" pitchFamily="34" charset="0"/>
                          <a:cs typeface="Calibri" panose="020F0502020204030204" pitchFamily="34" charset="0"/>
                        </a:rPr>
                        <a:t>24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400" dirty="0">
                          <a:solidFill>
                            <a:schemeClr val="bg1"/>
                          </a:solidFill>
                          <a:latin typeface="Calibri" panose="020F0502020204030204" pitchFamily="34" charset="0"/>
                          <a:cs typeface="Calibri" panose="020F0502020204030204" pitchFamily="34" charset="0"/>
                        </a:rPr>
                        <a:t>34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420968053"/>
                  </a:ext>
                </a:extLst>
              </a:tr>
              <a:tr h="170623">
                <a:tc>
                  <a:txBody>
                    <a:bodyPr/>
                    <a:lstStyle/>
                    <a:p>
                      <a:pPr>
                        <a:lnSpc>
                          <a:spcPct val="90000"/>
                        </a:lnSpc>
                      </a:pPr>
                      <a:r>
                        <a:rPr lang="en-SG" sz="1400" b="1" dirty="0">
                          <a:solidFill>
                            <a:schemeClr val="bg1"/>
                          </a:solidFill>
                          <a:latin typeface="Calibri" panose="020F0502020204030204" pitchFamily="34" charset="0"/>
                          <a:cs typeface="Calibri" panose="020F0502020204030204" pitchFamily="34" charset="0"/>
                        </a:rPr>
                        <a:t>Median OS, mo</a:t>
                      </a:r>
                      <a:endParaRPr lang="en-US" sz="1400" b="1"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SG" sz="1400" dirty="0">
                          <a:solidFill>
                            <a:schemeClr val="bg1"/>
                          </a:solidFill>
                          <a:latin typeface="Calibri" panose="020F0502020204030204" pitchFamily="34" charset="0"/>
                          <a:cs typeface="Calibri" panose="020F0502020204030204" pitchFamily="34" charset="0"/>
                        </a:rPr>
                        <a:t>24.5</a:t>
                      </a:r>
                      <a:endParaRPr 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SG" sz="1400" dirty="0">
                          <a:solidFill>
                            <a:schemeClr val="bg1"/>
                          </a:solidFill>
                          <a:latin typeface="Calibri" panose="020F0502020204030204" pitchFamily="34" charset="0"/>
                          <a:cs typeface="Calibri" panose="020F0502020204030204" pitchFamily="34" charset="0"/>
                        </a:rPr>
                        <a:t>16.8 </a:t>
                      </a:r>
                      <a:endParaRPr 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832491523"/>
                  </a:ext>
                </a:extLst>
              </a:tr>
            </a:tbl>
          </a:graphicData>
        </a:graphic>
      </p:graphicFrame>
      <p:sp>
        <p:nvSpPr>
          <p:cNvPr id="19" name="TextBox 18">
            <a:extLst>
              <a:ext uri="{FF2B5EF4-FFF2-40B4-BE49-F238E27FC236}">
                <a16:creationId xmlns:a16="http://schemas.microsoft.com/office/drawing/2014/main" id="{5A32C353-75F0-436B-9150-9485B3DDFCFD}"/>
              </a:ext>
            </a:extLst>
          </p:cNvPr>
          <p:cNvSpPr txBox="1"/>
          <p:nvPr/>
        </p:nvSpPr>
        <p:spPr>
          <a:xfrm>
            <a:off x="9221362" y="2830344"/>
            <a:ext cx="2783684" cy="307777"/>
          </a:xfrm>
          <a:prstGeom prst="rect">
            <a:avLst/>
          </a:prstGeom>
          <a:solidFill>
            <a:schemeClr val="tx1"/>
          </a:solidFill>
        </p:spPr>
        <p:txBody>
          <a:bodyPr wrap="square" rtlCol="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HR: </a:t>
            </a:r>
            <a:r>
              <a:rPr kumimoji="0" lang="en-SG"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0.64 (95% CI: 0.37-1.10; </a:t>
            </a:r>
            <a:r>
              <a:rPr kumimoji="0" lang="en-SG"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 </a:t>
            </a:r>
            <a:r>
              <a:rPr kumimoji="0" lang="en-SG"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.11)</a:t>
            </a:r>
          </a:p>
        </p:txBody>
      </p:sp>
      <p:sp>
        <p:nvSpPr>
          <p:cNvPr id="3" name="Rectangle 2">
            <a:extLst>
              <a:ext uri="{FF2B5EF4-FFF2-40B4-BE49-F238E27FC236}">
                <a16:creationId xmlns:a16="http://schemas.microsoft.com/office/drawing/2014/main" id="{F629868C-B110-4FD0-93F5-4714F4E32A74}"/>
              </a:ext>
            </a:extLst>
          </p:cNvPr>
          <p:cNvSpPr/>
          <p:nvPr/>
        </p:nvSpPr>
        <p:spPr bwMode="auto">
          <a:xfrm>
            <a:off x="2336097" y="1920679"/>
            <a:ext cx="3524288" cy="1194237"/>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aphicFrame>
        <p:nvGraphicFramePr>
          <p:cNvPr id="21" name="Table 6">
            <a:extLst>
              <a:ext uri="{FF2B5EF4-FFF2-40B4-BE49-F238E27FC236}">
                <a16:creationId xmlns:a16="http://schemas.microsoft.com/office/drawing/2014/main" id="{8EE82494-73E5-4822-A951-988479068AED}"/>
              </a:ext>
            </a:extLst>
          </p:cNvPr>
          <p:cNvGraphicFramePr>
            <a:graphicFrameLocks noGrp="1"/>
          </p:cNvGraphicFramePr>
          <p:nvPr>
            <p:extLst>
              <p:ext uri="{D42A27DB-BD31-4B8C-83A1-F6EECF244321}">
                <p14:modId xmlns:p14="http://schemas.microsoft.com/office/powerpoint/2010/main" val="2346095779"/>
              </p:ext>
            </p:extLst>
          </p:nvPr>
        </p:nvGraphicFramePr>
        <p:xfrm>
          <a:off x="2101820" y="1809793"/>
          <a:ext cx="3955657" cy="1126280"/>
        </p:xfrm>
        <a:graphic>
          <a:graphicData uri="http://schemas.openxmlformats.org/drawingml/2006/table">
            <a:tbl>
              <a:tblPr firstRow="1" bandRow="1">
                <a:tableStyleId>{2D5ABB26-0587-4C30-8999-92F81FD0307C}</a:tableStyleId>
              </a:tblPr>
              <a:tblGrid>
                <a:gridCol w="1568888">
                  <a:extLst>
                    <a:ext uri="{9D8B030D-6E8A-4147-A177-3AD203B41FA5}">
                      <a16:colId xmlns:a16="http://schemas.microsoft.com/office/drawing/2014/main" val="3510386329"/>
                    </a:ext>
                  </a:extLst>
                </a:gridCol>
                <a:gridCol w="1314852">
                  <a:extLst>
                    <a:ext uri="{9D8B030D-6E8A-4147-A177-3AD203B41FA5}">
                      <a16:colId xmlns:a16="http://schemas.microsoft.com/office/drawing/2014/main" val="2706841105"/>
                    </a:ext>
                  </a:extLst>
                </a:gridCol>
                <a:gridCol w="1071917">
                  <a:extLst>
                    <a:ext uri="{9D8B030D-6E8A-4147-A177-3AD203B41FA5}">
                      <a16:colId xmlns:a16="http://schemas.microsoft.com/office/drawing/2014/main" val="2041846291"/>
                    </a:ext>
                  </a:extLst>
                </a:gridCol>
              </a:tblGrid>
              <a:tr h="368782">
                <a:tc>
                  <a:txBody>
                    <a:bodyPr/>
                    <a:lstStyle/>
                    <a:p>
                      <a:pPr>
                        <a:lnSpc>
                          <a:spcPct val="90000"/>
                        </a:lnSpc>
                      </a:pPr>
                      <a:endParaRPr lang="en-US" sz="14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SG" sz="1400" b="1" dirty="0">
                          <a:solidFill>
                            <a:schemeClr val="accent1"/>
                          </a:solidFill>
                          <a:latin typeface="Calibri" panose="020F0502020204030204" pitchFamily="34" charset="0"/>
                          <a:cs typeface="Calibri" panose="020F0502020204030204" pitchFamily="34" charset="0"/>
                        </a:rPr>
                        <a:t>Bev</a:t>
                      </a:r>
                      <a:br>
                        <a:rPr lang="en-SG" sz="1400" b="1" dirty="0">
                          <a:solidFill>
                            <a:schemeClr val="accent1"/>
                          </a:solidFill>
                          <a:latin typeface="Calibri" panose="020F0502020204030204" pitchFamily="34" charset="0"/>
                          <a:cs typeface="Calibri" panose="020F0502020204030204" pitchFamily="34" charset="0"/>
                        </a:rPr>
                      </a:br>
                      <a:r>
                        <a:rPr lang="en-SG" sz="1400" b="0" dirty="0">
                          <a:solidFill>
                            <a:schemeClr val="bg1"/>
                          </a:solidFill>
                          <a:latin typeface="Calibri" panose="020F0502020204030204" pitchFamily="34" charset="0"/>
                          <a:cs typeface="Calibri" panose="020F0502020204030204" pitchFamily="34" charset="0"/>
                        </a:rPr>
                        <a:t>(n = 227)</a:t>
                      </a:r>
                      <a:endParaRPr lang="en-US" sz="14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SG" sz="1400" b="1" dirty="0">
                          <a:solidFill>
                            <a:schemeClr val="accent3"/>
                          </a:solidFill>
                          <a:latin typeface="Calibri" panose="020F0502020204030204" pitchFamily="34" charset="0"/>
                          <a:cs typeface="Calibri" panose="020F0502020204030204" pitchFamily="34" charset="0"/>
                        </a:rPr>
                        <a:t>No Bev</a:t>
                      </a:r>
                      <a:br>
                        <a:rPr lang="en-SG" sz="1400" b="1" dirty="0">
                          <a:solidFill>
                            <a:schemeClr val="bg1"/>
                          </a:solidFill>
                          <a:latin typeface="Calibri" panose="020F0502020204030204" pitchFamily="34" charset="0"/>
                          <a:cs typeface="Calibri" panose="020F0502020204030204" pitchFamily="34" charset="0"/>
                        </a:rPr>
                      </a:br>
                      <a:r>
                        <a:rPr lang="en-SG" sz="1400" b="0" dirty="0">
                          <a:solidFill>
                            <a:schemeClr val="bg1"/>
                          </a:solidFill>
                          <a:latin typeface="Calibri" panose="020F0502020204030204" pitchFamily="34" charset="0"/>
                          <a:cs typeface="Calibri" panose="020F0502020204030204" pitchFamily="34" charset="0"/>
                        </a:rPr>
                        <a:t>(n = 225)</a:t>
                      </a:r>
                      <a:endParaRPr lang="en-US" sz="1400" b="0" dirty="0">
                        <a:solidFill>
                          <a:schemeClr val="bg1"/>
                        </a:solidFill>
                        <a:latin typeface="Calibri" panose="020F0502020204030204" pitchFamily="34" charset="0"/>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542568419"/>
                  </a:ext>
                </a:extLst>
              </a:tr>
              <a:tr h="325396">
                <a:tc>
                  <a:txBody>
                    <a:bodyPr/>
                    <a:lstStyle/>
                    <a:p>
                      <a:pPr>
                        <a:lnSpc>
                          <a:spcPct val="90000"/>
                        </a:lnSpc>
                      </a:pPr>
                      <a:r>
                        <a:rPr lang="en-US" sz="1400" b="1" dirty="0">
                          <a:solidFill>
                            <a:schemeClr val="bg1"/>
                          </a:solidFill>
                          <a:latin typeface="Calibri" panose="020F0502020204030204" pitchFamily="34" charset="0"/>
                          <a:cs typeface="Calibri" panose="020F0502020204030204" pitchFamily="34" charset="0"/>
                        </a:rPr>
                        <a:t>Events, n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400" dirty="0">
                          <a:solidFill>
                            <a:schemeClr val="bg1"/>
                          </a:solidFill>
                          <a:latin typeface="Calibri" panose="020F0502020204030204" pitchFamily="34" charset="0"/>
                          <a:cs typeface="Calibri" panose="020F0502020204030204" pitchFamily="34" charset="0"/>
                        </a:rPr>
                        <a:t>178 (79)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400" dirty="0">
                          <a:solidFill>
                            <a:schemeClr val="bg1"/>
                          </a:solidFill>
                          <a:latin typeface="Calibri" panose="020F0502020204030204" pitchFamily="34" charset="0"/>
                          <a:cs typeface="Calibri" panose="020F0502020204030204" pitchFamily="34" charset="0"/>
                        </a:rPr>
                        <a:t>170 (75)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420968053"/>
                  </a:ext>
                </a:extLst>
              </a:tr>
              <a:tr h="325396">
                <a:tc>
                  <a:txBody>
                    <a:bodyPr/>
                    <a:lstStyle/>
                    <a:p>
                      <a:pPr>
                        <a:lnSpc>
                          <a:spcPct val="90000"/>
                        </a:lnSpc>
                      </a:pPr>
                      <a:r>
                        <a:rPr lang="en-SG" sz="1400" b="1" dirty="0">
                          <a:solidFill>
                            <a:schemeClr val="bg1"/>
                          </a:solidFill>
                          <a:latin typeface="Calibri" panose="020F0502020204030204" pitchFamily="34" charset="0"/>
                          <a:cs typeface="Calibri" panose="020F0502020204030204" pitchFamily="34" charset="0"/>
                        </a:rPr>
                        <a:t>Median OS, mo</a:t>
                      </a:r>
                      <a:endParaRPr lang="en-US" sz="1400" b="1"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SG" sz="1400" dirty="0">
                          <a:solidFill>
                            <a:schemeClr val="bg1"/>
                          </a:solidFill>
                          <a:latin typeface="Calibri" panose="020F0502020204030204" pitchFamily="34" charset="0"/>
                          <a:cs typeface="Calibri" panose="020F0502020204030204" pitchFamily="34" charset="0"/>
                        </a:rPr>
                        <a:t>16.8</a:t>
                      </a:r>
                      <a:endParaRPr 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SG" sz="1400" dirty="0">
                          <a:solidFill>
                            <a:schemeClr val="bg1"/>
                          </a:solidFill>
                          <a:latin typeface="Calibri" panose="020F0502020204030204" pitchFamily="34" charset="0"/>
                          <a:cs typeface="Calibri" panose="020F0502020204030204" pitchFamily="34" charset="0"/>
                        </a:rPr>
                        <a:t>13.3 </a:t>
                      </a:r>
                      <a:endParaRPr 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832491523"/>
                  </a:ext>
                </a:extLst>
              </a:tr>
            </a:tbl>
          </a:graphicData>
        </a:graphic>
      </p:graphicFrame>
      <p:sp>
        <p:nvSpPr>
          <p:cNvPr id="22" name="TextBox 21">
            <a:extLst>
              <a:ext uri="{FF2B5EF4-FFF2-40B4-BE49-F238E27FC236}">
                <a16:creationId xmlns:a16="http://schemas.microsoft.com/office/drawing/2014/main" id="{FED11BFE-E141-4232-A2AB-0C7FE91253BD}"/>
              </a:ext>
            </a:extLst>
          </p:cNvPr>
          <p:cNvSpPr txBox="1"/>
          <p:nvPr/>
        </p:nvSpPr>
        <p:spPr>
          <a:xfrm>
            <a:off x="2336097" y="2886526"/>
            <a:ext cx="3543976" cy="307777"/>
          </a:xfrm>
          <a:prstGeom prst="rect">
            <a:avLst/>
          </a:prstGeom>
          <a:solidFill>
            <a:schemeClr val="tx1"/>
          </a:solidFill>
        </p:spPr>
        <p:txBody>
          <a:bodyPr wrap="square" rtlCol="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HR: </a:t>
            </a:r>
            <a:r>
              <a:rPr kumimoji="0" lang="en-SG"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0.77 (95% CI: 0.62-0.95; </a:t>
            </a:r>
            <a:r>
              <a:rPr kumimoji="0" lang="en-SG"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 </a:t>
            </a:r>
            <a:r>
              <a:rPr kumimoji="0" lang="en-SG"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.0068)</a:t>
            </a:r>
          </a:p>
        </p:txBody>
      </p:sp>
      <p:sp>
        <p:nvSpPr>
          <p:cNvPr id="24" name="TextBox 23">
            <a:extLst>
              <a:ext uri="{FF2B5EF4-FFF2-40B4-BE49-F238E27FC236}">
                <a16:creationId xmlns:a16="http://schemas.microsoft.com/office/drawing/2014/main" id="{0362A208-F9D1-40D9-88AA-14BAA63868F6}"/>
              </a:ext>
            </a:extLst>
          </p:cNvPr>
          <p:cNvSpPr txBox="1"/>
          <p:nvPr/>
        </p:nvSpPr>
        <p:spPr bwMode="auto">
          <a:xfrm>
            <a:off x="1187738" y="4593118"/>
            <a:ext cx="3909014" cy="338554"/>
          </a:xfrm>
          <a:prstGeom prst="rect">
            <a:avLst/>
          </a:prstGeom>
          <a:noFill/>
          <a:ln>
            <a:noFill/>
          </a:ln>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a:t>
            </a:r>
          </a:p>
        </p:txBody>
      </p:sp>
      <p:cxnSp>
        <p:nvCxnSpPr>
          <p:cNvPr id="26" name="Straight Connector 25">
            <a:extLst>
              <a:ext uri="{FF2B5EF4-FFF2-40B4-BE49-F238E27FC236}">
                <a16:creationId xmlns:a16="http://schemas.microsoft.com/office/drawing/2014/main" id="{3F5ACC1F-4ADE-4459-B0ED-EC81A048308D}"/>
              </a:ext>
            </a:extLst>
          </p:cNvPr>
          <p:cNvCxnSpPr>
            <a:cxnSpLocks/>
          </p:cNvCxnSpPr>
          <p:nvPr/>
        </p:nvCxnSpPr>
        <p:spPr bwMode="auto">
          <a:xfrm>
            <a:off x="1166297" y="4305864"/>
            <a:ext cx="3848811"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566584C-191E-443E-A9EE-F5B2C0A5E42B}"/>
              </a:ext>
            </a:extLst>
          </p:cNvPr>
          <p:cNvCxnSpPr>
            <a:cxnSpLocks/>
          </p:cNvCxnSpPr>
          <p:nvPr/>
        </p:nvCxnSpPr>
        <p:spPr bwMode="auto">
          <a:xfrm flipV="1">
            <a:off x="1173021" y="1982881"/>
            <a:ext cx="0" cy="2322984"/>
          </a:xfrm>
          <a:prstGeom prst="line">
            <a:avLst/>
          </a:prstGeom>
          <a:noFill/>
          <a:ln w="28575" cap="flat" cmpd="sng" algn="ctr">
            <a:solidFill>
              <a:schemeClr val="bg1"/>
            </a:solidFill>
            <a:prstDash val="solid"/>
            <a:round/>
            <a:headEnd type="none" w="med" len="med"/>
            <a:tailEnd type="none" w="med" len="med"/>
          </a:ln>
          <a:effectLst/>
        </p:spPr>
      </p:cxnSp>
      <p:grpSp>
        <p:nvGrpSpPr>
          <p:cNvPr id="15" name="Group 14">
            <a:extLst>
              <a:ext uri="{FF2B5EF4-FFF2-40B4-BE49-F238E27FC236}">
                <a16:creationId xmlns:a16="http://schemas.microsoft.com/office/drawing/2014/main" id="{82F673A9-FC5B-4D22-AFC7-2DE2CC5B7848}"/>
              </a:ext>
            </a:extLst>
          </p:cNvPr>
          <p:cNvGrpSpPr/>
          <p:nvPr/>
        </p:nvGrpSpPr>
        <p:grpSpPr>
          <a:xfrm>
            <a:off x="1103573" y="1991185"/>
            <a:ext cx="78735" cy="2314679"/>
            <a:chOff x="1008481" y="1851548"/>
            <a:chExt cx="64008" cy="2844841"/>
          </a:xfrm>
        </p:grpSpPr>
        <p:cxnSp>
          <p:nvCxnSpPr>
            <p:cNvPr id="32" name="Straight Connector 31">
              <a:extLst>
                <a:ext uri="{FF2B5EF4-FFF2-40B4-BE49-F238E27FC236}">
                  <a16:creationId xmlns:a16="http://schemas.microsoft.com/office/drawing/2014/main" id="{271DD200-6E99-4E5B-89B7-32D03AFBFD6F}"/>
                </a:ext>
              </a:extLst>
            </p:cNvPr>
            <p:cNvCxnSpPr>
              <a:cxnSpLocks/>
            </p:cNvCxnSpPr>
            <p:nvPr/>
          </p:nvCxnSpPr>
          <p:spPr bwMode="auto">
            <a:xfrm flipH="1">
              <a:off x="1008481" y="18515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3479D75C-30D3-4EF5-8390-7E9EE996548D}"/>
                </a:ext>
              </a:extLst>
            </p:cNvPr>
            <p:cNvCxnSpPr>
              <a:cxnSpLocks/>
            </p:cNvCxnSpPr>
            <p:nvPr/>
          </p:nvCxnSpPr>
          <p:spPr bwMode="auto">
            <a:xfrm flipH="1">
              <a:off x="1008481" y="242051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D64671C0-C51F-45BE-A1AB-1F94E1F89BE5}"/>
                </a:ext>
              </a:extLst>
            </p:cNvPr>
            <p:cNvCxnSpPr>
              <a:cxnSpLocks/>
            </p:cNvCxnSpPr>
            <p:nvPr/>
          </p:nvCxnSpPr>
          <p:spPr bwMode="auto">
            <a:xfrm flipH="1">
              <a:off x="1008481" y="29894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4EA17128-90A4-4D5B-B191-C7A4A021B8F2}"/>
                </a:ext>
              </a:extLst>
            </p:cNvPr>
            <p:cNvCxnSpPr>
              <a:cxnSpLocks/>
            </p:cNvCxnSpPr>
            <p:nvPr/>
          </p:nvCxnSpPr>
          <p:spPr bwMode="auto">
            <a:xfrm flipH="1">
              <a:off x="1008481" y="35584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E40561D4-C696-45EA-BC8D-D53F6080181B}"/>
                </a:ext>
              </a:extLst>
            </p:cNvPr>
            <p:cNvCxnSpPr>
              <a:cxnSpLocks/>
            </p:cNvCxnSpPr>
            <p:nvPr/>
          </p:nvCxnSpPr>
          <p:spPr bwMode="auto">
            <a:xfrm flipH="1">
              <a:off x="1008481" y="41274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CC208B52-EFCF-4D10-89B2-082D662F8CAD}"/>
                </a:ext>
              </a:extLst>
            </p:cNvPr>
            <p:cNvCxnSpPr>
              <a:cxnSpLocks/>
            </p:cNvCxnSpPr>
            <p:nvPr/>
          </p:nvCxnSpPr>
          <p:spPr bwMode="auto">
            <a:xfrm flipH="1">
              <a:off x="1008481" y="4696389"/>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47" name="TextBox 46">
            <a:extLst>
              <a:ext uri="{FF2B5EF4-FFF2-40B4-BE49-F238E27FC236}">
                <a16:creationId xmlns:a16="http://schemas.microsoft.com/office/drawing/2014/main" id="{1A3B8B2C-61D9-4690-B713-7998851D8387}"/>
              </a:ext>
            </a:extLst>
          </p:cNvPr>
          <p:cNvSpPr txBox="1"/>
          <p:nvPr/>
        </p:nvSpPr>
        <p:spPr bwMode="auto">
          <a:xfrm>
            <a:off x="489860" y="1805073"/>
            <a:ext cx="6727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49" name="TextBox 48">
            <a:extLst>
              <a:ext uri="{FF2B5EF4-FFF2-40B4-BE49-F238E27FC236}">
                <a16:creationId xmlns:a16="http://schemas.microsoft.com/office/drawing/2014/main" id="{3342D88D-A09C-41DA-84EE-D0A7379270EC}"/>
              </a:ext>
            </a:extLst>
          </p:cNvPr>
          <p:cNvSpPr txBox="1"/>
          <p:nvPr/>
        </p:nvSpPr>
        <p:spPr bwMode="auto">
          <a:xfrm>
            <a:off x="489860" y="2261269"/>
            <a:ext cx="6727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51" name="TextBox 50">
            <a:extLst>
              <a:ext uri="{FF2B5EF4-FFF2-40B4-BE49-F238E27FC236}">
                <a16:creationId xmlns:a16="http://schemas.microsoft.com/office/drawing/2014/main" id="{23261D68-93F0-4368-92F7-4EBB92E898B9}"/>
              </a:ext>
            </a:extLst>
          </p:cNvPr>
          <p:cNvSpPr txBox="1"/>
          <p:nvPr/>
        </p:nvSpPr>
        <p:spPr bwMode="auto">
          <a:xfrm>
            <a:off x="489860" y="2715192"/>
            <a:ext cx="6727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53" name="TextBox 52">
            <a:extLst>
              <a:ext uri="{FF2B5EF4-FFF2-40B4-BE49-F238E27FC236}">
                <a16:creationId xmlns:a16="http://schemas.microsoft.com/office/drawing/2014/main" id="{14119908-1CE2-457E-8FC5-D0180FF0A8DA}"/>
              </a:ext>
            </a:extLst>
          </p:cNvPr>
          <p:cNvSpPr txBox="1"/>
          <p:nvPr/>
        </p:nvSpPr>
        <p:spPr bwMode="auto">
          <a:xfrm>
            <a:off x="489860" y="3203124"/>
            <a:ext cx="6727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55" name="TextBox 54">
            <a:extLst>
              <a:ext uri="{FF2B5EF4-FFF2-40B4-BE49-F238E27FC236}">
                <a16:creationId xmlns:a16="http://schemas.microsoft.com/office/drawing/2014/main" id="{BA54689E-489E-4D31-B1E9-A43471670EF7}"/>
              </a:ext>
            </a:extLst>
          </p:cNvPr>
          <p:cNvSpPr txBox="1"/>
          <p:nvPr/>
        </p:nvSpPr>
        <p:spPr bwMode="auto">
          <a:xfrm>
            <a:off x="489860" y="3650465"/>
            <a:ext cx="6727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57" name="TextBox 56">
            <a:extLst>
              <a:ext uri="{FF2B5EF4-FFF2-40B4-BE49-F238E27FC236}">
                <a16:creationId xmlns:a16="http://schemas.microsoft.com/office/drawing/2014/main" id="{17C78859-BDBD-43A2-8E06-5E21A100BE79}"/>
              </a:ext>
            </a:extLst>
          </p:cNvPr>
          <p:cNvSpPr txBox="1"/>
          <p:nvPr/>
        </p:nvSpPr>
        <p:spPr bwMode="auto">
          <a:xfrm>
            <a:off x="489860" y="4131948"/>
            <a:ext cx="6727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nvGrpSpPr>
          <p:cNvPr id="16" name="Group 15">
            <a:extLst>
              <a:ext uri="{FF2B5EF4-FFF2-40B4-BE49-F238E27FC236}">
                <a16:creationId xmlns:a16="http://schemas.microsoft.com/office/drawing/2014/main" id="{F87AA30A-95D4-4A95-8266-C69B65A44AA8}"/>
              </a:ext>
            </a:extLst>
          </p:cNvPr>
          <p:cNvGrpSpPr/>
          <p:nvPr/>
        </p:nvGrpSpPr>
        <p:grpSpPr>
          <a:xfrm>
            <a:off x="1173021" y="4317209"/>
            <a:ext cx="3828638" cy="55742"/>
            <a:chOff x="1077928" y="4707139"/>
            <a:chExt cx="1647165" cy="64008"/>
          </a:xfrm>
        </p:grpSpPr>
        <p:cxnSp>
          <p:nvCxnSpPr>
            <p:cNvPr id="58" name="Straight Connector 57">
              <a:extLst>
                <a:ext uri="{FF2B5EF4-FFF2-40B4-BE49-F238E27FC236}">
                  <a16:creationId xmlns:a16="http://schemas.microsoft.com/office/drawing/2014/main" id="{6B89A677-7B7F-4BC2-BAB9-8ED14B1CDE1E}"/>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18E2CABE-13AC-43AE-B273-E08BACBBCCE7}"/>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0C1CD742-3587-471D-8F33-6412910C6A0F}"/>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24A2604-9EE0-4D59-A42F-2434515F16BD}"/>
                </a:ext>
              </a:extLst>
            </p:cNvPr>
            <p:cNvCxnSpPr>
              <a:cxnSpLocks/>
            </p:cNvCxnSpPr>
            <p:nvPr/>
          </p:nvCxnSpPr>
          <p:spPr bwMode="auto">
            <a:xfrm>
              <a:off x="2066227"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0EC9DEDD-C272-4B8C-870F-702913E311B4}"/>
                </a:ext>
              </a:extLst>
            </p:cNvPr>
            <p:cNvCxnSpPr>
              <a:cxnSpLocks/>
            </p:cNvCxnSpPr>
            <p:nvPr/>
          </p:nvCxnSpPr>
          <p:spPr bwMode="auto">
            <a:xfrm>
              <a:off x="2395660"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DD0FA24F-CD91-4083-840F-B40F927B01D0}"/>
                </a:ext>
              </a:extLst>
            </p:cNvPr>
            <p:cNvCxnSpPr>
              <a:cxnSpLocks/>
            </p:cNvCxnSpPr>
            <p:nvPr/>
          </p:nvCxnSpPr>
          <p:spPr bwMode="auto">
            <a:xfrm>
              <a:off x="2725093" y="4707139"/>
              <a:ext cx="0" cy="64008"/>
            </a:xfrm>
            <a:prstGeom prst="line">
              <a:avLst/>
            </a:prstGeom>
            <a:noFill/>
            <a:ln w="28575" cap="flat" cmpd="sng" algn="ctr">
              <a:solidFill>
                <a:schemeClr val="bg1"/>
              </a:solidFill>
              <a:prstDash val="solid"/>
              <a:round/>
              <a:headEnd type="none" w="med" len="med"/>
              <a:tailEnd type="none" w="med" len="med"/>
            </a:ln>
            <a:effectLst/>
          </p:spPr>
        </p:cxnSp>
      </p:grpSp>
      <p:sp>
        <p:nvSpPr>
          <p:cNvPr id="73" name="TextBox 72">
            <a:extLst>
              <a:ext uri="{FF2B5EF4-FFF2-40B4-BE49-F238E27FC236}">
                <a16:creationId xmlns:a16="http://schemas.microsoft.com/office/drawing/2014/main" id="{6D17523C-5CC0-4C12-A991-7150C3A0B207}"/>
              </a:ext>
            </a:extLst>
          </p:cNvPr>
          <p:cNvSpPr txBox="1"/>
          <p:nvPr/>
        </p:nvSpPr>
        <p:spPr bwMode="auto">
          <a:xfrm>
            <a:off x="947867" y="4346213"/>
            <a:ext cx="4377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74" name="TextBox 73">
            <a:extLst>
              <a:ext uri="{FF2B5EF4-FFF2-40B4-BE49-F238E27FC236}">
                <a16:creationId xmlns:a16="http://schemas.microsoft.com/office/drawing/2014/main" id="{5D624D53-FB04-4A2C-8073-4A0C5210FFBA}"/>
              </a:ext>
            </a:extLst>
          </p:cNvPr>
          <p:cNvSpPr txBox="1"/>
          <p:nvPr/>
        </p:nvSpPr>
        <p:spPr bwMode="auto">
          <a:xfrm>
            <a:off x="2483021" y="4346213"/>
            <a:ext cx="4377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75" name="TextBox 74">
            <a:extLst>
              <a:ext uri="{FF2B5EF4-FFF2-40B4-BE49-F238E27FC236}">
                <a16:creationId xmlns:a16="http://schemas.microsoft.com/office/drawing/2014/main" id="{D54C0F28-9143-4BED-AF2B-EF33856FE614}"/>
              </a:ext>
            </a:extLst>
          </p:cNvPr>
          <p:cNvSpPr txBox="1"/>
          <p:nvPr/>
        </p:nvSpPr>
        <p:spPr bwMode="auto">
          <a:xfrm>
            <a:off x="3251348" y="4346213"/>
            <a:ext cx="4377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76" name="TextBox 75">
            <a:extLst>
              <a:ext uri="{FF2B5EF4-FFF2-40B4-BE49-F238E27FC236}">
                <a16:creationId xmlns:a16="http://schemas.microsoft.com/office/drawing/2014/main" id="{87C832E9-96B2-496A-AD83-660D2F3484B4}"/>
              </a:ext>
            </a:extLst>
          </p:cNvPr>
          <p:cNvSpPr txBox="1"/>
          <p:nvPr/>
        </p:nvSpPr>
        <p:spPr bwMode="auto">
          <a:xfrm>
            <a:off x="4015856" y="4346213"/>
            <a:ext cx="4377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77" name="TextBox 76">
            <a:extLst>
              <a:ext uri="{FF2B5EF4-FFF2-40B4-BE49-F238E27FC236}">
                <a16:creationId xmlns:a16="http://schemas.microsoft.com/office/drawing/2014/main" id="{11D20C63-8872-4CCA-8A53-F4CA8A9278EB}"/>
              </a:ext>
            </a:extLst>
          </p:cNvPr>
          <p:cNvSpPr txBox="1"/>
          <p:nvPr/>
        </p:nvSpPr>
        <p:spPr bwMode="auto">
          <a:xfrm>
            <a:off x="4782803" y="4346213"/>
            <a:ext cx="4377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86" name="TextBox 85">
            <a:extLst>
              <a:ext uri="{FF2B5EF4-FFF2-40B4-BE49-F238E27FC236}">
                <a16:creationId xmlns:a16="http://schemas.microsoft.com/office/drawing/2014/main" id="{C88C833A-5E0D-42BB-B074-C500D470FE7B}"/>
              </a:ext>
            </a:extLst>
          </p:cNvPr>
          <p:cNvSpPr txBox="1"/>
          <p:nvPr/>
        </p:nvSpPr>
        <p:spPr bwMode="auto">
          <a:xfrm>
            <a:off x="1713608" y="4339647"/>
            <a:ext cx="4377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87" name="TextBox 86">
            <a:extLst>
              <a:ext uri="{FF2B5EF4-FFF2-40B4-BE49-F238E27FC236}">
                <a16:creationId xmlns:a16="http://schemas.microsoft.com/office/drawing/2014/main" id="{012DF3CF-560F-4000-A917-FC9EFEDDD532}"/>
              </a:ext>
            </a:extLst>
          </p:cNvPr>
          <p:cNvSpPr txBox="1"/>
          <p:nvPr/>
        </p:nvSpPr>
        <p:spPr bwMode="auto">
          <a:xfrm>
            <a:off x="920972" y="4902380"/>
            <a:ext cx="49905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227</a:t>
            </a:r>
          </a:p>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225</a:t>
            </a:r>
          </a:p>
        </p:txBody>
      </p:sp>
      <p:sp>
        <p:nvSpPr>
          <p:cNvPr id="88" name="TextBox 87">
            <a:extLst>
              <a:ext uri="{FF2B5EF4-FFF2-40B4-BE49-F238E27FC236}">
                <a16:creationId xmlns:a16="http://schemas.microsoft.com/office/drawing/2014/main" id="{75C12E2E-E56A-4B4B-973D-61D5256A2200}"/>
              </a:ext>
            </a:extLst>
          </p:cNvPr>
          <p:cNvSpPr txBox="1"/>
          <p:nvPr/>
        </p:nvSpPr>
        <p:spPr bwMode="auto">
          <a:xfrm>
            <a:off x="2483022" y="4902380"/>
            <a:ext cx="43771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75</a:t>
            </a:r>
          </a:p>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54</a:t>
            </a:r>
          </a:p>
        </p:txBody>
      </p:sp>
      <p:sp>
        <p:nvSpPr>
          <p:cNvPr id="89" name="TextBox 88">
            <a:extLst>
              <a:ext uri="{FF2B5EF4-FFF2-40B4-BE49-F238E27FC236}">
                <a16:creationId xmlns:a16="http://schemas.microsoft.com/office/drawing/2014/main" id="{2D76CD06-395E-4279-A1E3-EA872A0104A6}"/>
              </a:ext>
            </a:extLst>
          </p:cNvPr>
          <p:cNvSpPr txBox="1"/>
          <p:nvPr/>
        </p:nvSpPr>
        <p:spPr bwMode="auto">
          <a:xfrm>
            <a:off x="3251349" y="4902380"/>
            <a:ext cx="43771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30</a:t>
            </a:r>
          </a:p>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17</a:t>
            </a:r>
          </a:p>
        </p:txBody>
      </p:sp>
      <p:sp>
        <p:nvSpPr>
          <p:cNvPr id="90" name="TextBox 89">
            <a:extLst>
              <a:ext uri="{FF2B5EF4-FFF2-40B4-BE49-F238E27FC236}">
                <a16:creationId xmlns:a16="http://schemas.microsoft.com/office/drawing/2014/main" id="{9C9E393E-CA0B-4C97-AC96-6FDDB7D99BDF}"/>
              </a:ext>
            </a:extLst>
          </p:cNvPr>
          <p:cNvSpPr txBox="1"/>
          <p:nvPr/>
        </p:nvSpPr>
        <p:spPr bwMode="auto">
          <a:xfrm>
            <a:off x="4015857" y="4902380"/>
            <a:ext cx="43771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6</a:t>
            </a:r>
          </a:p>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2</a:t>
            </a:r>
          </a:p>
        </p:txBody>
      </p:sp>
      <p:sp>
        <p:nvSpPr>
          <p:cNvPr id="91" name="TextBox 90">
            <a:extLst>
              <a:ext uri="{FF2B5EF4-FFF2-40B4-BE49-F238E27FC236}">
                <a16:creationId xmlns:a16="http://schemas.microsoft.com/office/drawing/2014/main" id="{881CBFDB-07EF-455F-9B5E-1EADDDA282D1}"/>
              </a:ext>
            </a:extLst>
          </p:cNvPr>
          <p:cNvSpPr txBox="1"/>
          <p:nvPr/>
        </p:nvSpPr>
        <p:spPr bwMode="auto">
          <a:xfrm>
            <a:off x="4782804" y="4902380"/>
            <a:ext cx="43771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0</a:t>
            </a:r>
          </a:p>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0</a:t>
            </a:r>
          </a:p>
        </p:txBody>
      </p:sp>
      <p:sp>
        <p:nvSpPr>
          <p:cNvPr id="92" name="TextBox 91">
            <a:extLst>
              <a:ext uri="{FF2B5EF4-FFF2-40B4-BE49-F238E27FC236}">
                <a16:creationId xmlns:a16="http://schemas.microsoft.com/office/drawing/2014/main" id="{2FF756B9-A257-405E-ABA0-3D11E1F53816}"/>
              </a:ext>
            </a:extLst>
          </p:cNvPr>
          <p:cNvSpPr txBox="1"/>
          <p:nvPr/>
        </p:nvSpPr>
        <p:spPr bwMode="auto">
          <a:xfrm>
            <a:off x="1686713" y="4895814"/>
            <a:ext cx="49905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142</a:t>
            </a:r>
          </a:p>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114</a:t>
            </a:r>
          </a:p>
        </p:txBody>
      </p:sp>
      <p:sp>
        <p:nvSpPr>
          <p:cNvPr id="93" name="TextBox 92">
            <a:extLst>
              <a:ext uri="{FF2B5EF4-FFF2-40B4-BE49-F238E27FC236}">
                <a16:creationId xmlns:a16="http://schemas.microsoft.com/office/drawing/2014/main" id="{20A98E04-5AAA-4542-BCBB-59F419F8208D}"/>
              </a:ext>
            </a:extLst>
          </p:cNvPr>
          <p:cNvSpPr txBox="1"/>
          <p:nvPr/>
        </p:nvSpPr>
        <p:spPr bwMode="auto">
          <a:xfrm>
            <a:off x="139996" y="4903742"/>
            <a:ext cx="852774"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Bef>
                <a:spcPts val="0"/>
              </a:spcBef>
              <a:spcAft>
                <a:spcPct val="0"/>
              </a:spcAft>
              <a:buClrTx/>
              <a:buFontTx/>
              <a:buNone/>
            </a:pPr>
            <a:r>
              <a:rPr lang="en-US" sz="1600" b="0" dirty="0">
                <a:solidFill>
                  <a:schemeClr val="bg1"/>
                </a:solidFill>
                <a:latin typeface="Calibri" panose="020F0502020204030204" pitchFamily="34" charset="0"/>
              </a:rPr>
              <a:t>Bev</a:t>
            </a:r>
          </a:p>
          <a:p>
            <a:pPr algn="r">
              <a:lnSpc>
                <a:spcPct val="90000"/>
              </a:lnSpc>
              <a:spcBef>
                <a:spcPts val="0"/>
              </a:spcBef>
              <a:spcAft>
                <a:spcPct val="0"/>
              </a:spcAft>
              <a:buClrTx/>
              <a:buFontTx/>
              <a:buNone/>
            </a:pPr>
            <a:r>
              <a:rPr lang="en-US" sz="1600" b="0" dirty="0">
                <a:solidFill>
                  <a:schemeClr val="bg1"/>
                </a:solidFill>
                <a:latin typeface="Calibri" panose="020F0502020204030204" pitchFamily="34" charset="0"/>
              </a:rPr>
              <a:t>No Bev</a:t>
            </a:r>
          </a:p>
        </p:txBody>
      </p:sp>
      <p:grpSp>
        <p:nvGrpSpPr>
          <p:cNvPr id="177" name="Group 176">
            <a:extLst>
              <a:ext uri="{FF2B5EF4-FFF2-40B4-BE49-F238E27FC236}">
                <a16:creationId xmlns:a16="http://schemas.microsoft.com/office/drawing/2014/main" id="{C7A17136-2014-4908-B306-63D48C05587B}"/>
              </a:ext>
            </a:extLst>
          </p:cNvPr>
          <p:cNvGrpSpPr/>
          <p:nvPr/>
        </p:nvGrpSpPr>
        <p:grpSpPr>
          <a:xfrm>
            <a:off x="1309187" y="2055255"/>
            <a:ext cx="3205202" cy="2081893"/>
            <a:chOff x="1214094" y="2445780"/>
            <a:chExt cx="3205202" cy="2081893"/>
          </a:xfrm>
        </p:grpSpPr>
        <p:cxnSp>
          <p:nvCxnSpPr>
            <p:cNvPr id="137" name="Straight Connector 136">
              <a:extLst>
                <a:ext uri="{FF2B5EF4-FFF2-40B4-BE49-F238E27FC236}">
                  <a16:creationId xmlns:a16="http://schemas.microsoft.com/office/drawing/2014/main" id="{4BA06A7C-463F-4C47-A972-BCE3895CE310}"/>
                </a:ext>
              </a:extLst>
            </p:cNvPr>
            <p:cNvCxnSpPr/>
            <p:nvPr/>
          </p:nvCxnSpPr>
          <p:spPr bwMode="auto">
            <a:xfrm>
              <a:off x="1214094" y="2445780"/>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9C51F12D-56AC-4709-8C55-BAFD1B882EB3}"/>
                </a:ext>
              </a:extLst>
            </p:cNvPr>
            <p:cNvCxnSpPr/>
            <p:nvPr/>
          </p:nvCxnSpPr>
          <p:spPr bwMode="auto">
            <a:xfrm>
              <a:off x="1494121" y="2860806"/>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7081DB53-DB61-4978-A620-8B31E634E5EE}"/>
                </a:ext>
              </a:extLst>
            </p:cNvPr>
            <p:cNvCxnSpPr/>
            <p:nvPr/>
          </p:nvCxnSpPr>
          <p:spPr bwMode="auto">
            <a:xfrm>
              <a:off x="1849727" y="3411061"/>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2D54A61E-34B1-4522-AF7C-4B49D0E1FF4E}"/>
                </a:ext>
              </a:extLst>
            </p:cNvPr>
            <p:cNvCxnSpPr/>
            <p:nvPr/>
          </p:nvCxnSpPr>
          <p:spPr bwMode="auto">
            <a:xfrm>
              <a:off x="1677095" y="3187327"/>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246F7530-36DA-49F9-94F1-6F80DC45CD44}"/>
                </a:ext>
              </a:extLst>
            </p:cNvPr>
            <p:cNvCxnSpPr/>
            <p:nvPr/>
          </p:nvCxnSpPr>
          <p:spPr bwMode="auto">
            <a:xfrm>
              <a:off x="1939505" y="3509560"/>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C69CEBBC-ADCB-43C9-AB8F-1B5FD586976C}"/>
                </a:ext>
              </a:extLst>
            </p:cNvPr>
            <p:cNvCxnSpPr/>
            <p:nvPr/>
          </p:nvCxnSpPr>
          <p:spPr bwMode="auto">
            <a:xfrm>
              <a:off x="1998489" y="3559635"/>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E9236AA5-6883-49FB-AB3E-638CD2DE7107}"/>
                </a:ext>
              </a:extLst>
            </p:cNvPr>
            <p:cNvCxnSpPr/>
            <p:nvPr/>
          </p:nvCxnSpPr>
          <p:spPr bwMode="auto">
            <a:xfrm>
              <a:off x="2074196" y="3631864"/>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6E51C3ED-94FA-4E5C-B434-EB8E2003974C}"/>
                </a:ext>
              </a:extLst>
            </p:cNvPr>
            <p:cNvCxnSpPr/>
            <p:nvPr/>
          </p:nvCxnSpPr>
          <p:spPr bwMode="auto">
            <a:xfrm>
              <a:off x="2104319" y="3652027"/>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568429A7-0E3B-4198-A869-479B9B5EFFF2}"/>
                </a:ext>
              </a:extLst>
            </p:cNvPr>
            <p:cNvCxnSpPr/>
            <p:nvPr/>
          </p:nvCxnSpPr>
          <p:spPr bwMode="auto">
            <a:xfrm>
              <a:off x="2202514" y="3739819"/>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6D49BF47-8956-4B37-BD81-7FABAC3FEACC}"/>
                </a:ext>
              </a:extLst>
            </p:cNvPr>
            <p:cNvCxnSpPr/>
            <p:nvPr/>
          </p:nvCxnSpPr>
          <p:spPr bwMode="auto">
            <a:xfrm>
              <a:off x="2506479" y="3925950"/>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BF77F901-1312-4B0A-B0E3-77EF6816B535}"/>
                </a:ext>
              </a:extLst>
            </p:cNvPr>
            <p:cNvCxnSpPr/>
            <p:nvPr/>
          </p:nvCxnSpPr>
          <p:spPr bwMode="auto">
            <a:xfrm>
              <a:off x="2708579" y="4008460"/>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412225A5-A191-4D57-AD0A-E12345019CF3}"/>
                </a:ext>
              </a:extLst>
            </p:cNvPr>
            <p:cNvCxnSpPr/>
            <p:nvPr/>
          </p:nvCxnSpPr>
          <p:spPr bwMode="auto">
            <a:xfrm>
              <a:off x="2645735" y="3990101"/>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202BB3C7-CA2F-4433-AEB8-3166D60F59BB}"/>
                </a:ext>
              </a:extLst>
            </p:cNvPr>
            <p:cNvCxnSpPr/>
            <p:nvPr/>
          </p:nvCxnSpPr>
          <p:spPr bwMode="auto">
            <a:xfrm>
              <a:off x="2564559" y="3965214"/>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6CB4F5BF-EE80-4FFF-84CE-1333C3889B3E}"/>
                </a:ext>
              </a:extLst>
            </p:cNvPr>
            <p:cNvCxnSpPr/>
            <p:nvPr/>
          </p:nvCxnSpPr>
          <p:spPr bwMode="auto">
            <a:xfrm>
              <a:off x="2995609" y="4132474"/>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55D2E037-B0BA-4D36-A657-3B911B9434D0}"/>
                </a:ext>
              </a:extLst>
            </p:cNvPr>
            <p:cNvCxnSpPr/>
            <p:nvPr/>
          </p:nvCxnSpPr>
          <p:spPr bwMode="auto">
            <a:xfrm>
              <a:off x="2841689" y="4068013"/>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80D9DE2D-1ED9-4CFA-AD24-AA37EACDFF34}"/>
                </a:ext>
              </a:extLst>
            </p:cNvPr>
            <p:cNvCxnSpPr/>
            <p:nvPr/>
          </p:nvCxnSpPr>
          <p:spPr bwMode="auto">
            <a:xfrm>
              <a:off x="3043033" y="4132474"/>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CE15C300-8BD0-421E-B475-EA6C74CC04CB}"/>
                </a:ext>
              </a:extLst>
            </p:cNvPr>
            <p:cNvCxnSpPr/>
            <p:nvPr/>
          </p:nvCxnSpPr>
          <p:spPr bwMode="auto">
            <a:xfrm>
              <a:off x="3097785" y="4126065"/>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192EBD0D-C229-4779-AC86-51D3ACE138E6}"/>
                </a:ext>
              </a:extLst>
            </p:cNvPr>
            <p:cNvCxnSpPr/>
            <p:nvPr/>
          </p:nvCxnSpPr>
          <p:spPr bwMode="auto">
            <a:xfrm>
              <a:off x="3047152" y="4132474"/>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0987DEB2-53A5-4F2C-9D78-7FE691A5FF27}"/>
                </a:ext>
              </a:extLst>
            </p:cNvPr>
            <p:cNvCxnSpPr/>
            <p:nvPr/>
          </p:nvCxnSpPr>
          <p:spPr bwMode="auto">
            <a:xfrm>
              <a:off x="3281410" y="4260850"/>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19147CAD-8807-4675-84FD-828CCF0B92A3}"/>
                </a:ext>
              </a:extLst>
            </p:cNvPr>
            <p:cNvCxnSpPr/>
            <p:nvPr/>
          </p:nvCxnSpPr>
          <p:spPr bwMode="auto">
            <a:xfrm>
              <a:off x="3115479" y="4131955"/>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F93BB733-EDDD-4A3D-B898-B387A4C16AE8}"/>
                </a:ext>
              </a:extLst>
            </p:cNvPr>
            <p:cNvCxnSpPr/>
            <p:nvPr/>
          </p:nvCxnSpPr>
          <p:spPr bwMode="auto">
            <a:xfrm>
              <a:off x="3179161" y="4175893"/>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7DBAACC6-BF94-4F32-871A-88D5D88BF46F}"/>
                </a:ext>
              </a:extLst>
            </p:cNvPr>
            <p:cNvCxnSpPr/>
            <p:nvPr/>
          </p:nvCxnSpPr>
          <p:spPr bwMode="auto">
            <a:xfrm>
              <a:off x="3387467" y="4284995"/>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22D34E73-2119-4FE0-A1F1-53B2B727C47D}"/>
                </a:ext>
              </a:extLst>
            </p:cNvPr>
            <p:cNvCxnSpPr/>
            <p:nvPr/>
          </p:nvCxnSpPr>
          <p:spPr bwMode="auto">
            <a:xfrm>
              <a:off x="3337945" y="4272521"/>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EAFB89F7-482E-4BF3-88B2-5E312B5BEC14}"/>
                </a:ext>
              </a:extLst>
            </p:cNvPr>
            <p:cNvCxnSpPr/>
            <p:nvPr/>
          </p:nvCxnSpPr>
          <p:spPr bwMode="auto">
            <a:xfrm>
              <a:off x="3483717" y="4315908"/>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10296549-0FF6-4D29-A613-06BDEA79BA2C}"/>
                </a:ext>
              </a:extLst>
            </p:cNvPr>
            <p:cNvCxnSpPr/>
            <p:nvPr/>
          </p:nvCxnSpPr>
          <p:spPr bwMode="auto">
            <a:xfrm>
              <a:off x="3672718" y="4381829"/>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71DC5EBE-382C-46BB-83D3-1009B1BC00D8}"/>
                </a:ext>
              </a:extLst>
            </p:cNvPr>
            <p:cNvCxnSpPr/>
            <p:nvPr/>
          </p:nvCxnSpPr>
          <p:spPr bwMode="auto">
            <a:xfrm>
              <a:off x="3695549" y="4402701"/>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9F319602-A563-46D9-97D3-36FC566ED438}"/>
                </a:ext>
              </a:extLst>
            </p:cNvPr>
            <p:cNvCxnSpPr/>
            <p:nvPr/>
          </p:nvCxnSpPr>
          <p:spPr bwMode="auto">
            <a:xfrm>
              <a:off x="3728357" y="4403809"/>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36EA15D1-57C6-422A-AB79-5DD14FFDEB91}"/>
                </a:ext>
              </a:extLst>
            </p:cNvPr>
            <p:cNvCxnSpPr/>
            <p:nvPr/>
          </p:nvCxnSpPr>
          <p:spPr bwMode="auto">
            <a:xfrm>
              <a:off x="3972001" y="4410966"/>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66A50684-54B8-4E0A-871E-4C9F12BA93F3}"/>
                </a:ext>
              </a:extLst>
            </p:cNvPr>
            <p:cNvCxnSpPr/>
            <p:nvPr/>
          </p:nvCxnSpPr>
          <p:spPr bwMode="auto">
            <a:xfrm>
              <a:off x="3810600" y="4403809"/>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262A69BE-7F2B-4B67-A714-E6C0430BDC6F}"/>
                </a:ext>
              </a:extLst>
            </p:cNvPr>
            <p:cNvCxnSpPr/>
            <p:nvPr/>
          </p:nvCxnSpPr>
          <p:spPr bwMode="auto">
            <a:xfrm>
              <a:off x="4021803" y="4411341"/>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7933BA04-92B3-463E-BE2A-52D204B552C7}"/>
                </a:ext>
              </a:extLst>
            </p:cNvPr>
            <p:cNvCxnSpPr/>
            <p:nvPr/>
          </p:nvCxnSpPr>
          <p:spPr bwMode="auto">
            <a:xfrm>
              <a:off x="4419296" y="4415737"/>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7D425A84-AB3E-4F74-88FE-EDF532CA057A}"/>
                </a:ext>
              </a:extLst>
            </p:cNvPr>
            <p:cNvCxnSpPr/>
            <p:nvPr/>
          </p:nvCxnSpPr>
          <p:spPr bwMode="auto">
            <a:xfrm>
              <a:off x="4372841" y="4416166"/>
              <a:ext cx="0" cy="111507"/>
            </a:xfrm>
            <a:prstGeom prst="line">
              <a:avLst/>
            </a:prstGeom>
            <a:noFill/>
            <a:ln w="28575" cap="flat" cmpd="sng" algn="ctr">
              <a:solidFill>
                <a:schemeClr val="accent3"/>
              </a:solidFill>
              <a:prstDash val="solid"/>
              <a:round/>
              <a:headEnd type="none" w="med" len="med"/>
              <a:tailEnd type="none" w="med" len="med"/>
            </a:ln>
            <a:effectLst/>
          </p:spPr>
        </p:cxnSp>
      </p:grpSp>
      <p:grpSp>
        <p:nvGrpSpPr>
          <p:cNvPr id="176" name="Group 175">
            <a:extLst>
              <a:ext uri="{FF2B5EF4-FFF2-40B4-BE49-F238E27FC236}">
                <a16:creationId xmlns:a16="http://schemas.microsoft.com/office/drawing/2014/main" id="{3CAA594F-09E8-43E3-9531-CF5381D2B497}"/>
              </a:ext>
            </a:extLst>
          </p:cNvPr>
          <p:cNvGrpSpPr/>
          <p:nvPr/>
        </p:nvGrpSpPr>
        <p:grpSpPr>
          <a:xfrm>
            <a:off x="1176361" y="1927127"/>
            <a:ext cx="3340557" cy="2042888"/>
            <a:chOff x="1081268" y="2317652"/>
            <a:chExt cx="3340557" cy="2042888"/>
          </a:xfrm>
        </p:grpSpPr>
        <p:grpSp>
          <p:nvGrpSpPr>
            <p:cNvPr id="135" name="Group 134">
              <a:extLst>
                <a:ext uri="{FF2B5EF4-FFF2-40B4-BE49-F238E27FC236}">
                  <a16:creationId xmlns:a16="http://schemas.microsoft.com/office/drawing/2014/main" id="{2CB9A512-EA44-4923-BD31-C553EE19C3D2}"/>
                </a:ext>
              </a:extLst>
            </p:cNvPr>
            <p:cNvGrpSpPr/>
            <p:nvPr/>
          </p:nvGrpSpPr>
          <p:grpSpPr>
            <a:xfrm>
              <a:off x="1081268" y="2317652"/>
              <a:ext cx="3340557" cy="2042888"/>
              <a:chOff x="1081268" y="2317652"/>
              <a:chExt cx="3340557" cy="2042888"/>
            </a:xfrm>
          </p:grpSpPr>
          <p:cxnSp>
            <p:nvCxnSpPr>
              <p:cNvPr id="98" name="Straight Connector 97">
                <a:extLst>
                  <a:ext uri="{FF2B5EF4-FFF2-40B4-BE49-F238E27FC236}">
                    <a16:creationId xmlns:a16="http://schemas.microsoft.com/office/drawing/2014/main" id="{0695BE92-8990-4214-A554-71EEB63A35F9}"/>
                  </a:ext>
                </a:extLst>
              </p:cNvPr>
              <p:cNvCxnSpPr/>
              <p:nvPr/>
            </p:nvCxnSpPr>
            <p:spPr bwMode="auto">
              <a:xfrm>
                <a:off x="1081268" y="2317652"/>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EB6FFC2F-68C2-46B6-9E1C-F666DAF50563}"/>
                  </a:ext>
                </a:extLst>
              </p:cNvPr>
              <p:cNvCxnSpPr/>
              <p:nvPr/>
            </p:nvCxnSpPr>
            <p:spPr bwMode="auto">
              <a:xfrm>
                <a:off x="1163586" y="2369432"/>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C910852E-56A8-4404-912B-927DEB593FB0}"/>
                  </a:ext>
                </a:extLst>
              </p:cNvPr>
              <p:cNvCxnSpPr/>
              <p:nvPr/>
            </p:nvCxnSpPr>
            <p:spPr bwMode="auto">
              <a:xfrm>
                <a:off x="1786535" y="3075811"/>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866A6741-A715-4681-86CF-AF5271F5C545}"/>
                  </a:ext>
                </a:extLst>
              </p:cNvPr>
              <p:cNvCxnSpPr/>
              <p:nvPr/>
            </p:nvCxnSpPr>
            <p:spPr bwMode="auto">
              <a:xfrm>
                <a:off x="1519556" y="2728975"/>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54D50C8D-B9BE-4AAC-9522-4A5E947AD1BD}"/>
                  </a:ext>
                </a:extLst>
              </p:cNvPr>
              <p:cNvCxnSpPr/>
              <p:nvPr/>
            </p:nvCxnSpPr>
            <p:spPr bwMode="auto">
              <a:xfrm>
                <a:off x="2556321" y="3800366"/>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78A32488-C6EB-49A4-90B9-2ECA1CD4DDC6}"/>
                  </a:ext>
                </a:extLst>
              </p:cNvPr>
              <p:cNvCxnSpPr/>
              <p:nvPr/>
            </p:nvCxnSpPr>
            <p:spPr bwMode="auto">
              <a:xfrm>
                <a:off x="2605676" y="3826596"/>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6130D55A-CD66-427C-832F-CE240704482F}"/>
                  </a:ext>
                </a:extLst>
              </p:cNvPr>
              <p:cNvCxnSpPr/>
              <p:nvPr/>
            </p:nvCxnSpPr>
            <p:spPr bwMode="auto">
              <a:xfrm>
                <a:off x="2778920" y="3909461"/>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F1C265CF-5956-4AC5-B965-6648C2E16677}"/>
                  </a:ext>
                </a:extLst>
              </p:cNvPr>
              <p:cNvCxnSpPr/>
              <p:nvPr/>
            </p:nvCxnSpPr>
            <p:spPr bwMode="auto">
              <a:xfrm>
                <a:off x="2842323" y="3956826"/>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9628CF47-CCE6-467E-B816-BC2C1FA6B441}"/>
                  </a:ext>
                </a:extLst>
              </p:cNvPr>
              <p:cNvCxnSpPr/>
              <p:nvPr/>
            </p:nvCxnSpPr>
            <p:spPr bwMode="auto">
              <a:xfrm>
                <a:off x="2922303" y="4020968"/>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0891154C-A1FF-4B79-A267-47D1BC9D02F1}"/>
                  </a:ext>
                </a:extLst>
              </p:cNvPr>
              <p:cNvCxnSpPr/>
              <p:nvPr/>
            </p:nvCxnSpPr>
            <p:spPr bwMode="auto">
              <a:xfrm>
                <a:off x="2995609" y="4020967"/>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0078F404-78ED-4514-87FC-CC56B3FC94A7}"/>
                  </a:ext>
                </a:extLst>
              </p:cNvPr>
              <p:cNvCxnSpPr/>
              <p:nvPr/>
            </p:nvCxnSpPr>
            <p:spPr bwMode="auto">
              <a:xfrm>
                <a:off x="3071253" y="4024305"/>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34E4C160-B552-4E17-BE36-A53301CE182F}"/>
                  </a:ext>
                </a:extLst>
              </p:cNvPr>
              <p:cNvCxnSpPr/>
              <p:nvPr/>
            </p:nvCxnSpPr>
            <p:spPr bwMode="auto">
              <a:xfrm>
                <a:off x="3103513" y="4037653"/>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6D6855E5-3F7F-4B44-A330-C6D4B39C8578}"/>
                  </a:ext>
                </a:extLst>
              </p:cNvPr>
              <p:cNvCxnSpPr/>
              <p:nvPr/>
            </p:nvCxnSpPr>
            <p:spPr bwMode="auto">
              <a:xfrm>
                <a:off x="3110187" y="4037653"/>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CBB6B663-795C-42E7-BCFE-D2B349F4506C}"/>
                  </a:ext>
                </a:extLst>
              </p:cNvPr>
              <p:cNvCxnSpPr/>
              <p:nvPr/>
            </p:nvCxnSpPr>
            <p:spPr bwMode="auto">
              <a:xfrm>
                <a:off x="3178046" y="4057675"/>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A52DE60A-2AC9-498F-A1E7-8F1810835D61}"/>
                  </a:ext>
                </a:extLst>
              </p:cNvPr>
              <p:cNvCxnSpPr/>
              <p:nvPr/>
            </p:nvCxnSpPr>
            <p:spPr bwMode="auto">
              <a:xfrm>
                <a:off x="3194626" y="4057675"/>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EF83127B-6D27-442B-AD0A-AC3E3F44B101}"/>
                  </a:ext>
                </a:extLst>
              </p:cNvPr>
              <p:cNvCxnSpPr/>
              <p:nvPr/>
            </p:nvCxnSpPr>
            <p:spPr bwMode="auto">
              <a:xfrm>
                <a:off x="3252577" y="4066450"/>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027FC1D2-C528-468A-87BA-2C52E6DAE2C3}"/>
                  </a:ext>
                </a:extLst>
              </p:cNvPr>
              <p:cNvCxnSpPr/>
              <p:nvPr/>
            </p:nvCxnSpPr>
            <p:spPr bwMode="auto">
              <a:xfrm>
                <a:off x="3304861" y="4069651"/>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F107121B-7DF1-4326-8F6A-F06616CA5510}"/>
                  </a:ext>
                </a:extLst>
              </p:cNvPr>
              <p:cNvCxnSpPr/>
              <p:nvPr/>
            </p:nvCxnSpPr>
            <p:spPr bwMode="auto">
              <a:xfrm>
                <a:off x="3331451" y="4097598"/>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5B1055CF-CCB9-47DC-99D6-189C7D36855A}"/>
                  </a:ext>
                </a:extLst>
              </p:cNvPr>
              <p:cNvCxnSpPr/>
              <p:nvPr/>
            </p:nvCxnSpPr>
            <p:spPr bwMode="auto">
              <a:xfrm>
                <a:off x="3375110" y="4140732"/>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4C84556B-93D2-4288-9391-B2D86172A2A8}"/>
                  </a:ext>
                </a:extLst>
              </p:cNvPr>
              <p:cNvCxnSpPr/>
              <p:nvPr/>
            </p:nvCxnSpPr>
            <p:spPr bwMode="auto">
              <a:xfrm>
                <a:off x="3381784" y="4140003"/>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8BD5FD7F-A1AA-4CE1-B889-FCB5AB691E71}"/>
                  </a:ext>
                </a:extLst>
              </p:cNvPr>
              <p:cNvCxnSpPr/>
              <p:nvPr/>
            </p:nvCxnSpPr>
            <p:spPr bwMode="auto">
              <a:xfrm>
                <a:off x="3428231" y="4143340"/>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6671DE96-2A01-47E4-B06A-C06ED239A1C2}"/>
                  </a:ext>
                </a:extLst>
              </p:cNvPr>
              <p:cNvCxnSpPr/>
              <p:nvPr/>
            </p:nvCxnSpPr>
            <p:spPr bwMode="auto">
              <a:xfrm>
                <a:off x="3460476" y="4143952"/>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FFD9847D-CC84-4183-806D-C13CCF60DFDC}"/>
                  </a:ext>
                </a:extLst>
              </p:cNvPr>
              <p:cNvCxnSpPr/>
              <p:nvPr/>
            </p:nvCxnSpPr>
            <p:spPr bwMode="auto">
              <a:xfrm>
                <a:off x="3496074" y="4145801"/>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BC458A57-7025-4933-8843-ADCBF82A4ABA}"/>
                  </a:ext>
                </a:extLst>
              </p:cNvPr>
              <p:cNvCxnSpPr/>
              <p:nvPr/>
            </p:nvCxnSpPr>
            <p:spPr bwMode="auto">
              <a:xfrm>
                <a:off x="3531670" y="4162508"/>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6E8FCAAE-762B-4F79-9AF2-2F3A92D25331}"/>
                  </a:ext>
                </a:extLst>
              </p:cNvPr>
              <p:cNvCxnSpPr/>
              <p:nvPr/>
            </p:nvCxnSpPr>
            <p:spPr bwMode="auto">
              <a:xfrm>
                <a:off x="3570606" y="4161014"/>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D6FEFAEE-7648-476D-B863-36EE54AA738E}"/>
                  </a:ext>
                </a:extLst>
              </p:cNvPr>
              <p:cNvCxnSpPr/>
              <p:nvPr/>
            </p:nvCxnSpPr>
            <p:spPr bwMode="auto">
              <a:xfrm>
                <a:off x="3662934" y="4225656"/>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5BB9BE43-2EE1-48ED-BC97-8D44EE62A80C}"/>
                  </a:ext>
                </a:extLst>
              </p:cNvPr>
              <p:cNvCxnSpPr/>
              <p:nvPr/>
            </p:nvCxnSpPr>
            <p:spPr bwMode="auto">
              <a:xfrm>
                <a:off x="3711881" y="4244836"/>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267499CF-5275-4B0C-8AB3-6631E93BA780}"/>
                  </a:ext>
                </a:extLst>
              </p:cNvPr>
              <p:cNvCxnSpPr/>
              <p:nvPr/>
            </p:nvCxnSpPr>
            <p:spPr bwMode="auto">
              <a:xfrm>
                <a:off x="3834247" y="4248173"/>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ED79986A-1925-4937-9F09-05FE5869FE7C}"/>
                  </a:ext>
                </a:extLst>
              </p:cNvPr>
              <p:cNvCxnSpPr/>
              <p:nvPr/>
            </p:nvCxnSpPr>
            <p:spPr bwMode="auto">
              <a:xfrm>
                <a:off x="3866507" y="4248172"/>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5DFA974A-3881-45C6-8765-BABBEDE8705A}"/>
                  </a:ext>
                </a:extLst>
              </p:cNvPr>
              <p:cNvCxnSpPr/>
              <p:nvPr/>
            </p:nvCxnSpPr>
            <p:spPr bwMode="auto">
              <a:xfrm>
                <a:off x="3914089" y="4248172"/>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70B6A901-323C-4B59-8D7A-80108ECA1818}"/>
                  </a:ext>
                </a:extLst>
              </p:cNvPr>
              <p:cNvCxnSpPr/>
              <p:nvPr/>
            </p:nvCxnSpPr>
            <p:spPr bwMode="auto">
              <a:xfrm>
                <a:off x="3974544" y="4248172"/>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431EB017-8962-437D-BD4A-EBEFA6EFD4BD}"/>
                  </a:ext>
                </a:extLst>
              </p:cNvPr>
              <p:cNvCxnSpPr/>
              <p:nvPr/>
            </p:nvCxnSpPr>
            <p:spPr bwMode="auto">
              <a:xfrm>
                <a:off x="4019666" y="4248173"/>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CEE1BDFF-3977-48EA-99AB-EE4DA52A5DE4}"/>
                  </a:ext>
                </a:extLst>
              </p:cNvPr>
              <p:cNvCxnSpPr/>
              <p:nvPr/>
            </p:nvCxnSpPr>
            <p:spPr bwMode="auto">
              <a:xfrm>
                <a:off x="4062425" y="4249033"/>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FA9AA356-CD64-4928-A77F-946DD2657034}"/>
                  </a:ext>
                </a:extLst>
              </p:cNvPr>
              <p:cNvCxnSpPr/>
              <p:nvPr/>
            </p:nvCxnSpPr>
            <p:spPr bwMode="auto">
              <a:xfrm>
                <a:off x="4188126" y="4248173"/>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8F338750-8673-495B-87BD-9D948684D363}"/>
                  </a:ext>
                </a:extLst>
              </p:cNvPr>
              <p:cNvCxnSpPr/>
              <p:nvPr/>
            </p:nvCxnSpPr>
            <p:spPr bwMode="auto">
              <a:xfrm>
                <a:off x="4290467" y="4248173"/>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BD024933-618E-46BE-8021-11AC1C8A0A25}"/>
                  </a:ext>
                </a:extLst>
              </p:cNvPr>
              <p:cNvCxnSpPr/>
              <p:nvPr/>
            </p:nvCxnSpPr>
            <p:spPr bwMode="auto">
              <a:xfrm>
                <a:off x="4372841" y="4248172"/>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B5401A1D-FBB8-41B3-B645-1FEE024A9F0D}"/>
                  </a:ext>
                </a:extLst>
              </p:cNvPr>
              <p:cNvCxnSpPr/>
              <p:nvPr/>
            </p:nvCxnSpPr>
            <p:spPr bwMode="auto">
              <a:xfrm>
                <a:off x="4421825" y="4248173"/>
                <a:ext cx="0" cy="111507"/>
              </a:xfrm>
              <a:prstGeom prst="line">
                <a:avLst/>
              </a:prstGeom>
              <a:noFill/>
              <a:ln w="28575" cap="flat" cmpd="sng" algn="ctr">
                <a:solidFill>
                  <a:schemeClr val="accent1"/>
                </a:solidFill>
                <a:prstDash val="solid"/>
                <a:round/>
                <a:headEnd type="none" w="med" len="med"/>
                <a:tailEnd type="none" w="med" len="med"/>
              </a:ln>
              <a:effectLst/>
            </p:spPr>
          </p:cxnSp>
        </p:grpSp>
        <p:cxnSp>
          <p:nvCxnSpPr>
            <p:cNvPr id="174" name="Straight Connector 173">
              <a:extLst>
                <a:ext uri="{FF2B5EF4-FFF2-40B4-BE49-F238E27FC236}">
                  <a16:creationId xmlns:a16="http://schemas.microsoft.com/office/drawing/2014/main" id="{ADD19292-4F92-4274-AAC4-388B8634A5B2}"/>
                </a:ext>
              </a:extLst>
            </p:cNvPr>
            <p:cNvCxnSpPr/>
            <p:nvPr/>
          </p:nvCxnSpPr>
          <p:spPr bwMode="auto">
            <a:xfrm>
              <a:off x="1976818" y="3291484"/>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4B7CF2EB-D4D4-4643-93B3-8546A81E41B7}"/>
                </a:ext>
              </a:extLst>
            </p:cNvPr>
            <p:cNvCxnSpPr/>
            <p:nvPr/>
          </p:nvCxnSpPr>
          <p:spPr bwMode="auto">
            <a:xfrm>
              <a:off x="2102766" y="3427331"/>
              <a:ext cx="0" cy="111507"/>
            </a:xfrm>
            <a:prstGeom prst="line">
              <a:avLst/>
            </a:prstGeom>
            <a:noFill/>
            <a:ln w="28575" cap="flat" cmpd="sng" algn="ctr">
              <a:solidFill>
                <a:schemeClr val="accent1"/>
              </a:solidFill>
              <a:prstDash val="solid"/>
              <a:round/>
              <a:headEnd type="none" w="med" len="med"/>
              <a:tailEnd type="none" w="med" len="med"/>
            </a:ln>
            <a:effectLst/>
          </p:spPr>
        </p:cxnSp>
      </p:grpSp>
      <p:sp>
        <p:nvSpPr>
          <p:cNvPr id="181" name="TextBox 180">
            <a:extLst>
              <a:ext uri="{FF2B5EF4-FFF2-40B4-BE49-F238E27FC236}">
                <a16:creationId xmlns:a16="http://schemas.microsoft.com/office/drawing/2014/main" id="{18D4A262-9540-40A1-8763-09226418E7C9}"/>
              </a:ext>
            </a:extLst>
          </p:cNvPr>
          <p:cNvSpPr txBox="1"/>
          <p:nvPr/>
        </p:nvSpPr>
        <p:spPr bwMode="auto">
          <a:xfrm>
            <a:off x="7226775" y="4646233"/>
            <a:ext cx="3909014" cy="338554"/>
          </a:xfrm>
          <a:prstGeom prst="rect">
            <a:avLst/>
          </a:prstGeom>
          <a:noFill/>
          <a:ln>
            <a:noFill/>
          </a:ln>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a:t>
            </a:r>
          </a:p>
        </p:txBody>
      </p:sp>
      <p:grpSp>
        <p:nvGrpSpPr>
          <p:cNvPr id="291" name="Group 290">
            <a:extLst>
              <a:ext uri="{FF2B5EF4-FFF2-40B4-BE49-F238E27FC236}">
                <a16:creationId xmlns:a16="http://schemas.microsoft.com/office/drawing/2014/main" id="{4E143C61-1B99-4EB2-BCAB-DB9D91B5EE72}"/>
              </a:ext>
            </a:extLst>
          </p:cNvPr>
          <p:cNvGrpSpPr/>
          <p:nvPr/>
        </p:nvGrpSpPr>
        <p:grpSpPr>
          <a:xfrm>
            <a:off x="7205334" y="2035996"/>
            <a:ext cx="3848811" cy="2322984"/>
            <a:chOff x="7205334" y="2426521"/>
            <a:chExt cx="3848811" cy="2322984"/>
          </a:xfrm>
        </p:grpSpPr>
        <p:cxnSp>
          <p:nvCxnSpPr>
            <p:cNvPr id="182" name="Straight Connector 181">
              <a:extLst>
                <a:ext uri="{FF2B5EF4-FFF2-40B4-BE49-F238E27FC236}">
                  <a16:creationId xmlns:a16="http://schemas.microsoft.com/office/drawing/2014/main" id="{2657F58B-C562-44F2-91BE-73D96F6F7574}"/>
                </a:ext>
              </a:extLst>
            </p:cNvPr>
            <p:cNvCxnSpPr>
              <a:cxnSpLocks/>
            </p:cNvCxnSpPr>
            <p:nvPr/>
          </p:nvCxnSpPr>
          <p:spPr bwMode="auto">
            <a:xfrm>
              <a:off x="7205334" y="4749504"/>
              <a:ext cx="3848811" cy="0"/>
            </a:xfrm>
            <a:prstGeom prst="line">
              <a:avLst/>
            </a:prstGeom>
            <a:noFill/>
            <a:ln w="28575"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39A8B4F9-7E87-406F-9778-DE8D9B5AA2CA}"/>
                </a:ext>
              </a:extLst>
            </p:cNvPr>
            <p:cNvCxnSpPr>
              <a:cxnSpLocks/>
            </p:cNvCxnSpPr>
            <p:nvPr/>
          </p:nvCxnSpPr>
          <p:spPr bwMode="auto">
            <a:xfrm flipV="1">
              <a:off x="7212058" y="2426521"/>
              <a:ext cx="0" cy="2322984"/>
            </a:xfrm>
            <a:prstGeom prst="line">
              <a:avLst/>
            </a:prstGeom>
            <a:noFill/>
            <a:ln w="28575" cap="flat" cmpd="sng" algn="ctr">
              <a:solidFill>
                <a:schemeClr val="bg1"/>
              </a:solidFill>
              <a:prstDash val="solid"/>
              <a:round/>
              <a:headEnd type="none" w="med" len="med"/>
              <a:tailEnd type="none" w="med" len="med"/>
            </a:ln>
            <a:effectLst/>
          </p:spPr>
        </p:cxnSp>
      </p:grpSp>
      <p:grpSp>
        <p:nvGrpSpPr>
          <p:cNvPr id="184" name="Group 183">
            <a:extLst>
              <a:ext uri="{FF2B5EF4-FFF2-40B4-BE49-F238E27FC236}">
                <a16:creationId xmlns:a16="http://schemas.microsoft.com/office/drawing/2014/main" id="{52756AA7-E152-4FEB-BF88-7ABD54EC6CB9}"/>
              </a:ext>
            </a:extLst>
          </p:cNvPr>
          <p:cNvGrpSpPr/>
          <p:nvPr/>
        </p:nvGrpSpPr>
        <p:grpSpPr>
          <a:xfrm>
            <a:off x="7142610" y="2044300"/>
            <a:ext cx="78735" cy="2314679"/>
            <a:chOff x="1008481" y="1851548"/>
            <a:chExt cx="64008" cy="2844841"/>
          </a:xfrm>
        </p:grpSpPr>
        <p:cxnSp>
          <p:nvCxnSpPr>
            <p:cNvPr id="185" name="Straight Connector 184">
              <a:extLst>
                <a:ext uri="{FF2B5EF4-FFF2-40B4-BE49-F238E27FC236}">
                  <a16:creationId xmlns:a16="http://schemas.microsoft.com/office/drawing/2014/main" id="{31421797-A23B-4CAE-872E-3B864626785C}"/>
                </a:ext>
              </a:extLst>
            </p:cNvPr>
            <p:cNvCxnSpPr>
              <a:cxnSpLocks/>
            </p:cNvCxnSpPr>
            <p:nvPr/>
          </p:nvCxnSpPr>
          <p:spPr bwMode="auto">
            <a:xfrm flipH="1">
              <a:off x="1008481" y="18515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62F9D1FB-C3CA-4E0F-AD03-2D309F60BBBC}"/>
                </a:ext>
              </a:extLst>
            </p:cNvPr>
            <p:cNvCxnSpPr>
              <a:cxnSpLocks/>
            </p:cNvCxnSpPr>
            <p:nvPr/>
          </p:nvCxnSpPr>
          <p:spPr bwMode="auto">
            <a:xfrm flipH="1">
              <a:off x="1008481" y="242051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8C1F5BB8-0373-493C-8F9E-E781AB6F9BDB}"/>
                </a:ext>
              </a:extLst>
            </p:cNvPr>
            <p:cNvCxnSpPr>
              <a:cxnSpLocks/>
            </p:cNvCxnSpPr>
            <p:nvPr/>
          </p:nvCxnSpPr>
          <p:spPr bwMode="auto">
            <a:xfrm flipH="1">
              <a:off x="1008481" y="29894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055FE049-7824-4D42-9249-9B8A25060C76}"/>
                </a:ext>
              </a:extLst>
            </p:cNvPr>
            <p:cNvCxnSpPr>
              <a:cxnSpLocks/>
            </p:cNvCxnSpPr>
            <p:nvPr/>
          </p:nvCxnSpPr>
          <p:spPr bwMode="auto">
            <a:xfrm flipH="1">
              <a:off x="1008481" y="35584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B57730E4-33E9-407C-A953-462A3C53612E}"/>
                </a:ext>
              </a:extLst>
            </p:cNvPr>
            <p:cNvCxnSpPr>
              <a:cxnSpLocks/>
            </p:cNvCxnSpPr>
            <p:nvPr/>
          </p:nvCxnSpPr>
          <p:spPr bwMode="auto">
            <a:xfrm flipH="1">
              <a:off x="1008481" y="41274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03755E78-B2D2-408E-9D06-A80B7DF6EA2C}"/>
                </a:ext>
              </a:extLst>
            </p:cNvPr>
            <p:cNvCxnSpPr>
              <a:cxnSpLocks/>
            </p:cNvCxnSpPr>
            <p:nvPr/>
          </p:nvCxnSpPr>
          <p:spPr bwMode="auto">
            <a:xfrm flipH="1">
              <a:off x="1008481" y="4696389"/>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191" name="TextBox 190">
            <a:extLst>
              <a:ext uri="{FF2B5EF4-FFF2-40B4-BE49-F238E27FC236}">
                <a16:creationId xmlns:a16="http://schemas.microsoft.com/office/drawing/2014/main" id="{3CA58154-7A6C-446C-B153-4A9CE9855354}"/>
              </a:ext>
            </a:extLst>
          </p:cNvPr>
          <p:cNvSpPr txBox="1"/>
          <p:nvPr/>
        </p:nvSpPr>
        <p:spPr bwMode="auto">
          <a:xfrm>
            <a:off x="6528897" y="1858188"/>
            <a:ext cx="6727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192" name="TextBox 191">
            <a:extLst>
              <a:ext uri="{FF2B5EF4-FFF2-40B4-BE49-F238E27FC236}">
                <a16:creationId xmlns:a16="http://schemas.microsoft.com/office/drawing/2014/main" id="{C7A63805-ADF6-4B39-BC55-EE1BF7059778}"/>
              </a:ext>
            </a:extLst>
          </p:cNvPr>
          <p:cNvSpPr txBox="1"/>
          <p:nvPr/>
        </p:nvSpPr>
        <p:spPr bwMode="auto">
          <a:xfrm>
            <a:off x="6528897" y="2314384"/>
            <a:ext cx="6727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193" name="TextBox 192">
            <a:extLst>
              <a:ext uri="{FF2B5EF4-FFF2-40B4-BE49-F238E27FC236}">
                <a16:creationId xmlns:a16="http://schemas.microsoft.com/office/drawing/2014/main" id="{453AAAF5-0602-49FE-B05B-F14B388EDBA5}"/>
              </a:ext>
            </a:extLst>
          </p:cNvPr>
          <p:cNvSpPr txBox="1"/>
          <p:nvPr/>
        </p:nvSpPr>
        <p:spPr bwMode="auto">
          <a:xfrm>
            <a:off x="6528897" y="2768307"/>
            <a:ext cx="6727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94" name="TextBox 193">
            <a:extLst>
              <a:ext uri="{FF2B5EF4-FFF2-40B4-BE49-F238E27FC236}">
                <a16:creationId xmlns:a16="http://schemas.microsoft.com/office/drawing/2014/main" id="{9B7E9D57-B3CC-4B0D-ADD8-515B012029D8}"/>
              </a:ext>
            </a:extLst>
          </p:cNvPr>
          <p:cNvSpPr txBox="1"/>
          <p:nvPr/>
        </p:nvSpPr>
        <p:spPr bwMode="auto">
          <a:xfrm>
            <a:off x="6528897" y="3256239"/>
            <a:ext cx="6727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95" name="TextBox 194">
            <a:extLst>
              <a:ext uri="{FF2B5EF4-FFF2-40B4-BE49-F238E27FC236}">
                <a16:creationId xmlns:a16="http://schemas.microsoft.com/office/drawing/2014/main" id="{DA72F48B-AC9B-4971-841B-73630DC287A4}"/>
              </a:ext>
            </a:extLst>
          </p:cNvPr>
          <p:cNvSpPr txBox="1"/>
          <p:nvPr/>
        </p:nvSpPr>
        <p:spPr bwMode="auto">
          <a:xfrm>
            <a:off x="6528897" y="3703580"/>
            <a:ext cx="6727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96" name="TextBox 195">
            <a:extLst>
              <a:ext uri="{FF2B5EF4-FFF2-40B4-BE49-F238E27FC236}">
                <a16:creationId xmlns:a16="http://schemas.microsoft.com/office/drawing/2014/main" id="{CBF43DD4-0F5C-400A-92E9-864EE684D208}"/>
              </a:ext>
            </a:extLst>
          </p:cNvPr>
          <p:cNvSpPr txBox="1"/>
          <p:nvPr/>
        </p:nvSpPr>
        <p:spPr bwMode="auto">
          <a:xfrm>
            <a:off x="6528897" y="4185063"/>
            <a:ext cx="6727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nvGrpSpPr>
          <p:cNvPr id="197" name="Group 196">
            <a:extLst>
              <a:ext uri="{FF2B5EF4-FFF2-40B4-BE49-F238E27FC236}">
                <a16:creationId xmlns:a16="http://schemas.microsoft.com/office/drawing/2014/main" id="{AE0A3959-CDF8-45DB-8C1E-D1FDDCFDDC36}"/>
              </a:ext>
            </a:extLst>
          </p:cNvPr>
          <p:cNvGrpSpPr/>
          <p:nvPr/>
        </p:nvGrpSpPr>
        <p:grpSpPr>
          <a:xfrm>
            <a:off x="7212058" y="4370324"/>
            <a:ext cx="3828638" cy="55742"/>
            <a:chOff x="1077928" y="4707139"/>
            <a:chExt cx="1647165" cy="64008"/>
          </a:xfrm>
        </p:grpSpPr>
        <p:cxnSp>
          <p:nvCxnSpPr>
            <p:cNvPr id="198" name="Straight Connector 197">
              <a:extLst>
                <a:ext uri="{FF2B5EF4-FFF2-40B4-BE49-F238E27FC236}">
                  <a16:creationId xmlns:a16="http://schemas.microsoft.com/office/drawing/2014/main" id="{597857BC-6911-4BCF-B7CF-A482FAA40074}"/>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DE0B257C-A628-452C-829D-D1FFC57B62EF}"/>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F51BF913-8304-46F0-BD5D-FE206EDD21E8}"/>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AF82557B-B584-4B87-A5E2-06BE6583B010}"/>
                </a:ext>
              </a:extLst>
            </p:cNvPr>
            <p:cNvCxnSpPr>
              <a:cxnSpLocks/>
            </p:cNvCxnSpPr>
            <p:nvPr/>
          </p:nvCxnSpPr>
          <p:spPr bwMode="auto">
            <a:xfrm>
              <a:off x="2066227"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6EA83479-BC62-4504-9B11-9505AC938854}"/>
                </a:ext>
              </a:extLst>
            </p:cNvPr>
            <p:cNvCxnSpPr>
              <a:cxnSpLocks/>
            </p:cNvCxnSpPr>
            <p:nvPr/>
          </p:nvCxnSpPr>
          <p:spPr bwMode="auto">
            <a:xfrm>
              <a:off x="2395660"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8A0893F9-C92D-434E-962B-BE499BBC5325}"/>
                </a:ext>
              </a:extLst>
            </p:cNvPr>
            <p:cNvCxnSpPr>
              <a:cxnSpLocks/>
            </p:cNvCxnSpPr>
            <p:nvPr/>
          </p:nvCxnSpPr>
          <p:spPr bwMode="auto">
            <a:xfrm>
              <a:off x="2725093" y="4707139"/>
              <a:ext cx="0" cy="64008"/>
            </a:xfrm>
            <a:prstGeom prst="line">
              <a:avLst/>
            </a:prstGeom>
            <a:noFill/>
            <a:ln w="28575" cap="flat" cmpd="sng" algn="ctr">
              <a:solidFill>
                <a:schemeClr val="bg1"/>
              </a:solidFill>
              <a:prstDash val="solid"/>
              <a:round/>
              <a:headEnd type="none" w="med" len="med"/>
              <a:tailEnd type="none" w="med" len="med"/>
            </a:ln>
            <a:effectLst/>
          </p:spPr>
        </p:cxnSp>
      </p:grpSp>
      <p:sp>
        <p:nvSpPr>
          <p:cNvPr id="204" name="TextBox 203">
            <a:extLst>
              <a:ext uri="{FF2B5EF4-FFF2-40B4-BE49-F238E27FC236}">
                <a16:creationId xmlns:a16="http://schemas.microsoft.com/office/drawing/2014/main" id="{8C27351D-E948-4D98-BB84-DC160DB730F8}"/>
              </a:ext>
            </a:extLst>
          </p:cNvPr>
          <p:cNvSpPr txBox="1"/>
          <p:nvPr/>
        </p:nvSpPr>
        <p:spPr bwMode="auto">
          <a:xfrm>
            <a:off x="6986904" y="4399328"/>
            <a:ext cx="4377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205" name="TextBox 204">
            <a:extLst>
              <a:ext uri="{FF2B5EF4-FFF2-40B4-BE49-F238E27FC236}">
                <a16:creationId xmlns:a16="http://schemas.microsoft.com/office/drawing/2014/main" id="{AA35FF52-E4F5-4640-8EEA-8E02D00C3BCB}"/>
              </a:ext>
            </a:extLst>
          </p:cNvPr>
          <p:cNvSpPr txBox="1"/>
          <p:nvPr/>
        </p:nvSpPr>
        <p:spPr bwMode="auto">
          <a:xfrm>
            <a:off x="8522058" y="4399328"/>
            <a:ext cx="4377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206" name="TextBox 205">
            <a:extLst>
              <a:ext uri="{FF2B5EF4-FFF2-40B4-BE49-F238E27FC236}">
                <a16:creationId xmlns:a16="http://schemas.microsoft.com/office/drawing/2014/main" id="{ACE22DC5-4F06-4C44-9673-25F2B1CAC5CD}"/>
              </a:ext>
            </a:extLst>
          </p:cNvPr>
          <p:cNvSpPr txBox="1"/>
          <p:nvPr/>
        </p:nvSpPr>
        <p:spPr bwMode="auto">
          <a:xfrm>
            <a:off x="9290385" y="4399328"/>
            <a:ext cx="4377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207" name="TextBox 206">
            <a:extLst>
              <a:ext uri="{FF2B5EF4-FFF2-40B4-BE49-F238E27FC236}">
                <a16:creationId xmlns:a16="http://schemas.microsoft.com/office/drawing/2014/main" id="{5B98AFF2-7E4E-466B-B631-787B85AE5D9E}"/>
              </a:ext>
            </a:extLst>
          </p:cNvPr>
          <p:cNvSpPr txBox="1"/>
          <p:nvPr/>
        </p:nvSpPr>
        <p:spPr bwMode="auto">
          <a:xfrm>
            <a:off x="10054893" y="4399328"/>
            <a:ext cx="4377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208" name="TextBox 207">
            <a:extLst>
              <a:ext uri="{FF2B5EF4-FFF2-40B4-BE49-F238E27FC236}">
                <a16:creationId xmlns:a16="http://schemas.microsoft.com/office/drawing/2014/main" id="{DC0694FE-9AA1-4A52-9B1A-FC7D21E74B69}"/>
              </a:ext>
            </a:extLst>
          </p:cNvPr>
          <p:cNvSpPr txBox="1"/>
          <p:nvPr/>
        </p:nvSpPr>
        <p:spPr bwMode="auto">
          <a:xfrm>
            <a:off x="10821840" y="4399328"/>
            <a:ext cx="4377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209" name="TextBox 208">
            <a:extLst>
              <a:ext uri="{FF2B5EF4-FFF2-40B4-BE49-F238E27FC236}">
                <a16:creationId xmlns:a16="http://schemas.microsoft.com/office/drawing/2014/main" id="{E3AEBB7B-A8BE-4853-9936-70409B5C8608}"/>
              </a:ext>
            </a:extLst>
          </p:cNvPr>
          <p:cNvSpPr txBox="1"/>
          <p:nvPr/>
        </p:nvSpPr>
        <p:spPr bwMode="auto">
          <a:xfrm>
            <a:off x="7752645" y="4392762"/>
            <a:ext cx="4377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210" name="TextBox 209">
            <a:extLst>
              <a:ext uri="{FF2B5EF4-FFF2-40B4-BE49-F238E27FC236}">
                <a16:creationId xmlns:a16="http://schemas.microsoft.com/office/drawing/2014/main" id="{78F126E5-4585-4105-940F-F44F838ADA88}"/>
              </a:ext>
            </a:extLst>
          </p:cNvPr>
          <p:cNvSpPr txBox="1"/>
          <p:nvPr/>
        </p:nvSpPr>
        <p:spPr bwMode="auto">
          <a:xfrm>
            <a:off x="6960009" y="4955495"/>
            <a:ext cx="49905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46</a:t>
            </a:r>
          </a:p>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45</a:t>
            </a:r>
          </a:p>
        </p:txBody>
      </p:sp>
      <p:sp>
        <p:nvSpPr>
          <p:cNvPr id="211" name="TextBox 210">
            <a:extLst>
              <a:ext uri="{FF2B5EF4-FFF2-40B4-BE49-F238E27FC236}">
                <a16:creationId xmlns:a16="http://schemas.microsoft.com/office/drawing/2014/main" id="{29F4D41E-747D-4FDB-9342-7F5697EC38F7}"/>
              </a:ext>
            </a:extLst>
          </p:cNvPr>
          <p:cNvSpPr txBox="1"/>
          <p:nvPr/>
        </p:nvSpPr>
        <p:spPr bwMode="auto">
          <a:xfrm>
            <a:off x="8522059" y="4955495"/>
            <a:ext cx="43771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22</a:t>
            </a:r>
          </a:p>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13</a:t>
            </a:r>
          </a:p>
        </p:txBody>
      </p:sp>
      <p:sp>
        <p:nvSpPr>
          <p:cNvPr id="212" name="TextBox 211">
            <a:extLst>
              <a:ext uri="{FF2B5EF4-FFF2-40B4-BE49-F238E27FC236}">
                <a16:creationId xmlns:a16="http://schemas.microsoft.com/office/drawing/2014/main" id="{089E0BC2-75D9-4D2E-9DE8-63CEBFD492A4}"/>
              </a:ext>
            </a:extLst>
          </p:cNvPr>
          <p:cNvSpPr txBox="1"/>
          <p:nvPr/>
        </p:nvSpPr>
        <p:spPr bwMode="auto">
          <a:xfrm>
            <a:off x="9290386" y="4955495"/>
            <a:ext cx="43771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9</a:t>
            </a:r>
          </a:p>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4</a:t>
            </a:r>
          </a:p>
        </p:txBody>
      </p:sp>
      <p:sp>
        <p:nvSpPr>
          <p:cNvPr id="213" name="TextBox 212">
            <a:extLst>
              <a:ext uri="{FF2B5EF4-FFF2-40B4-BE49-F238E27FC236}">
                <a16:creationId xmlns:a16="http://schemas.microsoft.com/office/drawing/2014/main" id="{C970989A-5A4F-4523-BE54-8031ADA07377}"/>
              </a:ext>
            </a:extLst>
          </p:cNvPr>
          <p:cNvSpPr txBox="1"/>
          <p:nvPr/>
        </p:nvSpPr>
        <p:spPr bwMode="auto">
          <a:xfrm>
            <a:off x="10054894" y="4955495"/>
            <a:ext cx="43771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2</a:t>
            </a:r>
          </a:p>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1</a:t>
            </a:r>
          </a:p>
        </p:txBody>
      </p:sp>
      <p:sp>
        <p:nvSpPr>
          <p:cNvPr id="214" name="TextBox 213">
            <a:extLst>
              <a:ext uri="{FF2B5EF4-FFF2-40B4-BE49-F238E27FC236}">
                <a16:creationId xmlns:a16="http://schemas.microsoft.com/office/drawing/2014/main" id="{1872AC5E-520C-4130-958D-6EF0BD99DB18}"/>
              </a:ext>
            </a:extLst>
          </p:cNvPr>
          <p:cNvSpPr txBox="1"/>
          <p:nvPr/>
        </p:nvSpPr>
        <p:spPr bwMode="auto">
          <a:xfrm>
            <a:off x="10821841" y="4955495"/>
            <a:ext cx="437710"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0</a:t>
            </a:r>
          </a:p>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0</a:t>
            </a:r>
          </a:p>
        </p:txBody>
      </p:sp>
      <p:sp>
        <p:nvSpPr>
          <p:cNvPr id="215" name="TextBox 214">
            <a:extLst>
              <a:ext uri="{FF2B5EF4-FFF2-40B4-BE49-F238E27FC236}">
                <a16:creationId xmlns:a16="http://schemas.microsoft.com/office/drawing/2014/main" id="{B23CF1BF-228C-440D-BA83-69E398D1C409}"/>
              </a:ext>
            </a:extLst>
          </p:cNvPr>
          <p:cNvSpPr txBox="1"/>
          <p:nvPr/>
        </p:nvSpPr>
        <p:spPr bwMode="auto">
          <a:xfrm>
            <a:off x="7725750" y="4948929"/>
            <a:ext cx="499052"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34</a:t>
            </a:r>
          </a:p>
          <a:p>
            <a:pPr algn="ctr">
              <a:lnSpc>
                <a:spcPct val="90000"/>
              </a:lnSpc>
              <a:spcBef>
                <a:spcPts val="0"/>
              </a:spcBef>
              <a:spcAft>
                <a:spcPct val="0"/>
              </a:spcAft>
              <a:buClrTx/>
              <a:buFontTx/>
              <a:buNone/>
            </a:pPr>
            <a:r>
              <a:rPr lang="en-US" sz="1600" b="0" dirty="0">
                <a:solidFill>
                  <a:schemeClr val="bg1"/>
                </a:solidFill>
                <a:latin typeface="Calibri" panose="020F0502020204030204" pitchFamily="34" charset="0"/>
              </a:rPr>
              <a:t>29</a:t>
            </a:r>
          </a:p>
        </p:txBody>
      </p:sp>
      <p:sp>
        <p:nvSpPr>
          <p:cNvPr id="216" name="TextBox 215">
            <a:extLst>
              <a:ext uri="{FF2B5EF4-FFF2-40B4-BE49-F238E27FC236}">
                <a16:creationId xmlns:a16="http://schemas.microsoft.com/office/drawing/2014/main" id="{BED89EB2-8B49-4AB9-9CEC-3768028FFB0C}"/>
              </a:ext>
            </a:extLst>
          </p:cNvPr>
          <p:cNvSpPr txBox="1"/>
          <p:nvPr/>
        </p:nvSpPr>
        <p:spPr bwMode="auto">
          <a:xfrm>
            <a:off x="6179033" y="4956857"/>
            <a:ext cx="852774"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spcBef>
                <a:spcPts val="0"/>
              </a:spcBef>
              <a:spcAft>
                <a:spcPct val="0"/>
              </a:spcAft>
              <a:buClrTx/>
              <a:buFontTx/>
              <a:buNone/>
            </a:pPr>
            <a:r>
              <a:rPr lang="en-US" sz="1600" b="0" dirty="0">
                <a:solidFill>
                  <a:schemeClr val="bg1"/>
                </a:solidFill>
                <a:latin typeface="Calibri" panose="020F0502020204030204" pitchFamily="34" charset="0"/>
              </a:rPr>
              <a:t>Bev</a:t>
            </a:r>
          </a:p>
          <a:p>
            <a:pPr algn="r">
              <a:lnSpc>
                <a:spcPct val="90000"/>
              </a:lnSpc>
              <a:spcBef>
                <a:spcPts val="0"/>
              </a:spcBef>
              <a:spcAft>
                <a:spcPct val="0"/>
              </a:spcAft>
              <a:buClrTx/>
              <a:buFontTx/>
              <a:buNone/>
            </a:pPr>
            <a:r>
              <a:rPr lang="en-US" sz="1600" b="0" dirty="0">
                <a:solidFill>
                  <a:schemeClr val="bg1"/>
                </a:solidFill>
                <a:latin typeface="Calibri" panose="020F0502020204030204" pitchFamily="34" charset="0"/>
              </a:rPr>
              <a:t>No Bev</a:t>
            </a:r>
          </a:p>
        </p:txBody>
      </p:sp>
      <p:grpSp>
        <p:nvGrpSpPr>
          <p:cNvPr id="295" name="Group 294">
            <a:extLst>
              <a:ext uri="{FF2B5EF4-FFF2-40B4-BE49-F238E27FC236}">
                <a16:creationId xmlns:a16="http://schemas.microsoft.com/office/drawing/2014/main" id="{50D9F466-B6FA-49A4-8B69-7CCFD671D31B}"/>
              </a:ext>
            </a:extLst>
          </p:cNvPr>
          <p:cNvGrpSpPr/>
          <p:nvPr/>
        </p:nvGrpSpPr>
        <p:grpSpPr>
          <a:xfrm>
            <a:off x="8003251" y="2812081"/>
            <a:ext cx="2535208" cy="1150613"/>
            <a:chOff x="8003251" y="3202606"/>
            <a:chExt cx="2535208" cy="1150613"/>
          </a:xfrm>
        </p:grpSpPr>
        <p:cxnSp>
          <p:nvCxnSpPr>
            <p:cNvPr id="218" name="Straight Connector 217">
              <a:extLst>
                <a:ext uri="{FF2B5EF4-FFF2-40B4-BE49-F238E27FC236}">
                  <a16:creationId xmlns:a16="http://schemas.microsoft.com/office/drawing/2014/main" id="{FA7B10EE-E725-4F95-90BF-D3EA8C5B0C7D}"/>
                </a:ext>
              </a:extLst>
            </p:cNvPr>
            <p:cNvCxnSpPr/>
            <p:nvPr/>
          </p:nvCxnSpPr>
          <p:spPr bwMode="auto">
            <a:xfrm>
              <a:off x="8003251" y="3202606"/>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7766742A-71E2-4A81-BAC7-97DA557C0B58}"/>
                </a:ext>
              </a:extLst>
            </p:cNvPr>
            <p:cNvCxnSpPr/>
            <p:nvPr/>
          </p:nvCxnSpPr>
          <p:spPr bwMode="auto">
            <a:xfrm>
              <a:off x="8081742" y="3307581"/>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FEE262DF-46C8-4929-A181-0266D5C17DE1}"/>
                </a:ext>
              </a:extLst>
            </p:cNvPr>
            <p:cNvCxnSpPr/>
            <p:nvPr/>
          </p:nvCxnSpPr>
          <p:spPr bwMode="auto">
            <a:xfrm>
              <a:off x="9250875" y="4142811"/>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1DF1BF78-2B36-4E46-97C3-11DAAE58859E}"/>
                </a:ext>
              </a:extLst>
            </p:cNvPr>
            <p:cNvCxnSpPr/>
            <p:nvPr/>
          </p:nvCxnSpPr>
          <p:spPr bwMode="auto">
            <a:xfrm>
              <a:off x="9287814" y="4144480"/>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C0AAF111-F89A-476C-A039-0B436EB40122}"/>
                </a:ext>
              </a:extLst>
            </p:cNvPr>
            <p:cNvCxnSpPr/>
            <p:nvPr/>
          </p:nvCxnSpPr>
          <p:spPr bwMode="auto">
            <a:xfrm>
              <a:off x="9420522" y="4235180"/>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A638952E-0139-461A-899B-12D3270BD7A5}"/>
                </a:ext>
              </a:extLst>
            </p:cNvPr>
            <p:cNvCxnSpPr/>
            <p:nvPr/>
          </p:nvCxnSpPr>
          <p:spPr bwMode="auto">
            <a:xfrm>
              <a:off x="9862664" y="4239538"/>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E1E2795F-5BF2-4557-B7B9-84D79CE28BCC}"/>
                </a:ext>
              </a:extLst>
            </p:cNvPr>
            <p:cNvCxnSpPr/>
            <p:nvPr/>
          </p:nvCxnSpPr>
          <p:spPr bwMode="auto">
            <a:xfrm>
              <a:off x="9615681" y="4241712"/>
              <a:ext cx="0" cy="111507"/>
            </a:xfrm>
            <a:prstGeom prst="line">
              <a:avLst/>
            </a:prstGeom>
            <a:noFill/>
            <a:ln w="28575" cap="flat" cmpd="sng" algn="ctr">
              <a:solidFill>
                <a:schemeClr val="accent3"/>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EFFCDC47-271E-49B2-BAAE-43F6B0B28496}"/>
                </a:ext>
              </a:extLst>
            </p:cNvPr>
            <p:cNvCxnSpPr/>
            <p:nvPr/>
          </p:nvCxnSpPr>
          <p:spPr bwMode="auto">
            <a:xfrm>
              <a:off x="10538459" y="4236719"/>
              <a:ext cx="0" cy="111507"/>
            </a:xfrm>
            <a:prstGeom prst="line">
              <a:avLst/>
            </a:prstGeom>
            <a:noFill/>
            <a:ln w="28575" cap="flat" cmpd="sng" algn="ctr">
              <a:solidFill>
                <a:schemeClr val="accent3"/>
              </a:solidFill>
              <a:prstDash val="solid"/>
              <a:round/>
              <a:headEnd type="none" w="med" len="med"/>
              <a:tailEnd type="none" w="med" len="med"/>
            </a:ln>
            <a:effectLst/>
          </p:spPr>
        </p:cxnSp>
      </p:grpSp>
      <p:grpSp>
        <p:nvGrpSpPr>
          <p:cNvPr id="294" name="Group 293">
            <a:extLst>
              <a:ext uri="{FF2B5EF4-FFF2-40B4-BE49-F238E27FC236}">
                <a16:creationId xmlns:a16="http://schemas.microsoft.com/office/drawing/2014/main" id="{37F15A14-C3DC-4244-8EAE-1D2B24C9D010}"/>
              </a:ext>
            </a:extLst>
          </p:cNvPr>
          <p:cNvGrpSpPr/>
          <p:nvPr/>
        </p:nvGrpSpPr>
        <p:grpSpPr>
          <a:xfrm>
            <a:off x="7400629" y="2090414"/>
            <a:ext cx="3362124" cy="1350491"/>
            <a:chOff x="7400629" y="2480939"/>
            <a:chExt cx="3362124" cy="1350491"/>
          </a:xfrm>
        </p:grpSpPr>
        <p:cxnSp>
          <p:nvCxnSpPr>
            <p:cNvPr id="254" name="Straight Connector 253">
              <a:extLst>
                <a:ext uri="{FF2B5EF4-FFF2-40B4-BE49-F238E27FC236}">
                  <a16:creationId xmlns:a16="http://schemas.microsoft.com/office/drawing/2014/main" id="{16BD715C-2D0E-4E7F-B606-252998276FCA}"/>
                </a:ext>
              </a:extLst>
            </p:cNvPr>
            <p:cNvCxnSpPr/>
            <p:nvPr/>
          </p:nvCxnSpPr>
          <p:spPr bwMode="auto">
            <a:xfrm>
              <a:off x="7400629" y="2480939"/>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D19DA850-B15A-442C-B1A7-311319FE752B}"/>
                </a:ext>
              </a:extLst>
            </p:cNvPr>
            <p:cNvCxnSpPr/>
            <p:nvPr/>
          </p:nvCxnSpPr>
          <p:spPr bwMode="auto">
            <a:xfrm>
              <a:off x="7657552" y="2589508"/>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5AB57D93-1F71-4D12-9ACC-56D6BA11FC56}"/>
                </a:ext>
              </a:extLst>
            </p:cNvPr>
            <p:cNvCxnSpPr/>
            <p:nvPr/>
          </p:nvCxnSpPr>
          <p:spPr bwMode="auto">
            <a:xfrm>
              <a:off x="8249585" y="3163837"/>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E213F8B5-6D7E-4F9B-B79C-5E8823D98153}"/>
                </a:ext>
              </a:extLst>
            </p:cNvPr>
            <p:cNvCxnSpPr/>
            <p:nvPr/>
          </p:nvCxnSpPr>
          <p:spPr bwMode="auto">
            <a:xfrm>
              <a:off x="7740783" y="2749299"/>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75F5AD63-CDA4-42D8-94AC-F4C301D26931}"/>
                </a:ext>
              </a:extLst>
            </p:cNvPr>
            <p:cNvCxnSpPr/>
            <p:nvPr/>
          </p:nvCxnSpPr>
          <p:spPr bwMode="auto">
            <a:xfrm>
              <a:off x="8970227" y="3547693"/>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95099B7A-29ED-497A-8A93-98AB65E9762C}"/>
                </a:ext>
              </a:extLst>
            </p:cNvPr>
            <p:cNvCxnSpPr/>
            <p:nvPr/>
          </p:nvCxnSpPr>
          <p:spPr bwMode="auto">
            <a:xfrm>
              <a:off x="9200874" y="3617460"/>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7A217E32-B5A5-407C-9FB1-E41650CB2C70}"/>
                </a:ext>
              </a:extLst>
            </p:cNvPr>
            <p:cNvCxnSpPr/>
            <p:nvPr/>
          </p:nvCxnSpPr>
          <p:spPr bwMode="auto">
            <a:xfrm>
              <a:off x="9313942" y="3617138"/>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DC1A7E1B-2A5C-47F6-B535-E4E32E3C4D91}"/>
                </a:ext>
              </a:extLst>
            </p:cNvPr>
            <p:cNvCxnSpPr/>
            <p:nvPr/>
          </p:nvCxnSpPr>
          <p:spPr bwMode="auto">
            <a:xfrm>
              <a:off x="9335427" y="3617444"/>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844816F9-0A5A-4EBA-A10A-6E1E33BD31C9}"/>
                </a:ext>
              </a:extLst>
            </p:cNvPr>
            <p:cNvCxnSpPr/>
            <p:nvPr/>
          </p:nvCxnSpPr>
          <p:spPr bwMode="auto">
            <a:xfrm>
              <a:off x="9452099" y="3618654"/>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66045D2E-A054-4898-945C-53C8624FAABC}"/>
                </a:ext>
              </a:extLst>
            </p:cNvPr>
            <p:cNvCxnSpPr/>
            <p:nvPr/>
          </p:nvCxnSpPr>
          <p:spPr bwMode="auto">
            <a:xfrm>
              <a:off x="9459949" y="3715581"/>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1833F5FC-10CD-4E96-AFDA-F82549D74A09}"/>
                </a:ext>
              </a:extLst>
            </p:cNvPr>
            <p:cNvCxnSpPr/>
            <p:nvPr/>
          </p:nvCxnSpPr>
          <p:spPr bwMode="auto">
            <a:xfrm>
              <a:off x="9509240" y="3717270"/>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9961A975-6A16-4828-9074-0E74E7676FE0}"/>
                </a:ext>
              </a:extLst>
            </p:cNvPr>
            <p:cNvCxnSpPr/>
            <p:nvPr/>
          </p:nvCxnSpPr>
          <p:spPr bwMode="auto">
            <a:xfrm>
              <a:off x="9605883" y="3715581"/>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9265D2C4-96F4-47B8-B6B7-B5442CC8F816}"/>
                </a:ext>
              </a:extLst>
            </p:cNvPr>
            <p:cNvCxnSpPr/>
            <p:nvPr/>
          </p:nvCxnSpPr>
          <p:spPr bwMode="auto">
            <a:xfrm>
              <a:off x="9525215" y="3716657"/>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D3E808CB-BCA6-4035-8A73-AF9590D06E48}"/>
                </a:ext>
              </a:extLst>
            </p:cNvPr>
            <p:cNvCxnSpPr/>
            <p:nvPr/>
          </p:nvCxnSpPr>
          <p:spPr bwMode="auto">
            <a:xfrm>
              <a:off x="9961139" y="3714402"/>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892949FE-3065-441F-93FD-3F99DAAAB247}"/>
                </a:ext>
              </a:extLst>
            </p:cNvPr>
            <p:cNvCxnSpPr/>
            <p:nvPr/>
          </p:nvCxnSpPr>
          <p:spPr bwMode="auto">
            <a:xfrm>
              <a:off x="9692252" y="3719923"/>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10333596-DD26-44C9-A717-69D4BF94B7A6}"/>
                </a:ext>
              </a:extLst>
            </p:cNvPr>
            <p:cNvCxnSpPr/>
            <p:nvPr/>
          </p:nvCxnSpPr>
          <p:spPr bwMode="auto">
            <a:xfrm>
              <a:off x="10037772" y="3714402"/>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9CDDA31C-8FDB-4B41-810E-C726033EADBF}"/>
                </a:ext>
              </a:extLst>
            </p:cNvPr>
            <p:cNvCxnSpPr/>
            <p:nvPr/>
          </p:nvCxnSpPr>
          <p:spPr bwMode="auto">
            <a:xfrm>
              <a:off x="10554789" y="3712125"/>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1DE2C340-3247-4F76-9318-01CF9E98F103}"/>
                </a:ext>
              </a:extLst>
            </p:cNvPr>
            <p:cNvCxnSpPr/>
            <p:nvPr/>
          </p:nvCxnSpPr>
          <p:spPr bwMode="auto">
            <a:xfrm>
              <a:off x="10153606" y="3716656"/>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BCB61532-5E82-443A-AA04-CB7CD82AF86C}"/>
                </a:ext>
              </a:extLst>
            </p:cNvPr>
            <p:cNvCxnSpPr/>
            <p:nvPr/>
          </p:nvCxnSpPr>
          <p:spPr bwMode="auto">
            <a:xfrm>
              <a:off x="10762753" y="3709066"/>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1EF95FB5-5006-400F-B4F2-76F8CD8C9566}"/>
                </a:ext>
              </a:extLst>
            </p:cNvPr>
            <p:cNvCxnSpPr/>
            <p:nvPr/>
          </p:nvCxnSpPr>
          <p:spPr bwMode="auto">
            <a:xfrm>
              <a:off x="8745444" y="3489183"/>
              <a:ext cx="0" cy="111507"/>
            </a:xfrm>
            <a:prstGeom prst="line">
              <a:avLst/>
            </a:prstGeom>
            <a:noFill/>
            <a:ln w="28575" cap="flat" cmpd="sng" algn="ctr">
              <a:solidFill>
                <a:schemeClr val="accent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8754CCC9-CC40-4208-9297-86627479F64E}"/>
                </a:ext>
              </a:extLst>
            </p:cNvPr>
            <p:cNvCxnSpPr/>
            <p:nvPr/>
          </p:nvCxnSpPr>
          <p:spPr bwMode="auto">
            <a:xfrm>
              <a:off x="8871162" y="3544936"/>
              <a:ext cx="0" cy="111507"/>
            </a:xfrm>
            <a:prstGeom prst="line">
              <a:avLst/>
            </a:prstGeom>
            <a:noFill/>
            <a:ln w="28575" cap="flat" cmpd="sng" algn="ctr">
              <a:solidFill>
                <a:schemeClr val="accent1"/>
              </a:solidFill>
              <a:prstDash val="solid"/>
              <a:round/>
              <a:headEnd type="none" w="med" len="med"/>
              <a:tailEnd type="none" w="med" len="med"/>
            </a:ln>
            <a:effectLst/>
          </p:spPr>
        </p:cxnSp>
      </p:grpSp>
      <p:sp>
        <p:nvSpPr>
          <p:cNvPr id="217" name="TextBox 216">
            <a:extLst>
              <a:ext uri="{FF2B5EF4-FFF2-40B4-BE49-F238E27FC236}">
                <a16:creationId xmlns:a16="http://schemas.microsoft.com/office/drawing/2014/main" id="{208174A6-D7AA-483C-A9E4-90B9FF01F3D8}"/>
              </a:ext>
            </a:extLst>
          </p:cNvPr>
          <p:cNvSpPr txBox="1"/>
          <p:nvPr/>
        </p:nvSpPr>
        <p:spPr>
          <a:xfrm>
            <a:off x="10393534" y="5353102"/>
            <a:ext cx="1484509" cy="369332"/>
          </a:xfrm>
          <a:prstGeom prst="rect">
            <a:avLst/>
          </a:prstGeom>
          <a:noFill/>
        </p:spPr>
        <p:txBody>
          <a:bodyPr wrap="none" rtlCol="0">
            <a:spAutoFit/>
          </a:bodyPr>
          <a:lstStyle/>
          <a:p>
            <a:pPr defTabSz="685800">
              <a:defRPr/>
            </a:pPr>
            <a:r>
              <a:rPr lang="en-US" dirty="0">
                <a:solidFill>
                  <a:srgbClr val="000000"/>
                </a:solidFill>
                <a:latin typeface="Imago"/>
              </a:rPr>
              <a:t>*</a:t>
            </a:r>
            <a:r>
              <a:rPr lang="en-US" sz="1500" dirty="0">
                <a:solidFill>
                  <a:srgbClr val="000000"/>
                </a:solidFill>
                <a:latin typeface="Imago"/>
              </a:rPr>
              <a:t>Underpowered</a:t>
            </a:r>
          </a:p>
        </p:txBody>
      </p:sp>
      <p:grpSp>
        <p:nvGrpSpPr>
          <p:cNvPr id="8" name="Group 7">
            <a:extLst>
              <a:ext uri="{FF2B5EF4-FFF2-40B4-BE49-F238E27FC236}">
                <a16:creationId xmlns:a16="http://schemas.microsoft.com/office/drawing/2014/main" id="{F94A691D-D9D8-9856-E55C-32B2C61E2A38}"/>
              </a:ext>
            </a:extLst>
          </p:cNvPr>
          <p:cNvGrpSpPr/>
          <p:nvPr/>
        </p:nvGrpSpPr>
        <p:grpSpPr>
          <a:xfrm>
            <a:off x="9392911" y="6212702"/>
            <a:ext cx="2488502" cy="450134"/>
            <a:chOff x="9392911" y="6212702"/>
            <a:chExt cx="2488502" cy="450134"/>
          </a:xfrm>
        </p:grpSpPr>
        <p:pic>
          <p:nvPicPr>
            <p:cNvPr id="9" name="Picture 8" descr="Icon&#10;&#10;Description automatically generated">
              <a:extLst>
                <a:ext uri="{FF2B5EF4-FFF2-40B4-BE49-F238E27FC236}">
                  <a16:creationId xmlns:a16="http://schemas.microsoft.com/office/drawing/2014/main" id="{B46630EC-9B5E-F95E-0FB5-FD668285A10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0" name="Rectangle 8">
              <a:extLst>
                <a:ext uri="{FF2B5EF4-FFF2-40B4-BE49-F238E27FC236}">
                  <a16:creationId xmlns:a16="http://schemas.microsoft.com/office/drawing/2014/main" id="{B11D375A-6184-FA4C-138A-34AC012FD6CB}"/>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5" name="TextBox 4">
            <a:extLst>
              <a:ext uri="{FF2B5EF4-FFF2-40B4-BE49-F238E27FC236}">
                <a16:creationId xmlns:a16="http://schemas.microsoft.com/office/drawing/2014/main" id="{4A7680E2-81E0-92E3-DE39-86F2AF9246D1}"/>
              </a:ext>
            </a:extLst>
          </p:cNvPr>
          <p:cNvSpPr txBox="1"/>
          <p:nvPr/>
        </p:nvSpPr>
        <p:spPr bwMode="auto">
          <a:xfrm>
            <a:off x="609759" y="5595202"/>
            <a:ext cx="86780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dirty="0">
                <a:solidFill>
                  <a:schemeClr val="bg1"/>
                </a:solidFill>
                <a:latin typeface="Calibri" panose="020F0502020204030204" pitchFamily="34" charset="0"/>
              </a:rPr>
              <a:t>Study population was ~75% non-Hispanic White and ~15% African American</a:t>
            </a:r>
          </a:p>
        </p:txBody>
      </p:sp>
    </p:spTree>
    <p:extLst>
      <p:ext uri="{BB962C8B-B14F-4D97-AF65-F5344CB8AC3E}">
        <p14:creationId xmlns:p14="http://schemas.microsoft.com/office/powerpoint/2010/main" val="2330137573"/>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KEYNOTE-826: PFS and OS in Key Patient Subgroups </a:t>
            </a:r>
            <a:br>
              <a:rPr lang="en-US" dirty="0"/>
            </a:br>
            <a:r>
              <a:rPr lang="en-US" dirty="0"/>
              <a:t>(All Comers) </a:t>
            </a:r>
            <a:endParaRPr lang="en-US" altLang="en-US" dirty="0"/>
          </a:p>
        </p:txBody>
      </p:sp>
      <p:sp>
        <p:nvSpPr>
          <p:cNvPr id="5" name="Text Box 15">
            <a:extLst>
              <a:ext uri="{FF2B5EF4-FFF2-40B4-BE49-F238E27FC236}">
                <a16:creationId xmlns:a16="http://schemas.microsoft.com/office/drawing/2014/main" id="{482AF7C2-9B8A-D037-66DC-005D52233C0A}"/>
              </a:ext>
            </a:extLst>
          </p:cNvPr>
          <p:cNvSpPr txBox="1">
            <a:spLocks noChangeArrowheads="1"/>
          </p:cNvSpPr>
          <p:nvPr/>
        </p:nvSpPr>
        <p:spPr bwMode="auto">
          <a:xfrm>
            <a:off x="412751" y="637566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Tewari. ASCO 2022. Abstr 5506. Colombo. NEJM. 2021;385:1856.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aphicFrame>
        <p:nvGraphicFramePr>
          <p:cNvPr id="6" name="Group 3">
            <a:extLst>
              <a:ext uri="{FF2B5EF4-FFF2-40B4-BE49-F238E27FC236}">
                <a16:creationId xmlns:a16="http://schemas.microsoft.com/office/drawing/2014/main" id="{88F15733-439E-D89A-6599-5F86A1BEEF81}"/>
              </a:ext>
            </a:extLst>
          </p:cNvPr>
          <p:cNvGraphicFramePr>
            <a:graphicFrameLocks/>
          </p:cNvGraphicFramePr>
          <p:nvPr/>
        </p:nvGraphicFramePr>
        <p:xfrm>
          <a:off x="705034" y="1600200"/>
          <a:ext cx="10763066" cy="4297792"/>
        </p:xfrm>
        <a:graphic>
          <a:graphicData uri="http://schemas.openxmlformats.org/drawingml/2006/table">
            <a:tbl>
              <a:tblPr/>
              <a:tblGrid>
                <a:gridCol w="2591621">
                  <a:extLst>
                    <a:ext uri="{9D8B030D-6E8A-4147-A177-3AD203B41FA5}">
                      <a16:colId xmlns:a16="http://schemas.microsoft.com/office/drawing/2014/main" val="20000"/>
                    </a:ext>
                  </a:extLst>
                </a:gridCol>
                <a:gridCol w="1071093">
                  <a:extLst>
                    <a:ext uri="{9D8B030D-6E8A-4147-A177-3AD203B41FA5}">
                      <a16:colId xmlns:a16="http://schemas.microsoft.com/office/drawing/2014/main" val="20001"/>
                    </a:ext>
                  </a:extLst>
                </a:gridCol>
                <a:gridCol w="1071093">
                  <a:extLst>
                    <a:ext uri="{9D8B030D-6E8A-4147-A177-3AD203B41FA5}">
                      <a16:colId xmlns:a16="http://schemas.microsoft.com/office/drawing/2014/main" val="4095539533"/>
                    </a:ext>
                  </a:extLst>
                </a:gridCol>
                <a:gridCol w="1893786">
                  <a:extLst>
                    <a:ext uri="{9D8B030D-6E8A-4147-A177-3AD203B41FA5}">
                      <a16:colId xmlns:a16="http://schemas.microsoft.com/office/drawing/2014/main" val="322843385"/>
                    </a:ext>
                  </a:extLst>
                </a:gridCol>
                <a:gridCol w="1194142">
                  <a:extLst>
                    <a:ext uri="{9D8B030D-6E8A-4147-A177-3AD203B41FA5}">
                      <a16:colId xmlns:a16="http://schemas.microsoft.com/office/drawing/2014/main" val="3519831195"/>
                    </a:ext>
                  </a:extLst>
                </a:gridCol>
                <a:gridCol w="1194142">
                  <a:extLst>
                    <a:ext uri="{9D8B030D-6E8A-4147-A177-3AD203B41FA5}">
                      <a16:colId xmlns:a16="http://schemas.microsoft.com/office/drawing/2014/main" val="2923492554"/>
                    </a:ext>
                  </a:extLst>
                </a:gridCol>
                <a:gridCol w="1747189">
                  <a:extLst>
                    <a:ext uri="{9D8B030D-6E8A-4147-A177-3AD203B41FA5}">
                      <a16:colId xmlns:a16="http://schemas.microsoft.com/office/drawing/2014/main" val="164792772"/>
                    </a:ext>
                  </a:extLst>
                </a:gridCol>
              </a:tblGrid>
              <a:tr h="121217">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3">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Median PFS,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3">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Median OS,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955443656"/>
                  </a:ext>
                </a:extLst>
              </a:tr>
              <a:tr h="121217">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Pembro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Pembro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Overall (N = 617)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0.65 (0.53-0.79)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0.67 (0.54-0.84)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Histology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Squamous (n = 447)</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Nonsquamous (n = 169)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0.63 (0.50-0.80)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0.66 (0.43-1.00)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0.61 (0.47-0.80)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0.76 (0.47-1.23)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cap="none" normalizeH="0" baseline="0" dirty="0">
                          <a:ln>
                            <a:noFill/>
                          </a:ln>
                          <a:solidFill>
                            <a:schemeClr val="bg2">
                              <a:lumMod val="10000"/>
                            </a:schemeClr>
                          </a:solidFill>
                          <a:effectLst/>
                          <a:latin typeface="Calibri" panose="020F0502020204030204" pitchFamily="34" charset="0"/>
                        </a:rPr>
                        <a:t>Platinum use</a:t>
                      </a:r>
                      <a:endPar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Carboplatin (n = 495)</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Cisplatin (n = 120)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0.69 (0.55-0.86)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0.47 (0.28-0.77)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0.69 (0.54-0.89)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0.59 (0.32-1.09)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5644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Concomitant bevacizumab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Yes (n = 389)</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 (n = 228)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0.61 (0.47-0.79)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0.74 (0.54-1.01)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0.63 (0.47-0.87)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0.74 (0.53-1.04)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Prior CRT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Yes (n = 243)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 (n = 374)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0.62 (0.45-0.86)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0.69 (0.53-0.90)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0.64 (0.45-0.91)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0.71 (0.53-0.97)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bl>
          </a:graphicData>
        </a:graphic>
      </p:graphicFrame>
      <p:grpSp>
        <p:nvGrpSpPr>
          <p:cNvPr id="2" name="Group 1">
            <a:extLst>
              <a:ext uri="{FF2B5EF4-FFF2-40B4-BE49-F238E27FC236}">
                <a16:creationId xmlns:a16="http://schemas.microsoft.com/office/drawing/2014/main" id="{13B9D41F-4C57-4A3D-978B-850DF57264B8}"/>
              </a:ext>
            </a:extLst>
          </p:cNvPr>
          <p:cNvGrpSpPr/>
          <p:nvPr/>
        </p:nvGrpSpPr>
        <p:grpSpPr>
          <a:xfrm>
            <a:off x="9392911" y="6212702"/>
            <a:ext cx="2488502" cy="450134"/>
            <a:chOff x="9392911" y="6212702"/>
            <a:chExt cx="2488502" cy="450134"/>
          </a:xfrm>
        </p:grpSpPr>
        <p:pic>
          <p:nvPicPr>
            <p:cNvPr id="3" name="Picture 2" descr="Icon&#10;&#10;Description automatically generated">
              <a:extLst>
                <a:ext uri="{FF2B5EF4-FFF2-40B4-BE49-F238E27FC236}">
                  <a16:creationId xmlns:a16="http://schemas.microsoft.com/office/drawing/2014/main" id="{CAF23069-1063-797B-462C-4C7D4C13B53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4" name="Rectangle 8">
              <a:extLst>
                <a:ext uri="{FF2B5EF4-FFF2-40B4-BE49-F238E27FC236}">
                  <a16:creationId xmlns:a16="http://schemas.microsoft.com/office/drawing/2014/main" id="{41ACB33C-A5AB-1133-69E1-4F076C70C69E}"/>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218768645"/>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7" name="Freeform: Shape 606">
            <a:extLst>
              <a:ext uri="{FF2B5EF4-FFF2-40B4-BE49-F238E27FC236}">
                <a16:creationId xmlns:a16="http://schemas.microsoft.com/office/drawing/2014/main" id="{07471E4A-EDBE-4BEF-86F7-A506D57700AF}"/>
              </a:ext>
            </a:extLst>
          </p:cNvPr>
          <p:cNvSpPr/>
          <p:nvPr/>
        </p:nvSpPr>
        <p:spPr bwMode="auto">
          <a:xfrm>
            <a:off x="8476963" y="4123215"/>
            <a:ext cx="2173804" cy="1248184"/>
          </a:xfrm>
          <a:custGeom>
            <a:avLst/>
            <a:gdLst>
              <a:gd name="connsiteX0" fmla="*/ 0 w 2173804"/>
              <a:gd name="connsiteY0" fmla="*/ 0 h 1248184"/>
              <a:gd name="connsiteX1" fmla="*/ 263661 w 2173804"/>
              <a:gd name="connsiteY1" fmla="*/ 0 h 1248184"/>
              <a:gd name="connsiteX2" fmla="*/ 263661 w 2173804"/>
              <a:gd name="connsiteY2" fmla="*/ 30854 h 1248184"/>
              <a:gd name="connsiteX3" fmla="*/ 294515 w 2173804"/>
              <a:gd name="connsiteY3" fmla="*/ 30854 h 1248184"/>
              <a:gd name="connsiteX4" fmla="*/ 294515 w 2173804"/>
              <a:gd name="connsiteY4" fmla="*/ 42073 h 1248184"/>
              <a:gd name="connsiteX5" fmla="*/ 370248 w 2173804"/>
              <a:gd name="connsiteY5" fmla="*/ 42073 h 1248184"/>
              <a:gd name="connsiteX6" fmla="*/ 359028 w 2173804"/>
              <a:gd name="connsiteY6" fmla="*/ 53293 h 1248184"/>
              <a:gd name="connsiteX7" fmla="*/ 398297 w 2173804"/>
              <a:gd name="connsiteY7" fmla="*/ 53293 h 1248184"/>
              <a:gd name="connsiteX8" fmla="*/ 398297 w 2173804"/>
              <a:gd name="connsiteY8" fmla="*/ 140245 h 1248184"/>
              <a:gd name="connsiteX9" fmla="*/ 398297 w 2173804"/>
              <a:gd name="connsiteY9" fmla="*/ 140245 h 1248184"/>
              <a:gd name="connsiteX10" fmla="*/ 398297 w 2173804"/>
              <a:gd name="connsiteY10" fmla="*/ 140245 h 1248184"/>
              <a:gd name="connsiteX11" fmla="*/ 423541 w 2173804"/>
              <a:gd name="connsiteY11" fmla="*/ 140245 h 1248184"/>
              <a:gd name="connsiteX12" fmla="*/ 423541 w 2173804"/>
              <a:gd name="connsiteY12" fmla="*/ 272076 h 1248184"/>
              <a:gd name="connsiteX13" fmla="*/ 431956 w 2173804"/>
              <a:gd name="connsiteY13" fmla="*/ 272076 h 1248184"/>
              <a:gd name="connsiteX14" fmla="*/ 431956 w 2173804"/>
              <a:gd name="connsiteY14" fmla="*/ 314149 h 1248184"/>
              <a:gd name="connsiteX15" fmla="*/ 479639 w 2173804"/>
              <a:gd name="connsiteY15" fmla="*/ 314149 h 1248184"/>
              <a:gd name="connsiteX16" fmla="*/ 479639 w 2173804"/>
              <a:gd name="connsiteY16" fmla="*/ 339394 h 1248184"/>
              <a:gd name="connsiteX17" fmla="*/ 538542 w 2173804"/>
              <a:gd name="connsiteY17" fmla="*/ 339394 h 1248184"/>
              <a:gd name="connsiteX18" fmla="*/ 538542 w 2173804"/>
              <a:gd name="connsiteY18" fmla="*/ 364638 h 1248184"/>
              <a:gd name="connsiteX19" fmla="*/ 589031 w 2173804"/>
              <a:gd name="connsiteY19" fmla="*/ 364638 h 1248184"/>
              <a:gd name="connsiteX20" fmla="*/ 589031 w 2173804"/>
              <a:gd name="connsiteY20" fmla="*/ 392687 h 1248184"/>
              <a:gd name="connsiteX21" fmla="*/ 633909 w 2173804"/>
              <a:gd name="connsiteY21" fmla="*/ 392687 h 1248184"/>
              <a:gd name="connsiteX22" fmla="*/ 633909 w 2173804"/>
              <a:gd name="connsiteY22" fmla="*/ 541347 h 1248184"/>
              <a:gd name="connsiteX23" fmla="*/ 667568 w 2173804"/>
              <a:gd name="connsiteY23" fmla="*/ 541347 h 1248184"/>
              <a:gd name="connsiteX24" fmla="*/ 667568 w 2173804"/>
              <a:gd name="connsiteY24" fmla="*/ 563786 h 1248184"/>
              <a:gd name="connsiteX25" fmla="*/ 692812 w 2173804"/>
              <a:gd name="connsiteY25" fmla="*/ 563786 h 1248184"/>
              <a:gd name="connsiteX26" fmla="*/ 692812 w 2173804"/>
              <a:gd name="connsiteY26" fmla="*/ 583421 h 1248184"/>
              <a:gd name="connsiteX27" fmla="*/ 779764 w 2173804"/>
              <a:gd name="connsiteY27" fmla="*/ 583421 h 1248184"/>
              <a:gd name="connsiteX28" fmla="*/ 779764 w 2173804"/>
              <a:gd name="connsiteY28" fmla="*/ 603055 h 1248184"/>
              <a:gd name="connsiteX29" fmla="*/ 810618 w 2173804"/>
              <a:gd name="connsiteY29" fmla="*/ 603055 h 1248184"/>
              <a:gd name="connsiteX30" fmla="*/ 810618 w 2173804"/>
              <a:gd name="connsiteY30" fmla="*/ 631104 h 1248184"/>
              <a:gd name="connsiteX31" fmla="*/ 827448 w 2173804"/>
              <a:gd name="connsiteY31" fmla="*/ 631104 h 1248184"/>
              <a:gd name="connsiteX32" fmla="*/ 827448 w 2173804"/>
              <a:gd name="connsiteY32" fmla="*/ 774154 h 1248184"/>
              <a:gd name="connsiteX33" fmla="*/ 925619 w 2173804"/>
              <a:gd name="connsiteY33" fmla="*/ 774154 h 1248184"/>
              <a:gd name="connsiteX34" fmla="*/ 925619 w 2173804"/>
              <a:gd name="connsiteY34" fmla="*/ 805008 h 1248184"/>
              <a:gd name="connsiteX35" fmla="*/ 950864 w 2173804"/>
              <a:gd name="connsiteY35" fmla="*/ 805008 h 1248184"/>
              <a:gd name="connsiteX36" fmla="*/ 950864 w 2173804"/>
              <a:gd name="connsiteY36" fmla="*/ 830252 h 1248184"/>
              <a:gd name="connsiteX37" fmla="*/ 1023791 w 2173804"/>
              <a:gd name="connsiteY37" fmla="*/ 830252 h 1248184"/>
              <a:gd name="connsiteX38" fmla="*/ 1023791 w 2173804"/>
              <a:gd name="connsiteY38" fmla="*/ 858302 h 1248184"/>
              <a:gd name="connsiteX39" fmla="*/ 1046231 w 2173804"/>
              <a:gd name="connsiteY39" fmla="*/ 858302 h 1248184"/>
              <a:gd name="connsiteX40" fmla="*/ 1046231 w 2173804"/>
              <a:gd name="connsiteY40" fmla="*/ 920010 h 1248184"/>
              <a:gd name="connsiteX41" fmla="*/ 1265013 w 2173804"/>
              <a:gd name="connsiteY41" fmla="*/ 920010 h 1248184"/>
              <a:gd name="connsiteX42" fmla="*/ 1265013 w 2173804"/>
              <a:gd name="connsiteY42" fmla="*/ 934034 h 1248184"/>
              <a:gd name="connsiteX43" fmla="*/ 1337941 w 2173804"/>
              <a:gd name="connsiteY43" fmla="*/ 934034 h 1248184"/>
              <a:gd name="connsiteX44" fmla="*/ 1337941 w 2173804"/>
              <a:gd name="connsiteY44" fmla="*/ 987327 h 1248184"/>
              <a:gd name="connsiteX45" fmla="*/ 1405259 w 2173804"/>
              <a:gd name="connsiteY45" fmla="*/ 987327 h 1248184"/>
              <a:gd name="connsiteX46" fmla="*/ 1405259 w 2173804"/>
              <a:gd name="connsiteY46" fmla="*/ 1012572 h 1248184"/>
              <a:gd name="connsiteX47" fmla="*/ 1598797 w 2173804"/>
              <a:gd name="connsiteY47" fmla="*/ 1012572 h 1248184"/>
              <a:gd name="connsiteX48" fmla="*/ 1598797 w 2173804"/>
              <a:gd name="connsiteY48" fmla="*/ 1046230 h 1248184"/>
              <a:gd name="connsiteX49" fmla="*/ 1654896 w 2173804"/>
              <a:gd name="connsiteY49" fmla="*/ 1046230 h 1248184"/>
              <a:gd name="connsiteX50" fmla="*/ 1654896 w 2173804"/>
              <a:gd name="connsiteY50" fmla="*/ 1121963 h 1248184"/>
              <a:gd name="connsiteX51" fmla="*/ 1868069 w 2173804"/>
              <a:gd name="connsiteY51" fmla="*/ 1121963 h 1248184"/>
              <a:gd name="connsiteX52" fmla="*/ 1868069 w 2173804"/>
              <a:gd name="connsiteY52" fmla="*/ 1248184 h 1248184"/>
              <a:gd name="connsiteX53" fmla="*/ 2173804 w 2173804"/>
              <a:gd name="connsiteY53" fmla="*/ 1248184 h 1248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173804" h="1248184">
                <a:moveTo>
                  <a:pt x="0" y="0"/>
                </a:moveTo>
                <a:lnTo>
                  <a:pt x="263661" y="0"/>
                </a:lnTo>
                <a:lnTo>
                  <a:pt x="263661" y="30854"/>
                </a:lnTo>
                <a:lnTo>
                  <a:pt x="294515" y="30854"/>
                </a:lnTo>
                <a:lnTo>
                  <a:pt x="294515" y="42073"/>
                </a:lnTo>
                <a:lnTo>
                  <a:pt x="370248" y="42073"/>
                </a:lnTo>
                <a:lnTo>
                  <a:pt x="359028" y="53293"/>
                </a:lnTo>
                <a:lnTo>
                  <a:pt x="398297" y="53293"/>
                </a:lnTo>
                <a:lnTo>
                  <a:pt x="398297" y="140245"/>
                </a:lnTo>
                <a:lnTo>
                  <a:pt x="398297" y="140245"/>
                </a:lnTo>
                <a:lnTo>
                  <a:pt x="398297" y="140245"/>
                </a:lnTo>
                <a:lnTo>
                  <a:pt x="423541" y="140245"/>
                </a:lnTo>
                <a:lnTo>
                  <a:pt x="423541" y="272076"/>
                </a:lnTo>
                <a:lnTo>
                  <a:pt x="431956" y="272076"/>
                </a:lnTo>
                <a:lnTo>
                  <a:pt x="431956" y="314149"/>
                </a:lnTo>
                <a:lnTo>
                  <a:pt x="479639" y="314149"/>
                </a:lnTo>
                <a:lnTo>
                  <a:pt x="479639" y="339394"/>
                </a:lnTo>
                <a:lnTo>
                  <a:pt x="538542" y="339394"/>
                </a:lnTo>
                <a:lnTo>
                  <a:pt x="538542" y="364638"/>
                </a:lnTo>
                <a:lnTo>
                  <a:pt x="589031" y="364638"/>
                </a:lnTo>
                <a:lnTo>
                  <a:pt x="589031" y="392687"/>
                </a:lnTo>
                <a:lnTo>
                  <a:pt x="633909" y="392687"/>
                </a:lnTo>
                <a:lnTo>
                  <a:pt x="633909" y="541347"/>
                </a:lnTo>
                <a:lnTo>
                  <a:pt x="667568" y="541347"/>
                </a:lnTo>
                <a:lnTo>
                  <a:pt x="667568" y="563786"/>
                </a:lnTo>
                <a:lnTo>
                  <a:pt x="692812" y="563786"/>
                </a:lnTo>
                <a:lnTo>
                  <a:pt x="692812" y="583421"/>
                </a:lnTo>
                <a:lnTo>
                  <a:pt x="779764" y="583421"/>
                </a:lnTo>
                <a:lnTo>
                  <a:pt x="779764" y="603055"/>
                </a:lnTo>
                <a:lnTo>
                  <a:pt x="810618" y="603055"/>
                </a:lnTo>
                <a:lnTo>
                  <a:pt x="810618" y="631104"/>
                </a:lnTo>
                <a:lnTo>
                  <a:pt x="827448" y="631104"/>
                </a:lnTo>
                <a:lnTo>
                  <a:pt x="827448" y="774154"/>
                </a:lnTo>
                <a:lnTo>
                  <a:pt x="925619" y="774154"/>
                </a:lnTo>
                <a:lnTo>
                  <a:pt x="925619" y="805008"/>
                </a:lnTo>
                <a:lnTo>
                  <a:pt x="950864" y="805008"/>
                </a:lnTo>
                <a:lnTo>
                  <a:pt x="950864" y="830252"/>
                </a:lnTo>
                <a:lnTo>
                  <a:pt x="1023791" y="830252"/>
                </a:lnTo>
                <a:lnTo>
                  <a:pt x="1023791" y="858302"/>
                </a:lnTo>
                <a:lnTo>
                  <a:pt x="1046231" y="858302"/>
                </a:lnTo>
                <a:lnTo>
                  <a:pt x="1046231" y="920010"/>
                </a:lnTo>
                <a:lnTo>
                  <a:pt x="1265013" y="920010"/>
                </a:lnTo>
                <a:lnTo>
                  <a:pt x="1265013" y="934034"/>
                </a:lnTo>
                <a:lnTo>
                  <a:pt x="1337941" y="934034"/>
                </a:lnTo>
                <a:lnTo>
                  <a:pt x="1337941" y="987327"/>
                </a:lnTo>
                <a:lnTo>
                  <a:pt x="1405259" y="987327"/>
                </a:lnTo>
                <a:lnTo>
                  <a:pt x="1405259" y="1012572"/>
                </a:lnTo>
                <a:lnTo>
                  <a:pt x="1598797" y="1012572"/>
                </a:lnTo>
                <a:lnTo>
                  <a:pt x="1598797" y="1046230"/>
                </a:lnTo>
                <a:lnTo>
                  <a:pt x="1654896" y="1046230"/>
                </a:lnTo>
                <a:lnTo>
                  <a:pt x="1654896" y="1121963"/>
                </a:lnTo>
                <a:lnTo>
                  <a:pt x="1868069" y="1121963"/>
                </a:lnTo>
                <a:lnTo>
                  <a:pt x="1868069" y="1248184"/>
                </a:lnTo>
                <a:lnTo>
                  <a:pt x="2173804" y="1248184"/>
                </a:lnTo>
              </a:path>
            </a:pathLst>
          </a:custGeom>
          <a:noFill/>
          <a:ln w="28575">
            <a:solidFill>
              <a:schemeClr val="accent3"/>
            </a:solidFill>
            <a:miter lim="800000"/>
            <a:headEnd/>
            <a:tailEnd/>
          </a:ln>
        </p:spPr>
        <p:txBody>
          <a:bodyPr rtlCol="0" anchor="ctr"/>
          <a:lstStyle/>
          <a:p>
            <a:pPr algn="ctr"/>
            <a:endParaRPr lang="en-US" dirty="0"/>
          </a:p>
        </p:txBody>
      </p:sp>
      <p:sp>
        <p:nvSpPr>
          <p:cNvPr id="606" name="Freeform: Shape 605">
            <a:extLst>
              <a:ext uri="{FF2B5EF4-FFF2-40B4-BE49-F238E27FC236}">
                <a16:creationId xmlns:a16="http://schemas.microsoft.com/office/drawing/2014/main" id="{3A4BCED0-BB94-4E5E-B773-9B9E011AAEDA}"/>
              </a:ext>
            </a:extLst>
          </p:cNvPr>
          <p:cNvSpPr/>
          <p:nvPr/>
        </p:nvSpPr>
        <p:spPr bwMode="auto">
          <a:xfrm>
            <a:off x="8479768" y="4123215"/>
            <a:ext cx="2431855" cy="838667"/>
          </a:xfrm>
          <a:custGeom>
            <a:avLst/>
            <a:gdLst>
              <a:gd name="connsiteX0" fmla="*/ 0 w 2431855"/>
              <a:gd name="connsiteY0" fmla="*/ 0 h 838667"/>
              <a:gd name="connsiteX1" fmla="*/ 359028 w 2431855"/>
              <a:gd name="connsiteY1" fmla="*/ 0 h 838667"/>
              <a:gd name="connsiteX2" fmla="*/ 359028 w 2431855"/>
              <a:gd name="connsiteY2" fmla="*/ 30854 h 838667"/>
              <a:gd name="connsiteX3" fmla="*/ 389882 w 2431855"/>
              <a:gd name="connsiteY3" fmla="*/ 30854 h 838667"/>
              <a:gd name="connsiteX4" fmla="*/ 389882 w 2431855"/>
              <a:gd name="connsiteY4" fmla="*/ 64513 h 838667"/>
              <a:gd name="connsiteX5" fmla="*/ 412321 w 2431855"/>
              <a:gd name="connsiteY5" fmla="*/ 64513 h 838667"/>
              <a:gd name="connsiteX6" fmla="*/ 412321 w 2431855"/>
              <a:gd name="connsiteY6" fmla="*/ 148660 h 838667"/>
              <a:gd name="connsiteX7" fmla="*/ 434760 w 2431855"/>
              <a:gd name="connsiteY7" fmla="*/ 148660 h 838667"/>
              <a:gd name="connsiteX8" fmla="*/ 434760 w 2431855"/>
              <a:gd name="connsiteY8" fmla="*/ 196343 h 838667"/>
              <a:gd name="connsiteX9" fmla="*/ 493664 w 2431855"/>
              <a:gd name="connsiteY9" fmla="*/ 196343 h 838667"/>
              <a:gd name="connsiteX10" fmla="*/ 493664 w 2431855"/>
              <a:gd name="connsiteY10" fmla="*/ 218783 h 838667"/>
              <a:gd name="connsiteX11" fmla="*/ 577811 w 2431855"/>
              <a:gd name="connsiteY11" fmla="*/ 218783 h 838667"/>
              <a:gd name="connsiteX12" fmla="*/ 577811 w 2431855"/>
              <a:gd name="connsiteY12" fmla="*/ 255246 h 838667"/>
              <a:gd name="connsiteX13" fmla="*/ 608665 w 2431855"/>
              <a:gd name="connsiteY13" fmla="*/ 255246 h 838667"/>
              <a:gd name="connsiteX14" fmla="*/ 608665 w 2431855"/>
              <a:gd name="connsiteY14" fmla="*/ 322564 h 838667"/>
              <a:gd name="connsiteX15" fmla="*/ 633909 w 2431855"/>
              <a:gd name="connsiteY15" fmla="*/ 322564 h 838667"/>
              <a:gd name="connsiteX16" fmla="*/ 633909 w 2431855"/>
              <a:gd name="connsiteY16" fmla="*/ 342198 h 838667"/>
              <a:gd name="connsiteX17" fmla="*/ 633909 w 2431855"/>
              <a:gd name="connsiteY17" fmla="*/ 387077 h 838667"/>
              <a:gd name="connsiteX18" fmla="*/ 681592 w 2431855"/>
              <a:gd name="connsiteY18" fmla="*/ 387077 h 838667"/>
              <a:gd name="connsiteX19" fmla="*/ 681592 w 2431855"/>
              <a:gd name="connsiteY19" fmla="*/ 443175 h 838667"/>
              <a:gd name="connsiteX20" fmla="*/ 765740 w 2431855"/>
              <a:gd name="connsiteY20" fmla="*/ 443175 h 838667"/>
              <a:gd name="connsiteX21" fmla="*/ 765740 w 2431855"/>
              <a:gd name="connsiteY21" fmla="*/ 485249 h 838667"/>
              <a:gd name="connsiteX22" fmla="*/ 821838 w 2431855"/>
              <a:gd name="connsiteY22" fmla="*/ 485249 h 838667"/>
              <a:gd name="connsiteX23" fmla="*/ 821838 w 2431855"/>
              <a:gd name="connsiteY23" fmla="*/ 541347 h 838667"/>
              <a:gd name="connsiteX24" fmla="*/ 841472 w 2431855"/>
              <a:gd name="connsiteY24" fmla="*/ 541347 h 838667"/>
              <a:gd name="connsiteX25" fmla="*/ 841472 w 2431855"/>
              <a:gd name="connsiteY25" fmla="*/ 611470 h 838667"/>
              <a:gd name="connsiteX26" fmla="*/ 875131 w 2431855"/>
              <a:gd name="connsiteY26" fmla="*/ 611470 h 838667"/>
              <a:gd name="connsiteX27" fmla="*/ 875131 w 2431855"/>
              <a:gd name="connsiteY27" fmla="*/ 631104 h 838667"/>
              <a:gd name="connsiteX28" fmla="*/ 1001352 w 2431855"/>
              <a:gd name="connsiteY28" fmla="*/ 631104 h 838667"/>
              <a:gd name="connsiteX29" fmla="*/ 1001352 w 2431855"/>
              <a:gd name="connsiteY29" fmla="*/ 661958 h 838667"/>
              <a:gd name="connsiteX30" fmla="*/ 1049035 w 2431855"/>
              <a:gd name="connsiteY30" fmla="*/ 661958 h 838667"/>
              <a:gd name="connsiteX31" fmla="*/ 1049035 w 2431855"/>
              <a:gd name="connsiteY31" fmla="*/ 681592 h 838667"/>
              <a:gd name="connsiteX32" fmla="*/ 1315502 w 2431855"/>
              <a:gd name="connsiteY32" fmla="*/ 681592 h 838667"/>
              <a:gd name="connsiteX33" fmla="*/ 1315502 w 2431855"/>
              <a:gd name="connsiteY33" fmla="*/ 698422 h 838667"/>
              <a:gd name="connsiteX34" fmla="*/ 1382819 w 2431855"/>
              <a:gd name="connsiteY34" fmla="*/ 698422 h 838667"/>
              <a:gd name="connsiteX35" fmla="*/ 1382819 w 2431855"/>
              <a:gd name="connsiteY35" fmla="*/ 718056 h 838667"/>
              <a:gd name="connsiteX36" fmla="*/ 1710994 w 2431855"/>
              <a:gd name="connsiteY36" fmla="*/ 718056 h 838667"/>
              <a:gd name="connsiteX37" fmla="*/ 1710994 w 2431855"/>
              <a:gd name="connsiteY37" fmla="*/ 760130 h 838667"/>
              <a:gd name="connsiteX38" fmla="*/ 2117705 w 2431855"/>
              <a:gd name="connsiteY38" fmla="*/ 760130 h 838667"/>
              <a:gd name="connsiteX39" fmla="*/ 2117705 w 2431855"/>
              <a:gd name="connsiteY39" fmla="*/ 838667 h 838667"/>
              <a:gd name="connsiteX40" fmla="*/ 2431855 w 2431855"/>
              <a:gd name="connsiteY40" fmla="*/ 838667 h 838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31855" h="838667">
                <a:moveTo>
                  <a:pt x="0" y="0"/>
                </a:moveTo>
                <a:lnTo>
                  <a:pt x="359028" y="0"/>
                </a:lnTo>
                <a:lnTo>
                  <a:pt x="359028" y="30854"/>
                </a:lnTo>
                <a:lnTo>
                  <a:pt x="389882" y="30854"/>
                </a:lnTo>
                <a:lnTo>
                  <a:pt x="389882" y="64513"/>
                </a:lnTo>
                <a:lnTo>
                  <a:pt x="412321" y="64513"/>
                </a:lnTo>
                <a:lnTo>
                  <a:pt x="412321" y="148660"/>
                </a:lnTo>
                <a:lnTo>
                  <a:pt x="434760" y="148660"/>
                </a:lnTo>
                <a:lnTo>
                  <a:pt x="434760" y="196343"/>
                </a:lnTo>
                <a:lnTo>
                  <a:pt x="493664" y="196343"/>
                </a:lnTo>
                <a:lnTo>
                  <a:pt x="493664" y="218783"/>
                </a:lnTo>
                <a:lnTo>
                  <a:pt x="577811" y="218783"/>
                </a:lnTo>
                <a:lnTo>
                  <a:pt x="577811" y="255246"/>
                </a:lnTo>
                <a:lnTo>
                  <a:pt x="608665" y="255246"/>
                </a:lnTo>
                <a:lnTo>
                  <a:pt x="608665" y="322564"/>
                </a:lnTo>
                <a:lnTo>
                  <a:pt x="633909" y="322564"/>
                </a:lnTo>
                <a:lnTo>
                  <a:pt x="633909" y="342198"/>
                </a:lnTo>
                <a:lnTo>
                  <a:pt x="633909" y="387077"/>
                </a:lnTo>
                <a:lnTo>
                  <a:pt x="681592" y="387077"/>
                </a:lnTo>
                <a:lnTo>
                  <a:pt x="681592" y="443175"/>
                </a:lnTo>
                <a:lnTo>
                  <a:pt x="765740" y="443175"/>
                </a:lnTo>
                <a:lnTo>
                  <a:pt x="765740" y="485249"/>
                </a:lnTo>
                <a:lnTo>
                  <a:pt x="821838" y="485249"/>
                </a:lnTo>
                <a:lnTo>
                  <a:pt x="821838" y="541347"/>
                </a:lnTo>
                <a:lnTo>
                  <a:pt x="841472" y="541347"/>
                </a:lnTo>
                <a:lnTo>
                  <a:pt x="841472" y="611470"/>
                </a:lnTo>
                <a:lnTo>
                  <a:pt x="875131" y="611470"/>
                </a:lnTo>
                <a:lnTo>
                  <a:pt x="875131" y="631104"/>
                </a:lnTo>
                <a:lnTo>
                  <a:pt x="1001352" y="631104"/>
                </a:lnTo>
                <a:lnTo>
                  <a:pt x="1001352" y="661958"/>
                </a:lnTo>
                <a:lnTo>
                  <a:pt x="1049035" y="661958"/>
                </a:lnTo>
                <a:lnTo>
                  <a:pt x="1049035" y="681592"/>
                </a:lnTo>
                <a:lnTo>
                  <a:pt x="1315502" y="681592"/>
                </a:lnTo>
                <a:lnTo>
                  <a:pt x="1315502" y="698422"/>
                </a:lnTo>
                <a:lnTo>
                  <a:pt x="1382819" y="698422"/>
                </a:lnTo>
                <a:lnTo>
                  <a:pt x="1382819" y="718056"/>
                </a:lnTo>
                <a:lnTo>
                  <a:pt x="1710994" y="718056"/>
                </a:lnTo>
                <a:lnTo>
                  <a:pt x="1710994" y="760130"/>
                </a:lnTo>
                <a:lnTo>
                  <a:pt x="2117705" y="760130"/>
                </a:lnTo>
                <a:lnTo>
                  <a:pt x="2117705" y="838667"/>
                </a:lnTo>
                <a:lnTo>
                  <a:pt x="2431855" y="838667"/>
                </a:lnTo>
              </a:path>
            </a:pathLst>
          </a:custGeom>
          <a:noFill/>
          <a:ln w="28575">
            <a:solidFill>
              <a:schemeClr val="accent1"/>
            </a:solidFill>
            <a:miter lim="800000"/>
            <a:headEnd/>
            <a:tailEnd/>
          </a:ln>
        </p:spPr>
        <p:txBody>
          <a:bodyPr rtlCol="0" anchor="ctr"/>
          <a:lstStyle/>
          <a:p>
            <a:pPr algn="ctr"/>
            <a:endParaRPr lang="en-US" dirty="0"/>
          </a:p>
        </p:txBody>
      </p:sp>
      <p:sp>
        <p:nvSpPr>
          <p:cNvPr id="600" name="Freeform: Shape 599">
            <a:extLst>
              <a:ext uri="{FF2B5EF4-FFF2-40B4-BE49-F238E27FC236}">
                <a16:creationId xmlns:a16="http://schemas.microsoft.com/office/drawing/2014/main" id="{C562622D-D71E-4F48-99E5-9C6CAED5C264}"/>
              </a:ext>
            </a:extLst>
          </p:cNvPr>
          <p:cNvSpPr/>
          <p:nvPr/>
        </p:nvSpPr>
        <p:spPr bwMode="auto">
          <a:xfrm>
            <a:off x="4861399" y="4142132"/>
            <a:ext cx="2229935" cy="1239585"/>
          </a:xfrm>
          <a:custGeom>
            <a:avLst/>
            <a:gdLst>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37187 w 2219632"/>
              <a:gd name="connsiteY58" fmla="*/ 904568 h 1197077"/>
              <a:gd name="connsiteX59" fmla="*/ 1337187 w 2219632"/>
              <a:gd name="connsiteY59" fmla="*/ 934065 h 1197077"/>
              <a:gd name="connsiteX60" fmla="*/ 1408471 w 2219632"/>
              <a:gd name="connsiteY60" fmla="*/ 934065 h 1197077"/>
              <a:gd name="connsiteX61" fmla="*/ 1408471 w 2219632"/>
              <a:gd name="connsiteY61" fmla="*/ 948813 h 1197077"/>
              <a:gd name="connsiteX62" fmla="*/ 1489587 w 2219632"/>
              <a:gd name="connsiteY62" fmla="*/ 948813 h 1197077"/>
              <a:gd name="connsiteX63" fmla="*/ 1489587 w 2219632"/>
              <a:gd name="connsiteY63" fmla="*/ 980768 h 1197077"/>
              <a:gd name="connsiteX64" fmla="*/ 1592826 w 2219632"/>
              <a:gd name="connsiteY64" fmla="*/ 980768 h 1197077"/>
              <a:gd name="connsiteX65" fmla="*/ 1592826 w 2219632"/>
              <a:gd name="connsiteY65" fmla="*/ 1000432 h 1197077"/>
              <a:gd name="connsiteX66" fmla="*/ 1605116 w 2219632"/>
              <a:gd name="connsiteY66" fmla="*/ 1000432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37187 w 2219632"/>
              <a:gd name="connsiteY58" fmla="*/ 904568 h 1197077"/>
              <a:gd name="connsiteX59" fmla="*/ 1373248 w 2219632"/>
              <a:gd name="connsiteY59" fmla="*/ 954649 h 1197077"/>
              <a:gd name="connsiteX60" fmla="*/ 1408471 w 2219632"/>
              <a:gd name="connsiteY60" fmla="*/ 934065 h 1197077"/>
              <a:gd name="connsiteX61" fmla="*/ 1408471 w 2219632"/>
              <a:gd name="connsiteY61" fmla="*/ 948813 h 1197077"/>
              <a:gd name="connsiteX62" fmla="*/ 1489587 w 2219632"/>
              <a:gd name="connsiteY62" fmla="*/ 948813 h 1197077"/>
              <a:gd name="connsiteX63" fmla="*/ 1489587 w 2219632"/>
              <a:gd name="connsiteY63" fmla="*/ 980768 h 1197077"/>
              <a:gd name="connsiteX64" fmla="*/ 1592826 w 2219632"/>
              <a:gd name="connsiteY64" fmla="*/ 980768 h 1197077"/>
              <a:gd name="connsiteX65" fmla="*/ 1592826 w 2219632"/>
              <a:gd name="connsiteY65" fmla="*/ 1000432 h 1197077"/>
              <a:gd name="connsiteX66" fmla="*/ 1605116 w 2219632"/>
              <a:gd name="connsiteY66" fmla="*/ 1000432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34612 w 2219632"/>
              <a:gd name="connsiteY58" fmla="*/ 958601 h 1197077"/>
              <a:gd name="connsiteX59" fmla="*/ 1373248 w 2219632"/>
              <a:gd name="connsiteY59" fmla="*/ 954649 h 1197077"/>
              <a:gd name="connsiteX60" fmla="*/ 1408471 w 2219632"/>
              <a:gd name="connsiteY60" fmla="*/ 934065 h 1197077"/>
              <a:gd name="connsiteX61" fmla="*/ 1408471 w 2219632"/>
              <a:gd name="connsiteY61" fmla="*/ 948813 h 1197077"/>
              <a:gd name="connsiteX62" fmla="*/ 1489587 w 2219632"/>
              <a:gd name="connsiteY62" fmla="*/ 948813 h 1197077"/>
              <a:gd name="connsiteX63" fmla="*/ 1489587 w 2219632"/>
              <a:gd name="connsiteY63" fmla="*/ 980768 h 1197077"/>
              <a:gd name="connsiteX64" fmla="*/ 1592826 w 2219632"/>
              <a:gd name="connsiteY64" fmla="*/ 980768 h 1197077"/>
              <a:gd name="connsiteX65" fmla="*/ 1592826 w 2219632"/>
              <a:gd name="connsiteY65" fmla="*/ 1000432 h 1197077"/>
              <a:gd name="connsiteX66" fmla="*/ 1605116 w 2219632"/>
              <a:gd name="connsiteY66" fmla="*/ 1000432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73248 w 2219632"/>
              <a:gd name="connsiteY59" fmla="*/ 954649 h 1197077"/>
              <a:gd name="connsiteX60" fmla="*/ 1408471 w 2219632"/>
              <a:gd name="connsiteY60" fmla="*/ 934065 h 1197077"/>
              <a:gd name="connsiteX61" fmla="*/ 1408471 w 2219632"/>
              <a:gd name="connsiteY61" fmla="*/ 948813 h 1197077"/>
              <a:gd name="connsiteX62" fmla="*/ 1489587 w 2219632"/>
              <a:gd name="connsiteY62" fmla="*/ 948813 h 1197077"/>
              <a:gd name="connsiteX63" fmla="*/ 1489587 w 2219632"/>
              <a:gd name="connsiteY63" fmla="*/ 980768 h 1197077"/>
              <a:gd name="connsiteX64" fmla="*/ 1592826 w 2219632"/>
              <a:gd name="connsiteY64" fmla="*/ 980768 h 1197077"/>
              <a:gd name="connsiteX65" fmla="*/ 1592826 w 2219632"/>
              <a:gd name="connsiteY65" fmla="*/ 1000432 h 1197077"/>
              <a:gd name="connsiteX66" fmla="*/ 1605116 w 2219632"/>
              <a:gd name="connsiteY66" fmla="*/ 1000432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50066 w 2219632"/>
              <a:gd name="connsiteY59" fmla="*/ 954649 h 1197077"/>
              <a:gd name="connsiteX60" fmla="*/ 1408471 w 2219632"/>
              <a:gd name="connsiteY60" fmla="*/ 934065 h 1197077"/>
              <a:gd name="connsiteX61" fmla="*/ 1408471 w 2219632"/>
              <a:gd name="connsiteY61" fmla="*/ 948813 h 1197077"/>
              <a:gd name="connsiteX62" fmla="*/ 1489587 w 2219632"/>
              <a:gd name="connsiteY62" fmla="*/ 948813 h 1197077"/>
              <a:gd name="connsiteX63" fmla="*/ 1489587 w 2219632"/>
              <a:gd name="connsiteY63" fmla="*/ 980768 h 1197077"/>
              <a:gd name="connsiteX64" fmla="*/ 1592826 w 2219632"/>
              <a:gd name="connsiteY64" fmla="*/ 980768 h 1197077"/>
              <a:gd name="connsiteX65" fmla="*/ 1592826 w 2219632"/>
              <a:gd name="connsiteY65" fmla="*/ 1000432 h 1197077"/>
              <a:gd name="connsiteX66" fmla="*/ 1605116 w 2219632"/>
              <a:gd name="connsiteY66" fmla="*/ 1000432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8471 w 2219632"/>
              <a:gd name="connsiteY60" fmla="*/ 934065 h 1197077"/>
              <a:gd name="connsiteX61" fmla="*/ 1408471 w 2219632"/>
              <a:gd name="connsiteY61" fmla="*/ 948813 h 1197077"/>
              <a:gd name="connsiteX62" fmla="*/ 1489587 w 2219632"/>
              <a:gd name="connsiteY62" fmla="*/ 948813 h 1197077"/>
              <a:gd name="connsiteX63" fmla="*/ 1489587 w 2219632"/>
              <a:gd name="connsiteY63" fmla="*/ 980768 h 1197077"/>
              <a:gd name="connsiteX64" fmla="*/ 1592826 w 2219632"/>
              <a:gd name="connsiteY64" fmla="*/ 980768 h 1197077"/>
              <a:gd name="connsiteX65" fmla="*/ 1592826 w 2219632"/>
              <a:gd name="connsiteY65" fmla="*/ 1000432 h 1197077"/>
              <a:gd name="connsiteX66" fmla="*/ 1605116 w 2219632"/>
              <a:gd name="connsiteY66" fmla="*/ 1000432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8471 w 2219632"/>
              <a:gd name="connsiteY60" fmla="*/ 934065 h 1197077"/>
              <a:gd name="connsiteX61" fmla="*/ 1408471 w 2219632"/>
              <a:gd name="connsiteY61" fmla="*/ 948813 h 1197077"/>
              <a:gd name="connsiteX62" fmla="*/ 1489587 w 2219632"/>
              <a:gd name="connsiteY62" fmla="*/ 948813 h 1197077"/>
              <a:gd name="connsiteX63" fmla="*/ 1489587 w 2219632"/>
              <a:gd name="connsiteY63" fmla="*/ 980768 h 1197077"/>
              <a:gd name="connsiteX64" fmla="*/ 1592826 w 2219632"/>
              <a:gd name="connsiteY64" fmla="*/ 980768 h 1197077"/>
              <a:gd name="connsiteX65" fmla="*/ 1592826 w 2219632"/>
              <a:gd name="connsiteY65" fmla="*/ 1000432 h 1197077"/>
              <a:gd name="connsiteX66" fmla="*/ 1605116 w 2219632"/>
              <a:gd name="connsiteY66" fmla="*/ 1000432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48813 h 1197077"/>
              <a:gd name="connsiteX62" fmla="*/ 1489587 w 2219632"/>
              <a:gd name="connsiteY62" fmla="*/ 948813 h 1197077"/>
              <a:gd name="connsiteX63" fmla="*/ 1489587 w 2219632"/>
              <a:gd name="connsiteY63" fmla="*/ 980768 h 1197077"/>
              <a:gd name="connsiteX64" fmla="*/ 1592826 w 2219632"/>
              <a:gd name="connsiteY64" fmla="*/ 980768 h 1197077"/>
              <a:gd name="connsiteX65" fmla="*/ 1592826 w 2219632"/>
              <a:gd name="connsiteY65" fmla="*/ 1000432 h 1197077"/>
              <a:gd name="connsiteX66" fmla="*/ 1605116 w 2219632"/>
              <a:gd name="connsiteY66" fmla="*/ 1000432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48813 h 1197077"/>
              <a:gd name="connsiteX62" fmla="*/ 1489587 w 2219632"/>
              <a:gd name="connsiteY62" fmla="*/ 948813 h 1197077"/>
              <a:gd name="connsiteX63" fmla="*/ 1507617 w 2219632"/>
              <a:gd name="connsiteY63" fmla="*/ 1006498 h 1197077"/>
              <a:gd name="connsiteX64" fmla="*/ 1592826 w 2219632"/>
              <a:gd name="connsiteY64" fmla="*/ 980768 h 1197077"/>
              <a:gd name="connsiteX65" fmla="*/ 1592826 w 2219632"/>
              <a:gd name="connsiteY65" fmla="*/ 1000432 h 1197077"/>
              <a:gd name="connsiteX66" fmla="*/ 1605116 w 2219632"/>
              <a:gd name="connsiteY66" fmla="*/ 1000432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48813 h 1197077"/>
              <a:gd name="connsiteX62" fmla="*/ 1510193 w 2219632"/>
              <a:gd name="connsiteY62" fmla="*/ 971970 h 1197077"/>
              <a:gd name="connsiteX63" fmla="*/ 1507617 w 2219632"/>
              <a:gd name="connsiteY63" fmla="*/ 1006498 h 1197077"/>
              <a:gd name="connsiteX64" fmla="*/ 1592826 w 2219632"/>
              <a:gd name="connsiteY64" fmla="*/ 980768 h 1197077"/>
              <a:gd name="connsiteX65" fmla="*/ 1592826 w 2219632"/>
              <a:gd name="connsiteY65" fmla="*/ 1000432 h 1197077"/>
              <a:gd name="connsiteX66" fmla="*/ 1605116 w 2219632"/>
              <a:gd name="connsiteY66" fmla="*/ 1000432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66824 h 1197077"/>
              <a:gd name="connsiteX62" fmla="*/ 1510193 w 2219632"/>
              <a:gd name="connsiteY62" fmla="*/ 971970 h 1197077"/>
              <a:gd name="connsiteX63" fmla="*/ 1507617 w 2219632"/>
              <a:gd name="connsiteY63" fmla="*/ 1006498 h 1197077"/>
              <a:gd name="connsiteX64" fmla="*/ 1592826 w 2219632"/>
              <a:gd name="connsiteY64" fmla="*/ 980768 h 1197077"/>
              <a:gd name="connsiteX65" fmla="*/ 1592826 w 2219632"/>
              <a:gd name="connsiteY65" fmla="*/ 1000432 h 1197077"/>
              <a:gd name="connsiteX66" fmla="*/ 1605116 w 2219632"/>
              <a:gd name="connsiteY66" fmla="*/ 1000432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66824 h 1197077"/>
              <a:gd name="connsiteX62" fmla="*/ 1510193 w 2219632"/>
              <a:gd name="connsiteY62" fmla="*/ 971970 h 1197077"/>
              <a:gd name="connsiteX63" fmla="*/ 1510192 w 2219632"/>
              <a:gd name="connsiteY63" fmla="*/ 998779 h 1197077"/>
              <a:gd name="connsiteX64" fmla="*/ 1592826 w 2219632"/>
              <a:gd name="connsiteY64" fmla="*/ 980768 h 1197077"/>
              <a:gd name="connsiteX65" fmla="*/ 1592826 w 2219632"/>
              <a:gd name="connsiteY65" fmla="*/ 1000432 h 1197077"/>
              <a:gd name="connsiteX66" fmla="*/ 1605116 w 2219632"/>
              <a:gd name="connsiteY66" fmla="*/ 1000432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66824 h 1197077"/>
              <a:gd name="connsiteX62" fmla="*/ 1510193 w 2219632"/>
              <a:gd name="connsiteY62" fmla="*/ 971970 h 1197077"/>
              <a:gd name="connsiteX63" fmla="*/ 1510192 w 2219632"/>
              <a:gd name="connsiteY63" fmla="*/ 998779 h 1197077"/>
              <a:gd name="connsiteX64" fmla="*/ 1592826 w 2219632"/>
              <a:gd name="connsiteY64" fmla="*/ 980768 h 1197077"/>
              <a:gd name="connsiteX65" fmla="*/ 1592826 w 2219632"/>
              <a:gd name="connsiteY65" fmla="*/ 1000432 h 1197077"/>
              <a:gd name="connsiteX66" fmla="*/ 1605116 w 2219632"/>
              <a:gd name="connsiteY66" fmla="*/ 1013298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66824 h 1197077"/>
              <a:gd name="connsiteX62" fmla="*/ 1510193 w 2219632"/>
              <a:gd name="connsiteY62" fmla="*/ 971970 h 1197077"/>
              <a:gd name="connsiteX63" fmla="*/ 1510192 w 2219632"/>
              <a:gd name="connsiteY63" fmla="*/ 998779 h 1197077"/>
              <a:gd name="connsiteX64" fmla="*/ 1592826 w 2219632"/>
              <a:gd name="connsiteY64" fmla="*/ 980768 h 1197077"/>
              <a:gd name="connsiteX65" fmla="*/ 1592826 w 2219632"/>
              <a:gd name="connsiteY65" fmla="*/ 1008152 h 1197077"/>
              <a:gd name="connsiteX66" fmla="*/ 1605116 w 2219632"/>
              <a:gd name="connsiteY66" fmla="*/ 1013298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66824 h 1197077"/>
              <a:gd name="connsiteX62" fmla="*/ 1510193 w 2219632"/>
              <a:gd name="connsiteY62" fmla="*/ 971970 h 1197077"/>
              <a:gd name="connsiteX63" fmla="*/ 1510192 w 2219632"/>
              <a:gd name="connsiteY63" fmla="*/ 998779 h 1197077"/>
              <a:gd name="connsiteX64" fmla="*/ 1592826 w 2219632"/>
              <a:gd name="connsiteY64" fmla="*/ 980768 h 1197077"/>
              <a:gd name="connsiteX65" fmla="*/ 1592826 w 2219632"/>
              <a:gd name="connsiteY65" fmla="*/ 1008152 h 1197077"/>
              <a:gd name="connsiteX66" fmla="*/ 1605116 w 2219632"/>
              <a:gd name="connsiteY66" fmla="*/ 1032387 h 1197077"/>
              <a:gd name="connsiteX67" fmla="*/ 1651819 w 2219632"/>
              <a:gd name="connsiteY67" fmla="*/ 1032387 h 1197077"/>
              <a:gd name="connsiteX68" fmla="*/ 1651819 w 2219632"/>
              <a:gd name="connsiteY68" fmla="*/ 1054510 h 1197077"/>
              <a:gd name="connsiteX69" fmla="*/ 1850923 w 2219632"/>
              <a:gd name="connsiteY69" fmla="*/ 1054510 h 1197077"/>
              <a:gd name="connsiteX70" fmla="*/ 1875503 w 2219632"/>
              <a:gd name="connsiteY70" fmla="*/ 1054510 h 1197077"/>
              <a:gd name="connsiteX71" fmla="*/ 1875503 w 2219632"/>
              <a:gd name="connsiteY71" fmla="*/ 1088923 h 1197077"/>
              <a:gd name="connsiteX72" fmla="*/ 1897626 w 2219632"/>
              <a:gd name="connsiteY72" fmla="*/ 1088923 h 1197077"/>
              <a:gd name="connsiteX73" fmla="*/ 1897626 w 2219632"/>
              <a:gd name="connsiteY73" fmla="*/ 1140542 h 1197077"/>
              <a:gd name="connsiteX74" fmla="*/ 2118852 w 2219632"/>
              <a:gd name="connsiteY74" fmla="*/ 1140542 h 1197077"/>
              <a:gd name="connsiteX75" fmla="*/ 2118852 w 2219632"/>
              <a:gd name="connsiteY75" fmla="*/ 1197077 h 1197077"/>
              <a:gd name="connsiteX76" fmla="*/ 2219632 w 2219632"/>
              <a:gd name="connsiteY76"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66824 h 1197077"/>
              <a:gd name="connsiteX62" fmla="*/ 1510193 w 2219632"/>
              <a:gd name="connsiteY62" fmla="*/ 971970 h 1197077"/>
              <a:gd name="connsiteX63" fmla="*/ 1510192 w 2219632"/>
              <a:gd name="connsiteY63" fmla="*/ 998779 h 1197077"/>
              <a:gd name="connsiteX64" fmla="*/ 1592826 w 2219632"/>
              <a:gd name="connsiteY64" fmla="*/ 998779 h 1197077"/>
              <a:gd name="connsiteX65" fmla="*/ 1592826 w 2219632"/>
              <a:gd name="connsiteY65" fmla="*/ 1008152 h 1197077"/>
              <a:gd name="connsiteX66" fmla="*/ 1605116 w 2219632"/>
              <a:gd name="connsiteY66" fmla="*/ 1032387 h 1197077"/>
              <a:gd name="connsiteX67" fmla="*/ 1651819 w 2219632"/>
              <a:gd name="connsiteY67" fmla="*/ 1032387 h 1197077"/>
              <a:gd name="connsiteX68" fmla="*/ 1651819 w 2219632"/>
              <a:gd name="connsiteY68" fmla="*/ 1054510 h 1197077"/>
              <a:gd name="connsiteX69" fmla="*/ 1850923 w 2219632"/>
              <a:gd name="connsiteY69" fmla="*/ 1054510 h 1197077"/>
              <a:gd name="connsiteX70" fmla="*/ 1875503 w 2219632"/>
              <a:gd name="connsiteY70" fmla="*/ 1054510 h 1197077"/>
              <a:gd name="connsiteX71" fmla="*/ 1875503 w 2219632"/>
              <a:gd name="connsiteY71" fmla="*/ 1088923 h 1197077"/>
              <a:gd name="connsiteX72" fmla="*/ 1897626 w 2219632"/>
              <a:gd name="connsiteY72" fmla="*/ 1088923 h 1197077"/>
              <a:gd name="connsiteX73" fmla="*/ 1897626 w 2219632"/>
              <a:gd name="connsiteY73" fmla="*/ 1140542 h 1197077"/>
              <a:gd name="connsiteX74" fmla="*/ 2118852 w 2219632"/>
              <a:gd name="connsiteY74" fmla="*/ 1140542 h 1197077"/>
              <a:gd name="connsiteX75" fmla="*/ 2118852 w 2219632"/>
              <a:gd name="connsiteY75" fmla="*/ 1197077 h 1197077"/>
              <a:gd name="connsiteX76" fmla="*/ 2219632 w 2219632"/>
              <a:gd name="connsiteY76"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66824 h 1197077"/>
              <a:gd name="connsiteX62" fmla="*/ 1510193 w 2219632"/>
              <a:gd name="connsiteY62" fmla="*/ 971970 h 1197077"/>
              <a:gd name="connsiteX63" fmla="*/ 1510192 w 2219632"/>
              <a:gd name="connsiteY63" fmla="*/ 998779 h 1197077"/>
              <a:gd name="connsiteX64" fmla="*/ 1592826 w 2219632"/>
              <a:gd name="connsiteY64" fmla="*/ 998779 h 1197077"/>
              <a:gd name="connsiteX65" fmla="*/ 1592826 w 2219632"/>
              <a:gd name="connsiteY65" fmla="*/ 1008152 h 1197077"/>
              <a:gd name="connsiteX66" fmla="*/ 1612843 w 2219632"/>
              <a:gd name="connsiteY66" fmla="*/ 1058117 h 1197077"/>
              <a:gd name="connsiteX67" fmla="*/ 1651819 w 2219632"/>
              <a:gd name="connsiteY67" fmla="*/ 1032387 h 1197077"/>
              <a:gd name="connsiteX68" fmla="*/ 1651819 w 2219632"/>
              <a:gd name="connsiteY68" fmla="*/ 1054510 h 1197077"/>
              <a:gd name="connsiteX69" fmla="*/ 1850923 w 2219632"/>
              <a:gd name="connsiteY69" fmla="*/ 1054510 h 1197077"/>
              <a:gd name="connsiteX70" fmla="*/ 1875503 w 2219632"/>
              <a:gd name="connsiteY70" fmla="*/ 1054510 h 1197077"/>
              <a:gd name="connsiteX71" fmla="*/ 1875503 w 2219632"/>
              <a:gd name="connsiteY71" fmla="*/ 1088923 h 1197077"/>
              <a:gd name="connsiteX72" fmla="*/ 1897626 w 2219632"/>
              <a:gd name="connsiteY72" fmla="*/ 1088923 h 1197077"/>
              <a:gd name="connsiteX73" fmla="*/ 1897626 w 2219632"/>
              <a:gd name="connsiteY73" fmla="*/ 1140542 h 1197077"/>
              <a:gd name="connsiteX74" fmla="*/ 2118852 w 2219632"/>
              <a:gd name="connsiteY74" fmla="*/ 1140542 h 1197077"/>
              <a:gd name="connsiteX75" fmla="*/ 2118852 w 2219632"/>
              <a:gd name="connsiteY75" fmla="*/ 1197077 h 1197077"/>
              <a:gd name="connsiteX76" fmla="*/ 2219632 w 2219632"/>
              <a:gd name="connsiteY76"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66824 h 1197077"/>
              <a:gd name="connsiteX62" fmla="*/ 1510193 w 2219632"/>
              <a:gd name="connsiteY62" fmla="*/ 971970 h 1197077"/>
              <a:gd name="connsiteX63" fmla="*/ 1510192 w 2219632"/>
              <a:gd name="connsiteY63" fmla="*/ 998779 h 1197077"/>
              <a:gd name="connsiteX64" fmla="*/ 1592826 w 2219632"/>
              <a:gd name="connsiteY64" fmla="*/ 998779 h 1197077"/>
              <a:gd name="connsiteX65" fmla="*/ 1605705 w 2219632"/>
              <a:gd name="connsiteY65" fmla="*/ 1018444 h 1197077"/>
              <a:gd name="connsiteX66" fmla="*/ 1612843 w 2219632"/>
              <a:gd name="connsiteY66" fmla="*/ 1058117 h 1197077"/>
              <a:gd name="connsiteX67" fmla="*/ 1651819 w 2219632"/>
              <a:gd name="connsiteY67" fmla="*/ 1032387 h 1197077"/>
              <a:gd name="connsiteX68" fmla="*/ 1651819 w 2219632"/>
              <a:gd name="connsiteY68" fmla="*/ 1054510 h 1197077"/>
              <a:gd name="connsiteX69" fmla="*/ 1850923 w 2219632"/>
              <a:gd name="connsiteY69" fmla="*/ 1054510 h 1197077"/>
              <a:gd name="connsiteX70" fmla="*/ 1875503 w 2219632"/>
              <a:gd name="connsiteY70" fmla="*/ 1054510 h 1197077"/>
              <a:gd name="connsiteX71" fmla="*/ 1875503 w 2219632"/>
              <a:gd name="connsiteY71" fmla="*/ 1088923 h 1197077"/>
              <a:gd name="connsiteX72" fmla="*/ 1897626 w 2219632"/>
              <a:gd name="connsiteY72" fmla="*/ 1088923 h 1197077"/>
              <a:gd name="connsiteX73" fmla="*/ 1897626 w 2219632"/>
              <a:gd name="connsiteY73" fmla="*/ 1140542 h 1197077"/>
              <a:gd name="connsiteX74" fmla="*/ 2118852 w 2219632"/>
              <a:gd name="connsiteY74" fmla="*/ 1140542 h 1197077"/>
              <a:gd name="connsiteX75" fmla="*/ 2118852 w 2219632"/>
              <a:gd name="connsiteY75" fmla="*/ 1197077 h 1197077"/>
              <a:gd name="connsiteX76" fmla="*/ 2219632 w 2219632"/>
              <a:gd name="connsiteY76"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66824 h 1197077"/>
              <a:gd name="connsiteX62" fmla="*/ 1510193 w 2219632"/>
              <a:gd name="connsiteY62" fmla="*/ 971970 h 1197077"/>
              <a:gd name="connsiteX63" fmla="*/ 1510192 w 2219632"/>
              <a:gd name="connsiteY63" fmla="*/ 998779 h 1197077"/>
              <a:gd name="connsiteX64" fmla="*/ 1592826 w 2219632"/>
              <a:gd name="connsiteY64" fmla="*/ 998779 h 1197077"/>
              <a:gd name="connsiteX65" fmla="*/ 1605705 w 2219632"/>
              <a:gd name="connsiteY65" fmla="*/ 1018444 h 1197077"/>
              <a:gd name="connsiteX66" fmla="*/ 1612843 w 2219632"/>
              <a:gd name="connsiteY66" fmla="*/ 1058117 h 1197077"/>
              <a:gd name="connsiteX67" fmla="*/ 1651819 w 2219632"/>
              <a:gd name="connsiteY67" fmla="*/ 1032387 h 1197077"/>
              <a:gd name="connsiteX68" fmla="*/ 1659546 w 2219632"/>
              <a:gd name="connsiteY68" fmla="*/ 1105969 h 1197077"/>
              <a:gd name="connsiteX69" fmla="*/ 1850923 w 2219632"/>
              <a:gd name="connsiteY69" fmla="*/ 1054510 h 1197077"/>
              <a:gd name="connsiteX70" fmla="*/ 1875503 w 2219632"/>
              <a:gd name="connsiteY70" fmla="*/ 1054510 h 1197077"/>
              <a:gd name="connsiteX71" fmla="*/ 1875503 w 2219632"/>
              <a:gd name="connsiteY71" fmla="*/ 1088923 h 1197077"/>
              <a:gd name="connsiteX72" fmla="*/ 1897626 w 2219632"/>
              <a:gd name="connsiteY72" fmla="*/ 1088923 h 1197077"/>
              <a:gd name="connsiteX73" fmla="*/ 1897626 w 2219632"/>
              <a:gd name="connsiteY73" fmla="*/ 1140542 h 1197077"/>
              <a:gd name="connsiteX74" fmla="*/ 2118852 w 2219632"/>
              <a:gd name="connsiteY74" fmla="*/ 1140542 h 1197077"/>
              <a:gd name="connsiteX75" fmla="*/ 2118852 w 2219632"/>
              <a:gd name="connsiteY75" fmla="*/ 1197077 h 1197077"/>
              <a:gd name="connsiteX76" fmla="*/ 2219632 w 2219632"/>
              <a:gd name="connsiteY76"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66824 h 1197077"/>
              <a:gd name="connsiteX62" fmla="*/ 1510193 w 2219632"/>
              <a:gd name="connsiteY62" fmla="*/ 971970 h 1197077"/>
              <a:gd name="connsiteX63" fmla="*/ 1510192 w 2219632"/>
              <a:gd name="connsiteY63" fmla="*/ 998779 h 1197077"/>
              <a:gd name="connsiteX64" fmla="*/ 1592826 w 2219632"/>
              <a:gd name="connsiteY64" fmla="*/ 998779 h 1197077"/>
              <a:gd name="connsiteX65" fmla="*/ 1605705 w 2219632"/>
              <a:gd name="connsiteY65" fmla="*/ 1018444 h 1197077"/>
              <a:gd name="connsiteX66" fmla="*/ 1612843 w 2219632"/>
              <a:gd name="connsiteY66" fmla="*/ 1058117 h 1197077"/>
              <a:gd name="connsiteX67" fmla="*/ 1651819 w 2219632"/>
              <a:gd name="connsiteY67" fmla="*/ 1081274 h 1197077"/>
              <a:gd name="connsiteX68" fmla="*/ 1659546 w 2219632"/>
              <a:gd name="connsiteY68" fmla="*/ 1105969 h 1197077"/>
              <a:gd name="connsiteX69" fmla="*/ 1850923 w 2219632"/>
              <a:gd name="connsiteY69" fmla="*/ 1054510 h 1197077"/>
              <a:gd name="connsiteX70" fmla="*/ 1875503 w 2219632"/>
              <a:gd name="connsiteY70" fmla="*/ 1054510 h 1197077"/>
              <a:gd name="connsiteX71" fmla="*/ 1875503 w 2219632"/>
              <a:gd name="connsiteY71" fmla="*/ 1088923 h 1197077"/>
              <a:gd name="connsiteX72" fmla="*/ 1897626 w 2219632"/>
              <a:gd name="connsiteY72" fmla="*/ 1088923 h 1197077"/>
              <a:gd name="connsiteX73" fmla="*/ 1897626 w 2219632"/>
              <a:gd name="connsiteY73" fmla="*/ 1140542 h 1197077"/>
              <a:gd name="connsiteX74" fmla="*/ 2118852 w 2219632"/>
              <a:gd name="connsiteY74" fmla="*/ 1140542 h 1197077"/>
              <a:gd name="connsiteX75" fmla="*/ 2118852 w 2219632"/>
              <a:gd name="connsiteY75" fmla="*/ 1197077 h 1197077"/>
              <a:gd name="connsiteX76" fmla="*/ 2219632 w 2219632"/>
              <a:gd name="connsiteY76"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66824 h 1197077"/>
              <a:gd name="connsiteX62" fmla="*/ 1510193 w 2219632"/>
              <a:gd name="connsiteY62" fmla="*/ 971970 h 1197077"/>
              <a:gd name="connsiteX63" fmla="*/ 1510192 w 2219632"/>
              <a:gd name="connsiteY63" fmla="*/ 998779 h 1197077"/>
              <a:gd name="connsiteX64" fmla="*/ 1592826 w 2219632"/>
              <a:gd name="connsiteY64" fmla="*/ 998779 h 1197077"/>
              <a:gd name="connsiteX65" fmla="*/ 1605705 w 2219632"/>
              <a:gd name="connsiteY65" fmla="*/ 1018444 h 1197077"/>
              <a:gd name="connsiteX66" fmla="*/ 1612843 w 2219632"/>
              <a:gd name="connsiteY66" fmla="*/ 1058117 h 1197077"/>
              <a:gd name="connsiteX67" fmla="*/ 1649243 w 2219632"/>
              <a:gd name="connsiteY67" fmla="*/ 1073554 h 1197077"/>
              <a:gd name="connsiteX68" fmla="*/ 1659546 w 2219632"/>
              <a:gd name="connsiteY68" fmla="*/ 1105969 h 1197077"/>
              <a:gd name="connsiteX69" fmla="*/ 1850923 w 2219632"/>
              <a:gd name="connsiteY69" fmla="*/ 1054510 h 1197077"/>
              <a:gd name="connsiteX70" fmla="*/ 1875503 w 2219632"/>
              <a:gd name="connsiteY70" fmla="*/ 1054510 h 1197077"/>
              <a:gd name="connsiteX71" fmla="*/ 1875503 w 2219632"/>
              <a:gd name="connsiteY71" fmla="*/ 1088923 h 1197077"/>
              <a:gd name="connsiteX72" fmla="*/ 1897626 w 2219632"/>
              <a:gd name="connsiteY72" fmla="*/ 1088923 h 1197077"/>
              <a:gd name="connsiteX73" fmla="*/ 1897626 w 2219632"/>
              <a:gd name="connsiteY73" fmla="*/ 1140542 h 1197077"/>
              <a:gd name="connsiteX74" fmla="*/ 2118852 w 2219632"/>
              <a:gd name="connsiteY74" fmla="*/ 1140542 h 1197077"/>
              <a:gd name="connsiteX75" fmla="*/ 2118852 w 2219632"/>
              <a:gd name="connsiteY75" fmla="*/ 1197077 h 1197077"/>
              <a:gd name="connsiteX76" fmla="*/ 2219632 w 2219632"/>
              <a:gd name="connsiteY76" fmla="*/ 1197077 h 1197077"/>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62945 w 2219632"/>
              <a:gd name="connsiteY58" fmla="*/ 909713 h 1197077"/>
              <a:gd name="connsiteX59" fmla="*/ 1368096 w 2219632"/>
              <a:gd name="connsiteY59" fmla="*/ 954649 h 1197077"/>
              <a:gd name="connsiteX60" fmla="*/ 1403320 w 2219632"/>
              <a:gd name="connsiteY60" fmla="*/ 954649 h 1197077"/>
              <a:gd name="connsiteX61" fmla="*/ 1408471 w 2219632"/>
              <a:gd name="connsiteY61" fmla="*/ 966824 h 1197077"/>
              <a:gd name="connsiteX62" fmla="*/ 1510193 w 2219632"/>
              <a:gd name="connsiteY62" fmla="*/ 971970 h 1197077"/>
              <a:gd name="connsiteX63" fmla="*/ 1510192 w 2219632"/>
              <a:gd name="connsiteY63" fmla="*/ 998779 h 1197077"/>
              <a:gd name="connsiteX64" fmla="*/ 1592826 w 2219632"/>
              <a:gd name="connsiteY64" fmla="*/ 998779 h 1197077"/>
              <a:gd name="connsiteX65" fmla="*/ 1605705 w 2219632"/>
              <a:gd name="connsiteY65" fmla="*/ 1018444 h 1197077"/>
              <a:gd name="connsiteX66" fmla="*/ 1623146 w 2219632"/>
              <a:gd name="connsiteY66" fmla="*/ 1073555 h 1197077"/>
              <a:gd name="connsiteX67" fmla="*/ 1649243 w 2219632"/>
              <a:gd name="connsiteY67" fmla="*/ 1073554 h 1197077"/>
              <a:gd name="connsiteX68" fmla="*/ 1659546 w 2219632"/>
              <a:gd name="connsiteY68" fmla="*/ 1105969 h 1197077"/>
              <a:gd name="connsiteX69" fmla="*/ 1850923 w 2219632"/>
              <a:gd name="connsiteY69" fmla="*/ 1054510 h 1197077"/>
              <a:gd name="connsiteX70" fmla="*/ 1875503 w 2219632"/>
              <a:gd name="connsiteY70" fmla="*/ 1054510 h 1197077"/>
              <a:gd name="connsiteX71" fmla="*/ 1875503 w 2219632"/>
              <a:gd name="connsiteY71" fmla="*/ 1088923 h 1197077"/>
              <a:gd name="connsiteX72" fmla="*/ 1897626 w 2219632"/>
              <a:gd name="connsiteY72" fmla="*/ 1088923 h 1197077"/>
              <a:gd name="connsiteX73" fmla="*/ 1897626 w 2219632"/>
              <a:gd name="connsiteY73" fmla="*/ 1140542 h 1197077"/>
              <a:gd name="connsiteX74" fmla="*/ 2118852 w 2219632"/>
              <a:gd name="connsiteY74" fmla="*/ 1140542 h 1197077"/>
              <a:gd name="connsiteX75" fmla="*/ 2118852 w 2219632"/>
              <a:gd name="connsiteY75" fmla="*/ 1197077 h 1197077"/>
              <a:gd name="connsiteX76" fmla="*/ 2219632 w 2219632"/>
              <a:gd name="connsiteY76" fmla="*/ 1197077 h 1197077"/>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623146 w 2229935"/>
              <a:gd name="connsiteY66" fmla="*/ 1073555 h 1238245"/>
              <a:gd name="connsiteX67" fmla="*/ 1649243 w 2229935"/>
              <a:gd name="connsiteY67" fmla="*/ 1073554 h 1238245"/>
              <a:gd name="connsiteX68" fmla="*/ 1659546 w 2229935"/>
              <a:gd name="connsiteY68" fmla="*/ 1105969 h 1238245"/>
              <a:gd name="connsiteX69" fmla="*/ 1850923 w 2229935"/>
              <a:gd name="connsiteY69" fmla="*/ 1054510 h 1238245"/>
              <a:gd name="connsiteX70" fmla="*/ 1875503 w 2229935"/>
              <a:gd name="connsiteY70" fmla="*/ 1054510 h 1238245"/>
              <a:gd name="connsiteX71" fmla="*/ 1875503 w 2229935"/>
              <a:gd name="connsiteY71" fmla="*/ 1088923 h 1238245"/>
              <a:gd name="connsiteX72" fmla="*/ 1897626 w 2229935"/>
              <a:gd name="connsiteY72" fmla="*/ 1088923 h 1238245"/>
              <a:gd name="connsiteX73" fmla="*/ 1897626 w 2229935"/>
              <a:gd name="connsiteY73" fmla="*/ 1140542 h 1238245"/>
              <a:gd name="connsiteX74" fmla="*/ 2118852 w 2229935"/>
              <a:gd name="connsiteY74" fmla="*/ 1140542 h 1238245"/>
              <a:gd name="connsiteX75" fmla="*/ 2118852 w 2229935"/>
              <a:gd name="connsiteY75" fmla="*/ 1197077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623146 w 2229935"/>
              <a:gd name="connsiteY66" fmla="*/ 1073555 h 1238245"/>
              <a:gd name="connsiteX67" fmla="*/ 1649243 w 2229935"/>
              <a:gd name="connsiteY67" fmla="*/ 1073554 h 1238245"/>
              <a:gd name="connsiteX68" fmla="*/ 1659546 w 2229935"/>
              <a:gd name="connsiteY68" fmla="*/ 1105969 h 1238245"/>
              <a:gd name="connsiteX69" fmla="*/ 1850923 w 2229935"/>
              <a:gd name="connsiteY69" fmla="*/ 1054510 h 1238245"/>
              <a:gd name="connsiteX70" fmla="*/ 1875503 w 2229935"/>
              <a:gd name="connsiteY70" fmla="*/ 1054510 h 1238245"/>
              <a:gd name="connsiteX71" fmla="*/ 1875503 w 2229935"/>
              <a:gd name="connsiteY71" fmla="*/ 1088923 h 1238245"/>
              <a:gd name="connsiteX72" fmla="*/ 1897626 w 2229935"/>
              <a:gd name="connsiteY72" fmla="*/ 1088923 h 1238245"/>
              <a:gd name="connsiteX73" fmla="*/ 1897626 w 2229935"/>
              <a:gd name="connsiteY73" fmla="*/ 1140542 h 1238245"/>
              <a:gd name="connsiteX74" fmla="*/ 2118852 w 2229935"/>
              <a:gd name="connsiteY74" fmla="*/ 1140542 h 1238245"/>
              <a:gd name="connsiteX75" fmla="*/ 2136883 w 2229935"/>
              <a:gd name="connsiteY75" fmla="*/ 1233100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623146 w 2229935"/>
              <a:gd name="connsiteY66" fmla="*/ 1073555 h 1238245"/>
              <a:gd name="connsiteX67" fmla="*/ 1649243 w 2229935"/>
              <a:gd name="connsiteY67" fmla="*/ 1073554 h 1238245"/>
              <a:gd name="connsiteX68" fmla="*/ 1659546 w 2229935"/>
              <a:gd name="connsiteY68" fmla="*/ 1105969 h 1238245"/>
              <a:gd name="connsiteX69" fmla="*/ 1850923 w 2229935"/>
              <a:gd name="connsiteY69" fmla="*/ 1054510 h 1238245"/>
              <a:gd name="connsiteX70" fmla="*/ 1875503 w 2229935"/>
              <a:gd name="connsiteY70" fmla="*/ 1054510 h 1238245"/>
              <a:gd name="connsiteX71" fmla="*/ 1875503 w 2229935"/>
              <a:gd name="connsiteY71" fmla="*/ 1088923 h 1238245"/>
              <a:gd name="connsiteX72" fmla="*/ 1897626 w 2229935"/>
              <a:gd name="connsiteY72" fmla="*/ 1088923 h 1238245"/>
              <a:gd name="connsiteX73" fmla="*/ 1897626 w 2229935"/>
              <a:gd name="connsiteY73" fmla="*/ 1140542 h 1238245"/>
              <a:gd name="connsiteX74" fmla="*/ 2118852 w 2229935"/>
              <a:gd name="connsiteY74" fmla="*/ 1140542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623146 w 2229935"/>
              <a:gd name="connsiteY66" fmla="*/ 1073555 h 1238245"/>
              <a:gd name="connsiteX67" fmla="*/ 1649243 w 2229935"/>
              <a:gd name="connsiteY67" fmla="*/ 1073554 h 1238245"/>
              <a:gd name="connsiteX68" fmla="*/ 1659546 w 2229935"/>
              <a:gd name="connsiteY68" fmla="*/ 1105969 h 1238245"/>
              <a:gd name="connsiteX69" fmla="*/ 1850923 w 2229935"/>
              <a:gd name="connsiteY69" fmla="*/ 1054510 h 1238245"/>
              <a:gd name="connsiteX70" fmla="*/ 1875503 w 2229935"/>
              <a:gd name="connsiteY70" fmla="*/ 1054510 h 1238245"/>
              <a:gd name="connsiteX71" fmla="*/ 1875503 w 2229935"/>
              <a:gd name="connsiteY71" fmla="*/ 1088923 h 1238245"/>
              <a:gd name="connsiteX72" fmla="*/ 1897626 w 2229935"/>
              <a:gd name="connsiteY72" fmla="*/ 1088923 h 1238245"/>
              <a:gd name="connsiteX73" fmla="*/ 1897626 w 2229935"/>
              <a:gd name="connsiteY73" fmla="*/ 1140542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623146 w 2229935"/>
              <a:gd name="connsiteY66" fmla="*/ 1073555 h 1238245"/>
              <a:gd name="connsiteX67" fmla="*/ 1649243 w 2229935"/>
              <a:gd name="connsiteY67" fmla="*/ 1073554 h 1238245"/>
              <a:gd name="connsiteX68" fmla="*/ 1659546 w 2229935"/>
              <a:gd name="connsiteY68" fmla="*/ 1105969 h 1238245"/>
              <a:gd name="connsiteX69" fmla="*/ 1850923 w 2229935"/>
              <a:gd name="connsiteY69" fmla="*/ 1054510 h 1238245"/>
              <a:gd name="connsiteX70" fmla="*/ 1875503 w 2229935"/>
              <a:gd name="connsiteY70" fmla="*/ 1054510 h 1238245"/>
              <a:gd name="connsiteX71" fmla="*/ 1875503 w 2229935"/>
              <a:gd name="connsiteY71" fmla="*/ 1088923 h 1238245"/>
              <a:gd name="connsiteX72" fmla="*/ 1897626 w 2229935"/>
              <a:gd name="connsiteY72" fmla="*/ 1088923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623146 w 2229935"/>
              <a:gd name="connsiteY66" fmla="*/ 1073555 h 1238245"/>
              <a:gd name="connsiteX67" fmla="*/ 1649243 w 2229935"/>
              <a:gd name="connsiteY67" fmla="*/ 1073554 h 1238245"/>
              <a:gd name="connsiteX68" fmla="*/ 1659546 w 2229935"/>
              <a:gd name="connsiteY68" fmla="*/ 1105969 h 1238245"/>
              <a:gd name="connsiteX69" fmla="*/ 1850923 w 2229935"/>
              <a:gd name="connsiteY69" fmla="*/ 1054510 h 1238245"/>
              <a:gd name="connsiteX70" fmla="*/ 1875503 w 2229935"/>
              <a:gd name="connsiteY70" fmla="*/ 1054510 h 1238245"/>
              <a:gd name="connsiteX71" fmla="*/ 1875503 w 2229935"/>
              <a:gd name="connsiteY71" fmla="*/ 1088923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623146 w 2229935"/>
              <a:gd name="connsiteY66" fmla="*/ 1073555 h 1238245"/>
              <a:gd name="connsiteX67" fmla="*/ 1649243 w 2229935"/>
              <a:gd name="connsiteY67" fmla="*/ 1073554 h 1238245"/>
              <a:gd name="connsiteX68" fmla="*/ 1659546 w 2229935"/>
              <a:gd name="connsiteY68" fmla="*/ 1105969 h 1238245"/>
              <a:gd name="connsiteX69" fmla="*/ 1850923 w 2229935"/>
              <a:gd name="connsiteY69" fmla="*/ 1054510 h 1238245"/>
              <a:gd name="connsiteX70" fmla="*/ 1875503 w 2229935"/>
              <a:gd name="connsiteY70" fmla="*/ 1054510 h 1238245"/>
              <a:gd name="connsiteX71" fmla="*/ 1885806 w 2229935"/>
              <a:gd name="connsiteY71" fmla="*/ 1142957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623146 w 2229935"/>
              <a:gd name="connsiteY66" fmla="*/ 1073555 h 1238245"/>
              <a:gd name="connsiteX67" fmla="*/ 1649243 w 2229935"/>
              <a:gd name="connsiteY67" fmla="*/ 1073554 h 1238245"/>
              <a:gd name="connsiteX68" fmla="*/ 1659546 w 2229935"/>
              <a:gd name="connsiteY68" fmla="*/ 1105969 h 1238245"/>
              <a:gd name="connsiteX69" fmla="*/ 1850923 w 2229935"/>
              <a:gd name="connsiteY69" fmla="*/ 1054510 h 1238245"/>
              <a:gd name="connsiteX70" fmla="*/ 1875503 w 2229935"/>
              <a:gd name="connsiteY70" fmla="*/ 1054510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623146 w 2229935"/>
              <a:gd name="connsiteY66" fmla="*/ 1073555 h 1238245"/>
              <a:gd name="connsiteX67" fmla="*/ 1649243 w 2229935"/>
              <a:gd name="connsiteY67" fmla="*/ 1073554 h 1238245"/>
              <a:gd name="connsiteX68" fmla="*/ 1659546 w 2229935"/>
              <a:gd name="connsiteY68" fmla="*/ 1105969 h 1238245"/>
              <a:gd name="connsiteX69" fmla="*/ 1850923 w 2229935"/>
              <a:gd name="connsiteY69" fmla="*/ 1054510 h 1238245"/>
              <a:gd name="connsiteX70" fmla="*/ 1880655 w 2229935"/>
              <a:gd name="connsiteY70" fmla="*/ 1126555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623146 w 2229935"/>
              <a:gd name="connsiteY66" fmla="*/ 1073555 h 1238245"/>
              <a:gd name="connsiteX67" fmla="*/ 1649243 w 2229935"/>
              <a:gd name="connsiteY67" fmla="*/ 1073554 h 1238245"/>
              <a:gd name="connsiteX68" fmla="*/ 1659546 w 2229935"/>
              <a:gd name="connsiteY68" fmla="*/ 1105969 h 1238245"/>
              <a:gd name="connsiteX69" fmla="*/ 1781377 w 2229935"/>
              <a:gd name="connsiteY69" fmla="*/ 1129127 h 1238245"/>
              <a:gd name="connsiteX70" fmla="*/ 1880655 w 2229935"/>
              <a:gd name="connsiteY70" fmla="*/ 1126555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623146 w 2229935"/>
              <a:gd name="connsiteY66" fmla="*/ 1073555 h 1238245"/>
              <a:gd name="connsiteX67" fmla="*/ 1649243 w 2229935"/>
              <a:gd name="connsiteY67" fmla="*/ 1073554 h 1238245"/>
              <a:gd name="connsiteX68" fmla="*/ 1659546 w 2229935"/>
              <a:gd name="connsiteY68" fmla="*/ 1105969 h 1238245"/>
              <a:gd name="connsiteX69" fmla="*/ 1781377 w 2229935"/>
              <a:gd name="connsiteY69" fmla="*/ 1129127 h 1238245"/>
              <a:gd name="connsiteX70" fmla="*/ 1880655 w 2229935"/>
              <a:gd name="connsiteY70" fmla="*/ 1123982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540721 w 2229935"/>
              <a:gd name="connsiteY66" fmla="*/ 1130161 h 1238245"/>
              <a:gd name="connsiteX67" fmla="*/ 1649243 w 2229935"/>
              <a:gd name="connsiteY67" fmla="*/ 1073554 h 1238245"/>
              <a:gd name="connsiteX68" fmla="*/ 1659546 w 2229935"/>
              <a:gd name="connsiteY68" fmla="*/ 1105969 h 1238245"/>
              <a:gd name="connsiteX69" fmla="*/ 1781377 w 2229935"/>
              <a:gd name="connsiteY69" fmla="*/ 1129127 h 1238245"/>
              <a:gd name="connsiteX70" fmla="*/ 1880655 w 2229935"/>
              <a:gd name="connsiteY70" fmla="*/ 1123982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540721 w 2229935"/>
              <a:gd name="connsiteY66" fmla="*/ 1130161 h 1238245"/>
              <a:gd name="connsiteX67" fmla="*/ 1592576 w 2229935"/>
              <a:gd name="connsiteY67" fmla="*/ 1184192 h 1238245"/>
              <a:gd name="connsiteX68" fmla="*/ 1659546 w 2229935"/>
              <a:gd name="connsiteY68" fmla="*/ 1105969 h 1238245"/>
              <a:gd name="connsiteX69" fmla="*/ 1781377 w 2229935"/>
              <a:gd name="connsiteY69" fmla="*/ 1129127 h 1238245"/>
              <a:gd name="connsiteX70" fmla="*/ 1880655 w 2229935"/>
              <a:gd name="connsiteY70" fmla="*/ 1123982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540721 w 2229935"/>
              <a:gd name="connsiteY66" fmla="*/ 1130161 h 1238245"/>
              <a:gd name="connsiteX67" fmla="*/ 1592576 w 2229935"/>
              <a:gd name="connsiteY67" fmla="*/ 1184192 h 1238245"/>
              <a:gd name="connsiteX68" fmla="*/ 1654394 w 2229935"/>
              <a:gd name="connsiteY68" fmla="*/ 1183158 h 1238245"/>
              <a:gd name="connsiteX69" fmla="*/ 1781377 w 2229935"/>
              <a:gd name="connsiteY69" fmla="*/ 1129127 h 1238245"/>
              <a:gd name="connsiteX70" fmla="*/ 1880655 w 2229935"/>
              <a:gd name="connsiteY70" fmla="*/ 1123982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540721 w 2229935"/>
              <a:gd name="connsiteY66" fmla="*/ 1130161 h 1238245"/>
              <a:gd name="connsiteX67" fmla="*/ 1592576 w 2229935"/>
              <a:gd name="connsiteY67" fmla="*/ 1184192 h 1238245"/>
              <a:gd name="connsiteX68" fmla="*/ 1654394 w 2229935"/>
              <a:gd name="connsiteY68" fmla="*/ 1183158 h 1238245"/>
              <a:gd name="connsiteX69" fmla="*/ 1683497 w 2229935"/>
              <a:gd name="connsiteY69" fmla="*/ 1105970 h 1238245"/>
              <a:gd name="connsiteX70" fmla="*/ 1880655 w 2229935"/>
              <a:gd name="connsiteY70" fmla="*/ 1123982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540721 w 2229935"/>
              <a:gd name="connsiteY66" fmla="*/ 1130161 h 1238245"/>
              <a:gd name="connsiteX67" fmla="*/ 1592576 w 2229935"/>
              <a:gd name="connsiteY67" fmla="*/ 1184192 h 1238245"/>
              <a:gd name="connsiteX68" fmla="*/ 1654394 w 2229935"/>
              <a:gd name="connsiteY68" fmla="*/ 1183158 h 1238245"/>
              <a:gd name="connsiteX69" fmla="*/ 1683497 w 2229935"/>
              <a:gd name="connsiteY69" fmla="*/ 1105970 h 1238245"/>
              <a:gd name="connsiteX70" fmla="*/ 1880655 w 2229935"/>
              <a:gd name="connsiteY70" fmla="*/ 1116264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540721 w 2229935"/>
              <a:gd name="connsiteY66" fmla="*/ 1130161 h 1238245"/>
              <a:gd name="connsiteX67" fmla="*/ 1592576 w 2229935"/>
              <a:gd name="connsiteY67" fmla="*/ 1184192 h 1238245"/>
              <a:gd name="connsiteX68" fmla="*/ 1654394 w 2229935"/>
              <a:gd name="connsiteY68" fmla="*/ 1183158 h 1238245"/>
              <a:gd name="connsiteX69" fmla="*/ 1683497 w 2229935"/>
              <a:gd name="connsiteY69" fmla="*/ 1111116 h 1238245"/>
              <a:gd name="connsiteX70" fmla="*/ 1880655 w 2229935"/>
              <a:gd name="connsiteY70" fmla="*/ 1116264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540721 w 2229935"/>
              <a:gd name="connsiteY66" fmla="*/ 1130161 h 1238245"/>
              <a:gd name="connsiteX67" fmla="*/ 1592576 w 2229935"/>
              <a:gd name="connsiteY67" fmla="*/ 1184192 h 1238245"/>
              <a:gd name="connsiteX68" fmla="*/ 1654394 w 2229935"/>
              <a:gd name="connsiteY68" fmla="*/ 1183158 h 1238245"/>
              <a:gd name="connsiteX69" fmla="*/ 1683497 w 2229935"/>
              <a:gd name="connsiteY69" fmla="*/ 1111116 h 1238245"/>
              <a:gd name="connsiteX70" fmla="*/ 1880655 w 2229935"/>
              <a:gd name="connsiteY70" fmla="*/ 1116264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540721 w 2229935"/>
              <a:gd name="connsiteY66" fmla="*/ 1130161 h 1238245"/>
              <a:gd name="connsiteX67" fmla="*/ 1592576 w 2229935"/>
              <a:gd name="connsiteY67" fmla="*/ 1184192 h 1238245"/>
              <a:gd name="connsiteX68" fmla="*/ 1675000 w 2229935"/>
              <a:gd name="connsiteY68" fmla="*/ 1085384 h 1238245"/>
              <a:gd name="connsiteX69" fmla="*/ 1683497 w 2229935"/>
              <a:gd name="connsiteY69" fmla="*/ 1111116 h 1238245"/>
              <a:gd name="connsiteX70" fmla="*/ 1880655 w 2229935"/>
              <a:gd name="connsiteY70" fmla="*/ 1116264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540721 w 2229935"/>
              <a:gd name="connsiteY66" fmla="*/ 1130161 h 1238245"/>
              <a:gd name="connsiteX67" fmla="*/ 1628637 w 2229935"/>
              <a:gd name="connsiteY67" fmla="*/ 1078700 h 1238245"/>
              <a:gd name="connsiteX68" fmla="*/ 1675000 w 2229935"/>
              <a:gd name="connsiteY68" fmla="*/ 1085384 h 1238245"/>
              <a:gd name="connsiteX69" fmla="*/ 1683497 w 2229935"/>
              <a:gd name="connsiteY69" fmla="*/ 1111116 h 1238245"/>
              <a:gd name="connsiteX70" fmla="*/ 1880655 w 2229935"/>
              <a:gd name="connsiteY70" fmla="*/ 1116264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540721 w 2229935"/>
              <a:gd name="connsiteY66" fmla="*/ 1130161 h 1238245"/>
              <a:gd name="connsiteX67" fmla="*/ 1636364 w 2229935"/>
              <a:gd name="connsiteY67" fmla="*/ 1083847 h 1238245"/>
              <a:gd name="connsiteX68" fmla="*/ 1675000 w 2229935"/>
              <a:gd name="connsiteY68" fmla="*/ 1085384 h 1238245"/>
              <a:gd name="connsiteX69" fmla="*/ 1683497 w 2229935"/>
              <a:gd name="connsiteY69" fmla="*/ 1111116 h 1238245"/>
              <a:gd name="connsiteX70" fmla="*/ 1880655 w 2229935"/>
              <a:gd name="connsiteY70" fmla="*/ 1116264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633448 w 2229935"/>
              <a:gd name="connsiteY66" fmla="*/ 1052971 h 1238245"/>
              <a:gd name="connsiteX67" fmla="*/ 1636364 w 2229935"/>
              <a:gd name="connsiteY67" fmla="*/ 1083847 h 1238245"/>
              <a:gd name="connsiteX68" fmla="*/ 1675000 w 2229935"/>
              <a:gd name="connsiteY68" fmla="*/ 1085384 h 1238245"/>
              <a:gd name="connsiteX69" fmla="*/ 1683497 w 2229935"/>
              <a:gd name="connsiteY69" fmla="*/ 1111116 h 1238245"/>
              <a:gd name="connsiteX70" fmla="*/ 1880655 w 2229935"/>
              <a:gd name="connsiteY70" fmla="*/ 1116264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5705 w 2229935"/>
              <a:gd name="connsiteY65" fmla="*/ 1018444 h 1238245"/>
              <a:gd name="connsiteX66" fmla="*/ 1633448 w 2229935"/>
              <a:gd name="connsiteY66" fmla="*/ 1047825 h 1238245"/>
              <a:gd name="connsiteX67" fmla="*/ 1636364 w 2229935"/>
              <a:gd name="connsiteY67" fmla="*/ 1083847 h 1238245"/>
              <a:gd name="connsiteX68" fmla="*/ 1675000 w 2229935"/>
              <a:gd name="connsiteY68" fmla="*/ 1085384 h 1238245"/>
              <a:gd name="connsiteX69" fmla="*/ 1683497 w 2229935"/>
              <a:gd name="connsiteY69" fmla="*/ 1111116 h 1238245"/>
              <a:gd name="connsiteX70" fmla="*/ 1880655 w 2229935"/>
              <a:gd name="connsiteY70" fmla="*/ 1116264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603129 w 2229935"/>
              <a:gd name="connsiteY65" fmla="*/ 1041601 h 1238245"/>
              <a:gd name="connsiteX66" fmla="*/ 1633448 w 2229935"/>
              <a:gd name="connsiteY66" fmla="*/ 1047825 h 1238245"/>
              <a:gd name="connsiteX67" fmla="*/ 1636364 w 2229935"/>
              <a:gd name="connsiteY67" fmla="*/ 1083847 h 1238245"/>
              <a:gd name="connsiteX68" fmla="*/ 1675000 w 2229935"/>
              <a:gd name="connsiteY68" fmla="*/ 1085384 h 1238245"/>
              <a:gd name="connsiteX69" fmla="*/ 1683497 w 2229935"/>
              <a:gd name="connsiteY69" fmla="*/ 1111116 h 1238245"/>
              <a:gd name="connsiteX70" fmla="*/ 1880655 w 2229935"/>
              <a:gd name="connsiteY70" fmla="*/ 1116264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595402 w 2229935"/>
              <a:gd name="connsiteY65" fmla="*/ 1049321 h 1238245"/>
              <a:gd name="connsiteX66" fmla="*/ 1633448 w 2229935"/>
              <a:gd name="connsiteY66" fmla="*/ 1047825 h 1238245"/>
              <a:gd name="connsiteX67" fmla="*/ 1636364 w 2229935"/>
              <a:gd name="connsiteY67" fmla="*/ 1083847 h 1238245"/>
              <a:gd name="connsiteX68" fmla="*/ 1675000 w 2229935"/>
              <a:gd name="connsiteY68" fmla="*/ 1085384 h 1238245"/>
              <a:gd name="connsiteX69" fmla="*/ 1683497 w 2229935"/>
              <a:gd name="connsiteY69" fmla="*/ 1111116 h 1238245"/>
              <a:gd name="connsiteX70" fmla="*/ 1880655 w 2229935"/>
              <a:gd name="connsiteY70" fmla="*/ 1116264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5"/>
              <a:gd name="connsiteX1" fmla="*/ 287594 w 2229935"/>
              <a:gd name="connsiteY1" fmla="*/ 0 h 1238245"/>
              <a:gd name="connsiteX2" fmla="*/ 287594 w 2229935"/>
              <a:gd name="connsiteY2" fmla="*/ 29497 h 1238245"/>
              <a:gd name="connsiteX3" fmla="*/ 378542 w 2229935"/>
              <a:gd name="connsiteY3" fmla="*/ 29497 h 1238245"/>
              <a:gd name="connsiteX4" fmla="*/ 378542 w 2229935"/>
              <a:gd name="connsiteY4" fmla="*/ 51619 h 1238245"/>
              <a:gd name="connsiteX5" fmla="*/ 400665 w 2229935"/>
              <a:gd name="connsiteY5" fmla="*/ 51619 h 1238245"/>
              <a:gd name="connsiteX6" fmla="*/ 400665 w 2229935"/>
              <a:gd name="connsiteY6" fmla="*/ 110613 h 1238245"/>
              <a:gd name="connsiteX7" fmla="*/ 412955 w 2229935"/>
              <a:gd name="connsiteY7" fmla="*/ 110613 h 1238245"/>
              <a:gd name="connsiteX8" fmla="*/ 412955 w 2229935"/>
              <a:gd name="connsiteY8" fmla="*/ 181897 h 1238245"/>
              <a:gd name="connsiteX9" fmla="*/ 432619 w 2229935"/>
              <a:gd name="connsiteY9" fmla="*/ 181897 h 1238245"/>
              <a:gd name="connsiteX10" fmla="*/ 432619 w 2229935"/>
              <a:gd name="connsiteY10" fmla="*/ 248265 h 1238245"/>
              <a:gd name="connsiteX11" fmla="*/ 437536 w 2229935"/>
              <a:gd name="connsiteY11" fmla="*/ 248265 h 1238245"/>
              <a:gd name="connsiteX12" fmla="*/ 437536 w 2229935"/>
              <a:gd name="connsiteY12" fmla="*/ 290052 h 1238245"/>
              <a:gd name="connsiteX13" fmla="*/ 479323 w 2229935"/>
              <a:gd name="connsiteY13" fmla="*/ 290052 h 1238245"/>
              <a:gd name="connsiteX14" fmla="*/ 479323 w 2229935"/>
              <a:gd name="connsiteY14" fmla="*/ 290052 h 1238245"/>
              <a:gd name="connsiteX15" fmla="*/ 523568 w 2229935"/>
              <a:gd name="connsiteY15" fmla="*/ 290052 h 1238245"/>
              <a:gd name="connsiteX16" fmla="*/ 523568 w 2229935"/>
              <a:gd name="connsiteY16" fmla="*/ 324465 h 1238245"/>
              <a:gd name="connsiteX17" fmla="*/ 587478 w 2229935"/>
              <a:gd name="connsiteY17" fmla="*/ 324465 h 1238245"/>
              <a:gd name="connsiteX18" fmla="*/ 587478 w 2229935"/>
              <a:gd name="connsiteY18" fmla="*/ 336755 h 1238245"/>
              <a:gd name="connsiteX19" fmla="*/ 619432 w 2229935"/>
              <a:gd name="connsiteY19" fmla="*/ 336755 h 1238245"/>
              <a:gd name="connsiteX20" fmla="*/ 619432 w 2229935"/>
              <a:gd name="connsiteY20" fmla="*/ 417871 h 1238245"/>
              <a:gd name="connsiteX21" fmla="*/ 631723 w 2229935"/>
              <a:gd name="connsiteY21" fmla="*/ 417871 h 1238245"/>
              <a:gd name="connsiteX22" fmla="*/ 631723 w 2229935"/>
              <a:gd name="connsiteY22" fmla="*/ 479323 h 1238245"/>
              <a:gd name="connsiteX23" fmla="*/ 639097 w 2229935"/>
              <a:gd name="connsiteY23" fmla="*/ 479323 h 1238245"/>
              <a:gd name="connsiteX24" fmla="*/ 639097 w 2229935"/>
              <a:gd name="connsiteY24" fmla="*/ 511277 h 1238245"/>
              <a:gd name="connsiteX25" fmla="*/ 639097 w 2229935"/>
              <a:gd name="connsiteY25" fmla="*/ 511277 h 1238245"/>
              <a:gd name="connsiteX26" fmla="*/ 663678 w 2229935"/>
              <a:gd name="connsiteY26" fmla="*/ 511277 h 1238245"/>
              <a:gd name="connsiteX27" fmla="*/ 663678 w 2229935"/>
              <a:gd name="connsiteY27" fmla="*/ 511277 h 1238245"/>
              <a:gd name="connsiteX28" fmla="*/ 663678 w 2229935"/>
              <a:gd name="connsiteY28" fmla="*/ 535858 h 1238245"/>
              <a:gd name="connsiteX29" fmla="*/ 727587 w 2229935"/>
              <a:gd name="connsiteY29" fmla="*/ 535858 h 1238245"/>
              <a:gd name="connsiteX30" fmla="*/ 727587 w 2229935"/>
              <a:gd name="connsiteY30" fmla="*/ 535858 h 1238245"/>
              <a:gd name="connsiteX31" fmla="*/ 747252 w 2229935"/>
              <a:gd name="connsiteY31" fmla="*/ 555523 h 1238245"/>
              <a:gd name="connsiteX32" fmla="*/ 747252 w 2229935"/>
              <a:gd name="connsiteY32" fmla="*/ 572729 h 1238245"/>
              <a:gd name="connsiteX33" fmla="*/ 796413 w 2229935"/>
              <a:gd name="connsiteY33" fmla="*/ 572729 h 1238245"/>
              <a:gd name="connsiteX34" fmla="*/ 796413 w 2229935"/>
              <a:gd name="connsiteY34" fmla="*/ 609600 h 1238245"/>
              <a:gd name="connsiteX35" fmla="*/ 818536 w 2229935"/>
              <a:gd name="connsiteY35" fmla="*/ 609600 h 1238245"/>
              <a:gd name="connsiteX36" fmla="*/ 818536 w 2229935"/>
              <a:gd name="connsiteY36" fmla="*/ 668594 h 1238245"/>
              <a:gd name="connsiteX37" fmla="*/ 833284 w 2229935"/>
              <a:gd name="connsiteY37" fmla="*/ 668594 h 1238245"/>
              <a:gd name="connsiteX38" fmla="*/ 833284 w 2229935"/>
              <a:gd name="connsiteY38" fmla="*/ 715297 h 1238245"/>
              <a:gd name="connsiteX39" fmla="*/ 848032 w 2229935"/>
              <a:gd name="connsiteY39" fmla="*/ 715297 h 1238245"/>
              <a:gd name="connsiteX40" fmla="*/ 848032 w 2229935"/>
              <a:gd name="connsiteY40" fmla="*/ 744794 h 1238245"/>
              <a:gd name="connsiteX41" fmla="*/ 924232 w 2229935"/>
              <a:gd name="connsiteY41" fmla="*/ 744794 h 1238245"/>
              <a:gd name="connsiteX42" fmla="*/ 924232 w 2229935"/>
              <a:gd name="connsiteY42" fmla="*/ 757084 h 1238245"/>
              <a:gd name="connsiteX43" fmla="*/ 956187 w 2229935"/>
              <a:gd name="connsiteY43" fmla="*/ 757084 h 1238245"/>
              <a:gd name="connsiteX44" fmla="*/ 956187 w 2229935"/>
              <a:gd name="connsiteY44" fmla="*/ 779206 h 1238245"/>
              <a:gd name="connsiteX45" fmla="*/ 1017639 w 2229935"/>
              <a:gd name="connsiteY45" fmla="*/ 779206 h 1238245"/>
              <a:gd name="connsiteX46" fmla="*/ 1017639 w 2229935"/>
              <a:gd name="connsiteY46" fmla="*/ 811161 h 1238245"/>
              <a:gd name="connsiteX47" fmla="*/ 1039761 w 2229935"/>
              <a:gd name="connsiteY47" fmla="*/ 811161 h 1238245"/>
              <a:gd name="connsiteX48" fmla="*/ 1039761 w 2229935"/>
              <a:gd name="connsiteY48" fmla="*/ 843116 h 1238245"/>
              <a:gd name="connsiteX49" fmla="*/ 1069258 w 2229935"/>
              <a:gd name="connsiteY49" fmla="*/ 843116 h 1238245"/>
              <a:gd name="connsiteX50" fmla="*/ 1069258 w 2229935"/>
              <a:gd name="connsiteY50" fmla="*/ 852948 h 1238245"/>
              <a:gd name="connsiteX51" fmla="*/ 1138084 w 2229935"/>
              <a:gd name="connsiteY51" fmla="*/ 852948 h 1238245"/>
              <a:gd name="connsiteX52" fmla="*/ 1138084 w 2229935"/>
              <a:gd name="connsiteY52" fmla="*/ 877529 h 1238245"/>
              <a:gd name="connsiteX53" fmla="*/ 1260987 w 2229935"/>
              <a:gd name="connsiteY53" fmla="*/ 877529 h 1238245"/>
              <a:gd name="connsiteX54" fmla="*/ 1260987 w 2229935"/>
              <a:gd name="connsiteY54" fmla="*/ 877529 h 1238245"/>
              <a:gd name="connsiteX55" fmla="*/ 1260987 w 2229935"/>
              <a:gd name="connsiteY55" fmla="*/ 894736 h 1238245"/>
              <a:gd name="connsiteX56" fmla="*/ 1312607 w 2229935"/>
              <a:gd name="connsiteY56" fmla="*/ 894736 h 1238245"/>
              <a:gd name="connsiteX57" fmla="*/ 1312607 w 2229935"/>
              <a:gd name="connsiteY57" fmla="*/ 904568 h 1238245"/>
              <a:gd name="connsiteX58" fmla="*/ 1362945 w 2229935"/>
              <a:gd name="connsiteY58" fmla="*/ 909713 h 1238245"/>
              <a:gd name="connsiteX59" fmla="*/ 1368096 w 2229935"/>
              <a:gd name="connsiteY59" fmla="*/ 954649 h 1238245"/>
              <a:gd name="connsiteX60" fmla="*/ 1403320 w 2229935"/>
              <a:gd name="connsiteY60" fmla="*/ 954649 h 1238245"/>
              <a:gd name="connsiteX61" fmla="*/ 1408471 w 2229935"/>
              <a:gd name="connsiteY61" fmla="*/ 966824 h 1238245"/>
              <a:gd name="connsiteX62" fmla="*/ 1510193 w 2229935"/>
              <a:gd name="connsiteY62" fmla="*/ 971970 h 1238245"/>
              <a:gd name="connsiteX63" fmla="*/ 1510192 w 2229935"/>
              <a:gd name="connsiteY63" fmla="*/ 998779 h 1238245"/>
              <a:gd name="connsiteX64" fmla="*/ 1592826 w 2229935"/>
              <a:gd name="connsiteY64" fmla="*/ 998779 h 1238245"/>
              <a:gd name="connsiteX65" fmla="*/ 1595402 w 2229935"/>
              <a:gd name="connsiteY65" fmla="*/ 1046748 h 1238245"/>
              <a:gd name="connsiteX66" fmla="*/ 1633448 w 2229935"/>
              <a:gd name="connsiteY66" fmla="*/ 1047825 h 1238245"/>
              <a:gd name="connsiteX67" fmla="*/ 1636364 w 2229935"/>
              <a:gd name="connsiteY67" fmla="*/ 1083847 h 1238245"/>
              <a:gd name="connsiteX68" fmla="*/ 1675000 w 2229935"/>
              <a:gd name="connsiteY68" fmla="*/ 1085384 h 1238245"/>
              <a:gd name="connsiteX69" fmla="*/ 1683497 w 2229935"/>
              <a:gd name="connsiteY69" fmla="*/ 1111116 h 1238245"/>
              <a:gd name="connsiteX70" fmla="*/ 1880655 w 2229935"/>
              <a:gd name="connsiteY70" fmla="*/ 1116264 h 1238245"/>
              <a:gd name="connsiteX71" fmla="*/ 1885806 w 2229935"/>
              <a:gd name="connsiteY71" fmla="*/ 1135238 h 1238245"/>
              <a:gd name="connsiteX72" fmla="*/ 1905353 w 2229935"/>
              <a:gd name="connsiteY72" fmla="*/ 1137810 h 1238245"/>
              <a:gd name="connsiteX73" fmla="*/ 1910505 w 2229935"/>
              <a:gd name="connsiteY73" fmla="*/ 1189430 h 1238245"/>
              <a:gd name="connsiteX74" fmla="*/ 2131731 w 2229935"/>
              <a:gd name="connsiteY74" fmla="*/ 1194575 h 1238245"/>
              <a:gd name="connsiteX75" fmla="*/ 2139458 w 2229935"/>
              <a:gd name="connsiteY75" fmla="*/ 1233101 h 1238245"/>
              <a:gd name="connsiteX76" fmla="*/ 2229935 w 2229935"/>
              <a:gd name="connsiteY76" fmla="*/ 1238245 h 1238245"/>
              <a:gd name="connsiteX0" fmla="*/ 0 w 2229935"/>
              <a:gd name="connsiteY0" fmla="*/ 0 h 1238248"/>
              <a:gd name="connsiteX1" fmla="*/ 287594 w 2229935"/>
              <a:gd name="connsiteY1" fmla="*/ 0 h 1238248"/>
              <a:gd name="connsiteX2" fmla="*/ 287594 w 2229935"/>
              <a:gd name="connsiteY2" fmla="*/ 29497 h 1238248"/>
              <a:gd name="connsiteX3" fmla="*/ 378542 w 2229935"/>
              <a:gd name="connsiteY3" fmla="*/ 29497 h 1238248"/>
              <a:gd name="connsiteX4" fmla="*/ 378542 w 2229935"/>
              <a:gd name="connsiteY4" fmla="*/ 51619 h 1238248"/>
              <a:gd name="connsiteX5" fmla="*/ 400665 w 2229935"/>
              <a:gd name="connsiteY5" fmla="*/ 51619 h 1238248"/>
              <a:gd name="connsiteX6" fmla="*/ 400665 w 2229935"/>
              <a:gd name="connsiteY6" fmla="*/ 110613 h 1238248"/>
              <a:gd name="connsiteX7" fmla="*/ 412955 w 2229935"/>
              <a:gd name="connsiteY7" fmla="*/ 110613 h 1238248"/>
              <a:gd name="connsiteX8" fmla="*/ 412955 w 2229935"/>
              <a:gd name="connsiteY8" fmla="*/ 181897 h 1238248"/>
              <a:gd name="connsiteX9" fmla="*/ 432619 w 2229935"/>
              <a:gd name="connsiteY9" fmla="*/ 181897 h 1238248"/>
              <a:gd name="connsiteX10" fmla="*/ 432619 w 2229935"/>
              <a:gd name="connsiteY10" fmla="*/ 248265 h 1238248"/>
              <a:gd name="connsiteX11" fmla="*/ 437536 w 2229935"/>
              <a:gd name="connsiteY11" fmla="*/ 248265 h 1238248"/>
              <a:gd name="connsiteX12" fmla="*/ 437536 w 2229935"/>
              <a:gd name="connsiteY12" fmla="*/ 290052 h 1238248"/>
              <a:gd name="connsiteX13" fmla="*/ 479323 w 2229935"/>
              <a:gd name="connsiteY13" fmla="*/ 290052 h 1238248"/>
              <a:gd name="connsiteX14" fmla="*/ 479323 w 2229935"/>
              <a:gd name="connsiteY14" fmla="*/ 290052 h 1238248"/>
              <a:gd name="connsiteX15" fmla="*/ 523568 w 2229935"/>
              <a:gd name="connsiteY15" fmla="*/ 290052 h 1238248"/>
              <a:gd name="connsiteX16" fmla="*/ 523568 w 2229935"/>
              <a:gd name="connsiteY16" fmla="*/ 324465 h 1238248"/>
              <a:gd name="connsiteX17" fmla="*/ 587478 w 2229935"/>
              <a:gd name="connsiteY17" fmla="*/ 324465 h 1238248"/>
              <a:gd name="connsiteX18" fmla="*/ 587478 w 2229935"/>
              <a:gd name="connsiteY18" fmla="*/ 336755 h 1238248"/>
              <a:gd name="connsiteX19" fmla="*/ 619432 w 2229935"/>
              <a:gd name="connsiteY19" fmla="*/ 336755 h 1238248"/>
              <a:gd name="connsiteX20" fmla="*/ 619432 w 2229935"/>
              <a:gd name="connsiteY20" fmla="*/ 417871 h 1238248"/>
              <a:gd name="connsiteX21" fmla="*/ 631723 w 2229935"/>
              <a:gd name="connsiteY21" fmla="*/ 417871 h 1238248"/>
              <a:gd name="connsiteX22" fmla="*/ 631723 w 2229935"/>
              <a:gd name="connsiteY22" fmla="*/ 479323 h 1238248"/>
              <a:gd name="connsiteX23" fmla="*/ 639097 w 2229935"/>
              <a:gd name="connsiteY23" fmla="*/ 479323 h 1238248"/>
              <a:gd name="connsiteX24" fmla="*/ 639097 w 2229935"/>
              <a:gd name="connsiteY24" fmla="*/ 511277 h 1238248"/>
              <a:gd name="connsiteX25" fmla="*/ 639097 w 2229935"/>
              <a:gd name="connsiteY25" fmla="*/ 511277 h 1238248"/>
              <a:gd name="connsiteX26" fmla="*/ 663678 w 2229935"/>
              <a:gd name="connsiteY26" fmla="*/ 511277 h 1238248"/>
              <a:gd name="connsiteX27" fmla="*/ 663678 w 2229935"/>
              <a:gd name="connsiteY27" fmla="*/ 511277 h 1238248"/>
              <a:gd name="connsiteX28" fmla="*/ 663678 w 2229935"/>
              <a:gd name="connsiteY28" fmla="*/ 535858 h 1238248"/>
              <a:gd name="connsiteX29" fmla="*/ 727587 w 2229935"/>
              <a:gd name="connsiteY29" fmla="*/ 535858 h 1238248"/>
              <a:gd name="connsiteX30" fmla="*/ 727587 w 2229935"/>
              <a:gd name="connsiteY30" fmla="*/ 535858 h 1238248"/>
              <a:gd name="connsiteX31" fmla="*/ 747252 w 2229935"/>
              <a:gd name="connsiteY31" fmla="*/ 555523 h 1238248"/>
              <a:gd name="connsiteX32" fmla="*/ 747252 w 2229935"/>
              <a:gd name="connsiteY32" fmla="*/ 572729 h 1238248"/>
              <a:gd name="connsiteX33" fmla="*/ 796413 w 2229935"/>
              <a:gd name="connsiteY33" fmla="*/ 572729 h 1238248"/>
              <a:gd name="connsiteX34" fmla="*/ 796413 w 2229935"/>
              <a:gd name="connsiteY34" fmla="*/ 609600 h 1238248"/>
              <a:gd name="connsiteX35" fmla="*/ 818536 w 2229935"/>
              <a:gd name="connsiteY35" fmla="*/ 609600 h 1238248"/>
              <a:gd name="connsiteX36" fmla="*/ 818536 w 2229935"/>
              <a:gd name="connsiteY36" fmla="*/ 668594 h 1238248"/>
              <a:gd name="connsiteX37" fmla="*/ 833284 w 2229935"/>
              <a:gd name="connsiteY37" fmla="*/ 668594 h 1238248"/>
              <a:gd name="connsiteX38" fmla="*/ 833284 w 2229935"/>
              <a:gd name="connsiteY38" fmla="*/ 715297 h 1238248"/>
              <a:gd name="connsiteX39" fmla="*/ 848032 w 2229935"/>
              <a:gd name="connsiteY39" fmla="*/ 715297 h 1238248"/>
              <a:gd name="connsiteX40" fmla="*/ 848032 w 2229935"/>
              <a:gd name="connsiteY40" fmla="*/ 744794 h 1238248"/>
              <a:gd name="connsiteX41" fmla="*/ 924232 w 2229935"/>
              <a:gd name="connsiteY41" fmla="*/ 744794 h 1238248"/>
              <a:gd name="connsiteX42" fmla="*/ 924232 w 2229935"/>
              <a:gd name="connsiteY42" fmla="*/ 757084 h 1238248"/>
              <a:gd name="connsiteX43" fmla="*/ 956187 w 2229935"/>
              <a:gd name="connsiteY43" fmla="*/ 757084 h 1238248"/>
              <a:gd name="connsiteX44" fmla="*/ 956187 w 2229935"/>
              <a:gd name="connsiteY44" fmla="*/ 779206 h 1238248"/>
              <a:gd name="connsiteX45" fmla="*/ 1017639 w 2229935"/>
              <a:gd name="connsiteY45" fmla="*/ 779206 h 1238248"/>
              <a:gd name="connsiteX46" fmla="*/ 1017639 w 2229935"/>
              <a:gd name="connsiteY46" fmla="*/ 811161 h 1238248"/>
              <a:gd name="connsiteX47" fmla="*/ 1039761 w 2229935"/>
              <a:gd name="connsiteY47" fmla="*/ 811161 h 1238248"/>
              <a:gd name="connsiteX48" fmla="*/ 1039761 w 2229935"/>
              <a:gd name="connsiteY48" fmla="*/ 843116 h 1238248"/>
              <a:gd name="connsiteX49" fmla="*/ 1069258 w 2229935"/>
              <a:gd name="connsiteY49" fmla="*/ 843116 h 1238248"/>
              <a:gd name="connsiteX50" fmla="*/ 1069258 w 2229935"/>
              <a:gd name="connsiteY50" fmla="*/ 852948 h 1238248"/>
              <a:gd name="connsiteX51" fmla="*/ 1138084 w 2229935"/>
              <a:gd name="connsiteY51" fmla="*/ 852948 h 1238248"/>
              <a:gd name="connsiteX52" fmla="*/ 1138084 w 2229935"/>
              <a:gd name="connsiteY52" fmla="*/ 877529 h 1238248"/>
              <a:gd name="connsiteX53" fmla="*/ 1260987 w 2229935"/>
              <a:gd name="connsiteY53" fmla="*/ 877529 h 1238248"/>
              <a:gd name="connsiteX54" fmla="*/ 1260987 w 2229935"/>
              <a:gd name="connsiteY54" fmla="*/ 877529 h 1238248"/>
              <a:gd name="connsiteX55" fmla="*/ 1260987 w 2229935"/>
              <a:gd name="connsiteY55" fmla="*/ 894736 h 1238248"/>
              <a:gd name="connsiteX56" fmla="*/ 1312607 w 2229935"/>
              <a:gd name="connsiteY56" fmla="*/ 894736 h 1238248"/>
              <a:gd name="connsiteX57" fmla="*/ 1312607 w 2229935"/>
              <a:gd name="connsiteY57" fmla="*/ 904568 h 1238248"/>
              <a:gd name="connsiteX58" fmla="*/ 1362945 w 2229935"/>
              <a:gd name="connsiteY58" fmla="*/ 909713 h 1238248"/>
              <a:gd name="connsiteX59" fmla="*/ 1368096 w 2229935"/>
              <a:gd name="connsiteY59" fmla="*/ 954649 h 1238248"/>
              <a:gd name="connsiteX60" fmla="*/ 1403320 w 2229935"/>
              <a:gd name="connsiteY60" fmla="*/ 954649 h 1238248"/>
              <a:gd name="connsiteX61" fmla="*/ 1408471 w 2229935"/>
              <a:gd name="connsiteY61" fmla="*/ 966824 h 1238248"/>
              <a:gd name="connsiteX62" fmla="*/ 1510193 w 2229935"/>
              <a:gd name="connsiteY62" fmla="*/ 971970 h 1238248"/>
              <a:gd name="connsiteX63" fmla="*/ 1510192 w 2229935"/>
              <a:gd name="connsiteY63" fmla="*/ 998779 h 1238248"/>
              <a:gd name="connsiteX64" fmla="*/ 1592826 w 2229935"/>
              <a:gd name="connsiteY64" fmla="*/ 998779 h 1238248"/>
              <a:gd name="connsiteX65" fmla="*/ 1595402 w 2229935"/>
              <a:gd name="connsiteY65" fmla="*/ 1046748 h 1238248"/>
              <a:gd name="connsiteX66" fmla="*/ 1633448 w 2229935"/>
              <a:gd name="connsiteY66" fmla="*/ 1047825 h 1238248"/>
              <a:gd name="connsiteX67" fmla="*/ 1636364 w 2229935"/>
              <a:gd name="connsiteY67" fmla="*/ 1083847 h 1238248"/>
              <a:gd name="connsiteX68" fmla="*/ 1675000 w 2229935"/>
              <a:gd name="connsiteY68" fmla="*/ 1085384 h 1238248"/>
              <a:gd name="connsiteX69" fmla="*/ 1683497 w 2229935"/>
              <a:gd name="connsiteY69" fmla="*/ 1111116 h 1238248"/>
              <a:gd name="connsiteX70" fmla="*/ 1880655 w 2229935"/>
              <a:gd name="connsiteY70" fmla="*/ 1116264 h 1238248"/>
              <a:gd name="connsiteX71" fmla="*/ 1885806 w 2229935"/>
              <a:gd name="connsiteY71" fmla="*/ 1135238 h 1238248"/>
              <a:gd name="connsiteX72" fmla="*/ 1905353 w 2229935"/>
              <a:gd name="connsiteY72" fmla="*/ 1137810 h 1238248"/>
              <a:gd name="connsiteX73" fmla="*/ 1910505 w 2229935"/>
              <a:gd name="connsiteY73" fmla="*/ 1189430 h 1238248"/>
              <a:gd name="connsiteX74" fmla="*/ 2131731 w 2229935"/>
              <a:gd name="connsiteY74" fmla="*/ 1194575 h 1238248"/>
              <a:gd name="connsiteX75" fmla="*/ 2139458 w 2229935"/>
              <a:gd name="connsiteY75" fmla="*/ 1238248 h 1238248"/>
              <a:gd name="connsiteX76" fmla="*/ 2229935 w 2229935"/>
              <a:gd name="connsiteY76" fmla="*/ 1238245 h 1238248"/>
              <a:gd name="connsiteX0" fmla="*/ 0 w 2229935"/>
              <a:gd name="connsiteY0" fmla="*/ 0 h 1238248"/>
              <a:gd name="connsiteX1" fmla="*/ 287594 w 2229935"/>
              <a:gd name="connsiteY1" fmla="*/ 0 h 1238248"/>
              <a:gd name="connsiteX2" fmla="*/ 287594 w 2229935"/>
              <a:gd name="connsiteY2" fmla="*/ 29497 h 1238248"/>
              <a:gd name="connsiteX3" fmla="*/ 378542 w 2229935"/>
              <a:gd name="connsiteY3" fmla="*/ 29497 h 1238248"/>
              <a:gd name="connsiteX4" fmla="*/ 378542 w 2229935"/>
              <a:gd name="connsiteY4" fmla="*/ 51619 h 1238248"/>
              <a:gd name="connsiteX5" fmla="*/ 400665 w 2229935"/>
              <a:gd name="connsiteY5" fmla="*/ 51619 h 1238248"/>
              <a:gd name="connsiteX6" fmla="*/ 400665 w 2229935"/>
              <a:gd name="connsiteY6" fmla="*/ 110613 h 1238248"/>
              <a:gd name="connsiteX7" fmla="*/ 412955 w 2229935"/>
              <a:gd name="connsiteY7" fmla="*/ 110613 h 1238248"/>
              <a:gd name="connsiteX8" fmla="*/ 412955 w 2229935"/>
              <a:gd name="connsiteY8" fmla="*/ 181897 h 1238248"/>
              <a:gd name="connsiteX9" fmla="*/ 432619 w 2229935"/>
              <a:gd name="connsiteY9" fmla="*/ 181897 h 1238248"/>
              <a:gd name="connsiteX10" fmla="*/ 432619 w 2229935"/>
              <a:gd name="connsiteY10" fmla="*/ 248265 h 1238248"/>
              <a:gd name="connsiteX11" fmla="*/ 437536 w 2229935"/>
              <a:gd name="connsiteY11" fmla="*/ 248265 h 1238248"/>
              <a:gd name="connsiteX12" fmla="*/ 437536 w 2229935"/>
              <a:gd name="connsiteY12" fmla="*/ 290052 h 1238248"/>
              <a:gd name="connsiteX13" fmla="*/ 479323 w 2229935"/>
              <a:gd name="connsiteY13" fmla="*/ 290052 h 1238248"/>
              <a:gd name="connsiteX14" fmla="*/ 479323 w 2229935"/>
              <a:gd name="connsiteY14" fmla="*/ 290052 h 1238248"/>
              <a:gd name="connsiteX15" fmla="*/ 523568 w 2229935"/>
              <a:gd name="connsiteY15" fmla="*/ 290052 h 1238248"/>
              <a:gd name="connsiteX16" fmla="*/ 523568 w 2229935"/>
              <a:gd name="connsiteY16" fmla="*/ 324465 h 1238248"/>
              <a:gd name="connsiteX17" fmla="*/ 587478 w 2229935"/>
              <a:gd name="connsiteY17" fmla="*/ 324465 h 1238248"/>
              <a:gd name="connsiteX18" fmla="*/ 587478 w 2229935"/>
              <a:gd name="connsiteY18" fmla="*/ 336755 h 1238248"/>
              <a:gd name="connsiteX19" fmla="*/ 619432 w 2229935"/>
              <a:gd name="connsiteY19" fmla="*/ 336755 h 1238248"/>
              <a:gd name="connsiteX20" fmla="*/ 619432 w 2229935"/>
              <a:gd name="connsiteY20" fmla="*/ 417871 h 1238248"/>
              <a:gd name="connsiteX21" fmla="*/ 631723 w 2229935"/>
              <a:gd name="connsiteY21" fmla="*/ 417871 h 1238248"/>
              <a:gd name="connsiteX22" fmla="*/ 631723 w 2229935"/>
              <a:gd name="connsiteY22" fmla="*/ 479323 h 1238248"/>
              <a:gd name="connsiteX23" fmla="*/ 639097 w 2229935"/>
              <a:gd name="connsiteY23" fmla="*/ 479323 h 1238248"/>
              <a:gd name="connsiteX24" fmla="*/ 639097 w 2229935"/>
              <a:gd name="connsiteY24" fmla="*/ 511277 h 1238248"/>
              <a:gd name="connsiteX25" fmla="*/ 639097 w 2229935"/>
              <a:gd name="connsiteY25" fmla="*/ 511277 h 1238248"/>
              <a:gd name="connsiteX26" fmla="*/ 663678 w 2229935"/>
              <a:gd name="connsiteY26" fmla="*/ 511277 h 1238248"/>
              <a:gd name="connsiteX27" fmla="*/ 663678 w 2229935"/>
              <a:gd name="connsiteY27" fmla="*/ 511277 h 1238248"/>
              <a:gd name="connsiteX28" fmla="*/ 663678 w 2229935"/>
              <a:gd name="connsiteY28" fmla="*/ 535858 h 1238248"/>
              <a:gd name="connsiteX29" fmla="*/ 727587 w 2229935"/>
              <a:gd name="connsiteY29" fmla="*/ 535858 h 1238248"/>
              <a:gd name="connsiteX30" fmla="*/ 727587 w 2229935"/>
              <a:gd name="connsiteY30" fmla="*/ 535858 h 1238248"/>
              <a:gd name="connsiteX31" fmla="*/ 747252 w 2229935"/>
              <a:gd name="connsiteY31" fmla="*/ 555523 h 1238248"/>
              <a:gd name="connsiteX32" fmla="*/ 747252 w 2229935"/>
              <a:gd name="connsiteY32" fmla="*/ 572729 h 1238248"/>
              <a:gd name="connsiteX33" fmla="*/ 796413 w 2229935"/>
              <a:gd name="connsiteY33" fmla="*/ 572729 h 1238248"/>
              <a:gd name="connsiteX34" fmla="*/ 796413 w 2229935"/>
              <a:gd name="connsiteY34" fmla="*/ 609600 h 1238248"/>
              <a:gd name="connsiteX35" fmla="*/ 818536 w 2229935"/>
              <a:gd name="connsiteY35" fmla="*/ 609600 h 1238248"/>
              <a:gd name="connsiteX36" fmla="*/ 818536 w 2229935"/>
              <a:gd name="connsiteY36" fmla="*/ 668594 h 1238248"/>
              <a:gd name="connsiteX37" fmla="*/ 833284 w 2229935"/>
              <a:gd name="connsiteY37" fmla="*/ 668594 h 1238248"/>
              <a:gd name="connsiteX38" fmla="*/ 833284 w 2229935"/>
              <a:gd name="connsiteY38" fmla="*/ 715297 h 1238248"/>
              <a:gd name="connsiteX39" fmla="*/ 848032 w 2229935"/>
              <a:gd name="connsiteY39" fmla="*/ 715297 h 1238248"/>
              <a:gd name="connsiteX40" fmla="*/ 848032 w 2229935"/>
              <a:gd name="connsiteY40" fmla="*/ 744794 h 1238248"/>
              <a:gd name="connsiteX41" fmla="*/ 924232 w 2229935"/>
              <a:gd name="connsiteY41" fmla="*/ 744794 h 1238248"/>
              <a:gd name="connsiteX42" fmla="*/ 924232 w 2229935"/>
              <a:gd name="connsiteY42" fmla="*/ 757084 h 1238248"/>
              <a:gd name="connsiteX43" fmla="*/ 956187 w 2229935"/>
              <a:gd name="connsiteY43" fmla="*/ 757084 h 1238248"/>
              <a:gd name="connsiteX44" fmla="*/ 956187 w 2229935"/>
              <a:gd name="connsiteY44" fmla="*/ 779206 h 1238248"/>
              <a:gd name="connsiteX45" fmla="*/ 1017639 w 2229935"/>
              <a:gd name="connsiteY45" fmla="*/ 779206 h 1238248"/>
              <a:gd name="connsiteX46" fmla="*/ 1017639 w 2229935"/>
              <a:gd name="connsiteY46" fmla="*/ 811161 h 1238248"/>
              <a:gd name="connsiteX47" fmla="*/ 1039761 w 2229935"/>
              <a:gd name="connsiteY47" fmla="*/ 811161 h 1238248"/>
              <a:gd name="connsiteX48" fmla="*/ 1039761 w 2229935"/>
              <a:gd name="connsiteY48" fmla="*/ 843116 h 1238248"/>
              <a:gd name="connsiteX49" fmla="*/ 1069258 w 2229935"/>
              <a:gd name="connsiteY49" fmla="*/ 843116 h 1238248"/>
              <a:gd name="connsiteX50" fmla="*/ 1069258 w 2229935"/>
              <a:gd name="connsiteY50" fmla="*/ 852948 h 1238248"/>
              <a:gd name="connsiteX51" fmla="*/ 1138084 w 2229935"/>
              <a:gd name="connsiteY51" fmla="*/ 852948 h 1238248"/>
              <a:gd name="connsiteX52" fmla="*/ 1138084 w 2229935"/>
              <a:gd name="connsiteY52" fmla="*/ 877529 h 1238248"/>
              <a:gd name="connsiteX53" fmla="*/ 1260987 w 2229935"/>
              <a:gd name="connsiteY53" fmla="*/ 877529 h 1238248"/>
              <a:gd name="connsiteX54" fmla="*/ 1260987 w 2229935"/>
              <a:gd name="connsiteY54" fmla="*/ 877529 h 1238248"/>
              <a:gd name="connsiteX55" fmla="*/ 1260987 w 2229935"/>
              <a:gd name="connsiteY55" fmla="*/ 894736 h 1238248"/>
              <a:gd name="connsiteX56" fmla="*/ 1312607 w 2229935"/>
              <a:gd name="connsiteY56" fmla="*/ 894736 h 1238248"/>
              <a:gd name="connsiteX57" fmla="*/ 1312607 w 2229935"/>
              <a:gd name="connsiteY57" fmla="*/ 904568 h 1238248"/>
              <a:gd name="connsiteX58" fmla="*/ 1362945 w 2229935"/>
              <a:gd name="connsiteY58" fmla="*/ 909713 h 1238248"/>
              <a:gd name="connsiteX59" fmla="*/ 1368096 w 2229935"/>
              <a:gd name="connsiteY59" fmla="*/ 954649 h 1238248"/>
              <a:gd name="connsiteX60" fmla="*/ 1403320 w 2229935"/>
              <a:gd name="connsiteY60" fmla="*/ 954649 h 1238248"/>
              <a:gd name="connsiteX61" fmla="*/ 1408471 w 2229935"/>
              <a:gd name="connsiteY61" fmla="*/ 966824 h 1238248"/>
              <a:gd name="connsiteX62" fmla="*/ 1510193 w 2229935"/>
              <a:gd name="connsiteY62" fmla="*/ 971970 h 1238248"/>
              <a:gd name="connsiteX63" fmla="*/ 1510192 w 2229935"/>
              <a:gd name="connsiteY63" fmla="*/ 998779 h 1238248"/>
              <a:gd name="connsiteX64" fmla="*/ 1592826 w 2229935"/>
              <a:gd name="connsiteY64" fmla="*/ 998779 h 1238248"/>
              <a:gd name="connsiteX65" fmla="*/ 1595402 w 2229935"/>
              <a:gd name="connsiteY65" fmla="*/ 1046748 h 1238248"/>
              <a:gd name="connsiteX66" fmla="*/ 1633448 w 2229935"/>
              <a:gd name="connsiteY66" fmla="*/ 1047825 h 1238248"/>
              <a:gd name="connsiteX67" fmla="*/ 1636364 w 2229935"/>
              <a:gd name="connsiteY67" fmla="*/ 1083847 h 1238248"/>
              <a:gd name="connsiteX68" fmla="*/ 1675000 w 2229935"/>
              <a:gd name="connsiteY68" fmla="*/ 1085384 h 1238248"/>
              <a:gd name="connsiteX69" fmla="*/ 1683497 w 2229935"/>
              <a:gd name="connsiteY69" fmla="*/ 1111116 h 1238248"/>
              <a:gd name="connsiteX70" fmla="*/ 1880655 w 2229935"/>
              <a:gd name="connsiteY70" fmla="*/ 1116264 h 1238248"/>
              <a:gd name="connsiteX71" fmla="*/ 1885806 w 2229935"/>
              <a:gd name="connsiteY71" fmla="*/ 1135238 h 1238248"/>
              <a:gd name="connsiteX72" fmla="*/ 1905353 w 2229935"/>
              <a:gd name="connsiteY72" fmla="*/ 1137810 h 1238248"/>
              <a:gd name="connsiteX73" fmla="*/ 1910505 w 2229935"/>
              <a:gd name="connsiteY73" fmla="*/ 1189430 h 1238248"/>
              <a:gd name="connsiteX74" fmla="*/ 2134307 w 2229935"/>
              <a:gd name="connsiteY74" fmla="*/ 1194575 h 1238248"/>
              <a:gd name="connsiteX75" fmla="*/ 2139458 w 2229935"/>
              <a:gd name="connsiteY75" fmla="*/ 1238248 h 1238248"/>
              <a:gd name="connsiteX76" fmla="*/ 2229935 w 2229935"/>
              <a:gd name="connsiteY76" fmla="*/ 1238245 h 1238248"/>
              <a:gd name="connsiteX0" fmla="*/ 0 w 2229935"/>
              <a:gd name="connsiteY0" fmla="*/ 0 h 1238248"/>
              <a:gd name="connsiteX1" fmla="*/ 287594 w 2229935"/>
              <a:gd name="connsiteY1" fmla="*/ 0 h 1238248"/>
              <a:gd name="connsiteX2" fmla="*/ 287594 w 2229935"/>
              <a:gd name="connsiteY2" fmla="*/ 29497 h 1238248"/>
              <a:gd name="connsiteX3" fmla="*/ 378542 w 2229935"/>
              <a:gd name="connsiteY3" fmla="*/ 29497 h 1238248"/>
              <a:gd name="connsiteX4" fmla="*/ 378542 w 2229935"/>
              <a:gd name="connsiteY4" fmla="*/ 51619 h 1238248"/>
              <a:gd name="connsiteX5" fmla="*/ 400665 w 2229935"/>
              <a:gd name="connsiteY5" fmla="*/ 51619 h 1238248"/>
              <a:gd name="connsiteX6" fmla="*/ 400665 w 2229935"/>
              <a:gd name="connsiteY6" fmla="*/ 110613 h 1238248"/>
              <a:gd name="connsiteX7" fmla="*/ 412955 w 2229935"/>
              <a:gd name="connsiteY7" fmla="*/ 110613 h 1238248"/>
              <a:gd name="connsiteX8" fmla="*/ 412955 w 2229935"/>
              <a:gd name="connsiteY8" fmla="*/ 181897 h 1238248"/>
              <a:gd name="connsiteX9" fmla="*/ 432619 w 2229935"/>
              <a:gd name="connsiteY9" fmla="*/ 181897 h 1238248"/>
              <a:gd name="connsiteX10" fmla="*/ 432619 w 2229935"/>
              <a:gd name="connsiteY10" fmla="*/ 248265 h 1238248"/>
              <a:gd name="connsiteX11" fmla="*/ 437536 w 2229935"/>
              <a:gd name="connsiteY11" fmla="*/ 248265 h 1238248"/>
              <a:gd name="connsiteX12" fmla="*/ 437536 w 2229935"/>
              <a:gd name="connsiteY12" fmla="*/ 290052 h 1238248"/>
              <a:gd name="connsiteX13" fmla="*/ 479323 w 2229935"/>
              <a:gd name="connsiteY13" fmla="*/ 290052 h 1238248"/>
              <a:gd name="connsiteX14" fmla="*/ 479323 w 2229935"/>
              <a:gd name="connsiteY14" fmla="*/ 290052 h 1238248"/>
              <a:gd name="connsiteX15" fmla="*/ 523568 w 2229935"/>
              <a:gd name="connsiteY15" fmla="*/ 290052 h 1238248"/>
              <a:gd name="connsiteX16" fmla="*/ 523568 w 2229935"/>
              <a:gd name="connsiteY16" fmla="*/ 324465 h 1238248"/>
              <a:gd name="connsiteX17" fmla="*/ 587478 w 2229935"/>
              <a:gd name="connsiteY17" fmla="*/ 324465 h 1238248"/>
              <a:gd name="connsiteX18" fmla="*/ 587478 w 2229935"/>
              <a:gd name="connsiteY18" fmla="*/ 336755 h 1238248"/>
              <a:gd name="connsiteX19" fmla="*/ 619432 w 2229935"/>
              <a:gd name="connsiteY19" fmla="*/ 336755 h 1238248"/>
              <a:gd name="connsiteX20" fmla="*/ 619432 w 2229935"/>
              <a:gd name="connsiteY20" fmla="*/ 417871 h 1238248"/>
              <a:gd name="connsiteX21" fmla="*/ 631723 w 2229935"/>
              <a:gd name="connsiteY21" fmla="*/ 417871 h 1238248"/>
              <a:gd name="connsiteX22" fmla="*/ 631723 w 2229935"/>
              <a:gd name="connsiteY22" fmla="*/ 479323 h 1238248"/>
              <a:gd name="connsiteX23" fmla="*/ 639097 w 2229935"/>
              <a:gd name="connsiteY23" fmla="*/ 479323 h 1238248"/>
              <a:gd name="connsiteX24" fmla="*/ 639097 w 2229935"/>
              <a:gd name="connsiteY24" fmla="*/ 511277 h 1238248"/>
              <a:gd name="connsiteX25" fmla="*/ 639097 w 2229935"/>
              <a:gd name="connsiteY25" fmla="*/ 511277 h 1238248"/>
              <a:gd name="connsiteX26" fmla="*/ 663678 w 2229935"/>
              <a:gd name="connsiteY26" fmla="*/ 511277 h 1238248"/>
              <a:gd name="connsiteX27" fmla="*/ 663678 w 2229935"/>
              <a:gd name="connsiteY27" fmla="*/ 511277 h 1238248"/>
              <a:gd name="connsiteX28" fmla="*/ 663678 w 2229935"/>
              <a:gd name="connsiteY28" fmla="*/ 535858 h 1238248"/>
              <a:gd name="connsiteX29" fmla="*/ 727587 w 2229935"/>
              <a:gd name="connsiteY29" fmla="*/ 535858 h 1238248"/>
              <a:gd name="connsiteX30" fmla="*/ 727587 w 2229935"/>
              <a:gd name="connsiteY30" fmla="*/ 535858 h 1238248"/>
              <a:gd name="connsiteX31" fmla="*/ 747252 w 2229935"/>
              <a:gd name="connsiteY31" fmla="*/ 555523 h 1238248"/>
              <a:gd name="connsiteX32" fmla="*/ 747252 w 2229935"/>
              <a:gd name="connsiteY32" fmla="*/ 572729 h 1238248"/>
              <a:gd name="connsiteX33" fmla="*/ 796413 w 2229935"/>
              <a:gd name="connsiteY33" fmla="*/ 572729 h 1238248"/>
              <a:gd name="connsiteX34" fmla="*/ 796413 w 2229935"/>
              <a:gd name="connsiteY34" fmla="*/ 609600 h 1238248"/>
              <a:gd name="connsiteX35" fmla="*/ 818536 w 2229935"/>
              <a:gd name="connsiteY35" fmla="*/ 609600 h 1238248"/>
              <a:gd name="connsiteX36" fmla="*/ 818536 w 2229935"/>
              <a:gd name="connsiteY36" fmla="*/ 668594 h 1238248"/>
              <a:gd name="connsiteX37" fmla="*/ 833284 w 2229935"/>
              <a:gd name="connsiteY37" fmla="*/ 668594 h 1238248"/>
              <a:gd name="connsiteX38" fmla="*/ 833284 w 2229935"/>
              <a:gd name="connsiteY38" fmla="*/ 715297 h 1238248"/>
              <a:gd name="connsiteX39" fmla="*/ 848032 w 2229935"/>
              <a:gd name="connsiteY39" fmla="*/ 715297 h 1238248"/>
              <a:gd name="connsiteX40" fmla="*/ 848032 w 2229935"/>
              <a:gd name="connsiteY40" fmla="*/ 744794 h 1238248"/>
              <a:gd name="connsiteX41" fmla="*/ 924232 w 2229935"/>
              <a:gd name="connsiteY41" fmla="*/ 744794 h 1238248"/>
              <a:gd name="connsiteX42" fmla="*/ 924232 w 2229935"/>
              <a:gd name="connsiteY42" fmla="*/ 757084 h 1238248"/>
              <a:gd name="connsiteX43" fmla="*/ 956187 w 2229935"/>
              <a:gd name="connsiteY43" fmla="*/ 757084 h 1238248"/>
              <a:gd name="connsiteX44" fmla="*/ 956187 w 2229935"/>
              <a:gd name="connsiteY44" fmla="*/ 779206 h 1238248"/>
              <a:gd name="connsiteX45" fmla="*/ 1017639 w 2229935"/>
              <a:gd name="connsiteY45" fmla="*/ 779206 h 1238248"/>
              <a:gd name="connsiteX46" fmla="*/ 1017639 w 2229935"/>
              <a:gd name="connsiteY46" fmla="*/ 811161 h 1238248"/>
              <a:gd name="connsiteX47" fmla="*/ 1039761 w 2229935"/>
              <a:gd name="connsiteY47" fmla="*/ 811161 h 1238248"/>
              <a:gd name="connsiteX48" fmla="*/ 1039761 w 2229935"/>
              <a:gd name="connsiteY48" fmla="*/ 843116 h 1238248"/>
              <a:gd name="connsiteX49" fmla="*/ 1069258 w 2229935"/>
              <a:gd name="connsiteY49" fmla="*/ 843116 h 1238248"/>
              <a:gd name="connsiteX50" fmla="*/ 1069258 w 2229935"/>
              <a:gd name="connsiteY50" fmla="*/ 852948 h 1238248"/>
              <a:gd name="connsiteX51" fmla="*/ 1138084 w 2229935"/>
              <a:gd name="connsiteY51" fmla="*/ 852948 h 1238248"/>
              <a:gd name="connsiteX52" fmla="*/ 1138084 w 2229935"/>
              <a:gd name="connsiteY52" fmla="*/ 877529 h 1238248"/>
              <a:gd name="connsiteX53" fmla="*/ 1260987 w 2229935"/>
              <a:gd name="connsiteY53" fmla="*/ 877529 h 1238248"/>
              <a:gd name="connsiteX54" fmla="*/ 1260987 w 2229935"/>
              <a:gd name="connsiteY54" fmla="*/ 877529 h 1238248"/>
              <a:gd name="connsiteX55" fmla="*/ 1260987 w 2229935"/>
              <a:gd name="connsiteY55" fmla="*/ 894736 h 1238248"/>
              <a:gd name="connsiteX56" fmla="*/ 1312607 w 2229935"/>
              <a:gd name="connsiteY56" fmla="*/ 894736 h 1238248"/>
              <a:gd name="connsiteX57" fmla="*/ 1312607 w 2229935"/>
              <a:gd name="connsiteY57" fmla="*/ 904568 h 1238248"/>
              <a:gd name="connsiteX58" fmla="*/ 1362945 w 2229935"/>
              <a:gd name="connsiteY58" fmla="*/ 909713 h 1238248"/>
              <a:gd name="connsiteX59" fmla="*/ 1368096 w 2229935"/>
              <a:gd name="connsiteY59" fmla="*/ 954649 h 1238248"/>
              <a:gd name="connsiteX60" fmla="*/ 1403320 w 2229935"/>
              <a:gd name="connsiteY60" fmla="*/ 954649 h 1238248"/>
              <a:gd name="connsiteX61" fmla="*/ 1408471 w 2229935"/>
              <a:gd name="connsiteY61" fmla="*/ 966824 h 1238248"/>
              <a:gd name="connsiteX62" fmla="*/ 1510193 w 2229935"/>
              <a:gd name="connsiteY62" fmla="*/ 971970 h 1238248"/>
              <a:gd name="connsiteX63" fmla="*/ 1510192 w 2229935"/>
              <a:gd name="connsiteY63" fmla="*/ 998779 h 1238248"/>
              <a:gd name="connsiteX64" fmla="*/ 1592826 w 2229935"/>
              <a:gd name="connsiteY64" fmla="*/ 998779 h 1238248"/>
              <a:gd name="connsiteX65" fmla="*/ 1595402 w 2229935"/>
              <a:gd name="connsiteY65" fmla="*/ 1046748 h 1238248"/>
              <a:gd name="connsiteX66" fmla="*/ 1633448 w 2229935"/>
              <a:gd name="connsiteY66" fmla="*/ 1047825 h 1238248"/>
              <a:gd name="connsiteX67" fmla="*/ 1636364 w 2229935"/>
              <a:gd name="connsiteY67" fmla="*/ 1083847 h 1238248"/>
              <a:gd name="connsiteX68" fmla="*/ 1675000 w 2229935"/>
              <a:gd name="connsiteY68" fmla="*/ 1085384 h 1238248"/>
              <a:gd name="connsiteX69" fmla="*/ 1683497 w 2229935"/>
              <a:gd name="connsiteY69" fmla="*/ 1111116 h 1238248"/>
              <a:gd name="connsiteX70" fmla="*/ 1880655 w 2229935"/>
              <a:gd name="connsiteY70" fmla="*/ 1116264 h 1238248"/>
              <a:gd name="connsiteX71" fmla="*/ 1885806 w 2229935"/>
              <a:gd name="connsiteY71" fmla="*/ 1135238 h 1238248"/>
              <a:gd name="connsiteX72" fmla="*/ 1905353 w 2229935"/>
              <a:gd name="connsiteY72" fmla="*/ 1137810 h 1238248"/>
              <a:gd name="connsiteX73" fmla="*/ 1910505 w 2229935"/>
              <a:gd name="connsiteY73" fmla="*/ 1189430 h 1238248"/>
              <a:gd name="connsiteX74" fmla="*/ 2134307 w 2229935"/>
              <a:gd name="connsiteY74" fmla="*/ 1194575 h 1238248"/>
              <a:gd name="connsiteX75" fmla="*/ 2139458 w 2229935"/>
              <a:gd name="connsiteY75" fmla="*/ 1238248 h 1238248"/>
              <a:gd name="connsiteX76" fmla="*/ 2229935 w 2229935"/>
              <a:gd name="connsiteY76" fmla="*/ 1238245 h 1238248"/>
              <a:gd name="connsiteX0" fmla="*/ 0 w 2229935"/>
              <a:gd name="connsiteY0" fmla="*/ 0 h 1238248"/>
              <a:gd name="connsiteX1" fmla="*/ 287594 w 2229935"/>
              <a:gd name="connsiteY1" fmla="*/ 0 h 1238248"/>
              <a:gd name="connsiteX2" fmla="*/ 287594 w 2229935"/>
              <a:gd name="connsiteY2" fmla="*/ 29497 h 1238248"/>
              <a:gd name="connsiteX3" fmla="*/ 378542 w 2229935"/>
              <a:gd name="connsiteY3" fmla="*/ 29497 h 1238248"/>
              <a:gd name="connsiteX4" fmla="*/ 378542 w 2229935"/>
              <a:gd name="connsiteY4" fmla="*/ 51619 h 1238248"/>
              <a:gd name="connsiteX5" fmla="*/ 400665 w 2229935"/>
              <a:gd name="connsiteY5" fmla="*/ 51619 h 1238248"/>
              <a:gd name="connsiteX6" fmla="*/ 400665 w 2229935"/>
              <a:gd name="connsiteY6" fmla="*/ 110613 h 1238248"/>
              <a:gd name="connsiteX7" fmla="*/ 412955 w 2229935"/>
              <a:gd name="connsiteY7" fmla="*/ 110613 h 1238248"/>
              <a:gd name="connsiteX8" fmla="*/ 412955 w 2229935"/>
              <a:gd name="connsiteY8" fmla="*/ 181897 h 1238248"/>
              <a:gd name="connsiteX9" fmla="*/ 432619 w 2229935"/>
              <a:gd name="connsiteY9" fmla="*/ 181897 h 1238248"/>
              <a:gd name="connsiteX10" fmla="*/ 432619 w 2229935"/>
              <a:gd name="connsiteY10" fmla="*/ 248265 h 1238248"/>
              <a:gd name="connsiteX11" fmla="*/ 437536 w 2229935"/>
              <a:gd name="connsiteY11" fmla="*/ 248265 h 1238248"/>
              <a:gd name="connsiteX12" fmla="*/ 437536 w 2229935"/>
              <a:gd name="connsiteY12" fmla="*/ 290052 h 1238248"/>
              <a:gd name="connsiteX13" fmla="*/ 479323 w 2229935"/>
              <a:gd name="connsiteY13" fmla="*/ 290052 h 1238248"/>
              <a:gd name="connsiteX14" fmla="*/ 479323 w 2229935"/>
              <a:gd name="connsiteY14" fmla="*/ 290052 h 1238248"/>
              <a:gd name="connsiteX15" fmla="*/ 523568 w 2229935"/>
              <a:gd name="connsiteY15" fmla="*/ 290052 h 1238248"/>
              <a:gd name="connsiteX16" fmla="*/ 523568 w 2229935"/>
              <a:gd name="connsiteY16" fmla="*/ 324465 h 1238248"/>
              <a:gd name="connsiteX17" fmla="*/ 587478 w 2229935"/>
              <a:gd name="connsiteY17" fmla="*/ 324465 h 1238248"/>
              <a:gd name="connsiteX18" fmla="*/ 587478 w 2229935"/>
              <a:gd name="connsiteY18" fmla="*/ 336755 h 1238248"/>
              <a:gd name="connsiteX19" fmla="*/ 619432 w 2229935"/>
              <a:gd name="connsiteY19" fmla="*/ 336755 h 1238248"/>
              <a:gd name="connsiteX20" fmla="*/ 619432 w 2229935"/>
              <a:gd name="connsiteY20" fmla="*/ 417871 h 1238248"/>
              <a:gd name="connsiteX21" fmla="*/ 631723 w 2229935"/>
              <a:gd name="connsiteY21" fmla="*/ 417871 h 1238248"/>
              <a:gd name="connsiteX22" fmla="*/ 631723 w 2229935"/>
              <a:gd name="connsiteY22" fmla="*/ 479323 h 1238248"/>
              <a:gd name="connsiteX23" fmla="*/ 639097 w 2229935"/>
              <a:gd name="connsiteY23" fmla="*/ 479323 h 1238248"/>
              <a:gd name="connsiteX24" fmla="*/ 639097 w 2229935"/>
              <a:gd name="connsiteY24" fmla="*/ 511277 h 1238248"/>
              <a:gd name="connsiteX25" fmla="*/ 639097 w 2229935"/>
              <a:gd name="connsiteY25" fmla="*/ 511277 h 1238248"/>
              <a:gd name="connsiteX26" fmla="*/ 663678 w 2229935"/>
              <a:gd name="connsiteY26" fmla="*/ 511277 h 1238248"/>
              <a:gd name="connsiteX27" fmla="*/ 663678 w 2229935"/>
              <a:gd name="connsiteY27" fmla="*/ 511277 h 1238248"/>
              <a:gd name="connsiteX28" fmla="*/ 663678 w 2229935"/>
              <a:gd name="connsiteY28" fmla="*/ 535858 h 1238248"/>
              <a:gd name="connsiteX29" fmla="*/ 727587 w 2229935"/>
              <a:gd name="connsiteY29" fmla="*/ 535858 h 1238248"/>
              <a:gd name="connsiteX30" fmla="*/ 727587 w 2229935"/>
              <a:gd name="connsiteY30" fmla="*/ 535858 h 1238248"/>
              <a:gd name="connsiteX31" fmla="*/ 747252 w 2229935"/>
              <a:gd name="connsiteY31" fmla="*/ 555523 h 1238248"/>
              <a:gd name="connsiteX32" fmla="*/ 747252 w 2229935"/>
              <a:gd name="connsiteY32" fmla="*/ 572729 h 1238248"/>
              <a:gd name="connsiteX33" fmla="*/ 796413 w 2229935"/>
              <a:gd name="connsiteY33" fmla="*/ 572729 h 1238248"/>
              <a:gd name="connsiteX34" fmla="*/ 796413 w 2229935"/>
              <a:gd name="connsiteY34" fmla="*/ 609600 h 1238248"/>
              <a:gd name="connsiteX35" fmla="*/ 818536 w 2229935"/>
              <a:gd name="connsiteY35" fmla="*/ 609600 h 1238248"/>
              <a:gd name="connsiteX36" fmla="*/ 818536 w 2229935"/>
              <a:gd name="connsiteY36" fmla="*/ 668594 h 1238248"/>
              <a:gd name="connsiteX37" fmla="*/ 833284 w 2229935"/>
              <a:gd name="connsiteY37" fmla="*/ 668594 h 1238248"/>
              <a:gd name="connsiteX38" fmla="*/ 833284 w 2229935"/>
              <a:gd name="connsiteY38" fmla="*/ 715297 h 1238248"/>
              <a:gd name="connsiteX39" fmla="*/ 848032 w 2229935"/>
              <a:gd name="connsiteY39" fmla="*/ 715297 h 1238248"/>
              <a:gd name="connsiteX40" fmla="*/ 848032 w 2229935"/>
              <a:gd name="connsiteY40" fmla="*/ 744794 h 1238248"/>
              <a:gd name="connsiteX41" fmla="*/ 924232 w 2229935"/>
              <a:gd name="connsiteY41" fmla="*/ 744794 h 1238248"/>
              <a:gd name="connsiteX42" fmla="*/ 924232 w 2229935"/>
              <a:gd name="connsiteY42" fmla="*/ 757084 h 1238248"/>
              <a:gd name="connsiteX43" fmla="*/ 956187 w 2229935"/>
              <a:gd name="connsiteY43" fmla="*/ 757084 h 1238248"/>
              <a:gd name="connsiteX44" fmla="*/ 956187 w 2229935"/>
              <a:gd name="connsiteY44" fmla="*/ 779206 h 1238248"/>
              <a:gd name="connsiteX45" fmla="*/ 1017639 w 2229935"/>
              <a:gd name="connsiteY45" fmla="*/ 779206 h 1238248"/>
              <a:gd name="connsiteX46" fmla="*/ 1017639 w 2229935"/>
              <a:gd name="connsiteY46" fmla="*/ 811161 h 1238248"/>
              <a:gd name="connsiteX47" fmla="*/ 1039761 w 2229935"/>
              <a:gd name="connsiteY47" fmla="*/ 811161 h 1238248"/>
              <a:gd name="connsiteX48" fmla="*/ 1039761 w 2229935"/>
              <a:gd name="connsiteY48" fmla="*/ 843116 h 1238248"/>
              <a:gd name="connsiteX49" fmla="*/ 1069258 w 2229935"/>
              <a:gd name="connsiteY49" fmla="*/ 843116 h 1238248"/>
              <a:gd name="connsiteX50" fmla="*/ 1069258 w 2229935"/>
              <a:gd name="connsiteY50" fmla="*/ 852948 h 1238248"/>
              <a:gd name="connsiteX51" fmla="*/ 1138084 w 2229935"/>
              <a:gd name="connsiteY51" fmla="*/ 852948 h 1238248"/>
              <a:gd name="connsiteX52" fmla="*/ 1138084 w 2229935"/>
              <a:gd name="connsiteY52" fmla="*/ 877529 h 1238248"/>
              <a:gd name="connsiteX53" fmla="*/ 1260987 w 2229935"/>
              <a:gd name="connsiteY53" fmla="*/ 877529 h 1238248"/>
              <a:gd name="connsiteX54" fmla="*/ 1260987 w 2229935"/>
              <a:gd name="connsiteY54" fmla="*/ 877529 h 1238248"/>
              <a:gd name="connsiteX55" fmla="*/ 1260987 w 2229935"/>
              <a:gd name="connsiteY55" fmla="*/ 894736 h 1238248"/>
              <a:gd name="connsiteX56" fmla="*/ 1312607 w 2229935"/>
              <a:gd name="connsiteY56" fmla="*/ 894736 h 1238248"/>
              <a:gd name="connsiteX57" fmla="*/ 1312607 w 2229935"/>
              <a:gd name="connsiteY57" fmla="*/ 904568 h 1238248"/>
              <a:gd name="connsiteX58" fmla="*/ 1362945 w 2229935"/>
              <a:gd name="connsiteY58" fmla="*/ 909713 h 1238248"/>
              <a:gd name="connsiteX59" fmla="*/ 1368096 w 2229935"/>
              <a:gd name="connsiteY59" fmla="*/ 954649 h 1238248"/>
              <a:gd name="connsiteX60" fmla="*/ 1403320 w 2229935"/>
              <a:gd name="connsiteY60" fmla="*/ 954649 h 1238248"/>
              <a:gd name="connsiteX61" fmla="*/ 1408471 w 2229935"/>
              <a:gd name="connsiteY61" fmla="*/ 966824 h 1238248"/>
              <a:gd name="connsiteX62" fmla="*/ 1510193 w 2229935"/>
              <a:gd name="connsiteY62" fmla="*/ 971970 h 1238248"/>
              <a:gd name="connsiteX63" fmla="*/ 1510192 w 2229935"/>
              <a:gd name="connsiteY63" fmla="*/ 998779 h 1238248"/>
              <a:gd name="connsiteX64" fmla="*/ 1592826 w 2229935"/>
              <a:gd name="connsiteY64" fmla="*/ 998779 h 1238248"/>
              <a:gd name="connsiteX65" fmla="*/ 1595402 w 2229935"/>
              <a:gd name="connsiteY65" fmla="*/ 1046748 h 1238248"/>
              <a:gd name="connsiteX66" fmla="*/ 1633448 w 2229935"/>
              <a:gd name="connsiteY66" fmla="*/ 1047825 h 1238248"/>
              <a:gd name="connsiteX67" fmla="*/ 1636364 w 2229935"/>
              <a:gd name="connsiteY67" fmla="*/ 1083847 h 1238248"/>
              <a:gd name="connsiteX68" fmla="*/ 1675000 w 2229935"/>
              <a:gd name="connsiteY68" fmla="*/ 1085384 h 1238248"/>
              <a:gd name="connsiteX69" fmla="*/ 1683497 w 2229935"/>
              <a:gd name="connsiteY69" fmla="*/ 1111116 h 1238248"/>
              <a:gd name="connsiteX70" fmla="*/ 1880655 w 2229935"/>
              <a:gd name="connsiteY70" fmla="*/ 1116264 h 1238248"/>
              <a:gd name="connsiteX71" fmla="*/ 1885806 w 2229935"/>
              <a:gd name="connsiteY71" fmla="*/ 1135238 h 1238248"/>
              <a:gd name="connsiteX72" fmla="*/ 1905353 w 2229935"/>
              <a:gd name="connsiteY72" fmla="*/ 1137810 h 1238248"/>
              <a:gd name="connsiteX73" fmla="*/ 1910505 w 2229935"/>
              <a:gd name="connsiteY73" fmla="*/ 1189430 h 1238248"/>
              <a:gd name="connsiteX74" fmla="*/ 2134307 w 2229935"/>
              <a:gd name="connsiteY74" fmla="*/ 1194575 h 1238248"/>
              <a:gd name="connsiteX75" fmla="*/ 2139458 w 2229935"/>
              <a:gd name="connsiteY75" fmla="*/ 1238248 h 1238248"/>
              <a:gd name="connsiteX76" fmla="*/ 2229935 w 2229935"/>
              <a:gd name="connsiteY76" fmla="*/ 1238245 h 1238248"/>
              <a:gd name="connsiteX0" fmla="*/ 0 w 2229935"/>
              <a:gd name="connsiteY0" fmla="*/ 0 h 1238248"/>
              <a:gd name="connsiteX1" fmla="*/ 287594 w 2229935"/>
              <a:gd name="connsiteY1" fmla="*/ 0 h 1238248"/>
              <a:gd name="connsiteX2" fmla="*/ 287594 w 2229935"/>
              <a:gd name="connsiteY2" fmla="*/ 29497 h 1238248"/>
              <a:gd name="connsiteX3" fmla="*/ 378542 w 2229935"/>
              <a:gd name="connsiteY3" fmla="*/ 29497 h 1238248"/>
              <a:gd name="connsiteX4" fmla="*/ 378542 w 2229935"/>
              <a:gd name="connsiteY4" fmla="*/ 51619 h 1238248"/>
              <a:gd name="connsiteX5" fmla="*/ 400665 w 2229935"/>
              <a:gd name="connsiteY5" fmla="*/ 51619 h 1238248"/>
              <a:gd name="connsiteX6" fmla="*/ 400665 w 2229935"/>
              <a:gd name="connsiteY6" fmla="*/ 110613 h 1238248"/>
              <a:gd name="connsiteX7" fmla="*/ 412955 w 2229935"/>
              <a:gd name="connsiteY7" fmla="*/ 110613 h 1238248"/>
              <a:gd name="connsiteX8" fmla="*/ 412955 w 2229935"/>
              <a:gd name="connsiteY8" fmla="*/ 181897 h 1238248"/>
              <a:gd name="connsiteX9" fmla="*/ 432619 w 2229935"/>
              <a:gd name="connsiteY9" fmla="*/ 181897 h 1238248"/>
              <a:gd name="connsiteX10" fmla="*/ 432619 w 2229935"/>
              <a:gd name="connsiteY10" fmla="*/ 248265 h 1238248"/>
              <a:gd name="connsiteX11" fmla="*/ 437536 w 2229935"/>
              <a:gd name="connsiteY11" fmla="*/ 248265 h 1238248"/>
              <a:gd name="connsiteX12" fmla="*/ 437536 w 2229935"/>
              <a:gd name="connsiteY12" fmla="*/ 290052 h 1238248"/>
              <a:gd name="connsiteX13" fmla="*/ 479323 w 2229935"/>
              <a:gd name="connsiteY13" fmla="*/ 290052 h 1238248"/>
              <a:gd name="connsiteX14" fmla="*/ 479323 w 2229935"/>
              <a:gd name="connsiteY14" fmla="*/ 290052 h 1238248"/>
              <a:gd name="connsiteX15" fmla="*/ 523568 w 2229935"/>
              <a:gd name="connsiteY15" fmla="*/ 290052 h 1238248"/>
              <a:gd name="connsiteX16" fmla="*/ 523568 w 2229935"/>
              <a:gd name="connsiteY16" fmla="*/ 324465 h 1238248"/>
              <a:gd name="connsiteX17" fmla="*/ 587478 w 2229935"/>
              <a:gd name="connsiteY17" fmla="*/ 324465 h 1238248"/>
              <a:gd name="connsiteX18" fmla="*/ 587478 w 2229935"/>
              <a:gd name="connsiteY18" fmla="*/ 336755 h 1238248"/>
              <a:gd name="connsiteX19" fmla="*/ 619432 w 2229935"/>
              <a:gd name="connsiteY19" fmla="*/ 336755 h 1238248"/>
              <a:gd name="connsiteX20" fmla="*/ 619432 w 2229935"/>
              <a:gd name="connsiteY20" fmla="*/ 417871 h 1238248"/>
              <a:gd name="connsiteX21" fmla="*/ 631723 w 2229935"/>
              <a:gd name="connsiteY21" fmla="*/ 417871 h 1238248"/>
              <a:gd name="connsiteX22" fmla="*/ 631723 w 2229935"/>
              <a:gd name="connsiteY22" fmla="*/ 479323 h 1238248"/>
              <a:gd name="connsiteX23" fmla="*/ 639097 w 2229935"/>
              <a:gd name="connsiteY23" fmla="*/ 479323 h 1238248"/>
              <a:gd name="connsiteX24" fmla="*/ 639097 w 2229935"/>
              <a:gd name="connsiteY24" fmla="*/ 511277 h 1238248"/>
              <a:gd name="connsiteX25" fmla="*/ 639097 w 2229935"/>
              <a:gd name="connsiteY25" fmla="*/ 511277 h 1238248"/>
              <a:gd name="connsiteX26" fmla="*/ 663678 w 2229935"/>
              <a:gd name="connsiteY26" fmla="*/ 511277 h 1238248"/>
              <a:gd name="connsiteX27" fmla="*/ 663678 w 2229935"/>
              <a:gd name="connsiteY27" fmla="*/ 511277 h 1238248"/>
              <a:gd name="connsiteX28" fmla="*/ 663678 w 2229935"/>
              <a:gd name="connsiteY28" fmla="*/ 535858 h 1238248"/>
              <a:gd name="connsiteX29" fmla="*/ 727587 w 2229935"/>
              <a:gd name="connsiteY29" fmla="*/ 535858 h 1238248"/>
              <a:gd name="connsiteX30" fmla="*/ 727587 w 2229935"/>
              <a:gd name="connsiteY30" fmla="*/ 535858 h 1238248"/>
              <a:gd name="connsiteX31" fmla="*/ 747252 w 2229935"/>
              <a:gd name="connsiteY31" fmla="*/ 555523 h 1238248"/>
              <a:gd name="connsiteX32" fmla="*/ 747252 w 2229935"/>
              <a:gd name="connsiteY32" fmla="*/ 572729 h 1238248"/>
              <a:gd name="connsiteX33" fmla="*/ 796413 w 2229935"/>
              <a:gd name="connsiteY33" fmla="*/ 572729 h 1238248"/>
              <a:gd name="connsiteX34" fmla="*/ 796413 w 2229935"/>
              <a:gd name="connsiteY34" fmla="*/ 609600 h 1238248"/>
              <a:gd name="connsiteX35" fmla="*/ 818536 w 2229935"/>
              <a:gd name="connsiteY35" fmla="*/ 609600 h 1238248"/>
              <a:gd name="connsiteX36" fmla="*/ 818536 w 2229935"/>
              <a:gd name="connsiteY36" fmla="*/ 668594 h 1238248"/>
              <a:gd name="connsiteX37" fmla="*/ 833284 w 2229935"/>
              <a:gd name="connsiteY37" fmla="*/ 668594 h 1238248"/>
              <a:gd name="connsiteX38" fmla="*/ 833284 w 2229935"/>
              <a:gd name="connsiteY38" fmla="*/ 715297 h 1238248"/>
              <a:gd name="connsiteX39" fmla="*/ 848032 w 2229935"/>
              <a:gd name="connsiteY39" fmla="*/ 715297 h 1238248"/>
              <a:gd name="connsiteX40" fmla="*/ 848032 w 2229935"/>
              <a:gd name="connsiteY40" fmla="*/ 744794 h 1238248"/>
              <a:gd name="connsiteX41" fmla="*/ 924232 w 2229935"/>
              <a:gd name="connsiteY41" fmla="*/ 744794 h 1238248"/>
              <a:gd name="connsiteX42" fmla="*/ 924232 w 2229935"/>
              <a:gd name="connsiteY42" fmla="*/ 757084 h 1238248"/>
              <a:gd name="connsiteX43" fmla="*/ 956187 w 2229935"/>
              <a:gd name="connsiteY43" fmla="*/ 757084 h 1238248"/>
              <a:gd name="connsiteX44" fmla="*/ 956187 w 2229935"/>
              <a:gd name="connsiteY44" fmla="*/ 779206 h 1238248"/>
              <a:gd name="connsiteX45" fmla="*/ 1017639 w 2229935"/>
              <a:gd name="connsiteY45" fmla="*/ 779206 h 1238248"/>
              <a:gd name="connsiteX46" fmla="*/ 1017639 w 2229935"/>
              <a:gd name="connsiteY46" fmla="*/ 811161 h 1238248"/>
              <a:gd name="connsiteX47" fmla="*/ 1039761 w 2229935"/>
              <a:gd name="connsiteY47" fmla="*/ 811161 h 1238248"/>
              <a:gd name="connsiteX48" fmla="*/ 1039761 w 2229935"/>
              <a:gd name="connsiteY48" fmla="*/ 843116 h 1238248"/>
              <a:gd name="connsiteX49" fmla="*/ 1069258 w 2229935"/>
              <a:gd name="connsiteY49" fmla="*/ 843116 h 1238248"/>
              <a:gd name="connsiteX50" fmla="*/ 1069258 w 2229935"/>
              <a:gd name="connsiteY50" fmla="*/ 852948 h 1238248"/>
              <a:gd name="connsiteX51" fmla="*/ 1138084 w 2229935"/>
              <a:gd name="connsiteY51" fmla="*/ 852948 h 1238248"/>
              <a:gd name="connsiteX52" fmla="*/ 1138084 w 2229935"/>
              <a:gd name="connsiteY52" fmla="*/ 877529 h 1238248"/>
              <a:gd name="connsiteX53" fmla="*/ 1260987 w 2229935"/>
              <a:gd name="connsiteY53" fmla="*/ 877529 h 1238248"/>
              <a:gd name="connsiteX54" fmla="*/ 1260987 w 2229935"/>
              <a:gd name="connsiteY54" fmla="*/ 877529 h 1238248"/>
              <a:gd name="connsiteX55" fmla="*/ 1260987 w 2229935"/>
              <a:gd name="connsiteY55" fmla="*/ 894736 h 1238248"/>
              <a:gd name="connsiteX56" fmla="*/ 1312607 w 2229935"/>
              <a:gd name="connsiteY56" fmla="*/ 894736 h 1238248"/>
              <a:gd name="connsiteX57" fmla="*/ 1312607 w 2229935"/>
              <a:gd name="connsiteY57" fmla="*/ 904568 h 1238248"/>
              <a:gd name="connsiteX58" fmla="*/ 1362945 w 2229935"/>
              <a:gd name="connsiteY58" fmla="*/ 909713 h 1238248"/>
              <a:gd name="connsiteX59" fmla="*/ 1368096 w 2229935"/>
              <a:gd name="connsiteY59" fmla="*/ 954649 h 1238248"/>
              <a:gd name="connsiteX60" fmla="*/ 1403320 w 2229935"/>
              <a:gd name="connsiteY60" fmla="*/ 954649 h 1238248"/>
              <a:gd name="connsiteX61" fmla="*/ 1408471 w 2229935"/>
              <a:gd name="connsiteY61" fmla="*/ 966824 h 1238248"/>
              <a:gd name="connsiteX62" fmla="*/ 1510193 w 2229935"/>
              <a:gd name="connsiteY62" fmla="*/ 971970 h 1238248"/>
              <a:gd name="connsiteX63" fmla="*/ 1510192 w 2229935"/>
              <a:gd name="connsiteY63" fmla="*/ 998779 h 1238248"/>
              <a:gd name="connsiteX64" fmla="*/ 1592826 w 2229935"/>
              <a:gd name="connsiteY64" fmla="*/ 998779 h 1238248"/>
              <a:gd name="connsiteX65" fmla="*/ 1595402 w 2229935"/>
              <a:gd name="connsiteY65" fmla="*/ 1046748 h 1238248"/>
              <a:gd name="connsiteX66" fmla="*/ 1633448 w 2229935"/>
              <a:gd name="connsiteY66" fmla="*/ 1047825 h 1238248"/>
              <a:gd name="connsiteX67" fmla="*/ 1636364 w 2229935"/>
              <a:gd name="connsiteY67" fmla="*/ 1083847 h 1238248"/>
              <a:gd name="connsiteX68" fmla="*/ 1675000 w 2229935"/>
              <a:gd name="connsiteY68" fmla="*/ 1085384 h 1238248"/>
              <a:gd name="connsiteX69" fmla="*/ 1683497 w 2229935"/>
              <a:gd name="connsiteY69" fmla="*/ 1111116 h 1238248"/>
              <a:gd name="connsiteX70" fmla="*/ 1880655 w 2229935"/>
              <a:gd name="connsiteY70" fmla="*/ 1116264 h 1238248"/>
              <a:gd name="connsiteX71" fmla="*/ 1885806 w 2229935"/>
              <a:gd name="connsiteY71" fmla="*/ 1135238 h 1238248"/>
              <a:gd name="connsiteX72" fmla="*/ 1905353 w 2229935"/>
              <a:gd name="connsiteY72" fmla="*/ 1137810 h 1238248"/>
              <a:gd name="connsiteX73" fmla="*/ 1910505 w 2229935"/>
              <a:gd name="connsiteY73" fmla="*/ 1189430 h 1238248"/>
              <a:gd name="connsiteX74" fmla="*/ 2134307 w 2229935"/>
              <a:gd name="connsiteY74" fmla="*/ 1184283 h 1238248"/>
              <a:gd name="connsiteX75" fmla="*/ 2139458 w 2229935"/>
              <a:gd name="connsiteY75" fmla="*/ 1238248 h 1238248"/>
              <a:gd name="connsiteX76" fmla="*/ 2229935 w 2229935"/>
              <a:gd name="connsiteY76" fmla="*/ 1238245 h 1238248"/>
              <a:gd name="connsiteX0" fmla="*/ 0 w 2229935"/>
              <a:gd name="connsiteY0" fmla="*/ 0 h 1238248"/>
              <a:gd name="connsiteX1" fmla="*/ 287594 w 2229935"/>
              <a:gd name="connsiteY1" fmla="*/ 0 h 1238248"/>
              <a:gd name="connsiteX2" fmla="*/ 287594 w 2229935"/>
              <a:gd name="connsiteY2" fmla="*/ 29497 h 1238248"/>
              <a:gd name="connsiteX3" fmla="*/ 378542 w 2229935"/>
              <a:gd name="connsiteY3" fmla="*/ 29497 h 1238248"/>
              <a:gd name="connsiteX4" fmla="*/ 378542 w 2229935"/>
              <a:gd name="connsiteY4" fmla="*/ 51619 h 1238248"/>
              <a:gd name="connsiteX5" fmla="*/ 400665 w 2229935"/>
              <a:gd name="connsiteY5" fmla="*/ 51619 h 1238248"/>
              <a:gd name="connsiteX6" fmla="*/ 400665 w 2229935"/>
              <a:gd name="connsiteY6" fmla="*/ 110613 h 1238248"/>
              <a:gd name="connsiteX7" fmla="*/ 412955 w 2229935"/>
              <a:gd name="connsiteY7" fmla="*/ 110613 h 1238248"/>
              <a:gd name="connsiteX8" fmla="*/ 412955 w 2229935"/>
              <a:gd name="connsiteY8" fmla="*/ 181897 h 1238248"/>
              <a:gd name="connsiteX9" fmla="*/ 432619 w 2229935"/>
              <a:gd name="connsiteY9" fmla="*/ 181897 h 1238248"/>
              <a:gd name="connsiteX10" fmla="*/ 432619 w 2229935"/>
              <a:gd name="connsiteY10" fmla="*/ 248265 h 1238248"/>
              <a:gd name="connsiteX11" fmla="*/ 437536 w 2229935"/>
              <a:gd name="connsiteY11" fmla="*/ 248265 h 1238248"/>
              <a:gd name="connsiteX12" fmla="*/ 437536 w 2229935"/>
              <a:gd name="connsiteY12" fmla="*/ 290052 h 1238248"/>
              <a:gd name="connsiteX13" fmla="*/ 479323 w 2229935"/>
              <a:gd name="connsiteY13" fmla="*/ 290052 h 1238248"/>
              <a:gd name="connsiteX14" fmla="*/ 479323 w 2229935"/>
              <a:gd name="connsiteY14" fmla="*/ 290052 h 1238248"/>
              <a:gd name="connsiteX15" fmla="*/ 523568 w 2229935"/>
              <a:gd name="connsiteY15" fmla="*/ 290052 h 1238248"/>
              <a:gd name="connsiteX16" fmla="*/ 523568 w 2229935"/>
              <a:gd name="connsiteY16" fmla="*/ 324465 h 1238248"/>
              <a:gd name="connsiteX17" fmla="*/ 587478 w 2229935"/>
              <a:gd name="connsiteY17" fmla="*/ 324465 h 1238248"/>
              <a:gd name="connsiteX18" fmla="*/ 587478 w 2229935"/>
              <a:gd name="connsiteY18" fmla="*/ 336755 h 1238248"/>
              <a:gd name="connsiteX19" fmla="*/ 619432 w 2229935"/>
              <a:gd name="connsiteY19" fmla="*/ 336755 h 1238248"/>
              <a:gd name="connsiteX20" fmla="*/ 619432 w 2229935"/>
              <a:gd name="connsiteY20" fmla="*/ 417871 h 1238248"/>
              <a:gd name="connsiteX21" fmla="*/ 631723 w 2229935"/>
              <a:gd name="connsiteY21" fmla="*/ 417871 h 1238248"/>
              <a:gd name="connsiteX22" fmla="*/ 631723 w 2229935"/>
              <a:gd name="connsiteY22" fmla="*/ 479323 h 1238248"/>
              <a:gd name="connsiteX23" fmla="*/ 639097 w 2229935"/>
              <a:gd name="connsiteY23" fmla="*/ 479323 h 1238248"/>
              <a:gd name="connsiteX24" fmla="*/ 639097 w 2229935"/>
              <a:gd name="connsiteY24" fmla="*/ 511277 h 1238248"/>
              <a:gd name="connsiteX25" fmla="*/ 639097 w 2229935"/>
              <a:gd name="connsiteY25" fmla="*/ 511277 h 1238248"/>
              <a:gd name="connsiteX26" fmla="*/ 663678 w 2229935"/>
              <a:gd name="connsiteY26" fmla="*/ 511277 h 1238248"/>
              <a:gd name="connsiteX27" fmla="*/ 663678 w 2229935"/>
              <a:gd name="connsiteY27" fmla="*/ 511277 h 1238248"/>
              <a:gd name="connsiteX28" fmla="*/ 663678 w 2229935"/>
              <a:gd name="connsiteY28" fmla="*/ 535858 h 1238248"/>
              <a:gd name="connsiteX29" fmla="*/ 727587 w 2229935"/>
              <a:gd name="connsiteY29" fmla="*/ 535858 h 1238248"/>
              <a:gd name="connsiteX30" fmla="*/ 727587 w 2229935"/>
              <a:gd name="connsiteY30" fmla="*/ 535858 h 1238248"/>
              <a:gd name="connsiteX31" fmla="*/ 747252 w 2229935"/>
              <a:gd name="connsiteY31" fmla="*/ 555523 h 1238248"/>
              <a:gd name="connsiteX32" fmla="*/ 747252 w 2229935"/>
              <a:gd name="connsiteY32" fmla="*/ 572729 h 1238248"/>
              <a:gd name="connsiteX33" fmla="*/ 796413 w 2229935"/>
              <a:gd name="connsiteY33" fmla="*/ 572729 h 1238248"/>
              <a:gd name="connsiteX34" fmla="*/ 796413 w 2229935"/>
              <a:gd name="connsiteY34" fmla="*/ 609600 h 1238248"/>
              <a:gd name="connsiteX35" fmla="*/ 818536 w 2229935"/>
              <a:gd name="connsiteY35" fmla="*/ 609600 h 1238248"/>
              <a:gd name="connsiteX36" fmla="*/ 818536 w 2229935"/>
              <a:gd name="connsiteY36" fmla="*/ 668594 h 1238248"/>
              <a:gd name="connsiteX37" fmla="*/ 833284 w 2229935"/>
              <a:gd name="connsiteY37" fmla="*/ 668594 h 1238248"/>
              <a:gd name="connsiteX38" fmla="*/ 833284 w 2229935"/>
              <a:gd name="connsiteY38" fmla="*/ 715297 h 1238248"/>
              <a:gd name="connsiteX39" fmla="*/ 848032 w 2229935"/>
              <a:gd name="connsiteY39" fmla="*/ 715297 h 1238248"/>
              <a:gd name="connsiteX40" fmla="*/ 848032 w 2229935"/>
              <a:gd name="connsiteY40" fmla="*/ 744794 h 1238248"/>
              <a:gd name="connsiteX41" fmla="*/ 924232 w 2229935"/>
              <a:gd name="connsiteY41" fmla="*/ 744794 h 1238248"/>
              <a:gd name="connsiteX42" fmla="*/ 924232 w 2229935"/>
              <a:gd name="connsiteY42" fmla="*/ 757084 h 1238248"/>
              <a:gd name="connsiteX43" fmla="*/ 956187 w 2229935"/>
              <a:gd name="connsiteY43" fmla="*/ 757084 h 1238248"/>
              <a:gd name="connsiteX44" fmla="*/ 956187 w 2229935"/>
              <a:gd name="connsiteY44" fmla="*/ 779206 h 1238248"/>
              <a:gd name="connsiteX45" fmla="*/ 1017639 w 2229935"/>
              <a:gd name="connsiteY45" fmla="*/ 779206 h 1238248"/>
              <a:gd name="connsiteX46" fmla="*/ 1017639 w 2229935"/>
              <a:gd name="connsiteY46" fmla="*/ 811161 h 1238248"/>
              <a:gd name="connsiteX47" fmla="*/ 1039761 w 2229935"/>
              <a:gd name="connsiteY47" fmla="*/ 811161 h 1238248"/>
              <a:gd name="connsiteX48" fmla="*/ 1039761 w 2229935"/>
              <a:gd name="connsiteY48" fmla="*/ 843116 h 1238248"/>
              <a:gd name="connsiteX49" fmla="*/ 1069258 w 2229935"/>
              <a:gd name="connsiteY49" fmla="*/ 843116 h 1238248"/>
              <a:gd name="connsiteX50" fmla="*/ 1069258 w 2229935"/>
              <a:gd name="connsiteY50" fmla="*/ 852948 h 1238248"/>
              <a:gd name="connsiteX51" fmla="*/ 1138084 w 2229935"/>
              <a:gd name="connsiteY51" fmla="*/ 852948 h 1238248"/>
              <a:gd name="connsiteX52" fmla="*/ 1138084 w 2229935"/>
              <a:gd name="connsiteY52" fmla="*/ 877529 h 1238248"/>
              <a:gd name="connsiteX53" fmla="*/ 1260987 w 2229935"/>
              <a:gd name="connsiteY53" fmla="*/ 877529 h 1238248"/>
              <a:gd name="connsiteX54" fmla="*/ 1260987 w 2229935"/>
              <a:gd name="connsiteY54" fmla="*/ 877529 h 1238248"/>
              <a:gd name="connsiteX55" fmla="*/ 1260987 w 2229935"/>
              <a:gd name="connsiteY55" fmla="*/ 894736 h 1238248"/>
              <a:gd name="connsiteX56" fmla="*/ 1312607 w 2229935"/>
              <a:gd name="connsiteY56" fmla="*/ 894736 h 1238248"/>
              <a:gd name="connsiteX57" fmla="*/ 1312607 w 2229935"/>
              <a:gd name="connsiteY57" fmla="*/ 904568 h 1238248"/>
              <a:gd name="connsiteX58" fmla="*/ 1362945 w 2229935"/>
              <a:gd name="connsiteY58" fmla="*/ 909713 h 1238248"/>
              <a:gd name="connsiteX59" fmla="*/ 1368096 w 2229935"/>
              <a:gd name="connsiteY59" fmla="*/ 954649 h 1238248"/>
              <a:gd name="connsiteX60" fmla="*/ 1403320 w 2229935"/>
              <a:gd name="connsiteY60" fmla="*/ 954649 h 1238248"/>
              <a:gd name="connsiteX61" fmla="*/ 1408471 w 2229935"/>
              <a:gd name="connsiteY61" fmla="*/ 966824 h 1238248"/>
              <a:gd name="connsiteX62" fmla="*/ 1510193 w 2229935"/>
              <a:gd name="connsiteY62" fmla="*/ 971970 h 1238248"/>
              <a:gd name="connsiteX63" fmla="*/ 1510192 w 2229935"/>
              <a:gd name="connsiteY63" fmla="*/ 998779 h 1238248"/>
              <a:gd name="connsiteX64" fmla="*/ 1592826 w 2229935"/>
              <a:gd name="connsiteY64" fmla="*/ 998779 h 1238248"/>
              <a:gd name="connsiteX65" fmla="*/ 1595402 w 2229935"/>
              <a:gd name="connsiteY65" fmla="*/ 1046748 h 1238248"/>
              <a:gd name="connsiteX66" fmla="*/ 1633448 w 2229935"/>
              <a:gd name="connsiteY66" fmla="*/ 1047825 h 1238248"/>
              <a:gd name="connsiteX67" fmla="*/ 1636364 w 2229935"/>
              <a:gd name="connsiteY67" fmla="*/ 1083847 h 1238248"/>
              <a:gd name="connsiteX68" fmla="*/ 1675000 w 2229935"/>
              <a:gd name="connsiteY68" fmla="*/ 1085384 h 1238248"/>
              <a:gd name="connsiteX69" fmla="*/ 1683497 w 2229935"/>
              <a:gd name="connsiteY69" fmla="*/ 1111116 h 1238248"/>
              <a:gd name="connsiteX70" fmla="*/ 1880655 w 2229935"/>
              <a:gd name="connsiteY70" fmla="*/ 1116264 h 1238248"/>
              <a:gd name="connsiteX71" fmla="*/ 1885806 w 2229935"/>
              <a:gd name="connsiteY71" fmla="*/ 1135238 h 1238248"/>
              <a:gd name="connsiteX72" fmla="*/ 1905353 w 2229935"/>
              <a:gd name="connsiteY72" fmla="*/ 1137810 h 1238248"/>
              <a:gd name="connsiteX73" fmla="*/ 1910505 w 2229935"/>
              <a:gd name="connsiteY73" fmla="*/ 1189430 h 1238248"/>
              <a:gd name="connsiteX74" fmla="*/ 2134307 w 2229935"/>
              <a:gd name="connsiteY74" fmla="*/ 1194575 h 1238248"/>
              <a:gd name="connsiteX75" fmla="*/ 2139458 w 2229935"/>
              <a:gd name="connsiteY75" fmla="*/ 1238248 h 1238248"/>
              <a:gd name="connsiteX76" fmla="*/ 2229935 w 2229935"/>
              <a:gd name="connsiteY76" fmla="*/ 1238245 h 1238248"/>
              <a:gd name="connsiteX0" fmla="*/ 0 w 2229935"/>
              <a:gd name="connsiteY0" fmla="*/ 0 h 1238248"/>
              <a:gd name="connsiteX1" fmla="*/ 287594 w 2229935"/>
              <a:gd name="connsiteY1" fmla="*/ 0 h 1238248"/>
              <a:gd name="connsiteX2" fmla="*/ 287594 w 2229935"/>
              <a:gd name="connsiteY2" fmla="*/ 29497 h 1238248"/>
              <a:gd name="connsiteX3" fmla="*/ 378542 w 2229935"/>
              <a:gd name="connsiteY3" fmla="*/ 29497 h 1238248"/>
              <a:gd name="connsiteX4" fmla="*/ 378542 w 2229935"/>
              <a:gd name="connsiteY4" fmla="*/ 51619 h 1238248"/>
              <a:gd name="connsiteX5" fmla="*/ 400665 w 2229935"/>
              <a:gd name="connsiteY5" fmla="*/ 51619 h 1238248"/>
              <a:gd name="connsiteX6" fmla="*/ 400665 w 2229935"/>
              <a:gd name="connsiteY6" fmla="*/ 110613 h 1238248"/>
              <a:gd name="connsiteX7" fmla="*/ 412955 w 2229935"/>
              <a:gd name="connsiteY7" fmla="*/ 110613 h 1238248"/>
              <a:gd name="connsiteX8" fmla="*/ 412955 w 2229935"/>
              <a:gd name="connsiteY8" fmla="*/ 181897 h 1238248"/>
              <a:gd name="connsiteX9" fmla="*/ 432619 w 2229935"/>
              <a:gd name="connsiteY9" fmla="*/ 181897 h 1238248"/>
              <a:gd name="connsiteX10" fmla="*/ 432619 w 2229935"/>
              <a:gd name="connsiteY10" fmla="*/ 248265 h 1238248"/>
              <a:gd name="connsiteX11" fmla="*/ 437536 w 2229935"/>
              <a:gd name="connsiteY11" fmla="*/ 248265 h 1238248"/>
              <a:gd name="connsiteX12" fmla="*/ 437536 w 2229935"/>
              <a:gd name="connsiteY12" fmla="*/ 290052 h 1238248"/>
              <a:gd name="connsiteX13" fmla="*/ 479323 w 2229935"/>
              <a:gd name="connsiteY13" fmla="*/ 290052 h 1238248"/>
              <a:gd name="connsiteX14" fmla="*/ 479323 w 2229935"/>
              <a:gd name="connsiteY14" fmla="*/ 290052 h 1238248"/>
              <a:gd name="connsiteX15" fmla="*/ 523568 w 2229935"/>
              <a:gd name="connsiteY15" fmla="*/ 290052 h 1238248"/>
              <a:gd name="connsiteX16" fmla="*/ 523568 w 2229935"/>
              <a:gd name="connsiteY16" fmla="*/ 324465 h 1238248"/>
              <a:gd name="connsiteX17" fmla="*/ 587478 w 2229935"/>
              <a:gd name="connsiteY17" fmla="*/ 324465 h 1238248"/>
              <a:gd name="connsiteX18" fmla="*/ 587478 w 2229935"/>
              <a:gd name="connsiteY18" fmla="*/ 336755 h 1238248"/>
              <a:gd name="connsiteX19" fmla="*/ 619432 w 2229935"/>
              <a:gd name="connsiteY19" fmla="*/ 336755 h 1238248"/>
              <a:gd name="connsiteX20" fmla="*/ 619432 w 2229935"/>
              <a:gd name="connsiteY20" fmla="*/ 417871 h 1238248"/>
              <a:gd name="connsiteX21" fmla="*/ 631723 w 2229935"/>
              <a:gd name="connsiteY21" fmla="*/ 417871 h 1238248"/>
              <a:gd name="connsiteX22" fmla="*/ 631723 w 2229935"/>
              <a:gd name="connsiteY22" fmla="*/ 479323 h 1238248"/>
              <a:gd name="connsiteX23" fmla="*/ 639097 w 2229935"/>
              <a:gd name="connsiteY23" fmla="*/ 479323 h 1238248"/>
              <a:gd name="connsiteX24" fmla="*/ 639097 w 2229935"/>
              <a:gd name="connsiteY24" fmla="*/ 511277 h 1238248"/>
              <a:gd name="connsiteX25" fmla="*/ 639097 w 2229935"/>
              <a:gd name="connsiteY25" fmla="*/ 511277 h 1238248"/>
              <a:gd name="connsiteX26" fmla="*/ 663678 w 2229935"/>
              <a:gd name="connsiteY26" fmla="*/ 511277 h 1238248"/>
              <a:gd name="connsiteX27" fmla="*/ 663678 w 2229935"/>
              <a:gd name="connsiteY27" fmla="*/ 511277 h 1238248"/>
              <a:gd name="connsiteX28" fmla="*/ 663678 w 2229935"/>
              <a:gd name="connsiteY28" fmla="*/ 535858 h 1238248"/>
              <a:gd name="connsiteX29" fmla="*/ 727587 w 2229935"/>
              <a:gd name="connsiteY29" fmla="*/ 535858 h 1238248"/>
              <a:gd name="connsiteX30" fmla="*/ 727587 w 2229935"/>
              <a:gd name="connsiteY30" fmla="*/ 535858 h 1238248"/>
              <a:gd name="connsiteX31" fmla="*/ 747252 w 2229935"/>
              <a:gd name="connsiteY31" fmla="*/ 555523 h 1238248"/>
              <a:gd name="connsiteX32" fmla="*/ 747252 w 2229935"/>
              <a:gd name="connsiteY32" fmla="*/ 572729 h 1238248"/>
              <a:gd name="connsiteX33" fmla="*/ 796413 w 2229935"/>
              <a:gd name="connsiteY33" fmla="*/ 572729 h 1238248"/>
              <a:gd name="connsiteX34" fmla="*/ 796413 w 2229935"/>
              <a:gd name="connsiteY34" fmla="*/ 609600 h 1238248"/>
              <a:gd name="connsiteX35" fmla="*/ 818536 w 2229935"/>
              <a:gd name="connsiteY35" fmla="*/ 609600 h 1238248"/>
              <a:gd name="connsiteX36" fmla="*/ 818536 w 2229935"/>
              <a:gd name="connsiteY36" fmla="*/ 668594 h 1238248"/>
              <a:gd name="connsiteX37" fmla="*/ 833284 w 2229935"/>
              <a:gd name="connsiteY37" fmla="*/ 668594 h 1238248"/>
              <a:gd name="connsiteX38" fmla="*/ 833284 w 2229935"/>
              <a:gd name="connsiteY38" fmla="*/ 715297 h 1238248"/>
              <a:gd name="connsiteX39" fmla="*/ 848032 w 2229935"/>
              <a:gd name="connsiteY39" fmla="*/ 715297 h 1238248"/>
              <a:gd name="connsiteX40" fmla="*/ 848032 w 2229935"/>
              <a:gd name="connsiteY40" fmla="*/ 744794 h 1238248"/>
              <a:gd name="connsiteX41" fmla="*/ 924232 w 2229935"/>
              <a:gd name="connsiteY41" fmla="*/ 744794 h 1238248"/>
              <a:gd name="connsiteX42" fmla="*/ 924232 w 2229935"/>
              <a:gd name="connsiteY42" fmla="*/ 757084 h 1238248"/>
              <a:gd name="connsiteX43" fmla="*/ 956187 w 2229935"/>
              <a:gd name="connsiteY43" fmla="*/ 757084 h 1238248"/>
              <a:gd name="connsiteX44" fmla="*/ 956187 w 2229935"/>
              <a:gd name="connsiteY44" fmla="*/ 779206 h 1238248"/>
              <a:gd name="connsiteX45" fmla="*/ 1017639 w 2229935"/>
              <a:gd name="connsiteY45" fmla="*/ 779206 h 1238248"/>
              <a:gd name="connsiteX46" fmla="*/ 1017639 w 2229935"/>
              <a:gd name="connsiteY46" fmla="*/ 811161 h 1238248"/>
              <a:gd name="connsiteX47" fmla="*/ 1039761 w 2229935"/>
              <a:gd name="connsiteY47" fmla="*/ 811161 h 1238248"/>
              <a:gd name="connsiteX48" fmla="*/ 1039761 w 2229935"/>
              <a:gd name="connsiteY48" fmla="*/ 843116 h 1238248"/>
              <a:gd name="connsiteX49" fmla="*/ 1069258 w 2229935"/>
              <a:gd name="connsiteY49" fmla="*/ 843116 h 1238248"/>
              <a:gd name="connsiteX50" fmla="*/ 1069258 w 2229935"/>
              <a:gd name="connsiteY50" fmla="*/ 852948 h 1238248"/>
              <a:gd name="connsiteX51" fmla="*/ 1138084 w 2229935"/>
              <a:gd name="connsiteY51" fmla="*/ 852948 h 1238248"/>
              <a:gd name="connsiteX52" fmla="*/ 1138084 w 2229935"/>
              <a:gd name="connsiteY52" fmla="*/ 877529 h 1238248"/>
              <a:gd name="connsiteX53" fmla="*/ 1260987 w 2229935"/>
              <a:gd name="connsiteY53" fmla="*/ 877529 h 1238248"/>
              <a:gd name="connsiteX54" fmla="*/ 1260987 w 2229935"/>
              <a:gd name="connsiteY54" fmla="*/ 877529 h 1238248"/>
              <a:gd name="connsiteX55" fmla="*/ 1260987 w 2229935"/>
              <a:gd name="connsiteY55" fmla="*/ 894736 h 1238248"/>
              <a:gd name="connsiteX56" fmla="*/ 1312607 w 2229935"/>
              <a:gd name="connsiteY56" fmla="*/ 894736 h 1238248"/>
              <a:gd name="connsiteX57" fmla="*/ 1312607 w 2229935"/>
              <a:gd name="connsiteY57" fmla="*/ 904568 h 1238248"/>
              <a:gd name="connsiteX58" fmla="*/ 1362945 w 2229935"/>
              <a:gd name="connsiteY58" fmla="*/ 909713 h 1238248"/>
              <a:gd name="connsiteX59" fmla="*/ 1368096 w 2229935"/>
              <a:gd name="connsiteY59" fmla="*/ 954649 h 1238248"/>
              <a:gd name="connsiteX60" fmla="*/ 1403320 w 2229935"/>
              <a:gd name="connsiteY60" fmla="*/ 954649 h 1238248"/>
              <a:gd name="connsiteX61" fmla="*/ 1408471 w 2229935"/>
              <a:gd name="connsiteY61" fmla="*/ 966824 h 1238248"/>
              <a:gd name="connsiteX62" fmla="*/ 1510193 w 2229935"/>
              <a:gd name="connsiteY62" fmla="*/ 971970 h 1238248"/>
              <a:gd name="connsiteX63" fmla="*/ 1510192 w 2229935"/>
              <a:gd name="connsiteY63" fmla="*/ 998779 h 1238248"/>
              <a:gd name="connsiteX64" fmla="*/ 1592826 w 2229935"/>
              <a:gd name="connsiteY64" fmla="*/ 998779 h 1238248"/>
              <a:gd name="connsiteX65" fmla="*/ 1595402 w 2229935"/>
              <a:gd name="connsiteY65" fmla="*/ 1046748 h 1238248"/>
              <a:gd name="connsiteX66" fmla="*/ 1633448 w 2229935"/>
              <a:gd name="connsiteY66" fmla="*/ 1047825 h 1238248"/>
              <a:gd name="connsiteX67" fmla="*/ 1636364 w 2229935"/>
              <a:gd name="connsiteY67" fmla="*/ 1083847 h 1238248"/>
              <a:gd name="connsiteX68" fmla="*/ 1675000 w 2229935"/>
              <a:gd name="connsiteY68" fmla="*/ 1085384 h 1238248"/>
              <a:gd name="connsiteX69" fmla="*/ 1683497 w 2229935"/>
              <a:gd name="connsiteY69" fmla="*/ 1111116 h 1238248"/>
              <a:gd name="connsiteX70" fmla="*/ 1880655 w 2229935"/>
              <a:gd name="connsiteY70" fmla="*/ 1116264 h 1238248"/>
              <a:gd name="connsiteX71" fmla="*/ 1885806 w 2229935"/>
              <a:gd name="connsiteY71" fmla="*/ 1135238 h 1238248"/>
              <a:gd name="connsiteX72" fmla="*/ 1905353 w 2229935"/>
              <a:gd name="connsiteY72" fmla="*/ 1137810 h 1238248"/>
              <a:gd name="connsiteX73" fmla="*/ 1910505 w 2229935"/>
              <a:gd name="connsiteY73" fmla="*/ 1189430 h 1238248"/>
              <a:gd name="connsiteX74" fmla="*/ 2134307 w 2229935"/>
              <a:gd name="connsiteY74" fmla="*/ 1186856 h 1238248"/>
              <a:gd name="connsiteX75" fmla="*/ 2139458 w 2229935"/>
              <a:gd name="connsiteY75" fmla="*/ 1238248 h 1238248"/>
              <a:gd name="connsiteX76" fmla="*/ 2229935 w 2229935"/>
              <a:gd name="connsiteY76" fmla="*/ 1238245 h 1238248"/>
              <a:gd name="connsiteX0" fmla="*/ 0 w 2229935"/>
              <a:gd name="connsiteY0" fmla="*/ 0 h 1238248"/>
              <a:gd name="connsiteX1" fmla="*/ 287594 w 2229935"/>
              <a:gd name="connsiteY1" fmla="*/ 0 h 1238248"/>
              <a:gd name="connsiteX2" fmla="*/ 287594 w 2229935"/>
              <a:gd name="connsiteY2" fmla="*/ 29497 h 1238248"/>
              <a:gd name="connsiteX3" fmla="*/ 378542 w 2229935"/>
              <a:gd name="connsiteY3" fmla="*/ 29497 h 1238248"/>
              <a:gd name="connsiteX4" fmla="*/ 378542 w 2229935"/>
              <a:gd name="connsiteY4" fmla="*/ 51619 h 1238248"/>
              <a:gd name="connsiteX5" fmla="*/ 400665 w 2229935"/>
              <a:gd name="connsiteY5" fmla="*/ 51619 h 1238248"/>
              <a:gd name="connsiteX6" fmla="*/ 400665 w 2229935"/>
              <a:gd name="connsiteY6" fmla="*/ 110613 h 1238248"/>
              <a:gd name="connsiteX7" fmla="*/ 412955 w 2229935"/>
              <a:gd name="connsiteY7" fmla="*/ 110613 h 1238248"/>
              <a:gd name="connsiteX8" fmla="*/ 412955 w 2229935"/>
              <a:gd name="connsiteY8" fmla="*/ 181897 h 1238248"/>
              <a:gd name="connsiteX9" fmla="*/ 432619 w 2229935"/>
              <a:gd name="connsiteY9" fmla="*/ 181897 h 1238248"/>
              <a:gd name="connsiteX10" fmla="*/ 432619 w 2229935"/>
              <a:gd name="connsiteY10" fmla="*/ 248265 h 1238248"/>
              <a:gd name="connsiteX11" fmla="*/ 437536 w 2229935"/>
              <a:gd name="connsiteY11" fmla="*/ 248265 h 1238248"/>
              <a:gd name="connsiteX12" fmla="*/ 437536 w 2229935"/>
              <a:gd name="connsiteY12" fmla="*/ 290052 h 1238248"/>
              <a:gd name="connsiteX13" fmla="*/ 479323 w 2229935"/>
              <a:gd name="connsiteY13" fmla="*/ 290052 h 1238248"/>
              <a:gd name="connsiteX14" fmla="*/ 479323 w 2229935"/>
              <a:gd name="connsiteY14" fmla="*/ 290052 h 1238248"/>
              <a:gd name="connsiteX15" fmla="*/ 523568 w 2229935"/>
              <a:gd name="connsiteY15" fmla="*/ 290052 h 1238248"/>
              <a:gd name="connsiteX16" fmla="*/ 523568 w 2229935"/>
              <a:gd name="connsiteY16" fmla="*/ 324465 h 1238248"/>
              <a:gd name="connsiteX17" fmla="*/ 587478 w 2229935"/>
              <a:gd name="connsiteY17" fmla="*/ 324465 h 1238248"/>
              <a:gd name="connsiteX18" fmla="*/ 587478 w 2229935"/>
              <a:gd name="connsiteY18" fmla="*/ 336755 h 1238248"/>
              <a:gd name="connsiteX19" fmla="*/ 619432 w 2229935"/>
              <a:gd name="connsiteY19" fmla="*/ 336755 h 1238248"/>
              <a:gd name="connsiteX20" fmla="*/ 619432 w 2229935"/>
              <a:gd name="connsiteY20" fmla="*/ 417871 h 1238248"/>
              <a:gd name="connsiteX21" fmla="*/ 631723 w 2229935"/>
              <a:gd name="connsiteY21" fmla="*/ 417871 h 1238248"/>
              <a:gd name="connsiteX22" fmla="*/ 631723 w 2229935"/>
              <a:gd name="connsiteY22" fmla="*/ 479323 h 1238248"/>
              <a:gd name="connsiteX23" fmla="*/ 639097 w 2229935"/>
              <a:gd name="connsiteY23" fmla="*/ 479323 h 1238248"/>
              <a:gd name="connsiteX24" fmla="*/ 639097 w 2229935"/>
              <a:gd name="connsiteY24" fmla="*/ 511277 h 1238248"/>
              <a:gd name="connsiteX25" fmla="*/ 639097 w 2229935"/>
              <a:gd name="connsiteY25" fmla="*/ 511277 h 1238248"/>
              <a:gd name="connsiteX26" fmla="*/ 663678 w 2229935"/>
              <a:gd name="connsiteY26" fmla="*/ 511277 h 1238248"/>
              <a:gd name="connsiteX27" fmla="*/ 663678 w 2229935"/>
              <a:gd name="connsiteY27" fmla="*/ 511277 h 1238248"/>
              <a:gd name="connsiteX28" fmla="*/ 663678 w 2229935"/>
              <a:gd name="connsiteY28" fmla="*/ 535858 h 1238248"/>
              <a:gd name="connsiteX29" fmla="*/ 727587 w 2229935"/>
              <a:gd name="connsiteY29" fmla="*/ 535858 h 1238248"/>
              <a:gd name="connsiteX30" fmla="*/ 727587 w 2229935"/>
              <a:gd name="connsiteY30" fmla="*/ 535858 h 1238248"/>
              <a:gd name="connsiteX31" fmla="*/ 747252 w 2229935"/>
              <a:gd name="connsiteY31" fmla="*/ 555523 h 1238248"/>
              <a:gd name="connsiteX32" fmla="*/ 747252 w 2229935"/>
              <a:gd name="connsiteY32" fmla="*/ 572729 h 1238248"/>
              <a:gd name="connsiteX33" fmla="*/ 796413 w 2229935"/>
              <a:gd name="connsiteY33" fmla="*/ 572729 h 1238248"/>
              <a:gd name="connsiteX34" fmla="*/ 796413 w 2229935"/>
              <a:gd name="connsiteY34" fmla="*/ 609600 h 1238248"/>
              <a:gd name="connsiteX35" fmla="*/ 818536 w 2229935"/>
              <a:gd name="connsiteY35" fmla="*/ 609600 h 1238248"/>
              <a:gd name="connsiteX36" fmla="*/ 818536 w 2229935"/>
              <a:gd name="connsiteY36" fmla="*/ 668594 h 1238248"/>
              <a:gd name="connsiteX37" fmla="*/ 833284 w 2229935"/>
              <a:gd name="connsiteY37" fmla="*/ 668594 h 1238248"/>
              <a:gd name="connsiteX38" fmla="*/ 833284 w 2229935"/>
              <a:gd name="connsiteY38" fmla="*/ 715297 h 1238248"/>
              <a:gd name="connsiteX39" fmla="*/ 848032 w 2229935"/>
              <a:gd name="connsiteY39" fmla="*/ 715297 h 1238248"/>
              <a:gd name="connsiteX40" fmla="*/ 848032 w 2229935"/>
              <a:gd name="connsiteY40" fmla="*/ 744794 h 1238248"/>
              <a:gd name="connsiteX41" fmla="*/ 924232 w 2229935"/>
              <a:gd name="connsiteY41" fmla="*/ 744794 h 1238248"/>
              <a:gd name="connsiteX42" fmla="*/ 924232 w 2229935"/>
              <a:gd name="connsiteY42" fmla="*/ 757084 h 1238248"/>
              <a:gd name="connsiteX43" fmla="*/ 956187 w 2229935"/>
              <a:gd name="connsiteY43" fmla="*/ 757084 h 1238248"/>
              <a:gd name="connsiteX44" fmla="*/ 956187 w 2229935"/>
              <a:gd name="connsiteY44" fmla="*/ 779206 h 1238248"/>
              <a:gd name="connsiteX45" fmla="*/ 1017639 w 2229935"/>
              <a:gd name="connsiteY45" fmla="*/ 779206 h 1238248"/>
              <a:gd name="connsiteX46" fmla="*/ 1017639 w 2229935"/>
              <a:gd name="connsiteY46" fmla="*/ 811161 h 1238248"/>
              <a:gd name="connsiteX47" fmla="*/ 1039761 w 2229935"/>
              <a:gd name="connsiteY47" fmla="*/ 811161 h 1238248"/>
              <a:gd name="connsiteX48" fmla="*/ 1039761 w 2229935"/>
              <a:gd name="connsiteY48" fmla="*/ 843116 h 1238248"/>
              <a:gd name="connsiteX49" fmla="*/ 1069258 w 2229935"/>
              <a:gd name="connsiteY49" fmla="*/ 843116 h 1238248"/>
              <a:gd name="connsiteX50" fmla="*/ 1069258 w 2229935"/>
              <a:gd name="connsiteY50" fmla="*/ 852948 h 1238248"/>
              <a:gd name="connsiteX51" fmla="*/ 1138084 w 2229935"/>
              <a:gd name="connsiteY51" fmla="*/ 852948 h 1238248"/>
              <a:gd name="connsiteX52" fmla="*/ 1138084 w 2229935"/>
              <a:gd name="connsiteY52" fmla="*/ 877529 h 1238248"/>
              <a:gd name="connsiteX53" fmla="*/ 1260987 w 2229935"/>
              <a:gd name="connsiteY53" fmla="*/ 877529 h 1238248"/>
              <a:gd name="connsiteX54" fmla="*/ 1260987 w 2229935"/>
              <a:gd name="connsiteY54" fmla="*/ 877529 h 1238248"/>
              <a:gd name="connsiteX55" fmla="*/ 1260987 w 2229935"/>
              <a:gd name="connsiteY55" fmla="*/ 894736 h 1238248"/>
              <a:gd name="connsiteX56" fmla="*/ 1312607 w 2229935"/>
              <a:gd name="connsiteY56" fmla="*/ 894736 h 1238248"/>
              <a:gd name="connsiteX57" fmla="*/ 1312607 w 2229935"/>
              <a:gd name="connsiteY57" fmla="*/ 904568 h 1238248"/>
              <a:gd name="connsiteX58" fmla="*/ 1362945 w 2229935"/>
              <a:gd name="connsiteY58" fmla="*/ 909713 h 1238248"/>
              <a:gd name="connsiteX59" fmla="*/ 1368096 w 2229935"/>
              <a:gd name="connsiteY59" fmla="*/ 954649 h 1238248"/>
              <a:gd name="connsiteX60" fmla="*/ 1403320 w 2229935"/>
              <a:gd name="connsiteY60" fmla="*/ 954649 h 1238248"/>
              <a:gd name="connsiteX61" fmla="*/ 1408471 w 2229935"/>
              <a:gd name="connsiteY61" fmla="*/ 966824 h 1238248"/>
              <a:gd name="connsiteX62" fmla="*/ 1510193 w 2229935"/>
              <a:gd name="connsiteY62" fmla="*/ 971970 h 1238248"/>
              <a:gd name="connsiteX63" fmla="*/ 1510192 w 2229935"/>
              <a:gd name="connsiteY63" fmla="*/ 998779 h 1238248"/>
              <a:gd name="connsiteX64" fmla="*/ 1592826 w 2229935"/>
              <a:gd name="connsiteY64" fmla="*/ 998779 h 1238248"/>
              <a:gd name="connsiteX65" fmla="*/ 1595402 w 2229935"/>
              <a:gd name="connsiteY65" fmla="*/ 1046748 h 1238248"/>
              <a:gd name="connsiteX66" fmla="*/ 1633448 w 2229935"/>
              <a:gd name="connsiteY66" fmla="*/ 1047825 h 1238248"/>
              <a:gd name="connsiteX67" fmla="*/ 1636364 w 2229935"/>
              <a:gd name="connsiteY67" fmla="*/ 1083847 h 1238248"/>
              <a:gd name="connsiteX68" fmla="*/ 1675000 w 2229935"/>
              <a:gd name="connsiteY68" fmla="*/ 1085384 h 1238248"/>
              <a:gd name="connsiteX69" fmla="*/ 1683497 w 2229935"/>
              <a:gd name="connsiteY69" fmla="*/ 1111116 h 1238248"/>
              <a:gd name="connsiteX70" fmla="*/ 1880655 w 2229935"/>
              <a:gd name="connsiteY70" fmla="*/ 1116264 h 1238248"/>
              <a:gd name="connsiteX71" fmla="*/ 1885806 w 2229935"/>
              <a:gd name="connsiteY71" fmla="*/ 1135238 h 1238248"/>
              <a:gd name="connsiteX72" fmla="*/ 1905353 w 2229935"/>
              <a:gd name="connsiteY72" fmla="*/ 1137810 h 1238248"/>
              <a:gd name="connsiteX73" fmla="*/ 1910505 w 2229935"/>
              <a:gd name="connsiteY73" fmla="*/ 1189430 h 1238248"/>
              <a:gd name="connsiteX74" fmla="*/ 2134307 w 2229935"/>
              <a:gd name="connsiteY74" fmla="*/ 1189430 h 1238248"/>
              <a:gd name="connsiteX75" fmla="*/ 2139458 w 2229935"/>
              <a:gd name="connsiteY75" fmla="*/ 1238248 h 1238248"/>
              <a:gd name="connsiteX76" fmla="*/ 2229935 w 2229935"/>
              <a:gd name="connsiteY76" fmla="*/ 1238245 h 1238248"/>
              <a:gd name="connsiteX0" fmla="*/ 0 w 2229935"/>
              <a:gd name="connsiteY0" fmla="*/ 0 h 1238248"/>
              <a:gd name="connsiteX1" fmla="*/ 287594 w 2229935"/>
              <a:gd name="connsiteY1" fmla="*/ 0 h 1238248"/>
              <a:gd name="connsiteX2" fmla="*/ 287594 w 2229935"/>
              <a:gd name="connsiteY2" fmla="*/ 29497 h 1238248"/>
              <a:gd name="connsiteX3" fmla="*/ 378542 w 2229935"/>
              <a:gd name="connsiteY3" fmla="*/ 29497 h 1238248"/>
              <a:gd name="connsiteX4" fmla="*/ 378542 w 2229935"/>
              <a:gd name="connsiteY4" fmla="*/ 51619 h 1238248"/>
              <a:gd name="connsiteX5" fmla="*/ 400665 w 2229935"/>
              <a:gd name="connsiteY5" fmla="*/ 51619 h 1238248"/>
              <a:gd name="connsiteX6" fmla="*/ 400665 w 2229935"/>
              <a:gd name="connsiteY6" fmla="*/ 110613 h 1238248"/>
              <a:gd name="connsiteX7" fmla="*/ 412955 w 2229935"/>
              <a:gd name="connsiteY7" fmla="*/ 110613 h 1238248"/>
              <a:gd name="connsiteX8" fmla="*/ 412955 w 2229935"/>
              <a:gd name="connsiteY8" fmla="*/ 181897 h 1238248"/>
              <a:gd name="connsiteX9" fmla="*/ 432619 w 2229935"/>
              <a:gd name="connsiteY9" fmla="*/ 181897 h 1238248"/>
              <a:gd name="connsiteX10" fmla="*/ 432619 w 2229935"/>
              <a:gd name="connsiteY10" fmla="*/ 248265 h 1238248"/>
              <a:gd name="connsiteX11" fmla="*/ 437536 w 2229935"/>
              <a:gd name="connsiteY11" fmla="*/ 248265 h 1238248"/>
              <a:gd name="connsiteX12" fmla="*/ 437536 w 2229935"/>
              <a:gd name="connsiteY12" fmla="*/ 290052 h 1238248"/>
              <a:gd name="connsiteX13" fmla="*/ 479323 w 2229935"/>
              <a:gd name="connsiteY13" fmla="*/ 290052 h 1238248"/>
              <a:gd name="connsiteX14" fmla="*/ 479323 w 2229935"/>
              <a:gd name="connsiteY14" fmla="*/ 290052 h 1238248"/>
              <a:gd name="connsiteX15" fmla="*/ 523568 w 2229935"/>
              <a:gd name="connsiteY15" fmla="*/ 290052 h 1238248"/>
              <a:gd name="connsiteX16" fmla="*/ 523568 w 2229935"/>
              <a:gd name="connsiteY16" fmla="*/ 324465 h 1238248"/>
              <a:gd name="connsiteX17" fmla="*/ 587478 w 2229935"/>
              <a:gd name="connsiteY17" fmla="*/ 324465 h 1238248"/>
              <a:gd name="connsiteX18" fmla="*/ 587478 w 2229935"/>
              <a:gd name="connsiteY18" fmla="*/ 336755 h 1238248"/>
              <a:gd name="connsiteX19" fmla="*/ 619432 w 2229935"/>
              <a:gd name="connsiteY19" fmla="*/ 336755 h 1238248"/>
              <a:gd name="connsiteX20" fmla="*/ 619432 w 2229935"/>
              <a:gd name="connsiteY20" fmla="*/ 417871 h 1238248"/>
              <a:gd name="connsiteX21" fmla="*/ 631723 w 2229935"/>
              <a:gd name="connsiteY21" fmla="*/ 417871 h 1238248"/>
              <a:gd name="connsiteX22" fmla="*/ 631723 w 2229935"/>
              <a:gd name="connsiteY22" fmla="*/ 479323 h 1238248"/>
              <a:gd name="connsiteX23" fmla="*/ 639097 w 2229935"/>
              <a:gd name="connsiteY23" fmla="*/ 479323 h 1238248"/>
              <a:gd name="connsiteX24" fmla="*/ 639097 w 2229935"/>
              <a:gd name="connsiteY24" fmla="*/ 511277 h 1238248"/>
              <a:gd name="connsiteX25" fmla="*/ 639097 w 2229935"/>
              <a:gd name="connsiteY25" fmla="*/ 511277 h 1238248"/>
              <a:gd name="connsiteX26" fmla="*/ 663678 w 2229935"/>
              <a:gd name="connsiteY26" fmla="*/ 511277 h 1238248"/>
              <a:gd name="connsiteX27" fmla="*/ 663678 w 2229935"/>
              <a:gd name="connsiteY27" fmla="*/ 511277 h 1238248"/>
              <a:gd name="connsiteX28" fmla="*/ 663678 w 2229935"/>
              <a:gd name="connsiteY28" fmla="*/ 535858 h 1238248"/>
              <a:gd name="connsiteX29" fmla="*/ 727587 w 2229935"/>
              <a:gd name="connsiteY29" fmla="*/ 535858 h 1238248"/>
              <a:gd name="connsiteX30" fmla="*/ 727587 w 2229935"/>
              <a:gd name="connsiteY30" fmla="*/ 535858 h 1238248"/>
              <a:gd name="connsiteX31" fmla="*/ 747252 w 2229935"/>
              <a:gd name="connsiteY31" fmla="*/ 555523 h 1238248"/>
              <a:gd name="connsiteX32" fmla="*/ 747252 w 2229935"/>
              <a:gd name="connsiteY32" fmla="*/ 572729 h 1238248"/>
              <a:gd name="connsiteX33" fmla="*/ 796413 w 2229935"/>
              <a:gd name="connsiteY33" fmla="*/ 572729 h 1238248"/>
              <a:gd name="connsiteX34" fmla="*/ 796413 w 2229935"/>
              <a:gd name="connsiteY34" fmla="*/ 609600 h 1238248"/>
              <a:gd name="connsiteX35" fmla="*/ 818536 w 2229935"/>
              <a:gd name="connsiteY35" fmla="*/ 609600 h 1238248"/>
              <a:gd name="connsiteX36" fmla="*/ 818536 w 2229935"/>
              <a:gd name="connsiteY36" fmla="*/ 668594 h 1238248"/>
              <a:gd name="connsiteX37" fmla="*/ 833284 w 2229935"/>
              <a:gd name="connsiteY37" fmla="*/ 668594 h 1238248"/>
              <a:gd name="connsiteX38" fmla="*/ 833284 w 2229935"/>
              <a:gd name="connsiteY38" fmla="*/ 715297 h 1238248"/>
              <a:gd name="connsiteX39" fmla="*/ 848032 w 2229935"/>
              <a:gd name="connsiteY39" fmla="*/ 715297 h 1238248"/>
              <a:gd name="connsiteX40" fmla="*/ 848032 w 2229935"/>
              <a:gd name="connsiteY40" fmla="*/ 744794 h 1238248"/>
              <a:gd name="connsiteX41" fmla="*/ 924232 w 2229935"/>
              <a:gd name="connsiteY41" fmla="*/ 744794 h 1238248"/>
              <a:gd name="connsiteX42" fmla="*/ 924232 w 2229935"/>
              <a:gd name="connsiteY42" fmla="*/ 757084 h 1238248"/>
              <a:gd name="connsiteX43" fmla="*/ 956187 w 2229935"/>
              <a:gd name="connsiteY43" fmla="*/ 757084 h 1238248"/>
              <a:gd name="connsiteX44" fmla="*/ 956187 w 2229935"/>
              <a:gd name="connsiteY44" fmla="*/ 779206 h 1238248"/>
              <a:gd name="connsiteX45" fmla="*/ 1017639 w 2229935"/>
              <a:gd name="connsiteY45" fmla="*/ 779206 h 1238248"/>
              <a:gd name="connsiteX46" fmla="*/ 1017639 w 2229935"/>
              <a:gd name="connsiteY46" fmla="*/ 811161 h 1238248"/>
              <a:gd name="connsiteX47" fmla="*/ 1039761 w 2229935"/>
              <a:gd name="connsiteY47" fmla="*/ 811161 h 1238248"/>
              <a:gd name="connsiteX48" fmla="*/ 1039761 w 2229935"/>
              <a:gd name="connsiteY48" fmla="*/ 843116 h 1238248"/>
              <a:gd name="connsiteX49" fmla="*/ 1069258 w 2229935"/>
              <a:gd name="connsiteY49" fmla="*/ 843116 h 1238248"/>
              <a:gd name="connsiteX50" fmla="*/ 1069258 w 2229935"/>
              <a:gd name="connsiteY50" fmla="*/ 852948 h 1238248"/>
              <a:gd name="connsiteX51" fmla="*/ 1138084 w 2229935"/>
              <a:gd name="connsiteY51" fmla="*/ 852948 h 1238248"/>
              <a:gd name="connsiteX52" fmla="*/ 1138084 w 2229935"/>
              <a:gd name="connsiteY52" fmla="*/ 877529 h 1238248"/>
              <a:gd name="connsiteX53" fmla="*/ 1260987 w 2229935"/>
              <a:gd name="connsiteY53" fmla="*/ 877529 h 1238248"/>
              <a:gd name="connsiteX54" fmla="*/ 1260987 w 2229935"/>
              <a:gd name="connsiteY54" fmla="*/ 877529 h 1238248"/>
              <a:gd name="connsiteX55" fmla="*/ 1260987 w 2229935"/>
              <a:gd name="connsiteY55" fmla="*/ 894736 h 1238248"/>
              <a:gd name="connsiteX56" fmla="*/ 1312607 w 2229935"/>
              <a:gd name="connsiteY56" fmla="*/ 894736 h 1238248"/>
              <a:gd name="connsiteX57" fmla="*/ 1312607 w 2229935"/>
              <a:gd name="connsiteY57" fmla="*/ 904568 h 1238248"/>
              <a:gd name="connsiteX58" fmla="*/ 1362945 w 2229935"/>
              <a:gd name="connsiteY58" fmla="*/ 909713 h 1238248"/>
              <a:gd name="connsiteX59" fmla="*/ 1368096 w 2229935"/>
              <a:gd name="connsiteY59" fmla="*/ 954649 h 1238248"/>
              <a:gd name="connsiteX60" fmla="*/ 1403320 w 2229935"/>
              <a:gd name="connsiteY60" fmla="*/ 954649 h 1238248"/>
              <a:gd name="connsiteX61" fmla="*/ 1408471 w 2229935"/>
              <a:gd name="connsiteY61" fmla="*/ 966824 h 1238248"/>
              <a:gd name="connsiteX62" fmla="*/ 1510193 w 2229935"/>
              <a:gd name="connsiteY62" fmla="*/ 971970 h 1238248"/>
              <a:gd name="connsiteX63" fmla="*/ 1510192 w 2229935"/>
              <a:gd name="connsiteY63" fmla="*/ 998779 h 1238248"/>
              <a:gd name="connsiteX64" fmla="*/ 1592826 w 2229935"/>
              <a:gd name="connsiteY64" fmla="*/ 998779 h 1238248"/>
              <a:gd name="connsiteX65" fmla="*/ 1595402 w 2229935"/>
              <a:gd name="connsiteY65" fmla="*/ 1046748 h 1238248"/>
              <a:gd name="connsiteX66" fmla="*/ 1633448 w 2229935"/>
              <a:gd name="connsiteY66" fmla="*/ 1047825 h 1238248"/>
              <a:gd name="connsiteX67" fmla="*/ 1636364 w 2229935"/>
              <a:gd name="connsiteY67" fmla="*/ 1083847 h 1238248"/>
              <a:gd name="connsiteX68" fmla="*/ 1675000 w 2229935"/>
              <a:gd name="connsiteY68" fmla="*/ 1085384 h 1238248"/>
              <a:gd name="connsiteX69" fmla="*/ 1683497 w 2229935"/>
              <a:gd name="connsiteY69" fmla="*/ 1111116 h 1238248"/>
              <a:gd name="connsiteX70" fmla="*/ 1880655 w 2229935"/>
              <a:gd name="connsiteY70" fmla="*/ 1116264 h 1238248"/>
              <a:gd name="connsiteX71" fmla="*/ 1885806 w 2229935"/>
              <a:gd name="connsiteY71" fmla="*/ 1135238 h 1238248"/>
              <a:gd name="connsiteX72" fmla="*/ 1905353 w 2229935"/>
              <a:gd name="connsiteY72" fmla="*/ 1137810 h 1238248"/>
              <a:gd name="connsiteX73" fmla="*/ 1910505 w 2229935"/>
              <a:gd name="connsiteY73" fmla="*/ 1189430 h 1238248"/>
              <a:gd name="connsiteX74" fmla="*/ 2134307 w 2229935"/>
              <a:gd name="connsiteY74" fmla="*/ 1189430 h 1238248"/>
              <a:gd name="connsiteX75" fmla="*/ 2139458 w 2229935"/>
              <a:gd name="connsiteY75" fmla="*/ 1238248 h 1238248"/>
              <a:gd name="connsiteX76" fmla="*/ 2229935 w 2229935"/>
              <a:gd name="connsiteY76" fmla="*/ 1238245 h 1238248"/>
              <a:gd name="connsiteX0" fmla="*/ 0 w 2229935"/>
              <a:gd name="connsiteY0" fmla="*/ 0 h 1238248"/>
              <a:gd name="connsiteX1" fmla="*/ 287594 w 2229935"/>
              <a:gd name="connsiteY1" fmla="*/ 0 h 1238248"/>
              <a:gd name="connsiteX2" fmla="*/ 287594 w 2229935"/>
              <a:gd name="connsiteY2" fmla="*/ 29497 h 1238248"/>
              <a:gd name="connsiteX3" fmla="*/ 378542 w 2229935"/>
              <a:gd name="connsiteY3" fmla="*/ 29497 h 1238248"/>
              <a:gd name="connsiteX4" fmla="*/ 378542 w 2229935"/>
              <a:gd name="connsiteY4" fmla="*/ 51619 h 1238248"/>
              <a:gd name="connsiteX5" fmla="*/ 400665 w 2229935"/>
              <a:gd name="connsiteY5" fmla="*/ 51619 h 1238248"/>
              <a:gd name="connsiteX6" fmla="*/ 400665 w 2229935"/>
              <a:gd name="connsiteY6" fmla="*/ 110613 h 1238248"/>
              <a:gd name="connsiteX7" fmla="*/ 412955 w 2229935"/>
              <a:gd name="connsiteY7" fmla="*/ 110613 h 1238248"/>
              <a:gd name="connsiteX8" fmla="*/ 412955 w 2229935"/>
              <a:gd name="connsiteY8" fmla="*/ 181897 h 1238248"/>
              <a:gd name="connsiteX9" fmla="*/ 432619 w 2229935"/>
              <a:gd name="connsiteY9" fmla="*/ 181897 h 1238248"/>
              <a:gd name="connsiteX10" fmla="*/ 432619 w 2229935"/>
              <a:gd name="connsiteY10" fmla="*/ 248265 h 1238248"/>
              <a:gd name="connsiteX11" fmla="*/ 437536 w 2229935"/>
              <a:gd name="connsiteY11" fmla="*/ 248265 h 1238248"/>
              <a:gd name="connsiteX12" fmla="*/ 437536 w 2229935"/>
              <a:gd name="connsiteY12" fmla="*/ 290052 h 1238248"/>
              <a:gd name="connsiteX13" fmla="*/ 479323 w 2229935"/>
              <a:gd name="connsiteY13" fmla="*/ 290052 h 1238248"/>
              <a:gd name="connsiteX14" fmla="*/ 479323 w 2229935"/>
              <a:gd name="connsiteY14" fmla="*/ 290052 h 1238248"/>
              <a:gd name="connsiteX15" fmla="*/ 523568 w 2229935"/>
              <a:gd name="connsiteY15" fmla="*/ 290052 h 1238248"/>
              <a:gd name="connsiteX16" fmla="*/ 523568 w 2229935"/>
              <a:gd name="connsiteY16" fmla="*/ 324465 h 1238248"/>
              <a:gd name="connsiteX17" fmla="*/ 587478 w 2229935"/>
              <a:gd name="connsiteY17" fmla="*/ 324465 h 1238248"/>
              <a:gd name="connsiteX18" fmla="*/ 587478 w 2229935"/>
              <a:gd name="connsiteY18" fmla="*/ 336755 h 1238248"/>
              <a:gd name="connsiteX19" fmla="*/ 619432 w 2229935"/>
              <a:gd name="connsiteY19" fmla="*/ 336755 h 1238248"/>
              <a:gd name="connsiteX20" fmla="*/ 619432 w 2229935"/>
              <a:gd name="connsiteY20" fmla="*/ 417871 h 1238248"/>
              <a:gd name="connsiteX21" fmla="*/ 631723 w 2229935"/>
              <a:gd name="connsiteY21" fmla="*/ 417871 h 1238248"/>
              <a:gd name="connsiteX22" fmla="*/ 631723 w 2229935"/>
              <a:gd name="connsiteY22" fmla="*/ 479323 h 1238248"/>
              <a:gd name="connsiteX23" fmla="*/ 639097 w 2229935"/>
              <a:gd name="connsiteY23" fmla="*/ 479323 h 1238248"/>
              <a:gd name="connsiteX24" fmla="*/ 639097 w 2229935"/>
              <a:gd name="connsiteY24" fmla="*/ 511277 h 1238248"/>
              <a:gd name="connsiteX25" fmla="*/ 639097 w 2229935"/>
              <a:gd name="connsiteY25" fmla="*/ 511277 h 1238248"/>
              <a:gd name="connsiteX26" fmla="*/ 663678 w 2229935"/>
              <a:gd name="connsiteY26" fmla="*/ 511277 h 1238248"/>
              <a:gd name="connsiteX27" fmla="*/ 663678 w 2229935"/>
              <a:gd name="connsiteY27" fmla="*/ 511277 h 1238248"/>
              <a:gd name="connsiteX28" fmla="*/ 663678 w 2229935"/>
              <a:gd name="connsiteY28" fmla="*/ 535858 h 1238248"/>
              <a:gd name="connsiteX29" fmla="*/ 727587 w 2229935"/>
              <a:gd name="connsiteY29" fmla="*/ 535858 h 1238248"/>
              <a:gd name="connsiteX30" fmla="*/ 727587 w 2229935"/>
              <a:gd name="connsiteY30" fmla="*/ 535858 h 1238248"/>
              <a:gd name="connsiteX31" fmla="*/ 747252 w 2229935"/>
              <a:gd name="connsiteY31" fmla="*/ 555523 h 1238248"/>
              <a:gd name="connsiteX32" fmla="*/ 747252 w 2229935"/>
              <a:gd name="connsiteY32" fmla="*/ 572729 h 1238248"/>
              <a:gd name="connsiteX33" fmla="*/ 796413 w 2229935"/>
              <a:gd name="connsiteY33" fmla="*/ 572729 h 1238248"/>
              <a:gd name="connsiteX34" fmla="*/ 796413 w 2229935"/>
              <a:gd name="connsiteY34" fmla="*/ 609600 h 1238248"/>
              <a:gd name="connsiteX35" fmla="*/ 818536 w 2229935"/>
              <a:gd name="connsiteY35" fmla="*/ 609600 h 1238248"/>
              <a:gd name="connsiteX36" fmla="*/ 818536 w 2229935"/>
              <a:gd name="connsiteY36" fmla="*/ 668594 h 1238248"/>
              <a:gd name="connsiteX37" fmla="*/ 833284 w 2229935"/>
              <a:gd name="connsiteY37" fmla="*/ 668594 h 1238248"/>
              <a:gd name="connsiteX38" fmla="*/ 833284 w 2229935"/>
              <a:gd name="connsiteY38" fmla="*/ 715297 h 1238248"/>
              <a:gd name="connsiteX39" fmla="*/ 848032 w 2229935"/>
              <a:gd name="connsiteY39" fmla="*/ 715297 h 1238248"/>
              <a:gd name="connsiteX40" fmla="*/ 848032 w 2229935"/>
              <a:gd name="connsiteY40" fmla="*/ 744794 h 1238248"/>
              <a:gd name="connsiteX41" fmla="*/ 924232 w 2229935"/>
              <a:gd name="connsiteY41" fmla="*/ 744794 h 1238248"/>
              <a:gd name="connsiteX42" fmla="*/ 924232 w 2229935"/>
              <a:gd name="connsiteY42" fmla="*/ 757084 h 1238248"/>
              <a:gd name="connsiteX43" fmla="*/ 956187 w 2229935"/>
              <a:gd name="connsiteY43" fmla="*/ 757084 h 1238248"/>
              <a:gd name="connsiteX44" fmla="*/ 956187 w 2229935"/>
              <a:gd name="connsiteY44" fmla="*/ 779206 h 1238248"/>
              <a:gd name="connsiteX45" fmla="*/ 1017639 w 2229935"/>
              <a:gd name="connsiteY45" fmla="*/ 779206 h 1238248"/>
              <a:gd name="connsiteX46" fmla="*/ 1017639 w 2229935"/>
              <a:gd name="connsiteY46" fmla="*/ 811161 h 1238248"/>
              <a:gd name="connsiteX47" fmla="*/ 1039761 w 2229935"/>
              <a:gd name="connsiteY47" fmla="*/ 811161 h 1238248"/>
              <a:gd name="connsiteX48" fmla="*/ 1039761 w 2229935"/>
              <a:gd name="connsiteY48" fmla="*/ 843116 h 1238248"/>
              <a:gd name="connsiteX49" fmla="*/ 1069258 w 2229935"/>
              <a:gd name="connsiteY49" fmla="*/ 843116 h 1238248"/>
              <a:gd name="connsiteX50" fmla="*/ 1069258 w 2229935"/>
              <a:gd name="connsiteY50" fmla="*/ 852948 h 1238248"/>
              <a:gd name="connsiteX51" fmla="*/ 1138084 w 2229935"/>
              <a:gd name="connsiteY51" fmla="*/ 852948 h 1238248"/>
              <a:gd name="connsiteX52" fmla="*/ 1138084 w 2229935"/>
              <a:gd name="connsiteY52" fmla="*/ 877529 h 1238248"/>
              <a:gd name="connsiteX53" fmla="*/ 1260987 w 2229935"/>
              <a:gd name="connsiteY53" fmla="*/ 877529 h 1238248"/>
              <a:gd name="connsiteX54" fmla="*/ 1260987 w 2229935"/>
              <a:gd name="connsiteY54" fmla="*/ 877529 h 1238248"/>
              <a:gd name="connsiteX55" fmla="*/ 1260987 w 2229935"/>
              <a:gd name="connsiteY55" fmla="*/ 894736 h 1238248"/>
              <a:gd name="connsiteX56" fmla="*/ 1312607 w 2229935"/>
              <a:gd name="connsiteY56" fmla="*/ 894736 h 1238248"/>
              <a:gd name="connsiteX57" fmla="*/ 1312607 w 2229935"/>
              <a:gd name="connsiteY57" fmla="*/ 904568 h 1238248"/>
              <a:gd name="connsiteX58" fmla="*/ 1362945 w 2229935"/>
              <a:gd name="connsiteY58" fmla="*/ 909713 h 1238248"/>
              <a:gd name="connsiteX59" fmla="*/ 1368096 w 2229935"/>
              <a:gd name="connsiteY59" fmla="*/ 954649 h 1238248"/>
              <a:gd name="connsiteX60" fmla="*/ 1403320 w 2229935"/>
              <a:gd name="connsiteY60" fmla="*/ 954649 h 1238248"/>
              <a:gd name="connsiteX61" fmla="*/ 1408471 w 2229935"/>
              <a:gd name="connsiteY61" fmla="*/ 966824 h 1238248"/>
              <a:gd name="connsiteX62" fmla="*/ 1510193 w 2229935"/>
              <a:gd name="connsiteY62" fmla="*/ 971970 h 1238248"/>
              <a:gd name="connsiteX63" fmla="*/ 1510192 w 2229935"/>
              <a:gd name="connsiteY63" fmla="*/ 998779 h 1238248"/>
              <a:gd name="connsiteX64" fmla="*/ 1592826 w 2229935"/>
              <a:gd name="connsiteY64" fmla="*/ 998779 h 1238248"/>
              <a:gd name="connsiteX65" fmla="*/ 1595402 w 2229935"/>
              <a:gd name="connsiteY65" fmla="*/ 1046748 h 1238248"/>
              <a:gd name="connsiteX66" fmla="*/ 1633448 w 2229935"/>
              <a:gd name="connsiteY66" fmla="*/ 1047825 h 1238248"/>
              <a:gd name="connsiteX67" fmla="*/ 1636364 w 2229935"/>
              <a:gd name="connsiteY67" fmla="*/ 1083847 h 1238248"/>
              <a:gd name="connsiteX68" fmla="*/ 1675000 w 2229935"/>
              <a:gd name="connsiteY68" fmla="*/ 1085384 h 1238248"/>
              <a:gd name="connsiteX69" fmla="*/ 1683497 w 2229935"/>
              <a:gd name="connsiteY69" fmla="*/ 1111116 h 1238248"/>
              <a:gd name="connsiteX70" fmla="*/ 1880655 w 2229935"/>
              <a:gd name="connsiteY70" fmla="*/ 1116264 h 1238248"/>
              <a:gd name="connsiteX71" fmla="*/ 1885806 w 2229935"/>
              <a:gd name="connsiteY71" fmla="*/ 1135238 h 1238248"/>
              <a:gd name="connsiteX72" fmla="*/ 1905353 w 2229935"/>
              <a:gd name="connsiteY72" fmla="*/ 1137810 h 1238248"/>
              <a:gd name="connsiteX73" fmla="*/ 1910505 w 2229935"/>
              <a:gd name="connsiteY73" fmla="*/ 1189430 h 1238248"/>
              <a:gd name="connsiteX74" fmla="*/ 2134307 w 2229935"/>
              <a:gd name="connsiteY74" fmla="*/ 1189430 h 1238248"/>
              <a:gd name="connsiteX75" fmla="*/ 2139458 w 2229935"/>
              <a:gd name="connsiteY75" fmla="*/ 1238248 h 1238248"/>
              <a:gd name="connsiteX76" fmla="*/ 2229935 w 2229935"/>
              <a:gd name="connsiteY76" fmla="*/ 1238245 h 123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229935" h="1238248">
                <a:moveTo>
                  <a:pt x="0" y="0"/>
                </a:moveTo>
                <a:lnTo>
                  <a:pt x="287594" y="0"/>
                </a:lnTo>
                <a:lnTo>
                  <a:pt x="287594" y="29497"/>
                </a:lnTo>
                <a:lnTo>
                  <a:pt x="378542" y="29497"/>
                </a:lnTo>
                <a:lnTo>
                  <a:pt x="378542" y="51619"/>
                </a:lnTo>
                <a:lnTo>
                  <a:pt x="400665" y="51619"/>
                </a:lnTo>
                <a:lnTo>
                  <a:pt x="400665" y="110613"/>
                </a:lnTo>
                <a:lnTo>
                  <a:pt x="412955" y="110613"/>
                </a:lnTo>
                <a:lnTo>
                  <a:pt x="412955" y="181897"/>
                </a:lnTo>
                <a:lnTo>
                  <a:pt x="432619" y="181897"/>
                </a:lnTo>
                <a:lnTo>
                  <a:pt x="432619" y="248265"/>
                </a:lnTo>
                <a:lnTo>
                  <a:pt x="437536" y="248265"/>
                </a:lnTo>
                <a:lnTo>
                  <a:pt x="437536" y="290052"/>
                </a:lnTo>
                <a:lnTo>
                  <a:pt x="479323" y="290052"/>
                </a:lnTo>
                <a:lnTo>
                  <a:pt x="479323" y="290052"/>
                </a:lnTo>
                <a:lnTo>
                  <a:pt x="523568" y="290052"/>
                </a:lnTo>
                <a:lnTo>
                  <a:pt x="523568" y="324465"/>
                </a:lnTo>
                <a:lnTo>
                  <a:pt x="587478" y="324465"/>
                </a:lnTo>
                <a:lnTo>
                  <a:pt x="587478" y="336755"/>
                </a:lnTo>
                <a:lnTo>
                  <a:pt x="619432" y="336755"/>
                </a:lnTo>
                <a:lnTo>
                  <a:pt x="619432" y="417871"/>
                </a:lnTo>
                <a:lnTo>
                  <a:pt x="631723" y="417871"/>
                </a:lnTo>
                <a:lnTo>
                  <a:pt x="631723" y="479323"/>
                </a:lnTo>
                <a:lnTo>
                  <a:pt x="639097" y="479323"/>
                </a:lnTo>
                <a:lnTo>
                  <a:pt x="639097" y="511277"/>
                </a:lnTo>
                <a:lnTo>
                  <a:pt x="639097" y="511277"/>
                </a:lnTo>
                <a:lnTo>
                  <a:pt x="663678" y="511277"/>
                </a:lnTo>
                <a:lnTo>
                  <a:pt x="663678" y="511277"/>
                </a:lnTo>
                <a:lnTo>
                  <a:pt x="663678" y="535858"/>
                </a:lnTo>
                <a:lnTo>
                  <a:pt x="727587" y="535858"/>
                </a:lnTo>
                <a:lnTo>
                  <a:pt x="727587" y="535858"/>
                </a:lnTo>
                <a:lnTo>
                  <a:pt x="747252" y="555523"/>
                </a:lnTo>
                <a:lnTo>
                  <a:pt x="747252" y="572729"/>
                </a:lnTo>
                <a:lnTo>
                  <a:pt x="796413" y="572729"/>
                </a:lnTo>
                <a:lnTo>
                  <a:pt x="796413" y="609600"/>
                </a:lnTo>
                <a:lnTo>
                  <a:pt x="818536" y="609600"/>
                </a:lnTo>
                <a:lnTo>
                  <a:pt x="818536" y="668594"/>
                </a:lnTo>
                <a:lnTo>
                  <a:pt x="833284" y="668594"/>
                </a:lnTo>
                <a:lnTo>
                  <a:pt x="833284" y="715297"/>
                </a:lnTo>
                <a:lnTo>
                  <a:pt x="848032" y="715297"/>
                </a:lnTo>
                <a:lnTo>
                  <a:pt x="848032" y="744794"/>
                </a:lnTo>
                <a:lnTo>
                  <a:pt x="924232" y="744794"/>
                </a:lnTo>
                <a:lnTo>
                  <a:pt x="924232" y="757084"/>
                </a:lnTo>
                <a:lnTo>
                  <a:pt x="956187" y="757084"/>
                </a:lnTo>
                <a:lnTo>
                  <a:pt x="956187" y="779206"/>
                </a:lnTo>
                <a:lnTo>
                  <a:pt x="1017639" y="779206"/>
                </a:lnTo>
                <a:lnTo>
                  <a:pt x="1017639" y="811161"/>
                </a:lnTo>
                <a:lnTo>
                  <a:pt x="1039761" y="811161"/>
                </a:lnTo>
                <a:lnTo>
                  <a:pt x="1039761" y="843116"/>
                </a:lnTo>
                <a:lnTo>
                  <a:pt x="1069258" y="843116"/>
                </a:lnTo>
                <a:lnTo>
                  <a:pt x="1069258" y="852948"/>
                </a:lnTo>
                <a:lnTo>
                  <a:pt x="1138084" y="852948"/>
                </a:lnTo>
                <a:lnTo>
                  <a:pt x="1138084" y="877529"/>
                </a:lnTo>
                <a:lnTo>
                  <a:pt x="1260987" y="877529"/>
                </a:lnTo>
                <a:lnTo>
                  <a:pt x="1260987" y="877529"/>
                </a:lnTo>
                <a:lnTo>
                  <a:pt x="1260987" y="894736"/>
                </a:lnTo>
                <a:lnTo>
                  <a:pt x="1312607" y="894736"/>
                </a:lnTo>
                <a:lnTo>
                  <a:pt x="1312607" y="904568"/>
                </a:lnTo>
                <a:lnTo>
                  <a:pt x="1362945" y="909713"/>
                </a:lnTo>
                <a:lnTo>
                  <a:pt x="1368096" y="954649"/>
                </a:lnTo>
                <a:lnTo>
                  <a:pt x="1403320" y="954649"/>
                </a:lnTo>
                <a:lnTo>
                  <a:pt x="1408471" y="966824"/>
                </a:lnTo>
                <a:lnTo>
                  <a:pt x="1510193" y="971970"/>
                </a:lnTo>
                <a:cubicBezTo>
                  <a:pt x="1510193" y="980906"/>
                  <a:pt x="1510192" y="989843"/>
                  <a:pt x="1510192" y="998779"/>
                </a:cubicBezTo>
                <a:lnTo>
                  <a:pt x="1592826" y="998779"/>
                </a:lnTo>
                <a:lnTo>
                  <a:pt x="1595402" y="1046748"/>
                </a:lnTo>
                <a:lnTo>
                  <a:pt x="1633448" y="1047825"/>
                </a:lnTo>
                <a:lnTo>
                  <a:pt x="1636364" y="1083847"/>
                </a:lnTo>
                <a:lnTo>
                  <a:pt x="1675000" y="1085384"/>
                </a:lnTo>
                <a:lnTo>
                  <a:pt x="1683497" y="1111116"/>
                </a:lnTo>
                <a:lnTo>
                  <a:pt x="1880655" y="1116264"/>
                </a:lnTo>
                <a:lnTo>
                  <a:pt x="1885806" y="1135238"/>
                </a:lnTo>
                <a:lnTo>
                  <a:pt x="1905353" y="1137810"/>
                </a:lnTo>
                <a:lnTo>
                  <a:pt x="1910505" y="1189430"/>
                </a:lnTo>
                <a:lnTo>
                  <a:pt x="2134307" y="1189430"/>
                </a:lnTo>
                <a:lnTo>
                  <a:pt x="2139458" y="1238248"/>
                </a:lnTo>
                <a:lnTo>
                  <a:pt x="2229935" y="1238245"/>
                </a:lnTo>
              </a:path>
            </a:pathLst>
          </a:custGeom>
          <a:noFill/>
          <a:ln w="28575">
            <a:solidFill>
              <a:schemeClr val="accent3"/>
            </a:solidFill>
            <a:miter lim="800000"/>
            <a:headEnd/>
            <a:tailEnd/>
          </a:ln>
        </p:spPr>
        <p:txBody>
          <a:bodyPr rtlCol="0" anchor="ctr"/>
          <a:lstStyle/>
          <a:p>
            <a:pPr algn="ctr"/>
            <a:endParaRPr lang="en-US" dirty="0"/>
          </a:p>
        </p:txBody>
      </p:sp>
      <p:sp>
        <p:nvSpPr>
          <p:cNvPr id="114" name="Freeform: Shape 113">
            <a:extLst>
              <a:ext uri="{FF2B5EF4-FFF2-40B4-BE49-F238E27FC236}">
                <a16:creationId xmlns:a16="http://schemas.microsoft.com/office/drawing/2014/main" id="{97A0D29B-856D-44B8-ACCB-4E17A76DE79D}"/>
              </a:ext>
            </a:extLst>
          </p:cNvPr>
          <p:cNvSpPr/>
          <p:nvPr/>
        </p:nvSpPr>
        <p:spPr bwMode="auto">
          <a:xfrm>
            <a:off x="1278833" y="4151671"/>
            <a:ext cx="2445774" cy="870155"/>
          </a:xfrm>
          <a:custGeom>
            <a:avLst/>
            <a:gdLst>
              <a:gd name="connsiteX0" fmla="*/ 0 w 2445774"/>
              <a:gd name="connsiteY0" fmla="*/ 0 h 870155"/>
              <a:gd name="connsiteX1" fmla="*/ 290051 w 2445774"/>
              <a:gd name="connsiteY1" fmla="*/ 0 h 870155"/>
              <a:gd name="connsiteX2" fmla="*/ 290051 w 2445774"/>
              <a:gd name="connsiteY2" fmla="*/ 27039 h 870155"/>
              <a:gd name="connsiteX3" fmla="*/ 381000 w 2445774"/>
              <a:gd name="connsiteY3" fmla="*/ 27039 h 870155"/>
              <a:gd name="connsiteX4" fmla="*/ 381000 w 2445774"/>
              <a:gd name="connsiteY4" fmla="*/ 44245 h 870155"/>
              <a:gd name="connsiteX5" fmla="*/ 405581 w 2445774"/>
              <a:gd name="connsiteY5" fmla="*/ 44245 h 870155"/>
              <a:gd name="connsiteX6" fmla="*/ 405581 w 2445774"/>
              <a:gd name="connsiteY6" fmla="*/ 130277 h 870155"/>
              <a:gd name="connsiteX7" fmla="*/ 425245 w 2445774"/>
              <a:gd name="connsiteY7" fmla="*/ 130277 h 870155"/>
              <a:gd name="connsiteX8" fmla="*/ 425245 w 2445774"/>
              <a:gd name="connsiteY8" fmla="*/ 199103 h 870155"/>
              <a:gd name="connsiteX9" fmla="*/ 464574 w 2445774"/>
              <a:gd name="connsiteY9" fmla="*/ 199103 h 870155"/>
              <a:gd name="connsiteX10" fmla="*/ 464574 w 2445774"/>
              <a:gd name="connsiteY10" fmla="*/ 218768 h 870155"/>
              <a:gd name="connsiteX11" fmla="*/ 508819 w 2445774"/>
              <a:gd name="connsiteY11" fmla="*/ 218768 h 870155"/>
              <a:gd name="connsiteX12" fmla="*/ 508819 w 2445774"/>
              <a:gd name="connsiteY12" fmla="*/ 226142 h 870155"/>
              <a:gd name="connsiteX13" fmla="*/ 587477 w 2445774"/>
              <a:gd name="connsiteY13" fmla="*/ 226142 h 870155"/>
              <a:gd name="connsiteX14" fmla="*/ 587477 w 2445774"/>
              <a:gd name="connsiteY14" fmla="*/ 270387 h 870155"/>
              <a:gd name="connsiteX15" fmla="*/ 607142 w 2445774"/>
              <a:gd name="connsiteY15" fmla="*/ 270387 h 870155"/>
              <a:gd name="connsiteX16" fmla="*/ 607142 w 2445774"/>
              <a:gd name="connsiteY16" fmla="*/ 292510 h 870155"/>
              <a:gd name="connsiteX17" fmla="*/ 624348 w 2445774"/>
              <a:gd name="connsiteY17" fmla="*/ 292510 h 870155"/>
              <a:gd name="connsiteX18" fmla="*/ 624348 w 2445774"/>
              <a:gd name="connsiteY18" fmla="*/ 373626 h 870155"/>
              <a:gd name="connsiteX19" fmla="*/ 641555 w 2445774"/>
              <a:gd name="connsiteY19" fmla="*/ 373626 h 870155"/>
              <a:gd name="connsiteX20" fmla="*/ 641555 w 2445774"/>
              <a:gd name="connsiteY20" fmla="*/ 432619 h 870155"/>
              <a:gd name="connsiteX21" fmla="*/ 683342 w 2445774"/>
              <a:gd name="connsiteY21" fmla="*/ 432619 h 870155"/>
              <a:gd name="connsiteX22" fmla="*/ 683342 w 2445774"/>
              <a:gd name="connsiteY22" fmla="*/ 444910 h 870155"/>
              <a:gd name="connsiteX23" fmla="*/ 707922 w 2445774"/>
              <a:gd name="connsiteY23" fmla="*/ 444910 h 870155"/>
              <a:gd name="connsiteX24" fmla="*/ 707922 w 2445774"/>
              <a:gd name="connsiteY24" fmla="*/ 467032 h 870155"/>
              <a:gd name="connsiteX25" fmla="*/ 752168 w 2445774"/>
              <a:gd name="connsiteY25" fmla="*/ 467032 h 870155"/>
              <a:gd name="connsiteX26" fmla="*/ 752168 w 2445774"/>
              <a:gd name="connsiteY26" fmla="*/ 489155 h 870155"/>
              <a:gd name="connsiteX27" fmla="*/ 774290 w 2445774"/>
              <a:gd name="connsiteY27" fmla="*/ 489155 h 870155"/>
              <a:gd name="connsiteX28" fmla="*/ 774290 w 2445774"/>
              <a:gd name="connsiteY28" fmla="*/ 523568 h 870155"/>
              <a:gd name="connsiteX29" fmla="*/ 828368 w 2445774"/>
              <a:gd name="connsiteY29" fmla="*/ 523568 h 870155"/>
              <a:gd name="connsiteX30" fmla="*/ 828368 w 2445774"/>
              <a:gd name="connsiteY30" fmla="*/ 555523 h 870155"/>
              <a:gd name="connsiteX31" fmla="*/ 838200 w 2445774"/>
              <a:gd name="connsiteY31" fmla="*/ 555523 h 870155"/>
              <a:gd name="connsiteX32" fmla="*/ 838200 w 2445774"/>
              <a:gd name="connsiteY32" fmla="*/ 575187 h 870155"/>
              <a:gd name="connsiteX33" fmla="*/ 838200 w 2445774"/>
              <a:gd name="connsiteY33" fmla="*/ 575187 h 870155"/>
              <a:gd name="connsiteX34" fmla="*/ 855406 w 2445774"/>
              <a:gd name="connsiteY34" fmla="*/ 575187 h 870155"/>
              <a:gd name="connsiteX35" fmla="*/ 855406 w 2445774"/>
              <a:gd name="connsiteY35" fmla="*/ 619432 h 870155"/>
              <a:gd name="connsiteX36" fmla="*/ 877529 w 2445774"/>
              <a:gd name="connsiteY36" fmla="*/ 619432 h 870155"/>
              <a:gd name="connsiteX37" fmla="*/ 877529 w 2445774"/>
              <a:gd name="connsiteY37" fmla="*/ 641555 h 870155"/>
              <a:gd name="connsiteX38" fmla="*/ 919316 w 2445774"/>
              <a:gd name="connsiteY38" fmla="*/ 641555 h 870155"/>
              <a:gd name="connsiteX39" fmla="*/ 919316 w 2445774"/>
              <a:gd name="connsiteY39" fmla="*/ 648929 h 870155"/>
              <a:gd name="connsiteX40" fmla="*/ 1005348 w 2445774"/>
              <a:gd name="connsiteY40" fmla="*/ 648929 h 870155"/>
              <a:gd name="connsiteX41" fmla="*/ 1005348 w 2445774"/>
              <a:gd name="connsiteY41" fmla="*/ 666135 h 870155"/>
              <a:gd name="connsiteX42" fmla="*/ 1025013 w 2445774"/>
              <a:gd name="connsiteY42" fmla="*/ 666135 h 870155"/>
              <a:gd name="connsiteX43" fmla="*/ 1025013 w 2445774"/>
              <a:gd name="connsiteY43" fmla="*/ 685800 h 870155"/>
              <a:gd name="connsiteX44" fmla="*/ 1054510 w 2445774"/>
              <a:gd name="connsiteY44" fmla="*/ 685800 h 870155"/>
              <a:gd name="connsiteX45" fmla="*/ 1054510 w 2445774"/>
              <a:gd name="connsiteY45" fmla="*/ 707923 h 870155"/>
              <a:gd name="connsiteX46" fmla="*/ 1101213 w 2445774"/>
              <a:gd name="connsiteY46" fmla="*/ 707923 h 870155"/>
              <a:gd name="connsiteX47" fmla="*/ 1101213 w 2445774"/>
              <a:gd name="connsiteY47" fmla="*/ 717755 h 870155"/>
              <a:gd name="connsiteX48" fmla="*/ 1334729 w 2445774"/>
              <a:gd name="connsiteY48" fmla="*/ 717755 h 870155"/>
              <a:gd name="connsiteX49" fmla="*/ 1334729 w 2445774"/>
              <a:gd name="connsiteY49" fmla="*/ 752168 h 870155"/>
              <a:gd name="connsiteX50" fmla="*/ 1393722 w 2445774"/>
              <a:gd name="connsiteY50" fmla="*/ 752168 h 870155"/>
              <a:gd name="connsiteX51" fmla="*/ 1393722 w 2445774"/>
              <a:gd name="connsiteY51" fmla="*/ 771832 h 870155"/>
              <a:gd name="connsiteX52" fmla="*/ 1511710 w 2445774"/>
              <a:gd name="connsiteY52" fmla="*/ 771832 h 870155"/>
              <a:gd name="connsiteX53" fmla="*/ 1511710 w 2445774"/>
              <a:gd name="connsiteY53" fmla="*/ 781664 h 870155"/>
              <a:gd name="connsiteX54" fmla="*/ 1718187 w 2445774"/>
              <a:gd name="connsiteY54" fmla="*/ 781664 h 870155"/>
              <a:gd name="connsiteX55" fmla="*/ 1718187 w 2445774"/>
              <a:gd name="connsiteY55" fmla="*/ 803787 h 870155"/>
              <a:gd name="connsiteX56" fmla="*/ 1818968 w 2445774"/>
              <a:gd name="connsiteY56" fmla="*/ 803787 h 870155"/>
              <a:gd name="connsiteX57" fmla="*/ 1818968 w 2445774"/>
              <a:gd name="connsiteY57" fmla="*/ 818535 h 870155"/>
              <a:gd name="connsiteX58" fmla="*/ 2128684 w 2445774"/>
              <a:gd name="connsiteY58" fmla="*/ 818535 h 870155"/>
              <a:gd name="connsiteX59" fmla="*/ 2128684 w 2445774"/>
              <a:gd name="connsiteY59" fmla="*/ 870155 h 870155"/>
              <a:gd name="connsiteX60" fmla="*/ 2445774 w 2445774"/>
              <a:gd name="connsiteY60" fmla="*/ 870155 h 87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445774" h="870155">
                <a:moveTo>
                  <a:pt x="0" y="0"/>
                </a:moveTo>
                <a:lnTo>
                  <a:pt x="290051" y="0"/>
                </a:lnTo>
                <a:lnTo>
                  <a:pt x="290051" y="27039"/>
                </a:lnTo>
                <a:lnTo>
                  <a:pt x="381000" y="27039"/>
                </a:lnTo>
                <a:lnTo>
                  <a:pt x="381000" y="44245"/>
                </a:lnTo>
                <a:lnTo>
                  <a:pt x="405581" y="44245"/>
                </a:lnTo>
                <a:lnTo>
                  <a:pt x="405581" y="130277"/>
                </a:lnTo>
                <a:lnTo>
                  <a:pt x="425245" y="130277"/>
                </a:lnTo>
                <a:lnTo>
                  <a:pt x="425245" y="199103"/>
                </a:lnTo>
                <a:lnTo>
                  <a:pt x="464574" y="199103"/>
                </a:lnTo>
                <a:lnTo>
                  <a:pt x="464574" y="218768"/>
                </a:lnTo>
                <a:lnTo>
                  <a:pt x="508819" y="218768"/>
                </a:lnTo>
                <a:lnTo>
                  <a:pt x="508819" y="226142"/>
                </a:lnTo>
                <a:lnTo>
                  <a:pt x="587477" y="226142"/>
                </a:lnTo>
                <a:lnTo>
                  <a:pt x="587477" y="270387"/>
                </a:lnTo>
                <a:lnTo>
                  <a:pt x="607142" y="270387"/>
                </a:lnTo>
                <a:lnTo>
                  <a:pt x="607142" y="292510"/>
                </a:lnTo>
                <a:lnTo>
                  <a:pt x="624348" y="292510"/>
                </a:lnTo>
                <a:lnTo>
                  <a:pt x="624348" y="373626"/>
                </a:lnTo>
                <a:lnTo>
                  <a:pt x="641555" y="373626"/>
                </a:lnTo>
                <a:lnTo>
                  <a:pt x="641555" y="432619"/>
                </a:lnTo>
                <a:lnTo>
                  <a:pt x="683342" y="432619"/>
                </a:lnTo>
                <a:lnTo>
                  <a:pt x="683342" y="444910"/>
                </a:lnTo>
                <a:lnTo>
                  <a:pt x="707922" y="444910"/>
                </a:lnTo>
                <a:lnTo>
                  <a:pt x="707922" y="467032"/>
                </a:lnTo>
                <a:lnTo>
                  <a:pt x="752168" y="467032"/>
                </a:lnTo>
                <a:lnTo>
                  <a:pt x="752168" y="489155"/>
                </a:lnTo>
                <a:lnTo>
                  <a:pt x="774290" y="489155"/>
                </a:lnTo>
                <a:lnTo>
                  <a:pt x="774290" y="523568"/>
                </a:lnTo>
                <a:lnTo>
                  <a:pt x="828368" y="523568"/>
                </a:lnTo>
                <a:lnTo>
                  <a:pt x="828368" y="555523"/>
                </a:lnTo>
                <a:lnTo>
                  <a:pt x="838200" y="555523"/>
                </a:lnTo>
                <a:lnTo>
                  <a:pt x="838200" y="575187"/>
                </a:lnTo>
                <a:lnTo>
                  <a:pt x="838200" y="575187"/>
                </a:lnTo>
                <a:lnTo>
                  <a:pt x="855406" y="575187"/>
                </a:lnTo>
                <a:lnTo>
                  <a:pt x="855406" y="619432"/>
                </a:lnTo>
                <a:lnTo>
                  <a:pt x="877529" y="619432"/>
                </a:lnTo>
                <a:lnTo>
                  <a:pt x="877529" y="641555"/>
                </a:lnTo>
                <a:lnTo>
                  <a:pt x="919316" y="641555"/>
                </a:lnTo>
                <a:lnTo>
                  <a:pt x="919316" y="648929"/>
                </a:lnTo>
                <a:lnTo>
                  <a:pt x="1005348" y="648929"/>
                </a:lnTo>
                <a:lnTo>
                  <a:pt x="1005348" y="666135"/>
                </a:lnTo>
                <a:lnTo>
                  <a:pt x="1025013" y="666135"/>
                </a:lnTo>
                <a:lnTo>
                  <a:pt x="1025013" y="685800"/>
                </a:lnTo>
                <a:lnTo>
                  <a:pt x="1054510" y="685800"/>
                </a:lnTo>
                <a:lnTo>
                  <a:pt x="1054510" y="707923"/>
                </a:lnTo>
                <a:lnTo>
                  <a:pt x="1101213" y="707923"/>
                </a:lnTo>
                <a:lnTo>
                  <a:pt x="1101213" y="717755"/>
                </a:lnTo>
                <a:lnTo>
                  <a:pt x="1334729" y="717755"/>
                </a:lnTo>
                <a:lnTo>
                  <a:pt x="1334729" y="752168"/>
                </a:lnTo>
                <a:lnTo>
                  <a:pt x="1393722" y="752168"/>
                </a:lnTo>
                <a:lnTo>
                  <a:pt x="1393722" y="771832"/>
                </a:lnTo>
                <a:lnTo>
                  <a:pt x="1511710" y="771832"/>
                </a:lnTo>
                <a:lnTo>
                  <a:pt x="1511710" y="781664"/>
                </a:lnTo>
                <a:lnTo>
                  <a:pt x="1718187" y="781664"/>
                </a:lnTo>
                <a:lnTo>
                  <a:pt x="1718187" y="803787"/>
                </a:lnTo>
                <a:lnTo>
                  <a:pt x="1818968" y="803787"/>
                </a:lnTo>
                <a:lnTo>
                  <a:pt x="1818968" y="818535"/>
                </a:lnTo>
                <a:lnTo>
                  <a:pt x="2128684" y="818535"/>
                </a:lnTo>
                <a:lnTo>
                  <a:pt x="2128684" y="870155"/>
                </a:lnTo>
                <a:lnTo>
                  <a:pt x="2445774" y="870155"/>
                </a:lnTo>
              </a:path>
            </a:pathLst>
          </a:custGeom>
          <a:noFill/>
          <a:ln w="28575">
            <a:solidFill>
              <a:schemeClr val="accent1"/>
            </a:solidFill>
            <a:miter lim="800000"/>
            <a:headEnd/>
            <a:tailEnd/>
          </a:ln>
        </p:spPr>
        <p:txBody>
          <a:bodyPr rtlCol="0" anchor="ctr"/>
          <a:lstStyle/>
          <a:p>
            <a:pPr algn="ctr"/>
            <a:endParaRPr lang="en-US" dirty="0"/>
          </a:p>
        </p:txBody>
      </p:sp>
      <p:sp>
        <p:nvSpPr>
          <p:cNvPr id="115" name="Freeform: Shape 114">
            <a:extLst>
              <a:ext uri="{FF2B5EF4-FFF2-40B4-BE49-F238E27FC236}">
                <a16:creationId xmlns:a16="http://schemas.microsoft.com/office/drawing/2014/main" id="{F4AA7ABF-6844-4BD3-9CB3-C7854C637280}"/>
              </a:ext>
            </a:extLst>
          </p:cNvPr>
          <p:cNvSpPr/>
          <p:nvPr/>
        </p:nvSpPr>
        <p:spPr bwMode="auto">
          <a:xfrm>
            <a:off x="1288665" y="4154129"/>
            <a:ext cx="2219632" cy="1197077"/>
          </a:xfrm>
          <a:custGeom>
            <a:avLst/>
            <a:gdLst>
              <a:gd name="connsiteX0" fmla="*/ 0 w 2219632"/>
              <a:gd name="connsiteY0" fmla="*/ 0 h 1197077"/>
              <a:gd name="connsiteX1" fmla="*/ 287594 w 2219632"/>
              <a:gd name="connsiteY1" fmla="*/ 0 h 1197077"/>
              <a:gd name="connsiteX2" fmla="*/ 287594 w 2219632"/>
              <a:gd name="connsiteY2" fmla="*/ 29497 h 1197077"/>
              <a:gd name="connsiteX3" fmla="*/ 378542 w 2219632"/>
              <a:gd name="connsiteY3" fmla="*/ 29497 h 1197077"/>
              <a:gd name="connsiteX4" fmla="*/ 378542 w 2219632"/>
              <a:gd name="connsiteY4" fmla="*/ 51619 h 1197077"/>
              <a:gd name="connsiteX5" fmla="*/ 400665 w 2219632"/>
              <a:gd name="connsiteY5" fmla="*/ 51619 h 1197077"/>
              <a:gd name="connsiteX6" fmla="*/ 400665 w 2219632"/>
              <a:gd name="connsiteY6" fmla="*/ 110613 h 1197077"/>
              <a:gd name="connsiteX7" fmla="*/ 412955 w 2219632"/>
              <a:gd name="connsiteY7" fmla="*/ 110613 h 1197077"/>
              <a:gd name="connsiteX8" fmla="*/ 412955 w 2219632"/>
              <a:gd name="connsiteY8" fmla="*/ 181897 h 1197077"/>
              <a:gd name="connsiteX9" fmla="*/ 432619 w 2219632"/>
              <a:gd name="connsiteY9" fmla="*/ 181897 h 1197077"/>
              <a:gd name="connsiteX10" fmla="*/ 432619 w 2219632"/>
              <a:gd name="connsiteY10" fmla="*/ 248265 h 1197077"/>
              <a:gd name="connsiteX11" fmla="*/ 437536 w 2219632"/>
              <a:gd name="connsiteY11" fmla="*/ 248265 h 1197077"/>
              <a:gd name="connsiteX12" fmla="*/ 437536 w 2219632"/>
              <a:gd name="connsiteY12" fmla="*/ 290052 h 1197077"/>
              <a:gd name="connsiteX13" fmla="*/ 479323 w 2219632"/>
              <a:gd name="connsiteY13" fmla="*/ 290052 h 1197077"/>
              <a:gd name="connsiteX14" fmla="*/ 479323 w 2219632"/>
              <a:gd name="connsiteY14" fmla="*/ 290052 h 1197077"/>
              <a:gd name="connsiteX15" fmla="*/ 523568 w 2219632"/>
              <a:gd name="connsiteY15" fmla="*/ 290052 h 1197077"/>
              <a:gd name="connsiteX16" fmla="*/ 523568 w 2219632"/>
              <a:gd name="connsiteY16" fmla="*/ 324465 h 1197077"/>
              <a:gd name="connsiteX17" fmla="*/ 587478 w 2219632"/>
              <a:gd name="connsiteY17" fmla="*/ 324465 h 1197077"/>
              <a:gd name="connsiteX18" fmla="*/ 587478 w 2219632"/>
              <a:gd name="connsiteY18" fmla="*/ 336755 h 1197077"/>
              <a:gd name="connsiteX19" fmla="*/ 619432 w 2219632"/>
              <a:gd name="connsiteY19" fmla="*/ 336755 h 1197077"/>
              <a:gd name="connsiteX20" fmla="*/ 619432 w 2219632"/>
              <a:gd name="connsiteY20" fmla="*/ 417871 h 1197077"/>
              <a:gd name="connsiteX21" fmla="*/ 631723 w 2219632"/>
              <a:gd name="connsiteY21" fmla="*/ 417871 h 1197077"/>
              <a:gd name="connsiteX22" fmla="*/ 631723 w 2219632"/>
              <a:gd name="connsiteY22" fmla="*/ 479323 h 1197077"/>
              <a:gd name="connsiteX23" fmla="*/ 639097 w 2219632"/>
              <a:gd name="connsiteY23" fmla="*/ 479323 h 1197077"/>
              <a:gd name="connsiteX24" fmla="*/ 639097 w 2219632"/>
              <a:gd name="connsiteY24" fmla="*/ 511277 h 1197077"/>
              <a:gd name="connsiteX25" fmla="*/ 639097 w 2219632"/>
              <a:gd name="connsiteY25" fmla="*/ 511277 h 1197077"/>
              <a:gd name="connsiteX26" fmla="*/ 663678 w 2219632"/>
              <a:gd name="connsiteY26" fmla="*/ 511277 h 1197077"/>
              <a:gd name="connsiteX27" fmla="*/ 663678 w 2219632"/>
              <a:gd name="connsiteY27" fmla="*/ 511277 h 1197077"/>
              <a:gd name="connsiteX28" fmla="*/ 663678 w 2219632"/>
              <a:gd name="connsiteY28" fmla="*/ 535858 h 1197077"/>
              <a:gd name="connsiteX29" fmla="*/ 727587 w 2219632"/>
              <a:gd name="connsiteY29" fmla="*/ 535858 h 1197077"/>
              <a:gd name="connsiteX30" fmla="*/ 727587 w 2219632"/>
              <a:gd name="connsiteY30" fmla="*/ 535858 h 1197077"/>
              <a:gd name="connsiteX31" fmla="*/ 747252 w 2219632"/>
              <a:gd name="connsiteY31" fmla="*/ 555523 h 1197077"/>
              <a:gd name="connsiteX32" fmla="*/ 747252 w 2219632"/>
              <a:gd name="connsiteY32" fmla="*/ 572729 h 1197077"/>
              <a:gd name="connsiteX33" fmla="*/ 796413 w 2219632"/>
              <a:gd name="connsiteY33" fmla="*/ 572729 h 1197077"/>
              <a:gd name="connsiteX34" fmla="*/ 796413 w 2219632"/>
              <a:gd name="connsiteY34" fmla="*/ 609600 h 1197077"/>
              <a:gd name="connsiteX35" fmla="*/ 818536 w 2219632"/>
              <a:gd name="connsiteY35" fmla="*/ 609600 h 1197077"/>
              <a:gd name="connsiteX36" fmla="*/ 818536 w 2219632"/>
              <a:gd name="connsiteY36" fmla="*/ 668594 h 1197077"/>
              <a:gd name="connsiteX37" fmla="*/ 833284 w 2219632"/>
              <a:gd name="connsiteY37" fmla="*/ 668594 h 1197077"/>
              <a:gd name="connsiteX38" fmla="*/ 833284 w 2219632"/>
              <a:gd name="connsiteY38" fmla="*/ 715297 h 1197077"/>
              <a:gd name="connsiteX39" fmla="*/ 848032 w 2219632"/>
              <a:gd name="connsiteY39" fmla="*/ 715297 h 1197077"/>
              <a:gd name="connsiteX40" fmla="*/ 848032 w 2219632"/>
              <a:gd name="connsiteY40" fmla="*/ 744794 h 1197077"/>
              <a:gd name="connsiteX41" fmla="*/ 924232 w 2219632"/>
              <a:gd name="connsiteY41" fmla="*/ 744794 h 1197077"/>
              <a:gd name="connsiteX42" fmla="*/ 924232 w 2219632"/>
              <a:gd name="connsiteY42" fmla="*/ 757084 h 1197077"/>
              <a:gd name="connsiteX43" fmla="*/ 956187 w 2219632"/>
              <a:gd name="connsiteY43" fmla="*/ 757084 h 1197077"/>
              <a:gd name="connsiteX44" fmla="*/ 956187 w 2219632"/>
              <a:gd name="connsiteY44" fmla="*/ 779206 h 1197077"/>
              <a:gd name="connsiteX45" fmla="*/ 1017639 w 2219632"/>
              <a:gd name="connsiteY45" fmla="*/ 779206 h 1197077"/>
              <a:gd name="connsiteX46" fmla="*/ 1017639 w 2219632"/>
              <a:gd name="connsiteY46" fmla="*/ 811161 h 1197077"/>
              <a:gd name="connsiteX47" fmla="*/ 1039761 w 2219632"/>
              <a:gd name="connsiteY47" fmla="*/ 811161 h 1197077"/>
              <a:gd name="connsiteX48" fmla="*/ 1039761 w 2219632"/>
              <a:gd name="connsiteY48" fmla="*/ 843116 h 1197077"/>
              <a:gd name="connsiteX49" fmla="*/ 1069258 w 2219632"/>
              <a:gd name="connsiteY49" fmla="*/ 843116 h 1197077"/>
              <a:gd name="connsiteX50" fmla="*/ 1069258 w 2219632"/>
              <a:gd name="connsiteY50" fmla="*/ 852948 h 1197077"/>
              <a:gd name="connsiteX51" fmla="*/ 1138084 w 2219632"/>
              <a:gd name="connsiteY51" fmla="*/ 852948 h 1197077"/>
              <a:gd name="connsiteX52" fmla="*/ 1138084 w 2219632"/>
              <a:gd name="connsiteY52" fmla="*/ 877529 h 1197077"/>
              <a:gd name="connsiteX53" fmla="*/ 1260987 w 2219632"/>
              <a:gd name="connsiteY53" fmla="*/ 877529 h 1197077"/>
              <a:gd name="connsiteX54" fmla="*/ 1260987 w 2219632"/>
              <a:gd name="connsiteY54" fmla="*/ 877529 h 1197077"/>
              <a:gd name="connsiteX55" fmla="*/ 1260987 w 2219632"/>
              <a:gd name="connsiteY55" fmla="*/ 894736 h 1197077"/>
              <a:gd name="connsiteX56" fmla="*/ 1312607 w 2219632"/>
              <a:gd name="connsiteY56" fmla="*/ 894736 h 1197077"/>
              <a:gd name="connsiteX57" fmla="*/ 1312607 w 2219632"/>
              <a:gd name="connsiteY57" fmla="*/ 904568 h 1197077"/>
              <a:gd name="connsiteX58" fmla="*/ 1337187 w 2219632"/>
              <a:gd name="connsiteY58" fmla="*/ 904568 h 1197077"/>
              <a:gd name="connsiteX59" fmla="*/ 1337187 w 2219632"/>
              <a:gd name="connsiteY59" fmla="*/ 934065 h 1197077"/>
              <a:gd name="connsiteX60" fmla="*/ 1408471 w 2219632"/>
              <a:gd name="connsiteY60" fmla="*/ 934065 h 1197077"/>
              <a:gd name="connsiteX61" fmla="*/ 1408471 w 2219632"/>
              <a:gd name="connsiteY61" fmla="*/ 948813 h 1197077"/>
              <a:gd name="connsiteX62" fmla="*/ 1489587 w 2219632"/>
              <a:gd name="connsiteY62" fmla="*/ 948813 h 1197077"/>
              <a:gd name="connsiteX63" fmla="*/ 1489587 w 2219632"/>
              <a:gd name="connsiteY63" fmla="*/ 980768 h 1197077"/>
              <a:gd name="connsiteX64" fmla="*/ 1592826 w 2219632"/>
              <a:gd name="connsiteY64" fmla="*/ 980768 h 1197077"/>
              <a:gd name="connsiteX65" fmla="*/ 1592826 w 2219632"/>
              <a:gd name="connsiteY65" fmla="*/ 1000432 h 1197077"/>
              <a:gd name="connsiteX66" fmla="*/ 1605116 w 2219632"/>
              <a:gd name="connsiteY66" fmla="*/ 1000432 h 1197077"/>
              <a:gd name="connsiteX67" fmla="*/ 1605116 w 2219632"/>
              <a:gd name="connsiteY67" fmla="*/ 1032387 h 1197077"/>
              <a:gd name="connsiteX68" fmla="*/ 1651819 w 2219632"/>
              <a:gd name="connsiteY68" fmla="*/ 1032387 h 1197077"/>
              <a:gd name="connsiteX69" fmla="*/ 1651819 w 2219632"/>
              <a:gd name="connsiteY69" fmla="*/ 1054510 h 1197077"/>
              <a:gd name="connsiteX70" fmla="*/ 1850923 w 2219632"/>
              <a:gd name="connsiteY70" fmla="*/ 1054510 h 1197077"/>
              <a:gd name="connsiteX71" fmla="*/ 1875503 w 2219632"/>
              <a:gd name="connsiteY71" fmla="*/ 1054510 h 1197077"/>
              <a:gd name="connsiteX72" fmla="*/ 1875503 w 2219632"/>
              <a:gd name="connsiteY72" fmla="*/ 1088923 h 1197077"/>
              <a:gd name="connsiteX73" fmla="*/ 1897626 w 2219632"/>
              <a:gd name="connsiteY73" fmla="*/ 1088923 h 1197077"/>
              <a:gd name="connsiteX74" fmla="*/ 1897626 w 2219632"/>
              <a:gd name="connsiteY74" fmla="*/ 1140542 h 1197077"/>
              <a:gd name="connsiteX75" fmla="*/ 2118852 w 2219632"/>
              <a:gd name="connsiteY75" fmla="*/ 1140542 h 1197077"/>
              <a:gd name="connsiteX76" fmla="*/ 2118852 w 2219632"/>
              <a:gd name="connsiteY76" fmla="*/ 1197077 h 1197077"/>
              <a:gd name="connsiteX77" fmla="*/ 2219632 w 2219632"/>
              <a:gd name="connsiteY77" fmla="*/ 1197077 h 1197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219632" h="1197077">
                <a:moveTo>
                  <a:pt x="0" y="0"/>
                </a:moveTo>
                <a:lnTo>
                  <a:pt x="287594" y="0"/>
                </a:lnTo>
                <a:lnTo>
                  <a:pt x="287594" y="29497"/>
                </a:lnTo>
                <a:lnTo>
                  <a:pt x="378542" y="29497"/>
                </a:lnTo>
                <a:lnTo>
                  <a:pt x="378542" y="51619"/>
                </a:lnTo>
                <a:lnTo>
                  <a:pt x="400665" y="51619"/>
                </a:lnTo>
                <a:lnTo>
                  <a:pt x="400665" y="110613"/>
                </a:lnTo>
                <a:lnTo>
                  <a:pt x="412955" y="110613"/>
                </a:lnTo>
                <a:lnTo>
                  <a:pt x="412955" y="181897"/>
                </a:lnTo>
                <a:lnTo>
                  <a:pt x="432619" y="181897"/>
                </a:lnTo>
                <a:lnTo>
                  <a:pt x="432619" y="248265"/>
                </a:lnTo>
                <a:lnTo>
                  <a:pt x="437536" y="248265"/>
                </a:lnTo>
                <a:lnTo>
                  <a:pt x="437536" y="290052"/>
                </a:lnTo>
                <a:lnTo>
                  <a:pt x="479323" y="290052"/>
                </a:lnTo>
                <a:lnTo>
                  <a:pt x="479323" y="290052"/>
                </a:lnTo>
                <a:lnTo>
                  <a:pt x="523568" y="290052"/>
                </a:lnTo>
                <a:lnTo>
                  <a:pt x="523568" y="324465"/>
                </a:lnTo>
                <a:lnTo>
                  <a:pt x="587478" y="324465"/>
                </a:lnTo>
                <a:lnTo>
                  <a:pt x="587478" y="336755"/>
                </a:lnTo>
                <a:lnTo>
                  <a:pt x="619432" y="336755"/>
                </a:lnTo>
                <a:lnTo>
                  <a:pt x="619432" y="417871"/>
                </a:lnTo>
                <a:lnTo>
                  <a:pt x="631723" y="417871"/>
                </a:lnTo>
                <a:lnTo>
                  <a:pt x="631723" y="479323"/>
                </a:lnTo>
                <a:lnTo>
                  <a:pt x="639097" y="479323"/>
                </a:lnTo>
                <a:lnTo>
                  <a:pt x="639097" y="511277"/>
                </a:lnTo>
                <a:lnTo>
                  <a:pt x="639097" y="511277"/>
                </a:lnTo>
                <a:lnTo>
                  <a:pt x="663678" y="511277"/>
                </a:lnTo>
                <a:lnTo>
                  <a:pt x="663678" y="511277"/>
                </a:lnTo>
                <a:lnTo>
                  <a:pt x="663678" y="535858"/>
                </a:lnTo>
                <a:lnTo>
                  <a:pt x="727587" y="535858"/>
                </a:lnTo>
                <a:lnTo>
                  <a:pt x="727587" y="535858"/>
                </a:lnTo>
                <a:lnTo>
                  <a:pt x="747252" y="555523"/>
                </a:lnTo>
                <a:lnTo>
                  <a:pt x="747252" y="572729"/>
                </a:lnTo>
                <a:lnTo>
                  <a:pt x="796413" y="572729"/>
                </a:lnTo>
                <a:lnTo>
                  <a:pt x="796413" y="609600"/>
                </a:lnTo>
                <a:lnTo>
                  <a:pt x="818536" y="609600"/>
                </a:lnTo>
                <a:lnTo>
                  <a:pt x="818536" y="668594"/>
                </a:lnTo>
                <a:lnTo>
                  <a:pt x="833284" y="668594"/>
                </a:lnTo>
                <a:lnTo>
                  <a:pt x="833284" y="715297"/>
                </a:lnTo>
                <a:lnTo>
                  <a:pt x="848032" y="715297"/>
                </a:lnTo>
                <a:lnTo>
                  <a:pt x="848032" y="744794"/>
                </a:lnTo>
                <a:lnTo>
                  <a:pt x="924232" y="744794"/>
                </a:lnTo>
                <a:lnTo>
                  <a:pt x="924232" y="757084"/>
                </a:lnTo>
                <a:lnTo>
                  <a:pt x="956187" y="757084"/>
                </a:lnTo>
                <a:lnTo>
                  <a:pt x="956187" y="779206"/>
                </a:lnTo>
                <a:lnTo>
                  <a:pt x="1017639" y="779206"/>
                </a:lnTo>
                <a:lnTo>
                  <a:pt x="1017639" y="811161"/>
                </a:lnTo>
                <a:lnTo>
                  <a:pt x="1039761" y="811161"/>
                </a:lnTo>
                <a:lnTo>
                  <a:pt x="1039761" y="843116"/>
                </a:lnTo>
                <a:lnTo>
                  <a:pt x="1069258" y="843116"/>
                </a:lnTo>
                <a:lnTo>
                  <a:pt x="1069258" y="852948"/>
                </a:lnTo>
                <a:lnTo>
                  <a:pt x="1138084" y="852948"/>
                </a:lnTo>
                <a:lnTo>
                  <a:pt x="1138084" y="877529"/>
                </a:lnTo>
                <a:lnTo>
                  <a:pt x="1260987" y="877529"/>
                </a:lnTo>
                <a:lnTo>
                  <a:pt x="1260987" y="877529"/>
                </a:lnTo>
                <a:lnTo>
                  <a:pt x="1260987" y="894736"/>
                </a:lnTo>
                <a:lnTo>
                  <a:pt x="1312607" y="894736"/>
                </a:lnTo>
                <a:lnTo>
                  <a:pt x="1312607" y="904568"/>
                </a:lnTo>
                <a:lnTo>
                  <a:pt x="1337187" y="904568"/>
                </a:lnTo>
                <a:lnTo>
                  <a:pt x="1337187" y="934065"/>
                </a:lnTo>
                <a:lnTo>
                  <a:pt x="1408471" y="934065"/>
                </a:lnTo>
                <a:lnTo>
                  <a:pt x="1408471" y="948813"/>
                </a:lnTo>
                <a:lnTo>
                  <a:pt x="1489587" y="948813"/>
                </a:lnTo>
                <a:lnTo>
                  <a:pt x="1489587" y="980768"/>
                </a:lnTo>
                <a:lnTo>
                  <a:pt x="1592826" y="980768"/>
                </a:lnTo>
                <a:lnTo>
                  <a:pt x="1592826" y="1000432"/>
                </a:lnTo>
                <a:lnTo>
                  <a:pt x="1605116" y="1000432"/>
                </a:lnTo>
                <a:lnTo>
                  <a:pt x="1605116" y="1032387"/>
                </a:lnTo>
                <a:lnTo>
                  <a:pt x="1651819" y="1032387"/>
                </a:lnTo>
                <a:lnTo>
                  <a:pt x="1651819" y="1054510"/>
                </a:lnTo>
                <a:lnTo>
                  <a:pt x="1850923" y="1054510"/>
                </a:lnTo>
                <a:lnTo>
                  <a:pt x="1875503" y="1054510"/>
                </a:lnTo>
                <a:lnTo>
                  <a:pt x="1875503" y="1088923"/>
                </a:lnTo>
                <a:lnTo>
                  <a:pt x="1897626" y="1088923"/>
                </a:lnTo>
                <a:lnTo>
                  <a:pt x="1897626" y="1140542"/>
                </a:lnTo>
                <a:lnTo>
                  <a:pt x="2118852" y="1140542"/>
                </a:lnTo>
                <a:lnTo>
                  <a:pt x="2118852" y="1197077"/>
                </a:lnTo>
                <a:lnTo>
                  <a:pt x="2219632" y="1197077"/>
                </a:lnTo>
              </a:path>
            </a:pathLst>
          </a:custGeom>
          <a:noFill/>
          <a:ln w="28575">
            <a:solidFill>
              <a:schemeClr val="accent3"/>
            </a:solidFill>
            <a:miter lim="800000"/>
            <a:headEnd/>
            <a:tailEnd/>
          </a:ln>
        </p:spPr>
        <p:txBody>
          <a:bodyPr rtlCol="0" anchor="ctr"/>
          <a:lstStyle/>
          <a:p>
            <a:pPr algn="ctr"/>
            <a:endParaRPr lang="en-US" dirty="0"/>
          </a:p>
        </p:txBody>
      </p:sp>
      <p:grpSp>
        <p:nvGrpSpPr>
          <p:cNvPr id="41" name="Group 40">
            <a:extLst>
              <a:ext uri="{FF2B5EF4-FFF2-40B4-BE49-F238E27FC236}">
                <a16:creationId xmlns:a16="http://schemas.microsoft.com/office/drawing/2014/main" id="{CBB01974-14D3-47B7-9058-DDCFE2076373}"/>
              </a:ext>
            </a:extLst>
          </p:cNvPr>
          <p:cNvGrpSpPr/>
          <p:nvPr/>
        </p:nvGrpSpPr>
        <p:grpSpPr>
          <a:xfrm>
            <a:off x="1622206" y="2360393"/>
            <a:ext cx="775922" cy="1112454"/>
            <a:chOff x="1484177" y="2472359"/>
            <a:chExt cx="775922" cy="1112454"/>
          </a:xfrm>
        </p:grpSpPr>
        <p:sp>
          <p:nvSpPr>
            <p:cNvPr id="39" name="Rectangle 38">
              <a:extLst>
                <a:ext uri="{FF2B5EF4-FFF2-40B4-BE49-F238E27FC236}">
                  <a16:creationId xmlns:a16="http://schemas.microsoft.com/office/drawing/2014/main" id="{6B58389B-B4D5-42A5-BCAB-DD84E863A69D}"/>
                </a:ext>
              </a:extLst>
            </p:cNvPr>
            <p:cNvSpPr/>
            <p:nvPr/>
          </p:nvSpPr>
          <p:spPr bwMode="auto">
            <a:xfrm>
              <a:off x="1484177" y="3202697"/>
              <a:ext cx="775922" cy="38211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 name="Rectangle 39">
              <a:extLst>
                <a:ext uri="{FF2B5EF4-FFF2-40B4-BE49-F238E27FC236}">
                  <a16:creationId xmlns:a16="http://schemas.microsoft.com/office/drawing/2014/main" id="{26221E49-3660-4023-9537-DC275772FFC4}"/>
                </a:ext>
              </a:extLst>
            </p:cNvPr>
            <p:cNvSpPr/>
            <p:nvPr/>
          </p:nvSpPr>
          <p:spPr bwMode="auto">
            <a:xfrm>
              <a:off x="1484177" y="2472359"/>
              <a:ext cx="775922" cy="730348"/>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2" name="Group 41">
            <a:extLst>
              <a:ext uri="{FF2B5EF4-FFF2-40B4-BE49-F238E27FC236}">
                <a16:creationId xmlns:a16="http://schemas.microsoft.com/office/drawing/2014/main" id="{A69DF3EC-2DC6-410C-9FDF-644EF7CF17FA}"/>
              </a:ext>
            </a:extLst>
          </p:cNvPr>
          <p:cNvGrpSpPr/>
          <p:nvPr/>
        </p:nvGrpSpPr>
        <p:grpSpPr>
          <a:xfrm>
            <a:off x="2953952" y="2653292"/>
            <a:ext cx="775922" cy="819555"/>
            <a:chOff x="1484177" y="2774596"/>
            <a:chExt cx="775922" cy="819555"/>
          </a:xfrm>
        </p:grpSpPr>
        <p:sp>
          <p:nvSpPr>
            <p:cNvPr id="43" name="Rectangle 42">
              <a:extLst>
                <a:ext uri="{FF2B5EF4-FFF2-40B4-BE49-F238E27FC236}">
                  <a16:creationId xmlns:a16="http://schemas.microsoft.com/office/drawing/2014/main" id="{F4121DB7-2952-4485-BC07-DE49D206A3F6}"/>
                </a:ext>
              </a:extLst>
            </p:cNvPr>
            <p:cNvSpPr/>
            <p:nvPr/>
          </p:nvSpPr>
          <p:spPr bwMode="auto">
            <a:xfrm>
              <a:off x="1484177" y="3383892"/>
              <a:ext cx="775922" cy="21025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 name="Rectangle 43">
              <a:extLst>
                <a:ext uri="{FF2B5EF4-FFF2-40B4-BE49-F238E27FC236}">
                  <a16:creationId xmlns:a16="http://schemas.microsoft.com/office/drawing/2014/main" id="{D4DB7AB5-B4A6-4476-AE7C-A073C8E04E6B}"/>
                </a:ext>
              </a:extLst>
            </p:cNvPr>
            <p:cNvSpPr/>
            <p:nvPr/>
          </p:nvSpPr>
          <p:spPr bwMode="auto">
            <a:xfrm>
              <a:off x="1484177" y="2774596"/>
              <a:ext cx="775922" cy="60929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2" name="Title 1">
            <a:extLst>
              <a:ext uri="{FF2B5EF4-FFF2-40B4-BE49-F238E27FC236}">
                <a16:creationId xmlns:a16="http://schemas.microsoft.com/office/drawing/2014/main" id="{6C213682-F55D-0E4F-8A68-2963B3671FE3}"/>
              </a:ext>
            </a:extLst>
          </p:cNvPr>
          <p:cNvSpPr>
            <a:spLocks noGrp="1"/>
          </p:cNvSpPr>
          <p:nvPr>
            <p:ph type="title"/>
          </p:nvPr>
        </p:nvSpPr>
        <p:spPr/>
        <p:txBody>
          <a:bodyPr/>
          <a:lstStyle/>
          <a:p>
            <a:r>
              <a:rPr lang="en-US" dirty="0"/>
              <a:t>KEYNOTE-826: ORR and DoR</a:t>
            </a:r>
          </a:p>
        </p:txBody>
      </p:sp>
      <p:sp>
        <p:nvSpPr>
          <p:cNvPr id="3" name="Text Box 15">
            <a:extLst>
              <a:ext uri="{FF2B5EF4-FFF2-40B4-BE49-F238E27FC236}">
                <a16:creationId xmlns:a16="http://schemas.microsoft.com/office/drawing/2014/main" id="{AC376833-104A-9D4C-BFB2-7D367775974C}"/>
              </a:ext>
            </a:extLst>
          </p:cNvPr>
          <p:cNvSpPr txBox="1">
            <a:spLocks noChangeArrowheads="1"/>
          </p:cNvSpPr>
          <p:nvPr/>
        </p:nvSpPr>
        <p:spPr bwMode="auto">
          <a:xfrm>
            <a:off x="412751" y="636859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mn-cs"/>
              </a:rPr>
              <a:t>Colombo. ESMO 2021. Abstr LBA2. Colombo. NEJM. 2021;385:1856. </a:t>
            </a:r>
            <a:endParaRPr lang="en-US" altLang="en-US" sz="1200" b="0" dirty="0">
              <a:solidFill>
                <a:schemeClr val="bg2"/>
              </a:solidFill>
              <a:latin typeface="Calibri" panose="020F0502020204030204" pitchFamily="34" charset="0"/>
              <a:cs typeface="+mn-cs"/>
            </a:endParaRPr>
          </a:p>
        </p:txBody>
      </p:sp>
      <p:sp>
        <p:nvSpPr>
          <p:cNvPr id="5" name="TextBox 4">
            <a:extLst>
              <a:ext uri="{FF2B5EF4-FFF2-40B4-BE49-F238E27FC236}">
                <a16:creationId xmlns:a16="http://schemas.microsoft.com/office/drawing/2014/main" id="{CC714016-B133-4162-AD76-35BD78DB7467}"/>
              </a:ext>
            </a:extLst>
          </p:cNvPr>
          <p:cNvSpPr txBox="1"/>
          <p:nvPr/>
        </p:nvSpPr>
        <p:spPr bwMode="auto">
          <a:xfrm>
            <a:off x="2294665" y="5990327"/>
            <a:ext cx="6346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a:t>
            </a:r>
          </a:p>
        </p:txBody>
      </p:sp>
      <p:sp>
        <p:nvSpPr>
          <p:cNvPr id="10" name="TextBox 9">
            <a:extLst>
              <a:ext uri="{FF2B5EF4-FFF2-40B4-BE49-F238E27FC236}">
                <a16:creationId xmlns:a16="http://schemas.microsoft.com/office/drawing/2014/main" id="{FCDB0092-DA4A-4E96-ADF5-E9152642ED01}"/>
              </a:ext>
            </a:extLst>
          </p:cNvPr>
          <p:cNvSpPr txBox="1"/>
          <p:nvPr/>
        </p:nvSpPr>
        <p:spPr bwMode="auto">
          <a:xfrm rot="16200000">
            <a:off x="-17098" y="2433083"/>
            <a:ext cx="1561491" cy="307777"/>
          </a:xfrm>
          <a:prstGeom prst="rect">
            <a:avLst/>
          </a:prstGeom>
          <a:noFill/>
          <a:ln>
            <a:noFill/>
          </a:ln>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 (95% CI)</a:t>
            </a:r>
          </a:p>
        </p:txBody>
      </p:sp>
      <p:cxnSp>
        <p:nvCxnSpPr>
          <p:cNvPr id="11" name="Straight Connector 10">
            <a:extLst>
              <a:ext uri="{FF2B5EF4-FFF2-40B4-BE49-F238E27FC236}">
                <a16:creationId xmlns:a16="http://schemas.microsoft.com/office/drawing/2014/main" id="{6E83AE1B-831F-4E1A-BC85-42FF28F1E1BC}"/>
              </a:ext>
            </a:extLst>
          </p:cNvPr>
          <p:cNvCxnSpPr>
            <a:cxnSpLocks/>
          </p:cNvCxnSpPr>
          <p:nvPr/>
        </p:nvCxnSpPr>
        <p:spPr bwMode="auto">
          <a:xfrm>
            <a:off x="1301366" y="3472856"/>
            <a:ext cx="2725808"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33B1B961-A0D9-45C9-A277-6AF74798B37B}"/>
              </a:ext>
            </a:extLst>
          </p:cNvPr>
          <p:cNvCxnSpPr>
            <a:cxnSpLocks/>
          </p:cNvCxnSpPr>
          <p:nvPr/>
        </p:nvCxnSpPr>
        <p:spPr bwMode="auto">
          <a:xfrm flipV="1">
            <a:off x="1306128" y="1827671"/>
            <a:ext cx="0" cy="1645186"/>
          </a:xfrm>
          <a:prstGeom prst="line">
            <a:avLst/>
          </a:prstGeom>
          <a:noFill/>
          <a:ln w="28575" cap="flat" cmpd="sng" algn="ctr">
            <a:solidFill>
              <a:schemeClr val="bg1"/>
            </a:solidFill>
            <a:prstDash val="solid"/>
            <a:round/>
            <a:headEnd type="none" w="med" len="med"/>
            <a:tailEnd type="none" w="med" len="med"/>
          </a:ln>
          <a:effectLst/>
        </p:spPr>
      </p:cxnSp>
      <p:grpSp>
        <p:nvGrpSpPr>
          <p:cNvPr id="13" name="Group 12">
            <a:extLst>
              <a:ext uri="{FF2B5EF4-FFF2-40B4-BE49-F238E27FC236}">
                <a16:creationId xmlns:a16="http://schemas.microsoft.com/office/drawing/2014/main" id="{D62678B6-1862-4CCA-86C8-C0C2A895A1CA}"/>
              </a:ext>
            </a:extLst>
          </p:cNvPr>
          <p:cNvGrpSpPr/>
          <p:nvPr/>
        </p:nvGrpSpPr>
        <p:grpSpPr>
          <a:xfrm>
            <a:off x="1256944" y="1833552"/>
            <a:ext cx="55762" cy="1639304"/>
            <a:chOff x="1008481" y="1851548"/>
            <a:chExt cx="64008" cy="2844841"/>
          </a:xfrm>
        </p:grpSpPr>
        <p:cxnSp>
          <p:nvCxnSpPr>
            <p:cNvPr id="14" name="Straight Connector 13">
              <a:extLst>
                <a:ext uri="{FF2B5EF4-FFF2-40B4-BE49-F238E27FC236}">
                  <a16:creationId xmlns:a16="http://schemas.microsoft.com/office/drawing/2014/main" id="{9D9D0D19-1B2F-406B-9EF4-8C5D70749F51}"/>
                </a:ext>
              </a:extLst>
            </p:cNvPr>
            <p:cNvCxnSpPr>
              <a:cxnSpLocks/>
            </p:cNvCxnSpPr>
            <p:nvPr/>
          </p:nvCxnSpPr>
          <p:spPr bwMode="auto">
            <a:xfrm flipH="1">
              <a:off x="1008481" y="18515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11DBB44C-2C45-44DE-9CBC-C7FF08D6F10A}"/>
                </a:ext>
              </a:extLst>
            </p:cNvPr>
            <p:cNvCxnSpPr>
              <a:cxnSpLocks/>
            </p:cNvCxnSpPr>
            <p:nvPr/>
          </p:nvCxnSpPr>
          <p:spPr bwMode="auto">
            <a:xfrm flipH="1">
              <a:off x="1008481" y="242051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17BE1792-F7F9-4C5E-AB04-1B565EF5269A}"/>
                </a:ext>
              </a:extLst>
            </p:cNvPr>
            <p:cNvCxnSpPr>
              <a:cxnSpLocks/>
            </p:cNvCxnSpPr>
            <p:nvPr/>
          </p:nvCxnSpPr>
          <p:spPr bwMode="auto">
            <a:xfrm flipH="1">
              <a:off x="1008481" y="29894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52CB26E3-64FB-42A3-98B8-CE0D43820318}"/>
                </a:ext>
              </a:extLst>
            </p:cNvPr>
            <p:cNvCxnSpPr>
              <a:cxnSpLocks/>
            </p:cNvCxnSpPr>
            <p:nvPr/>
          </p:nvCxnSpPr>
          <p:spPr bwMode="auto">
            <a:xfrm flipH="1">
              <a:off x="1008481" y="35584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7F680373-1077-400C-8F88-F410FA36877F}"/>
                </a:ext>
              </a:extLst>
            </p:cNvPr>
            <p:cNvCxnSpPr>
              <a:cxnSpLocks/>
            </p:cNvCxnSpPr>
            <p:nvPr/>
          </p:nvCxnSpPr>
          <p:spPr bwMode="auto">
            <a:xfrm flipH="1">
              <a:off x="1008481" y="41274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EC1B224D-4D86-450F-BC35-53957577E912}"/>
                </a:ext>
              </a:extLst>
            </p:cNvPr>
            <p:cNvCxnSpPr>
              <a:cxnSpLocks/>
            </p:cNvCxnSpPr>
            <p:nvPr/>
          </p:nvCxnSpPr>
          <p:spPr bwMode="auto">
            <a:xfrm flipH="1">
              <a:off x="1008481" y="4696389"/>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20" name="TextBox 19">
            <a:extLst>
              <a:ext uri="{FF2B5EF4-FFF2-40B4-BE49-F238E27FC236}">
                <a16:creationId xmlns:a16="http://schemas.microsoft.com/office/drawing/2014/main" id="{1C413AFA-63E1-49D5-89BD-C3E092DB40D1}"/>
              </a:ext>
            </a:extLst>
          </p:cNvPr>
          <p:cNvSpPr txBox="1"/>
          <p:nvPr/>
        </p:nvSpPr>
        <p:spPr bwMode="auto">
          <a:xfrm>
            <a:off x="747906" y="1672353"/>
            <a:ext cx="56463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21" name="TextBox 20">
            <a:extLst>
              <a:ext uri="{FF2B5EF4-FFF2-40B4-BE49-F238E27FC236}">
                <a16:creationId xmlns:a16="http://schemas.microsoft.com/office/drawing/2014/main" id="{4022F209-85B2-42DC-A7AD-39A195F61CC8}"/>
              </a:ext>
            </a:extLst>
          </p:cNvPr>
          <p:cNvSpPr txBox="1"/>
          <p:nvPr/>
        </p:nvSpPr>
        <p:spPr bwMode="auto">
          <a:xfrm>
            <a:off x="831727" y="1995441"/>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22" name="TextBox 21">
            <a:extLst>
              <a:ext uri="{FF2B5EF4-FFF2-40B4-BE49-F238E27FC236}">
                <a16:creationId xmlns:a16="http://schemas.microsoft.com/office/drawing/2014/main" id="{45DE579B-5502-4C3B-AAFF-CB69B53C772C}"/>
              </a:ext>
            </a:extLst>
          </p:cNvPr>
          <p:cNvSpPr txBox="1"/>
          <p:nvPr/>
        </p:nvSpPr>
        <p:spPr bwMode="auto">
          <a:xfrm>
            <a:off x="831727" y="2316918"/>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23" name="TextBox 22">
            <a:extLst>
              <a:ext uri="{FF2B5EF4-FFF2-40B4-BE49-F238E27FC236}">
                <a16:creationId xmlns:a16="http://schemas.microsoft.com/office/drawing/2014/main" id="{79D21016-447F-4F4E-95C7-AFE831FC6A51}"/>
              </a:ext>
            </a:extLst>
          </p:cNvPr>
          <p:cNvSpPr txBox="1"/>
          <p:nvPr/>
        </p:nvSpPr>
        <p:spPr bwMode="auto">
          <a:xfrm>
            <a:off x="831727" y="2662482"/>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24" name="TextBox 23">
            <a:extLst>
              <a:ext uri="{FF2B5EF4-FFF2-40B4-BE49-F238E27FC236}">
                <a16:creationId xmlns:a16="http://schemas.microsoft.com/office/drawing/2014/main" id="{D8771040-C288-47ED-B194-B06F24EA2897}"/>
              </a:ext>
            </a:extLst>
          </p:cNvPr>
          <p:cNvSpPr txBox="1"/>
          <p:nvPr/>
        </p:nvSpPr>
        <p:spPr bwMode="auto">
          <a:xfrm>
            <a:off x="831727" y="2979298"/>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25" name="TextBox 24">
            <a:extLst>
              <a:ext uri="{FF2B5EF4-FFF2-40B4-BE49-F238E27FC236}">
                <a16:creationId xmlns:a16="http://schemas.microsoft.com/office/drawing/2014/main" id="{1AA7EFAD-B565-4AF3-985F-C989B8418564}"/>
              </a:ext>
            </a:extLst>
          </p:cNvPr>
          <p:cNvSpPr txBox="1"/>
          <p:nvPr/>
        </p:nvSpPr>
        <p:spPr bwMode="auto">
          <a:xfrm>
            <a:off x="831727" y="3320294"/>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26" name="Group 25">
            <a:extLst>
              <a:ext uri="{FF2B5EF4-FFF2-40B4-BE49-F238E27FC236}">
                <a16:creationId xmlns:a16="http://schemas.microsoft.com/office/drawing/2014/main" id="{E4E25698-5DE7-4A9A-B8E0-026A238AB2A6}"/>
              </a:ext>
            </a:extLst>
          </p:cNvPr>
          <p:cNvGrpSpPr/>
          <p:nvPr/>
        </p:nvGrpSpPr>
        <p:grpSpPr>
          <a:xfrm>
            <a:off x="1307946" y="3472856"/>
            <a:ext cx="2719225" cy="57941"/>
            <a:chOff x="1077928" y="4707139"/>
            <a:chExt cx="658866" cy="64008"/>
          </a:xfrm>
        </p:grpSpPr>
        <p:cxnSp>
          <p:nvCxnSpPr>
            <p:cNvPr id="27" name="Straight Connector 26">
              <a:extLst>
                <a:ext uri="{FF2B5EF4-FFF2-40B4-BE49-F238E27FC236}">
                  <a16:creationId xmlns:a16="http://schemas.microsoft.com/office/drawing/2014/main" id="{DE00BD35-1D52-422F-A725-489958E431C9}"/>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319D19C6-03D8-4011-8EA5-21224B2F36DF}"/>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17C6F19E-4B39-4C88-A4A8-897C409B1351}"/>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grpSp>
      <p:sp>
        <p:nvSpPr>
          <p:cNvPr id="45" name="TextBox 44">
            <a:extLst>
              <a:ext uri="{FF2B5EF4-FFF2-40B4-BE49-F238E27FC236}">
                <a16:creationId xmlns:a16="http://schemas.microsoft.com/office/drawing/2014/main" id="{3A79C081-F239-4B43-94CA-608EF4993B3D}"/>
              </a:ext>
            </a:extLst>
          </p:cNvPr>
          <p:cNvSpPr txBox="1"/>
          <p:nvPr/>
        </p:nvSpPr>
        <p:spPr bwMode="auto">
          <a:xfrm>
            <a:off x="1308738" y="3440682"/>
            <a:ext cx="136169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Pembro + CT ± Bev</a:t>
            </a:r>
          </a:p>
        </p:txBody>
      </p:sp>
      <p:sp>
        <p:nvSpPr>
          <p:cNvPr id="46" name="TextBox 45">
            <a:extLst>
              <a:ext uri="{FF2B5EF4-FFF2-40B4-BE49-F238E27FC236}">
                <a16:creationId xmlns:a16="http://schemas.microsoft.com/office/drawing/2014/main" id="{0A85E094-6307-4A1B-9D39-5DBCE8A050D7}"/>
              </a:ext>
            </a:extLst>
          </p:cNvPr>
          <p:cNvSpPr txBox="1"/>
          <p:nvPr/>
        </p:nvSpPr>
        <p:spPr bwMode="auto">
          <a:xfrm>
            <a:off x="2665642" y="3441749"/>
            <a:ext cx="136169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Placebo + CT ± Bev</a:t>
            </a:r>
          </a:p>
        </p:txBody>
      </p:sp>
      <p:grpSp>
        <p:nvGrpSpPr>
          <p:cNvPr id="52" name="Group 51">
            <a:extLst>
              <a:ext uri="{FF2B5EF4-FFF2-40B4-BE49-F238E27FC236}">
                <a16:creationId xmlns:a16="http://schemas.microsoft.com/office/drawing/2014/main" id="{02BE9924-F2D1-4EAB-9CBC-07792EDEEB1F}"/>
              </a:ext>
            </a:extLst>
          </p:cNvPr>
          <p:cNvGrpSpPr/>
          <p:nvPr/>
        </p:nvGrpSpPr>
        <p:grpSpPr>
          <a:xfrm>
            <a:off x="1834841" y="2259041"/>
            <a:ext cx="350652" cy="202316"/>
            <a:chOff x="2167752" y="2371007"/>
            <a:chExt cx="350652" cy="202316"/>
          </a:xfrm>
        </p:grpSpPr>
        <p:cxnSp>
          <p:nvCxnSpPr>
            <p:cNvPr id="48" name="Straight Connector 47">
              <a:extLst>
                <a:ext uri="{FF2B5EF4-FFF2-40B4-BE49-F238E27FC236}">
                  <a16:creationId xmlns:a16="http://schemas.microsoft.com/office/drawing/2014/main" id="{2D59EFA0-09C7-49A3-A671-DCBFD4F23789}"/>
                </a:ext>
              </a:extLst>
            </p:cNvPr>
            <p:cNvCxnSpPr>
              <a:cxnSpLocks/>
            </p:cNvCxnSpPr>
            <p:nvPr/>
          </p:nvCxnSpPr>
          <p:spPr bwMode="auto">
            <a:xfrm>
              <a:off x="2343078" y="2371007"/>
              <a:ext cx="0" cy="202316"/>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2B862718-E2EE-4CBD-80EA-2DD7E92737CB}"/>
                </a:ext>
              </a:extLst>
            </p:cNvPr>
            <p:cNvCxnSpPr>
              <a:cxnSpLocks/>
            </p:cNvCxnSpPr>
            <p:nvPr/>
          </p:nvCxnSpPr>
          <p:spPr bwMode="auto">
            <a:xfrm>
              <a:off x="2167752" y="2371007"/>
              <a:ext cx="350652"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A3B01A90-4524-4C6A-9D36-276BD0AAC692}"/>
                </a:ext>
              </a:extLst>
            </p:cNvPr>
            <p:cNvCxnSpPr>
              <a:cxnSpLocks/>
            </p:cNvCxnSpPr>
            <p:nvPr/>
          </p:nvCxnSpPr>
          <p:spPr bwMode="auto">
            <a:xfrm>
              <a:off x="2167752" y="2564133"/>
              <a:ext cx="350652" cy="0"/>
            </a:xfrm>
            <a:prstGeom prst="line">
              <a:avLst/>
            </a:prstGeom>
            <a:noFill/>
            <a:ln w="28575" cap="flat" cmpd="sng" algn="ctr">
              <a:solidFill>
                <a:schemeClr val="bg1"/>
              </a:solidFill>
              <a:prstDash val="solid"/>
              <a:round/>
              <a:headEnd type="none" w="med" len="med"/>
              <a:tailEnd type="none" w="med" len="med"/>
            </a:ln>
            <a:effectLst/>
          </p:spPr>
        </p:cxnSp>
      </p:grpSp>
      <p:grpSp>
        <p:nvGrpSpPr>
          <p:cNvPr id="53" name="Group 52">
            <a:extLst>
              <a:ext uri="{FF2B5EF4-FFF2-40B4-BE49-F238E27FC236}">
                <a16:creationId xmlns:a16="http://schemas.microsoft.com/office/drawing/2014/main" id="{57A38AA2-0404-42E5-80BE-0F930C23E5AD}"/>
              </a:ext>
            </a:extLst>
          </p:cNvPr>
          <p:cNvGrpSpPr/>
          <p:nvPr/>
        </p:nvGrpSpPr>
        <p:grpSpPr>
          <a:xfrm>
            <a:off x="3171182" y="2559461"/>
            <a:ext cx="350652" cy="202316"/>
            <a:chOff x="2167752" y="2371007"/>
            <a:chExt cx="350652" cy="202316"/>
          </a:xfrm>
        </p:grpSpPr>
        <p:cxnSp>
          <p:nvCxnSpPr>
            <p:cNvPr id="54" name="Straight Connector 53">
              <a:extLst>
                <a:ext uri="{FF2B5EF4-FFF2-40B4-BE49-F238E27FC236}">
                  <a16:creationId xmlns:a16="http://schemas.microsoft.com/office/drawing/2014/main" id="{B86E59AB-8FEE-4931-B603-E93EEF418D37}"/>
                </a:ext>
              </a:extLst>
            </p:cNvPr>
            <p:cNvCxnSpPr>
              <a:cxnSpLocks/>
            </p:cNvCxnSpPr>
            <p:nvPr/>
          </p:nvCxnSpPr>
          <p:spPr bwMode="auto">
            <a:xfrm>
              <a:off x="2343078" y="2371007"/>
              <a:ext cx="0" cy="202316"/>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CB884EDB-1A2F-4EB1-83B9-D01F86C7AEB5}"/>
                </a:ext>
              </a:extLst>
            </p:cNvPr>
            <p:cNvCxnSpPr>
              <a:cxnSpLocks/>
            </p:cNvCxnSpPr>
            <p:nvPr/>
          </p:nvCxnSpPr>
          <p:spPr bwMode="auto">
            <a:xfrm>
              <a:off x="2167752" y="2371007"/>
              <a:ext cx="350652"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18194B5B-DCBD-4B0D-BA08-E4E9E0319FC0}"/>
                </a:ext>
              </a:extLst>
            </p:cNvPr>
            <p:cNvCxnSpPr>
              <a:cxnSpLocks/>
            </p:cNvCxnSpPr>
            <p:nvPr/>
          </p:nvCxnSpPr>
          <p:spPr bwMode="auto">
            <a:xfrm>
              <a:off x="2167752" y="2564133"/>
              <a:ext cx="350652" cy="0"/>
            </a:xfrm>
            <a:prstGeom prst="line">
              <a:avLst/>
            </a:prstGeom>
            <a:noFill/>
            <a:ln w="28575" cap="flat" cmpd="sng" algn="ctr">
              <a:solidFill>
                <a:schemeClr val="bg1"/>
              </a:solidFill>
              <a:prstDash val="solid"/>
              <a:round/>
              <a:headEnd type="none" w="med" len="med"/>
              <a:tailEnd type="none" w="med" len="med"/>
            </a:ln>
            <a:effectLst/>
          </p:spPr>
        </p:cxnSp>
      </p:grpSp>
      <p:sp>
        <p:nvSpPr>
          <p:cNvPr id="57" name="TextBox 56">
            <a:extLst>
              <a:ext uri="{FF2B5EF4-FFF2-40B4-BE49-F238E27FC236}">
                <a16:creationId xmlns:a16="http://schemas.microsoft.com/office/drawing/2014/main" id="{96A3E063-0465-467F-8FEA-06BD70A83AAD}"/>
              </a:ext>
            </a:extLst>
          </p:cNvPr>
          <p:cNvSpPr txBox="1"/>
          <p:nvPr/>
        </p:nvSpPr>
        <p:spPr bwMode="auto">
          <a:xfrm>
            <a:off x="1329317" y="1764718"/>
            <a:ext cx="136169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68.1%</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(62.2-73.6)</a:t>
            </a:r>
          </a:p>
        </p:txBody>
      </p:sp>
      <p:sp>
        <p:nvSpPr>
          <p:cNvPr id="58" name="TextBox 57">
            <a:extLst>
              <a:ext uri="{FF2B5EF4-FFF2-40B4-BE49-F238E27FC236}">
                <a16:creationId xmlns:a16="http://schemas.microsoft.com/office/drawing/2014/main" id="{0072B452-2114-46A4-8C57-C0EB6AD05334}"/>
              </a:ext>
            </a:extLst>
          </p:cNvPr>
          <p:cNvSpPr txBox="1"/>
          <p:nvPr/>
        </p:nvSpPr>
        <p:spPr bwMode="auto">
          <a:xfrm>
            <a:off x="2691016" y="2064445"/>
            <a:ext cx="136169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(44.1-56.2)</a:t>
            </a:r>
          </a:p>
        </p:txBody>
      </p:sp>
      <p:sp>
        <p:nvSpPr>
          <p:cNvPr id="59" name="TextBox 58">
            <a:extLst>
              <a:ext uri="{FF2B5EF4-FFF2-40B4-BE49-F238E27FC236}">
                <a16:creationId xmlns:a16="http://schemas.microsoft.com/office/drawing/2014/main" id="{5C1E1D38-9E0B-42C9-BE87-878589D93E9D}"/>
              </a:ext>
            </a:extLst>
          </p:cNvPr>
          <p:cNvSpPr txBox="1"/>
          <p:nvPr/>
        </p:nvSpPr>
        <p:spPr bwMode="auto">
          <a:xfrm rot="16200000">
            <a:off x="-168889" y="4809574"/>
            <a:ext cx="1867389" cy="307777"/>
          </a:xfrm>
          <a:prstGeom prst="rect">
            <a:avLst/>
          </a:prstGeom>
          <a:noFill/>
          <a:ln>
            <a:noFill/>
          </a:ln>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Ongoing Response (%)</a:t>
            </a:r>
          </a:p>
        </p:txBody>
      </p:sp>
      <p:cxnSp>
        <p:nvCxnSpPr>
          <p:cNvPr id="61" name="Straight Connector 60">
            <a:extLst>
              <a:ext uri="{FF2B5EF4-FFF2-40B4-BE49-F238E27FC236}">
                <a16:creationId xmlns:a16="http://schemas.microsoft.com/office/drawing/2014/main" id="{7567EA29-F217-4B38-B4E4-DFC017D99668}"/>
              </a:ext>
            </a:extLst>
          </p:cNvPr>
          <p:cNvCxnSpPr>
            <a:cxnSpLocks/>
          </p:cNvCxnSpPr>
          <p:nvPr/>
        </p:nvCxnSpPr>
        <p:spPr bwMode="auto">
          <a:xfrm flipV="1">
            <a:off x="1282011" y="4141458"/>
            <a:ext cx="0" cy="1639305"/>
          </a:xfrm>
          <a:prstGeom prst="line">
            <a:avLst/>
          </a:prstGeom>
          <a:noFill/>
          <a:ln w="28575" cap="flat" cmpd="sng" algn="ctr">
            <a:solidFill>
              <a:schemeClr val="bg1"/>
            </a:solidFill>
            <a:prstDash val="solid"/>
            <a:round/>
            <a:headEnd type="none" w="med" len="med"/>
            <a:tailEnd type="none" w="med" len="med"/>
          </a:ln>
          <a:effectLst/>
        </p:spPr>
      </p:cxnSp>
      <p:grpSp>
        <p:nvGrpSpPr>
          <p:cNvPr id="62" name="Group 61">
            <a:extLst>
              <a:ext uri="{FF2B5EF4-FFF2-40B4-BE49-F238E27FC236}">
                <a16:creationId xmlns:a16="http://schemas.microsoft.com/office/drawing/2014/main" id="{13ACCA7F-D30F-4031-9472-1405CB8AA9C2}"/>
              </a:ext>
            </a:extLst>
          </p:cNvPr>
          <p:cNvGrpSpPr/>
          <p:nvPr/>
        </p:nvGrpSpPr>
        <p:grpSpPr>
          <a:xfrm>
            <a:off x="1232827" y="4148518"/>
            <a:ext cx="51001" cy="1632244"/>
            <a:chOff x="1008481" y="1851548"/>
            <a:chExt cx="64008" cy="2844841"/>
          </a:xfrm>
        </p:grpSpPr>
        <p:cxnSp>
          <p:nvCxnSpPr>
            <p:cNvPr id="63" name="Straight Connector 62">
              <a:extLst>
                <a:ext uri="{FF2B5EF4-FFF2-40B4-BE49-F238E27FC236}">
                  <a16:creationId xmlns:a16="http://schemas.microsoft.com/office/drawing/2014/main" id="{4424891B-691B-4DA9-BE6A-93517B53A4C5}"/>
                </a:ext>
              </a:extLst>
            </p:cNvPr>
            <p:cNvCxnSpPr>
              <a:cxnSpLocks/>
            </p:cNvCxnSpPr>
            <p:nvPr/>
          </p:nvCxnSpPr>
          <p:spPr bwMode="auto">
            <a:xfrm flipH="1">
              <a:off x="1008481" y="18515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106552F2-A48A-4EEF-B942-9A8D03EF8190}"/>
                </a:ext>
              </a:extLst>
            </p:cNvPr>
            <p:cNvCxnSpPr>
              <a:cxnSpLocks/>
            </p:cNvCxnSpPr>
            <p:nvPr/>
          </p:nvCxnSpPr>
          <p:spPr bwMode="auto">
            <a:xfrm flipH="1">
              <a:off x="1008481" y="242051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45525EDA-62A2-4DF4-B440-2FFA3A5F3062}"/>
                </a:ext>
              </a:extLst>
            </p:cNvPr>
            <p:cNvCxnSpPr>
              <a:cxnSpLocks/>
            </p:cNvCxnSpPr>
            <p:nvPr/>
          </p:nvCxnSpPr>
          <p:spPr bwMode="auto">
            <a:xfrm flipH="1">
              <a:off x="1008481" y="29894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E4534791-4429-47D4-ACBC-74DA1BA2D1F6}"/>
                </a:ext>
              </a:extLst>
            </p:cNvPr>
            <p:cNvCxnSpPr>
              <a:cxnSpLocks/>
            </p:cNvCxnSpPr>
            <p:nvPr/>
          </p:nvCxnSpPr>
          <p:spPr bwMode="auto">
            <a:xfrm flipH="1">
              <a:off x="1008481" y="35584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A5C82E82-3C03-46B2-A606-3296BD8BC178}"/>
                </a:ext>
              </a:extLst>
            </p:cNvPr>
            <p:cNvCxnSpPr>
              <a:cxnSpLocks/>
            </p:cNvCxnSpPr>
            <p:nvPr/>
          </p:nvCxnSpPr>
          <p:spPr bwMode="auto">
            <a:xfrm flipH="1">
              <a:off x="1008481" y="41274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60A1C9C6-6C0F-416A-8EBF-431203580D75}"/>
                </a:ext>
              </a:extLst>
            </p:cNvPr>
            <p:cNvCxnSpPr>
              <a:cxnSpLocks/>
            </p:cNvCxnSpPr>
            <p:nvPr/>
          </p:nvCxnSpPr>
          <p:spPr bwMode="auto">
            <a:xfrm flipH="1">
              <a:off x="1008481" y="4696389"/>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69" name="TextBox 68">
            <a:extLst>
              <a:ext uri="{FF2B5EF4-FFF2-40B4-BE49-F238E27FC236}">
                <a16:creationId xmlns:a16="http://schemas.microsoft.com/office/drawing/2014/main" id="{F74BFFBE-66D9-44A8-90C1-F5C999FA79F8}"/>
              </a:ext>
            </a:extLst>
          </p:cNvPr>
          <p:cNvSpPr txBox="1"/>
          <p:nvPr/>
        </p:nvSpPr>
        <p:spPr bwMode="auto">
          <a:xfrm>
            <a:off x="723789" y="3989850"/>
            <a:ext cx="56463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70" name="TextBox 69">
            <a:extLst>
              <a:ext uri="{FF2B5EF4-FFF2-40B4-BE49-F238E27FC236}">
                <a16:creationId xmlns:a16="http://schemas.microsoft.com/office/drawing/2014/main" id="{35C4024D-8BAC-4CF7-946D-673D44DD222B}"/>
              </a:ext>
            </a:extLst>
          </p:cNvPr>
          <p:cNvSpPr txBox="1"/>
          <p:nvPr/>
        </p:nvSpPr>
        <p:spPr bwMode="auto">
          <a:xfrm>
            <a:off x="807610" y="4303347"/>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71" name="TextBox 70">
            <a:extLst>
              <a:ext uri="{FF2B5EF4-FFF2-40B4-BE49-F238E27FC236}">
                <a16:creationId xmlns:a16="http://schemas.microsoft.com/office/drawing/2014/main" id="{CD530772-947F-4E22-9D8D-51B8F2800376}"/>
              </a:ext>
            </a:extLst>
          </p:cNvPr>
          <p:cNvSpPr txBox="1"/>
          <p:nvPr/>
        </p:nvSpPr>
        <p:spPr bwMode="auto">
          <a:xfrm>
            <a:off x="807610" y="4624824"/>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72" name="TextBox 71">
            <a:extLst>
              <a:ext uri="{FF2B5EF4-FFF2-40B4-BE49-F238E27FC236}">
                <a16:creationId xmlns:a16="http://schemas.microsoft.com/office/drawing/2014/main" id="{2C81BBE6-C791-4333-87FD-D08863298616}"/>
              </a:ext>
            </a:extLst>
          </p:cNvPr>
          <p:cNvSpPr txBox="1"/>
          <p:nvPr/>
        </p:nvSpPr>
        <p:spPr bwMode="auto">
          <a:xfrm>
            <a:off x="807610" y="4970388"/>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73" name="TextBox 72">
            <a:extLst>
              <a:ext uri="{FF2B5EF4-FFF2-40B4-BE49-F238E27FC236}">
                <a16:creationId xmlns:a16="http://schemas.microsoft.com/office/drawing/2014/main" id="{702DFDFF-1455-4B12-BD4F-2FD04D385D30}"/>
              </a:ext>
            </a:extLst>
          </p:cNvPr>
          <p:cNvSpPr txBox="1"/>
          <p:nvPr/>
        </p:nvSpPr>
        <p:spPr bwMode="auto">
          <a:xfrm>
            <a:off x="807610" y="5287204"/>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74" name="TextBox 73">
            <a:extLst>
              <a:ext uri="{FF2B5EF4-FFF2-40B4-BE49-F238E27FC236}">
                <a16:creationId xmlns:a16="http://schemas.microsoft.com/office/drawing/2014/main" id="{B05E7801-9C2A-49E0-BDCA-A64A07977FC1}"/>
              </a:ext>
            </a:extLst>
          </p:cNvPr>
          <p:cNvSpPr txBox="1"/>
          <p:nvPr/>
        </p:nvSpPr>
        <p:spPr bwMode="auto">
          <a:xfrm>
            <a:off x="807610" y="5628200"/>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91" name="Group 90">
            <a:extLst>
              <a:ext uri="{FF2B5EF4-FFF2-40B4-BE49-F238E27FC236}">
                <a16:creationId xmlns:a16="http://schemas.microsoft.com/office/drawing/2014/main" id="{C1B33C89-77D7-4F78-BCF0-461764163573}"/>
              </a:ext>
            </a:extLst>
          </p:cNvPr>
          <p:cNvGrpSpPr/>
          <p:nvPr/>
        </p:nvGrpSpPr>
        <p:grpSpPr>
          <a:xfrm>
            <a:off x="1277249" y="5771171"/>
            <a:ext cx="2727376" cy="66236"/>
            <a:chOff x="1060300" y="5771171"/>
            <a:chExt cx="2727376" cy="66236"/>
          </a:xfrm>
        </p:grpSpPr>
        <p:cxnSp>
          <p:nvCxnSpPr>
            <p:cNvPr id="60" name="Straight Connector 59">
              <a:extLst>
                <a:ext uri="{FF2B5EF4-FFF2-40B4-BE49-F238E27FC236}">
                  <a16:creationId xmlns:a16="http://schemas.microsoft.com/office/drawing/2014/main" id="{17C09EA3-0219-4D6C-9903-300F2C6348D0}"/>
                </a:ext>
              </a:extLst>
            </p:cNvPr>
            <p:cNvCxnSpPr>
              <a:cxnSpLocks/>
            </p:cNvCxnSpPr>
            <p:nvPr/>
          </p:nvCxnSpPr>
          <p:spPr bwMode="auto">
            <a:xfrm>
              <a:off x="1060300" y="5780762"/>
              <a:ext cx="2725808" cy="0"/>
            </a:xfrm>
            <a:prstGeom prst="line">
              <a:avLst/>
            </a:prstGeom>
            <a:noFill/>
            <a:ln w="28575" cap="flat" cmpd="sng" algn="ctr">
              <a:solidFill>
                <a:schemeClr val="bg1"/>
              </a:solidFill>
              <a:prstDash val="solid"/>
              <a:round/>
              <a:headEnd type="none" w="med" len="med"/>
              <a:tailEnd type="none" w="med" len="med"/>
            </a:ln>
            <a:effectLst/>
          </p:spPr>
        </p:cxnSp>
        <p:grpSp>
          <p:nvGrpSpPr>
            <p:cNvPr id="75" name="Group 74">
              <a:extLst>
                <a:ext uri="{FF2B5EF4-FFF2-40B4-BE49-F238E27FC236}">
                  <a16:creationId xmlns:a16="http://schemas.microsoft.com/office/drawing/2014/main" id="{FFFBB8E2-A260-44C2-A25B-55C4173162E0}"/>
                </a:ext>
              </a:extLst>
            </p:cNvPr>
            <p:cNvGrpSpPr/>
            <p:nvPr/>
          </p:nvGrpSpPr>
          <p:grpSpPr>
            <a:xfrm>
              <a:off x="1066881" y="5771171"/>
              <a:ext cx="598862" cy="65627"/>
              <a:chOff x="1077928" y="4707139"/>
              <a:chExt cx="658866" cy="64008"/>
            </a:xfrm>
          </p:grpSpPr>
          <p:cxnSp>
            <p:nvCxnSpPr>
              <p:cNvPr id="76" name="Straight Connector 75">
                <a:extLst>
                  <a:ext uri="{FF2B5EF4-FFF2-40B4-BE49-F238E27FC236}">
                    <a16:creationId xmlns:a16="http://schemas.microsoft.com/office/drawing/2014/main" id="{4DDFA251-099C-48E0-BB89-49BD5527D968}"/>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F16C5C38-3F67-44DF-AECD-6709E5525621}"/>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5F2A9C2A-2EE5-4C92-A498-33838FE8A04C}"/>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grpSp>
        <p:grpSp>
          <p:nvGrpSpPr>
            <p:cNvPr id="82" name="Group 81">
              <a:extLst>
                <a:ext uri="{FF2B5EF4-FFF2-40B4-BE49-F238E27FC236}">
                  <a16:creationId xmlns:a16="http://schemas.microsoft.com/office/drawing/2014/main" id="{D472DEE5-7F27-4D72-909D-1A51D914794A}"/>
                </a:ext>
              </a:extLst>
            </p:cNvPr>
            <p:cNvGrpSpPr/>
            <p:nvPr/>
          </p:nvGrpSpPr>
          <p:grpSpPr>
            <a:xfrm>
              <a:off x="1974765" y="5771780"/>
              <a:ext cx="598862" cy="65627"/>
              <a:chOff x="1077928" y="4707139"/>
              <a:chExt cx="658866" cy="64008"/>
            </a:xfrm>
          </p:grpSpPr>
          <p:cxnSp>
            <p:nvCxnSpPr>
              <p:cNvPr id="83" name="Straight Connector 82">
                <a:extLst>
                  <a:ext uri="{FF2B5EF4-FFF2-40B4-BE49-F238E27FC236}">
                    <a16:creationId xmlns:a16="http://schemas.microsoft.com/office/drawing/2014/main" id="{A0EF6E9B-7710-4219-A64F-3B9C96EC1F85}"/>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5138B717-6C03-44B5-9F6C-D533DB23649E}"/>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E3F92486-7655-475D-943A-B8921A6345FC}"/>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grpSp>
        <p:grpSp>
          <p:nvGrpSpPr>
            <p:cNvPr id="86" name="Group 85">
              <a:extLst>
                <a:ext uri="{FF2B5EF4-FFF2-40B4-BE49-F238E27FC236}">
                  <a16:creationId xmlns:a16="http://schemas.microsoft.com/office/drawing/2014/main" id="{2D6B1DA2-D3E3-44FA-9565-F95AC2E7403C}"/>
                </a:ext>
              </a:extLst>
            </p:cNvPr>
            <p:cNvGrpSpPr/>
            <p:nvPr/>
          </p:nvGrpSpPr>
          <p:grpSpPr>
            <a:xfrm>
              <a:off x="2885526" y="5771171"/>
              <a:ext cx="598862" cy="65627"/>
              <a:chOff x="1077928" y="4707139"/>
              <a:chExt cx="658866" cy="64008"/>
            </a:xfrm>
          </p:grpSpPr>
          <p:cxnSp>
            <p:nvCxnSpPr>
              <p:cNvPr id="87" name="Straight Connector 86">
                <a:extLst>
                  <a:ext uri="{FF2B5EF4-FFF2-40B4-BE49-F238E27FC236}">
                    <a16:creationId xmlns:a16="http://schemas.microsoft.com/office/drawing/2014/main" id="{62E3DB47-7230-4A44-B49E-9E62F71BE97A}"/>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681BB744-1CD5-4185-AF3D-48961C404CA8}"/>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CC035806-1C7C-4BAE-9181-EB2825B89916}"/>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grpSp>
        <p:cxnSp>
          <p:nvCxnSpPr>
            <p:cNvPr id="90" name="Straight Connector 89">
              <a:extLst>
                <a:ext uri="{FF2B5EF4-FFF2-40B4-BE49-F238E27FC236}">
                  <a16:creationId xmlns:a16="http://schemas.microsoft.com/office/drawing/2014/main" id="{2BDD0AB3-D13D-42F6-85DE-4F9DB3200705}"/>
                </a:ext>
              </a:extLst>
            </p:cNvPr>
            <p:cNvCxnSpPr>
              <a:cxnSpLocks/>
            </p:cNvCxnSpPr>
            <p:nvPr/>
          </p:nvCxnSpPr>
          <p:spPr bwMode="auto">
            <a:xfrm>
              <a:off x="3787676" y="5771171"/>
              <a:ext cx="0" cy="65627"/>
            </a:xfrm>
            <a:prstGeom prst="line">
              <a:avLst/>
            </a:prstGeom>
            <a:noFill/>
            <a:ln w="28575" cap="flat" cmpd="sng" algn="ctr">
              <a:solidFill>
                <a:schemeClr val="bg1"/>
              </a:solidFill>
              <a:prstDash val="solid"/>
              <a:round/>
              <a:headEnd type="none" w="med" len="med"/>
              <a:tailEnd type="none" w="med" len="med"/>
            </a:ln>
            <a:effectLst/>
          </p:spPr>
        </p:cxnSp>
      </p:grpSp>
      <p:sp>
        <p:nvSpPr>
          <p:cNvPr id="92" name="TextBox 91">
            <a:extLst>
              <a:ext uri="{FF2B5EF4-FFF2-40B4-BE49-F238E27FC236}">
                <a16:creationId xmlns:a16="http://schemas.microsoft.com/office/drawing/2014/main" id="{AB3C3929-E0F7-4A84-B6E0-A8198EFA93C9}"/>
              </a:ext>
            </a:extLst>
          </p:cNvPr>
          <p:cNvSpPr txBox="1"/>
          <p:nvPr/>
        </p:nvSpPr>
        <p:spPr bwMode="auto">
          <a:xfrm>
            <a:off x="1116275" y="5780600"/>
            <a:ext cx="3341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93" name="TextBox 92">
            <a:extLst>
              <a:ext uri="{FF2B5EF4-FFF2-40B4-BE49-F238E27FC236}">
                <a16:creationId xmlns:a16="http://schemas.microsoft.com/office/drawing/2014/main" id="{FF5BCC0B-C2E7-4167-ADB1-B3B1AB3AD737}"/>
              </a:ext>
            </a:extLst>
          </p:cNvPr>
          <p:cNvSpPr txBox="1"/>
          <p:nvPr/>
        </p:nvSpPr>
        <p:spPr bwMode="auto">
          <a:xfrm>
            <a:off x="1417375" y="5780154"/>
            <a:ext cx="3341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94" name="TextBox 93">
            <a:extLst>
              <a:ext uri="{FF2B5EF4-FFF2-40B4-BE49-F238E27FC236}">
                <a16:creationId xmlns:a16="http://schemas.microsoft.com/office/drawing/2014/main" id="{CCBEF85B-2E06-403B-AF53-CF1ADEB7DD38}"/>
              </a:ext>
            </a:extLst>
          </p:cNvPr>
          <p:cNvSpPr txBox="1"/>
          <p:nvPr/>
        </p:nvSpPr>
        <p:spPr bwMode="auto">
          <a:xfrm>
            <a:off x="1722710" y="5771842"/>
            <a:ext cx="3341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95" name="TextBox 94">
            <a:extLst>
              <a:ext uri="{FF2B5EF4-FFF2-40B4-BE49-F238E27FC236}">
                <a16:creationId xmlns:a16="http://schemas.microsoft.com/office/drawing/2014/main" id="{2FE09957-31A5-4AE9-BBA1-2661390D10A5}"/>
              </a:ext>
            </a:extLst>
          </p:cNvPr>
          <p:cNvSpPr txBox="1"/>
          <p:nvPr/>
        </p:nvSpPr>
        <p:spPr bwMode="auto">
          <a:xfrm>
            <a:off x="2023810" y="5771396"/>
            <a:ext cx="3341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96" name="TextBox 95">
            <a:extLst>
              <a:ext uri="{FF2B5EF4-FFF2-40B4-BE49-F238E27FC236}">
                <a16:creationId xmlns:a16="http://schemas.microsoft.com/office/drawing/2014/main" id="{15E7EB7A-C55F-477D-BC6B-47C68C5E153C}"/>
              </a:ext>
            </a:extLst>
          </p:cNvPr>
          <p:cNvSpPr txBox="1"/>
          <p:nvPr/>
        </p:nvSpPr>
        <p:spPr bwMode="auto">
          <a:xfrm>
            <a:off x="2304262" y="5779328"/>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97" name="TextBox 96">
            <a:extLst>
              <a:ext uri="{FF2B5EF4-FFF2-40B4-BE49-F238E27FC236}">
                <a16:creationId xmlns:a16="http://schemas.microsoft.com/office/drawing/2014/main" id="{5BE56ED7-E249-4C27-9D96-C614277A1EF2}"/>
              </a:ext>
            </a:extLst>
          </p:cNvPr>
          <p:cNvSpPr txBox="1"/>
          <p:nvPr/>
        </p:nvSpPr>
        <p:spPr bwMode="auto">
          <a:xfrm>
            <a:off x="2605362" y="5778882"/>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98" name="TextBox 97">
            <a:extLst>
              <a:ext uri="{FF2B5EF4-FFF2-40B4-BE49-F238E27FC236}">
                <a16:creationId xmlns:a16="http://schemas.microsoft.com/office/drawing/2014/main" id="{BA8D7247-EC5F-44A3-B9B6-E7B81F84F329}"/>
              </a:ext>
            </a:extLst>
          </p:cNvPr>
          <p:cNvSpPr txBox="1"/>
          <p:nvPr/>
        </p:nvSpPr>
        <p:spPr bwMode="auto">
          <a:xfrm>
            <a:off x="2910697" y="5770570"/>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99" name="TextBox 98">
            <a:extLst>
              <a:ext uri="{FF2B5EF4-FFF2-40B4-BE49-F238E27FC236}">
                <a16:creationId xmlns:a16="http://schemas.microsoft.com/office/drawing/2014/main" id="{9AC480AD-6B8C-400F-8F2F-E4027D8CFEA4}"/>
              </a:ext>
            </a:extLst>
          </p:cNvPr>
          <p:cNvSpPr txBox="1"/>
          <p:nvPr/>
        </p:nvSpPr>
        <p:spPr bwMode="auto">
          <a:xfrm>
            <a:off x="3211797" y="5770124"/>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100" name="TextBox 99">
            <a:extLst>
              <a:ext uri="{FF2B5EF4-FFF2-40B4-BE49-F238E27FC236}">
                <a16:creationId xmlns:a16="http://schemas.microsoft.com/office/drawing/2014/main" id="{EA7984A5-0218-4ED2-9627-E977E49084AC}"/>
              </a:ext>
            </a:extLst>
          </p:cNvPr>
          <p:cNvSpPr txBox="1"/>
          <p:nvPr/>
        </p:nvSpPr>
        <p:spPr bwMode="auto">
          <a:xfrm>
            <a:off x="3502574" y="5773137"/>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101" name="TextBox 100">
            <a:extLst>
              <a:ext uri="{FF2B5EF4-FFF2-40B4-BE49-F238E27FC236}">
                <a16:creationId xmlns:a16="http://schemas.microsoft.com/office/drawing/2014/main" id="{19F797FC-A899-4295-AE26-BF70B36849A3}"/>
              </a:ext>
            </a:extLst>
          </p:cNvPr>
          <p:cNvSpPr txBox="1"/>
          <p:nvPr/>
        </p:nvSpPr>
        <p:spPr bwMode="auto">
          <a:xfrm>
            <a:off x="3803674" y="5772691"/>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102" name="TextBox 101">
            <a:extLst>
              <a:ext uri="{FF2B5EF4-FFF2-40B4-BE49-F238E27FC236}">
                <a16:creationId xmlns:a16="http://schemas.microsoft.com/office/drawing/2014/main" id="{543D63FC-1BD7-4DAD-B91F-A1EF2BDC6D00}"/>
              </a:ext>
            </a:extLst>
          </p:cNvPr>
          <p:cNvSpPr txBox="1"/>
          <p:nvPr/>
        </p:nvSpPr>
        <p:spPr bwMode="auto">
          <a:xfrm>
            <a:off x="1928264" y="1480566"/>
            <a:ext cx="1561491" cy="338554"/>
          </a:xfrm>
          <a:prstGeom prst="rect">
            <a:avLst/>
          </a:prstGeom>
          <a:noFill/>
          <a:ln>
            <a:noFill/>
          </a:ln>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PD-L1 CPS ≥1</a:t>
            </a:r>
          </a:p>
        </p:txBody>
      </p:sp>
      <p:grpSp>
        <p:nvGrpSpPr>
          <p:cNvPr id="112" name="Group 111">
            <a:extLst>
              <a:ext uri="{FF2B5EF4-FFF2-40B4-BE49-F238E27FC236}">
                <a16:creationId xmlns:a16="http://schemas.microsoft.com/office/drawing/2014/main" id="{8191B689-AE4D-434F-87B0-6F5D18268270}"/>
              </a:ext>
            </a:extLst>
          </p:cNvPr>
          <p:cNvGrpSpPr/>
          <p:nvPr/>
        </p:nvGrpSpPr>
        <p:grpSpPr>
          <a:xfrm>
            <a:off x="9586060" y="4017515"/>
            <a:ext cx="2331560" cy="523220"/>
            <a:chOff x="6146800" y="6105572"/>
            <a:chExt cx="2331560" cy="523220"/>
          </a:xfrm>
        </p:grpSpPr>
        <p:sp>
          <p:nvSpPr>
            <p:cNvPr id="103" name="TextBox 102">
              <a:extLst>
                <a:ext uri="{FF2B5EF4-FFF2-40B4-BE49-F238E27FC236}">
                  <a16:creationId xmlns:a16="http://schemas.microsoft.com/office/drawing/2014/main" id="{9F7F4817-0C32-4D15-875D-5559DDFDC2DC}"/>
                </a:ext>
              </a:extLst>
            </p:cNvPr>
            <p:cNvSpPr txBox="1"/>
            <p:nvPr/>
          </p:nvSpPr>
          <p:spPr bwMode="auto">
            <a:xfrm>
              <a:off x="6287691" y="6105572"/>
              <a:ext cx="219066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Pembro + CT ± Bev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Placebo + CT ± Bev</a:t>
              </a:r>
            </a:p>
          </p:txBody>
        </p:sp>
        <p:cxnSp>
          <p:nvCxnSpPr>
            <p:cNvPr id="108" name="Straight Connector 107">
              <a:extLst>
                <a:ext uri="{FF2B5EF4-FFF2-40B4-BE49-F238E27FC236}">
                  <a16:creationId xmlns:a16="http://schemas.microsoft.com/office/drawing/2014/main" id="{C63DAF9D-3589-4ED4-AD31-AD7AFAFDABDF}"/>
                </a:ext>
              </a:extLst>
            </p:cNvPr>
            <p:cNvCxnSpPr>
              <a:cxnSpLocks/>
            </p:cNvCxnSpPr>
            <p:nvPr/>
          </p:nvCxnSpPr>
          <p:spPr bwMode="auto">
            <a:xfrm>
              <a:off x="6146800" y="6258535"/>
              <a:ext cx="185616" cy="0"/>
            </a:xfrm>
            <a:prstGeom prst="line">
              <a:avLst/>
            </a:prstGeom>
            <a:noFill/>
            <a:ln w="28575"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B79B6573-37BE-43DF-BE6D-77179A4FDB00}"/>
                </a:ext>
              </a:extLst>
            </p:cNvPr>
            <p:cNvCxnSpPr>
              <a:cxnSpLocks/>
            </p:cNvCxnSpPr>
            <p:nvPr/>
          </p:nvCxnSpPr>
          <p:spPr bwMode="auto">
            <a:xfrm>
              <a:off x="6146800" y="6473458"/>
              <a:ext cx="185616" cy="0"/>
            </a:xfrm>
            <a:prstGeom prst="line">
              <a:avLst/>
            </a:prstGeom>
            <a:noFill/>
            <a:ln w="28575" cap="flat" cmpd="sng" algn="ctr">
              <a:solidFill>
                <a:schemeClr val="accent3"/>
              </a:solidFill>
              <a:prstDash val="solid"/>
              <a:round/>
              <a:headEnd type="none" w="med" len="med"/>
              <a:tailEnd type="none" w="med" len="med"/>
            </a:ln>
            <a:effectLst/>
          </p:spPr>
        </p:cxnSp>
      </p:grpSp>
      <p:sp>
        <p:nvSpPr>
          <p:cNvPr id="113" name="TextBox 112">
            <a:extLst>
              <a:ext uri="{FF2B5EF4-FFF2-40B4-BE49-F238E27FC236}">
                <a16:creationId xmlns:a16="http://schemas.microsoft.com/office/drawing/2014/main" id="{913288F9-6875-4A69-ABE2-910232659136}"/>
              </a:ext>
            </a:extLst>
          </p:cNvPr>
          <p:cNvSpPr txBox="1"/>
          <p:nvPr/>
        </p:nvSpPr>
        <p:spPr bwMode="auto">
          <a:xfrm>
            <a:off x="1288319" y="5033308"/>
            <a:ext cx="192133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Median (range)</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18.0 mo (1.3+ to 24.2+)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10.4 mo (1.5+ to 22.0+)</a:t>
            </a:r>
          </a:p>
        </p:txBody>
      </p:sp>
      <p:grpSp>
        <p:nvGrpSpPr>
          <p:cNvPr id="272" name="Group 271">
            <a:extLst>
              <a:ext uri="{FF2B5EF4-FFF2-40B4-BE49-F238E27FC236}">
                <a16:creationId xmlns:a16="http://schemas.microsoft.com/office/drawing/2014/main" id="{23BA000A-C0D0-4F11-8B25-CED0F79FC543}"/>
              </a:ext>
            </a:extLst>
          </p:cNvPr>
          <p:cNvGrpSpPr/>
          <p:nvPr/>
        </p:nvGrpSpPr>
        <p:grpSpPr>
          <a:xfrm>
            <a:off x="1411765" y="4063250"/>
            <a:ext cx="2097064" cy="1291240"/>
            <a:chOff x="1194816" y="4063250"/>
            <a:chExt cx="2097064" cy="1291240"/>
          </a:xfrm>
        </p:grpSpPr>
        <p:cxnSp>
          <p:nvCxnSpPr>
            <p:cNvPr id="198" name="Straight Connector 197">
              <a:extLst>
                <a:ext uri="{FF2B5EF4-FFF2-40B4-BE49-F238E27FC236}">
                  <a16:creationId xmlns:a16="http://schemas.microsoft.com/office/drawing/2014/main" id="{E95C4CDE-1ECB-4200-8E4C-AF3B7439B810}"/>
                </a:ext>
              </a:extLst>
            </p:cNvPr>
            <p:cNvCxnSpPr/>
            <p:nvPr/>
          </p:nvCxnSpPr>
          <p:spPr bwMode="auto">
            <a:xfrm>
              <a:off x="1194816" y="4065314"/>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98555999-AF13-4909-874C-A0D996D1DECC}"/>
                </a:ext>
              </a:extLst>
            </p:cNvPr>
            <p:cNvCxnSpPr/>
            <p:nvPr/>
          </p:nvCxnSpPr>
          <p:spPr bwMode="auto">
            <a:xfrm>
              <a:off x="1222247" y="4065314"/>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71E395AC-2079-411F-B8CF-CAA6D4A39E67}"/>
                </a:ext>
              </a:extLst>
            </p:cNvPr>
            <p:cNvCxnSpPr/>
            <p:nvPr/>
          </p:nvCxnSpPr>
          <p:spPr bwMode="auto">
            <a:xfrm>
              <a:off x="1289999" y="4064862"/>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E82219E8-E244-4827-B6E6-817A6F98F44C}"/>
                </a:ext>
              </a:extLst>
            </p:cNvPr>
            <p:cNvCxnSpPr/>
            <p:nvPr/>
          </p:nvCxnSpPr>
          <p:spPr bwMode="auto">
            <a:xfrm>
              <a:off x="1270713" y="4064862"/>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4548DBB3-AEB9-4FB0-877A-BBB0D08E1A56}"/>
                </a:ext>
              </a:extLst>
            </p:cNvPr>
            <p:cNvCxnSpPr/>
            <p:nvPr/>
          </p:nvCxnSpPr>
          <p:spPr bwMode="auto">
            <a:xfrm>
              <a:off x="1360702" y="4075041"/>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747BDACB-3DF9-4D7B-B10E-420D01A8C4B0}"/>
                </a:ext>
              </a:extLst>
            </p:cNvPr>
            <p:cNvCxnSpPr/>
            <p:nvPr/>
          </p:nvCxnSpPr>
          <p:spPr bwMode="auto">
            <a:xfrm>
              <a:off x="1303670" y="4063250"/>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7EA91AA5-B5AA-4828-8F96-3F287BE02869}"/>
                </a:ext>
              </a:extLst>
            </p:cNvPr>
            <p:cNvCxnSpPr/>
            <p:nvPr/>
          </p:nvCxnSpPr>
          <p:spPr bwMode="auto">
            <a:xfrm>
              <a:off x="1879118" y="4660491"/>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956A087F-B695-4ED8-9334-522901A2B773}"/>
                </a:ext>
              </a:extLst>
            </p:cNvPr>
            <p:cNvCxnSpPr/>
            <p:nvPr/>
          </p:nvCxnSpPr>
          <p:spPr bwMode="auto">
            <a:xfrm>
              <a:off x="1554031" y="4354877"/>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A4EAC9EB-CF1C-40FB-B864-283D80EE2205}"/>
                </a:ext>
              </a:extLst>
            </p:cNvPr>
            <p:cNvCxnSpPr/>
            <p:nvPr/>
          </p:nvCxnSpPr>
          <p:spPr bwMode="auto">
            <a:xfrm>
              <a:off x="2059582" y="4837148"/>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703A5FA7-67D8-4F83-8241-15EC56594CCD}"/>
                </a:ext>
              </a:extLst>
            </p:cNvPr>
            <p:cNvCxnSpPr/>
            <p:nvPr/>
          </p:nvCxnSpPr>
          <p:spPr bwMode="auto">
            <a:xfrm>
              <a:off x="2185730" y="4908871"/>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063FA93C-8458-4140-A977-B33E339F56A9}"/>
                </a:ext>
              </a:extLst>
            </p:cNvPr>
            <p:cNvCxnSpPr/>
            <p:nvPr/>
          </p:nvCxnSpPr>
          <p:spPr bwMode="auto">
            <a:xfrm>
              <a:off x="2455736" y="4997589"/>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7E681F82-CAAE-4F7D-A2BF-0F2AFA081E0C}"/>
                </a:ext>
              </a:extLst>
            </p:cNvPr>
            <p:cNvCxnSpPr/>
            <p:nvPr/>
          </p:nvCxnSpPr>
          <p:spPr bwMode="auto">
            <a:xfrm>
              <a:off x="2396090" y="4970388"/>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277CB998-5F2B-410E-B80D-85C97830A789}"/>
                </a:ext>
              </a:extLst>
            </p:cNvPr>
            <p:cNvCxnSpPr/>
            <p:nvPr/>
          </p:nvCxnSpPr>
          <p:spPr bwMode="auto">
            <a:xfrm>
              <a:off x="2362037" y="4954959"/>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2744DFD2-EAFE-4788-B2E2-083F3745B35A}"/>
                </a:ext>
              </a:extLst>
            </p:cNvPr>
            <p:cNvCxnSpPr/>
            <p:nvPr/>
          </p:nvCxnSpPr>
          <p:spPr bwMode="auto">
            <a:xfrm>
              <a:off x="2515803" y="5015957"/>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2A22835E-2C61-4009-BCD5-CD0601C1DC99}"/>
                </a:ext>
              </a:extLst>
            </p:cNvPr>
            <p:cNvCxnSpPr/>
            <p:nvPr/>
          </p:nvCxnSpPr>
          <p:spPr bwMode="auto">
            <a:xfrm>
              <a:off x="2488790" y="5016476"/>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0254822F-91D2-4D4A-80DE-B6834BC99342}"/>
                </a:ext>
              </a:extLst>
            </p:cNvPr>
            <p:cNvCxnSpPr/>
            <p:nvPr/>
          </p:nvCxnSpPr>
          <p:spPr bwMode="auto">
            <a:xfrm>
              <a:off x="2573627" y="5048767"/>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05702DF9-D4C5-4324-9480-0BFEAF691CE8}"/>
                </a:ext>
              </a:extLst>
            </p:cNvPr>
            <p:cNvCxnSpPr/>
            <p:nvPr/>
          </p:nvCxnSpPr>
          <p:spPr bwMode="auto">
            <a:xfrm>
              <a:off x="2655227" y="5051885"/>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C00EB986-DE4C-44EA-A407-73F3F715889E}"/>
                </a:ext>
              </a:extLst>
            </p:cNvPr>
            <p:cNvCxnSpPr/>
            <p:nvPr/>
          </p:nvCxnSpPr>
          <p:spPr bwMode="auto">
            <a:xfrm>
              <a:off x="2546100" y="5014419"/>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5E78D949-BEF5-4437-AD7E-C1AC22B9CA7C}"/>
                </a:ext>
              </a:extLst>
            </p:cNvPr>
            <p:cNvCxnSpPr/>
            <p:nvPr/>
          </p:nvCxnSpPr>
          <p:spPr bwMode="auto">
            <a:xfrm>
              <a:off x="2712371" y="5089765"/>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A4348F8E-D4B0-4084-B3B2-3FD3437C4897}"/>
                </a:ext>
              </a:extLst>
            </p:cNvPr>
            <p:cNvCxnSpPr/>
            <p:nvPr/>
          </p:nvCxnSpPr>
          <p:spPr bwMode="auto">
            <a:xfrm>
              <a:off x="2604968" y="5048767"/>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3EF4A83D-E739-4D87-85DB-1101A715395A}"/>
                </a:ext>
              </a:extLst>
            </p:cNvPr>
            <p:cNvCxnSpPr/>
            <p:nvPr/>
          </p:nvCxnSpPr>
          <p:spPr bwMode="auto">
            <a:xfrm>
              <a:off x="2680410" y="5065025"/>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0C14B20B-F241-493A-903F-34F1D4C31F50}"/>
                </a:ext>
              </a:extLst>
            </p:cNvPr>
            <p:cNvCxnSpPr/>
            <p:nvPr/>
          </p:nvCxnSpPr>
          <p:spPr bwMode="auto">
            <a:xfrm>
              <a:off x="2830420" y="5116723"/>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F345D61B-75D5-43D4-B7FF-E28EC283FDE3}"/>
                </a:ext>
              </a:extLst>
            </p:cNvPr>
            <p:cNvCxnSpPr/>
            <p:nvPr/>
          </p:nvCxnSpPr>
          <p:spPr bwMode="auto">
            <a:xfrm>
              <a:off x="2792288" y="5115010"/>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90FFDD1D-B82E-46A9-88EB-0DDDEAAAB438}"/>
                </a:ext>
              </a:extLst>
            </p:cNvPr>
            <p:cNvCxnSpPr/>
            <p:nvPr/>
          </p:nvCxnSpPr>
          <p:spPr bwMode="auto">
            <a:xfrm>
              <a:off x="2924649" y="5121471"/>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0A635997-E38A-4DAD-AD89-CAC95B0BF95D}"/>
                </a:ext>
              </a:extLst>
            </p:cNvPr>
            <p:cNvCxnSpPr/>
            <p:nvPr/>
          </p:nvCxnSpPr>
          <p:spPr bwMode="auto">
            <a:xfrm>
              <a:off x="2955958" y="5150367"/>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A76568B0-79B7-4142-B4C0-5C8A5E4D61A1}"/>
                </a:ext>
              </a:extLst>
            </p:cNvPr>
            <p:cNvCxnSpPr/>
            <p:nvPr/>
          </p:nvCxnSpPr>
          <p:spPr bwMode="auto">
            <a:xfrm>
              <a:off x="3020248" y="5207186"/>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A95ED23D-8DE1-4B5A-A531-454E3FAF4B37}"/>
                </a:ext>
              </a:extLst>
            </p:cNvPr>
            <p:cNvCxnSpPr/>
            <p:nvPr/>
          </p:nvCxnSpPr>
          <p:spPr bwMode="auto">
            <a:xfrm>
              <a:off x="3225580" y="5261835"/>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E506E499-60F7-4C3A-8DBF-72E1151F2093}"/>
                </a:ext>
              </a:extLst>
            </p:cNvPr>
            <p:cNvCxnSpPr/>
            <p:nvPr/>
          </p:nvCxnSpPr>
          <p:spPr bwMode="auto">
            <a:xfrm>
              <a:off x="3291880" y="5261835"/>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FA16C07F-2E22-4328-A10D-317443CFB714}"/>
                </a:ext>
              </a:extLst>
            </p:cNvPr>
            <p:cNvCxnSpPr/>
            <p:nvPr/>
          </p:nvCxnSpPr>
          <p:spPr bwMode="auto">
            <a:xfrm>
              <a:off x="3255466" y="5262314"/>
              <a:ext cx="0" cy="92176"/>
            </a:xfrm>
            <a:prstGeom prst="line">
              <a:avLst/>
            </a:prstGeom>
            <a:noFill/>
            <a:ln w="28575" cap="flat" cmpd="sng" algn="ctr">
              <a:solidFill>
                <a:schemeClr val="accent3"/>
              </a:solidFill>
              <a:prstDash val="solid"/>
              <a:round/>
              <a:headEnd type="none" w="med" len="med"/>
              <a:tailEnd type="none" w="med" len="med"/>
            </a:ln>
            <a:effectLst/>
          </p:spPr>
        </p:cxnSp>
      </p:grpSp>
      <p:grpSp>
        <p:nvGrpSpPr>
          <p:cNvPr id="271" name="Group 270">
            <a:extLst>
              <a:ext uri="{FF2B5EF4-FFF2-40B4-BE49-F238E27FC236}">
                <a16:creationId xmlns:a16="http://schemas.microsoft.com/office/drawing/2014/main" id="{365E9D0E-8128-463F-8827-71C895366D10}"/>
              </a:ext>
            </a:extLst>
          </p:cNvPr>
          <p:cNvGrpSpPr/>
          <p:nvPr/>
        </p:nvGrpSpPr>
        <p:grpSpPr>
          <a:xfrm>
            <a:off x="1678206" y="4100943"/>
            <a:ext cx="2046401" cy="924832"/>
            <a:chOff x="1461257" y="4100943"/>
            <a:chExt cx="2046401" cy="924832"/>
          </a:xfrm>
        </p:grpSpPr>
        <p:cxnSp>
          <p:nvCxnSpPr>
            <p:cNvPr id="234" name="Straight Connector 233">
              <a:extLst>
                <a:ext uri="{FF2B5EF4-FFF2-40B4-BE49-F238E27FC236}">
                  <a16:creationId xmlns:a16="http://schemas.microsoft.com/office/drawing/2014/main" id="{1868A9B5-7591-4746-BC45-5D5546E9EA0D}"/>
                </a:ext>
              </a:extLst>
            </p:cNvPr>
            <p:cNvCxnSpPr/>
            <p:nvPr/>
          </p:nvCxnSpPr>
          <p:spPr bwMode="auto">
            <a:xfrm>
              <a:off x="2367647" y="4780260"/>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9F41AEA1-CFFA-43DC-A2ED-527BBD3057BA}"/>
                </a:ext>
              </a:extLst>
            </p:cNvPr>
            <p:cNvCxnSpPr/>
            <p:nvPr/>
          </p:nvCxnSpPr>
          <p:spPr bwMode="auto">
            <a:xfrm>
              <a:off x="1461257" y="410094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F7933CFC-29E3-4E07-9417-C29500CDF2FA}"/>
                </a:ext>
              </a:extLst>
            </p:cNvPr>
            <p:cNvCxnSpPr/>
            <p:nvPr/>
          </p:nvCxnSpPr>
          <p:spPr bwMode="auto">
            <a:xfrm>
              <a:off x="2393565" y="479617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DCAA1010-207C-4D77-AE9E-B7B8BCB32861}"/>
                </a:ext>
              </a:extLst>
            </p:cNvPr>
            <p:cNvCxnSpPr/>
            <p:nvPr/>
          </p:nvCxnSpPr>
          <p:spPr bwMode="auto">
            <a:xfrm>
              <a:off x="2007940" y="470657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5D6708E0-A589-460D-874E-A6282C96C7EE}"/>
                </a:ext>
              </a:extLst>
            </p:cNvPr>
            <p:cNvCxnSpPr/>
            <p:nvPr/>
          </p:nvCxnSpPr>
          <p:spPr bwMode="auto">
            <a:xfrm>
              <a:off x="2107687" y="4740191"/>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F9588064-9C1C-464D-8C96-C6D6B900FDEF}"/>
                </a:ext>
              </a:extLst>
            </p:cNvPr>
            <p:cNvCxnSpPr/>
            <p:nvPr/>
          </p:nvCxnSpPr>
          <p:spPr bwMode="auto">
            <a:xfrm>
              <a:off x="2176027" y="4781288"/>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30F465D5-7D8A-4E8C-8BB7-564DFC4F70CD}"/>
                </a:ext>
              </a:extLst>
            </p:cNvPr>
            <p:cNvCxnSpPr/>
            <p:nvPr/>
          </p:nvCxnSpPr>
          <p:spPr bwMode="auto">
            <a:xfrm>
              <a:off x="2247908" y="4781288"/>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1A859A40-709B-47A2-B0D2-86CE74BC2844}"/>
                </a:ext>
              </a:extLst>
            </p:cNvPr>
            <p:cNvCxnSpPr/>
            <p:nvPr/>
          </p:nvCxnSpPr>
          <p:spPr bwMode="auto">
            <a:xfrm>
              <a:off x="2314562" y="4780260"/>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7AC2D412-EE01-45A5-B4B8-6C9C034DEA97}"/>
                </a:ext>
              </a:extLst>
            </p:cNvPr>
            <p:cNvCxnSpPr/>
            <p:nvPr/>
          </p:nvCxnSpPr>
          <p:spPr bwMode="auto">
            <a:xfrm>
              <a:off x="2466339" y="483196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879D5C56-E3F6-4F64-869E-989068240B5F}"/>
                </a:ext>
              </a:extLst>
            </p:cNvPr>
            <p:cNvCxnSpPr/>
            <p:nvPr/>
          </p:nvCxnSpPr>
          <p:spPr bwMode="auto">
            <a:xfrm>
              <a:off x="2515803" y="4832367"/>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3D310C4B-15C7-49EE-9D1B-8FF03F7D1407}"/>
                </a:ext>
              </a:extLst>
            </p:cNvPr>
            <p:cNvCxnSpPr/>
            <p:nvPr/>
          </p:nvCxnSpPr>
          <p:spPr bwMode="auto">
            <a:xfrm>
              <a:off x="2623071" y="483784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3A04A40A-EE02-4425-913C-57446775A4DF}"/>
                </a:ext>
              </a:extLst>
            </p:cNvPr>
            <p:cNvCxnSpPr/>
            <p:nvPr/>
          </p:nvCxnSpPr>
          <p:spPr bwMode="auto">
            <a:xfrm>
              <a:off x="2588223" y="483784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E4A50539-A91F-43B2-8098-615EFF9F3673}"/>
                </a:ext>
              </a:extLst>
            </p:cNvPr>
            <p:cNvCxnSpPr/>
            <p:nvPr/>
          </p:nvCxnSpPr>
          <p:spPr bwMode="auto">
            <a:xfrm>
              <a:off x="2660837" y="483784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59727D14-21D0-4C4C-80D5-6C1BFABE5509}"/>
                </a:ext>
              </a:extLst>
            </p:cNvPr>
            <p:cNvCxnSpPr/>
            <p:nvPr/>
          </p:nvCxnSpPr>
          <p:spPr bwMode="auto">
            <a:xfrm>
              <a:off x="2734427" y="483784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568DCF39-ACE0-4ABD-ACEE-2A0A50F629BE}"/>
                </a:ext>
              </a:extLst>
            </p:cNvPr>
            <p:cNvCxnSpPr/>
            <p:nvPr/>
          </p:nvCxnSpPr>
          <p:spPr bwMode="auto">
            <a:xfrm>
              <a:off x="2686020" y="483784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3A9AE5A6-4683-4A98-9BA2-A29F0AD65C3E}"/>
                </a:ext>
              </a:extLst>
            </p:cNvPr>
            <p:cNvCxnSpPr/>
            <p:nvPr/>
          </p:nvCxnSpPr>
          <p:spPr bwMode="auto">
            <a:xfrm>
              <a:off x="2768144" y="483784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C1687544-4705-4FB1-8408-E51DF7347A04}"/>
                </a:ext>
              </a:extLst>
            </p:cNvPr>
            <p:cNvCxnSpPr/>
            <p:nvPr/>
          </p:nvCxnSpPr>
          <p:spPr bwMode="auto">
            <a:xfrm>
              <a:off x="2960045" y="4880164"/>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F7ABEC32-A763-434F-9781-23D39B68AC4F}"/>
                </a:ext>
              </a:extLst>
            </p:cNvPr>
            <p:cNvCxnSpPr/>
            <p:nvPr/>
          </p:nvCxnSpPr>
          <p:spPr bwMode="auto">
            <a:xfrm>
              <a:off x="2927454" y="488235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A037F60C-0890-487C-A1E8-243490EB53CE}"/>
                </a:ext>
              </a:extLst>
            </p:cNvPr>
            <p:cNvCxnSpPr/>
            <p:nvPr/>
          </p:nvCxnSpPr>
          <p:spPr bwMode="auto">
            <a:xfrm>
              <a:off x="3020248" y="4880788"/>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1A274220-08CB-4548-BC32-FD6EBC2A7C68}"/>
                </a:ext>
              </a:extLst>
            </p:cNvPr>
            <p:cNvCxnSpPr/>
            <p:nvPr/>
          </p:nvCxnSpPr>
          <p:spPr bwMode="auto">
            <a:xfrm>
              <a:off x="2981968" y="4881361"/>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172FF39D-44CC-45AB-8BDF-5CF299E68DB1}"/>
                </a:ext>
              </a:extLst>
            </p:cNvPr>
            <p:cNvCxnSpPr/>
            <p:nvPr/>
          </p:nvCxnSpPr>
          <p:spPr bwMode="auto">
            <a:xfrm>
              <a:off x="3155155" y="4880627"/>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AF08C038-6850-4308-BC71-A60C89941EBB}"/>
                </a:ext>
              </a:extLst>
            </p:cNvPr>
            <p:cNvCxnSpPr/>
            <p:nvPr/>
          </p:nvCxnSpPr>
          <p:spPr bwMode="auto">
            <a:xfrm>
              <a:off x="3057097" y="4880627"/>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A614C70A-8F2D-4D5D-9697-39CF4DD97485}"/>
                </a:ext>
              </a:extLst>
            </p:cNvPr>
            <p:cNvCxnSpPr/>
            <p:nvPr/>
          </p:nvCxnSpPr>
          <p:spPr bwMode="auto">
            <a:xfrm>
              <a:off x="3189366" y="4881031"/>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E509042D-2B9E-4D4F-82FB-18C5639AF78C}"/>
                </a:ext>
              </a:extLst>
            </p:cNvPr>
            <p:cNvCxnSpPr/>
            <p:nvPr/>
          </p:nvCxnSpPr>
          <p:spPr bwMode="auto">
            <a:xfrm>
              <a:off x="3261644" y="4929650"/>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E8C8C076-79DB-4587-A552-006C64C8390C}"/>
                </a:ext>
              </a:extLst>
            </p:cNvPr>
            <p:cNvCxnSpPr/>
            <p:nvPr/>
          </p:nvCxnSpPr>
          <p:spPr bwMode="auto">
            <a:xfrm>
              <a:off x="3225580" y="4929650"/>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B242A9F2-8ADF-4CC7-A421-C2EADB6BF8D9}"/>
                </a:ext>
              </a:extLst>
            </p:cNvPr>
            <p:cNvCxnSpPr/>
            <p:nvPr/>
          </p:nvCxnSpPr>
          <p:spPr bwMode="auto">
            <a:xfrm>
              <a:off x="3313681" y="493359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0EB9C067-5956-44C1-BEC4-A86FD5C136EE}"/>
                </a:ext>
              </a:extLst>
            </p:cNvPr>
            <p:cNvCxnSpPr/>
            <p:nvPr/>
          </p:nvCxnSpPr>
          <p:spPr bwMode="auto">
            <a:xfrm>
              <a:off x="3475311" y="4932226"/>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7B3465B5-5435-4820-B3E4-8C2EBB928C56}"/>
                </a:ext>
              </a:extLst>
            </p:cNvPr>
            <p:cNvCxnSpPr/>
            <p:nvPr/>
          </p:nvCxnSpPr>
          <p:spPr bwMode="auto">
            <a:xfrm>
              <a:off x="3507658" y="4932226"/>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5D35FE4C-FA97-4A1F-98E7-89601E81652C}"/>
                </a:ext>
              </a:extLst>
            </p:cNvPr>
            <p:cNvCxnSpPr/>
            <p:nvPr/>
          </p:nvCxnSpPr>
          <p:spPr bwMode="auto">
            <a:xfrm>
              <a:off x="2416649" y="4811085"/>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5FD9EC29-8833-421E-8201-B3C6427D22F0}"/>
                </a:ext>
              </a:extLst>
            </p:cNvPr>
            <p:cNvCxnSpPr/>
            <p:nvPr/>
          </p:nvCxnSpPr>
          <p:spPr bwMode="auto">
            <a:xfrm>
              <a:off x="2452454" y="4811085"/>
              <a:ext cx="0" cy="9217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75" name="Group 274">
            <a:extLst>
              <a:ext uri="{FF2B5EF4-FFF2-40B4-BE49-F238E27FC236}">
                <a16:creationId xmlns:a16="http://schemas.microsoft.com/office/drawing/2014/main" id="{7CB8AD90-38B6-4768-8129-0D297BF5D4E0}"/>
              </a:ext>
            </a:extLst>
          </p:cNvPr>
          <p:cNvGrpSpPr/>
          <p:nvPr/>
        </p:nvGrpSpPr>
        <p:grpSpPr>
          <a:xfrm>
            <a:off x="5197108" y="2387167"/>
            <a:ext cx="775922" cy="1076763"/>
            <a:chOff x="1484177" y="2472360"/>
            <a:chExt cx="775922" cy="1112453"/>
          </a:xfrm>
        </p:grpSpPr>
        <p:sp>
          <p:nvSpPr>
            <p:cNvPr id="276" name="Rectangle 275">
              <a:extLst>
                <a:ext uri="{FF2B5EF4-FFF2-40B4-BE49-F238E27FC236}">
                  <a16:creationId xmlns:a16="http://schemas.microsoft.com/office/drawing/2014/main" id="{FF11C638-6AD5-439E-88AE-CF24BB9F6008}"/>
                </a:ext>
              </a:extLst>
            </p:cNvPr>
            <p:cNvSpPr/>
            <p:nvPr/>
          </p:nvSpPr>
          <p:spPr bwMode="auto">
            <a:xfrm>
              <a:off x="1484177" y="3222361"/>
              <a:ext cx="775922" cy="36245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7" name="Rectangle 276">
              <a:extLst>
                <a:ext uri="{FF2B5EF4-FFF2-40B4-BE49-F238E27FC236}">
                  <a16:creationId xmlns:a16="http://schemas.microsoft.com/office/drawing/2014/main" id="{8FCC6DC0-35F0-4922-B50B-D06C0090F09D}"/>
                </a:ext>
              </a:extLst>
            </p:cNvPr>
            <p:cNvSpPr/>
            <p:nvPr/>
          </p:nvSpPr>
          <p:spPr bwMode="auto">
            <a:xfrm>
              <a:off x="1484177" y="2472360"/>
              <a:ext cx="775922" cy="748402"/>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78" name="Group 277">
            <a:extLst>
              <a:ext uri="{FF2B5EF4-FFF2-40B4-BE49-F238E27FC236}">
                <a16:creationId xmlns:a16="http://schemas.microsoft.com/office/drawing/2014/main" id="{6F7BB9DF-CB9D-4F67-81EE-01684415072D}"/>
              </a:ext>
            </a:extLst>
          </p:cNvPr>
          <p:cNvGrpSpPr/>
          <p:nvPr/>
        </p:nvGrpSpPr>
        <p:grpSpPr>
          <a:xfrm>
            <a:off x="6528854" y="2634603"/>
            <a:ext cx="775922" cy="829328"/>
            <a:chOff x="1484177" y="2774596"/>
            <a:chExt cx="775922" cy="819555"/>
          </a:xfrm>
        </p:grpSpPr>
        <p:sp>
          <p:nvSpPr>
            <p:cNvPr id="279" name="Rectangle 278">
              <a:extLst>
                <a:ext uri="{FF2B5EF4-FFF2-40B4-BE49-F238E27FC236}">
                  <a16:creationId xmlns:a16="http://schemas.microsoft.com/office/drawing/2014/main" id="{5358087E-9EA2-4D93-99D3-FDFF8EA1EB71}"/>
                </a:ext>
              </a:extLst>
            </p:cNvPr>
            <p:cNvSpPr/>
            <p:nvPr/>
          </p:nvSpPr>
          <p:spPr bwMode="auto">
            <a:xfrm>
              <a:off x="1484177" y="3383892"/>
              <a:ext cx="775922" cy="21025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0" name="Rectangle 279">
              <a:extLst>
                <a:ext uri="{FF2B5EF4-FFF2-40B4-BE49-F238E27FC236}">
                  <a16:creationId xmlns:a16="http://schemas.microsoft.com/office/drawing/2014/main" id="{783CC81F-A8B5-4F79-B1A7-4F0671CA5C5E}"/>
                </a:ext>
              </a:extLst>
            </p:cNvPr>
            <p:cNvSpPr/>
            <p:nvPr/>
          </p:nvSpPr>
          <p:spPr bwMode="auto">
            <a:xfrm>
              <a:off x="1484177" y="2774596"/>
              <a:ext cx="775922" cy="60929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281" name="TextBox 280">
            <a:extLst>
              <a:ext uri="{FF2B5EF4-FFF2-40B4-BE49-F238E27FC236}">
                <a16:creationId xmlns:a16="http://schemas.microsoft.com/office/drawing/2014/main" id="{BA56EDB6-80A2-4387-A2A9-C16116B544C1}"/>
              </a:ext>
            </a:extLst>
          </p:cNvPr>
          <p:cNvSpPr txBox="1"/>
          <p:nvPr/>
        </p:nvSpPr>
        <p:spPr bwMode="auto">
          <a:xfrm>
            <a:off x="5886180" y="5981410"/>
            <a:ext cx="6346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a:t>
            </a:r>
          </a:p>
        </p:txBody>
      </p:sp>
      <p:cxnSp>
        <p:nvCxnSpPr>
          <p:cNvPr id="282" name="Straight Connector 281">
            <a:extLst>
              <a:ext uri="{FF2B5EF4-FFF2-40B4-BE49-F238E27FC236}">
                <a16:creationId xmlns:a16="http://schemas.microsoft.com/office/drawing/2014/main" id="{603B5435-BEF9-46F6-9D2B-BEFF31B19ABC}"/>
              </a:ext>
            </a:extLst>
          </p:cNvPr>
          <p:cNvCxnSpPr>
            <a:cxnSpLocks/>
          </p:cNvCxnSpPr>
          <p:nvPr/>
        </p:nvCxnSpPr>
        <p:spPr bwMode="auto">
          <a:xfrm>
            <a:off x="4876268" y="3463939"/>
            <a:ext cx="2725808" cy="0"/>
          </a:xfrm>
          <a:prstGeom prst="line">
            <a:avLst/>
          </a:prstGeom>
          <a:noFill/>
          <a:ln w="28575" cap="flat" cmpd="sng" algn="ctr">
            <a:solidFill>
              <a:schemeClr val="bg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5ACF83B8-D09D-4585-8EC9-9DE1C11B8E62}"/>
              </a:ext>
            </a:extLst>
          </p:cNvPr>
          <p:cNvCxnSpPr>
            <a:cxnSpLocks/>
          </p:cNvCxnSpPr>
          <p:nvPr/>
        </p:nvCxnSpPr>
        <p:spPr bwMode="auto">
          <a:xfrm flipV="1">
            <a:off x="4881030" y="1818754"/>
            <a:ext cx="0" cy="1645186"/>
          </a:xfrm>
          <a:prstGeom prst="line">
            <a:avLst/>
          </a:prstGeom>
          <a:noFill/>
          <a:ln w="28575" cap="flat" cmpd="sng" algn="ctr">
            <a:solidFill>
              <a:schemeClr val="bg1"/>
            </a:solidFill>
            <a:prstDash val="solid"/>
            <a:round/>
            <a:headEnd type="none" w="med" len="med"/>
            <a:tailEnd type="none" w="med" len="med"/>
          </a:ln>
          <a:effectLst/>
        </p:spPr>
      </p:cxnSp>
      <p:grpSp>
        <p:nvGrpSpPr>
          <p:cNvPr id="284" name="Group 283">
            <a:extLst>
              <a:ext uri="{FF2B5EF4-FFF2-40B4-BE49-F238E27FC236}">
                <a16:creationId xmlns:a16="http://schemas.microsoft.com/office/drawing/2014/main" id="{9C762CF3-9EF0-40FD-A436-BB11ED04D27F}"/>
              </a:ext>
            </a:extLst>
          </p:cNvPr>
          <p:cNvGrpSpPr/>
          <p:nvPr/>
        </p:nvGrpSpPr>
        <p:grpSpPr>
          <a:xfrm>
            <a:off x="4831846" y="1824635"/>
            <a:ext cx="55762" cy="1639304"/>
            <a:chOff x="1008481" y="1851548"/>
            <a:chExt cx="64008" cy="2844841"/>
          </a:xfrm>
        </p:grpSpPr>
        <p:cxnSp>
          <p:nvCxnSpPr>
            <p:cNvPr id="285" name="Straight Connector 284">
              <a:extLst>
                <a:ext uri="{FF2B5EF4-FFF2-40B4-BE49-F238E27FC236}">
                  <a16:creationId xmlns:a16="http://schemas.microsoft.com/office/drawing/2014/main" id="{479289C5-652D-4526-B9C5-FD30158F0824}"/>
                </a:ext>
              </a:extLst>
            </p:cNvPr>
            <p:cNvCxnSpPr>
              <a:cxnSpLocks/>
            </p:cNvCxnSpPr>
            <p:nvPr/>
          </p:nvCxnSpPr>
          <p:spPr bwMode="auto">
            <a:xfrm flipH="1">
              <a:off x="1008481" y="18515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3E3A6314-0471-4D25-87AB-EF013A791177}"/>
                </a:ext>
              </a:extLst>
            </p:cNvPr>
            <p:cNvCxnSpPr>
              <a:cxnSpLocks/>
            </p:cNvCxnSpPr>
            <p:nvPr/>
          </p:nvCxnSpPr>
          <p:spPr bwMode="auto">
            <a:xfrm flipH="1">
              <a:off x="1008481" y="242051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86756455-7F62-423A-9B30-D5810DD292CA}"/>
                </a:ext>
              </a:extLst>
            </p:cNvPr>
            <p:cNvCxnSpPr>
              <a:cxnSpLocks/>
            </p:cNvCxnSpPr>
            <p:nvPr/>
          </p:nvCxnSpPr>
          <p:spPr bwMode="auto">
            <a:xfrm flipH="1">
              <a:off x="1008481" y="29894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92A656E4-7380-441F-8450-0F995F720C68}"/>
                </a:ext>
              </a:extLst>
            </p:cNvPr>
            <p:cNvCxnSpPr>
              <a:cxnSpLocks/>
            </p:cNvCxnSpPr>
            <p:nvPr/>
          </p:nvCxnSpPr>
          <p:spPr bwMode="auto">
            <a:xfrm flipH="1">
              <a:off x="1008481" y="35584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98635C25-8E28-4EE9-9FF2-6E9542F6B181}"/>
                </a:ext>
              </a:extLst>
            </p:cNvPr>
            <p:cNvCxnSpPr>
              <a:cxnSpLocks/>
            </p:cNvCxnSpPr>
            <p:nvPr/>
          </p:nvCxnSpPr>
          <p:spPr bwMode="auto">
            <a:xfrm flipH="1">
              <a:off x="1008481" y="41274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92DC1508-B791-479C-BF0B-BE877871945A}"/>
                </a:ext>
              </a:extLst>
            </p:cNvPr>
            <p:cNvCxnSpPr>
              <a:cxnSpLocks/>
            </p:cNvCxnSpPr>
            <p:nvPr/>
          </p:nvCxnSpPr>
          <p:spPr bwMode="auto">
            <a:xfrm flipH="1">
              <a:off x="1008481" y="4696389"/>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291" name="TextBox 290">
            <a:extLst>
              <a:ext uri="{FF2B5EF4-FFF2-40B4-BE49-F238E27FC236}">
                <a16:creationId xmlns:a16="http://schemas.microsoft.com/office/drawing/2014/main" id="{0436AD64-6F29-49BE-84DF-D4926485E555}"/>
              </a:ext>
            </a:extLst>
          </p:cNvPr>
          <p:cNvSpPr txBox="1"/>
          <p:nvPr/>
        </p:nvSpPr>
        <p:spPr bwMode="auto">
          <a:xfrm>
            <a:off x="4315012" y="1663436"/>
            <a:ext cx="56463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292" name="TextBox 291">
            <a:extLst>
              <a:ext uri="{FF2B5EF4-FFF2-40B4-BE49-F238E27FC236}">
                <a16:creationId xmlns:a16="http://schemas.microsoft.com/office/drawing/2014/main" id="{12702B92-E3DD-4D6B-8B5E-C57F0663BA37}"/>
              </a:ext>
            </a:extLst>
          </p:cNvPr>
          <p:cNvSpPr txBox="1"/>
          <p:nvPr/>
        </p:nvSpPr>
        <p:spPr bwMode="auto">
          <a:xfrm>
            <a:off x="4406629" y="1986524"/>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293" name="TextBox 292">
            <a:extLst>
              <a:ext uri="{FF2B5EF4-FFF2-40B4-BE49-F238E27FC236}">
                <a16:creationId xmlns:a16="http://schemas.microsoft.com/office/drawing/2014/main" id="{7E452021-BA3C-4D3C-83E8-1EEADFDEF948}"/>
              </a:ext>
            </a:extLst>
          </p:cNvPr>
          <p:cNvSpPr txBox="1"/>
          <p:nvPr/>
        </p:nvSpPr>
        <p:spPr bwMode="auto">
          <a:xfrm>
            <a:off x="4406629" y="2308001"/>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294" name="TextBox 293">
            <a:extLst>
              <a:ext uri="{FF2B5EF4-FFF2-40B4-BE49-F238E27FC236}">
                <a16:creationId xmlns:a16="http://schemas.microsoft.com/office/drawing/2014/main" id="{88815509-12B2-4F46-A6AD-87B0849172AC}"/>
              </a:ext>
            </a:extLst>
          </p:cNvPr>
          <p:cNvSpPr txBox="1"/>
          <p:nvPr/>
        </p:nvSpPr>
        <p:spPr bwMode="auto">
          <a:xfrm>
            <a:off x="4406629" y="2653565"/>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295" name="TextBox 294">
            <a:extLst>
              <a:ext uri="{FF2B5EF4-FFF2-40B4-BE49-F238E27FC236}">
                <a16:creationId xmlns:a16="http://schemas.microsoft.com/office/drawing/2014/main" id="{827038B9-AFBF-4878-8FF5-3950B2AF0F59}"/>
              </a:ext>
            </a:extLst>
          </p:cNvPr>
          <p:cNvSpPr txBox="1"/>
          <p:nvPr/>
        </p:nvSpPr>
        <p:spPr bwMode="auto">
          <a:xfrm>
            <a:off x="4406629" y="2970381"/>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296" name="TextBox 295">
            <a:extLst>
              <a:ext uri="{FF2B5EF4-FFF2-40B4-BE49-F238E27FC236}">
                <a16:creationId xmlns:a16="http://schemas.microsoft.com/office/drawing/2014/main" id="{9588967A-7278-416C-B20B-71E2AE79680B}"/>
              </a:ext>
            </a:extLst>
          </p:cNvPr>
          <p:cNvSpPr txBox="1"/>
          <p:nvPr/>
        </p:nvSpPr>
        <p:spPr bwMode="auto">
          <a:xfrm>
            <a:off x="4406629" y="3311377"/>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297" name="Group 296">
            <a:extLst>
              <a:ext uri="{FF2B5EF4-FFF2-40B4-BE49-F238E27FC236}">
                <a16:creationId xmlns:a16="http://schemas.microsoft.com/office/drawing/2014/main" id="{1D5A10D1-9DB5-440F-AA28-40C4223939C2}"/>
              </a:ext>
            </a:extLst>
          </p:cNvPr>
          <p:cNvGrpSpPr/>
          <p:nvPr/>
        </p:nvGrpSpPr>
        <p:grpSpPr>
          <a:xfrm>
            <a:off x="4882848" y="3463939"/>
            <a:ext cx="2719225" cy="57941"/>
            <a:chOff x="1077928" y="4707139"/>
            <a:chExt cx="658866" cy="64008"/>
          </a:xfrm>
        </p:grpSpPr>
        <p:cxnSp>
          <p:nvCxnSpPr>
            <p:cNvPr id="298" name="Straight Connector 297">
              <a:extLst>
                <a:ext uri="{FF2B5EF4-FFF2-40B4-BE49-F238E27FC236}">
                  <a16:creationId xmlns:a16="http://schemas.microsoft.com/office/drawing/2014/main" id="{5A2D9A95-0B98-4C36-88D5-476EF4F5DCC0}"/>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627804CA-0969-4858-8543-D38C8DE3A972}"/>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30D5C8DF-578C-4358-B52B-92B91C139DEA}"/>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grpSp>
      <p:sp>
        <p:nvSpPr>
          <p:cNvPr id="301" name="TextBox 300">
            <a:extLst>
              <a:ext uri="{FF2B5EF4-FFF2-40B4-BE49-F238E27FC236}">
                <a16:creationId xmlns:a16="http://schemas.microsoft.com/office/drawing/2014/main" id="{33F9EFAA-C5A2-4920-9729-F24BAD82A753}"/>
              </a:ext>
            </a:extLst>
          </p:cNvPr>
          <p:cNvSpPr txBox="1"/>
          <p:nvPr/>
        </p:nvSpPr>
        <p:spPr bwMode="auto">
          <a:xfrm>
            <a:off x="4883640" y="3431765"/>
            <a:ext cx="136169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Pembro + CT ± Bev</a:t>
            </a:r>
          </a:p>
        </p:txBody>
      </p:sp>
      <p:sp>
        <p:nvSpPr>
          <p:cNvPr id="302" name="TextBox 301">
            <a:extLst>
              <a:ext uri="{FF2B5EF4-FFF2-40B4-BE49-F238E27FC236}">
                <a16:creationId xmlns:a16="http://schemas.microsoft.com/office/drawing/2014/main" id="{90B9F285-8ED5-4C5C-97D1-33D2058A3BA7}"/>
              </a:ext>
            </a:extLst>
          </p:cNvPr>
          <p:cNvSpPr txBox="1"/>
          <p:nvPr/>
        </p:nvSpPr>
        <p:spPr bwMode="auto">
          <a:xfrm>
            <a:off x="6240544" y="3432832"/>
            <a:ext cx="136169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Placebo + CT ± Bev</a:t>
            </a:r>
          </a:p>
        </p:txBody>
      </p:sp>
      <p:grpSp>
        <p:nvGrpSpPr>
          <p:cNvPr id="303" name="Group 302">
            <a:extLst>
              <a:ext uri="{FF2B5EF4-FFF2-40B4-BE49-F238E27FC236}">
                <a16:creationId xmlns:a16="http://schemas.microsoft.com/office/drawing/2014/main" id="{02A3A6F3-1C34-43CE-8ADD-D192EBCCCD29}"/>
              </a:ext>
            </a:extLst>
          </p:cNvPr>
          <p:cNvGrpSpPr/>
          <p:nvPr/>
        </p:nvGrpSpPr>
        <p:grpSpPr>
          <a:xfrm>
            <a:off x="5409743" y="2279020"/>
            <a:ext cx="350652" cy="173419"/>
            <a:chOff x="2167752" y="2371007"/>
            <a:chExt cx="350652" cy="202316"/>
          </a:xfrm>
        </p:grpSpPr>
        <p:cxnSp>
          <p:nvCxnSpPr>
            <p:cNvPr id="304" name="Straight Connector 303">
              <a:extLst>
                <a:ext uri="{FF2B5EF4-FFF2-40B4-BE49-F238E27FC236}">
                  <a16:creationId xmlns:a16="http://schemas.microsoft.com/office/drawing/2014/main" id="{0747F625-BB59-437F-9C67-9B85F39F5F68}"/>
                </a:ext>
              </a:extLst>
            </p:cNvPr>
            <p:cNvCxnSpPr>
              <a:cxnSpLocks/>
            </p:cNvCxnSpPr>
            <p:nvPr/>
          </p:nvCxnSpPr>
          <p:spPr bwMode="auto">
            <a:xfrm>
              <a:off x="2343078" y="2371007"/>
              <a:ext cx="0" cy="202316"/>
            </a:xfrm>
            <a:prstGeom prst="line">
              <a:avLst/>
            </a:prstGeom>
            <a:noFill/>
            <a:ln w="28575" cap="flat" cmpd="sng" algn="ctr">
              <a:solidFill>
                <a:schemeClr val="bg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1A395A9F-B34B-4935-BEE7-201E2A0FF768}"/>
                </a:ext>
              </a:extLst>
            </p:cNvPr>
            <p:cNvCxnSpPr>
              <a:cxnSpLocks/>
            </p:cNvCxnSpPr>
            <p:nvPr/>
          </p:nvCxnSpPr>
          <p:spPr bwMode="auto">
            <a:xfrm>
              <a:off x="2167752" y="2371007"/>
              <a:ext cx="350652" cy="0"/>
            </a:xfrm>
            <a:prstGeom prst="line">
              <a:avLst/>
            </a:prstGeom>
            <a:noFill/>
            <a:ln w="28575" cap="flat" cmpd="sng" algn="ctr">
              <a:solidFill>
                <a:schemeClr val="bg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0F2F2C7E-5901-4970-903E-AB38816632C1}"/>
                </a:ext>
              </a:extLst>
            </p:cNvPr>
            <p:cNvCxnSpPr>
              <a:cxnSpLocks/>
            </p:cNvCxnSpPr>
            <p:nvPr/>
          </p:nvCxnSpPr>
          <p:spPr bwMode="auto">
            <a:xfrm>
              <a:off x="2167752" y="2564133"/>
              <a:ext cx="350652" cy="0"/>
            </a:xfrm>
            <a:prstGeom prst="line">
              <a:avLst/>
            </a:prstGeom>
            <a:noFill/>
            <a:ln w="28575" cap="flat" cmpd="sng" algn="ctr">
              <a:solidFill>
                <a:schemeClr val="bg1"/>
              </a:solidFill>
              <a:prstDash val="solid"/>
              <a:round/>
              <a:headEnd type="none" w="med" len="med"/>
              <a:tailEnd type="none" w="med" len="med"/>
            </a:ln>
            <a:effectLst/>
          </p:spPr>
        </p:cxnSp>
      </p:grpSp>
      <p:grpSp>
        <p:nvGrpSpPr>
          <p:cNvPr id="307" name="Group 306">
            <a:extLst>
              <a:ext uri="{FF2B5EF4-FFF2-40B4-BE49-F238E27FC236}">
                <a16:creationId xmlns:a16="http://schemas.microsoft.com/office/drawing/2014/main" id="{6F37BA55-F2DB-4FAC-BC97-FF91144FFF09}"/>
              </a:ext>
            </a:extLst>
          </p:cNvPr>
          <p:cNvGrpSpPr/>
          <p:nvPr/>
        </p:nvGrpSpPr>
        <p:grpSpPr>
          <a:xfrm>
            <a:off x="6746084" y="2550544"/>
            <a:ext cx="350652" cy="202316"/>
            <a:chOff x="2167752" y="2371007"/>
            <a:chExt cx="350652" cy="202316"/>
          </a:xfrm>
        </p:grpSpPr>
        <p:cxnSp>
          <p:nvCxnSpPr>
            <p:cNvPr id="308" name="Straight Connector 307">
              <a:extLst>
                <a:ext uri="{FF2B5EF4-FFF2-40B4-BE49-F238E27FC236}">
                  <a16:creationId xmlns:a16="http://schemas.microsoft.com/office/drawing/2014/main" id="{86C04AF9-573A-41C1-B6BE-55721BC8C169}"/>
                </a:ext>
              </a:extLst>
            </p:cNvPr>
            <p:cNvCxnSpPr>
              <a:cxnSpLocks/>
            </p:cNvCxnSpPr>
            <p:nvPr/>
          </p:nvCxnSpPr>
          <p:spPr bwMode="auto">
            <a:xfrm>
              <a:off x="2343078" y="2371007"/>
              <a:ext cx="0" cy="202316"/>
            </a:xfrm>
            <a:prstGeom prst="line">
              <a:avLst/>
            </a:prstGeom>
            <a:noFill/>
            <a:ln w="28575" cap="flat" cmpd="sng" algn="ctr">
              <a:solidFill>
                <a:schemeClr val="bg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EF0F98C1-D374-4D9A-8979-964B92E853C3}"/>
                </a:ext>
              </a:extLst>
            </p:cNvPr>
            <p:cNvCxnSpPr>
              <a:cxnSpLocks/>
            </p:cNvCxnSpPr>
            <p:nvPr/>
          </p:nvCxnSpPr>
          <p:spPr bwMode="auto">
            <a:xfrm>
              <a:off x="2167752" y="2371007"/>
              <a:ext cx="350652" cy="0"/>
            </a:xfrm>
            <a:prstGeom prst="line">
              <a:avLst/>
            </a:prstGeom>
            <a:noFill/>
            <a:ln w="28575" cap="flat" cmpd="sng" algn="ctr">
              <a:solidFill>
                <a:schemeClr val="bg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CBD4E4B9-4DB3-4B97-8FD6-8F8F53AA7D18}"/>
                </a:ext>
              </a:extLst>
            </p:cNvPr>
            <p:cNvCxnSpPr>
              <a:cxnSpLocks/>
            </p:cNvCxnSpPr>
            <p:nvPr/>
          </p:nvCxnSpPr>
          <p:spPr bwMode="auto">
            <a:xfrm>
              <a:off x="2167752" y="2564133"/>
              <a:ext cx="350652" cy="0"/>
            </a:xfrm>
            <a:prstGeom prst="line">
              <a:avLst/>
            </a:prstGeom>
            <a:noFill/>
            <a:ln w="28575" cap="flat" cmpd="sng" algn="ctr">
              <a:solidFill>
                <a:schemeClr val="bg1"/>
              </a:solidFill>
              <a:prstDash val="solid"/>
              <a:round/>
              <a:headEnd type="none" w="med" len="med"/>
              <a:tailEnd type="none" w="med" len="med"/>
            </a:ln>
            <a:effectLst/>
          </p:spPr>
        </p:cxnSp>
      </p:grpSp>
      <p:sp>
        <p:nvSpPr>
          <p:cNvPr id="311" name="TextBox 310">
            <a:extLst>
              <a:ext uri="{FF2B5EF4-FFF2-40B4-BE49-F238E27FC236}">
                <a16:creationId xmlns:a16="http://schemas.microsoft.com/office/drawing/2014/main" id="{7F5CCE29-66C7-48F4-A6FA-029E4ED99F4D}"/>
              </a:ext>
            </a:extLst>
          </p:cNvPr>
          <p:cNvSpPr txBox="1"/>
          <p:nvPr/>
        </p:nvSpPr>
        <p:spPr bwMode="auto">
          <a:xfrm>
            <a:off x="4904219" y="1755801"/>
            <a:ext cx="136169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65.9%</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(60.3-71.2)</a:t>
            </a:r>
          </a:p>
        </p:txBody>
      </p:sp>
      <p:sp>
        <p:nvSpPr>
          <p:cNvPr id="312" name="TextBox 311">
            <a:extLst>
              <a:ext uri="{FF2B5EF4-FFF2-40B4-BE49-F238E27FC236}">
                <a16:creationId xmlns:a16="http://schemas.microsoft.com/office/drawing/2014/main" id="{EFF579D8-D0D7-46D1-BCDC-49ED7BE6D6F1}"/>
              </a:ext>
            </a:extLst>
          </p:cNvPr>
          <p:cNvSpPr txBox="1"/>
          <p:nvPr/>
        </p:nvSpPr>
        <p:spPr bwMode="auto">
          <a:xfrm>
            <a:off x="6265918" y="2055528"/>
            <a:ext cx="136169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50.8%</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(45.1-56.5)</a:t>
            </a:r>
          </a:p>
        </p:txBody>
      </p:sp>
      <p:cxnSp>
        <p:nvCxnSpPr>
          <p:cNvPr id="313" name="Straight Connector 312">
            <a:extLst>
              <a:ext uri="{FF2B5EF4-FFF2-40B4-BE49-F238E27FC236}">
                <a16:creationId xmlns:a16="http://schemas.microsoft.com/office/drawing/2014/main" id="{08BCE9C3-A56B-4ACC-86E9-B2C9D1CB8AA6}"/>
              </a:ext>
            </a:extLst>
          </p:cNvPr>
          <p:cNvCxnSpPr>
            <a:cxnSpLocks/>
          </p:cNvCxnSpPr>
          <p:nvPr/>
        </p:nvCxnSpPr>
        <p:spPr bwMode="auto">
          <a:xfrm flipV="1">
            <a:off x="4873526" y="4132541"/>
            <a:ext cx="0" cy="1639305"/>
          </a:xfrm>
          <a:prstGeom prst="line">
            <a:avLst/>
          </a:prstGeom>
          <a:noFill/>
          <a:ln w="28575" cap="flat" cmpd="sng" algn="ctr">
            <a:solidFill>
              <a:schemeClr val="bg1"/>
            </a:solidFill>
            <a:prstDash val="solid"/>
            <a:round/>
            <a:headEnd type="none" w="med" len="med"/>
            <a:tailEnd type="none" w="med" len="med"/>
          </a:ln>
          <a:effectLst/>
        </p:spPr>
      </p:cxnSp>
      <p:grpSp>
        <p:nvGrpSpPr>
          <p:cNvPr id="314" name="Group 313">
            <a:extLst>
              <a:ext uri="{FF2B5EF4-FFF2-40B4-BE49-F238E27FC236}">
                <a16:creationId xmlns:a16="http://schemas.microsoft.com/office/drawing/2014/main" id="{2B48B444-0C1F-4851-8BC5-B103875EAF3A}"/>
              </a:ext>
            </a:extLst>
          </p:cNvPr>
          <p:cNvGrpSpPr/>
          <p:nvPr/>
        </p:nvGrpSpPr>
        <p:grpSpPr>
          <a:xfrm>
            <a:off x="4824342" y="4139601"/>
            <a:ext cx="51001" cy="1632244"/>
            <a:chOff x="1008481" y="1851548"/>
            <a:chExt cx="64008" cy="2844841"/>
          </a:xfrm>
        </p:grpSpPr>
        <p:cxnSp>
          <p:nvCxnSpPr>
            <p:cNvPr id="315" name="Straight Connector 314">
              <a:extLst>
                <a:ext uri="{FF2B5EF4-FFF2-40B4-BE49-F238E27FC236}">
                  <a16:creationId xmlns:a16="http://schemas.microsoft.com/office/drawing/2014/main" id="{8CE6F931-A843-48FC-89CB-1C3AEA845B07}"/>
                </a:ext>
              </a:extLst>
            </p:cNvPr>
            <p:cNvCxnSpPr>
              <a:cxnSpLocks/>
            </p:cNvCxnSpPr>
            <p:nvPr/>
          </p:nvCxnSpPr>
          <p:spPr bwMode="auto">
            <a:xfrm flipH="1">
              <a:off x="1008481" y="18515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FD3338EC-0F10-40A6-9235-EF3F3365630C}"/>
                </a:ext>
              </a:extLst>
            </p:cNvPr>
            <p:cNvCxnSpPr>
              <a:cxnSpLocks/>
            </p:cNvCxnSpPr>
            <p:nvPr/>
          </p:nvCxnSpPr>
          <p:spPr bwMode="auto">
            <a:xfrm flipH="1">
              <a:off x="1008481" y="242051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2D99E5A7-6820-4E0F-876B-945DEB6896C7}"/>
                </a:ext>
              </a:extLst>
            </p:cNvPr>
            <p:cNvCxnSpPr>
              <a:cxnSpLocks/>
            </p:cNvCxnSpPr>
            <p:nvPr/>
          </p:nvCxnSpPr>
          <p:spPr bwMode="auto">
            <a:xfrm flipH="1">
              <a:off x="1008481" y="29894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11662856-47AF-4054-956D-05837D77F5BF}"/>
                </a:ext>
              </a:extLst>
            </p:cNvPr>
            <p:cNvCxnSpPr>
              <a:cxnSpLocks/>
            </p:cNvCxnSpPr>
            <p:nvPr/>
          </p:nvCxnSpPr>
          <p:spPr bwMode="auto">
            <a:xfrm flipH="1">
              <a:off x="1008481" y="35584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E2313F84-FF1A-471F-975A-9343F22DF8E4}"/>
                </a:ext>
              </a:extLst>
            </p:cNvPr>
            <p:cNvCxnSpPr>
              <a:cxnSpLocks/>
            </p:cNvCxnSpPr>
            <p:nvPr/>
          </p:nvCxnSpPr>
          <p:spPr bwMode="auto">
            <a:xfrm flipH="1">
              <a:off x="1008481" y="41274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AFA29B23-3815-46A1-8C08-3E1B0A849A20}"/>
                </a:ext>
              </a:extLst>
            </p:cNvPr>
            <p:cNvCxnSpPr>
              <a:cxnSpLocks/>
            </p:cNvCxnSpPr>
            <p:nvPr/>
          </p:nvCxnSpPr>
          <p:spPr bwMode="auto">
            <a:xfrm flipH="1">
              <a:off x="1008481" y="4696389"/>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321" name="TextBox 320">
            <a:extLst>
              <a:ext uri="{FF2B5EF4-FFF2-40B4-BE49-F238E27FC236}">
                <a16:creationId xmlns:a16="http://schemas.microsoft.com/office/drawing/2014/main" id="{D0612C1E-83EB-456F-87C2-19173095E2FA}"/>
              </a:ext>
            </a:extLst>
          </p:cNvPr>
          <p:cNvSpPr txBox="1"/>
          <p:nvPr/>
        </p:nvSpPr>
        <p:spPr bwMode="auto">
          <a:xfrm>
            <a:off x="4315304" y="3980933"/>
            <a:ext cx="56463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22" name="TextBox 321">
            <a:extLst>
              <a:ext uri="{FF2B5EF4-FFF2-40B4-BE49-F238E27FC236}">
                <a16:creationId xmlns:a16="http://schemas.microsoft.com/office/drawing/2014/main" id="{EB532ADF-3647-46EF-9879-877369867E67}"/>
              </a:ext>
            </a:extLst>
          </p:cNvPr>
          <p:cNvSpPr txBox="1"/>
          <p:nvPr/>
        </p:nvSpPr>
        <p:spPr bwMode="auto">
          <a:xfrm>
            <a:off x="4399125" y="4294430"/>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23" name="TextBox 322">
            <a:extLst>
              <a:ext uri="{FF2B5EF4-FFF2-40B4-BE49-F238E27FC236}">
                <a16:creationId xmlns:a16="http://schemas.microsoft.com/office/drawing/2014/main" id="{5F2E9417-4EB6-4B61-8698-991878B8C708}"/>
              </a:ext>
            </a:extLst>
          </p:cNvPr>
          <p:cNvSpPr txBox="1"/>
          <p:nvPr/>
        </p:nvSpPr>
        <p:spPr bwMode="auto">
          <a:xfrm>
            <a:off x="4399125" y="4615907"/>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24" name="TextBox 323">
            <a:extLst>
              <a:ext uri="{FF2B5EF4-FFF2-40B4-BE49-F238E27FC236}">
                <a16:creationId xmlns:a16="http://schemas.microsoft.com/office/drawing/2014/main" id="{93F14B18-28C1-4960-BAA1-F530C53F669B}"/>
              </a:ext>
            </a:extLst>
          </p:cNvPr>
          <p:cNvSpPr txBox="1"/>
          <p:nvPr/>
        </p:nvSpPr>
        <p:spPr bwMode="auto">
          <a:xfrm>
            <a:off x="4399125" y="4961471"/>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25" name="TextBox 324">
            <a:extLst>
              <a:ext uri="{FF2B5EF4-FFF2-40B4-BE49-F238E27FC236}">
                <a16:creationId xmlns:a16="http://schemas.microsoft.com/office/drawing/2014/main" id="{6733869B-FC62-4F0A-AC24-CE11A30A3969}"/>
              </a:ext>
            </a:extLst>
          </p:cNvPr>
          <p:cNvSpPr txBox="1"/>
          <p:nvPr/>
        </p:nvSpPr>
        <p:spPr bwMode="auto">
          <a:xfrm>
            <a:off x="4399125" y="5278287"/>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26" name="TextBox 325">
            <a:extLst>
              <a:ext uri="{FF2B5EF4-FFF2-40B4-BE49-F238E27FC236}">
                <a16:creationId xmlns:a16="http://schemas.microsoft.com/office/drawing/2014/main" id="{3602FD75-B807-450D-95D9-A8CBF6388911}"/>
              </a:ext>
            </a:extLst>
          </p:cNvPr>
          <p:cNvSpPr txBox="1"/>
          <p:nvPr/>
        </p:nvSpPr>
        <p:spPr bwMode="auto">
          <a:xfrm>
            <a:off x="4399125" y="5619283"/>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327" name="Group 326">
            <a:extLst>
              <a:ext uri="{FF2B5EF4-FFF2-40B4-BE49-F238E27FC236}">
                <a16:creationId xmlns:a16="http://schemas.microsoft.com/office/drawing/2014/main" id="{51136D9D-DCAD-4541-883C-D804AFC5DEB9}"/>
              </a:ext>
            </a:extLst>
          </p:cNvPr>
          <p:cNvGrpSpPr/>
          <p:nvPr/>
        </p:nvGrpSpPr>
        <p:grpSpPr>
          <a:xfrm>
            <a:off x="4868764" y="5762254"/>
            <a:ext cx="2727376" cy="66236"/>
            <a:chOff x="1060300" y="5771171"/>
            <a:chExt cx="2727376" cy="66236"/>
          </a:xfrm>
        </p:grpSpPr>
        <p:cxnSp>
          <p:nvCxnSpPr>
            <p:cNvPr id="328" name="Straight Connector 327">
              <a:extLst>
                <a:ext uri="{FF2B5EF4-FFF2-40B4-BE49-F238E27FC236}">
                  <a16:creationId xmlns:a16="http://schemas.microsoft.com/office/drawing/2014/main" id="{55577A07-CB33-4828-9C97-3BDC7458FD52}"/>
                </a:ext>
              </a:extLst>
            </p:cNvPr>
            <p:cNvCxnSpPr>
              <a:cxnSpLocks/>
            </p:cNvCxnSpPr>
            <p:nvPr/>
          </p:nvCxnSpPr>
          <p:spPr bwMode="auto">
            <a:xfrm>
              <a:off x="1060300" y="5780762"/>
              <a:ext cx="2725808" cy="0"/>
            </a:xfrm>
            <a:prstGeom prst="line">
              <a:avLst/>
            </a:prstGeom>
            <a:noFill/>
            <a:ln w="28575" cap="flat" cmpd="sng" algn="ctr">
              <a:solidFill>
                <a:schemeClr val="bg1"/>
              </a:solidFill>
              <a:prstDash val="solid"/>
              <a:round/>
              <a:headEnd type="none" w="med" len="med"/>
              <a:tailEnd type="none" w="med" len="med"/>
            </a:ln>
            <a:effectLst/>
          </p:spPr>
        </p:cxnSp>
        <p:grpSp>
          <p:nvGrpSpPr>
            <p:cNvPr id="329" name="Group 328">
              <a:extLst>
                <a:ext uri="{FF2B5EF4-FFF2-40B4-BE49-F238E27FC236}">
                  <a16:creationId xmlns:a16="http://schemas.microsoft.com/office/drawing/2014/main" id="{C133D950-B053-47EC-BB15-1B24B4B65F5F}"/>
                </a:ext>
              </a:extLst>
            </p:cNvPr>
            <p:cNvGrpSpPr/>
            <p:nvPr/>
          </p:nvGrpSpPr>
          <p:grpSpPr>
            <a:xfrm>
              <a:off x="1066881" y="5771171"/>
              <a:ext cx="598862" cy="65627"/>
              <a:chOff x="1077928" y="4707139"/>
              <a:chExt cx="658866" cy="64008"/>
            </a:xfrm>
          </p:grpSpPr>
          <p:cxnSp>
            <p:nvCxnSpPr>
              <p:cNvPr id="339" name="Straight Connector 338">
                <a:extLst>
                  <a:ext uri="{FF2B5EF4-FFF2-40B4-BE49-F238E27FC236}">
                    <a16:creationId xmlns:a16="http://schemas.microsoft.com/office/drawing/2014/main" id="{5318D8AA-9F75-40D5-B398-B2491979A362}"/>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014A6499-DCEC-4219-BBF8-5F0F2BF6B5E4}"/>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CE52DF81-2E84-4385-8C8B-73DE78651526}"/>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grpSp>
        <p:grpSp>
          <p:nvGrpSpPr>
            <p:cNvPr id="330" name="Group 329">
              <a:extLst>
                <a:ext uri="{FF2B5EF4-FFF2-40B4-BE49-F238E27FC236}">
                  <a16:creationId xmlns:a16="http://schemas.microsoft.com/office/drawing/2014/main" id="{6E3E374C-E02B-4ECF-8E94-C0D013D541EC}"/>
                </a:ext>
              </a:extLst>
            </p:cNvPr>
            <p:cNvGrpSpPr/>
            <p:nvPr/>
          </p:nvGrpSpPr>
          <p:grpSpPr>
            <a:xfrm>
              <a:off x="1974765" y="5771780"/>
              <a:ext cx="598862" cy="65627"/>
              <a:chOff x="1077928" y="4707139"/>
              <a:chExt cx="658866" cy="64008"/>
            </a:xfrm>
          </p:grpSpPr>
          <p:cxnSp>
            <p:nvCxnSpPr>
              <p:cNvPr id="336" name="Straight Connector 335">
                <a:extLst>
                  <a:ext uri="{FF2B5EF4-FFF2-40B4-BE49-F238E27FC236}">
                    <a16:creationId xmlns:a16="http://schemas.microsoft.com/office/drawing/2014/main" id="{FD11EEA7-3556-4AE0-A69E-83C96472A499}"/>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1B762E1B-3C0D-40E1-BC4A-02F4C72E4813}"/>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E1BB81D3-4C21-41F5-B3C6-6DA7A25FD8DB}"/>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grpSp>
        <p:grpSp>
          <p:nvGrpSpPr>
            <p:cNvPr id="331" name="Group 330">
              <a:extLst>
                <a:ext uri="{FF2B5EF4-FFF2-40B4-BE49-F238E27FC236}">
                  <a16:creationId xmlns:a16="http://schemas.microsoft.com/office/drawing/2014/main" id="{C2C940B1-5141-48D5-B10E-2C9631E60F88}"/>
                </a:ext>
              </a:extLst>
            </p:cNvPr>
            <p:cNvGrpSpPr/>
            <p:nvPr/>
          </p:nvGrpSpPr>
          <p:grpSpPr>
            <a:xfrm>
              <a:off x="2885526" y="5771171"/>
              <a:ext cx="598862" cy="65627"/>
              <a:chOff x="1077928" y="4707139"/>
              <a:chExt cx="658866" cy="64008"/>
            </a:xfrm>
          </p:grpSpPr>
          <p:cxnSp>
            <p:nvCxnSpPr>
              <p:cNvPr id="333" name="Straight Connector 332">
                <a:extLst>
                  <a:ext uri="{FF2B5EF4-FFF2-40B4-BE49-F238E27FC236}">
                    <a16:creationId xmlns:a16="http://schemas.microsoft.com/office/drawing/2014/main" id="{07D0A319-8061-4F4C-B55D-779DD9615EBB}"/>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28DE01B2-6AFD-44F3-A10A-9DCD6D97AFCE}"/>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A6095630-CD02-4B9E-82DF-636D9AB496FF}"/>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grpSp>
        <p:cxnSp>
          <p:nvCxnSpPr>
            <p:cNvPr id="332" name="Straight Connector 331">
              <a:extLst>
                <a:ext uri="{FF2B5EF4-FFF2-40B4-BE49-F238E27FC236}">
                  <a16:creationId xmlns:a16="http://schemas.microsoft.com/office/drawing/2014/main" id="{DD977C6E-2340-4BA1-932C-FCC56821CF82}"/>
                </a:ext>
              </a:extLst>
            </p:cNvPr>
            <p:cNvCxnSpPr>
              <a:cxnSpLocks/>
            </p:cNvCxnSpPr>
            <p:nvPr/>
          </p:nvCxnSpPr>
          <p:spPr bwMode="auto">
            <a:xfrm>
              <a:off x="3787676" y="5771171"/>
              <a:ext cx="0" cy="65627"/>
            </a:xfrm>
            <a:prstGeom prst="line">
              <a:avLst/>
            </a:prstGeom>
            <a:noFill/>
            <a:ln w="28575" cap="flat" cmpd="sng" algn="ctr">
              <a:solidFill>
                <a:schemeClr val="bg1"/>
              </a:solidFill>
              <a:prstDash val="solid"/>
              <a:round/>
              <a:headEnd type="none" w="med" len="med"/>
              <a:tailEnd type="none" w="med" len="med"/>
            </a:ln>
            <a:effectLst/>
          </p:spPr>
        </p:cxnSp>
      </p:grpSp>
      <p:sp>
        <p:nvSpPr>
          <p:cNvPr id="342" name="TextBox 341">
            <a:extLst>
              <a:ext uri="{FF2B5EF4-FFF2-40B4-BE49-F238E27FC236}">
                <a16:creationId xmlns:a16="http://schemas.microsoft.com/office/drawing/2014/main" id="{E7BDCC7B-7F37-4968-9D57-AB5ED7F8216A}"/>
              </a:ext>
            </a:extLst>
          </p:cNvPr>
          <p:cNvSpPr txBox="1"/>
          <p:nvPr/>
        </p:nvSpPr>
        <p:spPr bwMode="auto">
          <a:xfrm>
            <a:off x="4707790" y="5771683"/>
            <a:ext cx="3341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43" name="TextBox 342">
            <a:extLst>
              <a:ext uri="{FF2B5EF4-FFF2-40B4-BE49-F238E27FC236}">
                <a16:creationId xmlns:a16="http://schemas.microsoft.com/office/drawing/2014/main" id="{A9CF914A-C4BC-4EE2-A631-E33CCF5CFFBD}"/>
              </a:ext>
            </a:extLst>
          </p:cNvPr>
          <p:cNvSpPr txBox="1"/>
          <p:nvPr/>
        </p:nvSpPr>
        <p:spPr bwMode="auto">
          <a:xfrm>
            <a:off x="5008890" y="5771237"/>
            <a:ext cx="3341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344" name="TextBox 343">
            <a:extLst>
              <a:ext uri="{FF2B5EF4-FFF2-40B4-BE49-F238E27FC236}">
                <a16:creationId xmlns:a16="http://schemas.microsoft.com/office/drawing/2014/main" id="{70DED742-9518-49EE-9AFF-61D413B79DB5}"/>
              </a:ext>
            </a:extLst>
          </p:cNvPr>
          <p:cNvSpPr txBox="1"/>
          <p:nvPr/>
        </p:nvSpPr>
        <p:spPr bwMode="auto">
          <a:xfrm>
            <a:off x="5314225" y="5762925"/>
            <a:ext cx="3341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345" name="TextBox 344">
            <a:extLst>
              <a:ext uri="{FF2B5EF4-FFF2-40B4-BE49-F238E27FC236}">
                <a16:creationId xmlns:a16="http://schemas.microsoft.com/office/drawing/2014/main" id="{B7F7AB70-93D7-4994-97AB-C229BD0727C2}"/>
              </a:ext>
            </a:extLst>
          </p:cNvPr>
          <p:cNvSpPr txBox="1"/>
          <p:nvPr/>
        </p:nvSpPr>
        <p:spPr bwMode="auto">
          <a:xfrm>
            <a:off x="5615325" y="5762479"/>
            <a:ext cx="3341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346" name="TextBox 345">
            <a:extLst>
              <a:ext uri="{FF2B5EF4-FFF2-40B4-BE49-F238E27FC236}">
                <a16:creationId xmlns:a16="http://schemas.microsoft.com/office/drawing/2014/main" id="{80F829C4-EAF5-4ABA-9200-DF5B9F27C0EE}"/>
              </a:ext>
            </a:extLst>
          </p:cNvPr>
          <p:cNvSpPr txBox="1"/>
          <p:nvPr/>
        </p:nvSpPr>
        <p:spPr bwMode="auto">
          <a:xfrm>
            <a:off x="5895777" y="5770411"/>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47" name="TextBox 346">
            <a:extLst>
              <a:ext uri="{FF2B5EF4-FFF2-40B4-BE49-F238E27FC236}">
                <a16:creationId xmlns:a16="http://schemas.microsoft.com/office/drawing/2014/main" id="{B1F6D7E5-4DBE-45D4-B420-836E9F88C693}"/>
              </a:ext>
            </a:extLst>
          </p:cNvPr>
          <p:cNvSpPr txBox="1"/>
          <p:nvPr/>
        </p:nvSpPr>
        <p:spPr bwMode="auto">
          <a:xfrm>
            <a:off x="6196877" y="5769965"/>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348" name="TextBox 347">
            <a:extLst>
              <a:ext uri="{FF2B5EF4-FFF2-40B4-BE49-F238E27FC236}">
                <a16:creationId xmlns:a16="http://schemas.microsoft.com/office/drawing/2014/main" id="{D9E3964E-A006-4AD2-AD95-5C5CC1EA7009}"/>
              </a:ext>
            </a:extLst>
          </p:cNvPr>
          <p:cNvSpPr txBox="1"/>
          <p:nvPr/>
        </p:nvSpPr>
        <p:spPr bwMode="auto">
          <a:xfrm>
            <a:off x="6502212" y="5761653"/>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349" name="TextBox 348">
            <a:extLst>
              <a:ext uri="{FF2B5EF4-FFF2-40B4-BE49-F238E27FC236}">
                <a16:creationId xmlns:a16="http://schemas.microsoft.com/office/drawing/2014/main" id="{023B2E38-4015-47AB-9A23-58A1211B1118}"/>
              </a:ext>
            </a:extLst>
          </p:cNvPr>
          <p:cNvSpPr txBox="1"/>
          <p:nvPr/>
        </p:nvSpPr>
        <p:spPr bwMode="auto">
          <a:xfrm>
            <a:off x="6803312" y="5761207"/>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350" name="TextBox 349">
            <a:extLst>
              <a:ext uri="{FF2B5EF4-FFF2-40B4-BE49-F238E27FC236}">
                <a16:creationId xmlns:a16="http://schemas.microsoft.com/office/drawing/2014/main" id="{7B5989A2-3AC5-432A-9CE7-91B0E5620041}"/>
              </a:ext>
            </a:extLst>
          </p:cNvPr>
          <p:cNvSpPr txBox="1"/>
          <p:nvPr/>
        </p:nvSpPr>
        <p:spPr bwMode="auto">
          <a:xfrm>
            <a:off x="7094089" y="5764220"/>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51" name="TextBox 350">
            <a:extLst>
              <a:ext uri="{FF2B5EF4-FFF2-40B4-BE49-F238E27FC236}">
                <a16:creationId xmlns:a16="http://schemas.microsoft.com/office/drawing/2014/main" id="{67C224E7-D0BD-435C-BC1D-37B30E1143F5}"/>
              </a:ext>
            </a:extLst>
          </p:cNvPr>
          <p:cNvSpPr txBox="1"/>
          <p:nvPr/>
        </p:nvSpPr>
        <p:spPr bwMode="auto">
          <a:xfrm>
            <a:off x="7395189" y="5763774"/>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352" name="TextBox 351">
            <a:extLst>
              <a:ext uri="{FF2B5EF4-FFF2-40B4-BE49-F238E27FC236}">
                <a16:creationId xmlns:a16="http://schemas.microsoft.com/office/drawing/2014/main" id="{1713F84E-4CC9-416D-A895-6CE340EAFA10}"/>
              </a:ext>
            </a:extLst>
          </p:cNvPr>
          <p:cNvSpPr txBox="1"/>
          <p:nvPr/>
        </p:nvSpPr>
        <p:spPr bwMode="auto">
          <a:xfrm>
            <a:off x="5503166" y="1471649"/>
            <a:ext cx="1561491" cy="338554"/>
          </a:xfrm>
          <a:prstGeom prst="rect">
            <a:avLst/>
          </a:prstGeom>
          <a:noFill/>
          <a:ln>
            <a:noFill/>
          </a:ln>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All-Comer</a:t>
            </a:r>
          </a:p>
        </p:txBody>
      </p:sp>
      <p:sp>
        <p:nvSpPr>
          <p:cNvPr id="353" name="TextBox 352">
            <a:extLst>
              <a:ext uri="{FF2B5EF4-FFF2-40B4-BE49-F238E27FC236}">
                <a16:creationId xmlns:a16="http://schemas.microsoft.com/office/drawing/2014/main" id="{3E9BA001-272C-4C11-BA25-F964E6AC01CC}"/>
              </a:ext>
            </a:extLst>
          </p:cNvPr>
          <p:cNvSpPr txBox="1"/>
          <p:nvPr/>
        </p:nvSpPr>
        <p:spPr bwMode="auto">
          <a:xfrm>
            <a:off x="4832210" y="5058355"/>
            <a:ext cx="192133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Median (range)</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18.0 mo (1.3+ to 24.2+)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10.4 mo (1.5+ to 22.0+)</a:t>
            </a:r>
          </a:p>
        </p:txBody>
      </p:sp>
      <p:cxnSp>
        <p:nvCxnSpPr>
          <p:cNvPr id="355" name="Straight Connector 354">
            <a:extLst>
              <a:ext uri="{FF2B5EF4-FFF2-40B4-BE49-F238E27FC236}">
                <a16:creationId xmlns:a16="http://schemas.microsoft.com/office/drawing/2014/main" id="{7A4025EA-CA56-4902-9BCA-0228A8BD3614}"/>
              </a:ext>
            </a:extLst>
          </p:cNvPr>
          <p:cNvCxnSpPr/>
          <p:nvPr/>
        </p:nvCxnSpPr>
        <p:spPr bwMode="auto">
          <a:xfrm>
            <a:off x="4999899" y="4048850"/>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C07FE41B-EA87-4E64-9142-007E36BB795C}"/>
              </a:ext>
            </a:extLst>
          </p:cNvPr>
          <p:cNvCxnSpPr/>
          <p:nvPr/>
        </p:nvCxnSpPr>
        <p:spPr bwMode="auto">
          <a:xfrm>
            <a:off x="5027330" y="4049191"/>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1760F6F3-BFEC-4D46-9DBD-7BE943CA7321}"/>
              </a:ext>
            </a:extLst>
          </p:cNvPr>
          <p:cNvCxnSpPr/>
          <p:nvPr/>
        </p:nvCxnSpPr>
        <p:spPr bwMode="auto">
          <a:xfrm>
            <a:off x="5075796" y="4048850"/>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D55B3C08-9A03-47E4-99ED-E7A4560F3683}"/>
              </a:ext>
            </a:extLst>
          </p:cNvPr>
          <p:cNvCxnSpPr/>
          <p:nvPr/>
        </p:nvCxnSpPr>
        <p:spPr bwMode="auto">
          <a:xfrm>
            <a:off x="5165785" y="4085107"/>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60AD5EDF-87DA-4AAE-A427-7A7AD98BF15D}"/>
              </a:ext>
            </a:extLst>
          </p:cNvPr>
          <p:cNvCxnSpPr/>
          <p:nvPr/>
        </p:nvCxnSpPr>
        <p:spPr bwMode="auto">
          <a:xfrm>
            <a:off x="5108753" y="4048850"/>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A0F16A18-6FA4-4BC1-8CF0-9C3A3692C2CA}"/>
              </a:ext>
            </a:extLst>
          </p:cNvPr>
          <p:cNvCxnSpPr/>
          <p:nvPr/>
        </p:nvCxnSpPr>
        <p:spPr bwMode="auto">
          <a:xfrm>
            <a:off x="5684201" y="4682348"/>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41384F45-141D-49DC-B61C-A1164BB1CCA1}"/>
              </a:ext>
            </a:extLst>
          </p:cNvPr>
          <p:cNvCxnSpPr/>
          <p:nvPr/>
        </p:nvCxnSpPr>
        <p:spPr bwMode="auto">
          <a:xfrm>
            <a:off x="5359114" y="4328686"/>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A270C30E-D113-4B7F-9A7B-A99C8DC12048}"/>
              </a:ext>
            </a:extLst>
          </p:cNvPr>
          <p:cNvCxnSpPr/>
          <p:nvPr/>
        </p:nvCxnSpPr>
        <p:spPr bwMode="auto">
          <a:xfrm>
            <a:off x="5864665" y="4840973"/>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1154C605-26AC-43C9-BBE9-9634F0056A00}"/>
              </a:ext>
            </a:extLst>
          </p:cNvPr>
          <p:cNvCxnSpPr/>
          <p:nvPr/>
        </p:nvCxnSpPr>
        <p:spPr bwMode="auto">
          <a:xfrm>
            <a:off x="5990813" y="4920424"/>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C23BCAA3-3D22-471A-836B-4A662D9B5A35}"/>
              </a:ext>
            </a:extLst>
          </p:cNvPr>
          <p:cNvCxnSpPr/>
          <p:nvPr/>
        </p:nvCxnSpPr>
        <p:spPr bwMode="auto">
          <a:xfrm>
            <a:off x="6260819" y="5019446"/>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AA8865E8-DEDD-4F80-A49B-F58BEBF58902}"/>
              </a:ext>
            </a:extLst>
          </p:cNvPr>
          <p:cNvCxnSpPr/>
          <p:nvPr/>
        </p:nvCxnSpPr>
        <p:spPr bwMode="auto">
          <a:xfrm>
            <a:off x="6201173" y="4992245"/>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5B50CC60-60A9-4D81-819E-A0839FC56C4F}"/>
              </a:ext>
            </a:extLst>
          </p:cNvPr>
          <p:cNvCxnSpPr/>
          <p:nvPr/>
        </p:nvCxnSpPr>
        <p:spPr bwMode="auto">
          <a:xfrm>
            <a:off x="6167120" y="4976816"/>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F4DBC172-E8CD-42C8-97F1-784AE05B3878}"/>
              </a:ext>
            </a:extLst>
          </p:cNvPr>
          <p:cNvCxnSpPr/>
          <p:nvPr/>
        </p:nvCxnSpPr>
        <p:spPr bwMode="auto">
          <a:xfrm>
            <a:off x="6320886" y="5027510"/>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47D19B0B-62D9-4340-8EE2-CC8160BAF650}"/>
              </a:ext>
            </a:extLst>
          </p:cNvPr>
          <p:cNvCxnSpPr/>
          <p:nvPr/>
        </p:nvCxnSpPr>
        <p:spPr bwMode="auto">
          <a:xfrm>
            <a:off x="6300524" y="5022022"/>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CED067A2-131B-4BB1-BCFB-07A740272B3C}"/>
              </a:ext>
            </a:extLst>
          </p:cNvPr>
          <p:cNvCxnSpPr/>
          <p:nvPr/>
        </p:nvCxnSpPr>
        <p:spPr bwMode="auto">
          <a:xfrm>
            <a:off x="6382091" y="5049192"/>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B01CAB1E-535C-4A2A-819B-3925B71484B1}"/>
              </a:ext>
            </a:extLst>
          </p:cNvPr>
          <p:cNvCxnSpPr/>
          <p:nvPr/>
        </p:nvCxnSpPr>
        <p:spPr bwMode="auto">
          <a:xfrm>
            <a:off x="6464961" y="5062045"/>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D37A9B33-DDF9-47F9-AC98-E4C8E88F7794}"/>
              </a:ext>
            </a:extLst>
          </p:cNvPr>
          <p:cNvCxnSpPr/>
          <p:nvPr/>
        </p:nvCxnSpPr>
        <p:spPr bwMode="auto">
          <a:xfrm>
            <a:off x="6351183" y="5029295"/>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880024D4-EF1B-47CA-8525-A63DE965C7DB}"/>
              </a:ext>
            </a:extLst>
          </p:cNvPr>
          <p:cNvCxnSpPr/>
          <p:nvPr/>
        </p:nvCxnSpPr>
        <p:spPr bwMode="auto">
          <a:xfrm>
            <a:off x="6520055" y="5134907"/>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2B5B296B-3D3C-4D1B-98B8-58DD3CC5547F}"/>
              </a:ext>
            </a:extLst>
          </p:cNvPr>
          <p:cNvCxnSpPr/>
          <p:nvPr/>
        </p:nvCxnSpPr>
        <p:spPr bwMode="auto">
          <a:xfrm>
            <a:off x="6410927" y="5058997"/>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DB443E69-5EF0-47F7-B865-03DD0D0C7389}"/>
              </a:ext>
            </a:extLst>
          </p:cNvPr>
          <p:cNvCxnSpPr/>
          <p:nvPr/>
        </p:nvCxnSpPr>
        <p:spPr bwMode="auto">
          <a:xfrm>
            <a:off x="5551539" y="4593481"/>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DBF64E3A-4B0F-409A-B026-77746A6A87F9}"/>
              </a:ext>
            </a:extLst>
          </p:cNvPr>
          <p:cNvCxnSpPr/>
          <p:nvPr/>
        </p:nvCxnSpPr>
        <p:spPr bwMode="auto">
          <a:xfrm>
            <a:off x="6630351" y="5159777"/>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6DC7F37E-BB8E-4873-A495-1D23D436583B}"/>
              </a:ext>
            </a:extLst>
          </p:cNvPr>
          <p:cNvCxnSpPr/>
          <p:nvPr/>
        </p:nvCxnSpPr>
        <p:spPr bwMode="auto">
          <a:xfrm>
            <a:off x="6609097" y="5159798"/>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0FF38FB9-2F83-4CCC-9BFA-A82A29B73E60}"/>
              </a:ext>
            </a:extLst>
          </p:cNvPr>
          <p:cNvCxnSpPr/>
          <p:nvPr/>
        </p:nvCxnSpPr>
        <p:spPr bwMode="auto">
          <a:xfrm>
            <a:off x="6728190" y="5165918"/>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AB79AA7B-00CB-45EE-ADF8-FF6054522A97}"/>
              </a:ext>
            </a:extLst>
          </p:cNvPr>
          <p:cNvCxnSpPr/>
          <p:nvPr/>
        </p:nvCxnSpPr>
        <p:spPr bwMode="auto">
          <a:xfrm>
            <a:off x="6762697" y="5180995"/>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B6E2B391-BE32-46DC-9FF5-0306B1AE1724}"/>
              </a:ext>
            </a:extLst>
          </p:cNvPr>
          <p:cNvCxnSpPr/>
          <p:nvPr/>
        </p:nvCxnSpPr>
        <p:spPr bwMode="auto">
          <a:xfrm>
            <a:off x="6825331" y="5239347"/>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9D302BC4-E30A-4BE9-B979-4C71B9E5FD85}"/>
              </a:ext>
            </a:extLst>
          </p:cNvPr>
          <p:cNvCxnSpPr/>
          <p:nvPr/>
        </p:nvCxnSpPr>
        <p:spPr bwMode="auto">
          <a:xfrm>
            <a:off x="7030663" y="5291420"/>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A3196EF4-71C5-4329-8258-006055CDF9D8}"/>
              </a:ext>
            </a:extLst>
          </p:cNvPr>
          <p:cNvCxnSpPr/>
          <p:nvPr/>
        </p:nvCxnSpPr>
        <p:spPr bwMode="auto">
          <a:xfrm>
            <a:off x="7096963" y="5291420"/>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CD261004-7DF5-4DAF-B9B6-C23B094205C2}"/>
              </a:ext>
            </a:extLst>
          </p:cNvPr>
          <p:cNvCxnSpPr/>
          <p:nvPr/>
        </p:nvCxnSpPr>
        <p:spPr bwMode="auto">
          <a:xfrm>
            <a:off x="7060549" y="5291899"/>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210FE66B-9212-4FD6-8B01-0EBD7EDAB542}"/>
              </a:ext>
            </a:extLst>
          </p:cNvPr>
          <p:cNvCxnSpPr/>
          <p:nvPr/>
        </p:nvCxnSpPr>
        <p:spPr bwMode="auto">
          <a:xfrm>
            <a:off x="6176111" y="477134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DFE5E028-ED53-46F8-A1F9-8F09E0F98EAA}"/>
              </a:ext>
            </a:extLst>
          </p:cNvPr>
          <p:cNvCxnSpPr/>
          <p:nvPr/>
        </p:nvCxnSpPr>
        <p:spPr bwMode="auto">
          <a:xfrm>
            <a:off x="5269721" y="4092026"/>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27E1D5A8-B0AF-454E-AB2D-C6F9B3DE4638}"/>
              </a:ext>
            </a:extLst>
          </p:cNvPr>
          <p:cNvCxnSpPr/>
          <p:nvPr/>
        </p:nvCxnSpPr>
        <p:spPr bwMode="auto">
          <a:xfrm>
            <a:off x="6202029" y="4787262"/>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5F35A179-7790-4F1E-A5A7-EE58D7F7860A}"/>
              </a:ext>
            </a:extLst>
          </p:cNvPr>
          <p:cNvCxnSpPr/>
          <p:nvPr/>
        </p:nvCxnSpPr>
        <p:spPr bwMode="auto">
          <a:xfrm>
            <a:off x="5816404" y="4697662"/>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50D09195-1EF9-4381-B93B-E938E83AD5D4}"/>
              </a:ext>
            </a:extLst>
          </p:cNvPr>
          <p:cNvCxnSpPr/>
          <p:nvPr/>
        </p:nvCxnSpPr>
        <p:spPr bwMode="auto">
          <a:xfrm>
            <a:off x="5916151" y="4731274"/>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B224C5F6-D7A8-476A-AE41-00FF155F10E7}"/>
              </a:ext>
            </a:extLst>
          </p:cNvPr>
          <p:cNvCxnSpPr/>
          <p:nvPr/>
        </p:nvCxnSpPr>
        <p:spPr bwMode="auto">
          <a:xfrm>
            <a:off x="5984491" y="4772371"/>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FC17859C-B3D7-46CA-8E65-E4CA1DB6A93C}"/>
              </a:ext>
            </a:extLst>
          </p:cNvPr>
          <p:cNvCxnSpPr/>
          <p:nvPr/>
        </p:nvCxnSpPr>
        <p:spPr bwMode="auto">
          <a:xfrm>
            <a:off x="6056372" y="4772371"/>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AA6FC49F-368D-4919-95FB-BB18BA1A2FF0}"/>
              </a:ext>
            </a:extLst>
          </p:cNvPr>
          <p:cNvCxnSpPr/>
          <p:nvPr/>
        </p:nvCxnSpPr>
        <p:spPr bwMode="auto">
          <a:xfrm>
            <a:off x="6123026" y="477134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3982E184-D5CB-4910-B01F-F5C1E7D39507}"/>
              </a:ext>
            </a:extLst>
          </p:cNvPr>
          <p:cNvCxnSpPr/>
          <p:nvPr/>
        </p:nvCxnSpPr>
        <p:spPr bwMode="auto">
          <a:xfrm>
            <a:off x="6274803" y="4823046"/>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DE35DA6B-F215-4E43-A0E9-10125B74E64F}"/>
              </a:ext>
            </a:extLst>
          </p:cNvPr>
          <p:cNvCxnSpPr/>
          <p:nvPr/>
        </p:nvCxnSpPr>
        <p:spPr bwMode="auto">
          <a:xfrm>
            <a:off x="6324267" y="4823450"/>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73922D8E-903E-4557-AEA3-4FA1E0B8D2D1}"/>
              </a:ext>
            </a:extLst>
          </p:cNvPr>
          <p:cNvCxnSpPr/>
          <p:nvPr/>
        </p:nvCxnSpPr>
        <p:spPr bwMode="auto">
          <a:xfrm>
            <a:off x="6431535" y="4828932"/>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21E3702E-3DF9-47B5-A6C5-AB86A26533A1}"/>
              </a:ext>
            </a:extLst>
          </p:cNvPr>
          <p:cNvCxnSpPr/>
          <p:nvPr/>
        </p:nvCxnSpPr>
        <p:spPr bwMode="auto">
          <a:xfrm>
            <a:off x="6396687" y="4828932"/>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F1E49D91-BF19-46AE-A6EB-3875BAA1EEB4}"/>
              </a:ext>
            </a:extLst>
          </p:cNvPr>
          <p:cNvCxnSpPr/>
          <p:nvPr/>
        </p:nvCxnSpPr>
        <p:spPr bwMode="auto">
          <a:xfrm>
            <a:off x="6469301" y="4828932"/>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F25776F9-92A2-4257-A53D-1453A00FB18C}"/>
              </a:ext>
            </a:extLst>
          </p:cNvPr>
          <p:cNvCxnSpPr/>
          <p:nvPr/>
        </p:nvCxnSpPr>
        <p:spPr bwMode="auto">
          <a:xfrm>
            <a:off x="6542891" y="4828932"/>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7097D68D-12CD-4FDA-970E-EDADEA9F4A7B}"/>
              </a:ext>
            </a:extLst>
          </p:cNvPr>
          <p:cNvCxnSpPr/>
          <p:nvPr/>
        </p:nvCxnSpPr>
        <p:spPr bwMode="auto">
          <a:xfrm>
            <a:off x="6494484" y="4828932"/>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1D4F2EFC-2CE1-4669-A54F-63E7FBEB2263}"/>
              </a:ext>
            </a:extLst>
          </p:cNvPr>
          <p:cNvCxnSpPr/>
          <p:nvPr/>
        </p:nvCxnSpPr>
        <p:spPr bwMode="auto">
          <a:xfrm>
            <a:off x="6578122" y="4862164"/>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2B0FEB1F-339B-4741-97A1-FE9F8F404092}"/>
              </a:ext>
            </a:extLst>
          </p:cNvPr>
          <p:cNvCxnSpPr/>
          <p:nvPr/>
        </p:nvCxnSpPr>
        <p:spPr bwMode="auto">
          <a:xfrm>
            <a:off x="6768509" y="489958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CC68901A-2990-4831-B6A9-1AA08EC1098F}"/>
              </a:ext>
            </a:extLst>
          </p:cNvPr>
          <p:cNvCxnSpPr/>
          <p:nvPr/>
        </p:nvCxnSpPr>
        <p:spPr bwMode="auto">
          <a:xfrm>
            <a:off x="6735918" y="4899107"/>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39E45954-181D-49C9-BA1A-AA751D8334F7}"/>
              </a:ext>
            </a:extLst>
          </p:cNvPr>
          <p:cNvCxnSpPr/>
          <p:nvPr/>
        </p:nvCxnSpPr>
        <p:spPr bwMode="auto">
          <a:xfrm>
            <a:off x="6828712" y="4897536"/>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04" name="Straight Connector 403">
            <a:extLst>
              <a:ext uri="{FF2B5EF4-FFF2-40B4-BE49-F238E27FC236}">
                <a16:creationId xmlns:a16="http://schemas.microsoft.com/office/drawing/2014/main" id="{2F364DBE-F267-4414-9EC0-65B549EA5DA5}"/>
              </a:ext>
            </a:extLst>
          </p:cNvPr>
          <p:cNvCxnSpPr/>
          <p:nvPr/>
        </p:nvCxnSpPr>
        <p:spPr bwMode="auto">
          <a:xfrm>
            <a:off x="6790432" y="489810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90D3C0CF-6FDE-43DE-BA10-C5D6688EFDC9}"/>
              </a:ext>
            </a:extLst>
          </p:cNvPr>
          <p:cNvCxnSpPr/>
          <p:nvPr/>
        </p:nvCxnSpPr>
        <p:spPr bwMode="auto">
          <a:xfrm>
            <a:off x="6963619" y="489111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28B96AEC-F1E9-4BC4-8621-0EE8361E6F0F}"/>
              </a:ext>
            </a:extLst>
          </p:cNvPr>
          <p:cNvCxnSpPr/>
          <p:nvPr/>
        </p:nvCxnSpPr>
        <p:spPr bwMode="auto">
          <a:xfrm>
            <a:off x="6865561" y="4897375"/>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67CCC7F9-7DE9-4EC1-9076-E2BBCA273DCB}"/>
              </a:ext>
            </a:extLst>
          </p:cNvPr>
          <p:cNvCxnSpPr/>
          <p:nvPr/>
        </p:nvCxnSpPr>
        <p:spPr bwMode="auto">
          <a:xfrm>
            <a:off x="6997830" y="489152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38AEE2D9-1527-48BF-8C36-0A64B19C9275}"/>
              </a:ext>
            </a:extLst>
          </p:cNvPr>
          <p:cNvCxnSpPr/>
          <p:nvPr/>
        </p:nvCxnSpPr>
        <p:spPr bwMode="auto">
          <a:xfrm>
            <a:off x="7060549" y="4954387"/>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91265E12-F6DD-4715-A6B3-17B5B936AA91}"/>
              </a:ext>
            </a:extLst>
          </p:cNvPr>
          <p:cNvCxnSpPr/>
          <p:nvPr/>
        </p:nvCxnSpPr>
        <p:spPr bwMode="auto">
          <a:xfrm>
            <a:off x="7034044" y="4952062"/>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6A12051F-13C5-41B8-A23C-FBD56CCB0137}"/>
              </a:ext>
            </a:extLst>
          </p:cNvPr>
          <p:cNvCxnSpPr/>
          <p:nvPr/>
        </p:nvCxnSpPr>
        <p:spPr bwMode="auto">
          <a:xfrm>
            <a:off x="7122145" y="4956011"/>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CD7D52F1-63EE-4943-868F-F381F5579B42}"/>
              </a:ext>
            </a:extLst>
          </p:cNvPr>
          <p:cNvCxnSpPr/>
          <p:nvPr/>
        </p:nvCxnSpPr>
        <p:spPr bwMode="auto">
          <a:xfrm>
            <a:off x="7267835" y="495212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1338D230-81E7-47D4-BE7D-343F16AE26BD}"/>
              </a:ext>
            </a:extLst>
          </p:cNvPr>
          <p:cNvCxnSpPr/>
          <p:nvPr/>
        </p:nvCxnSpPr>
        <p:spPr bwMode="auto">
          <a:xfrm>
            <a:off x="7300182" y="495212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2766683D-586B-40B8-8913-559B21D60816}"/>
              </a:ext>
            </a:extLst>
          </p:cNvPr>
          <p:cNvCxnSpPr/>
          <p:nvPr/>
        </p:nvCxnSpPr>
        <p:spPr bwMode="auto">
          <a:xfrm>
            <a:off x="6225113" y="4802168"/>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0A9ADA1D-5A43-4DAD-817A-B292FBFA41E6}"/>
              </a:ext>
            </a:extLst>
          </p:cNvPr>
          <p:cNvCxnSpPr/>
          <p:nvPr/>
        </p:nvCxnSpPr>
        <p:spPr bwMode="auto">
          <a:xfrm>
            <a:off x="6260918" y="4802168"/>
            <a:ext cx="0" cy="92176"/>
          </a:xfrm>
          <a:prstGeom prst="line">
            <a:avLst/>
          </a:prstGeom>
          <a:noFill/>
          <a:ln w="28575" cap="flat" cmpd="sng" algn="ctr">
            <a:solidFill>
              <a:schemeClr val="accent1"/>
            </a:solidFill>
            <a:prstDash val="solid"/>
            <a:round/>
            <a:headEnd type="none" w="med" len="med"/>
            <a:tailEnd type="none" w="med" len="med"/>
          </a:ln>
          <a:effectLst/>
        </p:spPr>
      </p:cxnSp>
      <p:sp>
        <p:nvSpPr>
          <p:cNvPr id="416" name="TextBox 415">
            <a:extLst>
              <a:ext uri="{FF2B5EF4-FFF2-40B4-BE49-F238E27FC236}">
                <a16:creationId xmlns:a16="http://schemas.microsoft.com/office/drawing/2014/main" id="{1ED8D5A0-74D0-4440-A74C-53108ACEEF38}"/>
              </a:ext>
            </a:extLst>
          </p:cNvPr>
          <p:cNvSpPr txBox="1"/>
          <p:nvPr/>
        </p:nvSpPr>
        <p:spPr bwMode="auto">
          <a:xfrm>
            <a:off x="1562471" y="2598061"/>
            <a:ext cx="9058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PR: 45.4%</a:t>
            </a:r>
          </a:p>
        </p:txBody>
      </p:sp>
      <p:sp>
        <p:nvSpPr>
          <p:cNvPr id="417" name="TextBox 416">
            <a:extLst>
              <a:ext uri="{FF2B5EF4-FFF2-40B4-BE49-F238E27FC236}">
                <a16:creationId xmlns:a16="http://schemas.microsoft.com/office/drawing/2014/main" id="{3CA64845-6BC5-43D2-BC18-87DD6450D9FE}"/>
              </a:ext>
            </a:extLst>
          </p:cNvPr>
          <p:cNvSpPr txBox="1"/>
          <p:nvPr/>
        </p:nvSpPr>
        <p:spPr bwMode="auto">
          <a:xfrm>
            <a:off x="1558966" y="3121848"/>
            <a:ext cx="9058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CR: 22.7%</a:t>
            </a:r>
          </a:p>
        </p:txBody>
      </p:sp>
      <p:sp>
        <p:nvSpPr>
          <p:cNvPr id="418" name="TextBox 417">
            <a:extLst>
              <a:ext uri="{FF2B5EF4-FFF2-40B4-BE49-F238E27FC236}">
                <a16:creationId xmlns:a16="http://schemas.microsoft.com/office/drawing/2014/main" id="{72C38F7F-922F-4EE4-BEDE-813B42E5FD60}"/>
              </a:ext>
            </a:extLst>
          </p:cNvPr>
          <p:cNvSpPr txBox="1"/>
          <p:nvPr/>
        </p:nvSpPr>
        <p:spPr bwMode="auto">
          <a:xfrm>
            <a:off x="2888907" y="2839397"/>
            <a:ext cx="9058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PR: 37.1%</a:t>
            </a:r>
          </a:p>
        </p:txBody>
      </p:sp>
      <p:sp>
        <p:nvSpPr>
          <p:cNvPr id="419" name="TextBox 418">
            <a:extLst>
              <a:ext uri="{FF2B5EF4-FFF2-40B4-BE49-F238E27FC236}">
                <a16:creationId xmlns:a16="http://schemas.microsoft.com/office/drawing/2014/main" id="{4CCE0A78-1B75-4F01-8C6D-3FDA9A904E56}"/>
              </a:ext>
            </a:extLst>
          </p:cNvPr>
          <p:cNvSpPr txBox="1"/>
          <p:nvPr/>
        </p:nvSpPr>
        <p:spPr bwMode="auto">
          <a:xfrm>
            <a:off x="2885402" y="3206838"/>
            <a:ext cx="9058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CR: 13.1%</a:t>
            </a:r>
          </a:p>
        </p:txBody>
      </p:sp>
      <p:sp>
        <p:nvSpPr>
          <p:cNvPr id="420" name="TextBox 419">
            <a:extLst>
              <a:ext uri="{FF2B5EF4-FFF2-40B4-BE49-F238E27FC236}">
                <a16:creationId xmlns:a16="http://schemas.microsoft.com/office/drawing/2014/main" id="{8C084BFF-C4F8-4185-9DAE-2E9103CD12AA}"/>
              </a:ext>
            </a:extLst>
          </p:cNvPr>
          <p:cNvSpPr txBox="1"/>
          <p:nvPr/>
        </p:nvSpPr>
        <p:spPr bwMode="auto">
          <a:xfrm>
            <a:off x="5145014" y="2594020"/>
            <a:ext cx="9058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PR: 44.5%</a:t>
            </a:r>
          </a:p>
        </p:txBody>
      </p:sp>
      <p:sp>
        <p:nvSpPr>
          <p:cNvPr id="421" name="TextBox 420">
            <a:extLst>
              <a:ext uri="{FF2B5EF4-FFF2-40B4-BE49-F238E27FC236}">
                <a16:creationId xmlns:a16="http://schemas.microsoft.com/office/drawing/2014/main" id="{03AF8ECE-2052-4584-A800-66EA1544ED66}"/>
              </a:ext>
            </a:extLst>
          </p:cNvPr>
          <p:cNvSpPr txBox="1"/>
          <p:nvPr/>
        </p:nvSpPr>
        <p:spPr bwMode="auto">
          <a:xfrm>
            <a:off x="5141509" y="3128197"/>
            <a:ext cx="9058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CR: 21.4%</a:t>
            </a:r>
          </a:p>
        </p:txBody>
      </p:sp>
      <p:sp>
        <p:nvSpPr>
          <p:cNvPr id="422" name="TextBox 421">
            <a:extLst>
              <a:ext uri="{FF2B5EF4-FFF2-40B4-BE49-F238E27FC236}">
                <a16:creationId xmlns:a16="http://schemas.microsoft.com/office/drawing/2014/main" id="{4F5A07A0-396D-448D-A3AA-1D2A3600F7CC}"/>
              </a:ext>
            </a:extLst>
          </p:cNvPr>
          <p:cNvSpPr txBox="1"/>
          <p:nvPr/>
        </p:nvSpPr>
        <p:spPr bwMode="auto">
          <a:xfrm>
            <a:off x="6471450" y="2835356"/>
            <a:ext cx="9058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PR: 37.9%</a:t>
            </a:r>
          </a:p>
        </p:txBody>
      </p:sp>
      <p:sp>
        <p:nvSpPr>
          <p:cNvPr id="423" name="TextBox 422">
            <a:extLst>
              <a:ext uri="{FF2B5EF4-FFF2-40B4-BE49-F238E27FC236}">
                <a16:creationId xmlns:a16="http://schemas.microsoft.com/office/drawing/2014/main" id="{DE85EB0B-3602-41EA-BECF-D487C3F2AAC3}"/>
              </a:ext>
            </a:extLst>
          </p:cNvPr>
          <p:cNvSpPr txBox="1"/>
          <p:nvPr/>
        </p:nvSpPr>
        <p:spPr bwMode="auto">
          <a:xfrm>
            <a:off x="6467945" y="3202797"/>
            <a:ext cx="9058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CR: 12.9%</a:t>
            </a:r>
          </a:p>
        </p:txBody>
      </p:sp>
      <p:grpSp>
        <p:nvGrpSpPr>
          <p:cNvPr id="424" name="Group 423">
            <a:extLst>
              <a:ext uri="{FF2B5EF4-FFF2-40B4-BE49-F238E27FC236}">
                <a16:creationId xmlns:a16="http://schemas.microsoft.com/office/drawing/2014/main" id="{0C4A9AE8-1944-46B3-899B-367340CD040E}"/>
              </a:ext>
            </a:extLst>
          </p:cNvPr>
          <p:cNvGrpSpPr/>
          <p:nvPr/>
        </p:nvGrpSpPr>
        <p:grpSpPr>
          <a:xfrm>
            <a:off x="8815240" y="2308002"/>
            <a:ext cx="775922" cy="1138654"/>
            <a:chOff x="1484177" y="2421563"/>
            <a:chExt cx="775922" cy="1163250"/>
          </a:xfrm>
        </p:grpSpPr>
        <p:sp>
          <p:nvSpPr>
            <p:cNvPr id="425" name="Rectangle 424">
              <a:extLst>
                <a:ext uri="{FF2B5EF4-FFF2-40B4-BE49-F238E27FC236}">
                  <a16:creationId xmlns:a16="http://schemas.microsoft.com/office/drawing/2014/main" id="{190A5523-5079-47AC-BA81-D5A1A621CF27}"/>
                </a:ext>
              </a:extLst>
            </p:cNvPr>
            <p:cNvSpPr/>
            <p:nvPr/>
          </p:nvSpPr>
          <p:spPr bwMode="auto">
            <a:xfrm>
              <a:off x="1484177" y="3208391"/>
              <a:ext cx="775922" cy="37642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6" name="Rectangle 425">
              <a:extLst>
                <a:ext uri="{FF2B5EF4-FFF2-40B4-BE49-F238E27FC236}">
                  <a16:creationId xmlns:a16="http://schemas.microsoft.com/office/drawing/2014/main" id="{8789C319-2C41-4808-8994-B13404CE39AE}"/>
                </a:ext>
              </a:extLst>
            </p:cNvPr>
            <p:cNvSpPr/>
            <p:nvPr/>
          </p:nvSpPr>
          <p:spPr bwMode="auto">
            <a:xfrm>
              <a:off x="1484177" y="2421563"/>
              <a:ext cx="775922" cy="789973"/>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27" name="Group 426">
            <a:extLst>
              <a:ext uri="{FF2B5EF4-FFF2-40B4-BE49-F238E27FC236}">
                <a16:creationId xmlns:a16="http://schemas.microsoft.com/office/drawing/2014/main" id="{0193F5B3-9855-40C2-86E0-8FDF5DB891B5}"/>
              </a:ext>
            </a:extLst>
          </p:cNvPr>
          <p:cNvGrpSpPr/>
          <p:nvPr/>
        </p:nvGrpSpPr>
        <p:grpSpPr>
          <a:xfrm>
            <a:off x="10146986" y="2653565"/>
            <a:ext cx="775922" cy="793092"/>
            <a:chOff x="1484177" y="2774596"/>
            <a:chExt cx="775922" cy="819555"/>
          </a:xfrm>
        </p:grpSpPr>
        <p:sp>
          <p:nvSpPr>
            <p:cNvPr id="428" name="Rectangle 427">
              <a:extLst>
                <a:ext uri="{FF2B5EF4-FFF2-40B4-BE49-F238E27FC236}">
                  <a16:creationId xmlns:a16="http://schemas.microsoft.com/office/drawing/2014/main" id="{D10EA4FD-F043-40D4-8D52-2644043ABB32}"/>
                </a:ext>
              </a:extLst>
            </p:cNvPr>
            <p:cNvSpPr/>
            <p:nvPr/>
          </p:nvSpPr>
          <p:spPr bwMode="auto">
            <a:xfrm>
              <a:off x="1484177" y="3398376"/>
              <a:ext cx="775922" cy="19577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9" name="Rectangle 428">
              <a:extLst>
                <a:ext uri="{FF2B5EF4-FFF2-40B4-BE49-F238E27FC236}">
                  <a16:creationId xmlns:a16="http://schemas.microsoft.com/office/drawing/2014/main" id="{D7888E89-4091-47BC-B655-F809F5647942}"/>
                </a:ext>
              </a:extLst>
            </p:cNvPr>
            <p:cNvSpPr/>
            <p:nvPr/>
          </p:nvSpPr>
          <p:spPr bwMode="auto">
            <a:xfrm>
              <a:off x="1484177" y="2774596"/>
              <a:ext cx="775922" cy="62138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30" name="TextBox 429">
            <a:extLst>
              <a:ext uri="{FF2B5EF4-FFF2-40B4-BE49-F238E27FC236}">
                <a16:creationId xmlns:a16="http://schemas.microsoft.com/office/drawing/2014/main" id="{CEE4312C-DD8E-4CB4-B882-366B98A11E0A}"/>
              </a:ext>
            </a:extLst>
          </p:cNvPr>
          <p:cNvSpPr txBox="1"/>
          <p:nvPr/>
        </p:nvSpPr>
        <p:spPr bwMode="auto">
          <a:xfrm>
            <a:off x="9487699" y="5964136"/>
            <a:ext cx="6346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Mo</a:t>
            </a:r>
          </a:p>
        </p:txBody>
      </p:sp>
      <p:cxnSp>
        <p:nvCxnSpPr>
          <p:cNvPr id="431" name="Straight Connector 430">
            <a:extLst>
              <a:ext uri="{FF2B5EF4-FFF2-40B4-BE49-F238E27FC236}">
                <a16:creationId xmlns:a16="http://schemas.microsoft.com/office/drawing/2014/main" id="{EC737FB0-C5B6-422A-B6A3-89C1AACBBCC2}"/>
              </a:ext>
            </a:extLst>
          </p:cNvPr>
          <p:cNvCxnSpPr>
            <a:cxnSpLocks/>
          </p:cNvCxnSpPr>
          <p:nvPr/>
        </p:nvCxnSpPr>
        <p:spPr bwMode="auto">
          <a:xfrm>
            <a:off x="8494400" y="3446665"/>
            <a:ext cx="2725808" cy="0"/>
          </a:xfrm>
          <a:prstGeom prst="line">
            <a:avLst/>
          </a:prstGeom>
          <a:noFill/>
          <a:ln w="28575" cap="flat" cmpd="sng" algn="ctr">
            <a:solidFill>
              <a:schemeClr val="bg1"/>
            </a:solidFill>
            <a:prstDash val="solid"/>
            <a:round/>
            <a:headEnd type="none" w="med" len="med"/>
            <a:tailEnd type="none" w="med" len="med"/>
          </a:ln>
          <a:effectLst/>
        </p:spPr>
      </p:cxnSp>
      <p:cxnSp>
        <p:nvCxnSpPr>
          <p:cNvPr id="432" name="Straight Connector 431">
            <a:extLst>
              <a:ext uri="{FF2B5EF4-FFF2-40B4-BE49-F238E27FC236}">
                <a16:creationId xmlns:a16="http://schemas.microsoft.com/office/drawing/2014/main" id="{9EBA4D06-A4C9-482E-94F5-7E0024980334}"/>
              </a:ext>
            </a:extLst>
          </p:cNvPr>
          <p:cNvCxnSpPr>
            <a:cxnSpLocks/>
          </p:cNvCxnSpPr>
          <p:nvPr/>
        </p:nvCxnSpPr>
        <p:spPr bwMode="auto">
          <a:xfrm flipV="1">
            <a:off x="8499162" y="1801480"/>
            <a:ext cx="0" cy="1645186"/>
          </a:xfrm>
          <a:prstGeom prst="line">
            <a:avLst/>
          </a:prstGeom>
          <a:noFill/>
          <a:ln w="28575" cap="flat" cmpd="sng" algn="ctr">
            <a:solidFill>
              <a:schemeClr val="bg1"/>
            </a:solidFill>
            <a:prstDash val="solid"/>
            <a:round/>
            <a:headEnd type="none" w="med" len="med"/>
            <a:tailEnd type="none" w="med" len="med"/>
          </a:ln>
          <a:effectLst/>
        </p:spPr>
      </p:cxnSp>
      <p:grpSp>
        <p:nvGrpSpPr>
          <p:cNvPr id="433" name="Group 432">
            <a:extLst>
              <a:ext uri="{FF2B5EF4-FFF2-40B4-BE49-F238E27FC236}">
                <a16:creationId xmlns:a16="http://schemas.microsoft.com/office/drawing/2014/main" id="{FCA3408E-5E28-4D72-814B-61304ECF1A63}"/>
              </a:ext>
            </a:extLst>
          </p:cNvPr>
          <p:cNvGrpSpPr/>
          <p:nvPr/>
        </p:nvGrpSpPr>
        <p:grpSpPr>
          <a:xfrm>
            <a:off x="8449978" y="1807361"/>
            <a:ext cx="55762" cy="1639304"/>
            <a:chOff x="1008481" y="1851548"/>
            <a:chExt cx="64008" cy="2844841"/>
          </a:xfrm>
        </p:grpSpPr>
        <p:cxnSp>
          <p:nvCxnSpPr>
            <p:cNvPr id="434" name="Straight Connector 433">
              <a:extLst>
                <a:ext uri="{FF2B5EF4-FFF2-40B4-BE49-F238E27FC236}">
                  <a16:creationId xmlns:a16="http://schemas.microsoft.com/office/drawing/2014/main" id="{36F459C6-0540-42D7-A2C4-AB437B433D42}"/>
                </a:ext>
              </a:extLst>
            </p:cNvPr>
            <p:cNvCxnSpPr>
              <a:cxnSpLocks/>
            </p:cNvCxnSpPr>
            <p:nvPr/>
          </p:nvCxnSpPr>
          <p:spPr bwMode="auto">
            <a:xfrm flipH="1">
              <a:off x="1008481" y="18515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025E9DC3-CA91-4A4A-8BFD-B2017944F6CD}"/>
                </a:ext>
              </a:extLst>
            </p:cNvPr>
            <p:cNvCxnSpPr>
              <a:cxnSpLocks/>
            </p:cNvCxnSpPr>
            <p:nvPr/>
          </p:nvCxnSpPr>
          <p:spPr bwMode="auto">
            <a:xfrm flipH="1">
              <a:off x="1008481" y="242051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36" name="Straight Connector 435">
              <a:extLst>
                <a:ext uri="{FF2B5EF4-FFF2-40B4-BE49-F238E27FC236}">
                  <a16:creationId xmlns:a16="http://schemas.microsoft.com/office/drawing/2014/main" id="{CD3DDFBD-9541-4E6E-925D-21DA47D8614D}"/>
                </a:ext>
              </a:extLst>
            </p:cNvPr>
            <p:cNvCxnSpPr>
              <a:cxnSpLocks/>
            </p:cNvCxnSpPr>
            <p:nvPr/>
          </p:nvCxnSpPr>
          <p:spPr bwMode="auto">
            <a:xfrm flipH="1">
              <a:off x="1008481" y="29894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366DE038-E7C7-4700-BBDF-9C131DD95497}"/>
                </a:ext>
              </a:extLst>
            </p:cNvPr>
            <p:cNvCxnSpPr>
              <a:cxnSpLocks/>
            </p:cNvCxnSpPr>
            <p:nvPr/>
          </p:nvCxnSpPr>
          <p:spPr bwMode="auto">
            <a:xfrm flipH="1">
              <a:off x="1008481" y="35584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38" name="Straight Connector 437">
              <a:extLst>
                <a:ext uri="{FF2B5EF4-FFF2-40B4-BE49-F238E27FC236}">
                  <a16:creationId xmlns:a16="http://schemas.microsoft.com/office/drawing/2014/main" id="{C5364D1F-04CD-408D-BD9C-6E8AF46E46D9}"/>
                </a:ext>
              </a:extLst>
            </p:cNvPr>
            <p:cNvCxnSpPr>
              <a:cxnSpLocks/>
            </p:cNvCxnSpPr>
            <p:nvPr/>
          </p:nvCxnSpPr>
          <p:spPr bwMode="auto">
            <a:xfrm flipH="1">
              <a:off x="1008481" y="41274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39" name="Straight Connector 438">
              <a:extLst>
                <a:ext uri="{FF2B5EF4-FFF2-40B4-BE49-F238E27FC236}">
                  <a16:creationId xmlns:a16="http://schemas.microsoft.com/office/drawing/2014/main" id="{C8470658-2014-4F55-B19F-8EF6DF80777E}"/>
                </a:ext>
              </a:extLst>
            </p:cNvPr>
            <p:cNvCxnSpPr>
              <a:cxnSpLocks/>
            </p:cNvCxnSpPr>
            <p:nvPr/>
          </p:nvCxnSpPr>
          <p:spPr bwMode="auto">
            <a:xfrm flipH="1">
              <a:off x="1008481" y="4696389"/>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440" name="TextBox 439">
            <a:extLst>
              <a:ext uri="{FF2B5EF4-FFF2-40B4-BE49-F238E27FC236}">
                <a16:creationId xmlns:a16="http://schemas.microsoft.com/office/drawing/2014/main" id="{1C61388C-CA04-44DE-8EC1-F67D537E54BF}"/>
              </a:ext>
            </a:extLst>
          </p:cNvPr>
          <p:cNvSpPr txBox="1"/>
          <p:nvPr/>
        </p:nvSpPr>
        <p:spPr bwMode="auto">
          <a:xfrm>
            <a:off x="7940940" y="1646162"/>
            <a:ext cx="56463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441" name="TextBox 440">
            <a:extLst>
              <a:ext uri="{FF2B5EF4-FFF2-40B4-BE49-F238E27FC236}">
                <a16:creationId xmlns:a16="http://schemas.microsoft.com/office/drawing/2014/main" id="{6202398D-EBC0-4238-BAFF-B5DEC0BD5352}"/>
              </a:ext>
            </a:extLst>
          </p:cNvPr>
          <p:cNvSpPr txBox="1"/>
          <p:nvPr/>
        </p:nvSpPr>
        <p:spPr bwMode="auto">
          <a:xfrm>
            <a:off x="8024761" y="1969250"/>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442" name="TextBox 441">
            <a:extLst>
              <a:ext uri="{FF2B5EF4-FFF2-40B4-BE49-F238E27FC236}">
                <a16:creationId xmlns:a16="http://schemas.microsoft.com/office/drawing/2014/main" id="{2B5699F4-E818-46C5-B5A1-68DEF0785F1E}"/>
              </a:ext>
            </a:extLst>
          </p:cNvPr>
          <p:cNvSpPr txBox="1"/>
          <p:nvPr/>
        </p:nvSpPr>
        <p:spPr bwMode="auto">
          <a:xfrm>
            <a:off x="8024761" y="2290727"/>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443" name="TextBox 442">
            <a:extLst>
              <a:ext uri="{FF2B5EF4-FFF2-40B4-BE49-F238E27FC236}">
                <a16:creationId xmlns:a16="http://schemas.microsoft.com/office/drawing/2014/main" id="{0C70C8F5-C951-4032-88CB-0A6F305362DB}"/>
              </a:ext>
            </a:extLst>
          </p:cNvPr>
          <p:cNvSpPr txBox="1"/>
          <p:nvPr/>
        </p:nvSpPr>
        <p:spPr bwMode="auto">
          <a:xfrm>
            <a:off x="8024761" y="2636291"/>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444" name="TextBox 443">
            <a:extLst>
              <a:ext uri="{FF2B5EF4-FFF2-40B4-BE49-F238E27FC236}">
                <a16:creationId xmlns:a16="http://schemas.microsoft.com/office/drawing/2014/main" id="{13F6781A-76BF-46D4-BE20-F618D490B99D}"/>
              </a:ext>
            </a:extLst>
          </p:cNvPr>
          <p:cNvSpPr txBox="1"/>
          <p:nvPr/>
        </p:nvSpPr>
        <p:spPr bwMode="auto">
          <a:xfrm>
            <a:off x="8024761" y="2953107"/>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445" name="TextBox 444">
            <a:extLst>
              <a:ext uri="{FF2B5EF4-FFF2-40B4-BE49-F238E27FC236}">
                <a16:creationId xmlns:a16="http://schemas.microsoft.com/office/drawing/2014/main" id="{61085046-DEFE-4293-83CA-A317E6C514A9}"/>
              </a:ext>
            </a:extLst>
          </p:cNvPr>
          <p:cNvSpPr txBox="1"/>
          <p:nvPr/>
        </p:nvSpPr>
        <p:spPr bwMode="auto">
          <a:xfrm>
            <a:off x="8024761" y="3294103"/>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446" name="Group 445">
            <a:extLst>
              <a:ext uri="{FF2B5EF4-FFF2-40B4-BE49-F238E27FC236}">
                <a16:creationId xmlns:a16="http://schemas.microsoft.com/office/drawing/2014/main" id="{A2EC05B7-23DA-4017-91AE-EFBD1CC59E46}"/>
              </a:ext>
            </a:extLst>
          </p:cNvPr>
          <p:cNvGrpSpPr/>
          <p:nvPr/>
        </p:nvGrpSpPr>
        <p:grpSpPr>
          <a:xfrm>
            <a:off x="8500980" y="3446665"/>
            <a:ext cx="2719225" cy="57941"/>
            <a:chOff x="1077928" y="4707139"/>
            <a:chExt cx="658866" cy="64008"/>
          </a:xfrm>
        </p:grpSpPr>
        <p:cxnSp>
          <p:nvCxnSpPr>
            <p:cNvPr id="447" name="Straight Connector 446">
              <a:extLst>
                <a:ext uri="{FF2B5EF4-FFF2-40B4-BE49-F238E27FC236}">
                  <a16:creationId xmlns:a16="http://schemas.microsoft.com/office/drawing/2014/main" id="{BAF8EBD9-8D1F-4969-9699-4412C09AF586}"/>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48" name="Straight Connector 447">
              <a:extLst>
                <a:ext uri="{FF2B5EF4-FFF2-40B4-BE49-F238E27FC236}">
                  <a16:creationId xmlns:a16="http://schemas.microsoft.com/office/drawing/2014/main" id="{CAC9D256-AD4C-4092-AAF3-DF600A32989F}"/>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49" name="Straight Connector 448">
              <a:extLst>
                <a:ext uri="{FF2B5EF4-FFF2-40B4-BE49-F238E27FC236}">
                  <a16:creationId xmlns:a16="http://schemas.microsoft.com/office/drawing/2014/main" id="{5F570CF1-186C-4A65-BE88-A5E34F79048F}"/>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grpSp>
      <p:sp>
        <p:nvSpPr>
          <p:cNvPr id="450" name="TextBox 449">
            <a:extLst>
              <a:ext uri="{FF2B5EF4-FFF2-40B4-BE49-F238E27FC236}">
                <a16:creationId xmlns:a16="http://schemas.microsoft.com/office/drawing/2014/main" id="{55797928-689E-4E3C-BB92-824057545B15}"/>
              </a:ext>
            </a:extLst>
          </p:cNvPr>
          <p:cNvSpPr txBox="1"/>
          <p:nvPr/>
        </p:nvSpPr>
        <p:spPr bwMode="auto">
          <a:xfrm>
            <a:off x="8501772" y="3414491"/>
            <a:ext cx="136169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Pembro + CT ± Bev</a:t>
            </a:r>
          </a:p>
        </p:txBody>
      </p:sp>
      <p:sp>
        <p:nvSpPr>
          <p:cNvPr id="451" name="TextBox 450">
            <a:extLst>
              <a:ext uri="{FF2B5EF4-FFF2-40B4-BE49-F238E27FC236}">
                <a16:creationId xmlns:a16="http://schemas.microsoft.com/office/drawing/2014/main" id="{294A2F3B-C00B-4C75-B888-9840FC956AF0}"/>
              </a:ext>
            </a:extLst>
          </p:cNvPr>
          <p:cNvSpPr txBox="1"/>
          <p:nvPr/>
        </p:nvSpPr>
        <p:spPr bwMode="auto">
          <a:xfrm>
            <a:off x="9858676" y="3415558"/>
            <a:ext cx="136169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Placebo + CT ± Bev</a:t>
            </a:r>
          </a:p>
        </p:txBody>
      </p:sp>
      <p:grpSp>
        <p:nvGrpSpPr>
          <p:cNvPr id="452" name="Group 451">
            <a:extLst>
              <a:ext uri="{FF2B5EF4-FFF2-40B4-BE49-F238E27FC236}">
                <a16:creationId xmlns:a16="http://schemas.microsoft.com/office/drawing/2014/main" id="{72CCB6B6-E78D-4059-AFB7-552F8761A42F}"/>
              </a:ext>
            </a:extLst>
          </p:cNvPr>
          <p:cNvGrpSpPr/>
          <p:nvPr/>
        </p:nvGrpSpPr>
        <p:grpSpPr>
          <a:xfrm>
            <a:off x="9027875" y="2180410"/>
            <a:ext cx="350652" cy="264232"/>
            <a:chOff x="2167752" y="2371007"/>
            <a:chExt cx="350652" cy="202316"/>
          </a:xfrm>
        </p:grpSpPr>
        <p:cxnSp>
          <p:nvCxnSpPr>
            <p:cNvPr id="453" name="Straight Connector 452">
              <a:extLst>
                <a:ext uri="{FF2B5EF4-FFF2-40B4-BE49-F238E27FC236}">
                  <a16:creationId xmlns:a16="http://schemas.microsoft.com/office/drawing/2014/main" id="{A499823F-11B6-4A4D-A3B1-CB0DE0FDE99E}"/>
                </a:ext>
              </a:extLst>
            </p:cNvPr>
            <p:cNvCxnSpPr>
              <a:cxnSpLocks/>
            </p:cNvCxnSpPr>
            <p:nvPr/>
          </p:nvCxnSpPr>
          <p:spPr bwMode="auto">
            <a:xfrm>
              <a:off x="2343078" y="2371007"/>
              <a:ext cx="0" cy="202316"/>
            </a:xfrm>
            <a:prstGeom prst="line">
              <a:avLst/>
            </a:prstGeom>
            <a:noFill/>
            <a:ln w="28575" cap="flat" cmpd="sng" algn="ctr">
              <a:solidFill>
                <a:schemeClr val="bg1"/>
              </a:solidFill>
              <a:prstDash val="solid"/>
              <a:round/>
              <a:headEnd type="none" w="med" len="med"/>
              <a:tailEnd type="none" w="med" len="med"/>
            </a:ln>
            <a:effectLst/>
          </p:spPr>
        </p:cxnSp>
        <p:cxnSp>
          <p:nvCxnSpPr>
            <p:cNvPr id="454" name="Straight Connector 453">
              <a:extLst>
                <a:ext uri="{FF2B5EF4-FFF2-40B4-BE49-F238E27FC236}">
                  <a16:creationId xmlns:a16="http://schemas.microsoft.com/office/drawing/2014/main" id="{ED2406BE-4EA1-4137-ACAA-548FA32F7C0E}"/>
                </a:ext>
              </a:extLst>
            </p:cNvPr>
            <p:cNvCxnSpPr>
              <a:cxnSpLocks/>
            </p:cNvCxnSpPr>
            <p:nvPr/>
          </p:nvCxnSpPr>
          <p:spPr bwMode="auto">
            <a:xfrm>
              <a:off x="2167752" y="2371007"/>
              <a:ext cx="350652" cy="0"/>
            </a:xfrm>
            <a:prstGeom prst="line">
              <a:avLst/>
            </a:prstGeom>
            <a:noFill/>
            <a:ln w="28575" cap="flat" cmpd="sng" algn="ctr">
              <a:solidFill>
                <a:schemeClr val="bg1"/>
              </a:solidFill>
              <a:prstDash val="solid"/>
              <a:round/>
              <a:headEnd type="none" w="med" len="med"/>
              <a:tailEnd type="none" w="med" len="med"/>
            </a:ln>
            <a:effectLst/>
          </p:spPr>
        </p:cxnSp>
        <p:cxnSp>
          <p:nvCxnSpPr>
            <p:cNvPr id="455" name="Straight Connector 454">
              <a:extLst>
                <a:ext uri="{FF2B5EF4-FFF2-40B4-BE49-F238E27FC236}">
                  <a16:creationId xmlns:a16="http://schemas.microsoft.com/office/drawing/2014/main" id="{FB8C557F-13BC-4C90-A693-FA9EF795A6FB}"/>
                </a:ext>
              </a:extLst>
            </p:cNvPr>
            <p:cNvCxnSpPr>
              <a:cxnSpLocks/>
            </p:cNvCxnSpPr>
            <p:nvPr/>
          </p:nvCxnSpPr>
          <p:spPr bwMode="auto">
            <a:xfrm>
              <a:off x="2167752" y="2564133"/>
              <a:ext cx="350652" cy="0"/>
            </a:xfrm>
            <a:prstGeom prst="line">
              <a:avLst/>
            </a:prstGeom>
            <a:noFill/>
            <a:ln w="28575" cap="flat" cmpd="sng" algn="ctr">
              <a:solidFill>
                <a:schemeClr val="bg1"/>
              </a:solidFill>
              <a:prstDash val="solid"/>
              <a:round/>
              <a:headEnd type="none" w="med" len="med"/>
              <a:tailEnd type="none" w="med" len="med"/>
            </a:ln>
            <a:effectLst/>
          </p:spPr>
        </p:cxnSp>
      </p:grpSp>
      <p:grpSp>
        <p:nvGrpSpPr>
          <p:cNvPr id="456" name="Group 455">
            <a:extLst>
              <a:ext uri="{FF2B5EF4-FFF2-40B4-BE49-F238E27FC236}">
                <a16:creationId xmlns:a16="http://schemas.microsoft.com/office/drawing/2014/main" id="{F15E1FA1-AC98-41EC-A33E-BD32D747F912}"/>
              </a:ext>
            </a:extLst>
          </p:cNvPr>
          <p:cNvGrpSpPr/>
          <p:nvPr/>
        </p:nvGrpSpPr>
        <p:grpSpPr>
          <a:xfrm>
            <a:off x="10364216" y="2514318"/>
            <a:ext cx="350652" cy="267138"/>
            <a:chOff x="2167752" y="2371007"/>
            <a:chExt cx="350652" cy="202316"/>
          </a:xfrm>
        </p:grpSpPr>
        <p:cxnSp>
          <p:nvCxnSpPr>
            <p:cNvPr id="457" name="Straight Connector 456">
              <a:extLst>
                <a:ext uri="{FF2B5EF4-FFF2-40B4-BE49-F238E27FC236}">
                  <a16:creationId xmlns:a16="http://schemas.microsoft.com/office/drawing/2014/main" id="{1876F944-2E7F-41E7-9536-7B0D186E4780}"/>
                </a:ext>
              </a:extLst>
            </p:cNvPr>
            <p:cNvCxnSpPr>
              <a:cxnSpLocks/>
            </p:cNvCxnSpPr>
            <p:nvPr/>
          </p:nvCxnSpPr>
          <p:spPr bwMode="auto">
            <a:xfrm>
              <a:off x="2343078" y="2371007"/>
              <a:ext cx="0" cy="202316"/>
            </a:xfrm>
            <a:prstGeom prst="line">
              <a:avLst/>
            </a:prstGeom>
            <a:noFill/>
            <a:ln w="28575" cap="flat" cmpd="sng" algn="ctr">
              <a:solidFill>
                <a:schemeClr val="bg1"/>
              </a:solidFill>
              <a:prstDash val="solid"/>
              <a:round/>
              <a:headEnd type="none" w="med" len="med"/>
              <a:tailEnd type="none" w="med" len="med"/>
            </a:ln>
            <a:effectLst/>
          </p:spPr>
        </p:cxnSp>
        <p:cxnSp>
          <p:nvCxnSpPr>
            <p:cNvPr id="458" name="Straight Connector 457">
              <a:extLst>
                <a:ext uri="{FF2B5EF4-FFF2-40B4-BE49-F238E27FC236}">
                  <a16:creationId xmlns:a16="http://schemas.microsoft.com/office/drawing/2014/main" id="{91DE35A7-07AA-4C5B-BE7C-0E4224827D72}"/>
                </a:ext>
              </a:extLst>
            </p:cNvPr>
            <p:cNvCxnSpPr>
              <a:cxnSpLocks/>
            </p:cNvCxnSpPr>
            <p:nvPr/>
          </p:nvCxnSpPr>
          <p:spPr bwMode="auto">
            <a:xfrm>
              <a:off x="2167752" y="2371007"/>
              <a:ext cx="350652" cy="0"/>
            </a:xfrm>
            <a:prstGeom prst="line">
              <a:avLst/>
            </a:prstGeom>
            <a:noFill/>
            <a:ln w="28575" cap="flat" cmpd="sng" algn="ctr">
              <a:solidFill>
                <a:schemeClr val="bg1"/>
              </a:solidFill>
              <a:prstDash val="solid"/>
              <a:round/>
              <a:headEnd type="none" w="med" len="med"/>
              <a:tailEnd type="none" w="med" len="med"/>
            </a:ln>
            <a:effectLst/>
          </p:spPr>
        </p:cxnSp>
        <p:cxnSp>
          <p:nvCxnSpPr>
            <p:cNvPr id="459" name="Straight Connector 458">
              <a:extLst>
                <a:ext uri="{FF2B5EF4-FFF2-40B4-BE49-F238E27FC236}">
                  <a16:creationId xmlns:a16="http://schemas.microsoft.com/office/drawing/2014/main" id="{0019EEED-29C0-44DF-A46B-651E4537705E}"/>
                </a:ext>
              </a:extLst>
            </p:cNvPr>
            <p:cNvCxnSpPr>
              <a:cxnSpLocks/>
            </p:cNvCxnSpPr>
            <p:nvPr/>
          </p:nvCxnSpPr>
          <p:spPr bwMode="auto">
            <a:xfrm>
              <a:off x="2167752" y="2564133"/>
              <a:ext cx="350652" cy="0"/>
            </a:xfrm>
            <a:prstGeom prst="line">
              <a:avLst/>
            </a:prstGeom>
            <a:noFill/>
            <a:ln w="28575" cap="flat" cmpd="sng" algn="ctr">
              <a:solidFill>
                <a:schemeClr val="bg1"/>
              </a:solidFill>
              <a:prstDash val="solid"/>
              <a:round/>
              <a:headEnd type="none" w="med" len="med"/>
              <a:tailEnd type="none" w="med" len="med"/>
            </a:ln>
            <a:effectLst/>
          </p:spPr>
        </p:cxnSp>
      </p:grpSp>
      <p:sp>
        <p:nvSpPr>
          <p:cNvPr id="460" name="TextBox 459">
            <a:extLst>
              <a:ext uri="{FF2B5EF4-FFF2-40B4-BE49-F238E27FC236}">
                <a16:creationId xmlns:a16="http://schemas.microsoft.com/office/drawing/2014/main" id="{9411163B-D57E-45C7-BEEE-C858231BB311}"/>
              </a:ext>
            </a:extLst>
          </p:cNvPr>
          <p:cNvSpPr txBox="1"/>
          <p:nvPr/>
        </p:nvSpPr>
        <p:spPr bwMode="auto">
          <a:xfrm>
            <a:off x="8522351" y="1681943"/>
            <a:ext cx="136169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69.6%</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(61.8-76.7)</a:t>
            </a:r>
          </a:p>
        </p:txBody>
      </p:sp>
      <p:sp>
        <p:nvSpPr>
          <p:cNvPr id="461" name="TextBox 460">
            <a:extLst>
              <a:ext uri="{FF2B5EF4-FFF2-40B4-BE49-F238E27FC236}">
                <a16:creationId xmlns:a16="http://schemas.microsoft.com/office/drawing/2014/main" id="{373237FC-7182-4394-8E20-A6B9EA23BE99}"/>
              </a:ext>
            </a:extLst>
          </p:cNvPr>
          <p:cNvSpPr txBox="1"/>
          <p:nvPr/>
        </p:nvSpPr>
        <p:spPr bwMode="auto">
          <a:xfrm>
            <a:off x="9884050" y="2038254"/>
            <a:ext cx="136169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49.1%</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(41.1-57.1)</a:t>
            </a:r>
          </a:p>
        </p:txBody>
      </p:sp>
      <p:cxnSp>
        <p:nvCxnSpPr>
          <p:cNvPr id="462" name="Straight Connector 461">
            <a:extLst>
              <a:ext uri="{FF2B5EF4-FFF2-40B4-BE49-F238E27FC236}">
                <a16:creationId xmlns:a16="http://schemas.microsoft.com/office/drawing/2014/main" id="{160CA526-E91C-4DD5-ACFB-CC2CE9788D1E}"/>
              </a:ext>
            </a:extLst>
          </p:cNvPr>
          <p:cNvCxnSpPr>
            <a:cxnSpLocks/>
          </p:cNvCxnSpPr>
          <p:nvPr/>
        </p:nvCxnSpPr>
        <p:spPr bwMode="auto">
          <a:xfrm flipV="1">
            <a:off x="8475045" y="4115267"/>
            <a:ext cx="0" cy="1639305"/>
          </a:xfrm>
          <a:prstGeom prst="line">
            <a:avLst/>
          </a:prstGeom>
          <a:noFill/>
          <a:ln w="28575" cap="flat" cmpd="sng" algn="ctr">
            <a:solidFill>
              <a:schemeClr val="bg1"/>
            </a:solidFill>
            <a:prstDash val="solid"/>
            <a:round/>
            <a:headEnd type="none" w="med" len="med"/>
            <a:tailEnd type="none" w="med" len="med"/>
          </a:ln>
          <a:effectLst/>
        </p:spPr>
      </p:cxnSp>
      <p:grpSp>
        <p:nvGrpSpPr>
          <p:cNvPr id="463" name="Group 462">
            <a:extLst>
              <a:ext uri="{FF2B5EF4-FFF2-40B4-BE49-F238E27FC236}">
                <a16:creationId xmlns:a16="http://schemas.microsoft.com/office/drawing/2014/main" id="{102B6FAB-ABE7-4FFC-9FBA-668B57B5B208}"/>
              </a:ext>
            </a:extLst>
          </p:cNvPr>
          <p:cNvGrpSpPr/>
          <p:nvPr/>
        </p:nvGrpSpPr>
        <p:grpSpPr>
          <a:xfrm>
            <a:off x="8425861" y="4122327"/>
            <a:ext cx="51001" cy="1632244"/>
            <a:chOff x="1008481" y="1851548"/>
            <a:chExt cx="64008" cy="2844841"/>
          </a:xfrm>
        </p:grpSpPr>
        <p:cxnSp>
          <p:nvCxnSpPr>
            <p:cNvPr id="464" name="Straight Connector 463">
              <a:extLst>
                <a:ext uri="{FF2B5EF4-FFF2-40B4-BE49-F238E27FC236}">
                  <a16:creationId xmlns:a16="http://schemas.microsoft.com/office/drawing/2014/main" id="{13E1A498-4BF4-4943-AEF1-6B5D4C4D9560}"/>
                </a:ext>
              </a:extLst>
            </p:cNvPr>
            <p:cNvCxnSpPr>
              <a:cxnSpLocks/>
            </p:cNvCxnSpPr>
            <p:nvPr/>
          </p:nvCxnSpPr>
          <p:spPr bwMode="auto">
            <a:xfrm flipH="1">
              <a:off x="1008481" y="18515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65" name="Straight Connector 464">
              <a:extLst>
                <a:ext uri="{FF2B5EF4-FFF2-40B4-BE49-F238E27FC236}">
                  <a16:creationId xmlns:a16="http://schemas.microsoft.com/office/drawing/2014/main" id="{DD749E28-339B-4AD6-9297-98DCDECF4541}"/>
                </a:ext>
              </a:extLst>
            </p:cNvPr>
            <p:cNvCxnSpPr>
              <a:cxnSpLocks/>
            </p:cNvCxnSpPr>
            <p:nvPr/>
          </p:nvCxnSpPr>
          <p:spPr bwMode="auto">
            <a:xfrm flipH="1">
              <a:off x="1008481" y="242051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66" name="Straight Connector 465">
              <a:extLst>
                <a:ext uri="{FF2B5EF4-FFF2-40B4-BE49-F238E27FC236}">
                  <a16:creationId xmlns:a16="http://schemas.microsoft.com/office/drawing/2014/main" id="{1DFBBCEE-FBE7-4DD3-9DF4-7852FB57ADFA}"/>
                </a:ext>
              </a:extLst>
            </p:cNvPr>
            <p:cNvCxnSpPr>
              <a:cxnSpLocks/>
            </p:cNvCxnSpPr>
            <p:nvPr/>
          </p:nvCxnSpPr>
          <p:spPr bwMode="auto">
            <a:xfrm flipH="1">
              <a:off x="1008481" y="29894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67" name="Straight Connector 466">
              <a:extLst>
                <a:ext uri="{FF2B5EF4-FFF2-40B4-BE49-F238E27FC236}">
                  <a16:creationId xmlns:a16="http://schemas.microsoft.com/office/drawing/2014/main" id="{7F573DE0-78C2-40D6-A30B-DA3CB5296722}"/>
                </a:ext>
              </a:extLst>
            </p:cNvPr>
            <p:cNvCxnSpPr>
              <a:cxnSpLocks/>
            </p:cNvCxnSpPr>
            <p:nvPr/>
          </p:nvCxnSpPr>
          <p:spPr bwMode="auto">
            <a:xfrm flipH="1">
              <a:off x="1008481" y="35584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68" name="Straight Connector 467">
              <a:extLst>
                <a:ext uri="{FF2B5EF4-FFF2-40B4-BE49-F238E27FC236}">
                  <a16:creationId xmlns:a16="http://schemas.microsoft.com/office/drawing/2014/main" id="{6A276D4F-A7FF-4DBC-9B9B-FAA3B5B1A42A}"/>
                </a:ext>
              </a:extLst>
            </p:cNvPr>
            <p:cNvCxnSpPr>
              <a:cxnSpLocks/>
            </p:cNvCxnSpPr>
            <p:nvPr/>
          </p:nvCxnSpPr>
          <p:spPr bwMode="auto">
            <a:xfrm flipH="1">
              <a:off x="1008481" y="41274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69" name="Straight Connector 468">
              <a:extLst>
                <a:ext uri="{FF2B5EF4-FFF2-40B4-BE49-F238E27FC236}">
                  <a16:creationId xmlns:a16="http://schemas.microsoft.com/office/drawing/2014/main" id="{4216A1CA-59F5-4FBD-8304-B769564E3E8E}"/>
                </a:ext>
              </a:extLst>
            </p:cNvPr>
            <p:cNvCxnSpPr>
              <a:cxnSpLocks/>
            </p:cNvCxnSpPr>
            <p:nvPr/>
          </p:nvCxnSpPr>
          <p:spPr bwMode="auto">
            <a:xfrm flipH="1">
              <a:off x="1008481" y="4696389"/>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470" name="TextBox 469">
            <a:extLst>
              <a:ext uri="{FF2B5EF4-FFF2-40B4-BE49-F238E27FC236}">
                <a16:creationId xmlns:a16="http://schemas.microsoft.com/office/drawing/2014/main" id="{404CA3F3-10E6-4A99-93A5-9C164B67647E}"/>
              </a:ext>
            </a:extLst>
          </p:cNvPr>
          <p:cNvSpPr txBox="1"/>
          <p:nvPr/>
        </p:nvSpPr>
        <p:spPr bwMode="auto">
          <a:xfrm>
            <a:off x="7916823" y="3963659"/>
            <a:ext cx="56463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471" name="TextBox 470">
            <a:extLst>
              <a:ext uri="{FF2B5EF4-FFF2-40B4-BE49-F238E27FC236}">
                <a16:creationId xmlns:a16="http://schemas.microsoft.com/office/drawing/2014/main" id="{E866C941-E35A-418F-8A01-A5120C6A4E83}"/>
              </a:ext>
            </a:extLst>
          </p:cNvPr>
          <p:cNvSpPr txBox="1"/>
          <p:nvPr/>
        </p:nvSpPr>
        <p:spPr bwMode="auto">
          <a:xfrm>
            <a:off x="8000644" y="4277156"/>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472" name="TextBox 471">
            <a:extLst>
              <a:ext uri="{FF2B5EF4-FFF2-40B4-BE49-F238E27FC236}">
                <a16:creationId xmlns:a16="http://schemas.microsoft.com/office/drawing/2014/main" id="{B14D11CB-514E-4262-A170-AAB0D65EDBE0}"/>
              </a:ext>
            </a:extLst>
          </p:cNvPr>
          <p:cNvSpPr txBox="1"/>
          <p:nvPr/>
        </p:nvSpPr>
        <p:spPr bwMode="auto">
          <a:xfrm>
            <a:off x="8000644" y="4598633"/>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473" name="TextBox 472">
            <a:extLst>
              <a:ext uri="{FF2B5EF4-FFF2-40B4-BE49-F238E27FC236}">
                <a16:creationId xmlns:a16="http://schemas.microsoft.com/office/drawing/2014/main" id="{DBBCE133-8009-4F8B-95D8-2CD6D1E51936}"/>
              </a:ext>
            </a:extLst>
          </p:cNvPr>
          <p:cNvSpPr txBox="1"/>
          <p:nvPr/>
        </p:nvSpPr>
        <p:spPr bwMode="auto">
          <a:xfrm>
            <a:off x="8000644" y="4944197"/>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474" name="TextBox 473">
            <a:extLst>
              <a:ext uri="{FF2B5EF4-FFF2-40B4-BE49-F238E27FC236}">
                <a16:creationId xmlns:a16="http://schemas.microsoft.com/office/drawing/2014/main" id="{27B357D2-9A03-4381-ADE0-19F0AF83D85F}"/>
              </a:ext>
            </a:extLst>
          </p:cNvPr>
          <p:cNvSpPr txBox="1"/>
          <p:nvPr/>
        </p:nvSpPr>
        <p:spPr bwMode="auto">
          <a:xfrm>
            <a:off x="8000644" y="5261013"/>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475" name="TextBox 474">
            <a:extLst>
              <a:ext uri="{FF2B5EF4-FFF2-40B4-BE49-F238E27FC236}">
                <a16:creationId xmlns:a16="http://schemas.microsoft.com/office/drawing/2014/main" id="{3E0D8347-A5CB-42DC-B581-3BDC21CAC48B}"/>
              </a:ext>
            </a:extLst>
          </p:cNvPr>
          <p:cNvSpPr txBox="1"/>
          <p:nvPr/>
        </p:nvSpPr>
        <p:spPr bwMode="auto">
          <a:xfrm>
            <a:off x="8000644" y="5602009"/>
            <a:ext cx="4808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476" name="Group 475">
            <a:extLst>
              <a:ext uri="{FF2B5EF4-FFF2-40B4-BE49-F238E27FC236}">
                <a16:creationId xmlns:a16="http://schemas.microsoft.com/office/drawing/2014/main" id="{3900F7D9-69E2-4AA0-88B8-7F063AAC378E}"/>
              </a:ext>
            </a:extLst>
          </p:cNvPr>
          <p:cNvGrpSpPr/>
          <p:nvPr/>
        </p:nvGrpSpPr>
        <p:grpSpPr>
          <a:xfrm>
            <a:off x="8470283" y="5744980"/>
            <a:ext cx="2727376" cy="66236"/>
            <a:chOff x="1060300" y="5771171"/>
            <a:chExt cx="2727376" cy="66236"/>
          </a:xfrm>
        </p:grpSpPr>
        <p:cxnSp>
          <p:nvCxnSpPr>
            <p:cNvPr id="477" name="Straight Connector 476">
              <a:extLst>
                <a:ext uri="{FF2B5EF4-FFF2-40B4-BE49-F238E27FC236}">
                  <a16:creationId xmlns:a16="http://schemas.microsoft.com/office/drawing/2014/main" id="{28D41F80-B32E-451E-B92C-AF42C710D7F6}"/>
                </a:ext>
              </a:extLst>
            </p:cNvPr>
            <p:cNvCxnSpPr>
              <a:cxnSpLocks/>
            </p:cNvCxnSpPr>
            <p:nvPr/>
          </p:nvCxnSpPr>
          <p:spPr bwMode="auto">
            <a:xfrm>
              <a:off x="1060300" y="5780762"/>
              <a:ext cx="2725808" cy="0"/>
            </a:xfrm>
            <a:prstGeom prst="line">
              <a:avLst/>
            </a:prstGeom>
            <a:noFill/>
            <a:ln w="28575" cap="flat" cmpd="sng" algn="ctr">
              <a:solidFill>
                <a:schemeClr val="bg1"/>
              </a:solidFill>
              <a:prstDash val="solid"/>
              <a:round/>
              <a:headEnd type="none" w="med" len="med"/>
              <a:tailEnd type="none" w="med" len="med"/>
            </a:ln>
            <a:effectLst/>
          </p:spPr>
        </p:cxnSp>
        <p:grpSp>
          <p:nvGrpSpPr>
            <p:cNvPr id="478" name="Group 477">
              <a:extLst>
                <a:ext uri="{FF2B5EF4-FFF2-40B4-BE49-F238E27FC236}">
                  <a16:creationId xmlns:a16="http://schemas.microsoft.com/office/drawing/2014/main" id="{651EBC97-D0E1-411F-9066-5FAC2BE6A83C}"/>
                </a:ext>
              </a:extLst>
            </p:cNvPr>
            <p:cNvGrpSpPr/>
            <p:nvPr/>
          </p:nvGrpSpPr>
          <p:grpSpPr>
            <a:xfrm>
              <a:off x="1066881" y="5771171"/>
              <a:ext cx="598862" cy="65627"/>
              <a:chOff x="1077928" y="4707139"/>
              <a:chExt cx="658866" cy="64008"/>
            </a:xfrm>
          </p:grpSpPr>
          <p:cxnSp>
            <p:nvCxnSpPr>
              <p:cNvPr id="488" name="Straight Connector 487">
                <a:extLst>
                  <a:ext uri="{FF2B5EF4-FFF2-40B4-BE49-F238E27FC236}">
                    <a16:creationId xmlns:a16="http://schemas.microsoft.com/office/drawing/2014/main" id="{25D9A237-F1DB-45A4-A447-C3A9AAC2F2D3}"/>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89" name="Straight Connector 488">
                <a:extLst>
                  <a:ext uri="{FF2B5EF4-FFF2-40B4-BE49-F238E27FC236}">
                    <a16:creationId xmlns:a16="http://schemas.microsoft.com/office/drawing/2014/main" id="{C3BC4250-BB8E-460B-A3CD-06D2484B946A}"/>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0" name="Straight Connector 489">
                <a:extLst>
                  <a:ext uri="{FF2B5EF4-FFF2-40B4-BE49-F238E27FC236}">
                    <a16:creationId xmlns:a16="http://schemas.microsoft.com/office/drawing/2014/main" id="{C4D55D18-E4C9-4636-A032-9B91B5066544}"/>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grpSp>
        <p:grpSp>
          <p:nvGrpSpPr>
            <p:cNvPr id="479" name="Group 478">
              <a:extLst>
                <a:ext uri="{FF2B5EF4-FFF2-40B4-BE49-F238E27FC236}">
                  <a16:creationId xmlns:a16="http://schemas.microsoft.com/office/drawing/2014/main" id="{AE4F43A3-50F9-4709-BD1F-984712251C65}"/>
                </a:ext>
              </a:extLst>
            </p:cNvPr>
            <p:cNvGrpSpPr/>
            <p:nvPr/>
          </p:nvGrpSpPr>
          <p:grpSpPr>
            <a:xfrm>
              <a:off x="1974765" y="5771780"/>
              <a:ext cx="598862" cy="65627"/>
              <a:chOff x="1077928" y="4707139"/>
              <a:chExt cx="658866" cy="64008"/>
            </a:xfrm>
          </p:grpSpPr>
          <p:cxnSp>
            <p:nvCxnSpPr>
              <p:cNvPr id="485" name="Straight Connector 484">
                <a:extLst>
                  <a:ext uri="{FF2B5EF4-FFF2-40B4-BE49-F238E27FC236}">
                    <a16:creationId xmlns:a16="http://schemas.microsoft.com/office/drawing/2014/main" id="{C83E8062-B555-4148-BC41-846D11341D71}"/>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86" name="Straight Connector 485">
                <a:extLst>
                  <a:ext uri="{FF2B5EF4-FFF2-40B4-BE49-F238E27FC236}">
                    <a16:creationId xmlns:a16="http://schemas.microsoft.com/office/drawing/2014/main" id="{584A0A2A-7E70-44A8-B130-11D9FAF492F7}"/>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3ABFA40A-B966-4EA1-8147-D6BF29E3E74E}"/>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grpSp>
        <p:grpSp>
          <p:nvGrpSpPr>
            <p:cNvPr id="480" name="Group 479">
              <a:extLst>
                <a:ext uri="{FF2B5EF4-FFF2-40B4-BE49-F238E27FC236}">
                  <a16:creationId xmlns:a16="http://schemas.microsoft.com/office/drawing/2014/main" id="{A3887579-0D59-4E88-82A0-F13706B18BE8}"/>
                </a:ext>
              </a:extLst>
            </p:cNvPr>
            <p:cNvGrpSpPr/>
            <p:nvPr/>
          </p:nvGrpSpPr>
          <p:grpSpPr>
            <a:xfrm>
              <a:off x="2885526" y="5771171"/>
              <a:ext cx="598862" cy="65627"/>
              <a:chOff x="1077928" y="4707139"/>
              <a:chExt cx="658866" cy="64008"/>
            </a:xfrm>
          </p:grpSpPr>
          <p:cxnSp>
            <p:nvCxnSpPr>
              <p:cNvPr id="482" name="Straight Connector 481">
                <a:extLst>
                  <a:ext uri="{FF2B5EF4-FFF2-40B4-BE49-F238E27FC236}">
                    <a16:creationId xmlns:a16="http://schemas.microsoft.com/office/drawing/2014/main" id="{BCAEA99D-A110-4271-A04F-A7CA7B8BA0F3}"/>
                  </a:ext>
                </a:extLst>
              </p:cNvPr>
              <p:cNvCxnSpPr>
                <a:cxnSpLocks/>
              </p:cNvCxnSpPr>
              <p:nvPr/>
            </p:nvCxnSpPr>
            <p:spPr bwMode="auto">
              <a:xfrm>
                <a:off x="1077928"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83" name="Straight Connector 482">
                <a:extLst>
                  <a:ext uri="{FF2B5EF4-FFF2-40B4-BE49-F238E27FC236}">
                    <a16:creationId xmlns:a16="http://schemas.microsoft.com/office/drawing/2014/main" id="{42A23A8A-7EA6-4BB0-8487-BA22F185DFF6}"/>
                  </a:ext>
                </a:extLst>
              </p:cNvPr>
              <p:cNvCxnSpPr>
                <a:cxnSpLocks/>
              </p:cNvCxnSpPr>
              <p:nvPr/>
            </p:nvCxnSpPr>
            <p:spPr bwMode="auto">
              <a:xfrm>
                <a:off x="1407361" y="470713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84" name="Straight Connector 483">
                <a:extLst>
                  <a:ext uri="{FF2B5EF4-FFF2-40B4-BE49-F238E27FC236}">
                    <a16:creationId xmlns:a16="http://schemas.microsoft.com/office/drawing/2014/main" id="{FCEB1A7A-2FCB-411F-B7A5-6D5D23F2F4D8}"/>
                  </a:ext>
                </a:extLst>
              </p:cNvPr>
              <p:cNvCxnSpPr>
                <a:cxnSpLocks/>
              </p:cNvCxnSpPr>
              <p:nvPr/>
            </p:nvCxnSpPr>
            <p:spPr bwMode="auto">
              <a:xfrm>
                <a:off x="1736794" y="4707139"/>
                <a:ext cx="0" cy="64008"/>
              </a:xfrm>
              <a:prstGeom prst="line">
                <a:avLst/>
              </a:prstGeom>
              <a:noFill/>
              <a:ln w="28575" cap="flat" cmpd="sng" algn="ctr">
                <a:solidFill>
                  <a:schemeClr val="bg1"/>
                </a:solidFill>
                <a:prstDash val="solid"/>
                <a:round/>
                <a:headEnd type="none" w="med" len="med"/>
                <a:tailEnd type="none" w="med" len="med"/>
              </a:ln>
              <a:effectLst/>
            </p:spPr>
          </p:cxnSp>
        </p:grpSp>
        <p:cxnSp>
          <p:nvCxnSpPr>
            <p:cNvPr id="481" name="Straight Connector 480">
              <a:extLst>
                <a:ext uri="{FF2B5EF4-FFF2-40B4-BE49-F238E27FC236}">
                  <a16:creationId xmlns:a16="http://schemas.microsoft.com/office/drawing/2014/main" id="{5D95EBBF-569C-4CD5-983C-0404D685CC55}"/>
                </a:ext>
              </a:extLst>
            </p:cNvPr>
            <p:cNvCxnSpPr>
              <a:cxnSpLocks/>
            </p:cNvCxnSpPr>
            <p:nvPr/>
          </p:nvCxnSpPr>
          <p:spPr bwMode="auto">
            <a:xfrm>
              <a:off x="3787676" y="5771171"/>
              <a:ext cx="0" cy="65627"/>
            </a:xfrm>
            <a:prstGeom prst="line">
              <a:avLst/>
            </a:prstGeom>
            <a:noFill/>
            <a:ln w="28575" cap="flat" cmpd="sng" algn="ctr">
              <a:solidFill>
                <a:schemeClr val="bg1"/>
              </a:solidFill>
              <a:prstDash val="solid"/>
              <a:round/>
              <a:headEnd type="none" w="med" len="med"/>
              <a:tailEnd type="none" w="med" len="med"/>
            </a:ln>
            <a:effectLst/>
          </p:spPr>
        </p:cxnSp>
      </p:grpSp>
      <p:sp>
        <p:nvSpPr>
          <p:cNvPr id="491" name="TextBox 490">
            <a:extLst>
              <a:ext uri="{FF2B5EF4-FFF2-40B4-BE49-F238E27FC236}">
                <a16:creationId xmlns:a16="http://schemas.microsoft.com/office/drawing/2014/main" id="{0C5AFE0E-9A6C-46DA-BC4B-3338768EBD1E}"/>
              </a:ext>
            </a:extLst>
          </p:cNvPr>
          <p:cNvSpPr txBox="1"/>
          <p:nvPr/>
        </p:nvSpPr>
        <p:spPr bwMode="auto">
          <a:xfrm>
            <a:off x="8309309" y="5754409"/>
            <a:ext cx="3341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492" name="TextBox 491">
            <a:extLst>
              <a:ext uri="{FF2B5EF4-FFF2-40B4-BE49-F238E27FC236}">
                <a16:creationId xmlns:a16="http://schemas.microsoft.com/office/drawing/2014/main" id="{982D92FC-1EF1-49FD-BB9F-B055F31D6460}"/>
              </a:ext>
            </a:extLst>
          </p:cNvPr>
          <p:cNvSpPr txBox="1"/>
          <p:nvPr/>
        </p:nvSpPr>
        <p:spPr bwMode="auto">
          <a:xfrm>
            <a:off x="8610409" y="5753963"/>
            <a:ext cx="3341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493" name="TextBox 492">
            <a:extLst>
              <a:ext uri="{FF2B5EF4-FFF2-40B4-BE49-F238E27FC236}">
                <a16:creationId xmlns:a16="http://schemas.microsoft.com/office/drawing/2014/main" id="{8F0A0734-F848-4F55-9037-8165BEA065BF}"/>
              </a:ext>
            </a:extLst>
          </p:cNvPr>
          <p:cNvSpPr txBox="1"/>
          <p:nvPr/>
        </p:nvSpPr>
        <p:spPr bwMode="auto">
          <a:xfrm>
            <a:off x="8915744" y="5745651"/>
            <a:ext cx="3341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494" name="TextBox 493">
            <a:extLst>
              <a:ext uri="{FF2B5EF4-FFF2-40B4-BE49-F238E27FC236}">
                <a16:creationId xmlns:a16="http://schemas.microsoft.com/office/drawing/2014/main" id="{9FA6D33E-2CAB-457A-B8AB-346128C72F02}"/>
              </a:ext>
            </a:extLst>
          </p:cNvPr>
          <p:cNvSpPr txBox="1"/>
          <p:nvPr/>
        </p:nvSpPr>
        <p:spPr bwMode="auto">
          <a:xfrm>
            <a:off x="9216844" y="5745205"/>
            <a:ext cx="3341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495" name="TextBox 494">
            <a:extLst>
              <a:ext uri="{FF2B5EF4-FFF2-40B4-BE49-F238E27FC236}">
                <a16:creationId xmlns:a16="http://schemas.microsoft.com/office/drawing/2014/main" id="{8659FD49-8A70-4A82-B73D-35FB13B60461}"/>
              </a:ext>
            </a:extLst>
          </p:cNvPr>
          <p:cNvSpPr txBox="1"/>
          <p:nvPr/>
        </p:nvSpPr>
        <p:spPr bwMode="auto">
          <a:xfrm>
            <a:off x="9497296" y="5753137"/>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496" name="TextBox 495">
            <a:extLst>
              <a:ext uri="{FF2B5EF4-FFF2-40B4-BE49-F238E27FC236}">
                <a16:creationId xmlns:a16="http://schemas.microsoft.com/office/drawing/2014/main" id="{FE1D961D-5C10-41BB-9BFD-BE22BF009D95}"/>
              </a:ext>
            </a:extLst>
          </p:cNvPr>
          <p:cNvSpPr txBox="1"/>
          <p:nvPr/>
        </p:nvSpPr>
        <p:spPr bwMode="auto">
          <a:xfrm>
            <a:off x="9798396" y="5752691"/>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497" name="TextBox 496">
            <a:extLst>
              <a:ext uri="{FF2B5EF4-FFF2-40B4-BE49-F238E27FC236}">
                <a16:creationId xmlns:a16="http://schemas.microsoft.com/office/drawing/2014/main" id="{D9037A00-D33F-4C1E-A3B7-EB3B40A92AF6}"/>
              </a:ext>
            </a:extLst>
          </p:cNvPr>
          <p:cNvSpPr txBox="1"/>
          <p:nvPr/>
        </p:nvSpPr>
        <p:spPr bwMode="auto">
          <a:xfrm>
            <a:off x="10103731" y="5744379"/>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498" name="TextBox 497">
            <a:extLst>
              <a:ext uri="{FF2B5EF4-FFF2-40B4-BE49-F238E27FC236}">
                <a16:creationId xmlns:a16="http://schemas.microsoft.com/office/drawing/2014/main" id="{6E0FE1BB-CFA8-4C44-95A3-4CE8A02EF811}"/>
              </a:ext>
            </a:extLst>
          </p:cNvPr>
          <p:cNvSpPr txBox="1"/>
          <p:nvPr/>
        </p:nvSpPr>
        <p:spPr bwMode="auto">
          <a:xfrm>
            <a:off x="10404831" y="5743933"/>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499" name="TextBox 498">
            <a:extLst>
              <a:ext uri="{FF2B5EF4-FFF2-40B4-BE49-F238E27FC236}">
                <a16:creationId xmlns:a16="http://schemas.microsoft.com/office/drawing/2014/main" id="{6D46DE2D-38A6-4F49-90EA-E45B93843194}"/>
              </a:ext>
            </a:extLst>
          </p:cNvPr>
          <p:cNvSpPr txBox="1"/>
          <p:nvPr/>
        </p:nvSpPr>
        <p:spPr bwMode="auto">
          <a:xfrm>
            <a:off x="10695608" y="5746946"/>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500" name="TextBox 499">
            <a:extLst>
              <a:ext uri="{FF2B5EF4-FFF2-40B4-BE49-F238E27FC236}">
                <a16:creationId xmlns:a16="http://schemas.microsoft.com/office/drawing/2014/main" id="{480CF45E-612F-471E-8414-5FD50E538948}"/>
              </a:ext>
            </a:extLst>
          </p:cNvPr>
          <p:cNvSpPr txBox="1"/>
          <p:nvPr/>
        </p:nvSpPr>
        <p:spPr bwMode="auto">
          <a:xfrm>
            <a:off x="10996708" y="5746500"/>
            <a:ext cx="3941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501" name="TextBox 500">
            <a:extLst>
              <a:ext uri="{FF2B5EF4-FFF2-40B4-BE49-F238E27FC236}">
                <a16:creationId xmlns:a16="http://schemas.microsoft.com/office/drawing/2014/main" id="{30C8B913-F80C-4184-BCFB-DBA9BA14332D}"/>
              </a:ext>
            </a:extLst>
          </p:cNvPr>
          <p:cNvSpPr txBox="1"/>
          <p:nvPr/>
        </p:nvSpPr>
        <p:spPr bwMode="auto">
          <a:xfrm>
            <a:off x="9121298" y="1454375"/>
            <a:ext cx="1561491" cy="338554"/>
          </a:xfrm>
          <a:prstGeom prst="rect">
            <a:avLst/>
          </a:prstGeom>
          <a:noFill/>
          <a:ln>
            <a:noFill/>
          </a:ln>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PD-L1 CPS ≥10</a:t>
            </a:r>
          </a:p>
        </p:txBody>
      </p:sp>
      <p:sp>
        <p:nvSpPr>
          <p:cNvPr id="502" name="TextBox 501">
            <a:extLst>
              <a:ext uri="{FF2B5EF4-FFF2-40B4-BE49-F238E27FC236}">
                <a16:creationId xmlns:a16="http://schemas.microsoft.com/office/drawing/2014/main" id="{D0CC91DD-384B-4CC9-AFCD-74638AF16C5F}"/>
              </a:ext>
            </a:extLst>
          </p:cNvPr>
          <p:cNvSpPr txBox="1"/>
          <p:nvPr/>
        </p:nvSpPr>
        <p:spPr bwMode="auto">
          <a:xfrm>
            <a:off x="8449978" y="5056758"/>
            <a:ext cx="192133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Median (range)</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21.1 mo (1.3+ to 24.2+)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9.4 mo (2.1+ to 21.5+)</a:t>
            </a:r>
          </a:p>
        </p:txBody>
      </p:sp>
      <p:grpSp>
        <p:nvGrpSpPr>
          <p:cNvPr id="610" name="Group 609">
            <a:extLst>
              <a:ext uri="{FF2B5EF4-FFF2-40B4-BE49-F238E27FC236}">
                <a16:creationId xmlns:a16="http://schemas.microsoft.com/office/drawing/2014/main" id="{E0671AA6-785A-46E7-BC33-A46B9FE2222B}"/>
              </a:ext>
            </a:extLst>
          </p:cNvPr>
          <p:cNvGrpSpPr/>
          <p:nvPr/>
        </p:nvGrpSpPr>
        <p:grpSpPr>
          <a:xfrm>
            <a:off x="8967476" y="4365059"/>
            <a:ext cx="1670532" cy="997637"/>
            <a:chOff x="9090361" y="4365059"/>
            <a:chExt cx="1670532" cy="997637"/>
          </a:xfrm>
        </p:grpSpPr>
        <p:cxnSp>
          <p:nvCxnSpPr>
            <p:cNvPr id="510" name="Straight Connector 509">
              <a:extLst>
                <a:ext uri="{FF2B5EF4-FFF2-40B4-BE49-F238E27FC236}">
                  <a16:creationId xmlns:a16="http://schemas.microsoft.com/office/drawing/2014/main" id="{6215513A-1DED-4DE6-8508-52133AAD2658}"/>
                </a:ext>
              </a:extLst>
            </p:cNvPr>
            <p:cNvCxnSpPr/>
            <p:nvPr/>
          </p:nvCxnSpPr>
          <p:spPr bwMode="auto">
            <a:xfrm>
              <a:off x="9216291" y="4428879"/>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512A224D-1B87-4A80-AECF-7E321BF0D4FE}"/>
                </a:ext>
              </a:extLst>
            </p:cNvPr>
            <p:cNvCxnSpPr/>
            <p:nvPr/>
          </p:nvCxnSpPr>
          <p:spPr bwMode="auto">
            <a:xfrm>
              <a:off x="9090361" y="4365059"/>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12" name="Straight Connector 511">
              <a:extLst>
                <a:ext uri="{FF2B5EF4-FFF2-40B4-BE49-F238E27FC236}">
                  <a16:creationId xmlns:a16="http://schemas.microsoft.com/office/drawing/2014/main" id="{B5C350C6-A6CE-4B8A-A273-F1983090EE9D}"/>
                </a:ext>
              </a:extLst>
            </p:cNvPr>
            <p:cNvCxnSpPr/>
            <p:nvPr/>
          </p:nvCxnSpPr>
          <p:spPr bwMode="auto">
            <a:xfrm>
              <a:off x="9405815" y="4639600"/>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14" name="Straight Connector 513">
              <a:extLst>
                <a:ext uri="{FF2B5EF4-FFF2-40B4-BE49-F238E27FC236}">
                  <a16:creationId xmlns:a16="http://schemas.microsoft.com/office/drawing/2014/main" id="{BA36FA8C-4380-4597-B57A-02857EDE113F}"/>
                </a:ext>
              </a:extLst>
            </p:cNvPr>
            <p:cNvCxnSpPr/>
            <p:nvPr/>
          </p:nvCxnSpPr>
          <p:spPr bwMode="auto">
            <a:xfrm>
              <a:off x="9927911" y="4966512"/>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15" name="Straight Connector 514">
              <a:extLst>
                <a:ext uri="{FF2B5EF4-FFF2-40B4-BE49-F238E27FC236}">
                  <a16:creationId xmlns:a16="http://schemas.microsoft.com/office/drawing/2014/main" id="{904FC760-3006-421A-9DF1-B5CC3F95C9C0}"/>
                </a:ext>
              </a:extLst>
            </p:cNvPr>
            <p:cNvCxnSpPr/>
            <p:nvPr/>
          </p:nvCxnSpPr>
          <p:spPr bwMode="auto">
            <a:xfrm>
              <a:off x="9894381" y="4966720"/>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16" name="Straight Connector 515">
              <a:extLst>
                <a:ext uri="{FF2B5EF4-FFF2-40B4-BE49-F238E27FC236}">
                  <a16:creationId xmlns:a16="http://schemas.microsoft.com/office/drawing/2014/main" id="{7EE98FB6-E8A3-4985-9C9E-21917ADD0D23}"/>
                </a:ext>
              </a:extLst>
            </p:cNvPr>
            <p:cNvCxnSpPr/>
            <p:nvPr/>
          </p:nvCxnSpPr>
          <p:spPr bwMode="auto">
            <a:xfrm>
              <a:off x="9716852" y="4949234"/>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19" name="Straight Connector 518">
              <a:extLst>
                <a:ext uri="{FF2B5EF4-FFF2-40B4-BE49-F238E27FC236}">
                  <a16:creationId xmlns:a16="http://schemas.microsoft.com/office/drawing/2014/main" id="{219E98C3-B720-4D2A-B22B-5B6D07098755}"/>
                </a:ext>
              </a:extLst>
            </p:cNvPr>
            <p:cNvCxnSpPr/>
            <p:nvPr/>
          </p:nvCxnSpPr>
          <p:spPr bwMode="auto">
            <a:xfrm>
              <a:off x="10042537" y="5042124"/>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20" name="Straight Connector 519">
              <a:extLst>
                <a:ext uri="{FF2B5EF4-FFF2-40B4-BE49-F238E27FC236}">
                  <a16:creationId xmlns:a16="http://schemas.microsoft.com/office/drawing/2014/main" id="{45B70ECD-6829-466C-BC8D-5E1D01C89E5F}"/>
                </a:ext>
              </a:extLst>
            </p:cNvPr>
            <p:cNvCxnSpPr/>
            <p:nvPr/>
          </p:nvCxnSpPr>
          <p:spPr bwMode="auto">
            <a:xfrm>
              <a:off x="10106495" y="5043582"/>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21" name="Straight Connector 520">
              <a:extLst>
                <a:ext uri="{FF2B5EF4-FFF2-40B4-BE49-F238E27FC236}">
                  <a16:creationId xmlns:a16="http://schemas.microsoft.com/office/drawing/2014/main" id="{97AB822D-5ACB-4B19-B766-A205954B93D5}"/>
                </a:ext>
              </a:extLst>
            </p:cNvPr>
            <p:cNvCxnSpPr/>
            <p:nvPr/>
          </p:nvCxnSpPr>
          <p:spPr bwMode="auto">
            <a:xfrm>
              <a:off x="9991697" y="5019335"/>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22" name="Straight Connector 521">
              <a:extLst>
                <a:ext uri="{FF2B5EF4-FFF2-40B4-BE49-F238E27FC236}">
                  <a16:creationId xmlns:a16="http://schemas.microsoft.com/office/drawing/2014/main" id="{A4D578A3-46F2-4FB7-9C86-8EB36DC0F573}"/>
                </a:ext>
              </a:extLst>
            </p:cNvPr>
            <p:cNvCxnSpPr/>
            <p:nvPr/>
          </p:nvCxnSpPr>
          <p:spPr bwMode="auto">
            <a:xfrm>
              <a:off x="10184766" y="5042731"/>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32E3257E-9753-47E0-9CFB-6C746B711F6B}"/>
                </a:ext>
              </a:extLst>
            </p:cNvPr>
            <p:cNvCxnSpPr/>
            <p:nvPr/>
          </p:nvCxnSpPr>
          <p:spPr bwMode="auto">
            <a:xfrm>
              <a:off x="10071176" y="5042124"/>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3C53E7DA-5538-4A5F-A6CA-207061E4E135}"/>
                </a:ext>
              </a:extLst>
            </p:cNvPr>
            <p:cNvCxnSpPr/>
            <p:nvPr/>
          </p:nvCxnSpPr>
          <p:spPr bwMode="auto">
            <a:xfrm>
              <a:off x="10245239" y="5081776"/>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27" name="Straight Connector 526">
              <a:extLst>
                <a:ext uri="{FF2B5EF4-FFF2-40B4-BE49-F238E27FC236}">
                  <a16:creationId xmlns:a16="http://schemas.microsoft.com/office/drawing/2014/main" id="{D9BFD05A-D9AF-4521-BF04-6EE7E9F3A5E3}"/>
                </a:ext>
              </a:extLst>
            </p:cNvPr>
            <p:cNvCxnSpPr/>
            <p:nvPr/>
          </p:nvCxnSpPr>
          <p:spPr bwMode="auto">
            <a:xfrm>
              <a:off x="10322557" y="5152781"/>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46655683-2C0A-42C7-ACDB-85AD3185F053}"/>
                </a:ext>
              </a:extLst>
            </p:cNvPr>
            <p:cNvCxnSpPr/>
            <p:nvPr/>
          </p:nvCxnSpPr>
          <p:spPr bwMode="auto">
            <a:xfrm>
              <a:off x="10354849" y="5152856"/>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A46B8B73-5666-4A83-A09E-9C6EB2BB361F}"/>
                </a:ext>
              </a:extLst>
            </p:cNvPr>
            <p:cNvCxnSpPr/>
            <p:nvPr/>
          </p:nvCxnSpPr>
          <p:spPr bwMode="auto">
            <a:xfrm>
              <a:off x="10459798" y="5148262"/>
              <a:ext cx="0" cy="92176"/>
            </a:xfrm>
            <a:prstGeom prst="line">
              <a:avLst/>
            </a:prstGeom>
            <a:noFill/>
            <a:ln w="28575" cap="flat" cmpd="sng" algn="ctr">
              <a:solidFill>
                <a:schemeClr val="accent3"/>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B5304E70-94DA-4D2F-9727-14133D13DB5B}"/>
                </a:ext>
              </a:extLst>
            </p:cNvPr>
            <p:cNvCxnSpPr/>
            <p:nvPr/>
          </p:nvCxnSpPr>
          <p:spPr bwMode="auto">
            <a:xfrm>
              <a:off x="10760893" y="5270520"/>
              <a:ext cx="0" cy="92176"/>
            </a:xfrm>
            <a:prstGeom prst="line">
              <a:avLst/>
            </a:prstGeom>
            <a:noFill/>
            <a:ln w="28575" cap="flat" cmpd="sng" algn="ctr">
              <a:solidFill>
                <a:schemeClr val="accent3"/>
              </a:solidFill>
              <a:prstDash val="solid"/>
              <a:round/>
              <a:headEnd type="none" w="med" len="med"/>
              <a:tailEnd type="none" w="med" len="med"/>
            </a:ln>
            <a:effectLst/>
          </p:spPr>
        </p:cxnSp>
      </p:grpSp>
      <p:grpSp>
        <p:nvGrpSpPr>
          <p:cNvPr id="609" name="Group 608">
            <a:extLst>
              <a:ext uri="{FF2B5EF4-FFF2-40B4-BE49-F238E27FC236}">
                <a16:creationId xmlns:a16="http://schemas.microsoft.com/office/drawing/2014/main" id="{AB4D99AF-29EE-417E-B8C2-A19F191437F1}"/>
              </a:ext>
            </a:extLst>
          </p:cNvPr>
          <p:cNvGrpSpPr/>
          <p:nvPr/>
        </p:nvGrpSpPr>
        <p:grpSpPr>
          <a:xfrm>
            <a:off x="8610409" y="4031929"/>
            <a:ext cx="2298293" cy="937070"/>
            <a:chOff x="8733294" y="4031929"/>
            <a:chExt cx="2298293" cy="937070"/>
          </a:xfrm>
        </p:grpSpPr>
        <p:cxnSp>
          <p:nvCxnSpPr>
            <p:cNvPr id="506" name="Straight Connector 505">
              <a:extLst>
                <a:ext uri="{FF2B5EF4-FFF2-40B4-BE49-F238E27FC236}">
                  <a16:creationId xmlns:a16="http://schemas.microsoft.com/office/drawing/2014/main" id="{78E0910A-F59B-4F47-96B9-5C2515800ECB}"/>
                </a:ext>
              </a:extLst>
            </p:cNvPr>
            <p:cNvCxnSpPr/>
            <p:nvPr/>
          </p:nvCxnSpPr>
          <p:spPr bwMode="auto">
            <a:xfrm>
              <a:off x="8733294" y="403192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E4F34EDD-3E34-4F61-9E3B-3C3ABA23F6FA}"/>
                </a:ext>
              </a:extLst>
            </p:cNvPr>
            <p:cNvCxnSpPr/>
            <p:nvPr/>
          </p:nvCxnSpPr>
          <p:spPr bwMode="auto">
            <a:xfrm>
              <a:off x="8812884" y="403192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09" name="Straight Connector 508">
              <a:extLst>
                <a:ext uri="{FF2B5EF4-FFF2-40B4-BE49-F238E27FC236}">
                  <a16:creationId xmlns:a16="http://schemas.microsoft.com/office/drawing/2014/main" id="{10F08449-577C-4B78-BA51-FEE71BAD1D13}"/>
                </a:ext>
              </a:extLst>
            </p:cNvPr>
            <p:cNvCxnSpPr/>
            <p:nvPr/>
          </p:nvCxnSpPr>
          <p:spPr bwMode="auto">
            <a:xfrm>
              <a:off x="8781097" y="4031929"/>
              <a:ext cx="0" cy="92176"/>
            </a:xfrm>
            <a:prstGeom prst="line">
              <a:avLst/>
            </a:prstGeom>
            <a:noFill/>
            <a:ln w="28575" cap="flat" cmpd="sng" algn="ctr">
              <a:solidFill>
                <a:schemeClr val="accent1"/>
              </a:solidFill>
              <a:prstDash val="solid"/>
              <a:round/>
              <a:headEnd type="none" w="med" len="med"/>
              <a:tailEnd type="none" w="med" len="med"/>
            </a:ln>
            <a:effectLst/>
          </p:spPr>
        </p:cxnSp>
        <p:grpSp>
          <p:nvGrpSpPr>
            <p:cNvPr id="608" name="Group 607">
              <a:extLst>
                <a:ext uri="{FF2B5EF4-FFF2-40B4-BE49-F238E27FC236}">
                  <a16:creationId xmlns:a16="http://schemas.microsoft.com/office/drawing/2014/main" id="{9B2860C9-888B-467C-A044-F00AB62BBDB2}"/>
                </a:ext>
              </a:extLst>
            </p:cNvPr>
            <p:cNvGrpSpPr/>
            <p:nvPr/>
          </p:nvGrpSpPr>
          <p:grpSpPr>
            <a:xfrm>
              <a:off x="8990796" y="4063969"/>
              <a:ext cx="2040791" cy="905030"/>
              <a:chOff x="8990796" y="4063969"/>
              <a:chExt cx="2040791" cy="905030"/>
            </a:xfrm>
          </p:grpSpPr>
          <p:cxnSp>
            <p:nvCxnSpPr>
              <p:cNvPr id="534" name="Straight Connector 533">
                <a:extLst>
                  <a:ext uri="{FF2B5EF4-FFF2-40B4-BE49-F238E27FC236}">
                    <a16:creationId xmlns:a16="http://schemas.microsoft.com/office/drawing/2014/main" id="{15402D9B-0A63-4AB7-8DD9-56A68B1579F6}"/>
                  </a:ext>
                </a:extLst>
              </p:cNvPr>
              <p:cNvCxnSpPr/>
              <p:nvPr/>
            </p:nvCxnSpPr>
            <p:spPr bwMode="auto">
              <a:xfrm>
                <a:off x="9891576" y="4723484"/>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C635735A-54C8-4BD8-864E-569596B10730}"/>
                  </a:ext>
                </a:extLst>
              </p:cNvPr>
              <p:cNvCxnSpPr/>
              <p:nvPr/>
            </p:nvCxnSpPr>
            <p:spPr bwMode="auto">
              <a:xfrm>
                <a:off x="8990796" y="4063969"/>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36" name="Straight Connector 535">
                <a:extLst>
                  <a:ext uri="{FF2B5EF4-FFF2-40B4-BE49-F238E27FC236}">
                    <a16:creationId xmlns:a16="http://schemas.microsoft.com/office/drawing/2014/main" id="{06154C84-A9B6-4A0E-BEFA-CEE06FEA1CC1}"/>
                  </a:ext>
                </a:extLst>
              </p:cNvPr>
              <p:cNvCxnSpPr/>
              <p:nvPr/>
            </p:nvCxnSpPr>
            <p:spPr bwMode="auto">
              <a:xfrm>
                <a:off x="9917494" y="472257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37" name="Straight Connector 536">
                <a:extLst>
                  <a:ext uri="{FF2B5EF4-FFF2-40B4-BE49-F238E27FC236}">
                    <a16:creationId xmlns:a16="http://schemas.microsoft.com/office/drawing/2014/main" id="{C0EC4DB1-12A9-4383-9EC5-07D86E3F874A}"/>
                  </a:ext>
                </a:extLst>
              </p:cNvPr>
              <p:cNvCxnSpPr/>
              <p:nvPr/>
            </p:nvCxnSpPr>
            <p:spPr bwMode="auto">
              <a:xfrm>
                <a:off x="9531869" y="466102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73E011D4-C6F6-41C5-BE85-426E8827FA73}"/>
                  </a:ext>
                </a:extLst>
              </p:cNvPr>
              <p:cNvCxnSpPr/>
              <p:nvPr/>
            </p:nvCxnSpPr>
            <p:spPr bwMode="auto">
              <a:xfrm>
                <a:off x="9631616" y="4694635"/>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39" name="Straight Connector 538">
                <a:extLst>
                  <a:ext uri="{FF2B5EF4-FFF2-40B4-BE49-F238E27FC236}">
                    <a16:creationId xmlns:a16="http://schemas.microsoft.com/office/drawing/2014/main" id="{BF1A1B9B-428A-477E-8286-E5188746FF0B}"/>
                  </a:ext>
                </a:extLst>
              </p:cNvPr>
              <p:cNvCxnSpPr/>
              <p:nvPr/>
            </p:nvCxnSpPr>
            <p:spPr bwMode="auto">
              <a:xfrm>
                <a:off x="9699956" y="4724512"/>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40" name="Straight Connector 539">
                <a:extLst>
                  <a:ext uri="{FF2B5EF4-FFF2-40B4-BE49-F238E27FC236}">
                    <a16:creationId xmlns:a16="http://schemas.microsoft.com/office/drawing/2014/main" id="{9BE31A45-DEF9-4861-884A-5DDAB6EE5AD3}"/>
                  </a:ext>
                </a:extLst>
              </p:cNvPr>
              <p:cNvCxnSpPr/>
              <p:nvPr/>
            </p:nvCxnSpPr>
            <p:spPr bwMode="auto">
              <a:xfrm>
                <a:off x="9771837" y="4724512"/>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51D2F2AC-FC1D-4F56-A1BE-96C96D6BBB95}"/>
                  </a:ext>
                </a:extLst>
              </p:cNvPr>
              <p:cNvCxnSpPr/>
              <p:nvPr/>
            </p:nvCxnSpPr>
            <p:spPr bwMode="auto">
              <a:xfrm>
                <a:off x="9838491" y="4723484"/>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42" name="Straight Connector 541">
                <a:extLst>
                  <a:ext uri="{FF2B5EF4-FFF2-40B4-BE49-F238E27FC236}">
                    <a16:creationId xmlns:a16="http://schemas.microsoft.com/office/drawing/2014/main" id="{66DD8903-2BD3-45D0-8B18-4C5216734237}"/>
                  </a:ext>
                </a:extLst>
              </p:cNvPr>
              <p:cNvCxnSpPr/>
              <p:nvPr/>
            </p:nvCxnSpPr>
            <p:spPr bwMode="auto">
              <a:xfrm>
                <a:off x="9993073" y="4749942"/>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43" name="Straight Connector 542">
                <a:extLst>
                  <a:ext uri="{FF2B5EF4-FFF2-40B4-BE49-F238E27FC236}">
                    <a16:creationId xmlns:a16="http://schemas.microsoft.com/office/drawing/2014/main" id="{3857CA22-54C4-4D30-A0A3-097DF8BD1F64}"/>
                  </a:ext>
                </a:extLst>
              </p:cNvPr>
              <p:cNvCxnSpPr/>
              <p:nvPr/>
            </p:nvCxnSpPr>
            <p:spPr bwMode="auto">
              <a:xfrm>
                <a:off x="10042537" y="4750346"/>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44" name="Straight Connector 543">
                <a:extLst>
                  <a:ext uri="{FF2B5EF4-FFF2-40B4-BE49-F238E27FC236}">
                    <a16:creationId xmlns:a16="http://schemas.microsoft.com/office/drawing/2014/main" id="{127C2BE0-C580-4F40-A846-9453EF81A087}"/>
                  </a:ext>
                </a:extLst>
              </p:cNvPr>
              <p:cNvCxnSpPr/>
              <p:nvPr/>
            </p:nvCxnSpPr>
            <p:spPr bwMode="auto">
              <a:xfrm>
                <a:off x="10147000" y="475302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45" name="Straight Connector 544">
                <a:extLst>
                  <a:ext uri="{FF2B5EF4-FFF2-40B4-BE49-F238E27FC236}">
                    <a16:creationId xmlns:a16="http://schemas.microsoft.com/office/drawing/2014/main" id="{1F170067-21D5-4F8A-91B6-88AEA80E9BE6}"/>
                  </a:ext>
                </a:extLst>
              </p:cNvPr>
              <p:cNvCxnSpPr/>
              <p:nvPr/>
            </p:nvCxnSpPr>
            <p:spPr bwMode="auto">
              <a:xfrm>
                <a:off x="10112152" y="475302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46" name="Straight Connector 545">
                <a:extLst>
                  <a:ext uri="{FF2B5EF4-FFF2-40B4-BE49-F238E27FC236}">
                    <a16:creationId xmlns:a16="http://schemas.microsoft.com/office/drawing/2014/main" id="{44AABAD0-9CD6-4E1E-97EB-98A8D8721E2F}"/>
                  </a:ext>
                </a:extLst>
              </p:cNvPr>
              <p:cNvCxnSpPr/>
              <p:nvPr/>
            </p:nvCxnSpPr>
            <p:spPr bwMode="auto">
              <a:xfrm>
                <a:off x="10184766" y="475302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47" name="Straight Connector 546">
                <a:extLst>
                  <a:ext uri="{FF2B5EF4-FFF2-40B4-BE49-F238E27FC236}">
                    <a16:creationId xmlns:a16="http://schemas.microsoft.com/office/drawing/2014/main" id="{47A33329-534D-4077-ADB0-B66E0F50EE78}"/>
                  </a:ext>
                </a:extLst>
              </p:cNvPr>
              <p:cNvCxnSpPr/>
              <p:nvPr/>
            </p:nvCxnSpPr>
            <p:spPr bwMode="auto">
              <a:xfrm>
                <a:off x="10258356" y="475302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48" name="Straight Connector 547">
                <a:extLst>
                  <a:ext uri="{FF2B5EF4-FFF2-40B4-BE49-F238E27FC236}">
                    <a16:creationId xmlns:a16="http://schemas.microsoft.com/office/drawing/2014/main" id="{072C3F6E-AC3E-4D95-802C-A252567D3879}"/>
                  </a:ext>
                </a:extLst>
              </p:cNvPr>
              <p:cNvCxnSpPr/>
              <p:nvPr/>
            </p:nvCxnSpPr>
            <p:spPr bwMode="auto">
              <a:xfrm>
                <a:off x="10209949" y="475302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49" name="Straight Connector 548">
                <a:extLst>
                  <a:ext uri="{FF2B5EF4-FFF2-40B4-BE49-F238E27FC236}">
                    <a16:creationId xmlns:a16="http://schemas.microsoft.com/office/drawing/2014/main" id="{BE18185E-6E2E-4CC1-94ED-613355712AEF}"/>
                  </a:ext>
                </a:extLst>
              </p:cNvPr>
              <p:cNvCxnSpPr/>
              <p:nvPr/>
            </p:nvCxnSpPr>
            <p:spPr bwMode="auto">
              <a:xfrm>
                <a:off x="10292073" y="475302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50" name="Straight Connector 549">
                <a:extLst>
                  <a:ext uri="{FF2B5EF4-FFF2-40B4-BE49-F238E27FC236}">
                    <a16:creationId xmlns:a16="http://schemas.microsoft.com/office/drawing/2014/main" id="{FEEE32FD-F4A6-4372-9057-13D39AA168CF}"/>
                  </a:ext>
                </a:extLst>
              </p:cNvPr>
              <p:cNvCxnSpPr/>
              <p:nvPr/>
            </p:nvCxnSpPr>
            <p:spPr bwMode="auto">
              <a:xfrm>
                <a:off x="10483974" y="479253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51" name="Straight Connector 550">
                <a:extLst>
                  <a:ext uri="{FF2B5EF4-FFF2-40B4-BE49-F238E27FC236}">
                    <a16:creationId xmlns:a16="http://schemas.microsoft.com/office/drawing/2014/main" id="{45017015-C9E9-4386-9984-A9429CE643DB}"/>
                  </a:ext>
                </a:extLst>
              </p:cNvPr>
              <p:cNvCxnSpPr/>
              <p:nvPr/>
            </p:nvCxnSpPr>
            <p:spPr bwMode="auto">
              <a:xfrm>
                <a:off x="10451383" y="4794728"/>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52" name="Straight Connector 551">
                <a:extLst>
                  <a:ext uri="{FF2B5EF4-FFF2-40B4-BE49-F238E27FC236}">
                    <a16:creationId xmlns:a16="http://schemas.microsoft.com/office/drawing/2014/main" id="{9D6638CD-BD6B-4729-952A-83685A100BB0}"/>
                  </a:ext>
                </a:extLst>
              </p:cNvPr>
              <p:cNvCxnSpPr/>
              <p:nvPr/>
            </p:nvCxnSpPr>
            <p:spPr bwMode="auto">
              <a:xfrm>
                <a:off x="10544177" y="4793157"/>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53" name="Straight Connector 552">
                <a:extLst>
                  <a:ext uri="{FF2B5EF4-FFF2-40B4-BE49-F238E27FC236}">
                    <a16:creationId xmlns:a16="http://schemas.microsoft.com/office/drawing/2014/main" id="{EDF36FD8-F8CE-4EB9-9A29-DA2948CFB08F}"/>
                  </a:ext>
                </a:extLst>
              </p:cNvPr>
              <p:cNvCxnSpPr/>
              <p:nvPr/>
            </p:nvCxnSpPr>
            <p:spPr bwMode="auto">
              <a:xfrm>
                <a:off x="10505897" y="4793730"/>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54" name="Straight Connector 553">
                <a:extLst>
                  <a:ext uri="{FF2B5EF4-FFF2-40B4-BE49-F238E27FC236}">
                    <a16:creationId xmlns:a16="http://schemas.microsoft.com/office/drawing/2014/main" id="{441D8B2E-9790-45F4-B9C1-E8E57335D6F1}"/>
                  </a:ext>
                </a:extLst>
              </p:cNvPr>
              <p:cNvCxnSpPr/>
              <p:nvPr/>
            </p:nvCxnSpPr>
            <p:spPr bwMode="auto">
              <a:xfrm>
                <a:off x="10679084" y="4792996"/>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55" name="Straight Connector 554">
                <a:extLst>
                  <a:ext uri="{FF2B5EF4-FFF2-40B4-BE49-F238E27FC236}">
                    <a16:creationId xmlns:a16="http://schemas.microsoft.com/office/drawing/2014/main" id="{5FC7B3F8-B947-47DE-81FB-BE4DC3D1CCE6}"/>
                  </a:ext>
                </a:extLst>
              </p:cNvPr>
              <p:cNvCxnSpPr/>
              <p:nvPr/>
            </p:nvCxnSpPr>
            <p:spPr bwMode="auto">
              <a:xfrm>
                <a:off x="10581026" y="4792996"/>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56" name="Straight Connector 555">
                <a:extLst>
                  <a:ext uri="{FF2B5EF4-FFF2-40B4-BE49-F238E27FC236}">
                    <a16:creationId xmlns:a16="http://schemas.microsoft.com/office/drawing/2014/main" id="{20AA4140-9CCE-47A1-9E3F-B396939578AD}"/>
                  </a:ext>
                </a:extLst>
              </p:cNvPr>
              <p:cNvCxnSpPr/>
              <p:nvPr/>
            </p:nvCxnSpPr>
            <p:spPr bwMode="auto">
              <a:xfrm>
                <a:off x="10713295" y="4793400"/>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57" name="Straight Connector 556">
                <a:extLst>
                  <a:ext uri="{FF2B5EF4-FFF2-40B4-BE49-F238E27FC236}">
                    <a16:creationId xmlns:a16="http://schemas.microsoft.com/office/drawing/2014/main" id="{41456E3E-5934-4AA8-8F7D-4E61CF9DDBB6}"/>
                  </a:ext>
                </a:extLst>
              </p:cNvPr>
              <p:cNvCxnSpPr/>
              <p:nvPr/>
            </p:nvCxnSpPr>
            <p:spPr bwMode="auto">
              <a:xfrm>
                <a:off x="10785573" y="4872874"/>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58" name="Straight Connector 557">
                <a:extLst>
                  <a:ext uri="{FF2B5EF4-FFF2-40B4-BE49-F238E27FC236}">
                    <a16:creationId xmlns:a16="http://schemas.microsoft.com/office/drawing/2014/main" id="{27DD6E6A-72A5-4B9A-AB3C-71288955C075}"/>
                  </a:ext>
                </a:extLst>
              </p:cNvPr>
              <p:cNvCxnSpPr/>
              <p:nvPr/>
            </p:nvCxnSpPr>
            <p:spPr bwMode="auto">
              <a:xfrm>
                <a:off x="10749509" y="4872874"/>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59" name="Straight Connector 558">
                <a:extLst>
                  <a:ext uri="{FF2B5EF4-FFF2-40B4-BE49-F238E27FC236}">
                    <a16:creationId xmlns:a16="http://schemas.microsoft.com/office/drawing/2014/main" id="{203AD9F1-8207-4303-9D58-D51A351D3104}"/>
                  </a:ext>
                </a:extLst>
              </p:cNvPr>
              <p:cNvCxnSpPr/>
              <p:nvPr/>
            </p:nvCxnSpPr>
            <p:spPr bwMode="auto">
              <a:xfrm>
                <a:off x="10837610" y="4876823"/>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60" name="Straight Connector 559">
                <a:extLst>
                  <a:ext uri="{FF2B5EF4-FFF2-40B4-BE49-F238E27FC236}">
                    <a16:creationId xmlns:a16="http://schemas.microsoft.com/office/drawing/2014/main" id="{DD56559C-D1E7-48DA-B6EB-12013D076893}"/>
                  </a:ext>
                </a:extLst>
              </p:cNvPr>
              <p:cNvCxnSpPr/>
              <p:nvPr/>
            </p:nvCxnSpPr>
            <p:spPr bwMode="auto">
              <a:xfrm>
                <a:off x="10999240" y="4875450"/>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61" name="Straight Connector 560">
                <a:extLst>
                  <a:ext uri="{FF2B5EF4-FFF2-40B4-BE49-F238E27FC236}">
                    <a16:creationId xmlns:a16="http://schemas.microsoft.com/office/drawing/2014/main" id="{AF76C372-2FF6-4E16-863E-1E7579349000}"/>
                  </a:ext>
                </a:extLst>
              </p:cNvPr>
              <p:cNvCxnSpPr/>
              <p:nvPr/>
            </p:nvCxnSpPr>
            <p:spPr bwMode="auto">
              <a:xfrm>
                <a:off x="11031587" y="4875450"/>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62" name="Straight Connector 561">
                <a:extLst>
                  <a:ext uri="{FF2B5EF4-FFF2-40B4-BE49-F238E27FC236}">
                    <a16:creationId xmlns:a16="http://schemas.microsoft.com/office/drawing/2014/main" id="{4BE8E4D9-79E7-4865-97A7-0D6F71A7F165}"/>
                  </a:ext>
                </a:extLst>
              </p:cNvPr>
              <p:cNvCxnSpPr/>
              <p:nvPr/>
            </p:nvCxnSpPr>
            <p:spPr bwMode="auto">
              <a:xfrm>
                <a:off x="9940578" y="4727324"/>
                <a:ext cx="0" cy="92176"/>
              </a:xfrm>
              <a:prstGeom prst="line">
                <a:avLst/>
              </a:prstGeom>
              <a:noFill/>
              <a:ln w="28575" cap="flat" cmpd="sng" algn="ctr">
                <a:solidFill>
                  <a:schemeClr val="accent1"/>
                </a:solidFill>
                <a:prstDash val="solid"/>
                <a:round/>
                <a:headEnd type="none" w="med" len="med"/>
                <a:tailEnd type="none" w="med" len="med"/>
              </a:ln>
              <a:effectLst/>
            </p:spPr>
          </p:cxnSp>
          <p:cxnSp>
            <p:nvCxnSpPr>
              <p:cNvPr id="563" name="Straight Connector 562">
                <a:extLst>
                  <a:ext uri="{FF2B5EF4-FFF2-40B4-BE49-F238E27FC236}">
                    <a16:creationId xmlns:a16="http://schemas.microsoft.com/office/drawing/2014/main" id="{A78069E8-2E58-4474-AECC-2C69DB163E5A}"/>
                  </a:ext>
                </a:extLst>
              </p:cNvPr>
              <p:cNvCxnSpPr/>
              <p:nvPr/>
            </p:nvCxnSpPr>
            <p:spPr bwMode="auto">
              <a:xfrm>
                <a:off x="9976383" y="4726259"/>
                <a:ext cx="0" cy="92176"/>
              </a:xfrm>
              <a:prstGeom prst="line">
                <a:avLst/>
              </a:prstGeom>
              <a:noFill/>
              <a:ln w="28575" cap="flat" cmpd="sng" algn="ctr">
                <a:solidFill>
                  <a:schemeClr val="accent1"/>
                </a:solidFill>
                <a:prstDash val="solid"/>
                <a:round/>
                <a:headEnd type="none" w="med" len="med"/>
                <a:tailEnd type="none" w="med" len="med"/>
              </a:ln>
              <a:effectLst/>
            </p:spPr>
          </p:cxnSp>
        </p:grpSp>
      </p:grpSp>
      <p:sp>
        <p:nvSpPr>
          <p:cNvPr id="564" name="TextBox 563">
            <a:extLst>
              <a:ext uri="{FF2B5EF4-FFF2-40B4-BE49-F238E27FC236}">
                <a16:creationId xmlns:a16="http://schemas.microsoft.com/office/drawing/2014/main" id="{86E02C7D-29BC-4390-BABF-C2F813E2499B}"/>
              </a:ext>
            </a:extLst>
          </p:cNvPr>
          <p:cNvSpPr txBox="1"/>
          <p:nvPr/>
        </p:nvSpPr>
        <p:spPr bwMode="auto">
          <a:xfrm>
            <a:off x="8763146" y="2576746"/>
            <a:ext cx="9058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PR: 47.5%</a:t>
            </a:r>
          </a:p>
        </p:txBody>
      </p:sp>
      <p:sp>
        <p:nvSpPr>
          <p:cNvPr id="565" name="TextBox 564">
            <a:extLst>
              <a:ext uri="{FF2B5EF4-FFF2-40B4-BE49-F238E27FC236}">
                <a16:creationId xmlns:a16="http://schemas.microsoft.com/office/drawing/2014/main" id="{7E9B2473-00F6-4D23-B5BB-3AEC52A98F44}"/>
              </a:ext>
            </a:extLst>
          </p:cNvPr>
          <p:cNvSpPr txBox="1"/>
          <p:nvPr/>
        </p:nvSpPr>
        <p:spPr bwMode="auto">
          <a:xfrm>
            <a:off x="8750165" y="3105629"/>
            <a:ext cx="9058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CR: 22.2%</a:t>
            </a:r>
          </a:p>
        </p:txBody>
      </p:sp>
      <p:sp>
        <p:nvSpPr>
          <p:cNvPr id="566" name="TextBox 565">
            <a:extLst>
              <a:ext uri="{FF2B5EF4-FFF2-40B4-BE49-F238E27FC236}">
                <a16:creationId xmlns:a16="http://schemas.microsoft.com/office/drawing/2014/main" id="{BC21240E-F8FB-4D88-BF75-C041DFED5B4E}"/>
              </a:ext>
            </a:extLst>
          </p:cNvPr>
          <p:cNvSpPr txBox="1"/>
          <p:nvPr/>
        </p:nvSpPr>
        <p:spPr bwMode="auto">
          <a:xfrm>
            <a:off x="10089582" y="2818082"/>
            <a:ext cx="9058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PR: 37.7%</a:t>
            </a:r>
          </a:p>
        </p:txBody>
      </p:sp>
      <p:sp>
        <p:nvSpPr>
          <p:cNvPr id="567" name="TextBox 566">
            <a:extLst>
              <a:ext uri="{FF2B5EF4-FFF2-40B4-BE49-F238E27FC236}">
                <a16:creationId xmlns:a16="http://schemas.microsoft.com/office/drawing/2014/main" id="{BAAE0397-6232-4689-A1C8-B075A8D950AC}"/>
              </a:ext>
            </a:extLst>
          </p:cNvPr>
          <p:cNvSpPr txBox="1"/>
          <p:nvPr/>
        </p:nvSpPr>
        <p:spPr bwMode="auto">
          <a:xfrm>
            <a:off x="10086077" y="3194049"/>
            <a:ext cx="9058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latin typeface="Calibri" panose="020F0502020204030204" pitchFamily="34" charset="0"/>
              </a:rPr>
              <a:t>CR: 11.3%</a:t>
            </a:r>
          </a:p>
        </p:txBody>
      </p:sp>
      <p:sp>
        <p:nvSpPr>
          <p:cNvPr id="599" name="Freeform: Shape 598">
            <a:extLst>
              <a:ext uri="{FF2B5EF4-FFF2-40B4-BE49-F238E27FC236}">
                <a16:creationId xmlns:a16="http://schemas.microsoft.com/office/drawing/2014/main" id="{0F886A4D-CA7C-41F8-9A24-C0F3D47AFB3F}"/>
              </a:ext>
            </a:extLst>
          </p:cNvPr>
          <p:cNvSpPr/>
          <p:nvPr/>
        </p:nvSpPr>
        <p:spPr bwMode="auto">
          <a:xfrm>
            <a:off x="4851567" y="4136477"/>
            <a:ext cx="2450926" cy="905646"/>
          </a:xfrm>
          <a:custGeom>
            <a:avLst/>
            <a:gdLst>
              <a:gd name="connsiteX0" fmla="*/ 0 w 2445774"/>
              <a:gd name="connsiteY0" fmla="*/ 0 h 870155"/>
              <a:gd name="connsiteX1" fmla="*/ 290051 w 2445774"/>
              <a:gd name="connsiteY1" fmla="*/ 0 h 870155"/>
              <a:gd name="connsiteX2" fmla="*/ 290051 w 2445774"/>
              <a:gd name="connsiteY2" fmla="*/ 27039 h 870155"/>
              <a:gd name="connsiteX3" fmla="*/ 381000 w 2445774"/>
              <a:gd name="connsiteY3" fmla="*/ 27039 h 870155"/>
              <a:gd name="connsiteX4" fmla="*/ 381000 w 2445774"/>
              <a:gd name="connsiteY4" fmla="*/ 44245 h 870155"/>
              <a:gd name="connsiteX5" fmla="*/ 405581 w 2445774"/>
              <a:gd name="connsiteY5" fmla="*/ 44245 h 870155"/>
              <a:gd name="connsiteX6" fmla="*/ 405581 w 2445774"/>
              <a:gd name="connsiteY6" fmla="*/ 130277 h 870155"/>
              <a:gd name="connsiteX7" fmla="*/ 425245 w 2445774"/>
              <a:gd name="connsiteY7" fmla="*/ 130277 h 870155"/>
              <a:gd name="connsiteX8" fmla="*/ 425245 w 2445774"/>
              <a:gd name="connsiteY8" fmla="*/ 199103 h 870155"/>
              <a:gd name="connsiteX9" fmla="*/ 464574 w 2445774"/>
              <a:gd name="connsiteY9" fmla="*/ 199103 h 870155"/>
              <a:gd name="connsiteX10" fmla="*/ 464574 w 2445774"/>
              <a:gd name="connsiteY10" fmla="*/ 218768 h 870155"/>
              <a:gd name="connsiteX11" fmla="*/ 508819 w 2445774"/>
              <a:gd name="connsiteY11" fmla="*/ 218768 h 870155"/>
              <a:gd name="connsiteX12" fmla="*/ 508819 w 2445774"/>
              <a:gd name="connsiteY12" fmla="*/ 226142 h 870155"/>
              <a:gd name="connsiteX13" fmla="*/ 587477 w 2445774"/>
              <a:gd name="connsiteY13" fmla="*/ 226142 h 870155"/>
              <a:gd name="connsiteX14" fmla="*/ 587477 w 2445774"/>
              <a:gd name="connsiteY14" fmla="*/ 270387 h 870155"/>
              <a:gd name="connsiteX15" fmla="*/ 607142 w 2445774"/>
              <a:gd name="connsiteY15" fmla="*/ 270387 h 870155"/>
              <a:gd name="connsiteX16" fmla="*/ 607142 w 2445774"/>
              <a:gd name="connsiteY16" fmla="*/ 292510 h 870155"/>
              <a:gd name="connsiteX17" fmla="*/ 624348 w 2445774"/>
              <a:gd name="connsiteY17" fmla="*/ 292510 h 870155"/>
              <a:gd name="connsiteX18" fmla="*/ 624348 w 2445774"/>
              <a:gd name="connsiteY18" fmla="*/ 373626 h 870155"/>
              <a:gd name="connsiteX19" fmla="*/ 641555 w 2445774"/>
              <a:gd name="connsiteY19" fmla="*/ 373626 h 870155"/>
              <a:gd name="connsiteX20" fmla="*/ 641555 w 2445774"/>
              <a:gd name="connsiteY20" fmla="*/ 432619 h 870155"/>
              <a:gd name="connsiteX21" fmla="*/ 683342 w 2445774"/>
              <a:gd name="connsiteY21" fmla="*/ 432619 h 870155"/>
              <a:gd name="connsiteX22" fmla="*/ 683342 w 2445774"/>
              <a:gd name="connsiteY22" fmla="*/ 444910 h 870155"/>
              <a:gd name="connsiteX23" fmla="*/ 707922 w 2445774"/>
              <a:gd name="connsiteY23" fmla="*/ 444910 h 870155"/>
              <a:gd name="connsiteX24" fmla="*/ 707922 w 2445774"/>
              <a:gd name="connsiteY24" fmla="*/ 467032 h 870155"/>
              <a:gd name="connsiteX25" fmla="*/ 752168 w 2445774"/>
              <a:gd name="connsiteY25" fmla="*/ 467032 h 870155"/>
              <a:gd name="connsiteX26" fmla="*/ 752168 w 2445774"/>
              <a:gd name="connsiteY26" fmla="*/ 489155 h 870155"/>
              <a:gd name="connsiteX27" fmla="*/ 774290 w 2445774"/>
              <a:gd name="connsiteY27" fmla="*/ 489155 h 870155"/>
              <a:gd name="connsiteX28" fmla="*/ 774290 w 2445774"/>
              <a:gd name="connsiteY28" fmla="*/ 523568 h 870155"/>
              <a:gd name="connsiteX29" fmla="*/ 828368 w 2445774"/>
              <a:gd name="connsiteY29" fmla="*/ 523568 h 870155"/>
              <a:gd name="connsiteX30" fmla="*/ 828368 w 2445774"/>
              <a:gd name="connsiteY30" fmla="*/ 555523 h 870155"/>
              <a:gd name="connsiteX31" fmla="*/ 838200 w 2445774"/>
              <a:gd name="connsiteY31" fmla="*/ 555523 h 870155"/>
              <a:gd name="connsiteX32" fmla="*/ 838200 w 2445774"/>
              <a:gd name="connsiteY32" fmla="*/ 575187 h 870155"/>
              <a:gd name="connsiteX33" fmla="*/ 838200 w 2445774"/>
              <a:gd name="connsiteY33" fmla="*/ 575187 h 870155"/>
              <a:gd name="connsiteX34" fmla="*/ 855406 w 2445774"/>
              <a:gd name="connsiteY34" fmla="*/ 575187 h 870155"/>
              <a:gd name="connsiteX35" fmla="*/ 855406 w 2445774"/>
              <a:gd name="connsiteY35" fmla="*/ 619432 h 870155"/>
              <a:gd name="connsiteX36" fmla="*/ 877529 w 2445774"/>
              <a:gd name="connsiteY36" fmla="*/ 619432 h 870155"/>
              <a:gd name="connsiteX37" fmla="*/ 877529 w 2445774"/>
              <a:gd name="connsiteY37" fmla="*/ 641555 h 870155"/>
              <a:gd name="connsiteX38" fmla="*/ 919316 w 2445774"/>
              <a:gd name="connsiteY38" fmla="*/ 641555 h 870155"/>
              <a:gd name="connsiteX39" fmla="*/ 919316 w 2445774"/>
              <a:gd name="connsiteY39" fmla="*/ 648929 h 870155"/>
              <a:gd name="connsiteX40" fmla="*/ 1005348 w 2445774"/>
              <a:gd name="connsiteY40" fmla="*/ 648929 h 870155"/>
              <a:gd name="connsiteX41" fmla="*/ 1005348 w 2445774"/>
              <a:gd name="connsiteY41" fmla="*/ 666135 h 870155"/>
              <a:gd name="connsiteX42" fmla="*/ 1025013 w 2445774"/>
              <a:gd name="connsiteY42" fmla="*/ 666135 h 870155"/>
              <a:gd name="connsiteX43" fmla="*/ 1025013 w 2445774"/>
              <a:gd name="connsiteY43" fmla="*/ 685800 h 870155"/>
              <a:gd name="connsiteX44" fmla="*/ 1054510 w 2445774"/>
              <a:gd name="connsiteY44" fmla="*/ 685800 h 870155"/>
              <a:gd name="connsiteX45" fmla="*/ 1054510 w 2445774"/>
              <a:gd name="connsiteY45" fmla="*/ 707923 h 870155"/>
              <a:gd name="connsiteX46" fmla="*/ 1101213 w 2445774"/>
              <a:gd name="connsiteY46" fmla="*/ 707923 h 870155"/>
              <a:gd name="connsiteX47" fmla="*/ 1101213 w 2445774"/>
              <a:gd name="connsiteY47" fmla="*/ 717755 h 870155"/>
              <a:gd name="connsiteX48" fmla="*/ 1334729 w 2445774"/>
              <a:gd name="connsiteY48" fmla="*/ 717755 h 870155"/>
              <a:gd name="connsiteX49" fmla="*/ 1334729 w 2445774"/>
              <a:gd name="connsiteY49" fmla="*/ 752168 h 870155"/>
              <a:gd name="connsiteX50" fmla="*/ 1393722 w 2445774"/>
              <a:gd name="connsiteY50" fmla="*/ 752168 h 870155"/>
              <a:gd name="connsiteX51" fmla="*/ 1393722 w 2445774"/>
              <a:gd name="connsiteY51" fmla="*/ 771832 h 870155"/>
              <a:gd name="connsiteX52" fmla="*/ 1511710 w 2445774"/>
              <a:gd name="connsiteY52" fmla="*/ 771832 h 870155"/>
              <a:gd name="connsiteX53" fmla="*/ 1511710 w 2445774"/>
              <a:gd name="connsiteY53" fmla="*/ 781664 h 870155"/>
              <a:gd name="connsiteX54" fmla="*/ 1718187 w 2445774"/>
              <a:gd name="connsiteY54" fmla="*/ 781664 h 870155"/>
              <a:gd name="connsiteX55" fmla="*/ 1718187 w 2445774"/>
              <a:gd name="connsiteY55" fmla="*/ 803787 h 870155"/>
              <a:gd name="connsiteX56" fmla="*/ 1818968 w 2445774"/>
              <a:gd name="connsiteY56" fmla="*/ 803787 h 870155"/>
              <a:gd name="connsiteX57" fmla="*/ 1818968 w 2445774"/>
              <a:gd name="connsiteY57" fmla="*/ 818535 h 870155"/>
              <a:gd name="connsiteX58" fmla="*/ 2128684 w 2445774"/>
              <a:gd name="connsiteY58" fmla="*/ 818535 h 870155"/>
              <a:gd name="connsiteX59" fmla="*/ 2128684 w 2445774"/>
              <a:gd name="connsiteY59" fmla="*/ 870155 h 870155"/>
              <a:gd name="connsiteX60" fmla="*/ 2445774 w 2445774"/>
              <a:gd name="connsiteY60" fmla="*/ 870155 h 870155"/>
              <a:gd name="connsiteX0" fmla="*/ 0 w 2445774"/>
              <a:gd name="connsiteY0" fmla="*/ 0 h 892947"/>
              <a:gd name="connsiteX1" fmla="*/ 290051 w 2445774"/>
              <a:gd name="connsiteY1" fmla="*/ 0 h 892947"/>
              <a:gd name="connsiteX2" fmla="*/ 290051 w 2445774"/>
              <a:gd name="connsiteY2" fmla="*/ 27039 h 892947"/>
              <a:gd name="connsiteX3" fmla="*/ 381000 w 2445774"/>
              <a:gd name="connsiteY3" fmla="*/ 27039 h 892947"/>
              <a:gd name="connsiteX4" fmla="*/ 381000 w 2445774"/>
              <a:gd name="connsiteY4" fmla="*/ 44245 h 892947"/>
              <a:gd name="connsiteX5" fmla="*/ 405581 w 2445774"/>
              <a:gd name="connsiteY5" fmla="*/ 44245 h 892947"/>
              <a:gd name="connsiteX6" fmla="*/ 405581 w 2445774"/>
              <a:gd name="connsiteY6" fmla="*/ 130277 h 892947"/>
              <a:gd name="connsiteX7" fmla="*/ 425245 w 2445774"/>
              <a:gd name="connsiteY7" fmla="*/ 130277 h 892947"/>
              <a:gd name="connsiteX8" fmla="*/ 425245 w 2445774"/>
              <a:gd name="connsiteY8" fmla="*/ 199103 h 892947"/>
              <a:gd name="connsiteX9" fmla="*/ 464574 w 2445774"/>
              <a:gd name="connsiteY9" fmla="*/ 199103 h 892947"/>
              <a:gd name="connsiteX10" fmla="*/ 464574 w 2445774"/>
              <a:gd name="connsiteY10" fmla="*/ 218768 h 892947"/>
              <a:gd name="connsiteX11" fmla="*/ 508819 w 2445774"/>
              <a:gd name="connsiteY11" fmla="*/ 218768 h 892947"/>
              <a:gd name="connsiteX12" fmla="*/ 508819 w 2445774"/>
              <a:gd name="connsiteY12" fmla="*/ 226142 h 892947"/>
              <a:gd name="connsiteX13" fmla="*/ 587477 w 2445774"/>
              <a:gd name="connsiteY13" fmla="*/ 226142 h 892947"/>
              <a:gd name="connsiteX14" fmla="*/ 587477 w 2445774"/>
              <a:gd name="connsiteY14" fmla="*/ 270387 h 892947"/>
              <a:gd name="connsiteX15" fmla="*/ 607142 w 2445774"/>
              <a:gd name="connsiteY15" fmla="*/ 270387 h 892947"/>
              <a:gd name="connsiteX16" fmla="*/ 607142 w 2445774"/>
              <a:gd name="connsiteY16" fmla="*/ 292510 h 892947"/>
              <a:gd name="connsiteX17" fmla="*/ 624348 w 2445774"/>
              <a:gd name="connsiteY17" fmla="*/ 292510 h 892947"/>
              <a:gd name="connsiteX18" fmla="*/ 624348 w 2445774"/>
              <a:gd name="connsiteY18" fmla="*/ 373626 h 892947"/>
              <a:gd name="connsiteX19" fmla="*/ 641555 w 2445774"/>
              <a:gd name="connsiteY19" fmla="*/ 373626 h 892947"/>
              <a:gd name="connsiteX20" fmla="*/ 641555 w 2445774"/>
              <a:gd name="connsiteY20" fmla="*/ 432619 h 892947"/>
              <a:gd name="connsiteX21" fmla="*/ 683342 w 2445774"/>
              <a:gd name="connsiteY21" fmla="*/ 432619 h 892947"/>
              <a:gd name="connsiteX22" fmla="*/ 683342 w 2445774"/>
              <a:gd name="connsiteY22" fmla="*/ 444910 h 892947"/>
              <a:gd name="connsiteX23" fmla="*/ 707922 w 2445774"/>
              <a:gd name="connsiteY23" fmla="*/ 444910 h 892947"/>
              <a:gd name="connsiteX24" fmla="*/ 707922 w 2445774"/>
              <a:gd name="connsiteY24" fmla="*/ 467032 h 892947"/>
              <a:gd name="connsiteX25" fmla="*/ 752168 w 2445774"/>
              <a:gd name="connsiteY25" fmla="*/ 467032 h 892947"/>
              <a:gd name="connsiteX26" fmla="*/ 752168 w 2445774"/>
              <a:gd name="connsiteY26" fmla="*/ 489155 h 892947"/>
              <a:gd name="connsiteX27" fmla="*/ 774290 w 2445774"/>
              <a:gd name="connsiteY27" fmla="*/ 489155 h 892947"/>
              <a:gd name="connsiteX28" fmla="*/ 774290 w 2445774"/>
              <a:gd name="connsiteY28" fmla="*/ 523568 h 892947"/>
              <a:gd name="connsiteX29" fmla="*/ 828368 w 2445774"/>
              <a:gd name="connsiteY29" fmla="*/ 523568 h 892947"/>
              <a:gd name="connsiteX30" fmla="*/ 828368 w 2445774"/>
              <a:gd name="connsiteY30" fmla="*/ 555523 h 892947"/>
              <a:gd name="connsiteX31" fmla="*/ 838200 w 2445774"/>
              <a:gd name="connsiteY31" fmla="*/ 555523 h 892947"/>
              <a:gd name="connsiteX32" fmla="*/ 838200 w 2445774"/>
              <a:gd name="connsiteY32" fmla="*/ 575187 h 892947"/>
              <a:gd name="connsiteX33" fmla="*/ 838200 w 2445774"/>
              <a:gd name="connsiteY33" fmla="*/ 575187 h 892947"/>
              <a:gd name="connsiteX34" fmla="*/ 855406 w 2445774"/>
              <a:gd name="connsiteY34" fmla="*/ 575187 h 892947"/>
              <a:gd name="connsiteX35" fmla="*/ 855406 w 2445774"/>
              <a:gd name="connsiteY35" fmla="*/ 619432 h 892947"/>
              <a:gd name="connsiteX36" fmla="*/ 877529 w 2445774"/>
              <a:gd name="connsiteY36" fmla="*/ 619432 h 892947"/>
              <a:gd name="connsiteX37" fmla="*/ 877529 w 2445774"/>
              <a:gd name="connsiteY37" fmla="*/ 641555 h 892947"/>
              <a:gd name="connsiteX38" fmla="*/ 919316 w 2445774"/>
              <a:gd name="connsiteY38" fmla="*/ 641555 h 892947"/>
              <a:gd name="connsiteX39" fmla="*/ 919316 w 2445774"/>
              <a:gd name="connsiteY39" fmla="*/ 648929 h 892947"/>
              <a:gd name="connsiteX40" fmla="*/ 1005348 w 2445774"/>
              <a:gd name="connsiteY40" fmla="*/ 648929 h 892947"/>
              <a:gd name="connsiteX41" fmla="*/ 1005348 w 2445774"/>
              <a:gd name="connsiteY41" fmla="*/ 666135 h 892947"/>
              <a:gd name="connsiteX42" fmla="*/ 1025013 w 2445774"/>
              <a:gd name="connsiteY42" fmla="*/ 666135 h 892947"/>
              <a:gd name="connsiteX43" fmla="*/ 1025013 w 2445774"/>
              <a:gd name="connsiteY43" fmla="*/ 685800 h 892947"/>
              <a:gd name="connsiteX44" fmla="*/ 1054510 w 2445774"/>
              <a:gd name="connsiteY44" fmla="*/ 685800 h 892947"/>
              <a:gd name="connsiteX45" fmla="*/ 1054510 w 2445774"/>
              <a:gd name="connsiteY45" fmla="*/ 707923 h 892947"/>
              <a:gd name="connsiteX46" fmla="*/ 1101213 w 2445774"/>
              <a:gd name="connsiteY46" fmla="*/ 707923 h 892947"/>
              <a:gd name="connsiteX47" fmla="*/ 1101213 w 2445774"/>
              <a:gd name="connsiteY47" fmla="*/ 717755 h 892947"/>
              <a:gd name="connsiteX48" fmla="*/ 1334729 w 2445774"/>
              <a:gd name="connsiteY48" fmla="*/ 717755 h 892947"/>
              <a:gd name="connsiteX49" fmla="*/ 1334729 w 2445774"/>
              <a:gd name="connsiteY49" fmla="*/ 752168 h 892947"/>
              <a:gd name="connsiteX50" fmla="*/ 1393722 w 2445774"/>
              <a:gd name="connsiteY50" fmla="*/ 752168 h 892947"/>
              <a:gd name="connsiteX51" fmla="*/ 1393722 w 2445774"/>
              <a:gd name="connsiteY51" fmla="*/ 771832 h 892947"/>
              <a:gd name="connsiteX52" fmla="*/ 1511710 w 2445774"/>
              <a:gd name="connsiteY52" fmla="*/ 771832 h 892947"/>
              <a:gd name="connsiteX53" fmla="*/ 1511710 w 2445774"/>
              <a:gd name="connsiteY53" fmla="*/ 781664 h 892947"/>
              <a:gd name="connsiteX54" fmla="*/ 1718187 w 2445774"/>
              <a:gd name="connsiteY54" fmla="*/ 781664 h 892947"/>
              <a:gd name="connsiteX55" fmla="*/ 1718187 w 2445774"/>
              <a:gd name="connsiteY55" fmla="*/ 803787 h 892947"/>
              <a:gd name="connsiteX56" fmla="*/ 1818968 w 2445774"/>
              <a:gd name="connsiteY56" fmla="*/ 803787 h 892947"/>
              <a:gd name="connsiteX57" fmla="*/ 1818968 w 2445774"/>
              <a:gd name="connsiteY57" fmla="*/ 818535 h 892947"/>
              <a:gd name="connsiteX58" fmla="*/ 2128684 w 2445774"/>
              <a:gd name="connsiteY58" fmla="*/ 818535 h 892947"/>
              <a:gd name="connsiteX59" fmla="*/ 2164745 w 2445774"/>
              <a:gd name="connsiteY59" fmla="*/ 892947 h 892947"/>
              <a:gd name="connsiteX60" fmla="*/ 2445774 w 2445774"/>
              <a:gd name="connsiteY60" fmla="*/ 870155 h 892947"/>
              <a:gd name="connsiteX0" fmla="*/ 0 w 2445774"/>
              <a:gd name="connsiteY0" fmla="*/ 0 h 890414"/>
              <a:gd name="connsiteX1" fmla="*/ 290051 w 2445774"/>
              <a:gd name="connsiteY1" fmla="*/ 0 h 890414"/>
              <a:gd name="connsiteX2" fmla="*/ 290051 w 2445774"/>
              <a:gd name="connsiteY2" fmla="*/ 27039 h 890414"/>
              <a:gd name="connsiteX3" fmla="*/ 381000 w 2445774"/>
              <a:gd name="connsiteY3" fmla="*/ 27039 h 890414"/>
              <a:gd name="connsiteX4" fmla="*/ 381000 w 2445774"/>
              <a:gd name="connsiteY4" fmla="*/ 44245 h 890414"/>
              <a:gd name="connsiteX5" fmla="*/ 405581 w 2445774"/>
              <a:gd name="connsiteY5" fmla="*/ 44245 h 890414"/>
              <a:gd name="connsiteX6" fmla="*/ 405581 w 2445774"/>
              <a:gd name="connsiteY6" fmla="*/ 130277 h 890414"/>
              <a:gd name="connsiteX7" fmla="*/ 425245 w 2445774"/>
              <a:gd name="connsiteY7" fmla="*/ 130277 h 890414"/>
              <a:gd name="connsiteX8" fmla="*/ 425245 w 2445774"/>
              <a:gd name="connsiteY8" fmla="*/ 199103 h 890414"/>
              <a:gd name="connsiteX9" fmla="*/ 464574 w 2445774"/>
              <a:gd name="connsiteY9" fmla="*/ 199103 h 890414"/>
              <a:gd name="connsiteX10" fmla="*/ 464574 w 2445774"/>
              <a:gd name="connsiteY10" fmla="*/ 218768 h 890414"/>
              <a:gd name="connsiteX11" fmla="*/ 508819 w 2445774"/>
              <a:gd name="connsiteY11" fmla="*/ 218768 h 890414"/>
              <a:gd name="connsiteX12" fmla="*/ 508819 w 2445774"/>
              <a:gd name="connsiteY12" fmla="*/ 226142 h 890414"/>
              <a:gd name="connsiteX13" fmla="*/ 587477 w 2445774"/>
              <a:gd name="connsiteY13" fmla="*/ 226142 h 890414"/>
              <a:gd name="connsiteX14" fmla="*/ 587477 w 2445774"/>
              <a:gd name="connsiteY14" fmla="*/ 270387 h 890414"/>
              <a:gd name="connsiteX15" fmla="*/ 607142 w 2445774"/>
              <a:gd name="connsiteY15" fmla="*/ 270387 h 890414"/>
              <a:gd name="connsiteX16" fmla="*/ 607142 w 2445774"/>
              <a:gd name="connsiteY16" fmla="*/ 292510 h 890414"/>
              <a:gd name="connsiteX17" fmla="*/ 624348 w 2445774"/>
              <a:gd name="connsiteY17" fmla="*/ 292510 h 890414"/>
              <a:gd name="connsiteX18" fmla="*/ 624348 w 2445774"/>
              <a:gd name="connsiteY18" fmla="*/ 373626 h 890414"/>
              <a:gd name="connsiteX19" fmla="*/ 641555 w 2445774"/>
              <a:gd name="connsiteY19" fmla="*/ 373626 h 890414"/>
              <a:gd name="connsiteX20" fmla="*/ 641555 w 2445774"/>
              <a:gd name="connsiteY20" fmla="*/ 432619 h 890414"/>
              <a:gd name="connsiteX21" fmla="*/ 683342 w 2445774"/>
              <a:gd name="connsiteY21" fmla="*/ 432619 h 890414"/>
              <a:gd name="connsiteX22" fmla="*/ 683342 w 2445774"/>
              <a:gd name="connsiteY22" fmla="*/ 444910 h 890414"/>
              <a:gd name="connsiteX23" fmla="*/ 707922 w 2445774"/>
              <a:gd name="connsiteY23" fmla="*/ 444910 h 890414"/>
              <a:gd name="connsiteX24" fmla="*/ 707922 w 2445774"/>
              <a:gd name="connsiteY24" fmla="*/ 467032 h 890414"/>
              <a:gd name="connsiteX25" fmla="*/ 752168 w 2445774"/>
              <a:gd name="connsiteY25" fmla="*/ 467032 h 890414"/>
              <a:gd name="connsiteX26" fmla="*/ 752168 w 2445774"/>
              <a:gd name="connsiteY26" fmla="*/ 489155 h 890414"/>
              <a:gd name="connsiteX27" fmla="*/ 774290 w 2445774"/>
              <a:gd name="connsiteY27" fmla="*/ 489155 h 890414"/>
              <a:gd name="connsiteX28" fmla="*/ 774290 w 2445774"/>
              <a:gd name="connsiteY28" fmla="*/ 523568 h 890414"/>
              <a:gd name="connsiteX29" fmla="*/ 828368 w 2445774"/>
              <a:gd name="connsiteY29" fmla="*/ 523568 h 890414"/>
              <a:gd name="connsiteX30" fmla="*/ 828368 w 2445774"/>
              <a:gd name="connsiteY30" fmla="*/ 555523 h 890414"/>
              <a:gd name="connsiteX31" fmla="*/ 838200 w 2445774"/>
              <a:gd name="connsiteY31" fmla="*/ 555523 h 890414"/>
              <a:gd name="connsiteX32" fmla="*/ 838200 w 2445774"/>
              <a:gd name="connsiteY32" fmla="*/ 575187 h 890414"/>
              <a:gd name="connsiteX33" fmla="*/ 838200 w 2445774"/>
              <a:gd name="connsiteY33" fmla="*/ 575187 h 890414"/>
              <a:gd name="connsiteX34" fmla="*/ 855406 w 2445774"/>
              <a:gd name="connsiteY34" fmla="*/ 575187 h 890414"/>
              <a:gd name="connsiteX35" fmla="*/ 855406 w 2445774"/>
              <a:gd name="connsiteY35" fmla="*/ 619432 h 890414"/>
              <a:gd name="connsiteX36" fmla="*/ 877529 w 2445774"/>
              <a:gd name="connsiteY36" fmla="*/ 619432 h 890414"/>
              <a:gd name="connsiteX37" fmla="*/ 877529 w 2445774"/>
              <a:gd name="connsiteY37" fmla="*/ 641555 h 890414"/>
              <a:gd name="connsiteX38" fmla="*/ 919316 w 2445774"/>
              <a:gd name="connsiteY38" fmla="*/ 641555 h 890414"/>
              <a:gd name="connsiteX39" fmla="*/ 919316 w 2445774"/>
              <a:gd name="connsiteY39" fmla="*/ 648929 h 890414"/>
              <a:gd name="connsiteX40" fmla="*/ 1005348 w 2445774"/>
              <a:gd name="connsiteY40" fmla="*/ 648929 h 890414"/>
              <a:gd name="connsiteX41" fmla="*/ 1005348 w 2445774"/>
              <a:gd name="connsiteY41" fmla="*/ 666135 h 890414"/>
              <a:gd name="connsiteX42" fmla="*/ 1025013 w 2445774"/>
              <a:gd name="connsiteY42" fmla="*/ 666135 h 890414"/>
              <a:gd name="connsiteX43" fmla="*/ 1025013 w 2445774"/>
              <a:gd name="connsiteY43" fmla="*/ 685800 h 890414"/>
              <a:gd name="connsiteX44" fmla="*/ 1054510 w 2445774"/>
              <a:gd name="connsiteY44" fmla="*/ 685800 h 890414"/>
              <a:gd name="connsiteX45" fmla="*/ 1054510 w 2445774"/>
              <a:gd name="connsiteY45" fmla="*/ 707923 h 890414"/>
              <a:gd name="connsiteX46" fmla="*/ 1101213 w 2445774"/>
              <a:gd name="connsiteY46" fmla="*/ 707923 h 890414"/>
              <a:gd name="connsiteX47" fmla="*/ 1101213 w 2445774"/>
              <a:gd name="connsiteY47" fmla="*/ 717755 h 890414"/>
              <a:gd name="connsiteX48" fmla="*/ 1334729 w 2445774"/>
              <a:gd name="connsiteY48" fmla="*/ 717755 h 890414"/>
              <a:gd name="connsiteX49" fmla="*/ 1334729 w 2445774"/>
              <a:gd name="connsiteY49" fmla="*/ 752168 h 890414"/>
              <a:gd name="connsiteX50" fmla="*/ 1393722 w 2445774"/>
              <a:gd name="connsiteY50" fmla="*/ 752168 h 890414"/>
              <a:gd name="connsiteX51" fmla="*/ 1393722 w 2445774"/>
              <a:gd name="connsiteY51" fmla="*/ 771832 h 890414"/>
              <a:gd name="connsiteX52" fmla="*/ 1511710 w 2445774"/>
              <a:gd name="connsiteY52" fmla="*/ 771832 h 890414"/>
              <a:gd name="connsiteX53" fmla="*/ 1511710 w 2445774"/>
              <a:gd name="connsiteY53" fmla="*/ 781664 h 890414"/>
              <a:gd name="connsiteX54" fmla="*/ 1718187 w 2445774"/>
              <a:gd name="connsiteY54" fmla="*/ 781664 h 890414"/>
              <a:gd name="connsiteX55" fmla="*/ 1718187 w 2445774"/>
              <a:gd name="connsiteY55" fmla="*/ 803787 h 890414"/>
              <a:gd name="connsiteX56" fmla="*/ 1818968 w 2445774"/>
              <a:gd name="connsiteY56" fmla="*/ 803787 h 890414"/>
              <a:gd name="connsiteX57" fmla="*/ 1818968 w 2445774"/>
              <a:gd name="connsiteY57" fmla="*/ 818535 h 890414"/>
              <a:gd name="connsiteX58" fmla="*/ 2128684 w 2445774"/>
              <a:gd name="connsiteY58" fmla="*/ 818535 h 890414"/>
              <a:gd name="connsiteX59" fmla="*/ 2164745 w 2445774"/>
              <a:gd name="connsiteY59" fmla="*/ 890414 h 890414"/>
              <a:gd name="connsiteX60" fmla="*/ 2445774 w 2445774"/>
              <a:gd name="connsiteY60" fmla="*/ 870155 h 890414"/>
              <a:gd name="connsiteX0" fmla="*/ 0 w 2445774"/>
              <a:gd name="connsiteY0" fmla="*/ 0 h 890414"/>
              <a:gd name="connsiteX1" fmla="*/ 290051 w 2445774"/>
              <a:gd name="connsiteY1" fmla="*/ 0 h 890414"/>
              <a:gd name="connsiteX2" fmla="*/ 290051 w 2445774"/>
              <a:gd name="connsiteY2" fmla="*/ 27039 h 890414"/>
              <a:gd name="connsiteX3" fmla="*/ 381000 w 2445774"/>
              <a:gd name="connsiteY3" fmla="*/ 27039 h 890414"/>
              <a:gd name="connsiteX4" fmla="*/ 381000 w 2445774"/>
              <a:gd name="connsiteY4" fmla="*/ 44245 h 890414"/>
              <a:gd name="connsiteX5" fmla="*/ 405581 w 2445774"/>
              <a:gd name="connsiteY5" fmla="*/ 44245 h 890414"/>
              <a:gd name="connsiteX6" fmla="*/ 405581 w 2445774"/>
              <a:gd name="connsiteY6" fmla="*/ 130277 h 890414"/>
              <a:gd name="connsiteX7" fmla="*/ 425245 w 2445774"/>
              <a:gd name="connsiteY7" fmla="*/ 130277 h 890414"/>
              <a:gd name="connsiteX8" fmla="*/ 425245 w 2445774"/>
              <a:gd name="connsiteY8" fmla="*/ 199103 h 890414"/>
              <a:gd name="connsiteX9" fmla="*/ 464574 w 2445774"/>
              <a:gd name="connsiteY9" fmla="*/ 199103 h 890414"/>
              <a:gd name="connsiteX10" fmla="*/ 464574 w 2445774"/>
              <a:gd name="connsiteY10" fmla="*/ 218768 h 890414"/>
              <a:gd name="connsiteX11" fmla="*/ 508819 w 2445774"/>
              <a:gd name="connsiteY11" fmla="*/ 218768 h 890414"/>
              <a:gd name="connsiteX12" fmla="*/ 508819 w 2445774"/>
              <a:gd name="connsiteY12" fmla="*/ 226142 h 890414"/>
              <a:gd name="connsiteX13" fmla="*/ 587477 w 2445774"/>
              <a:gd name="connsiteY13" fmla="*/ 226142 h 890414"/>
              <a:gd name="connsiteX14" fmla="*/ 587477 w 2445774"/>
              <a:gd name="connsiteY14" fmla="*/ 270387 h 890414"/>
              <a:gd name="connsiteX15" fmla="*/ 607142 w 2445774"/>
              <a:gd name="connsiteY15" fmla="*/ 270387 h 890414"/>
              <a:gd name="connsiteX16" fmla="*/ 607142 w 2445774"/>
              <a:gd name="connsiteY16" fmla="*/ 292510 h 890414"/>
              <a:gd name="connsiteX17" fmla="*/ 624348 w 2445774"/>
              <a:gd name="connsiteY17" fmla="*/ 292510 h 890414"/>
              <a:gd name="connsiteX18" fmla="*/ 624348 w 2445774"/>
              <a:gd name="connsiteY18" fmla="*/ 373626 h 890414"/>
              <a:gd name="connsiteX19" fmla="*/ 641555 w 2445774"/>
              <a:gd name="connsiteY19" fmla="*/ 373626 h 890414"/>
              <a:gd name="connsiteX20" fmla="*/ 641555 w 2445774"/>
              <a:gd name="connsiteY20" fmla="*/ 432619 h 890414"/>
              <a:gd name="connsiteX21" fmla="*/ 683342 w 2445774"/>
              <a:gd name="connsiteY21" fmla="*/ 432619 h 890414"/>
              <a:gd name="connsiteX22" fmla="*/ 683342 w 2445774"/>
              <a:gd name="connsiteY22" fmla="*/ 444910 h 890414"/>
              <a:gd name="connsiteX23" fmla="*/ 707922 w 2445774"/>
              <a:gd name="connsiteY23" fmla="*/ 444910 h 890414"/>
              <a:gd name="connsiteX24" fmla="*/ 707922 w 2445774"/>
              <a:gd name="connsiteY24" fmla="*/ 467032 h 890414"/>
              <a:gd name="connsiteX25" fmla="*/ 752168 w 2445774"/>
              <a:gd name="connsiteY25" fmla="*/ 467032 h 890414"/>
              <a:gd name="connsiteX26" fmla="*/ 752168 w 2445774"/>
              <a:gd name="connsiteY26" fmla="*/ 489155 h 890414"/>
              <a:gd name="connsiteX27" fmla="*/ 774290 w 2445774"/>
              <a:gd name="connsiteY27" fmla="*/ 489155 h 890414"/>
              <a:gd name="connsiteX28" fmla="*/ 774290 w 2445774"/>
              <a:gd name="connsiteY28" fmla="*/ 523568 h 890414"/>
              <a:gd name="connsiteX29" fmla="*/ 828368 w 2445774"/>
              <a:gd name="connsiteY29" fmla="*/ 523568 h 890414"/>
              <a:gd name="connsiteX30" fmla="*/ 828368 w 2445774"/>
              <a:gd name="connsiteY30" fmla="*/ 555523 h 890414"/>
              <a:gd name="connsiteX31" fmla="*/ 838200 w 2445774"/>
              <a:gd name="connsiteY31" fmla="*/ 555523 h 890414"/>
              <a:gd name="connsiteX32" fmla="*/ 838200 w 2445774"/>
              <a:gd name="connsiteY32" fmla="*/ 575187 h 890414"/>
              <a:gd name="connsiteX33" fmla="*/ 838200 w 2445774"/>
              <a:gd name="connsiteY33" fmla="*/ 575187 h 890414"/>
              <a:gd name="connsiteX34" fmla="*/ 855406 w 2445774"/>
              <a:gd name="connsiteY34" fmla="*/ 575187 h 890414"/>
              <a:gd name="connsiteX35" fmla="*/ 855406 w 2445774"/>
              <a:gd name="connsiteY35" fmla="*/ 619432 h 890414"/>
              <a:gd name="connsiteX36" fmla="*/ 877529 w 2445774"/>
              <a:gd name="connsiteY36" fmla="*/ 619432 h 890414"/>
              <a:gd name="connsiteX37" fmla="*/ 877529 w 2445774"/>
              <a:gd name="connsiteY37" fmla="*/ 641555 h 890414"/>
              <a:gd name="connsiteX38" fmla="*/ 919316 w 2445774"/>
              <a:gd name="connsiteY38" fmla="*/ 641555 h 890414"/>
              <a:gd name="connsiteX39" fmla="*/ 919316 w 2445774"/>
              <a:gd name="connsiteY39" fmla="*/ 648929 h 890414"/>
              <a:gd name="connsiteX40" fmla="*/ 1005348 w 2445774"/>
              <a:gd name="connsiteY40" fmla="*/ 648929 h 890414"/>
              <a:gd name="connsiteX41" fmla="*/ 1005348 w 2445774"/>
              <a:gd name="connsiteY41" fmla="*/ 666135 h 890414"/>
              <a:gd name="connsiteX42" fmla="*/ 1025013 w 2445774"/>
              <a:gd name="connsiteY42" fmla="*/ 666135 h 890414"/>
              <a:gd name="connsiteX43" fmla="*/ 1025013 w 2445774"/>
              <a:gd name="connsiteY43" fmla="*/ 685800 h 890414"/>
              <a:gd name="connsiteX44" fmla="*/ 1054510 w 2445774"/>
              <a:gd name="connsiteY44" fmla="*/ 685800 h 890414"/>
              <a:gd name="connsiteX45" fmla="*/ 1054510 w 2445774"/>
              <a:gd name="connsiteY45" fmla="*/ 707923 h 890414"/>
              <a:gd name="connsiteX46" fmla="*/ 1101213 w 2445774"/>
              <a:gd name="connsiteY46" fmla="*/ 707923 h 890414"/>
              <a:gd name="connsiteX47" fmla="*/ 1101213 w 2445774"/>
              <a:gd name="connsiteY47" fmla="*/ 717755 h 890414"/>
              <a:gd name="connsiteX48" fmla="*/ 1334729 w 2445774"/>
              <a:gd name="connsiteY48" fmla="*/ 717755 h 890414"/>
              <a:gd name="connsiteX49" fmla="*/ 1334729 w 2445774"/>
              <a:gd name="connsiteY49" fmla="*/ 752168 h 890414"/>
              <a:gd name="connsiteX50" fmla="*/ 1393722 w 2445774"/>
              <a:gd name="connsiteY50" fmla="*/ 752168 h 890414"/>
              <a:gd name="connsiteX51" fmla="*/ 1393722 w 2445774"/>
              <a:gd name="connsiteY51" fmla="*/ 771832 h 890414"/>
              <a:gd name="connsiteX52" fmla="*/ 1511710 w 2445774"/>
              <a:gd name="connsiteY52" fmla="*/ 771832 h 890414"/>
              <a:gd name="connsiteX53" fmla="*/ 1511710 w 2445774"/>
              <a:gd name="connsiteY53" fmla="*/ 781664 h 890414"/>
              <a:gd name="connsiteX54" fmla="*/ 1718187 w 2445774"/>
              <a:gd name="connsiteY54" fmla="*/ 781664 h 890414"/>
              <a:gd name="connsiteX55" fmla="*/ 1718187 w 2445774"/>
              <a:gd name="connsiteY55" fmla="*/ 803787 h 890414"/>
              <a:gd name="connsiteX56" fmla="*/ 1818968 w 2445774"/>
              <a:gd name="connsiteY56" fmla="*/ 803787 h 890414"/>
              <a:gd name="connsiteX57" fmla="*/ 1818968 w 2445774"/>
              <a:gd name="connsiteY57" fmla="*/ 818535 h 890414"/>
              <a:gd name="connsiteX58" fmla="*/ 2128684 w 2445774"/>
              <a:gd name="connsiteY58" fmla="*/ 818535 h 890414"/>
              <a:gd name="connsiteX59" fmla="*/ 2164745 w 2445774"/>
              <a:gd name="connsiteY59" fmla="*/ 890414 h 890414"/>
              <a:gd name="connsiteX60" fmla="*/ 2445774 w 2445774"/>
              <a:gd name="connsiteY60" fmla="*/ 885351 h 890414"/>
              <a:gd name="connsiteX0" fmla="*/ 0 w 2435471"/>
              <a:gd name="connsiteY0" fmla="*/ 0 h 892948"/>
              <a:gd name="connsiteX1" fmla="*/ 290051 w 2435471"/>
              <a:gd name="connsiteY1" fmla="*/ 0 h 892948"/>
              <a:gd name="connsiteX2" fmla="*/ 290051 w 2435471"/>
              <a:gd name="connsiteY2" fmla="*/ 27039 h 892948"/>
              <a:gd name="connsiteX3" fmla="*/ 381000 w 2435471"/>
              <a:gd name="connsiteY3" fmla="*/ 27039 h 892948"/>
              <a:gd name="connsiteX4" fmla="*/ 381000 w 2435471"/>
              <a:gd name="connsiteY4" fmla="*/ 44245 h 892948"/>
              <a:gd name="connsiteX5" fmla="*/ 405581 w 2435471"/>
              <a:gd name="connsiteY5" fmla="*/ 44245 h 892948"/>
              <a:gd name="connsiteX6" fmla="*/ 405581 w 2435471"/>
              <a:gd name="connsiteY6" fmla="*/ 130277 h 892948"/>
              <a:gd name="connsiteX7" fmla="*/ 425245 w 2435471"/>
              <a:gd name="connsiteY7" fmla="*/ 130277 h 892948"/>
              <a:gd name="connsiteX8" fmla="*/ 425245 w 2435471"/>
              <a:gd name="connsiteY8" fmla="*/ 199103 h 892948"/>
              <a:gd name="connsiteX9" fmla="*/ 464574 w 2435471"/>
              <a:gd name="connsiteY9" fmla="*/ 199103 h 892948"/>
              <a:gd name="connsiteX10" fmla="*/ 464574 w 2435471"/>
              <a:gd name="connsiteY10" fmla="*/ 218768 h 892948"/>
              <a:gd name="connsiteX11" fmla="*/ 508819 w 2435471"/>
              <a:gd name="connsiteY11" fmla="*/ 218768 h 892948"/>
              <a:gd name="connsiteX12" fmla="*/ 508819 w 2435471"/>
              <a:gd name="connsiteY12" fmla="*/ 226142 h 892948"/>
              <a:gd name="connsiteX13" fmla="*/ 587477 w 2435471"/>
              <a:gd name="connsiteY13" fmla="*/ 226142 h 892948"/>
              <a:gd name="connsiteX14" fmla="*/ 587477 w 2435471"/>
              <a:gd name="connsiteY14" fmla="*/ 270387 h 892948"/>
              <a:gd name="connsiteX15" fmla="*/ 607142 w 2435471"/>
              <a:gd name="connsiteY15" fmla="*/ 270387 h 892948"/>
              <a:gd name="connsiteX16" fmla="*/ 607142 w 2435471"/>
              <a:gd name="connsiteY16" fmla="*/ 292510 h 892948"/>
              <a:gd name="connsiteX17" fmla="*/ 624348 w 2435471"/>
              <a:gd name="connsiteY17" fmla="*/ 292510 h 892948"/>
              <a:gd name="connsiteX18" fmla="*/ 624348 w 2435471"/>
              <a:gd name="connsiteY18" fmla="*/ 373626 h 892948"/>
              <a:gd name="connsiteX19" fmla="*/ 641555 w 2435471"/>
              <a:gd name="connsiteY19" fmla="*/ 373626 h 892948"/>
              <a:gd name="connsiteX20" fmla="*/ 641555 w 2435471"/>
              <a:gd name="connsiteY20" fmla="*/ 432619 h 892948"/>
              <a:gd name="connsiteX21" fmla="*/ 683342 w 2435471"/>
              <a:gd name="connsiteY21" fmla="*/ 432619 h 892948"/>
              <a:gd name="connsiteX22" fmla="*/ 683342 w 2435471"/>
              <a:gd name="connsiteY22" fmla="*/ 444910 h 892948"/>
              <a:gd name="connsiteX23" fmla="*/ 707922 w 2435471"/>
              <a:gd name="connsiteY23" fmla="*/ 444910 h 892948"/>
              <a:gd name="connsiteX24" fmla="*/ 707922 w 2435471"/>
              <a:gd name="connsiteY24" fmla="*/ 467032 h 892948"/>
              <a:gd name="connsiteX25" fmla="*/ 752168 w 2435471"/>
              <a:gd name="connsiteY25" fmla="*/ 467032 h 892948"/>
              <a:gd name="connsiteX26" fmla="*/ 752168 w 2435471"/>
              <a:gd name="connsiteY26" fmla="*/ 489155 h 892948"/>
              <a:gd name="connsiteX27" fmla="*/ 774290 w 2435471"/>
              <a:gd name="connsiteY27" fmla="*/ 489155 h 892948"/>
              <a:gd name="connsiteX28" fmla="*/ 774290 w 2435471"/>
              <a:gd name="connsiteY28" fmla="*/ 523568 h 892948"/>
              <a:gd name="connsiteX29" fmla="*/ 828368 w 2435471"/>
              <a:gd name="connsiteY29" fmla="*/ 523568 h 892948"/>
              <a:gd name="connsiteX30" fmla="*/ 828368 w 2435471"/>
              <a:gd name="connsiteY30" fmla="*/ 555523 h 892948"/>
              <a:gd name="connsiteX31" fmla="*/ 838200 w 2435471"/>
              <a:gd name="connsiteY31" fmla="*/ 555523 h 892948"/>
              <a:gd name="connsiteX32" fmla="*/ 838200 w 2435471"/>
              <a:gd name="connsiteY32" fmla="*/ 575187 h 892948"/>
              <a:gd name="connsiteX33" fmla="*/ 838200 w 2435471"/>
              <a:gd name="connsiteY33" fmla="*/ 575187 h 892948"/>
              <a:gd name="connsiteX34" fmla="*/ 855406 w 2435471"/>
              <a:gd name="connsiteY34" fmla="*/ 575187 h 892948"/>
              <a:gd name="connsiteX35" fmla="*/ 855406 w 2435471"/>
              <a:gd name="connsiteY35" fmla="*/ 619432 h 892948"/>
              <a:gd name="connsiteX36" fmla="*/ 877529 w 2435471"/>
              <a:gd name="connsiteY36" fmla="*/ 619432 h 892948"/>
              <a:gd name="connsiteX37" fmla="*/ 877529 w 2435471"/>
              <a:gd name="connsiteY37" fmla="*/ 641555 h 892948"/>
              <a:gd name="connsiteX38" fmla="*/ 919316 w 2435471"/>
              <a:gd name="connsiteY38" fmla="*/ 641555 h 892948"/>
              <a:gd name="connsiteX39" fmla="*/ 919316 w 2435471"/>
              <a:gd name="connsiteY39" fmla="*/ 648929 h 892948"/>
              <a:gd name="connsiteX40" fmla="*/ 1005348 w 2435471"/>
              <a:gd name="connsiteY40" fmla="*/ 648929 h 892948"/>
              <a:gd name="connsiteX41" fmla="*/ 1005348 w 2435471"/>
              <a:gd name="connsiteY41" fmla="*/ 666135 h 892948"/>
              <a:gd name="connsiteX42" fmla="*/ 1025013 w 2435471"/>
              <a:gd name="connsiteY42" fmla="*/ 666135 h 892948"/>
              <a:gd name="connsiteX43" fmla="*/ 1025013 w 2435471"/>
              <a:gd name="connsiteY43" fmla="*/ 685800 h 892948"/>
              <a:gd name="connsiteX44" fmla="*/ 1054510 w 2435471"/>
              <a:gd name="connsiteY44" fmla="*/ 685800 h 892948"/>
              <a:gd name="connsiteX45" fmla="*/ 1054510 w 2435471"/>
              <a:gd name="connsiteY45" fmla="*/ 707923 h 892948"/>
              <a:gd name="connsiteX46" fmla="*/ 1101213 w 2435471"/>
              <a:gd name="connsiteY46" fmla="*/ 707923 h 892948"/>
              <a:gd name="connsiteX47" fmla="*/ 1101213 w 2435471"/>
              <a:gd name="connsiteY47" fmla="*/ 717755 h 892948"/>
              <a:gd name="connsiteX48" fmla="*/ 1334729 w 2435471"/>
              <a:gd name="connsiteY48" fmla="*/ 717755 h 892948"/>
              <a:gd name="connsiteX49" fmla="*/ 1334729 w 2435471"/>
              <a:gd name="connsiteY49" fmla="*/ 752168 h 892948"/>
              <a:gd name="connsiteX50" fmla="*/ 1393722 w 2435471"/>
              <a:gd name="connsiteY50" fmla="*/ 752168 h 892948"/>
              <a:gd name="connsiteX51" fmla="*/ 1393722 w 2435471"/>
              <a:gd name="connsiteY51" fmla="*/ 771832 h 892948"/>
              <a:gd name="connsiteX52" fmla="*/ 1511710 w 2435471"/>
              <a:gd name="connsiteY52" fmla="*/ 771832 h 892948"/>
              <a:gd name="connsiteX53" fmla="*/ 1511710 w 2435471"/>
              <a:gd name="connsiteY53" fmla="*/ 781664 h 892948"/>
              <a:gd name="connsiteX54" fmla="*/ 1718187 w 2435471"/>
              <a:gd name="connsiteY54" fmla="*/ 781664 h 892948"/>
              <a:gd name="connsiteX55" fmla="*/ 1718187 w 2435471"/>
              <a:gd name="connsiteY55" fmla="*/ 803787 h 892948"/>
              <a:gd name="connsiteX56" fmla="*/ 1818968 w 2435471"/>
              <a:gd name="connsiteY56" fmla="*/ 803787 h 892948"/>
              <a:gd name="connsiteX57" fmla="*/ 1818968 w 2435471"/>
              <a:gd name="connsiteY57" fmla="*/ 818535 h 892948"/>
              <a:gd name="connsiteX58" fmla="*/ 2128684 w 2435471"/>
              <a:gd name="connsiteY58" fmla="*/ 818535 h 892948"/>
              <a:gd name="connsiteX59" fmla="*/ 2164745 w 2435471"/>
              <a:gd name="connsiteY59" fmla="*/ 890414 h 892948"/>
              <a:gd name="connsiteX60" fmla="*/ 2435471 w 2435471"/>
              <a:gd name="connsiteY60" fmla="*/ 892948 h 892948"/>
              <a:gd name="connsiteX0" fmla="*/ 0 w 2445774"/>
              <a:gd name="connsiteY0" fmla="*/ 0 h 892948"/>
              <a:gd name="connsiteX1" fmla="*/ 290051 w 2445774"/>
              <a:gd name="connsiteY1" fmla="*/ 0 h 892948"/>
              <a:gd name="connsiteX2" fmla="*/ 290051 w 2445774"/>
              <a:gd name="connsiteY2" fmla="*/ 27039 h 892948"/>
              <a:gd name="connsiteX3" fmla="*/ 381000 w 2445774"/>
              <a:gd name="connsiteY3" fmla="*/ 27039 h 892948"/>
              <a:gd name="connsiteX4" fmla="*/ 381000 w 2445774"/>
              <a:gd name="connsiteY4" fmla="*/ 44245 h 892948"/>
              <a:gd name="connsiteX5" fmla="*/ 405581 w 2445774"/>
              <a:gd name="connsiteY5" fmla="*/ 44245 h 892948"/>
              <a:gd name="connsiteX6" fmla="*/ 405581 w 2445774"/>
              <a:gd name="connsiteY6" fmla="*/ 130277 h 892948"/>
              <a:gd name="connsiteX7" fmla="*/ 425245 w 2445774"/>
              <a:gd name="connsiteY7" fmla="*/ 130277 h 892948"/>
              <a:gd name="connsiteX8" fmla="*/ 425245 w 2445774"/>
              <a:gd name="connsiteY8" fmla="*/ 199103 h 892948"/>
              <a:gd name="connsiteX9" fmla="*/ 464574 w 2445774"/>
              <a:gd name="connsiteY9" fmla="*/ 199103 h 892948"/>
              <a:gd name="connsiteX10" fmla="*/ 464574 w 2445774"/>
              <a:gd name="connsiteY10" fmla="*/ 218768 h 892948"/>
              <a:gd name="connsiteX11" fmla="*/ 508819 w 2445774"/>
              <a:gd name="connsiteY11" fmla="*/ 218768 h 892948"/>
              <a:gd name="connsiteX12" fmla="*/ 508819 w 2445774"/>
              <a:gd name="connsiteY12" fmla="*/ 226142 h 892948"/>
              <a:gd name="connsiteX13" fmla="*/ 587477 w 2445774"/>
              <a:gd name="connsiteY13" fmla="*/ 226142 h 892948"/>
              <a:gd name="connsiteX14" fmla="*/ 587477 w 2445774"/>
              <a:gd name="connsiteY14" fmla="*/ 270387 h 892948"/>
              <a:gd name="connsiteX15" fmla="*/ 607142 w 2445774"/>
              <a:gd name="connsiteY15" fmla="*/ 270387 h 892948"/>
              <a:gd name="connsiteX16" fmla="*/ 607142 w 2445774"/>
              <a:gd name="connsiteY16" fmla="*/ 292510 h 892948"/>
              <a:gd name="connsiteX17" fmla="*/ 624348 w 2445774"/>
              <a:gd name="connsiteY17" fmla="*/ 292510 h 892948"/>
              <a:gd name="connsiteX18" fmla="*/ 624348 w 2445774"/>
              <a:gd name="connsiteY18" fmla="*/ 373626 h 892948"/>
              <a:gd name="connsiteX19" fmla="*/ 641555 w 2445774"/>
              <a:gd name="connsiteY19" fmla="*/ 373626 h 892948"/>
              <a:gd name="connsiteX20" fmla="*/ 641555 w 2445774"/>
              <a:gd name="connsiteY20" fmla="*/ 432619 h 892948"/>
              <a:gd name="connsiteX21" fmla="*/ 683342 w 2445774"/>
              <a:gd name="connsiteY21" fmla="*/ 432619 h 892948"/>
              <a:gd name="connsiteX22" fmla="*/ 683342 w 2445774"/>
              <a:gd name="connsiteY22" fmla="*/ 444910 h 892948"/>
              <a:gd name="connsiteX23" fmla="*/ 707922 w 2445774"/>
              <a:gd name="connsiteY23" fmla="*/ 444910 h 892948"/>
              <a:gd name="connsiteX24" fmla="*/ 707922 w 2445774"/>
              <a:gd name="connsiteY24" fmla="*/ 467032 h 892948"/>
              <a:gd name="connsiteX25" fmla="*/ 752168 w 2445774"/>
              <a:gd name="connsiteY25" fmla="*/ 467032 h 892948"/>
              <a:gd name="connsiteX26" fmla="*/ 752168 w 2445774"/>
              <a:gd name="connsiteY26" fmla="*/ 489155 h 892948"/>
              <a:gd name="connsiteX27" fmla="*/ 774290 w 2445774"/>
              <a:gd name="connsiteY27" fmla="*/ 489155 h 892948"/>
              <a:gd name="connsiteX28" fmla="*/ 774290 w 2445774"/>
              <a:gd name="connsiteY28" fmla="*/ 523568 h 892948"/>
              <a:gd name="connsiteX29" fmla="*/ 828368 w 2445774"/>
              <a:gd name="connsiteY29" fmla="*/ 523568 h 892948"/>
              <a:gd name="connsiteX30" fmla="*/ 828368 w 2445774"/>
              <a:gd name="connsiteY30" fmla="*/ 555523 h 892948"/>
              <a:gd name="connsiteX31" fmla="*/ 838200 w 2445774"/>
              <a:gd name="connsiteY31" fmla="*/ 555523 h 892948"/>
              <a:gd name="connsiteX32" fmla="*/ 838200 w 2445774"/>
              <a:gd name="connsiteY32" fmla="*/ 575187 h 892948"/>
              <a:gd name="connsiteX33" fmla="*/ 838200 w 2445774"/>
              <a:gd name="connsiteY33" fmla="*/ 575187 h 892948"/>
              <a:gd name="connsiteX34" fmla="*/ 855406 w 2445774"/>
              <a:gd name="connsiteY34" fmla="*/ 575187 h 892948"/>
              <a:gd name="connsiteX35" fmla="*/ 855406 w 2445774"/>
              <a:gd name="connsiteY35" fmla="*/ 619432 h 892948"/>
              <a:gd name="connsiteX36" fmla="*/ 877529 w 2445774"/>
              <a:gd name="connsiteY36" fmla="*/ 619432 h 892948"/>
              <a:gd name="connsiteX37" fmla="*/ 877529 w 2445774"/>
              <a:gd name="connsiteY37" fmla="*/ 641555 h 892948"/>
              <a:gd name="connsiteX38" fmla="*/ 919316 w 2445774"/>
              <a:gd name="connsiteY38" fmla="*/ 641555 h 892948"/>
              <a:gd name="connsiteX39" fmla="*/ 919316 w 2445774"/>
              <a:gd name="connsiteY39" fmla="*/ 648929 h 892948"/>
              <a:gd name="connsiteX40" fmla="*/ 1005348 w 2445774"/>
              <a:gd name="connsiteY40" fmla="*/ 648929 h 892948"/>
              <a:gd name="connsiteX41" fmla="*/ 1005348 w 2445774"/>
              <a:gd name="connsiteY41" fmla="*/ 666135 h 892948"/>
              <a:gd name="connsiteX42" fmla="*/ 1025013 w 2445774"/>
              <a:gd name="connsiteY42" fmla="*/ 666135 h 892948"/>
              <a:gd name="connsiteX43" fmla="*/ 1025013 w 2445774"/>
              <a:gd name="connsiteY43" fmla="*/ 685800 h 892948"/>
              <a:gd name="connsiteX44" fmla="*/ 1054510 w 2445774"/>
              <a:gd name="connsiteY44" fmla="*/ 685800 h 892948"/>
              <a:gd name="connsiteX45" fmla="*/ 1054510 w 2445774"/>
              <a:gd name="connsiteY45" fmla="*/ 707923 h 892948"/>
              <a:gd name="connsiteX46" fmla="*/ 1101213 w 2445774"/>
              <a:gd name="connsiteY46" fmla="*/ 707923 h 892948"/>
              <a:gd name="connsiteX47" fmla="*/ 1101213 w 2445774"/>
              <a:gd name="connsiteY47" fmla="*/ 717755 h 892948"/>
              <a:gd name="connsiteX48" fmla="*/ 1334729 w 2445774"/>
              <a:gd name="connsiteY48" fmla="*/ 717755 h 892948"/>
              <a:gd name="connsiteX49" fmla="*/ 1334729 w 2445774"/>
              <a:gd name="connsiteY49" fmla="*/ 752168 h 892948"/>
              <a:gd name="connsiteX50" fmla="*/ 1393722 w 2445774"/>
              <a:gd name="connsiteY50" fmla="*/ 752168 h 892948"/>
              <a:gd name="connsiteX51" fmla="*/ 1393722 w 2445774"/>
              <a:gd name="connsiteY51" fmla="*/ 771832 h 892948"/>
              <a:gd name="connsiteX52" fmla="*/ 1511710 w 2445774"/>
              <a:gd name="connsiteY52" fmla="*/ 771832 h 892948"/>
              <a:gd name="connsiteX53" fmla="*/ 1511710 w 2445774"/>
              <a:gd name="connsiteY53" fmla="*/ 781664 h 892948"/>
              <a:gd name="connsiteX54" fmla="*/ 1718187 w 2445774"/>
              <a:gd name="connsiteY54" fmla="*/ 781664 h 892948"/>
              <a:gd name="connsiteX55" fmla="*/ 1718187 w 2445774"/>
              <a:gd name="connsiteY55" fmla="*/ 803787 h 892948"/>
              <a:gd name="connsiteX56" fmla="*/ 1818968 w 2445774"/>
              <a:gd name="connsiteY56" fmla="*/ 803787 h 892948"/>
              <a:gd name="connsiteX57" fmla="*/ 1818968 w 2445774"/>
              <a:gd name="connsiteY57" fmla="*/ 818535 h 892948"/>
              <a:gd name="connsiteX58" fmla="*/ 2128684 w 2445774"/>
              <a:gd name="connsiteY58" fmla="*/ 818535 h 892948"/>
              <a:gd name="connsiteX59" fmla="*/ 2164745 w 2445774"/>
              <a:gd name="connsiteY59" fmla="*/ 890414 h 892948"/>
              <a:gd name="connsiteX60" fmla="*/ 2445774 w 2445774"/>
              <a:gd name="connsiteY60" fmla="*/ 892948 h 892948"/>
              <a:gd name="connsiteX0" fmla="*/ 0 w 2450926"/>
              <a:gd name="connsiteY0" fmla="*/ 0 h 890414"/>
              <a:gd name="connsiteX1" fmla="*/ 290051 w 2450926"/>
              <a:gd name="connsiteY1" fmla="*/ 0 h 890414"/>
              <a:gd name="connsiteX2" fmla="*/ 290051 w 2450926"/>
              <a:gd name="connsiteY2" fmla="*/ 27039 h 890414"/>
              <a:gd name="connsiteX3" fmla="*/ 381000 w 2450926"/>
              <a:gd name="connsiteY3" fmla="*/ 27039 h 890414"/>
              <a:gd name="connsiteX4" fmla="*/ 381000 w 2450926"/>
              <a:gd name="connsiteY4" fmla="*/ 44245 h 890414"/>
              <a:gd name="connsiteX5" fmla="*/ 405581 w 2450926"/>
              <a:gd name="connsiteY5" fmla="*/ 44245 h 890414"/>
              <a:gd name="connsiteX6" fmla="*/ 405581 w 2450926"/>
              <a:gd name="connsiteY6" fmla="*/ 130277 h 890414"/>
              <a:gd name="connsiteX7" fmla="*/ 425245 w 2450926"/>
              <a:gd name="connsiteY7" fmla="*/ 130277 h 890414"/>
              <a:gd name="connsiteX8" fmla="*/ 425245 w 2450926"/>
              <a:gd name="connsiteY8" fmla="*/ 199103 h 890414"/>
              <a:gd name="connsiteX9" fmla="*/ 464574 w 2450926"/>
              <a:gd name="connsiteY9" fmla="*/ 199103 h 890414"/>
              <a:gd name="connsiteX10" fmla="*/ 464574 w 2450926"/>
              <a:gd name="connsiteY10" fmla="*/ 218768 h 890414"/>
              <a:gd name="connsiteX11" fmla="*/ 508819 w 2450926"/>
              <a:gd name="connsiteY11" fmla="*/ 218768 h 890414"/>
              <a:gd name="connsiteX12" fmla="*/ 508819 w 2450926"/>
              <a:gd name="connsiteY12" fmla="*/ 226142 h 890414"/>
              <a:gd name="connsiteX13" fmla="*/ 587477 w 2450926"/>
              <a:gd name="connsiteY13" fmla="*/ 226142 h 890414"/>
              <a:gd name="connsiteX14" fmla="*/ 587477 w 2450926"/>
              <a:gd name="connsiteY14" fmla="*/ 270387 h 890414"/>
              <a:gd name="connsiteX15" fmla="*/ 607142 w 2450926"/>
              <a:gd name="connsiteY15" fmla="*/ 270387 h 890414"/>
              <a:gd name="connsiteX16" fmla="*/ 607142 w 2450926"/>
              <a:gd name="connsiteY16" fmla="*/ 292510 h 890414"/>
              <a:gd name="connsiteX17" fmla="*/ 624348 w 2450926"/>
              <a:gd name="connsiteY17" fmla="*/ 292510 h 890414"/>
              <a:gd name="connsiteX18" fmla="*/ 624348 w 2450926"/>
              <a:gd name="connsiteY18" fmla="*/ 373626 h 890414"/>
              <a:gd name="connsiteX19" fmla="*/ 641555 w 2450926"/>
              <a:gd name="connsiteY19" fmla="*/ 373626 h 890414"/>
              <a:gd name="connsiteX20" fmla="*/ 641555 w 2450926"/>
              <a:gd name="connsiteY20" fmla="*/ 432619 h 890414"/>
              <a:gd name="connsiteX21" fmla="*/ 683342 w 2450926"/>
              <a:gd name="connsiteY21" fmla="*/ 432619 h 890414"/>
              <a:gd name="connsiteX22" fmla="*/ 683342 w 2450926"/>
              <a:gd name="connsiteY22" fmla="*/ 444910 h 890414"/>
              <a:gd name="connsiteX23" fmla="*/ 707922 w 2450926"/>
              <a:gd name="connsiteY23" fmla="*/ 444910 h 890414"/>
              <a:gd name="connsiteX24" fmla="*/ 707922 w 2450926"/>
              <a:gd name="connsiteY24" fmla="*/ 467032 h 890414"/>
              <a:gd name="connsiteX25" fmla="*/ 752168 w 2450926"/>
              <a:gd name="connsiteY25" fmla="*/ 467032 h 890414"/>
              <a:gd name="connsiteX26" fmla="*/ 752168 w 2450926"/>
              <a:gd name="connsiteY26" fmla="*/ 489155 h 890414"/>
              <a:gd name="connsiteX27" fmla="*/ 774290 w 2450926"/>
              <a:gd name="connsiteY27" fmla="*/ 489155 h 890414"/>
              <a:gd name="connsiteX28" fmla="*/ 774290 w 2450926"/>
              <a:gd name="connsiteY28" fmla="*/ 523568 h 890414"/>
              <a:gd name="connsiteX29" fmla="*/ 828368 w 2450926"/>
              <a:gd name="connsiteY29" fmla="*/ 523568 h 890414"/>
              <a:gd name="connsiteX30" fmla="*/ 828368 w 2450926"/>
              <a:gd name="connsiteY30" fmla="*/ 555523 h 890414"/>
              <a:gd name="connsiteX31" fmla="*/ 838200 w 2450926"/>
              <a:gd name="connsiteY31" fmla="*/ 555523 h 890414"/>
              <a:gd name="connsiteX32" fmla="*/ 838200 w 2450926"/>
              <a:gd name="connsiteY32" fmla="*/ 575187 h 890414"/>
              <a:gd name="connsiteX33" fmla="*/ 838200 w 2450926"/>
              <a:gd name="connsiteY33" fmla="*/ 575187 h 890414"/>
              <a:gd name="connsiteX34" fmla="*/ 855406 w 2450926"/>
              <a:gd name="connsiteY34" fmla="*/ 575187 h 890414"/>
              <a:gd name="connsiteX35" fmla="*/ 855406 w 2450926"/>
              <a:gd name="connsiteY35" fmla="*/ 619432 h 890414"/>
              <a:gd name="connsiteX36" fmla="*/ 877529 w 2450926"/>
              <a:gd name="connsiteY36" fmla="*/ 619432 h 890414"/>
              <a:gd name="connsiteX37" fmla="*/ 877529 w 2450926"/>
              <a:gd name="connsiteY37" fmla="*/ 641555 h 890414"/>
              <a:gd name="connsiteX38" fmla="*/ 919316 w 2450926"/>
              <a:gd name="connsiteY38" fmla="*/ 641555 h 890414"/>
              <a:gd name="connsiteX39" fmla="*/ 919316 w 2450926"/>
              <a:gd name="connsiteY39" fmla="*/ 648929 h 890414"/>
              <a:gd name="connsiteX40" fmla="*/ 1005348 w 2450926"/>
              <a:gd name="connsiteY40" fmla="*/ 648929 h 890414"/>
              <a:gd name="connsiteX41" fmla="*/ 1005348 w 2450926"/>
              <a:gd name="connsiteY41" fmla="*/ 666135 h 890414"/>
              <a:gd name="connsiteX42" fmla="*/ 1025013 w 2450926"/>
              <a:gd name="connsiteY42" fmla="*/ 666135 h 890414"/>
              <a:gd name="connsiteX43" fmla="*/ 1025013 w 2450926"/>
              <a:gd name="connsiteY43" fmla="*/ 685800 h 890414"/>
              <a:gd name="connsiteX44" fmla="*/ 1054510 w 2450926"/>
              <a:gd name="connsiteY44" fmla="*/ 685800 h 890414"/>
              <a:gd name="connsiteX45" fmla="*/ 1054510 w 2450926"/>
              <a:gd name="connsiteY45" fmla="*/ 707923 h 890414"/>
              <a:gd name="connsiteX46" fmla="*/ 1101213 w 2450926"/>
              <a:gd name="connsiteY46" fmla="*/ 707923 h 890414"/>
              <a:gd name="connsiteX47" fmla="*/ 1101213 w 2450926"/>
              <a:gd name="connsiteY47" fmla="*/ 717755 h 890414"/>
              <a:gd name="connsiteX48" fmla="*/ 1334729 w 2450926"/>
              <a:gd name="connsiteY48" fmla="*/ 717755 h 890414"/>
              <a:gd name="connsiteX49" fmla="*/ 1334729 w 2450926"/>
              <a:gd name="connsiteY49" fmla="*/ 752168 h 890414"/>
              <a:gd name="connsiteX50" fmla="*/ 1393722 w 2450926"/>
              <a:gd name="connsiteY50" fmla="*/ 752168 h 890414"/>
              <a:gd name="connsiteX51" fmla="*/ 1393722 w 2450926"/>
              <a:gd name="connsiteY51" fmla="*/ 771832 h 890414"/>
              <a:gd name="connsiteX52" fmla="*/ 1511710 w 2450926"/>
              <a:gd name="connsiteY52" fmla="*/ 771832 h 890414"/>
              <a:gd name="connsiteX53" fmla="*/ 1511710 w 2450926"/>
              <a:gd name="connsiteY53" fmla="*/ 781664 h 890414"/>
              <a:gd name="connsiteX54" fmla="*/ 1718187 w 2450926"/>
              <a:gd name="connsiteY54" fmla="*/ 781664 h 890414"/>
              <a:gd name="connsiteX55" fmla="*/ 1718187 w 2450926"/>
              <a:gd name="connsiteY55" fmla="*/ 803787 h 890414"/>
              <a:gd name="connsiteX56" fmla="*/ 1818968 w 2450926"/>
              <a:gd name="connsiteY56" fmla="*/ 803787 h 890414"/>
              <a:gd name="connsiteX57" fmla="*/ 1818968 w 2450926"/>
              <a:gd name="connsiteY57" fmla="*/ 818535 h 890414"/>
              <a:gd name="connsiteX58" fmla="*/ 2128684 w 2450926"/>
              <a:gd name="connsiteY58" fmla="*/ 818535 h 890414"/>
              <a:gd name="connsiteX59" fmla="*/ 2164745 w 2450926"/>
              <a:gd name="connsiteY59" fmla="*/ 890414 h 890414"/>
              <a:gd name="connsiteX60" fmla="*/ 2450926 w 2450926"/>
              <a:gd name="connsiteY60" fmla="*/ 885351 h 890414"/>
              <a:gd name="connsiteX0" fmla="*/ 0 w 2450926"/>
              <a:gd name="connsiteY0" fmla="*/ 0 h 890414"/>
              <a:gd name="connsiteX1" fmla="*/ 290051 w 2450926"/>
              <a:gd name="connsiteY1" fmla="*/ 0 h 890414"/>
              <a:gd name="connsiteX2" fmla="*/ 290051 w 2450926"/>
              <a:gd name="connsiteY2" fmla="*/ 27039 h 890414"/>
              <a:gd name="connsiteX3" fmla="*/ 381000 w 2450926"/>
              <a:gd name="connsiteY3" fmla="*/ 27039 h 890414"/>
              <a:gd name="connsiteX4" fmla="*/ 381000 w 2450926"/>
              <a:gd name="connsiteY4" fmla="*/ 44245 h 890414"/>
              <a:gd name="connsiteX5" fmla="*/ 405581 w 2450926"/>
              <a:gd name="connsiteY5" fmla="*/ 44245 h 890414"/>
              <a:gd name="connsiteX6" fmla="*/ 405581 w 2450926"/>
              <a:gd name="connsiteY6" fmla="*/ 130277 h 890414"/>
              <a:gd name="connsiteX7" fmla="*/ 425245 w 2450926"/>
              <a:gd name="connsiteY7" fmla="*/ 130277 h 890414"/>
              <a:gd name="connsiteX8" fmla="*/ 425245 w 2450926"/>
              <a:gd name="connsiteY8" fmla="*/ 199103 h 890414"/>
              <a:gd name="connsiteX9" fmla="*/ 464574 w 2450926"/>
              <a:gd name="connsiteY9" fmla="*/ 199103 h 890414"/>
              <a:gd name="connsiteX10" fmla="*/ 464574 w 2450926"/>
              <a:gd name="connsiteY10" fmla="*/ 218768 h 890414"/>
              <a:gd name="connsiteX11" fmla="*/ 508819 w 2450926"/>
              <a:gd name="connsiteY11" fmla="*/ 218768 h 890414"/>
              <a:gd name="connsiteX12" fmla="*/ 508819 w 2450926"/>
              <a:gd name="connsiteY12" fmla="*/ 226142 h 890414"/>
              <a:gd name="connsiteX13" fmla="*/ 587477 w 2450926"/>
              <a:gd name="connsiteY13" fmla="*/ 226142 h 890414"/>
              <a:gd name="connsiteX14" fmla="*/ 587477 w 2450926"/>
              <a:gd name="connsiteY14" fmla="*/ 270387 h 890414"/>
              <a:gd name="connsiteX15" fmla="*/ 607142 w 2450926"/>
              <a:gd name="connsiteY15" fmla="*/ 270387 h 890414"/>
              <a:gd name="connsiteX16" fmla="*/ 607142 w 2450926"/>
              <a:gd name="connsiteY16" fmla="*/ 292510 h 890414"/>
              <a:gd name="connsiteX17" fmla="*/ 624348 w 2450926"/>
              <a:gd name="connsiteY17" fmla="*/ 292510 h 890414"/>
              <a:gd name="connsiteX18" fmla="*/ 624348 w 2450926"/>
              <a:gd name="connsiteY18" fmla="*/ 373626 h 890414"/>
              <a:gd name="connsiteX19" fmla="*/ 641555 w 2450926"/>
              <a:gd name="connsiteY19" fmla="*/ 373626 h 890414"/>
              <a:gd name="connsiteX20" fmla="*/ 641555 w 2450926"/>
              <a:gd name="connsiteY20" fmla="*/ 432619 h 890414"/>
              <a:gd name="connsiteX21" fmla="*/ 683342 w 2450926"/>
              <a:gd name="connsiteY21" fmla="*/ 432619 h 890414"/>
              <a:gd name="connsiteX22" fmla="*/ 683342 w 2450926"/>
              <a:gd name="connsiteY22" fmla="*/ 444910 h 890414"/>
              <a:gd name="connsiteX23" fmla="*/ 707922 w 2450926"/>
              <a:gd name="connsiteY23" fmla="*/ 444910 h 890414"/>
              <a:gd name="connsiteX24" fmla="*/ 707922 w 2450926"/>
              <a:gd name="connsiteY24" fmla="*/ 467032 h 890414"/>
              <a:gd name="connsiteX25" fmla="*/ 752168 w 2450926"/>
              <a:gd name="connsiteY25" fmla="*/ 467032 h 890414"/>
              <a:gd name="connsiteX26" fmla="*/ 752168 w 2450926"/>
              <a:gd name="connsiteY26" fmla="*/ 489155 h 890414"/>
              <a:gd name="connsiteX27" fmla="*/ 774290 w 2450926"/>
              <a:gd name="connsiteY27" fmla="*/ 489155 h 890414"/>
              <a:gd name="connsiteX28" fmla="*/ 774290 w 2450926"/>
              <a:gd name="connsiteY28" fmla="*/ 523568 h 890414"/>
              <a:gd name="connsiteX29" fmla="*/ 828368 w 2450926"/>
              <a:gd name="connsiteY29" fmla="*/ 523568 h 890414"/>
              <a:gd name="connsiteX30" fmla="*/ 828368 w 2450926"/>
              <a:gd name="connsiteY30" fmla="*/ 555523 h 890414"/>
              <a:gd name="connsiteX31" fmla="*/ 838200 w 2450926"/>
              <a:gd name="connsiteY31" fmla="*/ 555523 h 890414"/>
              <a:gd name="connsiteX32" fmla="*/ 838200 w 2450926"/>
              <a:gd name="connsiteY32" fmla="*/ 575187 h 890414"/>
              <a:gd name="connsiteX33" fmla="*/ 838200 w 2450926"/>
              <a:gd name="connsiteY33" fmla="*/ 575187 h 890414"/>
              <a:gd name="connsiteX34" fmla="*/ 855406 w 2450926"/>
              <a:gd name="connsiteY34" fmla="*/ 575187 h 890414"/>
              <a:gd name="connsiteX35" fmla="*/ 855406 w 2450926"/>
              <a:gd name="connsiteY35" fmla="*/ 619432 h 890414"/>
              <a:gd name="connsiteX36" fmla="*/ 877529 w 2450926"/>
              <a:gd name="connsiteY36" fmla="*/ 619432 h 890414"/>
              <a:gd name="connsiteX37" fmla="*/ 877529 w 2450926"/>
              <a:gd name="connsiteY37" fmla="*/ 641555 h 890414"/>
              <a:gd name="connsiteX38" fmla="*/ 919316 w 2450926"/>
              <a:gd name="connsiteY38" fmla="*/ 641555 h 890414"/>
              <a:gd name="connsiteX39" fmla="*/ 919316 w 2450926"/>
              <a:gd name="connsiteY39" fmla="*/ 648929 h 890414"/>
              <a:gd name="connsiteX40" fmla="*/ 1005348 w 2450926"/>
              <a:gd name="connsiteY40" fmla="*/ 648929 h 890414"/>
              <a:gd name="connsiteX41" fmla="*/ 1005348 w 2450926"/>
              <a:gd name="connsiteY41" fmla="*/ 666135 h 890414"/>
              <a:gd name="connsiteX42" fmla="*/ 1025013 w 2450926"/>
              <a:gd name="connsiteY42" fmla="*/ 666135 h 890414"/>
              <a:gd name="connsiteX43" fmla="*/ 1025013 w 2450926"/>
              <a:gd name="connsiteY43" fmla="*/ 685800 h 890414"/>
              <a:gd name="connsiteX44" fmla="*/ 1054510 w 2450926"/>
              <a:gd name="connsiteY44" fmla="*/ 685800 h 890414"/>
              <a:gd name="connsiteX45" fmla="*/ 1054510 w 2450926"/>
              <a:gd name="connsiteY45" fmla="*/ 707923 h 890414"/>
              <a:gd name="connsiteX46" fmla="*/ 1101213 w 2450926"/>
              <a:gd name="connsiteY46" fmla="*/ 707923 h 890414"/>
              <a:gd name="connsiteX47" fmla="*/ 1101213 w 2450926"/>
              <a:gd name="connsiteY47" fmla="*/ 717755 h 890414"/>
              <a:gd name="connsiteX48" fmla="*/ 1334729 w 2450926"/>
              <a:gd name="connsiteY48" fmla="*/ 717755 h 890414"/>
              <a:gd name="connsiteX49" fmla="*/ 1334729 w 2450926"/>
              <a:gd name="connsiteY49" fmla="*/ 752168 h 890414"/>
              <a:gd name="connsiteX50" fmla="*/ 1393722 w 2450926"/>
              <a:gd name="connsiteY50" fmla="*/ 752168 h 890414"/>
              <a:gd name="connsiteX51" fmla="*/ 1393722 w 2450926"/>
              <a:gd name="connsiteY51" fmla="*/ 771832 h 890414"/>
              <a:gd name="connsiteX52" fmla="*/ 1511710 w 2450926"/>
              <a:gd name="connsiteY52" fmla="*/ 771832 h 890414"/>
              <a:gd name="connsiteX53" fmla="*/ 1511710 w 2450926"/>
              <a:gd name="connsiteY53" fmla="*/ 781664 h 890414"/>
              <a:gd name="connsiteX54" fmla="*/ 1718187 w 2450926"/>
              <a:gd name="connsiteY54" fmla="*/ 781664 h 890414"/>
              <a:gd name="connsiteX55" fmla="*/ 1718187 w 2450926"/>
              <a:gd name="connsiteY55" fmla="*/ 803787 h 890414"/>
              <a:gd name="connsiteX56" fmla="*/ 1818968 w 2450926"/>
              <a:gd name="connsiteY56" fmla="*/ 803787 h 890414"/>
              <a:gd name="connsiteX57" fmla="*/ 1818968 w 2450926"/>
              <a:gd name="connsiteY57" fmla="*/ 818535 h 890414"/>
              <a:gd name="connsiteX58" fmla="*/ 2128684 w 2450926"/>
              <a:gd name="connsiteY58" fmla="*/ 818535 h 890414"/>
              <a:gd name="connsiteX59" fmla="*/ 2164745 w 2450926"/>
              <a:gd name="connsiteY59" fmla="*/ 890414 h 890414"/>
              <a:gd name="connsiteX60" fmla="*/ 2450926 w 2450926"/>
              <a:gd name="connsiteY60" fmla="*/ 887883 h 890414"/>
              <a:gd name="connsiteX0" fmla="*/ 0 w 2450926"/>
              <a:gd name="connsiteY0" fmla="*/ 0 h 890416"/>
              <a:gd name="connsiteX1" fmla="*/ 290051 w 2450926"/>
              <a:gd name="connsiteY1" fmla="*/ 0 h 890416"/>
              <a:gd name="connsiteX2" fmla="*/ 290051 w 2450926"/>
              <a:gd name="connsiteY2" fmla="*/ 27039 h 890416"/>
              <a:gd name="connsiteX3" fmla="*/ 381000 w 2450926"/>
              <a:gd name="connsiteY3" fmla="*/ 27039 h 890416"/>
              <a:gd name="connsiteX4" fmla="*/ 381000 w 2450926"/>
              <a:gd name="connsiteY4" fmla="*/ 44245 h 890416"/>
              <a:gd name="connsiteX5" fmla="*/ 405581 w 2450926"/>
              <a:gd name="connsiteY5" fmla="*/ 44245 h 890416"/>
              <a:gd name="connsiteX6" fmla="*/ 405581 w 2450926"/>
              <a:gd name="connsiteY6" fmla="*/ 130277 h 890416"/>
              <a:gd name="connsiteX7" fmla="*/ 425245 w 2450926"/>
              <a:gd name="connsiteY7" fmla="*/ 130277 h 890416"/>
              <a:gd name="connsiteX8" fmla="*/ 425245 w 2450926"/>
              <a:gd name="connsiteY8" fmla="*/ 199103 h 890416"/>
              <a:gd name="connsiteX9" fmla="*/ 464574 w 2450926"/>
              <a:gd name="connsiteY9" fmla="*/ 199103 h 890416"/>
              <a:gd name="connsiteX10" fmla="*/ 464574 w 2450926"/>
              <a:gd name="connsiteY10" fmla="*/ 218768 h 890416"/>
              <a:gd name="connsiteX11" fmla="*/ 508819 w 2450926"/>
              <a:gd name="connsiteY11" fmla="*/ 218768 h 890416"/>
              <a:gd name="connsiteX12" fmla="*/ 508819 w 2450926"/>
              <a:gd name="connsiteY12" fmla="*/ 226142 h 890416"/>
              <a:gd name="connsiteX13" fmla="*/ 587477 w 2450926"/>
              <a:gd name="connsiteY13" fmla="*/ 226142 h 890416"/>
              <a:gd name="connsiteX14" fmla="*/ 587477 w 2450926"/>
              <a:gd name="connsiteY14" fmla="*/ 270387 h 890416"/>
              <a:gd name="connsiteX15" fmla="*/ 607142 w 2450926"/>
              <a:gd name="connsiteY15" fmla="*/ 270387 h 890416"/>
              <a:gd name="connsiteX16" fmla="*/ 607142 w 2450926"/>
              <a:gd name="connsiteY16" fmla="*/ 292510 h 890416"/>
              <a:gd name="connsiteX17" fmla="*/ 624348 w 2450926"/>
              <a:gd name="connsiteY17" fmla="*/ 292510 h 890416"/>
              <a:gd name="connsiteX18" fmla="*/ 624348 w 2450926"/>
              <a:gd name="connsiteY18" fmla="*/ 373626 h 890416"/>
              <a:gd name="connsiteX19" fmla="*/ 641555 w 2450926"/>
              <a:gd name="connsiteY19" fmla="*/ 373626 h 890416"/>
              <a:gd name="connsiteX20" fmla="*/ 641555 w 2450926"/>
              <a:gd name="connsiteY20" fmla="*/ 432619 h 890416"/>
              <a:gd name="connsiteX21" fmla="*/ 683342 w 2450926"/>
              <a:gd name="connsiteY21" fmla="*/ 432619 h 890416"/>
              <a:gd name="connsiteX22" fmla="*/ 683342 w 2450926"/>
              <a:gd name="connsiteY22" fmla="*/ 444910 h 890416"/>
              <a:gd name="connsiteX23" fmla="*/ 707922 w 2450926"/>
              <a:gd name="connsiteY23" fmla="*/ 444910 h 890416"/>
              <a:gd name="connsiteX24" fmla="*/ 707922 w 2450926"/>
              <a:gd name="connsiteY24" fmla="*/ 467032 h 890416"/>
              <a:gd name="connsiteX25" fmla="*/ 752168 w 2450926"/>
              <a:gd name="connsiteY25" fmla="*/ 467032 h 890416"/>
              <a:gd name="connsiteX26" fmla="*/ 752168 w 2450926"/>
              <a:gd name="connsiteY26" fmla="*/ 489155 h 890416"/>
              <a:gd name="connsiteX27" fmla="*/ 774290 w 2450926"/>
              <a:gd name="connsiteY27" fmla="*/ 489155 h 890416"/>
              <a:gd name="connsiteX28" fmla="*/ 774290 w 2450926"/>
              <a:gd name="connsiteY28" fmla="*/ 523568 h 890416"/>
              <a:gd name="connsiteX29" fmla="*/ 828368 w 2450926"/>
              <a:gd name="connsiteY29" fmla="*/ 523568 h 890416"/>
              <a:gd name="connsiteX30" fmla="*/ 828368 w 2450926"/>
              <a:gd name="connsiteY30" fmla="*/ 555523 h 890416"/>
              <a:gd name="connsiteX31" fmla="*/ 838200 w 2450926"/>
              <a:gd name="connsiteY31" fmla="*/ 555523 h 890416"/>
              <a:gd name="connsiteX32" fmla="*/ 838200 w 2450926"/>
              <a:gd name="connsiteY32" fmla="*/ 575187 h 890416"/>
              <a:gd name="connsiteX33" fmla="*/ 838200 w 2450926"/>
              <a:gd name="connsiteY33" fmla="*/ 575187 h 890416"/>
              <a:gd name="connsiteX34" fmla="*/ 855406 w 2450926"/>
              <a:gd name="connsiteY34" fmla="*/ 575187 h 890416"/>
              <a:gd name="connsiteX35" fmla="*/ 855406 w 2450926"/>
              <a:gd name="connsiteY35" fmla="*/ 619432 h 890416"/>
              <a:gd name="connsiteX36" fmla="*/ 877529 w 2450926"/>
              <a:gd name="connsiteY36" fmla="*/ 619432 h 890416"/>
              <a:gd name="connsiteX37" fmla="*/ 877529 w 2450926"/>
              <a:gd name="connsiteY37" fmla="*/ 641555 h 890416"/>
              <a:gd name="connsiteX38" fmla="*/ 919316 w 2450926"/>
              <a:gd name="connsiteY38" fmla="*/ 641555 h 890416"/>
              <a:gd name="connsiteX39" fmla="*/ 919316 w 2450926"/>
              <a:gd name="connsiteY39" fmla="*/ 648929 h 890416"/>
              <a:gd name="connsiteX40" fmla="*/ 1005348 w 2450926"/>
              <a:gd name="connsiteY40" fmla="*/ 648929 h 890416"/>
              <a:gd name="connsiteX41" fmla="*/ 1005348 w 2450926"/>
              <a:gd name="connsiteY41" fmla="*/ 666135 h 890416"/>
              <a:gd name="connsiteX42" fmla="*/ 1025013 w 2450926"/>
              <a:gd name="connsiteY42" fmla="*/ 666135 h 890416"/>
              <a:gd name="connsiteX43" fmla="*/ 1025013 w 2450926"/>
              <a:gd name="connsiteY43" fmla="*/ 685800 h 890416"/>
              <a:gd name="connsiteX44" fmla="*/ 1054510 w 2450926"/>
              <a:gd name="connsiteY44" fmla="*/ 685800 h 890416"/>
              <a:gd name="connsiteX45" fmla="*/ 1054510 w 2450926"/>
              <a:gd name="connsiteY45" fmla="*/ 707923 h 890416"/>
              <a:gd name="connsiteX46" fmla="*/ 1101213 w 2450926"/>
              <a:gd name="connsiteY46" fmla="*/ 707923 h 890416"/>
              <a:gd name="connsiteX47" fmla="*/ 1101213 w 2450926"/>
              <a:gd name="connsiteY47" fmla="*/ 717755 h 890416"/>
              <a:gd name="connsiteX48" fmla="*/ 1334729 w 2450926"/>
              <a:gd name="connsiteY48" fmla="*/ 717755 h 890416"/>
              <a:gd name="connsiteX49" fmla="*/ 1334729 w 2450926"/>
              <a:gd name="connsiteY49" fmla="*/ 752168 h 890416"/>
              <a:gd name="connsiteX50" fmla="*/ 1393722 w 2450926"/>
              <a:gd name="connsiteY50" fmla="*/ 752168 h 890416"/>
              <a:gd name="connsiteX51" fmla="*/ 1393722 w 2450926"/>
              <a:gd name="connsiteY51" fmla="*/ 771832 h 890416"/>
              <a:gd name="connsiteX52" fmla="*/ 1511710 w 2450926"/>
              <a:gd name="connsiteY52" fmla="*/ 771832 h 890416"/>
              <a:gd name="connsiteX53" fmla="*/ 1511710 w 2450926"/>
              <a:gd name="connsiteY53" fmla="*/ 781664 h 890416"/>
              <a:gd name="connsiteX54" fmla="*/ 1718187 w 2450926"/>
              <a:gd name="connsiteY54" fmla="*/ 781664 h 890416"/>
              <a:gd name="connsiteX55" fmla="*/ 1718187 w 2450926"/>
              <a:gd name="connsiteY55" fmla="*/ 803787 h 890416"/>
              <a:gd name="connsiteX56" fmla="*/ 1818968 w 2450926"/>
              <a:gd name="connsiteY56" fmla="*/ 803787 h 890416"/>
              <a:gd name="connsiteX57" fmla="*/ 1818968 w 2450926"/>
              <a:gd name="connsiteY57" fmla="*/ 818535 h 890416"/>
              <a:gd name="connsiteX58" fmla="*/ 2128684 w 2450926"/>
              <a:gd name="connsiteY58" fmla="*/ 818535 h 890416"/>
              <a:gd name="connsiteX59" fmla="*/ 2164745 w 2450926"/>
              <a:gd name="connsiteY59" fmla="*/ 890414 h 890416"/>
              <a:gd name="connsiteX60" fmla="*/ 2450926 w 2450926"/>
              <a:gd name="connsiteY60" fmla="*/ 890416 h 890416"/>
              <a:gd name="connsiteX0" fmla="*/ 0 w 2450926"/>
              <a:gd name="connsiteY0" fmla="*/ 0 h 942625"/>
              <a:gd name="connsiteX1" fmla="*/ 290051 w 2450926"/>
              <a:gd name="connsiteY1" fmla="*/ 0 h 942625"/>
              <a:gd name="connsiteX2" fmla="*/ 290051 w 2450926"/>
              <a:gd name="connsiteY2" fmla="*/ 27039 h 942625"/>
              <a:gd name="connsiteX3" fmla="*/ 381000 w 2450926"/>
              <a:gd name="connsiteY3" fmla="*/ 27039 h 942625"/>
              <a:gd name="connsiteX4" fmla="*/ 381000 w 2450926"/>
              <a:gd name="connsiteY4" fmla="*/ 44245 h 942625"/>
              <a:gd name="connsiteX5" fmla="*/ 405581 w 2450926"/>
              <a:gd name="connsiteY5" fmla="*/ 44245 h 942625"/>
              <a:gd name="connsiteX6" fmla="*/ 405581 w 2450926"/>
              <a:gd name="connsiteY6" fmla="*/ 130277 h 942625"/>
              <a:gd name="connsiteX7" fmla="*/ 425245 w 2450926"/>
              <a:gd name="connsiteY7" fmla="*/ 130277 h 942625"/>
              <a:gd name="connsiteX8" fmla="*/ 425245 w 2450926"/>
              <a:gd name="connsiteY8" fmla="*/ 199103 h 942625"/>
              <a:gd name="connsiteX9" fmla="*/ 464574 w 2450926"/>
              <a:gd name="connsiteY9" fmla="*/ 199103 h 942625"/>
              <a:gd name="connsiteX10" fmla="*/ 464574 w 2450926"/>
              <a:gd name="connsiteY10" fmla="*/ 218768 h 942625"/>
              <a:gd name="connsiteX11" fmla="*/ 508819 w 2450926"/>
              <a:gd name="connsiteY11" fmla="*/ 218768 h 942625"/>
              <a:gd name="connsiteX12" fmla="*/ 508819 w 2450926"/>
              <a:gd name="connsiteY12" fmla="*/ 226142 h 942625"/>
              <a:gd name="connsiteX13" fmla="*/ 587477 w 2450926"/>
              <a:gd name="connsiteY13" fmla="*/ 226142 h 942625"/>
              <a:gd name="connsiteX14" fmla="*/ 587477 w 2450926"/>
              <a:gd name="connsiteY14" fmla="*/ 270387 h 942625"/>
              <a:gd name="connsiteX15" fmla="*/ 607142 w 2450926"/>
              <a:gd name="connsiteY15" fmla="*/ 270387 h 942625"/>
              <a:gd name="connsiteX16" fmla="*/ 607142 w 2450926"/>
              <a:gd name="connsiteY16" fmla="*/ 292510 h 942625"/>
              <a:gd name="connsiteX17" fmla="*/ 624348 w 2450926"/>
              <a:gd name="connsiteY17" fmla="*/ 292510 h 942625"/>
              <a:gd name="connsiteX18" fmla="*/ 624348 w 2450926"/>
              <a:gd name="connsiteY18" fmla="*/ 373626 h 942625"/>
              <a:gd name="connsiteX19" fmla="*/ 641555 w 2450926"/>
              <a:gd name="connsiteY19" fmla="*/ 373626 h 942625"/>
              <a:gd name="connsiteX20" fmla="*/ 641555 w 2450926"/>
              <a:gd name="connsiteY20" fmla="*/ 432619 h 942625"/>
              <a:gd name="connsiteX21" fmla="*/ 683342 w 2450926"/>
              <a:gd name="connsiteY21" fmla="*/ 432619 h 942625"/>
              <a:gd name="connsiteX22" fmla="*/ 683342 w 2450926"/>
              <a:gd name="connsiteY22" fmla="*/ 444910 h 942625"/>
              <a:gd name="connsiteX23" fmla="*/ 707922 w 2450926"/>
              <a:gd name="connsiteY23" fmla="*/ 444910 h 942625"/>
              <a:gd name="connsiteX24" fmla="*/ 707922 w 2450926"/>
              <a:gd name="connsiteY24" fmla="*/ 467032 h 942625"/>
              <a:gd name="connsiteX25" fmla="*/ 752168 w 2450926"/>
              <a:gd name="connsiteY25" fmla="*/ 467032 h 942625"/>
              <a:gd name="connsiteX26" fmla="*/ 752168 w 2450926"/>
              <a:gd name="connsiteY26" fmla="*/ 489155 h 942625"/>
              <a:gd name="connsiteX27" fmla="*/ 774290 w 2450926"/>
              <a:gd name="connsiteY27" fmla="*/ 489155 h 942625"/>
              <a:gd name="connsiteX28" fmla="*/ 774290 w 2450926"/>
              <a:gd name="connsiteY28" fmla="*/ 523568 h 942625"/>
              <a:gd name="connsiteX29" fmla="*/ 828368 w 2450926"/>
              <a:gd name="connsiteY29" fmla="*/ 523568 h 942625"/>
              <a:gd name="connsiteX30" fmla="*/ 828368 w 2450926"/>
              <a:gd name="connsiteY30" fmla="*/ 555523 h 942625"/>
              <a:gd name="connsiteX31" fmla="*/ 838200 w 2450926"/>
              <a:gd name="connsiteY31" fmla="*/ 555523 h 942625"/>
              <a:gd name="connsiteX32" fmla="*/ 838200 w 2450926"/>
              <a:gd name="connsiteY32" fmla="*/ 575187 h 942625"/>
              <a:gd name="connsiteX33" fmla="*/ 838200 w 2450926"/>
              <a:gd name="connsiteY33" fmla="*/ 575187 h 942625"/>
              <a:gd name="connsiteX34" fmla="*/ 855406 w 2450926"/>
              <a:gd name="connsiteY34" fmla="*/ 575187 h 942625"/>
              <a:gd name="connsiteX35" fmla="*/ 855406 w 2450926"/>
              <a:gd name="connsiteY35" fmla="*/ 619432 h 942625"/>
              <a:gd name="connsiteX36" fmla="*/ 877529 w 2450926"/>
              <a:gd name="connsiteY36" fmla="*/ 619432 h 942625"/>
              <a:gd name="connsiteX37" fmla="*/ 877529 w 2450926"/>
              <a:gd name="connsiteY37" fmla="*/ 641555 h 942625"/>
              <a:gd name="connsiteX38" fmla="*/ 919316 w 2450926"/>
              <a:gd name="connsiteY38" fmla="*/ 641555 h 942625"/>
              <a:gd name="connsiteX39" fmla="*/ 919316 w 2450926"/>
              <a:gd name="connsiteY39" fmla="*/ 648929 h 942625"/>
              <a:gd name="connsiteX40" fmla="*/ 1005348 w 2450926"/>
              <a:gd name="connsiteY40" fmla="*/ 648929 h 942625"/>
              <a:gd name="connsiteX41" fmla="*/ 1005348 w 2450926"/>
              <a:gd name="connsiteY41" fmla="*/ 666135 h 942625"/>
              <a:gd name="connsiteX42" fmla="*/ 1025013 w 2450926"/>
              <a:gd name="connsiteY42" fmla="*/ 666135 h 942625"/>
              <a:gd name="connsiteX43" fmla="*/ 1025013 w 2450926"/>
              <a:gd name="connsiteY43" fmla="*/ 685800 h 942625"/>
              <a:gd name="connsiteX44" fmla="*/ 1054510 w 2450926"/>
              <a:gd name="connsiteY44" fmla="*/ 685800 h 942625"/>
              <a:gd name="connsiteX45" fmla="*/ 1054510 w 2450926"/>
              <a:gd name="connsiteY45" fmla="*/ 707923 h 942625"/>
              <a:gd name="connsiteX46" fmla="*/ 1101213 w 2450926"/>
              <a:gd name="connsiteY46" fmla="*/ 707923 h 942625"/>
              <a:gd name="connsiteX47" fmla="*/ 1101213 w 2450926"/>
              <a:gd name="connsiteY47" fmla="*/ 717755 h 942625"/>
              <a:gd name="connsiteX48" fmla="*/ 1334729 w 2450926"/>
              <a:gd name="connsiteY48" fmla="*/ 717755 h 942625"/>
              <a:gd name="connsiteX49" fmla="*/ 1334729 w 2450926"/>
              <a:gd name="connsiteY49" fmla="*/ 752168 h 942625"/>
              <a:gd name="connsiteX50" fmla="*/ 1393722 w 2450926"/>
              <a:gd name="connsiteY50" fmla="*/ 752168 h 942625"/>
              <a:gd name="connsiteX51" fmla="*/ 1393722 w 2450926"/>
              <a:gd name="connsiteY51" fmla="*/ 771832 h 942625"/>
              <a:gd name="connsiteX52" fmla="*/ 1511710 w 2450926"/>
              <a:gd name="connsiteY52" fmla="*/ 771832 h 942625"/>
              <a:gd name="connsiteX53" fmla="*/ 1511710 w 2450926"/>
              <a:gd name="connsiteY53" fmla="*/ 781664 h 942625"/>
              <a:gd name="connsiteX54" fmla="*/ 1718187 w 2450926"/>
              <a:gd name="connsiteY54" fmla="*/ 781664 h 942625"/>
              <a:gd name="connsiteX55" fmla="*/ 1718187 w 2450926"/>
              <a:gd name="connsiteY55" fmla="*/ 803787 h 942625"/>
              <a:gd name="connsiteX56" fmla="*/ 1818968 w 2450926"/>
              <a:gd name="connsiteY56" fmla="*/ 803787 h 942625"/>
              <a:gd name="connsiteX57" fmla="*/ 1818968 w 2450926"/>
              <a:gd name="connsiteY57" fmla="*/ 818535 h 942625"/>
              <a:gd name="connsiteX58" fmla="*/ 2146715 w 2450926"/>
              <a:gd name="connsiteY58" fmla="*/ 942625 h 942625"/>
              <a:gd name="connsiteX59" fmla="*/ 2164745 w 2450926"/>
              <a:gd name="connsiteY59" fmla="*/ 890414 h 942625"/>
              <a:gd name="connsiteX60" fmla="*/ 2450926 w 2450926"/>
              <a:gd name="connsiteY60" fmla="*/ 890416 h 942625"/>
              <a:gd name="connsiteX0" fmla="*/ 0 w 2450926"/>
              <a:gd name="connsiteY0" fmla="*/ 0 h 890416"/>
              <a:gd name="connsiteX1" fmla="*/ 290051 w 2450926"/>
              <a:gd name="connsiteY1" fmla="*/ 0 h 890416"/>
              <a:gd name="connsiteX2" fmla="*/ 290051 w 2450926"/>
              <a:gd name="connsiteY2" fmla="*/ 27039 h 890416"/>
              <a:gd name="connsiteX3" fmla="*/ 381000 w 2450926"/>
              <a:gd name="connsiteY3" fmla="*/ 27039 h 890416"/>
              <a:gd name="connsiteX4" fmla="*/ 381000 w 2450926"/>
              <a:gd name="connsiteY4" fmla="*/ 44245 h 890416"/>
              <a:gd name="connsiteX5" fmla="*/ 405581 w 2450926"/>
              <a:gd name="connsiteY5" fmla="*/ 44245 h 890416"/>
              <a:gd name="connsiteX6" fmla="*/ 405581 w 2450926"/>
              <a:gd name="connsiteY6" fmla="*/ 130277 h 890416"/>
              <a:gd name="connsiteX7" fmla="*/ 425245 w 2450926"/>
              <a:gd name="connsiteY7" fmla="*/ 130277 h 890416"/>
              <a:gd name="connsiteX8" fmla="*/ 425245 w 2450926"/>
              <a:gd name="connsiteY8" fmla="*/ 199103 h 890416"/>
              <a:gd name="connsiteX9" fmla="*/ 464574 w 2450926"/>
              <a:gd name="connsiteY9" fmla="*/ 199103 h 890416"/>
              <a:gd name="connsiteX10" fmla="*/ 464574 w 2450926"/>
              <a:gd name="connsiteY10" fmla="*/ 218768 h 890416"/>
              <a:gd name="connsiteX11" fmla="*/ 508819 w 2450926"/>
              <a:gd name="connsiteY11" fmla="*/ 218768 h 890416"/>
              <a:gd name="connsiteX12" fmla="*/ 508819 w 2450926"/>
              <a:gd name="connsiteY12" fmla="*/ 226142 h 890416"/>
              <a:gd name="connsiteX13" fmla="*/ 587477 w 2450926"/>
              <a:gd name="connsiteY13" fmla="*/ 226142 h 890416"/>
              <a:gd name="connsiteX14" fmla="*/ 587477 w 2450926"/>
              <a:gd name="connsiteY14" fmla="*/ 270387 h 890416"/>
              <a:gd name="connsiteX15" fmla="*/ 607142 w 2450926"/>
              <a:gd name="connsiteY15" fmla="*/ 270387 h 890416"/>
              <a:gd name="connsiteX16" fmla="*/ 607142 w 2450926"/>
              <a:gd name="connsiteY16" fmla="*/ 292510 h 890416"/>
              <a:gd name="connsiteX17" fmla="*/ 624348 w 2450926"/>
              <a:gd name="connsiteY17" fmla="*/ 292510 h 890416"/>
              <a:gd name="connsiteX18" fmla="*/ 624348 w 2450926"/>
              <a:gd name="connsiteY18" fmla="*/ 373626 h 890416"/>
              <a:gd name="connsiteX19" fmla="*/ 641555 w 2450926"/>
              <a:gd name="connsiteY19" fmla="*/ 373626 h 890416"/>
              <a:gd name="connsiteX20" fmla="*/ 641555 w 2450926"/>
              <a:gd name="connsiteY20" fmla="*/ 432619 h 890416"/>
              <a:gd name="connsiteX21" fmla="*/ 683342 w 2450926"/>
              <a:gd name="connsiteY21" fmla="*/ 432619 h 890416"/>
              <a:gd name="connsiteX22" fmla="*/ 683342 w 2450926"/>
              <a:gd name="connsiteY22" fmla="*/ 444910 h 890416"/>
              <a:gd name="connsiteX23" fmla="*/ 707922 w 2450926"/>
              <a:gd name="connsiteY23" fmla="*/ 444910 h 890416"/>
              <a:gd name="connsiteX24" fmla="*/ 707922 w 2450926"/>
              <a:gd name="connsiteY24" fmla="*/ 467032 h 890416"/>
              <a:gd name="connsiteX25" fmla="*/ 752168 w 2450926"/>
              <a:gd name="connsiteY25" fmla="*/ 467032 h 890416"/>
              <a:gd name="connsiteX26" fmla="*/ 752168 w 2450926"/>
              <a:gd name="connsiteY26" fmla="*/ 489155 h 890416"/>
              <a:gd name="connsiteX27" fmla="*/ 774290 w 2450926"/>
              <a:gd name="connsiteY27" fmla="*/ 489155 h 890416"/>
              <a:gd name="connsiteX28" fmla="*/ 774290 w 2450926"/>
              <a:gd name="connsiteY28" fmla="*/ 523568 h 890416"/>
              <a:gd name="connsiteX29" fmla="*/ 828368 w 2450926"/>
              <a:gd name="connsiteY29" fmla="*/ 523568 h 890416"/>
              <a:gd name="connsiteX30" fmla="*/ 828368 w 2450926"/>
              <a:gd name="connsiteY30" fmla="*/ 555523 h 890416"/>
              <a:gd name="connsiteX31" fmla="*/ 838200 w 2450926"/>
              <a:gd name="connsiteY31" fmla="*/ 555523 h 890416"/>
              <a:gd name="connsiteX32" fmla="*/ 838200 w 2450926"/>
              <a:gd name="connsiteY32" fmla="*/ 575187 h 890416"/>
              <a:gd name="connsiteX33" fmla="*/ 838200 w 2450926"/>
              <a:gd name="connsiteY33" fmla="*/ 575187 h 890416"/>
              <a:gd name="connsiteX34" fmla="*/ 855406 w 2450926"/>
              <a:gd name="connsiteY34" fmla="*/ 575187 h 890416"/>
              <a:gd name="connsiteX35" fmla="*/ 855406 w 2450926"/>
              <a:gd name="connsiteY35" fmla="*/ 619432 h 890416"/>
              <a:gd name="connsiteX36" fmla="*/ 877529 w 2450926"/>
              <a:gd name="connsiteY36" fmla="*/ 619432 h 890416"/>
              <a:gd name="connsiteX37" fmla="*/ 877529 w 2450926"/>
              <a:gd name="connsiteY37" fmla="*/ 641555 h 890416"/>
              <a:gd name="connsiteX38" fmla="*/ 919316 w 2450926"/>
              <a:gd name="connsiteY38" fmla="*/ 641555 h 890416"/>
              <a:gd name="connsiteX39" fmla="*/ 919316 w 2450926"/>
              <a:gd name="connsiteY39" fmla="*/ 648929 h 890416"/>
              <a:gd name="connsiteX40" fmla="*/ 1005348 w 2450926"/>
              <a:gd name="connsiteY40" fmla="*/ 648929 h 890416"/>
              <a:gd name="connsiteX41" fmla="*/ 1005348 w 2450926"/>
              <a:gd name="connsiteY41" fmla="*/ 666135 h 890416"/>
              <a:gd name="connsiteX42" fmla="*/ 1025013 w 2450926"/>
              <a:gd name="connsiteY42" fmla="*/ 666135 h 890416"/>
              <a:gd name="connsiteX43" fmla="*/ 1025013 w 2450926"/>
              <a:gd name="connsiteY43" fmla="*/ 685800 h 890416"/>
              <a:gd name="connsiteX44" fmla="*/ 1054510 w 2450926"/>
              <a:gd name="connsiteY44" fmla="*/ 685800 h 890416"/>
              <a:gd name="connsiteX45" fmla="*/ 1054510 w 2450926"/>
              <a:gd name="connsiteY45" fmla="*/ 707923 h 890416"/>
              <a:gd name="connsiteX46" fmla="*/ 1101213 w 2450926"/>
              <a:gd name="connsiteY46" fmla="*/ 707923 h 890416"/>
              <a:gd name="connsiteX47" fmla="*/ 1101213 w 2450926"/>
              <a:gd name="connsiteY47" fmla="*/ 717755 h 890416"/>
              <a:gd name="connsiteX48" fmla="*/ 1334729 w 2450926"/>
              <a:gd name="connsiteY48" fmla="*/ 717755 h 890416"/>
              <a:gd name="connsiteX49" fmla="*/ 1334729 w 2450926"/>
              <a:gd name="connsiteY49" fmla="*/ 752168 h 890416"/>
              <a:gd name="connsiteX50" fmla="*/ 1393722 w 2450926"/>
              <a:gd name="connsiteY50" fmla="*/ 752168 h 890416"/>
              <a:gd name="connsiteX51" fmla="*/ 1393722 w 2450926"/>
              <a:gd name="connsiteY51" fmla="*/ 771832 h 890416"/>
              <a:gd name="connsiteX52" fmla="*/ 1511710 w 2450926"/>
              <a:gd name="connsiteY52" fmla="*/ 771832 h 890416"/>
              <a:gd name="connsiteX53" fmla="*/ 1511710 w 2450926"/>
              <a:gd name="connsiteY53" fmla="*/ 781664 h 890416"/>
              <a:gd name="connsiteX54" fmla="*/ 1718187 w 2450926"/>
              <a:gd name="connsiteY54" fmla="*/ 781664 h 890416"/>
              <a:gd name="connsiteX55" fmla="*/ 1718187 w 2450926"/>
              <a:gd name="connsiteY55" fmla="*/ 803787 h 890416"/>
              <a:gd name="connsiteX56" fmla="*/ 1818968 w 2450926"/>
              <a:gd name="connsiteY56" fmla="*/ 803787 h 890416"/>
              <a:gd name="connsiteX57" fmla="*/ 1818968 w 2450926"/>
              <a:gd name="connsiteY57" fmla="*/ 818535 h 890416"/>
              <a:gd name="connsiteX58" fmla="*/ 2157018 w 2450926"/>
              <a:gd name="connsiteY58" fmla="*/ 841327 h 890416"/>
              <a:gd name="connsiteX59" fmla="*/ 2164745 w 2450926"/>
              <a:gd name="connsiteY59" fmla="*/ 890414 h 890416"/>
              <a:gd name="connsiteX60" fmla="*/ 2450926 w 2450926"/>
              <a:gd name="connsiteY60" fmla="*/ 890416 h 890416"/>
              <a:gd name="connsiteX0" fmla="*/ 0 w 2450926"/>
              <a:gd name="connsiteY0" fmla="*/ 0 h 890416"/>
              <a:gd name="connsiteX1" fmla="*/ 290051 w 2450926"/>
              <a:gd name="connsiteY1" fmla="*/ 0 h 890416"/>
              <a:gd name="connsiteX2" fmla="*/ 290051 w 2450926"/>
              <a:gd name="connsiteY2" fmla="*/ 27039 h 890416"/>
              <a:gd name="connsiteX3" fmla="*/ 381000 w 2450926"/>
              <a:gd name="connsiteY3" fmla="*/ 27039 h 890416"/>
              <a:gd name="connsiteX4" fmla="*/ 381000 w 2450926"/>
              <a:gd name="connsiteY4" fmla="*/ 44245 h 890416"/>
              <a:gd name="connsiteX5" fmla="*/ 405581 w 2450926"/>
              <a:gd name="connsiteY5" fmla="*/ 44245 h 890416"/>
              <a:gd name="connsiteX6" fmla="*/ 405581 w 2450926"/>
              <a:gd name="connsiteY6" fmla="*/ 130277 h 890416"/>
              <a:gd name="connsiteX7" fmla="*/ 425245 w 2450926"/>
              <a:gd name="connsiteY7" fmla="*/ 130277 h 890416"/>
              <a:gd name="connsiteX8" fmla="*/ 425245 w 2450926"/>
              <a:gd name="connsiteY8" fmla="*/ 199103 h 890416"/>
              <a:gd name="connsiteX9" fmla="*/ 464574 w 2450926"/>
              <a:gd name="connsiteY9" fmla="*/ 199103 h 890416"/>
              <a:gd name="connsiteX10" fmla="*/ 464574 w 2450926"/>
              <a:gd name="connsiteY10" fmla="*/ 218768 h 890416"/>
              <a:gd name="connsiteX11" fmla="*/ 508819 w 2450926"/>
              <a:gd name="connsiteY11" fmla="*/ 218768 h 890416"/>
              <a:gd name="connsiteX12" fmla="*/ 508819 w 2450926"/>
              <a:gd name="connsiteY12" fmla="*/ 226142 h 890416"/>
              <a:gd name="connsiteX13" fmla="*/ 587477 w 2450926"/>
              <a:gd name="connsiteY13" fmla="*/ 226142 h 890416"/>
              <a:gd name="connsiteX14" fmla="*/ 587477 w 2450926"/>
              <a:gd name="connsiteY14" fmla="*/ 270387 h 890416"/>
              <a:gd name="connsiteX15" fmla="*/ 607142 w 2450926"/>
              <a:gd name="connsiteY15" fmla="*/ 270387 h 890416"/>
              <a:gd name="connsiteX16" fmla="*/ 607142 w 2450926"/>
              <a:gd name="connsiteY16" fmla="*/ 292510 h 890416"/>
              <a:gd name="connsiteX17" fmla="*/ 624348 w 2450926"/>
              <a:gd name="connsiteY17" fmla="*/ 292510 h 890416"/>
              <a:gd name="connsiteX18" fmla="*/ 624348 w 2450926"/>
              <a:gd name="connsiteY18" fmla="*/ 373626 h 890416"/>
              <a:gd name="connsiteX19" fmla="*/ 641555 w 2450926"/>
              <a:gd name="connsiteY19" fmla="*/ 373626 h 890416"/>
              <a:gd name="connsiteX20" fmla="*/ 641555 w 2450926"/>
              <a:gd name="connsiteY20" fmla="*/ 432619 h 890416"/>
              <a:gd name="connsiteX21" fmla="*/ 683342 w 2450926"/>
              <a:gd name="connsiteY21" fmla="*/ 432619 h 890416"/>
              <a:gd name="connsiteX22" fmla="*/ 683342 w 2450926"/>
              <a:gd name="connsiteY22" fmla="*/ 444910 h 890416"/>
              <a:gd name="connsiteX23" fmla="*/ 707922 w 2450926"/>
              <a:gd name="connsiteY23" fmla="*/ 444910 h 890416"/>
              <a:gd name="connsiteX24" fmla="*/ 707922 w 2450926"/>
              <a:gd name="connsiteY24" fmla="*/ 467032 h 890416"/>
              <a:gd name="connsiteX25" fmla="*/ 752168 w 2450926"/>
              <a:gd name="connsiteY25" fmla="*/ 467032 h 890416"/>
              <a:gd name="connsiteX26" fmla="*/ 752168 w 2450926"/>
              <a:gd name="connsiteY26" fmla="*/ 489155 h 890416"/>
              <a:gd name="connsiteX27" fmla="*/ 774290 w 2450926"/>
              <a:gd name="connsiteY27" fmla="*/ 489155 h 890416"/>
              <a:gd name="connsiteX28" fmla="*/ 774290 w 2450926"/>
              <a:gd name="connsiteY28" fmla="*/ 523568 h 890416"/>
              <a:gd name="connsiteX29" fmla="*/ 828368 w 2450926"/>
              <a:gd name="connsiteY29" fmla="*/ 523568 h 890416"/>
              <a:gd name="connsiteX30" fmla="*/ 828368 w 2450926"/>
              <a:gd name="connsiteY30" fmla="*/ 555523 h 890416"/>
              <a:gd name="connsiteX31" fmla="*/ 838200 w 2450926"/>
              <a:gd name="connsiteY31" fmla="*/ 555523 h 890416"/>
              <a:gd name="connsiteX32" fmla="*/ 838200 w 2450926"/>
              <a:gd name="connsiteY32" fmla="*/ 575187 h 890416"/>
              <a:gd name="connsiteX33" fmla="*/ 838200 w 2450926"/>
              <a:gd name="connsiteY33" fmla="*/ 575187 h 890416"/>
              <a:gd name="connsiteX34" fmla="*/ 855406 w 2450926"/>
              <a:gd name="connsiteY34" fmla="*/ 575187 h 890416"/>
              <a:gd name="connsiteX35" fmla="*/ 855406 w 2450926"/>
              <a:gd name="connsiteY35" fmla="*/ 619432 h 890416"/>
              <a:gd name="connsiteX36" fmla="*/ 877529 w 2450926"/>
              <a:gd name="connsiteY36" fmla="*/ 619432 h 890416"/>
              <a:gd name="connsiteX37" fmla="*/ 877529 w 2450926"/>
              <a:gd name="connsiteY37" fmla="*/ 641555 h 890416"/>
              <a:gd name="connsiteX38" fmla="*/ 919316 w 2450926"/>
              <a:gd name="connsiteY38" fmla="*/ 641555 h 890416"/>
              <a:gd name="connsiteX39" fmla="*/ 919316 w 2450926"/>
              <a:gd name="connsiteY39" fmla="*/ 648929 h 890416"/>
              <a:gd name="connsiteX40" fmla="*/ 1005348 w 2450926"/>
              <a:gd name="connsiteY40" fmla="*/ 648929 h 890416"/>
              <a:gd name="connsiteX41" fmla="*/ 1005348 w 2450926"/>
              <a:gd name="connsiteY41" fmla="*/ 666135 h 890416"/>
              <a:gd name="connsiteX42" fmla="*/ 1025013 w 2450926"/>
              <a:gd name="connsiteY42" fmla="*/ 666135 h 890416"/>
              <a:gd name="connsiteX43" fmla="*/ 1025013 w 2450926"/>
              <a:gd name="connsiteY43" fmla="*/ 685800 h 890416"/>
              <a:gd name="connsiteX44" fmla="*/ 1054510 w 2450926"/>
              <a:gd name="connsiteY44" fmla="*/ 685800 h 890416"/>
              <a:gd name="connsiteX45" fmla="*/ 1054510 w 2450926"/>
              <a:gd name="connsiteY45" fmla="*/ 707923 h 890416"/>
              <a:gd name="connsiteX46" fmla="*/ 1101213 w 2450926"/>
              <a:gd name="connsiteY46" fmla="*/ 707923 h 890416"/>
              <a:gd name="connsiteX47" fmla="*/ 1101213 w 2450926"/>
              <a:gd name="connsiteY47" fmla="*/ 717755 h 890416"/>
              <a:gd name="connsiteX48" fmla="*/ 1334729 w 2450926"/>
              <a:gd name="connsiteY48" fmla="*/ 717755 h 890416"/>
              <a:gd name="connsiteX49" fmla="*/ 1334729 w 2450926"/>
              <a:gd name="connsiteY49" fmla="*/ 752168 h 890416"/>
              <a:gd name="connsiteX50" fmla="*/ 1393722 w 2450926"/>
              <a:gd name="connsiteY50" fmla="*/ 752168 h 890416"/>
              <a:gd name="connsiteX51" fmla="*/ 1393722 w 2450926"/>
              <a:gd name="connsiteY51" fmla="*/ 771832 h 890416"/>
              <a:gd name="connsiteX52" fmla="*/ 1511710 w 2450926"/>
              <a:gd name="connsiteY52" fmla="*/ 771832 h 890416"/>
              <a:gd name="connsiteX53" fmla="*/ 1511710 w 2450926"/>
              <a:gd name="connsiteY53" fmla="*/ 781664 h 890416"/>
              <a:gd name="connsiteX54" fmla="*/ 1718187 w 2450926"/>
              <a:gd name="connsiteY54" fmla="*/ 781664 h 890416"/>
              <a:gd name="connsiteX55" fmla="*/ 1718187 w 2450926"/>
              <a:gd name="connsiteY55" fmla="*/ 803787 h 890416"/>
              <a:gd name="connsiteX56" fmla="*/ 1818968 w 2450926"/>
              <a:gd name="connsiteY56" fmla="*/ 803787 h 890416"/>
              <a:gd name="connsiteX57" fmla="*/ 1818968 w 2450926"/>
              <a:gd name="connsiteY57" fmla="*/ 818535 h 890416"/>
              <a:gd name="connsiteX58" fmla="*/ 2157018 w 2450926"/>
              <a:gd name="connsiteY58" fmla="*/ 841327 h 890416"/>
              <a:gd name="connsiteX59" fmla="*/ 2164745 w 2450926"/>
              <a:gd name="connsiteY59" fmla="*/ 890414 h 890416"/>
              <a:gd name="connsiteX60" fmla="*/ 2450926 w 2450926"/>
              <a:gd name="connsiteY60" fmla="*/ 890416 h 890416"/>
              <a:gd name="connsiteX0" fmla="*/ 0 w 2450926"/>
              <a:gd name="connsiteY0" fmla="*/ 0 h 890416"/>
              <a:gd name="connsiteX1" fmla="*/ 290051 w 2450926"/>
              <a:gd name="connsiteY1" fmla="*/ 0 h 890416"/>
              <a:gd name="connsiteX2" fmla="*/ 290051 w 2450926"/>
              <a:gd name="connsiteY2" fmla="*/ 27039 h 890416"/>
              <a:gd name="connsiteX3" fmla="*/ 381000 w 2450926"/>
              <a:gd name="connsiteY3" fmla="*/ 27039 h 890416"/>
              <a:gd name="connsiteX4" fmla="*/ 381000 w 2450926"/>
              <a:gd name="connsiteY4" fmla="*/ 44245 h 890416"/>
              <a:gd name="connsiteX5" fmla="*/ 405581 w 2450926"/>
              <a:gd name="connsiteY5" fmla="*/ 44245 h 890416"/>
              <a:gd name="connsiteX6" fmla="*/ 405581 w 2450926"/>
              <a:gd name="connsiteY6" fmla="*/ 130277 h 890416"/>
              <a:gd name="connsiteX7" fmla="*/ 425245 w 2450926"/>
              <a:gd name="connsiteY7" fmla="*/ 130277 h 890416"/>
              <a:gd name="connsiteX8" fmla="*/ 425245 w 2450926"/>
              <a:gd name="connsiteY8" fmla="*/ 199103 h 890416"/>
              <a:gd name="connsiteX9" fmla="*/ 464574 w 2450926"/>
              <a:gd name="connsiteY9" fmla="*/ 199103 h 890416"/>
              <a:gd name="connsiteX10" fmla="*/ 464574 w 2450926"/>
              <a:gd name="connsiteY10" fmla="*/ 218768 h 890416"/>
              <a:gd name="connsiteX11" fmla="*/ 508819 w 2450926"/>
              <a:gd name="connsiteY11" fmla="*/ 218768 h 890416"/>
              <a:gd name="connsiteX12" fmla="*/ 508819 w 2450926"/>
              <a:gd name="connsiteY12" fmla="*/ 226142 h 890416"/>
              <a:gd name="connsiteX13" fmla="*/ 587477 w 2450926"/>
              <a:gd name="connsiteY13" fmla="*/ 226142 h 890416"/>
              <a:gd name="connsiteX14" fmla="*/ 587477 w 2450926"/>
              <a:gd name="connsiteY14" fmla="*/ 270387 h 890416"/>
              <a:gd name="connsiteX15" fmla="*/ 607142 w 2450926"/>
              <a:gd name="connsiteY15" fmla="*/ 270387 h 890416"/>
              <a:gd name="connsiteX16" fmla="*/ 607142 w 2450926"/>
              <a:gd name="connsiteY16" fmla="*/ 292510 h 890416"/>
              <a:gd name="connsiteX17" fmla="*/ 624348 w 2450926"/>
              <a:gd name="connsiteY17" fmla="*/ 292510 h 890416"/>
              <a:gd name="connsiteX18" fmla="*/ 624348 w 2450926"/>
              <a:gd name="connsiteY18" fmla="*/ 373626 h 890416"/>
              <a:gd name="connsiteX19" fmla="*/ 641555 w 2450926"/>
              <a:gd name="connsiteY19" fmla="*/ 373626 h 890416"/>
              <a:gd name="connsiteX20" fmla="*/ 641555 w 2450926"/>
              <a:gd name="connsiteY20" fmla="*/ 432619 h 890416"/>
              <a:gd name="connsiteX21" fmla="*/ 683342 w 2450926"/>
              <a:gd name="connsiteY21" fmla="*/ 432619 h 890416"/>
              <a:gd name="connsiteX22" fmla="*/ 683342 w 2450926"/>
              <a:gd name="connsiteY22" fmla="*/ 444910 h 890416"/>
              <a:gd name="connsiteX23" fmla="*/ 707922 w 2450926"/>
              <a:gd name="connsiteY23" fmla="*/ 444910 h 890416"/>
              <a:gd name="connsiteX24" fmla="*/ 707922 w 2450926"/>
              <a:gd name="connsiteY24" fmla="*/ 467032 h 890416"/>
              <a:gd name="connsiteX25" fmla="*/ 752168 w 2450926"/>
              <a:gd name="connsiteY25" fmla="*/ 467032 h 890416"/>
              <a:gd name="connsiteX26" fmla="*/ 752168 w 2450926"/>
              <a:gd name="connsiteY26" fmla="*/ 489155 h 890416"/>
              <a:gd name="connsiteX27" fmla="*/ 774290 w 2450926"/>
              <a:gd name="connsiteY27" fmla="*/ 489155 h 890416"/>
              <a:gd name="connsiteX28" fmla="*/ 774290 w 2450926"/>
              <a:gd name="connsiteY28" fmla="*/ 523568 h 890416"/>
              <a:gd name="connsiteX29" fmla="*/ 828368 w 2450926"/>
              <a:gd name="connsiteY29" fmla="*/ 523568 h 890416"/>
              <a:gd name="connsiteX30" fmla="*/ 828368 w 2450926"/>
              <a:gd name="connsiteY30" fmla="*/ 555523 h 890416"/>
              <a:gd name="connsiteX31" fmla="*/ 838200 w 2450926"/>
              <a:gd name="connsiteY31" fmla="*/ 555523 h 890416"/>
              <a:gd name="connsiteX32" fmla="*/ 838200 w 2450926"/>
              <a:gd name="connsiteY32" fmla="*/ 575187 h 890416"/>
              <a:gd name="connsiteX33" fmla="*/ 838200 w 2450926"/>
              <a:gd name="connsiteY33" fmla="*/ 575187 h 890416"/>
              <a:gd name="connsiteX34" fmla="*/ 855406 w 2450926"/>
              <a:gd name="connsiteY34" fmla="*/ 575187 h 890416"/>
              <a:gd name="connsiteX35" fmla="*/ 855406 w 2450926"/>
              <a:gd name="connsiteY35" fmla="*/ 619432 h 890416"/>
              <a:gd name="connsiteX36" fmla="*/ 877529 w 2450926"/>
              <a:gd name="connsiteY36" fmla="*/ 619432 h 890416"/>
              <a:gd name="connsiteX37" fmla="*/ 877529 w 2450926"/>
              <a:gd name="connsiteY37" fmla="*/ 641555 h 890416"/>
              <a:gd name="connsiteX38" fmla="*/ 919316 w 2450926"/>
              <a:gd name="connsiteY38" fmla="*/ 641555 h 890416"/>
              <a:gd name="connsiteX39" fmla="*/ 919316 w 2450926"/>
              <a:gd name="connsiteY39" fmla="*/ 648929 h 890416"/>
              <a:gd name="connsiteX40" fmla="*/ 1005348 w 2450926"/>
              <a:gd name="connsiteY40" fmla="*/ 648929 h 890416"/>
              <a:gd name="connsiteX41" fmla="*/ 1005348 w 2450926"/>
              <a:gd name="connsiteY41" fmla="*/ 666135 h 890416"/>
              <a:gd name="connsiteX42" fmla="*/ 1025013 w 2450926"/>
              <a:gd name="connsiteY42" fmla="*/ 666135 h 890416"/>
              <a:gd name="connsiteX43" fmla="*/ 1025013 w 2450926"/>
              <a:gd name="connsiteY43" fmla="*/ 685800 h 890416"/>
              <a:gd name="connsiteX44" fmla="*/ 1054510 w 2450926"/>
              <a:gd name="connsiteY44" fmla="*/ 685800 h 890416"/>
              <a:gd name="connsiteX45" fmla="*/ 1054510 w 2450926"/>
              <a:gd name="connsiteY45" fmla="*/ 707923 h 890416"/>
              <a:gd name="connsiteX46" fmla="*/ 1101213 w 2450926"/>
              <a:gd name="connsiteY46" fmla="*/ 707923 h 890416"/>
              <a:gd name="connsiteX47" fmla="*/ 1101213 w 2450926"/>
              <a:gd name="connsiteY47" fmla="*/ 717755 h 890416"/>
              <a:gd name="connsiteX48" fmla="*/ 1334729 w 2450926"/>
              <a:gd name="connsiteY48" fmla="*/ 717755 h 890416"/>
              <a:gd name="connsiteX49" fmla="*/ 1334729 w 2450926"/>
              <a:gd name="connsiteY49" fmla="*/ 752168 h 890416"/>
              <a:gd name="connsiteX50" fmla="*/ 1393722 w 2450926"/>
              <a:gd name="connsiteY50" fmla="*/ 752168 h 890416"/>
              <a:gd name="connsiteX51" fmla="*/ 1393722 w 2450926"/>
              <a:gd name="connsiteY51" fmla="*/ 771832 h 890416"/>
              <a:gd name="connsiteX52" fmla="*/ 1511710 w 2450926"/>
              <a:gd name="connsiteY52" fmla="*/ 771832 h 890416"/>
              <a:gd name="connsiteX53" fmla="*/ 1511710 w 2450926"/>
              <a:gd name="connsiteY53" fmla="*/ 781664 h 890416"/>
              <a:gd name="connsiteX54" fmla="*/ 1718187 w 2450926"/>
              <a:gd name="connsiteY54" fmla="*/ 781664 h 890416"/>
              <a:gd name="connsiteX55" fmla="*/ 1718187 w 2450926"/>
              <a:gd name="connsiteY55" fmla="*/ 803787 h 890416"/>
              <a:gd name="connsiteX56" fmla="*/ 1818968 w 2450926"/>
              <a:gd name="connsiteY56" fmla="*/ 803787 h 890416"/>
              <a:gd name="connsiteX57" fmla="*/ 1880787 w 2450926"/>
              <a:gd name="connsiteY57" fmla="*/ 848926 h 890416"/>
              <a:gd name="connsiteX58" fmla="*/ 2157018 w 2450926"/>
              <a:gd name="connsiteY58" fmla="*/ 841327 h 890416"/>
              <a:gd name="connsiteX59" fmla="*/ 2164745 w 2450926"/>
              <a:gd name="connsiteY59" fmla="*/ 890414 h 890416"/>
              <a:gd name="connsiteX60" fmla="*/ 2450926 w 2450926"/>
              <a:gd name="connsiteY60" fmla="*/ 890416 h 890416"/>
              <a:gd name="connsiteX0" fmla="*/ 0 w 2450926"/>
              <a:gd name="connsiteY0" fmla="*/ 0 h 890416"/>
              <a:gd name="connsiteX1" fmla="*/ 290051 w 2450926"/>
              <a:gd name="connsiteY1" fmla="*/ 0 h 890416"/>
              <a:gd name="connsiteX2" fmla="*/ 290051 w 2450926"/>
              <a:gd name="connsiteY2" fmla="*/ 27039 h 890416"/>
              <a:gd name="connsiteX3" fmla="*/ 381000 w 2450926"/>
              <a:gd name="connsiteY3" fmla="*/ 27039 h 890416"/>
              <a:gd name="connsiteX4" fmla="*/ 381000 w 2450926"/>
              <a:gd name="connsiteY4" fmla="*/ 44245 h 890416"/>
              <a:gd name="connsiteX5" fmla="*/ 405581 w 2450926"/>
              <a:gd name="connsiteY5" fmla="*/ 44245 h 890416"/>
              <a:gd name="connsiteX6" fmla="*/ 405581 w 2450926"/>
              <a:gd name="connsiteY6" fmla="*/ 130277 h 890416"/>
              <a:gd name="connsiteX7" fmla="*/ 425245 w 2450926"/>
              <a:gd name="connsiteY7" fmla="*/ 130277 h 890416"/>
              <a:gd name="connsiteX8" fmla="*/ 425245 w 2450926"/>
              <a:gd name="connsiteY8" fmla="*/ 199103 h 890416"/>
              <a:gd name="connsiteX9" fmla="*/ 464574 w 2450926"/>
              <a:gd name="connsiteY9" fmla="*/ 199103 h 890416"/>
              <a:gd name="connsiteX10" fmla="*/ 464574 w 2450926"/>
              <a:gd name="connsiteY10" fmla="*/ 218768 h 890416"/>
              <a:gd name="connsiteX11" fmla="*/ 508819 w 2450926"/>
              <a:gd name="connsiteY11" fmla="*/ 218768 h 890416"/>
              <a:gd name="connsiteX12" fmla="*/ 508819 w 2450926"/>
              <a:gd name="connsiteY12" fmla="*/ 226142 h 890416"/>
              <a:gd name="connsiteX13" fmla="*/ 587477 w 2450926"/>
              <a:gd name="connsiteY13" fmla="*/ 226142 h 890416"/>
              <a:gd name="connsiteX14" fmla="*/ 587477 w 2450926"/>
              <a:gd name="connsiteY14" fmla="*/ 270387 h 890416"/>
              <a:gd name="connsiteX15" fmla="*/ 607142 w 2450926"/>
              <a:gd name="connsiteY15" fmla="*/ 270387 h 890416"/>
              <a:gd name="connsiteX16" fmla="*/ 607142 w 2450926"/>
              <a:gd name="connsiteY16" fmla="*/ 292510 h 890416"/>
              <a:gd name="connsiteX17" fmla="*/ 624348 w 2450926"/>
              <a:gd name="connsiteY17" fmla="*/ 292510 h 890416"/>
              <a:gd name="connsiteX18" fmla="*/ 624348 w 2450926"/>
              <a:gd name="connsiteY18" fmla="*/ 373626 h 890416"/>
              <a:gd name="connsiteX19" fmla="*/ 641555 w 2450926"/>
              <a:gd name="connsiteY19" fmla="*/ 373626 h 890416"/>
              <a:gd name="connsiteX20" fmla="*/ 641555 w 2450926"/>
              <a:gd name="connsiteY20" fmla="*/ 432619 h 890416"/>
              <a:gd name="connsiteX21" fmla="*/ 683342 w 2450926"/>
              <a:gd name="connsiteY21" fmla="*/ 432619 h 890416"/>
              <a:gd name="connsiteX22" fmla="*/ 683342 w 2450926"/>
              <a:gd name="connsiteY22" fmla="*/ 444910 h 890416"/>
              <a:gd name="connsiteX23" fmla="*/ 707922 w 2450926"/>
              <a:gd name="connsiteY23" fmla="*/ 444910 h 890416"/>
              <a:gd name="connsiteX24" fmla="*/ 707922 w 2450926"/>
              <a:gd name="connsiteY24" fmla="*/ 467032 h 890416"/>
              <a:gd name="connsiteX25" fmla="*/ 752168 w 2450926"/>
              <a:gd name="connsiteY25" fmla="*/ 467032 h 890416"/>
              <a:gd name="connsiteX26" fmla="*/ 752168 w 2450926"/>
              <a:gd name="connsiteY26" fmla="*/ 489155 h 890416"/>
              <a:gd name="connsiteX27" fmla="*/ 774290 w 2450926"/>
              <a:gd name="connsiteY27" fmla="*/ 489155 h 890416"/>
              <a:gd name="connsiteX28" fmla="*/ 774290 w 2450926"/>
              <a:gd name="connsiteY28" fmla="*/ 523568 h 890416"/>
              <a:gd name="connsiteX29" fmla="*/ 828368 w 2450926"/>
              <a:gd name="connsiteY29" fmla="*/ 523568 h 890416"/>
              <a:gd name="connsiteX30" fmla="*/ 828368 w 2450926"/>
              <a:gd name="connsiteY30" fmla="*/ 555523 h 890416"/>
              <a:gd name="connsiteX31" fmla="*/ 838200 w 2450926"/>
              <a:gd name="connsiteY31" fmla="*/ 555523 h 890416"/>
              <a:gd name="connsiteX32" fmla="*/ 838200 w 2450926"/>
              <a:gd name="connsiteY32" fmla="*/ 575187 h 890416"/>
              <a:gd name="connsiteX33" fmla="*/ 838200 w 2450926"/>
              <a:gd name="connsiteY33" fmla="*/ 575187 h 890416"/>
              <a:gd name="connsiteX34" fmla="*/ 855406 w 2450926"/>
              <a:gd name="connsiteY34" fmla="*/ 575187 h 890416"/>
              <a:gd name="connsiteX35" fmla="*/ 855406 w 2450926"/>
              <a:gd name="connsiteY35" fmla="*/ 619432 h 890416"/>
              <a:gd name="connsiteX36" fmla="*/ 877529 w 2450926"/>
              <a:gd name="connsiteY36" fmla="*/ 619432 h 890416"/>
              <a:gd name="connsiteX37" fmla="*/ 877529 w 2450926"/>
              <a:gd name="connsiteY37" fmla="*/ 641555 h 890416"/>
              <a:gd name="connsiteX38" fmla="*/ 919316 w 2450926"/>
              <a:gd name="connsiteY38" fmla="*/ 641555 h 890416"/>
              <a:gd name="connsiteX39" fmla="*/ 919316 w 2450926"/>
              <a:gd name="connsiteY39" fmla="*/ 648929 h 890416"/>
              <a:gd name="connsiteX40" fmla="*/ 1005348 w 2450926"/>
              <a:gd name="connsiteY40" fmla="*/ 648929 h 890416"/>
              <a:gd name="connsiteX41" fmla="*/ 1005348 w 2450926"/>
              <a:gd name="connsiteY41" fmla="*/ 666135 h 890416"/>
              <a:gd name="connsiteX42" fmla="*/ 1025013 w 2450926"/>
              <a:gd name="connsiteY42" fmla="*/ 666135 h 890416"/>
              <a:gd name="connsiteX43" fmla="*/ 1025013 w 2450926"/>
              <a:gd name="connsiteY43" fmla="*/ 685800 h 890416"/>
              <a:gd name="connsiteX44" fmla="*/ 1054510 w 2450926"/>
              <a:gd name="connsiteY44" fmla="*/ 685800 h 890416"/>
              <a:gd name="connsiteX45" fmla="*/ 1054510 w 2450926"/>
              <a:gd name="connsiteY45" fmla="*/ 707923 h 890416"/>
              <a:gd name="connsiteX46" fmla="*/ 1101213 w 2450926"/>
              <a:gd name="connsiteY46" fmla="*/ 707923 h 890416"/>
              <a:gd name="connsiteX47" fmla="*/ 1101213 w 2450926"/>
              <a:gd name="connsiteY47" fmla="*/ 717755 h 890416"/>
              <a:gd name="connsiteX48" fmla="*/ 1334729 w 2450926"/>
              <a:gd name="connsiteY48" fmla="*/ 717755 h 890416"/>
              <a:gd name="connsiteX49" fmla="*/ 1334729 w 2450926"/>
              <a:gd name="connsiteY49" fmla="*/ 752168 h 890416"/>
              <a:gd name="connsiteX50" fmla="*/ 1393722 w 2450926"/>
              <a:gd name="connsiteY50" fmla="*/ 752168 h 890416"/>
              <a:gd name="connsiteX51" fmla="*/ 1393722 w 2450926"/>
              <a:gd name="connsiteY51" fmla="*/ 771832 h 890416"/>
              <a:gd name="connsiteX52" fmla="*/ 1511710 w 2450926"/>
              <a:gd name="connsiteY52" fmla="*/ 771832 h 890416"/>
              <a:gd name="connsiteX53" fmla="*/ 1511710 w 2450926"/>
              <a:gd name="connsiteY53" fmla="*/ 781664 h 890416"/>
              <a:gd name="connsiteX54" fmla="*/ 1718187 w 2450926"/>
              <a:gd name="connsiteY54" fmla="*/ 781664 h 890416"/>
              <a:gd name="connsiteX55" fmla="*/ 1718187 w 2450926"/>
              <a:gd name="connsiteY55" fmla="*/ 803787 h 890416"/>
              <a:gd name="connsiteX56" fmla="*/ 1875635 w 2450926"/>
              <a:gd name="connsiteY56" fmla="*/ 803787 h 890416"/>
              <a:gd name="connsiteX57" fmla="*/ 1880787 w 2450926"/>
              <a:gd name="connsiteY57" fmla="*/ 848926 h 890416"/>
              <a:gd name="connsiteX58" fmla="*/ 2157018 w 2450926"/>
              <a:gd name="connsiteY58" fmla="*/ 841327 h 890416"/>
              <a:gd name="connsiteX59" fmla="*/ 2164745 w 2450926"/>
              <a:gd name="connsiteY59" fmla="*/ 890414 h 890416"/>
              <a:gd name="connsiteX60" fmla="*/ 2450926 w 2450926"/>
              <a:gd name="connsiteY60" fmla="*/ 890416 h 890416"/>
              <a:gd name="connsiteX0" fmla="*/ 0 w 2450926"/>
              <a:gd name="connsiteY0" fmla="*/ 0 h 890416"/>
              <a:gd name="connsiteX1" fmla="*/ 290051 w 2450926"/>
              <a:gd name="connsiteY1" fmla="*/ 0 h 890416"/>
              <a:gd name="connsiteX2" fmla="*/ 290051 w 2450926"/>
              <a:gd name="connsiteY2" fmla="*/ 27039 h 890416"/>
              <a:gd name="connsiteX3" fmla="*/ 381000 w 2450926"/>
              <a:gd name="connsiteY3" fmla="*/ 27039 h 890416"/>
              <a:gd name="connsiteX4" fmla="*/ 381000 w 2450926"/>
              <a:gd name="connsiteY4" fmla="*/ 44245 h 890416"/>
              <a:gd name="connsiteX5" fmla="*/ 405581 w 2450926"/>
              <a:gd name="connsiteY5" fmla="*/ 44245 h 890416"/>
              <a:gd name="connsiteX6" fmla="*/ 405581 w 2450926"/>
              <a:gd name="connsiteY6" fmla="*/ 130277 h 890416"/>
              <a:gd name="connsiteX7" fmla="*/ 425245 w 2450926"/>
              <a:gd name="connsiteY7" fmla="*/ 130277 h 890416"/>
              <a:gd name="connsiteX8" fmla="*/ 425245 w 2450926"/>
              <a:gd name="connsiteY8" fmla="*/ 199103 h 890416"/>
              <a:gd name="connsiteX9" fmla="*/ 464574 w 2450926"/>
              <a:gd name="connsiteY9" fmla="*/ 199103 h 890416"/>
              <a:gd name="connsiteX10" fmla="*/ 464574 w 2450926"/>
              <a:gd name="connsiteY10" fmla="*/ 218768 h 890416"/>
              <a:gd name="connsiteX11" fmla="*/ 508819 w 2450926"/>
              <a:gd name="connsiteY11" fmla="*/ 218768 h 890416"/>
              <a:gd name="connsiteX12" fmla="*/ 508819 w 2450926"/>
              <a:gd name="connsiteY12" fmla="*/ 226142 h 890416"/>
              <a:gd name="connsiteX13" fmla="*/ 587477 w 2450926"/>
              <a:gd name="connsiteY13" fmla="*/ 226142 h 890416"/>
              <a:gd name="connsiteX14" fmla="*/ 587477 w 2450926"/>
              <a:gd name="connsiteY14" fmla="*/ 270387 h 890416"/>
              <a:gd name="connsiteX15" fmla="*/ 607142 w 2450926"/>
              <a:gd name="connsiteY15" fmla="*/ 270387 h 890416"/>
              <a:gd name="connsiteX16" fmla="*/ 607142 w 2450926"/>
              <a:gd name="connsiteY16" fmla="*/ 292510 h 890416"/>
              <a:gd name="connsiteX17" fmla="*/ 624348 w 2450926"/>
              <a:gd name="connsiteY17" fmla="*/ 292510 h 890416"/>
              <a:gd name="connsiteX18" fmla="*/ 624348 w 2450926"/>
              <a:gd name="connsiteY18" fmla="*/ 373626 h 890416"/>
              <a:gd name="connsiteX19" fmla="*/ 641555 w 2450926"/>
              <a:gd name="connsiteY19" fmla="*/ 373626 h 890416"/>
              <a:gd name="connsiteX20" fmla="*/ 641555 w 2450926"/>
              <a:gd name="connsiteY20" fmla="*/ 432619 h 890416"/>
              <a:gd name="connsiteX21" fmla="*/ 683342 w 2450926"/>
              <a:gd name="connsiteY21" fmla="*/ 432619 h 890416"/>
              <a:gd name="connsiteX22" fmla="*/ 683342 w 2450926"/>
              <a:gd name="connsiteY22" fmla="*/ 444910 h 890416"/>
              <a:gd name="connsiteX23" fmla="*/ 707922 w 2450926"/>
              <a:gd name="connsiteY23" fmla="*/ 444910 h 890416"/>
              <a:gd name="connsiteX24" fmla="*/ 707922 w 2450926"/>
              <a:gd name="connsiteY24" fmla="*/ 467032 h 890416"/>
              <a:gd name="connsiteX25" fmla="*/ 752168 w 2450926"/>
              <a:gd name="connsiteY25" fmla="*/ 467032 h 890416"/>
              <a:gd name="connsiteX26" fmla="*/ 752168 w 2450926"/>
              <a:gd name="connsiteY26" fmla="*/ 489155 h 890416"/>
              <a:gd name="connsiteX27" fmla="*/ 774290 w 2450926"/>
              <a:gd name="connsiteY27" fmla="*/ 489155 h 890416"/>
              <a:gd name="connsiteX28" fmla="*/ 774290 w 2450926"/>
              <a:gd name="connsiteY28" fmla="*/ 523568 h 890416"/>
              <a:gd name="connsiteX29" fmla="*/ 828368 w 2450926"/>
              <a:gd name="connsiteY29" fmla="*/ 523568 h 890416"/>
              <a:gd name="connsiteX30" fmla="*/ 828368 w 2450926"/>
              <a:gd name="connsiteY30" fmla="*/ 555523 h 890416"/>
              <a:gd name="connsiteX31" fmla="*/ 838200 w 2450926"/>
              <a:gd name="connsiteY31" fmla="*/ 555523 h 890416"/>
              <a:gd name="connsiteX32" fmla="*/ 838200 w 2450926"/>
              <a:gd name="connsiteY32" fmla="*/ 575187 h 890416"/>
              <a:gd name="connsiteX33" fmla="*/ 838200 w 2450926"/>
              <a:gd name="connsiteY33" fmla="*/ 575187 h 890416"/>
              <a:gd name="connsiteX34" fmla="*/ 855406 w 2450926"/>
              <a:gd name="connsiteY34" fmla="*/ 575187 h 890416"/>
              <a:gd name="connsiteX35" fmla="*/ 855406 w 2450926"/>
              <a:gd name="connsiteY35" fmla="*/ 619432 h 890416"/>
              <a:gd name="connsiteX36" fmla="*/ 877529 w 2450926"/>
              <a:gd name="connsiteY36" fmla="*/ 619432 h 890416"/>
              <a:gd name="connsiteX37" fmla="*/ 877529 w 2450926"/>
              <a:gd name="connsiteY37" fmla="*/ 641555 h 890416"/>
              <a:gd name="connsiteX38" fmla="*/ 919316 w 2450926"/>
              <a:gd name="connsiteY38" fmla="*/ 641555 h 890416"/>
              <a:gd name="connsiteX39" fmla="*/ 919316 w 2450926"/>
              <a:gd name="connsiteY39" fmla="*/ 648929 h 890416"/>
              <a:gd name="connsiteX40" fmla="*/ 1005348 w 2450926"/>
              <a:gd name="connsiteY40" fmla="*/ 648929 h 890416"/>
              <a:gd name="connsiteX41" fmla="*/ 1005348 w 2450926"/>
              <a:gd name="connsiteY41" fmla="*/ 666135 h 890416"/>
              <a:gd name="connsiteX42" fmla="*/ 1025013 w 2450926"/>
              <a:gd name="connsiteY42" fmla="*/ 666135 h 890416"/>
              <a:gd name="connsiteX43" fmla="*/ 1025013 w 2450926"/>
              <a:gd name="connsiteY43" fmla="*/ 685800 h 890416"/>
              <a:gd name="connsiteX44" fmla="*/ 1054510 w 2450926"/>
              <a:gd name="connsiteY44" fmla="*/ 685800 h 890416"/>
              <a:gd name="connsiteX45" fmla="*/ 1054510 w 2450926"/>
              <a:gd name="connsiteY45" fmla="*/ 707923 h 890416"/>
              <a:gd name="connsiteX46" fmla="*/ 1101213 w 2450926"/>
              <a:gd name="connsiteY46" fmla="*/ 707923 h 890416"/>
              <a:gd name="connsiteX47" fmla="*/ 1101213 w 2450926"/>
              <a:gd name="connsiteY47" fmla="*/ 717755 h 890416"/>
              <a:gd name="connsiteX48" fmla="*/ 1334729 w 2450926"/>
              <a:gd name="connsiteY48" fmla="*/ 717755 h 890416"/>
              <a:gd name="connsiteX49" fmla="*/ 1334729 w 2450926"/>
              <a:gd name="connsiteY49" fmla="*/ 752168 h 890416"/>
              <a:gd name="connsiteX50" fmla="*/ 1393722 w 2450926"/>
              <a:gd name="connsiteY50" fmla="*/ 752168 h 890416"/>
              <a:gd name="connsiteX51" fmla="*/ 1393722 w 2450926"/>
              <a:gd name="connsiteY51" fmla="*/ 771832 h 890416"/>
              <a:gd name="connsiteX52" fmla="*/ 1511710 w 2450926"/>
              <a:gd name="connsiteY52" fmla="*/ 771832 h 890416"/>
              <a:gd name="connsiteX53" fmla="*/ 1511710 w 2450926"/>
              <a:gd name="connsiteY53" fmla="*/ 781664 h 890416"/>
              <a:gd name="connsiteX54" fmla="*/ 1718187 w 2450926"/>
              <a:gd name="connsiteY54" fmla="*/ 781664 h 890416"/>
              <a:gd name="connsiteX55" fmla="*/ 1718187 w 2450926"/>
              <a:gd name="connsiteY55" fmla="*/ 803787 h 890416"/>
              <a:gd name="connsiteX56" fmla="*/ 1875635 w 2450926"/>
              <a:gd name="connsiteY56" fmla="*/ 803787 h 890416"/>
              <a:gd name="connsiteX57" fmla="*/ 1880787 w 2450926"/>
              <a:gd name="connsiteY57" fmla="*/ 846393 h 890416"/>
              <a:gd name="connsiteX58" fmla="*/ 2157018 w 2450926"/>
              <a:gd name="connsiteY58" fmla="*/ 841327 h 890416"/>
              <a:gd name="connsiteX59" fmla="*/ 2164745 w 2450926"/>
              <a:gd name="connsiteY59" fmla="*/ 890414 h 890416"/>
              <a:gd name="connsiteX60" fmla="*/ 2450926 w 2450926"/>
              <a:gd name="connsiteY60" fmla="*/ 890416 h 890416"/>
              <a:gd name="connsiteX0" fmla="*/ 0 w 2450926"/>
              <a:gd name="connsiteY0" fmla="*/ 0 h 890416"/>
              <a:gd name="connsiteX1" fmla="*/ 290051 w 2450926"/>
              <a:gd name="connsiteY1" fmla="*/ 0 h 890416"/>
              <a:gd name="connsiteX2" fmla="*/ 290051 w 2450926"/>
              <a:gd name="connsiteY2" fmla="*/ 27039 h 890416"/>
              <a:gd name="connsiteX3" fmla="*/ 381000 w 2450926"/>
              <a:gd name="connsiteY3" fmla="*/ 27039 h 890416"/>
              <a:gd name="connsiteX4" fmla="*/ 381000 w 2450926"/>
              <a:gd name="connsiteY4" fmla="*/ 44245 h 890416"/>
              <a:gd name="connsiteX5" fmla="*/ 405581 w 2450926"/>
              <a:gd name="connsiteY5" fmla="*/ 44245 h 890416"/>
              <a:gd name="connsiteX6" fmla="*/ 405581 w 2450926"/>
              <a:gd name="connsiteY6" fmla="*/ 130277 h 890416"/>
              <a:gd name="connsiteX7" fmla="*/ 425245 w 2450926"/>
              <a:gd name="connsiteY7" fmla="*/ 130277 h 890416"/>
              <a:gd name="connsiteX8" fmla="*/ 425245 w 2450926"/>
              <a:gd name="connsiteY8" fmla="*/ 199103 h 890416"/>
              <a:gd name="connsiteX9" fmla="*/ 464574 w 2450926"/>
              <a:gd name="connsiteY9" fmla="*/ 199103 h 890416"/>
              <a:gd name="connsiteX10" fmla="*/ 464574 w 2450926"/>
              <a:gd name="connsiteY10" fmla="*/ 218768 h 890416"/>
              <a:gd name="connsiteX11" fmla="*/ 508819 w 2450926"/>
              <a:gd name="connsiteY11" fmla="*/ 218768 h 890416"/>
              <a:gd name="connsiteX12" fmla="*/ 508819 w 2450926"/>
              <a:gd name="connsiteY12" fmla="*/ 226142 h 890416"/>
              <a:gd name="connsiteX13" fmla="*/ 587477 w 2450926"/>
              <a:gd name="connsiteY13" fmla="*/ 226142 h 890416"/>
              <a:gd name="connsiteX14" fmla="*/ 587477 w 2450926"/>
              <a:gd name="connsiteY14" fmla="*/ 270387 h 890416"/>
              <a:gd name="connsiteX15" fmla="*/ 607142 w 2450926"/>
              <a:gd name="connsiteY15" fmla="*/ 270387 h 890416"/>
              <a:gd name="connsiteX16" fmla="*/ 607142 w 2450926"/>
              <a:gd name="connsiteY16" fmla="*/ 292510 h 890416"/>
              <a:gd name="connsiteX17" fmla="*/ 624348 w 2450926"/>
              <a:gd name="connsiteY17" fmla="*/ 292510 h 890416"/>
              <a:gd name="connsiteX18" fmla="*/ 624348 w 2450926"/>
              <a:gd name="connsiteY18" fmla="*/ 373626 h 890416"/>
              <a:gd name="connsiteX19" fmla="*/ 641555 w 2450926"/>
              <a:gd name="connsiteY19" fmla="*/ 373626 h 890416"/>
              <a:gd name="connsiteX20" fmla="*/ 641555 w 2450926"/>
              <a:gd name="connsiteY20" fmla="*/ 432619 h 890416"/>
              <a:gd name="connsiteX21" fmla="*/ 683342 w 2450926"/>
              <a:gd name="connsiteY21" fmla="*/ 432619 h 890416"/>
              <a:gd name="connsiteX22" fmla="*/ 683342 w 2450926"/>
              <a:gd name="connsiteY22" fmla="*/ 444910 h 890416"/>
              <a:gd name="connsiteX23" fmla="*/ 707922 w 2450926"/>
              <a:gd name="connsiteY23" fmla="*/ 444910 h 890416"/>
              <a:gd name="connsiteX24" fmla="*/ 707922 w 2450926"/>
              <a:gd name="connsiteY24" fmla="*/ 467032 h 890416"/>
              <a:gd name="connsiteX25" fmla="*/ 752168 w 2450926"/>
              <a:gd name="connsiteY25" fmla="*/ 467032 h 890416"/>
              <a:gd name="connsiteX26" fmla="*/ 752168 w 2450926"/>
              <a:gd name="connsiteY26" fmla="*/ 489155 h 890416"/>
              <a:gd name="connsiteX27" fmla="*/ 774290 w 2450926"/>
              <a:gd name="connsiteY27" fmla="*/ 489155 h 890416"/>
              <a:gd name="connsiteX28" fmla="*/ 774290 w 2450926"/>
              <a:gd name="connsiteY28" fmla="*/ 523568 h 890416"/>
              <a:gd name="connsiteX29" fmla="*/ 828368 w 2450926"/>
              <a:gd name="connsiteY29" fmla="*/ 523568 h 890416"/>
              <a:gd name="connsiteX30" fmla="*/ 828368 w 2450926"/>
              <a:gd name="connsiteY30" fmla="*/ 555523 h 890416"/>
              <a:gd name="connsiteX31" fmla="*/ 838200 w 2450926"/>
              <a:gd name="connsiteY31" fmla="*/ 555523 h 890416"/>
              <a:gd name="connsiteX32" fmla="*/ 838200 w 2450926"/>
              <a:gd name="connsiteY32" fmla="*/ 575187 h 890416"/>
              <a:gd name="connsiteX33" fmla="*/ 838200 w 2450926"/>
              <a:gd name="connsiteY33" fmla="*/ 575187 h 890416"/>
              <a:gd name="connsiteX34" fmla="*/ 855406 w 2450926"/>
              <a:gd name="connsiteY34" fmla="*/ 575187 h 890416"/>
              <a:gd name="connsiteX35" fmla="*/ 855406 w 2450926"/>
              <a:gd name="connsiteY35" fmla="*/ 619432 h 890416"/>
              <a:gd name="connsiteX36" fmla="*/ 877529 w 2450926"/>
              <a:gd name="connsiteY36" fmla="*/ 619432 h 890416"/>
              <a:gd name="connsiteX37" fmla="*/ 877529 w 2450926"/>
              <a:gd name="connsiteY37" fmla="*/ 641555 h 890416"/>
              <a:gd name="connsiteX38" fmla="*/ 919316 w 2450926"/>
              <a:gd name="connsiteY38" fmla="*/ 641555 h 890416"/>
              <a:gd name="connsiteX39" fmla="*/ 919316 w 2450926"/>
              <a:gd name="connsiteY39" fmla="*/ 648929 h 890416"/>
              <a:gd name="connsiteX40" fmla="*/ 1005348 w 2450926"/>
              <a:gd name="connsiteY40" fmla="*/ 648929 h 890416"/>
              <a:gd name="connsiteX41" fmla="*/ 1005348 w 2450926"/>
              <a:gd name="connsiteY41" fmla="*/ 666135 h 890416"/>
              <a:gd name="connsiteX42" fmla="*/ 1025013 w 2450926"/>
              <a:gd name="connsiteY42" fmla="*/ 666135 h 890416"/>
              <a:gd name="connsiteX43" fmla="*/ 1025013 w 2450926"/>
              <a:gd name="connsiteY43" fmla="*/ 685800 h 890416"/>
              <a:gd name="connsiteX44" fmla="*/ 1054510 w 2450926"/>
              <a:gd name="connsiteY44" fmla="*/ 685800 h 890416"/>
              <a:gd name="connsiteX45" fmla="*/ 1054510 w 2450926"/>
              <a:gd name="connsiteY45" fmla="*/ 707923 h 890416"/>
              <a:gd name="connsiteX46" fmla="*/ 1101213 w 2450926"/>
              <a:gd name="connsiteY46" fmla="*/ 707923 h 890416"/>
              <a:gd name="connsiteX47" fmla="*/ 1101213 w 2450926"/>
              <a:gd name="connsiteY47" fmla="*/ 717755 h 890416"/>
              <a:gd name="connsiteX48" fmla="*/ 1334729 w 2450926"/>
              <a:gd name="connsiteY48" fmla="*/ 717755 h 890416"/>
              <a:gd name="connsiteX49" fmla="*/ 1334729 w 2450926"/>
              <a:gd name="connsiteY49" fmla="*/ 752168 h 890416"/>
              <a:gd name="connsiteX50" fmla="*/ 1393722 w 2450926"/>
              <a:gd name="connsiteY50" fmla="*/ 752168 h 890416"/>
              <a:gd name="connsiteX51" fmla="*/ 1393722 w 2450926"/>
              <a:gd name="connsiteY51" fmla="*/ 771832 h 890416"/>
              <a:gd name="connsiteX52" fmla="*/ 1511710 w 2450926"/>
              <a:gd name="connsiteY52" fmla="*/ 771832 h 890416"/>
              <a:gd name="connsiteX53" fmla="*/ 1511710 w 2450926"/>
              <a:gd name="connsiteY53" fmla="*/ 781664 h 890416"/>
              <a:gd name="connsiteX54" fmla="*/ 1718187 w 2450926"/>
              <a:gd name="connsiteY54" fmla="*/ 781664 h 890416"/>
              <a:gd name="connsiteX55" fmla="*/ 1718187 w 2450926"/>
              <a:gd name="connsiteY55" fmla="*/ 803787 h 890416"/>
              <a:gd name="connsiteX56" fmla="*/ 1875635 w 2450926"/>
              <a:gd name="connsiteY56" fmla="*/ 803787 h 890416"/>
              <a:gd name="connsiteX57" fmla="*/ 1875635 w 2450926"/>
              <a:gd name="connsiteY57" fmla="*/ 841329 h 890416"/>
              <a:gd name="connsiteX58" fmla="*/ 2157018 w 2450926"/>
              <a:gd name="connsiteY58" fmla="*/ 841327 h 890416"/>
              <a:gd name="connsiteX59" fmla="*/ 2164745 w 2450926"/>
              <a:gd name="connsiteY59" fmla="*/ 890414 h 890416"/>
              <a:gd name="connsiteX60" fmla="*/ 2450926 w 2450926"/>
              <a:gd name="connsiteY60" fmla="*/ 890416 h 890416"/>
              <a:gd name="connsiteX0" fmla="*/ 0 w 2450926"/>
              <a:gd name="connsiteY0" fmla="*/ 0 h 890416"/>
              <a:gd name="connsiteX1" fmla="*/ 290051 w 2450926"/>
              <a:gd name="connsiteY1" fmla="*/ 0 h 890416"/>
              <a:gd name="connsiteX2" fmla="*/ 290051 w 2450926"/>
              <a:gd name="connsiteY2" fmla="*/ 27039 h 890416"/>
              <a:gd name="connsiteX3" fmla="*/ 381000 w 2450926"/>
              <a:gd name="connsiteY3" fmla="*/ 27039 h 890416"/>
              <a:gd name="connsiteX4" fmla="*/ 381000 w 2450926"/>
              <a:gd name="connsiteY4" fmla="*/ 44245 h 890416"/>
              <a:gd name="connsiteX5" fmla="*/ 405581 w 2450926"/>
              <a:gd name="connsiteY5" fmla="*/ 44245 h 890416"/>
              <a:gd name="connsiteX6" fmla="*/ 405581 w 2450926"/>
              <a:gd name="connsiteY6" fmla="*/ 130277 h 890416"/>
              <a:gd name="connsiteX7" fmla="*/ 425245 w 2450926"/>
              <a:gd name="connsiteY7" fmla="*/ 130277 h 890416"/>
              <a:gd name="connsiteX8" fmla="*/ 425245 w 2450926"/>
              <a:gd name="connsiteY8" fmla="*/ 199103 h 890416"/>
              <a:gd name="connsiteX9" fmla="*/ 464574 w 2450926"/>
              <a:gd name="connsiteY9" fmla="*/ 199103 h 890416"/>
              <a:gd name="connsiteX10" fmla="*/ 464574 w 2450926"/>
              <a:gd name="connsiteY10" fmla="*/ 218768 h 890416"/>
              <a:gd name="connsiteX11" fmla="*/ 508819 w 2450926"/>
              <a:gd name="connsiteY11" fmla="*/ 218768 h 890416"/>
              <a:gd name="connsiteX12" fmla="*/ 508819 w 2450926"/>
              <a:gd name="connsiteY12" fmla="*/ 226142 h 890416"/>
              <a:gd name="connsiteX13" fmla="*/ 587477 w 2450926"/>
              <a:gd name="connsiteY13" fmla="*/ 226142 h 890416"/>
              <a:gd name="connsiteX14" fmla="*/ 587477 w 2450926"/>
              <a:gd name="connsiteY14" fmla="*/ 270387 h 890416"/>
              <a:gd name="connsiteX15" fmla="*/ 607142 w 2450926"/>
              <a:gd name="connsiteY15" fmla="*/ 270387 h 890416"/>
              <a:gd name="connsiteX16" fmla="*/ 607142 w 2450926"/>
              <a:gd name="connsiteY16" fmla="*/ 292510 h 890416"/>
              <a:gd name="connsiteX17" fmla="*/ 624348 w 2450926"/>
              <a:gd name="connsiteY17" fmla="*/ 292510 h 890416"/>
              <a:gd name="connsiteX18" fmla="*/ 624348 w 2450926"/>
              <a:gd name="connsiteY18" fmla="*/ 373626 h 890416"/>
              <a:gd name="connsiteX19" fmla="*/ 641555 w 2450926"/>
              <a:gd name="connsiteY19" fmla="*/ 373626 h 890416"/>
              <a:gd name="connsiteX20" fmla="*/ 641555 w 2450926"/>
              <a:gd name="connsiteY20" fmla="*/ 432619 h 890416"/>
              <a:gd name="connsiteX21" fmla="*/ 683342 w 2450926"/>
              <a:gd name="connsiteY21" fmla="*/ 432619 h 890416"/>
              <a:gd name="connsiteX22" fmla="*/ 683342 w 2450926"/>
              <a:gd name="connsiteY22" fmla="*/ 444910 h 890416"/>
              <a:gd name="connsiteX23" fmla="*/ 707922 w 2450926"/>
              <a:gd name="connsiteY23" fmla="*/ 444910 h 890416"/>
              <a:gd name="connsiteX24" fmla="*/ 707922 w 2450926"/>
              <a:gd name="connsiteY24" fmla="*/ 467032 h 890416"/>
              <a:gd name="connsiteX25" fmla="*/ 752168 w 2450926"/>
              <a:gd name="connsiteY25" fmla="*/ 467032 h 890416"/>
              <a:gd name="connsiteX26" fmla="*/ 752168 w 2450926"/>
              <a:gd name="connsiteY26" fmla="*/ 489155 h 890416"/>
              <a:gd name="connsiteX27" fmla="*/ 774290 w 2450926"/>
              <a:gd name="connsiteY27" fmla="*/ 489155 h 890416"/>
              <a:gd name="connsiteX28" fmla="*/ 774290 w 2450926"/>
              <a:gd name="connsiteY28" fmla="*/ 523568 h 890416"/>
              <a:gd name="connsiteX29" fmla="*/ 828368 w 2450926"/>
              <a:gd name="connsiteY29" fmla="*/ 523568 h 890416"/>
              <a:gd name="connsiteX30" fmla="*/ 828368 w 2450926"/>
              <a:gd name="connsiteY30" fmla="*/ 555523 h 890416"/>
              <a:gd name="connsiteX31" fmla="*/ 838200 w 2450926"/>
              <a:gd name="connsiteY31" fmla="*/ 555523 h 890416"/>
              <a:gd name="connsiteX32" fmla="*/ 838200 w 2450926"/>
              <a:gd name="connsiteY32" fmla="*/ 575187 h 890416"/>
              <a:gd name="connsiteX33" fmla="*/ 838200 w 2450926"/>
              <a:gd name="connsiteY33" fmla="*/ 575187 h 890416"/>
              <a:gd name="connsiteX34" fmla="*/ 855406 w 2450926"/>
              <a:gd name="connsiteY34" fmla="*/ 575187 h 890416"/>
              <a:gd name="connsiteX35" fmla="*/ 855406 w 2450926"/>
              <a:gd name="connsiteY35" fmla="*/ 619432 h 890416"/>
              <a:gd name="connsiteX36" fmla="*/ 877529 w 2450926"/>
              <a:gd name="connsiteY36" fmla="*/ 619432 h 890416"/>
              <a:gd name="connsiteX37" fmla="*/ 877529 w 2450926"/>
              <a:gd name="connsiteY37" fmla="*/ 641555 h 890416"/>
              <a:gd name="connsiteX38" fmla="*/ 919316 w 2450926"/>
              <a:gd name="connsiteY38" fmla="*/ 641555 h 890416"/>
              <a:gd name="connsiteX39" fmla="*/ 919316 w 2450926"/>
              <a:gd name="connsiteY39" fmla="*/ 648929 h 890416"/>
              <a:gd name="connsiteX40" fmla="*/ 1005348 w 2450926"/>
              <a:gd name="connsiteY40" fmla="*/ 648929 h 890416"/>
              <a:gd name="connsiteX41" fmla="*/ 1005348 w 2450926"/>
              <a:gd name="connsiteY41" fmla="*/ 666135 h 890416"/>
              <a:gd name="connsiteX42" fmla="*/ 1025013 w 2450926"/>
              <a:gd name="connsiteY42" fmla="*/ 666135 h 890416"/>
              <a:gd name="connsiteX43" fmla="*/ 1025013 w 2450926"/>
              <a:gd name="connsiteY43" fmla="*/ 685800 h 890416"/>
              <a:gd name="connsiteX44" fmla="*/ 1054510 w 2450926"/>
              <a:gd name="connsiteY44" fmla="*/ 685800 h 890416"/>
              <a:gd name="connsiteX45" fmla="*/ 1054510 w 2450926"/>
              <a:gd name="connsiteY45" fmla="*/ 707923 h 890416"/>
              <a:gd name="connsiteX46" fmla="*/ 1101213 w 2450926"/>
              <a:gd name="connsiteY46" fmla="*/ 707923 h 890416"/>
              <a:gd name="connsiteX47" fmla="*/ 1101213 w 2450926"/>
              <a:gd name="connsiteY47" fmla="*/ 717755 h 890416"/>
              <a:gd name="connsiteX48" fmla="*/ 1334729 w 2450926"/>
              <a:gd name="connsiteY48" fmla="*/ 717755 h 890416"/>
              <a:gd name="connsiteX49" fmla="*/ 1334729 w 2450926"/>
              <a:gd name="connsiteY49" fmla="*/ 752168 h 890416"/>
              <a:gd name="connsiteX50" fmla="*/ 1393722 w 2450926"/>
              <a:gd name="connsiteY50" fmla="*/ 752168 h 890416"/>
              <a:gd name="connsiteX51" fmla="*/ 1393722 w 2450926"/>
              <a:gd name="connsiteY51" fmla="*/ 771832 h 890416"/>
              <a:gd name="connsiteX52" fmla="*/ 1511710 w 2450926"/>
              <a:gd name="connsiteY52" fmla="*/ 771832 h 890416"/>
              <a:gd name="connsiteX53" fmla="*/ 1511710 w 2450926"/>
              <a:gd name="connsiteY53" fmla="*/ 781664 h 890416"/>
              <a:gd name="connsiteX54" fmla="*/ 1718187 w 2450926"/>
              <a:gd name="connsiteY54" fmla="*/ 781664 h 890416"/>
              <a:gd name="connsiteX55" fmla="*/ 1718187 w 2450926"/>
              <a:gd name="connsiteY55" fmla="*/ 803787 h 890416"/>
              <a:gd name="connsiteX56" fmla="*/ 1875635 w 2450926"/>
              <a:gd name="connsiteY56" fmla="*/ 803787 h 890416"/>
              <a:gd name="connsiteX57" fmla="*/ 1875635 w 2450926"/>
              <a:gd name="connsiteY57" fmla="*/ 841329 h 890416"/>
              <a:gd name="connsiteX58" fmla="*/ 2157018 w 2450926"/>
              <a:gd name="connsiteY58" fmla="*/ 841327 h 890416"/>
              <a:gd name="connsiteX59" fmla="*/ 2154442 w 2450926"/>
              <a:gd name="connsiteY59" fmla="*/ 890414 h 890416"/>
              <a:gd name="connsiteX60" fmla="*/ 2450926 w 2450926"/>
              <a:gd name="connsiteY60" fmla="*/ 890416 h 890416"/>
              <a:gd name="connsiteX0" fmla="*/ 0 w 2450926"/>
              <a:gd name="connsiteY0" fmla="*/ 0 h 890416"/>
              <a:gd name="connsiteX1" fmla="*/ 290051 w 2450926"/>
              <a:gd name="connsiteY1" fmla="*/ 0 h 890416"/>
              <a:gd name="connsiteX2" fmla="*/ 290051 w 2450926"/>
              <a:gd name="connsiteY2" fmla="*/ 27039 h 890416"/>
              <a:gd name="connsiteX3" fmla="*/ 381000 w 2450926"/>
              <a:gd name="connsiteY3" fmla="*/ 27039 h 890416"/>
              <a:gd name="connsiteX4" fmla="*/ 381000 w 2450926"/>
              <a:gd name="connsiteY4" fmla="*/ 44245 h 890416"/>
              <a:gd name="connsiteX5" fmla="*/ 405581 w 2450926"/>
              <a:gd name="connsiteY5" fmla="*/ 44245 h 890416"/>
              <a:gd name="connsiteX6" fmla="*/ 405581 w 2450926"/>
              <a:gd name="connsiteY6" fmla="*/ 130277 h 890416"/>
              <a:gd name="connsiteX7" fmla="*/ 425245 w 2450926"/>
              <a:gd name="connsiteY7" fmla="*/ 130277 h 890416"/>
              <a:gd name="connsiteX8" fmla="*/ 425245 w 2450926"/>
              <a:gd name="connsiteY8" fmla="*/ 199103 h 890416"/>
              <a:gd name="connsiteX9" fmla="*/ 464574 w 2450926"/>
              <a:gd name="connsiteY9" fmla="*/ 199103 h 890416"/>
              <a:gd name="connsiteX10" fmla="*/ 464574 w 2450926"/>
              <a:gd name="connsiteY10" fmla="*/ 218768 h 890416"/>
              <a:gd name="connsiteX11" fmla="*/ 508819 w 2450926"/>
              <a:gd name="connsiteY11" fmla="*/ 218768 h 890416"/>
              <a:gd name="connsiteX12" fmla="*/ 508819 w 2450926"/>
              <a:gd name="connsiteY12" fmla="*/ 226142 h 890416"/>
              <a:gd name="connsiteX13" fmla="*/ 587477 w 2450926"/>
              <a:gd name="connsiteY13" fmla="*/ 226142 h 890416"/>
              <a:gd name="connsiteX14" fmla="*/ 587477 w 2450926"/>
              <a:gd name="connsiteY14" fmla="*/ 270387 h 890416"/>
              <a:gd name="connsiteX15" fmla="*/ 607142 w 2450926"/>
              <a:gd name="connsiteY15" fmla="*/ 270387 h 890416"/>
              <a:gd name="connsiteX16" fmla="*/ 607142 w 2450926"/>
              <a:gd name="connsiteY16" fmla="*/ 292510 h 890416"/>
              <a:gd name="connsiteX17" fmla="*/ 624348 w 2450926"/>
              <a:gd name="connsiteY17" fmla="*/ 292510 h 890416"/>
              <a:gd name="connsiteX18" fmla="*/ 624348 w 2450926"/>
              <a:gd name="connsiteY18" fmla="*/ 373626 h 890416"/>
              <a:gd name="connsiteX19" fmla="*/ 641555 w 2450926"/>
              <a:gd name="connsiteY19" fmla="*/ 373626 h 890416"/>
              <a:gd name="connsiteX20" fmla="*/ 641555 w 2450926"/>
              <a:gd name="connsiteY20" fmla="*/ 432619 h 890416"/>
              <a:gd name="connsiteX21" fmla="*/ 683342 w 2450926"/>
              <a:gd name="connsiteY21" fmla="*/ 432619 h 890416"/>
              <a:gd name="connsiteX22" fmla="*/ 683342 w 2450926"/>
              <a:gd name="connsiteY22" fmla="*/ 444910 h 890416"/>
              <a:gd name="connsiteX23" fmla="*/ 707922 w 2450926"/>
              <a:gd name="connsiteY23" fmla="*/ 444910 h 890416"/>
              <a:gd name="connsiteX24" fmla="*/ 707922 w 2450926"/>
              <a:gd name="connsiteY24" fmla="*/ 467032 h 890416"/>
              <a:gd name="connsiteX25" fmla="*/ 752168 w 2450926"/>
              <a:gd name="connsiteY25" fmla="*/ 467032 h 890416"/>
              <a:gd name="connsiteX26" fmla="*/ 752168 w 2450926"/>
              <a:gd name="connsiteY26" fmla="*/ 489155 h 890416"/>
              <a:gd name="connsiteX27" fmla="*/ 774290 w 2450926"/>
              <a:gd name="connsiteY27" fmla="*/ 489155 h 890416"/>
              <a:gd name="connsiteX28" fmla="*/ 774290 w 2450926"/>
              <a:gd name="connsiteY28" fmla="*/ 523568 h 890416"/>
              <a:gd name="connsiteX29" fmla="*/ 828368 w 2450926"/>
              <a:gd name="connsiteY29" fmla="*/ 523568 h 890416"/>
              <a:gd name="connsiteX30" fmla="*/ 828368 w 2450926"/>
              <a:gd name="connsiteY30" fmla="*/ 555523 h 890416"/>
              <a:gd name="connsiteX31" fmla="*/ 838200 w 2450926"/>
              <a:gd name="connsiteY31" fmla="*/ 555523 h 890416"/>
              <a:gd name="connsiteX32" fmla="*/ 838200 w 2450926"/>
              <a:gd name="connsiteY32" fmla="*/ 575187 h 890416"/>
              <a:gd name="connsiteX33" fmla="*/ 838200 w 2450926"/>
              <a:gd name="connsiteY33" fmla="*/ 575187 h 890416"/>
              <a:gd name="connsiteX34" fmla="*/ 855406 w 2450926"/>
              <a:gd name="connsiteY34" fmla="*/ 575187 h 890416"/>
              <a:gd name="connsiteX35" fmla="*/ 855406 w 2450926"/>
              <a:gd name="connsiteY35" fmla="*/ 619432 h 890416"/>
              <a:gd name="connsiteX36" fmla="*/ 877529 w 2450926"/>
              <a:gd name="connsiteY36" fmla="*/ 619432 h 890416"/>
              <a:gd name="connsiteX37" fmla="*/ 877529 w 2450926"/>
              <a:gd name="connsiteY37" fmla="*/ 641555 h 890416"/>
              <a:gd name="connsiteX38" fmla="*/ 919316 w 2450926"/>
              <a:gd name="connsiteY38" fmla="*/ 641555 h 890416"/>
              <a:gd name="connsiteX39" fmla="*/ 919316 w 2450926"/>
              <a:gd name="connsiteY39" fmla="*/ 648929 h 890416"/>
              <a:gd name="connsiteX40" fmla="*/ 1005348 w 2450926"/>
              <a:gd name="connsiteY40" fmla="*/ 648929 h 890416"/>
              <a:gd name="connsiteX41" fmla="*/ 1005348 w 2450926"/>
              <a:gd name="connsiteY41" fmla="*/ 666135 h 890416"/>
              <a:gd name="connsiteX42" fmla="*/ 1025013 w 2450926"/>
              <a:gd name="connsiteY42" fmla="*/ 666135 h 890416"/>
              <a:gd name="connsiteX43" fmla="*/ 1025013 w 2450926"/>
              <a:gd name="connsiteY43" fmla="*/ 685800 h 890416"/>
              <a:gd name="connsiteX44" fmla="*/ 1054510 w 2450926"/>
              <a:gd name="connsiteY44" fmla="*/ 685800 h 890416"/>
              <a:gd name="connsiteX45" fmla="*/ 1054510 w 2450926"/>
              <a:gd name="connsiteY45" fmla="*/ 707923 h 890416"/>
              <a:gd name="connsiteX46" fmla="*/ 1101213 w 2450926"/>
              <a:gd name="connsiteY46" fmla="*/ 707923 h 890416"/>
              <a:gd name="connsiteX47" fmla="*/ 1101213 w 2450926"/>
              <a:gd name="connsiteY47" fmla="*/ 717755 h 890416"/>
              <a:gd name="connsiteX48" fmla="*/ 1334729 w 2450926"/>
              <a:gd name="connsiteY48" fmla="*/ 717755 h 890416"/>
              <a:gd name="connsiteX49" fmla="*/ 1334729 w 2450926"/>
              <a:gd name="connsiteY49" fmla="*/ 752168 h 890416"/>
              <a:gd name="connsiteX50" fmla="*/ 1393722 w 2450926"/>
              <a:gd name="connsiteY50" fmla="*/ 752168 h 890416"/>
              <a:gd name="connsiteX51" fmla="*/ 1393722 w 2450926"/>
              <a:gd name="connsiteY51" fmla="*/ 771832 h 890416"/>
              <a:gd name="connsiteX52" fmla="*/ 1511710 w 2450926"/>
              <a:gd name="connsiteY52" fmla="*/ 771832 h 890416"/>
              <a:gd name="connsiteX53" fmla="*/ 1511710 w 2450926"/>
              <a:gd name="connsiteY53" fmla="*/ 781664 h 890416"/>
              <a:gd name="connsiteX54" fmla="*/ 1718187 w 2450926"/>
              <a:gd name="connsiteY54" fmla="*/ 781664 h 890416"/>
              <a:gd name="connsiteX55" fmla="*/ 1718187 w 2450926"/>
              <a:gd name="connsiteY55" fmla="*/ 803787 h 890416"/>
              <a:gd name="connsiteX56" fmla="*/ 1875635 w 2450926"/>
              <a:gd name="connsiteY56" fmla="*/ 803787 h 890416"/>
              <a:gd name="connsiteX57" fmla="*/ 1875635 w 2450926"/>
              <a:gd name="connsiteY57" fmla="*/ 841329 h 890416"/>
              <a:gd name="connsiteX58" fmla="*/ 2157018 w 2450926"/>
              <a:gd name="connsiteY58" fmla="*/ 841327 h 890416"/>
              <a:gd name="connsiteX59" fmla="*/ 2154442 w 2450926"/>
              <a:gd name="connsiteY59" fmla="*/ 890414 h 890416"/>
              <a:gd name="connsiteX60" fmla="*/ 2450926 w 2450926"/>
              <a:gd name="connsiteY60" fmla="*/ 890416 h 890416"/>
              <a:gd name="connsiteX0" fmla="*/ 0 w 2450926"/>
              <a:gd name="connsiteY0" fmla="*/ 0 h 890416"/>
              <a:gd name="connsiteX1" fmla="*/ 290051 w 2450926"/>
              <a:gd name="connsiteY1" fmla="*/ 0 h 890416"/>
              <a:gd name="connsiteX2" fmla="*/ 290051 w 2450926"/>
              <a:gd name="connsiteY2" fmla="*/ 27039 h 890416"/>
              <a:gd name="connsiteX3" fmla="*/ 381000 w 2450926"/>
              <a:gd name="connsiteY3" fmla="*/ 27039 h 890416"/>
              <a:gd name="connsiteX4" fmla="*/ 381000 w 2450926"/>
              <a:gd name="connsiteY4" fmla="*/ 44245 h 890416"/>
              <a:gd name="connsiteX5" fmla="*/ 405581 w 2450926"/>
              <a:gd name="connsiteY5" fmla="*/ 44245 h 890416"/>
              <a:gd name="connsiteX6" fmla="*/ 405581 w 2450926"/>
              <a:gd name="connsiteY6" fmla="*/ 130277 h 890416"/>
              <a:gd name="connsiteX7" fmla="*/ 425245 w 2450926"/>
              <a:gd name="connsiteY7" fmla="*/ 130277 h 890416"/>
              <a:gd name="connsiteX8" fmla="*/ 425245 w 2450926"/>
              <a:gd name="connsiteY8" fmla="*/ 199103 h 890416"/>
              <a:gd name="connsiteX9" fmla="*/ 464574 w 2450926"/>
              <a:gd name="connsiteY9" fmla="*/ 199103 h 890416"/>
              <a:gd name="connsiteX10" fmla="*/ 464574 w 2450926"/>
              <a:gd name="connsiteY10" fmla="*/ 218768 h 890416"/>
              <a:gd name="connsiteX11" fmla="*/ 508819 w 2450926"/>
              <a:gd name="connsiteY11" fmla="*/ 218768 h 890416"/>
              <a:gd name="connsiteX12" fmla="*/ 508819 w 2450926"/>
              <a:gd name="connsiteY12" fmla="*/ 226142 h 890416"/>
              <a:gd name="connsiteX13" fmla="*/ 587477 w 2450926"/>
              <a:gd name="connsiteY13" fmla="*/ 226142 h 890416"/>
              <a:gd name="connsiteX14" fmla="*/ 587477 w 2450926"/>
              <a:gd name="connsiteY14" fmla="*/ 270387 h 890416"/>
              <a:gd name="connsiteX15" fmla="*/ 607142 w 2450926"/>
              <a:gd name="connsiteY15" fmla="*/ 270387 h 890416"/>
              <a:gd name="connsiteX16" fmla="*/ 607142 w 2450926"/>
              <a:gd name="connsiteY16" fmla="*/ 292510 h 890416"/>
              <a:gd name="connsiteX17" fmla="*/ 624348 w 2450926"/>
              <a:gd name="connsiteY17" fmla="*/ 292510 h 890416"/>
              <a:gd name="connsiteX18" fmla="*/ 624348 w 2450926"/>
              <a:gd name="connsiteY18" fmla="*/ 373626 h 890416"/>
              <a:gd name="connsiteX19" fmla="*/ 641555 w 2450926"/>
              <a:gd name="connsiteY19" fmla="*/ 373626 h 890416"/>
              <a:gd name="connsiteX20" fmla="*/ 641555 w 2450926"/>
              <a:gd name="connsiteY20" fmla="*/ 432619 h 890416"/>
              <a:gd name="connsiteX21" fmla="*/ 683342 w 2450926"/>
              <a:gd name="connsiteY21" fmla="*/ 432619 h 890416"/>
              <a:gd name="connsiteX22" fmla="*/ 683342 w 2450926"/>
              <a:gd name="connsiteY22" fmla="*/ 444910 h 890416"/>
              <a:gd name="connsiteX23" fmla="*/ 707922 w 2450926"/>
              <a:gd name="connsiteY23" fmla="*/ 444910 h 890416"/>
              <a:gd name="connsiteX24" fmla="*/ 707922 w 2450926"/>
              <a:gd name="connsiteY24" fmla="*/ 467032 h 890416"/>
              <a:gd name="connsiteX25" fmla="*/ 752168 w 2450926"/>
              <a:gd name="connsiteY25" fmla="*/ 467032 h 890416"/>
              <a:gd name="connsiteX26" fmla="*/ 752168 w 2450926"/>
              <a:gd name="connsiteY26" fmla="*/ 489155 h 890416"/>
              <a:gd name="connsiteX27" fmla="*/ 774290 w 2450926"/>
              <a:gd name="connsiteY27" fmla="*/ 489155 h 890416"/>
              <a:gd name="connsiteX28" fmla="*/ 774290 w 2450926"/>
              <a:gd name="connsiteY28" fmla="*/ 523568 h 890416"/>
              <a:gd name="connsiteX29" fmla="*/ 828368 w 2450926"/>
              <a:gd name="connsiteY29" fmla="*/ 523568 h 890416"/>
              <a:gd name="connsiteX30" fmla="*/ 828368 w 2450926"/>
              <a:gd name="connsiteY30" fmla="*/ 555523 h 890416"/>
              <a:gd name="connsiteX31" fmla="*/ 838200 w 2450926"/>
              <a:gd name="connsiteY31" fmla="*/ 555523 h 890416"/>
              <a:gd name="connsiteX32" fmla="*/ 838200 w 2450926"/>
              <a:gd name="connsiteY32" fmla="*/ 575187 h 890416"/>
              <a:gd name="connsiteX33" fmla="*/ 838200 w 2450926"/>
              <a:gd name="connsiteY33" fmla="*/ 575187 h 890416"/>
              <a:gd name="connsiteX34" fmla="*/ 855406 w 2450926"/>
              <a:gd name="connsiteY34" fmla="*/ 575187 h 890416"/>
              <a:gd name="connsiteX35" fmla="*/ 855406 w 2450926"/>
              <a:gd name="connsiteY35" fmla="*/ 619432 h 890416"/>
              <a:gd name="connsiteX36" fmla="*/ 877529 w 2450926"/>
              <a:gd name="connsiteY36" fmla="*/ 619432 h 890416"/>
              <a:gd name="connsiteX37" fmla="*/ 877529 w 2450926"/>
              <a:gd name="connsiteY37" fmla="*/ 641555 h 890416"/>
              <a:gd name="connsiteX38" fmla="*/ 919316 w 2450926"/>
              <a:gd name="connsiteY38" fmla="*/ 641555 h 890416"/>
              <a:gd name="connsiteX39" fmla="*/ 919316 w 2450926"/>
              <a:gd name="connsiteY39" fmla="*/ 648929 h 890416"/>
              <a:gd name="connsiteX40" fmla="*/ 1005348 w 2450926"/>
              <a:gd name="connsiteY40" fmla="*/ 648929 h 890416"/>
              <a:gd name="connsiteX41" fmla="*/ 1005348 w 2450926"/>
              <a:gd name="connsiteY41" fmla="*/ 666135 h 890416"/>
              <a:gd name="connsiteX42" fmla="*/ 1025013 w 2450926"/>
              <a:gd name="connsiteY42" fmla="*/ 666135 h 890416"/>
              <a:gd name="connsiteX43" fmla="*/ 1025013 w 2450926"/>
              <a:gd name="connsiteY43" fmla="*/ 685800 h 890416"/>
              <a:gd name="connsiteX44" fmla="*/ 1054510 w 2450926"/>
              <a:gd name="connsiteY44" fmla="*/ 685800 h 890416"/>
              <a:gd name="connsiteX45" fmla="*/ 1054510 w 2450926"/>
              <a:gd name="connsiteY45" fmla="*/ 707923 h 890416"/>
              <a:gd name="connsiteX46" fmla="*/ 1101213 w 2450926"/>
              <a:gd name="connsiteY46" fmla="*/ 707923 h 890416"/>
              <a:gd name="connsiteX47" fmla="*/ 1101213 w 2450926"/>
              <a:gd name="connsiteY47" fmla="*/ 717755 h 890416"/>
              <a:gd name="connsiteX48" fmla="*/ 1334729 w 2450926"/>
              <a:gd name="connsiteY48" fmla="*/ 717755 h 890416"/>
              <a:gd name="connsiteX49" fmla="*/ 1334729 w 2450926"/>
              <a:gd name="connsiteY49" fmla="*/ 752168 h 890416"/>
              <a:gd name="connsiteX50" fmla="*/ 1393722 w 2450926"/>
              <a:gd name="connsiteY50" fmla="*/ 752168 h 890416"/>
              <a:gd name="connsiteX51" fmla="*/ 1393722 w 2450926"/>
              <a:gd name="connsiteY51" fmla="*/ 771832 h 890416"/>
              <a:gd name="connsiteX52" fmla="*/ 1511710 w 2450926"/>
              <a:gd name="connsiteY52" fmla="*/ 771832 h 890416"/>
              <a:gd name="connsiteX53" fmla="*/ 1511710 w 2450926"/>
              <a:gd name="connsiteY53" fmla="*/ 781664 h 890416"/>
              <a:gd name="connsiteX54" fmla="*/ 1718187 w 2450926"/>
              <a:gd name="connsiteY54" fmla="*/ 781664 h 890416"/>
              <a:gd name="connsiteX55" fmla="*/ 1718187 w 2450926"/>
              <a:gd name="connsiteY55" fmla="*/ 803787 h 890416"/>
              <a:gd name="connsiteX56" fmla="*/ 1875635 w 2450926"/>
              <a:gd name="connsiteY56" fmla="*/ 803787 h 890416"/>
              <a:gd name="connsiteX57" fmla="*/ 1875635 w 2450926"/>
              <a:gd name="connsiteY57" fmla="*/ 841329 h 890416"/>
              <a:gd name="connsiteX58" fmla="*/ 2157018 w 2450926"/>
              <a:gd name="connsiteY58" fmla="*/ 841327 h 890416"/>
              <a:gd name="connsiteX59" fmla="*/ 2159594 w 2450926"/>
              <a:gd name="connsiteY59" fmla="*/ 890414 h 890416"/>
              <a:gd name="connsiteX60" fmla="*/ 2450926 w 2450926"/>
              <a:gd name="connsiteY60" fmla="*/ 890416 h 890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450926" h="890416">
                <a:moveTo>
                  <a:pt x="0" y="0"/>
                </a:moveTo>
                <a:lnTo>
                  <a:pt x="290051" y="0"/>
                </a:lnTo>
                <a:lnTo>
                  <a:pt x="290051" y="27039"/>
                </a:lnTo>
                <a:lnTo>
                  <a:pt x="381000" y="27039"/>
                </a:lnTo>
                <a:lnTo>
                  <a:pt x="381000" y="44245"/>
                </a:lnTo>
                <a:lnTo>
                  <a:pt x="405581" y="44245"/>
                </a:lnTo>
                <a:lnTo>
                  <a:pt x="405581" y="130277"/>
                </a:lnTo>
                <a:lnTo>
                  <a:pt x="425245" y="130277"/>
                </a:lnTo>
                <a:lnTo>
                  <a:pt x="425245" y="199103"/>
                </a:lnTo>
                <a:lnTo>
                  <a:pt x="464574" y="199103"/>
                </a:lnTo>
                <a:lnTo>
                  <a:pt x="464574" y="218768"/>
                </a:lnTo>
                <a:lnTo>
                  <a:pt x="508819" y="218768"/>
                </a:lnTo>
                <a:lnTo>
                  <a:pt x="508819" y="226142"/>
                </a:lnTo>
                <a:lnTo>
                  <a:pt x="587477" y="226142"/>
                </a:lnTo>
                <a:lnTo>
                  <a:pt x="587477" y="270387"/>
                </a:lnTo>
                <a:lnTo>
                  <a:pt x="607142" y="270387"/>
                </a:lnTo>
                <a:lnTo>
                  <a:pt x="607142" y="292510"/>
                </a:lnTo>
                <a:lnTo>
                  <a:pt x="624348" y="292510"/>
                </a:lnTo>
                <a:lnTo>
                  <a:pt x="624348" y="373626"/>
                </a:lnTo>
                <a:lnTo>
                  <a:pt x="641555" y="373626"/>
                </a:lnTo>
                <a:lnTo>
                  <a:pt x="641555" y="432619"/>
                </a:lnTo>
                <a:lnTo>
                  <a:pt x="683342" y="432619"/>
                </a:lnTo>
                <a:lnTo>
                  <a:pt x="683342" y="444910"/>
                </a:lnTo>
                <a:lnTo>
                  <a:pt x="707922" y="444910"/>
                </a:lnTo>
                <a:lnTo>
                  <a:pt x="707922" y="467032"/>
                </a:lnTo>
                <a:lnTo>
                  <a:pt x="752168" y="467032"/>
                </a:lnTo>
                <a:lnTo>
                  <a:pt x="752168" y="489155"/>
                </a:lnTo>
                <a:lnTo>
                  <a:pt x="774290" y="489155"/>
                </a:lnTo>
                <a:lnTo>
                  <a:pt x="774290" y="523568"/>
                </a:lnTo>
                <a:lnTo>
                  <a:pt x="828368" y="523568"/>
                </a:lnTo>
                <a:lnTo>
                  <a:pt x="828368" y="555523"/>
                </a:lnTo>
                <a:lnTo>
                  <a:pt x="838200" y="555523"/>
                </a:lnTo>
                <a:lnTo>
                  <a:pt x="838200" y="575187"/>
                </a:lnTo>
                <a:lnTo>
                  <a:pt x="838200" y="575187"/>
                </a:lnTo>
                <a:lnTo>
                  <a:pt x="855406" y="575187"/>
                </a:lnTo>
                <a:lnTo>
                  <a:pt x="855406" y="619432"/>
                </a:lnTo>
                <a:lnTo>
                  <a:pt x="877529" y="619432"/>
                </a:lnTo>
                <a:lnTo>
                  <a:pt x="877529" y="641555"/>
                </a:lnTo>
                <a:lnTo>
                  <a:pt x="919316" y="641555"/>
                </a:lnTo>
                <a:lnTo>
                  <a:pt x="919316" y="648929"/>
                </a:lnTo>
                <a:lnTo>
                  <a:pt x="1005348" y="648929"/>
                </a:lnTo>
                <a:lnTo>
                  <a:pt x="1005348" y="666135"/>
                </a:lnTo>
                <a:lnTo>
                  <a:pt x="1025013" y="666135"/>
                </a:lnTo>
                <a:lnTo>
                  <a:pt x="1025013" y="685800"/>
                </a:lnTo>
                <a:lnTo>
                  <a:pt x="1054510" y="685800"/>
                </a:lnTo>
                <a:lnTo>
                  <a:pt x="1054510" y="707923"/>
                </a:lnTo>
                <a:lnTo>
                  <a:pt x="1101213" y="707923"/>
                </a:lnTo>
                <a:lnTo>
                  <a:pt x="1101213" y="717755"/>
                </a:lnTo>
                <a:lnTo>
                  <a:pt x="1334729" y="717755"/>
                </a:lnTo>
                <a:lnTo>
                  <a:pt x="1334729" y="752168"/>
                </a:lnTo>
                <a:lnTo>
                  <a:pt x="1393722" y="752168"/>
                </a:lnTo>
                <a:lnTo>
                  <a:pt x="1393722" y="771832"/>
                </a:lnTo>
                <a:lnTo>
                  <a:pt x="1511710" y="771832"/>
                </a:lnTo>
                <a:lnTo>
                  <a:pt x="1511710" y="781664"/>
                </a:lnTo>
                <a:lnTo>
                  <a:pt x="1718187" y="781664"/>
                </a:lnTo>
                <a:lnTo>
                  <a:pt x="1718187" y="803787"/>
                </a:lnTo>
                <a:lnTo>
                  <a:pt x="1875635" y="803787"/>
                </a:lnTo>
                <a:lnTo>
                  <a:pt x="1875635" y="841329"/>
                </a:lnTo>
                <a:lnTo>
                  <a:pt x="2157018" y="841327"/>
                </a:lnTo>
                <a:lnTo>
                  <a:pt x="2159594" y="890414"/>
                </a:lnTo>
                <a:lnTo>
                  <a:pt x="2450926" y="890416"/>
                </a:lnTo>
              </a:path>
            </a:pathLst>
          </a:custGeom>
          <a:noFill/>
          <a:ln w="28575">
            <a:solidFill>
              <a:schemeClr val="accent1"/>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729522533"/>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C213682-F55D-0E4F-8A68-2963B3671FE3}"/>
              </a:ext>
            </a:extLst>
          </p:cNvPr>
          <p:cNvSpPr>
            <a:spLocks noGrp="1"/>
          </p:cNvSpPr>
          <p:nvPr>
            <p:ph type="title"/>
          </p:nvPr>
        </p:nvSpPr>
        <p:spPr/>
        <p:txBody>
          <a:bodyPr/>
          <a:lstStyle/>
          <a:p>
            <a:r>
              <a:rPr lang="en-US" dirty="0"/>
              <a:t>KEYNOTE-826: Safety Overview</a:t>
            </a:r>
          </a:p>
        </p:txBody>
      </p:sp>
      <p:graphicFrame>
        <p:nvGraphicFramePr>
          <p:cNvPr id="7" name="Group 3">
            <a:extLst>
              <a:ext uri="{FF2B5EF4-FFF2-40B4-BE49-F238E27FC236}">
                <a16:creationId xmlns:a16="http://schemas.microsoft.com/office/drawing/2014/main" id="{01A5F78D-9AD5-634F-BC58-0B8F2ED13B1D}"/>
              </a:ext>
            </a:extLst>
          </p:cNvPr>
          <p:cNvGraphicFramePr>
            <a:graphicFrameLocks/>
          </p:cNvGraphicFramePr>
          <p:nvPr/>
        </p:nvGraphicFramePr>
        <p:xfrm>
          <a:off x="719137" y="1481485"/>
          <a:ext cx="10763252" cy="3383392"/>
        </p:xfrm>
        <a:graphic>
          <a:graphicData uri="http://schemas.openxmlformats.org/drawingml/2006/table">
            <a:tbl>
              <a:tblPr/>
              <a:tblGrid>
                <a:gridCol w="2381948">
                  <a:extLst>
                    <a:ext uri="{9D8B030D-6E8A-4147-A177-3AD203B41FA5}">
                      <a16:colId xmlns:a16="http://schemas.microsoft.com/office/drawing/2014/main" val="20000"/>
                    </a:ext>
                  </a:extLst>
                </a:gridCol>
                <a:gridCol w="1396884">
                  <a:extLst>
                    <a:ext uri="{9D8B030D-6E8A-4147-A177-3AD203B41FA5}">
                      <a16:colId xmlns:a16="http://schemas.microsoft.com/office/drawing/2014/main" val="20001"/>
                    </a:ext>
                  </a:extLst>
                </a:gridCol>
                <a:gridCol w="1396884">
                  <a:extLst>
                    <a:ext uri="{9D8B030D-6E8A-4147-A177-3AD203B41FA5}">
                      <a16:colId xmlns:a16="http://schemas.microsoft.com/office/drawing/2014/main" val="20002"/>
                    </a:ext>
                  </a:extLst>
                </a:gridCol>
                <a:gridCol w="1396884">
                  <a:extLst>
                    <a:ext uri="{9D8B030D-6E8A-4147-A177-3AD203B41FA5}">
                      <a16:colId xmlns:a16="http://schemas.microsoft.com/office/drawing/2014/main" val="1343132848"/>
                    </a:ext>
                  </a:extLst>
                </a:gridCol>
                <a:gridCol w="1396884">
                  <a:extLst>
                    <a:ext uri="{9D8B030D-6E8A-4147-A177-3AD203B41FA5}">
                      <a16:colId xmlns:a16="http://schemas.microsoft.com/office/drawing/2014/main" val="2119450233"/>
                    </a:ext>
                  </a:extLst>
                </a:gridCol>
                <a:gridCol w="1396884">
                  <a:extLst>
                    <a:ext uri="{9D8B030D-6E8A-4147-A177-3AD203B41FA5}">
                      <a16:colId xmlns:a16="http://schemas.microsoft.com/office/drawing/2014/main" val="1270294314"/>
                    </a:ext>
                  </a:extLst>
                </a:gridCol>
                <a:gridCol w="1396884">
                  <a:extLst>
                    <a:ext uri="{9D8B030D-6E8A-4147-A177-3AD203B41FA5}">
                      <a16:colId xmlns:a16="http://schemas.microsoft.com/office/drawing/2014/main" val="592840787"/>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Event,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All-Cause 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2">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Treatment-Related 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2">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Immune-Mediated AEs</a:t>
                      </a:r>
                      <a:r>
                        <a:rPr kumimoji="0" lang="en-US" sz="18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mn-cs"/>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681907747"/>
                  </a:ext>
                </a:extLst>
              </a:tr>
              <a:tr h="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a:t>
                      </a: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a:t>
                      </a:r>
                      <a:br>
                        <a:rPr kumimoji="0" lang="en-US" sz="1800" b="1" i="0" u="none" strike="noStrike" cap="none" normalizeH="0" baseline="0" dirty="0">
                          <a:ln>
                            <a:noFill/>
                          </a:ln>
                          <a:solidFill>
                            <a:schemeClr val="tx1"/>
                          </a:solidFill>
                          <a:effectLst/>
                          <a:latin typeface="Calibri" panose="020F0502020204030204" pitchFamily="34" charset="0"/>
                        </a:rPr>
                      </a:br>
                      <a:r>
                        <a:rPr kumimoji="0" lang="en-US" sz="1800" b="1" i="0" u="none" strike="noStrike" cap="none" normalizeH="0" baseline="0" dirty="0">
                          <a:ln>
                            <a:noFill/>
                          </a:ln>
                          <a:solidFill>
                            <a:schemeClr val="tx1"/>
                          </a:solidFill>
                          <a:effectLst/>
                          <a:latin typeface="Calibri" panose="020F0502020204030204" pitchFamily="34" charset="0"/>
                        </a:rPr>
                        <a:t>(n = 307)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Placebo*</a:t>
                      </a:r>
                      <a:b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a:t>
                      </a: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a:t>
                      </a:r>
                      <a:br>
                        <a:rPr kumimoji="0" lang="en-US" sz="1800" b="1" i="0" u="none" strike="noStrike" cap="none" normalizeH="0" baseline="0" dirty="0">
                          <a:ln>
                            <a:noFill/>
                          </a:ln>
                          <a:solidFill>
                            <a:schemeClr val="tx1"/>
                          </a:solidFill>
                          <a:effectLst/>
                          <a:latin typeface="Calibri" panose="020F0502020204030204" pitchFamily="34" charset="0"/>
                        </a:rPr>
                      </a:br>
                      <a:r>
                        <a:rPr kumimoji="0" lang="en-US" sz="1800" b="1" i="0" u="none" strike="noStrike" cap="none" normalizeH="0" baseline="0" dirty="0">
                          <a:ln>
                            <a:noFill/>
                          </a:ln>
                          <a:solidFill>
                            <a:schemeClr val="tx1"/>
                          </a:solidFill>
                          <a:effectLst/>
                          <a:latin typeface="Calibri" panose="020F0502020204030204" pitchFamily="34" charset="0"/>
                        </a:rPr>
                        <a:t>(n = 307)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Placebo*</a:t>
                      </a:r>
                      <a:b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a:t>
                      </a: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a:t>
                      </a:r>
                      <a:br>
                        <a:rPr kumimoji="0" lang="en-US" sz="1800" b="1" i="0" u="none" strike="noStrike" cap="none" normalizeH="0" baseline="0" dirty="0">
                          <a:ln>
                            <a:noFill/>
                          </a:ln>
                          <a:solidFill>
                            <a:schemeClr val="tx1"/>
                          </a:solidFill>
                          <a:effectLst/>
                          <a:latin typeface="Calibri" panose="020F0502020204030204" pitchFamily="34" charset="0"/>
                        </a:rPr>
                      </a:br>
                      <a:r>
                        <a:rPr kumimoji="0" lang="en-US" sz="1800" b="1" i="0" u="none" strike="noStrike" cap="none" normalizeH="0" baseline="0" dirty="0">
                          <a:ln>
                            <a:noFill/>
                          </a:ln>
                          <a:solidFill>
                            <a:schemeClr val="tx1"/>
                          </a:solidFill>
                          <a:effectLst/>
                          <a:latin typeface="Calibri" panose="020F0502020204030204" pitchFamily="34" charset="0"/>
                        </a:rPr>
                        <a:t>(n = 307)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Placebo*</a:t>
                      </a:r>
                      <a:b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2524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305 (99.3)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307 (99.4)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298 (97.1)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300 (97.1)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104 (33.9)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47 (15.2)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26892432"/>
                  </a:ext>
                </a:extLst>
              </a:tr>
              <a:tr h="26140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251 (81.8)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232 (75.1)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210 (68.4)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198 (64.1)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35 (11.4)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 (2.9)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6140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Serious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153 (49.8)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131 (42.4)</a:t>
                      </a:r>
                      <a:endParaRPr kumimoji="0" lang="en-US" sz="1800" b="0" i="0" u="none" strike="noStrike" cap="none" normalizeH="0" baseline="3000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93 (30.3)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71 (23.0)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22 (7.2)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 (2.3)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61406">
                <a:tc>
                  <a:txBody>
                    <a:bodyPr/>
                    <a:lstStyle/>
                    <a:p>
                      <a:pPr marL="0" marR="0" lvl="0" indent="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Led to death</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14 (4.6)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14 (4.5)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 (0.7)</a:t>
                      </a:r>
                      <a:r>
                        <a:rPr kumimoji="0" lang="en-US" sz="1800" b="0" i="0" u="none" strike="noStrike" cap="none" normalizeH="0" baseline="3000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 (1.3)</a:t>
                      </a:r>
                      <a:r>
                        <a:rPr kumimoji="0" lang="en-US" sz="1800" b="0" i="0" u="none" strike="noStrike" cap="none" normalizeH="0" baseline="3000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(0.3)</a:t>
                      </a:r>
                      <a:r>
                        <a:rPr kumimoji="0" lang="en-US" sz="1800" b="0" i="0" u="none" strike="noStrike" cap="none" normalizeH="0" baseline="30000" dirty="0">
                          <a:ln>
                            <a:noFill/>
                          </a:ln>
                          <a:solidFill>
                            <a:schemeClr val="bg2">
                              <a:lumMod val="10000"/>
                            </a:schemeClr>
                          </a:solidFill>
                          <a:effectLst/>
                          <a:latin typeface="Calibri" panose="020F0502020204030204" pitchFamily="34" charset="0"/>
                        </a:rPr>
                        <a:t>‡</a:t>
                      </a: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11853595"/>
                  </a:ext>
                </a:extLst>
              </a:tr>
              <a:tr h="261406">
                <a:tc>
                  <a:txBody>
                    <a:bodyPr/>
                    <a:lstStyle/>
                    <a:p>
                      <a:pPr marL="0" marR="0" lvl="0" indent="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Led to discontinuation</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Any treatment</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All treatment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115 (37.5)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 (5.9)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82 (26.5)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15 (4.9)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96 (31.3)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 (3.3)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69 (22.3)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 (1.9)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 (5.2)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47890827"/>
                  </a:ext>
                </a:extLst>
              </a:tr>
            </a:tbl>
          </a:graphicData>
        </a:graphic>
      </p:graphicFrame>
      <p:sp>
        <p:nvSpPr>
          <p:cNvPr id="8" name="Content Placeholder 3">
            <a:extLst>
              <a:ext uri="{FF2B5EF4-FFF2-40B4-BE49-F238E27FC236}">
                <a16:creationId xmlns:a16="http://schemas.microsoft.com/office/drawing/2014/main" id="{1F238226-2774-BC18-2CC8-2D6D4DEB758D}"/>
              </a:ext>
            </a:extLst>
          </p:cNvPr>
          <p:cNvSpPr txBox="1">
            <a:spLocks/>
          </p:cNvSpPr>
          <p:nvPr/>
        </p:nvSpPr>
        <p:spPr bwMode="auto">
          <a:xfrm>
            <a:off x="609759" y="5437126"/>
            <a:ext cx="11423319" cy="584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R="0" lvl="0" algn="l" defTabSz="914400" rtl="0" eaLnBrk="1" fontAlgn="base" latinLnBrk="0" hangingPunct="1">
              <a:lnSpc>
                <a:spcPct val="90000"/>
              </a:lnSpc>
              <a:spcBef>
                <a:spcPts val="500"/>
              </a:spcBef>
              <a:spcAft>
                <a:spcPts val="0"/>
              </a:spcAft>
              <a:buClr>
                <a:srgbClr val="000000"/>
              </a:buClr>
              <a:buSzTx/>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Median tx duration Pembro vs placebo: 10.0 vs 7.7 mo</a:t>
            </a:r>
          </a:p>
          <a:p>
            <a:pPr marR="0" lvl="1" indent="-390525" algn="l" defTabSz="914400" rtl="0" eaLnBrk="1" fontAlgn="base" latinLnBrk="0" hangingPunct="1">
              <a:lnSpc>
                <a:spcPct val="90000"/>
              </a:lnSpc>
              <a:spcBef>
                <a:spcPts val="500"/>
              </a:spcBef>
              <a:spcAft>
                <a:spcPts val="0"/>
              </a:spcAft>
              <a:buClr>
                <a:srgbClr val="000000"/>
              </a:buClr>
              <a:buSzTx/>
              <a:buFont typeface="System Font Regular"/>
              <a:buChar char="－"/>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Pembro or placebo: 13 vs 11 mo</a:t>
            </a:r>
          </a:p>
          <a:p>
            <a:pPr marR="0" lvl="1" indent="-390525" algn="l" defTabSz="914400" rtl="0" eaLnBrk="1" fontAlgn="base" latinLnBrk="0" hangingPunct="1">
              <a:lnSpc>
                <a:spcPct val="90000"/>
              </a:lnSpc>
              <a:spcBef>
                <a:spcPts val="500"/>
              </a:spcBef>
              <a:spcAft>
                <a:spcPts val="0"/>
              </a:spcAft>
              <a:buClr>
                <a:srgbClr val="000000"/>
              </a:buClr>
              <a:buSzTx/>
              <a:buFont typeface="System Font Regular"/>
              <a:buChar char="－"/>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Bevacizumab: 13 vs 11 mo</a:t>
            </a:r>
          </a:p>
        </p:txBody>
      </p:sp>
      <p:grpSp>
        <p:nvGrpSpPr>
          <p:cNvPr id="9" name="Group 8">
            <a:extLst>
              <a:ext uri="{FF2B5EF4-FFF2-40B4-BE49-F238E27FC236}">
                <a16:creationId xmlns:a16="http://schemas.microsoft.com/office/drawing/2014/main" id="{E75248CA-5D7D-50C5-3A8B-BC9DCD12C54D}"/>
              </a:ext>
            </a:extLst>
          </p:cNvPr>
          <p:cNvGrpSpPr/>
          <p:nvPr/>
        </p:nvGrpSpPr>
        <p:grpSpPr>
          <a:xfrm>
            <a:off x="9392911" y="6212702"/>
            <a:ext cx="2488502" cy="450134"/>
            <a:chOff x="9392911" y="6212702"/>
            <a:chExt cx="2488502" cy="450134"/>
          </a:xfrm>
        </p:grpSpPr>
        <p:pic>
          <p:nvPicPr>
            <p:cNvPr id="11" name="Picture 10" descr="Icon&#10;&#10;Description automatically generated">
              <a:extLst>
                <a:ext uri="{FF2B5EF4-FFF2-40B4-BE49-F238E27FC236}">
                  <a16:creationId xmlns:a16="http://schemas.microsoft.com/office/drawing/2014/main" id="{ADB30C1B-F1C6-34AB-B5F7-CA7574BBF60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12" name="Rectangle 8">
              <a:extLst>
                <a:ext uri="{FF2B5EF4-FFF2-40B4-BE49-F238E27FC236}">
                  <a16:creationId xmlns:a16="http://schemas.microsoft.com/office/drawing/2014/main" id="{CD502059-4AB2-9417-ECBE-3A4084CC11F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3" name="Text Box 15">
            <a:extLst>
              <a:ext uri="{FF2B5EF4-FFF2-40B4-BE49-F238E27FC236}">
                <a16:creationId xmlns:a16="http://schemas.microsoft.com/office/drawing/2014/main" id="{03A2D2CB-73DB-59E7-4029-CD30842929E4}"/>
              </a:ext>
            </a:extLst>
          </p:cNvPr>
          <p:cNvSpPr txBox="1">
            <a:spLocks noChangeArrowheads="1"/>
          </p:cNvSpPr>
          <p:nvPr/>
        </p:nvSpPr>
        <p:spPr bwMode="auto">
          <a:xfrm>
            <a:off x="647890" y="4840382"/>
            <a:ext cx="11107737" cy="623248"/>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15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r>
              <a:rPr kumimoji="0" lang="en-US" sz="115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Arm also include CT ± bevacizumab</a:t>
            </a:r>
            <a:r>
              <a:rPr kumimoji="0" lang="en-US" sz="115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a:t>
            </a:r>
            <a:r>
              <a:rPr kumimoji="0" lang="en-US" sz="1150" b="0" i="0" u="none" strike="noStrike" kern="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r>
              <a:rPr kumimoji="0" lang="en-US" sz="115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Events were considered regardless of attribution to treatment by the investigator. </a:t>
            </a:r>
            <a:r>
              <a:rPr kumimoji="0" lang="en-US" sz="1150" b="0" i="0" u="none" strike="noStrike" kern="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r>
              <a:rPr kumimoji="0" lang="en-US" sz="115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Autoimmune encephalitis (also immune mediated) and intestinal perforation. </a:t>
            </a:r>
            <a:r>
              <a:rPr kumimoji="0" lang="en-US" sz="1150" b="0" i="0" u="none" strike="noStrike" kern="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r>
              <a:rPr kumimoji="0" lang="en-US" sz="115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Embolism, female genital tract fistula, large intestine perforation, and pulmonary sepsis.</a:t>
            </a:r>
            <a:br>
              <a:rPr kumimoji="0" lang="en-US" sz="115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15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TRAE = treatment-related adverse event.</a:t>
            </a:r>
          </a:p>
        </p:txBody>
      </p:sp>
      <p:sp>
        <p:nvSpPr>
          <p:cNvPr id="18" name="Text Box 15">
            <a:extLst>
              <a:ext uri="{FF2B5EF4-FFF2-40B4-BE49-F238E27FC236}">
                <a16:creationId xmlns:a16="http://schemas.microsoft.com/office/drawing/2014/main" id="{E6EB76C6-1553-9C3E-A3B9-8F73E6FCBD06}"/>
              </a:ext>
            </a:extLst>
          </p:cNvPr>
          <p:cNvSpPr txBox="1">
            <a:spLocks noChangeArrowheads="1"/>
          </p:cNvSpPr>
          <p:nvPr/>
        </p:nvSpPr>
        <p:spPr bwMode="auto">
          <a:xfrm>
            <a:off x="429855" y="6376065"/>
            <a:ext cx="11107737" cy="269304"/>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50" b="0" i="0" u="none" strike="noStrike" kern="1200" cap="none" spc="-10" normalizeH="0" baseline="0" noProof="0" dirty="0">
                <a:ln>
                  <a:noFill/>
                </a:ln>
                <a:solidFill>
                  <a:schemeClr val="bg2"/>
                </a:solidFill>
                <a:effectLst/>
                <a:uLnTx/>
                <a:uFillTx/>
                <a:latin typeface="Calibri" panose="020F0502020204030204" pitchFamily="34" charset="0"/>
                <a:ea typeface="+mn-ea"/>
                <a:cs typeface="Calibri" panose="020F0502020204030204" pitchFamily="34" charset="0"/>
              </a:rPr>
              <a:t>Colombo. ESMO 2021. Abstr LBA2. Colombo. NEJM. 2021;385:1856.</a:t>
            </a:r>
            <a:endParaRPr kumimoji="0" lang="en-US" altLang="en-US" sz="1150" b="0" i="0" u="none" strike="noStrike" kern="1200" cap="none" spc="0" normalizeH="0" baseline="0" noProof="0" dirty="0">
              <a:ln>
                <a:noFill/>
              </a:ln>
              <a:solidFill>
                <a:schemeClr val="bg2"/>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231265469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FEB5DEFC-BFAB-422F-818C-43B56FAA256F}"/>
              </a:ext>
            </a:extLst>
          </p:cNvPr>
          <p:cNvSpPr>
            <a:spLocks noGrp="1"/>
          </p:cNvSpPr>
          <p:nvPr>
            <p:ph type="title"/>
          </p:nvPr>
        </p:nvSpPr>
        <p:spPr/>
        <p:txBody>
          <a:bodyPr/>
          <a:lstStyle/>
          <a:p>
            <a:r>
              <a:rPr lang="en-US" dirty="0"/>
              <a:t>Selected Randomized Phase III Trials in Recurrent/Metastatic Cervical Cancer  </a:t>
            </a:r>
          </a:p>
        </p:txBody>
      </p:sp>
      <p:sp>
        <p:nvSpPr>
          <p:cNvPr id="13" name="Text Box 15">
            <a:extLst>
              <a:ext uri="{FF2B5EF4-FFF2-40B4-BE49-F238E27FC236}">
                <a16:creationId xmlns:a16="http://schemas.microsoft.com/office/drawing/2014/main" id="{3DA7CE02-FFE8-43CD-B2EC-A483A8851FC6}"/>
              </a:ext>
            </a:extLst>
          </p:cNvPr>
          <p:cNvSpPr txBox="1">
            <a:spLocks noChangeArrowheads="1"/>
          </p:cNvSpPr>
          <p:nvPr/>
        </p:nvSpPr>
        <p:spPr bwMode="auto">
          <a:xfrm>
            <a:off x="412751" y="636241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kumimoji="0" 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Calibri" panose="020F0502020204030204" pitchFamily="34" charset="0"/>
              </a:rPr>
              <a:t>ClinicalTrials.gov.</a:t>
            </a:r>
          </a:p>
        </p:txBody>
      </p:sp>
      <p:graphicFrame>
        <p:nvGraphicFramePr>
          <p:cNvPr id="8" name="Table 7">
            <a:extLst>
              <a:ext uri="{FF2B5EF4-FFF2-40B4-BE49-F238E27FC236}">
                <a16:creationId xmlns:a16="http://schemas.microsoft.com/office/drawing/2014/main" id="{4BA1D99D-85B1-4007-8150-B87F78B07187}"/>
              </a:ext>
            </a:extLst>
          </p:cNvPr>
          <p:cNvGraphicFramePr>
            <a:graphicFrameLocks noGrp="1"/>
          </p:cNvGraphicFramePr>
          <p:nvPr/>
        </p:nvGraphicFramePr>
        <p:xfrm>
          <a:off x="548629" y="1451327"/>
          <a:ext cx="11263313" cy="4581726"/>
        </p:xfrm>
        <a:graphic>
          <a:graphicData uri="http://schemas.openxmlformats.org/drawingml/2006/table">
            <a:tbl>
              <a:tblPr firstRow="1" bandRow="1">
                <a:tableStyleId>{5C22544A-7EE6-4342-B048-85BDC9FD1C3A}</a:tableStyleId>
              </a:tblPr>
              <a:tblGrid>
                <a:gridCol w="1705289">
                  <a:extLst>
                    <a:ext uri="{9D8B030D-6E8A-4147-A177-3AD203B41FA5}">
                      <a16:colId xmlns:a16="http://schemas.microsoft.com/office/drawing/2014/main" val="20000"/>
                    </a:ext>
                  </a:extLst>
                </a:gridCol>
                <a:gridCol w="2893925">
                  <a:extLst>
                    <a:ext uri="{9D8B030D-6E8A-4147-A177-3AD203B41FA5}">
                      <a16:colId xmlns:a16="http://schemas.microsoft.com/office/drawing/2014/main" val="20001"/>
                    </a:ext>
                  </a:extLst>
                </a:gridCol>
                <a:gridCol w="2280976">
                  <a:extLst>
                    <a:ext uri="{9D8B030D-6E8A-4147-A177-3AD203B41FA5}">
                      <a16:colId xmlns:a16="http://schemas.microsoft.com/office/drawing/2014/main" val="1603609942"/>
                    </a:ext>
                  </a:extLst>
                </a:gridCol>
                <a:gridCol w="1326383">
                  <a:extLst>
                    <a:ext uri="{9D8B030D-6E8A-4147-A177-3AD203B41FA5}">
                      <a16:colId xmlns:a16="http://schemas.microsoft.com/office/drawing/2014/main" val="255152719"/>
                    </a:ext>
                  </a:extLst>
                </a:gridCol>
                <a:gridCol w="1215850">
                  <a:extLst>
                    <a:ext uri="{9D8B030D-6E8A-4147-A177-3AD203B41FA5}">
                      <a16:colId xmlns:a16="http://schemas.microsoft.com/office/drawing/2014/main" val="2905282071"/>
                    </a:ext>
                  </a:extLst>
                </a:gridCol>
                <a:gridCol w="1840890">
                  <a:extLst>
                    <a:ext uri="{9D8B030D-6E8A-4147-A177-3AD203B41FA5}">
                      <a16:colId xmlns:a16="http://schemas.microsoft.com/office/drawing/2014/main" val="4169587138"/>
                    </a:ext>
                  </a:extLst>
                </a:gridCol>
              </a:tblGrid>
              <a:tr h="614909">
                <a:tc>
                  <a:txBody>
                    <a:bodyPr/>
                    <a:lstStyle/>
                    <a:p>
                      <a:r>
                        <a:rPr lang="en-US" sz="1400" dirty="0">
                          <a:latin typeface="Calibri "/>
                          <a:cs typeface="Calibri" panose="020F0502020204030204" pitchFamily="34" charset="0"/>
                        </a:rPr>
                        <a:t>Study</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r>
                        <a:rPr lang="en-GB" sz="1400" dirty="0">
                          <a:latin typeface="Calibri "/>
                          <a:cs typeface="Calibri" panose="020F0502020204030204" pitchFamily="34" charset="0"/>
                        </a:rPr>
                        <a:t>Population</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Calibri "/>
                          <a:cs typeface="Calibri" panose="020F0502020204030204" pitchFamily="34" charset="0"/>
                        </a:rPr>
                        <a:t>Treatment Arms</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Calibri "/>
                          <a:cs typeface="Calibri" panose="020F0502020204030204" pitchFamily="34" charset="0"/>
                        </a:rPr>
                        <a:t>Estimated N</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Calibri "/>
                          <a:cs typeface="Calibri" panose="020F0502020204030204" pitchFamily="34" charset="0"/>
                        </a:rPr>
                        <a:t>Trial</a:t>
                      </a:r>
                    </a:p>
                    <a:p>
                      <a:pPr algn="ctr"/>
                      <a:r>
                        <a:rPr lang="en-US" sz="1400" b="1" dirty="0">
                          <a:solidFill>
                            <a:schemeClr val="tx1"/>
                          </a:solidFill>
                          <a:latin typeface="Calibri "/>
                          <a:cs typeface="Calibri" panose="020F0502020204030204" pitchFamily="34" charset="0"/>
                        </a:rPr>
                        <a:t>Status</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solidFill>
                            <a:schemeClr val="tx1"/>
                          </a:solidFill>
                          <a:latin typeface="Calibri "/>
                          <a:cs typeface="Calibri" panose="020F0502020204030204" pitchFamily="34" charset="0"/>
                        </a:rPr>
                        <a:t>Primary Endpoints</a:t>
                      </a:r>
                    </a:p>
                  </a:txBody>
                  <a:tcPr marL="121881" marR="121881" marT="45714" marB="45714"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1123399">
                <a:tc>
                  <a:txBody>
                    <a:bodyPr/>
                    <a:lstStyle/>
                    <a:p>
                      <a:pPr marL="0" marR="0" algn="l"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MCC-19662 (NCT03614949)</a:t>
                      </a: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342900" marR="0" lvl="0" indent="-342900" algn="l" defTabSz="914400" rtl="0" eaLnBrk="1" latinLnBrk="0" hangingPunct="1">
                        <a:lnSpc>
                          <a:spcPct val="115000"/>
                        </a:lnSpc>
                        <a:spcBef>
                          <a:spcPts val="0"/>
                        </a:spcBef>
                        <a:spcAft>
                          <a:spcPts val="0"/>
                        </a:spcAft>
                        <a:buFont typeface="Wingdings" panose="05000000000000000000" pitchFamily="2" charset="2"/>
                        <a:buChar char=""/>
                        <a:tabLst>
                          <a:tab pos="228600" algn="l"/>
                        </a:tabLst>
                      </a:pPr>
                      <a:r>
                        <a:rPr lang="en-GB"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Recurrent, persistent, or metastatic</a:t>
                      </a:r>
                      <a:endPar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p>
                      <a:pPr marL="342900" marR="0" lvl="0" indent="-342900" algn="l" defTabSz="914400" rtl="0" eaLnBrk="1" latinLnBrk="0" hangingPunct="1">
                        <a:lnSpc>
                          <a:spcPct val="115000"/>
                        </a:lnSpc>
                        <a:spcBef>
                          <a:spcPts val="0"/>
                        </a:spcBef>
                        <a:spcAft>
                          <a:spcPts val="0"/>
                        </a:spcAft>
                        <a:buFont typeface="Wingdings" panose="05000000000000000000" pitchFamily="2" charset="2"/>
                        <a:buChar char=""/>
                        <a:tabLst>
                          <a:tab pos="228600" algn="l"/>
                        </a:tabLst>
                      </a:pPr>
                      <a:r>
                        <a:rPr lang="en-GB"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At least 2 distinct lesions documented by imaging</a:t>
                      </a:r>
                      <a:endPar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algn="ctr"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Stereotactic body radiation therapy plus atezolizumab</a:t>
                      </a: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algn="ctr"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26</a:t>
                      </a: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algn="ctr"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Recruiting</a:t>
                      </a: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algn="ctr"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ORR </a:t>
                      </a:r>
                    </a:p>
                    <a:p>
                      <a:pPr marL="0" marR="0" algn="ctr"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at 1 yr</a:t>
                      </a: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6"/>
                  </a:ext>
                </a:extLst>
              </a:tr>
              <a:tr h="856446">
                <a:tc>
                  <a:txBody>
                    <a:bodyPr/>
                    <a:lstStyle/>
                    <a:p>
                      <a:pPr marL="0" marR="0" algn="l"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STAR</a:t>
                      </a:r>
                    </a:p>
                    <a:p>
                      <a:pPr marL="0" marR="0" algn="l"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(NCT04068753)</a:t>
                      </a: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342900" algn="l" defTabSz="914400" rtl="0" eaLnBrk="1" latinLnBrk="0" hangingPunct="1">
                        <a:lnSpc>
                          <a:spcPct val="115000"/>
                        </a:lnSpc>
                        <a:spcBef>
                          <a:spcPts val="0"/>
                        </a:spcBef>
                        <a:spcAft>
                          <a:spcPts val="0"/>
                        </a:spcAft>
                        <a:buFont typeface="Wingdings" panose="05000000000000000000" pitchFamily="2" charset="2"/>
                        <a:buChar char=""/>
                        <a:tabLst>
                          <a:tab pos="228600" algn="l"/>
                        </a:tabLst>
                      </a:pPr>
                      <a:r>
                        <a:rPr lang="en-GB"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Recurrent or progressive</a:t>
                      </a:r>
                      <a:endPar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p>
                      <a:pPr marL="0" marR="0" lvl="0" indent="-342900" algn="l" defTabSz="914400" rtl="0" eaLnBrk="1" latinLnBrk="0" hangingPunct="1">
                        <a:lnSpc>
                          <a:spcPct val="115000"/>
                        </a:lnSpc>
                        <a:spcBef>
                          <a:spcPts val="0"/>
                        </a:spcBef>
                        <a:spcAft>
                          <a:spcPts val="0"/>
                        </a:spcAft>
                        <a:buFont typeface="Wingdings" panose="05000000000000000000" pitchFamily="2" charset="2"/>
                        <a:buChar char=""/>
                        <a:tabLst>
                          <a:tab pos="228600" algn="l"/>
                        </a:tabLst>
                      </a:pPr>
                      <a:r>
                        <a:rPr lang="en-GB"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Measurable disease</a:t>
                      </a:r>
                      <a:endPar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p>
                      <a:pPr marL="0" marR="0" lvl="0" indent="-342900" algn="l" defTabSz="914400" rtl="0" eaLnBrk="1" latinLnBrk="0" hangingPunct="1">
                        <a:lnSpc>
                          <a:spcPct val="115000"/>
                        </a:lnSpc>
                        <a:spcBef>
                          <a:spcPts val="0"/>
                        </a:spcBef>
                        <a:spcAft>
                          <a:spcPts val="0"/>
                        </a:spcAft>
                        <a:buFont typeface="Wingdings" panose="05000000000000000000" pitchFamily="2" charset="2"/>
                        <a:buChar char=""/>
                        <a:tabLst>
                          <a:tab pos="228600" algn="l"/>
                        </a:tabLst>
                      </a:pPr>
                      <a:r>
                        <a:rPr lang="en-GB"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Good performance status    </a:t>
                      </a:r>
                      <a:endPar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Niraparib + dostarlimab</a:t>
                      </a: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66</a:t>
                      </a: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Recruiting</a:t>
                      </a: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Response</a:t>
                      </a:r>
                    </a:p>
                    <a:p>
                      <a:pPr marL="0" marR="0" algn="ctr"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(CR or PR)</a:t>
                      </a:r>
                    </a:p>
                    <a:p>
                      <a:pPr marL="0" marR="0" algn="ctr" defTabSz="914400" rtl="0" eaLnBrk="1" latinLnBrk="0" hangingPunct="1">
                        <a:lnSpc>
                          <a:spcPct val="115000"/>
                        </a:lnSpc>
                        <a:spcBef>
                          <a:spcPts val="0"/>
                        </a:spcBef>
                        <a:spcAft>
                          <a:spcPts val="0"/>
                        </a:spcAft>
                        <a:tabLst>
                          <a:tab pos="228600" algn="l"/>
                        </a:tabLst>
                      </a:pPr>
                      <a:r>
                        <a:rPr lang="en-US" sz="1400" kern="12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at 1 yr</a:t>
                      </a: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875849337"/>
                  </a:ext>
                </a:extLst>
              </a:tr>
              <a:tr h="856446">
                <a:tc>
                  <a:txBody>
                    <a:bodyPr/>
                    <a:lstStyle/>
                    <a:p>
                      <a:pPr marL="0" marR="0">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BEATcc </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(NCT03556839)</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342900" marR="0" lvl="0" indent="-342900">
                        <a:lnSpc>
                          <a:spcPct val="115000"/>
                        </a:lnSpc>
                        <a:spcBef>
                          <a:spcPts val="0"/>
                        </a:spcBef>
                        <a:spcAft>
                          <a:spcPts val="0"/>
                        </a:spcAft>
                        <a:buFont typeface="Wingdings" panose="05000000000000000000" pitchFamily="2" charset="2"/>
                        <a:buChar char=""/>
                        <a:tabLst>
                          <a:tab pos="95250" algn="l"/>
                        </a:tabLst>
                      </a:pPr>
                      <a:r>
                        <a:rPr lang="en-GB"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Prior chemoradiation</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342900" marR="0" lvl="0" indent="-342900">
                        <a:lnSpc>
                          <a:spcPct val="115000"/>
                        </a:lnSpc>
                        <a:spcBef>
                          <a:spcPts val="0"/>
                        </a:spcBef>
                        <a:spcAft>
                          <a:spcPts val="0"/>
                        </a:spcAft>
                        <a:buFont typeface="Wingdings" panose="05000000000000000000" pitchFamily="2" charset="2"/>
                        <a:buChar char=""/>
                        <a:tabLst>
                          <a:tab pos="95250" algn="l"/>
                        </a:tabLst>
                      </a:pPr>
                      <a:r>
                        <a:rPr lang="en-GB"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Chemotherapy: cisplatin or carboplatin</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Atezolizumab + bevacizumab and cisplatin or carboplatin/paclitaxel</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404</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Active not recruiting</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OS</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77400991"/>
                  </a:ext>
                </a:extLst>
              </a:tr>
              <a:tr h="565263">
                <a:tc>
                  <a:txBody>
                    <a:bodyPr/>
                    <a:lstStyle/>
                    <a:p>
                      <a:pPr marL="0" marR="0">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KEYNOTE-A18</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(NCT04221945)</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342900" marR="0" lvl="0" indent="-342900">
                        <a:lnSpc>
                          <a:spcPct val="115000"/>
                        </a:lnSpc>
                        <a:spcBef>
                          <a:spcPts val="0"/>
                        </a:spcBef>
                        <a:spcAft>
                          <a:spcPts val="0"/>
                        </a:spcAft>
                        <a:buFont typeface="Wingdings" panose="05000000000000000000" pitchFamily="2" charset="2"/>
                        <a:buChar char=""/>
                        <a:tabLst>
                          <a:tab pos="95250" algn="l"/>
                        </a:tabLst>
                      </a:pPr>
                      <a:r>
                        <a:rPr lang="en-GB"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High-risk, locally advanced Stage IB2-IIB</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Chemotherapy ± pembrolizumab</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980</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Active not recruiting</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PFS (RECIST);</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OS (to 46 mo)</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9995491"/>
                  </a:ext>
                </a:extLst>
              </a:tr>
              <a:tr h="565263">
                <a:tc>
                  <a:txBody>
                    <a:bodyPr/>
                    <a:lstStyle/>
                    <a:p>
                      <a:pPr marL="0" marR="0">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innovaTV 301</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(NCT04697628)</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342900" marR="0" lvl="0" indent="-342900">
                        <a:lnSpc>
                          <a:spcPct val="115000"/>
                        </a:lnSpc>
                        <a:spcBef>
                          <a:spcPts val="0"/>
                        </a:spcBef>
                        <a:spcAft>
                          <a:spcPts val="0"/>
                        </a:spcAft>
                        <a:buFont typeface="Wingdings" panose="05000000000000000000" pitchFamily="2" charset="2"/>
                        <a:buChar char=""/>
                        <a:tabLst>
                          <a:tab pos="95250" algn="l"/>
                        </a:tabLst>
                      </a:pPr>
                      <a:r>
                        <a:rPr lang="en-GB"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Recurrent/Metastatic: 2L-3L</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Tisotumab vedotin vs chemotherapy</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482</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Recruiting</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OS</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p>
                      <a:pPr marL="0" marR="0" algn="ctr">
                        <a:lnSpc>
                          <a:spcPct val="115000"/>
                        </a:lnSpc>
                        <a:spcBef>
                          <a:spcPts val="0"/>
                        </a:spcBef>
                        <a:spcAft>
                          <a:spcPts val="0"/>
                        </a:spcAft>
                        <a:tabLst>
                          <a:tab pos="228600" algn="l"/>
                        </a:tabLs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at 2 yrs</a:t>
                      </a:r>
                      <a:endParaRPr lang="en-US" sz="1400" dirty="0">
                        <a:solidFill>
                          <a:schemeClr val="bg1"/>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811315317"/>
                  </a:ext>
                </a:extLst>
              </a:tr>
            </a:tbl>
          </a:graphicData>
        </a:graphic>
      </p:graphicFrame>
    </p:spTree>
    <p:extLst>
      <p:ext uri="{BB962C8B-B14F-4D97-AF65-F5344CB8AC3E}">
        <p14:creationId xmlns:p14="http://schemas.microsoft.com/office/powerpoint/2010/main" val="2374110458"/>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MMPROD_NEXTUNIQUEID" val="10008"/>
  <p:tag name="MMPROD_UIDATA" val="&lt;database version=&quot;6.0&quot;&gt;&lt;object type=&quot;1&quot; unique_id=&quot;10001&quot;&gt;&lt;object type=&quot;8&quot; unique_id=&quot;10002&quot;&gt;&lt;/object&gt;&lt;object type=&quot;2&quot; unique_id=&quot;10003&quot;&gt;&lt;object type=&quot;3&quot; unique_id=&quot;10005&quot;&gt;&lt;property id=&quot;20148&quot; value=&quot;5&quot;/&gt;&lt;property id=&quot;20300&quot; value=&quot;Slide 3 - &amp;quot;Title-Arial-36-Bold-Yellow. Title may continue on 2 lines keep text at 36pt&amp;quot;&quot;/&gt;&lt;property id=&quot;20307&quot; value=&quot;257&quot;/&gt;&lt;/object&gt;&lt;object type=&quot;3&quot; unique_id=&quot;10006&quot;&gt;&lt;property id=&quot;20148&quot; value=&quot;5&quot;/&gt;&lt;property id=&quot;20300&quot; value=&quot;Slide 4 - &amp;quot;Text and Margin Consistency&amp;quot;&quot;/&gt;&lt;property id=&quot;20307&quot; value=&quot;267&quot;/&gt;&lt;/object&gt;&lt;object type=&quot;3&quot; unique_id=&quot;10007&quot;&gt;&lt;property id=&quot;20148&quot; value=&quot;5&quot;/&gt;&lt;property id=&quot;20300&quot; value=&quot;Slide 5 - &amp;quot;Transition Title &amp;#x0D;&amp;#x0A;for next topic of discussion &amp;#x0D;&amp;#x0A;or can be used as closer slide &amp;#x0D;&amp;#x0A;(ie: Q&amp;amp;A)&amp;#x0D;&amp;#x0A;(Arial-40-Bold-White-Cent&quot;/&gt;&lt;property id=&quot;20307&quot; value=&quot;261&quot;/&gt;&lt;/object&gt;&lt;object type=&quot;3&quot; unique_id=&quot;10008&quot;&gt;&lt;property id=&quot;20148&quot; value=&quot;5&quot;/&gt;&lt;property id=&quot;20300&quot; value=&quot;Slide 6 - &amp;quot;RGB Pallet&amp;quot;&quot;/&gt;&lt;property id=&quot;20307&quot; value=&quot;258&quot;/&gt;&lt;/object&gt;&lt;object type=&quot;3&quot; unique_id=&quot;10009&quot;&gt;&lt;property id=&quot;20148&quot; value=&quot;5&quot;/&gt;&lt;property id=&quot;20300&quot; value=&quot;Slide 7 - &amp;quot;Example Graph&amp;quot;&quot;/&gt;&lt;property id=&quot;20307&quot; value=&quot;286&quot;/&gt;&lt;/object&gt;&lt;object type=&quot;3&quot; unique_id=&quot;10010&quot;&gt;&lt;property id=&quot;20148&quot; value=&quot;5&quot;/&gt;&lt;property id=&quot;20300&quot; value=&quot;Slide 8 - &amp;quot;Example Graph and Text&amp;quot;&quot;/&gt;&lt;property id=&quot;20307&quot; value=&quot;288&quot;/&gt;&lt;/object&gt;&lt;object type=&quot;3&quot; unique_id=&quot;10011&quot;&gt;&lt;property id=&quot;20148&quot; value=&quot;5&quot;/&gt;&lt;property id=&quot;20300&quot; value=&quot;Slide 9 - &amp;quot;Example Line Graph&amp;quot;&quot;/&gt;&lt;property id=&quot;20307&quot; value=&quot;287&quot;/&gt;&lt;/object&gt;&lt;object type=&quot;3&quot; unique_id=&quot;10012&quot;&gt;&lt;property id=&quot;20148&quot; value=&quot;5&quot;/&gt;&lt;property id=&quot;20300&quot; value=&quot;Slide 10 - &amp;quot;Example Line Graph with Data Values&amp;quot;&quot;/&gt;&lt;property id=&quot;20307&quot; value=&quot;292&quot;/&gt;&lt;/object&gt;&lt;object type=&quot;3&quot; unique_id=&quot;10013&quot;&gt;&lt;property id=&quot;20148&quot; value=&quot;5&quot;/&gt;&lt;property id=&quot;20300&quot; value=&quot;Slide 11 - &amp;quot;Example Line Graph with Color &amp;#x0D;&amp;#x0A;Data Values&amp;quot;&quot;/&gt;&lt;property id=&quot;20307&quot; value=&quot;309&quot;/&gt;&lt;/object&gt;&lt;object type=&quot;3&quot; unique_id=&quot;10014&quot;&gt;&lt;property id=&quot;20148&quot; value=&quot;5&quot;/&gt;&lt;property id=&quot;20300&quot; value=&quot;Slide 12 - &amp;quot;Example Schematic&amp;quot;&quot;/&gt;&lt;property id=&quot;20307&quot; value=&quot;262&quot;/&gt;&lt;/object&gt;&lt;object type=&quot;3&quot; unique_id=&quot;10015&quot;&gt;&lt;property id=&quot;20148&quot; value=&quot;5&quot;/&gt;&lt;property id=&quot;20300&quot; value=&quot;Slide 13 - &amp;quot;Example Schematic Continued&amp;quot;&quot;/&gt;&lt;property id=&quot;20307&quot; value=&quot;263&quot;/&gt;&lt;/object&gt;&lt;object type=&quot;3&quot; unique_id=&quot;10016&quot;&gt;&lt;property id=&quot;20148&quot; value=&quot;5&quot;/&gt;&lt;property id=&quot;20300&quot; value=&quot;Slide 14 - &amp;quot;Example Tables&amp;quot;&quot;/&gt;&lt;property id=&quot;20307&quot; value=&quot;311&quot;/&gt;&lt;/object&gt;&lt;object type=&quot;3&quot; unique_id=&quot;10017&quot;&gt;&lt;property id=&quot;20148&quot; value=&quot;5&quot;/&gt;&lt;property id=&quot;20300&quot; value=&quot;Slide 15 - &amp;quot;Example Tables Continued&amp;quot;&quot;/&gt;&lt;property id=&quot;20307&quot; value=&quot;312&quot;/&gt;&lt;/object&gt;&lt;object type=&quot;3&quot; unique_id=&quot;10018&quot;&gt;&lt;property id=&quot;20148&quot; value=&quot;5&quot;/&gt;&lt;property id=&quot;20300&quot; value=&quot;Slide 16 - &amp;quot;Example Tables Continued&amp;quot;&quot;/&gt;&lt;property id=&quot;20307&quot; value=&quot;313&quot;/&gt;&lt;/object&gt;&lt;object type=&quot;3&quot; unique_id=&quot;10019&quot;&gt;&lt;property id=&quot;20148&quot; value=&quot;5&quot;/&gt;&lt;property id=&quot;20300&quot; value=&quot;Slide 17 - &amp;quot;Example Tables Continued&amp;quot;&quot;/&gt;&lt;property id=&quot;20307&quot; value=&quot;314&quot;/&gt;&lt;/object&gt;&lt;object type=&quot;3&quot; unique_id=&quot;10020&quot;&gt;&lt;property id=&quot;20148&quot; value=&quot;5&quot;/&gt;&lt;property id=&quot;20300&quot; value=&quot;Slide 21 - &amp;quot;Additional Formatting Notes&amp;quot;&quot;/&gt;&lt;property id=&quot;20307&quot; value=&quot;270&quot;/&gt;&lt;/object&gt;&lt;object type=&quot;3&quot; unique_id=&quot;10021&quot;&gt;&lt;property id=&quot;20148&quot; value=&quot;5&quot;/&gt;&lt;property id=&quot;20300&quot; value=&quot;Slide 22 - &amp;quot;“Polish Stage” Notes&amp;quot;&quot;/&gt;&lt;property id=&quot;20307&quot; value=&quot;272&quot;/&gt;&lt;/object&gt;&lt;object type=&quot;3&quot; unique_id=&quot;10022&quot;&gt;&lt;property id=&quot;20148&quot; value=&quot;5&quot;/&gt;&lt;property id=&quot;20300&quot; value=&quot;Slide 23 - &amp;quot;For Black and White Print Slides&amp;quot;&quot;/&gt;&lt;property id=&quot;20307&quot; value=&quot;290&quot;/&gt;&lt;/object&gt;&lt;object type=&quot;3&quot; unique_id=&quot;10023&quot;&gt;&lt;property id=&quot;20148&quot; value=&quot;5&quot;/&gt;&lt;property id=&quot;20300&quot; value=&quot;Slide 24 - &amp;quot;For Black and White Print Slides&amp;quot;&quot;/&gt;&lt;property id=&quot;20307&quot; value=&quot;291&quot;/&gt;&lt;/object&gt;&lt;object type=&quot;3&quot; unique_id=&quot;10024&quot;&gt;&lt;property id=&quot;20148&quot; value=&quot;5&quot;/&gt;&lt;property id=&quot;20300&quot; value=&quot;Slide 25 - &amp;quot;CME Slides for Designer and Editorial Reference…&amp;quot;&quot;/&gt;&lt;property id=&quot;20307&quot; value=&quot;273&quot;/&gt;&lt;/object&gt;&lt;object type=&quot;3&quot; unique_id=&quot;10025&quot;&gt;&lt;property id=&quot;20148&quot; value=&quot;5&quot;/&gt;&lt;property id=&quot;20300&quot; value=&quot;Slide 26 - &amp;quot;About These Slides&amp;quot;&quot;/&gt;&lt;property id=&quot;20307&quot; value=&quot;308&quot;/&gt;&lt;/object&gt;&lt;object type=&quot;3&quot; unique_id=&quot;10026&quot;&gt;&lt;property id=&quot;20148&quot; value=&quot;5&quot;/&gt;&lt;property id=&quot;20300&quot; value=&quot;Slide 27 - &amp;quot;Faculty&amp;quot;&quot;/&gt;&lt;property id=&quot;20307&quot; value=&quot;294&quot;/&gt;&lt;/object&gt;&lt;object type=&quot;3&quot; unique_id=&quot;10027&quot;&gt;&lt;property id=&quot;20148&quot; value=&quot;5&quot;/&gt;&lt;property id=&quot;20300&quot; value=&quot;Slide 28 - &amp;quot;Disclosure of Conflicts of Interest&amp;quot;&quot;/&gt;&lt;property id=&quot;20307&quot; value=&quot;295&quot;/&gt;&lt;/object&gt;&lt;object type=&quot;3&quot; unique_id=&quot;10028&quot;&gt;&lt;property id=&quot;20148&quot; value=&quot;5&quot;/&gt;&lt;property id=&quot;20300&quot; value=&quot;Slide 29 - &amp;quot;Disclosures&amp;quot;&quot;/&gt;&lt;property id=&quot;20307&quot; value=&quot;296&quot;/&gt;&lt;/object&gt;&lt;object type=&quot;3&quot; unique_id=&quot;10029&quot;&gt;&lt;property id=&quot;20148&quot; value=&quot;5&quot;/&gt;&lt;property id=&quot;20300&quot; value=&quot;Slide 30 - &amp;quot;Disclosure of Unlabeled Use&amp;quot;&quot;/&gt;&lt;property id=&quot;20307&quot; value=&quot;297&quot;/&gt;&lt;/object&gt;&lt;object type=&quot;3&quot; unique_id=&quot;10030&quot;&gt;&lt;property id=&quot;20148&quot; value=&quot;5&quot;/&gt;&lt;property id=&quot;20300&quot; value=&quot;Slide 31&quot;/&gt;&lt;property id=&quot;20307&quot; value=&quot;298&quot;/&gt;&lt;/object&gt;&lt;object type=&quot;3&quot; unique_id=&quot;10031&quot;&gt;&lt;property id=&quot;20148&quot; value=&quot;5&quot;/&gt;&lt;property id=&quot;20300&quot; value=&quot;Slide 32 - &amp;quot;Physician Continuing Medical Education&amp;quot;&quot;/&gt;&lt;property id=&quot;20307&quot; value=&quot;299&quot;/&gt;&lt;/object&gt;&lt;object type=&quot;3&quot; unique_id=&quot;10032&quot;&gt;&lt;property id=&quot;20148&quot; value=&quot;5&quot;/&gt;&lt;property id=&quot;20300&quot; value=&quot;Slide 33 - &amp;quot;Pharmacist Continuing Education&amp;quot;&quot;/&gt;&lt;property id=&quot;20307&quot; value=&quot;300&quot;/&gt;&lt;/object&gt;&lt;object type=&quot;3&quot; unique_id=&quot;10033&quot;&gt;&lt;property id=&quot;20148&quot; value=&quot;5&quot;/&gt;&lt;property id=&quot;20300&quot; value=&quot;Slide 34 - &amp;quot;Nursing Continuing Education&amp;quot;&quot;/&gt;&lt;property id=&quot;20307&quot; value=&quot;301&quot;/&gt;&lt;/object&gt;&lt;object type=&quot;3&quot; unique_id=&quot;10034&quot;&gt;&lt;property id=&quot;20148&quot; value=&quot;5&quot;/&gt;&lt;property id=&quot;20300&quot; value=&quot;Slide 35 - &amp;quot;Please review the following important &amp;#x0D;&amp;#x0A;CME information in your handout&amp;quot;&quot;/&gt;&lt;property id=&quot;20307&quot; value=&quot;310&quot;/&gt;&lt;/object&gt;&lt;object type=&quot;3&quot; unique_id=&quot;10036&quot;&gt;&lt;property id=&quot;20148&quot; value=&quot;5&quot;/&gt;&lt;property id=&quot;20300&quot; value=&quot;Slide 37 - &amp;quot;Instructions for Credit&amp;quot;&quot;/&gt;&lt;property id=&quot;20307&quot; value=&quot;303&quot;/&gt;&lt;/object&gt;&lt;object type=&quot;3&quot; unique_id=&quot;10037&quot;&gt;&lt;property id=&quot;20148&quot; value=&quot;5&quot;/&gt;&lt;property id=&quot;20300&quot; value=&quot;Slide 38 - &amp;quot;Now Take the Test . . .&amp;quot;&quot;/&gt;&lt;property id=&quot;20307&quot; value=&quot;304&quot;/&gt;&lt;/object&gt;&lt;object type=&quot;3&quot; unique_id=&quot;10040&quot;&gt;&lt;property id=&quot;20148&quot; value=&quot;5&quot;/&gt;&lt;property id=&quot;20300&quot; value=&quot;Slide 39 - &amp;quot;General Information&amp;quot;&quot;/&gt;&lt;property id=&quot;20307&quot; value=&quot;315&quot;/&gt;&lt;/object&gt;&lt;object type=&quot;3&quot; unique_id=&quot;10041&quot;&gt;&lt;property id=&quot;20148&quot; value=&quot;5&quot;/&gt;&lt;property id=&quot;20300&quot; value=&quot;Slide 40 - &amp;quot;Please review the slide notes &amp;#x0D;&amp;#x0A;for analysis of each study &amp;#x0D;&amp;#x0A;by expert faculty &amp;lt;Insert Name, MD&amp;gt;, &amp;#x0D;&amp;#x0A;and &amp;lt;Insert Name,&quot;/&gt;&lt;property id=&quot;20307&quot; value=&quot;316&quot;/&gt;&lt;/object&gt;&lt;object type=&quot;3&quot; unique_id=&quot;10042&quot;&gt;&lt;property id=&quot;20148&quot; value=&quot;5&quot;/&gt;&lt;property id=&quot;20300&quot; value=&quot;Slide 41 - &amp;quot;Promo Slide Reference&amp;#x0D;&amp;#x0A;(Placed as the last slide in a slideset, &amp;#x0D;&amp;#x0A;if requested)&amp;quot;&quot;/&gt;&lt;property id=&quot;20307&quot; value=&quot;307&quot;/&gt;&lt;/object&gt;&lt;object type=&quot;3&quot; unique_id=&quot;12121&quot;&gt;&lt;property id=&quot;20148&quot; value=&quot;5&quot;/&gt;&lt;property id=&quot;20300&quot; value=&quot;Slide 36 - &amp;quot;Disclaimer&amp;quot;&quot;/&gt;&lt;property id=&quot;20307&quot; value=&quot;317&quot;/&gt;&lt;/object&gt;&lt;object type=&quot;3&quot; unique_id=&quot;12122&quot;&gt;&lt;property id=&quot;20148&quot; value=&quot;5&quot;/&gt;&lt;property id=&quot;20300&quot; value=&quot;Slide 1 - &amp;quot;Title of the program and will possibly take &amp;#x0D;&amp;#x0A;up three lines. It is presented in Arial-39-Bold-White.&amp;quot;&quot;/&gt;&lt;property id=&quot;20307&quot; value=&quot;321&quot;/&gt;&lt;/object&gt;&lt;object type=&quot;3&quot; unique_id=&quot;12123&quot;&gt;&lt;property id=&quot;20148&quot; value=&quot;5&quot;/&gt;&lt;property id=&quot;20300&quot; value=&quot;Slide 2 - &amp;quot;Title of the program and will possibly take up three lines. It is presented in Arial-39-Bold-White.&amp;quot;&quot;/&gt;&lt;property id=&quot;20307&quot; value=&quot;322&quot;/&gt;&lt;/object&gt;&lt;object type=&quot;3&quot; unique_id=&quot;12124&quot;&gt;&lt;property id=&quot;20148&quot; value=&quot;5&quot;/&gt;&lt;property id=&quot;20300&quot; value=&quot;Slide 18 - &amp;quot;Outcomes Analysis: What Did You Learn?&amp;quot;&quot;/&gt;&lt;property id=&quot;20307&quot; value=&quot;324&quot;/&gt;&lt;/object&gt;&lt;object type=&quot;3&quot; unique_id=&quot;12125&quot;&gt;&lt;property id=&quot;20148&quot; value=&quot;5&quot;/&gt;&lt;property id=&quot;20300&quot; value=&quot;Slide 19 - &amp;quot;Outcomes Questions&amp;quot;&quot;/&gt;&lt;property id=&quot;20307&quot; value=&quot;320&quot;/&gt;&lt;/object&gt;&lt;object type=&quot;3&quot; unique_id=&quot;12126&quot;&gt;&lt;property id=&quot;20148&quot; value=&quot;5&quot;/&gt;&lt;property id=&quot;20300&quot; value=&quot;Slide 20 - &amp;quot;How many patients with XXX do you provide care for in a typical week?&amp;quot;&quot;/&gt;&lt;property id=&quot;20307&quot; value=&quot;323&quot;/&gt;&lt;/object&gt;&lt;object type=&quot;3&quot; unique_id=&quot;12127&quot;&gt;&lt;property id=&quot;20148&quot; value=&quot;5&quot;/&gt;&lt;property id=&quot;20300&quot; value=&quot;Slide 42 - &amp;quot;Go Online for More CCO &amp;#x0D;&amp;#x0A;Coverage of XXXXXXXXXXXX!&amp;quot;&quot;/&gt;&lt;property id=&quot;20307&quot; value=&quot;318&quot;/&gt;&lt;/object&gt;&lt;/object&gt;&lt;/object&gt;&lt;/database&gt;"/>
</p:tagLst>
</file>

<file path=ppt/theme/theme1.xml><?xml version="1.0" encoding="utf-8"?>
<a:theme xmlns:a="http://schemas.openxmlformats.org/drawingml/2006/main" name="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Custom 17">
    <a:dk1>
      <a:srgbClr val="000000"/>
    </a:dk1>
    <a:lt1>
      <a:srgbClr val="FFFFFF"/>
    </a:lt1>
    <a:dk2>
      <a:srgbClr val="1D2E58"/>
    </a:dk2>
    <a:lt2>
      <a:srgbClr val="669933"/>
    </a:lt2>
    <a:accent1>
      <a:srgbClr val="157EC0"/>
    </a:accent1>
    <a:accent2>
      <a:srgbClr val="F4AB33"/>
    </a:accent2>
    <a:accent3>
      <a:srgbClr val="8872B1"/>
    </a:accent3>
    <a:accent4>
      <a:srgbClr val="9F9FA0"/>
    </a:accent4>
    <a:accent5>
      <a:srgbClr val="525252"/>
    </a:accent5>
    <a:accent6>
      <a:srgbClr val="FFFFFF"/>
    </a:accent6>
    <a:hlink>
      <a:srgbClr val="157EC0"/>
    </a:hlink>
    <a:folHlink>
      <a:srgbClr val="5A667A"/>
    </a:folHlink>
  </a:clrScheme>
  <a:fontScheme name="Custom 1">
    <a:majorFont>
      <a:latin typeface="Century Schoolbook"/>
      <a:ea typeface=""/>
      <a:cs typeface=""/>
    </a:majorFont>
    <a:minorFont>
      <a:latin typeface="Arial"/>
      <a:ea typeface=""/>
      <a:cs typeface=""/>
    </a:minorFont>
  </a:fontScheme>
  <a:fmtScheme name="View">
    <a:fillStyleLst>
      <a:solidFill>
        <a:schemeClr val="phClr"/>
      </a:solidFill>
      <a:solidFill>
        <a:schemeClr val="phClr">
          <a:tint val="60000"/>
          <a:satMod val="120000"/>
        </a:schemeClr>
      </a:solidFill>
      <a:solidFill>
        <a:schemeClr val="phClr">
          <a:shade val="75000"/>
          <a:satMod val="160000"/>
        </a:schemeClr>
      </a:solidFill>
    </a:fillStyleLst>
    <a:lnStyleLst>
      <a:ln w="9525" cap="flat" cmpd="sng" algn="ctr">
        <a:solidFill>
          <a:schemeClr val="phClr"/>
        </a:solidFill>
        <a:prstDash val="solid"/>
      </a:ln>
      <a:ln w="13970" cap="flat" cmpd="sng" algn="ctr">
        <a:solidFill>
          <a:schemeClr val="phClr"/>
        </a:solidFill>
        <a:prstDash val="solid"/>
      </a:ln>
      <a:ln w="17145" cap="flat" cmpd="sng" algn="ctr">
        <a:solidFill>
          <a:schemeClr val="phClr">
            <a:shade val="95000"/>
            <a:alpha val="95000"/>
            <a:satMod val="150000"/>
          </a:schemeClr>
        </a:solidFill>
        <a:prstDash val="solid"/>
      </a:ln>
    </a:lnStyleLst>
    <a:effectStyleLst>
      <a:effectStyle>
        <a:effectLst/>
      </a:effectStyle>
      <a:effectStyle>
        <a:effectLst>
          <a:outerShdw blurRad="50800" dist="15240" dir="5400000" algn="tl" rotWithShape="0">
            <a:srgbClr val="000000">
              <a:alpha val="75000"/>
            </a:srgbClr>
          </a:outerShdw>
        </a:effectLst>
        <a:scene3d>
          <a:camera prst="orthographicFront">
            <a:rot lat="0" lon="0" rev="0"/>
          </a:camera>
          <a:lightRig rig="brightRoom" dir="tl"/>
        </a:scene3d>
        <a:sp3d contourW="9525" prstMaterial="flat">
          <a:bevelT w="0" h="0" prst="coolSlant"/>
          <a:contourClr>
            <a:schemeClr val="phClr">
              <a:shade val="35000"/>
              <a:satMod val="130000"/>
            </a:schemeClr>
          </a:contourClr>
        </a:sp3d>
      </a:effectStyle>
      <a:effectStyle>
        <a:effectLst>
          <a:outerShdw blurRad="76200" dist="25400" dir="5400000" algn="tl" rotWithShape="0">
            <a:srgbClr val="000000">
              <a:alpha val="55000"/>
            </a:srgbClr>
          </a:outerShdw>
        </a:effectLst>
        <a:scene3d>
          <a:camera prst="orthographicFront">
            <a:rot lat="0" lon="0" rev="0"/>
          </a:camera>
          <a:lightRig rig="brightRoom" dir="tl"/>
        </a:scene3d>
        <a:sp3d contourW="19050" prstMaterial="flat">
          <a:bevelT w="0" h="0" prst="coolSlant"/>
          <a:contourClr>
            <a:schemeClr val="phClr">
              <a:shade val="25000"/>
              <a:satMod val="140000"/>
            </a:schemeClr>
          </a:contourClr>
        </a:sp3d>
      </a:effectStyle>
    </a:effectStyleLst>
    <a:bgFillStyleLst>
      <a:solidFill>
        <a:schemeClr val="phClr"/>
      </a:solidFill>
      <a:solidFill>
        <a:schemeClr val="phClr">
          <a:tint val="95000"/>
          <a:satMod val="170000"/>
        </a:schemeClr>
      </a:solidFill>
      <a:gradFill rotWithShape="1">
        <a:gsLst>
          <a:gs pos="0">
            <a:schemeClr val="phClr">
              <a:tint val="94000"/>
              <a:shade val="98000"/>
              <a:satMod val="130000"/>
              <a:lumMod val="102000"/>
            </a:schemeClr>
          </a:gs>
          <a:gs pos="100000">
            <a:schemeClr val="phClr">
              <a:tint val="98000"/>
              <a:shade val="78000"/>
              <a:satMod val="140000"/>
            </a:schemeClr>
          </a:gs>
        </a:gsLst>
        <a:path path="circle">
          <a:fillToRect l="100000" t="100000" r="100000" b="100000"/>
        </a:path>
      </a:gradFill>
    </a:bgFillStyleLst>
  </a:fmtScheme>
</a:themeOverride>
</file>

<file path=ppt/theme/themeOverride2.xml><?xml version="1.0" encoding="utf-8"?>
<a:themeOverride xmlns:a="http://schemas.openxmlformats.org/drawingml/2006/main">
  <a:clrScheme name="Custom 17">
    <a:dk1>
      <a:srgbClr val="000000"/>
    </a:dk1>
    <a:lt1>
      <a:srgbClr val="FFFFFF"/>
    </a:lt1>
    <a:dk2>
      <a:srgbClr val="1D2E58"/>
    </a:dk2>
    <a:lt2>
      <a:srgbClr val="669933"/>
    </a:lt2>
    <a:accent1>
      <a:srgbClr val="157EC0"/>
    </a:accent1>
    <a:accent2>
      <a:srgbClr val="F4AB33"/>
    </a:accent2>
    <a:accent3>
      <a:srgbClr val="8872B1"/>
    </a:accent3>
    <a:accent4>
      <a:srgbClr val="9F9FA0"/>
    </a:accent4>
    <a:accent5>
      <a:srgbClr val="525252"/>
    </a:accent5>
    <a:accent6>
      <a:srgbClr val="FFFFFF"/>
    </a:accent6>
    <a:hlink>
      <a:srgbClr val="157EC0"/>
    </a:hlink>
    <a:folHlink>
      <a:srgbClr val="5A667A"/>
    </a:folHlink>
  </a:clrScheme>
  <a:fontScheme name="Custom 1">
    <a:majorFont>
      <a:latin typeface="Century Schoolbook"/>
      <a:ea typeface=""/>
      <a:cs typeface=""/>
    </a:majorFont>
    <a:minorFont>
      <a:latin typeface="Arial"/>
      <a:ea typeface=""/>
      <a:cs typeface=""/>
    </a:minorFont>
  </a:fontScheme>
  <a:fmtScheme name="View">
    <a:fillStyleLst>
      <a:solidFill>
        <a:schemeClr val="phClr"/>
      </a:solidFill>
      <a:solidFill>
        <a:schemeClr val="phClr">
          <a:tint val="60000"/>
          <a:satMod val="120000"/>
        </a:schemeClr>
      </a:solidFill>
      <a:solidFill>
        <a:schemeClr val="phClr">
          <a:shade val="75000"/>
          <a:satMod val="160000"/>
        </a:schemeClr>
      </a:solidFill>
    </a:fillStyleLst>
    <a:lnStyleLst>
      <a:ln w="9525" cap="flat" cmpd="sng" algn="ctr">
        <a:solidFill>
          <a:schemeClr val="phClr"/>
        </a:solidFill>
        <a:prstDash val="solid"/>
      </a:ln>
      <a:ln w="13970" cap="flat" cmpd="sng" algn="ctr">
        <a:solidFill>
          <a:schemeClr val="phClr"/>
        </a:solidFill>
        <a:prstDash val="solid"/>
      </a:ln>
      <a:ln w="17145" cap="flat" cmpd="sng" algn="ctr">
        <a:solidFill>
          <a:schemeClr val="phClr">
            <a:shade val="95000"/>
            <a:alpha val="95000"/>
            <a:satMod val="150000"/>
          </a:schemeClr>
        </a:solidFill>
        <a:prstDash val="solid"/>
      </a:ln>
    </a:lnStyleLst>
    <a:effectStyleLst>
      <a:effectStyle>
        <a:effectLst/>
      </a:effectStyle>
      <a:effectStyle>
        <a:effectLst>
          <a:outerShdw blurRad="50800" dist="15240" dir="5400000" algn="tl" rotWithShape="0">
            <a:srgbClr val="000000">
              <a:alpha val="75000"/>
            </a:srgbClr>
          </a:outerShdw>
        </a:effectLst>
        <a:scene3d>
          <a:camera prst="orthographicFront">
            <a:rot lat="0" lon="0" rev="0"/>
          </a:camera>
          <a:lightRig rig="brightRoom" dir="tl"/>
        </a:scene3d>
        <a:sp3d contourW="9525" prstMaterial="flat">
          <a:bevelT w="0" h="0" prst="coolSlant"/>
          <a:contourClr>
            <a:schemeClr val="phClr">
              <a:shade val="35000"/>
              <a:satMod val="130000"/>
            </a:schemeClr>
          </a:contourClr>
        </a:sp3d>
      </a:effectStyle>
      <a:effectStyle>
        <a:effectLst>
          <a:outerShdw blurRad="76200" dist="25400" dir="5400000" algn="tl" rotWithShape="0">
            <a:srgbClr val="000000">
              <a:alpha val="55000"/>
            </a:srgbClr>
          </a:outerShdw>
        </a:effectLst>
        <a:scene3d>
          <a:camera prst="orthographicFront">
            <a:rot lat="0" lon="0" rev="0"/>
          </a:camera>
          <a:lightRig rig="brightRoom" dir="tl"/>
        </a:scene3d>
        <a:sp3d contourW="19050" prstMaterial="flat">
          <a:bevelT w="0" h="0" prst="coolSlant"/>
          <a:contourClr>
            <a:schemeClr val="phClr">
              <a:shade val="25000"/>
              <a:satMod val="140000"/>
            </a:schemeClr>
          </a:contourClr>
        </a:sp3d>
      </a:effectStyle>
    </a:effectStyleLst>
    <a:bgFillStyleLst>
      <a:solidFill>
        <a:schemeClr val="phClr"/>
      </a:solidFill>
      <a:solidFill>
        <a:schemeClr val="phClr">
          <a:tint val="95000"/>
          <a:satMod val="170000"/>
        </a:schemeClr>
      </a:solidFill>
      <a:gradFill rotWithShape="1">
        <a:gsLst>
          <a:gs pos="0">
            <a:schemeClr val="phClr">
              <a:tint val="94000"/>
              <a:shade val="98000"/>
              <a:satMod val="130000"/>
              <a:lumMod val="102000"/>
            </a:schemeClr>
          </a:gs>
          <a:gs pos="100000">
            <a:schemeClr val="phClr">
              <a:tint val="98000"/>
              <a:shade val="78000"/>
              <a:satMod val="140000"/>
            </a:schemeClr>
          </a:gs>
        </a:gsLst>
        <a:path path="circle">
          <a:fillToRect l="100000" t="100000" r="100000" b="100000"/>
        </a:path>
      </a:gradFill>
    </a:bgFillStyleLst>
  </a:fmtScheme>
</a:themeOverride>
</file>

<file path=ppt/theme/themeOverride3.xml><?xml version="1.0" encoding="utf-8"?>
<a:themeOverride xmlns:a="http://schemas.openxmlformats.org/drawingml/2006/main">
  <a:clrScheme name="Custom 17">
    <a:dk1>
      <a:srgbClr val="000000"/>
    </a:dk1>
    <a:lt1>
      <a:srgbClr val="FFFFFF"/>
    </a:lt1>
    <a:dk2>
      <a:srgbClr val="1D2E58"/>
    </a:dk2>
    <a:lt2>
      <a:srgbClr val="669933"/>
    </a:lt2>
    <a:accent1>
      <a:srgbClr val="157EC0"/>
    </a:accent1>
    <a:accent2>
      <a:srgbClr val="F4AB33"/>
    </a:accent2>
    <a:accent3>
      <a:srgbClr val="8872B1"/>
    </a:accent3>
    <a:accent4>
      <a:srgbClr val="9F9FA0"/>
    </a:accent4>
    <a:accent5>
      <a:srgbClr val="525252"/>
    </a:accent5>
    <a:accent6>
      <a:srgbClr val="FFFFFF"/>
    </a:accent6>
    <a:hlink>
      <a:srgbClr val="157EC0"/>
    </a:hlink>
    <a:folHlink>
      <a:srgbClr val="5A667A"/>
    </a:folHlink>
  </a:clrScheme>
  <a:fontScheme name="Custom 1">
    <a:majorFont>
      <a:latin typeface="Century Schoolbook"/>
      <a:ea typeface=""/>
      <a:cs typeface=""/>
    </a:majorFont>
    <a:minorFont>
      <a:latin typeface="Arial"/>
      <a:ea typeface=""/>
      <a:cs typeface=""/>
    </a:minorFont>
  </a:fontScheme>
  <a:fmtScheme name="View">
    <a:fillStyleLst>
      <a:solidFill>
        <a:schemeClr val="phClr"/>
      </a:solidFill>
      <a:solidFill>
        <a:schemeClr val="phClr">
          <a:tint val="60000"/>
          <a:satMod val="120000"/>
        </a:schemeClr>
      </a:solidFill>
      <a:solidFill>
        <a:schemeClr val="phClr">
          <a:shade val="75000"/>
          <a:satMod val="160000"/>
        </a:schemeClr>
      </a:solidFill>
    </a:fillStyleLst>
    <a:lnStyleLst>
      <a:ln w="9525" cap="flat" cmpd="sng" algn="ctr">
        <a:solidFill>
          <a:schemeClr val="phClr"/>
        </a:solidFill>
        <a:prstDash val="solid"/>
      </a:ln>
      <a:ln w="13970" cap="flat" cmpd="sng" algn="ctr">
        <a:solidFill>
          <a:schemeClr val="phClr"/>
        </a:solidFill>
        <a:prstDash val="solid"/>
      </a:ln>
      <a:ln w="17145" cap="flat" cmpd="sng" algn="ctr">
        <a:solidFill>
          <a:schemeClr val="phClr">
            <a:shade val="95000"/>
            <a:alpha val="95000"/>
            <a:satMod val="150000"/>
          </a:schemeClr>
        </a:solidFill>
        <a:prstDash val="solid"/>
      </a:ln>
    </a:lnStyleLst>
    <a:effectStyleLst>
      <a:effectStyle>
        <a:effectLst/>
      </a:effectStyle>
      <a:effectStyle>
        <a:effectLst>
          <a:outerShdw blurRad="50800" dist="15240" dir="5400000" algn="tl" rotWithShape="0">
            <a:srgbClr val="000000">
              <a:alpha val="75000"/>
            </a:srgbClr>
          </a:outerShdw>
        </a:effectLst>
        <a:scene3d>
          <a:camera prst="orthographicFront">
            <a:rot lat="0" lon="0" rev="0"/>
          </a:camera>
          <a:lightRig rig="brightRoom" dir="tl"/>
        </a:scene3d>
        <a:sp3d contourW="9525" prstMaterial="flat">
          <a:bevelT w="0" h="0" prst="coolSlant"/>
          <a:contourClr>
            <a:schemeClr val="phClr">
              <a:shade val="35000"/>
              <a:satMod val="130000"/>
            </a:schemeClr>
          </a:contourClr>
        </a:sp3d>
      </a:effectStyle>
      <a:effectStyle>
        <a:effectLst>
          <a:outerShdw blurRad="76200" dist="25400" dir="5400000" algn="tl" rotWithShape="0">
            <a:srgbClr val="000000">
              <a:alpha val="55000"/>
            </a:srgbClr>
          </a:outerShdw>
        </a:effectLst>
        <a:scene3d>
          <a:camera prst="orthographicFront">
            <a:rot lat="0" lon="0" rev="0"/>
          </a:camera>
          <a:lightRig rig="brightRoom" dir="tl"/>
        </a:scene3d>
        <a:sp3d contourW="19050" prstMaterial="flat">
          <a:bevelT w="0" h="0" prst="coolSlant"/>
          <a:contourClr>
            <a:schemeClr val="phClr">
              <a:shade val="25000"/>
              <a:satMod val="140000"/>
            </a:schemeClr>
          </a:contourClr>
        </a:sp3d>
      </a:effectStyle>
    </a:effectStyleLst>
    <a:bgFillStyleLst>
      <a:solidFill>
        <a:schemeClr val="phClr"/>
      </a:solidFill>
      <a:solidFill>
        <a:schemeClr val="phClr">
          <a:tint val="95000"/>
          <a:satMod val="170000"/>
        </a:schemeClr>
      </a:solidFill>
      <a:gradFill rotWithShape="1">
        <a:gsLst>
          <a:gs pos="0">
            <a:schemeClr val="phClr">
              <a:tint val="94000"/>
              <a:shade val="98000"/>
              <a:satMod val="130000"/>
              <a:lumMod val="102000"/>
            </a:schemeClr>
          </a:gs>
          <a:gs pos="100000">
            <a:schemeClr val="phClr">
              <a:tint val="98000"/>
              <a:shade val="78000"/>
              <a:satMod val="140000"/>
            </a:schemeClr>
          </a:gs>
        </a:gsLst>
        <a:path path="circle">
          <a:fillToRect l="100000" t="100000" r="100000" b="100000"/>
        </a:path>
      </a:gradFill>
    </a:bgFillStyleLst>
  </a:fmtScheme>
</a:themeOverride>
</file>

<file path=ppt/theme/themeOverride4.xml><?xml version="1.0" encoding="utf-8"?>
<a:themeOverride xmlns:a="http://schemas.openxmlformats.org/drawingml/2006/main">
  <a:clrScheme name="Custom 17">
    <a:dk1>
      <a:srgbClr val="000000"/>
    </a:dk1>
    <a:lt1>
      <a:srgbClr val="FFFFFF"/>
    </a:lt1>
    <a:dk2>
      <a:srgbClr val="1D2E58"/>
    </a:dk2>
    <a:lt2>
      <a:srgbClr val="669933"/>
    </a:lt2>
    <a:accent1>
      <a:srgbClr val="157EC0"/>
    </a:accent1>
    <a:accent2>
      <a:srgbClr val="F4AB33"/>
    </a:accent2>
    <a:accent3>
      <a:srgbClr val="8872B1"/>
    </a:accent3>
    <a:accent4>
      <a:srgbClr val="9F9FA0"/>
    </a:accent4>
    <a:accent5>
      <a:srgbClr val="525252"/>
    </a:accent5>
    <a:accent6>
      <a:srgbClr val="FFFFFF"/>
    </a:accent6>
    <a:hlink>
      <a:srgbClr val="157EC0"/>
    </a:hlink>
    <a:folHlink>
      <a:srgbClr val="5A667A"/>
    </a:folHlink>
  </a:clrScheme>
  <a:fontScheme name="Custom 1">
    <a:majorFont>
      <a:latin typeface="Century Schoolbook"/>
      <a:ea typeface=""/>
      <a:cs typeface=""/>
    </a:majorFont>
    <a:minorFont>
      <a:latin typeface="Arial"/>
      <a:ea typeface=""/>
      <a:cs typeface=""/>
    </a:minorFont>
  </a:fontScheme>
  <a:fmtScheme name="View">
    <a:fillStyleLst>
      <a:solidFill>
        <a:schemeClr val="phClr"/>
      </a:solidFill>
      <a:solidFill>
        <a:schemeClr val="phClr">
          <a:tint val="60000"/>
          <a:satMod val="120000"/>
        </a:schemeClr>
      </a:solidFill>
      <a:solidFill>
        <a:schemeClr val="phClr">
          <a:shade val="75000"/>
          <a:satMod val="160000"/>
        </a:schemeClr>
      </a:solidFill>
    </a:fillStyleLst>
    <a:lnStyleLst>
      <a:ln w="9525" cap="flat" cmpd="sng" algn="ctr">
        <a:solidFill>
          <a:schemeClr val="phClr"/>
        </a:solidFill>
        <a:prstDash val="solid"/>
      </a:ln>
      <a:ln w="13970" cap="flat" cmpd="sng" algn="ctr">
        <a:solidFill>
          <a:schemeClr val="phClr"/>
        </a:solidFill>
        <a:prstDash val="solid"/>
      </a:ln>
      <a:ln w="17145" cap="flat" cmpd="sng" algn="ctr">
        <a:solidFill>
          <a:schemeClr val="phClr">
            <a:shade val="95000"/>
            <a:alpha val="95000"/>
            <a:satMod val="150000"/>
          </a:schemeClr>
        </a:solidFill>
        <a:prstDash val="solid"/>
      </a:ln>
    </a:lnStyleLst>
    <a:effectStyleLst>
      <a:effectStyle>
        <a:effectLst/>
      </a:effectStyle>
      <a:effectStyle>
        <a:effectLst>
          <a:outerShdw blurRad="50800" dist="15240" dir="5400000" algn="tl" rotWithShape="0">
            <a:srgbClr val="000000">
              <a:alpha val="75000"/>
            </a:srgbClr>
          </a:outerShdw>
        </a:effectLst>
        <a:scene3d>
          <a:camera prst="orthographicFront">
            <a:rot lat="0" lon="0" rev="0"/>
          </a:camera>
          <a:lightRig rig="brightRoom" dir="tl"/>
        </a:scene3d>
        <a:sp3d contourW="9525" prstMaterial="flat">
          <a:bevelT w="0" h="0" prst="coolSlant"/>
          <a:contourClr>
            <a:schemeClr val="phClr">
              <a:shade val="35000"/>
              <a:satMod val="130000"/>
            </a:schemeClr>
          </a:contourClr>
        </a:sp3d>
      </a:effectStyle>
      <a:effectStyle>
        <a:effectLst>
          <a:outerShdw blurRad="76200" dist="25400" dir="5400000" algn="tl" rotWithShape="0">
            <a:srgbClr val="000000">
              <a:alpha val="55000"/>
            </a:srgbClr>
          </a:outerShdw>
        </a:effectLst>
        <a:scene3d>
          <a:camera prst="orthographicFront">
            <a:rot lat="0" lon="0" rev="0"/>
          </a:camera>
          <a:lightRig rig="brightRoom" dir="tl"/>
        </a:scene3d>
        <a:sp3d contourW="19050" prstMaterial="flat">
          <a:bevelT w="0" h="0" prst="coolSlant"/>
          <a:contourClr>
            <a:schemeClr val="phClr">
              <a:shade val="25000"/>
              <a:satMod val="140000"/>
            </a:schemeClr>
          </a:contourClr>
        </a:sp3d>
      </a:effectStyle>
    </a:effectStyleLst>
    <a:bgFillStyleLst>
      <a:solidFill>
        <a:schemeClr val="phClr"/>
      </a:solidFill>
      <a:solidFill>
        <a:schemeClr val="phClr">
          <a:tint val="95000"/>
          <a:satMod val="170000"/>
        </a:schemeClr>
      </a:solidFill>
      <a:gradFill rotWithShape="1">
        <a:gsLst>
          <a:gs pos="0">
            <a:schemeClr val="phClr">
              <a:tint val="94000"/>
              <a:shade val="98000"/>
              <a:satMod val="130000"/>
              <a:lumMod val="102000"/>
            </a:schemeClr>
          </a:gs>
          <a:gs pos="100000">
            <a:schemeClr val="phClr">
              <a:tint val="98000"/>
              <a:shade val="78000"/>
              <a:satMod val="140000"/>
            </a:schemeClr>
          </a:gs>
        </a:gsLst>
        <a:path path="circle">
          <a:fillToRect l="100000" t="100000" r="100000" b="10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item1.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Version=15.0.0.0, Culture=neutral, PublicKeyToken=71e9bce111e9429c</Assembly>
    <Class>Microsoft.Office.DocumentManagement.Internal.DocIdHandler</Class>
    <Data/>
    <Filter/>
  </Receiver>
</spe:Receivers>
</file>

<file path=customXml/item2.xml><?xml version="1.0" encoding="utf-8"?>
<LongProperties xmlns="http://schemas.microsoft.com/office/2006/metadata/long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4.xml><?xml version="1.0" encoding="utf-8"?>
<ct:contentTypeSchema xmlns:ct="http://schemas.microsoft.com/office/2006/metadata/contentType" xmlns:ma="http://schemas.microsoft.com/office/2006/metadata/properties/metaAttributes" ct:_="" ma:_="" ma:contentTypeName="Document" ma:contentTypeID="0x010100C9225714743BE949835E373D1C5D41A5" ma:contentTypeVersion="1" ma:contentTypeDescription="Create a new document." ma:contentTypeScope="" ma:versionID="842af20ca31ec32f7b6a299742c304b7">
  <xsd:schema xmlns:xsd="http://www.w3.org/2001/XMLSchema" xmlns:xs="http://www.w3.org/2001/XMLSchema" xmlns:p="http://schemas.microsoft.com/office/2006/metadata/properties" xmlns:ns2="d54cbe69-32bd-412a-b004-9152f949605e" xmlns:ns3="ed30674b-fd45-4fc4-b1a8-0c3b3830465a" targetNamespace="http://schemas.microsoft.com/office/2006/metadata/properties" ma:root="true" ma:fieldsID="72b7b293a72c902d0c0e6e9a98a36501" ns2:_="" ns3:_="">
    <xsd:import namespace="d54cbe69-32bd-412a-b004-9152f949605e"/>
    <xsd:import namespace="ed30674b-fd45-4fc4-b1a8-0c3b3830465a"/>
    <xsd:element name="properties">
      <xsd:complexType>
        <xsd:sequence>
          <xsd:element name="documentManagement">
            <xsd:complexType>
              <xsd:all>
                <xsd:element ref="ns2:_dlc_DocId" minOccurs="0"/>
                <xsd:element ref="ns2:_dlc_DocIdUrl" minOccurs="0"/>
                <xsd:element ref="ns2:_dlc_DocIdPersistId" minOccurs="0"/>
                <xsd:element ref="ns3:Document_x0020_Categor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54cbe69-32bd-412a-b004-9152f949605e" elementFormDefault="qualified">
    <xsd:import namespace="http://schemas.microsoft.com/office/2006/documentManagement/types"/>
    <xsd:import namespace="http://schemas.microsoft.com/office/infopath/2007/PartnerControls"/>
    <xsd:element name="_dlc_DocId" ma:index="8" nillable="true" ma:displayName="Document ID Value" ma:description="The value of the document ID assigned to this item." ma:internalName="_dlc_DocId" ma:readOnly="true">
      <xsd:simpleType>
        <xsd:restriction base="dms:Text"/>
      </xsd:simpleType>
    </xsd:element>
    <xsd:element name="_dlc_DocIdUrl" ma:index="9"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10" nillable="true" ma:displayName="Persist ID" ma:description="Keep ID on add." ma:hidden="true" ma:internalName="_dlc_DocIdPersistId" ma:readOnly="true">
      <xsd:simpleType>
        <xsd:restriction base="dms:Boolean"/>
      </xsd:simpleType>
    </xsd:element>
  </xsd:schema>
  <xsd:schema xmlns:xsd="http://www.w3.org/2001/XMLSchema" xmlns:xs="http://www.w3.org/2001/XMLSchema" xmlns:dms="http://schemas.microsoft.com/office/2006/documentManagement/types" xmlns:pc="http://schemas.microsoft.com/office/infopath/2007/PartnerControls" targetNamespace="ed30674b-fd45-4fc4-b1a8-0c3b3830465a" elementFormDefault="qualified">
    <xsd:import namespace="http://schemas.microsoft.com/office/2006/documentManagement/types"/>
    <xsd:import namespace="http://schemas.microsoft.com/office/infopath/2007/PartnerControls"/>
    <xsd:element name="Document_x0020_Category" ma:index="11" nillable="true" ma:displayName="Document Category" ma:internalName="Document_x0020_Category">
      <xsd:simpleType>
        <xsd:restriction base="dms:Choice">
          <xsd:enumeration value="Slides - Live"/>
          <xsd:enumeration value="Downloadable Slides from Live"/>
          <xsd:enumeration value="Slides - Live Print"/>
          <xsd:enumeration value="Permissions"/>
          <xsd:enumeration value="Outcomes - Questions"/>
          <xsd:enumeration value="Slide Des Req - Full Redraw"/>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5.xml><?xml version="1.0" encoding="utf-8"?>
<p:properties xmlns:p="http://schemas.microsoft.com/office/2006/metadata/properties" xmlns:xsi="http://www.w3.org/2001/XMLSchema-instance" xmlns:pc="http://schemas.microsoft.com/office/infopath/2007/PartnerControls">
  <documentManagement>
    <_dlc_DocId xmlns="d54cbe69-32bd-412a-b004-9152f949605e">56M7VY3CDVN5-1886785947-10</_dlc_DocId>
    <_dlc_DocIdUrl xmlns="d54cbe69-32bd-412a-b004-9152f949605e">
      <Url>https://intranet.clinicaloptions.com/mews/oncology/ONC_2022_Gynecologic_Health_Equity_SST_LL_CI_(PRP5476)/Presentation_Slide_Set_-_LL/_layouts/15/DocIdRedir.aspx?ID=56M7VY3CDVN5-1886785947-10</Url>
      <Description>56M7VY3CDVN5-1886785947-10</Description>
    </_dlc_DocIdUrl>
    <Document_x0020_Category xmlns="ed30674b-fd45-4fc4-b1a8-0c3b3830465a">Downloadable Slides from Live</Document_x0020_Category>
  </documentManagement>
</p:properties>
</file>

<file path=customXml/itemProps1.xml><?xml version="1.0" encoding="utf-8"?>
<ds:datastoreItem xmlns:ds="http://schemas.openxmlformats.org/officeDocument/2006/customXml" ds:itemID="{FB6A3B72-5A3D-4B1B-BA91-50F10465782A}">
  <ds:schemaRefs>
    <ds:schemaRef ds:uri="http://schemas.microsoft.com/sharepoint/events"/>
  </ds:schemaRefs>
</ds:datastoreItem>
</file>

<file path=customXml/itemProps2.xml><?xml version="1.0" encoding="utf-8"?>
<ds:datastoreItem xmlns:ds="http://schemas.openxmlformats.org/officeDocument/2006/customXml" ds:itemID="{65E151B5-E2EE-4BEC-82C3-105A302A3BE7}">
  <ds:schemaRefs>
    <ds:schemaRef ds:uri="http://schemas.microsoft.com/office/2006/metadata/longProperties"/>
  </ds:schemaRefs>
</ds:datastoreItem>
</file>

<file path=customXml/itemProps3.xml><?xml version="1.0" encoding="utf-8"?>
<ds:datastoreItem xmlns:ds="http://schemas.openxmlformats.org/officeDocument/2006/customXml" ds:itemID="{3A18F4D2-3653-4F4F-B917-116198900D9C}">
  <ds:schemaRefs>
    <ds:schemaRef ds:uri="http://schemas.microsoft.com/sharepoint/v3/contenttype/forms"/>
  </ds:schemaRefs>
</ds:datastoreItem>
</file>

<file path=customXml/itemProps4.xml><?xml version="1.0" encoding="utf-8"?>
<ds:datastoreItem xmlns:ds="http://schemas.openxmlformats.org/officeDocument/2006/customXml" ds:itemID="{8225C0BD-92B5-4A23-B2E0-003CD3AA75AC}">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d54cbe69-32bd-412a-b004-9152f949605e"/>
    <ds:schemaRef ds:uri="ed30674b-fd45-4fc4-b1a8-0c3b3830465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5.xml><?xml version="1.0" encoding="utf-8"?>
<ds:datastoreItem xmlns:ds="http://schemas.openxmlformats.org/officeDocument/2006/customXml" ds:itemID="{5BA55BC3-5A03-47C2-8EC3-D964C3B5E779}">
  <ds:schemaRefs>
    <ds:schemaRef ds:uri="ed30674b-fd45-4fc4-b1a8-0c3b3830465a"/>
    <ds:schemaRef ds:uri="http://purl.org/dc/elements/1.1/"/>
    <ds:schemaRef ds:uri="http://schemas.microsoft.com/office/2006/documentManagement/types"/>
    <ds:schemaRef ds:uri="d54cbe69-32bd-412a-b004-9152f949605e"/>
    <ds:schemaRef ds:uri="http://schemas.openxmlformats.org/package/2006/metadata/core-properties"/>
    <ds:schemaRef ds:uri="http://purl.org/dc/terms/"/>
    <ds:schemaRef ds:uri="http://purl.org/dc/dcmitype/"/>
    <ds:schemaRef ds:uri="http://schemas.microsoft.com/office/infopath/2007/PartnerControls"/>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18927</TotalTime>
  <Words>24034</Words>
  <Application>Microsoft Office PowerPoint</Application>
  <PresentationFormat>Widescreen</PresentationFormat>
  <Paragraphs>5611</Paragraphs>
  <Slides>132</Slides>
  <Notes>122</Notes>
  <HiddenSlides>0</HiddenSlides>
  <MMClips>0</MMClips>
  <ScaleCrop>false</ScaleCrop>
  <HeadingPairs>
    <vt:vector size="6" baseType="variant">
      <vt:variant>
        <vt:lpstr>Fonts Used</vt:lpstr>
      </vt:variant>
      <vt:variant>
        <vt:i4>16</vt:i4>
      </vt:variant>
      <vt:variant>
        <vt:lpstr>Theme</vt:lpstr>
      </vt:variant>
      <vt:variant>
        <vt:i4>1</vt:i4>
      </vt:variant>
      <vt:variant>
        <vt:lpstr>Slide Titles</vt:lpstr>
      </vt:variant>
      <vt:variant>
        <vt:i4>132</vt:i4>
      </vt:variant>
    </vt:vector>
  </HeadingPairs>
  <TitlesOfParts>
    <vt:vector size="149" baseType="lpstr">
      <vt:lpstr>Arial</vt:lpstr>
      <vt:lpstr>BlinkMacSystemFont</vt:lpstr>
      <vt:lpstr>Calibri</vt:lpstr>
      <vt:lpstr>Calibri </vt:lpstr>
      <vt:lpstr>Calibri (body)</vt:lpstr>
      <vt:lpstr>Calibri body</vt:lpstr>
      <vt:lpstr>Cambria Math</vt:lpstr>
      <vt:lpstr>Google Sans</vt:lpstr>
      <vt:lpstr>Imago</vt:lpstr>
      <vt:lpstr>Montserrat</vt:lpstr>
      <vt:lpstr>Proxima Nova Rg</vt:lpstr>
      <vt:lpstr>Roboto</vt:lpstr>
      <vt:lpstr>Segoe UI</vt:lpstr>
      <vt:lpstr>System Font Regular</vt:lpstr>
      <vt:lpstr>Times</vt:lpstr>
      <vt:lpstr>Wingdings</vt:lpstr>
      <vt:lpstr>2017_HTAA_Diabetes</vt:lpstr>
      <vt:lpstr>Smarter. Stronger. Together. Optimizing Outcomes and an Equitable Healthcare Experience for All Patients With Gynecologic Cancers</vt:lpstr>
      <vt:lpstr>About These Slides</vt:lpstr>
      <vt:lpstr>Program Chairs</vt:lpstr>
      <vt:lpstr>Program Chairs</vt:lpstr>
      <vt:lpstr>Improving Provider Awareness About Inequities in Ovarian Cancer </vt:lpstr>
      <vt:lpstr>Ovarian Cancer: Overview</vt:lpstr>
      <vt:lpstr>Ovarian Cancer: Healthcare Disparities </vt:lpstr>
      <vt:lpstr>Ovarian Cancer: Racial/Ethnic Differences Exist Regarding Risk and Survival for All Histologic Subtypes</vt:lpstr>
      <vt:lpstr>High-Volume Treatment Centers Are Associated With Better Outcomes for Black Patients With Ovarian Cancer</vt:lpstr>
      <vt:lpstr>Patients With Ovarian Cancer Who Do Not Receive Guideline-Recommended Care Have Poor Outcomes</vt:lpstr>
      <vt:lpstr>Expanded Participation in Clinical Trials May Overcome Health Disparities in Ovarian Cancer</vt:lpstr>
      <vt:lpstr>Risk Factors, Screening, and  Molecular Testing in Ovarian Cancer</vt:lpstr>
      <vt:lpstr>Genetic Testing in Ovarian Cancer: Current Guidelines</vt:lpstr>
      <vt:lpstr>Alterations in HR Repair Genes in  High-Grade Serous Ovarian Cancers </vt:lpstr>
      <vt:lpstr>Suboptimal Adoption of Germline BRCA1/2 or HRD Testing Among Black and White Patients With OC</vt:lpstr>
      <vt:lpstr>Guideline Recommendations for the Management  of Advanced or Recurrent Ovarian Cancer</vt:lpstr>
      <vt:lpstr>Current Updates and FDA Approvals for  PARP Inhibitors in Advanced Ovarian Cancer</vt:lpstr>
      <vt:lpstr>Interactive Decision Support Tools for  Advanced Gynecologic Cancers</vt:lpstr>
      <vt:lpstr>Therapy in Platinum-Refractory/Resistant Ovarian Cancer</vt:lpstr>
      <vt:lpstr>Mirvetuximab Soravtansine in Platinum-Resistant OC With High FRα Expression (SORAYA): Study Design</vt:lpstr>
      <vt:lpstr>Mirvetuximab Soravtansine vs Investigator’s Choice of Chemotherapy in FR𝝰-High PROC (MIRASOL): Study Design</vt:lpstr>
      <vt:lpstr>MIRASOL: Baseline Characteristics</vt:lpstr>
      <vt:lpstr>MIRASOL: PFS by Investigator (Primary Endpoint)</vt:lpstr>
      <vt:lpstr>MIRASOL: Best ORR by Investigator</vt:lpstr>
      <vt:lpstr>MIRASOL: OS</vt:lpstr>
      <vt:lpstr>MIRASOL: Outcomes by Prior Bevacizumab</vt:lpstr>
      <vt:lpstr>MIRASOL: Overall Safety Summary</vt:lpstr>
      <vt:lpstr>MIRASOL: Selected TEAE</vt:lpstr>
      <vt:lpstr>Promoting Enrollment on Clinical Trials and Acknowledging Patient Preferences </vt:lpstr>
      <vt:lpstr>Lower Participation of Black vs White Patients in Clinical Trials</vt:lpstr>
      <vt:lpstr>Lower Enrollment of Black vs White Patients on Clinical Trials</vt:lpstr>
      <vt:lpstr>Factors Affecting Willingness to Participate in Clinical Trials</vt:lpstr>
      <vt:lpstr>Benefits of Diverse Enrollment on Clinical Trials: Better Data on Health Disparities and Access to SoC Treatments</vt:lpstr>
      <vt:lpstr>Addressing Potential Healthcare Disparities in  Clinical Trial Enrollment</vt:lpstr>
      <vt:lpstr>Navigating the Healthcare Ecosystem:  Addressing Potential Healthcare Disparities </vt:lpstr>
      <vt:lpstr>Improving Provider Awareness  About Inequities in Endometrial Cancer </vt:lpstr>
      <vt:lpstr>Endometrial Cancer: Overview</vt:lpstr>
      <vt:lpstr>Evaluation of Black Women With  Postmenopausal Bleeding</vt:lpstr>
      <vt:lpstr>Inaccuracy of US Clinical Guidelines for Endometrial Cancer Diagnosis Based on Race</vt:lpstr>
      <vt:lpstr>Risk Factors and Genetic Determinants of Poor Outcomes in Women With Endometrial Cancer</vt:lpstr>
      <vt:lpstr>Increasing Incidence and Mortality of  Endometrial Cancer in the United States</vt:lpstr>
      <vt:lpstr>Health Disparities in Endometrial Cancer</vt:lpstr>
      <vt:lpstr>High-Volume Treatment Centers Are Associated With Better Outcomes for Black Patients With EC</vt:lpstr>
      <vt:lpstr> Molecular Classification and  Opportunities for Expanding Access to Care Through Technology in Endometrial Cancer</vt:lpstr>
      <vt:lpstr>TCGA Molecular Classification and Outcomes</vt:lpstr>
      <vt:lpstr> Individualizing EC Care With Current and Emerging Practice-Changing Clinical Data</vt:lpstr>
      <vt:lpstr>PowerPoint Presentation</vt:lpstr>
      <vt:lpstr>Suboptimal Receipt of Guideline-Based Treatment in Black Patients Compared With White Patients</vt:lpstr>
      <vt:lpstr>Recent Data for Approved Single-Agent Immunotherapies in Recurrent Endometrial Cancer</vt:lpstr>
      <vt:lpstr>Study 309/KEYNOTE-775: Lenvatinib + Pembrolizumab After Platinum in Advanced EC</vt:lpstr>
      <vt:lpstr>Study 309/KEYNOTE-775: Baseline Characteristics</vt:lpstr>
      <vt:lpstr>Study 309/KEYNOTE-775: Responses</vt:lpstr>
      <vt:lpstr>Study 309/KEYNOTE-775: PFS and OS Benefit </vt:lpstr>
      <vt:lpstr>Study 309/KEYNOTE-775: TEAEs</vt:lpstr>
      <vt:lpstr>Special Considerations for Managing AEs With Lenvatinib and Pembrolizumab From KEYNOTE-775</vt:lpstr>
      <vt:lpstr>NRG GY018: Carboplatin + Paclitaxel ± Pembrolizumab as Frontline Treatment for Patients With EC</vt:lpstr>
      <vt:lpstr>ENGOT-EN6/GOG-3031/RUBY:  PFS by INV and BICR in dMMR/MSI-H Population</vt:lpstr>
      <vt:lpstr>ENGOT-EN6/GOG-3031/RUBY:  PFS by INV and BICR in Overall Population</vt:lpstr>
      <vt:lpstr>ENGOT-EN6/GOG-3031/RUBY: Response by INV and BICR</vt:lpstr>
      <vt:lpstr>ENGOT-EN6/GOG-3031/RUBY: HRQoL/PROs</vt:lpstr>
      <vt:lpstr>ENGOT-EN6/GOG-3031/RUBY: Carboplatin + Paclitaxel ± Dostarlimab in Primary Advanced/Recurrent EC</vt:lpstr>
      <vt:lpstr>NCCN Clinical Practice Guidelines in Oncology (NCCN Guidelines®) for Managing Immune Checkpoint Inhibitor–Related Toxicities</vt:lpstr>
      <vt:lpstr>Long-Term Follow-Up From SIENDO/ENGOT-EN5: PFS With Selinexor vs Pbo Maintenance in Recurrent EC</vt:lpstr>
      <vt:lpstr>Long-Term Follow-Up From SIENDO/ENGOT-EN5: PFS Based on Genomic Instability Status</vt:lpstr>
      <vt:lpstr>Navigating the Healthcare Ecosystem: Improving Equitable Diagnosis/ Treatment for Black Patients With EC</vt:lpstr>
      <vt:lpstr>Navigating the Healthcare Ecosystem:   Expanding Access to Care Through Technology</vt:lpstr>
      <vt:lpstr>Improving Provider Awareness  About Inequities in Cervical Cancer </vt:lpstr>
      <vt:lpstr>Cervical Cancer: Overview</vt:lpstr>
      <vt:lpstr>Cervical Cancer: Challenges</vt:lpstr>
      <vt:lpstr>Cervical Cancer: US Incidence and Mortality Rates by Race </vt:lpstr>
      <vt:lpstr>Cervical Cancer: Incidence per 100,000 Women by State</vt:lpstr>
      <vt:lpstr>Low Rates of Vaccination May Contribute  to High Incidence Rates of Cervical Cancer </vt:lpstr>
      <vt:lpstr>Mistrust and Limited Access to HCPs May Result in Lower HPV Vaccination Rates Among Women of Color</vt:lpstr>
      <vt:lpstr>Leveraging Community Pharmacies as “Vaccines for Children” Providers May Help Increase HPV Vaccination</vt:lpstr>
      <vt:lpstr>Screening and  HPV Testing in Cervical Cancer</vt:lpstr>
      <vt:lpstr>ACS/USPSTF Guidelines on  Cervical Cancer Screening Frequency</vt:lpstr>
      <vt:lpstr>Health Disparities in Screening for Cervical Cancer</vt:lpstr>
      <vt:lpstr>Barriers to Cervical Cancer Screening  for White, Black, and Hispanic Women</vt:lpstr>
      <vt:lpstr>Navigating the Healthcare Ecosystem: Expanding  Access to Care for Underrepresented Women of Color</vt:lpstr>
      <vt:lpstr>Individualizing Cervical Cancer Care With Current and Emerging Practice-Changing Clinical Data for Cervical Cancer</vt:lpstr>
      <vt:lpstr>PowerPoint Presentation</vt:lpstr>
      <vt:lpstr>Black and White Women With Cervical Cancer Receive Different Treatments</vt:lpstr>
      <vt:lpstr>Uniformity of Treatment and Guideline-Concordant Care May Help Reduce Health Disparities in Cervical Cancer</vt:lpstr>
      <vt:lpstr>Black Patients With Cervical Cancer Who Receive Care Comparable With White Women Achieve Similar Survival Outcomes</vt:lpstr>
      <vt:lpstr> Clinical Advances in  the Management of Cervical Cancer</vt:lpstr>
      <vt:lpstr>KEYNOTE-158 Phase II Basket Trial (Update): Pembrolizumab Monotherapy in Advanced CC</vt:lpstr>
      <vt:lpstr>Pembrolizumab + CT ± Bevacizumab vs Placebo + CT ±  Bevacizumab in CC (KEYNOTE-826): Study Design</vt:lpstr>
      <vt:lpstr>KEYNOTE-826: Baseline Characteristics</vt:lpstr>
      <vt:lpstr>PowerPoint Presentation</vt:lpstr>
      <vt:lpstr>KEYNOTE-826: PFS/OS Across Protocol-Specified Subgroups</vt:lpstr>
      <vt:lpstr>Pembrolizumab + CT ± Bevacizumab vs Placebo + CT ±  Bevacizumab in CC: KEYNOTE-826 Final OS Analysis </vt:lpstr>
      <vt:lpstr>KEYNOTE-826: Baseline Characteristics (All Comers)</vt:lpstr>
      <vt:lpstr>KEYNOTE-826: Final Analysis of OS</vt:lpstr>
      <vt:lpstr>KEYNOTE-826: Final Analysis of PFS</vt:lpstr>
      <vt:lpstr>KEYNOTE-826: Final Analysis of ORR and DoR</vt:lpstr>
      <vt:lpstr>KEYNOTE-826: Updated Safety and Treatment Exposure</vt:lpstr>
      <vt:lpstr>KEYNOTE-826: Updated Safety</vt:lpstr>
      <vt:lpstr>Cervical Cancer Studies Summary </vt:lpstr>
      <vt:lpstr>innovaTV 204: International, Multicenter, Phase II Study of Tisotumab Vedotin in Recurrent/Metastatic CC</vt:lpstr>
      <vt:lpstr>Phase II innovaTV 204: Prespecified AEs of Interest</vt:lpstr>
      <vt:lpstr>Take-home Messages— Achieving Health Equity For All in Gynecologic Cancers</vt:lpstr>
      <vt:lpstr>Go Online for More CCO  Coverage of Gynecologic Malignancies!</vt:lpstr>
      <vt:lpstr>Supplemental Slides</vt:lpstr>
      <vt:lpstr>Ovarian Cancer</vt:lpstr>
      <vt:lpstr>Risk Factors and Disease-Related Determinants of  Poor Outcomes in Ovarian Cancer</vt:lpstr>
      <vt:lpstr>Ovarian Cancer: Screening and Histologic Classification</vt:lpstr>
      <vt:lpstr>Contribution of Non-BRCA Mutations to HRD in Ovarian Cancer</vt:lpstr>
      <vt:lpstr>Screening for Actionable Biomarkers in Ovarian Cancer</vt:lpstr>
      <vt:lpstr>Recent Advances With PARP Inhibitor Maintenance in Patients With Newly Diagnosed Ovarian Cancer</vt:lpstr>
      <vt:lpstr>PARP Inhibitor AEs of Interest</vt:lpstr>
      <vt:lpstr>PARP Inhibitor AEs in Frontline Maintenance</vt:lpstr>
      <vt:lpstr>Proactive Management of Hematologic AEs</vt:lpstr>
      <vt:lpstr>General Principles for Managing Hematologic AEs With PARP Inhibitors: Anemia, Neutropenia</vt:lpstr>
      <vt:lpstr>General Principles for Managing Hematologic AEs With PARP Inhibitors: Thrombocytopenia</vt:lpstr>
      <vt:lpstr>Selected Trials in Advanced/Recurrent Ovarian Cancer</vt:lpstr>
      <vt:lpstr>Endometrial Cancer</vt:lpstr>
      <vt:lpstr>Screening, Histology Profile, and Disease Prognosis</vt:lpstr>
      <vt:lpstr>Recommendations for Molecular Testing to Inform Treatment Decisions in Endometrial Cancer</vt:lpstr>
      <vt:lpstr>HER2 is an Actionable Biomarker in Patients With EC</vt:lpstr>
      <vt:lpstr>GOG-3007: Everolimus + Letrozole vs Tamoxifen + MPA in Recurrent/Persistent Advanced Endometrioid EC</vt:lpstr>
      <vt:lpstr>GOG-3007: Efficacy Outcomes</vt:lpstr>
      <vt:lpstr>Study 309/KEYNOTE-775: Responses</vt:lpstr>
      <vt:lpstr>Study 309/KEYNOTE-775: TEAEs</vt:lpstr>
      <vt:lpstr>Selected Ongoing Phase II or III Trials in Advanced/Recurrent Endometrial Cancer</vt:lpstr>
      <vt:lpstr>Cervical Cancer</vt:lpstr>
      <vt:lpstr>Cervical Cancer:  Screening and Histologic/Cytologic Classification</vt:lpstr>
      <vt:lpstr>Additional Molecular Testing in Cervical Cancer</vt:lpstr>
      <vt:lpstr>Paclitaxel + Cisplatin or Topotecan ± Bevacizumab in Cervical Cancer (GOG 240.2): Mature OS Results</vt:lpstr>
      <vt:lpstr>KEYNOTE-826: PFS and OS in Key Patient Subgroups  (All Comers) </vt:lpstr>
      <vt:lpstr>KEYNOTE-826: ORR and DoR</vt:lpstr>
      <vt:lpstr>KEYNOTE-826: Safety Overview</vt:lpstr>
      <vt:lpstr>Selected Randomized Phase III Trials in Recurrent/Metastatic Cervical Cancer  </vt:lpstr>
    </vt:vector>
  </TitlesOfParts>
  <Manager/>
  <Company>Preferred Company</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Smarter. Stronger. Together. Optimizing Outcomes and an Equitable Healthcare Experience for All Patients With Gynecologic Cancers</dc:title>
  <dc:subject/>
  <dc:creator>Preferred User</dc:creator>
  <cp:keywords/>
  <dc:description/>
  <cp:lastModifiedBy>vkatkade@cealliance.com</cp:lastModifiedBy>
  <cp:revision>1125</cp:revision>
  <cp:lastPrinted>2016-09-26T20:21:49Z</cp:lastPrinted>
  <dcterms:created xsi:type="dcterms:W3CDTF">2005-05-27T15:08:01Z</dcterms:created>
  <dcterms:modified xsi:type="dcterms:W3CDTF">2023-07-28T04:59:48Z</dcterms:modified>
  <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Tags">
    <vt:lpwstr/>
  </property>
  <property fmtid="{D5CDD505-2E9C-101B-9397-08002B2CF9AE}" pid="3" name="display_urn:schemas-microsoft-com:office:office#Editor">
    <vt:lpwstr>Melanie Couton</vt:lpwstr>
  </property>
  <property fmtid="{D5CDD505-2E9C-101B-9397-08002B2CF9AE}" pid="4" name="display_urn:schemas-microsoft-com:office:office#Author">
    <vt:lpwstr>Melanie Couton</vt:lpwstr>
  </property>
  <property fmtid="{D5CDD505-2E9C-101B-9397-08002B2CF9AE}" pid="5" name="_dlc_DocId">
    <vt:lpwstr>56M7VY3CDVN5-387186687-1</vt:lpwstr>
  </property>
  <property fmtid="{D5CDD505-2E9C-101B-9397-08002B2CF9AE}" pid="6" name="_dlc_DocIdItemGuid">
    <vt:lpwstr>46d92fe8-3675-4d7c-ba55-524d6d695f54</vt:lpwstr>
  </property>
  <property fmtid="{D5CDD505-2E9C-101B-9397-08002B2CF9AE}" pid="7" name="_dlc_DocIdUrl">
    <vt:lpwstr>https://intranet.clinicaloptions.com/mews/oncology/ASH_ALL_Satellite-TU_2016/Template/_layouts/15/DocIdRedir.aspx?ID=56M7VY3CDVN5-387186687-1, 56M7VY3CDVN5-387186687-1</vt:lpwstr>
  </property>
  <property fmtid="{D5CDD505-2E9C-101B-9397-08002B2CF9AE}" pid="8" name="ContentTypeId">
    <vt:lpwstr>0x010100C9225714743BE949835E373D1C5D41A5</vt:lpwstr>
  </property>
</Properties>
</file>